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7" r:id="rId3"/>
    <p:sldId id="319" r:id="rId4"/>
    <p:sldId id="412" r:id="rId5"/>
    <p:sldId id="413" r:id="rId6"/>
    <p:sldId id="414" r:id="rId7"/>
    <p:sldId id="347" r:id="rId8"/>
    <p:sldId id="415" r:id="rId9"/>
    <p:sldId id="416" r:id="rId10"/>
    <p:sldId id="417" r:id="rId11"/>
    <p:sldId id="383" r:id="rId12"/>
    <p:sldId id="384" r:id="rId13"/>
    <p:sldId id="418" r:id="rId14"/>
    <p:sldId id="348" r:id="rId15"/>
    <p:sldId id="419" r:id="rId16"/>
    <p:sldId id="420" r:id="rId17"/>
    <p:sldId id="349" r:id="rId18"/>
    <p:sldId id="421" r:id="rId19"/>
    <p:sldId id="422" r:id="rId20"/>
    <p:sldId id="423" r:id="rId21"/>
    <p:sldId id="424" r:id="rId22"/>
    <p:sldId id="425" r:id="rId23"/>
    <p:sldId id="426" r:id="rId24"/>
    <p:sldId id="350" r:id="rId25"/>
    <p:sldId id="427" r:id="rId26"/>
    <p:sldId id="398" r:id="rId27"/>
    <p:sldId id="346" r:id="rId28"/>
    <p:sldId id="428" r:id="rId29"/>
    <p:sldId id="429" r:id="rId30"/>
    <p:sldId id="430" r:id="rId31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0714" autoAdjust="0"/>
  </p:normalViewPr>
  <p:slideViewPr>
    <p:cSldViewPr snapToGrid="0">
      <p:cViewPr varScale="1">
        <p:scale>
          <a:sx n="116" d="100"/>
          <a:sy n="116" d="100"/>
        </p:scale>
        <p:origin x="156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251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618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1.giphy.com/media/4ZgLPakqTajjVFOVqw/giphy.gif" TargetMode="External"/><Relationship Id="rId7" Type="http://schemas.openxmlformats.org/officeDocument/2006/relationships/hyperlink" Target="https://lh3.googleusercontent.com/proxy/DvW5FKZKtdhtIb9XZIwPbXv0si3ZNUrdS9GRHagAPfLvD4fkawbIc7xUkXGq29kuialuCWxMq_wh6hANHp0YmnfrmCRqOvDCAUXYm2LV4Om-DZnluckdMWBoPQM2wefjz897kJCfe3jzCpI95H-Q4sM" TargetMode="External"/><Relationship Id="rId2" Type="http://schemas.openxmlformats.org/officeDocument/2006/relationships/hyperlink" Target="https://upload.wikimedia.org/wikipedia/commons/f/fe/Diffusion_animation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h3.googleusercontent.com/proxy/TlVkpiWyWeTlCkH1vNLknvGeJQZwx6wkrom-_tD0xpiSQ524weaTSHnf0dC2987x_odMeUZCbZzhJ_9AVzP7qPvPKOB4FPq5WSBfpiO8UEWXQbJV83HY6vIp3_rU" TargetMode="External"/><Relationship Id="rId5" Type="http://schemas.openxmlformats.org/officeDocument/2006/relationships/hyperlink" Target="https://www.alumeco.com/media/2077/thermalexpansion-01.gif?width=2000&amp;height=2000&amp;mode=max&amp;upscale=false" TargetMode="External"/><Relationship Id="rId4" Type="http://schemas.openxmlformats.org/officeDocument/2006/relationships/hyperlink" Target="https://keystagewiki.com/images/1/1d/ThermalConduction.gi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_U4FKbm5uf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a molekulová fyzika</a:t>
            </a:r>
            <a:b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Termika</a:t>
            </a:r>
            <a:endParaRPr lang="cs-CZ" alt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www.studopory.vsb.cz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materialy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html_files</a:t>
            </a: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Kapalná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Molekuly kapaliny nejsou tak volně pohyblivé jako je tomu u plynu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Jsou navzájem </a:t>
            </a:r>
            <a:r>
              <a:rPr lang="cs-CZ" sz="1800" dirty="0"/>
              <a:t>k </a:t>
            </a:r>
            <a:r>
              <a:rPr lang="cs-CZ" sz="1800" dirty="0" smtClean="0"/>
              <a:t>sobě přitahovány </a:t>
            </a:r>
            <a:r>
              <a:rPr lang="cs-CZ" sz="1800" dirty="0"/>
              <a:t>silovým polem sousedních molekul a současně vzájemné působení </a:t>
            </a:r>
            <a:r>
              <a:rPr lang="cs-CZ" sz="1800" dirty="0" smtClean="0"/>
              <a:t>molekul kapaliny </a:t>
            </a:r>
            <a:r>
              <a:rPr lang="cs-CZ" sz="1800" dirty="0"/>
              <a:t>není tak silné, aby všechny molekuly byly navzájem vázány jako je tomu u </a:t>
            </a:r>
            <a:r>
              <a:rPr lang="cs-CZ" sz="1800" dirty="0" smtClean="0"/>
              <a:t>pevné látky.</a:t>
            </a:r>
          </a:p>
          <a:p>
            <a:r>
              <a:rPr lang="cs-CZ" sz="1800" dirty="0" smtClean="0"/>
              <a:t>Částice </a:t>
            </a:r>
            <a:r>
              <a:rPr lang="cs-CZ" sz="1800" dirty="0"/>
              <a:t>kapaliny se vyznačují určitou uspořádaností, ale jen na velmi krátkou vzdálenost</a:t>
            </a:r>
            <a:r>
              <a:rPr lang="cs-CZ" sz="1800" dirty="0" smtClean="0"/>
              <a:t>. </a:t>
            </a:r>
          </a:p>
          <a:p>
            <a:r>
              <a:rPr lang="cs-CZ" sz="1800" dirty="0" smtClean="0"/>
              <a:t>Každá </a:t>
            </a:r>
            <a:r>
              <a:rPr lang="cs-CZ" sz="1800" dirty="0"/>
              <a:t>molekula kapaliny v silovém poli sousedních molekul kmitá kolem rovnovážné polohy</a:t>
            </a:r>
            <a:r>
              <a:rPr lang="cs-CZ" sz="1800" dirty="0" smtClean="0"/>
              <a:t>, která </a:t>
            </a:r>
            <a:r>
              <a:rPr lang="cs-CZ" sz="1800" dirty="0"/>
              <a:t>se s časem mění, a to tím častěji, </a:t>
            </a:r>
            <a:r>
              <a:rPr lang="cs-CZ" sz="1800" dirty="0" smtClean="0"/>
              <a:t>čím je </a:t>
            </a:r>
            <a:r>
              <a:rPr lang="cs-CZ" sz="1800" dirty="0"/>
              <a:t>větší teplota kapaliny. Proto je kapalina </a:t>
            </a:r>
            <a:r>
              <a:rPr lang="cs-CZ" sz="1800" dirty="0" smtClean="0"/>
              <a:t>tekutá, nezachovává </a:t>
            </a:r>
            <a:r>
              <a:rPr lang="cs-CZ" sz="1800" dirty="0"/>
              <a:t>svůj tvar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7EB538AE-358C-4C64-A031-1F4C061C89A0}"/>
              </a:ext>
            </a:extLst>
          </p:cNvPr>
          <p:cNvSpPr/>
          <p:nvPr/>
        </p:nvSpPr>
        <p:spPr>
          <a:xfrm>
            <a:off x="422694" y="4927770"/>
            <a:ext cx="819015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Absolutní hodnota celkové potenciální energie soustavy částic kapalného tělesa</a:t>
            </a:r>
            <a:r>
              <a:rPr lang="cs-CZ" sz="1800" b="1" dirty="0" smtClean="0">
                <a:latin typeface="+mn-lt"/>
              </a:rPr>
              <a:t>, podmíněná </a:t>
            </a:r>
            <a:r>
              <a:rPr lang="cs-CZ" sz="1800" b="1" dirty="0">
                <a:latin typeface="+mn-lt"/>
              </a:rPr>
              <a:t>jejich vzájemným silovým působením, je řádově srovnatelná s </a:t>
            </a:r>
            <a:r>
              <a:rPr lang="cs-CZ" sz="1800" b="1" dirty="0" smtClean="0">
                <a:latin typeface="+mn-lt"/>
              </a:rPr>
              <a:t>celkovou kinetickou </a:t>
            </a:r>
            <a:r>
              <a:rPr lang="cs-CZ" sz="1800" b="1" dirty="0">
                <a:latin typeface="+mn-lt"/>
              </a:rPr>
              <a:t>energií částic kapaliny</a:t>
            </a:r>
            <a:r>
              <a:rPr lang="cs-CZ" sz="1800" b="1" dirty="0" smtClean="0">
                <a:latin typeface="+mn-lt"/>
              </a:rPr>
              <a:t>.</a:t>
            </a:r>
            <a:endParaRPr lang="cs-CZ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4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Látkové množství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algn="just">
                  <a:buNone/>
                </a:pPr>
                <a:r>
                  <a:rPr lang="cs-CZ" sz="1800" dirty="0" smtClean="0">
                    <a:cs typeface="Times New Roman" panose="02020603050405020304" pitchFamily="18" charset="0"/>
                  </a:rPr>
                  <a:t>Počet </a:t>
                </a:r>
                <a:r>
                  <a:rPr lang="cs-CZ" sz="1800" dirty="0">
                    <a:cs typeface="Times New Roman" panose="02020603050405020304" pitchFamily="18" charset="0"/>
                  </a:rPr>
                  <a:t>částic v látkovém tělese </a:t>
                </a:r>
                <a:r>
                  <a:rPr lang="cs-CZ" sz="1800" i="1" dirty="0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N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, hmotnost </a:t>
                </a:r>
                <a:r>
                  <a:rPr lang="cs-CZ" sz="1800" dirty="0">
                    <a:cs typeface="Times New Roman" panose="02020603050405020304" pitchFamily="18" charset="0"/>
                  </a:rPr>
                  <a:t>látkového tělesa </a:t>
                </a:r>
                <a:r>
                  <a:rPr lang="cs-CZ" sz="1800" i="1" dirty="0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 =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Nm</a:t>
                </a:r>
                <a:r>
                  <a:rPr lang="cs-CZ" sz="1800" i="1" baseline="-250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0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cs-CZ" sz="1800" dirty="0">
                    <a:cs typeface="Times New Roman" panose="02020603050405020304" pitchFamily="18" charset="0"/>
                  </a:rPr>
                  <a:t>, kde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cs-CZ" sz="1800" i="1" baseline="-250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0</a:t>
                </a:r>
                <a:r>
                  <a:rPr lang="cs-CZ" sz="1800" dirty="0">
                    <a:cs typeface="Times New Roman" panose="02020603050405020304" pitchFamily="18" charset="0"/>
                  </a:rPr>
                  <a:t> je hmotnost 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jedné částice </a:t>
                </a:r>
                <a:r>
                  <a:rPr lang="cs-CZ" sz="1800" dirty="0">
                    <a:cs typeface="Times New Roman" panose="02020603050405020304" pitchFamily="18" charset="0"/>
                  </a:rPr>
                  <a:t>tělesa (hmotnost atomu nebo molekuly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).</a:t>
                </a:r>
                <a:endParaRPr lang="cs-CZ" sz="1800" dirty="0">
                  <a:cs typeface="Times New Roman" panose="02020603050405020304" pitchFamily="18" charset="0"/>
                </a:endParaRPr>
              </a:p>
              <a:p>
                <a:pPr>
                  <a:buFont typeface="+mj-lt"/>
                  <a:buAutoNum type="alphaLcParenR" startAt="4"/>
                </a:pPr>
                <a:endParaRPr lang="cs-CZ" sz="1800" dirty="0">
                  <a:latin typeface="Times New Roman" panose="02020603050405020304" pitchFamily="18" charset="0"/>
                </a:endParaRPr>
              </a:p>
              <a:p>
                <a:pPr>
                  <a:buFont typeface="+mj-lt"/>
                  <a:buAutoNum type="alphaLcParenR" startAt="4"/>
                </a:pPr>
                <a:endParaRPr lang="cs-CZ" sz="1800" dirty="0">
                  <a:latin typeface="Times New Roman" panose="02020603050405020304" pitchFamily="18" charset="0"/>
                </a:endParaRPr>
              </a:p>
              <a:p>
                <a:pPr>
                  <a:buFont typeface="+mj-lt"/>
                  <a:buAutoNum type="alphaLcParenR" startAt="4"/>
                </a:pPr>
                <a:endParaRPr lang="cs-CZ" sz="1800" dirty="0">
                  <a:latin typeface="Times New Roman" panose="02020603050405020304" pitchFamily="18" charset="0"/>
                </a:endParaRPr>
              </a:p>
              <a:p>
                <a:pPr>
                  <a:buFont typeface="+mj-lt"/>
                  <a:buAutoNum type="alphaLcParenR" startAt="4"/>
                </a:pPr>
                <a:endParaRPr lang="cs-CZ" sz="1800" dirty="0">
                  <a:latin typeface="Times New Roman" panose="02020603050405020304" pitchFamily="18" charset="0"/>
                </a:endParaRPr>
              </a:p>
              <a:p>
                <a:pPr>
                  <a:buFont typeface="+mj-lt"/>
                  <a:buAutoNum type="alphaLcParenR" startAt="4"/>
                </a:pPr>
                <a:endParaRPr lang="cs-CZ" sz="18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endParaRPr lang="cs-CZ" sz="14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cs typeface="Times New Roman" panose="02020603050405020304" pitchFamily="18" charset="0"/>
                  </a:rPr>
                  <a:t>Jednotkou látkového množství je </a:t>
                </a:r>
                <a:r>
                  <a:rPr lang="cs-CZ" sz="18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1 </a:t>
                </a:r>
                <a:r>
                  <a:rPr lang="cs-CZ" sz="1800" dirty="0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mol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cs-CZ" sz="1800" dirty="0" smtClean="0">
                    <a:cs typeface="Times New Roman" panose="02020603050405020304" pitchFamily="18" charset="0"/>
                  </a:rPr>
                  <a:t>1 mol </a:t>
                </a:r>
                <a:r>
                  <a:rPr lang="cs-CZ" sz="1800" dirty="0">
                    <a:cs typeface="Times New Roman" panose="02020603050405020304" pitchFamily="18" charset="0"/>
                  </a:rPr>
                  <a:t>je látkové množství soustavy, 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která obsahuje </a:t>
                </a:r>
                <a:r>
                  <a:rPr lang="cs-CZ" sz="1800" dirty="0">
                    <a:cs typeface="Times New Roman" panose="02020603050405020304" pitchFamily="18" charset="0"/>
                  </a:rPr>
                  <a:t>právě tolik jednoduchých částic (např. atomů, iontů, molekul), kolik je 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atomů v </a:t>
                </a:r>
                <a:r>
                  <a:rPr lang="cs-CZ" sz="1800" dirty="0">
                    <a:cs typeface="Times New Roman" panose="02020603050405020304" pitchFamily="18" charset="0"/>
                  </a:rPr>
                  <a:t>nuklidu uhlíku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endParaRPr lang="cs-CZ" sz="1800" dirty="0" smtClean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cs typeface="Times New Roman" panose="02020603050405020304" pitchFamily="18" charset="0"/>
                  </a:rPr>
                  <a:t>o </a:t>
                </a:r>
                <a:r>
                  <a:rPr lang="cs-CZ" sz="1800" dirty="0">
                    <a:cs typeface="Times New Roman" panose="02020603050405020304" pitchFamily="18" charset="0"/>
                  </a:rPr>
                  <a:t>hmotnosti 12 g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.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algn="just"/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r="-1208" b="-1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="" xmlns:a16="http://schemas.microsoft.com/office/drawing/2014/main" id="{7EB538AE-358C-4C64-A031-1F4C061C89A0}"/>
                  </a:ext>
                </a:extLst>
              </p:cNvPr>
              <p:cNvSpPr/>
              <p:nvPr/>
            </p:nvSpPr>
            <p:spPr>
              <a:xfrm>
                <a:off x="509589" y="2770128"/>
                <a:ext cx="8190151" cy="176420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cs-CZ" sz="1800" b="1" dirty="0" smtClean="0">
                    <a:latin typeface="+mn-lt"/>
                  </a:rPr>
                  <a:t>Látkové množství </a:t>
                </a:r>
                <a:r>
                  <a:rPr lang="cs-CZ" sz="1800" b="1" i="1" dirty="0" smtClean="0">
                    <a:latin typeface="+mn-lt"/>
                  </a:rPr>
                  <a:t>n</a:t>
                </a:r>
                <a:r>
                  <a:rPr lang="cs-CZ" sz="1800" b="1" dirty="0" smtClean="0">
                    <a:latin typeface="+mn-lt"/>
                  </a:rPr>
                  <a:t>  </a:t>
                </a:r>
                <a:r>
                  <a:rPr lang="cs-CZ" sz="1800" dirty="0">
                    <a:latin typeface="+mn-lt"/>
                  </a:rPr>
                  <a:t>chemicky stejnorodé látky je dáno počtem částic N, které látka </a:t>
                </a:r>
                <a:r>
                  <a:rPr lang="cs-CZ" sz="1800" dirty="0" smtClean="0">
                    <a:latin typeface="+mn-lt"/>
                  </a:rPr>
                  <a:t>obsahuje:</a:t>
                </a:r>
              </a:p>
              <a:p>
                <a:pPr lvl="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b="1" dirty="0">
                  <a:latin typeface="+mn-lt"/>
                </a:endParaRPr>
              </a:p>
              <a:p>
                <a:endParaRPr lang="cs-CZ" sz="1800" dirty="0" smtClean="0">
                  <a:latin typeface="+mn-lt"/>
                </a:endParaRPr>
              </a:p>
              <a:p>
                <a:r>
                  <a:rPr lang="cs-CZ" sz="1800" dirty="0" smtClean="0">
                    <a:latin typeface="+mn-lt"/>
                  </a:rPr>
                  <a:t>kde </a:t>
                </a:r>
                <a:r>
                  <a:rPr lang="cs-CZ" sz="1800" dirty="0">
                    <a:latin typeface="+mn-lt"/>
                  </a:rPr>
                  <a:t>N</a:t>
                </a:r>
                <a:r>
                  <a:rPr lang="cs-CZ" sz="1800" baseline="-25000" dirty="0">
                    <a:latin typeface="+mn-lt"/>
                  </a:rPr>
                  <a:t>A</a:t>
                </a:r>
                <a:r>
                  <a:rPr lang="cs-CZ" sz="1800" dirty="0">
                    <a:latin typeface="+mn-lt"/>
                  </a:rPr>
                  <a:t> = 6,022.10</a:t>
                </a:r>
                <a:r>
                  <a:rPr lang="cs-CZ" sz="1800" baseline="30000" dirty="0">
                    <a:latin typeface="+mn-lt"/>
                  </a:rPr>
                  <a:t>23</a:t>
                </a:r>
                <a:r>
                  <a:rPr lang="cs-CZ" sz="1800" dirty="0">
                    <a:latin typeface="+mn-lt"/>
                  </a:rPr>
                  <a:t> mol</a:t>
                </a:r>
                <a:r>
                  <a:rPr lang="cs-CZ" sz="1800" baseline="30000" dirty="0">
                    <a:latin typeface="+mn-lt"/>
                  </a:rPr>
                  <a:t>-1</a:t>
                </a:r>
                <a:r>
                  <a:rPr lang="cs-CZ" sz="1800" dirty="0">
                    <a:latin typeface="+mn-lt"/>
                  </a:rPr>
                  <a:t>je </a:t>
                </a:r>
                <a:r>
                  <a:rPr lang="cs-CZ" sz="1800" dirty="0" err="1">
                    <a:latin typeface="+mn-lt"/>
                  </a:rPr>
                  <a:t>Avogadrova</a:t>
                </a:r>
                <a:r>
                  <a:rPr lang="cs-CZ" sz="1800" dirty="0">
                    <a:latin typeface="+mn-lt"/>
                  </a:rPr>
                  <a:t> konstanta. </a:t>
                </a:r>
                <a:r>
                  <a:rPr lang="cs-CZ" sz="1800" dirty="0" smtClean="0">
                    <a:latin typeface="+mn-lt"/>
                  </a:rPr>
                  <a:t> (experimentálně určená)</a:t>
                </a:r>
                <a:endParaRPr lang="cs-CZ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xmlns="" id="{7EB538AE-358C-4C64-A031-1F4C061C8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770128"/>
                <a:ext cx="8190151" cy="1764201"/>
              </a:xfrm>
              <a:prstGeom prst="rect">
                <a:avLst/>
              </a:prstGeom>
              <a:blipFill rotWithShape="0">
                <a:blip r:embed="rId3"/>
                <a:stretch>
                  <a:fillRect l="-670" t="-1724" r="-1340" b="-44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7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Látkové množství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algn="just">
                  <a:buNone/>
                </a:pPr>
                <a:r>
                  <a:rPr lang="cs-CZ" sz="1800" dirty="0" smtClean="0">
                    <a:cs typeface="Times New Roman" panose="02020603050405020304" pitchFamily="18" charset="0"/>
                  </a:rPr>
                  <a:t>Vzhledem k velmi malé hmotnosti atomů a molekul se ve fyzice a chemii ukázalo výhodné zavést </a:t>
                </a:r>
                <a:r>
                  <a:rPr lang="cs-CZ" sz="1800" dirty="0">
                    <a:cs typeface="Times New Roman" panose="02020603050405020304" pitchFamily="18" charset="0"/>
                  </a:rPr>
                  <a:t>veličiny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relativní atomová hmotnost A</a:t>
                </a:r>
                <a:r>
                  <a:rPr lang="cs-CZ" sz="1800" i="1" baseline="-250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r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cs-CZ" sz="1800" dirty="0">
                    <a:cs typeface="Times New Roman" panose="02020603050405020304" pitchFamily="18" charset="0"/>
                  </a:rPr>
                  <a:t>a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relativní</a:t>
                </a:r>
                <a:r>
                  <a:rPr lang="cs-CZ" sz="1800" dirty="0">
                    <a:cs typeface="Times New Roman" panose="02020603050405020304" pitchFamily="18" charset="0"/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molekulová hmotnost </a:t>
                </a:r>
                <a:r>
                  <a:rPr lang="cs-CZ" sz="1800" i="1" dirty="0" err="1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cs-CZ" sz="1800" i="1" baseline="-25000" dirty="0" err="1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r</a:t>
                </a:r>
                <a:endParaRPr lang="cs-CZ" sz="1800" i="1" baseline="-25000" dirty="0" smtClean="0">
                  <a:solidFill>
                    <a:srgbClr val="00287D"/>
                  </a:solidFill>
                  <a:cs typeface="Times New Roman" panose="02020603050405020304" pitchFamily="18" charset="0"/>
                </a:endParaRPr>
              </a:p>
              <a:p>
                <a:pPr marL="571500" lvl="2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sub>
                          </m:sSub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𝒓</m:t>
                          </m:r>
                        </m:sub>
                      </m:sSub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b="1" dirty="0" smtClean="0"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cs-CZ" sz="1800" dirty="0" smtClean="0">
                    <a:cs typeface="Times New Roman" panose="02020603050405020304" pitchFamily="18" charset="0"/>
                  </a:rPr>
                  <a:t>kde </a:t>
                </a:r>
                <a:r>
                  <a:rPr lang="cs-CZ" sz="1800" dirty="0" err="1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cs-CZ" sz="1800" baseline="-25000" dirty="0" err="1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a</a:t>
                </a:r>
                <a:r>
                  <a:rPr lang="cs-CZ" sz="18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cs-CZ" sz="1800" dirty="0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(m</a:t>
                </a:r>
                <a:r>
                  <a:rPr lang="cs-CZ" sz="1800" baseline="-25000" dirty="0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cs-CZ" sz="1800" dirty="0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) je </a:t>
                </a:r>
                <a:r>
                  <a:rPr lang="cs-CZ" sz="18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klidová hmotnost atomu </a:t>
                </a:r>
                <a:r>
                  <a:rPr lang="cs-CZ" sz="1800" dirty="0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(molekuly) 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a </a:t>
                </a:r>
                <a:r>
                  <a:rPr lang="cs-CZ" sz="18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cs-CZ" sz="1800" baseline="-250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u</a:t>
                </a:r>
                <a:r>
                  <a:rPr lang="cs-CZ" sz="18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 atomová hmotnostní </a:t>
                </a:r>
                <a:r>
                  <a:rPr lang="cs-CZ" sz="1800" dirty="0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konstanta (jednotka)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, </a:t>
                </a:r>
                <a:r>
                  <a:rPr lang="cs-CZ" sz="1800" dirty="0">
                    <a:cs typeface="Times New Roman" panose="02020603050405020304" pitchFamily="18" charset="0"/>
                  </a:rPr>
                  <a:t>definovaná 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jako  1/12 klidové </a:t>
                </a:r>
                <a:r>
                  <a:rPr lang="cs-CZ" sz="1800" dirty="0">
                    <a:cs typeface="Times New Roman" panose="02020603050405020304" pitchFamily="18" charset="0"/>
                  </a:rPr>
                  <a:t>hmotnosti atomu nuklidu uhlíku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  <m:sup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cs-CZ" sz="1800" dirty="0" smtClean="0">
                    <a:cs typeface="Times New Roman" panose="02020603050405020304" pitchFamily="18" charset="0"/>
                  </a:rPr>
                  <a:t>. </a:t>
                </a:r>
                <a:r>
                  <a:rPr lang="cs-CZ" sz="1800" dirty="0">
                    <a:cs typeface="Times New Roman" panose="02020603050405020304" pitchFamily="18" charset="0"/>
                  </a:rPr>
                  <a:t>Její přibližná hodnota je m</a:t>
                </a:r>
                <a:r>
                  <a:rPr lang="cs-CZ" sz="1800" baseline="-25000" dirty="0">
                    <a:cs typeface="Times New Roman" panose="02020603050405020304" pitchFamily="18" charset="0"/>
                  </a:rPr>
                  <a:t>u</a:t>
                </a:r>
                <a:r>
                  <a:rPr lang="cs-CZ" sz="1800" dirty="0">
                    <a:cs typeface="Times New Roman" panose="02020603050405020304" pitchFamily="18" charset="0"/>
                  </a:rPr>
                  <a:t> = 1,66.10</a:t>
                </a:r>
                <a:r>
                  <a:rPr lang="cs-CZ" sz="1800" baseline="30000" dirty="0">
                    <a:cs typeface="Times New Roman" panose="02020603050405020304" pitchFamily="18" charset="0"/>
                  </a:rPr>
                  <a:t>-27</a:t>
                </a:r>
                <a:r>
                  <a:rPr lang="cs-CZ" sz="1800" dirty="0">
                    <a:cs typeface="Times New Roman" panose="02020603050405020304" pitchFamily="18" charset="0"/>
                  </a:rPr>
                  <a:t> kg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 algn="just">
                  <a:buNone/>
                </a:pPr>
                <a:endParaRPr lang="cs-CZ" sz="1800" dirty="0"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cs-CZ" sz="1800" dirty="0" smtClean="0">
                    <a:cs typeface="Times New Roman" panose="02020603050405020304" pitchFamily="18" charset="0"/>
                  </a:rPr>
                  <a:t>Relativní </a:t>
                </a:r>
                <a:r>
                  <a:rPr lang="cs-CZ" sz="1800" dirty="0">
                    <a:cs typeface="Times New Roman" panose="02020603050405020304" pitchFamily="18" charset="0"/>
                  </a:rPr>
                  <a:t>molekulová hmotnost je rovna 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součtu relativních </a:t>
                </a:r>
                <a:r>
                  <a:rPr lang="cs-CZ" sz="1800" dirty="0">
                    <a:cs typeface="Times New Roman" panose="02020603050405020304" pitchFamily="18" charset="0"/>
                  </a:rPr>
                  <a:t>atomových hmotností všech atomů, které tvoří molekulu</a:t>
                </a:r>
                <a:r>
                  <a:rPr lang="cs-CZ" sz="1800" dirty="0" smtClean="0"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 algn="just">
                  <a:buNone/>
                </a:pPr>
                <a:endParaRPr lang="cs-CZ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r="-1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031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Látkové množství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algn="just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Veličiny, které se vztahují k látkovému množství 1 mol, nazýváme molární veličiny. Mezi nejdůležitější patří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molární hmotnost M </a:t>
                </a:r>
                <a:r>
                  <a:rPr lang="cs-CZ" sz="1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molární objem </a:t>
                </a:r>
                <a:r>
                  <a:rPr lang="cs-CZ" sz="1800" i="1" dirty="0" err="1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V</a:t>
                </a:r>
                <a:r>
                  <a:rPr lang="cs-CZ" sz="1800" i="1" baseline="-25000" dirty="0" err="1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cs-CZ" sz="1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 </a:t>
                </a:r>
                <a:endParaRPr lang="cs-CZ" sz="1800" dirty="0" smtClean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cs-CZ" sz="18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cs-CZ" sz="1800" dirty="0" smtClean="0">
                    <a:cs typeface="Times New Roman" panose="02020603050405020304" pitchFamily="18" charset="0"/>
                  </a:rPr>
                  <a:t>Vzhledem k velmi malé hmotnosti atomů a molekul se ve fyzice a chemii ukázalo výhodné zavést </a:t>
                </a:r>
                <a:r>
                  <a:rPr lang="cs-CZ" sz="1800" dirty="0">
                    <a:cs typeface="Times New Roman" panose="02020603050405020304" pitchFamily="18" charset="0"/>
                  </a:rPr>
                  <a:t>veličiny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relativní atomová hmotnost A</a:t>
                </a:r>
                <a:r>
                  <a:rPr lang="cs-CZ" sz="1800" i="1" baseline="-250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r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cs-CZ" sz="1800" dirty="0">
                    <a:cs typeface="Times New Roman" panose="02020603050405020304" pitchFamily="18" charset="0"/>
                  </a:rPr>
                  <a:t>a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relativní</a:t>
                </a:r>
                <a:r>
                  <a:rPr lang="cs-CZ" sz="1800" dirty="0">
                    <a:cs typeface="Times New Roman" panose="02020603050405020304" pitchFamily="18" charset="0"/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molekulová hmotnost </a:t>
                </a:r>
                <a:r>
                  <a:rPr lang="cs-CZ" sz="1800" i="1" dirty="0" err="1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cs-CZ" sz="1800" i="1" baseline="-25000" dirty="0" err="1" smtClean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r</a:t>
                </a:r>
                <a:endParaRPr lang="cs-CZ" sz="1800" i="1" baseline="-25000" dirty="0" smtClean="0">
                  <a:solidFill>
                    <a:srgbClr val="00287D"/>
                  </a:solidFill>
                  <a:cs typeface="Times New Roman" panose="02020603050405020304" pitchFamily="18" charset="0"/>
                </a:endParaRPr>
              </a:p>
              <a:p>
                <a:pPr marL="571500" lvl="2" algn="just"/>
                <a:endParaRPr lang="cs-CZ" sz="1800" b="1" i="1" dirty="0" smtClean="0">
                  <a:solidFill>
                    <a:srgbClr val="00287D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71500" lvl="2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𝑵</m:t>
                          </m:r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sz="18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𝑵</m:t>
                          </m:r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𝒓</m:t>
                          </m:r>
                        </m:sub>
                      </m:sSub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𝒖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                    </m:t>
                      </m:r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𝒎</m:t>
                          </m:r>
                        </m:sub>
                      </m:sSub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cs-CZ" sz="1800" b="1" dirty="0" smtClean="0"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cs-CZ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r="-1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02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pojmy termodynamiky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Stav tělesa </a:t>
            </a:r>
            <a:r>
              <a:rPr lang="cs-CZ" sz="1800" dirty="0" smtClean="0"/>
              <a:t>- 	látková </a:t>
            </a:r>
            <a:r>
              <a:rPr lang="cs-CZ" sz="1800" dirty="0"/>
              <a:t>tělesa mohou mít různý objem, teplotu, tlak, </a:t>
            </a:r>
            <a:r>
              <a:rPr lang="cs-CZ" sz="1800" dirty="0" smtClean="0"/>
              <a:t>různá </a:t>
            </a:r>
          </a:p>
          <a:p>
            <a:pPr marL="400050" lvl="1" indent="0" algn="just">
              <a:buNone/>
            </a:pPr>
            <a:r>
              <a:rPr lang="cs-CZ" sz="1800" dirty="0" smtClean="0"/>
              <a:t>		skupenství, uspořádání částic 	</a:t>
            </a:r>
            <a:r>
              <a:rPr lang="cs-CZ" sz="1400" dirty="0" smtClean="0"/>
              <a:t>(tuha – diamant)</a:t>
            </a:r>
          </a:p>
          <a:p>
            <a:pPr marL="400050" lvl="1" indent="0" algn="just">
              <a:buNone/>
            </a:pPr>
            <a:endParaRPr lang="cs-CZ" sz="1400" dirty="0" smtClean="0"/>
          </a:p>
          <a:p>
            <a:pPr marL="0" lvl="0" indent="0" algn="just">
              <a:buNone/>
            </a:pPr>
            <a:r>
              <a:rPr lang="cs-CZ" sz="1800" dirty="0"/>
              <a:t>Těleso nebo skupinu těles, jejichž stav zkoumáme, </a:t>
            </a:r>
            <a:r>
              <a:rPr lang="cs-CZ" sz="1800" dirty="0" smtClean="0"/>
              <a:t>nazýváme </a:t>
            </a:r>
            <a:r>
              <a:rPr lang="cs-CZ" sz="1800" b="1" i="1" dirty="0">
                <a:solidFill>
                  <a:srgbClr val="00287D"/>
                </a:solidFill>
              </a:rPr>
              <a:t>termodynamická soustava</a:t>
            </a:r>
            <a:r>
              <a:rPr lang="cs-CZ" sz="1800" dirty="0"/>
              <a:t> (stručněji jen </a:t>
            </a:r>
            <a:r>
              <a:rPr lang="cs-CZ" sz="1800" b="1" i="1" dirty="0">
                <a:solidFill>
                  <a:srgbClr val="00287D"/>
                </a:solidFill>
              </a:rPr>
              <a:t>soustava</a:t>
            </a:r>
            <a:r>
              <a:rPr lang="cs-CZ" sz="1800" dirty="0" smtClean="0"/>
              <a:t>).</a:t>
            </a:r>
          </a:p>
          <a:p>
            <a:pPr marL="0" lvl="0" indent="0" algn="just">
              <a:buNone/>
            </a:pPr>
            <a:endParaRPr lang="cs-CZ" sz="1400" dirty="0" smtClean="0"/>
          </a:p>
          <a:p>
            <a:pPr marL="0" lvl="0" indent="0" algn="just">
              <a:buNone/>
            </a:pPr>
            <a:r>
              <a:rPr lang="cs-CZ" sz="1400" dirty="0" smtClean="0"/>
              <a:t>Soustava </a:t>
            </a:r>
            <a:r>
              <a:rPr lang="cs-CZ" sz="1400" dirty="0"/>
              <a:t>je od svého okolí oddělena skutečnými nebo myšlenými stěnami</a:t>
            </a:r>
            <a:r>
              <a:rPr lang="cs-CZ" sz="1400" dirty="0" smtClean="0"/>
              <a:t>. </a:t>
            </a:r>
          </a:p>
          <a:p>
            <a:pPr marL="0" lvl="0" indent="0" algn="just">
              <a:buNone/>
            </a:pPr>
            <a:endParaRPr lang="cs-CZ" sz="1800" dirty="0" smtClean="0"/>
          </a:p>
          <a:p>
            <a:pPr marL="0" lvl="0" indent="0" algn="just">
              <a:buNone/>
            </a:pPr>
            <a:r>
              <a:rPr lang="cs-CZ" sz="1800" dirty="0" smtClean="0"/>
              <a:t>Ostatní </a:t>
            </a:r>
            <a:r>
              <a:rPr lang="cs-CZ" sz="1800" dirty="0"/>
              <a:t>tělesa, která se </a:t>
            </a:r>
            <a:r>
              <a:rPr lang="cs-CZ" sz="1800" dirty="0" smtClean="0"/>
              <a:t>zkoumaným tělesem </a:t>
            </a:r>
            <a:r>
              <a:rPr lang="cs-CZ" sz="1800" dirty="0"/>
              <a:t>interagují tvoří </a:t>
            </a:r>
            <a:r>
              <a:rPr lang="cs-CZ" sz="1800" b="1" i="1" dirty="0">
                <a:solidFill>
                  <a:srgbClr val="00287D"/>
                </a:solidFill>
              </a:rPr>
              <a:t>okolí</a:t>
            </a:r>
            <a:r>
              <a:rPr lang="cs-CZ" sz="1800" dirty="0"/>
              <a:t> termodynamické soustavy. </a:t>
            </a:r>
            <a:endParaRPr lang="cs-CZ" sz="1800" dirty="0" smtClean="0"/>
          </a:p>
          <a:p>
            <a:pPr marL="0" lvl="0" indent="0" algn="just">
              <a:buNone/>
            </a:pPr>
            <a:endParaRPr lang="cs-CZ" sz="1800" dirty="0"/>
          </a:p>
          <a:p>
            <a:pPr marL="0" lvl="0" indent="0" algn="just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Stavové </a:t>
            </a:r>
            <a:r>
              <a:rPr lang="cs-CZ" sz="1800" b="1" i="1" dirty="0" smtClean="0">
                <a:solidFill>
                  <a:srgbClr val="00287D"/>
                </a:solidFill>
              </a:rPr>
              <a:t>veličiny </a:t>
            </a:r>
            <a:r>
              <a:rPr lang="cs-CZ" sz="1800" dirty="0" smtClean="0"/>
              <a:t>– určují stav soustavy: </a:t>
            </a:r>
            <a:r>
              <a:rPr lang="cs-CZ" sz="1800" dirty="0"/>
              <a:t>tlak, teplota, objem nebo energie</a:t>
            </a:r>
            <a:r>
              <a:rPr lang="cs-CZ" sz="1800" dirty="0" smtClean="0"/>
              <a:t>.</a:t>
            </a:r>
          </a:p>
          <a:p>
            <a:pPr marL="0" lvl="0" indent="0" algn="just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351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pojmy termodynamiky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08569"/>
            <a:ext cx="8082321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Izolovaná soustava </a:t>
            </a:r>
            <a:r>
              <a:rPr lang="cs-CZ" sz="1800" dirty="0" smtClean="0"/>
              <a:t>-	nedochází </a:t>
            </a:r>
            <a:r>
              <a:rPr lang="cs-CZ" sz="1800" dirty="0"/>
              <a:t>k výměně </a:t>
            </a:r>
            <a:r>
              <a:rPr lang="cs-CZ" sz="1800" dirty="0" smtClean="0"/>
              <a:t>energie s okolím, její </a:t>
            </a:r>
            <a:r>
              <a:rPr lang="cs-CZ" sz="1800" dirty="0"/>
              <a:t>chemické </a:t>
            </a:r>
            <a:r>
              <a:rPr lang="cs-CZ" sz="1800" dirty="0" smtClean="0"/>
              <a:t>			složení </a:t>
            </a:r>
            <a:r>
              <a:rPr lang="cs-CZ" sz="1800" dirty="0"/>
              <a:t>a hmotnost (počet částic) se nemění</a:t>
            </a:r>
            <a:r>
              <a:rPr lang="cs-CZ" sz="1800" b="1" i="1" dirty="0" smtClean="0">
                <a:solidFill>
                  <a:srgbClr val="00287D"/>
                </a:solidFill>
              </a:rPr>
              <a:t>.</a:t>
            </a:r>
          </a:p>
          <a:p>
            <a:pPr marL="0" indent="0" algn="just">
              <a:buNone/>
            </a:pPr>
            <a:endParaRPr lang="cs-CZ" sz="1800" b="1" i="1" dirty="0">
              <a:solidFill>
                <a:srgbClr val="00287D"/>
              </a:solidFill>
            </a:endParaRPr>
          </a:p>
          <a:p>
            <a:pPr marL="0" indent="0" algn="just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Rovnovážný </a:t>
            </a:r>
            <a:r>
              <a:rPr lang="cs-CZ" sz="1800" b="1" i="1" dirty="0">
                <a:solidFill>
                  <a:srgbClr val="00287D"/>
                </a:solidFill>
              </a:rPr>
              <a:t>stav </a:t>
            </a:r>
            <a:r>
              <a:rPr lang="cs-CZ" sz="1800" b="1" i="1" dirty="0" smtClean="0">
                <a:solidFill>
                  <a:srgbClr val="00287D"/>
                </a:solidFill>
              </a:rPr>
              <a:t>soustavy </a:t>
            </a:r>
            <a:r>
              <a:rPr lang="cs-CZ" sz="1800" dirty="0" smtClean="0"/>
              <a:t>- Ponecháme-li </a:t>
            </a:r>
            <a:r>
              <a:rPr lang="cs-CZ" sz="1800" dirty="0"/>
              <a:t>soustavu od </a:t>
            </a:r>
            <a:r>
              <a:rPr lang="cs-CZ" sz="1800" dirty="0" smtClean="0"/>
              <a:t>určitého okamžiku    v </a:t>
            </a:r>
            <a:r>
              <a:rPr lang="cs-CZ" sz="1800" dirty="0"/>
              <a:t>neměnných vnějších podmínkách, pak po určité době přejde samovolně do</a:t>
            </a:r>
          </a:p>
          <a:p>
            <a:pPr marL="0" indent="0" algn="just">
              <a:buNone/>
            </a:pPr>
            <a:r>
              <a:rPr lang="cs-CZ" sz="1800" dirty="0"/>
              <a:t>rovnovážného stavu a v tomto stavu setrvává, pokud zůstanou tyto podmínky zachovány.</a:t>
            </a:r>
          </a:p>
          <a:p>
            <a:pPr marL="0" indent="0" algn="just">
              <a:buNone/>
            </a:pPr>
            <a:endParaRPr lang="cs-CZ" sz="1800" dirty="0" smtClean="0"/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0287D"/>
                </a:solidFill>
              </a:rPr>
              <a:t>V </a:t>
            </a:r>
            <a:r>
              <a:rPr lang="cs-CZ" sz="1800" dirty="0">
                <a:solidFill>
                  <a:srgbClr val="00287D"/>
                </a:solidFill>
              </a:rPr>
              <a:t>rovnovážném stavu </a:t>
            </a:r>
            <a:r>
              <a:rPr lang="cs-CZ" sz="1800" dirty="0"/>
              <a:t>zůstávají</a:t>
            </a:r>
            <a:r>
              <a:rPr lang="cs-CZ" sz="1800" dirty="0">
                <a:solidFill>
                  <a:srgbClr val="00287D"/>
                </a:solidFill>
              </a:rPr>
              <a:t> stavové veličiny konstantní </a:t>
            </a:r>
            <a:r>
              <a:rPr lang="cs-CZ" sz="1800" dirty="0" smtClean="0">
                <a:solidFill>
                  <a:srgbClr val="00287D"/>
                </a:solidFill>
              </a:rPr>
              <a:t>= </a:t>
            </a:r>
            <a:r>
              <a:rPr lang="cs-CZ" sz="1800" dirty="0"/>
              <a:t>na soustavě v rovnovážném stavu se nedají pozorovat </a:t>
            </a:r>
            <a:r>
              <a:rPr lang="cs-CZ" sz="1800" dirty="0">
                <a:solidFill>
                  <a:srgbClr val="00287D"/>
                </a:solidFill>
              </a:rPr>
              <a:t>žádné makroskopické změny</a:t>
            </a:r>
            <a:r>
              <a:rPr lang="cs-CZ" sz="1800" dirty="0" smtClean="0"/>
              <a:t>.</a:t>
            </a:r>
            <a:endParaRPr lang="cs-CZ" sz="1800" dirty="0"/>
          </a:p>
          <a:p>
            <a:pPr marL="0" indent="0" algn="just">
              <a:buNone/>
            </a:pPr>
            <a:r>
              <a:rPr lang="cs-CZ" sz="1800" i="1" dirty="0">
                <a:solidFill>
                  <a:srgbClr val="C00000"/>
                </a:solidFill>
              </a:rPr>
              <a:t>Přitom se ale všechny molekuly neustále pohybují </a:t>
            </a:r>
            <a:r>
              <a:rPr lang="cs-CZ" sz="1800" i="1" dirty="0" smtClean="0">
                <a:solidFill>
                  <a:srgbClr val="C00000"/>
                </a:solidFill>
              </a:rPr>
              <a:t>!</a:t>
            </a:r>
          </a:p>
          <a:p>
            <a:pPr marL="0" indent="0" algn="just">
              <a:buNone/>
            </a:pPr>
            <a:r>
              <a:rPr lang="cs-CZ" sz="1800" b="1" i="1" dirty="0" err="1" smtClean="0">
                <a:solidFill>
                  <a:srgbClr val="00287D"/>
                </a:solidFill>
              </a:rPr>
              <a:t>Makrostav</a:t>
            </a:r>
            <a:r>
              <a:rPr lang="cs-CZ" sz="1800" dirty="0" smtClean="0"/>
              <a:t> </a:t>
            </a:r>
            <a:r>
              <a:rPr lang="cs-CZ" sz="1800" dirty="0"/>
              <a:t>se dá realizovat při velkém počtu částic v soustavě </a:t>
            </a:r>
            <a:r>
              <a:rPr lang="cs-CZ" sz="1800" dirty="0" smtClean="0"/>
              <a:t>určitým počtem </a:t>
            </a:r>
            <a:r>
              <a:rPr lang="cs-CZ" sz="1800" b="1" i="1" dirty="0" err="1">
                <a:solidFill>
                  <a:srgbClr val="00287D"/>
                </a:solidFill>
              </a:rPr>
              <a:t>mikrostavů</a:t>
            </a:r>
            <a:r>
              <a:rPr lang="cs-CZ" sz="1800" dirty="0"/>
              <a:t>, které odpovídají daným rozdělením molekul uvnitř nádoby</a:t>
            </a:r>
            <a:r>
              <a:rPr lang="cs-CZ" sz="1800" dirty="0" smtClean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336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pojmy termodynamiky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08569"/>
            <a:ext cx="8082321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dirty="0"/>
              <a:t>Počet </a:t>
            </a:r>
            <a:r>
              <a:rPr lang="cs-CZ" sz="1800" dirty="0" err="1"/>
              <a:t>mikrostavů</a:t>
            </a:r>
            <a:r>
              <a:rPr lang="cs-CZ" sz="1800" dirty="0"/>
              <a:t> určujících daný </a:t>
            </a:r>
            <a:r>
              <a:rPr lang="cs-CZ" sz="1800" dirty="0" err="1"/>
              <a:t>makrostav</a:t>
            </a:r>
            <a:r>
              <a:rPr lang="cs-CZ" sz="1800" dirty="0"/>
              <a:t> určuje </a:t>
            </a:r>
            <a:r>
              <a:rPr lang="cs-CZ" sz="1800" dirty="0">
                <a:solidFill>
                  <a:srgbClr val="00287D"/>
                </a:solidFill>
              </a:rPr>
              <a:t>pravděpodobnost výskytu </a:t>
            </a:r>
            <a:r>
              <a:rPr lang="cs-CZ" sz="1800" dirty="0" err="1">
                <a:solidFill>
                  <a:srgbClr val="00287D"/>
                </a:solidFill>
              </a:rPr>
              <a:t>makrostavu</a:t>
            </a:r>
            <a:r>
              <a:rPr lang="cs-CZ" sz="1800" dirty="0" smtClean="0">
                <a:solidFill>
                  <a:srgbClr val="00287D"/>
                </a:solidFill>
              </a:rPr>
              <a:t>.</a:t>
            </a:r>
          </a:p>
          <a:p>
            <a:pPr marL="0" indent="0" algn="just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 algn="just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Rovnovážný </a:t>
            </a:r>
            <a:r>
              <a:rPr lang="cs-CZ" sz="1800" b="1" i="1" dirty="0">
                <a:solidFill>
                  <a:srgbClr val="00287D"/>
                </a:solidFill>
              </a:rPr>
              <a:t>stav soustavy </a:t>
            </a:r>
            <a:r>
              <a:rPr lang="cs-CZ" sz="1800" dirty="0"/>
              <a:t>je </a:t>
            </a:r>
            <a:r>
              <a:rPr lang="cs-CZ" sz="1800" dirty="0" smtClean="0"/>
              <a:t>při neproměnných </a:t>
            </a:r>
            <a:r>
              <a:rPr lang="cs-CZ" sz="1800" dirty="0"/>
              <a:t>vnějších podmínkách stavem s </a:t>
            </a:r>
            <a:r>
              <a:rPr lang="cs-CZ" sz="1800" b="1" i="1" dirty="0">
                <a:solidFill>
                  <a:srgbClr val="00287D"/>
                </a:solidFill>
              </a:rPr>
              <a:t>největší pravděpodobností </a:t>
            </a:r>
            <a:r>
              <a:rPr lang="cs-CZ" sz="1800" b="1" i="1" dirty="0" smtClean="0">
                <a:solidFill>
                  <a:srgbClr val="00287D"/>
                </a:solidFill>
              </a:rPr>
              <a:t>výskytu</a:t>
            </a:r>
            <a:r>
              <a:rPr lang="cs-CZ" sz="1800" dirty="0" smtClean="0"/>
              <a:t>.</a:t>
            </a:r>
          </a:p>
          <a:p>
            <a:pPr marL="0" indent="0" algn="just">
              <a:buNone/>
            </a:pPr>
            <a:endParaRPr lang="cs-CZ" sz="1800" b="1" i="1" dirty="0">
              <a:solidFill>
                <a:srgbClr val="00287D"/>
              </a:solidFill>
            </a:endParaRPr>
          </a:p>
          <a:p>
            <a:pPr marL="0" indent="0" algn="just">
              <a:buNone/>
            </a:pPr>
            <a:r>
              <a:rPr lang="cs-CZ" sz="1800" dirty="0" smtClean="0"/>
              <a:t>Probíhá-li </a:t>
            </a:r>
            <a:r>
              <a:rPr lang="cs-CZ" sz="1800" dirty="0"/>
              <a:t>určitý děj tak, že soustava při tomto ději prochází řadou na sebe </a:t>
            </a:r>
            <a:r>
              <a:rPr lang="cs-CZ" sz="1800" dirty="0" smtClean="0"/>
              <a:t>navazujících rovnovážných </a:t>
            </a:r>
            <a:r>
              <a:rPr lang="cs-CZ" sz="1800" dirty="0"/>
              <a:t>stavů, pak tento děj nazýváme </a:t>
            </a:r>
            <a:r>
              <a:rPr lang="cs-CZ" sz="1800" b="1" i="1" dirty="0">
                <a:solidFill>
                  <a:srgbClr val="00287D"/>
                </a:solidFill>
              </a:rPr>
              <a:t>rovnovážný děj</a:t>
            </a:r>
            <a:r>
              <a:rPr lang="cs-CZ" sz="1800" dirty="0" smtClean="0"/>
              <a:t>.</a:t>
            </a:r>
            <a:endParaRPr lang="cs-CZ" sz="1800" dirty="0"/>
          </a:p>
          <a:p>
            <a:pPr marL="0" indent="0" algn="just">
              <a:buNone/>
            </a:pPr>
            <a:endParaRPr lang="cs-CZ" sz="1800" dirty="0" smtClean="0"/>
          </a:p>
          <a:p>
            <a:pPr marL="0" indent="0" algn="just">
              <a:buNone/>
            </a:pPr>
            <a:r>
              <a:rPr lang="cs-CZ" sz="1800" dirty="0">
                <a:solidFill>
                  <a:srgbClr val="00287D"/>
                </a:solidFill>
              </a:rPr>
              <a:t>Skutečné děje </a:t>
            </a:r>
            <a:r>
              <a:rPr lang="cs-CZ" sz="1800" dirty="0" smtClean="0">
                <a:solidFill>
                  <a:srgbClr val="00287D"/>
                </a:solidFill>
              </a:rPr>
              <a:t>jsou nerovnovážnými ději.  </a:t>
            </a:r>
          </a:p>
          <a:p>
            <a:pPr marL="0" indent="0" algn="just">
              <a:buNone/>
            </a:pPr>
            <a:endParaRPr lang="cs-CZ" sz="1800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344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jako fyzikální veličina a její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Dvě izolovaná tělesa (termodynamické </a:t>
            </a:r>
            <a:r>
              <a:rPr lang="cs-CZ" sz="1800" dirty="0"/>
              <a:t>soustavy), která jsou </a:t>
            </a:r>
            <a:r>
              <a:rPr lang="cs-CZ" sz="1800" dirty="0" smtClean="0"/>
              <a:t>v </a:t>
            </a:r>
            <a:r>
              <a:rPr lang="cs-CZ" sz="1800" dirty="0"/>
              <a:t>určitých </a:t>
            </a:r>
            <a:r>
              <a:rPr lang="cs-CZ" sz="1800" dirty="0" smtClean="0"/>
              <a:t>rovnovážných stavech, </a:t>
            </a:r>
            <a:r>
              <a:rPr lang="cs-CZ" sz="1800" dirty="0"/>
              <a:t>uvedeme do vzájemného </a:t>
            </a:r>
            <a:r>
              <a:rPr lang="cs-CZ" sz="1800" dirty="0" smtClean="0"/>
              <a:t>styku.</a:t>
            </a:r>
          </a:p>
          <a:p>
            <a:pPr marL="0" indent="0">
              <a:buNone/>
            </a:pPr>
            <a:r>
              <a:rPr lang="cs-CZ" sz="1800" dirty="0" smtClean="0"/>
              <a:t>	původní </a:t>
            </a:r>
            <a:r>
              <a:rPr lang="cs-CZ" sz="1800" dirty="0"/>
              <a:t>rovnovážné stavy nezmění, pak jim přisoudíme </a:t>
            </a:r>
            <a:r>
              <a:rPr lang="cs-CZ" sz="1800" dirty="0" smtClean="0"/>
              <a:t>tutéž teplotu.</a:t>
            </a:r>
          </a:p>
          <a:p>
            <a:pPr marL="0" indent="0">
              <a:buNone/>
            </a:pPr>
            <a:r>
              <a:rPr lang="cs-CZ" sz="1800" dirty="0" smtClean="0"/>
              <a:t>	původní </a:t>
            </a:r>
            <a:r>
              <a:rPr lang="cs-CZ" sz="1800" dirty="0"/>
              <a:t>rovnovážné stavy změní a pak říkáme, že na </a:t>
            </a:r>
            <a:r>
              <a:rPr lang="cs-CZ" sz="1800" dirty="0" smtClean="0"/>
              <a:t>	počátku </a:t>
            </a:r>
            <a:r>
              <a:rPr lang="cs-CZ" sz="1800" dirty="0"/>
              <a:t>děje </a:t>
            </a:r>
            <a:r>
              <a:rPr lang="cs-CZ" sz="1800" dirty="0" smtClean="0"/>
              <a:t>	měla </a:t>
            </a:r>
            <a:r>
              <a:rPr lang="cs-CZ" sz="1800" dirty="0"/>
              <a:t>tělesa </a:t>
            </a:r>
            <a:r>
              <a:rPr lang="cs-CZ" sz="1800" dirty="0" smtClean="0"/>
              <a:t>různé teploty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1800" dirty="0" smtClean="0"/>
              <a:t>Po </a:t>
            </a:r>
            <a:r>
              <a:rPr lang="cs-CZ" sz="1800" dirty="0"/>
              <a:t>určité době </a:t>
            </a:r>
            <a:r>
              <a:rPr lang="cs-CZ" sz="1800" dirty="0" smtClean="0"/>
              <a:t>samovolně </a:t>
            </a:r>
            <a:r>
              <a:rPr lang="cs-CZ" sz="1800" dirty="0"/>
              <a:t>přejdou do nových rovnovážných </a:t>
            </a:r>
            <a:r>
              <a:rPr lang="cs-CZ" sz="1800" dirty="0" smtClean="0"/>
              <a:t>stavů, 	charakterizovaných stejnou </a:t>
            </a:r>
            <a:r>
              <a:rPr lang="cs-CZ" sz="1800" dirty="0"/>
              <a:t>teplotou</a:t>
            </a:r>
            <a:r>
              <a:rPr lang="cs-CZ" sz="1800" dirty="0" smtClean="0"/>
              <a:t>.   </a:t>
            </a:r>
            <a:endParaRPr lang="cs-CZ" sz="1800" dirty="0"/>
          </a:p>
          <a:p>
            <a:pPr marL="400050" lvl="1" indent="0">
              <a:buNone/>
            </a:pPr>
            <a:endParaRPr lang="cs-CZ" sz="1800" b="1" i="1" dirty="0">
              <a:solidFill>
                <a:srgbClr val="00287D"/>
              </a:solidFill>
            </a:endParaRPr>
          </a:p>
          <a:p>
            <a:pPr marL="400050" lvl="1" indent="0">
              <a:buNone/>
            </a:pPr>
            <a:endParaRPr lang="cs-CZ" sz="1400" dirty="0">
              <a:solidFill>
                <a:srgbClr val="00287D"/>
              </a:solidFill>
            </a:endParaRPr>
          </a:p>
          <a:p>
            <a:pPr marL="400050" lvl="1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Teplota je stavovou veličinou charakterizující stav </a:t>
            </a:r>
            <a:r>
              <a:rPr lang="cs-CZ" sz="1800" b="1" i="1" dirty="0">
                <a:solidFill>
                  <a:srgbClr val="00287D"/>
                </a:solidFill>
              </a:rPr>
              <a:t>tepelné rovnováhy </a:t>
            </a:r>
            <a:r>
              <a:rPr lang="cs-CZ" sz="1800" dirty="0"/>
              <a:t>soustavy. </a:t>
            </a:r>
            <a:endParaRPr lang="cs-CZ" sz="1800" dirty="0" smtClean="0"/>
          </a:p>
          <a:p>
            <a:pPr marL="0" indent="0">
              <a:buNone/>
            </a:pPr>
            <a:r>
              <a:rPr lang="cs-CZ" sz="1600" dirty="0" smtClean="0"/>
              <a:t>Všechny </a:t>
            </a:r>
            <a:r>
              <a:rPr lang="cs-CZ" sz="1600" dirty="0"/>
              <a:t>části </a:t>
            </a:r>
            <a:r>
              <a:rPr lang="cs-CZ" sz="1600" dirty="0" smtClean="0"/>
              <a:t>izolované soustavy </a:t>
            </a:r>
            <a:r>
              <a:rPr lang="cs-CZ" sz="1600" dirty="0"/>
              <a:t>mají </a:t>
            </a:r>
            <a:r>
              <a:rPr lang="cs-CZ" sz="1600" dirty="0" smtClean="0"/>
              <a:t>stejnou teplotu</a:t>
            </a:r>
            <a:r>
              <a:rPr lang="cs-CZ" sz="1600" dirty="0"/>
              <a:t>. Teplota </a:t>
            </a:r>
            <a:r>
              <a:rPr lang="cs-CZ" sz="1600" dirty="0" smtClean="0"/>
              <a:t>není </a:t>
            </a:r>
            <a:r>
              <a:rPr lang="cs-CZ" sz="1600" dirty="0"/>
              <a:t>aditivní veličinou (teplota soustavy není rovna součtu </a:t>
            </a:r>
            <a:r>
              <a:rPr lang="cs-CZ" sz="1600" dirty="0" smtClean="0"/>
              <a:t>teplot jednotlivých </a:t>
            </a:r>
            <a:r>
              <a:rPr lang="cs-CZ" sz="1600" dirty="0"/>
              <a:t>částí </a:t>
            </a:r>
            <a:r>
              <a:rPr lang="cs-CZ" sz="1600" dirty="0" smtClean="0"/>
              <a:t>soustavy</a:t>
            </a:r>
            <a:r>
              <a:rPr lang="cs-CZ" sz="1600" dirty="0"/>
              <a:t>).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7BF486F8-2549-4271-9688-3D0DF5FA4991}"/>
              </a:ext>
            </a:extLst>
          </p:cNvPr>
          <p:cNvSpPr/>
          <p:nvPr/>
        </p:nvSpPr>
        <p:spPr>
          <a:xfrm>
            <a:off x="509589" y="4184892"/>
            <a:ext cx="698341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Tělesům, která jsou při vzájemném styku v rovnovážném stavu přisuzujeme </a:t>
            </a:r>
            <a:r>
              <a:rPr lang="cs-CZ" sz="1800" b="1" dirty="0" smtClean="0">
                <a:latin typeface="+mn-lt"/>
              </a:rPr>
              <a:t>stejnou teplotu</a:t>
            </a:r>
            <a:r>
              <a:rPr lang="cs-CZ" sz="1800" b="1" dirty="0">
                <a:latin typeface="+mn-lt"/>
              </a:rPr>
              <a:t>.</a:t>
            </a:r>
          </a:p>
        </p:txBody>
      </p:sp>
      <p:sp>
        <p:nvSpPr>
          <p:cNvPr id="6" name="Šipka doprava 5"/>
          <p:cNvSpPr/>
          <p:nvPr/>
        </p:nvSpPr>
        <p:spPr bwMode="auto">
          <a:xfrm>
            <a:off x="509589" y="2633472"/>
            <a:ext cx="779715" cy="1737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59" y="2977038"/>
            <a:ext cx="798645" cy="2133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04" y="270708"/>
            <a:ext cx="2169383" cy="162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jako fyzikální veličina a její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Stav tepelné rovnováhy je tranzitivní. </a:t>
            </a:r>
            <a:endParaRPr lang="cs-CZ" sz="1800" dirty="0" smtClean="0"/>
          </a:p>
          <a:p>
            <a:pPr marL="0" indent="0">
              <a:buNone/>
            </a:pPr>
            <a:r>
              <a:rPr lang="cs-CZ" sz="1400" dirty="0" smtClean="0"/>
              <a:t>Jsou-li tělesa </a:t>
            </a:r>
            <a:r>
              <a:rPr lang="cs-CZ" sz="1400" dirty="0"/>
              <a:t>A </a:t>
            </a:r>
            <a:r>
              <a:rPr lang="cs-CZ" sz="1400" dirty="0" err="1"/>
              <a:t>a</a:t>
            </a:r>
            <a:r>
              <a:rPr lang="cs-CZ" sz="1400" dirty="0"/>
              <a:t> B ve </a:t>
            </a:r>
            <a:r>
              <a:rPr lang="cs-CZ" sz="1400" dirty="0" smtClean="0"/>
              <a:t>vzájemné tepelné </a:t>
            </a:r>
            <a:r>
              <a:rPr lang="cs-CZ" sz="1400" dirty="0"/>
              <a:t>rovnováze a současně tělesa B a C ve vzájemné tepelné rovnováze, jsou také tělesa A </a:t>
            </a:r>
            <a:r>
              <a:rPr lang="cs-CZ" sz="1400" dirty="0" err="1" smtClean="0"/>
              <a:t>a</a:t>
            </a:r>
            <a:r>
              <a:rPr lang="cs-CZ" sz="1400" dirty="0" smtClean="0"/>
              <a:t> C </a:t>
            </a:r>
            <a:r>
              <a:rPr lang="cs-CZ" sz="1400" dirty="0"/>
              <a:t>ve vzájemné tepelné rovnováze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800" dirty="0" smtClean="0"/>
              <a:t>Do </a:t>
            </a:r>
            <a:r>
              <a:rPr lang="cs-CZ" sz="1800" dirty="0"/>
              <a:t>vzájemného styku uvedeme těleso</a:t>
            </a:r>
            <a:r>
              <a:rPr lang="cs-CZ" sz="1800" dirty="0" smtClean="0"/>
              <a:t>, jehož </a:t>
            </a:r>
            <a:r>
              <a:rPr lang="cs-CZ" sz="1800" dirty="0"/>
              <a:t>teplotu měříme a těleso srovnávací – </a:t>
            </a:r>
            <a:r>
              <a:rPr lang="cs-CZ" sz="1800" b="1" i="1" dirty="0">
                <a:solidFill>
                  <a:srgbClr val="00287D"/>
                </a:solidFill>
              </a:rPr>
              <a:t>teploměr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Po </a:t>
            </a:r>
            <a:r>
              <a:rPr lang="cs-CZ" sz="1800" dirty="0"/>
              <a:t>vytvoření rovnovážného stavu </a:t>
            </a:r>
            <a:r>
              <a:rPr lang="cs-CZ" sz="1800" dirty="0" smtClean="0"/>
              <a:t>je teplota </a:t>
            </a:r>
            <a:r>
              <a:rPr lang="cs-CZ" sz="1800" dirty="0"/>
              <a:t>tělesa stejná jako teplota teploměru.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400" dirty="0" smtClean="0"/>
              <a:t>Přitom </a:t>
            </a:r>
            <a:r>
              <a:rPr lang="cs-CZ" sz="1400" dirty="0"/>
              <a:t>předpokládáme, že při vyrovnávání </a:t>
            </a:r>
            <a:r>
              <a:rPr lang="cs-CZ" sz="1400" dirty="0" smtClean="0"/>
              <a:t>teplot tělesa </a:t>
            </a:r>
            <a:r>
              <a:rPr lang="cs-CZ" sz="1400" dirty="0"/>
              <a:t>a teploměru se teplota tělesa příliš nezmění, takže teploměr i po vytvoření </a:t>
            </a:r>
            <a:r>
              <a:rPr lang="cs-CZ" sz="1400" dirty="0" smtClean="0"/>
              <a:t>rovnovážného stavu </a:t>
            </a:r>
            <a:r>
              <a:rPr lang="cs-CZ" sz="1400" dirty="0"/>
              <a:t>udává původní teplotu tělesa.</a:t>
            </a:r>
            <a:r>
              <a:rPr lang="cs-CZ" sz="1800" dirty="0"/>
              <a:t>	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K </a:t>
            </a:r>
            <a:r>
              <a:rPr lang="cs-CZ" sz="1800" i="1" dirty="0">
                <a:solidFill>
                  <a:srgbClr val="00287D"/>
                </a:solidFill>
              </a:rPr>
              <a:t>měření teploty je </a:t>
            </a:r>
            <a:r>
              <a:rPr lang="cs-CZ" sz="1800" i="1" dirty="0" smtClean="0">
                <a:solidFill>
                  <a:srgbClr val="00287D"/>
                </a:solidFill>
              </a:rPr>
              <a:t>potřeba </a:t>
            </a:r>
            <a:r>
              <a:rPr lang="cs-CZ" sz="1800" i="1" dirty="0">
                <a:solidFill>
                  <a:srgbClr val="00287D"/>
                </a:solidFill>
              </a:rPr>
              <a:t>sestrojit teplotní stupnici a stanovit jednotku teploty.</a:t>
            </a:r>
          </a:p>
          <a:p>
            <a:pPr marL="400050" lvl="1" indent="0">
              <a:buNone/>
            </a:pPr>
            <a:endParaRPr lang="cs-CZ" sz="1400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04" y="-518211"/>
            <a:ext cx="2402563" cy="28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jako fyzikální veličina a její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V denní praxi používáme k měření </a:t>
            </a:r>
            <a:r>
              <a:rPr lang="cs-CZ" sz="1800" i="1" dirty="0">
                <a:solidFill>
                  <a:srgbClr val="00287D"/>
                </a:solidFill>
              </a:rPr>
              <a:t>Celsiovu </a:t>
            </a:r>
            <a:r>
              <a:rPr lang="cs-CZ" sz="1800" i="1" dirty="0" smtClean="0">
                <a:solidFill>
                  <a:srgbClr val="00287D"/>
                </a:solidFill>
              </a:rPr>
              <a:t>teplotní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stupnici</a:t>
            </a:r>
            <a:r>
              <a:rPr lang="cs-CZ" sz="1800" dirty="0"/>
              <a:t>, která má dvě základní </a:t>
            </a:r>
            <a:r>
              <a:rPr lang="cs-CZ" sz="1800" dirty="0" smtClean="0"/>
              <a:t>teploty:</a:t>
            </a:r>
            <a:endParaRPr lang="cs-CZ" sz="1800" dirty="0"/>
          </a:p>
          <a:p>
            <a:pPr>
              <a:buFont typeface="+mj-lt"/>
              <a:buAutoNum type="arabicPeriod"/>
            </a:pPr>
            <a:r>
              <a:rPr lang="cs-CZ" sz="1400" dirty="0"/>
              <a:t>Rovnovážnému stavu vody a jejího ledu za normálního tlaku </a:t>
            </a:r>
            <a:endParaRPr lang="cs-CZ" sz="1400" dirty="0" smtClean="0"/>
          </a:p>
          <a:p>
            <a:pPr marL="400050" lvl="1" indent="0">
              <a:buNone/>
            </a:pPr>
            <a:r>
              <a:rPr lang="cs-CZ" sz="1400" dirty="0" smtClean="0"/>
              <a:t>(</a:t>
            </a:r>
            <a:r>
              <a:rPr lang="cs-CZ" sz="1400" dirty="0"/>
              <a:t>tj. tlaku 1,01325.105 Pa</a:t>
            </a:r>
            <a:r>
              <a:rPr lang="cs-CZ" sz="1400" dirty="0" smtClean="0"/>
              <a:t>) přiřazujeme </a:t>
            </a:r>
            <a:r>
              <a:rPr lang="cs-CZ" sz="1400" dirty="0"/>
              <a:t>dohodou teplotu 0 </a:t>
            </a:r>
            <a:r>
              <a:rPr lang="cs-CZ" sz="1400" dirty="0" smtClean="0"/>
              <a:t>°C.</a:t>
            </a:r>
          </a:p>
          <a:p>
            <a:pPr marL="400050" lvl="1" indent="0">
              <a:buNone/>
            </a:pPr>
            <a:endParaRPr lang="cs-CZ" sz="1400" dirty="0"/>
          </a:p>
          <a:p>
            <a:pPr>
              <a:buFont typeface="+mj-lt"/>
              <a:buAutoNum type="arabicPeriod"/>
            </a:pPr>
            <a:r>
              <a:rPr lang="cs-CZ" sz="1400" dirty="0" smtClean="0"/>
              <a:t>Podobně </a:t>
            </a:r>
            <a:r>
              <a:rPr lang="cs-CZ" sz="1400" dirty="0"/>
              <a:t>rovnovážnému stavu vody a její syté páry </a:t>
            </a:r>
            <a:r>
              <a:rPr lang="cs-CZ" sz="1400" dirty="0" smtClean="0"/>
              <a:t>za normálního</a:t>
            </a:r>
          </a:p>
          <a:p>
            <a:pPr marL="400050" lvl="1" indent="0">
              <a:buNone/>
            </a:pPr>
            <a:r>
              <a:rPr lang="cs-CZ" sz="1400" dirty="0" smtClean="0"/>
              <a:t>tlaku </a:t>
            </a:r>
            <a:r>
              <a:rPr lang="cs-CZ" sz="1400" dirty="0"/>
              <a:t>přiřazujeme teplotu 100 </a:t>
            </a:r>
            <a:r>
              <a:rPr lang="cs-CZ" sz="1400" dirty="0" smtClean="0"/>
              <a:t>°C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800" dirty="0" smtClean="0"/>
              <a:t>Mezi </a:t>
            </a:r>
            <a:r>
              <a:rPr lang="cs-CZ" sz="1800" dirty="0"/>
              <a:t>těmito teplotami je stupnice rozdělena </a:t>
            </a:r>
            <a:r>
              <a:rPr lang="cs-CZ" sz="1800" dirty="0" smtClean="0"/>
              <a:t>na 100</a:t>
            </a:r>
          </a:p>
          <a:p>
            <a:pPr marL="0" indent="0">
              <a:buNone/>
            </a:pPr>
            <a:r>
              <a:rPr lang="cs-CZ" sz="1800" dirty="0" smtClean="0"/>
              <a:t>stejných </a:t>
            </a:r>
            <a:r>
              <a:rPr lang="cs-CZ" sz="1800" dirty="0"/>
              <a:t>dílků. Jeden </a:t>
            </a:r>
            <a:r>
              <a:rPr lang="cs-CZ" sz="1800" dirty="0" smtClean="0"/>
              <a:t>dílek </a:t>
            </a:r>
            <a:r>
              <a:rPr lang="cs-CZ" sz="1800" dirty="0"/>
              <a:t>odpovídá </a:t>
            </a:r>
            <a:r>
              <a:rPr lang="cs-CZ" sz="1800" dirty="0" smtClean="0"/>
              <a:t>1°C.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Na základě změny </a:t>
            </a:r>
            <a:r>
              <a:rPr lang="cs-CZ" sz="1800" dirty="0"/>
              <a:t>objemu kapaliny v teploměru měříme pomocí této stupnice </a:t>
            </a:r>
            <a:r>
              <a:rPr lang="cs-CZ" sz="1800" i="1" dirty="0">
                <a:solidFill>
                  <a:srgbClr val="00287D"/>
                </a:solidFill>
              </a:rPr>
              <a:t>Celsiovu teplotu </a:t>
            </a:r>
            <a:r>
              <a:rPr lang="cs-CZ" sz="1800" i="1" dirty="0" smtClean="0">
                <a:solidFill>
                  <a:srgbClr val="00287D"/>
                </a:solidFill>
              </a:rPr>
              <a:t>t.</a:t>
            </a:r>
            <a:endParaRPr lang="cs-CZ" sz="1800" i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400" dirty="0"/>
              <a:t>Kapalinovými teploměry lze měřit teplotu </a:t>
            </a:r>
            <a:r>
              <a:rPr lang="cs-CZ" sz="1400" dirty="0" smtClean="0"/>
              <a:t>jen v </a:t>
            </a:r>
            <a:r>
              <a:rPr lang="cs-CZ" sz="1400" dirty="0"/>
              <a:t>jistém teplotním intervalu. 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err="1" smtClean="0"/>
              <a:t>Hg</a:t>
            </a:r>
            <a:r>
              <a:rPr lang="cs-CZ" sz="1400" dirty="0" smtClean="0"/>
              <a:t>:  </a:t>
            </a:r>
            <a:r>
              <a:rPr lang="cs-CZ" sz="1400" dirty="0"/>
              <a:t>od -</a:t>
            </a:r>
            <a:r>
              <a:rPr lang="cs-CZ" sz="1400" dirty="0" smtClean="0"/>
              <a:t>39 °C </a:t>
            </a:r>
            <a:r>
              <a:rPr lang="cs-CZ" sz="1400" dirty="0"/>
              <a:t>do </a:t>
            </a:r>
            <a:r>
              <a:rPr lang="cs-CZ" sz="1400" dirty="0" smtClean="0"/>
              <a:t>357 °C, lihový: </a:t>
            </a:r>
            <a:r>
              <a:rPr lang="cs-CZ" sz="1400" dirty="0"/>
              <a:t>od -114 </a:t>
            </a:r>
            <a:r>
              <a:rPr lang="cs-CZ" sz="1400" dirty="0" smtClean="0"/>
              <a:t>°C </a:t>
            </a:r>
            <a:r>
              <a:rPr lang="cs-CZ" sz="1400" dirty="0"/>
              <a:t>do 78 </a:t>
            </a:r>
            <a:r>
              <a:rPr lang="cs-CZ" sz="1400" dirty="0" smtClean="0"/>
              <a:t>°C.</a:t>
            </a:r>
          </a:p>
          <a:p>
            <a:pPr marL="0" indent="0">
              <a:buNone/>
            </a:pPr>
            <a:r>
              <a:rPr lang="cs-CZ" sz="1400" dirty="0" smtClean="0"/>
              <a:t>Vyšší </a:t>
            </a:r>
            <a:r>
              <a:rPr lang="cs-CZ" sz="1400" dirty="0"/>
              <a:t>teploty se měří pomocí </a:t>
            </a:r>
            <a:r>
              <a:rPr lang="cs-CZ" sz="1400" dirty="0" smtClean="0"/>
              <a:t>teploměrů odporových</a:t>
            </a:r>
            <a:r>
              <a:rPr lang="cs-CZ" sz="1400" dirty="0"/>
              <a:t>, termočlánků a pyrometrů. Pro měření velmi nízkých teplot se používají </a:t>
            </a:r>
            <a:r>
              <a:rPr lang="cs-CZ" sz="1400" dirty="0" smtClean="0"/>
              <a:t>odporové nebo </a:t>
            </a:r>
            <a:r>
              <a:rPr lang="cs-CZ" sz="1400" dirty="0"/>
              <a:t>magnetické teploměry.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644" y="1901826"/>
            <a:ext cx="2612096" cy="30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Termika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000" b="1" dirty="0" smtClean="0"/>
              <a:t>Termika</a:t>
            </a:r>
            <a:r>
              <a:rPr lang="cs-CZ" sz="2000" dirty="0" smtClean="0"/>
              <a:t> </a:t>
            </a:r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Zabývá se </a:t>
            </a:r>
            <a:r>
              <a:rPr lang="cs-CZ" sz="1800" b="1" dirty="0">
                <a:solidFill>
                  <a:srgbClr val="C00000"/>
                </a:solidFill>
              </a:rPr>
              <a:t>zkoumáním tepelných vlastností </a:t>
            </a:r>
            <a:r>
              <a:rPr lang="cs-CZ" sz="1800" b="1" dirty="0" smtClean="0">
                <a:solidFill>
                  <a:srgbClr val="C00000"/>
                </a:solidFill>
              </a:rPr>
              <a:t>látek.</a:t>
            </a:r>
          </a:p>
          <a:p>
            <a:pPr marL="0" indent="0" algn="ctr">
              <a:buNone/>
            </a:pPr>
            <a:endParaRPr lang="cs-CZ" sz="1800" dirty="0"/>
          </a:p>
          <a:p>
            <a:pPr algn="just"/>
            <a:r>
              <a:rPr lang="cs-CZ" sz="1800" b="1" dirty="0" smtClean="0">
                <a:solidFill>
                  <a:srgbClr val="00287D"/>
                </a:solidFill>
              </a:rPr>
              <a:t>Termodynamika</a:t>
            </a:r>
            <a:r>
              <a:rPr lang="cs-CZ" sz="1800" dirty="0" smtClean="0"/>
              <a:t> zkoumá chování látek na základě popisu jevů, z měření veličin, ZZE pro tepelné děje, </a:t>
            </a:r>
            <a:r>
              <a:rPr lang="cs-CZ" sz="1800" dirty="0" smtClean="0">
                <a:solidFill>
                  <a:srgbClr val="FF0000"/>
                </a:solidFill>
              </a:rPr>
              <a:t>bez detailní znalosti vnitřní struktury látek       </a:t>
            </a:r>
            <a:r>
              <a:rPr lang="cs-CZ" sz="1800" dirty="0" smtClean="0"/>
              <a:t>(= termodynamická metoda; spojité rozložení).</a:t>
            </a:r>
          </a:p>
          <a:p>
            <a:pPr algn="just"/>
            <a:r>
              <a:rPr lang="cs-CZ" sz="1800" b="1" dirty="0" smtClean="0">
                <a:solidFill>
                  <a:srgbClr val="00287D"/>
                </a:solidFill>
              </a:rPr>
              <a:t>Molekulová</a:t>
            </a:r>
            <a:r>
              <a:rPr lang="cs-CZ" sz="1800" dirty="0" smtClean="0"/>
              <a:t> a následně </a:t>
            </a:r>
            <a:r>
              <a:rPr lang="cs-CZ" sz="1800" b="1" dirty="0" smtClean="0">
                <a:solidFill>
                  <a:srgbClr val="00287D"/>
                </a:solidFill>
              </a:rPr>
              <a:t>statistická fyzika vychází </a:t>
            </a:r>
            <a:r>
              <a:rPr lang="cs-CZ" sz="1800" dirty="0" smtClean="0"/>
              <a:t>z vnitřní </a:t>
            </a:r>
            <a:r>
              <a:rPr lang="cs-CZ" sz="1800" dirty="0"/>
              <a:t>struktury látek a jejich vlastnosti </a:t>
            </a:r>
            <a:r>
              <a:rPr lang="cs-CZ" sz="1800" dirty="0" smtClean="0"/>
              <a:t>vysvětluje jako </a:t>
            </a:r>
            <a:r>
              <a:rPr lang="cs-CZ" sz="1800" dirty="0">
                <a:solidFill>
                  <a:srgbClr val="C00000"/>
                </a:solidFill>
              </a:rPr>
              <a:t>důsledek pohybu a vzájemného působení částic </a:t>
            </a:r>
            <a:r>
              <a:rPr lang="cs-CZ" sz="1800" dirty="0" smtClean="0">
                <a:solidFill>
                  <a:srgbClr val="C00000"/>
                </a:solidFill>
              </a:rPr>
              <a:t>látky </a:t>
            </a:r>
            <a:r>
              <a:rPr lang="cs-CZ" sz="1800" dirty="0"/>
              <a:t>(= statistická metoda; nespojitá, diskrétní struktura látky). </a:t>
            </a:r>
            <a:r>
              <a:rPr lang="cs-CZ" sz="1800" dirty="0" smtClean="0"/>
              <a:t>Představy </a:t>
            </a:r>
            <a:r>
              <a:rPr lang="cs-CZ" sz="1800" dirty="0"/>
              <a:t>o diskrétní vnitřní </a:t>
            </a:r>
            <a:r>
              <a:rPr lang="cs-CZ" sz="1800" dirty="0" smtClean="0"/>
              <a:t>struktuře látek vedly </a:t>
            </a:r>
            <a:r>
              <a:rPr lang="cs-CZ" sz="1800" dirty="0"/>
              <a:t>postupně k formulaci </a:t>
            </a:r>
            <a:r>
              <a:rPr lang="cs-CZ" sz="1800" b="1" dirty="0">
                <a:solidFill>
                  <a:srgbClr val="00287D"/>
                </a:solidFill>
              </a:rPr>
              <a:t>kinetické teorie stavby látek </a:t>
            </a:r>
            <a:r>
              <a:rPr lang="cs-CZ" sz="1800" dirty="0"/>
              <a:t>(konec 19.století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Šipka dolů 5"/>
          <p:cNvSpPr/>
          <p:nvPr/>
        </p:nvSpPr>
        <p:spPr bwMode="auto">
          <a:xfrm>
            <a:off x="4446397" y="2347468"/>
            <a:ext cx="208703" cy="3703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jako fyzikální veličina a její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Anglický fyzik </a:t>
            </a:r>
            <a:r>
              <a:rPr lang="cs-CZ" sz="1800" dirty="0" err="1" smtClean="0"/>
              <a:t>W.Thomson</a:t>
            </a:r>
            <a:r>
              <a:rPr lang="cs-CZ" sz="1800" dirty="0" smtClean="0"/>
              <a:t> </a:t>
            </a:r>
            <a:r>
              <a:rPr lang="cs-CZ" sz="1800" dirty="0"/>
              <a:t>(lord Kelvin</a:t>
            </a:r>
            <a:r>
              <a:rPr lang="cs-CZ" sz="1800" dirty="0" smtClean="0"/>
              <a:t>)		stupnice, </a:t>
            </a:r>
            <a:r>
              <a:rPr lang="cs-CZ" sz="1800" dirty="0"/>
              <a:t>která je nezávislá na volbě teploměrné </a:t>
            </a:r>
            <a:r>
              <a:rPr lang="cs-CZ" sz="1800" dirty="0" smtClean="0"/>
              <a:t>látky  = </a:t>
            </a:r>
            <a:r>
              <a:rPr lang="cs-CZ" sz="1800" i="1" dirty="0" smtClean="0">
                <a:solidFill>
                  <a:srgbClr val="00287D"/>
                </a:solidFill>
              </a:rPr>
              <a:t>termodynamická </a:t>
            </a:r>
            <a:r>
              <a:rPr lang="cs-CZ" sz="1800" i="1" dirty="0">
                <a:solidFill>
                  <a:srgbClr val="00287D"/>
                </a:solidFill>
              </a:rPr>
              <a:t>teplotní </a:t>
            </a:r>
            <a:r>
              <a:rPr lang="cs-CZ" sz="1800" i="1" dirty="0" smtClean="0">
                <a:solidFill>
                  <a:srgbClr val="00287D"/>
                </a:solidFill>
              </a:rPr>
              <a:t>stupnice. 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Teplota </a:t>
            </a:r>
            <a:r>
              <a:rPr lang="cs-CZ" sz="1800" dirty="0"/>
              <a:t>vyjádřená v termodynamické teplotní stupnici se nazývá </a:t>
            </a:r>
            <a:r>
              <a:rPr lang="cs-CZ" sz="1800" i="1" dirty="0" smtClean="0">
                <a:solidFill>
                  <a:srgbClr val="00287D"/>
                </a:solidFill>
              </a:rPr>
              <a:t>termodynamická </a:t>
            </a:r>
            <a:r>
              <a:rPr lang="cs-CZ" sz="1800" i="1" dirty="0">
                <a:solidFill>
                  <a:srgbClr val="00287D"/>
                </a:solidFill>
              </a:rPr>
              <a:t>teplota T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dirty="0"/>
              <a:t>Jednotkou této teploty je 1 K (kelvin</a:t>
            </a:r>
            <a:r>
              <a:rPr lang="cs-CZ" sz="1800" dirty="0" smtClean="0"/>
              <a:t>).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Jedna </a:t>
            </a:r>
            <a:r>
              <a:rPr lang="cs-CZ" sz="1800" dirty="0"/>
              <a:t>základní </a:t>
            </a:r>
            <a:r>
              <a:rPr lang="cs-CZ" sz="1800" dirty="0" smtClean="0"/>
              <a:t>teplota = teplota </a:t>
            </a:r>
            <a:r>
              <a:rPr lang="cs-CZ" sz="1800" dirty="0"/>
              <a:t>rovnovážného </a:t>
            </a:r>
            <a:r>
              <a:rPr lang="cs-CZ" sz="1800" dirty="0" smtClean="0"/>
              <a:t>stavu soustavy </a:t>
            </a:r>
            <a:r>
              <a:rPr lang="cs-CZ" sz="1800" dirty="0"/>
              <a:t>led + voda + sytá pára. </a:t>
            </a:r>
            <a:endParaRPr lang="cs-CZ" sz="1800" dirty="0" smtClean="0"/>
          </a:p>
          <a:p>
            <a:pPr marL="400050" lvl="1" indent="0">
              <a:buNone/>
            </a:pPr>
            <a:r>
              <a:rPr lang="cs-CZ" sz="1800" dirty="0" smtClean="0"/>
              <a:t>Tento </a:t>
            </a:r>
            <a:r>
              <a:rPr lang="cs-CZ" sz="1800" dirty="0"/>
              <a:t>rovnovážný stav se nazývá </a:t>
            </a:r>
            <a:r>
              <a:rPr lang="cs-CZ" sz="1800" i="1" dirty="0">
                <a:solidFill>
                  <a:srgbClr val="00287D"/>
                </a:solidFill>
              </a:rPr>
              <a:t>trojný bod vody </a:t>
            </a:r>
            <a:r>
              <a:rPr lang="cs-CZ" sz="1800" dirty="0"/>
              <a:t>a </a:t>
            </a:r>
            <a:r>
              <a:rPr lang="cs-CZ" sz="1800" dirty="0" smtClean="0"/>
              <a:t>dohodou</a:t>
            </a:r>
            <a:endParaRPr lang="cs-CZ" sz="1800" dirty="0"/>
          </a:p>
          <a:p>
            <a:pPr marL="400050" lvl="1" indent="0">
              <a:buNone/>
            </a:pPr>
            <a:r>
              <a:rPr lang="cs-CZ" sz="1800" dirty="0" smtClean="0"/>
              <a:t>mu </a:t>
            </a:r>
            <a:r>
              <a:rPr lang="cs-CZ" sz="1800" dirty="0"/>
              <a:t>byla přiřazena termodynamická teplota </a:t>
            </a:r>
            <a:r>
              <a:rPr lang="cs-CZ" sz="1800" dirty="0" err="1"/>
              <a:t>Tr</a:t>
            </a:r>
            <a:r>
              <a:rPr lang="cs-CZ" sz="1800" dirty="0"/>
              <a:t> = 273,16 K (přesně). </a:t>
            </a:r>
            <a:endParaRPr lang="cs-CZ" sz="1800" dirty="0" smtClean="0"/>
          </a:p>
          <a:p>
            <a:pPr marL="400050" lvl="1" indent="0">
              <a:buNone/>
            </a:pPr>
            <a:r>
              <a:rPr lang="cs-CZ" sz="1800" dirty="0" smtClean="0"/>
              <a:t>Kelvin </a:t>
            </a:r>
            <a:r>
              <a:rPr lang="cs-CZ" sz="1800" dirty="0"/>
              <a:t>pak </a:t>
            </a:r>
            <a:r>
              <a:rPr lang="cs-CZ" sz="1800" dirty="0" smtClean="0"/>
              <a:t>definujeme jako </a:t>
            </a:r>
            <a:r>
              <a:rPr lang="cs-CZ" sz="1800" dirty="0"/>
              <a:t>273,16-tou část termodynamické teploty trojného bodu vody. Kelvin je </a:t>
            </a:r>
            <a:r>
              <a:rPr lang="cs-CZ" sz="1800" dirty="0" smtClean="0"/>
              <a:t>základní jednotkou </a:t>
            </a:r>
            <a:r>
              <a:rPr lang="cs-CZ" sz="1800" dirty="0"/>
              <a:t>soustavy SI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7" name="Šipka doprava 6"/>
          <p:cNvSpPr/>
          <p:nvPr/>
        </p:nvSpPr>
        <p:spPr bwMode="auto">
          <a:xfrm>
            <a:off x="4825069" y="2036001"/>
            <a:ext cx="713232" cy="2011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jako fyzikální veličina a její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K zavedení termodynamické teplotní stupnice a k měření termodynamické teploty se </a:t>
            </a:r>
            <a:r>
              <a:rPr lang="cs-CZ" sz="1800" dirty="0" smtClean="0"/>
              <a:t>používá plynový </a:t>
            </a:r>
            <a:r>
              <a:rPr lang="cs-CZ" sz="1800" dirty="0"/>
              <a:t>teploměr, který využívá poznatku, že tlak plynu </a:t>
            </a:r>
            <a:r>
              <a:rPr lang="cs-CZ" sz="1800" i="1" dirty="0">
                <a:solidFill>
                  <a:srgbClr val="00287D"/>
                </a:solidFill>
              </a:rPr>
              <a:t>p</a:t>
            </a:r>
            <a:r>
              <a:rPr lang="cs-CZ" sz="1800" dirty="0"/>
              <a:t> v nádobě plynového teploměru </a:t>
            </a:r>
            <a:r>
              <a:rPr lang="cs-CZ" sz="1800" dirty="0" smtClean="0"/>
              <a:t>je přímo </a:t>
            </a:r>
            <a:r>
              <a:rPr lang="cs-CZ" sz="1800" dirty="0"/>
              <a:t>úměrný jeho termodynamické teplotě </a:t>
            </a:r>
            <a:r>
              <a:rPr lang="cs-CZ" sz="1800" i="1" dirty="0">
                <a:solidFill>
                  <a:srgbClr val="00287D"/>
                </a:solidFill>
              </a:rPr>
              <a:t>T</a:t>
            </a:r>
            <a:r>
              <a:rPr lang="cs-CZ" sz="1800" dirty="0"/>
              <a:t> za konstantního objemu plynu.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>
                <a:solidFill>
                  <a:srgbClr val="C00000"/>
                </a:solidFill>
              </a:rPr>
              <a:t>Z experimentů přitom </a:t>
            </a:r>
            <a:r>
              <a:rPr lang="cs-CZ" sz="1800" dirty="0">
                <a:solidFill>
                  <a:srgbClr val="C00000"/>
                </a:solidFill>
              </a:rPr>
              <a:t>vyplývá, že za jinak stejných podmínek je tlak různých plynů stejného </a:t>
            </a:r>
            <a:r>
              <a:rPr lang="cs-CZ" sz="1800" dirty="0" smtClean="0">
                <a:solidFill>
                  <a:srgbClr val="C00000"/>
                </a:solidFill>
              </a:rPr>
              <a:t>látkového množství </a:t>
            </a:r>
            <a:r>
              <a:rPr lang="cs-CZ" sz="1800" dirty="0">
                <a:solidFill>
                  <a:srgbClr val="C00000"/>
                </a:solidFill>
              </a:rPr>
              <a:t>téměř nezávislý na druhu plynu</a:t>
            </a:r>
            <a:r>
              <a:rPr lang="cs-CZ" sz="18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Celsiova </a:t>
            </a:r>
            <a:r>
              <a:rPr lang="cs-CZ" sz="1800" i="1" dirty="0">
                <a:solidFill>
                  <a:srgbClr val="00287D"/>
                </a:solidFill>
              </a:rPr>
              <a:t>teplota t </a:t>
            </a:r>
            <a:r>
              <a:rPr lang="cs-CZ" sz="1800" dirty="0"/>
              <a:t>se definuje pomocí </a:t>
            </a:r>
            <a:r>
              <a:rPr lang="cs-CZ" sz="1800" i="1" dirty="0">
                <a:solidFill>
                  <a:srgbClr val="00287D"/>
                </a:solidFill>
              </a:rPr>
              <a:t>termodynamické teploty T </a:t>
            </a:r>
            <a:r>
              <a:rPr lang="cs-CZ" sz="1800" dirty="0"/>
              <a:t>definičním</a:t>
            </a:r>
          </a:p>
          <a:p>
            <a:pPr marL="0" indent="0">
              <a:buNone/>
            </a:pPr>
            <a:r>
              <a:rPr lang="cs-CZ" sz="1800" dirty="0"/>
              <a:t>vztahem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	t </a:t>
            </a:r>
            <a:r>
              <a:rPr lang="cs-CZ" sz="1800" i="1" dirty="0">
                <a:solidFill>
                  <a:srgbClr val="00287D"/>
                </a:solidFill>
              </a:rPr>
              <a:t>= ({T}- 273,15)°C </a:t>
            </a:r>
            <a:r>
              <a:rPr lang="cs-CZ" sz="1800" i="1" dirty="0" smtClean="0">
                <a:solidFill>
                  <a:srgbClr val="00287D"/>
                </a:solidFill>
              </a:rPr>
              <a:t>,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 </a:t>
            </a:r>
            <a:r>
              <a:rPr lang="cs-CZ" sz="1800" dirty="0"/>
              <a:t>kde {T} je číselná hodnota termodynamické teploty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jako fyzikální veličina a její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Termodynamická </a:t>
            </a:r>
            <a:r>
              <a:rPr lang="cs-CZ" sz="1800" dirty="0"/>
              <a:t>teplota libovolné soustavy se může přiblížit hodnotě 0 K, nemůže ji </a:t>
            </a:r>
            <a:r>
              <a:rPr lang="cs-CZ" sz="1800" dirty="0" smtClean="0"/>
              <a:t>však dosáhnout</a:t>
            </a:r>
            <a:r>
              <a:rPr lang="cs-CZ" sz="1800" dirty="0"/>
              <a:t>. </a:t>
            </a:r>
            <a:endParaRPr lang="cs-CZ" sz="1800" dirty="0" smtClean="0"/>
          </a:p>
          <a:p>
            <a:endParaRPr lang="cs-CZ" sz="1800" dirty="0"/>
          </a:p>
          <a:p>
            <a:r>
              <a:rPr lang="cs-CZ" sz="1800" dirty="0" smtClean="0"/>
              <a:t>Teplota </a:t>
            </a:r>
            <a:r>
              <a:rPr lang="cs-CZ" sz="1800" dirty="0"/>
              <a:t>0 K je počátkem termodynamické teplotní stupnice. </a:t>
            </a:r>
            <a:endParaRPr lang="cs-CZ" sz="1800" dirty="0" smtClean="0"/>
          </a:p>
          <a:p>
            <a:endParaRPr lang="cs-CZ" sz="1800" dirty="0"/>
          </a:p>
          <a:p>
            <a:r>
              <a:rPr lang="cs-CZ" sz="1800" dirty="0" smtClean="0"/>
              <a:t>Při </a:t>
            </a:r>
            <a:r>
              <a:rPr lang="cs-CZ" sz="1800" dirty="0"/>
              <a:t>teplotě 0 </a:t>
            </a:r>
            <a:r>
              <a:rPr lang="cs-CZ" sz="1800" dirty="0" smtClean="0"/>
              <a:t>K (tj</a:t>
            </a:r>
            <a:r>
              <a:rPr lang="cs-CZ" sz="1800" dirty="0"/>
              <a:t>. -273,15 </a:t>
            </a:r>
            <a:r>
              <a:rPr lang="cs-CZ" sz="1800" dirty="0" smtClean="0"/>
              <a:t>°C</a:t>
            </a:r>
            <a:r>
              <a:rPr lang="cs-CZ" sz="1800" dirty="0"/>
              <a:t>) nabývá kinetická energie částic soustavy nejnižší možné hodnoty, ale </a:t>
            </a:r>
            <a:r>
              <a:rPr lang="cs-CZ" sz="1800" dirty="0" smtClean="0"/>
              <a:t>není nulová</a:t>
            </a:r>
            <a:r>
              <a:rPr lang="cs-CZ" sz="1800" dirty="0"/>
              <a:t>. </a:t>
            </a:r>
            <a:endParaRPr lang="cs-CZ" sz="1800" dirty="0" smtClean="0"/>
          </a:p>
          <a:p>
            <a:endParaRPr lang="cs-CZ" sz="1800" dirty="0"/>
          </a:p>
          <a:p>
            <a:r>
              <a:rPr lang="cs-CZ" sz="1800" dirty="0" smtClean="0"/>
              <a:t>V </a:t>
            </a:r>
            <a:r>
              <a:rPr lang="cs-CZ" sz="1800" dirty="0"/>
              <a:t>blízkosti teploty 0 K se značně mění vlastnosti látek, např. elektrická vodivost</a:t>
            </a:r>
          </a:p>
          <a:p>
            <a:endParaRPr lang="cs-CZ" sz="1800" dirty="0" smtClean="0"/>
          </a:p>
          <a:p>
            <a:r>
              <a:rPr lang="cs-CZ" sz="1800" dirty="0" smtClean="0"/>
              <a:t>V </a:t>
            </a:r>
            <a:r>
              <a:rPr lang="cs-CZ" sz="1800" dirty="0"/>
              <a:t>roce 1999 bylo dosaženo </a:t>
            </a:r>
            <a:r>
              <a:rPr lang="cs-CZ" sz="1800" dirty="0" smtClean="0"/>
              <a:t>nejnižší </a:t>
            </a:r>
            <a:r>
              <a:rPr lang="cs-CZ" sz="1800" dirty="0"/>
              <a:t>teploty, pouhých 100 </a:t>
            </a:r>
            <a:r>
              <a:rPr lang="cs-CZ" sz="1800" dirty="0" err="1"/>
              <a:t>pK</a:t>
            </a:r>
            <a:r>
              <a:rPr lang="cs-CZ" sz="1800" dirty="0"/>
              <a:t> = 10</a:t>
            </a:r>
            <a:r>
              <a:rPr lang="cs-CZ" sz="1800" baseline="30000" dirty="0"/>
              <a:t>−10 </a:t>
            </a:r>
            <a:r>
              <a:rPr lang="cs-CZ" sz="1800" dirty="0"/>
              <a:t>K, a to v systému jaderných spinů v kovovém rhodiu</a:t>
            </a:r>
            <a:r>
              <a:rPr lang="cs-CZ" sz="1800" dirty="0" smtClean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78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jako fyzikální veličina a její 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Z jiných teplotních stupnic, které se dodnes v některých zemích používají, je </a:t>
            </a:r>
            <a:r>
              <a:rPr lang="cs-CZ" sz="1800" dirty="0" smtClean="0"/>
              <a:t>nejznámější </a:t>
            </a:r>
            <a:r>
              <a:rPr lang="cs-CZ" sz="1800" i="1" dirty="0" smtClean="0">
                <a:solidFill>
                  <a:srgbClr val="00287D"/>
                </a:solidFill>
              </a:rPr>
              <a:t>Fahrenheitova </a:t>
            </a:r>
            <a:r>
              <a:rPr lang="cs-CZ" sz="1800" i="1" dirty="0">
                <a:solidFill>
                  <a:srgbClr val="00287D"/>
                </a:solidFill>
              </a:rPr>
              <a:t>teplotní stupnice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Celsiově </a:t>
            </a:r>
            <a:r>
              <a:rPr lang="cs-CZ" sz="1800" dirty="0"/>
              <a:t>teplotě 0 </a:t>
            </a:r>
            <a:r>
              <a:rPr lang="cs-CZ" sz="1800" dirty="0" smtClean="0"/>
              <a:t>°C odpovídá Fahrenheitova </a:t>
            </a:r>
            <a:r>
              <a:rPr lang="cs-CZ" sz="1800" dirty="0"/>
              <a:t>teplota 32 </a:t>
            </a:r>
            <a:r>
              <a:rPr lang="cs-CZ" sz="1800" dirty="0" smtClean="0"/>
              <a:t>°F </a:t>
            </a:r>
          </a:p>
          <a:p>
            <a:pPr marL="0" indent="0">
              <a:buNone/>
            </a:pPr>
            <a:r>
              <a:rPr lang="cs-CZ" sz="1800" dirty="0" smtClean="0"/>
              <a:t>	        </a:t>
            </a:r>
            <a:r>
              <a:rPr lang="cs-CZ" sz="1800" dirty="0"/>
              <a:t>100 </a:t>
            </a:r>
            <a:r>
              <a:rPr lang="cs-CZ" sz="1800" dirty="0" smtClean="0"/>
              <a:t>°C </a:t>
            </a:r>
            <a:r>
              <a:rPr lang="cs-CZ" sz="1800" dirty="0"/>
              <a:t>odpovídá </a:t>
            </a:r>
            <a:r>
              <a:rPr lang="cs-CZ" sz="1800" dirty="0" smtClean="0"/>
              <a:t>212 °F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Teplotnímu rozdílu 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cs-CZ" sz="1800" dirty="0" smtClean="0"/>
              <a:t>t </a:t>
            </a:r>
            <a:r>
              <a:rPr lang="cs-CZ" sz="1800" dirty="0"/>
              <a:t>=100 </a:t>
            </a:r>
            <a:r>
              <a:rPr lang="cs-CZ" sz="1800" dirty="0" smtClean="0"/>
              <a:t>°C </a:t>
            </a:r>
            <a:r>
              <a:rPr lang="cs-CZ" sz="1800" dirty="0"/>
              <a:t>odpovídá rozdíl Fahrenheitových teplot </a:t>
            </a:r>
            <a:r>
              <a:rPr lang="cs-CZ" sz="1800" dirty="0" smtClean="0"/>
              <a:t>180 °F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Převodní </a:t>
            </a:r>
            <a:r>
              <a:rPr lang="cs-CZ" sz="1800" dirty="0"/>
              <a:t>vztahy jsou:</a:t>
            </a:r>
          </a:p>
          <a:p>
            <a:pPr marL="0" indent="0"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t</a:t>
            </a:r>
            <a:r>
              <a:rPr lang="cs-CZ" sz="1800" baseline="-25000" dirty="0" err="1" smtClean="0"/>
              <a:t>F</a:t>
            </a:r>
            <a:r>
              <a:rPr lang="cs-CZ" sz="1800" dirty="0" smtClean="0"/>
              <a:t> </a:t>
            </a:r>
            <a:r>
              <a:rPr lang="cs-CZ" sz="1800" dirty="0"/>
              <a:t>= (32 +</a:t>
            </a:r>
            <a:r>
              <a:rPr lang="cs-CZ" sz="1800" dirty="0" smtClean="0"/>
              <a:t>1,8{</a:t>
            </a:r>
            <a:r>
              <a:rPr lang="cs-CZ" sz="1800" dirty="0" err="1" smtClean="0"/>
              <a:t>t</a:t>
            </a:r>
            <a:r>
              <a:rPr lang="cs-CZ" sz="1800" baseline="-25000" dirty="0" err="1" smtClean="0"/>
              <a:t>C</a:t>
            </a:r>
            <a:r>
              <a:rPr lang="cs-CZ" sz="1800" dirty="0" smtClean="0"/>
              <a:t>}) °F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	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t</a:t>
            </a:r>
            <a:r>
              <a:rPr lang="cs-CZ" sz="1800" baseline="-25000" dirty="0" err="1" smtClean="0">
                <a:solidFill>
                  <a:srgbClr val="000000"/>
                </a:solidFill>
              </a:rPr>
              <a:t>C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= </a:t>
            </a:r>
            <a:r>
              <a:rPr lang="cs-CZ" sz="1800" dirty="0" smtClean="0">
                <a:solidFill>
                  <a:srgbClr val="000000"/>
                </a:solidFill>
              </a:rPr>
              <a:t>5/9({</a:t>
            </a:r>
            <a:r>
              <a:rPr lang="cs-CZ" sz="1800" dirty="0" err="1" smtClean="0">
                <a:solidFill>
                  <a:srgbClr val="000000"/>
                </a:solidFill>
              </a:rPr>
              <a:t>t</a:t>
            </a:r>
            <a:r>
              <a:rPr lang="cs-CZ" sz="1800" baseline="-25000" dirty="0" err="1" smtClean="0">
                <a:solidFill>
                  <a:srgbClr val="000000"/>
                </a:solidFill>
              </a:rPr>
              <a:t>F</a:t>
            </a:r>
            <a:r>
              <a:rPr lang="cs-CZ" sz="1800" dirty="0" smtClean="0">
                <a:solidFill>
                  <a:srgbClr val="000000"/>
                </a:solidFill>
              </a:rPr>
              <a:t>} - 32) °C , </a:t>
            </a: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kde </a:t>
            </a:r>
            <a:r>
              <a:rPr lang="cs-CZ" sz="1800" dirty="0"/>
              <a:t>{t} je číselná hodnota </a:t>
            </a:r>
            <a:r>
              <a:rPr lang="cs-CZ" sz="1800" dirty="0" smtClean="0"/>
              <a:t>teploty.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84" y="3880494"/>
            <a:ext cx="3328657" cy="24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Teplotní roztažnost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Teplotní roztažnost se projevuje u látkových těles všech tří skupenství a je</a:t>
            </a:r>
          </a:p>
          <a:p>
            <a:pPr marL="0" indent="0">
              <a:buNone/>
            </a:pPr>
            <a:r>
              <a:rPr lang="cs-CZ" sz="1800" dirty="0"/>
              <a:t>způsobena tím, že parametry tepelného pohybu částic látky závisí na teplotě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>
              <a:buAutoNum type="alphaLcParenR"/>
            </a:pPr>
            <a:r>
              <a:rPr lang="cs-CZ" sz="1800" dirty="0" smtClean="0">
                <a:solidFill>
                  <a:srgbClr val="00287D"/>
                </a:solidFill>
              </a:rPr>
              <a:t>Pevná </a:t>
            </a:r>
            <a:r>
              <a:rPr lang="cs-CZ" sz="1800" dirty="0">
                <a:solidFill>
                  <a:srgbClr val="00287D"/>
                </a:solidFill>
              </a:rPr>
              <a:t>látková </a:t>
            </a:r>
            <a:r>
              <a:rPr lang="cs-CZ" sz="1800" dirty="0" smtClean="0">
                <a:solidFill>
                  <a:srgbClr val="00287D"/>
                </a:solidFill>
              </a:rPr>
              <a:t>tělesa</a:t>
            </a:r>
          </a:p>
          <a:p>
            <a:pPr marL="400050" lvl="1" indent="0">
              <a:buNone/>
            </a:pPr>
            <a:r>
              <a:rPr lang="cs-CZ" sz="1800" dirty="0"/>
              <a:t>Částice pevné látky kmitají kolem rovnovážných poloh v krystalické </a:t>
            </a:r>
            <a:r>
              <a:rPr lang="cs-CZ" sz="1800" dirty="0" smtClean="0"/>
              <a:t>mřížce. Zvětšíme-li </a:t>
            </a:r>
            <a:r>
              <a:rPr lang="cs-CZ" sz="1800" dirty="0"/>
              <a:t>teplotu látky, zvětšuje se energie kmitavého pohybu a zvětšuje </a:t>
            </a:r>
            <a:r>
              <a:rPr lang="cs-CZ" sz="1800" dirty="0" smtClean="0"/>
              <a:t>se amplituda </a:t>
            </a:r>
            <a:r>
              <a:rPr lang="cs-CZ" sz="1800" dirty="0"/>
              <a:t>kmitání. Tím roste střední vzdálenosti částic</a:t>
            </a:r>
            <a:r>
              <a:rPr lang="cs-CZ" sz="1800" dirty="0" smtClean="0"/>
              <a:t>.</a:t>
            </a:r>
          </a:p>
          <a:p>
            <a:pPr marL="400050" lvl="1" indent="0">
              <a:buNone/>
            </a:pPr>
            <a:r>
              <a:rPr lang="cs-CZ" sz="1800" dirty="0" smtClean="0">
                <a:solidFill>
                  <a:srgbClr val="C00000"/>
                </a:solidFill>
              </a:rPr>
              <a:t>Změna </a:t>
            </a:r>
            <a:r>
              <a:rPr lang="cs-CZ" sz="1800" dirty="0">
                <a:solidFill>
                  <a:srgbClr val="C00000"/>
                </a:solidFill>
              </a:rPr>
              <a:t>střední vzdálenosti částic </a:t>
            </a:r>
            <a:r>
              <a:rPr lang="cs-CZ" sz="1800" dirty="0" smtClean="0">
                <a:solidFill>
                  <a:srgbClr val="C00000"/>
                </a:solidFill>
              </a:rPr>
              <a:t>se změnou </a:t>
            </a:r>
            <a:r>
              <a:rPr lang="cs-CZ" sz="1800" dirty="0">
                <a:solidFill>
                  <a:srgbClr val="C00000"/>
                </a:solidFill>
              </a:rPr>
              <a:t>teploty je příčinou teplotní roztažnosti</a:t>
            </a:r>
            <a:r>
              <a:rPr lang="cs-CZ" sz="1800" dirty="0"/>
              <a:t>.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Při změně teploty pevného tělesa se mění jeho rozměry. Tento jev nazýváme </a:t>
            </a:r>
            <a:r>
              <a:rPr lang="cs-CZ" sz="1800" b="1" i="1" dirty="0" smtClean="0">
                <a:solidFill>
                  <a:srgbClr val="00287D"/>
                </a:solidFill>
              </a:rPr>
              <a:t>teplotní délkovou </a:t>
            </a:r>
            <a:r>
              <a:rPr lang="cs-CZ" sz="1800" b="1" i="1" dirty="0">
                <a:solidFill>
                  <a:srgbClr val="00287D"/>
                </a:solidFill>
              </a:rPr>
              <a:t>roztažností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dirty="0" smtClean="0"/>
              <a:t>Pro </a:t>
            </a:r>
            <a:r>
              <a:rPr lang="cs-CZ" sz="1800" dirty="0"/>
              <a:t>změnu délky </a:t>
            </a:r>
            <a:r>
              <a:rPr lang="cs-CZ" sz="1800" dirty="0" smtClean="0"/>
              <a:t>tyče </a:t>
            </a:r>
            <a:r>
              <a:rPr lang="el-GR" sz="1800" i="1" dirty="0">
                <a:solidFill>
                  <a:srgbClr val="00287D"/>
                </a:solidFill>
              </a:rPr>
              <a:t>Δ</a:t>
            </a:r>
            <a:r>
              <a:rPr lang="cs-CZ" sz="1800" i="1" dirty="0" smtClean="0">
                <a:solidFill>
                  <a:srgbClr val="00287D"/>
                </a:solidFill>
              </a:rPr>
              <a:t>l</a:t>
            </a:r>
            <a:r>
              <a:rPr lang="cs-CZ" sz="1800" dirty="0" smtClean="0"/>
              <a:t> původní </a:t>
            </a:r>
            <a:r>
              <a:rPr lang="cs-CZ" sz="1800" i="1" dirty="0" smtClean="0">
                <a:solidFill>
                  <a:srgbClr val="00287D"/>
                </a:solidFill>
              </a:rPr>
              <a:t>délky </a:t>
            </a:r>
            <a:r>
              <a:rPr lang="cs-CZ" sz="1800" i="1" dirty="0">
                <a:solidFill>
                  <a:srgbClr val="00287D"/>
                </a:solidFill>
              </a:rPr>
              <a:t>l</a:t>
            </a:r>
            <a:r>
              <a:rPr lang="cs-CZ" sz="1800" i="1" baseline="-25000" dirty="0">
                <a:solidFill>
                  <a:srgbClr val="00287D"/>
                </a:solidFill>
              </a:rPr>
              <a:t>0</a:t>
            </a:r>
            <a:r>
              <a:rPr lang="cs-CZ" sz="1800" i="1" dirty="0">
                <a:solidFill>
                  <a:srgbClr val="00287D"/>
                </a:solidFill>
              </a:rPr>
              <a:t> </a:t>
            </a:r>
            <a:r>
              <a:rPr lang="cs-CZ" sz="1800" dirty="0"/>
              <a:t>při </a:t>
            </a:r>
            <a:r>
              <a:rPr lang="cs-CZ" sz="1800" i="1" dirty="0">
                <a:solidFill>
                  <a:srgbClr val="00287D"/>
                </a:solidFill>
              </a:rPr>
              <a:t>teplotě </a:t>
            </a:r>
            <a:r>
              <a:rPr lang="cs-CZ" sz="1800" i="1" dirty="0" smtClean="0">
                <a:solidFill>
                  <a:srgbClr val="00287D"/>
                </a:solidFill>
              </a:rPr>
              <a:t>t</a:t>
            </a:r>
            <a:r>
              <a:rPr lang="cs-CZ" sz="1800" i="1" baseline="-25000" dirty="0" smtClean="0">
                <a:solidFill>
                  <a:srgbClr val="00287D"/>
                </a:solidFill>
              </a:rPr>
              <a:t>0</a:t>
            </a:r>
            <a:r>
              <a:rPr lang="cs-CZ" sz="1800" dirty="0" smtClean="0"/>
              <a:t> po zahřátí na </a:t>
            </a:r>
            <a:r>
              <a:rPr lang="cs-CZ" sz="1800" i="1" dirty="0" smtClean="0">
                <a:solidFill>
                  <a:srgbClr val="00287D"/>
                </a:solidFill>
              </a:rPr>
              <a:t>teplotu t</a:t>
            </a:r>
            <a:r>
              <a:rPr lang="cs-CZ" sz="1800" dirty="0" smtClean="0"/>
              <a:t> </a:t>
            </a:r>
          </a:p>
          <a:p>
            <a:pPr marL="0" indent="0">
              <a:buNone/>
            </a:pPr>
            <a:r>
              <a:rPr lang="cs-CZ" sz="1800" dirty="0"/>
              <a:t>p</a:t>
            </a:r>
            <a:r>
              <a:rPr lang="cs-CZ" sz="1800" dirty="0" smtClean="0"/>
              <a:t>latí</a:t>
            </a:r>
            <a:r>
              <a:rPr lang="cs-CZ" sz="1400" dirty="0">
                <a:solidFill>
                  <a:srgbClr val="00287D"/>
                </a:solidFill>
              </a:rPr>
              <a:t>:  </a:t>
            </a:r>
            <a:r>
              <a:rPr lang="el-GR" sz="1800" i="1" dirty="0">
                <a:solidFill>
                  <a:srgbClr val="00287D"/>
                </a:solidFill>
              </a:rPr>
              <a:t>Δ</a:t>
            </a:r>
            <a:r>
              <a:rPr lang="cs-CZ" sz="1800" i="1" dirty="0" smtClean="0">
                <a:solidFill>
                  <a:srgbClr val="00287D"/>
                </a:solidFill>
              </a:rPr>
              <a:t>l </a:t>
            </a:r>
            <a:r>
              <a:rPr lang="cs-CZ" sz="1800" i="1" dirty="0">
                <a:solidFill>
                  <a:srgbClr val="00287D"/>
                </a:solidFill>
              </a:rPr>
              <a:t>= </a:t>
            </a:r>
            <a:r>
              <a:rPr lang="el-GR" sz="1800" i="1" dirty="0" smtClean="0">
                <a:solidFill>
                  <a:srgbClr val="00287D"/>
                </a:solidFill>
              </a:rPr>
              <a:t>α</a:t>
            </a:r>
            <a:r>
              <a:rPr lang="cs-CZ" sz="1800" i="1" dirty="0" smtClean="0">
                <a:solidFill>
                  <a:srgbClr val="00287D"/>
                </a:solidFill>
              </a:rPr>
              <a:t> l</a:t>
            </a:r>
            <a:r>
              <a:rPr lang="cs-CZ" sz="1800" i="1" baseline="-25000" dirty="0" smtClean="0">
                <a:solidFill>
                  <a:srgbClr val="00287D"/>
                </a:solidFill>
              </a:rPr>
              <a:t>0</a:t>
            </a:r>
            <a:r>
              <a:rPr lang="cs-CZ" sz="1800" i="1" dirty="0" smtClean="0">
                <a:solidFill>
                  <a:srgbClr val="00287D"/>
                </a:solidFill>
              </a:rPr>
              <a:t> (t-t</a:t>
            </a:r>
            <a:r>
              <a:rPr lang="cs-CZ" sz="1800" i="1" baseline="-25000" dirty="0" smtClean="0">
                <a:solidFill>
                  <a:srgbClr val="00287D"/>
                </a:solidFill>
              </a:rPr>
              <a:t>0</a:t>
            </a:r>
            <a:r>
              <a:rPr lang="cs-CZ" sz="1800" i="1" dirty="0" smtClean="0">
                <a:solidFill>
                  <a:srgbClr val="00287D"/>
                </a:solidFill>
              </a:rPr>
              <a:t>) </a:t>
            </a:r>
            <a:r>
              <a:rPr lang="cs-CZ" sz="1400" dirty="0" smtClean="0">
                <a:solidFill>
                  <a:srgbClr val="00287D"/>
                </a:solidFill>
              </a:rPr>
              <a:t>.</a:t>
            </a:r>
            <a:endParaRPr lang="cs-CZ" sz="1400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pl-PL" sz="1800" dirty="0" smtClean="0"/>
              <a:t> Veličina </a:t>
            </a:r>
            <a:r>
              <a:rPr lang="el-GR" sz="1800" i="1" dirty="0">
                <a:solidFill>
                  <a:srgbClr val="00287D"/>
                </a:solidFill>
              </a:rPr>
              <a:t>α </a:t>
            </a:r>
            <a:r>
              <a:rPr lang="cs-CZ" sz="1800" i="1" dirty="0" smtClean="0">
                <a:solidFill>
                  <a:srgbClr val="00287D"/>
                </a:solidFill>
              </a:rPr>
              <a:t>je teplotní součinitel délkové roztažnosti.</a:t>
            </a:r>
            <a:endParaRPr lang="cs-CZ" sz="1800" b="1" dirty="0">
              <a:solidFill>
                <a:srgbClr val="00287D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83" y="124973"/>
            <a:ext cx="3698789" cy="18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Teplotní roztažnost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Teplotní součinitel délkové roztažnosti závisí na druhu pevné látky. Jeho hodnota je </a:t>
            </a:r>
            <a:r>
              <a:rPr lang="cs-CZ" sz="1800" dirty="0" smtClean="0"/>
              <a:t>řádově 10</a:t>
            </a:r>
            <a:r>
              <a:rPr lang="cs-CZ" sz="1800" baseline="30000" dirty="0" smtClean="0"/>
              <a:t>-5</a:t>
            </a:r>
            <a:r>
              <a:rPr lang="cs-CZ" sz="1800" dirty="0" smtClean="0"/>
              <a:t> </a:t>
            </a:r>
            <a:r>
              <a:rPr lang="cs-CZ" sz="1800" dirty="0"/>
              <a:t>K</a:t>
            </a:r>
            <a:r>
              <a:rPr lang="cs-CZ" sz="1800" baseline="30000" dirty="0"/>
              <a:t>-1</a:t>
            </a:r>
            <a:r>
              <a:rPr lang="cs-CZ" sz="1800" dirty="0"/>
              <a:t>, proto zvětšení rozměrů těles při zahřívání není zejména u těles malých rozměrů </a:t>
            </a:r>
            <a:r>
              <a:rPr lang="cs-CZ" sz="1800" dirty="0" smtClean="0"/>
              <a:t>přímo pozorovatelné </a:t>
            </a:r>
            <a:r>
              <a:rPr lang="cs-CZ" sz="1800" dirty="0"/>
              <a:t>okem.</a:t>
            </a:r>
          </a:p>
          <a:p>
            <a:pPr marL="0" indent="0">
              <a:buNone/>
            </a:pPr>
            <a:r>
              <a:rPr lang="cs-CZ" sz="1400" dirty="0"/>
              <a:t>Přesná měření ukazují</a:t>
            </a:r>
            <a:r>
              <a:rPr lang="cs-CZ" sz="1400" dirty="0" smtClean="0"/>
              <a:t>, že </a:t>
            </a:r>
            <a:r>
              <a:rPr lang="cs-CZ" sz="1400" dirty="0"/>
              <a:t>teplotní součinitel délkové roztažnosti se poněkud mění se </a:t>
            </a:r>
            <a:r>
              <a:rPr lang="cs-CZ" sz="1400" dirty="0" smtClean="0"/>
              <a:t>změnou teploty</a:t>
            </a:r>
            <a:r>
              <a:rPr lang="cs-CZ" sz="1400" dirty="0"/>
              <a:t>. Pro malé teplotní rozdíly </a:t>
            </a:r>
            <a:r>
              <a:rPr lang="cs-CZ" sz="1400" dirty="0" smtClean="0"/>
              <a:t>ho </a:t>
            </a:r>
            <a:r>
              <a:rPr lang="cs-CZ" sz="1400" dirty="0"/>
              <a:t>lze pro danou homogenní látku považovat veličinu </a:t>
            </a:r>
            <a:r>
              <a:rPr lang="cs-CZ" sz="1400" dirty="0" smtClean="0"/>
              <a:t>za konstantní</a:t>
            </a:r>
            <a:r>
              <a:rPr lang="cs-CZ" sz="1400" dirty="0"/>
              <a:t>.</a:t>
            </a:r>
          </a:p>
          <a:p>
            <a:pPr marL="0" indent="0">
              <a:buNone/>
            </a:pPr>
            <a:r>
              <a:rPr lang="cs-CZ" sz="1800" dirty="0" smtClean="0"/>
              <a:t>Kolejnice, dilatační spára, mosty, …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1800" dirty="0"/>
              <a:t>Zvýší-li se </a:t>
            </a:r>
            <a:r>
              <a:rPr lang="cs-CZ" sz="1800" dirty="0" smtClean="0"/>
              <a:t>při </a:t>
            </a:r>
            <a:r>
              <a:rPr lang="cs-CZ" sz="1800" dirty="0"/>
              <a:t>stálém tlaku teplota </a:t>
            </a:r>
            <a:r>
              <a:rPr lang="cs-CZ" sz="1800" dirty="0" smtClean="0"/>
              <a:t>tělesa </a:t>
            </a:r>
            <a:r>
              <a:rPr lang="cs-CZ" sz="1800" dirty="0"/>
              <a:t>z pevné látky, vzroste i jeho </a:t>
            </a:r>
            <a:r>
              <a:rPr lang="cs-CZ" sz="1800" i="1" dirty="0" smtClean="0">
                <a:solidFill>
                  <a:srgbClr val="00287D"/>
                </a:solidFill>
              </a:rPr>
              <a:t>objem V</a:t>
            </a:r>
            <a:r>
              <a:rPr lang="cs-CZ" sz="1800" dirty="0" smtClean="0"/>
              <a:t>. Pokusy </a:t>
            </a:r>
            <a:r>
              <a:rPr lang="cs-CZ" sz="1800" dirty="0"/>
              <a:t>ukazují, že v nepříliš velikém teplotním intervalu je přírůstek objemu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cs-CZ" sz="1800" i="1" dirty="0" smtClean="0"/>
              <a:t>V </a:t>
            </a:r>
            <a:r>
              <a:rPr lang="cs-CZ" sz="1800" dirty="0"/>
              <a:t>=</a:t>
            </a:r>
            <a:r>
              <a:rPr lang="cs-CZ" sz="1800" i="1" dirty="0"/>
              <a:t>V </a:t>
            </a:r>
            <a:r>
              <a:rPr lang="cs-CZ" sz="1800" dirty="0"/>
              <a:t>-</a:t>
            </a:r>
            <a:r>
              <a:rPr lang="cs-CZ" sz="1800" i="1" dirty="0"/>
              <a:t>V</a:t>
            </a:r>
            <a:r>
              <a:rPr lang="cs-CZ" sz="1800" baseline="-25000" dirty="0"/>
              <a:t>0 </a:t>
            </a:r>
            <a:r>
              <a:rPr lang="cs-CZ" sz="1800" dirty="0"/>
              <a:t>přímo úměrný přírůstku teploty </a:t>
            </a:r>
            <a:r>
              <a:rPr lang="cs-CZ" sz="1800" dirty="0" err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cs-CZ" sz="1800" i="1" dirty="0" err="1" smtClean="0"/>
              <a:t>t</a:t>
            </a:r>
            <a:r>
              <a:rPr lang="cs-CZ" sz="1800" i="1" dirty="0" smtClean="0"/>
              <a:t> </a:t>
            </a:r>
            <a:r>
              <a:rPr lang="cs-CZ" sz="1800" dirty="0"/>
              <a:t>= </a:t>
            </a:r>
            <a:r>
              <a:rPr lang="cs-CZ" sz="1800" i="1" dirty="0"/>
              <a:t>t </a:t>
            </a:r>
            <a:r>
              <a:rPr lang="cs-CZ" sz="1800" dirty="0" smtClean="0"/>
              <a:t>– </a:t>
            </a:r>
            <a:r>
              <a:rPr lang="cs-CZ" sz="1800" i="1" dirty="0" smtClean="0"/>
              <a:t>t</a:t>
            </a:r>
            <a:r>
              <a:rPr lang="cs-CZ" sz="1800" i="1" baseline="-25000" dirty="0" smtClean="0"/>
              <a:t>0</a:t>
            </a:r>
            <a:r>
              <a:rPr lang="cs-CZ" sz="1800" i="1" dirty="0" smtClean="0"/>
              <a:t> </a:t>
            </a:r>
            <a:r>
              <a:rPr lang="cs-CZ" sz="1800" dirty="0"/>
              <a:t>a objemu tělesa </a:t>
            </a:r>
            <a:r>
              <a:rPr lang="cs-CZ" sz="1800" i="1" dirty="0"/>
              <a:t>V</a:t>
            </a:r>
            <a:r>
              <a:rPr lang="cs-CZ" sz="1800" i="1" baseline="-25000" dirty="0"/>
              <a:t>0</a:t>
            </a:r>
            <a:r>
              <a:rPr lang="cs-CZ" sz="1050" i="1" dirty="0"/>
              <a:t> </a:t>
            </a:r>
            <a:r>
              <a:rPr lang="cs-CZ" sz="1800" dirty="0"/>
              <a:t>při teplotě </a:t>
            </a:r>
            <a:r>
              <a:rPr lang="cs-CZ" sz="1800" i="1" dirty="0"/>
              <a:t>t</a:t>
            </a:r>
            <a:r>
              <a:rPr lang="cs-CZ" sz="1800" i="1" baseline="-25000" dirty="0"/>
              <a:t>0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r>
              <a:rPr lang="cs-CZ" sz="1800" dirty="0" smtClean="0"/>
              <a:t>Platí </a:t>
            </a:r>
            <a:r>
              <a:rPr lang="cs-CZ" sz="800" dirty="0" smtClean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Symbol" panose="05050102010706020507" pitchFamily="18" charset="2"/>
              </a:rPr>
              <a:t>D</a:t>
            </a:r>
            <a:r>
              <a:rPr lang="cs-CZ" sz="1800" i="1" dirty="0">
                <a:latin typeface="Times New Roman" panose="02020603050405020304" pitchFamily="18" charset="0"/>
              </a:rPr>
              <a:t>V </a:t>
            </a:r>
            <a:r>
              <a:rPr lang="cs-CZ" sz="1800" dirty="0">
                <a:latin typeface="Symbol" panose="05050102010706020507" pitchFamily="18" charset="2"/>
              </a:rPr>
              <a:t>= b </a:t>
            </a:r>
            <a:r>
              <a:rPr lang="cs-CZ" sz="1800" dirty="0">
                <a:latin typeface="Times New Roman" panose="02020603050405020304" pitchFamily="18" charset="0"/>
              </a:rPr>
              <a:t>.</a:t>
            </a:r>
            <a:r>
              <a:rPr lang="cs-CZ" sz="1800" i="1" dirty="0">
                <a:latin typeface="Times New Roman" panose="02020603050405020304" pitchFamily="18" charset="0"/>
              </a:rPr>
              <a:t>V </a:t>
            </a:r>
            <a:r>
              <a:rPr lang="cs-CZ" sz="1800" dirty="0">
                <a:latin typeface="Times New Roman" panose="02020603050405020304" pitchFamily="18" charset="0"/>
              </a:rPr>
              <a:t>.</a:t>
            </a:r>
            <a:r>
              <a:rPr lang="cs-CZ" sz="1800" dirty="0" err="1">
                <a:latin typeface="Symbol" panose="05050102010706020507" pitchFamily="18" charset="2"/>
              </a:rPr>
              <a:t>D</a:t>
            </a:r>
            <a:r>
              <a:rPr lang="cs-CZ" sz="1800" i="1" dirty="0" err="1">
                <a:latin typeface="Times New Roman" panose="02020603050405020304" pitchFamily="18" charset="0"/>
              </a:rPr>
              <a:t>t</a:t>
            </a:r>
            <a:r>
              <a:rPr lang="cs-CZ" sz="1800" i="1" dirty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</a:rPr>
              <a:t>  resp. </a:t>
            </a:r>
            <a:r>
              <a:rPr lang="cs-CZ" sz="1800" dirty="0" smtClean="0"/>
              <a:t> </a:t>
            </a:r>
            <a:r>
              <a:rPr lang="cs-CZ" sz="800" dirty="0" smtClean="0"/>
              <a:t> </a:t>
            </a:r>
            <a:r>
              <a:rPr lang="cs-CZ" sz="1800" i="1" dirty="0">
                <a:latin typeface="Times New Roman" panose="02020603050405020304" pitchFamily="18" charset="0"/>
              </a:rPr>
              <a:t>V </a:t>
            </a:r>
            <a:r>
              <a:rPr lang="cs-CZ" sz="1800" dirty="0">
                <a:latin typeface="Symbol" panose="05050102010706020507" pitchFamily="18" charset="2"/>
              </a:rPr>
              <a:t>=</a:t>
            </a:r>
            <a:r>
              <a:rPr lang="cs-CZ" sz="1800" i="1" dirty="0" smtClean="0">
                <a:latin typeface="Times New Roman" panose="02020603050405020304" pitchFamily="18" charset="0"/>
              </a:rPr>
              <a:t>V</a:t>
            </a:r>
            <a:r>
              <a:rPr lang="cs-CZ" sz="1800" i="1" baseline="-25000" dirty="0" smtClean="0">
                <a:latin typeface="Times New Roman" panose="02020603050405020304" pitchFamily="18" charset="0"/>
              </a:rPr>
              <a:t>0 </a:t>
            </a:r>
            <a:r>
              <a:rPr lang="cs-CZ" sz="1800" i="1" dirty="0" smtClean="0">
                <a:latin typeface="Times New Roman" panose="02020603050405020304" pitchFamily="18" charset="0"/>
              </a:rPr>
              <a:t>(</a:t>
            </a:r>
            <a:r>
              <a:rPr lang="cs-CZ" sz="1800" dirty="0" smtClean="0">
                <a:latin typeface="Times New Roman" panose="02020603050405020304" pitchFamily="18" charset="0"/>
              </a:rPr>
              <a:t>1</a:t>
            </a:r>
            <a:r>
              <a:rPr lang="cs-CZ" sz="1800" dirty="0" smtClean="0">
                <a:latin typeface="Symbol" panose="05050102010706020507" pitchFamily="18" charset="2"/>
              </a:rPr>
              <a:t>+b (</a:t>
            </a:r>
            <a:r>
              <a:rPr lang="cs-CZ" sz="1800" i="1" dirty="0" smtClean="0">
                <a:latin typeface="Times New Roman" panose="02020603050405020304" pitchFamily="18" charset="0"/>
              </a:rPr>
              <a:t>t -</a:t>
            </a:r>
            <a:r>
              <a:rPr lang="cs-CZ" sz="1800" dirty="0" smtClean="0">
                <a:latin typeface="Symbol" panose="05050102010706020507" pitchFamily="18" charset="2"/>
              </a:rPr>
              <a:t> </a:t>
            </a:r>
            <a:r>
              <a:rPr lang="cs-CZ" sz="1800" i="1" dirty="0" smtClean="0">
                <a:latin typeface="Times New Roman" panose="02020603050405020304" pitchFamily="18" charset="0"/>
              </a:rPr>
              <a:t>t</a:t>
            </a:r>
            <a:r>
              <a:rPr lang="cs-CZ" sz="1800" i="1" baseline="-25000" dirty="0" smtClean="0">
                <a:latin typeface="Times New Roman" panose="02020603050405020304" pitchFamily="18" charset="0"/>
              </a:rPr>
              <a:t>0</a:t>
            </a:r>
            <a:r>
              <a:rPr lang="cs-CZ" sz="1800" i="1" dirty="0" smtClean="0">
                <a:latin typeface="Times New Roman" panose="02020603050405020304" pitchFamily="18" charset="0"/>
              </a:rPr>
              <a:t>)) </a:t>
            </a:r>
          </a:p>
          <a:p>
            <a:pPr marL="0" indent="0">
              <a:buNone/>
            </a:pPr>
            <a:r>
              <a:rPr lang="cs-CZ" sz="1800" dirty="0" smtClean="0">
                <a:latin typeface="Times New Roman" panose="02020603050405020304" pitchFamily="18" charset="0"/>
              </a:rPr>
              <a:t>Konstanta úměrnosti </a:t>
            </a:r>
            <a:r>
              <a:rPr lang="el-GR" sz="1800" i="1" dirty="0">
                <a:solidFill>
                  <a:srgbClr val="00287D"/>
                </a:solidFill>
                <a:latin typeface="TimesNewRoman"/>
              </a:rPr>
              <a:t>β</a:t>
            </a:r>
            <a:r>
              <a:rPr lang="el-GR" sz="1800" dirty="0">
                <a:latin typeface="TimesNewRoman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se nazývá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teplotní </a:t>
            </a:r>
            <a:r>
              <a:rPr lang="cs-CZ" sz="1800" b="1" i="1" dirty="0" smtClean="0">
                <a:solidFill>
                  <a:srgbClr val="00287D"/>
                </a:solidFill>
                <a:latin typeface="Times New Roman" panose="02020603050405020304" pitchFamily="18" charset="0"/>
              </a:rPr>
              <a:t>součinitel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objemové roztažnosti</a:t>
            </a:r>
            <a:r>
              <a:rPr lang="cs-CZ" sz="1800" dirty="0">
                <a:latin typeface="Times New Roman" panose="02020603050405020304" pitchFamily="18" charset="0"/>
              </a:rPr>
              <a:t>. </a:t>
            </a:r>
            <a:endParaRPr lang="cs-CZ" sz="18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Times New Roman" panose="02020603050405020304" pitchFamily="18" charset="0"/>
              </a:rPr>
              <a:t>Závisí </a:t>
            </a:r>
            <a:r>
              <a:rPr lang="cs-CZ" sz="1800" dirty="0">
                <a:latin typeface="Times New Roman" panose="02020603050405020304" pitchFamily="18" charset="0"/>
              </a:rPr>
              <a:t>na </a:t>
            </a:r>
            <a:r>
              <a:rPr lang="cs-CZ" sz="1800" dirty="0" smtClean="0">
                <a:latin typeface="Times New Roman" panose="02020603050405020304" pitchFamily="18" charset="0"/>
              </a:rPr>
              <a:t>druhu látky</a:t>
            </a:r>
            <a:r>
              <a:rPr lang="cs-CZ" sz="1800" dirty="0">
                <a:latin typeface="Times New Roman" panose="02020603050405020304" pitchFamily="18" charset="0"/>
              </a:rPr>
              <a:t>, z níž je </a:t>
            </a:r>
            <a:r>
              <a:rPr lang="cs-CZ" sz="1800" dirty="0" smtClean="0">
                <a:latin typeface="Times New Roman" panose="02020603050405020304" pitchFamily="18" charset="0"/>
              </a:rPr>
              <a:t>těleso </a:t>
            </a:r>
            <a:r>
              <a:rPr lang="cs-CZ" sz="1800" dirty="0">
                <a:latin typeface="Times New Roman" panose="02020603050405020304" pitchFamily="18" charset="0"/>
              </a:rPr>
              <a:t>zhotoveno, a </a:t>
            </a:r>
            <a:r>
              <a:rPr lang="cs-CZ" sz="1800" dirty="0" smtClean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Symbol" panose="05050102010706020507" pitchFamily="18" charset="2"/>
              </a:rPr>
              <a:t>b » </a:t>
            </a:r>
            <a:r>
              <a:rPr lang="cs-CZ" sz="1800" dirty="0">
                <a:latin typeface="Times New Roman" panose="02020603050405020304" pitchFamily="18" charset="0"/>
              </a:rPr>
              <a:t>3</a:t>
            </a:r>
            <a:r>
              <a:rPr lang="cs-CZ" sz="1800" dirty="0">
                <a:latin typeface="Symbol" panose="05050102010706020507" pitchFamily="18" charset="2"/>
              </a:rPr>
              <a:t>a </a:t>
            </a:r>
            <a:r>
              <a:rPr lang="cs-CZ" sz="1800" dirty="0">
                <a:latin typeface="Times New Roman" panose="02020603050405020304" pitchFamily="18" charset="0"/>
              </a:rPr>
              <a:t>. </a:t>
            </a:r>
            <a:endParaRPr lang="cs-CZ" sz="1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10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Teplotní roztažnost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Při </a:t>
            </a:r>
            <a:r>
              <a:rPr lang="cs-CZ" sz="1800" dirty="0"/>
              <a:t>změně teploty pevných látek se mění také jejich hustota. S rostoucí teplotou hustota pevných látek klesá přibližně lineárně v uvažovaném teplotním intervalu.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85" y="3043261"/>
            <a:ext cx="2465190" cy="65620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791" y="3114723"/>
            <a:ext cx="2252705" cy="5132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0" y="3867841"/>
            <a:ext cx="4013805" cy="28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Teplotní roztažnost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b) Teplotní objemová roztažnost </a:t>
            </a:r>
            <a:r>
              <a:rPr lang="cs-CZ" sz="1800" b="1" i="1" dirty="0" smtClean="0">
                <a:solidFill>
                  <a:srgbClr val="00287D"/>
                </a:solidFill>
              </a:rPr>
              <a:t>kapalin</a:t>
            </a:r>
          </a:p>
          <a:p>
            <a:pPr marL="0" indent="0">
              <a:buNone/>
            </a:pPr>
            <a:r>
              <a:rPr lang="cs-CZ" sz="1800" dirty="0" smtClean="0"/>
              <a:t>Objem </a:t>
            </a:r>
            <a:r>
              <a:rPr lang="cs-CZ" sz="1800" dirty="0"/>
              <a:t>kapalin s rostoucí teplotou roste. Přitom různé kapaliny se za jinak</a:t>
            </a:r>
          </a:p>
          <a:p>
            <a:pPr marL="0" indent="0">
              <a:buNone/>
            </a:pPr>
            <a:r>
              <a:rPr lang="cs-CZ" sz="1800" dirty="0"/>
              <a:t>stejných podmínek roztahují různě. Pro nepříliš velké teplotní rozdíly je objem</a:t>
            </a:r>
          </a:p>
          <a:p>
            <a:pPr marL="0" indent="0">
              <a:buNone/>
            </a:pPr>
            <a:r>
              <a:rPr lang="cs-CZ" sz="1800" dirty="0"/>
              <a:t>V kapaliny za stálého vnějšího tlaku určen přibližným vztahem</a:t>
            </a:r>
          </a:p>
          <a:p>
            <a:pPr marL="0" indent="0">
              <a:buNone/>
            </a:pPr>
            <a:r>
              <a:rPr lang="cs-CZ" sz="1800" i="1" dirty="0" smtClean="0">
                <a:latin typeface="Times New Roman" panose="02020603050405020304" pitchFamily="18" charset="0"/>
              </a:rPr>
              <a:t>	V </a:t>
            </a:r>
            <a:r>
              <a:rPr lang="cs-CZ" sz="1800" dirty="0">
                <a:latin typeface="Symbol" panose="05050102010706020507" pitchFamily="18" charset="2"/>
              </a:rPr>
              <a:t>» </a:t>
            </a:r>
            <a:r>
              <a:rPr lang="cs-CZ" sz="1800" i="1" dirty="0">
                <a:latin typeface="Times New Roman" panose="02020603050405020304" pitchFamily="18" charset="0"/>
              </a:rPr>
              <a:t>V </a:t>
            </a:r>
            <a:r>
              <a:rPr lang="cs-CZ" sz="1800" dirty="0">
                <a:latin typeface="Symbol" panose="05050102010706020507" pitchFamily="18" charset="2"/>
              </a:rPr>
              <a:t>(</a:t>
            </a:r>
            <a:r>
              <a:rPr lang="cs-CZ" sz="1800" dirty="0">
                <a:latin typeface="Times New Roman" panose="02020603050405020304" pitchFamily="18" charset="0"/>
              </a:rPr>
              <a:t>1 </a:t>
            </a:r>
            <a:r>
              <a:rPr lang="cs-CZ" sz="1800" dirty="0">
                <a:latin typeface="Symbol" panose="05050102010706020507" pitchFamily="18" charset="2"/>
              </a:rPr>
              <a:t>+ b × </a:t>
            </a:r>
            <a:r>
              <a:rPr lang="cs-CZ" sz="1800" dirty="0" err="1">
                <a:latin typeface="Symbol" panose="05050102010706020507" pitchFamily="18" charset="2"/>
              </a:rPr>
              <a:t>D</a:t>
            </a:r>
            <a:r>
              <a:rPr lang="cs-CZ" sz="1800" i="1" dirty="0" err="1">
                <a:latin typeface="Times New Roman" panose="02020603050405020304" pitchFamily="18" charset="0"/>
              </a:rPr>
              <a:t>t</a:t>
            </a:r>
            <a:r>
              <a:rPr lang="cs-CZ" sz="1800" i="1" dirty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Symbol" panose="05050102010706020507" pitchFamily="18" charset="2"/>
              </a:rPr>
              <a:t>)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 Pro větší teplotní </a:t>
            </a:r>
            <a:r>
              <a:rPr lang="cs-CZ" sz="1800" dirty="0" smtClean="0"/>
              <a:t>rozdíly</a:t>
            </a:r>
          </a:p>
          <a:p>
            <a:pPr marL="0" indent="0">
              <a:buNone/>
            </a:pPr>
            <a:r>
              <a:rPr lang="cs-CZ" sz="1800" i="1" dirty="0" smtClean="0">
                <a:latin typeface="Times New Roman" panose="02020603050405020304" pitchFamily="18" charset="0"/>
              </a:rPr>
              <a:t>	</a:t>
            </a:r>
            <a:r>
              <a:rPr lang="da-DK" sz="1800" i="1" dirty="0" smtClean="0">
                <a:latin typeface="Times New Roman" panose="02020603050405020304" pitchFamily="18" charset="0"/>
              </a:rPr>
              <a:t>V </a:t>
            </a:r>
            <a:r>
              <a:rPr lang="da-DK" sz="1800" dirty="0">
                <a:latin typeface="Symbol" panose="05050102010706020507" pitchFamily="18" charset="2"/>
              </a:rPr>
              <a:t>=</a:t>
            </a:r>
            <a:r>
              <a:rPr lang="da-DK" sz="1800" i="1" dirty="0">
                <a:latin typeface="Times New Roman" panose="02020603050405020304" pitchFamily="18" charset="0"/>
              </a:rPr>
              <a:t>V </a:t>
            </a:r>
            <a:r>
              <a:rPr lang="cs-CZ" sz="1800" i="1" dirty="0" smtClean="0">
                <a:latin typeface="Times New Roman" panose="02020603050405020304" pitchFamily="18" charset="0"/>
              </a:rPr>
              <a:t>(</a:t>
            </a:r>
            <a:r>
              <a:rPr lang="da-DK" sz="1800" dirty="0" smtClean="0">
                <a:latin typeface="Times New Roman" panose="02020603050405020304" pitchFamily="18" charset="0"/>
              </a:rPr>
              <a:t>1</a:t>
            </a:r>
            <a:r>
              <a:rPr lang="da-DK" sz="1800" dirty="0" smtClean="0">
                <a:latin typeface="Symbol" panose="05050102010706020507" pitchFamily="18" charset="2"/>
              </a:rPr>
              <a:t>+b</a:t>
            </a:r>
            <a:r>
              <a:rPr lang="cs-CZ" sz="1800" baseline="-25000" dirty="0" smtClean="0">
                <a:latin typeface="Symbol" panose="05050102010706020507" pitchFamily="18" charset="2"/>
              </a:rPr>
              <a:t>1</a:t>
            </a:r>
            <a:r>
              <a:rPr lang="da-DK" sz="1800" dirty="0" smtClean="0">
                <a:latin typeface="Times New Roman" panose="02020603050405020304" pitchFamily="18" charset="0"/>
              </a:rPr>
              <a:t>.</a:t>
            </a:r>
            <a:r>
              <a:rPr lang="da-DK" sz="1800" dirty="0" smtClean="0">
                <a:latin typeface="Symbol" panose="05050102010706020507" pitchFamily="18" charset="2"/>
              </a:rPr>
              <a:t>D</a:t>
            </a:r>
            <a:r>
              <a:rPr lang="da-DK" sz="1800" i="1" dirty="0" smtClean="0">
                <a:latin typeface="Times New Roman" panose="02020603050405020304" pitchFamily="18" charset="0"/>
              </a:rPr>
              <a:t>t </a:t>
            </a:r>
            <a:r>
              <a:rPr lang="da-DK" sz="1800" dirty="0">
                <a:latin typeface="Symbol" panose="05050102010706020507" pitchFamily="18" charset="2"/>
              </a:rPr>
              <a:t>+</a:t>
            </a:r>
            <a:r>
              <a:rPr lang="da-DK" sz="1800" dirty="0" smtClean="0">
                <a:latin typeface="Symbol" panose="05050102010706020507" pitchFamily="18" charset="2"/>
              </a:rPr>
              <a:t>b</a:t>
            </a:r>
            <a:r>
              <a:rPr lang="cs-CZ" sz="1800" baseline="-25000" dirty="0" smtClean="0">
                <a:latin typeface="Symbol" panose="05050102010706020507" pitchFamily="18" charset="2"/>
              </a:rPr>
              <a:t>2</a:t>
            </a:r>
            <a:r>
              <a:rPr lang="da-DK" sz="1800" dirty="0" smtClean="0">
                <a:latin typeface="Times New Roman" panose="02020603050405020304" pitchFamily="18" charset="0"/>
              </a:rPr>
              <a:t>.</a:t>
            </a:r>
            <a:r>
              <a:rPr lang="cs-CZ" sz="1800" dirty="0" smtClean="0">
                <a:latin typeface="Times New Roman" panose="02020603050405020304" pitchFamily="18" charset="0"/>
              </a:rPr>
              <a:t>(</a:t>
            </a:r>
            <a:r>
              <a:rPr lang="da-DK" sz="1800" dirty="0" smtClean="0">
                <a:latin typeface="Symbol" panose="05050102010706020507" pitchFamily="18" charset="2"/>
              </a:rPr>
              <a:t>D</a:t>
            </a:r>
            <a:r>
              <a:rPr lang="da-DK" sz="1800" i="1" dirty="0" smtClean="0">
                <a:latin typeface="Times New Roman" panose="02020603050405020304" pitchFamily="18" charset="0"/>
              </a:rPr>
              <a:t>t</a:t>
            </a:r>
            <a:r>
              <a:rPr lang="cs-CZ" sz="1800" i="1" dirty="0" smtClean="0">
                <a:latin typeface="Times New Roman" panose="02020603050405020304" pitchFamily="18" charset="0"/>
              </a:rPr>
              <a:t>)</a:t>
            </a:r>
            <a:r>
              <a:rPr lang="cs-CZ" sz="1800" i="1" baseline="30000" dirty="0" smtClean="0">
                <a:latin typeface="Times New Roman" panose="02020603050405020304" pitchFamily="18" charset="0"/>
              </a:rPr>
              <a:t>2</a:t>
            </a:r>
            <a:r>
              <a:rPr lang="cs-CZ" sz="1800" i="1" dirty="0" smtClean="0">
                <a:latin typeface="Times New Roman" panose="02020603050405020304" pitchFamily="18" charset="0"/>
              </a:rPr>
              <a:t>)</a:t>
            </a: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Teplotní součinitel objemové roztažnosti je </a:t>
            </a:r>
            <a:r>
              <a:rPr lang="cs-CZ" sz="1800" dirty="0" smtClean="0"/>
              <a:t>obecně větší </a:t>
            </a:r>
            <a:r>
              <a:rPr lang="cs-CZ" sz="1800" dirty="0"/>
              <a:t>u kapalin než u pevných </a:t>
            </a:r>
            <a:r>
              <a:rPr lang="cs-CZ" sz="1800" dirty="0" smtClean="0"/>
              <a:t>látek:</a:t>
            </a:r>
          </a:p>
          <a:p>
            <a:r>
              <a:rPr lang="cs-CZ" sz="1800" dirty="0" err="1" smtClean="0">
                <a:latin typeface="Times New Roman" panose="02020603050405020304" pitchFamily="18" charset="0"/>
              </a:rPr>
              <a:t>Hg</a:t>
            </a:r>
            <a:r>
              <a:rPr lang="cs-CZ" sz="1800" dirty="0" smtClean="0">
                <a:latin typeface="Times New Roman" panose="02020603050405020304" pitchFamily="18" charset="0"/>
              </a:rPr>
              <a:t> v </a:t>
            </a:r>
            <a:r>
              <a:rPr lang="cs-CZ" sz="1800" dirty="0">
                <a:latin typeface="Times New Roman" panose="02020603050405020304" pitchFamily="18" charset="0"/>
              </a:rPr>
              <a:t>teplotním intervalu 0 </a:t>
            </a:r>
            <a:r>
              <a:rPr lang="cs-CZ" sz="1800" dirty="0" smtClean="0">
                <a:latin typeface="Times New Roman" panose="02020603050405020304" pitchFamily="18" charset="0"/>
              </a:rPr>
              <a:t>°C </a:t>
            </a:r>
            <a:r>
              <a:rPr lang="cs-CZ" sz="1800" dirty="0">
                <a:latin typeface="Times New Roman" panose="02020603050405020304" pitchFamily="18" charset="0"/>
              </a:rPr>
              <a:t>až 100 </a:t>
            </a:r>
            <a:r>
              <a:rPr lang="cs-CZ" sz="1800" dirty="0" smtClean="0">
                <a:latin typeface="Times New Roman" panose="02020603050405020304" pitchFamily="18" charset="0"/>
              </a:rPr>
              <a:t>°C </a:t>
            </a:r>
            <a:r>
              <a:rPr lang="cs-CZ" sz="1800" dirty="0">
                <a:latin typeface="Times New Roman" panose="02020603050405020304" pitchFamily="18" charset="0"/>
              </a:rPr>
              <a:t>je </a:t>
            </a:r>
            <a:r>
              <a:rPr lang="el-GR" sz="1800" dirty="0">
                <a:latin typeface="TimesNewRoman"/>
              </a:rPr>
              <a:t>β</a:t>
            </a:r>
            <a:r>
              <a:rPr lang="el-GR" sz="1050" dirty="0">
                <a:latin typeface="Times New Roman" panose="02020603050405020304" pitchFamily="18" charset="0"/>
              </a:rPr>
              <a:t>1 </a:t>
            </a:r>
            <a:r>
              <a:rPr lang="el-GR" sz="1800" dirty="0">
                <a:latin typeface="Symbol" panose="05050102010706020507" pitchFamily="18" charset="2"/>
              </a:rPr>
              <a:t>» </a:t>
            </a:r>
            <a:r>
              <a:rPr lang="el-GR" sz="1800" dirty="0">
                <a:latin typeface="Times New Roman" panose="02020603050405020304" pitchFamily="18" charset="0"/>
              </a:rPr>
              <a:t>1,82.10</a:t>
            </a:r>
            <a:r>
              <a:rPr lang="el-GR" sz="1800" baseline="30000" dirty="0">
                <a:latin typeface="Times New Roman" panose="02020603050405020304" pitchFamily="18" charset="0"/>
              </a:rPr>
              <a:t>-4</a:t>
            </a:r>
            <a:r>
              <a:rPr lang="el-GR" sz="1050" dirty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K</a:t>
            </a:r>
            <a:r>
              <a:rPr lang="cs-CZ" sz="1800" baseline="30000" dirty="0">
                <a:latin typeface="Times New Roman" panose="02020603050405020304" pitchFamily="18" charset="0"/>
              </a:rPr>
              <a:t>-1</a:t>
            </a:r>
            <a:r>
              <a:rPr lang="cs-CZ" sz="1800" dirty="0">
                <a:latin typeface="Times New Roman" panose="02020603050405020304" pitchFamily="18" charset="0"/>
              </a:rPr>
              <a:t>, </a:t>
            </a:r>
            <a:r>
              <a:rPr lang="pl-PL" sz="1800" dirty="0" smtClean="0">
                <a:latin typeface="Symbol" panose="05050102010706020507" pitchFamily="18" charset="2"/>
              </a:rPr>
              <a:t>b</a:t>
            </a:r>
            <a:r>
              <a:rPr lang="pl-PL" sz="1800" baseline="-25000" dirty="0" smtClean="0">
                <a:latin typeface="Symbol" panose="05050102010706020507" pitchFamily="18" charset="2"/>
              </a:rPr>
              <a:t>2</a:t>
            </a:r>
            <a:r>
              <a:rPr lang="pl-PL" sz="1800" dirty="0" smtClean="0">
                <a:latin typeface="Symbol" panose="05050102010706020507" pitchFamily="18" charset="2"/>
              </a:rPr>
              <a:t> </a:t>
            </a:r>
            <a:r>
              <a:rPr lang="pl-PL" sz="1800" dirty="0">
                <a:latin typeface="Symbol" panose="05050102010706020507" pitchFamily="18" charset="2"/>
              </a:rPr>
              <a:t>» </a:t>
            </a:r>
            <a:r>
              <a:rPr lang="pl-PL" sz="1800" dirty="0">
                <a:latin typeface="Times New Roman" panose="02020603050405020304" pitchFamily="18" charset="0"/>
              </a:rPr>
              <a:t>8 </a:t>
            </a:r>
            <a:r>
              <a:rPr lang="pl-PL" sz="1800" dirty="0">
                <a:latin typeface="Symbol" panose="05050102010706020507" pitchFamily="18" charset="2"/>
              </a:rPr>
              <a:t>×</a:t>
            </a:r>
            <a:r>
              <a:rPr lang="pl-PL" sz="1800" dirty="0" smtClean="0">
                <a:latin typeface="Times New Roman" panose="02020603050405020304" pitchFamily="18" charset="0"/>
              </a:rPr>
              <a:t>10</a:t>
            </a:r>
            <a:r>
              <a:rPr lang="pl-PL" sz="1800" baseline="30000" dirty="0" smtClean="0">
                <a:latin typeface="Symbol" panose="05050102010706020507" pitchFamily="18" charset="2"/>
              </a:rPr>
              <a:t>-9</a:t>
            </a:r>
            <a:r>
              <a:rPr lang="pl-PL" sz="800" dirty="0" smtClean="0">
                <a:latin typeface="Symbol" panose="05050102010706020507" pitchFamily="18" charset="2"/>
              </a:rPr>
              <a:t> </a:t>
            </a:r>
            <a:r>
              <a:rPr lang="pl-PL" sz="1800" dirty="0">
                <a:latin typeface="Times New Roman" panose="02020603050405020304" pitchFamily="18" charset="0"/>
              </a:rPr>
              <a:t>K</a:t>
            </a:r>
            <a:r>
              <a:rPr lang="pl-PL" sz="1800" baseline="30000" dirty="0">
                <a:latin typeface="Times New Roman" panose="02020603050405020304" pitchFamily="18" charset="0"/>
              </a:rPr>
              <a:t>-2</a:t>
            </a:r>
            <a:r>
              <a:rPr lang="pl-PL" sz="1800" dirty="0">
                <a:latin typeface="Times New Roman" panose="02020603050405020304" pitchFamily="18" charset="0"/>
              </a:rPr>
              <a:t>.</a:t>
            </a:r>
          </a:p>
          <a:p>
            <a:r>
              <a:rPr lang="cs-CZ" sz="1800" dirty="0" smtClean="0">
                <a:latin typeface="Times New Roman" panose="02020603050405020304" pitchFamily="18" charset="0"/>
              </a:rPr>
              <a:t>Etanol </a:t>
            </a:r>
            <a:r>
              <a:rPr lang="cs-CZ" sz="1800" dirty="0">
                <a:latin typeface="Times New Roman" panose="02020603050405020304" pitchFamily="18" charset="0"/>
              </a:rPr>
              <a:t>v teplotním intervalu 0 </a:t>
            </a:r>
            <a:r>
              <a:rPr lang="cs-CZ" sz="1800" dirty="0" smtClean="0">
                <a:latin typeface="Times New Roman" panose="02020603050405020304" pitchFamily="18" charset="0"/>
              </a:rPr>
              <a:t>°C </a:t>
            </a:r>
            <a:r>
              <a:rPr lang="cs-CZ" sz="1800" dirty="0">
                <a:latin typeface="Times New Roman" panose="02020603050405020304" pitchFamily="18" charset="0"/>
              </a:rPr>
              <a:t>až </a:t>
            </a:r>
            <a:r>
              <a:rPr lang="cs-CZ" sz="1800" dirty="0" smtClean="0">
                <a:latin typeface="Times New Roman" panose="02020603050405020304" pitchFamily="18" charset="0"/>
              </a:rPr>
              <a:t>39°C je </a:t>
            </a:r>
            <a:r>
              <a:rPr lang="el-GR" sz="1800" dirty="0">
                <a:solidFill>
                  <a:srgbClr val="000000"/>
                </a:solidFill>
                <a:latin typeface="TimesNewRoman"/>
              </a:rPr>
              <a:t>β</a:t>
            </a:r>
            <a:r>
              <a:rPr lang="el-GR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l-GR" sz="1800" dirty="0">
                <a:solidFill>
                  <a:srgbClr val="000000"/>
                </a:solidFill>
                <a:latin typeface="Symbol" panose="05050102010706020507" pitchFamily="18" charset="2"/>
              </a:rPr>
              <a:t>» </a:t>
            </a:r>
            <a:r>
              <a:rPr lang="cs-CZ" sz="1800" dirty="0" smtClean="0">
                <a:solidFill>
                  <a:srgbClr val="000000"/>
                </a:solidFill>
                <a:latin typeface="Symbol" panose="05050102010706020507" pitchFamily="18" charset="2"/>
              </a:rPr>
              <a:t>7</a:t>
            </a:r>
            <a:r>
              <a:rPr lang="el-GR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cs-CZ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45</a:t>
            </a:r>
            <a:r>
              <a:rPr lang="el-GR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.10</a:t>
            </a:r>
            <a:r>
              <a:rPr lang="el-GR" sz="1800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-4</a:t>
            </a:r>
            <a:r>
              <a:rPr lang="el-GR" sz="105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cs-CZ" sz="1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-1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pl-PL" sz="1800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pl-PL" sz="1800" baseline="-25000" dirty="0">
                <a:solidFill>
                  <a:srgbClr val="000000"/>
                </a:solidFill>
                <a:latin typeface="Symbol" panose="05050102010706020507" pitchFamily="18" charset="2"/>
              </a:rPr>
              <a:t>2</a:t>
            </a:r>
            <a:r>
              <a:rPr lang="pl-PL" sz="1800" dirty="0">
                <a:solidFill>
                  <a:srgbClr val="000000"/>
                </a:solidFill>
                <a:latin typeface="Symbol" panose="05050102010706020507" pitchFamily="18" charset="2"/>
              </a:rPr>
              <a:t> » </a:t>
            </a:r>
            <a:r>
              <a:rPr lang="pl-PL" sz="1800" dirty="0" smtClean="0">
                <a:solidFill>
                  <a:srgbClr val="000000"/>
                </a:solidFill>
                <a:latin typeface="Symbol" panose="05050102010706020507" pitchFamily="18" charset="2"/>
              </a:rPr>
              <a:t>1,</a:t>
            </a:r>
            <a:r>
              <a:rPr lang="pl-PL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8 </a:t>
            </a:r>
            <a:r>
              <a:rPr lang="pl-PL" sz="1800" dirty="0">
                <a:solidFill>
                  <a:srgbClr val="000000"/>
                </a:solidFill>
                <a:latin typeface="Symbol" panose="05050102010706020507" pitchFamily="18" charset="2"/>
              </a:rPr>
              <a:t>×</a:t>
            </a:r>
            <a:r>
              <a:rPr lang="pl-PL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pl-PL" sz="1800" baseline="30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-6</a:t>
            </a:r>
            <a:r>
              <a:rPr lang="pl-PL" sz="800" dirty="0" smtClean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pl-PL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pl-PL" sz="1800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-2</a:t>
            </a:r>
            <a:r>
              <a:rPr lang="pl-PL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489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Teplotní roztažnost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b) Teplotní objemová roztažnost </a:t>
            </a:r>
            <a:r>
              <a:rPr lang="cs-CZ" sz="1800" b="1" i="1" dirty="0" smtClean="0">
                <a:solidFill>
                  <a:srgbClr val="00287D"/>
                </a:solidFill>
              </a:rPr>
              <a:t>kapalin</a:t>
            </a:r>
          </a:p>
          <a:p>
            <a:pPr marL="0" indent="0">
              <a:buNone/>
            </a:pPr>
            <a:r>
              <a:rPr lang="cs-CZ" sz="1800" dirty="0"/>
              <a:t>Uvedli jsme si, že objem kapaliny se při vzrůstu teploty zvětšuje. Jednou z výjimek je </a:t>
            </a:r>
            <a:r>
              <a:rPr lang="cs-CZ" sz="1800" dirty="0" smtClean="0"/>
              <a:t>voda v </a:t>
            </a:r>
            <a:r>
              <a:rPr lang="cs-CZ" sz="1800" dirty="0"/>
              <a:t>teplotním intervalu od 0 </a:t>
            </a:r>
            <a:r>
              <a:rPr lang="cs-CZ" sz="1800" dirty="0" smtClean="0"/>
              <a:t>°C </a:t>
            </a:r>
            <a:r>
              <a:rPr lang="cs-CZ" sz="1800" dirty="0"/>
              <a:t>do 3,98 </a:t>
            </a:r>
            <a:r>
              <a:rPr lang="cs-CZ" sz="1800" dirty="0" smtClean="0"/>
              <a:t>°C</a:t>
            </a:r>
            <a:r>
              <a:rPr lang="cs-CZ" sz="1800" dirty="0"/>
              <a:t>. V tomto intervalu s rostoucí teplotou objem </a:t>
            </a:r>
            <a:r>
              <a:rPr lang="cs-CZ" sz="1800" dirty="0" smtClean="0"/>
              <a:t>vody klesá.</a:t>
            </a:r>
          </a:p>
          <a:p>
            <a:pPr marL="0" indent="0">
              <a:buNone/>
            </a:pPr>
            <a:endParaRPr lang="cs-CZ" sz="18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i="1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2694" y="3410777"/>
            <a:ext cx="48680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dirty="0">
                <a:latin typeface="+mn-lt"/>
              </a:rPr>
              <a:t>Tato vlastnost vody se nazývá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anomálie </a:t>
            </a:r>
            <a:r>
              <a:rPr lang="cs-CZ" sz="1800" i="1" dirty="0" smtClean="0">
                <a:solidFill>
                  <a:srgbClr val="00287D"/>
                </a:solidFill>
                <a:latin typeface="+mn-lt"/>
              </a:rPr>
              <a:t>vody. </a:t>
            </a:r>
            <a:r>
              <a:rPr lang="cs-CZ" sz="1400" dirty="0" smtClean="0">
                <a:latin typeface="+mn-lt"/>
              </a:rPr>
              <a:t>Vysvětluje </a:t>
            </a:r>
            <a:r>
              <a:rPr lang="cs-CZ" sz="1400" dirty="0">
                <a:latin typeface="+mn-lt"/>
              </a:rPr>
              <a:t>se tím, že i při teplotě 0 </a:t>
            </a:r>
            <a:r>
              <a:rPr lang="cs-CZ" sz="1400" dirty="0" smtClean="0">
                <a:latin typeface="+mn-lt"/>
              </a:rPr>
              <a:t>°C zůstávají </a:t>
            </a:r>
            <a:r>
              <a:rPr lang="cs-CZ" sz="1400" dirty="0">
                <a:latin typeface="+mn-lt"/>
              </a:rPr>
              <a:t>ve vodě zbytky krystalické mřížky ledu. Při tom střední vzdálenosti molekul </a:t>
            </a:r>
            <a:r>
              <a:rPr lang="cs-CZ" sz="1400" dirty="0" smtClean="0">
                <a:latin typeface="+mn-lt"/>
              </a:rPr>
              <a:t>vody v </a:t>
            </a:r>
            <a:r>
              <a:rPr lang="cs-CZ" sz="1400" dirty="0">
                <a:latin typeface="+mn-lt"/>
              </a:rPr>
              <a:t>ledu jsou větší než v tekuté vodě. Při zvětšování teploty od 0 </a:t>
            </a:r>
            <a:r>
              <a:rPr lang="cs-CZ" sz="1400" dirty="0" smtClean="0">
                <a:latin typeface="+mn-lt"/>
              </a:rPr>
              <a:t>°C </a:t>
            </a:r>
            <a:r>
              <a:rPr lang="cs-CZ" sz="1400" dirty="0">
                <a:latin typeface="+mn-lt"/>
              </a:rPr>
              <a:t>do 3,98 </a:t>
            </a:r>
            <a:r>
              <a:rPr lang="cs-CZ" sz="1400" dirty="0" smtClean="0">
                <a:latin typeface="+mn-lt"/>
              </a:rPr>
              <a:t>°C zbytky krystalické </a:t>
            </a:r>
            <a:r>
              <a:rPr lang="cs-CZ" sz="1400" dirty="0">
                <a:latin typeface="+mn-lt"/>
              </a:rPr>
              <a:t>mřížky ledu postupně mizí, a tím se </a:t>
            </a:r>
            <a:r>
              <a:rPr lang="cs-CZ" sz="1400" dirty="0" smtClean="0">
                <a:latin typeface="+mn-lt"/>
              </a:rPr>
              <a:t>zmenšují </a:t>
            </a:r>
            <a:r>
              <a:rPr lang="cs-CZ" sz="1400" dirty="0">
                <a:latin typeface="+mn-lt"/>
              </a:rPr>
              <a:t>vzdálenosti mezi molekulami H</a:t>
            </a:r>
            <a:r>
              <a:rPr lang="cs-CZ" sz="1400" baseline="-25000" dirty="0">
                <a:latin typeface="+mn-lt"/>
              </a:rPr>
              <a:t>2</a:t>
            </a:r>
            <a:r>
              <a:rPr lang="cs-CZ" sz="1400" dirty="0">
                <a:latin typeface="+mn-lt"/>
              </a:rPr>
              <a:t>O</a:t>
            </a:r>
            <a:r>
              <a:rPr lang="cs-CZ" sz="1400" dirty="0" smtClean="0">
                <a:latin typeface="+mn-lt"/>
              </a:rPr>
              <a:t>. Proto </a:t>
            </a:r>
            <a:r>
              <a:rPr lang="cs-CZ" sz="1400" dirty="0">
                <a:latin typeface="+mn-lt"/>
              </a:rPr>
              <a:t>se celkový objem vody zmenšuje</a:t>
            </a:r>
            <a:r>
              <a:rPr lang="cs-CZ" sz="1400" dirty="0" smtClean="0">
                <a:latin typeface="+mn-lt"/>
              </a:rPr>
              <a:t>. Ze </a:t>
            </a:r>
            <a:r>
              <a:rPr lang="cs-CZ" sz="1400" dirty="0">
                <a:latin typeface="+mn-lt"/>
              </a:rPr>
              <a:t>závislosti objemu na teplotě pro vodu také plyne, že při teplotě 3,98 </a:t>
            </a:r>
            <a:r>
              <a:rPr lang="cs-CZ" sz="1400" dirty="0" smtClean="0">
                <a:latin typeface="+mn-lt"/>
              </a:rPr>
              <a:t>°C </a:t>
            </a:r>
            <a:r>
              <a:rPr lang="cs-CZ" sz="1400" dirty="0">
                <a:latin typeface="+mn-lt"/>
              </a:rPr>
              <a:t>má voda </a:t>
            </a:r>
            <a:r>
              <a:rPr lang="cs-CZ" sz="1400" dirty="0" smtClean="0">
                <a:latin typeface="+mn-lt"/>
              </a:rPr>
              <a:t>největší hustotu</a:t>
            </a:r>
            <a:r>
              <a:rPr lang="cs-CZ" sz="1400" dirty="0">
                <a:latin typeface="+mn-lt"/>
              </a:rPr>
              <a:t>. Vrstvy vody této teploty se proto nacházejí nejníže v zamrzávajících vodních </a:t>
            </a:r>
            <a:r>
              <a:rPr lang="cs-CZ" sz="1400" dirty="0" smtClean="0">
                <a:latin typeface="+mn-lt"/>
              </a:rPr>
              <a:t>plochách a </a:t>
            </a:r>
            <a:r>
              <a:rPr lang="cs-CZ" sz="1400" dirty="0">
                <a:latin typeface="+mn-lt"/>
              </a:rPr>
              <a:t>to má velký význam pro přežití vodních živočichů a rostlin.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128" y="3129707"/>
            <a:ext cx="3106394" cy="30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Teplotní roztažnost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b) Objemová roztažnost </a:t>
            </a:r>
            <a:r>
              <a:rPr lang="cs-CZ" sz="1800" b="1" i="1" dirty="0" smtClean="0">
                <a:solidFill>
                  <a:srgbClr val="00287D"/>
                </a:solidFill>
              </a:rPr>
              <a:t>plynů</a:t>
            </a:r>
          </a:p>
          <a:p>
            <a:pPr marL="0" indent="0">
              <a:buNone/>
            </a:pPr>
            <a:r>
              <a:rPr lang="cs-CZ" sz="1800" dirty="0"/>
              <a:t>Experimentálně bylo ukázáno, že pro všechny plyny při konstantním tlaku se objem </a:t>
            </a:r>
            <a:r>
              <a:rPr lang="cs-CZ" sz="1800" dirty="0" smtClean="0"/>
              <a:t>plynu zvětšuje </a:t>
            </a:r>
            <a:r>
              <a:rPr lang="cs-CZ" sz="1800" dirty="0"/>
              <a:t>podle vztahu </a:t>
            </a:r>
            <a:r>
              <a:rPr lang="cs-CZ" sz="1800" i="1" dirty="0">
                <a:latin typeface="Times New Roman" panose="02020603050405020304" pitchFamily="18" charset="0"/>
              </a:rPr>
              <a:t>V </a:t>
            </a:r>
            <a:r>
              <a:rPr lang="cs-CZ" sz="1800" dirty="0">
                <a:latin typeface="Symbol" panose="05050102010706020507" pitchFamily="18" charset="2"/>
              </a:rPr>
              <a:t>=</a:t>
            </a:r>
            <a:r>
              <a:rPr lang="cs-CZ" sz="1800" i="1" dirty="0">
                <a:latin typeface="Times New Roman" panose="02020603050405020304" pitchFamily="18" charset="0"/>
              </a:rPr>
              <a:t>V</a:t>
            </a:r>
            <a:r>
              <a:rPr lang="cs-CZ" sz="800" dirty="0">
                <a:latin typeface="Times New Roman" panose="02020603050405020304" pitchFamily="18" charset="0"/>
              </a:rPr>
              <a:t>0 </a:t>
            </a:r>
            <a:r>
              <a:rPr lang="cs-CZ" sz="1800" dirty="0">
                <a:latin typeface="Symbol" panose="05050102010706020507" pitchFamily="18" charset="2"/>
              </a:rPr>
              <a:t>(</a:t>
            </a:r>
            <a:r>
              <a:rPr lang="cs-CZ" sz="1800" dirty="0">
                <a:latin typeface="Times New Roman" panose="02020603050405020304" pitchFamily="18" charset="0"/>
              </a:rPr>
              <a:t>1</a:t>
            </a:r>
            <a:r>
              <a:rPr lang="cs-CZ" sz="1800" dirty="0">
                <a:latin typeface="Symbol" panose="05050102010706020507" pitchFamily="18" charset="2"/>
              </a:rPr>
              <a:t>+g </a:t>
            </a:r>
            <a:r>
              <a:rPr lang="cs-CZ" sz="1800" dirty="0">
                <a:latin typeface="Times New Roman" panose="02020603050405020304" pitchFamily="18" charset="0"/>
              </a:rPr>
              <a:t>.</a:t>
            </a:r>
            <a:r>
              <a:rPr lang="cs-CZ" sz="1800" dirty="0" err="1">
                <a:latin typeface="Symbol" panose="05050102010706020507" pitchFamily="18" charset="2"/>
              </a:rPr>
              <a:t>D</a:t>
            </a:r>
            <a:r>
              <a:rPr lang="cs-CZ" sz="1800" i="1" dirty="0" err="1">
                <a:latin typeface="Times New Roman" panose="02020603050405020304" pitchFamily="18" charset="0"/>
              </a:rPr>
              <a:t>t</a:t>
            </a:r>
            <a:r>
              <a:rPr lang="cs-CZ" sz="1800" i="1" dirty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Symbol" panose="05050102010706020507" pitchFamily="18" charset="2"/>
              </a:rPr>
              <a:t>)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kde </a:t>
            </a:r>
            <a:r>
              <a:rPr lang="cs-CZ" sz="1800" dirty="0"/>
              <a:t>teplotní </a:t>
            </a:r>
            <a:r>
              <a:rPr lang="cs-CZ" sz="1800" dirty="0">
                <a:solidFill>
                  <a:srgbClr val="00287D"/>
                </a:solidFill>
              </a:rPr>
              <a:t>součinitel objemové roztažnosti plynů </a:t>
            </a:r>
            <a:r>
              <a:rPr lang="cs-CZ" sz="1800" dirty="0">
                <a:solidFill>
                  <a:srgbClr val="00287D"/>
                </a:solidFill>
                <a:latin typeface="Symbol" panose="05050102010706020507" pitchFamily="18" charset="2"/>
              </a:rPr>
              <a:t>g </a:t>
            </a:r>
            <a:r>
              <a:rPr lang="cs-CZ" sz="1800" dirty="0" smtClean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dirty="0" smtClean="0">
                <a:solidFill>
                  <a:srgbClr val="00287D"/>
                </a:solidFill>
              </a:rPr>
              <a:t>má </a:t>
            </a:r>
            <a:r>
              <a:rPr lang="cs-CZ" sz="1800" dirty="0">
                <a:solidFill>
                  <a:srgbClr val="00287D"/>
                </a:solidFill>
              </a:rPr>
              <a:t>pro </a:t>
            </a:r>
            <a:r>
              <a:rPr lang="cs-CZ" sz="1800" dirty="0">
                <a:solidFill>
                  <a:srgbClr val="C00000"/>
                </a:solidFill>
              </a:rPr>
              <a:t>všechny</a:t>
            </a:r>
            <a:r>
              <a:rPr lang="cs-CZ" sz="1800" dirty="0">
                <a:solidFill>
                  <a:srgbClr val="00287D"/>
                </a:solidFill>
              </a:rPr>
              <a:t> plyny </a:t>
            </a:r>
            <a:r>
              <a:rPr lang="cs-CZ" sz="1800" dirty="0" smtClean="0"/>
              <a:t>hodnotu 1/273,15 K</a:t>
            </a:r>
            <a:r>
              <a:rPr lang="cs-CZ" sz="1800" baseline="30000" dirty="0" smtClean="0"/>
              <a:t>-1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Dosadíme-li </a:t>
            </a:r>
            <a:r>
              <a:rPr lang="cs-CZ" sz="1800" dirty="0"/>
              <a:t>za </a:t>
            </a:r>
            <a:r>
              <a:rPr lang="cs-CZ" sz="1800" dirty="0">
                <a:latin typeface="Symbol" panose="05050102010706020507" pitchFamily="18" charset="2"/>
              </a:rPr>
              <a:t>g </a:t>
            </a:r>
            <a:r>
              <a:rPr lang="cs-CZ" sz="1800" dirty="0" smtClean="0"/>
              <a:t>do </a:t>
            </a:r>
            <a:r>
              <a:rPr lang="cs-CZ" sz="1800" dirty="0"/>
              <a:t>vztahu pro objem </a:t>
            </a:r>
            <a:r>
              <a:rPr lang="cs-CZ" sz="1800" dirty="0" smtClean="0"/>
              <a:t>a zavedeme-li </a:t>
            </a:r>
            <a:r>
              <a:rPr lang="cs-CZ" sz="1800" dirty="0"/>
              <a:t>termodynamickou teplotu, dostaneme známý zákon pro izobarický děj.</a:t>
            </a:r>
            <a:endParaRPr lang="cs-CZ" sz="1800" dirty="0" smtClean="0"/>
          </a:p>
          <a:p>
            <a:pPr marL="0" indent="0">
              <a:buNone/>
            </a:pPr>
            <a:endParaRPr lang="cs-CZ" sz="18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i="1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9" y="4778839"/>
            <a:ext cx="3911557" cy="19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Kinetická teorie látek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Je založena na 3 experimentálně založených poznatcích:</a:t>
            </a:r>
            <a:endParaRPr lang="cs-CZ" sz="1800" dirty="0"/>
          </a:p>
          <a:p>
            <a:pPr>
              <a:buFont typeface="+mj-lt"/>
              <a:buAutoNum type="arabicPeriod"/>
            </a:pPr>
            <a:r>
              <a:rPr lang="cs-CZ" sz="1800" b="1" dirty="0">
                <a:solidFill>
                  <a:srgbClr val="00287D"/>
                </a:solidFill>
              </a:rPr>
              <a:t>Látka kteréhokoli skupenství se skládá z </a:t>
            </a:r>
            <a:r>
              <a:rPr lang="cs-CZ" sz="1800" b="1" dirty="0" smtClean="0">
                <a:solidFill>
                  <a:srgbClr val="00287D"/>
                </a:solidFill>
              </a:rPr>
              <a:t>částic </a:t>
            </a:r>
            <a:r>
              <a:rPr lang="cs-CZ" sz="1800" dirty="0"/>
              <a:t>– molekul, </a:t>
            </a:r>
            <a:r>
              <a:rPr lang="cs-CZ" sz="1800" dirty="0" smtClean="0"/>
              <a:t>atomů nebo </a:t>
            </a:r>
            <a:r>
              <a:rPr lang="cs-CZ" sz="1800" dirty="0"/>
              <a:t>iontů. Prostor, který těleso z dané látky zaujímá, není </a:t>
            </a:r>
            <a:r>
              <a:rPr lang="cs-CZ" sz="1800" dirty="0" smtClean="0"/>
              <a:t>těmito částicemi </a:t>
            </a:r>
            <a:r>
              <a:rPr lang="cs-CZ" sz="1800" dirty="0"/>
              <a:t>beze zbytku vyplněn. </a:t>
            </a:r>
            <a:r>
              <a:rPr lang="cs-CZ" sz="1800" b="1" i="1" dirty="0">
                <a:solidFill>
                  <a:srgbClr val="00287D"/>
                </a:solidFill>
              </a:rPr>
              <a:t>Látka má nespojitou (</a:t>
            </a:r>
            <a:r>
              <a:rPr lang="cs-CZ" sz="1800" b="1" i="1" dirty="0" smtClean="0">
                <a:solidFill>
                  <a:srgbClr val="00287D"/>
                </a:solidFill>
              </a:rPr>
              <a:t>diskrétní) strukturu</a:t>
            </a:r>
            <a:r>
              <a:rPr lang="cs-CZ" sz="1800" dirty="0" smtClean="0"/>
              <a:t>.</a:t>
            </a:r>
          </a:p>
          <a:p>
            <a:pPr>
              <a:buFont typeface="+mj-lt"/>
              <a:buAutoNum type="arabicPeriod"/>
            </a:pPr>
            <a:endParaRPr lang="cs-CZ" sz="1800" dirty="0" smtClean="0"/>
          </a:p>
          <a:p>
            <a:pPr>
              <a:buFont typeface="+mj-lt"/>
              <a:buAutoNum type="arabicPeriod"/>
            </a:pPr>
            <a:r>
              <a:rPr lang="cs-CZ" sz="1800" b="1" dirty="0">
                <a:solidFill>
                  <a:srgbClr val="00287D"/>
                </a:solidFill>
              </a:rPr>
              <a:t>Částice se v látce pohybují, jejich pohyb je neustálý a neuspořádaný (chaotický</a:t>
            </a:r>
            <a:r>
              <a:rPr lang="cs-CZ" sz="1800" dirty="0" smtClean="0"/>
              <a:t>). Částice </a:t>
            </a:r>
            <a:r>
              <a:rPr lang="cs-CZ" sz="1800" dirty="0"/>
              <a:t>se pohybují posuvnými, otáčivými nebo kmitavými pohyby. </a:t>
            </a:r>
            <a:r>
              <a:rPr lang="cs-CZ" sz="1800" dirty="0" smtClean="0"/>
              <a:t>Částice </a:t>
            </a:r>
            <a:r>
              <a:rPr lang="cs-CZ" sz="1800" dirty="0"/>
              <a:t>se v látce pohybují rychlostmi různých směrů </a:t>
            </a:r>
            <a:r>
              <a:rPr lang="cs-CZ" sz="1800" dirty="0" smtClean="0"/>
              <a:t>a různých </a:t>
            </a:r>
            <a:r>
              <a:rPr lang="cs-CZ" sz="1800" dirty="0"/>
              <a:t>velikostí. Tuto formu pohybu částic nazýváme </a:t>
            </a:r>
            <a:r>
              <a:rPr lang="cs-CZ" sz="1800" b="1" i="1" dirty="0">
                <a:solidFill>
                  <a:srgbClr val="00287D"/>
                </a:solidFill>
              </a:rPr>
              <a:t>tepelný pohyb</a:t>
            </a:r>
            <a:r>
              <a:rPr lang="cs-CZ" sz="1800" dirty="0"/>
              <a:t>. V látkovém tělese, které je v klidu, </a:t>
            </a:r>
            <a:r>
              <a:rPr lang="cs-CZ" sz="1800" dirty="0" smtClean="0"/>
              <a:t>není preferován žádný směr pohybu </a:t>
            </a:r>
            <a:r>
              <a:rPr lang="cs-CZ" sz="1800" dirty="0"/>
              <a:t>částic</a:t>
            </a:r>
            <a:r>
              <a:rPr lang="cs-CZ" sz="1800" dirty="0" smtClean="0"/>
              <a:t>.</a:t>
            </a:r>
          </a:p>
          <a:p>
            <a:pPr>
              <a:buFont typeface="+mj-lt"/>
              <a:buAutoNum type="arabicPeriod"/>
            </a:pPr>
            <a:endParaRPr lang="cs-CZ" sz="1800" dirty="0" smtClean="0"/>
          </a:p>
          <a:p>
            <a:pPr>
              <a:buFont typeface="+mj-lt"/>
              <a:buAutoNum type="arabicPeriod"/>
            </a:pPr>
            <a:r>
              <a:rPr lang="cs-CZ" sz="1800" b="1" dirty="0">
                <a:solidFill>
                  <a:srgbClr val="00287D"/>
                </a:solidFill>
              </a:rPr>
              <a:t>Částice na sebe navzájem působí přitažlivými silami a současně </a:t>
            </a:r>
            <a:r>
              <a:rPr lang="cs-CZ" sz="1800" b="1" dirty="0" smtClean="0">
                <a:solidFill>
                  <a:srgbClr val="00287D"/>
                </a:solidFill>
              </a:rPr>
              <a:t>silami odpudivými</a:t>
            </a:r>
            <a:r>
              <a:rPr lang="cs-CZ" sz="1800" dirty="0"/>
              <a:t>. Velikost těchto sil závisí na vzdálenosti mezi částicemi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230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A5A4-BFC5-452F-9F43-ADC3A6F1509E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upload.wikimedia.org/wikipedia/commons/f/fe/Diffusion_animation.gif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media1.giphy.com/media/4ZgLPakqTajjVFOVqw/giphy.gif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keystagewiki.com/images/1/1d/ThermalConduction.gif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www.alumeco.com/media/2077/thermalexpansion-01.gif?width=2000&amp;height=2000&amp;mode=max&amp;upscale=false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https://lh3.googleusercontent.com/proxy/TlVkpiWyWeTlCkH1vNLknvGeJQZwx6wkrom-_</a:t>
            </a:r>
            <a:r>
              <a:rPr lang="cs-CZ" dirty="0" smtClean="0">
                <a:hlinkClick r:id="rId6"/>
              </a:rPr>
              <a:t>tD0xpiSQ524weaTSHnf0dC2987x_odMeUZCbZzhJ_9AVzP7qPvPKOB4FPq5WSBfpiO8UEWXQbJV83HY6vIp3_rU</a:t>
            </a:r>
            <a:endParaRPr lang="cs-CZ" dirty="0" smtClean="0"/>
          </a:p>
          <a:p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lh3.googleusercontent.com/proxy/DvW5FKZKtdhtIb9XZIwPbXv0si3ZNUrdS9GRHagAPfLvD4fkawbIc7xUkXGq29kuialuCWxMq_wh6hANHp0YmnfrmCRqOvDCAUXYm2LV4Om-DZnluckdMWBoPQM2wefjz897kJCfe3jzCpI95H-Q4sM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0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Kinetická teorie látek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Rozměry částic 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̴ 0,1 </a:t>
            </a:r>
            <a:r>
              <a:rPr lang="cs-CZ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dříve nemožné pozorování, dnes elektronový mikroskop.</a:t>
            </a:r>
          </a:p>
          <a:p>
            <a:pPr marL="0" indent="0">
              <a:buNone/>
            </a:pPr>
            <a:r>
              <a:rPr lang="cs-CZ" sz="1800" dirty="0" smtClean="0"/>
              <a:t>O neustálém a neuspořádaném pohybu svědčí nepřímo řada jevů – tlak plynu, rozpínání plynu, difúze, Brownův pohyb ...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Neustálý pohyb molekul plynu uzavřeného v nádobě způsobuje </a:t>
            </a:r>
            <a:r>
              <a:rPr lang="cs-CZ" sz="1800" dirty="0">
                <a:solidFill>
                  <a:srgbClr val="00287D"/>
                </a:solidFill>
              </a:rPr>
              <a:t>neustálé srážky těchto </a:t>
            </a:r>
            <a:r>
              <a:rPr lang="cs-CZ" sz="1800" dirty="0" smtClean="0">
                <a:solidFill>
                  <a:srgbClr val="00287D"/>
                </a:solidFill>
              </a:rPr>
              <a:t>molekul s </a:t>
            </a:r>
            <a:r>
              <a:rPr lang="cs-CZ" sz="1800" dirty="0">
                <a:solidFill>
                  <a:srgbClr val="00287D"/>
                </a:solidFill>
              </a:rPr>
              <a:t>molekulami vnitřních stěn nádoby </a:t>
            </a:r>
            <a:r>
              <a:rPr lang="cs-CZ" sz="1800" dirty="0" smtClean="0">
                <a:solidFill>
                  <a:srgbClr val="00287D"/>
                </a:solidFill>
              </a:rPr>
              <a:t>uvnitř plynu</a:t>
            </a:r>
          </a:p>
          <a:p>
            <a:pPr marL="0" indent="0">
              <a:buNone/>
            </a:pPr>
            <a:r>
              <a:rPr lang="cs-CZ" sz="1800" dirty="0" smtClean="0"/>
              <a:t>	</a:t>
            </a:r>
            <a:r>
              <a:rPr lang="cs-CZ" sz="1800" dirty="0" smtClean="0">
                <a:solidFill>
                  <a:srgbClr val="C00000"/>
                </a:solidFill>
              </a:rPr>
              <a:t>příčina </a:t>
            </a:r>
            <a:r>
              <a:rPr lang="cs-CZ" sz="1800" dirty="0">
                <a:solidFill>
                  <a:srgbClr val="C00000"/>
                </a:solidFill>
              </a:rPr>
              <a:t>tlakových sil a </a:t>
            </a:r>
            <a:r>
              <a:rPr lang="cs-CZ" sz="1800" b="1" i="1" dirty="0">
                <a:solidFill>
                  <a:srgbClr val="C00000"/>
                </a:solidFill>
              </a:rPr>
              <a:t>tlaku plynu</a:t>
            </a:r>
            <a:r>
              <a:rPr lang="cs-CZ" sz="1800" dirty="0"/>
              <a:t>, který měříme </a:t>
            </a:r>
            <a:r>
              <a:rPr lang="cs-CZ" sz="1800" dirty="0" smtClean="0"/>
              <a:t>manometrem.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287D"/>
                </a:solidFill>
              </a:rPr>
              <a:t>Difúze </a:t>
            </a:r>
            <a:r>
              <a:rPr lang="cs-CZ" sz="1800" dirty="0"/>
              <a:t>je samovolné pronikání částic jedné tekutiny mezi částice druhé tekutiny, uvedeme-li </a:t>
            </a:r>
            <a:r>
              <a:rPr lang="cs-CZ" sz="1800" dirty="0" smtClean="0"/>
              <a:t>je do </a:t>
            </a:r>
            <a:r>
              <a:rPr lang="cs-CZ" sz="1800" dirty="0"/>
              <a:t>vzájemného styku.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Zahříváme-li </a:t>
            </a:r>
            <a:r>
              <a:rPr lang="cs-CZ" sz="1800" dirty="0" err="1" smtClean="0"/>
              <a:t>difundující</a:t>
            </a:r>
            <a:r>
              <a:rPr lang="cs-CZ" sz="1800" dirty="0" smtClean="0"/>
              <a:t> </a:t>
            </a:r>
            <a:r>
              <a:rPr lang="cs-CZ" sz="1800" dirty="0"/>
              <a:t>tekutiny, pozorujeme rychlejší průběh difúze a vzrůst teploty tekutin. </a:t>
            </a:r>
            <a:r>
              <a:rPr lang="cs-CZ" sz="1800" dirty="0" smtClean="0"/>
              <a:t> </a:t>
            </a:r>
          </a:p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1800" dirty="0" smtClean="0">
                <a:solidFill>
                  <a:srgbClr val="C00000"/>
                </a:solidFill>
              </a:rPr>
              <a:t>Příčinou </a:t>
            </a:r>
            <a:r>
              <a:rPr lang="cs-CZ" sz="1800" dirty="0">
                <a:solidFill>
                  <a:srgbClr val="C00000"/>
                </a:solidFill>
              </a:rPr>
              <a:t>vzrůstu teploty je zvýšení rychlostí pohybujících se </a:t>
            </a:r>
            <a:r>
              <a:rPr lang="cs-CZ" sz="1800" dirty="0" smtClean="0">
                <a:solidFill>
                  <a:srgbClr val="C00000"/>
                </a:solidFill>
              </a:rPr>
              <a:t>částic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Šipka doprava 5"/>
          <p:cNvSpPr/>
          <p:nvPr/>
        </p:nvSpPr>
        <p:spPr bwMode="auto">
          <a:xfrm>
            <a:off x="685800" y="5775294"/>
            <a:ext cx="612648" cy="2194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Šipka doprava 6"/>
          <p:cNvSpPr/>
          <p:nvPr/>
        </p:nvSpPr>
        <p:spPr bwMode="auto">
          <a:xfrm>
            <a:off x="685800" y="3901091"/>
            <a:ext cx="612648" cy="2194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19" y="58075"/>
            <a:ext cx="2143897" cy="18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Kinetická teorie látek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Brownův pohyb </a:t>
            </a:r>
            <a:r>
              <a:rPr lang="cs-CZ" sz="1800" dirty="0">
                <a:solidFill>
                  <a:srgbClr val="C00000"/>
                </a:solidFill>
                <a:hlinkClick r:id="rId2"/>
              </a:rPr>
              <a:t>https://youtu.be/_</a:t>
            </a:r>
            <a:r>
              <a:rPr lang="cs-CZ" sz="1800" dirty="0" smtClean="0">
                <a:solidFill>
                  <a:srgbClr val="C00000"/>
                </a:solidFill>
                <a:hlinkClick r:id="rId2"/>
              </a:rPr>
              <a:t>U4FKbm5uf4</a:t>
            </a:r>
            <a:r>
              <a:rPr lang="cs-CZ" sz="1800" dirty="0" smtClean="0">
                <a:solidFill>
                  <a:srgbClr val="C00000"/>
                </a:solidFill>
              </a:rPr>
              <a:t> </a:t>
            </a:r>
            <a:endParaRPr lang="cs-CZ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1800" b="1" i="1" dirty="0" smtClean="0">
                <a:solidFill>
                  <a:srgbClr val="00287D"/>
                </a:solidFill>
              </a:rPr>
              <a:t> </a:t>
            </a:r>
            <a:r>
              <a:rPr lang="cs-CZ" sz="1800" b="1" i="1" dirty="0" smtClean="0">
                <a:solidFill>
                  <a:srgbClr val="00287D"/>
                </a:solidFill>
              </a:rPr>
              <a:t>= </a:t>
            </a:r>
            <a:r>
              <a:rPr lang="cs-CZ" sz="1800" dirty="0" smtClean="0"/>
              <a:t> </a:t>
            </a:r>
            <a:r>
              <a:rPr lang="cs-CZ" sz="1800" dirty="0"/>
              <a:t>neustálý, nepravidelný pohyb malých částic rozptýlených</a:t>
            </a:r>
          </a:p>
          <a:p>
            <a:pPr marL="0" indent="0">
              <a:buNone/>
            </a:pPr>
            <a:r>
              <a:rPr lang="cs-CZ" sz="1800" dirty="0"/>
              <a:t>v plynu nebo kapalině, který lze pozorovat mikroskopem. </a:t>
            </a:r>
            <a:endParaRPr lang="cs-CZ" sz="1800" dirty="0" smtClean="0"/>
          </a:p>
          <a:p>
            <a:pPr marL="0" indent="0">
              <a:buNone/>
            </a:pPr>
            <a:r>
              <a:rPr lang="cs-CZ" sz="1400" dirty="0" smtClean="0"/>
              <a:t>(</a:t>
            </a:r>
            <a:r>
              <a:rPr lang="cs-CZ" sz="1400" dirty="0"/>
              <a:t>Tento jev byl objeven v </a:t>
            </a:r>
            <a:r>
              <a:rPr lang="cs-CZ" sz="1400" dirty="0" smtClean="0"/>
              <a:t>r.1827 anglickým </a:t>
            </a:r>
            <a:r>
              <a:rPr lang="cs-CZ" sz="1400" dirty="0"/>
              <a:t>botanikem </a:t>
            </a:r>
            <a:r>
              <a:rPr lang="cs-CZ" sz="1400" dirty="0" err="1"/>
              <a:t>R.Brownem</a:t>
            </a:r>
            <a:r>
              <a:rPr lang="cs-CZ" sz="1400" dirty="0"/>
              <a:t> – pohyb pylových zrnek ve vodě. Později byl </a:t>
            </a:r>
            <a:r>
              <a:rPr lang="cs-CZ" sz="1400" dirty="0" smtClean="0"/>
              <a:t>pohyb pozorován </a:t>
            </a:r>
            <a:r>
              <a:rPr lang="cs-CZ" sz="1400" dirty="0"/>
              <a:t>i u drobných anorganických částic rozptýlených v tekutině</a:t>
            </a:r>
            <a:r>
              <a:rPr lang="cs-CZ" sz="1400" dirty="0" smtClean="0"/>
              <a:t>.)</a:t>
            </a:r>
          </a:p>
          <a:p>
            <a:pPr marL="0" indent="0">
              <a:buNone/>
            </a:pPr>
            <a:r>
              <a:rPr lang="cs-CZ" sz="1800" dirty="0" smtClean="0"/>
              <a:t>Teorii Brownova pohybu </a:t>
            </a:r>
            <a:r>
              <a:rPr lang="cs-CZ" sz="1800" dirty="0"/>
              <a:t>vypracoval kolem roku 1905 A</a:t>
            </a:r>
            <a:r>
              <a:rPr lang="cs-CZ" sz="1800" dirty="0" smtClean="0"/>
              <a:t>. Einstein.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Existenci </a:t>
            </a:r>
            <a:r>
              <a:rPr lang="cs-CZ" sz="1800" i="1" dirty="0">
                <a:solidFill>
                  <a:srgbClr val="00287D"/>
                </a:solidFill>
              </a:rPr>
              <a:t>přitažlivých a odpudivých sil</a:t>
            </a:r>
            <a:r>
              <a:rPr lang="cs-CZ" sz="1800" dirty="0"/>
              <a:t>, kterými částice na sebe navzájem působí, </a:t>
            </a:r>
            <a:r>
              <a:rPr lang="cs-CZ" sz="1800" dirty="0" smtClean="0"/>
              <a:t>potvrzuje řada jevů:</a:t>
            </a:r>
          </a:p>
          <a:p>
            <a:r>
              <a:rPr lang="cs-CZ" sz="1800" i="1" dirty="0" smtClean="0">
                <a:solidFill>
                  <a:srgbClr val="00287D"/>
                </a:solidFill>
              </a:rPr>
              <a:t>soudržnost </a:t>
            </a:r>
            <a:r>
              <a:rPr lang="cs-CZ" sz="1800" i="1" dirty="0">
                <a:solidFill>
                  <a:srgbClr val="00287D"/>
                </a:solidFill>
              </a:rPr>
              <a:t>pevných a kapalných </a:t>
            </a:r>
            <a:r>
              <a:rPr lang="cs-CZ" sz="1800" i="1" dirty="0" smtClean="0">
                <a:solidFill>
                  <a:srgbClr val="00287D"/>
                </a:solidFill>
              </a:rPr>
              <a:t>látek</a:t>
            </a:r>
          </a:p>
          <a:p>
            <a:r>
              <a:rPr lang="cs-CZ" sz="1800" dirty="0" smtClean="0">
                <a:solidFill>
                  <a:srgbClr val="00287D"/>
                </a:solidFill>
              </a:rPr>
              <a:t>nutnost </a:t>
            </a:r>
            <a:r>
              <a:rPr lang="cs-CZ" sz="1800" dirty="0">
                <a:solidFill>
                  <a:srgbClr val="00287D"/>
                </a:solidFill>
              </a:rPr>
              <a:t>působení vnějších </a:t>
            </a:r>
            <a:r>
              <a:rPr lang="cs-CZ" sz="1800" dirty="0" smtClean="0">
                <a:solidFill>
                  <a:srgbClr val="00287D"/>
                </a:solidFill>
              </a:rPr>
              <a:t>sil k </a:t>
            </a:r>
            <a:r>
              <a:rPr lang="cs-CZ" sz="1800" dirty="0">
                <a:solidFill>
                  <a:srgbClr val="00287D"/>
                </a:solidFill>
              </a:rPr>
              <a:t>dosažení zmenšení objemu pevných, kapalných i plynných těles</a:t>
            </a:r>
            <a:r>
              <a:rPr lang="cs-CZ" sz="1800" dirty="0"/>
              <a:t>.	</a:t>
            </a:r>
            <a:endParaRPr lang="cs-CZ" sz="1800" dirty="0" smtClean="0"/>
          </a:p>
          <a:p>
            <a:pPr marL="0" indent="0">
              <a:buNone/>
            </a:pP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725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Kinetická teorie látek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Současně </a:t>
            </a:r>
            <a:r>
              <a:rPr lang="cs-CZ" sz="1800" i="1" dirty="0" smtClean="0">
                <a:solidFill>
                  <a:srgbClr val="00287D"/>
                </a:solidFill>
              </a:rPr>
              <a:t>přitažlivé (k</a:t>
            </a:r>
            <a:r>
              <a:rPr lang="cs-CZ" sz="1800" i="1" baseline="-25000" dirty="0" smtClean="0">
                <a:solidFill>
                  <a:srgbClr val="00287D"/>
                </a:solidFill>
              </a:rPr>
              <a:t>1</a:t>
            </a:r>
            <a:r>
              <a:rPr lang="cs-CZ" sz="1800" i="1" dirty="0" smtClean="0">
                <a:solidFill>
                  <a:srgbClr val="00287D"/>
                </a:solidFill>
              </a:rPr>
              <a:t>) i odpudivé (k</a:t>
            </a:r>
            <a:r>
              <a:rPr lang="cs-CZ" sz="1800" i="1" baseline="-25000" dirty="0" smtClean="0">
                <a:solidFill>
                  <a:srgbClr val="00287D"/>
                </a:solidFill>
              </a:rPr>
              <a:t>2</a:t>
            </a:r>
            <a:r>
              <a:rPr lang="cs-CZ" sz="1800" i="1" dirty="0" smtClean="0">
                <a:solidFill>
                  <a:srgbClr val="00287D"/>
                </a:solidFill>
              </a:rPr>
              <a:t>) síly.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>
                <a:solidFill>
                  <a:srgbClr val="C00000"/>
                </a:solidFill>
              </a:rPr>
              <a:t>Výslednice (k) nulová při </a:t>
            </a:r>
            <a:r>
              <a:rPr lang="cs-CZ" sz="1800" i="1" dirty="0" smtClean="0">
                <a:solidFill>
                  <a:srgbClr val="C00000"/>
                </a:solidFill>
              </a:rPr>
              <a:t>r</a:t>
            </a:r>
            <a:r>
              <a:rPr lang="cs-CZ" sz="1800" i="1" baseline="-25000" dirty="0" smtClean="0">
                <a:solidFill>
                  <a:srgbClr val="C00000"/>
                </a:solidFill>
              </a:rPr>
              <a:t>0 </a:t>
            </a:r>
            <a:r>
              <a:rPr lang="cs-CZ" sz="1800" i="1" dirty="0" smtClean="0">
                <a:solidFill>
                  <a:srgbClr val="C00000"/>
                </a:solidFill>
              </a:rPr>
              <a:t>, </a:t>
            </a:r>
            <a:r>
              <a:rPr lang="cs-CZ" sz="1800" dirty="0" smtClean="0"/>
              <a:t>pro větší vzdálenost</a:t>
            </a:r>
          </a:p>
          <a:p>
            <a:pPr marL="0" indent="0">
              <a:buNone/>
            </a:pPr>
            <a:r>
              <a:rPr lang="cs-CZ" sz="1800" dirty="0" smtClean="0"/>
              <a:t>Je výsledná síla přitažlivá, velikost klesá rychle</a:t>
            </a:r>
          </a:p>
          <a:p>
            <a:pPr marL="0" indent="0">
              <a:buNone/>
            </a:pPr>
            <a:r>
              <a:rPr lang="cs-CZ" sz="1800" dirty="0" smtClean="0"/>
              <a:t>Se vzdáleností – </a:t>
            </a:r>
            <a:r>
              <a:rPr lang="cs-CZ" sz="1800" dirty="0" smtClean="0">
                <a:solidFill>
                  <a:srgbClr val="C00000"/>
                </a:solidFill>
              </a:rPr>
              <a:t>jen silová pole nejbližších částic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Silové pole 	soustava částic </a:t>
            </a:r>
            <a:r>
              <a:rPr lang="cs-CZ" sz="1800" dirty="0"/>
              <a:t>má </a:t>
            </a:r>
            <a:r>
              <a:rPr lang="cs-CZ" sz="1800" i="1" dirty="0">
                <a:solidFill>
                  <a:srgbClr val="00287D"/>
                </a:solidFill>
              </a:rPr>
              <a:t>potenciální energii</a:t>
            </a:r>
            <a:r>
              <a:rPr lang="cs-CZ" sz="1800" dirty="0"/>
              <a:t>. Pro rovnovážnou </a:t>
            </a:r>
            <a:r>
              <a:rPr lang="cs-CZ" sz="1800" b="1" i="1" dirty="0" smtClean="0">
                <a:solidFill>
                  <a:srgbClr val="00287D"/>
                </a:solidFill>
              </a:rPr>
              <a:t>Vazebná energie </a:t>
            </a:r>
            <a:r>
              <a:rPr lang="cs-CZ" sz="1800" dirty="0" smtClean="0"/>
              <a:t>je </a:t>
            </a:r>
            <a:r>
              <a:rPr lang="cs-CZ" sz="1800" dirty="0"/>
              <a:t>rovna práci, kterou je třeba </a:t>
            </a:r>
            <a:r>
              <a:rPr lang="cs-CZ" sz="1800" dirty="0" smtClean="0"/>
              <a:t>vykonat</a:t>
            </a:r>
          </a:p>
          <a:p>
            <a:pPr marL="0" indent="0">
              <a:buNone/>
            </a:pPr>
            <a:r>
              <a:rPr lang="cs-CZ" sz="1800" dirty="0" smtClean="0"/>
              <a:t>působením </a:t>
            </a:r>
            <a:r>
              <a:rPr lang="cs-CZ" sz="1800" dirty="0"/>
              <a:t>vnějších sil k rozrušení vazby </a:t>
            </a:r>
            <a:r>
              <a:rPr lang="cs-CZ" sz="1800" dirty="0" smtClean="0"/>
              <a:t>mezi částicemi</a:t>
            </a:r>
            <a:r>
              <a:rPr lang="cs-CZ" sz="1800" dirty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134" y="2017713"/>
            <a:ext cx="2299776" cy="329787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 bwMode="auto">
          <a:xfrm>
            <a:off x="1764792" y="3724595"/>
            <a:ext cx="429768" cy="1981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Plynná látka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cs-CZ" sz="1800" dirty="0" smtClean="0"/>
              <a:t>Za normálních </a:t>
            </a:r>
            <a:r>
              <a:rPr lang="cs-CZ" sz="1800" dirty="0"/>
              <a:t>podmínek jsou střední vzdálenosti mezi molekulami plynu ve srovnání s </a:t>
            </a:r>
            <a:r>
              <a:rPr lang="cs-CZ" sz="1800" dirty="0" smtClean="0"/>
              <a:t>rozměry molekul </a:t>
            </a:r>
            <a:r>
              <a:rPr lang="cs-CZ" sz="1800" dirty="0"/>
              <a:t>velké. Pro tyto vzdálenosti jsou přitažlivé síly mezi molekulami malé a můžeme </a:t>
            </a:r>
            <a:r>
              <a:rPr lang="cs-CZ" sz="1800" dirty="0" smtClean="0"/>
              <a:t>je zanedbat:</a:t>
            </a:r>
          </a:p>
          <a:p>
            <a:pPr marL="0" lvl="0" indent="0" algn="just">
              <a:buNone/>
            </a:pPr>
            <a:endParaRPr lang="cs-CZ" sz="1400" dirty="0"/>
          </a:p>
          <a:p>
            <a:r>
              <a:rPr lang="cs-CZ" sz="1800" dirty="0"/>
              <a:t>V prostoru, který plyn zaujímá, se všechny molekuly neustále pohybují v různých směrech </a:t>
            </a:r>
            <a:r>
              <a:rPr lang="cs-CZ" sz="1800" dirty="0" smtClean="0"/>
              <a:t>a různě </a:t>
            </a:r>
            <a:r>
              <a:rPr lang="cs-CZ" sz="1800" dirty="0"/>
              <a:t>velkými rychlostmi. Všechny směry jsou stejně pravděpodobné</a:t>
            </a:r>
            <a:r>
              <a:rPr lang="cs-CZ" sz="1800" dirty="0" smtClean="0"/>
              <a:t>.</a:t>
            </a:r>
          </a:p>
          <a:p>
            <a:pPr marL="400050" lvl="1" indent="0">
              <a:buNone/>
            </a:pPr>
            <a:r>
              <a:rPr lang="cs-CZ" sz="1400" dirty="0" smtClean="0"/>
              <a:t>Kromě </a:t>
            </a:r>
            <a:r>
              <a:rPr lang="cs-CZ" sz="1400" dirty="0"/>
              <a:t>posuvného pohybu vykonávají víceatomové molekuly plynu také rotační pohyb </a:t>
            </a:r>
            <a:r>
              <a:rPr lang="cs-CZ" sz="1400" dirty="0" smtClean="0"/>
              <a:t>a atomy </a:t>
            </a:r>
            <a:r>
              <a:rPr lang="cs-CZ" sz="1400" dirty="0"/>
              <a:t>uvnitř těchto molekul neustále kmitají. Celková kinetická energie soustavy </a:t>
            </a:r>
            <a:r>
              <a:rPr lang="cs-CZ" sz="1400" dirty="0" smtClean="0"/>
              <a:t>molekul plynu (plynného </a:t>
            </a:r>
            <a:r>
              <a:rPr lang="cs-CZ" sz="1400" dirty="0"/>
              <a:t>tělesa) je součtem kinetických energií posuvného i rotačního pohybu </a:t>
            </a:r>
            <a:r>
              <a:rPr lang="cs-CZ" sz="1400" dirty="0" smtClean="0"/>
              <a:t>všech molekul </a:t>
            </a:r>
            <a:r>
              <a:rPr lang="cs-CZ" sz="1400" dirty="0"/>
              <a:t>a kinetických energií kmitajících atomů v </a:t>
            </a:r>
            <a:r>
              <a:rPr lang="cs-CZ" sz="1400" dirty="0" smtClean="0"/>
              <a:t>molekulách.</a:t>
            </a:r>
          </a:p>
          <a:p>
            <a:r>
              <a:rPr lang="cs-CZ" sz="1800" dirty="0" smtClean="0"/>
              <a:t>Změna směru a velikosti rychlosti nastává v důsledku srážek molekul s jinými molekulami. </a:t>
            </a:r>
          </a:p>
          <a:p>
            <a:pPr marL="400050" lvl="1" indent="0">
              <a:buNone/>
            </a:pPr>
            <a:r>
              <a:rPr lang="cs-CZ" sz="1400" dirty="0" smtClean="0"/>
              <a:t>Srážku </a:t>
            </a:r>
            <a:r>
              <a:rPr lang="cs-CZ" sz="1400" dirty="0"/>
              <a:t>je třeba chápat </a:t>
            </a:r>
            <a:r>
              <a:rPr lang="cs-CZ" sz="1400" dirty="0" smtClean="0"/>
              <a:t>tak, že </a:t>
            </a:r>
            <a:r>
              <a:rPr lang="cs-CZ" sz="1400" dirty="0"/>
              <a:t>molekuly se k sobě jen přiblíží a odpudivá síla, kterou na sebe navzájem působí při </a:t>
            </a:r>
            <a:r>
              <a:rPr lang="cs-CZ" sz="1400" dirty="0" smtClean="0"/>
              <a:t>malých vzdálenostech</a:t>
            </a:r>
            <a:r>
              <a:rPr lang="cs-CZ" sz="1400" dirty="0"/>
              <a:t>, změní směr a velikost rychlosti molekul</a:t>
            </a:r>
            <a:r>
              <a:rPr lang="cs-CZ" sz="1800" dirty="0"/>
              <a:t>. </a:t>
            </a:r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631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Plynná látka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Mezi </a:t>
            </a:r>
            <a:r>
              <a:rPr lang="cs-CZ" sz="1800" dirty="0"/>
              <a:t>jednotlivými srážkami se molekuly plynu pohybují přibližně rovnoměrně přímočaře. </a:t>
            </a:r>
            <a:endParaRPr lang="cs-CZ" sz="1800" dirty="0" smtClean="0"/>
          </a:p>
          <a:p>
            <a:r>
              <a:rPr lang="cs-CZ" sz="1800" dirty="0" smtClean="0"/>
              <a:t>Čím </a:t>
            </a:r>
            <a:r>
              <a:rPr lang="cs-CZ" sz="1800" dirty="0"/>
              <a:t>je vyšší teplota plynu, tím je větší střední rychlost molekul </a:t>
            </a:r>
            <a:r>
              <a:rPr lang="cs-CZ" sz="1800" dirty="0" smtClean="0"/>
              <a:t>plynu.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7EB538AE-358C-4C64-A031-1F4C061C89A0}"/>
              </a:ext>
            </a:extLst>
          </p:cNvPr>
          <p:cNvSpPr/>
          <p:nvPr/>
        </p:nvSpPr>
        <p:spPr>
          <a:xfrm>
            <a:off x="401759" y="3766482"/>
            <a:ext cx="819015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latin typeface="+mn-lt"/>
              </a:rPr>
              <a:t>Absolutní hodnota </a:t>
            </a:r>
            <a:r>
              <a:rPr lang="cs-CZ" sz="1800" b="1" dirty="0">
                <a:latin typeface="+mn-lt"/>
              </a:rPr>
              <a:t>celkové potenciální energie soustavy molekul plynu vždy značně menší </a:t>
            </a:r>
            <a:r>
              <a:rPr lang="cs-CZ" sz="1800" b="1" dirty="0" smtClean="0">
                <a:latin typeface="+mn-lt"/>
              </a:rPr>
              <a:t>než celková </a:t>
            </a:r>
            <a:r>
              <a:rPr lang="cs-CZ" sz="1800" b="1" dirty="0">
                <a:latin typeface="+mn-lt"/>
              </a:rPr>
              <a:t>kinetická energie těchto molekul.</a:t>
            </a:r>
          </a:p>
        </p:txBody>
      </p:sp>
    </p:spTree>
    <p:extLst>
      <p:ext uri="{BB962C8B-B14F-4D97-AF65-F5344CB8AC3E}">
        <p14:creationId xmlns:p14="http://schemas.microsoft.com/office/powerpoint/2010/main" val="28222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Pevná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Velká většina pevných látek se vyznačuje pravidelným uspořádáním částic. Částice </a:t>
            </a:r>
            <a:r>
              <a:rPr lang="cs-CZ" sz="1800" dirty="0" smtClean="0"/>
              <a:t>vytvářejí </a:t>
            </a:r>
            <a:r>
              <a:rPr lang="cs-CZ" sz="1800" i="1" dirty="0" smtClean="0">
                <a:solidFill>
                  <a:srgbClr val="00287D"/>
                </a:solidFill>
              </a:rPr>
              <a:t>krystalovou </a:t>
            </a:r>
            <a:r>
              <a:rPr lang="cs-CZ" sz="1800" i="1" dirty="0">
                <a:solidFill>
                  <a:srgbClr val="00287D"/>
                </a:solidFill>
              </a:rPr>
              <a:t>strukturu</a:t>
            </a:r>
            <a:r>
              <a:rPr lang="cs-CZ" sz="1800" dirty="0"/>
              <a:t>. </a:t>
            </a:r>
            <a:r>
              <a:rPr lang="cs-CZ" sz="1400" dirty="0" smtClean="0"/>
              <a:t>Výjimkou </a:t>
            </a:r>
            <a:r>
              <a:rPr lang="cs-CZ" sz="1400" dirty="0"/>
              <a:t>jsou amorfní látky (např. sklo, vosk).. </a:t>
            </a:r>
            <a:endParaRPr lang="cs-CZ" sz="1400" dirty="0" smtClean="0"/>
          </a:p>
          <a:p>
            <a:r>
              <a:rPr lang="cs-CZ" sz="1800" dirty="0"/>
              <a:t>Střední vzdálenost mezi částicemi pevné látky je asi 0,2 </a:t>
            </a:r>
            <a:r>
              <a:rPr lang="cs-CZ" sz="1800" dirty="0" err="1"/>
              <a:t>nm</a:t>
            </a:r>
            <a:r>
              <a:rPr lang="cs-CZ" sz="1800" dirty="0"/>
              <a:t> až 0,3 </a:t>
            </a:r>
            <a:r>
              <a:rPr lang="cs-CZ" sz="1800" dirty="0" err="1"/>
              <a:t>nm</a:t>
            </a:r>
            <a:r>
              <a:rPr lang="cs-CZ" sz="1800" dirty="0"/>
              <a:t>. </a:t>
            </a:r>
            <a:endParaRPr lang="cs-CZ" sz="1800" dirty="0" smtClean="0"/>
          </a:p>
          <a:p>
            <a:r>
              <a:rPr lang="cs-CZ" sz="1800" dirty="0" smtClean="0"/>
              <a:t>Vzájemné přitažlivé síly </a:t>
            </a:r>
            <a:r>
              <a:rPr lang="cs-CZ" sz="1800" dirty="0"/>
              <a:t>mezi částicemi způsobují, že pevná látka na rozdíl od plynu vytváří těleso určitého tvaru </a:t>
            </a:r>
            <a:r>
              <a:rPr lang="cs-CZ" sz="1800" dirty="0" smtClean="0"/>
              <a:t>a objemu</a:t>
            </a:r>
            <a:r>
              <a:rPr lang="cs-CZ" sz="1800" dirty="0"/>
              <a:t>. </a:t>
            </a:r>
            <a:endParaRPr lang="cs-CZ" sz="1800" dirty="0" smtClean="0"/>
          </a:p>
          <a:p>
            <a:r>
              <a:rPr lang="cs-CZ" sz="1800" dirty="0" smtClean="0"/>
              <a:t>Nepůsobí-li </a:t>
            </a:r>
            <a:r>
              <a:rPr lang="cs-CZ" sz="1800" dirty="0"/>
              <a:t>na pevné těleso vnější síly a nemění-li se teplota, zůstává tvar i </a:t>
            </a:r>
            <a:r>
              <a:rPr lang="cs-CZ" sz="1800" dirty="0" smtClean="0"/>
              <a:t>objem tělesa </a:t>
            </a:r>
            <a:r>
              <a:rPr lang="cs-CZ" sz="1800" dirty="0"/>
              <a:t>zachován</a:t>
            </a:r>
            <a:r>
              <a:rPr lang="cs-CZ" sz="1800" dirty="0" smtClean="0"/>
              <a:t>.</a:t>
            </a:r>
          </a:p>
          <a:p>
            <a:r>
              <a:rPr lang="cs-CZ" sz="1800" dirty="0"/>
              <a:t>Částice v pevné látce vykonávají kmitavé pohyby kolem svých rovnovážných poloh.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7EB538AE-358C-4C64-A031-1F4C061C89A0}"/>
              </a:ext>
            </a:extLst>
          </p:cNvPr>
          <p:cNvSpPr/>
          <p:nvPr/>
        </p:nvSpPr>
        <p:spPr>
          <a:xfrm>
            <a:off x="422694" y="4927770"/>
            <a:ext cx="819015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latin typeface="+mn-lt"/>
              </a:rPr>
              <a:t>Celková potenciální </a:t>
            </a:r>
            <a:r>
              <a:rPr lang="cs-CZ" sz="1800" b="1" dirty="0">
                <a:latin typeface="+mn-lt"/>
              </a:rPr>
              <a:t>energie soustavy částic pevného tělesa podmíněná vzájemným </a:t>
            </a:r>
            <a:r>
              <a:rPr lang="cs-CZ" sz="1800" b="1" dirty="0" smtClean="0">
                <a:latin typeface="+mn-lt"/>
              </a:rPr>
              <a:t>působením částic </a:t>
            </a:r>
            <a:r>
              <a:rPr lang="cs-CZ" sz="1800" b="1" dirty="0">
                <a:latin typeface="+mn-lt"/>
              </a:rPr>
              <a:t>je v absolutní hodnotě větší než celková kinetická energie kmitavých pohybů </a:t>
            </a:r>
            <a:r>
              <a:rPr lang="cs-CZ" sz="1800" b="1" dirty="0" smtClean="0">
                <a:latin typeface="+mn-lt"/>
              </a:rPr>
              <a:t>těchto částic.</a:t>
            </a:r>
            <a:endParaRPr lang="cs-CZ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5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59698</TotalTime>
  <Words>2326</Words>
  <Application>Microsoft Office PowerPoint</Application>
  <PresentationFormat>Předvádění na obrazovce (4:3)</PresentationFormat>
  <Paragraphs>297</Paragraphs>
  <Slides>30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Symbol</vt:lpstr>
      <vt:lpstr>Tahoma</vt:lpstr>
      <vt:lpstr>Times New Roman</vt:lpstr>
      <vt:lpstr>TimesNewRoman</vt:lpstr>
      <vt:lpstr>Wingdings</vt:lpstr>
      <vt:lpstr>Prezentace_MU_CZ</vt:lpstr>
      <vt:lpstr>Mechanika a molekulová fyzika Termika</vt:lpstr>
      <vt:lpstr>Termika</vt:lpstr>
      <vt:lpstr>Kinetická teorie látek</vt:lpstr>
      <vt:lpstr>Kinetická teorie látek</vt:lpstr>
      <vt:lpstr>Kinetická teorie látek</vt:lpstr>
      <vt:lpstr>Kinetická teorie látek</vt:lpstr>
      <vt:lpstr>Plynná látka</vt:lpstr>
      <vt:lpstr>Plynná látka</vt:lpstr>
      <vt:lpstr>Pevná látka</vt:lpstr>
      <vt:lpstr>Kapalná látka</vt:lpstr>
      <vt:lpstr>Látkové množství</vt:lpstr>
      <vt:lpstr>Látkové množství</vt:lpstr>
      <vt:lpstr>Látkové množství</vt:lpstr>
      <vt:lpstr>Základní pojmy termodynamiky </vt:lpstr>
      <vt:lpstr>Základní pojmy termodynamiky </vt:lpstr>
      <vt:lpstr>Základní pojmy termodynamiky </vt:lpstr>
      <vt:lpstr>Teplota jako fyzikální veličina a její měření</vt:lpstr>
      <vt:lpstr>Teplota jako fyzikální veličina a její měření</vt:lpstr>
      <vt:lpstr>Teplota jako fyzikální veličina a její měření</vt:lpstr>
      <vt:lpstr>Teplota jako fyzikální veličina a její měření</vt:lpstr>
      <vt:lpstr>Teplota jako fyzikální veličina a její měření</vt:lpstr>
      <vt:lpstr>Teplota jako fyzikální veličina a její měření</vt:lpstr>
      <vt:lpstr>Teplota jako fyzikální veličina a její měření</vt:lpstr>
      <vt:lpstr>Teplotní roztažnost látek</vt:lpstr>
      <vt:lpstr>Teplotní roztažnost látek</vt:lpstr>
      <vt:lpstr>Teplotní roztažnost látek</vt:lpstr>
      <vt:lpstr>Teplotní roztažnost látek</vt:lpstr>
      <vt:lpstr>Teplotní roztažnost látek</vt:lpstr>
      <vt:lpstr>Teplotní roztažnost látek</vt:lpstr>
      <vt:lpstr>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Ondřej Solovský</cp:lastModifiedBy>
  <cp:revision>599</cp:revision>
  <cp:lastPrinted>2017-05-31T19:18:36Z</cp:lastPrinted>
  <dcterms:created xsi:type="dcterms:W3CDTF">2015-11-23T07:04:47Z</dcterms:created>
  <dcterms:modified xsi:type="dcterms:W3CDTF">2021-11-22T19:58:04Z</dcterms:modified>
</cp:coreProperties>
</file>