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8"/>
  </p:notesMasterIdLst>
  <p:sldIdLst>
    <p:sldId id="256" r:id="rId2"/>
    <p:sldId id="363" r:id="rId3"/>
    <p:sldId id="368" r:id="rId4"/>
    <p:sldId id="304" r:id="rId5"/>
    <p:sldId id="381" r:id="rId6"/>
    <p:sldId id="379" r:id="rId7"/>
    <p:sldId id="748" r:id="rId8"/>
    <p:sldId id="747" r:id="rId9"/>
    <p:sldId id="889" r:id="rId10"/>
    <p:sldId id="833" r:id="rId11"/>
    <p:sldId id="836" r:id="rId12"/>
    <p:sldId id="832" r:id="rId13"/>
    <p:sldId id="834" r:id="rId14"/>
    <p:sldId id="843" r:id="rId15"/>
    <p:sldId id="917" r:id="rId16"/>
    <p:sldId id="872" r:id="rId17"/>
    <p:sldId id="315" r:id="rId18"/>
    <p:sldId id="902" r:id="rId19"/>
    <p:sldId id="546" r:id="rId20"/>
    <p:sldId id="752" r:id="rId21"/>
    <p:sldId id="276" r:id="rId22"/>
    <p:sldId id="274" r:id="rId23"/>
    <p:sldId id="277" r:id="rId24"/>
    <p:sldId id="905" r:id="rId25"/>
    <p:sldId id="918" r:id="rId26"/>
    <p:sldId id="753" r:id="rId27"/>
    <p:sldId id="684" r:id="rId28"/>
    <p:sldId id="384" r:id="rId29"/>
    <p:sldId id="373" r:id="rId30"/>
    <p:sldId id="682" r:id="rId31"/>
    <p:sldId id="318" r:id="rId32"/>
    <p:sldId id="904" r:id="rId33"/>
    <p:sldId id="442" r:id="rId34"/>
    <p:sldId id="845" r:id="rId35"/>
    <p:sldId id="847" r:id="rId36"/>
    <p:sldId id="443" r:id="rId37"/>
    <p:sldId id="846" r:id="rId38"/>
    <p:sldId id="327" r:id="rId39"/>
    <p:sldId id="342" r:id="rId40"/>
    <p:sldId id="852" r:id="rId41"/>
    <p:sldId id="351" r:id="rId42"/>
    <p:sldId id="336" r:id="rId43"/>
    <p:sldId id="750" r:id="rId44"/>
    <p:sldId id="754" r:id="rId45"/>
    <p:sldId id="340" r:id="rId46"/>
    <p:sldId id="341" r:id="rId47"/>
    <p:sldId id="662" r:id="rId48"/>
    <p:sldId id="765" r:id="rId49"/>
    <p:sldId id="903" r:id="rId50"/>
    <p:sldId id="320" r:id="rId51"/>
    <p:sldId id="321" r:id="rId52"/>
    <p:sldId id="555" r:id="rId53"/>
    <p:sldId id="766" r:id="rId54"/>
    <p:sldId id="339" r:id="rId55"/>
    <p:sldId id="266" r:id="rId56"/>
    <p:sldId id="269" r:id="rId57"/>
    <p:sldId id="271" r:id="rId58"/>
    <p:sldId id="322" r:id="rId59"/>
    <p:sldId id="851" r:id="rId60"/>
    <p:sldId id="900" r:id="rId61"/>
    <p:sldId id="338" r:id="rId62"/>
    <p:sldId id="853" r:id="rId63"/>
    <p:sldId id="924" r:id="rId64"/>
    <p:sldId id="345" r:id="rId65"/>
    <p:sldId id="755" r:id="rId66"/>
    <p:sldId id="600" r:id="rId67"/>
    <p:sldId id="267" r:id="rId68"/>
    <p:sldId id="919" r:id="rId69"/>
    <p:sldId id="920" r:id="rId70"/>
    <p:sldId id="921" r:id="rId71"/>
    <p:sldId id="284" r:id="rId72"/>
    <p:sldId id="606" r:id="rId73"/>
    <p:sldId id="314" r:id="rId74"/>
    <p:sldId id="898" r:id="rId75"/>
    <p:sldId id="899" r:id="rId76"/>
    <p:sldId id="922" r:id="rId77"/>
    <p:sldId id="923" r:id="rId78"/>
    <p:sldId id="901" r:id="rId79"/>
    <p:sldId id="278" r:id="rId80"/>
    <p:sldId id="281" r:id="rId81"/>
    <p:sldId id="283" r:id="rId82"/>
    <p:sldId id="761" r:id="rId83"/>
    <p:sldId id="763" r:id="rId84"/>
    <p:sldId id="760" r:id="rId85"/>
    <p:sldId id="762" r:id="rId86"/>
    <p:sldId id="854" r:id="rId87"/>
    <p:sldId id="317" r:id="rId88"/>
    <p:sldId id="855" r:id="rId89"/>
    <p:sldId id="335" r:id="rId90"/>
    <p:sldId id="316" r:id="rId91"/>
    <p:sldId id="324" r:id="rId92"/>
    <p:sldId id="325" r:id="rId93"/>
    <p:sldId id="849" r:id="rId94"/>
    <p:sldId id="841" r:id="rId95"/>
    <p:sldId id="837" r:id="rId96"/>
    <p:sldId id="838" r:id="rId97"/>
    <p:sldId id="387" r:id="rId98"/>
    <p:sldId id="398" r:id="rId99"/>
    <p:sldId id="423" r:id="rId100"/>
    <p:sldId id="925" r:id="rId101"/>
    <p:sldId id="1165" r:id="rId102"/>
    <p:sldId id="1246" r:id="rId103"/>
    <p:sldId id="685" r:id="rId104"/>
    <p:sldId id="396" r:id="rId105"/>
    <p:sldId id="390" r:id="rId106"/>
    <p:sldId id="273" r:id="rId107"/>
    <p:sldId id="270" r:id="rId108"/>
    <p:sldId id="911" r:id="rId109"/>
    <p:sldId id="394" r:id="rId110"/>
    <p:sldId id="909" r:id="rId111"/>
    <p:sldId id="907" r:id="rId112"/>
    <p:sldId id="258" r:id="rId113"/>
    <p:sldId id="259" r:id="rId114"/>
    <p:sldId id="260" r:id="rId115"/>
    <p:sldId id="262" r:id="rId116"/>
    <p:sldId id="912" r:id="rId117"/>
    <p:sldId id="400" r:id="rId118"/>
    <p:sldId id="401" r:id="rId119"/>
    <p:sldId id="404" r:id="rId120"/>
    <p:sldId id="425" r:id="rId121"/>
    <p:sldId id="424" r:id="rId122"/>
    <p:sldId id="915" r:id="rId123"/>
    <p:sldId id="426" r:id="rId124"/>
    <p:sldId id="731" r:id="rId125"/>
    <p:sldId id="454" r:id="rId126"/>
    <p:sldId id="914" r:id="rId127"/>
    <p:sldId id="826" r:id="rId128"/>
    <p:sldId id="863" r:id="rId129"/>
    <p:sldId id="857" r:id="rId130"/>
    <p:sldId id="743" r:id="rId131"/>
    <p:sldId id="744" r:id="rId132"/>
    <p:sldId id="862" r:id="rId133"/>
    <p:sldId id="825" r:id="rId134"/>
    <p:sldId id="856" r:id="rId135"/>
    <p:sldId id="882" r:id="rId136"/>
    <p:sldId id="861" r:id="rId137"/>
    <p:sldId id="446" r:id="rId138"/>
    <p:sldId id="452" r:id="rId139"/>
    <p:sldId id="822" r:id="rId140"/>
    <p:sldId id="864" r:id="rId141"/>
    <p:sldId id="860" r:id="rId142"/>
    <p:sldId id="866" r:id="rId143"/>
    <p:sldId id="874" r:id="rId144"/>
    <p:sldId id="867" r:id="rId145"/>
    <p:sldId id="407" r:id="rId146"/>
    <p:sldId id="268" r:id="rId147"/>
    <p:sldId id="257" r:id="rId148"/>
    <p:sldId id="263" r:id="rId149"/>
    <p:sldId id="264" r:id="rId150"/>
    <p:sldId id="471" r:id="rId151"/>
    <p:sldId id="865" r:id="rId152"/>
    <p:sldId id="409" r:id="rId153"/>
    <p:sldId id="756" r:id="rId154"/>
    <p:sldId id="312" r:id="rId155"/>
    <p:sldId id="757" r:id="rId156"/>
    <p:sldId id="896" r:id="rId157"/>
    <p:sldId id="897" r:id="rId158"/>
    <p:sldId id="411" r:id="rId159"/>
    <p:sldId id="437" r:id="rId160"/>
    <p:sldId id="895" r:id="rId161"/>
    <p:sldId id="749" r:id="rId162"/>
    <p:sldId id="413" r:id="rId163"/>
    <p:sldId id="868" r:id="rId164"/>
    <p:sldId id="894" r:id="rId165"/>
    <p:sldId id="429" r:id="rId166"/>
    <p:sldId id="282" r:id="rId167"/>
    <p:sldId id="885" r:id="rId168"/>
    <p:sldId id="842" r:id="rId169"/>
    <p:sldId id="415" r:id="rId170"/>
    <p:sldId id="821" r:id="rId171"/>
    <p:sldId id="428" r:id="rId172"/>
    <p:sldId id="734" r:id="rId173"/>
    <p:sldId id="871" r:id="rId174"/>
    <p:sldId id="745" r:id="rId175"/>
    <p:sldId id="735" r:id="rId176"/>
    <p:sldId id="736" r:id="rId177"/>
    <p:sldId id="823" r:id="rId178"/>
    <p:sldId id="742" r:id="rId179"/>
    <p:sldId id="876" r:id="rId180"/>
    <p:sldId id="741" r:id="rId181"/>
    <p:sldId id="890" r:id="rId182"/>
    <p:sldId id="891" r:id="rId183"/>
    <p:sldId id="879" r:id="rId184"/>
    <p:sldId id="883" r:id="rId185"/>
    <p:sldId id="884" r:id="rId186"/>
    <p:sldId id="289" r:id="rId18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14A4"/>
    <a:srgbClr val="9B6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6A8027-EF2B-43F7-B0EE-C015ABD09057}" v="374" dt="2024-02-26T15:41:11.1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 Středně sytá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>
      <p:cViewPr varScale="1">
        <p:scale>
          <a:sx n="82" d="100"/>
          <a:sy n="82" d="100"/>
        </p:scale>
        <p:origin x="1411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4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microsoft.com/office/2016/11/relationships/changesInfo" Target="changesInfos/changesInfo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bomír Prokeš" userId="c6190586-327c-4754-acfe-3cab059996b7" providerId="ADAL" clId="{C26A8027-EF2B-43F7-B0EE-C015ABD09057}"/>
    <pc:docChg chg="undo redo custSel addSld delSld modSld sldOrd">
      <pc:chgData name="Lubomír Prokeš" userId="c6190586-327c-4754-acfe-3cab059996b7" providerId="ADAL" clId="{C26A8027-EF2B-43F7-B0EE-C015ABD09057}" dt="2024-02-26T15:41:11.150" v="3809" actId="1076"/>
      <pc:docMkLst>
        <pc:docMk/>
      </pc:docMkLst>
      <pc:sldChg chg="modSp mod">
        <pc:chgData name="Lubomír Prokeš" userId="c6190586-327c-4754-acfe-3cab059996b7" providerId="ADAL" clId="{C26A8027-EF2B-43F7-B0EE-C015ABD09057}" dt="2024-02-18T13:47:42.739" v="568" actId="2711"/>
        <pc:sldMkLst>
          <pc:docMk/>
          <pc:sldMk cId="2348591609" sldId="257"/>
        </pc:sldMkLst>
        <pc:spChg chg="mod">
          <ac:chgData name="Lubomír Prokeš" userId="c6190586-327c-4754-acfe-3cab059996b7" providerId="ADAL" clId="{C26A8027-EF2B-43F7-B0EE-C015ABD09057}" dt="2024-02-18T13:47:42.739" v="568" actId="2711"/>
          <ac:spMkLst>
            <pc:docMk/>
            <pc:sldMk cId="2348591609" sldId="257"/>
            <ac:spMk id="7" creationId="{00000000-0000-0000-0000-000000000000}"/>
          </ac:spMkLst>
        </pc:spChg>
      </pc:sldChg>
      <pc:sldChg chg="modSp mod">
        <pc:chgData name="Lubomír Prokeš" userId="c6190586-327c-4754-acfe-3cab059996b7" providerId="ADAL" clId="{C26A8027-EF2B-43F7-B0EE-C015ABD09057}" dt="2024-02-26T15:41:11.150" v="3809" actId="1076"/>
        <pc:sldMkLst>
          <pc:docMk/>
          <pc:sldMk cId="562898588" sldId="267"/>
        </pc:sldMkLst>
        <pc:spChg chg="mod">
          <ac:chgData name="Lubomír Prokeš" userId="c6190586-327c-4754-acfe-3cab059996b7" providerId="ADAL" clId="{C26A8027-EF2B-43F7-B0EE-C015ABD09057}" dt="2024-02-26T10:19:46.354" v="3805" actId="1076"/>
          <ac:spMkLst>
            <pc:docMk/>
            <pc:sldMk cId="562898588" sldId="267"/>
            <ac:spMk id="4" creationId="{FCBEB997-B34C-4CB2-A118-7A8ED2DC8F80}"/>
          </ac:spMkLst>
        </pc:spChg>
        <pc:picChg chg="mod">
          <ac:chgData name="Lubomír Prokeš" userId="c6190586-327c-4754-acfe-3cab059996b7" providerId="ADAL" clId="{C26A8027-EF2B-43F7-B0EE-C015ABD09057}" dt="2024-02-26T15:41:11.150" v="3809" actId="1076"/>
          <ac:picMkLst>
            <pc:docMk/>
            <pc:sldMk cId="562898588" sldId="267"/>
            <ac:picMk id="1026" creationId="{E295F94D-9E99-4C28-8D6D-9BF34F1888BE}"/>
          </ac:picMkLst>
        </pc:picChg>
      </pc:sldChg>
      <pc:sldChg chg="modSp mod">
        <pc:chgData name="Lubomír Prokeš" userId="c6190586-327c-4754-acfe-3cab059996b7" providerId="ADAL" clId="{C26A8027-EF2B-43F7-B0EE-C015ABD09057}" dt="2024-02-23T15:06:03.273" v="1401" actId="1038"/>
        <pc:sldMkLst>
          <pc:docMk/>
          <pc:sldMk cId="1849174523" sldId="269"/>
        </pc:sldMkLst>
        <pc:spChg chg="mod">
          <ac:chgData name="Lubomír Prokeš" userId="c6190586-327c-4754-acfe-3cab059996b7" providerId="ADAL" clId="{C26A8027-EF2B-43F7-B0EE-C015ABD09057}" dt="2024-02-23T15:05:49.862" v="1398" actId="255"/>
          <ac:spMkLst>
            <pc:docMk/>
            <pc:sldMk cId="1849174523" sldId="269"/>
            <ac:spMk id="5" creationId="{BB364275-0573-485A-B85C-41BA45F75602}"/>
          </ac:spMkLst>
        </pc:spChg>
        <pc:spChg chg="mod">
          <ac:chgData name="Lubomír Prokeš" userId="c6190586-327c-4754-acfe-3cab059996b7" providerId="ADAL" clId="{C26A8027-EF2B-43F7-B0EE-C015ABD09057}" dt="2024-02-23T15:05:41.765" v="1397" actId="2711"/>
          <ac:spMkLst>
            <pc:docMk/>
            <pc:sldMk cId="1849174523" sldId="269"/>
            <ac:spMk id="8" creationId="{75C3417B-F8C2-43C1-A1A6-7A6B46C40EF6}"/>
          </ac:spMkLst>
        </pc:spChg>
        <pc:picChg chg="mod ord">
          <ac:chgData name="Lubomír Prokeš" userId="c6190586-327c-4754-acfe-3cab059996b7" providerId="ADAL" clId="{C26A8027-EF2B-43F7-B0EE-C015ABD09057}" dt="2024-02-23T15:06:03.273" v="1401" actId="1038"/>
          <ac:picMkLst>
            <pc:docMk/>
            <pc:sldMk cId="1849174523" sldId="269"/>
            <ac:picMk id="10" creationId="{8A380D4D-326F-4626-B294-D78D767C6CE8}"/>
          </ac:picMkLst>
        </pc:picChg>
      </pc:sldChg>
      <pc:sldChg chg="modSp mod">
        <pc:chgData name="Lubomír Prokeš" userId="c6190586-327c-4754-acfe-3cab059996b7" providerId="ADAL" clId="{C26A8027-EF2B-43F7-B0EE-C015ABD09057}" dt="2024-02-23T15:01:56.614" v="1316" actId="115"/>
        <pc:sldMkLst>
          <pc:docMk/>
          <pc:sldMk cId="3731733943" sldId="271"/>
        </pc:sldMkLst>
        <pc:spChg chg="mod">
          <ac:chgData name="Lubomír Prokeš" userId="c6190586-327c-4754-acfe-3cab059996b7" providerId="ADAL" clId="{C26A8027-EF2B-43F7-B0EE-C015ABD09057}" dt="2024-02-23T15:01:56.614" v="1316" actId="115"/>
          <ac:spMkLst>
            <pc:docMk/>
            <pc:sldMk cId="3731733943" sldId="271"/>
            <ac:spMk id="2" creationId="{FC039FEF-B850-4DC1-B0F6-5136688AA702}"/>
          </ac:spMkLst>
        </pc:spChg>
      </pc:sldChg>
      <pc:sldChg chg="modSp">
        <pc:chgData name="Lubomír Prokeš" userId="c6190586-327c-4754-acfe-3cab059996b7" providerId="ADAL" clId="{C26A8027-EF2B-43F7-B0EE-C015ABD09057}" dt="2024-02-18T13:39:25.780" v="501" actId="2711"/>
        <pc:sldMkLst>
          <pc:docMk/>
          <pc:sldMk cId="2785688839" sldId="273"/>
        </pc:sldMkLst>
        <pc:spChg chg="mod">
          <ac:chgData name="Lubomír Prokeš" userId="c6190586-327c-4754-acfe-3cab059996b7" providerId="ADAL" clId="{C26A8027-EF2B-43F7-B0EE-C015ABD09057}" dt="2024-02-18T13:39:25.780" v="501" actId="2711"/>
          <ac:spMkLst>
            <pc:docMk/>
            <pc:sldMk cId="2785688839" sldId="273"/>
            <ac:spMk id="4" creationId="{00000000-0000-0000-0000-000000000000}"/>
          </ac:spMkLst>
        </pc:spChg>
      </pc:sldChg>
      <pc:sldChg chg="addSp modSp add del mod">
        <pc:chgData name="Lubomír Prokeš" userId="c6190586-327c-4754-acfe-3cab059996b7" providerId="ADAL" clId="{C26A8027-EF2B-43F7-B0EE-C015ABD09057}" dt="2024-02-23T12:40:46.253" v="1298" actId="20577"/>
        <pc:sldMkLst>
          <pc:docMk/>
          <pc:sldMk cId="1211272329" sldId="278"/>
        </pc:sldMkLst>
        <pc:spChg chg="mod">
          <ac:chgData name="Lubomír Prokeš" userId="c6190586-327c-4754-acfe-3cab059996b7" providerId="ADAL" clId="{C26A8027-EF2B-43F7-B0EE-C015ABD09057}" dt="2024-02-23T12:38:10.886" v="1284" actId="14100"/>
          <ac:spMkLst>
            <pc:docMk/>
            <pc:sldMk cId="1211272329" sldId="278"/>
            <ac:spMk id="3" creationId="{88398507-5F44-4B9D-A158-A5050A034DD1}"/>
          </ac:spMkLst>
        </pc:spChg>
        <pc:spChg chg="add mod">
          <ac:chgData name="Lubomír Prokeš" userId="c6190586-327c-4754-acfe-3cab059996b7" providerId="ADAL" clId="{C26A8027-EF2B-43F7-B0EE-C015ABD09057}" dt="2024-02-23T12:40:46.253" v="1298" actId="20577"/>
          <ac:spMkLst>
            <pc:docMk/>
            <pc:sldMk cId="1211272329" sldId="278"/>
            <ac:spMk id="4" creationId="{37815090-B929-52AC-DF07-4CFB51E65D0B}"/>
          </ac:spMkLst>
        </pc:spChg>
        <pc:spChg chg="mod">
          <ac:chgData name="Lubomír Prokeš" userId="c6190586-327c-4754-acfe-3cab059996b7" providerId="ADAL" clId="{C26A8027-EF2B-43F7-B0EE-C015ABD09057}" dt="2024-02-23T12:37:22.413" v="1279" actId="20577"/>
          <ac:spMkLst>
            <pc:docMk/>
            <pc:sldMk cId="1211272329" sldId="278"/>
            <ac:spMk id="5" creationId="{85E43ACF-13BD-4697-86BE-1511EC88D533}"/>
          </ac:spMkLst>
        </pc:spChg>
        <pc:spChg chg="add mod">
          <ac:chgData name="Lubomír Prokeš" userId="c6190586-327c-4754-acfe-3cab059996b7" providerId="ADAL" clId="{C26A8027-EF2B-43F7-B0EE-C015ABD09057}" dt="2024-02-23T12:40:35.894" v="1291" actId="20577"/>
          <ac:spMkLst>
            <pc:docMk/>
            <pc:sldMk cId="1211272329" sldId="278"/>
            <ac:spMk id="6" creationId="{75EDA459-1136-A8FE-5AE4-D2527D4CEAAD}"/>
          </ac:spMkLst>
        </pc:spChg>
        <pc:picChg chg="mod">
          <ac:chgData name="Lubomír Prokeš" userId="c6190586-327c-4754-acfe-3cab059996b7" providerId="ADAL" clId="{C26A8027-EF2B-43F7-B0EE-C015ABD09057}" dt="2024-02-23T12:36:20.385" v="1256" actId="1076"/>
          <ac:picMkLst>
            <pc:docMk/>
            <pc:sldMk cId="1211272329" sldId="278"/>
            <ac:picMk id="7" creationId="{9D1D920D-0F57-4299-AFE1-553B7C504986}"/>
          </ac:picMkLst>
        </pc:picChg>
        <pc:picChg chg="mod">
          <ac:chgData name="Lubomír Prokeš" userId="c6190586-327c-4754-acfe-3cab059996b7" providerId="ADAL" clId="{C26A8027-EF2B-43F7-B0EE-C015ABD09057}" dt="2024-02-23T12:30:43.025" v="1217" actId="1076"/>
          <ac:picMkLst>
            <pc:docMk/>
            <pc:sldMk cId="1211272329" sldId="278"/>
            <ac:picMk id="8" creationId="{E1125B73-0A0C-4279-8B45-E70F6BC4DF45}"/>
          </ac:picMkLst>
        </pc:picChg>
      </pc:sldChg>
      <pc:sldChg chg="modSp mod">
        <pc:chgData name="Lubomír Prokeš" userId="c6190586-327c-4754-acfe-3cab059996b7" providerId="ADAL" clId="{C26A8027-EF2B-43F7-B0EE-C015ABD09057}" dt="2024-02-23T15:01:00.098" v="1315" actId="255"/>
        <pc:sldMkLst>
          <pc:docMk/>
          <pc:sldMk cId="2977256371" sldId="316"/>
        </pc:sldMkLst>
        <pc:spChg chg="mod">
          <ac:chgData name="Lubomír Prokeš" userId="c6190586-327c-4754-acfe-3cab059996b7" providerId="ADAL" clId="{C26A8027-EF2B-43F7-B0EE-C015ABD09057}" dt="2024-02-23T15:00:49.514" v="1313" actId="255"/>
          <ac:spMkLst>
            <pc:docMk/>
            <pc:sldMk cId="2977256371" sldId="316"/>
            <ac:spMk id="2" creationId="{00000000-0000-0000-0000-000000000000}"/>
          </ac:spMkLst>
        </pc:spChg>
        <pc:spChg chg="mod">
          <ac:chgData name="Lubomír Prokeš" userId="c6190586-327c-4754-acfe-3cab059996b7" providerId="ADAL" clId="{C26A8027-EF2B-43F7-B0EE-C015ABD09057}" dt="2024-02-23T15:01:00.098" v="1315" actId="255"/>
          <ac:spMkLst>
            <pc:docMk/>
            <pc:sldMk cId="2977256371" sldId="316"/>
            <ac:spMk id="6" creationId="{00000000-0000-0000-0000-000000000000}"/>
          </ac:spMkLst>
        </pc:spChg>
      </pc:sldChg>
      <pc:sldChg chg="del">
        <pc:chgData name="Lubomír Prokeš" userId="c6190586-327c-4754-acfe-3cab059996b7" providerId="ADAL" clId="{C26A8027-EF2B-43F7-B0EE-C015ABD09057}" dt="2024-02-23T14:59:09.194" v="1299" actId="47"/>
        <pc:sldMkLst>
          <pc:docMk/>
          <pc:sldMk cId="3331403301" sldId="317"/>
        </pc:sldMkLst>
      </pc:sldChg>
      <pc:sldChg chg="add">
        <pc:chgData name="Lubomír Prokeš" userId="c6190586-327c-4754-acfe-3cab059996b7" providerId="ADAL" clId="{C26A8027-EF2B-43F7-B0EE-C015ABD09057}" dt="2024-02-23T14:59:38.384" v="1302"/>
        <pc:sldMkLst>
          <pc:docMk/>
          <pc:sldMk cId="4242930291" sldId="317"/>
        </pc:sldMkLst>
      </pc:sldChg>
      <pc:sldChg chg="modSp mod">
        <pc:chgData name="Lubomír Prokeš" userId="c6190586-327c-4754-acfe-3cab059996b7" providerId="ADAL" clId="{C26A8027-EF2B-43F7-B0EE-C015ABD09057}" dt="2024-02-23T15:06:37.225" v="1404" actId="2711"/>
        <pc:sldMkLst>
          <pc:docMk/>
          <pc:sldMk cId="4042955484" sldId="322"/>
        </pc:sldMkLst>
        <pc:spChg chg="mod">
          <ac:chgData name="Lubomír Prokeš" userId="c6190586-327c-4754-acfe-3cab059996b7" providerId="ADAL" clId="{C26A8027-EF2B-43F7-B0EE-C015ABD09057}" dt="2024-02-23T15:06:37.225" v="1404" actId="2711"/>
          <ac:spMkLst>
            <pc:docMk/>
            <pc:sldMk cId="4042955484" sldId="322"/>
            <ac:spMk id="2" creationId="{00000000-0000-0000-0000-000000000000}"/>
          </ac:spMkLst>
        </pc:spChg>
      </pc:sldChg>
      <pc:sldChg chg="modSp mod">
        <pc:chgData name="Lubomír Prokeš" userId="c6190586-327c-4754-acfe-3cab059996b7" providerId="ADAL" clId="{C26A8027-EF2B-43F7-B0EE-C015ABD09057}" dt="2024-02-23T15:00:38.257" v="1311" actId="14100"/>
        <pc:sldMkLst>
          <pc:docMk/>
          <pc:sldMk cId="1617869094" sldId="324"/>
        </pc:sldMkLst>
        <pc:spChg chg="mod">
          <ac:chgData name="Lubomír Prokeš" userId="c6190586-327c-4754-acfe-3cab059996b7" providerId="ADAL" clId="{C26A8027-EF2B-43F7-B0EE-C015ABD09057}" dt="2024-02-23T15:00:07.261" v="1305" actId="1076"/>
          <ac:spMkLst>
            <pc:docMk/>
            <pc:sldMk cId="1617869094" sldId="324"/>
            <ac:spMk id="7" creationId="{00000000-0000-0000-0000-000000000000}"/>
          </ac:spMkLst>
        </pc:spChg>
        <pc:spChg chg="mod">
          <ac:chgData name="Lubomír Prokeš" userId="c6190586-327c-4754-acfe-3cab059996b7" providerId="ADAL" clId="{C26A8027-EF2B-43F7-B0EE-C015ABD09057}" dt="2024-02-23T15:00:24.661" v="1307" actId="255"/>
          <ac:spMkLst>
            <pc:docMk/>
            <pc:sldMk cId="1617869094" sldId="324"/>
            <ac:spMk id="10" creationId="{00000000-0000-0000-0000-000000000000}"/>
          </ac:spMkLst>
        </pc:spChg>
        <pc:spChg chg="mod">
          <ac:chgData name="Lubomír Prokeš" userId="c6190586-327c-4754-acfe-3cab059996b7" providerId="ADAL" clId="{C26A8027-EF2B-43F7-B0EE-C015ABD09057}" dt="2024-02-23T15:00:38.257" v="1311" actId="14100"/>
          <ac:spMkLst>
            <pc:docMk/>
            <pc:sldMk cId="1617869094" sldId="324"/>
            <ac:spMk id="11" creationId="{00000000-0000-0000-0000-000000000000}"/>
          </ac:spMkLst>
        </pc:spChg>
      </pc:sldChg>
      <pc:sldChg chg="addSp modSp mod">
        <pc:chgData name="Lubomír Prokeš" userId="c6190586-327c-4754-acfe-3cab059996b7" providerId="ADAL" clId="{C26A8027-EF2B-43F7-B0EE-C015ABD09057}" dt="2024-02-24T14:30:07.271" v="1782" actId="20577"/>
        <pc:sldMkLst>
          <pc:docMk/>
          <pc:sldMk cId="3882938545" sldId="336"/>
        </pc:sldMkLst>
        <pc:spChg chg="mod">
          <ac:chgData name="Lubomír Prokeš" userId="c6190586-327c-4754-acfe-3cab059996b7" providerId="ADAL" clId="{C26A8027-EF2B-43F7-B0EE-C015ABD09057}" dt="2024-02-24T14:27:45.773" v="1700" actId="1076"/>
          <ac:spMkLst>
            <pc:docMk/>
            <pc:sldMk cId="3882938545" sldId="336"/>
            <ac:spMk id="4" creationId="{FEC7C3E2-520A-4C26-B6CF-791EC40AF797}"/>
          </ac:spMkLst>
        </pc:spChg>
        <pc:spChg chg="add mod">
          <ac:chgData name="Lubomír Prokeš" userId="c6190586-327c-4754-acfe-3cab059996b7" providerId="ADAL" clId="{C26A8027-EF2B-43F7-B0EE-C015ABD09057}" dt="2024-02-24T14:27:45.773" v="1700" actId="1076"/>
          <ac:spMkLst>
            <pc:docMk/>
            <pc:sldMk cId="3882938545" sldId="336"/>
            <ac:spMk id="5" creationId="{69E919D9-1976-6DFB-305B-50C19275BF90}"/>
          </ac:spMkLst>
        </pc:spChg>
        <pc:spChg chg="add mod">
          <ac:chgData name="Lubomír Prokeš" userId="c6190586-327c-4754-acfe-3cab059996b7" providerId="ADAL" clId="{C26A8027-EF2B-43F7-B0EE-C015ABD09057}" dt="2024-02-24T14:30:07.271" v="1782" actId="20577"/>
          <ac:spMkLst>
            <pc:docMk/>
            <pc:sldMk cId="3882938545" sldId="336"/>
            <ac:spMk id="7" creationId="{4EC7EA68-DAAD-76F3-C442-E4409A236A94}"/>
          </ac:spMkLst>
        </pc:spChg>
        <pc:spChg chg="mod">
          <ac:chgData name="Lubomír Prokeš" userId="c6190586-327c-4754-acfe-3cab059996b7" providerId="ADAL" clId="{C26A8027-EF2B-43F7-B0EE-C015ABD09057}" dt="2024-02-24T14:27:08.191" v="1689" actId="1076"/>
          <ac:spMkLst>
            <pc:docMk/>
            <pc:sldMk cId="3882938545" sldId="336"/>
            <ac:spMk id="16" creationId="{F09D5986-103C-4F10-BC9B-AE81D58E34E1}"/>
          </ac:spMkLst>
        </pc:spChg>
        <pc:spChg chg="mod">
          <ac:chgData name="Lubomír Prokeš" userId="c6190586-327c-4754-acfe-3cab059996b7" providerId="ADAL" clId="{C26A8027-EF2B-43F7-B0EE-C015ABD09057}" dt="2024-02-24T14:27:52.050" v="1702" actId="20577"/>
          <ac:spMkLst>
            <pc:docMk/>
            <pc:sldMk cId="3882938545" sldId="336"/>
            <ac:spMk id="65542" creationId="{C57D9A53-E3C1-423A-817F-6DD24D27E5C9}"/>
          </ac:spMkLst>
        </pc:spChg>
        <pc:spChg chg="mod">
          <ac:chgData name="Lubomír Prokeš" userId="c6190586-327c-4754-acfe-3cab059996b7" providerId="ADAL" clId="{C26A8027-EF2B-43F7-B0EE-C015ABD09057}" dt="2024-02-24T14:27:45.773" v="1700" actId="1076"/>
          <ac:spMkLst>
            <pc:docMk/>
            <pc:sldMk cId="3882938545" sldId="336"/>
            <ac:spMk id="65544" creationId="{A2422506-5D50-4A06-8538-34921A67872E}"/>
          </ac:spMkLst>
        </pc:spChg>
        <pc:spChg chg="mod">
          <ac:chgData name="Lubomír Prokeš" userId="c6190586-327c-4754-acfe-3cab059996b7" providerId="ADAL" clId="{C26A8027-EF2B-43F7-B0EE-C015ABD09057}" dt="2024-02-24T14:27:08.191" v="1689" actId="1076"/>
          <ac:spMkLst>
            <pc:docMk/>
            <pc:sldMk cId="3882938545" sldId="336"/>
            <ac:spMk id="65548" creationId="{8A7F2F5D-AE95-4931-8E61-756760CD1326}"/>
          </ac:spMkLst>
        </pc:spChg>
        <pc:spChg chg="mod">
          <ac:chgData name="Lubomír Prokeš" userId="c6190586-327c-4754-acfe-3cab059996b7" providerId="ADAL" clId="{C26A8027-EF2B-43F7-B0EE-C015ABD09057}" dt="2024-02-24T14:27:08.191" v="1689" actId="1076"/>
          <ac:spMkLst>
            <pc:docMk/>
            <pc:sldMk cId="3882938545" sldId="336"/>
            <ac:spMk id="65552" creationId="{79C8FCAA-1F00-430A-B28B-5B61EE1D74CC}"/>
          </ac:spMkLst>
        </pc:spChg>
        <pc:graphicFrameChg chg="mod">
          <ac:chgData name="Lubomír Prokeš" userId="c6190586-327c-4754-acfe-3cab059996b7" providerId="ADAL" clId="{C26A8027-EF2B-43F7-B0EE-C015ABD09057}" dt="2024-02-24T14:27:45.773" v="1700" actId="1076"/>
          <ac:graphicFrameMkLst>
            <pc:docMk/>
            <pc:sldMk cId="3882938545" sldId="336"/>
            <ac:graphicFrameMk id="65543" creationId="{9F7F3CB1-4E4D-4E61-8EE4-305D052DAC10}"/>
          </ac:graphicFrameMkLst>
        </pc:graphicFrameChg>
        <pc:graphicFrameChg chg="mod">
          <ac:chgData name="Lubomír Prokeš" userId="c6190586-327c-4754-acfe-3cab059996b7" providerId="ADAL" clId="{C26A8027-EF2B-43F7-B0EE-C015ABD09057}" dt="2024-02-24T14:27:45.773" v="1700" actId="1076"/>
          <ac:graphicFrameMkLst>
            <pc:docMk/>
            <pc:sldMk cId="3882938545" sldId="336"/>
            <ac:graphicFrameMk id="65545" creationId="{BD2452C5-51EE-409B-B43A-061F5F194B63}"/>
          </ac:graphicFrameMkLst>
        </pc:graphicFrameChg>
        <pc:cxnChg chg="mod">
          <ac:chgData name="Lubomír Prokeš" userId="c6190586-327c-4754-acfe-3cab059996b7" providerId="ADAL" clId="{C26A8027-EF2B-43F7-B0EE-C015ABD09057}" dt="2024-02-24T14:27:45.773" v="1700" actId="1076"/>
          <ac:cxnSpMkLst>
            <pc:docMk/>
            <pc:sldMk cId="3882938545" sldId="336"/>
            <ac:cxnSpMk id="3" creationId="{17EBEED5-F774-4E5D-93B6-7BADF6B8C172}"/>
          </ac:cxnSpMkLst>
        </pc:cxnChg>
      </pc:sldChg>
      <pc:sldChg chg="modSp mod ord">
        <pc:chgData name="Lubomír Prokeš" userId="c6190586-327c-4754-acfe-3cab059996b7" providerId="ADAL" clId="{C26A8027-EF2B-43F7-B0EE-C015ABD09057}" dt="2024-02-24T13:45:51.691" v="1512"/>
        <pc:sldMkLst>
          <pc:docMk/>
          <pc:sldMk cId="2774419727" sldId="338"/>
        </pc:sldMkLst>
        <pc:spChg chg="mod">
          <ac:chgData name="Lubomír Prokeš" userId="c6190586-327c-4754-acfe-3cab059996b7" providerId="ADAL" clId="{C26A8027-EF2B-43F7-B0EE-C015ABD09057}" dt="2024-02-24T13:42:09.881" v="1443" actId="2711"/>
          <ac:spMkLst>
            <pc:docMk/>
            <pc:sldMk cId="2774419727" sldId="338"/>
            <ac:spMk id="2" creationId="{00000000-0000-0000-0000-000000000000}"/>
          </ac:spMkLst>
        </pc:spChg>
      </pc:sldChg>
      <pc:sldChg chg="addSp modSp mod">
        <pc:chgData name="Lubomír Prokeš" userId="c6190586-327c-4754-acfe-3cab059996b7" providerId="ADAL" clId="{C26A8027-EF2B-43F7-B0EE-C015ABD09057}" dt="2024-02-24T15:52:27.661" v="2780" actId="1076"/>
        <pc:sldMkLst>
          <pc:docMk/>
          <pc:sldMk cId="2107237661" sldId="339"/>
        </pc:sldMkLst>
        <pc:spChg chg="add mod">
          <ac:chgData name="Lubomír Prokeš" userId="c6190586-327c-4754-acfe-3cab059996b7" providerId="ADAL" clId="{C26A8027-EF2B-43F7-B0EE-C015ABD09057}" dt="2024-02-23T10:56:28.846" v="571" actId="767"/>
          <ac:spMkLst>
            <pc:docMk/>
            <pc:sldMk cId="2107237661" sldId="339"/>
            <ac:spMk id="2" creationId="{4719625E-0FA2-4706-157C-96F02C827F08}"/>
          </ac:spMkLst>
        </pc:spChg>
        <pc:spChg chg="add mod">
          <ac:chgData name="Lubomír Prokeš" userId="c6190586-327c-4754-acfe-3cab059996b7" providerId="ADAL" clId="{C26A8027-EF2B-43F7-B0EE-C015ABD09057}" dt="2024-02-23T10:57:14.891" v="579" actId="14100"/>
          <ac:spMkLst>
            <pc:docMk/>
            <pc:sldMk cId="2107237661" sldId="339"/>
            <ac:spMk id="3" creationId="{546AF999-2390-20C2-FCC7-F2350A9E95BD}"/>
          </ac:spMkLst>
        </pc:spChg>
        <pc:spChg chg="add mod">
          <ac:chgData name="Lubomír Prokeš" userId="c6190586-327c-4754-acfe-3cab059996b7" providerId="ADAL" clId="{C26A8027-EF2B-43F7-B0EE-C015ABD09057}" dt="2024-02-24T14:55:35.396" v="2011" actId="692"/>
          <ac:spMkLst>
            <pc:docMk/>
            <pc:sldMk cId="2107237661" sldId="339"/>
            <ac:spMk id="4" creationId="{E0454181-0444-7967-CA41-841C1A238D7C}"/>
          </ac:spMkLst>
        </pc:spChg>
        <pc:spChg chg="add mod">
          <ac:chgData name="Lubomír Prokeš" userId="c6190586-327c-4754-acfe-3cab059996b7" providerId="ADAL" clId="{C26A8027-EF2B-43F7-B0EE-C015ABD09057}" dt="2024-02-24T15:52:27.661" v="2780" actId="1076"/>
          <ac:spMkLst>
            <pc:docMk/>
            <pc:sldMk cId="2107237661" sldId="339"/>
            <ac:spMk id="5" creationId="{AB00351A-CE62-8F94-EFB7-C50752A2C818}"/>
          </ac:spMkLst>
        </pc:spChg>
        <pc:picChg chg="mod">
          <ac:chgData name="Lubomír Prokeš" userId="c6190586-327c-4754-acfe-3cab059996b7" providerId="ADAL" clId="{C26A8027-EF2B-43F7-B0EE-C015ABD09057}" dt="2024-02-24T15:52:21.838" v="2779" actId="1076"/>
          <ac:picMkLst>
            <pc:docMk/>
            <pc:sldMk cId="2107237661" sldId="339"/>
            <ac:picMk id="4103" creationId="{00000000-0000-0000-0000-000000000000}"/>
          </ac:picMkLst>
        </pc:picChg>
      </pc:sldChg>
      <pc:sldChg chg="addSp delSp modSp mod">
        <pc:chgData name="Lubomír Prokeš" userId="c6190586-327c-4754-acfe-3cab059996b7" providerId="ADAL" clId="{C26A8027-EF2B-43F7-B0EE-C015ABD09057}" dt="2024-02-24T15:44:59.549" v="2762" actId="1076"/>
        <pc:sldMkLst>
          <pc:docMk/>
          <pc:sldMk cId="2363168644" sldId="345"/>
        </pc:sldMkLst>
        <pc:spChg chg="del mod">
          <ac:chgData name="Lubomír Prokeš" userId="c6190586-327c-4754-acfe-3cab059996b7" providerId="ADAL" clId="{C26A8027-EF2B-43F7-B0EE-C015ABD09057}" dt="2024-02-24T15:36:42.318" v="2638" actId="478"/>
          <ac:spMkLst>
            <pc:docMk/>
            <pc:sldMk cId="2363168644" sldId="345"/>
            <ac:spMk id="5" creationId="{00000000-0000-0000-0000-000000000000}"/>
          </ac:spMkLst>
        </pc:spChg>
        <pc:spChg chg="del">
          <ac:chgData name="Lubomír Prokeš" userId="c6190586-327c-4754-acfe-3cab059996b7" providerId="ADAL" clId="{C26A8027-EF2B-43F7-B0EE-C015ABD09057}" dt="2024-02-24T15:36:36.364" v="2636" actId="478"/>
          <ac:spMkLst>
            <pc:docMk/>
            <pc:sldMk cId="2363168644" sldId="345"/>
            <ac:spMk id="8" creationId="{650979E1-9ED9-469C-8036-C9EBB0017D32}"/>
          </ac:spMkLst>
        </pc:spChg>
        <pc:picChg chg="add del mod">
          <ac:chgData name="Lubomír Prokeš" userId="c6190586-327c-4754-acfe-3cab059996b7" providerId="ADAL" clId="{C26A8027-EF2B-43F7-B0EE-C015ABD09057}" dt="2024-02-24T15:43:33.245" v="2755" actId="478"/>
          <ac:picMkLst>
            <pc:docMk/>
            <pc:sldMk cId="2363168644" sldId="345"/>
            <ac:picMk id="2" creationId="{37D85271-09EC-C6C4-EAD7-5D63A1D7956D}"/>
          </ac:picMkLst>
        </pc:picChg>
        <pc:picChg chg="del">
          <ac:chgData name="Lubomír Prokeš" userId="c6190586-327c-4754-acfe-3cab059996b7" providerId="ADAL" clId="{C26A8027-EF2B-43F7-B0EE-C015ABD09057}" dt="2024-02-24T15:36:29.311" v="2634" actId="478"/>
          <ac:picMkLst>
            <pc:docMk/>
            <pc:sldMk cId="2363168644" sldId="345"/>
            <ac:picMk id="7" creationId="{236BD061-A845-4C50-A2A2-9C418EAF5B2B}"/>
          </ac:picMkLst>
        </pc:picChg>
        <pc:picChg chg="add mod">
          <ac:chgData name="Lubomír Prokeš" userId="c6190586-327c-4754-acfe-3cab059996b7" providerId="ADAL" clId="{C26A8027-EF2B-43F7-B0EE-C015ABD09057}" dt="2024-02-24T15:44:59.549" v="2762" actId="1076"/>
          <ac:picMkLst>
            <pc:docMk/>
            <pc:sldMk cId="2363168644" sldId="345"/>
            <ac:picMk id="9" creationId="{7637CAE2-3155-F5B0-22C0-02F078287C5B}"/>
          </ac:picMkLst>
        </pc:picChg>
        <pc:picChg chg="add mod">
          <ac:chgData name="Lubomír Prokeš" userId="c6190586-327c-4754-acfe-3cab059996b7" providerId="ADAL" clId="{C26A8027-EF2B-43F7-B0EE-C015ABD09057}" dt="2024-02-24T15:43:42.214" v="2758" actId="1076"/>
          <ac:picMkLst>
            <pc:docMk/>
            <pc:sldMk cId="2363168644" sldId="345"/>
            <ac:picMk id="2050" creationId="{0DD9318B-B77C-7FD4-EAE8-FC7DD0FC7E38}"/>
          </ac:picMkLst>
        </pc:picChg>
        <pc:picChg chg="del">
          <ac:chgData name="Lubomír Prokeš" userId="c6190586-327c-4754-acfe-3cab059996b7" providerId="ADAL" clId="{C26A8027-EF2B-43F7-B0EE-C015ABD09057}" dt="2024-02-24T15:36:33.083" v="2635" actId="478"/>
          <ac:picMkLst>
            <pc:docMk/>
            <pc:sldMk cId="2363168644" sldId="345"/>
            <ac:picMk id="31752" creationId="{00000000-0000-0000-0000-000000000000}"/>
          </ac:picMkLst>
        </pc:picChg>
      </pc:sldChg>
      <pc:sldChg chg="modSp mod">
        <pc:chgData name="Lubomír Prokeš" userId="c6190586-327c-4754-acfe-3cab059996b7" providerId="ADAL" clId="{C26A8027-EF2B-43F7-B0EE-C015ABD09057}" dt="2024-02-18T13:24:42.365" v="500" actId="6549"/>
        <pc:sldMkLst>
          <pc:docMk/>
          <pc:sldMk cId="1490989368" sldId="363"/>
        </pc:sldMkLst>
        <pc:spChg chg="mod">
          <ac:chgData name="Lubomír Prokeš" userId="c6190586-327c-4754-acfe-3cab059996b7" providerId="ADAL" clId="{C26A8027-EF2B-43F7-B0EE-C015ABD09057}" dt="2024-02-18T13:24:42.365" v="500" actId="6549"/>
          <ac:spMkLst>
            <pc:docMk/>
            <pc:sldMk cId="1490989368" sldId="363"/>
            <ac:spMk id="4" creationId="{00000000-0000-0000-0000-000000000000}"/>
          </ac:spMkLst>
        </pc:spChg>
      </pc:sldChg>
      <pc:sldChg chg="modSp mod">
        <pc:chgData name="Lubomír Prokeš" userId="c6190586-327c-4754-acfe-3cab059996b7" providerId="ADAL" clId="{C26A8027-EF2B-43F7-B0EE-C015ABD09057}" dt="2024-02-18T13:39:47.785" v="504" actId="255"/>
        <pc:sldMkLst>
          <pc:docMk/>
          <pc:sldMk cId="203770883" sldId="390"/>
        </pc:sldMkLst>
        <pc:spChg chg="mod">
          <ac:chgData name="Lubomír Prokeš" userId="c6190586-327c-4754-acfe-3cab059996b7" providerId="ADAL" clId="{C26A8027-EF2B-43F7-B0EE-C015ABD09057}" dt="2024-02-18T13:39:47.785" v="504" actId="255"/>
          <ac:spMkLst>
            <pc:docMk/>
            <pc:sldMk cId="203770883" sldId="390"/>
            <ac:spMk id="2" creationId="{00000000-0000-0000-0000-000000000000}"/>
          </ac:spMkLst>
        </pc:spChg>
        <pc:spChg chg="mod">
          <ac:chgData name="Lubomír Prokeš" userId="c6190586-327c-4754-acfe-3cab059996b7" providerId="ADAL" clId="{C26A8027-EF2B-43F7-B0EE-C015ABD09057}" dt="2024-02-18T13:39:35.778" v="502" actId="2711"/>
          <ac:spMkLst>
            <pc:docMk/>
            <pc:sldMk cId="203770883" sldId="390"/>
            <ac:spMk id="37891" creationId="{00000000-0000-0000-0000-000000000000}"/>
          </ac:spMkLst>
        </pc:spChg>
      </pc:sldChg>
      <pc:sldChg chg="modSp mod">
        <pc:chgData name="Lubomír Prokeš" userId="c6190586-327c-4754-acfe-3cab059996b7" providerId="ADAL" clId="{C26A8027-EF2B-43F7-B0EE-C015ABD09057}" dt="2024-02-18T13:41:04.532" v="512" actId="1076"/>
        <pc:sldMkLst>
          <pc:docMk/>
          <pc:sldMk cId="2342914511" sldId="394"/>
        </pc:sldMkLst>
        <pc:spChg chg="mod">
          <ac:chgData name="Lubomír Prokeš" userId="c6190586-327c-4754-acfe-3cab059996b7" providerId="ADAL" clId="{C26A8027-EF2B-43F7-B0EE-C015ABD09057}" dt="2024-02-18T13:40:46.713" v="509" actId="1076"/>
          <ac:spMkLst>
            <pc:docMk/>
            <pc:sldMk cId="2342914511" sldId="394"/>
            <ac:spMk id="10" creationId="{E054B4AA-1262-4521-96E4-9193516A6C3B}"/>
          </ac:spMkLst>
        </pc:spChg>
        <pc:spChg chg="mod">
          <ac:chgData name="Lubomír Prokeš" userId="c6190586-327c-4754-acfe-3cab059996b7" providerId="ADAL" clId="{C26A8027-EF2B-43F7-B0EE-C015ABD09057}" dt="2024-02-18T13:41:00.103" v="511" actId="27636"/>
          <ac:spMkLst>
            <pc:docMk/>
            <pc:sldMk cId="2342914511" sldId="394"/>
            <ac:spMk id="41987" creationId="{00000000-0000-0000-0000-000000000000}"/>
          </ac:spMkLst>
        </pc:spChg>
        <pc:spChg chg="mod">
          <ac:chgData name="Lubomír Prokeš" userId="c6190586-327c-4754-acfe-3cab059996b7" providerId="ADAL" clId="{C26A8027-EF2B-43F7-B0EE-C015ABD09057}" dt="2024-02-18T13:41:04.532" v="512" actId="1076"/>
          <ac:spMkLst>
            <pc:docMk/>
            <pc:sldMk cId="2342914511" sldId="394"/>
            <ac:spMk id="41988" creationId="{00000000-0000-0000-0000-000000000000}"/>
          </ac:spMkLst>
        </pc:spChg>
      </pc:sldChg>
      <pc:sldChg chg="modSp mod">
        <pc:chgData name="Lubomír Prokeš" userId="c6190586-327c-4754-acfe-3cab059996b7" providerId="ADAL" clId="{C26A8027-EF2B-43F7-B0EE-C015ABD09057}" dt="2024-02-18T13:39:55.266" v="505" actId="255"/>
        <pc:sldMkLst>
          <pc:docMk/>
          <pc:sldMk cId="381503683" sldId="396"/>
        </pc:sldMkLst>
        <pc:spChg chg="mod">
          <ac:chgData name="Lubomír Prokeš" userId="c6190586-327c-4754-acfe-3cab059996b7" providerId="ADAL" clId="{C26A8027-EF2B-43F7-B0EE-C015ABD09057}" dt="2024-02-18T13:39:55.266" v="505" actId="255"/>
          <ac:spMkLst>
            <pc:docMk/>
            <pc:sldMk cId="381503683" sldId="396"/>
            <ac:spMk id="39939" creationId="{00000000-0000-0000-0000-000000000000}"/>
          </ac:spMkLst>
        </pc:spChg>
      </pc:sldChg>
      <pc:sldChg chg="modSp mod">
        <pc:chgData name="Lubomír Prokeš" userId="c6190586-327c-4754-acfe-3cab059996b7" providerId="ADAL" clId="{C26A8027-EF2B-43F7-B0EE-C015ABD09057}" dt="2024-02-18T13:41:38.535" v="515" actId="255"/>
        <pc:sldMkLst>
          <pc:docMk/>
          <pc:sldMk cId="705152183" sldId="400"/>
        </pc:sldMkLst>
        <pc:spChg chg="mod">
          <ac:chgData name="Lubomír Prokeš" userId="c6190586-327c-4754-acfe-3cab059996b7" providerId="ADAL" clId="{C26A8027-EF2B-43F7-B0EE-C015ABD09057}" dt="2024-02-18T13:41:38.535" v="515" actId="255"/>
          <ac:spMkLst>
            <pc:docMk/>
            <pc:sldMk cId="705152183" sldId="400"/>
            <ac:spMk id="4099" creationId="{00000000-0000-0000-0000-000000000000}"/>
          </ac:spMkLst>
        </pc:spChg>
      </pc:sldChg>
      <pc:sldChg chg="modSp mod">
        <pc:chgData name="Lubomír Prokeš" userId="c6190586-327c-4754-acfe-3cab059996b7" providerId="ADAL" clId="{C26A8027-EF2B-43F7-B0EE-C015ABD09057}" dt="2024-02-18T13:42:09.206" v="518" actId="255"/>
        <pc:sldMkLst>
          <pc:docMk/>
          <pc:sldMk cId="1196231024" sldId="404"/>
        </pc:sldMkLst>
        <pc:spChg chg="mod">
          <ac:chgData name="Lubomír Prokeš" userId="c6190586-327c-4754-acfe-3cab059996b7" providerId="ADAL" clId="{C26A8027-EF2B-43F7-B0EE-C015ABD09057}" dt="2024-02-18T13:42:09.206" v="518" actId="255"/>
          <ac:spMkLst>
            <pc:docMk/>
            <pc:sldMk cId="1196231024" sldId="404"/>
            <ac:spMk id="8195" creationId="{00000000-0000-0000-0000-000000000000}"/>
          </ac:spMkLst>
        </pc:spChg>
      </pc:sldChg>
      <pc:sldChg chg="modSp mod">
        <pc:chgData name="Lubomír Prokeš" userId="c6190586-327c-4754-acfe-3cab059996b7" providerId="ADAL" clId="{C26A8027-EF2B-43F7-B0EE-C015ABD09057}" dt="2024-02-18T13:43:59.712" v="543" actId="1076"/>
        <pc:sldMkLst>
          <pc:docMk/>
          <pc:sldMk cId="1816852166" sldId="424"/>
        </pc:sldMkLst>
        <pc:spChg chg="mod">
          <ac:chgData name="Lubomír Prokeš" userId="c6190586-327c-4754-acfe-3cab059996b7" providerId="ADAL" clId="{C26A8027-EF2B-43F7-B0EE-C015ABD09057}" dt="2024-02-18T13:43:59.712" v="543" actId="1076"/>
          <ac:spMkLst>
            <pc:docMk/>
            <pc:sldMk cId="1816852166" sldId="424"/>
            <ac:spMk id="4" creationId="{00000000-0000-0000-0000-000000000000}"/>
          </ac:spMkLst>
        </pc:spChg>
        <pc:spChg chg="mod">
          <ac:chgData name="Lubomír Prokeš" userId="c6190586-327c-4754-acfe-3cab059996b7" providerId="ADAL" clId="{C26A8027-EF2B-43F7-B0EE-C015ABD09057}" dt="2024-02-18T13:43:55.445" v="542" actId="255"/>
          <ac:spMkLst>
            <pc:docMk/>
            <pc:sldMk cId="1816852166" sldId="424"/>
            <ac:spMk id="6" creationId="{00000000-0000-0000-0000-000000000000}"/>
          </ac:spMkLst>
        </pc:spChg>
      </pc:sldChg>
      <pc:sldChg chg="modSp mod">
        <pc:chgData name="Lubomír Prokeš" userId="c6190586-327c-4754-acfe-3cab059996b7" providerId="ADAL" clId="{C26A8027-EF2B-43F7-B0EE-C015ABD09057}" dt="2024-02-18T13:43:36.882" v="539" actId="1076"/>
        <pc:sldMkLst>
          <pc:docMk/>
          <pc:sldMk cId="1510368242" sldId="425"/>
        </pc:sldMkLst>
        <pc:spChg chg="mod">
          <ac:chgData name="Lubomír Prokeš" userId="c6190586-327c-4754-acfe-3cab059996b7" providerId="ADAL" clId="{C26A8027-EF2B-43F7-B0EE-C015ABD09057}" dt="2024-02-18T13:43:36.882" v="539" actId="1076"/>
          <ac:spMkLst>
            <pc:docMk/>
            <pc:sldMk cId="1510368242" sldId="425"/>
            <ac:spMk id="2" creationId="{00000000-0000-0000-0000-000000000000}"/>
          </ac:spMkLst>
        </pc:spChg>
        <pc:spChg chg="mod">
          <ac:chgData name="Lubomír Prokeš" userId="c6190586-327c-4754-acfe-3cab059996b7" providerId="ADAL" clId="{C26A8027-EF2B-43F7-B0EE-C015ABD09057}" dt="2024-02-18T13:42:58.652" v="525" actId="14100"/>
          <ac:spMkLst>
            <pc:docMk/>
            <pc:sldMk cId="1510368242" sldId="425"/>
            <ac:spMk id="9219" creationId="{00000000-0000-0000-0000-000000000000}"/>
          </ac:spMkLst>
        </pc:spChg>
      </pc:sldChg>
      <pc:sldChg chg="add">
        <pc:chgData name="Lubomír Prokeš" userId="c6190586-327c-4754-acfe-3cab059996b7" providerId="ADAL" clId="{C26A8027-EF2B-43F7-B0EE-C015ABD09057}" dt="2024-02-24T15:45:38.476" v="2766"/>
        <pc:sldMkLst>
          <pc:docMk/>
          <pc:sldMk cId="1230586158" sldId="600"/>
        </pc:sldMkLst>
      </pc:sldChg>
      <pc:sldChg chg="del">
        <pc:chgData name="Lubomír Prokeš" userId="c6190586-327c-4754-acfe-3cab059996b7" providerId="ADAL" clId="{C26A8027-EF2B-43F7-B0EE-C015ABD09057}" dt="2024-02-24T15:45:15.486" v="2763" actId="2696"/>
        <pc:sldMkLst>
          <pc:docMk/>
          <pc:sldMk cId="2180885010" sldId="600"/>
        </pc:sldMkLst>
      </pc:sldChg>
      <pc:sldChg chg="addSp delSp modSp mod">
        <pc:chgData name="Lubomír Prokeš" userId="c6190586-327c-4754-acfe-3cab059996b7" providerId="ADAL" clId="{C26A8027-EF2B-43F7-B0EE-C015ABD09057}" dt="2024-02-24T21:36:46.880" v="3802" actId="1076"/>
        <pc:sldMkLst>
          <pc:docMk/>
          <pc:sldMk cId="235670024" sldId="685"/>
        </pc:sldMkLst>
        <pc:spChg chg="mod">
          <ac:chgData name="Lubomír Prokeš" userId="c6190586-327c-4754-acfe-3cab059996b7" providerId="ADAL" clId="{C26A8027-EF2B-43F7-B0EE-C015ABD09057}" dt="2024-02-24T21:36:46.880" v="3802" actId="1076"/>
          <ac:spMkLst>
            <pc:docMk/>
            <pc:sldMk cId="235670024" sldId="685"/>
            <ac:spMk id="2" creationId="{00000000-0000-0000-0000-000000000000}"/>
          </ac:spMkLst>
        </pc:spChg>
        <pc:spChg chg="mod">
          <ac:chgData name="Lubomír Prokeš" userId="c6190586-327c-4754-acfe-3cab059996b7" providerId="ADAL" clId="{C26A8027-EF2B-43F7-B0EE-C015ABD09057}" dt="2024-02-24T21:36:36.672" v="3800" actId="1076"/>
          <ac:spMkLst>
            <pc:docMk/>
            <pc:sldMk cId="235670024" sldId="685"/>
            <ac:spMk id="4" creationId="{00000000-0000-0000-0000-000000000000}"/>
          </ac:spMkLst>
        </pc:spChg>
        <pc:picChg chg="add mod">
          <ac:chgData name="Lubomír Prokeš" userId="c6190586-327c-4754-acfe-3cab059996b7" providerId="ADAL" clId="{C26A8027-EF2B-43F7-B0EE-C015ABD09057}" dt="2024-02-24T21:29:45.346" v="3795" actId="1076"/>
          <ac:picMkLst>
            <pc:docMk/>
            <pc:sldMk cId="235670024" sldId="685"/>
            <ac:picMk id="5" creationId="{FA2ED891-842F-9ED1-3811-D8AB67424613}"/>
          </ac:picMkLst>
        </pc:picChg>
        <pc:picChg chg="add del mod">
          <ac:chgData name="Lubomír Prokeš" userId="c6190586-327c-4754-acfe-3cab059996b7" providerId="ADAL" clId="{C26A8027-EF2B-43F7-B0EE-C015ABD09057}" dt="2024-02-24T21:22:04.039" v="3768" actId="478"/>
          <ac:picMkLst>
            <pc:docMk/>
            <pc:sldMk cId="235670024" sldId="685"/>
            <ac:picMk id="4098" creationId="{A363F85B-4A12-F6C4-26EA-5C88271C1995}"/>
          </ac:picMkLst>
        </pc:picChg>
        <pc:picChg chg="add mod">
          <ac:chgData name="Lubomír Prokeš" userId="c6190586-327c-4754-acfe-3cab059996b7" providerId="ADAL" clId="{C26A8027-EF2B-43F7-B0EE-C015ABD09057}" dt="2024-02-24T21:36:21.291" v="3797" actId="1076"/>
          <ac:picMkLst>
            <pc:docMk/>
            <pc:sldMk cId="235670024" sldId="685"/>
            <ac:picMk id="4100" creationId="{E443BF17-2BFD-517C-3DAC-049C31FF3EED}"/>
          </ac:picMkLst>
        </pc:picChg>
        <pc:picChg chg="mod">
          <ac:chgData name="Lubomír Prokeš" userId="c6190586-327c-4754-acfe-3cab059996b7" providerId="ADAL" clId="{C26A8027-EF2B-43F7-B0EE-C015ABD09057}" dt="2024-02-24T21:36:42.395" v="3801" actId="1076"/>
          <ac:picMkLst>
            <pc:docMk/>
            <pc:sldMk cId="235670024" sldId="685"/>
            <ac:picMk id="220163" creationId="{00000000-0000-0000-0000-000000000000}"/>
          </ac:picMkLst>
        </pc:picChg>
      </pc:sldChg>
      <pc:sldChg chg="modSp mod">
        <pc:chgData name="Lubomír Prokeš" userId="c6190586-327c-4754-acfe-3cab059996b7" providerId="ADAL" clId="{C26A8027-EF2B-43F7-B0EE-C015ABD09057}" dt="2024-02-18T13:45:46.796" v="567" actId="1036"/>
        <pc:sldMkLst>
          <pc:docMk/>
          <pc:sldMk cId="328088145" sldId="731"/>
        </pc:sldMkLst>
        <pc:spChg chg="mod">
          <ac:chgData name="Lubomír Prokeš" userId="c6190586-327c-4754-acfe-3cab059996b7" providerId="ADAL" clId="{C26A8027-EF2B-43F7-B0EE-C015ABD09057}" dt="2024-02-18T13:45:42.451" v="565" actId="1076"/>
          <ac:spMkLst>
            <pc:docMk/>
            <pc:sldMk cId="328088145" sldId="731"/>
            <ac:spMk id="2" creationId="{6B4FC3C1-918A-4392-84D1-8FB8F3928997}"/>
          </ac:spMkLst>
        </pc:spChg>
        <pc:spChg chg="mod">
          <ac:chgData name="Lubomír Prokeš" userId="c6190586-327c-4754-acfe-3cab059996b7" providerId="ADAL" clId="{C26A8027-EF2B-43F7-B0EE-C015ABD09057}" dt="2024-02-18T13:45:22.307" v="560" actId="1076"/>
          <ac:spMkLst>
            <pc:docMk/>
            <pc:sldMk cId="328088145" sldId="731"/>
            <ac:spMk id="3" creationId="{F999BE62-8D01-4D6F-8E2C-C6E989844E4F}"/>
          </ac:spMkLst>
        </pc:spChg>
        <pc:spChg chg="mod">
          <ac:chgData name="Lubomír Prokeš" userId="c6190586-327c-4754-acfe-3cab059996b7" providerId="ADAL" clId="{C26A8027-EF2B-43F7-B0EE-C015ABD09057}" dt="2024-02-18T13:44:14.029" v="545" actId="255"/>
          <ac:spMkLst>
            <pc:docMk/>
            <pc:sldMk cId="328088145" sldId="731"/>
            <ac:spMk id="16387" creationId="{00000000-0000-0000-0000-000000000000}"/>
          </ac:spMkLst>
        </pc:spChg>
        <pc:spChg chg="mod">
          <ac:chgData name="Lubomír Prokeš" userId="c6190586-327c-4754-acfe-3cab059996b7" providerId="ADAL" clId="{C26A8027-EF2B-43F7-B0EE-C015ABD09057}" dt="2024-02-18T13:45:38.606" v="564" actId="255"/>
          <ac:spMkLst>
            <pc:docMk/>
            <pc:sldMk cId="328088145" sldId="731"/>
            <ac:spMk id="16388" creationId="{00000000-0000-0000-0000-000000000000}"/>
          </ac:spMkLst>
        </pc:spChg>
        <pc:picChg chg="mod">
          <ac:chgData name="Lubomír Prokeš" userId="c6190586-327c-4754-acfe-3cab059996b7" providerId="ADAL" clId="{C26A8027-EF2B-43F7-B0EE-C015ABD09057}" dt="2024-02-18T13:45:46.796" v="567" actId="1036"/>
          <ac:picMkLst>
            <pc:docMk/>
            <pc:sldMk cId="328088145" sldId="731"/>
            <ac:picMk id="67588" creationId="{00000000-0000-0000-0000-000000000000}"/>
          </ac:picMkLst>
        </pc:picChg>
      </pc:sldChg>
      <pc:sldChg chg="modSp mod">
        <pc:chgData name="Lubomír Prokeš" userId="c6190586-327c-4754-acfe-3cab059996b7" providerId="ADAL" clId="{C26A8027-EF2B-43F7-B0EE-C015ABD09057}" dt="2024-02-24T16:09:56.960" v="2871" actId="115"/>
        <pc:sldMkLst>
          <pc:docMk/>
          <pc:sldMk cId="3943785952" sldId="741"/>
        </pc:sldMkLst>
        <pc:spChg chg="mod">
          <ac:chgData name="Lubomír Prokeš" userId="c6190586-327c-4754-acfe-3cab059996b7" providerId="ADAL" clId="{C26A8027-EF2B-43F7-B0EE-C015ABD09057}" dt="2024-02-24T16:09:56.960" v="2871" actId="115"/>
          <ac:spMkLst>
            <pc:docMk/>
            <pc:sldMk cId="3943785952" sldId="741"/>
            <ac:spMk id="5" creationId="{00000000-0000-0000-0000-000000000000}"/>
          </ac:spMkLst>
        </pc:spChg>
      </pc:sldChg>
      <pc:sldChg chg="modSp mod">
        <pc:chgData name="Lubomír Prokeš" userId="c6190586-327c-4754-acfe-3cab059996b7" providerId="ADAL" clId="{C26A8027-EF2B-43F7-B0EE-C015ABD09057}" dt="2024-02-24T16:10:47.603" v="2873" actId="115"/>
        <pc:sldMkLst>
          <pc:docMk/>
          <pc:sldMk cId="3272478332" sldId="742"/>
        </pc:sldMkLst>
        <pc:spChg chg="mod">
          <ac:chgData name="Lubomír Prokeš" userId="c6190586-327c-4754-acfe-3cab059996b7" providerId="ADAL" clId="{C26A8027-EF2B-43F7-B0EE-C015ABD09057}" dt="2024-02-24T16:10:47.603" v="2873" actId="115"/>
          <ac:spMkLst>
            <pc:docMk/>
            <pc:sldMk cId="3272478332" sldId="742"/>
            <ac:spMk id="4" creationId="{00000000-0000-0000-0000-000000000000}"/>
          </ac:spMkLst>
        </pc:spChg>
      </pc:sldChg>
      <pc:sldChg chg="modSp mod">
        <pc:chgData name="Lubomír Prokeš" userId="c6190586-327c-4754-acfe-3cab059996b7" providerId="ADAL" clId="{C26A8027-EF2B-43F7-B0EE-C015ABD09057}" dt="2024-02-24T14:32:34.852" v="1803" actId="20577"/>
        <pc:sldMkLst>
          <pc:docMk/>
          <pc:sldMk cId="2879742775" sldId="750"/>
        </pc:sldMkLst>
        <pc:spChg chg="mod">
          <ac:chgData name="Lubomír Prokeš" userId="c6190586-327c-4754-acfe-3cab059996b7" providerId="ADAL" clId="{C26A8027-EF2B-43F7-B0EE-C015ABD09057}" dt="2024-02-24T13:38:59.373" v="1441" actId="20577"/>
          <ac:spMkLst>
            <pc:docMk/>
            <pc:sldMk cId="2879742775" sldId="750"/>
            <ac:spMk id="4" creationId="{72E26F39-CE25-4213-855C-D922DCC88F1A}"/>
          </ac:spMkLst>
        </pc:spChg>
        <pc:spChg chg="mod">
          <ac:chgData name="Lubomír Prokeš" userId="c6190586-327c-4754-acfe-3cab059996b7" providerId="ADAL" clId="{C26A8027-EF2B-43F7-B0EE-C015ABD09057}" dt="2024-02-24T14:32:34.852" v="1803" actId="20577"/>
          <ac:spMkLst>
            <pc:docMk/>
            <pc:sldMk cId="2879742775" sldId="750"/>
            <ac:spMk id="12" creationId="{D2ADDC28-081C-478E-94EC-8847F5D4AC2F}"/>
          </ac:spMkLst>
        </pc:spChg>
      </pc:sldChg>
      <pc:sldChg chg="ord">
        <pc:chgData name="Lubomír Prokeš" userId="c6190586-327c-4754-acfe-3cab059996b7" providerId="ADAL" clId="{C26A8027-EF2B-43F7-B0EE-C015ABD09057}" dt="2024-02-24T15:45:36.339" v="2765"/>
        <pc:sldMkLst>
          <pc:docMk/>
          <pc:sldMk cId="553652699" sldId="755"/>
        </pc:sldMkLst>
      </pc:sldChg>
      <pc:sldChg chg="addSp modSp mod">
        <pc:chgData name="Lubomír Prokeš" userId="c6190586-327c-4754-acfe-3cab059996b7" providerId="ADAL" clId="{C26A8027-EF2B-43F7-B0EE-C015ABD09057}" dt="2024-02-24T15:03:48.782" v="2016" actId="2711"/>
        <pc:sldMkLst>
          <pc:docMk/>
          <pc:sldMk cId="2452256111" sldId="851"/>
        </pc:sldMkLst>
        <pc:spChg chg="mod">
          <ac:chgData name="Lubomír Prokeš" userId="c6190586-327c-4754-acfe-3cab059996b7" providerId="ADAL" clId="{C26A8027-EF2B-43F7-B0EE-C015ABD09057}" dt="2024-02-24T14:22:39.905" v="1686" actId="20577"/>
          <ac:spMkLst>
            <pc:docMk/>
            <pc:sldMk cId="2452256111" sldId="851"/>
            <ac:spMk id="2" creationId="{0B4365EE-F41D-47E4-86F1-5F9086962295}"/>
          </ac:spMkLst>
        </pc:spChg>
        <pc:spChg chg="mod">
          <ac:chgData name="Lubomír Prokeš" userId="c6190586-327c-4754-acfe-3cab059996b7" providerId="ADAL" clId="{C26A8027-EF2B-43F7-B0EE-C015ABD09057}" dt="2024-02-24T13:48:27.662" v="1535" actId="115"/>
          <ac:spMkLst>
            <pc:docMk/>
            <pc:sldMk cId="2452256111" sldId="851"/>
            <ac:spMk id="3" creationId="{F8B044D0-E267-47CD-910F-D67D53A71908}"/>
          </ac:spMkLst>
        </pc:spChg>
        <pc:spChg chg="add mod">
          <ac:chgData name="Lubomír Prokeš" userId="c6190586-327c-4754-acfe-3cab059996b7" providerId="ADAL" clId="{C26A8027-EF2B-43F7-B0EE-C015ABD09057}" dt="2024-02-24T14:59:11.334" v="2015" actId="1076"/>
          <ac:spMkLst>
            <pc:docMk/>
            <pc:sldMk cId="2452256111" sldId="851"/>
            <ac:spMk id="7" creationId="{69CC3A0E-E207-6610-0A17-3F12B2DE2997}"/>
          </ac:spMkLst>
        </pc:spChg>
        <pc:spChg chg="mod">
          <ac:chgData name="Lubomír Prokeš" userId="c6190586-327c-4754-acfe-3cab059996b7" providerId="ADAL" clId="{C26A8027-EF2B-43F7-B0EE-C015ABD09057}" dt="2024-02-24T15:03:48.782" v="2016" actId="2711"/>
          <ac:spMkLst>
            <pc:docMk/>
            <pc:sldMk cId="2452256111" sldId="851"/>
            <ac:spMk id="13" creationId="{14578A4E-1B79-4C8C-B50D-10E5D7547FEF}"/>
          </ac:spMkLst>
        </pc:spChg>
        <pc:picChg chg="mod">
          <ac:chgData name="Lubomír Prokeš" userId="c6190586-327c-4754-acfe-3cab059996b7" providerId="ADAL" clId="{C26A8027-EF2B-43F7-B0EE-C015ABD09057}" dt="2024-02-24T13:47:40.981" v="1528" actId="14100"/>
          <ac:picMkLst>
            <pc:docMk/>
            <pc:sldMk cId="2452256111" sldId="851"/>
            <ac:picMk id="4" creationId="{D07F3B1B-61EA-44CE-BE18-048BC6F07076}"/>
          </ac:picMkLst>
        </pc:picChg>
      </pc:sldChg>
      <pc:sldChg chg="addSp delSp modSp mod">
        <pc:chgData name="Lubomír Prokeš" userId="c6190586-327c-4754-acfe-3cab059996b7" providerId="ADAL" clId="{C26A8027-EF2B-43F7-B0EE-C015ABD09057}" dt="2024-02-24T15:11:16.825" v="2066" actId="1076"/>
        <pc:sldMkLst>
          <pc:docMk/>
          <pc:sldMk cId="763009446" sldId="853"/>
        </pc:sldMkLst>
        <pc:spChg chg="mod">
          <ac:chgData name="Lubomír Prokeš" userId="c6190586-327c-4754-acfe-3cab059996b7" providerId="ADAL" clId="{C26A8027-EF2B-43F7-B0EE-C015ABD09057}" dt="2024-02-24T15:11:16.825" v="2066" actId="1076"/>
          <ac:spMkLst>
            <pc:docMk/>
            <pc:sldMk cId="763009446" sldId="853"/>
            <ac:spMk id="5" creationId="{B5A7392D-1A38-4490-BDE6-6AB915AE36F4}"/>
          </ac:spMkLst>
        </pc:spChg>
        <pc:picChg chg="add del mod">
          <ac:chgData name="Lubomír Prokeš" userId="c6190586-327c-4754-acfe-3cab059996b7" providerId="ADAL" clId="{C26A8027-EF2B-43F7-B0EE-C015ABD09057}" dt="2024-02-24T15:09:27.391" v="2048" actId="478"/>
          <ac:picMkLst>
            <pc:docMk/>
            <pc:sldMk cId="763009446" sldId="853"/>
            <ac:picMk id="1026" creationId="{1B7779A3-8C45-77D1-8624-EC67B0984ACF}"/>
          </ac:picMkLst>
        </pc:picChg>
        <pc:picChg chg="add del mod">
          <ac:chgData name="Lubomír Prokeš" userId="c6190586-327c-4754-acfe-3cab059996b7" providerId="ADAL" clId="{C26A8027-EF2B-43F7-B0EE-C015ABD09057}" dt="2024-02-24T15:10:41.836" v="2053" actId="21"/>
          <ac:picMkLst>
            <pc:docMk/>
            <pc:sldMk cId="763009446" sldId="853"/>
            <ac:picMk id="1028" creationId="{2E351CF1-A018-4CFF-24E4-852660AD388E}"/>
          </ac:picMkLst>
        </pc:picChg>
        <pc:picChg chg="mod">
          <ac:chgData name="Lubomír Prokeš" userId="c6190586-327c-4754-acfe-3cab059996b7" providerId="ADAL" clId="{C26A8027-EF2B-43F7-B0EE-C015ABD09057}" dt="2024-02-24T15:11:01.386" v="2062" actId="1076"/>
          <ac:picMkLst>
            <pc:docMk/>
            <pc:sldMk cId="763009446" sldId="853"/>
            <ac:picMk id="11266" creationId="{6E28352B-A970-4948-8620-F5916CF3D940}"/>
          </ac:picMkLst>
        </pc:picChg>
        <pc:picChg chg="mod">
          <ac:chgData name="Lubomír Prokeš" userId="c6190586-327c-4754-acfe-3cab059996b7" providerId="ADAL" clId="{C26A8027-EF2B-43F7-B0EE-C015ABD09057}" dt="2024-02-24T15:10:59.426" v="2061" actId="1076"/>
          <ac:picMkLst>
            <pc:docMk/>
            <pc:sldMk cId="763009446" sldId="853"/>
            <ac:picMk id="11268" creationId="{8163BA18-0177-4398-8E5A-C5B812855F38}"/>
          </ac:picMkLst>
        </pc:picChg>
      </pc:sldChg>
      <pc:sldChg chg="modSp mod">
        <pc:chgData name="Lubomír Prokeš" userId="c6190586-327c-4754-acfe-3cab059996b7" providerId="ADAL" clId="{C26A8027-EF2B-43F7-B0EE-C015ABD09057}" dt="2024-02-24T16:13:12.173" v="2918" actId="20577"/>
        <pc:sldMkLst>
          <pc:docMk/>
          <pc:sldMk cId="3597177437" sldId="883"/>
        </pc:sldMkLst>
        <pc:spChg chg="mod">
          <ac:chgData name="Lubomír Prokeš" userId="c6190586-327c-4754-acfe-3cab059996b7" providerId="ADAL" clId="{C26A8027-EF2B-43F7-B0EE-C015ABD09057}" dt="2024-02-24T16:13:12.173" v="2918" actId="20577"/>
          <ac:spMkLst>
            <pc:docMk/>
            <pc:sldMk cId="3597177437" sldId="883"/>
            <ac:spMk id="4" creationId="{9958C981-CBC3-437F-BB51-9B86BEFA5CDA}"/>
          </ac:spMkLst>
        </pc:spChg>
      </pc:sldChg>
      <pc:sldChg chg="modSp mod">
        <pc:chgData name="Lubomír Prokeš" userId="c6190586-327c-4754-acfe-3cab059996b7" providerId="ADAL" clId="{C26A8027-EF2B-43F7-B0EE-C015ABD09057}" dt="2024-02-18T13:49:38.004" v="570" actId="1076"/>
        <pc:sldMkLst>
          <pc:docMk/>
          <pc:sldMk cId="1374559303" sldId="890"/>
        </pc:sldMkLst>
        <pc:spChg chg="mod">
          <ac:chgData name="Lubomír Prokeš" userId="c6190586-327c-4754-acfe-3cab059996b7" providerId="ADAL" clId="{C26A8027-EF2B-43F7-B0EE-C015ABD09057}" dt="2024-02-18T13:49:38.004" v="570" actId="1076"/>
          <ac:spMkLst>
            <pc:docMk/>
            <pc:sldMk cId="1374559303" sldId="890"/>
            <ac:spMk id="8" creationId="{5CFB8581-D6DC-46D4-8CDD-3AC29834B3D0}"/>
          </ac:spMkLst>
        </pc:spChg>
      </pc:sldChg>
      <pc:sldChg chg="modSp mod">
        <pc:chgData name="Lubomír Prokeš" userId="c6190586-327c-4754-acfe-3cab059996b7" providerId="ADAL" clId="{C26A8027-EF2B-43F7-B0EE-C015ABD09057}" dt="2024-02-24T16:10:10.541" v="2872" actId="115"/>
        <pc:sldMkLst>
          <pc:docMk/>
          <pc:sldMk cId="887253266" sldId="891"/>
        </pc:sldMkLst>
        <pc:spChg chg="mod">
          <ac:chgData name="Lubomír Prokeš" userId="c6190586-327c-4754-acfe-3cab059996b7" providerId="ADAL" clId="{C26A8027-EF2B-43F7-B0EE-C015ABD09057}" dt="2024-02-24T16:10:10.541" v="2872" actId="115"/>
          <ac:spMkLst>
            <pc:docMk/>
            <pc:sldMk cId="887253266" sldId="891"/>
            <ac:spMk id="3" creationId="{91B5F3AA-6605-42A3-B73D-5B1AFACF62E0}"/>
          </ac:spMkLst>
        </pc:spChg>
      </pc:sldChg>
      <pc:sldChg chg="addSp modSp mod">
        <pc:chgData name="Lubomír Prokeš" userId="c6190586-327c-4754-acfe-3cab059996b7" providerId="ADAL" clId="{C26A8027-EF2B-43F7-B0EE-C015ABD09057}" dt="2024-02-24T15:03:56.861" v="2019" actId="1076"/>
        <pc:sldMkLst>
          <pc:docMk/>
          <pc:sldMk cId="568199346" sldId="900"/>
        </pc:sldMkLst>
        <pc:spChg chg="add mod">
          <ac:chgData name="Lubomír Prokeš" userId="c6190586-327c-4754-acfe-3cab059996b7" providerId="ADAL" clId="{C26A8027-EF2B-43F7-B0EE-C015ABD09057}" dt="2024-02-24T15:03:56.861" v="2019" actId="1076"/>
          <ac:spMkLst>
            <pc:docMk/>
            <pc:sldMk cId="568199346" sldId="900"/>
            <ac:spMk id="2" creationId="{44532BD3-D675-B20E-475F-22422C25D5B7}"/>
          </ac:spMkLst>
        </pc:spChg>
        <pc:picChg chg="mod">
          <ac:chgData name="Lubomír Prokeš" userId="c6190586-327c-4754-acfe-3cab059996b7" providerId="ADAL" clId="{C26A8027-EF2B-43F7-B0EE-C015ABD09057}" dt="2024-02-24T15:03:53.354" v="2017" actId="1076"/>
          <ac:picMkLst>
            <pc:docMk/>
            <pc:sldMk cId="568199346" sldId="900"/>
            <ac:picMk id="3074" creationId="{4158762E-3A47-47A4-9EFB-5C3CB81C441F}"/>
          </ac:picMkLst>
        </pc:picChg>
      </pc:sldChg>
      <pc:sldChg chg="addSp delSp modSp add del mod">
        <pc:chgData name="Lubomír Prokeš" userId="c6190586-327c-4754-acfe-3cab059996b7" providerId="ADAL" clId="{C26A8027-EF2B-43F7-B0EE-C015ABD09057}" dt="2024-02-24T17:45:12.138" v="3286" actId="1076"/>
        <pc:sldMkLst>
          <pc:docMk/>
          <pc:sldMk cId="1591567663" sldId="901"/>
        </pc:sldMkLst>
        <pc:spChg chg="add del mod">
          <ac:chgData name="Lubomír Prokeš" userId="c6190586-327c-4754-acfe-3cab059996b7" providerId="ADAL" clId="{C26A8027-EF2B-43F7-B0EE-C015ABD09057}" dt="2024-02-24T13:56:19.166" v="1625" actId="478"/>
          <ac:spMkLst>
            <pc:docMk/>
            <pc:sldMk cId="1591567663" sldId="901"/>
            <ac:spMk id="3" creationId="{D9BE88F6-E17C-BEED-D55E-903E7D1DA22D}"/>
          </ac:spMkLst>
        </pc:spChg>
        <pc:spChg chg="mod">
          <ac:chgData name="Lubomír Prokeš" userId="c6190586-327c-4754-acfe-3cab059996b7" providerId="ADAL" clId="{C26A8027-EF2B-43F7-B0EE-C015ABD09057}" dt="2024-02-24T14:42:32.599" v="1886" actId="1076"/>
          <ac:spMkLst>
            <pc:docMk/>
            <pc:sldMk cId="1591567663" sldId="901"/>
            <ac:spMk id="4" creationId="{E773C391-0FE3-4024-8BED-BAFED441F0AF}"/>
          </ac:spMkLst>
        </pc:spChg>
        <pc:spChg chg="mod">
          <ac:chgData name="Lubomír Prokeš" userId="c6190586-327c-4754-acfe-3cab059996b7" providerId="ADAL" clId="{C26A8027-EF2B-43F7-B0EE-C015ABD09057}" dt="2024-02-24T14:48:09.505" v="1965" actId="1076"/>
          <ac:spMkLst>
            <pc:docMk/>
            <pc:sldMk cId="1591567663" sldId="901"/>
            <ac:spMk id="5" creationId="{CE6AF7FB-907C-409D-8DE1-E209DE7A4C8D}"/>
          </ac:spMkLst>
        </pc:spChg>
        <pc:spChg chg="mod">
          <ac:chgData name="Lubomír Prokeš" userId="c6190586-327c-4754-acfe-3cab059996b7" providerId="ADAL" clId="{C26A8027-EF2B-43F7-B0EE-C015ABD09057}" dt="2024-02-24T14:42:34.954" v="1887" actId="1076"/>
          <ac:spMkLst>
            <pc:docMk/>
            <pc:sldMk cId="1591567663" sldId="901"/>
            <ac:spMk id="6" creationId="{00B70372-7B41-4A0E-B99F-D5D106E02C70}"/>
          </ac:spMkLst>
        </pc:spChg>
        <pc:spChg chg="mod">
          <ac:chgData name="Lubomír Prokeš" userId="c6190586-327c-4754-acfe-3cab059996b7" providerId="ADAL" clId="{C26A8027-EF2B-43F7-B0EE-C015ABD09057}" dt="2024-02-24T14:42:38.283" v="1888" actId="1076"/>
          <ac:spMkLst>
            <pc:docMk/>
            <pc:sldMk cId="1591567663" sldId="901"/>
            <ac:spMk id="7" creationId="{945F5199-E5A1-48D7-8BAB-E7A11F5B3E0F}"/>
          </ac:spMkLst>
        </pc:spChg>
        <pc:spChg chg="add del mod">
          <ac:chgData name="Lubomír Prokeš" userId="c6190586-327c-4754-acfe-3cab059996b7" providerId="ADAL" clId="{C26A8027-EF2B-43F7-B0EE-C015ABD09057}" dt="2024-02-24T13:56:19.166" v="1625" actId="478"/>
          <ac:spMkLst>
            <pc:docMk/>
            <pc:sldMk cId="1591567663" sldId="901"/>
            <ac:spMk id="8" creationId="{327DB9BE-906A-68E7-9A2E-C5B6740A8FB9}"/>
          </ac:spMkLst>
        </pc:spChg>
        <pc:spChg chg="add mod">
          <ac:chgData name="Lubomír Prokeš" userId="c6190586-327c-4754-acfe-3cab059996b7" providerId="ADAL" clId="{C26A8027-EF2B-43F7-B0EE-C015ABD09057}" dt="2024-02-24T17:45:12.138" v="3286" actId="1076"/>
          <ac:spMkLst>
            <pc:docMk/>
            <pc:sldMk cId="1591567663" sldId="901"/>
            <ac:spMk id="9" creationId="{AF630CCC-D987-9573-D3FE-230A076F1CE9}"/>
          </ac:spMkLst>
        </pc:spChg>
        <pc:picChg chg="add del mod">
          <ac:chgData name="Lubomír Prokeš" userId="c6190586-327c-4754-acfe-3cab059996b7" providerId="ADAL" clId="{C26A8027-EF2B-43F7-B0EE-C015ABD09057}" dt="2024-02-24T13:56:19.166" v="1625" actId="478"/>
          <ac:picMkLst>
            <pc:docMk/>
            <pc:sldMk cId="1591567663" sldId="901"/>
            <ac:picMk id="2050" creationId="{992A912F-A554-B32C-2262-4154C86C3655}"/>
          </ac:picMkLst>
        </pc:picChg>
      </pc:sldChg>
      <pc:sldChg chg="modSp mod">
        <pc:chgData name="Lubomír Prokeš" userId="c6190586-327c-4754-acfe-3cab059996b7" providerId="ADAL" clId="{C26A8027-EF2B-43F7-B0EE-C015ABD09057}" dt="2024-02-24T14:33:12.731" v="1806" actId="1076"/>
        <pc:sldMkLst>
          <pc:docMk/>
          <pc:sldMk cId="815172582" sldId="903"/>
        </pc:sldMkLst>
        <pc:picChg chg="mod">
          <ac:chgData name="Lubomír Prokeš" userId="c6190586-327c-4754-acfe-3cab059996b7" providerId="ADAL" clId="{C26A8027-EF2B-43F7-B0EE-C015ABD09057}" dt="2024-02-24T14:33:09.888" v="1805" actId="1076"/>
          <ac:picMkLst>
            <pc:docMk/>
            <pc:sldMk cId="815172582" sldId="903"/>
            <ac:picMk id="7" creationId="{0C8C2982-F446-4BA4-BB1D-4DBB35B8BAB9}"/>
          </ac:picMkLst>
        </pc:picChg>
        <pc:picChg chg="mod">
          <ac:chgData name="Lubomír Prokeš" userId="c6190586-327c-4754-acfe-3cab059996b7" providerId="ADAL" clId="{C26A8027-EF2B-43F7-B0EE-C015ABD09057}" dt="2024-02-24T14:33:12.731" v="1806" actId="1076"/>
          <ac:picMkLst>
            <pc:docMk/>
            <pc:sldMk cId="815172582" sldId="903"/>
            <ac:picMk id="9" creationId="{47B6F31C-AD0E-459C-8AAD-A7F3B265CAF9}"/>
          </ac:picMkLst>
        </pc:picChg>
      </pc:sldChg>
      <pc:sldChg chg="addSp delSp modSp mod">
        <pc:chgData name="Lubomír Prokeš" userId="c6190586-327c-4754-acfe-3cab059996b7" providerId="ADAL" clId="{C26A8027-EF2B-43F7-B0EE-C015ABD09057}" dt="2024-02-24T15:18:24.958" v="2121" actId="1076"/>
        <pc:sldMkLst>
          <pc:docMk/>
          <pc:sldMk cId="2727051997" sldId="904"/>
        </pc:sldMkLst>
        <pc:spChg chg="add del mod">
          <ac:chgData name="Lubomír Prokeš" userId="c6190586-327c-4754-acfe-3cab059996b7" providerId="ADAL" clId="{C26A8027-EF2B-43F7-B0EE-C015ABD09057}" dt="2024-02-24T15:18:15.933" v="2118" actId="478"/>
          <ac:spMkLst>
            <pc:docMk/>
            <pc:sldMk cId="2727051997" sldId="904"/>
            <ac:spMk id="2" creationId="{63F8D50A-C218-EEA6-827E-D821009DB930}"/>
          </ac:spMkLst>
        </pc:spChg>
        <pc:picChg chg="mod">
          <ac:chgData name="Lubomír Prokeš" userId="c6190586-327c-4754-acfe-3cab059996b7" providerId="ADAL" clId="{C26A8027-EF2B-43F7-B0EE-C015ABD09057}" dt="2024-02-24T15:18:24.958" v="2121" actId="1076"/>
          <ac:picMkLst>
            <pc:docMk/>
            <pc:sldMk cId="2727051997" sldId="904"/>
            <ac:picMk id="5" creationId="{07F9D1B4-1860-4D46-A3B1-F4FF902213AD}"/>
          </ac:picMkLst>
        </pc:picChg>
      </pc:sldChg>
      <pc:sldChg chg="modSp add del mod">
        <pc:chgData name="Lubomír Prokeš" userId="c6190586-327c-4754-acfe-3cab059996b7" providerId="ADAL" clId="{C26A8027-EF2B-43F7-B0EE-C015ABD09057}" dt="2024-02-24T21:19:53.313" v="3750" actId="47"/>
        <pc:sldMkLst>
          <pc:docMk/>
          <pc:sldMk cId="3394701547" sldId="913"/>
        </pc:sldMkLst>
        <pc:spChg chg="mod">
          <ac:chgData name="Lubomír Prokeš" userId="c6190586-327c-4754-acfe-3cab059996b7" providerId="ADAL" clId="{C26A8027-EF2B-43F7-B0EE-C015ABD09057}" dt="2024-02-24T21:19:14.893" v="3746" actId="1076"/>
          <ac:spMkLst>
            <pc:docMk/>
            <pc:sldMk cId="3394701547" sldId="913"/>
            <ac:spMk id="2" creationId="{6A83DD84-9E0A-8918-FD59-4B61C23689C2}"/>
          </ac:spMkLst>
        </pc:spChg>
        <pc:spChg chg="mod">
          <ac:chgData name="Lubomír Prokeš" userId="c6190586-327c-4754-acfe-3cab059996b7" providerId="ADAL" clId="{C26A8027-EF2B-43F7-B0EE-C015ABD09057}" dt="2024-02-24T21:19:17.870" v="3747" actId="1076"/>
          <ac:spMkLst>
            <pc:docMk/>
            <pc:sldMk cId="3394701547" sldId="913"/>
            <ac:spMk id="5" creationId="{C3FA127B-D68E-9E42-A0F6-623D4B2C2F20}"/>
          </ac:spMkLst>
        </pc:spChg>
        <pc:picChg chg="mod">
          <ac:chgData name="Lubomír Prokeš" userId="c6190586-327c-4754-acfe-3cab059996b7" providerId="ADAL" clId="{C26A8027-EF2B-43F7-B0EE-C015ABD09057}" dt="2024-02-24T21:19:34.068" v="3749" actId="1076"/>
          <ac:picMkLst>
            <pc:docMk/>
            <pc:sldMk cId="3394701547" sldId="913"/>
            <ac:picMk id="10" creationId="{FABA6848-10C8-735F-53BD-70DD6C4CA12E}"/>
          </ac:picMkLst>
        </pc:picChg>
        <pc:picChg chg="mod">
          <ac:chgData name="Lubomír Prokeš" userId="c6190586-327c-4754-acfe-3cab059996b7" providerId="ADAL" clId="{C26A8027-EF2B-43F7-B0EE-C015ABD09057}" dt="2024-02-24T21:19:28.361" v="3748" actId="1076"/>
          <ac:picMkLst>
            <pc:docMk/>
            <pc:sldMk cId="3394701547" sldId="913"/>
            <ac:picMk id="1028" creationId="{9033C81F-1CD7-986D-3AB0-65D183B64EDF}"/>
          </ac:picMkLst>
        </pc:picChg>
      </pc:sldChg>
      <pc:sldChg chg="del">
        <pc:chgData name="Lubomír Prokeš" userId="c6190586-327c-4754-acfe-3cab059996b7" providerId="ADAL" clId="{C26A8027-EF2B-43F7-B0EE-C015ABD09057}" dt="2024-02-24T20:32:12.009" v="3369" actId="2696"/>
        <pc:sldMkLst>
          <pc:docMk/>
          <pc:sldMk cId="4032315446" sldId="913"/>
        </pc:sldMkLst>
      </pc:sldChg>
      <pc:sldChg chg="addSp delSp modSp new mod">
        <pc:chgData name="Lubomír Prokeš" userId="c6190586-327c-4754-acfe-3cab059996b7" providerId="ADAL" clId="{C26A8027-EF2B-43F7-B0EE-C015ABD09057}" dt="2024-02-24T13:51:44.937" v="1602" actId="20577"/>
        <pc:sldMkLst>
          <pc:docMk/>
          <pc:sldMk cId="3001673981" sldId="919"/>
        </pc:sldMkLst>
        <pc:spChg chg="mod">
          <ac:chgData name="Lubomír Prokeš" userId="c6190586-327c-4754-acfe-3cab059996b7" providerId="ADAL" clId="{C26A8027-EF2B-43F7-B0EE-C015ABD09057}" dt="2024-02-14T21:44:54.891" v="392" actId="1076"/>
          <ac:spMkLst>
            <pc:docMk/>
            <pc:sldMk cId="3001673981" sldId="919"/>
            <ac:spMk id="2" creationId="{DAF38E82-6992-C8EC-70D6-DB1B9C6F49AA}"/>
          </ac:spMkLst>
        </pc:spChg>
        <pc:spChg chg="del">
          <ac:chgData name="Lubomír Prokeš" userId="c6190586-327c-4754-acfe-3cab059996b7" providerId="ADAL" clId="{C26A8027-EF2B-43F7-B0EE-C015ABD09057}" dt="2024-02-14T18:13:17.233" v="1" actId="478"/>
          <ac:spMkLst>
            <pc:docMk/>
            <pc:sldMk cId="3001673981" sldId="919"/>
            <ac:spMk id="3" creationId="{5C5CA47F-1363-B0AE-72B1-8F0F3A7A6DDE}"/>
          </ac:spMkLst>
        </pc:spChg>
        <pc:spChg chg="add mod">
          <ac:chgData name="Lubomír Prokeš" userId="c6190586-327c-4754-acfe-3cab059996b7" providerId="ADAL" clId="{C26A8027-EF2B-43F7-B0EE-C015ABD09057}" dt="2024-02-24T13:51:44.937" v="1602" actId="20577"/>
          <ac:spMkLst>
            <pc:docMk/>
            <pc:sldMk cId="3001673981" sldId="919"/>
            <ac:spMk id="4" creationId="{D5CF60D4-619D-3C23-A47C-062127B4320C}"/>
          </ac:spMkLst>
        </pc:spChg>
        <pc:picChg chg="add del mod">
          <ac:chgData name="Lubomír Prokeš" userId="c6190586-327c-4754-acfe-3cab059996b7" providerId="ADAL" clId="{C26A8027-EF2B-43F7-B0EE-C015ABD09057}" dt="2024-02-14T21:22:19.457" v="272" actId="478"/>
          <ac:picMkLst>
            <pc:docMk/>
            <pc:sldMk cId="3001673981" sldId="919"/>
            <ac:picMk id="6" creationId="{A321738C-078E-AEA2-CA16-4BA2E237600F}"/>
          </ac:picMkLst>
        </pc:picChg>
        <pc:picChg chg="add mod">
          <ac:chgData name="Lubomír Prokeš" userId="c6190586-327c-4754-acfe-3cab059996b7" providerId="ADAL" clId="{C26A8027-EF2B-43F7-B0EE-C015ABD09057}" dt="2024-02-14T21:37:14.081" v="362" actId="1076"/>
          <ac:picMkLst>
            <pc:docMk/>
            <pc:sldMk cId="3001673981" sldId="919"/>
            <ac:picMk id="8" creationId="{D6A5A03C-B803-6E3E-224C-D2C5C20AA264}"/>
          </ac:picMkLst>
        </pc:picChg>
        <pc:picChg chg="add del mod">
          <ac:chgData name="Lubomír Prokeš" userId="c6190586-327c-4754-acfe-3cab059996b7" providerId="ADAL" clId="{C26A8027-EF2B-43F7-B0EE-C015ABD09057}" dt="2024-02-14T21:24:00.206" v="283" actId="478"/>
          <ac:picMkLst>
            <pc:docMk/>
            <pc:sldMk cId="3001673981" sldId="919"/>
            <ac:picMk id="1026" creationId="{2A3CEAB7-EDCF-A720-2ED3-F25097C2FA9B}"/>
          </ac:picMkLst>
        </pc:picChg>
        <pc:picChg chg="add del mod">
          <ac:chgData name="Lubomír Prokeš" userId="c6190586-327c-4754-acfe-3cab059996b7" providerId="ADAL" clId="{C26A8027-EF2B-43F7-B0EE-C015ABD09057}" dt="2024-02-14T21:57:09.554" v="437" actId="21"/>
          <ac:picMkLst>
            <pc:docMk/>
            <pc:sldMk cId="3001673981" sldId="919"/>
            <ac:picMk id="1028" creationId="{28349231-2E03-ED1E-A0AD-A6D117ABADD1}"/>
          </ac:picMkLst>
        </pc:picChg>
        <pc:picChg chg="add del mod">
          <ac:chgData name="Lubomír Prokeš" userId="c6190586-327c-4754-acfe-3cab059996b7" providerId="ADAL" clId="{C26A8027-EF2B-43F7-B0EE-C015ABD09057}" dt="2024-02-14T21:44:19.955" v="385" actId="478"/>
          <ac:picMkLst>
            <pc:docMk/>
            <pc:sldMk cId="3001673981" sldId="919"/>
            <ac:picMk id="1030" creationId="{8B46A5A7-8A02-5805-2DB9-DC1A8DC9D5FA}"/>
          </ac:picMkLst>
        </pc:picChg>
        <pc:picChg chg="add del mod">
          <ac:chgData name="Lubomír Prokeš" userId="c6190586-327c-4754-acfe-3cab059996b7" providerId="ADAL" clId="{C26A8027-EF2B-43F7-B0EE-C015ABD09057}" dt="2024-02-14T21:50:54.479" v="400" actId="21"/>
          <ac:picMkLst>
            <pc:docMk/>
            <pc:sldMk cId="3001673981" sldId="919"/>
            <ac:picMk id="1032" creationId="{AB2E966C-F917-F4FA-6547-002BBFE7FD69}"/>
          </ac:picMkLst>
        </pc:picChg>
        <pc:picChg chg="add del mod">
          <ac:chgData name="Lubomír Prokeš" userId="c6190586-327c-4754-acfe-3cab059996b7" providerId="ADAL" clId="{C26A8027-EF2B-43F7-B0EE-C015ABD09057}" dt="2024-02-14T21:52:28.066" v="410" actId="21"/>
          <ac:picMkLst>
            <pc:docMk/>
            <pc:sldMk cId="3001673981" sldId="919"/>
            <ac:picMk id="1034" creationId="{E2E1B44A-AC4F-A26B-3374-E564321D74C1}"/>
          </ac:picMkLst>
        </pc:picChg>
        <pc:picChg chg="add mod">
          <ac:chgData name="Lubomír Prokeš" userId="c6190586-327c-4754-acfe-3cab059996b7" providerId="ADAL" clId="{C26A8027-EF2B-43F7-B0EE-C015ABD09057}" dt="2024-02-14T21:55:48.258" v="435" actId="14100"/>
          <ac:picMkLst>
            <pc:docMk/>
            <pc:sldMk cId="3001673981" sldId="919"/>
            <ac:picMk id="1036" creationId="{B197BB32-2B98-A6CC-DC53-AD12BFBEFABC}"/>
          </ac:picMkLst>
        </pc:picChg>
        <pc:picChg chg="add del mod">
          <ac:chgData name="Lubomír Prokeš" userId="c6190586-327c-4754-acfe-3cab059996b7" providerId="ADAL" clId="{C26A8027-EF2B-43F7-B0EE-C015ABD09057}" dt="2024-02-14T21:50:11.752" v="393" actId="478"/>
          <ac:picMkLst>
            <pc:docMk/>
            <pc:sldMk cId="3001673981" sldId="919"/>
            <ac:picMk id="2052" creationId="{18B8F17D-1C5E-4851-CB28-6C5F79E3B623}"/>
          </ac:picMkLst>
        </pc:picChg>
      </pc:sldChg>
      <pc:sldChg chg="addSp delSp modSp new mod">
        <pc:chgData name="Lubomír Prokeš" userId="c6190586-327c-4754-acfe-3cab059996b7" providerId="ADAL" clId="{C26A8027-EF2B-43F7-B0EE-C015ABD09057}" dt="2024-02-14T22:08:20.982" v="494" actId="1076"/>
        <pc:sldMkLst>
          <pc:docMk/>
          <pc:sldMk cId="4112887365" sldId="920"/>
        </pc:sldMkLst>
        <pc:spChg chg="del">
          <ac:chgData name="Lubomír Prokeš" userId="c6190586-327c-4754-acfe-3cab059996b7" providerId="ADAL" clId="{C26A8027-EF2B-43F7-B0EE-C015ABD09057}" dt="2024-02-14T21:42:35.211" v="376" actId="478"/>
          <ac:spMkLst>
            <pc:docMk/>
            <pc:sldMk cId="4112887365" sldId="920"/>
            <ac:spMk id="2" creationId="{D145288C-429E-18F7-2C84-B16C693BC8B9}"/>
          </ac:spMkLst>
        </pc:spChg>
        <pc:spChg chg="del">
          <ac:chgData name="Lubomír Prokeš" userId="c6190586-327c-4754-acfe-3cab059996b7" providerId="ADAL" clId="{C26A8027-EF2B-43F7-B0EE-C015ABD09057}" dt="2024-02-14T21:42:32.004" v="375" actId="478"/>
          <ac:spMkLst>
            <pc:docMk/>
            <pc:sldMk cId="4112887365" sldId="920"/>
            <ac:spMk id="3" creationId="{0DEE3C9B-EBAC-21D1-F906-E2065330B61C}"/>
          </ac:spMkLst>
        </pc:spChg>
        <pc:spChg chg="add mod">
          <ac:chgData name="Lubomír Prokeš" userId="c6190586-327c-4754-acfe-3cab059996b7" providerId="ADAL" clId="{C26A8027-EF2B-43F7-B0EE-C015ABD09057}" dt="2024-02-14T21:54:28.966" v="430" actId="692"/>
          <ac:spMkLst>
            <pc:docMk/>
            <pc:sldMk cId="4112887365" sldId="920"/>
            <ac:spMk id="6" creationId="{2A3EC7B7-4E5F-A24F-DFE3-54D585C6D21C}"/>
          </ac:spMkLst>
        </pc:spChg>
        <pc:spChg chg="add">
          <ac:chgData name="Lubomír Prokeš" userId="c6190586-327c-4754-acfe-3cab059996b7" providerId="ADAL" clId="{C26A8027-EF2B-43F7-B0EE-C015ABD09057}" dt="2024-02-14T22:02:25.316" v="455"/>
          <ac:spMkLst>
            <pc:docMk/>
            <pc:sldMk cId="4112887365" sldId="920"/>
            <ac:spMk id="7" creationId="{AD50A784-2892-BB7A-A105-6D17E9F3590B}"/>
          </ac:spMkLst>
        </pc:spChg>
        <pc:picChg chg="add mod">
          <ac:chgData name="Lubomír Prokeš" userId="c6190586-327c-4754-acfe-3cab059996b7" providerId="ADAL" clId="{C26A8027-EF2B-43F7-B0EE-C015ABD09057}" dt="2024-02-14T22:07:06.618" v="486" actId="14100"/>
          <ac:picMkLst>
            <pc:docMk/>
            <pc:sldMk cId="4112887365" sldId="920"/>
            <ac:picMk id="5" creationId="{9521FB00-CCD2-C78E-CAB8-DE924196A0F5}"/>
          </ac:picMkLst>
        </pc:picChg>
        <pc:picChg chg="add del mod">
          <ac:chgData name="Lubomír Prokeš" userId="c6190586-327c-4754-acfe-3cab059996b7" providerId="ADAL" clId="{C26A8027-EF2B-43F7-B0EE-C015ABD09057}" dt="2024-02-14T22:02:53.016" v="465" actId="22"/>
          <ac:picMkLst>
            <pc:docMk/>
            <pc:sldMk cId="4112887365" sldId="920"/>
            <ac:picMk id="9" creationId="{13893C69-46FC-8EFE-01E1-3DE67E9927D6}"/>
          </ac:picMkLst>
        </pc:picChg>
        <pc:picChg chg="add mod">
          <ac:chgData name="Lubomír Prokeš" userId="c6190586-327c-4754-acfe-3cab059996b7" providerId="ADAL" clId="{C26A8027-EF2B-43F7-B0EE-C015ABD09057}" dt="2024-02-14T22:07:33.322" v="493" actId="1076"/>
          <ac:picMkLst>
            <pc:docMk/>
            <pc:sldMk cId="4112887365" sldId="920"/>
            <ac:picMk id="1028" creationId="{28349231-2E03-ED1E-A0AD-A6D117ABADD1}"/>
          </ac:picMkLst>
        </pc:picChg>
        <pc:picChg chg="add mod">
          <ac:chgData name="Lubomír Prokeš" userId="c6190586-327c-4754-acfe-3cab059996b7" providerId="ADAL" clId="{C26A8027-EF2B-43F7-B0EE-C015ABD09057}" dt="2024-02-14T22:06:45.025" v="483" actId="1076"/>
          <ac:picMkLst>
            <pc:docMk/>
            <pc:sldMk cId="4112887365" sldId="920"/>
            <ac:picMk id="1032" creationId="{AB2E966C-F917-F4FA-6547-002BBFE7FD69}"/>
          </ac:picMkLst>
        </pc:picChg>
        <pc:picChg chg="add del mod">
          <ac:chgData name="Lubomír Prokeš" userId="c6190586-327c-4754-acfe-3cab059996b7" providerId="ADAL" clId="{C26A8027-EF2B-43F7-B0EE-C015ABD09057}" dt="2024-02-14T21:52:41.255" v="416" actId="21"/>
          <ac:picMkLst>
            <pc:docMk/>
            <pc:sldMk cId="4112887365" sldId="920"/>
            <ac:picMk id="1034" creationId="{E2E1B44A-AC4F-A26B-3374-E564321D74C1}"/>
          </ac:picMkLst>
        </pc:picChg>
        <pc:picChg chg="add del mod">
          <ac:chgData name="Lubomír Prokeš" userId="c6190586-327c-4754-acfe-3cab059996b7" providerId="ADAL" clId="{C26A8027-EF2B-43F7-B0EE-C015ABD09057}" dt="2024-02-14T21:50:47.862" v="399" actId="478"/>
          <ac:picMkLst>
            <pc:docMk/>
            <pc:sldMk cId="4112887365" sldId="920"/>
            <ac:picMk id="2050" creationId="{0477361D-0998-4781-E84C-7F5F8360D7CF}"/>
          </ac:picMkLst>
        </pc:picChg>
        <pc:picChg chg="add del">
          <ac:chgData name="Lubomír Prokeš" userId="c6190586-327c-4754-acfe-3cab059996b7" providerId="ADAL" clId="{C26A8027-EF2B-43F7-B0EE-C015ABD09057}" dt="2024-02-14T21:44:24.274" v="386" actId="21"/>
          <ac:picMkLst>
            <pc:docMk/>
            <pc:sldMk cId="4112887365" sldId="920"/>
            <ac:picMk id="2052" creationId="{18B8F17D-1C5E-4851-CB28-6C5F79E3B623}"/>
          </ac:picMkLst>
        </pc:picChg>
        <pc:picChg chg="add mod">
          <ac:chgData name="Lubomír Prokeš" userId="c6190586-327c-4754-acfe-3cab059996b7" providerId="ADAL" clId="{C26A8027-EF2B-43F7-B0EE-C015ABD09057}" dt="2024-02-14T22:08:20.982" v="494" actId="1076"/>
          <ac:picMkLst>
            <pc:docMk/>
            <pc:sldMk cId="4112887365" sldId="920"/>
            <ac:picMk id="2056" creationId="{0C041AA5-1B32-FF65-C5AC-13CF29CAA85B}"/>
          </ac:picMkLst>
        </pc:picChg>
      </pc:sldChg>
      <pc:sldChg chg="addSp delSp modSp new mod">
        <pc:chgData name="Lubomír Prokeš" userId="c6190586-327c-4754-acfe-3cab059996b7" providerId="ADAL" clId="{C26A8027-EF2B-43F7-B0EE-C015ABD09057}" dt="2024-02-14T21:59:27.442" v="448" actId="1076"/>
        <pc:sldMkLst>
          <pc:docMk/>
          <pc:sldMk cId="4229743729" sldId="921"/>
        </pc:sldMkLst>
        <pc:spChg chg="del">
          <ac:chgData name="Lubomír Prokeš" userId="c6190586-327c-4754-acfe-3cab059996b7" providerId="ADAL" clId="{C26A8027-EF2B-43F7-B0EE-C015ABD09057}" dt="2024-02-14T21:59:19.855" v="445" actId="478"/>
          <ac:spMkLst>
            <pc:docMk/>
            <pc:sldMk cId="4229743729" sldId="921"/>
            <ac:spMk id="2" creationId="{00F35214-1353-D2C5-3C94-2753CA0F5258}"/>
          </ac:spMkLst>
        </pc:spChg>
        <pc:spChg chg="del">
          <ac:chgData name="Lubomír Prokeš" userId="c6190586-327c-4754-acfe-3cab059996b7" providerId="ADAL" clId="{C26A8027-EF2B-43F7-B0EE-C015ABD09057}" dt="2024-02-14T21:59:16.392" v="444" actId="478"/>
          <ac:spMkLst>
            <pc:docMk/>
            <pc:sldMk cId="4229743729" sldId="921"/>
            <ac:spMk id="3" creationId="{C36FEA03-2269-C5D1-244D-BF1F94854D7C}"/>
          </ac:spMkLst>
        </pc:spChg>
        <pc:picChg chg="add mod">
          <ac:chgData name="Lubomír Prokeš" userId="c6190586-327c-4754-acfe-3cab059996b7" providerId="ADAL" clId="{C26A8027-EF2B-43F7-B0EE-C015ABD09057}" dt="2024-02-14T21:59:27.442" v="448" actId="1076"/>
          <ac:picMkLst>
            <pc:docMk/>
            <pc:sldMk cId="4229743729" sldId="921"/>
            <ac:picMk id="3074" creationId="{5F4DD83C-2934-B2C2-9BC2-49E3FBB79195}"/>
          </ac:picMkLst>
        </pc:picChg>
      </pc:sldChg>
      <pc:sldChg chg="addSp delSp modSp new mod">
        <pc:chgData name="Lubomír Prokeš" userId="c6190586-327c-4754-acfe-3cab059996b7" providerId="ADAL" clId="{C26A8027-EF2B-43F7-B0EE-C015ABD09057}" dt="2024-02-24T13:52:56.114" v="1620" actId="20577"/>
        <pc:sldMkLst>
          <pc:docMk/>
          <pc:sldMk cId="3611014326" sldId="922"/>
        </pc:sldMkLst>
        <pc:spChg chg="mod">
          <ac:chgData name="Lubomír Prokeš" userId="c6190586-327c-4754-acfe-3cab059996b7" providerId="ADAL" clId="{C26A8027-EF2B-43F7-B0EE-C015ABD09057}" dt="2024-02-23T11:42:09.284" v="985" actId="1076"/>
          <ac:spMkLst>
            <pc:docMk/>
            <pc:sldMk cId="3611014326" sldId="922"/>
            <ac:spMk id="2" creationId="{31D0A0C8-FE17-CB4C-AFBB-FE03A5EF379A}"/>
          </ac:spMkLst>
        </pc:spChg>
        <pc:spChg chg="del">
          <ac:chgData name="Lubomír Prokeš" userId="c6190586-327c-4754-acfe-3cab059996b7" providerId="ADAL" clId="{C26A8027-EF2B-43F7-B0EE-C015ABD09057}" dt="2024-02-23T10:58:22.303" v="581" actId="478"/>
          <ac:spMkLst>
            <pc:docMk/>
            <pc:sldMk cId="3611014326" sldId="922"/>
            <ac:spMk id="3" creationId="{EDDC4DE7-2D80-BCD8-0473-58829BBC431C}"/>
          </ac:spMkLst>
        </pc:spChg>
        <pc:spChg chg="add del mod">
          <ac:chgData name="Lubomír Prokeš" userId="c6190586-327c-4754-acfe-3cab059996b7" providerId="ADAL" clId="{C26A8027-EF2B-43F7-B0EE-C015ABD09057}" dt="2024-02-23T11:34:36.326" v="807" actId="478"/>
          <ac:spMkLst>
            <pc:docMk/>
            <pc:sldMk cId="3611014326" sldId="922"/>
            <ac:spMk id="4" creationId="{041BF04A-9F51-07D2-35B5-B8BF0E74C426}"/>
          </ac:spMkLst>
        </pc:spChg>
        <pc:spChg chg="add">
          <ac:chgData name="Lubomír Prokeš" userId="c6190586-327c-4754-acfe-3cab059996b7" providerId="ADAL" clId="{C26A8027-EF2B-43F7-B0EE-C015ABD09057}" dt="2024-02-23T11:12:13.117" v="625"/>
          <ac:spMkLst>
            <pc:docMk/>
            <pc:sldMk cId="3611014326" sldId="922"/>
            <ac:spMk id="5" creationId="{83DBFABD-1603-D218-9BA4-8F82FFF04B91}"/>
          </ac:spMkLst>
        </pc:spChg>
        <pc:spChg chg="add mod">
          <ac:chgData name="Lubomír Prokeš" userId="c6190586-327c-4754-acfe-3cab059996b7" providerId="ADAL" clId="{C26A8027-EF2B-43F7-B0EE-C015ABD09057}" dt="2024-02-23T11:47:46.811" v="1036" actId="113"/>
          <ac:spMkLst>
            <pc:docMk/>
            <pc:sldMk cId="3611014326" sldId="922"/>
            <ac:spMk id="7" creationId="{884DC4FA-8BE0-7EC9-92E9-8702F949EE87}"/>
          </ac:spMkLst>
        </pc:spChg>
        <pc:spChg chg="add mod">
          <ac:chgData name="Lubomír Prokeš" userId="c6190586-327c-4754-acfe-3cab059996b7" providerId="ADAL" clId="{C26A8027-EF2B-43F7-B0EE-C015ABD09057}" dt="2024-02-24T13:52:56.114" v="1620" actId="20577"/>
          <ac:spMkLst>
            <pc:docMk/>
            <pc:sldMk cId="3611014326" sldId="922"/>
            <ac:spMk id="9" creationId="{53D587BC-4448-9FBE-7311-6FDEE6341F43}"/>
          </ac:spMkLst>
        </pc:spChg>
      </pc:sldChg>
      <pc:sldChg chg="addSp delSp modSp new del mod">
        <pc:chgData name="Lubomír Prokeš" userId="c6190586-327c-4754-acfe-3cab059996b7" providerId="ADAL" clId="{C26A8027-EF2B-43F7-B0EE-C015ABD09057}" dt="2024-02-14T22:03:39.731" v="482" actId="47"/>
        <pc:sldMkLst>
          <pc:docMk/>
          <pc:sldMk cId="4048661362" sldId="922"/>
        </pc:sldMkLst>
        <pc:spChg chg="del">
          <ac:chgData name="Lubomír Prokeš" userId="c6190586-327c-4754-acfe-3cab059996b7" providerId="ADAL" clId="{C26A8027-EF2B-43F7-B0EE-C015ABD09057}" dt="2024-02-14T22:03:05.712" v="474" actId="478"/>
          <ac:spMkLst>
            <pc:docMk/>
            <pc:sldMk cId="4048661362" sldId="922"/>
            <ac:spMk id="2" creationId="{A1E43C14-AC14-B9ED-331B-7EA683CA6723}"/>
          </ac:spMkLst>
        </pc:spChg>
        <pc:spChg chg="del">
          <ac:chgData name="Lubomír Prokeš" userId="c6190586-327c-4754-acfe-3cab059996b7" providerId="ADAL" clId="{C26A8027-EF2B-43F7-B0EE-C015ABD09057}" dt="2024-02-14T22:03:03.227" v="473" actId="478"/>
          <ac:spMkLst>
            <pc:docMk/>
            <pc:sldMk cId="4048661362" sldId="922"/>
            <ac:spMk id="3" creationId="{05FB0A9E-A833-DA03-0BEC-1B24D224677E}"/>
          </ac:spMkLst>
        </pc:spChg>
        <pc:picChg chg="add mod">
          <ac:chgData name="Lubomír Prokeš" userId="c6190586-327c-4754-acfe-3cab059996b7" providerId="ADAL" clId="{C26A8027-EF2B-43F7-B0EE-C015ABD09057}" dt="2024-02-14T22:03:29.072" v="481" actId="1076"/>
          <ac:picMkLst>
            <pc:docMk/>
            <pc:sldMk cId="4048661362" sldId="922"/>
            <ac:picMk id="4" creationId="{21A93B76-7190-803B-27D4-5E7E11AF71A6}"/>
          </ac:picMkLst>
        </pc:picChg>
      </pc:sldChg>
      <pc:sldChg chg="new del">
        <pc:chgData name="Lubomír Prokeš" userId="c6190586-327c-4754-acfe-3cab059996b7" providerId="ADAL" clId="{C26A8027-EF2B-43F7-B0EE-C015ABD09057}" dt="2024-02-23T14:59:19.667" v="1301" actId="680"/>
        <pc:sldMkLst>
          <pc:docMk/>
          <pc:sldMk cId="397059908" sldId="923"/>
        </pc:sldMkLst>
      </pc:sldChg>
      <pc:sldChg chg="addSp delSp modSp add mod ord">
        <pc:chgData name="Lubomír Prokeš" userId="c6190586-327c-4754-acfe-3cab059996b7" providerId="ADAL" clId="{C26A8027-EF2B-43F7-B0EE-C015ABD09057}" dt="2024-02-24T16:48:48.197" v="3285" actId="14100"/>
        <pc:sldMkLst>
          <pc:docMk/>
          <pc:sldMk cId="3656793107" sldId="923"/>
        </pc:sldMkLst>
        <pc:spChg chg="add del mod">
          <ac:chgData name="Lubomír Prokeš" userId="c6190586-327c-4754-acfe-3cab059996b7" providerId="ADAL" clId="{C26A8027-EF2B-43F7-B0EE-C015ABD09057}" dt="2024-02-24T16:44:40.156" v="3140" actId="478"/>
          <ac:spMkLst>
            <pc:docMk/>
            <pc:sldMk cId="3656793107" sldId="923"/>
            <ac:spMk id="2" creationId="{5DF47991-68EE-D02D-D88D-199C178416F5}"/>
          </ac:spMkLst>
        </pc:spChg>
        <pc:spChg chg="mod">
          <ac:chgData name="Lubomír Prokeš" userId="c6190586-327c-4754-acfe-3cab059996b7" providerId="ADAL" clId="{C26A8027-EF2B-43F7-B0EE-C015ABD09057}" dt="2024-02-24T16:08:09.758" v="2863" actId="1076"/>
          <ac:spMkLst>
            <pc:docMk/>
            <pc:sldMk cId="3656793107" sldId="923"/>
            <ac:spMk id="3" creationId="{A64FD391-35FE-9201-0D39-20B7C26B767E}"/>
          </ac:spMkLst>
        </pc:spChg>
        <pc:spChg chg="del">
          <ac:chgData name="Lubomír Prokeš" userId="c6190586-327c-4754-acfe-3cab059996b7" providerId="ADAL" clId="{C26A8027-EF2B-43F7-B0EE-C015ABD09057}" dt="2024-02-24T13:56:09.189" v="1622" actId="478"/>
          <ac:spMkLst>
            <pc:docMk/>
            <pc:sldMk cId="3656793107" sldId="923"/>
            <ac:spMk id="4" creationId="{CC4448F8-C465-E06A-92EB-482E30F426AD}"/>
          </ac:spMkLst>
        </pc:spChg>
        <pc:spChg chg="del">
          <ac:chgData name="Lubomír Prokeš" userId="c6190586-327c-4754-acfe-3cab059996b7" providerId="ADAL" clId="{C26A8027-EF2B-43F7-B0EE-C015ABD09057}" dt="2024-02-24T13:56:09.189" v="1622" actId="478"/>
          <ac:spMkLst>
            <pc:docMk/>
            <pc:sldMk cId="3656793107" sldId="923"/>
            <ac:spMk id="5" creationId="{152B0B19-ABCE-D7CE-C2CB-3CB100D11D34}"/>
          </ac:spMkLst>
        </pc:spChg>
        <pc:spChg chg="add mod">
          <ac:chgData name="Lubomír Prokeš" userId="c6190586-327c-4754-acfe-3cab059996b7" providerId="ADAL" clId="{C26A8027-EF2B-43F7-B0EE-C015ABD09057}" dt="2024-02-24T16:48:38.269" v="3282" actId="1076"/>
          <ac:spMkLst>
            <pc:docMk/>
            <pc:sldMk cId="3656793107" sldId="923"/>
            <ac:spMk id="5" creationId="{73A17508-EB27-C74B-C208-2807FA830376}"/>
          </ac:spMkLst>
        </pc:spChg>
        <pc:spChg chg="del">
          <ac:chgData name="Lubomír Prokeš" userId="c6190586-327c-4754-acfe-3cab059996b7" providerId="ADAL" clId="{C26A8027-EF2B-43F7-B0EE-C015ABD09057}" dt="2024-02-24T13:56:09.189" v="1622" actId="478"/>
          <ac:spMkLst>
            <pc:docMk/>
            <pc:sldMk cId="3656793107" sldId="923"/>
            <ac:spMk id="6" creationId="{DDC3D36A-E8E6-EA2A-524B-27BF57A188C2}"/>
          </ac:spMkLst>
        </pc:spChg>
        <pc:spChg chg="del">
          <ac:chgData name="Lubomír Prokeš" userId="c6190586-327c-4754-acfe-3cab059996b7" providerId="ADAL" clId="{C26A8027-EF2B-43F7-B0EE-C015ABD09057}" dt="2024-02-24T13:56:09.189" v="1622" actId="478"/>
          <ac:spMkLst>
            <pc:docMk/>
            <pc:sldMk cId="3656793107" sldId="923"/>
            <ac:spMk id="7" creationId="{991212A6-8852-082D-6E10-865E122033C6}"/>
          </ac:spMkLst>
        </pc:spChg>
        <pc:spChg chg="add del mod">
          <ac:chgData name="Lubomír Prokeš" userId="c6190586-327c-4754-acfe-3cab059996b7" providerId="ADAL" clId="{C26A8027-EF2B-43F7-B0EE-C015ABD09057}" dt="2024-02-24T16:34:10.671" v="3011"/>
          <ac:spMkLst>
            <pc:docMk/>
            <pc:sldMk cId="3656793107" sldId="923"/>
            <ac:spMk id="7" creationId="{AFBDEDAE-723D-F5C2-9A6F-2F3D315B7C93}"/>
          </ac:spMkLst>
        </pc:spChg>
        <pc:spChg chg="mod">
          <ac:chgData name="Lubomír Prokeš" userId="c6190586-327c-4754-acfe-3cab059996b7" providerId="ADAL" clId="{C26A8027-EF2B-43F7-B0EE-C015ABD09057}" dt="2024-02-24T16:08:32.570" v="2869" actId="1076"/>
          <ac:spMkLst>
            <pc:docMk/>
            <pc:sldMk cId="3656793107" sldId="923"/>
            <ac:spMk id="8" creationId="{ADFF35B4-F678-1EB1-7376-BC97D65B3CBE}"/>
          </ac:spMkLst>
        </pc:spChg>
        <pc:spChg chg="add del mod">
          <ac:chgData name="Lubomír Prokeš" userId="c6190586-327c-4754-acfe-3cab059996b7" providerId="ADAL" clId="{C26A8027-EF2B-43F7-B0EE-C015ABD09057}" dt="2024-02-24T16:33:55.280" v="3004" actId="478"/>
          <ac:spMkLst>
            <pc:docMk/>
            <pc:sldMk cId="3656793107" sldId="923"/>
            <ac:spMk id="10" creationId="{D279D45F-93F5-BB19-0819-769874BDAE66}"/>
          </ac:spMkLst>
        </pc:spChg>
        <pc:spChg chg="add mod">
          <ac:chgData name="Lubomír Prokeš" userId="c6190586-327c-4754-acfe-3cab059996b7" providerId="ADAL" clId="{C26A8027-EF2B-43F7-B0EE-C015ABD09057}" dt="2024-02-24T16:48:40.689" v="3283" actId="1076"/>
          <ac:spMkLst>
            <pc:docMk/>
            <pc:sldMk cId="3656793107" sldId="923"/>
            <ac:spMk id="11" creationId="{886CE7B3-11E4-0F7B-16AB-A214DEA7E39A}"/>
          </ac:spMkLst>
        </pc:spChg>
        <pc:picChg chg="add mod">
          <ac:chgData name="Lubomír Prokeš" userId="c6190586-327c-4754-acfe-3cab059996b7" providerId="ADAL" clId="{C26A8027-EF2B-43F7-B0EE-C015ABD09057}" dt="2024-02-24T16:48:42.941" v="3284" actId="1076"/>
          <ac:picMkLst>
            <pc:docMk/>
            <pc:sldMk cId="3656793107" sldId="923"/>
            <ac:picMk id="1026" creationId="{E367C66F-E8CB-A64D-6838-C5A8BDF324E9}"/>
          </ac:picMkLst>
        </pc:picChg>
        <pc:picChg chg="mod">
          <ac:chgData name="Lubomír Prokeš" userId="c6190586-327c-4754-acfe-3cab059996b7" providerId="ADAL" clId="{C26A8027-EF2B-43F7-B0EE-C015ABD09057}" dt="2024-02-24T16:48:48.197" v="3285" actId="14100"/>
          <ac:picMkLst>
            <pc:docMk/>
            <pc:sldMk cId="3656793107" sldId="923"/>
            <ac:picMk id="2050" creationId="{0223DB5C-92AF-8E5C-0375-7B09A198530C}"/>
          </ac:picMkLst>
        </pc:picChg>
        <pc:picChg chg="add del mod">
          <ac:chgData name="Lubomír Prokeš" userId="c6190586-327c-4754-acfe-3cab059996b7" providerId="ADAL" clId="{C26A8027-EF2B-43F7-B0EE-C015ABD09057}" dt="2024-02-24T16:20:24.594" v="2954" actId="21"/>
          <ac:picMkLst>
            <pc:docMk/>
            <pc:sldMk cId="3656793107" sldId="923"/>
            <ac:picMk id="5122" creationId="{9C92F462-2624-23F0-77A0-D7143DF82303}"/>
          </ac:picMkLst>
        </pc:picChg>
      </pc:sldChg>
      <pc:sldChg chg="addSp delSp modSp new mod">
        <pc:chgData name="Lubomír Prokeš" userId="c6190586-327c-4754-acfe-3cab059996b7" providerId="ADAL" clId="{C26A8027-EF2B-43F7-B0EE-C015ABD09057}" dt="2024-02-24T15:58:08.153" v="2861" actId="14100"/>
        <pc:sldMkLst>
          <pc:docMk/>
          <pc:sldMk cId="2192252909" sldId="924"/>
        </pc:sldMkLst>
        <pc:spChg chg="mod">
          <ac:chgData name="Lubomír Prokeš" userId="c6190586-327c-4754-acfe-3cab059996b7" providerId="ADAL" clId="{C26A8027-EF2B-43F7-B0EE-C015ABD09057}" dt="2024-02-24T15:17:32.873" v="2117" actId="113"/>
          <ac:spMkLst>
            <pc:docMk/>
            <pc:sldMk cId="2192252909" sldId="924"/>
            <ac:spMk id="2" creationId="{8426358A-0752-12EE-BCC9-597FA095D036}"/>
          </ac:spMkLst>
        </pc:spChg>
        <pc:spChg chg="del">
          <ac:chgData name="Lubomír Prokeš" userId="c6190586-327c-4754-acfe-3cab059996b7" providerId="ADAL" clId="{C26A8027-EF2B-43F7-B0EE-C015ABD09057}" dt="2024-02-24T15:11:23.674" v="2068" actId="478"/>
          <ac:spMkLst>
            <pc:docMk/>
            <pc:sldMk cId="2192252909" sldId="924"/>
            <ac:spMk id="3" creationId="{5BDC0A87-8410-12EA-CBEC-CF7E44DA58B4}"/>
          </ac:spMkLst>
        </pc:spChg>
        <pc:spChg chg="add mod">
          <ac:chgData name="Lubomír Prokeš" userId="c6190586-327c-4754-acfe-3cab059996b7" providerId="ADAL" clId="{C26A8027-EF2B-43F7-B0EE-C015ABD09057}" dt="2024-02-24T15:58:08.153" v="2861" actId="14100"/>
          <ac:spMkLst>
            <pc:docMk/>
            <pc:sldMk cId="2192252909" sldId="924"/>
            <ac:spMk id="4" creationId="{9505D4AF-2A05-BA39-1948-9869898E6E10}"/>
          </ac:spMkLst>
        </pc:spChg>
        <pc:spChg chg="add mod">
          <ac:chgData name="Lubomír Prokeš" userId="c6190586-327c-4754-acfe-3cab059996b7" providerId="ADAL" clId="{C26A8027-EF2B-43F7-B0EE-C015ABD09057}" dt="2024-02-24T15:54:08.363" v="2787" actId="1076"/>
          <ac:spMkLst>
            <pc:docMk/>
            <pc:sldMk cId="2192252909" sldId="924"/>
            <ac:spMk id="6" creationId="{88E49915-69AA-74CF-92ED-AEC69C21F4D9}"/>
          </ac:spMkLst>
        </pc:spChg>
        <pc:spChg chg="add mod">
          <ac:chgData name="Lubomír Prokeš" userId="c6190586-327c-4754-acfe-3cab059996b7" providerId="ADAL" clId="{C26A8027-EF2B-43F7-B0EE-C015ABD09057}" dt="2024-02-24T15:54:04.368" v="2786" actId="14100"/>
          <ac:spMkLst>
            <pc:docMk/>
            <pc:sldMk cId="2192252909" sldId="924"/>
            <ac:spMk id="8" creationId="{2A62542D-FF94-D740-E621-ABC2467DA077}"/>
          </ac:spMkLst>
        </pc:spChg>
        <pc:spChg chg="add mod">
          <ac:chgData name="Lubomír Prokeš" userId="c6190586-327c-4754-acfe-3cab059996b7" providerId="ADAL" clId="{C26A8027-EF2B-43F7-B0EE-C015ABD09057}" dt="2024-02-24T15:29:16.183" v="2512" actId="1076"/>
          <ac:spMkLst>
            <pc:docMk/>
            <pc:sldMk cId="2192252909" sldId="924"/>
            <ac:spMk id="10" creationId="{224DE8DA-A3DF-864D-9325-1C7BC20A4499}"/>
          </ac:spMkLst>
        </pc:spChg>
        <pc:spChg chg="add mod">
          <ac:chgData name="Lubomír Prokeš" userId="c6190586-327c-4754-acfe-3cab059996b7" providerId="ADAL" clId="{C26A8027-EF2B-43F7-B0EE-C015ABD09057}" dt="2024-02-24T15:53:51.439" v="2783" actId="1076"/>
          <ac:spMkLst>
            <pc:docMk/>
            <pc:sldMk cId="2192252909" sldId="924"/>
            <ac:spMk id="11" creationId="{0D6EB8A3-5714-E449-803A-1F89FD48B9A1}"/>
          </ac:spMkLst>
        </pc:spChg>
        <pc:spChg chg="add mod">
          <ac:chgData name="Lubomír Prokeš" userId="c6190586-327c-4754-acfe-3cab059996b7" providerId="ADAL" clId="{C26A8027-EF2B-43F7-B0EE-C015ABD09057}" dt="2024-02-24T15:53:48.327" v="2782" actId="1076"/>
          <ac:spMkLst>
            <pc:docMk/>
            <pc:sldMk cId="2192252909" sldId="924"/>
            <ac:spMk id="14" creationId="{6A281C0F-4145-F1CB-0E29-1D811F53D4B0}"/>
          </ac:spMkLst>
        </pc:spChg>
        <pc:spChg chg="add mod">
          <ac:chgData name="Lubomír Prokeš" userId="c6190586-327c-4754-acfe-3cab059996b7" providerId="ADAL" clId="{C26A8027-EF2B-43F7-B0EE-C015ABD09057}" dt="2024-02-24T15:53:29.669" v="2781" actId="1076"/>
          <ac:spMkLst>
            <pc:docMk/>
            <pc:sldMk cId="2192252909" sldId="924"/>
            <ac:spMk id="15" creationId="{33D72D49-88C7-642C-6DA1-ADDA8D00581D}"/>
          </ac:spMkLst>
        </pc:spChg>
        <pc:picChg chg="add mod">
          <ac:chgData name="Lubomír Prokeš" userId="c6190586-327c-4754-acfe-3cab059996b7" providerId="ADAL" clId="{C26A8027-EF2B-43F7-B0EE-C015ABD09057}" dt="2024-02-24T15:29:16.183" v="2512" actId="1076"/>
          <ac:picMkLst>
            <pc:docMk/>
            <pc:sldMk cId="2192252909" sldId="924"/>
            <ac:picMk id="9" creationId="{10400841-5C20-4D0D-820A-0F52F8857D34}"/>
          </ac:picMkLst>
        </pc:picChg>
        <pc:picChg chg="add mod ord">
          <ac:chgData name="Lubomír Prokeš" userId="c6190586-327c-4754-acfe-3cab059996b7" providerId="ADAL" clId="{C26A8027-EF2B-43F7-B0EE-C015ABD09057}" dt="2024-02-24T15:37:59.230" v="2658" actId="14100"/>
          <ac:picMkLst>
            <pc:docMk/>
            <pc:sldMk cId="2192252909" sldId="924"/>
            <ac:picMk id="13" creationId="{AAF91329-8CF8-66F7-B3E0-D9C0F67421D9}"/>
          </ac:picMkLst>
        </pc:picChg>
        <pc:picChg chg="add del mod">
          <ac:chgData name="Lubomír Prokeš" userId="c6190586-327c-4754-acfe-3cab059996b7" providerId="ADAL" clId="{C26A8027-EF2B-43F7-B0EE-C015ABD09057}" dt="2024-02-24T15:36:03.649" v="2631" actId="478"/>
          <ac:picMkLst>
            <pc:docMk/>
            <pc:sldMk cId="2192252909" sldId="924"/>
            <ac:picMk id="1028" creationId="{2E351CF1-A018-4CFF-24E4-852660AD388E}"/>
          </ac:picMkLst>
        </pc:picChg>
      </pc:sldChg>
      <pc:sldChg chg="addSp delSp modSp new mod">
        <pc:chgData name="Lubomír Prokeš" userId="c6190586-327c-4754-acfe-3cab059996b7" providerId="ADAL" clId="{C26A8027-EF2B-43F7-B0EE-C015ABD09057}" dt="2024-02-24T21:12:46.246" v="3702" actId="1076"/>
        <pc:sldMkLst>
          <pc:docMk/>
          <pc:sldMk cId="2074165292" sldId="925"/>
        </pc:sldMkLst>
        <pc:spChg chg="mod">
          <ac:chgData name="Lubomír Prokeš" userId="c6190586-327c-4754-acfe-3cab059996b7" providerId="ADAL" clId="{C26A8027-EF2B-43F7-B0EE-C015ABD09057}" dt="2024-02-24T20:47:35.099" v="3430" actId="13926"/>
          <ac:spMkLst>
            <pc:docMk/>
            <pc:sldMk cId="2074165292" sldId="925"/>
            <ac:spMk id="2" creationId="{63CFB576-F12A-598B-7280-6D7F528A9A07}"/>
          </ac:spMkLst>
        </pc:spChg>
        <pc:spChg chg="del">
          <ac:chgData name="Lubomír Prokeš" userId="c6190586-327c-4754-acfe-3cab059996b7" providerId="ADAL" clId="{C26A8027-EF2B-43F7-B0EE-C015ABD09057}" dt="2024-02-24T16:15:15.105" v="2935" actId="478"/>
          <ac:spMkLst>
            <pc:docMk/>
            <pc:sldMk cId="2074165292" sldId="925"/>
            <ac:spMk id="3" creationId="{92C7BE0E-9041-1D6D-252B-AE9762191224}"/>
          </ac:spMkLst>
        </pc:spChg>
        <pc:spChg chg="add del">
          <ac:chgData name="Lubomír Prokeš" userId="c6190586-327c-4754-acfe-3cab059996b7" providerId="ADAL" clId="{C26A8027-EF2B-43F7-B0EE-C015ABD09057}" dt="2024-02-24T20:42:37.859" v="3381" actId="22"/>
          <ac:spMkLst>
            <pc:docMk/>
            <pc:sldMk cId="2074165292" sldId="925"/>
            <ac:spMk id="5" creationId="{E548E398-B294-17CB-7FD2-8B439BB65A6A}"/>
          </ac:spMkLst>
        </pc:spChg>
        <pc:spChg chg="add mod">
          <ac:chgData name="Lubomír Prokeš" userId="c6190586-327c-4754-acfe-3cab059996b7" providerId="ADAL" clId="{C26A8027-EF2B-43F7-B0EE-C015ABD09057}" dt="2024-02-24T20:47:42.469" v="3433" actId="20577"/>
          <ac:spMkLst>
            <pc:docMk/>
            <pc:sldMk cId="2074165292" sldId="925"/>
            <ac:spMk id="7" creationId="{C05C614E-8A8C-301C-83AB-2FCE64D23EEF}"/>
          </ac:spMkLst>
        </pc:spChg>
        <pc:picChg chg="add del mod">
          <ac:chgData name="Lubomír Prokeš" userId="c6190586-327c-4754-acfe-3cab059996b7" providerId="ADAL" clId="{C26A8027-EF2B-43F7-B0EE-C015ABD09057}" dt="2024-02-24T20:30:26.237" v="3354" actId="21"/>
          <ac:picMkLst>
            <pc:docMk/>
            <pc:sldMk cId="2074165292" sldId="925"/>
            <ac:picMk id="4" creationId="{C8505505-B1B6-DD37-11BE-017089B6B1CF}"/>
          </ac:picMkLst>
        </pc:picChg>
        <pc:picChg chg="add del mod">
          <ac:chgData name="Lubomír Prokeš" userId="c6190586-327c-4754-acfe-3cab059996b7" providerId="ADAL" clId="{C26A8027-EF2B-43F7-B0EE-C015ABD09057}" dt="2024-02-24T20:20:29.970" v="3315" actId="478"/>
          <ac:picMkLst>
            <pc:docMk/>
            <pc:sldMk cId="2074165292" sldId="925"/>
            <ac:picMk id="2050" creationId="{D9A6D10A-0BC1-DB94-C36E-F0A1C8EF950F}"/>
          </ac:picMkLst>
        </pc:picChg>
        <pc:picChg chg="add mod">
          <ac:chgData name="Lubomír Prokeš" userId="c6190586-327c-4754-acfe-3cab059996b7" providerId="ADAL" clId="{C26A8027-EF2B-43F7-B0EE-C015ABD09057}" dt="2024-02-24T21:12:46.246" v="3702" actId="1076"/>
          <ac:picMkLst>
            <pc:docMk/>
            <pc:sldMk cId="2074165292" sldId="925"/>
            <ac:picMk id="2052" creationId="{35BD8DDB-A33B-1963-891E-8A8B44DECAB8}"/>
          </ac:picMkLst>
        </pc:picChg>
        <pc:picChg chg="add mod">
          <ac:chgData name="Lubomír Prokeš" userId="c6190586-327c-4754-acfe-3cab059996b7" providerId="ADAL" clId="{C26A8027-EF2B-43F7-B0EE-C015ABD09057}" dt="2024-02-24T20:44:24.062" v="3397" actId="1076"/>
          <ac:picMkLst>
            <pc:docMk/>
            <pc:sldMk cId="2074165292" sldId="925"/>
            <ac:picMk id="2054" creationId="{9F3EAD7A-09E5-92A1-93E5-B834EA5D99F6}"/>
          </ac:picMkLst>
        </pc:picChg>
        <pc:picChg chg="add mod">
          <ac:chgData name="Lubomír Prokeš" userId="c6190586-327c-4754-acfe-3cab059996b7" providerId="ADAL" clId="{C26A8027-EF2B-43F7-B0EE-C015ABD09057}" dt="2024-02-24T20:44:20.924" v="3396" actId="1076"/>
          <ac:picMkLst>
            <pc:docMk/>
            <pc:sldMk cId="2074165292" sldId="925"/>
            <ac:picMk id="2056" creationId="{AC41F93F-F024-A544-EDCC-BD0DBE1D494F}"/>
          </ac:picMkLst>
        </pc:picChg>
        <pc:picChg chg="add mod">
          <ac:chgData name="Lubomír Prokeš" userId="c6190586-327c-4754-acfe-3cab059996b7" providerId="ADAL" clId="{C26A8027-EF2B-43F7-B0EE-C015ABD09057}" dt="2024-02-24T21:12:25.450" v="3699" actId="1076"/>
          <ac:picMkLst>
            <pc:docMk/>
            <pc:sldMk cId="2074165292" sldId="925"/>
            <ac:picMk id="2058" creationId="{4EABA903-FDBD-9FD0-B76E-CAB401BABD35}"/>
          </ac:picMkLst>
        </pc:picChg>
        <pc:picChg chg="add mod">
          <ac:chgData name="Lubomír Prokeš" userId="c6190586-327c-4754-acfe-3cab059996b7" providerId="ADAL" clId="{C26A8027-EF2B-43F7-B0EE-C015ABD09057}" dt="2024-02-24T20:44:14.517" v="3395" actId="1076"/>
          <ac:picMkLst>
            <pc:docMk/>
            <pc:sldMk cId="2074165292" sldId="925"/>
            <ac:picMk id="4098" creationId="{A6DC0B8E-4DC9-4358-8FF9-74DFF5F213B6}"/>
          </ac:picMkLst>
        </pc:picChg>
        <pc:picChg chg="add del mod">
          <ac:chgData name="Lubomír Prokeš" userId="c6190586-327c-4754-acfe-3cab059996b7" providerId="ADAL" clId="{C26A8027-EF2B-43F7-B0EE-C015ABD09057}" dt="2024-02-24T17:56:22.681" v="3289" actId="478"/>
          <ac:picMkLst>
            <pc:docMk/>
            <pc:sldMk cId="2074165292" sldId="925"/>
            <ac:picMk id="4100" creationId="{9D56FEDD-3D99-5B4B-19DB-5380D57037B1}"/>
          </ac:picMkLst>
        </pc:picChg>
        <pc:picChg chg="add del mod">
          <ac:chgData name="Lubomír Prokeš" userId="c6190586-327c-4754-acfe-3cab059996b7" providerId="ADAL" clId="{C26A8027-EF2B-43F7-B0EE-C015ABD09057}" dt="2024-02-24T20:31:47.632" v="3368" actId="478"/>
          <ac:picMkLst>
            <pc:docMk/>
            <pc:sldMk cId="2074165292" sldId="925"/>
            <ac:picMk id="5122" creationId="{9C92F462-2624-23F0-77A0-D7143DF82303}"/>
          </ac:picMkLst>
        </pc:picChg>
      </pc:sldChg>
      <pc:sldChg chg="addSp delSp modSp add mod">
        <pc:chgData name="Lubomír Prokeš" userId="c6190586-327c-4754-acfe-3cab059996b7" providerId="ADAL" clId="{C26A8027-EF2B-43F7-B0EE-C015ABD09057}" dt="2024-02-24T21:17:14.831" v="3736" actId="14100"/>
        <pc:sldMkLst>
          <pc:docMk/>
          <pc:sldMk cId="291946594" sldId="1165"/>
        </pc:sldMkLst>
        <pc:spChg chg="del mod">
          <ac:chgData name="Lubomír Prokeš" userId="c6190586-327c-4754-acfe-3cab059996b7" providerId="ADAL" clId="{C26A8027-EF2B-43F7-B0EE-C015ABD09057}" dt="2024-02-24T20:30:12.557" v="3350" actId="478"/>
          <ac:spMkLst>
            <pc:docMk/>
            <pc:sldMk cId="291946594" sldId="1165"/>
            <ac:spMk id="5" creationId="{0926F7D6-74DC-58ED-D006-ED680A5B3DE8}"/>
          </ac:spMkLst>
        </pc:spChg>
        <pc:spChg chg="add mod">
          <ac:chgData name="Lubomír Prokeš" userId="c6190586-327c-4754-acfe-3cab059996b7" providerId="ADAL" clId="{C26A8027-EF2B-43F7-B0EE-C015ABD09057}" dt="2024-02-24T21:09:56.522" v="3689" actId="1037"/>
          <ac:spMkLst>
            <pc:docMk/>
            <pc:sldMk cId="291946594" sldId="1165"/>
            <ac:spMk id="10" creationId="{26B9F42E-C5F6-D3A3-9C05-2DDD1B044EB1}"/>
          </ac:spMkLst>
        </pc:spChg>
        <pc:spChg chg="add mod">
          <ac:chgData name="Lubomír Prokeš" userId="c6190586-327c-4754-acfe-3cab059996b7" providerId="ADAL" clId="{C26A8027-EF2B-43F7-B0EE-C015ABD09057}" dt="2024-02-24T21:17:14.831" v="3736" actId="14100"/>
          <ac:spMkLst>
            <pc:docMk/>
            <pc:sldMk cId="291946594" sldId="1165"/>
            <ac:spMk id="14" creationId="{D0A83BD1-0BB8-B549-18B7-C01DED7C7BDF}"/>
          </ac:spMkLst>
        </pc:spChg>
        <pc:grpChg chg="add del mod">
          <ac:chgData name="Lubomír Prokeš" userId="c6190586-327c-4754-acfe-3cab059996b7" providerId="ADAL" clId="{C26A8027-EF2B-43F7-B0EE-C015ABD09057}" dt="2024-02-24T21:15:05.972" v="3703" actId="478"/>
          <ac:grpSpMkLst>
            <pc:docMk/>
            <pc:sldMk cId="291946594" sldId="1165"/>
            <ac:grpSpMk id="11" creationId="{35B55CF1-F7FC-F681-9273-2C51BC8804E2}"/>
          </ac:grpSpMkLst>
        </pc:grpChg>
        <pc:picChg chg="mod">
          <ac:chgData name="Lubomír Prokeš" userId="c6190586-327c-4754-acfe-3cab059996b7" providerId="ADAL" clId="{C26A8027-EF2B-43F7-B0EE-C015ABD09057}" dt="2024-02-24T21:16:19.331" v="3724" actId="1076"/>
          <ac:picMkLst>
            <pc:docMk/>
            <pc:sldMk cId="291946594" sldId="1165"/>
            <ac:picMk id="2" creationId="{063E902A-8F9F-D68E-9E3B-42E3D4ED67DA}"/>
          </ac:picMkLst>
        </pc:picChg>
        <pc:picChg chg="mod">
          <ac:chgData name="Lubomír Prokeš" userId="c6190586-327c-4754-acfe-3cab059996b7" providerId="ADAL" clId="{C26A8027-EF2B-43F7-B0EE-C015ABD09057}" dt="2024-02-24T21:16:11.363" v="3720" actId="14100"/>
          <ac:picMkLst>
            <pc:docMk/>
            <pc:sldMk cId="291946594" sldId="1165"/>
            <ac:picMk id="3" creationId="{5445C1D1-6F10-0058-371D-A88ECDD74667}"/>
          </ac:picMkLst>
        </pc:picChg>
        <pc:picChg chg="del">
          <ac:chgData name="Lubomír Prokeš" userId="c6190586-327c-4754-acfe-3cab059996b7" providerId="ADAL" clId="{C26A8027-EF2B-43F7-B0EE-C015ABD09057}" dt="2024-02-24T18:00:11.666" v="3296" actId="21"/>
          <ac:picMkLst>
            <pc:docMk/>
            <pc:sldMk cId="291946594" sldId="1165"/>
            <ac:picMk id="4" creationId="{C8505505-B1B6-DD37-11BE-017089B6B1CF}"/>
          </ac:picMkLst>
        </pc:picChg>
        <pc:picChg chg="add mod">
          <ac:chgData name="Lubomír Prokeš" userId="c6190586-327c-4754-acfe-3cab059996b7" providerId="ADAL" clId="{C26A8027-EF2B-43F7-B0EE-C015ABD09057}" dt="2024-02-24T21:09:40.484" v="3681" actId="164"/>
          <ac:picMkLst>
            <pc:docMk/>
            <pc:sldMk cId="291946594" sldId="1165"/>
            <ac:picMk id="7" creationId="{8F273553-5626-5C1B-4B3C-FAC419F9A52B}"/>
          </ac:picMkLst>
        </pc:picChg>
        <pc:picChg chg="add mod">
          <ac:chgData name="Lubomír Prokeš" userId="c6190586-327c-4754-acfe-3cab059996b7" providerId="ADAL" clId="{C26A8027-EF2B-43F7-B0EE-C015ABD09057}" dt="2024-02-24T21:16:22.595" v="3725" actId="1076"/>
          <ac:picMkLst>
            <pc:docMk/>
            <pc:sldMk cId="291946594" sldId="1165"/>
            <ac:picMk id="8" creationId="{8AB85638-F6D1-7B62-C3DE-F494C4147A63}"/>
          </ac:picMkLst>
        </pc:picChg>
        <pc:picChg chg="add mod">
          <ac:chgData name="Lubomír Prokeš" userId="c6190586-327c-4754-acfe-3cab059996b7" providerId="ADAL" clId="{C26A8027-EF2B-43F7-B0EE-C015ABD09057}" dt="2024-02-24T21:16:37.448" v="3730" actId="1076"/>
          <ac:picMkLst>
            <pc:docMk/>
            <pc:sldMk cId="291946594" sldId="1165"/>
            <ac:picMk id="9" creationId="{C8505505-B1B6-DD37-11BE-017089B6B1CF}"/>
          </ac:picMkLst>
        </pc:picChg>
        <pc:picChg chg="add mod">
          <ac:chgData name="Lubomír Prokeš" userId="c6190586-327c-4754-acfe-3cab059996b7" providerId="ADAL" clId="{C26A8027-EF2B-43F7-B0EE-C015ABD09057}" dt="2024-02-24T21:16:39.902" v="3731" actId="1076"/>
          <ac:picMkLst>
            <pc:docMk/>
            <pc:sldMk cId="291946594" sldId="1165"/>
            <ac:picMk id="13" creationId="{E7591DB8-B377-DBF9-EC79-623D65080C2C}"/>
          </ac:picMkLst>
        </pc:picChg>
        <pc:picChg chg="add del mod">
          <ac:chgData name="Lubomír Prokeš" userId="c6190586-327c-4754-acfe-3cab059996b7" providerId="ADAL" clId="{C26A8027-EF2B-43F7-B0EE-C015ABD09057}" dt="2024-02-24T21:15:20.881" v="3707" actId="478"/>
          <ac:picMkLst>
            <pc:docMk/>
            <pc:sldMk cId="291946594" sldId="1165"/>
            <ac:picMk id="3074" creationId="{C5D98F90-EE3A-A382-B2A2-5E203C7B5DCB}"/>
          </ac:picMkLst>
        </pc:picChg>
        <pc:picChg chg="del">
          <ac:chgData name="Lubomír Prokeš" userId="c6190586-327c-4754-acfe-3cab059996b7" providerId="ADAL" clId="{C26A8027-EF2B-43F7-B0EE-C015ABD09057}" dt="2024-02-24T20:29:31.675" v="3337" actId="478"/>
          <ac:picMkLst>
            <pc:docMk/>
            <pc:sldMk cId="291946594" sldId="1165"/>
            <ac:picMk id="5122" creationId="{0F1AB50A-1838-7B92-B222-2A17145E5E99}"/>
          </ac:picMkLst>
        </pc:picChg>
      </pc:sldChg>
      <pc:sldChg chg="add del">
        <pc:chgData name="Lubomír Prokeš" userId="c6190586-327c-4754-acfe-3cab059996b7" providerId="ADAL" clId="{C26A8027-EF2B-43F7-B0EE-C015ABD09057}" dt="2024-02-24T21:18:24.537" v="3737" actId="47"/>
        <pc:sldMkLst>
          <pc:docMk/>
          <pc:sldMk cId="1465420373" sldId="1245"/>
        </pc:sldMkLst>
      </pc:sldChg>
      <pc:sldChg chg="addSp modSp new mod">
        <pc:chgData name="Lubomír Prokeš" userId="c6190586-327c-4754-acfe-3cab059996b7" providerId="ADAL" clId="{C26A8027-EF2B-43F7-B0EE-C015ABD09057}" dt="2024-02-24T21:10:42.951" v="3690" actId="20577"/>
        <pc:sldMkLst>
          <pc:docMk/>
          <pc:sldMk cId="64086558" sldId="1246"/>
        </pc:sldMkLst>
        <pc:spChg chg="add mod">
          <ac:chgData name="Lubomír Prokeš" userId="c6190586-327c-4754-acfe-3cab059996b7" providerId="ADAL" clId="{C26A8027-EF2B-43F7-B0EE-C015ABD09057}" dt="2024-02-24T21:05:05.693" v="3637" actId="115"/>
          <ac:spMkLst>
            <pc:docMk/>
            <pc:sldMk cId="64086558" sldId="1246"/>
            <ac:spMk id="3" creationId="{3A3CECA7-8881-5A09-6EBB-F61670AF386C}"/>
          </ac:spMkLst>
        </pc:spChg>
        <pc:spChg chg="add mod">
          <ac:chgData name="Lubomír Prokeš" userId="c6190586-327c-4754-acfe-3cab059996b7" providerId="ADAL" clId="{C26A8027-EF2B-43F7-B0EE-C015ABD09057}" dt="2024-02-24T21:10:42.951" v="3690" actId="20577"/>
          <ac:spMkLst>
            <pc:docMk/>
            <pc:sldMk cId="64086558" sldId="1246"/>
            <ac:spMk id="5" creationId="{14BF2743-5BA3-9910-02E7-5FCC5D1EBA0A}"/>
          </ac:spMkLst>
        </pc:spChg>
        <pc:spChg chg="add mod">
          <ac:chgData name="Lubomír Prokeš" userId="c6190586-327c-4754-acfe-3cab059996b7" providerId="ADAL" clId="{C26A8027-EF2B-43F7-B0EE-C015ABD09057}" dt="2024-02-24T20:52:11.028" v="3505" actId="113"/>
          <ac:spMkLst>
            <pc:docMk/>
            <pc:sldMk cId="64086558" sldId="1246"/>
            <ac:spMk id="7" creationId="{ADF9DE22-3525-BEE7-E363-6A9AA552E7C2}"/>
          </ac:spMkLst>
        </pc:spChg>
      </pc:sldChg>
      <pc:sldChg chg="add del">
        <pc:chgData name="Lubomír Prokeš" userId="c6190586-327c-4754-acfe-3cab059996b7" providerId="ADAL" clId="{C26A8027-EF2B-43F7-B0EE-C015ABD09057}" dt="2024-02-25T11:32:50.331" v="3804" actId="2696"/>
        <pc:sldMkLst>
          <pc:docMk/>
          <pc:sldMk cId="1638964458" sldId="124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8D7B8-C465-423D-BCD2-6E5050787DEE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ED142-9672-4486-8588-F58AA3A833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30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ED142-9672-4486-8588-F58AA3A8330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979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>
              <a:buFont typeface="Times New Roman" pitchFamily="18" charset="0"/>
              <a:buNone/>
            </a:pPr>
            <a:fld id="{FA327631-8E34-4060-98AB-B7A152473416}" type="slidenum">
              <a:rPr lang="cs-CZ" altLang="cs-CZ">
                <a:solidFill>
                  <a:srgbClr val="000000"/>
                </a:solidFill>
                <a:latin typeface="Times New Roman" pitchFamily="18" charset="0"/>
              </a:rPr>
              <a:pPr eaLnBrk="1">
                <a:buFont typeface="Times New Roman" pitchFamily="18" charset="0"/>
                <a:buNone/>
              </a:pPr>
              <a:t>47</a:t>
            </a:fld>
            <a:endParaRPr lang="cs-CZ" alt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8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98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0CC4AD90-DAE8-41E6-9814-3CEC7A998C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15FB8C42-A7AB-40BB-9F30-44A1A4A9AC5A}" type="slidenum">
              <a:rPr lang="en-US" altLang="en-US" sz="1200">
                <a:latin typeface="Arial" panose="020B0604020202020204" pitchFamily="34" charset="0"/>
              </a:rPr>
              <a:pPr/>
              <a:t>88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185B2A25-5322-4FAE-8372-B23DFA0C43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B462F266-EC44-4537-9DA7-C55D2CB05E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0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/>
            <a:fld id="{78E05D35-16BF-408D-8CB5-D72CA087FC2C}" type="slidenum">
              <a:rPr lang="en-GB" altLang="cs-CZ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170</a:t>
            </a:fld>
            <a:endParaRPr lang="en-GB" alt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564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45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980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81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62547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981075"/>
            <a:ext cx="4038600" cy="48863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038600" cy="48863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Anorganick</a:t>
            </a:r>
            <a:r>
              <a:rPr lang="cs-CZ" altLang="cs-CZ"/>
              <a:t>á chemie pro KATA</a:t>
            </a:r>
            <a:endParaRPr lang="en-US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48E80-BD54-466A-9A20-5D76B962379C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Praha 2007</a:t>
            </a:r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23562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3529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9089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717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7669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18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4765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620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E78B-0BE8-407D-9CF5-5537E3586C3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479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DE78B-0BE8-407D-9CF5-5537E3586C3C}" type="datetimeFigureOut">
              <a:rPr lang="cs-CZ" smtClean="0"/>
              <a:t>26.02.2024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34D97-6156-48A6-A22D-265A8E0CEC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54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gif"/><Relationship Id="rId5" Type="http://schemas.openxmlformats.org/officeDocument/2006/relationships/image" Target="../media/image171.gif"/><Relationship Id="rId4" Type="http://schemas.openxmlformats.org/officeDocument/2006/relationships/image" Target="../media/image17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gif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gif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6.jpeg"/><Relationship Id="rId4" Type="http://schemas.openxmlformats.org/officeDocument/2006/relationships/image" Target="../media/image205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9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sv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hembio.uoguelph.ca/educmat/atomdata/shield/shield.htm" TargetMode="Externa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g"/><Relationship Id="rId2" Type="http://schemas.openxmlformats.org/officeDocument/2006/relationships/image" Target="../media/image22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25.svg"/><Relationship Id="rId7" Type="http://schemas.openxmlformats.org/officeDocument/2006/relationships/image" Target="../media/image229.sv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image" Target="../media/image233.emf"/><Relationship Id="rId5" Type="http://schemas.openxmlformats.org/officeDocument/2006/relationships/image" Target="../media/image227.svg"/><Relationship Id="rId10" Type="http://schemas.openxmlformats.org/officeDocument/2006/relationships/image" Target="../media/image232.png"/><Relationship Id="rId4" Type="http://schemas.openxmlformats.org/officeDocument/2006/relationships/image" Target="../media/image226.png"/><Relationship Id="rId9" Type="http://schemas.openxmlformats.org/officeDocument/2006/relationships/image" Target="../media/image231.sv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emf"/><Relationship Id="rId2" Type="http://schemas.openxmlformats.org/officeDocument/2006/relationships/image" Target="../media/image234.gi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jpg"/><Relationship Id="rId5" Type="http://schemas.openxmlformats.org/officeDocument/2006/relationships/image" Target="../media/image240.jpg"/><Relationship Id="rId4" Type="http://schemas.openxmlformats.org/officeDocument/2006/relationships/image" Target="../media/image239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5.jpeg"/><Relationship Id="rId4" Type="http://schemas.openxmlformats.org/officeDocument/2006/relationships/image" Target="../media/image244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gif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1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gif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7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3.pn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9.png"/><Relationship Id="rId4" Type="http://schemas.openxmlformats.org/officeDocument/2006/relationships/image" Target="../media/image268.pn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gif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gif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9.pn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gif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g"/><Relationship Id="rId2" Type="http://schemas.openxmlformats.org/officeDocument/2006/relationships/image" Target="../media/image296.emf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2.png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9.jpg"/><Relationship Id="rId5" Type="http://schemas.openxmlformats.org/officeDocument/2006/relationships/image" Target="../media/image308.jpeg"/><Relationship Id="rId4" Type="http://schemas.openxmlformats.org/officeDocument/2006/relationships/image" Target="../media/image307.jpg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svg"/><Relationship Id="rId7" Type="http://schemas.openxmlformats.org/officeDocument/2006/relationships/image" Target="../media/image53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elements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wmf"/><Relationship Id="rId4" Type="http://schemas.openxmlformats.org/officeDocument/2006/relationships/oleObject" Target="../embeddings/oleObject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sv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svg"/><Relationship Id="rId5" Type="http://schemas.openxmlformats.org/officeDocument/2006/relationships/image" Target="../media/image142.png"/><Relationship Id="rId10" Type="http://schemas.openxmlformats.org/officeDocument/2006/relationships/image" Target="../media/image147.svg"/><Relationship Id="rId4" Type="http://schemas.openxmlformats.org/officeDocument/2006/relationships/image" Target="../media/image141.svg"/><Relationship Id="rId9" Type="http://schemas.openxmlformats.org/officeDocument/2006/relationships/image" Target="../media/image14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gi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svg"/><Relationship Id="rId5" Type="http://schemas.openxmlformats.org/officeDocument/2006/relationships/image" Target="../media/image161.png"/><Relationship Id="rId4" Type="http://schemas.openxmlformats.org/officeDocument/2006/relationships/image" Target="../media/image160.sv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gif"/><Relationship Id="rId2" Type="http://schemas.openxmlformats.org/officeDocument/2006/relationships/image" Target="../media/image164.gi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865D8470-AAFE-4C83-A21D-DACFA6DA595C}"/>
              </a:ext>
            </a:extLst>
          </p:cNvPr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Teoretická a</a:t>
            </a:r>
            <a:r>
              <a:rPr lang="en-US" dirty="0"/>
              <a:t>no</a:t>
            </a:r>
            <a:r>
              <a:rPr lang="cs-CZ" dirty="0"/>
              <a:t>r</a:t>
            </a:r>
            <a:r>
              <a:rPr lang="en-US" dirty="0" err="1"/>
              <a:t>ganick</a:t>
            </a:r>
            <a:r>
              <a:rPr lang="cs-CZ" dirty="0"/>
              <a:t>á chemie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3AD1AFD-D279-42B3-B061-6A04D6E6A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rPr lang="cs-CZ" dirty="0"/>
              <a:t>1. část</a:t>
            </a:r>
          </a:p>
        </p:txBody>
      </p:sp>
    </p:spTree>
    <p:extLst>
      <p:ext uri="{BB962C8B-B14F-4D97-AF65-F5344CB8AC3E}">
        <p14:creationId xmlns:p14="http://schemas.microsoft.com/office/powerpoint/2010/main" val="4095054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63A34F2A-2631-46CC-B0CD-00B61FA41F1E}"/>
              </a:ext>
            </a:extLst>
          </p:cNvPr>
          <p:cNvSpPr txBox="1"/>
          <p:nvPr/>
        </p:nvSpPr>
        <p:spPr>
          <a:xfrm>
            <a:off x="439783" y="4572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Periodick</a:t>
            </a:r>
            <a:r>
              <a:rPr lang="cs-CZ" sz="2000" b="1" dirty="0"/>
              <a:t>á</a:t>
            </a:r>
            <a:r>
              <a:rPr lang="en-US" sz="2000" b="1" dirty="0"/>
              <a:t> </a:t>
            </a:r>
            <a:r>
              <a:rPr lang="en-US" sz="2000" b="1" dirty="0" err="1"/>
              <a:t>soustava</a:t>
            </a:r>
            <a:r>
              <a:rPr lang="en-US" sz="2000" b="1" dirty="0"/>
              <a:t> </a:t>
            </a:r>
            <a:r>
              <a:rPr lang="en-US" sz="2000" b="1" dirty="0" err="1"/>
              <a:t>prvk</a:t>
            </a:r>
            <a:r>
              <a:rPr lang="cs-CZ" sz="2000" b="1" dirty="0"/>
              <a:t>ů (dlouhá forma)</a:t>
            </a:r>
            <a:endParaRPr lang="en-US" sz="2000" b="1" dirty="0"/>
          </a:p>
        </p:txBody>
      </p:sp>
      <p:pic>
        <p:nvPicPr>
          <p:cNvPr id="7" name="Obrázek 6" descr="Obsah obrázku text, kreslení&#10;&#10;Popis byl vytvořen automaticky">
            <a:extLst>
              <a:ext uri="{FF2B5EF4-FFF2-40B4-BE49-F238E27FC236}">
                <a16:creationId xmlns:a16="http://schemas.microsoft.com/office/drawing/2014/main" id="{512552A5-E9FE-4A29-933B-173F3B581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8599"/>
            <a:ext cx="3903617" cy="2134791"/>
          </a:xfrm>
          <a:prstGeom prst="rect">
            <a:avLst/>
          </a:prstGeom>
        </p:spPr>
      </p:pic>
      <p:pic>
        <p:nvPicPr>
          <p:cNvPr id="5" name="Obrázek 4" descr="Obsah obrázku počítač&#10;&#10;Popis byl vytvořen automaticky">
            <a:extLst>
              <a:ext uri="{FF2B5EF4-FFF2-40B4-BE49-F238E27FC236}">
                <a16:creationId xmlns:a16="http://schemas.microsoft.com/office/drawing/2014/main" id="{EE826A38-9569-4B01-9D10-050E6EA06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08711"/>
            <a:ext cx="8597681" cy="464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2629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CFB576-F12A-598B-7280-6D7F528A9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460660" cy="334962"/>
          </a:xfrm>
        </p:spPr>
        <p:txBody>
          <a:bodyPr>
            <a:normAutofit fontScale="90000"/>
          </a:bodyPr>
          <a:lstStyle/>
          <a:p>
            <a:r>
              <a:rPr lang="cs-CZ" sz="2800" b="1" dirty="0">
                <a:latin typeface="+mn-lt"/>
              </a:rPr>
              <a:t>Atomová spektra</a:t>
            </a:r>
          </a:p>
        </p:txBody>
      </p:sp>
      <p:pic>
        <p:nvPicPr>
          <p:cNvPr id="4098" name="Picture 2" descr="Hydrogen Spectral Series Balmer Series Lyman Series Hydrogen Atom, PNG ...">
            <a:extLst>
              <a:ext uri="{FF2B5EF4-FFF2-40B4-BE49-F238E27FC236}">
                <a16:creationId xmlns:a16="http://schemas.microsoft.com/office/drawing/2014/main" id="{A6DC0B8E-4DC9-4358-8FF9-74DFF5F21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92526"/>
            <a:ext cx="4267200" cy="319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ydberg Formula - Chemistry Steps">
            <a:extLst>
              <a:ext uri="{FF2B5EF4-FFF2-40B4-BE49-F238E27FC236}">
                <a16:creationId xmlns:a16="http://schemas.microsoft.com/office/drawing/2014/main" id="{35BD8DDB-A33B-1963-891E-8A8B44DEC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77" y="3421318"/>
            <a:ext cx="2514181" cy="243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lanck constant - Wikipedia">
            <a:extLst>
              <a:ext uri="{FF2B5EF4-FFF2-40B4-BE49-F238E27FC236}">
                <a16:creationId xmlns:a16="http://schemas.microsoft.com/office/drawing/2014/main" id="{9F3EAD7A-09E5-92A1-93E5-B834EA5D9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687" y="1676850"/>
            <a:ext cx="1866349" cy="162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05C614E-8A8C-301C-83AB-2FCE64D23EEF}"/>
              </a:ext>
            </a:extLst>
          </p:cNvPr>
          <p:cNvSpPr txBox="1"/>
          <p:nvPr/>
        </p:nvSpPr>
        <p:spPr>
          <a:xfrm>
            <a:off x="236637" y="861297"/>
            <a:ext cx="63927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   </a:t>
            </a:r>
            <a:r>
              <a:rPr lang="en-US" dirty="0"/>
              <a:t>P</a:t>
            </a:r>
            <a:r>
              <a:rPr lang="cs-CZ" dirty="0" err="1"/>
              <a:t>okud</a:t>
            </a:r>
            <a:r>
              <a:rPr lang="cs-CZ" dirty="0"/>
              <a:t> je látka ozářena elektromagnetickým zářením, jsou absorbovány pouze určité vlnové délky</a:t>
            </a:r>
            <a:r>
              <a:rPr lang="en-US" dirty="0"/>
              <a:t> (</a:t>
            </a:r>
            <a:r>
              <a:rPr lang="cs-CZ" dirty="0"/>
              <a:t>určité energie</a:t>
            </a:r>
            <a:r>
              <a:rPr lang="en-US" dirty="0"/>
              <a:t>)</a:t>
            </a:r>
            <a:r>
              <a:rPr lang="cs-CZ" dirty="0"/>
              <a:t>. Atom absorbuje pouze fotony, jejichž energie odpovídá přechodu mezi energetickými hladinami v atomu.</a:t>
            </a:r>
            <a:r>
              <a:rPr lang="en-US" dirty="0"/>
              <a:t> Ka</a:t>
            </a:r>
            <a:r>
              <a:rPr lang="cs-CZ" dirty="0" err="1"/>
              <a:t>ždá</a:t>
            </a:r>
            <a:r>
              <a:rPr lang="en-US" dirty="0"/>
              <a:t> </a:t>
            </a:r>
            <a:r>
              <a:rPr lang="cs-CZ" dirty="0"/>
              <a:t>čára atomového spektra odpovídá energetickému rozdílu mezi dvěma různými stavy (hladinami) atomu - základním a excitovaným. Přechod mezi nimi může nastat absorbováním elektromagnetického záření (fotonu) a následně zpětnou emisí fotonu se stejnou energií.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AC41F93F-F024-A544-EDCC-BD0DBE1D4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415" y="152400"/>
            <a:ext cx="1945074" cy="141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imnazije Šentvid, NEKATERA POGLAVJA IN POJMI IZ ASTRONOMIJE.">
            <a:extLst>
              <a:ext uri="{FF2B5EF4-FFF2-40B4-BE49-F238E27FC236}">
                <a16:creationId xmlns:a16="http://schemas.microsoft.com/office/drawing/2014/main" id="{4EABA903-FDBD-9FD0-B76E-CAB401BAB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37" y="5942929"/>
            <a:ext cx="3929062" cy="74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1652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63E902A-8F9F-D68E-9E3B-42E3D4ED6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5574271"/>
            <a:ext cx="2590800" cy="110183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445C1D1-6F10-0058-371D-A88ECDD74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020" y="158567"/>
            <a:ext cx="3380432" cy="205123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AB85638-F6D1-7B62-C3DE-F494C4147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587" y="2647630"/>
            <a:ext cx="3073200" cy="248881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8505505-B1B6-DD37-11BE-017089B6B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200" y="4791801"/>
            <a:ext cx="3264159" cy="199382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7591DB8-B377-DBF9-EC79-623D65080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895030"/>
            <a:ext cx="4967085" cy="3505200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D0A83BD1-0BB8-B549-18B7-C01DED7C7BDF}"/>
              </a:ext>
            </a:extLst>
          </p:cNvPr>
          <p:cNvSpPr txBox="1">
            <a:spLocks/>
          </p:cNvSpPr>
          <p:nvPr/>
        </p:nvSpPr>
        <p:spPr>
          <a:xfrm>
            <a:off x="441777" y="221684"/>
            <a:ext cx="2460660" cy="5403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latin typeface="+mn-lt"/>
              </a:rPr>
              <a:t>Atomová spektra</a:t>
            </a:r>
          </a:p>
        </p:txBody>
      </p:sp>
    </p:spTree>
    <p:extLst>
      <p:ext uri="{BB962C8B-B14F-4D97-AF65-F5344CB8AC3E}">
        <p14:creationId xmlns:p14="http://schemas.microsoft.com/office/powerpoint/2010/main" val="2919465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A3CECA7-8881-5A09-6EBB-F61670AF386C}"/>
              </a:ext>
            </a:extLst>
          </p:cNvPr>
          <p:cNvSpPr txBox="1"/>
          <p:nvPr/>
        </p:nvSpPr>
        <p:spPr>
          <a:xfrm>
            <a:off x="342900" y="1981200"/>
            <a:ext cx="8458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0" i="0" dirty="0">
                <a:solidFill>
                  <a:srgbClr val="2B2B2B"/>
                </a:solidFill>
                <a:effectLst/>
              </a:rPr>
              <a:t>1/</a:t>
            </a:r>
            <a:r>
              <a:rPr lang="el-GR" sz="2000" b="0" i="0" dirty="0">
                <a:solidFill>
                  <a:srgbClr val="2B2B2B"/>
                </a:solidFill>
                <a:effectLst/>
              </a:rPr>
              <a:t>λ = </a:t>
            </a:r>
            <a:r>
              <a:rPr lang="cs-CZ" sz="2000" b="0" i="0" dirty="0">
                <a:solidFill>
                  <a:srgbClr val="2B2B2B"/>
                </a:solidFill>
                <a:effectLst/>
              </a:rPr>
              <a:t>R.(1/n </a:t>
            </a:r>
            <a:r>
              <a:rPr lang="cs-CZ" sz="2000" b="0" i="0" baseline="-25000" dirty="0">
                <a:solidFill>
                  <a:srgbClr val="2B2B2B"/>
                </a:solidFill>
                <a:effectLst/>
              </a:rPr>
              <a:t>1</a:t>
            </a:r>
            <a:r>
              <a:rPr lang="cs-CZ" sz="2000" b="0" i="0" baseline="30000" dirty="0">
                <a:solidFill>
                  <a:srgbClr val="2B2B2B"/>
                </a:solidFill>
                <a:effectLst/>
              </a:rPr>
              <a:t>2</a:t>
            </a:r>
            <a:r>
              <a:rPr lang="cs-CZ" sz="2000" b="0" i="0" dirty="0">
                <a:solidFill>
                  <a:srgbClr val="2B2B2B"/>
                </a:solidFill>
                <a:effectLst/>
              </a:rPr>
              <a:t> - 1/n </a:t>
            </a:r>
            <a:r>
              <a:rPr lang="cs-CZ" sz="2000" b="0" i="0" baseline="-25000" dirty="0">
                <a:solidFill>
                  <a:srgbClr val="2B2B2B"/>
                </a:solidFill>
                <a:effectLst/>
              </a:rPr>
              <a:t>2</a:t>
            </a:r>
            <a:r>
              <a:rPr lang="cs-CZ" sz="2000" b="0" i="0" baseline="30000" dirty="0">
                <a:solidFill>
                  <a:srgbClr val="2B2B2B"/>
                </a:solidFill>
                <a:effectLst/>
              </a:rPr>
              <a:t>2</a:t>
            </a:r>
            <a:r>
              <a:rPr lang="cs-CZ" sz="2000" b="0" i="0" dirty="0">
                <a:solidFill>
                  <a:srgbClr val="2B2B2B"/>
                </a:solidFill>
                <a:effectLst/>
              </a:rPr>
              <a:t> )</a:t>
            </a:r>
          </a:p>
          <a:p>
            <a:pPr algn="l"/>
            <a:br>
              <a:rPr lang="cs-CZ" sz="800" b="0" i="0" dirty="0">
                <a:solidFill>
                  <a:srgbClr val="2B2B2B"/>
                </a:solidFill>
                <a:effectLst/>
              </a:rPr>
            </a:br>
            <a:r>
              <a:rPr lang="cs-CZ" sz="2000" b="0" i="0" dirty="0">
                <a:solidFill>
                  <a:srgbClr val="2B2B2B"/>
                </a:solidFill>
                <a:effectLst/>
              </a:rPr>
              <a:t>R = 1,9074 . 10</a:t>
            </a:r>
            <a:r>
              <a:rPr lang="cs-CZ" sz="2000" b="0" i="0" baseline="30000" dirty="0">
                <a:solidFill>
                  <a:srgbClr val="2B2B2B"/>
                </a:solidFill>
                <a:effectLst/>
              </a:rPr>
              <a:t>7</a:t>
            </a:r>
            <a:r>
              <a:rPr lang="cs-CZ" sz="2000" b="0" i="0" dirty="0">
                <a:solidFill>
                  <a:srgbClr val="2B2B2B"/>
                </a:solidFill>
                <a:effectLst/>
              </a:rPr>
              <a:t> m</a:t>
            </a:r>
            <a:r>
              <a:rPr lang="cs-CZ" sz="2000" b="0" i="0" baseline="30000" dirty="0">
                <a:solidFill>
                  <a:srgbClr val="2B2B2B"/>
                </a:solidFill>
                <a:effectLst/>
              </a:rPr>
              <a:t>-1</a:t>
            </a:r>
            <a:r>
              <a:rPr lang="cs-CZ" sz="2000" b="0" i="0" dirty="0">
                <a:solidFill>
                  <a:srgbClr val="2B2B2B"/>
                </a:solidFill>
                <a:effectLst/>
              </a:rPr>
              <a:t> </a:t>
            </a:r>
          </a:p>
          <a:p>
            <a:pPr algn="l"/>
            <a:endParaRPr lang="cs-CZ" sz="800" b="0" i="0" dirty="0">
              <a:solidFill>
                <a:srgbClr val="2B2B2B"/>
              </a:solidFill>
              <a:effectLst/>
            </a:endParaRPr>
          </a:p>
          <a:p>
            <a:pPr algn="l"/>
            <a:r>
              <a:rPr lang="cs-CZ" sz="2000" b="0" i="0" dirty="0">
                <a:solidFill>
                  <a:srgbClr val="2B2B2B"/>
                </a:solidFill>
                <a:effectLst/>
              </a:rPr>
              <a:t>1/</a:t>
            </a:r>
            <a:r>
              <a:rPr lang="el-GR" sz="2000" b="0" i="0" dirty="0">
                <a:solidFill>
                  <a:srgbClr val="2B2B2B"/>
                </a:solidFill>
                <a:effectLst/>
              </a:rPr>
              <a:t>λ = (1,0974 </a:t>
            </a:r>
            <a:r>
              <a:rPr lang="cs-CZ" sz="2000" b="0" i="0" dirty="0">
                <a:solidFill>
                  <a:srgbClr val="2B2B2B"/>
                </a:solidFill>
                <a:effectLst/>
              </a:rPr>
              <a:t>. 10</a:t>
            </a:r>
            <a:r>
              <a:rPr lang="cs-CZ" sz="2000" b="0" i="0" baseline="30000" dirty="0">
                <a:solidFill>
                  <a:srgbClr val="2B2B2B"/>
                </a:solidFill>
                <a:effectLst/>
              </a:rPr>
              <a:t>7</a:t>
            </a:r>
            <a:r>
              <a:rPr lang="cs-CZ" sz="2000" b="0" i="0" dirty="0">
                <a:solidFill>
                  <a:srgbClr val="2B2B2B"/>
                </a:solidFill>
                <a:effectLst/>
              </a:rPr>
              <a:t>).(1/1</a:t>
            </a:r>
            <a:r>
              <a:rPr lang="cs-CZ" sz="2000" b="0" i="0" baseline="30000" dirty="0">
                <a:solidFill>
                  <a:srgbClr val="2B2B2B"/>
                </a:solidFill>
                <a:effectLst/>
              </a:rPr>
              <a:t>2</a:t>
            </a:r>
            <a:r>
              <a:rPr lang="cs-CZ" sz="2000" b="0" i="0" dirty="0">
                <a:solidFill>
                  <a:srgbClr val="2B2B2B"/>
                </a:solidFill>
                <a:effectLst/>
              </a:rPr>
              <a:t> - 1/3</a:t>
            </a:r>
            <a:r>
              <a:rPr lang="cs-CZ" sz="2000" b="0" i="0" baseline="30000" dirty="0">
                <a:solidFill>
                  <a:srgbClr val="2B2B2B"/>
                </a:solidFill>
                <a:effectLst/>
              </a:rPr>
              <a:t>2</a:t>
            </a:r>
            <a:r>
              <a:rPr lang="cs-CZ" sz="2000" b="0" i="0" dirty="0">
                <a:solidFill>
                  <a:srgbClr val="2B2B2B"/>
                </a:solidFill>
                <a:effectLst/>
              </a:rPr>
              <a:t>) = </a:t>
            </a:r>
            <a:r>
              <a:rPr lang="el-GR" sz="2000" b="0" i="0" dirty="0">
                <a:solidFill>
                  <a:srgbClr val="2B2B2B"/>
                </a:solidFill>
                <a:effectLst/>
              </a:rPr>
              <a:t>(1,0974 </a:t>
            </a:r>
            <a:r>
              <a:rPr lang="cs-CZ" sz="2000" b="0" i="0" dirty="0">
                <a:solidFill>
                  <a:srgbClr val="2B2B2B"/>
                </a:solidFill>
                <a:effectLst/>
              </a:rPr>
              <a:t>. 10</a:t>
            </a:r>
            <a:r>
              <a:rPr lang="cs-CZ" sz="2000" b="0" i="0" baseline="30000" dirty="0">
                <a:solidFill>
                  <a:srgbClr val="2B2B2B"/>
                </a:solidFill>
                <a:effectLst/>
              </a:rPr>
              <a:t>7</a:t>
            </a:r>
            <a:r>
              <a:rPr lang="cs-CZ" sz="2000" b="0" i="0" dirty="0">
                <a:solidFill>
                  <a:srgbClr val="2B2B2B"/>
                </a:solidFill>
                <a:effectLst/>
              </a:rPr>
              <a:t>) (1 - 1/9)</a:t>
            </a:r>
          </a:p>
          <a:p>
            <a:pPr algn="l"/>
            <a:br>
              <a:rPr lang="cs-CZ" sz="800" b="0" i="0" dirty="0">
                <a:solidFill>
                  <a:srgbClr val="2B2B2B"/>
                </a:solidFill>
                <a:effectLst/>
              </a:rPr>
            </a:br>
            <a:r>
              <a:rPr lang="cs-CZ" sz="2000" b="0" i="0" dirty="0">
                <a:solidFill>
                  <a:srgbClr val="2B2B2B"/>
                </a:solidFill>
                <a:effectLst/>
              </a:rPr>
              <a:t>1/</a:t>
            </a:r>
            <a:r>
              <a:rPr lang="el-GR" sz="2000" b="0" i="0" dirty="0">
                <a:solidFill>
                  <a:srgbClr val="2B2B2B"/>
                </a:solidFill>
                <a:effectLst/>
              </a:rPr>
              <a:t>λ = 9754666,67 </a:t>
            </a:r>
            <a:r>
              <a:rPr lang="cs-CZ" sz="2000" b="0" i="0" dirty="0">
                <a:solidFill>
                  <a:srgbClr val="2B2B2B"/>
                </a:solidFill>
                <a:effectLst/>
              </a:rPr>
              <a:t>m</a:t>
            </a:r>
            <a:r>
              <a:rPr lang="cs-CZ" sz="2000" b="0" i="0" baseline="30000" dirty="0">
                <a:solidFill>
                  <a:srgbClr val="2B2B2B"/>
                </a:solidFill>
                <a:effectLst/>
              </a:rPr>
              <a:t>-1</a:t>
            </a:r>
            <a:br>
              <a:rPr lang="cs-CZ" sz="2000" b="0" i="0" dirty="0">
                <a:solidFill>
                  <a:srgbClr val="2B2B2B"/>
                </a:solidFill>
                <a:effectLst/>
              </a:rPr>
            </a:br>
            <a:endParaRPr lang="cs-CZ" sz="800" b="0" i="0" dirty="0">
              <a:solidFill>
                <a:srgbClr val="2B2B2B"/>
              </a:solidFill>
              <a:effectLst/>
            </a:endParaRPr>
          </a:p>
          <a:p>
            <a:pPr algn="l"/>
            <a:r>
              <a:rPr lang="el-GR" sz="2000" b="0" i="0" dirty="0">
                <a:solidFill>
                  <a:srgbClr val="2B2B2B"/>
                </a:solidFill>
                <a:effectLst/>
              </a:rPr>
              <a:t>λ</a:t>
            </a:r>
            <a:r>
              <a:rPr lang="cs-CZ" sz="2000" b="0" i="0" dirty="0">
                <a:solidFill>
                  <a:srgbClr val="2B2B2B"/>
                </a:solidFill>
                <a:effectLst/>
              </a:rPr>
              <a:t> = </a:t>
            </a:r>
            <a:r>
              <a:rPr lang="el-GR" sz="2000" b="0" i="0" dirty="0">
                <a:solidFill>
                  <a:srgbClr val="2B2B2B"/>
                </a:solidFill>
                <a:effectLst/>
              </a:rPr>
              <a:t>1/9754666,67 </a:t>
            </a:r>
            <a:r>
              <a:rPr lang="cs-CZ" sz="2000" b="0" i="0" dirty="0">
                <a:solidFill>
                  <a:srgbClr val="2B2B2B"/>
                </a:solidFill>
                <a:effectLst/>
              </a:rPr>
              <a:t>m</a:t>
            </a:r>
            <a:r>
              <a:rPr lang="cs-CZ" sz="2000" b="0" i="0" baseline="30000" dirty="0">
                <a:solidFill>
                  <a:srgbClr val="2B2B2B"/>
                </a:solidFill>
                <a:effectLst/>
              </a:rPr>
              <a:t>-1</a:t>
            </a:r>
            <a:r>
              <a:rPr lang="el-GR" sz="2000" b="0" i="0" dirty="0">
                <a:solidFill>
                  <a:srgbClr val="2B2B2B"/>
                </a:solidFill>
                <a:effectLst/>
              </a:rPr>
              <a:t> = </a:t>
            </a:r>
            <a:r>
              <a:rPr lang="el-GR" sz="2000" b="0" i="0" u="sng" dirty="0">
                <a:solidFill>
                  <a:srgbClr val="2B2B2B"/>
                </a:solidFill>
                <a:effectLst/>
              </a:rPr>
              <a:t>1,025 </a:t>
            </a:r>
            <a:r>
              <a:rPr lang="cs-CZ" sz="2000" b="0" i="0" u="sng" dirty="0">
                <a:solidFill>
                  <a:srgbClr val="2B2B2B"/>
                </a:solidFill>
                <a:effectLst/>
              </a:rPr>
              <a:t>. 10</a:t>
            </a:r>
            <a:r>
              <a:rPr lang="cs-CZ" sz="2000" b="0" i="0" u="sng" baseline="30000" dirty="0">
                <a:solidFill>
                  <a:srgbClr val="2B2B2B"/>
                </a:solidFill>
                <a:effectLst/>
              </a:rPr>
              <a:t>-7</a:t>
            </a:r>
            <a:r>
              <a:rPr lang="cs-CZ" sz="2000" b="0" i="0" u="sng" dirty="0">
                <a:solidFill>
                  <a:srgbClr val="2B2B2B"/>
                </a:solidFill>
                <a:effectLst/>
              </a:rPr>
              <a:t> m</a:t>
            </a:r>
            <a:r>
              <a:rPr lang="cs-CZ" sz="2000" b="0" i="0" dirty="0">
                <a:solidFill>
                  <a:srgbClr val="2B2B2B"/>
                </a:solidFill>
                <a:effectLst/>
              </a:rPr>
              <a:t> = </a:t>
            </a:r>
            <a:r>
              <a:rPr lang="cs-CZ" sz="2000" b="0" i="0" u="sng" dirty="0">
                <a:solidFill>
                  <a:srgbClr val="2B2B2B"/>
                </a:solidFill>
                <a:effectLst/>
              </a:rPr>
              <a:t>102,5 </a:t>
            </a:r>
            <a:r>
              <a:rPr lang="cs-CZ" sz="2000" b="0" i="0" u="sng" dirty="0" err="1">
                <a:solidFill>
                  <a:srgbClr val="2B2B2B"/>
                </a:solidFill>
                <a:effectLst/>
              </a:rPr>
              <a:t>nm</a:t>
            </a:r>
            <a:r>
              <a:rPr lang="cs-CZ" sz="2000" b="0" i="0" u="sng" dirty="0">
                <a:solidFill>
                  <a:srgbClr val="2B2B2B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2B2B2B"/>
                </a:solidFill>
                <a:effectLst/>
              </a:rPr>
              <a:t>	(UV oblast)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4BF2743-5BA3-9910-02E7-5FCC5D1EBA0A}"/>
              </a:ext>
            </a:extLst>
          </p:cNvPr>
          <p:cNvSpPr txBox="1"/>
          <p:nvPr/>
        </p:nvSpPr>
        <p:spPr>
          <a:xfrm>
            <a:off x="228600" y="905231"/>
            <a:ext cx="868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0" i="0" dirty="0">
                <a:solidFill>
                  <a:srgbClr val="2B2B2B"/>
                </a:solidFill>
                <a:effectLst/>
              </a:rPr>
              <a:t>Pomocí </a:t>
            </a:r>
            <a:r>
              <a:rPr lang="cs-CZ" sz="2000" b="0" i="0" dirty="0" err="1">
                <a:solidFill>
                  <a:srgbClr val="2B2B2B"/>
                </a:solidFill>
                <a:effectLst/>
              </a:rPr>
              <a:t>Rydbergovy</a:t>
            </a:r>
            <a:r>
              <a:rPr lang="cs-CZ" sz="2000" b="0" i="0" dirty="0">
                <a:solidFill>
                  <a:srgbClr val="2B2B2B"/>
                </a:solidFill>
                <a:effectLst/>
              </a:rPr>
              <a:t> rovnice určete vlnovou délku elektromagnetického záření uvolněného při přechodu elektronu mezi hladinami n = 3 a n = 1.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DF9DE22-3525-BEE7-E363-6A9AA552E7C2}"/>
              </a:ext>
            </a:extLst>
          </p:cNvPr>
          <p:cNvSpPr txBox="1"/>
          <p:nvPr/>
        </p:nvSpPr>
        <p:spPr>
          <a:xfrm>
            <a:off x="244151" y="340816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i="0" dirty="0">
                <a:solidFill>
                  <a:srgbClr val="2B2B2B"/>
                </a:solidFill>
                <a:effectLst/>
              </a:rPr>
              <a:t>Příklad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6408655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6531" y="382650"/>
            <a:ext cx="8229600" cy="487362"/>
          </a:xfrm>
        </p:spPr>
        <p:txBody>
          <a:bodyPr>
            <a:normAutofit/>
          </a:bodyPr>
          <a:lstStyle/>
          <a:p>
            <a:r>
              <a:rPr lang="cs-CZ" sz="2400" b="1" dirty="0" err="1">
                <a:latin typeface="+mn-lt"/>
                <a:cs typeface="Arial" panose="020B0604020202020204" pitchFamily="34" charset="0"/>
              </a:rPr>
              <a:t>Zeemanův</a:t>
            </a:r>
            <a:r>
              <a:rPr lang="cs-CZ" sz="2400" b="1" dirty="0">
                <a:latin typeface="+mn-lt"/>
                <a:cs typeface="Arial" panose="020B0604020202020204" pitchFamily="34" charset="0"/>
              </a:rPr>
              <a:t> jev</a:t>
            </a:r>
            <a:endParaRPr lang="cs-CZ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66700" y="1037249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 = štěpení </a:t>
            </a:r>
            <a:r>
              <a:rPr lang="en-US" sz="2000" dirty="0" err="1">
                <a:cs typeface="Arial" panose="020B0604020202020204" pitchFamily="34" charset="0"/>
              </a:rPr>
              <a:t>degenerovan</a:t>
            </a:r>
            <a:r>
              <a:rPr lang="cs-CZ" sz="2000" dirty="0">
                <a:cs typeface="Arial" panose="020B0604020202020204" pitchFamily="34" charset="0"/>
              </a:rPr>
              <a:t>ý</a:t>
            </a:r>
            <a:r>
              <a:rPr lang="en-US" sz="2000" dirty="0" err="1">
                <a:cs typeface="Arial" panose="020B0604020202020204" pitchFamily="34" charset="0"/>
              </a:rPr>
              <a:t>ch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energetických hladin atomů vlivem </a:t>
            </a:r>
            <a:r>
              <a:rPr lang="cs-CZ" sz="2000" u="sng" dirty="0">
                <a:cs typeface="Arial" panose="020B0604020202020204" pitchFamily="34" charset="0"/>
              </a:rPr>
              <a:t>přítomnosti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u="sng" dirty="0">
                <a:cs typeface="Arial" panose="020B0604020202020204" pitchFamily="34" charset="0"/>
              </a:rPr>
              <a:t>silného magnetického pole</a:t>
            </a:r>
            <a:r>
              <a:rPr lang="cs-CZ" sz="2000" dirty="0">
                <a:cs typeface="Arial" panose="020B0604020202020204" pitchFamily="34" charset="0"/>
              </a:rPr>
              <a:t>. V přítomnosti magnetického pole mají jednotlivé hladiny (</a:t>
            </a:r>
            <a:r>
              <a:rPr lang="cs-CZ" altLang="en-US" sz="2000" i="1" dirty="0">
                <a:cs typeface="Arial" panose="020B0604020202020204" pitchFamily="34" charset="0"/>
              </a:rPr>
              <a:t>m</a:t>
            </a:r>
            <a:r>
              <a:rPr lang="cs-CZ" altLang="en-US" sz="2000" i="1" baseline="-25000" dirty="0">
                <a:cs typeface="Arial" panose="020B0604020202020204" pitchFamily="34" charset="0"/>
              </a:rPr>
              <a:t>l </a:t>
            </a:r>
            <a:r>
              <a:rPr lang="cs-CZ" altLang="en-US" sz="2000" dirty="0">
                <a:cs typeface="Arial" panose="020B0604020202020204" pitchFamily="34" charset="0"/>
              </a:rPr>
              <a:t>= -1, 0, 1)</a:t>
            </a:r>
            <a:r>
              <a:rPr lang="cs-CZ" sz="2000" dirty="0">
                <a:cs typeface="Arial" panose="020B0604020202020204" pitchFamily="34" charset="0"/>
              </a:rPr>
              <a:t> již nepatrně odlišnou energii, která vede k rozštěpení jedné spektrální čáry na více čar.</a:t>
            </a:r>
          </a:p>
        </p:txBody>
      </p:sp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360688"/>
            <a:ext cx="5148164" cy="22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A2ED891-842F-9ED1-3811-D8AB67424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074" y="4953000"/>
            <a:ext cx="3995057" cy="1752600"/>
          </a:xfrm>
          <a:prstGeom prst="rect">
            <a:avLst/>
          </a:prstGeom>
        </p:spPr>
      </p:pic>
      <p:pic>
        <p:nvPicPr>
          <p:cNvPr id="4100" name="Picture 4" descr="Zeeman Effect Apparatus - YouTube">
            <a:extLst>
              <a:ext uri="{FF2B5EF4-FFF2-40B4-BE49-F238E27FC236}">
                <a16:creationId xmlns:a16="http://schemas.microsoft.com/office/drawing/2014/main" id="{E443BF17-2BFD-517C-3DAC-049C31FF3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67" y="502920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7002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800" b="1" dirty="0">
                <a:latin typeface="+mn-lt"/>
                <a:cs typeface="Arial" panose="020B0604020202020204" pitchFamily="34" charset="0"/>
              </a:rPr>
              <a:t>Elektronový spin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1066800"/>
            <a:ext cx="8763000" cy="5410200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 K popisu elektronu nestačí  </a:t>
            </a:r>
            <a:r>
              <a:rPr lang="cs-CZ" altLang="cs-CZ" sz="2000" b="1" i="1" dirty="0"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n, l, ml</a:t>
            </a:r>
            <a:r>
              <a:rPr lang="cs-CZ" altLang="cs-CZ" sz="2000" baseline="-25000" dirty="0">
                <a:cs typeface="Arial" panose="020B0604020202020204" pitchFamily="34" charset="0"/>
              </a:rPr>
              <a:t>, </a:t>
            </a:r>
            <a:r>
              <a:rPr lang="cs-CZ" altLang="cs-CZ" sz="2000" dirty="0">
                <a:cs typeface="Arial" panose="020B0604020202020204" pitchFamily="34" charset="0"/>
              </a:rPr>
              <a:t>nutno charakterizovat vnitřní moment hybnosti 	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cs typeface="Arial" panose="020B0604020202020204" pitchFamily="34" charset="0"/>
              </a:rPr>
              <a:t>  </a:t>
            </a:r>
            <a:r>
              <a:rPr lang="cs-CZ" altLang="cs-CZ" sz="2000" b="1" i="1" dirty="0">
                <a:cs typeface="Arial" panose="020B0604020202020204" pitchFamily="34" charset="0"/>
              </a:rPr>
              <a:t>spin        </a:t>
            </a:r>
            <a:r>
              <a:rPr lang="cs-CZ" altLang="cs-CZ" sz="2000" dirty="0"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cs typeface="Arial" panose="020B0604020202020204" pitchFamily="34" charset="0"/>
              </a:rPr>
              <a:t>Dirac</a:t>
            </a:r>
            <a:r>
              <a:rPr lang="cs-CZ" altLang="cs-CZ" sz="2000" dirty="0">
                <a:cs typeface="Arial" panose="020B0604020202020204" pitchFamily="34" charset="0"/>
              </a:rPr>
              <a:t> 1928)</a:t>
            </a:r>
          </a:p>
          <a:p>
            <a:pPr marL="0" indent="0" eaLnBrk="1" hangingPunct="1"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2 diskrétní kvantové stavy - nutno zavést další souřadnici s , která formou spinové funkce charakterizuje stav elektronu v atomu. Funkce nabývá  dvou číselných hodnot: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                    s</a:t>
            </a:r>
            <a:r>
              <a:rPr lang="cs-CZ" altLang="cs-CZ" sz="2000" baseline="-25000" dirty="0">
                <a:cs typeface="Arial" panose="020B0604020202020204" pitchFamily="34" charset="0"/>
              </a:rPr>
              <a:t>1</a:t>
            </a:r>
            <a:r>
              <a:rPr lang="cs-CZ" altLang="cs-CZ" sz="2000" dirty="0">
                <a:cs typeface="Arial" panose="020B0604020202020204" pitchFamily="34" charset="0"/>
              </a:rPr>
              <a:t> = 1/2  h/2p               s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 = -1/2  h/2p</a:t>
            </a:r>
          </a:p>
          <a:p>
            <a:pPr marL="0" indent="0">
              <a:buNone/>
            </a:pPr>
            <a:endParaRPr lang="cs-CZ" altLang="cs-CZ" sz="2000" b="1" i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Spinové kvantové číslo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i="1" dirty="0" err="1">
                <a:cs typeface="Arial" panose="020B0604020202020204" pitchFamily="34" charset="0"/>
              </a:rPr>
              <a:t>m</a:t>
            </a:r>
            <a:r>
              <a:rPr lang="cs-CZ" altLang="cs-CZ" sz="2000" b="1" baseline="-25000" dirty="0" err="1">
                <a:cs typeface="Arial" panose="020B0604020202020204" pitchFamily="34" charset="0"/>
              </a:rPr>
              <a:t>s</a:t>
            </a:r>
            <a:r>
              <a:rPr lang="cs-CZ" altLang="cs-CZ" sz="2000" b="1" dirty="0">
                <a:cs typeface="Arial" panose="020B0604020202020204" pitchFamily="34" charset="0"/>
              </a:rPr>
              <a:t>  </a:t>
            </a:r>
            <a:r>
              <a:rPr lang="cs-CZ" altLang="cs-CZ" sz="2000" dirty="0">
                <a:cs typeface="Arial" panose="020B0604020202020204" pitchFamily="34" charset="0"/>
              </a:rPr>
              <a:t>(parametr spinové funkce)</a:t>
            </a:r>
            <a:endParaRPr lang="cs-CZ" altLang="cs-CZ" sz="2000" i="1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cs-CZ" sz="2000" i="1" dirty="0">
                <a:cs typeface="Arial" panose="020B0604020202020204" pitchFamily="34" charset="0"/>
              </a:rPr>
              <a:t>            	</a:t>
            </a:r>
            <a:r>
              <a:rPr lang="cs-CZ" altLang="cs-CZ" sz="2000" i="1" dirty="0" err="1">
                <a:cs typeface="Arial" panose="020B0604020202020204" pitchFamily="34" charset="0"/>
              </a:rPr>
              <a:t>m</a:t>
            </a:r>
            <a:r>
              <a:rPr lang="cs-CZ" altLang="cs-CZ" sz="2000" b="1" baseline="-25000" dirty="0" err="1">
                <a:cs typeface="Arial" panose="020B0604020202020204" pitchFamily="34" charset="0"/>
              </a:rPr>
              <a:t>s</a:t>
            </a:r>
            <a:r>
              <a:rPr lang="cs-CZ" altLang="cs-CZ" sz="2000" dirty="0">
                <a:cs typeface="Arial" panose="020B0604020202020204" pitchFamily="34" charset="0"/>
              </a:rPr>
              <a:t> = + 1/2 (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</a:t>
            </a:r>
            <a:r>
              <a:rPr lang="cs-CZ" altLang="cs-CZ" sz="2000" dirty="0">
                <a:cs typeface="Arial" panose="020B0604020202020204" pitchFamily="34" charset="0"/>
              </a:rPr>
              <a:t>)           </a:t>
            </a:r>
            <a:r>
              <a:rPr lang="cs-CZ" altLang="cs-CZ" sz="2000" i="1" dirty="0" err="1">
                <a:cs typeface="Arial" panose="020B0604020202020204" pitchFamily="34" charset="0"/>
              </a:rPr>
              <a:t>m</a:t>
            </a:r>
            <a:r>
              <a:rPr lang="cs-CZ" altLang="cs-CZ" sz="2000" b="1" baseline="-25000" dirty="0" err="1">
                <a:cs typeface="Arial" panose="020B0604020202020204" pitchFamily="34" charset="0"/>
              </a:rPr>
              <a:t>s</a:t>
            </a:r>
            <a:r>
              <a:rPr lang="cs-CZ" altLang="cs-CZ" sz="2000" dirty="0">
                <a:cs typeface="Arial" panose="020B0604020202020204" pitchFamily="34" charset="0"/>
              </a:rPr>
              <a:t> = - 1/2 (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</a:t>
            </a:r>
            <a:r>
              <a:rPr lang="cs-CZ" altLang="cs-CZ" sz="2000" dirty="0">
                <a:cs typeface="Arial" panose="020B0604020202020204" pitchFamily="34" charset="0"/>
              </a:rPr>
              <a:t>)</a:t>
            </a:r>
          </a:p>
          <a:p>
            <a:pPr marL="0" indent="0" eaLnBrk="1" hangingPunct="1"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V AO </a:t>
            </a:r>
            <a:r>
              <a:rPr lang="cs-CZ" altLang="cs-CZ" sz="2000" b="1" i="1" dirty="0"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n, l, ml, </a:t>
            </a:r>
            <a:r>
              <a:rPr lang="cs-CZ" altLang="cs-CZ" sz="2000" b="1" baseline="-25000" dirty="0" err="1">
                <a:cs typeface="Arial" panose="020B0604020202020204" pitchFamily="34" charset="0"/>
              </a:rPr>
              <a:t>ms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  </a:t>
            </a:r>
            <a:r>
              <a:rPr lang="cs-CZ" altLang="cs-CZ" sz="2000" dirty="0">
                <a:cs typeface="Arial" panose="020B0604020202020204" pitchFamily="34" charset="0"/>
              </a:rPr>
              <a:t>se dva elektrony s rozdílnými spiny snaží přiblížit, dva elektrony se stejnými spiny se snaží zůstat oddělené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cs typeface="Arial" panose="020B0604020202020204" pitchFamily="34" charset="0"/>
              </a:rPr>
              <a:t> význam pro </a:t>
            </a:r>
            <a:r>
              <a:rPr lang="cs-CZ" altLang="cs-CZ" sz="2000" u="sng" dirty="0">
                <a:cs typeface="Arial" panose="020B0604020202020204" pitchFamily="34" charset="0"/>
              </a:rPr>
              <a:t>výstavbu elektronového obalu a vazbu.</a:t>
            </a:r>
          </a:p>
          <a:p>
            <a:pPr algn="just"/>
            <a:endParaRPr lang="cs-CZ" altLang="cs-CZ" sz="2000" b="1" i="1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2 elektrony v atomu nemohou existovat ve stejném kvantovém stavu (nutný rozdíl v hodnotě nejméně 1 kvantového čísla) = </a:t>
            </a:r>
            <a:r>
              <a:rPr lang="cs-CZ" altLang="cs-CZ" sz="2000" b="1" i="1" dirty="0">
                <a:cs typeface="Arial" panose="020B0604020202020204" pitchFamily="34" charset="0"/>
              </a:rPr>
              <a:t>Pauliho princip výlučnosti </a:t>
            </a:r>
            <a:r>
              <a:rPr lang="cs-CZ" altLang="cs-CZ" sz="2000" dirty="0">
                <a:cs typeface="Arial" panose="020B0604020202020204" pitchFamily="34" charset="0"/>
              </a:rPr>
              <a:t>(Pauli 1925)</a:t>
            </a:r>
          </a:p>
        </p:txBody>
      </p:sp>
    </p:spTree>
    <p:extLst>
      <p:ext uri="{BB962C8B-B14F-4D97-AF65-F5344CB8AC3E}">
        <p14:creationId xmlns:p14="http://schemas.microsoft.com/office/powerpoint/2010/main" val="38150368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686800" cy="57912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neužívá se kombinace </a:t>
            </a:r>
            <a:r>
              <a:rPr lang="cs-CZ" altLang="cs-CZ" sz="2000" i="1" dirty="0">
                <a:cs typeface="Arial" panose="020B0604020202020204" pitchFamily="34" charset="0"/>
              </a:rPr>
              <a:t>n, l, m</a:t>
            </a:r>
            <a:r>
              <a:rPr lang="cs-CZ" altLang="cs-CZ" sz="2000" b="1" i="1" baseline="-25000" dirty="0">
                <a:cs typeface="Arial" panose="020B0604020202020204" pitchFamily="34" charset="0"/>
              </a:rPr>
              <a:t>l</a:t>
            </a:r>
            <a:endParaRPr lang="cs-CZ" altLang="cs-CZ" sz="2000" i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hlavní kvantové číslo + symbol pro vedl. kvant</a:t>
            </a:r>
            <a:r>
              <a:rPr lang="en-US" altLang="cs-CZ" sz="2000" dirty="0" err="1">
                <a:cs typeface="Arial" panose="020B0604020202020204" pitchFamily="34" charset="0"/>
              </a:rPr>
              <a:t>ov</a:t>
            </a:r>
            <a:r>
              <a:rPr lang="cs-CZ" altLang="cs-CZ" sz="2000" dirty="0">
                <a:cs typeface="Arial" panose="020B0604020202020204" pitchFamily="34" charset="0"/>
              </a:rPr>
              <a:t>é číslo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cs typeface="Arial" panose="020B0604020202020204" pitchFamily="34" charset="0"/>
              </a:rPr>
              <a:t>		l</a:t>
            </a:r>
            <a:r>
              <a:rPr lang="cs-CZ" altLang="cs-CZ" sz="2000" dirty="0">
                <a:cs typeface="Arial" panose="020B0604020202020204" pitchFamily="34" charset="0"/>
              </a:rPr>
              <a:t> = 0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cs typeface="Arial" panose="020B0604020202020204" pitchFamily="34" charset="0"/>
              </a:rPr>
              <a:t>s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i="1" dirty="0">
                <a:cs typeface="Arial" panose="020B0604020202020204" pitchFamily="34" charset="0"/>
              </a:rPr>
              <a:t>					l</a:t>
            </a:r>
            <a:r>
              <a:rPr lang="cs-CZ" altLang="cs-CZ" sz="2000" dirty="0">
                <a:cs typeface="Arial" panose="020B0604020202020204" pitchFamily="34" charset="0"/>
              </a:rPr>
              <a:t> = 1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cs typeface="Arial" panose="020B0604020202020204" pitchFamily="34" charset="0"/>
              </a:rPr>
              <a:t>p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i="1" dirty="0">
                <a:cs typeface="Arial" panose="020B0604020202020204" pitchFamily="34" charset="0"/>
              </a:rPr>
              <a:t>					l</a:t>
            </a:r>
            <a:r>
              <a:rPr lang="cs-CZ" altLang="cs-CZ" sz="2000" dirty="0">
                <a:cs typeface="Arial" panose="020B0604020202020204" pitchFamily="34" charset="0"/>
              </a:rPr>
              <a:t> = 2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cs typeface="Arial" panose="020B0604020202020204" pitchFamily="34" charset="0"/>
              </a:rPr>
              <a:t>d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i="1" dirty="0">
                <a:cs typeface="Arial" panose="020B0604020202020204" pitchFamily="34" charset="0"/>
              </a:rPr>
              <a:t>					l</a:t>
            </a:r>
            <a:r>
              <a:rPr lang="cs-CZ" altLang="cs-CZ" sz="2000" dirty="0">
                <a:cs typeface="Arial" panose="020B0604020202020204" pitchFamily="34" charset="0"/>
              </a:rPr>
              <a:t> = 3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cs typeface="Arial" panose="020B0604020202020204" pitchFamily="34" charset="0"/>
              </a:rPr>
              <a:t>f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</a:p>
          <a:p>
            <a:pPr>
              <a:buNone/>
            </a:pPr>
            <a:r>
              <a:rPr lang="cs-CZ" altLang="cs-CZ" sz="2000" i="1" dirty="0">
                <a:cs typeface="Arial" panose="020B0604020202020204" pitchFamily="34" charset="0"/>
              </a:rPr>
              <a:t>m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l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 neovlivňuje energii atomového orbitalu 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cs-CZ" altLang="cs-CZ" sz="2000" dirty="0">
                <a:cs typeface="Arial" panose="020B0604020202020204" pitchFamily="34" charset="0"/>
              </a:rPr>
              <a:t> orbitaly </a:t>
            </a:r>
          </a:p>
          <a:p>
            <a:r>
              <a:rPr lang="cs-CZ" altLang="cs-CZ" sz="2000" dirty="0">
                <a:cs typeface="Arial" panose="020B0604020202020204" pitchFamily="34" charset="0"/>
              </a:rPr>
              <a:t>     </a:t>
            </a:r>
            <a:r>
              <a:rPr lang="cs-CZ" altLang="cs-CZ" sz="2000" i="1" dirty="0">
                <a:cs typeface="Arial" panose="020B0604020202020204" pitchFamily="34" charset="0"/>
              </a:rPr>
              <a:t>s</a:t>
            </a:r>
            <a:r>
              <a:rPr lang="cs-CZ" altLang="cs-CZ" sz="2000" dirty="0">
                <a:cs typeface="Arial" panose="020B0604020202020204" pitchFamily="34" charset="0"/>
              </a:rPr>
              <a:t>  nedegenerované</a:t>
            </a:r>
          </a:p>
          <a:p>
            <a:r>
              <a:rPr lang="cs-CZ" altLang="cs-CZ" sz="2000" dirty="0">
                <a:cs typeface="Arial" panose="020B0604020202020204" pitchFamily="34" charset="0"/>
              </a:rPr>
              <a:t>     </a:t>
            </a:r>
            <a:r>
              <a:rPr lang="cs-CZ" altLang="cs-CZ" sz="2000" i="1" dirty="0">
                <a:cs typeface="Arial" panose="020B0604020202020204" pitchFamily="34" charset="0"/>
              </a:rPr>
              <a:t>p</a:t>
            </a:r>
            <a:r>
              <a:rPr lang="cs-CZ" altLang="cs-CZ" sz="2000" dirty="0">
                <a:cs typeface="Arial" panose="020B0604020202020204" pitchFamily="34" charset="0"/>
              </a:rPr>
              <a:t>  3x degenerované</a:t>
            </a:r>
          </a:p>
          <a:p>
            <a:r>
              <a:rPr lang="cs-CZ" altLang="cs-CZ" sz="2000" dirty="0">
                <a:cs typeface="Arial" panose="020B0604020202020204" pitchFamily="34" charset="0"/>
              </a:rPr>
              <a:t>    </a:t>
            </a:r>
            <a:r>
              <a:rPr lang="cs-CZ" altLang="cs-CZ" sz="2000" i="1" dirty="0">
                <a:cs typeface="Arial" panose="020B0604020202020204" pitchFamily="34" charset="0"/>
              </a:rPr>
              <a:t>d</a:t>
            </a:r>
            <a:r>
              <a:rPr lang="cs-CZ" altLang="cs-CZ" sz="2000" dirty="0">
                <a:cs typeface="Arial" panose="020B0604020202020204" pitchFamily="34" charset="0"/>
              </a:rPr>
              <a:t>  5x degenerované</a:t>
            </a:r>
          </a:p>
          <a:p>
            <a:r>
              <a:rPr lang="cs-CZ" altLang="cs-CZ" sz="2000" dirty="0">
                <a:cs typeface="Arial" panose="020B0604020202020204" pitchFamily="34" charset="0"/>
              </a:rPr>
              <a:t>    </a:t>
            </a:r>
            <a:r>
              <a:rPr lang="cs-CZ" altLang="cs-CZ" sz="2000" i="1" dirty="0">
                <a:cs typeface="Arial" panose="020B0604020202020204" pitchFamily="34" charset="0"/>
              </a:rPr>
              <a:t>f </a:t>
            </a:r>
            <a:r>
              <a:rPr lang="cs-CZ" altLang="cs-CZ" sz="2000" dirty="0">
                <a:cs typeface="Arial" panose="020B0604020202020204" pitchFamily="34" charset="0"/>
              </a:rPr>
              <a:t>  7x degenerované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2</a:t>
            </a:r>
            <a:r>
              <a:rPr lang="cs-CZ" altLang="cs-CZ" sz="2000" i="1" dirty="0">
                <a:cs typeface="Arial" panose="020B0604020202020204" pitchFamily="34" charset="0"/>
              </a:rPr>
              <a:t>s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AO  </a:t>
            </a:r>
            <a:r>
              <a:rPr lang="cs-CZ" altLang="cs-CZ" sz="2000" dirty="0">
                <a:cs typeface="Arial" panose="020B0604020202020204" pitchFamily="34" charset="0"/>
              </a:rPr>
              <a:t>s   </a:t>
            </a:r>
            <a:r>
              <a:rPr lang="cs-CZ" altLang="cs-CZ" sz="2000" i="1" dirty="0">
                <a:cs typeface="Arial" panose="020B0604020202020204" pitchFamily="34" charset="0"/>
              </a:rPr>
              <a:t>n</a:t>
            </a:r>
            <a:r>
              <a:rPr lang="cs-CZ" altLang="cs-CZ" sz="2000" dirty="0">
                <a:cs typeface="Arial" panose="020B0604020202020204" pitchFamily="34" charset="0"/>
              </a:rPr>
              <a:t> = 2, </a:t>
            </a:r>
            <a:r>
              <a:rPr lang="cs-CZ" altLang="cs-CZ" sz="2000" i="1" dirty="0">
                <a:cs typeface="Arial" panose="020B0604020202020204" pitchFamily="34" charset="0"/>
              </a:rPr>
              <a:t>l</a:t>
            </a:r>
            <a:r>
              <a:rPr lang="cs-CZ" altLang="cs-CZ" sz="2000" dirty="0">
                <a:cs typeface="Arial" panose="020B0604020202020204" pitchFamily="34" charset="0"/>
              </a:rPr>
              <a:t> = 0, </a:t>
            </a:r>
            <a:r>
              <a:rPr lang="cs-CZ" altLang="cs-CZ" sz="2000" i="1" dirty="0">
                <a:cs typeface="Arial" panose="020B0604020202020204" pitchFamily="34" charset="0"/>
              </a:rPr>
              <a:t>m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l</a:t>
            </a:r>
            <a:r>
              <a:rPr lang="cs-CZ" altLang="cs-CZ" sz="2000" dirty="0">
                <a:cs typeface="Arial" panose="020B0604020202020204" pitchFamily="34" charset="0"/>
              </a:rPr>
              <a:t> = 0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3</a:t>
            </a:r>
            <a:r>
              <a:rPr lang="cs-CZ" altLang="cs-CZ" sz="2000" i="1" dirty="0">
                <a:cs typeface="Arial" panose="020B0604020202020204" pitchFamily="34" charset="0"/>
              </a:rPr>
              <a:t>d</a:t>
            </a:r>
            <a:r>
              <a:rPr lang="cs-CZ" altLang="cs-CZ" sz="2000" dirty="0">
                <a:cs typeface="Arial" panose="020B0604020202020204" pitchFamily="34" charset="0"/>
              </a:rPr>
              <a:t>                  </a:t>
            </a:r>
            <a:r>
              <a:rPr lang="cs-CZ" altLang="cs-CZ" sz="2000" i="1" dirty="0">
                <a:cs typeface="Arial" panose="020B0604020202020204" pitchFamily="34" charset="0"/>
              </a:rPr>
              <a:t>n</a:t>
            </a:r>
            <a:r>
              <a:rPr lang="cs-CZ" altLang="cs-CZ" sz="2000" dirty="0">
                <a:cs typeface="Arial" panose="020B0604020202020204" pitchFamily="34" charset="0"/>
              </a:rPr>
              <a:t> = 3, </a:t>
            </a:r>
            <a:r>
              <a:rPr lang="cs-CZ" altLang="cs-CZ" sz="2000" i="1" dirty="0">
                <a:cs typeface="Arial" panose="020B0604020202020204" pitchFamily="34" charset="0"/>
              </a:rPr>
              <a:t>l</a:t>
            </a:r>
            <a:r>
              <a:rPr lang="cs-CZ" altLang="cs-CZ" sz="2000" dirty="0">
                <a:cs typeface="Arial" panose="020B0604020202020204" pitchFamily="34" charset="0"/>
              </a:rPr>
              <a:t> = 2, </a:t>
            </a:r>
            <a:r>
              <a:rPr lang="cs-CZ" altLang="cs-CZ" sz="2000" i="1" dirty="0">
                <a:cs typeface="Arial" panose="020B0604020202020204" pitchFamily="34" charset="0"/>
              </a:rPr>
              <a:t>m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l</a:t>
            </a:r>
            <a:r>
              <a:rPr lang="cs-CZ" altLang="cs-CZ" sz="2000" i="1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= -2, -1, 0, +1, +2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4</a:t>
            </a:r>
            <a:r>
              <a:rPr lang="cs-CZ" altLang="cs-CZ" sz="2000" i="1" dirty="0">
                <a:cs typeface="Arial" panose="020B0604020202020204" pitchFamily="34" charset="0"/>
              </a:rPr>
              <a:t>p</a:t>
            </a:r>
            <a:r>
              <a:rPr lang="cs-CZ" altLang="cs-CZ" sz="2000" dirty="0">
                <a:cs typeface="Arial" panose="020B0604020202020204" pitchFamily="34" charset="0"/>
              </a:rPr>
              <a:t>                  </a:t>
            </a:r>
            <a:r>
              <a:rPr lang="cs-CZ" altLang="cs-CZ" sz="2000" i="1" dirty="0">
                <a:cs typeface="Arial" panose="020B0604020202020204" pitchFamily="34" charset="0"/>
              </a:rPr>
              <a:t>n</a:t>
            </a:r>
            <a:r>
              <a:rPr lang="cs-CZ" altLang="cs-CZ" sz="2000" dirty="0">
                <a:cs typeface="Arial" panose="020B0604020202020204" pitchFamily="34" charset="0"/>
              </a:rPr>
              <a:t> = 4, </a:t>
            </a:r>
            <a:r>
              <a:rPr lang="cs-CZ" altLang="cs-CZ" sz="2000" i="1" dirty="0">
                <a:cs typeface="Arial" panose="020B0604020202020204" pitchFamily="34" charset="0"/>
              </a:rPr>
              <a:t>l</a:t>
            </a:r>
            <a:r>
              <a:rPr lang="cs-CZ" altLang="cs-CZ" sz="2000" dirty="0">
                <a:cs typeface="Arial" panose="020B0604020202020204" pitchFamily="34" charset="0"/>
              </a:rPr>
              <a:t> = 1, </a:t>
            </a:r>
            <a:r>
              <a:rPr lang="cs-CZ" altLang="cs-CZ" sz="2000" i="1" dirty="0">
                <a:cs typeface="Arial" panose="020B0604020202020204" pitchFamily="34" charset="0"/>
              </a:rPr>
              <a:t>m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l</a:t>
            </a:r>
            <a:r>
              <a:rPr lang="cs-CZ" altLang="cs-CZ" sz="2000" i="1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= -1, 0, +1</a:t>
            </a:r>
            <a:endParaRPr lang="cs-CZ" altLang="cs-CZ" sz="2400" i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dirty="0"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858638" y="243191"/>
            <a:ext cx="2183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b="1" dirty="0"/>
              <a:t>Označování AO </a:t>
            </a:r>
          </a:p>
        </p:txBody>
      </p:sp>
    </p:spTree>
    <p:extLst>
      <p:ext uri="{BB962C8B-B14F-4D97-AF65-F5344CB8AC3E}">
        <p14:creationId xmlns:p14="http://schemas.microsoft.com/office/powerpoint/2010/main" val="20377088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4800" y="798731"/>
            <a:ext cx="8610600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Elektronové slupky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a </a:t>
            </a:r>
            <a:r>
              <a:rPr kumimoji="0" lang="cs-CZ" altLang="cs-CZ" sz="2400" b="1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podslupky</a:t>
            </a:r>
            <a:r>
              <a:rPr kumimoji="0" lang="cs-CZ" altLang="cs-CZ" sz="24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cs-CZ" altLang="cs-CZ" sz="24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(</a:t>
            </a:r>
            <a:r>
              <a:rPr kumimoji="0" lang="cs-CZ" altLang="cs-CZ" sz="240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energiové</a:t>
            </a:r>
            <a:r>
              <a:rPr kumimoji="0" lang="cs-CZ" altLang="cs-CZ" sz="24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hladiny a </a:t>
            </a:r>
            <a:r>
              <a:rPr kumimoji="0" lang="cs-CZ" altLang="cs-CZ" sz="240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podhladiny</a:t>
            </a:r>
            <a:r>
              <a:rPr kumimoji="0" lang="cs-CZ" altLang="cs-CZ" sz="24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)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- jsou určeny kvantovými čísly</a:t>
            </a:r>
            <a:r>
              <a:rPr lang="cs-CZ" altLang="cs-CZ" sz="2000" dirty="0">
                <a:latin typeface="+mn-lt"/>
              </a:rPr>
              <a:t>.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U velkých atomů se slupky mohou překrývat.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sz="10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Elektrony se stejným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n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leží ve stejné 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elektronové slupce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. 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sz="1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Elektrony se stejným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n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i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l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leží ve stejné 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elektronové </a:t>
            </a:r>
            <a:r>
              <a:rPr kumimoji="0" lang="cs-CZ" altLang="cs-CZ" sz="2000" b="0" i="0" u="sng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podslupce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. 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sz="1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Elektrony, které mají stejné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n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,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l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i 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m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leží ve stejném 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orbitalu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. 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cs-CZ" sz="1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algn="just" eaLnBrk="0" hangingPunct="0"/>
            <a:r>
              <a:rPr lang="cs-CZ" sz="2000" dirty="0">
                <a:latin typeface="+mn-lt"/>
              </a:rPr>
              <a:t>Degenerované orbitaly jsou orbitaly, které jsou popsány stejným hlavním kvantovým číslem a stejným vedlejším kvantovým číslem. Navzájem se tedy liší pouze magnetickým kvantovým číslem. </a:t>
            </a:r>
          </a:p>
          <a:p>
            <a:pPr algn="just" eaLnBrk="0" hangingPunct="0"/>
            <a:endParaRPr lang="cs-CZ" altLang="cs-CZ" sz="1000" dirty="0">
              <a:solidFill>
                <a:srgbClr val="222222"/>
              </a:solidFill>
              <a:latin typeface="+mn-lt"/>
            </a:endParaRPr>
          </a:p>
          <a:p>
            <a:pPr lvl="0" algn="just" eaLnBrk="0" hangingPunct="0"/>
            <a:r>
              <a:rPr lang="cs-CZ" altLang="cs-CZ" sz="2000" dirty="0">
                <a:solidFill>
                  <a:srgbClr val="222222"/>
                </a:solidFill>
                <a:latin typeface="+mn-lt"/>
              </a:rPr>
              <a:t>Protože existují pouze dvě hodnoty spinu elektronu, mohou být v každém orbitalu pouze </a:t>
            </a:r>
            <a:r>
              <a:rPr lang="cs-CZ" altLang="cs-CZ" sz="2000" b="1" dirty="0">
                <a:solidFill>
                  <a:srgbClr val="222222"/>
                </a:solidFill>
                <a:latin typeface="+mn-lt"/>
              </a:rPr>
              <a:t>dva elektrony</a:t>
            </a:r>
            <a:r>
              <a:rPr lang="cs-CZ" altLang="cs-CZ" sz="2000" dirty="0">
                <a:solidFill>
                  <a:srgbClr val="222222"/>
                </a:solidFill>
                <a:latin typeface="+mn-lt"/>
              </a:rPr>
              <a:t>. </a:t>
            </a:r>
            <a:endParaRPr lang="en-US" altLang="cs-CZ" sz="2000" dirty="0">
              <a:solidFill>
                <a:srgbClr val="222222"/>
              </a:solidFill>
              <a:latin typeface="+mn-lt"/>
            </a:endParaRPr>
          </a:p>
          <a:p>
            <a:pPr lvl="0" algn="just" eaLnBrk="0" hangingPunct="0"/>
            <a:endParaRPr lang="en-US" altLang="cs-CZ" sz="1000" dirty="0">
              <a:solidFill>
                <a:srgbClr val="222222"/>
              </a:solidFill>
              <a:latin typeface="+mn-lt"/>
            </a:endParaRPr>
          </a:p>
          <a:p>
            <a:pPr lvl="0"/>
            <a:endParaRPr lang="cs-CZ" altLang="cs-CZ" sz="2000" b="1" dirty="0">
              <a:latin typeface="+mn-lt"/>
            </a:endParaRPr>
          </a:p>
          <a:p>
            <a:pPr lvl="0"/>
            <a:r>
              <a:rPr lang="cs-CZ" altLang="cs-CZ" sz="2000" b="1" dirty="0">
                <a:latin typeface="+mn-lt"/>
              </a:rPr>
              <a:t>Elektronová konfigurace </a:t>
            </a:r>
            <a:r>
              <a:rPr lang="cs-CZ" altLang="cs-CZ" sz="2000" dirty="0">
                <a:latin typeface="+mn-lt"/>
              </a:rPr>
              <a:t>=</a:t>
            </a:r>
            <a:r>
              <a:rPr lang="cs-CZ" altLang="cs-CZ" sz="2000" b="1" dirty="0">
                <a:latin typeface="+mn-lt"/>
              </a:rPr>
              <a:t> </a:t>
            </a:r>
            <a:r>
              <a:rPr lang="cs-CZ" altLang="cs-CZ" sz="2000" dirty="0">
                <a:latin typeface="+mn-lt"/>
              </a:rPr>
              <a:t>vrstva (</a:t>
            </a:r>
            <a:r>
              <a:rPr lang="cs-CZ" altLang="cs-CZ" sz="2000" i="1" dirty="0">
                <a:latin typeface="+mn-lt"/>
              </a:rPr>
              <a:t>n</a:t>
            </a:r>
            <a:r>
              <a:rPr lang="cs-CZ" altLang="cs-CZ" sz="2000" dirty="0">
                <a:latin typeface="+mn-lt"/>
              </a:rPr>
              <a:t>) + </a:t>
            </a:r>
            <a:r>
              <a:rPr lang="cs-CZ" altLang="cs-CZ" sz="2000" dirty="0" err="1">
                <a:latin typeface="+mn-lt"/>
              </a:rPr>
              <a:t>podslupka</a:t>
            </a:r>
            <a:r>
              <a:rPr lang="cs-CZ" altLang="cs-CZ" sz="2000" dirty="0">
                <a:latin typeface="+mn-lt"/>
              </a:rPr>
              <a:t> (</a:t>
            </a:r>
            <a:r>
              <a:rPr lang="en-US" altLang="cs-CZ" sz="2000" i="1" dirty="0">
                <a:latin typeface="+mn-lt"/>
              </a:rPr>
              <a:t>l</a:t>
            </a:r>
            <a:r>
              <a:rPr lang="cs-CZ" altLang="cs-CZ" sz="2000" dirty="0">
                <a:latin typeface="+mn-lt"/>
              </a:rPr>
              <a:t>) + počet elektronů </a:t>
            </a:r>
          </a:p>
        </p:txBody>
      </p:sp>
      <p:sp>
        <p:nvSpPr>
          <p:cNvPr id="5" name="AutoShape 3" descr="4l+2"/>
          <p:cNvSpPr>
            <a:spLocks noChangeAspect="1" noChangeArrowheads="1"/>
          </p:cNvSpPr>
          <p:nvPr/>
        </p:nvSpPr>
        <p:spPr bwMode="auto">
          <a:xfrm>
            <a:off x="9348788" y="3571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4" descr="2n^{2}"/>
          <p:cNvSpPr>
            <a:spLocks noChangeAspect="1" noChangeArrowheads="1"/>
          </p:cNvSpPr>
          <p:nvPr/>
        </p:nvSpPr>
        <p:spPr bwMode="auto">
          <a:xfrm>
            <a:off x="13122275" y="3571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568883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6172" y="456247"/>
            <a:ext cx="8853791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Obsazení jednotlivých orbitalů se řídí pravidly: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1000" dirty="0">
              <a:latin typeface="+mn-lt"/>
            </a:endParaRPr>
          </a:p>
          <a:p>
            <a:r>
              <a:rPr lang="cs-CZ" sz="2000" b="1" dirty="0">
                <a:latin typeface="+mn-lt"/>
              </a:rPr>
              <a:t>Princip minima energie</a:t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>atom nepodléhající vnějšímu působení přechází samovolnými procesy do stavu s nejnižší možnou energií.</a:t>
            </a:r>
            <a:endParaRPr lang="en-US" sz="2000" dirty="0">
              <a:latin typeface="+mn-lt"/>
            </a:endParaRPr>
          </a:p>
          <a:p>
            <a:pPr lvl="0"/>
            <a:endParaRPr lang="cs-CZ" sz="1000" b="1" dirty="0">
              <a:latin typeface="+mn-lt"/>
            </a:endParaRPr>
          </a:p>
          <a:p>
            <a:pPr lvl="0"/>
            <a:r>
              <a:rPr lang="cs-CZ" sz="2000" b="1" dirty="0">
                <a:latin typeface="+mn-lt"/>
              </a:rPr>
              <a:t>Výstavbový princip</a:t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>orbitaly s energií nižší se zaplňují dříve než orbitaly s energií vyšší, energie orbitalů se zvyšuje s rostoucí hodnotou součtu hlavního a vedlejšího kvantového čísla.</a:t>
            </a:r>
          </a:p>
          <a:p>
            <a:pPr lvl="0"/>
            <a:endParaRPr kumimoji="0" lang="cs-CZ" altLang="cs-CZ" sz="1000" b="0" i="1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r>
              <a:rPr lang="cs-CZ" sz="2000" b="1" dirty="0">
                <a:latin typeface="+mn-lt"/>
              </a:rPr>
              <a:t>Pauliho princip výlučnosti</a:t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>Dva elektrony</a:t>
            </a:r>
            <a:r>
              <a:rPr lang="en-US" sz="2000" dirty="0">
                <a:latin typeface="+mn-lt"/>
              </a:rPr>
              <a:t> </a:t>
            </a:r>
            <a:r>
              <a:rPr lang="cs-CZ" sz="2000" dirty="0">
                <a:latin typeface="+mn-lt"/>
              </a:rPr>
              <a:t> se nemohou nacházet ve stejném stavu, jejich stavy se musí lišit alespoň v jednom kvantovém čísle. V elektronovém obalu nemohou být žádné dva elektrony se všemi čtyřmi kvantovými čísly stejnými, v jednom orbitalu mohou být maximálně dva elektrony s opačným spinem.</a:t>
            </a:r>
          </a:p>
          <a:p>
            <a:pPr lvl="0"/>
            <a:endParaRPr kumimoji="0" lang="cs-CZ" altLang="cs-CZ" sz="10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lvl="0"/>
            <a:r>
              <a:rPr lang="cs-CZ" sz="2000" b="1" dirty="0" err="1">
                <a:latin typeface="+mn-lt"/>
              </a:rPr>
              <a:t>Hundovo</a:t>
            </a:r>
            <a:r>
              <a:rPr lang="cs-CZ" sz="2000" b="1" dirty="0">
                <a:latin typeface="+mn-lt"/>
              </a:rPr>
              <a:t> pravidlo maximální multiplicity</a:t>
            </a:r>
            <a:br>
              <a:rPr lang="cs-CZ" sz="2000" dirty="0">
                <a:latin typeface="+mn-lt"/>
              </a:rPr>
            </a:br>
            <a:r>
              <a:rPr lang="cs-CZ" sz="2000" dirty="0">
                <a:latin typeface="+mn-lt"/>
              </a:rPr>
              <a:t>V degenerovaných orbitalech vznikají elektronové páry teprve po obsazení každého orbitalu jedním elektronem, nespárované elektrony mají stejný spin.</a:t>
            </a:r>
          </a:p>
          <a:p>
            <a:pPr lvl="0"/>
            <a:r>
              <a:rPr lang="cs-CZ" sz="2000" dirty="0">
                <a:latin typeface="+mn-lt"/>
              </a:rPr>
              <a:t>Součet magnetických spinových čísel  všech elektronů v </a:t>
            </a:r>
            <a:r>
              <a:rPr lang="cs-CZ" sz="2000" dirty="0" err="1">
                <a:latin typeface="+mn-lt"/>
              </a:rPr>
              <a:t>podslupce</a:t>
            </a:r>
            <a:r>
              <a:rPr lang="cs-CZ" sz="2000" dirty="0">
                <a:latin typeface="+mn-lt"/>
              </a:rPr>
              <a:t>, resp. tzv. multiplicita, musí být maximální. 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380161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Quantum Mechanical Model of Atom - Study Material for IIT ...">
            <a:extLst>
              <a:ext uri="{FF2B5EF4-FFF2-40B4-BE49-F238E27FC236}">
                <a16:creationId xmlns:a16="http://schemas.microsoft.com/office/drawing/2014/main" id="{0732D969-1105-4CD9-9E2D-A3B733C2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4800"/>
            <a:ext cx="551132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" y="228600"/>
            <a:ext cx="3952875" cy="6397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dirty="0">
                <a:latin typeface="+mn-lt"/>
              </a:rPr>
              <a:t>Obsazení  AO  elektrony</a:t>
            </a:r>
          </a:p>
        </p:txBody>
      </p:sp>
      <p:pic>
        <p:nvPicPr>
          <p:cNvPr id="12" name="Picture 8" descr="Chapter 2 - Chemistry 101">
            <a:extLst>
              <a:ext uri="{FF2B5EF4-FFF2-40B4-BE49-F238E27FC236}">
                <a16:creationId xmlns:a16="http://schemas.microsoft.com/office/drawing/2014/main" id="{807A0EB1-E337-4E17-AC01-72E121163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7185787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86396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188059"/>
            <a:ext cx="8229600" cy="49774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b="1" dirty="0">
                <a:latin typeface="+mn-lt"/>
              </a:rPr>
              <a:t>Obsazení  AO  elektrony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723122"/>
            <a:ext cx="8915400" cy="45259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Max. počet elektronů na degenerovaných orbitalech  =</a:t>
            </a:r>
            <a:r>
              <a:rPr lang="cs-CZ" altLang="cs-CZ" sz="2000" i="1" dirty="0">
                <a:cs typeface="Arial" panose="020B0604020202020204" pitchFamily="34" charset="0"/>
              </a:rPr>
              <a:t>  </a:t>
            </a:r>
            <a:r>
              <a:rPr lang="cs-CZ" altLang="cs-CZ" sz="2000" dirty="0">
                <a:cs typeface="Arial" panose="020B0604020202020204" pitchFamily="34" charset="0"/>
              </a:rPr>
              <a:t>2-násobek počtu degenerovaných orbitalů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cs-CZ" altLang="cs-CZ" sz="2000" i="1" dirty="0">
                <a:cs typeface="Arial" panose="020B0604020202020204" pitchFamily="34" charset="0"/>
              </a:rPr>
              <a:t>p</a:t>
            </a:r>
            <a:r>
              <a:rPr lang="cs-CZ" altLang="cs-CZ" sz="2000" dirty="0">
                <a:cs typeface="Arial" panose="020B0604020202020204" pitchFamily="34" charset="0"/>
              </a:rPr>
              <a:t>   -   6e,   </a:t>
            </a:r>
            <a:r>
              <a:rPr lang="cs-CZ" altLang="cs-CZ" sz="2000" i="1" dirty="0">
                <a:cs typeface="Arial" panose="020B0604020202020204" pitchFamily="34" charset="0"/>
              </a:rPr>
              <a:t>d  </a:t>
            </a:r>
            <a:r>
              <a:rPr lang="cs-CZ" altLang="cs-CZ" sz="2000" dirty="0">
                <a:cs typeface="Arial" panose="020B0604020202020204" pitchFamily="34" charset="0"/>
              </a:rPr>
              <a:t> -  10e,   </a:t>
            </a:r>
            <a:r>
              <a:rPr lang="cs-CZ" altLang="cs-CZ" sz="2000" i="1" dirty="0">
                <a:cs typeface="Arial" panose="020B0604020202020204" pitchFamily="34" charset="0"/>
              </a:rPr>
              <a:t>f </a:t>
            </a:r>
            <a:r>
              <a:rPr lang="cs-CZ" altLang="cs-CZ" sz="2000" dirty="0">
                <a:cs typeface="Arial" panose="020B0604020202020204" pitchFamily="34" charset="0"/>
              </a:rPr>
              <a:t>  -  14e</a:t>
            </a:r>
          </a:p>
          <a:p>
            <a:pPr marL="0" indent="0" eaLnBrk="1" hangingPunct="1"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Obsazení orbitalů elektrony vyjadřuje exponent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3</a:t>
            </a:r>
            <a:r>
              <a:rPr lang="cs-CZ" altLang="cs-CZ" sz="2000" i="1" dirty="0">
                <a:cs typeface="Arial" panose="020B0604020202020204" pitchFamily="34" charset="0"/>
              </a:rPr>
              <a:t>d</a:t>
            </a:r>
            <a:r>
              <a:rPr lang="cs-CZ" altLang="cs-CZ" sz="2000" b="1" baseline="30000" dirty="0">
                <a:cs typeface="Arial" panose="020B0604020202020204" pitchFamily="34" charset="0"/>
              </a:rPr>
              <a:t>0  </a:t>
            </a:r>
            <a:r>
              <a:rPr lang="cs-CZ" altLang="cs-CZ" sz="2000" dirty="0">
                <a:cs typeface="Arial" panose="020B0604020202020204" pitchFamily="34" charset="0"/>
              </a:rPr>
              <a:t>4</a:t>
            </a:r>
            <a:r>
              <a:rPr lang="cs-CZ" altLang="cs-CZ" sz="2000" i="1" dirty="0">
                <a:cs typeface="Arial" panose="020B0604020202020204" pitchFamily="34" charset="0"/>
              </a:rPr>
              <a:t>s</a:t>
            </a:r>
            <a:r>
              <a:rPr lang="cs-CZ" altLang="cs-CZ" sz="2000" b="1" baseline="30000" dirty="0">
                <a:cs typeface="Arial" panose="020B0604020202020204" pitchFamily="34" charset="0"/>
              </a:rPr>
              <a:t>1  </a:t>
            </a:r>
            <a:r>
              <a:rPr lang="cs-CZ" altLang="cs-CZ" sz="2000" dirty="0">
                <a:cs typeface="Arial" panose="020B0604020202020204" pitchFamily="34" charset="0"/>
              </a:rPr>
              <a:t>5</a:t>
            </a:r>
            <a:r>
              <a:rPr lang="cs-CZ" altLang="cs-CZ" sz="2000" i="1" dirty="0">
                <a:cs typeface="Arial" panose="020B0604020202020204" pitchFamily="34" charset="0"/>
              </a:rPr>
              <a:t>p</a:t>
            </a:r>
            <a:r>
              <a:rPr lang="cs-CZ" altLang="cs-CZ" sz="2000" b="1" baseline="30000" dirty="0">
                <a:cs typeface="Arial" panose="020B0604020202020204" pitchFamily="34" charset="0"/>
              </a:rPr>
              <a:t>3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3</a:t>
            </a:r>
            <a:r>
              <a:rPr lang="cs-CZ" altLang="cs-CZ" sz="2000" i="1" dirty="0">
                <a:cs typeface="Arial" panose="020B0604020202020204" pitchFamily="34" charset="0"/>
              </a:rPr>
              <a:t>d</a:t>
            </a:r>
            <a:r>
              <a:rPr lang="cs-CZ" altLang="cs-CZ" sz="2000" b="1" baseline="30000" dirty="0">
                <a:cs typeface="Arial" panose="020B0604020202020204" pitchFamily="34" charset="0"/>
              </a:rPr>
              <a:t>0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 - tzv. </a:t>
            </a:r>
            <a:r>
              <a:rPr lang="cs-CZ" altLang="cs-CZ" sz="2000" u="sng" dirty="0" err="1">
                <a:cs typeface="Arial" panose="020B0604020202020204" pitchFamily="34" charset="0"/>
              </a:rPr>
              <a:t>vakantní</a:t>
            </a:r>
            <a:r>
              <a:rPr lang="cs-CZ" altLang="cs-CZ" sz="2000" u="sng" dirty="0">
                <a:cs typeface="Arial" panose="020B0604020202020204" pitchFamily="34" charset="0"/>
              </a:rPr>
              <a:t> (</a:t>
            </a:r>
            <a:r>
              <a:rPr lang="cs-CZ" altLang="cs-CZ" sz="2000" u="sng" dirty="0" err="1">
                <a:cs typeface="Arial" panose="020B0604020202020204" pitchFamily="34" charset="0"/>
              </a:rPr>
              <a:t>neobsaz</a:t>
            </a:r>
            <a:r>
              <a:rPr lang="en-US" altLang="cs-CZ" sz="2000" u="sng" dirty="0">
                <a:cs typeface="Arial" panose="020B0604020202020204" pitchFamily="34" charset="0"/>
              </a:rPr>
              <a:t>e</a:t>
            </a:r>
            <a:r>
              <a:rPr lang="cs-CZ" altLang="cs-CZ" sz="2000" u="sng" dirty="0">
                <a:cs typeface="Arial" panose="020B0604020202020204" pitchFamily="34" charset="0"/>
              </a:rPr>
              <a:t>ný) orbital </a:t>
            </a:r>
            <a:r>
              <a:rPr lang="cs-CZ" altLang="cs-CZ" sz="2000" dirty="0">
                <a:cs typeface="Arial" panose="020B0604020202020204" pitchFamily="34" charset="0"/>
              </a:rPr>
              <a:t>- nemá fyzikální význam, = pomyslné vyjádření místa pro elektron.</a:t>
            </a:r>
          </a:p>
        </p:txBody>
      </p:sp>
      <p:sp>
        <p:nvSpPr>
          <p:cNvPr id="2" name="Obdélník 1"/>
          <p:cNvSpPr/>
          <p:nvPr/>
        </p:nvSpPr>
        <p:spPr>
          <a:xfrm>
            <a:off x="152400" y="3231991"/>
            <a:ext cx="8839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Sdružování dle </a:t>
            </a: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(kvantové sféry):</a:t>
            </a:r>
          </a:p>
          <a:p>
            <a:pPr>
              <a:buNone/>
            </a:pP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= 1: 2e</a:t>
            </a:r>
          </a:p>
          <a:p>
            <a:pPr>
              <a:buNone/>
            </a:pP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= 2: 2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e +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= 8e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,    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buNone/>
            </a:pP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= 3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e +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e + 10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e = 18e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= 4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e +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e + 10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+ 14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e = 32e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054B4AA-1262-4521-96E4-9193516A6C3B}"/>
              </a:ext>
            </a:extLst>
          </p:cNvPr>
          <p:cNvSpPr/>
          <p:nvPr/>
        </p:nvSpPr>
        <p:spPr>
          <a:xfrm>
            <a:off x="161925" y="5038725"/>
            <a:ext cx="8839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/>
              <a:t>Maxim</a:t>
            </a:r>
            <a:r>
              <a:rPr lang="cs-CZ" sz="2000" i="1" dirty="0" err="1"/>
              <a:t>ální</a:t>
            </a:r>
            <a:r>
              <a:rPr lang="cs-CZ" sz="2000" i="1" dirty="0"/>
              <a:t> počet</a:t>
            </a:r>
            <a:r>
              <a:rPr lang="en-US" sz="2000" i="1" dirty="0"/>
              <a:t> </a:t>
            </a:r>
            <a:r>
              <a:rPr lang="en-US" sz="2000" i="1" dirty="0" err="1"/>
              <a:t>ele</a:t>
            </a:r>
            <a:r>
              <a:rPr lang="cs-CZ" sz="2000" i="1" dirty="0"/>
              <a:t>k</a:t>
            </a:r>
            <a:r>
              <a:rPr lang="en-US" sz="2000" i="1" dirty="0" err="1"/>
              <a:t>tron</a:t>
            </a:r>
            <a:r>
              <a:rPr lang="cs-CZ" sz="2000" i="1" dirty="0"/>
              <a:t>ů</a:t>
            </a:r>
            <a:r>
              <a:rPr lang="en-US" sz="2000" i="1" dirty="0"/>
              <a:t> </a:t>
            </a:r>
            <a:r>
              <a:rPr lang="cs-CZ" sz="2000" i="1" dirty="0"/>
              <a:t>v každé slupce</a:t>
            </a:r>
            <a:r>
              <a:rPr lang="en-US" sz="2000" i="1" dirty="0"/>
              <a:t> </a:t>
            </a:r>
            <a:r>
              <a:rPr lang="cs-CZ" sz="2000" dirty="0"/>
              <a:t>(n = 1, 2, 3, …) je</a:t>
            </a:r>
            <a:r>
              <a:rPr lang="en-US" sz="2000" dirty="0"/>
              <a:t> 2</a:t>
            </a:r>
            <a:r>
              <a:rPr lang="en-US" sz="2000" i="1" dirty="0"/>
              <a:t>n</a:t>
            </a:r>
            <a:r>
              <a:rPr lang="en-US" sz="2000" baseline="30000" dirty="0"/>
              <a:t>2</a:t>
            </a:r>
            <a:r>
              <a:rPr lang="en-US" sz="2000" dirty="0"/>
              <a:t>, </a:t>
            </a:r>
            <a:r>
              <a:rPr lang="cs-CZ" sz="2000" dirty="0" err="1"/>
              <a:t>kd</a:t>
            </a:r>
            <a:r>
              <a:rPr lang="en-US" sz="2000" dirty="0"/>
              <a:t>e </a:t>
            </a:r>
            <a:r>
              <a:rPr lang="en-US" sz="2000" i="1" dirty="0"/>
              <a:t>n</a:t>
            </a:r>
            <a:r>
              <a:rPr lang="en-US" sz="2000" dirty="0"/>
              <a:t> </a:t>
            </a:r>
            <a:r>
              <a:rPr lang="cs-CZ" sz="2000" dirty="0"/>
              <a:t>je hlavní kvantové číslo (</a:t>
            </a:r>
            <a:r>
              <a:rPr lang="cs-CZ" altLang="cs-CZ" sz="2000" b="1" dirty="0" err="1">
                <a:cs typeface="Arial" panose="020B0604020202020204" pitchFamily="34" charset="0"/>
              </a:rPr>
              <a:t>Stonerovo</a:t>
            </a:r>
            <a:r>
              <a:rPr lang="cs-CZ" altLang="cs-CZ" sz="2000" b="1" dirty="0">
                <a:cs typeface="Arial" panose="020B0604020202020204" pitchFamily="34" charset="0"/>
              </a:rPr>
              <a:t> pravidlo</a:t>
            </a:r>
            <a:r>
              <a:rPr lang="cs-CZ" sz="2000" dirty="0"/>
              <a:t>)</a:t>
            </a:r>
            <a:r>
              <a:rPr lang="en-US" sz="2000" dirty="0"/>
              <a:t>. </a:t>
            </a:r>
            <a:endParaRPr lang="cs-CZ" sz="2000" dirty="0"/>
          </a:p>
          <a:p>
            <a:pPr algn="just"/>
            <a:endParaRPr lang="cs-CZ" sz="2000" dirty="0"/>
          </a:p>
          <a:p>
            <a:pPr algn="just"/>
            <a:r>
              <a:rPr lang="cs-CZ" sz="2000" i="1" dirty="0"/>
              <a:t>M</a:t>
            </a:r>
            <a:r>
              <a:rPr lang="en-US" sz="2000" i="1" dirty="0" err="1"/>
              <a:t>axim</a:t>
            </a:r>
            <a:r>
              <a:rPr lang="cs-CZ" sz="2000" i="1" dirty="0" err="1"/>
              <a:t>ální</a:t>
            </a:r>
            <a:r>
              <a:rPr lang="en-US" sz="2000" i="1" dirty="0"/>
              <a:t> </a:t>
            </a:r>
            <a:r>
              <a:rPr lang="cs-CZ" sz="2000" i="1" dirty="0"/>
              <a:t>počet</a:t>
            </a:r>
            <a:r>
              <a:rPr lang="en-US" sz="2000" i="1" dirty="0"/>
              <a:t> </a:t>
            </a:r>
            <a:r>
              <a:rPr lang="en-US" sz="2000" i="1" dirty="0" err="1"/>
              <a:t>ele</a:t>
            </a:r>
            <a:r>
              <a:rPr lang="cs-CZ" sz="2000" i="1" dirty="0"/>
              <a:t>k</a:t>
            </a:r>
            <a:r>
              <a:rPr lang="en-US" sz="2000" i="1" dirty="0" err="1"/>
              <a:t>tron</a:t>
            </a:r>
            <a:r>
              <a:rPr lang="cs-CZ" sz="2000" i="1" dirty="0"/>
              <a:t>ů</a:t>
            </a:r>
            <a:r>
              <a:rPr lang="en-US" sz="2000" i="1" dirty="0"/>
              <a:t> </a:t>
            </a:r>
            <a:r>
              <a:rPr lang="cs-CZ" sz="2000" i="1" dirty="0"/>
              <a:t>v každé </a:t>
            </a:r>
            <a:r>
              <a:rPr lang="cs-CZ" sz="2000" i="1" dirty="0" err="1"/>
              <a:t>podslupce</a:t>
            </a:r>
            <a:r>
              <a:rPr lang="en-US" sz="2000" i="1" dirty="0"/>
              <a:t> </a:t>
            </a:r>
            <a:r>
              <a:rPr lang="en-US" sz="2000" dirty="0"/>
              <a:t>(s, p, d </a:t>
            </a:r>
            <a:r>
              <a:rPr lang="cs-CZ" sz="2000" dirty="0"/>
              <a:t>nebo</a:t>
            </a:r>
            <a:r>
              <a:rPr lang="en-US" sz="2000" dirty="0"/>
              <a:t> f) </a:t>
            </a:r>
            <a:r>
              <a:rPr lang="cs-CZ" sz="2000" dirty="0"/>
              <a:t>je </a:t>
            </a:r>
            <a:r>
              <a:rPr lang="en-US" sz="2000" dirty="0"/>
              <a:t>2(2ℓ+1)</a:t>
            </a:r>
            <a:r>
              <a:rPr lang="cs-CZ" sz="2000" dirty="0"/>
              <a:t>,</a:t>
            </a:r>
            <a:r>
              <a:rPr lang="en-US" sz="2000" dirty="0"/>
              <a:t> </a:t>
            </a:r>
            <a:r>
              <a:rPr lang="cs-CZ" sz="2000" dirty="0" err="1"/>
              <a:t>kd</a:t>
            </a:r>
            <a:r>
              <a:rPr lang="en-US" sz="2000" dirty="0"/>
              <a:t>e ℓ = 0, 1, 2, 3...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42914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63A34F2A-2631-46CC-B0CD-00B61FA41F1E}"/>
              </a:ext>
            </a:extLst>
          </p:cNvPr>
          <p:cNvSpPr txBox="1"/>
          <p:nvPr/>
        </p:nvSpPr>
        <p:spPr>
          <a:xfrm>
            <a:off x="457200" y="5334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Periodick</a:t>
            </a:r>
            <a:r>
              <a:rPr lang="cs-CZ" sz="2000" b="1" dirty="0"/>
              <a:t>á</a:t>
            </a:r>
            <a:r>
              <a:rPr lang="en-US" sz="2000" b="1" dirty="0"/>
              <a:t> </a:t>
            </a:r>
            <a:r>
              <a:rPr lang="en-US" sz="2000" b="1" dirty="0" err="1"/>
              <a:t>soustava</a:t>
            </a:r>
            <a:r>
              <a:rPr lang="en-US" sz="2000" b="1" dirty="0"/>
              <a:t> </a:t>
            </a:r>
            <a:r>
              <a:rPr lang="en-US" sz="2000" b="1" dirty="0" err="1"/>
              <a:t>prvk</a:t>
            </a:r>
            <a:r>
              <a:rPr lang="cs-CZ" sz="2000" b="1" dirty="0"/>
              <a:t>ů (dlouhá forma)</a:t>
            </a:r>
            <a:endParaRPr lang="en-US" sz="2000" b="1" dirty="0"/>
          </a:p>
        </p:txBody>
      </p:sp>
      <p:pic>
        <p:nvPicPr>
          <p:cNvPr id="11" name="Obrázek 10" descr="Obsah obrázku snímek obrazovky&#10;&#10;Popis byl vytvořen automaticky">
            <a:extLst>
              <a:ext uri="{FF2B5EF4-FFF2-40B4-BE49-F238E27FC236}">
                <a16:creationId xmlns:a16="http://schemas.microsoft.com/office/drawing/2014/main" id="{22563CFC-22E6-4644-8848-036331BB0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01072"/>
            <a:ext cx="8763000" cy="2621759"/>
          </a:xfrm>
          <a:prstGeom prst="rect">
            <a:avLst/>
          </a:prstGeom>
        </p:spPr>
      </p:pic>
      <p:pic>
        <p:nvPicPr>
          <p:cNvPr id="1026" name="Picture 2" descr="INTERNET Database of Periodic Tables | Chemogenesis">
            <a:extLst>
              <a:ext uri="{FF2B5EF4-FFF2-40B4-BE49-F238E27FC236}">
                <a16:creationId xmlns:a16="http://schemas.microsoft.com/office/drawing/2014/main" id="{99578FBD-8EFE-439D-B800-BF6E1A010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21" y="1621800"/>
            <a:ext cx="8493358" cy="207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50694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Quantum Numbers, Orbitals, and Probability Patterns | CK ...">
            <a:extLst>
              <a:ext uri="{FF2B5EF4-FFF2-40B4-BE49-F238E27FC236}">
                <a16:creationId xmlns:a16="http://schemas.microsoft.com/office/drawing/2014/main" id="{7D781193-07B5-459F-B4CF-1BF039D9A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778" y="282896"/>
            <a:ext cx="6321396" cy="228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C59BA97-2693-4A9F-A2AD-49738D063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64" y="2798308"/>
            <a:ext cx="6682225" cy="39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7379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C364CC97-5111-443E-B5B8-DCAA6A790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361404"/>
            <a:ext cx="8515350" cy="613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0716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tomic Number | Chemistry for Non-Majors">
            <a:extLst>
              <a:ext uri="{FF2B5EF4-FFF2-40B4-BE49-F238E27FC236}">
                <a16:creationId xmlns:a16="http://schemas.microsoft.com/office/drawing/2014/main" id="{A9FFBAD4-9212-413E-9E33-E28318CEA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32" y="2171700"/>
            <a:ext cx="7890933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30D53AD-4E4A-4F48-A272-C4BCB16045A9}"/>
              </a:ext>
            </a:extLst>
          </p:cNvPr>
          <p:cNvSpPr txBox="1"/>
          <p:nvPr/>
        </p:nvSpPr>
        <p:spPr>
          <a:xfrm>
            <a:off x="410073" y="2784126"/>
            <a:ext cx="393056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 2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 8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 8</a:t>
            </a:r>
          </a:p>
          <a:p>
            <a:endParaRPr lang="cs-CZ" sz="8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18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18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32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DA7FB59-2AAC-449D-A1D2-15DD170C4C1A}"/>
              </a:ext>
            </a:extLst>
          </p:cNvPr>
          <p:cNvSpPr txBox="1"/>
          <p:nvPr/>
        </p:nvSpPr>
        <p:spPr>
          <a:xfrm>
            <a:off x="195378" y="247650"/>
            <a:ext cx="4325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Určení atomového čísla:  s-prvky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50717E7-1259-474D-85C9-676C9B21B0A1}"/>
              </a:ext>
            </a:extLst>
          </p:cNvPr>
          <p:cNvSpPr txBox="1"/>
          <p:nvPr/>
        </p:nvSpPr>
        <p:spPr>
          <a:xfrm>
            <a:off x="195378" y="825490"/>
            <a:ext cx="8853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Atomová čísla</a:t>
            </a:r>
          </a:p>
          <a:p>
            <a:r>
              <a:rPr lang="cs-CZ" i="1" dirty="0"/>
              <a:t>2. perioda</a:t>
            </a:r>
            <a:r>
              <a:rPr lang="cs-CZ" dirty="0"/>
              <a:t>: 		Z = č. skupiny + 2   </a:t>
            </a:r>
          </a:p>
          <a:p>
            <a:r>
              <a:rPr lang="cs-CZ" dirty="0"/>
              <a:t>3</a:t>
            </a:r>
            <a:r>
              <a:rPr lang="cs-CZ" i="1" dirty="0"/>
              <a:t>. a vyšší perioda</a:t>
            </a:r>
            <a:r>
              <a:rPr lang="cs-CZ" dirty="0"/>
              <a:t>: 	Z = Z prvku předchozí periody v téže řadě + počet prvků v předchozí periodě</a:t>
            </a:r>
          </a:p>
          <a:p>
            <a:endParaRPr lang="cs-CZ" dirty="0"/>
          </a:p>
        </p:txBody>
      </p:sp>
      <p:sp>
        <p:nvSpPr>
          <p:cNvPr id="19" name="Šipka: ohnutá 18">
            <a:extLst>
              <a:ext uri="{FF2B5EF4-FFF2-40B4-BE49-F238E27FC236}">
                <a16:creationId xmlns:a16="http://schemas.microsoft.com/office/drawing/2014/main" id="{5A9C2B37-5370-405E-BB99-DD8E246DAF6D}"/>
              </a:ext>
            </a:extLst>
          </p:cNvPr>
          <p:cNvSpPr/>
          <p:nvPr/>
        </p:nvSpPr>
        <p:spPr>
          <a:xfrm rot="14189293" flipH="1">
            <a:off x="754310" y="4118898"/>
            <a:ext cx="551740" cy="31565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5758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tomic Number | Chemistry for Non-Majors">
            <a:extLst>
              <a:ext uri="{FF2B5EF4-FFF2-40B4-BE49-F238E27FC236}">
                <a16:creationId xmlns:a16="http://schemas.microsoft.com/office/drawing/2014/main" id="{A9FFBAD4-9212-413E-9E33-E28318CEA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08" y="2276475"/>
            <a:ext cx="7890933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EF3EA30-902B-45F8-9439-6C2893D7CDCF}"/>
              </a:ext>
            </a:extLst>
          </p:cNvPr>
          <p:cNvSpPr txBox="1"/>
          <p:nvPr/>
        </p:nvSpPr>
        <p:spPr>
          <a:xfrm>
            <a:off x="195378" y="825490"/>
            <a:ext cx="8853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i="1" dirty="0"/>
              <a:t>Atomová čísla</a:t>
            </a:r>
          </a:p>
          <a:p>
            <a:pPr algn="just"/>
            <a:r>
              <a:rPr lang="cs-CZ" i="1" dirty="0"/>
              <a:t>2. perioda</a:t>
            </a:r>
            <a:r>
              <a:rPr lang="cs-CZ" dirty="0"/>
              <a:t>: 		Z = č. skupiny – 8   (pro číslování řad dle IUPAC)</a:t>
            </a:r>
          </a:p>
          <a:p>
            <a:pPr algn="just"/>
            <a:r>
              <a:rPr lang="cs-CZ" dirty="0"/>
              <a:t>3</a:t>
            </a:r>
            <a:r>
              <a:rPr lang="cs-CZ" i="1" dirty="0"/>
              <a:t>. a vyšší perioda</a:t>
            </a:r>
            <a:r>
              <a:rPr lang="cs-CZ" dirty="0"/>
              <a:t>: 	Z = Z prvku předchozí periody v téže řadě + počet prvků v periodě</a:t>
            </a:r>
          </a:p>
          <a:p>
            <a:pPr algn="just"/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397BD86-2956-4F00-95AB-D838E524BA70}"/>
              </a:ext>
            </a:extLst>
          </p:cNvPr>
          <p:cNvSpPr txBox="1"/>
          <p:nvPr/>
        </p:nvSpPr>
        <p:spPr>
          <a:xfrm>
            <a:off x="8248236" y="2849373"/>
            <a:ext cx="39305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 2</a:t>
            </a:r>
          </a:p>
          <a:p>
            <a:r>
              <a:rPr lang="cs-CZ" sz="800" b="1" dirty="0">
                <a:solidFill>
                  <a:srgbClr val="FF0000"/>
                </a:solidFill>
              </a:rPr>
              <a:t> </a:t>
            </a:r>
          </a:p>
          <a:p>
            <a:r>
              <a:rPr lang="cs-CZ" sz="1600" b="1" dirty="0">
                <a:solidFill>
                  <a:srgbClr val="FF0000"/>
                </a:solidFill>
              </a:rPr>
              <a:t> 8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 8</a:t>
            </a:r>
          </a:p>
          <a:p>
            <a:endParaRPr lang="cs-CZ" sz="8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18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18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32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4FF5EED-4858-40B4-A38D-EBA2A5771144}"/>
              </a:ext>
            </a:extLst>
          </p:cNvPr>
          <p:cNvSpPr txBox="1"/>
          <p:nvPr/>
        </p:nvSpPr>
        <p:spPr>
          <a:xfrm>
            <a:off x="195378" y="142875"/>
            <a:ext cx="4297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Určení atomového čísla: p-prvky</a:t>
            </a:r>
          </a:p>
        </p:txBody>
      </p:sp>
      <p:sp>
        <p:nvSpPr>
          <p:cNvPr id="15" name="Šipka: ohnutá 14">
            <a:extLst>
              <a:ext uri="{FF2B5EF4-FFF2-40B4-BE49-F238E27FC236}">
                <a16:creationId xmlns:a16="http://schemas.microsoft.com/office/drawing/2014/main" id="{25EA7E67-361A-43E9-A93A-A2E13C4A68B0}"/>
              </a:ext>
            </a:extLst>
          </p:cNvPr>
          <p:cNvSpPr/>
          <p:nvPr/>
        </p:nvSpPr>
        <p:spPr>
          <a:xfrm rot="20222070" flipH="1" flipV="1">
            <a:off x="7980952" y="3795377"/>
            <a:ext cx="242823" cy="49087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9469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tomic Number | Chemistry for Non-Majors">
            <a:extLst>
              <a:ext uri="{FF2B5EF4-FFF2-40B4-BE49-F238E27FC236}">
                <a16:creationId xmlns:a16="http://schemas.microsoft.com/office/drawing/2014/main" id="{A9FFBAD4-9212-413E-9E33-E28318CEA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43" y="2278648"/>
            <a:ext cx="7890933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30D53AD-4E4A-4F48-A272-C4BCB16045A9}"/>
              </a:ext>
            </a:extLst>
          </p:cNvPr>
          <p:cNvSpPr txBox="1"/>
          <p:nvPr/>
        </p:nvSpPr>
        <p:spPr>
          <a:xfrm>
            <a:off x="511115" y="3967341"/>
            <a:ext cx="39305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solidFill>
                  <a:srgbClr val="FF0000"/>
                </a:solidFill>
              </a:rPr>
              <a:t>18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18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32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4FF5EED-4858-40B4-A38D-EBA2A5771144}"/>
              </a:ext>
            </a:extLst>
          </p:cNvPr>
          <p:cNvSpPr txBox="1"/>
          <p:nvPr/>
        </p:nvSpPr>
        <p:spPr>
          <a:xfrm>
            <a:off x="195378" y="247650"/>
            <a:ext cx="4297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Určení atomového čísla: d-prvky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4E37901-FA03-44A4-86D3-B3B80734CCB3}"/>
              </a:ext>
            </a:extLst>
          </p:cNvPr>
          <p:cNvSpPr txBox="1"/>
          <p:nvPr/>
        </p:nvSpPr>
        <p:spPr>
          <a:xfrm>
            <a:off x="95250" y="2109371"/>
            <a:ext cx="22447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Po</a:t>
            </a:r>
            <a:r>
              <a:rPr lang="cs-CZ" sz="1600" i="1" dirty="0">
                <a:solidFill>
                  <a:srgbClr val="FF0000"/>
                </a:solidFill>
              </a:rPr>
              <a:t>čet prvků v periodách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AAF73F1-B035-43AC-B3AB-881351FCD696}"/>
              </a:ext>
            </a:extLst>
          </p:cNvPr>
          <p:cNvSpPr txBox="1"/>
          <p:nvPr/>
        </p:nvSpPr>
        <p:spPr>
          <a:xfrm>
            <a:off x="195378" y="825490"/>
            <a:ext cx="8853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Atomová čísla</a:t>
            </a:r>
          </a:p>
          <a:p>
            <a:r>
              <a:rPr lang="cs-CZ" i="1" dirty="0"/>
              <a:t>4. perioda</a:t>
            </a:r>
            <a:r>
              <a:rPr lang="cs-CZ" dirty="0"/>
              <a:t>: 		Z = č. skupiny + 18   (pro číslování řad dle IUPAC)</a:t>
            </a:r>
          </a:p>
          <a:p>
            <a:r>
              <a:rPr lang="cs-CZ" dirty="0"/>
              <a:t>5</a:t>
            </a:r>
            <a:r>
              <a:rPr lang="cs-CZ" i="1" dirty="0"/>
              <a:t>. a vyšší perioda</a:t>
            </a:r>
            <a:r>
              <a:rPr lang="cs-CZ" dirty="0"/>
              <a:t>: 	Z = Z prvku předchozí periody v téže řadě + počet prvků v periodě</a:t>
            </a:r>
          </a:p>
        </p:txBody>
      </p:sp>
      <p:sp>
        <p:nvSpPr>
          <p:cNvPr id="14" name="Šipka: ohnutá 13">
            <a:extLst>
              <a:ext uri="{FF2B5EF4-FFF2-40B4-BE49-F238E27FC236}">
                <a16:creationId xmlns:a16="http://schemas.microsoft.com/office/drawing/2014/main" id="{209D8AAB-728E-46DE-BF3F-570C778690DF}"/>
              </a:ext>
            </a:extLst>
          </p:cNvPr>
          <p:cNvSpPr/>
          <p:nvPr/>
        </p:nvSpPr>
        <p:spPr>
          <a:xfrm rot="1420623" flipV="1">
            <a:off x="962949" y="4555062"/>
            <a:ext cx="296286" cy="54283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72888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CB43F6E-4AEB-4662-8393-76A322438E83}"/>
              </a:ext>
            </a:extLst>
          </p:cNvPr>
          <p:cNvSpPr txBox="1"/>
          <p:nvPr/>
        </p:nvSpPr>
        <p:spPr>
          <a:xfrm>
            <a:off x="3124199" y="1736229"/>
            <a:ext cx="45434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aseline="-25000" dirty="0"/>
              <a:t>6</a:t>
            </a:r>
            <a:r>
              <a:rPr lang="cs-CZ" sz="2000" dirty="0"/>
              <a:t>C:		14 - 8 = 6</a:t>
            </a:r>
          </a:p>
          <a:p>
            <a:endParaRPr lang="cs-CZ" sz="800" dirty="0"/>
          </a:p>
          <a:p>
            <a:r>
              <a:rPr lang="cs-CZ" sz="2000" baseline="-25000" dirty="0"/>
              <a:t>9</a:t>
            </a:r>
            <a:r>
              <a:rPr lang="cs-CZ" sz="2000" dirty="0"/>
              <a:t>F: 		17 - 8 = 9</a:t>
            </a:r>
          </a:p>
          <a:p>
            <a:endParaRPr lang="cs-CZ" sz="800" dirty="0"/>
          </a:p>
          <a:p>
            <a:r>
              <a:rPr lang="cs-CZ" sz="2000" baseline="-25000" dirty="0"/>
              <a:t>34</a:t>
            </a:r>
            <a:r>
              <a:rPr lang="cs-CZ" sz="2000" dirty="0"/>
              <a:t>Se:		16 (pro </a:t>
            </a:r>
            <a:r>
              <a:rPr lang="cs-CZ" sz="2000" baseline="-25000" dirty="0"/>
              <a:t>16</a:t>
            </a:r>
            <a:r>
              <a:rPr lang="cs-CZ" sz="2000" dirty="0"/>
              <a:t>S) + 18 = 34</a:t>
            </a:r>
          </a:p>
          <a:p>
            <a:endParaRPr lang="cs-CZ" sz="800" dirty="0"/>
          </a:p>
          <a:p>
            <a:r>
              <a:rPr lang="cs-CZ" sz="2000" baseline="-25000" dirty="0"/>
              <a:t>82</a:t>
            </a:r>
            <a:r>
              <a:rPr lang="cs-CZ" sz="2000" dirty="0"/>
              <a:t>Pb:		50 (pro </a:t>
            </a:r>
            <a:r>
              <a:rPr lang="cs-CZ" sz="2000" baseline="-25000" dirty="0"/>
              <a:t>50</a:t>
            </a:r>
            <a:r>
              <a:rPr lang="cs-CZ" sz="2000" dirty="0"/>
              <a:t>Sn) + 32 = 82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6EDD00B-1268-4A26-BF49-DAF343D88B48}"/>
              </a:ext>
            </a:extLst>
          </p:cNvPr>
          <p:cNvSpPr txBox="1"/>
          <p:nvPr/>
        </p:nvSpPr>
        <p:spPr>
          <a:xfrm>
            <a:off x="152400" y="6353860"/>
            <a:ext cx="8839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https://www.youtube.com/watch?v=nQ-zWCI2bjo&amp;ab_channel=SimplifiedBio-Chem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CB25EC9-AD6D-43DE-A3D7-C90FBB94451E}"/>
              </a:ext>
            </a:extLst>
          </p:cNvPr>
          <p:cNvSpPr txBox="1"/>
          <p:nvPr/>
        </p:nvSpPr>
        <p:spPr>
          <a:xfrm>
            <a:off x="3124200" y="196109"/>
            <a:ext cx="45434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aseline="-25000" dirty="0"/>
              <a:t>3</a:t>
            </a:r>
            <a:r>
              <a:rPr lang="cs-CZ" sz="2000" dirty="0"/>
              <a:t>Li:		1 + 2 = 3</a:t>
            </a:r>
          </a:p>
          <a:p>
            <a:endParaRPr lang="cs-CZ" sz="800" dirty="0"/>
          </a:p>
          <a:p>
            <a:r>
              <a:rPr lang="cs-CZ" sz="2000" baseline="-25000" dirty="0"/>
              <a:t>38</a:t>
            </a:r>
            <a:r>
              <a:rPr lang="cs-CZ" sz="2000" dirty="0"/>
              <a:t>Sr:		20 (pro </a:t>
            </a:r>
            <a:r>
              <a:rPr lang="cs-CZ" sz="2000" baseline="-25000" dirty="0"/>
              <a:t>20</a:t>
            </a:r>
            <a:r>
              <a:rPr lang="cs-CZ" sz="2000" dirty="0"/>
              <a:t>Ca) + 18 = 38</a:t>
            </a:r>
          </a:p>
          <a:p>
            <a:endParaRPr lang="cs-CZ" sz="800" dirty="0"/>
          </a:p>
          <a:p>
            <a:r>
              <a:rPr lang="cs-CZ" sz="2000" baseline="-25000" dirty="0"/>
              <a:t>87</a:t>
            </a:r>
            <a:r>
              <a:rPr lang="cs-CZ" sz="2000" dirty="0"/>
              <a:t>Fr:		55 (pro </a:t>
            </a:r>
            <a:r>
              <a:rPr lang="cs-CZ" sz="2000" baseline="-25000" dirty="0"/>
              <a:t>55</a:t>
            </a:r>
            <a:r>
              <a:rPr lang="cs-CZ" sz="2000" dirty="0"/>
              <a:t>Cs) + 32 = 87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E2340CC-285C-4D07-A41D-88427CA2BED1}"/>
              </a:ext>
            </a:extLst>
          </p:cNvPr>
          <p:cNvSpPr txBox="1"/>
          <p:nvPr/>
        </p:nvSpPr>
        <p:spPr>
          <a:xfrm>
            <a:off x="219075" y="555247"/>
            <a:ext cx="1047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Příklady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3CF93FB-EAE2-43AA-81B6-CD67B91A1050}"/>
              </a:ext>
            </a:extLst>
          </p:cNvPr>
          <p:cNvSpPr txBox="1"/>
          <p:nvPr/>
        </p:nvSpPr>
        <p:spPr>
          <a:xfrm>
            <a:off x="3238498" y="3877687"/>
            <a:ext cx="45434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aseline="-25000" dirty="0"/>
              <a:t>24</a:t>
            </a:r>
            <a:r>
              <a:rPr lang="cs-CZ" sz="2000" dirty="0"/>
              <a:t>Cr:		6 + 18 = 24</a:t>
            </a:r>
          </a:p>
          <a:p>
            <a:endParaRPr lang="cs-CZ" sz="800" dirty="0"/>
          </a:p>
          <a:p>
            <a:r>
              <a:rPr lang="cs-CZ" sz="2000" baseline="-25000" dirty="0"/>
              <a:t>32</a:t>
            </a:r>
            <a:r>
              <a:rPr lang="cs-CZ" sz="2000" dirty="0"/>
              <a:t>Ge: 		14 + 18 = 32</a:t>
            </a:r>
          </a:p>
          <a:p>
            <a:endParaRPr lang="cs-CZ" sz="800" dirty="0"/>
          </a:p>
          <a:p>
            <a:r>
              <a:rPr lang="cs-CZ" sz="2000" baseline="-25000" dirty="0"/>
              <a:t>19</a:t>
            </a:r>
            <a:r>
              <a:rPr lang="cs-CZ" sz="2000" dirty="0"/>
              <a:t>K: 		 1 + 18 = 19</a:t>
            </a:r>
          </a:p>
          <a:p>
            <a:endParaRPr lang="cs-CZ" sz="800" dirty="0"/>
          </a:p>
          <a:p>
            <a:r>
              <a:rPr lang="cs-CZ" sz="2000" baseline="-25000" dirty="0"/>
              <a:t>78</a:t>
            </a:r>
            <a:r>
              <a:rPr lang="cs-CZ" sz="2000" dirty="0"/>
              <a:t>Pt:		46 (pro </a:t>
            </a:r>
            <a:r>
              <a:rPr lang="cs-CZ" sz="2000" baseline="-25000" dirty="0"/>
              <a:t>16</a:t>
            </a:r>
            <a:r>
              <a:rPr lang="cs-CZ" sz="2000" dirty="0"/>
              <a:t>Pd) + 32 = 78</a:t>
            </a:r>
          </a:p>
          <a:p>
            <a:endParaRPr lang="cs-CZ" sz="800" dirty="0"/>
          </a:p>
          <a:p>
            <a:r>
              <a:rPr lang="cs-CZ" sz="2000" baseline="-25000" dirty="0"/>
              <a:t>47</a:t>
            </a:r>
            <a:r>
              <a:rPr lang="cs-CZ" sz="2000" dirty="0"/>
              <a:t>Ag:		29 (pro </a:t>
            </a:r>
            <a:r>
              <a:rPr lang="cs-CZ" sz="2000" baseline="-25000" dirty="0"/>
              <a:t>29</a:t>
            </a:r>
            <a:r>
              <a:rPr lang="cs-CZ" sz="2000" dirty="0"/>
              <a:t>Cu) + 18 = 47</a:t>
            </a:r>
          </a:p>
        </p:txBody>
      </p:sp>
    </p:spTree>
    <p:extLst>
      <p:ext uri="{BB962C8B-B14F-4D97-AF65-F5344CB8AC3E}">
        <p14:creationId xmlns:p14="http://schemas.microsoft.com/office/powerpoint/2010/main" val="47201984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:a16="http://schemas.microsoft.com/office/drawing/2014/main" id="{C82A0638-B62A-4B5E-8ED7-5E74E5F26584}"/>
              </a:ext>
            </a:extLst>
          </p:cNvPr>
          <p:cNvGrpSpPr/>
          <p:nvPr/>
        </p:nvGrpSpPr>
        <p:grpSpPr>
          <a:xfrm>
            <a:off x="152400" y="3272939"/>
            <a:ext cx="7022456" cy="3425683"/>
            <a:chOff x="171450" y="3101489"/>
            <a:chExt cx="7022456" cy="3425683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A45DDE30-4C6B-4664-85E0-7E87E22DC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450" y="3101489"/>
              <a:ext cx="6629400" cy="3425683"/>
            </a:xfrm>
            <a:prstGeom prst="rect">
              <a:avLst/>
            </a:prstGeom>
          </p:spPr>
        </p:pic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CC3C2B49-BC2E-43B2-ADF5-6EE782E9CD9C}"/>
                </a:ext>
              </a:extLst>
            </p:cNvPr>
            <p:cNvSpPr txBox="1"/>
            <p:nvPr/>
          </p:nvSpPr>
          <p:spPr>
            <a:xfrm>
              <a:off x="6800850" y="3505200"/>
              <a:ext cx="393056" cy="2108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cs-CZ" sz="500" b="1" dirty="0">
                <a:solidFill>
                  <a:srgbClr val="FF0000"/>
                </a:solidFill>
              </a:endParaRPr>
            </a:p>
            <a:p>
              <a:r>
                <a:rPr lang="cs-CZ" sz="1600" b="1" dirty="0">
                  <a:solidFill>
                    <a:srgbClr val="FF0000"/>
                  </a:solidFill>
                </a:rPr>
                <a:t> 8</a:t>
              </a:r>
            </a:p>
            <a:p>
              <a:endParaRPr lang="cs-CZ" sz="500" b="1" dirty="0">
                <a:solidFill>
                  <a:srgbClr val="FF0000"/>
                </a:solidFill>
              </a:endParaRPr>
            </a:p>
            <a:p>
              <a:r>
                <a:rPr lang="cs-CZ" sz="1600" b="1" dirty="0">
                  <a:solidFill>
                    <a:srgbClr val="FF0000"/>
                  </a:solidFill>
                </a:rPr>
                <a:t> 8</a:t>
              </a:r>
            </a:p>
            <a:p>
              <a:endParaRPr lang="cs-CZ" sz="500" b="1" dirty="0">
                <a:solidFill>
                  <a:srgbClr val="FF0000"/>
                </a:solidFill>
              </a:endParaRPr>
            </a:p>
            <a:p>
              <a:r>
                <a:rPr lang="cs-CZ" sz="1600" b="1" dirty="0">
                  <a:solidFill>
                    <a:srgbClr val="FF0000"/>
                  </a:solidFill>
                </a:rPr>
                <a:t>18</a:t>
              </a:r>
            </a:p>
            <a:p>
              <a:endParaRPr lang="cs-CZ" sz="500" b="1" dirty="0">
                <a:solidFill>
                  <a:srgbClr val="FF0000"/>
                </a:solidFill>
              </a:endParaRPr>
            </a:p>
            <a:p>
              <a:r>
                <a:rPr lang="cs-CZ" sz="1600" b="1" dirty="0">
                  <a:solidFill>
                    <a:srgbClr val="FF0000"/>
                  </a:solidFill>
                </a:rPr>
                <a:t>18</a:t>
              </a:r>
            </a:p>
            <a:p>
              <a:endParaRPr lang="cs-CZ" sz="500" b="1" dirty="0">
                <a:solidFill>
                  <a:srgbClr val="FF0000"/>
                </a:solidFill>
              </a:endParaRPr>
            </a:p>
            <a:p>
              <a:r>
                <a:rPr lang="cs-CZ" sz="1600" b="1" dirty="0">
                  <a:solidFill>
                    <a:srgbClr val="FF0000"/>
                  </a:solidFill>
                </a:rPr>
                <a:t>32</a:t>
              </a:r>
            </a:p>
            <a:p>
              <a:endParaRPr lang="cs-CZ" sz="500" b="1" dirty="0">
                <a:solidFill>
                  <a:srgbClr val="FF0000"/>
                </a:solidFill>
              </a:endParaRPr>
            </a:p>
            <a:p>
              <a:r>
                <a:rPr lang="cs-CZ" sz="1600" b="1" dirty="0">
                  <a:solidFill>
                    <a:srgbClr val="FF0000"/>
                  </a:solidFill>
                </a:rPr>
                <a:t>32</a:t>
              </a:r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D0D80DB8-83B0-498A-BA04-1F8A43222430}"/>
              </a:ext>
            </a:extLst>
          </p:cNvPr>
          <p:cNvSpPr txBox="1"/>
          <p:nvPr/>
        </p:nvSpPr>
        <p:spPr>
          <a:xfrm flipH="1">
            <a:off x="152400" y="661583"/>
            <a:ext cx="8858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Ion X</a:t>
            </a:r>
            <a:r>
              <a:rPr lang="cs-CZ" sz="2000" baseline="30000" dirty="0"/>
              <a:t>3+</a:t>
            </a:r>
            <a:r>
              <a:rPr lang="cs-CZ" sz="2000" dirty="0"/>
              <a:t> obsahuje 55 elektronů. Určete prvek X. Ve kterém bloku periodické tabulky se nachází?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467A42B-163B-4F4A-8B7C-429A0E1F9F5E}"/>
              </a:ext>
            </a:extLst>
          </p:cNvPr>
          <p:cNvSpPr txBox="1"/>
          <p:nvPr/>
        </p:nvSpPr>
        <p:spPr>
          <a:xfrm>
            <a:off x="214312" y="1667292"/>
            <a:ext cx="87344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Ion X</a:t>
            </a:r>
            <a:r>
              <a:rPr lang="cs-CZ" baseline="30000" dirty="0"/>
              <a:t>3+</a:t>
            </a:r>
            <a:r>
              <a:rPr lang="cs-CZ" dirty="0"/>
              <a:t> 					55 elektronů</a:t>
            </a:r>
          </a:p>
          <a:p>
            <a:r>
              <a:rPr lang="cs-CZ" dirty="0"/>
              <a:t>Prvek X 					55 + 3 = 58 elektronů</a:t>
            </a:r>
          </a:p>
          <a:p>
            <a:r>
              <a:rPr lang="cs-CZ" dirty="0"/>
              <a:t>Nejblíže nižší vzácný plyn	54 elektronů (</a:t>
            </a:r>
            <a:r>
              <a:rPr lang="cs-CZ" baseline="-25000" dirty="0"/>
              <a:t>54</a:t>
            </a:r>
            <a:r>
              <a:rPr lang="cs-CZ" dirty="0"/>
              <a:t>Xe, 5. perioda)</a:t>
            </a:r>
          </a:p>
          <a:p>
            <a:r>
              <a:rPr lang="cs-CZ" dirty="0"/>
              <a:t>6. perioda = zahrnuje f-prvky	58 - 54 = 4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6149E84C-260E-40D0-9FA6-C3F146BD29DA}"/>
              </a:ext>
            </a:extLst>
          </p:cNvPr>
          <p:cNvSpPr/>
          <p:nvPr/>
        </p:nvSpPr>
        <p:spPr>
          <a:xfrm>
            <a:off x="1600200" y="5972175"/>
            <a:ext cx="438150" cy="428624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0F76DA3-06F1-42B4-AEEB-631A41B51F4B}"/>
              </a:ext>
            </a:extLst>
          </p:cNvPr>
          <p:cNvSpPr txBox="1"/>
          <p:nvPr/>
        </p:nvSpPr>
        <p:spPr>
          <a:xfrm>
            <a:off x="152400" y="239025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Příklad</a:t>
            </a:r>
          </a:p>
        </p:txBody>
      </p:sp>
    </p:spTree>
    <p:extLst>
      <p:ext uri="{BB962C8B-B14F-4D97-AF65-F5344CB8AC3E}">
        <p14:creationId xmlns:p14="http://schemas.microsoft.com/office/powerpoint/2010/main" val="156491989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31764"/>
            <a:ext cx="8915400" cy="328126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s – orbitaly </a:t>
            </a:r>
            <a:r>
              <a:rPr lang="cs-CZ" altLang="en-US" sz="2000" dirty="0">
                <a:cs typeface="Arial" panose="020B0604020202020204" pitchFamily="34" charset="0"/>
              </a:rPr>
              <a:t>(</a:t>
            </a:r>
            <a:r>
              <a:rPr lang="cs-CZ" altLang="en-US" sz="2000" i="1" dirty="0">
                <a:cs typeface="Arial" panose="020B0604020202020204" pitchFamily="34" charset="0"/>
              </a:rPr>
              <a:t>l</a:t>
            </a:r>
            <a:r>
              <a:rPr lang="cs-CZ" altLang="en-US" sz="2000" dirty="0">
                <a:cs typeface="Arial" panose="020B0604020202020204" pitchFamily="34" charset="0"/>
              </a:rPr>
              <a:t> = 0)</a:t>
            </a:r>
            <a:r>
              <a:rPr lang="cs-CZ" altLang="en-US" sz="2000" i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i="1" dirty="0">
                <a:cs typeface="Arial" panose="020B0604020202020204" pitchFamily="34" charset="0"/>
              </a:rPr>
              <a:t>m</a:t>
            </a:r>
            <a:r>
              <a:rPr lang="cs-CZ" altLang="en-US" sz="2000" i="1" baseline="-25000" dirty="0">
                <a:cs typeface="Arial" panose="020B0604020202020204" pitchFamily="34" charset="0"/>
              </a:rPr>
              <a:t>l</a:t>
            </a:r>
            <a:r>
              <a:rPr lang="cs-CZ" altLang="en-US" sz="2000" dirty="0">
                <a:cs typeface="Arial" panose="020B0604020202020204" pitchFamily="34" charset="0"/>
              </a:rPr>
              <a:t> = 0</a:t>
            </a:r>
          </a:p>
          <a:p>
            <a:pPr>
              <a:buNone/>
            </a:pPr>
            <a:endParaRPr lang="cs-CZ" altLang="en-US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kulovitý tvar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1</a:t>
            </a:r>
            <a:r>
              <a:rPr lang="cs-CZ" altLang="en-US" sz="2000" i="1" dirty="0">
                <a:cs typeface="Arial" panose="020B0604020202020204" pitchFamily="34" charset="0"/>
              </a:rPr>
              <a:t>s</a:t>
            </a:r>
            <a:r>
              <a:rPr lang="cs-CZ" altLang="en-US" sz="2000" dirty="0">
                <a:cs typeface="Arial" panose="020B0604020202020204" pitchFamily="34" charset="0"/>
              </a:rPr>
              <a:t>  -  bez nodálních ploch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2</a:t>
            </a:r>
            <a:r>
              <a:rPr lang="cs-CZ" altLang="en-US" sz="2000" i="1" dirty="0">
                <a:cs typeface="Arial" panose="020B0604020202020204" pitchFamily="34" charset="0"/>
              </a:rPr>
              <a:t>s  -  </a:t>
            </a:r>
            <a:r>
              <a:rPr lang="cs-CZ" altLang="en-US" sz="2000" dirty="0">
                <a:cs typeface="Arial" panose="020B0604020202020204" pitchFamily="34" charset="0"/>
              </a:rPr>
              <a:t>1 nodální plocha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3</a:t>
            </a:r>
            <a:r>
              <a:rPr lang="cs-CZ" altLang="en-US" sz="2000" i="1" dirty="0">
                <a:cs typeface="Arial" panose="020B0604020202020204" pitchFamily="34" charset="0"/>
              </a:rPr>
              <a:t>s</a:t>
            </a:r>
            <a:r>
              <a:rPr lang="cs-CZ" altLang="en-US" sz="2000" dirty="0">
                <a:cs typeface="Arial" panose="020B0604020202020204" pitchFamily="34" charset="0"/>
              </a:rPr>
              <a:t>  -  2 nodální plochy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plocha ohraničuje objem zahrnující 90%  pravděpodobnosti výskytu elektronu</a:t>
            </a:r>
          </a:p>
          <a:p>
            <a:pPr eaLnBrk="1" hangingPunct="1"/>
            <a:endParaRPr lang="cs-CZ" altLang="en-US" sz="2000" dirty="0">
              <a:cs typeface="Arial" panose="020B0604020202020204" pitchFamily="34" charset="0"/>
            </a:endParaRPr>
          </a:p>
        </p:txBody>
      </p:sp>
      <p:grpSp>
        <p:nvGrpSpPr>
          <p:cNvPr id="120836" name="Group 4"/>
          <p:cNvGrpSpPr>
            <a:grpSpLocks/>
          </p:cNvGrpSpPr>
          <p:nvPr/>
        </p:nvGrpSpPr>
        <p:grpSpPr bwMode="auto">
          <a:xfrm>
            <a:off x="5638800" y="3886200"/>
            <a:ext cx="2387356" cy="2495550"/>
            <a:chOff x="1968" y="624"/>
            <a:chExt cx="1749" cy="1968"/>
          </a:xfrm>
        </p:grpSpPr>
        <p:pic>
          <p:nvPicPr>
            <p:cNvPr id="4101" name="Picture 5" descr="fig0113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624"/>
              <a:ext cx="1749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38" name="Text Box 6"/>
            <p:cNvSpPr txBox="1">
              <a:spLocks noChangeArrowheads="1"/>
            </p:cNvSpPr>
            <p:nvPr/>
          </p:nvSpPr>
          <p:spPr bwMode="auto">
            <a:xfrm>
              <a:off x="1980" y="641"/>
              <a:ext cx="232" cy="21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6000" tIns="0" rIns="36000" bIns="36000">
              <a:spAutoFit/>
            </a:bodyPr>
            <a:lstStyle/>
            <a:p>
              <a:pPr algn="ctr" eaLnBrk="0" hangingPunct="0">
                <a:lnSpc>
                  <a:spcPct val="70000"/>
                </a:lnSpc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cs-CZ" altLang="en-US" sz="2800" b="1" baseline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</a:t>
              </a:r>
              <a:endParaRPr lang="cs-CZ" altLang="en-US" sz="2800" b="1" i="1" baseline="-250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7B96AB48-EE1F-48F6-A9BA-97124DA90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733800"/>
            <a:ext cx="398145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5218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9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874" y="3495616"/>
            <a:ext cx="6547526" cy="305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VÃ½sledek obrÃ¡zku pro atomic orbitals schrodinger equ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4648200" cy="271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95752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04800"/>
            <a:ext cx="8610600" cy="4886325"/>
          </a:xfrm>
        </p:spPr>
        <p:txBody>
          <a:bodyPr/>
          <a:lstStyle/>
          <a:p>
            <a:pPr marL="0" indent="0"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p – orbitaly </a:t>
            </a:r>
            <a:r>
              <a:rPr lang="cs-CZ" altLang="en-US" sz="2000" dirty="0">
                <a:cs typeface="Arial" panose="020B0604020202020204" pitchFamily="34" charset="0"/>
              </a:rPr>
              <a:t>(</a:t>
            </a:r>
            <a:r>
              <a:rPr lang="cs-CZ" altLang="en-US" sz="2000" i="1" dirty="0">
                <a:cs typeface="Arial" panose="020B0604020202020204" pitchFamily="34" charset="0"/>
              </a:rPr>
              <a:t>l</a:t>
            </a:r>
            <a:r>
              <a:rPr lang="cs-CZ" altLang="en-US" sz="2000" dirty="0">
                <a:cs typeface="Arial" panose="020B0604020202020204" pitchFamily="34" charset="0"/>
              </a:rPr>
              <a:t> = 1)</a:t>
            </a:r>
            <a:r>
              <a:rPr lang="cs-CZ" altLang="en-US" sz="2000" i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i="1" dirty="0"/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i="1" dirty="0"/>
              <a:t>m</a:t>
            </a:r>
            <a:r>
              <a:rPr lang="cs-CZ" altLang="en-US" sz="2000" i="1" baseline="-25000" dirty="0"/>
              <a:t>l</a:t>
            </a:r>
            <a:r>
              <a:rPr lang="cs-CZ" altLang="en-US" sz="2000" dirty="0"/>
              <a:t> = -1, 0, +1 </a:t>
            </a:r>
            <a:r>
              <a:rPr lang="cs-CZ" altLang="en-US" sz="2000" dirty="0">
                <a:sym typeface="Symbol" pitchFamily="18" charset="2"/>
              </a:rPr>
              <a:t></a:t>
            </a:r>
            <a:r>
              <a:rPr lang="cs-CZ" altLang="en-US" sz="2000" dirty="0"/>
              <a:t> funkce </a:t>
            </a:r>
            <a:r>
              <a:rPr lang="cs-CZ" altLang="en-US" sz="2000" i="1" dirty="0">
                <a:sym typeface="Symbol" pitchFamily="18" charset="2"/>
              </a:rPr>
              <a:t></a:t>
            </a:r>
            <a:r>
              <a:rPr lang="cs-CZ" altLang="en-US" sz="2000" i="1" dirty="0"/>
              <a:t> </a:t>
            </a:r>
            <a:r>
              <a:rPr lang="cs-CZ" altLang="en-US" sz="2000" dirty="0"/>
              <a:t> 3x degenerována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/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/>
              <a:t>tvar </a:t>
            </a:r>
            <a:r>
              <a:rPr lang="cs-CZ" altLang="en-US" sz="2000" dirty="0" err="1"/>
              <a:t>dvojvřetena</a:t>
            </a:r>
            <a:endParaRPr lang="cs-CZ" altLang="en-US" sz="2000" i="1" dirty="0"/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i="1" dirty="0"/>
              <a:t>n</a:t>
            </a:r>
            <a:r>
              <a:rPr lang="cs-CZ" altLang="en-US" sz="2000" dirty="0"/>
              <a:t> - 1 nodálních ploch (z toho 1 rovina)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/>
              <a:t>orientace ve směru os </a:t>
            </a:r>
            <a:r>
              <a:rPr lang="cs-CZ" altLang="en-US" sz="2000" i="1" dirty="0"/>
              <a:t> x, y, z</a:t>
            </a:r>
            <a:endParaRPr lang="cs-CZ" altLang="en-US" sz="2000" dirty="0"/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/>
              <a:t>zanedbání složité vnitřní struktury pro </a:t>
            </a:r>
            <a:r>
              <a:rPr lang="cs-CZ" altLang="en-US" sz="2000" i="1" dirty="0"/>
              <a:t>n </a:t>
            </a:r>
            <a:r>
              <a:rPr lang="cs-CZ" altLang="en-US" sz="2000" dirty="0">
                <a:sym typeface="Symbol" pitchFamily="18" charset="2"/>
              </a:rPr>
              <a:t></a:t>
            </a:r>
            <a:r>
              <a:rPr lang="cs-CZ" altLang="en-US" sz="2000" dirty="0"/>
              <a:t> 2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/>
              <a:t>vyznačování znaménka vlnové funkce</a:t>
            </a:r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19600"/>
            <a:ext cx="5978109" cy="186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FD7CBB5-71DE-4BCB-9827-EAE2505DF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419600"/>
            <a:ext cx="2743200" cy="225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31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0B7458C-C5A6-4437-AA64-DB4DF7E08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7324825" cy="567275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CA6ED5E-30C6-4677-856A-5145B548BF33}"/>
              </a:ext>
            </a:extLst>
          </p:cNvPr>
          <p:cNvSpPr txBox="1"/>
          <p:nvPr/>
        </p:nvSpPr>
        <p:spPr>
          <a:xfrm>
            <a:off x="2362200" y="381000"/>
            <a:ext cx="4540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Periodick</a:t>
            </a:r>
            <a:r>
              <a:rPr lang="cs-CZ" sz="2000" b="1" dirty="0"/>
              <a:t>á</a:t>
            </a:r>
            <a:r>
              <a:rPr lang="en-US" sz="2000" b="1" dirty="0"/>
              <a:t> </a:t>
            </a:r>
            <a:r>
              <a:rPr lang="en-US" sz="2000" b="1" dirty="0" err="1"/>
              <a:t>soustava</a:t>
            </a:r>
            <a:r>
              <a:rPr lang="en-US" sz="2000" b="1" dirty="0"/>
              <a:t> </a:t>
            </a:r>
            <a:r>
              <a:rPr lang="en-US" sz="2000" b="1" dirty="0" err="1"/>
              <a:t>prvk</a:t>
            </a:r>
            <a:r>
              <a:rPr lang="cs-CZ" sz="2000" b="1" dirty="0"/>
              <a:t>ů (krátká forma)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1972608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1"/>
            <a:ext cx="3810000" cy="1219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en-US" sz="2400" b="1" dirty="0">
                <a:cs typeface="Arial" panose="020B0604020202020204" pitchFamily="34" charset="0"/>
              </a:rPr>
              <a:t>d – orbitaly </a:t>
            </a:r>
            <a:r>
              <a:rPr lang="cs-CZ" altLang="en-US" sz="2400" dirty="0">
                <a:cs typeface="Arial" panose="020B0604020202020204" pitchFamily="34" charset="0"/>
              </a:rPr>
              <a:t>(</a:t>
            </a:r>
            <a:r>
              <a:rPr lang="cs-CZ" altLang="en-US" sz="2400" i="1" dirty="0">
                <a:cs typeface="Arial" panose="020B0604020202020204" pitchFamily="34" charset="0"/>
              </a:rPr>
              <a:t>l</a:t>
            </a:r>
            <a:r>
              <a:rPr lang="cs-CZ" altLang="en-US" sz="2400" dirty="0">
                <a:cs typeface="Arial" panose="020B0604020202020204" pitchFamily="34" charset="0"/>
              </a:rPr>
              <a:t> = 2)</a:t>
            </a:r>
            <a:r>
              <a:rPr lang="cs-CZ" altLang="en-US" sz="2400" i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1800" i="1" dirty="0">
                <a:cs typeface="Arial" panose="020B0604020202020204" pitchFamily="34" charset="0"/>
              </a:rPr>
              <a:t>m</a:t>
            </a:r>
            <a:r>
              <a:rPr lang="cs-CZ" altLang="en-US" sz="1800" i="1" baseline="-25000" dirty="0">
                <a:cs typeface="Arial" panose="020B0604020202020204" pitchFamily="34" charset="0"/>
              </a:rPr>
              <a:t>l</a:t>
            </a:r>
            <a:r>
              <a:rPr lang="cs-CZ" altLang="en-US" sz="1800" dirty="0">
                <a:cs typeface="Arial" panose="020B0604020202020204" pitchFamily="34" charset="0"/>
              </a:rPr>
              <a:t> = -2, -1, 0, +1, +2 </a:t>
            </a:r>
            <a:r>
              <a:rPr lang="cs-CZ" altLang="en-US" sz="18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1800" dirty="0">
                <a:cs typeface="Arial" panose="020B0604020202020204" pitchFamily="34" charset="0"/>
              </a:rPr>
              <a:t> funkce </a:t>
            </a:r>
            <a:r>
              <a:rPr lang="cs-CZ" altLang="en-US" sz="1800" i="1" dirty="0"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en-US" sz="1800" i="1" dirty="0">
                <a:cs typeface="Arial" panose="020B0604020202020204" pitchFamily="34" charset="0"/>
              </a:rPr>
              <a:t> </a:t>
            </a:r>
            <a:r>
              <a:rPr lang="cs-CZ" altLang="en-US" sz="1800" dirty="0">
                <a:cs typeface="Arial" panose="020B0604020202020204" pitchFamily="34" charset="0"/>
              </a:rPr>
              <a:t> 5x degenerována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1800" dirty="0">
              <a:cs typeface="Arial" panose="020B0604020202020204" pitchFamily="34" charset="0"/>
            </a:endParaRPr>
          </a:p>
        </p:txBody>
      </p:sp>
      <p:pic>
        <p:nvPicPr>
          <p:cNvPr id="64514" name="Picture 2" descr="VÃ½sledek obrÃ¡zku pro d orbit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903706"/>
            <a:ext cx="4996889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30222" y="2133600"/>
            <a:ext cx="36559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en-US" sz="2000" dirty="0">
                <a:cs typeface="Arial" panose="020B0604020202020204" pitchFamily="34" charset="0"/>
              </a:rPr>
              <a:t>4 orbitaly prostorově shodné (odlišnost v orientaci)</a:t>
            </a:r>
          </a:p>
          <a:p>
            <a:endParaRPr lang="cs-CZ" altLang="en-US" sz="800" dirty="0">
              <a:cs typeface="Arial" panose="020B0604020202020204" pitchFamily="34" charset="0"/>
            </a:endParaRPr>
          </a:p>
          <a:p>
            <a:r>
              <a:rPr lang="cs-CZ" altLang="en-US" sz="2000" i="1" dirty="0" err="1">
                <a:cs typeface="Arial" panose="020B0604020202020204" pitchFamily="34" charset="0"/>
              </a:rPr>
              <a:t>d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xz</a:t>
            </a:r>
            <a:r>
              <a:rPr lang="cs-CZ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cs-CZ" altLang="en-US" sz="2000" i="1" dirty="0" err="1">
                <a:cs typeface="Arial" panose="020B0604020202020204" pitchFamily="34" charset="0"/>
              </a:rPr>
              <a:t>d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yz</a:t>
            </a:r>
            <a:r>
              <a:rPr lang="cs-CZ" altLang="en-US" sz="2000" dirty="0">
                <a:cs typeface="Arial" panose="020B0604020202020204" pitchFamily="34" charset="0"/>
              </a:rPr>
              <a:t> ,</a:t>
            </a:r>
            <a:r>
              <a:rPr lang="cs-CZ" altLang="en-US" sz="2000" i="1" dirty="0">
                <a:cs typeface="Arial" panose="020B0604020202020204" pitchFamily="34" charset="0"/>
              </a:rPr>
              <a:t> </a:t>
            </a:r>
            <a:r>
              <a:rPr lang="cs-CZ" altLang="en-US" sz="2000" i="1" dirty="0" err="1">
                <a:cs typeface="Arial" panose="020B0604020202020204" pitchFamily="34" charset="0"/>
              </a:rPr>
              <a:t>d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xy</a:t>
            </a:r>
            <a:r>
              <a:rPr lang="cs-CZ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  směřují mezi dvojice os</a:t>
            </a:r>
            <a:endParaRPr lang="en-US" altLang="en-US" sz="2000" dirty="0">
              <a:cs typeface="Arial" panose="020B0604020202020204" pitchFamily="34" charset="0"/>
            </a:endParaRPr>
          </a:p>
          <a:p>
            <a:endParaRPr lang="cs-CZ" altLang="en-US" sz="800" dirty="0">
              <a:cs typeface="Arial" panose="020B0604020202020204" pitchFamily="34" charset="0"/>
            </a:endParaRPr>
          </a:p>
          <a:p>
            <a:r>
              <a:rPr lang="cs-CZ" altLang="en-US" sz="2000" i="1" dirty="0" err="1">
                <a:cs typeface="Arial" panose="020B0604020202020204" pitchFamily="34" charset="0"/>
              </a:rPr>
              <a:t>d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x2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- y2</a:t>
            </a:r>
            <a:r>
              <a:rPr lang="cs-CZ" altLang="en-US" sz="2000" b="1" dirty="0">
                <a:cs typeface="Arial" panose="020B0604020202020204" pitchFamily="34" charset="0"/>
              </a:rPr>
              <a:t>  </a:t>
            </a:r>
            <a:r>
              <a:rPr lang="cs-CZ" altLang="en-US" sz="2000" dirty="0">
                <a:cs typeface="Arial" panose="020B0604020202020204" pitchFamily="34" charset="0"/>
              </a:rPr>
              <a:t>orientace podél os x a y</a:t>
            </a:r>
          </a:p>
          <a:p>
            <a:endParaRPr lang="en-US" altLang="en-US" sz="800" i="1" dirty="0">
              <a:cs typeface="Arial" panose="020B0604020202020204" pitchFamily="34" charset="0"/>
            </a:endParaRPr>
          </a:p>
          <a:p>
            <a:r>
              <a:rPr lang="cs-CZ" altLang="en-US" sz="2000" i="1" dirty="0" err="1">
                <a:cs typeface="Arial" panose="020B0604020202020204" pitchFamily="34" charset="0"/>
              </a:rPr>
              <a:t>d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z2</a:t>
            </a:r>
            <a:r>
              <a:rPr lang="cs-CZ" altLang="en-US" sz="2000" b="1" dirty="0">
                <a:cs typeface="Arial" panose="020B0604020202020204" pitchFamily="34" charset="0"/>
              </a:rPr>
              <a:t>    </a:t>
            </a:r>
            <a:r>
              <a:rPr lang="cs-CZ" altLang="en-US" sz="2000" dirty="0">
                <a:cs typeface="Arial" panose="020B0604020202020204" pitchFamily="34" charset="0"/>
              </a:rPr>
              <a:t>-</a:t>
            </a:r>
            <a:r>
              <a:rPr lang="cs-CZ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odlišný tvar a orientace podél osy </a:t>
            </a:r>
            <a:r>
              <a:rPr lang="cs-CZ" altLang="en-US" sz="2000" i="1" dirty="0">
                <a:cs typeface="Arial" panose="020B0604020202020204" pitchFamily="34" charset="0"/>
              </a:rPr>
              <a:t>z</a:t>
            </a:r>
            <a:endParaRPr lang="cs-CZ" altLang="en-US" sz="2000" dirty="0">
              <a:cs typeface="Arial" panose="020B0604020202020204" pitchFamily="34" charset="0"/>
            </a:endParaRPr>
          </a:p>
          <a:p>
            <a:endParaRPr lang="cs-CZ" altLang="en-US" sz="2000" dirty="0">
              <a:cs typeface="Arial" panose="020B0604020202020204" pitchFamily="34" charset="0"/>
            </a:endParaRPr>
          </a:p>
          <a:p>
            <a:r>
              <a:rPr lang="cs-CZ" altLang="en-US" sz="2000" dirty="0">
                <a:cs typeface="Arial" panose="020B0604020202020204" pitchFamily="34" charset="0"/>
              </a:rPr>
              <a:t>zjednodušené tvary mají 2 nodální plochy</a:t>
            </a:r>
          </a:p>
          <a:p>
            <a:r>
              <a:rPr lang="cs-CZ" altLang="en-US" sz="2000" dirty="0">
                <a:cs typeface="Arial" panose="020B0604020202020204" pitchFamily="34" charset="0"/>
              </a:rPr>
              <a:t>vyznačování znaménka vlnové funkce</a:t>
            </a:r>
          </a:p>
        </p:txBody>
      </p:sp>
      <p:pic>
        <p:nvPicPr>
          <p:cNvPr id="4" name="Obrázek 3" descr="Obsah obrázku černá, stojící&#10;&#10;Popis byl vytvořen automaticky">
            <a:extLst>
              <a:ext uri="{FF2B5EF4-FFF2-40B4-BE49-F238E27FC236}">
                <a16:creationId xmlns:a16="http://schemas.microsoft.com/office/drawing/2014/main" id="{07506B1B-12C0-4171-9A15-AC9091E1C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8600"/>
            <a:ext cx="2845378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6824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VÃ½sledek obrÃ¡zku pro f orbit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477309"/>
            <a:ext cx="5831131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15686" y="1828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větší počet „laloků“ a 3 nodální plochy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61026" y="303991"/>
            <a:ext cx="8578174" cy="220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f – orbitaly </a:t>
            </a:r>
            <a:r>
              <a:rPr lang="cs-CZ" altLang="en-US" sz="2000" dirty="0">
                <a:cs typeface="Arial" panose="020B0604020202020204" pitchFamily="34" charset="0"/>
              </a:rPr>
              <a:t>(</a:t>
            </a:r>
            <a:r>
              <a:rPr lang="cs-CZ" altLang="en-US" sz="2000" i="1" dirty="0">
                <a:cs typeface="Arial" panose="020B0604020202020204" pitchFamily="34" charset="0"/>
              </a:rPr>
              <a:t>l</a:t>
            </a:r>
            <a:r>
              <a:rPr lang="cs-CZ" altLang="en-US" sz="2000" dirty="0">
                <a:cs typeface="Arial" panose="020B0604020202020204" pitchFamily="34" charset="0"/>
              </a:rPr>
              <a:t> = 3)</a:t>
            </a:r>
            <a:r>
              <a:rPr lang="cs-CZ" altLang="en-US" sz="2000" i="1" dirty="0">
                <a:cs typeface="Arial" panose="020B0604020202020204" pitchFamily="34" charset="0"/>
              </a:rPr>
              <a:t> </a:t>
            </a:r>
          </a:p>
          <a:p>
            <a:pPr algn="r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i="1" dirty="0">
                <a:cs typeface="Arial" panose="020B0604020202020204" pitchFamily="34" charset="0"/>
              </a:rPr>
              <a:t>m</a:t>
            </a:r>
            <a:r>
              <a:rPr lang="cs-CZ" altLang="en-US" sz="2000" i="1" baseline="-25000" dirty="0">
                <a:cs typeface="Arial" panose="020B0604020202020204" pitchFamily="34" charset="0"/>
              </a:rPr>
              <a:t>l</a:t>
            </a:r>
            <a:r>
              <a:rPr lang="cs-CZ" altLang="en-US" sz="2000" dirty="0">
                <a:cs typeface="Arial" panose="020B0604020202020204" pitchFamily="34" charset="0"/>
              </a:rPr>
              <a:t> = -3, -2, -1, 0, +1, +2, +3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funkce </a:t>
            </a:r>
            <a:r>
              <a:rPr lang="cs-CZ" altLang="en-US" sz="2000" i="1" dirty="0"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en-US" sz="2000" i="1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 7x degenerována</a:t>
            </a:r>
          </a:p>
          <a:p>
            <a:pPr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85216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ientific Explorer: History of the Periodic Table Part 4 ...">
            <a:extLst>
              <a:ext uri="{FF2B5EF4-FFF2-40B4-BE49-F238E27FC236}">
                <a16:creationId xmlns:a16="http://schemas.microsoft.com/office/drawing/2014/main" id="{5FD51663-CAE6-4428-86D1-DFCF3C88D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839200" cy="463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1903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BA29BC1-08D4-4329-BC95-B56894B52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05" y="990600"/>
            <a:ext cx="8507790" cy="535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824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cs-CZ" sz="2800" b="1" dirty="0"/>
              <a:t>Stínění </a:t>
            </a:r>
            <a:r>
              <a:rPr lang="cs-CZ" sz="2700" b="1" dirty="0">
                <a:latin typeface="+mn-lt"/>
              </a:rPr>
              <a:t>elektronů</a:t>
            </a:r>
            <a:r>
              <a:rPr lang="en-US" sz="2800" b="1" dirty="0"/>
              <a:t> a e</a:t>
            </a:r>
            <a:r>
              <a:rPr lang="cs-CZ" altLang="en-US" sz="2800" b="1" dirty="0" err="1">
                <a:latin typeface="+mn-lt"/>
                <a:cs typeface="Arial" panose="020B0604020202020204" pitchFamily="34" charset="0"/>
              </a:rPr>
              <a:t>fektivní</a:t>
            </a:r>
            <a:r>
              <a:rPr lang="cs-CZ" altLang="en-US" sz="2800" b="1" dirty="0">
                <a:latin typeface="+mn-lt"/>
                <a:cs typeface="Arial" panose="020B0604020202020204" pitchFamily="34" charset="0"/>
              </a:rPr>
              <a:t>  náboj  jádra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79394"/>
            <a:ext cx="8610600" cy="186380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cs-CZ" sz="2000" b="1" dirty="0">
                <a:cs typeface="Arial" panose="020B0604020202020204" pitchFamily="34" charset="0"/>
              </a:rPr>
              <a:t>Elektrony jsou přitahovány k jádru ale také se navzájem odpuzují. 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cs-CZ" sz="800" dirty="0">
              <a:cs typeface="Arial" panose="020B0604020202020204" pitchFamily="34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cs-CZ" sz="2000" u="sng" dirty="0">
                <a:cs typeface="Arial" panose="020B0604020202020204" pitchFamily="34" charset="0"/>
              </a:rPr>
              <a:t>Repulzní síly způsobené dalšími elektrony stíní přitažlivý účinek atomového jádra</a:t>
            </a:r>
            <a:r>
              <a:rPr lang="cs-CZ" sz="2000" dirty="0">
                <a:cs typeface="Arial" panose="020B0604020202020204" pitchFamily="34" charset="0"/>
              </a:rPr>
              <a:t>. </a:t>
            </a:r>
            <a:r>
              <a:rPr lang="cs-CZ" altLang="en-US" sz="2000" dirty="0">
                <a:cs typeface="Arial" panose="020B0604020202020204" pitchFamily="34" charset="0"/>
              </a:rPr>
              <a:t>Jádro nepůsobí na daný elektron celým svým nábojem (Z), ale tzv. </a:t>
            </a:r>
            <a:r>
              <a:rPr lang="cs-CZ" altLang="en-US" sz="2000" b="1" dirty="0">
                <a:cs typeface="Arial" panose="020B0604020202020204" pitchFamily="34" charset="0"/>
              </a:rPr>
              <a:t>efektivním nábojem jádra </a:t>
            </a:r>
            <a:r>
              <a:rPr lang="cs-CZ" altLang="en-US" sz="2000" dirty="0">
                <a:cs typeface="Arial" panose="020B0604020202020204" pitchFamily="34" charset="0"/>
              </a:rPr>
              <a:t>(</a:t>
            </a:r>
            <a:r>
              <a:rPr lang="cs-CZ" sz="2000" dirty="0" err="1">
                <a:cs typeface="Arial" panose="020B0604020202020204" pitchFamily="34" charset="0"/>
              </a:rPr>
              <a:t>Z</a:t>
            </a:r>
            <a:r>
              <a:rPr lang="cs-CZ" sz="2000" baseline="-25000" dirty="0" err="1">
                <a:cs typeface="Arial" panose="020B0604020202020204" pitchFamily="34" charset="0"/>
              </a:rPr>
              <a:t>eff</a:t>
            </a:r>
            <a:r>
              <a:rPr lang="cs-CZ" altLang="en-US" sz="2000" dirty="0">
                <a:cs typeface="Arial" panose="020B0604020202020204" pitchFamily="34" charset="0"/>
              </a:rPr>
              <a:t>). Též elektron nepůsobí na jádro atomu celým nábojem (opět důsledek odstínění ostatními elektrony)</a:t>
            </a:r>
          </a:p>
          <a:p>
            <a:pPr marL="0" indent="0">
              <a:lnSpc>
                <a:spcPct val="110000"/>
              </a:lnSpc>
              <a:buNone/>
            </a:pPr>
            <a:endParaRPr lang="cs-CZ" sz="2000" dirty="0"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67588" name="Picture 4" descr="SouvisejÃ­cÃ­ obrÃ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862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B4FC3C1-918A-4392-84D1-8FB8F3928997}"/>
              </a:ext>
            </a:extLst>
          </p:cNvPr>
          <p:cNvSpPr/>
          <p:nvPr/>
        </p:nvSpPr>
        <p:spPr>
          <a:xfrm>
            <a:off x="228600" y="2936794"/>
            <a:ext cx="853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cs-CZ" sz="2000" b="1" dirty="0"/>
              <a:t>Stínění</a:t>
            </a:r>
            <a:r>
              <a:rPr lang="cs-CZ" sz="2000" dirty="0"/>
              <a:t> (</a:t>
            </a:r>
            <a:r>
              <a:rPr lang="en-US" sz="2000" dirty="0"/>
              <a:t>shielding effect</a:t>
            </a:r>
            <a:r>
              <a:rPr lang="cs-CZ" sz="2000" dirty="0"/>
              <a:t>)</a:t>
            </a:r>
            <a:r>
              <a:rPr lang="en-US" sz="2000" dirty="0"/>
              <a:t> </a:t>
            </a:r>
            <a:r>
              <a:rPr lang="cs-CZ" sz="2000" dirty="0"/>
              <a:t>popisuje rovnováhu mezi přitažlivým působením </a:t>
            </a:r>
            <a:r>
              <a:rPr lang="en-US" sz="2000" dirty="0"/>
              <a:t>proton</a:t>
            </a:r>
            <a:r>
              <a:rPr lang="cs-CZ" sz="2000" dirty="0"/>
              <a:t>ů v jádře na </a:t>
            </a:r>
            <a:r>
              <a:rPr lang="en-US" sz="2000" dirty="0" err="1"/>
              <a:t>valen</a:t>
            </a:r>
            <a:r>
              <a:rPr lang="cs-CZ" sz="2000" dirty="0"/>
              <a:t>ční</a:t>
            </a:r>
            <a:r>
              <a:rPr lang="en-US" sz="2000" dirty="0"/>
              <a:t> </a:t>
            </a:r>
            <a:r>
              <a:rPr lang="en-US" sz="2000" dirty="0" err="1"/>
              <a:t>ele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cs-CZ" sz="2000" dirty="0"/>
              <a:t>y</a:t>
            </a:r>
            <a:r>
              <a:rPr lang="en-US" sz="2000" dirty="0"/>
              <a:t> a </a:t>
            </a:r>
            <a:r>
              <a:rPr lang="cs-CZ" sz="2000" dirty="0"/>
              <a:t>odpudivých sil mezi </a:t>
            </a:r>
            <a:r>
              <a:rPr lang="en-US" sz="2000" dirty="0" err="1"/>
              <a:t>ele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cs-CZ" sz="2000" dirty="0"/>
              <a:t>y</a:t>
            </a:r>
            <a:r>
              <a:rPr lang="en-US" sz="2000" dirty="0"/>
              <a:t>.</a:t>
            </a:r>
            <a:r>
              <a:rPr lang="cs-CZ" sz="2000" dirty="0"/>
              <a:t> </a:t>
            </a:r>
            <a:r>
              <a:rPr lang="cs-CZ" sz="2000" dirty="0">
                <a:solidFill>
                  <a:srgbClr val="333333"/>
                </a:solidFill>
              </a:rPr>
              <a:t>E</a:t>
            </a:r>
            <a:r>
              <a:rPr lang="en-US" sz="2000" dirty="0">
                <a:solidFill>
                  <a:srgbClr val="333333"/>
                </a:solidFill>
              </a:rPr>
              <a:t>le</a:t>
            </a:r>
            <a:r>
              <a:rPr lang="cs-CZ" sz="2000" dirty="0">
                <a:solidFill>
                  <a:srgbClr val="333333"/>
                </a:solidFill>
              </a:rPr>
              <a:t>k</a:t>
            </a:r>
            <a:r>
              <a:rPr lang="en-US" sz="2000" dirty="0" err="1">
                <a:solidFill>
                  <a:srgbClr val="333333"/>
                </a:solidFill>
              </a:rPr>
              <a:t>tron</a:t>
            </a:r>
            <a:r>
              <a:rPr lang="cs-CZ" sz="2000" dirty="0">
                <a:solidFill>
                  <a:srgbClr val="333333"/>
                </a:solidFill>
              </a:rPr>
              <a:t>y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ve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vnitřních slupkách atomu stíní vnější elektrony od přitažlivých sil jádra</a:t>
            </a:r>
            <a:r>
              <a:rPr lang="en-US" sz="2000" dirty="0">
                <a:solidFill>
                  <a:srgbClr val="333333"/>
                </a:solidFill>
              </a:rPr>
              <a:t>.</a:t>
            </a:r>
            <a:r>
              <a:rPr lang="cs-CZ" sz="2000" dirty="0">
                <a:solidFill>
                  <a:srgbClr val="333333"/>
                </a:solidFill>
              </a:rPr>
              <a:t> Jádro tak méně přitahuje vnější elektrony.</a:t>
            </a:r>
            <a:endParaRPr lang="en-US" sz="20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999BE62-8D01-4D6F-8E2C-C6E989844E4F}"/>
              </a:ext>
            </a:extLst>
          </p:cNvPr>
          <p:cNvSpPr/>
          <p:nvPr/>
        </p:nvSpPr>
        <p:spPr>
          <a:xfrm>
            <a:off x="228600" y="4648200"/>
            <a:ext cx="5334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Efektivní náboj jádra</a:t>
            </a:r>
            <a:r>
              <a:rPr lang="cs-CZ" sz="2000" dirty="0">
                <a:cs typeface="Arial" panose="020B0604020202020204" pitchFamily="34" charset="0"/>
              </a:rPr>
              <a:t>: 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cs-CZ" sz="2000" dirty="0" err="1">
                <a:cs typeface="Arial" panose="020B0604020202020204" pitchFamily="34" charset="0"/>
              </a:rPr>
              <a:t>Z</a:t>
            </a:r>
            <a:r>
              <a:rPr lang="cs-CZ" sz="2000" baseline="-25000" dirty="0" err="1">
                <a:cs typeface="Arial" panose="020B0604020202020204" pitchFamily="34" charset="0"/>
              </a:rPr>
              <a:t>eff</a:t>
            </a:r>
            <a:r>
              <a:rPr lang="cs-CZ" sz="2000" dirty="0">
                <a:cs typeface="Arial" panose="020B0604020202020204" pitchFamily="34" charset="0"/>
              </a:rPr>
              <a:t> = Z – </a:t>
            </a:r>
            <a:r>
              <a:rPr lang="el-GR" sz="2000" dirty="0">
                <a:cs typeface="Arial" panose="020B0604020202020204" pitchFamily="34" charset="0"/>
              </a:rPr>
              <a:t>σ</a:t>
            </a:r>
            <a:r>
              <a:rPr lang="cs-CZ" sz="2000" dirty="0">
                <a:cs typeface="Arial" panose="020B0604020202020204" pitchFamily="34" charset="0"/>
              </a:rPr>
              <a:t>	 0 &lt; </a:t>
            </a:r>
            <a:r>
              <a:rPr lang="el-GR" sz="2000" dirty="0">
                <a:cs typeface="Arial" panose="020B0604020202020204" pitchFamily="34" charset="0"/>
              </a:rPr>
              <a:t>σ</a:t>
            </a:r>
            <a:r>
              <a:rPr lang="cs-CZ" sz="2000" dirty="0">
                <a:cs typeface="Arial" panose="020B0604020202020204" pitchFamily="34" charset="0"/>
              </a:rPr>
              <a:t> &lt; 1</a:t>
            </a:r>
            <a:endParaRPr lang="cs-CZ" sz="2000" baseline="-25000" dirty="0">
              <a:cs typeface="Arial" panose="020B0604020202020204" pitchFamily="34" charset="0"/>
            </a:endParaRP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Z – počet protonů (atomové číslo)</a:t>
            </a:r>
          </a:p>
          <a:p>
            <a:r>
              <a:rPr lang="el-GR" sz="2000" dirty="0">
                <a:cs typeface="Arial" panose="020B0604020202020204" pitchFamily="34" charset="0"/>
              </a:rPr>
              <a:t>σ</a:t>
            </a:r>
            <a:r>
              <a:rPr lang="cs-CZ" sz="2000" dirty="0">
                <a:cs typeface="Arial" panose="020B0604020202020204" pitchFamily="34" charset="0"/>
              </a:rPr>
              <a:t> – počet elektronů mezi jádrem a příslušným elektronem (nevalenční elektrony)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808814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5CABD775-8787-46D3-99C9-C329A5D88B5D}"/>
              </a:ext>
            </a:extLst>
          </p:cNvPr>
          <p:cNvSpPr/>
          <p:nvPr/>
        </p:nvSpPr>
        <p:spPr>
          <a:xfrm>
            <a:off x="152400" y="76200"/>
            <a:ext cx="86868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cs typeface="Arial" panose="020B0604020202020204" pitchFamily="34" charset="0"/>
              </a:rPr>
              <a:t>Penetra</a:t>
            </a:r>
            <a:r>
              <a:rPr lang="cs-CZ" sz="2400" b="1" dirty="0" err="1">
                <a:cs typeface="Arial" panose="020B0604020202020204" pitchFamily="34" charset="0"/>
              </a:rPr>
              <a:t>ce</a:t>
            </a:r>
            <a:br>
              <a:rPr lang="en-US" sz="800" dirty="0">
                <a:cs typeface="Arial" panose="020B0604020202020204" pitchFamily="34" charset="0"/>
              </a:rPr>
            </a:br>
            <a:br>
              <a:rPr lang="en-US" sz="800" dirty="0">
                <a:cs typeface="Arial" panose="020B0604020202020204" pitchFamily="34" charset="0"/>
              </a:rPr>
            </a:br>
            <a:r>
              <a:rPr lang="en-US" dirty="0">
                <a:cs typeface="Arial" panose="020B0604020202020204" pitchFamily="34" charset="0"/>
              </a:rPr>
              <a:t>    </a:t>
            </a:r>
            <a:r>
              <a:rPr lang="en-US" dirty="0" err="1">
                <a:cs typeface="Arial" panose="020B0604020202020204" pitchFamily="34" charset="0"/>
              </a:rPr>
              <a:t>Elektron</a:t>
            </a:r>
            <a:r>
              <a:rPr lang="en-US" dirty="0">
                <a:cs typeface="Arial" panose="020B0604020202020204" pitchFamily="34" charset="0"/>
              </a:rPr>
              <a:t> v </a:t>
            </a:r>
            <a:r>
              <a:rPr lang="en-US" b="1" i="1" dirty="0">
                <a:cs typeface="Arial" panose="020B0604020202020204" pitchFamily="34" charset="0"/>
              </a:rPr>
              <a:t>s</a:t>
            </a:r>
            <a:r>
              <a:rPr lang="en-US" dirty="0">
                <a:cs typeface="Arial" panose="020B0604020202020204" pitchFamily="34" charset="0"/>
              </a:rPr>
              <a:t> orbital</a:t>
            </a:r>
            <a:r>
              <a:rPr lang="cs-CZ" dirty="0">
                <a:cs typeface="Arial" panose="020B0604020202020204" pitchFamily="34" charset="0"/>
              </a:rPr>
              <a:t>u</a:t>
            </a:r>
            <a:r>
              <a:rPr lang="en-US" dirty="0">
                <a:cs typeface="Arial" panose="020B0604020202020204" pitchFamily="34" charset="0"/>
              </a:rPr>
              <a:t> m</a:t>
            </a:r>
            <a:r>
              <a:rPr lang="cs-CZ" dirty="0">
                <a:cs typeface="Arial" panose="020B0604020202020204" pitchFamily="34" charset="0"/>
              </a:rPr>
              <a:t>á</a:t>
            </a:r>
            <a:r>
              <a:rPr lang="en-US" dirty="0">
                <a:cs typeface="Arial" panose="020B0604020202020204" pitchFamily="34" charset="0"/>
              </a:rPr>
              <a:t>  </a:t>
            </a:r>
            <a:r>
              <a:rPr lang="cs-CZ" dirty="0">
                <a:cs typeface="Arial" panose="020B0604020202020204" pitchFamily="34" charset="0"/>
              </a:rPr>
              <a:t>konečnou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cs-CZ" dirty="0">
                <a:cs typeface="Arial" panose="020B0604020202020204" pitchFamily="34" charset="0"/>
              </a:rPr>
              <a:t>třebaže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cs-CZ" dirty="0">
                <a:cs typeface="Arial" panose="020B0604020202020204" pitchFamily="34" charset="0"/>
              </a:rPr>
              <a:t>velmi malou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cs-CZ" dirty="0">
                <a:cs typeface="Arial" panose="020B0604020202020204" pitchFamily="34" charset="0"/>
              </a:rPr>
              <a:t>pravděpodobnost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cs-CZ" dirty="0">
                <a:cs typeface="Arial" panose="020B0604020202020204" pitchFamily="34" charset="0"/>
              </a:rPr>
              <a:t>že se bude 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cs-CZ" dirty="0">
                <a:cs typeface="Arial" panose="020B0604020202020204" pitchFamily="34" charset="0"/>
              </a:rPr>
              <a:t>vyskytovat v těsné blízkosti jádra</a:t>
            </a:r>
            <a:r>
              <a:rPr lang="en-US" dirty="0">
                <a:cs typeface="Arial" panose="020B0604020202020204" pitchFamily="34" charset="0"/>
              </a:rPr>
              <a:t>. </a:t>
            </a:r>
            <a:r>
              <a:rPr lang="cs-CZ" dirty="0">
                <a:cs typeface="Arial" panose="020B0604020202020204" pitchFamily="34" charset="0"/>
              </a:rPr>
              <a:t>V případě </a:t>
            </a:r>
            <a:r>
              <a:rPr lang="en-US" dirty="0">
                <a:cs typeface="Arial" panose="020B0604020202020204" pitchFamily="34" charset="0"/>
              </a:rPr>
              <a:t>orbital</a:t>
            </a:r>
            <a:r>
              <a:rPr lang="cs-CZ" dirty="0">
                <a:cs typeface="Arial" panose="020B0604020202020204" pitchFamily="34" charset="0"/>
              </a:rPr>
              <a:t>ů téže slupky 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cs-CZ" dirty="0">
                <a:cs typeface="Arial" panose="020B0604020202020204" pitchFamily="34" charset="0"/>
              </a:rPr>
              <a:t>lze říci, že </a:t>
            </a:r>
            <a:r>
              <a:rPr lang="en-US" b="1" i="1" dirty="0">
                <a:cs typeface="Arial" panose="020B0604020202020204" pitchFamily="34" charset="0"/>
              </a:rPr>
              <a:t>s</a:t>
            </a:r>
            <a:r>
              <a:rPr lang="en-US" dirty="0">
                <a:cs typeface="Arial" panose="020B0604020202020204" pitchFamily="34" charset="0"/>
              </a:rPr>
              <a:t> orbital </a:t>
            </a:r>
            <a:r>
              <a:rPr lang="cs-CZ" dirty="0">
                <a:cs typeface="Arial" panose="020B0604020202020204" pitchFamily="34" charset="0"/>
              </a:rPr>
              <a:t>je více </a:t>
            </a:r>
            <a:r>
              <a:rPr lang="en-US" b="1" dirty="0" err="1">
                <a:cs typeface="Arial" panose="020B0604020202020204" pitchFamily="34" charset="0"/>
              </a:rPr>
              <a:t>penetr</a:t>
            </a:r>
            <a:r>
              <a:rPr lang="cs-CZ" b="1" dirty="0" err="1">
                <a:cs typeface="Arial" panose="020B0604020202020204" pitchFamily="34" charset="0"/>
              </a:rPr>
              <a:t>ující</a:t>
            </a:r>
            <a:r>
              <a:rPr lang="en-US" dirty="0">
                <a:cs typeface="Arial" panose="020B0604020202020204" pitchFamily="34" charset="0"/>
              </a:rPr>
              <a:t> </a:t>
            </a:r>
            <a:r>
              <a:rPr lang="cs-CZ" dirty="0">
                <a:cs typeface="Arial" panose="020B0604020202020204" pitchFamily="34" charset="0"/>
              </a:rPr>
              <a:t>než příslušné </a:t>
            </a:r>
            <a:r>
              <a:rPr lang="en-US" b="1" i="1" dirty="0">
                <a:cs typeface="Arial" panose="020B0604020202020204" pitchFamily="34" charset="0"/>
              </a:rPr>
              <a:t>p</a:t>
            </a:r>
            <a:r>
              <a:rPr lang="en-US" dirty="0">
                <a:cs typeface="Arial" panose="020B0604020202020204" pitchFamily="34" charset="0"/>
              </a:rPr>
              <a:t> </a:t>
            </a:r>
            <a:r>
              <a:rPr lang="cs-CZ" dirty="0">
                <a:cs typeface="Arial" panose="020B0604020202020204" pitchFamily="34" charset="0"/>
              </a:rPr>
              <a:t>nebo</a:t>
            </a:r>
            <a:r>
              <a:rPr lang="en-US" dirty="0">
                <a:cs typeface="Arial" panose="020B0604020202020204" pitchFamily="34" charset="0"/>
              </a:rPr>
              <a:t> </a:t>
            </a:r>
            <a:r>
              <a:rPr lang="en-US" b="1" i="1" dirty="0">
                <a:cs typeface="Arial" panose="020B0604020202020204" pitchFamily="34" charset="0"/>
              </a:rPr>
              <a:t>d</a:t>
            </a:r>
            <a:r>
              <a:rPr lang="en-US" dirty="0">
                <a:cs typeface="Arial" panose="020B0604020202020204" pitchFamily="34" charset="0"/>
              </a:rPr>
              <a:t> orbital</a:t>
            </a:r>
            <a:r>
              <a:rPr lang="cs-CZ" dirty="0">
                <a:cs typeface="Arial" panose="020B0604020202020204" pitchFamily="34" charset="0"/>
              </a:rPr>
              <a:t>y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cs-CZ" dirty="0">
                <a:cs typeface="Arial" panose="020B0604020202020204" pitchFamily="34" charset="0"/>
              </a:rPr>
              <a:t>což znamená, že </a:t>
            </a:r>
            <a:r>
              <a:rPr lang="en-US" dirty="0" err="1">
                <a:cs typeface="Arial" panose="020B0604020202020204" pitchFamily="34" charset="0"/>
              </a:rPr>
              <a:t>ele</a:t>
            </a:r>
            <a:r>
              <a:rPr lang="cs-CZ" dirty="0">
                <a:cs typeface="Arial" panose="020B0604020202020204" pitchFamily="34" charset="0"/>
              </a:rPr>
              <a:t>k</a:t>
            </a:r>
            <a:r>
              <a:rPr lang="en-US" dirty="0" err="1">
                <a:cs typeface="Arial" panose="020B0604020202020204" pitchFamily="34" charset="0"/>
              </a:rPr>
              <a:t>tron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cs-CZ" dirty="0">
                <a:cs typeface="Arial" panose="020B0604020202020204" pitchFamily="34" charset="0"/>
              </a:rPr>
              <a:t>v </a:t>
            </a:r>
            <a:r>
              <a:rPr lang="en-US" b="1" i="1" dirty="0">
                <a:cs typeface="Arial" panose="020B0604020202020204" pitchFamily="34" charset="0"/>
              </a:rPr>
              <a:t>s</a:t>
            </a:r>
            <a:r>
              <a:rPr lang="en-US" dirty="0">
                <a:cs typeface="Arial" panose="020B0604020202020204" pitchFamily="34" charset="0"/>
              </a:rPr>
              <a:t> orbital</a:t>
            </a:r>
            <a:r>
              <a:rPr lang="cs-CZ" dirty="0">
                <a:cs typeface="Arial" panose="020B0604020202020204" pitchFamily="34" charset="0"/>
              </a:rPr>
              <a:t>u má větší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pravd</a:t>
            </a:r>
            <a:r>
              <a:rPr lang="cs-CZ" dirty="0">
                <a:cs typeface="Arial" panose="020B0604020202020204" pitchFamily="34" charset="0"/>
              </a:rPr>
              <a:t>ě</a:t>
            </a:r>
            <a:r>
              <a:rPr lang="en-US" dirty="0" err="1">
                <a:cs typeface="Arial" panose="020B0604020202020204" pitchFamily="34" charset="0"/>
              </a:rPr>
              <a:t>podobnost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cs-CZ" dirty="0">
                <a:cs typeface="Arial" panose="020B0604020202020204" pitchFamily="34" charset="0"/>
              </a:rPr>
              <a:t>ž</a:t>
            </a:r>
            <a:r>
              <a:rPr lang="en-US" dirty="0">
                <a:cs typeface="Arial" panose="020B0604020202020204" pitchFamily="34" charset="0"/>
              </a:rPr>
              <a:t>e </a:t>
            </a:r>
            <a:r>
              <a:rPr lang="cs-CZ" dirty="0">
                <a:cs typeface="Arial" panose="020B0604020202020204" pitchFamily="34" charset="0"/>
              </a:rPr>
              <a:t>se bude vyskytovat v blízkosti jádra než elektrony </a:t>
            </a:r>
            <a:r>
              <a:rPr lang="en-US" b="1" i="1" dirty="0">
                <a:cs typeface="Arial" panose="020B0604020202020204" pitchFamily="34" charset="0"/>
              </a:rPr>
              <a:t>p</a:t>
            </a:r>
            <a:r>
              <a:rPr lang="en-US" dirty="0">
                <a:cs typeface="Arial" panose="020B0604020202020204" pitchFamily="34" charset="0"/>
              </a:rPr>
              <a:t> </a:t>
            </a:r>
            <a:r>
              <a:rPr lang="cs-CZ" dirty="0">
                <a:cs typeface="Arial" panose="020B0604020202020204" pitchFamily="34" charset="0"/>
              </a:rPr>
              <a:t>nebo</a:t>
            </a:r>
            <a:r>
              <a:rPr lang="en-US" dirty="0">
                <a:cs typeface="Arial" panose="020B0604020202020204" pitchFamily="34" charset="0"/>
              </a:rPr>
              <a:t> </a:t>
            </a:r>
            <a:r>
              <a:rPr lang="en-US" b="1" i="1" dirty="0">
                <a:cs typeface="Arial" panose="020B0604020202020204" pitchFamily="34" charset="0"/>
              </a:rPr>
              <a:t>d</a:t>
            </a:r>
            <a:r>
              <a:rPr lang="en-US" dirty="0">
                <a:cs typeface="Arial" panose="020B0604020202020204" pitchFamily="34" charset="0"/>
              </a:rPr>
              <a:t> orbital</a:t>
            </a:r>
            <a:r>
              <a:rPr lang="cs-CZ" dirty="0">
                <a:cs typeface="Arial" panose="020B0604020202020204" pitchFamily="34" charset="0"/>
              </a:rPr>
              <a:t>ů</a:t>
            </a:r>
            <a:r>
              <a:rPr lang="en-US" dirty="0">
                <a:cs typeface="Arial" panose="020B0604020202020204" pitchFamily="34" charset="0"/>
              </a:rPr>
              <a:t>. </a:t>
            </a:r>
            <a:r>
              <a:rPr lang="cs-CZ" dirty="0">
                <a:cs typeface="Arial" panose="020B0604020202020204" pitchFamily="34" charset="0"/>
              </a:rPr>
              <a:t>Tudíž 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ele</a:t>
            </a:r>
            <a:r>
              <a:rPr lang="cs-CZ" dirty="0">
                <a:cs typeface="Arial" panose="020B0604020202020204" pitchFamily="34" charset="0"/>
              </a:rPr>
              <a:t>k</a:t>
            </a:r>
            <a:r>
              <a:rPr lang="en-US" dirty="0" err="1">
                <a:cs typeface="Arial" panose="020B0604020202020204" pitchFamily="34" charset="0"/>
              </a:rPr>
              <a:t>tron</a:t>
            </a:r>
            <a:r>
              <a:rPr lang="cs-CZ" dirty="0">
                <a:cs typeface="Arial" panose="020B0604020202020204" pitchFamily="34" charset="0"/>
              </a:rPr>
              <a:t>y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b="1" i="1" dirty="0">
                <a:cs typeface="Arial" panose="020B0604020202020204" pitchFamily="34" charset="0"/>
              </a:rPr>
              <a:t>s</a:t>
            </a:r>
            <a:r>
              <a:rPr lang="en-US" dirty="0">
                <a:cs typeface="Arial" panose="020B0604020202020204" pitchFamily="34" charset="0"/>
              </a:rPr>
              <a:t> orbital</a:t>
            </a:r>
            <a:r>
              <a:rPr lang="cs-CZ" dirty="0">
                <a:cs typeface="Arial" panose="020B0604020202020204" pitchFamily="34" charset="0"/>
              </a:rPr>
              <a:t>u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cs-CZ" dirty="0">
                <a:cs typeface="Arial" panose="020B0604020202020204" pitchFamily="34" charset="0"/>
              </a:rPr>
              <a:t>mají větší stínící efekt než elektrony v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b="1" i="1" dirty="0">
                <a:cs typeface="Arial" panose="020B0604020202020204" pitchFamily="34" charset="0"/>
              </a:rPr>
              <a:t>p</a:t>
            </a:r>
            <a:r>
              <a:rPr lang="en-US" dirty="0">
                <a:cs typeface="Arial" panose="020B0604020202020204" pitchFamily="34" charset="0"/>
              </a:rPr>
              <a:t> </a:t>
            </a:r>
            <a:r>
              <a:rPr lang="cs-CZ" dirty="0">
                <a:cs typeface="Arial" panose="020B0604020202020204" pitchFamily="34" charset="0"/>
              </a:rPr>
              <a:t>nebo</a:t>
            </a:r>
            <a:r>
              <a:rPr lang="en-US" dirty="0">
                <a:cs typeface="Arial" panose="020B0604020202020204" pitchFamily="34" charset="0"/>
              </a:rPr>
              <a:t> </a:t>
            </a:r>
            <a:r>
              <a:rPr lang="en-US" b="1" i="1" dirty="0">
                <a:cs typeface="Arial" panose="020B0604020202020204" pitchFamily="34" charset="0"/>
              </a:rPr>
              <a:t>d</a:t>
            </a:r>
            <a:r>
              <a:rPr lang="en-US" dirty="0">
                <a:cs typeface="Arial" panose="020B0604020202020204" pitchFamily="34" charset="0"/>
              </a:rPr>
              <a:t> orbital</a:t>
            </a:r>
            <a:r>
              <a:rPr lang="cs-CZ" dirty="0">
                <a:cs typeface="Arial" panose="020B0604020202020204" pitchFamily="34" charset="0"/>
              </a:rPr>
              <a:t>u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cs-CZ" dirty="0">
                <a:cs typeface="Arial" panose="020B0604020202020204" pitchFamily="34" charset="0"/>
              </a:rPr>
              <a:t>téže slupky</a:t>
            </a:r>
            <a:r>
              <a:rPr lang="en-US" dirty="0">
                <a:cs typeface="Arial" panose="020B0604020202020204" pitchFamily="34" charset="0"/>
              </a:rPr>
              <a:t>. </a:t>
            </a:r>
            <a:r>
              <a:rPr lang="cs-CZ" dirty="0">
                <a:cs typeface="Arial" panose="020B0604020202020204" pitchFamily="34" charset="0"/>
              </a:rPr>
              <a:t>Protože jsou vysoce penetrující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dirty="0" err="1">
                <a:cs typeface="Arial" panose="020B0604020202020204" pitchFamily="34" charset="0"/>
              </a:rPr>
              <a:t>ele</a:t>
            </a:r>
            <a:r>
              <a:rPr lang="cs-CZ" dirty="0">
                <a:cs typeface="Arial" panose="020B0604020202020204" pitchFamily="34" charset="0"/>
              </a:rPr>
              <a:t>k</a:t>
            </a:r>
            <a:r>
              <a:rPr lang="en-US" dirty="0" err="1">
                <a:cs typeface="Arial" panose="020B0604020202020204" pitchFamily="34" charset="0"/>
              </a:rPr>
              <a:t>tron</a:t>
            </a:r>
            <a:r>
              <a:rPr lang="cs-CZ" dirty="0">
                <a:cs typeface="Arial" panose="020B0604020202020204" pitchFamily="34" charset="0"/>
              </a:rPr>
              <a:t>y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cs-CZ" dirty="0">
                <a:cs typeface="Arial" panose="020B0604020202020204" pitchFamily="34" charset="0"/>
              </a:rPr>
              <a:t>v</a:t>
            </a:r>
            <a:r>
              <a:rPr lang="en-US" dirty="0">
                <a:cs typeface="Arial" panose="020B0604020202020204" pitchFamily="34" charset="0"/>
              </a:rPr>
              <a:t> </a:t>
            </a:r>
            <a:r>
              <a:rPr lang="en-US" b="1" i="1" dirty="0">
                <a:cs typeface="Arial" panose="020B0604020202020204" pitchFamily="34" charset="0"/>
              </a:rPr>
              <a:t>s</a:t>
            </a:r>
            <a:r>
              <a:rPr lang="en-US" dirty="0">
                <a:cs typeface="Arial" panose="020B0604020202020204" pitchFamily="34" charset="0"/>
              </a:rPr>
              <a:t> orbital</a:t>
            </a:r>
            <a:r>
              <a:rPr lang="cs-CZ" dirty="0">
                <a:cs typeface="Arial" panose="020B0604020202020204" pitchFamily="34" charset="0"/>
              </a:rPr>
              <a:t>ech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cs-CZ" dirty="0">
                <a:cs typeface="Arial" panose="020B0604020202020204" pitchFamily="34" charset="0"/>
              </a:rPr>
              <a:t>jsou méně </a:t>
            </a:r>
            <a:r>
              <a:rPr lang="en-US" dirty="0" err="1">
                <a:cs typeface="Arial" panose="020B0604020202020204" pitchFamily="34" charset="0"/>
              </a:rPr>
              <a:t>efe</a:t>
            </a:r>
            <a:r>
              <a:rPr lang="cs-CZ" dirty="0">
                <a:cs typeface="Arial" panose="020B0604020202020204" pitchFamily="34" charset="0"/>
              </a:rPr>
              <a:t>k</a:t>
            </a:r>
            <a:r>
              <a:rPr lang="en-US" dirty="0" err="1">
                <a:cs typeface="Arial" panose="020B0604020202020204" pitchFamily="34" charset="0"/>
              </a:rPr>
              <a:t>tiv</a:t>
            </a:r>
            <a:r>
              <a:rPr lang="cs-CZ" dirty="0">
                <a:cs typeface="Arial" panose="020B0604020202020204" pitchFamily="34" charset="0"/>
              </a:rPr>
              <a:t>ně stíněny elektrony z ostatních orbitalů</a:t>
            </a:r>
            <a:r>
              <a:rPr lang="en-US" dirty="0">
                <a:cs typeface="Arial" panose="020B0604020202020204" pitchFamily="34" charset="0"/>
              </a:rPr>
              <a:t>. </a:t>
            </a:r>
            <a:endParaRPr lang="cs-CZ" dirty="0">
              <a:cs typeface="Arial" panose="020B0604020202020204" pitchFamily="34" charset="0"/>
            </a:endParaRPr>
          </a:p>
          <a:p>
            <a:pPr algn="just"/>
            <a:r>
              <a:rPr lang="cs-CZ" dirty="0">
                <a:cs typeface="Arial" panose="020B0604020202020204" pitchFamily="34" charset="0"/>
              </a:rPr>
              <a:t>To znamená, že pro 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ele</a:t>
            </a:r>
            <a:r>
              <a:rPr lang="cs-CZ" dirty="0">
                <a:cs typeface="Arial" panose="020B0604020202020204" pitchFamily="34" charset="0"/>
              </a:rPr>
              <a:t>k</a:t>
            </a:r>
            <a:r>
              <a:rPr lang="en-US" dirty="0" err="1">
                <a:cs typeface="Arial" panose="020B0604020202020204" pitchFamily="34" charset="0"/>
              </a:rPr>
              <a:t>tron</a:t>
            </a:r>
            <a:r>
              <a:rPr lang="cs-CZ" dirty="0">
                <a:cs typeface="Arial" panose="020B0604020202020204" pitchFamily="34" charset="0"/>
              </a:rPr>
              <a:t>y v určité slupce bude</a:t>
            </a:r>
            <a:r>
              <a:rPr lang="en-US" dirty="0">
                <a:cs typeface="Arial" panose="020B0604020202020204" pitchFamily="34" charset="0"/>
              </a:rPr>
              <a:t> Z</a:t>
            </a:r>
            <a:r>
              <a:rPr lang="en-US" baseline="-25000" dirty="0">
                <a:cs typeface="Arial" panose="020B0604020202020204" pitchFamily="34" charset="0"/>
              </a:rPr>
              <a:t>eff</a:t>
            </a:r>
            <a:r>
              <a:rPr lang="en-US" dirty="0">
                <a:cs typeface="Arial" panose="020B0604020202020204" pitchFamily="34" charset="0"/>
              </a:rPr>
              <a:t> </a:t>
            </a:r>
            <a:r>
              <a:rPr lang="cs-CZ" dirty="0">
                <a:cs typeface="Arial" panose="020B0604020202020204" pitchFamily="34" charset="0"/>
              </a:rPr>
              <a:t>větší pro </a:t>
            </a:r>
            <a:r>
              <a:rPr lang="en-US" b="1" i="1" dirty="0">
                <a:cs typeface="Arial" panose="020B0604020202020204" pitchFamily="34" charset="0"/>
              </a:rPr>
              <a:t>s</a:t>
            </a:r>
            <a:r>
              <a:rPr lang="en-US" dirty="0">
                <a:cs typeface="Arial" panose="020B0604020202020204" pitchFamily="34" charset="0"/>
              </a:rPr>
              <a:t> </a:t>
            </a:r>
            <a:r>
              <a:rPr lang="en-US" dirty="0" err="1">
                <a:cs typeface="Arial" panose="020B0604020202020204" pitchFamily="34" charset="0"/>
              </a:rPr>
              <a:t>ele</a:t>
            </a:r>
            <a:r>
              <a:rPr lang="cs-CZ" dirty="0">
                <a:cs typeface="Arial" panose="020B0604020202020204" pitchFamily="34" charset="0"/>
              </a:rPr>
              <a:t>k</a:t>
            </a:r>
            <a:r>
              <a:rPr lang="en-US" dirty="0" err="1">
                <a:cs typeface="Arial" panose="020B0604020202020204" pitchFamily="34" charset="0"/>
              </a:rPr>
              <a:t>tron</a:t>
            </a:r>
            <a:r>
              <a:rPr lang="cs-CZ" dirty="0">
                <a:cs typeface="Arial" panose="020B0604020202020204" pitchFamily="34" charset="0"/>
              </a:rPr>
              <a:t>y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cs-CZ" dirty="0">
                <a:cs typeface="Arial" panose="020B0604020202020204" pitchFamily="34" charset="0"/>
              </a:rPr>
              <a:t>než pro </a:t>
            </a:r>
            <a:r>
              <a:rPr lang="en-US" b="1" i="1" dirty="0">
                <a:cs typeface="Arial" panose="020B0604020202020204" pitchFamily="34" charset="0"/>
              </a:rPr>
              <a:t>p</a:t>
            </a:r>
            <a:r>
              <a:rPr lang="en-US" dirty="0">
                <a:cs typeface="Arial" panose="020B0604020202020204" pitchFamily="34" charset="0"/>
              </a:rPr>
              <a:t> </a:t>
            </a:r>
            <a:r>
              <a:rPr lang="en-US" dirty="0" err="1">
                <a:cs typeface="Arial" panose="020B0604020202020204" pitchFamily="34" charset="0"/>
              </a:rPr>
              <a:t>ele</a:t>
            </a:r>
            <a:r>
              <a:rPr lang="cs-CZ" dirty="0">
                <a:cs typeface="Arial" panose="020B0604020202020204" pitchFamily="34" charset="0"/>
              </a:rPr>
              <a:t>k</a:t>
            </a:r>
            <a:r>
              <a:rPr lang="en-US" dirty="0" err="1">
                <a:cs typeface="Arial" panose="020B0604020202020204" pitchFamily="34" charset="0"/>
              </a:rPr>
              <a:t>tron</a:t>
            </a:r>
            <a:r>
              <a:rPr lang="cs-CZ" dirty="0">
                <a:cs typeface="Arial" panose="020B0604020202020204" pitchFamily="34" charset="0"/>
              </a:rPr>
              <a:t>y</a:t>
            </a:r>
            <a:r>
              <a:rPr lang="en-US" dirty="0">
                <a:cs typeface="Arial" panose="020B0604020202020204" pitchFamily="34" charset="0"/>
              </a:rPr>
              <a:t>. </a:t>
            </a:r>
            <a:r>
              <a:rPr lang="cs-CZ" dirty="0">
                <a:cs typeface="Arial" panose="020B0604020202020204" pitchFamily="34" charset="0"/>
              </a:rPr>
              <a:t>Podobně je </a:t>
            </a:r>
            <a:r>
              <a:rPr lang="en-US" dirty="0">
                <a:cs typeface="Arial" panose="020B0604020202020204" pitchFamily="34" charset="0"/>
              </a:rPr>
              <a:t>Z</a:t>
            </a:r>
            <a:r>
              <a:rPr lang="en-US" baseline="-25000" dirty="0">
                <a:cs typeface="Arial" panose="020B0604020202020204" pitchFamily="34" charset="0"/>
              </a:rPr>
              <a:t>eff</a:t>
            </a:r>
            <a:r>
              <a:rPr lang="en-US" dirty="0">
                <a:cs typeface="Arial" panose="020B0604020202020204" pitchFamily="34" charset="0"/>
              </a:rPr>
              <a:t> </a:t>
            </a:r>
            <a:r>
              <a:rPr lang="cs-CZ" dirty="0">
                <a:cs typeface="Arial" panose="020B0604020202020204" pitchFamily="34" charset="0"/>
              </a:rPr>
              <a:t>větší p</a:t>
            </a:r>
            <a:r>
              <a:rPr lang="en-US" dirty="0">
                <a:cs typeface="Arial" panose="020B0604020202020204" pitchFamily="34" charset="0"/>
              </a:rPr>
              <a:t>r</a:t>
            </a:r>
            <a:r>
              <a:rPr lang="cs-CZ" dirty="0">
                <a:cs typeface="Arial" panose="020B0604020202020204" pitchFamily="34" charset="0"/>
              </a:rPr>
              <a:t>o</a:t>
            </a:r>
            <a:r>
              <a:rPr lang="en-US" dirty="0">
                <a:cs typeface="Arial" panose="020B0604020202020204" pitchFamily="34" charset="0"/>
              </a:rPr>
              <a:t> </a:t>
            </a:r>
            <a:r>
              <a:rPr lang="en-US" b="1" i="1" dirty="0">
                <a:cs typeface="Arial" panose="020B0604020202020204" pitchFamily="34" charset="0"/>
              </a:rPr>
              <a:t>p</a:t>
            </a:r>
            <a:r>
              <a:rPr lang="en-US" dirty="0">
                <a:cs typeface="Arial" panose="020B0604020202020204" pitchFamily="34" charset="0"/>
              </a:rPr>
              <a:t> </a:t>
            </a:r>
            <a:r>
              <a:rPr lang="en-US" dirty="0" err="1">
                <a:cs typeface="Arial" panose="020B0604020202020204" pitchFamily="34" charset="0"/>
              </a:rPr>
              <a:t>ele</a:t>
            </a:r>
            <a:r>
              <a:rPr lang="cs-CZ" dirty="0">
                <a:cs typeface="Arial" panose="020B0604020202020204" pitchFamily="34" charset="0"/>
              </a:rPr>
              <a:t>k</a:t>
            </a:r>
            <a:r>
              <a:rPr lang="en-US" dirty="0" err="1">
                <a:cs typeface="Arial" panose="020B0604020202020204" pitchFamily="34" charset="0"/>
              </a:rPr>
              <a:t>tron</a:t>
            </a:r>
            <a:r>
              <a:rPr lang="cs-CZ" dirty="0">
                <a:cs typeface="Arial" panose="020B0604020202020204" pitchFamily="34" charset="0"/>
              </a:rPr>
              <a:t>y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cs-CZ" dirty="0">
                <a:cs typeface="Arial" panose="020B0604020202020204" pitchFamily="34" charset="0"/>
              </a:rPr>
              <a:t>než pro </a:t>
            </a:r>
            <a:r>
              <a:rPr lang="en-US" b="1" i="1" dirty="0">
                <a:cs typeface="Arial" panose="020B0604020202020204" pitchFamily="34" charset="0"/>
              </a:rPr>
              <a:t>d</a:t>
            </a:r>
            <a:r>
              <a:rPr lang="en-US" dirty="0">
                <a:cs typeface="Arial" panose="020B0604020202020204" pitchFamily="34" charset="0"/>
              </a:rPr>
              <a:t> </a:t>
            </a:r>
            <a:r>
              <a:rPr lang="en-US" dirty="0" err="1">
                <a:cs typeface="Arial" panose="020B0604020202020204" pitchFamily="34" charset="0"/>
              </a:rPr>
              <a:t>ele</a:t>
            </a:r>
            <a:r>
              <a:rPr lang="cs-CZ" dirty="0">
                <a:cs typeface="Arial" panose="020B0604020202020204" pitchFamily="34" charset="0"/>
              </a:rPr>
              <a:t>k</a:t>
            </a:r>
            <a:r>
              <a:rPr lang="en-US" dirty="0" err="1">
                <a:cs typeface="Arial" panose="020B0604020202020204" pitchFamily="34" charset="0"/>
              </a:rPr>
              <a:t>tron</a:t>
            </a:r>
            <a:r>
              <a:rPr lang="cs-CZ" dirty="0">
                <a:cs typeface="Arial" panose="020B0604020202020204" pitchFamily="34" charset="0"/>
              </a:rPr>
              <a:t>y</a:t>
            </a:r>
            <a:r>
              <a:rPr lang="en-US" dirty="0">
                <a:cs typeface="Arial" panose="020B0604020202020204" pitchFamily="34" charset="0"/>
              </a:rPr>
              <a:t>. </a:t>
            </a:r>
            <a:r>
              <a:rPr lang="cs-CZ" dirty="0">
                <a:cs typeface="Arial" panose="020B0604020202020204" pitchFamily="34" charset="0"/>
              </a:rPr>
              <a:t>V důsledku toho pro danou slupku (</a:t>
            </a:r>
            <a:r>
              <a:rPr lang="cs-CZ" i="1" dirty="0">
                <a:cs typeface="Arial" panose="020B0604020202020204" pitchFamily="34" charset="0"/>
              </a:rPr>
              <a:t>n</a:t>
            </a:r>
            <a:r>
              <a:rPr lang="cs-CZ" dirty="0">
                <a:cs typeface="Arial" panose="020B0604020202020204" pitchFamily="34" charset="0"/>
              </a:rPr>
              <a:t>) má </a:t>
            </a:r>
            <a:r>
              <a:rPr lang="en-US" b="1" i="1" dirty="0">
                <a:cs typeface="Arial" panose="020B0604020202020204" pitchFamily="34" charset="0"/>
              </a:rPr>
              <a:t>s</a:t>
            </a:r>
            <a:r>
              <a:rPr lang="en-US" dirty="0">
                <a:cs typeface="Arial" panose="020B0604020202020204" pitchFamily="34" charset="0"/>
              </a:rPr>
              <a:t> </a:t>
            </a:r>
            <a:r>
              <a:rPr lang="cs-CZ" dirty="0" err="1">
                <a:cs typeface="Arial" panose="020B0604020202020204" pitchFamily="34" charset="0"/>
              </a:rPr>
              <a:t>podslupka</a:t>
            </a:r>
            <a:r>
              <a:rPr lang="cs-CZ" dirty="0">
                <a:cs typeface="Arial" panose="020B0604020202020204" pitchFamily="34" charset="0"/>
              </a:rPr>
              <a:t> nižší energii než </a:t>
            </a:r>
            <a:r>
              <a:rPr lang="en-US" b="1" i="1" dirty="0">
                <a:cs typeface="Arial" panose="020B0604020202020204" pitchFamily="34" charset="0"/>
              </a:rPr>
              <a:t>p</a:t>
            </a:r>
            <a:r>
              <a:rPr lang="en-US" dirty="0">
                <a:cs typeface="Arial" panose="020B0604020202020204" pitchFamily="34" charset="0"/>
              </a:rPr>
              <a:t> </a:t>
            </a:r>
            <a:r>
              <a:rPr lang="cs-CZ" dirty="0" err="1">
                <a:cs typeface="Arial" panose="020B0604020202020204" pitchFamily="34" charset="0"/>
              </a:rPr>
              <a:t>podslupka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cs-CZ" dirty="0">
                <a:cs typeface="Arial" panose="020B0604020202020204" pitchFamily="34" charset="0"/>
              </a:rPr>
              <a:t>a ta zase nižší než </a:t>
            </a:r>
            <a:r>
              <a:rPr lang="en-US" b="1" i="1" dirty="0">
                <a:cs typeface="Arial" panose="020B0604020202020204" pitchFamily="34" charset="0"/>
              </a:rPr>
              <a:t>d</a:t>
            </a:r>
            <a:r>
              <a:rPr lang="en-US" dirty="0">
                <a:cs typeface="Arial" panose="020B0604020202020204" pitchFamily="34" charset="0"/>
              </a:rPr>
              <a:t> </a:t>
            </a:r>
            <a:r>
              <a:rPr lang="cs-CZ" dirty="0" err="1">
                <a:cs typeface="Arial" panose="020B0604020202020204" pitchFamily="34" charset="0"/>
              </a:rPr>
              <a:t>podslupka</a:t>
            </a:r>
            <a:r>
              <a:rPr lang="cs-CZ" dirty="0">
                <a:cs typeface="Arial" panose="020B0604020202020204" pitchFamily="34" charset="0"/>
              </a:rPr>
              <a:t> =&gt; </a:t>
            </a:r>
            <a:r>
              <a:rPr lang="cs-CZ" b="1" u="sng" dirty="0">
                <a:cs typeface="Arial" panose="020B0604020202020204" pitchFamily="34" charset="0"/>
              </a:rPr>
              <a:t>výstavbový princip</a:t>
            </a:r>
            <a:r>
              <a:rPr lang="cs-CZ" dirty="0">
                <a:cs typeface="Arial" panose="020B0604020202020204" pitchFamily="34" charset="0"/>
              </a:rPr>
              <a:t>.</a:t>
            </a:r>
            <a:endParaRPr lang="en-US" dirty="0">
              <a:cs typeface="Arial" panose="020B0604020202020204" pitchFamily="34" charset="0"/>
            </a:endParaRPr>
          </a:p>
          <a:p>
            <a:endParaRPr lang="cs-CZ" dirty="0">
              <a:cs typeface="Arial" panose="020B0604020202020204" pitchFamily="34" charset="0"/>
            </a:endParaRPr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AE692E40-174E-4DEC-87C0-1FE702F9D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33800"/>
            <a:ext cx="4314190" cy="3009900"/>
          </a:xfrm>
          <a:prstGeom prst="rect">
            <a:avLst/>
          </a:prstGeom>
        </p:spPr>
      </p:pic>
      <p:pic>
        <p:nvPicPr>
          <p:cNvPr id="7" name="Picture 8" descr="Výsledek obrázku pro penetration effect of electrons">
            <a:extLst>
              <a:ext uri="{FF2B5EF4-FFF2-40B4-BE49-F238E27FC236}">
                <a16:creationId xmlns:a16="http://schemas.microsoft.com/office/drawing/2014/main" id="{17EAE565-2418-41CB-BB80-4025086C5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4191000" cy="296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5105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uses of actinide contraction">
            <a:extLst>
              <a:ext uri="{FF2B5EF4-FFF2-40B4-BE49-F238E27FC236}">
                <a16:creationId xmlns:a16="http://schemas.microsoft.com/office/drawing/2014/main" id="{1BD3F261-3550-4DFF-90C6-D98B6F2E5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"/>
            <a:ext cx="7467600" cy="626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79379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B0C07480-DC07-49B4-953C-B25436CD70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4800"/>
            <a:ext cx="3678176" cy="253821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C1B0F05-483B-40AB-A3D9-7534615A7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3248048" cy="35814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D857380-611E-461F-B623-C25E466F1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4343400"/>
            <a:ext cx="3124200" cy="229568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07A82BC-9681-46D7-BE11-4B2684878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8918"/>
            <a:ext cx="4800600" cy="382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30036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42331111-38DC-40DA-BCE6-8434F4804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" y="304800"/>
            <a:ext cx="4191000" cy="2741284"/>
          </a:xfrm>
          <a:prstGeom prst="rect">
            <a:avLst/>
          </a:prstGeom>
        </p:spPr>
      </p:pic>
      <p:pic>
        <p:nvPicPr>
          <p:cNvPr id="6" name="Obrázek 5" descr="Obsah obrázku snímek obrazovky&#10;&#10;Popis byl vytvořen automaticky">
            <a:extLst>
              <a:ext uri="{FF2B5EF4-FFF2-40B4-BE49-F238E27FC236}">
                <a16:creationId xmlns:a16="http://schemas.microsoft.com/office/drawing/2014/main" id="{24B85D1C-BDBE-4AE7-AAF5-502DE70419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657600"/>
            <a:ext cx="5257800" cy="29575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0572602-C69E-4B09-838A-DC904AF62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52400"/>
            <a:ext cx="492255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3020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mapa&#10;&#10;Popis byl vytvořen automaticky">
            <a:extLst>
              <a:ext uri="{FF2B5EF4-FFF2-40B4-BE49-F238E27FC236}">
                <a16:creationId xmlns:a16="http://schemas.microsoft.com/office/drawing/2014/main" id="{E9F52196-13BF-4361-A029-DB163F266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"/>
            <a:ext cx="6934200" cy="658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FB4C854-0566-433B-B893-BCFB537A4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8218632" cy="35052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CF90BB8-6195-4DF6-9841-5448971EC0C3}"/>
              </a:ext>
            </a:extLst>
          </p:cNvPr>
          <p:cNvSpPr txBox="1"/>
          <p:nvPr/>
        </p:nvSpPr>
        <p:spPr>
          <a:xfrm>
            <a:off x="2362200" y="381000"/>
            <a:ext cx="4540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Periodick</a:t>
            </a:r>
            <a:r>
              <a:rPr lang="cs-CZ" sz="2000" b="1" dirty="0"/>
              <a:t>á</a:t>
            </a:r>
            <a:r>
              <a:rPr lang="en-US" sz="2000" b="1" dirty="0"/>
              <a:t> </a:t>
            </a:r>
            <a:r>
              <a:rPr lang="en-US" sz="2000" b="1" dirty="0" err="1"/>
              <a:t>soustava</a:t>
            </a:r>
            <a:r>
              <a:rPr lang="en-US" sz="2000" b="1" dirty="0"/>
              <a:t> </a:t>
            </a:r>
            <a:r>
              <a:rPr lang="en-US" sz="2000" b="1" dirty="0" err="1"/>
              <a:t>prvk</a:t>
            </a:r>
            <a:r>
              <a:rPr lang="cs-CZ" sz="2000" b="1" dirty="0"/>
              <a:t>ů (krátká forma)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707703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476628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3403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https://www.researchgate.net/profile/Dr_Nazmul_Islam2/publication/266592790/figure/fig4/AS:295660067803136@1447502261137/The-physical-process-of-screening-and-the-effective-nuclear-charge_W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99" y="801750"/>
            <a:ext cx="8346923" cy="529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76573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7696200" cy="64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72417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552E9D69-EC0A-41FD-8635-960838E09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450041"/>
            <a:ext cx="2511398" cy="2310745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B951919-B250-4B6F-82B8-AAB5D928D32F}"/>
              </a:ext>
            </a:extLst>
          </p:cNvPr>
          <p:cNvSpPr/>
          <p:nvPr/>
        </p:nvSpPr>
        <p:spPr>
          <a:xfrm>
            <a:off x="152400" y="304800"/>
            <a:ext cx="88511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Aplikace </a:t>
            </a:r>
            <a:r>
              <a:rPr lang="en-US" b="1" dirty="0"/>
              <a:t>Slater</a:t>
            </a:r>
            <a:r>
              <a:rPr lang="cs-CZ" b="1" dirty="0" err="1"/>
              <a:t>ových</a:t>
            </a:r>
            <a:r>
              <a:rPr lang="en-US" b="1" dirty="0"/>
              <a:t> </a:t>
            </a:r>
            <a:r>
              <a:rPr lang="cs-CZ" b="1" dirty="0"/>
              <a:t>pravidel</a:t>
            </a:r>
            <a:r>
              <a:rPr lang="en-US" dirty="0"/>
              <a:t>: </a:t>
            </a:r>
            <a:br>
              <a:rPr lang="en-US" dirty="0"/>
            </a:br>
            <a:r>
              <a:rPr lang="cs-CZ" b="1" dirty="0"/>
              <a:t>1.</a:t>
            </a:r>
            <a:r>
              <a:rPr lang="en-US" b="1" dirty="0"/>
              <a:t> </a:t>
            </a:r>
            <a:r>
              <a:rPr lang="cs-CZ" dirty="0"/>
              <a:t>Určíme</a:t>
            </a:r>
            <a:r>
              <a:rPr lang="en-US" dirty="0"/>
              <a:t> </a:t>
            </a:r>
            <a:r>
              <a:rPr lang="en-US" dirty="0" err="1"/>
              <a:t>ele</a:t>
            </a:r>
            <a:r>
              <a:rPr lang="cs-CZ" dirty="0"/>
              <a:t>k</a:t>
            </a:r>
            <a:r>
              <a:rPr lang="en-US" dirty="0" err="1"/>
              <a:t>tron</a:t>
            </a:r>
            <a:r>
              <a:rPr lang="cs-CZ" dirty="0" err="1"/>
              <a:t>ovou</a:t>
            </a:r>
            <a:r>
              <a:rPr lang="en-US" dirty="0"/>
              <a:t> </a:t>
            </a:r>
            <a:r>
              <a:rPr lang="cs-CZ" dirty="0"/>
              <a:t>k</a:t>
            </a:r>
            <a:r>
              <a:rPr lang="en-US" dirty="0" err="1"/>
              <a:t>onfigura</a:t>
            </a:r>
            <a:r>
              <a:rPr lang="cs-CZ" dirty="0" err="1"/>
              <a:t>ci</a:t>
            </a:r>
            <a:r>
              <a:rPr lang="en-US" dirty="0"/>
              <a:t>.</a:t>
            </a:r>
            <a:br>
              <a:rPr lang="en-US" dirty="0"/>
            </a:br>
            <a:r>
              <a:rPr lang="cs-CZ" b="1" dirty="0"/>
              <a:t>2. </a:t>
            </a:r>
            <a:r>
              <a:rPr lang="cs-CZ" dirty="0"/>
              <a:t>Rozdělíme orbitaly do skupin (</a:t>
            </a:r>
            <a:r>
              <a:rPr lang="en-US" i="1" dirty="0">
                <a:solidFill>
                  <a:srgbClr val="00B050"/>
                </a:solidFill>
              </a:rPr>
              <a:t>Slater</a:t>
            </a:r>
            <a:r>
              <a:rPr lang="cs-CZ" i="1" dirty="0">
                <a:solidFill>
                  <a:srgbClr val="00B050"/>
                </a:solidFill>
              </a:rPr>
              <a:t>ova</a:t>
            </a:r>
            <a:r>
              <a:rPr lang="en-US" i="1" dirty="0">
                <a:solidFill>
                  <a:srgbClr val="00B050"/>
                </a:solidFill>
              </a:rPr>
              <a:t> </a:t>
            </a:r>
            <a:r>
              <a:rPr lang="en-US" i="1" dirty="0" err="1">
                <a:solidFill>
                  <a:srgbClr val="00B050"/>
                </a:solidFill>
              </a:rPr>
              <a:t>ele</a:t>
            </a:r>
            <a:r>
              <a:rPr lang="cs-CZ" i="1" dirty="0">
                <a:solidFill>
                  <a:srgbClr val="00B050"/>
                </a:solidFill>
              </a:rPr>
              <a:t>k</a:t>
            </a:r>
            <a:r>
              <a:rPr lang="en-US" i="1" dirty="0" err="1">
                <a:solidFill>
                  <a:srgbClr val="00B050"/>
                </a:solidFill>
              </a:rPr>
              <a:t>tron</a:t>
            </a:r>
            <a:r>
              <a:rPr lang="cs-CZ" i="1" dirty="0" err="1">
                <a:solidFill>
                  <a:srgbClr val="00B050"/>
                </a:solidFill>
              </a:rPr>
              <a:t>ová</a:t>
            </a:r>
            <a:r>
              <a:rPr lang="en-US" i="1" dirty="0">
                <a:solidFill>
                  <a:srgbClr val="00B050"/>
                </a:solidFill>
              </a:rPr>
              <a:t> </a:t>
            </a:r>
            <a:r>
              <a:rPr lang="cs-CZ" i="1" dirty="0">
                <a:solidFill>
                  <a:srgbClr val="00B050"/>
                </a:solidFill>
              </a:rPr>
              <a:t>k</a:t>
            </a:r>
            <a:r>
              <a:rPr lang="en-US" i="1" dirty="0" err="1">
                <a:solidFill>
                  <a:srgbClr val="00B050"/>
                </a:solidFill>
              </a:rPr>
              <a:t>onfigura</a:t>
            </a:r>
            <a:r>
              <a:rPr lang="cs-CZ" i="1" dirty="0" err="1">
                <a:solidFill>
                  <a:srgbClr val="00B050"/>
                </a:solidFill>
              </a:rPr>
              <a:t>ce</a:t>
            </a:r>
            <a:r>
              <a:rPr lang="cs-CZ" dirty="0"/>
              <a:t>)</a:t>
            </a:r>
            <a:r>
              <a:rPr lang="en-US" dirty="0"/>
              <a:t>:</a:t>
            </a:r>
            <a:endParaRPr lang="cs-CZ" dirty="0"/>
          </a:p>
          <a:p>
            <a:r>
              <a:rPr lang="cs-CZ" dirty="0"/>
              <a:t> 		 </a:t>
            </a:r>
            <a:r>
              <a:rPr lang="en-US" b="1" dirty="0">
                <a:solidFill>
                  <a:srgbClr val="008000"/>
                </a:solidFill>
              </a:rPr>
              <a:t>(1s) (2s,2p) (3s,3p) (3d) (4s,4p) (4d) (4f) (5s,5p) ...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cs-CZ" b="1" dirty="0"/>
              <a:t>3.</a:t>
            </a:r>
            <a:r>
              <a:rPr lang="en-US" dirty="0"/>
              <a:t> </a:t>
            </a:r>
            <a:r>
              <a:rPr lang="en-US" dirty="0" err="1"/>
              <a:t>Ele</a:t>
            </a:r>
            <a:r>
              <a:rPr lang="cs-CZ" dirty="0"/>
              <a:t>k</a:t>
            </a:r>
            <a:r>
              <a:rPr lang="en-US" dirty="0" err="1"/>
              <a:t>tron</a:t>
            </a:r>
            <a:r>
              <a:rPr lang="cs-CZ" dirty="0"/>
              <a:t>y</a:t>
            </a:r>
            <a:r>
              <a:rPr lang="en-US" dirty="0"/>
              <a:t> </a:t>
            </a:r>
            <a:r>
              <a:rPr lang="cs-CZ" dirty="0"/>
              <a:t>vpravo od elektronu pro nějž provádíme výpočet</a:t>
            </a:r>
            <a:r>
              <a:rPr lang="en-US" dirty="0"/>
              <a:t> (</a:t>
            </a:r>
            <a:r>
              <a:rPr lang="en-US" dirty="0" err="1"/>
              <a:t>t.j.</a:t>
            </a:r>
            <a:r>
              <a:rPr lang="en-US" dirty="0"/>
              <a:t> </a:t>
            </a:r>
            <a:r>
              <a:rPr lang="en-US" dirty="0" err="1"/>
              <a:t>elektrony</a:t>
            </a:r>
            <a:r>
              <a:rPr lang="en-US" dirty="0"/>
              <a:t> </a:t>
            </a:r>
            <a:r>
              <a:rPr lang="en-US" dirty="0" err="1"/>
              <a:t>vy</a:t>
            </a:r>
            <a:r>
              <a:rPr lang="cs-CZ" dirty="0" err="1"/>
              <a:t>šší</a:t>
            </a:r>
            <a:r>
              <a:rPr lang="en-US" dirty="0" err="1"/>
              <a:t>ch</a:t>
            </a:r>
            <a:r>
              <a:rPr lang="en-US" dirty="0"/>
              <a:t> </a:t>
            </a:r>
            <a:r>
              <a:rPr lang="en-US" dirty="0" err="1"/>
              <a:t>hladin</a:t>
            </a:r>
            <a:r>
              <a:rPr lang="en-US" dirty="0"/>
              <a:t>) </a:t>
            </a:r>
            <a:r>
              <a:rPr lang="cs-CZ" dirty="0"/>
              <a:t>nepřispívají k efektu stínění </a:t>
            </a:r>
            <a:r>
              <a:rPr lang="en-US" dirty="0"/>
              <a:t>(</a:t>
            </a:r>
            <a:r>
              <a:rPr lang="cs-CZ" dirty="0"/>
              <a:t>příspěvek stínění pro každý elektron je 0</a:t>
            </a:r>
            <a:r>
              <a:rPr lang="en-US" dirty="0"/>
              <a:t>).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cs-CZ" b="1" dirty="0"/>
              <a:t>4. </a:t>
            </a:r>
            <a:r>
              <a:rPr lang="cs-CZ" dirty="0"/>
              <a:t>Pro všechny</a:t>
            </a:r>
            <a:r>
              <a:rPr lang="en-US" dirty="0"/>
              <a:t> </a:t>
            </a:r>
            <a:r>
              <a:rPr lang="en-US" dirty="0" err="1"/>
              <a:t>ele</a:t>
            </a:r>
            <a:r>
              <a:rPr lang="cs-CZ" dirty="0"/>
              <a:t>k</a:t>
            </a:r>
            <a:r>
              <a:rPr lang="en-US" dirty="0" err="1"/>
              <a:t>tron</a:t>
            </a:r>
            <a:r>
              <a:rPr lang="cs-CZ" dirty="0"/>
              <a:t>y téže hladiny</a:t>
            </a:r>
            <a:r>
              <a:rPr lang="en-US" dirty="0"/>
              <a:t> </a:t>
            </a:r>
            <a:r>
              <a:rPr lang="cs-CZ" dirty="0"/>
              <a:t>je příspěvek stínění pro každý elektron </a:t>
            </a:r>
            <a:r>
              <a:rPr lang="en-US" dirty="0"/>
              <a:t>0.35</a:t>
            </a:r>
            <a:r>
              <a:rPr lang="cs-CZ" dirty="0"/>
              <a:t>,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cs-CZ" dirty="0"/>
              <a:t>pokud se nejedná o </a:t>
            </a:r>
            <a:r>
              <a:rPr lang="en-US" dirty="0"/>
              <a:t>1s orbital.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cs-CZ" dirty="0"/>
              <a:t>Pro</a:t>
            </a:r>
            <a:r>
              <a:rPr lang="en-US" dirty="0"/>
              <a:t> 1s orbital </a:t>
            </a:r>
            <a:r>
              <a:rPr lang="cs-CZ" dirty="0"/>
              <a:t>je příspěvek stínění pro každý elektron </a:t>
            </a:r>
            <a:r>
              <a:rPr lang="en-US" dirty="0"/>
              <a:t>0.30</a:t>
            </a:r>
            <a:r>
              <a:rPr lang="cs-CZ" dirty="0"/>
              <a:t> (týká se pouze He a H</a:t>
            </a:r>
            <a:r>
              <a:rPr lang="cs-CZ" baseline="30000" dirty="0"/>
              <a:t>-</a:t>
            </a:r>
            <a:r>
              <a:rPr lang="cs-CZ" dirty="0"/>
              <a:t>)</a:t>
            </a:r>
            <a:r>
              <a:rPr lang="en-US" dirty="0"/>
              <a:t>.</a:t>
            </a:r>
            <a:br>
              <a:rPr lang="en-US" dirty="0"/>
            </a:br>
            <a:r>
              <a:rPr lang="cs-CZ" b="1" dirty="0"/>
              <a:t>5. </a:t>
            </a:r>
            <a:r>
              <a:rPr lang="cs-CZ" dirty="0"/>
              <a:t>Pokud elektron pro nějž provádíme výpočet</a:t>
            </a:r>
            <a:r>
              <a:rPr lang="en-US" dirty="0"/>
              <a:t> </a:t>
            </a:r>
            <a:r>
              <a:rPr lang="cs-CZ" dirty="0"/>
              <a:t>patří  </a:t>
            </a:r>
            <a:r>
              <a:rPr lang="en-US" dirty="0"/>
              <a:t>s </a:t>
            </a:r>
            <a:r>
              <a:rPr lang="cs-CZ" dirty="0"/>
              <a:t>nebo</a:t>
            </a:r>
            <a:r>
              <a:rPr lang="en-US" dirty="0"/>
              <a:t> p orbital</a:t>
            </a:r>
            <a:r>
              <a:rPr lang="cs-CZ" dirty="0"/>
              <a:t>u, potom je příspěvek stínění pro každý elektron nejbližší nižší hladiny příspěvek stínění</a:t>
            </a:r>
            <a:r>
              <a:rPr lang="en-US" dirty="0"/>
              <a:t> 0.85. </a:t>
            </a:r>
            <a:r>
              <a:rPr lang="cs-CZ" dirty="0"/>
              <a:t>Pro všechny elektrony nižších hladin je příspěvek stínění pro každý elektron </a:t>
            </a:r>
            <a:r>
              <a:rPr lang="en-US" dirty="0"/>
              <a:t>1.0.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cs-CZ" b="1" dirty="0"/>
              <a:t>6. </a:t>
            </a:r>
            <a:r>
              <a:rPr lang="cs-CZ" dirty="0"/>
              <a:t>Pokud elektron pro nějž provádíme výpočet</a:t>
            </a:r>
            <a:r>
              <a:rPr lang="en-US" dirty="0"/>
              <a:t> </a:t>
            </a:r>
            <a:r>
              <a:rPr lang="cs-CZ" dirty="0"/>
              <a:t>patří </a:t>
            </a:r>
            <a:r>
              <a:rPr lang="en-US" dirty="0"/>
              <a:t>d </a:t>
            </a:r>
            <a:r>
              <a:rPr lang="cs-CZ" dirty="0"/>
              <a:t>nebo</a:t>
            </a:r>
            <a:r>
              <a:rPr lang="en-US" dirty="0"/>
              <a:t> f orbital</a:t>
            </a:r>
            <a:r>
              <a:rPr lang="cs-CZ" dirty="0"/>
              <a:t>u</a:t>
            </a:r>
            <a:r>
              <a:rPr lang="en-US" dirty="0"/>
              <a:t> </a:t>
            </a:r>
            <a:r>
              <a:rPr lang="cs-CZ" dirty="0"/>
              <a:t>je příspěvek stínění pro každý elektron </a:t>
            </a:r>
            <a:r>
              <a:rPr lang="en-US" dirty="0"/>
              <a:t>1.0.</a:t>
            </a:r>
            <a:endParaRPr lang="cs-CZ" dirty="0"/>
          </a:p>
          <a:p>
            <a:r>
              <a:rPr lang="cs-CZ" b="1" dirty="0"/>
              <a:t>7.</a:t>
            </a:r>
            <a:r>
              <a:rPr lang="cs-CZ" dirty="0"/>
              <a:t> </a:t>
            </a:r>
            <a:r>
              <a:rPr lang="en-US" dirty="0"/>
              <a:t>S</a:t>
            </a:r>
            <a:r>
              <a:rPr lang="cs-CZ" dirty="0" err="1"/>
              <a:t>ečteme</a:t>
            </a:r>
            <a:r>
              <a:rPr lang="cs-CZ" dirty="0"/>
              <a:t> všechny příspěvky pro každou skupinu</a:t>
            </a:r>
            <a:r>
              <a:rPr lang="en-US" dirty="0"/>
              <a:t>. </a:t>
            </a:r>
            <a:r>
              <a:rPr lang="cs-CZ" dirty="0"/>
              <a:t>E</a:t>
            </a:r>
            <a:r>
              <a:rPr lang="en-US" dirty="0" err="1"/>
              <a:t>fe</a:t>
            </a:r>
            <a:r>
              <a:rPr lang="cs-CZ" dirty="0"/>
              <a:t>k</a:t>
            </a:r>
            <a:r>
              <a:rPr lang="en-US" dirty="0" err="1"/>
              <a:t>tiv</a:t>
            </a:r>
            <a:r>
              <a:rPr lang="cs-CZ" dirty="0"/>
              <a:t>ní náboj </a:t>
            </a:r>
            <a:r>
              <a:rPr lang="en-US" dirty="0"/>
              <a:t> </a:t>
            </a:r>
            <a:r>
              <a:rPr lang="cs-CZ" dirty="0"/>
              <a:t>pro každou skupinu se vypočítá odečtením příslušných hodnot od náboje jádra (počtu protonů, Z)</a:t>
            </a:r>
            <a:r>
              <a:rPr lang="en-US" dirty="0"/>
              <a:t>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B9DE115-15E9-438D-B72B-C0349C744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5105400"/>
            <a:ext cx="3810000" cy="146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9597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2FD1F25A-81C7-4A3A-BC91-1523ADF5A9A6}"/>
              </a:ext>
            </a:extLst>
          </p:cNvPr>
          <p:cNvSpPr txBox="1"/>
          <p:nvPr/>
        </p:nvSpPr>
        <p:spPr>
          <a:xfrm>
            <a:off x="228600" y="381000"/>
            <a:ext cx="86868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Nedostatky </a:t>
            </a:r>
            <a:r>
              <a:rPr lang="cs-CZ" b="1" dirty="0" err="1"/>
              <a:t>Slaterovy</a:t>
            </a:r>
            <a:r>
              <a:rPr lang="cs-CZ" b="1" dirty="0"/>
              <a:t> metody</a:t>
            </a:r>
            <a:r>
              <a:rPr lang="cs-CZ" dirty="0"/>
              <a:t>:</a:t>
            </a:r>
          </a:p>
          <a:p>
            <a:endParaRPr lang="cs-CZ" sz="800" dirty="0"/>
          </a:p>
          <a:p>
            <a:r>
              <a:rPr lang="cs-CZ" dirty="0"/>
              <a:t>1. Od hlavního kvantového čísla n = 4 je výpočet zatížen značnou chybou a většinou se nepoužívá. Pro větší hodnoty n se zavádí korekce </a:t>
            </a:r>
          </a:p>
          <a:p>
            <a:r>
              <a:rPr lang="cs-CZ" dirty="0"/>
              <a:t>	</a:t>
            </a:r>
            <a:r>
              <a:rPr lang="en-US" dirty="0"/>
              <a:t>n = 1, 2, 3, 4, 5, 6 </a:t>
            </a:r>
            <a:br>
              <a:rPr lang="en-US" dirty="0"/>
            </a:br>
            <a:r>
              <a:rPr lang="cs-CZ" dirty="0"/>
              <a:t>	</a:t>
            </a:r>
            <a:r>
              <a:rPr lang="en-US" dirty="0"/>
              <a:t>n</a:t>
            </a:r>
            <a:r>
              <a:rPr lang="en-US" baseline="30000" dirty="0"/>
              <a:t>*</a:t>
            </a:r>
            <a:r>
              <a:rPr lang="en-US" dirty="0"/>
              <a:t> = 1, 2, 3, 3.7, 4.0, 4.2 </a:t>
            </a:r>
            <a:endParaRPr lang="cs-CZ" dirty="0"/>
          </a:p>
          <a:p>
            <a:endParaRPr lang="cs-CZ" sz="800" dirty="0"/>
          </a:p>
          <a:p>
            <a:r>
              <a:rPr lang="cs-CZ" dirty="0"/>
              <a:t>2. s a p orbitaly jsou zahrnuty do skupiny se stejným stínícím účinkem.</a:t>
            </a:r>
            <a:endParaRPr lang="en-US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0973E2D-A5DE-4FA8-AF0D-BE5C8D02964B}"/>
              </a:ext>
            </a:extLst>
          </p:cNvPr>
          <p:cNvSpPr/>
          <p:nvPr/>
        </p:nvSpPr>
        <p:spPr>
          <a:xfrm>
            <a:off x="76200" y="6172200"/>
            <a:ext cx="8103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Clementi</a:t>
            </a:r>
            <a:r>
              <a:rPr lang="cs-CZ" sz="1600" dirty="0"/>
              <a:t>, E,</a:t>
            </a:r>
            <a:r>
              <a:rPr lang="en-US" sz="1600" dirty="0"/>
              <a:t> Raimondi</a:t>
            </a:r>
            <a:r>
              <a:rPr lang="cs-CZ" sz="1600" dirty="0"/>
              <a:t>, </a:t>
            </a:r>
            <a:r>
              <a:rPr lang="en-US" sz="1600" dirty="0"/>
              <a:t>D. L.</a:t>
            </a:r>
            <a:r>
              <a:rPr lang="cs-CZ" sz="1600" dirty="0"/>
              <a:t>: </a:t>
            </a:r>
            <a:r>
              <a:rPr lang="en-US" sz="1600" i="1" dirty="0"/>
              <a:t>J</a:t>
            </a:r>
            <a:r>
              <a:rPr lang="cs-CZ" sz="1600" i="1" dirty="0" err="1"/>
              <a:t>ournal</a:t>
            </a:r>
            <a:r>
              <a:rPr lang="cs-CZ" sz="1600" i="1" dirty="0"/>
              <a:t> </a:t>
            </a:r>
            <a:r>
              <a:rPr lang="cs-CZ" sz="1600" i="1" dirty="0" err="1"/>
              <a:t>of</a:t>
            </a:r>
            <a:r>
              <a:rPr lang="en-US" sz="1600" i="1" dirty="0"/>
              <a:t> Chem</a:t>
            </a:r>
            <a:r>
              <a:rPr lang="cs-CZ" sz="1600" i="1" dirty="0" err="1"/>
              <a:t>ical</a:t>
            </a:r>
            <a:r>
              <a:rPr lang="en-US" sz="1600" i="1" dirty="0"/>
              <a:t> Phys</a:t>
            </a:r>
            <a:r>
              <a:rPr lang="cs-CZ" sz="1600" i="1" dirty="0" err="1"/>
              <a:t>ics</a:t>
            </a:r>
            <a:r>
              <a:rPr lang="en-US" sz="1600" i="1" dirty="0"/>
              <a:t> </a:t>
            </a:r>
            <a:r>
              <a:rPr lang="en-US" sz="1600" dirty="0"/>
              <a:t>38, 1963</a:t>
            </a:r>
            <a:r>
              <a:rPr lang="cs-CZ" sz="1600" dirty="0"/>
              <a:t>, </a:t>
            </a:r>
            <a:r>
              <a:rPr lang="en-US" sz="1600" dirty="0"/>
              <a:t>2686–2689</a:t>
            </a:r>
            <a:r>
              <a:rPr lang="cs-CZ" sz="1600" dirty="0"/>
              <a:t>.</a:t>
            </a:r>
          </a:p>
          <a:p>
            <a:r>
              <a:rPr lang="en-US" sz="1600" dirty="0"/>
              <a:t>Clementi</a:t>
            </a:r>
            <a:r>
              <a:rPr lang="cs-CZ" sz="1600" dirty="0"/>
              <a:t>, E,</a:t>
            </a:r>
            <a:r>
              <a:rPr lang="en-US" sz="1600" dirty="0"/>
              <a:t> Raimondi</a:t>
            </a:r>
            <a:r>
              <a:rPr lang="cs-CZ" sz="1600" dirty="0"/>
              <a:t>, </a:t>
            </a:r>
            <a:r>
              <a:rPr lang="en-US" sz="1600" dirty="0"/>
              <a:t>D. L.</a:t>
            </a:r>
            <a:r>
              <a:rPr lang="cs-CZ" sz="1600" dirty="0"/>
              <a:t> </a:t>
            </a:r>
            <a:r>
              <a:rPr lang="en-US" sz="1600" dirty="0"/>
              <a:t>, Reinhardt</a:t>
            </a:r>
            <a:r>
              <a:rPr lang="cs-CZ" sz="1600" dirty="0"/>
              <a:t>,</a:t>
            </a:r>
            <a:r>
              <a:rPr lang="en-US" sz="1600" dirty="0"/>
              <a:t> W. P.</a:t>
            </a:r>
            <a:r>
              <a:rPr lang="cs-CZ" sz="1600" dirty="0"/>
              <a:t> : </a:t>
            </a:r>
            <a:r>
              <a:rPr lang="en-US" sz="1600" i="1" dirty="0"/>
              <a:t>J</a:t>
            </a:r>
            <a:r>
              <a:rPr lang="cs-CZ" sz="1600" i="1" dirty="0" err="1"/>
              <a:t>ournal</a:t>
            </a:r>
            <a:r>
              <a:rPr lang="cs-CZ" sz="1600" i="1" dirty="0"/>
              <a:t> </a:t>
            </a:r>
            <a:r>
              <a:rPr lang="cs-CZ" sz="1600" i="1" dirty="0" err="1"/>
              <a:t>of</a:t>
            </a:r>
            <a:r>
              <a:rPr lang="en-US" sz="1600" i="1" dirty="0"/>
              <a:t> Chem</a:t>
            </a:r>
            <a:r>
              <a:rPr lang="cs-CZ" sz="1600" i="1" dirty="0" err="1"/>
              <a:t>ical</a:t>
            </a:r>
            <a:r>
              <a:rPr lang="en-US" sz="1600" i="1" dirty="0"/>
              <a:t> Phys</a:t>
            </a:r>
            <a:r>
              <a:rPr lang="cs-CZ" sz="1600" i="1" dirty="0" err="1"/>
              <a:t>ics</a:t>
            </a:r>
            <a:r>
              <a:rPr lang="en-US" sz="1600" i="1" dirty="0"/>
              <a:t> </a:t>
            </a:r>
            <a:r>
              <a:rPr lang="cs-CZ" sz="1600" dirty="0"/>
              <a:t>47</a:t>
            </a:r>
            <a:r>
              <a:rPr lang="en-US" sz="1600" dirty="0"/>
              <a:t>, 196</a:t>
            </a:r>
            <a:r>
              <a:rPr lang="cs-CZ" sz="1600" dirty="0"/>
              <a:t>7, </a:t>
            </a:r>
            <a:r>
              <a:rPr lang="en-US" sz="1600" dirty="0"/>
              <a:t>1300</a:t>
            </a:r>
            <a:r>
              <a:rPr lang="cs-CZ" sz="1600" dirty="0"/>
              <a:t>-1307.</a:t>
            </a:r>
            <a:r>
              <a:rPr lang="en-US" sz="1600" dirty="0"/>
              <a:t>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333F09C2-B739-4E3E-9DD5-C18D9B17DC67}"/>
              </a:ext>
            </a:extLst>
          </p:cNvPr>
          <p:cNvSpPr/>
          <p:nvPr/>
        </p:nvSpPr>
        <p:spPr>
          <a:xfrm>
            <a:off x="152400" y="5791200"/>
            <a:ext cx="86868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i="1" dirty="0"/>
              <a:t>http://www.knowledgedoor.com/2/elements_handbook/clementi-raimondi_effective_nuclear_charge.html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0DE486A-FA92-4316-BC35-7B2C7F165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39383"/>
            <a:ext cx="3962400" cy="299923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CDE7E31-17EF-4255-A35E-2103F723D9D0}"/>
              </a:ext>
            </a:extLst>
          </p:cNvPr>
          <p:cNvSpPr txBox="1"/>
          <p:nvPr/>
        </p:nvSpPr>
        <p:spPr>
          <a:xfrm>
            <a:off x="228600" y="5281382"/>
            <a:ext cx="1002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Tabulky</a:t>
            </a:r>
          </a:p>
        </p:txBody>
      </p:sp>
      <p:sp>
        <p:nvSpPr>
          <p:cNvPr id="3" name="Šipka: dolů 2">
            <a:extLst>
              <a:ext uri="{FF2B5EF4-FFF2-40B4-BE49-F238E27FC236}">
                <a16:creationId xmlns:a16="http://schemas.microsoft.com/office/drawing/2014/main" id="{C49E970C-BBC2-4DE0-8601-A0383443EDDD}"/>
              </a:ext>
            </a:extLst>
          </p:cNvPr>
          <p:cNvSpPr/>
          <p:nvPr/>
        </p:nvSpPr>
        <p:spPr>
          <a:xfrm>
            <a:off x="2125956" y="4593375"/>
            <a:ext cx="228600" cy="978408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FF901C80-F80D-4B18-A06F-78E8156F4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237780"/>
            <a:ext cx="4191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en-US" sz="2000" b="1" i="0" u="none" strike="noStrike" cap="none" normalizeH="0" baseline="0" dirty="0">
                <a:ln>
                  <a:noFill/>
                </a:ln>
                <a:solidFill>
                  <a:srgbClr val="242729"/>
                </a:solidFill>
                <a:effectLst/>
                <a:latin typeface="+mn-lt"/>
              </a:rPr>
              <a:t>Kvantově chemické výpočty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en-US" sz="800" b="0" i="0" u="none" strike="noStrike" cap="none" normalizeH="0" baseline="0" dirty="0">
              <a:ln>
                <a:noFill/>
              </a:ln>
              <a:solidFill>
                <a:srgbClr val="242729"/>
              </a:solidFill>
              <a:effectLst/>
              <a:latin typeface="inherit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+mn-lt"/>
              </a:rPr>
              <a:t>Clementi</a:t>
            </a:r>
            <a:r>
              <a:rPr lang="cs-CZ" sz="1800" dirty="0">
                <a:latin typeface="+mn-lt"/>
              </a:rPr>
              <a:t> a</a:t>
            </a:r>
            <a:r>
              <a:rPr lang="en-US" sz="1800" dirty="0">
                <a:latin typeface="+mn-lt"/>
              </a:rPr>
              <a:t> Raimondi</a:t>
            </a:r>
            <a:r>
              <a:rPr lang="cs-CZ" sz="1800" dirty="0">
                <a:latin typeface="+mn-lt"/>
              </a:rPr>
              <a:t>, výpočet</a:t>
            </a:r>
            <a:r>
              <a:rPr lang="en-US" sz="1800" dirty="0">
                <a:latin typeface="+mn-lt"/>
              </a:rPr>
              <a:t> </a:t>
            </a:r>
            <a:r>
              <a:rPr kumimoji="0" lang="cs-CZ" altLang="en-US" b="0" i="0" u="none" strike="noStrike" cap="none" normalizeH="0" baseline="0" dirty="0">
                <a:ln>
                  <a:noFill/>
                </a:ln>
                <a:solidFill>
                  <a:srgbClr val="242729"/>
                </a:solidFill>
                <a:effectLst/>
                <a:latin typeface="+mn-lt"/>
              </a:rPr>
              <a:t>metodou konzistentního pole (SCF)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514106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56F23CF-6D02-4948-A3CC-504305211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01" y="533400"/>
            <a:ext cx="7842397" cy="565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3960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E3FE6770-8225-4B02-8FE5-C8CFA71C62F1}"/>
              </a:ext>
            </a:extLst>
          </p:cNvPr>
          <p:cNvSpPr/>
          <p:nvPr/>
        </p:nvSpPr>
        <p:spPr>
          <a:xfrm>
            <a:off x="152400" y="76200"/>
            <a:ext cx="8839200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Příklad</a:t>
            </a:r>
            <a:r>
              <a:rPr lang="en-US" b="1" dirty="0"/>
              <a:t>:</a:t>
            </a:r>
            <a:r>
              <a:rPr lang="cs-CZ" b="1" dirty="0"/>
              <a:t> </a:t>
            </a:r>
            <a:r>
              <a:rPr lang="cs-CZ" dirty="0">
                <a:solidFill>
                  <a:srgbClr val="222222"/>
                </a:solidFill>
              </a:rPr>
              <a:t>Určete stínící k</a:t>
            </a:r>
            <a:r>
              <a:rPr lang="en-US" dirty="0" err="1">
                <a:solidFill>
                  <a:srgbClr val="222222"/>
                </a:solidFill>
              </a:rPr>
              <a:t>onstant</a:t>
            </a:r>
            <a:r>
              <a:rPr lang="cs-CZ" dirty="0">
                <a:solidFill>
                  <a:srgbClr val="222222"/>
                </a:solidFill>
              </a:rPr>
              <a:t>y </a:t>
            </a:r>
            <a:r>
              <a:rPr lang="en-US" dirty="0">
                <a:solidFill>
                  <a:srgbClr val="222222"/>
                </a:solidFill>
              </a:rPr>
              <a:t>a</a:t>
            </a:r>
            <a:r>
              <a:rPr lang="cs-CZ" dirty="0">
                <a:solidFill>
                  <a:srgbClr val="222222"/>
                </a:solidFill>
              </a:rPr>
              <a:t> příslušné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cs-CZ" dirty="0">
                <a:solidFill>
                  <a:srgbClr val="222222"/>
                </a:solidFill>
              </a:rPr>
              <a:t>efektivní náboje jádra atomu </a:t>
            </a:r>
            <a:r>
              <a:rPr lang="en-US" dirty="0">
                <a:solidFill>
                  <a:srgbClr val="222222"/>
                </a:solidFill>
              </a:rPr>
              <a:t>m</a:t>
            </a:r>
            <a:r>
              <a:rPr lang="cs-CZ" dirty="0">
                <a:solidFill>
                  <a:srgbClr val="222222"/>
                </a:solidFill>
              </a:rPr>
              <a:t>ě</a:t>
            </a:r>
            <a:r>
              <a:rPr lang="en-US" dirty="0">
                <a:solidFill>
                  <a:srgbClr val="222222"/>
                </a:solidFill>
              </a:rPr>
              <a:t>di</a:t>
            </a:r>
            <a:r>
              <a:rPr lang="cs-CZ" dirty="0">
                <a:solidFill>
                  <a:srgbClr val="222222"/>
                </a:solidFill>
              </a:rPr>
              <a:t>.</a:t>
            </a:r>
            <a:endParaRPr lang="en-US" dirty="0"/>
          </a:p>
          <a:p>
            <a:endParaRPr lang="cs-CZ" sz="800" b="1" dirty="0">
              <a:solidFill>
                <a:srgbClr val="222222"/>
              </a:solidFill>
            </a:endParaRPr>
          </a:p>
          <a:p>
            <a:r>
              <a:rPr lang="cs-CZ" b="1" dirty="0">
                <a:solidFill>
                  <a:srgbClr val="222222"/>
                </a:solidFill>
              </a:rPr>
              <a:t>Řešení</a:t>
            </a:r>
            <a:r>
              <a:rPr lang="cs-CZ" dirty="0">
                <a:solidFill>
                  <a:srgbClr val="222222"/>
                </a:solidFill>
              </a:rPr>
              <a:t>:</a:t>
            </a:r>
          </a:p>
          <a:p>
            <a:r>
              <a:rPr lang="cs-CZ" b="1" i="1" dirty="0">
                <a:solidFill>
                  <a:srgbClr val="222222"/>
                </a:solidFill>
              </a:rPr>
              <a:t>Atom </a:t>
            </a:r>
            <a:r>
              <a:rPr lang="en-US" b="1" i="1" baseline="-25000" dirty="0">
                <a:solidFill>
                  <a:srgbClr val="222222"/>
                </a:solidFill>
              </a:rPr>
              <a:t>2</a:t>
            </a:r>
            <a:r>
              <a:rPr lang="cs-CZ" b="1" i="1" baseline="-25000" dirty="0">
                <a:solidFill>
                  <a:srgbClr val="222222"/>
                </a:solidFill>
              </a:rPr>
              <a:t>9</a:t>
            </a:r>
            <a:r>
              <a:rPr lang="cs-CZ" b="1" i="1" dirty="0">
                <a:solidFill>
                  <a:srgbClr val="222222"/>
                </a:solidFill>
              </a:rPr>
              <a:t>Cu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cs-CZ" dirty="0">
                <a:solidFill>
                  <a:srgbClr val="222222"/>
                </a:solidFill>
              </a:rPr>
              <a:t>obsahuje </a:t>
            </a:r>
            <a:r>
              <a:rPr lang="en-US" dirty="0">
                <a:solidFill>
                  <a:srgbClr val="222222"/>
                </a:solidFill>
              </a:rPr>
              <a:t>2</a:t>
            </a:r>
            <a:r>
              <a:rPr lang="cs-CZ" dirty="0">
                <a:solidFill>
                  <a:srgbClr val="222222"/>
                </a:solidFill>
              </a:rPr>
              <a:t>9 protonů</a:t>
            </a:r>
            <a:r>
              <a:rPr lang="en-US" dirty="0">
                <a:solidFill>
                  <a:srgbClr val="222222"/>
                </a:solidFill>
              </a:rPr>
              <a:t> a </a:t>
            </a:r>
            <a:r>
              <a:rPr lang="en-US" dirty="0" err="1">
                <a:solidFill>
                  <a:srgbClr val="222222"/>
                </a:solidFill>
              </a:rPr>
              <a:t>ele</a:t>
            </a:r>
            <a:r>
              <a:rPr lang="cs-CZ" dirty="0">
                <a:solidFill>
                  <a:srgbClr val="222222"/>
                </a:solidFill>
              </a:rPr>
              <a:t>k</a:t>
            </a:r>
            <a:r>
              <a:rPr lang="en-US" dirty="0" err="1">
                <a:solidFill>
                  <a:srgbClr val="222222"/>
                </a:solidFill>
              </a:rPr>
              <a:t>tron</a:t>
            </a:r>
            <a:r>
              <a:rPr lang="cs-CZ" dirty="0" err="1">
                <a:solidFill>
                  <a:srgbClr val="222222"/>
                </a:solidFill>
              </a:rPr>
              <a:t>ovou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cs-CZ" dirty="0">
                <a:solidFill>
                  <a:srgbClr val="222222"/>
                </a:solidFill>
              </a:rPr>
              <a:t>k</a:t>
            </a:r>
            <a:r>
              <a:rPr lang="en-US" dirty="0" err="1">
                <a:solidFill>
                  <a:srgbClr val="222222"/>
                </a:solidFill>
              </a:rPr>
              <a:t>onfigura</a:t>
            </a:r>
            <a:r>
              <a:rPr lang="cs-CZ" dirty="0" err="1">
                <a:solidFill>
                  <a:srgbClr val="222222"/>
                </a:solidFill>
              </a:rPr>
              <a:t>ci</a:t>
            </a:r>
            <a:r>
              <a:rPr lang="en-US" dirty="0">
                <a:solidFill>
                  <a:srgbClr val="222222"/>
                </a:solidFill>
              </a:rPr>
              <a:t> 1s</a:t>
            </a:r>
            <a:r>
              <a:rPr lang="en-US" baseline="30000" dirty="0">
                <a:solidFill>
                  <a:srgbClr val="222222"/>
                </a:solidFill>
              </a:rPr>
              <a:t>2</a:t>
            </a:r>
            <a:r>
              <a:rPr lang="en-US" dirty="0">
                <a:solidFill>
                  <a:srgbClr val="222222"/>
                </a:solidFill>
              </a:rPr>
              <a:t>2s</a:t>
            </a:r>
            <a:r>
              <a:rPr lang="en-US" baseline="30000" dirty="0">
                <a:solidFill>
                  <a:srgbClr val="222222"/>
                </a:solidFill>
              </a:rPr>
              <a:t>2</a:t>
            </a:r>
            <a:r>
              <a:rPr lang="en-US" dirty="0">
                <a:solidFill>
                  <a:srgbClr val="222222"/>
                </a:solidFill>
              </a:rPr>
              <a:t>2p</a:t>
            </a:r>
            <a:r>
              <a:rPr lang="en-US" baseline="30000" dirty="0">
                <a:solidFill>
                  <a:srgbClr val="222222"/>
                </a:solidFill>
              </a:rPr>
              <a:t>6</a:t>
            </a:r>
            <a:r>
              <a:rPr lang="en-US" dirty="0">
                <a:solidFill>
                  <a:srgbClr val="222222"/>
                </a:solidFill>
              </a:rPr>
              <a:t>3s</a:t>
            </a:r>
            <a:r>
              <a:rPr lang="en-US" baseline="30000" dirty="0">
                <a:solidFill>
                  <a:srgbClr val="222222"/>
                </a:solidFill>
              </a:rPr>
              <a:t>2</a:t>
            </a:r>
            <a:r>
              <a:rPr lang="en-US" dirty="0">
                <a:solidFill>
                  <a:srgbClr val="222222"/>
                </a:solidFill>
              </a:rPr>
              <a:t>3p</a:t>
            </a:r>
            <a:r>
              <a:rPr lang="en-US" baseline="30000" dirty="0">
                <a:solidFill>
                  <a:srgbClr val="222222"/>
                </a:solidFill>
              </a:rPr>
              <a:t>6</a:t>
            </a:r>
            <a:r>
              <a:rPr lang="en-US" dirty="0">
                <a:solidFill>
                  <a:srgbClr val="222222"/>
                </a:solidFill>
              </a:rPr>
              <a:t>3d</a:t>
            </a:r>
            <a:r>
              <a:rPr lang="cs-CZ" baseline="30000" dirty="0">
                <a:solidFill>
                  <a:srgbClr val="222222"/>
                </a:solidFill>
              </a:rPr>
              <a:t>10</a:t>
            </a:r>
            <a:r>
              <a:rPr lang="en-US" dirty="0">
                <a:solidFill>
                  <a:srgbClr val="222222"/>
                </a:solidFill>
              </a:rPr>
              <a:t>4s</a:t>
            </a:r>
            <a:r>
              <a:rPr lang="cs-CZ" baseline="30000" dirty="0">
                <a:solidFill>
                  <a:srgbClr val="222222"/>
                </a:solidFill>
              </a:rPr>
              <a:t>1</a:t>
            </a:r>
            <a:r>
              <a:rPr lang="en-US" dirty="0">
                <a:solidFill>
                  <a:srgbClr val="222222"/>
                </a:solidFill>
              </a:rPr>
              <a:t>. </a:t>
            </a:r>
            <a:r>
              <a:rPr lang="cs-CZ" dirty="0">
                <a:solidFill>
                  <a:srgbClr val="222222"/>
                </a:solidFill>
              </a:rPr>
              <a:t>Stínící k</a:t>
            </a:r>
            <a:r>
              <a:rPr lang="en-US" dirty="0" err="1">
                <a:solidFill>
                  <a:srgbClr val="222222"/>
                </a:solidFill>
              </a:rPr>
              <a:t>onstant</a:t>
            </a:r>
            <a:r>
              <a:rPr lang="cs-CZ" dirty="0">
                <a:solidFill>
                  <a:srgbClr val="222222"/>
                </a:solidFill>
              </a:rPr>
              <a:t>y </a:t>
            </a:r>
            <a:r>
              <a:rPr lang="en-US" dirty="0">
                <a:solidFill>
                  <a:srgbClr val="222222"/>
                </a:solidFill>
              </a:rPr>
              <a:t>a</a:t>
            </a:r>
            <a:r>
              <a:rPr lang="cs-CZ" dirty="0">
                <a:solidFill>
                  <a:srgbClr val="222222"/>
                </a:solidFill>
              </a:rPr>
              <a:t> příslušné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cs-CZ" dirty="0">
                <a:solidFill>
                  <a:srgbClr val="222222"/>
                </a:solidFill>
              </a:rPr>
              <a:t>efektivní náboje jádra lze vypočítat</a:t>
            </a:r>
            <a:r>
              <a:rPr lang="en-US" dirty="0">
                <a:solidFill>
                  <a:srgbClr val="222222"/>
                </a:solidFill>
              </a:rPr>
              <a:t>:</a:t>
            </a:r>
            <a:endParaRPr lang="cs-CZ" dirty="0">
              <a:solidFill>
                <a:srgbClr val="222222"/>
              </a:solidFill>
            </a:endParaRPr>
          </a:p>
          <a:p>
            <a:endParaRPr lang="cs-CZ" sz="800" dirty="0">
              <a:solidFill>
                <a:srgbClr val="222222"/>
              </a:solidFill>
            </a:endParaRPr>
          </a:p>
          <a:p>
            <a:r>
              <a:rPr lang="cs-CZ" dirty="0">
                <a:solidFill>
                  <a:srgbClr val="222222"/>
                </a:solidFill>
              </a:rPr>
              <a:t>4 s	1	uvažovaný elektron</a:t>
            </a:r>
          </a:p>
          <a:p>
            <a:r>
              <a:rPr lang="cs-CZ" dirty="0">
                <a:solidFill>
                  <a:srgbClr val="222222"/>
                </a:solidFill>
              </a:rPr>
              <a:t>3 d	10	 10 x 0.85		8.50</a:t>
            </a:r>
          </a:p>
          <a:p>
            <a:r>
              <a:rPr lang="cs-CZ" dirty="0">
                <a:solidFill>
                  <a:srgbClr val="222222"/>
                </a:solidFill>
              </a:rPr>
              <a:t>3 s, p	8	  8 x 1.00		8.00</a:t>
            </a:r>
          </a:p>
          <a:p>
            <a:r>
              <a:rPr lang="cs-CZ" dirty="0">
                <a:solidFill>
                  <a:srgbClr val="222222"/>
                </a:solidFill>
              </a:rPr>
              <a:t>2 s, p	8	  8 x 1.00		8.00 </a:t>
            </a:r>
          </a:p>
          <a:p>
            <a:r>
              <a:rPr lang="cs-CZ" dirty="0">
                <a:solidFill>
                  <a:srgbClr val="222222"/>
                </a:solidFill>
              </a:rPr>
              <a:t>1 s	2	  2 x 1.00		</a:t>
            </a:r>
            <a:r>
              <a:rPr lang="cs-CZ" u="sng" dirty="0">
                <a:solidFill>
                  <a:srgbClr val="222222"/>
                </a:solidFill>
              </a:rPr>
              <a:t>2.00 </a:t>
            </a:r>
          </a:p>
          <a:p>
            <a:r>
              <a:rPr lang="cs-CZ" dirty="0">
                <a:solidFill>
                  <a:srgbClr val="222222"/>
                </a:solidFill>
              </a:rPr>
              <a:t>				26.50</a:t>
            </a:r>
          </a:p>
          <a:p>
            <a:r>
              <a:rPr lang="cs-CZ" dirty="0">
                <a:solidFill>
                  <a:srgbClr val="222222"/>
                </a:solidFill>
              </a:rPr>
              <a:t>Protože náboj jádra </a:t>
            </a:r>
            <a:r>
              <a:rPr lang="cs-CZ" dirty="0" err="1">
                <a:solidFill>
                  <a:srgbClr val="222222"/>
                </a:solidFill>
              </a:rPr>
              <a:t>Cu</a:t>
            </a:r>
            <a:r>
              <a:rPr lang="cs-CZ" dirty="0">
                <a:solidFill>
                  <a:srgbClr val="222222"/>
                </a:solidFill>
              </a:rPr>
              <a:t> je 29, je efektivní náboj Z</a:t>
            </a:r>
            <a:r>
              <a:rPr lang="en-US" dirty="0">
                <a:solidFill>
                  <a:srgbClr val="222222"/>
                </a:solidFill>
              </a:rPr>
              <a:t>*</a:t>
            </a:r>
            <a:r>
              <a:rPr lang="cs-CZ" dirty="0">
                <a:solidFill>
                  <a:srgbClr val="222222"/>
                </a:solidFill>
              </a:rPr>
              <a:t> = Z – </a:t>
            </a:r>
            <a:r>
              <a:rPr lang="el-GR" dirty="0">
                <a:solidFill>
                  <a:srgbClr val="222222"/>
                </a:solidFill>
              </a:rPr>
              <a:t>σ</a:t>
            </a:r>
            <a:r>
              <a:rPr lang="cs-CZ" dirty="0">
                <a:solidFill>
                  <a:srgbClr val="222222"/>
                </a:solidFill>
              </a:rPr>
              <a:t> </a:t>
            </a:r>
            <a:r>
              <a:rPr lang="en-US" dirty="0">
                <a:solidFill>
                  <a:srgbClr val="222222"/>
                </a:solidFill>
              </a:rPr>
              <a:t>(</a:t>
            </a:r>
            <a:r>
              <a:rPr lang="el-GR" dirty="0">
                <a:solidFill>
                  <a:srgbClr val="222222"/>
                </a:solidFill>
              </a:rPr>
              <a:t>σ</a:t>
            </a:r>
            <a:r>
              <a:rPr lang="en-US" dirty="0">
                <a:solidFill>
                  <a:srgbClr val="222222"/>
                </a:solidFill>
              </a:rPr>
              <a:t> = </a:t>
            </a:r>
            <a:r>
              <a:rPr lang="cs-CZ" dirty="0">
                <a:solidFill>
                  <a:srgbClr val="222222"/>
                </a:solidFill>
              </a:rPr>
              <a:t>součet stínících konstant</a:t>
            </a:r>
            <a:r>
              <a:rPr lang="en-US" dirty="0">
                <a:solidFill>
                  <a:srgbClr val="222222"/>
                </a:solidFill>
              </a:rPr>
              <a:t>)</a:t>
            </a:r>
            <a:r>
              <a:rPr lang="cs-CZ" dirty="0">
                <a:solidFill>
                  <a:srgbClr val="222222"/>
                </a:solidFill>
              </a:rPr>
              <a:t> a tedy Z</a:t>
            </a:r>
            <a:r>
              <a:rPr lang="en-US" dirty="0">
                <a:solidFill>
                  <a:srgbClr val="222222"/>
                </a:solidFill>
              </a:rPr>
              <a:t>*</a:t>
            </a:r>
            <a:r>
              <a:rPr lang="cs-CZ" dirty="0">
                <a:solidFill>
                  <a:srgbClr val="222222"/>
                </a:solidFill>
              </a:rPr>
              <a:t> = 29 – 26.5 = 2.5.</a:t>
            </a:r>
          </a:p>
          <a:p>
            <a:endParaRPr lang="cs-CZ" sz="800" dirty="0">
              <a:solidFill>
                <a:srgbClr val="222222"/>
              </a:solidFill>
            </a:endParaRPr>
          </a:p>
          <a:p>
            <a:r>
              <a:rPr lang="cs-CZ" b="1" i="1" dirty="0">
                <a:solidFill>
                  <a:srgbClr val="222222"/>
                </a:solidFill>
              </a:rPr>
              <a:t>Ion  </a:t>
            </a:r>
            <a:r>
              <a:rPr lang="en-US" b="1" i="1" baseline="-25000" dirty="0">
                <a:solidFill>
                  <a:srgbClr val="222222"/>
                </a:solidFill>
              </a:rPr>
              <a:t>2</a:t>
            </a:r>
            <a:r>
              <a:rPr lang="cs-CZ" b="1" i="1" baseline="-25000" dirty="0">
                <a:solidFill>
                  <a:srgbClr val="222222"/>
                </a:solidFill>
              </a:rPr>
              <a:t>9</a:t>
            </a:r>
            <a:r>
              <a:rPr lang="cs-CZ" b="1" i="1" dirty="0">
                <a:solidFill>
                  <a:srgbClr val="222222"/>
                </a:solidFill>
              </a:rPr>
              <a:t>Cu</a:t>
            </a:r>
            <a:r>
              <a:rPr lang="cs-CZ" b="1" i="1" baseline="30000" dirty="0">
                <a:solidFill>
                  <a:srgbClr val="222222"/>
                </a:solidFill>
              </a:rPr>
              <a:t>+</a:t>
            </a:r>
            <a:r>
              <a:rPr lang="en-US" b="1" i="1" dirty="0">
                <a:solidFill>
                  <a:srgbClr val="222222"/>
                </a:solidFill>
              </a:rPr>
              <a:t> </a:t>
            </a:r>
            <a:r>
              <a:rPr lang="cs-CZ" dirty="0">
                <a:solidFill>
                  <a:srgbClr val="222222"/>
                </a:solidFill>
              </a:rPr>
              <a:t>obsahuje </a:t>
            </a:r>
            <a:r>
              <a:rPr lang="en-US" dirty="0">
                <a:solidFill>
                  <a:srgbClr val="222222"/>
                </a:solidFill>
              </a:rPr>
              <a:t>2</a:t>
            </a:r>
            <a:r>
              <a:rPr lang="cs-CZ" dirty="0">
                <a:solidFill>
                  <a:srgbClr val="222222"/>
                </a:solidFill>
              </a:rPr>
              <a:t>8 protonů</a:t>
            </a:r>
            <a:r>
              <a:rPr lang="en-US" dirty="0">
                <a:solidFill>
                  <a:srgbClr val="222222"/>
                </a:solidFill>
              </a:rPr>
              <a:t> a </a:t>
            </a:r>
            <a:r>
              <a:rPr lang="en-US" dirty="0" err="1">
                <a:solidFill>
                  <a:srgbClr val="222222"/>
                </a:solidFill>
              </a:rPr>
              <a:t>ele</a:t>
            </a:r>
            <a:r>
              <a:rPr lang="cs-CZ" dirty="0">
                <a:solidFill>
                  <a:srgbClr val="222222"/>
                </a:solidFill>
              </a:rPr>
              <a:t>k</a:t>
            </a:r>
            <a:r>
              <a:rPr lang="en-US" dirty="0" err="1">
                <a:solidFill>
                  <a:srgbClr val="222222"/>
                </a:solidFill>
              </a:rPr>
              <a:t>tron</a:t>
            </a:r>
            <a:r>
              <a:rPr lang="cs-CZ" dirty="0" err="1">
                <a:solidFill>
                  <a:srgbClr val="222222"/>
                </a:solidFill>
              </a:rPr>
              <a:t>ovou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cs-CZ" dirty="0">
                <a:solidFill>
                  <a:srgbClr val="222222"/>
                </a:solidFill>
              </a:rPr>
              <a:t>k</a:t>
            </a:r>
            <a:r>
              <a:rPr lang="en-US" dirty="0" err="1">
                <a:solidFill>
                  <a:srgbClr val="222222"/>
                </a:solidFill>
              </a:rPr>
              <a:t>onfigura</a:t>
            </a:r>
            <a:r>
              <a:rPr lang="cs-CZ" dirty="0" err="1">
                <a:solidFill>
                  <a:srgbClr val="222222"/>
                </a:solidFill>
              </a:rPr>
              <a:t>ci</a:t>
            </a:r>
            <a:r>
              <a:rPr lang="en-US" dirty="0">
                <a:solidFill>
                  <a:srgbClr val="222222"/>
                </a:solidFill>
              </a:rPr>
              <a:t> 1s</a:t>
            </a:r>
            <a:r>
              <a:rPr lang="en-US" baseline="30000" dirty="0">
                <a:solidFill>
                  <a:srgbClr val="222222"/>
                </a:solidFill>
              </a:rPr>
              <a:t>2</a:t>
            </a:r>
            <a:r>
              <a:rPr lang="en-US" dirty="0">
                <a:solidFill>
                  <a:srgbClr val="222222"/>
                </a:solidFill>
              </a:rPr>
              <a:t>2s</a:t>
            </a:r>
            <a:r>
              <a:rPr lang="en-US" baseline="30000" dirty="0">
                <a:solidFill>
                  <a:srgbClr val="222222"/>
                </a:solidFill>
              </a:rPr>
              <a:t>2</a:t>
            </a:r>
            <a:r>
              <a:rPr lang="en-US" dirty="0">
                <a:solidFill>
                  <a:srgbClr val="222222"/>
                </a:solidFill>
              </a:rPr>
              <a:t>2p</a:t>
            </a:r>
            <a:r>
              <a:rPr lang="en-US" baseline="30000" dirty="0">
                <a:solidFill>
                  <a:srgbClr val="222222"/>
                </a:solidFill>
              </a:rPr>
              <a:t>6</a:t>
            </a:r>
            <a:r>
              <a:rPr lang="en-US" dirty="0">
                <a:solidFill>
                  <a:srgbClr val="222222"/>
                </a:solidFill>
              </a:rPr>
              <a:t>3s</a:t>
            </a:r>
            <a:r>
              <a:rPr lang="en-US" baseline="30000" dirty="0">
                <a:solidFill>
                  <a:srgbClr val="222222"/>
                </a:solidFill>
              </a:rPr>
              <a:t>2</a:t>
            </a:r>
            <a:r>
              <a:rPr lang="en-US" dirty="0">
                <a:solidFill>
                  <a:srgbClr val="222222"/>
                </a:solidFill>
              </a:rPr>
              <a:t>3p</a:t>
            </a:r>
            <a:r>
              <a:rPr lang="en-US" baseline="30000" dirty="0">
                <a:solidFill>
                  <a:srgbClr val="222222"/>
                </a:solidFill>
              </a:rPr>
              <a:t>6</a:t>
            </a:r>
            <a:r>
              <a:rPr lang="en-US" dirty="0">
                <a:solidFill>
                  <a:srgbClr val="222222"/>
                </a:solidFill>
              </a:rPr>
              <a:t>3d</a:t>
            </a:r>
            <a:r>
              <a:rPr lang="cs-CZ" baseline="30000" dirty="0">
                <a:solidFill>
                  <a:srgbClr val="222222"/>
                </a:solidFill>
              </a:rPr>
              <a:t>10</a:t>
            </a:r>
            <a:r>
              <a:rPr lang="en-US" dirty="0">
                <a:solidFill>
                  <a:srgbClr val="222222"/>
                </a:solidFill>
              </a:rPr>
              <a:t>4s</a:t>
            </a:r>
            <a:r>
              <a:rPr lang="cs-CZ" baseline="30000" dirty="0">
                <a:solidFill>
                  <a:srgbClr val="222222"/>
                </a:solidFill>
              </a:rPr>
              <a:t>0</a:t>
            </a:r>
            <a:r>
              <a:rPr lang="en-US" dirty="0">
                <a:solidFill>
                  <a:srgbClr val="222222"/>
                </a:solidFill>
              </a:rPr>
              <a:t>. </a:t>
            </a:r>
            <a:r>
              <a:rPr lang="cs-CZ" dirty="0">
                <a:solidFill>
                  <a:srgbClr val="222222"/>
                </a:solidFill>
              </a:rPr>
              <a:t>Stínící k</a:t>
            </a:r>
            <a:r>
              <a:rPr lang="en-US" dirty="0" err="1">
                <a:solidFill>
                  <a:srgbClr val="222222"/>
                </a:solidFill>
              </a:rPr>
              <a:t>onstant</a:t>
            </a:r>
            <a:r>
              <a:rPr lang="cs-CZ" dirty="0">
                <a:solidFill>
                  <a:srgbClr val="222222"/>
                </a:solidFill>
              </a:rPr>
              <a:t>y </a:t>
            </a:r>
            <a:r>
              <a:rPr lang="en-US" dirty="0">
                <a:solidFill>
                  <a:srgbClr val="222222"/>
                </a:solidFill>
              </a:rPr>
              <a:t>a</a:t>
            </a:r>
            <a:r>
              <a:rPr lang="cs-CZ" dirty="0">
                <a:solidFill>
                  <a:srgbClr val="222222"/>
                </a:solidFill>
              </a:rPr>
              <a:t> příslušné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cs-CZ" dirty="0">
                <a:solidFill>
                  <a:srgbClr val="222222"/>
                </a:solidFill>
              </a:rPr>
              <a:t>efektivní náboje jádra lze vypočítat</a:t>
            </a:r>
            <a:r>
              <a:rPr lang="en-US" dirty="0">
                <a:solidFill>
                  <a:srgbClr val="222222"/>
                </a:solidFill>
              </a:rPr>
              <a:t>:</a:t>
            </a:r>
            <a:endParaRPr lang="cs-CZ" dirty="0">
              <a:solidFill>
                <a:srgbClr val="222222"/>
              </a:solidFill>
            </a:endParaRPr>
          </a:p>
          <a:p>
            <a:r>
              <a:rPr lang="cs-CZ" dirty="0">
                <a:solidFill>
                  <a:srgbClr val="222222"/>
                </a:solidFill>
              </a:rPr>
              <a:t>4 s	-	</a:t>
            </a:r>
          </a:p>
          <a:p>
            <a:r>
              <a:rPr lang="cs-CZ" dirty="0">
                <a:solidFill>
                  <a:srgbClr val="222222"/>
                </a:solidFill>
              </a:rPr>
              <a:t>3 d	10	  9 x 0.35		3.15</a:t>
            </a:r>
          </a:p>
          <a:p>
            <a:r>
              <a:rPr lang="cs-CZ" dirty="0">
                <a:solidFill>
                  <a:srgbClr val="222222"/>
                </a:solidFill>
              </a:rPr>
              <a:t>3 s, p	8	  8 x 1.00		8.00</a:t>
            </a:r>
          </a:p>
          <a:p>
            <a:r>
              <a:rPr lang="cs-CZ" dirty="0">
                <a:solidFill>
                  <a:srgbClr val="222222"/>
                </a:solidFill>
              </a:rPr>
              <a:t>2 s, p	8	  8 x 1.00		8.00 </a:t>
            </a:r>
          </a:p>
          <a:p>
            <a:r>
              <a:rPr lang="cs-CZ" dirty="0">
                <a:solidFill>
                  <a:srgbClr val="222222"/>
                </a:solidFill>
              </a:rPr>
              <a:t>1 s	2	  2 x 1.00		</a:t>
            </a:r>
            <a:r>
              <a:rPr lang="cs-CZ" u="sng" dirty="0">
                <a:solidFill>
                  <a:srgbClr val="222222"/>
                </a:solidFill>
              </a:rPr>
              <a:t>2.00 </a:t>
            </a:r>
          </a:p>
          <a:p>
            <a:r>
              <a:rPr lang="cs-CZ" dirty="0">
                <a:solidFill>
                  <a:srgbClr val="222222"/>
                </a:solidFill>
              </a:rPr>
              <a:t>				21.15</a:t>
            </a:r>
          </a:p>
          <a:p>
            <a:r>
              <a:rPr lang="cs-CZ" dirty="0">
                <a:solidFill>
                  <a:srgbClr val="222222"/>
                </a:solidFill>
              </a:rPr>
              <a:t>Protože náboj jádra </a:t>
            </a:r>
            <a:r>
              <a:rPr lang="cs-CZ" dirty="0" err="1">
                <a:solidFill>
                  <a:srgbClr val="222222"/>
                </a:solidFill>
              </a:rPr>
              <a:t>Cu</a:t>
            </a:r>
            <a:r>
              <a:rPr lang="cs-CZ" dirty="0">
                <a:solidFill>
                  <a:srgbClr val="222222"/>
                </a:solidFill>
              </a:rPr>
              <a:t> je 29, je efektivní náboj Z</a:t>
            </a:r>
            <a:r>
              <a:rPr lang="en-US" dirty="0">
                <a:solidFill>
                  <a:srgbClr val="222222"/>
                </a:solidFill>
              </a:rPr>
              <a:t>*</a:t>
            </a:r>
            <a:r>
              <a:rPr lang="cs-CZ" dirty="0">
                <a:solidFill>
                  <a:srgbClr val="222222"/>
                </a:solidFill>
              </a:rPr>
              <a:t> = Z – </a:t>
            </a:r>
            <a:r>
              <a:rPr lang="el-GR" dirty="0">
                <a:solidFill>
                  <a:srgbClr val="222222"/>
                </a:solidFill>
              </a:rPr>
              <a:t>σ</a:t>
            </a:r>
            <a:r>
              <a:rPr lang="cs-CZ" dirty="0">
                <a:solidFill>
                  <a:srgbClr val="222222"/>
                </a:solidFill>
              </a:rPr>
              <a:t> </a:t>
            </a:r>
            <a:r>
              <a:rPr lang="en-US" dirty="0">
                <a:solidFill>
                  <a:srgbClr val="222222"/>
                </a:solidFill>
              </a:rPr>
              <a:t>(</a:t>
            </a:r>
            <a:r>
              <a:rPr lang="el-GR" dirty="0">
                <a:solidFill>
                  <a:srgbClr val="222222"/>
                </a:solidFill>
              </a:rPr>
              <a:t>σ</a:t>
            </a:r>
            <a:r>
              <a:rPr lang="en-US" dirty="0">
                <a:solidFill>
                  <a:srgbClr val="222222"/>
                </a:solidFill>
              </a:rPr>
              <a:t> = </a:t>
            </a:r>
            <a:r>
              <a:rPr lang="cs-CZ" dirty="0">
                <a:solidFill>
                  <a:srgbClr val="222222"/>
                </a:solidFill>
              </a:rPr>
              <a:t>součet stínících konstant</a:t>
            </a:r>
            <a:r>
              <a:rPr lang="en-US" dirty="0">
                <a:solidFill>
                  <a:srgbClr val="222222"/>
                </a:solidFill>
              </a:rPr>
              <a:t>)</a:t>
            </a:r>
            <a:r>
              <a:rPr lang="cs-CZ" dirty="0">
                <a:solidFill>
                  <a:srgbClr val="222222"/>
                </a:solidFill>
              </a:rPr>
              <a:t> a tedy Z</a:t>
            </a:r>
            <a:r>
              <a:rPr lang="en-US" dirty="0">
                <a:solidFill>
                  <a:srgbClr val="222222"/>
                </a:solidFill>
              </a:rPr>
              <a:t>*</a:t>
            </a:r>
            <a:r>
              <a:rPr lang="cs-CZ" dirty="0">
                <a:solidFill>
                  <a:srgbClr val="222222"/>
                </a:solidFill>
              </a:rPr>
              <a:t> = 29 – 21.15 = 7.85.</a:t>
            </a:r>
          </a:p>
        </p:txBody>
      </p:sp>
    </p:spTree>
    <p:extLst>
      <p:ext uri="{BB962C8B-B14F-4D97-AF65-F5344CB8AC3E}">
        <p14:creationId xmlns:p14="http://schemas.microsoft.com/office/powerpoint/2010/main" val="22767698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BE7D95B-2EAB-4EB7-BABA-DA3CD6EBA5E1}"/>
              </a:ext>
            </a:extLst>
          </p:cNvPr>
          <p:cNvSpPr/>
          <p:nvPr/>
        </p:nvSpPr>
        <p:spPr>
          <a:xfrm>
            <a:off x="97573" y="2859882"/>
            <a:ext cx="8839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Příklad</a:t>
            </a:r>
            <a:r>
              <a:rPr lang="en-US" sz="2000" b="1" dirty="0"/>
              <a:t>:</a:t>
            </a:r>
            <a:r>
              <a:rPr lang="cs-CZ" sz="2000" b="1" dirty="0"/>
              <a:t> </a:t>
            </a:r>
            <a:r>
              <a:rPr lang="cs-CZ" sz="2000" dirty="0">
                <a:solidFill>
                  <a:srgbClr val="222222"/>
                </a:solidFill>
              </a:rPr>
              <a:t>Určete stínící k</a:t>
            </a:r>
            <a:r>
              <a:rPr lang="en-US" sz="2000" dirty="0" err="1">
                <a:solidFill>
                  <a:srgbClr val="222222"/>
                </a:solidFill>
              </a:rPr>
              <a:t>onstant</a:t>
            </a:r>
            <a:r>
              <a:rPr lang="cs-CZ" sz="2000" dirty="0">
                <a:solidFill>
                  <a:srgbClr val="222222"/>
                </a:solidFill>
              </a:rPr>
              <a:t>y </a:t>
            </a:r>
            <a:r>
              <a:rPr lang="en-US" sz="2000" dirty="0">
                <a:solidFill>
                  <a:srgbClr val="222222"/>
                </a:solidFill>
              </a:rPr>
              <a:t>a</a:t>
            </a:r>
            <a:r>
              <a:rPr lang="cs-CZ" sz="2000" dirty="0">
                <a:solidFill>
                  <a:srgbClr val="222222"/>
                </a:solidFill>
              </a:rPr>
              <a:t> příslušné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cs-CZ" sz="2000" dirty="0">
                <a:solidFill>
                  <a:srgbClr val="222222"/>
                </a:solidFill>
              </a:rPr>
              <a:t>efektivní náboje jádra atomu železa.</a:t>
            </a:r>
            <a:endParaRPr lang="en-US" sz="2000" dirty="0"/>
          </a:p>
          <a:p>
            <a:endParaRPr lang="cs-CZ" sz="2000" b="1" dirty="0">
              <a:solidFill>
                <a:srgbClr val="222222"/>
              </a:solidFill>
            </a:endParaRPr>
          </a:p>
          <a:p>
            <a:r>
              <a:rPr lang="cs-CZ" sz="2000" b="1" dirty="0">
                <a:solidFill>
                  <a:srgbClr val="222222"/>
                </a:solidFill>
              </a:rPr>
              <a:t>Řešení</a:t>
            </a:r>
            <a:r>
              <a:rPr lang="cs-CZ" sz="2000" dirty="0">
                <a:solidFill>
                  <a:srgbClr val="222222"/>
                </a:solidFill>
              </a:rPr>
              <a:t>:</a:t>
            </a:r>
          </a:p>
          <a:p>
            <a:r>
              <a:rPr lang="cs-CZ" sz="2000" dirty="0">
                <a:solidFill>
                  <a:srgbClr val="222222"/>
                </a:solidFill>
              </a:rPr>
              <a:t>Atom </a:t>
            </a:r>
            <a:r>
              <a:rPr lang="en-US" sz="2000" baseline="-25000" dirty="0">
                <a:solidFill>
                  <a:srgbClr val="222222"/>
                </a:solidFill>
              </a:rPr>
              <a:t>26</a:t>
            </a:r>
            <a:r>
              <a:rPr lang="en-US" sz="2000" dirty="0">
                <a:solidFill>
                  <a:srgbClr val="222222"/>
                </a:solidFill>
              </a:rPr>
              <a:t>Fe </a:t>
            </a:r>
            <a:r>
              <a:rPr lang="cs-CZ" sz="2000" dirty="0">
                <a:solidFill>
                  <a:srgbClr val="222222"/>
                </a:solidFill>
              </a:rPr>
              <a:t>obsahuje </a:t>
            </a:r>
            <a:r>
              <a:rPr lang="en-US" sz="2000" dirty="0">
                <a:solidFill>
                  <a:srgbClr val="222222"/>
                </a:solidFill>
              </a:rPr>
              <a:t>26</a:t>
            </a:r>
            <a:r>
              <a:rPr lang="cs-CZ" sz="2000" dirty="0">
                <a:solidFill>
                  <a:srgbClr val="222222"/>
                </a:solidFill>
              </a:rPr>
              <a:t> protonů</a:t>
            </a:r>
            <a:r>
              <a:rPr lang="en-US" sz="2000" dirty="0">
                <a:solidFill>
                  <a:srgbClr val="222222"/>
                </a:solidFill>
              </a:rPr>
              <a:t> a </a:t>
            </a:r>
            <a:r>
              <a:rPr lang="en-US" sz="2000" dirty="0" err="1">
                <a:solidFill>
                  <a:srgbClr val="222222"/>
                </a:solidFill>
              </a:rPr>
              <a:t>ele</a:t>
            </a:r>
            <a:r>
              <a:rPr lang="cs-CZ" sz="2000" dirty="0">
                <a:solidFill>
                  <a:srgbClr val="222222"/>
                </a:solidFill>
              </a:rPr>
              <a:t>k</a:t>
            </a:r>
            <a:r>
              <a:rPr lang="en-US" sz="2000" dirty="0" err="1">
                <a:solidFill>
                  <a:srgbClr val="222222"/>
                </a:solidFill>
              </a:rPr>
              <a:t>tron</a:t>
            </a:r>
            <a:r>
              <a:rPr lang="cs-CZ" sz="2000" dirty="0" err="1">
                <a:solidFill>
                  <a:srgbClr val="222222"/>
                </a:solidFill>
              </a:rPr>
              <a:t>ovou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cs-CZ" sz="2000" dirty="0">
                <a:solidFill>
                  <a:srgbClr val="222222"/>
                </a:solidFill>
              </a:rPr>
              <a:t>k</a:t>
            </a:r>
            <a:r>
              <a:rPr lang="en-US" sz="2000" dirty="0" err="1">
                <a:solidFill>
                  <a:srgbClr val="222222"/>
                </a:solidFill>
              </a:rPr>
              <a:t>onfigura</a:t>
            </a:r>
            <a:r>
              <a:rPr lang="cs-CZ" sz="2000" dirty="0" err="1">
                <a:solidFill>
                  <a:srgbClr val="222222"/>
                </a:solidFill>
              </a:rPr>
              <a:t>ci</a:t>
            </a:r>
            <a:r>
              <a:rPr lang="en-US" sz="2000" dirty="0">
                <a:solidFill>
                  <a:srgbClr val="222222"/>
                </a:solidFill>
              </a:rPr>
              <a:t> 1s</a:t>
            </a:r>
            <a:r>
              <a:rPr lang="en-US" sz="2000" baseline="30000" dirty="0">
                <a:solidFill>
                  <a:srgbClr val="222222"/>
                </a:solidFill>
              </a:rPr>
              <a:t>2</a:t>
            </a:r>
            <a:r>
              <a:rPr lang="en-US" sz="2000" dirty="0">
                <a:solidFill>
                  <a:srgbClr val="222222"/>
                </a:solidFill>
              </a:rPr>
              <a:t>2s</a:t>
            </a:r>
            <a:r>
              <a:rPr lang="en-US" sz="2000" baseline="30000" dirty="0">
                <a:solidFill>
                  <a:srgbClr val="222222"/>
                </a:solidFill>
              </a:rPr>
              <a:t>2</a:t>
            </a:r>
            <a:r>
              <a:rPr lang="en-US" sz="2000" dirty="0">
                <a:solidFill>
                  <a:srgbClr val="222222"/>
                </a:solidFill>
              </a:rPr>
              <a:t>2p</a:t>
            </a:r>
            <a:r>
              <a:rPr lang="en-US" sz="2000" baseline="30000" dirty="0">
                <a:solidFill>
                  <a:srgbClr val="222222"/>
                </a:solidFill>
              </a:rPr>
              <a:t>6</a:t>
            </a:r>
            <a:r>
              <a:rPr lang="en-US" sz="2000" dirty="0">
                <a:solidFill>
                  <a:srgbClr val="222222"/>
                </a:solidFill>
              </a:rPr>
              <a:t>3s</a:t>
            </a:r>
            <a:r>
              <a:rPr lang="en-US" sz="2000" baseline="30000" dirty="0">
                <a:solidFill>
                  <a:srgbClr val="222222"/>
                </a:solidFill>
              </a:rPr>
              <a:t>2</a:t>
            </a:r>
            <a:r>
              <a:rPr lang="en-US" sz="2000" dirty="0">
                <a:solidFill>
                  <a:srgbClr val="222222"/>
                </a:solidFill>
              </a:rPr>
              <a:t>3p</a:t>
            </a:r>
            <a:r>
              <a:rPr lang="en-US" sz="2000" baseline="30000" dirty="0">
                <a:solidFill>
                  <a:srgbClr val="222222"/>
                </a:solidFill>
              </a:rPr>
              <a:t>6</a:t>
            </a:r>
            <a:r>
              <a:rPr lang="en-US" sz="2000" dirty="0">
                <a:solidFill>
                  <a:srgbClr val="222222"/>
                </a:solidFill>
              </a:rPr>
              <a:t>3d</a:t>
            </a:r>
            <a:r>
              <a:rPr lang="en-US" sz="2000" baseline="30000" dirty="0">
                <a:solidFill>
                  <a:srgbClr val="222222"/>
                </a:solidFill>
              </a:rPr>
              <a:t>6</a:t>
            </a:r>
            <a:r>
              <a:rPr lang="en-US" sz="2000" dirty="0">
                <a:solidFill>
                  <a:srgbClr val="222222"/>
                </a:solidFill>
              </a:rPr>
              <a:t>4s</a:t>
            </a:r>
            <a:r>
              <a:rPr lang="en-US" sz="2000" baseline="30000" dirty="0">
                <a:solidFill>
                  <a:srgbClr val="222222"/>
                </a:solidFill>
              </a:rPr>
              <a:t>2</a:t>
            </a:r>
            <a:r>
              <a:rPr lang="en-US" sz="2000" dirty="0">
                <a:solidFill>
                  <a:srgbClr val="222222"/>
                </a:solidFill>
              </a:rPr>
              <a:t>. </a:t>
            </a:r>
            <a:r>
              <a:rPr lang="cs-CZ" sz="2000" dirty="0">
                <a:solidFill>
                  <a:srgbClr val="222222"/>
                </a:solidFill>
              </a:rPr>
              <a:t>Stínící k</a:t>
            </a:r>
            <a:r>
              <a:rPr lang="en-US" sz="2000" dirty="0" err="1">
                <a:solidFill>
                  <a:srgbClr val="222222"/>
                </a:solidFill>
              </a:rPr>
              <a:t>onstant</a:t>
            </a:r>
            <a:r>
              <a:rPr lang="cs-CZ" sz="2000" dirty="0">
                <a:solidFill>
                  <a:srgbClr val="222222"/>
                </a:solidFill>
              </a:rPr>
              <a:t>y </a:t>
            </a:r>
            <a:r>
              <a:rPr lang="en-US" sz="2000" dirty="0">
                <a:solidFill>
                  <a:srgbClr val="222222"/>
                </a:solidFill>
              </a:rPr>
              <a:t>a</a:t>
            </a:r>
            <a:r>
              <a:rPr lang="cs-CZ" sz="2000" dirty="0">
                <a:solidFill>
                  <a:srgbClr val="222222"/>
                </a:solidFill>
              </a:rPr>
              <a:t> příslušné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cs-CZ" sz="2000" dirty="0">
                <a:solidFill>
                  <a:srgbClr val="222222"/>
                </a:solidFill>
              </a:rPr>
              <a:t>efektivní náboje jádra lze vypočítat</a:t>
            </a:r>
            <a:r>
              <a:rPr lang="en-US" sz="2000" dirty="0">
                <a:solidFill>
                  <a:srgbClr val="222222"/>
                </a:solidFill>
              </a:rPr>
              <a:t>:</a:t>
            </a:r>
            <a:endParaRPr lang="en-US" sz="2000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43067D57-67C7-4EF2-B91D-FB93559EE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73" y="4724400"/>
            <a:ext cx="8763000" cy="133057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744A7DA-5A02-4C3F-A378-998D929CB91F}"/>
              </a:ext>
            </a:extLst>
          </p:cNvPr>
          <p:cNvSpPr/>
          <p:nvPr/>
        </p:nvSpPr>
        <p:spPr>
          <a:xfrm>
            <a:off x="124522" y="304800"/>
            <a:ext cx="86006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45454"/>
                </a:solidFill>
              </a:rPr>
              <a:t>P</a:t>
            </a:r>
            <a:r>
              <a:rPr lang="cs-CZ" sz="2000" b="1" dirty="0">
                <a:solidFill>
                  <a:srgbClr val="545454"/>
                </a:solidFill>
              </a:rPr>
              <a:t>ří</a:t>
            </a:r>
            <a:r>
              <a:rPr lang="en-US" sz="2000" b="1" dirty="0" err="1">
                <a:solidFill>
                  <a:srgbClr val="545454"/>
                </a:solidFill>
              </a:rPr>
              <a:t>klad</a:t>
            </a:r>
            <a:r>
              <a:rPr lang="en-US" sz="2000" b="1" dirty="0">
                <a:solidFill>
                  <a:srgbClr val="545454"/>
                </a:solidFill>
              </a:rPr>
              <a:t>: </a:t>
            </a:r>
            <a:r>
              <a:rPr lang="cs-CZ" sz="2000" dirty="0" err="1">
                <a:solidFill>
                  <a:srgbClr val="545454"/>
                </a:solidFill>
              </a:rPr>
              <a:t>Vypočtě</a:t>
            </a:r>
            <a:r>
              <a:rPr lang="en-US" sz="2000" dirty="0" err="1">
                <a:solidFill>
                  <a:srgbClr val="545454"/>
                </a:solidFill>
              </a:rPr>
              <a:t>te</a:t>
            </a:r>
            <a:r>
              <a:rPr lang="en-US" sz="2000" dirty="0">
                <a:solidFill>
                  <a:srgbClr val="545454"/>
                </a:solidFill>
              </a:rPr>
              <a:t> </a:t>
            </a:r>
            <a:r>
              <a:rPr lang="en-US" sz="2000" dirty="0" err="1">
                <a:solidFill>
                  <a:srgbClr val="545454"/>
                </a:solidFill>
              </a:rPr>
              <a:t>efe</a:t>
            </a:r>
            <a:r>
              <a:rPr lang="cs-CZ" sz="2000" dirty="0">
                <a:solidFill>
                  <a:srgbClr val="545454"/>
                </a:solidFill>
              </a:rPr>
              <a:t>k</a:t>
            </a:r>
            <a:r>
              <a:rPr lang="en-US" sz="2000" dirty="0" err="1">
                <a:solidFill>
                  <a:srgbClr val="545454"/>
                </a:solidFill>
              </a:rPr>
              <a:t>tiv</a:t>
            </a:r>
            <a:r>
              <a:rPr lang="cs-CZ" sz="2000" dirty="0">
                <a:solidFill>
                  <a:srgbClr val="545454"/>
                </a:solidFill>
              </a:rPr>
              <a:t>ní náboj jádra pro </a:t>
            </a:r>
            <a:r>
              <a:rPr lang="en-US" sz="2000" dirty="0">
                <a:solidFill>
                  <a:srgbClr val="545454"/>
                </a:solidFill>
              </a:rPr>
              <a:t>2p </a:t>
            </a:r>
            <a:r>
              <a:rPr lang="en-US" sz="2000" dirty="0" err="1">
                <a:solidFill>
                  <a:srgbClr val="545454"/>
                </a:solidFill>
              </a:rPr>
              <a:t>ele</a:t>
            </a:r>
            <a:r>
              <a:rPr lang="cs-CZ" sz="2000" dirty="0">
                <a:solidFill>
                  <a:srgbClr val="545454"/>
                </a:solidFill>
              </a:rPr>
              <a:t>k</a:t>
            </a:r>
            <a:r>
              <a:rPr lang="en-US" sz="2000" dirty="0" err="1">
                <a:solidFill>
                  <a:srgbClr val="545454"/>
                </a:solidFill>
              </a:rPr>
              <a:t>tron</a:t>
            </a:r>
            <a:r>
              <a:rPr lang="cs-CZ" sz="2000" dirty="0">
                <a:solidFill>
                  <a:srgbClr val="545454"/>
                </a:solidFill>
              </a:rPr>
              <a:t> dusíku </a:t>
            </a:r>
            <a:r>
              <a:rPr lang="cs-CZ" sz="2000" baseline="-25000" dirty="0">
                <a:solidFill>
                  <a:srgbClr val="545454"/>
                </a:solidFill>
              </a:rPr>
              <a:t>7</a:t>
            </a:r>
            <a:r>
              <a:rPr lang="cs-CZ" sz="2000" dirty="0">
                <a:solidFill>
                  <a:srgbClr val="545454"/>
                </a:solidFill>
              </a:rPr>
              <a:t>N</a:t>
            </a:r>
            <a:r>
              <a:rPr lang="en-US" sz="2000" dirty="0">
                <a:solidFill>
                  <a:srgbClr val="545454"/>
                </a:solidFill>
              </a:rPr>
              <a:t>. </a:t>
            </a:r>
            <a:endParaRPr lang="cs-CZ" sz="2000" dirty="0">
              <a:solidFill>
                <a:srgbClr val="545454"/>
              </a:solidFill>
            </a:endParaRPr>
          </a:p>
          <a:p>
            <a:endParaRPr lang="cs-CZ" sz="2000" dirty="0">
              <a:solidFill>
                <a:srgbClr val="545454"/>
              </a:solidFill>
            </a:endParaRPr>
          </a:p>
          <a:p>
            <a:r>
              <a:rPr lang="cs-CZ" sz="2000" b="1" dirty="0">
                <a:solidFill>
                  <a:srgbClr val="222222"/>
                </a:solidFill>
              </a:rPr>
              <a:t>Řešení</a:t>
            </a:r>
            <a:r>
              <a:rPr lang="cs-CZ" sz="2000" dirty="0">
                <a:solidFill>
                  <a:srgbClr val="222222"/>
                </a:solidFill>
              </a:rPr>
              <a:t>:</a:t>
            </a:r>
          </a:p>
          <a:p>
            <a:endParaRPr lang="cs-CZ" sz="800" dirty="0">
              <a:solidFill>
                <a:srgbClr val="545454"/>
              </a:solidFill>
            </a:endParaRPr>
          </a:p>
          <a:p>
            <a:r>
              <a:rPr lang="en-US" sz="2000" dirty="0">
                <a:solidFill>
                  <a:srgbClr val="545454"/>
                </a:solidFill>
              </a:rPr>
              <a:t>(1s</a:t>
            </a:r>
            <a:r>
              <a:rPr lang="en-US" sz="2000" baseline="30000" dirty="0">
                <a:solidFill>
                  <a:srgbClr val="545454"/>
                </a:solidFill>
              </a:rPr>
              <a:t>2</a:t>
            </a:r>
            <a:r>
              <a:rPr lang="en-US" sz="2000" dirty="0">
                <a:solidFill>
                  <a:srgbClr val="545454"/>
                </a:solidFill>
              </a:rPr>
              <a:t>) (2s</a:t>
            </a:r>
            <a:r>
              <a:rPr lang="en-US" sz="2000" baseline="30000" dirty="0">
                <a:solidFill>
                  <a:srgbClr val="545454"/>
                </a:solidFill>
              </a:rPr>
              <a:t>2</a:t>
            </a:r>
            <a:r>
              <a:rPr lang="en-US" sz="2000" dirty="0">
                <a:solidFill>
                  <a:srgbClr val="545454"/>
                </a:solidFill>
              </a:rPr>
              <a:t>, 2p</a:t>
            </a:r>
            <a:r>
              <a:rPr lang="en-US" sz="2000" baseline="30000" dirty="0">
                <a:solidFill>
                  <a:srgbClr val="545454"/>
                </a:solidFill>
              </a:rPr>
              <a:t>3</a:t>
            </a:r>
            <a:r>
              <a:rPr lang="en-US" sz="2000" dirty="0">
                <a:solidFill>
                  <a:srgbClr val="545454"/>
                </a:solidFill>
              </a:rPr>
              <a:t>)</a:t>
            </a:r>
          </a:p>
          <a:p>
            <a:r>
              <a:rPr lang="en-US" sz="2000" dirty="0">
                <a:solidFill>
                  <a:srgbClr val="545454"/>
                </a:solidFill>
              </a:rPr>
              <a:t>σ = (0.35 × 4) + (0.85 × 2) = 3.10</a:t>
            </a:r>
          </a:p>
          <a:p>
            <a:r>
              <a:rPr lang="en-US" sz="2000" dirty="0">
                <a:solidFill>
                  <a:srgbClr val="545454"/>
                </a:solidFill>
              </a:rPr>
              <a:t>Z* = Z – σ = 7 – 3.10 = 3.90</a:t>
            </a:r>
            <a:endParaRPr lang="en-US" sz="2000" b="0" i="0" u="none" strike="noStrike" dirty="0">
              <a:solidFill>
                <a:srgbClr val="54545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9949062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D1368D60-42CD-41E4-8129-F1063A03D990}"/>
              </a:ext>
            </a:extLst>
          </p:cNvPr>
          <p:cNvSpPr/>
          <p:nvPr/>
        </p:nvSpPr>
        <p:spPr>
          <a:xfrm>
            <a:off x="228600" y="381000"/>
            <a:ext cx="870667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cs-CZ" sz="2000" b="1" dirty="0"/>
              <a:t>Příklad</a:t>
            </a:r>
            <a:r>
              <a:rPr lang="en-US" sz="2000" b="1" dirty="0"/>
              <a:t>:</a:t>
            </a:r>
            <a:r>
              <a:rPr lang="cs-CZ" sz="2000" b="1" dirty="0"/>
              <a:t> </a:t>
            </a:r>
            <a:r>
              <a:rPr lang="cs-CZ" sz="2000" dirty="0"/>
              <a:t>Jaké jsou efektivní náboje jádra</a:t>
            </a:r>
            <a:r>
              <a:rPr lang="en-US" sz="2000" dirty="0"/>
              <a:t> atom</a:t>
            </a:r>
            <a:r>
              <a:rPr lang="cs-CZ" sz="2000" dirty="0"/>
              <a:t>u neonu</a:t>
            </a:r>
            <a:r>
              <a:rPr lang="en-US" sz="2000" dirty="0"/>
              <a:t> (Ne), sod</a:t>
            </a:r>
            <a:r>
              <a:rPr lang="cs-CZ" sz="2000" dirty="0" err="1"/>
              <a:t>ného</a:t>
            </a:r>
            <a:r>
              <a:rPr lang="en-US" sz="2000" dirty="0"/>
              <a:t> </a:t>
            </a:r>
            <a:r>
              <a:rPr lang="cs-CZ" sz="2000" dirty="0"/>
              <a:t>k</a:t>
            </a:r>
            <a:r>
              <a:rPr lang="en-US" sz="2000" dirty="0" err="1"/>
              <a:t>ation</a:t>
            </a:r>
            <a:r>
              <a:rPr lang="cs-CZ" sz="2000" dirty="0"/>
              <a:t>tu</a:t>
            </a:r>
            <a:r>
              <a:rPr lang="en-US" sz="2000" dirty="0"/>
              <a:t> (Na</a:t>
            </a:r>
            <a:r>
              <a:rPr lang="en-US" sz="2000" baseline="30000" dirty="0"/>
              <a:t>+</a:t>
            </a:r>
            <a:r>
              <a:rPr lang="en-US" sz="2000" dirty="0"/>
              <a:t>) a </a:t>
            </a:r>
            <a:r>
              <a:rPr lang="en-US" sz="2000" dirty="0" err="1"/>
              <a:t>fluori</a:t>
            </a:r>
            <a:r>
              <a:rPr lang="cs-CZ" sz="2000" dirty="0" err="1"/>
              <a:t>dového</a:t>
            </a:r>
            <a:r>
              <a:rPr lang="en-US" sz="2000" dirty="0"/>
              <a:t> anion</a:t>
            </a:r>
            <a:r>
              <a:rPr lang="cs-CZ" sz="2000" dirty="0"/>
              <a:t>tu</a:t>
            </a:r>
            <a:r>
              <a:rPr lang="en-US" sz="2000" dirty="0"/>
              <a:t> (F</a:t>
            </a:r>
            <a:r>
              <a:rPr lang="en-US" sz="2000" baseline="30000" dirty="0"/>
              <a:t>–</a:t>
            </a:r>
            <a:r>
              <a:rPr lang="en-US" sz="2000" dirty="0"/>
              <a:t>)</a:t>
            </a:r>
            <a:r>
              <a:rPr lang="cs-CZ" sz="2000" dirty="0"/>
              <a:t> </a:t>
            </a:r>
            <a:r>
              <a:rPr lang="en-US" sz="2000" dirty="0"/>
              <a:t>?</a:t>
            </a:r>
          </a:p>
          <a:p>
            <a:pPr algn="just" fontAlgn="base"/>
            <a:endParaRPr lang="cs-CZ" sz="2000" b="1" dirty="0"/>
          </a:p>
          <a:p>
            <a:pPr algn="just" fontAlgn="base"/>
            <a:r>
              <a:rPr lang="cs-CZ" sz="2000" b="1" dirty="0"/>
              <a:t>Řešení</a:t>
            </a:r>
            <a:r>
              <a:rPr lang="en-US" sz="2000" b="1" dirty="0"/>
              <a:t>:</a:t>
            </a:r>
            <a:endParaRPr lang="cs-CZ" sz="2000" b="1" dirty="0"/>
          </a:p>
          <a:p>
            <a:pPr algn="just" fontAlgn="base"/>
            <a:endParaRPr lang="en-US" sz="800" b="1" dirty="0"/>
          </a:p>
          <a:p>
            <a:pPr algn="just" fontAlgn="base"/>
            <a:r>
              <a:rPr lang="en-US" sz="2000" b="1" i="1" dirty="0"/>
              <a:t>Ne</a:t>
            </a:r>
            <a:r>
              <a:rPr lang="cs-CZ" sz="2000" b="1" i="1" dirty="0"/>
              <a:t>on:</a:t>
            </a:r>
            <a:r>
              <a:rPr lang="en-US" sz="2000" dirty="0"/>
              <a:t> </a:t>
            </a:r>
            <a:r>
              <a:rPr lang="cs-CZ" sz="2000" dirty="0"/>
              <a:t>protonové</a:t>
            </a:r>
            <a:r>
              <a:rPr lang="en-US" sz="2000" dirty="0"/>
              <a:t> </a:t>
            </a:r>
            <a:r>
              <a:rPr lang="cs-CZ" sz="2000" dirty="0"/>
              <a:t>číslo neonu je</a:t>
            </a:r>
            <a:r>
              <a:rPr lang="en-US" sz="2000" dirty="0"/>
              <a:t> 10</a:t>
            </a:r>
            <a:r>
              <a:rPr lang="cs-CZ" sz="2000" dirty="0"/>
              <a:t>, </a:t>
            </a:r>
            <a:r>
              <a:rPr lang="en-US" sz="2000" dirty="0" err="1"/>
              <a:t>ele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cs-CZ" sz="2000" dirty="0" err="1"/>
              <a:t>ová</a:t>
            </a:r>
            <a:r>
              <a:rPr lang="en-US" sz="2000" dirty="0"/>
              <a:t> </a:t>
            </a:r>
            <a:r>
              <a:rPr lang="cs-CZ" sz="2000" dirty="0"/>
              <a:t>k</a:t>
            </a:r>
            <a:r>
              <a:rPr lang="en-US" sz="2000" dirty="0" err="1"/>
              <a:t>onfigura</a:t>
            </a:r>
            <a:r>
              <a:rPr lang="cs-CZ" sz="2000" dirty="0" err="1"/>
              <a:t>ce</a:t>
            </a:r>
            <a:r>
              <a:rPr lang="cs-CZ" sz="2000" dirty="0"/>
              <a:t> je</a:t>
            </a:r>
            <a:r>
              <a:rPr lang="en-US" sz="2000" dirty="0"/>
              <a:t> 1s</a:t>
            </a:r>
            <a:r>
              <a:rPr lang="en-US" sz="2000" baseline="30000" dirty="0"/>
              <a:t>2</a:t>
            </a:r>
            <a:r>
              <a:rPr lang="en-US" sz="2000" dirty="0"/>
              <a:t>2s</a:t>
            </a:r>
            <a:r>
              <a:rPr lang="en-US" sz="2000" baseline="30000" dirty="0"/>
              <a:t>2</a:t>
            </a:r>
            <a:r>
              <a:rPr lang="en-US" sz="2000" dirty="0"/>
              <a:t> 2p</a:t>
            </a:r>
            <a:r>
              <a:rPr lang="en-US" sz="2000" baseline="30000" dirty="0"/>
              <a:t>6</a:t>
            </a:r>
            <a:r>
              <a:rPr lang="cs-CZ" sz="2000" dirty="0"/>
              <a:t>. Odtud</a:t>
            </a:r>
            <a:r>
              <a:rPr lang="en-US" sz="2000" dirty="0"/>
              <a:t>:</a:t>
            </a:r>
            <a:r>
              <a:rPr lang="cs-CZ" sz="2000" dirty="0"/>
              <a:t> </a:t>
            </a:r>
          </a:p>
          <a:p>
            <a:pPr algn="just" fontAlgn="base"/>
            <a:r>
              <a:rPr lang="cs-CZ" sz="2000" dirty="0"/>
              <a:t>       </a:t>
            </a:r>
            <a:r>
              <a:rPr lang="en-US" sz="2000" dirty="0"/>
              <a:t>Z</a:t>
            </a:r>
            <a:r>
              <a:rPr lang="en-US" sz="2000" baseline="-25000" dirty="0"/>
              <a:t>eff</a:t>
            </a:r>
            <a:r>
              <a:rPr lang="en-US" sz="2000" dirty="0"/>
              <a:t>(Ne) = 10 – 2 = 8+</a:t>
            </a:r>
          </a:p>
          <a:p>
            <a:pPr algn="just" fontAlgn="base"/>
            <a:r>
              <a:rPr lang="en-US" sz="2000" b="1" dirty="0"/>
              <a:t>Fl</a:t>
            </a:r>
            <a:r>
              <a:rPr lang="cs-CZ" sz="2000" b="1" dirty="0"/>
              <a:t>u</a:t>
            </a:r>
            <a:r>
              <a:rPr lang="en-US" sz="2000" b="1" dirty="0"/>
              <a:t>or</a:t>
            </a:r>
            <a:r>
              <a:rPr lang="cs-CZ" sz="2000" b="1" dirty="0"/>
              <a:t>id</a:t>
            </a:r>
            <a:r>
              <a:rPr lang="cs-CZ" sz="2000" dirty="0"/>
              <a:t>: protonové</a:t>
            </a:r>
            <a:r>
              <a:rPr lang="en-US" sz="2000" dirty="0"/>
              <a:t> </a:t>
            </a:r>
            <a:r>
              <a:rPr lang="cs-CZ" sz="2000" dirty="0"/>
              <a:t>číslo fluoru je</a:t>
            </a:r>
            <a:r>
              <a:rPr lang="en-US" sz="2000" dirty="0"/>
              <a:t> </a:t>
            </a:r>
            <a:r>
              <a:rPr lang="cs-CZ" sz="2000" dirty="0"/>
              <a:t>9, </a:t>
            </a:r>
            <a:r>
              <a:rPr lang="en-US" sz="2000" dirty="0"/>
              <a:t> </a:t>
            </a:r>
            <a:r>
              <a:rPr lang="cs-CZ" sz="2000" dirty="0"/>
              <a:t>F má</a:t>
            </a:r>
            <a:r>
              <a:rPr lang="en-US" sz="2000" dirty="0"/>
              <a:t> 9 </a:t>
            </a:r>
            <a:r>
              <a:rPr lang="en-US" sz="2000" dirty="0" err="1"/>
              <a:t>ele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cs-CZ" sz="2000" dirty="0"/>
              <a:t>ů, </a:t>
            </a:r>
            <a:r>
              <a:rPr lang="en-US" sz="2000" dirty="0"/>
              <a:t>F</a:t>
            </a:r>
            <a:r>
              <a:rPr lang="en-US" sz="2000" baseline="30000" dirty="0"/>
              <a:t>–</a:t>
            </a:r>
            <a:r>
              <a:rPr lang="en-US" sz="2000" dirty="0"/>
              <a:t> </a:t>
            </a:r>
            <a:r>
              <a:rPr lang="cs-CZ" sz="2000" dirty="0"/>
              <a:t>má o 1 elektron navíc, tedy</a:t>
            </a:r>
            <a:r>
              <a:rPr lang="en-US" sz="2000" dirty="0"/>
              <a:t> 10. </a:t>
            </a:r>
            <a:r>
              <a:rPr lang="cs-CZ" sz="2000" dirty="0"/>
              <a:t>E</a:t>
            </a:r>
            <a:r>
              <a:rPr lang="en-US" sz="2000" dirty="0"/>
              <a:t>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cs-CZ" sz="2000" dirty="0" err="1"/>
              <a:t>ová</a:t>
            </a:r>
            <a:r>
              <a:rPr lang="cs-CZ" sz="2000" dirty="0"/>
              <a:t> k</a:t>
            </a:r>
            <a:r>
              <a:rPr lang="en-US" sz="2000" dirty="0" err="1"/>
              <a:t>onfigura</a:t>
            </a:r>
            <a:r>
              <a:rPr lang="cs-CZ" sz="2000" dirty="0" err="1"/>
              <a:t>ce</a:t>
            </a:r>
            <a:r>
              <a:rPr lang="cs-CZ" sz="2000" dirty="0"/>
              <a:t> je stejná jako u</a:t>
            </a:r>
            <a:r>
              <a:rPr lang="en-US" sz="2000" dirty="0"/>
              <a:t> neon</a:t>
            </a:r>
            <a:r>
              <a:rPr lang="cs-CZ" sz="2000" dirty="0"/>
              <a:t>u.</a:t>
            </a:r>
            <a:r>
              <a:rPr lang="en-US" sz="2000" dirty="0"/>
              <a:t> </a:t>
            </a:r>
            <a:r>
              <a:rPr lang="cs-CZ" sz="2000" dirty="0"/>
              <a:t>Odtud</a:t>
            </a:r>
            <a:r>
              <a:rPr lang="en-US" sz="2000" dirty="0"/>
              <a:t>:</a:t>
            </a:r>
          </a:p>
          <a:p>
            <a:pPr algn="just" fontAlgn="base"/>
            <a:r>
              <a:rPr lang="cs-CZ" sz="2000" dirty="0"/>
              <a:t>      </a:t>
            </a:r>
            <a:r>
              <a:rPr lang="en-US" sz="2000" dirty="0"/>
              <a:t>Z</a:t>
            </a:r>
            <a:r>
              <a:rPr lang="en-US" sz="2000" baseline="-25000" dirty="0"/>
              <a:t>eff</a:t>
            </a:r>
            <a:r>
              <a:rPr lang="en-US" sz="2000" dirty="0"/>
              <a:t>(F</a:t>
            </a:r>
            <a:r>
              <a:rPr lang="en-US" sz="2000" baseline="30000" dirty="0"/>
              <a:t>–</a:t>
            </a:r>
            <a:r>
              <a:rPr lang="en-US" sz="2000" dirty="0"/>
              <a:t>) = 9 – 2 = 7+</a:t>
            </a:r>
          </a:p>
          <a:p>
            <a:pPr algn="just" fontAlgn="base"/>
            <a:r>
              <a:rPr lang="cs-CZ" sz="2000" b="1" dirty="0"/>
              <a:t>Sodný</a:t>
            </a:r>
            <a:r>
              <a:rPr lang="cs-CZ" sz="2000" dirty="0"/>
              <a:t> kation: protonové</a:t>
            </a:r>
            <a:r>
              <a:rPr lang="en-US" sz="2000" dirty="0"/>
              <a:t> </a:t>
            </a:r>
            <a:r>
              <a:rPr lang="cs-CZ" sz="2000" dirty="0"/>
              <a:t>číslo sodíku je</a:t>
            </a:r>
            <a:r>
              <a:rPr lang="en-US" sz="2000" dirty="0"/>
              <a:t> </a:t>
            </a:r>
            <a:r>
              <a:rPr lang="cs-CZ" sz="2000" dirty="0"/>
              <a:t>11, </a:t>
            </a:r>
            <a:r>
              <a:rPr lang="en-US" sz="2000" dirty="0"/>
              <a:t> </a:t>
            </a:r>
            <a:r>
              <a:rPr lang="cs-CZ" sz="2000" dirty="0"/>
              <a:t>Na má</a:t>
            </a:r>
            <a:r>
              <a:rPr lang="en-US" sz="2000" dirty="0"/>
              <a:t> </a:t>
            </a:r>
            <a:r>
              <a:rPr lang="cs-CZ" sz="2000" dirty="0"/>
              <a:t>11</a:t>
            </a:r>
            <a:r>
              <a:rPr lang="en-US" sz="2000" dirty="0"/>
              <a:t> </a:t>
            </a:r>
            <a:r>
              <a:rPr lang="en-US" sz="2000" dirty="0" err="1"/>
              <a:t>ele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cs-CZ" sz="2000" dirty="0"/>
              <a:t>ů, Na</a:t>
            </a:r>
            <a:r>
              <a:rPr lang="cs-CZ" sz="2000" baseline="30000" dirty="0"/>
              <a:t>+</a:t>
            </a:r>
            <a:r>
              <a:rPr lang="en-US" sz="2000" dirty="0"/>
              <a:t> </a:t>
            </a:r>
            <a:r>
              <a:rPr lang="cs-CZ" sz="2000" dirty="0"/>
              <a:t>má o 1 elektron méně, tedy</a:t>
            </a:r>
            <a:r>
              <a:rPr lang="en-US" sz="2000" dirty="0"/>
              <a:t> 10. </a:t>
            </a:r>
            <a:r>
              <a:rPr lang="cs-CZ" sz="2000" dirty="0"/>
              <a:t>E</a:t>
            </a:r>
            <a:r>
              <a:rPr lang="en-US" sz="2000" dirty="0"/>
              <a:t>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cs-CZ" sz="2000" dirty="0" err="1"/>
              <a:t>ová</a:t>
            </a:r>
            <a:r>
              <a:rPr lang="cs-CZ" sz="2000" dirty="0"/>
              <a:t> k</a:t>
            </a:r>
            <a:r>
              <a:rPr lang="en-US" sz="2000" dirty="0" err="1"/>
              <a:t>onfigura</a:t>
            </a:r>
            <a:r>
              <a:rPr lang="cs-CZ" sz="2000" dirty="0" err="1"/>
              <a:t>ce</a:t>
            </a:r>
            <a:r>
              <a:rPr lang="cs-CZ" sz="2000" dirty="0"/>
              <a:t> je stejná jako u</a:t>
            </a:r>
            <a:r>
              <a:rPr lang="en-US" sz="2000" dirty="0"/>
              <a:t> neon</a:t>
            </a:r>
            <a:r>
              <a:rPr lang="cs-CZ" sz="2000" dirty="0"/>
              <a:t>u.</a:t>
            </a:r>
            <a:r>
              <a:rPr lang="en-US" sz="2000" dirty="0"/>
              <a:t> </a:t>
            </a:r>
            <a:r>
              <a:rPr lang="cs-CZ" sz="2000" dirty="0"/>
              <a:t>Odtud</a:t>
            </a:r>
            <a:r>
              <a:rPr lang="en-US" sz="2000" dirty="0"/>
              <a:t>:</a:t>
            </a:r>
          </a:p>
          <a:p>
            <a:pPr algn="just" fontAlgn="base"/>
            <a:r>
              <a:rPr lang="cs-CZ" sz="2000" dirty="0"/>
              <a:t>     </a:t>
            </a:r>
            <a:r>
              <a:rPr lang="en-US" sz="2000" dirty="0"/>
              <a:t>Z</a:t>
            </a:r>
            <a:r>
              <a:rPr lang="en-US" sz="2000" baseline="-25000" dirty="0"/>
              <a:t>eff</a:t>
            </a:r>
            <a:r>
              <a:rPr lang="en-US" sz="2000" dirty="0"/>
              <a:t>(Na</a:t>
            </a:r>
            <a:r>
              <a:rPr lang="en-US" sz="2000" baseline="30000" dirty="0"/>
              <a:t>+</a:t>
            </a:r>
            <a:r>
              <a:rPr lang="en-US" sz="2000" dirty="0"/>
              <a:t>) = 11 – 2 = 9+</a:t>
            </a:r>
          </a:p>
          <a:p>
            <a:pPr algn="just" fontAlgn="base"/>
            <a:endParaRPr lang="cs-CZ" sz="800" dirty="0"/>
          </a:p>
          <a:p>
            <a:pPr algn="just" fontAlgn="base"/>
            <a:r>
              <a:rPr lang="cs-CZ" sz="2000" dirty="0"/>
              <a:t>Ve všech případech </a:t>
            </a:r>
            <a:r>
              <a:rPr lang="en-US" sz="2000" dirty="0"/>
              <a:t>(Ne, F</a:t>
            </a:r>
            <a:r>
              <a:rPr lang="en-US" sz="2000" baseline="30000" dirty="0"/>
              <a:t>–</a:t>
            </a:r>
            <a:r>
              <a:rPr lang="en-US" sz="2000" dirty="0"/>
              <a:t>, Na</a:t>
            </a:r>
            <a:r>
              <a:rPr lang="en-US" sz="2000" baseline="30000" dirty="0"/>
              <a:t>+</a:t>
            </a:r>
            <a:r>
              <a:rPr lang="en-US" sz="2000" dirty="0"/>
              <a:t>) </a:t>
            </a:r>
            <a:r>
              <a:rPr lang="cs-CZ" sz="2000" dirty="0"/>
              <a:t>mají atomy stejný počet </a:t>
            </a:r>
            <a:r>
              <a:rPr lang="en-US" sz="2000" dirty="0"/>
              <a:t>10 </a:t>
            </a:r>
            <a:r>
              <a:rPr lang="en-US" sz="2000" dirty="0" err="1"/>
              <a:t>ele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cs-CZ" sz="2000" dirty="0"/>
              <a:t>ů,</a:t>
            </a:r>
            <a:r>
              <a:rPr lang="en-US" sz="2000" dirty="0"/>
              <a:t> </a:t>
            </a:r>
            <a:r>
              <a:rPr lang="cs-CZ" sz="2000" dirty="0"/>
              <a:t>al</a:t>
            </a:r>
            <a:r>
              <a:rPr lang="en-US" sz="2000" dirty="0"/>
              <a:t>e </a:t>
            </a:r>
            <a:r>
              <a:rPr lang="en-US" sz="2000" dirty="0" err="1"/>
              <a:t>effe</a:t>
            </a:r>
            <a:r>
              <a:rPr lang="cs-CZ" sz="2000" dirty="0"/>
              <a:t>k</a:t>
            </a:r>
            <a:r>
              <a:rPr lang="en-US" sz="2000" dirty="0" err="1"/>
              <a:t>tiv</a:t>
            </a:r>
            <a:r>
              <a:rPr lang="cs-CZ" sz="2000" dirty="0"/>
              <a:t>ní</a:t>
            </a:r>
            <a:r>
              <a:rPr lang="en-US" sz="2000" dirty="0"/>
              <a:t> </a:t>
            </a:r>
            <a:r>
              <a:rPr lang="cs-CZ" sz="2000" dirty="0"/>
              <a:t>náboj jádra </a:t>
            </a:r>
            <a:r>
              <a:rPr lang="en-US" sz="2000" dirty="0"/>
              <a:t>s</a:t>
            </a:r>
            <a:r>
              <a:rPr lang="cs-CZ" sz="2000" dirty="0"/>
              <a:t>e </a:t>
            </a:r>
            <a:r>
              <a:rPr lang="en-US" sz="2000" dirty="0"/>
              <a:t>li</a:t>
            </a:r>
            <a:r>
              <a:rPr lang="cs-CZ" sz="2000" dirty="0" err="1"/>
              <a:t>ší</a:t>
            </a:r>
            <a:r>
              <a:rPr lang="cs-CZ" sz="2000" dirty="0"/>
              <a:t> v důsledku různé hodnoty protonového čísla</a:t>
            </a:r>
            <a:r>
              <a:rPr lang="en-US" sz="2000" dirty="0"/>
              <a:t>. </a:t>
            </a:r>
            <a:r>
              <a:rPr lang="cs-CZ" sz="2000" dirty="0"/>
              <a:t>Sodný k</a:t>
            </a:r>
            <a:r>
              <a:rPr lang="en-US" sz="2000" dirty="0" err="1"/>
              <a:t>ation</a:t>
            </a:r>
            <a:r>
              <a:rPr lang="en-US" sz="2000" dirty="0"/>
              <a:t> </a:t>
            </a:r>
            <a:r>
              <a:rPr lang="cs-CZ" sz="2000" dirty="0"/>
              <a:t>má největší </a:t>
            </a:r>
            <a:r>
              <a:rPr lang="en-US" sz="2000" dirty="0" err="1"/>
              <a:t>efe</a:t>
            </a:r>
            <a:r>
              <a:rPr lang="cs-CZ" sz="2000" dirty="0"/>
              <a:t>k</a:t>
            </a:r>
            <a:r>
              <a:rPr lang="en-US" sz="2000" dirty="0" err="1"/>
              <a:t>tiv</a:t>
            </a:r>
            <a:r>
              <a:rPr lang="cs-CZ" sz="2000" dirty="0"/>
              <a:t>ní</a:t>
            </a:r>
            <a:r>
              <a:rPr lang="en-US" sz="2000" dirty="0"/>
              <a:t> </a:t>
            </a:r>
            <a:r>
              <a:rPr lang="cs-CZ" sz="2000" dirty="0"/>
              <a:t>náboj jádra</a:t>
            </a:r>
            <a:r>
              <a:rPr lang="en-US" sz="2000" dirty="0"/>
              <a:t>, </a:t>
            </a:r>
            <a:r>
              <a:rPr lang="en-US" sz="2000" dirty="0" err="1"/>
              <a:t>ele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cs-CZ" sz="2000" dirty="0"/>
              <a:t>y jsou přitahovány silněji a proto má </a:t>
            </a:r>
            <a:r>
              <a:rPr lang="en-US" sz="2000" dirty="0"/>
              <a:t>Na</a:t>
            </a:r>
            <a:r>
              <a:rPr lang="en-US" sz="2000" baseline="30000" dirty="0"/>
              <a:t>+</a:t>
            </a:r>
            <a:r>
              <a:rPr lang="en-US" sz="2000" dirty="0"/>
              <a:t> </a:t>
            </a:r>
            <a:r>
              <a:rPr lang="cs-CZ" sz="2000" dirty="0"/>
              <a:t>nejmenší</a:t>
            </a:r>
            <a:r>
              <a:rPr lang="en-US" sz="2000" dirty="0"/>
              <a:t> atom</a:t>
            </a:r>
            <a:r>
              <a:rPr lang="cs-CZ" sz="2000" dirty="0" err="1"/>
              <a:t>ový</a:t>
            </a:r>
            <a:r>
              <a:rPr lang="en-US" sz="2000" dirty="0"/>
              <a:t> </a:t>
            </a:r>
            <a:r>
              <a:rPr lang="cs-CZ" sz="2000" dirty="0"/>
              <a:t>poloměr</a:t>
            </a:r>
            <a:r>
              <a:rPr lang="en-US" sz="2000" dirty="0"/>
              <a:t>.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6A3F810C-32C9-4619-8F5F-68A5B13EECA0}"/>
              </a:ext>
            </a:extLst>
          </p:cNvPr>
          <p:cNvSpPr/>
          <p:nvPr/>
        </p:nvSpPr>
        <p:spPr>
          <a:xfrm>
            <a:off x="304800" y="5867400"/>
            <a:ext cx="8706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http://www.chembio.uoguelph.ca/educmat/atomdata/shield/shield.htm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22552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7EAF41-0FBE-4E87-AD04-B7B3C4285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7886700" cy="38100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+mn-lt"/>
              </a:rPr>
              <a:t>D</a:t>
            </a:r>
            <a:r>
              <a:rPr lang="cs-CZ" sz="2800" b="1" dirty="0">
                <a:latin typeface="+mn-lt"/>
              </a:rPr>
              <a:t>ů</a:t>
            </a:r>
            <a:r>
              <a:rPr lang="en-US" sz="2800" b="1" dirty="0" err="1">
                <a:latin typeface="+mn-lt"/>
              </a:rPr>
              <a:t>sledk</a:t>
            </a:r>
            <a:r>
              <a:rPr lang="cs-CZ" sz="2800" b="1" dirty="0">
                <a:latin typeface="+mn-lt"/>
              </a:rPr>
              <a:t>y</a:t>
            </a:r>
            <a:r>
              <a:rPr lang="en-US" sz="2800" b="1" dirty="0">
                <a:latin typeface="+mn-lt"/>
              </a:rPr>
              <a:t> s</a:t>
            </a:r>
            <a:r>
              <a:rPr lang="cs-CZ" sz="2800" b="1" dirty="0" err="1">
                <a:latin typeface="+mn-lt"/>
              </a:rPr>
              <a:t>tínění</a:t>
            </a:r>
            <a:r>
              <a:rPr lang="cs-CZ" sz="2800" b="1" dirty="0">
                <a:latin typeface="+mn-lt"/>
              </a:rPr>
              <a:t> elektronů</a:t>
            </a:r>
            <a:endParaRPr lang="en-US" sz="2800" b="1" dirty="0">
              <a:latin typeface="+mn-lt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6252CEE-901B-4728-B176-0EBD2EE23E93}"/>
              </a:ext>
            </a:extLst>
          </p:cNvPr>
          <p:cNvSpPr/>
          <p:nvPr/>
        </p:nvSpPr>
        <p:spPr>
          <a:xfrm>
            <a:off x="242887" y="1386870"/>
            <a:ext cx="86582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2000" dirty="0"/>
              <a:t>Efekt </a:t>
            </a:r>
            <a:r>
              <a:rPr lang="cs-CZ" sz="2000" b="1" dirty="0"/>
              <a:t>stínění</a:t>
            </a:r>
            <a:r>
              <a:rPr lang="cs-CZ" sz="2000" dirty="0"/>
              <a:t> vysvětluje</a:t>
            </a:r>
            <a:r>
              <a:rPr lang="en-US" sz="2000" dirty="0"/>
              <a:t> </a:t>
            </a:r>
            <a:endParaRPr lang="cs-CZ" sz="2000" dirty="0"/>
          </a:p>
          <a:p>
            <a:pPr fontAlgn="base"/>
            <a:endParaRPr lang="cs-CZ" sz="800" dirty="0"/>
          </a:p>
          <a:p>
            <a:pPr marL="457200" indent="-457200" fontAlgn="base">
              <a:buAutoNum type="arabicPeriod"/>
            </a:pPr>
            <a:r>
              <a:rPr lang="cs-CZ" sz="2000" dirty="0"/>
              <a:t>proč</a:t>
            </a:r>
            <a:r>
              <a:rPr lang="en-US" sz="2000" dirty="0"/>
              <a:t> </a:t>
            </a:r>
            <a:r>
              <a:rPr lang="cs-CZ" sz="2000" dirty="0"/>
              <a:t>jsou </a:t>
            </a:r>
            <a:r>
              <a:rPr lang="en-US" sz="2000" dirty="0"/>
              <a:t>vale</a:t>
            </a:r>
            <a:r>
              <a:rPr lang="cs-CZ" sz="2000" dirty="0"/>
              <a:t>ční </a:t>
            </a:r>
            <a:r>
              <a:rPr lang="en-US" sz="2000" dirty="0" err="1"/>
              <a:t>ele</a:t>
            </a:r>
            <a:r>
              <a:rPr lang="cs-CZ" sz="2000" dirty="0"/>
              <a:t>k</a:t>
            </a:r>
            <a:r>
              <a:rPr lang="en-US" sz="2000" dirty="0" err="1"/>
              <a:t>tron</a:t>
            </a:r>
            <a:r>
              <a:rPr lang="cs-CZ" sz="2000" dirty="0"/>
              <a:t>y</a:t>
            </a:r>
            <a:r>
              <a:rPr lang="en-US" sz="2000" dirty="0"/>
              <a:t> </a:t>
            </a:r>
            <a:r>
              <a:rPr lang="cs-CZ" sz="2000" dirty="0"/>
              <a:t>snadněji uvolňovány</a:t>
            </a:r>
            <a:r>
              <a:rPr lang="en-US" sz="2000" dirty="0"/>
              <a:t> </a:t>
            </a:r>
            <a:r>
              <a:rPr lang="cs-CZ" sz="2000" dirty="0"/>
              <a:t>z </a:t>
            </a:r>
            <a:r>
              <a:rPr lang="en-US" sz="2000" dirty="0"/>
              <a:t>atom</a:t>
            </a:r>
            <a:r>
              <a:rPr lang="cs-CZ" sz="2000" dirty="0"/>
              <a:t>u (ionizace)</a:t>
            </a:r>
            <a:r>
              <a:rPr lang="en-US" sz="2000" dirty="0"/>
              <a:t>. </a:t>
            </a:r>
            <a:endParaRPr lang="cs-CZ" sz="2000" dirty="0"/>
          </a:p>
          <a:p>
            <a:pPr marL="457200" indent="-457200" fontAlgn="base">
              <a:buAutoNum type="arabicPeriod"/>
            </a:pPr>
            <a:endParaRPr lang="cs-CZ" sz="800" dirty="0"/>
          </a:p>
          <a:p>
            <a:pPr marL="457200" indent="-457200" fontAlgn="base">
              <a:buAutoNum type="arabicPeriod"/>
            </a:pPr>
            <a:r>
              <a:rPr lang="cs-CZ" sz="2000" dirty="0"/>
              <a:t>velikost atomu:</a:t>
            </a:r>
            <a:r>
              <a:rPr lang="en-US" sz="2000" dirty="0"/>
              <a:t> </a:t>
            </a:r>
            <a:r>
              <a:rPr lang="cs-CZ" sz="2000" dirty="0"/>
              <a:t>čím větší je stínění</a:t>
            </a:r>
            <a:r>
              <a:rPr lang="en-US" sz="2000" dirty="0"/>
              <a:t>, </a:t>
            </a:r>
            <a:r>
              <a:rPr lang="cs-CZ" sz="2000" dirty="0"/>
              <a:t>tím více se valenční sféra může rozšiřovat a tím větší atom j</a:t>
            </a:r>
            <a:r>
              <a:rPr lang="en-US" sz="2000" dirty="0"/>
              <a:t>e.</a:t>
            </a:r>
          </a:p>
        </p:txBody>
      </p:sp>
      <p:pic>
        <p:nvPicPr>
          <p:cNvPr id="6" name="Picture 2" descr="Výsledek obrázku pro crowd cartoon concert">
            <a:extLst>
              <a:ext uri="{FF2B5EF4-FFF2-40B4-BE49-F238E27FC236}">
                <a16:creationId xmlns:a16="http://schemas.microsoft.com/office/drawing/2014/main" id="{B2ECCA35-1417-481D-B1A7-D9FD44D41F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05200"/>
            <a:ext cx="4933949" cy="27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C569403E-1BC6-4D20-8E54-1DE16AF9A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81400"/>
            <a:ext cx="2819400" cy="279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30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A4321DA-8F6C-4BC5-BBC6-FB73FAD03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85800"/>
            <a:ext cx="7999236" cy="596388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4C89772-6408-4B8D-AB5B-C2D734DA37F2}"/>
              </a:ext>
            </a:extLst>
          </p:cNvPr>
          <p:cNvSpPr txBox="1"/>
          <p:nvPr/>
        </p:nvSpPr>
        <p:spPr>
          <a:xfrm>
            <a:off x="3292162" y="247005"/>
            <a:ext cx="2559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Číslování skupin prvků</a:t>
            </a:r>
          </a:p>
        </p:txBody>
      </p:sp>
    </p:spTree>
    <p:extLst>
      <p:ext uri="{BB962C8B-B14F-4D97-AF65-F5344CB8AC3E}">
        <p14:creationId xmlns:p14="http://schemas.microsoft.com/office/powerpoint/2010/main" val="146611023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0E819E73-D0E0-4E15-A1D9-F13A2E562DC5}"/>
              </a:ext>
            </a:extLst>
          </p:cNvPr>
          <p:cNvSpPr/>
          <p:nvPr/>
        </p:nvSpPr>
        <p:spPr>
          <a:xfrm>
            <a:off x="304800" y="381000"/>
            <a:ext cx="859734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b="1" dirty="0"/>
              <a:t>Příklad</a:t>
            </a:r>
            <a:r>
              <a:rPr lang="en-US" b="1" dirty="0"/>
              <a:t>:</a:t>
            </a:r>
            <a:r>
              <a:rPr lang="cs-CZ" b="1" dirty="0"/>
              <a:t>  </a:t>
            </a:r>
            <a:r>
              <a:rPr lang="cs-CZ" dirty="0"/>
              <a:t>Proč je atom </a:t>
            </a:r>
            <a:r>
              <a:rPr lang="en-US" dirty="0" err="1"/>
              <a:t>cesi</a:t>
            </a:r>
            <a:r>
              <a:rPr lang="cs-CZ" dirty="0"/>
              <a:t>a větší než atom sodíku</a:t>
            </a:r>
            <a:r>
              <a:rPr lang="en-US" dirty="0"/>
              <a:t>?</a:t>
            </a:r>
          </a:p>
          <a:p>
            <a:pPr fontAlgn="base"/>
            <a:endParaRPr lang="cs-CZ" sz="800" b="1" dirty="0"/>
          </a:p>
          <a:p>
            <a:pPr fontAlgn="base"/>
            <a:r>
              <a:rPr lang="cs-CZ" b="1" dirty="0"/>
              <a:t>Řešení</a:t>
            </a:r>
            <a:r>
              <a:rPr lang="en-US" b="1" dirty="0"/>
              <a:t>:</a:t>
            </a:r>
          </a:p>
          <a:p>
            <a:pPr fontAlgn="base"/>
            <a:r>
              <a:rPr lang="cs-CZ" dirty="0"/>
              <a:t>E</a:t>
            </a:r>
            <a:r>
              <a:rPr lang="en-US" dirty="0"/>
              <a:t>le</a:t>
            </a:r>
            <a:r>
              <a:rPr lang="cs-CZ" dirty="0"/>
              <a:t>k</a:t>
            </a:r>
            <a:r>
              <a:rPr lang="en-US" dirty="0" err="1"/>
              <a:t>tron</a:t>
            </a:r>
            <a:r>
              <a:rPr lang="cs-CZ" dirty="0" err="1"/>
              <a:t>ová</a:t>
            </a:r>
            <a:r>
              <a:rPr lang="en-US" dirty="0"/>
              <a:t> </a:t>
            </a:r>
            <a:r>
              <a:rPr lang="cs-CZ" dirty="0"/>
              <a:t>k</a:t>
            </a:r>
            <a:r>
              <a:rPr lang="en-US" dirty="0" err="1"/>
              <a:t>onfigura</a:t>
            </a:r>
            <a:r>
              <a:rPr lang="cs-CZ" dirty="0" err="1"/>
              <a:t>ce</a:t>
            </a:r>
            <a:r>
              <a:rPr lang="en-US" dirty="0"/>
              <a:t> </a:t>
            </a:r>
            <a:r>
              <a:rPr lang="cs-CZ" b="1" i="1" dirty="0"/>
              <a:t>sodíku</a:t>
            </a:r>
            <a:r>
              <a:rPr lang="cs-CZ" dirty="0"/>
              <a:t> je </a:t>
            </a:r>
            <a:r>
              <a:rPr lang="en-US" dirty="0"/>
              <a:t>1s</a:t>
            </a:r>
            <a:r>
              <a:rPr lang="en-US" baseline="30000" dirty="0"/>
              <a:t>2</a:t>
            </a:r>
            <a:r>
              <a:rPr lang="en-US" dirty="0"/>
              <a:t>2s</a:t>
            </a:r>
            <a:r>
              <a:rPr lang="en-US" baseline="30000" dirty="0"/>
              <a:t>2</a:t>
            </a:r>
            <a:r>
              <a:rPr lang="en-US" dirty="0"/>
              <a:t>2p</a:t>
            </a:r>
            <a:r>
              <a:rPr lang="en-US" baseline="30000" dirty="0"/>
              <a:t>6</a:t>
            </a:r>
            <a:r>
              <a:rPr lang="en-US" dirty="0"/>
              <a:t>3s</a:t>
            </a:r>
            <a:r>
              <a:rPr lang="en-US" baseline="30000" dirty="0"/>
              <a:t>1</a:t>
            </a:r>
            <a:r>
              <a:rPr lang="en-US" dirty="0"/>
              <a:t>. </a:t>
            </a:r>
            <a:r>
              <a:rPr lang="cs-CZ" dirty="0"/>
              <a:t>Vnější energetická slupka je </a:t>
            </a:r>
            <a:r>
              <a:rPr lang="en-US" dirty="0"/>
              <a:t>n = 3 a </a:t>
            </a:r>
            <a:r>
              <a:rPr lang="cs-CZ" dirty="0"/>
              <a:t>v ní je 1 </a:t>
            </a:r>
            <a:r>
              <a:rPr lang="en-US" dirty="0" err="1"/>
              <a:t>valen</a:t>
            </a:r>
            <a:r>
              <a:rPr lang="cs-CZ" dirty="0"/>
              <a:t>ční</a:t>
            </a:r>
            <a:r>
              <a:rPr lang="en-US" dirty="0"/>
              <a:t> </a:t>
            </a:r>
            <a:r>
              <a:rPr lang="en-US" dirty="0" err="1"/>
              <a:t>ele</a:t>
            </a:r>
            <a:r>
              <a:rPr lang="cs-CZ" dirty="0"/>
              <a:t>k</a:t>
            </a:r>
            <a:r>
              <a:rPr lang="en-US" dirty="0" err="1"/>
              <a:t>tron</a:t>
            </a:r>
            <a:r>
              <a:rPr lang="en-US" dirty="0"/>
              <a:t>. </a:t>
            </a:r>
            <a:r>
              <a:rPr lang="cs-CZ" dirty="0"/>
              <a:t>Přitažlivé síly mezi tímto valenčním </a:t>
            </a:r>
            <a:r>
              <a:rPr lang="en-US" dirty="0" err="1"/>
              <a:t>ele</a:t>
            </a:r>
            <a:r>
              <a:rPr lang="cs-CZ" dirty="0"/>
              <a:t>k</a:t>
            </a:r>
            <a:r>
              <a:rPr lang="en-US" dirty="0" err="1"/>
              <a:t>tron</a:t>
            </a:r>
            <a:r>
              <a:rPr lang="cs-CZ" dirty="0" err="1"/>
              <a:t>em</a:t>
            </a:r>
            <a:r>
              <a:rPr lang="en-US" dirty="0"/>
              <a:t> a </a:t>
            </a:r>
            <a:r>
              <a:rPr lang="cs-CZ" dirty="0"/>
              <a:t>jádrem s </a:t>
            </a:r>
            <a:r>
              <a:rPr lang="en-US" dirty="0"/>
              <a:t>11 proton</a:t>
            </a:r>
            <a:r>
              <a:rPr lang="cs-CZ" dirty="0"/>
              <a:t>y</a:t>
            </a:r>
            <a:r>
              <a:rPr lang="en-US" dirty="0"/>
              <a:t> </a:t>
            </a:r>
            <a:r>
              <a:rPr lang="cs-CZ" dirty="0"/>
              <a:t>jsou</a:t>
            </a:r>
            <a:r>
              <a:rPr lang="en-US" dirty="0"/>
              <a:t> </a:t>
            </a:r>
            <a:r>
              <a:rPr lang="cs-CZ" dirty="0"/>
              <a:t>stíněny ostatními </a:t>
            </a:r>
            <a:r>
              <a:rPr lang="en-US" dirty="0"/>
              <a:t>10 </a:t>
            </a:r>
            <a:r>
              <a:rPr lang="en-US" dirty="0" err="1"/>
              <a:t>ele</a:t>
            </a:r>
            <a:r>
              <a:rPr lang="cs-CZ" dirty="0"/>
              <a:t>k</a:t>
            </a:r>
            <a:r>
              <a:rPr lang="en-US" dirty="0" err="1"/>
              <a:t>tron</a:t>
            </a:r>
            <a:r>
              <a:rPr lang="cs-CZ" dirty="0"/>
              <a:t>y</a:t>
            </a:r>
            <a:r>
              <a:rPr lang="en-US" dirty="0"/>
              <a:t>.</a:t>
            </a:r>
          </a:p>
          <a:p>
            <a:pPr fontAlgn="base"/>
            <a:r>
              <a:rPr lang="cs-CZ" dirty="0"/>
              <a:t>E</a:t>
            </a:r>
            <a:r>
              <a:rPr lang="en-US" dirty="0"/>
              <a:t>le</a:t>
            </a:r>
            <a:r>
              <a:rPr lang="cs-CZ" dirty="0"/>
              <a:t>k</a:t>
            </a:r>
            <a:r>
              <a:rPr lang="en-US" dirty="0" err="1"/>
              <a:t>tron</a:t>
            </a:r>
            <a:r>
              <a:rPr lang="cs-CZ" dirty="0" err="1"/>
              <a:t>ová</a:t>
            </a:r>
            <a:r>
              <a:rPr lang="en-US" dirty="0"/>
              <a:t> </a:t>
            </a:r>
            <a:r>
              <a:rPr lang="cs-CZ" dirty="0"/>
              <a:t>k</a:t>
            </a:r>
            <a:r>
              <a:rPr lang="en-US" dirty="0" err="1"/>
              <a:t>onfigura</a:t>
            </a:r>
            <a:r>
              <a:rPr lang="cs-CZ" dirty="0" err="1"/>
              <a:t>ce</a:t>
            </a:r>
            <a:r>
              <a:rPr lang="en-US" dirty="0"/>
              <a:t> </a:t>
            </a:r>
            <a:r>
              <a:rPr lang="en-US" b="1" i="1" dirty="0" err="1"/>
              <a:t>cesi</a:t>
            </a:r>
            <a:r>
              <a:rPr lang="cs-CZ" b="1" i="1" dirty="0"/>
              <a:t>a</a:t>
            </a:r>
            <a:r>
              <a:rPr lang="cs-CZ" dirty="0"/>
              <a:t> je </a:t>
            </a:r>
            <a:r>
              <a:rPr lang="en-US" dirty="0"/>
              <a:t>1s</a:t>
            </a:r>
            <a:r>
              <a:rPr lang="en-US" baseline="30000" dirty="0"/>
              <a:t>2</a:t>
            </a:r>
            <a:r>
              <a:rPr lang="en-US" dirty="0"/>
              <a:t>2s</a:t>
            </a:r>
            <a:r>
              <a:rPr lang="en-US" baseline="30000" dirty="0"/>
              <a:t>2</a:t>
            </a:r>
            <a:r>
              <a:rPr lang="en-US" dirty="0"/>
              <a:t>2p</a:t>
            </a:r>
            <a:r>
              <a:rPr lang="en-US" baseline="30000" dirty="0"/>
              <a:t>6</a:t>
            </a:r>
            <a:r>
              <a:rPr lang="en-US" dirty="0"/>
              <a:t>3s</a:t>
            </a:r>
            <a:r>
              <a:rPr lang="en-US" baseline="30000" dirty="0"/>
              <a:t>2</a:t>
            </a:r>
            <a:r>
              <a:rPr lang="en-US" dirty="0"/>
              <a:t>3p</a:t>
            </a:r>
            <a:r>
              <a:rPr lang="en-US" baseline="30000" dirty="0"/>
              <a:t>6</a:t>
            </a:r>
            <a:r>
              <a:rPr lang="en-US" dirty="0"/>
              <a:t>4s</a:t>
            </a:r>
            <a:r>
              <a:rPr lang="en-US" baseline="30000" dirty="0"/>
              <a:t>2</a:t>
            </a:r>
            <a:r>
              <a:rPr lang="en-US" dirty="0"/>
              <a:t>3d</a:t>
            </a:r>
            <a:r>
              <a:rPr lang="en-US" baseline="30000" dirty="0"/>
              <a:t>10</a:t>
            </a:r>
            <a:r>
              <a:rPr lang="en-US" dirty="0"/>
              <a:t>4p</a:t>
            </a:r>
            <a:r>
              <a:rPr lang="en-US" baseline="30000" dirty="0"/>
              <a:t>6</a:t>
            </a:r>
            <a:r>
              <a:rPr lang="en-US" dirty="0"/>
              <a:t>5s</a:t>
            </a:r>
            <a:r>
              <a:rPr lang="en-US" baseline="30000" dirty="0"/>
              <a:t>2</a:t>
            </a:r>
            <a:r>
              <a:rPr lang="en-US" dirty="0"/>
              <a:t>4d</a:t>
            </a:r>
            <a:r>
              <a:rPr lang="en-US" baseline="30000" dirty="0"/>
              <a:t>10</a:t>
            </a:r>
            <a:r>
              <a:rPr lang="en-US" dirty="0"/>
              <a:t>5p</a:t>
            </a:r>
            <a:r>
              <a:rPr lang="en-US" baseline="30000" dirty="0"/>
              <a:t>6</a:t>
            </a:r>
            <a:r>
              <a:rPr lang="en-US" dirty="0"/>
              <a:t>6s</a:t>
            </a:r>
            <a:r>
              <a:rPr lang="en-US" baseline="30000" dirty="0"/>
              <a:t>1</a:t>
            </a:r>
            <a:r>
              <a:rPr lang="en-US" dirty="0"/>
              <a:t>. </a:t>
            </a:r>
            <a:r>
              <a:rPr lang="cs-CZ" dirty="0"/>
              <a:t>Jádro atomu cesia obsahuje více protonů a také více elektronů stínících vnější elektron</a:t>
            </a:r>
            <a:r>
              <a:rPr lang="en-US" dirty="0"/>
              <a:t>. </a:t>
            </a:r>
            <a:r>
              <a:rPr lang="cs-CZ" dirty="0"/>
              <a:t>Vnější </a:t>
            </a:r>
            <a:r>
              <a:rPr lang="en-US" dirty="0" err="1"/>
              <a:t>ele</a:t>
            </a:r>
            <a:r>
              <a:rPr lang="cs-CZ" dirty="0"/>
              <a:t>k</a:t>
            </a:r>
            <a:r>
              <a:rPr lang="en-US" dirty="0" err="1"/>
              <a:t>tron</a:t>
            </a:r>
            <a:r>
              <a:rPr lang="en-US" dirty="0"/>
              <a:t>, 6s</a:t>
            </a:r>
            <a:r>
              <a:rPr lang="en-US" baseline="30000" dirty="0"/>
              <a:t>1</a:t>
            </a:r>
            <a:r>
              <a:rPr lang="en-US" dirty="0"/>
              <a:t>, </a:t>
            </a:r>
            <a:r>
              <a:rPr lang="cs-CZ" dirty="0"/>
              <a:t>je tudíž vázán velmi volně</a:t>
            </a:r>
            <a:r>
              <a:rPr lang="en-US" dirty="0"/>
              <a:t>. </a:t>
            </a:r>
            <a:r>
              <a:rPr lang="cs-CZ" dirty="0"/>
              <a:t>V důsledku stínění tedy jádro méně ovlivňuje </a:t>
            </a:r>
            <a:r>
              <a:rPr lang="en-US" dirty="0"/>
              <a:t>6s</a:t>
            </a:r>
            <a:r>
              <a:rPr lang="en-US" baseline="30000" dirty="0"/>
              <a:t>1</a:t>
            </a:r>
            <a:r>
              <a:rPr lang="en-US" dirty="0"/>
              <a:t> </a:t>
            </a:r>
            <a:r>
              <a:rPr lang="en-US" dirty="0" err="1"/>
              <a:t>ele</a:t>
            </a:r>
            <a:r>
              <a:rPr lang="cs-CZ" dirty="0"/>
              <a:t>k</a:t>
            </a:r>
            <a:r>
              <a:rPr lang="en-US" dirty="0" err="1"/>
              <a:t>tron</a:t>
            </a:r>
            <a:r>
              <a:rPr lang="en-US" dirty="0"/>
              <a:t> </a:t>
            </a:r>
            <a:r>
              <a:rPr lang="cs-CZ" dirty="0"/>
              <a:t>než </a:t>
            </a:r>
            <a:r>
              <a:rPr lang="en-US" dirty="0"/>
              <a:t>3s</a:t>
            </a:r>
            <a:r>
              <a:rPr lang="en-US" baseline="30000" dirty="0"/>
              <a:t>1</a:t>
            </a:r>
            <a:r>
              <a:rPr lang="en-US" dirty="0"/>
              <a:t> </a:t>
            </a:r>
            <a:r>
              <a:rPr lang="en-US" dirty="0" err="1"/>
              <a:t>ele</a:t>
            </a:r>
            <a:r>
              <a:rPr lang="cs-CZ" dirty="0"/>
              <a:t>k</a:t>
            </a:r>
            <a:r>
              <a:rPr lang="en-US" dirty="0" err="1"/>
              <a:t>tron</a:t>
            </a:r>
            <a:r>
              <a:rPr lang="cs-CZ" dirty="0"/>
              <a:t>, </a:t>
            </a:r>
            <a:r>
              <a:rPr lang="cs-CZ" u="sng" dirty="0"/>
              <a:t>atom cesia bude proto větší než atom sodíku</a:t>
            </a:r>
            <a:r>
              <a:rPr lang="en-US" dirty="0"/>
              <a:t>.</a:t>
            </a:r>
          </a:p>
        </p:txBody>
      </p:sp>
      <p:pic>
        <p:nvPicPr>
          <p:cNvPr id="6" name="Obrázek 5" descr="Obsah obrázku míč&#10;&#10;Popis byl vytvořen automaticky">
            <a:extLst>
              <a:ext uri="{FF2B5EF4-FFF2-40B4-BE49-F238E27FC236}">
                <a16:creationId xmlns:a16="http://schemas.microsoft.com/office/drawing/2014/main" id="{5AE45B97-C660-4868-A71F-626276FFB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05200"/>
            <a:ext cx="5029200" cy="1511155"/>
          </a:xfrm>
          <a:prstGeom prst="rect">
            <a:avLst/>
          </a:prstGeom>
        </p:spPr>
      </p:pic>
      <p:pic>
        <p:nvPicPr>
          <p:cNvPr id="8" name="Obrázek 7" descr="Obsah obrázku snímek obrazovky&#10;&#10;Popis byl vytvořen automaticky">
            <a:extLst>
              <a:ext uri="{FF2B5EF4-FFF2-40B4-BE49-F238E27FC236}">
                <a16:creationId xmlns:a16="http://schemas.microsoft.com/office/drawing/2014/main" id="{F632D0EB-D2D1-450F-A578-69314D075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029200"/>
            <a:ext cx="4114800" cy="141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7083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3554C140-92D2-4BC5-9C70-CD408389E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3276600"/>
            <a:ext cx="1985962" cy="554222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AA5600A7-056D-4A8B-9BD1-2AE50302E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0" y="3962400"/>
            <a:ext cx="1905001" cy="49161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6F45C6C-3DB7-4E72-A4F4-CCC125EF9999}"/>
              </a:ext>
            </a:extLst>
          </p:cNvPr>
          <p:cNvSpPr txBox="1"/>
          <p:nvPr/>
        </p:nvSpPr>
        <p:spPr>
          <a:xfrm>
            <a:off x="381000" y="4572000"/>
            <a:ext cx="1370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Cavolini" panose="020B0502040204020203" pitchFamily="66" charset="0"/>
                <a:cs typeface="Cavolini" panose="020B0502040204020203" pitchFamily="66" charset="0"/>
              </a:rPr>
              <a:t>a</a:t>
            </a:r>
            <a:r>
              <a:rPr lang="cs-CZ" sz="1400" baseline="-25000" dirty="0"/>
              <a:t>0</a:t>
            </a:r>
            <a:r>
              <a:rPr lang="cs-CZ" sz="1400" dirty="0"/>
              <a:t> = </a:t>
            </a:r>
            <a:r>
              <a:rPr lang="cs-CZ" sz="1400" dirty="0" err="1"/>
              <a:t>Bohr</a:t>
            </a:r>
            <a:r>
              <a:rPr lang="cs-CZ" sz="1400" dirty="0"/>
              <a:t> </a:t>
            </a:r>
            <a:r>
              <a:rPr lang="cs-CZ" sz="1400" dirty="0" err="1"/>
              <a:t>radius</a:t>
            </a:r>
            <a:endParaRPr lang="en-US" sz="1400" dirty="0"/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0BC93AE4-14A1-45A2-AB72-63488A10E4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200" y="5029200"/>
            <a:ext cx="1908313" cy="685800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9D2CE5C1-B55E-47D0-B2E2-9C4D63FB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7200" y="5791200"/>
            <a:ext cx="761999" cy="457199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EAA89D76-84AC-4AF6-89AB-7E51C5728065}"/>
              </a:ext>
            </a:extLst>
          </p:cNvPr>
          <p:cNvSpPr txBox="1"/>
          <p:nvPr/>
        </p:nvSpPr>
        <p:spPr>
          <a:xfrm>
            <a:off x="228600" y="6248400"/>
            <a:ext cx="162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pro malá </a:t>
            </a:r>
            <a:r>
              <a:rPr lang="cs-CZ" sz="1400" i="1" dirty="0"/>
              <a:t>n</a:t>
            </a:r>
            <a:r>
              <a:rPr lang="cs-CZ" sz="1400" dirty="0"/>
              <a:t> a velká </a:t>
            </a:r>
            <a:r>
              <a:rPr lang="cs-CZ" sz="1400" i="1" dirty="0"/>
              <a:t>Z</a:t>
            </a:r>
            <a:endParaRPr lang="en-US" sz="1400" i="1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25D0E7C-BDC9-4816-9CA8-A27FF5D1199F}"/>
              </a:ext>
            </a:extLst>
          </p:cNvPr>
          <p:cNvSpPr/>
          <p:nvPr/>
        </p:nvSpPr>
        <p:spPr>
          <a:xfrm>
            <a:off x="152400" y="990600"/>
            <a:ext cx="8839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V </a:t>
            </a:r>
            <a:r>
              <a:rPr lang="en-US" dirty="0" err="1"/>
              <a:t>atomech</a:t>
            </a:r>
            <a:r>
              <a:rPr lang="cs-CZ" dirty="0"/>
              <a:t> s větším množstvím</a:t>
            </a:r>
            <a:r>
              <a:rPr lang="en-US" dirty="0"/>
              <a:t> </a:t>
            </a:r>
            <a:r>
              <a:rPr lang="en-US" dirty="0" err="1"/>
              <a:t>protonů</a:t>
            </a:r>
            <a:r>
              <a:rPr lang="cs-CZ" dirty="0"/>
              <a:t> v jádře</a:t>
            </a:r>
            <a:r>
              <a:rPr lang="en-US" dirty="0"/>
              <a:t>, </a:t>
            </a:r>
            <a:r>
              <a:rPr lang="cs-CZ" dirty="0" err="1"/>
              <a:t>exist</a:t>
            </a:r>
            <a:r>
              <a:rPr lang="en-US" dirty="0" err="1"/>
              <a:t>ují</a:t>
            </a:r>
            <a:r>
              <a:rPr lang="en-US" dirty="0"/>
              <a:t> </a:t>
            </a:r>
            <a:r>
              <a:rPr lang="en-US" dirty="0" err="1"/>
              <a:t>mnohem</a:t>
            </a:r>
            <a:r>
              <a:rPr lang="en-US" dirty="0"/>
              <a:t> </a:t>
            </a:r>
            <a:r>
              <a:rPr lang="en-US" dirty="0" err="1"/>
              <a:t>větší</a:t>
            </a:r>
            <a:r>
              <a:rPr lang="en-US" dirty="0"/>
              <a:t> </a:t>
            </a:r>
            <a:r>
              <a:rPr lang="cs-CZ" dirty="0"/>
              <a:t>přitažlivé </a:t>
            </a:r>
            <a:r>
              <a:rPr lang="en-US" dirty="0" err="1"/>
              <a:t>síly</a:t>
            </a:r>
            <a:r>
              <a:rPr lang="cs-CZ" dirty="0"/>
              <a:t> </a:t>
            </a:r>
            <a:r>
              <a:rPr lang="en-US" dirty="0"/>
              <a:t>a t</a:t>
            </a:r>
            <a:r>
              <a:rPr lang="cs-CZ" dirty="0" err="1"/>
              <a:t>udíž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rychlosti</a:t>
            </a:r>
            <a:r>
              <a:rPr lang="en-US" dirty="0"/>
              <a:t> </a:t>
            </a:r>
            <a:r>
              <a:rPr lang="en-US" dirty="0" err="1"/>
              <a:t>elektronů</a:t>
            </a:r>
            <a:r>
              <a:rPr lang="cs-CZ" dirty="0"/>
              <a:t> (v ≈ Z/n)</a:t>
            </a:r>
            <a:r>
              <a:rPr lang="en-US" dirty="0"/>
              <a:t>. </a:t>
            </a:r>
            <a:r>
              <a:rPr lang="cs-CZ" dirty="0"/>
              <a:t>V těchto případech již n</a:t>
            </a:r>
            <a:r>
              <a:rPr lang="en-US" dirty="0"/>
              <a:t>e</a:t>
            </a:r>
            <a:r>
              <a:rPr lang="cs-CZ" dirty="0" err="1"/>
              <a:t>lz</a:t>
            </a:r>
            <a:r>
              <a:rPr lang="en-US" dirty="0"/>
              <a:t>e </a:t>
            </a:r>
            <a:r>
              <a:rPr lang="en-US" dirty="0" err="1"/>
              <a:t>zanedbat</a:t>
            </a:r>
            <a:r>
              <a:rPr lang="en-US" dirty="0"/>
              <a:t> </a:t>
            </a:r>
            <a:r>
              <a:rPr lang="en-US" b="1" dirty="0" err="1"/>
              <a:t>relativistické</a:t>
            </a:r>
            <a:r>
              <a:rPr lang="en-US" b="1" dirty="0"/>
              <a:t> </a:t>
            </a:r>
            <a:r>
              <a:rPr lang="en-US" b="1" dirty="0" err="1"/>
              <a:t>efekty</a:t>
            </a:r>
            <a:r>
              <a:rPr lang="en-US" dirty="0"/>
              <a:t>. </a:t>
            </a:r>
            <a:r>
              <a:rPr lang="cs-CZ" dirty="0"/>
              <a:t>E</a:t>
            </a:r>
            <a:r>
              <a:rPr lang="en-US" dirty="0"/>
              <a:t>le</a:t>
            </a:r>
            <a:r>
              <a:rPr lang="cs-CZ" dirty="0"/>
              <a:t>k</a:t>
            </a:r>
            <a:r>
              <a:rPr lang="en-US" dirty="0" err="1"/>
              <a:t>tron</a:t>
            </a:r>
            <a:r>
              <a:rPr lang="cs-CZ" dirty="0"/>
              <a:t>y</a:t>
            </a:r>
            <a:r>
              <a:rPr lang="en-US" dirty="0"/>
              <a:t> </a:t>
            </a:r>
            <a:r>
              <a:rPr lang="cs-CZ" dirty="0"/>
              <a:t>s</a:t>
            </a:r>
            <a:r>
              <a:rPr lang="en-US" dirty="0"/>
              <a:t> </a:t>
            </a:r>
            <a:r>
              <a:rPr lang="cs-CZ" dirty="0"/>
              <a:t>nižšími hlavními kvantovými čísly (</a:t>
            </a:r>
            <a:r>
              <a:rPr lang="cs-CZ" i="1" dirty="0"/>
              <a:t>n</a:t>
            </a:r>
            <a:r>
              <a:rPr lang="cs-CZ" dirty="0"/>
              <a:t>)</a:t>
            </a:r>
            <a:r>
              <a:rPr lang="en-US" dirty="0"/>
              <a:t> </a:t>
            </a:r>
            <a:r>
              <a:rPr lang="cs-CZ" dirty="0"/>
              <a:t>mají vyšší pravděpodobnost výskytu v blízkosti jádra a také vysokou rychlost elektronu  v důsledku velkého kladného náboje jádra (vysoké Z)</a:t>
            </a:r>
            <a:r>
              <a:rPr lang="en-US" dirty="0"/>
              <a:t>. </a:t>
            </a:r>
            <a:r>
              <a:rPr lang="cs-CZ" dirty="0"/>
              <a:t>Vysoká rychlost elektronu se projevuje zvýšenou </a:t>
            </a:r>
            <a:r>
              <a:rPr lang="en-US" dirty="0"/>
              <a:t>relativistic</a:t>
            </a:r>
            <a:r>
              <a:rPr lang="cs-CZ" dirty="0" err="1"/>
              <a:t>kou</a:t>
            </a:r>
            <a:r>
              <a:rPr lang="cs-CZ" dirty="0"/>
              <a:t> hmotnosti elektronu (díky přítomnosti Lorenzova faktoru), díky čemuž </a:t>
            </a:r>
            <a:r>
              <a:rPr lang="en-US" dirty="0" err="1"/>
              <a:t>ele</a:t>
            </a:r>
            <a:r>
              <a:rPr lang="cs-CZ" dirty="0"/>
              <a:t>k</a:t>
            </a:r>
            <a:r>
              <a:rPr lang="en-US" dirty="0" err="1"/>
              <a:t>tron</a:t>
            </a:r>
            <a:r>
              <a:rPr lang="cs-CZ" dirty="0"/>
              <a:t>y</a:t>
            </a:r>
            <a:r>
              <a:rPr lang="en-US" dirty="0"/>
              <a:t> </a:t>
            </a:r>
            <a:r>
              <a:rPr lang="cs-CZ" dirty="0"/>
              <a:t>stráví v blízkosti jádra více času. To pro malá </a:t>
            </a:r>
            <a:r>
              <a:rPr lang="cs-CZ" i="1" dirty="0"/>
              <a:t>n</a:t>
            </a:r>
            <a:r>
              <a:rPr lang="cs-CZ" dirty="0"/>
              <a:t> vede ke kontrakci atomového poloměru.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7891B34-EF18-44C7-9C5C-CAF07B4986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810000"/>
            <a:ext cx="3429000" cy="287098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2890E8B-45D1-4E4E-9101-72A9A79383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4537496"/>
            <a:ext cx="2819400" cy="2284061"/>
          </a:xfrm>
          <a:prstGeom prst="rect">
            <a:avLst/>
          </a:prstGeom>
        </p:spPr>
      </p:pic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A2B3FA48-FBA5-40AA-8E47-E128CF515DC2}"/>
              </a:ext>
            </a:extLst>
          </p:cNvPr>
          <p:cNvCxnSpPr/>
          <p:nvPr/>
        </p:nvCxnSpPr>
        <p:spPr>
          <a:xfrm flipH="1">
            <a:off x="7010400" y="4114800"/>
            <a:ext cx="2286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Nadpis 1">
            <a:extLst>
              <a:ext uri="{FF2B5EF4-FFF2-40B4-BE49-F238E27FC236}">
                <a16:creationId xmlns:a16="http://schemas.microsoft.com/office/drawing/2014/main" id="{401518C8-A1CA-42D3-9DF9-088CBAD87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Relativistické efekty</a:t>
            </a:r>
            <a:endParaRPr 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736185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adial distribution of selected orbitals in $\ce{Sm^{3+}}$">
            <a:extLst>
              <a:ext uri="{FF2B5EF4-FFF2-40B4-BE49-F238E27FC236}">
                <a16:creationId xmlns:a16="http://schemas.microsoft.com/office/drawing/2014/main" id="{27486B23-3A68-4082-8293-475298AC0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62" y="1050758"/>
            <a:ext cx="3257763" cy="230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E6CAFB2-C657-4261-8077-EA6EA1F2F510}"/>
              </a:ext>
            </a:extLst>
          </p:cNvPr>
          <p:cNvSpPr/>
          <p:nvPr/>
        </p:nvSpPr>
        <p:spPr>
          <a:xfrm>
            <a:off x="166574" y="3392031"/>
            <a:ext cx="88108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 </a:t>
            </a:r>
            <a:r>
              <a:rPr lang="en-US" sz="2000" b="1" i="1" dirty="0" err="1"/>
              <a:t>Přímým</a:t>
            </a:r>
            <a:r>
              <a:rPr lang="en-US" sz="2000" b="1" i="1" dirty="0"/>
              <a:t> </a:t>
            </a:r>
            <a:r>
              <a:rPr lang="en-US" sz="2000" b="1" i="1" dirty="0" err="1"/>
              <a:t>relativistickým</a:t>
            </a:r>
            <a:r>
              <a:rPr lang="en-US" sz="2000" b="1" i="1" dirty="0"/>
              <a:t> </a:t>
            </a:r>
            <a:r>
              <a:rPr lang="en-US" sz="2000" b="1" i="1" dirty="0" err="1"/>
              <a:t>efekt</a:t>
            </a:r>
            <a:r>
              <a:rPr lang="cs-CZ" sz="2000" b="1" i="1" dirty="0" err="1"/>
              <a:t>em</a:t>
            </a:r>
            <a:r>
              <a:rPr lang="en-US" sz="2000" b="1" i="1" dirty="0"/>
              <a:t> </a:t>
            </a:r>
            <a:r>
              <a:rPr lang="en-US" sz="2000" dirty="0"/>
              <a:t>je </a:t>
            </a:r>
            <a:r>
              <a:rPr lang="en-US" sz="2000" dirty="0" err="1"/>
              <a:t>nejvíce</a:t>
            </a:r>
            <a:r>
              <a:rPr lang="en-US" sz="2000" dirty="0"/>
              <a:t> </a:t>
            </a:r>
            <a:r>
              <a:rPr lang="en-US" sz="2000" dirty="0" err="1"/>
              <a:t>ovlivněna</a:t>
            </a:r>
            <a:r>
              <a:rPr lang="en-US" sz="2000" dirty="0"/>
              <a:t> </a:t>
            </a:r>
            <a:r>
              <a:rPr lang="en-US" sz="2000" dirty="0" err="1"/>
              <a:t>vnitřní</a:t>
            </a:r>
            <a:r>
              <a:rPr lang="en-US" sz="2000" dirty="0"/>
              <a:t> </a:t>
            </a:r>
            <a:r>
              <a:rPr lang="en-US" sz="2000" dirty="0" err="1"/>
              <a:t>vrstva</a:t>
            </a:r>
            <a:r>
              <a:rPr lang="en-US" sz="2000" dirty="0"/>
              <a:t> </a:t>
            </a:r>
            <a:r>
              <a:rPr lang="en-US" sz="2000" b="1" dirty="0"/>
              <a:t>s</a:t>
            </a:r>
            <a:r>
              <a:rPr lang="en-US" sz="2000" dirty="0"/>
              <a:t>. </a:t>
            </a:r>
            <a:r>
              <a:rPr lang="cs-CZ" sz="2000" dirty="0"/>
              <a:t>Ta se u</a:t>
            </a:r>
            <a:r>
              <a:rPr lang="en-US" sz="2000" dirty="0"/>
              <a:t> </a:t>
            </a:r>
            <a:r>
              <a:rPr lang="en-US" sz="2000" dirty="0" err="1"/>
              <a:t>těžkých</a:t>
            </a:r>
            <a:r>
              <a:rPr lang="en-US" sz="2000" dirty="0"/>
              <a:t> </a:t>
            </a:r>
            <a:r>
              <a:rPr lang="en-US" sz="2000" dirty="0" err="1"/>
              <a:t>prvků</a:t>
            </a:r>
            <a:r>
              <a:rPr lang="en-US" sz="2000" dirty="0"/>
              <a:t> </a:t>
            </a:r>
            <a:r>
              <a:rPr lang="en-US" sz="2000" dirty="0" err="1"/>
              <a:t>nachází</a:t>
            </a:r>
            <a:r>
              <a:rPr lang="en-US" sz="2000" dirty="0"/>
              <a:t> </a:t>
            </a:r>
            <a:r>
              <a:rPr lang="en-US" sz="2000" dirty="0" err="1"/>
              <a:t>mnohem</a:t>
            </a:r>
            <a:r>
              <a:rPr lang="en-US" sz="2000" dirty="0"/>
              <a:t> </a:t>
            </a:r>
            <a:r>
              <a:rPr lang="en-US" sz="2000" dirty="0" err="1"/>
              <a:t>blíže</a:t>
            </a:r>
            <a:r>
              <a:rPr lang="en-US" sz="2000" dirty="0"/>
              <a:t> k </a:t>
            </a:r>
            <a:r>
              <a:rPr lang="en-US" sz="2000" dirty="0" err="1"/>
              <a:t>jádru</a:t>
            </a:r>
            <a:r>
              <a:rPr lang="en-US" sz="2000" dirty="0"/>
              <a:t>, </a:t>
            </a:r>
            <a:r>
              <a:rPr lang="en-US" sz="2000" dirty="0" err="1"/>
              <a:t>než</a:t>
            </a:r>
            <a:r>
              <a:rPr lang="en-US" sz="2000" dirty="0"/>
              <a:t> by </a:t>
            </a:r>
            <a:r>
              <a:rPr lang="cs-CZ" sz="2000" dirty="0"/>
              <a:t>mělo být v</a:t>
            </a:r>
            <a:r>
              <a:rPr lang="en-US" sz="2000" dirty="0"/>
              <a:t> </a:t>
            </a:r>
            <a:r>
              <a:rPr lang="en-US" sz="2000" dirty="0" err="1"/>
              <a:t>klasické</a:t>
            </a:r>
            <a:r>
              <a:rPr lang="cs-CZ" sz="2000" dirty="0"/>
              <a:t>m</a:t>
            </a:r>
            <a:r>
              <a:rPr lang="en-US" sz="2000" dirty="0"/>
              <a:t> </a:t>
            </a:r>
            <a:r>
              <a:rPr lang="en-US" sz="2000" dirty="0" err="1"/>
              <a:t>nerelativistické</a:t>
            </a:r>
            <a:r>
              <a:rPr lang="cs-CZ" sz="2000" dirty="0"/>
              <a:t>m</a:t>
            </a:r>
            <a:r>
              <a:rPr lang="en-US" sz="2000" dirty="0"/>
              <a:t> </a:t>
            </a:r>
            <a:r>
              <a:rPr lang="en-US" sz="2000" dirty="0" err="1"/>
              <a:t>pojetí</a:t>
            </a:r>
            <a:r>
              <a:rPr lang="cs-CZ" sz="2000" dirty="0"/>
              <a:t> a t</a:t>
            </a:r>
            <a:r>
              <a:rPr lang="en-US" sz="2000" dirty="0" err="1"/>
              <a:t>ím</a:t>
            </a:r>
            <a:r>
              <a:rPr lang="en-US" sz="2000" dirty="0"/>
              <a:t> </a:t>
            </a:r>
            <a:r>
              <a:rPr lang="en-US" sz="2000" dirty="0" err="1"/>
              <a:t>účinněji</a:t>
            </a:r>
            <a:r>
              <a:rPr lang="en-US" sz="2000" dirty="0"/>
              <a:t> </a:t>
            </a:r>
            <a:r>
              <a:rPr lang="en-US" sz="2000" dirty="0" err="1"/>
              <a:t>stíní</a:t>
            </a:r>
            <a:r>
              <a:rPr lang="en-US" sz="2000" dirty="0"/>
              <a:t> </a:t>
            </a:r>
            <a:r>
              <a:rPr lang="en-US" sz="2000" dirty="0" err="1"/>
              <a:t>jádro</a:t>
            </a:r>
            <a:r>
              <a:rPr lang="cs-CZ" sz="2000" dirty="0"/>
              <a:t>.</a:t>
            </a:r>
            <a:r>
              <a:rPr lang="en-US" sz="2000" dirty="0"/>
              <a:t> </a:t>
            </a:r>
            <a:r>
              <a:rPr lang="cs-CZ" sz="2000" dirty="0"/>
              <a:t>V</a:t>
            </a:r>
            <a:r>
              <a:rPr lang="en-US" sz="2000" dirty="0" err="1"/>
              <a:t>nější</a:t>
            </a:r>
            <a:r>
              <a:rPr lang="en-US" sz="2000" dirty="0"/>
              <a:t> </a:t>
            </a:r>
            <a:r>
              <a:rPr lang="en-US" sz="2000" dirty="0" err="1"/>
              <a:t>vrstvy</a:t>
            </a:r>
            <a:r>
              <a:rPr lang="en-US" sz="2000" dirty="0"/>
              <a:t> </a:t>
            </a:r>
            <a:r>
              <a:rPr lang="en-US" sz="2000" b="1" dirty="0"/>
              <a:t>d</a:t>
            </a:r>
            <a:r>
              <a:rPr lang="en-US" sz="2000" dirty="0"/>
              <a:t> a </a:t>
            </a:r>
            <a:r>
              <a:rPr lang="en-US" sz="2000" b="1" dirty="0"/>
              <a:t>f</a:t>
            </a:r>
            <a:r>
              <a:rPr lang="en-US" sz="2000" dirty="0"/>
              <a:t> </a:t>
            </a:r>
            <a:r>
              <a:rPr lang="cs-CZ" sz="2000" dirty="0"/>
              <a:t>se</a:t>
            </a:r>
            <a:r>
              <a:rPr lang="en-US" sz="2000" dirty="0"/>
              <a:t> </a:t>
            </a:r>
            <a:r>
              <a:rPr lang="cs-CZ" sz="2000" dirty="0"/>
              <a:t>proto </a:t>
            </a:r>
            <a:r>
              <a:rPr lang="en-US" sz="2000" dirty="0" err="1"/>
              <a:t>posunují</a:t>
            </a:r>
            <a:r>
              <a:rPr lang="en-US" sz="2000" dirty="0"/>
              <a:t> do </a:t>
            </a:r>
            <a:r>
              <a:rPr lang="en-US" sz="2000" dirty="0" err="1"/>
              <a:t>větší</a:t>
            </a:r>
            <a:r>
              <a:rPr lang="en-US" sz="2000" dirty="0"/>
              <a:t> </a:t>
            </a:r>
            <a:r>
              <a:rPr lang="en-US" sz="2000" dirty="0" err="1"/>
              <a:t>vzdálenosti</a:t>
            </a:r>
            <a:r>
              <a:rPr lang="cs-CZ" sz="2000" dirty="0"/>
              <a:t> (</a:t>
            </a:r>
            <a:r>
              <a:rPr lang="en-US" sz="2000" b="1" i="1" dirty="0" err="1"/>
              <a:t>nepřím</a:t>
            </a:r>
            <a:r>
              <a:rPr lang="cs-CZ" sz="2000" b="1" i="1" dirty="0"/>
              <a:t>ý</a:t>
            </a:r>
            <a:r>
              <a:rPr lang="en-US" sz="2000" b="1" i="1" dirty="0"/>
              <a:t> </a:t>
            </a:r>
            <a:r>
              <a:rPr lang="en-US" sz="2000" b="1" i="1" dirty="0" err="1"/>
              <a:t>relativistick</a:t>
            </a:r>
            <a:r>
              <a:rPr lang="cs-CZ" sz="2000" b="1" i="1" dirty="0"/>
              <a:t>ý</a:t>
            </a:r>
            <a:r>
              <a:rPr lang="en-US" sz="2000" b="1" i="1" dirty="0"/>
              <a:t> </a:t>
            </a:r>
            <a:r>
              <a:rPr lang="cs-CZ" sz="2000" b="1" i="1" dirty="0"/>
              <a:t>efekt</a:t>
            </a:r>
            <a:r>
              <a:rPr lang="cs-CZ" sz="2000" dirty="0"/>
              <a:t>)</a:t>
            </a:r>
            <a:r>
              <a:rPr lang="en-US" sz="2000" dirty="0"/>
              <a:t>. </a:t>
            </a:r>
            <a:r>
              <a:rPr lang="en-US" sz="2000" dirty="0" err="1"/>
              <a:t>Pokud</a:t>
            </a:r>
            <a:r>
              <a:rPr lang="en-US" sz="2000" dirty="0"/>
              <a:t>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dále</a:t>
            </a:r>
            <a:r>
              <a:rPr lang="en-US" sz="2000" dirty="0"/>
              <a:t> od </a:t>
            </a:r>
            <a:r>
              <a:rPr lang="en-US" sz="2000" dirty="0" err="1"/>
              <a:t>jádra</a:t>
            </a:r>
            <a:r>
              <a:rPr lang="en-US" sz="2000" dirty="0"/>
              <a:t>,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slaběji</a:t>
            </a:r>
            <a:r>
              <a:rPr lang="en-US" sz="2000" dirty="0"/>
              <a:t> </a:t>
            </a:r>
            <a:r>
              <a:rPr lang="en-US" sz="2000" dirty="0" err="1"/>
              <a:t>vázány</a:t>
            </a:r>
            <a:r>
              <a:rPr lang="en-US" sz="2000" dirty="0"/>
              <a:t> a </a:t>
            </a:r>
            <a:r>
              <a:rPr lang="en-US" sz="2000" dirty="0" err="1"/>
              <a:t>mnohem</a:t>
            </a:r>
            <a:r>
              <a:rPr lang="en-US" sz="2000" dirty="0"/>
              <a:t> </a:t>
            </a:r>
            <a:r>
              <a:rPr lang="en-US" sz="2000" dirty="0" err="1"/>
              <a:t>snáze</a:t>
            </a:r>
            <a:r>
              <a:rPr lang="en-US" sz="2000" dirty="0"/>
              <a:t> se </a:t>
            </a:r>
            <a:r>
              <a:rPr lang="en-US" sz="2000" dirty="0" err="1"/>
              <a:t>excitují</a:t>
            </a:r>
            <a:r>
              <a:rPr lang="en-US" sz="2000" dirty="0"/>
              <a:t> </a:t>
            </a:r>
            <a:r>
              <a:rPr lang="en-US" sz="2000" dirty="0" err="1"/>
              <a:t>nebo</a:t>
            </a:r>
            <a:r>
              <a:rPr lang="en-US" sz="2000" dirty="0"/>
              <a:t> atom </a:t>
            </a:r>
            <a:r>
              <a:rPr lang="en-US" sz="2000" dirty="0" err="1"/>
              <a:t>opouštějí</a:t>
            </a:r>
            <a:r>
              <a:rPr lang="en-US" sz="2000" dirty="0"/>
              <a:t>. </a:t>
            </a:r>
            <a:r>
              <a:rPr lang="en-US" sz="2000" dirty="0" err="1"/>
              <a:t>Vrstva</a:t>
            </a:r>
            <a:r>
              <a:rPr lang="en-US" sz="2000" dirty="0"/>
              <a:t> </a:t>
            </a:r>
            <a:r>
              <a:rPr lang="en-US" sz="2000" b="1" dirty="0"/>
              <a:t>p</a:t>
            </a:r>
            <a:r>
              <a:rPr lang="en-US" sz="2000" dirty="0"/>
              <a:t> </a:t>
            </a:r>
            <a:r>
              <a:rPr lang="en-US" sz="2000" dirty="0" err="1"/>
              <a:t>zůstává</a:t>
            </a:r>
            <a:r>
              <a:rPr lang="en-US" sz="2000" dirty="0"/>
              <a:t> </a:t>
            </a:r>
            <a:r>
              <a:rPr lang="en-US" sz="2000" dirty="0" err="1"/>
              <a:t>téměř</a:t>
            </a:r>
            <a:r>
              <a:rPr lang="en-US" sz="2000" dirty="0"/>
              <a:t> </a:t>
            </a:r>
            <a:r>
              <a:rPr lang="en-US" sz="2000" dirty="0" err="1"/>
              <a:t>beze</a:t>
            </a:r>
            <a:r>
              <a:rPr lang="en-US" sz="2000" dirty="0"/>
              <a:t> </a:t>
            </a:r>
            <a:r>
              <a:rPr lang="en-US" sz="2000" dirty="0" err="1"/>
              <a:t>změny</a:t>
            </a:r>
            <a:r>
              <a:rPr lang="en-US" sz="2000" dirty="0"/>
              <a:t>, </a:t>
            </a:r>
            <a:r>
              <a:rPr lang="en-US" sz="2000" dirty="0" err="1"/>
              <a:t>nachází</a:t>
            </a:r>
            <a:r>
              <a:rPr lang="en-US" sz="2000" dirty="0"/>
              <a:t> se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vzdálenosti</a:t>
            </a:r>
            <a:r>
              <a:rPr lang="en-US" sz="2000" dirty="0"/>
              <a:t>, </a:t>
            </a:r>
            <a:r>
              <a:rPr lang="en-US" sz="2000" dirty="0" err="1"/>
              <a:t>kde</a:t>
            </a:r>
            <a:r>
              <a:rPr lang="en-US" sz="2000" dirty="0"/>
              <a:t>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relativistické</a:t>
            </a:r>
            <a:r>
              <a:rPr lang="en-US" sz="2000" dirty="0"/>
              <a:t> </a:t>
            </a:r>
            <a:r>
              <a:rPr lang="en-US" sz="2000" dirty="0" err="1"/>
              <a:t>efekty</a:t>
            </a:r>
            <a:r>
              <a:rPr lang="en-US" sz="2000" dirty="0"/>
              <a:t> </a:t>
            </a:r>
            <a:r>
              <a:rPr lang="en-US" sz="2000" dirty="0" err="1"/>
              <a:t>zhruba</a:t>
            </a:r>
            <a:r>
              <a:rPr lang="en-US" sz="2000" dirty="0"/>
              <a:t> </a:t>
            </a:r>
            <a:r>
              <a:rPr lang="en-US" sz="2000" dirty="0" err="1"/>
              <a:t>kompenzovány</a:t>
            </a:r>
            <a:r>
              <a:rPr lang="en-US" sz="2000" dirty="0"/>
              <a:t> </a:t>
            </a:r>
            <a:r>
              <a:rPr lang="en-US" sz="2000" dirty="0" err="1"/>
              <a:t>stíněním</a:t>
            </a:r>
            <a:r>
              <a:rPr lang="en-US" sz="2000" dirty="0"/>
              <a:t> </a:t>
            </a:r>
            <a:r>
              <a:rPr lang="en-US" sz="2000" dirty="0" err="1"/>
              <a:t>slupkou</a:t>
            </a:r>
            <a:r>
              <a:rPr lang="en-US" sz="2000" dirty="0"/>
              <a:t> </a:t>
            </a:r>
            <a:r>
              <a:rPr lang="en-US" sz="2000" b="1" dirty="0"/>
              <a:t>s</a:t>
            </a:r>
            <a:r>
              <a:rPr lang="cs-CZ" sz="2000" b="1" dirty="0"/>
              <a:t>.</a:t>
            </a:r>
            <a:endParaRPr lang="en-US" sz="2000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45D15440-5D17-4296-836F-4C0C6072C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210092"/>
            <a:ext cx="3352800" cy="563562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Relativistické efekty</a:t>
            </a:r>
            <a:endParaRPr lang="en-US" sz="2800" b="1" dirty="0">
              <a:latin typeface="+mn-lt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E256BA5-2E7B-4E5C-88AE-E267831BB830}"/>
              </a:ext>
            </a:extLst>
          </p:cNvPr>
          <p:cNvSpPr/>
          <p:nvPr/>
        </p:nvSpPr>
        <p:spPr>
          <a:xfrm>
            <a:off x="199288" y="5696102"/>
            <a:ext cx="876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 M</a:t>
            </a:r>
            <a:r>
              <a:rPr lang="cs-CZ" dirty="0"/>
              <a:t>noho</a:t>
            </a:r>
            <a:r>
              <a:rPr lang="en-US" dirty="0"/>
              <a:t> chemic</a:t>
            </a:r>
            <a:r>
              <a:rPr lang="cs-CZ" dirty="0" err="1"/>
              <a:t>kých</a:t>
            </a:r>
            <a:r>
              <a:rPr lang="en-US" dirty="0"/>
              <a:t> a </a:t>
            </a:r>
            <a:r>
              <a:rPr lang="cs-CZ" dirty="0"/>
              <a:t>f</a:t>
            </a:r>
            <a:r>
              <a:rPr lang="en-US" dirty="0"/>
              <a:t>y</a:t>
            </a:r>
            <a:r>
              <a:rPr lang="cs-CZ" dirty="0" err="1"/>
              <a:t>zikálních</a:t>
            </a:r>
            <a:r>
              <a:rPr lang="cs-CZ" dirty="0"/>
              <a:t> rozdílů mezi prvky </a:t>
            </a:r>
            <a:r>
              <a:rPr lang="en-US" dirty="0"/>
              <a:t>6</a:t>
            </a:r>
            <a:r>
              <a:rPr lang="cs-CZ" dirty="0"/>
              <a:t>.</a:t>
            </a:r>
            <a:r>
              <a:rPr lang="en-US" dirty="0"/>
              <a:t> period</a:t>
            </a:r>
            <a:r>
              <a:rPr lang="cs-CZ" dirty="0"/>
              <a:t>y</a:t>
            </a:r>
            <a:r>
              <a:rPr lang="en-US" dirty="0"/>
              <a:t> (Cs</a:t>
            </a:r>
            <a:r>
              <a:rPr lang="cs-CZ" dirty="0"/>
              <a:t> </a:t>
            </a:r>
            <a:r>
              <a:rPr lang="en-US" dirty="0"/>
              <a:t>–</a:t>
            </a:r>
            <a:r>
              <a:rPr lang="cs-CZ" dirty="0"/>
              <a:t> </a:t>
            </a:r>
            <a:r>
              <a:rPr lang="en-US" dirty="0"/>
              <a:t>Rn) a 5</a:t>
            </a:r>
            <a:r>
              <a:rPr lang="cs-CZ" dirty="0"/>
              <a:t>. </a:t>
            </a:r>
            <a:r>
              <a:rPr lang="en-US" dirty="0"/>
              <a:t>period</a:t>
            </a:r>
            <a:r>
              <a:rPr lang="cs-CZ" dirty="0"/>
              <a:t>y</a:t>
            </a:r>
            <a:r>
              <a:rPr lang="en-US" dirty="0"/>
              <a:t> (Rb</a:t>
            </a:r>
            <a:r>
              <a:rPr lang="cs-CZ" dirty="0"/>
              <a:t> </a:t>
            </a:r>
            <a:r>
              <a:rPr lang="en-US" dirty="0"/>
              <a:t>–Xe) </a:t>
            </a:r>
            <a:r>
              <a:rPr lang="cs-CZ" dirty="0"/>
              <a:t>má původ ve výraznějších relativistických efektech. R</a:t>
            </a:r>
            <a:r>
              <a:rPr lang="en-US" dirty="0" err="1"/>
              <a:t>elativistic</a:t>
            </a:r>
            <a:r>
              <a:rPr lang="cs-CZ" dirty="0" err="1"/>
              <a:t>ké</a:t>
            </a:r>
            <a:r>
              <a:rPr lang="en-US" dirty="0"/>
              <a:t> </a:t>
            </a:r>
            <a:r>
              <a:rPr lang="en-US" dirty="0" err="1"/>
              <a:t>efe</a:t>
            </a:r>
            <a:r>
              <a:rPr lang="cs-CZ" dirty="0"/>
              <a:t>k</a:t>
            </a:r>
            <a:r>
              <a:rPr lang="en-US" dirty="0"/>
              <a:t>t</a:t>
            </a:r>
            <a:r>
              <a:rPr lang="cs-CZ" dirty="0"/>
              <a:t>y</a:t>
            </a:r>
            <a:r>
              <a:rPr lang="en-US" dirty="0"/>
              <a:t> </a:t>
            </a:r>
            <a:r>
              <a:rPr lang="cs-CZ" dirty="0"/>
              <a:t>jsou výrazné především u Au a jeho sousedů (</a:t>
            </a:r>
            <a:r>
              <a:rPr lang="cs-CZ" dirty="0" err="1"/>
              <a:t>Pt</a:t>
            </a:r>
            <a:r>
              <a:rPr lang="cs-CZ" dirty="0"/>
              <a:t> a </a:t>
            </a:r>
            <a:r>
              <a:rPr lang="cs-CZ" dirty="0" err="1"/>
              <a:t>Hg</a:t>
            </a:r>
            <a:r>
              <a:rPr lang="cs-CZ" dirty="0"/>
              <a:t>).</a:t>
            </a:r>
            <a:endParaRPr lang="en-US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293E610-F8C3-4D50-95E2-9D5ECDA78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28600"/>
            <a:ext cx="4590540" cy="302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5462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3C4727B-E9C1-4C16-BB56-8FCB9ADA8D17}"/>
              </a:ext>
            </a:extLst>
          </p:cNvPr>
          <p:cNvSpPr/>
          <p:nvPr/>
        </p:nvSpPr>
        <p:spPr>
          <a:xfrm>
            <a:off x="158750" y="304800"/>
            <a:ext cx="88265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/>
              <a:t>Efekt</a:t>
            </a:r>
            <a:r>
              <a:rPr lang="en-US" sz="2000" b="1" dirty="0"/>
              <a:t> </a:t>
            </a:r>
            <a:r>
              <a:rPr lang="en-US" sz="2000" b="1" dirty="0" err="1"/>
              <a:t>inertn</a:t>
            </a:r>
            <a:r>
              <a:rPr lang="cs-CZ" sz="2000" b="1" dirty="0"/>
              <a:t>í</a:t>
            </a:r>
            <a:r>
              <a:rPr lang="en-US" sz="2000" b="1" dirty="0"/>
              <a:t>ho p</a:t>
            </a:r>
            <a:r>
              <a:rPr lang="cs-CZ" sz="2000" b="1" dirty="0"/>
              <a:t>á</a:t>
            </a:r>
            <a:r>
              <a:rPr lang="en-US" sz="2000" b="1" dirty="0" err="1"/>
              <a:t>ru</a:t>
            </a:r>
            <a:endParaRPr lang="cs-CZ" sz="2000" b="1" dirty="0"/>
          </a:p>
          <a:p>
            <a:pPr algn="just"/>
            <a:endParaRPr lang="en-US" sz="800" b="1" dirty="0"/>
          </a:p>
          <a:p>
            <a:pPr algn="just"/>
            <a:r>
              <a:rPr lang="cs-CZ" sz="2000" dirty="0">
                <a:solidFill>
                  <a:srgbClr val="FF0000"/>
                </a:solidFill>
              </a:rPr>
              <a:t>    </a:t>
            </a:r>
            <a:r>
              <a:rPr lang="cs-CZ" sz="2000" dirty="0"/>
              <a:t>U</a:t>
            </a:r>
            <a:r>
              <a:rPr lang="en-US" sz="2000" dirty="0"/>
              <a:t> Tl(I)</a:t>
            </a:r>
            <a:r>
              <a:rPr lang="cs-CZ" sz="2000" dirty="0"/>
              <a:t>, </a:t>
            </a:r>
            <a:r>
              <a:rPr lang="en-US" sz="2000" dirty="0"/>
              <a:t>Pb(II) a Bi(III) </a:t>
            </a:r>
            <a:r>
              <a:rPr lang="cs-CZ" sz="2000" dirty="0"/>
              <a:t>je přítomen elektronový pár </a:t>
            </a:r>
            <a:r>
              <a:rPr lang="en-US" sz="2000" dirty="0"/>
              <a:t>6s</a:t>
            </a:r>
            <a:r>
              <a:rPr lang="en-US" sz="2000" baseline="30000" dirty="0"/>
              <a:t>2</a:t>
            </a:r>
            <a:r>
              <a:rPr lang="en-US" sz="2000" dirty="0"/>
              <a:t>. T</a:t>
            </a:r>
            <a:r>
              <a:rPr lang="cs-CZ" sz="2000" dirty="0" err="1"/>
              <a:t>ento</a:t>
            </a:r>
            <a:r>
              <a:rPr lang="en-US" sz="2000" dirty="0"/>
              <a:t> </a:t>
            </a:r>
            <a:r>
              <a:rPr lang="cs-CZ" sz="2000" u="sng" dirty="0"/>
              <a:t>„</a:t>
            </a:r>
            <a:r>
              <a:rPr lang="en-US" sz="2000" u="sng" dirty="0"/>
              <a:t>inert</a:t>
            </a:r>
            <a:r>
              <a:rPr lang="cs-CZ" sz="2000" u="sng" dirty="0"/>
              <a:t>ní</a:t>
            </a:r>
            <a:r>
              <a:rPr lang="en-US" sz="2000" u="sng" dirty="0"/>
              <a:t> p</a:t>
            </a:r>
            <a:r>
              <a:rPr lang="cs-CZ" sz="2000" u="sng" dirty="0"/>
              <a:t>á</a:t>
            </a:r>
            <a:r>
              <a:rPr lang="en-US" sz="2000" u="sng" dirty="0"/>
              <a:t>r</a:t>
            </a:r>
            <a:r>
              <a:rPr lang="cs-CZ" sz="2000" u="sng" dirty="0"/>
              <a:t>“</a:t>
            </a:r>
            <a:r>
              <a:rPr lang="en-US" sz="2000" u="sng" dirty="0"/>
              <a:t> </a:t>
            </a:r>
            <a:r>
              <a:rPr lang="cs-CZ" sz="2000" u="sng" dirty="0"/>
              <a:t>odolává</a:t>
            </a:r>
            <a:r>
              <a:rPr lang="en-US" sz="2000" u="sng" dirty="0"/>
              <a:t> </a:t>
            </a:r>
            <a:r>
              <a:rPr lang="en-US" sz="2000" u="sng" dirty="0" err="1"/>
              <a:t>oxida</a:t>
            </a:r>
            <a:r>
              <a:rPr lang="cs-CZ" sz="2000" u="sng" dirty="0"/>
              <a:t>c</a:t>
            </a:r>
            <a:r>
              <a:rPr lang="en-US" sz="2000" u="sng" dirty="0" err="1"/>
              <a:t>i</a:t>
            </a:r>
            <a:r>
              <a:rPr lang="cs-CZ" sz="2000" u="sng" dirty="0"/>
              <a:t> díky</a:t>
            </a:r>
            <a:r>
              <a:rPr lang="en-US" sz="2000" u="sng" dirty="0"/>
              <a:t> relativistic</a:t>
            </a:r>
            <a:r>
              <a:rPr lang="cs-CZ" sz="2000" u="sng" dirty="0" err="1"/>
              <a:t>ké</a:t>
            </a:r>
            <a:r>
              <a:rPr lang="en-US" sz="2000" u="sng" dirty="0"/>
              <a:t> </a:t>
            </a:r>
            <a:r>
              <a:rPr lang="cs-CZ" sz="2000" u="sng" dirty="0"/>
              <a:t>k</a:t>
            </a:r>
            <a:r>
              <a:rPr lang="en-US" sz="2000" u="sng" dirty="0" err="1"/>
              <a:t>ontraci</a:t>
            </a:r>
            <a:r>
              <a:rPr lang="cs-CZ" sz="2000" u="sng" dirty="0"/>
              <a:t> </a:t>
            </a:r>
            <a:r>
              <a:rPr lang="en-US" sz="2000" u="sng" dirty="0"/>
              <a:t>6s orbital</a:t>
            </a:r>
            <a:r>
              <a:rPr lang="cs-CZ" sz="2000" u="sng" dirty="0"/>
              <a:t>u</a:t>
            </a:r>
            <a:r>
              <a:rPr lang="en-US" sz="2000" dirty="0"/>
              <a:t>.</a:t>
            </a:r>
            <a:r>
              <a:rPr lang="cs-CZ" sz="2000" dirty="0"/>
              <a:t> Proto jsou </a:t>
            </a:r>
            <a:r>
              <a:rPr lang="en-US" sz="2000" dirty="0"/>
              <a:t>Tl(I)</a:t>
            </a:r>
            <a:r>
              <a:rPr lang="cs-CZ" sz="2000" dirty="0"/>
              <a:t> stabilnější než </a:t>
            </a:r>
            <a:r>
              <a:rPr lang="cs-CZ" sz="2000" dirty="0" err="1"/>
              <a:t>Tl</a:t>
            </a:r>
            <a:r>
              <a:rPr lang="cs-CZ" sz="2000" dirty="0"/>
              <a:t>(III), </a:t>
            </a:r>
            <a:r>
              <a:rPr lang="en-US" sz="2000" dirty="0"/>
              <a:t>Pb(II)</a:t>
            </a:r>
            <a:r>
              <a:rPr lang="cs-CZ" sz="2000" dirty="0"/>
              <a:t> než </a:t>
            </a:r>
            <a:r>
              <a:rPr lang="cs-CZ" sz="2000" dirty="0" err="1"/>
              <a:t>Pb</a:t>
            </a:r>
            <a:r>
              <a:rPr lang="cs-CZ" sz="2000" dirty="0"/>
              <a:t>(IV)</a:t>
            </a:r>
            <a:r>
              <a:rPr lang="en-US" sz="2000" dirty="0"/>
              <a:t> a Bi(III)</a:t>
            </a:r>
            <a:r>
              <a:rPr lang="cs-CZ" sz="2000" dirty="0"/>
              <a:t> než </a:t>
            </a:r>
            <a:r>
              <a:rPr lang="cs-CZ" sz="2000" dirty="0" err="1"/>
              <a:t>Bi</a:t>
            </a:r>
            <a:r>
              <a:rPr lang="cs-CZ" sz="2000" dirty="0"/>
              <a:t>(V). </a:t>
            </a:r>
            <a:endParaRPr lang="en-US" sz="2000" dirty="0"/>
          </a:p>
        </p:txBody>
      </p:sp>
      <p:pic>
        <p:nvPicPr>
          <p:cNvPr id="217090" name="Picture 2" descr="Radial Extent of 4f and 5f Valence Electrons (a) The radial probability...  | Download Scientific Diagram">
            <a:extLst>
              <a:ext uri="{FF2B5EF4-FFF2-40B4-BE49-F238E27FC236}">
                <a16:creationId xmlns:a16="http://schemas.microsoft.com/office/drawing/2014/main" id="{6EC53ACA-36CF-40A0-BF05-EC260D63C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623513"/>
            <a:ext cx="3603625" cy="496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AB19EFD-65A8-45C8-AF07-4DF6DBC9B38F}"/>
              </a:ext>
            </a:extLst>
          </p:cNvPr>
          <p:cNvSpPr txBox="1"/>
          <p:nvPr/>
        </p:nvSpPr>
        <p:spPr>
          <a:xfrm>
            <a:off x="158750" y="1905000"/>
            <a:ext cx="499110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Další jevy související s relativistickými efekty</a:t>
            </a:r>
            <a:endParaRPr lang="en-US" sz="2000" b="1" dirty="0"/>
          </a:p>
          <a:p>
            <a:endParaRPr lang="cs-CZ" sz="2000" dirty="0"/>
          </a:p>
          <a:p>
            <a:r>
              <a:rPr lang="cs-CZ" sz="2000" b="1" i="1" dirty="0"/>
              <a:t>S</a:t>
            </a:r>
            <a:r>
              <a:rPr lang="en-US" sz="2000" b="1" i="1" dirty="0" err="1"/>
              <a:t>tabilit</a:t>
            </a:r>
            <a:r>
              <a:rPr lang="cs-CZ" sz="2000" b="1" i="1" dirty="0"/>
              <a:t>a</a:t>
            </a:r>
            <a:r>
              <a:rPr lang="en-US" sz="2000" b="1" i="1" dirty="0"/>
              <a:t> </a:t>
            </a:r>
            <a:r>
              <a:rPr lang="cs-CZ" sz="2000" b="1" i="1" dirty="0"/>
              <a:t>a</a:t>
            </a:r>
            <a:r>
              <a:rPr lang="en-US" sz="2000" b="1" i="1" dirty="0" err="1"/>
              <a:t>nion</a:t>
            </a:r>
            <a:r>
              <a:rPr lang="cs-CZ" sz="2000" b="1" i="1" dirty="0"/>
              <a:t>tu zlata</a:t>
            </a:r>
            <a:r>
              <a:rPr lang="en-US" sz="2000" b="1" dirty="0"/>
              <a:t> </a:t>
            </a:r>
            <a:r>
              <a:rPr lang="en-US" sz="2000" dirty="0"/>
              <a:t>Au</a:t>
            </a:r>
            <a:r>
              <a:rPr lang="en-US" sz="2000" baseline="30000" dirty="0"/>
              <a:t> −</a:t>
            </a:r>
            <a:r>
              <a:rPr lang="en-US" sz="2000" dirty="0"/>
              <a:t> </a:t>
            </a:r>
            <a:r>
              <a:rPr lang="cs-CZ" sz="2000" dirty="0"/>
              <a:t>v </a:t>
            </a:r>
            <a:r>
              <a:rPr lang="cs-CZ" sz="2000" dirty="0" err="1"/>
              <a:t>auridech</a:t>
            </a:r>
            <a:r>
              <a:rPr lang="cs-CZ" sz="2000" dirty="0"/>
              <a:t> (např. </a:t>
            </a:r>
            <a:r>
              <a:rPr lang="en-US" sz="2000" dirty="0" err="1"/>
              <a:t>CsAu</a:t>
            </a:r>
            <a:r>
              <a:rPr lang="cs-CZ" sz="2000" dirty="0"/>
              <a:t>).</a:t>
            </a:r>
            <a:endParaRPr lang="en-US" sz="2000" dirty="0"/>
          </a:p>
          <a:p>
            <a:endParaRPr lang="cs-CZ" sz="2000" dirty="0"/>
          </a:p>
          <a:p>
            <a:r>
              <a:rPr lang="cs-CZ" sz="2000" b="1" i="1" dirty="0"/>
              <a:t>K</a:t>
            </a:r>
            <a:r>
              <a:rPr lang="en-US" sz="2000" b="1" i="1" dirty="0" err="1"/>
              <a:t>rystal</a:t>
            </a:r>
            <a:r>
              <a:rPr lang="cs-CZ" sz="2000" b="1" i="1" dirty="0" err="1"/>
              <a:t>ová</a:t>
            </a:r>
            <a:r>
              <a:rPr lang="en-US" sz="2000" b="1" i="1" dirty="0"/>
              <a:t> </a:t>
            </a:r>
            <a:r>
              <a:rPr lang="en-US" sz="2000" b="1" i="1" dirty="0" err="1"/>
              <a:t>stru</a:t>
            </a:r>
            <a:r>
              <a:rPr lang="cs-CZ" sz="2000" b="1" i="1" dirty="0"/>
              <a:t>k</a:t>
            </a:r>
            <a:r>
              <a:rPr lang="en-US" sz="2000" b="1" i="1" dirty="0"/>
              <a:t>tur</a:t>
            </a:r>
            <a:r>
              <a:rPr lang="cs-CZ" sz="2000" b="1" i="1" dirty="0"/>
              <a:t>a olova </a:t>
            </a:r>
            <a:r>
              <a:rPr lang="cs-CZ" sz="2000" dirty="0"/>
              <a:t>je krychlová plošně centrovaná, nikoliv </a:t>
            </a:r>
            <a:r>
              <a:rPr lang="en-US" sz="2000" dirty="0"/>
              <a:t>diam</a:t>
            </a:r>
            <a:r>
              <a:rPr lang="cs-CZ" sz="2000" dirty="0"/>
              <a:t>antová (sfaleritová).</a:t>
            </a:r>
            <a:endParaRPr lang="en-US" sz="2000" dirty="0"/>
          </a:p>
          <a:p>
            <a:endParaRPr lang="cs-CZ" sz="2000" dirty="0"/>
          </a:p>
          <a:p>
            <a:r>
              <a:rPr lang="cs-CZ" sz="2000" b="1" i="1" dirty="0"/>
              <a:t>S</a:t>
            </a:r>
            <a:r>
              <a:rPr lang="en-US" sz="2000" b="1" i="1" dirty="0" err="1"/>
              <a:t>tabilit</a:t>
            </a:r>
            <a:r>
              <a:rPr lang="cs-CZ" sz="2000" b="1" i="1" dirty="0"/>
              <a:t>a </a:t>
            </a:r>
            <a:r>
              <a:rPr lang="en-US" sz="2000" b="1" i="1" dirty="0"/>
              <a:t>uranyl</a:t>
            </a:r>
            <a:r>
              <a:rPr lang="cs-CZ" sz="2000" b="1" i="1" dirty="0" err="1"/>
              <a:t>ového</a:t>
            </a:r>
            <a:r>
              <a:rPr lang="en-US" sz="2000" b="1" i="1" dirty="0"/>
              <a:t> </a:t>
            </a:r>
            <a:r>
              <a:rPr lang="cs-CZ" sz="2000" b="1" i="1" dirty="0"/>
              <a:t>k</a:t>
            </a:r>
            <a:r>
              <a:rPr lang="en-US" sz="2000" b="1" i="1" dirty="0" err="1"/>
              <a:t>ation</a:t>
            </a:r>
            <a:r>
              <a:rPr lang="cs-CZ" sz="2000" b="1" i="1" dirty="0"/>
              <a:t>tu </a:t>
            </a:r>
            <a:r>
              <a:rPr lang="cs-CZ" sz="2000" i="1" dirty="0"/>
              <a:t>a </a:t>
            </a:r>
            <a:r>
              <a:rPr lang="cs-CZ" sz="2000" b="1" i="1" dirty="0"/>
              <a:t>stabilita vyšších oxidačních stavů </a:t>
            </a:r>
            <a:r>
              <a:rPr lang="cs-CZ" sz="2000" dirty="0"/>
              <a:t>některých </a:t>
            </a:r>
            <a:r>
              <a:rPr lang="cs-CZ" sz="2000" b="1" i="1" dirty="0"/>
              <a:t>aktinoidů</a:t>
            </a:r>
            <a:r>
              <a:rPr lang="cs-CZ" sz="2000" dirty="0"/>
              <a:t> </a:t>
            </a:r>
            <a:r>
              <a:rPr lang="en-US" sz="2000" dirty="0"/>
              <a:t>(Pa</a:t>
            </a:r>
            <a:r>
              <a:rPr lang="cs-CZ" sz="2000" dirty="0"/>
              <a:t> </a:t>
            </a:r>
            <a:r>
              <a:rPr lang="en-US" sz="2000" dirty="0"/>
              <a:t>-</a:t>
            </a:r>
            <a:r>
              <a:rPr lang="cs-CZ" sz="2000" dirty="0"/>
              <a:t> </a:t>
            </a:r>
            <a:r>
              <a:rPr lang="en-US" sz="2000" dirty="0"/>
              <a:t>Am)</a:t>
            </a:r>
            <a:r>
              <a:rPr lang="cs-CZ" sz="2000" dirty="0"/>
              <a:t>.</a:t>
            </a:r>
            <a:endParaRPr lang="en-US" sz="2000" dirty="0"/>
          </a:p>
          <a:p>
            <a:endParaRPr lang="cs-CZ" sz="2000" dirty="0"/>
          </a:p>
          <a:p>
            <a:r>
              <a:rPr lang="cs-CZ" sz="2000" b="1" i="1" dirty="0"/>
              <a:t>Menší </a:t>
            </a:r>
            <a:r>
              <a:rPr lang="en-US" sz="2000" b="1" i="1" dirty="0"/>
              <a:t>atom</a:t>
            </a:r>
            <a:r>
              <a:rPr lang="cs-CZ" sz="2000" b="1" i="1" dirty="0" err="1"/>
              <a:t>ové</a:t>
            </a:r>
            <a:r>
              <a:rPr lang="cs-CZ" sz="2000" b="1" i="1" dirty="0"/>
              <a:t> poloměry </a:t>
            </a:r>
            <a:r>
              <a:rPr lang="en-US" sz="2000" dirty="0"/>
              <a:t>franc</a:t>
            </a:r>
            <a:r>
              <a:rPr lang="cs-CZ" sz="2000" dirty="0" err="1"/>
              <a:t>ia</a:t>
            </a:r>
            <a:r>
              <a:rPr lang="en-US" sz="2000" dirty="0"/>
              <a:t> </a:t>
            </a:r>
            <a:r>
              <a:rPr lang="cs-CZ" sz="2000" dirty="0"/>
              <a:t>(Fr)</a:t>
            </a:r>
            <a:r>
              <a:rPr lang="en-US" sz="2000" dirty="0"/>
              <a:t> a </a:t>
            </a:r>
            <a:r>
              <a:rPr lang="en-US" sz="2000" dirty="0" err="1"/>
              <a:t>radi</a:t>
            </a:r>
            <a:r>
              <a:rPr lang="cs-CZ" sz="2000" dirty="0"/>
              <a:t>a (</a:t>
            </a:r>
            <a:r>
              <a:rPr lang="cs-CZ" sz="2000" dirty="0" err="1"/>
              <a:t>Ra</a:t>
            </a:r>
            <a:r>
              <a:rPr lang="cs-CZ" sz="2000" dirty="0"/>
              <a:t>) oproti předpokládaným.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1484006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EC5D5D03-4124-4521-9AF7-8AF76E80F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90101"/>
            <a:ext cx="8908774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en-US" b="1" i="1" u="none" strike="noStrike" cap="none" normalizeH="0" baseline="0" dirty="0">
                <a:ln>
                  <a:noFill/>
                </a:ln>
                <a:effectLst/>
                <a:latin typeface="+mn-lt"/>
              </a:rPr>
              <a:t>Barva zlata a cesia</a:t>
            </a:r>
          </a:p>
          <a:p>
            <a:pPr algn="just"/>
            <a:r>
              <a:rPr lang="cs-CZ" i="1" dirty="0">
                <a:latin typeface="+mn-lt"/>
              </a:rPr>
              <a:t>Stříbro</a:t>
            </a:r>
            <a:r>
              <a:rPr lang="cs-CZ" dirty="0">
                <a:latin typeface="+mn-lt"/>
              </a:rPr>
              <a:t> (</a:t>
            </a:r>
            <a:r>
              <a:rPr lang="cs-CZ" dirty="0" err="1">
                <a:latin typeface="+mn-lt"/>
              </a:rPr>
              <a:t>Ag</a:t>
            </a:r>
            <a:r>
              <a:rPr lang="cs-CZ" dirty="0">
                <a:latin typeface="+mn-lt"/>
              </a:rPr>
              <a:t>) absorbuje při přechodu elektronu ze </a:t>
            </a:r>
            <a:r>
              <a:rPr lang="en-US" dirty="0">
                <a:latin typeface="+mn-lt"/>
              </a:rPr>
              <a:t>4d orbital</a:t>
            </a:r>
            <a:r>
              <a:rPr lang="cs-CZ" dirty="0">
                <a:latin typeface="+mn-lt"/>
              </a:rPr>
              <a:t>u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d</a:t>
            </a:r>
            <a:r>
              <a:rPr lang="en-US" dirty="0">
                <a:latin typeface="+mn-lt"/>
              </a:rPr>
              <a:t>o 5s</a:t>
            </a:r>
            <a:r>
              <a:rPr lang="cs-CZ" dirty="0">
                <a:latin typeface="+mn-lt"/>
              </a:rPr>
              <a:t> orbitalu UV záření a viditelné záření je odraženo. To se projevuje „stříbrným“ zbarvením stříbra. </a:t>
            </a:r>
          </a:p>
          <a:p>
            <a:pPr algn="just"/>
            <a:r>
              <a:rPr lang="cs-CZ" i="1" dirty="0">
                <a:latin typeface="+mn-lt"/>
              </a:rPr>
              <a:t>Zlato</a:t>
            </a:r>
            <a:r>
              <a:rPr lang="cs-CZ" dirty="0">
                <a:latin typeface="+mn-lt"/>
              </a:rPr>
              <a:t> (Au) by rovněž mělo </a:t>
            </a:r>
            <a:r>
              <a:rPr lang="en-US" dirty="0">
                <a:latin typeface="+mn-lt"/>
              </a:rPr>
              <a:t>absorb</a:t>
            </a:r>
            <a:r>
              <a:rPr lang="cs-CZ" dirty="0">
                <a:latin typeface="+mn-lt"/>
              </a:rPr>
              <a:t>ovat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UV záření při přechodu elektronu z </a:t>
            </a:r>
            <a:r>
              <a:rPr lang="en-US" dirty="0">
                <a:latin typeface="+mn-lt"/>
              </a:rPr>
              <a:t>5d orbital</a:t>
            </a:r>
            <a:r>
              <a:rPr lang="cs-CZ" dirty="0">
                <a:latin typeface="+mn-lt"/>
              </a:rPr>
              <a:t>u do </a:t>
            </a:r>
            <a:r>
              <a:rPr lang="en-US" dirty="0">
                <a:latin typeface="+mn-lt"/>
              </a:rPr>
              <a:t>6s orbital</a:t>
            </a:r>
            <a:r>
              <a:rPr lang="cs-CZ" dirty="0">
                <a:latin typeface="+mn-lt"/>
              </a:rPr>
              <a:t>u</a:t>
            </a:r>
            <a:r>
              <a:rPr lang="en-US" dirty="0">
                <a:latin typeface="+mn-lt"/>
              </a:rPr>
              <a:t>. </a:t>
            </a:r>
            <a:r>
              <a:rPr lang="cs-CZ" dirty="0">
                <a:latin typeface="+mn-lt"/>
              </a:rPr>
              <a:t>Díky kontrakci </a:t>
            </a:r>
            <a:r>
              <a:rPr lang="en-US" dirty="0">
                <a:latin typeface="+mn-lt"/>
              </a:rPr>
              <a:t>6s orbital</a:t>
            </a:r>
            <a:r>
              <a:rPr lang="cs-CZ" dirty="0">
                <a:latin typeface="+mn-lt"/>
              </a:rPr>
              <a:t>u v důsledku relativistických efektů však přechod je přechod elektronu z </a:t>
            </a:r>
            <a:r>
              <a:rPr lang="en-US" dirty="0">
                <a:latin typeface="+mn-lt"/>
              </a:rPr>
              <a:t>5d </a:t>
            </a:r>
            <a:r>
              <a:rPr lang="cs-CZ" dirty="0">
                <a:latin typeface="+mn-lt"/>
              </a:rPr>
              <a:t>do</a:t>
            </a:r>
            <a:r>
              <a:rPr lang="en-US" dirty="0">
                <a:latin typeface="+mn-lt"/>
              </a:rPr>
              <a:t> 6s </a:t>
            </a:r>
            <a:r>
              <a:rPr lang="cs-CZ" dirty="0">
                <a:latin typeface="+mn-lt"/>
              </a:rPr>
              <a:t>spojen s absorpcí modrého fotonu ve viditelné oblasti (má menší energii než foton UV).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Odražené viditelného záření (</a:t>
            </a:r>
            <a:r>
              <a:rPr lang="cs-CZ" dirty="0" err="1">
                <a:latin typeface="+mn-lt"/>
              </a:rPr>
              <a:t>žlutá-červená</a:t>
            </a:r>
            <a:r>
              <a:rPr lang="cs-CZ" dirty="0">
                <a:latin typeface="+mn-lt"/>
              </a:rPr>
              <a:t> barva) dodává zlatu charakteristické zbarvení</a:t>
            </a:r>
            <a:r>
              <a:rPr lang="en-US" dirty="0">
                <a:latin typeface="+mn-lt"/>
              </a:rPr>
              <a:t>. </a:t>
            </a:r>
            <a:r>
              <a:rPr lang="cs-CZ" dirty="0">
                <a:latin typeface="+mn-lt"/>
              </a:rPr>
              <a:t>Tento jev je patrný také v případě </a:t>
            </a:r>
            <a:r>
              <a:rPr lang="cs-CZ" b="1" i="1" dirty="0">
                <a:latin typeface="+mn-lt"/>
              </a:rPr>
              <a:t>cesia</a:t>
            </a:r>
            <a:r>
              <a:rPr lang="cs-CZ" b="1" dirty="0">
                <a:latin typeface="+mn-lt"/>
              </a:rPr>
              <a:t> </a:t>
            </a:r>
            <a:r>
              <a:rPr lang="cs-CZ" dirty="0">
                <a:latin typeface="+mn-lt"/>
              </a:rPr>
              <a:t>(Cs), které má slabě nazlátlou barvu.</a:t>
            </a:r>
            <a:r>
              <a:rPr lang="cs-CZ" b="1" dirty="0">
                <a:latin typeface="+mn-lt"/>
              </a:rPr>
              <a:t> </a:t>
            </a:r>
          </a:p>
          <a:p>
            <a:pPr algn="just"/>
            <a:endParaRPr lang="cs-CZ" sz="800" b="1" dirty="0">
              <a:latin typeface="+mn-lt"/>
            </a:endParaRPr>
          </a:p>
          <a:p>
            <a:pPr algn="just"/>
            <a:r>
              <a:rPr lang="cs-CZ" b="1" i="1" dirty="0">
                <a:latin typeface="+mn-lt"/>
              </a:rPr>
              <a:t>Bod tání rtuti a wolframu</a:t>
            </a:r>
          </a:p>
          <a:p>
            <a:pPr algn="just"/>
            <a:r>
              <a:rPr lang="cs-CZ" dirty="0">
                <a:latin typeface="+mn-lt"/>
              </a:rPr>
              <a:t>V případě </a:t>
            </a:r>
            <a:r>
              <a:rPr lang="cs-CZ" i="1" dirty="0">
                <a:latin typeface="+mn-lt"/>
              </a:rPr>
              <a:t>r</a:t>
            </a:r>
            <a:r>
              <a:rPr lang="en-US" i="1" dirty="0" err="1">
                <a:latin typeface="+mn-lt"/>
              </a:rPr>
              <a:t>tu</a:t>
            </a:r>
            <a:r>
              <a:rPr lang="cs-CZ" i="1" dirty="0">
                <a:latin typeface="+mn-lt"/>
              </a:rPr>
              <a:t>ti</a:t>
            </a:r>
            <a:r>
              <a:rPr lang="en-US" i="1" dirty="0">
                <a:latin typeface="+mn-lt"/>
              </a:rPr>
              <a:t> </a:t>
            </a:r>
            <a:r>
              <a:rPr lang="cs-CZ" dirty="0">
                <a:latin typeface="+mn-lt"/>
              </a:rPr>
              <a:t>(</a:t>
            </a:r>
            <a:r>
              <a:rPr lang="en-US" dirty="0">
                <a:latin typeface="+mn-lt"/>
              </a:rPr>
              <a:t>Hg</a:t>
            </a:r>
            <a:r>
              <a:rPr lang="cs-CZ" dirty="0">
                <a:latin typeface="+mn-lt"/>
              </a:rPr>
              <a:t>) je orbital </a:t>
            </a:r>
            <a:r>
              <a:rPr lang="en-US" dirty="0">
                <a:latin typeface="+mn-lt"/>
              </a:rPr>
              <a:t>6s </a:t>
            </a:r>
            <a:r>
              <a:rPr lang="cs-CZ" dirty="0">
                <a:latin typeface="+mn-lt"/>
              </a:rPr>
              <a:t>se dvěma </a:t>
            </a:r>
            <a:r>
              <a:rPr lang="en-US" dirty="0" err="1">
                <a:latin typeface="+mn-lt"/>
              </a:rPr>
              <a:t>ele</a:t>
            </a:r>
            <a:r>
              <a:rPr lang="cs-CZ" dirty="0">
                <a:latin typeface="+mn-lt"/>
              </a:rPr>
              <a:t>k</a:t>
            </a:r>
            <a:r>
              <a:rPr lang="en-US" dirty="0" err="1">
                <a:latin typeface="+mn-lt"/>
              </a:rPr>
              <a:t>tron</a:t>
            </a:r>
            <a:r>
              <a:rPr lang="cs-CZ" dirty="0">
                <a:latin typeface="+mn-lt"/>
              </a:rPr>
              <a:t>y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deformovaný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vlivem relativistické kontrakce, zatímco </a:t>
            </a:r>
            <a:r>
              <a:rPr lang="en-US" dirty="0">
                <a:latin typeface="+mn-lt"/>
              </a:rPr>
              <a:t>orbital p </a:t>
            </a:r>
            <a:r>
              <a:rPr lang="en-US" dirty="0" err="1">
                <a:latin typeface="+mn-lt"/>
              </a:rPr>
              <a:t>zůstává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na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svém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místě</a:t>
            </a:r>
            <a:r>
              <a:rPr lang="en-US" dirty="0">
                <a:latin typeface="+mn-lt"/>
              </a:rPr>
              <a:t>. </a:t>
            </a:r>
            <a:r>
              <a:rPr lang="en-US" dirty="0" err="1">
                <a:latin typeface="+mn-lt"/>
              </a:rPr>
              <a:t>Tyto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dva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orbitaly</a:t>
            </a:r>
            <a:r>
              <a:rPr lang="en-US" dirty="0">
                <a:latin typeface="+mn-lt"/>
              </a:rPr>
              <a:t> se </a:t>
            </a:r>
            <a:r>
              <a:rPr lang="en-US" dirty="0" err="1">
                <a:latin typeface="+mn-lt"/>
              </a:rPr>
              <a:t>podílejí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na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vazbách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kovové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mřížky</a:t>
            </a:r>
            <a:r>
              <a:rPr lang="en-US" dirty="0">
                <a:latin typeface="+mn-lt"/>
              </a:rPr>
              <a:t>, </a:t>
            </a:r>
            <a:r>
              <a:rPr lang="cs-CZ" dirty="0">
                <a:latin typeface="+mn-lt"/>
              </a:rPr>
              <a:t>které jsou </a:t>
            </a:r>
            <a:r>
              <a:rPr lang="en-US" dirty="0" err="1">
                <a:latin typeface="+mn-lt"/>
              </a:rPr>
              <a:t>tím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silnější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čím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více</a:t>
            </a:r>
            <a:r>
              <a:rPr lang="en-US" dirty="0">
                <a:latin typeface="+mn-lt"/>
              </a:rPr>
              <a:t> se</a:t>
            </a:r>
            <a:r>
              <a:rPr lang="cs-CZ" dirty="0">
                <a:latin typeface="+mn-lt"/>
              </a:rPr>
              <a:t> tyto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orbitaly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překrývají</a:t>
            </a:r>
            <a:r>
              <a:rPr lang="en-US" dirty="0">
                <a:latin typeface="+mn-lt"/>
              </a:rPr>
              <a:t>. U </a:t>
            </a:r>
            <a:r>
              <a:rPr lang="en-US" dirty="0" err="1">
                <a:latin typeface="+mn-lt"/>
              </a:rPr>
              <a:t>rtuti</a:t>
            </a:r>
            <a:r>
              <a:rPr lang="en-US" dirty="0">
                <a:latin typeface="+mn-lt"/>
              </a:rPr>
              <a:t> je </a:t>
            </a:r>
            <a:r>
              <a:rPr lang="en-US" dirty="0" err="1">
                <a:latin typeface="+mn-lt"/>
              </a:rPr>
              <a:t>již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jejich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vzájemná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vzdálenost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příliš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velká</a:t>
            </a:r>
            <a:r>
              <a:rPr lang="en-US" dirty="0">
                <a:latin typeface="+mn-lt"/>
              </a:rPr>
              <a:t>, </a:t>
            </a:r>
            <a:r>
              <a:rPr lang="cs-CZ" dirty="0">
                <a:latin typeface="+mn-lt"/>
              </a:rPr>
              <a:t>atomy jsou vzájemně vázány pouze </a:t>
            </a:r>
            <a:r>
              <a:rPr lang="en-US" dirty="0">
                <a:latin typeface="+mn-lt"/>
              </a:rPr>
              <a:t>van der Waals</a:t>
            </a:r>
            <a:r>
              <a:rPr lang="cs-CZ" dirty="0" err="1">
                <a:latin typeface="+mn-lt"/>
              </a:rPr>
              <a:t>ovými</a:t>
            </a:r>
            <a:r>
              <a:rPr lang="cs-CZ" dirty="0">
                <a:latin typeface="+mn-lt"/>
              </a:rPr>
              <a:t> silami</a:t>
            </a:r>
            <a:r>
              <a:rPr lang="en-US" dirty="0">
                <a:latin typeface="+mn-lt"/>
              </a:rPr>
              <a:t> a proto je </a:t>
            </a:r>
            <a:r>
              <a:rPr lang="en-US" dirty="0" err="1">
                <a:latin typeface="+mn-lt"/>
              </a:rPr>
              <a:t>rtuť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kapalná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při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teplotách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hluboko</a:t>
            </a:r>
            <a:r>
              <a:rPr lang="en-US" dirty="0">
                <a:latin typeface="+mn-lt"/>
              </a:rPr>
              <a:t> pod </a:t>
            </a:r>
            <a:r>
              <a:rPr lang="en-US" dirty="0" err="1">
                <a:latin typeface="+mn-lt"/>
              </a:rPr>
              <a:t>bodem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mrazu</a:t>
            </a:r>
            <a:r>
              <a:rPr lang="en-US" dirty="0">
                <a:latin typeface="+mn-lt"/>
              </a:rPr>
              <a:t>. </a:t>
            </a:r>
            <a:r>
              <a:rPr lang="cs-CZ" dirty="0">
                <a:latin typeface="+mn-lt"/>
              </a:rPr>
              <a:t>U</a:t>
            </a:r>
            <a:r>
              <a:rPr lang="en-US" dirty="0">
                <a:latin typeface="+mn-lt"/>
              </a:rPr>
              <a:t> </a:t>
            </a:r>
            <a:r>
              <a:rPr lang="en-US" i="1" dirty="0">
                <a:latin typeface="+mn-lt"/>
              </a:rPr>
              <a:t>wolfram</a:t>
            </a:r>
            <a:r>
              <a:rPr lang="cs-CZ" i="1" dirty="0">
                <a:latin typeface="+mn-lt"/>
              </a:rPr>
              <a:t>u</a:t>
            </a:r>
            <a:r>
              <a:rPr lang="cs-CZ" b="1" dirty="0">
                <a:latin typeface="+mn-lt"/>
              </a:rPr>
              <a:t> </a:t>
            </a:r>
            <a:r>
              <a:rPr lang="cs-CZ" dirty="0">
                <a:latin typeface="+mn-lt"/>
              </a:rPr>
              <a:t>(W)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stejný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efekt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naopak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způsobuje</a:t>
            </a:r>
            <a:r>
              <a:rPr lang="cs-CZ" dirty="0">
                <a:latin typeface="+mn-lt"/>
              </a:rPr>
              <a:t> zvýšenou tvrdost 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odolnost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vůči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vysokým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teplotám</a:t>
            </a:r>
            <a:r>
              <a:rPr lang="cs-CZ" dirty="0">
                <a:latin typeface="+mn-lt"/>
              </a:rPr>
              <a:t> (např. proto se </a:t>
            </a:r>
            <a:r>
              <a:rPr lang="en-US" dirty="0" err="1">
                <a:latin typeface="+mn-lt"/>
              </a:rPr>
              <a:t>wolframové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vlákno</a:t>
            </a:r>
            <a:r>
              <a:rPr lang="en-US" dirty="0">
                <a:latin typeface="+mn-lt"/>
              </a:rPr>
              <a:t> v </a:t>
            </a:r>
            <a:r>
              <a:rPr lang="en-US" dirty="0" err="1">
                <a:latin typeface="+mn-lt"/>
              </a:rPr>
              <a:t>žárovce</a:t>
            </a:r>
            <a:r>
              <a:rPr lang="en-US" dirty="0">
                <a:latin typeface="+mn-lt"/>
              </a:rPr>
              <a:t> ne</a:t>
            </a:r>
            <a:r>
              <a:rPr lang="cs-CZ" dirty="0" err="1">
                <a:latin typeface="+mn-lt"/>
              </a:rPr>
              <a:t>odp</a:t>
            </a:r>
            <a:r>
              <a:rPr lang="en-US" dirty="0" err="1">
                <a:latin typeface="+mn-lt"/>
              </a:rPr>
              <a:t>aří</a:t>
            </a:r>
            <a:r>
              <a:rPr lang="cs-CZ" dirty="0">
                <a:latin typeface="+mn-lt"/>
              </a:rPr>
              <a:t>)</a:t>
            </a:r>
            <a:r>
              <a:rPr lang="en-US" dirty="0">
                <a:latin typeface="+mn-lt"/>
              </a:rPr>
              <a:t>. </a:t>
            </a:r>
            <a:r>
              <a:rPr lang="cs-CZ" dirty="0">
                <a:latin typeface="+mn-lt"/>
              </a:rPr>
              <a:t>Zde</a:t>
            </a:r>
            <a:r>
              <a:rPr lang="en-US" dirty="0">
                <a:latin typeface="+mn-lt"/>
              </a:rPr>
              <a:t> se </a:t>
            </a:r>
            <a:r>
              <a:rPr lang="en-US" dirty="0" err="1">
                <a:latin typeface="+mn-lt"/>
              </a:rPr>
              <a:t>na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vazbách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podílejí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slupky</a:t>
            </a:r>
            <a:r>
              <a:rPr lang="en-US" dirty="0">
                <a:latin typeface="+mn-lt"/>
              </a:rPr>
              <a:t> </a:t>
            </a:r>
            <a:r>
              <a:rPr lang="en-US" i="1" dirty="0">
                <a:latin typeface="+mn-lt"/>
              </a:rPr>
              <a:t>d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které</a:t>
            </a:r>
            <a:r>
              <a:rPr lang="en-US" dirty="0">
                <a:latin typeface="+mn-lt"/>
              </a:rPr>
              <a:t> se </a:t>
            </a:r>
            <a:r>
              <a:rPr lang="en-US" dirty="0" err="1">
                <a:latin typeface="+mn-lt"/>
              </a:rPr>
              <a:t>díky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nepřímým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relativistickým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jevům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roztahují</a:t>
            </a:r>
            <a:r>
              <a:rPr lang="en-US" dirty="0">
                <a:latin typeface="+mn-lt"/>
              </a:rPr>
              <a:t> a </a:t>
            </a:r>
            <a:r>
              <a:rPr lang="en-US" dirty="0" err="1">
                <a:latin typeface="+mn-lt"/>
              </a:rPr>
              <a:t>mohou</a:t>
            </a:r>
            <a:r>
              <a:rPr lang="en-US" dirty="0">
                <a:latin typeface="+mn-lt"/>
              </a:rPr>
              <a:t> se</a:t>
            </a:r>
            <a:r>
              <a:rPr lang="cs-CZ" dirty="0">
                <a:latin typeface="+mn-lt"/>
              </a:rPr>
              <a:t> tak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lépe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překrývat</a:t>
            </a:r>
            <a:r>
              <a:rPr lang="en-US" dirty="0">
                <a:latin typeface="+mn-lt"/>
              </a:rPr>
              <a:t>.</a:t>
            </a:r>
          </a:p>
        </p:txBody>
      </p:sp>
      <p:pic>
        <p:nvPicPr>
          <p:cNvPr id="5" name="Picture 8" descr="Nalezený obrázek pro relativistic gold">
            <a:extLst>
              <a:ext uri="{FF2B5EF4-FFF2-40B4-BE49-F238E27FC236}">
                <a16:creationId xmlns:a16="http://schemas.microsoft.com/office/drawing/2014/main" id="{19E0E9B9-0138-425C-98BA-B583F9B9A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393346" cy="119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398B66D-B013-41AF-A79A-ED3F15605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5486400"/>
            <a:ext cx="2141459" cy="119997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C8910F4-C327-4346-939D-A4A7F2D34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1" y="5486400"/>
            <a:ext cx="1500646" cy="1190217"/>
          </a:xfrm>
          <a:prstGeom prst="rect">
            <a:avLst/>
          </a:prstGeom>
        </p:spPr>
      </p:pic>
      <p:pic>
        <p:nvPicPr>
          <p:cNvPr id="7" name="Obrázek 6" descr="Obsah obrázku pták, malé, letící, černá&#10;&#10;Popis byl vytvořen automaticky">
            <a:extLst>
              <a:ext uri="{FF2B5EF4-FFF2-40B4-BE49-F238E27FC236}">
                <a16:creationId xmlns:a16="http://schemas.microsoft.com/office/drawing/2014/main" id="{4139070D-7534-4BC9-8D3A-7D955A143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486400"/>
            <a:ext cx="1518478" cy="1138859"/>
          </a:xfrm>
          <a:prstGeom prst="rect">
            <a:avLst/>
          </a:prstGeom>
        </p:spPr>
      </p:pic>
      <p:pic>
        <p:nvPicPr>
          <p:cNvPr id="9" name="Obrázek 8" descr="Obsah obrázku dort, čokoláda, kousek, sladký&#10;&#10;Popis byl vytvořen automaticky">
            <a:extLst>
              <a:ext uri="{FF2B5EF4-FFF2-40B4-BE49-F238E27FC236}">
                <a16:creationId xmlns:a16="http://schemas.microsoft.com/office/drawing/2014/main" id="{7F64EA99-864B-4143-BB67-EE48AB2168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1" y="5410200"/>
            <a:ext cx="1590322" cy="127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8022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EBA409B-392A-46C0-BE5D-2D41F3BAC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881838"/>
            <a:ext cx="2599772" cy="3628499"/>
          </a:xfrm>
          <a:prstGeom prst="rect">
            <a:avLst/>
          </a:prstGeom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8607"/>
            <a:ext cx="457200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400" b="1" dirty="0">
                <a:latin typeface="Times New Roman" pitchFamily="18" charset="0"/>
              </a:rPr>
              <a:t>Výstavbový (</a:t>
            </a:r>
            <a:r>
              <a:rPr lang="cs-CZ" altLang="en-US" sz="2400" b="1" dirty="0" err="1">
                <a:latin typeface="Times New Roman" pitchFamily="18" charset="0"/>
              </a:rPr>
              <a:t>Aufbau</a:t>
            </a:r>
            <a:r>
              <a:rPr lang="cs-CZ" altLang="en-US" sz="2400" b="1" dirty="0">
                <a:latin typeface="Times New Roman" pitchFamily="18" charset="0"/>
              </a:rPr>
              <a:t>) princip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372" y="1022743"/>
            <a:ext cx="5334000" cy="1371600"/>
          </a:xfrm>
        </p:spPr>
        <p:txBody>
          <a:bodyPr>
            <a:noAutofit/>
          </a:bodyPr>
          <a:lstStyle/>
          <a:p>
            <a:pPr marL="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postupné </a:t>
            </a:r>
            <a:r>
              <a:rPr lang="cs-CZ" altLang="en-US" sz="2000" b="1" dirty="0">
                <a:cs typeface="Arial" panose="020B0604020202020204" pitchFamily="34" charset="0"/>
              </a:rPr>
              <a:t>zaplňování AO podle rostoucí  energie </a:t>
            </a:r>
            <a:r>
              <a:rPr lang="cs-CZ" altLang="en-US" sz="2000" dirty="0">
                <a:cs typeface="Arial" panose="020B0604020202020204" pitchFamily="34" charset="0"/>
              </a:rPr>
              <a:t>+</a:t>
            </a:r>
            <a:r>
              <a:rPr lang="cs-CZ" altLang="en-US" sz="2000" i="1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Pauliho princip </a:t>
            </a:r>
            <a:r>
              <a:rPr lang="cs-CZ" altLang="en-US" sz="2000" dirty="0">
                <a:cs typeface="Arial" panose="020B0604020202020204" pitchFamily="34" charset="0"/>
              </a:rPr>
              <a:t>(= 2 elektrony se nemohou vyskytovat v tomtéž kvantovém stavu)</a:t>
            </a:r>
          </a:p>
          <a:p>
            <a:pPr marL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</a:t>
            </a:r>
            <a:endParaRPr lang="cs-CZ" altLang="en-US" sz="2000" b="1" dirty="0">
              <a:cs typeface="Arial" panose="020B0604020202020204" pitchFamily="34" charset="0"/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Energetické pořadí  AO </a:t>
            </a:r>
            <a:r>
              <a:rPr lang="cs-CZ" altLang="en-US" sz="2000" dirty="0">
                <a:cs typeface="Arial" panose="020B0604020202020204" pitchFamily="34" charset="0"/>
              </a:rPr>
              <a:t>(diagonální pravidlo):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79" y="2714224"/>
            <a:ext cx="3853868" cy="265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3391" y="5876925"/>
            <a:ext cx="53340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  výsledné pořadí  AO:</a:t>
            </a:r>
          </a:p>
          <a:p>
            <a:pPr>
              <a:lnSpc>
                <a:spcPct val="80000"/>
              </a:lnSpc>
            </a:pPr>
            <a:endParaRPr lang="cs-CZ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3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s, 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4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3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4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5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4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5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6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4</a:t>
            </a:r>
            <a:r>
              <a:rPr lang="cs-CZ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E2C7EB3-EB09-4F82-B31C-A9C2BC971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1213630"/>
            <a:ext cx="3048000" cy="2143932"/>
          </a:xfrm>
          <a:prstGeom prst="rect">
            <a:avLst/>
          </a:prstGeom>
        </p:spPr>
      </p:pic>
      <p:pic>
        <p:nvPicPr>
          <p:cNvPr id="219138" name="Picture 2" descr="Use a Ladder Correctly, Avoid a Safety Hazard! | Employers Resource">
            <a:extLst>
              <a:ext uri="{FF2B5EF4-FFF2-40B4-BE49-F238E27FC236}">
                <a16:creationId xmlns:a16="http://schemas.microsoft.com/office/drawing/2014/main" id="{5EB85F85-A03F-42F4-BE9F-4D1007FC8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248" y="4324449"/>
            <a:ext cx="1872728" cy="244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28839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AF26AC9-B40B-4DFC-9437-115841FF1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261937"/>
            <a:ext cx="8896350" cy="633412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1FE627B-BADA-4A5F-8C52-5ED38E174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1" y="118969"/>
            <a:ext cx="2743200" cy="261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43627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bshell, (n+l) rul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88" y="3581400"/>
            <a:ext cx="779614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18052" y="323672"/>
            <a:ext cx="7151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err="1"/>
              <a:t>Madelungovo</a:t>
            </a:r>
            <a:r>
              <a:rPr lang="cs-CZ" sz="2400" b="1" dirty="0"/>
              <a:t> – </a:t>
            </a:r>
            <a:r>
              <a:rPr lang="cs-CZ" sz="2400" b="1" dirty="0" err="1"/>
              <a:t>Klechkowskiho</a:t>
            </a:r>
            <a:r>
              <a:rPr lang="cs-CZ" sz="2400" b="1" dirty="0"/>
              <a:t> pravidlo (pravidlo </a:t>
            </a:r>
            <a:r>
              <a:rPr lang="cs-CZ" sz="2400" b="1" i="1" dirty="0"/>
              <a:t>n + l</a:t>
            </a:r>
            <a:r>
              <a:rPr lang="en-US" sz="2400" b="1" dirty="0"/>
              <a:t>)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612269" tIns="45720" rIns="0" bIns="882372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1. Electrons are assigned to orbitals in order of increasing value of (n+ℓ).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2. For subshells with the same value of (n+ℓ), electrons are assigned first to the sub shell with lower </a:t>
            </a:r>
            <a:r>
              <a:rPr kumimoji="0" lang="cs-CZ" altLang="cs-CZ" sz="900" b="0" i="1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n</a:t>
            </a: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612269" tIns="45720" rIns="0" bIns="882372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1. Electrons are assigned to orbitals in order of increasing value of (n+ℓ).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2. For subshells with the same value of (n+ℓ), electrons are assigned first to the sub shell with lower </a:t>
            </a:r>
            <a:r>
              <a:rPr kumimoji="0" lang="cs-CZ" altLang="cs-CZ" sz="900" b="0" i="1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n</a:t>
            </a: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612269" tIns="45720" rIns="0" bIns="882372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1. Electrons are assigned to orbitals in order of increasing value of (n+ℓ).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2. For subshells with the same value of (n+ℓ), electrons are assigned first to the sub shell with lower </a:t>
            </a:r>
            <a:r>
              <a:rPr kumimoji="0" lang="cs-CZ" altLang="cs-CZ" sz="900" b="0" i="1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n</a:t>
            </a:r>
            <a: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rgbClr val="222222"/>
                </a:solidFill>
                <a:effectLst/>
                <a:latin typeface="Arial" charset="0"/>
                <a:cs typeface="Arial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19388" y="1143000"/>
            <a:ext cx="87068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1. </a:t>
            </a:r>
            <a:r>
              <a:rPr lang="cs-CZ" sz="2000" dirty="0">
                <a:cs typeface="Arial" panose="020B0604020202020204" pitchFamily="34" charset="0"/>
              </a:rPr>
              <a:t>přednostně se obsadí orbital, u něhož je součet </a:t>
            </a:r>
            <a:r>
              <a:rPr lang="cs-CZ" sz="2000" i="1" dirty="0">
                <a:cs typeface="Arial" panose="020B0604020202020204" pitchFamily="34" charset="0"/>
              </a:rPr>
              <a:t>n</a:t>
            </a:r>
            <a:r>
              <a:rPr lang="cs-CZ" sz="2000" dirty="0">
                <a:cs typeface="Arial" panose="020B0604020202020204" pitchFamily="34" charset="0"/>
              </a:rPr>
              <a:t> + </a:t>
            </a:r>
            <a:r>
              <a:rPr lang="cs-CZ" sz="2000" i="1" dirty="0">
                <a:cs typeface="Arial" panose="020B0604020202020204" pitchFamily="34" charset="0"/>
              </a:rPr>
              <a:t>l</a:t>
            </a:r>
            <a:r>
              <a:rPr lang="cs-CZ" sz="2000" dirty="0">
                <a:cs typeface="Arial" panose="020B0604020202020204" pitchFamily="34" charset="0"/>
              </a:rPr>
              <a:t> menší</a:t>
            </a:r>
            <a:endParaRPr lang="en-US" sz="2000" dirty="0">
              <a:cs typeface="Arial" panose="020B0604020202020204" pitchFamily="34" charset="0"/>
            </a:endParaRPr>
          </a:p>
          <a:p>
            <a:r>
              <a:rPr lang="en-US" sz="2000" dirty="0">
                <a:cs typeface="Arial" panose="020B0604020202020204" pitchFamily="34" charset="0"/>
              </a:rPr>
              <a:t>2. </a:t>
            </a:r>
            <a:r>
              <a:rPr lang="cs-CZ" sz="2000" dirty="0">
                <a:cs typeface="Arial" panose="020B0604020202020204" pitchFamily="34" charset="0"/>
              </a:rPr>
              <a:t>z orbitalů se stejným součtem n + l, se jako první zaplní ten, jehož hlavní kvantové číslo </a:t>
            </a:r>
            <a:r>
              <a:rPr lang="cs-CZ" sz="2000" i="1" dirty="0">
                <a:cs typeface="Arial" panose="020B0604020202020204" pitchFamily="34" charset="0"/>
              </a:rPr>
              <a:t>n</a:t>
            </a:r>
            <a:r>
              <a:rPr lang="cs-CZ" sz="2000" dirty="0">
                <a:cs typeface="Arial" panose="020B0604020202020204" pitchFamily="34" charset="0"/>
              </a:rPr>
              <a:t> je menší.</a:t>
            </a:r>
          </a:p>
          <a:p>
            <a:endParaRPr lang="en-US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Orbitaly se zaplňují v následujícím pořadí: 1s, 2s, 2p, 3s, 3p, 4s, 3d, 4p, 5s, 4d, 5p, 6s, 4f, 5d, 6p, 7s, 5f, 6d, 7p</a:t>
            </a:r>
          </a:p>
        </p:txBody>
      </p:sp>
    </p:spTree>
    <p:extLst>
      <p:ext uri="{BB962C8B-B14F-4D97-AF65-F5344CB8AC3E}">
        <p14:creationId xmlns:p14="http://schemas.microsoft.com/office/powerpoint/2010/main" val="234859160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918" y="3582527"/>
            <a:ext cx="3429000" cy="639762"/>
          </a:xfrm>
        </p:spPr>
        <p:txBody>
          <a:bodyPr>
            <a:normAutofit/>
          </a:bodyPr>
          <a:lstStyle/>
          <a:p>
            <a:r>
              <a:rPr lang="cs-CZ" sz="2400" b="1" dirty="0" err="1">
                <a:latin typeface="+mn-lt"/>
              </a:rPr>
              <a:t>Wisweser</a:t>
            </a:r>
            <a:r>
              <a:rPr lang="en-US" sz="2400" b="1" dirty="0" err="1">
                <a:latin typeface="+mn-lt"/>
              </a:rPr>
              <a:t>ov</a:t>
            </a:r>
            <a:r>
              <a:rPr lang="cs-CZ" sz="2400" b="1" dirty="0">
                <a:latin typeface="+mn-lt"/>
              </a:rPr>
              <a:t>a metoda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8600" y="4288830"/>
            <a:ext cx="8686800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 = určení energetické sekvence atom</a:t>
            </a:r>
            <a:r>
              <a:rPr kumimoji="0" lang="en-US" altLang="cs-CZ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ov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ých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lang="en-US" altLang="cs-CZ" sz="2000" dirty="0" err="1">
                <a:latin typeface="+mn-lt"/>
              </a:rPr>
              <a:t>podslupek</a:t>
            </a:r>
            <a:r>
              <a:rPr lang="cs-CZ" altLang="cs-CZ" sz="2000" dirty="0">
                <a:latin typeface="+mn-lt"/>
              </a:rPr>
              <a:t>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(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effectLst/>
                <a:latin typeface="+mn-lt"/>
              </a:rPr>
              <a:t>n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ℓ ) podle rovnice</a:t>
            </a:r>
            <a:endParaRPr kumimoji="0" lang="en-US" altLang="cs-CZ" sz="20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endParaRPr lang="cs-CZ" sz="2000" dirty="0">
              <a:latin typeface="+mn-lt"/>
            </a:endParaRPr>
          </a:p>
          <a:p>
            <a:endParaRPr lang="cs-CZ" sz="2000" dirty="0">
              <a:latin typeface="+mn-lt"/>
            </a:endParaRPr>
          </a:p>
          <a:p>
            <a:endParaRPr lang="cs-CZ" sz="2000" dirty="0">
              <a:latin typeface="+mn-lt"/>
              <a:cs typeface="Arial" panose="020B0604020202020204" pitchFamily="34" charset="0"/>
            </a:endParaRPr>
          </a:p>
          <a:p>
            <a:r>
              <a:rPr lang="cs-CZ" sz="2000" dirty="0">
                <a:latin typeface="+mn-lt"/>
                <a:cs typeface="Arial" panose="020B0604020202020204" pitchFamily="34" charset="0"/>
              </a:rPr>
              <a:t>Orbitaly se zaplňují v následujícím pořadí:</a:t>
            </a:r>
          </a:p>
          <a:p>
            <a:r>
              <a:rPr lang="cs-CZ" sz="2000" dirty="0">
                <a:latin typeface="+mn-lt"/>
              </a:rPr>
              <a:t>        </a:t>
            </a:r>
            <a:r>
              <a:rPr lang="en-US" sz="2000" dirty="0">
                <a:latin typeface="+mn-lt"/>
              </a:rPr>
              <a:t>1s, 2s, 2p, 3s, 3p, 4s, 3d, 4p, 5s, 4d, 5p, 6s, 4f, 5d, 6p, 7s, 5f, 6d, 7p... </a:t>
            </a:r>
          </a:p>
        </p:txBody>
      </p:sp>
      <p:sp>
        <p:nvSpPr>
          <p:cNvPr id="5" name="AutoShape 3" descr="{\displaystyle (n,\ell )}"/>
          <p:cNvSpPr>
            <a:spLocks noChangeAspect="1" noChangeArrowheads="1"/>
          </p:cNvSpPr>
          <p:nvPr/>
        </p:nvSpPr>
        <p:spPr bwMode="auto">
          <a:xfrm>
            <a:off x="5857875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4" descr="{\displaystyle (n,\ell )}"/>
          <p:cNvSpPr>
            <a:spLocks noChangeAspect="1" noChangeArrowheads="1"/>
          </p:cNvSpPr>
          <p:nvPr/>
        </p:nvSpPr>
        <p:spPr bwMode="auto">
          <a:xfrm>
            <a:off x="16225838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46" y="4724400"/>
            <a:ext cx="2543175" cy="58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2162356A-B669-4D5D-B7A3-54C37FDFC3BE}"/>
              </a:ext>
            </a:extLst>
          </p:cNvPr>
          <p:cNvSpPr/>
          <p:nvPr/>
        </p:nvSpPr>
        <p:spPr>
          <a:xfrm>
            <a:off x="152400" y="6324600"/>
            <a:ext cx="56017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Wisweser</a:t>
            </a:r>
            <a:r>
              <a:rPr lang="cs-CZ" sz="1600" dirty="0"/>
              <a:t>, W. J.</a:t>
            </a:r>
            <a:r>
              <a:rPr lang="en-US" sz="1600" dirty="0"/>
              <a:t>: </a:t>
            </a:r>
            <a:r>
              <a:rPr lang="en-US" sz="1600" i="1" dirty="0"/>
              <a:t>Journal of Chemical Education </a:t>
            </a:r>
            <a:r>
              <a:rPr lang="en-US" sz="1600" dirty="0"/>
              <a:t>22, 1945, 314-321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4AEA834-ACCE-48F3-8E4F-5ABC3A00B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75" y="276487"/>
            <a:ext cx="2701143" cy="26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24157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 descr="{\displaystyle W(n,\ell )}"/>
          <p:cNvSpPr>
            <a:spLocks noChangeAspect="1" noChangeArrowheads="1"/>
          </p:cNvSpPr>
          <p:nvPr/>
        </p:nvSpPr>
        <p:spPr bwMode="auto">
          <a:xfrm>
            <a:off x="5175250" y="19859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867729"/>
              </p:ext>
            </p:extLst>
          </p:nvPr>
        </p:nvGraphicFramePr>
        <p:xfrm>
          <a:off x="1371600" y="152396"/>
          <a:ext cx="6476998" cy="640081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930826">
                  <a:extLst>
                    <a:ext uri="{9D8B030D-6E8A-4147-A177-3AD203B41FA5}">
                      <a16:colId xmlns:a16="http://schemas.microsoft.com/office/drawing/2014/main" val="2498811274"/>
                    </a:ext>
                  </a:extLst>
                </a:gridCol>
                <a:gridCol w="930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0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7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6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7198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</a:rPr>
                        <a:t>pořadí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</a:rPr>
                        <a:t>orbital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n</a:t>
                      </a:r>
                      <a:endParaRPr lang="cs-CZ" sz="2000" b="1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ℓ</a:t>
                      </a:r>
                      <a:endParaRPr lang="cs-CZ" sz="2000" b="1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n + ℓ 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effectLst/>
                        </a:rPr>
                        <a:t>W ( n , ℓ ) </a:t>
                      </a:r>
                      <a:endParaRPr lang="cs-CZ" sz="2000" b="1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198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1s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1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0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1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1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198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2s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2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0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2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2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2p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2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1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3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2.5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3s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3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0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3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3p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3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1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3.5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4s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4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0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4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198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3d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3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2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5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4.33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4p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4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1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4.5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5s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5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0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5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4d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4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2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5.33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5p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5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1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5.5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6s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6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0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6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4f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4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3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7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6.25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5d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5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2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7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6.33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6p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6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1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7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6.5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7s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7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0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7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7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6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5f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5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3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7.25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27198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6d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6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2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7.33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27198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 7p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7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>
                          <a:effectLst/>
                        </a:rPr>
                        <a:t>1</a:t>
                      </a:r>
                      <a:endParaRPr lang="cs-CZ" sz="2000" b="0" i="0" u="none" strike="noStrike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7.5</a:t>
                      </a:r>
                      <a:endParaRPr lang="cs-CZ" sz="20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3278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58FC5D2-D335-4C48-BC0F-2BB24E7AC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98932"/>
            <a:ext cx="8839200" cy="54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9800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62547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Energie atomových  </a:t>
            </a:r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orbitalů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0556" y="1062269"/>
            <a:ext cx="7931150" cy="1758950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potenciálová  jáma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E 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</a:t>
            </a:r>
            <a:r>
              <a:rPr lang="cs-CZ" altLang="en-US" sz="2000" dirty="0">
                <a:cs typeface="Arial" panose="020B0604020202020204" pitchFamily="34" charset="0"/>
              </a:rPr>
              <a:t>  0    kontinuum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E 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</a:t>
            </a:r>
            <a:r>
              <a:rPr lang="cs-CZ" altLang="en-US" sz="2000" dirty="0">
                <a:cs typeface="Arial" panose="020B0604020202020204" pitchFamily="34" charset="0"/>
              </a:rPr>
              <a:t>  0    vlastní hod. E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 kvantovány el. zachycen v potenciálové jámě (pro  přechod na E = 0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nutno dodat energii)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- každá hladina představuje </a:t>
            </a:r>
            <a:r>
              <a:rPr lang="cs-CZ" altLang="en-US" sz="2000" i="1" dirty="0">
                <a:cs typeface="Arial" panose="020B0604020202020204" pitchFamily="34" charset="0"/>
              </a:rPr>
              <a:t>n</a:t>
            </a:r>
            <a:r>
              <a:rPr lang="cs-CZ" altLang="en-US" sz="2000" dirty="0">
                <a:cs typeface="Arial" panose="020B0604020202020204" pitchFamily="34" charset="0"/>
              </a:rPr>
              <a:t> - kvant. sféru</a:t>
            </a:r>
          </a:p>
        </p:txBody>
      </p:sp>
      <p:pic>
        <p:nvPicPr>
          <p:cNvPr id="147463" name="Picture 7" descr="Bl-17_K2-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3124200"/>
            <a:ext cx="5562600" cy="35066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A42612C-ECD6-48E1-A9E5-1070A0B2A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286000"/>
            <a:ext cx="3209926" cy="44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592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Výsledek obrázku pro energy of atomic orbitals atomic number">
            <a:extLst>
              <a:ext uri="{FF2B5EF4-FFF2-40B4-BE49-F238E27FC236}">
                <a16:creationId xmlns:a16="http://schemas.microsoft.com/office/drawing/2014/main" id="{C61AC6CC-0279-4CDC-9EF3-4137693A7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97184"/>
            <a:ext cx="3452229" cy="574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ýsledek obrázku pro energy of atomic orbitals atomic number">
            <a:extLst>
              <a:ext uri="{FF2B5EF4-FFF2-40B4-BE49-F238E27FC236}">
                <a16:creationId xmlns:a16="http://schemas.microsoft.com/office/drawing/2014/main" id="{4BABBD8D-39FB-4FF5-9992-0C40F01E9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18741"/>
            <a:ext cx="3733800" cy="445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2DA9CB6-CB25-4DF0-B046-99B7F0FF00A5}"/>
              </a:ext>
            </a:extLst>
          </p:cNvPr>
          <p:cNvSpPr txBox="1"/>
          <p:nvPr/>
        </p:nvSpPr>
        <p:spPr>
          <a:xfrm>
            <a:off x="190500" y="273830"/>
            <a:ext cx="3704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Energie atomových orbitalů</a:t>
            </a:r>
            <a:endParaRPr lang="en-US" sz="24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626C994-22EA-40DD-95B4-16C1ADC43BAF}"/>
              </a:ext>
            </a:extLst>
          </p:cNvPr>
          <p:cNvSpPr txBox="1"/>
          <p:nvPr/>
        </p:nvSpPr>
        <p:spPr>
          <a:xfrm>
            <a:off x="190500" y="812418"/>
            <a:ext cx="5826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Orbital 4s </a:t>
            </a:r>
            <a:r>
              <a:rPr lang="cs-CZ" sz="2000" dirty="0"/>
              <a:t>má nižší energii než 3d jen u prvků se Z ≤ 20 (</a:t>
            </a:r>
            <a:r>
              <a:rPr lang="cs-CZ" sz="2000" baseline="-25000" dirty="0"/>
              <a:t>1</a:t>
            </a:r>
            <a:r>
              <a:rPr lang="cs-CZ" sz="2000" dirty="0"/>
              <a:t>H až </a:t>
            </a:r>
            <a:r>
              <a:rPr lang="cs-CZ" sz="2000" baseline="-25000" dirty="0"/>
              <a:t>20</a:t>
            </a:r>
            <a:r>
              <a:rPr lang="cs-CZ" sz="2000" dirty="0"/>
              <a:t>Ca). Po obsazení 4s orbitalu se sníží energie 3d orbitalu. </a:t>
            </a:r>
            <a:r>
              <a:rPr lang="cs-CZ" sz="2000" u="sng" dirty="0"/>
              <a:t>U prvků s Z &gt; 20 se při ionizaci ztrácejí dříve elektrony z 4s než z 3d orbitalu</a:t>
            </a:r>
            <a:r>
              <a:rPr lang="cs-CZ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423100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2723"/>
            <a:ext cx="822960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400" b="1" dirty="0" err="1">
                <a:latin typeface="+mn-lt"/>
              </a:rPr>
              <a:t>Hundovo</a:t>
            </a:r>
            <a:r>
              <a:rPr lang="cs-CZ" altLang="en-US" sz="2400" b="1" dirty="0">
                <a:latin typeface="+mn-lt"/>
              </a:rPr>
              <a:t> pravidlo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398"/>
            <a:ext cx="8839200" cy="144780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V degenerovaných orbitalech vznikají elektronové páry až poté, co byl zaplněn každý orbital jedním elektronem. Všechny nespárované elektrony přitom mají stejný spin. V takovém případě má systém nejnižší energii, a proto je nejstabilnější (= snaha o maximální počet nevykompenzovaných spinů).	 	 	</a:t>
            </a:r>
            <a:endParaRPr lang="cs-CZ" altLang="en-US" sz="2000" b="1" dirty="0"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95802"/>
            <a:ext cx="3193339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14" name="Picture 2" descr="Image: Example of Hund's rule">
            <a:extLst>
              <a:ext uri="{FF2B5EF4-FFF2-40B4-BE49-F238E27FC236}">
                <a16:creationId xmlns:a16="http://schemas.microsoft.com/office/drawing/2014/main" id="{312DABB7-76F6-4873-AFE8-15FC40535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590800"/>
            <a:ext cx="5490919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116" name="Picture 4" descr="Hund's Rules for Atomic Energy Levels">
            <a:extLst>
              <a:ext uri="{FF2B5EF4-FFF2-40B4-BE49-F238E27FC236}">
                <a16:creationId xmlns:a16="http://schemas.microsoft.com/office/drawing/2014/main" id="{732243BA-F830-4532-8DF6-769BB0F94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495802"/>
            <a:ext cx="487680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24945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BC224E1-D5E2-4CC8-837C-55F41C15056B}"/>
              </a:ext>
            </a:extLst>
          </p:cNvPr>
          <p:cNvSpPr txBox="1"/>
          <p:nvPr/>
        </p:nvSpPr>
        <p:spPr>
          <a:xfrm>
            <a:off x="457200" y="304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Multiplicita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940FBF2-2E6E-4F28-9759-859E908A9DF6}"/>
              </a:ext>
            </a:extLst>
          </p:cNvPr>
          <p:cNvSpPr/>
          <p:nvPr/>
        </p:nvSpPr>
        <p:spPr>
          <a:xfrm>
            <a:off x="457200" y="1828800"/>
            <a:ext cx="8534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dirty="0"/>
              <a:t>		</a:t>
            </a:r>
            <a:r>
              <a:rPr lang="cs-CZ" altLang="en-US" sz="2000" b="1" dirty="0"/>
              <a:t>M = </a:t>
            </a:r>
            <a:r>
              <a:rPr lang="cs-CZ" altLang="en-US" sz="2000" b="1" dirty="0" err="1"/>
              <a:t>n</a:t>
            </a:r>
            <a:r>
              <a:rPr lang="cs-CZ" altLang="en-US" sz="2000" b="1" baseline="-25000" dirty="0" err="1"/>
              <a:t>ue</a:t>
            </a:r>
            <a:r>
              <a:rPr lang="cs-CZ" altLang="en-US" sz="2000" b="1" dirty="0"/>
              <a:t> + 1                    </a:t>
            </a:r>
          </a:p>
          <a:p>
            <a:endParaRPr lang="cs-CZ" altLang="en-US" dirty="0"/>
          </a:p>
          <a:p>
            <a:r>
              <a:rPr lang="cs-CZ" altLang="en-US" dirty="0" err="1"/>
              <a:t>n</a:t>
            </a:r>
            <a:r>
              <a:rPr lang="cs-CZ" altLang="en-US" baseline="-25000" dirty="0" err="1"/>
              <a:t>ue</a:t>
            </a:r>
            <a:r>
              <a:rPr lang="cs-CZ" altLang="en-US" dirty="0"/>
              <a:t> = počet nepárových elektronů</a:t>
            </a:r>
            <a:endParaRPr lang="en-US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87E89A5-1F67-4263-95DF-C9D506CBB0EF}"/>
              </a:ext>
            </a:extLst>
          </p:cNvPr>
          <p:cNvSpPr/>
          <p:nvPr/>
        </p:nvSpPr>
        <p:spPr>
          <a:xfrm>
            <a:off x="457200" y="1295400"/>
            <a:ext cx="8458200" cy="34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en-US" sz="2000" b="1" dirty="0"/>
              <a:t>		</a:t>
            </a:r>
            <a:r>
              <a:rPr lang="cs-CZ" altLang="en-US" sz="2000" b="1" dirty="0">
                <a:cs typeface="Times New Roman" panose="02020603050405020304" pitchFamily="18" charset="0"/>
              </a:rPr>
              <a:t>M = (2 </a:t>
            </a:r>
            <a:r>
              <a:rPr lang="cs-CZ" altLang="en-US" sz="2000" b="1" dirty="0">
                <a:cs typeface="Times New Roman" panose="02020603050405020304" pitchFamily="18" charset="0"/>
                <a:sym typeface="Symbol" pitchFamily="18" charset="2"/>
              </a:rPr>
              <a:t></a:t>
            </a:r>
            <a:r>
              <a:rPr lang="cs-CZ" altLang="en-US" sz="2000" b="1" dirty="0">
                <a:cs typeface="Times New Roman" panose="02020603050405020304" pitchFamily="18" charset="0"/>
              </a:rPr>
              <a:t> </a:t>
            </a:r>
            <a:r>
              <a:rPr lang="cs-CZ" altLang="en-US" sz="2000" b="1" dirty="0" err="1">
                <a:cs typeface="Times New Roman" panose="02020603050405020304" pitchFamily="18" charset="0"/>
              </a:rPr>
              <a:t>m</a:t>
            </a:r>
            <a:r>
              <a:rPr lang="cs-CZ" altLang="en-US" sz="2000" b="1" baseline="-25000" dirty="0" err="1">
                <a:cs typeface="Times New Roman" panose="02020603050405020304" pitchFamily="18" charset="0"/>
              </a:rPr>
              <a:t>s</a:t>
            </a:r>
            <a:r>
              <a:rPr lang="cs-CZ" altLang="en-US" sz="2000" b="1" dirty="0">
                <a:cs typeface="Times New Roman" panose="02020603050405020304" pitchFamily="18" charset="0"/>
              </a:rPr>
              <a:t>) + 1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103A7FA-50EA-48F5-AA02-28B82B49C0C0}"/>
              </a:ext>
            </a:extLst>
          </p:cNvPr>
          <p:cNvSpPr/>
          <p:nvPr/>
        </p:nvSpPr>
        <p:spPr>
          <a:xfrm>
            <a:off x="152400" y="2971800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222222"/>
                </a:solidFill>
              </a:rPr>
              <a:t>Hundovo</a:t>
            </a:r>
            <a:r>
              <a:rPr lang="en-US" sz="2000" b="1" dirty="0">
                <a:solidFill>
                  <a:srgbClr val="222222"/>
                </a:solidFill>
              </a:rPr>
              <a:t> </a:t>
            </a:r>
            <a:r>
              <a:rPr lang="en-US" sz="2000" b="1" dirty="0" err="1">
                <a:solidFill>
                  <a:srgbClr val="222222"/>
                </a:solidFill>
              </a:rPr>
              <a:t>pravidlo</a:t>
            </a:r>
            <a:r>
              <a:rPr lang="en-US" sz="2000" dirty="0">
                <a:solidFill>
                  <a:srgbClr val="222222"/>
                </a:solidFill>
              </a:rPr>
              <a:t>: </a:t>
            </a:r>
            <a:r>
              <a:rPr lang="en-US" sz="2000" dirty="0" err="1">
                <a:solidFill>
                  <a:srgbClr val="222222"/>
                </a:solidFill>
              </a:rPr>
              <a:t>stavy</a:t>
            </a:r>
            <a:r>
              <a:rPr lang="en-US" sz="2000" dirty="0">
                <a:solidFill>
                  <a:srgbClr val="222222"/>
                </a:solidFill>
              </a:rPr>
              <a:t> s </a:t>
            </a:r>
            <a:r>
              <a:rPr lang="en-US" sz="2000" dirty="0" err="1">
                <a:solidFill>
                  <a:srgbClr val="222222"/>
                </a:solidFill>
              </a:rPr>
              <a:t>vyšší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en-US" sz="2000" dirty="0" err="1">
                <a:solidFill>
                  <a:srgbClr val="222222"/>
                </a:solidFill>
              </a:rPr>
              <a:t>multiplicitou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cs-CZ" sz="2000" dirty="0">
                <a:solidFill>
                  <a:srgbClr val="222222"/>
                </a:solidFill>
              </a:rPr>
              <a:t>mají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en-US" sz="2000" dirty="0" err="1">
                <a:solidFill>
                  <a:srgbClr val="222222"/>
                </a:solidFill>
              </a:rPr>
              <a:t>nižší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en-US" sz="2000" dirty="0" err="1">
                <a:solidFill>
                  <a:srgbClr val="222222"/>
                </a:solidFill>
              </a:rPr>
              <a:t>energii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en-US" sz="2000" dirty="0" err="1">
                <a:solidFill>
                  <a:srgbClr val="222222"/>
                </a:solidFill>
              </a:rPr>
              <a:t>oproti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en-US" sz="2000" dirty="0" err="1">
                <a:solidFill>
                  <a:srgbClr val="222222"/>
                </a:solidFill>
              </a:rPr>
              <a:t>stavům</a:t>
            </a:r>
            <a:r>
              <a:rPr lang="en-US" sz="2000" dirty="0">
                <a:solidFill>
                  <a:srgbClr val="222222"/>
                </a:solidFill>
              </a:rPr>
              <a:t> se </a:t>
            </a:r>
            <a:r>
              <a:rPr lang="en-US" sz="2000" dirty="0" err="1">
                <a:solidFill>
                  <a:srgbClr val="222222"/>
                </a:solidFill>
              </a:rPr>
              <a:t>stejnými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en-US" sz="2000" dirty="0" err="1">
                <a:solidFill>
                  <a:srgbClr val="222222"/>
                </a:solidFill>
              </a:rPr>
              <a:t>ostatními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en-US" sz="2000" dirty="0" err="1">
                <a:solidFill>
                  <a:srgbClr val="222222"/>
                </a:solidFill>
              </a:rPr>
              <a:t>charakteristikami</a:t>
            </a:r>
            <a:r>
              <a:rPr lang="en-US" sz="2000" dirty="0">
                <a:solidFill>
                  <a:srgbClr val="222222"/>
                </a:solidFill>
              </a:rPr>
              <a:t> a s </a:t>
            </a:r>
            <a:r>
              <a:rPr lang="en-US" sz="2000" dirty="0" err="1">
                <a:solidFill>
                  <a:srgbClr val="222222"/>
                </a:solidFill>
              </a:rPr>
              <a:t>multiplicitou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en-US" sz="2000" dirty="0" err="1">
                <a:solidFill>
                  <a:srgbClr val="222222"/>
                </a:solidFill>
              </a:rPr>
              <a:t>nižší</a:t>
            </a:r>
            <a:r>
              <a:rPr lang="cs-CZ" sz="2000" dirty="0">
                <a:solidFill>
                  <a:srgbClr val="222222"/>
                </a:solidFill>
              </a:rPr>
              <a:t>.</a:t>
            </a:r>
            <a:endParaRPr lang="en-US" sz="200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8389F5F-3870-497C-9E2F-5BF1044D342A}"/>
              </a:ext>
            </a:extLst>
          </p:cNvPr>
          <p:cNvSpPr/>
          <p:nvPr/>
        </p:nvSpPr>
        <p:spPr>
          <a:xfrm>
            <a:off x="6400800" y="1295400"/>
            <a:ext cx="1905000" cy="98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en-US" dirty="0"/>
              <a:t>M = 1  	singlet</a:t>
            </a:r>
          </a:p>
          <a:p>
            <a:pPr>
              <a:lnSpc>
                <a:spcPct val="80000"/>
              </a:lnSpc>
            </a:pPr>
            <a:r>
              <a:rPr lang="cs-CZ" altLang="en-US" dirty="0"/>
              <a:t>M = 2  	dublet</a:t>
            </a:r>
          </a:p>
          <a:p>
            <a:pPr>
              <a:lnSpc>
                <a:spcPct val="80000"/>
              </a:lnSpc>
            </a:pPr>
            <a:r>
              <a:rPr lang="cs-CZ" altLang="en-US" dirty="0"/>
              <a:t>M = 3  	triplet</a:t>
            </a:r>
          </a:p>
          <a:p>
            <a:pPr>
              <a:lnSpc>
                <a:spcPct val="80000"/>
              </a:lnSpc>
            </a:pPr>
            <a:r>
              <a:rPr lang="cs-CZ" altLang="en-US" dirty="0"/>
              <a:t>M = 4  	kvartet</a:t>
            </a:r>
            <a:endParaRPr lang="en-US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317CABB-C9E4-44CC-8A68-140EB0087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4038600"/>
            <a:ext cx="3508342" cy="2209800"/>
          </a:xfrm>
          <a:prstGeom prst="rect">
            <a:avLst/>
          </a:prstGeom>
        </p:spPr>
      </p:pic>
      <p:pic>
        <p:nvPicPr>
          <p:cNvPr id="12" name="Obrázek 11" descr="Obsah obrázku klávesnice&#10;&#10;Popis byl vytvořen automaticky">
            <a:extLst>
              <a:ext uri="{FF2B5EF4-FFF2-40B4-BE49-F238E27FC236}">
                <a16:creationId xmlns:a16="http://schemas.microsoft.com/office/drawing/2014/main" id="{10D9E004-5AEB-444E-A59C-716E5ADAE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419600"/>
            <a:ext cx="2307981" cy="1600200"/>
          </a:xfrm>
          <a:prstGeom prst="rect">
            <a:avLst/>
          </a:prstGeom>
        </p:spPr>
      </p:pic>
      <p:pic>
        <p:nvPicPr>
          <p:cNvPr id="216066" name="Picture 2" descr="Zobrazit zdrojový obrázek">
            <a:extLst>
              <a:ext uri="{FF2B5EF4-FFF2-40B4-BE49-F238E27FC236}">
                <a16:creationId xmlns:a16="http://schemas.microsoft.com/office/drawing/2014/main" id="{3455CD2C-83F2-43A0-804B-628B2AA79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1830398" cy="163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97231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Ã½sledek obrÃ¡zku pro multiplici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796" y="4745412"/>
            <a:ext cx="4221004" cy="167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56985" y="4735632"/>
            <a:ext cx="1600200" cy="46166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sz="2400" i="1" dirty="0"/>
              <a:t>M</a:t>
            </a:r>
            <a:r>
              <a:rPr lang="en-US" sz="2400" dirty="0"/>
              <a:t> = </a:t>
            </a:r>
            <a:r>
              <a:rPr lang="en-US" sz="2400" i="1" dirty="0"/>
              <a:t>n</a:t>
            </a:r>
            <a:r>
              <a:rPr lang="en-US" sz="2400" dirty="0"/>
              <a:t> + 1</a:t>
            </a: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200" b="1" dirty="0"/>
              <a:t>Multiplicita</a:t>
            </a:r>
          </a:p>
        </p:txBody>
      </p:sp>
      <p:sp>
        <p:nvSpPr>
          <p:cNvPr id="7" name="Obdélník 6"/>
          <p:cNvSpPr/>
          <p:nvPr/>
        </p:nvSpPr>
        <p:spPr>
          <a:xfrm>
            <a:off x="355676" y="5638800"/>
            <a:ext cx="3165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n</a:t>
            </a:r>
            <a:r>
              <a:rPr lang="en-US" dirty="0"/>
              <a:t> = </a:t>
            </a:r>
            <a:r>
              <a:rPr lang="cs-CZ" dirty="0"/>
              <a:t>počet ne</a:t>
            </a:r>
            <a:r>
              <a:rPr lang="en-US" dirty="0"/>
              <a:t>p</a:t>
            </a:r>
            <a:r>
              <a:rPr lang="cs-CZ" dirty="0" err="1"/>
              <a:t>árových</a:t>
            </a:r>
            <a:r>
              <a:rPr lang="en-US" dirty="0"/>
              <a:t> </a:t>
            </a:r>
            <a:r>
              <a:rPr lang="en-US" dirty="0" err="1"/>
              <a:t>ele</a:t>
            </a:r>
            <a:r>
              <a:rPr lang="cs-CZ" dirty="0"/>
              <a:t>k</a:t>
            </a:r>
            <a:r>
              <a:rPr lang="en-US" dirty="0" err="1"/>
              <a:t>tron</a:t>
            </a:r>
            <a:r>
              <a:rPr lang="cs-CZ" dirty="0"/>
              <a:t>ů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37ED8C-7C6A-4C3D-B666-ECB079C2E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3" y="1447800"/>
            <a:ext cx="3511333" cy="220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564B06CD-D25D-498B-8E83-34C66F9D88FB}"/>
              </a:ext>
            </a:extLst>
          </p:cNvPr>
          <p:cNvSpPr/>
          <p:nvPr/>
        </p:nvSpPr>
        <p:spPr>
          <a:xfrm>
            <a:off x="1219200" y="3300699"/>
            <a:ext cx="1437986" cy="3559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8B98C0CE-B791-4E98-9909-3AF9710A8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995" y="1656133"/>
            <a:ext cx="5067507" cy="163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171CCA3-EA09-4D41-AF20-40DF8786CA61}"/>
              </a:ext>
            </a:extLst>
          </p:cNvPr>
          <p:cNvSpPr txBox="1"/>
          <p:nvPr/>
        </p:nvSpPr>
        <p:spPr>
          <a:xfrm>
            <a:off x="77120" y="6429473"/>
            <a:ext cx="516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Das A. 2017. </a:t>
            </a:r>
            <a:r>
              <a:rPr lang="en-US" sz="1400" i="1" dirty="0"/>
              <a:t>World Journal of Chemical Education </a:t>
            </a:r>
            <a:r>
              <a:rPr lang="en-US" sz="1400" dirty="0"/>
              <a:t>5, 128-131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5045917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hodiny, text, jízdní, visící&#10;&#10;Popis byl vytvořen automaticky">
            <a:extLst>
              <a:ext uri="{FF2B5EF4-FFF2-40B4-BE49-F238E27FC236}">
                <a16:creationId xmlns:a16="http://schemas.microsoft.com/office/drawing/2014/main" id="{E90B7B98-CC32-42A8-9E59-2A453CE45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625203"/>
            <a:ext cx="8763000" cy="473749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842A415-43EC-4F30-93B0-E6A59BAA942A}"/>
              </a:ext>
            </a:extLst>
          </p:cNvPr>
          <p:cNvSpPr txBox="1"/>
          <p:nvPr/>
        </p:nvSpPr>
        <p:spPr>
          <a:xfrm>
            <a:off x="381000" y="457200"/>
            <a:ext cx="3766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Po</a:t>
            </a:r>
            <a:r>
              <a:rPr lang="cs-CZ" sz="2400" b="1" dirty="0"/>
              <a:t>č</a:t>
            </a:r>
            <a:r>
              <a:rPr lang="en-US" sz="2400" b="1" dirty="0"/>
              <a:t>et nep</a:t>
            </a:r>
            <a:r>
              <a:rPr lang="cs-CZ" sz="2400" b="1"/>
              <a:t>á</a:t>
            </a:r>
            <a:r>
              <a:rPr lang="en-US" sz="2400" b="1"/>
              <a:t>rov</a:t>
            </a:r>
            <a:r>
              <a:rPr lang="cs-CZ" sz="2400" b="1"/>
              <a:t>ý</a:t>
            </a:r>
            <a:r>
              <a:rPr lang="en-US" sz="2400" b="1"/>
              <a:t>ch </a:t>
            </a:r>
            <a:r>
              <a:rPr lang="cs-CZ" sz="2400" b="1" dirty="0"/>
              <a:t>elektronů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3268370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245228" y="330595"/>
            <a:ext cx="4661575" cy="382701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en-US" sz="2400" b="1" dirty="0">
                <a:latin typeface="+mn-lt"/>
                <a:cs typeface="Arial" panose="020B0604020202020204" pitchFamily="34" charset="0"/>
              </a:rPr>
              <a:t>Určování  elektronové konfigurace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200025" y="935686"/>
            <a:ext cx="6248400" cy="20574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zjistíme atom.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číslo (Z) prvku</a:t>
            </a:r>
            <a:r>
              <a:rPr lang="en-US" altLang="en-US" sz="2000" dirty="0">
                <a:cs typeface="Arial" panose="020B0604020202020204" pitchFamily="34" charset="0"/>
              </a:rPr>
              <a:t> (c</a:t>
            </a:r>
            <a:r>
              <a:rPr lang="cs-CZ" altLang="en-US" sz="2000" dirty="0" err="1">
                <a:cs typeface="Arial" panose="020B0604020202020204" pitchFamily="34" charset="0"/>
              </a:rPr>
              <a:t>elkový</a:t>
            </a:r>
            <a:r>
              <a:rPr lang="cs-CZ" altLang="en-US" sz="2000" dirty="0">
                <a:cs typeface="Arial" panose="020B0604020202020204" pitchFamily="34" charset="0"/>
              </a:rPr>
              <a:t> počet elektronů roven </a:t>
            </a:r>
            <a:r>
              <a:rPr lang="cs-CZ" altLang="en-US" sz="2000" i="1" dirty="0">
                <a:cs typeface="Arial" panose="020B0604020202020204" pitchFamily="34" charset="0"/>
              </a:rPr>
              <a:t>Z</a:t>
            </a:r>
            <a:r>
              <a:rPr lang="en-US" altLang="en-US" sz="2000" dirty="0">
                <a:cs typeface="Arial" panose="020B0604020202020204" pitchFamily="34" charset="0"/>
              </a:rPr>
              <a:t>)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-sestavíme řadu AO např. dle výstav. trojúhelníku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-doplníme počet elektronů (vyznačíme jako exponenty)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		</a:t>
            </a:r>
            <a:r>
              <a:rPr lang="cs-CZ" altLang="en-US" sz="2000" dirty="0">
                <a:cs typeface="Arial" panose="020B0604020202020204" pitchFamily="34" charset="0"/>
              </a:rPr>
              <a:t>Br (Z=35): 1</a:t>
            </a:r>
            <a:r>
              <a:rPr lang="cs-CZ" altLang="en-US" sz="2000" i="1" dirty="0">
                <a:cs typeface="Arial" panose="020B0604020202020204" pitchFamily="34" charset="0"/>
              </a:rPr>
              <a:t>s</a:t>
            </a:r>
            <a:r>
              <a:rPr lang="cs-CZ" altLang="en-US" sz="2000" baseline="30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2</a:t>
            </a:r>
            <a:r>
              <a:rPr lang="cs-CZ" altLang="en-US" sz="2000" i="1" dirty="0">
                <a:cs typeface="Arial" panose="020B0604020202020204" pitchFamily="34" charset="0"/>
              </a:rPr>
              <a:t>s</a:t>
            </a:r>
            <a:r>
              <a:rPr lang="cs-CZ" altLang="en-US" sz="2000" baseline="30000" dirty="0">
                <a:cs typeface="Arial" panose="020B0604020202020204" pitchFamily="34" charset="0"/>
              </a:rPr>
              <a:t>2</a:t>
            </a:r>
            <a:r>
              <a:rPr lang="cs-CZ" altLang="en-US" sz="2000" i="1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2</a:t>
            </a:r>
            <a:r>
              <a:rPr lang="cs-CZ" altLang="en-US" sz="2000" i="1" dirty="0">
                <a:cs typeface="Arial" panose="020B0604020202020204" pitchFamily="34" charset="0"/>
              </a:rPr>
              <a:t>p</a:t>
            </a:r>
            <a:r>
              <a:rPr lang="cs-CZ" altLang="en-US" sz="2000" baseline="30000" dirty="0">
                <a:cs typeface="Arial" panose="020B0604020202020204" pitchFamily="34" charset="0"/>
              </a:rPr>
              <a:t>6</a:t>
            </a:r>
            <a:r>
              <a:rPr lang="cs-CZ" altLang="en-US" sz="2000" dirty="0">
                <a:cs typeface="Arial" panose="020B0604020202020204" pitchFamily="34" charset="0"/>
              </a:rPr>
              <a:t> 3</a:t>
            </a:r>
            <a:r>
              <a:rPr lang="cs-CZ" altLang="en-US" sz="2000" i="1" dirty="0">
                <a:cs typeface="Arial" panose="020B0604020202020204" pitchFamily="34" charset="0"/>
              </a:rPr>
              <a:t>s</a:t>
            </a:r>
            <a:r>
              <a:rPr lang="cs-CZ" altLang="en-US" sz="2000" baseline="30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3</a:t>
            </a:r>
            <a:r>
              <a:rPr lang="cs-CZ" altLang="en-US" sz="2000" i="1" dirty="0">
                <a:cs typeface="Arial" panose="020B0604020202020204" pitchFamily="34" charset="0"/>
              </a:rPr>
              <a:t>p</a:t>
            </a:r>
            <a:r>
              <a:rPr lang="cs-CZ" altLang="en-US" sz="2000" baseline="30000" dirty="0">
                <a:cs typeface="Arial" panose="020B0604020202020204" pitchFamily="34" charset="0"/>
              </a:rPr>
              <a:t>6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</a:t>
            </a:r>
            <a:r>
              <a:rPr lang="cs-CZ" altLang="en-US" sz="2000" dirty="0">
                <a:cs typeface="Arial" panose="020B0604020202020204" pitchFamily="34" charset="0"/>
              </a:rPr>
              <a:t>4</a:t>
            </a:r>
            <a:r>
              <a:rPr lang="cs-CZ" altLang="en-US" sz="2000" i="1" dirty="0">
                <a:cs typeface="Arial" panose="020B0604020202020204" pitchFamily="34" charset="0"/>
              </a:rPr>
              <a:t>s</a:t>
            </a:r>
            <a:r>
              <a:rPr lang="cs-CZ" altLang="en-US" sz="2000" baseline="30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 3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aseline="30000" dirty="0">
                <a:cs typeface="Arial" panose="020B0604020202020204" pitchFamily="34" charset="0"/>
              </a:rPr>
              <a:t>10</a:t>
            </a:r>
            <a:r>
              <a:rPr lang="cs-CZ" altLang="en-US" sz="2000" dirty="0">
                <a:cs typeface="Arial" panose="020B0604020202020204" pitchFamily="34" charset="0"/>
              </a:rPr>
              <a:t>  4</a:t>
            </a:r>
            <a:r>
              <a:rPr lang="cs-CZ" altLang="en-US" sz="2000" i="1" dirty="0">
                <a:cs typeface="Arial" panose="020B0604020202020204" pitchFamily="34" charset="0"/>
              </a:rPr>
              <a:t>p</a:t>
            </a:r>
            <a:r>
              <a:rPr lang="cs-CZ" altLang="en-US" sz="2000" baseline="30000" dirty="0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                                      </a:t>
            </a:r>
            <a:r>
              <a:rPr lang="en-US" altLang="en-US" sz="2000" dirty="0">
                <a:cs typeface="Arial" panose="020B0604020202020204" pitchFamily="34" charset="0"/>
              </a:rPr>
              <a:t>	</a:t>
            </a:r>
            <a:r>
              <a:rPr lang="cs-CZ" altLang="en-US" sz="2000" dirty="0">
                <a:cs typeface="Arial" panose="020B0604020202020204" pitchFamily="34" charset="0"/>
              </a:rPr>
              <a:t>         </a:t>
            </a:r>
            <a:r>
              <a:rPr lang="en-US" altLang="en-US" sz="2000" dirty="0">
                <a:cs typeface="Arial" panose="020B0604020202020204" pitchFamily="34" charset="0"/>
              </a:rPr>
              <a:t>[</a:t>
            </a:r>
            <a:r>
              <a:rPr lang="cs-CZ" altLang="en-US" sz="2000" dirty="0">
                <a:cs typeface="Arial" panose="020B0604020202020204" pitchFamily="34" charset="0"/>
              </a:rPr>
              <a:t>Ar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2000" dirty="0">
                <a:cs typeface="Arial" panose="020B0604020202020204" pitchFamily="34" charset="0"/>
              </a:rPr>
              <a:t>  4</a:t>
            </a:r>
            <a:r>
              <a:rPr lang="cs-CZ" altLang="en-US" sz="2000" i="1" dirty="0">
                <a:cs typeface="Arial" panose="020B0604020202020204" pitchFamily="34" charset="0"/>
              </a:rPr>
              <a:t>s</a:t>
            </a:r>
            <a:r>
              <a:rPr lang="cs-CZ" altLang="en-US" sz="2000" baseline="30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3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aseline="30000" dirty="0">
                <a:cs typeface="Arial" panose="020B0604020202020204" pitchFamily="34" charset="0"/>
              </a:rPr>
              <a:t>10</a:t>
            </a:r>
            <a:r>
              <a:rPr lang="cs-CZ" altLang="en-US" sz="2000" dirty="0">
                <a:cs typeface="Arial" panose="020B0604020202020204" pitchFamily="34" charset="0"/>
              </a:rPr>
              <a:t> 4</a:t>
            </a:r>
            <a:r>
              <a:rPr lang="cs-CZ" altLang="en-US" sz="2000" i="1" dirty="0">
                <a:cs typeface="Arial" panose="020B0604020202020204" pitchFamily="34" charset="0"/>
              </a:rPr>
              <a:t>p</a:t>
            </a:r>
            <a:r>
              <a:rPr lang="cs-CZ" altLang="en-US" sz="2000" baseline="30000" dirty="0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     </a:t>
            </a:r>
            <a:r>
              <a:rPr lang="cs-CZ" altLang="en-US" sz="1800" dirty="0"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endParaRPr lang="cs-CZ" altLang="en-US" sz="1800" dirty="0"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C56B7EF-51F5-4BB1-9C1A-3EA266704164}"/>
              </a:ext>
            </a:extLst>
          </p:cNvPr>
          <p:cNvSpPr txBox="1"/>
          <p:nvPr/>
        </p:nvSpPr>
        <p:spPr>
          <a:xfrm>
            <a:off x="152400" y="3429000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/>
              <a:t>Chceme-li zkontrolovat zda je elektronová konfigurace daného atomu zapsaná správně</a:t>
            </a:r>
            <a:r>
              <a:rPr lang="cs-CZ" sz="2000" dirty="0"/>
              <a:t>, sečteme protonové číslo předcházejícího vzácného plynu a počet elektronů ve vyznačených orbitalech. Součet musí být roven protonovému číslu daného atomu.</a:t>
            </a:r>
            <a:endParaRPr lang="en-US" sz="200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093BA39-F37C-4C35-9B2C-53E39ECC6FCD}"/>
              </a:ext>
            </a:extLst>
          </p:cNvPr>
          <p:cNvSpPr/>
          <p:nvPr/>
        </p:nvSpPr>
        <p:spPr>
          <a:xfrm>
            <a:off x="668033" y="4788243"/>
            <a:ext cx="78079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Vanad (Z</a:t>
            </a:r>
            <a:r>
              <a:rPr lang="cs-CZ" sz="2000" baseline="-25000" dirty="0"/>
              <a:t>V</a:t>
            </a:r>
            <a:r>
              <a:rPr lang="cs-CZ" sz="2000" dirty="0"/>
              <a:t> = 23)        </a:t>
            </a:r>
            <a:r>
              <a:rPr lang="en-US" sz="2000" dirty="0"/>
              <a:t>[</a:t>
            </a:r>
            <a:r>
              <a:rPr lang="en-US" sz="2000" dirty="0" err="1"/>
              <a:t>Ar</a:t>
            </a:r>
            <a:r>
              <a:rPr lang="en-US" sz="2000" dirty="0"/>
              <a:t>] 3d</a:t>
            </a:r>
            <a:r>
              <a:rPr lang="en-US" sz="2000" baseline="30000" dirty="0"/>
              <a:t>3</a:t>
            </a:r>
            <a:r>
              <a:rPr lang="en-US" sz="2000" dirty="0"/>
              <a:t> 4s</a:t>
            </a:r>
            <a:r>
              <a:rPr lang="en-US" sz="2000" baseline="30000" dirty="0"/>
              <a:t>2</a:t>
            </a:r>
            <a:r>
              <a:rPr lang="cs-CZ" sz="2000" baseline="30000" dirty="0"/>
              <a:t>                              </a:t>
            </a:r>
            <a:r>
              <a:rPr lang="cs-CZ" sz="2000" dirty="0"/>
              <a:t>Z</a:t>
            </a:r>
            <a:r>
              <a:rPr lang="cs-CZ" sz="2000" baseline="-25000" dirty="0"/>
              <a:t>V</a:t>
            </a:r>
            <a:r>
              <a:rPr lang="cs-CZ" sz="2000" dirty="0"/>
              <a:t> = </a:t>
            </a:r>
            <a:r>
              <a:rPr lang="cs-CZ" sz="2000" dirty="0" err="1"/>
              <a:t>Z</a:t>
            </a:r>
            <a:r>
              <a:rPr lang="cs-CZ" sz="2000" baseline="-25000" dirty="0" err="1"/>
              <a:t>Ar</a:t>
            </a:r>
            <a:r>
              <a:rPr lang="cs-CZ" sz="2000" dirty="0"/>
              <a:t> +  3 + 2 = 18 + 5 = 23</a:t>
            </a:r>
            <a:endParaRPr lang="en-US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4C449A3-ADED-45EA-8888-1ADF2326AE3F}"/>
              </a:ext>
            </a:extLst>
          </p:cNvPr>
          <p:cNvSpPr txBox="1"/>
          <p:nvPr/>
        </p:nvSpPr>
        <p:spPr>
          <a:xfrm>
            <a:off x="171450" y="5620271"/>
            <a:ext cx="874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Určení prvku podle známé elektronové konfigurace</a:t>
            </a:r>
          </a:p>
          <a:p>
            <a:endParaRPr lang="cs-CZ" sz="800" dirty="0"/>
          </a:p>
          <a:p>
            <a:r>
              <a:rPr lang="cs-CZ" sz="2000" dirty="0"/>
              <a:t>       </a:t>
            </a:r>
            <a:r>
              <a:rPr lang="en-US" sz="2000" dirty="0"/>
              <a:t>[</a:t>
            </a:r>
            <a:r>
              <a:rPr lang="cs-CZ" sz="2000" dirty="0"/>
              <a:t>K</a:t>
            </a:r>
            <a:r>
              <a:rPr lang="en-US" sz="2000" dirty="0"/>
              <a:t>r] </a:t>
            </a:r>
            <a:r>
              <a:rPr lang="cs-CZ" sz="2000" dirty="0"/>
              <a:t>4</a:t>
            </a:r>
            <a:r>
              <a:rPr lang="en-US" sz="2000" dirty="0"/>
              <a:t>d</a:t>
            </a:r>
            <a:r>
              <a:rPr lang="cs-CZ" sz="2000" baseline="30000" dirty="0"/>
              <a:t>2</a:t>
            </a:r>
            <a:r>
              <a:rPr lang="en-US" sz="2000" dirty="0"/>
              <a:t> </a:t>
            </a:r>
            <a:r>
              <a:rPr lang="cs-CZ" sz="2000" dirty="0"/>
              <a:t>5</a:t>
            </a:r>
            <a:r>
              <a:rPr lang="en-US" sz="2000" dirty="0"/>
              <a:t>s</a:t>
            </a:r>
            <a:r>
              <a:rPr lang="en-US" sz="2000" baseline="30000" dirty="0"/>
              <a:t>2</a:t>
            </a:r>
            <a:r>
              <a:rPr lang="cs-CZ" sz="2000" baseline="30000" dirty="0"/>
              <a:t>                              </a:t>
            </a:r>
            <a:r>
              <a:rPr lang="cs-CZ" sz="2000" dirty="0"/>
              <a:t>Z = </a:t>
            </a:r>
            <a:r>
              <a:rPr lang="cs-CZ" sz="2000" dirty="0" err="1"/>
              <a:t>Z</a:t>
            </a:r>
            <a:r>
              <a:rPr lang="cs-CZ" sz="2000" baseline="-25000" dirty="0" err="1"/>
              <a:t>Kr</a:t>
            </a:r>
            <a:r>
              <a:rPr lang="cs-CZ" sz="2000" dirty="0"/>
              <a:t> +  2 + 2 = 36 + 4 = 40	     =&gt;	</a:t>
            </a:r>
            <a:r>
              <a:rPr lang="cs-CZ" sz="2000" baseline="-25000" dirty="0"/>
              <a:t>40</a:t>
            </a:r>
            <a:r>
              <a:rPr lang="cs-CZ" sz="2000" dirty="0"/>
              <a:t>Zr</a:t>
            </a:r>
            <a:endParaRPr lang="en-US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695D277-D96B-4248-B0A1-E5DAD27C8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75" y="98672"/>
            <a:ext cx="2345572" cy="315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2611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2003C51-04E9-4081-B829-BE3D360C5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4462912"/>
            <a:ext cx="4046557" cy="211900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F97756A-1BA1-4D75-9E77-6F27C66DB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404650"/>
            <a:ext cx="3536950" cy="223552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B65B39A-B061-4941-80C4-CB891C6BA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382717"/>
            <a:ext cx="4146550" cy="227589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3A338D8-D9F3-4316-ACED-1EBE0CA5C031}"/>
              </a:ext>
            </a:extLst>
          </p:cNvPr>
          <p:cNvSpPr txBox="1"/>
          <p:nvPr/>
        </p:nvSpPr>
        <p:spPr>
          <a:xfrm>
            <a:off x="273050" y="276081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Příklad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A98FF03-6BBC-4D8A-9D78-71B955AB6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50" y="1239554"/>
            <a:ext cx="38195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1689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 dirty="0">
                <a:latin typeface="+mn-lt"/>
                <a:cs typeface="Arial" panose="020B0604020202020204" pitchFamily="34" charset="0"/>
              </a:rPr>
              <a:t>Porušení  výstavbového  principu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686800" cy="5715000"/>
          </a:xfrm>
        </p:spPr>
        <p:txBody>
          <a:bodyPr>
            <a:noAutofit/>
          </a:bodyPr>
          <a:lstStyle/>
          <a:p>
            <a:pPr marL="0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Energetického minima dosahují elektronové konfigurace  atomů,  jejichž  energeticky </a:t>
            </a:r>
            <a:r>
              <a:rPr lang="cs-CZ" altLang="en-US" sz="2000" u="sng" dirty="0">
                <a:cs typeface="Arial" panose="020B0604020202020204" pitchFamily="34" charset="0"/>
              </a:rPr>
              <a:t>nejvyšší  degenerované AO jsou zaplněny z poloviny nebo zcela </a:t>
            </a:r>
            <a:r>
              <a:rPr lang="cs-CZ" altLang="en-US" sz="2000" dirty="0">
                <a:cs typeface="Arial" panose="020B0604020202020204" pitchFamily="34" charset="0"/>
              </a:rPr>
              <a:t>(platí jen u některých prvků)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   </a:t>
            </a:r>
            <a:r>
              <a:rPr lang="cs-CZ" altLang="en-US" sz="2000" i="1" dirty="0">
                <a:cs typeface="Arial" panose="020B0604020202020204" pitchFamily="34" charset="0"/>
              </a:rPr>
              <a:t>ns</a:t>
            </a:r>
            <a:r>
              <a:rPr lang="cs-CZ" altLang="en-US" sz="2000" baseline="30000" dirty="0">
                <a:cs typeface="Arial" panose="020B0604020202020204" pitchFamily="34" charset="0"/>
              </a:rPr>
              <a:t>1</a:t>
            </a:r>
            <a:r>
              <a:rPr lang="cs-CZ" altLang="en-US" sz="2000" dirty="0">
                <a:cs typeface="Arial" panose="020B0604020202020204" pitchFamily="34" charset="0"/>
              </a:rPr>
              <a:t> (</a:t>
            </a:r>
            <a:r>
              <a:rPr lang="cs-CZ" altLang="en-US" sz="2000" i="1" dirty="0">
                <a:cs typeface="Arial" panose="020B0604020202020204" pitchFamily="34" charset="0"/>
              </a:rPr>
              <a:t>n </a:t>
            </a:r>
            <a:r>
              <a:rPr lang="cs-CZ" altLang="en-US" sz="2000" dirty="0">
                <a:cs typeface="Arial" panose="020B0604020202020204" pitchFamily="34" charset="0"/>
              </a:rPr>
              <a:t>- 1)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aseline="30000" dirty="0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  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</a:t>
            </a:r>
            <a:r>
              <a:rPr lang="cs-CZ" altLang="en-US" sz="2000" dirty="0">
                <a:cs typeface="Arial" panose="020B0604020202020204" pitchFamily="34" charset="0"/>
              </a:rPr>
              <a:t>   </a:t>
            </a:r>
            <a:r>
              <a:rPr lang="cs-CZ" altLang="en-US" sz="2000" i="1" dirty="0">
                <a:cs typeface="Arial" panose="020B0604020202020204" pitchFamily="34" charset="0"/>
              </a:rPr>
              <a:t>ns</a:t>
            </a:r>
            <a:r>
              <a:rPr lang="cs-CZ" altLang="en-US" sz="2000" baseline="30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( </a:t>
            </a:r>
            <a:r>
              <a:rPr lang="cs-CZ" altLang="en-US" sz="2000" i="1" dirty="0">
                <a:cs typeface="Arial" panose="020B0604020202020204" pitchFamily="34" charset="0"/>
              </a:rPr>
              <a:t>n</a:t>
            </a:r>
            <a:r>
              <a:rPr lang="cs-CZ" altLang="en-US" sz="2000" dirty="0">
                <a:cs typeface="Arial" panose="020B0604020202020204" pitchFamily="34" charset="0"/>
              </a:rPr>
              <a:t> - 1)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aseline="30000" dirty="0">
                <a:cs typeface="Arial" panose="020B0604020202020204" pitchFamily="34" charset="0"/>
              </a:rPr>
              <a:t>4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b="1" i="1" dirty="0">
                <a:cs typeface="Arial" panose="020B0604020202020204" pitchFamily="34" charset="0"/>
              </a:rPr>
              <a:t>	</a:t>
            </a:r>
            <a:r>
              <a:rPr lang="cs-CZ" altLang="en-US" sz="2000" i="1" dirty="0">
                <a:cs typeface="Arial" panose="020B0604020202020204" pitchFamily="34" charset="0"/>
              </a:rPr>
              <a:t>ns</a:t>
            </a:r>
            <a:r>
              <a:rPr lang="cs-CZ" altLang="en-US" sz="2000" baseline="30000" dirty="0">
                <a:cs typeface="Arial" panose="020B0604020202020204" pitchFamily="34" charset="0"/>
              </a:rPr>
              <a:t>1</a:t>
            </a:r>
            <a:r>
              <a:rPr lang="cs-CZ" altLang="en-US" sz="2000" dirty="0">
                <a:cs typeface="Arial" panose="020B0604020202020204" pitchFamily="34" charset="0"/>
              </a:rPr>
              <a:t> (</a:t>
            </a:r>
            <a:r>
              <a:rPr lang="cs-CZ" altLang="en-US" sz="2000" i="1" dirty="0">
                <a:cs typeface="Arial" panose="020B0604020202020204" pitchFamily="34" charset="0"/>
              </a:rPr>
              <a:t>n</a:t>
            </a:r>
            <a:r>
              <a:rPr lang="cs-CZ" altLang="en-US" sz="2000" dirty="0">
                <a:cs typeface="Arial" panose="020B0604020202020204" pitchFamily="34" charset="0"/>
              </a:rPr>
              <a:t> - 1)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aseline="30000" dirty="0">
                <a:cs typeface="Arial" panose="020B0604020202020204" pitchFamily="34" charset="0"/>
              </a:rPr>
              <a:t>10</a:t>
            </a:r>
            <a:r>
              <a:rPr lang="cs-CZ" altLang="en-US" sz="2000" dirty="0">
                <a:cs typeface="Arial" panose="020B0604020202020204" pitchFamily="34" charset="0"/>
              </a:rPr>
              <a:t>  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</a:t>
            </a:r>
            <a:r>
              <a:rPr lang="cs-CZ" altLang="en-US" sz="2000" dirty="0">
                <a:cs typeface="Arial" panose="020B0604020202020204" pitchFamily="34" charset="0"/>
              </a:rPr>
              <a:t>  </a:t>
            </a:r>
            <a:r>
              <a:rPr lang="cs-CZ" altLang="en-US" sz="2000" i="1" dirty="0">
                <a:cs typeface="Arial" panose="020B0604020202020204" pitchFamily="34" charset="0"/>
              </a:rPr>
              <a:t>ns</a:t>
            </a:r>
            <a:r>
              <a:rPr lang="cs-CZ" altLang="en-US" sz="2000" baseline="30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(</a:t>
            </a:r>
            <a:r>
              <a:rPr lang="cs-CZ" altLang="en-US" sz="2000" i="1" dirty="0">
                <a:cs typeface="Arial" panose="020B0604020202020204" pitchFamily="34" charset="0"/>
              </a:rPr>
              <a:t>n</a:t>
            </a:r>
            <a:r>
              <a:rPr lang="cs-CZ" altLang="en-US" sz="2000" dirty="0">
                <a:cs typeface="Arial" panose="020B0604020202020204" pitchFamily="34" charset="0"/>
              </a:rPr>
              <a:t> - 1)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aseline="30000" dirty="0">
                <a:cs typeface="Arial" panose="020B0604020202020204" pitchFamily="34" charset="0"/>
              </a:rPr>
              <a:t>9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cs-CZ" altLang="en-US" sz="2000" dirty="0" err="1">
                <a:cs typeface="Arial" panose="020B0604020202020204" pitchFamily="34" charset="0"/>
              </a:rPr>
              <a:t>Cr</a:t>
            </a:r>
            <a:r>
              <a:rPr lang="cs-CZ" altLang="en-US" sz="2000" dirty="0">
                <a:cs typeface="Arial" panose="020B0604020202020204" pitchFamily="34" charset="0"/>
              </a:rPr>
              <a:t>: 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2000" dirty="0">
                <a:cs typeface="Arial" panose="020B0604020202020204" pitchFamily="34" charset="0"/>
              </a:rPr>
              <a:t>Ar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2000" dirty="0">
                <a:cs typeface="Arial" panose="020B0604020202020204" pitchFamily="34" charset="0"/>
              </a:rPr>
              <a:t>  4</a:t>
            </a:r>
            <a:r>
              <a:rPr lang="cs-CZ" altLang="en-US" sz="2000" i="1" dirty="0">
                <a:cs typeface="Arial" panose="020B0604020202020204" pitchFamily="34" charset="0"/>
              </a:rPr>
              <a:t>s</a:t>
            </a:r>
            <a:r>
              <a:rPr lang="cs-CZ" altLang="en-US" sz="2000" baseline="30000" dirty="0">
                <a:cs typeface="Arial" panose="020B0604020202020204" pitchFamily="34" charset="0"/>
              </a:rPr>
              <a:t>1</a:t>
            </a:r>
            <a:r>
              <a:rPr lang="cs-CZ" altLang="en-US" sz="2000" dirty="0">
                <a:cs typeface="Arial" panose="020B0604020202020204" pitchFamily="34" charset="0"/>
              </a:rPr>
              <a:t> 3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aseline="30000" dirty="0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       a       </a:t>
            </a:r>
            <a:r>
              <a:rPr lang="cs-CZ" altLang="en-US" sz="2000" dirty="0" err="1">
                <a:cs typeface="Arial" panose="020B0604020202020204" pitchFamily="34" charset="0"/>
              </a:rPr>
              <a:t>Cu</a:t>
            </a:r>
            <a:r>
              <a:rPr lang="cs-CZ" altLang="en-US" sz="2000" dirty="0">
                <a:cs typeface="Arial" panose="020B0604020202020204" pitchFamily="34" charset="0"/>
              </a:rPr>
              <a:t>: 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2000" dirty="0">
                <a:cs typeface="Arial" panose="020B0604020202020204" pitchFamily="34" charset="0"/>
              </a:rPr>
              <a:t>Ar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2000" dirty="0">
                <a:cs typeface="Arial" panose="020B0604020202020204" pitchFamily="34" charset="0"/>
              </a:rPr>
              <a:t> 4</a:t>
            </a:r>
            <a:r>
              <a:rPr lang="cs-CZ" altLang="en-US" sz="2000" i="1" dirty="0">
                <a:cs typeface="Arial" panose="020B0604020202020204" pitchFamily="34" charset="0"/>
              </a:rPr>
              <a:t>s</a:t>
            </a:r>
            <a:r>
              <a:rPr lang="cs-CZ" altLang="en-US" sz="2000" baseline="30000" dirty="0">
                <a:cs typeface="Arial" panose="020B0604020202020204" pitchFamily="34" charset="0"/>
              </a:rPr>
              <a:t>1</a:t>
            </a:r>
            <a:r>
              <a:rPr lang="cs-CZ" altLang="en-US" sz="2000" dirty="0">
                <a:cs typeface="Arial" panose="020B0604020202020204" pitchFamily="34" charset="0"/>
              </a:rPr>
              <a:t>3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aseline="30000" dirty="0">
                <a:cs typeface="Arial" panose="020B0604020202020204" pitchFamily="34" charset="0"/>
              </a:rPr>
              <a:t>10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            ale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W: 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2000" dirty="0" err="1">
                <a:cs typeface="Arial" panose="020B0604020202020204" pitchFamily="34" charset="0"/>
              </a:rPr>
              <a:t>Xe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2000" dirty="0">
                <a:cs typeface="Arial" panose="020B0604020202020204" pitchFamily="34" charset="0"/>
              </a:rPr>
              <a:t>  6</a:t>
            </a:r>
            <a:r>
              <a:rPr lang="cs-CZ" altLang="en-US" sz="2000" i="1" dirty="0">
                <a:cs typeface="Arial" panose="020B0604020202020204" pitchFamily="34" charset="0"/>
              </a:rPr>
              <a:t>s</a:t>
            </a:r>
            <a:r>
              <a:rPr lang="cs-CZ" altLang="en-US" sz="2000" baseline="30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5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aseline="30000" dirty="0">
                <a:cs typeface="Arial" panose="020B0604020202020204" pitchFamily="34" charset="0"/>
              </a:rPr>
              <a:t>4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marL="0"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u="sng" dirty="0">
                <a:cs typeface="Arial" panose="020B0604020202020204" pitchFamily="34" charset="0"/>
              </a:rPr>
              <a:t>Tvorba iontů u přechodných kovů</a:t>
            </a:r>
            <a:r>
              <a:rPr lang="cs-CZ" altLang="en-US" sz="2000" dirty="0">
                <a:cs typeface="Arial" panose="020B0604020202020204" pitchFamily="34" charset="0"/>
              </a:rPr>
              <a:t> - porušení výstavbového principu (vliv efektivního kladného náboje jádra)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cs-CZ" altLang="en-US" sz="2000" dirty="0" err="1">
                <a:cs typeface="Arial" panose="020B0604020202020204" pitchFamily="34" charset="0"/>
              </a:rPr>
              <a:t>Fe</a:t>
            </a:r>
            <a:r>
              <a:rPr lang="cs-CZ" altLang="en-US" sz="2000" dirty="0">
                <a:cs typeface="Arial" panose="020B0604020202020204" pitchFamily="34" charset="0"/>
              </a:rPr>
              <a:t>:   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2000" dirty="0">
                <a:cs typeface="Arial" panose="020B0604020202020204" pitchFamily="34" charset="0"/>
              </a:rPr>
              <a:t>Ar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2000" dirty="0">
                <a:cs typeface="Arial" panose="020B0604020202020204" pitchFamily="34" charset="0"/>
              </a:rPr>
              <a:t> 4</a:t>
            </a:r>
            <a:r>
              <a:rPr lang="cs-CZ" altLang="en-US" sz="2000" i="1" dirty="0">
                <a:cs typeface="Arial" panose="020B0604020202020204" pitchFamily="34" charset="0"/>
              </a:rPr>
              <a:t>s</a:t>
            </a:r>
            <a:r>
              <a:rPr lang="cs-CZ" altLang="en-US" sz="2000" baseline="30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3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aseline="30000" dirty="0">
                <a:cs typeface="Arial" panose="020B0604020202020204" pitchFamily="34" charset="0"/>
              </a:rPr>
              <a:t>6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Fe</a:t>
            </a:r>
            <a:r>
              <a:rPr lang="cs-CZ" altLang="en-US" sz="2000" baseline="30000" dirty="0">
                <a:cs typeface="Arial" panose="020B0604020202020204" pitchFamily="34" charset="0"/>
              </a:rPr>
              <a:t>2+</a:t>
            </a:r>
            <a:r>
              <a:rPr lang="cs-CZ" altLang="en-US" sz="2000" dirty="0">
                <a:cs typeface="Arial" panose="020B0604020202020204" pitchFamily="34" charset="0"/>
              </a:rPr>
              <a:t>: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2000" dirty="0">
                <a:cs typeface="Arial" panose="020B0604020202020204" pitchFamily="34" charset="0"/>
              </a:rPr>
              <a:t>Ar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2000" dirty="0">
                <a:cs typeface="Arial" panose="020B0604020202020204" pitchFamily="34" charset="0"/>
              </a:rPr>
              <a:t> 4</a:t>
            </a:r>
            <a:r>
              <a:rPr lang="cs-CZ" altLang="en-US" sz="2000" i="1" dirty="0">
                <a:cs typeface="Arial" panose="020B0604020202020204" pitchFamily="34" charset="0"/>
              </a:rPr>
              <a:t>s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cs-CZ" altLang="en-US" sz="2000" dirty="0">
                <a:cs typeface="Arial" panose="020B0604020202020204" pitchFamily="34" charset="0"/>
              </a:rPr>
              <a:t> 3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aseline="30000" dirty="0">
                <a:cs typeface="Arial" panose="020B0604020202020204" pitchFamily="34" charset="0"/>
              </a:rPr>
              <a:t>6</a:t>
            </a:r>
            <a:r>
              <a:rPr lang="cs-CZ" altLang="en-US" sz="2000" dirty="0">
                <a:cs typeface="Arial" panose="020B0604020202020204" pitchFamily="34" charset="0"/>
              </a:rPr>
              <a:t>   přesněji 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2000" dirty="0">
                <a:cs typeface="Arial" panose="020B0604020202020204" pitchFamily="34" charset="0"/>
              </a:rPr>
              <a:t>Ar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2000" dirty="0">
                <a:cs typeface="Arial" panose="020B0604020202020204" pitchFamily="34" charset="0"/>
              </a:rPr>
              <a:t> 3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baseline="30000" dirty="0">
                <a:cs typeface="Arial" panose="020B0604020202020204" pitchFamily="34" charset="0"/>
              </a:rPr>
              <a:t>6</a:t>
            </a:r>
            <a:r>
              <a:rPr lang="cs-CZ" altLang="en-US" sz="2000" dirty="0">
                <a:cs typeface="Arial" panose="020B0604020202020204" pitchFamily="34" charset="0"/>
              </a:rPr>
              <a:t> 4</a:t>
            </a:r>
            <a:r>
              <a:rPr lang="cs-CZ" altLang="en-US" sz="2000" i="1" dirty="0">
                <a:cs typeface="Arial" panose="020B0604020202020204" pitchFamily="34" charset="0"/>
              </a:rPr>
              <a:t>s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130474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ek obrÃ¡zku pro electron configu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143000"/>
            <a:ext cx="8153400" cy="449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836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42981E4D-6795-4F8B-B295-C44E96A0E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16" y="152400"/>
            <a:ext cx="5588000" cy="3124200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66E24706-A31F-4F02-93BF-84B21ACC4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307" y="3657600"/>
            <a:ext cx="5470293" cy="3058391"/>
          </a:xfrm>
          <a:prstGeom prst="rect">
            <a:avLst/>
          </a:prstGeom>
        </p:spPr>
      </p:pic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75D3B17F-F1F2-4058-AED2-EF958658E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112230"/>
              </p:ext>
            </p:extLst>
          </p:nvPr>
        </p:nvGraphicFramePr>
        <p:xfrm>
          <a:off x="304800" y="1981200"/>
          <a:ext cx="2971800" cy="4597305"/>
        </p:xfrm>
        <a:graphic>
          <a:graphicData uri="http://schemas.openxmlformats.org/drawingml/2006/table">
            <a:tbl>
              <a:tblPr/>
              <a:tblGrid>
                <a:gridCol w="1273629">
                  <a:extLst>
                    <a:ext uri="{9D8B030D-6E8A-4147-A177-3AD203B41FA5}">
                      <a16:colId xmlns:a16="http://schemas.microsoft.com/office/drawing/2014/main" val="3068838781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val="2038952813"/>
                    </a:ext>
                  </a:extLst>
                </a:gridCol>
              </a:tblGrid>
              <a:tr h="246786">
                <a:tc>
                  <a:txBody>
                    <a:bodyPr/>
                    <a:lstStyle/>
                    <a:p>
                      <a:r>
                        <a:rPr lang="en-US" sz="1500" dirty="0" err="1">
                          <a:effectLst/>
                        </a:rPr>
                        <a:t>alkalické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kovy</a:t>
                      </a:r>
                      <a:endParaRPr lang="en-US" sz="1500" dirty="0">
                        <a:effectLst/>
                      </a:endParaRP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500">
                          <a:effectLst/>
                        </a:rPr>
                        <a:t>Li, Na, K, Rb, Cs, Fr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272678"/>
                  </a:ext>
                </a:extLst>
              </a:tr>
              <a:tr h="693795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kovy alkalických zemin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Ca, Sr, Ba, Ra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6296513"/>
                  </a:ext>
                </a:extLst>
              </a:tr>
              <a:tr h="246786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chalkogeny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O, S, Se, Te, Po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471544"/>
                  </a:ext>
                </a:extLst>
              </a:tr>
              <a:tr h="246786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halogeny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500">
                          <a:effectLst/>
                        </a:rPr>
                        <a:t>F, Cl, Br, I, At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5951421"/>
                  </a:ext>
                </a:extLst>
              </a:tr>
              <a:tr h="470290">
                <a:tc>
                  <a:txBody>
                    <a:bodyPr/>
                    <a:lstStyle/>
                    <a:p>
                      <a:r>
                        <a:rPr lang="en-US" sz="1500" dirty="0" err="1">
                          <a:effectLst/>
                        </a:rPr>
                        <a:t>vzácné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plyny</a:t>
                      </a:r>
                      <a:endParaRPr lang="en-US" sz="1500" dirty="0">
                        <a:effectLst/>
                      </a:endParaRP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</a:rPr>
                        <a:t>He, Ne, </a:t>
                      </a:r>
                      <a:r>
                        <a:rPr lang="en-US" sz="1500" dirty="0" err="1">
                          <a:effectLst/>
                        </a:rPr>
                        <a:t>Ar</a:t>
                      </a:r>
                      <a:r>
                        <a:rPr lang="en-US" sz="1500" dirty="0">
                          <a:effectLst/>
                        </a:rPr>
                        <a:t>, Kr, </a:t>
                      </a:r>
                      <a:r>
                        <a:rPr lang="en-US" sz="1500" dirty="0" err="1">
                          <a:effectLst/>
                        </a:rPr>
                        <a:t>Xe</a:t>
                      </a:r>
                      <a:r>
                        <a:rPr lang="en-US" sz="1500" dirty="0">
                          <a:effectLst/>
                        </a:rPr>
                        <a:t>, Rn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831766"/>
                  </a:ext>
                </a:extLst>
              </a:tr>
              <a:tr h="693795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prvky vzácných zemin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500">
                          <a:effectLst/>
                        </a:rPr>
                        <a:t>Sc, Y, La, Ce až Lu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2728745"/>
                  </a:ext>
                </a:extLst>
              </a:tr>
              <a:tr h="246786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lanthanoidy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Ce až Lu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6116600"/>
                  </a:ext>
                </a:extLst>
              </a:tr>
              <a:tr h="246786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aktinoidy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Th až Lr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5811084"/>
                  </a:ext>
                </a:extLst>
              </a:tr>
              <a:tr h="246786">
                <a:tc>
                  <a:txBody>
                    <a:bodyPr/>
                    <a:lstStyle/>
                    <a:p>
                      <a:r>
                        <a:rPr lang="en-US" sz="1500" dirty="0" err="1">
                          <a:effectLst/>
                        </a:rPr>
                        <a:t>transurany</a:t>
                      </a:r>
                      <a:endParaRPr lang="en-US" sz="1500" dirty="0">
                        <a:effectLst/>
                      </a:endParaRP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Np až Lr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121049"/>
                  </a:ext>
                </a:extLst>
              </a:tr>
              <a:tr h="246786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triáda železa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Fe, Co, Ni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4003164"/>
                  </a:ext>
                </a:extLst>
              </a:tr>
              <a:tr h="470290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lehké kovy platinové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Ru, Rh, Pd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259456"/>
                  </a:ext>
                </a:extLst>
              </a:tr>
              <a:tr h="470290">
                <a:tc>
                  <a:txBody>
                    <a:bodyPr/>
                    <a:lstStyle/>
                    <a:p>
                      <a:r>
                        <a:rPr lang="en-US" sz="1500" dirty="0" err="1">
                          <a:effectLst/>
                        </a:rPr>
                        <a:t>těžké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kovy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platinové</a:t>
                      </a:r>
                      <a:endParaRPr lang="en-US" sz="1500" dirty="0">
                        <a:effectLst/>
                      </a:endParaRP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>
                          <a:effectLst/>
                        </a:rPr>
                        <a:t>Os</a:t>
                      </a:r>
                      <a:r>
                        <a:rPr lang="en-US" sz="1500" dirty="0">
                          <a:effectLst/>
                        </a:rPr>
                        <a:t>, </a:t>
                      </a:r>
                      <a:r>
                        <a:rPr lang="en-US" sz="1500" dirty="0" err="1">
                          <a:effectLst/>
                        </a:rPr>
                        <a:t>Ir</a:t>
                      </a:r>
                      <a:r>
                        <a:rPr lang="en-US" sz="1500" dirty="0">
                          <a:effectLst/>
                        </a:rPr>
                        <a:t>, Pt</a:t>
                      </a:r>
                    </a:p>
                  </a:txBody>
                  <a:tcPr marL="31042" marR="23282" marT="7761" marB="15521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9847961"/>
                  </a:ext>
                </a:extLst>
              </a:tr>
            </a:tbl>
          </a:graphicData>
        </a:graphic>
      </p:graphicFrame>
      <p:sp>
        <p:nvSpPr>
          <p:cNvPr id="13" name="TextovéPole 12">
            <a:extLst>
              <a:ext uri="{FF2B5EF4-FFF2-40B4-BE49-F238E27FC236}">
                <a16:creationId xmlns:a16="http://schemas.microsoft.com/office/drawing/2014/main" id="{8DAFF507-5B78-42EB-B250-02F39B99B5D1}"/>
              </a:ext>
            </a:extLst>
          </p:cNvPr>
          <p:cNvSpPr txBox="1"/>
          <p:nvPr/>
        </p:nvSpPr>
        <p:spPr>
          <a:xfrm>
            <a:off x="304800" y="609600"/>
            <a:ext cx="2700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Klasifikace prvků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1886725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Ã½sledek obrÃ¡zku pro aufbau principle exceptions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9" y="188641"/>
            <a:ext cx="8736969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91869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E24DEDAA-7049-416C-BA6A-12736C454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7" y="2286000"/>
            <a:ext cx="6283893" cy="4419600"/>
          </a:xfrm>
          <a:prstGeom prst="rect">
            <a:avLst/>
          </a:prstGeom>
        </p:spPr>
      </p:pic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6E4D7B87-C178-4892-B456-2216DBB1E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454923"/>
              </p:ext>
            </p:extLst>
          </p:nvPr>
        </p:nvGraphicFramePr>
        <p:xfrm>
          <a:off x="6310188" y="304800"/>
          <a:ext cx="2750414" cy="6031432"/>
        </p:xfrm>
        <a:graphic>
          <a:graphicData uri="http://schemas.openxmlformats.org/drawingml/2006/table">
            <a:tbl>
              <a:tblPr/>
              <a:tblGrid>
                <a:gridCol w="1375207">
                  <a:extLst>
                    <a:ext uri="{9D8B030D-6E8A-4147-A177-3AD203B41FA5}">
                      <a16:colId xmlns:a16="http://schemas.microsoft.com/office/drawing/2014/main" val="2825543229"/>
                    </a:ext>
                  </a:extLst>
                </a:gridCol>
                <a:gridCol w="1375207">
                  <a:extLst>
                    <a:ext uri="{9D8B030D-6E8A-4147-A177-3AD203B41FA5}">
                      <a16:colId xmlns:a16="http://schemas.microsoft.com/office/drawing/2014/main" val="2433224658"/>
                    </a:ext>
                  </a:extLst>
                </a:gridCol>
              </a:tblGrid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Chromium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[Ar] 3d</a:t>
                      </a:r>
                      <a:r>
                        <a:rPr lang="en-US" sz="1400" baseline="30000">
                          <a:effectLst/>
                        </a:rPr>
                        <a:t>5</a:t>
                      </a:r>
                      <a:r>
                        <a:rPr lang="en-US" sz="1400">
                          <a:effectLst/>
                        </a:rPr>
                        <a:t> 4s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322527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Copper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[Ar] 3d</a:t>
                      </a:r>
                      <a:r>
                        <a:rPr lang="en-US" sz="1400" baseline="30000">
                          <a:effectLst/>
                        </a:rPr>
                        <a:t>10</a:t>
                      </a:r>
                      <a:r>
                        <a:rPr lang="en-US" sz="1400">
                          <a:effectLst/>
                        </a:rPr>
                        <a:t> 4s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985092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298594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Niobium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[Kr] 4d</a:t>
                      </a:r>
                      <a:r>
                        <a:rPr lang="en-US" sz="1400" baseline="30000">
                          <a:effectLst/>
                        </a:rPr>
                        <a:t>4</a:t>
                      </a:r>
                      <a:r>
                        <a:rPr lang="en-US" sz="1400">
                          <a:effectLst/>
                        </a:rPr>
                        <a:t> 5s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904218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Molybdenum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[Kr] 4d</a:t>
                      </a:r>
                      <a:r>
                        <a:rPr lang="en-US" sz="1400" baseline="30000">
                          <a:effectLst/>
                        </a:rPr>
                        <a:t>5</a:t>
                      </a:r>
                      <a:r>
                        <a:rPr lang="en-US" sz="1400">
                          <a:effectLst/>
                        </a:rPr>
                        <a:t> 5s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477404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Ruthenium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[Kr] 4d</a:t>
                      </a:r>
                      <a:r>
                        <a:rPr lang="en-US" sz="1400" baseline="30000">
                          <a:effectLst/>
                        </a:rPr>
                        <a:t>7</a:t>
                      </a:r>
                      <a:r>
                        <a:rPr lang="en-US" sz="1400">
                          <a:effectLst/>
                        </a:rPr>
                        <a:t> 5s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565336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Rhodium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[Kr] 4d</a:t>
                      </a:r>
                      <a:r>
                        <a:rPr lang="en-US" sz="1400" baseline="30000">
                          <a:effectLst/>
                        </a:rPr>
                        <a:t>8</a:t>
                      </a:r>
                      <a:r>
                        <a:rPr lang="en-US" sz="1400">
                          <a:effectLst/>
                        </a:rPr>
                        <a:t> 5s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570249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Palladium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[Kr] 4d</a:t>
                      </a:r>
                      <a:r>
                        <a:rPr lang="en-US" sz="1400" baseline="30000">
                          <a:effectLst/>
                        </a:rPr>
                        <a:t>10</a:t>
                      </a:r>
                      <a:r>
                        <a:rPr lang="en-US" sz="1400">
                          <a:effectLst/>
                        </a:rPr>
                        <a:t> 5s</a:t>
                      </a:r>
                      <a:r>
                        <a:rPr lang="en-US" sz="1400" baseline="30000">
                          <a:effectLst/>
                        </a:rPr>
                        <a:t>0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280824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Silver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[Kr] 4d</a:t>
                      </a:r>
                      <a:r>
                        <a:rPr lang="en-US" sz="1400" baseline="30000">
                          <a:effectLst/>
                        </a:rPr>
                        <a:t>10</a:t>
                      </a:r>
                      <a:r>
                        <a:rPr lang="en-US" sz="1400">
                          <a:effectLst/>
                        </a:rPr>
                        <a:t> 5s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565955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821667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Lanthanum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[Xe] 5d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r>
                        <a:rPr lang="en-US" sz="1400">
                          <a:effectLst/>
                        </a:rPr>
                        <a:t> 6s</a:t>
                      </a:r>
                      <a:r>
                        <a:rPr lang="en-US" sz="1400" baseline="30000">
                          <a:effectLst/>
                        </a:rPr>
                        <a:t>2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034085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Cerium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[</a:t>
                      </a:r>
                      <a:r>
                        <a:rPr lang="en-US" sz="1400" dirty="0" err="1">
                          <a:effectLst/>
                        </a:rPr>
                        <a:t>Xe</a:t>
                      </a:r>
                      <a:r>
                        <a:rPr lang="en-US" sz="1400" dirty="0">
                          <a:effectLst/>
                        </a:rPr>
                        <a:t>] 4f</a:t>
                      </a:r>
                      <a:r>
                        <a:rPr lang="en-US" sz="1400" baseline="30000" dirty="0">
                          <a:effectLst/>
                        </a:rPr>
                        <a:t>1</a:t>
                      </a:r>
                      <a:r>
                        <a:rPr lang="en-US" sz="1400" dirty="0">
                          <a:effectLst/>
                        </a:rPr>
                        <a:t> 5d</a:t>
                      </a:r>
                      <a:r>
                        <a:rPr lang="en-US" sz="1400" baseline="30000" dirty="0">
                          <a:effectLst/>
                        </a:rPr>
                        <a:t>1</a:t>
                      </a:r>
                      <a:r>
                        <a:rPr lang="en-US" sz="1400" dirty="0">
                          <a:effectLst/>
                        </a:rPr>
                        <a:t> 6s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540434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Gadolinium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[Xe] 4f</a:t>
                      </a:r>
                      <a:r>
                        <a:rPr lang="en-US" sz="1400" baseline="30000" dirty="0">
                          <a:effectLst/>
                        </a:rPr>
                        <a:t>7</a:t>
                      </a:r>
                      <a:r>
                        <a:rPr lang="en-US" sz="1400" dirty="0">
                          <a:effectLst/>
                        </a:rPr>
                        <a:t> 5d</a:t>
                      </a:r>
                      <a:r>
                        <a:rPr lang="en-US" sz="1400" baseline="30000" dirty="0">
                          <a:effectLst/>
                        </a:rPr>
                        <a:t>1</a:t>
                      </a:r>
                      <a:r>
                        <a:rPr lang="en-US" sz="1400" dirty="0">
                          <a:effectLst/>
                        </a:rPr>
                        <a:t> 6s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914579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Platinum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[Xe] 4f</a:t>
                      </a:r>
                      <a:r>
                        <a:rPr lang="en-US" sz="1400" baseline="30000">
                          <a:effectLst/>
                        </a:rPr>
                        <a:t>14 </a:t>
                      </a:r>
                      <a:r>
                        <a:rPr lang="en-US" sz="1400">
                          <a:effectLst/>
                        </a:rPr>
                        <a:t>5d</a:t>
                      </a:r>
                      <a:r>
                        <a:rPr lang="en-US" sz="1400" baseline="30000">
                          <a:effectLst/>
                        </a:rPr>
                        <a:t>9</a:t>
                      </a:r>
                      <a:r>
                        <a:rPr lang="en-US" sz="1400">
                          <a:effectLst/>
                        </a:rPr>
                        <a:t> 6s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457716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Gold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[Xe] 4f</a:t>
                      </a:r>
                      <a:r>
                        <a:rPr lang="en-US" sz="1400" baseline="30000">
                          <a:effectLst/>
                        </a:rPr>
                        <a:t>14 </a:t>
                      </a:r>
                      <a:r>
                        <a:rPr lang="en-US" sz="1400">
                          <a:effectLst/>
                        </a:rPr>
                        <a:t>5d</a:t>
                      </a:r>
                      <a:r>
                        <a:rPr lang="en-US" sz="1400" baseline="30000">
                          <a:effectLst/>
                        </a:rPr>
                        <a:t>10</a:t>
                      </a:r>
                      <a:r>
                        <a:rPr lang="en-US" sz="1400">
                          <a:effectLst/>
                        </a:rPr>
                        <a:t> 6s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591652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 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791428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Actinium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[Rn] 6d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r>
                        <a:rPr lang="en-US" sz="1400">
                          <a:effectLst/>
                        </a:rPr>
                        <a:t> 7s</a:t>
                      </a:r>
                      <a:r>
                        <a:rPr lang="en-US" sz="1400" baseline="30000">
                          <a:effectLst/>
                        </a:rPr>
                        <a:t>2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889898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Thorium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[Rn] 6d</a:t>
                      </a:r>
                      <a:r>
                        <a:rPr lang="en-US" sz="1400" baseline="30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 7s</a:t>
                      </a:r>
                      <a:r>
                        <a:rPr lang="en-US" sz="1400" baseline="30000">
                          <a:effectLst/>
                        </a:rPr>
                        <a:t>2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580368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Protactinium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[Rn] 5f</a:t>
                      </a:r>
                      <a:r>
                        <a:rPr lang="en-US" sz="1400" baseline="30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 6d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r>
                        <a:rPr lang="en-US" sz="1400">
                          <a:effectLst/>
                        </a:rPr>
                        <a:t> 7s</a:t>
                      </a:r>
                      <a:r>
                        <a:rPr lang="en-US" sz="1400" baseline="30000">
                          <a:effectLst/>
                        </a:rPr>
                        <a:t>2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109575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Uranium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[Rn] 5f</a:t>
                      </a:r>
                      <a:r>
                        <a:rPr lang="en-US" sz="1400" baseline="30000">
                          <a:effectLst/>
                        </a:rPr>
                        <a:t>3</a:t>
                      </a:r>
                      <a:r>
                        <a:rPr lang="en-US" sz="1400">
                          <a:effectLst/>
                        </a:rPr>
                        <a:t> 6d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r>
                        <a:rPr lang="en-US" sz="1400">
                          <a:effectLst/>
                        </a:rPr>
                        <a:t> 7s</a:t>
                      </a:r>
                      <a:r>
                        <a:rPr lang="en-US" sz="1400" baseline="30000">
                          <a:effectLst/>
                        </a:rPr>
                        <a:t>2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045371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Neptunium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[Rn] 5f</a:t>
                      </a:r>
                      <a:r>
                        <a:rPr lang="en-US" sz="1400" baseline="30000">
                          <a:effectLst/>
                        </a:rPr>
                        <a:t>4</a:t>
                      </a:r>
                      <a:r>
                        <a:rPr lang="en-US" sz="1400">
                          <a:effectLst/>
                        </a:rPr>
                        <a:t> 6d</a:t>
                      </a:r>
                      <a:r>
                        <a:rPr lang="en-US" sz="1400" baseline="30000">
                          <a:effectLst/>
                        </a:rPr>
                        <a:t>1</a:t>
                      </a:r>
                      <a:r>
                        <a:rPr lang="en-US" sz="1400">
                          <a:effectLst/>
                        </a:rPr>
                        <a:t> 7s</a:t>
                      </a:r>
                      <a:r>
                        <a:rPr lang="en-US" sz="1400" baseline="30000">
                          <a:effectLst/>
                        </a:rPr>
                        <a:t>2</a:t>
                      </a:r>
                      <a:endParaRPr lang="en-US" sz="140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908385"/>
                  </a:ext>
                </a:extLst>
              </a:tr>
              <a:tr h="220815">
                <a:tc>
                  <a:txBody>
                    <a:bodyPr/>
                    <a:lstStyle/>
                    <a:p>
                      <a:pPr fontAlgn="t"/>
                      <a:r>
                        <a:rPr lang="en-US" sz="1400">
                          <a:effectLst/>
                        </a:rPr>
                        <a:t>Curium</a:t>
                      </a: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effectLst/>
                        </a:rPr>
                        <a:t>[Rn] 5f</a:t>
                      </a:r>
                      <a:r>
                        <a:rPr lang="en-US" sz="1400" baseline="30000" dirty="0">
                          <a:effectLst/>
                        </a:rPr>
                        <a:t>7</a:t>
                      </a:r>
                      <a:r>
                        <a:rPr lang="en-US" sz="1400" dirty="0">
                          <a:effectLst/>
                        </a:rPr>
                        <a:t> 6d</a:t>
                      </a:r>
                      <a:r>
                        <a:rPr lang="en-US" sz="1400" baseline="30000" dirty="0">
                          <a:effectLst/>
                        </a:rPr>
                        <a:t>1</a:t>
                      </a:r>
                      <a:r>
                        <a:rPr lang="en-US" sz="1400" dirty="0">
                          <a:effectLst/>
                        </a:rPr>
                        <a:t> 7s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</a:endParaRPr>
                    </a:p>
                  </a:txBody>
                  <a:tcPr marL="42557" marR="42557" marT="30398" marB="303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357309"/>
                  </a:ext>
                </a:extLst>
              </a:tr>
            </a:tbl>
          </a:graphicData>
        </a:graphic>
      </p:graphicFrame>
      <p:sp>
        <p:nvSpPr>
          <p:cNvPr id="6" name="Obdélník 5">
            <a:extLst>
              <a:ext uri="{FF2B5EF4-FFF2-40B4-BE49-F238E27FC236}">
                <a16:creationId xmlns:a16="http://schemas.microsoft.com/office/drawing/2014/main" id="{E23A21F7-698D-404C-BC63-861C1D643AF1}"/>
              </a:ext>
            </a:extLst>
          </p:cNvPr>
          <p:cNvSpPr/>
          <p:nvPr/>
        </p:nvSpPr>
        <p:spPr>
          <a:xfrm>
            <a:off x="258557" y="304800"/>
            <a:ext cx="5160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212121"/>
                </a:solidFill>
                <a:latin typeface="Gotham"/>
              </a:rPr>
              <a:t>Atypické</a:t>
            </a:r>
            <a:r>
              <a:rPr lang="en-US" sz="2800" b="1" dirty="0">
                <a:solidFill>
                  <a:srgbClr val="212121"/>
                </a:solidFill>
                <a:latin typeface="Gotham"/>
              </a:rPr>
              <a:t> </a:t>
            </a:r>
            <a:r>
              <a:rPr lang="en-US" sz="2800" b="1" dirty="0" err="1">
                <a:solidFill>
                  <a:srgbClr val="212121"/>
                </a:solidFill>
                <a:latin typeface="Gotham"/>
              </a:rPr>
              <a:t>ele</a:t>
            </a:r>
            <a:r>
              <a:rPr lang="cs-CZ" sz="2800" b="1" dirty="0">
                <a:solidFill>
                  <a:srgbClr val="212121"/>
                </a:solidFill>
                <a:latin typeface="Gotham"/>
              </a:rPr>
              <a:t>k</a:t>
            </a:r>
            <a:r>
              <a:rPr lang="en-US" sz="2800" b="1" dirty="0" err="1">
                <a:solidFill>
                  <a:srgbClr val="212121"/>
                </a:solidFill>
                <a:latin typeface="Gotham"/>
              </a:rPr>
              <a:t>tron</a:t>
            </a:r>
            <a:r>
              <a:rPr lang="cs-CZ" sz="2800" b="1" dirty="0" err="1">
                <a:solidFill>
                  <a:srgbClr val="212121"/>
                </a:solidFill>
                <a:latin typeface="Gotham"/>
              </a:rPr>
              <a:t>ové</a:t>
            </a:r>
            <a:r>
              <a:rPr lang="en-US" sz="2800" b="1" dirty="0">
                <a:solidFill>
                  <a:srgbClr val="212121"/>
                </a:solidFill>
                <a:latin typeface="Gotham"/>
              </a:rPr>
              <a:t> </a:t>
            </a:r>
            <a:r>
              <a:rPr lang="cs-CZ" sz="2800" b="1" dirty="0">
                <a:solidFill>
                  <a:srgbClr val="212121"/>
                </a:solidFill>
                <a:latin typeface="Gotham"/>
              </a:rPr>
              <a:t>k</a:t>
            </a:r>
            <a:r>
              <a:rPr lang="en-US" sz="2800" b="1" dirty="0" err="1">
                <a:solidFill>
                  <a:srgbClr val="212121"/>
                </a:solidFill>
                <a:latin typeface="Gotham"/>
              </a:rPr>
              <a:t>onfigura</a:t>
            </a:r>
            <a:r>
              <a:rPr lang="cs-CZ" sz="2800" b="1" dirty="0" err="1">
                <a:solidFill>
                  <a:srgbClr val="212121"/>
                </a:solidFill>
                <a:latin typeface="Gotham"/>
              </a:rPr>
              <a:t>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638798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Valenční  sféra  atomu a periodická soustava 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4525963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Wingdings" pitchFamily="2" charset="2"/>
              <a:buNone/>
            </a:pP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= orbitaly zcela nebo zčásti zaplněny,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nepatřící do elektronové konfigurace nejblíže nižšího vzácného plynu, </a:t>
            </a:r>
            <a:r>
              <a:rPr lang="cs-CZ" alt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rozhodují o kvalitě a kvantitě meziatomových sil.</a:t>
            </a:r>
            <a:endParaRPr lang="en-US" altLang="en-US" sz="1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1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US" alt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altLang="en-US" sz="1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ýstavba</a:t>
            </a:r>
            <a:r>
              <a:rPr lang="cs-CZ" altLang="en-U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 el. obalu má periodický charakter !!!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1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Struktura valenční sféry 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periodická funkce protonových čísel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1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0" name="Picture 2" descr="VÃ½sledek obrÃ¡zku pro electron configu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3352800"/>
            <a:ext cx="643585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90779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razovka, počítač&#10;&#10;Popis byl vytvořen automaticky">
            <a:extLst>
              <a:ext uri="{FF2B5EF4-FFF2-40B4-BE49-F238E27FC236}">
                <a16:creationId xmlns:a16="http://schemas.microsoft.com/office/drawing/2014/main" id="{44A6B59A-E90F-4119-9C60-CDA7F0013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19" y="990600"/>
            <a:ext cx="8668941" cy="2311718"/>
          </a:xfrm>
          <a:prstGeom prst="rect">
            <a:avLst/>
          </a:prstGeom>
        </p:spPr>
      </p:pic>
      <p:pic>
        <p:nvPicPr>
          <p:cNvPr id="6" name="Picture 4" descr="Fig. 19">
            <a:extLst>
              <a:ext uri="{FF2B5EF4-FFF2-40B4-BE49-F238E27FC236}">
                <a16:creationId xmlns:a16="http://schemas.microsoft.com/office/drawing/2014/main" id="{53011172-4BF1-4A43-9F50-6B36D1D96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9" y="4114800"/>
            <a:ext cx="8718201" cy="220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03677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&#10;&#10;Popis byl vytvořen automaticky">
            <a:extLst>
              <a:ext uri="{FF2B5EF4-FFF2-40B4-BE49-F238E27FC236}">
                <a16:creationId xmlns:a16="http://schemas.microsoft.com/office/drawing/2014/main" id="{138AC788-B450-4ED6-8450-1A677387F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90600"/>
            <a:ext cx="6584023" cy="496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4228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ek obrÃ¡zku pro configuration periodic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79230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42008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VÃ½sledek obrÃ¡zku pro periodic table electron configur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2" y="1340768"/>
            <a:ext cx="8839126" cy="512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23928" y="510062"/>
            <a:ext cx="1383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Teorie</a:t>
            </a:r>
          </a:p>
        </p:txBody>
      </p:sp>
    </p:spTree>
    <p:extLst>
      <p:ext uri="{BB962C8B-B14F-4D97-AF65-F5344CB8AC3E}">
        <p14:creationId xmlns:p14="http://schemas.microsoft.com/office/powerpoint/2010/main" val="311798436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ek obrÃ¡zku pro periodic table electron configur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84976" cy="477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627784" y="611977"/>
            <a:ext cx="2392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Skutečnost</a:t>
            </a:r>
          </a:p>
        </p:txBody>
      </p:sp>
    </p:spTree>
    <p:extLst>
      <p:ext uri="{BB962C8B-B14F-4D97-AF65-F5344CB8AC3E}">
        <p14:creationId xmlns:p14="http://schemas.microsoft.com/office/powerpoint/2010/main" val="39096632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3CD8E29-4688-4CCD-8CEB-4E1258A29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6" y="190009"/>
            <a:ext cx="8896088" cy="647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4249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29D9365-649E-4086-96DD-FBD949B73F09}" type="slidenum">
              <a:rPr lang="en-US" altLang="en-US"/>
              <a:pPr>
                <a:defRPr/>
              </a:pPr>
              <a:t>169</a:t>
            </a:fld>
            <a:endParaRPr lang="en-US" altLang="en-US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55575"/>
            <a:ext cx="5943600" cy="6478115"/>
          </a:xfrm>
        </p:spPr>
      </p:pic>
    </p:spTree>
    <p:extLst>
      <p:ext uri="{BB962C8B-B14F-4D97-AF65-F5344CB8AC3E}">
        <p14:creationId xmlns:p14="http://schemas.microsoft.com/office/powerpoint/2010/main" val="1039038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883855B-096D-4B7F-A565-E7960D877873}"/>
              </a:ext>
            </a:extLst>
          </p:cNvPr>
          <p:cNvSpPr txBox="1"/>
          <p:nvPr/>
        </p:nvSpPr>
        <p:spPr>
          <a:xfrm>
            <a:off x="127722" y="147995"/>
            <a:ext cx="3062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Atomová hmotnost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42C6F0A-E168-4542-BF1B-5336DA9D5FC2}"/>
              </a:ext>
            </a:extLst>
          </p:cNvPr>
          <p:cNvSpPr/>
          <p:nvPr/>
        </p:nvSpPr>
        <p:spPr>
          <a:xfrm>
            <a:off x="114300" y="762000"/>
            <a:ext cx="882253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/>
              <a:t>Proutova</a:t>
            </a:r>
            <a:r>
              <a:rPr lang="en-US" sz="2000" b="1" dirty="0"/>
              <a:t> </a:t>
            </a:r>
            <a:r>
              <a:rPr lang="en-US" sz="2000" b="1" dirty="0" err="1"/>
              <a:t>hypotéza</a:t>
            </a:r>
            <a:r>
              <a:rPr lang="en-US" sz="2000" b="1" dirty="0"/>
              <a:t> </a:t>
            </a:r>
            <a:r>
              <a:rPr lang="cs-CZ" sz="2000" dirty="0">
                <a:solidFill>
                  <a:srgbClr val="0B0080"/>
                </a:solidFill>
              </a:rPr>
              <a:t>(</a:t>
            </a:r>
            <a:r>
              <a:rPr lang="en-US" sz="2000" dirty="0">
                <a:solidFill>
                  <a:srgbClr val="222222"/>
                </a:solidFill>
              </a:rPr>
              <a:t>1815</a:t>
            </a:r>
            <a:r>
              <a:rPr lang="cs-CZ" sz="2000" dirty="0">
                <a:solidFill>
                  <a:srgbClr val="222222"/>
                </a:solidFill>
              </a:rPr>
              <a:t>): A</a:t>
            </a:r>
            <a:r>
              <a:rPr lang="en-US" sz="2000" dirty="0">
                <a:solidFill>
                  <a:srgbClr val="222222"/>
                </a:solidFill>
              </a:rPr>
              <a:t>to</a:t>
            </a:r>
            <a:r>
              <a:rPr lang="cs-CZ" sz="2000" dirty="0" err="1">
                <a:solidFill>
                  <a:srgbClr val="222222"/>
                </a:solidFill>
              </a:rPr>
              <a:t>mové</a:t>
            </a:r>
            <a:r>
              <a:rPr lang="cs-CZ" sz="2000" dirty="0">
                <a:solidFill>
                  <a:srgbClr val="222222"/>
                </a:solidFill>
              </a:rPr>
              <a:t> hmotnosti </a:t>
            </a:r>
            <a:r>
              <a:rPr lang="en-US" sz="2000" dirty="0" err="1">
                <a:solidFill>
                  <a:srgbClr val="222222"/>
                </a:solidFill>
              </a:rPr>
              <a:t>prvk</a:t>
            </a:r>
            <a:r>
              <a:rPr lang="cs-CZ" sz="2000" dirty="0">
                <a:solidFill>
                  <a:srgbClr val="222222"/>
                </a:solidFill>
              </a:rPr>
              <a:t>ů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cs-CZ" sz="2000" dirty="0">
                <a:solidFill>
                  <a:srgbClr val="222222"/>
                </a:solidFill>
              </a:rPr>
              <a:t>jsou celočíselnými násobky hmotnosti atomu vodíku. </a:t>
            </a:r>
          </a:p>
          <a:p>
            <a:pPr algn="just"/>
            <a:endParaRPr lang="cs-CZ" sz="800" b="1" dirty="0">
              <a:solidFill>
                <a:srgbClr val="222222"/>
              </a:solidFill>
            </a:endParaRPr>
          </a:p>
          <a:p>
            <a:pPr algn="just"/>
            <a:r>
              <a:rPr lang="cs-CZ" sz="2000" dirty="0">
                <a:solidFill>
                  <a:srgbClr val="222222"/>
                </a:solidFill>
              </a:rPr>
              <a:t>   </a:t>
            </a:r>
            <a:r>
              <a:rPr lang="cs-CZ" dirty="0">
                <a:solidFill>
                  <a:srgbClr val="222222"/>
                </a:solidFill>
              </a:rPr>
              <a:t>Odchylky od </a:t>
            </a:r>
            <a:r>
              <a:rPr lang="cs-CZ" dirty="0" err="1">
                <a:solidFill>
                  <a:srgbClr val="222222"/>
                </a:solidFill>
              </a:rPr>
              <a:t>Proutovy</a:t>
            </a:r>
            <a:r>
              <a:rPr lang="cs-CZ" dirty="0">
                <a:solidFill>
                  <a:srgbClr val="222222"/>
                </a:solidFill>
              </a:rPr>
              <a:t> hypotézy souvisí s existencí </a:t>
            </a:r>
            <a:r>
              <a:rPr lang="cs-CZ" b="1" i="1" dirty="0">
                <a:solidFill>
                  <a:srgbClr val="222222"/>
                </a:solidFill>
              </a:rPr>
              <a:t>izotopů</a:t>
            </a:r>
            <a:r>
              <a:rPr lang="cs-CZ" dirty="0">
                <a:solidFill>
                  <a:srgbClr val="222222"/>
                </a:solidFill>
              </a:rPr>
              <a:t> (např. neceločíselná hodnota atomové hmotnosti Ne </a:t>
            </a:r>
            <a:r>
              <a:rPr lang="cs-CZ" dirty="0" err="1">
                <a:solidFill>
                  <a:srgbClr val="222222"/>
                </a:solidFill>
              </a:rPr>
              <a:t>Ar</a:t>
            </a:r>
            <a:r>
              <a:rPr lang="cs-CZ" baseline="-25000" dirty="0" err="1">
                <a:solidFill>
                  <a:srgbClr val="222222"/>
                </a:solidFill>
              </a:rPr>
              <a:t>Ne</a:t>
            </a:r>
            <a:r>
              <a:rPr lang="cs-CZ" dirty="0">
                <a:solidFill>
                  <a:srgbClr val="222222"/>
                </a:solidFill>
              </a:rPr>
              <a:t> =</a:t>
            </a:r>
            <a:r>
              <a:rPr lang="en-US" dirty="0">
                <a:solidFill>
                  <a:srgbClr val="222222"/>
                </a:solidFill>
              </a:rPr>
              <a:t> 20.2 </a:t>
            </a:r>
            <a:r>
              <a:rPr lang="cs-CZ" dirty="0">
                <a:solidFill>
                  <a:srgbClr val="222222"/>
                </a:solidFill>
              </a:rPr>
              <a:t>je dána tím, že přírodní neon je směsí </a:t>
            </a:r>
            <a:r>
              <a:rPr lang="en-US" dirty="0">
                <a:solidFill>
                  <a:srgbClr val="222222"/>
                </a:solidFill>
              </a:rPr>
              <a:t>90</a:t>
            </a:r>
            <a:r>
              <a:rPr lang="cs-CZ" dirty="0">
                <a:solidFill>
                  <a:srgbClr val="222222"/>
                </a:solidFill>
              </a:rPr>
              <a:t> </a:t>
            </a:r>
            <a:r>
              <a:rPr lang="en-US" dirty="0">
                <a:solidFill>
                  <a:srgbClr val="222222"/>
                </a:solidFill>
              </a:rPr>
              <a:t>% </a:t>
            </a:r>
            <a:r>
              <a:rPr lang="cs-CZ" baseline="30000" dirty="0">
                <a:solidFill>
                  <a:srgbClr val="222222"/>
                </a:solidFill>
              </a:rPr>
              <a:t>20</a:t>
            </a:r>
            <a:r>
              <a:rPr lang="en-US" dirty="0">
                <a:solidFill>
                  <a:srgbClr val="222222"/>
                </a:solidFill>
              </a:rPr>
              <a:t>Ne</a:t>
            </a:r>
            <a:r>
              <a:rPr lang="cs-CZ" dirty="0">
                <a:solidFill>
                  <a:srgbClr val="222222"/>
                </a:solidFill>
              </a:rPr>
              <a:t> a</a:t>
            </a:r>
            <a:r>
              <a:rPr lang="en-US" dirty="0">
                <a:solidFill>
                  <a:srgbClr val="222222"/>
                </a:solidFill>
              </a:rPr>
              <a:t> 10</a:t>
            </a:r>
            <a:r>
              <a:rPr lang="cs-CZ" dirty="0">
                <a:solidFill>
                  <a:srgbClr val="222222"/>
                </a:solidFill>
              </a:rPr>
              <a:t> </a:t>
            </a:r>
            <a:r>
              <a:rPr lang="en-US" dirty="0">
                <a:solidFill>
                  <a:srgbClr val="222222"/>
                </a:solidFill>
              </a:rPr>
              <a:t>% </a:t>
            </a:r>
            <a:r>
              <a:rPr lang="cs-CZ" baseline="30000" dirty="0">
                <a:solidFill>
                  <a:srgbClr val="222222"/>
                </a:solidFill>
              </a:rPr>
              <a:t>22</a:t>
            </a:r>
            <a:r>
              <a:rPr lang="en-US" dirty="0">
                <a:solidFill>
                  <a:srgbClr val="222222"/>
                </a:solidFill>
              </a:rPr>
              <a:t>Ne</a:t>
            </a:r>
            <a:r>
              <a:rPr lang="cs-CZ" dirty="0">
                <a:solidFill>
                  <a:srgbClr val="222222"/>
                </a:solidFill>
              </a:rPr>
              <a:t>).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cs-CZ" dirty="0"/>
              <a:t>Další příčinou odchylek od </a:t>
            </a:r>
            <a:r>
              <a:rPr lang="cs-CZ" dirty="0" err="1"/>
              <a:t>Proutovy</a:t>
            </a:r>
            <a:r>
              <a:rPr lang="cs-CZ" dirty="0"/>
              <a:t> hypotézy </a:t>
            </a:r>
            <a:r>
              <a:rPr lang="en-US" dirty="0"/>
              <a:t>je </a:t>
            </a:r>
            <a:r>
              <a:rPr lang="cs-CZ" dirty="0"/>
              <a:t>existence </a:t>
            </a:r>
            <a:r>
              <a:rPr lang="cs-CZ" b="1" i="1" dirty="0"/>
              <a:t>hmotnostního defektu</a:t>
            </a:r>
            <a:r>
              <a:rPr lang="cs-CZ" dirty="0"/>
              <a:t>.</a:t>
            </a:r>
            <a:endParaRPr lang="en-US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8BD7EDC-8456-47B7-B927-CF0B19AB26E5}"/>
              </a:ext>
            </a:extLst>
          </p:cNvPr>
          <p:cNvSpPr txBox="1"/>
          <p:nvPr/>
        </p:nvSpPr>
        <p:spPr>
          <a:xfrm>
            <a:off x="114300" y="3907036"/>
            <a:ext cx="89154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Příklad</a:t>
            </a:r>
          </a:p>
          <a:p>
            <a:endParaRPr lang="cs-CZ" sz="800" dirty="0"/>
          </a:p>
          <a:p>
            <a:r>
              <a:rPr lang="cs-CZ" dirty="0"/>
              <a:t>Průzkumem neznámé planety bylo zjištěno následující zastoupení izotopů titanu (viz tabulka):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en-US" dirty="0" err="1"/>
              <a:t>M</a:t>
            </a:r>
            <a:r>
              <a:rPr lang="en-US" baseline="-25000" dirty="0" err="1"/>
              <a:t>Ti</a:t>
            </a:r>
            <a:r>
              <a:rPr lang="en-US" dirty="0"/>
              <a:t> = 45.95263 x 76.3/100 </a:t>
            </a:r>
            <a:r>
              <a:rPr lang="cs-CZ" dirty="0"/>
              <a:t>+ </a:t>
            </a:r>
            <a:r>
              <a:rPr lang="en-US" dirty="0"/>
              <a:t>4</a:t>
            </a:r>
            <a:r>
              <a:rPr lang="cs-CZ" dirty="0"/>
              <a:t>7</a:t>
            </a:r>
            <a:r>
              <a:rPr lang="en-US" dirty="0"/>
              <a:t>.</a:t>
            </a:r>
            <a:r>
              <a:rPr lang="cs-CZ" dirty="0"/>
              <a:t>947</a:t>
            </a:r>
            <a:r>
              <a:rPr lang="en-US" dirty="0"/>
              <a:t>95 x </a:t>
            </a:r>
            <a:r>
              <a:rPr lang="cs-CZ" dirty="0"/>
              <a:t>11</a:t>
            </a:r>
            <a:r>
              <a:rPr lang="en-US" dirty="0"/>
              <a:t>.</a:t>
            </a:r>
            <a:r>
              <a:rPr lang="cs-CZ" dirty="0"/>
              <a:t>9</a:t>
            </a:r>
            <a:r>
              <a:rPr lang="en-US" dirty="0"/>
              <a:t>/100 </a:t>
            </a:r>
            <a:r>
              <a:rPr lang="cs-CZ" dirty="0"/>
              <a:t>+ </a:t>
            </a:r>
            <a:r>
              <a:rPr lang="en-US" dirty="0"/>
              <a:t>4</a:t>
            </a:r>
            <a:r>
              <a:rPr lang="cs-CZ" dirty="0"/>
              <a:t>9</a:t>
            </a:r>
            <a:r>
              <a:rPr lang="en-US" dirty="0"/>
              <a:t>.9</a:t>
            </a:r>
            <a:r>
              <a:rPr lang="cs-CZ" dirty="0"/>
              <a:t>4479</a:t>
            </a:r>
            <a:r>
              <a:rPr lang="en-US" dirty="0"/>
              <a:t> x </a:t>
            </a:r>
            <a:r>
              <a:rPr lang="cs-CZ" dirty="0"/>
              <a:t>11</a:t>
            </a:r>
            <a:r>
              <a:rPr lang="en-US" dirty="0"/>
              <a:t>.</a:t>
            </a:r>
            <a:r>
              <a:rPr lang="cs-CZ" dirty="0"/>
              <a:t>8</a:t>
            </a:r>
            <a:r>
              <a:rPr lang="en-US" dirty="0"/>
              <a:t>/100 </a:t>
            </a:r>
            <a:r>
              <a:rPr lang="cs-CZ" dirty="0"/>
              <a:t>= </a:t>
            </a:r>
            <a:r>
              <a:rPr lang="cs-CZ" u="sng" dirty="0"/>
              <a:t>46.66115</a:t>
            </a:r>
            <a:r>
              <a:rPr lang="cs-CZ" dirty="0"/>
              <a:t> </a:t>
            </a:r>
            <a:r>
              <a:rPr lang="cs-CZ" dirty="0" err="1"/>
              <a:t>amu</a:t>
            </a:r>
            <a:r>
              <a:rPr lang="cs-CZ" dirty="0"/>
              <a:t>.</a:t>
            </a:r>
          </a:p>
          <a:p>
            <a:r>
              <a:rPr lang="cs-CZ" sz="800" dirty="0"/>
              <a:t> </a:t>
            </a:r>
          </a:p>
          <a:p>
            <a:r>
              <a:rPr lang="cs-CZ" dirty="0"/>
              <a:t>(relativní atomová hmotnost titanu na Zemi je </a:t>
            </a:r>
            <a:r>
              <a:rPr lang="cs-CZ" b="0" i="0" dirty="0">
                <a:solidFill>
                  <a:srgbClr val="202122"/>
                </a:solidFill>
                <a:effectLst/>
              </a:rPr>
              <a:t>47,867 </a:t>
            </a:r>
            <a:r>
              <a:rPr lang="cs-CZ" b="0" i="0" dirty="0" err="1">
                <a:solidFill>
                  <a:srgbClr val="202122"/>
                </a:solidFill>
                <a:effectLst/>
              </a:rPr>
              <a:t>amu</a:t>
            </a:r>
            <a:r>
              <a:rPr lang="cs-CZ" b="0" i="0" dirty="0">
                <a:solidFill>
                  <a:srgbClr val="202122"/>
                </a:solidFill>
                <a:effectLst/>
              </a:rPr>
              <a:t>)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5B176E7-E96D-480E-89EA-430C7BE27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4664464"/>
            <a:ext cx="2861071" cy="131668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20597C5-E459-4E94-AFEF-115188592949}"/>
              </a:ext>
            </a:extLst>
          </p:cNvPr>
          <p:cNvSpPr txBox="1"/>
          <p:nvPr/>
        </p:nvSpPr>
        <p:spPr>
          <a:xfrm>
            <a:off x="3203969" y="4942462"/>
            <a:ext cx="342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Jaká je relativní atomová hmotnost titanu na této planetě?</a:t>
            </a:r>
            <a:endParaRPr lang="en-US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10634EE-C9D7-4CC3-9CF9-BCB60434AF03}"/>
              </a:ext>
            </a:extLst>
          </p:cNvPr>
          <p:cNvSpPr/>
          <p:nvPr/>
        </p:nvSpPr>
        <p:spPr>
          <a:xfrm>
            <a:off x="127722" y="2872145"/>
            <a:ext cx="88225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/>
              <a:t>Aston</a:t>
            </a:r>
            <a:r>
              <a:rPr lang="cs-CZ" sz="2000" b="1" dirty="0" err="1"/>
              <a:t>ovo</a:t>
            </a:r>
            <a:r>
              <a:rPr lang="cs-CZ" sz="2000" b="1" dirty="0"/>
              <a:t> pravidlo celých čísel</a:t>
            </a:r>
            <a:r>
              <a:rPr lang="cs-CZ" sz="2000" dirty="0"/>
              <a:t> (</a:t>
            </a:r>
            <a:r>
              <a:rPr lang="en-US" sz="2000" dirty="0"/>
              <a:t>1</a:t>
            </a:r>
            <a:r>
              <a:rPr lang="cs-CZ" sz="2000" dirty="0"/>
              <a:t>920): Atomové hmotnosti izotopů mají přibližně celočíselné hodnoty.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50947326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4806719" cy="719355"/>
          </a:xfrm>
        </p:spPr>
        <p:txBody>
          <a:bodyPr tIns="35203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altLang="cs-CZ" sz="2400" b="1" dirty="0"/>
              <a:t>Po</a:t>
            </a:r>
            <a:r>
              <a:rPr lang="cs-CZ" altLang="cs-CZ" sz="2400" b="1" dirty="0"/>
              <a:t>č</a:t>
            </a:r>
            <a:r>
              <a:rPr lang="en-GB" altLang="cs-CZ" sz="2400" b="1" dirty="0"/>
              <a:t>et electron</a:t>
            </a:r>
            <a:r>
              <a:rPr lang="cs-CZ" altLang="cs-CZ" sz="2400" b="1" dirty="0"/>
              <a:t>ů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ve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valen</a:t>
            </a:r>
            <a:r>
              <a:rPr lang="cs-CZ" altLang="cs-CZ" sz="2400" b="1" dirty="0"/>
              <a:t>ční</a:t>
            </a:r>
            <a:r>
              <a:rPr lang="en-GB" altLang="cs-CZ" sz="2400" b="1" dirty="0"/>
              <a:t> sf</a:t>
            </a:r>
            <a:r>
              <a:rPr lang="cs-CZ" altLang="cs-CZ" sz="2400" b="1" dirty="0" err="1"/>
              <a:t>éř</a:t>
            </a:r>
            <a:r>
              <a:rPr lang="en-GB" altLang="cs-CZ" sz="2400" b="1" dirty="0"/>
              <a:t>e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47387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861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VÃ½sledek obrÃ¡zku pro elektronovÃ¡ konfigur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6" y="373258"/>
            <a:ext cx="8974914" cy="625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50643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" y="103981"/>
            <a:ext cx="4114800" cy="792162"/>
          </a:xfrm>
        </p:spPr>
        <p:txBody>
          <a:bodyPr>
            <a:normAutofit/>
          </a:bodyPr>
          <a:lstStyle/>
          <a:p>
            <a:r>
              <a:rPr lang="cs-CZ" sz="3200" b="1" dirty="0"/>
              <a:t>Atomový poloměr</a:t>
            </a:r>
          </a:p>
        </p:txBody>
      </p:sp>
      <p:pic>
        <p:nvPicPr>
          <p:cNvPr id="4" name="Picture 4" descr="http://perso.numericable.fr/vincent.hedberg/periodicity/periodicity_Page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98631"/>
            <a:ext cx="8458200" cy="475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39F1115-4F20-4699-8781-73A83888A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81000"/>
            <a:ext cx="30575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6383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37991B4-41D5-465E-A2BE-A90CE61B9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20" y="455301"/>
            <a:ext cx="9037880" cy="605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864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1C24A4F5-F063-4AFC-B815-FE884312A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039" y="1371600"/>
            <a:ext cx="4986961" cy="3810000"/>
          </a:xfrm>
          <a:prstGeom prst="rect">
            <a:avLst/>
          </a:prstGeom>
        </p:spPr>
      </p:pic>
      <p:pic>
        <p:nvPicPr>
          <p:cNvPr id="8" name="Obrázek 7" descr="Obsah obrázku text, mapa&#10;&#10;Popis byl vytvořen automaticky">
            <a:extLst>
              <a:ext uri="{FF2B5EF4-FFF2-40B4-BE49-F238E27FC236}">
                <a16:creationId xmlns:a16="http://schemas.microsoft.com/office/drawing/2014/main" id="{CC2F6A94-0F78-4123-9260-4B32D9704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0"/>
            <a:ext cx="3672509" cy="244833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2BE125E6-219D-4937-9330-3C03071D7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53000"/>
            <a:ext cx="4400136" cy="172627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B74B4A5-3581-48D1-9C49-6BA818E4E049}"/>
              </a:ext>
            </a:extLst>
          </p:cNvPr>
          <p:cNvSpPr txBox="1"/>
          <p:nvPr/>
        </p:nvSpPr>
        <p:spPr>
          <a:xfrm>
            <a:off x="762000" y="609600"/>
            <a:ext cx="2879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Atomový poloměr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4209844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https://upload.wikimedia.org/wikipedia/commons/b/bc/Empirical_atomic_radius_tren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85872"/>
            <a:ext cx="57912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534400" cy="13716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pitchFamily="2" charset="2"/>
              <a:buNone/>
            </a:pPr>
            <a:endParaRPr lang="cs-CZ" altLang="en-US" sz="2400" dirty="0"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400" dirty="0">
                <a:latin typeface="Times New Roman" pitchFamily="18" charset="0"/>
              </a:rPr>
              <a:t>Velikosti </a:t>
            </a:r>
            <a:r>
              <a:rPr lang="cs-CZ" altLang="en-US" sz="2400" u="sng" dirty="0">
                <a:latin typeface="Times New Roman" pitchFamily="18" charset="0"/>
              </a:rPr>
              <a:t>nerovnoměrně</a:t>
            </a:r>
            <a:r>
              <a:rPr lang="cs-CZ" altLang="en-US" sz="2400" dirty="0">
                <a:latin typeface="Times New Roman" pitchFamily="18" charset="0"/>
              </a:rPr>
              <a:t> klesají v periodách s </a:t>
            </a:r>
            <a:r>
              <a:rPr lang="cs-CZ" altLang="en-US" sz="2400">
                <a:latin typeface="Times New Roman" pitchFamily="18" charset="0"/>
              </a:rPr>
              <a:t>rostoucím atomovým </a:t>
            </a:r>
            <a:r>
              <a:rPr lang="cs-CZ" altLang="en-US" sz="2400" dirty="0">
                <a:latin typeface="Times New Roman" pitchFamily="18" charset="0"/>
              </a:rPr>
              <a:t>číslem.</a:t>
            </a:r>
          </a:p>
          <a:p>
            <a:pPr>
              <a:buNone/>
            </a:pPr>
            <a:r>
              <a:rPr lang="cs-CZ" altLang="en-US" sz="2400" dirty="0">
                <a:latin typeface="Times New Roman" pitchFamily="18" charset="0"/>
              </a:rPr>
              <a:t>Velikosti rostou ve skupinách s </a:t>
            </a:r>
            <a:r>
              <a:rPr lang="cs-CZ" altLang="en-US" sz="2400">
                <a:latin typeface="Times New Roman" pitchFamily="18" charset="0"/>
              </a:rPr>
              <a:t>rostoucím atomovým </a:t>
            </a:r>
            <a:r>
              <a:rPr lang="cs-CZ" altLang="en-US" sz="2400" dirty="0">
                <a:latin typeface="Times New Roman" pitchFamily="18" charset="0"/>
              </a:rPr>
              <a:t>číslem.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400" dirty="0">
              <a:latin typeface="Times New Roman" pitchFamily="18" charset="0"/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cs-CZ" sz="3200" b="1"/>
              <a:t>Atomový </a:t>
            </a:r>
            <a:r>
              <a:rPr lang="cs-CZ" sz="3200" b="1" dirty="0"/>
              <a:t>poloměr</a:t>
            </a:r>
          </a:p>
        </p:txBody>
      </p:sp>
    </p:spTree>
    <p:extLst>
      <p:ext uri="{BB962C8B-B14F-4D97-AF65-F5344CB8AC3E}">
        <p14:creationId xmlns:p14="http://schemas.microsoft.com/office/powerpoint/2010/main" val="162274677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cs-CZ" sz="3200" b="1"/>
              <a:t>Atomový </a:t>
            </a:r>
            <a:r>
              <a:rPr lang="cs-CZ" sz="3200" b="1" dirty="0"/>
              <a:t>poloměr</a:t>
            </a:r>
          </a:p>
        </p:txBody>
      </p:sp>
      <p:pic>
        <p:nvPicPr>
          <p:cNvPr id="4" name="Obrázek 3" descr="Obsah obrázku klávesnice&#10;&#10;Popis byl vytvořen automaticky">
            <a:extLst>
              <a:ext uri="{FF2B5EF4-FFF2-40B4-BE49-F238E27FC236}">
                <a16:creationId xmlns:a16="http://schemas.microsoft.com/office/drawing/2014/main" id="{C1D49D2C-45B1-4708-9446-443B0D816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00254"/>
            <a:ext cx="7772400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9636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laterRadii">
            <a:extLst>
              <a:ext uri="{FF2B5EF4-FFF2-40B4-BE49-F238E27FC236}">
                <a16:creationId xmlns:a16="http://schemas.microsoft.com/office/drawing/2014/main" id="{3C22E307-EAEF-4BE1-AD60-41B3D8BF9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0681"/>
            <a:ext cx="8472022" cy="658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DA4C58B-72D1-47CE-95E4-DAE3C390746C}"/>
              </a:ext>
            </a:extLst>
          </p:cNvPr>
          <p:cNvSpPr txBox="1"/>
          <p:nvPr/>
        </p:nvSpPr>
        <p:spPr>
          <a:xfrm>
            <a:off x="838200" y="533400"/>
            <a:ext cx="1912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Atomov</a:t>
            </a:r>
            <a:r>
              <a:rPr lang="cs-CZ" b="1" dirty="0"/>
              <a:t>ý poloměr</a:t>
            </a:r>
            <a:endParaRPr lang="en-US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0EB92B8-13ED-4628-8D3E-C97AF58F60BB}"/>
              </a:ext>
            </a:extLst>
          </p:cNvPr>
          <p:cNvSpPr txBox="1"/>
          <p:nvPr/>
        </p:nvSpPr>
        <p:spPr>
          <a:xfrm>
            <a:off x="5638800" y="99060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x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10</a:t>
            </a:r>
            <a:r>
              <a:rPr lang="cs-CZ" baseline="30000" dirty="0"/>
              <a:t>2</a:t>
            </a:r>
            <a:r>
              <a:rPr lang="cs-CZ" dirty="0"/>
              <a:t> </a:t>
            </a:r>
            <a:r>
              <a:rPr lang="cs-CZ" dirty="0" err="1"/>
              <a:t>pm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683673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cs-CZ" sz="2800" b="1" dirty="0"/>
              <a:t>Kontrakce d-bloku</a:t>
            </a:r>
          </a:p>
        </p:txBody>
      </p:sp>
      <p:pic>
        <p:nvPicPr>
          <p:cNvPr id="228354" name="Picture 2" descr="File:D-block contraction--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753671"/>
            <a:ext cx="5259571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28600" y="788659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K</a:t>
            </a:r>
            <a:r>
              <a:rPr lang="en-US" sz="2000" b="1" dirty="0" err="1">
                <a:cs typeface="Arial" panose="020B0604020202020204" pitchFamily="34" charset="0"/>
              </a:rPr>
              <a:t>ontra</a:t>
            </a:r>
            <a:r>
              <a:rPr lang="cs-CZ" sz="2000" b="1" dirty="0" err="1">
                <a:cs typeface="Arial" panose="020B0604020202020204" pitchFamily="34" charset="0"/>
              </a:rPr>
              <a:t>kce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en-US" sz="2000" b="1" dirty="0">
                <a:cs typeface="Arial" panose="020B0604020202020204" pitchFamily="34" charset="0"/>
              </a:rPr>
              <a:t>d-</a:t>
            </a:r>
            <a:r>
              <a:rPr lang="en-US" sz="2000" b="1" dirty="0" err="1">
                <a:cs typeface="Arial" panose="020B0604020202020204" pitchFamily="34" charset="0"/>
              </a:rPr>
              <a:t>blok</a:t>
            </a:r>
            <a:r>
              <a:rPr lang="cs-CZ" sz="2000" b="1" dirty="0">
                <a:cs typeface="Arial" panose="020B0604020202020204" pitchFamily="34" charset="0"/>
              </a:rPr>
              <a:t>u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(</a:t>
            </a:r>
            <a:r>
              <a:rPr lang="en-US" sz="2000" b="1" dirty="0" err="1">
                <a:cs typeface="Arial" panose="020B0604020202020204" pitchFamily="34" charset="0"/>
              </a:rPr>
              <a:t>scandid</a:t>
            </a:r>
            <a:r>
              <a:rPr lang="cs-CZ" sz="2000" b="1" dirty="0" err="1">
                <a:cs typeface="Arial" panose="020B0604020202020204" pitchFamily="34" charset="0"/>
              </a:rPr>
              <a:t>ová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  <a:r>
              <a:rPr lang="cs-CZ" sz="2000" b="1" dirty="0">
                <a:cs typeface="Arial" panose="020B0604020202020204" pitchFamily="34" charset="0"/>
              </a:rPr>
              <a:t>k</a:t>
            </a:r>
            <a:r>
              <a:rPr lang="en-US" sz="2000" b="1" dirty="0" err="1">
                <a:cs typeface="Arial" panose="020B0604020202020204" pitchFamily="34" charset="0"/>
              </a:rPr>
              <a:t>ontra</a:t>
            </a:r>
            <a:r>
              <a:rPr lang="cs-CZ" sz="2000" b="1" dirty="0">
                <a:cs typeface="Arial" panose="020B0604020202020204" pitchFamily="34" charset="0"/>
              </a:rPr>
              <a:t>k</a:t>
            </a:r>
            <a:r>
              <a:rPr lang="en-US" sz="2000" b="1" dirty="0">
                <a:cs typeface="Arial" panose="020B0604020202020204" pitchFamily="34" charset="0"/>
              </a:rPr>
              <a:t>c</a:t>
            </a:r>
            <a:r>
              <a:rPr lang="cs-CZ" sz="2000" b="1" dirty="0">
                <a:cs typeface="Arial" panose="020B0604020202020204" pitchFamily="34" charset="0"/>
              </a:rPr>
              <a:t>e</a:t>
            </a:r>
            <a:r>
              <a:rPr lang="cs-CZ" sz="2000" dirty="0">
                <a:cs typeface="Arial" panose="020B0604020202020204" pitchFamily="34" charset="0"/>
              </a:rPr>
              <a:t>) = </a:t>
            </a:r>
            <a:r>
              <a:rPr lang="cs-CZ" altLang="en-US" sz="2000" dirty="0">
                <a:cs typeface="Arial" panose="020B0604020202020204" pitchFamily="34" charset="0"/>
              </a:rPr>
              <a:t>efekt nedostatečného odstínění vnějších elektronů zaplněným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b="1" i="1" dirty="0">
                <a:cs typeface="Arial" panose="020B0604020202020204" pitchFamily="34" charset="0"/>
              </a:rPr>
              <a:t>d</a:t>
            </a:r>
            <a:r>
              <a:rPr lang="cs-CZ" sz="2000" dirty="0">
                <a:cs typeface="Arial" panose="020B0604020202020204" pitchFamily="34" charset="0"/>
              </a:rPr>
              <a:t> orbitalem</a:t>
            </a:r>
            <a:r>
              <a:rPr lang="en-US" sz="2000" dirty="0">
                <a:cs typeface="Arial" panose="020B0604020202020204" pitchFamily="34" charset="0"/>
              </a:rPr>
              <a:t> (</a:t>
            </a:r>
            <a:r>
              <a:rPr lang="en-US" sz="2000" b="1" i="1" dirty="0">
                <a:cs typeface="Arial" panose="020B0604020202020204" pitchFamily="34" charset="0"/>
              </a:rPr>
              <a:t>d</a:t>
            </a:r>
            <a:r>
              <a:rPr lang="en-US" sz="2000" baseline="30000" dirty="0">
                <a:cs typeface="Arial" panose="020B0604020202020204" pitchFamily="34" charset="0"/>
              </a:rPr>
              <a:t>10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242729"/>
                </a:solidFill>
                <a:effectLst/>
              </a:rPr>
              <a:t>u 4</a:t>
            </a:r>
            <a:r>
              <a:rPr lang="en-US" sz="2000" b="0" i="0" dirty="0">
                <a:solidFill>
                  <a:srgbClr val="242729"/>
                </a:solidFill>
                <a:effectLst/>
              </a:rPr>
              <a:t>p, 5p, 6p a 7p </a:t>
            </a:r>
            <a:r>
              <a:rPr lang="cs-CZ" sz="2000" b="0" i="0" dirty="0">
                <a:solidFill>
                  <a:srgbClr val="242729"/>
                </a:solidFill>
                <a:effectLst/>
              </a:rPr>
              <a:t>prvků</a:t>
            </a:r>
            <a:r>
              <a:rPr lang="en-US" sz="2000" b="0" i="0" dirty="0">
                <a:solidFill>
                  <a:srgbClr val="242729"/>
                </a:solidFill>
                <a:effectLst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4. </a:t>
            </a:r>
            <a:r>
              <a:rPr lang="en-US" sz="2000" dirty="0">
                <a:cs typeface="Arial" panose="020B0604020202020204" pitchFamily="34" charset="0"/>
              </a:rPr>
              <a:t>period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b="0" i="0" dirty="0">
                <a:solidFill>
                  <a:srgbClr val="242729"/>
                </a:solidFill>
                <a:effectLst/>
              </a:rPr>
              <a:t>. </a:t>
            </a:r>
            <a:r>
              <a:rPr lang="cs-CZ" sz="2000" dirty="0"/>
              <a:t>Orbitaly</a:t>
            </a:r>
            <a:r>
              <a:rPr lang="en-US" sz="2000" dirty="0"/>
              <a:t> </a:t>
            </a:r>
            <a:r>
              <a:rPr lang="en-US" sz="2000" b="1" i="1" dirty="0"/>
              <a:t>s</a:t>
            </a:r>
            <a:r>
              <a:rPr lang="en-US" sz="2000" dirty="0"/>
              <a:t> a </a:t>
            </a:r>
            <a:r>
              <a:rPr lang="en-US" sz="2000" b="1" i="1" dirty="0"/>
              <a:t>p</a:t>
            </a:r>
            <a:r>
              <a:rPr lang="en-US" sz="2000" dirty="0"/>
              <a:t> </a:t>
            </a:r>
            <a:r>
              <a:rPr lang="cs-CZ" sz="2000" dirty="0"/>
              <a:t>s o 1 vyšším kvantovým číslem mají více </a:t>
            </a:r>
            <a:r>
              <a:rPr lang="en-US" sz="2000" i="1" dirty="0" err="1"/>
              <a:t>radi</a:t>
            </a:r>
            <a:r>
              <a:rPr lang="cs-CZ" sz="2000" i="1" dirty="0"/>
              <a:t>á</a:t>
            </a:r>
            <a:r>
              <a:rPr lang="en-US" sz="2000" i="1" dirty="0"/>
              <a:t>l</a:t>
            </a:r>
            <a:r>
              <a:rPr lang="cs-CZ" sz="2000" i="1" dirty="0" err="1"/>
              <a:t>ních</a:t>
            </a:r>
            <a:r>
              <a:rPr lang="en-US" sz="2000" i="1" dirty="0"/>
              <a:t> nod</a:t>
            </a:r>
            <a:r>
              <a:rPr lang="cs-CZ" sz="2000" i="1" dirty="0"/>
              <a:t>ů</a:t>
            </a:r>
            <a:r>
              <a:rPr lang="cs-CZ" sz="2000" dirty="0"/>
              <a:t>, jsou více </a:t>
            </a:r>
            <a:r>
              <a:rPr lang="en-US" sz="2000" i="1" dirty="0" err="1"/>
              <a:t>penetr</a:t>
            </a:r>
            <a:r>
              <a:rPr lang="cs-CZ" sz="2000" i="1" dirty="0" err="1"/>
              <a:t>ující</a:t>
            </a:r>
            <a:r>
              <a:rPr lang="en-US" sz="2000" dirty="0"/>
              <a:t> </a:t>
            </a:r>
            <a:r>
              <a:rPr lang="cs-CZ" sz="2000" dirty="0"/>
              <a:t>než </a:t>
            </a:r>
            <a:r>
              <a:rPr lang="en-US" sz="2000" b="1" i="1" dirty="0"/>
              <a:t>d</a:t>
            </a:r>
            <a:r>
              <a:rPr lang="en-US" sz="2000" dirty="0"/>
              <a:t>-orbital</a:t>
            </a:r>
            <a:r>
              <a:rPr lang="cs-CZ" sz="2000" dirty="0"/>
              <a:t>y</a:t>
            </a:r>
            <a:r>
              <a:rPr lang="en-US" sz="2000" dirty="0"/>
              <a:t>.</a:t>
            </a:r>
            <a:r>
              <a:rPr lang="cs-CZ" sz="2000" dirty="0"/>
              <a:t> </a:t>
            </a:r>
            <a:r>
              <a:rPr lang="cs-CZ" sz="2000" u="sng" dirty="0"/>
              <a:t>Vnější</a:t>
            </a:r>
            <a:r>
              <a:rPr lang="en-US" sz="2000" u="sng" dirty="0"/>
              <a:t> </a:t>
            </a:r>
            <a:r>
              <a:rPr lang="en-US" sz="2000" u="sng" dirty="0" err="1"/>
              <a:t>valen</a:t>
            </a:r>
            <a:r>
              <a:rPr lang="cs-CZ" sz="2000" u="sng" dirty="0"/>
              <a:t>ční</a:t>
            </a:r>
            <a:r>
              <a:rPr lang="en-US" sz="2000" u="sng" dirty="0"/>
              <a:t> </a:t>
            </a:r>
            <a:r>
              <a:rPr lang="en-US" sz="2000" u="sng" dirty="0" err="1"/>
              <a:t>ele</a:t>
            </a:r>
            <a:r>
              <a:rPr lang="cs-CZ" sz="2000" u="sng" dirty="0"/>
              <a:t>k</a:t>
            </a:r>
            <a:r>
              <a:rPr lang="en-US" sz="2000" u="sng" dirty="0" err="1"/>
              <a:t>tron</a:t>
            </a:r>
            <a:r>
              <a:rPr lang="cs-CZ" sz="2000" u="sng" dirty="0"/>
              <a:t>y</a:t>
            </a:r>
            <a:r>
              <a:rPr lang="en-US" sz="2000" u="sng" dirty="0"/>
              <a:t> </a:t>
            </a:r>
            <a:r>
              <a:rPr lang="cs-CZ" sz="2000" u="sng" dirty="0"/>
              <a:t>jsou silněji přitahovány k jádru, což </a:t>
            </a:r>
            <a:r>
              <a:rPr lang="cs-CZ" altLang="en-US" sz="2000" u="sng" dirty="0">
                <a:cs typeface="Arial" panose="020B0604020202020204" pitchFamily="34" charset="0"/>
              </a:rPr>
              <a:t>je činí méně dostupné pro vazbu</a:t>
            </a:r>
            <a:r>
              <a:rPr lang="en-US" sz="2000" dirty="0"/>
              <a:t> </a:t>
            </a:r>
            <a:r>
              <a:rPr lang="cs-CZ" sz="2000" dirty="0"/>
              <a:t>a způsobuje zvýšení i</a:t>
            </a:r>
            <a:r>
              <a:rPr lang="en-US" sz="2000" dirty="0" err="1"/>
              <a:t>oniza</a:t>
            </a:r>
            <a:r>
              <a:rPr lang="cs-CZ" sz="2000" dirty="0" err="1"/>
              <a:t>čních</a:t>
            </a:r>
            <a:r>
              <a:rPr lang="en-US" sz="2000" dirty="0"/>
              <a:t> </a:t>
            </a:r>
            <a:r>
              <a:rPr lang="en-US" sz="2000" dirty="0" err="1"/>
              <a:t>poten</a:t>
            </a:r>
            <a:r>
              <a:rPr lang="cs-CZ" sz="2000" dirty="0" err="1"/>
              <a:t>ciá</a:t>
            </a:r>
            <a:r>
              <a:rPr lang="en-US" sz="2000" dirty="0"/>
              <a:t>l</a:t>
            </a:r>
            <a:r>
              <a:rPr lang="cs-CZ" sz="2000" dirty="0"/>
              <a:t>ů</a:t>
            </a:r>
            <a:r>
              <a:rPr lang="en-US" sz="2000" dirty="0"/>
              <a:t>. </a:t>
            </a:r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E743FB4-9D01-40E7-A1AE-0E619D340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37" y="4231687"/>
            <a:ext cx="3200400" cy="235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833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15CB4B2-5373-4D1E-BD93-0679CE94209F}"/>
              </a:ext>
            </a:extLst>
          </p:cNvPr>
          <p:cNvSpPr/>
          <p:nvPr/>
        </p:nvSpPr>
        <p:spPr>
          <a:xfrm>
            <a:off x="152399" y="863889"/>
            <a:ext cx="88391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242729"/>
                </a:solidFill>
                <a:effectLst/>
              </a:rPr>
              <a:t>Nárůst a</a:t>
            </a:r>
            <a:r>
              <a:rPr lang="en-US" sz="2000" b="0" i="0" dirty="0">
                <a:solidFill>
                  <a:srgbClr val="242729"/>
                </a:solidFill>
                <a:effectLst/>
              </a:rPr>
              <a:t>tom</a:t>
            </a:r>
            <a:r>
              <a:rPr lang="cs-CZ" sz="2000" b="0" i="0" dirty="0" err="1">
                <a:solidFill>
                  <a:srgbClr val="242729"/>
                </a:solidFill>
                <a:effectLst/>
              </a:rPr>
              <a:t>ového</a:t>
            </a:r>
            <a:r>
              <a:rPr lang="cs-CZ" sz="2000" b="0" i="0" dirty="0">
                <a:solidFill>
                  <a:srgbClr val="242729"/>
                </a:solidFill>
                <a:effectLst/>
              </a:rPr>
              <a:t> poloměru</a:t>
            </a:r>
            <a:r>
              <a:rPr lang="en-US" sz="2000" b="0" i="0" dirty="0">
                <a:solidFill>
                  <a:srgbClr val="242729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242729"/>
                </a:solidFill>
                <a:effectLst/>
              </a:rPr>
              <a:t>mezi C a Si je cca</a:t>
            </a:r>
            <a:r>
              <a:rPr lang="en-US" sz="2000" b="0" i="0" dirty="0">
                <a:solidFill>
                  <a:srgbClr val="242729"/>
                </a:solidFill>
                <a:effectLst/>
              </a:rPr>
              <a:t> 60 %. </a:t>
            </a:r>
            <a:r>
              <a:rPr lang="cs-CZ" sz="2000" b="0" i="0" dirty="0">
                <a:solidFill>
                  <a:srgbClr val="242729"/>
                </a:solidFill>
                <a:effectLst/>
              </a:rPr>
              <a:t>Rozdíl mezi atomovými poloměry</a:t>
            </a:r>
            <a:r>
              <a:rPr lang="en-US" sz="2000" b="0" i="0" dirty="0">
                <a:solidFill>
                  <a:srgbClr val="242729"/>
                </a:solidFill>
                <a:effectLst/>
              </a:rPr>
              <a:t> Si a</a:t>
            </a:r>
            <a:r>
              <a:rPr lang="cs-CZ" sz="2000" b="0" i="0" dirty="0">
                <a:solidFill>
                  <a:srgbClr val="242729"/>
                </a:solidFill>
                <a:effectLst/>
              </a:rPr>
              <a:t> </a:t>
            </a:r>
            <a:r>
              <a:rPr lang="en-US" sz="2000" b="0" i="0" dirty="0">
                <a:solidFill>
                  <a:srgbClr val="242729"/>
                </a:solidFill>
                <a:effectLst/>
              </a:rPr>
              <a:t>Ge </a:t>
            </a:r>
            <a:r>
              <a:rPr lang="cs-CZ" sz="2000" b="0" i="0" dirty="0">
                <a:solidFill>
                  <a:srgbClr val="242729"/>
                </a:solidFill>
                <a:effectLst/>
              </a:rPr>
              <a:t>je v důsledku kontrakce d-bloku</a:t>
            </a:r>
            <a:r>
              <a:rPr lang="en-US" sz="2000" b="0" i="0" dirty="0">
                <a:solidFill>
                  <a:srgbClr val="242729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242729"/>
                </a:solidFill>
                <a:effectLst/>
              </a:rPr>
              <a:t>asi </a:t>
            </a:r>
            <a:r>
              <a:rPr lang="en-US" sz="2000" b="0" i="0" dirty="0">
                <a:solidFill>
                  <a:srgbClr val="242729"/>
                </a:solidFill>
                <a:effectLst/>
              </a:rPr>
              <a:t>20 %.</a:t>
            </a:r>
            <a:endParaRPr lang="cs-CZ" sz="2000" dirty="0"/>
          </a:p>
          <a:p>
            <a:pPr algn="just"/>
            <a:endParaRPr lang="cs-CZ" sz="800" dirty="0">
              <a:solidFill>
                <a:srgbClr val="222222"/>
              </a:solidFill>
            </a:endParaRPr>
          </a:p>
          <a:p>
            <a:pPr algn="just"/>
            <a:r>
              <a:rPr lang="en-US" sz="2000" dirty="0">
                <a:solidFill>
                  <a:srgbClr val="222222"/>
                </a:solidFill>
              </a:rPr>
              <a:t>Ga</a:t>
            </a:r>
            <a:r>
              <a:rPr lang="en-US" sz="2000" baseline="30000" dirty="0">
                <a:solidFill>
                  <a:srgbClr val="222222"/>
                </a:solidFill>
              </a:rPr>
              <a:t>3+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cs-CZ" sz="2000" dirty="0">
                <a:solidFill>
                  <a:srgbClr val="222222"/>
                </a:solidFill>
              </a:rPr>
              <a:t>je menší než by se očekávalo</a:t>
            </a:r>
            <a:r>
              <a:rPr lang="en-US" sz="2000" dirty="0">
                <a:solidFill>
                  <a:srgbClr val="222222"/>
                </a:solidFill>
              </a:rPr>
              <a:t>, </a:t>
            </a:r>
            <a:r>
              <a:rPr lang="cs-CZ" sz="2000" dirty="0">
                <a:solidFill>
                  <a:srgbClr val="222222"/>
                </a:solidFill>
              </a:rPr>
              <a:t>velikostí se blíží </a:t>
            </a:r>
            <a:r>
              <a:rPr lang="en-US" sz="2000" dirty="0">
                <a:solidFill>
                  <a:srgbClr val="222222"/>
                </a:solidFill>
              </a:rPr>
              <a:t>Al</a:t>
            </a:r>
            <a:r>
              <a:rPr lang="en-US" sz="2000" baseline="30000" dirty="0">
                <a:solidFill>
                  <a:srgbClr val="222222"/>
                </a:solidFill>
              </a:rPr>
              <a:t>3+</a:t>
            </a:r>
            <a:r>
              <a:rPr lang="en-US" sz="2000" dirty="0">
                <a:solidFill>
                  <a:srgbClr val="222222"/>
                </a:solidFill>
              </a:rPr>
              <a:t>. </a:t>
            </a:r>
            <a:endParaRPr lang="cs-CZ" sz="2000" dirty="0">
              <a:solidFill>
                <a:srgbClr val="222222"/>
              </a:solidFill>
            </a:endParaRPr>
          </a:p>
          <a:p>
            <a:pPr algn="just"/>
            <a:endParaRPr lang="cs-CZ" altLang="en-US" sz="8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just"/>
            <a:r>
              <a:rPr lang="cs-CZ" altLang="en-US" sz="2000" dirty="0">
                <a:cs typeface="Arial" panose="020B0604020202020204" pitchFamily="34" charset="0"/>
              </a:rPr>
              <a:t>PCl</a:t>
            </a:r>
            <a:r>
              <a:rPr lang="cs-CZ" altLang="en-US" sz="2000" baseline="-25000" dirty="0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 i SbCl</a:t>
            </a:r>
            <a:r>
              <a:rPr lang="cs-CZ" altLang="en-US" sz="2000" baseline="-25000" dirty="0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 jsou stálé, ale AsCl</a:t>
            </a:r>
            <a:r>
              <a:rPr lang="cs-CZ" altLang="en-US" sz="2000" baseline="-25000" dirty="0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, AsBr</a:t>
            </a:r>
            <a:r>
              <a:rPr lang="cs-CZ" altLang="en-US" sz="2000" baseline="-25000" dirty="0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, AsI</a:t>
            </a:r>
            <a:r>
              <a:rPr lang="cs-CZ" altLang="en-US" sz="2000" baseline="-25000" dirty="0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 neexistují, pouze AsF</a:t>
            </a:r>
            <a:r>
              <a:rPr lang="cs-CZ" altLang="en-US" sz="2000" baseline="-25000" dirty="0">
                <a:cs typeface="Arial" panose="020B0604020202020204" pitchFamily="34" charset="0"/>
              </a:rPr>
              <a:t>5</a:t>
            </a:r>
          </a:p>
        </p:txBody>
      </p:sp>
      <p:pic>
        <p:nvPicPr>
          <p:cNvPr id="8" name="Obrázek 7" descr="Obsah obrázku text, mapa&#10;&#10;Popis byl vytvořen automaticky">
            <a:extLst>
              <a:ext uri="{FF2B5EF4-FFF2-40B4-BE49-F238E27FC236}">
                <a16:creationId xmlns:a16="http://schemas.microsoft.com/office/drawing/2014/main" id="{799F8882-5A80-4FE6-AF5B-D64533DD2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9" y="3391829"/>
            <a:ext cx="4114798" cy="312434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EE84455-7C17-451B-AF09-68CCDAC36F62}"/>
              </a:ext>
            </a:extLst>
          </p:cNvPr>
          <p:cNvSpPr txBox="1"/>
          <p:nvPr/>
        </p:nvSpPr>
        <p:spPr>
          <a:xfrm>
            <a:off x="152400" y="2581196"/>
            <a:ext cx="8839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Ionizační energie </a:t>
            </a:r>
            <a:r>
              <a:rPr lang="cs-CZ" sz="2000" dirty="0" err="1"/>
              <a:t>Ga</a:t>
            </a:r>
            <a:r>
              <a:rPr lang="cs-CZ" sz="2000" dirty="0"/>
              <a:t> je vyšší než by se očekávalo, blíží se ionizační energii Al.</a:t>
            </a:r>
            <a:endParaRPr lang="en-US" sz="20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86EE633-DE4D-457A-B740-ED3B94544C1A}"/>
              </a:ext>
            </a:extLst>
          </p:cNvPr>
          <p:cNvSpPr txBox="1"/>
          <p:nvPr/>
        </p:nvSpPr>
        <p:spPr>
          <a:xfrm>
            <a:off x="167267" y="26952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400" b="1" dirty="0">
                <a:solidFill>
                  <a:srgbClr val="222222"/>
                </a:solidFill>
              </a:rPr>
              <a:t>Důsledky kontrakce </a:t>
            </a:r>
            <a:r>
              <a:rPr lang="en-US" sz="2400" b="1" dirty="0">
                <a:solidFill>
                  <a:srgbClr val="222222"/>
                </a:solidFill>
              </a:rPr>
              <a:t>d-bl</a:t>
            </a:r>
            <a:r>
              <a:rPr lang="cs-CZ" sz="2400" b="1" dirty="0">
                <a:solidFill>
                  <a:srgbClr val="222222"/>
                </a:solidFill>
              </a:rPr>
              <a:t>o</a:t>
            </a:r>
            <a:r>
              <a:rPr lang="en-US" sz="2400" b="1" dirty="0">
                <a:solidFill>
                  <a:srgbClr val="222222"/>
                </a:solidFill>
              </a:rPr>
              <a:t>k</a:t>
            </a:r>
            <a:r>
              <a:rPr lang="cs-CZ" sz="2400" b="1" dirty="0">
                <a:solidFill>
                  <a:srgbClr val="222222"/>
                </a:solidFill>
              </a:rPr>
              <a:t>u</a:t>
            </a:r>
          </a:p>
        </p:txBody>
      </p:sp>
      <p:pic>
        <p:nvPicPr>
          <p:cNvPr id="2050" name="Picture 2" descr="Change in electronegativity order down a group from groups 13-16 to group  17 - Chemistry Stack Exchange">
            <a:extLst>
              <a:ext uri="{FF2B5EF4-FFF2-40B4-BE49-F238E27FC236}">
                <a16:creationId xmlns:a16="http://schemas.microsoft.com/office/drawing/2014/main" id="{2F43756E-76DF-4B93-8979-83FEF8871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21668"/>
            <a:ext cx="3499340" cy="326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661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4EDA43B9-3DAF-4B82-861A-426C24D4B670}"/>
              </a:ext>
            </a:extLst>
          </p:cNvPr>
          <p:cNvSpPr/>
          <p:nvPr/>
        </p:nvSpPr>
        <p:spPr>
          <a:xfrm>
            <a:off x="209550" y="124877"/>
            <a:ext cx="2652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</a:t>
            </a:r>
            <a:r>
              <a:rPr lang="cs-CZ" sz="2400" b="1" dirty="0" err="1"/>
              <a:t>tomová</a:t>
            </a:r>
            <a:r>
              <a:rPr lang="cs-CZ" sz="2400" b="1" dirty="0"/>
              <a:t> hmotnost</a:t>
            </a:r>
            <a:endParaRPr lang="en-US" sz="2400" b="1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5FEF1FC-0089-449F-8C22-7FC3D89B8091}"/>
              </a:ext>
            </a:extLst>
          </p:cNvPr>
          <p:cNvSpPr/>
          <p:nvPr/>
        </p:nvSpPr>
        <p:spPr>
          <a:xfrm>
            <a:off x="209550" y="3888459"/>
            <a:ext cx="86046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222222"/>
                </a:solidFill>
              </a:rPr>
              <a:t>Neceločíselná hodnota relativní atomové hmotnosti (A</a:t>
            </a:r>
            <a:r>
              <a:rPr lang="cs-CZ" sz="2000" baseline="-25000" dirty="0">
                <a:solidFill>
                  <a:srgbClr val="222222"/>
                </a:solidFill>
              </a:rPr>
              <a:t>r</a:t>
            </a:r>
            <a:r>
              <a:rPr lang="cs-CZ" sz="2000" dirty="0">
                <a:solidFill>
                  <a:srgbClr val="222222"/>
                </a:solidFill>
              </a:rPr>
              <a:t>)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cs-CZ" sz="2000" dirty="0">
                <a:solidFill>
                  <a:srgbClr val="222222"/>
                </a:solidFill>
              </a:rPr>
              <a:t>je dána tím, že přírodní prvek je směsí několika izotopů</a:t>
            </a:r>
            <a:endParaRPr lang="en-US" sz="2000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029EDEF-4339-4F67-84F2-0492FB2A53E9}"/>
              </a:ext>
            </a:extLst>
          </p:cNvPr>
          <p:cNvSpPr/>
          <p:nvPr/>
        </p:nvSpPr>
        <p:spPr>
          <a:xfrm>
            <a:off x="82152" y="2066991"/>
            <a:ext cx="88666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/>
              <a:t>Relativní</a:t>
            </a:r>
            <a:r>
              <a:rPr lang="en-US" sz="2000" b="1" dirty="0"/>
              <a:t> </a:t>
            </a:r>
            <a:r>
              <a:rPr lang="en-US" sz="2000" b="1" dirty="0" err="1"/>
              <a:t>atomová</a:t>
            </a:r>
            <a:r>
              <a:rPr lang="en-US" sz="2000" b="1" dirty="0"/>
              <a:t> </a:t>
            </a:r>
            <a:r>
              <a:rPr lang="en-US" sz="2000" b="1" dirty="0" err="1"/>
              <a:t>hmotnost</a:t>
            </a:r>
            <a:r>
              <a:rPr lang="en-US" sz="2000" b="1" dirty="0"/>
              <a:t> </a:t>
            </a:r>
            <a:r>
              <a:rPr lang="cs-CZ" sz="2000" dirty="0"/>
              <a:t>(A</a:t>
            </a:r>
            <a:r>
              <a:rPr lang="cs-CZ" sz="2000" baseline="-25000" dirty="0"/>
              <a:t>r</a:t>
            </a:r>
            <a:r>
              <a:rPr lang="cs-CZ" sz="2000" dirty="0"/>
              <a:t>) </a:t>
            </a:r>
            <a:r>
              <a:rPr lang="en-US" sz="2000" dirty="0" err="1"/>
              <a:t>udáv</a:t>
            </a:r>
            <a:r>
              <a:rPr lang="cs-CZ" sz="2000" dirty="0"/>
              <a:t>á</a:t>
            </a:r>
            <a:r>
              <a:rPr lang="en-US" sz="2000" dirty="0"/>
              <a:t>, </a:t>
            </a:r>
            <a:r>
              <a:rPr lang="en-US" sz="2000" dirty="0" err="1"/>
              <a:t>kolikrát</a:t>
            </a:r>
            <a:r>
              <a:rPr lang="en-US" sz="2000" dirty="0"/>
              <a:t> je </a:t>
            </a:r>
            <a:r>
              <a:rPr lang="en-US" sz="2000" dirty="0" err="1"/>
              <a:t>klidová</a:t>
            </a:r>
            <a:r>
              <a:rPr lang="en-US" sz="2000" dirty="0"/>
              <a:t> </a:t>
            </a:r>
            <a:r>
              <a:rPr lang="en-US" sz="2000" dirty="0" err="1"/>
              <a:t>hmotnost</a:t>
            </a:r>
            <a:r>
              <a:rPr lang="en-US" sz="2000" dirty="0"/>
              <a:t> </a:t>
            </a:r>
            <a:r>
              <a:rPr lang="en-US" sz="2000" dirty="0" err="1"/>
              <a:t>daného</a:t>
            </a:r>
            <a:r>
              <a:rPr lang="en-US" sz="2000" dirty="0"/>
              <a:t> </a:t>
            </a:r>
            <a:r>
              <a:rPr lang="en-US" sz="2000" dirty="0" err="1"/>
              <a:t>atomu</a:t>
            </a:r>
            <a:r>
              <a:rPr lang="en-US" sz="2000" dirty="0"/>
              <a:t> </a:t>
            </a:r>
            <a:r>
              <a:rPr lang="en-US" sz="2000" dirty="0" err="1"/>
              <a:t>větší</a:t>
            </a:r>
            <a:r>
              <a:rPr lang="en-US" sz="2000" dirty="0"/>
              <a:t> </a:t>
            </a:r>
            <a:r>
              <a:rPr lang="en-US" sz="2000" dirty="0" err="1"/>
              <a:t>než</a:t>
            </a:r>
            <a:r>
              <a:rPr lang="en-US" sz="2000" dirty="0"/>
              <a:t> </a:t>
            </a:r>
            <a:r>
              <a:rPr lang="cs-CZ" sz="2000" dirty="0"/>
              <a:t>atomová hmotnostní </a:t>
            </a:r>
            <a:r>
              <a:rPr lang="en-US" sz="2000" dirty="0" err="1"/>
              <a:t>konstanta</a:t>
            </a:r>
            <a:r>
              <a:rPr lang="cs-CZ" sz="2000" dirty="0"/>
              <a:t> (m</a:t>
            </a:r>
            <a:r>
              <a:rPr lang="cs-CZ" sz="2000" baseline="-25000" dirty="0"/>
              <a:t>u</a:t>
            </a:r>
            <a:r>
              <a:rPr lang="cs-CZ" sz="2000" dirty="0"/>
              <a:t>)</a:t>
            </a:r>
            <a:r>
              <a:rPr lang="en-US" sz="2000" dirty="0"/>
              <a:t>.</a:t>
            </a:r>
            <a:r>
              <a:rPr lang="cs-CZ" sz="2000" dirty="0"/>
              <a:t> Bezrozměrné číslo, někdy se uvádí jako jednotka 1 </a:t>
            </a:r>
            <a:r>
              <a:rPr lang="cs-CZ" sz="2000" b="1" dirty="0"/>
              <a:t>Da</a:t>
            </a:r>
            <a:r>
              <a:rPr lang="cs-CZ" sz="2000" dirty="0"/>
              <a:t> (</a:t>
            </a:r>
            <a:r>
              <a:rPr lang="cs-CZ" sz="2000" dirty="0" err="1"/>
              <a:t>dalton</a:t>
            </a:r>
            <a:r>
              <a:rPr lang="cs-CZ" sz="2000" dirty="0"/>
              <a:t>) nebo již nepoužívaná jednotka 1 </a:t>
            </a:r>
            <a:r>
              <a:rPr lang="cs-CZ" sz="2000" b="1" dirty="0" err="1"/>
              <a:t>a.m.u</a:t>
            </a:r>
            <a:r>
              <a:rPr lang="cs-CZ" sz="2000" dirty="0"/>
              <a:t> (</a:t>
            </a:r>
            <a:r>
              <a:rPr lang="cs-CZ" sz="2000" dirty="0" err="1"/>
              <a:t>atomic</a:t>
            </a:r>
            <a:r>
              <a:rPr lang="cs-CZ" sz="2000" dirty="0"/>
              <a:t> </a:t>
            </a:r>
            <a:r>
              <a:rPr lang="cs-CZ" sz="2000" dirty="0" err="1"/>
              <a:t>mass</a:t>
            </a:r>
            <a:r>
              <a:rPr lang="cs-CZ" sz="2000" dirty="0"/>
              <a:t> unit).</a:t>
            </a:r>
            <a:endParaRPr lang="en-US" sz="2000" dirty="0"/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37BD9B22-4DAB-44C6-AF69-7E9FE986B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4882" y="3276851"/>
            <a:ext cx="1001637" cy="518089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94E4CD50-8DB8-410F-A0EC-2AE158ED1AE3}"/>
              </a:ext>
            </a:extLst>
          </p:cNvPr>
          <p:cNvSpPr/>
          <p:nvPr/>
        </p:nvSpPr>
        <p:spPr>
          <a:xfrm>
            <a:off x="3386183" y="3194667"/>
            <a:ext cx="556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kde</a:t>
            </a:r>
            <a:r>
              <a:rPr lang="en-US" dirty="0"/>
              <a:t> m</a:t>
            </a:r>
            <a:r>
              <a:rPr lang="en-US" baseline="-25000" dirty="0"/>
              <a:t>a</a:t>
            </a:r>
            <a:r>
              <a:rPr lang="en-US" dirty="0"/>
              <a:t> je </a:t>
            </a:r>
            <a:r>
              <a:rPr lang="en-US" dirty="0" err="1"/>
              <a:t>klidová</a:t>
            </a:r>
            <a:r>
              <a:rPr lang="en-US" dirty="0"/>
              <a:t> </a:t>
            </a:r>
            <a:r>
              <a:rPr lang="en-US" dirty="0" err="1"/>
              <a:t>hmotnost</a:t>
            </a:r>
            <a:r>
              <a:rPr lang="en-US" dirty="0"/>
              <a:t> </a:t>
            </a:r>
            <a:r>
              <a:rPr lang="en-US" dirty="0" err="1"/>
              <a:t>atomu</a:t>
            </a:r>
            <a:r>
              <a:rPr lang="en-US" dirty="0"/>
              <a:t>, m</a:t>
            </a:r>
            <a:r>
              <a:rPr lang="en-US" baseline="-25000" dirty="0"/>
              <a:t>u</a:t>
            </a:r>
            <a:r>
              <a:rPr lang="en-US" dirty="0"/>
              <a:t> je </a:t>
            </a:r>
            <a:r>
              <a:rPr lang="en-US" dirty="0" err="1"/>
              <a:t>atomová</a:t>
            </a:r>
            <a:r>
              <a:rPr lang="en-US" dirty="0"/>
              <a:t> </a:t>
            </a:r>
            <a:r>
              <a:rPr lang="en-US" dirty="0" err="1"/>
              <a:t>hmotnostní</a:t>
            </a:r>
            <a:r>
              <a:rPr lang="en-US" dirty="0"/>
              <a:t> </a:t>
            </a:r>
            <a:r>
              <a:rPr lang="en-US" dirty="0" err="1"/>
              <a:t>konstanta</a:t>
            </a:r>
            <a:endParaRPr lang="en-US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34DE525-F12F-4F8B-A9AC-4CD17148E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882" y="4576113"/>
            <a:ext cx="5829402" cy="841482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2E1A69E1-F306-48F6-9BE8-949D2995B4E5}"/>
              </a:ext>
            </a:extLst>
          </p:cNvPr>
          <p:cNvSpPr txBox="1"/>
          <p:nvPr/>
        </p:nvSpPr>
        <p:spPr>
          <a:xfrm>
            <a:off x="209550" y="5439613"/>
            <a:ext cx="7133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Zaokrouhlená hodnota </a:t>
            </a:r>
            <a:r>
              <a:rPr lang="cs-CZ" sz="2000" b="1" dirty="0"/>
              <a:t>Ar </a:t>
            </a:r>
            <a:r>
              <a:rPr lang="cs-CZ" sz="2000" dirty="0"/>
              <a:t>je rovna hodnotě </a:t>
            </a:r>
            <a:r>
              <a:rPr lang="cs-CZ" sz="2000" b="1" dirty="0"/>
              <a:t>nukleonového čísla </a:t>
            </a:r>
            <a:r>
              <a:rPr lang="cs-CZ" sz="2000" dirty="0"/>
              <a:t>A. </a:t>
            </a:r>
            <a:endParaRPr lang="en-US" sz="2000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3EE062DD-2BDC-4740-AE18-EFA43FE7E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5907852"/>
            <a:ext cx="3944051" cy="75524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4E801E5-B456-432E-84E5-29339F02FC1B}"/>
              </a:ext>
            </a:extLst>
          </p:cNvPr>
          <p:cNvSpPr txBox="1"/>
          <p:nvPr/>
        </p:nvSpPr>
        <p:spPr>
          <a:xfrm>
            <a:off x="457200" y="5933242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Chlor</a:t>
            </a:r>
            <a:r>
              <a:rPr lang="cs-CZ" dirty="0"/>
              <a:t> (Ar = </a:t>
            </a:r>
            <a:r>
              <a:rPr lang="cs-CZ" b="0" i="0" dirty="0">
                <a:solidFill>
                  <a:srgbClr val="202122"/>
                </a:solidFill>
                <a:effectLst/>
              </a:rPr>
              <a:t>35,453</a:t>
            </a:r>
            <a:r>
              <a:rPr lang="cs-CZ" dirty="0"/>
              <a:t>)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B5520EB-14EC-44DD-B85F-077FD17AA580}"/>
              </a:ext>
            </a:extLst>
          </p:cNvPr>
          <p:cNvSpPr/>
          <p:nvPr/>
        </p:nvSpPr>
        <p:spPr>
          <a:xfrm>
            <a:off x="120252" y="687860"/>
            <a:ext cx="87832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/>
              <a:t>Atomová</a:t>
            </a:r>
            <a:r>
              <a:rPr lang="en-US" sz="2000" b="1" dirty="0"/>
              <a:t> </a:t>
            </a:r>
            <a:r>
              <a:rPr lang="en-US" sz="2000" b="1" dirty="0" err="1"/>
              <a:t>hmotnostní</a:t>
            </a:r>
            <a:r>
              <a:rPr lang="en-US" sz="2000" b="1" dirty="0"/>
              <a:t> </a:t>
            </a:r>
            <a:r>
              <a:rPr lang="en-US" sz="2000" b="1" dirty="0" err="1"/>
              <a:t>konstanta</a:t>
            </a:r>
            <a:r>
              <a:rPr lang="cs-CZ" sz="2000" b="1" dirty="0"/>
              <a:t> (m</a:t>
            </a:r>
            <a:r>
              <a:rPr lang="cs-CZ" sz="2000" b="1" baseline="-25000" dirty="0"/>
              <a:t>u</a:t>
            </a:r>
            <a:r>
              <a:rPr lang="cs-CZ" sz="2000" b="1" dirty="0"/>
              <a:t>): u = </a:t>
            </a:r>
            <a:r>
              <a:rPr lang="en-US" sz="2000" dirty="0"/>
              <a:t>1/12 </a:t>
            </a:r>
            <a:r>
              <a:rPr lang="en-US" sz="2000" dirty="0" err="1"/>
              <a:t>klidové</a:t>
            </a:r>
            <a:r>
              <a:rPr lang="en-US" sz="2000" dirty="0"/>
              <a:t> </a:t>
            </a:r>
            <a:r>
              <a:rPr lang="en-US" sz="2000" dirty="0" err="1"/>
              <a:t>hmotnosti</a:t>
            </a:r>
            <a:r>
              <a:rPr lang="en-US" sz="2000" dirty="0"/>
              <a:t> </a:t>
            </a:r>
            <a:r>
              <a:rPr lang="en-US" sz="2000" dirty="0" err="1"/>
              <a:t>atomu</a:t>
            </a:r>
            <a:r>
              <a:rPr lang="en-US" sz="2000" dirty="0"/>
              <a:t> </a:t>
            </a:r>
            <a:r>
              <a:rPr lang="en-US" sz="2000" baseline="30000" dirty="0"/>
              <a:t>12</a:t>
            </a:r>
            <a:r>
              <a:rPr lang="en-US" sz="2000" baseline="-25000" dirty="0"/>
              <a:t>6</a:t>
            </a:r>
            <a:r>
              <a:rPr lang="en-US" sz="2000" dirty="0"/>
              <a:t>C v </a:t>
            </a:r>
            <a:r>
              <a:rPr lang="en-US" sz="2000" dirty="0" err="1"/>
              <a:t>základním</a:t>
            </a:r>
            <a:r>
              <a:rPr lang="en-US" sz="2000" dirty="0"/>
              <a:t> </a:t>
            </a:r>
            <a:r>
              <a:rPr lang="en-US" sz="2000" dirty="0" err="1"/>
              <a:t>stavu</a:t>
            </a:r>
            <a:r>
              <a:rPr lang="en-US" sz="2000" dirty="0"/>
              <a:t> a </a:t>
            </a:r>
            <a:r>
              <a:rPr lang="en-US" sz="2000" dirty="0" err="1"/>
              <a:t>nevázaného</a:t>
            </a:r>
            <a:r>
              <a:rPr lang="en-US" sz="2000" dirty="0"/>
              <a:t> </a:t>
            </a:r>
            <a:r>
              <a:rPr lang="en-US" sz="2000" dirty="0" err="1"/>
              <a:t>chemickými</a:t>
            </a:r>
            <a:r>
              <a:rPr lang="en-US" sz="2000" dirty="0"/>
              <a:t> </a:t>
            </a:r>
            <a:r>
              <a:rPr lang="en-US" sz="2000" dirty="0" err="1"/>
              <a:t>vazbami</a:t>
            </a:r>
            <a:r>
              <a:rPr lang="en-US" sz="2000" dirty="0"/>
              <a:t>. 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ECC5C74A-8C5E-4E97-9670-53F915FF43C1}"/>
              </a:ext>
            </a:extLst>
          </p:cNvPr>
          <p:cNvSpPr/>
          <p:nvPr/>
        </p:nvSpPr>
        <p:spPr>
          <a:xfrm>
            <a:off x="1752600" y="1551389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i="1" dirty="0" err="1">
                <a:solidFill>
                  <a:srgbClr val="222222"/>
                </a:solidFill>
              </a:rPr>
              <a:t>m</a:t>
            </a:r>
            <a:r>
              <a:rPr lang="de-DE" baseline="-25000" dirty="0" err="1">
                <a:solidFill>
                  <a:srgbClr val="222222"/>
                </a:solidFill>
              </a:rPr>
              <a:t>u</a:t>
            </a:r>
            <a:r>
              <a:rPr lang="de-DE" dirty="0">
                <a:solidFill>
                  <a:srgbClr val="222222"/>
                </a:solidFill>
              </a:rPr>
              <a:t> </a:t>
            </a:r>
            <a:r>
              <a:rPr lang="cs-CZ" dirty="0">
                <a:solidFill>
                  <a:srgbClr val="222222"/>
                </a:solidFill>
              </a:rPr>
              <a:t>  </a:t>
            </a:r>
            <a:r>
              <a:rPr lang="de-DE" dirty="0">
                <a:solidFill>
                  <a:srgbClr val="222222"/>
                </a:solidFill>
              </a:rPr>
              <a:t>=</a:t>
            </a:r>
            <a:r>
              <a:rPr lang="cs-CZ" dirty="0">
                <a:solidFill>
                  <a:srgbClr val="222222"/>
                </a:solidFill>
              </a:rPr>
              <a:t>  </a:t>
            </a:r>
            <a:r>
              <a:rPr lang="de-DE" dirty="0">
                <a:solidFill>
                  <a:srgbClr val="222222"/>
                </a:solidFill>
              </a:rPr>
              <a:t> 1,660 539 066 60(50)×10</a:t>
            </a:r>
            <a:r>
              <a:rPr lang="de-DE" baseline="30000" dirty="0">
                <a:solidFill>
                  <a:srgbClr val="222222"/>
                </a:solidFill>
              </a:rPr>
              <a:t>−27</a:t>
            </a:r>
            <a:r>
              <a:rPr lang="de-DE" dirty="0">
                <a:solidFill>
                  <a:srgbClr val="222222"/>
                </a:solidFill>
              </a:rPr>
              <a:t> kg</a:t>
            </a:r>
            <a:r>
              <a:rPr lang="cs-CZ" dirty="0">
                <a:solidFill>
                  <a:srgbClr val="222222"/>
                </a:solidFill>
              </a:rPr>
              <a:t>   </a:t>
            </a:r>
            <a:endParaRPr lang="en-US" dirty="0">
              <a:solidFill>
                <a:srgbClr val="2222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9538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z="2800" b="1" dirty="0" err="1"/>
              <a:t>Lanthanoidov</a:t>
            </a:r>
            <a:r>
              <a:rPr lang="cs-CZ" sz="2800" b="1" dirty="0"/>
              <a:t>á kontrakce</a:t>
            </a:r>
          </a:p>
        </p:txBody>
      </p:sp>
      <p:sp>
        <p:nvSpPr>
          <p:cNvPr id="5" name="Obdélník 4"/>
          <p:cNvSpPr/>
          <p:nvPr/>
        </p:nvSpPr>
        <p:spPr>
          <a:xfrm>
            <a:off x="191310" y="762000"/>
            <a:ext cx="87613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= jev, kdy </a:t>
            </a:r>
            <a:r>
              <a:rPr lang="cs-CZ" sz="2000" u="sng" dirty="0">
                <a:cs typeface="Arial" panose="020B0604020202020204" pitchFamily="34" charset="0"/>
              </a:rPr>
              <a:t>se s postupným zvyšováním atomového čísla prvku zmenšuje poloměr následujících atomů</a:t>
            </a:r>
            <a:r>
              <a:rPr lang="cs-CZ" sz="2000" dirty="0"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Postupné zmenšování atomového poloměru se vysvětluje tím, že elektrony doplňované postupně do orbitalu </a:t>
            </a:r>
            <a:r>
              <a:rPr lang="cs-CZ" sz="2000" i="1" dirty="0">
                <a:cs typeface="Arial" panose="020B0604020202020204" pitchFamily="34" charset="0"/>
              </a:rPr>
              <a:t>4f</a:t>
            </a:r>
            <a:r>
              <a:rPr lang="cs-CZ" sz="2000" dirty="0">
                <a:cs typeface="Arial" panose="020B0604020202020204" pitchFamily="34" charset="0"/>
              </a:rPr>
              <a:t> vykazují nízké stínění kladného náboje atomového jádra a </a:t>
            </a:r>
            <a:r>
              <a:rPr lang="en-US" sz="2000" dirty="0"/>
              <a:t>6</a:t>
            </a:r>
            <a:r>
              <a:rPr lang="en-US" sz="2000" i="1" dirty="0"/>
              <a:t>s</a:t>
            </a:r>
            <a:r>
              <a:rPr lang="en-US" sz="2000" dirty="0"/>
              <a:t> </a:t>
            </a:r>
            <a:r>
              <a:rPr lang="en-US" sz="2000" dirty="0" err="1"/>
              <a:t>elektron</a:t>
            </a:r>
            <a:r>
              <a:rPr lang="cs-CZ" sz="2000" dirty="0"/>
              <a:t>y</a:t>
            </a:r>
            <a:r>
              <a:rPr lang="en-US" sz="2000" dirty="0"/>
              <a:t> </a:t>
            </a:r>
            <a:r>
              <a:rPr lang="en-US" sz="2000" dirty="0" err="1"/>
              <a:t>jsou</a:t>
            </a:r>
            <a:r>
              <a:rPr lang="cs-CZ" sz="2000" dirty="0"/>
              <a:t> více přitahovány směrem k jádru</a:t>
            </a:r>
            <a:r>
              <a:rPr lang="en-US" sz="2000" dirty="0"/>
              <a:t>. </a:t>
            </a:r>
            <a:r>
              <a:rPr lang="cs-CZ" sz="2000" dirty="0">
                <a:cs typeface="Arial" panose="020B0604020202020204" pitchFamily="34" charset="0"/>
              </a:rPr>
              <a:t>S přibývajícím atomovým číslem a tím i počtem protonů v jádře roste efektivní náboj jádra působící přitažlivou silou na elektrony, </a:t>
            </a:r>
            <a:r>
              <a:rPr lang="cs-CZ" sz="2000" dirty="0"/>
              <a:t>což se projeví menším atomovým poloměrem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D1C26A5-03BC-4B9B-B177-9DB6305B1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46" y="4044252"/>
            <a:ext cx="4801962" cy="2023173"/>
          </a:xfrm>
          <a:prstGeom prst="rect">
            <a:avLst/>
          </a:prstGeom>
        </p:spPr>
      </p:pic>
      <p:pic>
        <p:nvPicPr>
          <p:cNvPr id="8" name="Obrázek 7" descr="Obsah obrázku text, mapa&#10;&#10;Popis byl vytvořen automaticky">
            <a:extLst>
              <a:ext uri="{FF2B5EF4-FFF2-40B4-BE49-F238E27FC236}">
                <a16:creationId xmlns:a16="http://schemas.microsoft.com/office/drawing/2014/main" id="{B3F8E494-7955-4BE4-9C63-D7535E6FD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227953"/>
            <a:ext cx="3520429" cy="335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85952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4D59BC6-EBB1-409E-BC02-A48C70597FF3}"/>
              </a:ext>
            </a:extLst>
          </p:cNvPr>
          <p:cNvSpPr txBox="1"/>
          <p:nvPr/>
        </p:nvSpPr>
        <p:spPr>
          <a:xfrm>
            <a:off x="152400" y="197346"/>
            <a:ext cx="88392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cs-CZ" sz="2400" b="1" i="0" dirty="0">
                <a:solidFill>
                  <a:srgbClr val="555555"/>
                </a:solidFill>
                <a:effectLst/>
              </a:rPr>
              <a:t>Důsledky</a:t>
            </a:r>
            <a:r>
              <a:rPr lang="en-US" sz="2400" b="1" i="0" dirty="0">
                <a:solidFill>
                  <a:srgbClr val="555555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555555"/>
                </a:solidFill>
                <a:effectLst/>
              </a:rPr>
              <a:t>lanthan</a:t>
            </a:r>
            <a:r>
              <a:rPr lang="cs-CZ" sz="2400" b="1" i="0" dirty="0">
                <a:solidFill>
                  <a:srgbClr val="555555"/>
                </a:solidFill>
                <a:effectLst/>
              </a:rPr>
              <a:t>o</a:t>
            </a:r>
            <a:r>
              <a:rPr lang="en-US" sz="2400" b="1" i="0" dirty="0">
                <a:solidFill>
                  <a:srgbClr val="555555"/>
                </a:solidFill>
                <a:effectLst/>
              </a:rPr>
              <a:t>id</a:t>
            </a:r>
            <a:r>
              <a:rPr lang="cs-CZ" sz="2400" b="1" i="0" dirty="0" err="1">
                <a:solidFill>
                  <a:srgbClr val="555555"/>
                </a:solidFill>
                <a:effectLst/>
              </a:rPr>
              <a:t>ové</a:t>
            </a:r>
            <a:r>
              <a:rPr lang="en-US" sz="2400" b="1" i="0" dirty="0">
                <a:solidFill>
                  <a:srgbClr val="555555"/>
                </a:solidFill>
                <a:effectLst/>
              </a:rPr>
              <a:t> </a:t>
            </a:r>
            <a:r>
              <a:rPr lang="cs-CZ" sz="2400" b="1" i="0" dirty="0">
                <a:solidFill>
                  <a:srgbClr val="555555"/>
                </a:solidFill>
                <a:effectLst/>
              </a:rPr>
              <a:t>kontrakce</a:t>
            </a:r>
            <a:endParaRPr lang="en-US" sz="2400" b="0" i="0" dirty="0">
              <a:solidFill>
                <a:srgbClr val="555555"/>
              </a:solidFill>
              <a:effectLst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cs-CZ" sz="800" b="0" i="0" dirty="0">
              <a:solidFill>
                <a:srgbClr val="555555"/>
              </a:solidFill>
              <a:effectLst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cs-CZ" sz="2000" b="1" i="0" dirty="0">
                <a:solidFill>
                  <a:srgbClr val="555555"/>
                </a:solidFill>
                <a:effectLst/>
              </a:rPr>
              <a:t>A</a:t>
            </a:r>
            <a:r>
              <a:rPr lang="en-US" sz="2000" b="1" i="0" dirty="0">
                <a:solidFill>
                  <a:srgbClr val="555555"/>
                </a:solidFill>
                <a:effectLst/>
              </a:rPr>
              <a:t>tom</a:t>
            </a:r>
            <a:r>
              <a:rPr lang="cs-CZ" sz="2000" b="1" i="0" dirty="0" err="1">
                <a:solidFill>
                  <a:srgbClr val="555555"/>
                </a:solidFill>
                <a:effectLst/>
              </a:rPr>
              <a:t>ové</a:t>
            </a:r>
            <a:r>
              <a:rPr lang="cs-CZ" sz="2000" b="1" i="0" dirty="0">
                <a:solidFill>
                  <a:srgbClr val="555555"/>
                </a:solidFill>
                <a:effectLst/>
              </a:rPr>
              <a:t> poloměry</a:t>
            </a:r>
            <a:r>
              <a:rPr lang="en-US" sz="2000" b="1" i="0" dirty="0">
                <a:solidFill>
                  <a:srgbClr val="555555"/>
                </a:solidFill>
                <a:effectLst/>
              </a:rPr>
              <a:t> 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Hf 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a </a:t>
            </a:r>
            <a:r>
              <a:rPr lang="cs-CZ" sz="2000" b="0" i="0" dirty="0" err="1">
                <a:solidFill>
                  <a:srgbClr val="555555"/>
                </a:solidFill>
                <a:effectLst/>
              </a:rPr>
              <a:t>Zr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 jsou téměř stejné v důsledku </a:t>
            </a:r>
            <a:r>
              <a:rPr lang="en-US" sz="2000" b="0" i="0" dirty="0" err="1">
                <a:solidFill>
                  <a:srgbClr val="555555"/>
                </a:solidFill>
                <a:effectLst/>
              </a:rPr>
              <a:t>lanthan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o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id</a:t>
            </a:r>
            <a:r>
              <a:rPr lang="cs-CZ" sz="2000" b="0" i="0" dirty="0" err="1">
                <a:solidFill>
                  <a:srgbClr val="555555"/>
                </a:solidFill>
                <a:effectLst/>
              </a:rPr>
              <a:t>ové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k</a:t>
            </a:r>
            <a:r>
              <a:rPr lang="en-US" sz="2000" b="0" i="0" dirty="0" err="1">
                <a:solidFill>
                  <a:srgbClr val="555555"/>
                </a:solidFill>
                <a:effectLst/>
              </a:rPr>
              <a:t>ontra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k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c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e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. 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Důsledkem toho jsou velmi podobné chemické vlastnosti obou prvků (= „chemická dvojčata“)</a:t>
            </a:r>
            <a:r>
              <a:rPr lang="en-US" sz="2000" i="0" dirty="0">
                <a:solidFill>
                  <a:srgbClr val="555555"/>
                </a:solidFill>
                <a:effectLst/>
              </a:rPr>
              <a:t>.</a:t>
            </a:r>
            <a:r>
              <a:rPr lang="cs-CZ" sz="2000" i="0" dirty="0">
                <a:solidFill>
                  <a:srgbClr val="555555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Totéž platí pro dvojice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 Nb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 - Ta, </a:t>
            </a:r>
            <a:r>
              <a:rPr lang="cs-CZ" sz="2000" b="0" i="0" dirty="0" err="1">
                <a:solidFill>
                  <a:srgbClr val="555555"/>
                </a:solidFill>
                <a:effectLst/>
              </a:rPr>
              <a:t>Mo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 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- W, Ru - </a:t>
            </a:r>
            <a:r>
              <a:rPr lang="en-US" sz="2000" b="0" i="0" dirty="0" err="1">
                <a:solidFill>
                  <a:srgbClr val="555555"/>
                </a:solidFill>
                <a:effectLst/>
              </a:rPr>
              <a:t>Os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,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 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Rh -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555555"/>
                </a:solidFill>
                <a:effectLst/>
              </a:rPr>
              <a:t>Ir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, Pd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 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-</a:t>
            </a:r>
            <a:r>
              <a:rPr lang="cs-CZ" sz="2000" b="0" i="0" dirty="0">
                <a:solidFill>
                  <a:srgbClr val="555555"/>
                </a:solidFill>
                <a:effectLst/>
              </a:rPr>
              <a:t> </a:t>
            </a:r>
            <a:r>
              <a:rPr lang="en-US" sz="2000" b="0" i="0" dirty="0">
                <a:solidFill>
                  <a:srgbClr val="555555"/>
                </a:solidFill>
                <a:effectLst/>
              </a:rPr>
              <a:t>Pt.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127D9CC-EA56-41E0-9B5E-E1D897E11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170" y="1830472"/>
            <a:ext cx="4179384" cy="147732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2553D4A-E104-409B-8E56-3D85E4641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487" y="4999463"/>
            <a:ext cx="4110750" cy="163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CFB8581-D6DC-46D4-8CDD-3AC29834B3D0}"/>
              </a:ext>
            </a:extLst>
          </p:cNvPr>
          <p:cNvSpPr txBox="1"/>
          <p:nvPr/>
        </p:nvSpPr>
        <p:spPr>
          <a:xfrm>
            <a:off x="152400" y="3550201"/>
            <a:ext cx="8839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cs-CZ" sz="1800" b="0" i="0" dirty="0">
                <a:solidFill>
                  <a:srgbClr val="555555"/>
                </a:solidFill>
                <a:effectLst/>
              </a:rPr>
              <a:t>Rozdíl a</a:t>
            </a:r>
            <a:r>
              <a:rPr lang="en-US" sz="1800" b="0" i="0" dirty="0">
                <a:solidFill>
                  <a:srgbClr val="555555"/>
                </a:solidFill>
                <a:effectLst/>
              </a:rPr>
              <a:t>tom</a:t>
            </a:r>
            <a:r>
              <a:rPr lang="cs-CZ" sz="1800" b="0" i="0" dirty="0" err="1">
                <a:solidFill>
                  <a:srgbClr val="555555"/>
                </a:solidFill>
                <a:effectLst/>
              </a:rPr>
              <a:t>ových</a:t>
            </a:r>
            <a:r>
              <a:rPr lang="cs-CZ" sz="1800" b="0" i="0" dirty="0">
                <a:solidFill>
                  <a:srgbClr val="555555"/>
                </a:solidFill>
                <a:effectLst/>
              </a:rPr>
              <a:t> hmotností</a:t>
            </a:r>
            <a:r>
              <a:rPr lang="en-US" sz="1800" b="0" i="0" dirty="0">
                <a:solidFill>
                  <a:srgbClr val="555555"/>
                </a:solidFill>
                <a:effectLst/>
              </a:rPr>
              <a:t> </a:t>
            </a:r>
            <a:r>
              <a:rPr lang="cs-CZ" sz="1800" b="0" i="0" dirty="0" err="1">
                <a:solidFill>
                  <a:srgbClr val="555555"/>
                </a:solidFill>
                <a:effectLst/>
              </a:rPr>
              <a:t>Zr</a:t>
            </a:r>
            <a:r>
              <a:rPr lang="cs-CZ" sz="1800" b="0" i="0" dirty="0">
                <a:solidFill>
                  <a:srgbClr val="555555"/>
                </a:solidFill>
                <a:effectLst/>
              </a:rPr>
              <a:t> a </a:t>
            </a:r>
            <a:r>
              <a:rPr lang="cs-CZ" sz="1800" b="0" i="0" dirty="0" err="1">
                <a:solidFill>
                  <a:srgbClr val="555555"/>
                </a:solidFill>
                <a:effectLst/>
              </a:rPr>
              <a:t>Hf</a:t>
            </a:r>
            <a:r>
              <a:rPr lang="cs-CZ" sz="1800" b="0" i="0" dirty="0">
                <a:solidFill>
                  <a:srgbClr val="555555"/>
                </a:solidFill>
                <a:effectLst/>
              </a:rPr>
              <a:t> je zhruba dvojnásobný</a:t>
            </a:r>
            <a:r>
              <a:rPr lang="en-US" sz="1800" b="0" i="0" dirty="0">
                <a:solidFill>
                  <a:srgbClr val="555555"/>
                </a:solidFill>
                <a:effectLst/>
              </a:rPr>
              <a:t> (Zr =</a:t>
            </a:r>
            <a:r>
              <a:rPr lang="cs-CZ" sz="1800" b="0" i="0" dirty="0">
                <a:solidFill>
                  <a:srgbClr val="555555"/>
                </a:solidFill>
                <a:effectLst/>
              </a:rPr>
              <a:t> </a:t>
            </a:r>
            <a:r>
              <a:rPr lang="en-US" sz="1800" b="0" i="0" dirty="0">
                <a:solidFill>
                  <a:srgbClr val="555555"/>
                </a:solidFill>
                <a:effectLst/>
              </a:rPr>
              <a:t>91.2</a:t>
            </a:r>
            <a:r>
              <a:rPr lang="cs-CZ" sz="1800" b="0" i="0" dirty="0">
                <a:solidFill>
                  <a:srgbClr val="555555"/>
                </a:solidFill>
                <a:effectLst/>
              </a:rPr>
              <a:t> g.mol</a:t>
            </a:r>
            <a:r>
              <a:rPr lang="cs-CZ" sz="1800" b="0" i="0" baseline="30000" dirty="0">
                <a:solidFill>
                  <a:srgbClr val="555555"/>
                </a:solidFill>
                <a:effectLst/>
              </a:rPr>
              <a:t>-1</a:t>
            </a:r>
            <a:r>
              <a:rPr lang="en-US" sz="1800" b="0" i="0" dirty="0">
                <a:solidFill>
                  <a:srgbClr val="555555"/>
                </a:solidFill>
                <a:effectLst/>
              </a:rPr>
              <a:t> a Hf =</a:t>
            </a:r>
            <a:r>
              <a:rPr lang="cs-CZ" sz="1800" b="0" i="0" dirty="0">
                <a:solidFill>
                  <a:srgbClr val="555555"/>
                </a:solidFill>
                <a:effectLst/>
              </a:rPr>
              <a:t> </a:t>
            </a:r>
            <a:r>
              <a:rPr lang="en-US" sz="1800" b="0" i="0" dirty="0">
                <a:solidFill>
                  <a:srgbClr val="555555"/>
                </a:solidFill>
                <a:effectLst/>
              </a:rPr>
              <a:t>178.5</a:t>
            </a:r>
            <a:r>
              <a:rPr lang="cs-CZ" sz="1800" b="0" i="0" dirty="0">
                <a:solidFill>
                  <a:srgbClr val="555555"/>
                </a:solidFill>
                <a:effectLst/>
              </a:rPr>
              <a:t> g.mol</a:t>
            </a:r>
            <a:r>
              <a:rPr lang="cs-CZ" sz="1800" b="0" i="0" baseline="30000" dirty="0">
                <a:solidFill>
                  <a:srgbClr val="555555"/>
                </a:solidFill>
                <a:effectLst/>
              </a:rPr>
              <a:t>-1</a:t>
            </a:r>
            <a:r>
              <a:rPr lang="en-US" sz="1800" b="0" i="0" dirty="0">
                <a:solidFill>
                  <a:srgbClr val="555555"/>
                </a:solidFill>
                <a:effectLst/>
              </a:rPr>
              <a:t>)</a:t>
            </a:r>
            <a:r>
              <a:rPr lang="cs-CZ" sz="1800" b="0" i="0" dirty="0">
                <a:solidFill>
                  <a:srgbClr val="555555"/>
                </a:solidFill>
                <a:effectLst/>
              </a:rPr>
              <a:t>, zatímco jejich atomový poloměr je v důsledku </a:t>
            </a:r>
            <a:r>
              <a:rPr lang="en-US" sz="1800" b="0" i="0" dirty="0" err="1">
                <a:solidFill>
                  <a:srgbClr val="555555"/>
                </a:solidFill>
                <a:effectLst/>
              </a:rPr>
              <a:t>lanthan</a:t>
            </a:r>
            <a:r>
              <a:rPr lang="cs-CZ" sz="1800" b="0" i="0" dirty="0">
                <a:solidFill>
                  <a:srgbClr val="555555"/>
                </a:solidFill>
                <a:effectLst/>
              </a:rPr>
              <a:t>o</a:t>
            </a:r>
            <a:r>
              <a:rPr lang="en-US" sz="1800" b="0" i="0" dirty="0">
                <a:solidFill>
                  <a:srgbClr val="555555"/>
                </a:solidFill>
                <a:effectLst/>
              </a:rPr>
              <a:t>id</a:t>
            </a:r>
            <a:r>
              <a:rPr lang="cs-CZ" sz="1800" b="0" i="0" dirty="0" err="1">
                <a:solidFill>
                  <a:srgbClr val="555555"/>
                </a:solidFill>
                <a:effectLst/>
              </a:rPr>
              <a:t>ové</a:t>
            </a:r>
            <a:r>
              <a:rPr lang="en-US" sz="1800" b="0" i="0" dirty="0">
                <a:solidFill>
                  <a:srgbClr val="555555"/>
                </a:solidFill>
                <a:effectLst/>
              </a:rPr>
              <a:t> </a:t>
            </a:r>
            <a:r>
              <a:rPr lang="cs-CZ" sz="1800" b="0" i="0" dirty="0">
                <a:solidFill>
                  <a:srgbClr val="555555"/>
                </a:solidFill>
                <a:effectLst/>
              </a:rPr>
              <a:t>k</a:t>
            </a:r>
            <a:r>
              <a:rPr lang="en-US" sz="1800" b="0" i="0" dirty="0" err="1">
                <a:solidFill>
                  <a:srgbClr val="555555"/>
                </a:solidFill>
                <a:effectLst/>
              </a:rPr>
              <a:t>ontra</a:t>
            </a:r>
            <a:r>
              <a:rPr lang="cs-CZ" sz="1800" b="0" i="0" dirty="0">
                <a:solidFill>
                  <a:srgbClr val="555555"/>
                </a:solidFill>
                <a:effectLst/>
              </a:rPr>
              <a:t>k</a:t>
            </a:r>
            <a:r>
              <a:rPr lang="en-US" sz="1800" b="0" i="0" dirty="0">
                <a:solidFill>
                  <a:srgbClr val="555555"/>
                </a:solidFill>
                <a:effectLst/>
              </a:rPr>
              <a:t>c</a:t>
            </a:r>
            <a:r>
              <a:rPr lang="cs-CZ" sz="1800" b="0" i="0" dirty="0">
                <a:solidFill>
                  <a:srgbClr val="555555"/>
                </a:solidFill>
                <a:effectLst/>
              </a:rPr>
              <a:t>e zhruba stejný</a:t>
            </a:r>
            <a:r>
              <a:rPr lang="en-US" sz="1800" b="0" i="0" dirty="0">
                <a:solidFill>
                  <a:srgbClr val="555555"/>
                </a:solidFill>
                <a:effectLst/>
              </a:rPr>
              <a:t>. </a:t>
            </a:r>
            <a:r>
              <a:rPr lang="cs-CZ" sz="1800" b="1" i="0" dirty="0">
                <a:solidFill>
                  <a:srgbClr val="555555"/>
                </a:solidFill>
                <a:effectLst/>
              </a:rPr>
              <a:t>Hustota</a:t>
            </a:r>
            <a:r>
              <a:rPr lang="en-US" sz="1800" b="0" i="0" dirty="0">
                <a:solidFill>
                  <a:srgbClr val="555555"/>
                </a:solidFill>
                <a:effectLst/>
              </a:rPr>
              <a:t> Hf (11.4</a:t>
            </a:r>
            <a:r>
              <a:rPr lang="cs-CZ" sz="1800" b="0" i="0" dirty="0">
                <a:solidFill>
                  <a:srgbClr val="555555"/>
                </a:solidFill>
                <a:effectLst/>
              </a:rPr>
              <a:t> kg.m</a:t>
            </a:r>
            <a:r>
              <a:rPr lang="cs-CZ" sz="1800" b="0" i="0" baseline="30000" dirty="0">
                <a:solidFill>
                  <a:srgbClr val="555555"/>
                </a:solidFill>
                <a:effectLst/>
              </a:rPr>
              <a:t>-3</a:t>
            </a:r>
            <a:r>
              <a:rPr lang="en-US" sz="1800" b="0" i="0" dirty="0">
                <a:solidFill>
                  <a:srgbClr val="555555"/>
                </a:solidFill>
                <a:effectLst/>
              </a:rPr>
              <a:t>) </a:t>
            </a:r>
            <a:r>
              <a:rPr lang="cs-CZ" sz="1800" b="0" i="0" dirty="0">
                <a:solidFill>
                  <a:srgbClr val="555555"/>
                </a:solidFill>
                <a:effectLst/>
              </a:rPr>
              <a:t>je tudíž asi dvojnásobná ve srovnání s </a:t>
            </a:r>
            <a:r>
              <a:rPr lang="en-US" sz="1800" b="0" i="0" dirty="0">
                <a:solidFill>
                  <a:srgbClr val="555555"/>
                </a:solidFill>
                <a:effectLst/>
              </a:rPr>
              <a:t>Zr (6.4</a:t>
            </a:r>
            <a:r>
              <a:rPr lang="cs-CZ" sz="1800" b="0" i="0" dirty="0">
                <a:solidFill>
                  <a:srgbClr val="555555"/>
                </a:solidFill>
                <a:effectLst/>
              </a:rPr>
              <a:t> kg.m</a:t>
            </a:r>
            <a:r>
              <a:rPr lang="cs-CZ" sz="1800" b="0" i="0" baseline="30000" dirty="0">
                <a:solidFill>
                  <a:srgbClr val="555555"/>
                </a:solidFill>
                <a:effectLst/>
              </a:rPr>
              <a:t>-3</a:t>
            </a:r>
            <a:r>
              <a:rPr lang="en-US" sz="1800" b="0" i="0" dirty="0">
                <a:solidFill>
                  <a:srgbClr val="555555"/>
                </a:solidFill>
                <a:effectLst/>
              </a:rPr>
              <a:t>).</a:t>
            </a:r>
            <a:r>
              <a:rPr lang="cs-CZ" sz="1800" b="0" i="0" dirty="0">
                <a:solidFill>
                  <a:srgbClr val="555555"/>
                </a:solidFill>
                <a:effectLst/>
              </a:rPr>
              <a:t> Podobně mají vysokou hustotu i další prvky nacházející se v periodické tabulce za lanthanoidy (Ta, W, … ).</a:t>
            </a:r>
            <a:endParaRPr lang="en-US" b="0" i="0" dirty="0">
              <a:solidFill>
                <a:srgbClr val="555555"/>
              </a:solidFill>
              <a:effectLst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136BC10-02C3-4096-8E2C-295709C72DCA}"/>
              </a:ext>
            </a:extLst>
          </p:cNvPr>
          <p:cNvSpPr txBox="1"/>
          <p:nvPr/>
        </p:nvSpPr>
        <p:spPr>
          <a:xfrm>
            <a:off x="7239000" y="238447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x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10</a:t>
            </a:r>
            <a:r>
              <a:rPr lang="cs-CZ" baseline="30000" dirty="0"/>
              <a:t>2</a:t>
            </a:r>
            <a:r>
              <a:rPr lang="cs-CZ" dirty="0"/>
              <a:t> </a:t>
            </a:r>
            <a:r>
              <a:rPr lang="cs-CZ" dirty="0" err="1"/>
              <a:t>pm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455930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6795" y="209891"/>
            <a:ext cx="3532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/>
              <a:t>Aktinoidová</a:t>
            </a:r>
            <a:r>
              <a:rPr lang="cs-CZ" sz="2800" b="1" dirty="0"/>
              <a:t> kontrakce</a:t>
            </a:r>
          </a:p>
        </p:txBody>
      </p:sp>
      <p:pic>
        <p:nvPicPr>
          <p:cNvPr id="6162" name="Picture 18" descr="Actinide - Wikipedia">
            <a:extLst>
              <a:ext uri="{FF2B5EF4-FFF2-40B4-BE49-F238E27FC236}">
                <a16:creationId xmlns:a16="http://schemas.microsoft.com/office/drawing/2014/main" id="{E9ECAACC-279D-4E29-9549-76D43F194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558" y="4038600"/>
            <a:ext cx="4060064" cy="272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91B5F3AA-6605-42A3-B73D-5B1AFACF6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795" y="896179"/>
            <a:ext cx="8814462" cy="12311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2000" b="0" i="0" u="none" strike="noStrike" cap="none" normalizeH="0" baseline="0" dirty="0" err="1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Iontov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é</a:t>
            </a:r>
            <a:r>
              <a:rPr kumimoji="0" lang="en-US" altLang="cs-CZ" sz="2000" b="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en-US" altLang="cs-CZ" sz="2000" b="0" i="0" u="sng" strike="noStrike" cap="none" normalizeH="0" baseline="0" dirty="0" err="1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polom</a:t>
            </a:r>
            <a:r>
              <a:rPr kumimoji="0" lang="cs-CZ" altLang="cs-CZ" sz="2000" b="0" i="0" u="sng" strike="noStrike" cap="none" normalizeH="0" baseline="0" dirty="0" err="1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ěry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cs-CZ" altLang="cs-CZ" sz="2000" i="0" u="sng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aktinoidů postupně klesají se zvyšujícím se atomovým číslem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solidFill>
                  <a:srgbClr val="2E2E2E"/>
                </a:solidFill>
                <a:latin typeface="+mn-lt"/>
                <a:cs typeface="Arial" panose="020B0604020202020204" pitchFamily="34" charset="0"/>
              </a:rPr>
              <a:t>= </a:t>
            </a:r>
            <a:r>
              <a:rPr kumimoji="0" lang="cs-CZ" altLang="cs-CZ" sz="2000" b="1" i="0" u="none" strike="noStrike" cap="none" normalizeH="0" baseline="0" dirty="0" err="1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aktinoidová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 kontrakce</a:t>
            </a:r>
            <a:r>
              <a:rPr kumimoji="0" lang="en-US" altLang="cs-CZ" sz="2000" b="1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,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 analogická </a:t>
            </a:r>
            <a:r>
              <a:rPr kumimoji="0" lang="cs-CZ" altLang="cs-CZ" sz="2000" i="0" u="none" strike="noStrike" cap="none" normalizeH="0" baseline="0" dirty="0" err="1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lanthanoidové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 kontrakci (stínící </a:t>
            </a:r>
            <a:r>
              <a:rPr kumimoji="0" lang="en-US" altLang="cs-CZ" sz="200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en-US" altLang="cs-CZ" sz="2000" i="0" u="none" strike="noStrike" cap="none" normalizeH="0" baseline="0" dirty="0" err="1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efe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k</a:t>
            </a:r>
            <a:r>
              <a:rPr kumimoji="0" lang="en-US" altLang="cs-CZ" sz="200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t 5</a:t>
            </a:r>
            <a:r>
              <a:rPr kumimoji="0" lang="en-US" altLang="cs-CZ" sz="2000" i="1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f</a:t>
            </a:r>
            <a:r>
              <a:rPr kumimoji="0" lang="en-US" altLang="cs-CZ" sz="200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-orbital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ů</a:t>
            </a:r>
            <a:r>
              <a:rPr kumimoji="0" lang="en-US" altLang="cs-CZ" sz="200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je v důsledku jejich tvaru mnohem menší ve srovnání se stínícím efektem</a:t>
            </a:r>
            <a:r>
              <a:rPr kumimoji="0" lang="en-US" altLang="cs-CZ" sz="200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en-US" altLang="cs-CZ" sz="2000" i="1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s</a:t>
            </a:r>
            <a:r>
              <a:rPr kumimoji="0" lang="en-US" altLang="cs-CZ" sz="200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, </a:t>
            </a:r>
            <a:r>
              <a:rPr kumimoji="0" lang="en-US" altLang="cs-CZ" sz="2000" i="1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p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 i </a:t>
            </a:r>
            <a:r>
              <a:rPr kumimoji="0" lang="en-US" altLang="cs-CZ" sz="2000" i="1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d</a:t>
            </a:r>
            <a:r>
              <a:rPr kumimoji="0" lang="en-US" altLang="cs-CZ" sz="200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-orbital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ů)</a:t>
            </a:r>
            <a:r>
              <a:rPr kumimoji="0" lang="en-US" altLang="cs-CZ" sz="2000" i="0" u="none" strike="noStrike" cap="none" normalizeH="0" baseline="0" dirty="0">
                <a:ln>
                  <a:noFill/>
                </a:ln>
                <a:solidFill>
                  <a:srgbClr val="2E2E2E"/>
                </a:solidFill>
                <a:effectLst/>
                <a:latin typeface="+mn-lt"/>
                <a:cs typeface="Arial" panose="020B0604020202020204" pitchFamily="34" charset="0"/>
              </a:rPr>
              <a:t>. </a:t>
            </a:r>
            <a:endParaRPr kumimoji="0" lang="cs-CZ" altLang="cs-CZ" sz="2000" i="0" u="none" strike="noStrike" cap="none" normalizeH="0" baseline="0" dirty="0">
              <a:ln>
                <a:noFill/>
              </a:ln>
              <a:solidFill>
                <a:srgbClr val="2E2E2E"/>
              </a:solidFill>
              <a:effectLst/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27" name="Picture 3" descr="Why is Ac ( OH )3 more basic than Cf ( OH )3 ?">
            <a:extLst>
              <a:ext uri="{FF2B5EF4-FFF2-40B4-BE49-F238E27FC236}">
                <a16:creationId xmlns:a16="http://schemas.microsoft.com/office/drawing/2014/main" id="{CC96532C-8106-43F8-82A3-0F1FA98E8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95" y="4929972"/>
            <a:ext cx="4060064" cy="115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765B522-55B1-421D-9EDE-A6C3827CA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726" y="1928028"/>
            <a:ext cx="4800531" cy="193730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FF80EED-C3D5-4208-8236-6509D9C42CB6}"/>
              </a:ext>
            </a:extLst>
          </p:cNvPr>
          <p:cNvSpPr txBox="1"/>
          <p:nvPr/>
        </p:nvSpPr>
        <p:spPr>
          <a:xfrm>
            <a:off x="156795" y="2333235"/>
            <a:ext cx="38056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altLang="cs-CZ" sz="2000" dirty="0">
                <a:solidFill>
                  <a:srgbClr val="2E2E2E"/>
                </a:solidFill>
                <a:latin typeface="+mn-lt"/>
                <a:cs typeface="Arial" panose="020B0604020202020204" pitchFamily="34" charset="0"/>
              </a:rPr>
              <a:t>   Následkem </a:t>
            </a:r>
            <a:r>
              <a:rPr lang="cs-CZ" altLang="cs-CZ" sz="2000" dirty="0" err="1">
                <a:solidFill>
                  <a:srgbClr val="2E2E2E"/>
                </a:solidFill>
                <a:latin typeface="+mn-lt"/>
                <a:cs typeface="Arial" panose="020B0604020202020204" pitchFamily="34" charset="0"/>
              </a:rPr>
              <a:t>aktinoidové</a:t>
            </a:r>
            <a:r>
              <a:rPr lang="cs-CZ" altLang="cs-CZ" sz="2000" dirty="0">
                <a:solidFill>
                  <a:srgbClr val="2E2E2E"/>
                </a:solidFill>
                <a:latin typeface="+mn-lt"/>
                <a:cs typeface="Arial" panose="020B0604020202020204" pitchFamily="34" charset="0"/>
              </a:rPr>
              <a:t> kontrakce roste kovalentní charakter sloučenin aktinoidů s rostoucím atomovým číslem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(sloučeniny </a:t>
            </a:r>
            <a:r>
              <a:rPr kumimoji="0" lang="en-US" alt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lawrenci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a</a:t>
            </a:r>
            <a:r>
              <a:rPr kumimoji="0" lang="en-US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jsou nejvíce</a:t>
            </a:r>
            <a:r>
              <a:rPr kumimoji="0" lang="en-US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k</a:t>
            </a:r>
            <a:r>
              <a:rPr kumimoji="0" lang="en-US" alt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ovalent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ní, sloučeniny </a:t>
            </a:r>
            <a:r>
              <a:rPr kumimoji="0" lang="en-US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a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k</a:t>
            </a:r>
            <a:r>
              <a:rPr kumimoji="0" lang="en-US" alt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tini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a</a:t>
            </a:r>
            <a:r>
              <a:rPr kumimoji="0" lang="en-US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jsou nejméně</a:t>
            </a:r>
            <a:r>
              <a:rPr kumimoji="0" lang="en-US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k</a:t>
            </a:r>
            <a:r>
              <a:rPr kumimoji="0" lang="en-US" altLang="cs-CZ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ovalent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ní)</a:t>
            </a:r>
            <a:r>
              <a:rPr kumimoji="0" lang="en-US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.</a:t>
            </a:r>
            <a:r>
              <a:rPr kumimoji="0" lang="cs-CZ" altLang="cs-CZ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8725326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velké, loďka, vsedě, vpředu&#10;&#10;Popis byl vytvořen automaticky">
            <a:extLst>
              <a:ext uri="{FF2B5EF4-FFF2-40B4-BE49-F238E27FC236}">
                <a16:creationId xmlns:a16="http://schemas.microsoft.com/office/drawing/2014/main" id="{768CAC2D-6F8E-47C4-84F4-DF9442233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246" y="2743201"/>
            <a:ext cx="5462753" cy="37338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17C1385-7CF8-4254-81B2-33DE3BA733D7}"/>
              </a:ext>
            </a:extLst>
          </p:cNvPr>
          <p:cNvSpPr txBox="1"/>
          <p:nvPr/>
        </p:nvSpPr>
        <p:spPr>
          <a:xfrm>
            <a:off x="3124200" y="228600"/>
            <a:ext cx="2561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Atomový objem</a:t>
            </a:r>
            <a:endParaRPr lang="en-US" sz="2800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CE88F21-2ADC-4EAB-9A4F-1D399A13E03A}"/>
              </a:ext>
            </a:extLst>
          </p:cNvPr>
          <p:cNvSpPr txBox="1"/>
          <p:nvPr/>
        </p:nvSpPr>
        <p:spPr>
          <a:xfrm>
            <a:off x="228600" y="838200"/>
            <a:ext cx="1366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Meyer</a:t>
            </a:r>
            <a:r>
              <a:rPr lang="cs-CZ" dirty="0"/>
              <a:t> 1869 </a:t>
            </a:r>
            <a:endParaRPr lang="en-US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A94B8B7-37C1-492D-A3AE-1B18A712823F}"/>
              </a:ext>
            </a:extLst>
          </p:cNvPr>
          <p:cNvSpPr txBox="1"/>
          <p:nvPr/>
        </p:nvSpPr>
        <p:spPr>
          <a:xfrm>
            <a:off x="228600" y="17526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Atomový objem </a:t>
            </a:r>
            <a:r>
              <a:rPr lang="cs-CZ" dirty="0"/>
              <a:t>n</a:t>
            </a:r>
            <a:r>
              <a:rPr lang="en-US" dirty="0" err="1"/>
              <a:t>en</a:t>
            </a:r>
            <a:r>
              <a:rPr lang="cs-CZ" dirty="0"/>
              <a:t>í úplně ideální ukazatel, kovy mívají odlišnou hustotu v důsledku jejich různé krystalické struktury.</a:t>
            </a:r>
            <a:endParaRPr lang="en-US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8A06496A-248F-427B-A114-E7269134F322}"/>
              </a:ext>
            </a:extLst>
          </p:cNvPr>
          <p:cNvSpPr/>
          <p:nvPr/>
        </p:nvSpPr>
        <p:spPr>
          <a:xfrm>
            <a:off x="609600" y="3352800"/>
            <a:ext cx="1513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282828"/>
                </a:solidFill>
                <a:latin typeface="Georgia" panose="02040502050405020303" pitchFamily="18" charset="0"/>
              </a:rPr>
              <a:t>V</a:t>
            </a:r>
            <a:r>
              <a:rPr lang="en-US" dirty="0">
                <a:solidFill>
                  <a:srgbClr val="282828"/>
                </a:solidFill>
                <a:latin typeface="Georgia" panose="02040502050405020303" pitchFamily="18" charset="0"/>
              </a:rPr>
              <a:t> = (4/3) </a:t>
            </a:r>
            <a:r>
              <a:rPr lang="el-GR" dirty="0">
                <a:solidFill>
                  <a:srgbClr val="282828"/>
                </a:solidFill>
                <a:latin typeface="Georgia" panose="02040502050405020303" pitchFamily="18" charset="0"/>
              </a:rPr>
              <a:t>π</a:t>
            </a:r>
            <a:r>
              <a:rPr lang="en-US" dirty="0">
                <a:solidFill>
                  <a:srgbClr val="282828"/>
                </a:solidFill>
                <a:latin typeface="Georgia" panose="02040502050405020303" pitchFamily="18" charset="0"/>
              </a:rPr>
              <a:t>r</a:t>
            </a:r>
            <a:r>
              <a:rPr lang="en-US" baseline="30000" dirty="0">
                <a:solidFill>
                  <a:srgbClr val="282828"/>
                </a:solidFill>
                <a:latin typeface="Georgia" panose="02040502050405020303" pitchFamily="18" charset="0"/>
              </a:rPr>
              <a:t>3</a:t>
            </a:r>
            <a:endParaRPr lang="en-US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8C3E756-A7BB-40C4-B108-BE697C426442}"/>
              </a:ext>
            </a:extLst>
          </p:cNvPr>
          <p:cNvSpPr/>
          <p:nvPr/>
        </p:nvSpPr>
        <p:spPr>
          <a:xfrm>
            <a:off x="2514600" y="1219200"/>
            <a:ext cx="105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282828"/>
                </a:solidFill>
                <a:latin typeface="Georgia" panose="02040502050405020303" pitchFamily="18" charset="0"/>
              </a:rPr>
              <a:t>V </a:t>
            </a:r>
            <a:r>
              <a:rPr lang="en-US" dirty="0">
                <a:solidFill>
                  <a:srgbClr val="282828"/>
                </a:solidFill>
                <a:latin typeface="Georgia" panose="02040502050405020303" pitchFamily="18" charset="0"/>
              </a:rPr>
              <a:t>= </a:t>
            </a:r>
            <a:r>
              <a:rPr lang="cs-CZ" dirty="0">
                <a:solidFill>
                  <a:srgbClr val="282828"/>
                </a:solidFill>
                <a:latin typeface="Georgia" panose="02040502050405020303" pitchFamily="18" charset="0"/>
              </a:rPr>
              <a:t>M</a:t>
            </a:r>
            <a:r>
              <a:rPr lang="en-US" dirty="0">
                <a:solidFill>
                  <a:srgbClr val="282828"/>
                </a:solidFill>
                <a:latin typeface="Georgia" panose="02040502050405020303" pitchFamily="18" charset="0"/>
              </a:rPr>
              <a:t>/</a:t>
            </a:r>
            <a:r>
              <a:rPr lang="el-GR" dirty="0">
                <a:solidFill>
                  <a:srgbClr val="282828"/>
                </a:solidFill>
                <a:latin typeface="Georgia" panose="02040502050405020303" pitchFamily="18" charset="0"/>
              </a:rPr>
              <a:t>ρ</a:t>
            </a:r>
            <a:endParaRPr lang="en-US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BFEBCDC-E0E2-40EC-AC30-23BBBAFC9122}"/>
              </a:ext>
            </a:extLst>
          </p:cNvPr>
          <p:cNvSpPr txBox="1"/>
          <p:nvPr/>
        </p:nvSpPr>
        <p:spPr>
          <a:xfrm>
            <a:off x="152400" y="2819400"/>
            <a:ext cx="218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/>
              <a:t>Alternativní výpočet:</a:t>
            </a:r>
            <a:endParaRPr lang="en-US" b="1" i="1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4A9C2F2-B6F2-49D8-9336-9A201BED00B0}"/>
              </a:ext>
            </a:extLst>
          </p:cNvPr>
          <p:cNvSpPr/>
          <p:nvPr/>
        </p:nvSpPr>
        <p:spPr>
          <a:xfrm>
            <a:off x="152400" y="3886200"/>
            <a:ext cx="2364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82828"/>
                </a:solidFill>
                <a:latin typeface="Georgia" panose="02040502050405020303" pitchFamily="18" charset="0"/>
              </a:rPr>
              <a:t>r </a:t>
            </a:r>
            <a:r>
              <a:rPr lang="cs-CZ" dirty="0">
                <a:solidFill>
                  <a:srgbClr val="282828"/>
                </a:solidFill>
                <a:latin typeface="Georgia" panose="02040502050405020303" pitchFamily="18" charset="0"/>
              </a:rPr>
              <a:t>je </a:t>
            </a:r>
            <a:r>
              <a:rPr lang="en-US" dirty="0">
                <a:solidFill>
                  <a:srgbClr val="282828"/>
                </a:solidFill>
                <a:latin typeface="Georgia" panose="02040502050405020303" pitchFamily="18" charset="0"/>
              </a:rPr>
              <a:t>atom</a:t>
            </a:r>
            <a:r>
              <a:rPr lang="cs-CZ" dirty="0" err="1">
                <a:solidFill>
                  <a:srgbClr val="282828"/>
                </a:solidFill>
                <a:latin typeface="Georgia" panose="02040502050405020303" pitchFamily="18" charset="0"/>
              </a:rPr>
              <a:t>ový</a:t>
            </a:r>
            <a:r>
              <a:rPr lang="en-US" dirty="0">
                <a:solidFill>
                  <a:srgbClr val="282828"/>
                </a:solidFill>
                <a:latin typeface="Georgia" panose="02040502050405020303" pitchFamily="18" charset="0"/>
              </a:rPr>
              <a:t> </a:t>
            </a:r>
            <a:r>
              <a:rPr lang="cs-CZ" dirty="0">
                <a:solidFill>
                  <a:srgbClr val="282828"/>
                </a:solidFill>
                <a:latin typeface="Georgia" panose="02040502050405020303" pitchFamily="18" charset="0"/>
              </a:rPr>
              <a:t>poloměr</a:t>
            </a:r>
            <a:endParaRPr lang="en-US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0AE2333-C9DC-41C8-9A66-D809BFF524B7}"/>
              </a:ext>
            </a:extLst>
          </p:cNvPr>
          <p:cNvSpPr/>
          <p:nvPr/>
        </p:nvSpPr>
        <p:spPr>
          <a:xfrm>
            <a:off x="228600" y="5029200"/>
            <a:ext cx="3505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b="1" dirty="0">
                <a:solidFill>
                  <a:srgbClr val="282828"/>
                </a:solidFill>
              </a:rPr>
              <a:t>Příklad</a:t>
            </a:r>
            <a:r>
              <a:rPr lang="cs-CZ" dirty="0">
                <a:solidFill>
                  <a:srgbClr val="282828"/>
                </a:solidFill>
              </a:rPr>
              <a:t>: Objem atomu vodíku.</a:t>
            </a:r>
          </a:p>
          <a:p>
            <a:pPr fontAlgn="base"/>
            <a:endParaRPr lang="cs-CZ" sz="800" dirty="0">
              <a:solidFill>
                <a:srgbClr val="282828"/>
              </a:solidFill>
            </a:endParaRPr>
          </a:p>
          <a:p>
            <a:pPr fontAlgn="base"/>
            <a:r>
              <a:rPr lang="cs-CZ" dirty="0">
                <a:solidFill>
                  <a:srgbClr val="282828"/>
                </a:solidFill>
              </a:rPr>
              <a:t>R =</a:t>
            </a:r>
            <a:r>
              <a:rPr lang="en-US" dirty="0">
                <a:solidFill>
                  <a:srgbClr val="282828"/>
                </a:solidFill>
              </a:rPr>
              <a:t> 53 p</a:t>
            </a:r>
            <a:r>
              <a:rPr lang="cs-CZ" dirty="0">
                <a:solidFill>
                  <a:srgbClr val="282828"/>
                </a:solidFill>
              </a:rPr>
              <a:t>m</a:t>
            </a:r>
            <a:r>
              <a:rPr lang="en-US" dirty="0">
                <a:solidFill>
                  <a:srgbClr val="282828"/>
                </a:solidFill>
              </a:rPr>
              <a:t> </a:t>
            </a:r>
          </a:p>
          <a:p>
            <a:pPr fontAlgn="base"/>
            <a:r>
              <a:rPr lang="cs-CZ" dirty="0">
                <a:solidFill>
                  <a:srgbClr val="282828"/>
                </a:solidFill>
              </a:rPr>
              <a:t>V</a:t>
            </a:r>
            <a:r>
              <a:rPr lang="en-US" dirty="0">
                <a:solidFill>
                  <a:srgbClr val="282828"/>
                </a:solidFill>
              </a:rPr>
              <a:t> = (4/3)π(53</a:t>
            </a:r>
            <a:r>
              <a:rPr lang="en-US" baseline="30000" dirty="0">
                <a:solidFill>
                  <a:srgbClr val="282828"/>
                </a:solidFill>
              </a:rPr>
              <a:t>3</a:t>
            </a:r>
            <a:r>
              <a:rPr lang="en-US" dirty="0">
                <a:solidFill>
                  <a:srgbClr val="282828"/>
                </a:solidFill>
              </a:rPr>
              <a:t>)</a:t>
            </a:r>
          </a:p>
          <a:p>
            <a:pPr fontAlgn="base"/>
            <a:r>
              <a:rPr lang="cs-CZ" dirty="0">
                <a:solidFill>
                  <a:srgbClr val="282828"/>
                </a:solidFill>
              </a:rPr>
              <a:t>V</a:t>
            </a:r>
            <a:r>
              <a:rPr lang="en-US" dirty="0">
                <a:solidFill>
                  <a:srgbClr val="282828"/>
                </a:solidFill>
              </a:rPr>
              <a:t> = </a:t>
            </a:r>
            <a:r>
              <a:rPr lang="en-US" u="sng" dirty="0">
                <a:solidFill>
                  <a:srgbClr val="282828"/>
                </a:solidFill>
              </a:rPr>
              <a:t>623000 </a:t>
            </a:r>
            <a:r>
              <a:rPr lang="cs-CZ" u="sng" dirty="0">
                <a:solidFill>
                  <a:srgbClr val="282828"/>
                </a:solidFill>
              </a:rPr>
              <a:t>pm</a:t>
            </a:r>
            <a:r>
              <a:rPr lang="cs-CZ" u="sng" baseline="30000" dirty="0">
                <a:solidFill>
                  <a:srgbClr val="282828"/>
                </a:solidFill>
              </a:rPr>
              <a:t>2</a:t>
            </a:r>
            <a:endParaRPr lang="en-US" b="0" i="0" u="sng" strike="noStrike" baseline="30000" dirty="0">
              <a:solidFill>
                <a:srgbClr val="282828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4304619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958C981-CBC3-437F-BB51-9B86BEFA5CDA}"/>
              </a:ext>
            </a:extLst>
          </p:cNvPr>
          <p:cNvSpPr/>
          <p:nvPr/>
        </p:nvSpPr>
        <p:spPr>
          <a:xfrm>
            <a:off x="152400" y="4719670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solidFill>
                  <a:srgbClr val="282828"/>
                </a:solidFill>
              </a:rPr>
              <a:t>Příklad</a:t>
            </a:r>
            <a:r>
              <a:rPr lang="cs-CZ" sz="2000" dirty="0">
                <a:solidFill>
                  <a:srgbClr val="282828"/>
                </a:solidFill>
              </a:rPr>
              <a:t>: Velmi malou hustotu má např. </a:t>
            </a:r>
            <a:r>
              <a:rPr lang="cs-CZ" sz="2000" i="1" dirty="0">
                <a:solidFill>
                  <a:srgbClr val="282828"/>
                </a:solidFill>
              </a:rPr>
              <a:t>lithium</a:t>
            </a:r>
            <a:r>
              <a:rPr lang="cs-CZ" sz="2000" dirty="0">
                <a:solidFill>
                  <a:srgbClr val="282828"/>
                </a:solidFill>
              </a:rPr>
              <a:t> (</a:t>
            </a:r>
            <a:r>
              <a:rPr lang="cs-CZ" sz="2000" dirty="0" err="1">
                <a:solidFill>
                  <a:srgbClr val="282828"/>
                </a:solidFill>
              </a:rPr>
              <a:t>Li</a:t>
            </a:r>
            <a:r>
              <a:rPr lang="cs-CZ" sz="2000" dirty="0">
                <a:solidFill>
                  <a:srgbClr val="282828"/>
                </a:solidFill>
              </a:rPr>
              <a:t>) – 0.5 g/cm3, proto může plavat na vodě. Prvky s velmi vysokou hustotou jsou např. </a:t>
            </a:r>
            <a:r>
              <a:rPr lang="en-US" sz="2000" dirty="0">
                <a:solidFill>
                  <a:srgbClr val="282828"/>
                </a:solidFill>
              </a:rPr>
              <a:t>osmium</a:t>
            </a:r>
            <a:r>
              <a:rPr lang="cs-CZ" sz="2000" dirty="0">
                <a:solidFill>
                  <a:srgbClr val="282828"/>
                </a:solidFill>
              </a:rPr>
              <a:t> (Os)</a:t>
            </a:r>
            <a:r>
              <a:rPr lang="en-US" sz="2000" dirty="0">
                <a:solidFill>
                  <a:srgbClr val="282828"/>
                </a:solidFill>
              </a:rPr>
              <a:t> </a:t>
            </a:r>
            <a:r>
              <a:rPr lang="cs-CZ" sz="2000" dirty="0">
                <a:solidFill>
                  <a:srgbClr val="282828"/>
                </a:solidFill>
              </a:rPr>
              <a:t>nebo</a:t>
            </a:r>
            <a:r>
              <a:rPr lang="en-US" sz="2000" dirty="0">
                <a:solidFill>
                  <a:srgbClr val="282828"/>
                </a:solidFill>
              </a:rPr>
              <a:t> iridium</a:t>
            </a:r>
            <a:r>
              <a:rPr lang="cs-CZ" sz="2000" dirty="0">
                <a:solidFill>
                  <a:srgbClr val="282828"/>
                </a:solidFill>
              </a:rPr>
              <a:t> (Ir), jejichž hustota je asi dvojnásobkem hustoty olova</a:t>
            </a:r>
            <a:r>
              <a:rPr lang="en-US" sz="2000" dirty="0">
                <a:solidFill>
                  <a:srgbClr val="282828"/>
                </a:solidFill>
              </a:rPr>
              <a:t>. </a:t>
            </a:r>
            <a:r>
              <a:rPr lang="cs-CZ" sz="2000" dirty="0">
                <a:solidFill>
                  <a:srgbClr val="282828"/>
                </a:solidFill>
              </a:rPr>
              <a:t>Oba t</a:t>
            </a:r>
            <a:r>
              <a:rPr lang="cs-CZ" sz="2000" dirty="0"/>
              <a:t>yto prvky </a:t>
            </a:r>
            <a:r>
              <a:rPr lang="en-US" sz="2000" dirty="0" err="1"/>
              <a:t>maj</a:t>
            </a:r>
            <a:r>
              <a:rPr lang="cs-CZ" sz="2000" dirty="0"/>
              <a:t>í</a:t>
            </a:r>
            <a:r>
              <a:rPr lang="en-US" sz="2000" dirty="0"/>
              <a:t> mal</a:t>
            </a:r>
            <a:r>
              <a:rPr lang="cs-CZ" sz="2000" dirty="0"/>
              <a:t>é atomové poloměry</a:t>
            </a:r>
            <a:r>
              <a:rPr lang="en-US" sz="2000" dirty="0"/>
              <a:t>,</a:t>
            </a:r>
            <a:r>
              <a:rPr lang="cs-CZ" sz="2000" dirty="0"/>
              <a:t> protože jejich </a:t>
            </a:r>
            <a:r>
              <a:rPr lang="cs-CZ" sz="2000" u="sng" dirty="0"/>
              <a:t>6</a:t>
            </a:r>
            <a:r>
              <a:rPr lang="en-US" sz="2000" u="sng" dirty="0"/>
              <a:t>f</a:t>
            </a:r>
            <a:r>
              <a:rPr lang="cs-CZ" sz="2000" u="sng" dirty="0"/>
              <a:t>- resp. 5f-</a:t>
            </a:r>
            <a:r>
              <a:rPr lang="en-US" sz="2000" u="sng" dirty="0"/>
              <a:t>orbital</a:t>
            </a:r>
            <a:r>
              <a:rPr lang="cs-CZ" sz="2000" u="sng" dirty="0"/>
              <a:t>y</a:t>
            </a:r>
            <a:r>
              <a:rPr lang="en-US" sz="2000" u="sng" dirty="0"/>
              <a:t> </a:t>
            </a:r>
            <a:r>
              <a:rPr lang="cs-CZ" sz="2000" u="sng" dirty="0"/>
              <a:t>podléhají kontrakci v důsledku nedostatečného odstínění přitažlivé síly jádra</a:t>
            </a:r>
            <a:r>
              <a:rPr lang="en-US" sz="2000" dirty="0"/>
              <a:t>.</a:t>
            </a:r>
            <a:r>
              <a:rPr lang="cs-CZ" sz="2000" dirty="0"/>
              <a:t> U </a:t>
            </a:r>
            <a:r>
              <a:rPr lang="en-US" sz="2000" dirty="0" err="1"/>
              <a:t>osmi</a:t>
            </a:r>
            <a:r>
              <a:rPr lang="cs-CZ" sz="2000" dirty="0"/>
              <a:t>a hraje roli také </a:t>
            </a:r>
            <a:r>
              <a:rPr lang="cs-CZ" sz="2000" u="sng" dirty="0"/>
              <a:t>relativistický efekt</a:t>
            </a:r>
            <a:r>
              <a:rPr lang="cs-CZ" sz="2000" dirty="0"/>
              <a:t>. Mají tudíž vyšší hmotnost na jednotkový objem.</a:t>
            </a:r>
            <a:endParaRPr lang="en-US" sz="2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81E424B-A930-4E2F-8E24-0DF9F796A823}"/>
              </a:ext>
            </a:extLst>
          </p:cNvPr>
          <p:cNvSpPr txBox="1"/>
          <p:nvPr/>
        </p:nvSpPr>
        <p:spPr>
          <a:xfrm>
            <a:off x="2177261" y="225358"/>
            <a:ext cx="4713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Hustota prvků v pevném stavu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93CBF72-6096-4666-8C12-E9C97C88CF20}"/>
              </a:ext>
            </a:extLst>
          </p:cNvPr>
          <p:cNvSpPr txBox="1"/>
          <p:nvPr/>
        </p:nvSpPr>
        <p:spPr>
          <a:xfrm>
            <a:off x="152400" y="981428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Hustota prvků závisí kromě velikosti atomu také na jeho hmotnosti a uspořádání v krystalu. </a:t>
            </a:r>
            <a:endParaRPr lang="en-US" sz="2000" dirty="0"/>
          </a:p>
        </p:txBody>
      </p:sp>
      <p:pic>
        <p:nvPicPr>
          <p:cNvPr id="3" name="Obrázek 2" descr="Obsah obrázku text, mapa&#10;&#10;Popis byl vytvořen automaticky">
            <a:extLst>
              <a:ext uri="{FF2B5EF4-FFF2-40B4-BE49-F238E27FC236}">
                <a16:creationId xmlns:a16="http://schemas.microsoft.com/office/drawing/2014/main" id="{0D6E1FDA-85F6-4AA2-BDBF-ED141B4F8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4107"/>
            <a:ext cx="8382000" cy="300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7743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585AD0B-1E89-4C16-8594-ED4D5773A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52400"/>
            <a:ext cx="2555199" cy="227543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CDAF300-8D5F-4A11-A8F8-CB36440105F2}"/>
              </a:ext>
            </a:extLst>
          </p:cNvPr>
          <p:cNvSpPr txBox="1"/>
          <p:nvPr/>
        </p:nvSpPr>
        <p:spPr>
          <a:xfrm>
            <a:off x="7239000" y="2514600"/>
            <a:ext cx="813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Draslík</a:t>
            </a:r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DE40AF7-4B0B-4576-AD4F-395188668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2719388" cy="221486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E1A9354-C132-46B1-89DF-810A5515F6C0}"/>
              </a:ext>
            </a:extLst>
          </p:cNvPr>
          <p:cNvSpPr txBox="1"/>
          <p:nvPr/>
        </p:nvSpPr>
        <p:spPr>
          <a:xfrm>
            <a:off x="914400" y="2514600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Lithium</a:t>
            </a:r>
            <a:endParaRPr lang="en-US" dirty="0"/>
          </a:p>
        </p:txBody>
      </p:sp>
      <p:pic>
        <p:nvPicPr>
          <p:cNvPr id="3" name="Obrázek 2" descr="Obsah obrázku hrníček, stůl, vsedě, led&#10;&#10;Popis byl vytvořen automaticky">
            <a:extLst>
              <a:ext uri="{FF2B5EF4-FFF2-40B4-BE49-F238E27FC236}">
                <a16:creationId xmlns:a16="http://schemas.microsoft.com/office/drawing/2014/main" id="{66DD05CD-0F91-4081-8D69-4FC0F261F6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81000"/>
            <a:ext cx="3047663" cy="203477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638B282-0B67-445D-B133-AAAA7F17FF75}"/>
              </a:ext>
            </a:extLst>
          </p:cNvPr>
          <p:cNvSpPr txBox="1"/>
          <p:nvPr/>
        </p:nvSpPr>
        <p:spPr>
          <a:xfrm>
            <a:off x="4114800" y="2438400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Sod</a:t>
            </a:r>
            <a:r>
              <a:rPr lang="cs-CZ" dirty="0" err="1"/>
              <a:t>ík</a:t>
            </a:r>
            <a:endParaRPr lang="en-US" dirty="0"/>
          </a:p>
        </p:txBody>
      </p:sp>
      <p:pic>
        <p:nvPicPr>
          <p:cNvPr id="5" name="Obrázek 4" descr="Obsah obrázku cukr&#10;&#10;Popis byl vytvořen automaticky">
            <a:extLst>
              <a:ext uri="{FF2B5EF4-FFF2-40B4-BE49-F238E27FC236}">
                <a16:creationId xmlns:a16="http://schemas.microsoft.com/office/drawing/2014/main" id="{415FC3F0-5890-42B4-BB31-91D22A6C1F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314890"/>
            <a:ext cx="3962400" cy="2545843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297190C0-F62F-4042-AAD2-026E35F27896}"/>
              </a:ext>
            </a:extLst>
          </p:cNvPr>
          <p:cNvSpPr/>
          <p:nvPr/>
        </p:nvSpPr>
        <p:spPr>
          <a:xfrm>
            <a:off x="1371600" y="6019800"/>
            <a:ext cx="970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Osmium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AFDEC9AA-E9FC-4B38-BC35-5888982415A3}"/>
              </a:ext>
            </a:extLst>
          </p:cNvPr>
          <p:cNvSpPr/>
          <p:nvPr/>
        </p:nvSpPr>
        <p:spPr>
          <a:xfrm>
            <a:off x="6019800" y="5943600"/>
            <a:ext cx="90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Iridium </a:t>
            </a:r>
          </a:p>
        </p:txBody>
      </p:sp>
      <p:pic>
        <p:nvPicPr>
          <p:cNvPr id="16" name="Obrázek 15" descr="Obsah obrázku skála, jídlo, dort, stůl&#10;&#10;Popis byl vytvořen automaticky">
            <a:extLst>
              <a:ext uri="{FF2B5EF4-FFF2-40B4-BE49-F238E27FC236}">
                <a16:creationId xmlns:a16="http://schemas.microsoft.com/office/drawing/2014/main" id="{64379863-594F-4A33-82A9-8F649BD19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352800"/>
            <a:ext cx="24130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7415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Image showing periodicity of the chemical elements for density of solid in a periodic table heatscape style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371600"/>
            <a:ext cx="85344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133600" y="533400"/>
            <a:ext cx="4713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Hustota prvků v pevném stavu</a:t>
            </a:r>
          </a:p>
        </p:txBody>
      </p:sp>
    </p:spTree>
    <p:extLst>
      <p:ext uri="{BB962C8B-B14F-4D97-AF65-F5344CB8AC3E}">
        <p14:creationId xmlns:p14="http://schemas.microsoft.com/office/powerpoint/2010/main" val="363550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547A5B31-1CC8-44B7-9FC9-642AED394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7886700" cy="362261"/>
          </a:xfrm>
        </p:spPr>
        <p:txBody>
          <a:bodyPr>
            <a:noAutofit/>
          </a:bodyPr>
          <a:lstStyle/>
          <a:p>
            <a:r>
              <a:rPr lang="cs-CZ" sz="2800" b="1" dirty="0"/>
              <a:t>Atomová hmotnost</a:t>
            </a:r>
            <a:endParaRPr lang="en-US" sz="2800" b="1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DCDCFE60-E37A-4812-931F-AA972A17D321}"/>
              </a:ext>
            </a:extLst>
          </p:cNvPr>
          <p:cNvGrpSpPr/>
          <p:nvPr/>
        </p:nvGrpSpPr>
        <p:grpSpPr>
          <a:xfrm>
            <a:off x="304800" y="1143000"/>
            <a:ext cx="8696325" cy="5476875"/>
            <a:chOff x="304800" y="1143000"/>
            <a:chExt cx="8696325" cy="5476875"/>
          </a:xfrm>
        </p:grpSpPr>
        <p:pic>
          <p:nvPicPr>
            <p:cNvPr id="2" name="Obrázek 1">
              <a:extLst>
                <a:ext uri="{FF2B5EF4-FFF2-40B4-BE49-F238E27FC236}">
                  <a16:creationId xmlns:a16="http://schemas.microsoft.com/office/drawing/2014/main" id="{D5DFB950-258A-4918-A007-891A9B016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1143000"/>
              <a:ext cx="8696325" cy="5476875"/>
            </a:xfrm>
            <a:prstGeom prst="rect">
              <a:avLst/>
            </a:prstGeom>
          </p:spPr>
        </p:pic>
        <p:sp>
          <p:nvSpPr>
            <p:cNvPr id="4" name="Ovál 3">
              <a:extLst>
                <a:ext uri="{FF2B5EF4-FFF2-40B4-BE49-F238E27FC236}">
                  <a16:creationId xmlns:a16="http://schemas.microsoft.com/office/drawing/2014/main" id="{78C90638-313E-4D59-9ADC-47A119401FC5}"/>
                </a:ext>
              </a:extLst>
            </p:cNvPr>
            <p:cNvSpPr/>
            <p:nvPr/>
          </p:nvSpPr>
          <p:spPr>
            <a:xfrm>
              <a:off x="7358062" y="3733800"/>
              <a:ext cx="1062038" cy="5334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E1DFE648-59E1-446A-AC49-7EEED9E75331}"/>
                </a:ext>
              </a:extLst>
            </p:cNvPr>
            <p:cNvSpPr/>
            <p:nvPr/>
          </p:nvSpPr>
          <p:spPr>
            <a:xfrm>
              <a:off x="4121943" y="3276600"/>
              <a:ext cx="1062038" cy="5334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411196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400" y="457201"/>
            <a:ext cx="8763000" cy="579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400" dirty="0"/>
              <a:t>				     </a:t>
            </a:r>
            <a:r>
              <a:rPr lang="cs-CZ" altLang="cs-CZ" sz="2400" b="1" i="1" dirty="0"/>
              <a:t>Obecná chemie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400" dirty="0"/>
              <a:t>			(teoretický základ chemických oborů)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24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400" dirty="0"/>
              <a:t>				  Organokovová chemie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sz="2400" b="1" i="1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400" b="1" i="1" dirty="0"/>
              <a:t>		       Anorganická chemie           Organická chemie</a:t>
            </a:r>
            <a:endParaRPr lang="cs-CZ" altLang="cs-CZ" sz="24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400" dirty="0"/>
              <a:t>			 chemie prvků                   chemie sloučenin C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400" dirty="0"/>
              <a:t>			 a sloučenin</a:t>
            </a:r>
            <a:r>
              <a:rPr lang="cs-CZ" altLang="cs-CZ" sz="2400" i="1" dirty="0"/>
              <a:t>                </a:t>
            </a:r>
            <a:r>
              <a:rPr lang="cs-CZ" altLang="cs-CZ" sz="2400" dirty="0"/>
              <a:t>    </a:t>
            </a:r>
            <a:r>
              <a:rPr lang="en-US" altLang="cs-CZ" sz="2400" dirty="0"/>
              <a:t>+ </a:t>
            </a:r>
            <a:r>
              <a:rPr lang="cs-CZ" altLang="cs-CZ" sz="2400" dirty="0"/>
              <a:t>některé další prvky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400" dirty="0"/>
              <a:t>			 mimo „C“                        </a:t>
            </a:r>
            <a:r>
              <a:rPr lang="en-US" altLang="cs-CZ" sz="2400" dirty="0"/>
              <a:t> </a:t>
            </a:r>
            <a:r>
              <a:rPr lang="cs-CZ" altLang="cs-CZ" sz="2400" dirty="0"/>
              <a:t> (O, H, N, S) 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altLang="cs-CZ" sz="2400" dirty="0"/>
              <a:t>  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Analytická chemie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Fyzikální chemie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Biochemie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Hraniční obory: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/>
              <a:t>     geochemie, kosmochemie, </a:t>
            </a:r>
            <a:r>
              <a:rPr lang="cs-CZ" altLang="cs-CZ" sz="2400" dirty="0" err="1"/>
              <a:t>chem</a:t>
            </a:r>
            <a:r>
              <a:rPr lang="cs-CZ" altLang="cs-CZ" sz="2400" dirty="0"/>
              <a:t>. fyzika, radiochemie, …</a:t>
            </a:r>
          </a:p>
        </p:txBody>
      </p:sp>
    </p:spTree>
    <p:extLst>
      <p:ext uri="{BB962C8B-B14F-4D97-AF65-F5344CB8AC3E}">
        <p14:creationId xmlns:p14="http://schemas.microsoft.com/office/powerpoint/2010/main" val="1490989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086AB57-CBB5-4A31-B536-8FF2D09690CC}"/>
              </a:ext>
            </a:extLst>
          </p:cNvPr>
          <p:cNvSpPr txBox="1"/>
          <p:nvPr/>
        </p:nvSpPr>
        <p:spPr>
          <a:xfrm>
            <a:off x="76200" y="676841"/>
            <a:ext cx="8969326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1. </a:t>
            </a:r>
            <a:r>
              <a:rPr lang="cs-CZ" sz="2000" b="1" i="1" dirty="0" err="1"/>
              <a:t>Dö</a:t>
            </a:r>
            <a:r>
              <a:rPr lang="en-US" sz="2000" b="1" i="1" dirty="0" err="1"/>
              <a:t>ber</a:t>
            </a:r>
            <a:r>
              <a:rPr lang="cs-CZ" sz="2000" b="1" i="1" dirty="0"/>
              <a:t>e</a:t>
            </a:r>
            <a:r>
              <a:rPr lang="en-US" sz="2000" b="1" i="1" dirty="0" err="1"/>
              <a:t>inerov</a:t>
            </a:r>
            <a:r>
              <a:rPr lang="cs-CZ" sz="2000" b="1" i="1" dirty="0"/>
              <a:t>y triády </a:t>
            </a:r>
            <a:r>
              <a:rPr lang="cs-CZ" sz="2000" dirty="0"/>
              <a:t>(1817 a 1829):  Atomová hmotnost prostředního člena triády je přibližně rovna průměru atomových hmotností obou krajních členů: </a:t>
            </a:r>
          </a:p>
          <a:p>
            <a:endParaRPr lang="cs-CZ" sz="800" dirty="0"/>
          </a:p>
          <a:p>
            <a:r>
              <a:rPr lang="cs-CZ" sz="2000" dirty="0"/>
              <a:t>	Cl: 35.46			S: 32.06			Ca: 40.07</a:t>
            </a:r>
          </a:p>
          <a:p>
            <a:r>
              <a:rPr lang="cs-CZ" sz="2000" dirty="0"/>
              <a:t>	Br: 79.92		Se: 79.2			</a:t>
            </a:r>
            <a:r>
              <a:rPr lang="cs-CZ" sz="2000" dirty="0" err="1"/>
              <a:t>Sr</a:t>
            </a:r>
            <a:r>
              <a:rPr lang="cs-CZ" sz="2000" dirty="0"/>
              <a:t>: 87.63</a:t>
            </a:r>
          </a:p>
          <a:p>
            <a:r>
              <a:rPr lang="cs-CZ" sz="2000" dirty="0"/>
              <a:t>	I: 126.92			Te: 127.5		Ba: 137.37</a:t>
            </a:r>
          </a:p>
          <a:p>
            <a:endParaRPr lang="cs-CZ" sz="800" dirty="0"/>
          </a:p>
          <a:p>
            <a:r>
              <a:rPr lang="cs-CZ" sz="2000" dirty="0"/>
              <a:t>         (Cl + I)/2:   81.19      	      (S + Te)/2:   79.78   	         (Ca + Ba)/2:   88.72</a:t>
            </a:r>
          </a:p>
          <a:p>
            <a:endParaRPr lang="cs-CZ" sz="800" dirty="0"/>
          </a:p>
          <a:p>
            <a:r>
              <a:rPr lang="cs-CZ" sz="2000" dirty="0"/>
              <a:t>Další triády:     </a:t>
            </a:r>
            <a:r>
              <a:rPr lang="cs-CZ" sz="2000" dirty="0" err="1"/>
              <a:t>Fe</a:t>
            </a:r>
            <a:r>
              <a:rPr lang="cs-CZ" sz="2000" dirty="0"/>
              <a:t> + Co + Ni,   </a:t>
            </a:r>
            <a:r>
              <a:rPr lang="cs-CZ" sz="2000" dirty="0" err="1"/>
              <a:t>Ru</a:t>
            </a:r>
            <a:r>
              <a:rPr lang="cs-CZ" sz="2000" dirty="0"/>
              <a:t> + </a:t>
            </a:r>
            <a:r>
              <a:rPr lang="cs-CZ" sz="2000" dirty="0" err="1"/>
              <a:t>Rh</a:t>
            </a:r>
            <a:r>
              <a:rPr lang="cs-CZ" sz="2000" dirty="0"/>
              <a:t> + </a:t>
            </a:r>
            <a:r>
              <a:rPr lang="cs-CZ" sz="2000" dirty="0" err="1"/>
              <a:t>Pd</a:t>
            </a:r>
            <a:r>
              <a:rPr lang="cs-CZ" sz="2000" dirty="0"/>
              <a:t>,   Os + Ir + </a:t>
            </a:r>
            <a:r>
              <a:rPr lang="cs-CZ" sz="2000" dirty="0" err="1"/>
              <a:t>Pt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Pro nukleonová čísla platí identita:</a:t>
            </a:r>
          </a:p>
          <a:p>
            <a:r>
              <a:rPr lang="cs-CZ" sz="2000" dirty="0"/>
              <a:t>				</a:t>
            </a:r>
            <a:r>
              <a:rPr lang="en-US" sz="2000" dirty="0"/>
              <a:t>	</a:t>
            </a:r>
            <a:r>
              <a:rPr lang="cs-CZ" sz="2000" b="1" dirty="0"/>
              <a:t>(</a:t>
            </a:r>
            <a:r>
              <a:rPr lang="cs-CZ" sz="2000" b="1" i="1" dirty="0"/>
              <a:t>n</a:t>
            </a:r>
            <a:r>
              <a:rPr lang="cs-CZ" sz="2000" b="1" dirty="0"/>
              <a:t> - 1 + </a:t>
            </a:r>
            <a:r>
              <a:rPr lang="cs-CZ" sz="2000" b="1" i="1" dirty="0"/>
              <a:t>n</a:t>
            </a:r>
            <a:r>
              <a:rPr lang="cs-CZ" sz="2000" b="1" dirty="0"/>
              <a:t> + 1)/2  = </a:t>
            </a:r>
            <a:r>
              <a:rPr lang="cs-CZ" sz="2000" b="1" i="1" dirty="0"/>
              <a:t>n</a:t>
            </a:r>
          </a:p>
          <a:p>
            <a:endParaRPr lang="en-US" sz="1100" dirty="0"/>
          </a:p>
          <a:p>
            <a:endParaRPr lang="cs-CZ" sz="800" dirty="0"/>
          </a:p>
          <a:p>
            <a:r>
              <a:rPr lang="cs-CZ" sz="2000" dirty="0"/>
              <a:t>2. Atomová hmotnost prvku je přibližně rovna </a:t>
            </a:r>
            <a:r>
              <a:rPr lang="cs-CZ" sz="2000" b="1" dirty="0"/>
              <a:t>aritmetickému průměru atomových hmotností </a:t>
            </a:r>
            <a:r>
              <a:rPr lang="cs-CZ" sz="2000" dirty="0"/>
              <a:t>okolních prvků:</a:t>
            </a:r>
          </a:p>
          <a:p>
            <a:endParaRPr lang="cs-CZ" sz="800" dirty="0"/>
          </a:p>
          <a:p>
            <a:r>
              <a:rPr lang="cs-CZ" sz="2000" dirty="0"/>
              <a:t>	</a:t>
            </a:r>
            <a:r>
              <a:rPr lang="cs-CZ" sz="2000" dirty="0" err="1"/>
              <a:t>A</a:t>
            </a:r>
            <a:r>
              <a:rPr lang="cs-CZ" sz="2000" baseline="-25000" dirty="0" err="1"/>
              <a:t>Cu</a:t>
            </a:r>
            <a:r>
              <a:rPr lang="cs-CZ" sz="2000" dirty="0"/>
              <a:t> =  (A</a:t>
            </a:r>
            <a:r>
              <a:rPr lang="cs-CZ" sz="2000" baseline="-25000" dirty="0"/>
              <a:t>K</a:t>
            </a:r>
            <a:r>
              <a:rPr lang="cs-CZ" sz="2000" dirty="0"/>
              <a:t> + </a:t>
            </a:r>
            <a:r>
              <a:rPr lang="cs-CZ" sz="2000" dirty="0" err="1"/>
              <a:t>A</a:t>
            </a:r>
            <a:r>
              <a:rPr lang="cs-CZ" sz="2000" baseline="-25000" dirty="0" err="1"/>
              <a:t>Ca</a:t>
            </a:r>
            <a:r>
              <a:rPr lang="cs-CZ" sz="2000" dirty="0"/>
              <a:t> + </a:t>
            </a:r>
            <a:r>
              <a:rPr lang="cs-CZ" sz="2000" dirty="0" err="1"/>
              <a:t>A</a:t>
            </a:r>
            <a:r>
              <a:rPr lang="cs-CZ" sz="2000" baseline="-25000" dirty="0" err="1"/>
              <a:t>Rb</a:t>
            </a:r>
            <a:r>
              <a:rPr lang="cs-CZ" sz="2000" dirty="0"/>
              <a:t> + </a:t>
            </a:r>
            <a:r>
              <a:rPr lang="cs-CZ" sz="2000" dirty="0" err="1"/>
              <a:t>A</a:t>
            </a:r>
            <a:r>
              <a:rPr lang="cs-CZ" sz="2000" baseline="-25000" dirty="0" err="1"/>
              <a:t>Sr</a:t>
            </a:r>
            <a:r>
              <a:rPr lang="cs-CZ" sz="2000" dirty="0"/>
              <a:t>)/4 = 63.05	(skutečnost: 63.57)</a:t>
            </a:r>
          </a:p>
          <a:p>
            <a:endParaRPr lang="cs-CZ" sz="800" dirty="0"/>
          </a:p>
          <a:p>
            <a:endParaRPr lang="en-US" sz="800" dirty="0"/>
          </a:p>
          <a:p>
            <a:r>
              <a:rPr lang="cs-CZ" sz="2000" dirty="0"/>
              <a:t>Pro nukleonová čísla platí identita:</a:t>
            </a:r>
            <a:endParaRPr lang="en-US" sz="2000" dirty="0"/>
          </a:p>
          <a:p>
            <a:endParaRPr lang="cs-CZ" sz="800" dirty="0"/>
          </a:p>
          <a:p>
            <a:r>
              <a:rPr lang="cs-CZ" sz="2000" dirty="0"/>
              <a:t>  </a:t>
            </a:r>
            <a:r>
              <a:rPr lang="en-US" sz="2000" b="1" dirty="0"/>
              <a:t>[</a:t>
            </a:r>
            <a:r>
              <a:rPr lang="cs-CZ" sz="2000" b="1" dirty="0"/>
              <a:t>(</a:t>
            </a:r>
            <a:r>
              <a:rPr lang="cs-CZ" sz="2000" b="1" i="1" dirty="0"/>
              <a:t>n</a:t>
            </a:r>
            <a:r>
              <a:rPr lang="cs-CZ" sz="2000" b="1" dirty="0"/>
              <a:t> – </a:t>
            </a:r>
            <a:r>
              <a:rPr lang="cs-CZ" sz="2000" b="1" i="1" dirty="0"/>
              <a:t>k</a:t>
            </a:r>
            <a:r>
              <a:rPr lang="cs-CZ" sz="2000" b="1" dirty="0"/>
              <a:t>) + (</a:t>
            </a:r>
            <a:r>
              <a:rPr lang="cs-CZ" sz="2000" b="1" i="1" dirty="0"/>
              <a:t>n</a:t>
            </a:r>
            <a:r>
              <a:rPr lang="cs-CZ" sz="2000" b="1" dirty="0"/>
              <a:t> – </a:t>
            </a:r>
            <a:r>
              <a:rPr lang="cs-CZ" sz="2000" b="1" i="1" dirty="0"/>
              <a:t>k</a:t>
            </a:r>
            <a:r>
              <a:rPr lang="cs-CZ" sz="2000" b="1" dirty="0"/>
              <a:t> + 1) + (</a:t>
            </a:r>
            <a:r>
              <a:rPr lang="cs-CZ" sz="2000" b="1" i="1" dirty="0"/>
              <a:t>n</a:t>
            </a:r>
            <a:r>
              <a:rPr lang="cs-CZ" sz="2000" b="1" dirty="0"/>
              <a:t> – </a:t>
            </a:r>
            <a:r>
              <a:rPr lang="cs-CZ" sz="2000" b="1" i="1" dirty="0"/>
              <a:t>k</a:t>
            </a:r>
            <a:r>
              <a:rPr lang="cs-CZ" sz="2000" b="1" dirty="0"/>
              <a:t> +</a:t>
            </a:r>
            <a:r>
              <a:rPr lang="en-US" sz="2000" b="1" dirty="0"/>
              <a:t> 2</a:t>
            </a:r>
            <a:r>
              <a:rPr lang="cs-CZ" sz="2000" b="1" dirty="0"/>
              <a:t>) + … + (</a:t>
            </a:r>
            <a:r>
              <a:rPr lang="cs-CZ" sz="2000" b="1" i="1" dirty="0"/>
              <a:t>n</a:t>
            </a:r>
            <a:r>
              <a:rPr lang="cs-CZ" sz="2000" b="1" dirty="0"/>
              <a:t> + </a:t>
            </a:r>
            <a:r>
              <a:rPr lang="cs-CZ" sz="2000" b="1" i="1" dirty="0"/>
              <a:t>k</a:t>
            </a:r>
            <a:r>
              <a:rPr lang="cs-CZ" sz="2000" b="1" dirty="0"/>
              <a:t> – </a:t>
            </a:r>
            <a:r>
              <a:rPr lang="en-US" sz="2000" b="1" dirty="0"/>
              <a:t>2</a:t>
            </a:r>
            <a:r>
              <a:rPr lang="cs-CZ" sz="2000" b="1" dirty="0"/>
              <a:t>) + (</a:t>
            </a:r>
            <a:r>
              <a:rPr lang="cs-CZ" sz="2000" b="1" i="1" dirty="0"/>
              <a:t>n</a:t>
            </a:r>
            <a:r>
              <a:rPr lang="cs-CZ" sz="2000" b="1" dirty="0"/>
              <a:t> + </a:t>
            </a:r>
            <a:r>
              <a:rPr lang="cs-CZ" sz="2000" b="1" i="1" dirty="0"/>
              <a:t>k</a:t>
            </a:r>
            <a:r>
              <a:rPr lang="cs-CZ" sz="2000" b="1" dirty="0"/>
              <a:t> – 1)  + (</a:t>
            </a:r>
            <a:r>
              <a:rPr lang="cs-CZ" sz="2000" b="1" i="1" dirty="0"/>
              <a:t>n</a:t>
            </a:r>
            <a:r>
              <a:rPr lang="cs-CZ" sz="2000" b="1" dirty="0"/>
              <a:t> + </a:t>
            </a:r>
            <a:r>
              <a:rPr lang="cs-CZ" sz="2000" b="1" i="1" dirty="0"/>
              <a:t>k</a:t>
            </a:r>
            <a:r>
              <a:rPr lang="cs-CZ" sz="2000" b="1" dirty="0"/>
              <a:t>)</a:t>
            </a:r>
            <a:r>
              <a:rPr lang="en-US" sz="2000" b="1" dirty="0"/>
              <a:t>]</a:t>
            </a:r>
            <a:r>
              <a:rPr lang="cs-CZ" sz="2000" b="1" dirty="0"/>
              <a:t>/2</a:t>
            </a:r>
            <a:r>
              <a:rPr lang="cs-CZ" sz="2000" b="1" i="1" dirty="0"/>
              <a:t>k</a:t>
            </a:r>
            <a:r>
              <a:rPr lang="cs-CZ" sz="2000" b="1" dirty="0"/>
              <a:t>  = </a:t>
            </a:r>
            <a:r>
              <a:rPr lang="cs-CZ" sz="2000" b="1" i="1" dirty="0"/>
              <a:t>n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1A7C555-EBAB-48A1-9AD4-01665B1CE445}"/>
              </a:ext>
            </a:extLst>
          </p:cNvPr>
          <p:cNvSpPr txBox="1"/>
          <p:nvPr/>
        </p:nvSpPr>
        <p:spPr>
          <a:xfrm>
            <a:off x="2590800" y="133350"/>
            <a:ext cx="4149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Predikce atomových hmotností</a:t>
            </a:r>
          </a:p>
        </p:txBody>
      </p:sp>
    </p:spTree>
    <p:extLst>
      <p:ext uri="{BB962C8B-B14F-4D97-AF65-F5344CB8AC3E}">
        <p14:creationId xmlns:p14="http://schemas.microsoft.com/office/powerpoint/2010/main" val="2317647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84685D35-26CA-4939-B5DC-70EEB61F4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35" y="423863"/>
            <a:ext cx="7270381" cy="4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8D6B4EF-5C0E-4524-AB45-7CA8D17EE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173" y="576391"/>
            <a:ext cx="1950102" cy="860382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4AF6DDCA-DB69-4B0E-B57D-9B7C4F8E8F01}"/>
              </a:ext>
            </a:extLst>
          </p:cNvPr>
          <p:cNvSpPr/>
          <p:nvPr/>
        </p:nvSpPr>
        <p:spPr>
          <a:xfrm>
            <a:off x="1448452" y="893848"/>
            <a:ext cx="488953" cy="47625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AE7A557D-5F21-4A1F-8D3A-5CEA903AF57C}"/>
              </a:ext>
            </a:extLst>
          </p:cNvPr>
          <p:cNvSpPr/>
          <p:nvPr/>
        </p:nvSpPr>
        <p:spPr>
          <a:xfrm>
            <a:off x="6675718" y="893848"/>
            <a:ext cx="524529" cy="5429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349D687-3039-45E1-A35C-75682DC12A85}"/>
              </a:ext>
            </a:extLst>
          </p:cNvPr>
          <p:cNvSpPr txBox="1"/>
          <p:nvPr/>
        </p:nvSpPr>
        <p:spPr>
          <a:xfrm>
            <a:off x="228600" y="5155417"/>
            <a:ext cx="35531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2 ≤ Z ≤ 20</a:t>
            </a:r>
          </a:p>
          <a:p>
            <a:endParaRPr lang="cs-CZ" sz="800" dirty="0"/>
          </a:p>
          <a:p>
            <a:r>
              <a:rPr lang="cs-CZ" sz="2000" dirty="0"/>
              <a:t>       </a:t>
            </a:r>
            <a:r>
              <a:rPr lang="en-US" sz="2000" dirty="0"/>
              <a:t>Pro lich</a:t>
            </a:r>
            <a:r>
              <a:rPr lang="cs-CZ" sz="2000" dirty="0"/>
              <a:t>á Z:   </a:t>
            </a:r>
            <a:r>
              <a:rPr lang="cs-CZ" sz="2000" i="1" dirty="0"/>
              <a:t>M</a:t>
            </a:r>
            <a:r>
              <a:rPr lang="cs-CZ" sz="2000" dirty="0"/>
              <a:t> = 2 . </a:t>
            </a:r>
            <a:r>
              <a:rPr lang="cs-CZ" sz="2000" i="1" dirty="0"/>
              <a:t>Z</a:t>
            </a:r>
            <a:r>
              <a:rPr lang="cs-CZ" sz="2000" dirty="0"/>
              <a:t> + 1</a:t>
            </a:r>
          </a:p>
          <a:p>
            <a:endParaRPr lang="cs-CZ" sz="800" dirty="0"/>
          </a:p>
          <a:p>
            <a:r>
              <a:rPr lang="cs-CZ" sz="2000" dirty="0"/>
              <a:t>       </a:t>
            </a:r>
            <a:r>
              <a:rPr lang="en-US" sz="2000" dirty="0"/>
              <a:t>Pro </a:t>
            </a:r>
            <a:r>
              <a:rPr lang="cs-CZ" sz="2000" dirty="0"/>
              <a:t>sudá Z:   </a:t>
            </a:r>
            <a:r>
              <a:rPr lang="cs-CZ" sz="2000" i="1" dirty="0"/>
              <a:t>M</a:t>
            </a:r>
            <a:r>
              <a:rPr lang="cs-CZ" sz="2000" dirty="0"/>
              <a:t> = 2 . </a:t>
            </a:r>
            <a:r>
              <a:rPr lang="cs-CZ" sz="2000" i="1" dirty="0"/>
              <a:t>Z</a:t>
            </a:r>
          </a:p>
          <a:p>
            <a:endParaRPr lang="cs-CZ" sz="800" dirty="0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54363E7F-9562-4D51-B7FC-6C37DDC8F13D}"/>
              </a:ext>
            </a:extLst>
          </p:cNvPr>
          <p:cNvSpPr/>
          <p:nvPr/>
        </p:nvSpPr>
        <p:spPr>
          <a:xfrm>
            <a:off x="7897775" y="1370098"/>
            <a:ext cx="524529" cy="5429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E3E98497-418F-47D4-98C4-E921BBC4396C}"/>
              </a:ext>
            </a:extLst>
          </p:cNvPr>
          <p:cNvSpPr/>
          <p:nvPr/>
        </p:nvSpPr>
        <p:spPr>
          <a:xfrm>
            <a:off x="7459917" y="1370098"/>
            <a:ext cx="524529" cy="5429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7B65F7C-57EB-4224-9BF6-AC16E5494856}"/>
              </a:ext>
            </a:extLst>
          </p:cNvPr>
          <p:cNvSpPr txBox="1"/>
          <p:nvPr/>
        </p:nvSpPr>
        <p:spPr>
          <a:xfrm>
            <a:off x="4289055" y="5487902"/>
            <a:ext cx="40319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solidFill>
                  <a:srgbClr val="FF0000"/>
                </a:solidFill>
              </a:rPr>
              <a:t>Výjimky</a:t>
            </a:r>
            <a:r>
              <a:rPr lang="cs-CZ" sz="2000" dirty="0"/>
              <a:t>: </a:t>
            </a:r>
            <a:r>
              <a:rPr lang="cs-CZ" sz="2000" baseline="-25000" dirty="0"/>
              <a:t>3</a:t>
            </a:r>
            <a:r>
              <a:rPr lang="cs-CZ" sz="2000" dirty="0"/>
              <a:t>Be: výpočet jako pro lichá Z, </a:t>
            </a:r>
            <a:r>
              <a:rPr lang="cs-CZ" sz="2000" baseline="-25000" dirty="0"/>
              <a:t>7</a:t>
            </a:r>
            <a:r>
              <a:rPr lang="cs-CZ" sz="2000" dirty="0"/>
              <a:t>N: jako pro sudá Z, </a:t>
            </a:r>
            <a:r>
              <a:rPr lang="cs-CZ" sz="2000" baseline="-25000" dirty="0"/>
              <a:t>17</a:t>
            </a:r>
            <a:r>
              <a:rPr lang="cs-CZ" sz="2000" dirty="0"/>
              <a:t>Cl: M = 35,5, </a:t>
            </a:r>
            <a:r>
              <a:rPr lang="cs-CZ" sz="2000" baseline="-25000" dirty="0"/>
              <a:t>18</a:t>
            </a:r>
            <a:r>
              <a:rPr lang="cs-CZ" sz="2000" dirty="0"/>
              <a:t>Ar: M = 40 (jako </a:t>
            </a:r>
            <a:r>
              <a:rPr lang="cs-CZ" sz="2000" baseline="-25000" dirty="0"/>
              <a:t>20</a:t>
            </a:r>
            <a:r>
              <a:rPr lang="cs-CZ" sz="2000" dirty="0"/>
              <a:t>Ca)</a:t>
            </a:r>
          </a:p>
        </p:txBody>
      </p:sp>
    </p:spTree>
    <p:extLst>
      <p:ext uri="{BB962C8B-B14F-4D97-AF65-F5344CB8AC3E}">
        <p14:creationId xmlns:p14="http://schemas.microsoft.com/office/powerpoint/2010/main" val="2419341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84685D35-26CA-4939-B5DC-70EEB61F4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35" y="165058"/>
            <a:ext cx="7270381" cy="4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8D6B4EF-5C0E-4524-AB45-7CA8D17EE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4950973"/>
            <a:ext cx="1950102" cy="860382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CA5B2C59-60FC-4DE1-8488-CBF622B365D8}"/>
              </a:ext>
            </a:extLst>
          </p:cNvPr>
          <p:cNvSpPr txBox="1"/>
          <p:nvPr/>
        </p:nvSpPr>
        <p:spPr>
          <a:xfrm>
            <a:off x="172762" y="5603404"/>
            <a:ext cx="691934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https://www.youtube.com/watch?v=OVKlYIBOHIU&amp;ab_channel=SimplifiedBio-Chem</a:t>
            </a:r>
          </a:p>
          <a:p>
            <a:r>
              <a:rPr lang="cs-CZ" sz="1400" dirty="0"/>
              <a:t>https://www.youtube.com/watch?v=Add07J5b8bs&amp;ab_channel=G4gyan</a:t>
            </a:r>
          </a:p>
          <a:p>
            <a:r>
              <a:rPr lang="cs-CZ" sz="1400" dirty="0"/>
              <a:t>https://www.youtube.com/watch?v=ItZ5paEylyQ&amp;ab_channel=Dr.BandhanaSharma</a:t>
            </a:r>
          </a:p>
          <a:p>
            <a:r>
              <a:rPr lang="cs-CZ" sz="1400" dirty="0"/>
              <a:t>https://www.youtube.com/watch?v=kHUuYk5-kOA&amp;ab_channel=ScienceThink</a:t>
            </a:r>
          </a:p>
          <a:p>
            <a:r>
              <a:rPr lang="cs-CZ" sz="1400" dirty="0"/>
              <a:t>https://www.youtube.com/watch?v=d1bueEwq1io&amp;ab_channel=VivoChemistry-ShamsherAli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DDC588A-4E5C-4BA5-96BA-C1D43094B70B}"/>
              </a:ext>
            </a:extLst>
          </p:cNvPr>
          <p:cNvSpPr txBox="1"/>
          <p:nvPr/>
        </p:nvSpPr>
        <p:spPr>
          <a:xfrm>
            <a:off x="381000" y="4739336"/>
            <a:ext cx="4572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21 ≤ Z ≤ 30</a:t>
            </a:r>
          </a:p>
          <a:p>
            <a:endParaRPr lang="cs-CZ" sz="700" dirty="0"/>
          </a:p>
          <a:p>
            <a:r>
              <a:rPr lang="cs-CZ" sz="1800" dirty="0"/>
              <a:t>			M = 2 . Z + </a:t>
            </a:r>
            <a:r>
              <a:rPr lang="cs-CZ" sz="1800" b="1" dirty="0">
                <a:solidFill>
                  <a:srgbClr val="0070C0"/>
                </a:solidFill>
              </a:rPr>
              <a:t>n</a:t>
            </a:r>
          </a:p>
          <a:p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B420BBA-0E55-4CB1-8118-BB58DF91CCC7}"/>
              </a:ext>
            </a:extLst>
          </p:cNvPr>
          <p:cNvSpPr txBox="1"/>
          <p:nvPr/>
        </p:nvSpPr>
        <p:spPr>
          <a:xfrm>
            <a:off x="2035390" y="1238993"/>
            <a:ext cx="5183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3    4     5	   4      5	  4     5	3     5     5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670EBBB-3274-45A6-9B28-50A5130957F4}"/>
              </a:ext>
            </a:extLst>
          </p:cNvPr>
          <p:cNvSpPr txBox="1"/>
          <p:nvPr/>
        </p:nvSpPr>
        <p:spPr>
          <a:xfrm>
            <a:off x="3770251" y="5201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n</a:t>
            </a:r>
          </a:p>
        </p:txBody>
      </p:sp>
      <p:sp>
        <p:nvSpPr>
          <p:cNvPr id="22" name="Pravá složená závorka 21">
            <a:extLst>
              <a:ext uri="{FF2B5EF4-FFF2-40B4-BE49-F238E27FC236}">
                <a16:creationId xmlns:a16="http://schemas.microsoft.com/office/drawing/2014/main" id="{AA4BB228-6923-4EB1-B544-52254BEF5B7D}"/>
              </a:ext>
            </a:extLst>
          </p:cNvPr>
          <p:cNvSpPr/>
          <p:nvPr/>
        </p:nvSpPr>
        <p:spPr>
          <a:xfrm rot="16200000">
            <a:off x="3851445" y="-701098"/>
            <a:ext cx="156747" cy="3672614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7C3C5499-9BC1-410D-B7BA-2466795BCC84}"/>
              </a:ext>
            </a:extLst>
          </p:cNvPr>
          <p:cNvSpPr/>
          <p:nvPr/>
        </p:nvSpPr>
        <p:spPr>
          <a:xfrm>
            <a:off x="1896786" y="1608324"/>
            <a:ext cx="4037289" cy="497035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>
            <a:outerShdw blurRad="50800" dist="50800" dir="5400000" algn="ctr" rotWithShape="0">
              <a:srgbClr val="0070C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8036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84685D35-26CA-4939-B5DC-70EEB61F4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35" y="165058"/>
            <a:ext cx="7270381" cy="4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8D6B4EF-5C0E-4524-AB45-7CA8D17EE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476" y="370861"/>
            <a:ext cx="1950102" cy="860382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CA5B2C59-60FC-4DE1-8488-CBF622B365D8}"/>
              </a:ext>
            </a:extLst>
          </p:cNvPr>
          <p:cNvSpPr txBox="1"/>
          <p:nvPr/>
        </p:nvSpPr>
        <p:spPr>
          <a:xfrm>
            <a:off x="466375" y="6474023"/>
            <a:ext cx="59347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https://www.youtube.com/watch?v=kHUuYk5-kOA&amp;ab_channel=ScienceThink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DDC588A-4E5C-4BA5-96BA-C1D43094B70B}"/>
              </a:ext>
            </a:extLst>
          </p:cNvPr>
          <p:cNvSpPr txBox="1"/>
          <p:nvPr/>
        </p:nvSpPr>
        <p:spPr>
          <a:xfrm>
            <a:off x="609339" y="4794425"/>
            <a:ext cx="564884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31 ≤ Z ≤ 50</a:t>
            </a:r>
            <a:r>
              <a:rPr lang="cs-CZ" sz="1800" b="1" dirty="0"/>
              <a:t>		</a:t>
            </a:r>
            <a:r>
              <a:rPr lang="cs-CZ" sz="1800" dirty="0"/>
              <a:t>				M = 2 . Z + </a:t>
            </a:r>
            <a:r>
              <a:rPr lang="cs-CZ" sz="1800" b="1" dirty="0">
                <a:solidFill>
                  <a:srgbClr val="00B050"/>
                </a:solidFill>
              </a:rPr>
              <a:t>n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A66F0D8-1B0A-485B-B3D4-70930A7BA173}"/>
              </a:ext>
            </a:extLst>
          </p:cNvPr>
          <p:cNvSpPr/>
          <p:nvPr/>
        </p:nvSpPr>
        <p:spPr>
          <a:xfrm>
            <a:off x="5935387" y="1587784"/>
            <a:ext cx="2385630" cy="484102"/>
          </a:xfrm>
          <a:prstGeom prst="rect">
            <a:avLst/>
          </a:prstGeom>
          <a:noFill/>
          <a:ln w="25400">
            <a:solidFill>
              <a:srgbClr val="00B050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86C7818C-58A9-4BF8-BC7B-D47B0D2F2382}"/>
              </a:ext>
            </a:extLst>
          </p:cNvPr>
          <p:cNvSpPr/>
          <p:nvPr/>
        </p:nvSpPr>
        <p:spPr>
          <a:xfrm>
            <a:off x="1050635" y="2071886"/>
            <a:ext cx="5648842" cy="520965"/>
          </a:xfrm>
          <a:prstGeom prst="rect">
            <a:avLst/>
          </a:prstGeom>
          <a:noFill/>
          <a:ln w="25400">
            <a:solidFill>
              <a:srgbClr val="00B050"/>
            </a:solidFill>
          </a:ln>
          <a:effectLst>
            <a:outerShdw blurRad="50800" dist="50800" dir="5400000" algn="ctr" rotWithShape="0">
              <a:srgbClr val="92D05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045554BD-A6C5-4112-8C9C-CBEBD7020D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720538"/>
              </p:ext>
            </p:extLst>
          </p:nvPr>
        </p:nvGraphicFramePr>
        <p:xfrm>
          <a:off x="71437" y="5695481"/>
          <a:ext cx="900112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5">
                  <a:extLst>
                    <a:ext uri="{9D8B030D-6E8A-4147-A177-3AD203B41FA5}">
                      <a16:colId xmlns:a16="http://schemas.microsoft.com/office/drawing/2014/main" val="867197757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86304171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3873777740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1878435197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934584813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3556657633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709253427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3055142589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4010932951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3433447423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1024940455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673167721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3283452770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1523091865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3756679122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81186917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149469897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718182644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411219418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1086691538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313547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786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00B050"/>
                          </a:solidFill>
                        </a:rPr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219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676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ower-law fit">
            <a:extLst>
              <a:ext uri="{FF2B5EF4-FFF2-40B4-BE49-F238E27FC236}">
                <a16:creationId xmlns:a16="http://schemas.microsoft.com/office/drawing/2014/main" id="{86EE422C-4E38-4FEC-BF77-4DA8ADF64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532" y="3909319"/>
            <a:ext cx="3722685" cy="223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linear fit of atomic mass from atomic number">
            <a:extLst>
              <a:ext uri="{FF2B5EF4-FFF2-40B4-BE49-F238E27FC236}">
                <a16:creationId xmlns:a16="http://schemas.microsoft.com/office/drawing/2014/main" id="{60D06048-B732-44AF-80F0-CFD32433C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593" y="1532941"/>
            <a:ext cx="3629207" cy="217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4AA7EED-C400-4114-81B0-A11AF96B3822}"/>
              </a:ext>
            </a:extLst>
          </p:cNvPr>
          <p:cNvSpPr txBox="1"/>
          <p:nvPr/>
        </p:nvSpPr>
        <p:spPr>
          <a:xfrm>
            <a:off x="1808955" y="4608124"/>
            <a:ext cx="22653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i="1" dirty="0" err="1"/>
              <a:t>m</a:t>
            </a:r>
            <a:r>
              <a:rPr lang="cs-CZ" sz="2400" b="1" i="1" u="none" strike="noStrike" baseline="-25000" dirty="0" err="1">
                <a:effectLst/>
              </a:rPr>
              <a:t>a</a:t>
            </a:r>
            <a:r>
              <a:rPr lang="cs-CZ" sz="2400" b="1" i="1" u="none" strike="noStrike" dirty="0">
                <a:effectLst/>
              </a:rPr>
              <a:t> ≈ </a:t>
            </a:r>
            <a:r>
              <a:rPr lang="cs-CZ" sz="2400" b="1" u="none" strike="noStrike" dirty="0">
                <a:effectLst/>
              </a:rPr>
              <a:t>1.61</a:t>
            </a:r>
            <a:r>
              <a:rPr lang="cs-CZ" sz="2400" b="1" i="1" u="none" strike="noStrike" dirty="0">
                <a:effectLst/>
              </a:rPr>
              <a:t> . Z </a:t>
            </a:r>
            <a:r>
              <a:rPr lang="cs-CZ" sz="2400" b="1" u="none" strike="noStrike" baseline="30000" dirty="0">
                <a:effectLst/>
              </a:rPr>
              <a:t>1.1</a:t>
            </a:r>
            <a:endParaRPr lang="cs-CZ" sz="2400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7F09575-160A-44B0-B374-321D7F876E3D}"/>
              </a:ext>
            </a:extLst>
          </p:cNvPr>
          <p:cNvSpPr txBox="1"/>
          <p:nvPr/>
        </p:nvSpPr>
        <p:spPr>
          <a:xfrm>
            <a:off x="304800" y="247980"/>
            <a:ext cx="7519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cs-CZ" sz="2400" b="1" i="0" u="none" strike="noStrike" dirty="0">
                <a:solidFill>
                  <a:srgbClr val="242729"/>
                </a:solidFill>
                <a:effectLst/>
              </a:rPr>
              <a:t>Odhad relativní </a:t>
            </a:r>
            <a:r>
              <a:rPr lang="en-US" sz="2400" b="1" i="0" u="none" strike="noStrike" dirty="0">
                <a:solidFill>
                  <a:srgbClr val="242729"/>
                </a:solidFill>
                <a:effectLst/>
              </a:rPr>
              <a:t>atom</a:t>
            </a:r>
            <a:r>
              <a:rPr lang="cs-CZ" sz="2400" b="1" i="0" u="none" strike="noStrike" dirty="0" err="1">
                <a:solidFill>
                  <a:srgbClr val="242729"/>
                </a:solidFill>
                <a:effectLst/>
              </a:rPr>
              <a:t>ové</a:t>
            </a:r>
            <a:r>
              <a:rPr lang="en-US" sz="2400" b="1" i="0" u="none" strike="noStrike" dirty="0">
                <a:solidFill>
                  <a:srgbClr val="242729"/>
                </a:solidFill>
                <a:effectLst/>
              </a:rPr>
              <a:t> </a:t>
            </a:r>
            <a:r>
              <a:rPr lang="cs-CZ" sz="2400" b="1" i="0" u="none" strike="noStrike" dirty="0">
                <a:solidFill>
                  <a:srgbClr val="242729"/>
                </a:solidFill>
                <a:effectLst/>
              </a:rPr>
              <a:t>hmotnosti</a:t>
            </a:r>
            <a:r>
              <a:rPr lang="en-US" sz="2400" b="1" i="0" u="none" strike="noStrike" dirty="0">
                <a:solidFill>
                  <a:srgbClr val="242729"/>
                </a:solidFill>
                <a:effectLst/>
              </a:rPr>
              <a:t> </a:t>
            </a:r>
            <a:r>
              <a:rPr lang="cs-CZ" sz="2400" b="1" i="0" u="none" strike="noStrike" dirty="0">
                <a:solidFill>
                  <a:srgbClr val="242729"/>
                </a:solidFill>
                <a:effectLst/>
              </a:rPr>
              <a:t>z </a:t>
            </a:r>
            <a:r>
              <a:rPr lang="en-US" sz="2400" b="1" i="0" u="none" strike="noStrike" dirty="0">
                <a:solidFill>
                  <a:srgbClr val="242729"/>
                </a:solidFill>
                <a:effectLst/>
              </a:rPr>
              <a:t>atom</a:t>
            </a:r>
            <a:r>
              <a:rPr lang="cs-CZ" sz="2400" b="1" i="0" u="none" strike="noStrike" dirty="0" err="1">
                <a:solidFill>
                  <a:srgbClr val="242729"/>
                </a:solidFill>
                <a:effectLst/>
              </a:rPr>
              <a:t>ového</a:t>
            </a:r>
            <a:r>
              <a:rPr lang="en-US" sz="2400" b="1" i="0" u="none" strike="noStrike" dirty="0">
                <a:solidFill>
                  <a:srgbClr val="242729"/>
                </a:solidFill>
                <a:effectLst/>
              </a:rPr>
              <a:t> </a:t>
            </a:r>
            <a:r>
              <a:rPr lang="cs-CZ" sz="2400" b="1" i="0" u="none" strike="noStrike" dirty="0">
                <a:solidFill>
                  <a:srgbClr val="242729"/>
                </a:solidFill>
                <a:effectLst/>
              </a:rPr>
              <a:t>čísla (Z)</a:t>
            </a:r>
            <a:endParaRPr lang="en-US" sz="2400" b="1" i="0" dirty="0">
              <a:solidFill>
                <a:srgbClr val="242729"/>
              </a:solidFill>
              <a:effectLst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6062964-4F17-48C9-B13E-84A181F739B3}"/>
              </a:ext>
            </a:extLst>
          </p:cNvPr>
          <p:cNvSpPr txBox="1"/>
          <p:nvPr/>
        </p:nvSpPr>
        <p:spPr>
          <a:xfrm>
            <a:off x="204786" y="6257862"/>
            <a:ext cx="86232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https://chemistry.stackexchange.com/questions/32158/is-there-a-function-to-approximate-atomic-mass-from-the-atomic-number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B3A42C9-C462-4EA8-919B-D6FE382D3998}"/>
              </a:ext>
            </a:extLst>
          </p:cNvPr>
          <p:cNvSpPr txBox="1"/>
          <p:nvPr/>
        </p:nvSpPr>
        <p:spPr>
          <a:xfrm>
            <a:off x="186200" y="3794388"/>
            <a:ext cx="8357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nebo </a:t>
            </a:r>
            <a:r>
              <a:rPr lang="cs-CZ" sz="2000" u="sng" dirty="0"/>
              <a:t>exponenciální funkci: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34561D8-426A-4FA1-A4AA-A50742D01674}"/>
              </a:ext>
            </a:extLst>
          </p:cNvPr>
          <p:cNvSpPr txBox="1"/>
          <p:nvPr/>
        </p:nvSpPr>
        <p:spPr>
          <a:xfrm>
            <a:off x="1905000" y="2233037"/>
            <a:ext cx="2798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i="1" dirty="0" err="1"/>
              <a:t>m</a:t>
            </a:r>
            <a:r>
              <a:rPr lang="cs-CZ" sz="2400" b="1" i="1" u="none" strike="noStrike" baseline="-25000" dirty="0" err="1">
                <a:effectLst/>
              </a:rPr>
              <a:t>a</a:t>
            </a:r>
            <a:r>
              <a:rPr lang="cs-CZ" sz="2400" b="1" i="1" u="none" strike="noStrike" dirty="0">
                <a:effectLst/>
              </a:rPr>
              <a:t> ≈ </a:t>
            </a:r>
            <a:r>
              <a:rPr lang="cs-CZ" sz="2400" b="1" u="none" strike="noStrike" dirty="0">
                <a:effectLst/>
              </a:rPr>
              <a:t>2.62</a:t>
            </a:r>
            <a:r>
              <a:rPr lang="cs-CZ" sz="2400" b="1" i="1" u="none" strike="noStrike" dirty="0">
                <a:effectLst/>
              </a:rPr>
              <a:t> . Z </a:t>
            </a:r>
            <a:r>
              <a:rPr lang="cs-CZ" sz="2400" b="1" u="none" strike="noStrike" dirty="0">
                <a:effectLst/>
              </a:rPr>
              <a:t>– 9,44</a:t>
            </a:r>
            <a:endParaRPr lang="cs-CZ" sz="2400" b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02930BA-98E5-4C00-8AA4-78ED762FB4DB}"/>
              </a:ext>
            </a:extLst>
          </p:cNvPr>
          <p:cNvSpPr txBox="1"/>
          <p:nvPr/>
        </p:nvSpPr>
        <p:spPr>
          <a:xfrm>
            <a:off x="186200" y="1466231"/>
            <a:ext cx="2824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Lze použít </a:t>
            </a:r>
            <a:r>
              <a:rPr lang="cs-CZ" sz="2000" u="sng" dirty="0"/>
              <a:t>lineární funkci</a:t>
            </a:r>
            <a:r>
              <a:rPr lang="cs-CZ" sz="20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19292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588D3A-505D-0F8E-0FCE-ECAAC979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5773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cs-CZ" sz="2800" b="1" dirty="0">
                <a:latin typeface="+mn-lt"/>
              </a:rPr>
              <a:t>Stechiometrie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118732A-D06E-9356-7B0D-B40EA9C58AE8}"/>
              </a:ext>
            </a:extLst>
          </p:cNvPr>
          <p:cNvSpPr txBox="1"/>
          <p:nvPr/>
        </p:nvSpPr>
        <p:spPr>
          <a:xfrm>
            <a:off x="214604" y="724604"/>
            <a:ext cx="8686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i="0" dirty="0">
                <a:solidFill>
                  <a:srgbClr val="212529"/>
                </a:solidFill>
                <a:effectLst/>
              </a:rPr>
              <a:t>Stechiometrie</a:t>
            </a:r>
            <a:r>
              <a:rPr lang="cs-CZ" b="0" i="0" dirty="0">
                <a:solidFill>
                  <a:srgbClr val="212529"/>
                </a:solidFill>
                <a:effectLst/>
              </a:rPr>
              <a:t> = vztah mezi chemickým vzorcem látky a hmotnostním zastoupením složek (atomy, atomové skupiny), které ji tvoří. Při znalosti chemického vzorce lze i z relativní atomové hmotnosti vypočíst hmotnostní elementární složení látky. 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F18327A-77A0-1C5D-39B0-3270ED68E566}"/>
              </a:ext>
            </a:extLst>
          </p:cNvPr>
          <p:cNvSpPr txBox="1"/>
          <p:nvPr/>
        </p:nvSpPr>
        <p:spPr>
          <a:xfrm>
            <a:off x="222380" y="1709813"/>
            <a:ext cx="8763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Zákon</a:t>
            </a:r>
            <a:r>
              <a:rPr lang="en-US" sz="1800" b="1" dirty="0"/>
              <a:t> </a:t>
            </a:r>
            <a:r>
              <a:rPr lang="en-US" sz="1800" b="1" dirty="0" err="1"/>
              <a:t>stálých</a:t>
            </a:r>
            <a:r>
              <a:rPr lang="en-US" sz="1800" b="1" dirty="0"/>
              <a:t> </a:t>
            </a:r>
            <a:r>
              <a:rPr lang="en-US" sz="1800" b="1" dirty="0" err="1"/>
              <a:t>poměrů</a:t>
            </a:r>
            <a:r>
              <a:rPr lang="en-US" sz="1800" b="1" dirty="0"/>
              <a:t> </a:t>
            </a:r>
            <a:r>
              <a:rPr lang="en-US" sz="1800" b="1" dirty="0" err="1"/>
              <a:t>slučovacích</a:t>
            </a:r>
            <a:r>
              <a:rPr lang="en-US" sz="1800" dirty="0"/>
              <a:t> (Proust</a:t>
            </a:r>
            <a:r>
              <a:rPr lang="cs-CZ" sz="1800" dirty="0"/>
              <a:t> </a:t>
            </a:r>
            <a:r>
              <a:rPr lang="en-US" sz="1800" dirty="0"/>
              <a:t>1799, Dalton 1799)</a:t>
            </a:r>
          </a:p>
          <a:p>
            <a:r>
              <a:rPr lang="cs-CZ" sz="1800" dirty="0"/>
              <a:t>   </a:t>
            </a:r>
            <a:r>
              <a:rPr lang="en-US" sz="1800" dirty="0" err="1"/>
              <a:t>Hmotnostní</a:t>
            </a:r>
            <a:r>
              <a:rPr lang="en-US" sz="1800" dirty="0"/>
              <a:t> </a:t>
            </a:r>
            <a:r>
              <a:rPr lang="en-US" sz="1800" dirty="0" err="1"/>
              <a:t>poměr</a:t>
            </a:r>
            <a:r>
              <a:rPr lang="en-US" sz="1800" dirty="0"/>
              <a:t> </a:t>
            </a:r>
            <a:r>
              <a:rPr lang="en-US" sz="1800" dirty="0" err="1"/>
              <a:t>prvků</a:t>
            </a:r>
            <a:r>
              <a:rPr lang="en-US" sz="1800" dirty="0"/>
              <a:t> </a:t>
            </a:r>
            <a:r>
              <a:rPr lang="en-US" sz="1800" dirty="0" err="1"/>
              <a:t>či</a:t>
            </a:r>
            <a:r>
              <a:rPr lang="en-US" sz="1800" dirty="0"/>
              <a:t> </a:t>
            </a:r>
            <a:r>
              <a:rPr lang="en-US" sz="1800" dirty="0" err="1"/>
              <a:t>součástí</a:t>
            </a:r>
            <a:r>
              <a:rPr lang="en-US" sz="1800" dirty="0"/>
              <a:t> </a:t>
            </a:r>
            <a:r>
              <a:rPr lang="en-US" sz="1800" dirty="0" err="1"/>
              <a:t>dané</a:t>
            </a:r>
            <a:r>
              <a:rPr lang="en-US" sz="1800" dirty="0"/>
              <a:t> </a:t>
            </a:r>
            <a:r>
              <a:rPr lang="en-US" sz="1800" dirty="0" err="1"/>
              <a:t>sloučeniny</a:t>
            </a:r>
            <a:r>
              <a:rPr lang="en-US" sz="1800" dirty="0"/>
              <a:t> je </a:t>
            </a:r>
            <a:r>
              <a:rPr lang="en-US" sz="1800" dirty="0" err="1"/>
              <a:t>vždy</a:t>
            </a:r>
            <a:r>
              <a:rPr lang="en-US" sz="1800" dirty="0"/>
              <a:t> </a:t>
            </a:r>
            <a:r>
              <a:rPr lang="en-US" sz="1800" dirty="0" err="1"/>
              <a:t>stejný</a:t>
            </a:r>
            <a:r>
              <a:rPr lang="en-US" sz="1800" dirty="0"/>
              <a:t> a </a:t>
            </a:r>
            <a:r>
              <a:rPr lang="en-US" sz="1800" dirty="0" err="1"/>
              <a:t>nezávislý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způsobu</a:t>
            </a:r>
            <a:r>
              <a:rPr lang="en-US" sz="1800" dirty="0"/>
              <a:t> </a:t>
            </a:r>
            <a:r>
              <a:rPr lang="en-US" sz="1800" dirty="0" err="1"/>
              <a:t>přípravy</a:t>
            </a:r>
            <a:r>
              <a:rPr lang="en-US" sz="1800" dirty="0"/>
              <a:t> </a:t>
            </a:r>
            <a:r>
              <a:rPr lang="en-US" sz="1800" dirty="0" err="1"/>
              <a:t>sloučeniny</a:t>
            </a:r>
            <a:r>
              <a:rPr lang="en-US" sz="1800" dirty="0"/>
              <a:t>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92E2B64-7C34-3FC6-182B-AF9E15F7A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277" y="2374225"/>
            <a:ext cx="2843327" cy="215007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75A61A6-EBF7-A692-D451-D356CF25B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057" y="3160112"/>
            <a:ext cx="2236740" cy="137759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72E89C4-3C9D-BB64-0718-D93497D19060}"/>
              </a:ext>
            </a:extLst>
          </p:cNvPr>
          <p:cNvSpPr txBox="1"/>
          <p:nvPr/>
        </p:nvSpPr>
        <p:spPr>
          <a:xfrm>
            <a:off x="244151" y="2683971"/>
            <a:ext cx="58901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P</a:t>
            </a:r>
            <a:r>
              <a:rPr lang="en-US" sz="1600" b="1" dirty="0" err="1"/>
              <a:t>říklad</a:t>
            </a:r>
            <a:r>
              <a:rPr lang="cs-CZ" sz="1600" dirty="0"/>
              <a:t>:</a:t>
            </a:r>
            <a:r>
              <a:rPr lang="en-US" sz="1600" dirty="0"/>
              <a:t> </a:t>
            </a:r>
            <a:r>
              <a:rPr lang="cs-CZ" sz="1600" dirty="0"/>
              <a:t>V</a:t>
            </a:r>
            <a:r>
              <a:rPr lang="en-US" sz="1600" dirty="0"/>
              <a:t>e </a:t>
            </a:r>
            <a:r>
              <a:rPr lang="en-US" sz="1600" dirty="0" err="1"/>
              <a:t>vodě</a:t>
            </a:r>
            <a:r>
              <a:rPr lang="en-US" sz="1600" dirty="0"/>
              <a:t> je </a:t>
            </a:r>
            <a:r>
              <a:rPr lang="en-US" sz="1600" dirty="0" err="1"/>
              <a:t>poměr</a:t>
            </a:r>
            <a:r>
              <a:rPr lang="en-US" sz="1600" dirty="0"/>
              <a:t>  </a:t>
            </a:r>
            <a:r>
              <a:rPr lang="en-US" sz="1600" dirty="0" err="1"/>
              <a:t>hmotností</a:t>
            </a:r>
            <a:r>
              <a:rPr lang="en-US" sz="1600" dirty="0"/>
              <a:t> </a:t>
            </a:r>
            <a:r>
              <a:rPr lang="en-US" sz="1600" dirty="0" err="1"/>
              <a:t>kyslíku</a:t>
            </a:r>
            <a:r>
              <a:rPr lang="en-US" sz="1600" dirty="0"/>
              <a:t> a </a:t>
            </a:r>
            <a:r>
              <a:rPr lang="en-US" sz="1600" dirty="0" err="1"/>
              <a:t>vodíku</a:t>
            </a:r>
            <a:r>
              <a:rPr lang="en-US" sz="1600" dirty="0"/>
              <a:t> </a:t>
            </a:r>
            <a:r>
              <a:rPr lang="en-US" sz="1600" dirty="0" err="1"/>
              <a:t>přibližně</a:t>
            </a:r>
            <a:r>
              <a:rPr lang="en-US" sz="1600" dirty="0"/>
              <a:t> 8 : 1.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A118B04-0B80-6DEA-29DA-3C6510974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233307"/>
            <a:ext cx="2085242" cy="1200329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57D4F297-67A5-DED7-CDE6-96772C3168D5}"/>
              </a:ext>
            </a:extLst>
          </p:cNvPr>
          <p:cNvSpPr txBox="1"/>
          <p:nvPr/>
        </p:nvSpPr>
        <p:spPr>
          <a:xfrm>
            <a:off x="251927" y="4692138"/>
            <a:ext cx="8763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 err="1"/>
              <a:t>Zákon</a:t>
            </a:r>
            <a:r>
              <a:rPr lang="en-US" sz="1800" b="1" dirty="0"/>
              <a:t> </a:t>
            </a:r>
            <a:r>
              <a:rPr lang="en-US" sz="1800" b="1" dirty="0" err="1"/>
              <a:t>násobných</a:t>
            </a:r>
            <a:r>
              <a:rPr lang="en-US" sz="1800" b="1" dirty="0"/>
              <a:t> </a:t>
            </a:r>
            <a:r>
              <a:rPr lang="en-US" sz="1800" b="1" dirty="0" err="1"/>
              <a:t>poměrů</a:t>
            </a:r>
            <a:r>
              <a:rPr lang="en-US" sz="1800" b="1" dirty="0"/>
              <a:t> </a:t>
            </a:r>
            <a:r>
              <a:rPr lang="en-US" sz="1800" b="1" dirty="0" err="1"/>
              <a:t>slučovacích</a:t>
            </a:r>
            <a:r>
              <a:rPr lang="en-US" sz="1800" b="1" dirty="0"/>
              <a:t> </a:t>
            </a:r>
            <a:r>
              <a:rPr lang="en-US" sz="1800" dirty="0"/>
              <a:t>(Richter 1791, Dalton 1802)</a:t>
            </a:r>
          </a:p>
          <a:p>
            <a:pPr algn="just"/>
            <a:r>
              <a:rPr lang="cs-CZ" sz="1800" dirty="0"/>
              <a:t>   </a:t>
            </a:r>
            <a:r>
              <a:rPr lang="en-US" sz="1800" dirty="0" err="1"/>
              <a:t>Tvoří</a:t>
            </a:r>
            <a:r>
              <a:rPr lang="en-US" sz="1800" dirty="0"/>
              <a:t>-li </a:t>
            </a:r>
            <a:r>
              <a:rPr lang="en-US" sz="1800" dirty="0" err="1"/>
              <a:t>dva</a:t>
            </a:r>
            <a:r>
              <a:rPr lang="en-US" sz="1800" dirty="0"/>
              <a:t> </a:t>
            </a:r>
            <a:r>
              <a:rPr lang="en-US" sz="1800" dirty="0" err="1"/>
              <a:t>prvky</a:t>
            </a:r>
            <a:r>
              <a:rPr lang="en-US" sz="1800" dirty="0"/>
              <a:t> </a:t>
            </a:r>
            <a:r>
              <a:rPr lang="en-US" sz="1800" dirty="0" err="1"/>
              <a:t>více</a:t>
            </a:r>
            <a:r>
              <a:rPr lang="en-US" sz="1800" dirty="0"/>
              <a:t> </a:t>
            </a:r>
            <a:r>
              <a:rPr lang="en-US" sz="1800" dirty="0" err="1"/>
              <a:t>podvojných</a:t>
            </a:r>
            <a:r>
              <a:rPr lang="en-US" sz="1800" dirty="0"/>
              <a:t> </a:t>
            </a:r>
            <a:r>
              <a:rPr lang="en-US" sz="1800" dirty="0" err="1"/>
              <a:t>sloučenin</a:t>
            </a:r>
            <a:r>
              <a:rPr lang="en-US" sz="1800" dirty="0"/>
              <a:t>, </a:t>
            </a:r>
            <a:r>
              <a:rPr lang="en-US" sz="1800" dirty="0" err="1"/>
              <a:t>pak</a:t>
            </a:r>
            <a:r>
              <a:rPr lang="en-US" sz="1800" dirty="0"/>
              <a:t> </a:t>
            </a:r>
            <a:r>
              <a:rPr lang="en-US" sz="1800" dirty="0" err="1"/>
              <a:t>hmotnosti</a:t>
            </a:r>
            <a:r>
              <a:rPr lang="en-US" sz="1800" dirty="0"/>
              <a:t> </a:t>
            </a:r>
            <a:r>
              <a:rPr lang="en-US" sz="1800" dirty="0" err="1"/>
              <a:t>jednoho</a:t>
            </a:r>
            <a:r>
              <a:rPr lang="en-US" sz="1800" dirty="0"/>
              <a:t> </a:t>
            </a:r>
            <a:r>
              <a:rPr lang="en-US" sz="1800" dirty="0" err="1"/>
              <a:t>prvku</a:t>
            </a:r>
            <a:r>
              <a:rPr lang="en-US" sz="1800" dirty="0"/>
              <a:t> </a:t>
            </a:r>
            <a:r>
              <a:rPr lang="en-US" sz="1800" dirty="0" err="1"/>
              <a:t>slučujícího</a:t>
            </a:r>
            <a:r>
              <a:rPr lang="en-US" sz="1800" dirty="0"/>
              <a:t> se </a:t>
            </a:r>
            <a:r>
              <a:rPr lang="en-US" sz="1800" dirty="0" err="1"/>
              <a:t>vždy</a:t>
            </a:r>
            <a:r>
              <a:rPr lang="en-US" sz="1800" dirty="0"/>
              <a:t> se </a:t>
            </a:r>
            <a:r>
              <a:rPr lang="en-US" sz="1800" dirty="0" err="1"/>
              <a:t>stejným</a:t>
            </a:r>
            <a:r>
              <a:rPr lang="en-US" sz="1800" dirty="0"/>
              <a:t> </a:t>
            </a:r>
            <a:r>
              <a:rPr lang="en-US" sz="1800" dirty="0" err="1"/>
              <a:t>množstvím</a:t>
            </a:r>
            <a:r>
              <a:rPr lang="en-US" sz="1800" dirty="0"/>
              <a:t> </a:t>
            </a:r>
            <a:r>
              <a:rPr lang="en-US" sz="1800" dirty="0" err="1"/>
              <a:t>prvku</a:t>
            </a:r>
            <a:r>
              <a:rPr lang="en-US" sz="1800" dirty="0"/>
              <a:t> </a:t>
            </a:r>
            <a:r>
              <a:rPr lang="en-US" sz="1800" dirty="0" err="1"/>
              <a:t>druhého</a:t>
            </a:r>
            <a:r>
              <a:rPr lang="en-US" sz="1800" dirty="0"/>
              <a:t> </a:t>
            </a:r>
            <a:r>
              <a:rPr lang="en-US" sz="1800" dirty="0" err="1"/>
              <a:t>jsou</a:t>
            </a:r>
            <a:r>
              <a:rPr lang="en-US" sz="1800" dirty="0"/>
              <a:t> pro </a:t>
            </a:r>
            <a:r>
              <a:rPr lang="en-US" sz="1800" dirty="0" err="1"/>
              <a:t>tyto</a:t>
            </a:r>
            <a:r>
              <a:rPr lang="en-US" sz="1800" dirty="0"/>
              <a:t> </a:t>
            </a:r>
            <a:r>
              <a:rPr lang="en-US" sz="1800" dirty="0" err="1"/>
              <a:t>sloučeniny</a:t>
            </a:r>
            <a:r>
              <a:rPr lang="en-US" sz="1800" dirty="0"/>
              <a:t> v </a:t>
            </a:r>
            <a:r>
              <a:rPr lang="en-US" sz="1800" dirty="0" err="1"/>
              <a:t>poměrech</a:t>
            </a:r>
            <a:r>
              <a:rPr lang="en-US" sz="1800" dirty="0"/>
              <a:t>, </a:t>
            </a:r>
            <a:r>
              <a:rPr lang="en-US" sz="1800" dirty="0" err="1"/>
              <a:t>které</a:t>
            </a:r>
            <a:r>
              <a:rPr lang="en-US" sz="1800" dirty="0"/>
              <a:t> </a:t>
            </a:r>
            <a:r>
              <a:rPr lang="en-US" sz="1800" dirty="0" err="1"/>
              <a:t>lze</a:t>
            </a:r>
            <a:r>
              <a:rPr lang="en-US" sz="1800" dirty="0"/>
              <a:t>  </a:t>
            </a:r>
            <a:r>
              <a:rPr lang="en-US" sz="1800" dirty="0" err="1"/>
              <a:t>vyjádřit</a:t>
            </a:r>
            <a:r>
              <a:rPr lang="en-US" sz="1800" dirty="0"/>
              <a:t> </a:t>
            </a:r>
            <a:r>
              <a:rPr lang="en-US" sz="1800" dirty="0" err="1"/>
              <a:t>přibližně</a:t>
            </a:r>
            <a:r>
              <a:rPr lang="en-US" sz="1800" dirty="0"/>
              <a:t> </a:t>
            </a:r>
            <a:r>
              <a:rPr lang="en-US" sz="1800" dirty="0" err="1"/>
              <a:t>podílem</a:t>
            </a:r>
            <a:r>
              <a:rPr lang="en-US" sz="1800" dirty="0"/>
              <a:t> </a:t>
            </a:r>
            <a:r>
              <a:rPr lang="en-US" sz="1800" dirty="0" err="1"/>
              <a:t>malých</a:t>
            </a:r>
            <a:r>
              <a:rPr lang="en-US" sz="1800" dirty="0"/>
              <a:t> </a:t>
            </a:r>
            <a:r>
              <a:rPr lang="en-US" sz="1800" dirty="0" err="1"/>
              <a:t>celých</a:t>
            </a:r>
            <a:r>
              <a:rPr lang="en-US" sz="1800" dirty="0"/>
              <a:t> </a:t>
            </a:r>
            <a:r>
              <a:rPr lang="en-US" sz="1800" dirty="0" err="1"/>
              <a:t>čísel</a:t>
            </a:r>
            <a:r>
              <a:rPr lang="en-US" sz="1800" dirty="0"/>
              <a:t>.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8C830CD-AD63-CDF5-DC68-0D6D4C38D1CE}"/>
              </a:ext>
            </a:extLst>
          </p:cNvPr>
          <p:cNvSpPr txBox="1"/>
          <p:nvPr/>
        </p:nvSpPr>
        <p:spPr>
          <a:xfrm>
            <a:off x="259703" y="5892467"/>
            <a:ext cx="87552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Příklad</a:t>
            </a:r>
            <a:r>
              <a:rPr lang="cs-CZ" sz="1600" dirty="0"/>
              <a:t>:</a:t>
            </a:r>
            <a:r>
              <a:rPr lang="en-US" sz="1600" dirty="0"/>
              <a:t> </a:t>
            </a:r>
            <a:r>
              <a:rPr lang="en-US" sz="1600" dirty="0" err="1"/>
              <a:t>Kyslík</a:t>
            </a:r>
            <a:r>
              <a:rPr lang="en-US" sz="1600" dirty="0"/>
              <a:t>, </a:t>
            </a:r>
            <a:r>
              <a:rPr lang="en-US" sz="1600" dirty="0" err="1"/>
              <a:t>který</a:t>
            </a:r>
            <a:r>
              <a:rPr lang="en-US" sz="1600" dirty="0"/>
              <a:t> se </a:t>
            </a:r>
            <a:r>
              <a:rPr lang="en-US" sz="1600" dirty="0" err="1"/>
              <a:t>sloučí</a:t>
            </a:r>
            <a:r>
              <a:rPr lang="en-US" sz="1600" dirty="0"/>
              <a:t> </a:t>
            </a:r>
            <a:r>
              <a:rPr lang="en-US" sz="1600" dirty="0" err="1"/>
              <a:t>bezezbytku</a:t>
            </a:r>
            <a:r>
              <a:rPr lang="en-US" sz="1600" dirty="0"/>
              <a:t> s 1 g </a:t>
            </a:r>
            <a:r>
              <a:rPr lang="en-US" sz="1600" dirty="0" err="1"/>
              <a:t>vodíku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vodu</a:t>
            </a:r>
            <a:r>
              <a:rPr lang="en-US" sz="1600" dirty="0"/>
              <a:t>, </a:t>
            </a:r>
            <a:r>
              <a:rPr lang="en-US" sz="1600" dirty="0" err="1"/>
              <a:t>má</a:t>
            </a:r>
            <a:r>
              <a:rPr lang="en-US" sz="1600" dirty="0"/>
              <a:t> </a:t>
            </a:r>
            <a:r>
              <a:rPr lang="en-US" sz="1600" dirty="0" err="1"/>
              <a:t>hmotnost</a:t>
            </a:r>
            <a:r>
              <a:rPr lang="en-US" sz="1600" dirty="0"/>
              <a:t> </a:t>
            </a:r>
            <a:r>
              <a:rPr lang="en-US" sz="1600" dirty="0" err="1"/>
              <a:t>asi</a:t>
            </a:r>
            <a:r>
              <a:rPr lang="en-US" sz="1600" dirty="0"/>
              <a:t> 8 g. </a:t>
            </a:r>
            <a:r>
              <a:rPr lang="en-US" sz="1600" dirty="0" err="1"/>
              <a:t>Kyslík</a:t>
            </a:r>
            <a:r>
              <a:rPr lang="en-US" sz="1600" dirty="0"/>
              <a:t>, </a:t>
            </a:r>
            <a:r>
              <a:rPr lang="en-US" sz="1600" dirty="0" err="1"/>
              <a:t>který</a:t>
            </a:r>
            <a:r>
              <a:rPr lang="en-US" sz="1600" dirty="0"/>
              <a:t> se </a:t>
            </a:r>
            <a:r>
              <a:rPr lang="en-US" sz="1600" dirty="0" err="1"/>
              <a:t>sloučí</a:t>
            </a:r>
            <a:r>
              <a:rPr lang="en-US" sz="1600" dirty="0"/>
              <a:t> </a:t>
            </a:r>
            <a:r>
              <a:rPr lang="en-US" sz="1600" dirty="0" err="1"/>
              <a:t>bezezbytku</a:t>
            </a:r>
            <a:r>
              <a:rPr lang="en-US" sz="1600" dirty="0"/>
              <a:t> s 1 g </a:t>
            </a:r>
            <a:r>
              <a:rPr lang="en-US" sz="1600" dirty="0" err="1"/>
              <a:t>vodíku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peroxid</a:t>
            </a:r>
            <a:r>
              <a:rPr lang="en-US" sz="1600" dirty="0"/>
              <a:t> </a:t>
            </a:r>
            <a:r>
              <a:rPr lang="en-US" sz="1600" dirty="0" err="1"/>
              <a:t>vodíku</a:t>
            </a:r>
            <a:r>
              <a:rPr lang="en-US" sz="1600" dirty="0"/>
              <a:t>, </a:t>
            </a:r>
            <a:r>
              <a:rPr lang="en-US" sz="1600" dirty="0" err="1"/>
              <a:t>má</a:t>
            </a:r>
            <a:r>
              <a:rPr lang="en-US" sz="1600" dirty="0"/>
              <a:t> </a:t>
            </a:r>
            <a:r>
              <a:rPr lang="en-US" sz="1600" dirty="0" err="1"/>
              <a:t>hmotnost</a:t>
            </a:r>
            <a:r>
              <a:rPr lang="en-US" sz="1600" dirty="0"/>
              <a:t> </a:t>
            </a:r>
            <a:r>
              <a:rPr lang="en-US" sz="1600" dirty="0" err="1"/>
              <a:t>přibližně</a:t>
            </a:r>
            <a:r>
              <a:rPr lang="en-US" sz="1600" dirty="0"/>
              <a:t> 16 g. </a:t>
            </a:r>
            <a:r>
              <a:rPr lang="en-US" sz="1600" dirty="0" err="1"/>
              <a:t>Poměr</a:t>
            </a:r>
            <a:r>
              <a:rPr lang="en-US" sz="1600" dirty="0"/>
              <a:t> </a:t>
            </a:r>
            <a:r>
              <a:rPr lang="en-US" sz="1600" dirty="0" err="1"/>
              <a:t>uvedených</a:t>
            </a:r>
            <a:r>
              <a:rPr lang="en-US" sz="1600" dirty="0"/>
              <a:t> </a:t>
            </a:r>
            <a:r>
              <a:rPr lang="en-US" sz="1600" dirty="0" err="1"/>
              <a:t>hmotností</a:t>
            </a:r>
            <a:r>
              <a:rPr lang="en-US" sz="1600" dirty="0"/>
              <a:t> </a:t>
            </a:r>
            <a:r>
              <a:rPr lang="en-US" sz="1600" dirty="0" err="1"/>
              <a:t>kyslíku</a:t>
            </a:r>
            <a:r>
              <a:rPr lang="en-US" sz="1600" dirty="0"/>
              <a:t> je 1:2.</a:t>
            </a:r>
          </a:p>
        </p:txBody>
      </p:sp>
    </p:spTree>
    <p:extLst>
      <p:ext uri="{BB962C8B-B14F-4D97-AF65-F5344CB8AC3E}">
        <p14:creationId xmlns:p14="http://schemas.microsoft.com/office/powerpoint/2010/main" val="4076579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55E1260A-4516-A57B-0895-E908F44C0885}"/>
              </a:ext>
            </a:extLst>
          </p:cNvPr>
          <p:cNvSpPr txBox="1"/>
          <p:nvPr/>
        </p:nvSpPr>
        <p:spPr>
          <a:xfrm>
            <a:off x="228600" y="914400"/>
            <a:ext cx="8686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/>
              <a:t>Daltonidy</a:t>
            </a:r>
            <a:r>
              <a:rPr lang="cs-CZ" dirty="0"/>
              <a:t> = stechiometrické sloučeniny, pro které platí chemický zákon stálých a násobných slučovacích poměrů, například binární sloučeniny </a:t>
            </a:r>
            <a:r>
              <a:rPr lang="cs-CZ" dirty="0" err="1"/>
              <a:t>A</a:t>
            </a:r>
            <a:r>
              <a:rPr lang="cs-CZ" baseline="-25000" dirty="0" err="1"/>
              <a:t>x</a:t>
            </a:r>
            <a:r>
              <a:rPr lang="cs-CZ" dirty="0" err="1"/>
              <a:t>B</a:t>
            </a:r>
            <a:r>
              <a:rPr lang="cs-CZ" baseline="-25000" dirty="0" err="1"/>
              <a:t>y</a:t>
            </a:r>
            <a:r>
              <a:rPr lang="cs-CZ" dirty="0"/>
              <a:t>. Mezi </a:t>
            </a:r>
            <a:r>
              <a:rPr lang="cs-CZ" dirty="0" err="1"/>
              <a:t>daltonidy</a:t>
            </a:r>
            <a:r>
              <a:rPr lang="cs-CZ" dirty="0"/>
              <a:t> patří obecně plynné sloučeniny.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E0C08B5-1585-B1B4-002A-15A647D2D891}"/>
              </a:ext>
            </a:extLst>
          </p:cNvPr>
          <p:cNvSpPr txBox="1"/>
          <p:nvPr/>
        </p:nvSpPr>
        <p:spPr>
          <a:xfrm>
            <a:off x="214604" y="1903881"/>
            <a:ext cx="87007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dirty="0" err="1"/>
              <a:t>Bertholidy</a:t>
            </a:r>
            <a:r>
              <a:rPr lang="cs-CZ" dirty="0"/>
              <a:t> = </a:t>
            </a:r>
            <a:r>
              <a:rPr lang="cs-CZ" dirty="0" err="1"/>
              <a:t>nestechiometrické</a:t>
            </a:r>
            <a:r>
              <a:rPr lang="cs-CZ" dirty="0"/>
              <a:t> sloučeniny, jejichž složení nelze vyjádřit poměrem jednoduchých celistvých čísel tak, aby vyhovovalo stechiometrickým poměrům na základě Daltonova zákona stálých hmotnostních poměrů. 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C7055B29-7662-5F33-1B08-BD1D6D53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5773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cs-CZ" sz="2800" b="1" dirty="0">
                <a:latin typeface="+mn-lt"/>
              </a:rPr>
              <a:t>Stechiometrie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AE03E56-F206-9517-7735-C55BFD8D4F69}"/>
              </a:ext>
            </a:extLst>
          </p:cNvPr>
          <p:cNvSpPr txBox="1"/>
          <p:nvPr/>
        </p:nvSpPr>
        <p:spPr>
          <a:xfrm>
            <a:off x="278182" y="5826848"/>
            <a:ext cx="2312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 err="1">
                <a:solidFill>
                  <a:srgbClr val="202122"/>
                </a:solidFill>
                <a:effectLst/>
              </a:rPr>
              <a:t>PdH</a:t>
            </a:r>
            <a:r>
              <a:rPr lang="cs-CZ" b="0" i="1" baseline="-25000" dirty="0" err="1">
                <a:solidFill>
                  <a:srgbClr val="202122"/>
                </a:solidFill>
                <a:effectLst/>
              </a:rPr>
              <a:t>x</a:t>
            </a:r>
            <a:r>
              <a:rPr lang="cs-CZ" b="0" i="0" dirty="0">
                <a:solidFill>
                  <a:srgbClr val="202122"/>
                </a:solidFill>
                <a:effectLst/>
              </a:rPr>
              <a:t> (0.02 &lt; </a:t>
            </a:r>
            <a:r>
              <a:rPr lang="cs-CZ" b="0" i="1" dirty="0">
                <a:solidFill>
                  <a:srgbClr val="202122"/>
                </a:solidFill>
                <a:effectLst/>
              </a:rPr>
              <a:t>x</a:t>
            </a:r>
            <a:r>
              <a:rPr lang="cs-CZ" b="0" i="0" dirty="0">
                <a:solidFill>
                  <a:srgbClr val="202122"/>
                </a:solidFill>
                <a:effectLst/>
              </a:rPr>
              <a:t> &lt; 0.58)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A997854-171D-FF2D-9C26-A51F46FD7BA8}"/>
              </a:ext>
            </a:extLst>
          </p:cNvPr>
          <p:cNvSpPr txBox="1"/>
          <p:nvPr/>
        </p:nvSpPr>
        <p:spPr>
          <a:xfrm>
            <a:off x="278182" y="4266139"/>
            <a:ext cx="21475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202122"/>
                </a:solidFill>
                <a:effectLst/>
              </a:rPr>
              <a:t>W</a:t>
            </a:r>
            <a:r>
              <a:rPr lang="en-US" b="0" i="0" baseline="-25000" dirty="0" err="1">
                <a:solidFill>
                  <a:srgbClr val="202122"/>
                </a:solidFill>
                <a:effectLst/>
              </a:rPr>
              <a:t>40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O</a:t>
            </a:r>
            <a:r>
              <a:rPr lang="en-US" b="0" i="0" baseline="-25000" dirty="0" err="1">
                <a:solidFill>
                  <a:srgbClr val="202122"/>
                </a:solidFill>
                <a:effectLst/>
              </a:rPr>
              <a:t>118</a:t>
            </a:r>
            <a:r>
              <a:rPr lang="en-US" b="0" i="0" dirty="0">
                <a:solidFill>
                  <a:srgbClr val="202122"/>
                </a:solidFill>
                <a:effectLst/>
              </a:rPr>
              <a:t>, ≈</a:t>
            </a:r>
            <a:r>
              <a:rPr lang="cs-CZ" b="0" i="0" dirty="0">
                <a:solidFill>
                  <a:srgbClr val="202122"/>
                </a:solidFill>
                <a:effectLst/>
              </a:rPr>
              <a:t> 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WO</a:t>
            </a:r>
            <a:r>
              <a:rPr lang="en-US" b="0" i="0" baseline="-25000" dirty="0" err="1">
                <a:solidFill>
                  <a:srgbClr val="202122"/>
                </a:solidFill>
                <a:effectLst/>
              </a:rPr>
              <a:t>2.95</a:t>
            </a:r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423A952-703C-6C34-D222-F9E5F7A76F88}"/>
              </a:ext>
            </a:extLst>
          </p:cNvPr>
          <p:cNvSpPr txBox="1"/>
          <p:nvPr/>
        </p:nvSpPr>
        <p:spPr>
          <a:xfrm>
            <a:off x="278182" y="3888451"/>
            <a:ext cx="3442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202122"/>
                </a:solidFill>
                <a:effectLst/>
              </a:rPr>
              <a:t>W</a:t>
            </a:r>
            <a:r>
              <a:rPr lang="pt-BR" b="0" i="1" baseline="-25000" dirty="0">
                <a:solidFill>
                  <a:srgbClr val="202122"/>
                </a:solidFill>
                <a:effectLst/>
              </a:rPr>
              <a:t>n</a:t>
            </a:r>
            <a:r>
              <a:rPr lang="pt-BR" b="0" i="0" dirty="0">
                <a:solidFill>
                  <a:srgbClr val="202122"/>
                </a:solidFill>
                <a:effectLst/>
              </a:rPr>
              <a:t>O</a:t>
            </a:r>
            <a:r>
              <a:rPr lang="pt-BR" b="0" i="0" baseline="-25000" dirty="0">
                <a:solidFill>
                  <a:srgbClr val="202122"/>
                </a:solidFill>
                <a:effectLst/>
              </a:rPr>
              <a:t>3</a:t>
            </a:r>
            <a:r>
              <a:rPr lang="pt-BR" b="0" i="1" baseline="-25000" dirty="0">
                <a:solidFill>
                  <a:srgbClr val="202122"/>
                </a:solidFill>
                <a:effectLst/>
              </a:rPr>
              <a:t>n</a:t>
            </a:r>
            <a:r>
              <a:rPr lang="pt-BR" b="0" i="0" baseline="-25000" dirty="0">
                <a:solidFill>
                  <a:srgbClr val="202122"/>
                </a:solidFill>
                <a:effectLst/>
              </a:rPr>
              <a:t>−2</a:t>
            </a:r>
            <a:r>
              <a:rPr lang="pt-BR" b="0" i="0" dirty="0">
                <a:solidFill>
                  <a:srgbClr val="202122"/>
                </a:solidFill>
                <a:effectLst/>
              </a:rPr>
              <a:t>, </a:t>
            </a:r>
            <a:r>
              <a:rPr lang="cs-CZ" b="0" i="0" dirty="0" err="1">
                <a:solidFill>
                  <a:srgbClr val="202122"/>
                </a:solidFill>
                <a:effectLst/>
              </a:rPr>
              <a:t>kd</a:t>
            </a:r>
            <a:r>
              <a:rPr lang="pt-BR" b="0" i="0" dirty="0">
                <a:solidFill>
                  <a:srgbClr val="202122"/>
                </a:solidFill>
                <a:effectLst/>
              </a:rPr>
              <a:t>e </a:t>
            </a:r>
            <a:r>
              <a:rPr lang="pt-BR" b="0" i="1" dirty="0">
                <a:solidFill>
                  <a:srgbClr val="202122"/>
                </a:solidFill>
                <a:effectLst/>
              </a:rPr>
              <a:t>n</a:t>
            </a:r>
            <a:r>
              <a:rPr lang="pt-BR" b="0" i="0" dirty="0">
                <a:solidFill>
                  <a:srgbClr val="202122"/>
                </a:solidFill>
                <a:effectLst/>
              </a:rPr>
              <a:t> = 20, 24, 25, 40.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761AAA7-D087-FF64-4DD6-72FDA219A532}"/>
              </a:ext>
            </a:extLst>
          </p:cNvPr>
          <p:cNvSpPr txBox="1"/>
          <p:nvPr/>
        </p:nvSpPr>
        <p:spPr>
          <a:xfrm>
            <a:off x="214604" y="2931051"/>
            <a:ext cx="5374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Mezi </a:t>
            </a:r>
            <a:r>
              <a:rPr lang="cs-CZ" dirty="0" err="1"/>
              <a:t>bertholidy</a:t>
            </a:r>
            <a:r>
              <a:rPr lang="cs-CZ" dirty="0"/>
              <a:t> patří např. 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FF32CBB-8103-E27D-4925-E8812FB9ABD2}"/>
              </a:ext>
            </a:extLst>
          </p:cNvPr>
          <p:cNvSpPr txBox="1"/>
          <p:nvPr/>
        </p:nvSpPr>
        <p:spPr>
          <a:xfrm>
            <a:off x="278182" y="3518435"/>
            <a:ext cx="1667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Oxidy wolframu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9234C11-2627-FC0B-6F14-3CFD9C4C0701}"/>
              </a:ext>
            </a:extLst>
          </p:cNvPr>
          <p:cNvSpPr txBox="1"/>
          <p:nvPr/>
        </p:nvSpPr>
        <p:spPr>
          <a:xfrm>
            <a:off x="278182" y="5077454"/>
            <a:ext cx="1594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Hydrid palladia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110538D-BAF6-1FE5-8D4F-31CB80857A66}"/>
              </a:ext>
            </a:extLst>
          </p:cNvPr>
          <p:cNvSpPr txBox="1"/>
          <p:nvPr/>
        </p:nvSpPr>
        <p:spPr>
          <a:xfrm>
            <a:off x="214604" y="5448476"/>
            <a:ext cx="5374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= vodík rozpuštěný v kovovém palladiu</a:t>
            </a:r>
          </a:p>
        </p:txBody>
      </p:sp>
      <p:pic>
        <p:nvPicPr>
          <p:cNvPr id="1026" name="Picture 2" descr="10.7D: Molecular Hydrides and Complexes Derived from them - Chemistry ...">
            <a:extLst>
              <a:ext uri="{FF2B5EF4-FFF2-40B4-BE49-F238E27FC236}">
                <a16:creationId xmlns:a16="http://schemas.microsoft.com/office/drawing/2014/main" id="{FFD98597-29BB-FD0D-2CC2-EC4263173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336760"/>
            <a:ext cx="3479737" cy="121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B1E772E3-CF49-72B0-C89F-EFE76B8C5250}"/>
              </a:ext>
            </a:extLst>
          </p:cNvPr>
          <p:cNvSpPr txBox="1"/>
          <p:nvPr/>
        </p:nvSpPr>
        <p:spPr>
          <a:xfrm>
            <a:off x="3915749" y="3421526"/>
            <a:ext cx="1008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/>
              <a:t>Pyrrhotit</a:t>
            </a:r>
            <a:endParaRPr lang="cs-CZ" i="1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37D87676-F930-A0B1-E3CA-939A62CD9AE0}"/>
              </a:ext>
            </a:extLst>
          </p:cNvPr>
          <p:cNvSpPr txBox="1"/>
          <p:nvPr/>
        </p:nvSpPr>
        <p:spPr>
          <a:xfrm>
            <a:off x="3968623" y="3883793"/>
            <a:ext cx="29422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Fe</a:t>
            </a:r>
            <a:r>
              <a:rPr lang="cs-CZ" baseline="-25000" dirty="0" err="1"/>
              <a:t>1-x</a:t>
            </a:r>
            <a:r>
              <a:rPr lang="cs-CZ" dirty="0" err="1"/>
              <a:t>S</a:t>
            </a:r>
            <a:r>
              <a:rPr lang="cs-CZ" dirty="0"/>
              <a:t> (x = 0 - 0.125). Jde</a:t>
            </a:r>
            <a:r>
              <a:rPr lang="en-US" dirty="0"/>
              <a:t> </a:t>
            </a:r>
            <a:r>
              <a:rPr lang="cs-CZ" dirty="0"/>
              <a:t>o </a:t>
            </a:r>
            <a:r>
              <a:rPr lang="cs-CZ" dirty="0" err="1"/>
              <a:t>nestechiometrickou</a:t>
            </a:r>
            <a:r>
              <a:rPr lang="cs-CZ" dirty="0"/>
              <a:t> variantu minerálu </a:t>
            </a:r>
            <a:r>
              <a:rPr lang="cs-CZ" dirty="0" err="1"/>
              <a:t>troilitu</a:t>
            </a:r>
            <a:r>
              <a:rPr lang="cs-CZ" dirty="0"/>
              <a:t> (</a:t>
            </a:r>
            <a:r>
              <a:rPr lang="cs-CZ" dirty="0" err="1"/>
              <a:t>FeS</a:t>
            </a:r>
            <a:r>
              <a:rPr lang="cs-CZ" dirty="0"/>
              <a:t>).</a:t>
            </a:r>
          </a:p>
        </p:txBody>
      </p:sp>
      <p:pic>
        <p:nvPicPr>
          <p:cNvPr id="1030" name="Picture 6" descr="Pyrrhotite Value, Price, and Jewelry Information - International Gem ...">
            <a:extLst>
              <a:ext uri="{FF2B5EF4-FFF2-40B4-BE49-F238E27FC236}">
                <a16:creationId xmlns:a16="http://schemas.microsoft.com/office/drawing/2014/main" id="{98CB4D1B-A789-0FBB-1049-9CF4A0EE4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93" y="2937128"/>
            <a:ext cx="1897062" cy="214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688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95300" y="2966859"/>
            <a:ext cx="81534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Protonové číslo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(atomové číslo, Z) = počet protonů v atomovém jádře daného prvku.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Nukleonové číslo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(hmotnostní číslo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 = celkový počet protonů + neutronů (tzn. všech nukleonů) v atomovém jádře.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Neutronové číslo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(N) = počet neutronů v atomovém jádře.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N = A - Z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Izotopové číslo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(I) = vyjadřuje nadbytek neutronů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				    I = A – 2.Z</a:t>
            </a:r>
          </a:p>
          <a:p>
            <a:endParaRPr lang="cs-CZ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neutrálním atomu se počet protonů rovná počtu elektronů, tzn.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protonové číslo označuje také základní počet elektronů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v atomech daného prvku.</a:t>
            </a:r>
          </a:p>
        </p:txBody>
      </p:sp>
      <p:pic>
        <p:nvPicPr>
          <p:cNvPr id="7" name="Picture 2" descr="Související obrázek">
            <a:extLst>
              <a:ext uri="{FF2B5EF4-FFF2-40B4-BE49-F238E27FC236}">
                <a16:creationId xmlns:a16="http://schemas.microsoft.com/office/drawing/2014/main" id="{FE5FABE9-A9F5-44F5-8EC6-2D8568877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99432"/>
            <a:ext cx="2514600" cy="189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Obsah obrázku snímek obrazovky&#10;&#10;Popis byl vytvořen automaticky">
            <a:extLst>
              <a:ext uri="{FF2B5EF4-FFF2-40B4-BE49-F238E27FC236}">
                <a16:creationId xmlns:a16="http://schemas.microsoft.com/office/drawing/2014/main" id="{359ACF78-E6FD-42AA-9811-62304E113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360" y="1219200"/>
            <a:ext cx="3448665" cy="1425448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392767C8-4294-421F-8988-58DF70C5A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28600"/>
            <a:ext cx="4724400" cy="668389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Atomové jádro</a:t>
            </a:r>
          </a:p>
        </p:txBody>
      </p:sp>
    </p:spTree>
    <p:extLst>
      <p:ext uri="{BB962C8B-B14F-4D97-AF65-F5344CB8AC3E}">
        <p14:creationId xmlns:p14="http://schemas.microsoft.com/office/powerpoint/2010/main" val="1866059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762000"/>
            <a:ext cx="83820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 = 1.672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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-27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kg 			</a:t>
            </a:r>
            <a:endParaRPr lang="en-US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m/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cs-CZ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= 1.0072	</a:t>
            </a:r>
            <a:endParaRPr lang="en-US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r>
              <a:rPr lang="en-US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eutron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m = 1.674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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-27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kg 			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m/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cs-CZ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= 1.0086</a:t>
            </a:r>
            <a:endParaRPr lang="en-US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	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 = 9.1091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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-31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kg 		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m/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cs-CZ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= 5.486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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 eaLnBrk="1" hangingPunct="1">
              <a:buNone/>
            </a:pPr>
            <a:endParaRPr lang="en-US" altLang="cs-CZ" sz="18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marL="0" indent="0" eaLnBrk="1" hangingPunct="1">
              <a:buNone/>
            </a:pP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H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motnost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atomu 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je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soustředěna do jádra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, </a:t>
            </a:r>
            <a:r>
              <a:rPr lang="en-US" alt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kde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je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silná interakce proton-neutron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.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Symbol" pitchFamily="18" charset="2"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Efektivní průměr atomu- cca 100-600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pm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Symbol" pitchFamily="18" charset="2"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Efektivní průměr jádra- cca 0.01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pm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 </a:t>
            </a:r>
          </a:p>
          <a:p>
            <a:pPr eaLnBrk="1" hangingPunct="1">
              <a:buFont typeface="Symbol" pitchFamily="18" charset="2"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10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4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 menší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 obrovská r  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~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10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12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g/cm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</a:t>
            </a:r>
          </a:p>
          <a:p>
            <a:pPr eaLnBrk="1" hangingPunct="1">
              <a:buFont typeface="Symbol" pitchFamily="18" charset="2"/>
              <a:buNone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buNone/>
            </a:pP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Klidová hmotnost atomu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  m = 10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-27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- 10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-25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kg</a:t>
            </a: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Symbol" pitchFamily="18" charset="2"/>
              <a:buNone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pic>
        <p:nvPicPr>
          <p:cNvPr id="3" name="Obrázek 2" descr="Obsah obrázku text, mapa&#10;&#10;Popis byl vytvořen automaticky">
            <a:extLst>
              <a:ext uri="{FF2B5EF4-FFF2-40B4-BE49-F238E27FC236}">
                <a16:creationId xmlns:a16="http://schemas.microsoft.com/office/drawing/2014/main" id="{0615DE7D-C759-43EB-9CAC-42E2DCB0E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990600"/>
            <a:ext cx="3505200" cy="249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32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2400" y="228600"/>
            <a:ext cx="888946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Nuklid</a:t>
            </a:r>
            <a:r>
              <a:rPr lang="cs-CZ" sz="2000" dirty="0"/>
              <a:t> –</a:t>
            </a:r>
            <a:r>
              <a:rPr lang="en-US" sz="2000" dirty="0"/>
              <a:t> </a:t>
            </a:r>
            <a:r>
              <a:rPr lang="cs-CZ" sz="2000" dirty="0"/>
              <a:t>látka, která je složena z atomů které mají shodné protonové číslo </a:t>
            </a:r>
            <a:r>
              <a:rPr lang="cs-CZ" sz="2000"/>
              <a:t>(= </a:t>
            </a:r>
            <a:r>
              <a:rPr lang="cs-CZ" sz="2000" u="sng"/>
              <a:t>stejný </a:t>
            </a:r>
            <a:r>
              <a:rPr lang="cs-CZ" sz="2000" u="sng" dirty="0"/>
              <a:t>prvek</a:t>
            </a:r>
            <a:r>
              <a:rPr lang="cs-CZ" sz="2000" dirty="0"/>
              <a:t>) i nukleonové číslo.</a:t>
            </a:r>
          </a:p>
          <a:p>
            <a:endParaRPr lang="en-US" sz="800" dirty="0"/>
          </a:p>
          <a:p>
            <a:r>
              <a:rPr lang="cs-CZ" sz="2000" b="1" dirty="0"/>
              <a:t>Izotopy</a:t>
            </a:r>
            <a:r>
              <a:rPr lang="cs-CZ" sz="2000" dirty="0"/>
              <a:t> –</a:t>
            </a:r>
            <a:r>
              <a:rPr lang="en-US" sz="2000" dirty="0"/>
              <a:t> </a:t>
            </a:r>
            <a:r>
              <a:rPr lang="cs-CZ" sz="2000" dirty="0"/>
              <a:t>nuklidy </a:t>
            </a:r>
            <a:r>
              <a:rPr lang="cs-CZ" sz="2000" u="sng" dirty="0"/>
              <a:t>stejného prvku</a:t>
            </a:r>
            <a:r>
              <a:rPr lang="cs-CZ" sz="2000" dirty="0"/>
              <a:t>, které mají stejné protonové číslo, ale odlišné nukleonové číslo, tzn. liší se počtem neutronů v jádře.</a:t>
            </a:r>
          </a:p>
          <a:p>
            <a:endParaRPr lang="en-US" sz="800" dirty="0"/>
          </a:p>
          <a:p>
            <a:r>
              <a:rPr lang="cs-CZ" sz="2000" b="1" dirty="0"/>
              <a:t>Izobary</a:t>
            </a:r>
            <a:r>
              <a:rPr lang="cs-CZ" sz="2000" dirty="0"/>
              <a:t> –</a:t>
            </a:r>
            <a:r>
              <a:rPr lang="en-US" sz="2000" dirty="0"/>
              <a:t> </a:t>
            </a:r>
            <a:r>
              <a:rPr lang="cs-CZ" sz="2000"/>
              <a:t>nuklidy </a:t>
            </a:r>
            <a:r>
              <a:rPr lang="cs-CZ" sz="2000" u="sng"/>
              <a:t>různých </a:t>
            </a:r>
            <a:r>
              <a:rPr lang="cs-CZ" sz="2000" u="sng" dirty="0"/>
              <a:t>prvků</a:t>
            </a:r>
            <a:r>
              <a:rPr lang="cs-CZ" sz="2000" dirty="0"/>
              <a:t>, které mají shodné nukleonové číslo a (samozřejmě) odlišné protonové číslo.</a:t>
            </a:r>
          </a:p>
          <a:p>
            <a:endParaRPr lang="en-US" sz="800" dirty="0"/>
          </a:p>
          <a:p>
            <a:r>
              <a:rPr lang="cs-CZ" sz="2000" b="1" dirty="0"/>
              <a:t>Izotony </a:t>
            </a:r>
            <a:r>
              <a:rPr lang="cs-CZ" sz="2000" dirty="0"/>
              <a:t>–</a:t>
            </a:r>
            <a:r>
              <a:rPr lang="en-US" sz="2000" dirty="0"/>
              <a:t> </a:t>
            </a:r>
            <a:r>
              <a:rPr lang="cs-CZ" sz="2000"/>
              <a:t>nuklidy </a:t>
            </a:r>
            <a:r>
              <a:rPr lang="cs-CZ" sz="2000" u="sng"/>
              <a:t>různých </a:t>
            </a:r>
            <a:r>
              <a:rPr lang="cs-CZ" sz="2000" u="sng" dirty="0"/>
              <a:t>prvků </a:t>
            </a:r>
            <a:r>
              <a:rPr lang="cs-CZ" sz="2000"/>
              <a:t>se stejným neutronovým </a:t>
            </a:r>
            <a:r>
              <a:rPr lang="cs-CZ" sz="2000" dirty="0"/>
              <a:t>číslem, tzn. obsahují v atomovém </a:t>
            </a:r>
            <a:r>
              <a:rPr lang="cs-CZ" sz="2000"/>
              <a:t>jádře stejný </a:t>
            </a:r>
            <a:r>
              <a:rPr lang="cs-CZ" sz="2000" dirty="0"/>
              <a:t>počet neutronů. Izotony se liší v nukleonovém čísle i protonovém čísle.</a:t>
            </a:r>
          </a:p>
        </p:txBody>
      </p:sp>
      <p:pic>
        <p:nvPicPr>
          <p:cNvPr id="6" name="Picture 2" descr="Výsledek obrázku pro number of stable isotopes periodic table">
            <a:extLst>
              <a:ext uri="{FF2B5EF4-FFF2-40B4-BE49-F238E27FC236}">
                <a16:creationId xmlns:a16="http://schemas.microsoft.com/office/drawing/2014/main" id="{27D7EBA7-8AE5-4153-B476-655F08A70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52800"/>
            <a:ext cx="6066339" cy="336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6690069-24CB-459F-937A-59DCF82FA5C5}"/>
              </a:ext>
            </a:extLst>
          </p:cNvPr>
          <p:cNvSpPr txBox="1"/>
          <p:nvPr/>
        </p:nvSpPr>
        <p:spPr>
          <a:xfrm>
            <a:off x="1066800" y="5029200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nuklid</a:t>
            </a:r>
            <a:endParaRPr lang="en-US" sz="1400" dirty="0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1E85F3BB-11A0-4DCE-AC88-8E5EB529CB92}"/>
              </a:ext>
            </a:extLst>
          </p:cNvPr>
          <p:cNvCxnSpPr>
            <a:stCxn id="8" idx="3"/>
          </p:cNvCxnSpPr>
          <p:nvPr/>
        </p:nvCxnSpPr>
        <p:spPr>
          <a:xfrm flipV="1">
            <a:off x="1700307" y="5029200"/>
            <a:ext cx="2643093" cy="1538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894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ohn Dalton. Line engraving by W. H. Worthington, 1823, afte Wellcome V00064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158" y="152400"/>
            <a:ext cx="245726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vogadro Amede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228" y="3962400"/>
            <a:ext cx="21431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28601" y="4011692"/>
            <a:ext cx="5791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Pojem „</a:t>
            </a:r>
            <a:r>
              <a:rPr lang="cs-CZ" sz="2000" b="1" dirty="0"/>
              <a:t>molekula</a:t>
            </a:r>
            <a:r>
              <a:rPr lang="cs-CZ" sz="2000" dirty="0"/>
              <a:t>“ (</a:t>
            </a:r>
            <a:r>
              <a:rPr lang="cs-CZ" sz="2000" dirty="0" err="1"/>
              <a:t>Avogadro</a:t>
            </a:r>
            <a:r>
              <a:rPr lang="cs-CZ" sz="2000" dirty="0"/>
              <a:t> 1811):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dirty="0"/>
              <a:t>    Existuje určitá nejmenší částečka vzniklé sloučeniny, která se vyznačuje určitými chemickými a fyzikálními vlastnostmi = </a:t>
            </a:r>
            <a:r>
              <a:rPr lang="cs-CZ" sz="2000" b="1" dirty="0"/>
              <a:t>molekula</a:t>
            </a:r>
            <a:r>
              <a:rPr lang="cs-CZ" sz="2000" dirty="0"/>
              <a:t>. Molekula je tvořena několika stejnými nebo různými atomy. Molekula konkrétní sloučeniny má vždy stejné složení co se týče počtu atomů i poměru prvků.</a:t>
            </a:r>
          </a:p>
        </p:txBody>
      </p:sp>
      <p:sp>
        <p:nvSpPr>
          <p:cNvPr id="5" name="Obdélník 4"/>
          <p:cNvSpPr/>
          <p:nvPr/>
        </p:nvSpPr>
        <p:spPr>
          <a:xfrm>
            <a:off x="381000" y="546855"/>
            <a:ext cx="56388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Atomová teorie </a:t>
            </a:r>
            <a:r>
              <a:rPr lang="cs-CZ" sz="2000" dirty="0"/>
              <a:t>(Dalton 1808):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dirty="0"/>
              <a:t>     Látky se skládají z malých částic zvaných </a:t>
            </a:r>
            <a:r>
              <a:rPr lang="cs-CZ" sz="2000" b="1" dirty="0"/>
              <a:t>atomy</a:t>
            </a:r>
            <a:r>
              <a:rPr lang="cs-CZ" sz="2000" dirty="0"/>
              <a:t>.</a:t>
            </a:r>
            <a:r>
              <a:rPr lang="en-US" sz="2000" dirty="0"/>
              <a:t> </a:t>
            </a:r>
            <a:r>
              <a:rPr lang="cs-CZ" sz="2000" dirty="0"/>
              <a:t>     Atomy nelze vytvořit, zničit ani rozdělit.</a:t>
            </a:r>
          </a:p>
          <a:p>
            <a:pPr algn="just"/>
            <a:r>
              <a:rPr lang="cs-CZ" sz="2000" dirty="0"/>
              <a:t>     Atomy jednoho prvku jsou stejné (mají stejnou hmotnost i vlastnosti). </a:t>
            </a:r>
          </a:p>
          <a:p>
            <a:pPr algn="just"/>
            <a:r>
              <a:rPr lang="cs-CZ" sz="2000" dirty="0"/>
              <a:t>    Atomy různých prvků mají rozdílné vlastnosti a rozdílnou hmotnost</a:t>
            </a:r>
            <a:r>
              <a:rPr lang="en-US" sz="2000" dirty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61533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File:Periodic Table by Number of Stable Isotop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781142" cy="461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4AB0CF9-9069-4F78-B740-728C9EDDEEF2}"/>
              </a:ext>
            </a:extLst>
          </p:cNvPr>
          <p:cNvSpPr txBox="1"/>
          <p:nvPr/>
        </p:nvSpPr>
        <p:spPr>
          <a:xfrm>
            <a:off x="304800" y="7620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/>
              <a:t>Prvky s lichým Z mají maximálně 2 stabilní izotopy, prvky se sudým Z mají 2 a více stabilních izotopů </a:t>
            </a:r>
            <a:r>
              <a:rPr lang="cs-CZ" sz="2000" dirty="0"/>
              <a:t>(výjimkou je </a:t>
            </a:r>
            <a:r>
              <a:rPr lang="cs-CZ" sz="2000" dirty="0" err="1"/>
              <a:t>Be</a:t>
            </a:r>
            <a:r>
              <a:rPr lang="cs-CZ" sz="2000" dirty="0"/>
              <a:t>: jen 1 stabilní izotop).  </a:t>
            </a:r>
            <a:endParaRPr lang="en-US" sz="2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E7C4B45-6195-4D29-87FD-45F57050A3B0}"/>
              </a:ext>
            </a:extLst>
          </p:cNvPr>
          <p:cNvSpPr txBox="1"/>
          <p:nvPr/>
        </p:nvSpPr>
        <p:spPr>
          <a:xfrm>
            <a:off x="276225" y="23812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 err="1"/>
              <a:t>Astonovo</a:t>
            </a:r>
            <a:r>
              <a:rPr lang="cs-CZ" sz="2400" b="1" dirty="0"/>
              <a:t> pravidlo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566697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Výsledek obrázku pro radioactive decay periodic table">
            <a:extLst>
              <a:ext uri="{FF2B5EF4-FFF2-40B4-BE49-F238E27FC236}">
                <a16:creationId xmlns:a16="http://schemas.microsoft.com/office/drawing/2014/main" id="{159F5080-C52D-46BD-BC0E-B9187F5A3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897040" cy="631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6894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7F9D1B4-1860-4D46-A3B1-F4FF90221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914400"/>
            <a:ext cx="7772402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51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7AD7D74B-78A6-458B-931F-C61C410F4D40}"/>
              </a:ext>
            </a:extLst>
          </p:cNvPr>
          <p:cNvSpPr/>
          <p:nvPr/>
        </p:nvSpPr>
        <p:spPr>
          <a:xfrm>
            <a:off x="152400" y="988874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000" b="1" dirty="0" err="1">
                <a:solidFill>
                  <a:srgbClr val="424242"/>
                </a:solidFill>
              </a:rPr>
              <a:t>Nukleony</a:t>
            </a:r>
            <a:r>
              <a:rPr lang="en-US" altLang="en-US" sz="2000" b="1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(</a:t>
            </a:r>
            <a:r>
              <a:rPr lang="en-US" altLang="en-US" sz="2000" dirty="0" err="1">
                <a:solidFill>
                  <a:srgbClr val="424242"/>
                </a:solidFill>
              </a:rPr>
              <a:t>protony</a:t>
            </a:r>
            <a:r>
              <a:rPr lang="en-US" altLang="en-US" sz="2000" dirty="0">
                <a:solidFill>
                  <a:srgbClr val="424242"/>
                </a:solidFill>
              </a:rPr>
              <a:t> a </a:t>
            </a:r>
            <a:r>
              <a:rPr lang="en-US" altLang="en-US" sz="2000" dirty="0" err="1">
                <a:solidFill>
                  <a:srgbClr val="424242"/>
                </a:solidFill>
              </a:rPr>
              <a:t>neutrony</a:t>
            </a:r>
            <a:r>
              <a:rPr lang="en-US" altLang="en-US" sz="2000" dirty="0">
                <a:solidFill>
                  <a:srgbClr val="424242"/>
                </a:solidFill>
              </a:rPr>
              <a:t>) </a:t>
            </a:r>
            <a:r>
              <a:rPr lang="en-US" altLang="en-US" sz="2000" dirty="0" err="1">
                <a:solidFill>
                  <a:srgbClr val="424242"/>
                </a:solidFill>
              </a:rPr>
              <a:t>jsou</a:t>
            </a:r>
            <a:r>
              <a:rPr lang="en-US" altLang="en-US" sz="2000" dirty="0">
                <a:solidFill>
                  <a:srgbClr val="424242"/>
                </a:solidFill>
              </a:rPr>
              <a:t> </a:t>
            </a:r>
            <a:r>
              <a:rPr lang="cs-CZ" altLang="en-US" sz="2000" dirty="0">
                <a:solidFill>
                  <a:srgbClr val="424242"/>
                </a:solidFill>
              </a:rPr>
              <a:t>velmi těsně vázány v jádře. </a:t>
            </a:r>
            <a:r>
              <a:rPr lang="cs-CZ" sz="2000" dirty="0">
                <a:solidFill>
                  <a:srgbClr val="424242"/>
                </a:solidFill>
              </a:rPr>
              <a:t>Udržení pozitivně nabitých, navzájem se odpuzujících, </a:t>
            </a:r>
            <a:r>
              <a:rPr lang="en-US" sz="2000" dirty="0">
                <a:solidFill>
                  <a:srgbClr val="424242"/>
                </a:solidFill>
              </a:rPr>
              <a:t>proton</a:t>
            </a:r>
            <a:r>
              <a:rPr lang="cs-CZ" sz="2000" dirty="0">
                <a:solidFill>
                  <a:srgbClr val="424242"/>
                </a:solidFill>
              </a:rPr>
              <a:t>ů</a:t>
            </a:r>
            <a:r>
              <a:rPr lang="en-US" sz="2000" dirty="0">
                <a:solidFill>
                  <a:srgbClr val="424242"/>
                </a:solidFill>
              </a:rPr>
              <a:t> </a:t>
            </a:r>
            <a:r>
              <a:rPr lang="cs-CZ" sz="2000" dirty="0">
                <a:solidFill>
                  <a:srgbClr val="424242"/>
                </a:solidFill>
              </a:rPr>
              <a:t>ve velmi malém </a:t>
            </a:r>
            <a:r>
              <a:rPr lang="en-US" sz="2000" dirty="0">
                <a:solidFill>
                  <a:srgbClr val="424242"/>
                </a:solidFill>
              </a:rPr>
              <a:t> </a:t>
            </a:r>
            <a:r>
              <a:rPr lang="cs-CZ" sz="2000" dirty="0">
                <a:solidFill>
                  <a:srgbClr val="424242"/>
                </a:solidFill>
              </a:rPr>
              <a:t>objemu jádra vyžaduje velmi </a:t>
            </a:r>
            <a:r>
              <a:rPr lang="en-US" sz="2000" dirty="0">
                <a:solidFill>
                  <a:srgbClr val="424242"/>
                </a:solidFill>
              </a:rPr>
              <a:t>very </a:t>
            </a:r>
            <a:r>
              <a:rPr lang="cs-CZ" sz="2000" dirty="0">
                <a:solidFill>
                  <a:srgbClr val="424242"/>
                </a:solidFill>
              </a:rPr>
              <a:t>silné přitažlivé síly – </a:t>
            </a:r>
            <a:r>
              <a:rPr lang="cs-CZ" sz="2000" b="1" dirty="0">
                <a:solidFill>
                  <a:srgbClr val="424242"/>
                </a:solidFill>
              </a:rPr>
              <a:t>silné jaderné interakce</a:t>
            </a:r>
            <a:r>
              <a:rPr lang="cs-CZ" sz="2000" dirty="0">
                <a:solidFill>
                  <a:srgbClr val="424242"/>
                </a:solidFill>
              </a:rPr>
              <a:t>.</a:t>
            </a:r>
            <a:r>
              <a:rPr lang="en-US" sz="2000" dirty="0">
                <a:solidFill>
                  <a:srgbClr val="424242"/>
                </a:solidFill>
              </a:rPr>
              <a:t> T</a:t>
            </a:r>
            <a:r>
              <a:rPr lang="cs-CZ" sz="2000" dirty="0" err="1">
                <a:solidFill>
                  <a:srgbClr val="424242"/>
                </a:solidFill>
              </a:rPr>
              <a:t>yto</a:t>
            </a:r>
            <a:r>
              <a:rPr lang="cs-CZ" sz="2000" dirty="0">
                <a:solidFill>
                  <a:srgbClr val="424242"/>
                </a:solidFill>
              </a:rPr>
              <a:t> síly působí mezi </a:t>
            </a:r>
            <a:r>
              <a:rPr lang="en-US" sz="2000" dirty="0">
                <a:solidFill>
                  <a:srgbClr val="424242"/>
                </a:solidFill>
              </a:rPr>
              <a:t> proton</a:t>
            </a:r>
            <a:r>
              <a:rPr lang="cs-CZ" sz="2000" dirty="0">
                <a:solidFill>
                  <a:srgbClr val="424242"/>
                </a:solidFill>
              </a:rPr>
              <a:t>y</a:t>
            </a:r>
            <a:r>
              <a:rPr lang="en-US" sz="2000" dirty="0">
                <a:solidFill>
                  <a:srgbClr val="424242"/>
                </a:solidFill>
              </a:rPr>
              <a:t>, </a:t>
            </a:r>
            <a:r>
              <a:rPr lang="cs-CZ" sz="2000" dirty="0">
                <a:solidFill>
                  <a:srgbClr val="424242"/>
                </a:solidFill>
              </a:rPr>
              <a:t>mezi</a:t>
            </a:r>
            <a:r>
              <a:rPr lang="en-US" sz="2000" dirty="0">
                <a:solidFill>
                  <a:srgbClr val="424242"/>
                </a:solidFill>
              </a:rPr>
              <a:t> neutron</a:t>
            </a:r>
            <a:r>
              <a:rPr lang="cs-CZ" sz="2000" dirty="0">
                <a:solidFill>
                  <a:srgbClr val="424242"/>
                </a:solidFill>
              </a:rPr>
              <a:t>y a mezi</a:t>
            </a:r>
            <a:r>
              <a:rPr lang="en-US" sz="2000" dirty="0">
                <a:solidFill>
                  <a:srgbClr val="424242"/>
                </a:solidFill>
              </a:rPr>
              <a:t> proton</a:t>
            </a:r>
            <a:r>
              <a:rPr lang="cs-CZ" sz="2000" dirty="0">
                <a:solidFill>
                  <a:srgbClr val="424242"/>
                </a:solidFill>
              </a:rPr>
              <a:t>y</a:t>
            </a:r>
            <a:r>
              <a:rPr lang="en-US" sz="2000" dirty="0">
                <a:solidFill>
                  <a:srgbClr val="424242"/>
                </a:solidFill>
              </a:rPr>
              <a:t> and neutron</a:t>
            </a:r>
            <a:r>
              <a:rPr lang="cs-CZ" sz="2000" dirty="0">
                <a:solidFill>
                  <a:srgbClr val="424242"/>
                </a:solidFill>
              </a:rPr>
              <a:t>y</a:t>
            </a:r>
            <a:r>
              <a:rPr lang="en-US" sz="2000" dirty="0">
                <a:solidFill>
                  <a:srgbClr val="424242"/>
                </a:solidFill>
              </a:rPr>
              <a:t>. </a:t>
            </a:r>
            <a:r>
              <a:rPr lang="cs-CZ" sz="2000" dirty="0">
                <a:solidFill>
                  <a:srgbClr val="424242"/>
                </a:solidFill>
              </a:rPr>
              <a:t>Jsou velmi odlišné od </a:t>
            </a:r>
            <a:r>
              <a:rPr lang="en-US" sz="2000" dirty="0" err="1">
                <a:solidFill>
                  <a:srgbClr val="424242"/>
                </a:solidFill>
              </a:rPr>
              <a:t>ele</a:t>
            </a:r>
            <a:r>
              <a:rPr lang="cs-CZ" sz="2000" dirty="0">
                <a:solidFill>
                  <a:srgbClr val="424242"/>
                </a:solidFill>
              </a:rPr>
              <a:t>k</a:t>
            </a:r>
            <a:r>
              <a:rPr lang="en-US" sz="2000" dirty="0" err="1">
                <a:solidFill>
                  <a:srgbClr val="424242"/>
                </a:solidFill>
              </a:rPr>
              <a:t>trostatic</a:t>
            </a:r>
            <a:r>
              <a:rPr lang="cs-CZ" sz="2000" dirty="0" err="1">
                <a:solidFill>
                  <a:srgbClr val="424242"/>
                </a:solidFill>
              </a:rPr>
              <a:t>kých</a:t>
            </a:r>
            <a:r>
              <a:rPr lang="cs-CZ" sz="2000" dirty="0">
                <a:solidFill>
                  <a:srgbClr val="424242"/>
                </a:solidFill>
              </a:rPr>
              <a:t> sil poutající záporně nabitý elektron ke kladně nabitému jádru.</a:t>
            </a:r>
            <a:r>
              <a:rPr lang="en-US" sz="2000" dirty="0">
                <a:solidFill>
                  <a:srgbClr val="424242"/>
                </a:solidFill>
              </a:rPr>
              <a:t> </a:t>
            </a:r>
            <a:r>
              <a:rPr lang="cs-CZ" sz="2000" dirty="0">
                <a:solidFill>
                  <a:srgbClr val="424242"/>
                </a:solidFill>
              </a:rPr>
              <a:t>Jejich dosah je méně než</a:t>
            </a:r>
            <a:r>
              <a:rPr lang="en-US" sz="2000" dirty="0">
                <a:solidFill>
                  <a:srgbClr val="424242"/>
                </a:solidFill>
              </a:rPr>
              <a:t> 10</a:t>
            </a:r>
            <a:r>
              <a:rPr lang="en-US" sz="2000" baseline="30000" dirty="0">
                <a:solidFill>
                  <a:srgbClr val="424242"/>
                </a:solidFill>
              </a:rPr>
              <a:t>−15</a:t>
            </a:r>
            <a:r>
              <a:rPr lang="en-US" sz="2000" dirty="0">
                <a:solidFill>
                  <a:srgbClr val="424242"/>
                </a:solidFill>
              </a:rPr>
              <a:t> m</a:t>
            </a:r>
            <a:r>
              <a:rPr lang="cs-CZ" sz="2000" dirty="0">
                <a:solidFill>
                  <a:srgbClr val="424242"/>
                </a:solidFill>
              </a:rPr>
              <a:t>, omezují se tedy pouze na samotné jádro.</a:t>
            </a:r>
            <a:endParaRPr lang="en-US" sz="2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5781A89-1A89-4468-8C01-C26F08FDCA03}"/>
              </a:ext>
            </a:extLst>
          </p:cNvPr>
          <p:cNvSpPr txBox="1"/>
          <p:nvPr/>
        </p:nvSpPr>
        <p:spPr>
          <a:xfrm>
            <a:off x="1447800" y="304800"/>
            <a:ext cx="6185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Struktura</a:t>
            </a:r>
            <a:r>
              <a:rPr lang="en-US" sz="2800" b="1" dirty="0"/>
              <a:t> </a:t>
            </a:r>
            <a:r>
              <a:rPr lang="en-US" sz="2800" b="1" dirty="0" err="1"/>
              <a:t>atomov</a:t>
            </a:r>
            <a:r>
              <a:rPr lang="cs-CZ" sz="2800" b="1" dirty="0"/>
              <a:t>é</a:t>
            </a:r>
            <a:r>
              <a:rPr lang="en-US" sz="2800" b="1" dirty="0"/>
              <a:t>ho j</a:t>
            </a:r>
            <a:r>
              <a:rPr lang="cs-CZ" sz="2800" b="1" dirty="0"/>
              <a:t>á</a:t>
            </a:r>
            <a:r>
              <a:rPr lang="en-US" sz="2800" b="1" dirty="0" err="1"/>
              <a:t>dra</a:t>
            </a:r>
            <a:r>
              <a:rPr lang="cs-CZ" sz="2800" b="1" dirty="0"/>
              <a:t>, vazebné síly</a:t>
            </a:r>
            <a:endParaRPr lang="en-US" sz="2800" b="1" dirty="0"/>
          </a:p>
        </p:txBody>
      </p:sp>
      <p:pic>
        <p:nvPicPr>
          <p:cNvPr id="6" name="Obrázek 5" descr="Obsah obrázku hodiny, kreslení&#10;&#10;Popis byl vytvořen automaticky">
            <a:extLst>
              <a:ext uri="{FF2B5EF4-FFF2-40B4-BE49-F238E27FC236}">
                <a16:creationId xmlns:a16="http://schemas.microsoft.com/office/drawing/2014/main" id="{75E119F1-7045-4EDF-B184-BAE8CE6B94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52826"/>
            <a:ext cx="4071756" cy="2667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CCEE4A4-D70B-4631-A778-67B052D33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52800"/>
            <a:ext cx="4038600" cy="209193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CC60E00-A34C-439F-BBFD-A02E3FD54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5867400"/>
            <a:ext cx="3867150" cy="82867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965A4CF-B22F-4DD5-A0E2-5300E60ACFE4}"/>
              </a:ext>
            </a:extLst>
          </p:cNvPr>
          <p:cNvSpPr txBox="1"/>
          <p:nvPr/>
        </p:nvSpPr>
        <p:spPr>
          <a:xfrm>
            <a:off x="609600" y="6096000"/>
            <a:ext cx="3261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Repulzní energie mezi 2 protony: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180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8AA5F4E-5E65-4544-B58B-9DDCD1ECE906}"/>
              </a:ext>
            </a:extLst>
          </p:cNvPr>
          <p:cNvSpPr txBox="1"/>
          <p:nvPr/>
        </p:nvSpPr>
        <p:spPr>
          <a:xfrm>
            <a:off x="2286000" y="152400"/>
            <a:ext cx="4214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Struktura</a:t>
            </a:r>
            <a:r>
              <a:rPr lang="en-US" sz="2800" b="1" dirty="0"/>
              <a:t> </a:t>
            </a:r>
            <a:r>
              <a:rPr lang="en-US" sz="2800" b="1" dirty="0" err="1"/>
              <a:t>atomov</a:t>
            </a:r>
            <a:r>
              <a:rPr lang="cs-CZ" sz="2800" b="1" dirty="0"/>
              <a:t>é</a:t>
            </a:r>
            <a:r>
              <a:rPr lang="en-US" sz="2800" b="1" dirty="0"/>
              <a:t>ho j</a:t>
            </a:r>
            <a:r>
              <a:rPr lang="cs-CZ" sz="2800" b="1" dirty="0"/>
              <a:t>á</a:t>
            </a:r>
            <a:r>
              <a:rPr lang="en-US" sz="2800" b="1" dirty="0" err="1"/>
              <a:t>dra</a:t>
            </a:r>
            <a:endParaRPr lang="en-US" sz="2800" b="1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33DDE84-6A29-4286-AD19-DD725EA74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0" y="4038600"/>
            <a:ext cx="1125487" cy="528638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B7F7612A-DEB4-4692-92E9-E631198BE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0" y="3352800"/>
            <a:ext cx="1233488" cy="423436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6EC7B61-0DAA-4E4E-8F44-4FBA5B4AE175}"/>
              </a:ext>
            </a:extLst>
          </p:cNvPr>
          <p:cNvSpPr/>
          <p:nvPr/>
        </p:nvSpPr>
        <p:spPr>
          <a:xfrm>
            <a:off x="4267200" y="3505200"/>
            <a:ext cx="221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222222"/>
                </a:solidFill>
              </a:rPr>
              <a:t>kde </a:t>
            </a:r>
            <a:r>
              <a:rPr lang="pt-BR" i="1" dirty="0">
                <a:solidFill>
                  <a:srgbClr val="222222"/>
                </a:solidFill>
              </a:rPr>
              <a:t>R</a:t>
            </a:r>
            <a:r>
              <a:rPr lang="pt-BR" baseline="-25000" dirty="0">
                <a:solidFill>
                  <a:srgbClr val="222222"/>
                </a:solidFill>
              </a:rPr>
              <a:t>0</a:t>
            </a:r>
            <a:r>
              <a:rPr lang="pt-BR" dirty="0">
                <a:solidFill>
                  <a:srgbClr val="222222"/>
                </a:solidFill>
              </a:rPr>
              <a:t> = 1,</a:t>
            </a:r>
            <a:r>
              <a:rPr lang="cs-CZ" dirty="0">
                <a:solidFill>
                  <a:srgbClr val="222222"/>
                </a:solidFill>
              </a:rPr>
              <a:t>2 </a:t>
            </a:r>
            <a:r>
              <a:rPr lang="pt-BR" dirty="0">
                <a:solidFill>
                  <a:srgbClr val="222222"/>
                </a:solidFill>
              </a:rPr>
              <a:t>×</a:t>
            </a:r>
            <a:r>
              <a:rPr lang="cs-CZ" dirty="0">
                <a:solidFill>
                  <a:srgbClr val="222222"/>
                </a:solidFill>
              </a:rPr>
              <a:t> </a:t>
            </a:r>
            <a:r>
              <a:rPr lang="pt-BR" dirty="0">
                <a:solidFill>
                  <a:srgbClr val="222222"/>
                </a:solidFill>
              </a:rPr>
              <a:t>10</a:t>
            </a:r>
            <a:r>
              <a:rPr lang="pt-BR" baseline="30000" dirty="0">
                <a:solidFill>
                  <a:srgbClr val="222222"/>
                </a:solidFill>
              </a:rPr>
              <a:t>−15</a:t>
            </a:r>
            <a:r>
              <a:rPr lang="pt-BR" dirty="0">
                <a:solidFill>
                  <a:srgbClr val="222222"/>
                </a:solidFill>
              </a:rPr>
              <a:t> </a:t>
            </a:r>
            <a:r>
              <a:rPr lang="pt-BR" dirty="0"/>
              <a:t>m</a:t>
            </a:r>
            <a:endParaRPr lang="en-US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4ED3099-3B5F-4F29-B99C-0A4C60202BBD}"/>
              </a:ext>
            </a:extLst>
          </p:cNvPr>
          <p:cNvSpPr/>
          <p:nvPr/>
        </p:nvSpPr>
        <p:spPr>
          <a:xfrm>
            <a:off x="228600" y="1066800"/>
            <a:ext cx="838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cs-CZ" altLang="en-US" sz="2000" b="1" dirty="0"/>
              <a:t>Poloměr jádra </a:t>
            </a:r>
            <a:r>
              <a:rPr lang="cs-CZ" altLang="en-US" sz="2000" dirty="0"/>
              <a:t>je cca </a:t>
            </a:r>
            <a:r>
              <a:rPr lang="en-US" altLang="en-US" sz="2000" dirty="0"/>
              <a:t>10</a:t>
            </a:r>
            <a:r>
              <a:rPr lang="en-US" altLang="en-US" sz="2000" baseline="30000" dirty="0"/>
              <a:t>−15</a:t>
            </a:r>
            <a:r>
              <a:rPr lang="en-US" altLang="en-US" sz="2000" dirty="0"/>
              <a:t> </a:t>
            </a:r>
            <a:r>
              <a:rPr lang="cs-CZ" altLang="en-US" sz="2000" dirty="0"/>
              <a:t>m</a:t>
            </a:r>
          </a:p>
          <a:p>
            <a:pPr algn="just" defTabSz="685800"/>
            <a:r>
              <a:rPr lang="cs-CZ" altLang="en-US" sz="2000" b="1" dirty="0"/>
              <a:t>Poloměr </a:t>
            </a:r>
            <a:r>
              <a:rPr lang="en-US" altLang="en-US" sz="2000" b="1" dirty="0"/>
              <a:t>atom</a:t>
            </a:r>
            <a:r>
              <a:rPr lang="cs-CZ" altLang="en-US" sz="2000" b="1" dirty="0"/>
              <a:t>u </a:t>
            </a:r>
            <a:r>
              <a:rPr lang="cs-CZ" altLang="en-US" sz="2000" dirty="0"/>
              <a:t>je cca 1</a:t>
            </a:r>
            <a:r>
              <a:rPr lang="en-US" altLang="en-US" sz="2000" dirty="0"/>
              <a:t>0</a:t>
            </a:r>
            <a:r>
              <a:rPr lang="en-US" altLang="en-US" sz="2000" baseline="30000" dirty="0"/>
              <a:t>−10</a:t>
            </a:r>
            <a:r>
              <a:rPr lang="en-US" altLang="en-US" sz="2000" dirty="0"/>
              <a:t> m</a:t>
            </a:r>
            <a:endParaRPr lang="cs-CZ" altLang="en-US" sz="2000" dirty="0"/>
          </a:p>
          <a:p>
            <a:pPr algn="just" defTabSz="685800"/>
            <a:r>
              <a:rPr lang="cs-CZ" altLang="en-US" sz="2000" dirty="0"/>
              <a:t>Jádra mají obrovskou </a:t>
            </a:r>
            <a:r>
              <a:rPr lang="cs-CZ" altLang="en-US" sz="2000" b="1" dirty="0"/>
              <a:t>hustotu</a:t>
            </a:r>
            <a:r>
              <a:rPr lang="cs-CZ" altLang="en-US" sz="2000" dirty="0"/>
              <a:t>, v průměru asi </a:t>
            </a:r>
            <a:r>
              <a:rPr lang="en-US" altLang="en-US" sz="2000" dirty="0"/>
              <a:t>1.8 × 10</a:t>
            </a:r>
            <a:r>
              <a:rPr lang="en-US" altLang="en-US" sz="2000" baseline="30000" dirty="0"/>
              <a:t>14</a:t>
            </a:r>
            <a:r>
              <a:rPr lang="en-US" altLang="en-US" sz="2000" dirty="0"/>
              <a:t> g</a:t>
            </a:r>
            <a:r>
              <a:rPr lang="cs-CZ" altLang="en-US" sz="2000" dirty="0"/>
              <a:t>/cm</a:t>
            </a:r>
            <a:r>
              <a:rPr lang="cs-CZ" altLang="en-US" sz="2000" baseline="30000" dirty="0"/>
              <a:t>3</a:t>
            </a:r>
            <a:r>
              <a:rPr lang="en-US" altLang="en-US" sz="2000" dirty="0"/>
              <a:t>. </a:t>
            </a:r>
            <a:endParaRPr lang="cs-CZ" altLang="en-US" sz="20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E01EDB43-B6B7-4C5F-B2BD-59F65AA00517}"/>
              </a:ext>
            </a:extLst>
          </p:cNvPr>
          <p:cNvSpPr/>
          <p:nvPr/>
        </p:nvSpPr>
        <p:spPr>
          <a:xfrm>
            <a:off x="228600" y="2286000"/>
            <a:ext cx="8763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/>
              <a:t>Hmotnost</a:t>
            </a:r>
            <a:r>
              <a:rPr lang="en-US" sz="2000" dirty="0"/>
              <a:t> </a:t>
            </a:r>
            <a:r>
              <a:rPr lang="en-US" sz="2000" dirty="0" err="1"/>
              <a:t>jádra</a:t>
            </a:r>
            <a:r>
              <a:rPr lang="en-US" sz="2000" dirty="0"/>
              <a:t> se </a:t>
            </a:r>
            <a:r>
              <a:rPr lang="en-US" sz="2000" dirty="0" err="1"/>
              <a:t>často</a:t>
            </a:r>
            <a:r>
              <a:rPr lang="en-US" sz="2000" dirty="0"/>
              <a:t> </a:t>
            </a:r>
            <a:r>
              <a:rPr lang="en-US" sz="2000" dirty="0" err="1"/>
              <a:t>vyjadřuje</a:t>
            </a:r>
            <a:r>
              <a:rPr lang="en-US" sz="2000" dirty="0"/>
              <a:t> </a:t>
            </a:r>
            <a:r>
              <a:rPr lang="en-US" sz="2000" dirty="0" err="1"/>
              <a:t>pomocí</a:t>
            </a:r>
            <a:r>
              <a:rPr lang="en-US" sz="2000" dirty="0"/>
              <a:t> </a:t>
            </a:r>
            <a:r>
              <a:rPr lang="en-US" sz="2000" dirty="0" err="1"/>
              <a:t>atomové</a:t>
            </a:r>
            <a:r>
              <a:rPr lang="en-US" sz="2000" dirty="0"/>
              <a:t> </a:t>
            </a:r>
            <a:r>
              <a:rPr lang="en-US" sz="2000" dirty="0" err="1"/>
              <a:t>hmotnostní</a:t>
            </a:r>
            <a:r>
              <a:rPr lang="en-US" sz="2000" dirty="0"/>
              <a:t> </a:t>
            </a:r>
            <a:r>
              <a:rPr lang="en-US" sz="2000" dirty="0" err="1"/>
              <a:t>jednotky</a:t>
            </a:r>
            <a:r>
              <a:rPr lang="en-US" sz="2000" dirty="0"/>
              <a:t> u (u ≈ 1</a:t>
            </a:r>
            <a:r>
              <a:rPr lang="cs-CZ" sz="2000" dirty="0"/>
              <a:t>.</a:t>
            </a:r>
            <a:r>
              <a:rPr lang="en-US" sz="2000" dirty="0"/>
              <a:t>66 </a:t>
            </a:r>
            <a:r>
              <a:rPr lang="cs-CZ" sz="2000" dirty="0"/>
              <a:t>x</a:t>
            </a:r>
            <a:r>
              <a:rPr lang="en-US" sz="2000" dirty="0"/>
              <a:t> 10</a:t>
            </a:r>
            <a:r>
              <a:rPr lang="cs-CZ" sz="2000" baseline="30000" dirty="0"/>
              <a:t>-</a:t>
            </a:r>
            <a:r>
              <a:rPr lang="en-US" sz="2000" baseline="30000" dirty="0"/>
              <a:t>27</a:t>
            </a:r>
            <a:r>
              <a:rPr lang="en-US" sz="2000" dirty="0"/>
              <a:t> kg), </a:t>
            </a:r>
            <a:r>
              <a:rPr lang="en-US" sz="2000" dirty="0" err="1"/>
              <a:t>která</a:t>
            </a:r>
            <a:r>
              <a:rPr lang="en-US" sz="2000" dirty="0"/>
              <a:t> je </a:t>
            </a:r>
            <a:r>
              <a:rPr lang="en-US" sz="2000" dirty="0" err="1"/>
              <a:t>přibližně</a:t>
            </a:r>
            <a:r>
              <a:rPr lang="en-US" sz="2000" dirty="0"/>
              <a:t> </a:t>
            </a:r>
            <a:r>
              <a:rPr lang="en-US" sz="2000" dirty="0" err="1"/>
              <a:t>rovna</a:t>
            </a:r>
            <a:r>
              <a:rPr lang="en-US" sz="2000" dirty="0"/>
              <a:t> </a:t>
            </a:r>
            <a:r>
              <a:rPr lang="en-US" sz="2000" dirty="0" err="1"/>
              <a:t>hmotnosti</a:t>
            </a:r>
            <a:r>
              <a:rPr lang="en-US" sz="2000" dirty="0"/>
              <a:t> </a:t>
            </a:r>
            <a:r>
              <a:rPr lang="en-US" sz="2000" dirty="0" err="1"/>
              <a:t>jednoho</a:t>
            </a:r>
            <a:r>
              <a:rPr lang="en-US" sz="2000" dirty="0"/>
              <a:t> </a:t>
            </a:r>
            <a:r>
              <a:rPr lang="en-US" sz="2000" dirty="0" err="1"/>
              <a:t>nukleonu</a:t>
            </a:r>
            <a:r>
              <a:rPr lang="en-US" sz="2000" dirty="0"/>
              <a:t>. </a:t>
            </a:r>
            <a:r>
              <a:rPr lang="en-US" sz="2000" dirty="0" err="1"/>
              <a:t>Hmotnost</a:t>
            </a:r>
            <a:r>
              <a:rPr lang="en-US" sz="2000" dirty="0"/>
              <a:t> </a:t>
            </a:r>
            <a:r>
              <a:rPr lang="en-US" sz="2000" dirty="0" err="1"/>
              <a:t>jádra</a:t>
            </a:r>
            <a:r>
              <a:rPr lang="en-US" sz="2000" dirty="0"/>
              <a:t> </a:t>
            </a:r>
            <a:r>
              <a:rPr lang="en-US" sz="2000" dirty="0" err="1"/>
              <a:t>charakterizuje</a:t>
            </a:r>
            <a:r>
              <a:rPr lang="en-US" sz="2000" dirty="0"/>
              <a:t> </a:t>
            </a:r>
            <a:r>
              <a:rPr lang="en-US" sz="2000" dirty="0" err="1"/>
              <a:t>počet</a:t>
            </a:r>
            <a:r>
              <a:rPr lang="en-US" sz="2000" dirty="0"/>
              <a:t> </a:t>
            </a:r>
            <a:r>
              <a:rPr lang="en-US" sz="2000" dirty="0" err="1"/>
              <a:t>jeho</a:t>
            </a:r>
            <a:r>
              <a:rPr lang="en-US" sz="2000" dirty="0"/>
              <a:t> </a:t>
            </a:r>
            <a:r>
              <a:rPr lang="en-US" sz="2000" dirty="0" err="1"/>
              <a:t>nukleonů</a:t>
            </a:r>
            <a:r>
              <a:rPr lang="en-US" sz="2000" dirty="0"/>
              <a:t> </a:t>
            </a:r>
            <a:r>
              <a:rPr lang="en-US" sz="2000" dirty="0" err="1"/>
              <a:t>daný</a:t>
            </a:r>
            <a:r>
              <a:rPr lang="en-US" sz="2000" dirty="0"/>
              <a:t> </a:t>
            </a:r>
            <a:r>
              <a:rPr lang="en-US" sz="2000" dirty="0" err="1"/>
              <a:t>nukleonovým</a:t>
            </a:r>
            <a:r>
              <a:rPr lang="en-US" sz="2000" dirty="0"/>
              <a:t> </a:t>
            </a:r>
            <a:r>
              <a:rPr lang="en-US" sz="2000" dirty="0" err="1"/>
              <a:t>číslem</a:t>
            </a:r>
            <a:r>
              <a:rPr lang="en-US" sz="2000" dirty="0"/>
              <a:t> A</a:t>
            </a:r>
            <a:r>
              <a:rPr lang="cs-CZ" sz="2000" dirty="0"/>
              <a:t>.</a:t>
            </a:r>
            <a:endParaRPr lang="en-US" sz="20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A92D5A1-D452-452A-913B-01EF52638AE7}"/>
              </a:ext>
            </a:extLst>
          </p:cNvPr>
          <p:cNvSpPr/>
          <p:nvPr/>
        </p:nvSpPr>
        <p:spPr>
          <a:xfrm>
            <a:off x="228600" y="3505200"/>
            <a:ext cx="18115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en-US" sz="2000" b="1" dirty="0"/>
              <a:t>Poloměr jádra</a:t>
            </a:r>
            <a:r>
              <a:rPr lang="cs-CZ" altLang="en-US" sz="2000" dirty="0"/>
              <a:t>:</a:t>
            </a:r>
            <a:r>
              <a:rPr lang="cs-CZ" altLang="en-US" sz="2000" b="1" dirty="0"/>
              <a:t> </a:t>
            </a:r>
            <a:endParaRPr lang="en-US" sz="2000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EB792D0-2832-4A85-9B46-1F8C1541A3F3}"/>
              </a:ext>
            </a:extLst>
          </p:cNvPr>
          <p:cNvSpPr/>
          <p:nvPr/>
        </p:nvSpPr>
        <p:spPr>
          <a:xfrm>
            <a:off x="304800" y="4191000"/>
            <a:ext cx="16265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en-US" sz="2000" b="1" dirty="0"/>
              <a:t>Objem jádra</a:t>
            </a:r>
            <a:r>
              <a:rPr lang="cs-CZ" altLang="en-US" sz="2000" dirty="0"/>
              <a:t>:</a:t>
            </a:r>
            <a:r>
              <a:rPr lang="cs-CZ" altLang="en-US" sz="2000" b="1" dirty="0"/>
              <a:t> </a:t>
            </a:r>
            <a:endParaRPr lang="en-US" sz="2000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B367C8D-E8FC-4290-9247-51DFCA38A368}"/>
              </a:ext>
            </a:extLst>
          </p:cNvPr>
          <p:cNvSpPr/>
          <p:nvPr/>
        </p:nvSpPr>
        <p:spPr>
          <a:xfrm>
            <a:off x="152400" y="5715000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Obvykle</a:t>
            </a:r>
            <a:r>
              <a:rPr lang="en-US" sz="2000" dirty="0"/>
              <a:t> se </a:t>
            </a:r>
            <a:r>
              <a:rPr lang="en-US" sz="2000" dirty="0" err="1"/>
              <a:t>jádro</a:t>
            </a:r>
            <a:r>
              <a:rPr lang="en-US" sz="2000" dirty="0"/>
              <a:t> </a:t>
            </a:r>
            <a:r>
              <a:rPr lang="en-US" sz="2000" dirty="0" err="1"/>
              <a:t>považuje</a:t>
            </a:r>
            <a:r>
              <a:rPr lang="en-US" sz="2000" dirty="0"/>
              <a:t> za </a:t>
            </a:r>
            <a:r>
              <a:rPr lang="en-US" sz="2000" dirty="0" err="1"/>
              <a:t>kouli</a:t>
            </a:r>
            <a:r>
              <a:rPr lang="en-US" sz="2000" dirty="0"/>
              <a:t>.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skutečnosti</a:t>
            </a:r>
            <a:r>
              <a:rPr lang="en-US" sz="2000" dirty="0"/>
              <a:t> se </a:t>
            </a:r>
            <a:r>
              <a:rPr lang="en-US" sz="2000" dirty="0" err="1"/>
              <a:t>však</a:t>
            </a:r>
            <a:r>
              <a:rPr lang="en-US" sz="2000" dirty="0"/>
              <a:t> </a:t>
            </a:r>
            <a:r>
              <a:rPr lang="en-US" sz="2000" dirty="0" err="1"/>
              <a:t>tvar</a:t>
            </a:r>
            <a:r>
              <a:rPr lang="en-US" sz="2000" dirty="0"/>
              <a:t> </a:t>
            </a:r>
            <a:r>
              <a:rPr lang="en-US" sz="2000" dirty="0" err="1"/>
              <a:t>jádra</a:t>
            </a:r>
            <a:r>
              <a:rPr lang="en-US" sz="2000" dirty="0"/>
              <a:t> od </a:t>
            </a:r>
            <a:r>
              <a:rPr lang="en-US" sz="2000" dirty="0" err="1"/>
              <a:t>ideální</a:t>
            </a:r>
            <a:r>
              <a:rPr lang="en-US" sz="2000" dirty="0"/>
              <a:t> </a:t>
            </a:r>
            <a:r>
              <a:rPr lang="en-US" sz="2000" dirty="0" err="1"/>
              <a:t>koule</a:t>
            </a:r>
            <a:r>
              <a:rPr lang="en-US" sz="2000" dirty="0"/>
              <a:t> </a:t>
            </a:r>
            <a:r>
              <a:rPr lang="en-US" sz="2000" dirty="0" err="1"/>
              <a:t>často</a:t>
            </a:r>
            <a:r>
              <a:rPr lang="en-US" sz="2000" dirty="0"/>
              <a:t> </a:t>
            </a:r>
            <a:r>
              <a:rPr lang="en-US" sz="2000" dirty="0" err="1"/>
              <a:t>mírně</a:t>
            </a:r>
            <a:r>
              <a:rPr lang="en-US" sz="2000" dirty="0"/>
              <a:t> </a:t>
            </a:r>
            <a:r>
              <a:rPr lang="en-US" sz="2000" dirty="0" err="1"/>
              <a:t>odlišuje</a:t>
            </a:r>
            <a:r>
              <a:rPr lang="en-US" sz="2000" dirty="0"/>
              <a:t>. </a:t>
            </a:r>
            <a:r>
              <a:rPr lang="en-US" sz="2000" dirty="0" err="1"/>
              <a:t>Jádra</a:t>
            </a:r>
            <a:r>
              <a:rPr lang="en-US" sz="2000" dirty="0"/>
              <a:t> </a:t>
            </a:r>
            <a:r>
              <a:rPr lang="en-US" sz="2000" dirty="0" err="1"/>
              <a:t>tak</a:t>
            </a:r>
            <a:r>
              <a:rPr lang="en-US" sz="2000" dirty="0"/>
              <a:t> </a:t>
            </a:r>
            <a:r>
              <a:rPr lang="en-US" sz="2000" dirty="0" err="1"/>
              <a:t>mohou</a:t>
            </a:r>
            <a:r>
              <a:rPr lang="en-US" sz="2000" dirty="0"/>
              <a:t> </a:t>
            </a:r>
            <a:r>
              <a:rPr lang="en-US" sz="2000" dirty="0" err="1"/>
              <a:t>mít</a:t>
            </a:r>
            <a:r>
              <a:rPr lang="en-US" sz="2000" dirty="0"/>
              <a:t> </a:t>
            </a:r>
            <a:r>
              <a:rPr lang="en-US" sz="2000" dirty="0" err="1"/>
              <a:t>nejen</a:t>
            </a:r>
            <a:r>
              <a:rPr lang="en-US" sz="2000" dirty="0"/>
              <a:t> </a:t>
            </a:r>
            <a:r>
              <a:rPr lang="en-US" sz="2000" dirty="0" err="1"/>
              <a:t>tvar</a:t>
            </a:r>
            <a:r>
              <a:rPr lang="en-US" sz="2000" dirty="0"/>
              <a:t> </a:t>
            </a:r>
            <a:r>
              <a:rPr lang="en-US" sz="2000" dirty="0" err="1"/>
              <a:t>koule</a:t>
            </a:r>
            <a:r>
              <a:rPr lang="en-US" sz="2000" dirty="0"/>
              <a:t>, ale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zploštělého</a:t>
            </a:r>
            <a:r>
              <a:rPr lang="en-US" sz="2000" dirty="0"/>
              <a:t> </a:t>
            </a:r>
            <a:r>
              <a:rPr lang="en-US" sz="2000" dirty="0" err="1"/>
              <a:t>elipsoidu</a:t>
            </a:r>
            <a:r>
              <a:rPr lang="en-US" sz="2000" dirty="0"/>
              <a:t>, </a:t>
            </a:r>
            <a:r>
              <a:rPr lang="en-US" sz="2000" dirty="0" err="1"/>
              <a:t>protáhlého</a:t>
            </a:r>
            <a:r>
              <a:rPr lang="en-US" sz="2000" dirty="0"/>
              <a:t> </a:t>
            </a:r>
            <a:r>
              <a:rPr lang="en-US" sz="2000" dirty="0" err="1"/>
              <a:t>elipsoidu</a:t>
            </a:r>
            <a:r>
              <a:rPr lang="en-US" sz="2000" dirty="0"/>
              <a:t> </a:t>
            </a:r>
            <a:r>
              <a:rPr lang="en-US" sz="2000" dirty="0" err="1"/>
              <a:t>nebo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složitějších</a:t>
            </a:r>
            <a:r>
              <a:rPr lang="en-US" sz="2000" dirty="0"/>
              <a:t> </a:t>
            </a:r>
            <a:r>
              <a:rPr lang="en-US" sz="2000" dirty="0" err="1"/>
              <a:t>těles</a:t>
            </a:r>
            <a:r>
              <a:rPr lang="en-US" sz="2000" dirty="0"/>
              <a:t>. </a:t>
            </a:r>
          </a:p>
        </p:txBody>
      </p:sp>
      <p:pic>
        <p:nvPicPr>
          <p:cNvPr id="15" name="Obrázek 14" descr="Obsah obrázku kreslení&#10;&#10;Popis byl vytvořen automaticky">
            <a:extLst>
              <a:ext uri="{FF2B5EF4-FFF2-40B4-BE49-F238E27FC236}">
                <a16:creationId xmlns:a16="http://schemas.microsoft.com/office/drawing/2014/main" id="{CDB26163-E66E-468C-ACB4-AA58DF9141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724400"/>
            <a:ext cx="1371600" cy="77979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75108AF4-1830-4025-9BC4-4CFDEBCF37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24400"/>
            <a:ext cx="1010451" cy="698500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6095CF5F-20C5-4523-8845-3815B49A4BB5}"/>
              </a:ext>
            </a:extLst>
          </p:cNvPr>
          <p:cNvSpPr/>
          <p:nvPr/>
        </p:nvSpPr>
        <p:spPr>
          <a:xfrm>
            <a:off x="304800" y="4888468"/>
            <a:ext cx="17468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en-US" sz="2000" b="1" dirty="0"/>
              <a:t>Hustota jádra</a:t>
            </a:r>
            <a:r>
              <a:rPr lang="cs-CZ" altLang="en-US" sz="2000" dirty="0"/>
              <a:t>:</a:t>
            </a:r>
            <a:r>
              <a:rPr lang="cs-CZ" altLang="en-US" sz="2000" b="1" dirty="0"/>
              <a:t> </a:t>
            </a:r>
            <a:endParaRPr lang="en-US" sz="2000" dirty="0"/>
          </a:p>
        </p:txBody>
      </p:sp>
      <p:pic>
        <p:nvPicPr>
          <p:cNvPr id="21" name="Obrázek 20" descr="Obsah obrázku kreslení, hodiny, podepsat&#10;&#10;Popis byl vytvořen automaticky">
            <a:extLst>
              <a:ext uri="{FF2B5EF4-FFF2-40B4-BE49-F238E27FC236}">
                <a16:creationId xmlns:a16="http://schemas.microsoft.com/office/drawing/2014/main" id="{782D17ED-C729-4582-90B5-A1767D811A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800600"/>
            <a:ext cx="793750" cy="639215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283DB57F-9C23-4033-AE69-DC9C84251C1D}"/>
              </a:ext>
            </a:extLst>
          </p:cNvPr>
          <p:cNvSpPr txBox="1"/>
          <p:nvPr/>
        </p:nvSpPr>
        <p:spPr>
          <a:xfrm>
            <a:off x="3276600" y="48768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=&gt;</a:t>
            </a:r>
            <a:endParaRPr lang="en-US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B47F757-A8B8-4C26-B042-7E3D11F76062}"/>
              </a:ext>
            </a:extLst>
          </p:cNvPr>
          <p:cNvSpPr txBox="1"/>
          <p:nvPr/>
        </p:nvSpPr>
        <p:spPr>
          <a:xfrm>
            <a:off x="5715000" y="48768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=&gt;</a:t>
            </a:r>
            <a:endParaRPr lang="en-US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C4F3DC8-A173-4709-8A4F-6FF79252D496}"/>
              </a:ext>
            </a:extLst>
          </p:cNvPr>
          <p:cNvSpPr txBox="1"/>
          <p:nvPr/>
        </p:nvSpPr>
        <p:spPr>
          <a:xfrm>
            <a:off x="609600" y="5257800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</a:t>
            </a:r>
            <a:r>
              <a:rPr lang="cs-CZ" baseline="-25000" dirty="0"/>
              <a:t>0</a:t>
            </a:r>
            <a:r>
              <a:rPr lang="cs-CZ" dirty="0"/>
              <a:t> = r</a:t>
            </a:r>
            <a:r>
              <a:rPr lang="cs-CZ" baseline="-25000" dirty="0"/>
              <a:t>0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885582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A8207054-E8C3-4B99-8659-5FB46EAD3DC1}"/>
              </a:ext>
            </a:extLst>
          </p:cNvPr>
          <p:cNvSpPr/>
          <p:nvPr/>
        </p:nvSpPr>
        <p:spPr>
          <a:xfrm>
            <a:off x="228600" y="1752600"/>
            <a:ext cx="845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20202"/>
                </a:solidFill>
              </a:rPr>
              <a:t>Příklad</a:t>
            </a:r>
            <a:r>
              <a:rPr lang="cs-CZ" sz="2000" dirty="0">
                <a:solidFill>
                  <a:srgbClr val="020202"/>
                </a:solidFill>
              </a:rPr>
              <a:t>: Jaký je průměr atomového jádra </a:t>
            </a:r>
            <a:r>
              <a:rPr lang="en-US" sz="2000" baseline="30000" dirty="0">
                <a:solidFill>
                  <a:srgbClr val="020202"/>
                </a:solidFill>
              </a:rPr>
              <a:t>16</a:t>
            </a:r>
            <a:r>
              <a:rPr lang="cs-CZ" sz="2000" dirty="0">
                <a:solidFill>
                  <a:srgbClr val="020202"/>
                </a:solidFill>
              </a:rPr>
              <a:t>O</a:t>
            </a:r>
            <a:r>
              <a:rPr lang="en-US" sz="2000" dirty="0">
                <a:solidFill>
                  <a:srgbClr val="020202"/>
                </a:solidFill>
              </a:rPr>
              <a:t>?</a:t>
            </a:r>
            <a:endParaRPr lang="en-US" sz="200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21543BD-D4A7-4E5D-9E2A-F54A1CAAEF1C}"/>
              </a:ext>
            </a:extLst>
          </p:cNvPr>
          <p:cNvSpPr/>
          <p:nvPr/>
        </p:nvSpPr>
        <p:spPr>
          <a:xfrm>
            <a:off x="228600" y="332108"/>
            <a:ext cx="861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cs-CZ" altLang="en-US" sz="2000" b="1" dirty="0">
                <a:solidFill>
                  <a:srgbClr val="424242"/>
                </a:solidFill>
              </a:rPr>
              <a:t>Příklad</a:t>
            </a:r>
            <a:r>
              <a:rPr lang="cs-CZ" altLang="en-US" sz="2000" dirty="0">
                <a:solidFill>
                  <a:srgbClr val="424242"/>
                </a:solidFill>
              </a:rPr>
              <a:t>: Pokud by Z</a:t>
            </a:r>
            <a:r>
              <a:rPr lang="en-US" altLang="en-US" sz="2000" dirty="0">
                <a:solidFill>
                  <a:srgbClr val="424242"/>
                </a:solidFill>
              </a:rPr>
              <a:t>e</a:t>
            </a:r>
            <a:r>
              <a:rPr lang="cs-CZ" altLang="en-US" sz="2000" dirty="0">
                <a:solidFill>
                  <a:srgbClr val="424242"/>
                </a:solidFill>
              </a:rPr>
              <a:t>mě měla průměrnou hustotu atomového jádra, byl by při stejné hmotnosti její poloměr pouze asi </a:t>
            </a:r>
            <a:r>
              <a:rPr lang="en-US" altLang="en-US" sz="2000" dirty="0">
                <a:solidFill>
                  <a:srgbClr val="424242"/>
                </a:solidFill>
              </a:rPr>
              <a:t>200 m (</a:t>
            </a:r>
            <a:r>
              <a:rPr lang="cs-CZ" altLang="en-US" sz="2000" dirty="0">
                <a:solidFill>
                  <a:srgbClr val="424242"/>
                </a:solidFill>
              </a:rPr>
              <a:t>skutečný poloměr Země je asi </a:t>
            </a:r>
            <a:r>
              <a:rPr lang="en-US" altLang="en-US" sz="2000" dirty="0">
                <a:solidFill>
                  <a:srgbClr val="424242"/>
                </a:solidFill>
              </a:rPr>
              <a:t>6.4 × 10</a:t>
            </a:r>
            <a:r>
              <a:rPr lang="en-US" altLang="en-US" sz="2000" baseline="30000" dirty="0">
                <a:solidFill>
                  <a:srgbClr val="424242"/>
                </a:solidFill>
              </a:rPr>
              <a:t>6</a:t>
            </a:r>
            <a:r>
              <a:rPr lang="en-US" altLang="en-US" sz="2000" dirty="0">
                <a:solidFill>
                  <a:srgbClr val="424242"/>
                </a:solidFill>
              </a:rPr>
              <a:t> m, </a:t>
            </a:r>
            <a:r>
              <a:rPr lang="cs-CZ" altLang="en-US" sz="2000" dirty="0">
                <a:solidFill>
                  <a:srgbClr val="424242"/>
                </a:solidFill>
              </a:rPr>
              <a:t>tj. asi </a:t>
            </a:r>
            <a:r>
              <a:rPr lang="en-US" altLang="en-US" sz="2000" dirty="0">
                <a:solidFill>
                  <a:srgbClr val="424242"/>
                </a:solidFill>
              </a:rPr>
              <a:t>30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000</a:t>
            </a:r>
            <a:r>
              <a:rPr lang="cs-CZ" altLang="en-US" sz="2000" dirty="0">
                <a:solidFill>
                  <a:srgbClr val="424242"/>
                </a:solidFill>
              </a:rPr>
              <a:t>x větší</a:t>
            </a:r>
            <a:r>
              <a:rPr lang="en-US" altLang="en-US" sz="2000" dirty="0">
                <a:solidFill>
                  <a:srgbClr val="424242"/>
                </a:solidFill>
              </a:rPr>
              <a:t>).</a:t>
            </a:r>
            <a:r>
              <a:rPr lang="en-US" altLang="en-US" sz="2000" dirty="0"/>
              <a:t>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85ACC3C-2A1A-4222-B0C6-5FAED05F8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362200"/>
            <a:ext cx="4572000" cy="2215006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88C5843F-D966-4ED5-8562-9C5572B5F6B4}"/>
              </a:ext>
            </a:extLst>
          </p:cNvPr>
          <p:cNvSpPr/>
          <p:nvPr/>
        </p:nvSpPr>
        <p:spPr>
          <a:xfrm>
            <a:off x="228600" y="4648200"/>
            <a:ext cx="845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20202"/>
                </a:solidFill>
              </a:rPr>
              <a:t>Příklad</a:t>
            </a:r>
            <a:r>
              <a:rPr lang="cs-CZ" sz="2000" dirty="0">
                <a:solidFill>
                  <a:srgbClr val="020202"/>
                </a:solidFill>
              </a:rPr>
              <a:t>: </a:t>
            </a:r>
            <a:r>
              <a:rPr lang="cs-CZ" sz="2000" dirty="0"/>
              <a:t>Kolikanásobně je větší jádro </a:t>
            </a:r>
            <a:r>
              <a:rPr lang="cs-CZ" sz="2000" baseline="30000" dirty="0"/>
              <a:t>64</a:t>
            </a:r>
            <a:r>
              <a:rPr lang="cs-CZ" sz="2000" dirty="0"/>
              <a:t>Cu než jádro </a:t>
            </a:r>
            <a:r>
              <a:rPr lang="cs-CZ" sz="2000" baseline="30000" dirty="0"/>
              <a:t>16</a:t>
            </a:r>
            <a:r>
              <a:rPr lang="cs-CZ" sz="2000" dirty="0"/>
              <a:t>O</a:t>
            </a:r>
            <a:r>
              <a:rPr lang="en-US" sz="2000" dirty="0"/>
              <a:t>?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2B504AC-A7DC-4C57-8D1D-91AA7B2BA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5181600"/>
            <a:ext cx="3048000" cy="752231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8F5DB194-1359-44C6-9E8F-035741923D10}"/>
              </a:ext>
            </a:extLst>
          </p:cNvPr>
          <p:cNvSpPr/>
          <p:nvPr/>
        </p:nvSpPr>
        <p:spPr>
          <a:xfrm>
            <a:off x="2743200" y="6172200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u="sng" dirty="0">
                <a:solidFill>
                  <a:srgbClr val="020202"/>
                </a:solidFill>
              </a:rPr>
              <a:t>Jádro </a:t>
            </a:r>
            <a:r>
              <a:rPr lang="cs-CZ" u="sng" baseline="30000" dirty="0"/>
              <a:t>64</a:t>
            </a:r>
            <a:r>
              <a:rPr lang="cs-CZ" u="sng" dirty="0"/>
              <a:t>Cu je 1.59x větší než jádro </a:t>
            </a:r>
            <a:r>
              <a:rPr lang="cs-CZ" u="sng" baseline="30000" dirty="0"/>
              <a:t>16</a:t>
            </a:r>
            <a:r>
              <a:rPr lang="cs-CZ" u="sng" dirty="0"/>
              <a:t>O</a:t>
            </a:r>
            <a:r>
              <a:rPr lang="cs-CZ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896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338EB28-9684-470A-960F-5C6D4F139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8706245" cy="222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/>
            <a:r>
              <a:rPr lang="cs-CZ" altLang="en-US" sz="2000" b="1" dirty="0">
                <a:solidFill>
                  <a:srgbClr val="424242"/>
                </a:solidFill>
                <a:latin typeface="+mn-lt"/>
              </a:rPr>
              <a:t>Příklad</a:t>
            </a:r>
            <a:endParaRPr lang="en-US" altLang="en-US" sz="2000" b="1" dirty="0">
              <a:solidFill>
                <a:srgbClr val="424242"/>
              </a:solidFill>
              <a:latin typeface="+mn-lt"/>
            </a:endParaRPr>
          </a:p>
          <a:p>
            <a:pPr lvl="0" algn="just"/>
            <a:r>
              <a:rPr lang="en-US" altLang="en-US" sz="2000" dirty="0" err="1">
                <a:solidFill>
                  <a:srgbClr val="424242"/>
                </a:solidFill>
                <a:latin typeface="+mn-lt"/>
              </a:rPr>
              <a:t>Neutronov</a:t>
            </a:r>
            <a:r>
              <a:rPr lang="cs-CZ" altLang="en-US" sz="2000" dirty="0">
                <a:solidFill>
                  <a:srgbClr val="424242"/>
                </a:solidFill>
                <a:latin typeface="+mn-lt"/>
              </a:rPr>
              <a:t>á</a:t>
            </a:r>
            <a:r>
              <a:rPr lang="en-US" altLang="en-US" sz="2000" dirty="0">
                <a:solidFill>
                  <a:srgbClr val="424242"/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rgbClr val="424242"/>
                </a:solidFill>
                <a:latin typeface="+mn-lt"/>
              </a:rPr>
              <a:t>hv</a:t>
            </a:r>
            <a:r>
              <a:rPr lang="cs-CZ" altLang="en-US" sz="2000" dirty="0" err="1">
                <a:solidFill>
                  <a:srgbClr val="424242"/>
                </a:solidFill>
                <a:latin typeface="+mn-lt"/>
              </a:rPr>
              <a:t>ězda</a:t>
            </a:r>
            <a:r>
              <a:rPr lang="cs-CZ" altLang="en-US" sz="2000" dirty="0">
                <a:solidFill>
                  <a:srgbClr val="424242"/>
                </a:solidFill>
                <a:latin typeface="+mn-lt"/>
              </a:rPr>
              <a:t> </a:t>
            </a:r>
            <a:r>
              <a:rPr lang="pl-PL" altLang="en-US" sz="2000" dirty="0">
                <a:solidFill>
                  <a:srgbClr val="424242"/>
                </a:solidFill>
                <a:latin typeface="+mn-lt"/>
              </a:rPr>
              <a:t>vzniká jako pozůstatek po výbuchu supernovy</a:t>
            </a:r>
            <a:r>
              <a:rPr lang="en-US" altLang="en-US" sz="2000" dirty="0">
                <a:solidFill>
                  <a:srgbClr val="424242"/>
                </a:solidFill>
                <a:latin typeface="+mn-lt"/>
              </a:rPr>
              <a:t>. </a:t>
            </a:r>
            <a:r>
              <a:rPr lang="cs-CZ" altLang="en-US" sz="2000" dirty="0">
                <a:solidFill>
                  <a:srgbClr val="424242"/>
                </a:solidFill>
                <a:latin typeface="+mn-lt"/>
              </a:rPr>
              <a:t>Hmotnost</a:t>
            </a:r>
            <a:r>
              <a:rPr lang="en-US" altLang="en-US" sz="2000" dirty="0">
                <a:solidFill>
                  <a:srgbClr val="424242"/>
                </a:solidFill>
                <a:latin typeface="+mn-lt"/>
              </a:rPr>
              <a:t> neutron</a:t>
            </a:r>
            <a:r>
              <a:rPr lang="cs-CZ" altLang="en-US" sz="2000" dirty="0" err="1">
                <a:solidFill>
                  <a:srgbClr val="424242"/>
                </a:solidFill>
                <a:latin typeface="+mn-lt"/>
              </a:rPr>
              <a:t>ové</a:t>
            </a:r>
            <a:r>
              <a:rPr lang="cs-CZ" altLang="en-US" sz="2000" dirty="0">
                <a:solidFill>
                  <a:srgbClr val="424242"/>
                </a:solidFill>
                <a:latin typeface="+mn-lt"/>
              </a:rPr>
              <a:t> hvězdy</a:t>
            </a:r>
            <a:r>
              <a:rPr lang="en-US" altLang="en-US" sz="2000" dirty="0">
                <a:solidFill>
                  <a:srgbClr val="424242"/>
                </a:solidFill>
                <a:latin typeface="+mn-lt"/>
              </a:rPr>
              <a:t> </a:t>
            </a:r>
            <a:r>
              <a:rPr lang="cs-CZ" altLang="en-US" sz="2000" dirty="0">
                <a:solidFill>
                  <a:srgbClr val="424242"/>
                </a:solidFill>
                <a:latin typeface="+mn-lt"/>
              </a:rPr>
              <a:t>je rovna 2</a:t>
            </a:r>
            <a:r>
              <a:rPr lang="en-US" altLang="en-US" sz="2000" dirty="0">
                <a:solidFill>
                  <a:srgbClr val="424242"/>
                </a:solidFill>
                <a:latin typeface="+mn-lt"/>
              </a:rPr>
              <a:t>.4 </a:t>
            </a:r>
            <a:r>
              <a:rPr lang="cs-CZ" altLang="en-US" sz="2000" dirty="0">
                <a:solidFill>
                  <a:srgbClr val="424242"/>
                </a:solidFill>
                <a:latin typeface="+mn-lt"/>
              </a:rPr>
              <a:t>násobku hmotnosti Slunce </a:t>
            </a:r>
            <a:r>
              <a:rPr lang="en-US" altLang="en-US" sz="2000" dirty="0">
                <a:solidFill>
                  <a:srgbClr val="424242"/>
                </a:solidFill>
                <a:latin typeface="+mn-lt"/>
              </a:rPr>
              <a:t>(M☉ = 1.99 × 10</a:t>
            </a:r>
            <a:r>
              <a:rPr lang="en-US" altLang="en-US" sz="2000" baseline="30000" dirty="0">
                <a:solidFill>
                  <a:srgbClr val="424242"/>
                </a:solidFill>
                <a:latin typeface="+mn-lt"/>
              </a:rPr>
              <a:t>30</a:t>
            </a:r>
            <a:r>
              <a:rPr lang="en-US" altLang="en-US" sz="2000" dirty="0">
                <a:solidFill>
                  <a:srgbClr val="424242"/>
                </a:solidFill>
                <a:latin typeface="+mn-lt"/>
              </a:rPr>
              <a:t> kg)</a:t>
            </a:r>
            <a:r>
              <a:rPr lang="cs-CZ" altLang="en-US" sz="2000" dirty="0">
                <a:solidFill>
                  <a:srgbClr val="424242"/>
                </a:solidFill>
                <a:latin typeface="+mn-lt"/>
              </a:rPr>
              <a:t> </a:t>
            </a:r>
            <a:r>
              <a:rPr lang="en-US" altLang="en-US" sz="2000" dirty="0">
                <a:solidFill>
                  <a:srgbClr val="424242"/>
                </a:solidFill>
                <a:latin typeface="+mn-lt"/>
              </a:rPr>
              <a:t>a </a:t>
            </a:r>
            <a:r>
              <a:rPr lang="cs-CZ" altLang="en-US" sz="2000" dirty="0">
                <a:solidFill>
                  <a:srgbClr val="424242"/>
                </a:solidFill>
                <a:latin typeface="+mn-lt"/>
              </a:rPr>
              <a:t>její průměr je </a:t>
            </a:r>
            <a:r>
              <a:rPr lang="en-US" altLang="en-US" sz="2000" dirty="0">
                <a:solidFill>
                  <a:srgbClr val="424242"/>
                </a:solidFill>
                <a:latin typeface="+mn-lt"/>
              </a:rPr>
              <a:t>26 km.</a:t>
            </a:r>
            <a:r>
              <a:rPr lang="cs-CZ" altLang="en-US" sz="2000" dirty="0">
                <a:solidFill>
                  <a:srgbClr val="424242"/>
                </a:solidFill>
                <a:latin typeface="+mn-lt"/>
              </a:rPr>
              <a:t> </a:t>
            </a:r>
            <a:endParaRPr lang="en-US" altLang="en-US" sz="2000" dirty="0">
              <a:latin typeface="+mn-lt"/>
            </a:endParaRPr>
          </a:p>
          <a:p>
            <a:pPr algn="just" defTabSz="685800"/>
            <a:r>
              <a:rPr lang="en-US" altLang="en-US" sz="2000" dirty="0">
                <a:solidFill>
                  <a:srgbClr val="424242"/>
                </a:solidFill>
                <a:latin typeface="+mn-lt"/>
              </a:rPr>
              <a:t>(a) </a:t>
            </a:r>
            <a:r>
              <a:rPr lang="cs-CZ" altLang="en-US" sz="2000" dirty="0">
                <a:solidFill>
                  <a:srgbClr val="424242"/>
                </a:solidFill>
                <a:latin typeface="+mn-lt"/>
              </a:rPr>
              <a:t>Jaká je hustota </a:t>
            </a:r>
            <a:r>
              <a:rPr lang="en-US" altLang="en-US" sz="2000" dirty="0">
                <a:solidFill>
                  <a:srgbClr val="424242"/>
                </a:solidFill>
                <a:latin typeface="+mn-lt"/>
              </a:rPr>
              <a:t>neutron</a:t>
            </a:r>
            <a:r>
              <a:rPr lang="cs-CZ" altLang="en-US" sz="2000" dirty="0" err="1">
                <a:solidFill>
                  <a:srgbClr val="424242"/>
                </a:solidFill>
                <a:latin typeface="+mn-lt"/>
              </a:rPr>
              <a:t>ové</a:t>
            </a:r>
            <a:r>
              <a:rPr lang="cs-CZ" altLang="en-US" sz="2000" dirty="0">
                <a:solidFill>
                  <a:srgbClr val="424242"/>
                </a:solidFill>
                <a:latin typeface="+mn-lt"/>
              </a:rPr>
              <a:t> hvězdy</a:t>
            </a:r>
            <a:r>
              <a:rPr lang="en-US" altLang="en-US" sz="2000" dirty="0">
                <a:solidFill>
                  <a:srgbClr val="424242"/>
                </a:solidFill>
                <a:latin typeface="+mn-lt"/>
              </a:rPr>
              <a:t>?</a:t>
            </a:r>
            <a:endParaRPr lang="en-US" altLang="en-US" sz="2000" dirty="0">
              <a:latin typeface="+mn-lt"/>
            </a:endParaRPr>
          </a:p>
          <a:p>
            <a:pPr algn="just" defTabSz="685800"/>
            <a:r>
              <a:rPr lang="en-US" altLang="en-US" sz="2000" dirty="0">
                <a:solidFill>
                  <a:srgbClr val="424242"/>
                </a:solidFill>
                <a:latin typeface="+mn-lt"/>
              </a:rPr>
              <a:t>(b) </a:t>
            </a:r>
            <a:r>
              <a:rPr lang="cs-CZ" altLang="en-US" sz="2000" dirty="0">
                <a:solidFill>
                  <a:srgbClr val="424242"/>
                </a:solidFill>
                <a:latin typeface="+mn-lt"/>
              </a:rPr>
              <a:t>Srovnejte její hustotu s hustotou jádra atomu uranu o průměru</a:t>
            </a:r>
            <a:r>
              <a:rPr lang="en-US" altLang="en-US" sz="2000" dirty="0">
                <a:solidFill>
                  <a:srgbClr val="424242"/>
                </a:solidFill>
                <a:latin typeface="+mn-lt"/>
              </a:rPr>
              <a:t>15 </a:t>
            </a:r>
            <a:r>
              <a:rPr lang="en-US" altLang="en-US" sz="2000" dirty="0" err="1">
                <a:solidFill>
                  <a:srgbClr val="424242"/>
                </a:solidFill>
                <a:latin typeface="+mn-lt"/>
              </a:rPr>
              <a:t>fm</a:t>
            </a:r>
            <a:r>
              <a:rPr lang="en-US" altLang="en-US" sz="2000" dirty="0">
                <a:solidFill>
                  <a:srgbClr val="424242"/>
                </a:solidFill>
                <a:latin typeface="+mn-lt"/>
              </a:rPr>
              <a:t> (1 </a:t>
            </a:r>
            <a:r>
              <a:rPr lang="en-US" altLang="en-US" sz="2000" dirty="0" err="1">
                <a:solidFill>
                  <a:srgbClr val="424242"/>
                </a:solidFill>
                <a:latin typeface="+mn-lt"/>
              </a:rPr>
              <a:t>fm</a:t>
            </a:r>
            <a:r>
              <a:rPr lang="en-US" altLang="en-US" sz="2000" dirty="0">
                <a:solidFill>
                  <a:srgbClr val="424242"/>
                </a:solidFill>
                <a:latin typeface="+mn-lt"/>
              </a:rPr>
              <a:t> = 10</a:t>
            </a:r>
            <a:r>
              <a:rPr lang="en-US" altLang="en-US" sz="2000" baseline="30000" dirty="0">
                <a:solidFill>
                  <a:srgbClr val="424242"/>
                </a:solidFill>
                <a:latin typeface="+mn-lt"/>
              </a:rPr>
              <a:t>–15</a:t>
            </a:r>
            <a:r>
              <a:rPr lang="en-US" altLang="en-US" sz="2000" dirty="0">
                <a:solidFill>
                  <a:srgbClr val="424242"/>
                </a:solidFill>
                <a:latin typeface="+mn-lt"/>
              </a:rPr>
              <a:t> m)</a:t>
            </a:r>
            <a:r>
              <a:rPr lang="cs-CZ" altLang="en-US" sz="2000" dirty="0">
                <a:solidFill>
                  <a:srgbClr val="424242"/>
                </a:solidFill>
                <a:latin typeface="+mn-lt"/>
              </a:rPr>
              <a:t>.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7C9A4F29-C591-42B8-812B-09936EE5C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17212"/>
            <a:ext cx="3219926" cy="233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1BCA6569-CA06-4101-B335-08C868554060}"/>
              </a:ext>
            </a:extLst>
          </p:cNvPr>
          <p:cNvSpPr/>
          <p:nvPr/>
        </p:nvSpPr>
        <p:spPr>
          <a:xfrm>
            <a:off x="273148" y="2590800"/>
            <a:ext cx="8839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altLang="en-US" sz="2000" b="1" dirty="0">
                <a:solidFill>
                  <a:srgbClr val="424242"/>
                </a:solidFill>
              </a:rPr>
              <a:t>Řešení</a:t>
            </a:r>
          </a:p>
          <a:p>
            <a:pPr lvl="0"/>
            <a:endParaRPr lang="cs-CZ" altLang="en-US" sz="800" b="1" dirty="0">
              <a:solidFill>
                <a:srgbClr val="424242"/>
              </a:solidFill>
            </a:endParaRPr>
          </a:p>
          <a:p>
            <a:pPr marL="257175" indent="-257175">
              <a:buFontTx/>
              <a:buAutoNum type="alphaLcParenBoth"/>
            </a:pPr>
            <a:r>
              <a:rPr lang="cs-CZ" altLang="en-US" sz="2000" dirty="0">
                <a:solidFill>
                  <a:srgbClr val="424242"/>
                </a:solidFill>
              </a:rPr>
              <a:t> Poloměr </a:t>
            </a:r>
            <a:r>
              <a:rPr lang="en-US" altLang="en-US" sz="2000" dirty="0">
                <a:solidFill>
                  <a:srgbClr val="424242"/>
                </a:solidFill>
              </a:rPr>
              <a:t>neutron</a:t>
            </a:r>
            <a:r>
              <a:rPr lang="cs-CZ" altLang="en-US" sz="2000" dirty="0" err="1">
                <a:solidFill>
                  <a:srgbClr val="424242"/>
                </a:solidFill>
              </a:rPr>
              <a:t>ové</a:t>
            </a:r>
            <a:r>
              <a:rPr lang="cs-CZ" altLang="en-US" sz="2000" dirty="0">
                <a:solidFill>
                  <a:srgbClr val="424242"/>
                </a:solidFill>
              </a:rPr>
              <a:t> hvězdy je</a:t>
            </a:r>
            <a:r>
              <a:rPr lang="en-US" altLang="en-US" sz="2000" dirty="0">
                <a:solidFill>
                  <a:srgbClr val="424242"/>
                </a:solidFill>
              </a:rPr>
              <a:t> ½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×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26 km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=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1</a:t>
            </a:r>
            <a:r>
              <a:rPr lang="cs-CZ" altLang="en-US" sz="2000" dirty="0">
                <a:solidFill>
                  <a:srgbClr val="424242"/>
                </a:solidFill>
              </a:rPr>
              <a:t>/</a:t>
            </a:r>
            <a:r>
              <a:rPr lang="en-US" altLang="en-US" sz="2000" dirty="0">
                <a:solidFill>
                  <a:srgbClr val="424242"/>
                </a:solidFill>
              </a:rPr>
              <a:t>2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×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2.6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×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10</a:t>
            </a:r>
            <a:r>
              <a:rPr lang="en-US" altLang="en-US" sz="2000" baseline="30000" dirty="0">
                <a:solidFill>
                  <a:srgbClr val="424242"/>
                </a:solidFill>
              </a:rPr>
              <a:t>4</a:t>
            </a:r>
            <a:r>
              <a:rPr lang="cs-CZ" altLang="en-US" sz="2000" baseline="30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m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=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1.3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×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10</a:t>
            </a:r>
            <a:r>
              <a:rPr lang="en-US" altLang="en-US" sz="2000" baseline="30000" dirty="0">
                <a:solidFill>
                  <a:srgbClr val="424242"/>
                </a:solidFill>
              </a:rPr>
              <a:t>4</a:t>
            </a:r>
            <a:r>
              <a:rPr lang="cs-CZ" altLang="en-US" sz="2000" baseline="30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m,</a:t>
            </a:r>
            <a:r>
              <a:rPr lang="cs-CZ" altLang="en-US" sz="2000" dirty="0">
                <a:solidFill>
                  <a:srgbClr val="424242"/>
                </a:solidFill>
              </a:rPr>
              <a:t> odtud</a:t>
            </a:r>
            <a:r>
              <a:rPr lang="en-US" altLang="en-US" sz="2000" dirty="0">
                <a:solidFill>
                  <a:srgbClr val="424242"/>
                </a:solidFill>
              </a:rPr>
              <a:t> </a:t>
            </a:r>
            <a:r>
              <a:rPr lang="cs-CZ" altLang="en-US" sz="2000" dirty="0">
                <a:solidFill>
                  <a:srgbClr val="424242"/>
                </a:solidFill>
              </a:rPr>
              <a:t>její hustota </a:t>
            </a:r>
          </a:p>
          <a:p>
            <a:pPr lvl="0"/>
            <a:r>
              <a:rPr lang="cs-CZ" altLang="en-US" sz="2000" dirty="0">
                <a:solidFill>
                  <a:srgbClr val="424242"/>
                </a:solidFill>
              </a:rPr>
              <a:t>	</a:t>
            </a:r>
            <a:r>
              <a:rPr lang="el-GR" altLang="en-US" sz="2000" dirty="0">
                <a:solidFill>
                  <a:srgbClr val="424242"/>
                </a:solidFill>
              </a:rPr>
              <a:t>ρ</a:t>
            </a:r>
            <a:r>
              <a:rPr lang="en-US" altLang="en-US" sz="2000" dirty="0">
                <a:solidFill>
                  <a:srgbClr val="424242"/>
                </a:solidFill>
              </a:rPr>
              <a:t> = m/V =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m/(4/3)πr</a:t>
            </a:r>
            <a:r>
              <a:rPr lang="en-US" altLang="en-US" sz="2000" baseline="30000" dirty="0">
                <a:solidFill>
                  <a:srgbClr val="424242"/>
                </a:solidFill>
              </a:rPr>
              <a:t>3</a:t>
            </a:r>
            <a:r>
              <a:rPr lang="cs-CZ" altLang="en-US" sz="2000" baseline="30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=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2.4(1.99×10</a:t>
            </a:r>
            <a:r>
              <a:rPr lang="en-US" altLang="en-US" sz="2000" baseline="30000" dirty="0">
                <a:solidFill>
                  <a:srgbClr val="424242"/>
                </a:solidFill>
              </a:rPr>
              <a:t>30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kg)/(4/3)π(1.3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×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10</a:t>
            </a:r>
            <a:r>
              <a:rPr lang="en-US" altLang="en-US" sz="2000" baseline="30000" dirty="0">
                <a:solidFill>
                  <a:srgbClr val="424242"/>
                </a:solidFill>
              </a:rPr>
              <a:t>4</a:t>
            </a:r>
            <a:r>
              <a:rPr lang="cs-CZ" altLang="en-US" sz="2000" baseline="30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m)</a:t>
            </a:r>
            <a:r>
              <a:rPr lang="en-US" altLang="en-US" sz="2000" baseline="30000" dirty="0">
                <a:solidFill>
                  <a:srgbClr val="424242"/>
                </a:solidFill>
              </a:rPr>
              <a:t>3</a:t>
            </a:r>
            <a:r>
              <a:rPr lang="cs-CZ" altLang="en-US" sz="2000" baseline="30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=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cs-CZ" altLang="en-US" sz="2000" u="sng" dirty="0">
                <a:solidFill>
                  <a:srgbClr val="424242"/>
                </a:solidFill>
              </a:rPr>
              <a:t> </a:t>
            </a:r>
            <a:r>
              <a:rPr lang="en-US" altLang="en-US" sz="2000" u="sng" dirty="0">
                <a:solidFill>
                  <a:srgbClr val="424242"/>
                </a:solidFill>
              </a:rPr>
              <a:t>5.2</a:t>
            </a:r>
            <a:r>
              <a:rPr lang="cs-CZ" altLang="en-US" sz="2000" u="sng" dirty="0">
                <a:solidFill>
                  <a:srgbClr val="424242"/>
                </a:solidFill>
              </a:rPr>
              <a:t> </a:t>
            </a:r>
            <a:r>
              <a:rPr lang="en-US" altLang="en-US" sz="2000" u="sng" dirty="0">
                <a:solidFill>
                  <a:srgbClr val="424242"/>
                </a:solidFill>
              </a:rPr>
              <a:t>×</a:t>
            </a:r>
            <a:r>
              <a:rPr lang="cs-CZ" altLang="en-US" sz="2000" u="sng" dirty="0">
                <a:solidFill>
                  <a:srgbClr val="424242"/>
                </a:solidFill>
              </a:rPr>
              <a:t> </a:t>
            </a:r>
            <a:r>
              <a:rPr lang="en-US" altLang="en-US" sz="2000" u="sng" dirty="0">
                <a:solidFill>
                  <a:srgbClr val="424242"/>
                </a:solidFill>
              </a:rPr>
              <a:t>10</a:t>
            </a:r>
            <a:r>
              <a:rPr lang="en-US" altLang="en-US" sz="2000" u="sng" baseline="30000" dirty="0">
                <a:solidFill>
                  <a:srgbClr val="424242"/>
                </a:solidFill>
              </a:rPr>
              <a:t>17</a:t>
            </a:r>
            <a:r>
              <a:rPr lang="cs-CZ" altLang="en-US" sz="2000" u="sng" dirty="0">
                <a:solidFill>
                  <a:srgbClr val="424242"/>
                </a:solidFill>
              </a:rPr>
              <a:t> </a:t>
            </a:r>
            <a:r>
              <a:rPr lang="en-US" altLang="en-US" sz="2000" u="sng" dirty="0">
                <a:solidFill>
                  <a:srgbClr val="424242"/>
                </a:solidFill>
              </a:rPr>
              <a:t>kg/m</a:t>
            </a:r>
            <a:r>
              <a:rPr lang="en-US" altLang="en-US" sz="2000" u="sng" baseline="30000" dirty="0">
                <a:solidFill>
                  <a:srgbClr val="424242"/>
                </a:solidFill>
              </a:rPr>
              <a:t>3</a:t>
            </a:r>
            <a:endParaRPr lang="en-US" altLang="en-US" sz="2000" u="sng" baseline="300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6CAB71F-0CF7-47B5-8EF3-14C32430AF14}"/>
              </a:ext>
            </a:extLst>
          </p:cNvPr>
          <p:cNvSpPr/>
          <p:nvPr/>
        </p:nvSpPr>
        <p:spPr>
          <a:xfrm>
            <a:off x="381000" y="4495800"/>
            <a:ext cx="4800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2000" dirty="0">
                <a:solidFill>
                  <a:srgbClr val="424242"/>
                </a:solidFill>
              </a:rPr>
              <a:t>(b) </a:t>
            </a:r>
            <a:r>
              <a:rPr lang="cs-CZ" altLang="en-US" sz="2000" dirty="0">
                <a:solidFill>
                  <a:srgbClr val="424242"/>
                </a:solidFill>
              </a:rPr>
              <a:t>Poloměr jádra</a:t>
            </a:r>
            <a:r>
              <a:rPr lang="en-US" altLang="en-US" sz="2000" dirty="0">
                <a:solidFill>
                  <a:srgbClr val="424242"/>
                </a:solidFill>
              </a:rPr>
              <a:t> </a:t>
            </a:r>
            <a:r>
              <a:rPr lang="cs-CZ" altLang="en-US" sz="2000" baseline="30000" dirty="0">
                <a:solidFill>
                  <a:srgbClr val="424242"/>
                </a:solidFill>
              </a:rPr>
              <a:t>235</a:t>
            </a:r>
            <a:r>
              <a:rPr lang="en-US" altLang="en-US" sz="2000" dirty="0">
                <a:solidFill>
                  <a:srgbClr val="424242"/>
                </a:solidFill>
              </a:rPr>
              <a:t>U </a:t>
            </a:r>
            <a:r>
              <a:rPr lang="cs-CZ" altLang="en-US" sz="2000" dirty="0">
                <a:solidFill>
                  <a:srgbClr val="424242"/>
                </a:solidFill>
              </a:rPr>
              <a:t>je</a:t>
            </a:r>
            <a:r>
              <a:rPr lang="en-US" altLang="en-US" sz="2000" dirty="0">
                <a:solidFill>
                  <a:srgbClr val="424242"/>
                </a:solidFill>
              </a:rPr>
              <a:t> 12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×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15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×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10</a:t>
            </a:r>
            <a:r>
              <a:rPr lang="en-US" altLang="en-US" sz="2000" baseline="30000" dirty="0">
                <a:solidFill>
                  <a:srgbClr val="424242"/>
                </a:solidFill>
              </a:rPr>
              <a:t>−15</a:t>
            </a:r>
            <a:r>
              <a:rPr lang="cs-CZ" altLang="en-US" sz="2000" baseline="30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m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=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7.5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×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10</a:t>
            </a:r>
            <a:r>
              <a:rPr lang="en-US" altLang="en-US" sz="2000" baseline="30000" dirty="0">
                <a:solidFill>
                  <a:srgbClr val="424242"/>
                </a:solidFill>
              </a:rPr>
              <a:t>−15</a:t>
            </a:r>
            <a:r>
              <a:rPr lang="en-US" altLang="en-US" sz="2000" dirty="0">
                <a:solidFill>
                  <a:srgbClr val="424242"/>
                </a:solidFill>
              </a:rPr>
              <a:t>m,</a:t>
            </a:r>
            <a:r>
              <a:rPr lang="cs-CZ" altLang="en-US" sz="2000" dirty="0">
                <a:solidFill>
                  <a:srgbClr val="424242"/>
                </a:solidFill>
              </a:rPr>
              <a:t> odtud jeho hustota</a:t>
            </a:r>
            <a:endParaRPr lang="en-US" altLang="en-US" sz="2000" dirty="0"/>
          </a:p>
          <a:p>
            <a:pPr lvl="0"/>
            <a:r>
              <a:rPr lang="en-US" altLang="en-US" sz="2000" dirty="0">
                <a:solidFill>
                  <a:srgbClr val="424242"/>
                </a:solidFill>
              </a:rPr>
              <a:t>	d = m/V = m/(4/3)πr</a:t>
            </a:r>
            <a:r>
              <a:rPr lang="en-US" altLang="en-US" sz="2000" baseline="30000" dirty="0">
                <a:solidFill>
                  <a:srgbClr val="424242"/>
                </a:solidFill>
              </a:rPr>
              <a:t>3</a:t>
            </a:r>
            <a:r>
              <a:rPr lang="cs-CZ" altLang="en-US" sz="2000" baseline="30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=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235 (1.66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×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10</a:t>
            </a:r>
            <a:r>
              <a:rPr lang="en-US" altLang="en-US" sz="2000" baseline="30000" dirty="0">
                <a:solidFill>
                  <a:srgbClr val="424242"/>
                </a:solidFill>
              </a:rPr>
              <a:t>−27</a:t>
            </a:r>
            <a:r>
              <a:rPr lang="cs-CZ" altLang="en-US" sz="2000" baseline="30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kg)/(4/3)π(7.5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×</a:t>
            </a:r>
            <a:r>
              <a:rPr lang="cs-CZ" altLang="en-US" sz="2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10</a:t>
            </a:r>
            <a:r>
              <a:rPr lang="en-US" altLang="en-US" sz="2000" baseline="30000" dirty="0">
                <a:solidFill>
                  <a:srgbClr val="424242"/>
                </a:solidFill>
              </a:rPr>
              <a:t>−15</a:t>
            </a:r>
            <a:r>
              <a:rPr lang="cs-CZ" altLang="en-US" sz="2000" baseline="30000" dirty="0">
                <a:solidFill>
                  <a:srgbClr val="424242"/>
                </a:solidFill>
              </a:rPr>
              <a:t> </a:t>
            </a:r>
            <a:r>
              <a:rPr lang="en-US" altLang="en-US" sz="2000" dirty="0">
                <a:solidFill>
                  <a:srgbClr val="424242"/>
                </a:solidFill>
              </a:rPr>
              <a:t>m)</a:t>
            </a:r>
            <a:r>
              <a:rPr lang="en-US" altLang="en-US" sz="2000" baseline="30000" dirty="0">
                <a:solidFill>
                  <a:srgbClr val="424242"/>
                </a:solidFill>
              </a:rPr>
              <a:t>3 </a:t>
            </a:r>
            <a:r>
              <a:rPr lang="en-US" altLang="en-US" sz="2000" u="sng" dirty="0">
                <a:solidFill>
                  <a:srgbClr val="424242"/>
                </a:solidFill>
              </a:rPr>
              <a:t>= 2.2</a:t>
            </a:r>
            <a:r>
              <a:rPr lang="cs-CZ" altLang="en-US" sz="2000" u="sng" dirty="0">
                <a:solidFill>
                  <a:srgbClr val="424242"/>
                </a:solidFill>
              </a:rPr>
              <a:t> </a:t>
            </a:r>
            <a:r>
              <a:rPr lang="en-US" altLang="en-US" sz="2000" u="sng" dirty="0">
                <a:solidFill>
                  <a:srgbClr val="424242"/>
                </a:solidFill>
              </a:rPr>
              <a:t>×</a:t>
            </a:r>
            <a:r>
              <a:rPr lang="cs-CZ" altLang="en-US" sz="2000" u="sng" dirty="0">
                <a:solidFill>
                  <a:srgbClr val="424242"/>
                </a:solidFill>
              </a:rPr>
              <a:t> </a:t>
            </a:r>
            <a:r>
              <a:rPr lang="en-US" altLang="en-US" sz="2000" u="sng" dirty="0">
                <a:solidFill>
                  <a:srgbClr val="424242"/>
                </a:solidFill>
              </a:rPr>
              <a:t>10</a:t>
            </a:r>
            <a:r>
              <a:rPr lang="en-US" altLang="en-US" sz="2000" u="sng" baseline="30000" dirty="0">
                <a:solidFill>
                  <a:srgbClr val="424242"/>
                </a:solidFill>
              </a:rPr>
              <a:t>17</a:t>
            </a:r>
            <a:r>
              <a:rPr lang="cs-CZ" altLang="en-US" sz="2000" u="sng" dirty="0">
                <a:solidFill>
                  <a:srgbClr val="424242"/>
                </a:solidFill>
              </a:rPr>
              <a:t> </a:t>
            </a:r>
            <a:r>
              <a:rPr lang="en-US" altLang="en-US" sz="2000" u="sng" dirty="0">
                <a:solidFill>
                  <a:srgbClr val="424242"/>
                </a:solidFill>
              </a:rPr>
              <a:t>kg/m</a:t>
            </a:r>
            <a:r>
              <a:rPr lang="en-US" altLang="en-US" sz="2000" u="sng" baseline="30000" dirty="0">
                <a:solidFill>
                  <a:srgbClr val="424242"/>
                </a:solidFill>
              </a:rPr>
              <a:t>3</a:t>
            </a:r>
            <a:endParaRPr lang="en-US" altLang="en-US" sz="2000" u="sng" baseline="30000" dirty="0"/>
          </a:p>
          <a:p>
            <a:pPr lvl="0"/>
            <a:endParaRPr lang="cs-CZ" altLang="en-US" sz="800" dirty="0">
              <a:solidFill>
                <a:srgbClr val="424242"/>
              </a:solidFill>
            </a:endParaRPr>
          </a:p>
          <a:p>
            <a:pPr lvl="0"/>
            <a:r>
              <a:rPr lang="cs-CZ" altLang="en-US" sz="2000" dirty="0">
                <a:solidFill>
                  <a:srgbClr val="424242"/>
                </a:solidFill>
              </a:rPr>
              <a:t>Hustota jádra uranu je zhruba dvojnásobná.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649579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32847214-A5BD-492B-8046-C868893F6732}"/>
              </a:ext>
            </a:extLst>
          </p:cNvPr>
          <p:cNvSpPr/>
          <p:nvPr/>
        </p:nvSpPr>
        <p:spPr>
          <a:xfrm>
            <a:off x="762000" y="304800"/>
            <a:ext cx="42147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Struktura</a:t>
            </a:r>
            <a:r>
              <a:rPr lang="en-US" sz="2800" b="1" dirty="0"/>
              <a:t> </a:t>
            </a:r>
            <a:r>
              <a:rPr lang="en-US" sz="2800" b="1" dirty="0" err="1"/>
              <a:t>atomov</a:t>
            </a:r>
            <a:r>
              <a:rPr lang="cs-CZ" sz="2800" b="1" dirty="0"/>
              <a:t>é</a:t>
            </a:r>
            <a:r>
              <a:rPr lang="en-US" sz="2800" b="1" dirty="0"/>
              <a:t>ho j</a:t>
            </a:r>
            <a:r>
              <a:rPr lang="cs-CZ" sz="2800" b="1" dirty="0"/>
              <a:t>á</a:t>
            </a:r>
            <a:r>
              <a:rPr lang="en-US" sz="2800" b="1" dirty="0" err="1"/>
              <a:t>dra</a:t>
            </a:r>
            <a:endParaRPr lang="en-US" sz="28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F431B74-CD93-4D69-9680-37EC04258263}"/>
              </a:ext>
            </a:extLst>
          </p:cNvPr>
          <p:cNvSpPr txBox="1"/>
          <p:nvPr/>
        </p:nvSpPr>
        <p:spPr>
          <a:xfrm>
            <a:off x="152400" y="2819400"/>
            <a:ext cx="891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/>
              <a:t>S</a:t>
            </a:r>
            <a:r>
              <a:rPr lang="en-US" sz="2000" b="1" dirty="0" err="1"/>
              <a:t>lupkový</a:t>
            </a:r>
            <a:r>
              <a:rPr lang="en-US" sz="2000" b="1" dirty="0"/>
              <a:t> </a:t>
            </a:r>
            <a:r>
              <a:rPr lang="cs-CZ" sz="2000" b="1" dirty="0"/>
              <a:t>(hladinový) </a:t>
            </a:r>
            <a:r>
              <a:rPr lang="en-US" sz="2000" b="1" dirty="0"/>
              <a:t>model</a:t>
            </a:r>
            <a:r>
              <a:rPr lang="en-US" sz="2000" dirty="0"/>
              <a:t>:</a:t>
            </a:r>
            <a:r>
              <a:rPr lang="cs-CZ" sz="2000" dirty="0"/>
              <a:t> nukleony zaujímají určité kvantové stavy (energetické hladiny), které tvoří „slupky“. Při přechodech mezi jednotlivými energetickými hladinami vyzařují nukleony fotony </a:t>
            </a:r>
            <a:r>
              <a:rPr lang="cs-CZ" sz="2000" b="1" dirty="0"/>
              <a:t>záření </a:t>
            </a:r>
            <a:r>
              <a:rPr lang="el-GR" sz="2000" b="1" dirty="0"/>
              <a:t>γ</a:t>
            </a:r>
            <a:r>
              <a:rPr lang="el-GR" sz="2000" dirty="0"/>
              <a:t>. </a:t>
            </a:r>
            <a:r>
              <a:rPr lang="cs-CZ" sz="2000" dirty="0"/>
              <a:t>Energie těchto fotonů se pohybuje v rozmezí 10</a:t>
            </a:r>
            <a:r>
              <a:rPr lang="cs-CZ" sz="2000" baseline="30000" dirty="0"/>
              <a:t>4</a:t>
            </a:r>
            <a:r>
              <a:rPr lang="cs-CZ" sz="2000" dirty="0"/>
              <a:t>-10</a:t>
            </a:r>
            <a:r>
              <a:rPr lang="cs-CZ" sz="2000" baseline="30000" dirty="0"/>
              <a:t>7</a:t>
            </a:r>
            <a:r>
              <a:rPr lang="cs-CZ" sz="2000" dirty="0"/>
              <a:t>, jedná se o elektromagnetické vlny s nejkratšími známými vlnovými délkami.</a:t>
            </a:r>
            <a:endParaRPr lang="en-US" sz="2000" dirty="0"/>
          </a:p>
        </p:txBody>
      </p:sp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603502B6-2C5A-4279-8343-A6C01A2BE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8" y="4450616"/>
            <a:ext cx="7501339" cy="2286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177C2D1-1422-4800-95C4-48F9B3037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901" y="4713102"/>
            <a:ext cx="1752949" cy="1761028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46F3096-4165-4A7C-914C-5831AF24F951}"/>
              </a:ext>
            </a:extLst>
          </p:cNvPr>
          <p:cNvSpPr/>
          <p:nvPr/>
        </p:nvSpPr>
        <p:spPr>
          <a:xfrm>
            <a:off x="184623" y="1008102"/>
            <a:ext cx="6019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/>
              <a:t>K</a:t>
            </a:r>
            <a:r>
              <a:rPr lang="cs-CZ" sz="2000" b="1" dirty="0" err="1"/>
              <a:t>apkový</a:t>
            </a:r>
            <a:r>
              <a:rPr lang="cs-CZ" sz="2000" b="1" dirty="0"/>
              <a:t> model</a:t>
            </a:r>
            <a:r>
              <a:rPr lang="en-US" sz="2000" dirty="0"/>
              <a:t>:</a:t>
            </a:r>
            <a:r>
              <a:rPr lang="cs-CZ" sz="2000" dirty="0"/>
              <a:t> chování jádra </a:t>
            </a:r>
            <a:r>
              <a:rPr lang="en-US" sz="2000" dirty="0" err="1"/>
              <a:t>odpov</a:t>
            </a:r>
            <a:r>
              <a:rPr lang="cs-CZ" sz="2000" dirty="0" err="1"/>
              <a:t>ídá</a:t>
            </a:r>
            <a:r>
              <a:rPr lang="cs-CZ" sz="2000" dirty="0"/>
              <a:t> chování nestlačitelné kapaliny s velkou a konstantní hustotou. Objem jádra a vazebná energie jsou přímo úměrné nukleonovému číslu A. Pomocí tohoto modelu lze též vysvětlit průběh jaderné reakce.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2CC2F4D-ADF2-497F-BB16-50ACDA52E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609600"/>
            <a:ext cx="2710977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533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6338DD5-C3AD-4415-B219-11B444BC82FE}"/>
              </a:ext>
            </a:extLst>
          </p:cNvPr>
          <p:cNvSpPr txBox="1"/>
          <p:nvPr/>
        </p:nvSpPr>
        <p:spPr>
          <a:xfrm>
            <a:off x="304801" y="152400"/>
            <a:ext cx="4267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Hmotnostní defekt </a:t>
            </a:r>
          </a:p>
          <a:p>
            <a:pPr algn="ctr"/>
            <a:r>
              <a:rPr lang="cs-CZ" sz="2800" b="1" dirty="0"/>
              <a:t>a vazebná energie jádra</a:t>
            </a:r>
            <a:endParaRPr lang="en-US" sz="2800" b="1" dirty="0"/>
          </a:p>
        </p:txBody>
      </p:sp>
      <p:pic>
        <p:nvPicPr>
          <p:cNvPr id="13318" name="Picture 6" descr="Výsledek obrázku pro mass defect">
            <a:extLst>
              <a:ext uri="{FF2B5EF4-FFF2-40B4-BE49-F238E27FC236}">
                <a16:creationId xmlns:a16="http://schemas.microsoft.com/office/drawing/2014/main" id="{50A33D3A-399A-4E8E-A57D-853F9249F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4800"/>
            <a:ext cx="36830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76FADF8-AB0C-4A3E-9C8E-2E709E5D1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514600"/>
            <a:ext cx="3429000" cy="72835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B38FCF2-25E7-4BC9-BD09-FA88F08D9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495800"/>
            <a:ext cx="6359984" cy="222815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635AF1F-FD67-41A4-AAA9-B9046A5B499F}"/>
              </a:ext>
            </a:extLst>
          </p:cNvPr>
          <p:cNvSpPr txBox="1"/>
          <p:nvPr/>
        </p:nvSpPr>
        <p:spPr>
          <a:xfrm>
            <a:off x="228600" y="3352800"/>
            <a:ext cx="6270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Vazebnou energii jádra lze vypočítat z </a:t>
            </a:r>
            <a:r>
              <a:rPr lang="cs-CZ" sz="2000" b="1" dirty="0"/>
              <a:t>Einsteinovy rovnice</a:t>
            </a:r>
            <a:r>
              <a:rPr lang="cs-CZ" sz="2000" dirty="0"/>
              <a:t>:</a:t>
            </a:r>
            <a:endParaRPr lang="en-US" sz="20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120FA24-45D9-4E50-ABC7-8B80E571797E}"/>
              </a:ext>
            </a:extLst>
          </p:cNvPr>
          <p:cNvSpPr txBox="1"/>
          <p:nvPr/>
        </p:nvSpPr>
        <p:spPr>
          <a:xfrm>
            <a:off x="152400" y="1371600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/>
              <a:t>Hmotnostní defekt </a:t>
            </a:r>
            <a:r>
              <a:rPr lang="cs-CZ" sz="2000" dirty="0"/>
              <a:t>je rozdíl mezi sumou hmotností protonů a neutronů jimiž je jádro tvořeno a skutečnou hmotností jádra: </a:t>
            </a:r>
            <a:endParaRPr lang="en-US" sz="2000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B8790478-01C3-4D36-B5E6-44B65C29EEC4}"/>
              </a:ext>
            </a:extLst>
          </p:cNvPr>
          <p:cNvSpPr/>
          <p:nvPr/>
        </p:nvSpPr>
        <p:spPr>
          <a:xfrm>
            <a:off x="3352800" y="3809940"/>
            <a:ext cx="198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/>
              <a:t>Δ</a:t>
            </a:r>
            <a:r>
              <a:rPr lang="cs-CZ" sz="3200" i="1" dirty="0"/>
              <a:t>E</a:t>
            </a:r>
            <a:r>
              <a:rPr lang="cs-CZ" sz="3200" dirty="0"/>
              <a:t> = </a:t>
            </a:r>
            <a:r>
              <a:rPr lang="el-GR" sz="3200" dirty="0"/>
              <a:t>Δ</a:t>
            </a:r>
            <a:r>
              <a:rPr lang="cs-CZ" sz="3200" i="1" dirty="0"/>
              <a:t>mc</a:t>
            </a:r>
            <a:r>
              <a:rPr lang="cs-CZ" sz="3200" i="1" baseline="30000" dirty="0"/>
              <a:t>2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7779662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7845"/>
            <a:ext cx="7640782" cy="442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5A55C7B-F4EB-405D-A070-A4DE88DC5521}"/>
              </a:ext>
            </a:extLst>
          </p:cNvPr>
          <p:cNvSpPr txBox="1"/>
          <p:nvPr/>
        </p:nvSpPr>
        <p:spPr>
          <a:xfrm>
            <a:off x="685800" y="4943475"/>
            <a:ext cx="5257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/>
              <a:t>Index stěsnání</a:t>
            </a:r>
            <a:r>
              <a:rPr lang="en-US" sz="2000" dirty="0"/>
              <a:t> (</a:t>
            </a:r>
            <a:r>
              <a:rPr lang="en-US" sz="2000" dirty="0" err="1"/>
              <a:t>podle</a:t>
            </a:r>
            <a:r>
              <a:rPr lang="en-US" sz="2000" dirty="0"/>
              <a:t> </a:t>
            </a:r>
            <a:r>
              <a:rPr lang="en-US" sz="2000" dirty="0" err="1"/>
              <a:t>Astona</a:t>
            </a:r>
            <a:r>
              <a:rPr lang="en-US" sz="2000" dirty="0"/>
              <a:t>)</a:t>
            </a:r>
            <a:r>
              <a:rPr lang="cs-CZ" sz="2000" dirty="0"/>
              <a:t>:  </a:t>
            </a:r>
          </a:p>
          <a:p>
            <a:r>
              <a:rPr lang="cs-CZ" sz="800" dirty="0"/>
              <a:t>  </a:t>
            </a:r>
            <a:endParaRPr lang="en-US" sz="800" dirty="0"/>
          </a:p>
          <a:p>
            <a:r>
              <a:rPr lang="en-US" sz="2000" dirty="0"/>
              <a:t>                </a:t>
            </a:r>
            <a:r>
              <a:rPr lang="cs-CZ" sz="2000" dirty="0"/>
              <a:t>p = (</a:t>
            </a:r>
            <a:r>
              <a:rPr lang="en-US" sz="2000" dirty="0"/>
              <a:t>M</a:t>
            </a:r>
            <a:r>
              <a:rPr lang="cs-CZ" sz="2000" dirty="0"/>
              <a:t> – A)/A</a:t>
            </a:r>
          </a:p>
          <a:p>
            <a:endParaRPr lang="cs-CZ" sz="800" dirty="0"/>
          </a:p>
          <a:p>
            <a:r>
              <a:rPr lang="en-US" dirty="0"/>
              <a:t>M</a:t>
            </a:r>
            <a:r>
              <a:rPr lang="cs-CZ" dirty="0"/>
              <a:t> = zjištěná</a:t>
            </a:r>
            <a:r>
              <a:rPr lang="en-US" dirty="0"/>
              <a:t> </a:t>
            </a:r>
            <a:r>
              <a:rPr lang="cs-CZ" dirty="0"/>
              <a:t>hmotnost </a:t>
            </a:r>
            <a:r>
              <a:rPr lang="en-US" dirty="0" err="1"/>
              <a:t>nuklid</a:t>
            </a:r>
            <a:r>
              <a:rPr lang="cs-CZ" dirty="0"/>
              <a:t>u (izotopu)</a:t>
            </a:r>
          </a:p>
          <a:p>
            <a:r>
              <a:rPr lang="cs-CZ" dirty="0"/>
              <a:t>A = nukleonové číslo</a:t>
            </a:r>
          </a:p>
        </p:txBody>
      </p:sp>
    </p:spTree>
    <p:extLst>
      <p:ext uri="{BB962C8B-B14F-4D97-AF65-F5344CB8AC3E}">
        <p14:creationId xmlns:p14="http://schemas.microsoft.com/office/powerpoint/2010/main" val="1200885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04800" y="457200"/>
            <a:ext cx="859884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b="1" dirty="0"/>
              <a:t>Prvek</a:t>
            </a:r>
            <a:r>
              <a:rPr lang="cs-CZ" sz="2400" dirty="0"/>
              <a:t> 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je látka složená ze stejného druhu neutrálních atomů, které mají shodné protonové číslo, avšak jejich nukleonová čísla mohou být různá.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Každý chemický prvek má svůj mezinárodní symbol (značku). </a:t>
            </a:r>
            <a:endParaRPr lang="en-US" sz="2000" dirty="0">
              <a:cs typeface="Arial" panose="020B0604020202020204" pitchFamily="34" charset="0"/>
            </a:endParaRPr>
          </a:p>
          <a:p>
            <a:pPr algn="just"/>
            <a:endParaRPr lang="en-US" dirty="0"/>
          </a:p>
          <a:p>
            <a:pPr algn="just"/>
            <a:r>
              <a:rPr lang="cs-CZ" sz="2400" b="1" dirty="0"/>
              <a:t>Chemická sloučenina</a:t>
            </a:r>
            <a:endParaRPr lang="en-US" sz="2400" b="1" dirty="0"/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je chemicky čistá látka, která je tvořena jedním druhem molekul, které obsahují více než jeden druh atomů.</a:t>
            </a:r>
          </a:p>
          <a:p>
            <a:pPr algn="just"/>
            <a:endParaRPr lang="cs-CZ" dirty="0"/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cs-CZ" dirty="0"/>
          </a:p>
        </p:txBody>
      </p:sp>
      <p:pic>
        <p:nvPicPr>
          <p:cNvPr id="14338" name="Picture 2" descr="VÃ½sledek obrÃ¡zku pro periodic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76600"/>
            <a:ext cx="4617396" cy="259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AB3D47B3-894E-4D8E-B27E-4DA4EB15DD8F}"/>
              </a:ext>
            </a:extLst>
          </p:cNvPr>
          <p:cNvSpPr/>
          <p:nvPr/>
        </p:nvSpPr>
        <p:spPr>
          <a:xfrm>
            <a:off x="3505200" y="6172200"/>
            <a:ext cx="248895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3"/>
              </a:rPr>
              <a:t>https://www.webelements.com/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92231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CB380565-4CD5-4D09-A755-5E3D31C81C13}"/>
              </a:ext>
            </a:extLst>
          </p:cNvPr>
          <p:cNvSpPr/>
          <p:nvPr/>
        </p:nvSpPr>
        <p:spPr>
          <a:xfrm>
            <a:off x="228600" y="381000"/>
            <a:ext cx="8686800" cy="4914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cs-CZ" sz="2000" b="1" dirty="0">
                <a:solidFill>
                  <a:srgbClr val="373D3F"/>
                </a:solidFill>
              </a:rPr>
              <a:t>Příklad</a:t>
            </a:r>
            <a:r>
              <a:rPr lang="cs-CZ" sz="2000" dirty="0">
                <a:solidFill>
                  <a:srgbClr val="373D3F"/>
                </a:solidFill>
              </a:rPr>
              <a:t>: Vypočtěte průměrnou vazebnou energii (v </a:t>
            </a:r>
            <a:r>
              <a:rPr lang="en-US" sz="2000" dirty="0">
                <a:solidFill>
                  <a:srgbClr val="373D3F"/>
                </a:solidFill>
              </a:rPr>
              <a:t>kJ/mol</a:t>
            </a:r>
            <a:r>
              <a:rPr lang="cs-CZ" sz="2000" dirty="0">
                <a:solidFill>
                  <a:srgbClr val="373D3F"/>
                </a:solidFill>
              </a:rPr>
              <a:t>) jádra uranu </a:t>
            </a:r>
            <a:r>
              <a:rPr lang="en-US" sz="2000" baseline="30000" dirty="0">
                <a:solidFill>
                  <a:srgbClr val="373D3F"/>
                </a:solidFill>
              </a:rPr>
              <a:t>235</a:t>
            </a:r>
            <a:r>
              <a:rPr lang="cs-CZ" sz="2000" baseline="-25000" dirty="0">
                <a:solidFill>
                  <a:srgbClr val="373D3F"/>
                </a:solidFill>
              </a:rPr>
              <a:t>92</a:t>
            </a:r>
            <a:r>
              <a:rPr lang="en-US" sz="2000" dirty="0">
                <a:solidFill>
                  <a:srgbClr val="373D3F"/>
                </a:solidFill>
              </a:rPr>
              <a:t>U. </a:t>
            </a:r>
            <a:r>
              <a:rPr lang="cs-CZ" sz="2000" dirty="0">
                <a:solidFill>
                  <a:srgbClr val="373D3F"/>
                </a:solidFill>
              </a:rPr>
              <a:t>   Experimentálně zjištěná hmotnost jádra </a:t>
            </a:r>
            <a:r>
              <a:rPr lang="en-US" sz="2000" baseline="30000" dirty="0">
                <a:solidFill>
                  <a:srgbClr val="373D3F"/>
                </a:solidFill>
              </a:rPr>
              <a:t>235</a:t>
            </a:r>
            <a:r>
              <a:rPr lang="cs-CZ" sz="2000" baseline="-25000" dirty="0">
                <a:solidFill>
                  <a:srgbClr val="373D3F"/>
                </a:solidFill>
              </a:rPr>
              <a:t>92</a:t>
            </a:r>
            <a:r>
              <a:rPr lang="en-US" sz="2000" dirty="0">
                <a:solidFill>
                  <a:srgbClr val="373D3F"/>
                </a:solidFill>
              </a:rPr>
              <a:t>U</a:t>
            </a:r>
            <a:r>
              <a:rPr lang="cs-CZ" sz="2000" dirty="0">
                <a:solidFill>
                  <a:srgbClr val="373D3F"/>
                </a:solidFill>
              </a:rPr>
              <a:t> je </a:t>
            </a:r>
            <a:r>
              <a:rPr lang="en-US" sz="2000" dirty="0">
                <a:solidFill>
                  <a:srgbClr val="373D3F"/>
                </a:solidFill>
              </a:rPr>
              <a:t>235.04393 </a:t>
            </a:r>
            <a:r>
              <a:rPr lang="en-US" sz="2000" dirty="0" err="1">
                <a:solidFill>
                  <a:srgbClr val="373D3F"/>
                </a:solidFill>
              </a:rPr>
              <a:t>amu</a:t>
            </a:r>
            <a:r>
              <a:rPr lang="en-US" sz="2000" dirty="0">
                <a:solidFill>
                  <a:srgbClr val="373D3F"/>
                </a:solidFill>
              </a:rPr>
              <a:t>.</a:t>
            </a:r>
            <a:endParaRPr lang="cs-CZ" sz="2000" dirty="0">
              <a:solidFill>
                <a:srgbClr val="373D3F"/>
              </a:solidFill>
            </a:endParaRPr>
          </a:p>
          <a:p>
            <a:pPr algn="just"/>
            <a:r>
              <a:rPr lang="cs-CZ" sz="2000" dirty="0">
                <a:solidFill>
                  <a:srgbClr val="373D3F"/>
                </a:solidFill>
              </a:rPr>
              <a:t>m</a:t>
            </a:r>
            <a:r>
              <a:rPr lang="cs-CZ" sz="2000" baseline="-25000" dirty="0">
                <a:solidFill>
                  <a:srgbClr val="373D3F"/>
                </a:solidFill>
              </a:rPr>
              <a:t>p</a:t>
            </a:r>
            <a:r>
              <a:rPr lang="cs-CZ" sz="2000" dirty="0">
                <a:solidFill>
                  <a:srgbClr val="373D3F"/>
                </a:solidFill>
              </a:rPr>
              <a:t> =  </a:t>
            </a:r>
            <a:r>
              <a:rPr lang="en-US" sz="2000" dirty="0">
                <a:solidFill>
                  <a:srgbClr val="373D3F"/>
                </a:solidFill>
              </a:rPr>
              <a:t> </a:t>
            </a:r>
            <a:r>
              <a:rPr lang="cs-CZ" sz="2000" dirty="0">
                <a:solidFill>
                  <a:srgbClr val="373D3F"/>
                </a:solidFill>
              </a:rPr>
              <a:t>1.007825 </a:t>
            </a:r>
            <a:r>
              <a:rPr lang="cs-CZ" sz="2000" dirty="0" err="1">
                <a:solidFill>
                  <a:srgbClr val="373D3F"/>
                </a:solidFill>
              </a:rPr>
              <a:t>amu</a:t>
            </a:r>
            <a:r>
              <a:rPr lang="cs-CZ" sz="2000" dirty="0">
                <a:solidFill>
                  <a:srgbClr val="373D3F"/>
                </a:solidFill>
              </a:rPr>
              <a:t>; </a:t>
            </a:r>
            <a:r>
              <a:rPr lang="cs-CZ" sz="2000" dirty="0" err="1">
                <a:solidFill>
                  <a:srgbClr val="373D3F"/>
                </a:solidFill>
              </a:rPr>
              <a:t>m</a:t>
            </a:r>
            <a:r>
              <a:rPr lang="cs-CZ" sz="2000" baseline="-25000" dirty="0" err="1">
                <a:solidFill>
                  <a:srgbClr val="373D3F"/>
                </a:solidFill>
              </a:rPr>
              <a:t>n</a:t>
            </a:r>
            <a:r>
              <a:rPr lang="cs-CZ" sz="2000" dirty="0">
                <a:solidFill>
                  <a:srgbClr val="373D3F"/>
                </a:solidFill>
              </a:rPr>
              <a:t> =  </a:t>
            </a:r>
            <a:r>
              <a:rPr lang="en-US" sz="2000" dirty="0">
                <a:solidFill>
                  <a:srgbClr val="373D3F"/>
                </a:solidFill>
              </a:rPr>
              <a:t> </a:t>
            </a:r>
            <a:r>
              <a:rPr lang="cs-CZ" sz="2000" dirty="0">
                <a:solidFill>
                  <a:srgbClr val="373D3F"/>
                </a:solidFill>
              </a:rPr>
              <a:t>1.008665 </a:t>
            </a:r>
            <a:r>
              <a:rPr lang="cs-CZ" sz="2000" dirty="0" err="1">
                <a:solidFill>
                  <a:srgbClr val="373D3F"/>
                </a:solidFill>
              </a:rPr>
              <a:t>amu</a:t>
            </a:r>
            <a:r>
              <a:rPr lang="cs-CZ" sz="2000" dirty="0">
                <a:solidFill>
                  <a:srgbClr val="373D3F"/>
                </a:solidFill>
              </a:rPr>
              <a:t>; </a:t>
            </a:r>
            <a:r>
              <a:rPr lang="de-DE" sz="2000" dirty="0" err="1">
                <a:solidFill>
                  <a:srgbClr val="222222"/>
                </a:solidFill>
              </a:rPr>
              <a:t>m</a:t>
            </a:r>
            <a:r>
              <a:rPr lang="de-DE" sz="2000" baseline="-25000" dirty="0" err="1">
                <a:solidFill>
                  <a:srgbClr val="222222"/>
                </a:solidFill>
              </a:rPr>
              <a:t>u</a:t>
            </a:r>
            <a:r>
              <a:rPr lang="de-DE" sz="2000" dirty="0">
                <a:solidFill>
                  <a:srgbClr val="222222"/>
                </a:solidFill>
              </a:rPr>
              <a:t> = 1</a:t>
            </a:r>
            <a:r>
              <a:rPr lang="cs-CZ" sz="2000" dirty="0">
                <a:solidFill>
                  <a:srgbClr val="222222"/>
                </a:solidFill>
              </a:rPr>
              <a:t>.</a:t>
            </a:r>
            <a:r>
              <a:rPr lang="de-DE" sz="2000" dirty="0">
                <a:solidFill>
                  <a:srgbClr val="222222"/>
                </a:solidFill>
              </a:rPr>
              <a:t>66</a:t>
            </a:r>
            <a:r>
              <a:rPr lang="cs-CZ" sz="2000" dirty="0">
                <a:solidFill>
                  <a:srgbClr val="222222"/>
                </a:solidFill>
              </a:rPr>
              <a:t>0</a:t>
            </a:r>
            <a:r>
              <a:rPr lang="de-DE" sz="2000" dirty="0">
                <a:solidFill>
                  <a:srgbClr val="222222"/>
                </a:solidFill>
              </a:rPr>
              <a:t>539 ×</a:t>
            </a:r>
            <a:r>
              <a:rPr lang="cs-CZ" sz="2000" dirty="0">
                <a:solidFill>
                  <a:srgbClr val="222222"/>
                </a:solidFill>
              </a:rPr>
              <a:t> 1</a:t>
            </a:r>
            <a:r>
              <a:rPr lang="de-DE" sz="2000" dirty="0">
                <a:solidFill>
                  <a:srgbClr val="222222"/>
                </a:solidFill>
              </a:rPr>
              <a:t>0</a:t>
            </a:r>
            <a:r>
              <a:rPr lang="de-DE" sz="2000" baseline="30000" dirty="0">
                <a:solidFill>
                  <a:srgbClr val="222222"/>
                </a:solidFill>
              </a:rPr>
              <a:t>−27</a:t>
            </a:r>
            <a:r>
              <a:rPr lang="de-DE" sz="2000" dirty="0">
                <a:solidFill>
                  <a:srgbClr val="222222"/>
                </a:solidFill>
              </a:rPr>
              <a:t> kg</a:t>
            </a:r>
            <a:r>
              <a:rPr lang="cs-CZ" sz="2000" dirty="0">
                <a:solidFill>
                  <a:srgbClr val="222222"/>
                </a:solidFill>
              </a:rPr>
              <a:t>   </a:t>
            </a:r>
            <a:endParaRPr lang="en-US" sz="2000" dirty="0">
              <a:solidFill>
                <a:srgbClr val="222222"/>
              </a:solidFill>
            </a:endParaRPr>
          </a:p>
          <a:p>
            <a:pPr algn="just" fontAlgn="base"/>
            <a:endParaRPr lang="cs-CZ" sz="2000" dirty="0">
              <a:solidFill>
                <a:srgbClr val="373D3F"/>
              </a:solidFill>
            </a:endParaRPr>
          </a:p>
          <a:p>
            <a:pPr algn="just" fontAlgn="base"/>
            <a:r>
              <a:rPr lang="cs-CZ" sz="2000" b="1" dirty="0">
                <a:solidFill>
                  <a:srgbClr val="373D3F"/>
                </a:solidFill>
              </a:rPr>
              <a:t>Řešení</a:t>
            </a:r>
            <a:r>
              <a:rPr lang="cs-CZ" sz="2000" dirty="0">
                <a:solidFill>
                  <a:srgbClr val="373D3F"/>
                </a:solidFill>
              </a:rPr>
              <a:t>:</a:t>
            </a:r>
          </a:p>
          <a:p>
            <a:pPr algn="just" fontAlgn="base"/>
            <a:endParaRPr lang="cs-CZ" sz="2000" baseline="30000" dirty="0">
              <a:solidFill>
                <a:srgbClr val="373D3F"/>
              </a:solidFill>
            </a:endParaRPr>
          </a:p>
          <a:p>
            <a:pPr algn="just" fontAlgn="base"/>
            <a:r>
              <a:rPr lang="en-US" sz="2000" baseline="30000" dirty="0">
                <a:solidFill>
                  <a:srgbClr val="373D3F"/>
                </a:solidFill>
              </a:rPr>
              <a:t>235</a:t>
            </a:r>
            <a:r>
              <a:rPr lang="cs-CZ" sz="2000" baseline="-25000" dirty="0">
                <a:solidFill>
                  <a:srgbClr val="373D3F"/>
                </a:solidFill>
              </a:rPr>
              <a:t>92</a:t>
            </a:r>
            <a:r>
              <a:rPr lang="en-US" sz="2000" dirty="0">
                <a:solidFill>
                  <a:srgbClr val="373D3F"/>
                </a:solidFill>
              </a:rPr>
              <a:t>U</a:t>
            </a:r>
            <a:r>
              <a:rPr lang="cs-CZ" sz="2000" dirty="0">
                <a:solidFill>
                  <a:srgbClr val="373D3F"/>
                </a:solidFill>
              </a:rPr>
              <a:t> obsahuje </a:t>
            </a:r>
            <a:r>
              <a:rPr lang="en-US" sz="2000" dirty="0">
                <a:solidFill>
                  <a:srgbClr val="373D3F"/>
                </a:solidFill>
              </a:rPr>
              <a:t>92 proton</a:t>
            </a:r>
            <a:r>
              <a:rPr lang="cs-CZ" sz="2000" dirty="0">
                <a:solidFill>
                  <a:srgbClr val="373D3F"/>
                </a:solidFill>
              </a:rPr>
              <a:t>ů (Z) a </a:t>
            </a:r>
            <a:r>
              <a:rPr lang="en-US" sz="2000" dirty="0">
                <a:solidFill>
                  <a:srgbClr val="373D3F"/>
                </a:solidFill>
              </a:rPr>
              <a:t>143 neutron</a:t>
            </a:r>
            <a:r>
              <a:rPr lang="cs-CZ" sz="2000" dirty="0">
                <a:solidFill>
                  <a:srgbClr val="373D3F"/>
                </a:solidFill>
              </a:rPr>
              <a:t>ů (N = A – Z), experimentálně zjištěná hmotnost jádra (</a:t>
            </a:r>
            <a:r>
              <a:rPr lang="cs-CZ" sz="2000" dirty="0" err="1">
                <a:solidFill>
                  <a:srgbClr val="373D3F"/>
                </a:solidFill>
              </a:rPr>
              <a:t>M</a:t>
            </a:r>
            <a:r>
              <a:rPr lang="cs-CZ" sz="2000" baseline="-25000" dirty="0" err="1">
                <a:solidFill>
                  <a:srgbClr val="373D3F"/>
                </a:solidFill>
              </a:rPr>
              <a:t>n</a:t>
            </a:r>
            <a:r>
              <a:rPr lang="cs-CZ" sz="2000" dirty="0">
                <a:solidFill>
                  <a:srgbClr val="373D3F"/>
                </a:solidFill>
              </a:rPr>
              <a:t>) je </a:t>
            </a:r>
            <a:r>
              <a:rPr lang="en-US" sz="2000" dirty="0">
                <a:solidFill>
                  <a:srgbClr val="373D3F"/>
                </a:solidFill>
              </a:rPr>
              <a:t>235.04393 </a:t>
            </a:r>
            <a:r>
              <a:rPr lang="en-US" sz="2000" dirty="0" err="1">
                <a:solidFill>
                  <a:srgbClr val="373D3F"/>
                </a:solidFill>
              </a:rPr>
              <a:t>amu</a:t>
            </a:r>
            <a:r>
              <a:rPr lang="en-US" sz="2000" dirty="0">
                <a:solidFill>
                  <a:srgbClr val="373D3F"/>
                </a:solidFill>
              </a:rPr>
              <a:t>.</a:t>
            </a:r>
            <a:r>
              <a:rPr lang="cs-CZ" sz="2000" dirty="0">
                <a:solidFill>
                  <a:srgbClr val="373D3F"/>
                </a:solidFill>
              </a:rPr>
              <a:t> Odtud hmotnostní pro deficit </a:t>
            </a:r>
            <a:r>
              <a:rPr lang="cs-CZ" sz="2000" dirty="0" err="1">
                <a:solidFill>
                  <a:srgbClr val="373D3F"/>
                </a:solidFill>
              </a:rPr>
              <a:t>M</a:t>
            </a:r>
            <a:r>
              <a:rPr lang="cs-CZ" sz="2000" baseline="-25000" dirty="0" err="1">
                <a:solidFill>
                  <a:srgbClr val="373D3F"/>
                </a:solidFill>
              </a:rPr>
              <a:t>d</a:t>
            </a:r>
            <a:r>
              <a:rPr lang="cs-CZ" sz="2000" dirty="0">
                <a:solidFill>
                  <a:srgbClr val="373D3F"/>
                </a:solidFill>
              </a:rPr>
              <a:t>:  </a:t>
            </a:r>
          </a:p>
          <a:p>
            <a:pPr algn="just" fontAlgn="base"/>
            <a:endParaRPr lang="cs-CZ" sz="2000" dirty="0">
              <a:solidFill>
                <a:srgbClr val="373D3F"/>
              </a:solidFill>
            </a:endParaRPr>
          </a:p>
          <a:p>
            <a:pPr algn="just" fontAlgn="base"/>
            <a:r>
              <a:rPr lang="cs-CZ" sz="2000" dirty="0">
                <a:solidFill>
                  <a:srgbClr val="373D3F"/>
                </a:solidFill>
              </a:rPr>
              <a:t>  </a:t>
            </a:r>
            <a:r>
              <a:rPr lang="pt-BR" sz="2000" dirty="0"/>
              <a:t>M</a:t>
            </a:r>
            <a:r>
              <a:rPr lang="pt-BR" sz="2000" baseline="-25000" dirty="0"/>
              <a:t>d</a:t>
            </a:r>
            <a:r>
              <a:rPr lang="cs-CZ" sz="2000" baseline="-25000" dirty="0"/>
              <a:t> </a:t>
            </a:r>
            <a:r>
              <a:rPr lang="pt-BR" sz="2000" dirty="0"/>
              <a:t>=</a:t>
            </a:r>
            <a:r>
              <a:rPr lang="cs-CZ" sz="2000" dirty="0"/>
              <a:t> </a:t>
            </a:r>
            <a:r>
              <a:rPr lang="pt-BR" sz="2000" dirty="0"/>
              <a:t>(m</a:t>
            </a:r>
            <a:r>
              <a:rPr lang="cs-CZ" sz="2000" baseline="-25000" dirty="0"/>
              <a:t>p</a:t>
            </a:r>
            <a:r>
              <a:rPr lang="cs-CZ" sz="2000" dirty="0"/>
              <a:t> x Z </a:t>
            </a:r>
            <a:r>
              <a:rPr lang="pt-BR" sz="2000" dirty="0"/>
              <a:t>+</a:t>
            </a:r>
            <a:r>
              <a:rPr lang="cs-CZ" sz="2000" dirty="0"/>
              <a:t> </a:t>
            </a:r>
            <a:r>
              <a:rPr lang="pt-BR" sz="2000" dirty="0"/>
              <a:t>m</a:t>
            </a:r>
            <a:r>
              <a:rPr lang="cs-CZ" sz="2000" baseline="-25000" dirty="0"/>
              <a:t>n</a:t>
            </a:r>
            <a:r>
              <a:rPr lang="cs-CZ" sz="2000" dirty="0"/>
              <a:t> x N</a:t>
            </a:r>
            <a:r>
              <a:rPr lang="pt-BR" sz="2000" dirty="0"/>
              <a:t>)</a:t>
            </a:r>
            <a:r>
              <a:rPr lang="cs-CZ" sz="2000" dirty="0"/>
              <a:t> </a:t>
            </a:r>
            <a:r>
              <a:rPr lang="pt-BR" sz="2000" dirty="0"/>
              <a:t>–</a:t>
            </a:r>
            <a:r>
              <a:rPr lang="cs-CZ" sz="2000" dirty="0"/>
              <a:t> </a:t>
            </a:r>
            <a:r>
              <a:rPr lang="cs-CZ" sz="2000" dirty="0" err="1">
                <a:solidFill>
                  <a:srgbClr val="373D3F"/>
                </a:solidFill>
              </a:rPr>
              <a:t>M</a:t>
            </a:r>
            <a:r>
              <a:rPr lang="cs-CZ" sz="2000" baseline="-25000" dirty="0" err="1">
                <a:solidFill>
                  <a:srgbClr val="373D3F"/>
                </a:solidFill>
              </a:rPr>
              <a:t>n</a:t>
            </a:r>
            <a:r>
              <a:rPr lang="cs-CZ" sz="2000" baseline="-25000" dirty="0">
                <a:solidFill>
                  <a:srgbClr val="373D3F"/>
                </a:solidFill>
              </a:rPr>
              <a:t> </a:t>
            </a:r>
            <a:r>
              <a:rPr lang="cs-CZ" sz="2000" dirty="0">
                <a:solidFill>
                  <a:srgbClr val="373D3F"/>
                </a:solidFill>
              </a:rPr>
              <a:t> </a:t>
            </a:r>
          </a:p>
          <a:p>
            <a:pPr algn="just" fontAlgn="base"/>
            <a:r>
              <a:rPr lang="cs-CZ" sz="2000" dirty="0">
                <a:solidFill>
                  <a:srgbClr val="373D3F"/>
                </a:solidFill>
              </a:rPr>
              <a:t>  </a:t>
            </a:r>
            <a:r>
              <a:rPr lang="pt-BR" sz="2000" dirty="0"/>
              <a:t>M</a:t>
            </a:r>
            <a:r>
              <a:rPr lang="pt-BR" sz="2000" baseline="-25000" dirty="0"/>
              <a:t>d</a:t>
            </a:r>
            <a:r>
              <a:rPr lang="cs-CZ" sz="2000" baseline="-25000" dirty="0"/>
              <a:t> </a:t>
            </a:r>
            <a:r>
              <a:rPr lang="cs-CZ" sz="2000" dirty="0">
                <a:solidFill>
                  <a:srgbClr val="373D3F"/>
                </a:solidFill>
              </a:rPr>
              <a:t>= </a:t>
            </a:r>
            <a:r>
              <a:rPr lang="en-US" sz="2000" dirty="0"/>
              <a:t>(92</a:t>
            </a:r>
            <a:r>
              <a:rPr lang="cs-CZ" sz="2000" dirty="0"/>
              <a:t> x </a:t>
            </a:r>
            <a:r>
              <a:rPr lang="en-US" sz="2000" dirty="0"/>
              <a:t>(1.00728 </a:t>
            </a:r>
            <a:r>
              <a:rPr lang="en-US" sz="2000" dirty="0" err="1"/>
              <a:t>amu</a:t>
            </a:r>
            <a:r>
              <a:rPr lang="en-US" sz="2000" dirty="0"/>
              <a:t>)</a:t>
            </a:r>
            <a:r>
              <a:rPr lang="cs-CZ" sz="2000" dirty="0"/>
              <a:t> </a:t>
            </a:r>
            <a:r>
              <a:rPr lang="en-US" sz="2000" dirty="0"/>
              <a:t>+</a:t>
            </a:r>
            <a:r>
              <a:rPr lang="cs-CZ" sz="2000" dirty="0"/>
              <a:t> </a:t>
            </a:r>
            <a:r>
              <a:rPr lang="en-US" sz="2000" dirty="0"/>
              <a:t>143</a:t>
            </a:r>
            <a:r>
              <a:rPr lang="cs-CZ" sz="2000" dirty="0"/>
              <a:t> x </a:t>
            </a:r>
            <a:r>
              <a:rPr lang="en-US" sz="2000" dirty="0"/>
              <a:t>(1.00867 </a:t>
            </a:r>
            <a:r>
              <a:rPr lang="en-US" sz="2000" dirty="0" err="1"/>
              <a:t>amu</a:t>
            </a:r>
            <a:r>
              <a:rPr lang="en-US" sz="2000" dirty="0"/>
              <a:t>)) – 235.0439 </a:t>
            </a:r>
            <a:r>
              <a:rPr lang="en-US" sz="2000" dirty="0" err="1"/>
              <a:t>amu</a:t>
            </a:r>
            <a:r>
              <a:rPr lang="cs-CZ" sz="2000" dirty="0"/>
              <a:t>      </a:t>
            </a:r>
          </a:p>
          <a:p>
            <a:pPr algn="just" fontAlgn="base"/>
            <a:r>
              <a:rPr lang="cs-CZ" sz="2000" dirty="0"/>
              <a:t>  </a:t>
            </a:r>
            <a:r>
              <a:rPr lang="en-US" sz="2000" dirty="0"/>
              <a:t>M</a:t>
            </a:r>
            <a:r>
              <a:rPr lang="en-US" sz="2000" baseline="-25000" dirty="0"/>
              <a:t>d </a:t>
            </a:r>
            <a:r>
              <a:rPr lang="en-US" sz="2000" dirty="0"/>
              <a:t>= 1.86564 </a:t>
            </a:r>
            <a:r>
              <a:rPr lang="en-US" sz="2000" dirty="0" err="1"/>
              <a:t>amu</a:t>
            </a:r>
            <a:endParaRPr lang="cs-CZ" sz="2000" dirty="0"/>
          </a:p>
          <a:p>
            <a:pPr algn="just" fontAlgn="base"/>
            <a:r>
              <a:rPr lang="cs-CZ" sz="2000" b="0" i="0" u="none" strike="noStrike" dirty="0">
                <a:solidFill>
                  <a:srgbClr val="373D3F"/>
                </a:solidFill>
                <a:effectLst/>
              </a:rPr>
              <a:t>  M = </a:t>
            </a:r>
            <a:r>
              <a:rPr lang="en-US" sz="2000" dirty="0"/>
              <a:t>M</a:t>
            </a:r>
            <a:r>
              <a:rPr lang="en-US" sz="2000" baseline="-25000" dirty="0"/>
              <a:t>d</a:t>
            </a:r>
            <a:r>
              <a:rPr lang="en-US" sz="2000" dirty="0"/>
              <a:t> </a:t>
            </a:r>
            <a:r>
              <a:rPr lang="cs-CZ" sz="2000" dirty="0"/>
              <a:t>x m</a:t>
            </a:r>
            <a:r>
              <a:rPr lang="cs-CZ" sz="2000" baseline="-25000" dirty="0"/>
              <a:t> u </a:t>
            </a:r>
            <a:r>
              <a:rPr lang="en-US" sz="2000" dirty="0"/>
              <a:t>= 1.86564 </a:t>
            </a:r>
            <a:r>
              <a:rPr lang="en-US" sz="2000" dirty="0" err="1"/>
              <a:t>amu</a:t>
            </a:r>
            <a:r>
              <a:rPr lang="cs-CZ" sz="2000" dirty="0"/>
              <a:t> x</a:t>
            </a:r>
            <a:r>
              <a:rPr lang="en-US" sz="2000" dirty="0"/>
              <a:t> </a:t>
            </a:r>
            <a:r>
              <a:rPr lang="de-DE" sz="2000" dirty="0">
                <a:solidFill>
                  <a:srgbClr val="222222"/>
                </a:solidFill>
              </a:rPr>
              <a:t>1</a:t>
            </a:r>
            <a:r>
              <a:rPr lang="cs-CZ" sz="2000" dirty="0">
                <a:solidFill>
                  <a:srgbClr val="222222"/>
                </a:solidFill>
              </a:rPr>
              <a:t>.</a:t>
            </a:r>
            <a:r>
              <a:rPr lang="de-DE" sz="2000" dirty="0">
                <a:solidFill>
                  <a:srgbClr val="222222"/>
                </a:solidFill>
              </a:rPr>
              <a:t>66</a:t>
            </a:r>
            <a:r>
              <a:rPr lang="cs-CZ" sz="2000" dirty="0">
                <a:solidFill>
                  <a:srgbClr val="222222"/>
                </a:solidFill>
              </a:rPr>
              <a:t>0</a:t>
            </a:r>
            <a:r>
              <a:rPr lang="de-DE" sz="2000" dirty="0">
                <a:solidFill>
                  <a:srgbClr val="222222"/>
                </a:solidFill>
              </a:rPr>
              <a:t>539 ×</a:t>
            </a:r>
            <a:r>
              <a:rPr lang="cs-CZ" sz="2000" dirty="0">
                <a:solidFill>
                  <a:srgbClr val="222222"/>
                </a:solidFill>
              </a:rPr>
              <a:t> 1</a:t>
            </a:r>
            <a:r>
              <a:rPr lang="de-DE" sz="2000" dirty="0">
                <a:solidFill>
                  <a:srgbClr val="222222"/>
                </a:solidFill>
              </a:rPr>
              <a:t>0</a:t>
            </a:r>
            <a:r>
              <a:rPr lang="de-DE" sz="2000" baseline="30000" dirty="0">
                <a:solidFill>
                  <a:srgbClr val="222222"/>
                </a:solidFill>
              </a:rPr>
              <a:t>−27</a:t>
            </a:r>
            <a:r>
              <a:rPr lang="de-DE" sz="2000" dirty="0">
                <a:solidFill>
                  <a:srgbClr val="222222"/>
                </a:solidFill>
              </a:rPr>
              <a:t> </a:t>
            </a:r>
            <a:r>
              <a:rPr lang="en-US" sz="2000" dirty="0"/>
              <a:t>= 3.09797 x 10</a:t>
            </a:r>
            <a:r>
              <a:rPr lang="en-US" sz="2000" baseline="30000" dirty="0"/>
              <a:t>-27 </a:t>
            </a:r>
            <a:r>
              <a:rPr lang="en-US" sz="2000" dirty="0"/>
              <a:t>kg</a:t>
            </a:r>
            <a:endParaRPr lang="cs-CZ" sz="2000" b="0" i="0" u="none" strike="noStrike" dirty="0">
              <a:solidFill>
                <a:srgbClr val="373D3F"/>
              </a:solidFill>
              <a:effectLst/>
            </a:endParaRPr>
          </a:p>
          <a:p>
            <a:pPr algn="just" fontAlgn="base"/>
            <a:r>
              <a:rPr lang="cs-CZ" sz="2000" dirty="0"/>
              <a:t>  </a:t>
            </a:r>
            <a:r>
              <a:rPr lang="en-US" sz="2000" dirty="0"/>
              <a:t>E = </a:t>
            </a:r>
            <a:r>
              <a:rPr lang="cs-CZ" sz="2000" dirty="0"/>
              <a:t>M x </a:t>
            </a:r>
            <a:r>
              <a:rPr lang="en-US" sz="2000" dirty="0"/>
              <a:t>c</a:t>
            </a:r>
            <a:r>
              <a:rPr lang="en-US" sz="2000" baseline="30000" dirty="0"/>
              <a:t>2</a:t>
            </a:r>
            <a:r>
              <a:rPr lang="cs-CZ" sz="2000" baseline="30000" dirty="0"/>
              <a:t> </a:t>
            </a:r>
            <a:r>
              <a:rPr lang="en-US" sz="2000" dirty="0"/>
              <a:t>= 3.09797 x 10</a:t>
            </a:r>
            <a:r>
              <a:rPr lang="en-US" sz="2000" baseline="30000" dirty="0"/>
              <a:t>-27 </a:t>
            </a:r>
            <a:r>
              <a:rPr lang="en-US" sz="2000" dirty="0"/>
              <a:t>kg x (2.99792458 x 10</a:t>
            </a:r>
            <a:r>
              <a:rPr lang="en-US" sz="2000" baseline="30000" dirty="0"/>
              <a:t>8</a:t>
            </a:r>
            <a:r>
              <a:rPr lang="cs-CZ" sz="2000" dirty="0"/>
              <a:t> </a:t>
            </a:r>
            <a:r>
              <a:rPr lang="en-US" sz="2000" dirty="0"/>
              <a:t>m</a:t>
            </a:r>
            <a:r>
              <a:rPr lang="cs-CZ" sz="2000" dirty="0"/>
              <a:t>/</a:t>
            </a:r>
            <a:r>
              <a:rPr lang="en-US" sz="2000" dirty="0"/>
              <a:t>s)</a:t>
            </a:r>
            <a:r>
              <a:rPr lang="en-US" sz="2000" baseline="30000" dirty="0"/>
              <a:t>2</a:t>
            </a:r>
            <a:endParaRPr lang="en-US" sz="2000" dirty="0"/>
          </a:p>
          <a:p>
            <a:pPr algn="just" fontAlgn="base"/>
            <a:r>
              <a:rPr lang="cs-CZ" sz="2000" dirty="0"/>
              <a:t>  </a:t>
            </a:r>
            <a:r>
              <a:rPr lang="en-US" sz="2000" dirty="0"/>
              <a:t>E =2.7843 x 10</a:t>
            </a:r>
            <a:r>
              <a:rPr lang="en-US" sz="2000" baseline="30000" dirty="0"/>
              <a:t>-10 </a:t>
            </a:r>
            <a:r>
              <a:rPr lang="en-US" sz="2000" dirty="0"/>
              <a:t>J</a:t>
            </a:r>
          </a:p>
          <a:p>
            <a:pPr algn="just" fontAlgn="base"/>
            <a:r>
              <a:rPr lang="cs-CZ" sz="2000" dirty="0"/>
              <a:t>  E</a:t>
            </a:r>
            <a:r>
              <a:rPr lang="cs-CZ" sz="2000" baseline="-25000" dirty="0"/>
              <a:t>m</a:t>
            </a:r>
            <a:r>
              <a:rPr lang="cs-CZ" sz="2000" dirty="0"/>
              <a:t> = </a:t>
            </a:r>
            <a:r>
              <a:rPr lang="en-US" sz="2000" dirty="0"/>
              <a:t>2.7843</a:t>
            </a:r>
            <a:r>
              <a:rPr lang="cs-CZ" sz="2000" dirty="0"/>
              <a:t> x </a:t>
            </a:r>
            <a:r>
              <a:rPr lang="en-US" sz="2000" dirty="0"/>
              <a:t>10</a:t>
            </a:r>
            <a:r>
              <a:rPr lang="en-US" sz="2000" baseline="30000" dirty="0"/>
              <a:t>-10</a:t>
            </a:r>
            <a:r>
              <a:rPr lang="cs-CZ" sz="2000" dirty="0"/>
              <a:t> </a:t>
            </a:r>
            <a:r>
              <a:rPr lang="en-US" sz="2000" dirty="0"/>
              <a:t>J</a:t>
            </a:r>
            <a:r>
              <a:rPr lang="cs-CZ" sz="2000" dirty="0"/>
              <a:t>/</a:t>
            </a:r>
            <a:r>
              <a:rPr lang="en-US" sz="2000" dirty="0"/>
              <a:t>atom</a:t>
            </a:r>
            <a:r>
              <a:rPr lang="cs-CZ" sz="2000" dirty="0"/>
              <a:t> x </a:t>
            </a:r>
            <a:r>
              <a:rPr lang="en-US" sz="2000" dirty="0"/>
              <a:t>6.02</a:t>
            </a:r>
            <a:r>
              <a:rPr lang="cs-CZ" sz="2000" dirty="0"/>
              <a:t>2 x 1</a:t>
            </a:r>
            <a:r>
              <a:rPr lang="en-US" sz="2000" dirty="0"/>
              <a:t>0</a:t>
            </a:r>
            <a:r>
              <a:rPr lang="en-US" sz="2000" baseline="30000" dirty="0"/>
              <a:t>23</a:t>
            </a:r>
            <a:r>
              <a:rPr lang="cs-CZ" sz="2000" dirty="0"/>
              <a:t> </a:t>
            </a:r>
            <a:r>
              <a:rPr lang="en-US" sz="2000" dirty="0"/>
              <a:t>atom</a:t>
            </a:r>
            <a:r>
              <a:rPr lang="cs-CZ" sz="2000" dirty="0"/>
              <a:t>ů/</a:t>
            </a:r>
            <a:r>
              <a:rPr lang="en-US" sz="2000" dirty="0"/>
              <a:t>mol</a:t>
            </a:r>
            <a:r>
              <a:rPr lang="cs-CZ" sz="2000" dirty="0"/>
              <a:t> </a:t>
            </a:r>
            <a:r>
              <a:rPr lang="en-US" sz="2000" dirty="0"/>
              <a:t>= </a:t>
            </a:r>
            <a:r>
              <a:rPr lang="en-US" sz="2000" u="sng" dirty="0"/>
              <a:t>1.6762 x 10</a:t>
            </a:r>
            <a:r>
              <a:rPr lang="en-US" sz="2000" u="sng" baseline="30000" dirty="0"/>
              <a:t>11</a:t>
            </a:r>
            <a:r>
              <a:rPr lang="cs-CZ" sz="2000" u="sng" dirty="0"/>
              <a:t> </a:t>
            </a:r>
            <a:r>
              <a:rPr lang="en-US" sz="2000" u="sng" dirty="0"/>
              <a:t>kJ</a:t>
            </a:r>
            <a:r>
              <a:rPr lang="cs-CZ" sz="2000" u="sng" dirty="0"/>
              <a:t>/</a:t>
            </a:r>
            <a:r>
              <a:rPr lang="en-US" sz="2000" u="sng" dirty="0"/>
              <a:t>mol</a:t>
            </a:r>
            <a:r>
              <a:rPr lang="cs-CZ" sz="2000" dirty="0"/>
              <a:t>.</a:t>
            </a:r>
            <a:endParaRPr lang="en-US" sz="2000" b="0" i="0" u="none" strike="noStrike" dirty="0">
              <a:solidFill>
                <a:srgbClr val="373D3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404864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>
            <a:extLst>
              <a:ext uri="{FF2B5EF4-FFF2-40B4-BE49-F238E27FC236}">
                <a16:creationId xmlns:a16="http://schemas.microsoft.com/office/drawing/2014/main" id="{51D072B2-E0D1-4D4C-8AEE-A7028A7DF267}"/>
              </a:ext>
            </a:extLst>
          </p:cNvPr>
          <p:cNvGrpSpPr/>
          <p:nvPr/>
        </p:nvGrpSpPr>
        <p:grpSpPr>
          <a:xfrm>
            <a:off x="1752600" y="1340465"/>
            <a:ext cx="5181600" cy="3419023"/>
            <a:chOff x="5716983" y="1125314"/>
            <a:chExt cx="6475017" cy="4355497"/>
          </a:xfrm>
        </p:grpSpPr>
        <p:pic>
          <p:nvPicPr>
            <p:cNvPr id="12290" name="Picture 2" descr="Bethe–Weizsäcker formula">
              <a:extLst>
                <a:ext uri="{FF2B5EF4-FFF2-40B4-BE49-F238E27FC236}">
                  <a16:creationId xmlns:a16="http://schemas.microsoft.com/office/drawing/2014/main" id="{A508B563-C996-4AA5-88F2-AD35D88AE7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6983" y="1125314"/>
              <a:ext cx="6475017" cy="4355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B1E3A938-B2D5-4EA5-A78B-197D9700FB88}"/>
                </a:ext>
              </a:extLst>
            </p:cNvPr>
            <p:cNvSpPr/>
            <p:nvPr/>
          </p:nvSpPr>
          <p:spPr>
            <a:xfrm>
              <a:off x="8010939" y="3677478"/>
              <a:ext cx="636104" cy="377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4" name="Obdélník 3">
            <a:extLst>
              <a:ext uri="{FF2B5EF4-FFF2-40B4-BE49-F238E27FC236}">
                <a16:creationId xmlns:a16="http://schemas.microsoft.com/office/drawing/2014/main" id="{A72ED00C-21B1-4115-9985-C743ABC252CD}"/>
              </a:ext>
            </a:extLst>
          </p:cNvPr>
          <p:cNvSpPr/>
          <p:nvPr/>
        </p:nvSpPr>
        <p:spPr>
          <a:xfrm>
            <a:off x="152400" y="873203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Bethe-</a:t>
            </a:r>
            <a:r>
              <a:rPr lang="en-US" sz="2000" b="1" dirty="0" err="1"/>
              <a:t>Weizs</a:t>
            </a:r>
            <a:r>
              <a:rPr lang="cs-CZ" altLang="en-US" sz="2000" b="1" dirty="0"/>
              <a:t>ä</a:t>
            </a:r>
            <a:r>
              <a:rPr lang="en-US" sz="2000" b="1" dirty="0" err="1"/>
              <a:t>ckerova</a:t>
            </a:r>
            <a:r>
              <a:rPr lang="en-US" sz="2000" b="1" dirty="0"/>
              <a:t> </a:t>
            </a:r>
            <a:r>
              <a:rPr lang="en-US" sz="2000" b="1" dirty="0" err="1"/>
              <a:t>rovnice</a:t>
            </a:r>
            <a:r>
              <a:rPr lang="en-US" sz="2000" b="1" dirty="0"/>
              <a:t> </a:t>
            </a:r>
            <a:r>
              <a:rPr lang="en-US" sz="2000" dirty="0"/>
              <a:t>(semi</a:t>
            </a:r>
            <a:r>
              <a:rPr lang="cs-CZ" sz="2000" dirty="0"/>
              <a:t>-</a:t>
            </a:r>
            <a:r>
              <a:rPr lang="en-US" sz="2000" dirty="0" err="1"/>
              <a:t>empirick</a:t>
            </a:r>
            <a:r>
              <a:rPr lang="cs-CZ" sz="2000" dirty="0"/>
              <a:t>á</a:t>
            </a:r>
            <a:r>
              <a:rPr lang="en-US" sz="2000" dirty="0"/>
              <a:t> </a:t>
            </a:r>
            <a:r>
              <a:rPr lang="cs-CZ" sz="2000" dirty="0"/>
              <a:t>hmotnostní rovnice</a:t>
            </a:r>
            <a:r>
              <a:rPr lang="en-US" sz="2000" dirty="0"/>
              <a:t>)</a:t>
            </a:r>
            <a:r>
              <a:rPr lang="cs-CZ" sz="2000" dirty="0"/>
              <a:t> je odvozena z kapkového modelu jádra.</a:t>
            </a:r>
            <a:endParaRPr lang="en-US" sz="200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000FE84-98B0-4FC6-9E29-63735D52F6A7}"/>
              </a:ext>
            </a:extLst>
          </p:cNvPr>
          <p:cNvSpPr/>
          <p:nvPr/>
        </p:nvSpPr>
        <p:spPr>
          <a:xfrm>
            <a:off x="152400" y="4953000"/>
            <a:ext cx="39449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/>
              <a:t>Použitím </a:t>
            </a:r>
            <a:r>
              <a:rPr lang="en-US" b="1" dirty="0" err="1"/>
              <a:t>Weizs</a:t>
            </a:r>
            <a:r>
              <a:rPr lang="cs-CZ" altLang="en-US" b="1" dirty="0"/>
              <a:t>ä</a:t>
            </a:r>
            <a:r>
              <a:rPr lang="en-US" b="1" dirty="0" err="1"/>
              <a:t>cker</a:t>
            </a:r>
            <a:r>
              <a:rPr lang="cs-CZ" b="1" dirty="0"/>
              <a:t>ova</a:t>
            </a:r>
            <a:r>
              <a:rPr lang="en-US" b="1" dirty="0"/>
              <a:t> </a:t>
            </a:r>
            <a:r>
              <a:rPr lang="cs-CZ" b="1" dirty="0"/>
              <a:t>vzorce</a:t>
            </a:r>
            <a:r>
              <a:rPr lang="en-US" dirty="0"/>
              <a:t> </a:t>
            </a:r>
            <a:r>
              <a:rPr lang="cs-CZ" dirty="0"/>
              <a:t>lze vypočítat i hmotnost atomového jádra</a:t>
            </a:r>
            <a:r>
              <a:rPr lang="en-US" dirty="0"/>
              <a:t>:</a:t>
            </a:r>
            <a:r>
              <a:rPr lang="cs-CZ" dirty="0"/>
              <a:t>     </a:t>
            </a:r>
          </a:p>
          <a:p>
            <a:pPr algn="just"/>
            <a:r>
              <a:rPr lang="en-US" b="1" dirty="0"/>
              <a:t>M (A, Z) = Z.m</a:t>
            </a:r>
            <a:r>
              <a:rPr lang="en-US" b="1" baseline="-25000" dirty="0"/>
              <a:t>p</a:t>
            </a:r>
            <a:r>
              <a:rPr lang="en-US" b="1" dirty="0"/>
              <a:t> +</a:t>
            </a:r>
            <a:r>
              <a:rPr lang="cs-CZ" b="1" dirty="0"/>
              <a:t> </a:t>
            </a:r>
            <a:r>
              <a:rPr lang="en-US" b="1" dirty="0"/>
              <a:t>(A - Z).m</a:t>
            </a:r>
            <a:r>
              <a:rPr lang="en-US" b="1" baseline="-25000" dirty="0"/>
              <a:t>n</a:t>
            </a:r>
            <a:r>
              <a:rPr lang="en-US" b="1" dirty="0"/>
              <a:t> -</a:t>
            </a:r>
            <a:r>
              <a:rPr lang="cs-CZ" b="1" dirty="0"/>
              <a:t> </a:t>
            </a:r>
            <a:r>
              <a:rPr lang="en-US" b="1" dirty="0"/>
              <a:t>E</a:t>
            </a:r>
            <a:r>
              <a:rPr lang="en-US" b="1" baseline="-25000" dirty="0"/>
              <a:t>B</a:t>
            </a:r>
            <a:r>
              <a:rPr lang="en-US" b="1" dirty="0"/>
              <a:t>/c</a:t>
            </a:r>
            <a:r>
              <a:rPr lang="en-US" b="1" baseline="30000" dirty="0"/>
              <a:t>2</a:t>
            </a:r>
            <a:endParaRPr lang="en-US" dirty="0"/>
          </a:p>
          <a:p>
            <a:pPr algn="just"/>
            <a:r>
              <a:rPr lang="cs-CZ" dirty="0" err="1"/>
              <a:t>kd</a:t>
            </a:r>
            <a:r>
              <a:rPr lang="en-US" dirty="0"/>
              <a:t>e </a:t>
            </a:r>
            <a:r>
              <a:rPr lang="en-US" b="1" dirty="0" err="1"/>
              <a:t>m</a:t>
            </a:r>
            <a:r>
              <a:rPr lang="en-US" b="1" baseline="-25000" dirty="0" err="1"/>
              <a:t>p</a:t>
            </a:r>
            <a:r>
              <a:rPr lang="en-US" dirty="0"/>
              <a:t> a </a:t>
            </a:r>
            <a:r>
              <a:rPr lang="en-US" b="1" dirty="0" err="1"/>
              <a:t>m</a:t>
            </a:r>
            <a:r>
              <a:rPr lang="en-US" b="1" baseline="-25000" dirty="0" err="1"/>
              <a:t>n</a:t>
            </a:r>
            <a:r>
              <a:rPr lang="en-US" dirty="0"/>
              <a:t> </a:t>
            </a:r>
            <a:r>
              <a:rPr lang="cs-CZ" dirty="0"/>
              <a:t>jsou hmotnosti</a:t>
            </a:r>
            <a:r>
              <a:rPr lang="en-US" dirty="0"/>
              <a:t> proton</a:t>
            </a:r>
            <a:r>
              <a:rPr lang="cs-CZ" dirty="0"/>
              <a:t>u</a:t>
            </a:r>
            <a:r>
              <a:rPr lang="en-US" dirty="0"/>
              <a:t> a neutron</a:t>
            </a:r>
            <a:r>
              <a:rPr lang="cs-CZ" dirty="0"/>
              <a:t>u</a:t>
            </a:r>
            <a:r>
              <a:rPr lang="en-US" dirty="0"/>
              <a:t>, </a:t>
            </a:r>
            <a:r>
              <a:rPr lang="en-US" b="1" dirty="0"/>
              <a:t>E</a:t>
            </a:r>
            <a:r>
              <a:rPr lang="en-US" b="1" baseline="-25000" dirty="0"/>
              <a:t>b</a:t>
            </a:r>
            <a:r>
              <a:rPr lang="en-US" dirty="0"/>
              <a:t> </a:t>
            </a:r>
            <a:r>
              <a:rPr lang="cs-CZ" dirty="0"/>
              <a:t>je vazebná </a:t>
            </a:r>
            <a:r>
              <a:rPr lang="en-US" dirty="0" err="1"/>
              <a:t>energ</a:t>
            </a:r>
            <a:r>
              <a:rPr lang="cs-CZ" dirty="0" err="1"/>
              <a:t>ie</a:t>
            </a:r>
            <a:r>
              <a:rPr lang="cs-CZ" dirty="0"/>
              <a:t> jádra</a:t>
            </a:r>
            <a:r>
              <a:rPr lang="en-US" dirty="0"/>
              <a:t>, </a:t>
            </a:r>
            <a:r>
              <a:rPr lang="en-US" b="1" dirty="0"/>
              <a:t>c</a:t>
            </a:r>
            <a:r>
              <a:rPr lang="en-US" dirty="0"/>
              <a:t> je r</a:t>
            </a:r>
            <a:r>
              <a:rPr lang="cs-CZ" dirty="0"/>
              <a:t>y</a:t>
            </a:r>
            <a:r>
              <a:rPr lang="en-US" dirty="0" err="1"/>
              <a:t>chlost</a:t>
            </a:r>
            <a:r>
              <a:rPr lang="en-US" dirty="0"/>
              <a:t> </a:t>
            </a:r>
            <a:r>
              <a:rPr lang="en-US" dirty="0" err="1"/>
              <a:t>sv</a:t>
            </a:r>
            <a:r>
              <a:rPr lang="cs-CZ" dirty="0"/>
              <a:t>ě</a:t>
            </a:r>
            <a:r>
              <a:rPr lang="en-US" dirty="0" err="1"/>
              <a:t>tla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vakuu</a:t>
            </a:r>
            <a:r>
              <a:rPr lang="cs-CZ" dirty="0"/>
              <a:t>.</a:t>
            </a:r>
            <a:endParaRPr lang="en-US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BC6944F-D8C8-4C35-A2D6-313614951951}"/>
              </a:ext>
            </a:extLst>
          </p:cNvPr>
          <p:cNvSpPr txBox="1"/>
          <p:nvPr/>
        </p:nvSpPr>
        <p:spPr>
          <a:xfrm>
            <a:off x="228600" y="304800"/>
            <a:ext cx="399134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100" b="1" dirty="0"/>
              <a:t>Vazebná energie atomového jádra</a:t>
            </a:r>
            <a:endParaRPr lang="en-US" sz="2100" b="1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9C2AA9B-2EB8-48FF-B3AF-7F48D90E353A}"/>
              </a:ext>
            </a:extLst>
          </p:cNvPr>
          <p:cNvSpPr/>
          <p:nvPr/>
        </p:nvSpPr>
        <p:spPr>
          <a:xfrm>
            <a:off x="5882878" y="3632597"/>
            <a:ext cx="685800" cy="2250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9" name="Picture 8" descr="Výsledek obrázku pro nuclear binding energy tables">
            <a:extLst>
              <a:ext uri="{FF2B5EF4-FFF2-40B4-BE49-F238E27FC236}">
                <a16:creationId xmlns:a16="http://schemas.microsoft.com/office/drawing/2014/main" id="{6DFDE43C-C0F5-43EC-8FFD-BE2D74DB9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15" y="4518864"/>
            <a:ext cx="4850848" cy="218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A4320C19-86E2-476C-AC8C-66067873E563}"/>
              </a:ext>
            </a:extLst>
          </p:cNvPr>
          <p:cNvSpPr/>
          <p:nvPr/>
        </p:nvSpPr>
        <p:spPr>
          <a:xfrm>
            <a:off x="3505200" y="3200400"/>
            <a:ext cx="914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98C1229-943C-44EE-9A72-C8148995259C}"/>
              </a:ext>
            </a:extLst>
          </p:cNvPr>
          <p:cNvSpPr/>
          <p:nvPr/>
        </p:nvSpPr>
        <p:spPr>
          <a:xfrm>
            <a:off x="3429000" y="3810000"/>
            <a:ext cx="914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7F3F5199-00F2-4AF9-AA33-448FB2DE2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039" y="2537680"/>
            <a:ext cx="2209800" cy="142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08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2" name="Text Box 6">
            <a:extLst>
              <a:ext uri="{FF2B5EF4-FFF2-40B4-BE49-F238E27FC236}">
                <a16:creationId xmlns:a16="http://schemas.microsoft.com/office/drawing/2014/main" id="{C57D9A53-E3C1-423A-817F-6DD24D27E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16" y="745581"/>
            <a:ext cx="889396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cs-CZ" altLang="en-US" sz="2000" dirty="0"/>
              <a:t>Pro jádra s</a:t>
            </a:r>
            <a:r>
              <a:rPr lang="cs-CZ" altLang="en-US" sz="2000" b="1" dirty="0"/>
              <a:t> lichým </a:t>
            </a:r>
            <a:r>
              <a:rPr lang="en-US" altLang="en-US" sz="2000" b="1" dirty="0"/>
              <a:t>N</a:t>
            </a:r>
            <a:r>
              <a:rPr lang="cs-CZ" altLang="en-US" sz="2000" b="1" dirty="0"/>
              <a:t> </a:t>
            </a:r>
            <a:r>
              <a:rPr lang="en-US" altLang="en-US" sz="2000" b="1" dirty="0"/>
              <a:t>a Z </a:t>
            </a:r>
            <a:r>
              <a:rPr lang="en-US" altLang="en-US" sz="2000" dirty="0"/>
              <a:t>je </a:t>
            </a:r>
            <a:r>
              <a:rPr lang="cs-CZ" altLang="en-US" sz="2000" dirty="0"/>
              <a:t>kvůli záporné hodnotě párového členu </a:t>
            </a:r>
            <a:r>
              <a:rPr lang="cs-CZ" altLang="en-US" sz="2000" b="1" dirty="0">
                <a:solidFill>
                  <a:srgbClr val="000000"/>
                </a:solidFill>
                <a:sym typeface="Symbol" panose="05050102010706020507" pitchFamily="18" charset="2"/>
              </a:rPr>
              <a:t> </a:t>
            </a:r>
            <a:r>
              <a:rPr lang="cs-CZ" altLang="en-US" sz="2000" dirty="0"/>
              <a:t>vazebná energie nižší, u těchto jader lze očekávat </a:t>
            </a:r>
            <a:r>
              <a:rPr lang="cs-CZ" altLang="en-US" sz="2000" b="1" dirty="0"/>
              <a:t>nižší</a:t>
            </a:r>
            <a:r>
              <a:rPr lang="cs-CZ" altLang="en-US" sz="2000" dirty="0"/>
              <a:t> </a:t>
            </a:r>
            <a:r>
              <a:rPr lang="cs-CZ" altLang="en-US" sz="2000" b="1" dirty="0"/>
              <a:t>stabilitu</a:t>
            </a:r>
            <a:r>
              <a:rPr lang="cs-CZ" altLang="en-US" sz="2000" dirty="0"/>
              <a:t>. Pro jádra se</a:t>
            </a:r>
            <a:r>
              <a:rPr lang="cs-CZ" altLang="en-US" sz="2000" b="1" dirty="0"/>
              <a:t> sudým </a:t>
            </a:r>
            <a:r>
              <a:rPr lang="en-US" altLang="en-US" sz="2000" b="1" dirty="0"/>
              <a:t>N</a:t>
            </a:r>
            <a:r>
              <a:rPr lang="cs-CZ" altLang="en-US" sz="2000" b="1" dirty="0"/>
              <a:t> </a:t>
            </a:r>
            <a:r>
              <a:rPr lang="en-US" altLang="en-US" sz="2000" b="1" dirty="0"/>
              <a:t>a Z </a:t>
            </a:r>
            <a:r>
              <a:rPr lang="en-US" altLang="en-US" sz="2000" dirty="0"/>
              <a:t>je </a:t>
            </a:r>
            <a:r>
              <a:rPr lang="cs-CZ" altLang="en-US" sz="2000" dirty="0"/>
              <a:t>kvůli</a:t>
            </a:r>
            <a:r>
              <a:rPr lang="en-US" altLang="en-US" sz="2000" dirty="0"/>
              <a:t> </a:t>
            </a:r>
            <a:r>
              <a:rPr lang="cs-CZ" altLang="en-US" sz="2000" dirty="0"/>
              <a:t>kladné hodnotě </a:t>
            </a:r>
            <a:r>
              <a:rPr lang="cs-CZ" altLang="en-US" sz="2000" b="1" dirty="0">
                <a:solidFill>
                  <a:srgbClr val="000000"/>
                </a:solidFill>
                <a:sym typeface="Symbol" panose="05050102010706020507" pitchFamily="18" charset="2"/>
              </a:rPr>
              <a:t> </a:t>
            </a:r>
            <a:r>
              <a:rPr lang="cs-CZ" altLang="en-US" sz="2000" dirty="0"/>
              <a:t>vazebná energie vyšší, u těchto jader lze očekávat </a:t>
            </a:r>
            <a:r>
              <a:rPr lang="cs-CZ" altLang="en-US" sz="2000" b="1" dirty="0"/>
              <a:t>vyšší stabilitu</a:t>
            </a:r>
            <a:r>
              <a:rPr lang="cs-CZ" altLang="en-US" sz="2000" dirty="0"/>
              <a:t>. </a:t>
            </a:r>
            <a:endParaRPr lang="en-US" altLang="en-US" sz="2000" dirty="0"/>
          </a:p>
        </p:txBody>
      </p:sp>
      <p:graphicFrame>
        <p:nvGraphicFramePr>
          <p:cNvPr id="65543" name="Object 7">
            <a:extLst>
              <a:ext uri="{FF2B5EF4-FFF2-40B4-BE49-F238E27FC236}">
                <a16:creationId xmlns:a16="http://schemas.microsoft.com/office/drawing/2014/main" id="{9F7F3CB1-4E4D-4E61-8EE4-305D052DAC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938636"/>
              </p:ext>
            </p:extLst>
          </p:nvPr>
        </p:nvGraphicFramePr>
        <p:xfrm>
          <a:off x="457200" y="3624723"/>
          <a:ext cx="2416944" cy="781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1346040" imgH="444240" progId="Equation.3">
                  <p:embed/>
                </p:oleObj>
              </mc:Choice>
              <mc:Fallback>
                <p:oleObj name="Rovnice" r:id="rId2" imgW="1346040" imgH="444240" progId="Equation.3">
                  <p:embed/>
                  <p:pic>
                    <p:nvPicPr>
                      <p:cNvPr id="65543" name="Object 7">
                        <a:extLst>
                          <a:ext uri="{FF2B5EF4-FFF2-40B4-BE49-F238E27FC236}">
                            <a16:creationId xmlns:a16="http://schemas.microsoft.com/office/drawing/2014/main" id="{9F7F3CB1-4E4D-4E61-8EE4-305D052DAC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624723"/>
                        <a:ext cx="2416944" cy="7816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4" name="Text Box 8">
            <a:extLst>
              <a:ext uri="{FF2B5EF4-FFF2-40B4-BE49-F238E27FC236}">
                <a16:creationId xmlns:a16="http://schemas.microsoft.com/office/drawing/2014/main" id="{A2422506-5D50-4A06-8538-34921A678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674486"/>
            <a:ext cx="44614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m</a:t>
            </a:r>
            <a:r>
              <a:rPr lang="cs-CZ" alt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cs-CZ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– </a:t>
            </a:r>
            <a:r>
              <a:rPr lang="cs-CZ" alt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</a:t>
            </a:r>
            <a:r>
              <a:rPr lang="cs-CZ" altLang="en-US" sz="2000" baseline="-25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</a:t>
            </a:r>
            <a:r>
              <a:rPr lang="cs-CZ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+ 2Z</a:t>
            </a:r>
            <a:r>
              <a:rPr lang="cs-CZ" alt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r>
              <a:rPr lang="cs-CZ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cs-CZ" alt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lang="cs-CZ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cs-CZ" altLang="en-US" sz="20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-1/3</a:t>
            </a:r>
            <a:r>
              <a:rPr lang="cs-CZ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+2a</a:t>
            </a:r>
            <a:r>
              <a:rPr lang="cs-CZ" alt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cs-CZ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(Z</a:t>
            </a:r>
            <a:r>
              <a:rPr lang="cs-CZ" alt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r>
              <a:rPr lang="cs-CZ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-A/2)A</a:t>
            </a:r>
            <a:r>
              <a:rPr lang="cs-CZ" altLang="en-US" sz="20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-1</a:t>
            </a:r>
            <a:r>
              <a:rPr lang="cs-CZ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= 0</a:t>
            </a:r>
          </a:p>
        </p:txBody>
      </p:sp>
      <p:graphicFrame>
        <p:nvGraphicFramePr>
          <p:cNvPr id="65545" name="Object 9">
            <a:extLst>
              <a:ext uri="{FF2B5EF4-FFF2-40B4-BE49-F238E27FC236}">
                <a16:creationId xmlns:a16="http://schemas.microsoft.com/office/drawing/2014/main" id="{BD2452C5-51EE-409B-B43A-061F5F194B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920199"/>
              </p:ext>
            </p:extLst>
          </p:nvPr>
        </p:nvGraphicFramePr>
        <p:xfrm>
          <a:off x="2514600" y="4360286"/>
          <a:ext cx="433591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2654280" imgH="482400" progId="Equation.3">
                  <p:embed/>
                </p:oleObj>
              </mc:Choice>
              <mc:Fallback>
                <p:oleObj name="Rovnice" r:id="rId4" imgW="2654280" imgH="482400" progId="Equation.3">
                  <p:embed/>
                  <p:pic>
                    <p:nvPicPr>
                      <p:cNvPr id="65545" name="Object 9">
                        <a:extLst>
                          <a:ext uri="{FF2B5EF4-FFF2-40B4-BE49-F238E27FC236}">
                            <a16:creationId xmlns:a16="http://schemas.microsoft.com/office/drawing/2014/main" id="{BD2452C5-51EE-409B-B43A-061F5F194B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4360286"/>
                        <a:ext cx="4335918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8" name="Text Box 12">
            <a:extLst>
              <a:ext uri="{FF2B5EF4-FFF2-40B4-BE49-F238E27FC236}">
                <a16:creationId xmlns:a16="http://schemas.microsoft.com/office/drawing/2014/main" id="{8A7F2F5D-AE95-4931-8E61-756760CD1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334000"/>
            <a:ext cx="88999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en-US" sz="2000" dirty="0"/>
              <a:t>3. </a:t>
            </a:r>
            <a:r>
              <a:rPr lang="cs-CZ" altLang="en-US" sz="2000" b="1" dirty="0"/>
              <a:t>Energie získána odštěpením nukleonu nebo částice α</a:t>
            </a:r>
            <a:r>
              <a:rPr lang="cs-CZ" altLang="en-US" sz="2000" dirty="0"/>
              <a:t>. Kinetická energie částice α vyletující po rozpadu bude:</a:t>
            </a:r>
          </a:p>
        </p:txBody>
      </p:sp>
      <p:sp>
        <p:nvSpPr>
          <p:cNvPr id="65552" name="Text Box 16">
            <a:extLst>
              <a:ext uri="{FF2B5EF4-FFF2-40B4-BE49-F238E27FC236}">
                <a16:creationId xmlns:a16="http://schemas.microsoft.com/office/drawing/2014/main" id="{79C8FCAA-1F00-430A-B28B-5B61EE1D7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541" y="6095688"/>
            <a:ext cx="39100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k-SK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E</a:t>
            </a:r>
            <a:r>
              <a:rPr lang="sk-SK" alt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α</a:t>
            </a:r>
            <a:r>
              <a:rPr lang="sk-SK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= [M(A,Z) – M(A-4,Z-2) – m</a:t>
            </a:r>
            <a:r>
              <a:rPr lang="sk-SK" alt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α</a:t>
            </a:r>
            <a:r>
              <a:rPr lang="sk-SK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]c</a:t>
            </a:r>
            <a:r>
              <a:rPr lang="sk-SK" altLang="en-US" sz="20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cs-CZ" altLang="en-US" sz="2000" baseline="30000" dirty="0">
              <a:solidFill>
                <a:srgbClr val="000000"/>
              </a:solidFill>
            </a:endParaRPr>
          </a:p>
        </p:txBody>
      </p:sp>
      <p:sp>
        <p:nvSpPr>
          <p:cNvPr id="65555" name="Text Box 19">
            <a:extLst>
              <a:ext uri="{FF2B5EF4-FFF2-40B4-BE49-F238E27FC236}">
                <a16:creationId xmlns:a16="http://schemas.microsoft.com/office/drawing/2014/main" id="{409A3258-1EAB-461D-B4B6-5E9DA96F0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52879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2000" dirty="0"/>
              <a:t>Z </a:t>
            </a:r>
            <a:r>
              <a:rPr lang="cs-CZ" altLang="en-US" sz="2000" dirty="0" err="1"/>
              <a:t>Bethe</a:t>
            </a:r>
            <a:r>
              <a:rPr lang="cs-CZ" altLang="en-US" sz="2000" dirty="0"/>
              <a:t> - </a:t>
            </a:r>
            <a:r>
              <a:rPr lang="cs-CZ" altLang="en-US" sz="2000" dirty="0" err="1"/>
              <a:t>Weizsäckerovy</a:t>
            </a:r>
            <a:r>
              <a:rPr lang="cs-CZ" altLang="en-US" sz="2000" dirty="0"/>
              <a:t> rovnice </a:t>
            </a:r>
            <a:r>
              <a:rPr lang="en-US" altLang="en-US" sz="2000" dirty="0" err="1"/>
              <a:t>lz</a:t>
            </a:r>
            <a:r>
              <a:rPr lang="cs-CZ" altLang="en-US" sz="2000" dirty="0"/>
              <a:t>e také odvodit: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17EBEED5-F774-4E5D-93B6-7BADF6B8C172}"/>
              </a:ext>
            </a:extLst>
          </p:cNvPr>
          <p:cNvCxnSpPr/>
          <p:nvPr/>
        </p:nvCxnSpPr>
        <p:spPr>
          <a:xfrm>
            <a:off x="3429000" y="3903086"/>
            <a:ext cx="4929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FEC7C3E2-520A-4C26-B6CF-791EC40AF797}"/>
              </a:ext>
            </a:extLst>
          </p:cNvPr>
          <p:cNvSpPr txBox="1"/>
          <p:nvPr/>
        </p:nvSpPr>
        <p:spPr>
          <a:xfrm>
            <a:off x="7239000" y="4360286"/>
            <a:ext cx="1463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</a:t>
            </a:r>
            <a:r>
              <a:rPr lang="en-US" sz="1600" baseline="-25000" dirty="0" err="1"/>
              <a:t>C</a:t>
            </a:r>
            <a:r>
              <a:rPr lang="cs-CZ" sz="1600" dirty="0"/>
              <a:t> = 0.71</a:t>
            </a:r>
            <a:r>
              <a:rPr lang="en-US" sz="1600" dirty="0"/>
              <a:t>4</a:t>
            </a:r>
            <a:r>
              <a:rPr lang="cs-CZ" sz="1600" dirty="0"/>
              <a:t> </a:t>
            </a:r>
            <a:r>
              <a:rPr lang="cs-CZ" sz="1600" dirty="0" err="1"/>
              <a:t>MeV</a:t>
            </a:r>
            <a:endParaRPr lang="en-US" sz="1600" dirty="0"/>
          </a:p>
          <a:p>
            <a:r>
              <a:rPr lang="en-US" sz="1600" dirty="0" err="1"/>
              <a:t>a</a:t>
            </a:r>
            <a:r>
              <a:rPr lang="en-US" sz="1600" baseline="-25000" dirty="0" err="1"/>
              <a:t>V</a:t>
            </a:r>
            <a:r>
              <a:rPr lang="en-US" sz="1600" dirty="0"/>
              <a:t> </a:t>
            </a:r>
            <a:r>
              <a:rPr lang="cs-CZ" sz="1600" dirty="0"/>
              <a:t>= 15.</a:t>
            </a:r>
            <a:r>
              <a:rPr lang="en-US" sz="1600" dirty="0"/>
              <a:t>8</a:t>
            </a:r>
            <a:r>
              <a:rPr lang="cs-CZ" sz="1600" dirty="0"/>
              <a:t>5 </a:t>
            </a:r>
            <a:r>
              <a:rPr lang="cs-CZ" sz="1600" dirty="0" err="1"/>
              <a:t>MeV</a:t>
            </a:r>
            <a:endParaRPr lang="en-US" sz="16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09D5986-103C-4F10-BC9B-AE81D58E34E1}"/>
              </a:ext>
            </a:extLst>
          </p:cNvPr>
          <p:cNvSpPr txBox="1"/>
          <p:nvPr/>
        </p:nvSpPr>
        <p:spPr>
          <a:xfrm>
            <a:off x="6519203" y="6248400"/>
            <a:ext cx="1955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m</a:t>
            </a:r>
            <a:r>
              <a:rPr lang="el-GR" sz="1400" baseline="-25000" dirty="0"/>
              <a:t>α</a:t>
            </a:r>
            <a:r>
              <a:rPr lang="cs-CZ" sz="1400" dirty="0"/>
              <a:t> = hmotnost částice </a:t>
            </a:r>
            <a:r>
              <a:rPr lang="el-GR" sz="1400" dirty="0"/>
              <a:t>α</a:t>
            </a:r>
            <a:endParaRPr lang="en-US" sz="1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9E919D9-1976-6DFB-305B-50C19275BF90}"/>
              </a:ext>
            </a:extLst>
          </p:cNvPr>
          <p:cNvSpPr txBox="1"/>
          <p:nvPr/>
        </p:nvSpPr>
        <p:spPr>
          <a:xfrm>
            <a:off x="172616" y="2996014"/>
            <a:ext cx="7086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altLang="en-US" sz="2000" dirty="0"/>
              <a:t>2. Nalezení </a:t>
            </a:r>
            <a:r>
              <a:rPr lang="cs-CZ" altLang="en-US" sz="2000" b="1" dirty="0"/>
              <a:t>nejstabilnějšího jádra</a:t>
            </a:r>
            <a:r>
              <a:rPr lang="cs-CZ" altLang="en-US" sz="2000" dirty="0"/>
              <a:t> v řadě </a:t>
            </a:r>
            <a:r>
              <a:rPr lang="cs-CZ" altLang="en-US" sz="2000" dirty="0" err="1"/>
              <a:t>izobarů</a:t>
            </a:r>
            <a:r>
              <a:rPr lang="cs-CZ" altLang="en-US" sz="2000" dirty="0"/>
              <a:t>: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EC7EA68-DAAD-76F3-C442-E4409A236A94}"/>
              </a:ext>
            </a:extLst>
          </p:cNvPr>
          <p:cNvSpPr txBox="1"/>
          <p:nvPr/>
        </p:nvSpPr>
        <p:spPr>
          <a:xfrm>
            <a:off x="478970" y="2234176"/>
            <a:ext cx="7293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 dirty="0"/>
              <a:t>P</a:t>
            </a:r>
            <a:r>
              <a:rPr lang="cs-CZ" altLang="en-US" sz="1800" b="1" dirty="0"/>
              <a:t>ří</a:t>
            </a:r>
            <a:r>
              <a:rPr lang="en-US" altLang="en-US" sz="1800" b="1" dirty="0" err="1"/>
              <a:t>klad</a:t>
            </a:r>
            <a:r>
              <a:rPr lang="en-US" altLang="en-US" dirty="0"/>
              <a:t>:</a:t>
            </a:r>
            <a:r>
              <a:rPr lang="cs-CZ" altLang="en-US" dirty="0"/>
              <a:t>	   </a:t>
            </a:r>
            <a:r>
              <a:rPr lang="cs-CZ" altLang="en-US" baseline="30000" dirty="0" err="1"/>
              <a:t>208</a:t>
            </a:r>
            <a:r>
              <a:rPr lang="cs-CZ" altLang="en-US" baseline="-25000" dirty="0" err="1"/>
              <a:t>82</a:t>
            </a:r>
            <a:r>
              <a:rPr lang="cs-CZ" altLang="en-US" dirty="0" err="1"/>
              <a:t>Pb</a:t>
            </a:r>
            <a:r>
              <a:rPr lang="cs-CZ" altLang="en-US" dirty="0"/>
              <a:t> je stabilní, zatímco </a:t>
            </a:r>
            <a:r>
              <a:rPr lang="cs-CZ" altLang="en-US" baseline="30000" dirty="0" err="1"/>
              <a:t>209</a:t>
            </a:r>
            <a:r>
              <a:rPr lang="cs-CZ" altLang="en-US" baseline="-25000" dirty="0" err="1"/>
              <a:t>82</a:t>
            </a:r>
            <a:r>
              <a:rPr lang="cs-CZ" altLang="en-US" dirty="0" err="1"/>
              <a:t>Pb</a:t>
            </a:r>
            <a:r>
              <a:rPr lang="cs-CZ" altLang="en-US" dirty="0"/>
              <a:t> má poločas rozpadu 220 let.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29385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2E26F39-CE25-4213-855C-D922DCC88F1A}"/>
              </a:ext>
            </a:extLst>
          </p:cNvPr>
          <p:cNvSpPr/>
          <p:nvPr/>
        </p:nvSpPr>
        <p:spPr>
          <a:xfrm>
            <a:off x="304800" y="228600"/>
            <a:ext cx="8686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4. </a:t>
            </a:r>
            <a:r>
              <a:rPr lang="cs-CZ" sz="2000" b="1" dirty="0" err="1"/>
              <a:t>Deriva</a:t>
            </a:r>
            <a:r>
              <a:rPr lang="en-US" sz="2000" b="1" dirty="0"/>
              <a:t>c</a:t>
            </a:r>
            <a:r>
              <a:rPr lang="cs-CZ" sz="2000" b="1" dirty="0"/>
              <a:t>í</a:t>
            </a:r>
            <a:r>
              <a:rPr lang="en-US" sz="2000" b="1" dirty="0"/>
              <a:t> E</a:t>
            </a:r>
            <a:r>
              <a:rPr lang="en-US" sz="2000" b="1" baseline="-25000" dirty="0"/>
              <a:t>b</a:t>
            </a:r>
            <a:r>
              <a:rPr lang="en-US" sz="2000" b="1" dirty="0"/>
              <a:t>(A,Z) </a:t>
            </a:r>
            <a:r>
              <a:rPr lang="cs-CZ" sz="2000" b="1" dirty="0"/>
              <a:t>vzhledem k </a:t>
            </a:r>
            <a:r>
              <a:rPr lang="en-US" sz="2000" b="1" dirty="0"/>
              <a:t>Z</a:t>
            </a:r>
            <a:r>
              <a:rPr lang="cs-CZ" sz="2000" b="1" dirty="0"/>
              <a:t> </a:t>
            </a:r>
            <a:r>
              <a:rPr lang="cs-CZ" sz="2000" dirty="0"/>
              <a:t>lze </a:t>
            </a:r>
            <a:r>
              <a:rPr lang="en-US" sz="2000" dirty="0"/>
              <a:t> </a:t>
            </a:r>
            <a:r>
              <a:rPr lang="cs-CZ" sz="2000" dirty="0"/>
              <a:t>nalézt nejlepší poměr </a:t>
            </a:r>
            <a:r>
              <a:rPr lang="en-US" sz="2000" dirty="0"/>
              <a:t>N/Z </a:t>
            </a:r>
            <a:r>
              <a:rPr lang="cs-CZ" sz="2000" dirty="0"/>
              <a:t>pro dané </a:t>
            </a:r>
            <a:r>
              <a:rPr lang="en-US" sz="2000" dirty="0"/>
              <a:t>A. </a:t>
            </a:r>
          </a:p>
          <a:p>
            <a:pPr algn="just"/>
            <a:r>
              <a:rPr lang="en-US" sz="2000" dirty="0"/>
              <a:t>       </a:t>
            </a:r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pPr algn="just"/>
            <a:endParaRPr lang="cs-CZ" sz="2000" dirty="0"/>
          </a:p>
          <a:p>
            <a:pPr algn="just"/>
            <a:r>
              <a:rPr lang="cs-CZ" sz="2000" dirty="0"/>
              <a:t>Pro lehká jádra je to zhruba </a:t>
            </a:r>
            <a:r>
              <a:rPr lang="en-US" sz="2000" dirty="0"/>
              <a:t>1, </a:t>
            </a:r>
            <a:r>
              <a:rPr lang="cs-CZ" sz="2000" dirty="0"/>
              <a:t>pro těžká jádra tento poměr vyšší. Tento výsledek je potvrzen experimentálně (viz </a:t>
            </a:r>
            <a:r>
              <a:rPr lang="cs-CZ" sz="2000" u="sng" dirty="0"/>
              <a:t>průběh pásu stability</a:t>
            </a:r>
            <a:r>
              <a:rPr lang="en-US" sz="2000" u="sng" dirty="0"/>
              <a:t> </a:t>
            </a:r>
            <a:r>
              <a:rPr lang="en-US" sz="2000" dirty="0"/>
              <a:t>v </a:t>
            </a:r>
            <a:r>
              <a:rPr lang="cs-CZ" sz="2000" dirty="0"/>
              <a:t>tzv. </a:t>
            </a:r>
            <a:r>
              <a:rPr lang="en-US" sz="2000" dirty="0" err="1"/>
              <a:t>Segr</a:t>
            </a:r>
            <a:r>
              <a:rPr lang="cs-CZ" sz="2000" dirty="0"/>
              <a:t>é</a:t>
            </a:r>
            <a:r>
              <a:rPr lang="en-US" sz="2000" dirty="0"/>
              <a:t>ho </a:t>
            </a:r>
            <a:r>
              <a:rPr lang="en-US" sz="2000" dirty="0" err="1"/>
              <a:t>grafu</a:t>
            </a:r>
            <a:r>
              <a:rPr lang="cs-CZ" sz="2000" dirty="0"/>
              <a:t>).</a:t>
            </a:r>
            <a:endParaRPr lang="en-US" sz="2000" dirty="0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5FAC8C78-3295-460B-9CE9-74284713B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1800" y="914400"/>
            <a:ext cx="2590800" cy="593313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D2ADDC28-081C-478E-94EC-8847F5D4AC2F}"/>
              </a:ext>
            </a:extLst>
          </p:cNvPr>
          <p:cNvSpPr/>
          <p:nvPr/>
        </p:nvSpPr>
        <p:spPr>
          <a:xfrm>
            <a:off x="304800" y="2743200"/>
            <a:ext cx="853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5. </a:t>
            </a:r>
            <a:r>
              <a:rPr lang="cs-CZ" sz="2000" b="1" dirty="0"/>
              <a:t>Derivací</a:t>
            </a:r>
            <a:r>
              <a:rPr lang="en-US" sz="2000" b="1" dirty="0"/>
              <a:t> E</a:t>
            </a:r>
            <a:r>
              <a:rPr lang="en-US" sz="2000" b="1" baseline="-25000" dirty="0"/>
              <a:t>b</a:t>
            </a:r>
            <a:r>
              <a:rPr lang="en-US" sz="2000" b="1" dirty="0"/>
              <a:t>(A,Z)/A </a:t>
            </a:r>
            <a:r>
              <a:rPr lang="cs-CZ" sz="2000" b="1" dirty="0"/>
              <a:t>vzhledem k </a:t>
            </a:r>
            <a:r>
              <a:rPr lang="en-US" sz="2000" b="1" dirty="0"/>
              <a:t>A </a:t>
            </a:r>
            <a:r>
              <a:rPr lang="cs-CZ" sz="2000" dirty="0"/>
              <a:t>lze určit </a:t>
            </a:r>
            <a:r>
              <a:rPr lang="cs-CZ" sz="2000" u="sng" dirty="0"/>
              <a:t>nuklid s nejvyšší vazebnou energií</a:t>
            </a:r>
            <a:r>
              <a:rPr lang="en-US" sz="2000" dirty="0"/>
              <a:t>, </a:t>
            </a:r>
            <a:r>
              <a:rPr lang="cs-CZ" sz="2000" dirty="0"/>
              <a:t>tj. </a:t>
            </a:r>
            <a:r>
              <a:rPr lang="cs-CZ" sz="2000" u="sng" dirty="0"/>
              <a:t>nejvíce stabilní</a:t>
            </a:r>
            <a:r>
              <a:rPr lang="en-US" sz="2000" dirty="0"/>
              <a:t>. </a:t>
            </a:r>
            <a:endParaRPr lang="cs-CZ" sz="2000" dirty="0"/>
          </a:p>
          <a:p>
            <a:pPr algn="just"/>
            <a:r>
              <a:rPr lang="cs-CZ" sz="2000" dirty="0"/>
              <a:t>Výpočtem bylo zjištěno </a:t>
            </a:r>
            <a:r>
              <a:rPr lang="en-US" sz="2000" dirty="0"/>
              <a:t>A = 63 (</a:t>
            </a:r>
            <a:r>
              <a:rPr lang="cs-CZ" sz="2000" dirty="0"/>
              <a:t>odpovídá </a:t>
            </a:r>
            <a:r>
              <a:rPr lang="cs-CZ" sz="2000" baseline="-25000" dirty="0" err="1"/>
              <a:t>29</a:t>
            </a:r>
            <a:r>
              <a:rPr lang="cs-CZ" sz="2000" dirty="0" err="1"/>
              <a:t>Cu</a:t>
            </a:r>
            <a:r>
              <a:rPr lang="en-US" sz="2000" dirty="0"/>
              <a:t>), </a:t>
            </a:r>
            <a:r>
              <a:rPr lang="cs-CZ" sz="2000" dirty="0"/>
              <a:t>blízké experimentálně zjištěným hodnotám </a:t>
            </a:r>
            <a:r>
              <a:rPr lang="en-US" sz="2000" dirty="0"/>
              <a:t>A = 62 (</a:t>
            </a:r>
            <a:r>
              <a:rPr lang="cs-CZ" sz="2000" baseline="-25000" dirty="0" err="1"/>
              <a:t>28</a:t>
            </a:r>
            <a:r>
              <a:rPr lang="cs-CZ" sz="2000" dirty="0" err="1"/>
              <a:t>Ni</a:t>
            </a:r>
            <a:r>
              <a:rPr lang="en-US" sz="2000" dirty="0"/>
              <a:t>) a A = 58 (</a:t>
            </a:r>
            <a:r>
              <a:rPr lang="cs-CZ" sz="2000" baseline="-25000" dirty="0" err="1"/>
              <a:t>26</a:t>
            </a:r>
            <a:r>
              <a:rPr lang="cs-CZ" sz="2000" dirty="0" err="1"/>
              <a:t>Fe</a:t>
            </a:r>
            <a:r>
              <a:rPr lang="en-US" sz="20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8797427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834E129-6419-451F-A4BA-26A4DB6D66FE}"/>
              </a:ext>
            </a:extLst>
          </p:cNvPr>
          <p:cNvSpPr txBox="1"/>
          <p:nvPr/>
        </p:nvSpPr>
        <p:spPr>
          <a:xfrm>
            <a:off x="762000" y="304800"/>
            <a:ext cx="7908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Závislost modelovaná pomocí </a:t>
            </a:r>
            <a:r>
              <a:rPr lang="cs-CZ" sz="2400" b="1" dirty="0" err="1"/>
              <a:t>Bethe</a:t>
            </a:r>
            <a:r>
              <a:rPr lang="cs-CZ" sz="2400" b="1" dirty="0"/>
              <a:t>-</a:t>
            </a:r>
            <a:r>
              <a:rPr lang="cs-CZ" altLang="en-US" sz="2400" b="1" dirty="0"/>
              <a:t> </a:t>
            </a:r>
            <a:r>
              <a:rPr lang="cs-CZ" altLang="en-US" sz="2400" b="1" dirty="0" err="1"/>
              <a:t>Weizsäckerovy</a:t>
            </a:r>
            <a:r>
              <a:rPr lang="cs-CZ" altLang="en-US" sz="2400" b="1" dirty="0"/>
              <a:t> rovnice </a:t>
            </a:r>
            <a:endParaRPr lang="en-US" sz="2400" b="1" dirty="0"/>
          </a:p>
        </p:txBody>
      </p:sp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FD871637-BAFD-4E9B-A588-D533444E7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33600"/>
            <a:ext cx="4953000" cy="353260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283E947-88AA-4587-A964-569ECBDC6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209800"/>
            <a:ext cx="3759849" cy="33528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2410B38-CF79-4EFE-B0D8-A31D138B52FE}"/>
              </a:ext>
            </a:extLst>
          </p:cNvPr>
          <p:cNvSpPr/>
          <p:nvPr/>
        </p:nvSpPr>
        <p:spPr>
          <a:xfrm>
            <a:off x="228600" y="10668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</a:rPr>
              <a:t>Aby </a:t>
            </a:r>
            <a:r>
              <a:rPr lang="en-US" sz="2000" dirty="0" err="1">
                <a:solidFill>
                  <a:srgbClr val="333333"/>
                </a:solidFill>
              </a:rPr>
              <a:t>bylo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možno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srovnávat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vazebnou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energii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jádra</a:t>
            </a:r>
            <a:r>
              <a:rPr lang="en-US" sz="2000" dirty="0">
                <a:solidFill>
                  <a:srgbClr val="333333"/>
                </a:solidFill>
              </a:rPr>
              <a:t> pro </a:t>
            </a:r>
            <a:r>
              <a:rPr lang="en-US" sz="2000" dirty="0" err="1">
                <a:solidFill>
                  <a:srgbClr val="333333"/>
                </a:solidFill>
              </a:rPr>
              <a:t>různé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prvky</a:t>
            </a:r>
            <a:r>
              <a:rPr lang="en-US" sz="2000" dirty="0">
                <a:solidFill>
                  <a:srgbClr val="333333"/>
                </a:solidFill>
              </a:rPr>
              <a:t> a </a:t>
            </a:r>
            <a:r>
              <a:rPr lang="en-US" sz="2000" dirty="0" err="1">
                <a:solidFill>
                  <a:srgbClr val="333333"/>
                </a:solidFill>
              </a:rPr>
              <a:t>různé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nuklidy</a:t>
            </a:r>
            <a:r>
              <a:rPr lang="en-US" sz="2000" dirty="0">
                <a:solidFill>
                  <a:srgbClr val="333333"/>
                </a:solidFill>
              </a:rPr>
              <a:t>, </a:t>
            </a:r>
            <a:r>
              <a:rPr lang="en-US" sz="2000" dirty="0" err="1">
                <a:solidFill>
                  <a:srgbClr val="333333"/>
                </a:solidFill>
              </a:rPr>
              <a:t>zavádí</a:t>
            </a:r>
            <a:r>
              <a:rPr lang="en-US" sz="2000" dirty="0">
                <a:solidFill>
                  <a:srgbClr val="333333"/>
                </a:solidFill>
              </a:rPr>
              <a:t> se </a:t>
            </a:r>
            <a:r>
              <a:rPr lang="en-US" sz="2000" dirty="0" err="1">
                <a:solidFill>
                  <a:srgbClr val="333333"/>
                </a:solidFill>
              </a:rPr>
              <a:t>tzv</a:t>
            </a:r>
            <a:r>
              <a:rPr lang="en-US" sz="2000" dirty="0">
                <a:solidFill>
                  <a:srgbClr val="333333"/>
                </a:solidFill>
              </a:rPr>
              <a:t>. </a:t>
            </a:r>
            <a:r>
              <a:rPr lang="en-US" sz="2000" b="1" dirty="0" err="1">
                <a:solidFill>
                  <a:srgbClr val="333333"/>
                </a:solidFill>
              </a:rPr>
              <a:t>vazebná</a:t>
            </a:r>
            <a:r>
              <a:rPr lang="en-US" sz="2000" b="1" dirty="0">
                <a:solidFill>
                  <a:srgbClr val="333333"/>
                </a:solidFill>
              </a:rPr>
              <a:t> </a:t>
            </a:r>
            <a:r>
              <a:rPr lang="en-US" sz="2000" b="1" dirty="0" err="1">
                <a:solidFill>
                  <a:srgbClr val="333333"/>
                </a:solidFill>
              </a:rPr>
              <a:t>energie</a:t>
            </a:r>
            <a:r>
              <a:rPr lang="en-US" sz="2000" b="1" dirty="0">
                <a:solidFill>
                  <a:srgbClr val="333333"/>
                </a:solidFill>
              </a:rPr>
              <a:t> </a:t>
            </a:r>
            <a:r>
              <a:rPr lang="en-US" sz="2000" b="1" dirty="0" err="1">
                <a:solidFill>
                  <a:srgbClr val="333333"/>
                </a:solidFill>
              </a:rPr>
              <a:t>jádra</a:t>
            </a:r>
            <a:r>
              <a:rPr lang="en-US" sz="2000" b="1" dirty="0">
                <a:solidFill>
                  <a:srgbClr val="333333"/>
                </a:solidFill>
              </a:rPr>
              <a:t> </a:t>
            </a:r>
            <a:r>
              <a:rPr lang="en-US" sz="2000" b="1" dirty="0" err="1">
                <a:solidFill>
                  <a:srgbClr val="333333"/>
                </a:solidFill>
              </a:rPr>
              <a:t>vztažená</a:t>
            </a:r>
            <a:r>
              <a:rPr lang="en-US" sz="2000" b="1" dirty="0">
                <a:solidFill>
                  <a:srgbClr val="333333"/>
                </a:solidFill>
              </a:rPr>
              <a:t> </a:t>
            </a:r>
            <a:r>
              <a:rPr lang="en-US" sz="2000" b="1" dirty="0" err="1">
                <a:solidFill>
                  <a:srgbClr val="333333"/>
                </a:solidFill>
              </a:rPr>
              <a:t>na</a:t>
            </a:r>
            <a:r>
              <a:rPr lang="en-US" sz="2000" b="1" dirty="0">
                <a:solidFill>
                  <a:srgbClr val="333333"/>
                </a:solidFill>
              </a:rPr>
              <a:t> </a:t>
            </a:r>
            <a:r>
              <a:rPr lang="en-US" sz="2000" b="1" dirty="0" err="1">
                <a:solidFill>
                  <a:srgbClr val="333333"/>
                </a:solidFill>
              </a:rPr>
              <a:t>jeden</a:t>
            </a:r>
            <a:r>
              <a:rPr lang="en-US" sz="2000" b="1" dirty="0">
                <a:solidFill>
                  <a:srgbClr val="333333"/>
                </a:solidFill>
              </a:rPr>
              <a:t> </a:t>
            </a:r>
            <a:r>
              <a:rPr lang="en-US" sz="2000" b="1" dirty="0" err="1">
                <a:solidFill>
                  <a:srgbClr val="333333"/>
                </a:solidFill>
              </a:rPr>
              <a:t>nukleon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402614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3725" y="248463"/>
            <a:ext cx="4802236" cy="601662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Stabilita</a:t>
            </a:r>
            <a:r>
              <a:rPr lang="en-US" sz="2800" b="1" dirty="0"/>
              <a:t> </a:t>
            </a:r>
            <a:r>
              <a:rPr lang="en-US" sz="2800" b="1" dirty="0" err="1"/>
              <a:t>atomovych</a:t>
            </a:r>
            <a:r>
              <a:rPr lang="en-US" sz="2800" b="1" dirty="0"/>
              <a:t> </a:t>
            </a:r>
            <a:r>
              <a:rPr lang="en-US" sz="2800" b="1" dirty="0" err="1"/>
              <a:t>jader</a:t>
            </a:r>
            <a:endParaRPr lang="cs-CZ" sz="2800" b="1" dirty="0"/>
          </a:p>
        </p:txBody>
      </p:sp>
      <p:pic>
        <p:nvPicPr>
          <p:cNvPr id="41986" name="Picture 2" descr="https://ars.els-cdn.com/content/image/3-s2.0-B9780124818514500044-f02-05-97801248185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396372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https://ars.els-cdn.com/content/image/3-s2.0-B9780123846563000027-f02-05-97801238465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3977512" cy="353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VÃ½sledek obrÃ¡zku pro mass defect vs atomic numb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8" descr="VÃ½sledek obrÃ¡zku pro mass defect vs atomic numb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155576" y="1109680"/>
            <a:ext cx="87598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Křivka zastoupení jednotlivých prvků ve vesmíru také odhaluje zvýšený výskyt prvků s nukleonovým číslem blízkým 60. Je tomu tak proto, že jejich jádra mají vysokou vazebnou energii. Zastoupení prvků triády železa (železo, kobalt a nikl) je proto větší, protože tyto prvky jsou tedy velmi stabilní a nejsnáze přežívají konečná stadia hvězdného vývoje.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781250" y="457200"/>
            <a:ext cx="1449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/>
              <a:t>Δ</a:t>
            </a:r>
            <a:r>
              <a:rPr lang="cs-CZ" sz="2400" i="1" dirty="0"/>
              <a:t>E</a:t>
            </a:r>
            <a:r>
              <a:rPr lang="cs-CZ" sz="2400" dirty="0"/>
              <a:t> = </a:t>
            </a:r>
            <a:r>
              <a:rPr lang="el-GR" sz="2400" dirty="0"/>
              <a:t>Δ</a:t>
            </a:r>
            <a:r>
              <a:rPr lang="cs-CZ" sz="2400" i="1" dirty="0"/>
              <a:t>mc</a:t>
            </a:r>
            <a:r>
              <a:rPr lang="cs-CZ" sz="2400" i="1" baseline="30000" dirty="0"/>
              <a:t>2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0376261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File:Binding energ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1348"/>
            <a:ext cx="8305800" cy="660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206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0" name="Picture 10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4730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2" name="Picture 12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6254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4" name="Picture 14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7778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6" name="Picture 16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5" y="9302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8" name="Picture 18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10826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0" name="Picture 20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12350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2" name="Picture 22" descr="VÃ½sledek obrÃ¡zku pro nuclide stability 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13874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4" name="Picture 24" descr="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15398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6" name="Picture 26" descr="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6922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08" name="Picture 28" descr="http://chemed.chem.purdue.edu/genchem/topicreview/bp/ch23/graphics/23_7fi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844675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11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0"/>
            <a:ext cx="4341197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3740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730463"/>
            <a:ext cx="6172200" cy="390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600447"/>
          </a:xfrm>
        </p:spPr>
        <p:txBody>
          <a:bodyPr tIns="28802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cs-CZ" altLang="cs-CZ" sz="2800" b="1">
                <a:latin typeface="Arial" panose="020B0604020202020204" pitchFamily="34" charset="0"/>
                <a:cs typeface="Arial" panose="020B0604020202020204" pitchFamily="34" charset="0"/>
              </a:rPr>
              <a:t>Stabilita atomových 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jader</a:t>
            </a:r>
          </a:p>
        </p:txBody>
      </p:sp>
      <p:sp>
        <p:nvSpPr>
          <p:cNvPr id="2" name="Obdélník 1"/>
          <p:cNvSpPr/>
          <p:nvPr/>
        </p:nvSpPr>
        <p:spPr>
          <a:xfrm>
            <a:off x="228599" y="1219200"/>
            <a:ext cx="84560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U atomů lehkých prvků (Z</a:t>
            </a:r>
            <a:r>
              <a:rPr lang="en-US" sz="2000" dirty="0">
                <a:cs typeface="Arial" panose="020B0604020202020204" pitchFamily="34" charset="0"/>
              </a:rPr>
              <a:t> &lt; 20</a:t>
            </a:r>
            <a:r>
              <a:rPr lang="cs-CZ" sz="2000" dirty="0">
                <a:cs typeface="Arial" panose="020B0604020202020204" pitchFamily="34" charset="0"/>
              </a:rPr>
              <a:t>) jsou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stabilní jádra složená z </a:t>
            </a:r>
            <a:r>
              <a:rPr lang="el-GR" sz="2000" dirty="0">
                <a:cs typeface="Arial" panose="020B0604020202020204" pitchFamily="34" charset="0"/>
              </a:rPr>
              <a:t>α</a:t>
            </a:r>
            <a:r>
              <a:rPr lang="cs-CZ" sz="2000" dirty="0">
                <a:cs typeface="Arial" panose="020B0604020202020204" pitchFamily="34" charset="0"/>
              </a:rPr>
              <a:t>-částic: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baseline="30000" dirty="0">
                <a:cs typeface="Arial" panose="020B0604020202020204" pitchFamily="34" charset="0"/>
              </a:rPr>
              <a:t>4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He, </a:t>
            </a:r>
            <a:r>
              <a:rPr lang="cs-CZ" sz="2000" baseline="30000" dirty="0">
                <a:cs typeface="Arial" panose="020B0604020202020204" pitchFamily="34" charset="0"/>
              </a:rPr>
              <a:t>12</a:t>
            </a:r>
            <a:r>
              <a:rPr lang="cs-CZ" sz="2000" baseline="-25000" dirty="0">
                <a:cs typeface="Arial" panose="020B0604020202020204" pitchFamily="34" charset="0"/>
              </a:rPr>
              <a:t>6</a:t>
            </a:r>
            <a:r>
              <a:rPr lang="cs-CZ" sz="2000" dirty="0">
                <a:cs typeface="Arial" panose="020B0604020202020204" pitchFamily="34" charset="0"/>
              </a:rPr>
              <a:t>C, </a:t>
            </a:r>
            <a:r>
              <a:rPr lang="cs-CZ" sz="2000" baseline="30000" dirty="0">
                <a:cs typeface="Arial" panose="020B0604020202020204" pitchFamily="34" charset="0"/>
              </a:rPr>
              <a:t>16</a:t>
            </a:r>
            <a:r>
              <a:rPr lang="cs-CZ" sz="2000" baseline="-25000" dirty="0">
                <a:cs typeface="Arial" panose="020B0604020202020204" pitchFamily="34" charset="0"/>
              </a:rPr>
              <a:t>8</a:t>
            </a:r>
            <a:r>
              <a:rPr lang="cs-CZ" sz="2000" dirty="0">
                <a:cs typeface="Arial" panose="020B0604020202020204" pitchFamily="34" charset="0"/>
              </a:rPr>
              <a:t>O, </a:t>
            </a:r>
            <a:r>
              <a:rPr lang="cs-CZ" sz="2000" baseline="30000" dirty="0">
                <a:cs typeface="Arial" panose="020B0604020202020204" pitchFamily="34" charset="0"/>
              </a:rPr>
              <a:t>20</a:t>
            </a:r>
            <a:r>
              <a:rPr lang="cs-CZ" sz="2000" baseline="-25000" dirty="0">
                <a:cs typeface="Arial" panose="020B0604020202020204" pitchFamily="34" charset="0"/>
              </a:rPr>
              <a:t>10</a:t>
            </a:r>
            <a:r>
              <a:rPr lang="cs-CZ" sz="2000" dirty="0">
                <a:cs typeface="Arial" panose="020B0604020202020204" pitchFamily="34" charset="0"/>
              </a:rPr>
              <a:t>Ne. 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cs typeface="Arial" panose="020B0604020202020204" pitchFamily="34" charset="0"/>
              </a:rPr>
              <a:t>Výjimka</a:t>
            </a:r>
            <a:r>
              <a:rPr lang="cs-CZ" sz="2000" dirty="0">
                <a:cs typeface="Arial" panose="020B0604020202020204" pitchFamily="34" charset="0"/>
              </a:rPr>
              <a:t>: </a:t>
            </a:r>
            <a:r>
              <a:rPr lang="cs-CZ" sz="2000" baseline="30000" dirty="0">
                <a:cs typeface="Arial" panose="020B0604020202020204" pitchFamily="34" charset="0"/>
              </a:rPr>
              <a:t>8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Be je nestabilní, rozpadá se spontánně na 2 částice </a:t>
            </a:r>
            <a:r>
              <a:rPr lang="el-GR" sz="2000" dirty="0">
                <a:cs typeface="Arial" panose="020B0604020202020204" pitchFamily="34" charset="0"/>
              </a:rPr>
              <a:t>α</a:t>
            </a:r>
            <a:r>
              <a:rPr lang="cs-CZ" sz="2000" dirty="0">
                <a:cs typeface="Arial" panose="020B0604020202020204" pitchFamily="34" charset="0"/>
              </a:rPr>
              <a:t> (</a:t>
            </a:r>
            <a:r>
              <a:rPr lang="cs-CZ" sz="2000" baseline="30000" dirty="0">
                <a:cs typeface="Arial" panose="020B0604020202020204" pitchFamily="34" charset="0"/>
              </a:rPr>
              <a:t>4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He), což je z energetického hlediska výhodnější.</a:t>
            </a:r>
          </a:p>
        </p:txBody>
      </p:sp>
    </p:spTree>
    <p:extLst>
      <p:ext uri="{BB962C8B-B14F-4D97-AF65-F5344CB8AC3E}">
        <p14:creationId xmlns:p14="http://schemas.microsoft.com/office/powerpoint/2010/main" val="15019736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57D169B2-4A46-47FA-9C73-FF0D945ECED8}"/>
              </a:ext>
            </a:extLst>
          </p:cNvPr>
          <p:cNvSpPr txBox="1"/>
          <p:nvPr/>
        </p:nvSpPr>
        <p:spPr>
          <a:xfrm>
            <a:off x="189061" y="3297213"/>
            <a:ext cx="8763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/>
              <a:t>Neexistují 2 stabilní izobary lišící se od sebe v protonovém čísle o 1,</a:t>
            </a:r>
            <a:r>
              <a:rPr lang="cs-CZ" sz="2000" dirty="0"/>
              <a:t> t.j. ze dvou sousedních </a:t>
            </a:r>
            <a:r>
              <a:rPr lang="cs-CZ" sz="2000" dirty="0" err="1"/>
              <a:t>izobarů</a:t>
            </a:r>
            <a:r>
              <a:rPr lang="cs-CZ" sz="2000" dirty="0"/>
              <a:t> je vždy jeden nestabilní.</a:t>
            </a:r>
          </a:p>
          <a:p>
            <a:endParaRPr lang="cs-CZ" sz="800" dirty="0"/>
          </a:p>
          <a:p>
            <a:endParaRPr lang="cs-CZ" sz="800" dirty="0"/>
          </a:p>
          <a:p>
            <a:r>
              <a:rPr lang="cs-CZ" sz="2000" dirty="0"/>
              <a:t>N</a:t>
            </a:r>
            <a:r>
              <a:rPr lang="en-US" sz="2000" dirty="0" err="1">
                <a:solidFill>
                  <a:srgbClr val="333333"/>
                </a:solidFill>
              </a:rPr>
              <a:t>apř</a:t>
            </a:r>
            <a:r>
              <a:rPr lang="en-US" sz="2000" dirty="0">
                <a:solidFill>
                  <a:srgbClr val="333333"/>
                </a:solidFill>
              </a:rPr>
              <a:t>. v </a:t>
            </a:r>
            <a:r>
              <a:rPr lang="en-US" sz="2000" dirty="0" err="1">
                <a:solidFill>
                  <a:srgbClr val="333333"/>
                </a:solidFill>
              </a:rPr>
              <a:t>trojici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baseline="30000" dirty="0">
                <a:solidFill>
                  <a:srgbClr val="333333"/>
                </a:solidFill>
              </a:rPr>
              <a:t>40</a:t>
            </a:r>
            <a:r>
              <a:rPr lang="en-US" sz="2000" baseline="-25000" dirty="0">
                <a:solidFill>
                  <a:srgbClr val="333333"/>
                </a:solidFill>
              </a:rPr>
              <a:t>18</a:t>
            </a:r>
            <a:r>
              <a:rPr lang="en-US" sz="2000" dirty="0">
                <a:solidFill>
                  <a:srgbClr val="333333"/>
                </a:solidFill>
              </a:rPr>
              <a:t>Ar,</a:t>
            </a:r>
            <a:r>
              <a:rPr lang="cs-CZ" sz="2000" dirty="0">
                <a:solidFill>
                  <a:srgbClr val="333333"/>
                </a:solidFill>
              </a:rPr>
              <a:t> </a:t>
            </a:r>
            <a:r>
              <a:rPr lang="en-US" sz="2000" baseline="30000" dirty="0">
                <a:solidFill>
                  <a:srgbClr val="333333"/>
                </a:solidFill>
              </a:rPr>
              <a:t>40</a:t>
            </a:r>
            <a:r>
              <a:rPr lang="en-US" sz="2000" baseline="-25000" dirty="0">
                <a:solidFill>
                  <a:srgbClr val="333333"/>
                </a:solidFill>
              </a:rPr>
              <a:t>19</a:t>
            </a:r>
            <a:r>
              <a:rPr lang="en-US" sz="2000" dirty="0">
                <a:solidFill>
                  <a:srgbClr val="333333"/>
                </a:solidFill>
              </a:rPr>
              <a:t>K</a:t>
            </a:r>
            <a:r>
              <a:rPr lang="cs-CZ" sz="2000" dirty="0">
                <a:solidFill>
                  <a:srgbClr val="333333"/>
                </a:solidFill>
              </a:rPr>
              <a:t> a </a:t>
            </a:r>
            <a:r>
              <a:rPr lang="en-US" sz="2000" baseline="30000" dirty="0">
                <a:solidFill>
                  <a:srgbClr val="333333"/>
                </a:solidFill>
              </a:rPr>
              <a:t>40</a:t>
            </a:r>
            <a:r>
              <a:rPr lang="en-US" sz="2000" baseline="-25000" dirty="0">
                <a:solidFill>
                  <a:srgbClr val="333333"/>
                </a:solidFill>
              </a:rPr>
              <a:t>20</a:t>
            </a:r>
            <a:r>
              <a:rPr lang="en-US" sz="2000" dirty="0">
                <a:solidFill>
                  <a:srgbClr val="333333"/>
                </a:solidFill>
              </a:rPr>
              <a:t>Ca, je</a:t>
            </a:r>
            <a:r>
              <a:rPr lang="cs-CZ" sz="2000" dirty="0">
                <a:solidFill>
                  <a:srgbClr val="333333"/>
                </a:solidFill>
              </a:rPr>
              <a:t> </a:t>
            </a:r>
            <a:r>
              <a:rPr lang="en-US" sz="2000" baseline="30000" dirty="0">
                <a:solidFill>
                  <a:srgbClr val="333333"/>
                </a:solidFill>
              </a:rPr>
              <a:t>40</a:t>
            </a:r>
            <a:r>
              <a:rPr lang="en-US" sz="2000" baseline="-25000" dirty="0">
                <a:solidFill>
                  <a:srgbClr val="333333"/>
                </a:solidFill>
              </a:rPr>
              <a:t>19</a:t>
            </a:r>
            <a:r>
              <a:rPr lang="en-US" sz="2000" dirty="0">
                <a:solidFill>
                  <a:srgbClr val="333333"/>
                </a:solidFill>
              </a:rPr>
              <a:t>K </a:t>
            </a:r>
            <a:r>
              <a:rPr lang="en-US" sz="2000" dirty="0" err="1">
                <a:solidFill>
                  <a:srgbClr val="333333"/>
                </a:solidFill>
              </a:rPr>
              <a:t>radioaktivní</a:t>
            </a:r>
            <a:r>
              <a:rPr lang="en-US" sz="2000" dirty="0">
                <a:solidFill>
                  <a:srgbClr val="333333"/>
                </a:solidFill>
              </a:rPr>
              <a:t>.</a:t>
            </a:r>
            <a:endParaRPr lang="cs-CZ" sz="2000" dirty="0">
              <a:solidFill>
                <a:srgbClr val="333333"/>
              </a:solidFill>
            </a:endParaRPr>
          </a:p>
          <a:p>
            <a:endParaRPr lang="en-US" sz="2000" dirty="0"/>
          </a:p>
          <a:p>
            <a:endParaRPr lang="cs-CZ" sz="800" dirty="0"/>
          </a:p>
          <a:p>
            <a:r>
              <a:rPr lang="cs-CZ" sz="2000" b="1" dirty="0"/>
              <a:t>Výjimky</a:t>
            </a:r>
            <a:r>
              <a:rPr lang="cs-CZ" sz="2000" dirty="0"/>
              <a:t>: </a:t>
            </a:r>
            <a:r>
              <a:rPr lang="cs-CZ" sz="2000" baseline="30000" dirty="0"/>
              <a:t>113</a:t>
            </a:r>
            <a:r>
              <a:rPr lang="cs-CZ" sz="2000" baseline="-25000" dirty="0"/>
              <a:t>48</a:t>
            </a:r>
            <a:r>
              <a:rPr lang="cs-CZ" sz="2000" dirty="0"/>
              <a:t>Cd a </a:t>
            </a:r>
            <a:r>
              <a:rPr lang="cs-CZ" sz="2000" baseline="30000" dirty="0"/>
              <a:t>113</a:t>
            </a:r>
            <a:r>
              <a:rPr lang="cs-CZ" sz="2000" baseline="-25000" dirty="0"/>
              <a:t>49</a:t>
            </a:r>
            <a:r>
              <a:rPr lang="cs-CZ" sz="2000" dirty="0"/>
              <a:t>In, </a:t>
            </a:r>
            <a:r>
              <a:rPr lang="cs-CZ" sz="2000" baseline="30000" dirty="0"/>
              <a:t>115</a:t>
            </a:r>
            <a:r>
              <a:rPr lang="cs-CZ" sz="2000" baseline="-25000" dirty="0"/>
              <a:t>49</a:t>
            </a:r>
            <a:r>
              <a:rPr lang="cs-CZ" sz="2000" dirty="0"/>
              <a:t>In a </a:t>
            </a:r>
            <a:r>
              <a:rPr lang="cs-CZ" sz="2000" baseline="30000" dirty="0"/>
              <a:t>115</a:t>
            </a:r>
            <a:r>
              <a:rPr lang="cs-CZ" sz="2000" baseline="-25000" dirty="0"/>
              <a:t>50</a:t>
            </a:r>
            <a:r>
              <a:rPr lang="cs-CZ" sz="2000" dirty="0"/>
              <a:t>Sn, </a:t>
            </a:r>
            <a:r>
              <a:rPr lang="cs-CZ" sz="2000" baseline="30000" dirty="0"/>
              <a:t>123</a:t>
            </a:r>
            <a:r>
              <a:rPr lang="cs-CZ" sz="2000" baseline="-25000" dirty="0"/>
              <a:t>51</a:t>
            </a:r>
            <a:r>
              <a:rPr lang="cs-CZ" sz="2000" dirty="0"/>
              <a:t>Sb a </a:t>
            </a:r>
            <a:r>
              <a:rPr lang="cs-CZ" sz="2000" baseline="30000" dirty="0"/>
              <a:t>123</a:t>
            </a:r>
            <a:r>
              <a:rPr lang="cs-CZ" sz="2000" baseline="-25000" dirty="0"/>
              <a:t>52</a:t>
            </a:r>
            <a:r>
              <a:rPr lang="cs-CZ" sz="2000" dirty="0"/>
              <a:t>Te. </a:t>
            </a:r>
            <a:endParaRPr lang="en-US" sz="2000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053649C0-CC40-467A-8FAB-84E8514B1C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228160" cy="600447"/>
          </a:xfrm>
        </p:spPr>
        <p:txBody>
          <a:bodyPr tIns="28802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Stabilita atomových jader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ECDB087-41B0-4ED4-BE2E-4B38D68287AA}"/>
              </a:ext>
            </a:extLst>
          </p:cNvPr>
          <p:cNvSpPr txBox="1"/>
          <p:nvPr/>
        </p:nvSpPr>
        <p:spPr>
          <a:xfrm>
            <a:off x="227161" y="5518859"/>
            <a:ext cx="8686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 err="1"/>
              <a:t>Mattauchovo</a:t>
            </a:r>
            <a:r>
              <a:rPr lang="cs-CZ" sz="2000" dirty="0"/>
              <a:t> pravidlo formálně objasňuje </a:t>
            </a:r>
            <a:r>
              <a:rPr lang="cs-CZ" sz="2000" u="sng" dirty="0"/>
              <a:t>neexistenci stabilních nuklidů </a:t>
            </a:r>
            <a:r>
              <a:rPr lang="cs-CZ" sz="2000" u="sng" baseline="-25000" dirty="0"/>
              <a:t>43</a:t>
            </a:r>
            <a:r>
              <a:rPr lang="cs-CZ" sz="2000" u="sng" dirty="0"/>
              <a:t>Tc a </a:t>
            </a:r>
            <a:r>
              <a:rPr lang="cs-CZ" sz="2000" u="sng" baseline="-25000" dirty="0"/>
              <a:t>61</a:t>
            </a:r>
            <a:r>
              <a:rPr lang="cs-CZ" sz="2000" u="sng" dirty="0"/>
              <a:t>Pm</a:t>
            </a:r>
            <a:r>
              <a:rPr lang="cs-CZ" sz="2000" dirty="0"/>
              <a:t>. Nukleonová čísla, která by měla příslušet nuklidům těchto prvků, patří stabilním izotopům prvků sousedních: </a:t>
            </a:r>
            <a:r>
              <a:rPr lang="cs-CZ" sz="2000" baseline="-25000" dirty="0"/>
              <a:t>42</a:t>
            </a:r>
            <a:r>
              <a:rPr lang="cs-CZ" sz="2000" dirty="0"/>
              <a:t>Mo a </a:t>
            </a:r>
            <a:r>
              <a:rPr lang="cs-CZ" sz="2000" baseline="-25000" dirty="0"/>
              <a:t>44</a:t>
            </a:r>
            <a:r>
              <a:rPr lang="cs-CZ" sz="2000" dirty="0"/>
              <a:t>Ru, resp. </a:t>
            </a:r>
            <a:r>
              <a:rPr lang="cs-CZ" sz="2000" baseline="-25000" dirty="0"/>
              <a:t>60</a:t>
            </a:r>
            <a:r>
              <a:rPr lang="cs-CZ" sz="2000" dirty="0"/>
              <a:t>Nd a </a:t>
            </a:r>
            <a:r>
              <a:rPr lang="cs-CZ" sz="2000" baseline="-25000" dirty="0"/>
              <a:t>62</a:t>
            </a:r>
            <a:r>
              <a:rPr lang="cs-CZ" sz="2000" dirty="0"/>
              <a:t>Sm.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D735879-068F-42BC-8F58-811FFE2DBFE7}"/>
              </a:ext>
            </a:extLst>
          </p:cNvPr>
          <p:cNvSpPr txBox="1"/>
          <p:nvPr/>
        </p:nvSpPr>
        <p:spPr>
          <a:xfrm>
            <a:off x="150961" y="1660238"/>
            <a:ext cx="87915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Nejtěžší stabilní nuklidy jsou   </a:t>
            </a:r>
            <a:r>
              <a:rPr lang="cs-CZ" sz="2000" baseline="30000" dirty="0">
                <a:cs typeface="Arial" panose="020B0604020202020204" pitchFamily="34" charset="0"/>
              </a:rPr>
              <a:t>208</a:t>
            </a:r>
            <a:r>
              <a:rPr lang="cs-CZ" sz="2000" baseline="-25000" dirty="0">
                <a:cs typeface="Arial" panose="020B0604020202020204" pitchFamily="34" charset="0"/>
              </a:rPr>
              <a:t>82</a:t>
            </a:r>
            <a:r>
              <a:rPr lang="cs-CZ" sz="2000" dirty="0">
                <a:cs typeface="Arial" panose="020B0604020202020204" pitchFamily="34" charset="0"/>
              </a:rPr>
              <a:t>Pb a </a:t>
            </a:r>
            <a:r>
              <a:rPr lang="cs-CZ" sz="2000" baseline="30000" dirty="0">
                <a:cs typeface="Arial" panose="020B0604020202020204" pitchFamily="34" charset="0"/>
              </a:rPr>
              <a:t>209</a:t>
            </a:r>
            <a:r>
              <a:rPr lang="cs-CZ" sz="2000" baseline="-25000" dirty="0">
                <a:cs typeface="Arial" panose="020B0604020202020204" pitchFamily="34" charset="0"/>
              </a:rPr>
              <a:t>83</a:t>
            </a:r>
            <a:r>
              <a:rPr lang="cs-CZ" sz="2000" dirty="0">
                <a:cs typeface="Arial" panose="020B0604020202020204" pitchFamily="34" charset="0"/>
              </a:rPr>
              <a:t>Bi. </a:t>
            </a:r>
            <a:r>
              <a:rPr lang="cs-CZ" sz="2000" u="sng" dirty="0"/>
              <a:t>Všechny nuklidy se Z &gt; 83 jsou radioaktivní</a:t>
            </a:r>
            <a:r>
              <a:rPr lang="cs-CZ" sz="2000" dirty="0"/>
              <a:t>.</a:t>
            </a:r>
            <a:endParaRPr lang="en-US" sz="20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AAFC286-AA79-4DAB-8E39-CA1402858F3F}"/>
              </a:ext>
            </a:extLst>
          </p:cNvPr>
          <p:cNvSpPr txBox="1"/>
          <p:nvPr/>
        </p:nvSpPr>
        <p:spPr>
          <a:xfrm>
            <a:off x="227161" y="286046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/>
              <a:t>Mattauchovo</a:t>
            </a:r>
            <a:r>
              <a:rPr lang="cs-CZ" sz="2000" b="1" dirty="0"/>
              <a:t> pravidlo</a:t>
            </a:r>
            <a:endParaRPr lang="cs-CZ" sz="2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D43BCA8-A358-4F82-9C18-D4CBBBDA4624}"/>
              </a:ext>
            </a:extLst>
          </p:cNvPr>
          <p:cNvSpPr txBox="1"/>
          <p:nvPr/>
        </p:nvSpPr>
        <p:spPr>
          <a:xfrm>
            <a:off x="189061" y="1167900"/>
            <a:ext cx="2815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Velikost atomového čísla</a:t>
            </a:r>
          </a:p>
        </p:txBody>
      </p:sp>
    </p:spTree>
    <p:extLst>
      <p:ext uri="{BB962C8B-B14F-4D97-AF65-F5344CB8AC3E}">
        <p14:creationId xmlns:p14="http://schemas.microsoft.com/office/powerpoint/2010/main" val="1714861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C8C2982-F446-4BA4-BB1D-4DBB35B8B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86" y="533400"/>
            <a:ext cx="7205634" cy="38298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7B6F31C-AD0E-459C-8AAD-A7F3B265C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86" y="4800600"/>
            <a:ext cx="756212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72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VÃ½sledek obrÃ¡zku pro Goldschmidt classifi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2" y="609601"/>
            <a:ext cx="8810847" cy="606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80752" y="327820"/>
            <a:ext cx="8229600" cy="563562"/>
          </a:xfrm>
        </p:spPr>
        <p:txBody>
          <a:bodyPr>
            <a:noAutofit/>
          </a:bodyPr>
          <a:lstStyle/>
          <a:p>
            <a:r>
              <a:rPr lang="en-US" sz="3200" b="1" dirty="0" err="1"/>
              <a:t>Prvky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9711415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00025" y="1447800"/>
            <a:ext cx="480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Stabilita atomových jader závisí na </a:t>
            </a:r>
            <a:r>
              <a:rPr lang="cs-CZ" sz="2000" u="sng" dirty="0">
                <a:cs typeface="Arial" panose="020B0604020202020204" pitchFamily="34" charset="0"/>
              </a:rPr>
              <a:t>poměru hodnot neutronového (N = A - Z) a protonového čísla (Z)</a:t>
            </a:r>
            <a:r>
              <a:rPr lang="cs-CZ" sz="2000" dirty="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28625" y="419088"/>
            <a:ext cx="4572000" cy="639762"/>
          </a:xfrm>
        </p:spPr>
        <p:txBody>
          <a:bodyPr>
            <a:noAutofit/>
          </a:bodyPr>
          <a:lstStyle/>
          <a:p>
            <a:r>
              <a:rPr lang="cs-CZ" sz="2400" b="1" dirty="0">
                <a:cs typeface="Arial" panose="020B0604020202020204" pitchFamily="34" charset="0"/>
              </a:rPr>
              <a:t>Poměr hodnot neutronového a protonového čísla</a:t>
            </a:r>
            <a:endParaRPr lang="cs-CZ" sz="2400" b="1" dirty="0"/>
          </a:p>
        </p:txBody>
      </p:sp>
      <p:pic>
        <p:nvPicPr>
          <p:cNvPr id="9" name="Obrázek 8" descr="Obsah obrázku text, mapa&#10;&#10;Popis byl vytvořen automaticky">
            <a:extLst>
              <a:ext uri="{FF2B5EF4-FFF2-40B4-BE49-F238E27FC236}">
                <a16:creationId xmlns:a16="http://schemas.microsoft.com/office/drawing/2014/main" id="{21AD2A48-D5C3-4A18-935E-F56A0F521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81000"/>
            <a:ext cx="3746568" cy="5579002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4E26CDCF-CE14-4E93-AB09-F5E3B2B397E9}"/>
              </a:ext>
            </a:extLst>
          </p:cNvPr>
          <p:cNvSpPr/>
          <p:nvPr/>
        </p:nvSpPr>
        <p:spPr>
          <a:xfrm>
            <a:off x="276225" y="2730415"/>
            <a:ext cx="480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333333"/>
                </a:solidFill>
              </a:rPr>
              <a:t>Prvky</a:t>
            </a:r>
            <a:r>
              <a:rPr lang="en-US" sz="2000" b="1" dirty="0">
                <a:solidFill>
                  <a:srgbClr val="333333"/>
                </a:solidFill>
              </a:rPr>
              <a:t> s</a:t>
            </a:r>
            <a:r>
              <a:rPr lang="cs-CZ" sz="2000" b="1" dirty="0">
                <a:solidFill>
                  <a:srgbClr val="333333"/>
                </a:solidFill>
              </a:rPr>
              <a:t>e</a:t>
            </a:r>
            <a:r>
              <a:rPr lang="en-US" sz="2000" b="1" dirty="0">
                <a:solidFill>
                  <a:srgbClr val="333333"/>
                </a:solidFill>
              </a:rPr>
              <a:t> Z &lt; 20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jsou lehké, </a:t>
            </a:r>
            <a:r>
              <a:rPr lang="en-US" sz="2000" dirty="0">
                <a:solidFill>
                  <a:srgbClr val="333333"/>
                </a:solidFill>
              </a:rPr>
              <a:t>pom</a:t>
            </a:r>
            <a:r>
              <a:rPr lang="cs-CZ" sz="2000" dirty="0">
                <a:solidFill>
                  <a:srgbClr val="333333"/>
                </a:solidFill>
              </a:rPr>
              <a:t>ě</a:t>
            </a:r>
            <a:r>
              <a:rPr lang="en-US" sz="2000" dirty="0">
                <a:solidFill>
                  <a:srgbClr val="333333"/>
                </a:solidFill>
              </a:rPr>
              <a:t>r po</a:t>
            </a:r>
            <a:r>
              <a:rPr lang="cs-CZ" sz="2000" dirty="0">
                <a:solidFill>
                  <a:srgbClr val="333333"/>
                </a:solidFill>
              </a:rPr>
              <a:t>č</a:t>
            </a:r>
            <a:r>
              <a:rPr lang="en-US" sz="2000" dirty="0" err="1">
                <a:solidFill>
                  <a:srgbClr val="333333"/>
                </a:solidFill>
              </a:rPr>
              <a:t>tu</a:t>
            </a:r>
            <a:r>
              <a:rPr lang="en-US" sz="2000" dirty="0">
                <a:solidFill>
                  <a:srgbClr val="333333"/>
                </a:solidFill>
              </a:rPr>
              <a:t> neutron</a:t>
            </a:r>
            <a:r>
              <a:rPr lang="cs-CZ" sz="2000" dirty="0">
                <a:solidFill>
                  <a:srgbClr val="333333"/>
                </a:solidFill>
              </a:rPr>
              <a:t>ů (N)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ku</a:t>
            </a:r>
            <a:r>
              <a:rPr lang="en-US" sz="2000" dirty="0">
                <a:solidFill>
                  <a:srgbClr val="333333"/>
                </a:solidFill>
              </a:rPr>
              <a:t> po</a:t>
            </a:r>
            <a:r>
              <a:rPr lang="cs-CZ" sz="2000" dirty="0">
                <a:solidFill>
                  <a:srgbClr val="333333"/>
                </a:solidFill>
              </a:rPr>
              <a:t>č</a:t>
            </a:r>
            <a:r>
              <a:rPr lang="en-US" sz="2000" dirty="0" err="1">
                <a:solidFill>
                  <a:srgbClr val="333333"/>
                </a:solidFill>
              </a:rPr>
              <a:t>tu</a:t>
            </a:r>
            <a:r>
              <a:rPr lang="en-US" sz="2000" dirty="0">
                <a:solidFill>
                  <a:srgbClr val="333333"/>
                </a:solidFill>
              </a:rPr>
              <a:t> proton</a:t>
            </a:r>
            <a:r>
              <a:rPr lang="cs-CZ" sz="2000" dirty="0">
                <a:solidFill>
                  <a:srgbClr val="333333"/>
                </a:solidFill>
              </a:rPr>
              <a:t>ů je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b="1" dirty="0">
                <a:solidFill>
                  <a:srgbClr val="333333"/>
                </a:solidFill>
              </a:rPr>
              <a:t>1:1 </a:t>
            </a:r>
            <a:r>
              <a:rPr lang="en-US" sz="2000" dirty="0">
                <a:solidFill>
                  <a:srgbClr val="333333"/>
                </a:solidFill>
              </a:rPr>
              <a:t>a prefer</a:t>
            </a:r>
            <a:r>
              <a:rPr lang="cs-CZ" sz="2000" dirty="0">
                <a:solidFill>
                  <a:srgbClr val="333333"/>
                </a:solidFill>
              </a:rPr>
              <a:t>ují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stejný počet</a:t>
            </a:r>
            <a:r>
              <a:rPr lang="en-US" sz="2000" dirty="0">
                <a:solidFill>
                  <a:srgbClr val="333333"/>
                </a:solidFill>
              </a:rPr>
              <a:t> proton</a:t>
            </a:r>
            <a:r>
              <a:rPr lang="cs-CZ" sz="2000" dirty="0">
                <a:solidFill>
                  <a:srgbClr val="333333"/>
                </a:solidFill>
              </a:rPr>
              <a:t>ů</a:t>
            </a:r>
            <a:r>
              <a:rPr lang="en-US" sz="2000" dirty="0">
                <a:solidFill>
                  <a:srgbClr val="333333"/>
                </a:solidFill>
              </a:rPr>
              <a:t> a neutron</a:t>
            </a:r>
            <a:r>
              <a:rPr lang="cs-CZ" sz="2000" dirty="0">
                <a:solidFill>
                  <a:srgbClr val="333333"/>
                </a:solidFill>
              </a:rPr>
              <a:t>ů</a:t>
            </a:r>
            <a:r>
              <a:rPr lang="en-US" sz="2000" dirty="0">
                <a:solidFill>
                  <a:srgbClr val="333333"/>
                </a:solidFill>
              </a:rPr>
              <a:t>.</a:t>
            </a:r>
            <a:endParaRPr lang="cs-CZ" sz="2000" dirty="0">
              <a:solidFill>
                <a:srgbClr val="333333"/>
              </a:solidFill>
            </a:endParaRPr>
          </a:p>
          <a:p>
            <a:pPr algn="just"/>
            <a:endParaRPr lang="cs-CZ" sz="2000" dirty="0">
              <a:solidFill>
                <a:srgbClr val="333333"/>
              </a:solidFill>
            </a:endParaRPr>
          </a:p>
          <a:p>
            <a:pPr algn="just"/>
            <a:r>
              <a:rPr lang="en-US" sz="2000" b="1" dirty="0" err="1">
                <a:solidFill>
                  <a:srgbClr val="333333"/>
                </a:solidFill>
              </a:rPr>
              <a:t>Prvky</a:t>
            </a:r>
            <a:r>
              <a:rPr lang="en-US" sz="2000" b="1" dirty="0">
                <a:solidFill>
                  <a:srgbClr val="333333"/>
                </a:solidFill>
              </a:rPr>
              <a:t> s</a:t>
            </a:r>
            <a:r>
              <a:rPr lang="cs-CZ" sz="2000" b="1" dirty="0">
                <a:solidFill>
                  <a:srgbClr val="333333"/>
                </a:solidFill>
              </a:rPr>
              <a:t>e</a:t>
            </a:r>
            <a:r>
              <a:rPr lang="en-US" sz="2000" b="1" dirty="0">
                <a:solidFill>
                  <a:srgbClr val="333333"/>
                </a:solidFill>
              </a:rPr>
              <a:t> Z </a:t>
            </a:r>
            <a:r>
              <a:rPr lang="cs-CZ" sz="2000" b="1" dirty="0">
                <a:solidFill>
                  <a:srgbClr val="333333"/>
                </a:solidFill>
              </a:rPr>
              <a:t>= </a:t>
            </a:r>
            <a:r>
              <a:rPr lang="en-US" sz="2000" b="1" dirty="0"/>
              <a:t>20 </a:t>
            </a:r>
            <a:r>
              <a:rPr lang="cs-CZ" sz="2000" b="1" dirty="0"/>
              <a:t>-</a:t>
            </a:r>
            <a:r>
              <a:rPr lang="en-US" sz="2000" b="1" dirty="0"/>
              <a:t> 83</a:t>
            </a:r>
            <a:r>
              <a:rPr lang="en-US" sz="2000" dirty="0"/>
              <a:t> </a:t>
            </a:r>
            <a:r>
              <a:rPr lang="cs-CZ" sz="2000" dirty="0"/>
              <a:t>jsou těžké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333333"/>
                </a:solidFill>
              </a:rPr>
              <a:t>pom</a:t>
            </a:r>
            <a:r>
              <a:rPr lang="cs-CZ" sz="2000" dirty="0">
                <a:solidFill>
                  <a:srgbClr val="333333"/>
                </a:solidFill>
              </a:rPr>
              <a:t>ě</a:t>
            </a:r>
            <a:r>
              <a:rPr lang="en-US" sz="2000" dirty="0">
                <a:solidFill>
                  <a:srgbClr val="333333"/>
                </a:solidFill>
              </a:rPr>
              <a:t>r po</a:t>
            </a:r>
            <a:r>
              <a:rPr lang="cs-CZ" sz="2000" dirty="0">
                <a:solidFill>
                  <a:srgbClr val="333333"/>
                </a:solidFill>
              </a:rPr>
              <a:t>č</a:t>
            </a:r>
            <a:r>
              <a:rPr lang="en-US" sz="2000" dirty="0" err="1">
                <a:solidFill>
                  <a:srgbClr val="333333"/>
                </a:solidFill>
              </a:rPr>
              <a:t>tu</a:t>
            </a:r>
            <a:r>
              <a:rPr lang="en-US" sz="2000" dirty="0">
                <a:solidFill>
                  <a:srgbClr val="333333"/>
                </a:solidFill>
              </a:rPr>
              <a:t> neutron</a:t>
            </a:r>
            <a:r>
              <a:rPr lang="cs-CZ" sz="2000" dirty="0">
                <a:solidFill>
                  <a:srgbClr val="333333"/>
                </a:solidFill>
              </a:rPr>
              <a:t>ů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ku</a:t>
            </a:r>
            <a:r>
              <a:rPr lang="en-US" sz="2000" dirty="0">
                <a:solidFill>
                  <a:srgbClr val="333333"/>
                </a:solidFill>
              </a:rPr>
              <a:t> po</a:t>
            </a:r>
            <a:r>
              <a:rPr lang="cs-CZ" sz="2000" dirty="0">
                <a:solidFill>
                  <a:srgbClr val="333333"/>
                </a:solidFill>
              </a:rPr>
              <a:t>č</a:t>
            </a:r>
            <a:r>
              <a:rPr lang="en-US" sz="2000" dirty="0" err="1">
                <a:solidFill>
                  <a:srgbClr val="333333"/>
                </a:solidFill>
              </a:rPr>
              <a:t>tu</a:t>
            </a:r>
            <a:r>
              <a:rPr lang="en-US" sz="2000" dirty="0">
                <a:solidFill>
                  <a:srgbClr val="333333"/>
                </a:solidFill>
              </a:rPr>
              <a:t> proton</a:t>
            </a:r>
            <a:r>
              <a:rPr lang="cs-CZ" sz="2000" dirty="0">
                <a:solidFill>
                  <a:srgbClr val="333333"/>
                </a:solidFill>
              </a:rPr>
              <a:t>ů je cca  </a:t>
            </a:r>
            <a:r>
              <a:rPr lang="en-US" sz="2000" b="1" dirty="0"/>
              <a:t>1.5:1,</a:t>
            </a:r>
            <a:r>
              <a:rPr lang="en-US" sz="2000" dirty="0"/>
              <a:t> </a:t>
            </a:r>
            <a:r>
              <a:rPr lang="cs-CZ" sz="2000" dirty="0"/>
              <a:t>v důsledku</a:t>
            </a:r>
            <a:r>
              <a:rPr lang="en-US" sz="2000" dirty="0"/>
              <a:t> </a:t>
            </a:r>
            <a:r>
              <a:rPr lang="en-US" sz="2000" dirty="0" err="1"/>
              <a:t>repul</a:t>
            </a:r>
            <a:r>
              <a:rPr lang="cs-CZ" sz="2000" dirty="0" err="1"/>
              <a:t>zí</a:t>
            </a:r>
            <a:r>
              <a:rPr lang="en-US" sz="2000" dirty="0"/>
              <a:t>v</a:t>
            </a:r>
            <a:r>
              <a:rPr lang="cs-CZ" sz="2000" dirty="0" err="1"/>
              <a:t>ních</a:t>
            </a:r>
            <a:r>
              <a:rPr lang="cs-CZ" sz="2000" dirty="0"/>
              <a:t> sil mezi </a:t>
            </a:r>
            <a:r>
              <a:rPr lang="en-US" sz="2000" dirty="0"/>
              <a:t>proton</a:t>
            </a:r>
            <a:r>
              <a:rPr lang="cs-CZ" sz="2000" dirty="0"/>
              <a:t>y</a:t>
            </a:r>
            <a:r>
              <a:rPr lang="en-US" sz="2000" dirty="0"/>
              <a:t>: </a:t>
            </a:r>
            <a:r>
              <a:rPr lang="cs-CZ" sz="2000" dirty="0"/>
              <a:t>čím silnější jsou repulzívní síly</a:t>
            </a:r>
            <a:r>
              <a:rPr lang="en-US" sz="2000" dirty="0"/>
              <a:t>, t</a:t>
            </a:r>
            <a:r>
              <a:rPr lang="cs-CZ" sz="2000" dirty="0" err="1"/>
              <a:t>ím</a:t>
            </a:r>
            <a:r>
              <a:rPr lang="cs-CZ" sz="2000" dirty="0"/>
              <a:t> více </a:t>
            </a:r>
            <a:r>
              <a:rPr lang="en-US" sz="2000" dirty="0"/>
              <a:t>neutron</a:t>
            </a:r>
            <a:r>
              <a:rPr lang="cs-CZ" sz="2000" dirty="0"/>
              <a:t>ů</a:t>
            </a:r>
            <a:r>
              <a:rPr lang="en-US" sz="2000" dirty="0"/>
              <a:t> </a:t>
            </a:r>
            <a:r>
              <a:rPr lang="cs-CZ" sz="2000" dirty="0"/>
              <a:t>je potřeba ke </a:t>
            </a:r>
            <a:r>
              <a:rPr lang="en-US" sz="2000" dirty="0" err="1"/>
              <a:t>stabiliz</a:t>
            </a:r>
            <a:r>
              <a:rPr lang="cs-CZ" sz="2000" dirty="0" err="1"/>
              <a:t>aci</a:t>
            </a:r>
            <a:r>
              <a:rPr lang="cs-CZ" sz="2000" dirty="0"/>
              <a:t> jader.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754765D3-37D8-4ADD-AEF5-ABCAF1A18AAB}"/>
              </a:ext>
            </a:extLst>
          </p:cNvPr>
          <p:cNvSpPr/>
          <p:nvPr/>
        </p:nvSpPr>
        <p:spPr>
          <a:xfrm>
            <a:off x="152400" y="60198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Výjimky</a:t>
            </a:r>
            <a:r>
              <a:rPr lang="cs-CZ" sz="2000" dirty="0"/>
              <a:t>:  Několik </a:t>
            </a:r>
            <a:r>
              <a:rPr lang="en-US" sz="2000" dirty="0" err="1"/>
              <a:t>radioa</a:t>
            </a:r>
            <a:r>
              <a:rPr lang="cs-CZ" sz="2000" dirty="0"/>
              <a:t>k</a:t>
            </a:r>
            <a:r>
              <a:rPr lang="en-US" sz="2000" dirty="0" err="1"/>
              <a:t>tiv</a:t>
            </a:r>
            <a:r>
              <a:rPr lang="cs-CZ" sz="2000" dirty="0" err="1"/>
              <a:t>ních</a:t>
            </a:r>
            <a:r>
              <a:rPr lang="en-US" sz="2000" dirty="0"/>
              <a:t> nu</a:t>
            </a:r>
            <a:r>
              <a:rPr lang="cs-CZ" sz="2000" dirty="0"/>
              <a:t>k</a:t>
            </a:r>
            <a:r>
              <a:rPr lang="en-US" sz="2000" dirty="0"/>
              <a:t>li</a:t>
            </a:r>
            <a:r>
              <a:rPr lang="cs-CZ" sz="2000" dirty="0" err="1"/>
              <a:t>dů</a:t>
            </a:r>
            <a:r>
              <a:rPr lang="cs-CZ" sz="2000" dirty="0"/>
              <a:t> leží uvnitř pásu stability:</a:t>
            </a:r>
            <a:r>
              <a:rPr lang="en-US" sz="2000" dirty="0"/>
              <a:t> </a:t>
            </a:r>
            <a:r>
              <a:rPr lang="cs-CZ" sz="2000" dirty="0"/>
              <a:t>např.</a:t>
            </a:r>
            <a:r>
              <a:rPr lang="en-US" sz="2000" dirty="0"/>
              <a:t> </a:t>
            </a:r>
            <a:r>
              <a:rPr lang="en-US" sz="2000" baseline="30000" dirty="0"/>
              <a:t>146</a:t>
            </a:r>
            <a:r>
              <a:rPr lang="en-US" sz="2000" dirty="0"/>
              <a:t>Nd a </a:t>
            </a:r>
            <a:r>
              <a:rPr lang="en-US" sz="2000" baseline="30000" dirty="0"/>
              <a:t>148</a:t>
            </a:r>
            <a:r>
              <a:rPr lang="en-US" sz="2000" dirty="0"/>
              <a:t>Nd </a:t>
            </a:r>
            <a:r>
              <a:rPr lang="cs-CZ" sz="2000" dirty="0"/>
              <a:t>jsou</a:t>
            </a:r>
            <a:r>
              <a:rPr lang="en-US" sz="2000" dirty="0"/>
              <a:t> stab</a:t>
            </a:r>
            <a:r>
              <a:rPr lang="cs-CZ" sz="2000" dirty="0"/>
              <a:t>i</a:t>
            </a:r>
            <a:r>
              <a:rPr lang="en-US" sz="2000" dirty="0"/>
              <a:t>l</a:t>
            </a:r>
            <a:r>
              <a:rPr lang="cs-CZ" sz="2000" dirty="0"/>
              <a:t>ní, ale </a:t>
            </a:r>
            <a:r>
              <a:rPr lang="en-US" sz="2000" baseline="30000" dirty="0"/>
              <a:t>147</a:t>
            </a:r>
            <a:r>
              <a:rPr lang="en-US" sz="2000" dirty="0"/>
              <a:t>Nd</a:t>
            </a:r>
            <a:r>
              <a:rPr lang="cs-CZ" sz="2000" dirty="0"/>
              <a:t> ležící mezi nimi je r</a:t>
            </a:r>
            <a:r>
              <a:rPr lang="en-US" sz="2000" dirty="0" err="1"/>
              <a:t>adioa</a:t>
            </a:r>
            <a:r>
              <a:rPr lang="cs-CZ" sz="2000" dirty="0"/>
              <a:t>k</a:t>
            </a:r>
            <a:r>
              <a:rPr lang="en-US" sz="2000" dirty="0" err="1"/>
              <a:t>tiv</a:t>
            </a:r>
            <a:r>
              <a:rPr lang="cs-CZ" sz="2000" dirty="0"/>
              <a:t>ní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50089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ouvisející obrázek">
            <a:extLst>
              <a:ext uri="{FF2B5EF4-FFF2-40B4-BE49-F238E27FC236}">
                <a16:creationId xmlns:a16="http://schemas.microsoft.com/office/drawing/2014/main" id="{BB5CF90A-5E6E-41EB-B553-3506A6C5C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91000"/>
            <a:ext cx="4796421" cy="245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Výsledek obrázku pro number of stable isotopes periodic table">
            <a:extLst>
              <a:ext uri="{FF2B5EF4-FFF2-40B4-BE49-F238E27FC236}">
                <a16:creationId xmlns:a16="http://schemas.microsoft.com/office/drawing/2014/main" id="{0984132E-D7F6-4E8F-AB55-478790EBF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00600"/>
            <a:ext cx="3330526" cy="198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40A59E1-6167-4B58-8C43-6E44BB176341}"/>
              </a:ext>
            </a:extLst>
          </p:cNvPr>
          <p:cNvSpPr/>
          <p:nvPr/>
        </p:nvSpPr>
        <p:spPr>
          <a:xfrm>
            <a:off x="152400" y="897791"/>
            <a:ext cx="8686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Ostrov</a:t>
            </a:r>
            <a:r>
              <a:rPr lang="en-US" sz="2000" dirty="0"/>
              <a:t> stability je v </a:t>
            </a:r>
            <a:r>
              <a:rPr lang="en-US" sz="2000" dirty="0" err="1"/>
              <a:t>jaderné</a:t>
            </a:r>
            <a:r>
              <a:rPr lang="en-US" sz="2000" dirty="0"/>
              <a:t> </a:t>
            </a:r>
            <a:r>
              <a:rPr lang="en-US" sz="2000" dirty="0" err="1"/>
              <a:t>fyzice</a:t>
            </a:r>
            <a:r>
              <a:rPr lang="en-US" sz="2000" dirty="0"/>
              <a:t> </a:t>
            </a:r>
            <a:r>
              <a:rPr lang="en-US" sz="2000" dirty="0" err="1"/>
              <a:t>předpověď</a:t>
            </a:r>
            <a:r>
              <a:rPr lang="en-US" sz="2000" dirty="0"/>
              <a:t> </a:t>
            </a:r>
            <a:r>
              <a:rPr lang="en-US" sz="2000" dirty="0" err="1"/>
              <a:t>skupiny</a:t>
            </a:r>
            <a:r>
              <a:rPr lang="en-US" sz="2000" dirty="0"/>
              <a:t> </a:t>
            </a:r>
            <a:r>
              <a:rPr lang="en-US" sz="2000" dirty="0" err="1"/>
              <a:t>těžkých</a:t>
            </a:r>
            <a:r>
              <a:rPr lang="en-US" sz="2000" dirty="0"/>
              <a:t> </a:t>
            </a:r>
            <a:r>
              <a:rPr lang="en-US" sz="2000" dirty="0" err="1"/>
              <a:t>izotopů</a:t>
            </a:r>
            <a:r>
              <a:rPr lang="en-US" sz="2000" dirty="0"/>
              <a:t> s </a:t>
            </a:r>
            <a:r>
              <a:rPr lang="en-US" sz="2000" dirty="0" err="1"/>
              <a:t>počtem</a:t>
            </a:r>
            <a:r>
              <a:rPr lang="en-US" sz="2000" dirty="0"/>
              <a:t> </a:t>
            </a:r>
            <a:r>
              <a:rPr lang="en-US" sz="2000" dirty="0" err="1"/>
              <a:t>nukleonů</a:t>
            </a:r>
            <a:r>
              <a:rPr lang="en-US" sz="2000" dirty="0"/>
              <a:t> </a:t>
            </a:r>
            <a:r>
              <a:rPr lang="en-US" sz="2000" dirty="0" err="1"/>
              <a:t>blízkým</a:t>
            </a:r>
            <a:r>
              <a:rPr lang="en-US" sz="2000" dirty="0"/>
              <a:t> </a:t>
            </a:r>
            <a:r>
              <a:rPr lang="en-US" sz="2000" dirty="0" err="1"/>
              <a:t>magickým</a:t>
            </a:r>
            <a:r>
              <a:rPr lang="en-US" sz="2000" dirty="0"/>
              <a:t> </a:t>
            </a:r>
            <a:r>
              <a:rPr lang="en-US" sz="2000" dirty="0" err="1"/>
              <a:t>číslům</a:t>
            </a:r>
            <a:r>
              <a:rPr lang="en-US" sz="2000" dirty="0"/>
              <a:t>, </a:t>
            </a:r>
            <a:r>
              <a:rPr lang="en-US" sz="2000" dirty="0" err="1"/>
              <a:t>která</a:t>
            </a:r>
            <a:r>
              <a:rPr lang="en-US" sz="2000" dirty="0"/>
              <a:t> </a:t>
            </a:r>
            <a:r>
              <a:rPr lang="en-US" sz="2000" dirty="0" err="1"/>
              <a:t>dočasně</a:t>
            </a:r>
            <a:r>
              <a:rPr lang="en-US" sz="2000" dirty="0"/>
              <a:t> </a:t>
            </a:r>
            <a:r>
              <a:rPr lang="en-US" sz="2000" dirty="0" err="1"/>
              <a:t>zvrátí</a:t>
            </a:r>
            <a:r>
              <a:rPr lang="en-US" sz="2000" dirty="0"/>
              <a:t> trend </a:t>
            </a:r>
            <a:r>
              <a:rPr lang="en-US" sz="2000" dirty="0" err="1"/>
              <a:t>klesající</a:t>
            </a:r>
            <a:r>
              <a:rPr lang="en-US" sz="2000" dirty="0"/>
              <a:t> stability </a:t>
            </a:r>
            <a:r>
              <a:rPr lang="en-US" sz="2000" dirty="0" err="1"/>
              <a:t>chemických</a:t>
            </a:r>
            <a:r>
              <a:rPr lang="en-US" sz="2000" dirty="0"/>
              <a:t> </a:t>
            </a:r>
            <a:r>
              <a:rPr lang="en-US" sz="2000" dirty="0" err="1"/>
              <a:t>prvků</a:t>
            </a:r>
            <a:r>
              <a:rPr lang="en-US" sz="2000" dirty="0"/>
              <a:t> </a:t>
            </a:r>
            <a:r>
              <a:rPr lang="en-US" sz="2000" dirty="0" err="1"/>
              <a:t>těžších</a:t>
            </a:r>
            <a:r>
              <a:rPr lang="en-US" sz="2000" dirty="0"/>
              <a:t> </a:t>
            </a:r>
            <a:r>
              <a:rPr lang="en-US" sz="2000" dirty="0" err="1"/>
              <a:t>než</a:t>
            </a:r>
            <a:r>
              <a:rPr lang="en-US" sz="2000" dirty="0"/>
              <a:t> </a:t>
            </a:r>
            <a:r>
              <a:rPr lang="en-US" sz="2000" dirty="0" err="1"/>
              <a:t>uran</a:t>
            </a:r>
            <a:r>
              <a:rPr lang="en-US" sz="2000" dirty="0"/>
              <a:t>.</a:t>
            </a:r>
            <a:endParaRPr lang="cs-CZ" sz="2000" dirty="0"/>
          </a:p>
          <a:p>
            <a:pPr algn="just"/>
            <a:endParaRPr lang="cs-CZ" sz="800" dirty="0"/>
          </a:p>
          <a:p>
            <a:pPr algn="just"/>
            <a:r>
              <a:rPr lang="en-US" sz="2000" dirty="0" err="1"/>
              <a:t>Současné</a:t>
            </a:r>
            <a:r>
              <a:rPr lang="en-US" sz="2000" dirty="0"/>
              <a:t> </a:t>
            </a:r>
            <a:r>
              <a:rPr lang="en-US" sz="2000" dirty="0" err="1"/>
              <a:t>teoretické</a:t>
            </a:r>
            <a:r>
              <a:rPr lang="en-US" sz="2000" dirty="0"/>
              <a:t> </a:t>
            </a:r>
            <a:r>
              <a:rPr lang="en-US" sz="2000" dirty="0" err="1"/>
              <a:t>výzkumy</a:t>
            </a:r>
            <a:r>
              <a:rPr lang="en-US" sz="2000" dirty="0"/>
              <a:t> </a:t>
            </a:r>
            <a:r>
              <a:rPr lang="en-US" sz="2000" dirty="0" err="1"/>
              <a:t>ukazují</a:t>
            </a:r>
            <a:r>
              <a:rPr lang="en-US" sz="2000" dirty="0"/>
              <a:t>, </a:t>
            </a:r>
            <a:r>
              <a:rPr lang="en-US" sz="2000" dirty="0" err="1"/>
              <a:t>že</a:t>
            </a:r>
            <a:r>
              <a:rPr lang="en-US" sz="2000" dirty="0"/>
              <a:t> v </a:t>
            </a:r>
            <a:r>
              <a:rPr lang="en-US" sz="2000" dirty="0" err="1"/>
              <a:t>oblasti</a:t>
            </a:r>
            <a:r>
              <a:rPr lang="en-US" sz="2000" dirty="0"/>
              <a:t> </a:t>
            </a:r>
            <a:r>
              <a:rPr lang="en-US" sz="2000" dirty="0" err="1"/>
              <a:t>protonových</a:t>
            </a:r>
            <a:r>
              <a:rPr lang="en-US" sz="2000" dirty="0"/>
              <a:t> </a:t>
            </a:r>
            <a:r>
              <a:rPr lang="en-US" sz="2000" dirty="0" err="1"/>
              <a:t>čísel</a:t>
            </a:r>
            <a:r>
              <a:rPr lang="en-US" sz="2000" dirty="0"/>
              <a:t> </a:t>
            </a:r>
            <a:r>
              <a:rPr lang="cs-CZ" sz="2000" dirty="0"/>
              <a:t>Z = </a:t>
            </a:r>
            <a:r>
              <a:rPr lang="en-US" sz="2000" dirty="0"/>
              <a:t>106</a:t>
            </a:r>
            <a:r>
              <a:rPr lang="cs-CZ" sz="2000" dirty="0"/>
              <a:t> </a:t>
            </a:r>
            <a:r>
              <a:rPr lang="en-US" sz="2000" dirty="0"/>
              <a:t>-</a:t>
            </a:r>
            <a:r>
              <a:rPr lang="cs-CZ" sz="2000" dirty="0"/>
              <a:t> </a:t>
            </a:r>
            <a:r>
              <a:rPr lang="en-US" sz="2000" dirty="0"/>
              <a:t>108 a </a:t>
            </a:r>
            <a:r>
              <a:rPr lang="en-US" sz="2000" dirty="0" err="1"/>
              <a:t>neutronových</a:t>
            </a:r>
            <a:r>
              <a:rPr lang="en-US" sz="2000" dirty="0"/>
              <a:t> </a:t>
            </a:r>
            <a:r>
              <a:rPr lang="en-US" sz="2000" dirty="0" err="1"/>
              <a:t>čísel</a:t>
            </a:r>
            <a:r>
              <a:rPr lang="en-US" sz="2000" dirty="0"/>
              <a:t> </a:t>
            </a:r>
            <a:r>
              <a:rPr lang="cs-CZ" sz="2000" dirty="0"/>
              <a:t>N = </a:t>
            </a:r>
            <a:r>
              <a:rPr lang="en-US" sz="2000" dirty="0"/>
              <a:t>160</a:t>
            </a:r>
            <a:r>
              <a:rPr lang="cs-CZ" sz="2000" dirty="0"/>
              <a:t> </a:t>
            </a:r>
            <a:r>
              <a:rPr lang="en-US" sz="2000" dirty="0"/>
              <a:t>-</a:t>
            </a:r>
            <a:r>
              <a:rPr lang="cs-CZ" sz="2000" dirty="0"/>
              <a:t> </a:t>
            </a:r>
            <a:r>
              <a:rPr lang="en-US" sz="2000" dirty="0"/>
              <a:t>164 </a:t>
            </a:r>
            <a:r>
              <a:rPr lang="en-US" sz="2000" dirty="0" err="1"/>
              <a:t>může</a:t>
            </a:r>
            <a:r>
              <a:rPr lang="en-US" sz="2000" dirty="0"/>
              <a:t> </a:t>
            </a:r>
            <a:r>
              <a:rPr lang="en-US" sz="2000" dirty="0" err="1"/>
              <a:t>být</a:t>
            </a:r>
            <a:r>
              <a:rPr lang="en-US" sz="2000" dirty="0"/>
              <a:t> </a:t>
            </a:r>
            <a:r>
              <a:rPr lang="en-US" sz="2000" dirty="0" err="1"/>
              <a:t>malý</a:t>
            </a:r>
            <a:r>
              <a:rPr lang="en-US" sz="2000" dirty="0"/>
              <a:t> </a:t>
            </a:r>
            <a:r>
              <a:rPr lang="en-US" sz="2000" dirty="0" err="1"/>
              <a:t>ostrov</a:t>
            </a:r>
            <a:r>
              <a:rPr lang="en-US" sz="2000" dirty="0"/>
              <a:t> stability, </a:t>
            </a:r>
            <a:r>
              <a:rPr lang="en-US" sz="2000" dirty="0" err="1"/>
              <a:t>který</a:t>
            </a:r>
            <a:r>
              <a:rPr lang="en-US" sz="2000" dirty="0"/>
              <a:t> </a:t>
            </a:r>
            <a:r>
              <a:rPr lang="en-US" sz="2000" dirty="0" err="1"/>
              <a:t>může</a:t>
            </a:r>
            <a:r>
              <a:rPr lang="en-US" sz="2000" dirty="0"/>
              <a:t> </a:t>
            </a:r>
            <a:r>
              <a:rPr lang="en-US" sz="2000" dirty="0" err="1"/>
              <a:t>být</a:t>
            </a:r>
            <a:r>
              <a:rPr lang="en-US" sz="2000" dirty="0"/>
              <a:t> </a:t>
            </a:r>
            <a:r>
              <a:rPr lang="en-US" sz="2000" dirty="0" err="1"/>
              <a:t>stabilní</a:t>
            </a:r>
            <a:r>
              <a:rPr lang="en-US" sz="2000" dirty="0"/>
              <a:t> s </a:t>
            </a:r>
            <a:r>
              <a:rPr lang="en-US" sz="2000" dirty="0" err="1"/>
              <a:t>ohledem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l-GR" sz="2000" dirty="0"/>
              <a:t>β</a:t>
            </a:r>
            <a:r>
              <a:rPr lang="cs-CZ" sz="2000" dirty="0"/>
              <a:t>-</a:t>
            </a:r>
            <a:r>
              <a:rPr lang="en-US" sz="2000" dirty="0" err="1"/>
              <a:t>přeměnu</a:t>
            </a:r>
            <a:r>
              <a:rPr lang="en-US" sz="2000" dirty="0"/>
              <a:t> a </a:t>
            </a:r>
            <a:r>
              <a:rPr lang="en-US" sz="2000" dirty="0" err="1"/>
              <a:t>jehož</a:t>
            </a:r>
            <a:r>
              <a:rPr lang="en-US" sz="2000" dirty="0"/>
              <a:t> </a:t>
            </a:r>
            <a:r>
              <a:rPr lang="en-US" sz="2000" dirty="0" err="1"/>
              <a:t>izotopy</a:t>
            </a:r>
            <a:r>
              <a:rPr lang="en-US" sz="2000" dirty="0"/>
              <a:t> </a:t>
            </a:r>
            <a:r>
              <a:rPr lang="en-US" sz="2000" dirty="0" err="1"/>
              <a:t>mohou</a:t>
            </a:r>
            <a:r>
              <a:rPr lang="en-US" sz="2000" dirty="0"/>
              <a:t> </a:t>
            </a:r>
            <a:r>
              <a:rPr lang="en-US" sz="2000" dirty="0" err="1"/>
              <a:t>podléhat</a:t>
            </a:r>
            <a:r>
              <a:rPr lang="en-US" sz="2000" dirty="0"/>
              <a:t> </a:t>
            </a:r>
            <a:r>
              <a:rPr lang="en-US" sz="2000" dirty="0" err="1"/>
              <a:t>pouze</a:t>
            </a:r>
            <a:r>
              <a:rPr lang="en-US" sz="2000" dirty="0"/>
              <a:t> </a:t>
            </a:r>
            <a:r>
              <a:rPr lang="el-GR" sz="2000" dirty="0"/>
              <a:t>α</a:t>
            </a:r>
            <a:r>
              <a:rPr lang="cs-CZ" sz="2000" dirty="0"/>
              <a:t>-</a:t>
            </a:r>
            <a:r>
              <a:rPr lang="en-US" sz="2000" dirty="0" err="1"/>
              <a:t>rozpadu</a:t>
            </a:r>
            <a:r>
              <a:rPr lang="en-US" sz="2000" dirty="0"/>
              <a:t>.</a:t>
            </a:r>
            <a:endParaRPr lang="cs-CZ" sz="2000" dirty="0"/>
          </a:p>
          <a:p>
            <a:pPr algn="just"/>
            <a:endParaRPr lang="cs-CZ" sz="800" dirty="0"/>
          </a:p>
          <a:p>
            <a:pPr algn="just"/>
            <a:r>
              <a:rPr lang="cs-CZ" sz="2000" dirty="0"/>
              <a:t>Příprav</a:t>
            </a:r>
            <a:r>
              <a:rPr lang="en-US" sz="2000" dirty="0"/>
              <a:t>a </a:t>
            </a:r>
            <a:r>
              <a:rPr lang="cs-CZ" sz="2000" dirty="0"/>
              <a:t>těchto </a:t>
            </a:r>
            <a:r>
              <a:rPr lang="en-US" sz="2000" dirty="0" err="1"/>
              <a:t>jader</a:t>
            </a:r>
            <a:r>
              <a:rPr lang="en-US" sz="2000" dirty="0"/>
              <a:t> se </a:t>
            </a:r>
            <a:r>
              <a:rPr lang="en-US" sz="2000" dirty="0" err="1"/>
              <a:t>ukáz</a:t>
            </a:r>
            <a:r>
              <a:rPr lang="cs-CZ" sz="2000" dirty="0" err="1"/>
              <a:t>uje</a:t>
            </a:r>
            <a:r>
              <a:rPr lang="en-US" sz="2000" dirty="0"/>
              <a:t> </a:t>
            </a:r>
            <a:r>
              <a:rPr lang="en-US" sz="2000" dirty="0" err="1"/>
              <a:t>být</a:t>
            </a:r>
            <a:r>
              <a:rPr lang="en-US" sz="2000" dirty="0"/>
              <a:t> </a:t>
            </a:r>
            <a:r>
              <a:rPr lang="en-US" sz="2000" dirty="0" err="1"/>
              <a:t>velmi</a:t>
            </a:r>
            <a:r>
              <a:rPr lang="en-US" sz="2000" dirty="0"/>
              <a:t> </a:t>
            </a:r>
            <a:r>
              <a:rPr lang="en-US" sz="2000" dirty="0" err="1"/>
              <a:t>obtížnou</a:t>
            </a:r>
            <a:r>
              <a:rPr lang="en-US" sz="2000" dirty="0"/>
              <a:t>, </a:t>
            </a:r>
            <a:r>
              <a:rPr lang="en-US" sz="2000" dirty="0" err="1"/>
              <a:t>protože</a:t>
            </a:r>
            <a:r>
              <a:rPr lang="en-US" sz="2000" dirty="0"/>
              <a:t> </a:t>
            </a:r>
            <a:r>
              <a:rPr lang="en-US" sz="2000" dirty="0" err="1"/>
              <a:t>výchozí</a:t>
            </a:r>
            <a:r>
              <a:rPr lang="en-US" sz="2000" dirty="0"/>
              <a:t> </a:t>
            </a:r>
            <a:r>
              <a:rPr lang="en-US" sz="2000" dirty="0" err="1"/>
              <a:t>jádra</a:t>
            </a:r>
            <a:r>
              <a:rPr lang="en-US" sz="2000" dirty="0"/>
              <a:t> </a:t>
            </a:r>
            <a:r>
              <a:rPr lang="en-US" sz="2000" dirty="0" err="1"/>
              <a:t>nezajišťují</a:t>
            </a:r>
            <a:r>
              <a:rPr lang="en-US" sz="2000" dirty="0"/>
              <a:t> </a:t>
            </a:r>
            <a:r>
              <a:rPr lang="en-US" sz="2000" dirty="0" err="1"/>
              <a:t>dostatečný</a:t>
            </a:r>
            <a:r>
              <a:rPr lang="en-US" sz="2000" dirty="0"/>
              <a:t> </a:t>
            </a:r>
            <a:r>
              <a:rPr lang="en-US" sz="2000" dirty="0" err="1"/>
              <a:t>počet</a:t>
            </a:r>
            <a:r>
              <a:rPr lang="en-US" sz="2000" dirty="0"/>
              <a:t> </a:t>
            </a:r>
            <a:r>
              <a:rPr lang="en-US" sz="2000" dirty="0" err="1"/>
              <a:t>neutronů</a:t>
            </a:r>
            <a:r>
              <a:rPr lang="en-US" sz="2000" dirty="0"/>
              <a:t>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C9E5BB3-66FF-4869-9BAE-EEB62B01D646}"/>
              </a:ext>
            </a:extLst>
          </p:cNvPr>
          <p:cNvSpPr/>
          <p:nvPr/>
        </p:nvSpPr>
        <p:spPr>
          <a:xfrm>
            <a:off x="381000" y="381000"/>
            <a:ext cx="2194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Ostrov</a:t>
            </a:r>
            <a:r>
              <a:rPr lang="en-US" sz="2400" b="1" dirty="0"/>
              <a:t> stability </a:t>
            </a:r>
          </a:p>
        </p:txBody>
      </p:sp>
    </p:spTree>
    <p:extLst>
      <p:ext uri="{BB962C8B-B14F-4D97-AF65-F5344CB8AC3E}">
        <p14:creationId xmlns:p14="http://schemas.microsoft.com/office/powerpoint/2010/main" val="39696553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data:image/gif;base64,R0lGODdh/gF1AfQAAMzMzAAAAAB/fwA/PwC/vwD//39/AD8/AH5+AIODAICAAD8AAH8AAL+/AISEAIGBAIKCAI+PAL98AL8AAJ+fAP//AP8AAH+/AP+7AL//AAAAAAAAAAAAAAAAAAAAAAAAACwAAAAA/gF1AQAF/iAgjmRpnmiqrmzrvnAsz3Rt33iu73zv/8CgcEgsGo/IpHLJbDqf0Kh0Sq1ar9isdsvter/gsHhMLpvP6LR6zW673/C4fE6v2+/4vH7P7/v/gIGCg4SFhoeIiYpyASeNM49rkVWTi5aXMQGVAJsunWafKKEkoy+lmKipnKukNKdhryOvsSu0qreHjZWRu6Sasr67mr8iup/DrMayxMUlj8bMxb/HyNLEw8zYy6Pazd3W2ZzR1s7VuOdoz63N66zJwOzu7OPt15O88PDR+NKO9fnx7gFsl0ygvIIA+cmzha4hpXwK5zl7R3BdqF4LJx5UZ1GjR3cXIX5MGK9kx5P6/io6XMlFYUSKGjGWM1mRo0mbElHSFOfPkcuR/UZ2uhYzJkOWSKEYfIlTH7ZsyJrWLImxatFW33gS1Oby6UWDEKPeBGdOa9KzWXox3Sl17MGpGXXCzDnQRDi3IDM13ev2FD20gJ+oHciX78adfeFalTv0H961dhknlhw3sGXBdiPehflzGeKAhvN6Pgy6Z8CEmutSnRx0s+jKl2MrabxNVzDUwqbZViH2bVlx0/ACfwtuJnBlQYen+CaTq+3fymvLnm7paCDr1LMXkpkKu/bvgMCq8g6+PJ+s482rX8++vfv38OPLn0+/vv37+PPr38+/v///AAYo4IAEFmjggQgm/qjgggw26OCDEEYo4YQUVmjhhRhmqOGGHHbo4YcghijiiCSWaOKJKKaoIgwCDNDiiy7G+OKKAA5g44043ojKjS8K4OOPQAIZ4wA02gfjkTImCeMhPMoYpI8E/Bhlj0cW6V6OVD6p5Y8xCmJjlluGuSWRVpb3pZJhRjmlAGty2WIfaELJ5pxq0mlnnW66WGZ2TYq5ZZthknkHj37eaWidgHK552VnUjnAmogeKmmedjTqopSSRqqpoUsuehaOhR5KgJqj2innk4K+Aeqfd47q6quwmopqqoCASusgtiIJY459KqnkHAMEoCummxabqal6qtrosZqWCquzk/poYx8B/uTq67R+YCmtlr4eGaqbyn7pJ6LPllvunNy2QSir5rbr7pi3zlGtsN1uu22XeQSr66X79stvkJCiKsAa1gJpLKkIs+kstJt2msa6zCr8bAGuUhyrsVXWweu36dKxKscgG4xpx2VUC/GTCbur8rPoCvmwuOyuLHOs3MbLhsnDynnwvQPDoW+chdYr8s54SluypVkSPfOrx4J7tJNKj0rx1ARQbTXTGEtrMxobpzly0G2YDHPI36bMctE/iiH2vyjTufTbaGtNxsnESqyyxVW/DW/YP3sbMNEtO53OsknLmui/f7eaMqc+goEz0MUuLHXFeV89+cWytrh1WstGXfnn/ldTfXnTQ6qhSa5ekxvpqaiesTbZhf4NN6CbU/F66m6vjPfuK2deuxVip94u71YXYPnZpdbM9ePe6hzxzoqSwfylgCdad+TtNt0S0ohnCmvooIePt6uMv/kF4cxSDv76n5Pf8L2/c44l2wDrHXeQaqMvpvX72z07+fjTQvDoNzT/lYt9x8ve4bzwMYAZ8FXEM54EJ5jAs41pDMG6Eb0KdzDJSaxpLvPC66j3vJYlTnXfE58HV5eFDEIufZNDoApFhzVkmU8Lfetes2I4Q+PN0IL3w9f51qa/683ug0HswunG1jbW8W9kkjsg5VQWpPjNZn79c1cEp+ZDCbbvXQsU/mAREXa3qlGQgmYcn7m+xiUrRmFeLsyZ95ZWwhnJD2klrJ4BZUhD96ErWVOI4wt3qL4f8jFvmMMTIK8wPeehkI9d7KIK/bg6+CnRhV1r2/9mFrjGYSF4uKsku3InRfApUEhuLMIIsygzLp7xlV/MXhVTmYQGGqyMrnwlLNWIOW7dEAsZHCEeHUlK3l0OkVhjWOAY2cjr5dF7xDMkIjklRKXksHlzlGbxXPnDRP6xZ1UQZIuwh8z1RZKbplTm6mREniGcjoi2HNomOQlAo9kunsSsp/VkZy50nhOMIYQCJglIrFamUZe6jOUaq8hIJjpQi2k8KEJ9eExvKu8KwdzY/iAVp02FelORU5gXNvVYvUIeso/UBKcTlihHckLQkGfsKCW/SUsiNDOfKTQnQiepTt9pDnjwzORD5znPgK6UiKN8X8wmVrmJSvJctLOmtpY6vKY6NaF9tGAbKUE3neFSohP1aA0Dha2QwtFGq9QhR6N50nICkU019QFL+fWoZ5aUh9uMaAUbFlcepFVk+bQbJHPpxcJOMqVlVQrznEnGwU5Qr1+0GOmO1E6/npVXY3ygFI9pTLdSMXpMWKJD5VnJfSIxp1el6LsY2gSkEtSr/VRfandaUaaRTKqj5ShTZ4vGrM60Zok96kALplZytfW47UNWa8VJQpI+r4e7DN9M/qe0yCSIVmjZPOlVu1lDRf7SCcwNbGPFF1b2TbeTlH1jUDGbVIMid6/Q+u4RrpvUaGlSs4QtL0C3ugR4ZlGzL80vb5+6WlRK4XaarKqAt8vLsYoJrYK57F+dhNMAd/S9ylTpfEVKYbvm0aTnfKx5EdvfgY4UhtoMcWElacry2VMw12SsYE1qVRGzGJnn9W6S+rqDy2IWdaTdrFvzuuLeErieGlalOEOZua+RcbezFSv/+uvf15ISogOGZW1/qzUe93ixBXwyahesZYDyb0iVtcEwMspeNJETw3Aeq3WbeUIPP5K8veWpUoOr5AmLd4/QBWue03neXUl1WC5NMToP/pu1PP20tevVKFVji1fQqVi/NPOyDK6bW+gJb7eCxup+japKTlsZtgoOdWqlu9DWwbiIqI4tmWPa4F6OSXN8NsI7Menn4pbywpb2Z4upO9/wyti5kWLrPw1LQ8mKMtdC2HWvwiyqSodu2TceMcaqOZubzlEAbMUzd3NM012lGRKm/nFmZ9bZa2d5jZqGAX3pV2fWTXrM291y8maFhDVj8dO4vPROvUjFIMZbzUDWkphfakZV3/iz6IUftN25ax8X7Ng0jrNTY4kuXRv7z8iesbshS+hJcZvi4aV3Nq0NbPN2t9zndkUji1vMlusZhI6GcLfTre57Q5Tls6atbQ/O/gJ/5/bPsbuybDfuWwfzV9fzTvrCSxllZvfuoqEVapCxbFWS9+5+QsI10eW9ZgkTt0cdBPqFsV3yKZX64x4GuciDPe6eUgrqPm5eXdM+ZJun09kml2+/ve25OI8ua9RFUrB2Hukfg0npupti13nL8RcHwegdbmLEfb50QUcU4m2auFwtnvmhvm3kRZbyy2e50oQnOPKpb/rF9h0oscfcE3DMvQbPvvKMt1zg0v2jTc+KTbmb9s1+f6uON0x87HpO7YbvaegfTWXuUXvq0QdcFc09dtyT3vFWJqqFgy5illkeCJg/Ohs5NvUY0hrHazQ486ssdbghV2ab13m3Xa9w/vv3Hf9PlCcaNHhlx2uS1mGJxlm+Z3jKhXKEFzFOhHHQ101IZEOlU2p5V3rGJ3kaN02FFnaiF21wd32nNYF7hXM8g2bdV3RPMVw9p3LuI37WxnatlmSjt0peAzsFJWushn/ABXUu+Hic93OeBX8Qt336N2f8R1oAlkL6dkoB2GUDyHwZpXt+dmxNCGrZF18r6BMpR4JRCHILqGfSB4JdKArS1i8P1XsdyEuTdYFX9FdYiEImqHyBdy3VQoDpp27q137zFG6yR3tnGAxap4MKl4W+B4DopSMYuF5CyFgyeEQBmISDV4ivF4mn5Cc7RokUV4BWaGIICEMl6IR9d0jr/jSIyzCCTrZ+hSNeY7hlb0h9nQiKLSWBM6aAzYY80HMtWcdhtch3DFeE5LZOOac5eTh/0uaCS7iDmFhVmehJ0WZqhhgqZhOJTdZGqFgO0nhqkNiMZgYvnAiECDYuukVUH2Rv4DiFeFdxVfiFNHdXiOhyhZaN0kCLBDWJjweMrOaGu2hoGMhmagiG1eaM36hU8HOM1TdzApmA8QeBIKh4f3F5XmF2PRdK3nhETyeR9DeN5OiHdAR2/tiIQciNFXaRXAZcixdaUUeNkLdJm5eOOHJ7LYAN7ah700ZCxldtijOKMchXgtcD7IhdgPWQdLWQt+iBZRgw6YV3ACmUc7iT/lC1Qkk5MptIj7zRfCeWk9VYgZ6WeN0Sjp3oFQb4b6wCWyX4QIgYlYdjlQU4VRzJSkWFZHuzjpH2iK+XlvSUYQ/GiCq5kfXnkfG3b2FYlSmph+z4idO2hiG3mIglADLpE2nolEgYkE/Zky+3bUspjvZYfJUpiiFXjGCpmTdZX4zpaaBpjIWJjO8UlJLWkXaGllAVcSGoAy1Ilm95iIAZm4PJl43YeHaJmzwpiS+JjaH5j21WNuWoQHqpiWKHVo85k2L5ib64UaX5mtM3mzlAk73mJikYkO8IlVPpXQeph2xmfXRVZ9WpR/uijlQWddRpnSB0OIoXk+3ZgmVXlyRp/kKrGIHEhI4185yQ6ZenVpT28pewqZdnhmsAioZtyV6/OZRb2ZNn6Z+zMiSp2Z6OBzKrI5WlBTI/FpFh6Yk1yXtaCZ97ZoxUiJVf6S8s2pnOBZpWqY2IaZ6kaaI4dy3YOYvbCZzpmX/riVYxyqAT2aDHeZtGio0Lmhk0iUUkuaIsqZ5Bg6JztqQHqIOMyTFVmaTe54iGqH1kY6E5oqVXOaQjOprdU6L1pp+TCYe9GUwsuqJwWqMvSpSyyJQZ2KIcZKMd6igQGaRj2pSUiZ5xt4j+EkxiOqZDSqT4dKSGSJ+GCX56h424Nqn5qZRq+i04Up9USpb5WZaXaqm1J4Ug/jqlI8mdSceflxoqhMmejDeRZUqjh4iqnupLX3mhInmncZqrnHmldFqc0ciauuqavLqm3Heo0FmeccpkUEqsWWqrrZqo39epjEqUGmSswcBzNLqqiTmtMGmtMrqHJMqtHtqcweKtiOqIBCquD7YrvDKqqmmf7WimpupA21egRZmr5dqXyPqm88mvoYh039SdQApp2rmZyYqqlpqwVFmo82KuiGqwOXOmn7qfvcquu+ewQgqtpKc56mqvxBmTGEsWvtkkZ8KHy3ik7XpUBfuClyKtKPuxrBphm3qyHTufYequhumqNpmtkeqxulqrDSuzO/uz7EqpeEqvwwm0Qjuj/kQrrWEosBY7L5RwmDwLNLBzr4UKpDibs9Baqho4rjiqblsbothqsmYLa2+JWSF7rYp6nC47jdqar1MLrkxaszbbrmu7HBpbpv7atz9bhXnLtvtKshaKmkAqrxSWrmEHtVqrXiK6nUKjuKaKtXB6sX5KdsDqt5O7uYzbr1rrrIqlsW1rtB7rs5R6ts5pViuLuqw7ml8Ks776rtFasokrrnELHQfWtrZCOG9br3ertgLUtYipuX8LplYYuEoqoqgrnZDatG8aTLYDr7hKvNRbq5+LvHqrvFVbvX5ruWNLsKJrtv7auheLu6Gru+Qrvl9Lq+SauqobnahLmSETtnj7/r2aqoxuy5nMSb83a77Rm6iv6rybaLg1ab9TWrBik8De+6qQ271ai73fSrUctr0CzLCAuwXwm8BGW8HF670GDL57O7K0275ia6j+m7vwurwLfLYbfLp8+MF0ubom68IRu7lg+qEn/L7JOMOEq3gpSLtnm8NAJbzIWrUlLJ0w/KzMu8QjGq0OXL7BK71FzMHEW8BfgMBTzL34GpMXrDbh23jpW61e4ThETERIzLRhjMMYDMBgzMPcE8ZPccVkmsaFS7is27BJ7Lhkyrw9fLgGmHvoIUIZ3MSEPKPCVMclC8gQfK54HMC7K8BAfL3lushb+rj428JbTMDHmw4hTMfX/jvG0iO8hynKFEm+gCzHe7x7npzGcezFbLzKravIlHwDnczEtjzJs4xuUmzLg8zEXIzEsKCzhRy/iPzLBZzLptDL8UrMRwy4efxJXzzFYYrLrZwGonvN2CzNfozHyMyC0QzLL0zNz6zHwgzORwzKYfPKtyzLQhzMbLya3BzCEtzE7QzNqczHY5nP6zzOKIzFvqzPC3y8/LzG2NzIohsHBZ3Q8qyx1vzFydjGquzM1dzQ15zPXNyuHozO8lLQEj3RCK3QIG2fiXoz0bzOwxzP3axmZXzSLK3RdRDSLv3SMD3TMU3R2WzSAj2RcMDRlszLQ0otIB0eNB3SdODQOO3M/tRc1O981Ozs0UANrYnw09Dp1HYw1Ch9zVVt1QrtKZah1di8BzMtzlDN1bHh1SPtB2at02SdHWk90KbT1mttHlYd1UMd1/Dx1eNR0Ha913zd137914Ad2II92IStIryQFSnNSLdBDrdgDo7t1mC92NFB16oB2UotEi9RHcCAD5l9CZuxG8SxHXUB2p6N2SwB2qh9Dj/R2aJdHN7wrYZwD0ThGqRBCKk92Rqd2KHlFK9R0+fhDzjBHdeB2Rwh3Lo9Z6fRGSLR2v1w27Ud2i8N3N1AG4Kw2ikBF8Nt2qdxFbYN3MvtGJG93eL9D9VQz9as3b39GuHhEc69Cepg3vKC/t6Z/QzwLQmSvRp6OxrQHTaSXRacrRrnMd1QIR4gwdp5INuHTeAEvggRKR7Hvduv/RmYkNtAUR0e/eBz+xELPgipjeECtBwVzuC8gQ4OrhIcnhcenhYgbuIivuKaHRn4LeF/0OErERIsrgjcMOGmUeJRHeLpIQo+3uMu/uIkUeSIINyqnd8yfuQjjgoXvhU4HuRODuL1feJXWdhYnuVavuVc3uVe/uVgHuZiPuZkXuZmfuZonuZqvuZs3uZu/uZwHudyPud0Xud2fud4nud6vud83ud+/ueAHuiCPuiEXuiGfuiInuiKvuiM3uiO/uiQHumSPumUXumWfumYnuma/r7pnN7pnv7poB7qoj7qpF7qpr4hyJviDwHkuUDYqU7iQ6HqcsXqgi3rth3rM/7lCJ4bE1He4+DfPIHgOj4YZHGtxp6xx94cygHsvs7r0qEMws7XqTHeUPHdh23tpU3si0EXxLHtq9Ac114ayaHcBY7tez3tyl7k3h4aPU7sML4UN64TNsHj1E4Z6s3uZB3u2M3j677ksb3duG4W+g2dyfHdsDHt3J7e1/3XwrDvUH4c5S0XpS0aCU7a9DDgFb8Q7h7j924R6IzugR3w6Y7fxyDxL84P+C7wBU8YmbHZGg7ecWHjMR/y6s7eD9/vz83kET4XcxHcpsHtCf7yBg/v/uBN9AC+JwiP8JVB7uQu5N++8Fph9N3uCxzv3g9/8ENv5AaO9Me+DUJPFfuwFZbNCFfvHK599skb9b9h9Vp/9ZPd3GJv66d+3nNfInJf95cx9ni/93zf937P5Xdv5e8ebUCp54Ff3ayepH4hb4ZvICW/36rE+HLOHMfBtpt98Xov0/uAHr1BDsENotCgpB3BHLhL+Yht+ph/+PexFFKPEDGu+tZl7/oe7k2v32CB8rdP666f8PTd9gxv79zN+93B4oaxGEhOGsZv8z+f8sKf83Z98RVOFMBv4bVQ/Fdx/N5OESNvHNhN9cgv5Vwd9vXQG1Xh2zieG7uR/cU9xtMd/vzar/xouO/kbxRULe3WTxmwr16s0fxtAeNQ//4gAIhAMJYjigbnaYrtG6tyWts3nus73/s/MCgcElMwlpEmg5GUzSI0KgUencjZ0/VkMq3ebdKpXYa5X/M0rV6z2+5gNUs2sVpx+Tuvt8WPdvrYCs0fH+GgFhreGBiW34thVtfeJGWlpdqK4BdJJmdTp5Hm5Shbpp+gaOcp46NkDKiKKKuSLF1qGCdqyW5tLukvcLCwlOuw8XFUMTLucrPzc7Ay9DS0tLM1dbb2Ng829/elN7I4eLl5M/m5OmZ5+vo7fLz8PH29/T1+vv4+f7//P8CAAgcSLGjwIMKEChcybOjw/iHEiBInUqxo8SLGjBo3cuzo8SPIkCJHkixp8iTKlCpXsmzp8iXMmDJn0qxp8ybOnDp38uzp8yfQoEKHEi06wsABpEqTMl2apinUpQaMUnV54GpSA1q3ckWw1SvXpD6uKuXa1WsCrQq2inW5gMHbuFVrSm2qNe3WBnm5OjAb9W9dA2i16iW8l/ADpyLhMo7L4PFbyI8bM5ibEqtdAwrWQjDrOUIErp0fgC1rOuvWzZ4NFGZ92LXWzlM5Lqg9+Tbu3LolWw4ZILBm2BH0Endd/LhW0loBo76bFjl04xKiJ2hb0XHkxxMYbO/O/bv38N8nY6/shnJ5ub25YTZtIMFa/rPRkZvFu5pr4tV6KVA43uA/gAEaxxVFtu02HngJiqfdgQ0yxpsNkmXnIIXmrXdMAGRFld98A3aoFwTxnbZVAoWB5hp/H/7H2orUHQCRY7iJN6OCNdK4HYM53pYdj+TdhqONQS6o3oW/ZJjZXVy1Bl2L/1FgWGhq3WeAbAZE6SGLAWq55ZaeMWTbhLnhOEF3ZHJHJppl3jgZkEBW+CaCbSpopne6FWnJb3+V9iGWxE034HsKlDZYn4Vy2UAFh7boWgReJVQem0JKuialk8ZpaaWZJgjXnXpgRtaUTBLXJX1bQVAlle/pl6WirSrKqFYHhalbeGnaeiuudGJ66Zsz/tKZK7AL3tZpGwccWdcD+YXGJ7PD3fXAZsn2BZuhTf6XKLaIapvttYsWN5tAYD7IIKW/2nqmmrtquu6c6aKJLrxrMkbsFMZqaFaVzhrwJ4Cs9tvvk62RCEEC9nnWQH/Wuppotw23GmtAtRkoZrvBWoxrvObCq6Octbp7McjvukkvFPYCVrChKc/nbAMOJNAXXsz6uy3N2dpM87+wveiPuBNmam7IurI79KTAWjDB0WQenfStNXJKMhyfTrnXqK4KKPDU8s3c6s3YVnCzov1BzI/Es/4IXtBpB40p0GobfTGCUP+wwr1Iyly1ytQuaSXL1Xbbdc2Bc4sluPn0fHa5/moijSbTTIus8eNE/7xd44wvvvTlmVdOo4Vy53AkVstNjbfVOWO9WpR7cw2g161//frrDxemT9m7dew27sBm/LHiuSut+eK/Yzyy5ziADhjVeXcYMLVKKj8z4NELrq3pY9dzuIxC4lo55sKnuXuu6mp/K+blA28++t/XWTwfnyJ5sIelEyd21nw7L7/rsOu/P/VXE3i9xMZFK3T5roC68xgB05Y+CzCwgQ5sYPDCNxn2qcBkgWnO3bLkIf7o7TUN6JuoDCC91iHqayUkIdgGVB17BAA9cBma5by3OfVBrmkiE1/vLLdAzTGQh+m7IY4o+Aj3jY5q8tNg/eCHv2vl/m9/TmRYl9hCjwCI60BjyqEBC7i7BIJscz2E4APD6MAYCu0xFKTbsaLynhIN6AL8el50lKg81k2vifqro7es9w4qpgdx49teBB0XLC5K7o+/2+ECv/jF86lvPOzL0PFAZarOnKhPViPcVhwwLfgZgINLfCIoYde/AF1AivHgY4wahMUs5q5dhMTd0sQoSzFG8FwTlBsk25OZAzxANhnk05VcVjDVGUdsVdNS9EwYSsBpSWfxWAAfKRMpcrkyVzMUJO+2WMjI2QqRPkRaGMH5Q6fhMpLvy48SFfavFTGPKwk41ak2qbV1Hqpry3QiHZtpynWgMpUD9BgrcafNGipQ/pzinCVCZ+imBeDSZHVzzy/z9qxo9RKO0KtjKPFYnIA5ip/QPJzP1OW2eKHNXTisGPkYmchZqrSMTyNWJojYHASUJnnH5BKgroSqZBnMpqWz2T33hwEo6lMwV1lH2aqoylcGFGQ49F0so5pQlmKMPPRCoy6lkiSLdmhZWgGLV5IFpbxBcYQnPGvssDVUUllpOepYQe1SuQAY8o6GvsrmNm0ENG+WT5FSBSPwbjgvmNJNas1JjgcJQ7o8eqYzNY0NJ9WpKBQGNQM461J83ppUfy6VmwJdGxAjhcACom+q4fSeYF96oZimEThKOlEGS3kcBwhqNafiKjLxaNYU0ueo/ub4aB9Duq62Qe6keU1cS/lq0B2GVrXrMYX7JIm6Kz3PM8qZkn0qibCEya9m9xzllujn1nb0c2IVAmhTw8c5keaur6b1q3qHdadcHu+CSSLmfN74Qb0YDDWoeQB+LamXsuq2wKTT2c7AQcV+ulC4bMOrcSOM3DRxL7kWbpzTajPfXBqWLanhilcNoxX+tLN5IroPTfN1pe1Ktp7eBRt4cbrPb8A1qQKkGLkICrfIDVROHJumXlcZLO7BF7AK1ZVVV8varOoJZRH9VnDsixonzzFAuzVwHgtjHRoDF6S2kzCYj1u0VSpXuaHF0VuKZApz3sssqtGaYaDc2Mdit6dG/uxu/2BcOs/4lsblDaDZ/hnk+Oa1V6ItaVOZO8iFqnnJoUOeZkQU0a0yx8OqCfBiB5zPAhM1y2ExgDuiseC4uhDIYj71psLc40BemNXNlUyodeLo6B7WVKsSMaymVOvGwtk4eI7xEfmynARvIxObHVegf5xjvJpJ2bxCEJyeXdf0wi03Gn7uklsL6TXGGYSAQqzoKo0aBAyTqxeVHk6Pc6WkxNpIowZ0qSmGajHjWNXoJaP5DhgkuEBTyTGNrnvq01PqTgmdSfwKyu7n61/juXmb7HOxa3zsZDuIXTqKNsYrXk1qn6tOO2IotrEKSSm7J+FL6pthDC7uESVWRTfd/jQ9U4aAprSbFHBlcB8lY2p778rZPr7UcXU8vDIOid81v8maad3m1WzGzqtJFp1ZHvDkGJxabqQnw9naGlRBXBum2Cy8M77zi4u97F/+MY8NSFI3SejoNoEuhx+6bSp1Zm/PoqmHV468ups75tU7jjE/zW4FjxrnDe4smKkpLLMfet6Jx06/Q45VpU/9LL0kmCZdhio+k3zXNHW6gLNeKgOgEzOEf/fEb8z41bM+2hNmaiMX//HI92bN9GWyVk1DU9I81iv+7bx9l/P5Dj7Zou8BC1OIHfGbdzm40qx3x6QN5LPhpkc6R/bZgc7zSjWY9rVPujmRsnQU9/7T4RZ//vJ3eXDnxXnhGoy5iKOEfPG7fRRf/zO/5dr6/e+I/2MfD9G5FLTtRtn0QlWAn73Ul94l0QI2oFrEh16ARvF1FeclnzkYG+rBm/PBCdtVn26YjfOFoI9onOLxnAc6BhVtmO0p3aOt331ABQu6lnVVncLNhyc1T1uBW7gZywWuGdhpoP/xH6SoXhCS4JtsVv29HdwloEM54O/pnYbIHcktx231XZ/oSwLMH80p3/J9VOHl3+Hp3/URoI/kXBieoQha31KVINo9Wxk2hhcmoRKuIK2hn9Tt2hOiXx224Ps01uaxXwfhmlnQoB6+1df9oI2pIeupISO+4RAqYhGaHRLK/uEcZlsTSqETXhDuOaCtwRPVgMZweFscCcb5JR8l4gkGeiGppWG89QgrviIaxiIkFmF6SMyCEZbtxR3lqVHlwSAL7mLlnQW5OR3BrcY76RpmnGIl5GLz/eDzMZ4rYp+EoAeYeJkYRiKFxAXYGeD3ISCbZSIUAuMCio5XfF5amFxiRdmIwGCG7NH9qWILASEszqMs1iM9mmEjXl801mLhKWNN5OK//WL6uZYvCuQeSuGU0BS5IQA83dZokJ46mp8eXoU/LqMPotKfxZVS5SP2aaNHgiGgVSMiauRHcuQiOuI2cmM3ruDtKSDwiZtDgY5LgmNZzBze4Z2uSRlWVKRF/qZi4aXePdqjPYokSAplUN6jLXphOQHkN8bgo0WhQUYlQgajC/rFRBoLT/bkO2YkIholHI4kWIZlWBYlPo5gK34lIpqC5zAlE1KkLmFiXUShTLblJfLhSxJk3nVeAmalVm5lUobkUVJjSRIlYP5lMwKmVwZmSP6kSjYaQNalQF4lC86lVMpUVvye6HBeZsal+/BlX2IgH3HlSIKkSIqlaZ4mahKmanqkWGIkLKxlLjLh7QGcL15lS8ombnYYTYLjTvLgFDEjY6oi2Bllav5gcP4kWJJlYubfNsKjZ1ZibOpiZf7ibUrndN7lX1Dnc37mRR5mcX4neIaneJ6m7QlR/is8ZnVCZvr1plumZ3rSJnbqpSnu5T0wJTx2Gc5N3GoaJkYm5XHe53/2Z21wJWkOpjb253FuJ04wJUtOZ2fuJBpF6G066FOuZ4VGFyQpaDgAJDQx33h+p4De54AKJ35+KHnGYS6aZyywpXuy56e0KIzi5jfGZ0G2ZGPCg30GKImKpo72KID+qI+inpCKKJA655qpaCgwqCU6aIYqqcipJ4VG5ZHug5P65HgiaJEyZpX6aAGe6IgOqJIiaSGwqIyWaYyyloSaaUxS6FzaqIYCQ44yX5BmKZ1qqZ126JzmaZ3e3JSKaZJWKVbGHWXK5pai5+RBKZOW5z8UqoeW6JeW/uiC8WmkTiqjOimeXqqV9uOk4qmT+unnbKmawiijhiqptmeoqmVAFGqdruqmgialVqpf6mmChqmnfiqsoil93SqgziairilAFoSudmerBiuxFmux1mo3gKol5mqTGiupnimh3ig/VCqmsqqkGquuciq2viay2uq2fquSBqq44mqgpmhCgCu6pmu6discqGu6PuteNiu3IoS71qu9Fiq7EsG97iujQgS//uu95msyACzBzqtDFCzCEqvAYkLCBuxFNCxT9oC6LqweQCy4esS+UsKWUqy7KawPfGtJgCzHSkSnpkG/tkSljqzKrizLtqzLvizMxqzMzizN1qzN3izO/uaszu4sz/asz/4s0Aat0A4t0Rat0R4t0iat0i4tQ3CrHUirp8KC1EIt09pcIFyBIrDrH2ztIlTtNbzCIbBsIoiB144D2EaCLRismD5tDfCCub5p2WrCFRjC2K5tF7AtM5Bt2b7BKaBCILRt1N4A1uZt1u5tG7gC1kLCHHQtTOHCLhgP4KKq4ZaC5EaCLCRC3eKi3G6u07btHUyuMCjqJnDs3RIu6Fqt4JpuvpYuFpxuNEBu65Iu4Mau66IuH6iu1s4u49YunsDu7q6u7uot705CMTiCyrLu7w7vHiiDWsKtUCCv8Cqv9E4v9Vav9V4v9mav9m4v93av934v+IavHfiOL/mWr/meL/qmr/quL/u2r/u+L/zGr/ySQggAADs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4" descr="data:image/gif;base64,R0lGODdh/gF1AfQAAMzMzAAAAAB/fwA/PwC/vwD//39/AD8/AH5+AIODAICAAD8AAH8AAL+/AISEAIGBAIKCAI+PAL98AL8AAJ+fAP//AP8AAH+/AP+7AL//AAAAAAAAAAAAAAAAAAAAAAAAACwAAAAA/gF1AQAF/iAgjmRpnmiqrmzrvnAsz3Rt33iu73zv/8CgcEgsGo/IpHLJbDqf0Kh0Sq1ar9isdsvter/gsHhMLpvP6LR6zW673/C4fE6v2+/4vH7P7/v/gIGCg4SFhoeIiYpyASeNM49rkVWTi5aXMQGVAJsunWafKKEkoy+lmKipnKukNKdhryOvsSu0qreHjZWRu6Sasr67mr8iup/DrMayxMUlj8bMxb/HyNLEw8zYy6Pazd3W2ZzR1s7VuOdoz63N66zJwOzu7OPt15O88PDR+NKO9fnx7gFsl0ygvIIA+cmzha4hpXwK5zl7R3BdqF4LJx5UZ1GjR3cXIX5MGK9kx5P6/io6XMlFYUSKGjGWM1mRo0mbElHSFOfPkcuR/UZ2uhYzJkOWSKEYfIlTH7ZsyJrWLImxatFW33gS1Oby6UWDEKPeBGdOa9KzWXox3Sl17MGpGXXCzDnQRDi3IDM13ev2FD20gJ+oHciX78adfeFalTv0H961dhknlhw3sGXBdiPehflzGeKAhvN6Pgy6Z8CEmutSnRx0s+jKl2MrabxNVzDUwqbZViH2bVlx0/ACfwtuJnBlQYen+CaTq+3fymvLnm7paCDr1LMXkpkKu/bvgMCq8g6+PJ+s482rX8++vfv38OPLn0+/vv37+PPr38+/v///AAYo4IAEFmjggQgm/qjgggw26OCDEEYo4YQUVmjhhRhmqOGGHHbo4YcghijiiCSWaOKJKKaoIgwCDNDiiy7G+OKKAA5g44043ojKjS8K4OOPQAIZ4wA02gfjkTImCeMhPMoYpI8E/Bhlj0cW6V6OVD6p5Y8xCmJjlluGuSWRVpb3pZJhRjmlAGty2WIfaELJ5pxq0mlnnW66WGZ2TYq5ZZthknkHj37eaWidgHK552VnUjnAmogeKmmedjTqopSSRqqpoUsuehaOhR5KgJqj2innk4K+Aeqfd47q6quwmopqqoCASusgtiIJY459KqnkHAMEoCummxabqal6qtrosZqWCquzk/poYx8B/uTq67R+YCmtlr4eGaqbyn7pJ6LPllvunNy2QSir5rbr7pi3zlGtsN1uu22XeQSr66X79stvkJCiKsAa1gJpLKkIs+kstJt2msa6zCr8bAGuUhyrsVXWweu36dKxKscgG4xpx2VUC/GTCbur8rPoCvmwuOyuLHOs3MbLhsnDynnwvQPDoW+chdYr8s54SluypVkSPfOrx4J7tJNKj0rx1ARQbTXTGEtrMxobpzly0G2YDHPI36bMctE/iiH2vyjTufTbaGtNxsnESqyyxVW/DW/YP3sbMNEtO53OsknLmui/f7eaMqc+goEz0MUuLHXFeV89+cWytrh1WstGXfnn/ldTfXnTQ6qhSa5ekxvpqaiesTbZhf4NN6CbU/F66m6vjPfuK2deuxVip94u71YXYPnZpdbM9ePe6hzxzoqSwfylgCdad+TtNt0S0ohnCmvooIePt6uMv/kF4cxSDv76n5Pf8L2/c44l2wDrHXeQaqMvpvX72z07+fjTQvDoNzT/lYt9x8ve4bzwMYAZ8FXEM54EJ5jAs41pDMG6Eb0KdzDJSaxpLvPC66j3vJYlTnXfE58HV5eFDEIufZNDoApFhzVkmU8Lfetes2I4Q+PN0IL3w9f51qa/683ug0HswunG1jbW8W9kkjsg5VQWpPjNZn79c1cEp+ZDCbbvXQsU/mAREXa3qlGQgmYcn7m+xiUrRmFeLsyZ95ZWwhnJD2klrJ4BZUhD96ErWVOI4wt3qL4f8jFvmMMTIK8wPeehkI9d7KIK/bg6+CnRhV1r2/9mFrjGYSF4uKsku3InRfApUEhuLMIIsygzLp7xlV/MXhVTmYQGGqyMrnwlLNWIOW7dEAsZHCEeHUlK3l0OkVhjWOAY2cjr5dF7xDMkIjklRKXksHlzlGbxXPnDRP6xZ1UQZIuwh8z1RZKbplTm6mREniGcjoi2HNomOQlAo9kunsSsp/VkZy50nhOMIYQCJglIrFamUZe6jOUaq8hIJjpQi2k8KEJ9eExvKu8KwdzY/iAVp02FelORU5gXNvVYvUIeso/UBKcTlihHckLQkGfsKCW/SUsiNDOfKTQnQiepTt9pDnjwzORD5znPgK6UiKN8X8wmVrmJSvJctLOmtpY6vKY6NaF9tGAbKUE3neFSohP1aA0Dha2QwtFGq9QhR6N50nICkU019QFL+fWoZ5aUh9uMaAUbFlcepFVk+bQbJHPpxcJOMqVlVQrznEnGwU5Qr1+0GOmO1E6/npVXY3ygFI9pTLdSMXpMWKJD5VnJfSIxp1el6LsY2gSkEtSr/VRfandaUaaRTKqj5ShTZ4vGrM60Zok96kALplZytfW47UNWa8VJQpI+r4e7DN9M/qe0yCSIVmjZPOlVu1lDRf7SCcwNbGPFF1b2TbeTlH1jUDGbVIMid6/Q+u4RrpvUaGlSs4QtL0C3ugR4ZlGzL80vb5+6WlRK4XaarKqAt8vLsYoJrYK57F+dhNMAd/S9ylTpfEVKYbvm0aTnfKx5EdvfgY4UhtoMcWElacry2VMw12SsYE1qVRGzGJnn9W6S+rqDy2IWdaTdrFvzuuLeErieGlalOEOZua+RcbezFSv/+uvf15ISogOGZW1/qzUe93ixBXwyahesZYDyb0iVtcEwMspeNJETw3Aeq3WbeUIPP5K8veWpUoOr5AmLd4/QBWue03neXUl1WC5NMToP/pu1PP20tevVKFVji1fQqVi/NPOyDK6bW+gJb7eCxup+japKTlsZtgoOdWqlu9DWwbiIqI4tmWPa4F6OSXN8NsI7Menn4pbywpb2Z4upO9/wyti5kWLrPw1LQ8mKMtdC2HWvwiyqSodu2TceMcaqOZubzlEAbMUzd3NM012lGRKm/nFmZ9bZa2d5jZqGAX3pV2fWTXrM291y8maFhDVj8dO4vPROvUjFIMZbzUDWkphfakZV3/iz6IUftN25ax8X7Ng0jrNTY4kuXRv7z8iesbshS+hJcZvi4aV3Nq0NbPN2t9zndkUji1vMlusZhI6GcLfTre57Q5Tls6atbQ/O/gJ/5/bPsbuybDfuWwfzV9fzTvrCSxllZvfuoqEVapCxbFWS9+5+QsI10eW9ZgkTt0cdBPqFsV3yKZX64x4GuciDPe6eUgrqPm5eXdM+ZJun09kml2+/ve25OI8ua9RFUrB2Hukfg0npupti13nL8RcHwegdbmLEfb50QUcU4m2auFwtnvmhvm3kRZbyy2e50oQnOPKpb/rF9h0oscfcE3DMvQbPvvKMt1zg0v2jTc+KTbmb9s1+f6uON0x87HpO7YbvaegfTWXuUXvq0QdcFc09dtyT3vFWJqqFgy5illkeCJg/Ohs5NvUY0hrHazQ486ssdbghV2ab13m3Xa9w/vv3Hf9PlCcaNHhlx2uS1mGJxlm+Z3jKhXKEFzFOhHHQ101IZEOlU2p5V3rGJ3kaN02FFnaiF21wd32nNYF7hXM8g2bdV3RPMVw9p3LuI37WxnatlmSjt0peAzsFJWushn/ABXUu+Hic93OeBX8Qt336N2f8R1oAlkL6dkoB2GUDyHwZpXt+dmxNCGrZF18r6BMpR4JRCHILqGfSB4JdKArS1i8P1XsdyEuTdYFX9FdYiEImqHyBdy3VQoDpp27q137zFG6yR3tnGAxap4MKl4W+B4DopSMYuF5CyFgyeEQBmISDV4ivF4mn5Cc7RokUV4BWaGIICEMl6IR9d0jr/jSIyzCCTrZ+hSNeY7hlb0h9nQiKLSWBM6aAzYY80HMtWcdhtch3DFeE5LZOOac5eTh/0uaCS7iDmFhVmehJ0WZqhhgqZhOJTdZGqFgO0nhqkNiMZgYvnAiECDYuukVUH2Rv4DiFeFdxVfiFNHdXiOhyhZaN0kCLBDWJjweMrOaGu2hoGMhmagiG1eaM36hU8HOM1TdzApmA8QeBIKh4f3F5XmF2PRdK3nhETyeR9DeN5OiHdAR2/tiIQciNFXaRXAZcixdaUUeNkLdJm5eOOHJ7LYAN7ah700ZCxldtijOKMchXgtcD7IhdgPWQdLWQt+iBZRgw6YV3ACmUc7iT/lC1Qkk5MptIj7zRfCeWk9VYgZ6WeN0Sjp3oFQb4b6wCWyX4QIgYlYdjlQU4VRzJSkWFZHuzjpH2iK+XlvSUYQ/GiCq5kfXnkfG3b2FYlSmph+z4idO2hiG3mIglADLpE2nolEgYkE/Zky+3bUspjvZYfJUpiiFXjGCpmTdZX4zpaaBpjIWJjO8UlJLWkXaGllAVcSGoAy1Ilm95iIAZm4PJl43YeHaJmzwpiS+JjaH5j21WNuWoQHqpiWKHVo85k2L5ib64UaX5mtM3mzlAk73mJikYkO8IlVPpXQeph2xmfXRVZ9WpR/uijlQWddRpnSB0OIoXk+3ZgmVXlyRp/kKrGIHEhI4185yQ6ZenVpT28pewqZdnhmsAioZtyV6/OZRb2ZNn6Z+zMiSp2Z6OBzKrI5WlBTI/FpFh6Yk1yXtaCZ97ZoxUiJVf6S8s2pnOBZpWqY2IaZ6kaaI4dy3YOYvbCZzpmX/riVYxyqAT2aDHeZtGio0Lmhk0iUUkuaIsqZ5Bg6JztqQHqIOMyTFVmaTe54iGqH1kY6E5oqVXOaQjOprdU6L1pp+TCYe9GUwsuqJwWqMvSpSyyJQZ2KIcZKMd6igQGaRj2pSUiZ5xt4j+EkxiOqZDSqT4dKSGSJ+GCX56h424Nqn5qZRq+i04Up9USpb5WZaXaqm1J4Ug/jqlI8mdSceflxoqhMmejDeRZUqjh4iqnupLX3mhInmncZqrnHmldFqc0ciauuqavLqm3Heo0FmeccpkUEqsWWqrrZqo39epjEqUGmSswcBzNLqqiTmtMGmtMrqHJMqtHtqcweKtiOqIBCquD7YrvDKqqmmf7WimpupA21egRZmr5dqXyPqm88mvoYh039SdQApp2rmZyYqqlpqwVFmo82KuiGqwOXOmn7qfvcquu+ewQgqtpKc56mqvxBmTGEsWvtkkZ8KHy3ik7XpUBfuClyKtKPuxrBphm3qyHTufYequhumqNpmtkeqxulqrDSuzO/uz7EqpeEqvwwm0Qjuj/kQrrWEosBY7L5RwmDwLNLBzr4UKpDibs9Baqho4rjiqblsbothqsmYLa2+JWSF7rYp6nC47jdqar1MLrkxaszbbrmu7HBpbpv7atz9bhXnLtvtKshaKmkAqrxSWrmEHtVqrXiK6nUKjuKaKtXB6sX5KdsDqt5O7uYzbr1rrrIqlsW1rtB7rs5R6ts5pViuLuqw7ml8Ks776rtFasokrrnELHQfWtrZCOG9br3ertgLUtYipuX8LplYYuEoqoqgrnZDatG8aTLYDr7hKvNRbq5+LvHqrvFVbvX5ruWNLsKJrtv7auheLu6Gru+Qrvl9Lq+SauqobnahLmSETtnj7/r2aqoxuy5nMSb83a77Rm6iv6rybaLg1ab9TWrBik8De+6qQ271ai73fSrUctr0CzLCAuwXwm8BGW8HF670GDL57O7K0275ia6j+m7vwurwLfLYbfLp8+MF0ubom68IRu7lg+qEn/L7JOMOEq3gpSLtnm8NAJbzIWrUlLJ0w/KzMu8QjGq0OXL7BK71FzMHEW8BfgMBTzL34GpMXrDbh23jpW61e4ThETERIzLRhjMMYDMBgzMPcE8ZPccVkmsaFS7is27BJ7Lhkyrw9fLgGmHvoIUIZ3MSEPKPCVMclC8gQfK54HMC7K8BAfL3lushb+rj428JbTMDHmw4hTMfX/jvG0iO8hynKFEm+gCzHe7x7npzGcezFbLzKravIlHwDnczEtjzJs4xuUmzLg8zEXIzEsKCzhRy/iPzLBZzLptDL8UrMRwy4efxJXzzFYYrLrZwGonvN2CzNfozHyMyC0QzLL0zNz6zHwgzORwzKYfPKtyzLQhzMbLya3BzCEtzE7QzNqczHY5nP6zzOKIzFvqzPC3y8/LzG2NzIohsHBZ3Q8qyx1vzFydjGquzM1dzQ15zPXNyuHozO8lLQEj3RCK3QIG2fiXoz0bzOwxzP3axmZXzSLK3RdRDSLv3SMD3TMU3R2WzSAj2RcMDRlszLQ0otIB0eNB3SdODQOO3M/tRc1O981Ozs0UANrYnw09Dp1HYw1Ch9zVVt1QrtKZah1di8BzMtzlDN1bHh1SPtB2at02SdHWk90KbT1mttHlYd1UMd1/Dx1eNR0Ha913zd137914Ad2II92IStIryQFSnNSLdBDrdgDo7t1mC92NFB16oB2UotEi9RHcCAD5l9CZuxG8SxHXUB2p6N2SwB2qh9Dj/R2aJdHN7wrYZwD0ThGqRBCKk92Rqd2KHlFK9R0+fhDzjBHdeB2Rwh3Lo9Z6fRGSLR2v1w27Ud2i8N3N1AG4Kw2ikBF8Nt2qdxFbYN3MvtGJG93eL9D9VQz9as3b39GuHhEc69Cepg3vKC/t6Z/QzwLQmSvRp6OxrQHTaSXRacrRrnMd1QIR4gwdp5INuHTeAEvggRKR7Hvduv/RmYkNtAUR0e/eBz+xELPgipjeECtBwVzuC8gQ4OrhIcnhcenhYgbuIivuKaHRn4LeF/0OErERIsrgjcMOGmUeJRHeLpIQo+3uMu/uIkUeSIINyqnd8yfuQjjgoXvhU4HuRODuL1feJXWdhYnuVavuVc3uVe/uVgHuZiPuZkXuZmfuZonuZqvuZs3uZu/uZwHudyPud0Xud2fud4nud6vud83ud+/ueAHuiCPuiEXuiGfuiInuiKvuiM3uiO/uiQHumSPumUXumWfumYnuma/r7pnN7pnv7poB7qoj7qpF7qpr4hyJviDwHkuUDYqU7iQ6HqcsXqgi3rth3rM/7lCJ4bE1He4+DfPIHgOj4YZHGtxp6xx94cygHsvs7r0qEMws7XqTHeUPHdh23tpU3si0EXxLHtq9Ac114ayaHcBY7tez3tyl7k3h4aPU7sML4UN64TNsHj1E4Z6s3uZB3u2M3j677ksb3duG4W+g2dyfHdsDHt3J7e1/3XwrDvUH4c5S0XpS0aCU7a9DDgFb8Q7h7j924R6IzugR3w6Y7fxyDxL84P+C7wBU8YmbHZGg7ecWHjMR/y6s7eD9/vz83kET4XcxHcpsHtCf7yBg/v/uBN9AC+JwiP8JVB7uQu5N++8Fph9N3uCxzv3g9/8ENv5AaO9Me+DUJPFfuwFZbNCFfvHK599skb9b9h9Vp/9ZPd3GJv66d+3nNfInJf95cx9ni/93zf937P5Xdv5e8ebUCp54Ff3ayepH4hb4ZvICW/36rE+HLOHMfBtpt98Xov0/uAHr1BDsENotCgpB3BHLhL+Yht+ph/+PexFFKPEDGu+tZl7/oe7k2v32CB8rdP666f8PTd9gxv79zN+93B4oaxGEhOGsZv8z+f8sKf83Z98RVOFMBv4bVQ/Fdx/N5OESNvHNhN9cgv5Vwd9vXQG1Xh2zieG7uR/cU9xtMd/vzar/xouO/kbxRULe3WTxmwr16s0fxtAeNQ//4gAIhAMJYjigbnaYrtG6tyWts3nus73/s/MCgcElMwlpEmg5GUzSI0KgUencjZ0/VkMq3ebdKpXYa5X/M0rV6z2+5gNUs2sVpx+Tuvt8WPdvrYCs0fH+GgFhreGBiW34thVtfeJGWlpdqK4BdJJmdTp5Hm5Shbpp+gaOcp46NkDKiKKKuSLF1qGCdqyW5tLukvcLCwlOuw8XFUMTLucrPzc7Ay9DS0tLM1dbb2Ng829/elN7I4eLl5M/m5OmZ5+vo7fLz8PH29/T1+vv4+f7//P8CAAgcSLGjwIMKEChcybOjw/iHEiBInUqxo8SLGjBo3cuzo8SPIkCJHkixp8iTKlCpXsmzp8iXMmDJn0qxp8ybOnDp38uzp8yfQoEKHEi06wsABpEqTMl2apinUpQaMUnV54GpSA1q3ckWw1SvXpD6uKuXa1WsCrQq2inW5gMHbuFVrSm2qNe3WBnm5OjAb9W9dA2i16iW8l/ADpyLhMo7L4PFbyI8bM5ibEqtdAwrWQjDrOUIErp0fgC1rOuvWzZ4NFGZ92LXWzlM5Lqg9+Tbu3LolWw4ZILBm2BH0Endd/LhW0loBo76bFjl04xKiJ2hb0XHkxxMYbO/O/bv38N8nY6/shnJ5ub25YTZtIMFa/rPRkZvFu5pr4tV6KVA43uA/gAEaxxVFtu02HngJiqfdgQ0yxpsNkmXnIIXmrXdMAGRFld98A3aoFwTxnbZVAoWB5hp/H/7H2orUHQCRY7iJN6OCNdK4HYM53pYdj+TdhqONQS6o3oW/ZJjZXVy1Bl2L/1FgWGhq3WeAbAZE6SGLAWq55ZaeMWTbhLnhOEF3ZHJHJppl3jgZkEBW+CaCbSpopne6FWnJb3+V9iGWxE034HsKlDZYn4Vy2UAFh7boWgReJVQem0JKuialk8ZpaaWZJgjXnXpgRtaUTBLXJX1bQVAlle/pl6WirSrKqFYHhalbeGnaeiuudGJ66Zsz/tKZK7AL3tZpGwccWdcD+YXGJ7PD3fXAZsn2BZuhTf6XKLaIapvttYsWN5tAYD7IIKW/2nqmmrtquu6c6aKJLrxrMkbsFMZqaFaVzhrwJ4Cs9tvvk62RCEEC9nnWQH/Wuppotw23GmtAtRkoZrvBWoxrvObCq6Octbp7McjvukkvFPYCVrChKc/nbAMOJNAXXsz6uy3N2dpM87+wveiPuBNmam7IurI79KTAWjDB0WQenfStNXJKMhyfTrnXqK4KKPDU8s3c6s3YVnCzov1BzI/Es/4IXtBpB40p0GobfTGCUP+wwr1Iyly1ytQuaSXL1Xbbdc2Bc4sluPn0fHa5/moijSbTTIus8eNE/7xd44wvvvTlmVdOo4Vy53AkVstNjbfVOWO9WpR7cw2g161//frrDxemT9m7dew27sBm/LHiuSut+eK/Yzyy5ziADhjVeXcYMLVKKj8z4NELrq3pY9dzuIxC4lo55sKnuXuu6mp/K+blA28++t/XWTwfnyJ5sIelEyd21nw7L7/rsOu/P/VXE3i9xMZFK3T5roC68xgB05Y+CzCwgQ5sYPDCNxn2qcBkgWnO3bLkIf7o7TUN6JuoDCC91iHqayUkIdgGVB17BAA9cBma5by3OfVBrmkiE1/vLLdAzTGQh+m7IY4o+Aj3jY5q8tNg/eCHv2vl/m9/TmRYl9hCjwCI60BjyqEBC7i7BIJscz2E4APD6MAYCu0xFKTbsaLynhIN6AL8el50lKg81k2vifqro7es9w4qpgdx49teBB0XLC5K7o+/2+ECv/jF86lvPOzL0PFAZarOnKhPViPcVhwwLfgZgINLfCIoYde/AF1AivHgY4wahMUs5q5dhMTd0sQoSzFG8FwTlBsk25OZAzxANhnk05VcVjDVGUdsVdNS9EwYSsBpSWfxWAAfKRMpcrkyVzMUJO+2WMjI2QqRPkRaGMH5Q6fhMpLvy48SFfavFTGPKwk41ak2qbV1Hqpry3QiHZtpynWgMpUD9BgrcafNGipQ/pzinCVCZ+imBeDSZHVzzy/z9qxo9RKO0KtjKPFYnIA5ip/QPJzP1OW2eKHNXTisGPkYmchZqrSMTyNWJojYHASUJnnH5BKgroSqZBnMpqWz2T33hwEo6lMwV1lH2aqoylcGFGQ49F0so5pQlmKMPPRCoy6lkiSLdmhZWgGLV5IFpbxBcYQnPGvssDVUUllpOepYQe1SuQAY8o6GvsrmNm0ENG+WT5FSBSPwbjgvmNJNas1JjgcJQ7o8eqYzNY0NJ9WpKBQGNQM461J83ppUfy6VmwJdGxAjhcACom+q4fSeYF96oZimEThKOlEGS3kcBwhqNafiKjLxaNYU0ueo/ub4aB9Duq62Qe6keU1cS/lq0B2GVrXrMYX7JIm6Kz3PM8qZkn0qibCEya9m9xzllujn1nb0c2IVAmhTw8c5keaur6b1q3qHdadcHu+CSSLmfN74Qb0YDDWoeQB+LamXsuq2wKTT2c7AQcV+ulC4bMOrcSOM3DRxL7kWbpzTajPfXBqWLanhilcNoxX+tLN5IroPTfN1pe1Ktp7eBRt4cbrPb8A1qQKkGLkICrfIDVROHJumXlcZLO7BF7AK1ZVVV8varOoJZRH9VnDsixonzzFAuzVwHgtjHRoDF6S2kzCYj1u0VSpXuaHF0VuKZApz3sssqtGaYaDc2Mdit6dG/uxu/2BcOs/4lsblDaDZ/hnk+Oa1V6ItaVOZO8iFqnnJoUOeZkQU0a0yx8OqCfBiB5zPAhM1y2ExgDuiseC4uhDIYj71psLc40BemNXNlUyodeLo6B7WVKsSMaymVOvGwtk4eI7xEfmynARvIxObHVegf5xjvJpJ2bxCEJyeXdf0wi03Gn7uklsL6TXGGYSAQqzoKo0aBAyTqxeVHk6Pc6WkxNpIowZ0qSmGajHjWNXoJaP5DhgkuEBTyTGNrnvq01PqTgmdSfwKyu7n61/juXmb7HOxa3zsZDuIXTqKNsYrXk1qn6tOO2IotrEKSSm7J+FL6pthDC7uESVWRTfd/jQ9U4aAprSbFHBlcB8lY2p778rZPr7UcXU8vDIOid81v8maad3m1WzGzqtJFp1ZHvDkGJxabqQnw9naGlRBXBum2Cy8M77zi4u97F/+MY8NSFI3SejoNoEuhx+6bSp1Zm/PoqmHV468ups75tU7jjE/zW4FjxrnDe4smKkpLLMfet6Jx06/Q45VpU/9LL0kmCZdhio+k3zXNHW6gLNeKgOgEzOEf/fEb8z41bM+2hNmaiMX//HI92bN9GWyVk1DU9I81iv+7bx9l/P5Dj7Zou8BC1OIHfGbdzm40qx3x6QN5LPhpkc6R/bZgc7zSjWY9rVPujmRsnQU9/7T4RZ//vJ3eXDnxXnhGoy5iKOEfPG7fRRf/zO/5dr6/e+I/2MfD9G5FLTtRtn0QlWAn73Ul94l0QI2oFrEh16ARvF1FeclnzkYG+rBm/PBCdtVn26YjfOFoI9onOLxnAc6BhVtmO0p3aOt331ABQu6lnVVncLNhyc1T1uBW7gZywWuGdhpoP/xH6SoXhCS4JtsVv29HdwloEM54O/pnYbIHcktx231XZ/oSwLMH80p3/J9VOHl3+Hp3/URoI/kXBieoQha31KVINo9Wxk2hhcmoRKuIK2hn9Tt2hOiXx224Ps01uaxXwfhmlnQoB6+1df9oI2pIeupISO+4RAqYhGaHRLK/uEcZlsTSqETXhDuOaCtwRPVgMZweFscCcb5JR8l4gkGeiGppWG89QgrviIaxiIkFmF6SMyCEZbtxR3lqVHlwSAL7mLlnQW5OR3BrcY76RpmnGIl5GLz/eDzMZ4rYp+EoAeYeJkYRiKFxAXYGeD3ISCbZSIUAuMCio5XfF5amFxiRdmIwGCG7NH9qWILASEszqMs1iM9mmEjXl801mLhKWNN5OK//WL6uZYvCuQeSuGU0BS5IQA83dZokJ46mp8eXoU/LqMPotKfxZVS5SP2aaNHgiGgVSMiauRHcuQiOuI2cmM3ruDtKSDwiZtDgY5LgmNZzBze4Z2uSRlWVKRF/qZi4aXePdqjPYokSAplUN6jLXphOQHkN8bgo0WhQUYlQgajC/rFRBoLT/bkO2YkIholHI4kWIZlWBYlPo5gK34lIpqC5zAlE1KkLmFiXUShTLblJfLhSxJk3nVeAmalVm5lUobkUVJjSRIlYP5lMwKmVwZmSP6kSjYaQNalQF4lC86lVMpUVvye6HBeZsal+/BlX2IgH3HlSIKkSIqlaZ4mahKmanqkWGIkLKxlLjLh7QGcL15lS8ombnYYTYLjTvLgFDEjY6oi2Bllav5gcP4kWJJlYubfNsKjZ1ZibOpiZf7ibUrndN7lX1Dnc37mRR5mcX4neIaneJ6m7QlR/is8ZnVCZvr1plumZ3rSJnbqpSnu5T0wJTx2Gc5N3GoaJkYm5XHe53/2Z21wJWkOpjb253FuJ04wJUtOZ2fuJBpF6G066FOuZ4VGFyQpaDgAJDQx33h+p4De54AKJ35+KHnGYS6aZyywpXuy56e0KIzi5jfGZ0G2ZGPCg30GKImKpo72KID+qI+inpCKKJA655qpaCgwqCU6aIYqqcipJ4VG5ZHug5P65HgiaJEyZpX6aAGe6IgOqJIiaSGwqIyWaYyyloSaaUxS6FzaqIYCQ44yX5BmKZ1qqZ126JzmaZ3e3JSKaZJWKVbGHWXK5pai5+RBKZOW5z8UqoeW6JeW/uiC8WmkTiqjOimeXqqV9uOk4qmT+unnbKmawiijhiqptmeoqmVAFGqdruqmgialVqpf6mmChqmnfiqsoil93SqgziairilAFoSudmerBiuxFmux1mo3gKol5mqTGiupnimh3ig/VCqmsqqkGquuciq2viay2uq2fquSBqq44mqgpmhCgCu6pmu6discqGu6PuteNiu3IoS71qu9Fiq7EsG97iujQgS//uu95msyACzBzqtDFCzCEqvAYkLCBuxFNCxT9oC6LqweQCy4esS+UsKWUqy7KawPfGtJgCzHSkSnpkG/tkSljqzKrizLtqzLvizMxqzMzizN1qzN3izO/uaszu4sz/asz/4s0Aat0A4t0Rat0R4t0iat0i4tQ3CrHUirp8KC1EIt09pcIFyBIrDrH2ztIlTtNbzCIbBsIoiB144D2EaCLRismD5tDfCCub5p2WrCFRjC2K5tF7AtM5Bt2b7BKaBCILRt1N4A1uZt1u5tG7gC1kLCHHQtTOHCLhgP4KKq4ZaC5EaCLCRC3eKi3G6u07btHUyuMCjqJnDs3RIu6Fqt4JpuvpYuFpxuNEBu65Iu4Mau66IuH6iu1s4u49YunsDu7q6u7uot705CMTiCyrLu7w7vHiiDWsKtUCCv8Cqv9E4v9Vav9V4v9mav9m4v93av934v+IavHfiOL/mWr/meL/qmr/quL/u2r/u+L/zGr/ySQggAADs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 descr="Obsah obrázku účtenka, text, snímek obrazovky&#10;&#10;Popis byl vytvořen automaticky">
            <a:extLst>
              <a:ext uri="{FF2B5EF4-FFF2-40B4-BE49-F238E27FC236}">
                <a16:creationId xmlns:a16="http://schemas.microsoft.com/office/drawing/2014/main" id="{49FC9975-C18E-4A43-9299-BDFDD398A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74" y="4274458"/>
            <a:ext cx="5844452" cy="241037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BC70548A-7BFC-4BA8-B31B-B0E7173781E1}"/>
              </a:ext>
            </a:extLst>
          </p:cNvPr>
          <p:cNvSpPr/>
          <p:nvPr/>
        </p:nvSpPr>
        <p:spPr>
          <a:xfrm>
            <a:off x="155575" y="857222"/>
            <a:ext cx="8763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u="sng" dirty="0"/>
              <a:t>Nuklid s lichým (</a:t>
            </a:r>
            <a:r>
              <a:rPr lang="cs-CZ" sz="2000" u="sng" dirty="0" err="1"/>
              <a:t>odd</a:t>
            </a:r>
            <a:r>
              <a:rPr lang="cs-CZ" sz="2000" u="sng" dirty="0"/>
              <a:t>) počtem protonů (Z) a lichým počtem neutronů (N)</a:t>
            </a:r>
            <a:r>
              <a:rPr lang="cs-CZ" sz="2000" dirty="0"/>
              <a:t> bude pravděpodobně </a:t>
            </a:r>
            <a:r>
              <a:rPr lang="cs-CZ" sz="2000" u="sng" dirty="0"/>
              <a:t>nestabilní</a:t>
            </a:r>
            <a:r>
              <a:rPr lang="en-US" sz="2000" dirty="0"/>
              <a:t>.</a:t>
            </a:r>
            <a:endParaRPr lang="cs-CZ" sz="2000" dirty="0"/>
          </a:p>
          <a:p>
            <a:endParaRPr lang="cs-CZ" sz="800" dirty="0"/>
          </a:p>
          <a:p>
            <a:r>
              <a:rPr lang="cs-CZ" sz="2000" u="sng" dirty="0"/>
              <a:t>Nuklid se sudým (</a:t>
            </a:r>
            <a:r>
              <a:rPr lang="cs-CZ" sz="2000" u="sng" dirty="0" err="1"/>
              <a:t>even</a:t>
            </a:r>
            <a:r>
              <a:rPr lang="cs-CZ" sz="2000" u="sng" dirty="0"/>
              <a:t>) počtem protonů (Z) a sudým počtem neutronů (N)</a:t>
            </a:r>
            <a:r>
              <a:rPr lang="cs-CZ" sz="2000" dirty="0"/>
              <a:t> bude pravděpodobně </a:t>
            </a:r>
            <a:r>
              <a:rPr lang="cs-CZ" sz="2000" u="sng" dirty="0"/>
              <a:t>stabilní</a:t>
            </a:r>
            <a:r>
              <a:rPr lang="en-US" sz="2000" dirty="0"/>
              <a:t>.</a:t>
            </a:r>
            <a:endParaRPr lang="cs-CZ" sz="2000" dirty="0"/>
          </a:p>
        </p:txBody>
      </p:sp>
      <p:pic>
        <p:nvPicPr>
          <p:cNvPr id="13" name="Obrázek 12" descr="Obsah obrázku snímek obrazovky, držení, muž, hráč&#10;&#10;Popis byl vytvořen automaticky">
            <a:extLst>
              <a:ext uri="{FF2B5EF4-FFF2-40B4-BE49-F238E27FC236}">
                <a16:creationId xmlns:a16="http://schemas.microsoft.com/office/drawing/2014/main" id="{95C518B3-E48F-486C-B876-D95F415CC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75197"/>
            <a:ext cx="5029200" cy="16764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F08371E-D8B2-4AB6-94D3-18CD03B17949}"/>
              </a:ext>
            </a:extLst>
          </p:cNvPr>
          <p:cNvSpPr txBox="1"/>
          <p:nvPr/>
        </p:nvSpPr>
        <p:spPr>
          <a:xfrm>
            <a:off x="155575" y="201747"/>
            <a:ext cx="628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Parita atomového a neutronového čísla</a:t>
            </a:r>
          </a:p>
        </p:txBody>
      </p:sp>
    </p:spTree>
    <p:extLst>
      <p:ext uri="{BB962C8B-B14F-4D97-AF65-F5344CB8AC3E}">
        <p14:creationId xmlns:p14="http://schemas.microsoft.com/office/powerpoint/2010/main" val="41587297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47A56E9-19C2-4C62-AE47-9530DF27A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45" y="4953000"/>
            <a:ext cx="2721373" cy="17526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6EC39E1-23D2-48BF-83E1-819B50FD883D}"/>
              </a:ext>
            </a:extLst>
          </p:cNvPr>
          <p:cNvSpPr txBox="1"/>
          <p:nvPr/>
        </p:nvSpPr>
        <p:spPr>
          <a:xfrm>
            <a:off x="228600" y="2372320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>
                <a:latin typeface="+mj-lt"/>
                <a:cs typeface="Arial" panose="020B0604020202020204" pitchFamily="34" charset="0"/>
              </a:rPr>
              <a:t>Kombinace A sudé a Z sudé</a:t>
            </a:r>
            <a:r>
              <a:rPr lang="cs-CZ" dirty="0">
                <a:latin typeface="+mj-lt"/>
                <a:cs typeface="Arial" panose="020B0604020202020204" pitchFamily="34" charset="0"/>
              </a:rPr>
              <a:t>: atomová jádra mají sférický tvar. </a:t>
            </a:r>
          </a:p>
          <a:p>
            <a:pPr algn="just"/>
            <a:r>
              <a:rPr lang="cs-CZ" i="1" dirty="0">
                <a:latin typeface="+mj-lt"/>
                <a:cs typeface="Arial" panose="020B0604020202020204" pitchFamily="34" charset="0"/>
              </a:rPr>
              <a:t>Ostatní kombinace</a:t>
            </a:r>
            <a:r>
              <a:rPr lang="cs-CZ" dirty="0">
                <a:latin typeface="+mj-lt"/>
                <a:cs typeface="Arial" panose="020B0604020202020204" pitchFamily="34" charset="0"/>
              </a:rPr>
              <a:t>: atomová jádra mají </a:t>
            </a:r>
            <a:r>
              <a:rPr lang="cs-CZ" dirty="0" err="1">
                <a:latin typeface="+mj-lt"/>
                <a:cs typeface="Arial" panose="020B0604020202020204" pitchFamily="34" charset="0"/>
              </a:rPr>
              <a:t>elipsoidální</a:t>
            </a:r>
            <a:r>
              <a:rPr lang="cs-CZ" dirty="0">
                <a:latin typeface="+mj-lt"/>
                <a:cs typeface="Arial" panose="020B0604020202020204" pitchFamily="34" charset="0"/>
              </a:rPr>
              <a:t> tvar.</a:t>
            </a:r>
          </a:p>
        </p:txBody>
      </p:sp>
      <p:pic>
        <p:nvPicPr>
          <p:cNvPr id="9" name="Picture 7" descr="VÃ½sledek obrÃ¡zku pro tvar atomovÃ©ho jÃ¡dra">
            <a:extLst>
              <a:ext uri="{FF2B5EF4-FFF2-40B4-BE49-F238E27FC236}">
                <a16:creationId xmlns:a16="http://schemas.microsoft.com/office/drawing/2014/main" id="{0D0AD648-C4EA-43AD-A3C7-A0F2B8009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"/>
            <a:ext cx="2939375" cy="489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18EB48BB-2EA2-434E-B814-433C0FC7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95" y="203328"/>
            <a:ext cx="5105400" cy="601662"/>
          </a:xfrm>
        </p:spPr>
        <p:txBody>
          <a:bodyPr>
            <a:noAutofit/>
          </a:bodyPr>
          <a:lstStyle/>
          <a:p>
            <a:r>
              <a:rPr lang="en-US" sz="2000" b="1" dirty="0" err="1"/>
              <a:t>Stabilita</a:t>
            </a:r>
            <a:r>
              <a:rPr lang="en-US" sz="2000" b="1" dirty="0"/>
              <a:t> </a:t>
            </a:r>
            <a:r>
              <a:rPr lang="en-US" sz="2000" b="1" dirty="0" err="1"/>
              <a:t>atomovych</a:t>
            </a:r>
            <a:r>
              <a:rPr lang="en-US" sz="2000" b="1" dirty="0"/>
              <a:t> </a:t>
            </a:r>
            <a:r>
              <a:rPr lang="en-US" sz="2000" b="1" dirty="0" err="1"/>
              <a:t>jader</a:t>
            </a:r>
            <a:r>
              <a:rPr lang="cs-CZ" sz="2000" b="1" dirty="0"/>
              <a:t> a </a:t>
            </a:r>
            <a:r>
              <a:rPr lang="cs-CZ" sz="2000" b="1" dirty="0" err="1"/>
              <a:t>Bethe-</a:t>
            </a:r>
            <a:r>
              <a:rPr lang="cs-CZ" altLang="en-US" sz="2000" b="1" dirty="0" err="1"/>
              <a:t>Weizsäckerova</a:t>
            </a:r>
            <a:r>
              <a:rPr lang="cs-CZ" altLang="en-US" sz="2000" b="1" dirty="0"/>
              <a:t> rovnice </a:t>
            </a:r>
            <a:endParaRPr lang="cs-CZ" sz="2000" b="1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8285739-1758-47AF-A27E-3CD6A28471BD}"/>
              </a:ext>
            </a:extLst>
          </p:cNvPr>
          <p:cNvSpPr/>
          <p:nvPr/>
        </p:nvSpPr>
        <p:spPr>
          <a:xfrm>
            <a:off x="228600" y="1048344"/>
            <a:ext cx="548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/>
              <a:t>Sudé </a:t>
            </a:r>
            <a:r>
              <a:rPr lang="cs-CZ" dirty="0"/>
              <a:t>neutronové a protonové číslo ukazují na párováni jaderných spinů protonů resp. neutronů = z hlediska slupkové teorie atomového jádra jde o stabilnější stav než v případě nepárovaných jaderných spinů.</a:t>
            </a:r>
            <a:endParaRPr lang="en-US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A3E3677A-3363-413E-AF20-2EAE2B609F9D}"/>
              </a:ext>
            </a:extLst>
          </p:cNvPr>
          <p:cNvSpPr/>
          <p:nvPr/>
        </p:nvSpPr>
        <p:spPr>
          <a:xfrm>
            <a:off x="190500" y="3542943"/>
            <a:ext cx="556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/>
              <a:t>Nuklidy se sudým neutronovým a protonovým číslem mají podle </a:t>
            </a:r>
            <a:r>
              <a:rPr lang="cs-CZ" b="1" dirty="0" err="1"/>
              <a:t>Bethe-</a:t>
            </a:r>
            <a:r>
              <a:rPr lang="cs-CZ" altLang="en-US" b="1" dirty="0" err="1"/>
              <a:t>Weizsäckerovy</a:t>
            </a:r>
            <a:r>
              <a:rPr lang="cs-CZ" altLang="en-US" b="1" dirty="0"/>
              <a:t> rovnice </a:t>
            </a:r>
            <a:r>
              <a:rPr lang="cs-CZ" altLang="en-US" dirty="0"/>
              <a:t>nejvyšší vazebnou energii,  n</a:t>
            </a:r>
            <a:r>
              <a:rPr lang="cs-CZ" dirty="0"/>
              <a:t>uklidy s lichým neutronovým a protonovým číslem mají </a:t>
            </a:r>
            <a:r>
              <a:rPr lang="cs-CZ" altLang="en-US" dirty="0"/>
              <a:t>vazebnou energii nejnižší:</a:t>
            </a:r>
            <a:endParaRPr lang="en-US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E5D9F4F-8C1A-4C39-8122-BF29BAF780AD}"/>
              </a:ext>
            </a:extLst>
          </p:cNvPr>
          <p:cNvSpPr txBox="1"/>
          <p:nvPr/>
        </p:nvSpPr>
        <p:spPr>
          <a:xfrm>
            <a:off x="3429000" y="5943600"/>
            <a:ext cx="557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Odtud lze odvodit také </a:t>
            </a:r>
            <a:r>
              <a:rPr lang="cs-CZ" dirty="0" err="1"/>
              <a:t>Astonovo</a:t>
            </a:r>
            <a:r>
              <a:rPr lang="cs-CZ" dirty="0"/>
              <a:t> a </a:t>
            </a:r>
            <a:r>
              <a:rPr lang="cs-CZ" dirty="0" err="1"/>
              <a:t>Mattauchovo</a:t>
            </a:r>
            <a:r>
              <a:rPr lang="cs-CZ" dirty="0"/>
              <a:t> pravidlo.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0408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0" y="457200"/>
            <a:ext cx="890954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546AF999-2390-20C2-FCC7-F2350A9E95BD}"/>
              </a:ext>
            </a:extLst>
          </p:cNvPr>
          <p:cNvSpPr/>
          <p:nvPr/>
        </p:nvSpPr>
        <p:spPr>
          <a:xfrm>
            <a:off x="3886200" y="685800"/>
            <a:ext cx="459713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0454181-0444-7967-CA41-841C1A238D7C}"/>
              </a:ext>
            </a:extLst>
          </p:cNvPr>
          <p:cNvSpPr txBox="1"/>
          <p:nvPr/>
        </p:nvSpPr>
        <p:spPr>
          <a:xfrm>
            <a:off x="457200" y="2133600"/>
            <a:ext cx="2051540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800" baseline="30000" dirty="0" err="1"/>
              <a:t>2</a:t>
            </a:r>
            <a:r>
              <a:rPr lang="en-US" sz="1800" baseline="-25000" dirty="0" err="1"/>
              <a:t>1</a:t>
            </a:r>
            <a:r>
              <a:rPr lang="en-US" sz="1800" dirty="0" err="1"/>
              <a:t>H</a:t>
            </a:r>
            <a:r>
              <a:rPr lang="en-US" sz="1800" dirty="0"/>
              <a:t>, </a:t>
            </a:r>
            <a:r>
              <a:rPr lang="en-US" sz="1800" baseline="30000" dirty="0" err="1"/>
              <a:t>6</a:t>
            </a:r>
            <a:r>
              <a:rPr lang="en-US" sz="1800" baseline="-25000" dirty="0" err="1"/>
              <a:t>3</a:t>
            </a:r>
            <a:r>
              <a:rPr lang="en-US" sz="1800" dirty="0" err="1"/>
              <a:t>Li</a:t>
            </a:r>
            <a:r>
              <a:rPr lang="en-US" sz="1800" dirty="0"/>
              <a:t>, </a:t>
            </a:r>
            <a:r>
              <a:rPr lang="en-US" sz="1800" baseline="30000" dirty="0" err="1"/>
              <a:t>10</a:t>
            </a:r>
            <a:r>
              <a:rPr lang="en-US" sz="1800" baseline="-25000" dirty="0" err="1"/>
              <a:t>5</a:t>
            </a:r>
            <a:r>
              <a:rPr lang="en-US" sz="1800" dirty="0" err="1"/>
              <a:t>B</a:t>
            </a:r>
            <a:r>
              <a:rPr lang="en-US" sz="1800" dirty="0"/>
              <a:t> a </a:t>
            </a:r>
            <a:r>
              <a:rPr lang="en-US" sz="1800" baseline="30000" dirty="0" err="1"/>
              <a:t>14</a:t>
            </a:r>
            <a:r>
              <a:rPr lang="en-US" sz="1800" baseline="-25000" dirty="0" err="1"/>
              <a:t>7</a:t>
            </a:r>
            <a:r>
              <a:rPr lang="en-US" sz="1800" dirty="0" err="1"/>
              <a:t>N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B00351A-CE62-8F94-EFB7-C50752A2C818}"/>
              </a:ext>
            </a:extLst>
          </p:cNvPr>
          <p:cNvSpPr txBox="1"/>
          <p:nvPr/>
        </p:nvSpPr>
        <p:spPr>
          <a:xfrm>
            <a:off x="914400" y="2667000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≤ </a:t>
            </a:r>
            <a:r>
              <a:rPr lang="cs-CZ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1072376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51B79F-C4E9-4225-B7C5-58E162BFB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1479"/>
            <a:ext cx="6934200" cy="533400"/>
          </a:xfrm>
        </p:spPr>
        <p:txBody>
          <a:bodyPr>
            <a:noAutofit/>
          </a:bodyPr>
          <a:lstStyle/>
          <a:p>
            <a:r>
              <a:rPr lang="cs-CZ" sz="2400" b="1" dirty="0"/>
              <a:t>Predikce s</a:t>
            </a:r>
            <a:r>
              <a:rPr lang="en-US" sz="2400" b="1" dirty="0" err="1"/>
              <a:t>tabilit</a:t>
            </a:r>
            <a:r>
              <a:rPr lang="cs-CZ" sz="2400" b="1" dirty="0"/>
              <a:t>y</a:t>
            </a:r>
            <a:r>
              <a:rPr lang="en-US" sz="2400" b="1" dirty="0"/>
              <a:t> </a:t>
            </a:r>
            <a:r>
              <a:rPr lang="en-US" sz="2400" b="1" dirty="0" err="1"/>
              <a:t>atomov</a:t>
            </a:r>
            <a:r>
              <a:rPr lang="cs-CZ" sz="2400" b="1" dirty="0"/>
              <a:t>ý</a:t>
            </a:r>
            <a:r>
              <a:rPr lang="en-US" sz="2400" b="1" dirty="0" err="1"/>
              <a:t>ch</a:t>
            </a:r>
            <a:r>
              <a:rPr lang="cs-CZ" sz="2400" b="1" dirty="0"/>
              <a:t> jader</a:t>
            </a:r>
            <a:endParaRPr lang="en-US" sz="2400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05CB752-AA60-4475-8231-6152BD91E831}"/>
              </a:ext>
            </a:extLst>
          </p:cNvPr>
          <p:cNvSpPr txBox="1"/>
          <p:nvPr/>
        </p:nvSpPr>
        <p:spPr>
          <a:xfrm>
            <a:off x="190500" y="675416"/>
            <a:ext cx="8763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/>
              <a:t>Pravidla </a:t>
            </a:r>
            <a:r>
              <a:rPr lang="cs-CZ" sz="2000" dirty="0"/>
              <a:t>(nejsou univerzální, mohou se objevit výjimky)</a:t>
            </a:r>
          </a:p>
          <a:p>
            <a:pPr algn="just"/>
            <a:endParaRPr lang="cs-CZ" sz="800" dirty="0"/>
          </a:p>
          <a:p>
            <a:pPr algn="just"/>
            <a:r>
              <a:rPr lang="cs-CZ" sz="2000" dirty="0"/>
              <a:t>1. Pro jádra s Z/N </a:t>
            </a:r>
            <a:r>
              <a:rPr lang="cs-CZ" sz="2000" b="1" dirty="0"/>
              <a:t>liché/sudé a sudé/liché</a:t>
            </a:r>
            <a:r>
              <a:rPr lang="cs-CZ" sz="2000" dirty="0"/>
              <a:t>: pokud se A liší o víc než 1 od zaokrouhlené atomové hmotnosti prvku, je nuklid nestabilní.</a:t>
            </a:r>
          </a:p>
          <a:p>
            <a:pPr algn="just"/>
            <a:r>
              <a:rPr lang="cs-CZ" sz="2000" baseline="30000" dirty="0">
                <a:solidFill>
                  <a:srgbClr val="0070C0"/>
                </a:solidFill>
              </a:rPr>
              <a:t>      </a:t>
            </a:r>
            <a:r>
              <a:rPr lang="en-US" baseline="30000" dirty="0">
                <a:solidFill>
                  <a:srgbClr val="0070C0"/>
                </a:solidFill>
              </a:rPr>
              <a:t>49</a:t>
            </a:r>
            <a:r>
              <a:rPr lang="en-US" baseline="-25000" dirty="0">
                <a:solidFill>
                  <a:srgbClr val="0070C0"/>
                </a:solidFill>
              </a:rPr>
              <a:t>24</a:t>
            </a:r>
            <a:r>
              <a:rPr lang="en-US" dirty="0">
                <a:solidFill>
                  <a:srgbClr val="0070C0"/>
                </a:solidFill>
              </a:rPr>
              <a:t>Cr, </a:t>
            </a:r>
            <a:r>
              <a:rPr lang="en-US" dirty="0" err="1">
                <a:solidFill>
                  <a:srgbClr val="0070C0"/>
                </a:solidFill>
              </a:rPr>
              <a:t>Ar</a:t>
            </a:r>
            <a:r>
              <a:rPr lang="en-US" baseline="-25000" dirty="0" err="1">
                <a:solidFill>
                  <a:srgbClr val="0070C0"/>
                </a:solidFill>
              </a:rPr>
              <a:t>Cr</a:t>
            </a:r>
            <a:r>
              <a:rPr lang="en-US" dirty="0">
                <a:solidFill>
                  <a:srgbClr val="0070C0"/>
                </a:solidFill>
              </a:rPr>
              <a:t> = 52.01</a:t>
            </a:r>
            <a:r>
              <a:rPr lang="cs-CZ" dirty="0">
                <a:solidFill>
                  <a:srgbClr val="0070C0"/>
                </a:solidFill>
              </a:rPr>
              <a:t>   </a:t>
            </a:r>
            <a:r>
              <a:rPr lang="en-US" dirty="0">
                <a:solidFill>
                  <a:srgbClr val="0070C0"/>
                </a:solidFill>
              </a:rPr>
              <a:t>=&gt; 52 – 49 &gt; 1 =&gt; </a:t>
            </a:r>
            <a:r>
              <a:rPr lang="en-US" dirty="0" err="1">
                <a:solidFill>
                  <a:srgbClr val="0070C0"/>
                </a:solidFill>
              </a:rPr>
              <a:t>nestabiln</a:t>
            </a:r>
            <a:r>
              <a:rPr lang="cs-CZ" dirty="0">
                <a:solidFill>
                  <a:srgbClr val="0070C0"/>
                </a:solidFill>
              </a:rPr>
              <a:t>í</a:t>
            </a:r>
            <a:r>
              <a:rPr lang="en-US" dirty="0">
                <a:solidFill>
                  <a:srgbClr val="0070C0"/>
                </a:solidFill>
              </a:rPr>
              <a:t> (</a:t>
            </a:r>
            <a:r>
              <a:rPr lang="en-US" dirty="0" err="1">
                <a:solidFill>
                  <a:srgbClr val="0070C0"/>
                </a:solidFill>
              </a:rPr>
              <a:t>emise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pozitronu</a:t>
            </a:r>
            <a:r>
              <a:rPr lang="en-US" dirty="0">
                <a:solidFill>
                  <a:srgbClr val="0070C0"/>
                </a:solidFill>
              </a:rPr>
              <a:t>/z</a:t>
            </a:r>
            <a:r>
              <a:rPr lang="cs-CZ" dirty="0" err="1">
                <a:solidFill>
                  <a:srgbClr val="0070C0"/>
                </a:solidFill>
              </a:rPr>
              <a:t>áchyt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elektronu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  <a:p>
            <a:pPr algn="just"/>
            <a:r>
              <a:rPr lang="cs-CZ" baseline="30000" dirty="0">
                <a:solidFill>
                  <a:srgbClr val="0070C0"/>
                </a:solidFill>
              </a:rPr>
              <a:t>      </a:t>
            </a:r>
            <a:r>
              <a:rPr lang="en-US" baseline="30000" dirty="0">
                <a:solidFill>
                  <a:srgbClr val="0070C0"/>
                </a:solidFill>
              </a:rPr>
              <a:t>5</a:t>
            </a:r>
            <a:r>
              <a:rPr lang="cs-CZ" baseline="30000" dirty="0">
                <a:solidFill>
                  <a:srgbClr val="0070C0"/>
                </a:solidFill>
              </a:rPr>
              <a:t>9</a:t>
            </a:r>
            <a:r>
              <a:rPr lang="en-US" baseline="-25000" dirty="0">
                <a:solidFill>
                  <a:srgbClr val="0070C0"/>
                </a:solidFill>
              </a:rPr>
              <a:t>27</a:t>
            </a:r>
            <a:r>
              <a:rPr lang="en-US" dirty="0">
                <a:solidFill>
                  <a:srgbClr val="0070C0"/>
                </a:solidFill>
              </a:rPr>
              <a:t>Co, </a:t>
            </a:r>
            <a:r>
              <a:rPr lang="en-US" dirty="0" err="1">
                <a:solidFill>
                  <a:srgbClr val="0070C0"/>
                </a:solidFill>
              </a:rPr>
              <a:t>Ar</a:t>
            </a:r>
            <a:r>
              <a:rPr lang="en-US" baseline="-25000" dirty="0" err="1">
                <a:solidFill>
                  <a:srgbClr val="0070C0"/>
                </a:solidFill>
              </a:rPr>
              <a:t>Co</a:t>
            </a:r>
            <a:r>
              <a:rPr lang="en-US" dirty="0">
                <a:solidFill>
                  <a:srgbClr val="0070C0"/>
                </a:solidFill>
              </a:rPr>
              <a:t> = 58.93</a:t>
            </a:r>
            <a:r>
              <a:rPr lang="cs-CZ" dirty="0">
                <a:solidFill>
                  <a:srgbClr val="0070C0"/>
                </a:solidFill>
              </a:rPr>
              <a:t>  </a:t>
            </a:r>
            <a:r>
              <a:rPr lang="en-US" dirty="0">
                <a:solidFill>
                  <a:srgbClr val="0070C0"/>
                </a:solidFill>
              </a:rPr>
              <a:t>=&gt; 5</a:t>
            </a:r>
            <a:r>
              <a:rPr lang="cs-CZ" dirty="0">
                <a:solidFill>
                  <a:srgbClr val="0070C0"/>
                </a:solidFill>
              </a:rPr>
              <a:t>9</a:t>
            </a:r>
            <a:r>
              <a:rPr lang="en-US" dirty="0">
                <a:solidFill>
                  <a:srgbClr val="0070C0"/>
                </a:solidFill>
              </a:rPr>
              <a:t> – </a:t>
            </a:r>
            <a:r>
              <a:rPr lang="cs-CZ" dirty="0">
                <a:solidFill>
                  <a:srgbClr val="0070C0"/>
                </a:solidFill>
              </a:rPr>
              <a:t>59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=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cs-CZ" dirty="0">
                <a:solidFill>
                  <a:srgbClr val="0070C0"/>
                </a:solidFill>
              </a:rPr>
              <a:t>0</a:t>
            </a:r>
            <a:r>
              <a:rPr lang="en-US" dirty="0">
                <a:solidFill>
                  <a:srgbClr val="0070C0"/>
                </a:solidFill>
              </a:rPr>
              <a:t> =&gt; </a:t>
            </a:r>
            <a:r>
              <a:rPr lang="en-US" dirty="0" err="1">
                <a:solidFill>
                  <a:srgbClr val="0070C0"/>
                </a:solidFill>
              </a:rPr>
              <a:t>stabiln</a:t>
            </a:r>
            <a:r>
              <a:rPr lang="cs-CZ" dirty="0">
                <a:solidFill>
                  <a:srgbClr val="0070C0"/>
                </a:solidFill>
              </a:rPr>
              <a:t>í (stabilní)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dirty="0"/>
              <a:t>2. Pro jádra s Z/N </a:t>
            </a:r>
            <a:r>
              <a:rPr lang="cs-CZ" sz="2000" b="1" dirty="0"/>
              <a:t>sudé/sudé</a:t>
            </a:r>
            <a:r>
              <a:rPr lang="cs-CZ" sz="2000" dirty="0"/>
              <a:t>: pokud se A liší o víc než 3 od zaokrouhlené atomové hmotnosti prvku, je nuklid nestabilní.</a:t>
            </a:r>
          </a:p>
          <a:p>
            <a:pPr algn="just"/>
            <a:r>
              <a:rPr lang="cs-CZ" sz="2000" baseline="30000" dirty="0">
                <a:solidFill>
                  <a:srgbClr val="0070C0"/>
                </a:solidFill>
              </a:rPr>
              <a:t>       </a:t>
            </a:r>
            <a:r>
              <a:rPr lang="en-US" baseline="30000" dirty="0">
                <a:solidFill>
                  <a:srgbClr val="0070C0"/>
                </a:solidFill>
              </a:rPr>
              <a:t>72</a:t>
            </a:r>
            <a:r>
              <a:rPr lang="en-US" baseline="-25000" dirty="0">
                <a:solidFill>
                  <a:srgbClr val="0070C0"/>
                </a:solidFill>
              </a:rPr>
              <a:t>30</a:t>
            </a:r>
            <a:r>
              <a:rPr lang="en-US" dirty="0">
                <a:solidFill>
                  <a:srgbClr val="0070C0"/>
                </a:solidFill>
              </a:rPr>
              <a:t>Zn, </a:t>
            </a:r>
            <a:r>
              <a:rPr lang="en-US" dirty="0" err="1">
                <a:solidFill>
                  <a:srgbClr val="0070C0"/>
                </a:solidFill>
              </a:rPr>
              <a:t>Ar</a:t>
            </a:r>
            <a:r>
              <a:rPr lang="en-US" baseline="-25000" dirty="0" err="1">
                <a:solidFill>
                  <a:srgbClr val="0070C0"/>
                </a:solidFill>
              </a:rPr>
              <a:t>Zn</a:t>
            </a:r>
            <a:r>
              <a:rPr lang="en-US" dirty="0">
                <a:solidFill>
                  <a:srgbClr val="0070C0"/>
                </a:solidFill>
              </a:rPr>
              <a:t> = 65.39</a:t>
            </a:r>
            <a:r>
              <a:rPr lang="cs-CZ" dirty="0">
                <a:solidFill>
                  <a:srgbClr val="0070C0"/>
                </a:solidFill>
              </a:rPr>
              <a:t>  </a:t>
            </a:r>
            <a:r>
              <a:rPr lang="en-US" dirty="0">
                <a:solidFill>
                  <a:srgbClr val="0070C0"/>
                </a:solidFill>
              </a:rPr>
              <a:t>=&gt; </a:t>
            </a:r>
            <a:r>
              <a:rPr lang="cs-CZ" dirty="0">
                <a:solidFill>
                  <a:srgbClr val="0070C0"/>
                </a:solidFill>
              </a:rPr>
              <a:t>7</a:t>
            </a:r>
            <a:r>
              <a:rPr lang="en-US" dirty="0">
                <a:solidFill>
                  <a:srgbClr val="0070C0"/>
                </a:solidFill>
              </a:rPr>
              <a:t>2 – </a:t>
            </a:r>
            <a:r>
              <a:rPr lang="cs-CZ" dirty="0">
                <a:solidFill>
                  <a:srgbClr val="0070C0"/>
                </a:solidFill>
              </a:rPr>
              <a:t>65</a:t>
            </a:r>
            <a:r>
              <a:rPr lang="en-US" dirty="0">
                <a:solidFill>
                  <a:srgbClr val="0070C0"/>
                </a:solidFill>
              </a:rPr>
              <a:t> &gt; </a:t>
            </a:r>
            <a:r>
              <a:rPr lang="cs-CZ" dirty="0">
                <a:solidFill>
                  <a:srgbClr val="0070C0"/>
                </a:solidFill>
              </a:rPr>
              <a:t>3</a:t>
            </a:r>
            <a:r>
              <a:rPr lang="en-US" dirty="0">
                <a:solidFill>
                  <a:srgbClr val="0070C0"/>
                </a:solidFill>
              </a:rPr>
              <a:t> =&gt; </a:t>
            </a:r>
            <a:r>
              <a:rPr lang="cs-CZ" dirty="0">
                <a:solidFill>
                  <a:srgbClr val="0070C0"/>
                </a:solidFill>
              </a:rPr>
              <a:t>ne</a:t>
            </a:r>
            <a:r>
              <a:rPr lang="en-US" dirty="0" err="1">
                <a:solidFill>
                  <a:srgbClr val="0070C0"/>
                </a:solidFill>
              </a:rPr>
              <a:t>stabiln</a:t>
            </a:r>
            <a:r>
              <a:rPr lang="cs-CZ" dirty="0">
                <a:solidFill>
                  <a:srgbClr val="0070C0"/>
                </a:solidFill>
              </a:rPr>
              <a:t>í 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cs-CZ" dirty="0">
                <a:solidFill>
                  <a:srgbClr val="0070C0"/>
                </a:solidFill>
              </a:rPr>
              <a:t>beta </a:t>
            </a:r>
            <a:r>
              <a:rPr lang="en-US" dirty="0" err="1">
                <a:solidFill>
                  <a:srgbClr val="0070C0"/>
                </a:solidFill>
              </a:rPr>
              <a:t>emise</a:t>
            </a:r>
            <a:r>
              <a:rPr lang="en-US" dirty="0">
                <a:solidFill>
                  <a:srgbClr val="0070C0"/>
                </a:solidFill>
              </a:rPr>
              <a:t>)</a:t>
            </a:r>
            <a:endParaRPr lang="cs-CZ" dirty="0">
              <a:solidFill>
                <a:srgbClr val="0070C0"/>
              </a:solidFill>
            </a:endParaRPr>
          </a:p>
          <a:p>
            <a:pPr algn="just"/>
            <a:r>
              <a:rPr lang="cs-CZ" baseline="30000" dirty="0">
                <a:solidFill>
                  <a:srgbClr val="0070C0"/>
                </a:solidFill>
              </a:rPr>
              <a:t>     </a:t>
            </a:r>
            <a:r>
              <a:rPr lang="en-US" baseline="30000" dirty="0">
                <a:solidFill>
                  <a:srgbClr val="0070C0"/>
                </a:solidFill>
              </a:rPr>
              <a:t>134</a:t>
            </a:r>
            <a:r>
              <a:rPr lang="en-US" baseline="-25000" dirty="0">
                <a:solidFill>
                  <a:srgbClr val="0070C0"/>
                </a:solidFill>
              </a:rPr>
              <a:t>56</a:t>
            </a:r>
            <a:r>
              <a:rPr lang="en-US" dirty="0">
                <a:solidFill>
                  <a:srgbClr val="0070C0"/>
                </a:solidFill>
              </a:rPr>
              <a:t>Ba, </a:t>
            </a:r>
            <a:r>
              <a:rPr lang="en-US" dirty="0" err="1">
                <a:solidFill>
                  <a:srgbClr val="0070C0"/>
                </a:solidFill>
              </a:rPr>
              <a:t>Ar</a:t>
            </a:r>
            <a:r>
              <a:rPr lang="en-US" baseline="-25000" dirty="0" err="1">
                <a:solidFill>
                  <a:srgbClr val="0070C0"/>
                </a:solidFill>
              </a:rPr>
              <a:t>Ba</a:t>
            </a:r>
            <a:r>
              <a:rPr lang="en-US" dirty="0">
                <a:solidFill>
                  <a:srgbClr val="0070C0"/>
                </a:solidFill>
              </a:rPr>
              <a:t> = 137.33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=&gt; </a:t>
            </a:r>
            <a:r>
              <a:rPr lang="cs-CZ" dirty="0">
                <a:solidFill>
                  <a:srgbClr val="0070C0"/>
                </a:solidFill>
              </a:rPr>
              <a:t>137</a:t>
            </a:r>
            <a:r>
              <a:rPr lang="en-US" dirty="0">
                <a:solidFill>
                  <a:srgbClr val="0070C0"/>
                </a:solidFill>
              </a:rPr>
              <a:t> – </a:t>
            </a:r>
            <a:r>
              <a:rPr lang="cs-CZ" dirty="0">
                <a:solidFill>
                  <a:srgbClr val="0070C0"/>
                </a:solidFill>
              </a:rPr>
              <a:t>134</a:t>
            </a:r>
            <a:r>
              <a:rPr lang="en-US" dirty="0">
                <a:solidFill>
                  <a:srgbClr val="0070C0"/>
                </a:solidFill>
              </a:rPr>
              <a:t> ≤ </a:t>
            </a:r>
            <a:r>
              <a:rPr lang="cs-CZ" dirty="0">
                <a:solidFill>
                  <a:srgbClr val="0070C0"/>
                </a:solidFill>
              </a:rPr>
              <a:t>3</a:t>
            </a:r>
            <a:r>
              <a:rPr lang="en-US" dirty="0">
                <a:solidFill>
                  <a:srgbClr val="0070C0"/>
                </a:solidFill>
              </a:rPr>
              <a:t> =&gt; </a:t>
            </a:r>
            <a:r>
              <a:rPr lang="en-US" dirty="0" err="1">
                <a:solidFill>
                  <a:srgbClr val="0070C0"/>
                </a:solidFill>
              </a:rPr>
              <a:t>stabiln</a:t>
            </a:r>
            <a:r>
              <a:rPr lang="cs-CZ" dirty="0">
                <a:solidFill>
                  <a:srgbClr val="0070C0"/>
                </a:solidFill>
              </a:rPr>
              <a:t>í (stabilní)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pPr algn="just"/>
            <a:endParaRPr lang="cs-CZ" sz="2000" dirty="0"/>
          </a:p>
          <a:p>
            <a:pPr algn="just"/>
            <a:r>
              <a:rPr lang="cs-CZ" sz="2000" dirty="0"/>
              <a:t>3. Pro jádra s Z/N </a:t>
            </a:r>
            <a:r>
              <a:rPr lang="cs-CZ" sz="2000" b="1" dirty="0"/>
              <a:t>liché/liché</a:t>
            </a:r>
            <a:r>
              <a:rPr lang="cs-CZ" sz="2000" dirty="0"/>
              <a:t>: jsou známy pouze 4 stabilní nuklidy (</a:t>
            </a:r>
            <a:r>
              <a:rPr lang="cs-CZ" sz="2000" baseline="30000" dirty="0"/>
              <a:t>2</a:t>
            </a:r>
            <a:r>
              <a:rPr lang="cs-CZ" sz="2000" dirty="0"/>
              <a:t>H, </a:t>
            </a:r>
            <a:r>
              <a:rPr lang="cs-CZ" sz="2000" baseline="30000" dirty="0"/>
              <a:t>6</a:t>
            </a:r>
            <a:r>
              <a:rPr lang="cs-CZ" sz="2000" dirty="0"/>
              <a:t>Li, </a:t>
            </a:r>
            <a:r>
              <a:rPr lang="cs-CZ" sz="2000" baseline="30000" dirty="0"/>
              <a:t>10</a:t>
            </a:r>
            <a:r>
              <a:rPr lang="cs-CZ" sz="2000" dirty="0"/>
              <a:t>B a </a:t>
            </a:r>
            <a:r>
              <a:rPr lang="cs-CZ" sz="2000" baseline="30000" dirty="0"/>
              <a:t>14</a:t>
            </a:r>
            <a:r>
              <a:rPr lang="cs-CZ" sz="2000" dirty="0"/>
              <a:t>N), ostatní jsou radioaktivní.</a:t>
            </a:r>
          </a:p>
          <a:p>
            <a:pPr algn="just"/>
            <a:r>
              <a:rPr lang="cs-CZ" baseline="30000" dirty="0">
                <a:solidFill>
                  <a:srgbClr val="0070C0"/>
                </a:solidFill>
              </a:rPr>
              <a:t>      32</a:t>
            </a:r>
            <a:r>
              <a:rPr lang="cs-CZ" baseline="-25000" dirty="0">
                <a:solidFill>
                  <a:srgbClr val="0070C0"/>
                </a:solidFill>
              </a:rPr>
              <a:t>15</a:t>
            </a:r>
            <a:r>
              <a:rPr lang="cs-CZ" dirty="0">
                <a:solidFill>
                  <a:srgbClr val="0070C0"/>
                </a:solidFill>
              </a:rPr>
              <a:t>P</a:t>
            </a:r>
            <a:r>
              <a:rPr lang="en-US" dirty="0">
                <a:solidFill>
                  <a:srgbClr val="0070C0"/>
                </a:solidFill>
              </a:rPr>
              <a:t> , </a:t>
            </a:r>
            <a:r>
              <a:rPr lang="en-US" dirty="0" err="1">
                <a:solidFill>
                  <a:srgbClr val="0070C0"/>
                </a:solidFill>
              </a:rPr>
              <a:t>Ar</a:t>
            </a:r>
            <a:r>
              <a:rPr lang="cs-CZ" baseline="-25000" dirty="0">
                <a:solidFill>
                  <a:srgbClr val="0070C0"/>
                </a:solidFill>
              </a:rPr>
              <a:t>P</a:t>
            </a:r>
            <a:r>
              <a:rPr lang="en-US" dirty="0">
                <a:solidFill>
                  <a:srgbClr val="0070C0"/>
                </a:solidFill>
              </a:rPr>
              <a:t> = </a:t>
            </a:r>
            <a:r>
              <a:rPr lang="cs-CZ" dirty="0">
                <a:solidFill>
                  <a:srgbClr val="0070C0"/>
                </a:solidFill>
              </a:rPr>
              <a:t>30</a:t>
            </a:r>
            <a:r>
              <a:rPr lang="en-US" dirty="0">
                <a:solidFill>
                  <a:srgbClr val="0070C0"/>
                </a:solidFill>
              </a:rPr>
              <a:t>.9</a:t>
            </a:r>
            <a:r>
              <a:rPr lang="cs-CZ" dirty="0">
                <a:solidFill>
                  <a:srgbClr val="0070C0"/>
                </a:solidFill>
              </a:rPr>
              <a:t>7  </a:t>
            </a:r>
            <a:r>
              <a:rPr lang="en-US" dirty="0">
                <a:solidFill>
                  <a:srgbClr val="0070C0"/>
                </a:solidFill>
              </a:rPr>
              <a:t>=&gt; </a:t>
            </a:r>
            <a:r>
              <a:rPr lang="cs-CZ" dirty="0">
                <a:solidFill>
                  <a:srgbClr val="0070C0"/>
                </a:solidFill>
              </a:rPr>
              <a:t>ne</a:t>
            </a:r>
            <a:r>
              <a:rPr lang="en-US" dirty="0" err="1">
                <a:solidFill>
                  <a:srgbClr val="0070C0"/>
                </a:solidFill>
              </a:rPr>
              <a:t>stabiln</a:t>
            </a:r>
            <a:r>
              <a:rPr lang="cs-CZ" dirty="0">
                <a:solidFill>
                  <a:srgbClr val="0070C0"/>
                </a:solidFill>
              </a:rPr>
              <a:t>í 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cs-CZ" dirty="0">
                <a:solidFill>
                  <a:srgbClr val="0070C0"/>
                </a:solidFill>
              </a:rPr>
              <a:t>beta </a:t>
            </a:r>
            <a:r>
              <a:rPr lang="en-US" dirty="0" err="1">
                <a:solidFill>
                  <a:srgbClr val="0070C0"/>
                </a:solidFill>
              </a:rPr>
              <a:t>emise</a:t>
            </a:r>
            <a:r>
              <a:rPr lang="en-US" dirty="0">
                <a:solidFill>
                  <a:srgbClr val="0070C0"/>
                </a:solidFill>
              </a:rPr>
              <a:t>)</a:t>
            </a:r>
            <a:endParaRPr lang="cs-CZ" dirty="0">
              <a:solidFill>
                <a:srgbClr val="0070C0"/>
              </a:solidFill>
            </a:endParaRPr>
          </a:p>
          <a:p>
            <a:pPr algn="just"/>
            <a:r>
              <a:rPr lang="cs-CZ" baseline="30000" dirty="0">
                <a:solidFill>
                  <a:srgbClr val="0070C0"/>
                </a:solidFill>
              </a:rPr>
              <a:t>      </a:t>
            </a:r>
            <a:r>
              <a:rPr lang="en-US" baseline="30000" dirty="0">
                <a:solidFill>
                  <a:srgbClr val="0070C0"/>
                </a:solidFill>
              </a:rPr>
              <a:t>5</a:t>
            </a:r>
            <a:r>
              <a:rPr lang="cs-CZ" baseline="30000" dirty="0">
                <a:solidFill>
                  <a:srgbClr val="0070C0"/>
                </a:solidFill>
              </a:rPr>
              <a:t>8</a:t>
            </a:r>
            <a:r>
              <a:rPr lang="en-US" baseline="-25000" dirty="0">
                <a:solidFill>
                  <a:srgbClr val="0070C0"/>
                </a:solidFill>
              </a:rPr>
              <a:t>27</a:t>
            </a:r>
            <a:r>
              <a:rPr lang="en-US" dirty="0">
                <a:solidFill>
                  <a:srgbClr val="0070C0"/>
                </a:solidFill>
              </a:rPr>
              <a:t>Co, </a:t>
            </a:r>
            <a:r>
              <a:rPr lang="en-US" dirty="0" err="1">
                <a:solidFill>
                  <a:srgbClr val="0070C0"/>
                </a:solidFill>
              </a:rPr>
              <a:t>Ar</a:t>
            </a:r>
            <a:r>
              <a:rPr lang="en-US" baseline="-25000" dirty="0" err="1">
                <a:solidFill>
                  <a:srgbClr val="0070C0"/>
                </a:solidFill>
              </a:rPr>
              <a:t>Co</a:t>
            </a:r>
            <a:r>
              <a:rPr lang="en-US" dirty="0">
                <a:solidFill>
                  <a:srgbClr val="0070C0"/>
                </a:solidFill>
              </a:rPr>
              <a:t> = 58.93</a:t>
            </a:r>
            <a:r>
              <a:rPr lang="cs-CZ" dirty="0">
                <a:solidFill>
                  <a:srgbClr val="0070C0"/>
                </a:solidFill>
              </a:rPr>
              <a:t>  </a:t>
            </a:r>
            <a:r>
              <a:rPr lang="en-US" dirty="0">
                <a:solidFill>
                  <a:srgbClr val="0070C0"/>
                </a:solidFill>
              </a:rPr>
              <a:t>=&gt; </a:t>
            </a:r>
            <a:r>
              <a:rPr lang="cs-CZ" dirty="0">
                <a:solidFill>
                  <a:srgbClr val="0070C0"/>
                </a:solidFill>
              </a:rPr>
              <a:t>ne</a:t>
            </a:r>
            <a:r>
              <a:rPr lang="en-US" dirty="0" err="1">
                <a:solidFill>
                  <a:srgbClr val="0070C0"/>
                </a:solidFill>
              </a:rPr>
              <a:t>stabiln</a:t>
            </a:r>
            <a:r>
              <a:rPr lang="cs-CZ" dirty="0">
                <a:solidFill>
                  <a:srgbClr val="0070C0"/>
                </a:solidFill>
              </a:rPr>
              <a:t>í 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dirty="0" err="1">
                <a:solidFill>
                  <a:srgbClr val="0070C0"/>
                </a:solidFill>
              </a:rPr>
              <a:t>emise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pozitronu</a:t>
            </a:r>
            <a:r>
              <a:rPr lang="en-US" dirty="0">
                <a:solidFill>
                  <a:srgbClr val="0070C0"/>
                </a:solidFill>
              </a:rPr>
              <a:t>/z</a:t>
            </a:r>
            <a:r>
              <a:rPr lang="cs-CZ" dirty="0" err="1">
                <a:solidFill>
                  <a:srgbClr val="0070C0"/>
                </a:solidFill>
              </a:rPr>
              <a:t>áchyt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elektronu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001A8BD-3B34-4E34-939D-B6D1EB71A390}"/>
              </a:ext>
            </a:extLst>
          </p:cNvPr>
          <p:cNvSpPr txBox="1"/>
          <p:nvPr/>
        </p:nvSpPr>
        <p:spPr>
          <a:xfrm>
            <a:off x="3962400" y="6400801"/>
            <a:ext cx="50292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Campbell, M. L. : </a:t>
            </a:r>
            <a:r>
              <a:rPr lang="cs-CZ" sz="1400" i="1" dirty="0" err="1"/>
              <a:t>Journal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Chemical</a:t>
            </a:r>
            <a:r>
              <a:rPr lang="cs-CZ" sz="1400" i="1" dirty="0"/>
              <a:t> </a:t>
            </a:r>
            <a:r>
              <a:rPr lang="cs-CZ" sz="1400" i="1" dirty="0" err="1"/>
              <a:t>Education</a:t>
            </a:r>
            <a:r>
              <a:rPr lang="cs-CZ" sz="1400" i="1" dirty="0"/>
              <a:t> </a:t>
            </a:r>
            <a:r>
              <a:rPr lang="cs-CZ" sz="1400" dirty="0"/>
              <a:t>72, 1995, 892-893</a:t>
            </a:r>
            <a:endParaRPr lang="en-US" sz="14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F6A61BF-1CEE-4B30-A483-3F82D8963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455478"/>
            <a:ext cx="2286000" cy="128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943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8A380D4D-326F-4626-B294-D78D767C6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4643458"/>
            <a:ext cx="4114800" cy="213834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B364275-0573-485A-B85C-41BA45F75602}"/>
              </a:ext>
            </a:extLst>
          </p:cNvPr>
          <p:cNvSpPr txBox="1"/>
          <p:nvPr/>
        </p:nvSpPr>
        <p:spPr>
          <a:xfrm>
            <a:off x="152400" y="656615"/>
            <a:ext cx="88392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buAutoNum type="arabicPeriod"/>
            </a:pPr>
            <a:r>
              <a:rPr lang="cs-CZ" dirty="0"/>
              <a:t>Pro </a:t>
            </a:r>
            <a:r>
              <a:rPr lang="cs-CZ" b="1" dirty="0"/>
              <a:t>prvky Z = 1 – 7</a:t>
            </a:r>
            <a:r>
              <a:rPr lang="cs-CZ" dirty="0"/>
              <a:t>: každý má 2 stabilní izotopy kromě </a:t>
            </a:r>
            <a:r>
              <a:rPr lang="cs-CZ" dirty="0" err="1"/>
              <a:t>Be</a:t>
            </a:r>
            <a:r>
              <a:rPr lang="cs-CZ" dirty="0"/>
              <a:t> (</a:t>
            </a:r>
            <a:r>
              <a:rPr lang="cs-CZ" baseline="30000" dirty="0"/>
              <a:t>8</a:t>
            </a:r>
            <a:r>
              <a:rPr lang="cs-CZ" dirty="0"/>
              <a:t>Be se rozkládá na 2 alfa částice). Hodnoty A = 1 – 15 (s výjimkou 5 a 8) . Stabilní nuklidy jsou tedy </a:t>
            </a:r>
            <a:r>
              <a:rPr lang="cs-CZ" baseline="30000" dirty="0"/>
              <a:t>1</a:t>
            </a:r>
            <a:r>
              <a:rPr lang="cs-CZ" dirty="0"/>
              <a:t>H, </a:t>
            </a:r>
            <a:r>
              <a:rPr lang="cs-CZ" baseline="30000" dirty="0"/>
              <a:t>2</a:t>
            </a:r>
            <a:r>
              <a:rPr lang="cs-CZ" dirty="0"/>
              <a:t>H, </a:t>
            </a:r>
            <a:r>
              <a:rPr lang="cs-CZ" baseline="30000" dirty="0"/>
              <a:t>3</a:t>
            </a:r>
            <a:r>
              <a:rPr lang="cs-CZ" dirty="0"/>
              <a:t>He, </a:t>
            </a:r>
            <a:r>
              <a:rPr lang="cs-CZ" baseline="30000" dirty="0"/>
              <a:t>4</a:t>
            </a:r>
            <a:r>
              <a:rPr lang="cs-CZ" dirty="0"/>
              <a:t>He, </a:t>
            </a:r>
            <a:r>
              <a:rPr lang="cs-CZ" baseline="30000" dirty="0"/>
              <a:t>6</a:t>
            </a:r>
            <a:r>
              <a:rPr lang="cs-CZ" dirty="0"/>
              <a:t>Li, </a:t>
            </a:r>
            <a:r>
              <a:rPr lang="cs-CZ" baseline="30000" dirty="0"/>
              <a:t>7</a:t>
            </a:r>
            <a:r>
              <a:rPr lang="cs-CZ" dirty="0"/>
              <a:t>Li, </a:t>
            </a:r>
            <a:r>
              <a:rPr lang="cs-CZ" baseline="30000" dirty="0"/>
              <a:t>9</a:t>
            </a:r>
            <a:r>
              <a:rPr lang="cs-CZ" dirty="0"/>
              <a:t>Be, </a:t>
            </a:r>
            <a:r>
              <a:rPr lang="cs-CZ" baseline="30000" dirty="0"/>
              <a:t>10</a:t>
            </a:r>
            <a:r>
              <a:rPr lang="cs-CZ" dirty="0"/>
              <a:t>B, </a:t>
            </a:r>
            <a:r>
              <a:rPr lang="cs-CZ" baseline="30000" dirty="0"/>
              <a:t>11</a:t>
            </a:r>
            <a:r>
              <a:rPr lang="cs-CZ" dirty="0"/>
              <a:t>B, </a:t>
            </a:r>
            <a:r>
              <a:rPr lang="cs-CZ" baseline="30000" dirty="0"/>
              <a:t>12</a:t>
            </a:r>
            <a:r>
              <a:rPr lang="cs-CZ" dirty="0"/>
              <a:t>C, </a:t>
            </a:r>
            <a:r>
              <a:rPr lang="cs-CZ" baseline="30000" dirty="0"/>
              <a:t>13</a:t>
            </a:r>
            <a:r>
              <a:rPr lang="cs-CZ" dirty="0"/>
              <a:t>C, </a:t>
            </a:r>
            <a:r>
              <a:rPr lang="cs-CZ" baseline="30000" dirty="0"/>
              <a:t>14</a:t>
            </a:r>
            <a:r>
              <a:rPr lang="cs-CZ" dirty="0"/>
              <a:t>N a </a:t>
            </a:r>
            <a:r>
              <a:rPr lang="cs-CZ" baseline="30000" dirty="0"/>
              <a:t>15</a:t>
            </a:r>
            <a:r>
              <a:rPr lang="cs-CZ" dirty="0"/>
              <a:t>N. </a:t>
            </a:r>
          </a:p>
          <a:p>
            <a:pPr marL="257175" indent="-257175" algn="just">
              <a:buAutoNum type="arabicPeriod"/>
            </a:pPr>
            <a:endParaRPr lang="cs-CZ" sz="800" dirty="0"/>
          </a:p>
          <a:p>
            <a:pPr marL="257175" indent="-257175" algn="just">
              <a:buAutoNum type="arabicPeriod"/>
            </a:pPr>
            <a:r>
              <a:rPr lang="cs-CZ" dirty="0"/>
              <a:t>Pro prvky s </a:t>
            </a:r>
            <a:r>
              <a:rPr lang="cs-CZ" b="1" dirty="0"/>
              <a:t>lichým Z (liché skupiny v periodické tabulce) a 8 &lt; Z ≤ 83 </a:t>
            </a:r>
            <a:r>
              <a:rPr lang="cs-CZ" dirty="0"/>
              <a:t>existují 1 nebo 2 stabilní izotopy, přičemž všechny mají liché A (tj. relativní atomová hmotnost zaokrouhlená na celé číslo). Pokud je výsledek sudé číslo, existují 2 stabilní izotopy mající A nad a pod sudým číslem. Metoda selhává při predikci existence </a:t>
            </a:r>
            <a:r>
              <a:rPr lang="cs-CZ" baseline="30000" dirty="0"/>
              <a:t>37</a:t>
            </a:r>
            <a:r>
              <a:rPr lang="cs-CZ" dirty="0"/>
              <a:t>Cl, </a:t>
            </a:r>
            <a:r>
              <a:rPr lang="cs-CZ" baseline="30000" dirty="0"/>
              <a:t>41</a:t>
            </a:r>
            <a:r>
              <a:rPr lang="cs-CZ" dirty="0"/>
              <a:t>K a </a:t>
            </a:r>
            <a:r>
              <a:rPr lang="cs-CZ" baseline="30000" dirty="0"/>
              <a:t>113</a:t>
            </a:r>
            <a:r>
              <a:rPr lang="cs-CZ" dirty="0"/>
              <a:t>In, protože mají nízké relativní zastoupení (24, 7 a 4 %). Také chybně predikuje existenci </a:t>
            </a:r>
            <a:r>
              <a:rPr lang="cs-CZ" baseline="30000" dirty="0"/>
              <a:t>187</a:t>
            </a:r>
            <a:r>
              <a:rPr lang="cs-CZ" dirty="0"/>
              <a:t>Re a </a:t>
            </a:r>
            <a:r>
              <a:rPr lang="cs-CZ" baseline="30000" dirty="0"/>
              <a:t>115</a:t>
            </a:r>
            <a:r>
              <a:rPr lang="cs-CZ" dirty="0"/>
              <a:t>In které, ačkoliv jsou nestabilní, mají vysoké zastoupení v přírodě (63 a 96 %). </a:t>
            </a:r>
            <a:r>
              <a:rPr lang="cs-CZ" dirty="0" err="1"/>
              <a:t>Tc</a:t>
            </a:r>
            <a:r>
              <a:rPr lang="cs-CZ" dirty="0"/>
              <a:t> a </a:t>
            </a:r>
            <a:r>
              <a:rPr lang="cs-CZ" dirty="0" err="1"/>
              <a:t>Pm</a:t>
            </a:r>
            <a:r>
              <a:rPr lang="cs-CZ" dirty="0"/>
              <a:t> nemají stabilní izotopy.</a:t>
            </a:r>
          </a:p>
          <a:p>
            <a:pPr marL="257175" indent="-257175" algn="just">
              <a:buAutoNum type="arabicPeriod"/>
            </a:pPr>
            <a:endParaRPr lang="cs-CZ" sz="800" dirty="0"/>
          </a:p>
          <a:p>
            <a:pPr marL="257175" indent="-257175" algn="just">
              <a:buAutoNum type="arabicPeriod"/>
            </a:pPr>
            <a:r>
              <a:rPr lang="cs-CZ" dirty="0"/>
              <a:t> Prvky se </a:t>
            </a:r>
            <a:r>
              <a:rPr lang="cs-CZ" b="1" dirty="0"/>
              <a:t>sudým Z (sudé skupiny v periodické tabulce) </a:t>
            </a:r>
            <a:r>
              <a:rPr lang="cs-CZ" dirty="0"/>
              <a:t>a</a:t>
            </a:r>
            <a:r>
              <a:rPr lang="cs-CZ" b="1" dirty="0"/>
              <a:t> 8 &lt; Z ≤ 83 </a:t>
            </a:r>
            <a:r>
              <a:rPr lang="cs-CZ" dirty="0"/>
              <a:t>mají mají stabilní izotopy pro každé A nepřítomné mezi nejnižším A prvku s nejblíže nižším Z a nejvyšším A prvku s nejblíže vyšším Z. Stabilní nuklidy prvků se sudým Z vyplňují „mezery“ v A nezaplněné nuklidy sousedních prvků s lichým Z.</a:t>
            </a:r>
          </a:p>
          <a:p>
            <a:pPr marL="257175" indent="-257175" algn="just">
              <a:buAutoNum type="arabicPeriod"/>
            </a:pPr>
            <a:endParaRPr lang="cs-CZ" sz="800" dirty="0"/>
          </a:p>
          <a:p>
            <a:pPr marL="257175" indent="-257175" algn="just">
              <a:buAutoNum type="arabicPeriod"/>
            </a:pPr>
            <a:r>
              <a:rPr lang="cs-CZ" b="1" dirty="0"/>
              <a:t>Výjimky</a:t>
            </a:r>
            <a:r>
              <a:rPr lang="cs-CZ" dirty="0"/>
              <a:t>: </a:t>
            </a:r>
            <a:r>
              <a:rPr lang="cs-CZ" baseline="30000" dirty="0"/>
              <a:t>152</a:t>
            </a:r>
            <a:r>
              <a:rPr lang="cs-CZ" dirty="0"/>
              <a:t>Gd a </a:t>
            </a:r>
            <a:r>
              <a:rPr lang="cs-CZ" baseline="30000" dirty="0"/>
              <a:t>186</a:t>
            </a:r>
            <a:r>
              <a:rPr lang="cs-CZ" dirty="0"/>
              <a:t>Os jsou chybně</a:t>
            </a:r>
          </a:p>
          <a:p>
            <a:pPr algn="just"/>
            <a:r>
              <a:rPr lang="cs-CZ" dirty="0"/>
              <a:t>      predikovány jako stabilní.</a:t>
            </a:r>
            <a:endParaRPr lang="en-US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057D8B9-D421-4418-82A8-533D6EF3551B}"/>
              </a:ext>
            </a:extLst>
          </p:cNvPr>
          <p:cNvSpPr txBox="1"/>
          <p:nvPr/>
        </p:nvSpPr>
        <p:spPr>
          <a:xfrm>
            <a:off x="533400" y="60198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Blanck</a:t>
            </a:r>
            <a:r>
              <a:rPr lang="cs-CZ" sz="1400" dirty="0"/>
              <a:t>, H. P.: </a:t>
            </a:r>
            <a:r>
              <a:rPr lang="cs-CZ" sz="1400" i="1" dirty="0" err="1"/>
              <a:t>Journal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Chemical</a:t>
            </a:r>
            <a:r>
              <a:rPr lang="cs-CZ" sz="1400" i="1" dirty="0"/>
              <a:t> </a:t>
            </a:r>
            <a:r>
              <a:rPr lang="cs-CZ" sz="1400" i="1" dirty="0" err="1"/>
              <a:t>Education</a:t>
            </a:r>
            <a:r>
              <a:rPr lang="cs-CZ" sz="1400" dirty="0"/>
              <a:t> 66, 1989, 757-758.</a:t>
            </a:r>
            <a:endParaRPr lang="en-US" sz="1400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75C3417B-F8C2-43C1-A1A6-7A6B46C40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1479"/>
            <a:ext cx="6934200" cy="533400"/>
          </a:xfrm>
        </p:spPr>
        <p:txBody>
          <a:bodyPr>
            <a:noAutofit/>
          </a:bodyPr>
          <a:lstStyle/>
          <a:p>
            <a:r>
              <a:rPr lang="cs-CZ" sz="2400" b="1" dirty="0">
                <a:latin typeface="+mn-lt"/>
              </a:rPr>
              <a:t>Predikce s</a:t>
            </a:r>
            <a:r>
              <a:rPr lang="en-US" sz="2400" b="1" dirty="0" err="1">
                <a:latin typeface="+mn-lt"/>
              </a:rPr>
              <a:t>tabilit</a:t>
            </a:r>
            <a:r>
              <a:rPr lang="cs-CZ" sz="2400" b="1" dirty="0">
                <a:latin typeface="+mn-lt"/>
              </a:rPr>
              <a:t>y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 err="1">
                <a:latin typeface="+mn-lt"/>
              </a:rPr>
              <a:t>atomov</a:t>
            </a:r>
            <a:r>
              <a:rPr lang="cs-CZ" sz="2400" b="1" dirty="0">
                <a:latin typeface="+mn-lt"/>
              </a:rPr>
              <a:t>ý</a:t>
            </a:r>
            <a:r>
              <a:rPr lang="en-US" sz="2400" b="1" dirty="0" err="1">
                <a:latin typeface="+mn-lt"/>
              </a:rPr>
              <a:t>ch</a:t>
            </a:r>
            <a:r>
              <a:rPr lang="cs-CZ" sz="2400" b="1" dirty="0">
                <a:latin typeface="+mn-lt"/>
              </a:rPr>
              <a:t> jader</a:t>
            </a:r>
            <a:endParaRPr lang="en-US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91745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54AF9B4-181B-44F0-86EC-008DA5119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7820859" cy="54864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C039FEF-B850-4DC1-B0F6-5136688AA702}"/>
              </a:ext>
            </a:extLst>
          </p:cNvPr>
          <p:cNvSpPr/>
          <p:nvPr/>
        </p:nvSpPr>
        <p:spPr>
          <a:xfrm>
            <a:off x="381000" y="381000"/>
            <a:ext cx="822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Prvky s protonovým číslem </a:t>
            </a:r>
            <a:r>
              <a:rPr lang="en-US" sz="2000" dirty="0"/>
              <a:t>Z &lt; 82</a:t>
            </a:r>
            <a:r>
              <a:rPr lang="cs-CZ" sz="2000" dirty="0"/>
              <a:t> mají všechny jeden nebo více stabilních isotopů s výjimkou t</a:t>
            </a:r>
            <a:r>
              <a:rPr lang="en-US" sz="2000" dirty="0" err="1"/>
              <a:t>echne</a:t>
            </a:r>
            <a:r>
              <a:rPr lang="cs-CZ" sz="2000" dirty="0" err="1"/>
              <a:t>cia</a:t>
            </a:r>
            <a:r>
              <a:rPr lang="en-US" sz="2000" dirty="0"/>
              <a:t> </a:t>
            </a:r>
            <a:r>
              <a:rPr lang="cs-CZ" sz="2000" dirty="0" err="1"/>
              <a:t>Tc</a:t>
            </a:r>
            <a:r>
              <a:rPr lang="cs-CZ" sz="2000" dirty="0"/>
              <a:t> </a:t>
            </a:r>
            <a:r>
              <a:rPr lang="en-US" sz="2000" dirty="0"/>
              <a:t>(Z = 43) a </a:t>
            </a:r>
            <a:r>
              <a:rPr lang="en-US" sz="2000" dirty="0" err="1"/>
              <a:t>promethi</a:t>
            </a:r>
            <a:r>
              <a:rPr lang="cs-CZ" sz="2000" dirty="0"/>
              <a:t>a </a:t>
            </a:r>
            <a:r>
              <a:rPr lang="cs-CZ" sz="2000" dirty="0" err="1"/>
              <a:t>Pm</a:t>
            </a:r>
            <a:r>
              <a:rPr lang="en-US" sz="2000" dirty="0"/>
              <a:t> (Z = 61)</a:t>
            </a:r>
            <a:r>
              <a:rPr lang="cs-CZ" sz="2000" dirty="0"/>
              <a:t>, které </a:t>
            </a:r>
            <a:r>
              <a:rPr lang="cs-CZ" sz="2000" u="sng" dirty="0"/>
              <a:t>nemají žádný stabilní</a:t>
            </a:r>
            <a:r>
              <a:rPr lang="en-US" sz="2000" u="sng" dirty="0"/>
              <a:t> </a:t>
            </a:r>
            <a:r>
              <a:rPr lang="en-US" sz="2000" u="sng" dirty="0" err="1"/>
              <a:t>i</a:t>
            </a:r>
            <a:r>
              <a:rPr lang="cs-CZ" sz="2000" u="sng" dirty="0"/>
              <a:t>z</a:t>
            </a:r>
            <a:r>
              <a:rPr lang="en-US" sz="2000" u="sng" dirty="0" err="1"/>
              <a:t>otop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17339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3806825" cy="63976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Magic</a:t>
            </a:r>
            <a:r>
              <a:rPr lang="cs-CZ" sz="2800" b="1" dirty="0" err="1">
                <a:latin typeface="+mn-lt"/>
              </a:rPr>
              <a:t>ká</a:t>
            </a:r>
            <a:r>
              <a:rPr lang="cs-CZ" sz="2800" b="1" dirty="0">
                <a:latin typeface="+mn-lt"/>
              </a:rPr>
              <a:t> čísla</a:t>
            </a:r>
          </a:p>
        </p:txBody>
      </p:sp>
      <p:pic>
        <p:nvPicPr>
          <p:cNvPr id="49154" name="Picture 2" descr="https://pbs.twimg.com/media/DtAi6vrU0AAPD7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85800"/>
            <a:ext cx="3147735" cy="320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572000"/>
            <a:ext cx="4335254" cy="204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2({\tbinom {n}{1}}+{\tbinom {n}{2}}+{\tbinom {n}{3}}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52332" y="874394"/>
            <a:ext cx="51784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Z grafu vazebné energie na nukleon také vyplývá, že vysokou </a:t>
            </a:r>
            <a:r>
              <a:rPr lang="cs-CZ" sz="2000" dirty="0" err="1"/>
              <a:t>stabili</a:t>
            </a:r>
            <a:r>
              <a:rPr lang="en-US" sz="2000" dirty="0"/>
              <a:t>t</a:t>
            </a:r>
            <a:r>
              <a:rPr lang="cs-CZ" sz="2000" dirty="0"/>
              <a:t>u vykazují jádra se </a:t>
            </a:r>
            <a:r>
              <a:rPr lang="en-US" sz="2000" dirty="0"/>
              <a:t>2</a:t>
            </a:r>
            <a:r>
              <a:rPr lang="cs-CZ" sz="2000" dirty="0"/>
              <a:t>, 8, 20, 2</a:t>
            </a:r>
            <a:r>
              <a:rPr lang="en-US" sz="2000" dirty="0"/>
              <a:t>8, 50, 82</a:t>
            </a:r>
            <a:r>
              <a:rPr lang="cs-CZ" sz="2000" dirty="0"/>
              <a:t> a </a:t>
            </a:r>
            <a:r>
              <a:rPr lang="en-US" sz="2000" dirty="0"/>
              <a:t>1</a:t>
            </a:r>
            <a:r>
              <a:rPr lang="cs-CZ" sz="2000" dirty="0"/>
              <a:t>2</a:t>
            </a:r>
            <a:r>
              <a:rPr lang="en-US" sz="2000" dirty="0"/>
              <a:t>6</a:t>
            </a:r>
            <a:r>
              <a:rPr lang="cs-CZ" sz="2000" dirty="0"/>
              <a:t> nukleonu. Tento jev je způsoben strukturou atomových jader</a:t>
            </a:r>
            <a:r>
              <a:rPr lang="en-US" sz="2000" dirty="0"/>
              <a:t>:</a:t>
            </a:r>
            <a:endParaRPr lang="cs-CZ" sz="2000" dirty="0"/>
          </a:p>
        </p:txBody>
      </p:sp>
      <p:pic>
        <p:nvPicPr>
          <p:cNvPr id="1028" name="Picture 4" descr="VÃ½sledek obrÃ¡zku pro stability atomic nucle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32" y="2390393"/>
            <a:ext cx="4343468" cy="421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9554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606DDC0-82D1-42A8-A41D-A20D4CD34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2895600"/>
            <a:ext cx="2414077" cy="279459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CD1B880-1F19-4301-83F1-D520D9516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895600"/>
            <a:ext cx="2844997" cy="358844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B4365EE-F41D-47E4-86F1-5F9086962295}"/>
              </a:ext>
            </a:extLst>
          </p:cNvPr>
          <p:cNvSpPr/>
          <p:nvPr/>
        </p:nvSpPr>
        <p:spPr>
          <a:xfrm>
            <a:off x="152400" y="914400"/>
            <a:ext cx="8763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„</a:t>
            </a:r>
            <a:r>
              <a:rPr lang="cs-CZ" dirty="0"/>
              <a:t>M</a:t>
            </a:r>
            <a:r>
              <a:rPr lang="en-US" dirty="0" err="1"/>
              <a:t>agic</a:t>
            </a:r>
            <a:r>
              <a:rPr lang="cs-CZ" dirty="0" err="1"/>
              <a:t>ká</a:t>
            </a:r>
            <a:r>
              <a:rPr lang="en-US" dirty="0"/>
              <a:t> </a:t>
            </a:r>
            <a:r>
              <a:rPr lang="cs-CZ" dirty="0"/>
              <a:t>čísla</a:t>
            </a:r>
            <a:r>
              <a:rPr lang="en-US" dirty="0"/>
              <a:t>" </a:t>
            </a:r>
            <a:r>
              <a:rPr lang="cs-CZ" dirty="0"/>
              <a:t>se částečně liší pro počet protonů a počet neutronů</a:t>
            </a:r>
            <a:r>
              <a:rPr lang="en-US" dirty="0"/>
              <a:t>:</a:t>
            </a:r>
            <a:endParaRPr lang="cs-CZ" dirty="0"/>
          </a:p>
          <a:p>
            <a:endParaRPr lang="en-US" sz="800" dirty="0"/>
          </a:p>
          <a:p>
            <a:r>
              <a:rPr lang="cs-CZ" b="1" dirty="0"/>
              <a:t>     Počet </a:t>
            </a:r>
            <a:r>
              <a:rPr lang="en-US" b="1" dirty="0"/>
              <a:t>proton</a:t>
            </a:r>
            <a:r>
              <a:rPr lang="cs-CZ" b="1" dirty="0"/>
              <a:t>ů</a:t>
            </a:r>
            <a:r>
              <a:rPr lang="en-US" dirty="0"/>
              <a:t>: 2, 8, 20, 28, 50, 82, 114, 126, 164</a:t>
            </a:r>
            <a:endParaRPr lang="cs-CZ" dirty="0"/>
          </a:p>
          <a:p>
            <a:endParaRPr lang="en-US" sz="800" dirty="0"/>
          </a:p>
          <a:p>
            <a:r>
              <a:rPr lang="cs-CZ" b="1" dirty="0"/>
              <a:t>     Počet </a:t>
            </a:r>
            <a:r>
              <a:rPr lang="en-US" b="1" dirty="0"/>
              <a:t>neutron</a:t>
            </a:r>
            <a:r>
              <a:rPr lang="cs-CZ" b="1" dirty="0"/>
              <a:t>ů</a:t>
            </a:r>
            <a:r>
              <a:rPr lang="en-US" dirty="0"/>
              <a:t>: 2, 8, 20, 28, 50, 82, 126, 152, 184, 258, 308</a:t>
            </a:r>
            <a:endParaRPr lang="cs-CZ" dirty="0"/>
          </a:p>
          <a:p>
            <a:endParaRPr lang="cs-CZ" sz="800" dirty="0"/>
          </a:p>
          <a:p>
            <a:r>
              <a:rPr lang="cs-CZ" dirty="0"/>
              <a:t>Je zřejmé, že </a:t>
            </a:r>
            <a:r>
              <a:rPr lang="en-US" dirty="0"/>
              <a:t>„</a:t>
            </a:r>
            <a:r>
              <a:rPr lang="cs-CZ" dirty="0"/>
              <a:t>m</a:t>
            </a:r>
            <a:r>
              <a:rPr lang="en-US" dirty="0" err="1"/>
              <a:t>agic</a:t>
            </a:r>
            <a:r>
              <a:rPr lang="cs-CZ" dirty="0" err="1"/>
              <a:t>ká</a:t>
            </a:r>
            <a:r>
              <a:rPr lang="en-US" dirty="0"/>
              <a:t> </a:t>
            </a:r>
            <a:r>
              <a:rPr lang="cs-CZ" dirty="0"/>
              <a:t>čísla</a:t>
            </a:r>
            <a:r>
              <a:rPr lang="en-US" dirty="0"/>
              <a:t>" </a:t>
            </a:r>
            <a:r>
              <a:rPr lang="cs-CZ" dirty="0"/>
              <a:t>jsou </a:t>
            </a:r>
            <a:r>
              <a:rPr lang="cs-CZ" u="sng" dirty="0"/>
              <a:t>vždy sudá</a:t>
            </a:r>
            <a:r>
              <a:rPr lang="cs-CZ" dirty="0"/>
              <a:t>, souvisí to </a:t>
            </a:r>
            <a:r>
              <a:rPr lang="cs-CZ" u="sng" dirty="0"/>
              <a:t>se vzájemnou kompenzací jaderných spinů protonů, resp. neutronů</a:t>
            </a:r>
            <a:r>
              <a:rPr lang="cs-CZ" dirty="0"/>
              <a:t>.</a:t>
            </a:r>
            <a:endParaRPr lang="en-US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726BAA3-9AFE-4AD5-A4C4-C3204FC0D307}"/>
              </a:ext>
            </a:extLst>
          </p:cNvPr>
          <p:cNvSpPr/>
          <p:nvPr/>
        </p:nvSpPr>
        <p:spPr>
          <a:xfrm>
            <a:off x="304800" y="2971800"/>
            <a:ext cx="3810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Příklad</a:t>
            </a:r>
            <a:r>
              <a:rPr lang="cs-CZ" dirty="0"/>
              <a:t>:</a:t>
            </a:r>
            <a:r>
              <a:rPr lang="en-US" dirty="0"/>
              <a:t> </a:t>
            </a:r>
            <a:endParaRPr lang="cs-CZ" dirty="0"/>
          </a:p>
          <a:p>
            <a:endParaRPr lang="cs-CZ" sz="800" dirty="0"/>
          </a:p>
          <a:p>
            <a:r>
              <a:rPr lang="en-US" baseline="30000" dirty="0"/>
              <a:t>116</a:t>
            </a:r>
            <a:r>
              <a:rPr lang="en-US" baseline="-25000" dirty="0"/>
              <a:t>50</a:t>
            </a:r>
            <a:r>
              <a:rPr lang="en-US" dirty="0"/>
              <a:t>Sn </a:t>
            </a:r>
            <a:r>
              <a:rPr lang="cs-CZ" dirty="0"/>
              <a:t>vykazuje </a:t>
            </a:r>
            <a:r>
              <a:rPr lang="en-US" dirty="0"/>
              <a:t>magic</a:t>
            </a:r>
            <a:r>
              <a:rPr lang="cs-CZ" dirty="0" err="1"/>
              <a:t>ké</a:t>
            </a:r>
            <a:r>
              <a:rPr lang="cs-CZ" dirty="0"/>
              <a:t> číslo pro počet</a:t>
            </a:r>
            <a:r>
              <a:rPr lang="en-US" dirty="0"/>
              <a:t> proton</a:t>
            </a:r>
            <a:r>
              <a:rPr lang="cs-CZ" dirty="0"/>
              <a:t>ů</a:t>
            </a:r>
            <a:r>
              <a:rPr lang="en-US" dirty="0"/>
              <a:t> (50)</a:t>
            </a:r>
            <a:r>
              <a:rPr lang="cs-CZ" dirty="0"/>
              <a:t>.</a:t>
            </a:r>
            <a:r>
              <a:rPr lang="en-US" dirty="0"/>
              <a:t> </a:t>
            </a:r>
            <a:endParaRPr lang="cs-CZ" dirty="0"/>
          </a:p>
          <a:p>
            <a:endParaRPr lang="cs-CZ" sz="800" dirty="0"/>
          </a:p>
          <a:p>
            <a:r>
              <a:rPr lang="en-US" dirty="0"/>
              <a:t> </a:t>
            </a:r>
            <a:r>
              <a:rPr lang="en-US" baseline="30000" dirty="0"/>
              <a:t>54</a:t>
            </a:r>
            <a:r>
              <a:rPr lang="cs-CZ" baseline="-25000" dirty="0"/>
              <a:t>26</a:t>
            </a:r>
            <a:r>
              <a:rPr lang="en-US" dirty="0"/>
              <a:t>Fe </a:t>
            </a:r>
            <a:r>
              <a:rPr lang="cs-CZ" dirty="0"/>
              <a:t>vykazuje </a:t>
            </a:r>
            <a:r>
              <a:rPr lang="en-US" dirty="0"/>
              <a:t>magic</a:t>
            </a:r>
            <a:r>
              <a:rPr lang="cs-CZ" dirty="0" err="1"/>
              <a:t>ké</a:t>
            </a:r>
            <a:r>
              <a:rPr lang="cs-CZ" dirty="0"/>
              <a:t> číslo pro počet</a:t>
            </a:r>
            <a:r>
              <a:rPr lang="en-US" dirty="0"/>
              <a:t> neutron</a:t>
            </a:r>
            <a:r>
              <a:rPr lang="cs-CZ" dirty="0"/>
              <a:t>ů</a:t>
            </a:r>
            <a:r>
              <a:rPr lang="en-US" dirty="0"/>
              <a:t> (28). </a:t>
            </a:r>
            <a:endParaRPr lang="cs-CZ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14578A4E-1B79-4C8C-B50D-10E5D7547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2743200" cy="63976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Magic</a:t>
            </a:r>
            <a:r>
              <a:rPr lang="cs-CZ" sz="2800" b="1" dirty="0" err="1">
                <a:latin typeface="+mn-lt"/>
              </a:rPr>
              <a:t>ká</a:t>
            </a:r>
            <a:r>
              <a:rPr lang="cs-CZ" sz="2800" b="1" dirty="0">
                <a:latin typeface="+mn-lt"/>
              </a:rPr>
              <a:t> čísla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8B044D0-E267-47CD-910F-D67D53A71908}"/>
              </a:ext>
            </a:extLst>
          </p:cNvPr>
          <p:cNvSpPr/>
          <p:nvPr/>
        </p:nvSpPr>
        <p:spPr>
          <a:xfrm>
            <a:off x="152400" y="5029200"/>
            <a:ext cx="381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Některé nuklidy vykazují </a:t>
            </a:r>
            <a:r>
              <a:rPr lang="cs-CZ" u="sng" dirty="0"/>
              <a:t>„magická čísla“ pro počet </a:t>
            </a:r>
            <a:r>
              <a:rPr lang="en-US" u="sng" dirty="0"/>
              <a:t>proton</a:t>
            </a:r>
            <a:r>
              <a:rPr lang="cs-CZ" u="sng" dirty="0"/>
              <a:t>ů</a:t>
            </a:r>
            <a:r>
              <a:rPr lang="en-US" u="sng" dirty="0"/>
              <a:t> </a:t>
            </a:r>
            <a:r>
              <a:rPr lang="cs-CZ" u="sng" dirty="0"/>
              <a:t>i neutronů</a:t>
            </a:r>
            <a:r>
              <a:rPr lang="cs-CZ" dirty="0"/>
              <a:t>, nazývají se </a:t>
            </a:r>
            <a:r>
              <a:rPr lang="cs-CZ" i="1" dirty="0"/>
              <a:t>„</a:t>
            </a:r>
            <a:r>
              <a:rPr lang="cs-CZ" b="1" i="1" dirty="0"/>
              <a:t>dvojnásobně magické</a:t>
            </a:r>
            <a:r>
              <a:rPr lang="cs-CZ" i="1" dirty="0"/>
              <a:t>“</a:t>
            </a:r>
            <a:r>
              <a:rPr lang="en-US" dirty="0"/>
              <a:t>. 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07F3B1B-61EA-44CE-BE18-048BC6F07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6214587"/>
            <a:ext cx="2794945" cy="36933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9CC3A0E-E207-6610-0A17-3F12B2DE2997}"/>
              </a:ext>
            </a:extLst>
          </p:cNvPr>
          <p:cNvSpPr txBox="1"/>
          <p:nvPr/>
        </p:nvSpPr>
        <p:spPr>
          <a:xfrm>
            <a:off x="3377549" y="6213854"/>
            <a:ext cx="964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baseline="30000" dirty="0" err="1"/>
              <a:t>298</a:t>
            </a:r>
            <a:r>
              <a:rPr lang="cs-CZ" i="1" baseline="-25000" dirty="0" err="1"/>
              <a:t>114</a:t>
            </a:r>
            <a:r>
              <a:rPr lang="cs-CZ" i="1" dirty="0" err="1"/>
              <a:t>Fl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452256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5856287" cy="806450"/>
          </a:xfrm>
        </p:spPr>
        <p:txBody>
          <a:bodyPr>
            <a:normAutofit/>
          </a:bodyPr>
          <a:lstStyle/>
          <a:p>
            <a:r>
              <a:rPr lang="cs-CZ" sz="3200" b="1"/>
              <a:t>Periodický </a:t>
            </a:r>
            <a:r>
              <a:rPr lang="cs-CZ" sz="3200" b="1" dirty="0"/>
              <a:t>zákon</a:t>
            </a:r>
          </a:p>
        </p:txBody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>
          <a:xfrm>
            <a:off x="228600" y="1828800"/>
            <a:ext cx="8763000" cy="392112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b="1" i="1" dirty="0"/>
              <a:t>D. I. Mendělejev  </a:t>
            </a:r>
            <a:r>
              <a:rPr lang="cs-CZ" sz="2400" b="1" dirty="0"/>
              <a:t>(1869)</a:t>
            </a:r>
            <a:endParaRPr lang="en-US" sz="2400" dirty="0"/>
          </a:p>
          <a:p>
            <a:pPr marL="0" indent="0">
              <a:lnSpc>
                <a:spcPct val="80000"/>
              </a:lnSpc>
              <a:buNone/>
            </a:pPr>
            <a:endParaRPr lang="en-US" sz="2400" dirty="0"/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„Vlastnosti prvků jsou periodickou funkcí jejich</a:t>
            </a:r>
            <a:endParaRPr lang="en-US" sz="2400" dirty="0"/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 </a:t>
            </a:r>
            <a:r>
              <a:rPr lang="cs-CZ" sz="2400" u="sng" dirty="0"/>
              <a:t>atomových </a:t>
            </a:r>
            <a:r>
              <a:rPr lang="en-US" sz="2400" u="sng" dirty="0"/>
              <a:t>h</a:t>
            </a:r>
            <a:r>
              <a:rPr lang="cs-CZ" sz="2400" u="sng" dirty="0" err="1"/>
              <a:t>motností</a:t>
            </a:r>
            <a:r>
              <a:rPr lang="cs-CZ" sz="2400" dirty="0"/>
              <a:t>.“</a:t>
            </a:r>
          </a:p>
          <a:p>
            <a:pPr marL="0" lvl="1" indent="0">
              <a:lnSpc>
                <a:spcPct val="80000"/>
              </a:lnSpc>
              <a:buFont typeface="Wingdings" pitchFamily="2" charset="2"/>
              <a:buNone/>
            </a:pPr>
            <a:endParaRPr lang="cs-CZ" sz="2400" dirty="0"/>
          </a:p>
          <a:p>
            <a:pPr marL="0" lvl="1" indent="0">
              <a:lnSpc>
                <a:spcPct val="80000"/>
              </a:lnSpc>
              <a:buFont typeface="Wingdings" pitchFamily="2" charset="2"/>
              <a:buNone/>
            </a:pPr>
            <a:endParaRPr lang="cs-CZ" sz="2400" dirty="0"/>
          </a:p>
          <a:p>
            <a:pPr marL="0" lvl="1" indent="0">
              <a:lnSpc>
                <a:spcPct val="80000"/>
              </a:lnSpc>
              <a:buFont typeface="Wingdings" pitchFamily="2" charset="2"/>
              <a:buNone/>
            </a:pPr>
            <a:r>
              <a:rPr lang="cs-CZ" sz="2400" b="1" i="1" dirty="0"/>
              <a:t>H. </a:t>
            </a:r>
            <a:r>
              <a:rPr lang="cs-CZ" sz="2400" b="1" i="1" dirty="0" err="1"/>
              <a:t>Moseley</a:t>
            </a:r>
            <a:r>
              <a:rPr lang="cs-CZ" sz="2400" b="1" i="1" dirty="0"/>
              <a:t> </a:t>
            </a:r>
            <a:r>
              <a:rPr lang="cs-CZ" sz="2400" b="1" dirty="0"/>
              <a:t>(1913)</a:t>
            </a:r>
            <a:r>
              <a:rPr lang="en-US" sz="2400" b="1" dirty="0"/>
              <a:t>                                             </a:t>
            </a:r>
            <a:endParaRPr lang="cs-CZ" sz="2400" b="1" dirty="0"/>
          </a:p>
          <a:p>
            <a:pPr marL="0" lvl="1" indent="0">
              <a:lnSpc>
                <a:spcPct val="80000"/>
              </a:lnSpc>
              <a:buFont typeface="Wingdings" pitchFamily="2" charset="2"/>
              <a:buNone/>
            </a:pPr>
            <a:endParaRPr lang="cs-CZ" sz="24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“</a:t>
            </a:r>
            <a:r>
              <a:rPr lang="cs-CZ" sz="2400" dirty="0"/>
              <a:t>Vlastnosti prvků jsou periodickou funkcí jejich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dirty="0"/>
              <a:t> </a:t>
            </a:r>
            <a:r>
              <a:rPr lang="cs-CZ" sz="2400" u="sng" dirty="0"/>
              <a:t>protonových čísel</a:t>
            </a:r>
            <a:r>
              <a:rPr lang="en-US" sz="2400" dirty="0"/>
              <a:t>”</a:t>
            </a:r>
            <a:r>
              <a:rPr lang="cs-CZ" sz="2400" dirty="0"/>
              <a:t>. </a:t>
            </a:r>
          </a:p>
        </p:txBody>
      </p:sp>
      <p:pic>
        <p:nvPicPr>
          <p:cNvPr id="4" name="Picture 4" descr="VÃ½sledek obrÃ¡zku pro mendele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834" y="322466"/>
            <a:ext cx="2362200" cy="300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{\sqrt  f}=k_{1}\cdot \left(Z-k_{2}\right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f=\left(2.47\times 10^{{15}}\right)\times \left(Z-1\right)^{2}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86374" name="Picture 6" descr="https://upload.wikimedia.org/wikipedia/en/d/dd/Henry_Mosel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559" y="3505200"/>
            <a:ext cx="2068749" cy="308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4303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4158762E-3A47-47A4-9EFB-5C3CB81C4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4103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4532BD3-D675-B20E-475F-22422C25D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2743200" cy="63976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Magic</a:t>
            </a:r>
            <a:r>
              <a:rPr lang="cs-CZ" sz="2800" b="1" dirty="0" err="1">
                <a:latin typeface="+mn-lt"/>
              </a:rPr>
              <a:t>ká</a:t>
            </a:r>
            <a:r>
              <a:rPr lang="cs-CZ" sz="2800" b="1" dirty="0">
                <a:latin typeface="+mn-lt"/>
              </a:rPr>
              <a:t> čísla</a:t>
            </a:r>
          </a:p>
        </p:txBody>
      </p:sp>
    </p:spTree>
    <p:extLst>
      <p:ext uri="{BB962C8B-B14F-4D97-AF65-F5344CB8AC3E}">
        <p14:creationId xmlns:p14="http://schemas.microsoft.com/office/powerpoint/2010/main" val="5681993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34290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Magic</a:t>
            </a:r>
            <a:r>
              <a:rPr lang="cs-CZ" sz="2800" b="1" dirty="0" err="1">
                <a:latin typeface="+mn-lt"/>
              </a:rPr>
              <a:t>ká</a:t>
            </a:r>
            <a:r>
              <a:rPr lang="cs-CZ" sz="2800" b="1" dirty="0">
                <a:latin typeface="+mn-lt"/>
              </a:rPr>
              <a:t> čísla</a:t>
            </a:r>
            <a:endParaRPr lang="cs-CZ" sz="2800" dirty="0">
              <a:latin typeface="+mn-lt"/>
            </a:endParaRPr>
          </a:p>
        </p:txBody>
      </p:sp>
      <p:pic>
        <p:nvPicPr>
          <p:cNvPr id="4" name="Picture 4" descr="VÃ½sledek obrÃ¡zku pro s-proces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332" y="228600"/>
            <a:ext cx="3962399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22716"/>
            <a:ext cx="5162585" cy="317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33400" y="1524000"/>
            <a:ext cx="2668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Viz   </a:t>
            </a:r>
            <a:r>
              <a:rPr lang="en-US" dirty="0"/>
              <a:t>R-</a:t>
            </a:r>
            <a:r>
              <a:rPr lang="en-US" dirty="0" err="1"/>
              <a:t>proces</a:t>
            </a:r>
            <a:r>
              <a:rPr lang="cs-CZ" dirty="0"/>
              <a:t> vzniku prvků</a:t>
            </a:r>
          </a:p>
        </p:txBody>
      </p:sp>
      <p:pic>
        <p:nvPicPr>
          <p:cNvPr id="3074" name="Picture 2" descr="VÃ½sledek obrÃ¡zku pro stability atomic nuclei odd ev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91255"/>
            <a:ext cx="3048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83EEA1E6-D706-4637-BC8C-972D720684B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201631" y="1708666"/>
            <a:ext cx="121796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4197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E28352B-A970-4948-8620-F5916CF3D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57" y="2590800"/>
            <a:ext cx="1143000" cy="125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8163BA18-0177-4398-8E5A-C5B812855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5902"/>
            <a:ext cx="3514714" cy="238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5A7392D-1A38-4490-BDE6-6AB915AE36F4}"/>
              </a:ext>
            </a:extLst>
          </p:cNvPr>
          <p:cNvSpPr/>
          <p:nvPr/>
        </p:nvSpPr>
        <p:spPr>
          <a:xfrm>
            <a:off x="211929" y="1066800"/>
            <a:ext cx="5715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Příklad</a:t>
            </a:r>
            <a:r>
              <a:rPr lang="cs-CZ" sz="2000" dirty="0"/>
              <a:t>:</a:t>
            </a:r>
          </a:p>
          <a:p>
            <a:pPr algn="just"/>
            <a:endParaRPr lang="cs-CZ" sz="800" dirty="0"/>
          </a:p>
          <a:p>
            <a:pPr algn="just"/>
            <a:r>
              <a:rPr lang="cs-CZ" dirty="0"/>
              <a:t>Základní stav</a:t>
            </a:r>
            <a:r>
              <a:rPr lang="en-US" dirty="0"/>
              <a:t> </a:t>
            </a:r>
            <a:r>
              <a:rPr lang="en-US" baseline="30000" dirty="0"/>
              <a:t>12</a:t>
            </a:r>
            <a:r>
              <a:rPr lang="en-US" dirty="0"/>
              <a:t>B (5 proton</a:t>
            </a:r>
            <a:r>
              <a:rPr lang="cs-CZ" dirty="0"/>
              <a:t>ů</a:t>
            </a:r>
            <a:r>
              <a:rPr lang="en-US" dirty="0"/>
              <a:t>, 7 neutron</a:t>
            </a:r>
            <a:r>
              <a:rPr lang="cs-CZ" dirty="0"/>
              <a:t>ů</a:t>
            </a:r>
            <a:r>
              <a:rPr lang="en-US" dirty="0"/>
              <a:t>) a </a:t>
            </a:r>
            <a:r>
              <a:rPr lang="en-US" baseline="30000" dirty="0"/>
              <a:t>12</a:t>
            </a:r>
            <a:r>
              <a:rPr lang="en-US" dirty="0"/>
              <a:t>N (7 proton</a:t>
            </a:r>
            <a:r>
              <a:rPr lang="cs-CZ" dirty="0"/>
              <a:t>ů</a:t>
            </a:r>
            <a:r>
              <a:rPr lang="en-US" dirty="0"/>
              <a:t>, 5 neutron</a:t>
            </a:r>
            <a:r>
              <a:rPr lang="cs-CZ" dirty="0"/>
              <a:t>ů</a:t>
            </a:r>
            <a:r>
              <a:rPr lang="en-US" dirty="0"/>
              <a:t>) </a:t>
            </a:r>
            <a:r>
              <a:rPr lang="cs-CZ" dirty="0"/>
              <a:t>odpovídá zhruba </a:t>
            </a:r>
            <a:r>
              <a:rPr lang="en-US" dirty="0"/>
              <a:t>15.1 MeV </a:t>
            </a:r>
            <a:r>
              <a:rPr lang="cs-CZ" dirty="0"/>
              <a:t>excitovanému stavu</a:t>
            </a:r>
            <a:r>
              <a:rPr lang="en-US" dirty="0"/>
              <a:t> </a:t>
            </a:r>
            <a:r>
              <a:rPr lang="en-US" baseline="30000" dirty="0"/>
              <a:t>12</a:t>
            </a:r>
            <a:r>
              <a:rPr lang="en-US" dirty="0"/>
              <a:t>C.</a:t>
            </a:r>
            <a:r>
              <a:rPr lang="cs-CZ" dirty="0"/>
              <a:t> Excitovaný stav </a:t>
            </a:r>
            <a:r>
              <a:rPr lang="en-US" baseline="30000" dirty="0"/>
              <a:t>12</a:t>
            </a:r>
            <a:r>
              <a:rPr lang="en-US" dirty="0"/>
              <a:t>C</a:t>
            </a:r>
            <a:r>
              <a:rPr lang="cs-CZ" dirty="0"/>
              <a:t>,</a:t>
            </a:r>
            <a:r>
              <a:rPr lang="en-US" dirty="0"/>
              <a:t> </a:t>
            </a:r>
            <a:r>
              <a:rPr lang="en-US" baseline="30000" dirty="0"/>
              <a:t>12</a:t>
            </a:r>
            <a:r>
              <a:rPr lang="en-US" dirty="0"/>
              <a:t>B a </a:t>
            </a:r>
            <a:r>
              <a:rPr lang="en-US" baseline="30000" dirty="0"/>
              <a:t>12</a:t>
            </a:r>
            <a:r>
              <a:rPr lang="en-US" dirty="0"/>
              <a:t>N </a:t>
            </a:r>
            <a:r>
              <a:rPr lang="cs-CZ" dirty="0"/>
              <a:t>mají nukleon na 3. energetické hladině a stabilizují se rozpadem na základní hladinu </a:t>
            </a:r>
            <a:r>
              <a:rPr lang="en-US" baseline="30000" dirty="0"/>
              <a:t>12</a:t>
            </a:r>
            <a:r>
              <a:rPr lang="en-US" dirty="0"/>
              <a:t>C</a:t>
            </a:r>
            <a:r>
              <a:rPr lang="cs-CZ" dirty="0"/>
              <a:t>.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Bor se rozkládá emisí beta záření, dusík se rozkládá emisí pozitronu, přechod uhlíku z excitovaného do základního stavu je doprovázen emisí gama fotonu.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630094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AAF91329-8CF8-66F7-B3E0-D9C0F6742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655" y="3636620"/>
            <a:ext cx="5065271" cy="314518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426358A-0752-12EE-BCC9-597FA095D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Zastoupení </a:t>
            </a:r>
            <a:r>
              <a:rPr lang="en-US" sz="2800" b="1" dirty="0" err="1">
                <a:latin typeface="+mn-lt"/>
              </a:rPr>
              <a:t>prvk</a:t>
            </a:r>
            <a:r>
              <a:rPr lang="cs-CZ" sz="2800" b="1" dirty="0">
                <a:latin typeface="+mn-lt"/>
              </a:rPr>
              <a:t>ů v přírodě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505D4AF-2A05-BA39-1948-9869898E6E10}"/>
              </a:ext>
            </a:extLst>
          </p:cNvPr>
          <p:cNvSpPr txBox="1"/>
          <p:nvPr/>
        </p:nvSpPr>
        <p:spPr>
          <a:xfrm>
            <a:off x="182725" y="963439"/>
            <a:ext cx="87808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</a:t>
            </a:r>
            <a:r>
              <a:rPr lang="en-US" sz="2000" dirty="0"/>
              <a:t>e </a:t>
            </a:r>
            <a:r>
              <a:rPr lang="en-US" sz="2000" dirty="0" err="1"/>
              <a:t>vesm</a:t>
            </a:r>
            <a:r>
              <a:rPr lang="cs-CZ" sz="2000" dirty="0"/>
              <a:t>í</a:t>
            </a:r>
            <a:r>
              <a:rPr lang="en-US" sz="2000" dirty="0" err="1"/>
              <a:t>ru</a:t>
            </a:r>
            <a:r>
              <a:rPr lang="en-US" sz="2000" dirty="0"/>
              <a:t> </a:t>
            </a:r>
            <a:r>
              <a:rPr lang="cs-CZ" sz="2000" dirty="0"/>
              <a:t>i</a:t>
            </a:r>
            <a:r>
              <a:rPr lang="en-US" sz="2000" dirty="0"/>
              <a:t> v</a:t>
            </a:r>
            <a:r>
              <a:rPr lang="cs-CZ" sz="2000" dirty="0"/>
              <a:t> přírodě se vyskytují prvky od vodíku (H) po uran (U), prvky těžší než uran se v přírodě nevyskytují kvůli </a:t>
            </a:r>
            <a:r>
              <a:rPr lang="en-US" sz="2000" dirty="0" err="1"/>
              <a:t>jejich</a:t>
            </a:r>
            <a:r>
              <a:rPr lang="en-US" sz="2000" dirty="0"/>
              <a:t> </a:t>
            </a:r>
            <a:r>
              <a:rPr lang="cs-CZ" sz="2000" dirty="0"/>
              <a:t>krátkému poločasu rozpadu (</a:t>
            </a:r>
            <a:r>
              <a:rPr lang="en-US" sz="2000" dirty="0"/>
              <a:t>&lt; 10 000 000 let</a:t>
            </a:r>
            <a:r>
              <a:rPr lang="cs-CZ" sz="2000" dirty="0"/>
              <a:t>). Na rozdíl od vesmíru, je na Zemi mnohem menší zastoupení vodíku, resp. helia  (ty ve vesmíru tvoří 90 %, resp. 9 %, hmoty). Nuklidy </a:t>
            </a:r>
            <a:r>
              <a:rPr lang="cs-CZ" sz="2000" baseline="30000" dirty="0" err="1"/>
              <a:t>16</a:t>
            </a:r>
            <a:r>
              <a:rPr lang="cs-CZ" sz="2000" baseline="-25000" dirty="0" err="1"/>
              <a:t>8</a:t>
            </a:r>
            <a:r>
              <a:rPr lang="cs-CZ" sz="2000" dirty="0" err="1"/>
              <a:t>O</a:t>
            </a:r>
            <a:r>
              <a:rPr lang="cs-CZ" sz="2000" dirty="0"/>
              <a:t>, </a:t>
            </a:r>
            <a:r>
              <a:rPr lang="cs-CZ" sz="2000" baseline="30000" dirty="0" err="1"/>
              <a:t>24</a:t>
            </a:r>
            <a:r>
              <a:rPr lang="cs-CZ" sz="2000" baseline="-25000" dirty="0" err="1"/>
              <a:t>12</a:t>
            </a:r>
            <a:r>
              <a:rPr lang="cs-CZ" sz="2000" dirty="0" err="1"/>
              <a:t>Mg</a:t>
            </a:r>
            <a:r>
              <a:rPr lang="cs-CZ" sz="2000" dirty="0"/>
              <a:t>, </a:t>
            </a:r>
            <a:r>
              <a:rPr lang="cs-CZ" sz="2000" baseline="30000" dirty="0" err="1"/>
              <a:t>28</a:t>
            </a:r>
            <a:r>
              <a:rPr lang="cs-CZ" sz="2000" baseline="-25000" dirty="0" err="1"/>
              <a:t>14</a:t>
            </a:r>
            <a:r>
              <a:rPr lang="cs-CZ" sz="2000" dirty="0" err="1"/>
              <a:t>Si</a:t>
            </a:r>
            <a:r>
              <a:rPr lang="cs-CZ" sz="2000" dirty="0"/>
              <a:t> a </a:t>
            </a:r>
            <a:r>
              <a:rPr lang="cs-CZ" sz="2000" baseline="30000" dirty="0" err="1"/>
              <a:t>40</a:t>
            </a:r>
            <a:r>
              <a:rPr lang="cs-CZ" sz="2000" baseline="-25000" dirty="0" err="1"/>
              <a:t>20</a:t>
            </a:r>
            <a:r>
              <a:rPr lang="cs-CZ" sz="2000" dirty="0" err="1"/>
              <a:t>Ca</a:t>
            </a:r>
            <a:r>
              <a:rPr lang="cs-CZ" sz="2000" dirty="0"/>
              <a:t> tvoří téměř 70 % zemské kůry.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8E49915-69AA-74CF-92ED-AEC69C21F4D9}"/>
              </a:ext>
            </a:extLst>
          </p:cNvPr>
          <p:cNvSpPr txBox="1"/>
          <p:nvPr/>
        </p:nvSpPr>
        <p:spPr>
          <a:xfrm>
            <a:off x="275254" y="2755691"/>
            <a:ext cx="8688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1. Postupný rychlý pokles zastoupení prvků s Z </a:t>
            </a:r>
            <a:r>
              <a:rPr lang="en-US" sz="1800" dirty="0"/>
              <a:t>&lt;</a:t>
            </a:r>
            <a:r>
              <a:rPr lang="cs-CZ" sz="1800" dirty="0"/>
              <a:t> 45, pak už následují jen menší střídavé změny. 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A62542D-FF94-D740-E621-ABC2467DA077}"/>
              </a:ext>
            </a:extLst>
          </p:cNvPr>
          <p:cNvSpPr txBox="1"/>
          <p:nvPr/>
        </p:nvSpPr>
        <p:spPr>
          <a:xfrm>
            <a:off x="259703" y="3451061"/>
            <a:ext cx="3659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2. </a:t>
            </a:r>
            <a:r>
              <a:rPr lang="cs-CZ" dirty="0"/>
              <a:t>Překvapivě mal</a:t>
            </a:r>
            <a:r>
              <a:rPr lang="cs-CZ" sz="1800" dirty="0"/>
              <a:t>ý výskyt </a:t>
            </a:r>
            <a:r>
              <a:rPr lang="cs-CZ" sz="1800" baseline="-25000" dirty="0" err="1"/>
              <a:t>3</a:t>
            </a:r>
            <a:r>
              <a:rPr lang="cs-CZ" sz="1800" dirty="0" err="1"/>
              <a:t>Li</a:t>
            </a:r>
            <a:r>
              <a:rPr lang="cs-CZ" sz="1800" dirty="0"/>
              <a:t>, </a:t>
            </a:r>
            <a:r>
              <a:rPr lang="cs-CZ" sz="1800" baseline="-25000" dirty="0" err="1"/>
              <a:t>4</a:t>
            </a:r>
            <a:r>
              <a:rPr lang="cs-CZ" sz="1800" dirty="0" err="1"/>
              <a:t>Be</a:t>
            </a:r>
            <a:r>
              <a:rPr lang="cs-CZ" sz="1800" dirty="0"/>
              <a:t>, </a:t>
            </a:r>
            <a:r>
              <a:rPr lang="cs-CZ" sz="1800" baseline="-25000" dirty="0" err="1"/>
              <a:t>5</a:t>
            </a:r>
            <a:r>
              <a:rPr lang="cs-CZ" sz="1800" dirty="0" err="1"/>
              <a:t>B</a:t>
            </a:r>
            <a:r>
              <a:rPr lang="cs-CZ" sz="1800" dirty="0"/>
              <a:t>, případně </a:t>
            </a:r>
            <a:r>
              <a:rPr lang="cs-CZ" sz="1800" baseline="-25000" dirty="0" err="1"/>
              <a:t>21</a:t>
            </a:r>
            <a:r>
              <a:rPr lang="cs-CZ" sz="1800" dirty="0" err="1"/>
              <a:t>Sc</a:t>
            </a:r>
            <a:r>
              <a:rPr lang="cs-CZ" sz="1800" dirty="0"/>
              <a:t>. 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D6EB8A3-5714-E449-803A-1F89FD48B9A1}"/>
              </a:ext>
            </a:extLst>
          </p:cNvPr>
          <p:cNvSpPr txBox="1"/>
          <p:nvPr/>
        </p:nvSpPr>
        <p:spPr>
          <a:xfrm>
            <a:off x="259703" y="4202956"/>
            <a:ext cx="426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3. </a:t>
            </a:r>
            <a:r>
              <a:rPr lang="cs-CZ" dirty="0"/>
              <a:t>Překvapivě vysok</a:t>
            </a:r>
            <a:r>
              <a:rPr lang="cs-CZ" sz="1800" dirty="0"/>
              <a:t>ý výskyt prvků s Z blízkým 26 (</a:t>
            </a:r>
            <a:r>
              <a:rPr lang="cs-CZ" sz="1800" dirty="0" err="1"/>
              <a:t>Fe</a:t>
            </a:r>
            <a:r>
              <a:rPr lang="cs-CZ" sz="1800" dirty="0"/>
              <a:t>), 54 (</a:t>
            </a:r>
            <a:r>
              <a:rPr lang="cs-CZ" sz="1800" dirty="0" err="1"/>
              <a:t>Xe</a:t>
            </a:r>
            <a:r>
              <a:rPr lang="cs-CZ" sz="1800" dirty="0"/>
              <a:t>) a 78 (</a:t>
            </a:r>
            <a:r>
              <a:rPr lang="cs-CZ" sz="1800" dirty="0" err="1"/>
              <a:t>Pt</a:t>
            </a:r>
            <a:r>
              <a:rPr lang="cs-CZ" sz="1800" dirty="0"/>
              <a:t>). 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A281C0F-4145-F1CB-0E29-1D811F53D4B0}"/>
              </a:ext>
            </a:extLst>
          </p:cNvPr>
          <p:cNvSpPr txBox="1"/>
          <p:nvPr/>
        </p:nvSpPr>
        <p:spPr>
          <a:xfrm>
            <a:off x="275254" y="5152820"/>
            <a:ext cx="3643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4. </a:t>
            </a:r>
            <a:r>
              <a:rPr lang="cs-CZ" dirty="0"/>
              <a:t>Abnormálně vysok</a:t>
            </a:r>
            <a:r>
              <a:rPr lang="cs-CZ" sz="1800" dirty="0"/>
              <a:t>ý výskyt železa </a:t>
            </a:r>
            <a:r>
              <a:rPr lang="cs-CZ" sz="1800" baseline="-25000" dirty="0"/>
              <a:t>26</a:t>
            </a:r>
            <a:r>
              <a:rPr lang="cs-CZ" sz="1800" dirty="0"/>
              <a:t> </a:t>
            </a:r>
            <a:r>
              <a:rPr lang="cs-CZ" sz="1800" dirty="0" err="1"/>
              <a:t>Fe</a:t>
            </a:r>
            <a:r>
              <a:rPr lang="cs-CZ" sz="1800" dirty="0"/>
              <a:t>.</a:t>
            </a:r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3D72D49-88C7-642C-6DA1-ADDA8D00581D}"/>
              </a:ext>
            </a:extLst>
          </p:cNvPr>
          <p:cNvSpPr txBox="1"/>
          <p:nvPr/>
        </p:nvSpPr>
        <p:spPr>
          <a:xfrm>
            <a:off x="312990" y="6019800"/>
            <a:ext cx="3643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5. </a:t>
            </a:r>
            <a:r>
              <a:rPr lang="cs-CZ" dirty="0"/>
              <a:t>Vyšší</a:t>
            </a:r>
            <a:r>
              <a:rPr lang="cs-CZ" sz="1800" dirty="0"/>
              <a:t> výskyt prvků se sudými hodnotami Z.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22529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78856" y="152400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/>
              <a:t>Oddo</a:t>
            </a:r>
            <a:r>
              <a:rPr lang="en-US" sz="2000" b="1" dirty="0"/>
              <a:t>-</a:t>
            </a:r>
            <a:r>
              <a:rPr lang="cs-CZ" sz="2000" b="1" dirty="0" err="1"/>
              <a:t>Harkinsovo</a:t>
            </a:r>
            <a:r>
              <a:rPr lang="cs-CZ" sz="2000" b="1" dirty="0"/>
              <a:t> pravidlo (</a:t>
            </a:r>
            <a:r>
              <a:rPr lang="en-US" sz="2000" b="1" dirty="0"/>
              <a:t>pro </a:t>
            </a:r>
            <a:r>
              <a:rPr lang="cs-CZ" sz="2000" b="1" dirty="0"/>
              <a:t>Z </a:t>
            </a:r>
            <a:r>
              <a:rPr lang="en-US" sz="2000" b="1" dirty="0"/>
              <a:t>&gt; 5)</a:t>
            </a:r>
            <a:r>
              <a:rPr lang="en-US" sz="2000" dirty="0"/>
              <a:t>:</a:t>
            </a:r>
            <a:r>
              <a:rPr lang="cs-CZ" sz="2000" dirty="0"/>
              <a:t> </a:t>
            </a:r>
          </a:p>
          <a:p>
            <a:endParaRPr lang="cs-CZ" sz="2000" dirty="0"/>
          </a:p>
          <a:p>
            <a:r>
              <a:rPr lang="cs-CZ" sz="2000" dirty="0"/>
              <a:t>Prvek se sudým atomovým číslem (např. </a:t>
            </a:r>
            <a:r>
              <a:rPr lang="cs-CZ" sz="2000" baseline="-25000" dirty="0"/>
              <a:t>6</a:t>
            </a:r>
            <a:r>
              <a:rPr lang="en-US" sz="2000" dirty="0"/>
              <a:t>C</a:t>
            </a:r>
            <a:r>
              <a:rPr lang="cs-CZ" sz="2000" dirty="0"/>
              <a:t>) se vyskytuje častěji než předchozí a následující prvek s menším a větším atomovým číslem (</a:t>
            </a:r>
            <a:r>
              <a:rPr lang="en-US" sz="2000" dirty="0" err="1"/>
              <a:t>bor</a:t>
            </a:r>
            <a:r>
              <a:rPr lang="en-US" sz="2000" dirty="0"/>
              <a:t> </a:t>
            </a:r>
            <a:r>
              <a:rPr lang="cs-CZ" sz="2000" baseline="-25000" dirty="0"/>
              <a:t>5</a:t>
            </a:r>
            <a:r>
              <a:rPr lang="en-US" sz="2000" dirty="0"/>
              <a:t>B</a:t>
            </a:r>
            <a:r>
              <a:rPr lang="cs-CZ" sz="2000" dirty="0"/>
              <a:t> a dusík</a:t>
            </a:r>
            <a:r>
              <a:rPr lang="en-US" sz="2000" dirty="0"/>
              <a:t> </a:t>
            </a:r>
            <a:r>
              <a:rPr lang="cs-CZ" sz="2000" baseline="-25000" dirty="0"/>
              <a:t>7</a:t>
            </a:r>
            <a:r>
              <a:rPr lang="en-US" sz="2000" dirty="0"/>
              <a:t>N</a:t>
            </a:r>
            <a:r>
              <a:rPr lang="cs-CZ" sz="2000" dirty="0"/>
              <a:t>). </a:t>
            </a:r>
          </a:p>
        </p:txBody>
      </p:sp>
      <p:sp>
        <p:nvSpPr>
          <p:cNvPr id="6" name="Obdélník 5"/>
          <p:cNvSpPr/>
          <p:nvPr/>
        </p:nvSpPr>
        <p:spPr>
          <a:xfrm>
            <a:off x="298311" y="5486400"/>
            <a:ext cx="8584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/>
              <a:t>Prvky s lichými atomovými čísly mají nepárový proton a mají tudíž tendenci zachytit další a tím zvýšit atomové číslo. Je možné, že u prvků se sudými atomovými čísly jsou protony párovány, přičemž členové páru navzájem kompenzují svoje spiny a sudá parita tudíž zvyšuje stabilitu nukleonu.</a:t>
            </a:r>
          </a:p>
        </p:txBody>
      </p:sp>
      <p:pic>
        <p:nvPicPr>
          <p:cNvPr id="2050" name="Picture 2" descr="Geoquímica - Capítulo 4: Distribución y abundancia de los elementos en ...">
            <a:extLst>
              <a:ext uri="{FF2B5EF4-FFF2-40B4-BE49-F238E27FC236}">
                <a16:creationId xmlns:a16="http://schemas.microsoft.com/office/drawing/2014/main" id="{0DD9318B-B77C-7FD4-EAE8-FC7DD0FC7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4597793" cy="356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637CAE2-3155-F5B0-22C0-02F078287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175" y="2054113"/>
            <a:ext cx="3476625" cy="274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686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mapa&#10;&#10;Popis byl vytvořen automaticky">
            <a:extLst>
              <a:ext uri="{FF2B5EF4-FFF2-40B4-BE49-F238E27FC236}">
                <a16:creationId xmlns:a16="http://schemas.microsoft.com/office/drawing/2014/main" id="{B3EE4C32-6227-4760-9B53-5DFB9888D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"/>
            <a:ext cx="7449233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526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09844-6C50-CEA4-26E4-2076CF1BB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bundance of Elements Infographic">
            <a:extLst>
              <a:ext uri="{FF2B5EF4-FFF2-40B4-BE49-F238E27FC236}">
                <a16:creationId xmlns:a16="http://schemas.microsoft.com/office/drawing/2014/main" id="{8B2C635D-1B3E-BA93-711C-C25516BF4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778"/>
            <a:ext cx="8305800" cy="652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5861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074001-DD46-490B-9182-78D1246B8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886700" cy="332444"/>
          </a:xfrm>
        </p:spPr>
        <p:txBody>
          <a:bodyPr>
            <a:noAutofit/>
          </a:bodyPr>
          <a:lstStyle/>
          <a:p>
            <a:r>
              <a:rPr lang="cs-CZ" sz="2800" b="1" dirty="0">
                <a:latin typeface="+mn-lt"/>
              </a:rPr>
              <a:t>Typy radioaktivního rozpadu</a:t>
            </a:r>
            <a:endParaRPr lang="en-US" sz="2800" b="1" dirty="0">
              <a:latin typeface="+mn-lt"/>
            </a:endParaRPr>
          </a:p>
        </p:txBody>
      </p:sp>
      <p:pic>
        <p:nvPicPr>
          <p:cNvPr id="1026" name="Picture 2" descr="Související obrázek">
            <a:extLst>
              <a:ext uri="{FF2B5EF4-FFF2-40B4-BE49-F238E27FC236}">
                <a16:creationId xmlns:a16="http://schemas.microsoft.com/office/drawing/2014/main" id="{E295F94D-9E99-4C28-8D6D-9BF34F188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6695462" cy="331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2746637-48E0-4E75-9BB0-691165D33FFD}"/>
              </a:ext>
            </a:extLst>
          </p:cNvPr>
          <p:cNvSpPr txBox="1"/>
          <p:nvPr/>
        </p:nvSpPr>
        <p:spPr>
          <a:xfrm>
            <a:off x="304800" y="5562600"/>
            <a:ext cx="8636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 emisi fotonů </a:t>
            </a:r>
            <a:r>
              <a:rPr lang="el-GR" b="1" dirty="0"/>
              <a:t>γ</a:t>
            </a:r>
            <a:r>
              <a:rPr lang="cs-CZ" b="1" dirty="0"/>
              <a:t> záření </a:t>
            </a:r>
            <a:r>
              <a:rPr lang="cs-CZ" dirty="0"/>
              <a:t>dochází, vznikají-li při přeměně jádra, jejichž energie je vyšší než energie v základním stavu. Např. při </a:t>
            </a:r>
            <a:r>
              <a:rPr lang="el-GR" dirty="0"/>
              <a:t>α</a:t>
            </a:r>
            <a:r>
              <a:rPr lang="cs-CZ" dirty="0"/>
              <a:t> přeměně </a:t>
            </a:r>
            <a:r>
              <a:rPr lang="cs-CZ" baseline="30000" dirty="0"/>
              <a:t>238</a:t>
            </a:r>
            <a:r>
              <a:rPr lang="cs-CZ" baseline="-25000" dirty="0"/>
              <a:t>92</a:t>
            </a:r>
            <a:r>
              <a:rPr lang="cs-CZ" dirty="0"/>
              <a:t>U vzniká 77% jader </a:t>
            </a:r>
            <a:r>
              <a:rPr lang="cs-CZ" baseline="30000" dirty="0"/>
              <a:t>234</a:t>
            </a:r>
            <a:r>
              <a:rPr lang="cs-CZ" baseline="-25000" dirty="0"/>
              <a:t>90</a:t>
            </a:r>
            <a:r>
              <a:rPr lang="cs-CZ" dirty="0"/>
              <a:t>Th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v základním stavu a 23% v excitovaném stavu. Jejich přechodem do základního stavu se vyzáří fotony </a:t>
            </a:r>
            <a:r>
              <a:rPr lang="el-GR" dirty="0"/>
              <a:t>γ</a:t>
            </a:r>
            <a:r>
              <a:rPr lang="cs-CZ" dirty="0"/>
              <a:t>.</a:t>
            </a:r>
            <a:endParaRPr lang="en-US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CBEB997-B34C-4CB2-A118-7A8ED2DC8F80}"/>
              </a:ext>
            </a:extLst>
          </p:cNvPr>
          <p:cNvSpPr/>
          <p:nvPr/>
        </p:nvSpPr>
        <p:spPr>
          <a:xfrm>
            <a:off x="381000" y="927069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>
                <a:solidFill>
                  <a:srgbClr val="263D62"/>
                </a:solidFill>
              </a:rPr>
              <a:t>Radioaktivita</a:t>
            </a:r>
            <a:r>
              <a:rPr lang="en-US" dirty="0">
                <a:solidFill>
                  <a:srgbClr val="333333"/>
                </a:solidFill>
              </a:rPr>
              <a:t> je </a:t>
            </a:r>
            <a:r>
              <a:rPr lang="en-US" dirty="0" err="1">
                <a:solidFill>
                  <a:srgbClr val="333333"/>
                </a:solidFill>
              </a:rPr>
              <a:t>schopnost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atomu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samovolně</a:t>
            </a:r>
            <a:r>
              <a:rPr lang="en-US" dirty="0">
                <a:solidFill>
                  <a:srgbClr val="333333"/>
                </a:solidFill>
              </a:rPr>
              <a:t> se </a:t>
            </a:r>
            <a:r>
              <a:rPr lang="en-US" dirty="0" err="1">
                <a:solidFill>
                  <a:srgbClr val="333333"/>
                </a:solidFill>
              </a:rPr>
              <a:t>dříve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nebo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později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přeměnit</a:t>
            </a:r>
            <a:r>
              <a:rPr lang="en-US" dirty="0">
                <a:solidFill>
                  <a:srgbClr val="333333"/>
                </a:solidFill>
              </a:rPr>
              <a:t> v </a:t>
            </a:r>
            <a:r>
              <a:rPr lang="en-US" dirty="0" err="1">
                <a:solidFill>
                  <a:srgbClr val="333333"/>
                </a:solidFill>
              </a:rPr>
              <a:t>jiný</a:t>
            </a:r>
            <a:r>
              <a:rPr lang="en-US" dirty="0">
                <a:solidFill>
                  <a:srgbClr val="333333"/>
                </a:solidFill>
              </a:rPr>
              <a:t> atom za </a:t>
            </a:r>
            <a:r>
              <a:rPr lang="en-US" dirty="0" err="1">
                <a:solidFill>
                  <a:srgbClr val="333333"/>
                </a:solidFill>
              </a:rPr>
              <a:t>současného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vysílání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radioaktivního</a:t>
            </a:r>
            <a:r>
              <a:rPr lang="en-US" dirty="0">
                <a:solidFill>
                  <a:srgbClr val="333333"/>
                </a:solidFill>
              </a:rPr>
              <a:t> (</a:t>
            </a:r>
            <a:r>
              <a:rPr lang="en-US" dirty="0" err="1">
                <a:solidFill>
                  <a:srgbClr val="333333"/>
                </a:solidFill>
              </a:rPr>
              <a:t>jaderného</a:t>
            </a:r>
            <a:r>
              <a:rPr lang="en-US" dirty="0">
                <a:solidFill>
                  <a:srgbClr val="333333"/>
                </a:solidFill>
              </a:rPr>
              <a:t>) </a:t>
            </a:r>
            <a:r>
              <a:rPr lang="en-US" dirty="0" err="1">
                <a:solidFill>
                  <a:srgbClr val="333333"/>
                </a:solidFill>
              </a:rPr>
              <a:t>záření</a:t>
            </a:r>
            <a:r>
              <a:rPr lang="en-US" dirty="0">
                <a:solidFill>
                  <a:srgbClr val="333333"/>
                </a:solidFill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8985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F38E82-6992-C8EC-70D6-DB1B9C6F4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03" y="344313"/>
            <a:ext cx="3886200" cy="411162"/>
          </a:xfrm>
        </p:spPr>
        <p:txBody>
          <a:bodyPr>
            <a:noAutofit/>
          </a:bodyPr>
          <a:lstStyle/>
          <a:p>
            <a:r>
              <a:rPr lang="cs-CZ" sz="2400" b="1" dirty="0">
                <a:latin typeface="+mn-lt"/>
              </a:rPr>
              <a:t>Druhy radioaktivního záření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5CF60D4-619D-3C23-A47C-062127B4320C}"/>
              </a:ext>
            </a:extLst>
          </p:cNvPr>
          <p:cNvSpPr txBox="1"/>
          <p:nvPr/>
        </p:nvSpPr>
        <p:spPr>
          <a:xfrm>
            <a:off x="415903" y="1128239"/>
            <a:ext cx="829042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b="1" dirty="0"/>
              <a:t>α</a:t>
            </a:r>
            <a:r>
              <a:rPr lang="cs-CZ" b="1" dirty="0"/>
              <a:t>-záření</a:t>
            </a:r>
            <a:r>
              <a:rPr lang="cs-CZ" dirty="0"/>
              <a:t>: jádro helia </a:t>
            </a:r>
            <a:r>
              <a:rPr lang="cs-CZ" dirty="0" err="1"/>
              <a:t>He</a:t>
            </a:r>
            <a:r>
              <a:rPr lang="cs-CZ" baseline="30000" dirty="0" err="1"/>
              <a:t>2</a:t>
            </a:r>
            <a:r>
              <a:rPr lang="cs-CZ" baseline="30000" dirty="0"/>
              <a:t>+</a:t>
            </a:r>
            <a:r>
              <a:rPr lang="cs-CZ" dirty="0"/>
              <a:t> </a:t>
            </a:r>
            <a:r>
              <a:rPr lang="en-US" dirty="0"/>
              <a:t>(2</a:t>
            </a:r>
            <a:r>
              <a:rPr lang="cs-CZ" dirty="0"/>
              <a:t> protony a </a:t>
            </a:r>
            <a:r>
              <a:rPr lang="en-US" dirty="0"/>
              <a:t>2</a:t>
            </a:r>
            <a:r>
              <a:rPr lang="cs-CZ" dirty="0"/>
              <a:t> neutrony</a:t>
            </a:r>
            <a:r>
              <a:rPr lang="en-US" dirty="0"/>
              <a:t>),</a:t>
            </a:r>
            <a:r>
              <a:rPr lang="cs-CZ" dirty="0"/>
              <a:t> rychlost cca 1/20- 1/10 rychlosti světla</a:t>
            </a:r>
          </a:p>
          <a:p>
            <a:pPr algn="just"/>
            <a:endParaRPr lang="cs-CZ" sz="800" dirty="0"/>
          </a:p>
          <a:p>
            <a:pPr algn="just"/>
            <a:r>
              <a:rPr lang="el-GR" b="1" dirty="0"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cs-CZ" b="1" dirty="0"/>
              <a:t>-záření</a:t>
            </a:r>
            <a:r>
              <a:rPr lang="cs-CZ" dirty="0"/>
              <a:t>: </a:t>
            </a:r>
            <a:r>
              <a:rPr lang="pl-PL" dirty="0"/>
              <a:t>elektrony (β−) nebo pozitrony (β+)</a:t>
            </a:r>
            <a:r>
              <a:rPr lang="en-US" dirty="0"/>
              <a:t>,</a:t>
            </a:r>
            <a:r>
              <a:rPr lang="pl-PL" dirty="0"/>
              <a:t> </a:t>
            </a:r>
            <a:r>
              <a:rPr lang="cs-CZ" dirty="0"/>
              <a:t>rychlost cca 1/3-9/10 rychlosti světla, ve vodě může být rychlost i větší než rychlost světla (důsledkem je vznik </a:t>
            </a:r>
            <a:r>
              <a:rPr lang="cs-CZ" dirty="0" err="1"/>
              <a:t>Čerenkovova</a:t>
            </a:r>
            <a:r>
              <a:rPr lang="cs-CZ" dirty="0"/>
              <a:t> záření). </a:t>
            </a:r>
          </a:p>
          <a:p>
            <a:pPr algn="just"/>
            <a:endParaRPr lang="cs-CZ" sz="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l-GR" b="1" dirty="0">
                <a:ea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cs-CZ" b="1" dirty="0"/>
              <a:t>-záření</a:t>
            </a:r>
            <a:r>
              <a:rPr lang="cs-CZ" dirty="0"/>
              <a:t>: vysoce energetické elektromagnetické záření</a:t>
            </a:r>
            <a:r>
              <a:rPr lang="en-US" dirty="0"/>
              <a:t>, </a:t>
            </a:r>
            <a:r>
              <a:rPr lang="en-US" dirty="0" err="1"/>
              <a:t>rychlost</a:t>
            </a:r>
            <a:r>
              <a:rPr lang="en-US" dirty="0"/>
              <a:t> </a:t>
            </a:r>
            <a:r>
              <a:rPr lang="en-US" dirty="0" err="1"/>
              <a:t>odpov</a:t>
            </a:r>
            <a:r>
              <a:rPr lang="cs-CZ" dirty="0" err="1"/>
              <a:t>ídá</a:t>
            </a:r>
            <a:r>
              <a:rPr lang="en-US" dirty="0"/>
              <a:t> </a:t>
            </a:r>
            <a:r>
              <a:rPr lang="cs-CZ" dirty="0"/>
              <a:t>rychlosti světla</a:t>
            </a:r>
            <a:r>
              <a:rPr lang="en-US" dirty="0"/>
              <a:t>. </a:t>
            </a:r>
            <a:endParaRPr lang="cs-CZ" dirty="0"/>
          </a:p>
          <a:p>
            <a:pPr algn="just"/>
            <a:endParaRPr lang="cs-CZ" sz="800" dirty="0"/>
          </a:p>
          <a:p>
            <a:pPr algn="just"/>
            <a:r>
              <a:rPr lang="cs-CZ" b="1" dirty="0"/>
              <a:t>neutronové záření</a:t>
            </a:r>
            <a:r>
              <a:rPr lang="cs-CZ" dirty="0"/>
              <a:t>: proud volných neutronů, které se uvolňují při jaderném štěpení nebo fúzi.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6A5A03C-B803-6E3E-224C-D2C5C20AA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58" y="4724400"/>
            <a:ext cx="3962742" cy="1939002"/>
          </a:xfrm>
          <a:prstGeom prst="rect">
            <a:avLst/>
          </a:prstGeom>
        </p:spPr>
      </p:pic>
      <p:pic>
        <p:nvPicPr>
          <p:cNvPr id="1036" name="Picture 12" descr="differences-between-alpha-beta-and-gamma-radiation - LIACOS EDUCATIONAL  MEDIA">
            <a:extLst>
              <a:ext uri="{FF2B5EF4-FFF2-40B4-BE49-F238E27FC236}">
                <a16:creationId xmlns:a16="http://schemas.microsoft.com/office/drawing/2014/main" id="{B197BB32-2B98-A6CC-DC53-AD12BFBEF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52433"/>
            <a:ext cx="4267200" cy="241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6739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1: The comparison of alpha, beta, gamma and X-rays, and neutrons | Download  Table">
            <a:extLst>
              <a:ext uri="{FF2B5EF4-FFF2-40B4-BE49-F238E27FC236}">
                <a16:creationId xmlns:a16="http://schemas.microsoft.com/office/drawing/2014/main" id="{AB2E966C-F917-F4FA-6547-002BBFE7F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924300"/>
            <a:ext cx="5315899" cy="247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521FB00-CCD2-C78E-CAB8-DE924196A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25451"/>
            <a:ext cx="3657600" cy="2878667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A3EC7B7-4E5F-A24F-DFE3-54D585C6D21C}"/>
              </a:ext>
            </a:extLst>
          </p:cNvPr>
          <p:cNvSpPr/>
          <p:nvPr/>
        </p:nvSpPr>
        <p:spPr>
          <a:xfrm>
            <a:off x="1981200" y="3886200"/>
            <a:ext cx="5315899" cy="255278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8" name="Picture 4" descr="21.3: Radioactive Decay - Chemistry LibreTexts">
            <a:extLst>
              <a:ext uri="{FF2B5EF4-FFF2-40B4-BE49-F238E27FC236}">
                <a16:creationId xmlns:a16="http://schemas.microsoft.com/office/drawing/2014/main" id="{28349231-2E03-ED1E-A0AD-A6D117ABA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8287"/>
            <a:ext cx="3453433" cy="151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mpare Alpha Beta &amp; Gamma Rays | Characteristics Of Alpha Beta &amp; Gamma  rays | Alpha Beta Gamma Ray - YouTube">
            <a:extLst>
              <a:ext uri="{FF2B5EF4-FFF2-40B4-BE49-F238E27FC236}">
                <a16:creationId xmlns:a16="http://schemas.microsoft.com/office/drawing/2014/main" id="{0C041AA5-1B32-FF65-C5AC-13CF29CAA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59277"/>
            <a:ext cx="2445286" cy="183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887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A8A9CD-F4F0-4BA8-89EE-128D92502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457200"/>
            <a:ext cx="7886700" cy="432738"/>
          </a:xfrm>
        </p:spPr>
        <p:txBody>
          <a:bodyPr>
            <a:noAutofit/>
          </a:bodyPr>
          <a:lstStyle/>
          <a:p>
            <a:r>
              <a:rPr lang="cs-CZ" sz="2800" b="1" dirty="0"/>
              <a:t>Mendělejevův periodický systém</a:t>
            </a:r>
            <a:endParaRPr lang="en-US" sz="2800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E4CF8FA-949F-46B8-9677-97BD301922D3}"/>
              </a:ext>
            </a:extLst>
          </p:cNvPr>
          <p:cNvSpPr txBox="1"/>
          <p:nvPr/>
        </p:nvSpPr>
        <p:spPr>
          <a:xfrm>
            <a:off x="190500" y="1205388"/>
            <a:ext cx="8763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1. Opravy nesprávně určených atomových hmotností některých prvků (</a:t>
            </a:r>
            <a:r>
              <a:rPr lang="cs-CZ" sz="2000" dirty="0" err="1"/>
              <a:t>Ce</a:t>
            </a:r>
            <a:r>
              <a:rPr lang="cs-CZ" sz="2000" dirty="0"/>
              <a:t>, </a:t>
            </a:r>
            <a:r>
              <a:rPr lang="cs-CZ" sz="2000" dirty="0" err="1"/>
              <a:t>Th</a:t>
            </a:r>
            <a:r>
              <a:rPr lang="cs-CZ" sz="2000" dirty="0"/>
              <a:t> a U).</a:t>
            </a:r>
          </a:p>
          <a:p>
            <a:endParaRPr lang="cs-CZ" sz="800" dirty="0"/>
          </a:p>
          <a:p>
            <a:r>
              <a:rPr lang="cs-CZ" sz="2000" dirty="0"/>
              <a:t>2. Změna pořadí některých prvků (Co – Ni, Te – I).</a:t>
            </a:r>
          </a:p>
          <a:p>
            <a:endParaRPr lang="cs-CZ" sz="800" dirty="0"/>
          </a:p>
          <a:p>
            <a:r>
              <a:rPr lang="cs-CZ" sz="2000" dirty="0"/>
              <a:t>3. Předpovězení nových prvků: </a:t>
            </a:r>
            <a:r>
              <a:rPr lang="cs-CZ" sz="2000" i="1" dirty="0" err="1"/>
              <a:t>Ekabor</a:t>
            </a:r>
            <a:r>
              <a:rPr lang="cs-CZ" sz="2000" dirty="0"/>
              <a:t> (</a:t>
            </a:r>
            <a:r>
              <a:rPr lang="cs-CZ" sz="2000" dirty="0" err="1"/>
              <a:t>Sc</a:t>
            </a:r>
            <a:r>
              <a:rPr lang="cs-CZ" sz="2000" dirty="0"/>
              <a:t>), </a:t>
            </a:r>
            <a:r>
              <a:rPr lang="cs-CZ" sz="2000" i="1" dirty="0" err="1"/>
              <a:t>Ekaaluminium</a:t>
            </a:r>
            <a:r>
              <a:rPr lang="cs-CZ" sz="2000" dirty="0"/>
              <a:t> (</a:t>
            </a:r>
            <a:r>
              <a:rPr lang="cs-CZ" sz="2000" dirty="0" err="1"/>
              <a:t>Ga</a:t>
            </a:r>
            <a:r>
              <a:rPr lang="cs-CZ" sz="2000" dirty="0"/>
              <a:t>) a </a:t>
            </a:r>
            <a:r>
              <a:rPr lang="cs-CZ" sz="2000" i="1" dirty="0" err="1"/>
              <a:t>Ekasilicium</a:t>
            </a:r>
            <a:r>
              <a:rPr lang="cs-CZ" sz="2000" dirty="0"/>
              <a:t> (</a:t>
            </a:r>
            <a:r>
              <a:rPr lang="cs-CZ" sz="2000" dirty="0" err="1"/>
              <a:t>Ge</a:t>
            </a:r>
            <a:r>
              <a:rPr lang="cs-CZ" sz="2000" dirty="0"/>
              <a:t>).</a:t>
            </a:r>
            <a:endParaRPr lang="en-US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83B75B5-F234-49A4-ACB4-E9C31B8A0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5029200"/>
            <a:ext cx="3829050" cy="161925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E853D08-9828-4710-85B6-0BD8608CF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2666280"/>
            <a:ext cx="3829050" cy="216391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F144DBE-1253-46E6-B3B3-07B1D7AFF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3048000"/>
            <a:ext cx="4267200" cy="325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825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.4: Ionizing Radiation and Non-ionizing Radiation - Chemistry LibreTexts">
            <a:extLst>
              <a:ext uri="{FF2B5EF4-FFF2-40B4-BE49-F238E27FC236}">
                <a16:creationId xmlns:a16="http://schemas.microsoft.com/office/drawing/2014/main" id="{5F4DD83C-2934-B2C2-9BC2-49E3FBB79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5355"/>
            <a:ext cx="8839200" cy="624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7437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514EE0-CF51-4634-A5C4-F561154EA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3505200" cy="401241"/>
          </a:xfrm>
        </p:spPr>
        <p:txBody>
          <a:bodyPr>
            <a:noAutofit/>
          </a:bodyPr>
          <a:lstStyle/>
          <a:p>
            <a:r>
              <a:rPr lang="cs-CZ" sz="2800" b="1" dirty="0"/>
              <a:t>Pravidla posunu</a:t>
            </a:r>
            <a:endParaRPr lang="en-US" sz="2800" b="1" dirty="0"/>
          </a:p>
        </p:txBody>
      </p:sp>
      <p:pic>
        <p:nvPicPr>
          <p:cNvPr id="5" name="Obrázek 4" descr="Obsah obrázku text, hodiny&#10;&#10;Popis byl vytvořen automaticky">
            <a:extLst>
              <a:ext uri="{FF2B5EF4-FFF2-40B4-BE49-F238E27FC236}">
                <a16:creationId xmlns:a16="http://schemas.microsoft.com/office/drawing/2014/main" id="{8E9B9897-92B3-4E43-8790-4142477A2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209800"/>
            <a:ext cx="1981200" cy="201256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F07D280-7598-46C8-82F7-05231C3FF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343400"/>
            <a:ext cx="2403683" cy="242543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CB81814-7A89-4EA1-BC05-45E008A8D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90800"/>
            <a:ext cx="6248400" cy="4097489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0B2952A3-4C3A-4874-8AD9-74EC3DC6F70E}"/>
              </a:ext>
            </a:extLst>
          </p:cNvPr>
          <p:cNvSpPr/>
          <p:nvPr/>
        </p:nvSpPr>
        <p:spPr>
          <a:xfrm>
            <a:off x="228600" y="1219200"/>
            <a:ext cx="868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333333"/>
                </a:solidFill>
              </a:rPr>
              <a:t>S</a:t>
            </a:r>
            <a:r>
              <a:rPr lang="en-US" err="1">
                <a:solidFill>
                  <a:srgbClr val="333333"/>
                </a:solidFill>
              </a:rPr>
              <a:t>oučet</a:t>
            </a:r>
            <a:r>
              <a:rPr lang="en-US">
                <a:solidFill>
                  <a:srgbClr val="333333"/>
                </a:solidFill>
              </a:rPr>
              <a:t> protonových </a:t>
            </a:r>
            <a:r>
              <a:rPr lang="en-US" dirty="0" err="1">
                <a:solidFill>
                  <a:srgbClr val="333333"/>
                </a:solidFill>
              </a:rPr>
              <a:t>čísel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všech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částic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na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levé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straně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rovnice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err="1">
                <a:solidFill>
                  <a:srgbClr val="333333"/>
                </a:solidFill>
              </a:rPr>
              <a:t>popisující</a:t>
            </a:r>
            <a:r>
              <a:rPr lang="en-US">
                <a:solidFill>
                  <a:srgbClr val="333333"/>
                </a:solidFill>
              </a:rPr>
              <a:t> libovolný jaderný </a:t>
            </a:r>
            <a:r>
              <a:rPr lang="en-US" dirty="0" err="1">
                <a:solidFill>
                  <a:srgbClr val="333333"/>
                </a:solidFill>
              </a:rPr>
              <a:t>děj</a:t>
            </a:r>
            <a:r>
              <a:rPr lang="en-US" dirty="0">
                <a:solidFill>
                  <a:srgbClr val="333333"/>
                </a:solidFill>
              </a:rPr>
              <a:t> se </a:t>
            </a:r>
            <a:r>
              <a:rPr lang="en-US" dirty="0" err="1">
                <a:solidFill>
                  <a:srgbClr val="333333"/>
                </a:solidFill>
              </a:rPr>
              <a:t>musí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rovnat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err="1">
                <a:solidFill>
                  <a:srgbClr val="333333"/>
                </a:solidFill>
              </a:rPr>
              <a:t>součtu</a:t>
            </a:r>
            <a:r>
              <a:rPr lang="en-US">
                <a:solidFill>
                  <a:srgbClr val="333333"/>
                </a:solidFill>
              </a:rPr>
              <a:t> protonových </a:t>
            </a:r>
            <a:r>
              <a:rPr lang="en-US" dirty="0" err="1">
                <a:solidFill>
                  <a:srgbClr val="333333"/>
                </a:solidFill>
              </a:rPr>
              <a:t>čísel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všech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částic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na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pravé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straně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této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rovnice</a:t>
            </a:r>
            <a:r>
              <a:rPr lang="en-US" dirty="0">
                <a:solidFill>
                  <a:srgbClr val="333333"/>
                </a:solidFill>
              </a:rPr>
              <a:t>. </a:t>
            </a:r>
            <a:r>
              <a:rPr lang="en-US" dirty="0" err="1">
                <a:solidFill>
                  <a:srgbClr val="333333"/>
                </a:solidFill>
              </a:rPr>
              <a:t>Totéž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platí</a:t>
            </a:r>
            <a:r>
              <a:rPr lang="en-US" dirty="0">
                <a:solidFill>
                  <a:srgbClr val="333333"/>
                </a:solidFill>
              </a:rPr>
              <a:t> pro </a:t>
            </a:r>
            <a:r>
              <a:rPr lang="en-US" dirty="0" err="1">
                <a:solidFill>
                  <a:srgbClr val="333333"/>
                </a:solidFill>
              </a:rPr>
              <a:t>čísla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nukleonová</a:t>
            </a:r>
            <a:r>
              <a:rPr lang="en-US" dirty="0">
                <a:solidFill>
                  <a:srgbClr val="333333"/>
                </a:solidFill>
              </a:rPr>
              <a:t>.</a:t>
            </a:r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14D284D-803A-4F3E-B56A-9E66A0D8D3EA}"/>
              </a:ext>
            </a:extLst>
          </p:cNvPr>
          <p:cNvSpPr txBox="1"/>
          <p:nvPr/>
        </p:nvSpPr>
        <p:spPr>
          <a:xfrm flipH="1">
            <a:off x="5486400" y="3048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</a:t>
            </a:r>
            <a:r>
              <a:rPr lang="cs-CZ" dirty="0" err="1"/>
              <a:t>Soddy</a:t>
            </a:r>
            <a:r>
              <a:rPr lang="cs-CZ" dirty="0"/>
              <a:t> 1913, </a:t>
            </a:r>
            <a:r>
              <a:rPr lang="cs-CZ" dirty="0" err="1"/>
              <a:t>Fajans</a:t>
            </a:r>
            <a:r>
              <a:rPr lang="cs-CZ" dirty="0"/>
              <a:t> 1913)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5796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15713D0-E720-4B97-A299-09FD21B6D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8459081" cy="56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063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7AED4A3-3E2E-4CC8-AB5F-6E2A2918C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524000"/>
            <a:ext cx="3560240" cy="5091971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52EAE4D-16FB-4193-82E8-2292ED5A3181}"/>
              </a:ext>
            </a:extLst>
          </p:cNvPr>
          <p:cNvSpPr/>
          <p:nvPr/>
        </p:nvSpPr>
        <p:spPr>
          <a:xfrm>
            <a:off x="228600" y="1066800"/>
            <a:ext cx="5181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Oblast</a:t>
            </a:r>
            <a:r>
              <a:rPr lang="cs-CZ" b="1" dirty="0"/>
              <a:t> </a:t>
            </a:r>
            <a:r>
              <a:rPr lang="el-GR" b="1" dirty="0"/>
              <a:t>α</a:t>
            </a:r>
            <a:r>
              <a:rPr lang="en-US" b="1" dirty="0"/>
              <a:t> </a:t>
            </a:r>
            <a:r>
              <a:rPr lang="cs-CZ" b="1" dirty="0"/>
              <a:t>rozkladu</a:t>
            </a:r>
            <a:r>
              <a:rPr lang="cs-CZ" dirty="0"/>
              <a:t> se nachází v oblasti vysokých hodnot A </a:t>
            </a:r>
            <a:r>
              <a:rPr lang="cs-CZ" dirty="0" err="1"/>
              <a:t>a</a:t>
            </a:r>
            <a:r>
              <a:rPr lang="cs-CZ" dirty="0"/>
              <a:t> Z. Alf</a:t>
            </a:r>
            <a:r>
              <a:rPr lang="en-US" dirty="0"/>
              <a:t>a </a:t>
            </a:r>
            <a:r>
              <a:rPr lang="cs-CZ" dirty="0"/>
              <a:t>rozkladem</a:t>
            </a:r>
            <a:r>
              <a:rPr lang="en-US" dirty="0"/>
              <a:t> </a:t>
            </a:r>
            <a:r>
              <a:rPr lang="cs-CZ" dirty="0"/>
              <a:t>klesá</a:t>
            </a:r>
            <a:r>
              <a:rPr lang="en-US" dirty="0"/>
              <a:t> </a:t>
            </a:r>
            <a:r>
              <a:rPr lang="cs-CZ" dirty="0"/>
              <a:t>hmotnostní číslo o 4 a protonové číslo o 2, čímž dojde ke vzniku stabilnějšího nuklidu doprovázeného </a:t>
            </a:r>
            <a:r>
              <a:rPr lang="el-GR" dirty="0"/>
              <a:t>α</a:t>
            </a:r>
            <a:r>
              <a:rPr lang="en-US" dirty="0"/>
              <a:t> </a:t>
            </a:r>
            <a:r>
              <a:rPr lang="cs-CZ" dirty="0"/>
              <a:t>částic</a:t>
            </a:r>
            <a:r>
              <a:rPr lang="en-US" dirty="0"/>
              <a:t>e.</a:t>
            </a:r>
          </a:p>
          <a:p>
            <a:endParaRPr lang="cs-CZ" b="1" dirty="0"/>
          </a:p>
          <a:p>
            <a:r>
              <a:rPr lang="cs-CZ" dirty="0"/>
              <a:t>Oblast </a:t>
            </a:r>
            <a:r>
              <a:rPr lang="el-GR" b="1" dirty="0"/>
              <a:t>β</a:t>
            </a:r>
            <a:r>
              <a:rPr lang="cs-CZ" b="1" dirty="0"/>
              <a:t> rozkladu </a:t>
            </a:r>
            <a:r>
              <a:rPr lang="cs-CZ" dirty="0"/>
              <a:t>s</a:t>
            </a:r>
            <a:r>
              <a:rPr lang="en-US" dirty="0"/>
              <a:t>e</a:t>
            </a:r>
            <a:r>
              <a:rPr lang="cs-CZ" dirty="0"/>
              <a:t> v grafu nachází nad pásem stability, protože nuklid obsahuje více </a:t>
            </a:r>
            <a:r>
              <a:rPr lang="cs-CZ" dirty="0" err="1"/>
              <a:t>neutr</a:t>
            </a:r>
            <a:r>
              <a:rPr lang="en-US" dirty="0"/>
              <a:t>on</a:t>
            </a:r>
            <a:r>
              <a:rPr lang="cs-CZ" dirty="0"/>
              <a:t>ů než</a:t>
            </a:r>
            <a:r>
              <a:rPr lang="en-US" dirty="0"/>
              <a:t> </a:t>
            </a:r>
            <a:r>
              <a:rPr lang="cs-CZ" dirty="0" err="1"/>
              <a:t>prot</a:t>
            </a:r>
            <a:r>
              <a:rPr lang="en-US" dirty="0"/>
              <a:t>on</a:t>
            </a:r>
            <a:r>
              <a:rPr lang="cs-CZ" dirty="0"/>
              <a:t>ů.  Emisí </a:t>
            </a:r>
            <a:r>
              <a:rPr lang="el-GR" dirty="0"/>
              <a:t>β</a:t>
            </a:r>
            <a:r>
              <a:rPr lang="cs-CZ" dirty="0"/>
              <a:t> záření (elektronu)</a:t>
            </a:r>
            <a:r>
              <a:rPr lang="en-US" dirty="0"/>
              <a:t> </a:t>
            </a:r>
            <a:r>
              <a:rPr lang="cs-CZ" dirty="0"/>
              <a:t>se zvýší počet</a:t>
            </a:r>
            <a:r>
              <a:rPr lang="en-US" dirty="0"/>
              <a:t> proton</a:t>
            </a:r>
            <a:r>
              <a:rPr lang="cs-CZ" dirty="0"/>
              <a:t>ů</a:t>
            </a:r>
            <a:r>
              <a:rPr lang="en-US" dirty="0"/>
              <a:t> </a:t>
            </a:r>
            <a:r>
              <a:rPr lang="cs-CZ" dirty="0"/>
              <a:t>o </a:t>
            </a:r>
            <a:r>
              <a:rPr lang="en-US" dirty="0"/>
              <a:t>1 </a:t>
            </a:r>
            <a:r>
              <a:rPr lang="cs-CZ" dirty="0"/>
              <a:t>a zároveň se o 1 sníží počet neutronů</a:t>
            </a:r>
            <a:r>
              <a:rPr lang="en-US" dirty="0"/>
              <a:t>. </a:t>
            </a:r>
            <a:r>
              <a:rPr lang="cs-CZ" dirty="0"/>
              <a:t>Tím dochází ke vzniku stabilnějšího nuklidu (je blíže pásu stability). Hodnota nukleonového čísla se nemění (izobary).</a:t>
            </a:r>
            <a:endParaRPr lang="en-US" dirty="0"/>
          </a:p>
          <a:p>
            <a:endParaRPr lang="cs-CZ" b="1" dirty="0"/>
          </a:p>
          <a:p>
            <a:pPr algn="just"/>
            <a:r>
              <a:rPr lang="cs-CZ" dirty="0"/>
              <a:t>Oblast </a:t>
            </a:r>
            <a:r>
              <a:rPr lang="cs-CZ" b="1" dirty="0"/>
              <a:t>p</a:t>
            </a:r>
            <a:r>
              <a:rPr lang="en-US" b="1" dirty="0" err="1"/>
              <a:t>ositron</a:t>
            </a:r>
            <a:r>
              <a:rPr lang="cs-CZ" b="1" dirty="0" err="1"/>
              <a:t>ové</a:t>
            </a:r>
            <a:r>
              <a:rPr lang="en-US" b="1" dirty="0"/>
              <a:t> </a:t>
            </a:r>
            <a:r>
              <a:rPr lang="en-US" b="1" dirty="0" err="1"/>
              <a:t>emis</a:t>
            </a:r>
            <a:r>
              <a:rPr lang="cs-CZ" b="1" dirty="0"/>
              <a:t>e</a:t>
            </a:r>
            <a:r>
              <a:rPr lang="en-US" b="1" dirty="0"/>
              <a:t> </a:t>
            </a:r>
            <a:r>
              <a:rPr lang="en-US" dirty="0"/>
              <a:t>a </a:t>
            </a:r>
            <a:r>
              <a:rPr lang="cs-CZ" b="1" dirty="0"/>
              <a:t>záchytu </a:t>
            </a:r>
            <a:r>
              <a:rPr lang="en-US" b="1" dirty="0" err="1"/>
              <a:t>ele</a:t>
            </a:r>
            <a:r>
              <a:rPr lang="cs-CZ" b="1" dirty="0"/>
              <a:t>k</a:t>
            </a:r>
            <a:r>
              <a:rPr lang="en-US" b="1" dirty="0" err="1"/>
              <a:t>tron</a:t>
            </a:r>
            <a:r>
              <a:rPr lang="cs-CZ" b="1" dirty="0"/>
              <a:t>u</a:t>
            </a:r>
            <a:r>
              <a:rPr lang="en-US" b="1" dirty="0"/>
              <a:t> </a:t>
            </a:r>
            <a:r>
              <a:rPr lang="cs-CZ" dirty="0"/>
              <a:t>se v grafu nachází pod pásem</a:t>
            </a:r>
            <a:r>
              <a:rPr lang="en-US" dirty="0"/>
              <a:t> stability</a:t>
            </a:r>
            <a:r>
              <a:rPr lang="cs-CZ" dirty="0"/>
              <a:t>,</a:t>
            </a:r>
            <a:r>
              <a:rPr lang="en-US" dirty="0"/>
              <a:t> </a:t>
            </a:r>
            <a:r>
              <a:rPr lang="cs-CZ" dirty="0"/>
              <a:t>protože nuklid obsahuje více </a:t>
            </a:r>
            <a:r>
              <a:rPr lang="en-US" dirty="0"/>
              <a:t>proton</a:t>
            </a:r>
            <a:r>
              <a:rPr lang="cs-CZ" dirty="0"/>
              <a:t>ů než</a:t>
            </a:r>
            <a:r>
              <a:rPr lang="en-US" dirty="0"/>
              <a:t> neutron</a:t>
            </a:r>
            <a:r>
              <a:rPr lang="cs-CZ" dirty="0"/>
              <a:t>ů. E</a:t>
            </a:r>
            <a:r>
              <a:rPr lang="en-US" dirty="0"/>
              <a:t>mis</a:t>
            </a:r>
            <a:r>
              <a:rPr lang="cs-CZ" dirty="0"/>
              <a:t>í  p</a:t>
            </a:r>
            <a:r>
              <a:rPr lang="en-US" dirty="0" err="1"/>
              <a:t>ositron</a:t>
            </a:r>
            <a:r>
              <a:rPr lang="cs-CZ" dirty="0"/>
              <a:t>u</a:t>
            </a:r>
            <a:r>
              <a:rPr lang="en-US" dirty="0"/>
              <a:t> </a:t>
            </a:r>
            <a:r>
              <a:rPr lang="cs-CZ" dirty="0"/>
              <a:t>resp. záchytem</a:t>
            </a:r>
            <a:r>
              <a:rPr lang="en-US" dirty="0"/>
              <a:t> </a:t>
            </a:r>
            <a:r>
              <a:rPr lang="en-US" dirty="0" err="1"/>
              <a:t>ele</a:t>
            </a:r>
            <a:r>
              <a:rPr lang="cs-CZ" dirty="0"/>
              <a:t>k</a:t>
            </a:r>
            <a:r>
              <a:rPr lang="en-US" dirty="0" err="1"/>
              <a:t>tron</a:t>
            </a:r>
            <a:r>
              <a:rPr lang="cs-CZ" dirty="0"/>
              <a:t>u se zvýší počet neutronů o 1 a zároveň se o 1 sníží počet protonů. Tím dochází ke vzniku stabilnějšího nuklidu (je blíže pásu stability). Hodnota nukleonového čísla se nemění (izobary).</a:t>
            </a:r>
            <a:endParaRPr lang="en-US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DA75B78-C15E-42C3-A13D-7243112292B7}"/>
              </a:ext>
            </a:extLst>
          </p:cNvPr>
          <p:cNvSpPr/>
          <p:nvPr/>
        </p:nvSpPr>
        <p:spPr>
          <a:xfrm>
            <a:off x="304800" y="22860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/>
              <a:t>Predikce</a:t>
            </a:r>
            <a:r>
              <a:rPr lang="en-US" sz="2800" b="1" dirty="0"/>
              <a:t> </a:t>
            </a:r>
            <a:r>
              <a:rPr lang="cs-CZ" sz="2800" b="1" dirty="0"/>
              <a:t>typu rozpadu nestabilních nuklidů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69ACA70-7A7C-4D46-BB71-0C53D257B52B}"/>
              </a:ext>
            </a:extLst>
          </p:cNvPr>
          <p:cNvSpPr txBox="1"/>
          <p:nvPr/>
        </p:nvSpPr>
        <p:spPr>
          <a:xfrm>
            <a:off x="6781800" y="1110734"/>
            <a:ext cx="1372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Segr</a:t>
            </a:r>
            <a:r>
              <a:rPr lang="cs-CZ" b="1" dirty="0"/>
              <a:t>é</a:t>
            </a:r>
            <a:r>
              <a:rPr lang="en-US" b="1" dirty="0"/>
              <a:t>ho </a:t>
            </a:r>
            <a:r>
              <a:rPr lang="en-US" b="1" dirty="0" err="1"/>
              <a:t>graf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335464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line of stability">
            <a:extLst>
              <a:ext uri="{FF2B5EF4-FFF2-40B4-BE49-F238E27FC236}">
                <a16:creationId xmlns:a16="http://schemas.microsoft.com/office/drawing/2014/main" id="{4EDC4389-9FBB-442B-983F-58AC5BFBA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805" y="286641"/>
            <a:ext cx="3069770" cy="2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698559A-50F8-4590-AD44-4D28F8902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487" y="3276318"/>
            <a:ext cx="3755571" cy="3446145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3EA0C92F-69A9-4409-9118-302FAC231BCC}"/>
              </a:ext>
            </a:extLst>
          </p:cNvPr>
          <p:cNvSpPr/>
          <p:nvPr/>
        </p:nvSpPr>
        <p:spPr>
          <a:xfrm>
            <a:off x="1184902" y="170417"/>
            <a:ext cx="22372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/>
              <a:t>Segr</a:t>
            </a:r>
            <a:r>
              <a:rPr lang="cs-CZ" sz="2800" b="1" dirty="0"/>
              <a:t>é</a:t>
            </a:r>
            <a:r>
              <a:rPr lang="en-US" sz="2800" b="1" dirty="0"/>
              <a:t>ho </a:t>
            </a:r>
            <a:r>
              <a:rPr lang="en-US" sz="2800" b="1" dirty="0" err="1"/>
              <a:t>graf</a:t>
            </a:r>
            <a:endParaRPr lang="cs-CZ" sz="2800" b="1" dirty="0"/>
          </a:p>
        </p:txBody>
      </p:sp>
      <p:pic>
        <p:nvPicPr>
          <p:cNvPr id="2050" name="Picture 2" descr="Image result for Chart of Nuclides Decay">
            <a:extLst>
              <a:ext uri="{FF2B5EF4-FFF2-40B4-BE49-F238E27FC236}">
                <a16:creationId xmlns:a16="http://schemas.microsoft.com/office/drawing/2014/main" id="{E8B9A63C-D8E1-41E1-BCA9-CA3A0F502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751"/>
            <a:ext cx="4257675" cy="251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CFA5FF2-33F4-46E9-BCD2-1AC015F9B72D}"/>
              </a:ext>
            </a:extLst>
          </p:cNvPr>
          <p:cNvSpPr txBox="1"/>
          <p:nvPr/>
        </p:nvSpPr>
        <p:spPr>
          <a:xfrm>
            <a:off x="258534" y="3581683"/>
            <a:ext cx="49598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0" i="0" dirty="0">
                <a:effectLst/>
                <a:latin typeface="Open Sans"/>
              </a:rPr>
              <a:t>V oblasti </a:t>
            </a:r>
            <a:r>
              <a:rPr lang="en-US" b="1" i="0" dirty="0">
                <a:effectLst/>
                <a:latin typeface="Open Sans"/>
              </a:rPr>
              <a:t>A</a:t>
            </a:r>
            <a:r>
              <a:rPr lang="en-US" b="0" i="0" dirty="0">
                <a:effectLst/>
                <a:latin typeface="Open Sans"/>
              </a:rPr>
              <a:t> </a:t>
            </a:r>
            <a:r>
              <a:rPr lang="cs-CZ" b="0" i="0" dirty="0">
                <a:effectLst/>
                <a:latin typeface="Open Sans"/>
              </a:rPr>
              <a:t>mají nuklidy velmi málo neutronů,</a:t>
            </a:r>
            <a:r>
              <a:rPr lang="en-US" b="0" i="0" dirty="0">
                <a:effectLst/>
                <a:latin typeface="Open Sans"/>
              </a:rPr>
              <a:t> </a:t>
            </a:r>
            <a:r>
              <a:rPr lang="cs-CZ" b="0" i="0" dirty="0">
                <a:effectLst/>
                <a:latin typeface="Open Sans"/>
              </a:rPr>
              <a:t>v oblasti </a:t>
            </a:r>
            <a:r>
              <a:rPr lang="en-US" b="1" i="0" dirty="0">
                <a:effectLst/>
                <a:latin typeface="Open Sans"/>
              </a:rPr>
              <a:t>B</a:t>
            </a:r>
            <a:r>
              <a:rPr lang="en-US" b="0" i="0" dirty="0">
                <a:effectLst/>
                <a:latin typeface="Open Sans"/>
              </a:rPr>
              <a:t> </a:t>
            </a:r>
            <a:r>
              <a:rPr lang="cs-CZ" b="0" i="0" dirty="0">
                <a:effectLst/>
                <a:latin typeface="Open Sans"/>
              </a:rPr>
              <a:t> mají nuklidy velmi málo </a:t>
            </a:r>
            <a:r>
              <a:rPr lang="en-US" b="0" i="0" dirty="0">
                <a:effectLst/>
                <a:latin typeface="Open Sans"/>
              </a:rPr>
              <a:t>proton</a:t>
            </a:r>
            <a:r>
              <a:rPr lang="cs-CZ" b="0" i="0" dirty="0">
                <a:effectLst/>
                <a:latin typeface="Open Sans"/>
              </a:rPr>
              <a:t>ů</a:t>
            </a:r>
            <a:r>
              <a:rPr lang="en-US" b="0" i="0" dirty="0">
                <a:effectLst/>
                <a:latin typeface="Open Sans"/>
              </a:rPr>
              <a:t>, a</a:t>
            </a:r>
            <a:r>
              <a:rPr lang="cs-CZ" b="0" i="0" dirty="0">
                <a:effectLst/>
                <a:latin typeface="Open Sans"/>
              </a:rPr>
              <a:t> v oblasti </a:t>
            </a:r>
            <a:r>
              <a:rPr lang="en-US" b="1" i="0" dirty="0">
                <a:effectLst/>
                <a:latin typeface="Open Sans"/>
              </a:rPr>
              <a:t>C</a:t>
            </a:r>
            <a:r>
              <a:rPr lang="en-US" b="0" i="0" dirty="0">
                <a:effectLst/>
                <a:latin typeface="Open Sans"/>
              </a:rPr>
              <a:t> </a:t>
            </a:r>
            <a:r>
              <a:rPr lang="cs-CZ" b="0" i="0" dirty="0">
                <a:effectLst/>
                <a:latin typeface="Open Sans"/>
              </a:rPr>
              <a:t>jsou těžké nuklidy s nadbytkem </a:t>
            </a:r>
            <a:r>
              <a:rPr lang="en-US" b="0" i="0" dirty="0">
                <a:effectLst/>
                <a:latin typeface="Open Sans"/>
              </a:rPr>
              <a:t>proton</a:t>
            </a:r>
            <a:r>
              <a:rPr lang="cs-CZ" b="0" i="0" dirty="0">
                <a:effectLst/>
                <a:latin typeface="Open Sans"/>
              </a:rPr>
              <a:t>ů</a:t>
            </a:r>
            <a:r>
              <a:rPr lang="en-US" b="0" i="0" dirty="0">
                <a:effectLst/>
                <a:latin typeface="Open Sans"/>
              </a:rPr>
              <a:t> a neutron</a:t>
            </a:r>
            <a:r>
              <a:rPr lang="cs-CZ" b="0" i="0" dirty="0">
                <a:effectLst/>
                <a:latin typeface="Open Sans"/>
              </a:rPr>
              <a:t>ů</a:t>
            </a:r>
            <a:r>
              <a:rPr lang="en-US" b="0" i="0" dirty="0">
                <a:effectLst/>
                <a:latin typeface="Open Sans"/>
              </a:rPr>
              <a:t>. 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0984D17-F8E4-4BA8-A08B-A7AC9C3E8783}"/>
              </a:ext>
            </a:extLst>
          </p:cNvPr>
          <p:cNvSpPr txBox="1"/>
          <p:nvPr/>
        </p:nvSpPr>
        <p:spPr>
          <a:xfrm>
            <a:off x="239484" y="4906485"/>
            <a:ext cx="49788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Průběh této závislosti lze popsat z </a:t>
            </a:r>
            <a:r>
              <a:rPr lang="en-US" sz="2000" dirty="0"/>
              <a:t>Bethe-</a:t>
            </a:r>
            <a:r>
              <a:rPr lang="cs-CZ" sz="2000" dirty="0" err="1"/>
              <a:t>Weizsäckerovy</a:t>
            </a:r>
            <a:r>
              <a:rPr lang="cs-CZ" sz="2000" dirty="0"/>
              <a:t> rovnice</a:t>
            </a:r>
            <a:r>
              <a:rPr lang="en-US" sz="2000" dirty="0"/>
              <a:t>:</a:t>
            </a:r>
            <a:r>
              <a:rPr lang="cs-CZ" sz="2000" dirty="0"/>
              <a:t> 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C780C603-B46E-40A6-9483-B470259DA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0561" y="5860759"/>
            <a:ext cx="2047875" cy="46897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7D6DD48-78AA-4BF0-80DB-609BDF57DC27}"/>
              </a:ext>
            </a:extLst>
          </p:cNvPr>
          <p:cNvSpPr txBox="1"/>
          <p:nvPr/>
        </p:nvSpPr>
        <p:spPr>
          <a:xfrm>
            <a:off x="3048000" y="5860759"/>
            <a:ext cx="2465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N/Z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≈ 1 + 0,016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2/3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005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A75555E-371F-4C64-B561-1FE008D6A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7543800" cy="461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EEB10F9-AE05-475D-90C8-EDC3A4DA6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46432"/>
            <a:ext cx="2514600" cy="308256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FCE6020C-622A-46A8-A4AD-6834ED2CD258}"/>
              </a:ext>
            </a:extLst>
          </p:cNvPr>
          <p:cNvSpPr/>
          <p:nvPr/>
        </p:nvSpPr>
        <p:spPr>
          <a:xfrm>
            <a:off x="4555116" y="457200"/>
            <a:ext cx="35982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/>
              <a:t>Predikce</a:t>
            </a:r>
            <a:r>
              <a:rPr lang="en-US" sz="2800" b="1" dirty="0"/>
              <a:t> </a:t>
            </a:r>
            <a:r>
              <a:rPr lang="cs-CZ" sz="2800" b="1" dirty="0"/>
              <a:t>typu rozpadu nestabilních nuklidů</a:t>
            </a:r>
          </a:p>
        </p:txBody>
      </p:sp>
    </p:spTree>
    <p:extLst>
      <p:ext uri="{BB962C8B-B14F-4D97-AF65-F5344CB8AC3E}">
        <p14:creationId xmlns:p14="http://schemas.microsoft.com/office/powerpoint/2010/main" val="21047022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D0A0C8-FE17-CB4C-AFBB-FE03A5EF3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8" y="129072"/>
            <a:ext cx="8229600" cy="369332"/>
          </a:xfrm>
        </p:spPr>
        <p:txBody>
          <a:bodyPr>
            <a:noAutofit/>
          </a:bodyPr>
          <a:lstStyle/>
          <a:p>
            <a:r>
              <a:rPr lang="cs-CZ" sz="2400" b="1" dirty="0">
                <a:latin typeface="+mn-lt"/>
              </a:rPr>
              <a:t>Přeměny atomových jader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84DC4FA-8BE0-7EC9-92E9-8702F949EE87}"/>
              </a:ext>
            </a:extLst>
          </p:cNvPr>
          <p:cNvSpPr txBox="1"/>
          <p:nvPr/>
        </p:nvSpPr>
        <p:spPr>
          <a:xfrm>
            <a:off x="186610" y="2305398"/>
            <a:ext cx="8610600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Přeměny </a:t>
            </a:r>
            <a:r>
              <a:rPr lang="el-GR" sz="2000" b="1" dirty="0"/>
              <a:t>β</a:t>
            </a:r>
            <a:r>
              <a:rPr lang="cs-CZ" sz="2000" b="1" dirty="0"/>
              <a:t> </a:t>
            </a:r>
          </a:p>
          <a:p>
            <a:pPr algn="just"/>
            <a:endParaRPr lang="cs-CZ" sz="800" b="1" dirty="0"/>
          </a:p>
          <a:p>
            <a:pPr algn="just"/>
            <a:r>
              <a:rPr lang="cs-CZ" sz="2000" b="1" i="1" dirty="0"/>
              <a:t>Přeměna </a:t>
            </a:r>
            <a:r>
              <a:rPr lang="el-GR" sz="2000" b="1" dirty="0"/>
              <a:t>β</a:t>
            </a:r>
            <a:r>
              <a:rPr lang="el-GR" sz="2000" b="1" i="1" baseline="30000" dirty="0"/>
              <a:t>-</a:t>
            </a:r>
            <a:r>
              <a:rPr lang="el-GR" sz="2000" b="1" dirty="0"/>
              <a:t> </a:t>
            </a:r>
            <a:r>
              <a:rPr lang="el-GR" sz="2000" dirty="0"/>
              <a:t>(</a:t>
            </a:r>
            <a:r>
              <a:rPr lang="cs-CZ" sz="2000" dirty="0"/>
              <a:t>emise elektronů) - v dceřiném jádře dochází k nárůstu protonového čísla o 1 (Z → </a:t>
            </a:r>
            <a:r>
              <a:rPr lang="cs-CZ" sz="2000" dirty="0" err="1"/>
              <a:t>Z+1</a:t>
            </a:r>
            <a:r>
              <a:rPr lang="cs-CZ" sz="2000" dirty="0"/>
              <a:t>). Mateřským jádrem je emitován </a:t>
            </a:r>
            <a:r>
              <a:rPr lang="cs-CZ" sz="2000" u="sng" dirty="0"/>
              <a:t>elektron</a:t>
            </a:r>
            <a:r>
              <a:rPr lang="cs-CZ" sz="2000" dirty="0"/>
              <a:t> (záporně nabitý) a antineutrino. Spektrum emitovaných elektronů je spojité.</a:t>
            </a:r>
          </a:p>
          <a:p>
            <a:pPr algn="just"/>
            <a:endParaRPr lang="cs-CZ" sz="800" dirty="0"/>
          </a:p>
          <a:p>
            <a:pPr algn="just"/>
            <a:r>
              <a:rPr lang="cs-CZ" sz="2000" b="1" i="1" dirty="0"/>
              <a:t>Přeměna </a:t>
            </a:r>
            <a:r>
              <a:rPr lang="cs-CZ" sz="2000" b="1" dirty="0"/>
              <a:t>β</a:t>
            </a:r>
            <a:r>
              <a:rPr lang="cs-CZ" sz="2000" b="1" i="1" baseline="30000" dirty="0"/>
              <a:t>+</a:t>
            </a:r>
            <a:r>
              <a:rPr lang="cs-CZ" sz="2000" dirty="0"/>
              <a:t> (emise pozitronů) - v dceřiném jádře dochází k poklesu protonového čísla o 1 (Z → Z-1). Mateřským jádrem je emitován </a:t>
            </a:r>
            <a:r>
              <a:rPr lang="cs-CZ" sz="2000" u="sng" dirty="0"/>
              <a:t>pozitron</a:t>
            </a:r>
            <a:r>
              <a:rPr lang="cs-CZ" sz="2000" dirty="0"/>
              <a:t> (kladně nabitý) a neutrino. Spektrum emitovaných pozitronů je spojité. </a:t>
            </a:r>
          </a:p>
          <a:p>
            <a:pPr algn="just"/>
            <a:endParaRPr lang="cs-CZ" sz="800" dirty="0"/>
          </a:p>
          <a:p>
            <a:pPr algn="just"/>
            <a:r>
              <a:rPr lang="cs-CZ" sz="2000" b="1" i="1" dirty="0"/>
              <a:t>Elektronový záchyt</a:t>
            </a:r>
            <a:r>
              <a:rPr lang="cs-CZ" sz="2000" b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EC</a:t>
            </a:r>
            <a:r>
              <a:rPr lang="cs-CZ" sz="2000" dirty="0"/>
              <a:t>) - dochází k záchytu elektronu, nejčastěji ze slupky K. Protonové číslo mateřského prvku se zmenšuje o 1. Po zachycení elektronu jádrem se uvolní místo pro elektron v nejnižších energetických hladinách, následně dojde k jeho zaplnění elektronem z vyšší energetické hladiny, přičemž dochází k emisi </a:t>
            </a:r>
            <a:r>
              <a:rPr lang="cs-CZ" sz="2000" dirty="0" err="1"/>
              <a:t>foronu</a:t>
            </a:r>
            <a:r>
              <a:rPr lang="cs-CZ" sz="2000" dirty="0"/>
              <a:t> charakteristického elektromagnetického záření z obalu atomu. Mateřským jádrem je rovněž emitováno neutrino.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3D587BC-4448-9FBE-7311-6FDEE6341F43}"/>
              </a:ext>
            </a:extLst>
          </p:cNvPr>
          <p:cNvSpPr txBox="1"/>
          <p:nvPr/>
        </p:nvSpPr>
        <p:spPr>
          <a:xfrm>
            <a:off x="147732" y="780566"/>
            <a:ext cx="86883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Přeměna </a:t>
            </a:r>
            <a:r>
              <a:rPr lang="el-GR" sz="2000" b="1" dirty="0"/>
              <a:t>α </a:t>
            </a:r>
            <a:r>
              <a:rPr lang="el-GR" sz="2000" dirty="0"/>
              <a:t>(</a:t>
            </a:r>
            <a:r>
              <a:rPr lang="cs-CZ" sz="2000" dirty="0"/>
              <a:t>emise jader </a:t>
            </a:r>
            <a:r>
              <a:rPr lang="cs-CZ" sz="2000" baseline="30000" dirty="0" err="1"/>
              <a:t>4</a:t>
            </a:r>
            <a:r>
              <a:rPr lang="cs-CZ" sz="2000" baseline="-25000" dirty="0" err="1"/>
              <a:t>2</a:t>
            </a:r>
            <a:r>
              <a:rPr lang="cs-CZ" sz="2000" dirty="0" err="1"/>
              <a:t>He</a:t>
            </a:r>
            <a:r>
              <a:rPr lang="cs-CZ" sz="2000" dirty="0"/>
              <a:t>) - dochází k přeměně mateřského jádra na jádro </a:t>
            </a:r>
            <a:r>
              <a:rPr lang="cs-CZ" sz="2000" dirty="0" err="1"/>
              <a:t>dceřinné</a:t>
            </a:r>
            <a:r>
              <a:rPr lang="cs-CZ" sz="2000" dirty="0"/>
              <a:t>, jehož protonové číslo Z se zmenší o 2 (Z = Z-2) a nukleonové číslo A se zmenší o 4 (A = A-4). Z mateřského jádra tak ubude stejný počet protonů i neutronů. Na protony a neutrony v jádře působí tzv. </a:t>
            </a:r>
            <a:r>
              <a:rPr lang="cs-CZ" sz="2000" u="sng" dirty="0"/>
              <a:t>silné jaderné interakce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10143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BDFE5-3EAD-3A0D-6D33-226DAB1B6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223DB5C-92AF-8E5C-0375-7B09A1985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9" y="795271"/>
            <a:ext cx="1189653" cy="137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64FD391-35FE-9201-0D39-20B7C26B767E}"/>
              </a:ext>
            </a:extLst>
          </p:cNvPr>
          <p:cNvSpPr txBox="1"/>
          <p:nvPr/>
        </p:nvSpPr>
        <p:spPr>
          <a:xfrm>
            <a:off x="258147" y="179315"/>
            <a:ext cx="86417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Na protony + elektrony (p + e</a:t>
            </a:r>
            <a:r>
              <a:rPr lang="cs-CZ" sz="2000" baseline="30000" dirty="0"/>
              <a:t>-</a:t>
            </a:r>
            <a:r>
              <a:rPr lang="cs-CZ" sz="2000" dirty="0"/>
              <a:t> </a:t>
            </a:r>
            <a:r>
              <a:rPr lang="cs-CZ" sz="1600" dirty="0"/>
              <a:t>→</a:t>
            </a:r>
            <a:r>
              <a:rPr lang="cs-CZ" sz="2000" dirty="0"/>
              <a:t> n), resp. na neutrony + pozitrony (n + e</a:t>
            </a:r>
            <a:r>
              <a:rPr lang="cs-CZ" sz="2000" baseline="30000" dirty="0"/>
              <a:t>+</a:t>
            </a:r>
            <a:r>
              <a:rPr lang="cs-CZ" sz="2000" dirty="0"/>
              <a:t> </a:t>
            </a:r>
            <a:r>
              <a:rPr lang="cs-CZ" sz="1600" dirty="0"/>
              <a:t>→</a:t>
            </a:r>
            <a:r>
              <a:rPr lang="cs-CZ" sz="2000" dirty="0"/>
              <a:t> p), působí v jádře tzv. </a:t>
            </a:r>
            <a:r>
              <a:rPr lang="cs-CZ" sz="2000" u="sng" dirty="0"/>
              <a:t>slabé jaderné interakce</a:t>
            </a:r>
            <a:r>
              <a:rPr lang="cs-CZ" sz="2000" dirty="0"/>
              <a:t>.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DFF35B4-F678-1EB1-7376-BC97D65B3CBE}"/>
              </a:ext>
            </a:extLst>
          </p:cNvPr>
          <p:cNvSpPr/>
          <p:nvPr/>
        </p:nvSpPr>
        <p:spPr>
          <a:xfrm>
            <a:off x="258147" y="990600"/>
            <a:ext cx="7391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Při interakci pozitronu (e</a:t>
            </a:r>
            <a:r>
              <a:rPr lang="el-GR" sz="2000" baseline="30000" dirty="0"/>
              <a:t>+</a:t>
            </a:r>
            <a:r>
              <a:rPr lang="cs-CZ" sz="2000" dirty="0"/>
              <a:t>) a elektronu (e</a:t>
            </a:r>
            <a:r>
              <a:rPr lang="cs-CZ" sz="2000" baseline="30000" dirty="0"/>
              <a:t>-</a:t>
            </a:r>
            <a:r>
              <a:rPr lang="cs-CZ" sz="2000" dirty="0"/>
              <a:t>) dochází k </a:t>
            </a:r>
            <a:r>
              <a:rPr lang="cs-CZ" sz="2000" u="sng" dirty="0"/>
              <a:t>anihilaci</a:t>
            </a:r>
            <a:r>
              <a:rPr lang="cs-CZ" sz="2000" dirty="0"/>
              <a:t> (zániku) obou částic, přičemž se vyzáří dva </a:t>
            </a:r>
            <a:r>
              <a:rPr lang="el-GR" sz="2000" dirty="0">
                <a:ea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cs-CZ" sz="2000" dirty="0"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sz="2000" dirty="0"/>
              <a:t>fotony letící opačným směrem. Využití v pozitronové emisní tomografii (PET).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3A17508-EB27-C74B-C208-2807FA830376}"/>
              </a:ext>
            </a:extLst>
          </p:cNvPr>
          <p:cNvSpPr txBox="1"/>
          <p:nvPr/>
        </p:nvSpPr>
        <p:spPr>
          <a:xfrm>
            <a:off x="181947" y="2228172"/>
            <a:ext cx="86417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Když mateřské jádro vyzáří částici </a:t>
            </a:r>
            <a:r>
              <a:rPr lang="el-GR" sz="2000" dirty="0"/>
              <a:t>α</a:t>
            </a:r>
            <a:r>
              <a:rPr lang="cs-CZ" sz="2000" dirty="0"/>
              <a:t> nebo </a:t>
            </a:r>
            <a:r>
              <a:rPr lang="el-GR" sz="2000" dirty="0"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cs-CZ" sz="2000" dirty="0"/>
              <a:t>, dceřiné jádro může být v </a:t>
            </a:r>
            <a:r>
              <a:rPr lang="cs-CZ" sz="2000" u="sng" dirty="0"/>
              <a:t>excitovaném stavu</a:t>
            </a:r>
            <a:r>
              <a:rPr lang="cs-CZ" sz="2000" dirty="0"/>
              <a:t> a </a:t>
            </a:r>
            <a:r>
              <a:rPr lang="cs-CZ" sz="2000" dirty="0" err="1"/>
              <a:t>deexcituje</a:t>
            </a:r>
            <a:r>
              <a:rPr lang="cs-CZ" sz="2000" dirty="0"/>
              <a:t> se </a:t>
            </a:r>
            <a:r>
              <a:rPr lang="cs-CZ" sz="2000" u="sng" dirty="0"/>
              <a:t>vyzářením fotonu </a:t>
            </a:r>
            <a:r>
              <a:rPr lang="el-GR" sz="2000" u="sng" dirty="0">
                <a:ea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cs-CZ" sz="2000" u="sng" dirty="0"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sz="2000" u="sng" dirty="0"/>
              <a:t>záření</a:t>
            </a:r>
            <a:r>
              <a:rPr lang="cs-CZ" sz="2000" dirty="0"/>
              <a:t>.</a:t>
            </a:r>
          </a:p>
          <a:p>
            <a:pPr algn="just"/>
            <a:r>
              <a:rPr lang="cs-CZ" sz="800" dirty="0"/>
              <a:t> </a:t>
            </a:r>
          </a:p>
          <a:p>
            <a:pPr algn="just"/>
            <a:r>
              <a:rPr lang="cs-CZ" dirty="0"/>
              <a:t>Většina radionuklidů jsou zářiče smíšené – buď </a:t>
            </a:r>
            <a:r>
              <a:rPr lang="el-GR" dirty="0"/>
              <a:t>α</a:t>
            </a:r>
            <a:r>
              <a:rPr lang="cs-CZ" dirty="0"/>
              <a:t> + </a:t>
            </a:r>
            <a:r>
              <a:rPr lang="el-GR" dirty="0">
                <a:ea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cs-CZ" dirty="0"/>
              <a:t> nebo </a:t>
            </a:r>
            <a:r>
              <a:rPr lang="el-GR" dirty="0"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cs-CZ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/>
              <a:t>+ </a:t>
            </a:r>
            <a:r>
              <a:rPr lang="el-GR" dirty="0">
                <a:ea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cs-CZ" dirty="0"/>
              <a:t>. Jen některé zářiče jsou čisté α či čisté </a:t>
            </a:r>
            <a:r>
              <a:rPr lang="el-GR" dirty="0"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cs-CZ" dirty="0"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cs-CZ" dirty="0"/>
              <a:t> u nichž radioaktivní přeměna nastává přímo na základní stav dceřiného jádra (např. </a:t>
            </a:r>
            <a:r>
              <a:rPr lang="cs-CZ" baseline="30000" dirty="0" err="1"/>
              <a:t>3</a:t>
            </a:r>
            <a:r>
              <a:rPr lang="cs-CZ" dirty="0" err="1"/>
              <a:t>H</a:t>
            </a:r>
            <a:r>
              <a:rPr lang="cs-CZ" dirty="0"/>
              <a:t> nebo </a:t>
            </a:r>
            <a:r>
              <a:rPr lang="cs-CZ" baseline="30000" dirty="0" err="1"/>
              <a:t>14</a:t>
            </a:r>
            <a:r>
              <a:rPr lang="cs-CZ" dirty="0" err="1"/>
              <a:t>C</a:t>
            </a:r>
            <a:r>
              <a:rPr lang="cs-CZ" dirty="0"/>
              <a:t>). Čisté zářiče γ v přírodě neexistují, ale dají se připravit jadernou reakcí v jaderných reaktorech (jsou využívány v oblasti nukleární medicíny).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86CE7B3-11E4-0F7B-16AB-A214DEA7E39A}"/>
              </a:ext>
            </a:extLst>
          </p:cNvPr>
          <p:cNvSpPr txBox="1"/>
          <p:nvPr/>
        </p:nvSpPr>
        <p:spPr>
          <a:xfrm>
            <a:off x="258147" y="4492472"/>
            <a:ext cx="542730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Při </a:t>
            </a:r>
            <a:r>
              <a:rPr lang="cs-CZ" b="1" dirty="0"/>
              <a:t>vnitřní konverzi předává foton </a:t>
            </a:r>
            <a:r>
              <a:rPr lang="el-G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dirty="0"/>
              <a:t>záření energii elektronům elektronového obalu, fotoelektrickým jevem  dochází k uvolnění elektronu (konverzní elektron) a na jeho původní místo přeskakuje elektron z vyšší energetické hladiny za vzniku fotonů rentgenového záření. I toto záření může podlehnout vnitřní konverzi, a dochází k emisi tzv. </a:t>
            </a:r>
            <a:r>
              <a:rPr lang="cs-CZ" dirty="0" err="1"/>
              <a:t>Augerových</a:t>
            </a:r>
            <a:r>
              <a:rPr lang="cs-CZ" dirty="0"/>
              <a:t> elektronů.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367C66F-E8CB-A64D-6838-C5A8BDF32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382" y="4128318"/>
            <a:ext cx="32575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7931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00B70372-7B41-4A0E-B99F-D5D106E02C70}"/>
              </a:ext>
            </a:extLst>
          </p:cNvPr>
          <p:cNvSpPr txBox="1"/>
          <p:nvPr/>
        </p:nvSpPr>
        <p:spPr>
          <a:xfrm>
            <a:off x="152400" y="770711"/>
            <a:ext cx="8686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buFontTx/>
              <a:buAutoNum type="arabicPeriod"/>
            </a:pPr>
            <a:r>
              <a:rPr lang="cs-CZ" sz="2000" dirty="0"/>
              <a:t>Pokud je A nuklidu větší než zaokrouhlená hodnota relativní atomové hmotnosti prvku (zaokrouhlená hodnota </a:t>
            </a:r>
            <a:r>
              <a:rPr lang="cs-CZ" sz="2000" u="sng" dirty="0"/>
              <a:t>Ar</a:t>
            </a:r>
            <a:r>
              <a:rPr lang="cs-CZ" sz="2000" b="1" dirty="0"/>
              <a:t> </a:t>
            </a:r>
            <a:r>
              <a:rPr lang="cs-CZ" sz="2000" dirty="0"/>
              <a:t>je rovna hodnotě </a:t>
            </a:r>
            <a:r>
              <a:rPr lang="cs-CZ" sz="2000" u="sng" dirty="0"/>
              <a:t>nukleonového čísla A stabilního nuklidu daného prvku</a:t>
            </a:r>
            <a:r>
              <a:rPr lang="cs-CZ" sz="2000" dirty="0"/>
              <a:t>), nuklid se rozkládá s </a:t>
            </a:r>
            <a:r>
              <a:rPr lang="cs-CZ" sz="2000" u="sng" dirty="0"/>
              <a:t>emisí </a:t>
            </a:r>
            <a:r>
              <a:rPr lang="el-GR" sz="2000" u="sng" dirty="0"/>
              <a:t>β</a:t>
            </a:r>
            <a:r>
              <a:rPr lang="cs-CZ" sz="2000" u="sng" dirty="0"/>
              <a:t> záření</a:t>
            </a:r>
            <a:r>
              <a:rPr lang="cs-CZ" sz="2000" dirty="0"/>
              <a:t>.</a:t>
            </a:r>
          </a:p>
          <a:p>
            <a:pPr marL="257175" indent="-257175" algn="just">
              <a:buAutoNum type="arabicPeriod"/>
            </a:pPr>
            <a:endParaRPr lang="cs-CZ" sz="800" dirty="0"/>
          </a:p>
          <a:p>
            <a:pPr marL="257175" indent="-257175" algn="just">
              <a:buFontTx/>
              <a:buAutoNum type="arabicPeriod"/>
            </a:pPr>
            <a:r>
              <a:rPr lang="cs-CZ" sz="2000" dirty="0"/>
              <a:t>Pokud je A nuklidu menší než zaokrouhlená hodnota relativní atomové hmotnosti (zaokrouhlená hodnota </a:t>
            </a:r>
            <a:r>
              <a:rPr lang="cs-CZ" sz="2000" u="sng" dirty="0"/>
              <a:t>Ar</a:t>
            </a:r>
            <a:r>
              <a:rPr lang="cs-CZ" sz="2000" b="1" dirty="0"/>
              <a:t> </a:t>
            </a:r>
            <a:r>
              <a:rPr lang="cs-CZ" sz="2000" dirty="0"/>
              <a:t>je rovna hodnotě </a:t>
            </a:r>
            <a:r>
              <a:rPr lang="cs-CZ" sz="2000" u="sng" dirty="0"/>
              <a:t>nukleonového čísla A stabilního nuklidu daného prvku</a:t>
            </a:r>
            <a:r>
              <a:rPr lang="cs-CZ" sz="2000" dirty="0"/>
              <a:t>), nuklid má tendenci k </a:t>
            </a:r>
            <a:r>
              <a:rPr lang="cs-CZ" sz="2000" u="sng" dirty="0"/>
              <a:t>zachycení elektronu, nebo emisi pozitronu</a:t>
            </a:r>
            <a:r>
              <a:rPr lang="cs-CZ" sz="2000" dirty="0"/>
              <a:t>.</a:t>
            </a:r>
          </a:p>
          <a:p>
            <a:pPr marL="257175" indent="-257175" algn="just">
              <a:buAutoNum type="arabicPeriod"/>
            </a:pPr>
            <a:endParaRPr lang="cs-CZ" sz="800" dirty="0"/>
          </a:p>
          <a:p>
            <a:pPr marL="257175" indent="-257175" algn="just">
              <a:buAutoNum type="arabicPeriod"/>
            </a:pPr>
            <a:r>
              <a:rPr lang="cs-CZ" sz="2000" dirty="0"/>
              <a:t>Nuklidy se Z &gt; 83 mají tendenci k rozkladu s </a:t>
            </a:r>
            <a:r>
              <a:rPr lang="cs-CZ" sz="2000" u="sng" dirty="0"/>
              <a:t>emisí </a:t>
            </a:r>
            <a:r>
              <a:rPr lang="el-GR" sz="2000" u="sng" dirty="0"/>
              <a:t>α</a:t>
            </a:r>
            <a:r>
              <a:rPr lang="cs-CZ" sz="2000" u="sng" dirty="0"/>
              <a:t> záření</a:t>
            </a:r>
            <a:r>
              <a:rPr lang="cs-CZ" sz="2000" dirty="0"/>
              <a:t>.</a:t>
            </a:r>
            <a:endParaRPr lang="en-US" sz="20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773C391-0FE3-4024-8BED-BAFED441F0AF}"/>
              </a:ext>
            </a:extLst>
          </p:cNvPr>
          <p:cNvSpPr/>
          <p:nvPr/>
        </p:nvSpPr>
        <p:spPr>
          <a:xfrm>
            <a:off x="133739" y="179095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Predikce</a:t>
            </a:r>
            <a:r>
              <a:rPr lang="en-US" sz="2400" b="1" dirty="0"/>
              <a:t> </a:t>
            </a:r>
            <a:r>
              <a:rPr lang="cs-CZ" sz="2400" b="1" dirty="0"/>
              <a:t>typu rozpadu nestabilních nuklidů </a:t>
            </a:r>
            <a:endParaRPr lang="en-US" sz="2400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45F5199-E5A1-48D7-8BAB-E7A11F5B3E0F}"/>
              </a:ext>
            </a:extLst>
          </p:cNvPr>
          <p:cNvSpPr/>
          <p:nvPr/>
        </p:nvSpPr>
        <p:spPr>
          <a:xfrm>
            <a:off x="303245" y="3760389"/>
            <a:ext cx="853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Výjimky</a:t>
            </a:r>
            <a:r>
              <a:rPr lang="cs-CZ" sz="2000" dirty="0"/>
              <a:t>:  </a:t>
            </a:r>
            <a:r>
              <a:rPr lang="en-US" sz="2000" baseline="30000" dirty="0"/>
              <a:t>233</a:t>
            </a:r>
            <a:r>
              <a:rPr lang="cs-CZ" sz="2000" dirty="0" err="1"/>
              <a:t>Th</a:t>
            </a:r>
            <a:r>
              <a:rPr lang="cs-CZ" sz="2000" dirty="0"/>
              <a:t> může podléhat alfa rozpadu</a:t>
            </a:r>
            <a:r>
              <a:rPr lang="en-US" sz="2000" dirty="0"/>
              <a:t>, </a:t>
            </a:r>
            <a:r>
              <a:rPr lang="cs-CZ" sz="2000" dirty="0"/>
              <a:t>ale zpravidla podléhá </a:t>
            </a:r>
            <a:r>
              <a:rPr lang="en-US" sz="2000" dirty="0"/>
              <a:t>beta </a:t>
            </a:r>
            <a:r>
              <a:rPr lang="cs-CZ" sz="2000" dirty="0"/>
              <a:t>rozkladu</a:t>
            </a:r>
            <a:r>
              <a:rPr lang="en-US" sz="2000" dirty="0"/>
              <a:t>. </a:t>
            </a:r>
            <a:endParaRPr lang="cs-CZ" sz="2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E6AF7FB-907C-409D-8DE1-E209DE7A4C8D}"/>
              </a:ext>
            </a:extLst>
          </p:cNvPr>
          <p:cNvSpPr txBox="1"/>
          <p:nvPr/>
        </p:nvSpPr>
        <p:spPr>
          <a:xfrm>
            <a:off x="3886200" y="4256305"/>
            <a:ext cx="5129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Campbell, M. L. : </a:t>
            </a:r>
            <a:r>
              <a:rPr lang="cs-CZ" sz="1400" i="1" dirty="0" err="1"/>
              <a:t>Journal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Chemical</a:t>
            </a:r>
            <a:r>
              <a:rPr lang="cs-CZ" sz="1400" i="1" dirty="0"/>
              <a:t> </a:t>
            </a:r>
            <a:r>
              <a:rPr lang="cs-CZ" sz="1400" i="1" dirty="0" err="1"/>
              <a:t>Education</a:t>
            </a:r>
            <a:r>
              <a:rPr lang="cs-CZ" sz="1400" i="1" dirty="0"/>
              <a:t> </a:t>
            </a:r>
            <a:r>
              <a:rPr lang="cs-CZ" sz="1400" dirty="0"/>
              <a:t>72, 1995, 892-893</a:t>
            </a:r>
            <a:endParaRPr lang="en-US" sz="14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F630CCC-D987-9573-D3FE-230A076F1CE9}"/>
              </a:ext>
            </a:extLst>
          </p:cNvPr>
          <p:cNvSpPr txBox="1"/>
          <p:nvPr/>
        </p:nvSpPr>
        <p:spPr>
          <a:xfrm>
            <a:off x="303245" y="4724400"/>
            <a:ext cx="85343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P</a:t>
            </a:r>
            <a:r>
              <a:rPr lang="cs-CZ" sz="1800" b="1" dirty="0" err="1"/>
              <a:t>říklad</a:t>
            </a:r>
            <a:r>
              <a:rPr lang="cs-CZ" sz="1800" b="1" dirty="0"/>
              <a:t>:</a:t>
            </a:r>
            <a:endParaRPr lang="cs-CZ" sz="1800" dirty="0"/>
          </a:p>
          <a:p>
            <a:endParaRPr lang="cs-CZ" sz="800" dirty="0"/>
          </a:p>
          <a:p>
            <a:r>
              <a:rPr lang="en-US" sz="2000" baseline="30000" dirty="0"/>
              <a:t>	</a:t>
            </a:r>
            <a:r>
              <a:rPr lang="cs-CZ" baseline="30000" dirty="0" err="1"/>
              <a:t>60</a:t>
            </a:r>
            <a:r>
              <a:rPr lang="cs-CZ" baseline="-25000" dirty="0" err="1"/>
              <a:t>27</a:t>
            </a:r>
            <a:r>
              <a:rPr lang="cs-CZ" dirty="0" err="1"/>
              <a:t>Co</a:t>
            </a:r>
            <a:r>
              <a:rPr lang="cs-CZ" dirty="0"/>
              <a:t>:	 </a:t>
            </a:r>
            <a:r>
              <a:rPr lang="cs-CZ" dirty="0" err="1"/>
              <a:t>Ar</a:t>
            </a:r>
            <a:r>
              <a:rPr lang="cs-CZ" baseline="-25000" dirty="0" err="1"/>
              <a:t>Co</a:t>
            </a:r>
            <a:r>
              <a:rPr lang="cs-CZ" dirty="0"/>
              <a:t> = 58,94 ≈ 59  </a:t>
            </a:r>
            <a:r>
              <a:rPr lang="en-US" dirty="0"/>
              <a:t>&lt; A = 60		→   </a:t>
            </a:r>
            <a:r>
              <a:rPr lang="en-US" dirty="0" err="1"/>
              <a:t>emise</a:t>
            </a:r>
            <a:r>
              <a:rPr lang="en-US" dirty="0"/>
              <a:t> </a:t>
            </a:r>
            <a:r>
              <a:rPr lang="el-GR" dirty="0"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endParaRPr lang="en-US" sz="1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/>
              <a:t>	</a:t>
            </a:r>
            <a:r>
              <a:rPr lang="en-US" baseline="30000" dirty="0"/>
              <a:t>135</a:t>
            </a:r>
            <a:r>
              <a:rPr lang="en-US" baseline="-25000" dirty="0"/>
              <a:t>55</a:t>
            </a:r>
            <a:r>
              <a:rPr lang="cs-CZ" dirty="0"/>
              <a:t>C</a:t>
            </a:r>
            <a:r>
              <a:rPr lang="en-US" dirty="0"/>
              <a:t>s</a:t>
            </a:r>
            <a:r>
              <a:rPr lang="cs-CZ" dirty="0"/>
              <a:t>:	 </a:t>
            </a:r>
            <a:r>
              <a:rPr lang="cs-CZ" dirty="0" err="1"/>
              <a:t>Ar</a:t>
            </a:r>
            <a:r>
              <a:rPr lang="cs-CZ" baseline="-25000" dirty="0" err="1"/>
              <a:t>C</a:t>
            </a:r>
            <a:r>
              <a:rPr lang="en-US" baseline="-25000" dirty="0"/>
              <a:t>s</a:t>
            </a:r>
            <a:r>
              <a:rPr lang="cs-CZ" dirty="0"/>
              <a:t> = </a:t>
            </a:r>
            <a:r>
              <a:rPr lang="en-US" dirty="0"/>
              <a:t>132</a:t>
            </a:r>
            <a:r>
              <a:rPr lang="cs-CZ" dirty="0"/>
              <a:t>,9</a:t>
            </a:r>
            <a:r>
              <a:rPr lang="en-US" dirty="0"/>
              <a:t>1</a:t>
            </a:r>
            <a:r>
              <a:rPr lang="cs-CZ" dirty="0"/>
              <a:t> ≈ </a:t>
            </a:r>
            <a:r>
              <a:rPr lang="en-US" dirty="0"/>
              <a:t>133</a:t>
            </a:r>
            <a:r>
              <a:rPr lang="cs-CZ" dirty="0"/>
              <a:t>  </a:t>
            </a:r>
            <a:r>
              <a:rPr lang="en-US" dirty="0"/>
              <a:t>&lt; A = 135	→   </a:t>
            </a:r>
            <a:r>
              <a:rPr lang="en-US" dirty="0" err="1"/>
              <a:t>emise</a:t>
            </a:r>
            <a:r>
              <a:rPr lang="en-US" dirty="0"/>
              <a:t> </a:t>
            </a:r>
            <a:r>
              <a:rPr lang="el-GR" dirty="0"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endParaRPr lang="en-US" sz="1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aseline="30000" dirty="0"/>
              <a:t>	10</a:t>
            </a:r>
            <a:r>
              <a:rPr lang="en-US" baseline="-25000" dirty="0"/>
              <a:t>6</a:t>
            </a:r>
            <a:r>
              <a:rPr lang="cs-CZ" dirty="0"/>
              <a:t>C:	 </a:t>
            </a:r>
            <a:r>
              <a:rPr lang="cs-CZ" dirty="0" err="1"/>
              <a:t>Ar</a:t>
            </a:r>
            <a:r>
              <a:rPr lang="cs-CZ" baseline="-25000" dirty="0" err="1"/>
              <a:t>C</a:t>
            </a:r>
            <a:r>
              <a:rPr lang="cs-CZ" dirty="0"/>
              <a:t> = </a:t>
            </a:r>
            <a:r>
              <a:rPr lang="en-US" dirty="0"/>
              <a:t>12</a:t>
            </a:r>
            <a:r>
              <a:rPr lang="cs-CZ" dirty="0"/>
              <a:t>,</a:t>
            </a:r>
            <a:r>
              <a:rPr lang="en-US" dirty="0"/>
              <a:t>01</a:t>
            </a:r>
            <a:r>
              <a:rPr lang="cs-CZ" dirty="0"/>
              <a:t> ≈ </a:t>
            </a:r>
            <a:r>
              <a:rPr lang="en-US" dirty="0"/>
              <a:t>12</a:t>
            </a:r>
            <a:r>
              <a:rPr lang="cs-CZ" dirty="0"/>
              <a:t>  </a:t>
            </a:r>
            <a:r>
              <a:rPr lang="en-US" dirty="0"/>
              <a:t>&gt; A = 10		→   </a:t>
            </a:r>
            <a:r>
              <a:rPr lang="en-US" dirty="0" err="1"/>
              <a:t>emise</a:t>
            </a:r>
            <a:r>
              <a:rPr lang="en-US" dirty="0"/>
              <a:t> </a:t>
            </a:r>
            <a:r>
              <a:rPr lang="el-GR" dirty="0"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dirty="0"/>
              <a:t>  </a:t>
            </a:r>
            <a:r>
              <a:rPr lang="cs-CZ" dirty="0"/>
              <a:t> </a:t>
            </a:r>
            <a:r>
              <a:rPr lang="en-US" dirty="0"/>
              <a:t>  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15676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85E43ACF-13BD-4697-86BE-1511EC88D533}"/>
              </a:ext>
            </a:extLst>
          </p:cNvPr>
          <p:cNvSpPr/>
          <p:nvPr/>
        </p:nvSpPr>
        <p:spPr>
          <a:xfrm>
            <a:off x="228600" y="228600"/>
            <a:ext cx="866718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cs-CZ" sz="2000" b="1" dirty="0">
                <a:solidFill>
                  <a:srgbClr val="000000"/>
                </a:solidFill>
              </a:rPr>
              <a:t>ří</a:t>
            </a:r>
            <a:r>
              <a:rPr lang="en-US" sz="2000" b="1" dirty="0" err="1">
                <a:solidFill>
                  <a:srgbClr val="000000"/>
                </a:solidFill>
              </a:rPr>
              <a:t>klad</a:t>
            </a:r>
            <a:r>
              <a:rPr lang="en-US" sz="2000" b="1" dirty="0">
                <a:solidFill>
                  <a:srgbClr val="000000"/>
                </a:solidFill>
              </a:rPr>
              <a:t>:     </a:t>
            </a:r>
            <a:r>
              <a:rPr lang="cs-CZ" sz="2000" dirty="0">
                <a:solidFill>
                  <a:srgbClr val="000000"/>
                </a:solidFill>
              </a:rPr>
              <a:t>Určete způsob rozkladu nuklidů </a:t>
            </a:r>
            <a:r>
              <a:rPr lang="cs-CZ" sz="2000" baseline="30000" dirty="0">
                <a:solidFill>
                  <a:srgbClr val="000000"/>
                </a:solidFill>
              </a:rPr>
              <a:t>14</a:t>
            </a:r>
            <a:r>
              <a:rPr lang="cs-CZ" sz="2000" dirty="0">
                <a:solidFill>
                  <a:srgbClr val="000000"/>
                </a:solidFill>
              </a:rPr>
              <a:t>C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cs-CZ" sz="2000" dirty="0">
                <a:solidFill>
                  <a:srgbClr val="000000"/>
                </a:solidFill>
              </a:rPr>
              <a:t>a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en-US" sz="2000" baseline="30000" dirty="0">
                <a:solidFill>
                  <a:srgbClr val="000000"/>
                </a:solidFill>
              </a:rPr>
              <a:t>118</a:t>
            </a:r>
            <a:r>
              <a:rPr lang="cs-CZ" sz="2000" dirty="0" err="1">
                <a:solidFill>
                  <a:srgbClr val="000000"/>
                </a:solidFill>
              </a:rPr>
              <a:t>Xe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</a:p>
          <a:p>
            <a:pPr algn="just"/>
            <a:endParaRPr lang="cs-CZ" dirty="0">
              <a:solidFill>
                <a:srgbClr val="000000"/>
              </a:solidFill>
            </a:endParaRPr>
          </a:p>
          <a:p>
            <a:pPr algn="just"/>
            <a:r>
              <a:rPr lang="cs-CZ" sz="2000" b="1" dirty="0">
                <a:solidFill>
                  <a:srgbClr val="000000"/>
                </a:solidFill>
              </a:rPr>
              <a:t>Řešení</a:t>
            </a:r>
            <a:endParaRPr lang="en-US" sz="2000" b="1" dirty="0">
              <a:solidFill>
                <a:srgbClr val="000000"/>
              </a:solidFill>
            </a:endParaRPr>
          </a:p>
          <a:p>
            <a:pPr algn="just"/>
            <a:endParaRPr lang="en-US" sz="800" b="1" dirty="0">
              <a:solidFill>
                <a:srgbClr val="000000"/>
              </a:solidFill>
            </a:endParaRPr>
          </a:p>
          <a:p>
            <a:pPr algn="just"/>
            <a:r>
              <a:rPr lang="en-US" i="1" dirty="0"/>
              <a:t>    </a:t>
            </a:r>
            <a:r>
              <a:rPr lang="cs-CZ" sz="2000" i="1" dirty="0"/>
              <a:t>Uhlík</a:t>
            </a:r>
            <a:r>
              <a:rPr lang="cs-CZ" sz="2000" dirty="0"/>
              <a:t> (Ar = 12,01) má</a:t>
            </a:r>
            <a:r>
              <a:rPr lang="en-US" sz="2000" dirty="0"/>
              <a:t> atom</a:t>
            </a:r>
            <a:r>
              <a:rPr lang="cs-CZ" sz="2000" dirty="0" err="1"/>
              <a:t>ové</a:t>
            </a:r>
            <a:r>
              <a:rPr lang="cs-CZ" sz="2000" dirty="0"/>
              <a:t> číslo Z =</a:t>
            </a:r>
            <a:r>
              <a:rPr lang="en-US" sz="2000" dirty="0"/>
              <a:t> 6. </a:t>
            </a:r>
            <a:r>
              <a:rPr lang="cs-CZ" sz="2000" dirty="0"/>
              <a:t>Nuklid</a:t>
            </a:r>
            <a:r>
              <a:rPr lang="en-US" sz="2000" dirty="0"/>
              <a:t> </a:t>
            </a:r>
            <a:r>
              <a:rPr lang="cs-CZ" sz="2000" baseline="30000" dirty="0">
                <a:solidFill>
                  <a:srgbClr val="000000"/>
                </a:solidFill>
              </a:rPr>
              <a:t>14</a:t>
            </a:r>
            <a:r>
              <a:rPr lang="cs-CZ" sz="2000" dirty="0">
                <a:solidFill>
                  <a:srgbClr val="000000"/>
                </a:solidFill>
              </a:rPr>
              <a:t>C</a:t>
            </a:r>
            <a:r>
              <a:rPr lang="en-US" sz="2000" dirty="0"/>
              <a:t> </a:t>
            </a:r>
            <a:r>
              <a:rPr lang="cs-CZ" sz="2000" dirty="0"/>
              <a:t>má</a:t>
            </a:r>
            <a:r>
              <a:rPr lang="en-US" sz="2000" dirty="0"/>
              <a:t> 6 proton</a:t>
            </a:r>
            <a:r>
              <a:rPr lang="cs-CZ" sz="2000" dirty="0"/>
              <a:t>ů</a:t>
            </a:r>
            <a:r>
              <a:rPr lang="en-US" sz="2000" dirty="0"/>
              <a:t> a </a:t>
            </a:r>
            <a:r>
              <a:rPr lang="cs-CZ" sz="2000" dirty="0"/>
              <a:t>N = </a:t>
            </a:r>
            <a:r>
              <a:rPr lang="en-US" sz="2000" dirty="0"/>
              <a:t>14 - 6 = 8 neutron</a:t>
            </a:r>
            <a:r>
              <a:rPr lang="cs-CZ" sz="2000" dirty="0"/>
              <a:t>ů</a:t>
            </a:r>
            <a:r>
              <a:rPr lang="en-US" sz="2000" dirty="0"/>
              <a:t>, </a:t>
            </a:r>
            <a:r>
              <a:rPr lang="cs-CZ" sz="2000" dirty="0"/>
              <a:t>poměr N/Z = </a:t>
            </a:r>
            <a:r>
              <a:rPr lang="en-US" sz="2000" dirty="0"/>
              <a:t>1.3 </a:t>
            </a:r>
            <a:r>
              <a:rPr lang="cs-CZ" sz="2000" dirty="0"/>
              <a:t>U prvků s nízkými hodnotami Z mají stabilní jádra zhruba stejný počet neutronů a protonů (N/Z = 1), což odpovídá oblasti pásu stability</a:t>
            </a:r>
            <a:r>
              <a:rPr lang="en-US" sz="2000" dirty="0"/>
              <a:t>. </a:t>
            </a:r>
            <a:r>
              <a:rPr lang="cs-CZ" sz="2000" dirty="0"/>
              <a:t>Protože </a:t>
            </a:r>
            <a:r>
              <a:rPr lang="cs-CZ" sz="2000" baseline="30000" dirty="0">
                <a:solidFill>
                  <a:srgbClr val="000000"/>
                </a:solidFill>
              </a:rPr>
              <a:t>14</a:t>
            </a:r>
            <a:r>
              <a:rPr lang="cs-CZ" sz="2000" dirty="0">
                <a:solidFill>
                  <a:srgbClr val="000000"/>
                </a:solidFill>
              </a:rPr>
              <a:t>C</a:t>
            </a:r>
            <a:r>
              <a:rPr lang="en-US" sz="2000" dirty="0"/>
              <a:t> </a:t>
            </a:r>
            <a:r>
              <a:rPr lang="cs-CZ" sz="2000" dirty="0"/>
              <a:t>má</a:t>
            </a:r>
            <a:r>
              <a:rPr lang="en-US" sz="2000" dirty="0"/>
              <a:t> </a:t>
            </a:r>
            <a:r>
              <a:rPr lang="cs-CZ" sz="2000" dirty="0"/>
              <a:t>hodnotu poměru N/Z = </a:t>
            </a:r>
            <a:r>
              <a:rPr lang="en-US" sz="2000" dirty="0"/>
              <a:t>1.3, </a:t>
            </a:r>
            <a:r>
              <a:rPr lang="cs-CZ" sz="2000" dirty="0"/>
              <a:t>nacházející se nad pásem stability, lze tudíž očekávat </a:t>
            </a:r>
            <a:r>
              <a:rPr lang="cs-CZ" sz="2000" u="sng" dirty="0"/>
              <a:t>emisi </a:t>
            </a:r>
            <a:r>
              <a:rPr lang="el-GR" sz="20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cs-CZ" sz="2000" u="sng" dirty="0"/>
              <a:t> záření</a:t>
            </a:r>
            <a:r>
              <a:rPr lang="en-US" sz="2000" u="sng" dirty="0"/>
              <a:t> (</a:t>
            </a:r>
            <a:r>
              <a:rPr lang="en-US" sz="2000" u="sng" dirty="0" err="1"/>
              <a:t>elektronu</a:t>
            </a:r>
            <a:r>
              <a:rPr lang="en-US" sz="2000" u="sng" dirty="0"/>
              <a:t>)</a:t>
            </a:r>
            <a:r>
              <a:rPr lang="en-US" sz="2000" dirty="0"/>
              <a:t>. 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8398507-5F44-4B9D-A158-A5050A034DD1}"/>
              </a:ext>
            </a:extLst>
          </p:cNvPr>
          <p:cNvSpPr/>
          <p:nvPr/>
        </p:nvSpPr>
        <p:spPr>
          <a:xfrm>
            <a:off x="228600" y="4290500"/>
            <a:ext cx="86011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 </a:t>
            </a:r>
            <a:r>
              <a:rPr lang="en-US" sz="2000" dirty="0"/>
              <a:t>   </a:t>
            </a:r>
            <a:r>
              <a:rPr lang="en-US" sz="2000" i="1" dirty="0"/>
              <a:t>Xenon</a:t>
            </a:r>
            <a:r>
              <a:rPr lang="en-US" sz="2000" dirty="0"/>
              <a:t> </a:t>
            </a:r>
            <a:r>
              <a:rPr lang="cs-CZ" sz="2000" dirty="0"/>
              <a:t>(Ar = 131,29) má</a:t>
            </a:r>
            <a:r>
              <a:rPr lang="en-US" sz="2000" dirty="0"/>
              <a:t> atom</a:t>
            </a:r>
            <a:r>
              <a:rPr lang="cs-CZ" sz="2000" dirty="0" err="1"/>
              <a:t>ové</a:t>
            </a:r>
            <a:r>
              <a:rPr lang="cs-CZ" sz="2000" dirty="0"/>
              <a:t> číslo Z =</a:t>
            </a:r>
            <a:r>
              <a:rPr lang="en-US" sz="2000" dirty="0"/>
              <a:t> 54. </a:t>
            </a:r>
            <a:r>
              <a:rPr lang="cs-CZ" sz="2000" dirty="0"/>
              <a:t>Nuklid</a:t>
            </a:r>
            <a:r>
              <a:rPr lang="en-US" sz="2000" dirty="0"/>
              <a:t> </a:t>
            </a:r>
            <a:r>
              <a:rPr lang="cs-CZ" sz="2000" baseline="30000" dirty="0">
                <a:solidFill>
                  <a:srgbClr val="000000"/>
                </a:solidFill>
              </a:rPr>
              <a:t>118</a:t>
            </a:r>
            <a:r>
              <a:rPr lang="cs-CZ" sz="2000" dirty="0">
                <a:solidFill>
                  <a:srgbClr val="000000"/>
                </a:solidFill>
              </a:rPr>
              <a:t>Xe</a:t>
            </a:r>
            <a:r>
              <a:rPr lang="en-US" sz="2000" dirty="0"/>
              <a:t> </a:t>
            </a:r>
            <a:r>
              <a:rPr lang="cs-CZ" sz="2000" dirty="0"/>
              <a:t>má</a:t>
            </a:r>
            <a:r>
              <a:rPr lang="en-US" sz="2000" dirty="0"/>
              <a:t> 54 proton</a:t>
            </a:r>
            <a:r>
              <a:rPr lang="cs-CZ" sz="2000" dirty="0"/>
              <a:t>ů</a:t>
            </a:r>
            <a:r>
              <a:rPr lang="en-US" sz="2000" dirty="0"/>
              <a:t> a </a:t>
            </a:r>
            <a:r>
              <a:rPr lang="cs-CZ" sz="2000" dirty="0"/>
              <a:t>N =</a:t>
            </a:r>
            <a:r>
              <a:rPr lang="en-US" sz="2000" dirty="0"/>
              <a:t> 118 - 54 = 64 neutron</a:t>
            </a:r>
            <a:r>
              <a:rPr lang="cs-CZ" sz="2000" dirty="0"/>
              <a:t>ů</a:t>
            </a:r>
            <a:r>
              <a:rPr lang="en-US" sz="2000" dirty="0"/>
              <a:t>, </a:t>
            </a:r>
            <a:r>
              <a:rPr lang="cs-CZ" sz="2000" dirty="0"/>
              <a:t>poměr N/Z =</a:t>
            </a:r>
            <a:r>
              <a:rPr lang="en-US" sz="2000" dirty="0"/>
              <a:t> 1.2 </a:t>
            </a:r>
            <a:r>
              <a:rPr lang="cs-CZ" sz="2000" dirty="0"/>
              <a:t>Stabilní jádra v</a:t>
            </a:r>
            <a:r>
              <a:rPr lang="en-US" sz="2000" dirty="0"/>
              <a:t> </a:t>
            </a:r>
            <a:r>
              <a:rPr lang="cs-CZ" sz="2000" dirty="0"/>
              <a:t>této oblasti pásu</a:t>
            </a:r>
            <a:r>
              <a:rPr lang="en-US" sz="2000" dirty="0"/>
              <a:t> stability </a:t>
            </a:r>
            <a:r>
              <a:rPr lang="cs-CZ" sz="2000" dirty="0"/>
              <a:t>mají vyšší hodnotu poměru N/Z (cca 1.5) než </a:t>
            </a:r>
            <a:r>
              <a:rPr lang="cs-CZ" sz="2000" baseline="30000" dirty="0">
                <a:solidFill>
                  <a:srgbClr val="000000"/>
                </a:solidFill>
              </a:rPr>
              <a:t>18</a:t>
            </a:r>
            <a:r>
              <a:rPr lang="cs-CZ" sz="2000" dirty="0">
                <a:solidFill>
                  <a:srgbClr val="000000"/>
                </a:solidFill>
              </a:rPr>
              <a:t>Xe</a:t>
            </a:r>
            <a:r>
              <a:rPr lang="en-US" sz="2000" dirty="0"/>
              <a:t>. </a:t>
            </a:r>
            <a:r>
              <a:rPr lang="cs-CZ" sz="2000" dirty="0"/>
              <a:t>Lze tudíž očekávat </a:t>
            </a:r>
            <a:r>
              <a:rPr lang="cs-CZ" sz="2000" u="sng" dirty="0"/>
              <a:t>emisi pozitronu nebo záchyt </a:t>
            </a:r>
            <a:r>
              <a:rPr lang="en-US" sz="2000" u="sng" dirty="0" err="1"/>
              <a:t>ele</a:t>
            </a:r>
            <a:r>
              <a:rPr lang="cs-CZ" sz="2000" u="sng" dirty="0"/>
              <a:t>k</a:t>
            </a:r>
            <a:r>
              <a:rPr lang="en-US" sz="2000" u="sng" dirty="0" err="1"/>
              <a:t>tron</a:t>
            </a:r>
            <a:r>
              <a:rPr lang="cs-CZ" sz="2000" u="sng" dirty="0"/>
              <a:t>u</a:t>
            </a:r>
            <a:r>
              <a:rPr lang="cs-CZ" sz="2000" dirty="0"/>
              <a:t>.</a:t>
            </a:r>
            <a:r>
              <a:rPr lang="en-US" sz="2000" dirty="0"/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1D920D-0F57-4299-AFE1-553B7C504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5776685"/>
            <a:ext cx="2667002" cy="47869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1125B73-0A0C-4279-8B45-E70F6BC4D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191" y="3024598"/>
            <a:ext cx="1905001" cy="43072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7815090-B929-52AC-DF07-4CFB51E65D0B}"/>
              </a:ext>
            </a:extLst>
          </p:cNvPr>
          <p:cNvSpPr txBox="1"/>
          <p:nvPr/>
        </p:nvSpPr>
        <p:spPr>
          <a:xfrm>
            <a:off x="381000" y="6260068"/>
            <a:ext cx="754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Ar</a:t>
            </a:r>
            <a:r>
              <a:rPr lang="cs-CZ" sz="1800" baseline="-25000" dirty="0" err="1"/>
              <a:t>Xe</a:t>
            </a:r>
            <a:r>
              <a:rPr lang="cs-CZ" sz="1800" dirty="0"/>
              <a:t> = 131 </a:t>
            </a:r>
            <a:r>
              <a:rPr lang="en-US" dirty="0"/>
              <a:t>&gt;  A =118  → </a:t>
            </a:r>
            <a:r>
              <a:rPr lang="cs-CZ" sz="1800" u="sng" dirty="0" err="1"/>
              <a:t>emis</a:t>
            </a:r>
            <a:r>
              <a:rPr lang="en-US" sz="1800" u="sng" dirty="0"/>
              <a:t>e</a:t>
            </a:r>
            <a:r>
              <a:rPr lang="cs-CZ" sz="1800" u="sng" dirty="0"/>
              <a:t> pozitronu nebo záchyt </a:t>
            </a:r>
            <a:r>
              <a:rPr lang="en-US" sz="1800" u="sng" dirty="0" err="1"/>
              <a:t>ele</a:t>
            </a:r>
            <a:r>
              <a:rPr lang="cs-CZ" sz="1800" u="sng" dirty="0"/>
              <a:t>k</a:t>
            </a:r>
            <a:r>
              <a:rPr lang="en-US" sz="1800" u="sng" dirty="0" err="1"/>
              <a:t>tron</a:t>
            </a:r>
            <a:r>
              <a:rPr lang="cs-CZ" sz="1800" u="sng" dirty="0"/>
              <a:t>u</a:t>
            </a:r>
            <a:r>
              <a:rPr lang="en-US" sz="1800" u="sng" dirty="0"/>
              <a:t> (</a:t>
            </a:r>
            <a:r>
              <a:rPr lang="el-GR" sz="18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8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800" u="sng" dirty="0"/>
              <a:t>)</a:t>
            </a:r>
            <a:r>
              <a:rPr lang="en-US" dirty="0"/>
              <a:t> 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5EDA459-1136-A8FE-5AE4-D2527D4CEAAD}"/>
              </a:ext>
            </a:extLst>
          </p:cNvPr>
          <p:cNvSpPr txBox="1"/>
          <p:nvPr/>
        </p:nvSpPr>
        <p:spPr>
          <a:xfrm>
            <a:off x="228600" y="3487282"/>
            <a:ext cx="754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Ar</a:t>
            </a:r>
            <a:r>
              <a:rPr lang="en-US" sz="1800" baseline="-25000" dirty="0"/>
              <a:t>C</a:t>
            </a:r>
            <a:r>
              <a:rPr lang="cs-CZ" sz="1800" dirty="0"/>
              <a:t> = 1</a:t>
            </a:r>
            <a:r>
              <a:rPr lang="en-US" sz="1800" dirty="0"/>
              <a:t>2</a:t>
            </a:r>
            <a:r>
              <a:rPr lang="cs-CZ" sz="1800" dirty="0"/>
              <a:t> </a:t>
            </a:r>
            <a:r>
              <a:rPr lang="en-US" dirty="0"/>
              <a:t>&lt;  A =14  → </a:t>
            </a:r>
            <a:r>
              <a:rPr lang="cs-CZ" sz="1800" u="sng" dirty="0" err="1"/>
              <a:t>emis</a:t>
            </a:r>
            <a:r>
              <a:rPr lang="en-US" sz="1800" u="sng" dirty="0"/>
              <a:t>e</a:t>
            </a:r>
            <a:r>
              <a:rPr lang="cs-CZ" sz="1800" u="sng" dirty="0"/>
              <a:t> </a:t>
            </a:r>
            <a:r>
              <a:rPr lang="en-US" sz="1800" u="sng" dirty="0" err="1"/>
              <a:t>ele</a:t>
            </a:r>
            <a:r>
              <a:rPr lang="cs-CZ" sz="1800" u="sng" dirty="0"/>
              <a:t>k</a:t>
            </a:r>
            <a:r>
              <a:rPr lang="en-US" sz="1800" u="sng" dirty="0" err="1"/>
              <a:t>tron</a:t>
            </a:r>
            <a:r>
              <a:rPr lang="cs-CZ" sz="1800" u="sng" dirty="0"/>
              <a:t>u</a:t>
            </a:r>
            <a:r>
              <a:rPr lang="en-US" sz="1800" u="sng" dirty="0"/>
              <a:t> (</a:t>
            </a:r>
            <a:r>
              <a:rPr lang="el-GR" sz="18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8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800" u="sng" dirty="0"/>
              <a:t>)</a:t>
            </a:r>
            <a:r>
              <a:rPr lang="en-US" dirty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1272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20FD4B1-EE7E-4D9D-BA6E-CDB6CC44F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716" y="609600"/>
            <a:ext cx="3711721" cy="56388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7D5DE07-EFED-4EE4-AC5D-09CEABA78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471" y="2935732"/>
            <a:ext cx="1905000" cy="49409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8DF1ED2-3702-4D02-9693-4F52BECD3446}"/>
              </a:ext>
            </a:extLst>
          </p:cNvPr>
          <p:cNvSpPr txBox="1"/>
          <p:nvPr/>
        </p:nvSpPr>
        <p:spPr>
          <a:xfrm>
            <a:off x="609600" y="457200"/>
            <a:ext cx="2781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Moseleyho</a:t>
            </a:r>
            <a:r>
              <a:rPr lang="en-US" sz="2800" b="1" dirty="0"/>
              <a:t> </a:t>
            </a:r>
            <a:r>
              <a:rPr lang="cs-CZ" sz="2800" b="1" dirty="0"/>
              <a:t>zá</a:t>
            </a:r>
            <a:r>
              <a:rPr lang="en-US" sz="2800" b="1" dirty="0" err="1"/>
              <a:t>kon</a:t>
            </a:r>
            <a:endParaRPr lang="en-US" sz="2800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6EE89FD-69DA-405A-9579-D0E574E36FD8}"/>
              </a:ext>
            </a:extLst>
          </p:cNvPr>
          <p:cNvSpPr txBox="1"/>
          <p:nvPr/>
        </p:nvSpPr>
        <p:spPr>
          <a:xfrm>
            <a:off x="358702" y="1274202"/>
            <a:ext cx="4518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= l</a:t>
            </a:r>
            <a:r>
              <a:rPr lang="cs-CZ" sz="2000" dirty="0" err="1"/>
              <a:t>ineární</a:t>
            </a:r>
            <a:r>
              <a:rPr lang="cs-CZ" sz="2000" dirty="0"/>
              <a:t> vztah mezi druhou odmocninou frekvence spektrálních čar charakteristického rentgenového záření a protonovým číslem prvku (Z)</a:t>
            </a:r>
            <a:endParaRPr lang="en-US" sz="20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1F92F71-8A65-402D-AD1D-76EE557E1557}"/>
              </a:ext>
            </a:extLst>
          </p:cNvPr>
          <p:cNvSpPr txBox="1"/>
          <p:nvPr/>
        </p:nvSpPr>
        <p:spPr>
          <a:xfrm>
            <a:off x="358702" y="3767916"/>
            <a:ext cx="46704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1. Správné pořadí prvků Co (Ar = 58.933) a Ni (Ar = 58.71) v periodickém systému.</a:t>
            </a:r>
          </a:p>
          <a:p>
            <a:endParaRPr lang="cs-CZ" sz="2000" dirty="0"/>
          </a:p>
          <a:p>
            <a:pPr algn="just"/>
            <a:r>
              <a:rPr lang="en-US" dirty="0" err="1"/>
              <a:t>Podobn</a:t>
            </a:r>
            <a:r>
              <a:rPr lang="cs-CZ" dirty="0"/>
              <a:t>á situace je ještě v případě Ar (Ar = 39.94) a K (Ar = 39.098) nebo </a:t>
            </a:r>
            <a:r>
              <a:rPr lang="cs-CZ" dirty="0" err="1"/>
              <a:t>Th</a:t>
            </a:r>
            <a:r>
              <a:rPr lang="cs-CZ" dirty="0"/>
              <a:t> (Ar = 232.038) a Pa (Ar = 231.036)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DE7DC48-0FEE-412C-B1B8-0BA74AE531FE}"/>
              </a:ext>
            </a:extLst>
          </p:cNvPr>
          <p:cNvSpPr txBox="1"/>
          <p:nvPr/>
        </p:nvSpPr>
        <p:spPr>
          <a:xfrm>
            <a:off x="377752" y="5834296"/>
            <a:ext cx="51848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2. Předpovězeny nové prvky: Z = 43 (</a:t>
            </a:r>
            <a:r>
              <a:rPr lang="cs-CZ" sz="2000" dirty="0" err="1"/>
              <a:t>Tc</a:t>
            </a:r>
            <a:r>
              <a:rPr lang="cs-CZ" sz="2000" dirty="0"/>
              <a:t>), 61 (</a:t>
            </a:r>
            <a:r>
              <a:rPr lang="cs-CZ" sz="2000" dirty="0" err="1"/>
              <a:t>Pm</a:t>
            </a:r>
            <a:r>
              <a:rPr lang="cs-CZ" sz="2000" dirty="0"/>
              <a:t>) a 75 (Re)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27900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9ACDC34-D6BD-4D51-9095-6E44EBB1A847}"/>
              </a:ext>
            </a:extLst>
          </p:cNvPr>
          <p:cNvSpPr/>
          <p:nvPr/>
        </p:nvSpPr>
        <p:spPr>
          <a:xfrm>
            <a:off x="188843" y="675620"/>
            <a:ext cx="87663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Na </a:t>
            </a:r>
            <a:r>
              <a:rPr lang="en-US" sz="2000" dirty="0" err="1"/>
              <a:t>základě</a:t>
            </a:r>
            <a:r>
              <a:rPr lang="en-US" sz="2000" dirty="0"/>
              <a:t> </a:t>
            </a:r>
            <a:r>
              <a:rPr lang="en-US" sz="2000" dirty="0" err="1"/>
              <a:t>pravidel</a:t>
            </a:r>
            <a:r>
              <a:rPr lang="en-US" sz="2000" dirty="0"/>
              <a:t> </a:t>
            </a:r>
            <a:r>
              <a:rPr lang="en-US" sz="2000" dirty="0" err="1"/>
              <a:t>posunu</a:t>
            </a:r>
            <a:r>
              <a:rPr lang="en-US" sz="2000" dirty="0"/>
              <a:t> pro α </a:t>
            </a:r>
            <a:r>
              <a:rPr lang="en-US" sz="2000" dirty="0" err="1"/>
              <a:t>rozpad</a:t>
            </a:r>
            <a:r>
              <a:rPr lang="en-US" sz="2000" dirty="0"/>
              <a:t> je </a:t>
            </a:r>
            <a:r>
              <a:rPr lang="en-US" sz="2000" dirty="0" err="1"/>
              <a:t>zřejmé</a:t>
            </a:r>
            <a:r>
              <a:rPr lang="en-US" sz="2000" dirty="0"/>
              <a:t>, </a:t>
            </a:r>
            <a:r>
              <a:rPr lang="en-US" sz="2000" dirty="0" err="1"/>
              <a:t>že</a:t>
            </a:r>
            <a:r>
              <a:rPr lang="en-US" sz="2000" dirty="0"/>
              <a:t> </a:t>
            </a:r>
            <a:r>
              <a:rPr lang="en-US" sz="2000" u="sng" dirty="0"/>
              <a:t>v </a:t>
            </a:r>
            <a:r>
              <a:rPr lang="en-US" sz="2000" u="sng" dirty="0" err="1"/>
              <a:t>celé</a:t>
            </a:r>
            <a:r>
              <a:rPr lang="cs-CZ" sz="2000" u="sng" dirty="0"/>
              <a:t> rozpadové</a:t>
            </a:r>
            <a:r>
              <a:rPr lang="en-US" sz="2000" u="sng" dirty="0"/>
              <a:t> </a:t>
            </a:r>
            <a:r>
              <a:rPr lang="en-US" sz="2000" u="sng" dirty="0" err="1"/>
              <a:t>řadě</a:t>
            </a:r>
            <a:r>
              <a:rPr lang="en-US" sz="2000" u="sng" dirty="0"/>
              <a:t> </a:t>
            </a:r>
            <a:r>
              <a:rPr lang="en-US" sz="2000" u="sng" dirty="0" err="1"/>
              <a:t>má</a:t>
            </a:r>
            <a:r>
              <a:rPr lang="en-US" sz="2000" u="sng" dirty="0"/>
              <a:t> </a:t>
            </a:r>
            <a:r>
              <a:rPr lang="en-US" sz="2000" u="sng" dirty="0" err="1"/>
              <a:t>hmotnostní</a:t>
            </a:r>
            <a:r>
              <a:rPr lang="en-US" sz="2000" u="sng" dirty="0"/>
              <a:t> </a:t>
            </a:r>
            <a:r>
              <a:rPr lang="en-US" sz="2000" u="sng" dirty="0" err="1"/>
              <a:t>číslo</a:t>
            </a:r>
            <a:r>
              <a:rPr lang="en-US" sz="2000" u="sng" dirty="0"/>
              <a:t> A </a:t>
            </a:r>
            <a:r>
              <a:rPr lang="en-US" sz="2000" u="sng" dirty="0" err="1"/>
              <a:t>stejný</a:t>
            </a:r>
            <a:r>
              <a:rPr lang="en-US" sz="2000" u="sng" dirty="0"/>
              <a:t> </a:t>
            </a:r>
            <a:r>
              <a:rPr lang="en-US" sz="2000" u="sng" dirty="0" err="1"/>
              <a:t>vztah</a:t>
            </a:r>
            <a:r>
              <a:rPr lang="en-US" sz="2000" u="sng" dirty="0"/>
              <a:t> k </a:t>
            </a:r>
            <a:r>
              <a:rPr lang="en-US" sz="2000" u="sng" dirty="0" err="1"/>
              <a:t>dělitelnosti</a:t>
            </a:r>
            <a:r>
              <a:rPr lang="en-US" sz="2000" u="sng" dirty="0"/>
              <a:t> </a:t>
            </a:r>
            <a:r>
              <a:rPr lang="en-US" sz="2000" u="sng" dirty="0" err="1"/>
              <a:t>číslem</a:t>
            </a:r>
            <a:r>
              <a:rPr lang="en-US" sz="2000" u="sng" dirty="0"/>
              <a:t> 4</a:t>
            </a:r>
            <a:r>
              <a:rPr lang="en-US" sz="2000" dirty="0"/>
              <a:t>. </a:t>
            </a:r>
            <a:r>
              <a:rPr lang="en-US" sz="2000" dirty="0" err="1"/>
              <a:t>Číslo</a:t>
            </a:r>
            <a:r>
              <a:rPr lang="en-US" sz="2000" dirty="0"/>
              <a:t> </a:t>
            </a:r>
            <a:r>
              <a:rPr lang="en-US" sz="2000" dirty="0" err="1"/>
              <a:t>čtyři</a:t>
            </a:r>
            <a:r>
              <a:rPr lang="en-US" sz="2000" dirty="0"/>
              <a:t> </a:t>
            </a:r>
            <a:r>
              <a:rPr lang="en-US" sz="2000" dirty="0" err="1"/>
              <a:t>udává</a:t>
            </a:r>
            <a:r>
              <a:rPr lang="en-US" sz="2000" dirty="0"/>
              <a:t> </a:t>
            </a:r>
            <a:r>
              <a:rPr lang="en-US" sz="2000" dirty="0" err="1"/>
              <a:t>počet</a:t>
            </a:r>
            <a:r>
              <a:rPr lang="en-US" sz="2000" dirty="0"/>
              <a:t> </a:t>
            </a:r>
            <a:r>
              <a:rPr lang="en-US" sz="2000" dirty="0" err="1"/>
              <a:t>nukleonů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α </a:t>
            </a:r>
            <a:r>
              <a:rPr lang="en-US" sz="2000" dirty="0" err="1"/>
              <a:t>částice</a:t>
            </a:r>
            <a:r>
              <a:rPr lang="en-US" sz="2000" dirty="0"/>
              <a:t> </a:t>
            </a:r>
            <a:r>
              <a:rPr lang="en-US" sz="2000" dirty="0" err="1"/>
              <a:t>obsahuje</a:t>
            </a:r>
            <a:r>
              <a:rPr lang="en-US" sz="2000" dirty="0"/>
              <a:t>. </a:t>
            </a:r>
            <a:r>
              <a:rPr lang="en-US" sz="2000" dirty="0" err="1"/>
              <a:t>Hmotnostní</a:t>
            </a:r>
            <a:r>
              <a:rPr lang="en-US" sz="2000" dirty="0"/>
              <a:t> </a:t>
            </a:r>
            <a:r>
              <a:rPr lang="en-US" sz="2000" dirty="0" err="1"/>
              <a:t>číslo</a:t>
            </a:r>
            <a:r>
              <a:rPr lang="en-US" sz="2000" dirty="0"/>
              <a:t> A se </a:t>
            </a:r>
            <a:r>
              <a:rPr lang="en-US" sz="2000" dirty="0" err="1"/>
              <a:t>přitom</a:t>
            </a:r>
            <a:r>
              <a:rPr lang="en-US" sz="2000" dirty="0"/>
              <a:t> </a:t>
            </a:r>
            <a:r>
              <a:rPr lang="en-US" sz="2000" dirty="0" err="1"/>
              <a:t>mění</a:t>
            </a:r>
            <a:r>
              <a:rPr lang="en-US" sz="2000" dirty="0"/>
              <a:t> </a:t>
            </a:r>
            <a:r>
              <a:rPr lang="en-US" sz="2000" dirty="0" err="1"/>
              <a:t>právě</a:t>
            </a:r>
            <a:r>
              <a:rPr lang="en-US" sz="2000" dirty="0"/>
              <a:t> </a:t>
            </a:r>
            <a:r>
              <a:rPr lang="en-US" sz="2000" dirty="0" err="1"/>
              <a:t>pouze</a:t>
            </a:r>
            <a:r>
              <a:rPr lang="en-US" sz="2000" dirty="0"/>
              <a:t> </a:t>
            </a:r>
            <a:r>
              <a:rPr lang="en-US" sz="2000" dirty="0" err="1"/>
              <a:t>při</a:t>
            </a:r>
            <a:r>
              <a:rPr lang="en-US" sz="2000" dirty="0"/>
              <a:t> α </a:t>
            </a:r>
            <a:r>
              <a:rPr lang="en-US" sz="2000" dirty="0" err="1"/>
              <a:t>rozpadu</a:t>
            </a:r>
            <a:r>
              <a:rPr lang="en-US" sz="2000" dirty="0"/>
              <a:t>.</a:t>
            </a:r>
          </a:p>
          <a:p>
            <a:pPr algn="just"/>
            <a:endParaRPr lang="cs-CZ" sz="800" dirty="0"/>
          </a:p>
          <a:p>
            <a:r>
              <a:rPr lang="en-US" sz="2000" dirty="0" err="1"/>
              <a:t>Podle</a:t>
            </a:r>
            <a:r>
              <a:rPr lang="en-US" sz="2000" dirty="0"/>
              <a:t> toho se </a:t>
            </a:r>
            <a:r>
              <a:rPr lang="en-US" sz="2000" dirty="0" err="1"/>
              <a:t>rozlišují</a:t>
            </a:r>
            <a:r>
              <a:rPr lang="en-US" sz="2000" dirty="0"/>
              <a:t> </a:t>
            </a:r>
            <a:r>
              <a:rPr lang="en-US" sz="2000" dirty="0" err="1"/>
              <a:t>čtyři</a:t>
            </a:r>
            <a:r>
              <a:rPr lang="en-US" sz="2000" dirty="0"/>
              <a:t> </a:t>
            </a:r>
            <a:r>
              <a:rPr lang="en-US" sz="2000" dirty="0" err="1"/>
              <a:t>rozpadové</a:t>
            </a:r>
            <a:r>
              <a:rPr lang="en-US" sz="2000" dirty="0"/>
              <a:t> </a:t>
            </a:r>
            <a:r>
              <a:rPr lang="en-US" sz="2000" dirty="0" err="1"/>
              <a:t>řady</a:t>
            </a:r>
            <a:r>
              <a:rPr lang="en-US" sz="2000" dirty="0"/>
              <a:t> (</a:t>
            </a:r>
            <a:r>
              <a:rPr lang="en-US" sz="2000" i="1" dirty="0"/>
              <a:t>n</a:t>
            </a:r>
            <a:r>
              <a:rPr lang="en-US" sz="2000" dirty="0"/>
              <a:t> je </a:t>
            </a:r>
            <a:r>
              <a:rPr lang="en-US" sz="2000" dirty="0" err="1"/>
              <a:t>přirozené</a:t>
            </a:r>
            <a:r>
              <a:rPr lang="en-US" sz="2000" dirty="0"/>
              <a:t> </a:t>
            </a:r>
            <a:r>
              <a:rPr lang="en-US" sz="2000" dirty="0" err="1"/>
              <a:t>číslo</a:t>
            </a:r>
            <a:r>
              <a:rPr lang="en-US" sz="2000" dirty="0"/>
              <a:t>): </a:t>
            </a:r>
          </a:p>
          <a:p>
            <a:endParaRPr lang="en-US" sz="800" dirty="0"/>
          </a:p>
          <a:p>
            <a:r>
              <a:rPr lang="cs-CZ" sz="2000" dirty="0"/>
              <a:t>	</a:t>
            </a:r>
            <a:r>
              <a:rPr lang="en-US" sz="2000" dirty="0"/>
              <a:t>1. A = 4</a:t>
            </a:r>
            <a:r>
              <a:rPr lang="en-US" sz="2000" i="1" dirty="0"/>
              <a:t>n</a:t>
            </a:r>
            <a:r>
              <a:rPr lang="en-US" sz="2000" dirty="0"/>
              <a:t> - </a:t>
            </a:r>
            <a:r>
              <a:rPr lang="en-US" sz="2000" dirty="0" err="1"/>
              <a:t>thoriová</a:t>
            </a:r>
            <a:r>
              <a:rPr lang="en-US" sz="2000" dirty="0"/>
              <a:t> </a:t>
            </a:r>
            <a:r>
              <a:rPr lang="cs-CZ" sz="2000" dirty="0">
                <a:solidFill>
                  <a:srgbClr val="3A3A3A"/>
                </a:solidFill>
              </a:rPr>
              <a:t>řada (</a:t>
            </a:r>
            <a:r>
              <a:rPr lang="en-US" sz="2000" baseline="30000" dirty="0">
                <a:solidFill>
                  <a:srgbClr val="3A3A3A"/>
                </a:solidFill>
              </a:rPr>
              <a:t>232</a:t>
            </a:r>
            <a:r>
              <a:rPr lang="cs-CZ" sz="2000" dirty="0" err="1">
                <a:solidFill>
                  <a:srgbClr val="3A3A3A"/>
                </a:solidFill>
              </a:rPr>
              <a:t>Th</a:t>
            </a:r>
            <a:r>
              <a:rPr lang="cs-CZ" sz="2000" dirty="0">
                <a:solidFill>
                  <a:srgbClr val="3A3A3A"/>
                </a:solidFill>
              </a:rPr>
              <a:t>): poločas </a:t>
            </a:r>
            <a:r>
              <a:rPr lang="en-US" sz="2000" dirty="0">
                <a:solidFill>
                  <a:srgbClr val="3A3A3A"/>
                </a:solidFill>
              </a:rPr>
              <a:t>14.0 </a:t>
            </a:r>
            <a:r>
              <a:rPr lang="cs-CZ" sz="2000" dirty="0">
                <a:solidFill>
                  <a:srgbClr val="3A3A3A"/>
                </a:solidFill>
              </a:rPr>
              <a:t>miliardy let</a:t>
            </a:r>
            <a:endParaRPr lang="en-US" sz="2000" dirty="0">
              <a:solidFill>
                <a:srgbClr val="3A3A3A"/>
              </a:solidFill>
            </a:endParaRPr>
          </a:p>
          <a:p>
            <a:endParaRPr lang="en-US" sz="800" dirty="0"/>
          </a:p>
          <a:p>
            <a:r>
              <a:rPr lang="cs-CZ" sz="2000" dirty="0"/>
              <a:t>	</a:t>
            </a:r>
            <a:r>
              <a:rPr lang="en-US" sz="2000" dirty="0"/>
              <a:t>2. A = 4</a:t>
            </a:r>
            <a:r>
              <a:rPr lang="en-US" sz="2000" i="1" dirty="0"/>
              <a:t>n</a:t>
            </a:r>
            <a:r>
              <a:rPr lang="en-US" sz="2000" dirty="0"/>
              <a:t> + 1 - </a:t>
            </a:r>
            <a:r>
              <a:rPr lang="en-US" sz="2000" dirty="0" err="1"/>
              <a:t>neptuniová</a:t>
            </a:r>
            <a:r>
              <a:rPr lang="en-US" sz="2000" dirty="0"/>
              <a:t> </a:t>
            </a:r>
            <a:r>
              <a:rPr lang="en-US" sz="2000" dirty="0" err="1"/>
              <a:t>řada</a:t>
            </a:r>
            <a:r>
              <a:rPr lang="cs-CZ" sz="2000" dirty="0"/>
              <a:t> </a:t>
            </a:r>
            <a:r>
              <a:rPr lang="cs-CZ" sz="2000" dirty="0">
                <a:solidFill>
                  <a:srgbClr val="3A3A3A"/>
                </a:solidFill>
              </a:rPr>
              <a:t>(</a:t>
            </a:r>
            <a:r>
              <a:rPr lang="en-US" sz="2000" baseline="30000" dirty="0">
                <a:solidFill>
                  <a:srgbClr val="3A3A3A"/>
                </a:solidFill>
              </a:rPr>
              <a:t>237</a:t>
            </a:r>
            <a:r>
              <a:rPr lang="cs-CZ" sz="2000" dirty="0" err="1">
                <a:solidFill>
                  <a:srgbClr val="3A3A3A"/>
                </a:solidFill>
              </a:rPr>
              <a:t>Np</a:t>
            </a:r>
            <a:r>
              <a:rPr lang="cs-CZ" sz="2000" dirty="0">
                <a:solidFill>
                  <a:srgbClr val="3A3A3A"/>
                </a:solidFill>
              </a:rPr>
              <a:t>):</a:t>
            </a:r>
            <a:r>
              <a:rPr lang="en-US" sz="2000" dirty="0">
                <a:solidFill>
                  <a:srgbClr val="3A3A3A"/>
                </a:solidFill>
              </a:rPr>
              <a:t> </a:t>
            </a:r>
            <a:r>
              <a:rPr lang="cs-CZ" sz="2000" dirty="0">
                <a:solidFill>
                  <a:srgbClr val="3A3A3A"/>
                </a:solidFill>
              </a:rPr>
              <a:t>poločas </a:t>
            </a:r>
            <a:r>
              <a:rPr lang="en-US" sz="2000" dirty="0">
                <a:solidFill>
                  <a:srgbClr val="3A3A3A"/>
                </a:solidFill>
              </a:rPr>
              <a:t>2 </a:t>
            </a:r>
            <a:r>
              <a:rPr lang="en-US" sz="2000" dirty="0" err="1">
                <a:solidFill>
                  <a:srgbClr val="3A3A3A"/>
                </a:solidFill>
              </a:rPr>
              <a:t>mili</a:t>
            </a:r>
            <a:r>
              <a:rPr lang="cs-CZ" sz="2000" dirty="0">
                <a:solidFill>
                  <a:srgbClr val="3A3A3A"/>
                </a:solidFill>
              </a:rPr>
              <a:t>o</a:t>
            </a:r>
            <a:r>
              <a:rPr lang="en-US" sz="2000" dirty="0">
                <a:solidFill>
                  <a:srgbClr val="3A3A3A"/>
                </a:solidFill>
              </a:rPr>
              <a:t>n</a:t>
            </a:r>
            <a:r>
              <a:rPr lang="cs-CZ" sz="2000" dirty="0">
                <a:solidFill>
                  <a:srgbClr val="3A3A3A"/>
                </a:solidFill>
              </a:rPr>
              <a:t>y</a:t>
            </a:r>
            <a:r>
              <a:rPr lang="en-US" sz="2000" dirty="0">
                <a:solidFill>
                  <a:srgbClr val="3A3A3A"/>
                </a:solidFill>
              </a:rPr>
              <a:t> </a:t>
            </a:r>
            <a:r>
              <a:rPr lang="cs-CZ" sz="2000" dirty="0">
                <a:solidFill>
                  <a:srgbClr val="3A3A3A"/>
                </a:solidFill>
              </a:rPr>
              <a:t>let</a:t>
            </a:r>
            <a:endParaRPr lang="en-US" sz="2000" dirty="0">
              <a:solidFill>
                <a:srgbClr val="3A3A3A"/>
              </a:solidFill>
            </a:endParaRPr>
          </a:p>
          <a:p>
            <a:endParaRPr lang="en-US" sz="800" dirty="0"/>
          </a:p>
          <a:p>
            <a:r>
              <a:rPr lang="cs-CZ" sz="2000" dirty="0"/>
              <a:t>	</a:t>
            </a:r>
            <a:r>
              <a:rPr lang="en-US" sz="2000" dirty="0"/>
              <a:t>3. A = 4</a:t>
            </a:r>
            <a:r>
              <a:rPr lang="en-US" sz="2000" i="1" dirty="0"/>
              <a:t>n</a:t>
            </a:r>
            <a:r>
              <a:rPr lang="en-US" sz="2000" dirty="0"/>
              <a:t> + 2 - </a:t>
            </a:r>
            <a:r>
              <a:rPr lang="en-US" sz="2000" dirty="0" err="1"/>
              <a:t>uranová</a:t>
            </a:r>
            <a:r>
              <a:rPr lang="en-US" sz="2000" dirty="0"/>
              <a:t> </a:t>
            </a:r>
            <a:r>
              <a:rPr lang="cs-CZ" sz="2000" dirty="0">
                <a:solidFill>
                  <a:srgbClr val="3A3A3A"/>
                </a:solidFill>
              </a:rPr>
              <a:t>řada (</a:t>
            </a:r>
            <a:r>
              <a:rPr lang="en-US" sz="2000" baseline="30000" dirty="0">
                <a:solidFill>
                  <a:srgbClr val="3A3A3A"/>
                </a:solidFill>
              </a:rPr>
              <a:t>238</a:t>
            </a:r>
            <a:r>
              <a:rPr lang="cs-CZ" sz="2000" dirty="0">
                <a:solidFill>
                  <a:srgbClr val="3A3A3A"/>
                </a:solidFill>
              </a:rPr>
              <a:t>U):</a:t>
            </a:r>
            <a:r>
              <a:rPr lang="en-US" sz="2000" dirty="0">
                <a:solidFill>
                  <a:srgbClr val="3A3A3A"/>
                </a:solidFill>
              </a:rPr>
              <a:t> </a:t>
            </a:r>
            <a:r>
              <a:rPr lang="cs-CZ" sz="2000" dirty="0">
                <a:solidFill>
                  <a:srgbClr val="3A3A3A"/>
                </a:solidFill>
              </a:rPr>
              <a:t>poločas </a:t>
            </a:r>
            <a:r>
              <a:rPr lang="en-US" sz="2000" dirty="0">
                <a:solidFill>
                  <a:srgbClr val="3A3A3A"/>
                </a:solidFill>
              </a:rPr>
              <a:t>4.47 </a:t>
            </a:r>
            <a:r>
              <a:rPr lang="cs-CZ" sz="2000" dirty="0">
                <a:solidFill>
                  <a:srgbClr val="3A3A3A"/>
                </a:solidFill>
              </a:rPr>
              <a:t>miliardy let</a:t>
            </a:r>
            <a:endParaRPr lang="en-US" sz="2000" dirty="0">
              <a:solidFill>
                <a:srgbClr val="3A3A3A"/>
              </a:solidFill>
            </a:endParaRPr>
          </a:p>
          <a:p>
            <a:r>
              <a:rPr lang="en-US" sz="800" dirty="0"/>
              <a:t>  </a:t>
            </a:r>
          </a:p>
          <a:p>
            <a:r>
              <a:rPr lang="cs-CZ" sz="2000" dirty="0"/>
              <a:t>	</a:t>
            </a:r>
            <a:r>
              <a:rPr lang="en-US" sz="2000" dirty="0"/>
              <a:t>4. A = 4</a:t>
            </a:r>
            <a:r>
              <a:rPr lang="en-US" sz="2000" i="1" dirty="0"/>
              <a:t>n</a:t>
            </a:r>
            <a:r>
              <a:rPr lang="en-US" sz="2000" dirty="0"/>
              <a:t> + 3 - </a:t>
            </a:r>
            <a:r>
              <a:rPr lang="en-US" sz="2000" dirty="0" err="1"/>
              <a:t>aktiniová</a:t>
            </a:r>
            <a:r>
              <a:rPr lang="en-US" sz="2000" dirty="0"/>
              <a:t> </a:t>
            </a:r>
            <a:r>
              <a:rPr lang="en-US" sz="2000" dirty="0" err="1"/>
              <a:t>řada</a:t>
            </a:r>
            <a:r>
              <a:rPr lang="cs-CZ" sz="2000" dirty="0"/>
              <a:t> </a:t>
            </a:r>
            <a:r>
              <a:rPr lang="cs-CZ" sz="2000" dirty="0">
                <a:solidFill>
                  <a:srgbClr val="3A3A3A"/>
                </a:solidFill>
              </a:rPr>
              <a:t>(</a:t>
            </a:r>
            <a:r>
              <a:rPr lang="en-US" sz="2000" baseline="30000" dirty="0">
                <a:solidFill>
                  <a:srgbClr val="3A3A3A"/>
                </a:solidFill>
              </a:rPr>
              <a:t>235</a:t>
            </a:r>
            <a:r>
              <a:rPr lang="cs-CZ" sz="2000" dirty="0">
                <a:solidFill>
                  <a:srgbClr val="3A3A3A"/>
                </a:solidFill>
              </a:rPr>
              <a:t>U): poločas </a:t>
            </a:r>
            <a:r>
              <a:rPr lang="en-US" sz="2000" dirty="0">
                <a:solidFill>
                  <a:srgbClr val="3A3A3A"/>
                </a:solidFill>
              </a:rPr>
              <a:t>0.7 </a:t>
            </a:r>
            <a:r>
              <a:rPr lang="cs-CZ" sz="2000" dirty="0">
                <a:solidFill>
                  <a:srgbClr val="3A3A3A"/>
                </a:solidFill>
              </a:rPr>
              <a:t>miliardy let</a:t>
            </a:r>
            <a:r>
              <a:rPr lang="en-US" sz="2000" dirty="0"/>
              <a:t> </a:t>
            </a:r>
          </a:p>
        </p:txBody>
      </p:sp>
      <p:pic>
        <p:nvPicPr>
          <p:cNvPr id="7" name="Obrázek 6" descr="Obsah obrázku snímek obrazovky&#10;&#10;Popis byl vytvořen automaticky">
            <a:extLst>
              <a:ext uri="{FF2B5EF4-FFF2-40B4-BE49-F238E27FC236}">
                <a16:creationId xmlns:a16="http://schemas.microsoft.com/office/drawing/2014/main" id="{8E14CCA4-2F60-4ECE-BF7B-53CA7FDD2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07" y="4495800"/>
            <a:ext cx="5105400" cy="211023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322AC89-AD61-44BE-B261-B65CEF7F796F}"/>
              </a:ext>
            </a:extLst>
          </p:cNvPr>
          <p:cNvSpPr txBox="1"/>
          <p:nvPr/>
        </p:nvSpPr>
        <p:spPr>
          <a:xfrm>
            <a:off x="188843" y="71705"/>
            <a:ext cx="2555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Rozpadov</a:t>
            </a:r>
            <a:r>
              <a:rPr lang="cs-CZ" sz="2800" b="1" dirty="0"/>
              <a:t>é</a:t>
            </a:r>
            <a:r>
              <a:rPr lang="en-US" sz="2800" b="1" dirty="0"/>
              <a:t> </a:t>
            </a:r>
            <a:r>
              <a:rPr lang="cs-CZ" sz="2800" b="1" dirty="0"/>
              <a:t>ř</a:t>
            </a:r>
            <a:r>
              <a:rPr lang="en-US" sz="2800" b="1" dirty="0"/>
              <a:t>ad</a:t>
            </a:r>
            <a:r>
              <a:rPr lang="cs-CZ" sz="2800" b="1" dirty="0"/>
              <a:t>y</a:t>
            </a:r>
            <a:endParaRPr lang="en-US" sz="28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D459D69-8900-4A68-9002-DECF6C5BB2E4}"/>
              </a:ext>
            </a:extLst>
          </p:cNvPr>
          <p:cNvSpPr txBox="1"/>
          <p:nvPr/>
        </p:nvSpPr>
        <p:spPr>
          <a:xfrm>
            <a:off x="5410200" y="4766086"/>
            <a:ext cx="34563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232 = </a:t>
            </a:r>
            <a:r>
              <a:rPr lang="cs-CZ" i="1" dirty="0"/>
              <a:t>4</a:t>
            </a:r>
            <a:r>
              <a:rPr lang="cs-CZ" dirty="0"/>
              <a:t> . 58 </a:t>
            </a:r>
            <a:r>
              <a:rPr lang="cs-CZ" i="1" dirty="0"/>
              <a:t>+ 0</a:t>
            </a:r>
            <a:r>
              <a:rPr lang="cs-CZ" dirty="0"/>
              <a:t> 	208 = </a:t>
            </a:r>
            <a:r>
              <a:rPr lang="cs-CZ" i="1" dirty="0"/>
              <a:t>4</a:t>
            </a:r>
            <a:r>
              <a:rPr lang="cs-CZ" dirty="0"/>
              <a:t> . 52 </a:t>
            </a:r>
            <a:r>
              <a:rPr lang="cs-CZ" i="1" dirty="0"/>
              <a:t>+ 0</a:t>
            </a:r>
          </a:p>
          <a:p>
            <a:endParaRPr lang="cs-CZ" sz="800" dirty="0"/>
          </a:p>
          <a:p>
            <a:r>
              <a:rPr lang="cs-CZ" dirty="0"/>
              <a:t>238 = </a:t>
            </a:r>
            <a:r>
              <a:rPr lang="cs-CZ" i="1" dirty="0"/>
              <a:t>4</a:t>
            </a:r>
            <a:r>
              <a:rPr lang="cs-CZ" dirty="0"/>
              <a:t> . 59 </a:t>
            </a:r>
            <a:r>
              <a:rPr lang="cs-CZ" i="1" dirty="0"/>
              <a:t>+ 2</a:t>
            </a:r>
            <a:r>
              <a:rPr lang="cs-CZ" dirty="0"/>
              <a:t> 	206 = </a:t>
            </a:r>
            <a:r>
              <a:rPr lang="cs-CZ" i="1" dirty="0"/>
              <a:t>4</a:t>
            </a:r>
            <a:r>
              <a:rPr lang="cs-CZ" dirty="0"/>
              <a:t> . 51 </a:t>
            </a:r>
            <a:r>
              <a:rPr lang="cs-CZ" i="1" dirty="0"/>
              <a:t>+ 2</a:t>
            </a:r>
          </a:p>
          <a:p>
            <a:endParaRPr lang="cs-CZ" sz="800" dirty="0"/>
          </a:p>
          <a:p>
            <a:r>
              <a:rPr lang="cs-CZ" dirty="0"/>
              <a:t>235 = </a:t>
            </a:r>
            <a:r>
              <a:rPr lang="cs-CZ" i="1" dirty="0"/>
              <a:t>4</a:t>
            </a:r>
            <a:r>
              <a:rPr lang="cs-CZ" dirty="0"/>
              <a:t> . 58 </a:t>
            </a:r>
            <a:r>
              <a:rPr lang="cs-CZ" i="1" dirty="0"/>
              <a:t>+ 3</a:t>
            </a:r>
            <a:r>
              <a:rPr lang="cs-CZ" dirty="0"/>
              <a:t> 	207 = </a:t>
            </a:r>
            <a:r>
              <a:rPr lang="cs-CZ" i="1" dirty="0"/>
              <a:t>4</a:t>
            </a:r>
            <a:r>
              <a:rPr lang="cs-CZ" dirty="0"/>
              <a:t> . 51 </a:t>
            </a:r>
            <a:r>
              <a:rPr lang="cs-CZ" i="1" dirty="0"/>
              <a:t>+ 3</a:t>
            </a:r>
          </a:p>
          <a:p>
            <a:endParaRPr lang="cs-CZ" sz="800" dirty="0"/>
          </a:p>
          <a:p>
            <a:r>
              <a:rPr lang="cs-CZ" dirty="0"/>
              <a:t>237 = </a:t>
            </a:r>
            <a:r>
              <a:rPr lang="cs-CZ" i="1" dirty="0"/>
              <a:t>4</a:t>
            </a:r>
            <a:r>
              <a:rPr lang="cs-CZ" dirty="0"/>
              <a:t> . 59 </a:t>
            </a:r>
            <a:r>
              <a:rPr lang="cs-CZ" i="1" dirty="0"/>
              <a:t>+ 1</a:t>
            </a:r>
            <a:r>
              <a:rPr lang="cs-CZ" dirty="0"/>
              <a:t> 	209 = </a:t>
            </a:r>
            <a:r>
              <a:rPr lang="cs-CZ" i="1" dirty="0"/>
              <a:t>4</a:t>
            </a:r>
            <a:r>
              <a:rPr lang="cs-CZ" dirty="0"/>
              <a:t> . 52 </a:t>
            </a:r>
            <a:r>
              <a:rPr lang="cs-CZ" i="1" dirty="0"/>
              <a:t>+ 1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0B811B6-C933-4910-A3D2-7A6D70109718}"/>
              </a:ext>
            </a:extLst>
          </p:cNvPr>
          <p:cNvSpPr txBox="1"/>
          <p:nvPr/>
        </p:nvSpPr>
        <p:spPr>
          <a:xfrm>
            <a:off x="5410200" y="4338161"/>
            <a:ext cx="3121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Počáteční člen	Koncový člen</a:t>
            </a:r>
          </a:p>
        </p:txBody>
      </p:sp>
    </p:spTree>
    <p:extLst>
      <p:ext uri="{BB962C8B-B14F-4D97-AF65-F5344CB8AC3E}">
        <p14:creationId xmlns:p14="http://schemas.microsoft.com/office/powerpoint/2010/main" val="2594694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39E5097-8489-4B38-A107-233E15E72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8839200" cy="6155872"/>
          </a:xfrm>
        </p:spPr>
      </p:pic>
    </p:spTree>
    <p:extLst>
      <p:ext uri="{BB962C8B-B14F-4D97-AF65-F5344CB8AC3E}">
        <p14:creationId xmlns:p14="http://schemas.microsoft.com/office/powerpoint/2010/main" val="28374663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lávesnice&#10;&#10;Popis byl vytvořen automaticky">
            <a:extLst>
              <a:ext uri="{FF2B5EF4-FFF2-40B4-BE49-F238E27FC236}">
                <a16:creationId xmlns:a16="http://schemas.microsoft.com/office/drawing/2014/main" id="{BF44C80D-217A-4B32-B0EE-A15156083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31284"/>
            <a:ext cx="9067800" cy="576955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C3B9EF7-BBEE-4926-BC02-48CE9549B5B4}"/>
              </a:ext>
            </a:extLst>
          </p:cNvPr>
          <p:cNvSpPr txBox="1"/>
          <p:nvPr/>
        </p:nvSpPr>
        <p:spPr>
          <a:xfrm>
            <a:off x="3352800" y="228600"/>
            <a:ext cx="1950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Thoriová řada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022438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6E70A77-7D2B-4310-B22C-FCB7102F1B2A}"/>
              </a:ext>
            </a:extLst>
          </p:cNvPr>
          <p:cNvSpPr txBox="1"/>
          <p:nvPr/>
        </p:nvSpPr>
        <p:spPr>
          <a:xfrm>
            <a:off x="3276600" y="381000"/>
            <a:ext cx="2317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Neptuniová řada</a:t>
            </a:r>
            <a:endParaRPr lang="en-US" sz="2400" b="1" dirty="0"/>
          </a:p>
        </p:txBody>
      </p:sp>
      <p:pic>
        <p:nvPicPr>
          <p:cNvPr id="6" name="Obrázek 5" descr="Obsah obrázku klávesnice&#10;&#10;Popis byl vytvořen automaticky">
            <a:extLst>
              <a:ext uri="{FF2B5EF4-FFF2-40B4-BE49-F238E27FC236}">
                <a16:creationId xmlns:a16="http://schemas.microsoft.com/office/drawing/2014/main" id="{50A2F5AA-3880-4C38-B760-A211E7170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" y="9906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069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kříňka, klávesnice&#10;&#10;Popis byl vytvořen automaticky">
            <a:extLst>
              <a:ext uri="{FF2B5EF4-FFF2-40B4-BE49-F238E27FC236}">
                <a16:creationId xmlns:a16="http://schemas.microsoft.com/office/drawing/2014/main" id="{3ECBB5B7-4CD6-4DD9-935D-CE1666283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" y="1371600"/>
            <a:ext cx="9117095" cy="51816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FF6AC70-BB4C-44E6-B54F-D81EAB75D099}"/>
              </a:ext>
            </a:extLst>
          </p:cNvPr>
          <p:cNvSpPr txBox="1"/>
          <p:nvPr/>
        </p:nvSpPr>
        <p:spPr>
          <a:xfrm>
            <a:off x="3276600" y="381000"/>
            <a:ext cx="1903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Uranová řada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815704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klávesnice&#10;&#10;Popis byl vytvořen automaticky">
            <a:extLst>
              <a:ext uri="{FF2B5EF4-FFF2-40B4-BE49-F238E27FC236}">
                <a16:creationId xmlns:a16="http://schemas.microsoft.com/office/drawing/2014/main" id="{178AF998-27E1-49D2-9E54-0399FD528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8882274" cy="56388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6EE2EA3-7068-43DB-B3CE-46D95048DBC2}"/>
              </a:ext>
            </a:extLst>
          </p:cNvPr>
          <p:cNvSpPr txBox="1"/>
          <p:nvPr/>
        </p:nvSpPr>
        <p:spPr>
          <a:xfrm>
            <a:off x="3276600" y="381000"/>
            <a:ext cx="2038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Aktiniová řada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0635675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0E8F307-5FE0-4BF1-8423-6F95FAD82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564" y="1676400"/>
            <a:ext cx="4254174" cy="35052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7DA2678-AE1C-4156-BFA8-3224C4F0FBF2}"/>
              </a:ext>
            </a:extLst>
          </p:cNvPr>
          <p:cNvSpPr txBox="1"/>
          <p:nvPr/>
        </p:nvSpPr>
        <p:spPr>
          <a:xfrm>
            <a:off x="228600" y="304800"/>
            <a:ext cx="4943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Kinetika radioaktivního rozpadu</a:t>
            </a:r>
            <a:endParaRPr lang="en-US" sz="2800" b="1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53BE631-4F7D-455A-981F-71EB144F3A67}"/>
              </a:ext>
            </a:extLst>
          </p:cNvPr>
          <p:cNvSpPr/>
          <p:nvPr/>
        </p:nvSpPr>
        <p:spPr>
          <a:xfrm>
            <a:off x="228600" y="990600"/>
            <a:ext cx="86072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Z</a:t>
            </a:r>
            <a:r>
              <a:rPr lang="en-US" sz="2000" b="1" dirty="0" err="1"/>
              <a:t>ákon</a:t>
            </a:r>
            <a:r>
              <a:rPr lang="en-US" sz="2000" b="1" dirty="0"/>
              <a:t>  </a:t>
            </a:r>
            <a:r>
              <a:rPr lang="en-US" sz="2000" b="1" dirty="0" err="1"/>
              <a:t>radioaktivních</a:t>
            </a:r>
            <a:r>
              <a:rPr lang="en-US" sz="2000" b="1" dirty="0"/>
              <a:t> </a:t>
            </a:r>
            <a:r>
              <a:rPr lang="en-US" sz="2000" b="1" dirty="0" err="1"/>
              <a:t>přeměn</a:t>
            </a:r>
            <a:r>
              <a:rPr lang="cs-CZ" sz="2000" dirty="0"/>
              <a:t>:</a:t>
            </a:r>
            <a:r>
              <a:rPr lang="en-US" sz="2000" dirty="0"/>
              <a:t>  za  </a:t>
            </a:r>
            <a:r>
              <a:rPr lang="cs-CZ" sz="2000" dirty="0"/>
              <a:t>stejný </a:t>
            </a:r>
            <a:r>
              <a:rPr lang="en-US" sz="2000" dirty="0" err="1"/>
              <a:t>časový</a:t>
            </a:r>
            <a:r>
              <a:rPr lang="en-US" sz="2000" dirty="0"/>
              <a:t> interval se </a:t>
            </a:r>
            <a:r>
              <a:rPr lang="en-US" sz="2000" dirty="0" err="1"/>
              <a:t>přemění</a:t>
            </a:r>
            <a:r>
              <a:rPr lang="en-US" sz="2000" dirty="0"/>
              <a:t> </a:t>
            </a:r>
            <a:r>
              <a:rPr lang="en-US" sz="2000" dirty="0" err="1"/>
              <a:t>stejný</a:t>
            </a:r>
            <a:r>
              <a:rPr lang="en-US" sz="2000" dirty="0"/>
              <a:t> </a:t>
            </a:r>
            <a:r>
              <a:rPr lang="en-US" sz="2000" dirty="0" err="1"/>
              <a:t>podíl</a:t>
            </a:r>
            <a:r>
              <a:rPr lang="en-US" sz="2000" dirty="0"/>
              <a:t> z </a:t>
            </a:r>
            <a:r>
              <a:rPr lang="en-US" sz="2000" dirty="0" err="1"/>
              <a:t>přítomného</a:t>
            </a:r>
            <a:r>
              <a:rPr lang="en-US" sz="2000" dirty="0"/>
              <a:t> </a:t>
            </a:r>
            <a:r>
              <a:rPr lang="en-US" sz="2000" dirty="0" err="1"/>
              <a:t>počtu</a:t>
            </a:r>
            <a:r>
              <a:rPr lang="en-US" sz="2000" dirty="0"/>
              <a:t> </a:t>
            </a:r>
            <a:r>
              <a:rPr lang="en-US" sz="2000" dirty="0" err="1"/>
              <a:t>radioaktivních</a:t>
            </a:r>
            <a:r>
              <a:rPr lang="en-US" sz="2000" dirty="0"/>
              <a:t> </a:t>
            </a:r>
            <a:r>
              <a:rPr lang="en-US" sz="2000" dirty="0" err="1"/>
              <a:t>jader</a:t>
            </a:r>
            <a:r>
              <a:rPr lang="cs-CZ" sz="2000" dirty="0"/>
              <a:t>.</a:t>
            </a:r>
            <a:endParaRPr lang="en-US" sz="200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A69FF5F-590B-43E6-B96C-1C367E449FC5}"/>
              </a:ext>
            </a:extLst>
          </p:cNvPr>
          <p:cNvSpPr/>
          <p:nvPr/>
        </p:nvSpPr>
        <p:spPr>
          <a:xfrm>
            <a:off x="304800" y="1752600"/>
            <a:ext cx="396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Z </a:t>
            </a:r>
            <a:r>
              <a:rPr lang="en-US" dirty="0" err="1"/>
              <a:t>hlediska</a:t>
            </a:r>
            <a:r>
              <a:rPr lang="en-US" dirty="0"/>
              <a:t> </a:t>
            </a:r>
            <a:r>
              <a:rPr lang="en-US" dirty="0" err="1"/>
              <a:t>kinetického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jadernou</a:t>
            </a:r>
            <a:r>
              <a:rPr lang="en-US" dirty="0"/>
              <a:t> </a:t>
            </a:r>
            <a:r>
              <a:rPr lang="en-US" dirty="0" err="1"/>
              <a:t>přeměnu</a:t>
            </a:r>
            <a:r>
              <a:rPr lang="en-US" dirty="0"/>
              <a:t> </a:t>
            </a:r>
            <a:r>
              <a:rPr lang="en-US" dirty="0" err="1"/>
              <a:t>nahlížet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b="1" dirty="0" err="1"/>
              <a:t>reakci</a:t>
            </a:r>
            <a:r>
              <a:rPr lang="en-US" b="1" dirty="0"/>
              <a:t> 1. </a:t>
            </a:r>
            <a:r>
              <a:rPr lang="en-US" b="1" dirty="0" err="1"/>
              <a:t>řádu</a:t>
            </a:r>
            <a:r>
              <a:rPr lang="en-US" dirty="0"/>
              <a:t>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EF25721-11C5-4B19-A784-96804233D289}"/>
              </a:ext>
            </a:extLst>
          </p:cNvPr>
          <p:cNvSpPr txBox="1"/>
          <p:nvPr/>
        </p:nvSpPr>
        <p:spPr>
          <a:xfrm>
            <a:off x="228600" y="3810000"/>
            <a:ext cx="3152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Poločas přeměny (rozpadu):</a:t>
            </a:r>
            <a:endParaRPr lang="en-US" sz="2000" b="1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3AB99AE-72D7-4F06-BC12-8DA3B4CA7AA4}"/>
              </a:ext>
            </a:extLst>
          </p:cNvPr>
          <p:cNvSpPr/>
          <p:nvPr/>
        </p:nvSpPr>
        <p:spPr>
          <a:xfrm>
            <a:off x="152400" y="5562600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Příklad</a:t>
            </a:r>
            <a:r>
              <a:rPr lang="cs-CZ" sz="2000" dirty="0"/>
              <a:t>: Je</a:t>
            </a:r>
            <a:r>
              <a:rPr lang="cs-CZ" sz="2000" baseline="30000" dirty="0"/>
              <a:t> 209</a:t>
            </a:r>
            <a:r>
              <a:rPr lang="en-US" sz="2000" dirty="0"/>
              <a:t>Bi</a:t>
            </a:r>
            <a:r>
              <a:rPr lang="cs-CZ" sz="2000" dirty="0"/>
              <a:t>, mající poločas přeměny</a:t>
            </a:r>
            <a:r>
              <a:rPr lang="en-US" sz="2000" dirty="0"/>
              <a:t> 2.01 </a:t>
            </a:r>
            <a:r>
              <a:rPr lang="cs-CZ" sz="2000" dirty="0"/>
              <a:t>x 10</a:t>
            </a:r>
            <a:r>
              <a:rPr lang="en-US" sz="2000" baseline="30000" dirty="0"/>
              <a:t>19 </a:t>
            </a:r>
            <a:r>
              <a:rPr lang="cs-CZ" sz="2000" dirty="0"/>
              <a:t>let,</a:t>
            </a:r>
            <a:r>
              <a:rPr lang="en-US" sz="2000" dirty="0"/>
              <a:t> stab</a:t>
            </a:r>
            <a:r>
              <a:rPr lang="cs-CZ" sz="2000" dirty="0"/>
              <a:t>i</a:t>
            </a:r>
            <a:r>
              <a:rPr lang="en-US" sz="2000" dirty="0"/>
              <a:t>l</a:t>
            </a:r>
            <a:r>
              <a:rPr lang="cs-CZ" sz="2000" dirty="0"/>
              <a:t>ní</a:t>
            </a:r>
            <a:r>
              <a:rPr lang="en-US" sz="2000" dirty="0"/>
              <a:t>? </a:t>
            </a:r>
            <a:endParaRPr lang="cs-CZ" sz="2000" dirty="0"/>
          </a:p>
          <a:p>
            <a:r>
              <a:rPr lang="cs-CZ" sz="2000" dirty="0"/>
              <a:t>Předpokládané stáří vesmíru je </a:t>
            </a:r>
            <a:r>
              <a:rPr lang="en-US" sz="2000" dirty="0"/>
              <a:t>1.37 </a:t>
            </a:r>
            <a:r>
              <a:rPr lang="cs-CZ" sz="2000" dirty="0"/>
              <a:t>x 10</a:t>
            </a:r>
            <a:r>
              <a:rPr lang="en-US" sz="2000" baseline="30000" dirty="0"/>
              <a:t>10 </a:t>
            </a:r>
            <a:r>
              <a:rPr lang="cs-CZ" sz="2000" dirty="0"/>
              <a:t>let</a:t>
            </a:r>
            <a:r>
              <a:rPr lang="en-US" sz="2000" dirty="0"/>
              <a:t> (13.7 </a:t>
            </a:r>
            <a:r>
              <a:rPr lang="cs-CZ" sz="2000" dirty="0"/>
              <a:t>miliard let</a:t>
            </a:r>
            <a:r>
              <a:rPr lang="en-US" sz="2000" dirty="0"/>
              <a:t>)</a:t>
            </a:r>
            <a:r>
              <a:rPr lang="cs-CZ" sz="2000" dirty="0"/>
              <a:t>. Poločas přeměny </a:t>
            </a:r>
            <a:r>
              <a:rPr lang="cs-CZ" sz="2000" baseline="30000" dirty="0"/>
              <a:t>209</a:t>
            </a:r>
            <a:r>
              <a:rPr lang="en-US" sz="2000" dirty="0"/>
              <a:t>Bi </a:t>
            </a:r>
            <a:r>
              <a:rPr lang="cs-CZ" sz="2000" dirty="0"/>
              <a:t>je asi  1000 000 000x</a:t>
            </a:r>
            <a:r>
              <a:rPr lang="en-US" sz="2000" dirty="0"/>
              <a:t> </a:t>
            </a:r>
            <a:r>
              <a:rPr lang="cs-CZ" sz="2000" dirty="0"/>
              <a:t>delší</a:t>
            </a:r>
            <a:r>
              <a:rPr lang="en-US" sz="2000" dirty="0"/>
              <a:t> </a:t>
            </a:r>
            <a:r>
              <a:rPr lang="cs-CZ" sz="2000" dirty="0"/>
              <a:t>než je stáří vesmíru.</a:t>
            </a:r>
            <a:endParaRPr lang="en-US" sz="2000" dirty="0"/>
          </a:p>
        </p:txBody>
      </p:sp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D975CB5D-71B7-4F41-917F-CB0CB45DD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0" y="4267200"/>
            <a:ext cx="2209801" cy="524629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6408F94-9D27-4FC6-ABF7-4C0D1E425B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200" y="2505075"/>
            <a:ext cx="1353230" cy="252603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EACF4948-CFAD-4099-8AFB-5450F31D1D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4400" y="2819400"/>
            <a:ext cx="1295400" cy="353291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3DC4497D-C237-4A81-B9FE-183508939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4400" y="3276600"/>
            <a:ext cx="1292225" cy="314325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248ADAC1-3937-488D-8EAB-AE27C8072377}"/>
              </a:ext>
            </a:extLst>
          </p:cNvPr>
          <p:cNvSpPr/>
          <p:nvPr/>
        </p:nvSpPr>
        <p:spPr>
          <a:xfrm>
            <a:off x="152400" y="4876800"/>
            <a:ext cx="50473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Poločas přeměny</a:t>
            </a:r>
            <a:r>
              <a:rPr lang="en-US" sz="2000" dirty="0"/>
              <a:t> </a:t>
            </a:r>
            <a:r>
              <a:rPr lang="cs-CZ" sz="2000" dirty="0"/>
              <a:t>je měřítkem stability nuklidů.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01697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AC956-1485-9756-656D-A43B986E3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A8D0E6D-7297-153F-4B6F-FE4A6A1B4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27322"/>
            <a:ext cx="8839199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302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72401C3-D6EA-4E87-A5F6-FB06CC6F4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2" y="774568"/>
            <a:ext cx="3756529" cy="259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2" name="Text Box 4">
            <a:extLst>
              <a:ext uri="{FF2B5EF4-FFF2-40B4-BE49-F238E27FC236}">
                <a16:creationId xmlns:a16="http://schemas.microsoft.com/office/drawing/2014/main" id="{D2AA4CE1-4172-4BBA-A922-A2B4AC721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495" y="3058716"/>
            <a:ext cx="6977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latin typeface="Arial" panose="020B0604020202020204" pitchFamily="34" charset="0"/>
              </a:rPr>
              <a:t>  </a:t>
            </a:r>
            <a:r>
              <a:rPr lang="en-US" altLang="en-US" sz="2100" b="1">
                <a:latin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100" b="1">
                <a:latin typeface="Arial" panose="020B0604020202020204" pitchFamily="34" charset="0"/>
              </a:rPr>
              <a:t> </a:t>
            </a:r>
            <a:endParaRPr lang="en-US" altLang="en-US" sz="2100" b="1" baseline="-25000">
              <a:latin typeface="Arial" panose="020B0604020202020204" pitchFamily="34" charset="0"/>
            </a:endParaRPr>
          </a:p>
        </p:txBody>
      </p:sp>
      <p:sp>
        <p:nvSpPr>
          <p:cNvPr id="43013" name="Text Box 5">
            <a:extLst>
              <a:ext uri="{FF2B5EF4-FFF2-40B4-BE49-F238E27FC236}">
                <a16:creationId xmlns:a16="http://schemas.microsoft.com/office/drawing/2014/main" id="{EC49936C-F812-426C-A32C-36FE1495D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1860" y="3028951"/>
            <a:ext cx="335348" cy="73866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100" b="1">
                <a:latin typeface="Arial" panose="020B0604020202020204" pitchFamily="34" charset="0"/>
              </a:rPr>
              <a:t>  </a:t>
            </a:r>
          </a:p>
          <a:p>
            <a:pPr eaLnBrk="1" hangingPunct="1"/>
            <a:r>
              <a:rPr lang="en-US" altLang="en-US" sz="2100" b="1">
                <a:latin typeface="Arial" panose="020B0604020202020204" pitchFamily="34" charset="0"/>
              </a:rPr>
              <a:t> </a:t>
            </a:r>
            <a:endParaRPr lang="en-US" altLang="en-US" sz="2100" b="1" baseline="-25000">
              <a:latin typeface="Arial" panose="020B0604020202020204" pitchFamily="34" charset="0"/>
            </a:endParaRPr>
          </a:p>
        </p:txBody>
      </p:sp>
      <p:sp>
        <p:nvSpPr>
          <p:cNvPr id="43014" name="Text Box 6">
            <a:extLst>
              <a:ext uri="{FF2B5EF4-FFF2-40B4-BE49-F238E27FC236}">
                <a16:creationId xmlns:a16="http://schemas.microsoft.com/office/drawing/2014/main" id="{BBEF24FD-B9EF-40B2-B21C-9865DA036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85" y="3624519"/>
            <a:ext cx="869674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cs-CZ" altLang="en-US" sz="2000" b="1" dirty="0">
                <a:latin typeface="+mn-lt"/>
              </a:rPr>
              <a:t>Příklad</a:t>
            </a:r>
            <a:r>
              <a:rPr lang="en-US" altLang="en-US" sz="2000" b="1" dirty="0">
                <a:latin typeface="+mn-lt"/>
              </a:rPr>
              <a:t>:  </a:t>
            </a:r>
            <a:r>
              <a:rPr lang="en-US" altLang="en-US" sz="2000" dirty="0" err="1">
                <a:latin typeface="+mn-lt"/>
              </a:rPr>
              <a:t>Stron</a:t>
            </a:r>
            <a:r>
              <a:rPr lang="cs-CZ" altLang="en-US" sz="2000" dirty="0">
                <a:latin typeface="+mn-lt"/>
              </a:rPr>
              <a:t>c</a:t>
            </a:r>
            <a:r>
              <a:rPr lang="en-US" altLang="en-US" sz="2000" dirty="0" err="1">
                <a:latin typeface="+mn-lt"/>
              </a:rPr>
              <a:t>ium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baseline="30000" dirty="0">
                <a:latin typeface="+mn-lt"/>
              </a:rPr>
              <a:t>90</a:t>
            </a:r>
            <a:r>
              <a:rPr lang="cs-CZ" altLang="en-US" sz="2000" dirty="0" err="1">
                <a:latin typeface="+mn-lt"/>
              </a:rPr>
              <a:t>Sr</a:t>
            </a:r>
            <a:r>
              <a:rPr lang="en-US" altLang="en-US" sz="2000" dirty="0">
                <a:latin typeface="+mn-lt"/>
              </a:rPr>
              <a:t> </a:t>
            </a:r>
            <a:r>
              <a:rPr lang="cs-CZ" altLang="en-US" sz="2000" dirty="0">
                <a:latin typeface="+mn-lt"/>
              </a:rPr>
              <a:t>je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radioa</a:t>
            </a:r>
            <a:r>
              <a:rPr lang="cs-CZ" altLang="en-US" sz="2000" dirty="0">
                <a:latin typeface="+mn-lt"/>
              </a:rPr>
              <a:t>k</a:t>
            </a:r>
            <a:r>
              <a:rPr lang="en-US" altLang="en-US" sz="2000" dirty="0" err="1">
                <a:latin typeface="+mn-lt"/>
              </a:rPr>
              <a:t>tiv</a:t>
            </a:r>
            <a:r>
              <a:rPr lang="cs-CZ" altLang="en-US" sz="2000" dirty="0">
                <a:latin typeface="+mn-lt"/>
              </a:rPr>
              <a:t>ní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isotop</a:t>
            </a:r>
            <a:r>
              <a:rPr lang="en-US" altLang="en-US" sz="2000" dirty="0">
                <a:latin typeface="+mn-lt"/>
              </a:rPr>
              <a:t> </a:t>
            </a:r>
            <a:r>
              <a:rPr lang="cs-CZ" altLang="en-US" sz="2000" dirty="0">
                <a:latin typeface="+mn-lt"/>
              </a:rPr>
              <a:t>s poločasem rozpadu</a:t>
            </a:r>
            <a:r>
              <a:rPr lang="en-US" altLang="en-US" sz="2000" dirty="0">
                <a:latin typeface="+mn-lt"/>
              </a:rPr>
              <a:t> 28.8 </a:t>
            </a:r>
            <a:r>
              <a:rPr lang="cs-CZ" altLang="en-US" sz="2000" dirty="0">
                <a:latin typeface="+mn-lt"/>
              </a:rPr>
              <a:t>let</a:t>
            </a:r>
            <a:r>
              <a:rPr lang="en-US" altLang="en-US" sz="2000" dirty="0">
                <a:latin typeface="+mn-lt"/>
              </a:rPr>
              <a:t>. </a:t>
            </a:r>
            <a:r>
              <a:rPr lang="cs-CZ" altLang="en-US" sz="2000" dirty="0">
                <a:latin typeface="+mn-lt"/>
              </a:rPr>
              <a:t>Pokud toto radioaktivní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stron</a:t>
            </a:r>
            <a:r>
              <a:rPr lang="cs-CZ" altLang="en-US" sz="2000" dirty="0">
                <a:latin typeface="+mn-lt"/>
              </a:rPr>
              <a:t>c</a:t>
            </a:r>
            <a:r>
              <a:rPr lang="en-US" altLang="en-US" sz="2000" dirty="0" err="1">
                <a:latin typeface="+mn-lt"/>
              </a:rPr>
              <a:t>ium</a:t>
            </a:r>
            <a:r>
              <a:rPr lang="en-US" altLang="en-US" sz="2000" dirty="0">
                <a:latin typeface="+mn-lt"/>
              </a:rPr>
              <a:t> </a:t>
            </a:r>
            <a:r>
              <a:rPr lang="cs-CZ" altLang="en-US" sz="2000" dirty="0">
                <a:latin typeface="+mn-lt"/>
              </a:rPr>
              <a:t>unikne do životního prostředí</a:t>
            </a:r>
            <a:r>
              <a:rPr lang="en-US" altLang="en-US" sz="2000" dirty="0">
                <a:latin typeface="+mn-lt"/>
              </a:rPr>
              <a:t>, </a:t>
            </a:r>
            <a:r>
              <a:rPr lang="cs-CZ" altLang="en-US" sz="2000" dirty="0">
                <a:latin typeface="+mn-lt"/>
              </a:rPr>
              <a:t>za jak dlouho jeho množství poklesne na </a:t>
            </a:r>
            <a:r>
              <a:rPr lang="en-US" altLang="en-US" sz="2000" dirty="0">
                <a:latin typeface="+mn-lt"/>
              </a:rPr>
              <a:t>1</a:t>
            </a:r>
            <a:r>
              <a:rPr lang="cs-CZ" altLang="en-US" sz="2000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% </a:t>
            </a:r>
            <a:r>
              <a:rPr lang="cs-CZ" altLang="en-US" sz="2000" dirty="0">
                <a:latin typeface="+mn-lt"/>
              </a:rPr>
              <a:t>původní k</a:t>
            </a:r>
            <a:r>
              <a:rPr lang="en-US" altLang="en-US" sz="2000" dirty="0" err="1">
                <a:latin typeface="+mn-lt"/>
              </a:rPr>
              <a:t>oncentra</a:t>
            </a:r>
            <a:r>
              <a:rPr lang="cs-CZ" altLang="en-US" sz="2000" dirty="0" err="1">
                <a:latin typeface="+mn-lt"/>
              </a:rPr>
              <a:t>ce</a:t>
            </a:r>
            <a:r>
              <a:rPr lang="en-US" altLang="en-US" sz="2000" dirty="0">
                <a:latin typeface="+mn-lt"/>
              </a:rPr>
              <a:t>?</a:t>
            </a:r>
          </a:p>
        </p:txBody>
      </p:sp>
      <p:sp>
        <p:nvSpPr>
          <p:cNvPr id="202759" name="Text Box 7">
            <a:extLst>
              <a:ext uri="{FF2B5EF4-FFF2-40B4-BE49-F238E27FC236}">
                <a16:creationId xmlns:a16="http://schemas.microsoft.com/office/drawing/2014/main" id="{D2D7D88D-6BC7-4F8A-AAD0-7F43FE31F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85" y="4763227"/>
            <a:ext cx="883931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cs-CZ" altLang="en-US" sz="2000" b="1" dirty="0">
                <a:latin typeface="+mn-lt"/>
              </a:rPr>
              <a:t>Řešení</a:t>
            </a:r>
          </a:p>
          <a:p>
            <a:pPr eaLnBrk="1" hangingPunct="1"/>
            <a:endParaRPr lang="en-US" altLang="en-US" sz="800" i="1" dirty="0">
              <a:latin typeface="+mn-lt"/>
            </a:endParaRPr>
          </a:p>
          <a:p>
            <a:pPr eaLnBrk="1" hangingPunct="1"/>
            <a:r>
              <a:rPr lang="cs-CZ" altLang="en-US" sz="1800" dirty="0">
                <a:latin typeface="+mn-lt"/>
              </a:rPr>
              <a:t>	</a:t>
            </a:r>
            <a:r>
              <a:rPr lang="el-GR" altLang="en-US" sz="2000" dirty="0">
                <a:latin typeface="+mn-lt"/>
              </a:rPr>
              <a:t>λ</a:t>
            </a:r>
            <a:r>
              <a:rPr lang="en-US" altLang="en-US" sz="2000" dirty="0">
                <a:latin typeface="+mn-lt"/>
              </a:rPr>
              <a:t> =</a:t>
            </a:r>
            <a:r>
              <a:rPr lang="cs-CZ" altLang="en-US" sz="2000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0.693/t</a:t>
            </a:r>
            <a:r>
              <a:rPr lang="en-US" altLang="en-US" sz="2000" baseline="-25000" dirty="0">
                <a:latin typeface="+mn-lt"/>
              </a:rPr>
              <a:t>1/2</a:t>
            </a:r>
            <a:r>
              <a:rPr lang="en-US" altLang="en-US" sz="2000" dirty="0">
                <a:latin typeface="+mn-lt"/>
              </a:rPr>
              <a:t>  =</a:t>
            </a:r>
            <a:r>
              <a:rPr lang="cs-CZ" altLang="en-US" sz="2000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0.693/28.8 r</a:t>
            </a:r>
            <a:r>
              <a:rPr lang="cs-CZ" altLang="en-US" sz="2000" dirty="0">
                <a:latin typeface="+mn-lt"/>
              </a:rPr>
              <a:t>ok</a:t>
            </a:r>
            <a:r>
              <a:rPr lang="en-US" altLang="en-US" sz="2000" baseline="30000" dirty="0">
                <a:latin typeface="+mn-lt"/>
              </a:rPr>
              <a:t>-1</a:t>
            </a:r>
            <a:r>
              <a:rPr lang="en-US" altLang="en-US" sz="2000" dirty="0">
                <a:latin typeface="+mn-lt"/>
              </a:rPr>
              <a:t>  =</a:t>
            </a:r>
            <a:r>
              <a:rPr lang="cs-CZ" altLang="en-US" sz="2000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0.02406 r</a:t>
            </a:r>
            <a:r>
              <a:rPr lang="cs-CZ" altLang="en-US" sz="2000" dirty="0">
                <a:latin typeface="+mn-lt"/>
              </a:rPr>
              <a:t>ok</a:t>
            </a:r>
            <a:r>
              <a:rPr lang="en-US" altLang="en-US" sz="2000" baseline="30000" dirty="0">
                <a:latin typeface="+mn-lt"/>
              </a:rPr>
              <a:t>-1</a:t>
            </a:r>
            <a:r>
              <a:rPr lang="en-US" altLang="en-US" sz="2000" dirty="0">
                <a:latin typeface="+mn-lt"/>
              </a:rPr>
              <a:t> </a:t>
            </a:r>
            <a:endParaRPr lang="en-US" altLang="en-US" sz="2000" baseline="30000" dirty="0">
              <a:latin typeface="+mn-lt"/>
            </a:endParaRPr>
          </a:p>
          <a:p>
            <a:pPr eaLnBrk="1" hangingPunct="1"/>
            <a:endParaRPr lang="en-US" altLang="en-US" sz="800" dirty="0">
              <a:latin typeface="+mn-lt"/>
            </a:endParaRPr>
          </a:p>
          <a:p>
            <a:pPr eaLnBrk="1" hangingPunct="1"/>
            <a:r>
              <a:rPr lang="cs-CZ" altLang="en-US" sz="2000" dirty="0">
                <a:latin typeface="+mn-lt"/>
              </a:rPr>
              <a:t>	l</a:t>
            </a:r>
            <a:r>
              <a:rPr lang="en-US" altLang="en-US" sz="2000" dirty="0">
                <a:latin typeface="+mn-lt"/>
              </a:rPr>
              <a:t>n[1] – ln [1</a:t>
            </a:r>
            <a:r>
              <a:rPr lang="cs-CZ" altLang="en-US" sz="2000" dirty="0">
                <a:latin typeface="+mn-lt"/>
              </a:rPr>
              <a:t>00</a:t>
            </a:r>
            <a:r>
              <a:rPr lang="en-US" altLang="en-US" sz="2000" dirty="0">
                <a:latin typeface="+mn-lt"/>
              </a:rPr>
              <a:t>] = - (0.02406 r</a:t>
            </a:r>
            <a:r>
              <a:rPr lang="cs-CZ" altLang="en-US" sz="2000" dirty="0">
                <a:latin typeface="+mn-lt"/>
              </a:rPr>
              <a:t>ok</a:t>
            </a:r>
            <a:r>
              <a:rPr lang="en-US" altLang="en-US" sz="2000" baseline="30000" dirty="0">
                <a:latin typeface="+mn-lt"/>
              </a:rPr>
              <a:t>-1</a:t>
            </a:r>
            <a:r>
              <a:rPr lang="en-US" altLang="en-US" sz="2000" dirty="0">
                <a:latin typeface="+mn-lt"/>
              </a:rPr>
              <a:t>)</a:t>
            </a:r>
            <a:r>
              <a:rPr lang="cs-CZ" altLang="en-US" sz="2000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t = - 4.60</a:t>
            </a:r>
          </a:p>
          <a:p>
            <a:pPr eaLnBrk="1" hangingPunct="1"/>
            <a:endParaRPr lang="en-US" altLang="en-US" sz="800" dirty="0">
              <a:latin typeface="+mn-lt"/>
            </a:endParaRPr>
          </a:p>
          <a:p>
            <a:pPr eaLnBrk="1" hangingPunct="1"/>
            <a:r>
              <a:rPr lang="cs-CZ" altLang="en-US" sz="2000" dirty="0">
                <a:latin typeface="+mn-lt"/>
              </a:rPr>
              <a:t>	</a:t>
            </a:r>
            <a:r>
              <a:rPr lang="en-US" altLang="en-US" sz="2000" dirty="0">
                <a:latin typeface="+mn-lt"/>
              </a:rPr>
              <a:t>t =   </a:t>
            </a:r>
            <a:r>
              <a:rPr lang="en-US" altLang="en-US" sz="2000" u="sng" dirty="0">
                <a:latin typeface="+mn-lt"/>
              </a:rPr>
              <a:t>- 4.60          </a:t>
            </a:r>
            <a:r>
              <a:rPr lang="en-US" altLang="en-US" sz="2000" u="sng" dirty="0">
                <a:solidFill>
                  <a:schemeClr val="bg1"/>
                </a:solidFill>
                <a:latin typeface="+mn-lt"/>
              </a:rPr>
              <a:t>.</a:t>
            </a:r>
            <a:r>
              <a:rPr lang="en-US" altLang="en-US" sz="2000" dirty="0">
                <a:latin typeface="+mn-lt"/>
              </a:rPr>
              <a:t> =  </a:t>
            </a:r>
            <a:r>
              <a:rPr lang="en-US" altLang="en-US" sz="2000" u="sng" dirty="0">
                <a:latin typeface="+mn-lt"/>
              </a:rPr>
              <a:t>191 </a:t>
            </a:r>
            <a:r>
              <a:rPr lang="cs-CZ" altLang="en-US" sz="2000" u="sng" dirty="0">
                <a:latin typeface="+mn-lt"/>
              </a:rPr>
              <a:t>let </a:t>
            </a:r>
            <a:r>
              <a:rPr lang="cs-CZ" altLang="en-US" sz="2000" u="sng" dirty="0">
                <a:solidFill>
                  <a:schemeClr val="bg1"/>
                </a:solidFill>
                <a:latin typeface="+mn-lt"/>
              </a:rPr>
              <a:t>	</a:t>
            </a:r>
            <a:endParaRPr lang="en-US" altLang="en-US" sz="2000" u="sng" dirty="0">
              <a:solidFill>
                <a:schemeClr val="bg1"/>
              </a:solidFill>
              <a:latin typeface="+mn-lt"/>
            </a:endParaRPr>
          </a:p>
          <a:p>
            <a:pPr eaLnBrk="1" hangingPunct="1"/>
            <a:r>
              <a:rPr lang="en-US" altLang="en-US" sz="2000" dirty="0">
                <a:latin typeface="+mn-lt"/>
              </a:rPr>
              <a:t>       </a:t>
            </a:r>
            <a:r>
              <a:rPr lang="cs-CZ" altLang="en-US" sz="2000" dirty="0">
                <a:latin typeface="+mn-lt"/>
              </a:rPr>
              <a:t>	        </a:t>
            </a:r>
            <a:r>
              <a:rPr lang="en-US" altLang="en-US" sz="2000" dirty="0">
                <a:latin typeface="+mn-lt"/>
              </a:rPr>
              <a:t>- 0.0241</a:t>
            </a:r>
            <a:endParaRPr lang="en-US" altLang="en-US" sz="2000" baseline="30000" dirty="0">
              <a:latin typeface="+mn-lt"/>
            </a:endParaRPr>
          </a:p>
        </p:txBody>
      </p:sp>
      <p:pic>
        <p:nvPicPr>
          <p:cNvPr id="6" name="Picture 6" descr="See the source image">
            <a:extLst>
              <a:ext uri="{FF2B5EF4-FFF2-40B4-BE49-F238E27FC236}">
                <a16:creationId xmlns:a16="http://schemas.microsoft.com/office/drawing/2014/main" id="{35898D1E-2C2E-4161-894F-F6C884402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709" y="177708"/>
            <a:ext cx="4424121" cy="305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B939D9CB-6F9B-4BA3-AF9F-0055C88E4639}"/>
              </a:ext>
            </a:extLst>
          </p:cNvPr>
          <p:cNvSpPr/>
          <p:nvPr/>
        </p:nvSpPr>
        <p:spPr>
          <a:xfrm>
            <a:off x="228599" y="210706"/>
            <a:ext cx="50292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/>
              <a:t>Segr</a:t>
            </a:r>
            <a:r>
              <a:rPr lang="cs-CZ" sz="2000" b="1" dirty="0"/>
              <a:t>é</a:t>
            </a:r>
            <a:r>
              <a:rPr lang="en-US" sz="2000" b="1" dirty="0"/>
              <a:t>ho </a:t>
            </a:r>
            <a:r>
              <a:rPr lang="en-US" sz="2000" b="1" dirty="0" err="1"/>
              <a:t>graf</a:t>
            </a:r>
            <a:r>
              <a:rPr lang="cs-CZ" sz="2000" b="1" dirty="0"/>
              <a:t> a délka života nuklidů</a:t>
            </a:r>
          </a:p>
        </p:txBody>
      </p:sp>
    </p:spTree>
    <p:extLst>
      <p:ext uri="{BB962C8B-B14F-4D97-AF65-F5344CB8AC3E}">
        <p14:creationId xmlns:p14="http://schemas.microsoft.com/office/powerpoint/2010/main" val="67617846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8382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2590800" y="762000"/>
            <a:ext cx="3352800" cy="792162"/>
          </a:xfrm>
        </p:spPr>
        <p:txBody>
          <a:bodyPr>
            <a:noAutofit/>
          </a:bodyPr>
          <a:lstStyle/>
          <a:p>
            <a:r>
              <a:rPr lang="en-US" sz="4800" b="1" dirty="0" err="1"/>
              <a:t>Vznik</a:t>
            </a:r>
            <a:r>
              <a:rPr lang="en-US" sz="4800" b="1" dirty="0"/>
              <a:t> </a:t>
            </a:r>
            <a:r>
              <a:rPr lang="en-US" sz="4800" b="1" dirty="0" err="1"/>
              <a:t>prvk</a:t>
            </a:r>
            <a:r>
              <a:rPr lang="cs-CZ" sz="4800" b="1" dirty="0"/>
              <a:t>ů</a:t>
            </a:r>
          </a:p>
        </p:txBody>
      </p:sp>
    </p:spTree>
    <p:extLst>
      <p:ext uri="{BB962C8B-B14F-4D97-AF65-F5344CB8AC3E}">
        <p14:creationId xmlns:p14="http://schemas.microsoft.com/office/powerpoint/2010/main" val="2608026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0728"/>
            <a:ext cx="8229600" cy="551272"/>
          </a:xfrm>
        </p:spPr>
        <p:txBody>
          <a:bodyPr>
            <a:normAutofit/>
          </a:bodyPr>
          <a:lstStyle/>
          <a:p>
            <a:r>
              <a:rPr lang="en-GB" alt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Periodick</a:t>
            </a:r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á soustava prvků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8600" y="830230"/>
            <a:ext cx="86867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altLang="en-US" sz="2000" b="1" dirty="0">
                <a:cs typeface="Arial" panose="020B0604020202020204" pitchFamily="34" charset="0"/>
              </a:rPr>
              <a:t>P</a:t>
            </a:r>
            <a:r>
              <a:rPr lang="cs-CZ" altLang="en-US" sz="2000" b="1" dirty="0" err="1">
                <a:cs typeface="Arial" panose="020B0604020202020204" pitchFamily="34" charset="0"/>
              </a:rPr>
              <a:t>eriodická</a:t>
            </a:r>
            <a:r>
              <a:rPr lang="cs-CZ" altLang="en-US" sz="2000" b="1" dirty="0">
                <a:cs typeface="Arial" panose="020B0604020202020204" pitchFamily="34" charset="0"/>
              </a:rPr>
              <a:t> soustava (tabulka) prvků</a:t>
            </a:r>
            <a:r>
              <a:rPr lang="en-US" altLang="en-US" sz="2000" b="1" dirty="0">
                <a:cs typeface="Arial" panose="020B0604020202020204" pitchFamily="34" charset="0"/>
              </a:rPr>
              <a:t> = </a:t>
            </a:r>
            <a:r>
              <a:rPr lang="en-US" altLang="en-US" sz="2000" dirty="0">
                <a:cs typeface="Arial" panose="020B0604020202020204" pitchFamily="34" charset="0"/>
              </a:rPr>
              <a:t>g</a:t>
            </a:r>
            <a:r>
              <a:rPr lang="cs-CZ" altLang="en-US" sz="2000" dirty="0" err="1">
                <a:cs typeface="Arial" panose="020B0604020202020204" pitchFamily="34" charset="0"/>
              </a:rPr>
              <a:t>rafické</a:t>
            </a:r>
            <a:r>
              <a:rPr lang="cs-CZ" altLang="en-US" sz="2000" dirty="0">
                <a:cs typeface="Arial" panose="020B0604020202020204" pitchFamily="34" charset="0"/>
              </a:rPr>
              <a:t> vyjádření periodicity prvků</a:t>
            </a:r>
            <a:endParaRPr lang="cs-CZ" altLang="en-US" sz="2000" u="sng" dirty="0">
              <a:cs typeface="Arial" panose="020B0604020202020204" pitchFamily="34" charset="0"/>
            </a:endParaRPr>
          </a:p>
          <a:p>
            <a:pPr algn="just"/>
            <a:r>
              <a:rPr lang="cs-CZ" altLang="en-US" sz="2000" dirty="0">
                <a:cs typeface="Arial" panose="020B0604020202020204" pitchFamily="34" charset="0"/>
              </a:rPr>
              <a:t>nejobvyklejší podoba </a:t>
            </a:r>
            <a:r>
              <a:rPr lang="en-US" altLang="en-US" sz="2000" dirty="0">
                <a:cs typeface="Arial" panose="020B0604020202020204" pitchFamily="34" charset="0"/>
              </a:rPr>
              <a:t>=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i="1" dirty="0">
                <a:cs typeface="Arial" panose="020B0604020202020204" pitchFamily="34" charset="0"/>
              </a:rPr>
              <a:t>dlouhá tabulka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algn="just"/>
            <a:r>
              <a:rPr lang="cs-CZ" altLang="en-US" sz="2000" dirty="0">
                <a:cs typeface="Arial" panose="020B0604020202020204" pitchFamily="34" charset="0"/>
              </a:rPr>
              <a:t>	- rozdělena na 7 period</a:t>
            </a:r>
          </a:p>
          <a:p>
            <a:pPr algn="just"/>
            <a:r>
              <a:rPr lang="cs-CZ" altLang="en-US" sz="2000" dirty="0">
                <a:cs typeface="Arial" panose="020B0604020202020204" pitchFamily="34" charset="0"/>
              </a:rPr>
              <a:t>	- prvek na počátku každé periody se vyznačuje tím, že v jeho atomu bylo zahájeno vytváření nové el. sféry</a:t>
            </a:r>
          </a:p>
          <a:p>
            <a:pPr algn="just"/>
            <a:r>
              <a:rPr lang="cs-CZ" altLang="en-US" sz="2000" dirty="0">
                <a:cs typeface="Arial" panose="020B0604020202020204" pitchFamily="34" charset="0"/>
              </a:rPr>
              <a:t>	- každá perioda ukončena vzácným plynem</a:t>
            </a:r>
          </a:p>
        </p:txBody>
      </p:sp>
      <p:pic>
        <p:nvPicPr>
          <p:cNvPr id="8" name="Picture 2" descr="VÃ½sledek obrÃ¡zku pro atomic mass periodic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2766741"/>
            <a:ext cx="6180725" cy="36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4FF65F6-597F-437C-B038-AADF0A08A738}"/>
              </a:ext>
            </a:extLst>
          </p:cNvPr>
          <p:cNvSpPr txBox="1"/>
          <p:nvPr/>
        </p:nvSpPr>
        <p:spPr>
          <a:xfrm>
            <a:off x="2400300" y="6443246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i="1" dirty="0"/>
              <a:t>https://www.rsc.org/periodic-table/</a:t>
            </a:r>
          </a:p>
        </p:txBody>
      </p:sp>
    </p:spTree>
    <p:extLst>
      <p:ext uri="{BB962C8B-B14F-4D97-AF65-F5344CB8AC3E}">
        <p14:creationId xmlns:p14="http://schemas.microsoft.com/office/powerpoint/2010/main" val="9270630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upload.wikimedia.org/wikipedia/commons/thumb/2/21/CNO_Cycle.svg/800px-CNO_Cycl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7" y="3490608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8" name="Picture 10" descr="https://upload.wikimedia.org/wikipedia/commons/1/1c/The_main_nuclear_reaction_chains_for_Big_Bang_nucleosynthes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678" y="457200"/>
            <a:ext cx="2633663" cy="276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99935" y="838200"/>
            <a:ext cx="59257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i="1" dirty="0">
                <a:cs typeface="Arial" panose="020B0604020202020204" pitchFamily="34" charset="0"/>
              </a:rPr>
              <a:t>Big </a:t>
            </a:r>
            <a:r>
              <a:rPr lang="cs-CZ" sz="2000" b="1" i="1" dirty="0" err="1">
                <a:cs typeface="Arial" panose="020B0604020202020204" pitchFamily="34" charset="0"/>
              </a:rPr>
              <a:t>Bang</a:t>
            </a:r>
            <a:r>
              <a:rPr lang="cs-CZ" sz="2000" b="1" i="1" dirty="0"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cs typeface="Arial" panose="020B0604020202020204" pitchFamily="34" charset="0"/>
              </a:rPr>
              <a:t>Nucleosynthesis</a:t>
            </a:r>
            <a:r>
              <a:rPr lang="cs-CZ" sz="2000" b="1" i="1" dirty="0">
                <a:cs typeface="Arial" panose="020B0604020202020204" pitchFamily="34" charset="0"/>
              </a:rPr>
              <a:t>  (BBN)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vznik </a:t>
            </a:r>
            <a:r>
              <a:rPr lang="en-US" sz="2000" baseline="30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H, </a:t>
            </a:r>
            <a:r>
              <a:rPr lang="cs-CZ" sz="2000" baseline="30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He a </a:t>
            </a:r>
            <a:r>
              <a:rPr lang="cs-CZ" sz="2000" baseline="30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He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baseline="30000" dirty="0">
                <a:cs typeface="Arial" panose="020B0604020202020204" pitchFamily="34" charset="0"/>
              </a:rPr>
              <a:t>6</a:t>
            </a:r>
            <a:r>
              <a:rPr lang="cs-CZ" sz="2000" dirty="0">
                <a:cs typeface="Arial" panose="020B0604020202020204" pitchFamily="34" charset="0"/>
              </a:rPr>
              <a:t>Li a </a:t>
            </a:r>
            <a:r>
              <a:rPr lang="cs-CZ" sz="2000" baseline="30000" dirty="0">
                <a:cs typeface="Arial" panose="020B0604020202020204" pitchFamily="34" charset="0"/>
              </a:rPr>
              <a:t>7</a:t>
            </a:r>
            <a:r>
              <a:rPr lang="cs-CZ" sz="2000" dirty="0">
                <a:cs typeface="Arial" panose="020B0604020202020204" pitchFamily="34" charset="0"/>
              </a:rPr>
              <a:t>Li. Kromě těchto stabilních jader vznikly i nestabilní, radioaktivní izotopy, zejména tritium, </a:t>
            </a:r>
            <a:r>
              <a:rPr lang="cs-CZ" sz="2000" baseline="30000" dirty="0">
                <a:cs typeface="Arial" panose="020B0604020202020204" pitchFamily="34" charset="0"/>
              </a:rPr>
              <a:t>7</a:t>
            </a:r>
            <a:r>
              <a:rPr lang="cs-CZ" sz="2000" dirty="0">
                <a:cs typeface="Arial" panose="020B0604020202020204" pitchFamily="34" charset="0"/>
              </a:rPr>
              <a:t>Be a </a:t>
            </a:r>
            <a:r>
              <a:rPr lang="cs-CZ" sz="2000" baseline="30000" dirty="0">
                <a:cs typeface="Arial" panose="020B0604020202020204" pitchFamily="34" charset="0"/>
              </a:rPr>
              <a:t>8</a:t>
            </a:r>
            <a:r>
              <a:rPr lang="cs-CZ" sz="2000" dirty="0">
                <a:cs typeface="Arial" panose="020B0604020202020204" pitchFamily="34" charset="0"/>
              </a:rPr>
              <a:t>Be. Tyto nestabilní izotopy se buď rozpadly, nebo splynuly s jinými stabilními jádry.</a:t>
            </a:r>
          </a:p>
        </p:txBody>
      </p:sp>
      <p:sp>
        <p:nvSpPr>
          <p:cNvPr id="2" name="Obdélník 1"/>
          <p:cNvSpPr/>
          <p:nvPr/>
        </p:nvSpPr>
        <p:spPr>
          <a:xfrm>
            <a:off x="304799" y="3810000"/>
            <a:ext cx="51816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>
                <a:cs typeface="Arial" panose="020B0604020202020204" pitchFamily="34" charset="0"/>
              </a:rPr>
              <a:t>Betheův-Weizsäckerův</a:t>
            </a:r>
            <a:r>
              <a:rPr lang="cs-CZ" sz="2000" b="1" dirty="0">
                <a:cs typeface="Arial" panose="020B0604020202020204" pitchFamily="34" charset="0"/>
              </a:rPr>
              <a:t> cyklus (CNO-cyklus)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= uzavřený proces. Do reakce vstupuje vodík a vystupuje helium, uhlík, dusík a kyslík jsou pouze moderátory reakce. Jedná se o hlavní zdroj energie hvězd o hmotnostech vyšších než 1,5 hmotností Slunce. Jedná se o hlavní zdroj energie hvězd o hmotnostech vyšších než 1,5 hmotností Slunce. </a:t>
            </a:r>
          </a:p>
        </p:txBody>
      </p:sp>
    </p:spTree>
    <p:extLst>
      <p:ext uri="{BB962C8B-B14F-4D97-AF65-F5344CB8AC3E}">
        <p14:creationId xmlns:p14="http://schemas.microsoft.com/office/powerpoint/2010/main" val="29772563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73224" y="213717"/>
            <a:ext cx="82733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i="1" dirty="0">
                <a:cs typeface="Arial" panose="020B0604020202020204" pitchFamily="34" charset="0"/>
              </a:rPr>
              <a:t>r</a:t>
            </a:r>
            <a:r>
              <a:rPr lang="en-US" sz="2000" b="1" dirty="0">
                <a:cs typeface="Arial" panose="020B0604020202020204" pitchFamily="34" charset="0"/>
              </a:rPr>
              <a:t>-</a:t>
            </a:r>
            <a:r>
              <a:rPr lang="en-US" sz="2000" b="1" i="1" dirty="0" err="1">
                <a:cs typeface="Arial" panose="020B0604020202020204" pitchFamily="34" charset="0"/>
              </a:rPr>
              <a:t>proces</a:t>
            </a:r>
            <a:r>
              <a:rPr lang="cs-CZ" sz="2000" b="1" i="1" dirty="0">
                <a:cs typeface="Arial" panose="020B0604020202020204" pitchFamily="34" charset="0"/>
              </a:rPr>
              <a:t> (r</a:t>
            </a:r>
            <a:r>
              <a:rPr lang="en-US" sz="2000" b="1" i="1" dirty="0" err="1">
                <a:cs typeface="Arial" panose="020B0604020202020204" pitchFamily="34" charset="0"/>
              </a:rPr>
              <a:t>apid</a:t>
            </a:r>
            <a:r>
              <a:rPr lang="en-US" sz="2000" b="1" i="1" dirty="0">
                <a:cs typeface="Arial" panose="020B0604020202020204" pitchFamily="34" charset="0"/>
              </a:rPr>
              <a:t> neutron capture process</a:t>
            </a:r>
            <a:r>
              <a:rPr lang="cs-CZ" sz="2000" b="1" i="1" dirty="0">
                <a:cs typeface="Arial" panose="020B0604020202020204" pitchFamily="34" charset="0"/>
              </a:rPr>
              <a:t>)</a:t>
            </a:r>
            <a:endParaRPr lang="cs-CZ" sz="2000" i="1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 Rychlým zachycením neutronů v termonukleárním plazmatu bohatém na neutrony (např.  v obalu explodující supernovy) vznikla jádra s nadbytkem neutronů. Následným opakovaným beta-rozpadem (postupným vysíláním elektronů z jádra) se pak postupně stabilizují. Takto mohou vznikla celá řada nuklidů mezi protonovým číslem Z = 26 – 92 (např. brom, cín, platina, všechny vzácné zeminy) i vysoké transurany, v jejichž jádru je více než 210 nukleonů (polonium, thorium, uran atd.). </a:t>
            </a:r>
          </a:p>
        </p:txBody>
      </p:sp>
      <p:sp>
        <p:nvSpPr>
          <p:cNvPr id="10" name="Obdélník 9"/>
          <p:cNvSpPr/>
          <p:nvPr/>
        </p:nvSpPr>
        <p:spPr>
          <a:xfrm>
            <a:off x="381000" y="2895600"/>
            <a:ext cx="82733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 i="1" dirty="0">
                <a:solidFill>
                  <a:srgbClr val="000000"/>
                </a:solidFill>
                <a:cs typeface="Arial" pitchFamily="34" charset="0"/>
              </a:rPr>
              <a:t>s – proces (</a:t>
            </a:r>
            <a:r>
              <a:rPr lang="cs-CZ" altLang="cs-CZ" sz="2000" b="1" i="1" dirty="0" err="1">
                <a:solidFill>
                  <a:srgbClr val="000000"/>
                </a:solidFill>
                <a:cs typeface="Arial" pitchFamily="34" charset="0"/>
              </a:rPr>
              <a:t>slow</a:t>
            </a:r>
            <a:r>
              <a:rPr lang="cs-CZ" altLang="cs-CZ" sz="2000" b="1" i="1" dirty="0">
                <a:solidFill>
                  <a:srgbClr val="000000"/>
                </a:solidFill>
                <a:cs typeface="Arial" pitchFamily="34" charset="0"/>
              </a:rPr>
              <a:t> neutron </a:t>
            </a:r>
            <a:r>
              <a:rPr lang="cs-CZ" altLang="cs-CZ" sz="2000" b="1" i="1" dirty="0" err="1">
                <a:solidFill>
                  <a:srgbClr val="000000"/>
                </a:solidFill>
                <a:cs typeface="Arial" pitchFamily="34" charset="0"/>
              </a:rPr>
              <a:t>capture</a:t>
            </a:r>
            <a:r>
              <a:rPr lang="cs-CZ" altLang="cs-CZ" sz="2000" b="1" i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cs-CZ" altLang="cs-CZ" sz="2000" b="1" i="1" dirty="0" err="1">
                <a:solidFill>
                  <a:srgbClr val="000000"/>
                </a:solidFill>
                <a:cs typeface="Arial" pitchFamily="34" charset="0"/>
              </a:rPr>
              <a:t>process</a:t>
            </a:r>
            <a:r>
              <a:rPr lang="cs-CZ" altLang="cs-CZ" sz="2000" b="1" i="1" dirty="0">
                <a:solidFill>
                  <a:srgbClr val="000000"/>
                </a:solidFill>
                <a:cs typeface="Arial" pitchFamily="34" charset="0"/>
              </a:rPr>
              <a:t>)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solidFill>
                  <a:srgbClr val="000000"/>
                </a:solidFill>
                <a:cs typeface="Arial" pitchFamily="34" charset="0"/>
              </a:rPr>
              <a:t>Proces, při kterém neutrony procházejí elektrostatickou bariérou a připojují se k atomovým jádrům. Tímto způsobem vznikají vyšší a vyšší prvky, od </a:t>
            </a:r>
            <a:r>
              <a:rPr lang="cs-CZ" altLang="cs-CZ" sz="2000" baseline="30000" dirty="0">
                <a:solidFill>
                  <a:srgbClr val="000000"/>
                </a:solidFill>
                <a:cs typeface="Arial" pitchFamily="34" charset="0"/>
              </a:rPr>
              <a:t>63</a:t>
            </a:r>
            <a:r>
              <a:rPr lang="cs-CZ" altLang="cs-CZ" sz="2000" dirty="0">
                <a:solidFill>
                  <a:srgbClr val="000000"/>
                </a:solidFill>
                <a:cs typeface="Arial" pitchFamily="34" charset="0"/>
              </a:rPr>
              <a:t>Cu po </a:t>
            </a:r>
            <a:r>
              <a:rPr lang="cs-CZ" altLang="cs-CZ" sz="2000" baseline="30000" dirty="0">
                <a:solidFill>
                  <a:srgbClr val="000000"/>
                </a:solidFill>
                <a:cs typeface="Arial" pitchFamily="34" charset="0"/>
              </a:rPr>
              <a:t>109</a:t>
            </a:r>
            <a:r>
              <a:rPr lang="cs-CZ" altLang="cs-CZ" sz="2000" dirty="0">
                <a:solidFill>
                  <a:srgbClr val="000000"/>
                </a:solidFill>
                <a:cs typeface="Arial" pitchFamily="34" charset="0"/>
              </a:rPr>
              <a:t>Bi.</a:t>
            </a:r>
            <a:r>
              <a:rPr lang="en-US" altLang="cs-CZ" sz="20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Probíhá v posledních fázích vývoje masivních hvězd</a:t>
            </a:r>
            <a:r>
              <a:rPr lang="en-US" sz="2000" dirty="0">
                <a:cs typeface="Arial" panose="020B0604020202020204" pitchFamily="34" charset="0"/>
              </a:rPr>
              <a:t> (</a:t>
            </a:r>
            <a:r>
              <a:rPr lang="cs-CZ" sz="2000" dirty="0">
                <a:cs typeface="Arial" panose="020B0604020202020204" pitchFamily="34" charset="0"/>
              </a:rPr>
              <a:t>červených obrů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r>
              <a:rPr lang="cs-CZ" sz="2000" dirty="0">
                <a:cs typeface="Arial" panose="020B0604020202020204" pitchFamily="34" charset="0"/>
              </a:rPr>
              <a:t>,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ve žhavém termonukleárním plazmatu v </a:t>
            </a:r>
            <a:r>
              <a:rPr lang="en-US" sz="2000" dirty="0" err="1">
                <a:cs typeface="Arial" panose="020B0604020202020204" pitchFamily="34" charset="0"/>
              </a:rPr>
              <a:t>jejich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nitru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cs-CZ" sz="2000" dirty="0">
                <a:cs typeface="Arial" panose="020B0604020202020204" pitchFamily="34" charset="0"/>
              </a:rPr>
              <a:t>S-proces nemůže syntetizovat jádra s větším A než 209 (</a:t>
            </a:r>
            <a:r>
              <a:rPr lang="cs-CZ" sz="2000" dirty="0" err="1">
                <a:cs typeface="Arial" panose="020B0604020202020204" pitchFamily="34" charset="0"/>
              </a:rPr>
              <a:t>vismut</a:t>
            </a:r>
            <a:r>
              <a:rPr lang="cs-CZ" sz="2000" dirty="0">
                <a:cs typeface="Arial" panose="020B0604020202020204" pitchFamily="34" charset="0"/>
              </a:rPr>
              <a:t>), neboť </a:t>
            </a:r>
            <a:r>
              <a:rPr lang="en-US" sz="2000" dirty="0" err="1">
                <a:cs typeface="Arial" panose="020B0604020202020204" pitchFamily="34" charset="0"/>
              </a:rPr>
              <a:t>po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zachycení neutronu tímto jádrem následuje rychlý alfa-rozpad.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endParaRPr lang="cs-CZ" sz="2000" dirty="0">
              <a:cs typeface="Arial" panose="020B060402020202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81000" y="5320844"/>
            <a:ext cx="82733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i="1" dirty="0">
                <a:cs typeface="Arial" panose="020B0604020202020204" pitchFamily="34" charset="0"/>
              </a:rPr>
              <a:t>p – proces</a:t>
            </a:r>
            <a:r>
              <a:rPr lang="en-US" sz="2000" b="1" i="1" dirty="0">
                <a:cs typeface="Arial" panose="020B0604020202020204" pitchFamily="34" charset="0"/>
              </a:rPr>
              <a:t> (</a:t>
            </a:r>
            <a:r>
              <a:rPr lang="cs-CZ" altLang="cs-CZ" sz="2000" b="1" i="1" dirty="0">
                <a:solidFill>
                  <a:srgbClr val="000000"/>
                </a:solidFill>
                <a:cs typeface="Arial" pitchFamily="34" charset="0"/>
              </a:rPr>
              <a:t>neutron </a:t>
            </a:r>
            <a:r>
              <a:rPr lang="cs-CZ" altLang="cs-CZ" sz="2000" b="1" i="1" dirty="0" err="1">
                <a:solidFill>
                  <a:srgbClr val="000000"/>
                </a:solidFill>
                <a:cs typeface="Arial" pitchFamily="34" charset="0"/>
              </a:rPr>
              <a:t>capture</a:t>
            </a:r>
            <a:r>
              <a:rPr lang="cs-CZ" altLang="cs-CZ" sz="2000" b="1" i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cs-CZ" altLang="cs-CZ" sz="2000" b="1" i="1" dirty="0" err="1">
                <a:solidFill>
                  <a:srgbClr val="000000"/>
                </a:solidFill>
                <a:cs typeface="Arial" pitchFamily="34" charset="0"/>
              </a:rPr>
              <a:t>process</a:t>
            </a:r>
            <a:r>
              <a:rPr lang="cs-CZ" altLang="cs-CZ" sz="2000" b="1" i="1" dirty="0">
                <a:solidFill>
                  <a:srgbClr val="000000"/>
                </a:solidFill>
                <a:cs typeface="Arial" pitchFamily="34" charset="0"/>
              </a:rPr>
              <a:t>) </a:t>
            </a:r>
            <a:endParaRPr lang="cs-CZ" sz="2000" b="1" i="1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Volné protony mají takovou energii, že dokáží projít elektrostatickou bariérou a reagovat s jádrem. Vznikají vněm prvky od Ti po </a:t>
            </a:r>
            <a:r>
              <a:rPr lang="cs-CZ" sz="2000" dirty="0" err="1">
                <a:cs typeface="Arial" panose="020B0604020202020204" pitchFamily="34" charset="0"/>
              </a:rPr>
              <a:t>Cu</a:t>
            </a:r>
            <a:r>
              <a:rPr lang="cs-CZ" sz="2000" dirty="0">
                <a:cs typeface="Arial" panose="020B0604020202020204" pitchFamily="34" charset="0"/>
              </a:rPr>
              <a:t>.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Nejvýznamnější je tento proces ve stádiu </a:t>
            </a:r>
            <a:r>
              <a:rPr lang="cs-CZ" sz="2000" dirty="0" err="1">
                <a:cs typeface="Arial" panose="020B0604020202020204" pitchFamily="34" charset="0"/>
              </a:rPr>
              <a:t>pre</a:t>
            </a:r>
            <a:r>
              <a:rPr lang="cs-CZ" sz="2000" dirty="0">
                <a:cs typeface="Arial" panose="020B0604020202020204" pitchFamily="34" charset="0"/>
              </a:rPr>
              <a:t>-supernovy.</a:t>
            </a:r>
          </a:p>
        </p:txBody>
      </p:sp>
    </p:spTree>
    <p:extLst>
      <p:ext uri="{BB962C8B-B14F-4D97-AF65-F5344CB8AC3E}">
        <p14:creationId xmlns:p14="http://schemas.microsoft.com/office/powerpoint/2010/main" val="16178690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381000" y="381000"/>
            <a:ext cx="8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rp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– proces (rapid proton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capture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Protony jsou postupně zachycovány jádrem, vznikají prvky po Te, vznik těžších nuklidů je limitován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-rozpadem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Nejvýznamnější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je tento proces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v neutronových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hvězdách. </a:t>
            </a:r>
          </a:p>
        </p:txBody>
      </p:sp>
      <p:pic>
        <p:nvPicPr>
          <p:cNvPr id="11" name="Picture 11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15427"/>
            <a:ext cx="6553200" cy="49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3664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EAC978-9A21-4B01-948F-3C8BC4B71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63562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Uměle připravené prvky</a:t>
            </a:r>
            <a:endParaRPr lang="en-US" sz="2800" b="1" dirty="0">
              <a:latin typeface="+mn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241EA8-B793-4A38-AAFA-D3771460C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19400"/>
            <a:ext cx="2476500" cy="305752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233CD98F-BC5F-4A2B-92F1-D7945F56910F}"/>
              </a:ext>
            </a:extLst>
          </p:cNvPr>
          <p:cNvSpPr/>
          <p:nvPr/>
        </p:nvSpPr>
        <p:spPr>
          <a:xfrm>
            <a:off x="152400" y="1143000"/>
            <a:ext cx="883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12529"/>
                </a:solidFill>
                <a:latin typeface="-apple-system"/>
              </a:rPr>
              <a:t>Kladně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nabité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částice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jsou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urychlen</a:t>
            </a:r>
            <a:r>
              <a:rPr lang="cs-CZ" dirty="0">
                <a:solidFill>
                  <a:srgbClr val="212529"/>
                </a:solidFill>
                <a:latin typeface="-apple-system"/>
              </a:rPr>
              <a:t>y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a 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naráží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do 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terče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, 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vyrobeného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z „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mateřsk</a:t>
            </a:r>
            <a:r>
              <a:rPr lang="cs-CZ" dirty="0">
                <a:solidFill>
                  <a:srgbClr val="212529"/>
                </a:solidFill>
                <a:latin typeface="-apple-system"/>
              </a:rPr>
              <a:t>é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h</a:t>
            </a:r>
            <a:r>
              <a:rPr lang="cs-CZ" dirty="0">
                <a:solidFill>
                  <a:srgbClr val="212529"/>
                </a:solidFill>
                <a:latin typeface="-apple-system"/>
              </a:rPr>
              <a:t>o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“ 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prvk</a:t>
            </a:r>
            <a:r>
              <a:rPr lang="cs-CZ" dirty="0">
                <a:solidFill>
                  <a:srgbClr val="212529"/>
                </a:solidFill>
                <a:latin typeface="-apple-system"/>
              </a:rPr>
              <a:t>u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. 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Jadernými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interakcemi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se </a:t>
            </a:r>
            <a:r>
              <a:rPr lang="cs-CZ" dirty="0">
                <a:solidFill>
                  <a:srgbClr val="212529"/>
                </a:solidFill>
                <a:latin typeface="-apple-system"/>
              </a:rPr>
              <a:t>urychlené 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zabudovávají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do 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struktury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cílových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atomů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a 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mění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jejich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jaderná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a 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protonová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čísla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→ 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změna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prvků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. </a:t>
            </a:r>
            <a:endParaRPr lang="en-US" dirty="0"/>
          </a:p>
        </p:txBody>
      </p:sp>
      <p:pic>
        <p:nvPicPr>
          <p:cNvPr id="10" name="Obrázek 9" descr="Obsah obrázku klávesnice&#10;&#10;Popis byl vytvořen automaticky">
            <a:extLst>
              <a:ext uri="{FF2B5EF4-FFF2-40B4-BE49-F238E27FC236}">
                <a16:creationId xmlns:a16="http://schemas.microsoft.com/office/drawing/2014/main" id="{126EE45D-BA44-43BF-8414-2389229E4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1336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663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C14005F-4558-4F6D-8BAF-8BF6A1CA5B42}"/>
              </a:ext>
            </a:extLst>
          </p:cNvPr>
          <p:cNvSpPr txBox="1"/>
          <p:nvPr/>
        </p:nvSpPr>
        <p:spPr>
          <a:xfrm>
            <a:off x="1447800" y="838200"/>
            <a:ext cx="59971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onov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ý obal atomu</a:t>
            </a:r>
          </a:p>
        </p:txBody>
      </p:sp>
      <p:pic>
        <p:nvPicPr>
          <p:cNvPr id="3" name="Obrázek 2" descr="Obsah obrázku objekt, hodiny&#10;&#10;Popis byl vytvořen automaticky">
            <a:extLst>
              <a:ext uri="{FF2B5EF4-FFF2-40B4-BE49-F238E27FC236}">
                <a16:creationId xmlns:a16="http://schemas.microsoft.com/office/drawing/2014/main" id="{20A3B49C-4B4E-4B6F-AF0E-963968810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743200"/>
            <a:ext cx="471054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146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B7E885DB-D84A-4485-92B8-EEB8A4F14E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0"/>
            <a:ext cx="5214188" cy="259080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6B8C3DFA-7FE3-4554-9CCB-7637CE6AD4B8}"/>
              </a:ext>
            </a:extLst>
          </p:cNvPr>
          <p:cNvSpPr/>
          <p:nvPr/>
        </p:nvSpPr>
        <p:spPr>
          <a:xfrm>
            <a:off x="152400" y="869827"/>
            <a:ext cx="8305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Bohrův</a:t>
            </a:r>
            <a:r>
              <a:rPr lang="en-US" dirty="0"/>
              <a:t> model (Bohr 1913) je </a:t>
            </a:r>
            <a:r>
              <a:rPr lang="en-US" dirty="0" err="1"/>
              <a:t>předchůdcem</a:t>
            </a:r>
            <a:r>
              <a:rPr lang="en-US" dirty="0"/>
              <a:t> </a:t>
            </a:r>
            <a:r>
              <a:rPr lang="en-US" dirty="0" err="1"/>
              <a:t>kvantověmechanického</a:t>
            </a:r>
            <a:r>
              <a:rPr lang="en-US" dirty="0"/>
              <a:t> </a:t>
            </a:r>
            <a:r>
              <a:rPr lang="en-US" dirty="0" err="1"/>
              <a:t>modelu</a:t>
            </a:r>
            <a:r>
              <a:rPr lang="en-US" dirty="0"/>
              <a:t> </a:t>
            </a:r>
            <a:r>
              <a:rPr lang="en-US" dirty="0" err="1"/>
              <a:t>atomu</a:t>
            </a:r>
            <a:r>
              <a:rPr lang="cs-CZ" dirty="0"/>
              <a:t>, </a:t>
            </a:r>
            <a:r>
              <a:rPr lang="cs-CZ" sz="2000" u="sng" dirty="0"/>
              <a:t>zahrnuje</a:t>
            </a:r>
            <a:r>
              <a:rPr lang="cs-CZ" u="sng" dirty="0"/>
              <a:t> pouze hlavní</a:t>
            </a:r>
            <a:r>
              <a:rPr lang="en-US" u="sng" dirty="0"/>
              <a:t> </a:t>
            </a:r>
            <a:r>
              <a:rPr lang="cs-CZ" u="sng" dirty="0"/>
              <a:t>kvantové číslo (</a:t>
            </a:r>
            <a:r>
              <a:rPr lang="cs-CZ" i="1" u="sng" dirty="0"/>
              <a:t>n</a:t>
            </a:r>
            <a:r>
              <a:rPr lang="cs-CZ" u="sng" dirty="0"/>
              <a:t>)</a:t>
            </a:r>
            <a:r>
              <a:rPr lang="en-US" dirty="0"/>
              <a:t>. 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970900C9-896C-4420-856F-CB1AB8D63DC9}"/>
              </a:ext>
            </a:extLst>
          </p:cNvPr>
          <p:cNvSpPr/>
          <p:nvPr/>
        </p:nvSpPr>
        <p:spPr>
          <a:xfrm>
            <a:off x="228600" y="152400"/>
            <a:ext cx="34254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/>
              <a:t>Bohrův</a:t>
            </a:r>
            <a:r>
              <a:rPr lang="en-US" sz="2800" b="1" dirty="0"/>
              <a:t> model </a:t>
            </a:r>
            <a:r>
              <a:rPr lang="en-US" sz="2800" b="1" dirty="0" err="1"/>
              <a:t>atomu</a:t>
            </a:r>
            <a:r>
              <a:rPr lang="en-US" sz="2800" b="1" dirty="0"/>
              <a:t> </a:t>
            </a:r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2CDFFD19-83B4-4ED2-88FC-3A51A85A9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48400" y="1752600"/>
            <a:ext cx="2032000" cy="609600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8C9F0A40-1325-4208-8420-06B1A45F5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72200" y="2438400"/>
            <a:ext cx="2795467" cy="664776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C83D5685-CAC0-43D2-B7AF-DAC52F6B1C75}"/>
              </a:ext>
            </a:extLst>
          </p:cNvPr>
          <p:cNvSpPr/>
          <p:nvPr/>
        </p:nvSpPr>
        <p:spPr>
          <a:xfrm>
            <a:off x="152400" y="1676400"/>
            <a:ext cx="60960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222222"/>
                </a:solidFill>
              </a:rPr>
              <a:t>Poloměr</a:t>
            </a:r>
            <a:r>
              <a:rPr lang="en-US" b="1" dirty="0">
                <a:solidFill>
                  <a:srgbClr val="222222"/>
                </a:solidFill>
              </a:rPr>
              <a:t> </a:t>
            </a:r>
            <a:r>
              <a:rPr lang="en-US" b="1" dirty="0" err="1">
                <a:solidFill>
                  <a:srgbClr val="222222"/>
                </a:solidFill>
              </a:rPr>
              <a:t>kružnicové</a:t>
            </a:r>
            <a:r>
              <a:rPr lang="en-US" b="1" dirty="0">
                <a:solidFill>
                  <a:srgbClr val="222222"/>
                </a:solidFill>
              </a:rPr>
              <a:t> </a:t>
            </a:r>
            <a:r>
              <a:rPr lang="en-US" b="1" dirty="0" err="1">
                <a:solidFill>
                  <a:srgbClr val="222222"/>
                </a:solidFill>
              </a:rPr>
              <a:t>dráhy</a:t>
            </a:r>
            <a:r>
              <a:rPr lang="en-US" b="1" dirty="0">
                <a:solidFill>
                  <a:srgbClr val="222222"/>
                </a:solidFill>
              </a:rPr>
              <a:t> </a:t>
            </a:r>
            <a:r>
              <a:rPr lang="en-US" i="1" dirty="0">
                <a:solidFill>
                  <a:srgbClr val="222222"/>
                </a:solidFill>
              </a:rPr>
              <a:t>n</a:t>
            </a:r>
            <a:r>
              <a:rPr lang="en-US" dirty="0">
                <a:solidFill>
                  <a:srgbClr val="222222"/>
                </a:solidFill>
              </a:rPr>
              <a:t>-</a:t>
            </a:r>
            <a:r>
              <a:rPr lang="en-US" dirty="0" err="1">
                <a:solidFill>
                  <a:srgbClr val="222222"/>
                </a:solidFill>
              </a:rPr>
              <a:t>té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hladiny</a:t>
            </a:r>
            <a:r>
              <a:rPr lang="en-US" dirty="0">
                <a:solidFill>
                  <a:srgbClr val="222222"/>
                </a:solidFill>
              </a:rPr>
              <a:t>, po </a:t>
            </a:r>
            <a:r>
              <a:rPr lang="en-US" dirty="0" err="1">
                <a:solidFill>
                  <a:srgbClr val="222222"/>
                </a:solidFill>
              </a:rPr>
              <a:t>které</a:t>
            </a:r>
            <a:r>
              <a:rPr lang="en-US" dirty="0">
                <a:solidFill>
                  <a:srgbClr val="222222"/>
                </a:solidFill>
              </a:rPr>
              <a:t> se </a:t>
            </a:r>
            <a:r>
              <a:rPr lang="en-US" dirty="0" err="1">
                <a:solidFill>
                  <a:srgbClr val="222222"/>
                </a:solidFill>
              </a:rPr>
              <a:t>elektron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pohybuje</a:t>
            </a:r>
            <a:r>
              <a:rPr lang="cs-CZ" dirty="0">
                <a:solidFill>
                  <a:srgbClr val="222222"/>
                </a:solidFill>
              </a:rPr>
              <a:t>:</a:t>
            </a:r>
          </a:p>
          <a:p>
            <a:endParaRPr lang="cs-CZ" sz="800" dirty="0">
              <a:solidFill>
                <a:srgbClr val="222222"/>
              </a:solidFill>
            </a:endParaRPr>
          </a:p>
          <a:p>
            <a:r>
              <a:rPr lang="en-US" b="1" dirty="0" err="1"/>
              <a:t>Energie</a:t>
            </a:r>
            <a:r>
              <a:rPr lang="en-US" b="1" dirty="0"/>
              <a:t> </a:t>
            </a:r>
            <a:r>
              <a:rPr lang="en-US" b="1" dirty="0" err="1"/>
              <a:t>elektronu</a:t>
            </a:r>
            <a:r>
              <a:rPr lang="en-US" b="1" dirty="0"/>
              <a:t> </a:t>
            </a:r>
            <a:r>
              <a:rPr lang="en-US" dirty="0" err="1"/>
              <a:t>vázaného</a:t>
            </a:r>
            <a:r>
              <a:rPr lang="en-US" dirty="0"/>
              <a:t> v </a:t>
            </a:r>
            <a:r>
              <a:rPr lang="en-US" dirty="0" err="1"/>
              <a:t>atomu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i="1" dirty="0"/>
              <a:t>n</a:t>
            </a:r>
            <a:r>
              <a:rPr lang="en-US" dirty="0"/>
              <a:t>-</a:t>
            </a:r>
            <a:r>
              <a:rPr lang="en-US" dirty="0" err="1"/>
              <a:t>té</a:t>
            </a:r>
            <a:r>
              <a:rPr lang="en-US" dirty="0"/>
              <a:t> </a:t>
            </a:r>
            <a:r>
              <a:rPr lang="en-US" dirty="0" err="1"/>
              <a:t>hladině</a:t>
            </a:r>
            <a:r>
              <a:rPr lang="cs-CZ" dirty="0"/>
              <a:t>:</a:t>
            </a:r>
            <a:endParaRPr lang="en-US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41B2368-6769-4287-91F6-9E87A87040C9}"/>
              </a:ext>
            </a:extLst>
          </p:cNvPr>
          <p:cNvSpPr/>
          <p:nvPr/>
        </p:nvSpPr>
        <p:spPr>
          <a:xfrm>
            <a:off x="152400" y="5791200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Bohrův</a:t>
            </a:r>
            <a:r>
              <a:rPr lang="en-US" sz="2000" dirty="0"/>
              <a:t> model </a:t>
            </a:r>
            <a:r>
              <a:rPr lang="en-US" sz="2000" dirty="0" err="1"/>
              <a:t>atomu</a:t>
            </a:r>
            <a:r>
              <a:rPr lang="en-US" sz="2000" dirty="0"/>
              <a:t> </a:t>
            </a:r>
            <a:r>
              <a:rPr lang="en-US" sz="2000" dirty="0" err="1"/>
              <a:t>dobře</a:t>
            </a:r>
            <a:r>
              <a:rPr lang="en-US" sz="2000" dirty="0"/>
              <a:t> </a:t>
            </a:r>
            <a:r>
              <a:rPr lang="en-US" sz="2000" dirty="0" err="1"/>
              <a:t>popisuje</a:t>
            </a:r>
            <a:r>
              <a:rPr lang="en-US" sz="2000" dirty="0"/>
              <a:t> </a:t>
            </a:r>
            <a:r>
              <a:rPr lang="cs-CZ" sz="2000" dirty="0"/>
              <a:t>pouze </a:t>
            </a:r>
            <a:r>
              <a:rPr lang="en-US" sz="2000" dirty="0"/>
              <a:t>atom </a:t>
            </a:r>
            <a:r>
              <a:rPr lang="en-US" sz="2000" dirty="0" err="1"/>
              <a:t>vodíku</a:t>
            </a:r>
            <a:r>
              <a:rPr lang="en-US" sz="2000" dirty="0"/>
              <a:t> a </a:t>
            </a:r>
            <a:r>
              <a:rPr lang="en-US" sz="2000" dirty="0" err="1"/>
              <a:t>iontů</a:t>
            </a:r>
            <a:r>
              <a:rPr lang="en-US" sz="2000" dirty="0"/>
              <a:t> </a:t>
            </a:r>
            <a:r>
              <a:rPr lang="en-US" sz="2000" dirty="0" err="1"/>
              <a:t>mající</a:t>
            </a:r>
            <a:r>
              <a:rPr lang="en-US" sz="2000" dirty="0"/>
              <a:t> v </a:t>
            </a:r>
            <a:r>
              <a:rPr lang="en-US" sz="2000" dirty="0" err="1"/>
              <a:t>elektronovém</a:t>
            </a:r>
            <a:r>
              <a:rPr lang="en-US" sz="2000" dirty="0"/>
              <a:t> </a:t>
            </a:r>
            <a:r>
              <a:rPr lang="en-US" sz="2000" dirty="0" err="1"/>
              <a:t>obalu</a:t>
            </a:r>
            <a:r>
              <a:rPr lang="en-US" sz="2000" dirty="0"/>
              <a:t> </a:t>
            </a:r>
            <a:r>
              <a:rPr lang="cs-CZ" sz="2000" dirty="0"/>
              <a:t>pouze</a:t>
            </a:r>
            <a:r>
              <a:rPr lang="en-US" sz="2000" dirty="0"/>
              <a:t> </a:t>
            </a:r>
            <a:r>
              <a:rPr lang="en-US" sz="2000" dirty="0" err="1"/>
              <a:t>jeden</a:t>
            </a:r>
            <a:r>
              <a:rPr lang="en-US" sz="2000" dirty="0"/>
              <a:t> </a:t>
            </a:r>
            <a:r>
              <a:rPr lang="en-US" sz="2000" dirty="0" err="1"/>
              <a:t>elektron</a:t>
            </a:r>
            <a:r>
              <a:rPr lang="en-US" sz="2000" dirty="0"/>
              <a:t> (He</a:t>
            </a:r>
            <a:r>
              <a:rPr lang="en-US" sz="2000" baseline="30000" dirty="0"/>
              <a:t>+</a:t>
            </a:r>
            <a:r>
              <a:rPr lang="en-US" sz="2000" dirty="0"/>
              <a:t>, Li</a:t>
            </a:r>
            <a:r>
              <a:rPr lang="en-US" sz="2000" baseline="30000" dirty="0"/>
              <a:t>2+</a:t>
            </a:r>
            <a:r>
              <a:rPr lang="en-US" sz="2000" dirty="0"/>
              <a:t>, Be</a:t>
            </a:r>
            <a:r>
              <a:rPr lang="en-US" sz="2000" baseline="30000" dirty="0"/>
              <a:t>3+</a:t>
            </a:r>
            <a:r>
              <a:rPr lang="en-US" sz="2000" dirty="0"/>
              <a:t> a B</a:t>
            </a:r>
            <a:r>
              <a:rPr lang="en-US" sz="2000" baseline="30000" dirty="0"/>
              <a:t>4+</a:t>
            </a:r>
            <a:r>
              <a:rPr lang="en-US" sz="2000" dirty="0"/>
              <a:t>)</a:t>
            </a:r>
          </a:p>
        </p:txBody>
      </p:sp>
      <p:pic>
        <p:nvPicPr>
          <p:cNvPr id="22" name="Obrázek 21" descr="Obsah obrázku metr&#10;&#10;Popis byl vytvořen automaticky">
            <a:extLst>
              <a:ext uri="{FF2B5EF4-FFF2-40B4-BE49-F238E27FC236}">
                <a16:creationId xmlns:a16="http://schemas.microsoft.com/office/drawing/2014/main" id="{F26516B3-16B6-426C-B4E1-D181CDE665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251460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6016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951EC120-6F4A-4A88-904C-8D6D8D603BBC}"/>
              </a:ext>
            </a:extLst>
          </p:cNvPr>
          <p:cNvSpPr txBox="1"/>
          <p:nvPr/>
        </p:nvSpPr>
        <p:spPr>
          <a:xfrm>
            <a:off x="609600" y="1524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Sommerfeldův</a:t>
            </a:r>
            <a:r>
              <a:rPr lang="cs-CZ" sz="2800" b="1" dirty="0"/>
              <a:t> model atomu </a:t>
            </a:r>
            <a:endParaRPr lang="en-US" sz="28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CB40247A-9CE5-429B-BF1D-2F57A58A84C0}"/>
              </a:ext>
            </a:extLst>
          </p:cNvPr>
          <p:cNvSpPr/>
          <p:nvPr/>
        </p:nvSpPr>
        <p:spPr>
          <a:xfrm>
            <a:off x="228600" y="914400"/>
            <a:ext cx="8763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333333"/>
                </a:solidFill>
              </a:rPr>
              <a:t>A. </a:t>
            </a:r>
            <a:r>
              <a:rPr lang="en-US" sz="2000" dirty="0">
                <a:solidFill>
                  <a:srgbClr val="333333"/>
                </a:solidFill>
              </a:rPr>
              <a:t>Sommerfeld</a:t>
            </a:r>
            <a:r>
              <a:rPr lang="cs-CZ" sz="2000" dirty="0">
                <a:solidFill>
                  <a:srgbClr val="333333"/>
                </a:solidFill>
              </a:rPr>
              <a:t> (1916) </a:t>
            </a:r>
            <a:r>
              <a:rPr lang="en-US" sz="2000" dirty="0" err="1">
                <a:solidFill>
                  <a:srgbClr val="333333"/>
                </a:solidFill>
              </a:rPr>
              <a:t>nahradil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Bohrovy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kruhové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dráhy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eliptickými</a:t>
            </a:r>
            <a:r>
              <a:rPr lang="en-US" sz="2000" dirty="0">
                <a:solidFill>
                  <a:srgbClr val="333333"/>
                </a:solidFill>
              </a:rPr>
              <a:t>. </a:t>
            </a:r>
            <a:r>
              <a:rPr lang="cs-CZ" sz="2000" dirty="0">
                <a:solidFill>
                  <a:srgbClr val="333333"/>
                </a:solidFill>
              </a:rPr>
              <a:t>Odtud</a:t>
            </a:r>
          </a:p>
          <a:p>
            <a:r>
              <a:rPr lang="cs-CZ" sz="2000" b="1" i="1" dirty="0">
                <a:solidFill>
                  <a:srgbClr val="333333"/>
                </a:solidFill>
              </a:rPr>
              <a:t>H</a:t>
            </a:r>
            <a:r>
              <a:rPr lang="en-US" sz="2000" b="1" i="1" dirty="0" err="1">
                <a:solidFill>
                  <a:srgbClr val="333333"/>
                </a:solidFill>
              </a:rPr>
              <a:t>lavní</a:t>
            </a:r>
            <a:r>
              <a:rPr lang="en-US" sz="2000" b="1" i="1" dirty="0">
                <a:solidFill>
                  <a:srgbClr val="333333"/>
                </a:solidFill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</a:rPr>
              <a:t>kvantové</a:t>
            </a:r>
            <a:r>
              <a:rPr lang="en-US" sz="2000" b="1" i="1" dirty="0">
                <a:solidFill>
                  <a:srgbClr val="333333"/>
                </a:solidFill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</a:rPr>
              <a:t>čísl</a:t>
            </a:r>
            <a:r>
              <a:rPr lang="cs-CZ" sz="2000" b="1" i="1" dirty="0">
                <a:solidFill>
                  <a:srgbClr val="333333"/>
                </a:solidFill>
              </a:rPr>
              <a:t>o </a:t>
            </a:r>
            <a:r>
              <a:rPr lang="cs-CZ" sz="2000" dirty="0">
                <a:solidFill>
                  <a:srgbClr val="333333"/>
                </a:solidFill>
              </a:rPr>
              <a:t>(</a:t>
            </a:r>
            <a:r>
              <a:rPr lang="en-US" sz="2000" i="1" dirty="0">
                <a:solidFill>
                  <a:srgbClr val="333333"/>
                </a:solidFill>
              </a:rPr>
              <a:t>n</a:t>
            </a:r>
            <a:r>
              <a:rPr lang="cs-CZ" sz="2000" dirty="0">
                <a:solidFill>
                  <a:srgbClr val="333333"/>
                </a:solidFill>
              </a:rPr>
              <a:t>):   </a:t>
            </a:r>
            <a:r>
              <a:rPr lang="en-US" sz="2000" dirty="0" err="1">
                <a:solidFill>
                  <a:srgbClr val="333333"/>
                </a:solidFill>
              </a:rPr>
              <a:t>velká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poloosa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i="1" dirty="0">
                <a:solidFill>
                  <a:srgbClr val="333333"/>
                </a:solidFill>
              </a:rPr>
              <a:t>a = n</a:t>
            </a:r>
            <a:r>
              <a:rPr lang="en-US" sz="2000" baseline="30000" dirty="0">
                <a:solidFill>
                  <a:srgbClr val="333333"/>
                </a:solidFill>
              </a:rPr>
              <a:t>2</a:t>
            </a:r>
            <a:r>
              <a:rPr lang="en-US" sz="2000" i="1" dirty="0">
                <a:solidFill>
                  <a:srgbClr val="333333"/>
                </a:solidFill>
              </a:rPr>
              <a:t>r</a:t>
            </a:r>
            <a:r>
              <a:rPr lang="en-US" sz="2000" baseline="-25000" dirty="0">
                <a:solidFill>
                  <a:srgbClr val="333333"/>
                </a:solidFill>
              </a:rPr>
              <a:t>1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endParaRPr lang="cs-CZ" sz="2000" dirty="0">
              <a:solidFill>
                <a:srgbClr val="333333"/>
              </a:solidFill>
            </a:endParaRPr>
          </a:p>
          <a:p>
            <a:r>
              <a:rPr lang="cs-CZ" sz="2000" b="1" i="1" dirty="0">
                <a:solidFill>
                  <a:srgbClr val="333333"/>
                </a:solidFill>
              </a:rPr>
              <a:t>V</a:t>
            </a:r>
            <a:r>
              <a:rPr lang="en-US" sz="2000" b="1" i="1" dirty="0" err="1">
                <a:solidFill>
                  <a:srgbClr val="333333"/>
                </a:solidFill>
              </a:rPr>
              <a:t>edlejší</a:t>
            </a:r>
            <a:r>
              <a:rPr lang="en-US" sz="2000" b="1" i="1" dirty="0">
                <a:solidFill>
                  <a:srgbClr val="333333"/>
                </a:solidFill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</a:rPr>
              <a:t>kvantové</a:t>
            </a:r>
            <a:r>
              <a:rPr lang="en-US" sz="2000" b="1" i="1" dirty="0">
                <a:solidFill>
                  <a:srgbClr val="333333"/>
                </a:solidFill>
              </a:rPr>
              <a:t> </a:t>
            </a:r>
            <a:r>
              <a:rPr lang="en-US" sz="2000" b="1" i="1" dirty="0" err="1">
                <a:solidFill>
                  <a:srgbClr val="333333"/>
                </a:solidFill>
              </a:rPr>
              <a:t>číslo</a:t>
            </a:r>
            <a:r>
              <a:rPr lang="cs-CZ" sz="2000" b="1" i="1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(</a:t>
            </a:r>
            <a:r>
              <a:rPr lang="en-US" sz="2000" i="1" dirty="0">
                <a:solidFill>
                  <a:srgbClr val="333333"/>
                </a:solidFill>
              </a:rPr>
              <a:t>l</a:t>
            </a:r>
            <a:r>
              <a:rPr lang="cs-CZ" sz="2000" dirty="0">
                <a:solidFill>
                  <a:srgbClr val="333333"/>
                </a:solidFill>
              </a:rPr>
              <a:t>):  </a:t>
            </a:r>
            <a:r>
              <a:rPr lang="en-US" sz="2000" dirty="0" err="1">
                <a:solidFill>
                  <a:srgbClr val="333333"/>
                </a:solidFill>
              </a:rPr>
              <a:t>malá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poloosa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i="1" dirty="0">
                <a:solidFill>
                  <a:srgbClr val="333333"/>
                </a:solidFill>
              </a:rPr>
              <a:t>a</a:t>
            </a:r>
            <a:r>
              <a:rPr lang="en-US" sz="2000" dirty="0">
                <a:solidFill>
                  <a:srgbClr val="333333"/>
                </a:solidFill>
              </a:rPr>
              <a:t>´ = </a:t>
            </a:r>
            <a:r>
              <a:rPr lang="en-US" sz="2000" i="1" dirty="0">
                <a:solidFill>
                  <a:srgbClr val="333333"/>
                </a:solidFill>
              </a:rPr>
              <a:t>n</a:t>
            </a:r>
            <a:r>
              <a:rPr lang="en-US" sz="2000" dirty="0">
                <a:solidFill>
                  <a:srgbClr val="333333"/>
                </a:solidFill>
              </a:rPr>
              <a:t> (</a:t>
            </a:r>
            <a:r>
              <a:rPr lang="en-US" sz="2000" i="1" dirty="0">
                <a:solidFill>
                  <a:srgbClr val="333333"/>
                </a:solidFill>
              </a:rPr>
              <a:t>l</a:t>
            </a:r>
            <a:r>
              <a:rPr lang="en-US" sz="2000" dirty="0">
                <a:solidFill>
                  <a:srgbClr val="333333"/>
                </a:solidFill>
              </a:rPr>
              <a:t> + 1)</a:t>
            </a:r>
            <a:r>
              <a:rPr lang="en-US" sz="2000" i="1" dirty="0">
                <a:solidFill>
                  <a:srgbClr val="333333"/>
                </a:solidFill>
              </a:rPr>
              <a:t>r</a:t>
            </a:r>
            <a:r>
              <a:rPr lang="en-US" sz="2000" baseline="-25000" dirty="0">
                <a:solidFill>
                  <a:srgbClr val="333333"/>
                </a:solidFill>
              </a:rPr>
              <a:t>1</a:t>
            </a:r>
            <a:r>
              <a:rPr lang="cs-CZ" sz="2000" dirty="0">
                <a:solidFill>
                  <a:srgbClr val="333333"/>
                </a:solidFill>
              </a:rPr>
              <a:t>, nabývá hodnot 0 až </a:t>
            </a:r>
            <a:r>
              <a:rPr lang="en-US" sz="2000" i="1" dirty="0">
                <a:solidFill>
                  <a:srgbClr val="333333"/>
                </a:solidFill>
              </a:rPr>
              <a:t>n</a:t>
            </a:r>
            <a:r>
              <a:rPr lang="en-US" sz="2000" dirty="0">
                <a:solidFill>
                  <a:srgbClr val="333333"/>
                </a:solidFill>
              </a:rPr>
              <a:t> – 1</a:t>
            </a:r>
            <a:r>
              <a:rPr lang="cs-CZ" sz="2000" dirty="0">
                <a:solidFill>
                  <a:srgbClr val="333333"/>
                </a:solidFill>
              </a:rPr>
              <a:t>.</a:t>
            </a:r>
          </a:p>
          <a:p>
            <a:r>
              <a:rPr lang="cs-CZ" sz="2000" i="1" dirty="0">
                <a:solidFill>
                  <a:srgbClr val="333333"/>
                </a:solidFill>
              </a:rPr>
              <a:t>	</a:t>
            </a:r>
          </a:p>
          <a:p>
            <a:r>
              <a:rPr lang="cs-CZ" sz="2000" i="1" dirty="0">
                <a:solidFill>
                  <a:srgbClr val="333333"/>
                </a:solidFill>
              </a:rPr>
              <a:t>				</a:t>
            </a:r>
            <a:r>
              <a:rPr lang="en-US" sz="2000" i="1" dirty="0">
                <a:solidFill>
                  <a:srgbClr val="333333"/>
                </a:solidFill>
              </a:rPr>
              <a:t>n = l</a:t>
            </a:r>
            <a:r>
              <a:rPr lang="en-US" sz="2000" dirty="0">
                <a:solidFill>
                  <a:srgbClr val="333333"/>
                </a:solidFill>
              </a:rPr>
              <a:t> + 1</a:t>
            </a:r>
            <a:endParaRPr lang="cs-CZ" sz="2000" dirty="0">
              <a:solidFill>
                <a:srgbClr val="333333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DA17CBB-CD37-420B-9F2F-43486560D240}"/>
              </a:ext>
            </a:extLst>
          </p:cNvPr>
          <p:cNvSpPr/>
          <p:nvPr/>
        </p:nvSpPr>
        <p:spPr>
          <a:xfrm>
            <a:off x="152400" y="4648200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333333"/>
                </a:solidFill>
              </a:rPr>
              <a:t>Protože</a:t>
            </a:r>
            <a:r>
              <a:rPr lang="en-US" sz="2000" dirty="0">
                <a:solidFill>
                  <a:srgbClr val="333333"/>
                </a:solidFill>
              </a:rPr>
              <a:t> se </a:t>
            </a:r>
            <a:r>
              <a:rPr lang="en-US" sz="2000" dirty="0" err="1">
                <a:solidFill>
                  <a:srgbClr val="333333"/>
                </a:solidFill>
              </a:rPr>
              <a:t>elektron</a:t>
            </a:r>
            <a:r>
              <a:rPr lang="en-US" sz="2000" dirty="0">
                <a:solidFill>
                  <a:srgbClr val="333333"/>
                </a:solidFill>
              </a:rPr>
              <a:t> po </a:t>
            </a:r>
            <a:r>
              <a:rPr lang="en-US" sz="2000" dirty="0" err="1">
                <a:solidFill>
                  <a:srgbClr val="333333"/>
                </a:solidFill>
              </a:rPr>
              <a:t>své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dráze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pohybuje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velkou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rychlostí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blížící</a:t>
            </a:r>
            <a:r>
              <a:rPr lang="en-US" sz="2000" dirty="0">
                <a:solidFill>
                  <a:srgbClr val="333333"/>
                </a:solidFill>
              </a:rPr>
              <a:t> se </a:t>
            </a:r>
            <a:r>
              <a:rPr lang="en-US" sz="2000" dirty="0" err="1">
                <a:solidFill>
                  <a:srgbClr val="333333"/>
                </a:solidFill>
              </a:rPr>
              <a:t>rychlosti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světla</a:t>
            </a:r>
            <a:r>
              <a:rPr lang="en-US" sz="2000" dirty="0">
                <a:solidFill>
                  <a:srgbClr val="333333"/>
                </a:solidFill>
              </a:rPr>
              <a:t>, </a:t>
            </a:r>
            <a:r>
              <a:rPr lang="cs-CZ" sz="2000" dirty="0">
                <a:solidFill>
                  <a:srgbClr val="333333"/>
                </a:solidFill>
              </a:rPr>
              <a:t>má, </a:t>
            </a:r>
            <a:r>
              <a:rPr lang="en-US" sz="2000" u="sng" dirty="0">
                <a:solidFill>
                  <a:srgbClr val="333333"/>
                </a:solidFill>
              </a:rPr>
              <a:t>v </a:t>
            </a:r>
            <a:r>
              <a:rPr lang="en-US" sz="2000" u="sng" dirty="0" err="1">
                <a:solidFill>
                  <a:srgbClr val="333333"/>
                </a:solidFill>
              </a:rPr>
              <a:t>souladu</a:t>
            </a:r>
            <a:r>
              <a:rPr lang="en-US" sz="2000" u="sng" dirty="0">
                <a:solidFill>
                  <a:srgbClr val="333333"/>
                </a:solidFill>
              </a:rPr>
              <a:t> s </a:t>
            </a:r>
            <a:r>
              <a:rPr lang="en-US" sz="2000" u="sng" dirty="0" err="1">
                <a:solidFill>
                  <a:srgbClr val="333333"/>
                </a:solidFill>
              </a:rPr>
              <a:t>teorií</a:t>
            </a:r>
            <a:r>
              <a:rPr lang="en-US" sz="2000" u="sng" dirty="0">
                <a:solidFill>
                  <a:srgbClr val="333333"/>
                </a:solidFill>
              </a:rPr>
              <a:t> relativity</a:t>
            </a:r>
            <a:r>
              <a:rPr lang="cs-CZ" sz="2000" dirty="0">
                <a:solidFill>
                  <a:srgbClr val="333333"/>
                </a:solidFill>
              </a:rPr>
              <a:t>, </a:t>
            </a:r>
            <a:r>
              <a:rPr lang="en-US" sz="2000" dirty="0" err="1">
                <a:solidFill>
                  <a:srgbClr val="333333"/>
                </a:solidFill>
              </a:rPr>
              <a:t>větší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hmotnost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blízko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jádra</a:t>
            </a:r>
            <a:r>
              <a:rPr lang="en-US" sz="2000" dirty="0">
                <a:solidFill>
                  <a:srgbClr val="333333"/>
                </a:solidFill>
              </a:rPr>
              <a:t> a </a:t>
            </a:r>
            <a:r>
              <a:rPr lang="en-US" sz="2000" dirty="0" err="1">
                <a:solidFill>
                  <a:srgbClr val="333333"/>
                </a:solidFill>
              </a:rPr>
              <a:t>menší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hmotnost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dál</a:t>
            </a:r>
            <a:r>
              <a:rPr lang="en-US" sz="2000" dirty="0">
                <a:solidFill>
                  <a:srgbClr val="333333"/>
                </a:solidFill>
              </a:rPr>
              <a:t> od </a:t>
            </a:r>
            <a:r>
              <a:rPr lang="en-US" sz="2000" dirty="0" err="1">
                <a:solidFill>
                  <a:srgbClr val="333333"/>
                </a:solidFill>
              </a:rPr>
              <a:t>jádra</a:t>
            </a:r>
            <a:r>
              <a:rPr lang="en-US" sz="2000" dirty="0">
                <a:solidFill>
                  <a:srgbClr val="333333"/>
                </a:solidFill>
              </a:rPr>
              <a:t>. </a:t>
            </a:r>
            <a:r>
              <a:rPr lang="en-US" sz="2000" u="sng" dirty="0" err="1">
                <a:solidFill>
                  <a:srgbClr val="333333"/>
                </a:solidFill>
              </a:rPr>
              <a:t>Vlivem</a:t>
            </a:r>
            <a:r>
              <a:rPr lang="en-US" sz="2000" u="sng" dirty="0">
                <a:solidFill>
                  <a:srgbClr val="333333"/>
                </a:solidFill>
              </a:rPr>
              <a:t> </a:t>
            </a:r>
            <a:r>
              <a:rPr lang="en-US" sz="2000" u="sng" dirty="0" err="1">
                <a:solidFill>
                  <a:srgbClr val="333333"/>
                </a:solidFill>
              </a:rPr>
              <a:t>změn</a:t>
            </a:r>
            <a:r>
              <a:rPr lang="en-US" sz="2000" u="sng" dirty="0">
                <a:solidFill>
                  <a:srgbClr val="333333"/>
                </a:solidFill>
              </a:rPr>
              <a:t> </a:t>
            </a:r>
            <a:r>
              <a:rPr lang="en-US" sz="2000" u="sng" dirty="0" err="1">
                <a:solidFill>
                  <a:srgbClr val="333333"/>
                </a:solidFill>
              </a:rPr>
              <a:t>hmotnosti</a:t>
            </a:r>
            <a:r>
              <a:rPr lang="en-US" sz="2000" u="sng" dirty="0">
                <a:solidFill>
                  <a:srgbClr val="333333"/>
                </a:solidFill>
              </a:rPr>
              <a:t> </a:t>
            </a:r>
            <a:r>
              <a:rPr lang="en-US" sz="2000" u="sng" dirty="0" err="1">
                <a:solidFill>
                  <a:srgbClr val="333333"/>
                </a:solidFill>
              </a:rPr>
              <a:t>elektronu</a:t>
            </a:r>
            <a:r>
              <a:rPr lang="en-US" sz="2000" u="sng" dirty="0">
                <a:solidFill>
                  <a:srgbClr val="333333"/>
                </a:solidFill>
              </a:rPr>
              <a:t> se </a:t>
            </a:r>
            <a:r>
              <a:rPr lang="en-US" sz="2000" u="sng" dirty="0" err="1">
                <a:solidFill>
                  <a:srgbClr val="333333"/>
                </a:solidFill>
              </a:rPr>
              <a:t>dráha</a:t>
            </a:r>
            <a:r>
              <a:rPr lang="en-US" sz="2000" u="sng" dirty="0">
                <a:solidFill>
                  <a:srgbClr val="333333"/>
                </a:solidFill>
              </a:rPr>
              <a:t> v </a:t>
            </a:r>
            <a:r>
              <a:rPr lang="en-US" sz="2000" u="sng" dirty="0" err="1">
                <a:solidFill>
                  <a:srgbClr val="333333"/>
                </a:solidFill>
              </a:rPr>
              <a:t>nejbližším</a:t>
            </a:r>
            <a:r>
              <a:rPr lang="en-US" sz="2000" u="sng" dirty="0">
                <a:solidFill>
                  <a:srgbClr val="333333"/>
                </a:solidFill>
              </a:rPr>
              <a:t> </a:t>
            </a:r>
            <a:r>
              <a:rPr lang="en-US" sz="2000" u="sng" dirty="0" err="1">
                <a:solidFill>
                  <a:srgbClr val="333333"/>
                </a:solidFill>
              </a:rPr>
              <a:t>bodě</a:t>
            </a:r>
            <a:r>
              <a:rPr lang="en-US" sz="2000" u="sng" dirty="0">
                <a:solidFill>
                  <a:srgbClr val="333333"/>
                </a:solidFill>
              </a:rPr>
              <a:t> </a:t>
            </a:r>
            <a:r>
              <a:rPr lang="en-US" sz="2000" u="sng" dirty="0" err="1">
                <a:solidFill>
                  <a:srgbClr val="333333"/>
                </a:solidFill>
              </a:rPr>
              <a:t>víc</a:t>
            </a:r>
            <a:r>
              <a:rPr lang="en-US" sz="2000" u="sng" dirty="0">
                <a:solidFill>
                  <a:srgbClr val="333333"/>
                </a:solidFill>
              </a:rPr>
              <a:t> </a:t>
            </a:r>
            <a:r>
              <a:rPr lang="en-US" sz="2000" u="sng" dirty="0" err="1">
                <a:solidFill>
                  <a:srgbClr val="333333"/>
                </a:solidFill>
              </a:rPr>
              <a:t>zakřivuje</a:t>
            </a:r>
            <a:r>
              <a:rPr lang="en-US" sz="2000" dirty="0">
                <a:solidFill>
                  <a:srgbClr val="333333"/>
                </a:solidFill>
              </a:rPr>
              <a:t> a to </a:t>
            </a:r>
            <a:r>
              <a:rPr lang="en-US" sz="2000" dirty="0" err="1">
                <a:solidFill>
                  <a:srgbClr val="333333"/>
                </a:solidFill>
              </a:rPr>
              <a:t>vede</a:t>
            </a:r>
            <a:r>
              <a:rPr lang="en-US" sz="2000" dirty="0">
                <a:solidFill>
                  <a:srgbClr val="333333"/>
                </a:solidFill>
              </a:rPr>
              <a:t> k </a:t>
            </a:r>
            <a:r>
              <a:rPr lang="en-US" sz="2000" dirty="0" err="1">
                <a:solidFill>
                  <a:srgbClr val="333333"/>
                </a:solidFill>
              </a:rPr>
              <a:t>přemisťování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celé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dráhy</a:t>
            </a:r>
            <a:r>
              <a:rPr lang="en-US" sz="2000" dirty="0">
                <a:solidFill>
                  <a:srgbClr val="333333"/>
                </a:solidFill>
              </a:rPr>
              <a:t>, </a:t>
            </a:r>
            <a:r>
              <a:rPr lang="en-US" sz="2000" dirty="0" err="1">
                <a:solidFill>
                  <a:srgbClr val="333333"/>
                </a:solidFill>
              </a:rPr>
              <a:t>která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nabývá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tvar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růžice</a:t>
            </a:r>
            <a:r>
              <a:rPr lang="en-US" sz="2000" dirty="0">
                <a:solidFill>
                  <a:srgbClr val="333333"/>
                </a:solidFill>
              </a:rPr>
              <a:t>. Proto se </a:t>
            </a:r>
            <a:r>
              <a:rPr lang="en-US" sz="2000" dirty="0" err="1">
                <a:solidFill>
                  <a:srgbClr val="333333"/>
                </a:solidFill>
              </a:rPr>
              <a:t>liší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energie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elektronu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na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drahách</a:t>
            </a:r>
            <a:r>
              <a:rPr lang="en-US" sz="2000" dirty="0">
                <a:solidFill>
                  <a:srgbClr val="333333"/>
                </a:solidFill>
              </a:rPr>
              <a:t> se </a:t>
            </a:r>
            <a:r>
              <a:rPr lang="en-US" sz="2000" dirty="0" err="1">
                <a:solidFill>
                  <a:srgbClr val="333333"/>
                </a:solidFill>
              </a:rPr>
              <a:t>stejným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hlavním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kvantovým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číslem</a:t>
            </a:r>
            <a:r>
              <a:rPr lang="en-US" sz="2000" dirty="0">
                <a:solidFill>
                  <a:srgbClr val="333333"/>
                </a:solidFill>
              </a:rPr>
              <a:t> a s </a:t>
            </a:r>
            <a:r>
              <a:rPr lang="en-US" sz="2000" dirty="0" err="1">
                <a:solidFill>
                  <a:srgbClr val="333333"/>
                </a:solidFill>
              </a:rPr>
              <a:t>odlišným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vedlejším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kvantovým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číslem</a:t>
            </a:r>
            <a:r>
              <a:rPr lang="en-US" sz="2000" dirty="0">
                <a:solidFill>
                  <a:srgbClr val="333333"/>
                </a:solidFill>
              </a:rPr>
              <a:t>.</a:t>
            </a:r>
            <a:endParaRPr lang="en-US" sz="2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3ADB1C0-8C66-4BB6-8E12-50E47E6B6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65003"/>
            <a:ext cx="3404570" cy="249668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9799460-CACB-468A-9720-0AEE630F7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362200"/>
            <a:ext cx="2438400" cy="207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2456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2480" y="1219200"/>
            <a:ext cx="8839200" cy="51054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Schr</a:t>
            </a:r>
            <a:r>
              <a:rPr lang="en-US" altLang="cs-CZ" sz="1800" b="1" dirty="0"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ö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dingerova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rovnice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Schr</a:t>
            </a: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ö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dinger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1926)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10000"/>
              </a:lnSpc>
              <a:buNone/>
            </a:pP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	 			</a:t>
            </a:r>
            <a:r>
              <a:rPr lang="en-US" altLang="cs-CZ" sz="2400" b="1" dirty="0">
                <a:cs typeface="Arial" panose="020B0604020202020204" pitchFamily="34" charset="0"/>
              </a:rPr>
              <a:t>Ĥ</a:t>
            </a:r>
            <a:r>
              <a:rPr lang="cs-CZ" altLang="cs-CZ" sz="2400" b="1" i="1" dirty="0"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sz="2400" b="1" i="1" dirty="0"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cs typeface="Arial" panose="020B0604020202020204" pitchFamily="34" charset="0"/>
              </a:rPr>
              <a:t> = E</a:t>
            </a:r>
            <a:r>
              <a:rPr lang="cs-CZ" altLang="cs-CZ" sz="2400" b="1" i="1" dirty="0">
                <a:cs typeface="Arial" panose="020B0604020202020204" pitchFamily="34" charset="0"/>
                <a:sym typeface="Symbol" pitchFamily="18" charset="2"/>
              </a:rPr>
              <a:t></a:t>
            </a:r>
            <a:endParaRPr lang="cs-CZ" altLang="cs-CZ" sz="24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algn="ctr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US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Ĥ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= -h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/8p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 (d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/dx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+d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/dy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+d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/dz</a:t>
            </a:r>
            <a:r>
              <a:rPr lang="cs-CZ" altLang="cs-CZ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) +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altLang="cs-CZ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 eaLnBrk="1" hangingPunct="1">
              <a:lnSpc>
                <a:spcPct val="110000"/>
              </a:lnSpc>
              <a:buNone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10000"/>
              </a:lnSpc>
              <a:buNone/>
            </a:pPr>
            <a:r>
              <a:rPr lang="en-US" altLang="cs-CZ" sz="2200" dirty="0" err="1">
                <a:cs typeface="Arial" panose="020B0604020202020204" pitchFamily="34" charset="0"/>
              </a:rPr>
              <a:t>Lze</a:t>
            </a:r>
            <a:r>
              <a:rPr lang="en-US" altLang="cs-CZ" sz="2200" dirty="0">
                <a:cs typeface="Arial" panose="020B0604020202020204" pitchFamily="34" charset="0"/>
              </a:rPr>
              <a:t> u</a:t>
            </a:r>
            <a:r>
              <a:rPr lang="cs-CZ" altLang="cs-CZ" sz="2200" dirty="0" err="1">
                <a:cs typeface="Arial" panose="020B0604020202020204" pitchFamily="34" charset="0"/>
              </a:rPr>
              <a:t>rč</a:t>
            </a:r>
            <a:r>
              <a:rPr lang="en-US" altLang="cs-CZ" sz="2200" dirty="0">
                <a:cs typeface="Arial" panose="020B0604020202020204" pitchFamily="34" charset="0"/>
              </a:rPr>
              <a:t>it</a:t>
            </a:r>
            <a:r>
              <a:rPr lang="cs-CZ" altLang="cs-CZ" sz="2200" dirty="0">
                <a:cs typeface="Arial" panose="020B0604020202020204" pitchFamily="34" charset="0"/>
              </a:rPr>
              <a:t> energii a prostor. uspořádání elektronu  x jen pro proton + elektron (atom H)</a:t>
            </a:r>
            <a:r>
              <a:rPr lang="en-US" altLang="cs-CZ" sz="2200" dirty="0">
                <a:cs typeface="Arial" panose="020B0604020202020204" pitchFamily="34" charset="0"/>
              </a:rPr>
              <a:t>, </a:t>
            </a:r>
            <a:r>
              <a:rPr lang="cs-CZ" altLang="cs-CZ" sz="2200" dirty="0">
                <a:cs typeface="Arial" panose="020B0604020202020204" pitchFamily="34" charset="0"/>
              </a:rPr>
              <a:t>pro  „vyšší atomy“ změna kvantity </a:t>
            </a:r>
            <a:r>
              <a:rPr lang="cs-CZ" altLang="cs-CZ" sz="2200" dirty="0" err="1">
                <a:cs typeface="Arial" panose="020B0604020202020204" pitchFamily="34" charset="0"/>
              </a:rPr>
              <a:t>fyz</a:t>
            </a:r>
            <a:r>
              <a:rPr lang="cs-CZ" altLang="cs-CZ" sz="2200" dirty="0">
                <a:cs typeface="Arial" panose="020B0604020202020204" pitchFamily="34" charset="0"/>
              </a:rPr>
              <a:t>. vztahů  jádro - elektron + repulsní síly mezi elektrony.</a:t>
            </a:r>
          </a:p>
          <a:p>
            <a:pPr marL="0" indent="0" algn="just" eaLnBrk="1" hangingPunct="1">
              <a:lnSpc>
                <a:spcPct val="110000"/>
              </a:lnSpc>
              <a:buNone/>
            </a:pPr>
            <a:endParaRPr lang="cs-CZ" altLang="cs-CZ" sz="900" dirty="0"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sz="2200" dirty="0">
                <a:cs typeface="Arial" panose="020B0604020202020204" pitchFamily="34" charset="0"/>
              </a:rPr>
              <a:t>Řešením </a:t>
            </a:r>
            <a:r>
              <a:rPr lang="cs-CZ" altLang="cs-CZ" sz="2200" dirty="0" err="1">
                <a:cs typeface="Arial" panose="020B0604020202020204" pitchFamily="34" charset="0"/>
              </a:rPr>
              <a:t>Schr</a:t>
            </a:r>
            <a:r>
              <a:rPr lang="en-US" altLang="cs-CZ" sz="2200" dirty="0">
                <a:cs typeface="Arial" panose="020B0604020202020204" pitchFamily="34" charset="0"/>
                <a:sym typeface="Times New Roman" pitchFamily="18" charset="0"/>
              </a:rPr>
              <a:t>ö</a:t>
            </a:r>
            <a:r>
              <a:rPr lang="cs-CZ" altLang="cs-CZ" sz="2200" dirty="0" err="1">
                <a:cs typeface="Arial" panose="020B0604020202020204" pitchFamily="34" charset="0"/>
              </a:rPr>
              <a:t>dingerovy</a:t>
            </a:r>
            <a:r>
              <a:rPr lang="cs-CZ" altLang="cs-CZ" sz="2200" dirty="0">
                <a:cs typeface="Arial" panose="020B0604020202020204" pitchFamily="34" charset="0"/>
              </a:rPr>
              <a:t> rovnice pro orbitaly získáme 3 základní údaje: </a:t>
            </a:r>
          </a:p>
          <a:p>
            <a:pPr marL="457200" indent="-457200">
              <a:lnSpc>
                <a:spcPct val="110000"/>
              </a:lnSpc>
              <a:buAutoNum type="arabicParenR"/>
            </a:pPr>
            <a:r>
              <a:rPr lang="cs-CZ" altLang="cs-CZ" sz="2200" dirty="0">
                <a:cs typeface="Arial" panose="020B0604020202020204" pitchFamily="34" charset="0"/>
              </a:rPr>
              <a:t>vlnové funkce atomových orbitalů (AO) charakterizovaných kvantovými čísly </a:t>
            </a:r>
            <a:r>
              <a:rPr lang="cs-CZ" altLang="cs-CZ" sz="2200" b="1" i="1" dirty="0">
                <a:cs typeface="Arial" panose="020B0604020202020204" pitchFamily="34" charset="0"/>
              </a:rPr>
              <a:t>n, l, m</a:t>
            </a:r>
            <a:r>
              <a:rPr lang="cs-CZ" altLang="cs-CZ" sz="2200" b="1" baseline="-25000" dirty="0">
                <a:cs typeface="Arial" panose="020B0604020202020204" pitchFamily="34" charset="0"/>
              </a:rPr>
              <a:t>l</a:t>
            </a:r>
            <a:endParaRPr lang="cs-CZ" altLang="cs-CZ" sz="2200" baseline="-25000" dirty="0">
              <a:cs typeface="Arial" panose="020B0604020202020204" pitchFamily="34" charset="0"/>
            </a:endParaRPr>
          </a:p>
          <a:p>
            <a:pPr marL="457200" indent="-457200">
              <a:lnSpc>
                <a:spcPct val="110000"/>
              </a:lnSpc>
              <a:buAutoNum type="arabicParenR"/>
            </a:pPr>
            <a:r>
              <a:rPr lang="cs-CZ" altLang="cs-CZ" sz="2200" dirty="0">
                <a:cs typeface="Arial" panose="020B0604020202020204" pitchFamily="34" charset="0"/>
              </a:rPr>
              <a:t>hodnoty energie (vlastní) všech atomových orbitalů (</a:t>
            </a:r>
            <a:r>
              <a:rPr lang="cs-CZ" altLang="cs-CZ" sz="2200" dirty="0" err="1">
                <a:cs typeface="Arial" panose="020B0604020202020204" pitchFamily="34" charset="0"/>
              </a:rPr>
              <a:t>AO</a:t>
            </a:r>
            <a:r>
              <a:rPr lang="cs-CZ" altLang="cs-CZ" sz="2200" dirty="0"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sz="2200" dirty="0">
                <a:cs typeface="Arial" panose="020B0604020202020204" pitchFamily="34" charset="0"/>
              </a:rPr>
              <a:t>3) </a:t>
            </a:r>
            <a:r>
              <a:rPr lang="en-US" altLang="cs-CZ" sz="2200" dirty="0">
                <a:cs typeface="Arial" panose="020B0604020202020204" pitchFamily="34" charset="0"/>
              </a:rPr>
              <a:t> </a:t>
            </a:r>
            <a:r>
              <a:rPr lang="cs-CZ" altLang="cs-CZ" sz="2200" dirty="0">
                <a:cs typeface="Arial" panose="020B0604020202020204" pitchFamily="34" charset="0"/>
              </a:rPr>
              <a:t>průběh vlnové funkce </a:t>
            </a:r>
            <a:r>
              <a:rPr lang="cs-CZ" altLang="cs-CZ" sz="2200" b="1" i="1" dirty="0"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sz="2200" b="1" dirty="0">
                <a:cs typeface="Arial" panose="020B0604020202020204" pitchFamily="34" charset="0"/>
              </a:rPr>
              <a:t>, </a:t>
            </a:r>
            <a:r>
              <a:rPr lang="cs-CZ" altLang="cs-CZ" sz="2200" b="1" i="1" dirty="0"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sz="2200" b="1" i="1" dirty="0">
                <a:cs typeface="Arial" panose="020B0604020202020204" pitchFamily="34" charset="0"/>
              </a:rPr>
              <a:t> </a:t>
            </a:r>
            <a:r>
              <a:rPr lang="cs-CZ" altLang="cs-CZ" sz="2200" b="1" dirty="0">
                <a:cs typeface="Arial" panose="020B0604020202020204" pitchFamily="34" charset="0"/>
              </a:rPr>
              <a:t>2 </a:t>
            </a:r>
            <a:r>
              <a:rPr lang="cs-CZ" altLang="cs-CZ" sz="2200" dirty="0">
                <a:cs typeface="Arial" panose="020B0604020202020204" pitchFamily="34" charset="0"/>
              </a:rPr>
              <a:t>v závislosti na prostorových souřadnicích okolo jádra</a:t>
            </a:r>
          </a:p>
          <a:p>
            <a:pPr marL="0" indent="0" algn="just" eaLnBrk="1" hangingPunct="1">
              <a:lnSpc>
                <a:spcPct val="110000"/>
              </a:lnSpc>
              <a:buNone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371600" y="381000"/>
            <a:ext cx="6320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Kvantov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ě-mechanický model atomu</a:t>
            </a:r>
          </a:p>
        </p:txBody>
      </p:sp>
    </p:spTree>
    <p:extLst>
      <p:ext uri="{BB962C8B-B14F-4D97-AF65-F5344CB8AC3E}">
        <p14:creationId xmlns:p14="http://schemas.microsoft.com/office/powerpoint/2010/main" val="207189786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7"/>
          <p:cNvSpPr>
            <a:spLocks noChangeArrowheads="1"/>
          </p:cNvSpPr>
          <p:nvPr/>
        </p:nvSpPr>
        <p:spPr bwMode="auto">
          <a:xfrm>
            <a:off x="6650831" y="1056214"/>
            <a:ext cx="2103436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aseline="0" dirty="0">
                <a:latin typeface="+mn-lt"/>
                <a:cs typeface="Arial" panose="020B0604020202020204" pitchFamily="34" charset="0"/>
                <a:sym typeface="Symbol" pitchFamily="18" charset="2"/>
              </a:rPr>
              <a:t>   x, y, z  r,  </a:t>
            </a:r>
            <a:r>
              <a:rPr lang="el-GR" altLang="cs-CZ" sz="1600" baseline="0" dirty="0">
                <a:latin typeface="+mn-lt"/>
                <a:cs typeface="Arial" panose="020B0604020202020204" pitchFamily="34" charset="0"/>
                <a:sym typeface="Symbol" pitchFamily="18" charset="2"/>
              </a:rPr>
              <a:t>θ</a:t>
            </a:r>
            <a:r>
              <a:rPr lang="cs-CZ" altLang="cs-CZ" sz="1600" baseline="0" dirty="0">
                <a:latin typeface="+mn-lt"/>
                <a:cs typeface="Arial" panose="020B0604020202020204" pitchFamily="34" charset="0"/>
                <a:sym typeface="Symbol" pitchFamily="18" charset="2"/>
              </a:rPr>
              <a:t>, </a:t>
            </a:r>
            <a:r>
              <a:rPr lang="el-GR" altLang="cs-CZ" sz="1600" i="1" baseline="0" dirty="0">
                <a:latin typeface="+mn-lt"/>
                <a:cs typeface="Arial" panose="020B0604020202020204" pitchFamily="34" charset="0"/>
                <a:sym typeface="Symbol" pitchFamily="18" charset="2"/>
              </a:rPr>
              <a:t>φ</a:t>
            </a:r>
            <a:endParaRPr lang="cs-CZ" altLang="cs-CZ" sz="1600" i="1" baseline="0" dirty="0">
              <a:latin typeface="+mn-lt"/>
              <a:cs typeface="Arial" panose="020B0604020202020204" pitchFamily="34" charset="0"/>
              <a:sym typeface="Symbol" pitchFamily="18" charset="2"/>
            </a:endParaRPr>
          </a:p>
          <a:p>
            <a:pPr>
              <a:spcBef>
                <a:spcPct val="25000"/>
              </a:spcBef>
              <a:buClrTx/>
              <a:buSzTx/>
              <a:buFontTx/>
              <a:buNone/>
            </a:pPr>
            <a:r>
              <a:rPr lang="cs-CZ" altLang="cs-CZ" sz="1600" dirty="0">
                <a:latin typeface="+mn-lt"/>
                <a:cs typeface="Arial" panose="020B0604020202020204" pitchFamily="34" charset="0"/>
                <a:sym typeface="Symbol" pitchFamily="18" charset="2"/>
              </a:rPr>
              <a:t>      </a:t>
            </a:r>
            <a:r>
              <a:rPr lang="cs-CZ" altLang="cs-CZ" sz="1600" baseline="0" dirty="0">
                <a:latin typeface="+mn-lt"/>
                <a:cs typeface="Arial" panose="020B0604020202020204" pitchFamily="34" charset="0"/>
                <a:sym typeface="Symbol" pitchFamily="18" charset="2"/>
              </a:rPr>
              <a:t>x = r  sin</a:t>
            </a:r>
            <a:r>
              <a:rPr lang="el-GR" altLang="cs-CZ" sz="1600" baseline="0" dirty="0">
                <a:latin typeface="+mn-lt"/>
                <a:cs typeface="Arial" panose="020B0604020202020204" pitchFamily="34" charset="0"/>
                <a:sym typeface="Symbol" pitchFamily="18" charset="2"/>
              </a:rPr>
              <a:t> θ</a:t>
            </a:r>
            <a:r>
              <a:rPr lang="cs-CZ" altLang="cs-CZ" sz="1600" baseline="0" dirty="0">
                <a:latin typeface="+mn-lt"/>
                <a:cs typeface="Arial" panose="020B0604020202020204" pitchFamily="34" charset="0"/>
                <a:sym typeface="Symbol" pitchFamily="18" charset="2"/>
              </a:rPr>
              <a:t>  cos</a:t>
            </a:r>
            <a:r>
              <a:rPr lang="el-GR" altLang="cs-CZ" sz="1600" baseline="0" dirty="0">
                <a:latin typeface="+mn-lt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l-GR" altLang="cs-CZ" sz="1600" i="1" baseline="0" dirty="0">
                <a:latin typeface="+mn-lt"/>
                <a:cs typeface="Arial" panose="020B0604020202020204" pitchFamily="34" charset="0"/>
                <a:sym typeface="Symbol" pitchFamily="18" charset="2"/>
              </a:rPr>
              <a:t>φ</a:t>
            </a:r>
            <a:endParaRPr lang="cs-CZ" altLang="cs-CZ" sz="1600" i="1" baseline="0" dirty="0">
              <a:latin typeface="+mn-lt"/>
              <a:cs typeface="Arial" panose="020B0604020202020204" pitchFamily="34" charset="0"/>
              <a:sym typeface="Symbol" pitchFamily="18" charset="2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aseline="0" dirty="0">
                <a:latin typeface="+mn-lt"/>
                <a:cs typeface="Arial" panose="020B0604020202020204" pitchFamily="34" charset="0"/>
                <a:sym typeface="Symbol" pitchFamily="18" charset="2"/>
              </a:rPr>
              <a:t>      y = r  sin</a:t>
            </a:r>
            <a:r>
              <a:rPr lang="el-GR" altLang="cs-CZ" sz="1600" baseline="0" dirty="0">
                <a:latin typeface="+mn-lt"/>
                <a:cs typeface="Arial" panose="020B0604020202020204" pitchFamily="34" charset="0"/>
                <a:sym typeface="Symbol" pitchFamily="18" charset="2"/>
              </a:rPr>
              <a:t> θ</a:t>
            </a:r>
            <a:r>
              <a:rPr lang="cs-CZ" altLang="cs-CZ" sz="1600" baseline="0" dirty="0">
                <a:latin typeface="+mn-lt"/>
                <a:cs typeface="Arial" panose="020B0604020202020204" pitchFamily="34" charset="0"/>
                <a:sym typeface="Symbol" pitchFamily="18" charset="2"/>
              </a:rPr>
              <a:t>  sin</a:t>
            </a:r>
            <a:r>
              <a:rPr lang="el-GR" altLang="cs-CZ" sz="1600" baseline="0" dirty="0">
                <a:latin typeface="+mn-lt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l-GR" altLang="cs-CZ" sz="1600" i="1" baseline="0" dirty="0">
                <a:latin typeface="+mn-lt"/>
                <a:cs typeface="Arial" panose="020B0604020202020204" pitchFamily="34" charset="0"/>
                <a:sym typeface="Symbol" pitchFamily="18" charset="2"/>
              </a:rPr>
              <a:t>φ</a:t>
            </a:r>
            <a:endParaRPr lang="cs-CZ" altLang="cs-CZ" sz="1600" i="1" baseline="0" dirty="0">
              <a:latin typeface="+mn-lt"/>
              <a:cs typeface="Arial" panose="020B0604020202020204" pitchFamily="34" charset="0"/>
              <a:sym typeface="Symbol" pitchFamily="18" charset="2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>
                <a:latin typeface="+mn-lt"/>
                <a:cs typeface="Arial" panose="020B0604020202020204" pitchFamily="34" charset="0"/>
                <a:sym typeface="Symbol" pitchFamily="18" charset="2"/>
              </a:rPr>
              <a:t>      </a:t>
            </a:r>
            <a:r>
              <a:rPr lang="cs-CZ" altLang="cs-CZ" sz="1600" baseline="0" dirty="0">
                <a:latin typeface="+mn-lt"/>
                <a:cs typeface="Arial" panose="020B0604020202020204" pitchFamily="34" charset="0"/>
                <a:sym typeface="Symbol" pitchFamily="18" charset="2"/>
              </a:rPr>
              <a:t>z = r  cos</a:t>
            </a:r>
            <a:r>
              <a:rPr lang="el-GR" altLang="cs-CZ" sz="1600" baseline="0" dirty="0">
                <a:latin typeface="+mn-lt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l-GR" altLang="cs-CZ" sz="1600" i="1" baseline="0" dirty="0">
                <a:latin typeface="+mn-lt"/>
                <a:cs typeface="Arial" panose="020B0604020202020204" pitchFamily="34" charset="0"/>
                <a:sym typeface="Symbol" pitchFamily="18" charset="2"/>
              </a:rPr>
              <a:t>φ</a:t>
            </a:r>
            <a:endParaRPr lang="cs-CZ" altLang="cs-CZ" sz="1600" i="1" baseline="0" dirty="0">
              <a:latin typeface="+mn-lt"/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33797" name="Line 8"/>
          <p:cNvSpPr>
            <a:spLocks noChangeShapeType="1"/>
          </p:cNvSpPr>
          <p:nvPr/>
        </p:nvSpPr>
        <p:spPr bwMode="auto">
          <a:xfrm flipV="1">
            <a:off x="6826250" y="25908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798" name="Line 9"/>
          <p:cNvSpPr>
            <a:spLocks noChangeShapeType="1"/>
          </p:cNvSpPr>
          <p:nvPr/>
        </p:nvSpPr>
        <p:spPr bwMode="auto">
          <a:xfrm>
            <a:off x="6826250" y="41910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799" name="Line 10"/>
          <p:cNvSpPr>
            <a:spLocks noChangeShapeType="1"/>
          </p:cNvSpPr>
          <p:nvPr/>
        </p:nvSpPr>
        <p:spPr bwMode="auto">
          <a:xfrm flipH="1">
            <a:off x="5835650" y="4191000"/>
            <a:ext cx="990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0" name="Line 11"/>
          <p:cNvSpPr>
            <a:spLocks noChangeShapeType="1"/>
          </p:cNvSpPr>
          <p:nvPr/>
        </p:nvSpPr>
        <p:spPr bwMode="auto">
          <a:xfrm flipV="1">
            <a:off x="6826250" y="3276600"/>
            <a:ext cx="60960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1" name="Oval 12"/>
          <p:cNvSpPr>
            <a:spLocks noChangeArrowheads="1"/>
          </p:cNvSpPr>
          <p:nvPr/>
        </p:nvSpPr>
        <p:spPr bwMode="auto">
          <a:xfrm>
            <a:off x="7435850" y="3200400"/>
            <a:ext cx="76200" cy="762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cs-CZ" altLang="en-US" sz="2400">
              <a:latin typeface="Times New Roman" pitchFamily="18" charset="0"/>
            </a:endParaRPr>
          </a:p>
        </p:txBody>
      </p:sp>
      <p:sp>
        <p:nvSpPr>
          <p:cNvPr id="33802" name="Oval 13"/>
          <p:cNvSpPr>
            <a:spLocks noChangeArrowheads="1"/>
          </p:cNvSpPr>
          <p:nvPr/>
        </p:nvSpPr>
        <p:spPr bwMode="auto">
          <a:xfrm>
            <a:off x="6750050" y="4114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cs-CZ" altLang="en-US" sz="2400">
              <a:latin typeface="Times New Roman" pitchFamily="18" charset="0"/>
            </a:endParaRPr>
          </a:p>
        </p:txBody>
      </p:sp>
      <p:sp>
        <p:nvSpPr>
          <p:cNvPr id="33803" name="Line 14"/>
          <p:cNvSpPr>
            <a:spLocks noChangeShapeType="1"/>
          </p:cNvSpPr>
          <p:nvPr/>
        </p:nvSpPr>
        <p:spPr bwMode="auto">
          <a:xfrm flipH="1">
            <a:off x="7435850" y="41910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4" name="Line 15"/>
          <p:cNvSpPr>
            <a:spLocks noChangeShapeType="1"/>
          </p:cNvSpPr>
          <p:nvPr/>
        </p:nvSpPr>
        <p:spPr bwMode="auto">
          <a:xfrm flipH="1">
            <a:off x="6216650" y="47244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5" name="Line 16"/>
          <p:cNvSpPr>
            <a:spLocks noChangeShapeType="1"/>
          </p:cNvSpPr>
          <p:nvPr/>
        </p:nvSpPr>
        <p:spPr bwMode="auto">
          <a:xfrm flipV="1">
            <a:off x="7435850" y="32766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6" name="Line 17"/>
          <p:cNvSpPr>
            <a:spLocks noChangeShapeType="1"/>
          </p:cNvSpPr>
          <p:nvPr/>
        </p:nvSpPr>
        <p:spPr bwMode="auto">
          <a:xfrm>
            <a:off x="6902450" y="42672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33807" name="AutoShape 18"/>
          <p:cNvCxnSpPr>
            <a:cxnSpLocks noChangeShapeType="1"/>
            <a:stCxn id="33799" idx="0"/>
            <a:endCxn id="33799" idx="0"/>
          </p:cNvCxnSpPr>
          <p:nvPr/>
        </p:nvCxnSpPr>
        <p:spPr bwMode="auto">
          <a:xfrm rot="5400000" flipV="1">
            <a:off x="6826250" y="4191000"/>
            <a:ext cx="1588" cy="1588"/>
          </a:xfrm>
          <a:prstGeom prst="curvedConnector3">
            <a:avLst>
              <a:gd name="adj1" fmla="val -14400000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808" name="Rectangle 19"/>
          <p:cNvSpPr>
            <a:spLocks noChangeArrowheads="1"/>
          </p:cNvSpPr>
          <p:nvPr/>
        </p:nvSpPr>
        <p:spPr bwMode="auto">
          <a:xfrm>
            <a:off x="7054850" y="3581400"/>
            <a:ext cx="28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aseline="0">
                <a:sym typeface="Symbol" pitchFamily="18" charset="2"/>
              </a:rPr>
              <a:t>r</a:t>
            </a:r>
          </a:p>
        </p:txBody>
      </p:sp>
      <p:sp>
        <p:nvSpPr>
          <p:cNvPr id="33809" name="Rectangle 20"/>
          <p:cNvSpPr>
            <a:spLocks noChangeArrowheads="1"/>
          </p:cNvSpPr>
          <p:nvPr/>
        </p:nvSpPr>
        <p:spPr bwMode="auto">
          <a:xfrm>
            <a:off x="8350250" y="4114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aseline="0">
                <a:sym typeface="Symbol" pitchFamily="18" charset="2"/>
              </a:rPr>
              <a:t>x</a:t>
            </a:r>
          </a:p>
        </p:txBody>
      </p:sp>
      <p:sp>
        <p:nvSpPr>
          <p:cNvPr id="33810" name="Rectangle 21"/>
          <p:cNvSpPr>
            <a:spLocks noChangeArrowheads="1"/>
          </p:cNvSpPr>
          <p:nvPr/>
        </p:nvSpPr>
        <p:spPr bwMode="auto">
          <a:xfrm>
            <a:off x="5962650" y="4876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aseline="0">
                <a:sym typeface="Symbol" pitchFamily="18" charset="2"/>
              </a:rPr>
              <a:t>y</a:t>
            </a:r>
          </a:p>
        </p:txBody>
      </p:sp>
      <p:sp>
        <p:nvSpPr>
          <p:cNvPr id="33811" name="Rectangle 22"/>
          <p:cNvSpPr>
            <a:spLocks noChangeArrowheads="1"/>
          </p:cNvSpPr>
          <p:nvPr/>
        </p:nvSpPr>
        <p:spPr bwMode="auto">
          <a:xfrm>
            <a:off x="6572250" y="26670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aseline="0">
                <a:sym typeface="Symbol" pitchFamily="18" charset="2"/>
              </a:rPr>
              <a:t>z</a:t>
            </a:r>
          </a:p>
        </p:txBody>
      </p:sp>
      <p:sp>
        <p:nvSpPr>
          <p:cNvPr id="33812" name="Line 23"/>
          <p:cNvSpPr>
            <a:spLocks noChangeShapeType="1"/>
          </p:cNvSpPr>
          <p:nvPr/>
        </p:nvSpPr>
        <p:spPr bwMode="auto">
          <a:xfrm>
            <a:off x="6826250" y="33528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13" name="Line 24"/>
          <p:cNvSpPr>
            <a:spLocks noChangeShapeType="1"/>
          </p:cNvSpPr>
          <p:nvPr/>
        </p:nvSpPr>
        <p:spPr bwMode="auto">
          <a:xfrm>
            <a:off x="6597650" y="4419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14" name="Rectangle 25"/>
          <p:cNvSpPr>
            <a:spLocks noChangeArrowheads="1"/>
          </p:cNvSpPr>
          <p:nvPr/>
        </p:nvSpPr>
        <p:spPr bwMode="auto">
          <a:xfrm>
            <a:off x="6902450" y="3124200"/>
            <a:ext cx="34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aseline="0" dirty="0">
                <a:latin typeface="Symbol" pitchFamily="18" charset="2"/>
                <a:sym typeface="Symbol" pitchFamily="18" charset="2"/>
              </a:rPr>
              <a:t>q</a:t>
            </a:r>
          </a:p>
        </p:txBody>
      </p:sp>
      <p:sp>
        <p:nvSpPr>
          <p:cNvPr id="33815" name="Rectangle 26"/>
          <p:cNvSpPr>
            <a:spLocks noChangeArrowheads="1"/>
          </p:cNvSpPr>
          <p:nvPr/>
        </p:nvSpPr>
        <p:spPr bwMode="auto">
          <a:xfrm>
            <a:off x="6610350" y="4267200"/>
            <a:ext cx="36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aseline="0">
                <a:latin typeface="Symbol" pitchFamily="18" charset="2"/>
                <a:sym typeface="Symbol" pitchFamily="18" charset="2"/>
              </a:rPr>
              <a:t>j</a:t>
            </a:r>
          </a:p>
        </p:txBody>
      </p:sp>
      <p:sp>
        <p:nvSpPr>
          <p:cNvPr id="33817" name="Rectangle 28"/>
          <p:cNvSpPr>
            <a:spLocks noChangeArrowheads="1"/>
          </p:cNvSpPr>
          <p:nvPr/>
        </p:nvSpPr>
        <p:spPr bwMode="auto">
          <a:xfrm>
            <a:off x="5486400" y="5946775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i="1" baseline="-25000">
                <a:latin typeface="Times New Roman" pitchFamily="18" charset="0"/>
                <a:sym typeface="Symbol" pitchFamily="18" charset="2"/>
              </a:rPr>
              <a:t>l</a:t>
            </a:r>
          </a:p>
        </p:txBody>
      </p:sp>
      <p:sp>
        <p:nvSpPr>
          <p:cNvPr id="33818" name="Rectangle 29"/>
          <p:cNvSpPr>
            <a:spLocks noChangeArrowheads="1"/>
          </p:cNvSpPr>
          <p:nvPr/>
        </p:nvSpPr>
        <p:spPr bwMode="auto">
          <a:xfrm>
            <a:off x="303570" y="346075"/>
            <a:ext cx="6289674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buChar char="n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accent2"/>
              </a:buClr>
              <a:buSzPct val="80000"/>
              <a:buChar char="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SzPct val="65000"/>
              <a:buChar char="n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accent2"/>
              </a:buClr>
              <a:buSzPct val="70000"/>
              <a:buChar char="¨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buNone/>
            </a:pPr>
            <a:r>
              <a:rPr lang="cs-CZ" altLang="cs-CZ" b="1" dirty="0">
                <a:latin typeface="+mn-lt"/>
                <a:cs typeface="Arial" panose="020B0604020202020204" pitchFamily="34" charset="0"/>
              </a:rPr>
              <a:t>Atomový orbital  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= </a:t>
            </a:r>
            <a:r>
              <a:rPr lang="cs-CZ" altLang="cs-CZ" baseline="0" dirty="0">
                <a:latin typeface="+mn-lt"/>
                <a:cs typeface="Arial" panose="020B0604020202020204" pitchFamily="34" charset="0"/>
              </a:rPr>
              <a:t>existenční oblast elektronu v atomu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800" baseline="0" dirty="0">
                <a:latin typeface="+mn-lt"/>
                <a:cs typeface="Arial" panose="020B0604020202020204" pitchFamily="34" charset="0"/>
              </a:rPr>
              <a:t>               </a:t>
            </a:r>
            <a:r>
              <a:rPr lang="cs-CZ" altLang="cs-CZ" baseline="0" dirty="0">
                <a:latin typeface="+mn-lt"/>
                <a:cs typeface="Arial" panose="020B0604020202020204" pitchFamily="34" charset="0"/>
              </a:rPr>
              <a:t>                                  	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b="1" i="1" baseline="0" dirty="0">
                <a:latin typeface="+mn-lt"/>
                <a:cs typeface="Arial" panose="020B0604020202020204" pitchFamily="34" charset="0"/>
                <a:sym typeface="Symbol" pitchFamily="18" charset="2"/>
              </a:rPr>
              <a:t>		</a:t>
            </a:r>
            <a:r>
              <a:rPr lang="cs-CZ" altLang="cs-CZ" b="1" baseline="0" dirty="0">
                <a:latin typeface="+mn-lt"/>
                <a:cs typeface="Arial" panose="020B0604020202020204" pitchFamily="34" charset="0"/>
              </a:rPr>
              <a:t> (</a:t>
            </a:r>
            <a:r>
              <a:rPr lang="cs-CZ" altLang="cs-CZ" b="1" baseline="0" dirty="0" err="1">
                <a:latin typeface="+mn-lt"/>
                <a:cs typeface="Arial" panose="020B0604020202020204" pitchFamily="34" charset="0"/>
              </a:rPr>
              <a:t>x,y,z</a:t>
            </a:r>
            <a:r>
              <a:rPr lang="cs-CZ" altLang="cs-CZ" b="1" baseline="0" dirty="0">
                <a:latin typeface="+mn-lt"/>
                <a:cs typeface="Arial" panose="020B0604020202020204" pitchFamily="34" charset="0"/>
              </a:rPr>
              <a:t>)    </a:t>
            </a:r>
            <a:r>
              <a:rPr lang="cs-CZ" altLang="cs-CZ" baseline="0" dirty="0">
                <a:latin typeface="+mn-lt"/>
                <a:cs typeface="Arial" panose="020B0604020202020204" pitchFamily="34" charset="0"/>
              </a:rPr>
              <a:t>kartézské souřadnice</a:t>
            </a:r>
            <a:endParaRPr lang="cs-CZ" altLang="cs-CZ" i="1" baseline="0" dirty="0">
              <a:latin typeface="+mn-lt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cs-CZ" b="1" i="1" baseline="0" dirty="0">
                <a:latin typeface="+mn-lt"/>
                <a:cs typeface="Arial" panose="020B0604020202020204" pitchFamily="34" charset="0"/>
              </a:rPr>
              <a:t>       	</a:t>
            </a:r>
            <a:r>
              <a:rPr lang="cs-CZ" altLang="cs-CZ" b="1" i="1" baseline="0" dirty="0">
                <a:latin typeface="+mn-lt"/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b="1" baseline="0" dirty="0">
                <a:latin typeface="+mn-lt"/>
                <a:cs typeface="Arial" panose="020B0604020202020204" pitchFamily="34" charset="0"/>
              </a:rPr>
              <a:t> (r,</a:t>
            </a:r>
            <a:r>
              <a:rPr lang="cs-CZ" altLang="cs-CZ" b="1" baseline="0" dirty="0">
                <a:latin typeface="+mn-lt"/>
                <a:cs typeface="Arial" panose="020B0604020202020204" pitchFamily="34" charset="0"/>
                <a:sym typeface="Symbol" pitchFamily="18" charset="2"/>
              </a:rPr>
              <a:t></a:t>
            </a:r>
            <a:r>
              <a:rPr lang="cs-CZ" altLang="cs-CZ" b="1" baseline="0" dirty="0">
                <a:latin typeface="+mn-lt"/>
                <a:cs typeface="Arial" panose="020B0604020202020204" pitchFamily="34" charset="0"/>
              </a:rPr>
              <a:t>,</a:t>
            </a:r>
            <a:r>
              <a:rPr lang="cs-CZ" altLang="cs-CZ" b="1" baseline="0" dirty="0">
                <a:latin typeface="+mn-lt"/>
                <a:cs typeface="Arial" panose="020B0604020202020204" pitchFamily="34" charset="0"/>
                <a:sym typeface="Symbol" pitchFamily="18" charset="2"/>
              </a:rPr>
              <a:t></a:t>
            </a:r>
            <a:r>
              <a:rPr lang="cs-CZ" altLang="cs-CZ" b="1" baseline="0" dirty="0">
                <a:latin typeface="+mn-lt"/>
                <a:cs typeface="Arial" panose="020B0604020202020204" pitchFamily="34" charset="0"/>
              </a:rPr>
              <a:t>)   </a:t>
            </a:r>
            <a:r>
              <a:rPr lang="cs-CZ" altLang="cs-CZ" baseline="0" dirty="0">
                <a:latin typeface="+mn-lt"/>
                <a:cs typeface="Arial" panose="020B0604020202020204" pitchFamily="34" charset="0"/>
              </a:rPr>
              <a:t>sférické </a:t>
            </a:r>
            <a:r>
              <a:rPr lang="cs-CZ" altLang="cs-CZ" dirty="0">
                <a:latin typeface="+mn-lt"/>
                <a:cs typeface="Arial" panose="020B0604020202020204" pitchFamily="34" charset="0"/>
              </a:rPr>
              <a:t>souřadnice</a:t>
            </a:r>
            <a:endParaRPr lang="cs-CZ" altLang="cs-CZ" i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AutoShape 2" descr="VÃ½sledek obrÃ¡zku pro atomic orbitals schrodinger equ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VÃ½sledek obrÃ¡zku pro atomic orbitals schrodinger equ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2" y="5337174"/>
            <a:ext cx="25431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54617"/>
            <a:ext cx="5570808" cy="386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4851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>
                <a:latin typeface="+mn-lt"/>
              </a:rPr>
              <a:t>Kvantová   čísla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915400" cy="5638800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dirty="0">
                <a:cs typeface="Arial" panose="020B0604020202020204" pitchFamily="34" charset="0"/>
              </a:rPr>
              <a:t>nabývají celočíselných hodnot</a:t>
            </a:r>
          </a:p>
          <a:p>
            <a:pPr eaLnBrk="1" hangingPunct="1"/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dirty="0">
                <a:cs typeface="Arial" panose="020B0604020202020204" pitchFamily="34" charset="0"/>
              </a:rPr>
              <a:t>každá kombinace definuje jediný AO: </a:t>
            </a:r>
          </a:p>
          <a:p>
            <a:pPr marL="0" indent="0" eaLnBrk="1" hangingPunct="1"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b="1" i="1" dirty="0">
                <a:cs typeface="Arial" panose="020B0604020202020204" pitchFamily="34" charset="0"/>
                <a:sym typeface="Symbol" pitchFamily="18" charset="2"/>
              </a:rPr>
              <a:t>	                       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(AO) = </a:t>
            </a:r>
            <a:r>
              <a:rPr lang="cs-CZ" altLang="cs-CZ" sz="2000" b="1" i="1" dirty="0"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sz="2000" b="1" baseline="-25000" dirty="0" err="1">
                <a:cs typeface="Arial" panose="020B0604020202020204" pitchFamily="34" charset="0"/>
              </a:rPr>
              <a:t>n,l,ml</a:t>
            </a:r>
            <a:r>
              <a:rPr lang="cs-CZ" altLang="cs-CZ" sz="2000" dirty="0">
                <a:cs typeface="Arial" panose="020B0604020202020204" pitchFamily="34" charset="0"/>
              </a:rPr>
              <a:t> (</a:t>
            </a:r>
            <a:r>
              <a:rPr lang="cs-CZ" altLang="cs-CZ" sz="2000" i="1" dirty="0">
                <a:cs typeface="Arial" panose="020B0604020202020204" pitchFamily="34" charset="0"/>
              </a:rPr>
              <a:t>r</a:t>
            </a:r>
            <a:r>
              <a:rPr lang="cs-CZ" altLang="cs-CZ" sz="2000" dirty="0">
                <a:cs typeface="Arial" panose="020B0604020202020204" pitchFamily="34" charset="0"/>
              </a:rPr>
              <a:t>,</a:t>
            </a:r>
            <a:r>
              <a:rPr lang="cs-CZ" altLang="cs-CZ" sz="2000" i="1" dirty="0">
                <a:cs typeface="Arial" panose="020B0604020202020204" pitchFamily="34" charset="0"/>
                <a:sym typeface="Symbol" pitchFamily="18" charset="2"/>
              </a:rPr>
              <a:t></a:t>
            </a:r>
            <a:r>
              <a:rPr lang="cs-CZ" altLang="cs-CZ" sz="2000" dirty="0">
                <a:cs typeface="Arial" panose="020B0604020202020204" pitchFamily="34" charset="0"/>
              </a:rPr>
              <a:t>,</a:t>
            </a:r>
            <a:r>
              <a:rPr lang="cs-CZ" altLang="cs-CZ" sz="2000" i="1" dirty="0">
                <a:cs typeface="Arial" panose="020B0604020202020204" pitchFamily="34" charset="0"/>
                <a:sym typeface="Symbol" pitchFamily="18" charset="2"/>
              </a:rPr>
              <a:t></a:t>
            </a:r>
            <a:r>
              <a:rPr lang="cs-CZ" altLang="cs-CZ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20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hlavní kvantové číslo</a:t>
            </a:r>
            <a:r>
              <a:rPr lang="cs-CZ" altLang="cs-CZ" sz="2000" dirty="0">
                <a:cs typeface="Arial" panose="020B0604020202020204" pitchFamily="34" charset="0"/>
              </a:rPr>
              <a:t>   </a:t>
            </a:r>
            <a:r>
              <a:rPr lang="cs-CZ" altLang="cs-CZ" sz="2000" b="1" i="1" dirty="0">
                <a:cs typeface="Arial" panose="020B0604020202020204" pitchFamily="34" charset="0"/>
              </a:rPr>
              <a:t>n </a:t>
            </a:r>
            <a:r>
              <a:rPr lang="cs-CZ" altLang="cs-CZ" sz="2000" dirty="0">
                <a:cs typeface="Arial" panose="020B0604020202020204" pitchFamily="34" charset="0"/>
              </a:rPr>
              <a:t>= 1, 2, 3, 4 ... Vlnová funkce </a:t>
            </a:r>
            <a:r>
              <a:rPr lang="cs-CZ" altLang="cs-CZ" sz="2000" b="1" i="1" dirty="0">
                <a:cs typeface="Arial" panose="020B0604020202020204" pitchFamily="34" charset="0"/>
                <a:sym typeface="Symbol" pitchFamily="18" charset="2"/>
              </a:rPr>
              <a:t></a:t>
            </a:r>
            <a:r>
              <a:rPr lang="cs-CZ" altLang="cs-CZ" sz="2000" b="1" baseline="-25000" dirty="0" err="1">
                <a:cs typeface="Arial" panose="020B0604020202020204" pitchFamily="34" charset="0"/>
              </a:rPr>
              <a:t>n,l,m</a:t>
            </a:r>
            <a:r>
              <a:rPr lang="cs-CZ" altLang="cs-CZ" sz="2000" b="1" dirty="0">
                <a:cs typeface="Arial" panose="020B0604020202020204" pitchFamily="34" charset="0"/>
              </a:rPr>
              <a:t>  </a:t>
            </a:r>
            <a:r>
              <a:rPr lang="cs-CZ" altLang="cs-CZ" sz="2000" dirty="0">
                <a:cs typeface="Arial" panose="020B0604020202020204" pitchFamily="34" charset="0"/>
              </a:rPr>
              <a:t>je vlastní funkcí řešené </a:t>
            </a:r>
            <a:r>
              <a:rPr lang="cs-CZ" altLang="cs-CZ" sz="2000" dirty="0" err="1">
                <a:cs typeface="Arial" panose="020B0604020202020204" pitchFamily="34" charset="0"/>
              </a:rPr>
              <a:t>Schr</a:t>
            </a:r>
            <a:r>
              <a:rPr lang="en-US" altLang="cs-CZ" sz="2000" dirty="0">
                <a:cs typeface="Arial" panose="020B0604020202020204" pitchFamily="34" charset="0"/>
                <a:sym typeface="Times New Roman" pitchFamily="18" charset="0"/>
              </a:rPr>
              <a:t>ö</a:t>
            </a:r>
            <a:r>
              <a:rPr lang="cs-CZ" altLang="cs-CZ" sz="2000" dirty="0" err="1">
                <a:cs typeface="Arial" panose="020B0604020202020204" pitchFamily="34" charset="0"/>
              </a:rPr>
              <a:t>dingerovy</a:t>
            </a:r>
            <a:r>
              <a:rPr lang="cs-CZ" altLang="cs-CZ" sz="2000" dirty="0">
                <a:cs typeface="Arial" panose="020B0604020202020204" pitchFamily="34" charset="0"/>
              </a:rPr>
              <a:t>  rovnice pouze pro tyto hodnoty </a:t>
            </a:r>
            <a:r>
              <a:rPr lang="cs-CZ" altLang="cs-CZ" sz="2000" b="1" i="1" u="sng" dirty="0">
                <a:cs typeface="Arial" panose="020B0604020202020204" pitchFamily="34" charset="0"/>
              </a:rPr>
              <a:t>n</a:t>
            </a:r>
            <a:r>
              <a:rPr lang="cs-CZ" altLang="cs-CZ" sz="2000" dirty="0">
                <a:cs typeface="Arial" panose="020B0604020202020204" pitchFamily="34" charset="0"/>
              </a:rPr>
              <a:t>. Je </a:t>
            </a:r>
            <a:r>
              <a:rPr lang="cs-CZ" altLang="cs-CZ" sz="2000" u="sng" dirty="0">
                <a:cs typeface="Arial" panose="020B0604020202020204" pitchFamily="34" charset="0"/>
              </a:rPr>
              <a:t>rozhodující pro energii AO</a:t>
            </a:r>
            <a:r>
              <a:rPr lang="cs-CZ" altLang="cs-CZ" sz="2000" dirty="0">
                <a:cs typeface="Arial" panose="020B0604020202020204" pitchFamily="34" charset="0"/>
              </a:rPr>
              <a:t>. Orbitaly se stejným </a:t>
            </a:r>
            <a:r>
              <a:rPr lang="cs-CZ" altLang="cs-CZ" sz="2000" b="1" i="1" dirty="0">
                <a:cs typeface="Arial" panose="020B0604020202020204" pitchFamily="34" charset="0"/>
              </a:rPr>
              <a:t>n</a:t>
            </a:r>
            <a:r>
              <a:rPr lang="cs-CZ" altLang="cs-CZ" sz="2000" dirty="0">
                <a:cs typeface="Arial" panose="020B0604020202020204" pitchFamily="34" charset="0"/>
              </a:rPr>
              <a:t> tvoří </a:t>
            </a:r>
            <a:r>
              <a:rPr lang="cs-CZ" altLang="cs-CZ" sz="2000" i="1" dirty="0">
                <a:cs typeface="Arial" panose="020B0604020202020204" pitchFamily="34" charset="0"/>
              </a:rPr>
              <a:t>atomovou slupku </a:t>
            </a:r>
            <a:r>
              <a:rPr lang="cs-CZ" altLang="cs-CZ" sz="2000" dirty="0"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cs typeface="Arial" panose="020B0604020202020204" pitchFamily="34" charset="0"/>
              </a:rPr>
              <a:t>shell</a:t>
            </a:r>
            <a:r>
              <a:rPr lang="cs-CZ" altLang="cs-CZ" sz="2000" dirty="0">
                <a:cs typeface="Arial" panose="020B0604020202020204" pitchFamily="34" charset="0"/>
              </a:rPr>
              <a:t>).</a:t>
            </a:r>
          </a:p>
          <a:p>
            <a:pPr marL="0" indent="0" algn="just"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vedlejší kvantové číslo</a:t>
            </a:r>
            <a:r>
              <a:rPr lang="cs-CZ" altLang="cs-CZ" sz="2000" dirty="0">
                <a:cs typeface="Arial" panose="020B0604020202020204" pitchFamily="34" charset="0"/>
              </a:rPr>
              <a:t>  </a:t>
            </a:r>
            <a:r>
              <a:rPr lang="cs-CZ" altLang="cs-CZ" sz="2000" b="1" i="1" dirty="0">
                <a:cs typeface="Arial" panose="020B0604020202020204" pitchFamily="34" charset="0"/>
              </a:rPr>
              <a:t> l</a:t>
            </a:r>
            <a:r>
              <a:rPr lang="cs-CZ" altLang="cs-CZ" sz="2000" dirty="0">
                <a:cs typeface="Arial" panose="020B0604020202020204" pitchFamily="34" charset="0"/>
              </a:rPr>
              <a:t> = 0,1,2.... </a:t>
            </a:r>
            <a:r>
              <a:rPr lang="cs-CZ" altLang="cs-CZ" sz="2000" b="1" i="1" u="sng" dirty="0">
                <a:cs typeface="Arial" panose="020B0604020202020204" pitchFamily="34" charset="0"/>
              </a:rPr>
              <a:t>n</a:t>
            </a:r>
            <a:r>
              <a:rPr lang="cs-CZ" altLang="cs-CZ" sz="2000" u="sng" dirty="0">
                <a:cs typeface="Arial" panose="020B0604020202020204" pitchFamily="34" charset="0"/>
              </a:rPr>
              <a:t> – 1</a:t>
            </a:r>
            <a:r>
              <a:rPr lang="cs-CZ" altLang="cs-CZ" sz="2000" dirty="0">
                <a:cs typeface="Arial" panose="020B0604020202020204" pitchFamily="34" charset="0"/>
              </a:rPr>
              <a:t>  (</a:t>
            </a:r>
            <a:r>
              <a:rPr lang="cs-CZ" altLang="cs-CZ" sz="2000" b="1" i="1" dirty="0">
                <a:cs typeface="Arial" panose="020B0604020202020204" pitchFamily="34" charset="0"/>
              </a:rPr>
              <a:t>l</a:t>
            </a:r>
            <a:r>
              <a:rPr lang="cs-CZ" altLang="cs-CZ" sz="2000" dirty="0">
                <a:cs typeface="Arial" panose="020B0604020202020204" pitchFamily="34" charset="0"/>
              </a:rPr>
              <a:t> ≤ </a:t>
            </a:r>
            <a:r>
              <a:rPr lang="cs-CZ" altLang="cs-CZ" sz="2000" b="1" i="1" dirty="0">
                <a:cs typeface="Arial" panose="020B0604020202020204" pitchFamily="34" charset="0"/>
              </a:rPr>
              <a:t>n</a:t>
            </a:r>
            <a:r>
              <a:rPr lang="cs-CZ" altLang="cs-CZ" sz="2000" dirty="0">
                <a:cs typeface="Arial" panose="020B0604020202020204" pitchFamily="34" charset="0"/>
              </a:rPr>
              <a:t> - 1)</a:t>
            </a:r>
          </a:p>
          <a:p>
            <a:pPr marL="0" indent="0" algn="just"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			l</a:t>
            </a:r>
            <a:r>
              <a:rPr lang="cs-CZ" altLang="cs-CZ" sz="2000" dirty="0">
                <a:cs typeface="Arial" panose="020B0604020202020204" pitchFamily="34" charset="0"/>
              </a:rPr>
              <a:t> = </a:t>
            </a:r>
            <a:r>
              <a:rPr lang="cs-CZ" altLang="cs-CZ" sz="2000" i="1" dirty="0">
                <a:cs typeface="Arial" panose="020B0604020202020204" pitchFamily="34" charset="0"/>
              </a:rPr>
              <a:t>s, p, d, f, </a:t>
            </a:r>
            <a:r>
              <a:rPr lang="cs-CZ" altLang="cs-CZ" sz="2000" dirty="0">
                <a:cs typeface="Arial" panose="020B0604020202020204" pitchFamily="34" charset="0"/>
              </a:rPr>
              <a:t>…</a:t>
            </a:r>
          </a:p>
          <a:p>
            <a:pPr marL="0" indent="0" algn="just">
              <a:buNone/>
            </a:pPr>
            <a:r>
              <a:rPr lang="cs-CZ" altLang="cs-CZ" sz="2000" u="sng" dirty="0">
                <a:cs typeface="Arial" panose="020B0604020202020204" pitchFamily="34" charset="0"/>
              </a:rPr>
              <a:t>Určuje tvar a směrové vlastnosti AO </a:t>
            </a:r>
            <a:r>
              <a:rPr lang="cs-CZ" altLang="cs-CZ" sz="2000" dirty="0">
                <a:cs typeface="Arial" panose="020B0604020202020204" pitchFamily="34" charset="0"/>
              </a:rPr>
              <a:t>(u  složitějších atomů ovlivňují i energii AO). Orbital s daným </a:t>
            </a:r>
            <a:r>
              <a:rPr lang="cs-CZ" altLang="cs-CZ" sz="2000" b="1" i="1" dirty="0">
                <a:cs typeface="Arial" panose="020B0604020202020204" pitchFamily="34" charset="0"/>
              </a:rPr>
              <a:t>l</a:t>
            </a:r>
            <a:r>
              <a:rPr lang="cs-CZ" altLang="cs-CZ" sz="2000" dirty="0">
                <a:cs typeface="Arial" panose="020B0604020202020204" pitchFamily="34" charset="0"/>
              </a:rPr>
              <a:t> charakterizuje </a:t>
            </a:r>
            <a:r>
              <a:rPr lang="cs-CZ" altLang="cs-CZ" sz="2000" i="1" dirty="0">
                <a:cs typeface="Arial" panose="020B0604020202020204" pitchFamily="34" charset="0"/>
              </a:rPr>
              <a:t>atomovou </a:t>
            </a:r>
            <a:r>
              <a:rPr lang="cs-CZ" altLang="cs-CZ" sz="2000" i="1" dirty="0" err="1">
                <a:cs typeface="Arial" panose="020B0604020202020204" pitchFamily="34" charset="0"/>
              </a:rPr>
              <a:t>podslupku</a:t>
            </a:r>
            <a:r>
              <a:rPr lang="cs-CZ" altLang="cs-CZ" sz="2000" i="1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cs typeface="Arial" panose="020B0604020202020204" pitchFamily="34" charset="0"/>
              </a:rPr>
              <a:t>subshell</a:t>
            </a:r>
            <a:r>
              <a:rPr lang="cs-CZ" altLang="cs-CZ" sz="2000" dirty="0">
                <a:cs typeface="Arial" panose="020B0604020202020204" pitchFamily="34" charset="0"/>
              </a:rPr>
              <a:t>).</a:t>
            </a:r>
          </a:p>
          <a:p>
            <a:pPr marL="0" indent="0" algn="just" eaLnBrk="1" hangingPunct="1"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magnetické kvantové číslo  m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l</a:t>
            </a:r>
            <a:r>
              <a:rPr lang="cs-CZ" altLang="cs-CZ" sz="2000" dirty="0">
                <a:cs typeface="Arial" panose="020B0604020202020204" pitchFamily="34" charset="0"/>
              </a:rPr>
              <a:t>  =  </a:t>
            </a:r>
            <a:r>
              <a:rPr lang="cs-CZ" altLang="cs-CZ" sz="2000" b="1" i="1" dirty="0">
                <a:cs typeface="Arial" panose="020B0604020202020204" pitchFamily="34" charset="0"/>
              </a:rPr>
              <a:t>-l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cs-CZ" altLang="cs-CZ" sz="2000" b="1" i="1" dirty="0">
                <a:cs typeface="Arial" panose="020B0604020202020204" pitchFamily="34" charset="0"/>
              </a:rPr>
              <a:t>-l</a:t>
            </a:r>
            <a:r>
              <a:rPr lang="cs-CZ" altLang="cs-CZ" sz="2000" dirty="0">
                <a:cs typeface="Arial" panose="020B0604020202020204" pitchFamily="34" charset="0"/>
              </a:rPr>
              <a:t> + 1... 0, +1....</a:t>
            </a:r>
            <a:r>
              <a:rPr lang="cs-CZ" altLang="cs-CZ" sz="2000" b="1" i="1" dirty="0">
                <a:cs typeface="Arial" panose="020B0604020202020204" pitchFamily="34" charset="0"/>
              </a:rPr>
              <a:t>+l</a:t>
            </a:r>
            <a:r>
              <a:rPr lang="cs-CZ" altLang="cs-CZ" sz="2000" dirty="0">
                <a:cs typeface="Arial" panose="020B0604020202020204" pitchFamily="34" charset="0"/>
              </a:rPr>
              <a:t> - 1, ...</a:t>
            </a:r>
            <a:r>
              <a:rPr lang="cs-CZ" altLang="cs-CZ" sz="2000" b="1" i="1" dirty="0">
                <a:cs typeface="Arial" panose="020B0604020202020204" pitchFamily="34" charset="0"/>
              </a:rPr>
              <a:t>+l. </a:t>
            </a:r>
            <a:r>
              <a:rPr lang="cs-CZ" altLang="cs-CZ" sz="2000" dirty="0">
                <a:cs typeface="Arial" panose="020B0604020202020204" pitchFamily="34" charset="0"/>
              </a:rPr>
              <a:t>Určuje </a:t>
            </a:r>
            <a:r>
              <a:rPr lang="cs-CZ" altLang="cs-CZ" sz="2000" u="sng" dirty="0">
                <a:cs typeface="Arial" panose="020B0604020202020204" pitchFamily="34" charset="0"/>
              </a:rPr>
              <a:t>orientaci AO vzhledem k souřadnému systému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321691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42619</TotalTime>
  <Words>13952</Words>
  <Application>Microsoft Office PowerPoint</Application>
  <PresentationFormat>Předvádění na obrazovce (4:3)</PresentationFormat>
  <Paragraphs>1258</Paragraphs>
  <Slides>186</Slides>
  <Notes>4</Notes>
  <HiddenSlides>0</HiddenSlides>
  <MMClips>0</MMClips>
  <ScaleCrop>false</ScaleCrop>
  <HeadingPairs>
    <vt:vector size="8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186</vt:i4>
      </vt:variant>
    </vt:vector>
  </HeadingPairs>
  <TitlesOfParts>
    <vt:vector size="199" baseType="lpstr">
      <vt:lpstr>-apple-system</vt:lpstr>
      <vt:lpstr>Arial</vt:lpstr>
      <vt:lpstr>Calibri</vt:lpstr>
      <vt:lpstr>Cavolini</vt:lpstr>
      <vt:lpstr>Georgia</vt:lpstr>
      <vt:lpstr>Gotham</vt:lpstr>
      <vt:lpstr>inherit</vt:lpstr>
      <vt:lpstr>Open Sans</vt:lpstr>
      <vt:lpstr>Symbol</vt:lpstr>
      <vt:lpstr>Times New Roman</vt:lpstr>
      <vt:lpstr>Wingdings</vt:lpstr>
      <vt:lpstr>Motiv systému Office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Prvky</vt:lpstr>
      <vt:lpstr>Periodický zákon</vt:lpstr>
      <vt:lpstr>Mendělejevův periodický systém</vt:lpstr>
      <vt:lpstr>Prezentace aplikace PowerPoint</vt:lpstr>
      <vt:lpstr>Periodická soustava prvků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Atomová hmotnost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Stechiometrie</vt:lpstr>
      <vt:lpstr>Stechiometrie</vt:lpstr>
      <vt:lpstr>Atomové jádro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Stabilita atomovych jader</vt:lpstr>
      <vt:lpstr>Prezentace aplikace PowerPoint</vt:lpstr>
      <vt:lpstr>Stabilita atomových jader</vt:lpstr>
      <vt:lpstr>Stabilita atomových jader</vt:lpstr>
      <vt:lpstr>Prezentace aplikace PowerPoint</vt:lpstr>
      <vt:lpstr>Poměr hodnot neutronového a protonového čísla</vt:lpstr>
      <vt:lpstr>Prezentace aplikace PowerPoint</vt:lpstr>
      <vt:lpstr>Prezentace aplikace PowerPoint</vt:lpstr>
      <vt:lpstr>Stabilita atomovych jader a Bethe-Weizsäckerova rovnice </vt:lpstr>
      <vt:lpstr>Prezentace aplikace PowerPoint</vt:lpstr>
      <vt:lpstr>Predikce stability atomových jader</vt:lpstr>
      <vt:lpstr>Predikce stability atomových jader</vt:lpstr>
      <vt:lpstr>Prezentace aplikace PowerPoint</vt:lpstr>
      <vt:lpstr>Magická čísla</vt:lpstr>
      <vt:lpstr>Magická čísla</vt:lpstr>
      <vt:lpstr>Magická čísla</vt:lpstr>
      <vt:lpstr>Magická čísla</vt:lpstr>
      <vt:lpstr>Prezentace aplikace PowerPoint</vt:lpstr>
      <vt:lpstr>Zastoupení prvků v přírodě</vt:lpstr>
      <vt:lpstr>Prezentace aplikace PowerPoint</vt:lpstr>
      <vt:lpstr>Prezentace aplikace PowerPoint</vt:lpstr>
      <vt:lpstr>Prezentace aplikace PowerPoint</vt:lpstr>
      <vt:lpstr>Typy radioaktivního rozpadu</vt:lpstr>
      <vt:lpstr>Druhy radioaktivního záření</vt:lpstr>
      <vt:lpstr>Prezentace aplikace PowerPoint</vt:lpstr>
      <vt:lpstr>Prezentace aplikace PowerPoint</vt:lpstr>
      <vt:lpstr>Pravidla posunu</vt:lpstr>
      <vt:lpstr>Prezentace aplikace PowerPoint</vt:lpstr>
      <vt:lpstr>Prezentace aplikace PowerPoint</vt:lpstr>
      <vt:lpstr>Prezentace aplikace PowerPoint</vt:lpstr>
      <vt:lpstr>Prezentace aplikace PowerPoint</vt:lpstr>
      <vt:lpstr>Přeměny atomových jader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Vznik prvků</vt:lpstr>
      <vt:lpstr>Prezentace aplikace PowerPoint</vt:lpstr>
      <vt:lpstr>Prezentace aplikace PowerPoint</vt:lpstr>
      <vt:lpstr>Prezentace aplikace PowerPoint</vt:lpstr>
      <vt:lpstr>Uměle připravené prvky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Kvantová   čísla</vt:lpstr>
      <vt:lpstr>Atomová spektra</vt:lpstr>
      <vt:lpstr>Prezentace aplikace PowerPoint</vt:lpstr>
      <vt:lpstr>Prezentace aplikace PowerPoint</vt:lpstr>
      <vt:lpstr>Zeemanův jev</vt:lpstr>
      <vt:lpstr>Elektronový spin</vt:lpstr>
      <vt:lpstr>Prezentace aplikace PowerPoint</vt:lpstr>
      <vt:lpstr>Prezentace aplikace PowerPoint</vt:lpstr>
      <vt:lpstr>Prezentace aplikace PowerPoint</vt:lpstr>
      <vt:lpstr>Obsazení  AO  elektrony</vt:lpstr>
      <vt:lpstr>Obsazení  AO  elektrony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Stínění elektronů a efektivní  náboj  jádra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Důsledky stínění elektronů</vt:lpstr>
      <vt:lpstr>Prezentace aplikace PowerPoint</vt:lpstr>
      <vt:lpstr>Relativistické efekty</vt:lpstr>
      <vt:lpstr>Relativistické efekty</vt:lpstr>
      <vt:lpstr>Prezentace aplikace PowerPoint</vt:lpstr>
      <vt:lpstr>Prezentace aplikace PowerPoint</vt:lpstr>
      <vt:lpstr>Výstavbový (Aufbau) princip</vt:lpstr>
      <vt:lpstr>Prezentace aplikace PowerPoint</vt:lpstr>
      <vt:lpstr>Prezentace aplikace PowerPoint</vt:lpstr>
      <vt:lpstr>Wisweserova metoda</vt:lpstr>
      <vt:lpstr>Prezentace aplikace PowerPoint</vt:lpstr>
      <vt:lpstr>Energie atomových  orbitalů</vt:lpstr>
      <vt:lpstr>Prezentace aplikace PowerPoint</vt:lpstr>
      <vt:lpstr>Hundovo pravidlo</vt:lpstr>
      <vt:lpstr>Prezentace aplikace PowerPoint</vt:lpstr>
      <vt:lpstr>Multiplicita</vt:lpstr>
      <vt:lpstr>Prezentace aplikace PowerPoint</vt:lpstr>
      <vt:lpstr>Určování  elektronové konfigurace</vt:lpstr>
      <vt:lpstr>Prezentace aplikace PowerPoint</vt:lpstr>
      <vt:lpstr>Porušení  výstavbového  principu</vt:lpstr>
      <vt:lpstr>Prezentace aplikace PowerPoint</vt:lpstr>
      <vt:lpstr>Prezentace aplikace PowerPoint</vt:lpstr>
      <vt:lpstr>Prezentace aplikace PowerPoint</vt:lpstr>
      <vt:lpstr>Valenční  sféra  atomu a periodická soustava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Počet electronů ve valenční sféře</vt:lpstr>
      <vt:lpstr>Prezentace aplikace PowerPoint</vt:lpstr>
      <vt:lpstr>Atomový poloměr</vt:lpstr>
      <vt:lpstr>Prezentace aplikace PowerPoint</vt:lpstr>
      <vt:lpstr>Prezentace aplikace PowerPoint</vt:lpstr>
      <vt:lpstr>Atomový poloměr</vt:lpstr>
      <vt:lpstr>Atomový poloměr</vt:lpstr>
      <vt:lpstr>Prezentace aplikace PowerPoint</vt:lpstr>
      <vt:lpstr>Kontrakce d-bloku</vt:lpstr>
      <vt:lpstr>Prezentace aplikace PowerPoint</vt:lpstr>
      <vt:lpstr>Lanthanoidová kontrakce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Lubomir Prokes</dc:creator>
  <cp:lastModifiedBy>Lubomír Prokeš</cp:lastModifiedBy>
  <cp:revision>1461</cp:revision>
  <cp:lastPrinted>2021-03-10T15:40:23Z</cp:lastPrinted>
  <dcterms:created xsi:type="dcterms:W3CDTF">2019-02-04T12:50:00Z</dcterms:created>
  <dcterms:modified xsi:type="dcterms:W3CDTF">2024-02-26T15:41:13Z</dcterms:modified>
</cp:coreProperties>
</file>