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470" r:id="rId2"/>
    <p:sldId id="321" r:id="rId3"/>
    <p:sldId id="322" r:id="rId4"/>
    <p:sldId id="473" r:id="rId5"/>
    <p:sldId id="323" r:id="rId6"/>
    <p:sldId id="463" r:id="rId7"/>
    <p:sldId id="452" r:id="rId8"/>
    <p:sldId id="448" r:id="rId9"/>
    <p:sldId id="326" r:id="rId10"/>
    <p:sldId id="327" r:id="rId11"/>
    <p:sldId id="453" r:id="rId12"/>
    <p:sldId id="464" r:id="rId13"/>
    <p:sldId id="465" r:id="rId14"/>
    <p:sldId id="450" r:id="rId15"/>
    <p:sldId id="449" r:id="rId16"/>
    <p:sldId id="451" r:id="rId17"/>
    <p:sldId id="462" r:id="rId18"/>
    <p:sldId id="444" r:id="rId19"/>
    <p:sldId id="475" r:id="rId20"/>
    <p:sldId id="476" r:id="rId21"/>
    <p:sldId id="446" r:id="rId22"/>
    <p:sldId id="443" r:id="rId23"/>
    <p:sldId id="459" r:id="rId24"/>
    <p:sldId id="460" r:id="rId25"/>
    <p:sldId id="461" r:id="rId26"/>
    <p:sldId id="329" r:id="rId27"/>
    <p:sldId id="468" r:id="rId28"/>
    <p:sldId id="467" r:id="rId29"/>
    <p:sldId id="330" r:id="rId30"/>
    <p:sldId id="472" r:id="rId31"/>
    <p:sldId id="471" r:id="rId32"/>
    <p:sldId id="456" r:id="rId33"/>
    <p:sldId id="524" r:id="rId34"/>
    <p:sldId id="331" r:id="rId35"/>
    <p:sldId id="458" r:id="rId36"/>
    <p:sldId id="454" r:id="rId37"/>
    <p:sldId id="538" r:id="rId38"/>
    <p:sldId id="548" r:id="rId39"/>
    <p:sldId id="549" r:id="rId40"/>
    <p:sldId id="528" r:id="rId41"/>
    <p:sldId id="466" r:id="rId42"/>
    <p:sldId id="455" r:id="rId43"/>
    <p:sldId id="256" r:id="rId44"/>
    <p:sldId id="551" r:id="rId45"/>
    <p:sldId id="552" r:id="rId46"/>
    <p:sldId id="505" r:id="rId47"/>
    <p:sldId id="508" r:id="rId48"/>
    <p:sldId id="553" r:id="rId49"/>
    <p:sldId id="507" r:id="rId50"/>
    <p:sldId id="267" r:id="rId51"/>
    <p:sldId id="506" r:id="rId52"/>
    <p:sldId id="554" r:id="rId53"/>
    <p:sldId id="555" r:id="rId54"/>
    <p:sldId id="556" r:id="rId55"/>
    <p:sldId id="557" r:id="rId56"/>
    <p:sldId id="544" r:id="rId57"/>
    <p:sldId id="509" r:id="rId58"/>
    <p:sldId id="558" r:id="rId59"/>
    <p:sldId id="510" r:id="rId60"/>
    <p:sldId id="559" r:id="rId61"/>
    <p:sldId id="560" r:id="rId62"/>
    <p:sldId id="561" r:id="rId63"/>
    <p:sldId id="562" r:id="rId64"/>
    <p:sldId id="563" r:id="rId65"/>
    <p:sldId id="564" r:id="rId66"/>
    <p:sldId id="565" r:id="rId67"/>
    <p:sldId id="346" r:id="rId68"/>
    <p:sldId id="566" r:id="rId69"/>
    <p:sldId id="567" r:id="rId70"/>
    <p:sldId id="537" r:id="rId71"/>
    <p:sldId id="512" r:id="rId72"/>
    <p:sldId id="568" r:id="rId73"/>
    <p:sldId id="543" r:id="rId74"/>
    <p:sldId id="569" r:id="rId75"/>
    <p:sldId id="534" r:id="rId76"/>
    <p:sldId id="542" r:id="rId77"/>
    <p:sldId id="535" r:id="rId78"/>
    <p:sldId id="541" r:id="rId79"/>
    <p:sldId id="570" r:id="rId80"/>
    <p:sldId id="511" r:id="rId81"/>
    <p:sldId id="571" r:id="rId82"/>
    <p:sldId id="572" r:id="rId83"/>
    <p:sldId id="573" r:id="rId84"/>
    <p:sldId id="574" r:id="rId85"/>
    <p:sldId id="575" r:id="rId86"/>
    <p:sldId id="490" r:id="rId87"/>
    <p:sldId id="491" r:id="rId88"/>
    <p:sldId id="1040" r:id="rId89"/>
    <p:sldId id="492" r:id="rId90"/>
    <p:sldId id="536" r:id="rId91"/>
    <p:sldId id="493" r:id="rId92"/>
    <p:sldId id="576" r:id="rId93"/>
    <p:sldId id="495" r:id="rId94"/>
    <p:sldId id="577" r:id="rId95"/>
    <p:sldId id="578" r:id="rId96"/>
    <p:sldId id="523" r:id="rId97"/>
    <p:sldId id="496" r:id="rId98"/>
    <p:sldId id="1043" r:id="rId99"/>
    <p:sldId id="579" r:id="rId100"/>
    <p:sldId id="580" r:id="rId101"/>
    <p:sldId id="581" r:id="rId102"/>
    <p:sldId id="497" r:id="rId103"/>
    <p:sldId id="498" r:id="rId104"/>
    <p:sldId id="934" r:id="rId105"/>
    <p:sldId id="916" r:id="rId106"/>
    <p:sldId id="935" r:id="rId107"/>
    <p:sldId id="1042" r:id="rId108"/>
    <p:sldId id="519" r:id="rId109"/>
    <p:sldId id="520" r:id="rId110"/>
    <p:sldId id="501" r:id="rId111"/>
    <p:sldId id="513" r:id="rId112"/>
    <p:sldId id="517" r:id="rId113"/>
    <p:sldId id="503" r:id="rId114"/>
    <p:sldId id="587" r:id="rId115"/>
    <p:sldId id="582" r:id="rId116"/>
    <p:sldId id="530" r:id="rId117"/>
    <p:sldId id="518" r:id="rId118"/>
    <p:sldId id="515" r:id="rId119"/>
    <p:sldId id="583" r:id="rId120"/>
    <p:sldId id="584" r:id="rId121"/>
    <p:sldId id="585" r:id="rId122"/>
    <p:sldId id="514" r:id="rId123"/>
    <p:sldId id="504" r:id="rId12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5E9DBD-5E80-4540-8B23-3044D568E051}" v="688" dt="2024-02-16T13:11:43.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bomír Prokeš" userId="c6190586-327c-4754-acfe-3cab059996b7" providerId="ADAL" clId="{BE5E9DBD-5E80-4540-8B23-3044D568E051}"/>
    <pc:docChg chg="undo custSel addSld delSld modSld sldOrd">
      <pc:chgData name="Lubomír Prokeš" userId="c6190586-327c-4754-acfe-3cab059996b7" providerId="ADAL" clId="{BE5E9DBD-5E80-4540-8B23-3044D568E051}" dt="2024-02-16T13:11:43.725" v="3572"/>
      <pc:docMkLst>
        <pc:docMk/>
      </pc:docMkLst>
      <pc:sldChg chg="modSp add del mod">
        <pc:chgData name="Lubomír Prokeš" userId="c6190586-327c-4754-acfe-3cab059996b7" providerId="ADAL" clId="{BE5E9DBD-5E80-4540-8B23-3044D568E051}" dt="2024-02-16T13:11:43.725" v="3572"/>
        <pc:sldMkLst>
          <pc:docMk/>
          <pc:sldMk cId="252973581" sldId="256"/>
        </pc:sldMkLst>
        <pc:spChg chg="mod">
          <ac:chgData name="Lubomír Prokeš" userId="c6190586-327c-4754-acfe-3cab059996b7" providerId="ADAL" clId="{BE5E9DBD-5E80-4540-8B23-3044D568E051}" dt="2024-02-15T22:00:05.016" v="3364" actId="1076"/>
          <ac:spMkLst>
            <pc:docMk/>
            <pc:sldMk cId="252973581" sldId="256"/>
            <ac:spMk id="7" creationId="{C711175D-E5E9-3314-384C-2A60E7AE1D36}"/>
          </ac:spMkLst>
        </pc:spChg>
        <pc:spChg chg="mod">
          <ac:chgData name="Lubomír Prokeš" userId="c6190586-327c-4754-acfe-3cab059996b7" providerId="ADAL" clId="{BE5E9DBD-5E80-4540-8B23-3044D568E051}" dt="2024-02-15T22:00:10.214" v="3366" actId="255"/>
          <ac:spMkLst>
            <pc:docMk/>
            <pc:sldMk cId="252973581" sldId="256"/>
            <ac:spMk id="9" creationId="{9B1CB674-34B3-477F-BB7E-1C0D576B58AA}"/>
          </ac:spMkLst>
        </pc:spChg>
      </pc:sldChg>
      <pc:sldChg chg="add ord">
        <pc:chgData name="Lubomír Prokeš" userId="c6190586-327c-4754-acfe-3cab059996b7" providerId="ADAL" clId="{BE5E9DBD-5E80-4540-8B23-3044D568E051}" dt="2024-02-11T14:32:48.709" v="2"/>
        <pc:sldMkLst>
          <pc:docMk/>
          <pc:sldMk cId="1781286607" sldId="267"/>
        </pc:sldMkLst>
      </pc:sldChg>
      <pc:sldChg chg="del">
        <pc:chgData name="Lubomír Prokeš" userId="c6190586-327c-4754-acfe-3cab059996b7" providerId="ADAL" clId="{BE5E9DBD-5E80-4540-8B23-3044D568E051}" dt="2024-02-12T13:05:36.422" v="4" actId="47"/>
        <pc:sldMkLst>
          <pc:docMk/>
          <pc:sldMk cId="520894001" sldId="316"/>
        </pc:sldMkLst>
      </pc:sldChg>
      <pc:sldChg chg="modSp mod">
        <pc:chgData name="Lubomír Prokeš" userId="c6190586-327c-4754-acfe-3cab059996b7" providerId="ADAL" clId="{BE5E9DBD-5E80-4540-8B23-3044D568E051}" dt="2024-02-15T21:02:30.222" v="2948" actId="2711"/>
        <pc:sldMkLst>
          <pc:docMk/>
          <pc:sldMk cId="556633138" sldId="321"/>
        </pc:sldMkLst>
        <pc:spChg chg="mod">
          <ac:chgData name="Lubomír Prokeš" userId="c6190586-327c-4754-acfe-3cab059996b7" providerId="ADAL" clId="{BE5E9DBD-5E80-4540-8B23-3044D568E051}" dt="2024-02-15T21:01:28.580" v="2932" actId="1076"/>
          <ac:spMkLst>
            <pc:docMk/>
            <pc:sldMk cId="556633138" sldId="321"/>
            <ac:spMk id="19" creationId="{44CAFA4C-9E77-4E6B-A067-37D84A604CD3}"/>
          </ac:spMkLst>
        </pc:spChg>
        <pc:spChg chg="mod">
          <ac:chgData name="Lubomír Prokeš" userId="c6190586-327c-4754-acfe-3cab059996b7" providerId="ADAL" clId="{BE5E9DBD-5E80-4540-8B23-3044D568E051}" dt="2024-02-15T21:02:30.222" v="2948" actId="2711"/>
          <ac:spMkLst>
            <pc:docMk/>
            <pc:sldMk cId="556633138" sldId="321"/>
            <ac:spMk id="3075" creationId="{00000000-0000-0000-0000-000000000000}"/>
          </ac:spMkLst>
        </pc:spChg>
        <pc:spChg chg="mod">
          <ac:chgData name="Lubomír Prokeš" userId="c6190586-327c-4754-acfe-3cab059996b7" providerId="ADAL" clId="{BE5E9DBD-5E80-4540-8B23-3044D568E051}" dt="2024-02-15T21:00:56.110" v="2920" actId="1076"/>
          <ac:spMkLst>
            <pc:docMk/>
            <pc:sldMk cId="556633138" sldId="321"/>
            <ac:spMk id="3079" creationId="{00000000-0000-0000-0000-000000000000}"/>
          </ac:spMkLst>
        </pc:spChg>
        <pc:graphicFrameChg chg="mod">
          <ac:chgData name="Lubomír Prokeš" userId="c6190586-327c-4754-acfe-3cab059996b7" providerId="ADAL" clId="{BE5E9DBD-5E80-4540-8B23-3044D568E051}" dt="2024-02-15T21:01:12.645" v="2927" actId="1076"/>
          <ac:graphicFrameMkLst>
            <pc:docMk/>
            <pc:sldMk cId="556633138" sldId="321"/>
            <ac:graphicFrameMk id="3076" creationId="{00000000-0000-0000-0000-000000000000}"/>
          </ac:graphicFrameMkLst>
        </pc:graphicFrameChg>
        <pc:graphicFrameChg chg="mod">
          <ac:chgData name="Lubomír Prokeš" userId="c6190586-327c-4754-acfe-3cab059996b7" providerId="ADAL" clId="{BE5E9DBD-5E80-4540-8B23-3044D568E051}" dt="2024-02-15T21:02:00.919" v="2942" actId="1076"/>
          <ac:graphicFrameMkLst>
            <pc:docMk/>
            <pc:sldMk cId="556633138" sldId="321"/>
            <ac:graphicFrameMk id="3077" creationId="{00000000-0000-0000-0000-000000000000}"/>
          </ac:graphicFrameMkLst>
        </pc:graphicFrameChg>
        <pc:graphicFrameChg chg="mod">
          <ac:chgData name="Lubomír Prokeš" userId="c6190586-327c-4754-acfe-3cab059996b7" providerId="ADAL" clId="{BE5E9DBD-5E80-4540-8B23-3044D568E051}" dt="2024-02-15T21:01:44.834" v="2937" actId="1076"/>
          <ac:graphicFrameMkLst>
            <pc:docMk/>
            <pc:sldMk cId="556633138" sldId="321"/>
            <ac:graphicFrameMk id="3078" creationId="{00000000-0000-0000-0000-000000000000}"/>
          </ac:graphicFrameMkLst>
        </pc:graphicFrameChg>
        <pc:graphicFrameChg chg="mod">
          <ac:chgData name="Lubomír Prokeš" userId="c6190586-327c-4754-acfe-3cab059996b7" providerId="ADAL" clId="{BE5E9DBD-5E80-4540-8B23-3044D568E051}" dt="2024-02-15T21:01:01.581" v="2922" actId="1076"/>
          <ac:graphicFrameMkLst>
            <pc:docMk/>
            <pc:sldMk cId="556633138" sldId="321"/>
            <ac:graphicFrameMk id="3081" creationId="{00000000-0000-0000-0000-000000000000}"/>
          </ac:graphicFrameMkLst>
        </pc:graphicFrameChg>
        <pc:graphicFrameChg chg="mod">
          <ac:chgData name="Lubomír Prokeš" userId="c6190586-327c-4754-acfe-3cab059996b7" providerId="ADAL" clId="{BE5E9DBD-5E80-4540-8B23-3044D568E051}" dt="2024-02-15T21:01:04.267" v="2924" actId="1076"/>
          <ac:graphicFrameMkLst>
            <pc:docMk/>
            <pc:sldMk cId="556633138" sldId="321"/>
            <ac:graphicFrameMk id="3082" creationId="{00000000-0000-0000-0000-000000000000}"/>
          </ac:graphicFrameMkLst>
        </pc:graphicFrameChg>
        <pc:graphicFrameChg chg="mod">
          <ac:chgData name="Lubomír Prokeš" userId="c6190586-327c-4754-acfe-3cab059996b7" providerId="ADAL" clId="{BE5E9DBD-5E80-4540-8B23-3044D568E051}" dt="2024-02-15T21:01:07.364" v="2925" actId="1076"/>
          <ac:graphicFrameMkLst>
            <pc:docMk/>
            <pc:sldMk cId="556633138" sldId="321"/>
            <ac:graphicFrameMk id="3083" creationId="{00000000-0000-0000-0000-000000000000}"/>
          </ac:graphicFrameMkLst>
        </pc:graphicFrameChg>
        <pc:picChg chg="mod">
          <ac:chgData name="Lubomír Prokeš" userId="c6190586-327c-4754-acfe-3cab059996b7" providerId="ADAL" clId="{BE5E9DBD-5E80-4540-8B23-3044D568E051}" dt="2024-02-15T21:02:13.811" v="2946" actId="1076"/>
          <ac:picMkLst>
            <pc:docMk/>
            <pc:sldMk cId="556633138" sldId="321"/>
            <ac:picMk id="3" creationId="{59E4E1FC-DF2B-4849-8957-F45C31F1706A}"/>
          </ac:picMkLst>
        </pc:picChg>
        <pc:picChg chg="mod">
          <ac:chgData name="Lubomír Prokeš" userId="c6190586-327c-4754-acfe-3cab059996b7" providerId="ADAL" clId="{BE5E9DBD-5E80-4540-8B23-3044D568E051}" dt="2024-02-15T21:02:05.097" v="2943" actId="167"/>
          <ac:picMkLst>
            <pc:docMk/>
            <pc:sldMk cId="556633138" sldId="321"/>
            <ac:picMk id="1026" creationId="{352C20CF-6249-4377-ADDD-DFF84976EC66}"/>
          </ac:picMkLst>
        </pc:picChg>
      </pc:sldChg>
      <pc:sldChg chg="addSp modSp mod">
        <pc:chgData name="Lubomír Prokeš" userId="c6190586-327c-4754-acfe-3cab059996b7" providerId="ADAL" clId="{BE5E9DBD-5E80-4540-8B23-3044D568E051}" dt="2024-02-15T21:06:23.219" v="3005" actId="1076"/>
        <pc:sldMkLst>
          <pc:docMk/>
          <pc:sldMk cId="1549856576" sldId="322"/>
        </pc:sldMkLst>
        <pc:spChg chg="add mod">
          <ac:chgData name="Lubomír Prokeš" userId="c6190586-327c-4754-acfe-3cab059996b7" providerId="ADAL" clId="{BE5E9DBD-5E80-4540-8B23-3044D568E051}" dt="2024-02-15T21:06:07.121" v="3001" actId="1076"/>
          <ac:spMkLst>
            <pc:docMk/>
            <pc:sldMk cId="1549856576" sldId="322"/>
            <ac:spMk id="2" creationId="{9917AED2-464C-4495-AFED-330CB7DFC719}"/>
          </ac:spMkLst>
        </pc:spChg>
        <pc:spChg chg="mod">
          <ac:chgData name="Lubomír Prokeš" userId="c6190586-327c-4754-acfe-3cab059996b7" providerId="ADAL" clId="{BE5E9DBD-5E80-4540-8B23-3044D568E051}" dt="2024-02-15T21:05:34.676" v="2993" actId="1076"/>
          <ac:spMkLst>
            <pc:docMk/>
            <pc:sldMk cId="1549856576" sldId="322"/>
            <ac:spMk id="5" creationId="{08A2ABD6-FEAE-4BB1-9149-CEAF04D9DD0F}"/>
          </ac:spMkLst>
        </pc:spChg>
        <pc:spChg chg="mod">
          <ac:chgData name="Lubomír Prokeš" userId="c6190586-327c-4754-acfe-3cab059996b7" providerId="ADAL" clId="{BE5E9DBD-5E80-4540-8B23-3044D568E051}" dt="2024-02-15T21:06:10.097" v="3002" actId="1076"/>
          <ac:spMkLst>
            <pc:docMk/>
            <pc:sldMk cId="1549856576" sldId="322"/>
            <ac:spMk id="11" creationId="{DFECA5D5-E27C-47F5-938C-67BE016A4D46}"/>
          </ac:spMkLst>
        </pc:spChg>
        <pc:spChg chg="mod">
          <ac:chgData name="Lubomír Prokeš" userId="c6190586-327c-4754-acfe-3cab059996b7" providerId="ADAL" clId="{BE5E9DBD-5E80-4540-8B23-3044D568E051}" dt="2024-02-15T21:06:19.201" v="3004" actId="14100"/>
          <ac:spMkLst>
            <pc:docMk/>
            <pc:sldMk cId="1549856576" sldId="322"/>
            <ac:spMk id="4099" creationId="{00000000-0000-0000-0000-000000000000}"/>
          </ac:spMkLst>
        </pc:spChg>
        <pc:picChg chg="mod">
          <ac:chgData name="Lubomír Prokeš" userId="c6190586-327c-4754-acfe-3cab059996b7" providerId="ADAL" clId="{BE5E9DBD-5E80-4540-8B23-3044D568E051}" dt="2024-02-15T21:06:23.219" v="3005" actId="1076"/>
          <ac:picMkLst>
            <pc:docMk/>
            <pc:sldMk cId="1549856576" sldId="322"/>
            <ac:picMk id="2052" creationId="{078D8A40-A78E-433E-B18F-077D69C46EE1}"/>
          </ac:picMkLst>
        </pc:picChg>
      </pc:sldChg>
      <pc:sldChg chg="modSp mod">
        <pc:chgData name="Lubomír Prokeš" userId="c6190586-327c-4754-acfe-3cab059996b7" providerId="ADAL" clId="{BE5E9DBD-5E80-4540-8B23-3044D568E051}" dt="2024-02-15T21:07:33.010" v="3010" actId="255"/>
        <pc:sldMkLst>
          <pc:docMk/>
          <pc:sldMk cId="4188352578" sldId="323"/>
        </pc:sldMkLst>
        <pc:spChg chg="mod">
          <ac:chgData name="Lubomír Prokeš" userId="c6190586-327c-4754-acfe-3cab059996b7" providerId="ADAL" clId="{BE5E9DBD-5E80-4540-8B23-3044D568E051}" dt="2024-02-15T21:07:33.010" v="3010" actId="255"/>
          <ac:spMkLst>
            <pc:docMk/>
            <pc:sldMk cId="4188352578" sldId="323"/>
            <ac:spMk id="5124" creationId="{00000000-0000-0000-0000-000000000000}"/>
          </ac:spMkLst>
        </pc:spChg>
      </pc:sldChg>
      <pc:sldChg chg="modSp mod">
        <pc:chgData name="Lubomír Prokeš" userId="c6190586-327c-4754-acfe-3cab059996b7" providerId="ADAL" clId="{BE5E9DBD-5E80-4540-8B23-3044D568E051}" dt="2024-02-15T21:12:29.726" v="3078" actId="1076"/>
        <pc:sldMkLst>
          <pc:docMk/>
          <pc:sldMk cId="2708399191" sldId="326"/>
        </pc:sldMkLst>
        <pc:spChg chg="mod">
          <ac:chgData name="Lubomír Prokeš" userId="c6190586-327c-4754-acfe-3cab059996b7" providerId="ADAL" clId="{BE5E9DBD-5E80-4540-8B23-3044D568E051}" dt="2024-02-15T21:12:08.526" v="3075" actId="255"/>
          <ac:spMkLst>
            <pc:docMk/>
            <pc:sldMk cId="2708399191" sldId="326"/>
            <ac:spMk id="4" creationId="{00000000-0000-0000-0000-000000000000}"/>
          </ac:spMkLst>
        </pc:spChg>
        <pc:spChg chg="mod">
          <ac:chgData name="Lubomír Prokeš" userId="c6190586-327c-4754-acfe-3cab059996b7" providerId="ADAL" clId="{BE5E9DBD-5E80-4540-8B23-3044D568E051}" dt="2024-02-15T21:12:29.726" v="3078" actId="1076"/>
          <ac:spMkLst>
            <pc:docMk/>
            <pc:sldMk cId="2708399191" sldId="326"/>
            <ac:spMk id="6" creationId="{00000000-0000-0000-0000-000000000000}"/>
          </ac:spMkLst>
        </pc:spChg>
      </pc:sldChg>
      <pc:sldChg chg="modSp mod">
        <pc:chgData name="Lubomír Prokeš" userId="c6190586-327c-4754-acfe-3cab059996b7" providerId="ADAL" clId="{BE5E9DBD-5E80-4540-8B23-3044D568E051}" dt="2024-02-15T21:12:51.999" v="3080" actId="2711"/>
        <pc:sldMkLst>
          <pc:docMk/>
          <pc:sldMk cId="1425703849" sldId="327"/>
        </pc:sldMkLst>
        <pc:spChg chg="mod">
          <ac:chgData name="Lubomír Prokeš" userId="c6190586-327c-4754-acfe-3cab059996b7" providerId="ADAL" clId="{BE5E9DBD-5E80-4540-8B23-3044D568E051}" dt="2024-02-15T21:12:51.999" v="3080" actId="2711"/>
          <ac:spMkLst>
            <pc:docMk/>
            <pc:sldMk cId="1425703849" sldId="327"/>
            <ac:spMk id="6" creationId="{00000000-0000-0000-0000-000000000000}"/>
          </ac:spMkLst>
        </pc:spChg>
        <pc:spChg chg="mod">
          <ac:chgData name="Lubomír Prokeš" userId="c6190586-327c-4754-acfe-3cab059996b7" providerId="ADAL" clId="{BE5E9DBD-5E80-4540-8B23-3044D568E051}" dt="2024-02-15T21:12:43.211" v="3079" actId="2711"/>
          <ac:spMkLst>
            <pc:docMk/>
            <pc:sldMk cId="1425703849" sldId="327"/>
            <ac:spMk id="9219" creationId="{00000000-0000-0000-0000-000000000000}"/>
          </ac:spMkLst>
        </pc:spChg>
      </pc:sldChg>
      <pc:sldChg chg="addSp modSp mod">
        <pc:chgData name="Lubomír Prokeš" userId="c6190586-327c-4754-acfe-3cab059996b7" providerId="ADAL" clId="{BE5E9DBD-5E80-4540-8B23-3044D568E051}" dt="2024-02-15T21:40:56.600" v="3279" actId="1076"/>
        <pc:sldMkLst>
          <pc:docMk/>
          <pc:sldMk cId="81316389" sldId="329"/>
        </pc:sldMkLst>
        <pc:spChg chg="add mod">
          <ac:chgData name="Lubomír Prokeš" userId="c6190586-327c-4754-acfe-3cab059996b7" providerId="ADAL" clId="{BE5E9DBD-5E80-4540-8B23-3044D568E051}" dt="2024-02-15T21:40:56.600" v="3279" actId="1076"/>
          <ac:spMkLst>
            <pc:docMk/>
            <pc:sldMk cId="81316389" sldId="329"/>
            <ac:spMk id="3" creationId="{E1B44C4F-FC2E-0D79-C0B8-0A2949742970}"/>
          </ac:spMkLst>
        </pc:spChg>
        <pc:spChg chg="mod">
          <ac:chgData name="Lubomír Prokeš" userId="c6190586-327c-4754-acfe-3cab059996b7" providerId="ADAL" clId="{BE5E9DBD-5E80-4540-8B23-3044D568E051}" dt="2024-02-15T21:40:33.517" v="3275" actId="6549"/>
          <ac:spMkLst>
            <pc:docMk/>
            <pc:sldMk cId="81316389" sldId="329"/>
            <ac:spMk id="11267" creationId="{00000000-0000-0000-0000-000000000000}"/>
          </ac:spMkLst>
        </pc:spChg>
      </pc:sldChg>
      <pc:sldChg chg="modSp mod">
        <pc:chgData name="Lubomír Prokeš" userId="c6190586-327c-4754-acfe-3cab059996b7" providerId="ADAL" clId="{BE5E9DBD-5E80-4540-8B23-3044D568E051}" dt="2024-02-15T21:42:31.646" v="3284" actId="255"/>
        <pc:sldMkLst>
          <pc:docMk/>
          <pc:sldMk cId="2136506924" sldId="330"/>
        </pc:sldMkLst>
        <pc:spChg chg="mod">
          <ac:chgData name="Lubomír Prokeš" userId="c6190586-327c-4754-acfe-3cab059996b7" providerId="ADAL" clId="{BE5E9DBD-5E80-4540-8B23-3044D568E051}" dt="2024-02-15T21:42:31.646" v="3284" actId="255"/>
          <ac:spMkLst>
            <pc:docMk/>
            <pc:sldMk cId="2136506924" sldId="330"/>
            <ac:spMk id="12291" creationId="{00000000-0000-0000-0000-000000000000}"/>
          </ac:spMkLst>
        </pc:spChg>
      </pc:sldChg>
      <pc:sldChg chg="addSp delSp modSp mod">
        <pc:chgData name="Lubomír Prokeš" userId="c6190586-327c-4754-acfe-3cab059996b7" providerId="ADAL" clId="{BE5E9DBD-5E80-4540-8B23-3044D568E051}" dt="2024-02-15T22:08:12.617" v="3392" actId="20577"/>
        <pc:sldMkLst>
          <pc:docMk/>
          <pc:sldMk cId="811572819" sldId="331"/>
        </pc:sldMkLst>
        <pc:spChg chg="mod">
          <ac:chgData name="Lubomír Prokeš" userId="c6190586-327c-4754-acfe-3cab059996b7" providerId="ADAL" clId="{BE5E9DBD-5E80-4540-8B23-3044D568E051}" dt="2024-02-15T22:08:12.617" v="3392" actId="20577"/>
          <ac:spMkLst>
            <pc:docMk/>
            <pc:sldMk cId="811572819" sldId="331"/>
            <ac:spMk id="13315" creationId="{00000000-0000-0000-0000-000000000000}"/>
          </ac:spMkLst>
        </pc:spChg>
        <pc:picChg chg="add del mod">
          <ac:chgData name="Lubomír Prokeš" userId="c6190586-327c-4754-acfe-3cab059996b7" providerId="ADAL" clId="{BE5E9DBD-5E80-4540-8B23-3044D568E051}" dt="2024-02-15T22:08:08.228" v="3391" actId="478"/>
          <ac:picMkLst>
            <pc:docMk/>
            <pc:sldMk cId="811572819" sldId="331"/>
            <ac:picMk id="2050" creationId="{3B2DD606-C403-F647-E842-076D8D33B41C}"/>
          </ac:picMkLst>
        </pc:picChg>
      </pc:sldChg>
      <pc:sldChg chg="del">
        <pc:chgData name="Lubomír Prokeš" userId="c6190586-327c-4754-acfe-3cab059996b7" providerId="ADAL" clId="{BE5E9DBD-5E80-4540-8B23-3044D568E051}" dt="2024-02-12T13:05:49.019" v="6" actId="47"/>
        <pc:sldMkLst>
          <pc:docMk/>
          <pc:sldMk cId="2899578876" sldId="400"/>
        </pc:sldMkLst>
      </pc:sldChg>
      <pc:sldChg chg="del">
        <pc:chgData name="Lubomír Prokeš" userId="c6190586-327c-4754-acfe-3cab059996b7" providerId="ADAL" clId="{BE5E9DBD-5E80-4540-8B23-3044D568E051}" dt="2024-02-12T13:05:42.314" v="5" actId="47"/>
        <pc:sldMkLst>
          <pc:docMk/>
          <pc:sldMk cId="590316454" sldId="425"/>
        </pc:sldMkLst>
      </pc:sldChg>
      <pc:sldChg chg="del">
        <pc:chgData name="Lubomír Prokeš" userId="c6190586-327c-4754-acfe-3cab059996b7" providerId="ADAL" clId="{BE5E9DBD-5E80-4540-8B23-3044D568E051}" dt="2024-02-12T13:05:42.314" v="5" actId="47"/>
        <pc:sldMkLst>
          <pc:docMk/>
          <pc:sldMk cId="3719448421" sldId="432"/>
        </pc:sldMkLst>
      </pc:sldChg>
      <pc:sldChg chg="del">
        <pc:chgData name="Lubomír Prokeš" userId="c6190586-327c-4754-acfe-3cab059996b7" providerId="ADAL" clId="{BE5E9DBD-5E80-4540-8B23-3044D568E051}" dt="2024-02-12T13:05:36.422" v="4" actId="47"/>
        <pc:sldMkLst>
          <pc:docMk/>
          <pc:sldMk cId="106343945" sldId="433"/>
        </pc:sldMkLst>
      </pc:sldChg>
      <pc:sldChg chg="del">
        <pc:chgData name="Lubomír Prokeš" userId="c6190586-327c-4754-acfe-3cab059996b7" providerId="ADAL" clId="{BE5E9DBD-5E80-4540-8B23-3044D568E051}" dt="2024-02-12T13:05:49.019" v="6" actId="47"/>
        <pc:sldMkLst>
          <pc:docMk/>
          <pc:sldMk cId="970714133" sldId="434"/>
        </pc:sldMkLst>
      </pc:sldChg>
      <pc:sldChg chg="del">
        <pc:chgData name="Lubomír Prokeš" userId="c6190586-327c-4754-acfe-3cab059996b7" providerId="ADAL" clId="{BE5E9DBD-5E80-4540-8B23-3044D568E051}" dt="2024-02-12T13:05:49.019" v="6" actId="47"/>
        <pc:sldMkLst>
          <pc:docMk/>
          <pc:sldMk cId="3176852004" sldId="435"/>
        </pc:sldMkLst>
      </pc:sldChg>
      <pc:sldChg chg="del">
        <pc:chgData name="Lubomír Prokeš" userId="c6190586-327c-4754-acfe-3cab059996b7" providerId="ADAL" clId="{BE5E9DBD-5E80-4540-8B23-3044D568E051}" dt="2024-02-12T13:05:49.019" v="6" actId="47"/>
        <pc:sldMkLst>
          <pc:docMk/>
          <pc:sldMk cId="2807978147" sldId="439"/>
        </pc:sldMkLst>
      </pc:sldChg>
      <pc:sldChg chg="del">
        <pc:chgData name="Lubomír Prokeš" userId="c6190586-327c-4754-acfe-3cab059996b7" providerId="ADAL" clId="{BE5E9DBD-5E80-4540-8B23-3044D568E051}" dt="2024-02-12T13:05:36.422" v="4" actId="47"/>
        <pc:sldMkLst>
          <pc:docMk/>
          <pc:sldMk cId="2311424841" sldId="442"/>
        </pc:sldMkLst>
      </pc:sldChg>
      <pc:sldChg chg="modSp mod">
        <pc:chgData name="Lubomír Prokeš" userId="c6190586-327c-4754-acfe-3cab059996b7" providerId="ADAL" clId="{BE5E9DBD-5E80-4540-8B23-3044D568E051}" dt="2024-02-15T21:32:37.936" v="3218" actId="115"/>
        <pc:sldMkLst>
          <pc:docMk/>
          <pc:sldMk cId="2519653647" sldId="443"/>
        </pc:sldMkLst>
        <pc:spChg chg="mod">
          <ac:chgData name="Lubomír Prokeš" userId="c6190586-327c-4754-acfe-3cab059996b7" providerId="ADAL" clId="{BE5E9DBD-5E80-4540-8B23-3044D568E051}" dt="2024-02-15T21:32:37.936" v="3218" actId="115"/>
          <ac:spMkLst>
            <pc:docMk/>
            <pc:sldMk cId="2519653647" sldId="443"/>
            <ac:spMk id="11267" creationId="{00000000-0000-0000-0000-000000000000}"/>
          </ac:spMkLst>
        </pc:spChg>
      </pc:sldChg>
      <pc:sldChg chg="modSp mod">
        <pc:chgData name="Lubomír Prokeš" userId="c6190586-327c-4754-acfe-3cab059996b7" providerId="ADAL" clId="{BE5E9DBD-5E80-4540-8B23-3044D568E051}" dt="2024-02-15T21:29:58.628" v="3200" actId="255"/>
        <pc:sldMkLst>
          <pc:docMk/>
          <pc:sldMk cId="1850923246" sldId="444"/>
        </pc:sldMkLst>
        <pc:spChg chg="mod">
          <ac:chgData name="Lubomír Prokeš" userId="c6190586-327c-4754-acfe-3cab059996b7" providerId="ADAL" clId="{BE5E9DBD-5E80-4540-8B23-3044D568E051}" dt="2024-02-15T21:29:45.688" v="3196" actId="255"/>
          <ac:spMkLst>
            <pc:docMk/>
            <pc:sldMk cId="1850923246" sldId="444"/>
            <ac:spMk id="2" creationId="{00000000-0000-0000-0000-000000000000}"/>
          </ac:spMkLst>
        </pc:spChg>
        <pc:spChg chg="mod">
          <ac:chgData name="Lubomír Prokeš" userId="c6190586-327c-4754-acfe-3cab059996b7" providerId="ADAL" clId="{BE5E9DBD-5E80-4540-8B23-3044D568E051}" dt="2024-02-15T21:29:58.628" v="3200" actId="255"/>
          <ac:spMkLst>
            <pc:docMk/>
            <pc:sldMk cId="1850923246" sldId="444"/>
            <ac:spMk id="3" creationId="{00000000-0000-0000-0000-000000000000}"/>
          </ac:spMkLst>
        </pc:spChg>
      </pc:sldChg>
      <pc:sldChg chg="modSp del mod">
        <pc:chgData name="Lubomír Prokeš" userId="c6190586-327c-4754-acfe-3cab059996b7" providerId="ADAL" clId="{BE5E9DBD-5E80-4540-8B23-3044D568E051}" dt="2024-02-15T22:03:43.006" v="3382" actId="47"/>
        <pc:sldMkLst>
          <pc:docMk/>
          <pc:sldMk cId="1545301974" sldId="445"/>
        </pc:sldMkLst>
        <pc:spChg chg="mod">
          <ac:chgData name="Lubomír Prokeš" userId="c6190586-327c-4754-acfe-3cab059996b7" providerId="ADAL" clId="{BE5E9DBD-5E80-4540-8B23-3044D568E051}" dt="2024-02-15T21:30:55.166" v="3208" actId="1076"/>
          <ac:spMkLst>
            <pc:docMk/>
            <pc:sldMk cId="1545301974" sldId="445"/>
            <ac:spMk id="2" creationId="{00000000-0000-0000-0000-000000000000}"/>
          </ac:spMkLst>
        </pc:spChg>
      </pc:sldChg>
      <pc:sldChg chg="modSp mod">
        <pc:chgData name="Lubomír Prokeš" userId="c6190586-327c-4754-acfe-3cab059996b7" providerId="ADAL" clId="{BE5E9DBD-5E80-4540-8B23-3044D568E051}" dt="2024-02-15T21:31:20.419" v="3211" actId="255"/>
        <pc:sldMkLst>
          <pc:docMk/>
          <pc:sldMk cId="174231011" sldId="446"/>
        </pc:sldMkLst>
        <pc:spChg chg="mod">
          <ac:chgData name="Lubomír Prokeš" userId="c6190586-327c-4754-acfe-3cab059996b7" providerId="ADAL" clId="{BE5E9DBD-5E80-4540-8B23-3044D568E051}" dt="2024-02-15T21:31:20.419" v="3211" actId="255"/>
          <ac:spMkLst>
            <pc:docMk/>
            <pc:sldMk cId="174231011" sldId="446"/>
            <ac:spMk id="5124" creationId="{00000000-0000-0000-0000-000000000000}"/>
          </ac:spMkLst>
        </pc:spChg>
      </pc:sldChg>
      <pc:sldChg chg="modSp del mod">
        <pc:chgData name="Lubomír Prokeš" userId="c6190586-327c-4754-acfe-3cab059996b7" providerId="ADAL" clId="{BE5E9DBD-5E80-4540-8B23-3044D568E051}" dt="2024-02-15T22:02:18.529" v="3371" actId="47"/>
        <pc:sldMkLst>
          <pc:docMk/>
          <pc:sldMk cId="4111836012" sldId="447"/>
        </pc:sldMkLst>
        <pc:spChg chg="mod">
          <ac:chgData name="Lubomír Prokeš" userId="c6190586-327c-4754-acfe-3cab059996b7" providerId="ADAL" clId="{BE5E9DBD-5E80-4540-8B23-3044D568E051}" dt="2024-02-15T21:30:13.412" v="3202" actId="1076"/>
          <ac:spMkLst>
            <pc:docMk/>
            <pc:sldMk cId="4111836012" sldId="447"/>
            <ac:spMk id="2" creationId="{00000000-0000-0000-0000-000000000000}"/>
          </ac:spMkLst>
        </pc:spChg>
        <pc:spChg chg="mod">
          <ac:chgData name="Lubomír Prokeš" userId="c6190586-327c-4754-acfe-3cab059996b7" providerId="ADAL" clId="{BE5E9DBD-5E80-4540-8B23-3044D568E051}" dt="2024-02-15T21:30:33.897" v="3205" actId="1076"/>
          <ac:spMkLst>
            <pc:docMk/>
            <pc:sldMk cId="4111836012" sldId="447"/>
            <ac:spMk id="4" creationId="{00000000-0000-0000-0000-000000000000}"/>
          </ac:spMkLst>
        </pc:spChg>
        <pc:picChg chg="mod">
          <ac:chgData name="Lubomír Prokeš" userId="c6190586-327c-4754-acfe-3cab059996b7" providerId="ADAL" clId="{BE5E9DBD-5E80-4540-8B23-3044D568E051}" dt="2024-02-15T21:30:19.181" v="3203" actId="1076"/>
          <ac:picMkLst>
            <pc:docMk/>
            <pc:sldMk cId="4111836012" sldId="447"/>
            <ac:picMk id="152582" creationId="{00000000-0000-0000-0000-000000000000}"/>
          </ac:picMkLst>
        </pc:picChg>
      </pc:sldChg>
      <pc:sldChg chg="modSp mod">
        <pc:chgData name="Lubomír Prokeš" userId="c6190586-327c-4754-acfe-3cab059996b7" providerId="ADAL" clId="{BE5E9DBD-5E80-4540-8B23-3044D568E051}" dt="2024-02-15T21:11:50.703" v="3073" actId="14100"/>
        <pc:sldMkLst>
          <pc:docMk/>
          <pc:sldMk cId="2573453073" sldId="448"/>
        </pc:sldMkLst>
        <pc:spChg chg="mod">
          <ac:chgData name="Lubomír Prokeš" userId="c6190586-327c-4754-acfe-3cab059996b7" providerId="ADAL" clId="{BE5E9DBD-5E80-4540-8B23-3044D568E051}" dt="2024-02-15T21:11:32.908" v="3071" actId="255"/>
          <ac:spMkLst>
            <pc:docMk/>
            <pc:sldMk cId="2573453073" sldId="448"/>
            <ac:spMk id="4" creationId="{00000000-0000-0000-0000-000000000000}"/>
          </ac:spMkLst>
        </pc:spChg>
        <pc:spChg chg="mod">
          <ac:chgData name="Lubomír Prokeš" userId="c6190586-327c-4754-acfe-3cab059996b7" providerId="ADAL" clId="{BE5E9DBD-5E80-4540-8B23-3044D568E051}" dt="2024-02-15T21:11:43.892" v="3072" actId="2711"/>
          <ac:spMkLst>
            <pc:docMk/>
            <pc:sldMk cId="2573453073" sldId="448"/>
            <ac:spMk id="5" creationId="{00000000-0000-0000-0000-000000000000}"/>
          </ac:spMkLst>
        </pc:spChg>
        <pc:spChg chg="mod">
          <ac:chgData name="Lubomír Prokeš" userId="c6190586-327c-4754-acfe-3cab059996b7" providerId="ADAL" clId="{BE5E9DBD-5E80-4540-8B23-3044D568E051}" dt="2024-02-15T21:11:50.703" v="3073" actId="14100"/>
          <ac:spMkLst>
            <pc:docMk/>
            <pc:sldMk cId="2573453073" sldId="448"/>
            <ac:spMk id="6" creationId="{00000000-0000-0000-0000-000000000000}"/>
          </ac:spMkLst>
        </pc:spChg>
      </pc:sldChg>
      <pc:sldChg chg="modSp mod">
        <pc:chgData name="Lubomír Prokeš" userId="c6190586-327c-4754-acfe-3cab059996b7" providerId="ADAL" clId="{BE5E9DBD-5E80-4540-8B23-3044D568E051}" dt="2024-02-15T21:18:15.872" v="3130" actId="1076"/>
        <pc:sldMkLst>
          <pc:docMk/>
          <pc:sldMk cId="515146738" sldId="449"/>
        </pc:sldMkLst>
        <pc:spChg chg="mod">
          <ac:chgData name="Lubomír Prokeš" userId="c6190586-327c-4754-acfe-3cab059996b7" providerId="ADAL" clId="{BE5E9DBD-5E80-4540-8B23-3044D568E051}" dt="2024-02-15T21:17:41.528" v="3118" actId="115"/>
          <ac:spMkLst>
            <pc:docMk/>
            <pc:sldMk cId="515146738" sldId="449"/>
            <ac:spMk id="6" creationId="{00000000-0000-0000-0000-000000000000}"/>
          </ac:spMkLst>
        </pc:spChg>
        <pc:spChg chg="mod">
          <ac:chgData name="Lubomír Prokeš" userId="c6190586-327c-4754-acfe-3cab059996b7" providerId="ADAL" clId="{BE5E9DBD-5E80-4540-8B23-3044D568E051}" dt="2024-02-15T21:18:15.872" v="3130" actId="1076"/>
          <ac:spMkLst>
            <pc:docMk/>
            <pc:sldMk cId="515146738" sldId="449"/>
            <ac:spMk id="11" creationId="{00000000-0000-0000-0000-000000000000}"/>
          </ac:spMkLst>
        </pc:spChg>
      </pc:sldChg>
      <pc:sldChg chg="modSp mod">
        <pc:chgData name="Lubomír Prokeš" userId="c6190586-327c-4754-acfe-3cab059996b7" providerId="ADAL" clId="{BE5E9DBD-5E80-4540-8B23-3044D568E051}" dt="2024-02-15T21:16:47.340" v="3111" actId="115"/>
        <pc:sldMkLst>
          <pc:docMk/>
          <pc:sldMk cId="553064214" sldId="450"/>
        </pc:sldMkLst>
        <pc:spChg chg="mod">
          <ac:chgData name="Lubomír Prokeš" userId="c6190586-327c-4754-acfe-3cab059996b7" providerId="ADAL" clId="{BE5E9DBD-5E80-4540-8B23-3044D568E051}" dt="2024-02-15T21:16:27.600" v="3109" actId="115"/>
          <ac:spMkLst>
            <pc:docMk/>
            <pc:sldMk cId="553064214" sldId="450"/>
            <ac:spMk id="5" creationId="{00000000-0000-0000-0000-000000000000}"/>
          </ac:spMkLst>
        </pc:spChg>
        <pc:spChg chg="mod">
          <ac:chgData name="Lubomír Prokeš" userId="c6190586-327c-4754-acfe-3cab059996b7" providerId="ADAL" clId="{BE5E9DBD-5E80-4540-8B23-3044D568E051}" dt="2024-02-15T21:16:47.340" v="3111" actId="115"/>
          <ac:spMkLst>
            <pc:docMk/>
            <pc:sldMk cId="553064214" sldId="450"/>
            <ac:spMk id="7" creationId="{00000000-0000-0000-0000-000000000000}"/>
          </ac:spMkLst>
        </pc:spChg>
        <pc:spChg chg="mod">
          <ac:chgData name="Lubomír Prokeš" userId="c6190586-327c-4754-acfe-3cab059996b7" providerId="ADAL" clId="{BE5E9DBD-5E80-4540-8B23-3044D568E051}" dt="2024-02-15T21:15:42.883" v="3104" actId="2711"/>
          <ac:spMkLst>
            <pc:docMk/>
            <pc:sldMk cId="553064214" sldId="450"/>
            <ac:spMk id="8" creationId="{00000000-0000-0000-0000-000000000000}"/>
          </ac:spMkLst>
        </pc:spChg>
      </pc:sldChg>
      <pc:sldChg chg="addSp delSp modSp mod">
        <pc:chgData name="Lubomír Prokeš" userId="c6190586-327c-4754-acfe-3cab059996b7" providerId="ADAL" clId="{BE5E9DBD-5E80-4540-8B23-3044D568E051}" dt="2024-02-15T21:23:48.244" v="3152" actId="1076"/>
        <pc:sldMkLst>
          <pc:docMk/>
          <pc:sldMk cId="676328391" sldId="451"/>
        </pc:sldMkLst>
        <pc:spChg chg="add del">
          <ac:chgData name="Lubomír Prokeš" userId="c6190586-327c-4754-acfe-3cab059996b7" providerId="ADAL" clId="{BE5E9DBD-5E80-4540-8B23-3044D568E051}" dt="2024-02-15T21:20:40.166" v="3136" actId="22"/>
          <ac:spMkLst>
            <pc:docMk/>
            <pc:sldMk cId="676328391" sldId="451"/>
            <ac:spMk id="3" creationId="{CC4E3C15-1CBF-0900-B218-37D6BD4999D6}"/>
          </ac:spMkLst>
        </pc:spChg>
        <pc:spChg chg="mod">
          <ac:chgData name="Lubomír Prokeš" userId="c6190586-327c-4754-acfe-3cab059996b7" providerId="ADAL" clId="{BE5E9DBD-5E80-4540-8B23-3044D568E051}" dt="2024-02-15T21:20:35.578" v="3134" actId="1076"/>
          <ac:spMkLst>
            <pc:docMk/>
            <pc:sldMk cId="676328391" sldId="451"/>
            <ac:spMk id="5" creationId="{00000000-0000-0000-0000-000000000000}"/>
          </ac:spMkLst>
        </pc:spChg>
        <pc:picChg chg="add mod">
          <ac:chgData name="Lubomír Prokeš" userId="c6190586-327c-4754-acfe-3cab059996b7" providerId="ADAL" clId="{BE5E9DBD-5E80-4540-8B23-3044D568E051}" dt="2024-02-15T21:23:31.438" v="3147" actId="1076"/>
          <ac:picMkLst>
            <pc:docMk/>
            <pc:sldMk cId="676328391" sldId="451"/>
            <ac:picMk id="1026" creationId="{C212578D-1088-DE4D-7C43-A246C9DE6238}"/>
          </ac:picMkLst>
        </pc:picChg>
        <pc:picChg chg="add mod">
          <ac:chgData name="Lubomír Prokeš" userId="c6190586-327c-4754-acfe-3cab059996b7" providerId="ADAL" clId="{BE5E9DBD-5E80-4540-8B23-3044D568E051}" dt="2024-02-15T21:23:29.810" v="3146" actId="1076"/>
          <ac:picMkLst>
            <pc:docMk/>
            <pc:sldMk cId="676328391" sldId="451"/>
            <ac:picMk id="1028" creationId="{4E239293-84EF-38C2-2A7C-D3AB21A8493C}"/>
          </ac:picMkLst>
        </pc:picChg>
        <pc:picChg chg="add mod">
          <ac:chgData name="Lubomír Prokeš" userId="c6190586-327c-4754-acfe-3cab059996b7" providerId="ADAL" clId="{BE5E9DBD-5E80-4540-8B23-3044D568E051}" dt="2024-02-15T21:23:48.244" v="3152" actId="1076"/>
          <ac:picMkLst>
            <pc:docMk/>
            <pc:sldMk cId="676328391" sldId="451"/>
            <ac:picMk id="1030" creationId="{AA13622E-F9BE-08C8-2152-AAFADC7009C3}"/>
          </ac:picMkLst>
        </pc:picChg>
      </pc:sldChg>
      <pc:sldChg chg="modSp mod">
        <pc:chgData name="Lubomír Prokeš" userId="c6190586-327c-4754-acfe-3cab059996b7" providerId="ADAL" clId="{BE5E9DBD-5E80-4540-8B23-3044D568E051}" dt="2024-02-15T21:11:04.164" v="3068" actId="1076"/>
        <pc:sldMkLst>
          <pc:docMk/>
          <pc:sldMk cId="296140744" sldId="452"/>
        </pc:sldMkLst>
        <pc:spChg chg="mod">
          <ac:chgData name="Lubomír Prokeš" userId="c6190586-327c-4754-acfe-3cab059996b7" providerId="ADAL" clId="{BE5E9DBD-5E80-4540-8B23-3044D568E051}" dt="2024-02-15T21:11:04.164" v="3068" actId="1076"/>
          <ac:spMkLst>
            <pc:docMk/>
            <pc:sldMk cId="296140744" sldId="452"/>
            <ac:spMk id="4" creationId="{00000000-0000-0000-0000-000000000000}"/>
          </ac:spMkLst>
        </pc:spChg>
        <pc:picChg chg="mod">
          <ac:chgData name="Lubomír Prokeš" userId="c6190586-327c-4754-acfe-3cab059996b7" providerId="ADAL" clId="{BE5E9DBD-5E80-4540-8B23-3044D568E051}" dt="2024-02-15T21:10:53.889" v="3066" actId="1076"/>
          <ac:picMkLst>
            <pc:docMk/>
            <pc:sldMk cId="296140744" sldId="452"/>
            <ac:picMk id="5" creationId="{00000000-0000-0000-0000-000000000000}"/>
          </ac:picMkLst>
        </pc:picChg>
        <pc:picChg chg="mod">
          <ac:chgData name="Lubomír Prokeš" userId="c6190586-327c-4754-acfe-3cab059996b7" providerId="ADAL" clId="{BE5E9DBD-5E80-4540-8B23-3044D568E051}" dt="2024-02-15T21:10:57.725" v="3067" actId="14100"/>
          <ac:picMkLst>
            <pc:docMk/>
            <pc:sldMk cId="296140744" sldId="452"/>
            <ac:picMk id="6" creationId="{00000000-0000-0000-0000-000000000000}"/>
          </ac:picMkLst>
        </pc:picChg>
      </pc:sldChg>
      <pc:sldChg chg="modSp mod">
        <pc:chgData name="Lubomír Prokeš" userId="c6190586-327c-4754-acfe-3cab059996b7" providerId="ADAL" clId="{BE5E9DBD-5E80-4540-8B23-3044D568E051}" dt="2024-02-15T21:15:04.008" v="3098" actId="114"/>
        <pc:sldMkLst>
          <pc:docMk/>
          <pc:sldMk cId="2302549570" sldId="453"/>
        </pc:sldMkLst>
        <pc:spChg chg="mod">
          <ac:chgData name="Lubomír Prokeš" userId="c6190586-327c-4754-acfe-3cab059996b7" providerId="ADAL" clId="{BE5E9DBD-5E80-4540-8B23-3044D568E051}" dt="2024-02-15T21:15:04.008" v="3098" actId="114"/>
          <ac:spMkLst>
            <pc:docMk/>
            <pc:sldMk cId="2302549570" sldId="453"/>
            <ac:spMk id="4" creationId="{00000000-0000-0000-0000-000000000000}"/>
          </ac:spMkLst>
        </pc:spChg>
        <pc:spChg chg="mod">
          <ac:chgData name="Lubomír Prokeš" userId="c6190586-327c-4754-acfe-3cab059996b7" providerId="ADAL" clId="{BE5E9DBD-5E80-4540-8B23-3044D568E051}" dt="2024-02-15T21:14:04.928" v="3092" actId="1076"/>
          <ac:spMkLst>
            <pc:docMk/>
            <pc:sldMk cId="2302549570" sldId="453"/>
            <ac:spMk id="5" creationId="{00000000-0000-0000-0000-000000000000}"/>
          </ac:spMkLst>
        </pc:spChg>
        <pc:spChg chg="mod">
          <ac:chgData name="Lubomír Prokeš" userId="c6190586-327c-4754-acfe-3cab059996b7" providerId="ADAL" clId="{BE5E9DBD-5E80-4540-8B23-3044D568E051}" dt="2024-02-15T21:14:12.552" v="3093" actId="115"/>
          <ac:spMkLst>
            <pc:docMk/>
            <pc:sldMk cId="2302549570" sldId="453"/>
            <ac:spMk id="6" creationId="{00000000-0000-0000-0000-000000000000}"/>
          </ac:spMkLst>
        </pc:spChg>
      </pc:sldChg>
      <pc:sldChg chg="modSp mod">
        <pc:chgData name="Lubomír Prokeš" userId="c6190586-327c-4754-acfe-3cab059996b7" providerId="ADAL" clId="{BE5E9DBD-5E80-4540-8B23-3044D568E051}" dt="2024-02-15T21:59:11.200" v="3357" actId="2711"/>
        <pc:sldMkLst>
          <pc:docMk/>
          <pc:sldMk cId="1626881722" sldId="454"/>
        </pc:sldMkLst>
        <pc:spChg chg="mod">
          <ac:chgData name="Lubomír Prokeš" userId="c6190586-327c-4754-acfe-3cab059996b7" providerId="ADAL" clId="{BE5E9DBD-5E80-4540-8B23-3044D568E051}" dt="2024-02-15T21:59:11.200" v="3357" actId="2711"/>
          <ac:spMkLst>
            <pc:docMk/>
            <pc:sldMk cId="1626881722" sldId="454"/>
            <ac:spMk id="4" creationId="{00000000-0000-0000-0000-000000000000}"/>
          </ac:spMkLst>
        </pc:spChg>
      </pc:sldChg>
      <pc:sldChg chg="modSp mod">
        <pc:chgData name="Lubomír Prokeš" userId="c6190586-327c-4754-acfe-3cab059996b7" providerId="ADAL" clId="{BE5E9DBD-5E80-4540-8B23-3044D568E051}" dt="2024-02-15T21:59:54.080" v="3363" actId="2711"/>
        <pc:sldMkLst>
          <pc:docMk/>
          <pc:sldMk cId="2444482059" sldId="455"/>
        </pc:sldMkLst>
        <pc:spChg chg="mod">
          <ac:chgData name="Lubomír Prokeš" userId="c6190586-327c-4754-acfe-3cab059996b7" providerId="ADAL" clId="{BE5E9DBD-5E80-4540-8B23-3044D568E051}" dt="2024-02-15T21:59:48.408" v="3362" actId="2711"/>
          <ac:spMkLst>
            <pc:docMk/>
            <pc:sldMk cId="2444482059" sldId="455"/>
            <ac:spMk id="5" creationId="{00000000-0000-0000-0000-000000000000}"/>
          </ac:spMkLst>
        </pc:spChg>
        <pc:spChg chg="mod">
          <ac:chgData name="Lubomír Prokeš" userId="c6190586-327c-4754-acfe-3cab059996b7" providerId="ADAL" clId="{BE5E9DBD-5E80-4540-8B23-3044D568E051}" dt="2024-02-15T21:59:54.080" v="3363" actId="2711"/>
          <ac:spMkLst>
            <pc:docMk/>
            <pc:sldMk cId="2444482059" sldId="455"/>
            <ac:spMk id="6" creationId="{00000000-0000-0000-0000-000000000000}"/>
          </ac:spMkLst>
        </pc:spChg>
      </pc:sldChg>
      <pc:sldChg chg="modSp mod">
        <pc:chgData name="Lubomír Prokeš" userId="c6190586-327c-4754-acfe-3cab059996b7" providerId="ADAL" clId="{BE5E9DBD-5E80-4540-8B23-3044D568E051}" dt="2024-02-15T21:46:16.027" v="3309" actId="2711"/>
        <pc:sldMkLst>
          <pc:docMk/>
          <pc:sldMk cId="476174849" sldId="456"/>
        </pc:sldMkLst>
        <pc:spChg chg="mod">
          <ac:chgData name="Lubomír Prokeš" userId="c6190586-327c-4754-acfe-3cab059996b7" providerId="ADAL" clId="{BE5E9DBD-5E80-4540-8B23-3044D568E051}" dt="2024-02-15T21:45:50.026" v="3304" actId="14100"/>
          <ac:spMkLst>
            <pc:docMk/>
            <pc:sldMk cId="476174849" sldId="456"/>
            <ac:spMk id="4" creationId="{00000000-0000-0000-0000-000000000000}"/>
          </ac:spMkLst>
        </pc:spChg>
        <pc:spChg chg="mod">
          <ac:chgData name="Lubomír Prokeš" userId="c6190586-327c-4754-acfe-3cab059996b7" providerId="ADAL" clId="{BE5E9DBD-5E80-4540-8B23-3044D568E051}" dt="2024-02-15T21:45:41.997" v="3302" actId="14100"/>
          <ac:spMkLst>
            <pc:docMk/>
            <pc:sldMk cId="476174849" sldId="456"/>
            <ac:spMk id="5" creationId="{00000000-0000-0000-0000-000000000000}"/>
          </ac:spMkLst>
        </pc:spChg>
        <pc:spChg chg="mod">
          <ac:chgData name="Lubomír Prokeš" userId="c6190586-327c-4754-acfe-3cab059996b7" providerId="ADAL" clId="{BE5E9DBD-5E80-4540-8B23-3044D568E051}" dt="2024-02-15T21:46:16.027" v="3309" actId="2711"/>
          <ac:spMkLst>
            <pc:docMk/>
            <pc:sldMk cId="476174849" sldId="456"/>
            <ac:spMk id="7" creationId="{00000000-0000-0000-0000-000000000000}"/>
          </ac:spMkLst>
        </pc:spChg>
        <pc:picChg chg="mod">
          <ac:chgData name="Lubomír Prokeš" userId="c6190586-327c-4754-acfe-3cab059996b7" providerId="ADAL" clId="{BE5E9DBD-5E80-4540-8B23-3044D568E051}" dt="2024-02-15T21:46:02.010" v="3306" actId="1076"/>
          <ac:picMkLst>
            <pc:docMk/>
            <pc:sldMk cId="476174849" sldId="456"/>
            <ac:picMk id="159746" creationId="{00000000-0000-0000-0000-000000000000}"/>
          </ac:picMkLst>
        </pc:picChg>
      </pc:sldChg>
      <pc:sldChg chg="modSp mod">
        <pc:chgData name="Lubomír Prokeš" userId="c6190586-327c-4754-acfe-3cab059996b7" providerId="ADAL" clId="{BE5E9DBD-5E80-4540-8B23-3044D568E051}" dt="2024-02-15T21:58:58.353" v="3356" actId="115"/>
        <pc:sldMkLst>
          <pc:docMk/>
          <pc:sldMk cId="578490362" sldId="458"/>
        </pc:sldMkLst>
        <pc:spChg chg="mod">
          <ac:chgData name="Lubomír Prokeš" userId="c6190586-327c-4754-acfe-3cab059996b7" providerId="ADAL" clId="{BE5E9DBD-5E80-4540-8B23-3044D568E051}" dt="2024-02-15T21:51:43.960" v="3347" actId="123"/>
          <ac:spMkLst>
            <pc:docMk/>
            <pc:sldMk cId="578490362" sldId="458"/>
            <ac:spMk id="4" creationId="{00000000-0000-0000-0000-000000000000}"/>
          </ac:spMkLst>
        </pc:spChg>
        <pc:spChg chg="mod">
          <ac:chgData name="Lubomír Prokeš" userId="c6190586-327c-4754-acfe-3cab059996b7" providerId="ADAL" clId="{BE5E9DBD-5E80-4540-8B23-3044D568E051}" dt="2024-02-15T21:52:13.429" v="3351" actId="113"/>
          <ac:spMkLst>
            <pc:docMk/>
            <pc:sldMk cId="578490362" sldId="458"/>
            <ac:spMk id="5" creationId="{00000000-0000-0000-0000-000000000000}"/>
          </ac:spMkLst>
        </pc:spChg>
        <pc:spChg chg="mod">
          <ac:chgData name="Lubomír Prokeš" userId="c6190586-327c-4754-acfe-3cab059996b7" providerId="ADAL" clId="{BE5E9DBD-5E80-4540-8B23-3044D568E051}" dt="2024-02-15T21:58:58.353" v="3356" actId="115"/>
          <ac:spMkLst>
            <pc:docMk/>
            <pc:sldMk cId="578490362" sldId="458"/>
            <ac:spMk id="6" creationId="{00000000-0000-0000-0000-000000000000}"/>
          </ac:spMkLst>
        </pc:spChg>
      </pc:sldChg>
      <pc:sldChg chg="modSp mod">
        <pc:chgData name="Lubomír Prokeš" userId="c6190586-327c-4754-acfe-3cab059996b7" providerId="ADAL" clId="{BE5E9DBD-5E80-4540-8B23-3044D568E051}" dt="2024-02-15T22:04:40.745" v="3384" actId="20577"/>
        <pc:sldMkLst>
          <pc:docMk/>
          <pc:sldMk cId="4285083096" sldId="459"/>
        </pc:sldMkLst>
        <pc:spChg chg="mod">
          <ac:chgData name="Lubomír Prokeš" userId="c6190586-327c-4754-acfe-3cab059996b7" providerId="ADAL" clId="{BE5E9DBD-5E80-4540-8B23-3044D568E051}" dt="2024-02-15T22:04:40.745" v="3384" actId="20577"/>
          <ac:spMkLst>
            <pc:docMk/>
            <pc:sldMk cId="4285083096" sldId="459"/>
            <ac:spMk id="4" creationId="{00000000-0000-0000-0000-000000000000}"/>
          </ac:spMkLst>
        </pc:spChg>
      </pc:sldChg>
      <pc:sldChg chg="modSp mod">
        <pc:chgData name="Lubomír Prokeš" userId="c6190586-327c-4754-acfe-3cab059996b7" providerId="ADAL" clId="{BE5E9DBD-5E80-4540-8B23-3044D568E051}" dt="2024-02-15T21:34:12.860" v="3227" actId="255"/>
        <pc:sldMkLst>
          <pc:docMk/>
          <pc:sldMk cId="1051401800" sldId="460"/>
        </pc:sldMkLst>
        <pc:spChg chg="mod">
          <ac:chgData name="Lubomír Prokeš" userId="c6190586-327c-4754-acfe-3cab059996b7" providerId="ADAL" clId="{BE5E9DBD-5E80-4540-8B23-3044D568E051}" dt="2024-02-15T21:34:12.860" v="3227" actId="255"/>
          <ac:spMkLst>
            <pc:docMk/>
            <pc:sldMk cId="1051401800" sldId="460"/>
            <ac:spMk id="4" creationId="{00000000-0000-0000-0000-000000000000}"/>
          </ac:spMkLst>
        </pc:spChg>
      </pc:sldChg>
      <pc:sldChg chg="modSp mod">
        <pc:chgData name="Lubomír Prokeš" userId="c6190586-327c-4754-acfe-3cab059996b7" providerId="ADAL" clId="{BE5E9DBD-5E80-4540-8B23-3044D568E051}" dt="2024-02-15T21:34:58.436" v="3237" actId="115"/>
        <pc:sldMkLst>
          <pc:docMk/>
          <pc:sldMk cId="3793690324" sldId="461"/>
        </pc:sldMkLst>
        <pc:spChg chg="mod">
          <ac:chgData name="Lubomír Prokeš" userId="c6190586-327c-4754-acfe-3cab059996b7" providerId="ADAL" clId="{BE5E9DBD-5E80-4540-8B23-3044D568E051}" dt="2024-02-15T21:34:58.436" v="3237" actId="115"/>
          <ac:spMkLst>
            <pc:docMk/>
            <pc:sldMk cId="3793690324" sldId="461"/>
            <ac:spMk id="4" creationId="{00000000-0000-0000-0000-000000000000}"/>
          </ac:spMkLst>
        </pc:spChg>
      </pc:sldChg>
      <pc:sldChg chg="addSp delSp modSp mod">
        <pc:chgData name="Lubomír Prokeš" userId="c6190586-327c-4754-acfe-3cab059996b7" providerId="ADAL" clId="{BE5E9DBD-5E80-4540-8B23-3044D568E051}" dt="2024-02-15T21:29:33.829" v="3194" actId="14100"/>
        <pc:sldMkLst>
          <pc:docMk/>
          <pc:sldMk cId="1853098114" sldId="462"/>
        </pc:sldMkLst>
        <pc:spChg chg="mod">
          <ac:chgData name="Lubomír Prokeš" userId="c6190586-327c-4754-acfe-3cab059996b7" providerId="ADAL" clId="{BE5E9DBD-5E80-4540-8B23-3044D568E051}" dt="2024-02-15T21:28:03.307" v="3168" actId="115"/>
          <ac:spMkLst>
            <pc:docMk/>
            <pc:sldMk cId="1853098114" sldId="462"/>
            <ac:spMk id="4" creationId="{00000000-0000-0000-0000-000000000000}"/>
          </ac:spMkLst>
        </pc:spChg>
        <pc:spChg chg="add mod">
          <ac:chgData name="Lubomír Prokeš" userId="c6190586-327c-4754-acfe-3cab059996b7" providerId="ADAL" clId="{BE5E9DBD-5E80-4540-8B23-3044D568E051}" dt="2024-02-15T21:29:33.829" v="3194" actId="14100"/>
          <ac:spMkLst>
            <pc:docMk/>
            <pc:sldMk cId="1853098114" sldId="462"/>
            <ac:spMk id="6" creationId="{FE12FB28-F7D7-F4E8-9B1B-54C2438A97C2}"/>
          </ac:spMkLst>
        </pc:spChg>
        <pc:picChg chg="mod">
          <ac:chgData name="Lubomír Prokeš" userId="c6190586-327c-4754-acfe-3cab059996b7" providerId="ADAL" clId="{BE5E9DBD-5E80-4540-8B23-3044D568E051}" dt="2024-02-15T21:28:24.616" v="3170" actId="1076"/>
          <ac:picMkLst>
            <pc:docMk/>
            <pc:sldMk cId="1853098114" sldId="462"/>
            <ac:picMk id="3" creationId="{B0EAFA4D-526A-4558-81A7-29E09CF88654}"/>
          </ac:picMkLst>
        </pc:picChg>
        <pc:picChg chg="del mod">
          <ac:chgData name="Lubomír Prokeš" userId="c6190586-327c-4754-acfe-3cab059996b7" providerId="ADAL" clId="{BE5E9DBD-5E80-4540-8B23-3044D568E051}" dt="2024-02-15T21:28:21.432" v="3169" actId="478"/>
          <ac:picMkLst>
            <pc:docMk/>
            <pc:sldMk cId="1853098114" sldId="462"/>
            <ac:picMk id="5" creationId="{75739D7A-B35E-4CCC-8365-CB56D3B60726}"/>
          </ac:picMkLst>
        </pc:picChg>
      </pc:sldChg>
      <pc:sldChg chg="modSp mod">
        <pc:chgData name="Lubomír Prokeš" userId="c6190586-327c-4754-acfe-3cab059996b7" providerId="ADAL" clId="{BE5E9DBD-5E80-4540-8B23-3044D568E051}" dt="2024-02-15T21:08:39.387" v="3012" actId="2711"/>
        <pc:sldMkLst>
          <pc:docMk/>
          <pc:sldMk cId="3663794760" sldId="463"/>
        </pc:sldMkLst>
        <pc:spChg chg="mod">
          <ac:chgData name="Lubomír Prokeš" userId="c6190586-327c-4754-acfe-3cab059996b7" providerId="ADAL" clId="{BE5E9DBD-5E80-4540-8B23-3044D568E051}" dt="2024-02-15T21:08:32.046" v="3011" actId="2711"/>
          <ac:spMkLst>
            <pc:docMk/>
            <pc:sldMk cId="3663794760" sldId="463"/>
            <ac:spMk id="4" creationId="{00000000-0000-0000-0000-000000000000}"/>
          </ac:spMkLst>
        </pc:spChg>
        <pc:spChg chg="mod">
          <ac:chgData name="Lubomír Prokeš" userId="c6190586-327c-4754-acfe-3cab059996b7" providerId="ADAL" clId="{BE5E9DBD-5E80-4540-8B23-3044D568E051}" dt="2024-02-15T21:08:39.387" v="3012" actId="2711"/>
          <ac:spMkLst>
            <pc:docMk/>
            <pc:sldMk cId="3663794760" sldId="463"/>
            <ac:spMk id="5" creationId="{00000000-0000-0000-0000-000000000000}"/>
          </ac:spMkLst>
        </pc:spChg>
      </pc:sldChg>
      <pc:sldChg chg="modSp mod">
        <pc:chgData name="Lubomír Prokeš" userId="c6190586-327c-4754-acfe-3cab059996b7" providerId="ADAL" clId="{BE5E9DBD-5E80-4540-8B23-3044D568E051}" dt="2024-02-15T21:15:23.604" v="3103" actId="255"/>
        <pc:sldMkLst>
          <pc:docMk/>
          <pc:sldMk cId="517445237" sldId="464"/>
        </pc:sldMkLst>
        <pc:spChg chg="mod">
          <ac:chgData name="Lubomír Prokeš" userId="c6190586-327c-4754-acfe-3cab059996b7" providerId="ADAL" clId="{BE5E9DBD-5E80-4540-8B23-3044D568E051}" dt="2024-02-15T21:15:23.604" v="3103" actId="255"/>
          <ac:spMkLst>
            <pc:docMk/>
            <pc:sldMk cId="517445237" sldId="464"/>
            <ac:spMk id="5" creationId="{00000000-0000-0000-0000-000000000000}"/>
          </ac:spMkLst>
        </pc:spChg>
      </pc:sldChg>
      <pc:sldChg chg="modSp mod">
        <pc:chgData name="Lubomír Prokeš" userId="c6190586-327c-4754-acfe-3cab059996b7" providerId="ADAL" clId="{BE5E9DBD-5E80-4540-8B23-3044D568E051}" dt="2024-02-15T21:59:28.030" v="3360" actId="255"/>
        <pc:sldMkLst>
          <pc:docMk/>
          <pc:sldMk cId="607400588" sldId="466"/>
        </pc:sldMkLst>
        <pc:spChg chg="mod">
          <ac:chgData name="Lubomír Prokeš" userId="c6190586-327c-4754-acfe-3cab059996b7" providerId="ADAL" clId="{BE5E9DBD-5E80-4540-8B23-3044D568E051}" dt="2024-02-15T21:59:28.030" v="3360" actId="255"/>
          <ac:spMkLst>
            <pc:docMk/>
            <pc:sldMk cId="607400588" sldId="466"/>
            <ac:spMk id="5" creationId="{00000000-0000-0000-0000-000000000000}"/>
          </ac:spMkLst>
        </pc:spChg>
      </pc:sldChg>
      <pc:sldChg chg="addSp modSp mod">
        <pc:chgData name="Lubomír Prokeš" userId="c6190586-327c-4754-acfe-3cab059996b7" providerId="ADAL" clId="{BE5E9DBD-5E80-4540-8B23-3044D568E051}" dt="2024-02-15T21:39:18.133" v="3264" actId="1076"/>
        <pc:sldMkLst>
          <pc:docMk/>
          <pc:sldMk cId="3953637953" sldId="467"/>
        </pc:sldMkLst>
        <pc:spChg chg="add mod">
          <ac:chgData name="Lubomír Prokeš" userId="c6190586-327c-4754-acfe-3cab059996b7" providerId="ADAL" clId="{BE5E9DBD-5E80-4540-8B23-3044D568E051}" dt="2024-02-15T21:39:18.133" v="3264" actId="1076"/>
          <ac:spMkLst>
            <pc:docMk/>
            <pc:sldMk cId="3953637953" sldId="467"/>
            <ac:spMk id="3" creationId="{D583B9FF-70F4-457C-373F-7659412EB192}"/>
          </ac:spMkLst>
        </pc:spChg>
        <pc:spChg chg="mod">
          <ac:chgData name="Lubomír Prokeš" userId="c6190586-327c-4754-acfe-3cab059996b7" providerId="ADAL" clId="{BE5E9DBD-5E80-4540-8B23-3044D568E051}" dt="2024-02-15T21:36:51.085" v="3247" actId="2711"/>
          <ac:spMkLst>
            <pc:docMk/>
            <pc:sldMk cId="3953637953" sldId="467"/>
            <ac:spMk id="5" creationId="{00000000-0000-0000-0000-000000000000}"/>
          </ac:spMkLst>
        </pc:spChg>
      </pc:sldChg>
      <pc:sldChg chg="modSp mod">
        <pc:chgData name="Lubomír Prokeš" userId="c6190586-327c-4754-acfe-3cab059996b7" providerId="ADAL" clId="{BE5E9DBD-5E80-4540-8B23-3044D568E051}" dt="2024-02-15T21:36:36.729" v="3246" actId="2711"/>
        <pc:sldMkLst>
          <pc:docMk/>
          <pc:sldMk cId="1154771667" sldId="468"/>
        </pc:sldMkLst>
        <pc:spChg chg="mod">
          <ac:chgData name="Lubomír Prokeš" userId="c6190586-327c-4754-acfe-3cab059996b7" providerId="ADAL" clId="{BE5E9DBD-5E80-4540-8B23-3044D568E051}" dt="2024-02-15T21:36:36.729" v="3246" actId="2711"/>
          <ac:spMkLst>
            <pc:docMk/>
            <pc:sldMk cId="1154771667" sldId="468"/>
            <ac:spMk id="4" creationId="{00000000-0000-0000-0000-000000000000}"/>
          </ac:spMkLst>
        </pc:spChg>
      </pc:sldChg>
      <pc:sldChg chg="modSp del mod">
        <pc:chgData name="Lubomír Prokeš" userId="c6190586-327c-4754-acfe-3cab059996b7" providerId="ADAL" clId="{BE5E9DBD-5E80-4540-8B23-3044D568E051}" dt="2024-02-15T21:41:05.045" v="3280" actId="47"/>
        <pc:sldMkLst>
          <pc:docMk/>
          <pc:sldMk cId="2779774766" sldId="469"/>
        </pc:sldMkLst>
        <pc:spChg chg="mod">
          <ac:chgData name="Lubomír Prokeš" userId="c6190586-327c-4754-acfe-3cab059996b7" providerId="ADAL" clId="{BE5E9DBD-5E80-4540-8B23-3044D568E051}" dt="2024-02-15T21:40:03.504" v="3271" actId="2711"/>
          <ac:spMkLst>
            <pc:docMk/>
            <pc:sldMk cId="2779774766" sldId="469"/>
            <ac:spMk id="4" creationId="{00000000-0000-0000-0000-000000000000}"/>
          </ac:spMkLst>
        </pc:spChg>
      </pc:sldChg>
      <pc:sldChg chg="addSp modSp mod">
        <pc:chgData name="Lubomír Prokeš" userId="c6190586-327c-4754-acfe-3cab059996b7" providerId="ADAL" clId="{BE5E9DBD-5E80-4540-8B23-3044D568E051}" dt="2024-02-15T21:48:24.755" v="3327" actId="115"/>
        <pc:sldMkLst>
          <pc:docMk/>
          <pc:sldMk cId="645881590" sldId="471"/>
        </pc:sldMkLst>
        <pc:spChg chg="add mod">
          <ac:chgData name="Lubomír Prokeš" userId="c6190586-327c-4754-acfe-3cab059996b7" providerId="ADAL" clId="{BE5E9DBD-5E80-4540-8B23-3044D568E051}" dt="2024-02-15T21:47:25.838" v="3319" actId="1076"/>
          <ac:spMkLst>
            <pc:docMk/>
            <pc:sldMk cId="645881590" sldId="471"/>
            <ac:spMk id="3" creationId="{74712306-BFD7-C9E9-FD4F-B719E35508DC}"/>
          </ac:spMkLst>
        </pc:spChg>
        <pc:spChg chg="mod">
          <ac:chgData name="Lubomír Prokeš" userId="c6190586-327c-4754-acfe-3cab059996b7" providerId="ADAL" clId="{BE5E9DBD-5E80-4540-8B23-3044D568E051}" dt="2024-02-15T21:48:24.755" v="3327" actId="115"/>
          <ac:spMkLst>
            <pc:docMk/>
            <pc:sldMk cId="645881590" sldId="471"/>
            <ac:spMk id="12291" creationId="{00000000-0000-0000-0000-000000000000}"/>
          </ac:spMkLst>
        </pc:spChg>
      </pc:sldChg>
      <pc:sldChg chg="addSp delSp modSp mod">
        <pc:chgData name="Lubomír Prokeš" userId="c6190586-327c-4754-acfe-3cab059996b7" providerId="ADAL" clId="{BE5E9DBD-5E80-4540-8B23-3044D568E051}" dt="2024-02-15T21:48:44.042" v="3331" actId="1076"/>
        <pc:sldMkLst>
          <pc:docMk/>
          <pc:sldMk cId="2948094557" sldId="472"/>
        </pc:sldMkLst>
        <pc:spChg chg="add del mod">
          <ac:chgData name="Lubomír Prokeš" userId="c6190586-327c-4754-acfe-3cab059996b7" providerId="ADAL" clId="{BE5E9DBD-5E80-4540-8B23-3044D568E051}" dt="2024-02-15T21:47:00.795" v="3313" actId="21"/>
          <ac:spMkLst>
            <pc:docMk/>
            <pc:sldMk cId="2948094557" sldId="472"/>
            <ac:spMk id="3" creationId="{74712306-BFD7-C9E9-FD4F-B719E35508DC}"/>
          </ac:spMkLst>
        </pc:spChg>
        <pc:spChg chg="mod">
          <ac:chgData name="Lubomír Prokeš" userId="c6190586-327c-4754-acfe-3cab059996b7" providerId="ADAL" clId="{BE5E9DBD-5E80-4540-8B23-3044D568E051}" dt="2024-02-15T21:43:05.847" v="3287" actId="115"/>
          <ac:spMkLst>
            <pc:docMk/>
            <pc:sldMk cId="2948094557" sldId="472"/>
            <ac:spMk id="4" creationId="{00000000-0000-0000-0000-000000000000}"/>
          </ac:spMkLst>
        </pc:spChg>
        <pc:spChg chg="add mod">
          <ac:chgData name="Lubomír Prokeš" userId="c6190586-327c-4754-acfe-3cab059996b7" providerId="ADAL" clId="{BE5E9DBD-5E80-4540-8B23-3044D568E051}" dt="2024-02-15T21:48:44.042" v="3331" actId="1076"/>
          <ac:spMkLst>
            <pc:docMk/>
            <pc:sldMk cId="2948094557" sldId="472"/>
            <ac:spMk id="6" creationId="{4737F01C-903A-B201-5D1A-99DA0091C482}"/>
          </ac:spMkLst>
        </pc:spChg>
      </pc:sldChg>
      <pc:sldChg chg="delSp modSp mod">
        <pc:chgData name="Lubomír Prokeš" userId="c6190586-327c-4754-acfe-3cab059996b7" providerId="ADAL" clId="{BE5E9DBD-5E80-4540-8B23-3044D568E051}" dt="2024-02-15T21:06:31.561" v="3008" actId="14100"/>
        <pc:sldMkLst>
          <pc:docMk/>
          <pc:sldMk cId="2816513146" sldId="473"/>
        </pc:sldMkLst>
        <pc:spChg chg="del mod">
          <ac:chgData name="Lubomír Prokeš" userId="c6190586-327c-4754-acfe-3cab059996b7" providerId="ADAL" clId="{BE5E9DBD-5E80-4540-8B23-3044D568E051}" dt="2024-02-15T21:05:27.444" v="2992" actId="21"/>
          <ac:spMkLst>
            <pc:docMk/>
            <pc:sldMk cId="2816513146" sldId="473"/>
            <ac:spMk id="5" creationId="{9917AED2-464C-4495-AFED-330CB7DFC719}"/>
          </ac:spMkLst>
        </pc:spChg>
        <pc:picChg chg="mod">
          <ac:chgData name="Lubomír Prokeš" userId="c6190586-327c-4754-acfe-3cab059996b7" providerId="ADAL" clId="{BE5E9DBD-5E80-4540-8B23-3044D568E051}" dt="2024-02-15T21:06:31.561" v="3008" actId="14100"/>
          <ac:picMkLst>
            <pc:docMk/>
            <pc:sldMk cId="2816513146" sldId="473"/>
            <ac:picMk id="8" creationId="{83A5C577-57F8-4B3E-9550-3FDBA2FB2E1D}"/>
          </ac:picMkLst>
        </pc:picChg>
      </pc:sldChg>
      <pc:sldChg chg="add del">
        <pc:chgData name="Lubomír Prokeš" userId="c6190586-327c-4754-acfe-3cab059996b7" providerId="ADAL" clId="{BE5E9DBD-5E80-4540-8B23-3044D568E051}" dt="2024-02-15T22:03:52.168" v="3383" actId="47"/>
        <pc:sldMkLst>
          <pc:docMk/>
          <pc:sldMk cId="2719519610" sldId="474"/>
        </pc:sldMkLst>
      </pc:sldChg>
      <pc:sldChg chg="modSp del mod">
        <pc:chgData name="Lubomír Prokeš" userId="c6190586-327c-4754-acfe-3cab059996b7" providerId="ADAL" clId="{BE5E9DBD-5E80-4540-8B23-3044D568E051}" dt="2024-02-15T22:03:06.597" v="3377" actId="2696"/>
        <pc:sldMkLst>
          <pc:docMk/>
          <pc:sldMk cId="3204822505" sldId="474"/>
        </pc:sldMkLst>
        <pc:spChg chg="mod">
          <ac:chgData name="Lubomír Prokeš" userId="c6190586-327c-4754-acfe-3cab059996b7" providerId="ADAL" clId="{BE5E9DBD-5E80-4540-8B23-3044D568E051}" dt="2024-02-15T22:00:19.566" v="3367" actId="1076"/>
          <ac:spMkLst>
            <pc:docMk/>
            <pc:sldMk cId="3204822505" sldId="474"/>
            <ac:spMk id="2" creationId="{00000000-0000-0000-0000-000000000000}"/>
          </ac:spMkLst>
        </pc:spChg>
      </pc:sldChg>
      <pc:sldChg chg="modSp add mod">
        <pc:chgData name="Lubomír Prokeš" userId="c6190586-327c-4754-acfe-3cab059996b7" providerId="ADAL" clId="{BE5E9DBD-5E80-4540-8B23-3044D568E051}" dt="2024-02-15T22:02:39.075" v="3376" actId="2711"/>
        <pc:sldMkLst>
          <pc:docMk/>
          <pc:sldMk cId="837922395" sldId="475"/>
        </pc:sldMkLst>
        <pc:spChg chg="mod">
          <ac:chgData name="Lubomír Prokeš" userId="c6190586-327c-4754-acfe-3cab059996b7" providerId="ADAL" clId="{BE5E9DBD-5E80-4540-8B23-3044D568E051}" dt="2024-02-15T22:02:29.609" v="3373" actId="1076"/>
          <ac:spMkLst>
            <pc:docMk/>
            <pc:sldMk cId="837922395" sldId="475"/>
            <ac:spMk id="2" creationId="{63A2AD37-1ECE-9E8A-FBF2-757C6FF0A0F3}"/>
          </ac:spMkLst>
        </pc:spChg>
        <pc:spChg chg="mod">
          <ac:chgData name="Lubomír Prokeš" userId="c6190586-327c-4754-acfe-3cab059996b7" providerId="ADAL" clId="{BE5E9DBD-5E80-4540-8B23-3044D568E051}" dt="2024-02-15T22:02:39.075" v="3376" actId="2711"/>
          <ac:spMkLst>
            <pc:docMk/>
            <pc:sldMk cId="837922395" sldId="475"/>
            <ac:spMk id="4" creationId="{7EA0A23A-1EE5-25A3-4873-158AC074958A}"/>
          </ac:spMkLst>
        </pc:spChg>
        <pc:picChg chg="mod">
          <ac:chgData name="Lubomír Prokeš" userId="c6190586-327c-4754-acfe-3cab059996b7" providerId="ADAL" clId="{BE5E9DBD-5E80-4540-8B23-3044D568E051}" dt="2024-02-15T22:02:31.244" v="3374" actId="1076"/>
          <ac:picMkLst>
            <pc:docMk/>
            <pc:sldMk cId="837922395" sldId="475"/>
            <ac:picMk id="152582" creationId="{92E677BE-9D07-EFC1-5D4E-416398B55E9C}"/>
          </ac:picMkLst>
        </pc:picChg>
      </pc:sldChg>
      <pc:sldChg chg="del">
        <pc:chgData name="Lubomír Prokeš" userId="c6190586-327c-4754-acfe-3cab059996b7" providerId="ADAL" clId="{BE5E9DBD-5E80-4540-8B23-3044D568E051}" dt="2024-02-15T22:02:03.927" v="3369" actId="2696"/>
        <pc:sldMkLst>
          <pc:docMk/>
          <pc:sldMk cId="1691972233" sldId="475"/>
        </pc:sldMkLst>
      </pc:sldChg>
      <pc:sldChg chg="del">
        <pc:chgData name="Lubomír Prokeš" userId="c6190586-327c-4754-acfe-3cab059996b7" providerId="ADAL" clId="{BE5E9DBD-5E80-4540-8B23-3044D568E051}" dt="2024-02-15T22:03:06.597" v="3377" actId="2696"/>
        <pc:sldMkLst>
          <pc:docMk/>
          <pc:sldMk cId="684862282" sldId="476"/>
        </pc:sldMkLst>
      </pc:sldChg>
      <pc:sldChg chg="add ord">
        <pc:chgData name="Lubomír Prokeš" userId="c6190586-327c-4754-acfe-3cab059996b7" providerId="ADAL" clId="{BE5E9DBD-5E80-4540-8B23-3044D568E051}" dt="2024-02-15T22:03:41.345" v="3381"/>
        <pc:sldMkLst>
          <pc:docMk/>
          <pc:sldMk cId="3236376757" sldId="476"/>
        </pc:sldMkLst>
      </pc:sldChg>
      <pc:sldChg chg="del">
        <pc:chgData name="Lubomír Prokeš" userId="c6190586-327c-4754-acfe-3cab059996b7" providerId="ADAL" clId="{BE5E9DBD-5E80-4540-8B23-3044D568E051}" dt="2024-02-15T22:03:06.597" v="3377" actId="2696"/>
        <pc:sldMkLst>
          <pc:docMk/>
          <pc:sldMk cId="17355448" sldId="477"/>
        </pc:sldMkLst>
      </pc:sldChg>
      <pc:sldChg chg="add del">
        <pc:chgData name="Lubomír Prokeš" userId="c6190586-327c-4754-acfe-3cab059996b7" providerId="ADAL" clId="{BE5E9DBD-5E80-4540-8B23-3044D568E051}" dt="2024-02-15T22:03:22.852" v="3379" actId="47"/>
        <pc:sldMkLst>
          <pc:docMk/>
          <pc:sldMk cId="500939079" sldId="477"/>
        </pc:sldMkLst>
      </pc:sldChg>
      <pc:sldChg chg="del">
        <pc:chgData name="Lubomír Prokeš" userId="c6190586-327c-4754-acfe-3cab059996b7" providerId="ADAL" clId="{BE5E9DBD-5E80-4540-8B23-3044D568E051}" dt="2024-02-15T22:05:17.611" v="3385" actId="47"/>
        <pc:sldMkLst>
          <pc:docMk/>
          <pc:sldMk cId="276390671" sldId="478"/>
        </pc:sldMkLst>
      </pc:sldChg>
      <pc:sldChg chg="del">
        <pc:chgData name="Lubomír Prokeš" userId="c6190586-327c-4754-acfe-3cab059996b7" providerId="ADAL" clId="{BE5E9DBD-5E80-4540-8B23-3044D568E051}" dt="2024-02-15T22:05:17.611" v="3385" actId="47"/>
        <pc:sldMkLst>
          <pc:docMk/>
          <pc:sldMk cId="2398511576" sldId="479"/>
        </pc:sldMkLst>
      </pc:sldChg>
      <pc:sldChg chg="del">
        <pc:chgData name="Lubomír Prokeš" userId="c6190586-327c-4754-acfe-3cab059996b7" providerId="ADAL" clId="{BE5E9DBD-5E80-4540-8B23-3044D568E051}" dt="2024-02-15T22:05:17.611" v="3385" actId="47"/>
        <pc:sldMkLst>
          <pc:docMk/>
          <pc:sldMk cId="279966972" sldId="480"/>
        </pc:sldMkLst>
      </pc:sldChg>
      <pc:sldChg chg="del">
        <pc:chgData name="Lubomír Prokeš" userId="c6190586-327c-4754-acfe-3cab059996b7" providerId="ADAL" clId="{BE5E9DBD-5E80-4540-8B23-3044D568E051}" dt="2024-02-15T22:05:17.611" v="3385" actId="47"/>
        <pc:sldMkLst>
          <pc:docMk/>
          <pc:sldMk cId="2728079814" sldId="481"/>
        </pc:sldMkLst>
      </pc:sldChg>
      <pc:sldChg chg="del">
        <pc:chgData name="Lubomír Prokeš" userId="c6190586-327c-4754-acfe-3cab059996b7" providerId="ADAL" clId="{BE5E9DBD-5E80-4540-8B23-3044D568E051}" dt="2024-02-15T22:05:17.611" v="3385" actId="47"/>
        <pc:sldMkLst>
          <pc:docMk/>
          <pc:sldMk cId="444526033" sldId="482"/>
        </pc:sldMkLst>
      </pc:sldChg>
      <pc:sldChg chg="del">
        <pc:chgData name="Lubomír Prokeš" userId="c6190586-327c-4754-acfe-3cab059996b7" providerId="ADAL" clId="{BE5E9DBD-5E80-4540-8B23-3044D568E051}" dt="2024-02-15T22:05:17.611" v="3385" actId="47"/>
        <pc:sldMkLst>
          <pc:docMk/>
          <pc:sldMk cId="2331473635" sldId="483"/>
        </pc:sldMkLst>
      </pc:sldChg>
      <pc:sldChg chg="del">
        <pc:chgData name="Lubomír Prokeš" userId="c6190586-327c-4754-acfe-3cab059996b7" providerId="ADAL" clId="{BE5E9DBD-5E80-4540-8B23-3044D568E051}" dt="2024-02-15T22:05:17.611" v="3385" actId="47"/>
        <pc:sldMkLst>
          <pc:docMk/>
          <pc:sldMk cId="1430289557" sldId="484"/>
        </pc:sldMkLst>
      </pc:sldChg>
      <pc:sldChg chg="del">
        <pc:chgData name="Lubomír Prokeš" userId="c6190586-327c-4754-acfe-3cab059996b7" providerId="ADAL" clId="{BE5E9DBD-5E80-4540-8B23-3044D568E051}" dt="2024-02-15T22:05:17.611" v="3385" actId="47"/>
        <pc:sldMkLst>
          <pc:docMk/>
          <pc:sldMk cId="3129579544" sldId="485"/>
        </pc:sldMkLst>
      </pc:sldChg>
      <pc:sldChg chg="del">
        <pc:chgData name="Lubomír Prokeš" userId="c6190586-327c-4754-acfe-3cab059996b7" providerId="ADAL" clId="{BE5E9DBD-5E80-4540-8B23-3044D568E051}" dt="2024-02-15T22:05:17.611" v="3385" actId="47"/>
        <pc:sldMkLst>
          <pc:docMk/>
          <pc:sldMk cId="778389780" sldId="486"/>
        </pc:sldMkLst>
      </pc:sldChg>
      <pc:sldChg chg="modSp del mod">
        <pc:chgData name="Lubomír Prokeš" userId="c6190586-327c-4754-acfe-3cab059996b7" providerId="ADAL" clId="{BE5E9DBD-5E80-4540-8B23-3044D568E051}" dt="2024-02-15T22:05:17.611" v="3385" actId="47"/>
        <pc:sldMkLst>
          <pc:docMk/>
          <pc:sldMk cId="521829267" sldId="487"/>
        </pc:sldMkLst>
        <pc:spChg chg="mod">
          <ac:chgData name="Lubomír Prokeš" userId="c6190586-327c-4754-acfe-3cab059996b7" providerId="ADAL" clId="{BE5E9DBD-5E80-4540-8B23-3044D568E051}" dt="2024-02-12T14:41:33.071" v="579" actId="115"/>
          <ac:spMkLst>
            <pc:docMk/>
            <pc:sldMk cId="521829267" sldId="487"/>
            <ac:spMk id="4" creationId="{00000000-0000-0000-0000-000000000000}"/>
          </ac:spMkLst>
        </pc:spChg>
      </pc:sldChg>
      <pc:sldChg chg="modSp del mod">
        <pc:chgData name="Lubomír Prokeš" userId="c6190586-327c-4754-acfe-3cab059996b7" providerId="ADAL" clId="{BE5E9DBD-5E80-4540-8B23-3044D568E051}" dt="2024-02-15T22:05:17.611" v="3385" actId="47"/>
        <pc:sldMkLst>
          <pc:docMk/>
          <pc:sldMk cId="1059014642" sldId="488"/>
        </pc:sldMkLst>
        <pc:spChg chg="mod">
          <ac:chgData name="Lubomír Prokeš" userId="c6190586-327c-4754-acfe-3cab059996b7" providerId="ADAL" clId="{BE5E9DBD-5E80-4540-8B23-3044D568E051}" dt="2024-02-12T14:40:29.317" v="574" actId="115"/>
          <ac:spMkLst>
            <pc:docMk/>
            <pc:sldMk cId="1059014642" sldId="488"/>
            <ac:spMk id="12291" creationId="{00000000-0000-0000-0000-000000000000}"/>
          </ac:spMkLst>
        </pc:spChg>
      </pc:sldChg>
      <pc:sldChg chg="modSp mod">
        <pc:chgData name="Lubomír Prokeš" userId="c6190586-327c-4754-acfe-3cab059996b7" providerId="ADAL" clId="{BE5E9DBD-5E80-4540-8B23-3044D568E051}" dt="2024-02-14T23:21:25.382" v="2400" actId="1076"/>
        <pc:sldMkLst>
          <pc:docMk/>
          <pc:sldMk cId="489857688" sldId="490"/>
        </pc:sldMkLst>
        <pc:spChg chg="mod">
          <ac:chgData name="Lubomír Prokeš" userId="c6190586-327c-4754-acfe-3cab059996b7" providerId="ADAL" clId="{BE5E9DBD-5E80-4540-8B23-3044D568E051}" dt="2024-02-14T23:21:25.382" v="2400" actId="1076"/>
          <ac:spMkLst>
            <pc:docMk/>
            <pc:sldMk cId="489857688" sldId="490"/>
            <ac:spMk id="2" creationId="{1F15B641-0D7A-4218-8DD3-147D6FC59E84}"/>
          </ac:spMkLst>
        </pc:spChg>
        <pc:spChg chg="mod">
          <ac:chgData name="Lubomír Prokeš" userId="c6190586-327c-4754-acfe-3cab059996b7" providerId="ADAL" clId="{BE5E9DBD-5E80-4540-8B23-3044D568E051}" dt="2024-02-14T23:21:01.010" v="2394" actId="20577"/>
          <ac:spMkLst>
            <pc:docMk/>
            <pc:sldMk cId="489857688" sldId="490"/>
            <ac:spMk id="31747" creationId="{00000000-0000-0000-0000-000000000000}"/>
          </ac:spMkLst>
        </pc:spChg>
        <pc:picChg chg="mod">
          <ac:chgData name="Lubomír Prokeš" userId="c6190586-327c-4754-acfe-3cab059996b7" providerId="ADAL" clId="{BE5E9DBD-5E80-4540-8B23-3044D568E051}" dt="2024-02-14T23:21:18.096" v="2397" actId="1076"/>
          <ac:picMkLst>
            <pc:docMk/>
            <pc:sldMk cId="489857688" sldId="490"/>
            <ac:picMk id="57346" creationId="{00000000-0000-0000-0000-000000000000}"/>
          </ac:picMkLst>
        </pc:picChg>
        <pc:picChg chg="mod">
          <ac:chgData name="Lubomír Prokeš" userId="c6190586-327c-4754-acfe-3cab059996b7" providerId="ADAL" clId="{BE5E9DBD-5E80-4540-8B23-3044D568E051}" dt="2024-02-14T23:21:20.166" v="2398" actId="1076"/>
          <ac:picMkLst>
            <pc:docMk/>
            <pc:sldMk cId="489857688" sldId="490"/>
            <ac:picMk id="57348" creationId="{00000000-0000-0000-0000-000000000000}"/>
          </ac:picMkLst>
        </pc:picChg>
        <pc:picChg chg="mod">
          <ac:chgData name="Lubomír Prokeš" userId="c6190586-327c-4754-acfe-3cab059996b7" providerId="ADAL" clId="{BE5E9DBD-5E80-4540-8B23-3044D568E051}" dt="2024-02-14T23:21:16.572" v="2396" actId="1076"/>
          <ac:picMkLst>
            <pc:docMk/>
            <pc:sldMk cId="489857688" sldId="490"/>
            <ac:picMk id="57350" creationId="{00000000-0000-0000-0000-000000000000}"/>
          </ac:picMkLst>
        </pc:picChg>
        <pc:picChg chg="mod">
          <ac:chgData name="Lubomír Prokeš" userId="c6190586-327c-4754-acfe-3cab059996b7" providerId="ADAL" clId="{BE5E9DBD-5E80-4540-8B23-3044D568E051}" dt="2024-02-14T23:21:09.140" v="2395" actId="1076"/>
          <ac:picMkLst>
            <pc:docMk/>
            <pc:sldMk cId="489857688" sldId="490"/>
            <ac:picMk id="57352" creationId="{00000000-0000-0000-0000-000000000000}"/>
          </ac:picMkLst>
        </pc:picChg>
      </pc:sldChg>
      <pc:sldChg chg="modSp mod">
        <pc:chgData name="Lubomír Prokeš" userId="c6190586-327c-4754-acfe-3cab059996b7" providerId="ADAL" clId="{BE5E9DBD-5E80-4540-8B23-3044D568E051}" dt="2024-02-15T22:21:23.939" v="3550" actId="20577"/>
        <pc:sldMkLst>
          <pc:docMk/>
          <pc:sldMk cId="2412696269" sldId="491"/>
        </pc:sldMkLst>
        <pc:spChg chg="mod">
          <ac:chgData name="Lubomír Prokeš" userId="c6190586-327c-4754-acfe-3cab059996b7" providerId="ADAL" clId="{BE5E9DBD-5E80-4540-8B23-3044D568E051}" dt="2024-02-12T14:34:48.364" v="541" actId="2711"/>
          <ac:spMkLst>
            <pc:docMk/>
            <pc:sldMk cId="2412696269" sldId="491"/>
            <ac:spMk id="2" creationId="{00000000-0000-0000-0000-000000000000}"/>
          </ac:spMkLst>
        </pc:spChg>
        <pc:spChg chg="mod">
          <ac:chgData name="Lubomír Prokeš" userId="c6190586-327c-4754-acfe-3cab059996b7" providerId="ADAL" clId="{BE5E9DBD-5E80-4540-8B23-3044D568E051}" dt="2024-02-12T14:34:38.697" v="539" actId="2711"/>
          <ac:spMkLst>
            <pc:docMk/>
            <pc:sldMk cId="2412696269" sldId="491"/>
            <ac:spMk id="4" creationId="{00000000-0000-0000-0000-000000000000}"/>
          </ac:spMkLst>
        </pc:spChg>
        <pc:spChg chg="mod">
          <ac:chgData name="Lubomír Prokeš" userId="c6190586-327c-4754-acfe-3cab059996b7" providerId="ADAL" clId="{BE5E9DBD-5E80-4540-8B23-3044D568E051}" dt="2024-02-15T22:21:23.939" v="3550" actId="20577"/>
          <ac:spMkLst>
            <pc:docMk/>
            <pc:sldMk cId="2412696269" sldId="491"/>
            <ac:spMk id="32771" creationId="{00000000-0000-0000-0000-000000000000}"/>
          </ac:spMkLst>
        </pc:spChg>
      </pc:sldChg>
      <pc:sldChg chg="addSp modSp mod">
        <pc:chgData name="Lubomír Prokeš" userId="c6190586-327c-4754-acfe-3cab059996b7" providerId="ADAL" clId="{BE5E9DBD-5E80-4540-8B23-3044D568E051}" dt="2024-02-15T22:22:32.379" v="3555" actId="20577"/>
        <pc:sldMkLst>
          <pc:docMk/>
          <pc:sldMk cId="1784015358" sldId="492"/>
        </pc:sldMkLst>
        <pc:spChg chg="mod">
          <ac:chgData name="Lubomír Prokeš" userId="c6190586-327c-4754-acfe-3cab059996b7" providerId="ADAL" clId="{BE5E9DBD-5E80-4540-8B23-3044D568E051}" dt="2024-02-14T23:28:49.277" v="2480" actId="14100"/>
          <ac:spMkLst>
            <pc:docMk/>
            <pc:sldMk cId="1784015358" sldId="492"/>
            <ac:spMk id="2" creationId="{00000000-0000-0000-0000-000000000000}"/>
          </ac:spMkLst>
        </pc:spChg>
        <pc:spChg chg="add mod">
          <ac:chgData name="Lubomír Prokeš" userId="c6190586-327c-4754-acfe-3cab059996b7" providerId="ADAL" clId="{BE5E9DBD-5E80-4540-8B23-3044D568E051}" dt="2024-02-14T23:28:37.862" v="2478" actId="1076"/>
          <ac:spMkLst>
            <pc:docMk/>
            <pc:sldMk cId="1784015358" sldId="492"/>
            <ac:spMk id="6" creationId="{158719A6-E789-8B44-C245-F03F05685AD2}"/>
          </ac:spMkLst>
        </pc:spChg>
        <pc:spChg chg="mod">
          <ac:chgData name="Lubomír Prokeš" userId="c6190586-327c-4754-acfe-3cab059996b7" providerId="ADAL" clId="{BE5E9DBD-5E80-4540-8B23-3044D568E051}" dt="2024-02-15T22:22:32.379" v="3555" actId="20577"/>
          <ac:spMkLst>
            <pc:docMk/>
            <pc:sldMk cId="1784015358" sldId="492"/>
            <ac:spMk id="33795" creationId="{00000000-0000-0000-0000-000000000000}"/>
          </ac:spMkLst>
        </pc:spChg>
        <pc:picChg chg="add mod">
          <ac:chgData name="Lubomír Prokeš" userId="c6190586-327c-4754-acfe-3cab059996b7" providerId="ADAL" clId="{BE5E9DBD-5E80-4540-8B23-3044D568E051}" dt="2024-02-12T14:33:55.554" v="531" actId="1076"/>
          <ac:picMkLst>
            <pc:docMk/>
            <pc:sldMk cId="1784015358" sldId="492"/>
            <ac:picMk id="4" creationId="{27CA0B76-C8AC-3D54-FEF4-20DE6096F565}"/>
          </ac:picMkLst>
        </pc:picChg>
        <pc:picChg chg="add mod">
          <ac:chgData name="Lubomír Prokeš" userId="c6190586-327c-4754-acfe-3cab059996b7" providerId="ADAL" clId="{BE5E9DBD-5E80-4540-8B23-3044D568E051}" dt="2024-02-12T14:33:57.247" v="532" actId="1076"/>
          <ac:picMkLst>
            <pc:docMk/>
            <pc:sldMk cId="1784015358" sldId="492"/>
            <ac:picMk id="5122" creationId="{C3449C35-65AD-9159-84C9-7A8179D2D303}"/>
          </ac:picMkLst>
        </pc:picChg>
        <pc:picChg chg="mod">
          <ac:chgData name="Lubomír Prokeš" userId="c6190586-327c-4754-acfe-3cab059996b7" providerId="ADAL" clId="{BE5E9DBD-5E80-4540-8B23-3044D568E051}" dt="2024-02-13T14:30:19.618" v="892" actId="1076"/>
          <ac:picMkLst>
            <pc:docMk/>
            <pc:sldMk cId="1784015358" sldId="492"/>
            <ac:picMk id="89090" creationId="{00000000-0000-0000-0000-000000000000}"/>
          </ac:picMkLst>
        </pc:picChg>
        <pc:picChg chg="mod">
          <ac:chgData name="Lubomír Prokeš" userId="c6190586-327c-4754-acfe-3cab059996b7" providerId="ADAL" clId="{BE5E9DBD-5E80-4540-8B23-3044D568E051}" dt="2024-02-13T14:30:21.191" v="893" actId="1076"/>
          <ac:picMkLst>
            <pc:docMk/>
            <pc:sldMk cId="1784015358" sldId="492"/>
            <ac:picMk id="89092" creationId="{00000000-0000-0000-0000-000000000000}"/>
          </ac:picMkLst>
        </pc:picChg>
      </pc:sldChg>
      <pc:sldChg chg="addSp modSp mod">
        <pc:chgData name="Lubomír Prokeš" userId="c6190586-327c-4754-acfe-3cab059996b7" providerId="ADAL" clId="{BE5E9DBD-5E80-4540-8B23-3044D568E051}" dt="2024-02-12T14:19:34.922" v="391" actId="14100"/>
        <pc:sldMkLst>
          <pc:docMk/>
          <pc:sldMk cId="4040226804" sldId="493"/>
        </pc:sldMkLst>
        <pc:spChg chg="mod">
          <ac:chgData name="Lubomír Prokeš" userId="c6190586-327c-4754-acfe-3cab059996b7" providerId="ADAL" clId="{BE5E9DBD-5E80-4540-8B23-3044D568E051}" dt="2024-02-12T14:19:34.922" v="391" actId="14100"/>
          <ac:spMkLst>
            <pc:docMk/>
            <pc:sldMk cId="4040226804" sldId="493"/>
            <ac:spMk id="34819" creationId="{00000000-0000-0000-0000-000000000000}"/>
          </ac:spMkLst>
        </pc:spChg>
        <pc:picChg chg="add mod">
          <ac:chgData name="Lubomír Prokeš" userId="c6190586-327c-4754-acfe-3cab059996b7" providerId="ADAL" clId="{BE5E9DBD-5E80-4540-8B23-3044D568E051}" dt="2024-02-12T14:18:54.979" v="384" actId="1076"/>
          <ac:picMkLst>
            <pc:docMk/>
            <pc:sldMk cId="4040226804" sldId="493"/>
            <ac:picMk id="3" creationId="{AD232932-0094-71D6-9608-9C73C4A873E0}"/>
          </ac:picMkLst>
        </pc:picChg>
        <pc:picChg chg="add mod">
          <ac:chgData name="Lubomír Prokeš" userId="c6190586-327c-4754-acfe-3cab059996b7" providerId="ADAL" clId="{BE5E9DBD-5E80-4540-8B23-3044D568E051}" dt="2024-02-12T14:18:57.841" v="385" actId="14100"/>
          <ac:picMkLst>
            <pc:docMk/>
            <pc:sldMk cId="4040226804" sldId="493"/>
            <ac:picMk id="3074" creationId="{8034B30A-AECE-89FB-F7E1-EB957F5F149E}"/>
          </ac:picMkLst>
        </pc:picChg>
      </pc:sldChg>
      <pc:sldChg chg="modSp mod">
        <pc:chgData name="Lubomír Prokeš" userId="c6190586-327c-4754-acfe-3cab059996b7" providerId="ADAL" clId="{BE5E9DBD-5E80-4540-8B23-3044D568E051}" dt="2024-02-14T23:53:37.509" v="2674" actId="20577"/>
        <pc:sldMkLst>
          <pc:docMk/>
          <pc:sldMk cId="3276119152" sldId="496"/>
        </pc:sldMkLst>
        <pc:spChg chg="mod">
          <ac:chgData name="Lubomír Prokeš" userId="c6190586-327c-4754-acfe-3cab059996b7" providerId="ADAL" clId="{BE5E9DBD-5E80-4540-8B23-3044D568E051}" dt="2024-02-14T23:53:37.509" v="2674" actId="20577"/>
          <ac:spMkLst>
            <pc:docMk/>
            <pc:sldMk cId="3276119152" sldId="496"/>
            <ac:spMk id="37891" creationId="{00000000-0000-0000-0000-000000000000}"/>
          </ac:spMkLst>
        </pc:spChg>
        <pc:picChg chg="mod">
          <ac:chgData name="Lubomír Prokeš" userId="c6190586-327c-4754-acfe-3cab059996b7" providerId="ADAL" clId="{BE5E9DBD-5E80-4540-8B23-3044D568E051}" dt="2024-02-12T14:11:01.365" v="324" actId="1076"/>
          <ac:picMkLst>
            <pc:docMk/>
            <pc:sldMk cId="3276119152" sldId="496"/>
            <ac:picMk id="96261" creationId="{00000000-0000-0000-0000-000000000000}"/>
          </ac:picMkLst>
        </pc:picChg>
        <pc:picChg chg="mod">
          <ac:chgData name="Lubomír Prokeš" userId="c6190586-327c-4754-acfe-3cab059996b7" providerId="ADAL" clId="{BE5E9DBD-5E80-4540-8B23-3044D568E051}" dt="2024-02-12T14:10:59.732" v="323" actId="1076"/>
          <ac:picMkLst>
            <pc:docMk/>
            <pc:sldMk cId="3276119152" sldId="496"/>
            <ac:picMk id="96262" creationId="{00000000-0000-0000-0000-000000000000}"/>
          </ac:picMkLst>
        </pc:picChg>
      </pc:sldChg>
      <pc:sldChg chg="addSp modSp mod">
        <pc:chgData name="Lubomír Prokeš" userId="c6190586-327c-4754-acfe-3cab059996b7" providerId="ADAL" clId="{BE5E9DBD-5E80-4540-8B23-3044D568E051}" dt="2024-02-13T17:59:13.850" v="1988" actId="14100"/>
        <pc:sldMkLst>
          <pc:docMk/>
          <pc:sldMk cId="3453168607" sldId="497"/>
        </pc:sldMkLst>
        <pc:spChg chg="add mod">
          <ac:chgData name="Lubomír Prokeš" userId="c6190586-327c-4754-acfe-3cab059996b7" providerId="ADAL" clId="{BE5E9DBD-5E80-4540-8B23-3044D568E051}" dt="2024-02-13T17:59:13.850" v="1988" actId="14100"/>
          <ac:spMkLst>
            <pc:docMk/>
            <pc:sldMk cId="3453168607" sldId="497"/>
            <ac:spMk id="3" creationId="{20C4F52D-1A7F-1AC0-A9AB-8EF580852736}"/>
          </ac:spMkLst>
        </pc:spChg>
        <pc:spChg chg="mod">
          <ac:chgData name="Lubomír Prokeš" userId="c6190586-327c-4754-acfe-3cab059996b7" providerId="ADAL" clId="{BE5E9DBD-5E80-4540-8B23-3044D568E051}" dt="2024-02-13T14:32:55.614" v="913" actId="14100"/>
          <ac:spMkLst>
            <pc:docMk/>
            <pc:sldMk cId="3453168607" sldId="497"/>
            <ac:spMk id="3075" creationId="{00000000-0000-0000-0000-000000000000}"/>
          </ac:spMkLst>
        </pc:spChg>
        <pc:spChg chg="mod">
          <ac:chgData name="Lubomír Prokeš" userId="c6190586-327c-4754-acfe-3cab059996b7" providerId="ADAL" clId="{BE5E9DBD-5E80-4540-8B23-3044D568E051}" dt="2024-02-13T17:58:35.763" v="1976" actId="6549"/>
          <ac:spMkLst>
            <pc:docMk/>
            <pc:sldMk cId="3453168607" sldId="497"/>
            <ac:spMk id="3076" creationId="{00000000-0000-0000-0000-000000000000}"/>
          </ac:spMkLst>
        </pc:spChg>
        <pc:picChg chg="mod">
          <ac:chgData name="Lubomír Prokeš" userId="c6190586-327c-4754-acfe-3cab059996b7" providerId="ADAL" clId="{BE5E9DBD-5E80-4540-8B23-3044D568E051}" dt="2024-02-13T17:59:01.115" v="1984" actId="1076"/>
          <ac:picMkLst>
            <pc:docMk/>
            <pc:sldMk cId="3453168607" sldId="497"/>
            <ac:picMk id="5122" creationId="{66F30A53-90AE-4F48-85E2-B79E35601AB2}"/>
          </ac:picMkLst>
        </pc:picChg>
        <pc:picChg chg="add mod">
          <ac:chgData name="Lubomír Prokeš" userId="c6190586-327c-4754-acfe-3cab059996b7" providerId="ADAL" clId="{BE5E9DBD-5E80-4540-8B23-3044D568E051}" dt="2024-02-13T17:56:55.534" v="1955" actId="1076"/>
          <ac:picMkLst>
            <pc:docMk/>
            <pc:sldMk cId="3453168607" sldId="497"/>
            <ac:picMk id="9218" creationId="{4E0EA890-A6AB-0D9A-17FF-E498D31E0E4C}"/>
          </ac:picMkLst>
        </pc:picChg>
        <pc:picChg chg="mod">
          <ac:chgData name="Lubomír Prokeš" userId="c6190586-327c-4754-acfe-3cab059996b7" providerId="ADAL" clId="{BE5E9DBD-5E80-4540-8B23-3044D568E051}" dt="2024-02-13T17:56:53.962" v="1954" actId="1076"/>
          <ac:picMkLst>
            <pc:docMk/>
            <pc:sldMk cId="3453168607" sldId="497"/>
            <ac:picMk id="51204" creationId="{00000000-0000-0000-0000-000000000000}"/>
          </ac:picMkLst>
        </pc:picChg>
      </pc:sldChg>
      <pc:sldChg chg="modSp mod">
        <pc:chgData name="Lubomír Prokeš" userId="c6190586-327c-4754-acfe-3cab059996b7" providerId="ADAL" clId="{BE5E9DBD-5E80-4540-8B23-3044D568E051}" dt="2024-02-13T17:59:52.973" v="2007" actId="255"/>
        <pc:sldMkLst>
          <pc:docMk/>
          <pc:sldMk cId="2541545901" sldId="498"/>
        </pc:sldMkLst>
        <pc:spChg chg="mod">
          <ac:chgData name="Lubomír Prokeš" userId="c6190586-327c-4754-acfe-3cab059996b7" providerId="ADAL" clId="{BE5E9DBD-5E80-4540-8B23-3044D568E051}" dt="2024-02-13T17:59:52.973" v="2007" actId="255"/>
          <ac:spMkLst>
            <pc:docMk/>
            <pc:sldMk cId="2541545901" sldId="498"/>
            <ac:spMk id="4099" creationId="{00000000-0000-0000-0000-000000000000}"/>
          </ac:spMkLst>
        </pc:spChg>
      </pc:sldChg>
      <pc:sldChg chg="modSp mod">
        <pc:chgData name="Lubomír Prokeš" userId="c6190586-327c-4754-acfe-3cab059996b7" providerId="ADAL" clId="{BE5E9DBD-5E80-4540-8B23-3044D568E051}" dt="2024-02-13T17:15:09.103" v="1455" actId="2711"/>
        <pc:sldMkLst>
          <pc:docMk/>
          <pc:sldMk cId="1144452543" sldId="501"/>
        </pc:sldMkLst>
        <pc:spChg chg="mod">
          <ac:chgData name="Lubomír Prokeš" userId="c6190586-327c-4754-acfe-3cab059996b7" providerId="ADAL" clId="{BE5E9DBD-5E80-4540-8B23-3044D568E051}" dt="2024-02-13T17:15:09.103" v="1455" actId="2711"/>
          <ac:spMkLst>
            <pc:docMk/>
            <pc:sldMk cId="1144452543" sldId="501"/>
            <ac:spMk id="2" creationId="{00000000-0000-0000-0000-000000000000}"/>
          </ac:spMkLst>
        </pc:spChg>
        <pc:picChg chg="mod">
          <ac:chgData name="Lubomír Prokeš" userId="c6190586-327c-4754-acfe-3cab059996b7" providerId="ADAL" clId="{BE5E9DBD-5E80-4540-8B23-3044D568E051}" dt="2024-02-12T13:49:13.822" v="293" actId="1076"/>
          <ac:picMkLst>
            <pc:docMk/>
            <pc:sldMk cId="1144452543" sldId="501"/>
            <ac:picMk id="83970" creationId="{00000000-0000-0000-0000-000000000000}"/>
          </ac:picMkLst>
        </pc:picChg>
      </pc:sldChg>
      <pc:sldChg chg="addSp modSp mod">
        <pc:chgData name="Lubomír Prokeš" userId="c6190586-327c-4754-acfe-3cab059996b7" providerId="ADAL" clId="{BE5E9DBD-5E80-4540-8B23-3044D568E051}" dt="2024-02-15T22:25:54.299" v="3571" actId="20577"/>
        <pc:sldMkLst>
          <pc:docMk/>
          <pc:sldMk cId="2567884699" sldId="503"/>
        </pc:sldMkLst>
        <pc:spChg chg="add mod">
          <ac:chgData name="Lubomír Prokeš" userId="c6190586-327c-4754-acfe-3cab059996b7" providerId="ADAL" clId="{BE5E9DBD-5E80-4540-8B23-3044D568E051}" dt="2024-02-12T13:34:24.832" v="251" actId="1076"/>
          <ac:spMkLst>
            <pc:docMk/>
            <pc:sldMk cId="2567884699" sldId="503"/>
            <ac:spMk id="3" creationId="{394FBB82-1C86-D950-6777-A49C906757B9}"/>
          </ac:spMkLst>
        </pc:spChg>
        <pc:spChg chg="mod">
          <ac:chgData name="Lubomír Prokeš" userId="c6190586-327c-4754-acfe-3cab059996b7" providerId="ADAL" clId="{BE5E9DBD-5E80-4540-8B23-3044D568E051}" dt="2024-02-15T22:25:54.299" v="3571" actId="20577"/>
          <ac:spMkLst>
            <pc:docMk/>
            <pc:sldMk cId="2567884699" sldId="503"/>
            <ac:spMk id="9219" creationId="{00000000-0000-0000-0000-000000000000}"/>
          </ac:spMkLst>
        </pc:spChg>
        <pc:picChg chg="mod">
          <ac:chgData name="Lubomír Prokeš" userId="c6190586-327c-4754-acfe-3cab059996b7" providerId="ADAL" clId="{BE5E9DBD-5E80-4540-8B23-3044D568E051}" dt="2024-02-12T13:34:49.711" v="255" actId="1076"/>
          <ac:picMkLst>
            <pc:docMk/>
            <pc:sldMk cId="2567884699" sldId="503"/>
            <ac:picMk id="8194" creationId="{D2470CDD-9C9A-4D6E-894F-76E0C03B12B2}"/>
          </ac:picMkLst>
        </pc:picChg>
        <pc:picChg chg="mod">
          <ac:chgData name="Lubomír Prokeš" userId="c6190586-327c-4754-acfe-3cab059996b7" providerId="ADAL" clId="{BE5E9DBD-5E80-4540-8B23-3044D568E051}" dt="2024-02-12T13:34:51.594" v="256" actId="1076"/>
          <ac:picMkLst>
            <pc:docMk/>
            <pc:sldMk cId="2567884699" sldId="503"/>
            <ac:picMk id="8196" creationId="{E333D30A-E8D8-431F-9268-0D5351B1B9CD}"/>
          </ac:picMkLst>
        </pc:picChg>
        <pc:picChg chg="mod">
          <ac:chgData name="Lubomír Prokeš" userId="c6190586-327c-4754-acfe-3cab059996b7" providerId="ADAL" clId="{BE5E9DBD-5E80-4540-8B23-3044D568E051}" dt="2024-02-12T13:42:00.818" v="275" actId="14100"/>
          <ac:picMkLst>
            <pc:docMk/>
            <pc:sldMk cId="2567884699" sldId="503"/>
            <ac:picMk id="8198" creationId="{54B8D583-064E-4E1A-AC6D-8839321F1155}"/>
          </ac:picMkLst>
        </pc:picChg>
      </pc:sldChg>
      <pc:sldChg chg="addSp modSp mod">
        <pc:chgData name="Lubomír Prokeš" userId="c6190586-327c-4754-acfe-3cab059996b7" providerId="ADAL" clId="{BE5E9DBD-5E80-4540-8B23-3044D568E051}" dt="2024-02-13T17:18:43.066" v="1481"/>
        <pc:sldMkLst>
          <pc:docMk/>
          <pc:sldMk cId="757214448" sldId="504"/>
        </pc:sldMkLst>
        <pc:spChg chg="mod">
          <ac:chgData name="Lubomír Prokeš" userId="c6190586-327c-4754-acfe-3cab059996b7" providerId="ADAL" clId="{BE5E9DBD-5E80-4540-8B23-3044D568E051}" dt="2024-02-13T17:18:43.066" v="1481"/>
          <ac:spMkLst>
            <pc:docMk/>
            <pc:sldMk cId="757214448" sldId="504"/>
            <ac:spMk id="10243" creationId="{00000000-0000-0000-0000-000000000000}"/>
          </ac:spMkLst>
        </pc:spChg>
        <pc:picChg chg="add mod">
          <ac:chgData name="Lubomír Prokeš" userId="c6190586-327c-4754-acfe-3cab059996b7" providerId="ADAL" clId="{BE5E9DBD-5E80-4540-8B23-3044D568E051}" dt="2024-02-12T13:15:57.846" v="66" actId="1076"/>
          <ac:picMkLst>
            <pc:docMk/>
            <pc:sldMk cId="757214448" sldId="504"/>
            <ac:picMk id="1026" creationId="{35EF3728-E315-642E-86EA-808CF4CE5EE4}"/>
          </ac:picMkLst>
        </pc:picChg>
        <pc:picChg chg="mod">
          <ac:chgData name="Lubomír Prokeš" userId="c6190586-327c-4754-acfe-3cab059996b7" providerId="ADAL" clId="{BE5E9DBD-5E80-4540-8B23-3044D568E051}" dt="2024-02-12T13:16:14.060" v="68" actId="1076"/>
          <ac:picMkLst>
            <pc:docMk/>
            <pc:sldMk cId="757214448" sldId="504"/>
            <ac:picMk id="75782" creationId="{00000000-0000-0000-0000-000000000000}"/>
          </ac:picMkLst>
        </pc:picChg>
      </pc:sldChg>
      <pc:sldChg chg="modSp mod">
        <pc:chgData name="Lubomír Prokeš" userId="c6190586-327c-4754-acfe-3cab059996b7" providerId="ADAL" clId="{BE5E9DBD-5E80-4540-8B23-3044D568E051}" dt="2024-02-13T14:25:54.440" v="837" actId="20577"/>
        <pc:sldMkLst>
          <pc:docMk/>
          <pc:sldMk cId="3614649288" sldId="505"/>
        </pc:sldMkLst>
        <pc:spChg chg="mod">
          <ac:chgData name="Lubomír Prokeš" userId="c6190586-327c-4754-acfe-3cab059996b7" providerId="ADAL" clId="{BE5E9DBD-5E80-4540-8B23-3044D568E051}" dt="2024-02-13T14:25:03.722" v="824" actId="1076"/>
          <ac:spMkLst>
            <pc:docMk/>
            <pc:sldMk cId="3614649288" sldId="505"/>
            <ac:spMk id="2" creationId="{00000000-0000-0000-0000-000000000000}"/>
          </ac:spMkLst>
        </pc:spChg>
        <pc:spChg chg="mod">
          <ac:chgData name="Lubomír Prokeš" userId="c6190586-327c-4754-acfe-3cab059996b7" providerId="ADAL" clId="{BE5E9DBD-5E80-4540-8B23-3044D568E051}" dt="2024-02-13T14:25:54.440" v="837" actId="20577"/>
          <ac:spMkLst>
            <pc:docMk/>
            <pc:sldMk cId="3614649288" sldId="505"/>
            <ac:spMk id="4" creationId="{00000000-0000-0000-0000-000000000000}"/>
          </ac:spMkLst>
        </pc:spChg>
      </pc:sldChg>
      <pc:sldChg chg="modSp mod">
        <pc:chgData name="Lubomír Prokeš" userId="c6190586-327c-4754-acfe-3cab059996b7" providerId="ADAL" clId="{BE5E9DBD-5E80-4540-8B23-3044D568E051}" dt="2024-02-13T14:22:57.230" v="798" actId="1076"/>
        <pc:sldMkLst>
          <pc:docMk/>
          <pc:sldMk cId="2993832106" sldId="506"/>
        </pc:sldMkLst>
        <pc:spChg chg="mod">
          <ac:chgData name="Lubomír Prokeš" userId="c6190586-327c-4754-acfe-3cab059996b7" providerId="ADAL" clId="{BE5E9DBD-5E80-4540-8B23-3044D568E051}" dt="2024-02-13T14:22:57.230" v="798" actId="1076"/>
          <ac:spMkLst>
            <pc:docMk/>
            <pc:sldMk cId="2993832106" sldId="506"/>
            <ac:spMk id="2" creationId="{00000000-0000-0000-0000-000000000000}"/>
          </ac:spMkLst>
        </pc:spChg>
        <pc:spChg chg="mod">
          <ac:chgData name="Lubomír Prokeš" userId="c6190586-327c-4754-acfe-3cab059996b7" providerId="ADAL" clId="{BE5E9DBD-5E80-4540-8B23-3044D568E051}" dt="2024-02-13T14:22:48.231" v="796" actId="2711"/>
          <ac:spMkLst>
            <pc:docMk/>
            <pc:sldMk cId="2993832106" sldId="506"/>
            <ac:spMk id="4" creationId="{00000000-0000-0000-0000-000000000000}"/>
          </ac:spMkLst>
        </pc:spChg>
      </pc:sldChg>
      <pc:sldChg chg="modSp mod">
        <pc:chgData name="Lubomír Prokeš" userId="c6190586-327c-4754-acfe-3cab059996b7" providerId="ADAL" clId="{BE5E9DBD-5E80-4540-8B23-3044D568E051}" dt="2024-02-13T14:24:25.307" v="817" actId="2711"/>
        <pc:sldMkLst>
          <pc:docMk/>
          <pc:sldMk cId="2855350522" sldId="508"/>
        </pc:sldMkLst>
        <pc:spChg chg="mod">
          <ac:chgData name="Lubomír Prokeš" userId="c6190586-327c-4754-acfe-3cab059996b7" providerId="ADAL" clId="{BE5E9DBD-5E80-4540-8B23-3044D568E051}" dt="2024-02-13T14:24:25.307" v="817" actId="2711"/>
          <ac:spMkLst>
            <pc:docMk/>
            <pc:sldMk cId="2855350522" sldId="508"/>
            <ac:spMk id="5" creationId="{00000000-0000-0000-0000-000000000000}"/>
          </ac:spMkLst>
        </pc:spChg>
      </pc:sldChg>
      <pc:sldChg chg="modSp mod">
        <pc:chgData name="Lubomír Prokeš" userId="c6190586-327c-4754-acfe-3cab059996b7" providerId="ADAL" clId="{BE5E9DBD-5E80-4540-8B23-3044D568E051}" dt="2024-02-15T22:12:31.294" v="3446" actId="20577"/>
        <pc:sldMkLst>
          <pc:docMk/>
          <pc:sldMk cId="1828982056" sldId="509"/>
        </pc:sldMkLst>
        <pc:spChg chg="mod">
          <ac:chgData name="Lubomír Prokeš" userId="c6190586-327c-4754-acfe-3cab059996b7" providerId="ADAL" clId="{BE5E9DBD-5E80-4540-8B23-3044D568E051}" dt="2024-02-15T22:12:31.294" v="3446" actId="20577"/>
          <ac:spMkLst>
            <pc:docMk/>
            <pc:sldMk cId="1828982056" sldId="509"/>
            <ac:spMk id="4" creationId="{00000000-0000-0000-0000-000000000000}"/>
          </ac:spMkLst>
        </pc:spChg>
      </pc:sldChg>
      <pc:sldChg chg="modSp mod">
        <pc:chgData name="Lubomír Prokeš" userId="c6190586-327c-4754-acfe-3cab059996b7" providerId="ADAL" clId="{BE5E9DBD-5E80-4540-8B23-3044D568E051}" dt="2024-02-15T22:15:05.927" v="3483" actId="20577"/>
        <pc:sldMkLst>
          <pc:docMk/>
          <pc:sldMk cId="2669938418" sldId="510"/>
        </pc:sldMkLst>
        <pc:spChg chg="mod">
          <ac:chgData name="Lubomír Prokeš" userId="c6190586-327c-4754-acfe-3cab059996b7" providerId="ADAL" clId="{BE5E9DBD-5E80-4540-8B23-3044D568E051}" dt="2024-02-15T22:15:05.927" v="3483" actId="20577"/>
          <ac:spMkLst>
            <pc:docMk/>
            <pc:sldMk cId="2669938418" sldId="510"/>
            <ac:spMk id="3" creationId="{00000000-0000-0000-0000-000000000000}"/>
          </ac:spMkLst>
        </pc:spChg>
      </pc:sldChg>
      <pc:sldChg chg="modSp mod">
        <pc:chgData name="Lubomír Prokeš" userId="c6190586-327c-4754-acfe-3cab059996b7" providerId="ADAL" clId="{BE5E9DBD-5E80-4540-8B23-3044D568E051}" dt="2024-02-14T23:14:56.175" v="2346" actId="115"/>
        <pc:sldMkLst>
          <pc:docMk/>
          <pc:sldMk cId="2883863177" sldId="511"/>
        </pc:sldMkLst>
        <pc:spChg chg="mod">
          <ac:chgData name="Lubomír Prokeš" userId="c6190586-327c-4754-acfe-3cab059996b7" providerId="ADAL" clId="{BE5E9DBD-5E80-4540-8B23-3044D568E051}" dt="2024-02-14T23:14:56.175" v="2346" actId="115"/>
          <ac:spMkLst>
            <pc:docMk/>
            <pc:sldMk cId="2883863177" sldId="511"/>
            <ac:spMk id="6" creationId="{00000000-0000-0000-0000-000000000000}"/>
          </ac:spMkLst>
        </pc:spChg>
      </pc:sldChg>
      <pc:sldChg chg="addSp modSp mod">
        <pc:chgData name="Lubomír Prokeš" userId="c6190586-327c-4754-acfe-3cab059996b7" providerId="ADAL" clId="{BE5E9DBD-5E80-4540-8B23-3044D568E051}" dt="2024-02-14T22:44:04.140" v="2286" actId="1076"/>
        <pc:sldMkLst>
          <pc:docMk/>
          <pc:sldMk cId="3976703470" sldId="512"/>
        </pc:sldMkLst>
        <pc:spChg chg="mod">
          <ac:chgData name="Lubomír Prokeš" userId="c6190586-327c-4754-acfe-3cab059996b7" providerId="ADAL" clId="{BE5E9DBD-5E80-4540-8B23-3044D568E051}" dt="2024-02-14T22:44:04.140" v="2286" actId="1076"/>
          <ac:spMkLst>
            <pc:docMk/>
            <pc:sldMk cId="3976703470" sldId="512"/>
            <ac:spMk id="2" creationId="{00000000-0000-0000-0000-000000000000}"/>
          </ac:spMkLst>
        </pc:spChg>
        <pc:spChg chg="mod">
          <ac:chgData name="Lubomír Prokeš" userId="c6190586-327c-4754-acfe-3cab059996b7" providerId="ADAL" clId="{BE5E9DBD-5E80-4540-8B23-3044D568E051}" dt="2024-02-14T22:43:41.628" v="2280" actId="255"/>
          <ac:spMkLst>
            <pc:docMk/>
            <pc:sldMk cId="3976703470" sldId="512"/>
            <ac:spMk id="5" creationId="{00000000-0000-0000-0000-000000000000}"/>
          </ac:spMkLst>
        </pc:spChg>
        <pc:picChg chg="add mod">
          <ac:chgData name="Lubomír Prokeš" userId="c6190586-327c-4754-acfe-3cab059996b7" providerId="ADAL" clId="{BE5E9DBD-5E80-4540-8B23-3044D568E051}" dt="2024-02-14T22:43:58.498" v="2284" actId="1076"/>
          <ac:picMkLst>
            <pc:docMk/>
            <pc:sldMk cId="3976703470" sldId="512"/>
            <ac:picMk id="1026" creationId="{7DAE5A88-7A37-7C24-BC8F-3DD2DDA1E992}"/>
          </ac:picMkLst>
        </pc:picChg>
      </pc:sldChg>
      <pc:sldChg chg="modSp mod">
        <pc:chgData name="Lubomír Prokeš" userId="c6190586-327c-4754-acfe-3cab059996b7" providerId="ADAL" clId="{BE5E9DBD-5E80-4540-8B23-3044D568E051}" dt="2024-02-15T22:25:35.851" v="3569" actId="115"/>
        <pc:sldMkLst>
          <pc:docMk/>
          <pc:sldMk cId="2052849194" sldId="513"/>
        </pc:sldMkLst>
        <pc:spChg chg="mod">
          <ac:chgData name="Lubomír Prokeš" userId="c6190586-327c-4754-acfe-3cab059996b7" providerId="ADAL" clId="{BE5E9DBD-5E80-4540-8B23-3044D568E051}" dt="2024-02-15T22:25:35.851" v="3569" actId="115"/>
          <ac:spMkLst>
            <pc:docMk/>
            <pc:sldMk cId="2052849194" sldId="513"/>
            <ac:spMk id="4" creationId="{00000000-0000-0000-0000-000000000000}"/>
          </ac:spMkLst>
        </pc:spChg>
      </pc:sldChg>
      <pc:sldChg chg="modSp mod">
        <pc:chgData name="Lubomír Prokeš" userId="c6190586-327c-4754-acfe-3cab059996b7" providerId="ADAL" clId="{BE5E9DBD-5E80-4540-8B23-3044D568E051}" dt="2024-02-13T17:18:14.110" v="1476" actId="1076"/>
        <pc:sldMkLst>
          <pc:docMk/>
          <pc:sldMk cId="3700737940" sldId="514"/>
        </pc:sldMkLst>
        <pc:spChg chg="mod">
          <ac:chgData name="Lubomír Prokeš" userId="c6190586-327c-4754-acfe-3cab059996b7" providerId="ADAL" clId="{BE5E9DBD-5E80-4540-8B23-3044D568E051}" dt="2024-02-12T13:07:04.496" v="17" actId="20577"/>
          <ac:spMkLst>
            <pc:docMk/>
            <pc:sldMk cId="3700737940" sldId="514"/>
            <ac:spMk id="2" creationId="{00000000-0000-0000-0000-000000000000}"/>
          </ac:spMkLst>
        </pc:spChg>
        <pc:spChg chg="mod">
          <ac:chgData name="Lubomír Prokeš" userId="c6190586-327c-4754-acfe-3cab059996b7" providerId="ADAL" clId="{BE5E9DBD-5E80-4540-8B23-3044D568E051}" dt="2024-02-13T17:17:34.130" v="1463" actId="2711"/>
          <ac:spMkLst>
            <pc:docMk/>
            <pc:sldMk cId="3700737940" sldId="514"/>
            <ac:spMk id="4" creationId="{00000000-0000-0000-0000-000000000000}"/>
          </ac:spMkLst>
        </pc:spChg>
        <pc:spChg chg="mod">
          <ac:chgData name="Lubomír Prokeš" userId="c6190586-327c-4754-acfe-3cab059996b7" providerId="ADAL" clId="{BE5E9DBD-5E80-4540-8B23-3044D568E051}" dt="2024-02-13T17:17:54.477" v="1467" actId="1076"/>
          <ac:spMkLst>
            <pc:docMk/>
            <pc:sldMk cId="3700737940" sldId="514"/>
            <ac:spMk id="5" creationId="{00000000-0000-0000-0000-000000000000}"/>
          </ac:spMkLst>
        </pc:spChg>
        <pc:picChg chg="mod">
          <ac:chgData name="Lubomír Prokeš" userId="c6190586-327c-4754-acfe-3cab059996b7" providerId="ADAL" clId="{BE5E9DBD-5E80-4540-8B23-3044D568E051}" dt="2024-02-13T17:18:08.513" v="1473" actId="1076"/>
          <ac:picMkLst>
            <pc:docMk/>
            <pc:sldMk cId="3700737940" sldId="514"/>
            <ac:picMk id="3" creationId="{00000000-0000-0000-0000-000000000000}"/>
          </ac:picMkLst>
        </pc:picChg>
        <pc:picChg chg="mod">
          <ac:chgData name="Lubomír Prokeš" userId="c6190586-327c-4754-acfe-3cab059996b7" providerId="ADAL" clId="{BE5E9DBD-5E80-4540-8B23-3044D568E051}" dt="2024-02-13T17:18:03.653" v="1472" actId="1076"/>
          <ac:picMkLst>
            <pc:docMk/>
            <pc:sldMk cId="3700737940" sldId="514"/>
            <ac:picMk id="6" creationId="{00000000-0000-0000-0000-000000000000}"/>
          </ac:picMkLst>
        </pc:picChg>
        <pc:picChg chg="mod">
          <ac:chgData name="Lubomír Prokeš" userId="c6190586-327c-4754-acfe-3cab059996b7" providerId="ADAL" clId="{BE5E9DBD-5E80-4540-8B23-3044D568E051}" dt="2024-02-13T17:18:00.858" v="1471" actId="14100"/>
          <ac:picMkLst>
            <pc:docMk/>
            <pc:sldMk cId="3700737940" sldId="514"/>
            <ac:picMk id="79874" creationId="{00000000-0000-0000-0000-000000000000}"/>
          </ac:picMkLst>
        </pc:picChg>
        <pc:picChg chg="mod">
          <ac:chgData name="Lubomír Prokeš" userId="c6190586-327c-4754-acfe-3cab059996b7" providerId="ADAL" clId="{BE5E9DBD-5E80-4540-8B23-3044D568E051}" dt="2024-02-13T17:18:14.110" v="1476" actId="1076"/>
          <ac:picMkLst>
            <pc:docMk/>
            <pc:sldMk cId="3700737940" sldId="514"/>
            <ac:picMk id="79876" creationId="{00000000-0000-0000-0000-000000000000}"/>
          </ac:picMkLst>
        </pc:picChg>
      </pc:sldChg>
      <pc:sldChg chg="modSp mod">
        <pc:chgData name="Lubomír Prokeš" userId="c6190586-327c-4754-acfe-3cab059996b7" providerId="ADAL" clId="{BE5E9DBD-5E80-4540-8B23-3044D568E051}" dt="2024-02-13T17:16:42.052" v="1460" actId="20577"/>
        <pc:sldMkLst>
          <pc:docMk/>
          <pc:sldMk cId="1932961137" sldId="515"/>
        </pc:sldMkLst>
        <pc:spChg chg="mod">
          <ac:chgData name="Lubomír Prokeš" userId="c6190586-327c-4754-acfe-3cab059996b7" providerId="ADAL" clId="{BE5E9DBD-5E80-4540-8B23-3044D568E051}" dt="2024-02-13T17:16:42.052" v="1460" actId="20577"/>
          <ac:spMkLst>
            <pc:docMk/>
            <pc:sldMk cId="1932961137" sldId="515"/>
            <ac:spMk id="4" creationId="{00000000-0000-0000-0000-000000000000}"/>
          </ac:spMkLst>
        </pc:spChg>
        <pc:spChg chg="mod">
          <ac:chgData name="Lubomír Prokeš" userId="c6190586-327c-4754-acfe-3cab059996b7" providerId="ADAL" clId="{BE5E9DBD-5E80-4540-8B23-3044D568E051}" dt="2024-02-12T13:19:50.289" v="84" actId="2711"/>
          <ac:spMkLst>
            <pc:docMk/>
            <pc:sldMk cId="1932961137" sldId="515"/>
            <ac:spMk id="5" creationId="{B2052B92-C2D8-4F4A-B296-0C2A481AA977}"/>
          </ac:spMkLst>
        </pc:spChg>
      </pc:sldChg>
      <pc:sldChg chg="modSp mod">
        <pc:chgData name="Lubomír Prokeš" userId="c6190586-327c-4754-acfe-3cab059996b7" providerId="ADAL" clId="{BE5E9DBD-5E80-4540-8B23-3044D568E051}" dt="2024-02-15T22:24:24.500" v="3562" actId="2711"/>
        <pc:sldMkLst>
          <pc:docMk/>
          <pc:sldMk cId="3349033762" sldId="517"/>
        </pc:sldMkLst>
        <pc:spChg chg="mod">
          <ac:chgData name="Lubomír Prokeš" userId="c6190586-327c-4754-acfe-3cab059996b7" providerId="ADAL" clId="{BE5E9DBD-5E80-4540-8B23-3044D568E051}" dt="2024-02-12T13:47:53.088" v="286" actId="1076"/>
          <ac:spMkLst>
            <pc:docMk/>
            <pc:sldMk cId="3349033762" sldId="517"/>
            <ac:spMk id="4" creationId="{00000000-0000-0000-0000-000000000000}"/>
          </ac:spMkLst>
        </pc:spChg>
        <pc:spChg chg="mod">
          <ac:chgData name="Lubomír Prokeš" userId="c6190586-327c-4754-acfe-3cab059996b7" providerId="ADAL" clId="{BE5E9DBD-5E80-4540-8B23-3044D568E051}" dt="2024-02-15T22:24:24.500" v="3562" actId="2711"/>
          <ac:spMkLst>
            <pc:docMk/>
            <pc:sldMk cId="3349033762" sldId="517"/>
            <ac:spMk id="5" creationId="{00000000-0000-0000-0000-000000000000}"/>
          </ac:spMkLst>
        </pc:spChg>
        <pc:spChg chg="mod">
          <ac:chgData name="Lubomír Prokeš" userId="c6190586-327c-4754-acfe-3cab059996b7" providerId="ADAL" clId="{BE5E9DBD-5E80-4540-8B23-3044D568E051}" dt="2024-02-12T13:48:01.695" v="288" actId="1076"/>
          <ac:spMkLst>
            <pc:docMk/>
            <pc:sldMk cId="3349033762" sldId="517"/>
            <ac:spMk id="7" creationId="{00000000-0000-0000-0000-000000000000}"/>
          </ac:spMkLst>
        </pc:spChg>
        <pc:picChg chg="mod">
          <ac:chgData name="Lubomír Prokeš" userId="c6190586-327c-4754-acfe-3cab059996b7" providerId="ADAL" clId="{BE5E9DBD-5E80-4540-8B23-3044D568E051}" dt="2024-02-12T13:47:58.090" v="287" actId="1076"/>
          <ac:picMkLst>
            <pc:docMk/>
            <pc:sldMk cId="3349033762" sldId="517"/>
            <ac:picMk id="6" creationId="{00000000-0000-0000-0000-000000000000}"/>
          </ac:picMkLst>
        </pc:picChg>
      </pc:sldChg>
      <pc:sldChg chg="addSp modSp mod">
        <pc:chgData name="Lubomír Prokeš" userId="c6190586-327c-4754-acfe-3cab059996b7" providerId="ADAL" clId="{BE5E9DBD-5E80-4540-8B23-3044D568E051}" dt="2024-02-13T17:16:19.677" v="1459" actId="113"/>
        <pc:sldMkLst>
          <pc:docMk/>
          <pc:sldMk cId="3416860906" sldId="518"/>
        </pc:sldMkLst>
        <pc:spChg chg="mod">
          <ac:chgData name="Lubomír Prokeš" userId="c6190586-327c-4754-acfe-3cab059996b7" providerId="ADAL" clId="{BE5E9DBD-5E80-4540-8B23-3044D568E051}" dt="2024-02-13T17:16:05.035" v="1457" actId="20577"/>
          <ac:spMkLst>
            <pc:docMk/>
            <pc:sldMk cId="3416860906" sldId="518"/>
            <ac:spMk id="2" creationId="{00000000-0000-0000-0000-000000000000}"/>
          </ac:spMkLst>
        </pc:spChg>
        <pc:spChg chg="mod">
          <ac:chgData name="Lubomír Prokeš" userId="c6190586-327c-4754-acfe-3cab059996b7" providerId="ADAL" clId="{BE5E9DBD-5E80-4540-8B23-3044D568E051}" dt="2024-02-13T17:16:19.677" v="1459" actId="113"/>
          <ac:spMkLst>
            <pc:docMk/>
            <pc:sldMk cId="3416860906" sldId="518"/>
            <ac:spMk id="3" creationId="{00000000-0000-0000-0000-000000000000}"/>
          </ac:spMkLst>
        </pc:spChg>
        <pc:picChg chg="add mod">
          <ac:chgData name="Lubomír Prokeš" userId="c6190586-327c-4754-acfe-3cab059996b7" providerId="ADAL" clId="{BE5E9DBD-5E80-4540-8B23-3044D568E051}" dt="2024-02-12T13:26:48.961" v="173" actId="1076"/>
          <ac:picMkLst>
            <pc:docMk/>
            <pc:sldMk cId="3416860906" sldId="518"/>
            <ac:picMk id="2050" creationId="{3A0FEF1E-4BA2-53FE-3984-FFD626BCFDC9}"/>
          </ac:picMkLst>
        </pc:picChg>
        <pc:picChg chg="mod">
          <ac:chgData name="Lubomír Prokeš" userId="c6190586-327c-4754-acfe-3cab059996b7" providerId="ADAL" clId="{BE5E9DBD-5E80-4540-8B23-3044D568E051}" dt="2024-02-13T17:16:08.662" v="1458" actId="1076"/>
          <ac:picMkLst>
            <pc:docMk/>
            <pc:sldMk cId="3416860906" sldId="518"/>
            <ac:picMk id="81924" creationId="{00000000-0000-0000-0000-000000000000}"/>
          </ac:picMkLst>
        </pc:picChg>
        <pc:picChg chg="mod">
          <ac:chgData name="Lubomír Prokeš" userId="c6190586-327c-4754-acfe-3cab059996b7" providerId="ADAL" clId="{BE5E9DBD-5E80-4540-8B23-3044D568E051}" dt="2024-02-12T13:21:49.967" v="107" actId="1076"/>
          <ac:picMkLst>
            <pc:docMk/>
            <pc:sldMk cId="3416860906" sldId="518"/>
            <ac:picMk id="81926" creationId="{00000000-0000-0000-0000-000000000000}"/>
          </ac:picMkLst>
        </pc:picChg>
      </pc:sldChg>
      <pc:sldChg chg="addSp modSp mod">
        <pc:chgData name="Lubomír Prokeš" userId="c6190586-327c-4754-acfe-3cab059996b7" providerId="ADAL" clId="{BE5E9DBD-5E80-4540-8B23-3044D568E051}" dt="2024-02-13T17:30:33.656" v="1596" actId="1076"/>
        <pc:sldMkLst>
          <pc:docMk/>
          <pc:sldMk cId="2246871786" sldId="519"/>
        </pc:sldMkLst>
        <pc:spChg chg="mod">
          <ac:chgData name="Lubomír Prokeš" userId="c6190586-327c-4754-acfe-3cab059996b7" providerId="ADAL" clId="{BE5E9DBD-5E80-4540-8B23-3044D568E051}" dt="2024-02-13T17:30:08.939" v="1593" actId="113"/>
          <ac:spMkLst>
            <pc:docMk/>
            <pc:sldMk cId="2246871786" sldId="519"/>
            <ac:spMk id="3" creationId="{00000000-0000-0000-0000-000000000000}"/>
          </ac:spMkLst>
        </pc:spChg>
        <pc:spChg chg="mod">
          <ac:chgData name="Lubomír Prokeš" userId="c6190586-327c-4754-acfe-3cab059996b7" providerId="ADAL" clId="{BE5E9DBD-5E80-4540-8B23-3044D568E051}" dt="2024-02-13T17:28:29.786" v="1578" actId="1076"/>
          <ac:spMkLst>
            <pc:docMk/>
            <pc:sldMk cId="2246871786" sldId="519"/>
            <ac:spMk id="5" creationId="{00000000-0000-0000-0000-000000000000}"/>
          </ac:spMkLst>
        </pc:spChg>
        <pc:spChg chg="add mod">
          <ac:chgData name="Lubomír Prokeš" userId="c6190586-327c-4754-acfe-3cab059996b7" providerId="ADAL" clId="{BE5E9DBD-5E80-4540-8B23-3044D568E051}" dt="2024-02-13T17:30:33.656" v="1596" actId="1076"/>
          <ac:spMkLst>
            <pc:docMk/>
            <pc:sldMk cId="2246871786" sldId="519"/>
            <ac:spMk id="7" creationId="{ED4B7118-08A1-B9C8-2B4B-6FB9BD90F622}"/>
          </ac:spMkLst>
        </pc:spChg>
        <pc:picChg chg="add mod ord">
          <ac:chgData name="Lubomír Prokeš" userId="c6190586-327c-4754-acfe-3cab059996b7" providerId="ADAL" clId="{BE5E9DBD-5E80-4540-8B23-3044D568E051}" dt="2024-02-13T17:30:23.599" v="1594" actId="1076"/>
          <ac:picMkLst>
            <pc:docMk/>
            <pc:sldMk cId="2246871786" sldId="519"/>
            <ac:picMk id="4" creationId="{EEE933D1-F350-402F-0164-4DE72A02AA1D}"/>
          </ac:picMkLst>
        </pc:picChg>
        <pc:picChg chg="add mod">
          <ac:chgData name="Lubomír Prokeš" userId="c6190586-327c-4754-acfe-3cab059996b7" providerId="ADAL" clId="{BE5E9DBD-5E80-4540-8B23-3044D568E051}" dt="2024-02-13T17:30:30.344" v="1595" actId="1076"/>
          <ac:picMkLst>
            <pc:docMk/>
            <pc:sldMk cId="2246871786" sldId="519"/>
            <ac:picMk id="5122" creationId="{DAC53BD9-DAF8-EF2E-CFCB-75CF6EFD0EC7}"/>
          </ac:picMkLst>
        </pc:picChg>
        <pc:picChg chg="mod">
          <ac:chgData name="Lubomír Prokeš" userId="c6190586-327c-4754-acfe-3cab059996b7" providerId="ADAL" clId="{BE5E9DBD-5E80-4540-8B23-3044D568E051}" dt="2024-02-13T17:28:26.472" v="1577" actId="1076"/>
          <ac:picMkLst>
            <pc:docMk/>
            <pc:sldMk cId="2246871786" sldId="519"/>
            <ac:picMk id="44034" creationId="{00000000-0000-0000-0000-000000000000}"/>
          </ac:picMkLst>
        </pc:picChg>
      </pc:sldChg>
      <pc:sldChg chg="modSp mod">
        <pc:chgData name="Lubomír Prokeš" userId="c6190586-327c-4754-acfe-3cab059996b7" providerId="ADAL" clId="{BE5E9DBD-5E80-4540-8B23-3044D568E051}" dt="2024-02-13T17:31:22.711" v="1601" actId="1076"/>
        <pc:sldMkLst>
          <pc:docMk/>
          <pc:sldMk cId="2757676070" sldId="520"/>
        </pc:sldMkLst>
        <pc:spChg chg="mod">
          <ac:chgData name="Lubomír Prokeš" userId="c6190586-327c-4754-acfe-3cab059996b7" providerId="ADAL" clId="{BE5E9DBD-5E80-4540-8B23-3044D568E051}" dt="2024-02-13T17:31:22.711" v="1601" actId="1076"/>
          <ac:spMkLst>
            <pc:docMk/>
            <pc:sldMk cId="2757676070" sldId="520"/>
            <ac:spMk id="4" creationId="{00000000-0000-0000-0000-000000000000}"/>
          </ac:spMkLst>
        </pc:spChg>
      </pc:sldChg>
      <pc:sldChg chg="addSp delSp modSp mod">
        <pc:chgData name="Lubomír Prokeš" userId="c6190586-327c-4754-acfe-3cab059996b7" providerId="ADAL" clId="{BE5E9DBD-5E80-4540-8B23-3044D568E051}" dt="2024-02-14T23:52:22.059" v="2673" actId="1076"/>
        <pc:sldMkLst>
          <pc:docMk/>
          <pc:sldMk cId="2648350064" sldId="523"/>
        </pc:sldMkLst>
        <pc:spChg chg="add del mod">
          <ac:chgData name="Lubomír Prokeš" userId="c6190586-327c-4754-acfe-3cab059996b7" providerId="ADAL" clId="{BE5E9DBD-5E80-4540-8B23-3044D568E051}" dt="2024-02-14T23:31:45.277" v="2501"/>
          <ac:spMkLst>
            <pc:docMk/>
            <pc:sldMk cId="2648350064" sldId="523"/>
            <ac:spMk id="2" creationId="{2F75D891-6156-D757-C4FA-444948FD4EA8}"/>
          </ac:spMkLst>
        </pc:spChg>
        <pc:spChg chg="mod">
          <ac:chgData name="Lubomír Prokeš" userId="c6190586-327c-4754-acfe-3cab059996b7" providerId="ADAL" clId="{BE5E9DBD-5E80-4540-8B23-3044D568E051}" dt="2024-02-14T23:52:18.444" v="2672" actId="1076"/>
          <ac:spMkLst>
            <pc:docMk/>
            <pc:sldMk cId="2648350064" sldId="523"/>
            <ac:spMk id="3" creationId="{00000000-0000-0000-0000-000000000000}"/>
          </ac:spMkLst>
        </pc:spChg>
        <pc:spChg chg="add mod">
          <ac:chgData name="Lubomír Prokeš" userId="c6190586-327c-4754-acfe-3cab059996b7" providerId="ADAL" clId="{BE5E9DBD-5E80-4540-8B23-3044D568E051}" dt="2024-02-14T23:46:32.086" v="2630" actId="1076"/>
          <ac:spMkLst>
            <pc:docMk/>
            <pc:sldMk cId="2648350064" sldId="523"/>
            <ac:spMk id="5" creationId="{DBE3B5EE-FDAC-1465-F428-D7ABB67BB32D}"/>
          </ac:spMkLst>
        </pc:spChg>
        <pc:spChg chg="add mod">
          <ac:chgData name="Lubomír Prokeš" userId="c6190586-327c-4754-acfe-3cab059996b7" providerId="ADAL" clId="{BE5E9DBD-5E80-4540-8B23-3044D568E051}" dt="2024-02-14T23:46:26.246" v="2628" actId="255"/>
          <ac:spMkLst>
            <pc:docMk/>
            <pc:sldMk cId="2648350064" sldId="523"/>
            <ac:spMk id="7" creationId="{1BC58B47-BD25-C7A8-3EEE-215C330C3237}"/>
          </ac:spMkLst>
        </pc:spChg>
        <pc:spChg chg="add mod">
          <ac:chgData name="Lubomír Prokeš" userId="c6190586-327c-4754-acfe-3cab059996b7" providerId="ADAL" clId="{BE5E9DBD-5E80-4540-8B23-3044D568E051}" dt="2024-02-14T23:52:22.059" v="2673" actId="1076"/>
          <ac:spMkLst>
            <pc:docMk/>
            <pc:sldMk cId="2648350064" sldId="523"/>
            <ac:spMk id="12" creationId="{627D4286-FECB-3B1C-EC6C-4DB944FA2AF9}"/>
          </ac:spMkLst>
        </pc:spChg>
        <pc:grpChg chg="add mod">
          <ac:chgData name="Lubomír Prokeš" userId="c6190586-327c-4754-acfe-3cab059996b7" providerId="ADAL" clId="{BE5E9DBD-5E80-4540-8B23-3044D568E051}" dt="2024-02-14T23:46:32.086" v="2630" actId="1076"/>
          <ac:grpSpMkLst>
            <pc:docMk/>
            <pc:sldMk cId="2648350064" sldId="523"/>
            <ac:grpSpMk id="8" creationId="{2EB90061-81E1-CB97-D615-88BBD05DA84B}"/>
          </ac:grpSpMkLst>
        </pc:grpChg>
        <pc:picChg chg="add mod">
          <ac:chgData name="Lubomír Prokeš" userId="c6190586-327c-4754-acfe-3cab059996b7" providerId="ADAL" clId="{BE5E9DBD-5E80-4540-8B23-3044D568E051}" dt="2024-02-14T23:46:28.835" v="2629" actId="1076"/>
          <ac:picMkLst>
            <pc:docMk/>
            <pc:sldMk cId="2648350064" sldId="523"/>
            <ac:picMk id="10" creationId="{915CC931-F516-E860-2E53-A8C669DD3723}"/>
          </ac:picMkLst>
        </pc:picChg>
        <pc:picChg chg="add mod">
          <ac:chgData name="Lubomír Prokeš" userId="c6190586-327c-4754-acfe-3cab059996b7" providerId="ADAL" clId="{BE5E9DBD-5E80-4540-8B23-3044D568E051}" dt="2024-02-14T23:45:05.634" v="2607" actId="1076"/>
          <ac:picMkLst>
            <pc:docMk/>
            <pc:sldMk cId="2648350064" sldId="523"/>
            <ac:picMk id="3074" creationId="{20F22E51-DD4D-1160-65AD-56F1FE29EDAC}"/>
          </ac:picMkLst>
        </pc:picChg>
        <pc:picChg chg="add del mod">
          <ac:chgData name="Lubomír Prokeš" userId="c6190586-327c-4754-acfe-3cab059996b7" providerId="ADAL" clId="{BE5E9DBD-5E80-4540-8B23-3044D568E051}" dt="2024-02-14T23:44:42.504" v="2600" actId="478"/>
          <ac:picMkLst>
            <pc:docMk/>
            <pc:sldMk cId="2648350064" sldId="523"/>
            <ac:picMk id="3076" creationId="{013E4880-D2DA-E927-F0D4-BC263235BC27}"/>
          </ac:picMkLst>
        </pc:picChg>
        <pc:picChg chg="add mod">
          <ac:chgData name="Lubomír Prokeš" userId="c6190586-327c-4754-acfe-3cab059996b7" providerId="ADAL" clId="{BE5E9DBD-5E80-4540-8B23-3044D568E051}" dt="2024-02-14T23:45:08.286" v="2608" actId="1076"/>
          <ac:picMkLst>
            <pc:docMk/>
            <pc:sldMk cId="2648350064" sldId="523"/>
            <ac:picMk id="3078" creationId="{05D84A52-4370-47E5-B7E0-097BAA265C6E}"/>
          </ac:picMkLst>
        </pc:picChg>
        <pc:picChg chg="mod">
          <ac:chgData name="Lubomír Prokeš" userId="c6190586-327c-4754-acfe-3cab059996b7" providerId="ADAL" clId="{BE5E9DBD-5E80-4540-8B23-3044D568E051}" dt="2024-02-14T23:46:32.086" v="2630" actId="1076"/>
          <ac:picMkLst>
            <pc:docMk/>
            <pc:sldMk cId="2648350064" sldId="523"/>
            <ac:picMk id="54274" creationId="{00000000-0000-0000-0000-000000000000}"/>
          </ac:picMkLst>
        </pc:picChg>
      </pc:sldChg>
      <pc:sldChg chg="modSp del mod">
        <pc:chgData name="Lubomír Prokeš" userId="c6190586-327c-4754-acfe-3cab059996b7" providerId="ADAL" clId="{BE5E9DBD-5E80-4540-8B23-3044D568E051}" dt="2024-02-15T22:05:27.455" v="3387" actId="2696"/>
        <pc:sldMkLst>
          <pc:docMk/>
          <pc:sldMk cId="1721443176" sldId="524"/>
        </pc:sldMkLst>
        <pc:spChg chg="mod">
          <ac:chgData name="Lubomír Prokeš" userId="c6190586-327c-4754-acfe-3cab059996b7" providerId="ADAL" clId="{BE5E9DBD-5E80-4540-8B23-3044D568E051}" dt="2024-02-12T14:39:29.340" v="569" actId="2711"/>
          <ac:spMkLst>
            <pc:docMk/>
            <pc:sldMk cId="1721443176" sldId="524"/>
            <ac:spMk id="2" creationId="{00000000-0000-0000-0000-000000000000}"/>
          </ac:spMkLst>
        </pc:spChg>
      </pc:sldChg>
      <pc:sldChg chg="modSp add mod">
        <pc:chgData name="Lubomír Prokeš" userId="c6190586-327c-4754-acfe-3cab059996b7" providerId="ADAL" clId="{BE5E9DBD-5E80-4540-8B23-3044D568E051}" dt="2024-02-15T22:07:08.513" v="3389" actId="2711"/>
        <pc:sldMkLst>
          <pc:docMk/>
          <pc:sldMk cId="3239861678" sldId="524"/>
        </pc:sldMkLst>
        <pc:spChg chg="mod">
          <ac:chgData name="Lubomír Prokeš" userId="c6190586-327c-4754-acfe-3cab059996b7" providerId="ADAL" clId="{BE5E9DBD-5E80-4540-8B23-3044D568E051}" dt="2024-02-15T22:07:08.513" v="3389" actId="2711"/>
          <ac:spMkLst>
            <pc:docMk/>
            <pc:sldMk cId="3239861678" sldId="524"/>
            <ac:spMk id="2" creationId="{EC898F7A-6940-B8D2-DD35-C197D68F597E}"/>
          </ac:spMkLst>
        </pc:spChg>
        <pc:spChg chg="mod">
          <ac:chgData name="Lubomír Prokeš" userId="c6190586-327c-4754-acfe-3cab059996b7" providerId="ADAL" clId="{BE5E9DBD-5E80-4540-8B23-3044D568E051}" dt="2024-02-15T22:07:08.513" v="3389" actId="2711"/>
          <ac:spMkLst>
            <pc:docMk/>
            <pc:sldMk cId="3239861678" sldId="524"/>
            <ac:spMk id="4" creationId="{22BE85B4-8FA1-BCDD-9272-079A611E3A61}"/>
          </ac:spMkLst>
        </pc:spChg>
        <pc:spChg chg="mod">
          <ac:chgData name="Lubomír Prokeš" userId="c6190586-327c-4754-acfe-3cab059996b7" providerId="ADAL" clId="{BE5E9DBD-5E80-4540-8B23-3044D568E051}" dt="2024-02-15T22:07:08.513" v="3389" actId="2711"/>
          <ac:spMkLst>
            <pc:docMk/>
            <pc:sldMk cId="3239861678" sldId="524"/>
            <ac:spMk id="7" creationId="{24009CB4-F54B-9918-1022-231E37A939F5}"/>
          </ac:spMkLst>
        </pc:spChg>
        <pc:spChg chg="mod">
          <ac:chgData name="Lubomír Prokeš" userId="c6190586-327c-4754-acfe-3cab059996b7" providerId="ADAL" clId="{BE5E9DBD-5E80-4540-8B23-3044D568E051}" dt="2024-02-15T22:07:08.513" v="3389" actId="2711"/>
          <ac:spMkLst>
            <pc:docMk/>
            <pc:sldMk cId="3239861678" sldId="524"/>
            <ac:spMk id="8" creationId="{2A77B2D7-36B2-4437-2B3E-3BF0526369EA}"/>
          </ac:spMkLst>
        </pc:spChg>
      </pc:sldChg>
      <pc:sldChg chg="del">
        <pc:chgData name="Lubomír Prokeš" userId="c6190586-327c-4754-acfe-3cab059996b7" providerId="ADAL" clId="{BE5E9DBD-5E80-4540-8B23-3044D568E051}" dt="2024-02-15T22:07:39.670" v="3390" actId="47"/>
        <pc:sldMkLst>
          <pc:docMk/>
          <pc:sldMk cId="647837028" sldId="525"/>
        </pc:sldMkLst>
      </pc:sldChg>
      <pc:sldChg chg="del">
        <pc:chgData name="Lubomír Prokeš" userId="c6190586-327c-4754-acfe-3cab059996b7" providerId="ADAL" clId="{BE5E9DBD-5E80-4540-8B23-3044D568E051}" dt="2024-02-15T22:07:39.670" v="3390" actId="47"/>
        <pc:sldMkLst>
          <pc:docMk/>
          <pc:sldMk cId="3342546666" sldId="526"/>
        </pc:sldMkLst>
      </pc:sldChg>
      <pc:sldChg chg="del">
        <pc:chgData name="Lubomír Prokeš" userId="c6190586-327c-4754-acfe-3cab059996b7" providerId="ADAL" clId="{BE5E9DBD-5E80-4540-8B23-3044D568E051}" dt="2024-02-15T22:07:39.670" v="3390" actId="47"/>
        <pc:sldMkLst>
          <pc:docMk/>
          <pc:sldMk cId="2005876130" sldId="527"/>
        </pc:sldMkLst>
      </pc:sldChg>
      <pc:sldChg chg="modSp mod ord">
        <pc:chgData name="Lubomír Prokeš" userId="c6190586-327c-4754-acfe-3cab059996b7" providerId="ADAL" clId="{BE5E9DBD-5E80-4540-8B23-3044D568E051}" dt="2024-02-15T22:09:40.954" v="3403" actId="1076"/>
        <pc:sldMkLst>
          <pc:docMk/>
          <pc:sldMk cId="1481751944" sldId="528"/>
        </pc:sldMkLst>
        <pc:spChg chg="mod">
          <ac:chgData name="Lubomír Prokeš" userId="c6190586-327c-4754-acfe-3cab059996b7" providerId="ADAL" clId="{BE5E9DBD-5E80-4540-8B23-3044D568E051}" dt="2024-02-15T22:09:36.790" v="3401" actId="2711"/>
          <ac:spMkLst>
            <pc:docMk/>
            <pc:sldMk cId="1481751944" sldId="528"/>
            <ac:spMk id="4" creationId="{00000000-0000-0000-0000-000000000000}"/>
          </ac:spMkLst>
        </pc:spChg>
        <pc:spChg chg="mod">
          <ac:chgData name="Lubomír Prokeš" userId="c6190586-327c-4754-acfe-3cab059996b7" providerId="ADAL" clId="{BE5E9DBD-5E80-4540-8B23-3044D568E051}" dt="2024-02-15T22:09:36.790" v="3401" actId="2711"/>
          <ac:spMkLst>
            <pc:docMk/>
            <pc:sldMk cId="1481751944" sldId="528"/>
            <ac:spMk id="5" creationId="{00000000-0000-0000-0000-000000000000}"/>
          </ac:spMkLst>
        </pc:spChg>
        <pc:picChg chg="mod">
          <ac:chgData name="Lubomír Prokeš" userId="c6190586-327c-4754-acfe-3cab059996b7" providerId="ADAL" clId="{BE5E9DBD-5E80-4540-8B23-3044D568E051}" dt="2024-02-15T22:09:40.954" v="3403" actId="1076"/>
          <ac:picMkLst>
            <pc:docMk/>
            <pc:sldMk cId="1481751944" sldId="528"/>
            <ac:picMk id="59394" creationId="{00000000-0000-0000-0000-000000000000}"/>
          </ac:picMkLst>
        </pc:picChg>
      </pc:sldChg>
      <pc:sldChg chg="modSp mod">
        <pc:chgData name="Lubomír Prokeš" userId="c6190586-327c-4754-acfe-3cab059996b7" providerId="ADAL" clId="{BE5E9DBD-5E80-4540-8B23-3044D568E051}" dt="2024-02-12T13:28:42.521" v="190" actId="1076"/>
        <pc:sldMkLst>
          <pc:docMk/>
          <pc:sldMk cId="1179806891" sldId="530"/>
        </pc:sldMkLst>
        <pc:spChg chg="mod">
          <ac:chgData name="Lubomír Prokeš" userId="c6190586-327c-4754-acfe-3cab059996b7" providerId="ADAL" clId="{BE5E9DBD-5E80-4540-8B23-3044D568E051}" dt="2024-02-12T13:27:59.644" v="184" actId="14100"/>
          <ac:spMkLst>
            <pc:docMk/>
            <pc:sldMk cId="1179806891" sldId="530"/>
            <ac:spMk id="2" creationId="{00000000-0000-0000-0000-000000000000}"/>
          </ac:spMkLst>
        </pc:spChg>
        <pc:spChg chg="mod">
          <ac:chgData name="Lubomír Prokeš" userId="c6190586-327c-4754-acfe-3cab059996b7" providerId="ADAL" clId="{BE5E9DBD-5E80-4540-8B23-3044D568E051}" dt="2024-02-12T13:28:14.485" v="186" actId="1076"/>
          <ac:spMkLst>
            <pc:docMk/>
            <pc:sldMk cId="1179806891" sldId="530"/>
            <ac:spMk id="6" creationId="{00000000-0000-0000-0000-000000000000}"/>
          </ac:spMkLst>
        </pc:spChg>
        <pc:spChg chg="mod">
          <ac:chgData name="Lubomír Prokeš" userId="c6190586-327c-4754-acfe-3cab059996b7" providerId="ADAL" clId="{BE5E9DBD-5E80-4540-8B23-3044D568E051}" dt="2024-02-12T13:28:20.848" v="187" actId="1076"/>
          <ac:spMkLst>
            <pc:docMk/>
            <pc:sldMk cId="1179806891" sldId="530"/>
            <ac:spMk id="7" creationId="{00000000-0000-0000-0000-000000000000}"/>
          </ac:spMkLst>
        </pc:spChg>
        <pc:picChg chg="mod">
          <ac:chgData name="Lubomír Prokeš" userId="c6190586-327c-4754-acfe-3cab059996b7" providerId="ADAL" clId="{BE5E9DBD-5E80-4540-8B23-3044D568E051}" dt="2024-02-12T13:28:30.242" v="189" actId="1076"/>
          <ac:picMkLst>
            <pc:docMk/>
            <pc:sldMk cId="1179806891" sldId="530"/>
            <ac:picMk id="48130" creationId="{00000000-0000-0000-0000-000000000000}"/>
          </ac:picMkLst>
        </pc:picChg>
        <pc:picChg chg="mod">
          <ac:chgData name="Lubomír Prokeš" userId="c6190586-327c-4754-acfe-3cab059996b7" providerId="ADAL" clId="{BE5E9DBD-5E80-4540-8B23-3044D568E051}" dt="2024-02-12T13:28:42.521" v="190" actId="1076"/>
          <ac:picMkLst>
            <pc:docMk/>
            <pc:sldMk cId="1179806891" sldId="530"/>
            <ac:picMk id="48135" creationId="{00000000-0000-0000-0000-000000000000}"/>
          </ac:picMkLst>
        </pc:picChg>
      </pc:sldChg>
      <pc:sldChg chg="modSp del mod">
        <pc:chgData name="Lubomír Prokeš" userId="c6190586-327c-4754-acfe-3cab059996b7" providerId="ADAL" clId="{BE5E9DBD-5E80-4540-8B23-3044D568E051}" dt="2024-02-12T13:33:22.598" v="242" actId="47"/>
        <pc:sldMkLst>
          <pc:docMk/>
          <pc:sldMk cId="3397791718" sldId="533"/>
        </pc:sldMkLst>
        <pc:spChg chg="mod">
          <ac:chgData name="Lubomír Prokeš" userId="c6190586-327c-4754-acfe-3cab059996b7" providerId="ADAL" clId="{BE5E9DBD-5E80-4540-8B23-3044D568E051}" dt="2024-02-12T13:31:02.647" v="217" actId="6549"/>
          <ac:spMkLst>
            <pc:docMk/>
            <pc:sldMk cId="3397791718" sldId="533"/>
            <ac:spMk id="6" creationId="{00000000-0000-0000-0000-000000000000}"/>
          </ac:spMkLst>
        </pc:spChg>
        <pc:spChg chg="mod">
          <ac:chgData name="Lubomír Prokeš" userId="c6190586-327c-4754-acfe-3cab059996b7" providerId="ADAL" clId="{BE5E9DBD-5E80-4540-8B23-3044D568E051}" dt="2024-02-12T13:29:12.733" v="193" actId="123"/>
          <ac:spMkLst>
            <pc:docMk/>
            <pc:sldMk cId="3397791718" sldId="533"/>
            <ac:spMk id="7" creationId="{00000000-0000-0000-0000-000000000000}"/>
          </ac:spMkLst>
        </pc:spChg>
        <pc:picChg chg="mod">
          <ac:chgData name="Lubomír Prokeš" userId="c6190586-327c-4754-acfe-3cab059996b7" providerId="ADAL" clId="{BE5E9DBD-5E80-4540-8B23-3044D568E051}" dt="2024-02-12T13:29:22.279" v="196" actId="1076"/>
          <ac:picMkLst>
            <pc:docMk/>
            <pc:sldMk cId="3397791718" sldId="533"/>
            <ac:picMk id="4" creationId="{00000000-0000-0000-0000-000000000000}"/>
          </ac:picMkLst>
        </pc:picChg>
      </pc:sldChg>
      <pc:sldChg chg="modSp mod">
        <pc:chgData name="Lubomír Prokeš" userId="c6190586-327c-4754-acfe-3cab059996b7" providerId="ADAL" clId="{BE5E9DBD-5E80-4540-8B23-3044D568E051}" dt="2024-02-13T14:01:29.920" v="587" actId="14100"/>
        <pc:sldMkLst>
          <pc:docMk/>
          <pc:sldMk cId="4035826073" sldId="534"/>
        </pc:sldMkLst>
        <pc:spChg chg="mod">
          <ac:chgData name="Lubomír Prokeš" userId="c6190586-327c-4754-acfe-3cab059996b7" providerId="ADAL" clId="{BE5E9DBD-5E80-4540-8B23-3044D568E051}" dt="2024-02-13T14:01:24.615" v="586" actId="255"/>
          <ac:spMkLst>
            <pc:docMk/>
            <pc:sldMk cId="4035826073" sldId="534"/>
            <ac:spMk id="5" creationId="{00000000-0000-0000-0000-000000000000}"/>
          </ac:spMkLst>
        </pc:spChg>
        <pc:spChg chg="mod">
          <ac:chgData name="Lubomír Prokeš" userId="c6190586-327c-4754-acfe-3cab059996b7" providerId="ADAL" clId="{BE5E9DBD-5E80-4540-8B23-3044D568E051}" dt="2024-02-13T14:01:00.752" v="583" actId="2711"/>
          <ac:spMkLst>
            <pc:docMk/>
            <pc:sldMk cId="4035826073" sldId="534"/>
            <ac:spMk id="6" creationId="{00000000-0000-0000-0000-000000000000}"/>
          </ac:spMkLst>
        </pc:spChg>
        <pc:picChg chg="mod">
          <ac:chgData name="Lubomír Prokeš" userId="c6190586-327c-4754-acfe-3cab059996b7" providerId="ADAL" clId="{BE5E9DBD-5E80-4540-8B23-3044D568E051}" dt="2024-02-13T14:01:29.920" v="587" actId="14100"/>
          <ac:picMkLst>
            <pc:docMk/>
            <pc:sldMk cId="4035826073" sldId="534"/>
            <ac:picMk id="52228" creationId="{00000000-0000-0000-0000-000000000000}"/>
          </ac:picMkLst>
        </pc:picChg>
      </pc:sldChg>
      <pc:sldChg chg="modSp mod">
        <pc:chgData name="Lubomír Prokeš" userId="c6190586-327c-4754-acfe-3cab059996b7" providerId="ADAL" clId="{BE5E9DBD-5E80-4540-8B23-3044D568E051}" dt="2024-02-13T17:38:37.930" v="1712" actId="2711"/>
        <pc:sldMkLst>
          <pc:docMk/>
          <pc:sldMk cId="2289598035" sldId="535"/>
        </pc:sldMkLst>
        <pc:spChg chg="mod">
          <ac:chgData name="Lubomír Prokeš" userId="c6190586-327c-4754-acfe-3cab059996b7" providerId="ADAL" clId="{BE5E9DBD-5E80-4540-8B23-3044D568E051}" dt="2024-02-13T17:38:37.930" v="1712" actId="2711"/>
          <ac:spMkLst>
            <pc:docMk/>
            <pc:sldMk cId="2289598035" sldId="535"/>
            <ac:spMk id="4" creationId="{00000000-0000-0000-0000-000000000000}"/>
          </ac:spMkLst>
        </pc:spChg>
      </pc:sldChg>
      <pc:sldChg chg="addSp modSp mod">
        <pc:chgData name="Lubomír Prokeš" userId="c6190586-327c-4754-acfe-3cab059996b7" providerId="ADAL" clId="{BE5E9DBD-5E80-4540-8B23-3044D568E051}" dt="2024-02-15T22:23:36.258" v="3561" actId="115"/>
        <pc:sldMkLst>
          <pc:docMk/>
          <pc:sldMk cId="4020849945" sldId="536"/>
        </pc:sldMkLst>
        <pc:spChg chg="mod">
          <ac:chgData name="Lubomír Prokeš" userId="c6190586-327c-4754-acfe-3cab059996b7" providerId="ADAL" clId="{BE5E9DBD-5E80-4540-8B23-3044D568E051}" dt="2024-02-15T22:22:51.613" v="3557" actId="115"/>
          <ac:spMkLst>
            <pc:docMk/>
            <pc:sldMk cId="4020849945" sldId="536"/>
            <ac:spMk id="5" creationId="{00000000-0000-0000-0000-000000000000}"/>
          </ac:spMkLst>
        </pc:spChg>
        <pc:spChg chg="mod">
          <ac:chgData name="Lubomír Prokeš" userId="c6190586-327c-4754-acfe-3cab059996b7" providerId="ADAL" clId="{BE5E9DBD-5E80-4540-8B23-3044D568E051}" dt="2024-02-15T22:23:36.258" v="3561" actId="115"/>
          <ac:spMkLst>
            <pc:docMk/>
            <pc:sldMk cId="4020849945" sldId="536"/>
            <ac:spMk id="6" creationId="{00000000-0000-0000-0000-000000000000}"/>
          </ac:spMkLst>
        </pc:spChg>
        <pc:picChg chg="add mod">
          <ac:chgData name="Lubomír Prokeš" userId="c6190586-327c-4754-acfe-3cab059996b7" providerId="ADAL" clId="{BE5E9DBD-5E80-4540-8B23-3044D568E051}" dt="2024-02-12T14:21:47.006" v="399" actId="1076"/>
          <ac:picMkLst>
            <pc:docMk/>
            <pc:sldMk cId="4020849945" sldId="536"/>
            <ac:picMk id="4098" creationId="{B1D0DC6B-706C-9F9F-D6F9-347DD84C5DC3}"/>
          </ac:picMkLst>
        </pc:picChg>
        <pc:picChg chg="add mod">
          <ac:chgData name="Lubomír Prokeš" userId="c6190586-327c-4754-acfe-3cab059996b7" providerId="ADAL" clId="{BE5E9DBD-5E80-4540-8B23-3044D568E051}" dt="2024-02-12T14:23:22.654" v="418" actId="1076"/>
          <ac:picMkLst>
            <pc:docMk/>
            <pc:sldMk cId="4020849945" sldId="536"/>
            <ac:picMk id="4100" creationId="{0377B50C-4983-DDAF-FC1F-AB595201A959}"/>
          </ac:picMkLst>
        </pc:picChg>
        <pc:picChg chg="mod">
          <ac:chgData name="Lubomír Prokeš" userId="c6190586-327c-4754-acfe-3cab059996b7" providerId="ADAL" clId="{BE5E9DBD-5E80-4540-8B23-3044D568E051}" dt="2024-02-12T14:20:15.285" v="394" actId="1076"/>
          <ac:picMkLst>
            <pc:docMk/>
            <pc:sldMk cId="4020849945" sldId="536"/>
            <ac:picMk id="91138" creationId="{00000000-0000-0000-0000-000000000000}"/>
          </ac:picMkLst>
        </pc:picChg>
      </pc:sldChg>
      <pc:sldChg chg="modSp mod">
        <pc:chgData name="Lubomír Prokeš" userId="c6190586-327c-4754-acfe-3cab059996b7" providerId="ADAL" clId="{BE5E9DBD-5E80-4540-8B23-3044D568E051}" dt="2024-02-13T14:04:30.770" v="627" actId="2711"/>
        <pc:sldMkLst>
          <pc:docMk/>
          <pc:sldMk cId="1592786754" sldId="537"/>
        </pc:sldMkLst>
        <pc:spChg chg="mod">
          <ac:chgData name="Lubomír Prokeš" userId="c6190586-327c-4754-acfe-3cab059996b7" providerId="ADAL" clId="{BE5E9DBD-5E80-4540-8B23-3044D568E051}" dt="2024-02-13T14:04:25.023" v="626" actId="2711"/>
          <ac:spMkLst>
            <pc:docMk/>
            <pc:sldMk cId="1592786754" sldId="537"/>
            <ac:spMk id="5" creationId="{00000000-0000-0000-0000-000000000000}"/>
          </ac:spMkLst>
        </pc:spChg>
        <pc:spChg chg="mod">
          <ac:chgData name="Lubomír Prokeš" userId="c6190586-327c-4754-acfe-3cab059996b7" providerId="ADAL" clId="{BE5E9DBD-5E80-4540-8B23-3044D568E051}" dt="2024-02-13T14:04:30.770" v="627" actId="2711"/>
          <ac:spMkLst>
            <pc:docMk/>
            <pc:sldMk cId="1592786754" sldId="537"/>
            <ac:spMk id="6" creationId="{00000000-0000-0000-0000-000000000000}"/>
          </ac:spMkLst>
        </pc:spChg>
      </pc:sldChg>
      <pc:sldChg chg="ord">
        <pc:chgData name="Lubomír Prokeš" userId="c6190586-327c-4754-acfe-3cab059996b7" providerId="ADAL" clId="{BE5E9DBD-5E80-4540-8B23-3044D568E051}" dt="2024-02-15T22:09:11.188" v="3397"/>
        <pc:sldMkLst>
          <pc:docMk/>
          <pc:sldMk cId="3098422778" sldId="538"/>
        </pc:sldMkLst>
      </pc:sldChg>
      <pc:sldChg chg="modSp mod">
        <pc:chgData name="Lubomír Prokeš" userId="c6190586-327c-4754-acfe-3cab059996b7" providerId="ADAL" clId="{BE5E9DBD-5E80-4540-8B23-3044D568E051}" dt="2024-02-13T17:39:16.025" v="1720" actId="14100"/>
        <pc:sldMkLst>
          <pc:docMk/>
          <pc:sldMk cId="549472494" sldId="541"/>
        </pc:sldMkLst>
        <pc:spChg chg="mod">
          <ac:chgData name="Lubomír Prokeš" userId="c6190586-327c-4754-acfe-3cab059996b7" providerId="ADAL" clId="{BE5E9DBD-5E80-4540-8B23-3044D568E051}" dt="2024-02-13T17:39:16.025" v="1720" actId="14100"/>
          <ac:spMkLst>
            <pc:docMk/>
            <pc:sldMk cId="549472494" sldId="541"/>
            <ac:spMk id="2" creationId="{00000000-0000-0000-0000-000000000000}"/>
          </ac:spMkLst>
        </pc:spChg>
        <pc:spChg chg="mod">
          <ac:chgData name="Lubomír Prokeš" userId="c6190586-327c-4754-acfe-3cab059996b7" providerId="ADAL" clId="{BE5E9DBD-5E80-4540-8B23-3044D568E051}" dt="2024-02-13T17:38:47.255" v="1713" actId="2711"/>
          <ac:spMkLst>
            <pc:docMk/>
            <pc:sldMk cId="549472494" sldId="541"/>
            <ac:spMk id="4" creationId="{00000000-0000-0000-0000-000000000000}"/>
          </ac:spMkLst>
        </pc:spChg>
        <pc:spChg chg="mod">
          <ac:chgData name="Lubomír Prokeš" userId="c6190586-327c-4754-acfe-3cab059996b7" providerId="ADAL" clId="{BE5E9DBD-5E80-4540-8B23-3044D568E051}" dt="2024-02-13T17:39:00.753" v="1716" actId="1076"/>
          <ac:spMkLst>
            <pc:docMk/>
            <pc:sldMk cId="549472494" sldId="541"/>
            <ac:spMk id="6" creationId="{00000000-0000-0000-0000-000000000000}"/>
          </ac:spMkLst>
        </pc:spChg>
      </pc:sldChg>
      <pc:sldChg chg="modSp mod">
        <pc:chgData name="Lubomír Prokeš" userId="c6190586-327c-4754-acfe-3cab059996b7" providerId="ADAL" clId="{BE5E9DBD-5E80-4540-8B23-3044D568E051}" dt="2024-02-13T17:38:27.831" v="1711" actId="20577"/>
        <pc:sldMkLst>
          <pc:docMk/>
          <pc:sldMk cId="3082134777" sldId="542"/>
        </pc:sldMkLst>
        <pc:spChg chg="mod">
          <ac:chgData name="Lubomír Prokeš" userId="c6190586-327c-4754-acfe-3cab059996b7" providerId="ADAL" clId="{BE5E9DBD-5E80-4540-8B23-3044D568E051}" dt="2024-02-13T17:38:27.831" v="1711" actId="20577"/>
          <ac:spMkLst>
            <pc:docMk/>
            <pc:sldMk cId="3082134777" sldId="542"/>
            <ac:spMk id="6" creationId="{00000000-0000-0000-0000-000000000000}"/>
          </ac:spMkLst>
        </pc:spChg>
        <pc:spChg chg="mod">
          <ac:chgData name="Lubomír Prokeš" userId="c6190586-327c-4754-acfe-3cab059996b7" providerId="ADAL" clId="{BE5E9DBD-5E80-4540-8B23-3044D568E051}" dt="2024-02-13T14:00:40.799" v="581" actId="2711"/>
          <ac:spMkLst>
            <pc:docMk/>
            <pc:sldMk cId="3082134777" sldId="542"/>
            <ac:spMk id="7" creationId="{00000000-0000-0000-0000-000000000000}"/>
          </ac:spMkLst>
        </pc:spChg>
      </pc:sldChg>
      <pc:sldChg chg="modSp mod">
        <pc:chgData name="Lubomír Prokeš" userId="c6190586-327c-4754-acfe-3cab059996b7" providerId="ADAL" clId="{BE5E9DBD-5E80-4540-8B23-3044D568E051}" dt="2024-02-13T17:37:57.121" v="1709" actId="20577"/>
        <pc:sldMkLst>
          <pc:docMk/>
          <pc:sldMk cId="3792419588" sldId="543"/>
        </pc:sldMkLst>
        <pc:spChg chg="mod">
          <ac:chgData name="Lubomír Prokeš" userId="c6190586-327c-4754-acfe-3cab059996b7" providerId="ADAL" clId="{BE5E9DBD-5E80-4540-8B23-3044D568E051}" dt="2024-02-13T17:37:57.121" v="1709" actId="20577"/>
          <ac:spMkLst>
            <pc:docMk/>
            <pc:sldMk cId="3792419588" sldId="543"/>
            <ac:spMk id="5" creationId="{00000000-0000-0000-0000-000000000000}"/>
          </ac:spMkLst>
        </pc:spChg>
      </pc:sldChg>
      <pc:sldChg chg="modSp mod">
        <pc:chgData name="Lubomír Prokeš" userId="c6190586-327c-4754-acfe-3cab059996b7" providerId="ADAL" clId="{BE5E9DBD-5E80-4540-8B23-3044D568E051}" dt="2024-02-13T14:22:12.883" v="793" actId="2711"/>
        <pc:sldMkLst>
          <pc:docMk/>
          <pc:sldMk cId="2586317222" sldId="544"/>
        </pc:sldMkLst>
        <pc:spChg chg="mod">
          <ac:chgData name="Lubomír Prokeš" userId="c6190586-327c-4754-acfe-3cab059996b7" providerId="ADAL" clId="{BE5E9DBD-5E80-4540-8B23-3044D568E051}" dt="2024-02-13T14:22:12.883" v="793" actId="2711"/>
          <ac:spMkLst>
            <pc:docMk/>
            <pc:sldMk cId="2586317222" sldId="544"/>
            <ac:spMk id="5" creationId="{00000000-0000-0000-0000-000000000000}"/>
          </ac:spMkLst>
        </pc:spChg>
      </pc:sldChg>
      <pc:sldChg chg="del">
        <pc:chgData name="Lubomír Prokeš" userId="c6190586-327c-4754-acfe-3cab059996b7" providerId="ADAL" clId="{BE5E9DBD-5E80-4540-8B23-3044D568E051}" dt="2024-02-15T22:10:42.876" v="3411" actId="47"/>
        <pc:sldMkLst>
          <pc:docMk/>
          <pc:sldMk cId="443293228" sldId="547"/>
        </pc:sldMkLst>
      </pc:sldChg>
      <pc:sldChg chg="del ord">
        <pc:chgData name="Lubomír Prokeš" userId="c6190586-327c-4754-acfe-3cab059996b7" providerId="ADAL" clId="{BE5E9DBD-5E80-4540-8B23-3044D568E051}" dt="2024-02-15T22:10:26.939" v="3408" actId="2696"/>
        <pc:sldMkLst>
          <pc:docMk/>
          <pc:sldMk cId="960765564" sldId="548"/>
        </pc:sldMkLst>
      </pc:sldChg>
      <pc:sldChg chg="add">
        <pc:chgData name="Lubomír Prokeš" userId="c6190586-327c-4754-acfe-3cab059996b7" providerId="ADAL" clId="{BE5E9DBD-5E80-4540-8B23-3044D568E051}" dt="2024-02-15T22:10:34.712" v="3409"/>
        <pc:sldMkLst>
          <pc:docMk/>
          <pc:sldMk cId="4070941217" sldId="548"/>
        </pc:sldMkLst>
      </pc:sldChg>
      <pc:sldChg chg="del">
        <pc:chgData name="Lubomír Prokeš" userId="c6190586-327c-4754-acfe-3cab059996b7" providerId="ADAL" clId="{BE5E9DBD-5E80-4540-8B23-3044D568E051}" dt="2024-02-15T22:10:01.819" v="3404" actId="2696"/>
        <pc:sldMkLst>
          <pc:docMk/>
          <pc:sldMk cId="973544659" sldId="549"/>
        </pc:sldMkLst>
      </pc:sldChg>
      <pc:sldChg chg="add">
        <pc:chgData name="Lubomír Prokeš" userId="c6190586-327c-4754-acfe-3cab059996b7" providerId="ADAL" clId="{BE5E9DBD-5E80-4540-8B23-3044D568E051}" dt="2024-02-15T22:10:09.190" v="3405"/>
        <pc:sldMkLst>
          <pc:docMk/>
          <pc:sldMk cId="3786527175" sldId="549"/>
        </pc:sldMkLst>
      </pc:sldChg>
      <pc:sldChg chg="del">
        <pc:chgData name="Lubomír Prokeš" userId="c6190586-327c-4754-acfe-3cab059996b7" providerId="ADAL" clId="{BE5E9DBD-5E80-4540-8B23-3044D568E051}" dt="2024-02-15T22:08:48.407" v="3393" actId="47"/>
        <pc:sldMkLst>
          <pc:docMk/>
          <pc:sldMk cId="2639035084" sldId="550"/>
        </pc:sldMkLst>
      </pc:sldChg>
      <pc:sldChg chg="modSp mod">
        <pc:chgData name="Lubomír Prokeš" userId="c6190586-327c-4754-acfe-3cab059996b7" providerId="ADAL" clId="{BE5E9DBD-5E80-4540-8B23-3044D568E051}" dt="2024-02-13T14:27:45.896" v="888" actId="255"/>
        <pc:sldMkLst>
          <pc:docMk/>
          <pc:sldMk cId="181727453" sldId="551"/>
        </pc:sldMkLst>
        <pc:spChg chg="mod">
          <ac:chgData name="Lubomír Prokeš" userId="c6190586-327c-4754-acfe-3cab059996b7" providerId="ADAL" clId="{BE5E9DBD-5E80-4540-8B23-3044D568E051}" dt="2024-02-13T14:27:45.896" v="888" actId="255"/>
          <ac:spMkLst>
            <pc:docMk/>
            <pc:sldMk cId="181727453" sldId="551"/>
            <ac:spMk id="14339" creationId="{00000000-0000-0000-0000-000000000000}"/>
          </ac:spMkLst>
        </pc:spChg>
        <pc:spChg chg="mod">
          <ac:chgData name="Lubomír Prokeš" userId="c6190586-327c-4754-acfe-3cab059996b7" providerId="ADAL" clId="{BE5E9DBD-5E80-4540-8B23-3044D568E051}" dt="2024-02-13T14:27:31.715" v="887" actId="255"/>
          <ac:spMkLst>
            <pc:docMk/>
            <pc:sldMk cId="181727453" sldId="551"/>
            <ac:spMk id="14340" creationId="{00000000-0000-0000-0000-000000000000}"/>
          </ac:spMkLst>
        </pc:spChg>
      </pc:sldChg>
      <pc:sldChg chg="modSp mod">
        <pc:chgData name="Lubomír Prokeš" userId="c6190586-327c-4754-acfe-3cab059996b7" providerId="ADAL" clId="{BE5E9DBD-5E80-4540-8B23-3044D568E051}" dt="2024-02-13T14:26:16.296" v="842" actId="1076"/>
        <pc:sldMkLst>
          <pc:docMk/>
          <pc:sldMk cId="3559978892" sldId="552"/>
        </pc:sldMkLst>
        <pc:spChg chg="mod">
          <ac:chgData name="Lubomír Prokeš" userId="c6190586-327c-4754-acfe-3cab059996b7" providerId="ADAL" clId="{BE5E9DBD-5E80-4540-8B23-3044D568E051}" dt="2024-02-13T14:26:12.413" v="840" actId="123"/>
          <ac:spMkLst>
            <pc:docMk/>
            <pc:sldMk cId="3559978892" sldId="552"/>
            <ac:spMk id="2" creationId="{00000000-0000-0000-0000-000000000000}"/>
          </ac:spMkLst>
        </pc:spChg>
        <pc:picChg chg="mod">
          <ac:chgData name="Lubomír Prokeš" userId="c6190586-327c-4754-acfe-3cab059996b7" providerId="ADAL" clId="{BE5E9DBD-5E80-4540-8B23-3044D568E051}" dt="2024-02-13T14:26:16.296" v="842" actId="1076"/>
          <ac:picMkLst>
            <pc:docMk/>
            <pc:sldMk cId="3559978892" sldId="552"/>
            <ac:picMk id="3" creationId="{00000000-0000-0000-0000-000000000000}"/>
          </ac:picMkLst>
        </pc:picChg>
      </pc:sldChg>
      <pc:sldChg chg="modSp mod">
        <pc:chgData name="Lubomír Prokeš" userId="c6190586-327c-4754-acfe-3cab059996b7" providerId="ADAL" clId="{BE5E9DBD-5E80-4540-8B23-3044D568E051}" dt="2024-02-15T22:11:03.367" v="3413" actId="113"/>
        <pc:sldMkLst>
          <pc:docMk/>
          <pc:sldMk cId="1782925343" sldId="553"/>
        </pc:sldMkLst>
        <pc:spChg chg="mod">
          <ac:chgData name="Lubomír Prokeš" userId="c6190586-327c-4754-acfe-3cab059996b7" providerId="ADAL" clId="{BE5E9DBD-5E80-4540-8B23-3044D568E051}" dt="2024-02-15T22:11:03.367" v="3413" actId="113"/>
          <ac:spMkLst>
            <pc:docMk/>
            <pc:sldMk cId="1782925343" sldId="553"/>
            <ac:spMk id="3" creationId="{00000000-0000-0000-0000-000000000000}"/>
          </ac:spMkLst>
        </pc:spChg>
      </pc:sldChg>
      <pc:sldChg chg="modSp mod">
        <pc:chgData name="Lubomír Prokeš" userId="c6190586-327c-4754-acfe-3cab059996b7" providerId="ADAL" clId="{BE5E9DBD-5E80-4540-8B23-3044D568E051}" dt="2024-02-13T14:23:54.741" v="816" actId="114"/>
        <pc:sldMkLst>
          <pc:docMk/>
          <pc:sldMk cId="3692485105" sldId="554"/>
        </pc:sldMkLst>
        <pc:spChg chg="mod">
          <ac:chgData name="Lubomír Prokeš" userId="c6190586-327c-4754-acfe-3cab059996b7" providerId="ADAL" clId="{BE5E9DBD-5E80-4540-8B23-3044D568E051}" dt="2024-02-13T14:23:54.741" v="816" actId="114"/>
          <ac:spMkLst>
            <pc:docMk/>
            <pc:sldMk cId="3692485105" sldId="554"/>
            <ac:spMk id="15363" creationId="{00000000-0000-0000-0000-000000000000}"/>
          </ac:spMkLst>
        </pc:spChg>
      </pc:sldChg>
      <pc:sldChg chg="modSp mod">
        <pc:chgData name="Lubomír Prokeš" userId="c6190586-327c-4754-acfe-3cab059996b7" providerId="ADAL" clId="{BE5E9DBD-5E80-4540-8B23-3044D568E051}" dt="2024-02-13T14:21:25.689" v="785" actId="27636"/>
        <pc:sldMkLst>
          <pc:docMk/>
          <pc:sldMk cId="1016595085" sldId="555"/>
        </pc:sldMkLst>
        <pc:spChg chg="mod">
          <ac:chgData name="Lubomír Prokeš" userId="c6190586-327c-4754-acfe-3cab059996b7" providerId="ADAL" clId="{BE5E9DBD-5E80-4540-8B23-3044D568E051}" dt="2024-02-13T14:21:25.689" v="785" actId="27636"/>
          <ac:spMkLst>
            <pc:docMk/>
            <pc:sldMk cId="1016595085" sldId="555"/>
            <ac:spMk id="17411" creationId="{00000000-0000-0000-0000-000000000000}"/>
          </ac:spMkLst>
        </pc:spChg>
      </pc:sldChg>
      <pc:sldChg chg="modSp mod">
        <pc:chgData name="Lubomír Prokeš" userId="c6190586-327c-4754-acfe-3cab059996b7" providerId="ADAL" clId="{BE5E9DBD-5E80-4540-8B23-3044D568E051}" dt="2024-02-13T14:21:34.433" v="786" actId="2711"/>
        <pc:sldMkLst>
          <pc:docMk/>
          <pc:sldMk cId="1134271447" sldId="556"/>
        </pc:sldMkLst>
        <pc:spChg chg="mod">
          <ac:chgData name="Lubomír Prokeš" userId="c6190586-327c-4754-acfe-3cab059996b7" providerId="ADAL" clId="{BE5E9DBD-5E80-4540-8B23-3044D568E051}" dt="2024-02-13T14:21:34.433" v="786" actId="2711"/>
          <ac:spMkLst>
            <pc:docMk/>
            <pc:sldMk cId="1134271447" sldId="556"/>
            <ac:spMk id="19459" creationId="{00000000-0000-0000-0000-000000000000}"/>
          </ac:spMkLst>
        </pc:spChg>
      </pc:sldChg>
      <pc:sldChg chg="modSp mod">
        <pc:chgData name="Lubomír Prokeš" userId="c6190586-327c-4754-acfe-3cab059996b7" providerId="ADAL" clId="{BE5E9DBD-5E80-4540-8B23-3044D568E051}" dt="2024-02-15T22:13:01.450" v="3466" actId="20577"/>
        <pc:sldMkLst>
          <pc:docMk/>
          <pc:sldMk cId="852141784" sldId="557"/>
        </pc:sldMkLst>
        <pc:spChg chg="mod">
          <ac:chgData name="Lubomír Prokeš" userId="c6190586-327c-4754-acfe-3cab059996b7" providerId="ADAL" clId="{BE5E9DBD-5E80-4540-8B23-3044D568E051}" dt="2024-02-15T22:13:01.450" v="3466" actId="20577"/>
          <ac:spMkLst>
            <pc:docMk/>
            <pc:sldMk cId="852141784" sldId="557"/>
            <ac:spMk id="6" creationId="{CB35B412-B0DD-4130-9746-9E1139DDFAD9}"/>
          </ac:spMkLst>
        </pc:spChg>
        <pc:spChg chg="mod">
          <ac:chgData name="Lubomír Prokeš" userId="c6190586-327c-4754-acfe-3cab059996b7" providerId="ADAL" clId="{BE5E9DBD-5E80-4540-8B23-3044D568E051}" dt="2024-02-13T14:22:33.990" v="795" actId="2711"/>
          <ac:spMkLst>
            <pc:docMk/>
            <pc:sldMk cId="852141784" sldId="557"/>
            <ac:spMk id="20483" creationId="{00000000-0000-0000-0000-000000000000}"/>
          </ac:spMkLst>
        </pc:spChg>
        <pc:spChg chg="mod">
          <ac:chgData name="Lubomír Prokeš" userId="c6190586-327c-4754-acfe-3cab059996b7" providerId="ADAL" clId="{BE5E9DBD-5E80-4540-8B23-3044D568E051}" dt="2024-02-13T14:21:44.115" v="787" actId="2711"/>
          <ac:spMkLst>
            <pc:docMk/>
            <pc:sldMk cId="852141784" sldId="557"/>
            <ac:spMk id="20484" creationId="{00000000-0000-0000-0000-000000000000}"/>
          </ac:spMkLst>
        </pc:spChg>
      </pc:sldChg>
      <pc:sldChg chg="modSp mod">
        <pc:chgData name="Lubomír Prokeš" userId="c6190586-327c-4754-acfe-3cab059996b7" providerId="ADAL" clId="{BE5E9DBD-5E80-4540-8B23-3044D568E051}" dt="2024-02-13T14:20:41.164" v="781" actId="2711"/>
        <pc:sldMkLst>
          <pc:docMk/>
          <pc:sldMk cId="2650938424" sldId="558"/>
        </pc:sldMkLst>
        <pc:spChg chg="mod">
          <ac:chgData name="Lubomír Prokeš" userId="c6190586-327c-4754-acfe-3cab059996b7" providerId="ADAL" clId="{BE5E9DBD-5E80-4540-8B23-3044D568E051}" dt="2024-02-13T14:20:41.164" v="781" actId="2711"/>
          <ac:spMkLst>
            <pc:docMk/>
            <pc:sldMk cId="2650938424" sldId="558"/>
            <ac:spMk id="21507" creationId="{00000000-0000-0000-0000-000000000000}"/>
          </ac:spMkLst>
        </pc:spChg>
      </pc:sldChg>
      <pc:sldChg chg="modSp mod">
        <pc:chgData name="Lubomír Prokeš" userId="c6190586-327c-4754-acfe-3cab059996b7" providerId="ADAL" clId="{BE5E9DBD-5E80-4540-8B23-3044D568E051}" dt="2024-02-15T22:15:38.571" v="3488" actId="20577"/>
        <pc:sldMkLst>
          <pc:docMk/>
          <pc:sldMk cId="34446251" sldId="559"/>
        </pc:sldMkLst>
        <pc:spChg chg="mod">
          <ac:chgData name="Lubomír Prokeš" userId="c6190586-327c-4754-acfe-3cab059996b7" providerId="ADAL" clId="{BE5E9DBD-5E80-4540-8B23-3044D568E051}" dt="2024-02-15T22:15:38.571" v="3488" actId="20577"/>
          <ac:spMkLst>
            <pc:docMk/>
            <pc:sldMk cId="34446251" sldId="559"/>
            <ac:spMk id="4" creationId="{00000000-0000-0000-0000-000000000000}"/>
          </ac:spMkLst>
        </pc:spChg>
      </pc:sldChg>
      <pc:sldChg chg="modSp mod">
        <pc:chgData name="Lubomír Prokeš" userId="c6190586-327c-4754-acfe-3cab059996b7" providerId="ADAL" clId="{BE5E9DBD-5E80-4540-8B23-3044D568E051}" dt="2024-02-15T22:17:10.265" v="3517" actId="14100"/>
        <pc:sldMkLst>
          <pc:docMk/>
          <pc:sldMk cId="352609286" sldId="560"/>
        </pc:sldMkLst>
        <pc:spChg chg="mod">
          <ac:chgData name="Lubomír Prokeš" userId="c6190586-327c-4754-acfe-3cab059996b7" providerId="ADAL" clId="{BE5E9DBD-5E80-4540-8B23-3044D568E051}" dt="2024-02-15T22:16:03.193" v="3490" actId="2711"/>
          <ac:spMkLst>
            <pc:docMk/>
            <pc:sldMk cId="352609286" sldId="560"/>
            <ac:spMk id="22531" creationId="{00000000-0000-0000-0000-000000000000}"/>
          </ac:spMkLst>
        </pc:spChg>
        <pc:spChg chg="mod">
          <ac:chgData name="Lubomír Prokeš" userId="c6190586-327c-4754-acfe-3cab059996b7" providerId="ADAL" clId="{BE5E9DBD-5E80-4540-8B23-3044D568E051}" dt="2024-02-15T22:17:10.265" v="3517" actId="14100"/>
          <ac:spMkLst>
            <pc:docMk/>
            <pc:sldMk cId="352609286" sldId="560"/>
            <ac:spMk id="22532" creationId="{00000000-0000-0000-0000-000000000000}"/>
          </ac:spMkLst>
        </pc:spChg>
      </pc:sldChg>
      <pc:sldChg chg="modSp mod">
        <pc:chgData name="Lubomír Prokeš" userId="c6190586-327c-4754-acfe-3cab059996b7" providerId="ADAL" clId="{BE5E9DBD-5E80-4540-8B23-3044D568E051}" dt="2024-02-15T22:18:46.398" v="3530" actId="115"/>
        <pc:sldMkLst>
          <pc:docMk/>
          <pc:sldMk cId="3031888230" sldId="561"/>
        </pc:sldMkLst>
        <pc:spChg chg="mod">
          <ac:chgData name="Lubomír Prokeš" userId="c6190586-327c-4754-acfe-3cab059996b7" providerId="ADAL" clId="{BE5E9DBD-5E80-4540-8B23-3044D568E051}" dt="2024-02-15T22:18:46.398" v="3530" actId="115"/>
          <ac:spMkLst>
            <pc:docMk/>
            <pc:sldMk cId="3031888230" sldId="561"/>
            <ac:spMk id="23555" creationId="{00000000-0000-0000-0000-000000000000}"/>
          </ac:spMkLst>
        </pc:spChg>
        <pc:picChg chg="mod">
          <ac:chgData name="Lubomír Prokeš" userId="c6190586-327c-4754-acfe-3cab059996b7" providerId="ADAL" clId="{BE5E9DBD-5E80-4540-8B23-3044D568E051}" dt="2024-02-13T14:17:15.858" v="740" actId="1076"/>
          <ac:picMkLst>
            <pc:docMk/>
            <pc:sldMk cId="3031888230" sldId="561"/>
            <ac:picMk id="2" creationId="{7C0E1633-8A6F-4B7E-BDD1-29CDE47940EB}"/>
          </ac:picMkLst>
        </pc:picChg>
      </pc:sldChg>
      <pc:sldChg chg="addSp modSp mod">
        <pc:chgData name="Lubomír Prokeš" userId="c6190586-327c-4754-acfe-3cab059996b7" providerId="ADAL" clId="{BE5E9DBD-5E80-4540-8B23-3044D568E051}" dt="2024-02-13T14:20:01.200" v="780" actId="1076"/>
        <pc:sldMkLst>
          <pc:docMk/>
          <pc:sldMk cId="3774124753" sldId="562"/>
        </pc:sldMkLst>
        <pc:spChg chg="mod">
          <ac:chgData name="Lubomír Prokeš" userId="c6190586-327c-4754-acfe-3cab059996b7" providerId="ADAL" clId="{BE5E9DBD-5E80-4540-8B23-3044D568E051}" dt="2024-02-13T14:19:48.372" v="776" actId="255"/>
          <ac:spMkLst>
            <pc:docMk/>
            <pc:sldMk cId="3774124753" sldId="562"/>
            <ac:spMk id="4" creationId="{DE0A5E86-DFB0-4F89-8DCD-B05B70E6C81B}"/>
          </ac:spMkLst>
        </pc:spChg>
        <pc:spChg chg="mod">
          <ac:chgData name="Lubomír Prokeš" userId="c6190586-327c-4754-acfe-3cab059996b7" providerId="ADAL" clId="{BE5E9DBD-5E80-4540-8B23-3044D568E051}" dt="2024-02-13T14:19:56.022" v="778" actId="1076"/>
          <ac:spMkLst>
            <pc:docMk/>
            <pc:sldMk cId="3774124753" sldId="562"/>
            <ac:spMk id="7" creationId="{C6AFB885-65FA-40F3-8FE4-AD7695B33AFF}"/>
          </ac:spMkLst>
        </pc:spChg>
        <pc:picChg chg="add mod">
          <ac:chgData name="Lubomír Prokeš" userId="c6190586-327c-4754-acfe-3cab059996b7" providerId="ADAL" clId="{BE5E9DBD-5E80-4540-8B23-3044D568E051}" dt="2024-02-13T14:20:01.200" v="780" actId="1076"/>
          <ac:picMkLst>
            <pc:docMk/>
            <pc:sldMk cId="3774124753" sldId="562"/>
            <ac:picMk id="3" creationId="{00FB7C83-D477-AABC-A6D8-8ADA9FACAC36}"/>
          </ac:picMkLst>
        </pc:picChg>
        <pc:picChg chg="mod">
          <ac:chgData name="Lubomír Prokeš" userId="c6190586-327c-4754-acfe-3cab059996b7" providerId="ADAL" clId="{BE5E9DBD-5E80-4540-8B23-3044D568E051}" dt="2024-02-13T14:19:51.191" v="777" actId="1076"/>
          <ac:picMkLst>
            <pc:docMk/>
            <pc:sldMk cId="3774124753" sldId="562"/>
            <ac:picMk id="6" creationId="{C371C7D9-9394-4B44-99B9-CCFC73EB9C27}"/>
          </ac:picMkLst>
        </pc:picChg>
      </pc:sldChg>
      <pc:sldChg chg="addSp delSp modSp mod">
        <pc:chgData name="Lubomír Prokeš" userId="c6190586-327c-4754-acfe-3cab059996b7" providerId="ADAL" clId="{BE5E9DBD-5E80-4540-8B23-3044D568E051}" dt="2024-02-13T18:10:12.418" v="2153" actId="1076"/>
        <pc:sldMkLst>
          <pc:docMk/>
          <pc:sldMk cId="931208573" sldId="563"/>
        </pc:sldMkLst>
        <pc:spChg chg="add mod">
          <ac:chgData name="Lubomír Prokeš" userId="c6190586-327c-4754-acfe-3cab059996b7" providerId="ADAL" clId="{BE5E9DBD-5E80-4540-8B23-3044D568E051}" dt="2024-02-13T18:07:15.407" v="2094" actId="1076"/>
          <ac:spMkLst>
            <pc:docMk/>
            <pc:sldMk cId="931208573" sldId="563"/>
            <ac:spMk id="3" creationId="{711C8F95-BDAF-F31E-B30D-9CDB18BC63EA}"/>
          </ac:spMkLst>
        </pc:spChg>
        <pc:spChg chg="add mod">
          <ac:chgData name="Lubomír Prokeš" userId="c6190586-327c-4754-acfe-3cab059996b7" providerId="ADAL" clId="{BE5E9DBD-5E80-4540-8B23-3044D568E051}" dt="2024-02-13T18:10:12.418" v="2153" actId="1076"/>
          <ac:spMkLst>
            <pc:docMk/>
            <pc:sldMk cId="931208573" sldId="563"/>
            <ac:spMk id="5" creationId="{F970E379-50AB-7FD0-31A0-B84A815E186D}"/>
          </ac:spMkLst>
        </pc:spChg>
        <pc:spChg chg="mod">
          <ac:chgData name="Lubomír Prokeš" userId="c6190586-327c-4754-acfe-3cab059996b7" providerId="ADAL" clId="{BE5E9DBD-5E80-4540-8B23-3044D568E051}" dt="2024-02-13T18:09:45.501" v="2145" actId="20577"/>
          <ac:spMkLst>
            <pc:docMk/>
            <pc:sldMk cId="931208573" sldId="563"/>
            <ac:spMk id="24579" creationId="{00000000-0000-0000-0000-000000000000}"/>
          </ac:spMkLst>
        </pc:spChg>
        <pc:picChg chg="add mod">
          <ac:chgData name="Lubomír Prokeš" userId="c6190586-327c-4754-acfe-3cab059996b7" providerId="ADAL" clId="{BE5E9DBD-5E80-4540-8B23-3044D568E051}" dt="2024-02-13T18:09:48.744" v="2146" actId="1076"/>
          <ac:picMkLst>
            <pc:docMk/>
            <pc:sldMk cId="931208573" sldId="563"/>
            <ac:picMk id="6" creationId="{5A2416E0-241D-1BFB-2917-F3DD0FF1A5EA}"/>
          </ac:picMkLst>
        </pc:picChg>
        <pc:picChg chg="add del mod">
          <ac:chgData name="Lubomír Prokeš" userId="c6190586-327c-4754-acfe-3cab059996b7" providerId="ADAL" clId="{BE5E9DBD-5E80-4540-8B23-3044D568E051}" dt="2024-02-13T18:06:24.933" v="2084" actId="478"/>
          <ac:picMkLst>
            <pc:docMk/>
            <pc:sldMk cId="931208573" sldId="563"/>
            <ac:picMk id="7" creationId="{25ECA431-4E06-FD3E-7B4A-3A68264A03FC}"/>
          </ac:picMkLst>
        </pc:picChg>
        <pc:picChg chg="add mod">
          <ac:chgData name="Lubomír Prokeš" userId="c6190586-327c-4754-acfe-3cab059996b7" providerId="ADAL" clId="{BE5E9DBD-5E80-4540-8B23-3044D568E051}" dt="2024-02-13T18:10:05.165" v="2151" actId="1076"/>
          <ac:picMkLst>
            <pc:docMk/>
            <pc:sldMk cId="931208573" sldId="563"/>
            <ac:picMk id="8" creationId="{CF86DCD1-10A7-4E85-804D-6A7E8AE12263}"/>
          </ac:picMkLst>
        </pc:picChg>
        <pc:picChg chg="add mod">
          <ac:chgData name="Lubomír Prokeš" userId="c6190586-327c-4754-acfe-3cab059996b7" providerId="ADAL" clId="{BE5E9DBD-5E80-4540-8B23-3044D568E051}" dt="2024-02-13T18:09:59.174" v="2149" actId="14100"/>
          <ac:picMkLst>
            <pc:docMk/>
            <pc:sldMk cId="931208573" sldId="563"/>
            <ac:picMk id="3080" creationId="{51725835-65CF-40C1-A387-BC0565A76003}"/>
          </ac:picMkLst>
        </pc:picChg>
      </pc:sldChg>
      <pc:sldChg chg="addSp modSp mod">
        <pc:chgData name="Lubomír Prokeš" userId="c6190586-327c-4754-acfe-3cab059996b7" providerId="ADAL" clId="{BE5E9DBD-5E80-4540-8B23-3044D568E051}" dt="2024-02-13T14:11:39.642" v="717" actId="1076"/>
        <pc:sldMkLst>
          <pc:docMk/>
          <pc:sldMk cId="765560776" sldId="564"/>
        </pc:sldMkLst>
        <pc:spChg chg="mod">
          <ac:chgData name="Lubomír Prokeš" userId="c6190586-327c-4754-acfe-3cab059996b7" providerId="ADAL" clId="{BE5E9DBD-5E80-4540-8B23-3044D568E051}" dt="2024-02-13T14:08:14.147" v="685" actId="2711"/>
          <ac:spMkLst>
            <pc:docMk/>
            <pc:sldMk cId="765560776" sldId="564"/>
            <ac:spMk id="25603" creationId="{00000000-0000-0000-0000-000000000000}"/>
          </ac:spMkLst>
        </pc:spChg>
        <pc:spChg chg="mod">
          <ac:chgData name="Lubomír Prokeš" userId="c6190586-327c-4754-acfe-3cab059996b7" providerId="ADAL" clId="{BE5E9DBD-5E80-4540-8B23-3044D568E051}" dt="2024-02-13T14:09:47.789" v="712" actId="113"/>
          <ac:spMkLst>
            <pc:docMk/>
            <pc:sldMk cId="765560776" sldId="564"/>
            <ac:spMk id="25604" creationId="{00000000-0000-0000-0000-000000000000}"/>
          </ac:spMkLst>
        </pc:spChg>
        <pc:picChg chg="add mod">
          <ac:chgData name="Lubomír Prokeš" userId="c6190586-327c-4754-acfe-3cab059996b7" providerId="ADAL" clId="{BE5E9DBD-5E80-4540-8B23-3044D568E051}" dt="2024-02-13T14:11:39.642" v="717" actId="1076"/>
          <ac:picMkLst>
            <pc:docMk/>
            <pc:sldMk cId="765560776" sldId="564"/>
            <ac:picMk id="3" creationId="{04F23BE2-9EEB-A161-350E-6881F90FF746}"/>
          </ac:picMkLst>
        </pc:picChg>
        <pc:picChg chg="mod">
          <ac:chgData name="Lubomír Prokeš" userId="c6190586-327c-4754-acfe-3cab059996b7" providerId="ADAL" clId="{BE5E9DBD-5E80-4540-8B23-3044D568E051}" dt="2024-02-13T14:11:37.130" v="716" actId="1076"/>
          <ac:picMkLst>
            <pc:docMk/>
            <pc:sldMk cId="765560776" sldId="564"/>
            <ac:picMk id="6" creationId="{00000000-0000-0000-0000-000000000000}"/>
          </ac:picMkLst>
        </pc:picChg>
        <pc:picChg chg="mod">
          <ac:chgData name="Lubomír Prokeš" userId="c6190586-327c-4754-acfe-3cab059996b7" providerId="ADAL" clId="{BE5E9DBD-5E80-4540-8B23-3044D568E051}" dt="2024-02-13T14:09:25.650" v="705" actId="1076"/>
          <ac:picMkLst>
            <pc:docMk/>
            <pc:sldMk cId="765560776" sldId="564"/>
            <ac:picMk id="3076" creationId="{C7B2FC43-5B8C-4CB7-8B6F-17746C805133}"/>
          </ac:picMkLst>
        </pc:picChg>
      </pc:sldChg>
      <pc:sldChg chg="modSp mod">
        <pc:chgData name="Lubomír Prokeš" userId="c6190586-327c-4754-acfe-3cab059996b7" providerId="ADAL" clId="{BE5E9DBD-5E80-4540-8B23-3044D568E051}" dt="2024-02-13T14:07:49.520" v="683" actId="1076"/>
        <pc:sldMkLst>
          <pc:docMk/>
          <pc:sldMk cId="1928262851" sldId="565"/>
        </pc:sldMkLst>
        <pc:spChg chg="mod">
          <ac:chgData name="Lubomír Prokeš" userId="c6190586-327c-4754-acfe-3cab059996b7" providerId="ADAL" clId="{BE5E9DBD-5E80-4540-8B23-3044D568E051}" dt="2024-02-13T14:07:36.235" v="679" actId="6549"/>
          <ac:spMkLst>
            <pc:docMk/>
            <pc:sldMk cId="1928262851" sldId="565"/>
            <ac:spMk id="26627" creationId="{00000000-0000-0000-0000-000000000000}"/>
          </ac:spMkLst>
        </pc:spChg>
        <pc:picChg chg="mod">
          <ac:chgData name="Lubomír Prokeš" userId="c6190586-327c-4754-acfe-3cab059996b7" providerId="ADAL" clId="{BE5E9DBD-5E80-4540-8B23-3044D568E051}" dt="2024-02-13T14:07:47.727" v="682" actId="1076"/>
          <ac:picMkLst>
            <pc:docMk/>
            <pc:sldMk cId="1928262851" sldId="565"/>
            <ac:picMk id="61443" creationId="{00000000-0000-0000-0000-000000000000}"/>
          </ac:picMkLst>
        </pc:picChg>
        <pc:picChg chg="mod">
          <ac:chgData name="Lubomír Prokeš" userId="c6190586-327c-4754-acfe-3cab059996b7" providerId="ADAL" clId="{BE5E9DBD-5E80-4540-8B23-3044D568E051}" dt="2024-02-13T14:07:44.885" v="681" actId="1076"/>
          <ac:picMkLst>
            <pc:docMk/>
            <pc:sldMk cId="1928262851" sldId="565"/>
            <ac:picMk id="61445" creationId="{00000000-0000-0000-0000-000000000000}"/>
          </ac:picMkLst>
        </pc:picChg>
        <pc:picChg chg="mod">
          <ac:chgData name="Lubomír Prokeš" userId="c6190586-327c-4754-acfe-3cab059996b7" providerId="ADAL" clId="{BE5E9DBD-5E80-4540-8B23-3044D568E051}" dt="2024-02-13T14:07:49.520" v="683" actId="1076"/>
          <ac:picMkLst>
            <pc:docMk/>
            <pc:sldMk cId="1928262851" sldId="565"/>
            <ac:picMk id="61447" creationId="{00000000-0000-0000-0000-000000000000}"/>
          </ac:picMkLst>
        </pc:picChg>
      </pc:sldChg>
      <pc:sldChg chg="modSp mod">
        <pc:chgData name="Lubomír Prokeš" userId="c6190586-327c-4754-acfe-3cab059996b7" providerId="ADAL" clId="{BE5E9DBD-5E80-4540-8B23-3044D568E051}" dt="2024-02-15T22:19:41.390" v="3533" actId="1076"/>
        <pc:sldMkLst>
          <pc:docMk/>
          <pc:sldMk cId="3963971627" sldId="566"/>
        </pc:sldMkLst>
        <pc:spChg chg="mod">
          <ac:chgData name="Lubomír Prokeš" userId="c6190586-327c-4754-acfe-3cab059996b7" providerId="ADAL" clId="{BE5E9DBD-5E80-4540-8B23-3044D568E051}" dt="2024-02-15T22:19:41.390" v="3533" actId="1076"/>
          <ac:spMkLst>
            <pc:docMk/>
            <pc:sldMk cId="3963971627" sldId="566"/>
            <ac:spMk id="27651" creationId="{00000000-0000-0000-0000-000000000000}"/>
          </ac:spMkLst>
        </pc:spChg>
      </pc:sldChg>
      <pc:sldChg chg="modSp mod">
        <pc:chgData name="Lubomír Prokeš" userId="c6190586-327c-4754-acfe-3cab059996b7" providerId="ADAL" clId="{BE5E9DBD-5E80-4540-8B23-3044D568E051}" dt="2024-02-15T22:19:50.489" v="3534" actId="20577"/>
        <pc:sldMkLst>
          <pc:docMk/>
          <pc:sldMk cId="3789736487" sldId="567"/>
        </pc:sldMkLst>
        <pc:spChg chg="mod">
          <ac:chgData name="Lubomír Prokeš" userId="c6190586-327c-4754-acfe-3cab059996b7" providerId="ADAL" clId="{BE5E9DBD-5E80-4540-8B23-3044D568E051}" dt="2024-02-15T22:19:50.489" v="3534" actId="20577"/>
          <ac:spMkLst>
            <pc:docMk/>
            <pc:sldMk cId="3789736487" sldId="567"/>
            <ac:spMk id="2" creationId="{00000000-0000-0000-0000-000000000000}"/>
          </ac:spMkLst>
        </pc:spChg>
      </pc:sldChg>
      <pc:sldChg chg="modSp mod">
        <pc:chgData name="Lubomír Prokeš" userId="c6190586-327c-4754-acfe-3cab059996b7" providerId="ADAL" clId="{BE5E9DBD-5E80-4540-8B23-3044D568E051}" dt="2024-02-13T14:02:59.593" v="600" actId="14100"/>
        <pc:sldMkLst>
          <pc:docMk/>
          <pc:sldMk cId="4008195052" sldId="568"/>
        </pc:sldMkLst>
        <pc:spChg chg="mod">
          <ac:chgData name="Lubomír Prokeš" userId="c6190586-327c-4754-acfe-3cab059996b7" providerId="ADAL" clId="{BE5E9DBD-5E80-4540-8B23-3044D568E051}" dt="2024-02-13T14:02:59.593" v="600" actId="14100"/>
          <ac:spMkLst>
            <pc:docMk/>
            <pc:sldMk cId="4008195052" sldId="568"/>
            <ac:spMk id="29699" creationId="{00000000-0000-0000-0000-000000000000}"/>
          </ac:spMkLst>
        </pc:spChg>
      </pc:sldChg>
      <pc:sldChg chg="modSp mod">
        <pc:chgData name="Lubomír Prokeš" userId="c6190586-327c-4754-acfe-3cab059996b7" providerId="ADAL" clId="{BE5E9DBD-5E80-4540-8B23-3044D568E051}" dt="2024-02-14T23:09:38.474" v="2289" actId="20577"/>
        <pc:sldMkLst>
          <pc:docMk/>
          <pc:sldMk cId="3197902837" sldId="569"/>
        </pc:sldMkLst>
        <pc:spChg chg="mod">
          <ac:chgData name="Lubomír Prokeš" userId="c6190586-327c-4754-acfe-3cab059996b7" providerId="ADAL" clId="{BE5E9DBD-5E80-4540-8B23-3044D568E051}" dt="2024-02-13T14:01:48.409" v="588" actId="2711"/>
          <ac:spMkLst>
            <pc:docMk/>
            <pc:sldMk cId="3197902837" sldId="569"/>
            <ac:spMk id="4" creationId="{00000000-0000-0000-0000-000000000000}"/>
          </ac:spMkLst>
        </pc:spChg>
        <pc:spChg chg="mod">
          <ac:chgData name="Lubomír Prokeš" userId="c6190586-327c-4754-acfe-3cab059996b7" providerId="ADAL" clId="{BE5E9DBD-5E80-4540-8B23-3044D568E051}" dt="2024-02-14T23:09:38.474" v="2289" actId="20577"/>
          <ac:spMkLst>
            <pc:docMk/>
            <pc:sldMk cId="3197902837" sldId="569"/>
            <ac:spMk id="5" creationId="{00000000-0000-0000-0000-000000000000}"/>
          </ac:spMkLst>
        </pc:spChg>
      </pc:sldChg>
      <pc:sldChg chg="modSp mod">
        <pc:chgData name="Lubomír Prokeš" userId="c6190586-327c-4754-acfe-3cab059996b7" providerId="ADAL" clId="{BE5E9DBD-5E80-4540-8B23-3044D568E051}" dt="2024-02-14T23:14:39.272" v="2345" actId="20577"/>
        <pc:sldMkLst>
          <pc:docMk/>
          <pc:sldMk cId="3679206213" sldId="570"/>
        </pc:sldMkLst>
        <pc:spChg chg="mod">
          <ac:chgData name="Lubomír Prokeš" userId="c6190586-327c-4754-acfe-3cab059996b7" providerId="ADAL" clId="{BE5E9DBD-5E80-4540-8B23-3044D568E051}" dt="2024-02-14T23:10:24.698" v="2291" actId="255"/>
          <ac:spMkLst>
            <pc:docMk/>
            <pc:sldMk cId="3679206213" sldId="570"/>
            <ac:spMk id="4" creationId="{00000000-0000-0000-0000-000000000000}"/>
          </ac:spMkLst>
        </pc:spChg>
        <pc:spChg chg="mod">
          <ac:chgData name="Lubomír Prokeš" userId="c6190586-327c-4754-acfe-3cab059996b7" providerId="ADAL" clId="{BE5E9DBD-5E80-4540-8B23-3044D568E051}" dt="2024-02-14T23:14:39.272" v="2345" actId="20577"/>
          <ac:spMkLst>
            <pc:docMk/>
            <pc:sldMk cId="3679206213" sldId="570"/>
            <ac:spMk id="8" creationId="{00000000-0000-0000-0000-000000000000}"/>
          </ac:spMkLst>
        </pc:spChg>
        <pc:picChg chg="mod">
          <ac:chgData name="Lubomír Prokeš" userId="c6190586-327c-4754-acfe-3cab059996b7" providerId="ADAL" clId="{BE5E9DBD-5E80-4540-8B23-3044D568E051}" dt="2024-02-14T23:12:00.591" v="2321" actId="1076"/>
          <ac:picMkLst>
            <pc:docMk/>
            <pc:sldMk cId="3679206213" sldId="570"/>
            <ac:picMk id="6" creationId="{00000000-0000-0000-0000-000000000000}"/>
          </ac:picMkLst>
        </pc:picChg>
      </pc:sldChg>
      <pc:sldChg chg="modSp mod">
        <pc:chgData name="Lubomír Prokeš" userId="c6190586-327c-4754-acfe-3cab059996b7" providerId="ADAL" clId="{BE5E9DBD-5E80-4540-8B23-3044D568E051}" dt="2024-02-14T23:16:00.994" v="2357" actId="14100"/>
        <pc:sldMkLst>
          <pc:docMk/>
          <pc:sldMk cId="3382758586" sldId="571"/>
        </pc:sldMkLst>
        <pc:spChg chg="mod">
          <ac:chgData name="Lubomír Prokeš" userId="c6190586-327c-4754-acfe-3cab059996b7" providerId="ADAL" clId="{BE5E9DBD-5E80-4540-8B23-3044D568E051}" dt="2024-02-14T23:15:24.033" v="2348" actId="255"/>
          <ac:spMkLst>
            <pc:docMk/>
            <pc:sldMk cId="3382758586" sldId="571"/>
            <ac:spMk id="4" creationId="{00000000-0000-0000-0000-000000000000}"/>
          </ac:spMkLst>
        </pc:spChg>
        <pc:spChg chg="mod">
          <ac:chgData name="Lubomír Prokeš" userId="c6190586-327c-4754-acfe-3cab059996b7" providerId="ADAL" clId="{BE5E9DBD-5E80-4540-8B23-3044D568E051}" dt="2024-02-14T23:15:54.126" v="2355" actId="6549"/>
          <ac:spMkLst>
            <pc:docMk/>
            <pc:sldMk cId="3382758586" sldId="571"/>
            <ac:spMk id="6" creationId="{00000000-0000-0000-0000-000000000000}"/>
          </ac:spMkLst>
        </pc:spChg>
        <pc:picChg chg="mod">
          <ac:chgData name="Lubomír Prokeš" userId="c6190586-327c-4754-acfe-3cab059996b7" providerId="ADAL" clId="{BE5E9DBD-5E80-4540-8B23-3044D568E051}" dt="2024-02-14T23:16:00.994" v="2357" actId="14100"/>
          <ac:picMkLst>
            <pc:docMk/>
            <pc:sldMk cId="3382758586" sldId="571"/>
            <ac:picMk id="92162" creationId="{00000000-0000-0000-0000-000000000000}"/>
          </ac:picMkLst>
        </pc:picChg>
      </pc:sldChg>
      <pc:sldChg chg="modSp mod">
        <pc:chgData name="Lubomír Prokeš" userId="c6190586-327c-4754-acfe-3cab059996b7" providerId="ADAL" clId="{BE5E9DBD-5E80-4540-8B23-3044D568E051}" dt="2024-02-12T14:36:28.105" v="556" actId="2711"/>
        <pc:sldMkLst>
          <pc:docMk/>
          <pc:sldMk cId="4036817318" sldId="572"/>
        </pc:sldMkLst>
        <pc:spChg chg="mod">
          <ac:chgData name="Lubomír Prokeš" userId="c6190586-327c-4754-acfe-3cab059996b7" providerId="ADAL" clId="{BE5E9DBD-5E80-4540-8B23-3044D568E051}" dt="2024-02-12T14:36:28.105" v="556" actId="2711"/>
          <ac:spMkLst>
            <pc:docMk/>
            <pc:sldMk cId="4036817318" sldId="572"/>
            <ac:spMk id="5" creationId="{00000000-0000-0000-0000-000000000000}"/>
          </ac:spMkLst>
        </pc:spChg>
      </pc:sldChg>
      <pc:sldChg chg="modSp mod">
        <pc:chgData name="Lubomír Prokeš" userId="c6190586-327c-4754-acfe-3cab059996b7" providerId="ADAL" clId="{BE5E9DBD-5E80-4540-8B23-3044D568E051}" dt="2024-02-14T23:16:28.740" v="2359" actId="14100"/>
        <pc:sldMkLst>
          <pc:docMk/>
          <pc:sldMk cId="1622077395" sldId="573"/>
        </pc:sldMkLst>
        <pc:spChg chg="mod">
          <ac:chgData name="Lubomír Prokeš" userId="c6190586-327c-4754-acfe-3cab059996b7" providerId="ADAL" clId="{BE5E9DBD-5E80-4540-8B23-3044D568E051}" dt="2024-02-14T23:16:28.740" v="2359" actId="14100"/>
          <ac:spMkLst>
            <pc:docMk/>
            <pc:sldMk cId="1622077395" sldId="573"/>
            <ac:spMk id="4" creationId="{00000000-0000-0000-0000-000000000000}"/>
          </ac:spMkLst>
        </pc:spChg>
        <pc:picChg chg="mod">
          <ac:chgData name="Lubomír Prokeš" userId="c6190586-327c-4754-acfe-3cab059996b7" providerId="ADAL" clId="{BE5E9DBD-5E80-4540-8B23-3044D568E051}" dt="2024-02-13T17:39:57.517" v="1725" actId="1076"/>
          <ac:picMkLst>
            <pc:docMk/>
            <pc:sldMk cId="1622077395" sldId="573"/>
            <ac:picMk id="5" creationId="{00000000-0000-0000-0000-000000000000}"/>
          </ac:picMkLst>
        </pc:picChg>
      </pc:sldChg>
      <pc:sldChg chg="addSp delSp modSp mod">
        <pc:chgData name="Lubomír Prokeš" userId="c6190586-327c-4754-acfe-3cab059996b7" providerId="ADAL" clId="{BE5E9DBD-5E80-4540-8B23-3044D568E051}" dt="2024-02-13T17:43:42.744" v="1753" actId="1076"/>
        <pc:sldMkLst>
          <pc:docMk/>
          <pc:sldMk cId="2138304898" sldId="574"/>
        </pc:sldMkLst>
        <pc:spChg chg="add mod">
          <ac:chgData name="Lubomír Prokeš" userId="c6190586-327c-4754-acfe-3cab059996b7" providerId="ADAL" clId="{BE5E9DBD-5E80-4540-8B23-3044D568E051}" dt="2024-02-13T17:43:42.744" v="1753" actId="1076"/>
          <ac:spMkLst>
            <pc:docMk/>
            <pc:sldMk cId="2138304898" sldId="574"/>
            <ac:spMk id="3" creationId="{D4F63084-C564-8101-FF8A-19A80C3A758A}"/>
          </ac:spMkLst>
        </pc:spChg>
        <pc:spChg chg="mod">
          <ac:chgData name="Lubomír Prokeš" userId="c6190586-327c-4754-acfe-3cab059996b7" providerId="ADAL" clId="{BE5E9DBD-5E80-4540-8B23-3044D568E051}" dt="2024-02-13T17:42:53.816" v="1736" actId="20577"/>
          <ac:spMkLst>
            <pc:docMk/>
            <pc:sldMk cId="2138304898" sldId="574"/>
            <ac:spMk id="4" creationId="{00000000-0000-0000-0000-000000000000}"/>
          </ac:spMkLst>
        </pc:spChg>
        <pc:picChg chg="mod">
          <ac:chgData name="Lubomír Prokeš" userId="c6190586-327c-4754-acfe-3cab059996b7" providerId="ADAL" clId="{BE5E9DBD-5E80-4540-8B23-3044D568E051}" dt="2024-02-13T17:43:29.202" v="1751" actId="1076"/>
          <ac:picMkLst>
            <pc:docMk/>
            <pc:sldMk cId="2138304898" sldId="574"/>
            <ac:picMk id="5" creationId="{00000000-0000-0000-0000-000000000000}"/>
          </ac:picMkLst>
        </pc:picChg>
        <pc:picChg chg="add del mod">
          <ac:chgData name="Lubomír Prokeš" userId="c6190586-327c-4754-acfe-3cab059996b7" providerId="ADAL" clId="{BE5E9DBD-5E80-4540-8B23-3044D568E051}" dt="2024-02-13T17:42:37.702" v="1732" actId="478"/>
          <ac:picMkLst>
            <pc:docMk/>
            <pc:sldMk cId="2138304898" sldId="574"/>
            <ac:picMk id="7170" creationId="{24909EC1-8E2B-B2A6-0F4D-0CB26AE586EA}"/>
          </ac:picMkLst>
        </pc:picChg>
        <pc:picChg chg="add mod">
          <ac:chgData name="Lubomír Prokeš" userId="c6190586-327c-4754-acfe-3cab059996b7" providerId="ADAL" clId="{BE5E9DBD-5E80-4540-8B23-3044D568E051}" dt="2024-02-13T17:43:26.531" v="1750" actId="1076"/>
          <ac:picMkLst>
            <pc:docMk/>
            <pc:sldMk cId="2138304898" sldId="574"/>
            <ac:picMk id="7172" creationId="{0EB5E311-6F33-A162-E659-B30DBEDC70E0}"/>
          </ac:picMkLst>
        </pc:picChg>
      </pc:sldChg>
      <pc:sldChg chg="addSp delSp modSp mod">
        <pc:chgData name="Lubomír Prokeš" userId="c6190586-327c-4754-acfe-3cab059996b7" providerId="ADAL" clId="{BE5E9DBD-5E80-4540-8B23-3044D568E051}" dt="2024-02-14T23:26:21.055" v="2451" actId="1076"/>
        <pc:sldMkLst>
          <pc:docMk/>
          <pc:sldMk cId="1735855178" sldId="575"/>
        </pc:sldMkLst>
        <pc:spChg chg="mod">
          <ac:chgData name="Lubomír Prokeš" userId="c6190586-327c-4754-acfe-3cab059996b7" providerId="ADAL" clId="{BE5E9DBD-5E80-4540-8B23-3044D568E051}" dt="2024-02-14T23:25:13.712" v="2433" actId="20577"/>
          <ac:spMkLst>
            <pc:docMk/>
            <pc:sldMk cId="1735855178" sldId="575"/>
            <ac:spMk id="30723" creationId="{00000000-0000-0000-0000-000000000000}"/>
          </ac:spMkLst>
        </pc:spChg>
        <pc:picChg chg="add del mod">
          <ac:chgData name="Lubomír Prokeš" userId="c6190586-327c-4754-acfe-3cab059996b7" providerId="ADAL" clId="{BE5E9DBD-5E80-4540-8B23-3044D568E051}" dt="2024-02-14T23:24:46.625" v="2427" actId="478"/>
          <ac:picMkLst>
            <pc:docMk/>
            <pc:sldMk cId="1735855178" sldId="575"/>
            <ac:picMk id="2050" creationId="{12991EF6-EFF2-5032-980C-81648EBAFEF4}"/>
          </ac:picMkLst>
        </pc:picChg>
        <pc:picChg chg="add mod">
          <ac:chgData name="Lubomír Prokeš" userId="c6190586-327c-4754-acfe-3cab059996b7" providerId="ADAL" clId="{BE5E9DBD-5E80-4540-8B23-3044D568E051}" dt="2024-02-14T23:26:10.270" v="2449" actId="14100"/>
          <ac:picMkLst>
            <pc:docMk/>
            <pc:sldMk cId="1735855178" sldId="575"/>
            <ac:picMk id="2052" creationId="{340DE3B9-FE5E-50AF-3D60-E2C6B290BC01}"/>
          </ac:picMkLst>
        </pc:picChg>
        <pc:picChg chg="add mod">
          <ac:chgData name="Lubomír Prokeš" userId="c6190586-327c-4754-acfe-3cab059996b7" providerId="ADAL" clId="{BE5E9DBD-5E80-4540-8B23-3044D568E051}" dt="2024-02-14T23:26:00.883" v="2445" actId="1076"/>
          <ac:picMkLst>
            <pc:docMk/>
            <pc:sldMk cId="1735855178" sldId="575"/>
            <ac:picMk id="2054" creationId="{E4316D66-E8D0-6E47-AF8D-78617E1A3AFE}"/>
          </ac:picMkLst>
        </pc:picChg>
        <pc:picChg chg="add del mod">
          <ac:chgData name="Lubomír Prokeš" userId="c6190586-327c-4754-acfe-3cab059996b7" providerId="ADAL" clId="{BE5E9DBD-5E80-4540-8B23-3044D568E051}" dt="2024-02-13T17:53:05.484" v="1920" actId="478"/>
          <ac:picMkLst>
            <pc:docMk/>
            <pc:sldMk cId="1735855178" sldId="575"/>
            <ac:picMk id="8194" creationId="{59B1C5CC-B343-A9B4-7716-E2583DDA7DD8}"/>
          </ac:picMkLst>
        </pc:picChg>
        <pc:picChg chg="add mod">
          <ac:chgData name="Lubomír Prokeš" userId="c6190586-327c-4754-acfe-3cab059996b7" providerId="ADAL" clId="{BE5E9DBD-5E80-4540-8B23-3044D568E051}" dt="2024-02-14T23:25:52.768" v="2442" actId="1076"/>
          <ac:picMkLst>
            <pc:docMk/>
            <pc:sldMk cId="1735855178" sldId="575"/>
            <ac:picMk id="8196" creationId="{A2B07885-22AE-59FD-1C9F-6ED8C11ED9D8}"/>
          </ac:picMkLst>
        </pc:picChg>
        <pc:picChg chg="mod">
          <ac:chgData name="Lubomír Prokeš" userId="c6190586-327c-4754-acfe-3cab059996b7" providerId="ADAL" clId="{BE5E9DBD-5E80-4540-8B23-3044D568E051}" dt="2024-02-14T23:26:21.055" v="2451" actId="1076"/>
          <ac:picMkLst>
            <pc:docMk/>
            <pc:sldMk cId="1735855178" sldId="575"/>
            <ac:picMk id="58370" creationId="{00000000-0000-0000-0000-000000000000}"/>
          </ac:picMkLst>
        </pc:picChg>
        <pc:picChg chg="mod">
          <ac:chgData name="Lubomír Prokeš" userId="c6190586-327c-4754-acfe-3cab059996b7" providerId="ADAL" clId="{BE5E9DBD-5E80-4540-8B23-3044D568E051}" dt="2024-02-14T23:26:12.095" v="2450" actId="1076"/>
          <ac:picMkLst>
            <pc:docMk/>
            <pc:sldMk cId="1735855178" sldId="575"/>
            <ac:picMk id="58372" creationId="{00000000-0000-0000-0000-000000000000}"/>
          </ac:picMkLst>
        </pc:picChg>
      </pc:sldChg>
      <pc:sldChg chg="modSp mod">
        <pc:chgData name="Lubomír Prokeš" userId="c6190586-327c-4754-acfe-3cab059996b7" providerId="ADAL" clId="{BE5E9DBD-5E80-4540-8B23-3044D568E051}" dt="2024-02-12T14:11:46.245" v="331" actId="1076"/>
        <pc:sldMkLst>
          <pc:docMk/>
          <pc:sldMk cId="994273557" sldId="576"/>
        </pc:sldMkLst>
        <pc:spChg chg="mod">
          <ac:chgData name="Lubomír Prokeš" userId="c6190586-327c-4754-acfe-3cab059996b7" providerId="ADAL" clId="{BE5E9DBD-5E80-4540-8B23-3044D568E051}" dt="2024-02-12T14:11:32.800" v="327" actId="255"/>
          <ac:spMkLst>
            <pc:docMk/>
            <pc:sldMk cId="994273557" sldId="576"/>
            <ac:spMk id="5" creationId="{92681BB9-87A7-49BF-9512-6080B67D453E}"/>
          </ac:spMkLst>
        </pc:spChg>
        <pc:picChg chg="mod">
          <ac:chgData name="Lubomír Prokeš" userId="c6190586-327c-4754-acfe-3cab059996b7" providerId="ADAL" clId="{BE5E9DBD-5E80-4540-8B23-3044D568E051}" dt="2024-02-12T14:11:44.107" v="330" actId="1076"/>
          <ac:picMkLst>
            <pc:docMk/>
            <pc:sldMk cId="994273557" sldId="576"/>
            <ac:picMk id="9" creationId="{544314C4-9381-4DD2-B464-A5EE5DD69BBB}"/>
          </ac:picMkLst>
        </pc:picChg>
        <pc:picChg chg="mod">
          <ac:chgData name="Lubomír Prokeš" userId="c6190586-327c-4754-acfe-3cab059996b7" providerId="ADAL" clId="{BE5E9DBD-5E80-4540-8B23-3044D568E051}" dt="2024-02-12T14:11:37.694" v="328" actId="14100"/>
          <ac:picMkLst>
            <pc:docMk/>
            <pc:sldMk cId="994273557" sldId="576"/>
            <ac:picMk id="10" creationId="{AA1E209D-DD5B-47C5-9D65-7ED20ECE07D5}"/>
          </ac:picMkLst>
        </pc:picChg>
        <pc:picChg chg="mod">
          <ac:chgData name="Lubomír Prokeš" userId="c6190586-327c-4754-acfe-3cab059996b7" providerId="ADAL" clId="{BE5E9DBD-5E80-4540-8B23-3044D568E051}" dt="2024-02-12T14:11:46.245" v="331" actId="1076"/>
          <ac:picMkLst>
            <pc:docMk/>
            <pc:sldMk cId="994273557" sldId="576"/>
            <ac:picMk id="12" creationId="{36A719B9-CE3B-4E5E-B58C-4CAB0F2AC27F}"/>
          </ac:picMkLst>
        </pc:picChg>
      </pc:sldChg>
      <pc:sldChg chg="modSp mod">
        <pc:chgData name="Lubomír Prokeš" userId="c6190586-327c-4754-acfe-3cab059996b7" providerId="ADAL" clId="{BE5E9DBD-5E80-4540-8B23-3044D568E051}" dt="2024-02-14T23:29:26.705" v="2484" actId="1076"/>
        <pc:sldMkLst>
          <pc:docMk/>
          <pc:sldMk cId="3172982797" sldId="577"/>
        </pc:sldMkLst>
        <pc:picChg chg="mod">
          <ac:chgData name="Lubomír Prokeš" userId="c6190586-327c-4754-acfe-3cab059996b7" providerId="ADAL" clId="{BE5E9DBD-5E80-4540-8B23-3044D568E051}" dt="2024-02-14T23:29:26.705" v="2484" actId="1076"/>
          <ac:picMkLst>
            <pc:docMk/>
            <pc:sldMk cId="3172982797" sldId="577"/>
            <ac:picMk id="6" creationId="{A816929F-AEFD-4601-AE15-53431C68963E}"/>
          </ac:picMkLst>
        </pc:picChg>
      </pc:sldChg>
      <pc:sldChg chg="addSp delSp modSp mod">
        <pc:chgData name="Lubomír Prokeš" userId="c6190586-327c-4754-acfe-3cab059996b7" providerId="ADAL" clId="{BE5E9DBD-5E80-4540-8B23-3044D568E051}" dt="2024-02-15T06:25:00.793" v="2914" actId="113"/>
        <pc:sldMkLst>
          <pc:docMk/>
          <pc:sldMk cId="3943242807" sldId="579"/>
        </pc:sldMkLst>
        <pc:spChg chg="del mod">
          <ac:chgData name="Lubomír Prokeš" userId="c6190586-327c-4754-acfe-3cab059996b7" providerId="ADAL" clId="{BE5E9DBD-5E80-4540-8B23-3044D568E051}" dt="2024-02-14T23:58:17.072" v="2685" actId="478"/>
          <ac:spMkLst>
            <pc:docMk/>
            <pc:sldMk cId="3943242807" sldId="579"/>
            <ac:spMk id="4" creationId="{00000000-0000-0000-0000-000000000000}"/>
          </ac:spMkLst>
        </pc:spChg>
        <pc:spChg chg="mod">
          <ac:chgData name="Lubomír Prokeš" userId="c6190586-327c-4754-acfe-3cab059996b7" providerId="ADAL" clId="{BE5E9DBD-5E80-4540-8B23-3044D568E051}" dt="2024-02-15T06:25:00.793" v="2914" actId="113"/>
          <ac:spMkLst>
            <pc:docMk/>
            <pc:sldMk cId="3943242807" sldId="579"/>
            <ac:spMk id="9" creationId="{00000000-0000-0000-0000-000000000000}"/>
          </ac:spMkLst>
        </pc:spChg>
        <pc:picChg chg="add mod">
          <ac:chgData name="Lubomír Prokeš" userId="c6190586-327c-4754-acfe-3cab059996b7" providerId="ADAL" clId="{BE5E9DBD-5E80-4540-8B23-3044D568E051}" dt="2024-02-14T23:59:43.822" v="2704" actId="1076"/>
          <ac:picMkLst>
            <pc:docMk/>
            <pc:sldMk cId="3943242807" sldId="579"/>
            <ac:picMk id="4100" creationId="{CAC18FB9-9AF7-5512-85F2-15B3F3144BC9}"/>
          </ac:picMkLst>
        </pc:picChg>
        <pc:picChg chg="add mod">
          <ac:chgData name="Lubomír Prokeš" userId="c6190586-327c-4754-acfe-3cab059996b7" providerId="ADAL" clId="{BE5E9DBD-5E80-4540-8B23-3044D568E051}" dt="2024-02-14T23:59:33.263" v="2700" actId="1076"/>
          <ac:picMkLst>
            <pc:docMk/>
            <pc:sldMk cId="3943242807" sldId="579"/>
            <ac:picMk id="5122" creationId="{7B7928F5-1DF3-726C-451A-997FA800ACA9}"/>
          </ac:picMkLst>
        </pc:picChg>
      </pc:sldChg>
      <pc:sldChg chg="addSp delSp modSp mod">
        <pc:chgData name="Lubomír Prokeš" userId="c6190586-327c-4754-acfe-3cab059996b7" providerId="ADAL" clId="{BE5E9DBD-5E80-4540-8B23-3044D568E051}" dt="2024-02-15T06:24:24.216" v="2901" actId="123"/>
        <pc:sldMkLst>
          <pc:docMk/>
          <pc:sldMk cId="1407943715" sldId="581"/>
        </pc:sldMkLst>
        <pc:spChg chg="mod">
          <ac:chgData name="Lubomír Prokeš" userId="c6190586-327c-4754-acfe-3cab059996b7" providerId="ADAL" clId="{BE5E9DBD-5E80-4540-8B23-3044D568E051}" dt="2024-02-15T00:05:51.370" v="2768" actId="14100"/>
          <ac:spMkLst>
            <pc:docMk/>
            <pc:sldMk cId="1407943715" sldId="581"/>
            <ac:spMk id="2" creationId="{B26E0575-996B-4ED1-9E4D-FE5713E4AE78}"/>
          </ac:spMkLst>
        </pc:spChg>
        <pc:spChg chg="mod">
          <ac:chgData name="Lubomír Prokeš" userId="c6190586-327c-4754-acfe-3cab059996b7" providerId="ADAL" clId="{BE5E9DBD-5E80-4540-8B23-3044D568E051}" dt="2024-02-15T06:24:24.216" v="2901" actId="123"/>
          <ac:spMkLst>
            <pc:docMk/>
            <pc:sldMk cId="1407943715" sldId="581"/>
            <ac:spMk id="3" creationId="{0E98D28B-54A0-4BD9-AD2D-237EA0ACD12C}"/>
          </ac:spMkLst>
        </pc:spChg>
        <pc:spChg chg="add mod">
          <ac:chgData name="Lubomír Prokeš" userId="c6190586-327c-4754-acfe-3cab059996b7" providerId="ADAL" clId="{BE5E9DBD-5E80-4540-8B23-3044D568E051}" dt="2024-02-15T06:24:11.451" v="2900" actId="20577"/>
          <ac:spMkLst>
            <pc:docMk/>
            <pc:sldMk cId="1407943715" sldId="581"/>
            <ac:spMk id="5" creationId="{CF2FF89D-9ADB-62EE-4883-E310D8C0FA01}"/>
          </ac:spMkLst>
        </pc:spChg>
        <pc:spChg chg="mod">
          <ac:chgData name="Lubomír Prokeš" userId="c6190586-327c-4754-acfe-3cab059996b7" providerId="ADAL" clId="{BE5E9DBD-5E80-4540-8B23-3044D568E051}" dt="2024-02-15T00:10:39.107" v="2829" actId="1076"/>
          <ac:spMkLst>
            <pc:docMk/>
            <pc:sldMk cId="1407943715" sldId="581"/>
            <ac:spMk id="10" creationId="{14F4B141-5FCE-4230-B1D1-04D59611E4DF}"/>
          </ac:spMkLst>
        </pc:spChg>
        <pc:picChg chg="mod ord">
          <ac:chgData name="Lubomír Prokeš" userId="c6190586-327c-4754-acfe-3cab059996b7" providerId="ADAL" clId="{BE5E9DBD-5E80-4540-8B23-3044D568E051}" dt="2024-02-15T00:12:21.088" v="2854" actId="1076"/>
          <ac:picMkLst>
            <pc:docMk/>
            <pc:sldMk cId="1407943715" sldId="581"/>
            <ac:picMk id="8" creationId="{EA6AEE65-290E-448D-BF9F-22C26A9B944C}"/>
          </ac:picMkLst>
        </pc:picChg>
        <pc:picChg chg="mod">
          <ac:chgData name="Lubomír Prokeš" userId="c6190586-327c-4754-acfe-3cab059996b7" providerId="ADAL" clId="{BE5E9DBD-5E80-4540-8B23-3044D568E051}" dt="2024-02-15T00:10:37.095" v="2828" actId="1076"/>
          <ac:picMkLst>
            <pc:docMk/>
            <pc:sldMk cId="1407943715" sldId="581"/>
            <ac:picMk id="12" creationId="{9C35116C-2F64-4777-89DD-116CB9ABD7FE}"/>
          </ac:picMkLst>
        </pc:picChg>
        <pc:picChg chg="add">
          <ac:chgData name="Lubomír Prokeš" userId="c6190586-327c-4754-acfe-3cab059996b7" providerId="ADAL" clId="{BE5E9DBD-5E80-4540-8B23-3044D568E051}" dt="2024-02-15T00:02:52.599" v="2726"/>
          <ac:picMkLst>
            <pc:docMk/>
            <pc:sldMk cId="1407943715" sldId="581"/>
            <ac:picMk id="6146" creationId="{784EA590-D653-9614-4B80-02A40EC8B18B}"/>
          </ac:picMkLst>
        </pc:picChg>
        <pc:picChg chg="add mod">
          <ac:chgData name="Lubomír Prokeš" userId="c6190586-327c-4754-acfe-3cab059996b7" providerId="ADAL" clId="{BE5E9DBD-5E80-4540-8B23-3044D568E051}" dt="2024-02-15T06:02:30.366" v="2859" actId="1076"/>
          <ac:picMkLst>
            <pc:docMk/>
            <pc:sldMk cId="1407943715" sldId="581"/>
            <ac:picMk id="6148" creationId="{3CACFA21-EC6D-1E56-0497-3F60542E0D3C}"/>
          </ac:picMkLst>
        </pc:picChg>
        <pc:picChg chg="add del mod">
          <ac:chgData name="Lubomír Prokeš" userId="c6190586-327c-4754-acfe-3cab059996b7" providerId="ADAL" clId="{BE5E9DBD-5E80-4540-8B23-3044D568E051}" dt="2024-02-15T00:10:14.011" v="2820" actId="478"/>
          <ac:picMkLst>
            <pc:docMk/>
            <pc:sldMk cId="1407943715" sldId="581"/>
            <ac:picMk id="6150" creationId="{2D7F93F1-F0CF-38AD-B9E4-BD60F30420B4}"/>
          </ac:picMkLst>
        </pc:picChg>
        <pc:picChg chg="add mod">
          <ac:chgData name="Lubomír Prokeš" userId="c6190586-327c-4754-acfe-3cab059996b7" providerId="ADAL" clId="{BE5E9DBD-5E80-4540-8B23-3044D568E051}" dt="2024-02-15T06:02:37.638" v="2860" actId="1076"/>
          <ac:picMkLst>
            <pc:docMk/>
            <pc:sldMk cId="1407943715" sldId="581"/>
            <ac:picMk id="6152" creationId="{B2D3CC18-DF29-5A8F-4B0C-226900062C35}"/>
          </ac:picMkLst>
        </pc:picChg>
      </pc:sldChg>
      <pc:sldChg chg="addSp modSp mod">
        <pc:chgData name="Lubomír Prokeš" userId="c6190586-327c-4754-acfe-3cab059996b7" providerId="ADAL" clId="{BE5E9DBD-5E80-4540-8B23-3044D568E051}" dt="2024-02-12T13:33:06.883" v="241" actId="1076"/>
        <pc:sldMkLst>
          <pc:docMk/>
          <pc:sldMk cId="4290629152" sldId="582"/>
        </pc:sldMkLst>
        <pc:spChg chg="add mod">
          <ac:chgData name="Lubomír Prokeš" userId="c6190586-327c-4754-acfe-3cab059996b7" providerId="ADAL" clId="{BE5E9DBD-5E80-4540-8B23-3044D568E051}" dt="2024-02-12T13:33:03.538" v="240" actId="1076"/>
          <ac:spMkLst>
            <pc:docMk/>
            <pc:sldMk cId="4290629152" sldId="582"/>
            <ac:spMk id="2" creationId="{DD852E0D-1829-FB0B-DB56-903C80C9401C}"/>
          </ac:spMkLst>
        </pc:spChg>
        <pc:spChg chg="add mod">
          <ac:chgData name="Lubomír Prokeš" userId="c6190586-327c-4754-acfe-3cab059996b7" providerId="ADAL" clId="{BE5E9DBD-5E80-4540-8B23-3044D568E051}" dt="2024-02-12T13:32:34.215" v="233" actId="20577"/>
          <ac:spMkLst>
            <pc:docMk/>
            <pc:sldMk cId="4290629152" sldId="582"/>
            <ac:spMk id="4" creationId="{07AD0760-F112-3204-687E-67A7A2D8BCC7}"/>
          </ac:spMkLst>
        </pc:spChg>
        <pc:spChg chg="mod">
          <ac:chgData name="Lubomír Prokeš" userId="c6190586-327c-4754-acfe-3cab059996b7" providerId="ADAL" clId="{BE5E9DBD-5E80-4540-8B23-3044D568E051}" dt="2024-02-12T13:29:31.746" v="197" actId="1076"/>
          <ac:spMkLst>
            <pc:docMk/>
            <pc:sldMk cId="4290629152" sldId="582"/>
            <ac:spMk id="8" creationId="{7C63D84B-B936-44D8-A5C9-90EA392FBBCF}"/>
          </ac:spMkLst>
        </pc:spChg>
        <pc:spChg chg="mod">
          <ac:chgData name="Lubomír Prokeš" userId="c6190586-327c-4754-acfe-3cab059996b7" providerId="ADAL" clId="{BE5E9DBD-5E80-4540-8B23-3044D568E051}" dt="2024-02-12T13:29:37.183" v="199" actId="14100"/>
          <ac:spMkLst>
            <pc:docMk/>
            <pc:sldMk cId="4290629152" sldId="582"/>
            <ac:spMk id="9" creationId="{46B3C195-4FF3-44B5-8763-0EB23B9689C0}"/>
          </ac:spMkLst>
        </pc:spChg>
        <pc:spChg chg="mod">
          <ac:chgData name="Lubomír Prokeš" userId="c6190586-327c-4754-acfe-3cab059996b7" providerId="ADAL" clId="{BE5E9DBD-5E80-4540-8B23-3044D568E051}" dt="2024-02-12T13:33:01.356" v="239" actId="1076"/>
          <ac:spMkLst>
            <pc:docMk/>
            <pc:sldMk cId="4290629152" sldId="582"/>
            <ac:spMk id="12" creationId="{1CE800F5-F45E-4EAB-BFB5-6D73862FAFD5}"/>
          </ac:spMkLst>
        </pc:spChg>
        <pc:picChg chg="add mod">
          <ac:chgData name="Lubomír Prokeš" userId="c6190586-327c-4754-acfe-3cab059996b7" providerId="ADAL" clId="{BE5E9DBD-5E80-4540-8B23-3044D568E051}" dt="2024-02-12T13:33:06.883" v="241" actId="1076"/>
          <ac:picMkLst>
            <pc:docMk/>
            <pc:sldMk cId="4290629152" sldId="582"/>
            <ac:picMk id="3" creationId="{6F4A1F0A-078D-1143-B54C-2B32F0A93302}"/>
          </ac:picMkLst>
        </pc:picChg>
        <pc:picChg chg="add mod">
          <ac:chgData name="Lubomír Prokeš" userId="c6190586-327c-4754-acfe-3cab059996b7" providerId="ADAL" clId="{BE5E9DBD-5E80-4540-8B23-3044D568E051}" dt="2024-02-12T13:32:49.404" v="236" actId="1076"/>
          <ac:picMkLst>
            <pc:docMk/>
            <pc:sldMk cId="4290629152" sldId="582"/>
            <ac:picMk id="5" creationId="{1C97E37A-5835-96F3-299C-8A809571FAF4}"/>
          </ac:picMkLst>
        </pc:picChg>
        <pc:picChg chg="mod">
          <ac:chgData name="Lubomír Prokeš" userId="c6190586-327c-4754-acfe-3cab059996b7" providerId="ADAL" clId="{BE5E9DBD-5E80-4540-8B23-3044D568E051}" dt="2024-02-12T13:29:44.906" v="201" actId="1076"/>
          <ac:picMkLst>
            <pc:docMk/>
            <pc:sldMk cId="4290629152" sldId="582"/>
            <ac:picMk id="11" creationId="{8C7E8651-C629-4820-A523-2B7B1307ED95}"/>
          </ac:picMkLst>
        </pc:picChg>
      </pc:sldChg>
      <pc:sldChg chg="modSp mod">
        <pc:chgData name="Lubomír Prokeš" userId="c6190586-327c-4754-acfe-3cab059996b7" providerId="ADAL" clId="{BE5E9DBD-5E80-4540-8B23-3044D568E051}" dt="2024-02-13T17:19:50.537" v="1492" actId="115"/>
        <pc:sldMkLst>
          <pc:docMk/>
          <pc:sldMk cId="2954226525" sldId="583"/>
        </pc:sldMkLst>
        <pc:spChg chg="mod">
          <ac:chgData name="Lubomír Prokeš" userId="c6190586-327c-4754-acfe-3cab059996b7" providerId="ADAL" clId="{BE5E9DBD-5E80-4540-8B23-3044D568E051}" dt="2024-02-13T17:19:50.537" v="1492" actId="115"/>
          <ac:spMkLst>
            <pc:docMk/>
            <pc:sldMk cId="2954226525" sldId="583"/>
            <ac:spMk id="2" creationId="{FB8EEDB2-0F91-4E0E-846B-942F9DAF4279}"/>
          </ac:spMkLst>
        </pc:spChg>
        <pc:spChg chg="mod">
          <ac:chgData name="Lubomír Prokeš" userId="c6190586-327c-4754-acfe-3cab059996b7" providerId="ADAL" clId="{BE5E9DBD-5E80-4540-8B23-3044D568E051}" dt="2024-02-13T17:19:32.386" v="1490" actId="115"/>
          <ac:spMkLst>
            <pc:docMk/>
            <pc:sldMk cId="2954226525" sldId="583"/>
            <ac:spMk id="8" creationId="{7606AE52-CD1E-40BD-BE0C-55ADA9C0666E}"/>
          </ac:spMkLst>
        </pc:spChg>
      </pc:sldChg>
      <pc:sldChg chg="modSp mod">
        <pc:chgData name="Lubomír Prokeš" userId="c6190586-327c-4754-acfe-3cab059996b7" providerId="ADAL" clId="{BE5E9DBD-5E80-4540-8B23-3044D568E051}" dt="2024-02-13T22:18:31.507" v="2257" actId="115"/>
        <pc:sldMkLst>
          <pc:docMk/>
          <pc:sldMk cId="2157344986" sldId="584"/>
        </pc:sldMkLst>
        <pc:spChg chg="mod">
          <ac:chgData name="Lubomír Prokeš" userId="c6190586-327c-4754-acfe-3cab059996b7" providerId="ADAL" clId="{BE5E9DBD-5E80-4540-8B23-3044D568E051}" dt="2024-02-13T22:18:31.507" v="2257" actId="115"/>
          <ac:spMkLst>
            <pc:docMk/>
            <pc:sldMk cId="2157344986" sldId="584"/>
            <ac:spMk id="5" creationId="{FA48D470-3CCD-4079-A2D9-03514EDDAE39}"/>
          </ac:spMkLst>
        </pc:spChg>
      </pc:sldChg>
      <pc:sldChg chg="modSp mod">
        <pc:chgData name="Lubomír Prokeš" userId="c6190586-327c-4754-acfe-3cab059996b7" providerId="ADAL" clId="{BE5E9DBD-5E80-4540-8B23-3044D568E051}" dt="2024-02-12T13:19:18.661" v="83" actId="1076"/>
        <pc:sldMkLst>
          <pc:docMk/>
          <pc:sldMk cId="3004507510" sldId="585"/>
        </pc:sldMkLst>
        <pc:spChg chg="mod">
          <ac:chgData name="Lubomír Prokeš" userId="c6190586-327c-4754-acfe-3cab059996b7" providerId="ADAL" clId="{BE5E9DBD-5E80-4540-8B23-3044D568E051}" dt="2024-02-12T13:19:18.661" v="83" actId="1076"/>
          <ac:spMkLst>
            <pc:docMk/>
            <pc:sldMk cId="3004507510" sldId="585"/>
            <ac:spMk id="3" creationId="{F6708CC1-4D6D-63E5-F6D6-D4BAEF22ACA5}"/>
          </ac:spMkLst>
        </pc:spChg>
        <pc:spChg chg="mod">
          <ac:chgData name="Lubomír Prokeš" userId="c6190586-327c-4754-acfe-3cab059996b7" providerId="ADAL" clId="{BE5E9DBD-5E80-4540-8B23-3044D568E051}" dt="2024-02-12T13:19:11.363" v="81" actId="1076"/>
          <ac:spMkLst>
            <pc:docMk/>
            <pc:sldMk cId="3004507510" sldId="585"/>
            <ac:spMk id="4" creationId="{4B994283-B9E0-4BCA-9D36-74F94E0C2D9A}"/>
          </ac:spMkLst>
        </pc:spChg>
        <pc:picChg chg="mod">
          <ac:chgData name="Lubomír Prokeš" userId="c6190586-327c-4754-acfe-3cab059996b7" providerId="ADAL" clId="{BE5E9DBD-5E80-4540-8B23-3044D568E051}" dt="2024-02-12T13:19:13.842" v="82" actId="1076"/>
          <ac:picMkLst>
            <pc:docMk/>
            <pc:sldMk cId="3004507510" sldId="585"/>
            <ac:picMk id="2052" creationId="{5A262382-866A-0026-FB81-5ED38E2401CB}"/>
          </ac:picMkLst>
        </pc:picChg>
      </pc:sldChg>
      <pc:sldChg chg="addSp delSp modSp mod">
        <pc:chgData name="Lubomír Prokeš" userId="c6190586-327c-4754-acfe-3cab059996b7" providerId="ADAL" clId="{BE5E9DBD-5E80-4540-8B23-3044D568E051}" dt="2024-02-13T18:12:51.543" v="2190" actId="255"/>
        <pc:sldMkLst>
          <pc:docMk/>
          <pc:sldMk cId="2213361718" sldId="916"/>
        </pc:sldMkLst>
        <pc:spChg chg="add del mod">
          <ac:chgData name="Lubomír Prokeš" userId="c6190586-327c-4754-acfe-3cab059996b7" providerId="ADAL" clId="{BE5E9DBD-5E80-4540-8B23-3044D568E051}" dt="2024-02-13T18:11:33.712" v="2166" actId="478"/>
          <ac:spMkLst>
            <pc:docMk/>
            <pc:sldMk cId="2213361718" sldId="916"/>
            <ac:spMk id="2" creationId="{4774C42F-8C17-C6BE-C0CC-3126F7999631}"/>
          </ac:spMkLst>
        </pc:spChg>
        <pc:spChg chg="mod">
          <ac:chgData name="Lubomír Prokeš" userId="c6190586-327c-4754-acfe-3cab059996b7" providerId="ADAL" clId="{BE5E9DBD-5E80-4540-8B23-3044D568E051}" dt="2024-02-13T14:36:26.282" v="957" actId="1076"/>
          <ac:spMkLst>
            <pc:docMk/>
            <pc:sldMk cId="2213361718" sldId="916"/>
            <ac:spMk id="4" creationId="{00000000-0000-0000-0000-000000000000}"/>
          </ac:spMkLst>
        </pc:spChg>
        <pc:spChg chg="add mod">
          <ac:chgData name="Lubomír Prokeš" userId="c6190586-327c-4754-acfe-3cab059996b7" providerId="ADAL" clId="{BE5E9DBD-5E80-4540-8B23-3044D568E051}" dt="2024-02-13T18:12:27.765" v="2182" actId="255"/>
          <ac:spMkLst>
            <pc:docMk/>
            <pc:sldMk cId="2213361718" sldId="916"/>
            <ac:spMk id="8" creationId="{4B9A675F-8EC5-DAA1-373A-2BCC75BFE461}"/>
          </ac:spMkLst>
        </pc:spChg>
        <pc:spChg chg="add mod">
          <ac:chgData name="Lubomír Prokeš" userId="c6190586-327c-4754-acfe-3cab059996b7" providerId="ADAL" clId="{BE5E9DBD-5E80-4540-8B23-3044D568E051}" dt="2024-02-13T18:12:51.543" v="2190" actId="255"/>
          <ac:spMkLst>
            <pc:docMk/>
            <pc:sldMk cId="2213361718" sldId="916"/>
            <ac:spMk id="9" creationId="{F16E9868-3CA9-D542-1342-D6B72DB98080}"/>
          </ac:spMkLst>
        </pc:spChg>
        <pc:spChg chg="del mod">
          <ac:chgData name="Lubomír Prokeš" userId="c6190586-327c-4754-acfe-3cab059996b7" providerId="ADAL" clId="{BE5E9DBD-5E80-4540-8B23-3044D568E051}" dt="2024-02-13T18:10:47.818" v="2154" actId="21"/>
          <ac:spMkLst>
            <pc:docMk/>
            <pc:sldMk cId="2213361718" sldId="916"/>
            <ac:spMk id="5123" creationId="{00000000-0000-0000-0000-000000000000}"/>
          </ac:spMkLst>
        </pc:spChg>
        <pc:picChg chg="add mod">
          <ac:chgData name="Lubomír Prokeš" userId="c6190586-327c-4754-acfe-3cab059996b7" providerId="ADAL" clId="{BE5E9DBD-5E80-4540-8B23-3044D568E051}" dt="2024-02-13T18:12:01.784" v="2174" actId="1076"/>
          <ac:picMkLst>
            <pc:docMk/>
            <pc:sldMk cId="2213361718" sldId="916"/>
            <ac:picMk id="3" creationId="{75CF62CF-F1F3-F233-8C51-2BC8372688A5}"/>
          </ac:picMkLst>
        </pc:picChg>
        <pc:picChg chg="add mod">
          <ac:chgData name="Lubomír Prokeš" userId="c6190586-327c-4754-acfe-3cab059996b7" providerId="ADAL" clId="{BE5E9DBD-5E80-4540-8B23-3044D568E051}" dt="2024-02-13T18:11:58.092" v="2172" actId="1076"/>
          <ac:picMkLst>
            <pc:docMk/>
            <pc:sldMk cId="2213361718" sldId="916"/>
            <ac:picMk id="7" creationId="{12105659-F3C4-E1AE-49AA-D0A62E66112E}"/>
          </ac:picMkLst>
        </pc:picChg>
        <pc:picChg chg="add del mod">
          <ac:chgData name="Lubomír Prokeš" userId="c6190586-327c-4754-acfe-3cab059996b7" providerId="ADAL" clId="{BE5E9DBD-5E80-4540-8B23-3044D568E051}" dt="2024-02-13T18:10:47.818" v="2154" actId="21"/>
          <ac:picMkLst>
            <pc:docMk/>
            <pc:sldMk cId="2213361718" sldId="916"/>
            <ac:picMk id="1026" creationId="{62DA1DFE-C669-AB54-1F86-C6224E7907B2}"/>
          </ac:picMkLst>
        </pc:picChg>
        <pc:picChg chg="del">
          <ac:chgData name="Lubomír Prokeš" userId="c6190586-327c-4754-acfe-3cab059996b7" providerId="ADAL" clId="{BE5E9DBD-5E80-4540-8B23-3044D568E051}" dt="2024-02-13T18:10:47.818" v="2154" actId="21"/>
          <ac:picMkLst>
            <pc:docMk/>
            <pc:sldMk cId="2213361718" sldId="916"/>
            <ac:picMk id="80898" creationId="{00000000-0000-0000-0000-000000000000}"/>
          </ac:picMkLst>
        </pc:picChg>
      </pc:sldChg>
      <pc:sldChg chg="del">
        <pc:chgData name="Lubomír Prokeš" userId="c6190586-327c-4754-acfe-3cab059996b7" providerId="ADAL" clId="{BE5E9DBD-5E80-4540-8B23-3044D568E051}" dt="2024-02-12T13:05:36.422" v="4" actId="47"/>
        <pc:sldMkLst>
          <pc:docMk/>
          <pc:sldMk cId="1800203390" sldId="917"/>
        </pc:sldMkLst>
      </pc:sldChg>
      <pc:sldChg chg="del">
        <pc:chgData name="Lubomír Prokeš" userId="c6190586-327c-4754-acfe-3cab059996b7" providerId="ADAL" clId="{BE5E9DBD-5E80-4540-8B23-3044D568E051}" dt="2024-02-12T13:05:36.422" v="4" actId="47"/>
        <pc:sldMkLst>
          <pc:docMk/>
          <pc:sldMk cId="2271478776" sldId="927"/>
        </pc:sldMkLst>
      </pc:sldChg>
      <pc:sldChg chg="del">
        <pc:chgData name="Lubomír Prokeš" userId="c6190586-327c-4754-acfe-3cab059996b7" providerId="ADAL" clId="{BE5E9DBD-5E80-4540-8B23-3044D568E051}" dt="2024-02-12T13:05:36.422" v="4" actId="47"/>
        <pc:sldMkLst>
          <pc:docMk/>
          <pc:sldMk cId="939513367" sldId="928"/>
        </pc:sldMkLst>
      </pc:sldChg>
      <pc:sldChg chg="del">
        <pc:chgData name="Lubomír Prokeš" userId="c6190586-327c-4754-acfe-3cab059996b7" providerId="ADAL" clId="{BE5E9DBD-5E80-4540-8B23-3044D568E051}" dt="2024-02-12T13:05:36.422" v="4" actId="47"/>
        <pc:sldMkLst>
          <pc:docMk/>
          <pc:sldMk cId="1696010230" sldId="931"/>
        </pc:sldMkLst>
      </pc:sldChg>
      <pc:sldChg chg="del">
        <pc:chgData name="Lubomír Prokeš" userId="c6190586-327c-4754-acfe-3cab059996b7" providerId="ADAL" clId="{BE5E9DBD-5E80-4540-8B23-3044D568E051}" dt="2024-02-12T13:05:28.958" v="3" actId="47"/>
        <pc:sldMkLst>
          <pc:docMk/>
          <pc:sldMk cId="757873887" sldId="932"/>
        </pc:sldMkLst>
      </pc:sldChg>
      <pc:sldChg chg="del">
        <pc:chgData name="Lubomír Prokeš" userId="c6190586-327c-4754-acfe-3cab059996b7" providerId="ADAL" clId="{BE5E9DBD-5E80-4540-8B23-3044D568E051}" dt="2024-02-12T13:05:36.422" v="4" actId="47"/>
        <pc:sldMkLst>
          <pc:docMk/>
          <pc:sldMk cId="1655693507" sldId="933"/>
        </pc:sldMkLst>
      </pc:sldChg>
      <pc:sldChg chg="addSp delSp modSp mod">
        <pc:chgData name="Lubomír Prokeš" userId="c6190586-327c-4754-acfe-3cab059996b7" providerId="ADAL" clId="{BE5E9DBD-5E80-4540-8B23-3044D568E051}" dt="2024-02-13T18:16:49.169" v="2256" actId="20577"/>
        <pc:sldMkLst>
          <pc:docMk/>
          <pc:sldMk cId="2858197787" sldId="934"/>
        </pc:sldMkLst>
        <pc:spChg chg="mod">
          <ac:chgData name="Lubomír Prokeš" userId="c6190586-327c-4754-acfe-3cab059996b7" providerId="ADAL" clId="{BE5E9DBD-5E80-4540-8B23-3044D568E051}" dt="2024-02-13T18:14:19.451" v="2198" actId="1076"/>
          <ac:spMkLst>
            <pc:docMk/>
            <pc:sldMk cId="2858197787" sldId="934"/>
            <ac:spMk id="4099" creationId="{00000000-0000-0000-0000-000000000000}"/>
          </ac:spMkLst>
        </pc:spChg>
        <pc:spChg chg="add mod">
          <ac:chgData name="Lubomír Prokeš" userId="c6190586-327c-4754-acfe-3cab059996b7" providerId="ADAL" clId="{BE5E9DBD-5E80-4540-8B23-3044D568E051}" dt="2024-02-13T18:16:49.169" v="2256" actId="20577"/>
          <ac:spMkLst>
            <pc:docMk/>
            <pc:sldMk cId="2858197787" sldId="934"/>
            <ac:spMk id="5123" creationId="{00000000-0000-0000-0000-000000000000}"/>
          </ac:spMkLst>
        </pc:spChg>
        <pc:picChg chg="del mod">
          <ac:chgData name="Lubomír Prokeš" userId="c6190586-327c-4754-acfe-3cab059996b7" providerId="ADAL" clId="{BE5E9DBD-5E80-4540-8B23-3044D568E051}" dt="2024-02-13T18:09:07.445" v="2121" actId="21"/>
          <ac:picMkLst>
            <pc:docMk/>
            <pc:sldMk cId="2858197787" sldId="934"/>
            <ac:picMk id="3" creationId="{CF86DCD1-10A7-4E85-804D-6A7E8AE12263}"/>
          </ac:picMkLst>
        </pc:picChg>
        <pc:picChg chg="add mod">
          <ac:chgData name="Lubomír Prokeš" userId="c6190586-327c-4754-acfe-3cab059996b7" providerId="ADAL" clId="{BE5E9DBD-5E80-4540-8B23-3044D568E051}" dt="2024-02-13T18:16:34.528" v="2242" actId="1076"/>
          <ac:picMkLst>
            <pc:docMk/>
            <pc:sldMk cId="2858197787" sldId="934"/>
            <ac:picMk id="1026" creationId="{62DA1DFE-C669-AB54-1F86-C6224E7907B2}"/>
          </ac:picMkLst>
        </pc:picChg>
        <pc:picChg chg="del">
          <ac:chgData name="Lubomír Prokeš" userId="c6190586-327c-4754-acfe-3cab059996b7" providerId="ADAL" clId="{BE5E9DBD-5E80-4540-8B23-3044D568E051}" dt="2024-02-13T18:07:50.720" v="2097" actId="478"/>
          <ac:picMkLst>
            <pc:docMk/>
            <pc:sldMk cId="2858197787" sldId="934"/>
            <ac:picMk id="3076" creationId="{E01163FB-70D7-40C0-B89D-1ACDAD6BD60A}"/>
          </ac:picMkLst>
        </pc:picChg>
        <pc:picChg chg="del mod">
          <ac:chgData name="Lubomír Prokeš" userId="c6190586-327c-4754-acfe-3cab059996b7" providerId="ADAL" clId="{BE5E9DBD-5E80-4540-8B23-3044D568E051}" dt="2024-02-13T18:09:07.445" v="2121" actId="21"/>
          <ac:picMkLst>
            <pc:docMk/>
            <pc:sldMk cId="2858197787" sldId="934"/>
            <ac:picMk id="3080" creationId="{51725835-65CF-40C1-A387-BC0565A76003}"/>
          </ac:picMkLst>
        </pc:picChg>
        <pc:picChg chg="add mod">
          <ac:chgData name="Lubomír Prokeš" userId="c6190586-327c-4754-acfe-3cab059996b7" providerId="ADAL" clId="{BE5E9DBD-5E80-4540-8B23-3044D568E051}" dt="2024-02-13T18:14:26.728" v="2202" actId="1076"/>
          <ac:picMkLst>
            <pc:docMk/>
            <pc:sldMk cId="2858197787" sldId="934"/>
            <ac:picMk id="10242" creationId="{6122AD5F-F068-8BCC-0D74-246CEED3A3EF}"/>
          </ac:picMkLst>
        </pc:picChg>
        <pc:picChg chg="add mod">
          <ac:chgData name="Lubomír Prokeš" userId="c6190586-327c-4754-acfe-3cab059996b7" providerId="ADAL" clId="{BE5E9DBD-5E80-4540-8B23-3044D568E051}" dt="2024-02-13T18:16:33.098" v="2241" actId="1076"/>
          <ac:picMkLst>
            <pc:docMk/>
            <pc:sldMk cId="2858197787" sldId="934"/>
            <ac:picMk id="80898" creationId="{00000000-0000-0000-0000-000000000000}"/>
          </ac:picMkLst>
        </pc:picChg>
      </pc:sldChg>
      <pc:sldChg chg="addSp delSp modSp mod">
        <pc:chgData name="Lubomír Prokeš" userId="c6190586-327c-4754-acfe-3cab059996b7" providerId="ADAL" clId="{BE5E9DBD-5E80-4540-8B23-3044D568E051}" dt="2024-02-13T16:08:34.942" v="1290" actId="1076"/>
        <pc:sldMkLst>
          <pc:docMk/>
          <pc:sldMk cId="2537881496" sldId="935"/>
        </pc:sldMkLst>
        <pc:spChg chg="mod">
          <ac:chgData name="Lubomír Prokeš" userId="c6190586-327c-4754-acfe-3cab059996b7" providerId="ADAL" clId="{BE5E9DBD-5E80-4540-8B23-3044D568E051}" dt="2024-02-13T14:58:54.990" v="1171" actId="1076"/>
          <ac:spMkLst>
            <pc:docMk/>
            <pc:sldMk cId="2537881496" sldId="935"/>
            <ac:spMk id="2" creationId="{B5045A85-3F76-4854-ACCD-514D8A4803FF}"/>
          </ac:spMkLst>
        </pc:spChg>
        <pc:spChg chg="add del mod">
          <ac:chgData name="Lubomír Prokeš" userId="c6190586-327c-4754-acfe-3cab059996b7" providerId="ADAL" clId="{BE5E9DBD-5E80-4540-8B23-3044D568E051}" dt="2024-02-13T16:07:52.613" v="1278" actId="21"/>
          <ac:spMkLst>
            <pc:docMk/>
            <pc:sldMk cId="2537881496" sldId="935"/>
            <ac:spMk id="7" creationId="{6B428C75-3D32-749D-D44A-35504F688EF2}"/>
          </ac:spMkLst>
        </pc:spChg>
        <pc:spChg chg="add mod">
          <ac:chgData name="Lubomír Prokeš" userId="c6190586-327c-4754-acfe-3cab059996b7" providerId="ADAL" clId="{BE5E9DBD-5E80-4540-8B23-3044D568E051}" dt="2024-02-13T14:59:46.575" v="1196" actId="255"/>
          <ac:spMkLst>
            <pc:docMk/>
            <pc:sldMk cId="2537881496" sldId="935"/>
            <ac:spMk id="9" creationId="{5FD0E9C0-DAA2-B1F6-7C3B-ED6DA6557F67}"/>
          </ac:spMkLst>
        </pc:spChg>
        <pc:spChg chg="add mod">
          <ac:chgData name="Lubomír Prokeš" userId="c6190586-327c-4754-acfe-3cab059996b7" providerId="ADAL" clId="{BE5E9DBD-5E80-4540-8B23-3044D568E051}" dt="2024-02-13T16:08:32.658" v="1289" actId="1076"/>
          <ac:spMkLst>
            <pc:docMk/>
            <pc:sldMk cId="2537881496" sldId="935"/>
            <ac:spMk id="11" creationId="{859BE1A6-8657-7035-E3C4-B2B261A5D731}"/>
          </ac:spMkLst>
        </pc:spChg>
        <pc:spChg chg="del mod">
          <ac:chgData name="Lubomír Prokeš" userId="c6190586-327c-4754-acfe-3cab059996b7" providerId="ADAL" clId="{BE5E9DBD-5E80-4540-8B23-3044D568E051}" dt="2024-02-13T14:49:57.706" v="1017" actId="21"/>
          <ac:spMkLst>
            <pc:docMk/>
            <pc:sldMk cId="2537881496" sldId="935"/>
            <ac:spMk id="12" creationId="{568DA9D9-CF1F-4D14-AFEF-9E690E1E1426}"/>
          </ac:spMkLst>
        </pc:spChg>
        <pc:spChg chg="mod">
          <ac:chgData name="Lubomír Prokeš" userId="c6190586-327c-4754-acfe-3cab059996b7" providerId="ADAL" clId="{BE5E9DBD-5E80-4540-8B23-3044D568E051}" dt="2024-02-13T14:59:04.516" v="1175" actId="14100"/>
          <ac:spMkLst>
            <pc:docMk/>
            <pc:sldMk cId="2537881496" sldId="935"/>
            <ac:spMk id="6147" creationId="{00000000-0000-0000-0000-000000000000}"/>
          </ac:spMkLst>
        </pc:spChg>
        <pc:grpChg chg="add mod">
          <ac:chgData name="Lubomír Prokeš" userId="c6190586-327c-4754-acfe-3cab059996b7" providerId="ADAL" clId="{BE5E9DBD-5E80-4540-8B23-3044D568E051}" dt="2024-02-13T14:58:54.990" v="1171" actId="1076"/>
          <ac:grpSpMkLst>
            <pc:docMk/>
            <pc:sldMk cId="2537881496" sldId="935"/>
            <ac:grpSpMk id="10" creationId="{38F305E7-D643-5BE1-632B-BB43BB42D0F5}"/>
          </ac:grpSpMkLst>
        </pc:grpChg>
        <pc:picChg chg="mod">
          <ac:chgData name="Lubomír Prokeš" userId="c6190586-327c-4754-acfe-3cab059996b7" providerId="ADAL" clId="{BE5E9DBD-5E80-4540-8B23-3044D568E051}" dt="2024-02-13T14:58:54.990" v="1171" actId="1076"/>
          <ac:picMkLst>
            <pc:docMk/>
            <pc:sldMk cId="2537881496" sldId="935"/>
            <ac:picMk id="3" creationId="{00000000-0000-0000-0000-000000000000}"/>
          </ac:picMkLst>
        </pc:picChg>
        <pc:picChg chg="del">
          <ac:chgData name="Lubomír Prokeš" userId="c6190586-327c-4754-acfe-3cab059996b7" providerId="ADAL" clId="{BE5E9DBD-5E80-4540-8B23-3044D568E051}" dt="2024-02-13T14:51:11.701" v="1035" actId="21"/>
          <ac:picMkLst>
            <pc:docMk/>
            <pc:sldMk cId="2537881496" sldId="935"/>
            <ac:picMk id="4" creationId="{FED57D88-8605-43FE-987A-AC7C90701566}"/>
          </ac:picMkLst>
        </pc:picChg>
        <pc:picChg chg="del">
          <ac:chgData name="Lubomír Prokeš" userId="c6190586-327c-4754-acfe-3cab059996b7" providerId="ADAL" clId="{BE5E9DBD-5E80-4540-8B23-3044D568E051}" dt="2024-02-13T14:51:11.701" v="1035" actId="21"/>
          <ac:picMkLst>
            <pc:docMk/>
            <pc:sldMk cId="2537881496" sldId="935"/>
            <ac:picMk id="6" creationId="{C38716D6-55E5-438D-9C20-26C802C3DE3E}"/>
          </ac:picMkLst>
        </pc:picChg>
        <pc:picChg chg="mod">
          <ac:chgData name="Lubomír Prokeš" userId="c6190586-327c-4754-acfe-3cab059996b7" providerId="ADAL" clId="{BE5E9DBD-5E80-4540-8B23-3044D568E051}" dt="2024-02-13T14:58:51.280" v="1170" actId="1076"/>
          <ac:picMkLst>
            <pc:docMk/>
            <pc:sldMk cId="2537881496" sldId="935"/>
            <ac:picMk id="1026" creationId="{87DF50C4-1ABB-4AF9-A26A-45DC5F45B3FC}"/>
          </ac:picMkLst>
        </pc:picChg>
        <pc:picChg chg="del">
          <ac:chgData name="Lubomír Prokeš" userId="c6190586-327c-4754-acfe-3cab059996b7" providerId="ADAL" clId="{BE5E9DBD-5E80-4540-8B23-3044D568E051}" dt="2024-02-13T14:51:11.701" v="1035" actId="21"/>
          <ac:picMkLst>
            <pc:docMk/>
            <pc:sldMk cId="2537881496" sldId="935"/>
            <ac:picMk id="1030" creationId="{B198671C-6B14-455C-A86B-271D17C6B2AD}"/>
          </ac:picMkLst>
        </pc:picChg>
        <pc:picChg chg="del">
          <ac:chgData name="Lubomír Prokeš" userId="c6190586-327c-4754-acfe-3cab059996b7" providerId="ADAL" clId="{BE5E9DBD-5E80-4540-8B23-3044D568E051}" dt="2024-02-13T14:50:30.783" v="1028" actId="21"/>
          <ac:picMkLst>
            <pc:docMk/>
            <pc:sldMk cId="2537881496" sldId="935"/>
            <ac:picMk id="1032" creationId="{B46E9C9B-9364-4626-8F30-69B80169A0CF}"/>
          </ac:picMkLst>
        </pc:picChg>
        <pc:picChg chg="add mod">
          <ac:chgData name="Lubomír Prokeš" userId="c6190586-327c-4754-acfe-3cab059996b7" providerId="ADAL" clId="{BE5E9DBD-5E80-4540-8B23-3044D568E051}" dt="2024-02-13T16:08:34.942" v="1290" actId="1076"/>
          <ac:picMkLst>
            <pc:docMk/>
            <pc:sldMk cId="2537881496" sldId="935"/>
            <ac:picMk id="4098" creationId="{B97BAA44-110A-0156-28B6-90884F0C0A83}"/>
          </ac:picMkLst>
        </pc:picChg>
        <pc:picChg chg="add mod">
          <ac:chgData name="Lubomír Prokeš" userId="c6190586-327c-4754-acfe-3cab059996b7" providerId="ADAL" clId="{BE5E9DBD-5E80-4540-8B23-3044D568E051}" dt="2024-02-13T16:08:26.098" v="1287" actId="1076"/>
          <ac:picMkLst>
            <pc:docMk/>
            <pc:sldMk cId="2537881496" sldId="935"/>
            <ac:picMk id="45060" creationId="{00000000-0000-0000-0000-000000000000}"/>
          </ac:picMkLst>
        </pc:picChg>
      </pc:sldChg>
      <pc:sldChg chg="addSp delSp modSp del mod ord">
        <pc:chgData name="Lubomír Prokeš" userId="c6190586-327c-4754-acfe-3cab059996b7" providerId="ADAL" clId="{BE5E9DBD-5E80-4540-8B23-3044D568E051}" dt="2024-02-13T16:14:28.424" v="1381" actId="47"/>
        <pc:sldMkLst>
          <pc:docMk/>
          <pc:sldMk cId="146821827" sldId="936"/>
        </pc:sldMkLst>
        <pc:spChg chg="add mod">
          <ac:chgData name="Lubomír Prokeš" userId="c6190586-327c-4754-acfe-3cab059996b7" providerId="ADAL" clId="{BE5E9DBD-5E80-4540-8B23-3044D568E051}" dt="2024-02-13T16:06:00.213" v="1273" actId="1076"/>
          <ac:spMkLst>
            <pc:docMk/>
            <pc:sldMk cId="146821827" sldId="936"/>
            <ac:spMk id="3" creationId="{E13AF2B8-06E8-CD2B-3BA9-926EA0B504D4}"/>
          </ac:spMkLst>
        </pc:spChg>
        <pc:spChg chg="del mod">
          <ac:chgData name="Lubomír Prokeš" userId="c6190586-327c-4754-acfe-3cab059996b7" providerId="ADAL" clId="{BE5E9DBD-5E80-4540-8B23-3044D568E051}" dt="2024-02-13T16:08:44.218" v="1291" actId="478"/>
          <ac:spMkLst>
            <pc:docMk/>
            <pc:sldMk cId="146821827" sldId="936"/>
            <ac:spMk id="5" creationId="{00000000-0000-0000-0000-000000000000}"/>
          </ac:spMkLst>
        </pc:spChg>
        <pc:spChg chg="add mod">
          <ac:chgData name="Lubomír Prokeš" userId="c6190586-327c-4754-acfe-3cab059996b7" providerId="ADAL" clId="{BE5E9DBD-5E80-4540-8B23-3044D568E051}" dt="2024-02-13T16:09:08.452" v="1294"/>
          <ac:spMkLst>
            <pc:docMk/>
            <pc:sldMk cId="146821827" sldId="936"/>
            <ac:spMk id="7" creationId="{171F9511-A498-1F5C-199E-570CACCC4E42}"/>
          </ac:spMkLst>
        </pc:spChg>
        <pc:spChg chg="add del mod">
          <ac:chgData name="Lubomír Prokeš" userId="c6190586-327c-4754-acfe-3cab059996b7" providerId="ADAL" clId="{BE5E9DBD-5E80-4540-8B23-3044D568E051}" dt="2024-02-13T16:04:56.280" v="1252" actId="478"/>
          <ac:spMkLst>
            <pc:docMk/>
            <pc:sldMk cId="146821827" sldId="936"/>
            <ac:spMk id="12" creationId="{568DA9D9-CF1F-4D14-AFEF-9E690E1E1426}"/>
          </ac:spMkLst>
        </pc:spChg>
        <pc:picChg chg="add del mod">
          <ac:chgData name="Lubomír Prokeš" userId="c6190586-327c-4754-acfe-3cab059996b7" providerId="ADAL" clId="{BE5E9DBD-5E80-4540-8B23-3044D568E051}" dt="2024-02-13T16:05:03.890" v="1256" actId="478"/>
          <ac:picMkLst>
            <pc:docMk/>
            <pc:sldMk cId="146821827" sldId="936"/>
            <ac:picMk id="4" creationId="{FED57D88-8605-43FE-987A-AC7C90701566}"/>
          </ac:picMkLst>
        </pc:picChg>
        <pc:picChg chg="add del mod">
          <ac:chgData name="Lubomír Prokeš" userId="c6190586-327c-4754-acfe-3cab059996b7" providerId="ADAL" clId="{BE5E9DBD-5E80-4540-8B23-3044D568E051}" dt="2024-02-13T16:05:03.890" v="1256" actId="478"/>
          <ac:picMkLst>
            <pc:docMk/>
            <pc:sldMk cId="146821827" sldId="936"/>
            <ac:picMk id="6" creationId="{C38716D6-55E5-438D-9C20-26C802C3DE3E}"/>
          </ac:picMkLst>
        </pc:picChg>
        <pc:picChg chg="add del mod">
          <ac:chgData name="Lubomír Prokeš" userId="c6190586-327c-4754-acfe-3cab059996b7" providerId="ADAL" clId="{BE5E9DBD-5E80-4540-8B23-3044D568E051}" dt="2024-02-13T16:05:03.890" v="1256" actId="478"/>
          <ac:picMkLst>
            <pc:docMk/>
            <pc:sldMk cId="146821827" sldId="936"/>
            <ac:picMk id="1030" creationId="{B198671C-6B14-455C-A86B-271D17C6B2AD}"/>
          </ac:picMkLst>
        </pc:picChg>
        <pc:picChg chg="add del mod">
          <ac:chgData name="Lubomír Prokeš" userId="c6190586-327c-4754-acfe-3cab059996b7" providerId="ADAL" clId="{BE5E9DBD-5E80-4540-8B23-3044D568E051}" dt="2024-02-13T16:04:58.437" v="1253" actId="478"/>
          <ac:picMkLst>
            <pc:docMk/>
            <pc:sldMk cId="146821827" sldId="936"/>
            <ac:picMk id="1032" creationId="{B46E9C9B-9364-4626-8F30-69B80169A0CF}"/>
          </ac:picMkLst>
        </pc:picChg>
        <pc:picChg chg="del mod">
          <ac:chgData name="Lubomír Prokeš" userId="c6190586-327c-4754-acfe-3cab059996b7" providerId="ADAL" clId="{BE5E9DBD-5E80-4540-8B23-3044D568E051}" dt="2024-02-13T16:08:18.383" v="1284" actId="21"/>
          <ac:picMkLst>
            <pc:docMk/>
            <pc:sldMk cId="146821827" sldId="936"/>
            <ac:picMk id="45060" creationId="{00000000-0000-0000-0000-000000000000}"/>
          </ac:picMkLst>
        </pc:picChg>
        <pc:picChg chg="mod">
          <ac:chgData name="Lubomír Prokeš" userId="c6190586-327c-4754-acfe-3cab059996b7" providerId="ADAL" clId="{BE5E9DBD-5E80-4540-8B23-3044D568E051}" dt="2024-02-13T16:06:02.811" v="1275" actId="1076"/>
          <ac:picMkLst>
            <pc:docMk/>
            <pc:sldMk cId="146821827" sldId="936"/>
            <ac:picMk id="45062" creationId="{00000000-0000-0000-0000-000000000000}"/>
          </ac:picMkLst>
        </pc:picChg>
        <pc:picChg chg="mod">
          <ac:chgData name="Lubomír Prokeš" userId="c6190586-327c-4754-acfe-3cab059996b7" providerId="ADAL" clId="{BE5E9DBD-5E80-4540-8B23-3044D568E051}" dt="2024-02-13T16:06:01.590" v="1274" actId="1076"/>
          <ac:picMkLst>
            <pc:docMk/>
            <pc:sldMk cId="146821827" sldId="936"/>
            <ac:picMk id="45065" creationId="{00000000-0000-0000-0000-000000000000}"/>
          </ac:picMkLst>
        </pc:picChg>
      </pc:sldChg>
      <pc:sldChg chg="modSp add mod">
        <pc:chgData name="Lubomír Prokeš" userId="c6190586-327c-4754-acfe-3cab059996b7" providerId="ADAL" clId="{BE5E9DBD-5E80-4540-8B23-3044D568E051}" dt="2024-02-15T22:21:53.809" v="3553" actId="255"/>
        <pc:sldMkLst>
          <pc:docMk/>
          <pc:sldMk cId="2733321763" sldId="1040"/>
        </pc:sldMkLst>
        <pc:spChg chg="mod">
          <ac:chgData name="Lubomír Prokeš" userId="c6190586-327c-4754-acfe-3cab059996b7" providerId="ADAL" clId="{BE5E9DBD-5E80-4540-8B23-3044D568E051}" dt="2024-02-15T22:21:53.809" v="3553" actId="255"/>
          <ac:spMkLst>
            <pc:docMk/>
            <pc:sldMk cId="2733321763" sldId="1040"/>
            <ac:spMk id="10" creationId="{917EFC1B-0331-F3D5-8037-FF4894C18563}"/>
          </ac:spMkLst>
        </pc:spChg>
      </pc:sldChg>
      <pc:sldChg chg="addSp delSp modSp new del mod">
        <pc:chgData name="Lubomír Prokeš" userId="c6190586-327c-4754-acfe-3cab059996b7" providerId="ADAL" clId="{BE5E9DBD-5E80-4540-8B23-3044D568E051}" dt="2024-02-13T18:12:55.193" v="2191" actId="47"/>
        <pc:sldMkLst>
          <pc:docMk/>
          <pc:sldMk cId="2879588545" sldId="1041"/>
        </pc:sldMkLst>
        <pc:spChg chg="del">
          <ac:chgData name="Lubomír Prokeš" userId="c6190586-327c-4754-acfe-3cab059996b7" providerId="ADAL" clId="{BE5E9DBD-5E80-4540-8B23-3044D568E051}" dt="2024-02-13T14:39:31.167" v="968" actId="478"/>
          <ac:spMkLst>
            <pc:docMk/>
            <pc:sldMk cId="2879588545" sldId="1041"/>
            <ac:spMk id="2" creationId="{A7917E43-267B-3743-BE34-97409B9DDBE1}"/>
          </ac:spMkLst>
        </pc:spChg>
        <pc:spChg chg="del">
          <ac:chgData name="Lubomír Prokeš" userId="c6190586-327c-4754-acfe-3cab059996b7" providerId="ADAL" clId="{BE5E9DBD-5E80-4540-8B23-3044D568E051}" dt="2024-02-13T14:39:15.903" v="963" actId="478"/>
          <ac:spMkLst>
            <pc:docMk/>
            <pc:sldMk cId="2879588545" sldId="1041"/>
            <ac:spMk id="3" creationId="{CC09BF54-8AAD-710B-A51C-0E8EFD81C0CB}"/>
          </ac:spMkLst>
        </pc:spChg>
        <pc:spChg chg="add mod">
          <ac:chgData name="Lubomír Prokeš" userId="c6190586-327c-4754-acfe-3cab059996b7" providerId="ADAL" clId="{BE5E9DBD-5E80-4540-8B23-3044D568E051}" dt="2024-02-13T16:59:42.545" v="1447" actId="14100"/>
          <ac:spMkLst>
            <pc:docMk/>
            <pc:sldMk cId="2879588545" sldId="1041"/>
            <ac:spMk id="5" creationId="{C6197BB7-22AC-03A8-6F6E-DFFFC77F1BB3}"/>
          </ac:spMkLst>
        </pc:spChg>
        <pc:spChg chg="add mod">
          <ac:chgData name="Lubomír Prokeš" userId="c6190586-327c-4754-acfe-3cab059996b7" providerId="ADAL" clId="{BE5E9DBD-5E80-4540-8B23-3044D568E051}" dt="2024-02-13T18:12:34.912" v="2185" actId="6549"/>
          <ac:spMkLst>
            <pc:docMk/>
            <pc:sldMk cId="2879588545" sldId="1041"/>
            <ac:spMk id="6" creationId="{DAE731F6-4DB6-7284-1B48-F097A79FCD04}"/>
          </ac:spMkLst>
        </pc:spChg>
        <pc:picChg chg="add mod">
          <ac:chgData name="Lubomír Prokeš" userId="c6190586-327c-4754-acfe-3cab059996b7" providerId="ADAL" clId="{BE5E9DBD-5E80-4540-8B23-3044D568E051}" dt="2024-02-13T16:58:42.162" v="1422" actId="1076"/>
          <ac:picMkLst>
            <pc:docMk/>
            <pc:sldMk cId="2879588545" sldId="1041"/>
            <ac:picMk id="3074" creationId="{32274349-1586-7DDA-E5EA-09CA1E899FF1}"/>
          </ac:picMkLst>
        </pc:picChg>
        <pc:picChg chg="add mod">
          <ac:chgData name="Lubomír Prokeš" userId="c6190586-327c-4754-acfe-3cab059996b7" providerId="ADAL" clId="{BE5E9DBD-5E80-4540-8B23-3044D568E051}" dt="2024-02-13T16:58:44.878" v="1423" actId="1076"/>
          <ac:picMkLst>
            <pc:docMk/>
            <pc:sldMk cId="2879588545" sldId="1041"/>
            <ac:picMk id="3076" creationId="{0AF14C3E-C85C-3C5F-BC89-83B3EC8FC0C3}"/>
          </ac:picMkLst>
        </pc:picChg>
      </pc:sldChg>
      <pc:sldChg chg="addSp delSp modSp add mod ord">
        <pc:chgData name="Lubomír Prokeš" userId="c6190586-327c-4754-acfe-3cab059996b7" providerId="ADAL" clId="{BE5E9DBD-5E80-4540-8B23-3044D568E051}" dt="2024-02-13T17:14:20.408" v="1452" actId="1076"/>
        <pc:sldMkLst>
          <pc:docMk/>
          <pc:sldMk cId="1410412063" sldId="1042"/>
        </pc:sldMkLst>
        <pc:spChg chg="add mod">
          <ac:chgData name="Lubomír Prokeš" userId="c6190586-327c-4754-acfe-3cab059996b7" providerId="ADAL" clId="{BE5E9DBD-5E80-4540-8B23-3044D568E051}" dt="2024-02-13T16:11:14.638" v="1342" actId="1076"/>
          <ac:spMkLst>
            <pc:docMk/>
            <pc:sldMk cId="1410412063" sldId="1042"/>
            <ac:spMk id="2" creationId="{7BD7AC8B-5768-2D69-6D48-C3534267BE08}"/>
          </ac:spMkLst>
        </pc:spChg>
        <pc:spChg chg="del">
          <ac:chgData name="Lubomír Prokeš" userId="c6190586-327c-4754-acfe-3cab059996b7" providerId="ADAL" clId="{BE5E9DBD-5E80-4540-8B23-3044D568E051}" dt="2024-02-13T16:04:17.579" v="1235" actId="478"/>
          <ac:spMkLst>
            <pc:docMk/>
            <pc:sldMk cId="1410412063" sldId="1042"/>
            <ac:spMk id="3" creationId="{FA66163F-8D78-5EE2-1ADF-BD7C2DECDA7F}"/>
          </ac:spMkLst>
        </pc:spChg>
        <pc:spChg chg="del">
          <ac:chgData name="Lubomír Prokeš" userId="c6190586-327c-4754-acfe-3cab059996b7" providerId="ADAL" clId="{BE5E9DBD-5E80-4540-8B23-3044D568E051}" dt="2024-02-13T16:04:11.711" v="1233" actId="478"/>
          <ac:spMkLst>
            <pc:docMk/>
            <pc:sldMk cId="1410412063" sldId="1042"/>
            <ac:spMk id="5" creationId="{199DDEAE-0E4A-1B80-30AA-B864156E60E3}"/>
          </ac:spMkLst>
        </pc:spChg>
        <pc:spChg chg="add mod">
          <ac:chgData name="Lubomír Prokeš" userId="c6190586-327c-4754-acfe-3cab059996b7" providerId="ADAL" clId="{BE5E9DBD-5E80-4540-8B23-3044D568E051}" dt="2024-02-13T16:11:45.095" v="1350" actId="1076"/>
          <ac:spMkLst>
            <pc:docMk/>
            <pc:sldMk cId="1410412063" sldId="1042"/>
            <ac:spMk id="7" creationId="{6B428C75-3D32-749D-D44A-35504F688EF2}"/>
          </ac:spMkLst>
        </pc:spChg>
        <pc:spChg chg="add mod">
          <ac:chgData name="Lubomír Prokeš" userId="c6190586-327c-4754-acfe-3cab059996b7" providerId="ADAL" clId="{BE5E9DBD-5E80-4540-8B23-3044D568E051}" dt="2024-02-13T17:14:20.408" v="1452" actId="1076"/>
          <ac:spMkLst>
            <pc:docMk/>
            <pc:sldMk cId="1410412063" sldId="1042"/>
            <ac:spMk id="11" creationId="{817244AD-1680-94B3-E52D-F874D45FF9BC}"/>
          </ac:spMkLst>
        </pc:spChg>
        <pc:spChg chg="mod">
          <ac:chgData name="Lubomír Prokeš" userId="c6190586-327c-4754-acfe-3cab059996b7" providerId="ADAL" clId="{BE5E9DBD-5E80-4540-8B23-3044D568E051}" dt="2024-02-13T17:14:08.999" v="1449" actId="1076"/>
          <ac:spMkLst>
            <pc:docMk/>
            <pc:sldMk cId="1410412063" sldId="1042"/>
            <ac:spMk id="12" creationId="{3B9D1CBF-AC07-E1C8-E5A4-32DD4D2A98FA}"/>
          </ac:spMkLst>
        </pc:spChg>
        <pc:picChg chg="mod">
          <ac:chgData name="Lubomír Prokeš" userId="c6190586-327c-4754-acfe-3cab059996b7" providerId="ADAL" clId="{BE5E9DBD-5E80-4540-8B23-3044D568E051}" dt="2024-02-13T16:04:37.613" v="1246" actId="1076"/>
          <ac:picMkLst>
            <pc:docMk/>
            <pc:sldMk cId="1410412063" sldId="1042"/>
            <ac:picMk id="4" creationId="{EB55710F-9DD9-96C8-6DF4-E1F9630C7E7C}"/>
          </ac:picMkLst>
        </pc:picChg>
        <pc:picChg chg="mod">
          <ac:chgData name="Lubomír Prokeš" userId="c6190586-327c-4754-acfe-3cab059996b7" providerId="ADAL" clId="{BE5E9DBD-5E80-4540-8B23-3044D568E051}" dt="2024-02-13T16:04:34.060" v="1243" actId="1076"/>
          <ac:picMkLst>
            <pc:docMk/>
            <pc:sldMk cId="1410412063" sldId="1042"/>
            <ac:picMk id="6" creationId="{94B02F33-5E43-D27B-A3E0-4EB3205FD5CD}"/>
          </ac:picMkLst>
        </pc:picChg>
        <pc:picChg chg="add mod">
          <ac:chgData name="Lubomír Prokeš" userId="c6190586-327c-4754-acfe-3cab059996b7" providerId="ADAL" clId="{BE5E9DBD-5E80-4540-8B23-3044D568E051}" dt="2024-02-13T16:11:17.458" v="1343" actId="1076"/>
          <ac:picMkLst>
            <pc:docMk/>
            <pc:sldMk cId="1410412063" sldId="1042"/>
            <ac:picMk id="8" creationId="{2B7D8CF0-5517-E49E-058F-49D36157DA13}"/>
          </ac:picMkLst>
        </pc:picChg>
        <pc:picChg chg="add mod">
          <ac:chgData name="Lubomír Prokeš" userId="c6190586-327c-4754-acfe-3cab059996b7" providerId="ADAL" clId="{BE5E9DBD-5E80-4540-8B23-3044D568E051}" dt="2024-02-13T16:11:07.814" v="1339" actId="1076"/>
          <ac:picMkLst>
            <pc:docMk/>
            <pc:sldMk cId="1410412063" sldId="1042"/>
            <ac:picMk id="9" creationId="{840B59F4-33FA-542A-E054-CBE0D2824B92}"/>
          </ac:picMkLst>
        </pc:picChg>
        <pc:picChg chg="mod">
          <ac:chgData name="Lubomír Prokeš" userId="c6190586-327c-4754-acfe-3cab059996b7" providerId="ADAL" clId="{BE5E9DBD-5E80-4540-8B23-3044D568E051}" dt="2024-02-13T16:04:36.040" v="1245" actId="1076"/>
          <ac:picMkLst>
            <pc:docMk/>
            <pc:sldMk cId="1410412063" sldId="1042"/>
            <ac:picMk id="1030" creationId="{35A57F5D-A3BB-3970-C3A8-123EDB4A2EA9}"/>
          </ac:picMkLst>
        </pc:picChg>
        <pc:picChg chg="mod">
          <ac:chgData name="Lubomír Prokeš" userId="c6190586-327c-4754-acfe-3cab059996b7" providerId="ADAL" clId="{BE5E9DBD-5E80-4540-8B23-3044D568E051}" dt="2024-02-13T16:04:32.566" v="1242" actId="1076"/>
          <ac:picMkLst>
            <pc:docMk/>
            <pc:sldMk cId="1410412063" sldId="1042"/>
            <ac:picMk id="1032" creationId="{9649D139-9ABD-7342-4E81-45B26420DCC1}"/>
          </ac:picMkLst>
        </pc:picChg>
        <pc:picChg chg="del">
          <ac:chgData name="Lubomír Prokeš" userId="c6190586-327c-4754-acfe-3cab059996b7" providerId="ADAL" clId="{BE5E9DBD-5E80-4540-8B23-3044D568E051}" dt="2024-02-13T16:04:14.198" v="1234" actId="478"/>
          <ac:picMkLst>
            <pc:docMk/>
            <pc:sldMk cId="1410412063" sldId="1042"/>
            <ac:picMk id="45060" creationId="{93896403-75EC-4E26-2756-9D59BD5D577E}"/>
          </ac:picMkLst>
        </pc:picChg>
        <pc:picChg chg="del mod">
          <ac:chgData name="Lubomír Prokeš" userId="c6190586-327c-4754-acfe-3cab059996b7" providerId="ADAL" clId="{BE5E9DBD-5E80-4540-8B23-3044D568E051}" dt="2024-02-13T16:04:21.751" v="1238" actId="478"/>
          <ac:picMkLst>
            <pc:docMk/>
            <pc:sldMk cId="1410412063" sldId="1042"/>
            <ac:picMk id="45062" creationId="{7C01FBCF-75A8-DC15-8891-F48647AC266E}"/>
          </ac:picMkLst>
        </pc:picChg>
        <pc:picChg chg="del">
          <ac:chgData name="Lubomír Prokeš" userId="c6190586-327c-4754-acfe-3cab059996b7" providerId="ADAL" clId="{BE5E9DBD-5E80-4540-8B23-3044D568E051}" dt="2024-02-13T16:04:19.656" v="1236" actId="478"/>
          <ac:picMkLst>
            <pc:docMk/>
            <pc:sldMk cId="1410412063" sldId="1042"/>
            <ac:picMk id="45065" creationId="{23D7829A-1A1B-BDE0-BD1B-798F5A6C3871}"/>
          </ac:picMkLst>
        </pc:picChg>
      </pc:sldChg>
      <pc:sldChg chg="addSp delSp modSp add ord">
        <pc:chgData name="Lubomír Prokeš" userId="c6190586-327c-4754-acfe-3cab059996b7" providerId="ADAL" clId="{BE5E9DBD-5E80-4540-8B23-3044D568E051}" dt="2024-02-15T00:01:40.418" v="2720" actId="1076"/>
        <pc:sldMkLst>
          <pc:docMk/>
          <pc:sldMk cId="225217828" sldId="1043"/>
        </pc:sldMkLst>
        <pc:spChg chg="del">
          <ac:chgData name="Lubomír Prokeš" userId="c6190586-327c-4754-acfe-3cab059996b7" providerId="ADAL" clId="{BE5E9DBD-5E80-4540-8B23-3044D568E051}" dt="2024-02-14T23:56:56.967" v="2678" actId="478"/>
          <ac:spMkLst>
            <pc:docMk/>
            <pc:sldMk cId="225217828" sldId="1043"/>
            <ac:spMk id="9" creationId="{F740CE53-B897-519C-0D5D-3D52BC0B1965}"/>
          </ac:spMkLst>
        </pc:spChg>
        <pc:picChg chg="add mod">
          <ac:chgData name="Lubomír Prokeš" userId="c6190586-327c-4754-acfe-3cab059996b7" providerId="ADAL" clId="{BE5E9DBD-5E80-4540-8B23-3044D568E051}" dt="2024-02-14T23:57:19.437" v="2682" actId="1076"/>
          <ac:picMkLst>
            <pc:docMk/>
            <pc:sldMk cId="225217828" sldId="1043"/>
            <ac:picMk id="4098" creationId="{AE860FE9-6C2A-6953-103C-1846895D6F5D}"/>
          </ac:picMkLst>
        </pc:picChg>
        <pc:picChg chg="add del mod">
          <ac:chgData name="Lubomír Prokeš" userId="c6190586-327c-4754-acfe-3cab059996b7" providerId="ADAL" clId="{BE5E9DBD-5E80-4540-8B23-3044D568E051}" dt="2024-02-14T23:59:27.471" v="2699" actId="21"/>
          <ac:picMkLst>
            <pc:docMk/>
            <pc:sldMk cId="225217828" sldId="1043"/>
            <ac:picMk id="4100" creationId="{CAC18FB9-9AF7-5512-85F2-15B3F3144BC9}"/>
          </ac:picMkLst>
        </pc:picChg>
        <pc:picChg chg="add mod">
          <ac:chgData name="Lubomír Prokeš" userId="c6190586-327c-4754-acfe-3cab059996b7" providerId="ADAL" clId="{BE5E9DBD-5E80-4540-8B23-3044D568E051}" dt="2024-02-15T00:00:52.611" v="2715" actId="1076"/>
          <ac:picMkLst>
            <pc:docMk/>
            <pc:sldMk cId="225217828" sldId="1043"/>
            <ac:picMk id="4102" creationId="{97C29700-ECDD-59D7-2B33-53686FC137D3}"/>
          </ac:picMkLst>
        </pc:picChg>
        <pc:picChg chg="add mod">
          <ac:chgData name="Lubomír Prokeš" userId="c6190586-327c-4754-acfe-3cab059996b7" providerId="ADAL" clId="{BE5E9DBD-5E80-4540-8B23-3044D568E051}" dt="2024-02-15T00:01:40.418" v="2720" actId="1076"/>
          <ac:picMkLst>
            <pc:docMk/>
            <pc:sldMk cId="225217828" sldId="1043"/>
            <ac:picMk id="4104" creationId="{1E31C00D-F9C9-1249-9CFF-F1FD5C77BC93}"/>
          </ac:picMkLst>
        </pc:picChg>
        <pc:picChg chg="del">
          <ac:chgData name="Lubomír Prokeš" userId="c6190586-327c-4754-acfe-3cab059996b7" providerId="ADAL" clId="{BE5E9DBD-5E80-4540-8B23-3044D568E051}" dt="2024-02-14T23:56:56.967" v="2678" actId="478"/>
          <ac:picMkLst>
            <pc:docMk/>
            <pc:sldMk cId="225217828" sldId="1043"/>
            <ac:picMk id="97282" creationId="{2C906067-45BE-1636-D603-891652663C9B}"/>
          </ac:picMkLst>
        </pc:picChg>
        <pc:picChg chg="del">
          <ac:chgData name="Lubomír Prokeš" userId="c6190586-327c-4754-acfe-3cab059996b7" providerId="ADAL" clId="{BE5E9DBD-5E80-4540-8B23-3044D568E051}" dt="2024-02-14T23:56:56.967" v="2678" actId="478"/>
          <ac:picMkLst>
            <pc:docMk/>
            <pc:sldMk cId="225217828" sldId="1043"/>
            <ac:picMk id="97284" creationId="{BE451B32-CF02-919E-3E3B-D34410B44DD4}"/>
          </ac:picMkLst>
        </pc:picChg>
        <pc:picChg chg="del">
          <ac:chgData name="Lubomír Prokeš" userId="c6190586-327c-4754-acfe-3cab059996b7" providerId="ADAL" clId="{BE5E9DBD-5E80-4540-8B23-3044D568E051}" dt="2024-02-14T23:56:56.967" v="2678" actId="478"/>
          <ac:picMkLst>
            <pc:docMk/>
            <pc:sldMk cId="225217828" sldId="1043"/>
            <ac:picMk id="97286" creationId="{34D7A0E8-1ABB-22E8-9B76-F7D46D27DF63}"/>
          </ac:picMkLst>
        </pc:picChg>
      </pc:sldChg>
      <pc:sldChg chg="add del">
        <pc:chgData name="Lubomír Prokeš" userId="c6190586-327c-4754-acfe-3cab059996b7" providerId="ADAL" clId="{BE5E9DBD-5E80-4540-8B23-3044D568E051}" dt="2024-02-13T18:07:37.310" v="2096" actId="47"/>
        <pc:sldMkLst>
          <pc:docMk/>
          <pc:sldMk cId="261633930" sldId="1043"/>
        </pc:sldMkLst>
      </pc:sldChg>
      <pc:sldChg chg="new del">
        <pc:chgData name="Lubomír Prokeš" userId="c6190586-327c-4754-acfe-3cab059996b7" providerId="ADAL" clId="{BE5E9DBD-5E80-4540-8B23-3044D568E051}" dt="2024-02-15T21:39:22.789" v="3265" actId="47"/>
        <pc:sldMkLst>
          <pc:docMk/>
          <pc:sldMk cId="985280567" sldId="1044"/>
        </pc:sldMkLst>
      </pc:sldChg>
      <pc:sldChg chg="new del">
        <pc:chgData name="Lubomír Prokeš" userId="c6190586-327c-4754-acfe-3cab059996b7" providerId="ADAL" clId="{BE5E9DBD-5E80-4540-8B23-3044D568E051}" dt="2024-02-15T22:10:41.853" v="3410" actId="47"/>
        <pc:sldMkLst>
          <pc:docMk/>
          <pc:sldMk cId="1249647052" sldId="1044"/>
        </pc:sldMkLst>
      </pc:sldChg>
      <pc:sldChg chg="new del">
        <pc:chgData name="Lubomír Prokeš" userId="c6190586-327c-4754-acfe-3cab059996b7" providerId="ADAL" clId="{BE5E9DBD-5E80-4540-8B23-3044D568E051}" dt="2024-02-15T22:05:17.611" v="3385" actId="47"/>
        <pc:sldMkLst>
          <pc:docMk/>
          <pc:sldMk cId="3480633445" sldId="10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093A5-4911-4C9B-B3B9-424A48680DF3}" type="datetimeFigureOut">
              <a:rPr lang="cs-CZ" smtClean="0"/>
              <a:t>16.02.2024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713F6-735A-4CE0-840F-DC5A5D1A5FE7}" type="slidenum">
              <a:rPr lang="cs-CZ" smtClean="0"/>
              <a:t>‹#›</a:t>
            </a:fld>
            <a:endParaRPr lang="cs-CZ"/>
          </a:p>
        </p:txBody>
      </p:sp>
    </p:spTree>
    <p:extLst>
      <p:ext uri="{BB962C8B-B14F-4D97-AF65-F5344CB8AC3E}">
        <p14:creationId xmlns:p14="http://schemas.microsoft.com/office/powerpoint/2010/main" val="13050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17</a:t>
            </a:fld>
            <a:endParaRPr lang="cs-CZ"/>
          </a:p>
        </p:txBody>
      </p:sp>
    </p:spTree>
    <p:extLst>
      <p:ext uri="{BB962C8B-B14F-4D97-AF65-F5344CB8AC3E}">
        <p14:creationId xmlns:p14="http://schemas.microsoft.com/office/powerpoint/2010/main" val="270985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oAutofit/>
          </a:bodyPr>
          <a:lstStyle/>
          <a:p>
            <a:pPr lvl="0"/>
            <a:fld id="{97E8D8EC-9830-468C-B879-D635D18AF441}" type="slidenum">
              <a:t>18</a:t>
            </a:fld>
            <a:endParaRPr lang="en-GB"/>
          </a:p>
        </p:txBody>
      </p:sp>
      <p:sp>
        <p:nvSpPr>
          <p:cNvPr id="2" name="Zástupný symbol pro obrázek snímk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830" y="4343322"/>
            <a:ext cx="5486309" cy="4037593"/>
          </a:xfrm>
        </p:spPr>
        <p:txBody>
          <a:bodyPr/>
          <a:lstStyle/>
          <a:p>
            <a:endParaRPr lang="en-GB"/>
          </a:p>
        </p:txBody>
      </p:sp>
    </p:spTree>
    <p:extLst>
      <p:ext uri="{BB962C8B-B14F-4D97-AF65-F5344CB8AC3E}">
        <p14:creationId xmlns:p14="http://schemas.microsoft.com/office/powerpoint/2010/main" val="3043306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EEE07-66A2-214E-A55F-7535D364568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2D0FEAD-F98D-0B4A-BDCC-1BF2C71D797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1D59EAC-0264-B9D7-20FD-0DC5CB6F30A4}"/>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2BAAFE1F-F788-0C91-E939-74BA682A48C2}"/>
              </a:ext>
            </a:extLst>
          </p:cNvPr>
          <p:cNvSpPr>
            <a:spLocks noGrp="1"/>
          </p:cNvSpPr>
          <p:nvPr>
            <p:ph type="sldNum" sz="quarter" idx="10"/>
          </p:nvPr>
        </p:nvSpPr>
        <p:spPr/>
        <p:txBody>
          <a:bodyPr/>
          <a:lstStyle/>
          <a:p>
            <a:fld id="{B0981801-7D28-409D-A6E7-FE48E6DF2AE3}" type="slidenum">
              <a:rPr lang="cs-CZ" smtClean="0"/>
              <a:t>19</a:t>
            </a:fld>
            <a:endParaRPr lang="cs-CZ"/>
          </a:p>
        </p:txBody>
      </p:sp>
    </p:spTree>
    <p:extLst>
      <p:ext uri="{BB962C8B-B14F-4D97-AF65-F5344CB8AC3E}">
        <p14:creationId xmlns:p14="http://schemas.microsoft.com/office/powerpoint/2010/main" val="360919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4657A4A-ECE8-F1E1-0343-4330753B178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C088F63-5039-0556-6CA4-F0A51C5600E3}"/>
              </a:ext>
            </a:extLst>
          </p:cNvPr>
          <p:cNvSpPr>
            <a:spLocks noGrp="1" noChangeArrowheads="1"/>
          </p:cNvSpPr>
          <p:nvPr>
            <p:ph type="sldNum"/>
          </p:nvPr>
        </p:nvSpPr>
        <p:spPr>
          <a:ln/>
        </p:spPr>
        <p:txBody>
          <a:bodyPr/>
          <a:lstStyle/>
          <a:p>
            <a:fld id="{3C1FC8CA-CFCD-4575-9928-4D13A7E44D01}" type="slidenum">
              <a:rPr lang="en-GB" altLang="cs-CZ"/>
              <a:pPr/>
              <a:t>20</a:t>
            </a:fld>
            <a:endParaRPr lang="en-GB" altLang="cs-CZ"/>
          </a:p>
        </p:txBody>
      </p:sp>
      <p:sp>
        <p:nvSpPr>
          <p:cNvPr id="13313" name="Rectangle 1">
            <a:extLst>
              <a:ext uri="{FF2B5EF4-FFF2-40B4-BE49-F238E27FC236}">
                <a16:creationId xmlns:a16="http://schemas.microsoft.com/office/drawing/2014/main" id="{9A160F10-A282-1E1E-14B0-261D87A19DEA}"/>
              </a:ext>
            </a:extLst>
          </p:cNvPr>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a:extLst>
              <a:ext uri="{FF2B5EF4-FFF2-40B4-BE49-F238E27FC236}">
                <a16:creationId xmlns:a16="http://schemas.microsoft.com/office/drawing/2014/main" id="{49C379F4-1054-761C-2E3F-87363E1A684C}"/>
              </a:ext>
            </a:extLst>
          </p:cNvPr>
          <p:cNvSpPr txBox="1">
            <a:spLocks noGrp="1" noChangeArrowheads="1"/>
          </p:cNvSpPr>
          <p:nvPr>
            <p:ph type="body" idx="1"/>
          </p:nvPr>
        </p:nvSpPr>
        <p:spPr bwMode="auto">
          <a:xfrm>
            <a:off x="685512" y="4343231"/>
            <a:ext cx="5486976" cy="40377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36706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txBox="1">
            <a:spLocks noGrp="1" noRot="1" noChangeAspect="1" noChangeArrowheads="1" noTextEdit="1"/>
          </p:cNvSpPr>
          <p:nvPr>
            <p:ph type="sldImg"/>
          </p:nvPr>
        </p:nvSpPr>
        <p:spPr>
          <a:xfrm>
            <a:off x="-9990138" y="-6897688"/>
            <a:ext cx="19981863" cy="14986001"/>
          </a:xfrm>
          <a:solidFill>
            <a:srgbClr val="FFFFFF"/>
          </a:solidFill>
          <a:ln>
            <a:solidFill>
              <a:srgbClr val="000000"/>
            </a:solidFill>
            <a:miter lim="800000"/>
            <a:headEnd/>
            <a:tailEnd/>
          </a:ln>
        </p:spPr>
      </p:sp>
      <p:sp>
        <p:nvSpPr>
          <p:cNvPr id="15363" name="Rectangle 2"/>
          <p:cNvSpPr txBox="1">
            <a:spLocks noGrp="1" noChangeArrowheads="1"/>
          </p:cNvSpPr>
          <p:nvPr>
            <p:ph type="body" idx="1"/>
          </p:nvPr>
        </p:nvSpPr>
        <p:spPr>
          <a:xfrm>
            <a:off x="622146" y="3714623"/>
            <a:ext cx="4975723" cy="35191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13434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D80FD-6D58-07ED-E4F6-D3625DAA9264}"/>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C6BD0AA-809D-1118-27B6-885E6E26D34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15F25FE-9114-0E52-D336-37495C361724}"/>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3E1826CF-34DC-7040-63E6-0DE3549A817A}"/>
              </a:ext>
            </a:extLst>
          </p:cNvPr>
          <p:cNvSpPr>
            <a:spLocks noGrp="1"/>
          </p:cNvSpPr>
          <p:nvPr>
            <p:ph type="sldNum" sz="quarter" idx="10"/>
          </p:nvPr>
        </p:nvSpPr>
        <p:spPr/>
        <p:txBody>
          <a:bodyPr/>
          <a:lstStyle/>
          <a:p>
            <a:fld id="{B0981801-7D28-409D-A6E7-FE48E6DF2AE3}" type="slidenum">
              <a:rPr lang="cs-CZ" smtClean="0"/>
              <a:t>33</a:t>
            </a:fld>
            <a:endParaRPr lang="cs-CZ"/>
          </a:p>
        </p:txBody>
      </p:sp>
    </p:spTree>
    <p:extLst>
      <p:ext uri="{BB962C8B-B14F-4D97-AF65-F5344CB8AC3E}">
        <p14:creationId xmlns:p14="http://schemas.microsoft.com/office/powerpoint/2010/main" val="3383859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90</a:t>
            </a:fld>
            <a:endParaRPr lang="cs-CZ"/>
          </a:p>
        </p:txBody>
      </p:sp>
    </p:spTree>
    <p:extLst>
      <p:ext uri="{BB962C8B-B14F-4D97-AF65-F5344CB8AC3E}">
        <p14:creationId xmlns:p14="http://schemas.microsoft.com/office/powerpoint/2010/main" val="163407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16.02.2024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93547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16.02.2024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554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16.02.2024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39860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333375"/>
            <a:ext cx="8229600" cy="625475"/>
          </a:xfrm>
        </p:spPr>
        <p:txBody>
          <a:bodyPr/>
          <a:lstStyle/>
          <a:p>
            <a:r>
              <a:rPr lang="cs-CZ"/>
              <a:t>Kliknutím lze upravit styl.</a:t>
            </a:r>
            <a:endParaRPr lang="en-US"/>
          </a:p>
        </p:txBody>
      </p:sp>
      <p:sp>
        <p:nvSpPr>
          <p:cNvPr id="3" name="Zástupný symbol pro obsah 2"/>
          <p:cNvSpPr>
            <a:spLocks noGrp="1"/>
          </p:cNvSpPr>
          <p:nvPr>
            <p:ph sz="quarter" idx="1"/>
          </p:nvPr>
        </p:nvSpPr>
        <p:spPr>
          <a:xfrm>
            <a:off x="457200" y="981075"/>
            <a:ext cx="4038600" cy="2366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4648200" y="981075"/>
            <a:ext cx="4038600" cy="2366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457200" y="3500438"/>
            <a:ext cx="4038600" cy="23669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obsah 5"/>
          <p:cNvSpPr>
            <a:spLocks noGrp="1"/>
          </p:cNvSpPr>
          <p:nvPr>
            <p:ph sz="quarter" idx="4"/>
          </p:nvPr>
        </p:nvSpPr>
        <p:spPr>
          <a:xfrm>
            <a:off x="4648200" y="3500438"/>
            <a:ext cx="4038600" cy="23669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8" name="Rectangle 3"/>
          <p:cNvSpPr>
            <a:spLocks noGrp="1" noChangeArrowheads="1"/>
          </p:cNvSpPr>
          <p:nvPr>
            <p:ph type="sldNum" sz="quarter" idx="11"/>
          </p:nvPr>
        </p:nvSpPr>
        <p:spPr>
          <a:ln/>
        </p:spPr>
        <p:txBody>
          <a:bodyPr/>
          <a:lstStyle>
            <a:lvl1pPr>
              <a:defRPr/>
            </a:lvl1pPr>
          </a:lstStyle>
          <a:p>
            <a:pPr>
              <a:defRPr/>
            </a:pPr>
            <a:fld id="{42F4A77A-2BEB-4D46-91E0-7111E6BC1566}" type="slidenum">
              <a:rPr lang="en-US" altLang="en-US"/>
              <a:pPr>
                <a:defRPr/>
              </a:pPr>
              <a:t>‹#›</a:t>
            </a:fld>
            <a:endParaRPr lang="en-US" altLang="en-US"/>
          </a:p>
        </p:txBody>
      </p:sp>
      <p:sp>
        <p:nvSpPr>
          <p:cNvPr id="9"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1567780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endParaRPr lang="en-US"/>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6" name="Rectangle 3"/>
          <p:cNvSpPr>
            <a:spLocks noGrp="1" noChangeArrowheads="1"/>
          </p:cNvSpPr>
          <p:nvPr>
            <p:ph type="sldNum" sz="quarter" idx="11"/>
          </p:nvPr>
        </p:nvSpPr>
        <p:spPr>
          <a:ln/>
        </p:spPr>
        <p:txBody>
          <a:bodyPr/>
          <a:lstStyle>
            <a:lvl1pPr>
              <a:defRPr/>
            </a:lvl1pPr>
          </a:lstStyle>
          <a:p>
            <a:pPr>
              <a:defRPr/>
            </a:pPr>
            <a:fld id="{D965D84D-C189-4EB8-BF68-3104CAD48325}" type="slidenum">
              <a:rPr lang="en-US" altLang="en-US"/>
              <a:pPr>
                <a:defRPr/>
              </a:pPr>
              <a:t>‹#›</a:t>
            </a:fld>
            <a:endParaRPr lang="en-US" altLang="en-US"/>
          </a:p>
        </p:txBody>
      </p:sp>
      <p:sp>
        <p:nvSpPr>
          <p:cNvPr id="7"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284386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16.02.2024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6031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16.02.2024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426849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16.02.2024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053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9067A27-E1AF-4E7D-9A1E-C94C45B69EA3}" type="datetimeFigureOut">
              <a:rPr lang="cs-CZ" smtClean="0"/>
              <a:t>16.02.2024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2300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9067A27-E1AF-4E7D-9A1E-C94C45B69EA3}" type="datetimeFigureOut">
              <a:rPr lang="cs-CZ" smtClean="0"/>
              <a:t>16.02.2024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94268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067A27-E1AF-4E7D-9A1E-C94C45B69EA3}" type="datetimeFigureOut">
              <a:rPr lang="cs-CZ" smtClean="0"/>
              <a:t>16.02.2024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29851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16.02.2024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7721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16.02.2024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99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67A27-E1AF-4E7D-9A1E-C94C45B69EA3}" type="datetimeFigureOut">
              <a:rPr lang="cs-CZ" smtClean="0"/>
              <a:t>16.02.2024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B8113-14E0-4972-924B-057BE66B75E3}" type="slidenum">
              <a:rPr lang="cs-CZ" smtClean="0"/>
              <a:t>‹#›</a:t>
            </a:fld>
            <a:endParaRPr lang="cs-CZ"/>
          </a:p>
        </p:txBody>
      </p:sp>
    </p:spTree>
    <p:extLst>
      <p:ext uri="{BB962C8B-B14F-4D97-AF65-F5344CB8AC3E}">
        <p14:creationId xmlns:p14="http://schemas.microsoft.com/office/powerpoint/2010/main" val="422091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jpg"/><Relationship Id="rId4" Type="http://schemas.openxmlformats.org/officeDocument/2006/relationships/image" Target="../media/image196.jpg"/></Relationships>
</file>

<file path=ppt/slides/_rels/slide10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201.jpeg"/></Relationships>
</file>

<file path=ppt/slides/_rels/slide10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jpeg"/></Relationships>
</file>

<file path=ppt/slides/_rels/slide10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10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pn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10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0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2.xml"/><Relationship Id="rId5" Type="http://schemas.openxmlformats.org/officeDocument/2006/relationships/image" Target="../media/image218.jpeg"/><Relationship Id="rId4" Type="http://schemas.openxmlformats.org/officeDocument/2006/relationships/image" Target="../media/image217.png"/></Relationships>
</file>

<file path=ppt/slides/_rels/slide107.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4.jpe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jpeg"/><Relationship Id="rId4" Type="http://schemas.openxmlformats.org/officeDocument/2006/relationships/image" Target="../media/image221.png"/></Relationships>
</file>

<file path=ppt/slides/_rels/slide10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jpe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112.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6.jpeg"/></Relationships>
</file>

<file path=ppt/slides/_rels/slide11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11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11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hyperlink" Target="https://commons.wikimedia.org/wiki/File:Urea_Synthesis_Woehler.png" TargetMode="External"/><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11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55.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hyperlink" Target="https://commons.wikimedia.org/wiki/File:Thiophosgene-2D.png"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jpeg"/><Relationship Id="rId1" Type="http://schemas.openxmlformats.org/officeDocument/2006/relationships/slideLayout" Target="../slideLayouts/slideLayout2.xml"/><Relationship Id="rId4" Type="http://schemas.openxmlformats.org/officeDocument/2006/relationships/image" Target="../media/image262.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commons.wikimedia.org/wiki/File:Charcoal.jpg"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gif"/><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oleObject" Target="../embeddings/oleObject4.bin"/><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8.gif"/><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commons.wikimedia.org/wiki/File:Photo-CarBattery.jp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jp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oleObject" Target="../embeddings/oleObject7.bin"/><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 Id="rId6" Type="http://schemas.openxmlformats.org/officeDocument/2006/relationships/image" Target="../media/image125.jpeg"/><Relationship Id="rId5" Type="http://schemas.openxmlformats.org/officeDocument/2006/relationships/hyperlink" Target="http://listverse.com/wp-content/uploads/2010/03/2099954120103830173s600x600q85.jpg" TargetMode="External"/><Relationship Id="rId4" Type="http://schemas.openxmlformats.org/officeDocument/2006/relationships/image" Target="../media/image124.jpeg"/></Relationships>
</file>

<file path=ppt/slides/_rels/slide71.xml.rels><?xml version="1.0" encoding="UTF-8" standalone="yes"?>
<Relationships xmlns="http://schemas.openxmlformats.org/package/2006/relationships"><Relationship Id="rId3" Type="http://schemas.openxmlformats.org/officeDocument/2006/relationships/hyperlink" Target="https://www.bejvavalo.cz/clanky/foto/sodovka-1.jpg" TargetMode="External"/><Relationship Id="rId2" Type="http://schemas.openxmlformats.org/officeDocument/2006/relationships/image" Target="../media/image126.jpeg"/><Relationship Id="rId1" Type="http://schemas.openxmlformats.org/officeDocument/2006/relationships/slideLayout" Target="../slideLayouts/slideLayout4.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7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jpeg"/></Relationships>
</file>

<file path=ppt/slides/_rels/slide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jpeg"/></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8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png"/></Relationships>
</file>

<file path=ppt/slides/_rels/slide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image" Target="../media/image171.png"/><Relationship Id="rId1" Type="http://schemas.openxmlformats.org/officeDocument/2006/relationships/slideLayout" Target="../slideLayouts/slideLayout4.xml"/><Relationship Id="rId4" Type="http://schemas.openxmlformats.org/officeDocument/2006/relationships/image" Target="../media/image173.png"/></Relationships>
</file>

<file path=ppt/slides/_rels/slide9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77.gif"/><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1.jpeg"/><Relationship Id="rId4" Type="http://schemas.openxmlformats.org/officeDocument/2006/relationships/image" Target="../media/image180.png"/></Relationships>
</file>

<file path=ppt/slides/_rels/slide9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5.jpeg"/><Relationship Id="rId4" Type="http://schemas.openxmlformats.org/officeDocument/2006/relationships/image" Target="../media/image184.jpeg"/></Relationships>
</file>

<file path=ppt/slides/_rels/slide9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2133600"/>
            <a:ext cx="8229600" cy="1143000"/>
          </a:xfrm>
        </p:spPr>
        <p:txBody>
          <a:bodyPr/>
          <a:lstStyle/>
          <a:p>
            <a:r>
              <a:rPr lang="cs-CZ" b="1" dirty="0" err="1"/>
              <a:t>Tetrely</a:t>
            </a:r>
            <a:endParaRPr lang="cs-CZ" b="1" dirty="0"/>
          </a:p>
        </p:txBody>
      </p:sp>
    </p:spTree>
    <p:extLst>
      <p:ext uri="{BB962C8B-B14F-4D97-AF65-F5344CB8AC3E}">
        <p14:creationId xmlns:p14="http://schemas.microsoft.com/office/powerpoint/2010/main" val="422205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28600" y="304800"/>
            <a:ext cx="8686800" cy="6248400"/>
          </a:xfrm>
        </p:spPr>
        <p:txBody>
          <a:bodyPr>
            <a:normAutofit/>
          </a:bodyPr>
          <a:lstStyle/>
          <a:p>
            <a:pPr eaLnBrk="1" hangingPunct="1">
              <a:buFont typeface="Wingdings" pitchFamily="2" charset="2"/>
              <a:buNone/>
            </a:pPr>
            <a:r>
              <a:rPr lang="cs-CZ" altLang="en-US" sz="2000" b="1" i="1" dirty="0">
                <a:cs typeface="Arial" panose="020B0604020202020204" pitchFamily="34" charset="0"/>
              </a:rPr>
              <a:t>Fullereny</a:t>
            </a:r>
            <a:r>
              <a:rPr lang="cs-CZ" altLang="en-US" sz="2000" b="1"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příprava laserovou ablací, unikátní vlastnosti např. nosiče léčiv, </a:t>
            </a:r>
            <a:r>
              <a:rPr lang="cs-CZ" altLang="en-US" sz="2000" dirty="0" err="1">
                <a:cs typeface="Arial" panose="020B0604020202020204" pitchFamily="34" charset="0"/>
              </a:rPr>
              <a:t>sensitizery</a:t>
            </a:r>
            <a:r>
              <a:rPr lang="cs-CZ" altLang="en-US" sz="2000" dirty="0">
                <a:cs typeface="Arial" panose="020B0604020202020204" pitchFamily="34" charset="0"/>
              </a:rPr>
              <a:t> 	</a:t>
            </a: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endParaRPr lang="cs-CZ" altLang="en-US" sz="2000" i="1" dirty="0">
              <a:cs typeface="Arial" panose="020B0604020202020204" pitchFamily="34" charset="0"/>
            </a:endParaRPr>
          </a:p>
          <a:p>
            <a:pPr eaLnBrk="1" hangingPunct="1">
              <a:buFont typeface="Wingdings" pitchFamily="2" charset="2"/>
              <a:buNone/>
            </a:pPr>
            <a:endParaRPr lang="cs-CZ" altLang="en-US" sz="2000" i="1" dirty="0">
              <a:cs typeface="Arial" panose="020B0604020202020204" pitchFamily="34" charset="0"/>
            </a:endParaRPr>
          </a:p>
          <a:p>
            <a:pPr eaLnBrk="1" hangingPunct="1">
              <a:buFont typeface="Wingdings" pitchFamily="2" charset="2"/>
              <a:buNone/>
            </a:pPr>
            <a:endParaRPr lang="cs-CZ" altLang="en-US" sz="2000" i="1" dirty="0">
              <a:cs typeface="Arial" panose="020B0604020202020204" pitchFamily="34" charset="0"/>
            </a:endParaRPr>
          </a:p>
          <a:p>
            <a:pPr eaLnBrk="1" hangingPunct="1">
              <a:buFont typeface="Wingdings" pitchFamily="2" charset="2"/>
              <a:buNone/>
            </a:pPr>
            <a:endParaRPr lang="cs-CZ" altLang="en-US" sz="2000" i="1" dirty="0">
              <a:cs typeface="Arial" panose="020B0604020202020204" pitchFamily="34" charset="0"/>
            </a:endParaRPr>
          </a:p>
          <a:p>
            <a:pPr eaLnBrk="1" hangingPunct="1">
              <a:buFont typeface="Wingdings" pitchFamily="2" charset="2"/>
              <a:buNone/>
            </a:pPr>
            <a:endParaRPr lang="cs-CZ" altLang="en-US" sz="2000" i="1" dirty="0">
              <a:cs typeface="Arial" panose="020B0604020202020204" pitchFamily="34" charset="0"/>
            </a:endParaRPr>
          </a:p>
          <a:p>
            <a:pPr marL="0" indent="0" eaLnBrk="1" hangingPunct="1">
              <a:buNone/>
            </a:pPr>
            <a:endParaRPr lang="cs-CZ" altLang="en-US" sz="2000" dirty="0">
              <a:cs typeface="Arial" panose="020B0604020202020204" pitchFamily="34" charset="0"/>
            </a:endParaRPr>
          </a:p>
        </p:txBody>
      </p:sp>
      <p:pic>
        <p:nvPicPr>
          <p:cNvPr id="149508"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6919" y="1524000"/>
            <a:ext cx="2006936" cy="1965325"/>
          </a:xfrm>
          <a:prstGeom prst="rect">
            <a:avLst/>
          </a:prstGeom>
          <a:noFill/>
          <a:extLst>
            <a:ext uri="{909E8E84-426E-40DD-AFC4-6F175D3DCCD1}">
              <a14:hiddenFill xmlns:a14="http://schemas.microsoft.com/office/drawing/2010/main">
                <a:solidFill>
                  <a:srgbClr val="FFFFFF"/>
                </a:solidFill>
              </a14:hiddenFill>
            </a:ext>
          </a:extLst>
        </p:spPr>
      </p:pic>
      <p:pic>
        <p:nvPicPr>
          <p:cNvPr id="149510"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278" y="1017588"/>
            <a:ext cx="3020094" cy="297814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85800" y="2040298"/>
            <a:ext cx="607859" cy="369332"/>
          </a:xfrm>
          <a:prstGeom prst="rect">
            <a:avLst/>
          </a:prstGeom>
        </p:spPr>
        <p:txBody>
          <a:bodyPr wrap="none">
            <a:spAutoFit/>
          </a:bodyPr>
          <a:lstStyle/>
          <a:p>
            <a:r>
              <a:rPr lang="cs-CZ" altLang="en-US" b="1" i="1" dirty="0">
                <a:latin typeface="Arial" panose="020B0604020202020204" pitchFamily="34" charset="0"/>
                <a:cs typeface="Arial" panose="020B0604020202020204" pitchFamily="34" charset="0"/>
              </a:rPr>
              <a:t>C60</a:t>
            </a:r>
            <a:endParaRPr lang="cs-CZ" dirty="0"/>
          </a:p>
        </p:txBody>
      </p:sp>
      <p:sp>
        <p:nvSpPr>
          <p:cNvPr id="5" name="Obdélník 4"/>
          <p:cNvSpPr/>
          <p:nvPr/>
        </p:nvSpPr>
        <p:spPr>
          <a:xfrm>
            <a:off x="4638710" y="1981200"/>
            <a:ext cx="607859" cy="369332"/>
          </a:xfrm>
          <a:prstGeom prst="rect">
            <a:avLst/>
          </a:prstGeom>
        </p:spPr>
        <p:txBody>
          <a:bodyPr wrap="none">
            <a:spAutoFit/>
          </a:bodyPr>
          <a:lstStyle/>
          <a:p>
            <a:r>
              <a:rPr lang="cs-CZ" altLang="en-US" b="1" i="1" dirty="0">
                <a:latin typeface="Arial" panose="020B0604020202020204" pitchFamily="34" charset="0"/>
                <a:cs typeface="Arial" panose="020B0604020202020204" pitchFamily="34" charset="0"/>
              </a:rPr>
              <a:t>C70</a:t>
            </a:r>
          </a:p>
        </p:txBody>
      </p:sp>
      <p:pic>
        <p:nvPicPr>
          <p:cNvPr id="149512"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4376636"/>
            <a:ext cx="2893795" cy="1914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04800" y="4572000"/>
            <a:ext cx="1497269" cy="400110"/>
          </a:xfrm>
          <a:prstGeom prst="rect">
            <a:avLst/>
          </a:prstGeom>
          <a:noFill/>
        </p:spPr>
        <p:txBody>
          <a:bodyPr wrap="none" rtlCol="0">
            <a:spAutoFit/>
          </a:bodyPr>
          <a:lstStyle/>
          <a:p>
            <a:r>
              <a:rPr lang="cs-CZ" sz="2000" b="1" i="1" dirty="0" err="1">
                <a:cs typeface="Arial" panose="020B0604020202020204" pitchFamily="34" charset="0"/>
              </a:rPr>
              <a:t>Nanotrubice</a:t>
            </a:r>
            <a:endParaRPr lang="cs-CZ" sz="2000" b="1" i="1" dirty="0">
              <a:cs typeface="Arial" panose="020B0604020202020204" pitchFamily="34" charset="0"/>
            </a:endParaRPr>
          </a:p>
        </p:txBody>
      </p:sp>
    </p:spTree>
    <p:extLst>
      <p:ext uri="{BB962C8B-B14F-4D97-AF65-F5344CB8AC3E}">
        <p14:creationId xmlns:p14="http://schemas.microsoft.com/office/powerpoint/2010/main" val="1425703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0DADE94-7F3D-4CB4-88CD-363DB452C744}"/>
              </a:ext>
            </a:extLst>
          </p:cNvPr>
          <p:cNvSpPr/>
          <p:nvPr/>
        </p:nvSpPr>
        <p:spPr>
          <a:xfrm>
            <a:off x="26963" y="152400"/>
            <a:ext cx="8915400" cy="2246769"/>
          </a:xfrm>
          <a:prstGeom prst="rect">
            <a:avLst/>
          </a:prstGeom>
        </p:spPr>
        <p:txBody>
          <a:bodyPr wrap="square">
            <a:spAutoFit/>
          </a:bodyPr>
          <a:lstStyle/>
          <a:p>
            <a:pPr algn="just"/>
            <a:r>
              <a:rPr lang="en-US" sz="2000" b="1" dirty="0" err="1"/>
              <a:t>Fulgurit</a:t>
            </a:r>
            <a:r>
              <a:rPr lang="en-US" sz="2000" dirty="0"/>
              <a:t> </a:t>
            </a:r>
            <a:r>
              <a:rPr lang="en-US" sz="2000" dirty="0" err="1"/>
              <a:t>vznik</a:t>
            </a:r>
            <a:r>
              <a:rPr lang="cs-CZ" sz="2000" dirty="0"/>
              <a:t>á</a:t>
            </a:r>
            <a:r>
              <a:rPr lang="en-US" sz="2000" dirty="0"/>
              <a:t> </a:t>
            </a:r>
            <a:r>
              <a:rPr lang="en-US" sz="2000" dirty="0" err="1"/>
              <a:t>zásahem</a:t>
            </a:r>
            <a:r>
              <a:rPr lang="en-US" sz="2000" dirty="0"/>
              <a:t> </a:t>
            </a:r>
            <a:r>
              <a:rPr lang="en-US" sz="2000" dirty="0" err="1"/>
              <a:t>blesku</a:t>
            </a:r>
            <a:r>
              <a:rPr lang="en-US" sz="2000" dirty="0"/>
              <a:t> do </a:t>
            </a:r>
            <a:r>
              <a:rPr lang="en-US" sz="2000" dirty="0" err="1"/>
              <a:t>písku</a:t>
            </a:r>
            <a:r>
              <a:rPr lang="en-US" sz="2000" dirty="0"/>
              <a:t>, </a:t>
            </a:r>
            <a:r>
              <a:rPr lang="en-US" sz="2000" dirty="0" err="1"/>
              <a:t>případně</a:t>
            </a:r>
            <a:r>
              <a:rPr lang="en-US" sz="2000" dirty="0"/>
              <a:t> </a:t>
            </a:r>
            <a:r>
              <a:rPr lang="en-US" sz="2000" dirty="0" err="1"/>
              <a:t>půdy</a:t>
            </a:r>
            <a:r>
              <a:rPr lang="en-US" sz="2000" dirty="0"/>
              <a:t> </a:t>
            </a:r>
            <a:r>
              <a:rPr lang="en-US" sz="2000" dirty="0" err="1"/>
              <a:t>či</a:t>
            </a:r>
            <a:r>
              <a:rPr lang="en-US" sz="2000" dirty="0"/>
              <a:t> </a:t>
            </a:r>
            <a:r>
              <a:rPr lang="en-US" sz="2000" dirty="0" err="1"/>
              <a:t>pevných</a:t>
            </a:r>
            <a:r>
              <a:rPr lang="en-US" sz="2000" dirty="0"/>
              <a:t> </a:t>
            </a:r>
            <a:r>
              <a:rPr lang="en-US" sz="2000" dirty="0" err="1"/>
              <a:t>hornin</a:t>
            </a:r>
            <a:r>
              <a:rPr lang="cs-CZ" sz="2000" dirty="0"/>
              <a:t> </a:t>
            </a:r>
            <a:r>
              <a:rPr lang="en-US" sz="2000" dirty="0"/>
              <a:t>s </a:t>
            </a:r>
            <a:r>
              <a:rPr lang="en-US" sz="2000" dirty="0" err="1"/>
              <a:t>dostatečným</a:t>
            </a:r>
            <a:r>
              <a:rPr lang="en-US" sz="2000" dirty="0"/>
              <a:t> </a:t>
            </a:r>
            <a:r>
              <a:rPr lang="en-US" sz="2000" dirty="0" err="1"/>
              <a:t>množství</a:t>
            </a:r>
            <a:r>
              <a:rPr lang="en-US" sz="2000" dirty="0"/>
              <a:t> </a:t>
            </a:r>
            <a:r>
              <a:rPr lang="en-US" sz="2000" dirty="0" err="1"/>
              <a:t>křemičitých</a:t>
            </a:r>
            <a:r>
              <a:rPr lang="en-US" sz="2000" dirty="0"/>
              <a:t> </a:t>
            </a:r>
            <a:r>
              <a:rPr lang="en-US" sz="2000" dirty="0" err="1"/>
              <a:t>částic</a:t>
            </a:r>
            <a:r>
              <a:rPr lang="en-US" sz="2000" dirty="0"/>
              <a:t>. </a:t>
            </a:r>
            <a:r>
              <a:rPr lang="en-US" sz="2000" dirty="0" err="1"/>
              <a:t>Při</a:t>
            </a:r>
            <a:r>
              <a:rPr lang="en-US" sz="2000" dirty="0"/>
              <a:t> </a:t>
            </a:r>
            <a:r>
              <a:rPr lang="en-US" sz="2000" dirty="0" err="1"/>
              <a:t>úderu</a:t>
            </a:r>
            <a:r>
              <a:rPr lang="en-US" sz="2000" dirty="0"/>
              <a:t> </a:t>
            </a:r>
            <a:r>
              <a:rPr lang="en-US" sz="2000" dirty="0" err="1"/>
              <a:t>blesku</a:t>
            </a:r>
            <a:r>
              <a:rPr lang="en-US" sz="2000" dirty="0"/>
              <a:t> </a:t>
            </a:r>
            <a:r>
              <a:rPr lang="en-US" sz="2000" dirty="0" err="1"/>
              <a:t>dochází</a:t>
            </a:r>
            <a:r>
              <a:rPr lang="en-US" sz="2000" dirty="0"/>
              <a:t> k </a:t>
            </a:r>
            <a:r>
              <a:rPr lang="en-US" sz="2000" dirty="0" err="1"/>
              <a:t>roztavení</a:t>
            </a:r>
            <a:r>
              <a:rPr lang="en-US" sz="2000" dirty="0"/>
              <a:t> </a:t>
            </a:r>
            <a:r>
              <a:rPr lang="en-US" sz="2000" dirty="0" err="1"/>
              <a:t>až</a:t>
            </a:r>
            <a:r>
              <a:rPr lang="en-US" sz="2000" dirty="0"/>
              <a:t> </a:t>
            </a:r>
            <a:r>
              <a:rPr lang="en-US" sz="2000" dirty="0" err="1"/>
              <a:t>varu</a:t>
            </a:r>
            <a:r>
              <a:rPr lang="en-US" sz="2000" dirty="0"/>
              <a:t> (2950 °C) </a:t>
            </a:r>
            <a:r>
              <a:rPr lang="en-US" sz="2000" dirty="0" err="1"/>
              <a:t>křemičitých</a:t>
            </a:r>
            <a:r>
              <a:rPr lang="en-US" sz="2000" dirty="0"/>
              <a:t> </a:t>
            </a:r>
            <a:r>
              <a:rPr lang="en-US" sz="2000" dirty="0" err="1"/>
              <a:t>částic</a:t>
            </a:r>
            <a:r>
              <a:rPr lang="en-US" sz="2000" dirty="0"/>
              <a:t>, </a:t>
            </a:r>
            <a:r>
              <a:rPr lang="en-US" sz="2000" dirty="0" err="1"/>
              <a:t>které</a:t>
            </a:r>
            <a:r>
              <a:rPr lang="en-US" sz="2000" dirty="0"/>
              <a:t> po </a:t>
            </a:r>
            <a:r>
              <a:rPr lang="en-US" sz="2000" dirty="0" err="1"/>
              <a:t>opětovném</a:t>
            </a:r>
            <a:r>
              <a:rPr lang="en-US" sz="2000" dirty="0"/>
              <a:t> </a:t>
            </a:r>
            <a:r>
              <a:rPr lang="en-US" sz="2000" dirty="0" err="1"/>
              <a:t>ztuhnutí</a:t>
            </a:r>
            <a:r>
              <a:rPr lang="en-US" sz="2000" dirty="0"/>
              <a:t> </a:t>
            </a:r>
            <a:r>
              <a:rPr lang="en-US" sz="2000" dirty="0" err="1"/>
              <a:t>zůstanou</a:t>
            </a:r>
            <a:r>
              <a:rPr lang="en-US" sz="2000" dirty="0"/>
              <a:t> </a:t>
            </a:r>
            <a:r>
              <a:rPr lang="en-US" sz="2000" dirty="0" err="1"/>
              <a:t>stavené</a:t>
            </a:r>
            <a:r>
              <a:rPr lang="en-US" sz="2000" dirty="0"/>
              <a:t> v </a:t>
            </a:r>
            <a:r>
              <a:rPr lang="en-US" sz="2000" dirty="0" err="1"/>
              <a:t>kusový</a:t>
            </a:r>
            <a:r>
              <a:rPr lang="en-US" sz="2000" dirty="0"/>
              <a:t> </a:t>
            </a:r>
            <a:r>
              <a:rPr lang="en-US" sz="2000" dirty="0" err="1"/>
              <a:t>útvar</a:t>
            </a:r>
            <a:r>
              <a:rPr lang="en-US" sz="2000" dirty="0"/>
              <a:t> o </a:t>
            </a:r>
            <a:r>
              <a:rPr lang="en-US" sz="2000" dirty="0" err="1"/>
              <a:t>velikosti</a:t>
            </a:r>
            <a:r>
              <a:rPr lang="en-US" sz="2000" dirty="0"/>
              <a:t> </a:t>
            </a:r>
            <a:r>
              <a:rPr lang="en-US" sz="2000" dirty="0" err="1"/>
              <a:t>řádově</a:t>
            </a:r>
            <a:r>
              <a:rPr lang="en-US" sz="2000" dirty="0"/>
              <a:t> </a:t>
            </a:r>
            <a:r>
              <a:rPr lang="en-US" sz="2000" dirty="0" err="1"/>
              <a:t>milimetrů</a:t>
            </a:r>
            <a:r>
              <a:rPr lang="en-US" sz="2000" dirty="0"/>
              <a:t>, </a:t>
            </a:r>
            <a:r>
              <a:rPr lang="en-US" sz="2000" dirty="0" err="1"/>
              <a:t>vzácně</a:t>
            </a:r>
            <a:r>
              <a:rPr lang="en-US" sz="2000" dirty="0"/>
              <a:t> </a:t>
            </a:r>
            <a:r>
              <a:rPr lang="en-US" sz="2000" dirty="0" err="1"/>
              <a:t>až</a:t>
            </a:r>
            <a:r>
              <a:rPr lang="en-US" sz="2000" dirty="0"/>
              <a:t> </a:t>
            </a:r>
            <a:r>
              <a:rPr lang="en-US" sz="2000" dirty="0" err="1"/>
              <a:t>metrů</a:t>
            </a:r>
            <a:r>
              <a:rPr lang="en-US" sz="2000" dirty="0"/>
              <a:t>. </a:t>
            </a:r>
            <a:r>
              <a:rPr lang="cs-CZ" sz="2000" dirty="0"/>
              <a:t>M</a:t>
            </a:r>
            <a:r>
              <a:rPr lang="en-US" sz="2000" dirty="0" err="1"/>
              <a:t>ívá</a:t>
            </a:r>
            <a:r>
              <a:rPr lang="en-US" sz="2000" dirty="0"/>
              <a:t> </a:t>
            </a:r>
            <a:r>
              <a:rPr lang="en-US" sz="2000" dirty="0" err="1"/>
              <a:t>podobu</a:t>
            </a:r>
            <a:r>
              <a:rPr lang="en-US" sz="2000" dirty="0"/>
              <a:t> </a:t>
            </a:r>
            <a:r>
              <a:rPr lang="en-US" sz="2000" dirty="0" err="1"/>
              <a:t>nerovných</a:t>
            </a:r>
            <a:r>
              <a:rPr lang="en-US" sz="2000" dirty="0"/>
              <a:t> </a:t>
            </a:r>
            <a:r>
              <a:rPr lang="en-US" sz="2000" dirty="0" err="1"/>
              <a:t>rourkovitých</a:t>
            </a:r>
            <a:r>
              <a:rPr lang="en-US" sz="2000" dirty="0"/>
              <a:t> (</a:t>
            </a:r>
            <a:r>
              <a:rPr lang="en-US" sz="2000" dirty="0" err="1"/>
              <a:t>často</a:t>
            </a:r>
            <a:r>
              <a:rPr lang="en-US" sz="2000" dirty="0"/>
              <a:t> </a:t>
            </a:r>
            <a:r>
              <a:rPr lang="en-US" sz="2000" dirty="0" err="1"/>
              <a:t>dutých</a:t>
            </a:r>
            <a:r>
              <a:rPr lang="en-US" sz="2000" dirty="0"/>
              <a:t>) </a:t>
            </a:r>
            <a:r>
              <a:rPr lang="en-US" sz="2000" dirty="0" err="1"/>
              <a:t>útvarů</a:t>
            </a:r>
            <a:r>
              <a:rPr lang="en-US" sz="2000" dirty="0"/>
              <a:t>, </a:t>
            </a:r>
            <a:r>
              <a:rPr lang="en-US" sz="2000" dirty="0" err="1"/>
              <a:t>které</a:t>
            </a:r>
            <a:r>
              <a:rPr lang="en-US" sz="2000" dirty="0"/>
              <a:t> </a:t>
            </a:r>
            <a:r>
              <a:rPr lang="en-US" sz="2000" dirty="0" err="1"/>
              <a:t>kopírují</a:t>
            </a:r>
            <a:r>
              <a:rPr lang="en-US" sz="2000" dirty="0"/>
              <a:t> </a:t>
            </a:r>
            <a:r>
              <a:rPr lang="en-US" sz="2000" dirty="0" err="1"/>
              <a:t>kanál</a:t>
            </a:r>
            <a:r>
              <a:rPr lang="en-US" sz="2000" dirty="0"/>
              <a:t> </a:t>
            </a:r>
            <a:r>
              <a:rPr lang="en-US" sz="2000" dirty="0" err="1"/>
              <a:t>blesku</a:t>
            </a:r>
            <a:r>
              <a:rPr lang="en-US" sz="2000" dirty="0"/>
              <a:t>. </a:t>
            </a:r>
            <a:r>
              <a:rPr lang="en-US" sz="2000" dirty="0" err="1"/>
              <a:t>Fulgurity</a:t>
            </a:r>
            <a:r>
              <a:rPr lang="en-US" sz="2000" dirty="0"/>
              <a:t> je </a:t>
            </a:r>
            <a:r>
              <a:rPr lang="en-US" sz="2000" dirty="0" err="1"/>
              <a:t>rovněž</a:t>
            </a:r>
            <a:r>
              <a:rPr lang="en-US" sz="2000" dirty="0"/>
              <a:t> </a:t>
            </a:r>
            <a:r>
              <a:rPr lang="en-US" sz="2000" dirty="0" err="1"/>
              <a:t>možné</a:t>
            </a:r>
            <a:r>
              <a:rPr lang="en-US" sz="2000" dirty="0"/>
              <a:t> </a:t>
            </a:r>
            <a:r>
              <a:rPr lang="en-US" sz="2000" dirty="0" err="1"/>
              <a:t>nalézt</a:t>
            </a:r>
            <a:r>
              <a:rPr lang="en-US" sz="2000" dirty="0"/>
              <a:t> </a:t>
            </a:r>
            <a:r>
              <a:rPr lang="en-US" sz="2000" dirty="0" err="1"/>
              <a:t>na</a:t>
            </a:r>
            <a:r>
              <a:rPr lang="en-US" sz="2000" dirty="0"/>
              <a:t> </a:t>
            </a:r>
            <a:r>
              <a:rPr lang="en-US" sz="2000" dirty="0" err="1"/>
              <a:t>skalách</a:t>
            </a:r>
            <a:r>
              <a:rPr lang="en-US" sz="2000" dirty="0"/>
              <a:t> (</a:t>
            </a:r>
            <a:r>
              <a:rPr lang="en-US" sz="2000" dirty="0" err="1"/>
              <a:t>zvláště</a:t>
            </a:r>
            <a:r>
              <a:rPr lang="en-US" sz="2000" dirty="0"/>
              <a:t> </a:t>
            </a:r>
            <a:r>
              <a:rPr lang="en-US" sz="2000" dirty="0" err="1"/>
              <a:t>pískovcových</a:t>
            </a:r>
            <a:r>
              <a:rPr lang="en-US" sz="2000" dirty="0"/>
              <a:t>), </a:t>
            </a:r>
            <a:r>
              <a:rPr lang="en-US" sz="2000" dirty="0" err="1"/>
              <a:t>kde</a:t>
            </a:r>
            <a:r>
              <a:rPr lang="en-US" sz="2000" dirty="0"/>
              <a:t> </a:t>
            </a:r>
            <a:r>
              <a:rPr lang="en-US" sz="2000" dirty="0" err="1"/>
              <a:t>dostávají</a:t>
            </a:r>
            <a:r>
              <a:rPr lang="en-US" sz="2000" dirty="0"/>
              <a:t> </a:t>
            </a:r>
            <a:r>
              <a:rPr lang="en-US" sz="2000" dirty="0" err="1"/>
              <a:t>mírně</a:t>
            </a:r>
            <a:r>
              <a:rPr lang="en-US" sz="2000" dirty="0"/>
              <a:t> </a:t>
            </a:r>
            <a:r>
              <a:rPr lang="en-US" sz="2000" dirty="0" err="1"/>
              <a:t>odlišnou</a:t>
            </a:r>
            <a:r>
              <a:rPr lang="en-US" sz="2000" dirty="0"/>
              <a:t> </a:t>
            </a:r>
            <a:r>
              <a:rPr lang="en-US" sz="2000" dirty="0" err="1"/>
              <a:t>podobu</a:t>
            </a:r>
            <a:r>
              <a:rPr lang="en-US" sz="2000" dirty="0"/>
              <a:t>. </a:t>
            </a:r>
          </a:p>
        </p:txBody>
      </p:sp>
      <p:pic>
        <p:nvPicPr>
          <p:cNvPr id="6" name="Obrázek 5" descr="Obsah obrázku vsedě, kniha, jídlo, stůl&#10;&#10;Popis byl vytvořen automaticky">
            <a:extLst>
              <a:ext uri="{FF2B5EF4-FFF2-40B4-BE49-F238E27FC236}">
                <a16:creationId xmlns:a16="http://schemas.microsoft.com/office/drawing/2014/main" id="{8277DE45-F808-4CF2-BF9B-1FBFE8B20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667000"/>
            <a:ext cx="1316349" cy="3614737"/>
          </a:xfrm>
          <a:prstGeom prst="rect">
            <a:avLst/>
          </a:prstGeom>
        </p:spPr>
      </p:pic>
      <p:pic>
        <p:nvPicPr>
          <p:cNvPr id="8" name="Obrázek 7" descr="Obsah obrázku mapa, kreslení&#10;&#10;Popis byl vytvořen automaticky">
            <a:extLst>
              <a:ext uri="{FF2B5EF4-FFF2-40B4-BE49-F238E27FC236}">
                <a16:creationId xmlns:a16="http://schemas.microsoft.com/office/drawing/2014/main" id="{2EAEA796-D057-413A-A829-4618E074B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209800"/>
            <a:ext cx="3429000" cy="1766454"/>
          </a:xfrm>
          <a:prstGeom prst="rect">
            <a:avLst/>
          </a:prstGeom>
        </p:spPr>
      </p:pic>
      <p:pic>
        <p:nvPicPr>
          <p:cNvPr id="11" name="Obrázek 10" descr="Obsah obrázku zvíře, dinosaurus, plazi, žirafa&#10;&#10;Popis byl vytvořen automaticky">
            <a:extLst>
              <a:ext uri="{FF2B5EF4-FFF2-40B4-BE49-F238E27FC236}">
                <a16:creationId xmlns:a16="http://schemas.microsoft.com/office/drawing/2014/main" id="{A5AD069F-F832-4A4D-AC4A-CFDFEE043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286000"/>
            <a:ext cx="2857500" cy="1905000"/>
          </a:xfrm>
          <a:prstGeom prst="rect">
            <a:avLst/>
          </a:prstGeom>
        </p:spPr>
      </p:pic>
      <p:pic>
        <p:nvPicPr>
          <p:cNvPr id="13" name="Obrázek 12" descr="Obsah obrázku dort, stůl, černá, fotka&#10;&#10;Popis byl vytvořen automaticky">
            <a:extLst>
              <a:ext uri="{FF2B5EF4-FFF2-40B4-BE49-F238E27FC236}">
                <a16:creationId xmlns:a16="http://schemas.microsoft.com/office/drawing/2014/main" id="{248C6F65-610A-4E7A-87D9-E69B76466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4343400"/>
            <a:ext cx="2590800" cy="2266950"/>
          </a:xfrm>
          <a:prstGeom prst="rect">
            <a:avLst/>
          </a:prstGeom>
        </p:spPr>
      </p:pic>
      <p:pic>
        <p:nvPicPr>
          <p:cNvPr id="15" name="Obrázek 14">
            <a:extLst>
              <a:ext uri="{FF2B5EF4-FFF2-40B4-BE49-F238E27FC236}">
                <a16:creationId xmlns:a16="http://schemas.microsoft.com/office/drawing/2014/main" id="{C61626C1-CCCC-4F88-90B7-E8683FC77F9D}"/>
              </a:ext>
            </a:extLst>
          </p:cNvPr>
          <p:cNvPicPr>
            <a:picLocks noChangeAspect="1"/>
          </p:cNvPicPr>
          <p:nvPr/>
        </p:nvPicPr>
        <p:blipFill>
          <a:blip r:embed="rId6"/>
          <a:stretch>
            <a:fillRect/>
          </a:stretch>
        </p:blipFill>
        <p:spPr>
          <a:xfrm>
            <a:off x="5715000" y="4267200"/>
            <a:ext cx="2971800" cy="2472407"/>
          </a:xfrm>
          <a:prstGeom prst="rect">
            <a:avLst/>
          </a:prstGeom>
        </p:spPr>
      </p:pic>
    </p:spTree>
    <p:extLst>
      <p:ext uri="{BB962C8B-B14F-4D97-AF65-F5344CB8AC3E}">
        <p14:creationId xmlns:p14="http://schemas.microsoft.com/office/powerpoint/2010/main" val="2732035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jídlo&#10;&#10;Popis byl vytvořen automaticky">
            <a:extLst>
              <a:ext uri="{FF2B5EF4-FFF2-40B4-BE49-F238E27FC236}">
                <a16:creationId xmlns:a16="http://schemas.microsoft.com/office/drawing/2014/main" id="{EA6AEE65-290E-448D-BF9F-22C26A9B9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23" y="2861500"/>
            <a:ext cx="1595030" cy="1141172"/>
          </a:xfrm>
          <a:prstGeom prst="rect">
            <a:avLst/>
          </a:prstGeom>
        </p:spPr>
      </p:pic>
      <p:sp>
        <p:nvSpPr>
          <p:cNvPr id="2" name="Nadpis 1">
            <a:extLst>
              <a:ext uri="{FF2B5EF4-FFF2-40B4-BE49-F238E27FC236}">
                <a16:creationId xmlns:a16="http://schemas.microsoft.com/office/drawing/2014/main" id="{B26E0575-996B-4ED1-9E4D-FE5713E4AE78}"/>
              </a:ext>
            </a:extLst>
          </p:cNvPr>
          <p:cNvSpPr>
            <a:spLocks noGrp="1"/>
          </p:cNvSpPr>
          <p:nvPr>
            <p:ph type="title"/>
          </p:nvPr>
        </p:nvSpPr>
        <p:spPr>
          <a:xfrm>
            <a:off x="152400" y="152400"/>
            <a:ext cx="1981200" cy="487362"/>
          </a:xfrm>
        </p:spPr>
        <p:txBody>
          <a:bodyPr>
            <a:normAutofit/>
          </a:bodyPr>
          <a:lstStyle/>
          <a:p>
            <a:r>
              <a:rPr lang="cs-CZ" sz="2000" b="1" dirty="0">
                <a:latin typeface="+mn-lt"/>
              </a:rPr>
              <a:t>Azbest</a:t>
            </a:r>
            <a:r>
              <a:rPr lang="en-US" sz="2000" b="1" dirty="0">
                <a:latin typeface="+mn-lt"/>
              </a:rPr>
              <a:t> (</a:t>
            </a:r>
            <a:r>
              <a:rPr lang="en-US" sz="2000" b="1" dirty="0" err="1">
                <a:latin typeface="+mn-lt"/>
              </a:rPr>
              <a:t>osinek</a:t>
            </a:r>
            <a:r>
              <a:rPr lang="en-US" sz="2000" b="1" dirty="0">
                <a:latin typeface="+mn-lt"/>
              </a:rPr>
              <a:t>)</a:t>
            </a:r>
          </a:p>
        </p:txBody>
      </p:sp>
      <p:sp>
        <p:nvSpPr>
          <p:cNvPr id="3" name="Obdélník 2">
            <a:extLst>
              <a:ext uri="{FF2B5EF4-FFF2-40B4-BE49-F238E27FC236}">
                <a16:creationId xmlns:a16="http://schemas.microsoft.com/office/drawing/2014/main" id="{0E98D28B-54A0-4BD9-AD2D-237EA0ACD12C}"/>
              </a:ext>
            </a:extLst>
          </p:cNvPr>
          <p:cNvSpPr/>
          <p:nvPr/>
        </p:nvSpPr>
        <p:spPr>
          <a:xfrm>
            <a:off x="269066" y="639762"/>
            <a:ext cx="8574957" cy="1938992"/>
          </a:xfrm>
          <a:prstGeom prst="rect">
            <a:avLst/>
          </a:prstGeom>
        </p:spPr>
        <p:txBody>
          <a:bodyPr wrap="square">
            <a:spAutoFit/>
          </a:bodyPr>
          <a:lstStyle/>
          <a:p>
            <a:pPr algn="just"/>
            <a:r>
              <a:rPr lang="cs-CZ" sz="2000" dirty="0">
                <a:solidFill>
                  <a:srgbClr val="222222"/>
                </a:solidFill>
              </a:rPr>
              <a:t>=</a:t>
            </a:r>
            <a:r>
              <a:rPr lang="en-US" sz="2000" dirty="0">
                <a:solidFill>
                  <a:srgbClr val="222222"/>
                </a:solidFill>
              </a:rPr>
              <a:t> </a:t>
            </a:r>
            <a:r>
              <a:rPr lang="en-US" sz="2000" dirty="0" err="1">
                <a:solidFill>
                  <a:srgbClr val="222222"/>
                </a:solidFill>
              </a:rPr>
              <a:t>souborné</a:t>
            </a:r>
            <a:r>
              <a:rPr lang="en-US" sz="2000" dirty="0">
                <a:solidFill>
                  <a:srgbClr val="222222"/>
                </a:solidFill>
              </a:rPr>
              <a:t> </a:t>
            </a:r>
            <a:r>
              <a:rPr lang="en-US" sz="2000" dirty="0" err="1">
                <a:solidFill>
                  <a:srgbClr val="222222"/>
                </a:solidFill>
              </a:rPr>
              <a:t>označení</a:t>
            </a:r>
            <a:r>
              <a:rPr lang="en-US" sz="2000" dirty="0">
                <a:solidFill>
                  <a:srgbClr val="222222"/>
                </a:solidFill>
              </a:rPr>
              <a:t> </a:t>
            </a:r>
            <a:r>
              <a:rPr lang="en-US" sz="2000" dirty="0" err="1">
                <a:solidFill>
                  <a:srgbClr val="222222"/>
                </a:solidFill>
              </a:rPr>
              <a:t>různých</a:t>
            </a:r>
            <a:r>
              <a:rPr lang="en-US" sz="2000" dirty="0">
                <a:solidFill>
                  <a:srgbClr val="222222"/>
                </a:solidFill>
              </a:rPr>
              <a:t> </a:t>
            </a:r>
            <a:r>
              <a:rPr lang="en-US" sz="2000" dirty="0" err="1">
                <a:solidFill>
                  <a:srgbClr val="222222"/>
                </a:solidFill>
              </a:rPr>
              <a:t>vláknitých</a:t>
            </a:r>
            <a:r>
              <a:rPr lang="en-US" sz="2000" dirty="0">
                <a:solidFill>
                  <a:srgbClr val="222222"/>
                </a:solidFill>
              </a:rPr>
              <a:t> </a:t>
            </a:r>
            <a:r>
              <a:rPr lang="en-US" sz="2000" dirty="0" err="1">
                <a:solidFill>
                  <a:srgbClr val="222222"/>
                </a:solidFill>
              </a:rPr>
              <a:t>silikátů</a:t>
            </a:r>
            <a:r>
              <a:rPr lang="en-US" sz="2000" dirty="0">
                <a:solidFill>
                  <a:srgbClr val="222222"/>
                </a:solidFill>
              </a:rPr>
              <a:t>, </a:t>
            </a:r>
            <a:r>
              <a:rPr lang="en-US" sz="2000" dirty="0" err="1">
                <a:solidFill>
                  <a:srgbClr val="222222"/>
                </a:solidFill>
              </a:rPr>
              <a:t>jejichž</a:t>
            </a:r>
            <a:r>
              <a:rPr lang="en-US" sz="2000" dirty="0">
                <a:solidFill>
                  <a:srgbClr val="222222"/>
                </a:solidFill>
              </a:rPr>
              <a:t> </a:t>
            </a:r>
            <a:r>
              <a:rPr lang="en-US" sz="2000" dirty="0" err="1">
                <a:solidFill>
                  <a:srgbClr val="222222"/>
                </a:solidFill>
              </a:rPr>
              <a:t>společným</a:t>
            </a:r>
            <a:r>
              <a:rPr lang="en-US" sz="2000" dirty="0">
                <a:solidFill>
                  <a:srgbClr val="222222"/>
                </a:solidFill>
              </a:rPr>
              <a:t> </a:t>
            </a:r>
            <a:r>
              <a:rPr lang="en-US" sz="2000" dirty="0" err="1">
                <a:solidFill>
                  <a:srgbClr val="222222"/>
                </a:solidFill>
              </a:rPr>
              <a:t>znakem</a:t>
            </a:r>
            <a:r>
              <a:rPr lang="en-US" sz="2000" dirty="0">
                <a:solidFill>
                  <a:srgbClr val="222222"/>
                </a:solidFill>
              </a:rPr>
              <a:t> je </a:t>
            </a:r>
            <a:r>
              <a:rPr lang="en-US" sz="2000" dirty="0" err="1">
                <a:solidFill>
                  <a:srgbClr val="222222"/>
                </a:solidFill>
              </a:rPr>
              <a:t>spřádatelnost</a:t>
            </a:r>
            <a:r>
              <a:rPr lang="en-US" sz="2000" dirty="0">
                <a:solidFill>
                  <a:srgbClr val="222222"/>
                </a:solidFill>
              </a:rPr>
              <a:t> </a:t>
            </a:r>
            <a:r>
              <a:rPr lang="en-US" sz="2000" dirty="0" err="1">
                <a:solidFill>
                  <a:srgbClr val="222222"/>
                </a:solidFill>
              </a:rPr>
              <a:t>vláken</a:t>
            </a:r>
            <a:r>
              <a:rPr lang="en-US" sz="2000" dirty="0">
                <a:solidFill>
                  <a:srgbClr val="222222"/>
                </a:solidFill>
              </a:rPr>
              <a:t>, </a:t>
            </a:r>
            <a:r>
              <a:rPr lang="en-US" sz="2000" dirty="0" err="1">
                <a:solidFill>
                  <a:srgbClr val="222222"/>
                </a:solidFill>
              </a:rPr>
              <a:t>žáruvzdornost</a:t>
            </a:r>
            <a:r>
              <a:rPr lang="en-US" sz="2000" dirty="0">
                <a:solidFill>
                  <a:srgbClr val="222222"/>
                </a:solidFill>
              </a:rPr>
              <a:t> a </a:t>
            </a:r>
            <a:r>
              <a:rPr lang="en-US" sz="2000" dirty="0" err="1">
                <a:solidFill>
                  <a:srgbClr val="222222"/>
                </a:solidFill>
              </a:rPr>
              <a:t>poměrná</a:t>
            </a:r>
            <a:r>
              <a:rPr lang="en-US" sz="2000" dirty="0">
                <a:solidFill>
                  <a:srgbClr val="222222"/>
                </a:solidFill>
              </a:rPr>
              <a:t> </a:t>
            </a:r>
            <a:r>
              <a:rPr lang="en-US" sz="2000" dirty="0" err="1">
                <a:solidFill>
                  <a:srgbClr val="222222"/>
                </a:solidFill>
              </a:rPr>
              <a:t>chemická</a:t>
            </a:r>
            <a:r>
              <a:rPr lang="en-US" sz="2000" dirty="0">
                <a:solidFill>
                  <a:srgbClr val="222222"/>
                </a:solidFill>
              </a:rPr>
              <a:t> </a:t>
            </a:r>
            <a:r>
              <a:rPr lang="en-US" sz="2000" dirty="0" err="1">
                <a:solidFill>
                  <a:srgbClr val="222222"/>
                </a:solidFill>
              </a:rPr>
              <a:t>stálost</a:t>
            </a:r>
            <a:r>
              <a:rPr lang="en-US" sz="2000" dirty="0">
                <a:solidFill>
                  <a:srgbClr val="222222"/>
                </a:solidFill>
              </a:rPr>
              <a:t>. </a:t>
            </a:r>
            <a:r>
              <a:rPr lang="cs-CZ" sz="2000" dirty="0">
                <a:solidFill>
                  <a:srgbClr val="222222"/>
                </a:solidFill>
              </a:rPr>
              <a:t>A</a:t>
            </a:r>
            <a:r>
              <a:rPr lang="en-US" sz="2000" dirty="0" err="1">
                <a:solidFill>
                  <a:srgbClr val="222222"/>
                </a:solidFill>
              </a:rPr>
              <a:t>zbest</a:t>
            </a:r>
            <a:r>
              <a:rPr lang="en-US" sz="2000" dirty="0">
                <a:solidFill>
                  <a:srgbClr val="222222"/>
                </a:solidFill>
              </a:rPr>
              <a:t> </a:t>
            </a:r>
            <a:r>
              <a:rPr lang="en-US" sz="2000" dirty="0" err="1">
                <a:solidFill>
                  <a:srgbClr val="222222"/>
                </a:solidFill>
              </a:rPr>
              <a:t>vytváří</a:t>
            </a:r>
            <a:r>
              <a:rPr lang="en-US" sz="2000" dirty="0">
                <a:solidFill>
                  <a:srgbClr val="222222"/>
                </a:solidFill>
              </a:rPr>
              <a:t> </a:t>
            </a:r>
            <a:r>
              <a:rPr lang="en-US" sz="2000" dirty="0" err="1">
                <a:solidFill>
                  <a:srgbClr val="222222"/>
                </a:solidFill>
              </a:rPr>
              <a:t>dlouhé</a:t>
            </a:r>
            <a:r>
              <a:rPr lang="en-US" sz="2000" dirty="0">
                <a:solidFill>
                  <a:srgbClr val="222222"/>
                </a:solidFill>
              </a:rPr>
              <a:t> </a:t>
            </a:r>
            <a:r>
              <a:rPr lang="en-US" sz="2000" dirty="0" err="1">
                <a:solidFill>
                  <a:srgbClr val="222222"/>
                </a:solidFill>
              </a:rPr>
              <a:t>tenké</a:t>
            </a:r>
            <a:r>
              <a:rPr lang="en-US" sz="2000" dirty="0">
                <a:solidFill>
                  <a:srgbClr val="222222"/>
                </a:solidFill>
              </a:rPr>
              <a:t> </a:t>
            </a:r>
            <a:r>
              <a:rPr lang="en-US" sz="2000" dirty="0" err="1">
                <a:solidFill>
                  <a:srgbClr val="222222"/>
                </a:solidFill>
              </a:rPr>
              <a:t>vláknité</a:t>
            </a:r>
            <a:r>
              <a:rPr lang="en-US" sz="2000" dirty="0">
                <a:solidFill>
                  <a:srgbClr val="222222"/>
                </a:solidFill>
              </a:rPr>
              <a:t> </a:t>
            </a:r>
            <a:r>
              <a:rPr lang="en-US" sz="2000" dirty="0" err="1">
                <a:solidFill>
                  <a:srgbClr val="222222"/>
                </a:solidFill>
              </a:rPr>
              <a:t>struktury</a:t>
            </a:r>
            <a:r>
              <a:rPr lang="en-US" sz="2000" dirty="0">
                <a:solidFill>
                  <a:srgbClr val="222222"/>
                </a:solidFill>
              </a:rPr>
              <a:t>, </a:t>
            </a:r>
            <a:r>
              <a:rPr lang="en-US" sz="2000" dirty="0" err="1">
                <a:solidFill>
                  <a:srgbClr val="222222"/>
                </a:solidFill>
              </a:rPr>
              <a:t>vlákna</a:t>
            </a:r>
            <a:r>
              <a:rPr lang="en-US" sz="2000" dirty="0">
                <a:solidFill>
                  <a:srgbClr val="222222"/>
                </a:solidFill>
              </a:rPr>
              <a:t> </a:t>
            </a:r>
            <a:r>
              <a:rPr lang="en-US" sz="2000" dirty="0" err="1">
                <a:solidFill>
                  <a:srgbClr val="222222"/>
                </a:solidFill>
              </a:rPr>
              <a:t>mají</a:t>
            </a:r>
            <a:r>
              <a:rPr lang="en-US" sz="2000" dirty="0">
                <a:solidFill>
                  <a:srgbClr val="222222"/>
                </a:solidFill>
              </a:rPr>
              <a:t> </a:t>
            </a:r>
            <a:r>
              <a:rPr lang="en-US" sz="2000" dirty="0" err="1">
                <a:solidFill>
                  <a:srgbClr val="222222"/>
                </a:solidFill>
              </a:rPr>
              <a:t>tendenci</a:t>
            </a:r>
            <a:r>
              <a:rPr lang="en-US" sz="2000" dirty="0">
                <a:solidFill>
                  <a:srgbClr val="222222"/>
                </a:solidFill>
              </a:rPr>
              <a:t> </a:t>
            </a:r>
            <a:r>
              <a:rPr lang="en-US" sz="2000" dirty="0" err="1">
                <a:solidFill>
                  <a:srgbClr val="222222"/>
                </a:solidFill>
              </a:rPr>
              <a:t>odštěpovat</a:t>
            </a:r>
            <a:r>
              <a:rPr lang="en-US" sz="2000" dirty="0">
                <a:solidFill>
                  <a:srgbClr val="222222"/>
                </a:solidFill>
              </a:rPr>
              <a:t> se po </a:t>
            </a:r>
            <a:r>
              <a:rPr lang="en-US" sz="2000" dirty="0" err="1">
                <a:solidFill>
                  <a:srgbClr val="222222"/>
                </a:solidFill>
              </a:rPr>
              <a:t>délce</a:t>
            </a:r>
            <a:r>
              <a:rPr lang="en-US" sz="2000" dirty="0">
                <a:solidFill>
                  <a:srgbClr val="222222"/>
                </a:solidFill>
              </a:rPr>
              <a:t>. </a:t>
            </a:r>
            <a:r>
              <a:rPr lang="en-US" sz="2000" dirty="0" err="1">
                <a:solidFill>
                  <a:srgbClr val="222222"/>
                </a:solidFill>
              </a:rPr>
              <a:t>Azbest</a:t>
            </a:r>
            <a:r>
              <a:rPr lang="en-US" sz="2000" dirty="0">
                <a:solidFill>
                  <a:srgbClr val="222222"/>
                </a:solidFill>
              </a:rPr>
              <a:t> se </a:t>
            </a:r>
            <a:r>
              <a:rPr lang="en-US" sz="2000" dirty="0" err="1">
                <a:solidFill>
                  <a:srgbClr val="222222"/>
                </a:solidFill>
              </a:rPr>
              <a:t>dříve</a:t>
            </a:r>
            <a:r>
              <a:rPr lang="en-US" sz="2000" dirty="0">
                <a:solidFill>
                  <a:srgbClr val="222222"/>
                </a:solidFill>
              </a:rPr>
              <a:t> </a:t>
            </a:r>
            <a:r>
              <a:rPr lang="en-US" sz="2000" dirty="0" err="1">
                <a:solidFill>
                  <a:srgbClr val="222222"/>
                </a:solidFill>
              </a:rPr>
              <a:t>masivně</a:t>
            </a:r>
            <a:r>
              <a:rPr lang="en-US" sz="2000" dirty="0">
                <a:solidFill>
                  <a:srgbClr val="222222"/>
                </a:solidFill>
              </a:rPr>
              <a:t> </a:t>
            </a:r>
            <a:r>
              <a:rPr lang="en-US" sz="2000" dirty="0" err="1">
                <a:solidFill>
                  <a:srgbClr val="222222"/>
                </a:solidFill>
              </a:rPr>
              <a:t>využíval</a:t>
            </a:r>
            <a:r>
              <a:rPr lang="en-US" sz="2000" dirty="0">
                <a:solidFill>
                  <a:srgbClr val="222222"/>
                </a:solidFill>
              </a:rPr>
              <a:t> </a:t>
            </a:r>
            <a:r>
              <a:rPr lang="en-US" sz="2000" dirty="0" err="1">
                <a:solidFill>
                  <a:srgbClr val="222222"/>
                </a:solidFill>
              </a:rPr>
              <a:t>jako</a:t>
            </a:r>
            <a:r>
              <a:rPr lang="en-US" sz="2000" dirty="0">
                <a:solidFill>
                  <a:srgbClr val="222222"/>
                </a:solidFill>
              </a:rPr>
              <a:t> </a:t>
            </a:r>
            <a:r>
              <a:rPr lang="en-US" sz="2000" u="sng" dirty="0" err="1">
                <a:solidFill>
                  <a:srgbClr val="222222"/>
                </a:solidFill>
              </a:rPr>
              <a:t>protihořlavý</a:t>
            </a:r>
            <a:r>
              <a:rPr lang="en-US" sz="2000" u="sng" dirty="0">
                <a:solidFill>
                  <a:srgbClr val="222222"/>
                </a:solidFill>
              </a:rPr>
              <a:t> </a:t>
            </a:r>
            <a:r>
              <a:rPr lang="en-US" sz="2000" u="sng" dirty="0" err="1">
                <a:solidFill>
                  <a:srgbClr val="222222"/>
                </a:solidFill>
              </a:rPr>
              <a:t>materiál</a:t>
            </a:r>
            <a:r>
              <a:rPr lang="en-US" sz="2000" dirty="0">
                <a:solidFill>
                  <a:srgbClr val="222222"/>
                </a:solidFill>
              </a:rPr>
              <a:t>. </a:t>
            </a:r>
            <a:r>
              <a:rPr lang="en-US" sz="2000" dirty="0" err="1">
                <a:solidFill>
                  <a:srgbClr val="222222"/>
                </a:solidFill>
              </a:rPr>
              <a:t>Vzhledem</a:t>
            </a:r>
            <a:r>
              <a:rPr lang="en-US" sz="2000" dirty="0">
                <a:solidFill>
                  <a:srgbClr val="222222"/>
                </a:solidFill>
              </a:rPr>
              <a:t> k </a:t>
            </a:r>
            <a:r>
              <a:rPr lang="en-US" sz="2000" dirty="0" err="1">
                <a:solidFill>
                  <a:srgbClr val="222222"/>
                </a:solidFill>
              </a:rPr>
              <a:t>prokázání</a:t>
            </a:r>
            <a:r>
              <a:rPr lang="en-US" sz="2000" dirty="0">
                <a:solidFill>
                  <a:srgbClr val="222222"/>
                </a:solidFill>
              </a:rPr>
              <a:t> </a:t>
            </a:r>
            <a:r>
              <a:rPr lang="en-US" sz="2000" u="sng" dirty="0" err="1">
                <a:solidFill>
                  <a:srgbClr val="222222"/>
                </a:solidFill>
              </a:rPr>
              <a:t>karcinogenních</a:t>
            </a:r>
            <a:r>
              <a:rPr lang="en-US" sz="2000" u="sng" dirty="0">
                <a:solidFill>
                  <a:srgbClr val="222222"/>
                </a:solidFill>
              </a:rPr>
              <a:t> </a:t>
            </a:r>
            <a:r>
              <a:rPr lang="en-US" sz="2000" u="sng" dirty="0" err="1">
                <a:solidFill>
                  <a:srgbClr val="222222"/>
                </a:solidFill>
              </a:rPr>
              <a:t>vlastností</a:t>
            </a:r>
            <a:r>
              <a:rPr lang="en-US" sz="2000" u="sng" dirty="0">
                <a:solidFill>
                  <a:srgbClr val="222222"/>
                </a:solidFill>
              </a:rPr>
              <a:t> </a:t>
            </a:r>
            <a:r>
              <a:rPr lang="en-US" sz="2000" dirty="0" err="1">
                <a:solidFill>
                  <a:srgbClr val="222222"/>
                </a:solidFill>
              </a:rPr>
              <a:t>bylo</a:t>
            </a:r>
            <a:r>
              <a:rPr lang="en-US" sz="2000" dirty="0">
                <a:solidFill>
                  <a:srgbClr val="222222"/>
                </a:solidFill>
              </a:rPr>
              <a:t> </a:t>
            </a:r>
            <a:r>
              <a:rPr lang="en-US" sz="2000" dirty="0" err="1">
                <a:solidFill>
                  <a:srgbClr val="222222"/>
                </a:solidFill>
              </a:rPr>
              <a:t>používání</a:t>
            </a:r>
            <a:r>
              <a:rPr lang="en-US" sz="2000" dirty="0">
                <a:solidFill>
                  <a:srgbClr val="222222"/>
                </a:solidFill>
              </a:rPr>
              <a:t> </a:t>
            </a:r>
            <a:r>
              <a:rPr lang="en-US" sz="2000" dirty="0" err="1">
                <a:solidFill>
                  <a:srgbClr val="222222"/>
                </a:solidFill>
              </a:rPr>
              <a:t>azbestu</a:t>
            </a:r>
            <a:r>
              <a:rPr lang="en-US" sz="2000" dirty="0">
                <a:solidFill>
                  <a:srgbClr val="222222"/>
                </a:solidFill>
              </a:rPr>
              <a:t> v </a:t>
            </a:r>
            <a:r>
              <a:rPr lang="en-US" sz="2000" dirty="0" err="1">
                <a:solidFill>
                  <a:srgbClr val="222222"/>
                </a:solidFill>
              </a:rPr>
              <a:t>mnoha</a:t>
            </a:r>
            <a:r>
              <a:rPr lang="en-US" sz="2000" dirty="0">
                <a:solidFill>
                  <a:srgbClr val="222222"/>
                </a:solidFill>
              </a:rPr>
              <a:t> </a:t>
            </a:r>
            <a:r>
              <a:rPr lang="en-US" sz="2000" dirty="0" err="1">
                <a:solidFill>
                  <a:srgbClr val="222222"/>
                </a:solidFill>
              </a:rPr>
              <a:t>zemích</a:t>
            </a:r>
            <a:r>
              <a:rPr lang="en-US" sz="2000" dirty="0">
                <a:solidFill>
                  <a:srgbClr val="222222"/>
                </a:solidFill>
              </a:rPr>
              <a:t> </a:t>
            </a:r>
            <a:r>
              <a:rPr lang="en-US" sz="2000" dirty="0" err="1">
                <a:solidFill>
                  <a:srgbClr val="222222"/>
                </a:solidFill>
              </a:rPr>
              <a:t>světa</a:t>
            </a:r>
            <a:r>
              <a:rPr lang="en-US" sz="2000" dirty="0">
                <a:solidFill>
                  <a:srgbClr val="222222"/>
                </a:solidFill>
              </a:rPr>
              <a:t> </a:t>
            </a:r>
            <a:r>
              <a:rPr lang="en-US" sz="2000" dirty="0" err="1">
                <a:solidFill>
                  <a:srgbClr val="222222"/>
                </a:solidFill>
              </a:rPr>
              <a:t>zakázáno</a:t>
            </a:r>
            <a:r>
              <a:rPr lang="en-US" sz="2000" dirty="0">
                <a:solidFill>
                  <a:srgbClr val="222222"/>
                </a:solidFill>
              </a:rPr>
              <a:t>. </a:t>
            </a:r>
          </a:p>
        </p:txBody>
      </p:sp>
      <p:sp>
        <p:nvSpPr>
          <p:cNvPr id="10" name="Obdélník 9">
            <a:extLst>
              <a:ext uri="{FF2B5EF4-FFF2-40B4-BE49-F238E27FC236}">
                <a16:creationId xmlns:a16="http://schemas.microsoft.com/office/drawing/2014/main" id="{14F4B141-5FCE-4230-B1D1-04D59611E4DF}"/>
              </a:ext>
            </a:extLst>
          </p:cNvPr>
          <p:cNvSpPr/>
          <p:nvPr/>
        </p:nvSpPr>
        <p:spPr>
          <a:xfrm>
            <a:off x="6781799" y="4132003"/>
            <a:ext cx="2165462" cy="2585323"/>
          </a:xfrm>
          <a:prstGeom prst="rect">
            <a:avLst/>
          </a:prstGeom>
        </p:spPr>
        <p:txBody>
          <a:bodyPr wrap="square">
            <a:spAutoFit/>
          </a:bodyPr>
          <a:lstStyle/>
          <a:p>
            <a:pPr algn="just"/>
            <a:r>
              <a:rPr lang="en-US" b="1" dirty="0"/>
              <a:t>Eternit</a:t>
            </a:r>
            <a:r>
              <a:rPr lang="en-US" dirty="0"/>
              <a:t> je </a:t>
            </a:r>
            <a:r>
              <a:rPr lang="en-US" dirty="0" err="1"/>
              <a:t>stavební</a:t>
            </a:r>
            <a:r>
              <a:rPr lang="en-US" dirty="0"/>
              <a:t> </a:t>
            </a:r>
            <a:r>
              <a:rPr lang="en-US" dirty="0" err="1"/>
              <a:t>materiál</a:t>
            </a:r>
            <a:r>
              <a:rPr lang="en-US" dirty="0"/>
              <a:t> </a:t>
            </a:r>
            <a:r>
              <a:rPr lang="en-US" dirty="0" err="1"/>
              <a:t>tvořený</a:t>
            </a:r>
            <a:r>
              <a:rPr lang="en-US" dirty="0"/>
              <a:t> </a:t>
            </a:r>
            <a:r>
              <a:rPr lang="en-US" dirty="0" err="1"/>
              <a:t>cementem</a:t>
            </a:r>
            <a:r>
              <a:rPr lang="en-US" dirty="0"/>
              <a:t> a </a:t>
            </a:r>
            <a:r>
              <a:rPr lang="en-US" dirty="0" err="1"/>
              <a:t>vláknitým</a:t>
            </a:r>
            <a:r>
              <a:rPr lang="en-US" dirty="0"/>
              <a:t> </a:t>
            </a:r>
            <a:r>
              <a:rPr lang="en-US" dirty="0" err="1"/>
              <a:t>pojivem</a:t>
            </a:r>
            <a:r>
              <a:rPr lang="en-US" dirty="0"/>
              <a:t>, </a:t>
            </a:r>
            <a:r>
              <a:rPr lang="en-US" dirty="0" err="1"/>
              <a:t>nejčastěji</a:t>
            </a:r>
            <a:r>
              <a:rPr lang="en-US" dirty="0"/>
              <a:t> </a:t>
            </a:r>
            <a:r>
              <a:rPr lang="en-US" dirty="0" err="1"/>
              <a:t>azbestem</a:t>
            </a:r>
            <a:r>
              <a:rPr lang="en-US" dirty="0"/>
              <a:t> (v </a:t>
            </a:r>
            <a:r>
              <a:rPr lang="en-US" dirty="0" err="1"/>
              <a:t>množství</a:t>
            </a:r>
            <a:r>
              <a:rPr lang="en-US" dirty="0"/>
              <a:t> 8 </a:t>
            </a:r>
            <a:r>
              <a:rPr lang="en-US" dirty="0" err="1"/>
              <a:t>až</a:t>
            </a:r>
            <a:r>
              <a:rPr lang="en-US" dirty="0"/>
              <a:t> 12 obj %). </a:t>
            </a:r>
            <a:r>
              <a:rPr lang="en-US" dirty="0" err="1"/>
              <a:t>Nejčastějším</a:t>
            </a:r>
            <a:r>
              <a:rPr lang="en-US" dirty="0"/>
              <a:t> </a:t>
            </a:r>
            <a:r>
              <a:rPr lang="en-US" dirty="0" err="1"/>
              <a:t>využitím</a:t>
            </a:r>
            <a:r>
              <a:rPr lang="en-US" dirty="0"/>
              <a:t> </a:t>
            </a:r>
            <a:r>
              <a:rPr lang="en-US" dirty="0" err="1"/>
              <a:t>jsou</a:t>
            </a:r>
            <a:r>
              <a:rPr lang="en-US" dirty="0"/>
              <a:t> </a:t>
            </a:r>
            <a:r>
              <a:rPr lang="en-US" dirty="0" err="1"/>
              <a:t>eternitové</a:t>
            </a:r>
            <a:r>
              <a:rPr lang="en-US" dirty="0"/>
              <a:t> </a:t>
            </a:r>
            <a:r>
              <a:rPr lang="en-US" dirty="0" err="1"/>
              <a:t>střechy</a:t>
            </a:r>
            <a:r>
              <a:rPr lang="en-US" dirty="0"/>
              <a:t>.</a:t>
            </a:r>
          </a:p>
        </p:txBody>
      </p:sp>
      <p:pic>
        <p:nvPicPr>
          <p:cNvPr id="12" name="Obrázek 11" descr="Obsah obrázku budova, závěs, střecha, okno&#10;&#10;Popis byl vytvořen automaticky">
            <a:extLst>
              <a:ext uri="{FF2B5EF4-FFF2-40B4-BE49-F238E27FC236}">
                <a16:creationId xmlns:a16="http://schemas.microsoft.com/office/drawing/2014/main" id="{9C35116C-2F64-4777-89DD-116CB9ABD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9558" y="2483555"/>
            <a:ext cx="1889945" cy="1417459"/>
          </a:xfrm>
          <a:prstGeom prst="rect">
            <a:avLst/>
          </a:prstGeom>
        </p:spPr>
      </p:pic>
      <p:pic>
        <p:nvPicPr>
          <p:cNvPr id="6148" name="Picture 4" descr="Asbestsanering -Kompletterande utbildning">
            <a:extLst>
              <a:ext uri="{FF2B5EF4-FFF2-40B4-BE49-F238E27FC236}">
                <a16:creationId xmlns:a16="http://schemas.microsoft.com/office/drawing/2014/main" id="{3CACFA21-EC6D-1E56-0497-3F60542E0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832" y="2683229"/>
            <a:ext cx="1791809" cy="1360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F2FF89D-9ADB-62EE-4883-E310D8C0FA01}"/>
              </a:ext>
            </a:extLst>
          </p:cNvPr>
          <p:cNvSpPr txBox="1"/>
          <p:nvPr/>
        </p:nvSpPr>
        <p:spPr>
          <a:xfrm>
            <a:off x="169606" y="4481457"/>
            <a:ext cx="6400800" cy="2246769"/>
          </a:xfrm>
          <a:prstGeom prst="rect">
            <a:avLst/>
          </a:prstGeom>
          <a:noFill/>
        </p:spPr>
        <p:txBody>
          <a:bodyPr wrap="square">
            <a:spAutoFit/>
          </a:bodyPr>
          <a:lstStyle/>
          <a:p>
            <a:pPr algn="just"/>
            <a:r>
              <a:rPr lang="cs-CZ" sz="2000" dirty="0"/>
              <a:t>Vlákna</a:t>
            </a:r>
            <a:r>
              <a:rPr lang="en-US" sz="2000" dirty="0"/>
              <a:t> </a:t>
            </a:r>
            <a:r>
              <a:rPr lang="en-US" sz="2000" dirty="0" err="1"/>
              <a:t>azbestu</a:t>
            </a:r>
            <a:r>
              <a:rPr lang="en-US" sz="2000" dirty="0"/>
              <a:t> </a:t>
            </a:r>
            <a:r>
              <a:rPr lang="en-US" sz="2000" dirty="0" err="1"/>
              <a:t>jsou</a:t>
            </a:r>
            <a:r>
              <a:rPr lang="en-US" sz="2000" dirty="0"/>
              <a:t> </a:t>
            </a:r>
            <a:r>
              <a:rPr lang="en-US" sz="2000" dirty="0" err="1"/>
              <a:t>schopna</a:t>
            </a:r>
            <a:r>
              <a:rPr lang="en-US" sz="2000" dirty="0"/>
              <a:t> </a:t>
            </a:r>
            <a:r>
              <a:rPr lang="en-US" sz="2000" dirty="0" err="1"/>
              <a:t>pronikat</a:t>
            </a:r>
            <a:r>
              <a:rPr lang="en-US" sz="2000" dirty="0"/>
              <a:t> se </a:t>
            </a:r>
            <a:r>
              <a:rPr lang="en-US" sz="2000" dirty="0" err="1"/>
              <a:t>vzduchem</a:t>
            </a:r>
            <a:r>
              <a:rPr lang="en-US" sz="2000" dirty="0"/>
              <a:t> do </a:t>
            </a:r>
            <a:r>
              <a:rPr lang="en-US" sz="2000" dirty="0" err="1"/>
              <a:t>dýchacích</a:t>
            </a:r>
            <a:r>
              <a:rPr lang="en-US" sz="2000" dirty="0"/>
              <a:t> </a:t>
            </a:r>
            <a:r>
              <a:rPr lang="en-US" sz="2000" dirty="0" err="1"/>
              <a:t>cest</a:t>
            </a:r>
            <a:r>
              <a:rPr lang="en-US" sz="2000" dirty="0"/>
              <a:t> a </a:t>
            </a:r>
            <a:r>
              <a:rPr lang="en-US" sz="2000" dirty="0" err="1"/>
              <a:t>dále</a:t>
            </a:r>
            <a:r>
              <a:rPr lang="en-US" sz="2000" dirty="0"/>
              <a:t> do </a:t>
            </a:r>
            <a:r>
              <a:rPr lang="en-US" sz="2000" dirty="0" err="1"/>
              <a:t>plic</a:t>
            </a:r>
            <a:r>
              <a:rPr lang="en-US" sz="2000" dirty="0"/>
              <a:t>. </a:t>
            </a:r>
            <a:r>
              <a:rPr lang="en-US" sz="2000" dirty="0" err="1"/>
              <a:t>Zde</a:t>
            </a:r>
            <a:r>
              <a:rPr lang="en-US" sz="2000" dirty="0"/>
              <a:t> se </a:t>
            </a:r>
            <a:r>
              <a:rPr lang="en-US" sz="2000" dirty="0" err="1"/>
              <a:t>azbest</a:t>
            </a:r>
            <a:r>
              <a:rPr lang="en-US" sz="2000" dirty="0"/>
              <a:t> </a:t>
            </a:r>
            <a:r>
              <a:rPr lang="en-US" sz="2000" dirty="0" err="1"/>
              <a:t>zabodává</a:t>
            </a:r>
            <a:r>
              <a:rPr lang="en-US" sz="2000" dirty="0"/>
              <a:t> do </a:t>
            </a:r>
            <a:r>
              <a:rPr lang="en-US" sz="2000" dirty="0" err="1"/>
              <a:t>plicních</a:t>
            </a:r>
            <a:r>
              <a:rPr lang="en-US" sz="2000" dirty="0"/>
              <a:t> </a:t>
            </a:r>
            <a:r>
              <a:rPr lang="en-US" sz="2000" dirty="0" err="1"/>
              <a:t>sklípků</a:t>
            </a:r>
            <a:r>
              <a:rPr lang="en-US" sz="2000" dirty="0"/>
              <a:t> a </a:t>
            </a:r>
            <a:r>
              <a:rPr lang="en-US" sz="2000" dirty="0" err="1"/>
              <a:t>postupem</a:t>
            </a:r>
            <a:r>
              <a:rPr lang="en-US" sz="2000" dirty="0"/>
              <a:t> </a:t>
            </a:r>
            <a:r>
              <a:rPr lang="en-US" sz="2000" dirty="0" err="1"/>
              <a:t>času</a:t>
            </a:r>
            <a:r>
              <a:rPr lang="en-US" sz="2000" dirty="0"/>
              <a:t> </a:t>
            </a:r>
            <a:r>
              <a:rPr lang="en-US" sz="2000" dirty="0" err="1"/>
              <a:t>může</a:t>
            </a:r>
            <a:r>
              <a:rPr lang="en-US" sz="2000" dirty="0"/>
              <a:t> </a:t>
            </a:r>
            <a:r>
              <a:rPr lang="en-US" sz="2000" dirty="0" err="1"/>
              <a:t>vzniknout</a:t>
            </a:r>
            <a:r>
              <a:rPr lang="en-US" sz="2000" dirty="0"/>
              <a:t> </a:t>
            </a:r>
            <a:r>
              <a:rPr lang="en-US" sz="2000" u="sng" dirty="0" err="1"/>
              <a:t>rakovinné</a:t>
            </a:r>
            <a:r>
              <a:rPr lang="en-US" sz="2000" u="sng" dirty="0"/>
              <a:t> </a:t>
            </a:r>
            <a:r>
              <a:rPr lang="en-US" sz="2000" u="sng" dirty="0" err="1"/>
              <a:t>bujení</a:t>
            </a:r>
            <a:r>
              <a:rPr lang="en-US" sz="2000" dirty="0"/>
              <a:t> (malign</a:t>
            </a:r>
            <a:r>
              <a:rPr lang="cs-CZ" sz="2000" dirty="0"/>
              <a:t>í </a:t>
            </a:r>
            <a:r>
              <a:rPr lang="en-US" sz="2000" dirty="0" err="1"/>
              <a:t>mesotheliom</a:t>
            </a:r>
            <a:r>
              <a:rPr lang="en-US" sz="2000" dirty="0"/>
              <a:t>). </a:t>
            </a:r>
            <a:r>
              <a:rPr lang="en-US" sz="2000" dirty="0" err="1"/>
              <a:t>Způsobuje</a:t>
            </a:r>
            <a:r>
              <a:rPr lang="en-US" sz="2000" dirty="0"/>
              <a:t> </a:t>
            </a:r>
            <a:r>
              <a:rPr lang="en-US" sz="2000" dirty="0" err="1"/>
              <a:t>také</a:t>
            </a:r>
            <a:r>
              <a:rPr lang="en-US" sz="2000" dirty="0"/>
              <a:t> </a:t>
            </a:r>
            <a:r>
              <a:rPr lang="en-US" sz="2000" u="sng" dirty="0" err="1"/>
              <a:t>azbestózu</a:t>
            </a:r>
            <a:r>
              <a:rPr lang="en-US" sz="2000" dirty="0"/>
              <a:t> (</a:t>
            </a:r>
            <a:r>
              <a:rPr lang="en-US" sz="2000" dirty="0" err="1"/>
              <a:t>zaprášení</a:t>
            </a:r>
            <a:r>
              <a:rPr lang="en-US" sz="2000" dirty="0"/>
              <a:t> </a:t>
            </a:r>
            <a:r>
              <a:rPr lang="en-US" sz="2000" dirty="0" err="1"/>
              <a:t>plic</a:t>
            </a:r>
            <a:r>
              <a:rPr lang="en-US" sz="2000" dirty="0"/>
              <a:t> </a:t>
            </a:r>
            <a:r>
              <a:rPr lang="en-US" sz="2000" dirty="0" err="1"/>
              <a:t>azbestem</a:t>
            </a:r>
            <a:r>
              <a:rPr lang="en-US" sz="2000" dirty="0"/>
              <a:t>) – </a:t>
            </a:r>
            <a:r>
              <a:rPr lang="en-US" sz="2000" dirty="0" err="1"/>
              <a:t>vdechováním</a:t>
            </a:r>
            <a:r>
              <a:rPr lang="en-US" sz="2000" dirty="0"/>
              <a:t> </a:t>
            </a:r>
            <a:r>
              <a:rPr lang="en-US" sz="2000" dirty="0" err="1"/>
              <a:t>azbestových</a:t>
            </a:r>
            <a:r>
              <a:rPr lang="en-US" sz="2000" dirty="0"/>
              <a:t> </a:t>
            </a:r>
            <a:r>
              <a:rPr lang="en-US" sz="2000" dirty="0" err="1"/>
              <a:t>vláken</a:t>
            </a:r>
            <a:r>
              <a:rPr lang="en-US" sz="2000" dirty="0"/>
              <a:t> </a:t>
            </a:r>
            <a:r>
              <a:rPr lang="en-US" sz="2000" dirty="0" err="1"/>
              <a:t>dochází</a:t>
            </a:r>
            <a:r>
              <a:rPr lang="en-US" sz="2000" dirty="0"/>
              <a:t> </a:t>
            </a:r>
            <a:r>
              <a:rPr lang="en-US" sz="2000" dirty="0" err="1"/>
              <a:t>ke</a:t>
            </a:r>
            <a:r>
              <a:rPr lang="en-US" sz="2000" dirty="0"/>
              <a:t> </a:t>
            </a:r>
            <a:r>
              <a:rPr lang="en-US" sz="2000" dirty="0" err="1"/>
              <a:t>zjizvení</a:t>
            </a:r>
            <a:r>
              <a:rPr lang="en-US" sz="2000" dirty="0"/>
              <a:t> </a:t>
            </a:r>
            <a:r>
              <a:rPr lang="en-US" sz="2000" dirty="0" err="1"/>
              <a:t>plic</a:t>
            </a:r>
            <a:r>
              <a:rPr lang="en-US" sz="2000" dirty="0"/>
              <a:t> (+ </a:t>
            </a:r>
            <a:r>
              <a:rPr lang="en-US" sz="2000" dirty="0" err="1"/>
              <a:t>dušnost</a:t>
            </a:r>
            <a:r>
              <a:rPr lang="en-US" sz="2000" dirty="0"/>
              <a:t>, </a:t>
            </a:r>
            <a:r>
              <a:rPr lang="en-US" sz="2000" dirty="0" err="1"/>
              <a:t>příp</a:t>
            </a:r>
            <a:r>
              <a:rPr lang="en-US" sz="2000" dirty="0"/>
              <a:t>. </a:t>
            </a:r>
            <a:r>
              <a:rPr lang="en-US" sz="2000" dirty="0" err="1"/>
              <a:t>kašel</a:t>
            </a:r>
            <a:r>
              <a:rPr lang="en-US" sz="2000" dirty="0"/>
              <a:t>] a </a:t>
            </a:r>
            <a:r>
              <a:rPr lang="en-US" sz="2000" dirty="0" err="1"/>
              <a:t>nakonec</a:t>
            </a:r>
            <a:r>
              <a:rPr lang="en-US" sz="2000" dirty="0"/>
              <a:t> </a:t>
            </a:r>
            <a:r>
              <a:rPr lang="en-US" sz="2000" dirty="0" err="1"/>
              <a:t>vede</a:t>
            </a:r>
            <a:r>
              <a:rPr lang="en-US" sz="2000" dirty="0"/>
              <a:t> </a:t>
            </a:r>
            <a:r>
              <a:rPr lang="en-US" sz="2000" dirty="0" err="1"/>
              <a:t>ke</a:t>
            </a:r>
            <a:r>
              <a:rPr lang="en-US" sz="2000" dirty="0"/>
              <a:t> </a:t>
            </a:r>
            <a:r>
              <a:rPr lang="en-US" sz="2000" dirty="0" err="1"/>
              <a:t>smrti</a:t>
            </a:r>
            <a:r>
              <a:rPr lang="en-US" sz="2000" dirty="0"/>
              <a:t>.</a:t>
            </a:r>
          </a:p>
        </p:txBody>
      </p:sp>
      <p:pic>
        <p:nvPicPr>
          <p:cNvPr id="6152" name="Picture 8">
            <a:extLst>
              <a:ext uri="{FF2B5EF4-FFF2-40B4-BE49-F238E27FC236}">
                <a16:creationId xmlns:a16="http://schemas.microsoft.com/office/drawing/2014/main" id="{B2D3CC18-DF29-5A8F-4B0C-226900062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3419" y="2293172"/>
            <a:ext cx="2733114" cy="204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9437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247240"/>
            <a:ext cx="2590800" cy="487362"/>
          </a:xfrm>
        </p:spPr>
        <p:txBody>
          <a:bodyPr>
            <a:normAutofit/>
          </a:bodyPr>
          <a:lstStyle/>
          <a:p>
            <a:pPr eaLnBrk="1" hangingPunct="1"/>
            <a:r>
              <a:rPr lang="cs-CZ" altLang="en-US" sz="2000" b="1" dirty="0" err="1">
                <a:latin typeface="+mn-lt"/>
                <a:cs typeface="Arial" panose="020B0604020202020204" pitchFamily="34" charset="0"/>
              </a:rPr>
              <a:t>Polysiloxany</a:t>
            </a:r>
            <a:r>
              <a:rPr lang="cs-CZ" altLang="en-US" sz="2000" b="1" dirty="0">
                <a:latin typeface="+mn-lt"/>
                <a:cs typeface="Arial" panose="020B0604020202020204" pitchFamily="34" charset="0"/>
              </a:rPr>
              <a:t> (silikony)</a:t>
            </a:r>
          </a:p>
        </p:txBody>
      </p:sp>
      <p:sp>
        <p:nvSpPr>
          <p:cNvPr id="3076" name="Rectangle 3"/>
          <p:cNvSpPr>
            <a:spLocks noGrp="1" noChangeArrowheads="1"/>
          </p:cNvSpPr>
          <p:nvPr>
            <p:ph type="body" idx="1"/>
          </p:nvPr>
        </p:nvSpPr>
        <p:spPr>
          <a:xfrm>
            <a:off x="114300" y="789398"/>
            <a:ext cx="8915400" cy="5459002"/>
          </a:xfrm>
        </p:spPr>
        <p:txBody>
          <a:bodyPr>
            <a:normAutofit/>
          </a:bodyPr>
          <a:lstStyle/>
          <a:p>
            <a:pPr marL="0" indent="0" eaLnBrk="1" hangingPunct="1">
              <a:buNone/>
            </a:pPr>
            <a:r>
              <a:rPr lang="cs-CZ" altLang="en-US" sz="2000" dirty="0">
                <a:cs typeface="Arial" panose="020B0604020202020204" pitchFamily="34" charset="0"/>
              </a:rPr>
              <a:t>- </a:t>
            </a:r>
            <a:r>
              <a:rPr lang="cs-CZ" altLang="en-US" sz="2000" dirty="0" err="1">
                <a:cs typeface="Arial" panose="020B0604020202020204" pitchFamily="34" charset="0"/>
              </a:rPr>
              <a:t>př</a:t>
            </a:r>
            <a:r>
              <a:rPr lang="en-GB" altLang="en-US" sz="2000" dirty="0" err="1">
                <a:cs typeface="Arial" panose="020B0604020202020204" pitchFamily="34" charset="0"/>
              </a:rPr>
              <a:t>ipravují</a:t>
            </a:r>
            <a:r>
              <a:rPr lang="en-GB" altLang="en-US" sz="2000" dirty="0">
                <a:cs typeface="Arial" panose="020B0604020202020204" pitchFamily="34" charset="0"/>
              </a:rPr>
              <a:t> se </a:t>
            </a:r>
            <a:r>
              <a:rPr lang="en-GB" altLang="en-US" sz="2000" dirty="0" err="1">
                <a:cs typeface="Arial" panose="020B0604020202020204" pitchFamily="34" charset="0"/>
              </a:rPr>
              <a:t>kondenzací</a:t>
            </a:r>
            <a:r>
              <a:rPr lang="en-GB" altLang="en-US" sz="2000" dirty="0">
                <a:cs typeface="Arial" panose="020B0604020202020204" pitchFamily="34" charset="0"/>
              </a:rPr>
              <a:t> </a:t>
            </a:r>
            <a:r>
              <a:rPr lang="en-GB" altLang="en-US" sz="2000" dirty="0" err="1">
                <a:cs typeface="Arial" panose="020B0604020202020204" pitchFamily="34" charset="0"/>
              </a:rPr>
              <a:t>silanol</a:t>
            </a:r>
            <a:r>
              <a:rPr lang="cs-CZ" altLang="en-US" sz="2000" dirty="0">
                <a:cs typeface="Arial" panose="020B0604020202020204" pitchFamily="34" charset="0"/>
              </a:rPr>
              <a:t>ů</a:t>
            </a:r>
            <a:r>
              <a:rPr lang="en-GB" altLang="en-US" sz="2000" dirty="0">
                <a:cs typeface="Arial" panose="020B0604020202020204" pitchFamily="34" charset="0"/>
              </a:rPr>
              <a:t> R</a:t>
            </a:r>
            <a:r>
              <a:rPr lang="en-GB" altLang="en-US" sz="2000" baseline="-25000" dirty="0">
                <a:cs typeface="Arial" panose="020B0604020202020204" pitchFamily="34" charset="0"/>
              </a:rPr>
              <a:t>3</a:t>
            </a:r>
            <a:r>
              <a:rPr lang="en-GB" altLang="en-US" sz="2000" dirty="0">
                <a:cs typeface="Arial" panose="020B0604020202020204" pitchFamily="34" charset="0"/>
              </a:rPr>
              <a:t>SiOH, </a:t>
            </a:r>
            <a:r>
              <a:rPr lang="en-GB" altLang="en-US" sz="2000" dirty="0" err="1">
                <a:cs typeface="Arial" panose="020B0604020202020204" pitchFamily="34" charset="0"/>
              </a:rPr>
              <a:t>silandiol</a:t>
            </a:r>
            <a:r>
              <a:rPr lang="cs-CZ" altLang="en-US" sz="2000" dirty="0">
                <a:cs typeface="Arial" panose="020B0604020202020204" pitchFamily="34" charset="0"/>
              </a:rPr>
              <a:t>ů</a:t>
            </a:r>
            <a:r>
              <a:rPr lang="en-GB" altLang="en-US" sz="2000" dirty="0">
                <a:cs typeface="Arial" panose="020B0604020202020204" pitchFamily="34" charset="0"/>
              </a:rPr>
              <a:t> R</a:t>
            </a:r>
            <a:r>
              <a:rPr lang="en-GB" altLang="en-US" sz="2000" baseline="-25000" dirty="0">
                <a:cs typeface="Arial" panose="020B0604020202020204" pitchFamily="34" charset="0"/>
              </a:rPr>
              <a:t>2</a:t>
            </a:r>
            <a:r>
              <a:rPr lang="en-GB" altLang="en-US" sz="2000" dirty="0">
                <a:cs typeface="Arial" panose="020B0604020202020204" pitchFamily="34" charset="0"/>
              </a:rPr>
              <a:t>Si(OH)</a:t>
            </a:r>
            <a:r>
              <a:rPr lang="en-GB" altLang="en-US" sz="2000" baseline="-25000" dirty="0">
                <a:cs typeface="Arial" panose="020B0604020202020204" pitchFamily="34" charset="0"/>
              </a:rPr>
              <a:t>2</a:t>
            </a:r>
            <a:r>
              <a:rPr lang="en-GB" altLang="en-US" sz="2000" dirty="0">
                <a:cs typeface="Arial" panose="020B0604020202020204" pitchFamily="34" charset="0"/>
              </a:rPr>
              <a:t> a </a:t>
            </a:r>
            <a:r>
              <a:rPr lang="en-GB" altLang="en-US" sz="2000" dirty="0" err="1">
                <a:cs typeface="Arial" panose="020B0604020202020204" pitchFamily="34" charset="0"/>
              </a:rPr>
              <a:t>silantriol</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RSi</a:t>
            </a:r>
            <a:r>
              <a:rPr lang="en-GB" altLang="en-US" sz="2000" dirty="0">
                <a:cs typeface="Arial" panose="020B0604020202020204" pitchFamily="34" charset="0"/>
              </a:rPr>
              <a:t>(OH)</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err="1">
                <a:cs typeface="Arial" panose="020B0604020202020204" pitchFamily="34" charset="0"/>
              </a:rPr>
              <a:t>silanoly</a:t>
            </a:r>
            <a:r>
              <a:rPr lang="en-GB" altLang="en-US" sz="2000" dirty="0">
                <a:cs typeface="Arial" panose="020B0604020202020204" pitchFamily="34" charset="0"/>
              </a:rPr>
              <a:t> </a:t>
            </a:r>
            <a:r>
              <a:rPr lang="en-GB" altLang="en-US" sz="2000" dirty="0" err="1">
                <a:cs typeface="Arial" panose="020B0604020202020204" pitchFamily="34" charset="0"/>
              </a:rPr>
              <a:t>lze</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ipravit</a:t>
            </a:r>
            <a:r>
              <a:rPr lang="en-GB" altLang="en-US" sz="2000" dirty="0">
                <a:cs typeface="Arial" panose="020B0604020202020204" pitchFamily="34" charset="0"/>
              </a:rPr>
              <a:t> </a:t>
            </a:r>
            <a:r>
              <a:rPr lang="en-GB" altLang="en-US" sz="2000" dirty="0" err="1">
                <a:cs typeface="Arial" panose="020B0604020202020204" pitchFamily="34" charset="0"/>
              </a:rPr>
              <a:t>hydrolýzou</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ísluš</a:t>
            </a:r>
            <a:r>
              <a:rPr lang="en-GB" altLang="en-US" sz="2000" dirty="0">
                <a:cs typeface="Arial" panose="020B0604020202020204" pitchFamily="34" charset="0"/>
              </a:rPr>
              <a:t> </a:t>
            </a:r>
            <a:r>
              <a:rPr lang="en-GB" altLang="en-US" sz="2000" dirty="0" err="1">
                <a:cs typeface="Arial" panose="020B0604020202020204" pitchFamily="34" charset="0"/>
              </a:rPr>
              <a:t>halogenid</a:t>
            </a:r>
            <a:r>
              <a:rPr lang="cs-CZ" altLang="en-US" sz="2000" dirty="0">
                <a:cs typeface="Arial" panose="020B0604020202020204" pitchFamily="34" charset="0"/>
              </a:rPr>
              <a:t>ů</a:t>
            </a:r>
            <a:r>
              <a:rPr lang="en-GB" altLang="en-US" sz="2000" dirty="0">
                <a:cs typeface="Arial" panose="020B0604020202020204" pitchFamily="34" charset="0"/>
              </a:rPr>
              <a:t>) nap</a:t>
            </a:r>
            <a:r>
              <a:rPr lang="cs-CZ" altLang="en-US" sz="2000" dirty="0">
                <a:cs typeface="Arial" panose="020B0604020202020204" pitchFamily="34" charset="0"/>
              </a:rPr>
              <a:t>ř</a:t>
            </a:r>
            <a:r>
              <a:rPr lang="en-GB" altLang="en-US" sz="2000" dirty="0">
                <a:cs typeface="Arial" panose="020B0604020202020204" pitchFamily="34" charset="0"/>
              </a:rPr>
              <a:t>.:</a:t>
            </a:r>
            <a:endParaRPr lang="cs-CZ" altLang="en-US" sz="2000" dirty="0">
              <a:cs typeface="Arial" panose="020B0604020202020204" pitchFamily="34" charset="0"/>
            </a:endParaRPr>
          </a:p>
          <a:p>
            <a:pPr eaLnBrk="1" hangingPunct="1">
              <a:buFontTx/>
              <a:buChar char="-"/>
            </a:pP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p>
          <a:p>
            <a:pPr>
              <a:buNone/>
            </a:pPr>
            <a:endParaRPr lang="cs-CZ" altLang="en-US" sz="2000" dirty="0">
              <a:cs typeface="Arial" panose="020B0604020202020204" pitchFamily="34" charset="0"/>
            </a:endParaRPr>
          </a:p>
          <a:p>
            <a:pPr>
              <a:buNone/>
            </a:pPr>
            <a:endParaRPr lang="cs-CZ" altLang="en-US" sz="2000" dirty="0">
              <a:cs typeface="Arial" panose="020B0604020202020204" pitchFamily="34" charset="0"/>
            </a:endParaRPr>
          </a:p>
          <a:p>
            <a:pPr>
              <a:buNone/>
            </a:pPr>
            <a:endParaRPr lang="cs-CZ" altLang="en-US" sz="2000" dirty="0">
              <a:cs typeface="Arial" panose="020B0604020202020204" pitchFamily="34" charset="0"/>
            </a:endParaRPr>
          </a:p>
          <a:p>
            <a:pPr>
              <a:buNone/>
            </a:pPr>
            <a:endParaRPr lang="cs-CZ" altLang="en-US" sz="2000" dirty="0">
              <a:cs typeface="Arial" panose="020B0604020202020204" pitchFamily="34" charset="0"/>
            </a:endParaRPr>
          </a:p>
          <a:p>
            <a:pPr>
              <a:buNone/>
            </a:pPr>
            <a:endParaRPr lang="cs-CZ" altLang="en-US" sz="2000" dirty="0">
              <a:cs typeface="Arial" panose="020B0604020202020204" pitchFamily="34" charset="0"/>
            </a:endParaRPr>
          </a:p>
          <a:p>
            <a:pPr>
              <a:buNone/>
            </a:pPr>
            <a:endParaRPr lang="cs-CZ" altLang="en-US" sz="2000" dirty="0">
              <a:cs typeface="Arial" panose="020B0604020202020204" pitchFamily="34" charset="0"/>
            </a:endParaRPr>
          </a:p>
          <a:p>
            <a:pPr>
              <a:buNone/>
            </a:pPr>
            <a:endParaRPr lang="cs-CZ" altLang="en-US" sz="2000" dirty="0">
              <a:cs typeface="Arial" panose="020B0604020202020204" pitchFamily="34" charset="0"/>
            </a:endParaRPr>
          </a:p>
          <a:p>
            <a:pPr>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tepeln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chemicky</a:t>
            </a:r>
            <a:r>
              <a:rPr lang="en-GB" altLang="en-US" sz="2000" dirty="0">
                <a:cs typeface="Arial" panose="020B0604020202020204" pitchFamily="34" charset="0"/>
              </a:rPr>
              <a:t>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stálé</a:t>
            </a:r>
            <a:r>
              <a:rPr lang="en-GB" altLang="en-US" sz="2000" dirty="0">
                <a:cs typeface="Arial" panose="020B0604020202020204" pitchFamily="34" charset="0"/>
              </a:rPr>
              <a:t> </a:t>
            </a:r>
            <a:r>
              <a:rPr lang="en-GB" altLang="en-US" sz="2000" dirty="0" err="1">
                <a:cs typeface="Arial" panose="020B0604020202020204" pitchFamily="34" charset="0"/>
              </a:rPr>
              <a:t>tzv</a:t>
            </a:r>
            <a:r>
              <a:rPr lang="en-GB" altLang="en-US" sz="2000" dirty="0">
                <a:cs typeface="Arial" panose="020B0604020202020204" pitchFamily="34" charset="0"/>
              </a:rPr>
              <a:t>. </a:t>
            </a:r>
            <a:r>
              <a:rPr lang="en-GB" altLang="en-US" sz="2000" b="1" dirty="0" err="1">
                <a:cs typeface="Arial" panose="020B0604020202020204" pitchFamily="34" charset="0"/>
              </a:rPr>
              <a:t>silikonové</a:t>
            </a:r>
            <a:r>
              <a:rPr lang="en-GB" altLang="en-US" sz="2000" b="1" dirty="0">
                <a:cs typeface="Arial" panose="020B0604020202020204" pitchFamily="34" charset="0"/>
              </a:rPr>
              <a:t> </a:t>
            </a:r>
            <a:r>
              <a:rPr lang="en-GB" altLang="en-US" sz="2000" b="1" dirty="0" err="1">
                <a:cs typeface="Arial" panose="020B0604020202020204" pitchFamily="34" charset="0"/>
              </a:rPr>
              <a:t>oleje</a:t>
            </a:r>
            <a:endParaRPr lang="cs-CZ" altLang="en-US" sz="2000" b="1" dirty="0">
              <a:cs typeface="Arial" panose="020B0604020202020204" pitchFamily="34" charset="0"/>
            </a:endParaRPr>
          </a:p>
          <a:p>
            <a:pPr eaLnBrk="1" hangingPunct="1">
              <a:buFont typeface="Wingdings" pitchFamily="2" charset="2"/>
              <a:buNone/>
            </a:pPr>
            <a:r>
              <a:rPr lang="en-GB" altLang="en-US" sz="2000" dirty="0" err="1">
                <a:cs typeface="Arial" panose="020B0604020202020204" pitchFamily="34" charset="0"/>
              </a:rPr>
              <a:t>Vhodnými</a:t>
            </a:r>
            <a:r>
              <a:rPr lang="en-GB" altLang="en-US" sz="2000" dirty="0">
                <a:cs typeface="Arial" panose="020B0604020202020204" pitchFamily="34" charset="0"/>
              </a:rPr>
              <a:t> </a:t>
            </a:r>
            <a:r>
              <a:rPr lang="en-GB" altLang="en-US" sz="2000" dirty="0" err="1">
                <a:cs typeface="Arial" panose="020B0604020202020204" pitchFamily="34" charset="0"/>
              </a:rPr>
              <a:t>substituenty</a:t>
            </a:r>
            <a:r>
              <a:rPr lang="en-GB" altLang="en-US" sz="2000" dirty="0">
                <a:cs typeface="Arial" panose="020B0604020202020204" pitchFamily="34" charset="0"/>
              </a:rPr>
              <a:t> R (</a:t>
            </a:r>
            <a:r>
              <a:rPr lang="en-GB" altLang="en-US" sz="2000" dirty="0" err="1">
                <a:cs typeface="Arial" panose="020B0604020202020204" pitchFamily="34" charset="0"/>
              </a:rPr>
              <a:t>alkyly</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aryly</a:t>
            </a:r>
            <a:r>
              <a:rPr lang="en-GB" altLang="en-US" sz="2000" dirty="0">
                <a:cs typeface="Arial" panose="020B0604020202020204" pitchFamily="34" charset="0"/>
              </a:rPr>
              <a:t>) </a:t>
            </a:r>
            <a:r>
              <a:rPr lang="en-GB" altLang="en-US" sz="2000" dirty="0" err="1">
                <a:cs typeface="Arial" panose="020B0604020202020204" pitchFamily="34" charset="0"/>
              </a:rPr>
              <a:t>lze</a:t>
            </a:r>
            <a:r>
              <a:rPr lang="en-GB" altLang="en-US" sz="2000" dirty="0">
                <a:cs typeface="Arial" panose="020B0604020202020204" pitchFamily="34" charset="0"/>
              </a:rPr>
              <a:t> </a:t>
            </a:r>
            <a:r>
              <a:rPr lang="en-GB" altLang="en-US" sz="2000" dirty="0" err="1">
                <a:cs typeface="Arial" panose="020B0604020202020204" pitchFamily="34" charset="0"/>
              </a:rPr>
              <a:t>dosáhnout</a:t>
            </a:r>
            <a:r>
              <a:rPr lang="en-GB" altLang="en-US" sz="2000" dirty="0">
                <a:cs typeface="Arial" panose="020B0604020202020204" pitchFamily="34" charset="0"/>
              </a:rPr>
              <a:t> </a:t>
            </a:r>
            <a:r>
              <a:rPr lang="en-GB" altLang="en-US" sz="2000" dirty="0" err="1">
                <a:cs typeface="Arial" panose="020B0604020202020204" pitchFamily="34" charset="0"/>
              </a:rPr>
              <a:t>požadovaných</a:t>
            </a:r>
            <a:r>
              <a:rPr lang="en-GB" altLang="en-US" sz="2000" dirty="0">
                <a:cs typeface="Arial" panose="020B0604020202020204" pitchFamily="34" charset="0"/>
              </a:rPr>
              <a:t> </a:t>
            </a:r>
            <a:r>
              <a:rPr lang="en-GB" altLang="en-US" sz="2000" dirty="0" err="1">
                <a:cs typeface="Arial" panose="020B0604020202020204" pitchFamily="34" charset="0"/>
              </a:rPr>
              <a:t>vlastností</a:t>
            </a:r>
            <a:r>
              <a:rPr lang="cs-CZ" altLang="en-US" sz="2000" dirty="0">
                <a:cs typeface="Arial" panose="020B0604020202020204" pitchFamily="34" charset="0"/>
              </a:rPr>
              <a:t>. </a:t>
            </a:r>
          </a:p>
        </p:txBody>
      </p:sp>
      <p:pic>
        <p:nvPicPr>
          <p:cNvPr id="5120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959" y="1463319"/>
            <a:ext cx="635182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emical structure of a silicone rubber. | Download ...">
            <a:extLst>
              <a:ext uri="{FF2B5EF4-FFF2-40B4-BE49-F238E27FC236}">
                <a16:creationId xmlns:a16="http://schemas.microsoft.com/office/drawing/2014/main" id="{66F30A53-90AE-4F48-85E2-B79E35601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5641052"/>
            <a:ext cx="2133600" cy="9853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4E0EA890-A6AB-0D9A-17FF-E498D31E0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746840"/>
            <a:ext cx="2047875" cy="2047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0C4F52D-1A7F-1AC0-A9AB-8EF580852736}"/>
              </a:ext>
            </a:extLst>
          </p:cNvPr>
          <p:cNvSpPr txBox="1"/>
          <p:nvPr/>
        </p:nvSpPr>
        <p:spPr>
          <a:xfrm>
            <a:off x="228600" y="5779763"/>
            <a:ext cx="6019800" cy="707886"/>
          </a:xfrm>
          <a:prstGeom prst="rect">
            <a:avLst/>
          </a:prstGeom>
          <a:noFill/>
        </p:spPr>
        <p:txBody>
          <a:bodyPr wrap="square">
            <a:spAutoFit/>
          </a:bodyPr>
          <a:lstStyle/>
          <a:p>
            <a:pPr eaLnBrk="1" hangingPunct="1">
              <a:buFont typeface="Wingdings" pitchFamily="2" charset="2"/>
              <a:buNone/>
            </a:pPr>
            <a:r>
              <a:rPr lang="en-US" altLang="en-US" sz="2000" b="1" dirty="0" err="1">
                <a:cs typeface="Arial" panose="020B0604020202020204" pitchFamily="34" charset="0"/>
              </a:rPr>
              <a:t>Silikonov</a:t>
            </a:r>
            <a:r>
              <a:rPr lang="cs-CZ" altLang="en-US" sz="2000" b="1" dirty="0">
                <a:cs typeface="Arial" panose="020B0604020202020204" pitchFamily="34" charset="0"/>
              </a:rPr>
              <a:t>ý</a:t>
            </a:r>
            <a:r>
              <a:rPr lang="en-US" altLang="en-US" sz="2000" b="1" dirty="0">
                <a:cs typeface="Arial" panose="020B0604020202020204" pitchFamily="34" charset="0"/>
              </a:rPr>
              <a:t> kau</a:t>
            </a:r>
            <a:r>
              <a:rPr lang="cs-CZ" altLang="en-US" sz="2000" b="1" dirty="0">
                <a:cs typeface="Arial" panose="020B0604020202020204" pitchFamily="34" charset="0"/>
              </a:rPr>
              <a:t>č</a:t>
            </a:r>
            <a:r>
              <a:rPr lang="en-US" altLang="en-US" sz="2000" b="1" dirty="0" err="1">
                <a:cs typeface="Arial" panose="020B0604020202020204" pitchFamily="34" charset="0"/>
              </a:rPr>
              <a:t>uk</a:t>
            </a:r>
            <a:r>
              <a:rPr lang="cs-CZ" altLang="en-US" sz="2000" b="1" dirty="0">
                <a:cs typeface="Arial" panose="020B0604020202020204" pitchFamily="34" charset="0"/>
              </a:rPr>
              <a:t> </a:t>
            </a:r>
            <a:r>
              <a:rPr lang="cs-CZ" altLang="en-US" sz="2000" dirty="0">
                <a:cs typeface="Arial" panose="020B0604020202020204" pitchFamily="34" charset="0"/>
              </a:rPr>
              <a:t>(</a:t>
            </a:r>
            <a:r>
              <a:rPr lang="cs-CZ" altLang="en-US" sz="2000" dirty="0" err="1">
                <a:cs typeface="Arial" panose="020B0604020202020204" pitchFamily="34" charset="0"/>
              </a:rPr>
              <a:t>Lukopren</a:t>
            </a:r>
            <a:r>
              <a:rPr lang="cs-CZ" altLang="en-US" sz="2000" dirty="0">
                <a:cs typeface="Arial" panose="020B0604020202020204" pitchFamily="34" charset="0"/>
              </a:rPr>
              <a:t>) </a:t>
            </a:r>
            <a:r>
              <a:rPr lang="cs-CZ" sz="2000" b="0" i="0" dirty="0">
                <a:solidFill>
                  <a:srgbClr val="494949"/>
                </a:solidFill>
                <a:effectLst/>
              </a:rPr>
              <a:t>slouží k výrobě forem pro a odlévání materiálů jako je sádra, vosk, cín a olovo.</a:t>
            </a:r>
            <a:endParaRPr lang="cs-CZ" altLang="en-US" sz="2000" dirty="0">
              <a:cs typeface="Arial" panose="020B0604020202020204" pitchFamily="34" charset="0"/>
            </a:endParaRPr>
          </a:p>
        </p:txBody>
      </p:sp>
    </p:spTree>
    <p:extLst>
      <p:ext uri="{BB962C8B-B14F-4D97-AF65-F5344CB8AC3E}">
        <p14:creationId xmlns:p14="http://schemas.microsoft.com/office/powerpoint/2010/main" val="34531686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415461"/>
            <a:ext cx="8839200" cy="3733800"/>
          </a:xfrm>
        </p:spPr>
        <p:txBody>
          <a:bodyPr>
            <a:noAutofit/>
          </a:bodyPr>
          <a:lstStyle/>
          <a:p>
            <a:pPr marL="0" indent="0" eaLnBrk="1" hangingPunct="1">
              <a:buNone/>
            </a:pPr>
            <a:r>
              <a:rPr lang="cs-CZ" altLang="en-US" sz="2400" b="1" dirty="0" err="1">
                <a:cs typeface="Arial" panose="020B0604020202020204" pitchFamily="34" charset="0"/>
              </a:rPr>
              <a:t>Oxosloučeniny</a:t>
            </a:r>
            <a:r>
              <a:rPr lang="cs-CZ" altLang="en-US" sz="2400" b="1" dirty="0">
                <a:cs typeface="Arial" panose="020B0604020202020204" pitchFamily="34" charset="0"/>
              </a:rPr>
              <a:t> g</a:t>
            </a:r>
            <a:r>
              <a:rPr lang="en-GB" altLang="en-US" sz="2400" b="1" dirty="0" err="1">
                <a:cs typeface="Arial" panose="020B0604020202020204" pitchFamily="34" charset="0"/>
              </a:rPr>
              <a:t>erman</a:t>
            </a:r>
            <a:r>
              <a:rPr lang="cs-CZ" altLang="en-US" sz="2400" b="1" dirty="0" err="1">
                <a:cs typeface="Arial" panose="020B0604020202020204" pitchFamily="34" charset="0"/>
              </a:rPr>
              <a:t>ia</a:t>
            </a:r>
            <a:endParaRPr lang="cs-CZ" altLang="en-US" sz="2400" b="1" dirty="0">
              <a:cs typeface="Arial" panose="020B0604020202020204" pitchFamily="34" charset="0"/>
            </a:endParaRPr>
          </a:p>
          <a:p>
            <a:pPr marL="0" indent="0" eaLnBrk="1" hangingPunct="1">
              <a:buNone/>
            </a:pPr>
            <a:endParaRPr lang="en-GB" altLang="en-US" sz="2000" dirty="0">
              <a:cs typeface="Arial" panose="020B0604020202020204" pitchFamily="34" charset="0"/>
            </a:endParaRPr>
          </a:p>
          <a:p>
            <a:pPr eaLnBrk="1" hangingPunct="1">
              <a:buFont typeface="Wingdings" pitchFamily="2" charset="2"/>
              <a:buNone/>
            </a:pPr>
            <a:r>
              <a:rPr lang="en-GB" altLang="en-US" sz="2000" b="1" dirty="0" err="1">
                <a:cs typeface="Arial" panose="020B0604020202020204" pitchFamily="34" charset="0"/>
              </a:rPr>
              <a:t>GeO</a:t>
            </a:r>
            <a:r>
              <a:rPr lang="en-GB" altLang="en-US" sz="2000" dirty="0">
                <a:cs typeface="Arial" panose="020B0604020202020204" pitchFamily="34" charset="0"/>
              </a:rPr>
              <a:t> - </a:t>
            </a:r>
            <a:r>
              <a:rPr lang="cs-CZ" altLang="en-US" sz="2000" dirty="0">
                <a:cs typeface="Arial" panose="020B0604020202020204" pitchFamily="34" charset="0"/>
              </a:rPr>
              <a:t>č</a:t>
            </a:r>
            <a:r>
              <a:rPr lang="en-GB" altLang="en-US" sz="2000" dirty="0" err="1">
                <a:cs typeface="Arial" panose="020B0604020202020204" pitchFamily="34" charset="0"/>
              </a:rPr>
              <a:t>erná</a:t>
            </a:r>
            <a:r>
              <a:rPr lang="en-GB" altLang="en-US" sz="2000" dirty="0">
                <a:cs typeface="Arial" panose="020B0604020202020204" pitchFamily="34" charset="0"/>
              </a:rPr>
              <a:t> </a:t>
            </a:r>
            <a:r>
              <a:rPr lang="en-GB" altLang="en-US" sz="2000" dirty="0" err="1">
                <a:cs typeface="Arial" panose="020B0604020202020204" pitchFamily="34" charset="0"/>
              </a:rPr>
              <a:t>krys.látka</a:t>
            </a:r>
            <a:r>
              <a:rPr lang="en-GB" altLang="en-US" sz="2000" dirty="0">
                <a:cs typeface="Arial" panose="020B0604020202020204" pitchFamily="34" charset="0"/>
              </a:rPr>
              <a:t>, </a:t>
            </a:r>
            <a:r>
              <a:rPr lang="en-GB" altLang="en-US" sz="2000" dirty="0" err="1">
                <a:cs typeface="Arial" panose="020B0604020202020204" pitchFamily="34" charset="0"/>
              </a:rPr>
              <a:t>hydratovaný</a:t>
            </a:r>
            <a:r>
              <a:rPr lang="en-GB" altLang="en-US" sz="2000" dirty="0">
                <a:cs typeface="Arial" panose="020B0604020202020204" pitchFamily="34" charset="0"/>
              </a:rPr>
              <a:t> je </a:t>
            </a:r>
            <a:r>
              <a:rPr lang="en-GB" altLang="en-US" sz="2000" dirty="0" err="1">
                <a:cs typeface="Arial" panose="020B0604020202020204" pitchFamily="34" charset="0"/>
              </a:rPr>
              <a:t>žlutý</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en-GB" altLang="en-US" sz="2000" dirty="0" err="1">
                <a:cs typeface="Arial" panose="020B0604020202020204" pitchFamily="34" charset="0"/>
              </a:rPr>
              <a:t>rozpouští</a:t>
            </a:r>
            <a:r>
              <a:rPr lang="en-GB" altLang="en-US" sz="2000" dirty="0">
                <a:cs typeface="Arial" panose="020B0604020202020204" pitchFamily="34" charset="0"/>
              </a:rPr>
              <a:t> se v </a:t>
            </a:r>
            <a:r>
              <a:rPr lang="en-GB" altLang="en-US" sz="2000" dirty="0" err="1">
                <a:cs typeface="Arial" panose="020B0604020202020204" pitchFamily="34" charset="0"/>
              </a:rPr>
              <a:t>roztocích</a:t>
            </a:r>
            <a:r>
              <a:rPr lang="en-GB" altLang="en-US" sz="2000" dirty="0">
                <a:cs typeface="Arial" panose="020B0604020202020204" pitchFamily="34" charset="0"/>
              </a:rPr>
              <a:t> </a:t>
            </a:r>
            <a:r>
              <a:rPr lang="en-GB" altLang="en-US" sz="2000" dirty="0" err="1">
                <a:cs typeface="Arial" panose="020B0604020202020204" pitchFamily="34" charset="0"/>
              </a:rPr>
              <a:t>alk.hydroxid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en-GB" altLang="en-US" sz="2000" b="1" dirty="0" err="1">
                <a:cs typeface="Arial" panose="020B0604020202020204" pitchFamily="34" charset="0"/>
              </a:rPr>
              <a:t>germanatany</a:t>
            </a:r>
            <a:r>
              <a:rPr lang="en-GB" altLang="en-US" sz="2000" dirty="0">
                <a:cs typeface="Arial" panose="020B0604020202020204" pitchFamily="34" charset="0"/>
              </a:rPr>
              <a:t> </a:t>
            </a:r>
            <a:r>
              <a:rPr lang="en-US" altLang="en-US" sz="2000" dirty="0">
                <a:cs typeface="Arial" panose="020B0604020202020204" pitchFamily="34" charset="0"/>
              </a:rPr>
              <a:t>[</a:t>
            </a:r>
            <a:r>
              <a:rPr lang="en-GB" altLang="en-US" sz="2000" dirty="0">
                <a:cs typeface="Arial" panose="020B0604020202020204" pitchFamily="34" charset="0"/>
              </a:rPr>
              <a:t>Ge(OH)</a:t>
            </a:r>
            <a:r>
              <a:rPr lang="en-GB" altLang="en-US" sz="2000" baseline="-25000" dirty="0">
                <a:cs typeface="Arial" panose="020B0604020202020204" pitchFamily="34" charset="0"/>
              </a:rPr>
              <a:t>3</a:t>
            </a:r>
            <a:r>
              <a:rPr lang="en-US" altLang="en-US" sz="2000" dirty="0">
                <a:cs typeface="Arial" panose="020B0604020202020204" pitchFamily="34" charset="0"/>
              </a:rPr>
              <a:t>]</a:t>
            </a:r>
            <a:r>
              <a:rPr lang="en-GB" altLang="en-US" sz="2000" baseline="30000" dirty="0">
                <a:cs typeface="Arial" panose="020B0604020202020204" pitchFamily="34" charset="0"/>
              </a:rPr>
              <a:t>-</a:t>
            </a:r>
          </a:p>
          <a:p>
            <a:pPr eaLnBrk="1" hangingPunct="1">
              <a:buFont typeface="Wingdings" pitchFamily="2" charset="2"/>
              <a:buNone/>
            </a:pPr>
            <a:endParaRPr lang="en-GB" altLang="en-US" sz="2000" b="1" dirty="0">
              <a:cs typeface="Arial" panose="020B0604020202020204" pitchFamily="34" charset="0"/>
            </a:endParaRPr>
          </a:p>
          <a:p>
            <a:pPr eaLnBrk="1" hangingPunct="1">
              <a:buFont typeface="Wingdings" pitchFamily="2" charset="2"/>
              <a:buNone/>
            </a:pPr>
            <a:endParaRPr lang="en-GB" altLang="en-US" sz="2000" b="1" dirty="0">
              <a:cs typeface="Arial" panose="020B0604020202020204" pitchFamily="34" charset="0"/>
            </a:endParaRPr>
          </a:p>
          <a:p>
            <a:pPr eaLnBrk="1" hangingPunct="1">
              <a:buFont typeface="Wingdings" pitchFamily="2" charset="2"/>
              <a:buNone/>
            </a:pPr>
            <a:endParaRPr lang="en-GB" altLang="en-US" sz="2000" b="1" dirty="0">
              <a:cs typeface="Arial" panose="020B0604020202020204" pitchFamily="34" charset="0"/>
            </a:endParaRPr>
          </a:p>
          <a:p>
            <a:pPr eaLnBrk="1" hangingPunct="1">
              <a:buFont typeface="Wingdings" pitchFamily="2" charset="2"/>
              <a:buNone/>
            </a:pPr>
            <a:r>
              <a:rPr lang="en-GB" altLang="en-US" sz="2000" b="1" dirty="0" err="1">
                <a:cs typeface="Arial" panose="020B0604020202020204" pitchFamily="34" charset="0"/>
              </a:rPr>
              <a:t>GeO</a:t>
            </a:r>
            <a:r>
              <a:rPr lang="en-GB" altLang="en-US" sz="2000" b="1" baseline="-25000" dirty="0" err="1">
                <a:cs typeface="Arial" panose="020B0604020202020204" pitchFamily="34" charset="0"/>
              </a:rPr>
              <a:t>2</a:t>
            </a:r>
            <a:r>
              <a:rPr lang="cs-CZ" altLang="en-US" sz="2000" b="1" dirty="0">
                <a:cs typeface="Arial" panose="020B0604020202020204" pitchFamily="34" charset="0"/>
              </a:rPr>
              <a:t> </a:t>
            </a:r>
            <a:r>
              <a:rPr lang="en-GB" altLang="en-US" sz="2000" b="1" dirty="0">
                <a:cs typeface="Arial" panose="020B0604020202020204" pitchFamily="34" charset="0"/>
              </a:rPr>
              <a:t>– </a:t>
            </a:r>
            <a:r>
              <a:rPr lang="en-GB" altLang="en-US" sz="2000" dirty="0" err="1">
                <a:cs typeface="Arial" panose="020B0604020202020204" pitchFamily="34" charset="0"/>
              </a:rPr>
              <a:t>bezbarv</a:t>
            </a:r>
            <a:r>
              <a:rPr lang="cs-CZ" altLang="en-US" sz="2000" dirty="0">
                <a:cs typeface="Arial" panose="020B0604020202020204" pitchFamily="34" charset="0"/>
              </a:rPr>
              <a:t>á</a:t>
            </a:r>
            <a:r>
              <a:rPr lang="en-GB"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a:t>
            </a:r>
            <a:r>
              <a:rPr lang="en-GB" altLang="en-US" sz="2000" dirty="0" err="1">
                <a:cs typeface="Arial" panose="020B0604020202020204" pitchFamily="34" charset="0"/>
              </a:rPr>
              <a:t>podobná</a:t>
            </a:r>
            <a:r>
              <a:rPr lang="en-GB" altLang="en-US" sz="2000" dirty="0">
                <a:cs typeface="Arial" panose="020B0604020202020204" pitchFamily="34" charset="0"/>
              </a:rPr>
              <a:t> SiO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rozpouští</a:t>
            </a:r>
            <a:r>
              <a:rPr lang="en-GB" altLang="en-US" sz="2000" dirty="0">
                <a:cs typeface="Arial" panose="020B0604020202020204" pitchFamily="34" charset="0"/>
              </a:rPr>
              <a:t> se ale v </a:t>
            </a:r>
            <a:r>
              <a:rPr lang="en-GB" altLang="en-US" sz="2000" dirty="0" err="1">
                <a:cs typeface="Arial" panose="020B0604020202020204" pitchFamily="34" charset="0"/>
              </a:rPr>
              <a:t>roztocích</a:t>
            </a:r>
            <a:r>
              <a:rPr lang="en-GB" altLang="en-US" sz="2000" dirty="0">
                <a:cs typeface="Arial" panose="020B0604020202020204" pitchFamily="34" charset="0"/>
              </a:rPr>
              <a:t> </a:t>
            </a:r>
            <a:r>
              <a:rPr lang="en-GB" altLang="en-US" sz="2000" dirty="0" err="1">
                <a:cs typeface="Arial" panose="020B0604020202020204" pitchFamily="34" charset="0"/>
              </a:rPr>
              <a:t>alk</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hydroxid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b="1" dirty="0" err="1">
                <a:cs typeface="Arial" panose="020B0604020202020204" pitchFamily="34" charset="0"/>
              </a:rPr>
              <a:t>germani</a:t>
            </a:r>
            <a:r>
              <a:rPr lang="cs-CZ" altLang="en-US" sz="2000" b="1" dirty="0">
                <a:cs typeface="Arial" panose="020B0604020202020204" pitchFamily="34" charset="0"/>
              </a:rPr>
              <a:t>č</a:t>
            </a:r>
            <a:r>
              <a:rPr lang="en-GB" altLang="en-US" sz="2000" b="1" dirty="0" err="1">
                <a:cs typeface="Arial" panose="020B0604020202020204" pitchFamily="34" charset="0"/>
              </a:rPr>
              <a:t>itany</a:t>
            </a:r>
            <a:r>
              <a:rPr lang="en-GB" altLang="en-US" sz="2000" b="1" dirty="0">
                <a:cs typeface="Arial" panose="020B0604020202020204" pitchFamily="34" charset="0"/>
              </a:rPr>
              <a:t> </a:t>
            </a:r>
            <a:r>
              <a:rPr lang="en-US" altLang="en-US" sz="2000" dirty="0">
                <a:cs typeface="Arial" panose="020B0604020202020204" pitchFamily="34" charset="0"/>
              </a:rPr>
              <a:t>[</a:t>
            </a:r>
            <a:r>
              <a:rPr lang="en-GB" altLang="en-US" sz="2000" dirty="0">
                <a:cs typeface="Arial" panose="020B0604020202020204" pitchFamily="34" charset="0"/>
              </a:rPr>
              <a:t>Ge(OH)</a:t>
            </a:r>
            <a:r>
              <a:rPr lang="en-GB" altLang="en-US" sz="2000" baseline="-25000" dirty="0">
                <a:cs typeface="Arial" panose="020B0604020202020204" pitchFamily="34" charset="0"/>
              </a:rPr>
              <a:t>6</a:t>
            </a:r>
            <a:r>
              <a:rPr lang="en-US" altLang="en-US" sz="2000" dirty="0">
                <a:cs typeface="Arial" panose="020B0604020202020204" pitchFamily="34" charset="0"/>
              </a:rPr>
              <a:t>]</a:t>
            </a:r>
            <a:r>
              <a:rPr lang="en-GB" altLang="en-US" sz="2000" baseline="-25000" dirty="0">
                <a:cs typeface="Arial" panose="020B0604020202020204" pitchFamily="34" charset="0"/>
              </a:rPr>
              <a:t> </a:t>
            </a:r>
            <a:r>
              <a:rPr lang="en-GB" altLang="en-US" sz="2000" baseline="30000" dirty="0">
                <a:cs typeface="Arial" panose="020B0604020202020204" pitchFamily="34" charset="0"/>
              </a:rPr>
              <a:t>2-</a:t>
            </a:r>
          </a:p>
          <a:p>
            <a:pPr marL="0" indent="0" eaLnBrk="1" hangingPunct="1">
              <a:buNone/>
            </a:pPr>
            <a:endParaRPr lang="cs-CZ" altLang="en-US" sz="2000" b="1" dirty="0">
              <a:cs typeface="Arial" panose="020B0604020202020204" pitchFamily="34" charset="0"/>
            </a:endParaRPr>
          </a:p>
          <a:p>
            <a:pPr marL="0" indent="0" eaLnBrk="1" hangingPunct="1">
              <a:buNone/>
            </a:pPr>
            <a:endParaRPr lang="cs-CZ" altLang="en-US" sz="2000" b="1" dirty="0">
              <a:cs typeface="Arial" panose="020B0604020202020204" pitchFamily="34" charset="0"/>
            </a:endParaRPr>
          </a:p>
          <a:p>
            <a:pPr marL="0" indent="0" eaLnBrk="1" hangingPunct="1">
              <a:buNone/>
            </a:pPr>
            <a:endParaRPr lang="cs-CZ" altLang="en-US" sz="2000" baseline="30000" dirty="0">
              <a:cs typeface="Arial" panose="020B0604020202020204" pitchFamily="34" charset="0"/>
            </a:endParaRPr>
          </a:p>
        </p:txBody>
      </p:sp>
      <p:pic>
        <p:nvPicPr>
          <p:cNvPr id="1026" name="Picture 2" descr="WebElements Periodic Table » Germanium » germanium dioxide">
            <a:extLst>
              <a:ext uri="{FF2B5EF4-FFF2-40B4-BE49-F238E27FC236}">
                <a16:creationId xmlns:a16="http://schemas.microsoft.com/office/drawing/2014/main" id="{C4314B93-EED3-FFAE-9DAF-8EC50CB14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87" y="4261527"/>
            <a:ext cx="3057704" cy="2293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ium(Ⅳ) oxide | metal-powder-dust.com">
            <a:extLst>
              <a:ext uri="{FF2B5EF4-FFF2-40B4-BE49-F238E27FC236}">
                <a16:creationId xmlns:a16="http://schemas.microsoft.com/office/drawing/2014/main" id="{073A98A8-B017-3286-27B3-3CD84C14CD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8213" y="3962400"/>
            <a:ext cx="2667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B6A3733-5908-A4B5-7BA7-D1BD9E47C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685800"/>
            <a:ext cx="317182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5459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311832"/>
            <a:ext cx="8839200" cy="3009900"/>
          </a:xfrm>
        </p:spPr>
        <p:txBody>
          <a:bodyPr>
            <a:normAutofit fontScale="92500" lnSpcReduction="10000"/>
          </a:bodyPr>
          <a:lstStyle/>
          <a:p>
            <a:pPr marL="0" indent="0" eaLnBrk="1" hangingPunct="1">
              <a:buNone/>
            </a:pPr>
            <a:r>
              <a:rPr lang="cs-CZ" altLang="en-US" sz="2400" b="1" dirty="0" err="1">
                <a:cs typeface="Arial" panose="020B0604020202020204" pitchFamily="34" charset="0"/>
              </a:rPr>
              <a:t>Oxosloučeniny</a:t>
            </a:r>
            <a:r>
              <a:rPr lang="cs-CZ" altLang="en-US" sz="2400" b="1" dirty="0">
                <a:cs typeface="Arial" panose="020B0604020202020204" pitchFamily="34" charset="0"/>
              </a:rPr>
              <a:t> c</a:t>
            </a:r>
            <a:r>
              <a:rPr lang="en-GB" altLang="en-US" sz="2400" b="1" dirty="0" err="1">
                <a:cs typeface="Arial" panose="020B0604020202020204" pitchFamily="34" charset="0"/>
              </a:rPr>
              <a:t>ín</a:t>
            </a:r>
            <a:r>
              <a:rPr lang="cs-CZ" altLang="en-US" sz="2400" b="1" dirty="0">
                <a:cs typeface="Arial" panose="020B0604020202020204" pitchFamily="34" charset="0"/>
              </a:rPr>
              <a:t>u</a:t>
            </a:r>
          </a:p>
          <a:p>
            <a:pPr marL="0" indent="0" eaLnBrk="1" hangingPunct="1">
              <a:buNone/>
            </a:pPr>
            <a:endParaRPr lang="cs-CZ" altLang="en-US" sz="800" b="1" dirty="0">
              <a:cs typeface="Arial" panose="020B0604020202020204" pitchFamily="34" charset="0"/>
            </a:endParaRPr>
          </a:p>
          <a:p>
            <a:pPr marL="0" indent="0" eaLnBrk="1" hangingPunct="1">
              <a:buNone/>
            </a:pPr>
            <a:endParaRPr lang="cs-CZ" altLang="en-US" sz="800" b="1" dirty="0">
              <a:cs typeface="Arial" panose="020B0604020202020204" pitchFamily="34" charset="0"/>
            </a:endParaRPr>
          </a:p>
          <a:p>
            <a:pPr eaLnBrk="1" hangingPunct="1">
              <a:buFont typeface="Wingdings" pitchFamily="2" charset="2"/>
              <a:buNone/>
            </a:pPr>
            <a:r>
              <a:rPr lang="en-GB" altLang="en-US" sz="2000" b="1" dirty="0" err="1">
                <a:cs typeface="Arial" panose="020B0604020202020204" pitchFamily="34" charset="0"/>
              </a:rPr>
              <a:t>SnO</a:t>
            </a:r>
            <a:r>
              <a:rPr lang="cs-CZ" altLang="en-US" sz="2000" dirty="0">
                <a:cs typeface="Arial" panose="020B0604020202020204" pitchFamily="34" charset="0"/>
              </a:rPr>
              <a:t> </a:t>
            </a:r>
            <a:r>
              <a:rPr lang="en-GB" altLang="en-US" sz="2000" dirty="0">
                <a:cs typeface="Arial" panose="020B0604020202020204" pitchFamily="34" charset="0"/>
              </a:rPr>
              <a:t>-</a:t>
            </a:r>
            <a:r>
              <a:rPr lang="en-GB" altLang="en-US" sz="2000" dirty="0" err="1">
                <a:cs typeface="Arial" panose="020B0604020202020204" pitchFamily="34" charset="0"/>
              </a:rPr>
              <a:t>modrá</a:t>
            </a:r>
            <a:r>
              <a:rPr lang="en-GB" altLang="en-US" sz="2000" dirty="0">
                <a:cs typeface="Arial" panose="020B0604020202020204" pitchFamily="34" charset="0"/>
              </a:rPr>
              <a:t> </a:t>
            </a:r>
            <a:r>
              <a:rPr lang="en-GB" altLang="en-US" sz="2000" dirty="0" err="1">
                <a:cs typeface="Arial" panose="020B0604020202020204" pitchFamily="34" charset="0"/>
              </a:rPr>
              <a:t>kryst</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a:t>
            </a:r>
            <a:r>
              <a:rPr lang="en-GB" altLang="en-US" sz="2000" dirty="0" err="1">
                <a:cs typeface="Arial" panose="020B0604020202020204" pitchFamily="34" charset="0"/>
              </a:rPr>
              <a:t>vznikající</a:t>
            </a:r>
            <a:r>
              <a:rPr lang="en-GB" altLang="en-US" sz="2000" dirty="0">
                <a:cs typeface="Arial" panose="020B0604020202020204" pitchFamily="34" charset="0"/>
              </a:rPr>
              <a:t> </a:t>
            </a:r>
            <a:r>
              <a:rPr lang="en-GB" altLang="en-US" sz="2000" dirty="0" err="1">
                <a:cs typeface="Arial" panose="020B0604020202020204" pitchFamily="34" charset="0"/>
              </a:rPr>
              <a:t>vysušením</a:t>
            </a:r>
            <a:r>
              <a:rPr lang="en-GB" altLang="en-US" sz="2000" dirty="0">
                <a:cs typeface="Arial" panose="020B0604020202020204" pitchFamily="34" charset="0"/>
              </a:rPr>
              <a:t> </a:t>
            </a:r>
            <a:r>
              <a:rPr lang="en-GB" altLang="en-US" sz="2000" dirty="0" err="1">
                <a:cs typeface="Arial" panose="020B0604020202020204" pitchFamily="34" charset="0"/>
              </a:rPr>
              <a:t>bílého</a:t>
            </a:r>
            <a:r>
              <a:rPr lang="en-GB" altLang="en-US" sz="2000" dirty="0">
                <a:cs typeface="Arial" panose="020B0604020202020204" pitchFamily="34" charset="0"/>
              </a:rPr>
              <a:t> </a:t>
            </a:r>
            <a:r>
              <a:rPr lang="en-GB" altLang="en-US" sz="2000" dirty="0" err="1">
                <a:cs typeface="Arial" panose="020B0604020202020204" pitchFamily="34" charset="0"/>
              </a:rPr>
              <a:t>nerozpustného</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Sn(OH)</a:t>
            </a:r>
            <a:r>
              <a:rPr lang="en-GB" altLang="en-US" sz="2000" baseline="-25000" dirty="0">
                <a:cs typeface="Arial" panose="020B0604020202020204" pitchFamily="34" charset="0"/>
              </a:rPr>
              <a:t>2</a:t>
            </a:r>
          </a:p>
          <a:p>
            <a:pPr eaLnBrk="1" hangingPunct="1">
              <a:buFont typeface="Wingdings" pitchFamily="2" charset="2"/>
              <a:buNone/>
            </a:pPr>
            <a:endParaRPr lang="cs-CZ" altLang="en-US" sz="2000" b="1" dirty="0">
              <a:cs typeface="Arial" panose="020B0604020202020204" pitchFamily="34" charset="0"/>
            </a:endParaRPr>
          </a:p>
          <a:p>
            <a:pPr eaLnBrk="1" hangingPunct="1">
              <a:buFont typeface="Wingdings" pitchFamily="2" charset="2"/>
              <a:buNone/>
            </a:pPr>
            <a:r>
              <a:rPr lang="en-GB" altLang="en-US" sz="2000" b="1" dirty="0">
                <a:cs typeface="Arial" panose="020B0604020202020204" pitchFamily="34" charset="0"/>
              </a:rPr>
              <a:t>Sn(OH)</a:t>
            </a:r>
            <a:r>
              <a:rPr lang="en-GB" altLang="en-US" sz="2000" b="1" baseline="-25000" dirty="0">
                <a:cs typeface="Arial" panose="020B0604020202020204" pitchFamily="34" charset="0"/>
              </a:rPr>
              <a:t>2</a:t>
            </a:r>
            <a:r>
              <a:rPr lang="cs-CZ" altLang="en-US" sz="2000" b="1"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amfoterní</a:t>
            </a:r>
            <a:r>
              <a:rPr lang="en-GB" altLang="en-US" sz="2000" dirty="0">
                <a:cs typeface="Arial" panose="020B0604020202020204" pitchFamily="34" charset="0"/>
              </a:rPr>
              <a:t> </a:t>
            </a:r>
            <a:r>
              <a:rPr lang="en-GB" altLang="en-US" sz="2000" dirty="0" err="1">
                <a:cs typeface="Arial" panose="020B0604020202020204" pitchFamily="34" charset="0"/>
              </a:rPr>
              <a:t>povahu</a:t>
            </a:r>
            <a:r>
              <a:rPr lang="en-GB" altLang="en-US" sz="2000" dirty="0">
                <a:cs typeface="Arial" panose="020B0604020202020204" pitchFamily="34" charset="0"/>
              </a:rPr>
              <a:t>, v </a:t>
            </a:r>
            <a:r>
              <a:rPr lang="en-GB" altLang="en-US" sz="2000" dirty="0" err="1">
                <a:cs typeface="Arial" panose="020B0604020202020204" pitchFamily="34" charset="0"/>
              </a:rPr>
              <a:t>kyselinách</a:t>
            </a:r>
            <a:r>
              <a:rPr lang="en-GB" altLang="en-US" sz="2000" dirty="0">
                <a:cs typeface="Arial" panose="020B0604020202020204" pitchFamily="34" charset="0"/>
              </a:rPr>
              <a:t> se </a:t>
            </a:r>
            <a:r>
              <a:rPr lang="en-GB" altLang="en-US" sz="2000" dirty="0" err="1">
                <a:cs typeface="Arial" panose="020B0604020202020204" pitchFamily="34" charset="0"/>
              </a:rPr>
              <a:t>rozpouští</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vzniku</a:t>
            </a:r>
            <a:r>
              <a:rPr lang="en-GB" altLang="en-US" sz="2000" dirty="0">
                <a:cs typeface="Arial" panose="020B0604020202020204" pitchFamily="34" charset="0"/>
              </a:rPr>
              <a:t> </a:t>
            </a:r>
            <a:r>
              <a:rPr lang="en-GB" altLang="en-US" sz="2000" dirty="0" err="1">
                <a:cs typeface="Arial" panose="020B0604020202020204" pitchFamily="34" charset="0"/>
              </a:rPr>
              <a:t>cínatých</a:t>
            </a:r>
            <a:r>
              <a:rPr lang="en-GB" altLang="en-US" sz="2000" dirty="0">
                <a:cs typeface="Arial" panose="020B0604020202020204" pitchFamily="34" charset="0"/>
              </a:rPr>
              <a:t> </a:t>
            </a:r>
            <a:r>
              <a:rPr lang="en-GB" altLang="en-US" sz="2000" dirty="0" err="1">
                <a:cs typeface="Arial" panose="020B0604020202020204" pitchFamily="34" charset="0"/>
              </a:rPr>
              <a:t>solí</a:t>
            </a:r>
            <a:r>
              <a:rPr lang="en-GB" altLang="en-US" sz="2000" dirty="0">
                <a:cs typeface="Arial" panose="020B0604020202020204" pitchFamily="34" charset="0"/>
              </a:rPr>
              <a:t>:</a:t>
            </a:r>
          </a:p>
          <a:p>
            <a:pPr algn="ct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Sn(OH)</a:t>
            </a:r>
            <a:r>
              <a:rPr lang="en-GB" altLang="en-US" sz="2000" baseline="-25000" dirty="0">
                <a:cs typeface="Arial" panose="020B0604020202020204" pitchFamily="34" charset="0"/>
              </a:rPr>
              <a:t>2</a:t>
            </a:r>
            <a:r>
              <a:rPr lang="en-GB" altLang="en-US" sz="2000" dirty="0">
                <a:cs typeface="Arial" panose="020B0604020202020204" pitchFamily="34" charset="0"/>
              </a:rPr>
              <a:t>+ 2 H</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Sn</a:t>
            </a:r>
            <a:r>
              <a:rPr lang="en-GB" altLang="en-US" sz="2000" baseline="30000" dirty="0">
                <a:cs typeface="Arial" panose="020B0604020202020204" pitchFamily="34" charset="0"/>
              </a:rPr>
              <a:t>2+</a:t>
            </a:r>
            <a:r>
              <a:rPr lang="en-GB" altLang="en-US" sz="2000" dirty="0">
                <a:cs typeface="Arial" panose="020B0604020202020204" pitchFamily="34" charset="0"/>
              </a:rPr>
              <a:t> + 2 H</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v </a:t>
            </a:r>
            <a:r>
              <a:rPr lang="en-GB" altLang="en-US" sz="2000" dirty="0" err="1">
                <a:cs typeface="Arial" panose="020B0604020202020204" pitchFamily="34" charset="0"/>
              </a:rPr>
              <a:t>roztocích</a:t>
            </a:r>
            <a:r>
              <a:rPr lang="en-GB" altLang="en-US" sz="2000" dirty="0">
                <a:cs typeface="Arial" panose="020B0604020202020204" pitchFamily="34" charset="0"/>
              </a:rPr>
              <a:t> </a:t>
            </a:r>
            <a:r>
              <a:rPr lang="en-GB" altLang="en-US" sz="2000" dirty="0" err="1">
                <a:cs typeface="Arial" panose="020B0604020202020204" pitchFamily="34" charset="0"/>
              </a:rPr>
              <a:t>hydroxid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vzniku</a:t>
            </a:r>
            <a:r>
              <a:rPr lang="en-GB" altLang="en-US" sz="2000" dirty="0">
                <a:cs typeface="Arial" panose="020B0604020202020204" pitchFamily="34" charset="0"/>
              </a:rPr>
              <a:t> </a:t>
            </a:r>
            <a:r>
              <a:rPr lang="en-GB" altLang="en-US" sz="2000" dirty="0" err="1">
                <a:cs typeface="Arial" panose="020B0604020202020204" pitchFamily="34" charset="0"/>
              </a:rPr>
              <a:t>cínatan</a:t>
            </a:r>
            <a:r>
              <a:rPr lang="cs-CZ" altLang="en-US" sz="2000" dirty="0">
                <a:cs typeface="Arial" panose="020B0604020202020204" pitchFamily="34" charset="0"/>
              </a:rPr>
              <a:t>ů</a:t>
            </a:r>
            <a:r>
              <a:rPr lang="en-GB" altLang="en-US" sz="2000" dirty="0">
                <a:cs typeface="Arial" panose="020B0604020202020204" pitchFamily="34" charset="0"/>
              </a:rPr>
              <a:t>:</a:t>
            </a:r>
          </a:p>
          <a:p>
            <a:pPr algn="ct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Sn(OH)</a:t>
            </a:r>
            <a:r>
              <a:rPr lang="en-GB" altLang="en-US" sz="2000" baseline="-25000" dirty="0">
                <a:cs typeface="Arial" panose="020B0604020202020204" pitchFamily="34" charset="0"/>
              </a:rPr>
              <a:t>2</a:t>
            </a:r>
            <a:r>
              <a:rPr lang="en-GB" altLang="en-US" sz="2000" dirty="0">
                <a:cs typeface="Arial" panose="020B0604020202020204" pitchFamily="34" charset="0"/>
              </a:rPr>
              <a:t> + OH</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US" altLang="en-US" sz="2000" dirty="0">
                <a:cs typeface="Arial" panose="020B0604020202020204" pitchFamily="34" charset="0"/>
              </a:rPr>
              <a:t>[</a:t>
            </a:r>
            <a:r>
              <a:rPr lang="en-GB" altLang="en-US" sz="2000" dirty="0">
                <a:cs typeface="Arial" panose="020B0604020202020204" pitchFamily="34" charset="0"/>
              </a:rPr>
              <a:t>Sn(OH)</a:t>
            </a:r>
            <a:r>
              <a:rPr lang="en-GB" altLang="en-US" sz="2000" baseline="-25000" dirty="0">
                <a:cs typeface="Arial" panose="020B0604020202020204" pitchFamily="34" charset="0"/>
              </a:rPr>
              <a:t>3</a:t>
            </a:r>
            <a:r>
              <a:rPr lang="en-US" altLang="en-US" sz="2000" dirty="0">
                <a:cs typeface="Arial" panose="020B0604020202020204" pitchFamily="34" charset="0"/>
              </a:rPr>
              <a:t>]</a:t>
            </a:r>
            <a:r>
              <a:rPr lang="en-GB" altLang="en-US" sz="2000" baseline="30000" dirty="0">
                <a:cs typeface="Arial" panose="020B0604020202020204" pitchFamily="34" charset="0"/>
              </a:rPr>
              <a:t>-</a:t>
            </a:r>
            <a:endParaRPr lang="cs-CZ" altLang="en-US" sz="2000" baseline="30000" dirty="0">
              <a:cs typeface="Arial" panose="020B0604020202020204" pitchFamily="34" charset="0"/>
            </a:endParaRPr>
          </a:p>
        </p:txBody>
      </p:sp>
      <p:sp>
        <p:nvSpPr>
          <p:cNvPr id="5123" name="Rectangle 3"/>
          <p:cNvSpPr txBox="1">
            <a:spLocks noChangeArrowheads="1"/>
          </p:cNvSpPr>
          <p:nvPr/>
        </p:nvSpPr>
        <p:spPr>
          <a:xfrm>
            <a:off x="169606" y="3429000"/>
            <a:ext cx="8839200" cy="2953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None/>
            </a:pPr>
            <a:endParaRPr lang="cs-CZ" altLang="en-US" sz="800" b="1" dirty="0">
              <a:cs typeface="Arial" panose="020B0604020202020204" pitchFamily="34" charset="0"/>
            </a:endParaRPr>
          </a:p>
          <a:p>
            <a:pPr>
              <a:buFont typeface="Wingdings" pitchFamily="2" charset="2"/>
              <a:buNone/>
            </a:pPr>
            <a:r>
              <a:rPr lang="en-GB" altLang="en-US" sz="2000" b="1" dirty="0" err="1">
                <a:cs typeface="Arial" panose="020B0604020202020204" pitchFamily="34" charset="0"/>
              </a:rPr>
              <a:t>SnO</a:t>
            </a:r>
            <a:r>
              <a:rPr lang="en-GB" altLang="en-US" sz="2000" b="1" baseline="-25000" dirty="0" err="1">
                <a:cs typeface="Arial" panose="020B0604020202020204" pitchFamily="34" charset="0"/>
              </a:rPr>
              <a:t>2</a:t>
            </a:r>
            <a:r>
              <a:rPr lang="cs-CZ" altLang="en-US" sz="2000" b="1"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obdoba</a:t>
            </a:r>
            <a:r>
              <a:rPr lang="en-GB" altLang="en-US" sz="2000" dirty="0">
                <a:cs typeface="Arial" panose="020B0604020202020204" pitchFamily="34" charset="0"/>
              </a:rPr>
              <a:t> </a:t>
            </a:r>
            <a:r>
              <a:rPr lang="en-GB" altLang="en-US" sz="2000" dirty="0" err="1">
                <a:cs typeface="Arial" panose="020B0604020202020204" pitchFamily="34" charset="0"/>
              </a:rPr>
              <a:t>SiO</a:t>
            </a:r>
            <a:r>
              <a:rPr lang="en-GB" altLang="en-US" sz="2000" baseline="-25000" dirty="0" err="1">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chemicky</a:t>
            </a:r>
            <a:r>
              <a:rPr lang="en-GB" altLang="en-US" sz="2000" dirty="0">
                <a:cs typeface="Arial" panose="020B0604020202020204" pitchFamily="34" charset="0"/>
              </a:rPr>
              <a:t> </a:t>
            </a:r>
            <a:r>
              <a:rPr lang="en-GB" altLang="en-US" sz="2000" dirty="0" err="1">
                <a:cs typeface="Arial" panose="020B0604020202020204" pitchFamily="34" charset="0"/>
              </a:rPr>
              <a:t>odolný</a:t>
            </a:r>
            <a:r>
              <a:rPr lang="en-GB" altLang="en-US" sz="2000" dirty="0">
                <a:cs typeface="Arial" panose="020B0604020202020204" pitchFamily="34" charset="0"/>
              </a:rPr>
              <a:t>, </a:t>
            </a:r>
            <a:r>
              <a:rPr lang="en-GB" altLang="en-US" sz="2000" dirty="0" err="1">
                <a:cs typeface="Arial" panose="020B0604020202020204" pitchFamily="34" charset="0"/>
              </a:rPr>
              <a:t>obtížn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rozpustný</a:t>
            </a:r>
            <a:endParaRPr lang="cs-CZ" altLang="en-US" sz="2000" dirty="0">
              <a:cs typeface="Arial" panose="020B0604020202020204" pitchFamily="34" charset="0"/>
            </a:endParaRPr>
          </a:p>
          <a:p>
            <a:pPr>
              <a:buFont typeface="Wingdings" pitchFamily="2" charset="2"/>
              <a:buNone/>
            </a:pPr>
            <a:r>
              <a:rPr lang="cs-CZ" altLang="en-US" sz="2000" dirty="0">
                <a:cs typeface="Arial" panose="020B0604020202020204" pitchFamily="34" charset="0"/>
              </a:rPr>
              <a:t>ve vodě (oktaedrická koordinace </a:t>
            </a:r>
            <a:r>
              <a:rPr lang="cs-CZ" altLang="en-US" sz="2000" dirty="0" err="1">
                <a:cs typeface="Arial" panose="020B0604020202020204" pitchFamily="34" charset="0"/>
              </a:rPr>
              <a:t>Sn</a:t>
            </a:r>
            <a:r>
              <a:rPr lang="cs-CZ" altLang="en-US" sz="2000" baseline="30000" dirty="0" err="1">
                <a:cs typeface="Arial" panose="020B0604020202020204" pitchFamily="34" charset="0"/>
              </a:rPr>
              <a:t>4</a:t>
            </a:r>
            <a:r>
              <a:rPr lang="cs-CZ" altLang="en-US" sz="2000" baseline="30000" dirty="0">
                <a:cs typeface="Arial" panose="020B0604020202020204" pitchFamily="34" charset="0"/>
              </a:rPr>
              <a:t>+</a:t>
            </a:r>
            <a:r>
              <a:rPr lang="cs-CZ" altLang="en-US" sz="2000" dirty="0">
                <a:cs typeface="Arial" panose="020B0604020202020204" pitchFamily="34" charset="0"/>
              </a:rPr>
              <a:t>)</a:t>
            </a:r>
            <a:endParaRPr lang="en-GB" altLang="en-US" sz="2000" dirty="0">
              <a:cs typeface="Arial" panose="020B0604020202020204" pitchFamily="34" charset="0"/>
            </a:endParaRPr>
          </a:p>
          <a:p>
            <a:pPr>
              <a:buFont typeface="Arial" panose="020B0604020202020204" pitchFamily="34" charset="0"/>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tavením</a:t>
            </a:r>
            <a:r>
              <a:rPr lang="en-GB" altLang="en-US" sz="2000" dirty="0">
                <a:cs typeface="Arial" panose="020B0604020202020204" pitchFamily="34" charset="0"/>
              </a:rPr>
              <a:t> s </a:t>
            </a:r>
            <a:r>
              <a:rPr lang="en-GB" altLang="en-US" sz="2000" dirty="0" err="1">
                <a:cs typeface="Arial" panose="020B0604020202020204" pitchFamily="34" charset="0"/>
              </a:rPr>
              <a:t>alk</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hydroxidy</a:t>
            </a:r>
            <a:r>
              <a:rPr lang="en-GB" altLang="en-US" sz="2000" dirty="0">
                <a:cs typeface="Arial" panose="020B0604020202020204" pitchFamily="34" charset="0"/>
              </a:rPr>
              <a:t> </a:t>
            </a:r>
            <a:r>
              <a:rPr lang="en-GB" altLang="en-US" sz="2000" dirty="0" err="1">
                <a:cs typeface="Arial" panose="020B0604020202020204" pitchFamily="34" charset="0"/>
              </a:rPr>
              <a:t>vznikají</a:t>
            </a:r>
            <a:r>
              <a:rPr lang="en-GB" altLang="en-US" sz="2000" dirty="0">
                <a:cs typeface="Arial" panose="020B0604020202020204" pitchFamily="34" charset="0"/>
              </a:rPr>
              <a:t> </a:t>
            </a:r>
            <a:r>
              <a:rPr lang="en-GB" altLang="en-US" sz="2000" b="1" dirty="0">
                <a:cs typeface="Arial" panose="020B0604020202020204" pitchFamily="34" charset="0"/>
              </a:rPr>
              <a:t>c</a:t>
            </a:r>
            <a:r>
              <a:rPr lang="cs-CZ" altLang="en-US" sz="2000" b="1" dirty="0">
                <a:cs typeface="Arial" panose="020B0604020202020204" pitchFamily="34" charset="0"/>
              </a:rPr>
              <a:t>í</a:t>
            </a:r>
            <a:r>
              <a:rPr lang="en-GB" altLang="en-US" sz="2000" b="1" dirty="0" err="1">
                <a:cs typeface="Arial" panose="020B0604020202020204" pitchFamily="34" charset="0"/>
              </a:rPr>
              <a:t>ni</a:t>
            </a:r>
            <a:r>
              <a:rPr lang="cs-CZ" altLang="en-US" sz="2000" b="1" dirty="0">
                <a:cs typeface="Arial" panose="020B0604020202020204" pitchFamily="34" charset="0"/>
              </a:rPr>
              <a:t>č</a:t>
            </a:r>
            <a:r>
              <a:rPr lang="en-GB" altLang="en-US" sz="2000" b="1" dirty="0" err="1">
                <a:cs typeface="Arial" panose="020B0604020202020204" pitchFamily="34" charset="0"/>
              </a:rPr>
              <a:t>itan</a:t>
            </a:r>
            <a:r>
              <a:rPr lang="en-GB" altLang="en-US" sz="2000" dirty="0" err="1">
                <a:cs typeface="Arial" panose="020B0604020202020204" pitchFamily="34" charset="0"/>
              </a:rPr>
              <a:t>y</a:t>
            </a:r>
            <a:r>
              <a:rPr lang="en-GB" altLang="en-US" sz="2000" dirty="0">
                <a:cs typeface="Arial" panose="020B0604020202020204" pitchFamily="34" charset="0"/>
              </a:rPr>
              <a:t> </a:t>
            </a:r>
            <a:r>
              <a:rPr lang="en-GB" altLang="en-US" sz="2000" dirty="0" err="1">
                <a:cs typeface="Arial" panose="020B0604020202020204" pitchFamily="34" charset="0"/>
              </a:rPr>
              <a:t>typu</a:t>
            </a:r>
            <a:r>
              <a:rPr lang="en-GB" altLang="en-US" sz="2000" dirty="0">
                <a:cs typeface="Arial" panose="020B0604020202020204" pitchFamily="34" charset="0"/>
              </a:rPr>
              <a:t> </a:t>
            </a:r>
            <a:r>
              <a:rPr lang="en-GB" altLang="en-US" sz="2000" dirty="0" err="1">
                <a:cs typeface="Arial" panose="020B0604020202020204" pitchFamily="34" charset="0"/>
              </a:rPr>
              <a:t>SnO</a:t>
            </a:r>
            <a:r>
              <a:rPr lang="en-GB" altLang="en-US" sz="2000" baseline="-25000" dirty="0" err="1">
                <a:cs typeface="Arial" panose="020B0604020202020204" pitchFamily="34" charset="0"/>
              </a:rPr>
              <a:t>3</a:t>
            </a:r>
            <a:r>
              <a:rPr lang="en-GB" altLang="en-US" sz="2000" baseline="30000" dirty="0" err="1">
                <a:cs typeface="Arial" panose="020B0604020202020204" pitchFamily="34" charset="0"/>
              </a:rPr>
              <a:t>2</a:t>
            </a:r>
            <a:r>
              <a:rPr lang="en-GB" altLang="en-US" sz="2000" baseline="30000" dirty="0">
                <a:cs typeface="Arial" panose="020B0604020202020204" pitchFamily="34" charset="0"/>
              </a:rPr>
              <a:t>-</a:t>
            </a:r>
            <a:r>
              <a:rPr lang="en-GB" altLang="en-US" sz="2000" dirty="0">
                <a:cs typeface="Arial" panose="020B0604020202020204" pitchFamily="34" charset="0"/>
              </a:rPr>
              <a:t>, z </a:t>
            </a:r>
            <a:r>
              <a:rPr lang="en-GB" altLang="en-US" sz="2000" dirty="0" err="1">
                <a:cs typeface="Arial" panose="020B0604020202020204" pitchFamily="34" charset="0"/>
              </a:rPr>
              <a:t>vodných</a:t>
            </a:r>
            <a:r>
              <a:rPr lang="en-GB" altLang="en-US" sz="2000" dirty="0">
                <a:cs typeface="Arial" panose="020B0604020202020204" pitchFamily="34" charset="0"/>
              </a:rPr>
              <a:t> </a:t>
            </a:r>
            <a:r>
              <a:rPr lang="en-GB" altLang="en-US" sz="2000" dirty="0" err="1">
                <a:cs typeface="Arial" panose="020B0604020202020204" pitchFamily="34" charset="0"/>
              </a:rPr>
              <a:t>roztok</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vznikají</a:t>
            </a:r>
            <a:r>
              <a:rPr lang="en-GB" altLang="en-US" sz="2000" dirty="0">
                <a:cs typeface="Arial" panose="020B0604020202020204" pitchFamily="34" charset="0"/>
              </a:rPr>
              <a:t> </a:t>
            </a:r>
            <a:r>
              <a:rPr lang="en-GB" altLang="en-US" sz="2000" b="1" dirty="0">
                <a:cs typeface="Arial" panose="020B0604020202020204" pitchFamily="34" charset="0"/>
              </a:rPr>
              <a:t>c</a:t>
            </a:r>
            <a:r>
              <a:rPr lang="cs-CZ" altLang="en-US" sz="2000" b="1" dirty="0">
                <a:cs typeface="Arial" panose="020B0604020202020204" pitchFamily="34" charset="0"/>
              </a:rPr>
              <a:t>í</a:t>
            </a:r>
            <a:r>
              <a:rPr lang="en-GB" altLang="en-US" sz="2000" b="1" dirty="0" err="1">
                <a:cs typeface="Arial" panose="020B0604020202020204" pitchFamily="34" charset="0"/>
              </a:rPr>
              <a:t>ni</a:t>
            </a:r>
            <a:r>
              <a:rPr lang="cs-CZ" altLang="en-US" sz="2000" b="1" dirty="0">
                <a:cs typeface="Arial" panose="020B0604020202020204" pitchFamily="34" charset="0"/>
              </a:rPr>
              <a:t>č</a:t>
            </a:r>
            <a:r>
              <a:rPr lang="en-GB" altLang="en-US" sz="2000" b="1" dirty="0" err="1">
                <a:cs typeface="Arial" panose="020B0604020202020204" pitchFamily="34" charset="0"/>
              </a:rPr>
              <a:t>itany</a:t>
            </a:r>
            <a:r>
              <a:rPr lang="en-GB" altLang="en-US" sz="2000" b="1" dirty="0">
                <a:cs typeface="Arial" panose="020B0604020202020204" pitchFamily="34" charset="0"/>
              </a:rPr>
              <a:t> </a:t>
            </a:r>
            <a:r>
              <a:rPr lang="en-GB" altLang="en-US" sz="2000" dirty="0" err="1">
                <a:cs typeface="Arial" panose="020B0604020202020204" pitchFamily="34" charset="0"/>
              </a:rPr>
              <a:t>typu</a:t>
            </a:r>
            <a:r>
              <a:rPr lang="en-GB" altLang="en-US" sz="2000" dirty="0">
                <a:cs typeface="Arial" panose="020B0604020202020204" pitchFamily="34" charset="0"/>
              </a:rPr>
              <a:t> </a:t>
            </a:r>
            <a:r>
              <a:rPr lang="en-US" altLang="en-US" sz="2000" dirty="0">
                <a:cs typeface="Arial" panose="020B0604020202020204" pitchFamily="34" charset="0"/>
              </a:rPr>
              <a:t>[</a:t>
            </a:r>
            <a:r>
              <a:rPr lang="en-GB" altLang="en-US" sz="2000" dirty="0">
                <a:cs typeface="Arial" panose="020B0604020202020204" pitchFamily="34" charset="0"/>
              </a:rPr>
              <a:t>Sn(OH)</a:t>
            </a:r>
            <a:r>
              <a:rPr lang="en-GB" altLang="en-US" sz="2000" baseline="-25000" dirty="0">
                <a:cs typeface="Arial" panose="020B0604020202020204" pitchFamily="34" charset="0"/>
              </a:rPr>
              <a:t>6</a:t>
            </a:r>
            <a:r>
              <a:rPr lang="en-US" altLang="en-US" sz="2000" dirty="0">
                <a:cs typeface="Arial" panose="020B0604020202020204" pitchFamily="34" charset="0"/>
              </a:rPr>
              <a:t>]</a:t>
            </a:r>
            <a:r>
              <a:rPr lang="en-GB" altLang="en-US" sz="2000" baseline="30000" dirty="0">
                <a:cs typeface="Arial" panose="020B0604020202020204" pitchFamily="34" charset="0"/>
              </a:rPr>
              <a:t>2-</a:t>
            </a:r>
          </a:p>
          <a:p>
            <a:pPr>
              <a:buFontTx/>
              <a:buChar char="-"/>
            </a:pPr>
            <a:r>
              <a:rPr lang="en-GB" altLang="en-US" sz="2000" dirty="0" err="1">
                <a:cs typeface="Arial" panose="020B0604020202020204" pitchFamily="34" charset="0"/>
              </a:rPr>
              <a:t>okyselením</a:t>
            </a:r>
            <a:r>
              <a:rPr lang="en-GB" altLang="en-US" sz="2000" dirty="0">
                <a:cs typeface="Arial" panose="020B0604020202020204" pitchFamily="34" charset="0"/>
              </a:rPr>
              <a:t> </a:t>
            </a:r>
            <a:r>
              <a:rPr lang="en-GB" altLang="en-US" sz="2000" dirty="0" err="1">
                <a:cs typeface="Arial" panose="020B0604020202020204" pitchFamily="34" charset="0"/>
              </a:rPr>
              <a:t>roztok</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cini</a:t>
            </a:r>
            <a:r>
              <a:rPr lang="cs-CZ" altLang="en-US" sz="2000" dirty="0">
                <a:cs typeface="Arial" panose="020B0604020202020204" pitchFamily="34" charset="0"/>
              </a:rPr>
              <a:t>č</a:t>
            </a:r>
            <a:r>
              <a:rPr lang="en-GB" altLang="en-US" sz="2000" dirty="0" err="1">
                <a:cs typeface="Arial" panose="020B0604020202020204" pitchFamily="34" charset="0"/>
              </a:rPr>
              <a:t>itan</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zp</a:t>
            </a:r>
            <a:r>
              <a:rPr lang="cs-CZ" altLang="en-US" sz="2000" dirty="0">
                <a:cs typeface="Arial" panose="020B0604020202020204" pitchFamily="34" charset="0"/>
              </a:rPr>
              <a:t>ů</a:t>
            </a:r>
            <a:r>
              <a:rPr lang="en-GB" altLang="en-US" sz="2000" dirty="0" err="1">
                <a:cs typeface="Arial" panose="020B0604020202020204" pitchFamily="34" charset="0"/>
              </a:rPr>
              <a:t>sobuje</a:t>
            </a:r>
            <a:r>
              <a:rPr lang="en-GB" altLang="en-US" sz="2000" dirty="0">
                <a:cs typeface="Arial" panose="020B0604020202020204" pitchFamily="34" charset="0"/>
              </a:rPr>
              <a:t> </a:t>
            </a:r>
            <a:r>
              <a:rPr lang="en-GB" altLang="en-US" sz="2000" dirty="0" err="1">
                <a:cs typeface="Arial" panose="020B0604020202020204" pitchFamily="34" charset="0"/>
              </a:rPr>
              <a:t>vylu</a:t>
            </a:r>
            <a:r>
              <a:rPr lang="cs-CZ" altLang="en-US" sz="2000" dirty="0">
                <a:cs typeface="Arial" panose="020B0604020202020204" pitchFamily="34" charset="0"/>
              </a:rPr>
              <a:t>č</a:t>
            </a:r>
            <a:r>
              <a:rPr lang="en-GB" altLang="en-US" sz="2000" dirty="0" err="1">
                <a:cs typeface="Arial" panose="020B0604020202020204" pitchFamily="34" charset="0"/>
              </a:rPr>
              <a:t>ování</a:t>
            </a:r>
            <a:r>
              <a:rPr lang="en-GB" altLang="en-US" sz="2000" dirty="0">
                <a:cs typeface="Arial" panose="020B0604020202020204" pitchFamily="34" charset="0"/>
              </a:rPr>
              <a:t> </a:t>
            </a:r>
            <a:r>
              <a:rPr lang="en-GB" altLang="en-US" sz="2000" dirty="0" err="1">
                <a:cs typeface="Arial" panose="020B0604020202020204" pitchFamily="34" charset="0"/>
              </a:rPr>
              <a:t>gelovité</a:t>
            </a:r>
            <a:r>
              <a:rPr lang="cs-CZ" altLang="en-US" sz="2000" dirty="0">
                <a:cs typeface="Arial" panose="020B0604020202020204" pitchFamily="34" charset="0"/>
              </a:rPr>
              <a:t> </a:t>
            </a:r>
            <a:r>
              <a:rPr lang="en-GB" altLang="en-US" sz="2000" b="1" dirty="0" err="1">
                <a:cs typeface="Arial" panose="020B0604020202020204" pitchFamily="34" charset="0"/>
              </a:rPr>
              <a:t>kyseliny</a:t>
            </a:r>
            <a:r>
              <a:rPr lang="en-GB" altLang="en-US" sz="2000" b="1" dirty="0">
                <a:cs typeface="Arial" panose="020B0604020202020204" pitchFamily="34" charset="0"/>
              </a:rPr>
              <a:t> </a:t>
            </a:r>
            <a:r>
              <a:rPr lang="en-GB" altLang="en-US" sz="2000" b="1" dirty="0" err="1">
                <a:cs typeface="Arial" panose="020B0604020202020204" pitchFamily="34" charset="0"/>
              </a:rPr>
              <a:t>cíni</a:t>
            </a:r>
            <a:r>
              <a:rPr lang="cs-CZ" altLang="en-US" sz="2000" b="1" dirty="0">
                <a:cs typeface="Arial" panose="020B0604020202020204" pitchFamily="34" charset="0"/>
              </a:rPr>
              <a:t>č</a:t>
            </a:r>
            <a:r>
              <a:rPr lang="en-GB" altLang="en-US" sz="2000" b="1" dirty="0" err="1">
                <a:cs typeface="Arial" panose="020B0604020202020204" pitchFamily="34" charset="0"/>
              </a:rPr>
              <a:t>ité</a:t>
            </a:r>
            <a:r>
              <a:rPr lang="cs-CZ" altLang="en-US" sz="2000" b="1" dirty="0">
                <a:cs typeface="Arial" panose="020B0604020202020204" pitchFamily="34" charset="0"/>
              </a:rPr>
              <a:t> </a:t>
            </a:r>
            <a:r>
              <a:rPr lang="cs-CZ" altLang="en-US" sz="2000" dirty="0">
                <a:cs typeface="Arial" panose="020B0604020202020204" pitchFamily="34" charset="0"/>
              </a:rPr>
              <a:t>- tu </a:t>
            </a:r>
            <a:r>
              <a:rPr lang="en-GB" altLang="en-US" sz="2000" dirty="0" err="1">
                <a:cs typeface="Arial" panose="020B0604020202020204" pitchFamily="34" charset="0"/>
              </a:rPr>
              <a:t>lze</a:t>
            </a:r>
            <a:r>
              <a:rPr lang="en-GB" altLang="en-US" sz="2000" dirty="0">
                <a:cs typeface="Arial" panose="020B0604020202020204" pitchFamily="34" charset="0"/>
              </a:rPr>
              <a:t> </a:t>
            </a:r>
            <a:r>
              <a:rPr lang="en-GB" altLang="en-US" sz="2000" dirty="0" err="1">
                <a:cs typeface="Arial" panose="020B0604020202020204" pitchFamily="34" charset="0"/>
              </a:rPr>
              <a:t>považovat</a:t>
            </a:r>
            <a:r>
              <a:rPr lang="en-GB" altLang="en-US" sz="2000" dirty="0">
                <a:cs typeface="Arial" panose="020B0604020202020204" pitchFamily="34" charset="0"/>
              </a:rPr>
              <a:t> za </a:t>
            </a:r>
            <a:r>
              <a:rPr lang="en-GB" altLang="en-US" sz="2000" dirty="0" err="1">
                <a:cs typeface="Arial" panose="020B0604020202020204" pitchFamily="34" charset="0"/>
              </a:rPr>
              <a:t>hydrat</a:t>
            </a:r>
            <a:r>
              <a:rPr lang="cs-CZ" altLang="en-US" sz="2000" dirty="0" err="1">
                <a:cs typeface="Arial" panose="020B0604020202020204" pitchFamily="34" charset="0"/>
              </a:rPr>
              <a:t>ovaný</a:t>
            </a:r>
            <a:r>
              <a:rPr lang="en-GB" altLang="en-US" sz="2000" dirty="0">
                <a:cs typeface="Arial" panose="020B0604020202020204" pitchFamily="34" charset="0"/>
              </a:rPr>
              <a:t> </a:t>
            </a:r>
            <a:r>
              <a:rPr lang="en-GB" altLang="en-US" sz="2000" dirty="0" err="1">
                <a:cs typeface="Arial" panose="020B0604020202020204" pitchFamily="34" charset="0"/>
              </a:rPr>
              <a:t>oxid</a:t>
            </a:r>
            <a:r>
              <a:rPr lang="en-GB" altLang="en-US" sz="2000" dirty="0">
                <a:cs typeface="Arial" panose="020B0604020202020204" pitchFamily="34" charset="0"/>
              </a:rPr>
              <a:t> </a:t>
            </a:r>
            <a:r>
              <a:rPr lang="en-GB" altLang="en-US" sz="2000" dirty="0" err="1">
                <a:cs typeface="Arial" panose="020B0604020202020204" pitchFamily="34" charset="0"/>
              </a:rPr>
              <a:t>SnO</a:t>
            </a:r>
            <a:r>
              <a:rPr lang="en-GB" altLang="en-US" sz="2000" baseline="-25000" dirty="0" err="1">
                <a:cs typeface="Arial" panose="020B0604020202020204" pitchFamily="34" charset="0"/>
              </a:rPr>
              <a:t>2</a:t>
            </a:r>
            <a:r>
              <a:rPr lang="en-GB" altLang="en-US" sz="2000" dirty="0" err="1">
                <a:cs typeface="Arial" panose="020B0604020202020204" pitchFamily="34" charset="0"/>
              </a:rPr>
              <a:t>.x</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a:p>
            <a:pPr>
              <a:buFontTx/>
              <a:buChar char="-"/>
            </a:pPr>
            <a:r>
              <a:rPr lang="cs-CZ" altLang="en-US" sz="2000" dirty="0">
                <a:cs typeface="Arial" panose="020B0604020202020204" pitchFamily="34" charset="0"/>
              </a:rPr>
              <a:t>minerál </a:t>
            </a:r>
            <a:r>
              <a:rPr lang="cs-CZ" altLang="en-US" sz="2000" b="1" dirty="0" err="1">
                <a:cs typeface="Arial" panose="020B0604020202020204" pitchFamily="34" charset="0"/>
              </a:rPr>
              <a:t>kassiterit</a:t>
            </a:r>
            <a:r>
              <a:rPr lang="cs-CZ" altLang="en-US" sz="2000" b="1" dirty="0">
                <a:cs typeface="Arial" panose="020B0604020202020204" pitchFamily="34" charset="0"/>
              </a:rPr>
              <a:t> </a:t>
            </a:r>
            <a:r>
              <a:rPr lang="cs-CZ" altLang="en-US" sz="2000" dirty="0">
                <a:cs typeface="Arial" panose="020B0604020202020204" pitchFamily="34" charset="0"/>
              </a:rPr>
              <a:t> = surovina pro metalurgii cínu</a:t>
            </a:r>
          </a:p>
          <a:p>
            <a:pPr>
              <a:buFont typeface="Wingdings" pitchFamily="2" charset="2"/>
              <a:buNone/>
            </a:pPr>
            <a:endParaRPr lang="en-GB" altLang="en-US" sz="2000" b="1" dirty="0">
              <a:cs typeface="Arial" panose="020B0604020202020204" pitchFamily="34" charset="0"/>
            </a:endParaRPr>
          </a:p>
        </p:txBody>
      </p:sp>
      <p:pic>
        <p:nvPicPr>
          <p:cNvPr id="80898" name="Picture 2" descr="3D model of tin (IV) oxide, red atom is oxi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8382" y="2895600"/>
            <a:ext cx="2062929" cy="14690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nerály: sulfidy Flashcards | Quizlet">
            <a:extLst>
              <a:ext uri="{FF2B5EF4-FFF2-40B4-BE49-F238E27FC236}">
                <a16:creationId xmlns:a16="http://schemas.microsoft.com/office/drawing/2014/main" id="{62DA1DFE-C669-AB54-1F86-C6224E79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6270" y="5519870"/>
            <a:ext cx="1547152" cy="116036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6122AD5F-F068-8BCC-0D74-246CEED3A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19279"/>
            <a:ext cx="1447800" cy="152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977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95883" y="3886200"/>
            <a:ext cx="8686800" cy="2554545"/>
          </a:xfrm>
          <a:prstGeom prst="rect">
            <a:avLst/>
          </a:prstGeom>
        </p:spPr>
        <p:txBody>
          <a:bodyPr wrap="square">
            <a:spAutoFit/>
          </a:bodyPr>
          <a:lstStyle/>
          <a:p>
            <a:r>
              <a:rPr lang="en-US" sz="2000" b="1" dirty="0">
                <a:cs typeface="Arial" panose="020B0604020202020204" pitchFamily="34" charset="0"/>
              </a:rPr>
              <a:t>C</a:t>
            </a:r>
            <a:r>
              <a:rPr lang="cs-CZ" sz="2000" b="1" dirty="0">
                <a:cs typeface="Arial" panose="020B0604020202020204" pitchFamily="34" charset="0"/>
              </a:rPr>
              <a:t>í</a:t>
            </a:r>
            <a:r>
              <a:rPr lang="en-US" sz="2000" b="1" dirty="0" err="1">
                <a:cs typeface="Arial" panose="020B0604020202020204" pitchFamily="34" charset="0"/>
              </a:rPr>
              <a:t>nov</a:t>
            </a:r>
            <a:r>
              <a:rPr lang="cs-CZ" sz="2000" b="1" dirty="0">
                <a:cs typeface="Arial" panose="020B0604020202020204" pitchFamily="34" charset="0"/>
              </a:rPr>
              <a:t>á</a:t>
            </a:r>
            <a:r>
              <a:rPr lang="en-US" sz="2000" b="1" dirty="0">
                <a:cs typeface="Arial" panose="020B0604020202020204" pitchFamily="34" charset="0"/>
              </a:rPr>
              <a:t> </a:t>
            </a:r>
            <a:r>
              <a:rPr lang="en-US" sz="2000" b="1" dirty="0" err="1">
                <a:cs typeface="Arial" panose="020B0604020202020204" pitchFamily="34" charset="0"/>
              </a:rPr>
              <a:t>glazura</a:t>
            </a:r>
            <a:r>
              <a:rPr lang="cs-CZ" sz="2000" b="1" dirty="0">
                <a:cs typeface="Arial" panose="020B0604020202020204" pitchFamily="34" charset="0"/>
              </a:rPr>
              <a:t> </a:t>
            </a:r>
            <a:r>
              <a:rPr lang="cs-CZ" sz="2000" dirty="0">
                <a:cs typeface="Arial" panose="020B0604020202020204" pitchFamily="34" charset="0"/>
              </a:rPr>
              <a:t>= bílá, netransparentní glazura, obsahující SnO</a:t>
            </a:r>
            <a:r>
              <a:rPr lang="cs-CZ" sz="2000" baseline="-25000" dirty="0">
                <a:cs typeface="Arial" panose="020B0604020202020204" pitchFamily="34" charset="0"/>
              </a:rPr>
              <a:t>2</a:t>
            </a:r>
            <a:r>
              <a:rPr lang="cs-CZ" sz="2000" dirty="0">
                <a:cs typeface="Arial" panose="020B0604020202020204" pitchFamily="34" charset="0"/>
              </a:rPr>
              <a:t> (bílý pigment), často slouží jako podklad pro nanášení </a:t>
            </a:r>
          </a:p>
          <a:p>
            <a:r>
              <a:rPr lang="cs-CZ" sz="2000" dirty="0">
                <a:cs typeface="Arial" panose="020B0604020202020204" pitchFamily="34" charset="0"/>
              </a:rPr>
              <a:t>dalších barev. </a:t>
            </a:r>
          </a:p>
          <a:p>
            <a:r>
              <a:rPr lang="cs-CZ" sz="2000" dirty="0">
                <a:cs typeface="Arial" panose="020B0604020202020204" pitchFamily="34" charset="0"/>
              </a:rPr>
              <a:t>  Majolika</a:t>
            </a:r>
          </a:p>
          <a:p>
            <a:r>
              <a:rPr lang="cs-CZ" sz="2000" dirty="0">
                <a:cs typeface="Arial" panose="020B0604020202020204" pitchFamily="34" charset="0"/>
              </a:rPr>
              <a:t>  </a:t>
            </a:r>
            <a:r>
              <a:rPr lang="cs-CZ" sz="2000" dirty="0" err="1">
                <a:cs typeface="Arial" panose="020B0604020202020204" pitchFamily="34" charset="0"/>
              </a:rPr>
              <a:t>Delftská</a:t>
            </a:r>
            <a:r>
              <a:rPr lang="cs-CZ" sz="2000" dirty="0">
                <a:cs typeface="Arial" panose="020B0604020202020204" pitchFamily="34" charset="0"/>
              </a:rPr>
              <a:t> fajáns</a:t>
            </a:r>
          </a:p>
          <a:p>
            <a:r>
              <a:rPr lang="cs-CZ" sz="2000" dirty="0">
                <a:cs typeface="Arial" panose="020B0604020202020204" pitchFamily="34" charset="0"/>
              </a:rPr>
              <a:t>  Habánská keramika</a:t>
            </a:r>
          </a:p>
          <a:p>
            <a:r>
              <a:rPr lang="cs-CZ" sz="2000" dirty="0">
                <a:cs typeface="Arial" panose="020B0604020202020204" pitchFamily="34" charset="0"/>
              </a:rPr>
              <a:t>  </a:t>
            </a:r>
            <a:r>
              <a:rPr lang="cs-CZ" sz="2000" dirty="0" err="1">
                <a:cs typeface="Arial" panose="020B0604020202020204" pitchFamily="34" charset="0"/>
              </a:rPr>
              <a:t>Holíčská</a:t>
            </a:r>
            <a:r>
              <a:rPr lang="cs-CZ" sz="2000" dirty="0">
                <a:cs typeface="Arial" panose="020B0604020202020204" pitchFamily="34" charset="0"/>
              </a:rPr>
              <a:t> fajáns</a:t>
            </a:r>
          </a:p>
          <a:p>
            <a:r>
              <a:rPr lang="cs-CZ" sz="2000" dirty="0">
                <a:cs typeface="Arial" panose="020B0604020202020204" pitchFamily="34" charset="0"/>
              </a:rPr>
              <a:t>  </a:t>
            </a:r>
            <a:r>
              <a:rPr lang="cs-CZ" sz="2000" dirty="0" err="1">
                <a:cs typeface="Arial" panose="020B0604020202020204" pitchFamily="34" charset="0"/>
              </a:rPr>
              <a:t>Tupeská</a:t>
            </a:r>
            <a:r>
              <a:rPr lang="cs-CZ" sz="2000" dirty="0">
                <a:cs typeface="Arial" panose="020B0604020202020204" pitchFamily="34" charset="0"/>
              </a:rPr>
              <a:t> keramika</a:t>
            </a:r>
          </a:p>
        </p:txBody>
      </p:sp>
      <p:pic>
        <p:nvPicPr>
          <p:cNvPr id="5"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419600"/>
            <a:ext cx="3343883" cy="2300592"/>
          </a:xfrm>
          <a:prstGeom prst="rect">
            <a:avLst/>
          </a:prstGeom>
          <a:noFill/>
          <a:extLst>
            <a:ext uri="{909E8E84-426E-40DD-AFC4-6F175D3DCCD1}">
              <a14:hiddenFill xmlns:a14="http://schemas.microsoft.com/office/drawing/2010/main">
                <a:solidFill>
                  <a:srgbClr val="FFFFFF"/>
                </a:solidFill>
              </a14:hiddenFill>
            </a:ext>
          </a:extLst>
        </p:spPr>
      </p:pic>
      <p:sp>
        <p:nvSpPr>
          <p:cNvPr id="6" name="Šipka doprava 5"/>
          <p:cNvSpPr/>
          <p:nvPr/>
        </p:nvSpPr>
        <p:spPr>
          <a:xfrm>
            <a:off x="3000983" y="5334000"/>
            <a:ext cx="1752600" cy="83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Picture 2" descr="3 . Eh-pH Diagram Showing Dominant Aqueous Species of Cobalt and Eh-pH ...">
            <a:extLst>
              <a:ext uri="{FF2B5EF4-FFF2-40B4-BE49-F238E27FC236}">
                <a16:creationId xmlns:a16="http://schemas.microsoft.com/office/drawing/2014/main" id="{75CF62CF-F1F3-F233-8C51-2BC837268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08" y="559773"/>
            <a:ext cx="4744802" cy="33264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issolved tin speciation as mol fraction vs. pH. Sn concentration is ...">
            <a:extLst>
              <a:ext uri="{FF2B5EF4-FFF2-40B4-BE49-F238E27FC236}">
                <a16:creationId xmlns:a16="http://schemas.microsoft.com/office/drawing/2014/main" id="{12105659-F3C4-E1AE-49AA-D0A62E661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03979"/>
            <a:ext cx="3615111" cy="280277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4B9A675F-8EC5-DAA1-373A-2BCC75BFE461}"/>
              </a:ext>
            </a:extLst>
          </p:cNvPr>
          <p:cNvSpPr txBox="1"/>
          <p:nvPr/>
        </p:nvSpPr>
        <p:spPr>
          <a:xfrm>
            <a:off x="907709" y="304800"/>
            <a:ext cx="3124200" cy="338554"/>
          </a:xfrm>
          <a:prstGeom prst="rect">
            <a:avLst/>
          </a:prstGeom>
          <a:noFill/>
        </p:spPr>
        <p:txBody>
          <a:bodyPr wrap="square">
            <a:spAutoFit/>
          </a:bodyPr>
          <a:lstStyle/>
          <a:p>
            <a:r>
              <a:rPr lang="cs-CZ" altLang="en-US" sz="1600" dirty="0" err="1">
                <a:cs typeface="Arial" panose="020B0604020202020204" pitchFamily="34" charset="0"/>
              </a:rPr>
              <a:t>Pourbaixův</a:t>
            </a:r>
            <a:r>
              <a:rPr lang="cs-CZ" altLang="en-US" sz="1600" dirty="0">
                <a:cs typeface="Arial" panose="020B0604020202020204" pitchFamily="34" charset="0"/>
              </a:rPr>
              <a:t> diagram pro </a:t>
            </a:r>
            <a:r>
              <a:rPr lang="cs-CZ" altLang="en-US" sz="1600" dirty="0" err="1">
                <a:cs typeface="Arial" panose="020B0604020202020204" pitchFamily="34" charset="0"/>
              </a:rPr>
              <a:t>Sn</a:t>
            </a:r>
            <a:endParaRPr lang="cs-CZ" sz="1600" dirty="0"/>
          </a:p>
        </p:txBody>
      </p:sp>
      <p:sp>
        <p:nvSpPr>
          <p:cNvPr id="9" name="TextovéPole 8">
            <a:extLst>
              <a:ext uri="{FF2B5EF4-FFF2-40B4-BE49-F238E27FC236}">
                <a16:creationId xmlns:a16="http://schemas.microsoft.com/office/drawing/2014/main" id="{F16E9868-3CA9-D542-1342-D6B72DB98080}"/>
              </a:ext>
            </a:extLst>
          </p:cNvPr>
          <p:cNvSpPr txBox="1"/>
          <p:nvPr/>
        </p:nvSpPr>
        <p:spPr>
          <a:xfrm>
            <a:off x="5257800" y="274022"/>
            <a:ext cx="3505200" cy="338554"/>
          </a:xfrm>
          <a:prstGeom prst="rect">
            <a:avLst/>
          </a:prstGeom>
          <a:noFill/>
        </p:spPr>
        <p:txBody>
          <a:bodyPr wrap="square">
            <a:spAutoFit/>
          </a:bodyPr>
          <a:lstStyle/>
          <a:p>
            <a:r>
              <a:rPr lang="cs-CZ" altLang="en-US" sz="1600" dirty="0" err="1">
                <a:cs typeface="Arial" panose="020B0604020202020204" pitchFamily="34" charset="0"/>
              </a:rPr>
              <a:t>Speciační</a:t>
            </a:r>
            <a:r>
              <a:rPr lang="cs-CZ" altLang="en-US" sz="1600" dirty="0">
                <a:cs typeface="Arial" panose="020B0604020202020204" pitchFamily="34" charset="0"/>
              </a:rPr>
              <a:t> diagram pro </a:t>
            </a:r>
            <a:r>
              <a:rPr lang="cs-CZ" altLang="en-US" sz="1600" dirty="0" err="1">
                <a:cs typeface="Arial" panose="020B0604020202020204" pitchFamily="34" charset="0"/>
              </a:rPr>
              <a:t>Sn</a:t>
            </a:r>
            <a:r>
              <a:rPr lang="cs-CZ" altLang="en-US" sz="1600" dirty="0">
                <a:cs typeface="Arial" panose="020B0604020202020204" pitchFamily="34" charset="0"/>
              </a:rPr>
              <a:t>(IV)</a:t>
            </a:r>
            <a:endParaRPr lang="cs-CZ" sz="1600" dirty="0"/>
          </a:p>
        </p:txBody>
      </p:sp>
    </p:spTree>
    <p:extLst>
      <p:ext uri="{BB962C8B-B14F-4D97-AF65-F5344CB8AC3E}">
        <p14:creationId xmlns:p14="http://schemas.microsoft.com/office/powerpoint/2010/main" val="22133617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202860" y="801621"/>
            <a:ext cx="6553200" cy="1181777"/>
          </a:xfrm>
        </p:spPr>
        <p:txBody>
          <a:bodyPr>
            <a:normAutofit/>
          </a:bodyPr>
          <a:lstStyle/>
          <a:p>
            <a:pPr marL="0">
              <a:spcBef>
                <a:spcPts val="0"/>
              </a:spcBef>
              <a:buNone/>
            </a:pPr>
            <a:r>
              <a:rPr lang="en-GB" altLang="en-US" sz="2000" b="1" dirty="0">
                <a:cs typeface="Arial" panose="020B0604020202020204" pitchFamily="34" charset="0"/>
              </a:rPr>
              <a:t>Oxid </a:t>
            </a:r>
            <a:r>
              <a:rPr lang="en-GB" altLang="en-US" sz="2000" b="1" dirty="0" err="1">
                <a:cs typeface="Arial" panose="020B0604020202020204" pitchFamily="34" charset="0"/>
              </a:rPr>
              <a:t>olovnatý</a:t>
            </a:r>
            <a:r>
              <a:rPr lang="en-GB" altLang="en-US" sz="2000" b="1" dirty="0">
                <a:cs typeface="Arial" panose="020B0604020202020204" pitchFamily="34" charset="0"/>
              </a:rPr>
              <a:t> </a:t>
            </a:r>
            <a:r>
              <a:rPr lang="en-GB" altLang="en-US" sz="2000" b="1" dirty="0" err="1">
                <a:cs typeface="Arial" panose="020B0604020202020204" pitchFamily="34" charset="0"/>
              </a:rPr>
              <a:t>PbO</a:t>
            </a:r>
            <a:r>
              <a:rPr lang="en-GB" altLang="en-US" sz="2000" b="1"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vzniká</a:t>
            </a:r>
            <a:r>
              <a:rPr lang="en-GB" altLang="en-US" sz="2000" dirty="0">
                <a:cs typeface="Arial" panose="020B0604020202020204" pitchFamily="34" charset="0"/>
              </a:rPr>
              <a:t> </a:t>
            </a:r>
            <a:r>
              <a:rPr lang="en-GB" altLang="en-US" sz="2000" dirty="0" err="1">
                <a:cs typeface="Arial" panose="020B0604020202020204" pitchFamily="34" charset="0"/>
              </a:rPr>
              <a:t>oxidací</a:t>
            </a:r>
            <a:r>
              <a:rPr lang="en-GB" altLang="en-US" sz="2000" dirty="0">
                <a:cs typeface="Arial" panose="020B0604020202020204" pitchFamily="34" charset="0"/>
              </a:rPr>
              <a:t> </a:t>
            </a:r>
            <a:r>
              <a:rPr lang="en-GB" altLang="en-US" sz="2000" dirty="0" err="1">
                <a:cs typeface="Arial" panose="020B0604020202020204" pitchFamily="34" charset="0"/>
              </a:rPr>
              <a:t>olova</a:t>
            </a:r>
            <a:r>
              <a:rPr lang="en-GB" altLang="en-US" sz="2000" dirty="0">
                <a:cs typeface="Arial" panose="020B0604020202020204" pitchFamily="34" charset="0"/>
              </a:rPr>
              <a:t> </a:t>
            </a:r>
            <a:r>
              <a:rPr lang="en-GB" altLang="en-US" sz="2000" dirty="0" err="1">
                <a:cs typeface="Arial" panose="020B0604020202020204" pitchFamily="34" charset="0"/>
              </a:rPr>
              <a:t>vzdušným</a:t>
            </a:r>
            <a:r>
              <a:rPr lang="en-GB" altLang="en-US" sz="2000" dirty="0">
                <a:cs typeface="Arial" panose="020B0604020202020204" pitchFamily="34" charset="0"/>
              </a:rPr>
              <a:t> </a:t>
            </a:r>
            <a:r>
              <a:rPr lang="en-GB" altLang="en-US" sz="2000" dirty="0" err="1">
                <a:cs typeface="Arial" panose="020B0604020202020204" pitchFamily="34" charset="0"/>
              </a:rPr>
              <a:t>kyslíkem</a:t>
            </a:r>
            <a:r>
              <a:rPr lang="en-GB" altLang="en-US" sz="2000" dirty="0">
                <a:cs typeface="Arial" panose="020B0604020202020204" pitchFamily="34" charset="0"/>
              </a:rPr>
              <a:t> za </a:t>
            </a:r>
            <a:r>
              <a:rPr lang="en-GB" altLang="en-US" sz="2000" dirty="0" err="1">
                <a:cs typeface="Arial" panose="020B0604020202020204" pitchFamily="34" charset="0"/>
              </a:rPr>
              <a:t>zvýšené</a:t>
            </a:r>
            <a:r>
              <a:rPr lang="en-GB" altLang="en-US" sz="2000" dirty="0">
                <a:cs typeface="Arial" panose="020B0604020202020204" pitchFamily="34" charset="0"/>
              </a:rPr>
              <a:t> </a:t>
            </a:r>
            <a:r>
              <a:rPr lang="en-GB" altLang="en-US" sz="2000" dirty="0" err="1">
                <a:cs typeface="Arial" panose="020B0604020202020204" pitchFamily="34" charset="0"/>
              </a:rPr>
              <a:t>teploty</a:t>
            </a:r>
            <a:r>
              <a:rPr lang="cs-CZ" altLang="en-US" sz="2000" dirty="0">
                <a:cs typeface="Arial" panose="020B0604020202020204" pitchFamily="34" charset="0"/>
              </a:rPr>
              <a:t>. č</a:t>
            </a:r>
            <a:r>
              <a:rPr lang="en-GB" altLang="en-US" sz="2000" dirty="0" err="1">
                <a:cs typeface="Arial" panose="020B0604020202020204" pitchFamily="34" charset="0"/>
              </a:rPr>
              <a:t>ervený</a:t>
            </a:r>
            <a:r>
              <a:rPr lang="en-GB" altLang="en-US" sz="2000" dirty="0">
                <a:cs typeface="Arial" panose="020B0604020202020204" pitchFamily="34" charset="0"/>
              </a:rPr>
              <a:t> </a:t>
            </a:r>
            <a:r>
              <a:rPr lang="cs-CZ" altLang="en-US" sz="2000" dirty="0" err="1">
                <a:cs typeface="Arial" panose="020B0604020202020204" pitchFamily="34" charset="0"/>
              </a:rPr>
              <a:t>PbO</a:t>
            </a:r>
            <a:r>
              <a:rPr lang="cs-CZ" altLang="en-US" sz="2000" dirty="0">
                <a:cs typeface="Arial" panose="020B0604020202020204" pitchFamily="34" charset="0"/>
              </a:rPr>
              <a:t> (klejt, </a:t>
            </a:r>
            <a:r>
              <a:rPr lang="el-GR" altLang="en-US" sz="2000" dirty="0">
                <a:cs typeface="Arial" panose="020B0604020202020204" pitchFamily="34" charset="0"/>
              </a:rPr>
              <a:t>α</a:t>
            </a:r>
            <a:r>
              <a:rPr lang="cs-CZ" altLang="en-US" sz="2000" dirty="0">
                <a:cs typeface="Arial" panose="020B0604020202020204" pitchFamily="34" charset="0"/>
              </a:rPr>
              <a:t>-</a:t>
            </a:r>
            <a:r>
              <a:rPr lang="cs-CZ" altLang="en-US" sz="2000" dirty="0" err="1">
                <a:cs typeface="Arial" panose="020B0604020202020204" pitchFamily="34" charset="0"/>
              </a:rPr>
              <a:t>PbO</a:t>
            </a:r>
            <a:r>
              <a:rPr lang="cs-CZ" altLang="en-US" sz="2000" dirty="0">
                <a:cs typeface="Arial" panose="020B0604020202020204" pitchFamily="34" charset="0"/>
              </a:rPr>
              <a:t>) a </a:t>
            </a:r>
            <a:r>
              <a:rPr lang="en-GB" altLang="en-US" sz="2000" dirty="0" err="1">
                <a:cs typeface="Arial" panose="020B0604020202020204" pitchFamily="34" charset="0"/>
              </a:rPr>
              <a:t>žlutý</a:t>
            </a:r>
            <a:r>
              <a:rPr lang="en-GB" altLang="en-US" sz="2000" dirty="0">
                <a:cs typeface="Arial" panose="020B0604020202020204" pitchFamily="34" charset="0"/>
              </a:rPr>
              <a:t> </a:t>
            </a:r>
            <a:r>
              <a:rPr lang="cs-CZ" altLang="en-US" sz="2000" dirty="0" err="1">
                <a:cs typeface="Arial" panose="020B0604020202020204" pitchFamily="34" charset="0"/>
              </a:rPr>
              <a:t>PbO</a:t>
            </a:r>
            <a:r>
              <a:rPr lang="cs-CZ" altLang="en-US" sz="2000" dirty="0">
                <a:cs typeface="Arial" panose="020B0604020202020204" pitchFamily="34" charset="0"/>
              </a:rPr>
              <a:t> (</a:t>
            </a:r>
            <a:r>
              <a:rPr lang="cs-CZ" altLang="en-US" sz="2000" dirty="0" err="1">
                <a:cs typeface="Arial" panose="020B0604020202020204" pitchFamily="34" charset="0"/>
              </a:rPr>
              <a:t>massikot</a:t>
            </a:r>
            <a:r>
              <a:rPr lang="cs-CZ" altLang="en-US" sz="2000" dirty="0">
                <a:cs typeface="Arial" panose="020B0604020202020204" pitchFamily="34" charset="0"/>
              </a:rPr>
              <a:t>,</a:t>
            </a:r>
            <a:r>
              <a:rPr lang="en-GB" altLang="en-US" sz="2000" dirty="0">
                <a:cs typeface="Arial" panose="020B0604020202020204" pitchFamily="34" charset="0"/>
              </a:rPr>
              <a:t> </a:t>
            </a:r>
            <a:r>
              <a:rPr lang="el-GR" altLang="en-US" sz="2000" dirty="0">
                <a:cs typeface="Arial" panose="020B0604020202020204" pitchFamily="34" charset="0"/>
              </a:rPr>
              <a:t>β</a:t>
            </a:r>
            <a:r>
              <a:rPr lang="cs-CZ" altLang="en-US" sz="2000" dirty="0">
                <a:cs typeface="Arial" panose="020B0604020202020204" pitchFamily="34" charset="0"/>
              </a:rPr>
              <a:t>-</a:t>
            </a:r>
            <a:r>
              <a:rPr lang="cs-CZ" altLang="en-US" sz="2000" dirty="0" err="1">
                <a:cs typeface="Arial" panose="020B0604020202020204" pitchFamily="34" charset="0"/>
              </a:rPr>
              <a:t>PbO</a:t>
            </a:r>
            <a:r>
              <a:rPr lang="cs-CZ" altLang="en-US" sz="2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se liší strukturou a </a:t>
            </a:r>
            <a:r>
              <a:rPr lang="en-GB" altLang="en-US" sz="2000" dirty="0" err="1">
                <a:cs typeface="Arial" panose="020B0604020202020204" pitchFamily="34" charset="0"/>
              </a:rPr>
              <a:t>zp</a:t>
            </a:r>
            <a:r>
              <a:rPr lang="cs-CZ" altLang="en-US" sz="2000" dirty="0">
                <a:cs typeface="Arial" panose="020B0604020202020204" pitchFamily="34" charset="0"/>
              </a:rPr>
              <a:t>ů</a:t>
            </a:r>
            <a:r>
              <a:rPr lang="en-GB" altLang="en-US" sz="2000" dirty="0">
                <a:cs typeface="Arial" panose="020B0604020202020204" pitchFamily="34" charset="0"/>
              </a:rPr>
              <a:t>sob</a:t>
            </a:r>
            <a:r>
              <a:rPr lang="cs-CZ" altLang="en-US" sz="2000" dirty="0" err="1">
                <a:cs typeface="Arial" panose="020B0604020202020204" pitchFamily="34" charset="0"/>
              </a:rPr>
              <a:t>em</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ípravy</a:t>
            </a:r>
            <a:r>
              <a:rPr lang="en-GB" altLang="en-US" sz="2000" dirty="0">
                <a:cs typeface="Arial" panose="020B0604020202020204" pitchFamily="34" charset="0"/>
              </a:rPr>
              <a:t>)</a:t>
            </a:r>
            <a:r>
              <a:rPr lang="cs-CZ" altLang="en-US" sz="2000" dirty="0">
                <a:cs typeface="Arial" panose="020B0604020202020204" pitchFamily="34" charset="0"/>
              </a:rPr>
              <a:t>.</a:t>
            </a:r>
          </a:p>
          <a:p>
            <a:pPr marL="0" eaLnBrk="1" hangingPunct="1">
              <a:spcBef>
                <a:spcPts val="0"/>
              </a:spcBef>
              <a:buFont typeface="Wingdings" pitchFamily="2" charset="2"/>
              <a:buNone/>
            </a:pPr>
            <a:endParaRPr lang="cs-CZ" altLang="en-US" sz="2000" dirty="0">
              <a:cs typeface="Arial" panose="020B0604020202020204" pitchFamily="34" charset="0"/>
            </a:endParaRPr>
          </a:p>
        </p:txBody>
      </p:sp>
      <p:grpSp>
        <p:nvGrpSpPr>
          <p:cNvPr id="10" name="Skupina 9">
            <a:extLst>
              <a:ext uri="{FF2B5EF4-FFF2-40B4-BE49-F238E27FC236}">
                <a16:creationId xmlns:a16="http://schemas.microsoft.com/office/drawing/2014/main" id="{38F305E7-D643-5BE1-632B-BB43BB42D0F5}"/>
              </a:ext>
            </a:extLst>
          </p:cNvPr>
          <p:cNvGrpSpPr/>
          <p:nvPr/>
        </p:nvGrpSpPr>
        <p:grpSpPr>
          <a:xfrm>
            <a:off x="6756061" y="274060"/>
            <a:ext cx="2185078" cy="1397316"/>
            <a:chOff x="7010400" y="103862"/>
            <a:chExt cx="1828800" cy="1181093"/>
          </a:xfrm>
        </p:grpSpPr>
        <p:pic>
          <p:nvPicPr>
            <p:cNvPr id="3" name="Picture 2" descr="https://upload.wikimedia.org/wikipedia/commons/c/ca/Pb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03862"/>
              <a:ext cx="1828800" cy="116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5045A85-3F76-4854-ACCD-514D8A4803FF}"/>
                </a:ext>
              </a:extLst>
            </p:cNvPr>
            <p:cNvSpPr txBox="1"/>
            <p:nvPr/>
          </p:nvSpPr>
          <p:spPr>
            <a:xfrm>
              <a:off x="7505700" y="915623"/>
              <a:ext cx="838199" cy="369332"/>
            </a:xfrm>
            <a:prstGeom prst="rect">
              <a:avLst/>
            </a:prstGeom>
            <a:noFill/>
          </p:spPr>
          <p:txBody>
            <a:bodyPr wrap="square" rtlCol="0">
              <a:spAutoFit/>
            </a:bodyPr>
            <a:lstStyle/>
            <a:p>
              <a:r>
                <a:rPr lang="el-GR" dirty="0"/>
                <a:t>α</a:t>
              </a:r>
              <a:r>
                <a:rPr lang="cs-CZ" dirty="0"/>
                <a:t>       </a:t>
              </a:r>
              <a:r>
                <a:rPr lang="el-GR" dirty="0"/>
                <a:t>β</a:t>
              </a:r>
              <a:endParaRPr lang="cs-CZ" dirty="0"/>
            </a:p>
          </p:txBody>
        </p:sp>
      </p:grpSp>
      <p:pic>
        <p:nvPicPr>
          <p:cNvPr id="1026" name="Picture 2" descr="Distribution of Pb(II) hydrolysis species as a function of ...">
            <a:extLst>
              <a:ext uri="{FF2B5EF4-FFF2-40B4-BE49-F238E27FC236}">
                <a16:creationId xmlns:a16="http://schemas.microsoft.com/office/drawing/2014/main" id="{87DF50C4-1ABB-4AF9-A26A-45DC5F45B3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632" y="1983398"/>
            <a:ext cx="2874441" cy="25622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rystal structures of α-PbO and β-PbO. | Download Scientific Diagram">
            <a:extLst>
              <a:ext uri="{FF2B5EF4-FFF2-40B4-BE49-F238E27FC236}">
                <a16:creationId xmlns:a16="http://schemas.microsoft.com/office/drawing/2014/main" id="{B97BAA44-110A-0156-28B6-90884F0C0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362565"/>
            <a:ext cx="4953000" cy="180390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FD0E9C0-DAA2-B1F6-7C3B-ED6DA6557F67}"/>
              </a:ext>
            </a:extLst>
          </p:cNvPr>
          <p:cNvSpPr txBox="1"/>
          <p:nvPr/>
        </p:nvSpPr>
        <p:spPr>
          <a:xfrm>
            <a:off x="1676400" y="168509"/>
            <a:ext cx="4572000" cy="461665"/>
          </a:xfrm>
          <a:prstGeom prst="rect">
            <a:avLst/>
          </a:prstGeom>
          <a:noFill/>
        </p:spPr>
        <p:txBody>
          <a:bodyPr wrap="square">
            <a:spAutoFit/>
          </a:bodyPr>
          <a:lstStyle/>
          <a:p>
            <a:r>
              <a:rPr lang="en-GB" altLang="en-US" sz="2400" b="1" dirty="0">
                <a:cs typeface="Arial" panose="020B0604020202020204" pitchFamily="34" charset="0"/>
              </a:rPr>
              <a:t>O</a:t>
            </a:r>
            <a:r>
              <a:rPr lang="cs-CZ" altLang="en-US" sz="2400" b="1" dirty="0" err="1">
                <a:cs typeface="Arial" panose="020B0604020202020204" pitchFamily="34" charset="0"/>
              </a:rPr>
              <a:t>xosloučeniny</a:t>
            </a:r>
            <a:r>
              <a:rPr lang="cs-CZ" altLang="en-US" sz="2400" b="1" dirty="0">
                <a:cs typeface="Arial" panose="020B0604020202020204" pitchFamily="34" charset="0"/>
              </a:rPr>
              <a:t> o</a:t>
            </a:r>
            <a:r>
              <a:rPr lang="en-GB" altLang="en-US" sz="2400" b="1" dirty="0" err="1">
                <a:cs typeface="Arial" panose="020B0604020202020204" pitchFamily="34" charset="0"/>
              </a:rPr>
              <a:t>lov</a:t>
            </a:r>
            <a:r>
              <a:rPr lang="cs-CZ" altLang="en-US" sz="2400" b="1" dirty="0">
                <a:cs typeface="Arial" panose="020B0604020202020204" pitchFamily="34" charset="0"/>
              </a:rPr>
              <a:t>a</a:t>
            </a:r>
            <a:endParaRPr lang="cs-CZ" sz="2400" dirty="0"/>
          </a:p>
        </p:txBody>
      </p:sp>
      <p:sp>
        <p:nvSpPr>
          <p:cNvPr id="11" name="Obdélník 10">
            <a:extLst>
              <a:ext uri="{FF2B5EF4-FFF2-40B4-BE49-F238E27FC236}">
                <a16:creationId xmlns:a16="http://schemas.microsoft.com/office/drawing/2014/main" id="{859BE1A6-8657-7035-E3C4-B2B261A5D731}"/>
              </a:ext>
            </a:extLst>
          </p:cNvPr>
          <p:cNvSpPr/>
          <p:nvPr/>
        </p:nvSpPr>
        <p:spPr>
          <a:xfrm>
            <a:off x="304801" y="5199848"/>
            <a:ext cx="6248400" cy="1323439"/>
          </a:xfrm>
          <a:prstGeom prst="rect">
            <a:avLst/>
          </a:prstGeom>
        </p:spPr>
        <p:txBody>
          <a:bodyPr wrap="square">
            <a:spAutoFit/>
          </a:bodyPr>
          <a:lstStyle/>
          <a:p>
            <a:pPr algn="just"/>
            <a:r>
              <a:rPr lang="cs-CZ" sz="2000" b="1" dirty="0">
                <a:cs typeface="Arial" panose="020B0604020202020204" pitchFamily="34" charset="0"/>
              </a:rPr>
              <a:t>Olovnaté sklo</a:t>
            </a:r>
            <a:r>
              <a:rPr lang="cs-CZ" sz="2000" dirty="0">
                <a:cs typeface="Arial" panose="020B0604020202020204" pitchFamily="34" charset="0"/>
              </a:rPr>
              <a:t> (olovnatý křišťál) obsahuje</a:t>
            </a:r>
            <a:r>
              <a:rPr lang="en-US" sz="2000" dirty="0">
                <a:cs typeface="Arial" panose="020B0604020202020204" pitchFamily="34" charset="0"/>
              </a:rPr>
              <a:t> </a:t>
            </a:r>
            <a:r>
              <a:rPr lang="cs-CZ" sz="2000" dirty="0">
                <a:cs typeface="Arial" panose="020B0604020202020204" pitchFamily="34" charset="0"/>
              </a:rPr>
              <a:t>cca</a:t>
            </a:r>
            <a:r>
              <a:rPr lang="en-US" sz="2000" dirty="0">
                <a:cs typeface="Arial" panose="020B0604020202020204" pitchFamily="34" charset="0"/>
              </a:rPr>
              <a:t> 18–40</a:t>
            </a:r>
            <a:r>
              <a:rPr lang="cs-CZ" sz="2000" dirty="0">
                <a:cs typeface="Arial" panose="020B0604020202020204" pitchFamily="34" charset="0"/>
              </a:rPr>
              <a:t> hm</a:t>
            </a:r>
            <a:r>
              <a:rPr lang="en-US" sz="2000" dirty="0">
                <a:cs typeface="Arial" panose="020B0604020202020204" pitchFamily="34" charset="0"/>
              </a:rPr>
              <a:t>% </a:t>
            </a:r>
            <a:r>
              <a:rPr lang="en-US" sz="2000" dirty="0" err="1">
                <a:cs typeface="Arial" panose="020B0604020202020204" pitchFamily="34" charset="0"/>
              </a:rPr>
              <a:t>PbO</a:t>
            </a:r>
            <a:r>
              <a:rPr lang="cs-CZ" sz="2000" dirty="0">
                <a:cs typeface="Arial" panose="020B0604020202020204" pitchFamily="34" charset="0"/>
              </a:rPr>
              <a:t>. </a:t>
            </a:r>
            <a:r>
              <a:rPr lang="cs-CZ" sz="2000" u="sng" dirty="0">
                <a:cs typeface="Arial" panose="020B0604020202020204" pitchFamily="34" charset="0"/>
              </a:rPr>
              <a:t>Přídavek oxidu olovnatého zvýšil  index lomu skla</a:t>
            </a:r>
            <a:r>
              <a:rPr lang="en-US" sz="2000" u="sng" dirty="0">
                <a:cs typeface="Arial" panose="020B0604020202020204" pitchFamily="34" charset="0"/>
              </a:rPr>
              <a:t> </a:t>
            </a:r>
            <a:r>
              <a:rPr lang="cs-CZ" sz="2000" u="sng" dirty="0">
                <a:cs typeface="Arial" panose="020B0604020202020204" pitchFamily="34" charset="0"/>
              </a:rPr>
              <a:t>a snížil teplotu jeho zpracování a </a:t>
            </a:r>
            <a:r>
              <a:rPr lang="en-US" sz="2000" u="sng" dirty="0">
                <a:cs typeface="Arial" panose="020B0604020202020204" pitchFamily="34" charset="0"/>
              </a:rPr>
              <a:t>vis</a:t>
            </a:r>
            <a:r>
              <a:rPr lang="cs-CZ" sz="2000" u="sng" dirty="0">
                <a:cs typeface="Arial" panose="020B0604020202020204" pitchFamily="34" charset="0"/>
              </a:rPr>
              <a:t>k</a:t>
            </a:r>
            <a:r>
              <a:rPr lang="en-US" sz="2000" u="sng" dirty="0">
                <a:cs typeface="Arial" panose="020B0604020202020204" pitchFamily="34" charset="0"/>
              </a:rPr>
              <a:t>o</a:t>
            </a:r>
            <a:r>
              <a:rPr lang="cs-CZ" sz="2000" u="sng" dirty="0">
                <a:cs typeface="Arial" panose="020B0604020202020204" pitchFamily="34" charset="0"/>
              </a:rPr>
              <a:t>z</a:t>
            </a:r>
            <a:r>
              <a:rPr lang="en-US" sz="2000" u="sng" dirty="0">
                <a:cs typeface="Arial" panose="020B0604020202020204" pitchFamily="34" charset="0"/>
              </a:rPr>
              <a:t>it</a:t>
            </a:r>
            <a:r>
              <a:rPr lang="cs-CZ" sz="2000" u="sng" dirty="0">
                <a:cs typeface="Arial" panose="020B0604020202020204" pitchFamily="34" charset="0"/>
              </a:rPr>
              <a:t>u</a:t>
            </a:r>
            <a:r>
              <a:rPr lang="en-US" sz="2000" dirty="0">
                <a:cs typeface="Arial" panose="020B0604020202020204" pitchFamily="34" charset="0"/>
              </a:rPr>
              <a:t>.</a:t>
            </a:r>
            <a:r>
              <a:rPr lang="cs-CZ" sz="2000" dirty="0">
                <a:cs typeface="Arial" panose="020B0604020202020204" pitchFamily="34" charset="0"/>
              </a:rPr>
              <a:t> Bylo oblíbené pro své  dekorativní vlastnosti</a:t>
            </a:r>
            <a:r>
              <a:rPr lang="en-US" sz="2000" dirty="0">
                <a:cs typeface="Arial" panose="020B0604020202020204" pitchFamily="34" charset="0"/>
              </a:rPr>
              <a:t>.</a:t>
            </a:r>
          </a:p>
        </p:txBody>
      </p:sp>
      <p:pic>
        <p:nvPicPr>
          <p:cNvPr id="45060" name="Picture 4"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7999" y="4768306"/>
            <a:ext cx="1981200" cy="173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8814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63656-C6CC-D2B2-0973-9A8AA5E0A983}"/>
            </a:ext>
          </a:extLst>
        </p:cNvPr>
        <p:cNvGrpSpPr/>
        <p:nvPr/>
      </p:nvGrpSpPr>
      <p:grpSpPr>
        <a:xfrm>
          <a:off x="0" y="0"/>
          <a:ext cx="0" cy="0"/>
          <a:chOff x="0" y="0"/>
          <a:chExt cx="0" cy="0"/>
        </a:xfrm>
      </p:grpSpPr>
      <p:sp>
        <p:nvSpPr>
          <p:cNvPr id="12" name="TextovéPole 11">
            <a:extLst>
              <a:ext uri="{FF2B5EF4-FFF2-40B4-BE49-F238E27FC236}">
                <a16:creationId xmlns:a16="http://schemas.microsoft.com/office/drawing/2014/main" id="{3B9D1CBF-AC07-E1C8-E5A4-32DD4D2A98FA}"/>
              </a:ext>
            </a:extLst>
          </p:cNvPr>
          <p:cNvSpPr txBox="1"/>
          <p:nvPr/>
        </p:nvSpPr>
        <p:spPr>
          <a:xfrm>
            <a:off x="240021" y="4158088"/>
            <a:ext cx="8638340" cy="1015663"/>
          </a:xfrm>
          <a:prstGeom prst="rect">
            <a:avLst/>
          </a:prstGeom>
          <a:noFill/>
        </p:spPr>
        <p:txBody>
          <a:bodyPr wrap="square">
            <a:spAutoFit/>
          </a:bodyPr>
          <a:lstStyle/>
          <a:p>
            <a:pPr algn="just" eaLnBrk="1" hangingPunct="1">
              <a:buFont typeface="Wingdings" pitchFamily="2" charset="2"/>
              <a:buNone/>
            </a:pPr>
            <a:r>
              <a:rPr lang="en-GB" altLang="en-US" sz="2000" b="1" dirty="0" err="1">
                <a:cs typeface="Arial" panose="020B0604020202020204" pitchFamily="34" charset="0"/>
              </a:rPr>
              <a:t>Minium</a:t>
            </a:r>
            <a:r>
              <a:rPr lang="en-GB" altLang="en-US" sz="2000" b="1" dirty="0">
                <a:cs typeface="Arial" panose="020B0604020202020204" pitchFamily="34" charset="0"/>
              </a:rPr>
              <a:t>  (</a:t>
            </a:r>
            <a:r>
              <a:rPr lang="en-GB" altLang="en-US" sz="2000" b="1" dirty="0" err="1">
                <a:cs typeface="Arial" panose="020B0604020202020204" pitchFamily="34" charset="0"/>
              </a:rPr>
              <a:t>su</a:t>
            </a:r>
            <a:r>
              <a:rPr lang="cs-CZ" altLang="en-US" sz="2000" b="1" dirty="0">
                <a:cs typeface="Arial" panose="020B0604020202020204" pitchFamily="34" charset="0"/>
              </a:rPr>
              <a:t>ř</a:t>
            </a:r>
            <a:r>
              <a:rPr lang="en-GB" altLang="en-US" sz="2000" b="1" dirty="0" err="1">
                <a:cs typeface="Arial" panose="020B0604020202020204" pitchFamily="34" charset="0"/>
              </a:rPr>
              <a:t>ík</a:t>
            </a:r>
            <a:r>
              <a:rPr lang="en-GB" altLang="en-US" sz="2000" b="1" dirty="0">
                <a:cs typeface="Arial" panose="020B0604020202020204" pitchFamily="34" charset="0"/>
              </a:rPr>
              <a:t>) </a:t>
            </a:r>
            <a:r>
              <a:rPr lang="en-GB" altLang="en-US" sz="2000" dirty="0">
                <a:cs typeface="Arial" panose="020B0604020202020204" pitchFamily="34" charset="0"/>
              </a:rPr>
              <a:t>- </a:t>
            </a:r>
            <a:r>
              <a:rPr lang="en-GB" altLang="en-US" sz="2000" u="sng" dirty="0" err="1">
                <a:cs typeface="Arial" panose="020B0604020202020204" pitchFamily="34" charset="0"/>
              </a:rPr>
              <a:t>tetraoxoolovi</a:t>
            </a:r>
            <a:r>
              <a:rPr lang="cs-CZ" altLang="en-US" sz="2000" u="sng" dirty="0">
                <a:cs typeface="Arial" panose="020B0604020202020204" pitchFamily="34" charset="0"/>
              </a:rPr>
              <a:t>č</a:t>
            </a:r>
            <a:r>
              <a:rPr lang="en-GB" altLang="en-US" sz="2000" u="sng" dirty="0" err="1">
                <a:cs typeface="Arial" panose="020B0604020202020204" pitchFamily="34" charset="0"/>
              </a:rPr>
              <a:t>itan</a:t>
            </a:r>
            <a:r>
              <a:rPr lang="en-GB" altLang="en-US" sz="2000" u="sng" dirty="0">
                <a:cs typeface="Arial" panose="020B0604020202020204" pitchFamily="34" charset="0"/>
              </a:rPr>
              <a:t> </a:t>
            </a:r>
            <a:r>
              <a:rPr lang="en-GB" altLang="en-US" sz="2000" u="sng" dirty="0" err="1">
                <a:cs typeface="Arial" panose="020B0604020202020204" pitchFamily="34" charset="0"/>
              </a:rPr>
              <a:t>olovnatý</a:t>
            </a:r>
            <a:r>
              <a:rPr lang="en-GB" altLang="en-US" sz="2000" dirty="0">
                <a:cs typeface="Arial" panose="020B0604020202020204" pitchFamily="34" charset="0"/>
              </a:rPr>
              <a:t> Pb</a:t>
            </a:r>
            <a:r>
              <a:rPr lang="en-GB" altLang="en-US" sz="2000" baseline="-25000" dirty="0">
                <a:cs typeface="Arial" panose="020B0604020202020204" pitchFamily="34" charset="0"/>
              </a:rPr>
              <a:t>2</a:t>
            </a:r>
            <a:r>
              <a:rPr lang="en-GB" altLang="en-US" sz="2000" dirty="0">
                <a:cs typeface="Arial" panose="020B0604020202020204" pitchFamily="34" charset="0"/>
              </a:rPr>
              <a:t>[PbO</a:t>
            </a:r>
            <a:r>
              <a:rPr lang="en-GB" altLang="en-US" sz="2000" baseline="-25000" dirty="0">
                <a:cs typeface="Arial" panose="020B0604020202020204" pitchFamily="34" charset="0"/>
              </a:rPr>
              <a:t>4</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zkrácen</a:t>
            </a:r>
            <a:r>
              <a:rPr lang="cs-CZ" altLang="en-US" sz="2000" dirty="0">
                <a:cs typeface="Arial" panose="020B0604020202020204" pitchFamily="34" charset="0"/>
              </a:rPr>
              <a:t>ě</a:t>
            </a:r>
            <a:r>
              <a:rPr lang="en-GB" altLang="en-US" sz="2000" dirty="0">
                <a:cs typeface="Arial" panose="020B0604020202020204" pitchFamily="34" charset="0"/>
              </a:rPr>
              <a:t> Pb</a:t>
            </a:r>
            <a:r>
              <a:rPr lang="en-GB" altLang="en-US" sz="2000" baseline="-25000" dirty="0">
                <a:cs typeface="Arial" panose="020B0604020202020204" pitchFamily="34" charset="0"/>
              </a:rPr>
              <a:t>3</a:t>
            </a:r>
            <a:r>
              <a:rPr lang="en-GB" altLang="en-US" sz="2000" dirty="0">
                <a:cs typeface="Arial" panose="020B0604020202020204" pitchFamily="34" charset="0"/>
              </a:rPr>
              <a:t>O</a:t>
            </a:r>
            <a:r>
              <a:rPr lang="en-GB" altLang="en-US" sz="2000" baseline="-25000" dirty="0">
                <a:cs typeface="Arial" panose="020B0604020202020204" pitchFamily="34" charset="0"/>
              </a:rPr>
              <a:t>4</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starší</a:t>
            </a:r>
            <a:r>
              <a:rPr lang="en-GB" altLang="en-US" sz="2000" dirty="0">
                <a:cs typeface="Arial" panose="020B0604020202020204" pitchFamily="34" charset="0"/>
              </a:rPr>
              <a:t> </a:t>
            </a:r>
            <a:r>
              <a:rPr lang="en-GB" altLang="en-US" sz="2000" dirty="0" err="1">
                <a:cs typeface="Arial" panose="020B0604020202020204" pitchFamily="34" charset="0"/>
              </a:rPr>
              <a:t>literatu</a:t>
            </a:r>
            <a:r>
              <a:rPr lang="cs-CZ" altLang="en-US" sz="2000" dirty="0">
                <a:cs typeface="Arial" panose="020B0604020202020204" pitchFamily="34" charset="0"/>
              </a:rPr>
              <a:t>ř</a:t>
            </a:r>
            <a:r>
              <a:rPr lang="en-GB" altLang="en-US" sz="2000" dirty="0">
                <a:cs typeface="Arial" panose="020B0604020202020204" pitchFamily="34" charset="0"/>
              </a:rPr>
              <a:t>e </a:t>
            </a:r>
            <a:r>
              <a:rPr lang="cs-CZ" altLang="en-US" sz="2000" dirty="0">
                <a:cs typeface="Arial" panose="020B0604020202020204" pitchFamily="34" charset="0"/>
              </a:rPr>
              <a:t>se uvádí jako </a:t>
            </a:r>
            <a:r>
              <a:rPr lang="en-GB" altLang="en-US" sz="2000" u="sng" dirty="0" err="1">
                <a:cs typeface="Arial" panose="020B0604020202020204" pitchFamily="34" charset="0"/>
              </a:rPr>
              <a:t>kysli</a:t>
            </a:r>
            <a:r>
              <a:rPr lang="cs-CZ" altLang="en-US" sz="2000" u="sng" dirty="0">
                <a:cs typeface="Arial" panose="020B0604020202020204" pitchFamily="34" charset="0"/>
              </a:rPr>
              <a:t>č</a:t>
            </a:r>
            <a:r>
              <a:rPr lang="en-GB" altLang="en-US" sz="2000" u="sng" dirty="0" err="1">
                <a:cs typeface="Arial" panose="020B0604020202020204" pitchFamily="34" charset="0"/>
              </a:rPr>
              <a:t>ník</a:t>
            </a:r>
            <a:r>
              <a:rPr lang="en-GB" altLang="en-US" sz="2000" u="sng" dirty="0">
                <a:cs typeface="Arial" panose="020B0604020202020204" pitchFamily="34" charset="0"/>
              </a:rPr>
              <a:t> </a:t>
            </a:r>
            <a:r>
              <a:rPr lang="en-GB" altLang="en-US" sz="2000" u="sng" dirty="0" err="1">
                <a:cs typeface="Arial" panose="020B0604020202020204" pitchFamily="34" charset="0"/>
              </a:rPr>
              <a:t>olovnato-olovi</a:t>
            </a:r>
            <a:r>
              <a:rPr lang="cs-CZ" altLang="en-US" sz="2000" u="sng" dirty="0">
                <a:cs typeface="Arial" panose="020B0604020202020204" pitchFamily="34" charset="0"/>
              </a:rPr>
              <a:t>č</a:t>
            </a:r>
            <a:r>
              <a:rPr lang="en-GB" altLang="en-US" sz="2000" u="sng" dirty="0" err="1">
                <a:cs typeface="Arial" panose="020B0604020202020204" pitchFamily="34" charset="0"/>
              </a:rPr>
              <a:t>itý</a:t>
            </a:r>
            <a:r>
              <a:rPr lang="en-GB" altLang="en-US" sz="2000" u="sng" dirty="0">
                <a:cs typeface="Arial" panose="020B0604020202020204" pitchFamily="34" charset="0"/>
              </a:rPr>
              <a:t> 2</a:t>
            </a:r>
            <a:r>
              <a:rPr lang="cs-CZ" altLang="en-US" sz="2000" u="sng" dirty="0">
                <a:cs typeface="Arial" panose="020B0604020202020204" pitchFamily="34" charset="0"/>
              </a:rPr>
              <a:t> </a:t>
            </a:r>
            <a:r>
              <a:rPr lang="en-GB" altLang="en-US" sz="2000" u="sng" dirty="0" err="1">
                <a:cs typeface="Arial" panose="020B0604020202020204" pitchFamily="34" charset="0"/>
              </a:rPr>
              <a:t>PbO</a:t>
            </a:r>
            <a:r>
              <a:rPr lang="cs-CZ" altLang="en-US" sz="2000" u="sng" dirty="0">
                <a:cs typeface="Arial" panose="020B0604020202020204" pitchFamily="34" charset="0"/>
              </a:rPr>
              <a:t> </a:t>
            </a:r>
            <a:r>
              <a:rPr lang="en-GB" altLang="en-US" sz="2000" u="sng" dirty="0">
                <a:cs typeface="Arial" panose="020B0604020202020204" pitchFamily="34" charset="0"/>
              </a:rPr>
              <a:t>.</a:t>
            </a:r>
            <a:r>
              <a:rPr lang="cs-CZ" altLang="en-US" sz="2000" u="sng" dirty="0">
                <a:cs typeface="Arial" panose="020B0604020202020204" pitchFamily="34" charset="0"/>
              </a:rPr>
              <a:t> </a:t>
            </a:r>
            <a:r>
              <a:rPr lang="en-GB" altLang="en-US" sz="2000" u="sng" dirty="0">
                <a:cs typeface="Arial" panose="020B0604020202020204" pitchFamily="34" charset="0"/>
              </a:rPr>
              <a:t>PbO</a:t>
            </a:r>
            <a:r>
              <a:rPr lang="en-GB" altLang="en-US" sz="2000" u="sng" baseline="-25000" dirty="0">
                <a:cs typeface="Arial" panose="020B0604020202020204" pitchFamily="34" charset="0"/>
              </a:rPr>
              <a:t>2</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pigment do </a:t>
            </a:r>
            <a:r>
              <a:rPr lang="en-GB" altLang="en-US" sz="2000" dirty="0" err="1">
                <a:cs typeface="Arial" panose="020B0604020202020204" pitchFamily="34" charset="0"/>
              </a:rPr>
              <a:t>základních</a:t>
            </a:r>
            <a:r>
              <a:rPr lang="en-GB" altLang="en-US" sz="2000" dirty="0">
                <a:cs typeface="Arial" panose="020B0604020202020204" pitchFamily="34" charset="0"/>
              </a:rPr>
              <a:t> </a:t>
            </a:r>
            <a:r>
              <a:rPr lang="en-GB" altLang="en-US" sz="2000" dirty="0" err="1">
                <a:cs typeface="Arial" panose="020B0604020202020204" pitchFamily="34" charset="0"/>
              </a:rPr>
              <a:t>nát</a:t>
            </a:r>
            <a:r>
              <a:rPr lang="cs-CZ" altLang="en-US" sz="2000" dirty="0">
                <a:cs typeface="Arial" panose="020B0604020202020204" pitchFamily="34" charset="0"/>
              </a:rPr>
              <a:t>ě</a:t>
            </a:r>
            <a:r>
              <a:rPr lang="en-GB" altLang="en-US" sz="2000" dirty="0">
                <a:cs typeface="Arial" panose="020B0604020202020204" pitchFamily="34" charset="0"/>
              </a:rPr>
              <a:t>r</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chrání</a:t>
            </a:r>
            <a:r>
              <a:rPr lang="en-GB" altLang="en-US" sz="2000" dirty="0">
                <a:cs typeface="Arial" panose="020B0604020202020204" pitchFamily="34" charset="0"/>
              </a:rPr>
              <a:t> </a:t>
            </a:r>
            <a:r>
              <a:rPr lang="en-GB" altLang="en-US" sz="2000" dirty="0" err="1">
                <a:cs typeface="Arial" panose="020B0604020202020204" pitchFamily="34" charset="0"/>
              </a:rPr>
              <a:t>proti</a:t>
            </a:r>
            <a:r>
              <a:rPr lang="en-GB" altLang="en-US" sz="2000" dirty="0">
                <a:cs typeface="Arial" panose="020B0604020202020204" pitchFamily="34" charset="0"/>
              </a:rPr>
              <a:t> </a:t>
            </a:r>
            <a:r>
              <a:rPr lang="en-GB" altLang="en-US" sz="2000" dirty="0" err="1">
                <a:cs typeface="Arial" panose="020B0604020202020204" pitchFamily="34" charset="0"/>
              </a:rPr>
              <a:t>korozi</a:t>
            </a:r>
            <a:r>
              <a:rPr lang="en-GB" altLang="en-US" sz="2000" dirty="0">
                <a:cs typeface="Arial" panose="020B0604020202020204" pitchFamily="34" charset="0"/>
              </a:rPr>
              <a:t> </a:t>
            </a:r>
            <a:endParaRPr lang="cs-CZ" sz="2000" dirty="0"/>
          </a:p>
        </p:txBody>
      </p:sp>
      <p:pic>
        <p:nvPicPr>
          <p:cNvPr id="1032" name="Picture 8" descr="inorganic chemistry - Structure of lead(II,IV) oxide ...">
            <a:extLst>
              <a:ext uri="{FF2B5EF4-FFF2-40B4-BE49-F238E27FC236}">
                <a16:creationId xmlns:a16="http://schemas.microsoft.com/office/drawing/2014/main" id="{9649D139-9ABD-7342-4E81-45B26420D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41" y="5105400"/>
            <a:ext cx="3374931" cy="16312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314-41-6|Lead oxide|Sigma Aldrich|红丹|红色氧化铅|Minium|氧化铅(II ...">
            <a:extLst>
              <a:ext uri="{FF2B5EF4-FFF2-40B4-BE49-F238E27FC236}">
                <a16:creationId xmlns:a16="http://schemas.microsoft.com/office/drawing/2014/main" id="{EB55710F-9DD9-96C8-6DF4-E1F9630C7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213" y="5489191"/>
            <a:ext cx="1508591" cy="102934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94B02F33-5E43-D27B-A3E0-4EB3205FD5CD}"/>
              </a:ext>
            </a:extLst>
          </p:cNvPr>
          <p:cNvPicPr>
            <a:picLocks noChangeAspect="1"/>
          </p:cNvPicPr>
          <p:nvPr/>
        </p:nvPicPr>
        <p:blipFill>
          <a:blip r:embed="rId4"/>
          <a:stretch>
            <a:fillRect/>
          </a:stretch>
        </p:blipFill>
        <p:spPr>
          <a:xfrm>
            <a:off x="4253611" y="5704880"/>
            <a:ext cx="888223" cy="777195"/>
          </a:xfrm>
          <a:prstGeom prst="rect">
            <a:avLst/>
          </a:prstGeom>
        </p:spPr>
      </p:pic>
      <p:pic>
        <p:nvPicPr>
          <p:cNvPr id="1030" name="Picture 6" descr="Inorganic Pigment Cas:1314-41-6 Red Lead Powder Pb3o4 Lead ...">
            <a:extLst>
              <a:ext uri="{FF2B5EF4-FFF2-40B4-BE49-F238E27FC236}">
                <a16:creationId xmlns:a16="http://schemas.microsoft.com/office/drawing/2014/main" id="{35A57F5D-A3BB-3970-C3A8-123EDB4A2E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575" y="5646232"/>
            <a:ext cx="894490" cy="89449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B428C75-3D32-749D-D44A-35504F688EF2}"/>
              </a:ext>
            </a:extLst>
          </p:cNvPr>
          <p:cNvSpPr txBox="1"/>
          <p:nvPr/>
        </p:nvSpPr>
        <p:spPr>
          <a:xfrm>
            <a:off x="169606" y="1544587"/>
            <a:ext cx="8804787" cy="707886"/>
          </a:xfrm>
          <a:prstGeom prst="rect">
            <a:avLst/>
          </a:prstGeom>
          <a:noFill/>
        </p:spPr>
        <p:txBody>
          <a:bodyPr wrap="square">
            <a:spAutoFit/>
          </a:bodyPr>
          <a:lstStyle/>
          <a:p>
            <a:pPr eaLnBrk="1" hangingPunct="1">
              <a:buFont typeface="Wingdings" pitchFamily="2" charset="2"/>
              <a:buNone/>
            </a:pPr>
            <a:r>
              <a:rPr lang="en-GB" altLang="en-US" sz="2000" b="1" dirty="0">
                <a:cs typeface="Arial" panose="020B0604020202020204" pitchFamily="34" charset="0"/>
              </a:rPr>
              <a:t>Pb(OH)</a:t>
            </a:r>
            <a:r>
              <a:rPr lang="en-GB" altLang="en-US" sz="2000" b="1" baseline="-25000" dirty="0">
                <a:cs typeface="Arial" panose="020B0604020202020204" pitchFamily="34" charset="0"/>
              </a:rPr>
              <a:t>2</a:t>
            </a:r>
            <a:r>
              <a:rPr lang="en-GB" altLang="en-US" sz="2000" b="1" dirty="0">
                <a:cs typeface="Arial" panose="020B0604020202020204" pitchFamily="34" charset="0"/>
              </a:rPr>
              <a:t> </a:t>
            </a: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vzniká</a:t>
            </a:r>
            <a:r>
              <a:rPr lang="en-GB" altLang="en-US" sz="2000" dirty="0">
                <a:cs typeface="Arial" panose="020B0604020202020204" pitchFamily="34" charset="0"/>
              </a:rPr>
              <a:t> </a:t>
            </a:r>
            <a:r>
              <a:rPr lang="en-GB" altLang="en-US" sz="2000" dirty="0" err="1">
                <a:cs typeface="Arial" panose="020B0604020202020204" pitchFamily="34" charset="0"/>
              </a:rPr>
              <a:t>srážením</a:t>
            </a:r>
            <a:r>
              <a:rPr lang="en-GB" altLang="en-US" sz="2000" dirty="0">
                <a:cs typeface="Arial" panose="020B0604020202020204" pitchFamily="34" charset="0"/>
              </a:rPr>
              <a:t> </a:t>
            </a:r>
            <a:r>
              <a:rPr lang="en-GB" altLang="en-US" sz="2000" dirty="0" err="1">
                <a:cs typeface="Arial" panose="020B0604020202020204" pitchFamily="34" charset="0"/>
              </a:rPr>
              <a:t>olovnatých</a:t>
            </a:r>
            <a:r>
              <a:rPr lang="en-GB" altLang="en-US" sz="2000" dirty="0">
                <a:cs typeface="Arial" panose="020B0604020202020204" pitchFamily="34" charset="0"/>
              </a:rPr>
              <a:t> </a:t>
            </a:r>
            <a:r>
              <a:rPr lang="en-GB" altLang="en-US" sz="2000" dirty="0" err="1">
                <a:cs typeface="Arial" panose="020B0604020202020204" pitchFamily="34" charset="0"/>
              </a:rPr>
              <a:t>solí</a:t>
            </a:r>
            <a:r>
              <a:rPr lang="en-GB" altLang="en-US" sz="2000" dirty="0">
                <a:cs typeface="Arial" panose="020B0604020202020204" pitchFamily="34" charset="0"/>
              </a:rPr>
              <a:t>, </a:t>
            </a:r>
            <a:r>
              <a:rPr lang="cs-CZ" altLang="en-US" sz="2000" dirty="0">
                <a:cs typeface="Arial" panose="020B0604020202020204" pitchFamily="34" charset="0"/>
              </a:rPr>
              <a:t>b</a:t>
            </a:r>
            <a:r>
              <a:rPr lang="en-GB" altLang="en-US" sz="2000" dirty="0" err="1">
                <a:cs typeface="Arial" panose="020B0604020202020204" pitchFamily="34" charset="0"/>
              </a:rPr>
              <a:t>ílá</a:t>
            </a:r>
            <a:r>
              <a:rPr lang="en-GB" altLang="en-US" sz="2000" dirty="0">
                <a:cs typeface="Arial" panose="020B0604020202020204" pitchFamily="34" charset="0"/>
              </a:rPr>
              <a:t> </a:t>
            </a:r>
            <a:r>
              <a:rPr lang="en-GB" altLang="en-US" sz="2000" dirty="0" err="1">
                <a:cs typeface="Arial" panose="020B0604020202020204" pitchFamily="34" charset="0"/>
              </a:rPr>
              <a:t>nerozpust</a:t>
            </a:r>
            <a:r>
              <a:rPr lang="cs-CZ" altLang="en-US" sz="2000" dirty="0" err="1">
                <a:cs typeface="Arial" panose="020B0604020202020204" pitchFamily="34" charset="0"/>
              </a:rPr>
              <a:t>ná</a:t>
            </a:r>
            <a:r>
              <a:rPr lang="en-GB"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a:t>
            </a:r>
            <a:r>
              <a:rPr lang="cs-CZ" altLang="en-US" sz="2000" dirty="0">
                <a:cs typeface="Arial" panose="020B0604020202020204" pitchFamily="34" charset="0"/>
              </a:rPr>
              <a:t>má </a:t>
            </a:r>
            <a:r>
              <a:rPr lang="en-GB" altLang="en-US" sz="2000" dirty="0" err="1">
                <a:cs typeface="Arial" panose="020B0604020202020204" pitchFamily="34" charset="0"/>
              </a:rPr>
              <a:t>stejn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Sn(OH)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amfoterní</a:t>
            </a:r>
            <a:r>
              <a:rPr lang="en-GB" altLang="en-US" sz="2000" dirty="0">
                <a:cs typeface="Arial" panose="020B0604020202020204" pitchFamily="34" charset="0"/>
              </a:rPr>
              <a:t> </a:t>
            </a:r>
            <a:r>
              <a:rPr lang="en-GB" altLang="en-US" sz="2000" dirty="0" err="1">
                <a:cs typeface="Arial" panose="020B0604020202020204" pitchFamily="34" charset="0"/>
              </a:rPr>
              <a:t>charakter</a:t>
            </a:r>
            <a:r>
              <a:rPr lang="cs-CZ" altLang="en-US" sz="2000" dirty="0">
                <a:cs typeface="Arial" panose="020B0604020202020204" pitchFamily="34" charset="0"/>
              </a:rPr>
              <a:t>.</a:t>
            </a:r>
          </a:p>
        </p:txBody>
      </p:sp>
      <p:sp>
        <p:nvSpPr>
          <p:cNvPr id="2" name="TextovéPole 1">
            <a:extLst>
              <a:ext uri="{FF2B5EF4-FFF2-40B4-BE49-F238E27FC236}">
                <a16:creationId xmlns:a16="http://schemas.microsoft.com/office/drawing/2014/main" id="{7BD7AC8B-5768-2D69-6D48-C3534267BE08}"/>
              </a:ext>
            </a:extLst>
          </p:cNvPr>
          <p:cNvSpPr txBox="1"/>
          <p:nvPr/>
        </p:nvSpPr>
        <p:spPr>
          <a:xfrm>
            <a:off x="110786" y="257330"/>
            <a:ext cx="5789444" cy="1015663"/>
          </a:xfrm>
          <a:prstGeom prst="rect">
            <a:avLst/>
          </a:prstGeom>
          <a:noFill/>
        </p:spPr>
        <p:txBody>
          <a:bodyPr wrap="square">
            <a:spAutoFit/>
          </a:bodyPr>
          <a:lstStyle/>
          <a:p>
            <a:r>
              <a:rPr lang="cs-CZ" sz="2000" dirty="0">
                <a:cs typeface="Arial" panose="020B0604020202020204" pitchFamily="34" charset="0"/>
              </a:rPr>
              <a:t>Z obdobných důvodů byl </a:t>
            </a:r>
            <a:r>
              <a:rPr lang="cs-CZ" sz="2000" dirty="0" err="1">
                <a:cs typeface="Arial" panose="020B0604020202020204" pitchFamily="34" charset="0"/>
              </a:rPr>
              <a:t>PbO</a:t>
            </a:r>
            <a:r>
              <a:rPr lang="cs-CZ" sz="2000" dirty="0">
                <a:cs typeface="Arial" panose="020B0604020202020204" pitchFamily="34" charset="0"/>
              </a:rPr>
              <a:t> přidáván také do </a:t>
            </a:r>
            <a:r>
              <a:rPr lang="cs-CZ" sz="2000" b="1" dirty="0">
                <a:cs typeface="Arial" panose="020B0604020202020204" pitchFamily="34" charset="0"/>
              </a:rPr>
              <a:t>glazur</a:t>
            </a:r>
            <a:r>
              <a:rPr lang="cs-CZ" sz="2000" dirty="0">
                <a:cs typeface="Arial" panose="020B0604020202020204" pitchFamily="34" charset="0"/>
              </a:rPr>
              <a:t> na keramice (obsah cca </a:t>
            </a:r>
            <a:r>
              <a:rPr lang="en-US" sz="2000" dirty="0">
                <a:cs typeface="Arial" panose="020B0604020202020204" pitchFamily="34" charset="0"/>
              </a:rPr>
              <a:t>45</a:t>
            </a:r>
            <a:r>
              <a:rPr lang="cs-CZ" sz="2000" dirty="0">
                <a:cs typeface="Arial" panose="020B0604020202020204" pitchFamily="34" charset="0"/>
              </a:rPr>
              <a:t>-</a:t>
            </a:r>
            <a:r>
              <a:rPr lang="en-US" sz="2000" dirty="0">
                <a:cs typeface="Arial" panose="020B0604020202020204" pitchFamily="34" charset="0"/>
              </a:rPr>
              <a:t>60</a:t>
            </a:r>
            <a:r>
              <a:rPr lang="cs-CZ" sz="2000" dirty="0">
                <a:cs typeface="Arial" panose="020B0604020202020204" pitchFamily="34" charset="0"/>
              </a:rPr>
              <a:t> </a:t>
            </a:r>
            <a:r>
              <a:rPr lang="en-US" sz="2000" dirty="0">
                <a:cs typeface="Arial" panose="020B0604020202020204" pitchFamily="34" charset="0"/>
              </a:rPr>
              <a:t>% </a:t>
            </a:r>
            <a:r>
              <a:rPr lang="en-US" sz="2000" dirty="0" err="1">
                <a:cs typeface="Arial" panose="020B0604020202020204" pitchFamily="34" charset="0"/>
              </a:rPr>
              <a:t>PbO</a:t>
            </a:r>
            <a:r>
              <a:rPr lang="cs-CZ" sz="2000" dirty="0">
                <a:cs typeface="Arial" panose="020B0604020202020204" pitchFamily="34" charset="0"/>
              </a:rPr>
              <a:t>), od antiky až po současnost.</a:t>
            </a:r>
          </a:p>
        </p:txBody>
      </p:sp>
      <p:pic>
        <p:nvPicPr>
          <p:cNvPr id="8" name="Picture 9">
            <a:extLst>
              <a:ext uri="{FF2B5EF4-FFF2-40B4-BE49-F238E27FC236}">
                <a16:creationId xmlns:a16="http://schemas.microsoft.com/office/drawing/2014/main" id="{2B7D8CF0-5517-E49E-058F-49D36157DA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5770" y="183824"/>
            <a:ext cx="1524000" cy="1108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Zobrazit zdrojový obrázek">
            <a:extLst>
              <a:ext uri="{FF2B5EF4-FFF2-40B4-BE49-F238E27FC236}">
                <a16:creationId xmlns:a16="http://schemas.microsoft.com/office/drawing/2014/main" id="{840B59F4-33FA-542A-E054-CBE0D2824B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310" y="113973"/>
            <a:ext cx="1202899" cy="13732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817244AD-1680-94B3-E52D-F874D45FF9BC}"/>
              </a:ext>
            </a:extLst>
          </p:cNvPr>
          <p:cNvSpPr txBox="1"/>
          <p:nvPr/>
        </p:nvSpPr>
        <p:spPr>
          <a:xfrm>
            <a:off x="184177" y="2754105"/>
            <a:ext cx="8925410" cy="1323439"/>
          </a:xfrm>
          <a:prstGeom prst="rect">
            <a:avLst/>
          </a:prstGeom>
          <a:noFill/>
        </p:spPr>
        <p:txBody>
          <a:bodyPr wrap="square">
            <a:spAutoFit/>
          </a:bodyPr>
          <a:lstStyle/>
          <a:p>
            <a:pPr eaLnBrk="1" hangingPunct="1">
              <a:buFont typeface="Wingdings" pitchFamily="2" charset="2"/>
              <a:buNone/>
            </a:pPr>
            <a:r>
              <a:rPr lang="en-GB" altLang="en-US" sz="2000" b="1" dirty="0" err="1">
                <a:cs typeface="Arial" panose="020B0604020202020204" pitchFamily="34" charset="0"/>
              </a:rPr>
              <a:t>PbO</a:t>
            </a:r>
            <a:r>
              <a:rPr lang="en-GB" altLang="en-US" sz="2000" b="1" baseline="-25000" dirty="0" err="1">
                <a:cs typeface="Arial" panose="020B0604020202020204" pitchFamily="34" charset="0"/>
              </a:rPr>
              <a:t>2</a:t>
            </a:r>
            <a:r>
              <a:rPr lang="en-GB" altLang="en-US" sz="2000" b="1"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hn</a:t>
            </a:r>
            <a:r>
              <a:rPr lang="cs-CZ" altLang="en-US" sz="2000" dirty="0">
                <a:cs typeface="Arial" panose="020B0604020202020204" pitchFamily="34" charset="0"/>
              </a:rPr>
              <a:t>ě</a:t>
            </a:r>
            <a:r>
              <a:rPr lang="en-GB" altLang="en-US" sz="2000" dirty="0" err="1">
                <a:cs typeface="Arial" panose="020B0604020202020204" pitchFamily="34" charset="0"/>
              </a:rPr>
              <a:t>dá</a:t>
            </a:r>
            <a:r>
              <a:rPr lang="en-GB" altLang="en-US" sz="2000" dirty="0">
                <a:cs typeface="Arial" panose="020B0604020202020204" pitchFamily="34" charset="0"/>
              </a:rPr>
              <a:t>, </a:t>
            </a:r>
            <a:r>
              <a:rPr lang="en-GB" altLang="en-US" sz="2000" dirty="0" err="1">
                <a:cs typeface="Arial" panose="020B0604020202020204" pitchFamily="34" charset="0"/>
              </a:rPr>
              <a:t>nerozpust</a:t>
            </a:r>
            <a:r>
              <a:rPr lang="cs-CZ" altLang="en-US" sz="2000" dirty="0" err="1">
                <a:cs typeface="Arial" panose="020B0604020202020204" pitchFamily="34" charset="0"/>
              </a:rPr>
              <a:t>ná</a:t>
            </a:r>
            <a:r>
              <a:rPr lang="cs-CZ"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a:t>
            </a:r>
            <a:r>
              <a:rPr lang="en-GB" altLang="en-US" sz="2000" dirty="0" err="1">
                <a:cs typeface="Arial" panose="020B0604020202020204" pitchFamily="34" charset="0"/>
              </a:rPr>
              <a:t>amfoterní</a:t>
            </a:r>
            <a:r>
              <a:rPr lang="en-GB" altLang="en-US" sz="2000" dirty="0">
                <a:cs typeface="Arial" panose="020B0604020202020204" pitchFamily="34" charset="0"/>
              </a:rPr>
              <a:t> </a:t>
            </a:r>
            <a:r>
              <a:rPr lang="en-GB" altLang="en-US" sz="2000" dirty="0" err="1">
                <a:cs typeface="Arial" panose="020B0604020202020204" pitchFamily="34" charset="0"/>
              </a:rPr>
              <a:t>charakter</a:t>
            </a:r>
            <a:r>
              <a:rPr lang="cs-CZ" altLang="en-US" sz="2000" dirty="0">
                <a:cs typeface="Arial" panose="020B0604020202020204" pitchFamily="34" charset="0"/>
              </a:rPr>
              <a:t>u. </a:t>
            </a:r>
            <a:r>
              <a:rPr lang="fr-FR" altLang="en-US" sz="2000" dirty="0">
                <a:cs typeface="Arial" panose="020B0604020202020204" pitchFamily="34" charset="0"/>
              </a:rPr>
              <a:t>V</a:t>
            </a:r>
            <a:r>
              <a:rPr lang="cs-CZ" altLang="en-US" sz="2000" dirty="0">
                <a:cs typeface="Arial" panose="020B0604020202020204" pitchFamily="34" charset="0"/>
              </a:rPr>
              <a:t> přírodě se v</a:t>
            </a:r>
            <a:r>
              <a:rPr lang="fr-FR" altLang="en-US" sz="2000" dirty="0">
                <a:cs typeface="Arial" panose="020B0604020202020204" pitchFamily="34" charset="0"/>
              </a:rPr>
              <a:t>yskytuje v minerálech scrutinyitu a plattneritu.</a:t>
            </a:r>
            <a:r>
              <a:rPr lang="cs-CZ" altLang="en-US" sz="2000" dirty="0">
                <a:cs typeface="Arial" panose="020B0604020202020204" pitchFamily="34" charset="0"/>
              </a:rPr>
              <a:t> V</a:t>
            </a:r>
            <a:r>
              <a:rPr lang="en-GB" altLang="en-US" sz="2000" dirty="0">
                <a:cs typeface="Arial" panose="020B0604020202020204" pitchFamily="34" charset="0"/>
              </a:rPr>
              <a:t> </a:t>
            </a:r>
            <a:r>
              <a:rPr lang="en-GB" altLang="en-US" sz="2000" dirty="0" err="1">
                <a:cs typeface="Arial" panose="020B0604020202020204" pitchFamily="34" charset="0"/>
              </a:rPr>
              <a:t>kyselinách</a:t>
            </a:r>
            <a:r>
              <a:rPr lang="en-GB" altLang="en-US" sz="2000" dirty="0">
                <a:cs typeface="Arial" panose="020B0604020202020204" pitchFamily="34" charset="0"/>
              </a:rPr>
              <a:t> </a:t>
            </a:r>
            <a:r>
              <a:rPr lang="cs-CZ" altLang="en-US" sz="2000" dirty="0">
                <a:cs typeface="Arial" panose="020B0604020202020204" pitchFamily="34" charset="0"/>
              </a:rPr>
              <a:t>vznikají </a:t>
            </a:r>
            <a:r>
              <a:rPr lang="en-GB" altLang="en-US" sz="2000" dirty="0" err="1">
                <a:cs typeface="Arial" panose="020B0604020202020204" pitchFamily="34" charset="0"/>
              </a:rPr>
              <a:t>olovi</a:t>
            </a:r>
            <a:r>
              <a:rPr lang="cs-CZ" altLang="en-US" sz="2000" dirty="0">
                <a:cs typeface="Arial" panose="020B0604020202020204" pitchFamily="34" charset="0"/>
              </a:rPr>
              <a:t>č</a:t>
            </a:r>
            <a:r>
              <a:rPr lang="en-GB" altLang="en-US" sz="2000" dirty="0" err="1">
                <a:cs typeface="Arial" panose="020B0604020202020204" pitchFamily="34" charset="0"/>
              </a:rPr>
              <a:t>ité</a:t>
            </a:r>
            <a:r>
              <a:rPr lang="en-GB" altLang="en-US" sz="2000" dirty="0">
                <a:cs typeface="Arial" panose="020B0604020202020204" pitchFamily="34" charset="0"/>
              </a:rPr>
              <a:t> soli, v </a:t>
            </a:r>
            <a:r>
              <a:rPr lang="en-GB" altLang="en-US" sz="2000" dirty="0" err="1">
                <a:cs typeface="Arial" panose="020B0604020202020204" pitchFamily="34" charset="0"/>
              </a:rPr>
              <a:t>hydroxidech</a:t>
            </a:r>
            <a:r>
              <a:rPr lang="en-GB" altLang="en-US" sz="2000" dirty="0">
                <a:cs typeface="Arial" panose="020B0604020202020204" pitchFamily="34" charset="0"/>
              </a:rPr>
              <a:t> </a:t>
            </a:r>
            <a:r>
              <a:rPr lang="en-GB" altLang="en-US" sz="2000" b="1" dirty="0" err="1">
                <a:cs typeface="Arial" panose="020B0604020202020204" pitchFamily="34" charset="0"/>
              </a:rPr>
              <a:t>olovi</a:t>
            </a:r>
            <a:r>
              <a:rPr lang="cs-CZ" altLang="en-US" sz="2000" b="1" dirty="0">
                <a:cs typeface="Arial" panose="020B0604020202020204" pitchFamily="34" charset="0"/>
              </a:rPr>
              <a:t>č</a:t>
            </a:r>
            <a:r>
              <a:rPr lang="en-GB" altLang="en-US" sz="2000" b="1" dirty="0" err="1">
                <a:cs typeface="Arial" panose="020B0604020202020204" pitchFamily="34" charset="0"/>
              </a:rPr>
              <a:t>itany</a:t>
            </a:r>
            <a:r>
              <a:rPr lang="en-GB" altLang="en-US" sz="2000" dirty="0">
                <a:cs typeface="Arial" panose="020B0604020202020204" pitchFamily="34" charset="0"/>
              </a:rPr>
              <a:t> </a:t>
            </a:r>
            <a:r>
              <a:rPr lang="en-GB" altLang="en-US" sz="2000" dirty="0" err="1">
                <a:cs typeface="Arial" panose="020B0604020202020204" pitchFamily="34" charset="0"/>
              </a:rPr>
              <a:t>typu</a:t>
            </a:r>
            <a:r>
              <a:rPr lang="en-GB" altLang="en-US" sz="2000" dirty="0">
                <a:cs typeface="Arial" panose="020B0604020202020204" pitchFamily="34" charset="0"/>
              </a:rPr>
              <a:t>:</a:t>
            </a:r>
            <a:r>
              <a:rPr lang="cs-CZ" altLang="en-US" sz="2000" dirty="0">
                <a:cs typeface="Arial" panose="020B0604020202020204" pitchFamily="34" charset="0"/>
              </a:rPr>
              <a:t> </a:t>
            </a:r>
            <a:r>
              <a:rPr lang="en-US" altLang="en-US" sz="2000" dirty="0">
                <a:cs typeface="Arial" panose="020B0604020202020204" pitchFamily="34" charset="0"/>
              </a:rPr>
              <a:t>[</a:t>
            </a:r>
            <a:r>
              <a:rPr lang="en-GB" altLang="en-US" sz="2000" dirty="0" err="1">
                <a:cs typeface="Arial" panose="020B0604020202020204" pitchFamily="34" charset="0"/>
              </a:rPr>
              <a:t>PbO</a:t>
            </a:r>
            <a:r>
              <a:rPr lang="en-GB" altLang="en-US" sz="2000" baseline="-25000" dirty="0" err="1">
                <a:cs typeface="Arial" panose="020B0604020202020204" pitchFamily="34" charset="0"/>
              </a:rPr>
              <a:t>3</a:t>
            </a:r>
            <a:r>
              <a:rPr lang="en-US" altLang="en-US" sz="2000" dirty="0">
                <a:cs typeface="Arial" panose="020B0604020202020204" pitchFamily="34" charset="0"/>
              </a:rPr>
              <a:t>]</a:t>
            </a:r>
            <a:r>
              <a:rPr lang="en-GB" altLang="en-US" sz="2000" baseline="30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nebo</a:t>
            </a:r>
            <a:r>
              <a:rPr lang="en-GB" altLang="en-US" sz="2000" dirty="0">
                <a:cs typeface="Arial" panose="020B0604020202020204" pitchFamily="34" charset="0"/>
              </a:rPr>
              <a:t> </a:t>
            </a:r>
            <a:r>
              <a:rPr lang="en-US" altLang="en-US" sz="2000" dirty="0">
                <a:cs typeface="Arial" panose="020B0604020202020204" pitchFamily="34" charset="0"/>
              </a:rPr>
              <a:t>[</a:t>
            </a:r>
            <a:r>
              <a:rPr lang="en-GB" altLang="en-US" sz="2000" dirty="0" err="1">
                <a:cs typeface="Arial" panose="020B0604020202020204" pitchFamily="34" charset="0"/>
              </a:rPr>
              <a:t>PbO</a:t>
            </a:r>
            <a:r>
              <a:rPr lang="en-GB" altLang="en-US" sz="2000" baseline="-25000" dirty="0" err="1">
                <a:cs typeface="Arial" panose="020B0604020202020204" pitchFamily="34" charset="0"/>
              </a:rPr>
              <a:t>4</a:t>
            </a:r>
            <a:r>
              <a:rPr lang="en-US" altLang="en-US" sz="2000" dirty="0">
                <a:cs typeface="Arial" panose="020B0604020202020204" pitchFamily="34" charset="0"/>
              </a:rPr>
              <a:t>]</a:t>
            </a:r>
            <a:r>
              <a:rPr lang="en-GB" altLang="en-US" sz="2000" baseline="-25000" dirty="0">
                <a:cs typeface="Arial" panose="020B0604020202020204" pitchFamily="34" charset="0"/>
              </a:rPr>
              <a:t> </a:t>
            </a:r>
            <a:r>
              <a:rPr lang="en-GB" altLang="en-US" sz="2000" baseline="30000" dirty="0">
                <a:cs typeface="Arial" panose="020B0604020202020204" pitchFamily="34" charset="0"/>
              </a:rPr>
              <a:t>4-</a:t>
            </a:r>
            <a:r>
              <a:rPr lang="en-GB" altLang="en-US" sz="2000" dirty="0">
                <a:cs typeface="Arial" panose="020B0604020202020204" pitchFamily="34" charset="0"/>
              </a:rPr>
              <a:t> (</a:t>
            </a:r>
            <a:r>
              <a:rPr lang="en-GB" altLang="en-US" sz="2000" dirty="0" err="1">
                <a:cs typeface="Arial" panose="020B0604020202020204" pitchFamily="34" charset="0"/>
              </a:rPr>
              <a:t>suchá</a:t>
            </a:r>
            <a:r>
              <a:rPr lang="en-GB" altLang="en-US" sz="2000" dirty="0">
                <a:cs typeface="Arial" panose="020B0604020202020204" pitchFamily="34" charset="0"/>
              </a:rPr>
              <a:t> cesta)</a:t>
            </a:r>
            <a:r>
              <a:rPr lang="cs-CZ" altLang="en-US" sz="2000" dirty="0">
                <a:cs typeface="Arial" panose="020B0604020202020204" pitchFamily="34" charset="0"/>
              </a:rPr>
              <a:t> nebo </a:t>
            </a:r>
            <a:r>
              <a:rPr lang="en-US" altLang="en-US" sz="2000" dirty="0">
                <a:cs typeface="Arial" panose="020B0604020202020204" pitchFamily="34" charset="0"/>
              </a:rPr>
              <a:t>[</a:t>
            </a:r>
            <a:r>
              <a:rPr lang="en-GB" altLang="en-US" sz="2000" dirty="0">
                <a:cs typeface="Arial" panose="020B0604020202020204" pitchFamily="34" charset="0"/>
              </a:rPr>
              <a:t>Pb(OH)</a:t>
            </a:r>
            <a:r>
              <a:rPr lang="en-GB" altLang="en-US" sz="2000" baseline="-25000" dirty="0">
                <a:cs typeface="Arial" panose="020B0604020202020204" pitchFamily="34" charset="0"/>
              </a:rPr>
              <a:t>6</a:t>
            </a:r>
            <a:r>
              <a:rPr lang="en-US" altLang="en-US" sz="2000" dirty="0">
                <a:cs typeface="Arial" panose="020B0604020202020204" pitchFamily="34" charset="0"/>
              </a:rPr>
              <a:t>]</a:t>
            </a:r>
            <a:r>
              <a:rPr lang="en-GB" altLang="en-US" sz="2000" baseline="-25000" dirty="0">
                <a:cs typeface="Arial" panose="020B0604020202020204" pitchFamily="34" charset="0"/>
              </a:rPr>
              <a:t> </a:t>
            </a:r>
            <a:r>
              <a:rPr lang="en-GB" altLang="en-US" sz="2000" baseline="30000" dirty="0">
                <a:cs typeface="Arial" panose="020B0604020202020204" pitchFamily="34" charset="0"/>
              </a:rPr>
              <a:t>2-</a:t>
            </a:r>
            <a:r>
              <a:rPr lang="en-GB" altLang="en-US" sz="2000" dirty="0">
                <a:cs typeface="Arial" panose="020B0604020202020204" pitchFamily="34" charset="0"/>
              </a:rPr>
              <a:t> (z </a:t>
            </a:r>
            <a:r>
              <a:rPr lang="en-GB" altLang="en-US" sz="2000" dirty="0" err="1">
                <a:cs typeface="Arial" panose="020B0604020202020204" pitchFamily="34" charset="0"/>
              </a:rPr>
              <a:t>roztok</a:t>
            </a:r>
            <a:r>
              <a:rPr lang="cs-CZ" altLang="en-US" sz="2000" dirty="0">
                <a:cs typeface="Arial" panose="020B0604020202020204" pitchFamily="34" charset="0"/>
              </a:rPr>
              <a:t>ů</a:t>
            </a:r>
            <a:r>
              <a:rPr lang="en-GB" altLang="en-US" sz="2000" dirty="0">
                <a:cs typeface="Arial" panose="020B0604020202020204" pitchFamily="34" charset="0"/>
              </a:rPr>
              <a:t>)</a:t>
            </a:r>
            <a:r>
              <a:rPr lang="cs-CZ" altLang="en-US" sz="2000" dirty="0">
                <a:cs typeface="Arial" panose="020B0604020202020204" pitchFamily="34" charset="0"/>
              </a:rPr>
              <a:t> – </a:t>
            </a:r>
            <a:r>
              <a:rPr lang="cs-CZ" altLang="en-US" sz="2000" u="sng" dirty="0">
                <a:cs typeface="Arial" panose="020B0604020202020204" pitchFamily="34" charset="0"/>
              </a:rPr>
              <a:t>silná oxidovadla</a:t>
            </a:r>
            <a:r>
              <a:rPr lang="cs-CZ" altLang="en-US" sz="2000" dirty="0">
                <a:cs typeface="Arial" panose="020B0604020202020204" pitchFamily="34" charset="0"/>
              </a:rPr>
              <a:t>. </a:t>
            </a:r>
            <a:endParaRPr lang="en-GB" altLang="en-US" sz="2000" dirty="0">
              <a:cs typeface="Arial" panose="020B0604020202020204" pitchFamily="34" charset="0"/>
            </a:endParaRPr>
          </a:p>
        </p:txBody>
      </p:sp>
    </p:spTree>
    <p:extLst>
      <p:ext uri="{BB962C8B-B14F-4D97-AF65-F5344CB8AC3E}">
        <p14:creationId xmlns:p14="http://schemas.microsoft.com/office/powerpoint/2010/main" val="14104120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EE933D1-F350-402F-0164-4DE72A02AA1D}"/>
              </a:ext>
            </a:extLst>
          </p:cNvPr>
          <p:cNvPicPr>
            <a:picLocks noChangeAspect="1"/>
          </p:cNvPicPr>
          <p:nvPr/>
        </p:nvPicPr>
        <p:blipFill>
          <a:blip r:embed="rId2"/>
          <a:stretch>
            <a:fillRect/>
          </a:stretch>
        </p:blipFill>
        <p:spPr>
          <a:xfrm>
            <a:off x="599638" y="3981649"/>
            <a:ext cx="5330429" cy="579181"/>
          </a:xfrm>
          <a:prstGeom prst="rect">
            <a:avLst/>
          </a:prstGeom>
        </p:spPr>
      </p:pic>
      <p:pic>
        <p:nvPicPr>
          <p:cNvPr id="44034" name="Picture 2"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1736" y="2328140"/>
            <a:ext cx="2590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28600" y="228600"/>
            <a:ext cx="8686800" cy="3724096"/>
          </a:xfrm>
          <a:prstGeom prst="rect">
            <a:avLst/>
          </a:prstGeom>
          <a:noFill/>
        </p:spPr>
        <p:txBody>
          <a:bodyPr wrap="square" rtlCol="0">
            <a:spAutoFit/>
          </a:bodyPr>
          <a:lstStyle/>
          <a:p>
            <a:r>
              <a:rPr lang="cs-CZ" sz="2000" b="1" dirty="0">
                <a:cs typeface="Arial" panose="020B0604020202020204" pitchFamily="34" charset="0"/>
              </a:rPr>
              <a:t>O</a:t>
            </a:r>
            <a:r>
              <a:rPr lang="en-US" sz="2000" b="1" dirty="0" err="1">
                <a:cs typeface="Arial" panose="020B0604020202020204" pitchFamily="34" charset="0"/>
              </a:rPr>
              <a:t>lovnat</a:t>
            </a:r>
            <a:r>
              <a:rPr lang="cs-CZ" sz="2000" b="1" dirty="0">
                <a:cs typeface="Arial" panose="020B0604020202020204" pitchFamily="34" charset="0"/>
              </a:rPr>
              <a:t>á</a:t>
            </a:r>
            <a:r>
              <a:rPr lang="en-US" sz="2000" b="1" dirty="0">
                <a:cs typeface="Arial" panose="020B0604020202020204" pitchFamily="34" charset="0"/>
              </a:rPr>
              <a:t> b</a:t>
            </a:r>
            <a:r>
              <a:rPr lang="cs-CZ" sz="2000" b="1" dirty="0">
                <a:cs typeface="Arial" panose="020B0604020202020204" pitchFamily="34" charset="0"/>
              </a:rPr>
              <a:t>ě</a:t>
            </a:r>
            <a:r>
              <a:rPr lang="en-US" sz="2000" b="1" dirty="0" err="1">
                <a:cs typeface="Arial" panose="020B0604020202020204" pitchFamily="34" charset="0"/>
              </a:rPr>
              <a:t>loba</a:t>
            </a:r>
            <a:r>
              <a:rPr lang="cs-CZ" sz="2000" b="1" dirty="0">
                <a:cs typeface="Arial" panose="020B0604020202020204" pitchFamily="34" charset="0"/>
              </a:rPr>
              <a:t>  </a:t>
            </a:r>
            <a:r>
              <a:rPr lang="cs-CZ" sz="2000" dirty="0">
                <a:cs typeface="Arial" panose="020B0604020202020204" pitchFamily="34" charset="0"/>
              </a:rPr>
              <a:t>2 PbCO</a:t>
            </a:r>
            <a:r>
              <a:rPr lang="cs-CZ" sz="2000" baseline="-25000" dirty="0">
                <a:cs typeface="Arial" panose="020B0604020202020204" pitchFamily="34" charset="0"/>
              </a:rPr>
              <a:t>3</a:t>
            </a:r>
            <a:r>
              <a:rPr lang="cs-CZ" sz="2000" dirty="0">
                <a:cs typeface="Arial" panose="020B0604020202020204" pitchFamily="34" charset="0"/>
              </a:rPr>
              <a:t> · </a:t>
            </a:r>
            <a:r>
              <a:rPr lang="cs-CZ" sz="2000" dirty="0" err="1">
                <a:cs typeface="Arial" panose="020B0604020202020204" pitchFamily="34" charset="0"/>
              </a:rPr>
              <a:t>Pb</a:t>
            </a:r>
            <a:r>
              <a:rPr lang="cs-CZ" sz="2000" dirty="0">
                <a:cs typeface="Arial" panose="020B0604020202020204" pitchFamily="34" charset="0"/>
              </a:rPr>
              <a:t>(OH)</a:t>
            </a:r>
            <a:r>
              <a:rPr lang="cs-CZ" sz="2000" baseline="-25000" dirty="0">
                <a:cs typeface="Arial" panose="020B0604020202020204" pitchFamily="34" charset="0"/>
              </a:rPr>
              <a:t>2</a:t>
            </a:r>
            <a:endParaRPr lang="cs-CZ" sz="2000" dirty="0">
              <a:cs typeface="Arial" panose="020B0604020202020204" pitchFamily="34" charset="0"/>
            </a:endParaRPr>
          </a:p>
          <a:p>
            <a:endParaRPr lang="cs-CZ" sz="800" dirty="0">
              <a:cs typeface="Arial" panose="020B0604020202020204" pitchFamily="34" charset="0"/>
            </a:endParaRPr>
          </a:p>
          <a:p>
            <a:r>
              <a:rPr lang="cs-CZ" sz="2000" dirty="0">
                <a:cs typeface="Arial" panose="020B0604020202020204" pitchFamily="34" charset="0"/>
              </a:rPr>
              <a:t>= </a:t>
            </a:r>
            <a:r>
              <a:rPr lang="cs-CZ" sz="2000" dirty="0" err="1">
                <a:cs typeface="Arial" panose="020B0604020202020204" pitchFamily="34" charset="0"/>
              </a:rPr>
              <a:t>světlostálý</a:t>
            </a:r>
            <a:r>
              <a:rPr lang="cs-CZ" sz="2000" dirty="0">
                <a:cs typeface="Arial" panose="020B0604020202020204" pitchFamily="34" charset="0"/>
              </a:rPr>
              <a:t> bílý pigment s vynikající krycí schopností,</a:t>
            </a:r>
          </a:p>
          <a:p>
            <a:r>
              <a:rPr lang="cs-CZ" sz="2000" dirty="0">
                <a:cs typeface="Arial" panose="020B0604020202020204" pitchFamily="34" charset="0"/>
              </a:rPr>
              <a:t>vhodný zejm. pro olejomalbu. Pro svou toxicitu byla olovnatá běloba postupně nahrazena nejprve barytovou nebo zinkovou a později titanovou bělobou.</a:t>
            </a:r>
          </a:p>
          <a:p>
            <a:endParaRPr lang="cs-CZ" sz="800" dirty="0">
              <a:cs typeface="Arial" panose="020B0604020202020204" pitchFamily="34" charset="0"/>
            </a:endParaRPr>
          </a:p>
          <a:p>
            <a:r>
              <a:rPr lang="cs-CZ" sz="2000" dirty="0">
                <a:cs typeface="Arial" panose="020B0604020202020204" pitchFamily="34" charset="0"/>
              </a:rPr>
              <a:t>Až do konce 20. století byla olovnatá běloba používána do základních nátěrů na dřevo a hlavně antikorozních nátěrů na </a:t>
            </a:r>
          </a:p>
          <a:p>
            <a:r>
              <a:rPr lang="cs-CZ" sz="2000" dirty="0">
                <a:cs typeface="Arial" panose="020B0604020202020204" pitchFamily="34" charset="0"/>
              </a:rPr>
              <a:t>čisté povrchy kovů.</a:t>
            </a:r>
          </a:p>
          <a:p>
            <a:endParaRPr lang="cs-CZ" sz="2000" dirty="0">
              <a:cs typeface="Arial" panose="020B0604020202020204" pitchFamily="34" charset="0"/>
            </a:endParaRPr>
          </a:p>
          <a:p>
            <a:r>
              <a:rPr lang="cs-CZ" sz="2000" dirty="0">
                <a:cs typeface="Arial" panose="020B0604020202020204" pitchFamily="34" charset="0"/>
              </a:rPr>
              <a:t>Připravuje se reakcí octanu olovnatého s oxidem </a:t>
            </a:r>
          </a:p>
          <a:p>
            <a:r>
              <a:rPr lang="cs-CZ" sz="2000" dirty="0">
                <a:cs typeface="Arial" panose="020B0604020202020204" pitchFamily="34" charset="0"/>
              </a:rPr>
              <a:t>uhličitým, nebo probubláváním CO</a:t>
            </a:r>
            <a:r>
              <a:rPr lang="cs-CZ" sz="2000" baseline="-25000" dirty="0">
                <a:cs typeface="Arial" panose="020B0604020202020204" pitchFamily="34" charset="0"/>
              </a:rPr>
              <a:t>2</a:t>
            </a:r>
            <a:r>
              <a:rPr lang="cs-CZ" sz="2000" dirty="0">
                <a:cs typeface="Arial" panose="020B0604020202020204" pitchFamily="34" charset="0"/>
              </a:rPr>
              <a:t> suspenzí </a:t>
            </a:r>
            <a:r>
              <a:rPr lang="cs-CZ" sz="2000" dirty="0" err="1">
                <a:cs typeface="Arial" panose="020B0604020202020204" pitchFamily="34" charset="0"/>
              </a:rPr>
              <a:t>PbO</a:t>
            </a:r>
            <a:r>
              <a:rPr lang="cs-CZ" sz="2000" dirty="0">
                <a:cs typeface="Arial" panose="020B0604020202020204" pitchFamily="34" charset="0"/>
              </a:rPr>
              <a:t> </a:t>
            </a:r>
          </a:p>
          <a:p>
            <a:r>
              <a:rPr lang="cs-CZ" sz="2000" dirty="0">
                <a:cs typeface="Arial" panose="020B0604020202020204" pitchFamily="34" charset="0"/>
              </a:rPr>
              <a:t>v roztoku octanu olovnatého. </a:t>
            </a:r>
          </a:p>
        </p:txBody>
      </p:sp>
      <p:sp>
        <p:nvSpPr>
          <p:cNvPr id="5" name="TextovéPole 4"/>
          <p:cNvSpPr txBox="1"/>
          <p:nvPr/>
        </p:nvSpPr>
        <p:spPr>
          <a:xfrm>
            <a:off x="6934200" y="6256048"/>
            <a:ext cx="1507336" cy="307777"/>
          </a:xfrm>
          <a:prstGeom prst="rect">
            <a:avLst/>
          </a:prstGeom>
          <a:noFill/>
        </p:spPr>
        <p:txBody>
          <a:bodyPr wrap="none" rtlCol="0">
            <a:spAutoFit/>
          </a:bodyPr>
          <a:lstStyle/>
          <a:p>
            <a:r>
              <a:rPr lang="cs-CZ" sz="1400" dirty="0"/>
              <a:t>Alžběta I. Anglická</a:t>
            </a:r>
          </a:p>
        </p:txBody>
      </p:sp>
      <p:pic>
        <p:nvPicPr>
          <p:cNvPr id="5122" name="Picture 2" descr="Qian Fen 500g Lead Powder Lead-powder White Lead Mixture of Lead">
            <a:extLst>
              <a:ext uri="{FF2B5EF4-FFF2-40B4-BE49-F238E27FC236}">
                <a16:creationId xmlns:a16="http://schemas.microsoft.com/office/drawing/2014/main" id="{DAC53BD9-DAF8-EF2E-CFCB-75CF6EFD0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671" y="4927470"/>
            <a:ext cx="2023898" cy="128687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D4B7118-08A1-B9C8-2B4B-6FB9BD90F622}"/>
              </a:ext>
            </a:extLst>
          </p:cNvPr>
          <p:cNvSpPr txBox="1"/>
          <p:nvPr/>
        </p:nvSpPr>
        <p:spPr>
          <a:xfrm>
            <a:off x="258097" y="5029200"/>
            <a:ext cx="3525407" cy="707886"/>
          </a:xfrm>
          <a:prstGeom prst="rect">
            <a:avLst/>
          </a:prstGeom>
          <a:noFill/>
        </p:spPr>
        <p:txBody>
          <a:bodyPr wrap="square">
            <a:spAutoFit/>
          </a:bodyPr>
          <a:lstStyle/>
          <a:p>
            <a:r>
              <a:rPr lang="cs-CZ" sz="2000" dirty="0">
                <a:cs typeface="Arial" panose="020B0604020202020204" pitchFamily="34" charset="0"/>
              </a:rPr>
              <a:t>Už od starověku byla používána i pro kosmetické účely.</a:t>
            </a:r>
          </a:p>
        </p:txBody>
      </p:sp>
    </p:spTree>
    <p:extLst>
      <p:ext uri="{BB962C8B-B14F-4D97-AF65-F5344CB8AC3E}">
        <p14:creationId xmlns:p14="http://schemas.microsoft.com/office/powerpoint/2010/main" val="22468717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839200" cy="5878532"/>
          </a:xfrm>
          <a:prstGeom prst="rect">
            <a:avLst/>
          </a:prstGeom>
        </p:spPr>
        <p:txBody>
          <a:bodyPr wrap="square">
            <a:spAutoFit/>
          </a:bodyPr>
          <a:lstStyle/>
          <a:p>
            <a:pPr algn="just"/>
            <a:r>
              <a:rPr lang="en-US" sz="2000" b="1" dirty="0" err="1">
                <a:cs typeface="Arial" panose="020B0604020202020204" pitchFamily="34" charset="0"/>
              </a:rPr>
              <a:t>Octan</a:t>
            </a:r>
            <a:r>
              <a:rPr lang="en-US" sz="2000" b="1" dirty="0">
                <a:cs typeface="Arial" panose="020B0604020202020204" pitchFamily="34" charset="0"/>
              </a:rPr>
              <a:t> </a:t>
            </a:r>
            <a:r>
              <a:rPr lang="en-US" sz="2000" b="1" dirty="0" err="1">
                <a:cs typeface="Arial" panose="020B0604020202020204" pitchFamily="34" charset="0"/>
              </a:rPr>
              <a:t>olovnat</a:t>
            </a:r>
            <a:r>
              <a:rPr lang="cs-CZ" sz="2000" b="1" dirty="0">
                <a:cs typeface="Arial" panose="020B0604020202020204" pitchFamily="34" charset="0"/>
              </a:rPr>
              <a:t>ý </a:t>
            </a:r>
            <a:r>
              <a:rPr lang="cs-CZ" sz="2000" dirty="0" err="1">
                <a:cs typeface="Arial" panose="020B0604020202020204" pitchFamily="34" charset="0"/>
              </a:rPr>
              <a:t>Pb</a:t>
            </a:r>
            <a:r>
              <a:rPr lang="cs-CZ" sz="2000" dirty="0">
                <a:cs typeface="Arial" panose="020B0604020202020204" pitchFamily="34" charset="0"/>
              </a:rPr>
              <a:t>(</a:t>
            </a:r>
            <a:r>
              <a:rPr lang="cs-CZ" sz="2000" dirty="0" err="1">
                <a:cs typeface="Arial" panose="020B0604020202020204" pitchFamily="34" charset="0"/>
              </a:rPr>
              <a:t>CH</a:t>
            </a:r>
            <a:r>
              <a:rPr lang="cs-CZ" sz="2000" baseline="-25000" dirty="0" err="1">
                <a:cs typeface="Arial" panose="020B0604020202020204" pitchFamily="34" charset="0"/>
              </a:rPr>
              <a:t>3</a:t>
            </a:r>
            <a:r>
              <a:rPr lang="cs-CZ" sz="2000" dirty="0" err="1">
                <a:cs typeface="Arial" panose="020B0604020202020204" pitchFamily="34" charset="0"/>
              </a:rPr>
              <a:t>COO</a:t>
            </a:r>
            <a:r>
              <a:rPr lang="cs-CZ" sz="2000" dirty="0">
                <a:cs typeface="Arial" panose="020B0604020202020204" pitchFamily="34" charset="0"/>
              </a:rPr>
              <a:t>)</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800" dirty="0">
              <a:cs typeface="Arial" panose="020B0604020202020204" pitchFamily="34" charset="0"/>
            </a:endParaRPr>
          </a:p>
          <a:p>
            <a:r>
              <a:rPr lang="cs-CZ" sz="2000" dirty="0">
                <a:cs typeface="Arial" panose="020B0604020202020204" pitchFamily="34" charset="0"/>
              </a:rPr>
              <a:t>sladké olovo, </a:t>
            </a:r>
            <a:r>
              <a:rPr lang="cs-CZ" sz="2000" u="sng" dirty="0">
                <a:cs typeface="Arial" panose="020B0604020202020204" pitchFamily="34" charset="0"/>
              </a:rPr>
              <a:t>olověný cukr </a:t>
            </a:r>
            <a:r>
              <a:rPr lang="cs-CZ" sz="2000" dirty="0">
                <a:cs typeface="Arial" panose="020B0604020202020204" pitchFamily="34" charset="0"/>
              </a:rPr>
              <a:t>= jedovatá sloučenina olova. </a:t>
            </a:r>
            <a:r>
              <a:rPr lang="pl-PL" sz="2000" dirty="0">
                <a:cs typeface="Arial" panose="020B0604020202020204" pitchFamily="34" charset="0"/>
              </a:rPr>
              <a:t>Krystalizuje jako trihydrát a dekahydrát. </a:t>
            </a:r>
            <a:r>
              <a:rPr lang="cs-CZ" sz="2000" dirty="0">
                <a:cs typeface="Arial" panose="020B0604020202020204" pitchFamily="34" charset="0"/>
              </a:rPr>
              <a:t>Připravuje se rozpouštěním oxidu olovnatého v ledové kyselině octové </a:t>
            </a:r>
          </a:p>
          <a:p>
            <a:pPr algn="ctr"/>
            <a:r>
              <a:rPr lang="cs-CZ" sz="2000" dirty="0" err="1">
                <a:cs typeface="Arial" panose="020B0604020202020204" pitchFamily="34" charset="0"/>
              </a:rPr>
              <a:t>PbO</a:t>
            </a:r>
            <a:r>
              <a:rPr lang="cs-CZ" sz="2000" dirty="0">
                <a:cs typeface="Arial" panose="020B0604020202020204" pitchFamily="34" charset="0"/>
              </a:rPr>
              <a:t> + 2 CH</a:t>
            </a:r>
            <a:r>
              <a:rPr lang="cs-CZ" sz="2000" baseline="-25000" dirty="0">
                <a:cs typeface="Arial" panose="020B0604020202020204" pitchFamily="34" charset="0"/>
              </a:rPr>
              <a:t>3</a:t>
            </a:r>
            <a:r>
              <a:rPr lang="cs-CZ" sz="2000" dirty="0">
                <a:cs typeface="Arial" panose="020B0604020202020204" pitchFamily="34" charset="0"/>
              </a:rPr>
              <a:t>COOH → (CH</a:t>
            </a:r>
            <a:r>
              <a:rPr lang="cs-CZ" sz="2000" baseline="-25000" dirty="0">
                <a:cs typeface="Arial" panose="020B0604020202020204" pitchFamily="34" charset="0"/>
              </a:rPr>
              <a:t>3</a:t>
            </a:r>
            <a:r>
              <a:rPr lang="cs-CZ" sz="2000" dirty="0">
                <a:cs typeface="Arial" panose="020B0604020202020204" pitchFamily="34" charset="0"/>
              </a:rPr>
              <a:t>COO)</a:t>
            </a:r>
            <a:r>
              <a:rPr lang="cs-CZ" sz="2000" baseline="-25000" dirty="0">
                <a:cs typeface="Arial" panose="020B0604020202020204" pitchFamily="34" charset="0"/>
              </a:rPr>
              <a:t>2</a:t>
            </a:r>
            <a:r>
              <a:rPr lang="cs-CZ" sz="2000" dirty="0">
                <a:cs typeface="Arial" panose="020B0604020202020204" pitchFamily="34" charset="0"/>
              </a:rPr>
              <a:t>Pb + 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800" dirty="0">
              <a:cs typeface="Arial" panose="020B0604020202020204" pitchFamily="34" charset="0"/>
            </a:endParaRPr>
          </a:p>
          <a:p>
            <a:pPr algn="just"/>
            <a:r>
              <a:rPr lang="cs-CZ" sz="2000" dirty="0">
                <a:cs typeface="Arial" panose="020B0604020202020204" pitchFamily="34" charset="0"/>
              </a:rPr>
              <a:t>Starověcí Římané ho používali jako sladidlo a vyráběli ho vařením vinného moštu v olověných nádobách. Vzniklý sirup se nazýval </a:t>
            </a:r>
            <a:r>
              <a:rPr lang="cs-CZ" sz="2000" i="1" dirty="0" err="1">
                <a:cs typeface="Arial" panose="020B0604020202020204" pitchFamily="34" charset="0"/>
              </a:rPr>
              <a:t>defrutum</a:t>
            </a:r>
            <a:r>
              <a:rPr lang="cs-CZ" sz="2000" dirty="0">
                <a:cs typeface="Arial" panose="020B0604020202020204" pitchFamily="34" charset="0"/>
              </a:rPr>
              <a:t> a byl dále koncentrován na výsledný sirup zvaný </a:t>
            </a:r>
            <a:r>
              <a:rPr lang="cs-CZ" sz="2000" i="1" dirty="0">
                <a:cs typeface="Arial" panose="020B0604020202020204" pitchFamily="34" charset="0"/>
              </a:rPr>
              <a:t>sapa</a:t>
            </a:r>
            <a:r>
              <a:rPr lang="cs-CZ" sz="2000" dirty="0">
                <a:cs typeface="Arial" panose="020B0604020202020204" pitchFamily="34" charset="0"/>
              </a:rPr>
              <a:t>. Výhodou tohoto prvního syntetického sladidla byla také schopnost potraviny konzervovat.</a:t>
            </a:r>
          </a:p>
          <a:p>
            <a:pPr algn="just"/>
            <a:endParaRPr lang="cs-CZ" sz="800" dirty="0">
              <a:cs typeface="Arial" panose="020B0604020202020204" pitchFamily="34" charset="0"/>
            </a:endParaRPr>
          </a:p>
          <a:p>
            <a:pPr algn="just"/>
            <a:r>
              <a:rPr lang="cs-CZ" sz="2000" dirty="0">
                <a:cs typeface="Arial" panose="020B0604020202020204" pitchFamily="34" charset="0"/>
              </a:rPr>
              <a:t>Ve středověku na počátku novověku se používal k </a:t>
            </a:r>
            <a:r>
              <a:rPr lang="cs-CZ" sz="2000" u="sng" dirty="0">
                <a:cs typeface="Arial" panose="020B0604020202020204" pitchFamily="34" charset="0"/>
              </a:rPr>
              <a:t>léčbě</a:t>
            </a:r>
            <a:r>
              <a:rPr lang="cs-CZ" sz="2000" dirty="0">
                <a:cs typeface="Arial" panose="020B0604020202020204" pitchFamily="34" charset="0"/>
              </a:rPr>
              <a:t> pohlavních chorob a déletrvajících průjmů.</a:t>
            </a:r>
          </a:p>
          <a:p>
            <a:pPr algn="just"/>
            <a:endParaRPr lang="cs-CZ" sz="2000" dirty="0">
              <a:cs typeface="Arial" panose="020B0604020202020204" pitchFamily="34" charset="0"/>
            </a:endParaRPr>
          </a:p>
          <a:p>
            <a:pPr algn="just"/>
            <a:r>
              <a:rPr lang="cs-CZ" sz="2000" dirty="0">
                <a:cs typeface="Arial" panose="020B0604020202020204" pitchFamily="34" charset="0"/>
              </a:rPr>
              <a:t>Napouštěním rostlinných vláken roztokem octanu olovnatého vznikl </a:t>
            </a:r>
            <a:r>
              <a:rPr lang="cs-CZ" sz="2000" u="sng" dirty="0">
                <a:cs typeface="Arial" panose="020B0604020202020204" pitchFamily="34" charset="0"/>
              </a:rPr>
              <a:t>doutnák</a:t>
            </a:r>
            <a:r>
              <a:rPr lang="cs-CZ" sz="2000" dirty="0">
                <a:cs typeface="Arial" panose="020B0604020202020204" pitchFamily="34" charset="0"/>
              </a:rPr>
              <a:t>, hořící rychlostí cca 10 cm/hod i ve vlhkém podnebí. Využíval jej doutnákový zámek u mušket a arkebuz. </a:t>
            </a:r>
          </a:p>
          <a:p>
            <a:pPr algn="just"/>
            <a:endParaRPr lang="cs-CZ" sz="2000" dirty="0">
              <a:cs typeface="Arial" panose="020B0604020202020204" pitchFamily="34" charset="0"/>
            </a:endParaRPr>
          </a:p>
          <a:p>
            <a:pPr algn="just"/>
            <a:r>
              <a:rPr lang="cs-CZ" sz="2000" dirty="0">
                <a:cs typeface="Arial" panose="020B0604020202020204" pitchFamily="34" charset="0"/>
              </a:rPr>
              <a:t>Na otravu sladkým olovem patrně zemřel papež Klement II. (</a:t>
            </a:r>
            <a:r>
              <a:rPr lang="en-US" sz="2000" dirty="0">
                <a:cs typeface="Arial" panose="020B0604020202020204" pitchFamily="34" charset="0"/>
              </a:rPr>
              <a:t>+</a:t>
            </a:r>
            <a:r>
              <a:rPr lang="cs-CZ" sz="2000" dirty="0">
                <a:cs typeface="Arial" panose="020B0604020202020204" pitchFamily="34" charset="0"/>
              </a:rPr>
              <a:t>1047); nelze říci, zda šlo o travičství, nebo o nežádoucí důsledek léčby. </a:t>
            </a:r>
          </a:p>
        </p:txBody>
      </p:sp>
    </p:spTree>
    <p:extLst>
      <p:ext uri="{BB962C8B-B14F-4D97-AF65-F5344CB8AC3E}">
        <p14:creationId xmlns:p14="http://schemas.microsoft.com/office/powerpoint/2010/main" val="2757676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0830" y="252053"/>
            <a:ext cx="6705599" cy="1938992"/>
          </a:xfrm>
          <a:prstGeom prst="rect">
            <a:avLst/>
          </a:prstGeom>
        </p:spPr>
        <p:txBody>
          <a:bodyPr wrap="square">
            <a:spAutoFit/>
          </a:bodyPr>
          <a:lstStyle/>
          <a:p>
            <a:pPr algn="just"/>
            <a:r>
              <a:rPr lang="en-GB" altLang="en-US" sz="2000" b="1" dirty="0" err="1">
                <a:cs typeface="Arial" panose="020B0604020202020204" pitchFamily="34" charset="0"/>
              </a:rPr>
              <a:t>Amorfní</a:t>
            </a:r>
            <a:r>
              <a:rPr lang="en-GB" altLang="en-US" sz="2000" b="1" dirty="0">
                <a:cs typeface="Arial" panose="020B0604020202020204" pitchFamily="34" charset="0"/>
              </a:rPr>
              <a:t> </a:t>
            </a:r>
            <a:r>
              <a:rPr lang="en-GB" altLang="en-US" sz="2000" b="1" dirty="0" err="1">
                <a:cs typeface="Arial" panose="020B0604020202020204" pitchFamily="34" charset="0"/>
              </a:rPr>
              <a:t>uhlík</a:t>
            </a:r>
            <a:r>
              <a:rPr lang="en-GB" altLang="en-US" sz="2000" b="1" dirty="0">
                <a:cs typeface="Arial" panose="020B0604020202020204" pitchFamily="34" charset="0"/>
              </a:rPr>
              <a:t> </a:t>
            </a:r>
            <a:r>
              <a:rPr lang="cs-CZ" altLang="en-US" sz="2000" dirty="0">
                <a:cs typeface="Arial" panose="020B0604020202020204" pitchFamily="34" charset="0"/>
              </a:rPr>
              <a:t>	je </a:t>
            </a:r>
            <a:r>
              <a:rPr lang="cs-CZ" sz="2000" dirty="0">
                <a:cs typeface="Arial" panose="020B0604020202020204" pitchFamily="34" charset="0"/>
              </a:rPr>
              <a:t>forma uhlíku bez pravidelné krystalové struktury. Obsahuje atomy uhlíku jak s hybridizací sp</a:t>
            </a:r>
            <a:r>
              <a:rPr lang="cs-CZ" sz="2000" baseline="30000" dirty="0">
                <a:cs typeface="Arial" panose="020B0604020202020204" pitchFamily="34" charset="0"/>
              </a:rPr>
              <a:t>2</a:t>
            </a:r>
            <a:r>
              <a:rPr lang="cs-CZ" sz="2000" dirty="0">
                <a:cs typeface="Arial" panose="020B0604020202020204" pitchFamily="34" charset="0"/>
              </a:rPr>
              <a:t> (vázaný s třemi sousedními atomy), tak i sp</a:t>
            </a:r>
            <a:r>
              <a:rPr lang="cs-CZ" sz="2000" baseline="30000" dirty="0">
                <a:cs typeface="Arial" panose="020B0604020202020204" pitchFamily="34" charset="0"/>
              </a:rPr>
              <a:t>3</a:t>
            </a:r>
            <a:r>
              <a:rPr lang="cs-CZ" sz="2000" dirty="0">
                <a:cs typeface="Arial" panose="020B0604020202020204" pitchFamily="34" charset="0"/>
              </a:rPr>
              <a:t> (vázaný s čtyřmi sousedními atomy) v různém poměru, přičemž může obsahovat jak velké </a:t>
            </a:r>
            <a:r>
              <a:rPr lang="cs-CZ" sz="2000" dirty="0" err="1">
                <a:cs typeface="Arial" panose="020B0604020202020204" pitchFamily="34" charset="0"/>
              </a:rPr>
              <a:t>vakance</a:t>
            </a:r>
            <a:r>
              <a:rPr lang="cs-CZ" sz="2000" dirty="0">
                <a:cs typeface="Arial" panose="020B0604020202020204" pitchFamily="34" charset="0"/>
              </a:rPr>
              <a:t>, tak i </a:t>
            </a:r>
            <a:r>
              <a:rPr lang="cs-CZ" sz="2000" dirty="0" err="1">
                <a:cs typeface="Arial" panose="020B0604020202020204" pitchFamily="34" charset="0"/>
              </a:rPr>
              <a:t>nanokrystaly</a:t>
            </a:r>
            <a:r>
              <a:rPr lang="cs-CZ" sz="2000" dirty="0">
                <a:cs typeface="Arial" panose="020B0604020202020204" pitchFamily="34" charset="0"/>
              </a:rPr>
              <a:t> grafitu nebo diamantu v amorfní uhlíkové matrici.</a:t>
            </a:r>
            <a:endParaRPr lang="cs-CZ" altLang="en-US" sz="2000" dirty="0">
              <a:cs typeface="Arial" panose="020B0604020202020204" pitchFamily="34" charset="0"/>
            </a:endParaRPr>
          </a:p>
        </p:txBody>
      </p:sp>
      <p:sp>
        <p:nvSpPr>
          <p:cNvPr id="5" name="Obdélník 4"/>
          <p:cNvSpPr/>
          <p:nvPr/>
        </p:nvSpPr>
        <p:spPr>
          <a:xfrm>
            <a:off x="190494" y="2590800"/>
            <a:ext cx="8600290" cy="1938992"/>
          </a:xfrm>
          <a:prstGeom prst="rect">
            <a:avLst/>
          </a:prstGeom>
        </p:spPr>
        <p:txBody>
          <a:bodyPr wrap="square">
            <a:spAutoFit/>
          </a:bodyPr>
          <a:lstStyle/>
          <a:p>
            <a:r>
              <a:rPr lang="cs-CZ" sz="2000" b="1" dirty="0">
                <a:cs typeface="Arial" panose="020B0604020202020204" pitchFamily="34" charset="0"/>
              </a:rPr>
              <a:t>Technický uhlík (saze) </a:t>
            </a:r>
            <a:r>
              <a:rPr lang="cs-CZ" sz="2000" dirty="0">
                <a:cs typeface="Arial" panose="020B0604020202020204" pitchFamily="34" charset="0"/>
              </a:rPr>
              <a:t>se průmyslově vyrábí ve válcových reaktorech z těžkého topného oleje a zemním plynem předehřátého vzduchu. Vzniká jemná hmota – </a:t>
            </a:r>
            <a:r>
              <a:rPr lang="cs-CZ" sz="2000" i="1" dirty="0" err="1">
                <a:cs typeface="Arial" panose="020B0604020202020204" pitchFamily="34" charset="0"/>
              </a:rPr>
              <a:t>fluffy</a:t>
            </a:r>
            <a:r>
              <a:rPr lang="cs-CZ" sz="2000" dirty="0">
                <a:cs typeface="Arial" panose="020B0604020202020204" pitchFamily="34" charset="0"/>
              </a:rPr>
              <a:t> – (o hustotě cca 100 g/l), která se dále zahušťuje (granuluje) obvykle mokrou cestou na hustotu 300 až 500 g/l. Po přidání vody 1:1 se intenzivním mícháním dosáhne vzniku granulí s minimálním obsahem nežádoucího prachového podílu.</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4267200"/>
            <a:ext cx="2269587" cy="140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700" name="Picture 4" descr="Amorphous Carb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5" y="101133"/>
            <a:ext cx="1962549" cy="204152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85578" y="4875837"/>
            <a:ext cx="5105400" cy="1631216"/>
          </a:xfrm>
          <a:prstGeom prst="rect">
            <a:avLst/>
          </a:prstGeom>
        </p:spPr>
        <p:txBody>
          <a:bodyPr wrap="square">
            <a:spAutoFit/>
          </a:bodyPr>
          <a:lstStyle/>
          <a:p>
            <a:r>
              <a:rPr lang="cs-CZ" sz="2000" dirty="0">
                <a:cs typeface="Arial" panose="020B0604020202020204" pitchFamily="34" charset="0"/>
              </a:rPr>
              <a:t>Saze byly užívány jako </a:t>
            </a:r>
            <a:r>
              <a:rPr lang="cs-CZ" sz="2000" u="sng" dirty="0">
                <a:cs typeface="Arial" panose="020B0604020202020204" pitchFamily="34" charset="0"/>
              </a:rPr>
              <a:t>černé barvivo</a:t>
            </a:r>
            <a:r>
              <a:rPr lang="cs-CZ" sz="2000" dirty="0">
                <a:cs typeface="Arial" panose="020B0604020202020204" pitchFamily="34" charset="0"/>
              </a:rPr>
              <a:t> v barvách a inkoustech a v tiskařských inkoustech, tonerech pro xerografii, laserových tiskárnách. Nejdůležitějším způsobem využití je jako plnivo kaučukových pneumatik.</a:t>
            </a:r>
          </a:p>
        </p:txBody>
      </p:sp>
      <p:pic>
        <p:nvPicPr>
          <p:cNvPr id="157698" name="Picture 2" descr="https://upload.wikimedia.org/wikipedia/commons/9/98/Carbon_bla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5086321"/>
            <a:ext cx="2199490" cy="165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495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33400" y="152400"/>
            <a:ext cx="8229600" cy="639762"/>
          </a:xfrm>
        </p:spPr>
        <p:txBody>
          <a:bodyPr>
            <a:normAutofit/>
          </a:bodyPr>
          <a:lstStyle/>
          <a:p>
            <a:pPr eaLnBrk="1" hangingPunct="1"/>
            <a:r>
              <a:rPr lang="en-GB" altLang="en-US" sz="2800" b="1" dirty="0" err="1">
                <a:latin typeface="Arial" panose="020B0604020202020204" pitchFamily="34" charset="0"/>
                <a:cs typeface="Arial" panose="020B0604020202020204" pitchFamily="34" charset="0"/>
              </a:rPr>
              <a:t>Slou</a:t>
            </a:r>
            <a:r>
              <a:rPr lang="cs-CZ" altLang="en-US" sz="2800" b="1" dirty="0">
                <a:latin typeface="Arial" panose="020B0604020202020204" pitchFamily="34" charset="0"/>
                <a:cs typeface="Arial" panose="020B0604020202020204" pitchFamily="34" charset="0"/>
              </a:rPr>
              <a:t>č</a:t>
            </a:r>
            <a:r>
              <a:rPr lang="en-GB" altLang="en-US" sz="2800" b="1" dirty="0" err="1">
                <a:latin typeface="Arial" panose="020B0604020202020204" pitchFamily="34" charset="0"/>
                <a:cs typeface="Arial" panose="020B0604020202020204" pitchFamily="34" charset="0"/>
              </a:rPr>
              <a:t>eniny</a:t>
            </a:r>
            <a:r>
              <a:rPr lang="en-GB" altLang="en-US" sz="2800" b="1" dirty="0">
                <a:latin typeface="Arial" panose="020B0604020202020204" pitchFamily="34" charset="0"/>
                <a:cs typeface="Arial" panose="020B0604020202020204" pitchFamily="34" charset="0"/>
              </a:rPr>
              <a:t> s d</a:t>
            </a:r>
            <a:r>
              <a:rPr lang="cs-CZ" altLang="en-US" sz="2800" b="1" dirty="0">
                <a:latin typeface="Arial" panose="020B0604020202020204" pitchFamily="34" charset="0"/>
                <a:cs typeface="Arial" panose="020B0604020202020204" pitchFamily="34" charset="0"/>
              </a:rPr>
              <a:t>u</a:t>
            </a:r>
            <a:r>
              <a:rPr lang="en-GB" altLang="en-US" sz="2800" b="1" dirty="0">
                <a:latin typeface="Arial" panose="020B0604020202020204" pitchFamily="34" charset="0"/>
                <a:cs typeface="Arial" panose="020B0604020202020204" pitchFamily="34" charset="0"/>
              </a:rPr>
              <a:t>s</a:t>
            </a:r>
            <a:r>
              <a:rPr lang="cs-CZ" altLang="en-US" sz="2800" b="1" dirty="0" err="1">
                <a:latin typeface="Arial" panose="020B0604020202020204" pitchFamily="34" charset="0"/>
                <a:cs typeface="Arial" panose="020B0604020202020204" pitchFamily="34" charset="0"/>
              </a:rPr>
              <a:t>íkem</a:t>
            </a:r>
            <a:endParaRPr lang="cs-CZ" altLang="en-US" sz="2800" b="1" dirty="0">
              <a:latin typeface="Arial" panose="020B0604020202020204" pitchFamily="34" charset="0"/>
              <a:cs typeface="Arial" panose="020B0604020202020204" pitchFamily="34" charset="0"/>
            </a:endParaRPr>
          </a:p>
        </p:txBody>
      </p:sp>
      <p:sp>
        <p:nvSpPr>
          <p:cNvPr id="2" name="Zástupný symbol pro obsah 1"/>
          <p:cNvSpPr>
            <a:spLocks noGrp="1"/>
          </p:cNvSpPr>
          <p:nvPr>
            <p:ph idx="1"/>
          </p:nvPr>
        </p:nvSpPr>
        <p:spPr>
          <a:xfrm>
            <a:off x="152400" y="1019175"/>
            <a:ext cx="8839200" cy="5638800"/>
          </a:xfrm>
        </p:spPr>
        <p:txBody>
          <a:bodyPr>
            <a:normAutofit/>
          </a:bodyPr>
          <a:lstStyle/>
          <a:p>
            <a:pPr>
              <a:buFont typeface="Wingdings" pitchFamily="2" charset="2"/>
              <a:buNone/>
            </a:pPr>
            <a:r>
              <a:rPr lang="cs-CZ" altLang="en-US" sz="2400" b="1" dirty="0" err="1">
                <a:cs typeface="Arial" panose="020B0604020202020204" pitchFamily="34" charset="0"/>
              </a:rPr>
              <a:t>Kyanosloučeniny</a:t>
            </a:r>
            <a:endParaRPr lang="cs-CZ" altLang="en-US" sz="2400" b="1" dirty="0">
              <a:cs typeface="Arial" panose="020B0604020202020204" pitchFamily="34" charset="0"/>
            </a:endParaRPr>
          </a:p>
          <a:p>
            <a:pPr>
              <a:buFont typeface="Wingdings" pitchFamily="2" charset="2"/>
              <a:buNone/>
            </a:pPr>
            <a:r>
              <a:rPr lang="cs-CZ" altLang="en-US" sz="1000" dirty="0">
                <a:cs typeface="Arial" panose="020B0604020202020204" pitchFamily="34" charset="0"/>
              </a:rPr>
              <a:t>	</a:t>
            </a:r>
            <a:endParaRPr lang="en-US" altLang="en-US" sz="1000" dirty="0">
              <a:cs typeface="Arial" panose="020B0604020202020204" pitchFamily="34" charset="0"/>
            </a:endParaRPr>
          </a:p>
          <a:p>
            <a:pPr>
              <a:buFont typeface="Wingdings" pitchFamily="2" charset="2"/>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obsahují</a:t>
            </a:r>
            <a:r>
              <a:rPr lang="en-GB" altLang="en-US" sz="2000" dirty="0">
                <a:cs typeface="Arial" panose="020B0604020202020204" pitchFamily="34" charset="0"/>
              </a:rPr>
              <a:t> </a:t>
            </a:r>
            <a:r>
              <a:rPr lang="en-GB" altLang="en-US" sz="2000" dirty="0" err="1">
                <a:cs typeface="Arial" panose="020B0604020202020204" pitchFamily="34" charset="0"/>
              </a:rPr>
              <a:t>skupinu</a:t>
            </a:r>
            <a:r>
              <a:rPr lang="en-GB" altLang="en-US" sz="2000" dirty="0">
                <a:cs typeface="Arial" panose="020B0604020202020204" pitchFamily="34" charset="0"/>
              </a:rPr>
              <a:t> -C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  </a:t>
            </a:r>
          </a:p>
          <a:p>
            <a:pPr>
              <a:buFont typeface="Wingdings" pitchFamily="2" charset="2"/>
              <a:buNone/>
            </a:pPr>
            <a:endParaRPr lang="en-GB" altLang="en-US" sz="2000" dirty="0">
              <a:cs typeface="Arial" panose="020B0604020202020204" pitchFamily="34" charset="0"/>
            </a:endParaRPr>
          </a:p>
          <a:p>
            <a:pPr>
              <a:buFont typeface="Wingdings" pitchFamily="2" charset="2"/>
              <a:buNone/>
            </a:pPr>
            <a:r>
              <a:rPr lang="cs-CZ" altLang="en-US" sz="2000" b="1" dirty="0">
                <a:cs typeface="Arial" panose="020B0604020202020204" pitchFamily="34" charset="0"/>
              </a:rPr>
              <a:t>Toxicita !!</a:t>
            </a:r>
          </a:p>
          <a:p>
            <a:pPr>
              <a:buFont typeface="Wingdings" pitchFamily="2" charset="2"/>
              <a:buNone/>
            </a:pPr>
            <a:endParaRPr lang="cs-CZ" altLang="en-US" sz="2000" b="1" dirty="0">
              <a:cs typeface="Arial" panose="020B0604020202020204" pitchFamily="34" charset="0"/>
            </a:endParaRPr>
          </a:p>
          <a:p>
            <a:pPr>
              <a:buFont typeface="Wingdings" pitchFamily="2" charset="2"/>
              <a:buNone/>
            </a:pPr>
            <a:endParaRPr lang="cs-CZ" altLang="en-US" sz="2000" b="1" dirty="0">
              <a:cs typeface="Arial" panose="020B0604020202020204" pitchFamily="34" charset="0"/>
            </a:endParaRPr>
          </a:p>
          <a:p>
            <a:pPr>
              <a:buFont typeface="Wingdings" pitchFamily="2" charset="2"/>
              <a:buNone/>
            </a:pPr>
            <a:endParaRPr lang="cs-CZ" altLang="en-US" sz="2000" b="1" dirty="0">
              <a:cs typeface="Arial" panose="020B0604020202020204" pitchFamily="34" charset="0"/>
            </a:endParaRPr>
          </a:p>
          <a:p>
            <a:pPr>
              <a:buFont typeface="Wingdings" pitchFamily="2" charset="2"/>
              <a:buNone/>
            </a:pPr>
            <a:endParaRPr lang="cs-CZ" altLang="en-US" sz="2000" b="1" dirty="0">
              <a:cs typeface="Arial" panose="020B0604020202020204" pitchFamily="34" charset="0"/>
            </a:endParaRPr>
          </a:p>
          <a:p>
            <a:pPr>
              <a:buFont typeface="Wingdings" pitchFamily="2" charset="2"/>
              <a:buNone/>
            </a:pPr>
            <a:r>
              <a:rPr lang="en-GB" altLang="en-US" sz="2000" b="1" dirty="0" err="1">
                <a:cs typeface="Arial" panose="020B0604020202020204" pitchFamily="34" charset="0"/>
              </a:rPr>
              <a:t>Dikyan</a:t>
            </a:r>
            <a:r>
              <a:rPr lang="en-GB" altLang="en-US" sz="2000" dirty="0">
                <a:cs typeface="Arial" panose="020B0604020202020204" pitchFamily="34" charset="0"/>
              </a:rPr>
              <a:t> </a:t>
            </a:r>
            <a:r>
              <a:rPr lang="en-GB" altLang="en-US" sz="2000" b="1" dirty="0">
                <a:cs typeface="Arial" panose="020B0604020202020204" pitchFamily="34" charset="0"/>
              </a:rPr>
              <a:t>(CN)</a:t>
            </a:r>
            <a:r>
              <a:rPr lang="en-GB" altLang="en-US" sz="2000" b="1" baseline="-25000" dirty="0">
                <a:cs typeface="Arial" panose="020B0604020202020204" pitchFamily="34" charset="0"/>
              </a:rPr>
              <a:t>2</a:t>
            </a:r>
            <a:r>
              <a:rPr lang="en-GB" altLang="en-US" sz="2000" b="1" dirty="0">
                <a:cs typeface="Arial" panose="020B0604020202020204" pitchFamily="34" charset="0"/>
              </a:rPr>
              <a:t> </a:t>
            </a:r>
            <a:endParaRPr lang="cs-CZ" altLang="en-US" sz="2000" b="1" dirty="0">
              <a:cs typeface="Arial" panose="020B0604020202020204" pitchFamily="34" charset="0"/>
            </a:endParaRPr>
          </a:p>
          <a:p>
            <a:pPr>
              <a:buFont typeface="Wingdings" pitchFamily="2" charset="2"/>
              <a:buNone/>
            </a:pPr>
            <a:r>
              <a:rPr lang="cs-CZ" altLang="en-US" sz="2000" dirty="0">
                <a:cs typeface="Arial" panose="020B0604020202020204" pitchFamily="34" charset="0"/>
              </a:rPr>
              <a:t>	- </a:t>
            </a:r>
            <a:r>
              <a:rPr lang="en-GB" altLang="en-US" sz="2000" dirty="0" err="1">
                <a:cs typeface="Arial" panose="020B0604020202020204" pitchFamily="34" charset="0"/>
              </a:rPr>
              <a:t>bezbarvý</a:t>
            </a:r>
            <a:r>
              <a:rPr lang="en-GB" altLang="en-US" sz="2000" dirty="0">
                <a:cs typeface="Arial" panose="020B0604020202020204" pitchFamily="34" charset="0"/>
              </a:rPr>
              <a:t>, </a:t>
            </a:r>
            <a:r>
              <a:rPr lang="en-GB" altLang="en-US" sz="2000" dirty="0" err="1">
                <a:cs typeface="Arial" panose="020B0604020202020204" pitchFamily="34" charset="0"/>
              </a:rPr>
              <a:t>ho</a:t>
            </a:r>
            <a:r>
              <a:rPr lang="cs-CZ" altLang="en-US" sz="2000" dirty="0">
                <a:cs typeface="Arial" panose="020B0604020202020204" pitchFamily="34" charset="0"/>
              </a:rPr>
              <a:t>ř</a:t>
            </a:r>
            <a:r>
              <a:rPr lang="en-GB" altLang="en-US" sz="2000" dirty="0" err="1">
                <a:cs typeface="Arial" panose="020B0604020202020204" pitchFamily="34" charset="0"/>
              </a:rPr>
              <a:t>lavý</a:t>
            </a:r>
            <a:r>
              <a:rPr lang="en-GB" altLang="en-US" sz="2000" dirty="0">
                <a:cs typeface="Arial" panose="020B0604020202020204" pitchFamily="34" charset="0"/>
              </a:rPr>
              <a:t>, </a:t>
            </a:r>
            <a:r>
              <a:rPr lang="en-GB" altLang="en-US" sz="2000" dirty="0" err="1">
                <a:cs typeface="Arial" panose="020B0604020202020204" pitchFamily="34" charset="0"/>
              </a:rPr>
              <a:t>jedovatý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a:t>
            </a:r>
            <a:r>
              <a:rPr lang="en-GB" altLang="en-US" sz="2000" dirty="0" err="1">
                <a:cs typeface="Arial" panose="020B0604020202020204" pitchFamily="34" charset="0"/>
              </a:rPr>
              <a:t>lze</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ipravit</a:t>
            </a:r>
            <a:r>
              <a:rPr lang="en-GB" altLang="en-US" sz="2000" dirty="0">
                <a:cs typeface="Arial" panose="020B0604020202020204" pitchFamily="34" charset="0"/>
              </a:rPr>
              <a:t> </a:t>
            </a:r>
            <a:r>
              <a:rPr lang="en-GB" altLang="en-US" sz="2000" dirty="0" err="1">
                <a:cs typeface="Arial" panose="020B0604020202020204" pitchFamily="34" charset="0"/>
              </a:rPr>
              <a:t>opatrnou</a:t>
            </a:r>
            <a:r>
              <a:rPr lang="en-GB" altLang="en-US" sz="2000" dirty="0">
                <a:cs typeface="Arial" panose="020B0604020202020204" pitchFamily="34" charset="0"/>
              </a:rPr>
              <a:t> </a:t>
            </a:r>
            <a:r>
              <a:rPr lang="en-GB" altLang="en-US" sz="2000" dirty="0" err="1">
                <a:cs typeface="Arial" panose="020B0604020202020204" pitchFamily="34" charset="0"/>
              </a:rPr>
              <a:t>oxidací</a:t>
            </a:r>
            <a:r>
              <a:rPr lang="en-GB" altLang="en-US" sz="2000" dirty="0">
                <a:cs typeface="Arial" panose="020B0604020202020204" pitchFamily="34" charset="0"/>
              </a:rPr>
              <a:t> </a:t>
            </a:r>
            <a:r>
              <a:rPr lang="en-GB" altLang="en-US" sz="2000" dirty="0" err="1">
                <a:cs typeface="Arial" panose="020B0604020202020204" pitchFamily="34" charset="0"/>
              </a:rPr>
              <a:t>kyanidového</a:t>
            </a:r>
            <a:r>
              <a:rPr lang="en-GB" altLang="en-US" sz="2000" dirty="0">
                <a:cs typeface="Arial" panose="020B0604020202020204" pitchFamily="34" charset="0"/>
              </a:rPr>
              <a:t> </a:t>
            </a:r>
            <a:r>
              <a:rPr lang="en-GB" altLang="en-US" sz="2000" dirty="0" err="1">
                <a:cs typeface="Arial" panose="020B0604020202020204" pitchFamily="34" charset="0"/>
              </a:rPr>
              <a:t>iontu</a:t>
            </a:r>
            <a:r>
              <a:rPr lang="en-GB" altLang="en-US" sz="2000" dirty="0">
                <a:cs typeface="Arial" panose="020B0604020202020204" pitchFamily="34" charset="0"/>
              </a:rPr>
              <a:t>: </a:t>
            </a:r>
          </a:p>
          <a:p>
            <a:pPr algn="ctr">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 Cu</a:t>
            </a:r>
            <a:r>
              <a:rPr lang="en-GB" altLang="en-US" sz="2000" baseline="30000" dirty="0">
                <a:cs typeface="Arial" panose="020B0604020202020204" pitchFamily="34" charset="0"/>
              </a:rPr>
              <a:t>2+</a:t>
            </a:r>
            <a:r>
              <a:rPr lang="en-GB" altLang="en-US" sz="2000" dirty="0">
                <a:cs typeface="Arial" panose="020B0604020202020204" pitchFamily="34" charset="0"/>
              </a:rPr>
              <a:t> + 4 CN</a:t>
            </a:r>
            <a:r>
              <a:rPr lang="en-GB" altLang="en-US" sz="2000" baseline="30000" dirty="0">
                <a:cs typeface="Arial" panose="020B0604020202020204" pitchFamily="34" charset="0"/>
              </a:rPr>
              <a:t> -</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a:t>
            </a:r>
            <a:r>
              <a:rPr lang="en-GB" altLang="en-US" sz="2000" dirty="0" err="1">
                <a:cs typeface="Arial" panose="020B0604020202020204" pitchFamily="34" charset="0"/>
              </a:rPr>
              <a:t>CuCN</a:t>
            </a:r>
            <a:r>
              <a:rPr lang="en-GB" altLang="en-US" sz="2000" dirty="0">
                <a:cs typeface="Arial" panose="020B0604020202020204" pitchFamily="34" charset="0"/>
              </a:rPr>
              <a:t> + (CN)</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hydrolýzou</a:t>
            </a:r>
            <a:r>
              <a:rPr lang="en-GB" altLang="en-US" sz="2000" dirty="0">
                <a:cs typeface="Arial" panose="020B0604020202020204" pitchFamily="34" charset="0"/>
              </a:rPr>
              <a:t> </a:t>
            </a:r>
            <a:r>
              <a:rPr lang="en-GB" altLang="en-US" sz="2000" dirty="0" err="1">
                <a:cs typeface="Arial" panose="020B0604020202020204" pitchFamily="34" charset="0"/>
              </a:rPr>
              <a:t>vzniká</a:t>
            </a:r>
            <a:r>
              <a:rPr lang="en-GB" altLang="en-US" sz="2000" dirty="0">
                <a:cs typeface="Arial" panose="020B0604020202020204" pitchFamily="34" charset="0"/>
              </a:rPr>
              <a:t> </a:t>
            </a:r>
            <a:r>
              <a:rPr lang="en-GB" altLang="en-US" sz="2000" dirty="0" err="1">
                <a:cs typeface="Arial" panose="020B0604020202020204" pitchFamily="34" charset="0"/>
              </a:rPr>
              <a:t>kys</a:t>
            </a:r>
            <a:r>
              <a:rPr lang="en-GB" altLang="en-US" sz="2000" dirty="0">
                <a:cs typeface="Arial" panose="020B0604020202020204" pitchFamily="34" charset="0"/>
              </a:rPr>
              <a:t>.</a:t>
            </a:r>
            <a:r>
              <a:rPr lang="cs-CZ" altLang="en-US" sz="2000" dirty="0">
                <a:cs typeface="Arial" panose="020B0604020202020204" pitchFamily="34" charset="0"/>
              </a:rPr>
              <a:t> </a:t>
            </a:r>
            <a:r>
              <a:rPr lang="cs-CZ" altLang="en-US" sz="2000" dirty="0" err="1">
                <a:cs typeface="Arial" panose="020B0604020202020204" pitchFamily="34" charset="0"/>
              </a:rPr>
              <a:t>šťave</a:t>
            </a:r>
            <a:r>
              <a:rPr lang="en-GB" altLang="en-US" sz="2000" dirty="0" err="1">
                <a:cs typeface="Arial" panose="020B0604020202020204" pitchFamily="34" charset="0"/>
              </a:rPr>
              <a:t>lová</a:t>
            </a:r>
            <a:r>
              <a:rPr lang="en-GB" altLang="en-US" sz="2000" dirty="0">
                <a:cs typeface="Arial" panose="020B0604020202020204" pitchFamily="34" charset="0"/>
              </a:rPr>
              <a:t>:</a:t>
            </a:r>
          </a:p>
          <a:p>
            <a:pPr algn="ctr">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(CN)</a:t>
            </a:r>
            <a:r>
              <a:rPr lang="en-GB" altLang="en-US" sz="2000" baseline="-25000" dirty="0">
                <a:cs typeface="Arial" panose="020B0604020202020204" pitchFamily="34" charset="0"/>
              </a:rPr>
              <a:t>2</a:t>
            </a:r>
            <a:r>
              <a:rPr lang="en-GB" altLang="en-US" sz="2000" dirty="0">
                <a:cs typeface="Arial" panose="020B0604020202020204" pitchFamily="34" charset="0"/>
              </a:rPr>
              <a:t> + 2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(COOH)</a:t>
            </a:r>
            <a:r>
              <a:rPr lang="en-GB" altLang="en-US" sz="2000" baseline="-25000" dirty="0">
                <a:cs typeface="Arial" panose="020B0604020202020204" pitchFamily="34" charset="0"/>
              </a:rPr>
              <a:t>2</a:t>
            </a:r>
            <a:r>
              <a:rPr lang="en-GB" altLang="en-US" sz="2000" dirty="0">
                <a:cs typeface="Arial" panose="020B0604020202020204" pitchFamily="34" charset="0"/>
              </a:rPr>
              <a:t> + 2 NH</a:t>
            </a:r>
            <a:r>
              <a:rPr lang="en-GB" altLang="en-US" sz="2000" baseline="-25000" dirty="0">
                <a:cs typeface="Arial" panose="020B0604020202020204" pitchFamily="34" charset="0"/>
              </a:rPr>
              <a:t>3</a:t>
            </a:r>
            <a:r>
              <a:rPr lang="en-GB" altLang="en-US" sz="2000" dirty="0">
                <a:cs typeface="Arial" panose="020B0604020202020204" pitchFamily="34" charset="0"/>
              </a:rPr>
              <a:t> </a:t>
            </a:r>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511" y="993859"/>
            <a:ext cx="4981489"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ázek 3">
            <a:extLst>
              <a:ext uri="{FF2B5EF4-FFF2-40B4-BE49-F238E27FC236}">
                <a16:creationId xmlns:a16="http://schemas.microsoft.com/office/drawing/2014/main" id="{8F6E8342-A622-4C64-9CB2-7E2CC61F5639}"/>
              </a:ext>
            </a:extLst>
          </p:cNvPr>
          <p:cNvPicPr>
            <a:picLocks noChangeAspect="1"/>
          </p:cNvPicPr>
          <p:nvPr/>
        </p:nvPicPr>
        <p:blipFill>
          <a:blip r:embed="rId3"/>
          <a:stretch>
            <a:fillRect/>
          </a:stretch>
        </p:blipFill>
        <p:spPr>
          <a:xfrm>
            <a:off x="7275816" y="5625347"/>
            <a:ext cx="1487184" cy="213478"/>
          </a:xfrm>
          <a:prstGeom prst="rect">
            <a:avLst/>
          </a:prstGeom>
        </p:spPr>
      </p:pic>
    </p:spTree>
    <p:extLst>
      <p:ext uri="{BB962C8B-B14F-4D97-AF65-F5344CB8AC3E}">
        <p14:creationId xmlns:p14="http://schemas.microsoft.com/office/powerpoint/2010/main" val="11444525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223738"/>
            <a:ext cx="8915400" cy="64656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None/>
            </a:pPr>
            <a:r>
              <a:rPr lang="en-GB" altLang="en-US" sz="2000" b="1" dirty="0" err="1">
                <a:cs typeface="Arial" panose="020B0604020202020204" pitchFamily="34" charset="0"/>
              </a:rPr>
              <a:t>Kyanovodík</a:t>
            </a:r>
            <a:r>
              <a:rPr lang="en-GB" altLang="en-US" sz="2000" b="1" dirty="0">
                <a:cs typeface="Arial" panose="020B0604020202020204" pitchFamily="34" charset="0"/>
              </a:rPr>
              <a:t> HCN </a:t>
            </a:r>
          </a:p>
          <a:p>
            <a:pPr>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bezbarvá</a:t>
            </a:r>
            <a:r>
              <a:rPr lang="en-GB" altLang="en-US" sz="2000" dirty="0">
                <a:cs typeface="Arial" panose="020B0604020202020204" pitchFamily="34" charset="0"/>
              </a:rPr>
              <a:t> </a:t>
            </a:r>
            <a:r>
              <a:rPr lang="en-GB" altLang="en-US" sz="2000" dirty="0" err="1">
                <a:cs typeface="Arial" panose="020B0604020202020204" pitchFamily="34" charset="0"/>
              </a:rPr>
              <a:t>kapalina</a:t>
            </a:r>
            <a:r>
              <a:rPr lang="en-GB" altLang="en-US" sz="2000" dirty="0">
                <a:cs typeface="Arial" panose="020B0604020202020204" pitchFamily="34" charset="0"/>
              </a:rPr>
              <a:t> (</a:t>
            </a:r>
            <a:r>
              <a:rPr lang="en-GB" altLang="en-US" sz="2000" dirty="0" err="1">
                <a:cs typeface="Arial" panose="020B0604020202020204" pitchFamily="34" charset="0"/>
              </a:rPr>
              <a:t>b.v</a:t>
            </a:r>
            <a:r>
              <a:rPr lang="en-GB" altLang="en-US" sz="2000" dirty="0">
                <a:cs typeface="Arial" panose="020B0604020202020204" pitchFamily="34" charset="0"/>
              </a:rPr>
              <a:t>. 25,7 </a:t>
            </a:r>
            <a:r>
              <a:rPr lang="cs-CZ" altLang="en-US" sz="2000" baseline="30000" dirty="0">
                <a:cs typeface="Arial" panose="020B0604020202020204" pitchFamily="34" charset="0"/>
              </a:rPr>
              <a:t>0</a:t>
            </a:r>
            <a:r>
              <a:rPr lang="en-GB" altLang="en-US" sz="2000" dirty="0">
                <a:cs typeface="Arial" panose="020B0604020202020204" pitchFamily="34" charset="0"/>
              </a:rPr>
              <a:t>C)</a:t>
            </a:r>
          </a:p>
          <a:p>
            <a:pPr>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i="1" dirty="0" err="1">
                <a:cs typeface="Arial" panose="020B0604020202020204" pitchFamily="34" charset="0"/>
              </a:rPr>
              <a:t>prudce</a:t>
            </a:r>
            <a:r>
              <a:rPr lang="en-GB" altLang="en-US" sz="2000" i="1" dirty="0">
                <a:cs typeface="Arial" panose="020B0604020202020204" pitchFamily="34" charset="0"/>
              </a:rPr>
              <a:t> </a:t>
            </a:r>
            <a:r>
              <a:rPr lang="en-GB" altLang="en-US" sz="2000" i="1" dirty="0" err="1">
                <a:cs typeface="Arial" panose="020B0604020202020204" pitchFamily="34" charset="0"/>
              </a:rPr>
              <a:t>jedovatý</a:t>
            </a:r>
            <a:r>
              <a:rPr lang="en-GB" altLang="en-US" sz="2000" dirty="0">
                <a:cs typeface="Arial" panose="020B0604020202020204" pitchFamily="34" charset="0"/>
              </a:rPr>
              <a:t>, </a:t>
            </a:r>
            <a:r>
              <a:rPr lang="en-GB" altLang="en-US" sz="2000" dirty="0" err="1">
                <a:cs typeface="Arial" panose="020B0604020202020204" pitchFamily="34" charset="0"/>
              </a:rPr>
              <a:t>páchne</a:t>
            </a:r>
            <a:r>
              <a:rPr lang="en-GB" altLang="en-US" sz="2000" dirty="0">
                <a:cs typeface="Arial" panose="020B0604020202020204" pitchFamily="34" charset="0"/>
              </a:rPr>
              <a:t> </a:t>
            </a:r>
            <a:r>
              <a:rPr lang="en-GB" altLang="en-US" sz="2000" dirty="0" err="1">
                <a:cs typeface="Arial" panose="020B0604020202020204" pitchFamily="34" charset="0"/>
              </a:rPr>
              <a:t>po</a:t>
            </a:r>
            <a:r>
              <a:rPr lang="en-GB" altLang="en-US" sz="2000" dirty="0">
                <a:cs typeface="Arial" panose="020B0604020202020204" pitchFamily="34" charset="0"/>
              </a:rPr>
              <a:t> </a:t>
            </a:r>
            <a:r>
              <a:rPr lang="en-GB" altLang="en-US" sz="2000" dirty="0" err="1">
                <a:cs typeface="Arial" panose="020B0604020202020204" pitchFamily="34" charset="0"/>
              </a:rPr>
              <a:t>ho</a:t>
            </a:r>
            <a:r>
              <a:rPr lang="cs-CZ" altLang="en-US" sz="2000" dirty="0">
                <a:cs typeface="Arial" panose="020B0604020202020204" pitchFamily="34" charset="0"/>
              </a:rPr>
              <a:t>ř</a:t>
            </a:r>
            <a:r>
              <a:rPr lang="en-GB" altLang="en-US" sz="2000" dirty="0" err="1">
                <a:cs typeface="Arial" panose="020B0604020202020204" pitchFamily="34" charset="0"/>
              </a:rPr>
              <a:t>kých</a:t>
            </a:r>
            <a:r>
              <a:rPr lang="en-GB" altLang="en-US" sz="2000" dirty="0">
                <a:cs typeface="Arial" panose="020B0604020202020204" pitchFamily="34" charset="0"/>
              </a:rPr>
              <a:t> </a:t>
            </a:r>
            <a:r>
              <a:rPr lang="en-GB" altLang="en-US" sz="2000" dirty="0" err="1">
                <a:cs typeface="Arial" panose="020B0604020202020204" pitchFamily="34" charset="0"/>
              </a:rPr>
              <a:t>mandlích</a:t>
            </a:r>
            <a:endParaRPr lang="cs-CZ" altLang="en-US" sz="2000" dirty="0">
              <a:cs typeface="Arial" panose="020B0604020202020204" pitchFamily="34" charset="0"/>
            </a:endParaRPr>
          </a:p>
          <a:p>
            <a:pPr>
              <a:buFont typeface="Wingdings" pitchFamily="2" charset="2"/>
              <a:buNone/>
            </a:pPr>
            <a:endParaRPr lang="cs-CZ" altLang="en-US" sz="800" dirty="0">
              <a:cs typeface="Arial" panose="020B0604020202020204" pitchFamily="34" charset="0"/>
            </a:endParaRPr>
          </a:p>
          <a:p>
            <a:pPr>
              <a:buNone/>
            </a:pPr>
            <a:r>
              <a:rPr lang="cs-CZ" altLang="en-US" sz="2000" i="1" dirty="0">
                <a:cs typeface="Arial" panose="020B0604020202020204" pitchFamily="34" charset="0"/>
              </a:rPr>
              <a:t>V</a:t>
            </a:r>
            <a:r>
              <a:rPr lang="en-GB" altLang="en-US" sz="2000" i="1" dirty="0" err="1">
                <a:cs typeface="Arial" panose="020B0604020202020204" pitchFamily="34" charset="0"/>
              </a:rPr>
              <a:t>ýroba</a:t>
            </a:r>
            <a:r>
              <a:rPr lang="en-GB" altLang="en-US" sz="2000" i="1" dirty="0">
                <a:cs typeface="Arial" panose="020B0604020202020204" pitchFamily="34" charset="0"/>
              </a:rPr>
              <a:t> </a:t>
            </a:r>
            <a:r>
              <a:rPr lang="cs-CZ" altLang="en-US" sz="2000" i="1" dirty="0">
                <a:cs typeface="Arial" panose="020B0604020202020204" pitchFamily="34" charset="0"/>
              </a:rPr>
              <a:t>HCN</a:t>
            </a:r>
            <a:r>
              <a:rPr lang="en-GB" altLang="en-US" sz="2000" dirty="0">
                <a:cs typeface="Arial" panose="020B0604020202020204" pitchFamily="34" charset="0"/>
              </a:rPr>
              <a:t>: </a:t>
            </a:r>
          </a:p>
          <a:p>
            <a:pPr algn="ctr">
              <a:buNone/>
            </a:pPr>
            <a:r>
              <a:rPr lang="cs-CZ" altLang="en-US" sz="2000" dirty="0">
                <a:cs typeface="Arial" panose="020B0604020202020204" pitchFamily="34" charset="0"/>
              </a:rPr>
              <a:t>	</a:t>
            </a:r>
            <a:r>
              <a:rPr lang="en-GB" altLang="en-US" sz="2000" dirty="0">
                <a:cs typeface="Arial" panose="020B0604020202020204" pitchFamily="34" charset="0"/>
              </a:rPr>
              <a:t>CH</a:t>
            </a:r>
            <a:r>
              <a:rPr lang="en-GB" altLang="en-US" sz="2000" baseline="-25000" dirty="0">
                <a:cs typeface="Arial" panose="020B0604020202020204" pitchFamily="34" charset="0"/>
              </a:rPr>
              <a:t>4</a:t>
            </a:r>
            <a:r>
              <a:rPr lang="en-GB" altLang="en-US" sz="2000" dirty="0">
                <a:cs typeface="Arial" panose="020B0604020202020204" pitchFamily="34" charset="0"/>
              </a:rPr>
              <a:t> + NH</a:t>
            </a:r>
            <a:r>
              <a:rPr lang="en-GB" altLang="en-US" sz="2000" baseline="-25000" dirty="0">
                <a:cs typeface="Arial" panose="020B0604020202020204" pitchFamily="34" charset="0"/>
              </a:rPr>
              <a:t>3</a:t>
            </a:r>
            <a:r>
              <a:rPr lang="en-GB" altLang="en-US" sz="2000" dirty="0">
                <a:cs typeface="Arial" panose="020B0604020202020204" pitchFamily="34" charset="0"/>
              </a:rPr>
              <a:t> + 1,5 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HCN + 3 H</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algn="ctr">
              <a:buNone/>
            </a:pPr>
            <a:r>
              <a:rPr lang="cs-CZ" altLang="en-US" sz="2000" dirty="0">
                <a:cs typeface="Arial" panose="020B0604020202020204" pitchFamily="34" charset="0"/>
              </a:rPr>
              <a:t>	</a:t>
            </a:r>
            <a:r>
              <a:rPr lang="en-GB" altLang="en-US" sz="2000" dirty="0">
                <a:cs typeface="Arial" panose="020B0604020202020204" pitchFamily="34" charset="0"/>
              </a:rPr>
              <a:t>CH</a:t>
            </a:r>
            <a:r>
              <a:rPr lang="en-GB" altLang="en-US" sz="2000" baseline="-25000" dirty="0">
                <a:cs typeface="Arial" panose="020B0604020202020204" pitchFamily="34" charset="0"/>
              </a:rPr>
              <a:t>4</a:t>
            </a:r>
            <a:r>
              <a:rPr lang="en-GB" altLang="en-US" sz="2000" dirty="0">
                <a:cs typeface="Arial" panose="020B0604020202020204" pitchFamily="34" charset="0"/>
              </a:rPr>
              <a:t> + NH</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HCN + 3 H</a:t>
            </a:r>
            <a:r>
              <a:rPr lang="en-GB" altLang="en-US" sz="2000" baseline="-25000" dirty="0">
                <a:cs typeface="Arial" panose="020B0604020202020204" pitchFamily="34" charset="0"/>
              </a:rPr>
              <a:t>2</a:t>
            </a:r>
          </a:p>
          <a:p>
            <a:pPr>
              <a:buNone/>
            </a:pPr>
            <a:r>
              <a:rPr lang="en-GB" altLang="en-US" sz="2000" dirty="0" err="1">
                <a:cs typeface="Arial" panose="020B0604020202020204" pitchFamily="34" charset="0"/>
              </a:rPr>
              <a:t>procesy</a:t>
            </a:r>
            <a:r>
              <a:rPr lang="en-GB" altLang="en-US" sz="2000" dirty="0">
                <a:cs typeface="Arial" panose="020B0604020202020204" pitchFamily="34" charset="0"/>
              </a:rPr>
              <a:t> </a:t>
            </a:r>
            <a:r>
              <a:rPr lang="en-GB" altLang="en-US" sz="2000" dirty="0" err="1">
                <a:cs typeface="Arial" panose="020B0604020202020204" pitchFamily="34" charset="0"/>
              </a:rPr>
              <a:t>probíhají</a:t>
            </a:r>
            <a:r>
              <a:rPr lang="en-GB" altLang="en-US" sz="2000" dirty="0">
                <a:cs typeface="Arial" panose="020B0604020202020204" pitchFamily="34" charset="0"/>
              </a:rPr>
              <a:t> za </a:t>
            </a:r>
            <a:r>
              <a:rPr lang="en-GB" altLang="en-US" sz="2000" dirty="0" err="1">
                <a:cs typeface="Arial" panose="020B0604020202020204" pitchFamily="34" charset="0"/>
              </a:rPr>
              <a:t>vysoké</a:t>
            </a:r>
            <a:r>
              <a:rPr lang="en-GB" altLang="en-US" sz="2000" dirty="0">
                <a:cs typeface="Arial" panose="020B0604020202020204" pitchFamily="34" charset="0"/>
              </a:rPr>
              <a:t> </a:t>
            </a:r>
            <a:r>
              <a:rPr lang="en-GB" altLang="en-US" sz="2000" dirty="0" err="1">
                <a:cs typeface="Arial" panose="020B0604020202020204" pitchFamily="34" charset="0"/>
              </a:rPr>
              <a:t>teploty</a:t>
            </a:r>
            <a:r>
              <a:rPr lang="en-GB" altLang="en-US" sz="2000" dirty="0">
                <a:cs typeface="Arial" panose="020B0604020202020204" pitchFamily="34" charset="0"/>
              </a:rPr>
              <a:t> v p</a:t>
            </a:r>
            <a:r>
              <a:rPr lang="cs-CZ" altLang="en-US" sz="2000" dirty="0">
                <a:cs typeface="Arial" panose="020B0604020202020204" pitchFamily="34" charset="0"/>
              </a:rPr>
              <a:t>ř</a:t>
            </a:r>
            <a:r>
              <a:rPr lang="en-GB" altLang="en-US" sz="2000" dirty="0" err="1">
                <a:cs typeface="Arial" panose="020B0604020202020204" pitchFamily="34" charset="0"/>
              </a:rPr>
              <a:t>ítomnosti</a:t>
            </a:r>
            <a:r>
              <a:rPr lang="en-GB" altLang="en-US" sz="2000" dirty="0">
                <a:cs typeface="Arial" panose="020B0604020202020204" pitchFamily="34" charset="0"/>
              </a:rPr>
              <a:t> </a:t>
            </a:r>
            <a:r>
              <a:rPr lang="en-GB" altLang="en-US" sz="2000" dirty="0" err="1">
                <a:cs typeface="Arial" panose="020B0604020202020204" pitchFamily="34" charset="0"/>
              </a:rPr>
              <a:t>katalyzátoru</a:t>
            </a:r>
            <a:r>
              <a:rPr lang="en-GB" altLang="en-US" sz="2000" dirty="0">
                <a:cs typeface="Arial" panose="020B0604020202020204" pitchFamily="34" charset="0"/>
              </a:rPr>
              <a:t> (Pt)</a:t>
            </a:r>
            <a:endParaRPr lang="cs-CZ" altLang="en-US" sz="2000" dirty="0">
              <a:cs typeface="Arial" panose="020B0604020202020204" pitchFamily="34" charset="0"/>
            </a:endParaRPr>
          </a:p>
          <a:p>
            <a:pPr>
              <a:buNone/>
            </a:pPr>
            <a:endParaRPr lang="en-GB" altLang="en-US" sz="800" dirty="0">
              <a:cs typeface="Arial" panose="020B0604020202020204" pitchFamily="34" charset="0"/>
            </a:endParaRPr>
          </a:p>
          <a:p>
            <a:pPr>
              <a:buNone/>
            </a:pPr>
            <a:r>
              <a:rPr lang="en-GB" altLang="en-US" sz="2000" dirty="0">
                <a:cs typeface="Arial" panose="020B0604020202020204" pitchFamily="34" charset="0"/>
              </a:rPr>
              <a:t>HCN </a:t>
            </a:r>
            <a:r>
              <a:rPr lang="cs-CZ" altLang="en-US" sz="2000" dirty="0">
                <a:cs typeface="Arial" panose="020B0604020202020204" pitchFamily="34" charset="0"/>
              </a:rPr>
              <a:t>je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u="sng" dirty="0" err="1">
                <a:cs typeface="Arial" panose="020B0604020202020204" pitchFamily="34" charset="0"/>
              </a:rPr>
              <a:t>velmi</a:t>
            </a:r>
            <a:r>
              <a:rPr lang="en-GB" altLang="en-US" sz="2000" u="sng" dirty="0">
                <a:cs typeface="Arial" panose="020B0604020202020204" pitchFamily="34" charset="0"/>
              </a:rPr>
              <a:t> </a:t>
            </a:r>
            <a:r>
              <a:rPr lang="en-GB" altLang="en-US" sz="2000" u="sng" dirty="0" err="1">
                <a:cs typeface="Arial" panose="020B0604020202020204" pitchFamily="34" charset="0"/>
              </a:rPr>
              <a:t>slabá</a:t>
            </a:r>
            <a:r>
              <a:rPr lang="en-GB" altLang="en-US" sz="2000" u="sng" dirty="0">
                <a:cs typeface="Arial" panose="020B0604020202020204" pitchFamily="34" charset="0"/>
              </a:rPr>
              <a:t> </a:t>
            </a:r>
            <a:r>
              <a:rPr lang="en-GB" altLang="en-US" sz="2000" u="sng" dirty="0" err="1">
                <a:cs typeface="Arial" panose="020B0604020202020204" pitchFamily="34" charset="0"/>
              </a:rPr>
              <a:t>kyselina</a:t>
            </a:r>
            <a:r>
              <a:rPr lang="en-GB" altLang="en-US" sz="2000" dirty="0">
                <a:cs typeface="Arial" panose="020B0604020202020204" pitchFamily="34" charset="0"/>
              </a:rPr>
              <a:t>, </a:t>
            </a:r>
            <a:r>
              <a:rPr lang="en-GB" altLang="en-US" sz="2000" dirty="0" err="1">
                <a:cs typeface="Arial" panose="020B0604020202020204" pitchFamily="34" charset="0"/>
              </a:rPr>
              <a:t>slabší</a:t>
            </a:r>
            <a:r>
              <a:rPr lang="en-GB" altLang="en-US" sz="2000" dirty="0">
                <a:cs typeface="Arial" panose="020B0604020202020204" pitchFamily="34" charset="0"/>
              </a:rPr>
              <a:t> </a:t>
            </a:r>
            <a:r>
              <a:rPr lang="en-GB" altLang="en-US" sz="2000" dirty="0" err="1">
                <a:cs typeface="Arial" panose="020B0604020202020204" pitchFamily="34" charset="0"/>
              </a:rPr>
              <a:t>než</a:t>
            </a:r>
            <a:r>
              <a:rPr lang="en-GB" altLang="en-US" sz="2000" dirty="0">
                <a:cs typeface="Arial" panose="020B0604020202020204" pitchFamily="34" charset="0"/>
              </a:rPr>
              <a:t> </a:t>
            </a:r>
            <a:r>
              <a:rPr lang="cs-CZ" altLang="en-US" sz="2000" dirty="0">
                <a:cs typeface="Arial" panose="020B0604020202020204" pitchFamily="34" charset="0"/>
              </a:rPr>
              <a:t>kyselina </a:t>
            </a:r>
            <a:r>
              <a:rPr lang="en-GB" altLang="en-US" sz="2000" dirty="0" err="1">
                <a:cs typeface="Arial" panose="020B0604020202020204" pitchFamily="34" charset="0"/>
              </a:rPr>
              <a:t>uhli</a:t>
            </a:r>
            <a:r>
              <a:rPr lang="cs-CZ" altLang="en-US" sz="2000" dirty="0">
                <a:cs typeface="Arial" panose="020B0604020202020204" pitchFamily="34" charset="0"/>
              </a:rPr>
              <a:t>č</a:t>
            </a:r>
            <a:r>
              <a:rPr lang="en-GB" altLang="en-US" sz="2000" dirty="0" err="1">
                <a:cs typeface="Arial" panose="020B0604020202020204" pitchFamily="34" charset="0"/>
              </a:rPr>
              <a:t>itá</a:t>
            </a:r>
            <a:r>
              <a:rPr lang="en-GB" altLang="en-US" sz="2000" dirty="0">
                <a:cs typeface="Arial" panose="020B0604020202020204" pitchFamily="34" charset="0"/>
              </a:rPr>
              <a:t>: </a:t>
            </a:r>
          </a:p>
          <a:p>
            <a:pPr algn="ctr">
              <a:buNone/>
            </a:pPr>
            <a:r>
              <a:rPr lang="cs-CZ" altLang="en-US" sz="2000" dirty="0">
                <a:cs typeface="Arial" panose="020B0604020202020204" pitchFamily="34" charset="0"/>
              </a:rPr>
              <a:t>	</a:t>
            </a:r>
            <a:r>
              <a:rPr lang="en-GB" altLang="en-US" sz="2000" dirty="0">
                <a:cs typeface="Arial" panose="020B0604020202020204" pitchFamily="34" charset="0"/>
              </a:rPr>
              <a:t>KCN + H</a:t>
            </a:r>
            <a:r>
              <a:rPr lang="en-GB" altLang="en-US" sz="2000" baseline="-25000" dirty="0">
                <a:cs typeface="Arial" panose="020B0604020202020204" pitchFamily="34" charset="0"/>
              </a:rPr>
              <a:t>2</a:t>
            </a:r>
            <a:r>
              <a:rPr lang="en-GB" altLang="en-US" sz="2000" dirty="0">
                <a:cs typeface="Arial" panose="020B0604020202020204" pitchFamily="34" charset="0"/>
              </a:rPr>
              <a:t>O + CO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KHCO</a:t>
            </a:r>
            <a:r>
              <a:rPr lang="en-GB" altLang="en-US" sz="2000" baseline="-25000" dirty="0">
                <a:cs typeface="Arial" panose="020B0604020202020204" pitchFamily="34" charset="0"/>
              </a:rPr>
              <a:t>3</a:t>
            </a:r>
            <a:r>
              <a:rPr lang="en-GB" altLang="en-US" sz="2000" dirty="0">
                <a:cs typeface="Arial" panose="020B0604020202020204" pitchFamily="34" charset="0"/>
              </a:rPr>
              <a:t> + HCN </a:t>
            </a:r>
          </a:p>
          <a:p>
            <a:pPr>
              <a:buNone/>
            </a:pPr>
            <a:endParaRPr lang="cs-CZ" altLang="en-US" sz="2000" dirty="0">
              <a:cs typeface="Arial" panose="020B0604020202020204" pitchFamily="34" charset="0"/>
            </a:endParaRPr>
          </a:p>
          <a:p>
            <a:pPr>
              <a:buNone/>
            </a:pPr>
            <a:r>
              <a:rPr lang="en-GB" altLang="en-US" sz="2000" b="1" dirty="0" err="1">
                <a:cs typeface="Arial" panose="020B0604020202020204" pitchFamily="34" charset="0"/>
              </a:rPr>
              <a:t>Kyanidy</a:t>
            </a:r>
            <a:r>
              <a:rPr lang="en-GB" altLang="en-US" sz="2000" dirty="0">
                <a:cs typeface="Arial" panose="020B0604020202020204" pitchFamily="34" charset="0"/>
              </a:rPr>
              <a:t> </a:t>
            </a:r>
            <a:endParaRPr lang="cs-CZ" altLang="en-US" sz="2000" dirty="0">
              <a:cs typeface="Arial" panose="020B0604020202020204" pitchFamily="34" charset="0"/>
            </a:endParaRPr>
          </a:p>
          <a:p>
            <a:pPr>
              <a:buNone/>
            </a:pPr>
            <a:r>
              <a:rPr lang="cs-CZ" altLang="en-US" sz="2000" dirty="0">
                <a:cs typeface="Arial" panose="020B0604020202020204" pitchFamily="34" charset="0"/>
              </a:rPr>
              <a:t> </a:t>
            </a:r>
            <a:r>
              <a:rPr lang="en-GB" altLang="en-US" sz="2000" dirty="0" err="1">
                <a:cs typeface="Arial" panose="020B0604020202020204" pitchFamily="34" charset="0"/>
              </a:rPr>
              <a:t>kyanidy</a:t>
            </a:r>
            <a:r>
              <a:rPr lang="en-GB" altLang="en-US" sz="2000" dirty="0">
                <a:cs typeface="Arial" panose="020B0604020202020204" pitchFamily="34" charset="0"/>
              </a:rPr>
              <a:t> </a:t>
            </a:r>
            <a:r>
              <a:rPr lang="en-GB" altLang="en-US" sz="2000" dirty="0" err="1">
                <a:cs typeface="Arial" panose="020B0604020202020204" pitchFamily="34" charset="0"/>
              </a:rPr>
              <a:t>alkalických</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zemin</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rozpustné</a:t>
            </a:r>
            <a:r>
              <a:rPr lang="en-GB" altLang="en-US" sz="2000" dirty="0">
                <a:cs typeface="Arial" panose="020B0604020202020204" pitchFamily="34" charset="0"/>
              </a:rPr>
              <a:t> a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u="sng" dirty="0" err="1">
                <a:cs typeface="Arial" panose="020B0604020202020204" pitchFamily="34" charset="0"/>
              </a:rPr>
              <a:t>prudce</a:t>
            </a:r>
            <a:r>
              <a:rPr lang="en-GB" altLang="en-US" sz="2000" u="sng" dirty="0">
                <a:cs typeface="Arial" panose="020B0604020202020204" pitchFamily="34" charset="0"/>
              </a:rPr>
              <a:t> </a:t>
            </a:r>
            <a:r>
              <a:rPr lang="en-GB" altLang="en-US" sz="2000" u="sng" dirty="0" err="1">
                <a:cs typeface="Arial" panose="020B0604020202020204" pitchFamily="34" charset="0"/>
              </a:rPr>
              <a:t>jedovaté</a:t>
            </a:r>
            <a:r>
              <a:rPr lang="en-GB" altLang="en-US" sz="2000" u="sng"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kyanid</a:t>
            </a:r>
            <a:r>
              <a:rPr lang="en-GB" altLang="en-US" sz="2000" dirty="0">
                <a:cs typeface="Arial" panose="020B0604020202020204" pitchFamily="34" charset="0"/>
              </a:rPr>
              <a:t> </a:t>
            </a:r>
            <a:r>
              <a:rPr lang="en-GB" altLang="en-US" sz="2000" dirty="0" err="1">
                <a:cs typeface="Arial" panose="020B0604020202020204" pitchFamily="34" charset="0"/>
              </a:rPr>
              <a:t>draselný</a:t>
            </a:r>
            <a:r>
              <a:rPr lang="en-GB" altLang="en-US" sz="2000" dirty="0">
                <a:cs typeface="Arial" panose="020B0604020202020204" pitchFamily="34" charset="0"/>
              </a:rPr>
              <a:t> = </a:t>
            </a:r>
            <a:r>
              <a:rPr lang="en-GB" altLang="en-US" sz="2000" dirty="0" err="1">
                <a:cs typeface="Arial" panose="020B0604020202020204" pitchFamily="34" charset="0"/>
              </a:rPr>
              <a:t>cyankali</a:t>
            </a:r>
            <a:r>
              <a:rPr lang="en-GB" altLang="en-US" sz="2000" dirty="0">
                <a:cs typeface="Arial" panose="020B0604020202020204" pitchFamily="34" charset="0"/>
              </a:rPr>
              <a:t>)</a:t>
            </a:r>
            <a:endParaRPr lang="cs-CZ" altLang="en-US" sz="2000" dirty="0">
              <a:cs typeface="Arial" panose="020B0604020202020204" pitchFamily="34" charset="0"/>
            </a:endParaRPr>
          </a:p>
          <a:p>
            <a:pPr>
              <a:buNone/>
            </a:pPr>
            <a:r>
              <a:rPr lang="cs-CZ" altLang="en-US" sz="2000" dirty="0">
                <a:cs typeface="Arial" panose="020B0604020202020204" pitchFamily="34" charset="0"/>
              </a:rPr>
              <a:t> </a:t>
            </a:r>
            <a:r>
              <a:rPr lang="en-GB" altLang="en-US" sz="2000" dirty="0" err="1">
                <a:cs typeface="Arial" panose="020B0604020202020204" pitchFamily="34" charset="0"/>
              </a:rPr>
              <a:t>kyanidy</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ech</a:t>
            </a:r>
            <a:r>
              <a:rPr lang="cs-CZ" altLang="en-US" sz="2000" dirty="0" err="1">
                <a:cs typeface="Arial" panose="020B0604020202020204" pitchFamily="34" charset="0"/>
              </a:rPr>
              <a:t>odných</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cs-CZ" altLang="en-US" sz="2000" dirty="0">
                <a:cs typeface="Arial" panose="020B0604020202020204" pitchFamily="34" charset="0"/>
              </a:rPr>
              <a:t>jsou </a:t>
            </a:r>
            <a:r>
              <a:rPr lang="en-GB" altLang="en-US" sz="2000" dirty="0" err="1">
                <a:cs typeface="Arial" panose="020B0604020202020204" pitchFamily="34" charset="0"/>
              </a:rPr>
              <a:t>nerozpustné</a:t>
            </a:r>
            <a:r>
              <a:rPr lang="en-GB" altLang="en-US" sz="2000" dirty="0">
                <a:cs typeface="Arial" panose="020B0604020202020204" pitchFamily="34" charset="0"/>
              </a:rPr>
              <a:t>, </a:t>
            </a:r>
            <a:r>
              <a:rPr lang="en-GB" altLang="en-US" sz="2000" dirty="0" err="1">
                <a:cs typeface="Arial" panose="020B0604020202020204" pitchFamily="34" charset="0"/>
              </a:rPr>
              <a:t>rozpustné</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cs-CZ" altLang="en-US" sz="2000" u="sng" dirty="0">
                <a:cs typeface="Arial" panose="020B0604020202020204" pitchFamily="34" charset="0"/>
              </a:rPr>
              <a:t>k</a:t>
            </a:r>
            <a:r>
              <a:rPr lang="en-GB" altLang="en-US" sz="2000" u="sng" dirty="0" err="1">
                <a:cs typeface="Arial" panose="020B0604020202020204" pitchFamily="34" charset="0"/>
              </a:rPr>
              <a:t>yanokomplexy</a:t>
            </a:r>
            <a:r>
              <a:rPr lang="en-GB" altLang="en-US" sz="2000" dirty="0">
                <a:cs typeface="Arial" panose="020B0604020202020204" pitchFamily="34" charset="0"/>
              </a:rPr>
              <a:t>:</a:t>
            </a:r>
          </a:p>
          <a:p>
            <a:pPr algn="ctr">
              <a:buNone/>
            </a:pPr>
            <a:r>
              <a:rPr lang="cs-CZ" altLang="en-US" sz="2000" dirty="0">
                <a:cs typeface="Arial" panose="020B0604020202020204" pitchFamily="34" charset="0"/>
              </a:rPr>
              <a:t>	</a:t>
            </a:r>
            <a:r>
              <a:rPr lang="en-GB" altLang="en-US" sz="2000" dirty="0">
                <a:cs typeface="Arial" panose="020B0604020202020204" pitchFamily="34" charset="0"/>
              </a:rPr>
              <a:t>Ni(CN)</a:t>
            </a:r>
            <a:r>
              <a:rPr lang="en-GB" altLang="en-US" sz="2000" baseline="-25000" dirty="0">
                <a:cs typeface="Arial" panose="020B0604020202020204" pitchFamily="34" charset="0"/>
              </a:rPr>
              <a:t>2</a:t>
            </a:r>
            <a:r>
              <a:rPr lang="en-GB" altLang="en-US" sz="2000" dirty="0">
                <a:cs typeface="Arial" panose="020B0604020202020204" pitchFamily="34" charset="0"/>
              </a:rPr>
              <a:t> + 2 KCN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K</a:t>
            </a:r>
            <a:r>
              <a:rPr lang="en-GB" altLang="en-US" sz="2000" baseline="-25000" dirty="0">
                <a:cs typeface="Arial" panose="020B0604020202020204" pitchFamily="34" charset="0"/>
              </a:rPr>
              <a:t>2</a:t>
            </a:r>
            <a:r>
              <a:rPr lang="en-US" altLang="en-US" sz="2000" dirty="0">
                <a:cs typeface="Arial" panose="020B0604020202020204" pitchFamily="34" charset="0"/>
              </a:rPr>
              <a:t>[</a:t>
            </a:r>
            <a:r>
              <a:rPr lang="en-GB" altLang="en-US" sz="2000" dirty="0">
                <a:cs typeface="Arial" panose="020B0604020202020204" pitchFamily="34" charset="0"/>
              </a:rPr>
              <a:t>Ni(CN)</a:t>
            </a:r>
            <a:r>
              <a:rPr lang="en-GB" altLang="en-US" sz="2000" baseline="-25000" dirty="0">
                <a:cs typeface="Arial" panose="020B0604020202020204" pitchFamily="34" charset="0"/>
              </a:rPr>
              <a:t>4</a:t>
            </a:r>
            <a:r>
              <a:rPr lang="en-US" altLang="en-US" sz="2000" dirty="0">
                <a:cs typeface="Arial" panose="020B0604020202020204" pitchFamily="34" charset="0"/>
              </a:rPr>
              <a:t>]</a:t>
            </a:r>
          </a:p>
          <a:p>
            <a:pPr>
              <a:buNone/>
            </a:pPr>
            <a:endParaRPr lang="cs-CZ" altLang="en-US" sz="2000" dirty="0">
              <a:cs typeface="Arial" panose="020B0604020202020204" pitchFamily="34" charset="0"/>
            </a:endParaRPr>
          </a:p>
          <a:p>
            <a:pPr marL="0" indent="0">
              <a:buNone/>
            </a:pPr>
            <a:endParaRPr lang="cs-CZ" altLang="en-US" sz="2000" dirty="0">
              <a:cs typeface="Arial" panose="020B0604020202020204" pitchFamily="34" charset="0"/>
            </a:endParaRPr>
          </a:p>
        </p:txBody>
      </p:sp>
      <p:pic>
        <p:nvPicPr>
          <p:cNvPr id="3" name="Obrázek 2">
            <a:extLst>
              <a:ext uri="{FF2B5EF4-FFF2-40B4-BE49-F238E27FC236}">
                <a16:creationId xmlns:a16="http://schemas.microsoft.com/office/drawing/2014/main" id="{F36F74F6-F6B7-4997-8D10-722E630B56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1948" y="1312877"/>
            <a:ext cx="1173073" cy="1173073"/>
          </a:xfrm>
          <a:prstGeom prst="rect">
            <a:avLst/>
          </a:prstGeom>
        </p:spPr>
      </p:pic>
      <p:pic>
        <p:nvPicPr>
          <p:cNvPr id="5" name="Obrázek 4">
            <a:extLst>
              <a:ext uri="{FF2B5EF4-FFF2-40B4-BE49-F238E27FC236}">
                <a16:creationId xmlns:a16="http://schemas.microsoft.com/office/drawing/2014/main" id="{4FA42722-8BBD-4254-933F-36AB7AD7961B}"/>
              </a:ext>
            </a:extLst>
          </p:cNvPr>
          <p:cNvPicPr>
            <a:picLocks noChangeAspect="1"/>
          </p:cNvPicPr>
          <p:nvPr/>
        </p:nvPicPr>
        <p:blipFill>
          <a:blip r:embed="rId3"/>
          <a:stretch>
            <a:fillRect/>
          </a:stretch>
        </p:blipFill>
        <p:spPr>
          <a:xfrm>
            <a:off x="7162800" y="5792505"/>
            <a:ext cx="1782566" cy="624562"/>
          </a:xfrm>
          <a:prstGeom prst="rect">
            <a:avLst/>
          </a:prstGeom>
        </p:spPr>
      </p:pic>
      <p:pic>
        <p:nvPicPr>
          <p:cNvPr id="7" name="Obrázek 6">
            <a:extLst>
              <a:ext uri="{FF2B5EF4-FFF2-40B4-BE49-F238E27FC236}">
                <a16:creationId xmlns:a16="http://schemas.microsoft.com/office/drawing/2014/main" id="{D1F81BD3-074B-4C21-8B3C-0915B19CB85B}"/>
              </a:ext>
            </a:extLst>
          </p:cNvPr>
          <p:cNvPicPr>
            <a:picLocks noChangeAspect="1"/>
          </p:cNvPicPr>
          <p:nvPr/>
        </p:nvPicPr>
        <p:blipFill>
          <a:blip r:embed="rId4"/>
          <a:stretch>
            <a:fillRect/>
          </a:stretch>
        </p:blipFill>
        <p:spPr>
          <a:xfrm>
            <a:off x="7010400" y="487564"/>
            <a:ext cx="1524000" cy="356598"/>
          </a:xfrm>
          <a:prstGeom prst="rect">
            <a:avLst/>
          </a:prstGeom>
        </p:spPr>
      </p:pic>
    </p:spTree>
    <p:extLst>
      <p:ext uri="{BB962C8B-B14F-4D97-AF65-F5344CB8AC3E}">
        <p14:creationId xmlns:p14="http://schemas.microsoft.com/office/powerpoint/2010/main" val="20528491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95072" y="500896"/>
            <a:ext cx="8691664" cy="92333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latin typeface="+mn-lt"/>
              </a:rPr>
              <a:t>Cyklon B </a:t>
            </a:r>
            <a:r>
              <a:rPr kumimoji="0" lang="cs-CZ" altLang="cs-CZ" sz="2000" b="0" i="0" u="none" strike="noStrike" cap="none" normalizeH="0" baseline="0" dirty="0">
                <a:ln>
                  <a:noFill/>
                </a:ln>
                <a:solidFill>
                  <a:srgbClr val="222222"/>
                </a:solidFill>
                <a:effectLst/>
                <a:latin typeface="+mn-lt"/>
              </a:rPr>
              <a:t>(německy </a:t>
            </a:r>
            <a:r>
              <a:rPr kumimoji="0" lang="cs-CZ" altLang="cs-CZ" sz="2000" b="1" i="0" u="none" strike="noStrike" cap="none" normalizeH="0" baseline="0" dirty="0" err="1">
                <a:ln>
                  <a:noFill/>
                </a:ln>
                <a:solidFill>
                  <a:srgbClr val="222222"/>
                </a:solidFill>
                <a:effectLst/>
                <a:latin typeface="+mn-lt"/>
              </a:rPr>
              <a:t>Zyklon</a:t>
            </a:r>
            <a:r>
              <a:rPr kumimoji="0" lang="cs-CZ" altLang="cs-CZ" sz="2000" b="1" i="0" u="none" strike="noStrike" cap="none" normalizeH="0" baseline="0" dirty="0">
                <a:ln>
                  <a:noFill/>
                </a:ln>
                <a:solidFill>
                  <a:srgbClr val="222222"/>
                </a:solidFill>
                <a:effectLst/>
                <a:latin typeface="+mn-lt"/>
              </a:rPr>
              <a:t> B</a:t>
            </a:r>
            <a:r>
              <a:rPr kumimoji="0" lang="cs-CZ" altLang="cs-CZ" sz="2000" b="0" i="0" u="none" strike="noStrike" cap="none" normalizeH="0" baseline="0" dirty="0">
                <a:ln>
                  <a:noFill/>
                </a:ln>
                <a:solidFill>
                  <a:srgbClr val="222222"/>
                </a:solidFill>
                <a:effectLst/>
                <a:latin typeface="+mn-lt"/>
              </a:rPr>
              <a:t>) </a:t>
            </a:r>
            <a:r>
              <a:rPr kumimoji="0" lang="cs-CZ" altLang="cs-CZ" sz="2000" b="0" i="0" u="none" strike="noStrike" cap="none" normalizeH="0" baseline="0" dirty="0">
                <a:ln>
                  <a:noFill/>
                </a:ln>
                <a:effectLst/>
                <a:latin typeface="+mn-lt"/>
              </a:rPr>
              <a:t>byl obchodní název insekticidu německé firmy IG </a:t>
            </a:r>
            <a:r>
              <a:rPr kumimoji="0" lang="cs-CZ" altLang="cs-CZ" sz="2000" b="0" i="0" u="none" strike="noStrike" cap="none" normalizeH="0" baseline="0" dirty="0" err="1">
                <a:ln>
                  <a:noFill/>
                </a:ln>
                <a:effectLst/>
                <a:latin typeface="+mn-lt"/>
              </a:rPr>
              <a:t>Farben</a:t>
            </a:r>
            <a:r>
              <a:rPr kumimoji="0" lang="cs-CZ" altLang="cs-CZ" sz="2000" b="0" i="0" u="none" strike="noStrike" cap="none" normalizeH="0" baseline="0" dirty="0">
                <a:ln>
                  <a:noFill/>
                </a:ln>
                <a:effectLst/>
                <a:latin typeface="+mn-lt"/>
              </a:rPr>
              <a:t>. Je to granulovaná křemelina nasycená kyanovodíkem, ze které se po otevření obalu začal uvolňovat plynný kyanovodík (HCN). </a:t>
            </a:r>
          </a:p>
        </p:txBody>
      </p:sp>
      <p:pic>
        <p:nvPicPr>
          <p:cNvPr id="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5280" y="1676400"/>
            <a:ext cx="3450166"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52400" y="3980298"/>
            <a:ext cx="8691664" cy="1015663"/>
          </a:xfrm>
          <a:prstGeom prst="rect">
            <a:avLst/>
          </a:prstGeom>
        </p:spPr>
        <p:txBody>
          <a:bodyPr wrap="square">
            <a:spAutoFit/>
          </a:bodyPr>
          <a:lstStyle/>
          <a:p>
            <a:pPr algn="just"/>
            <a:r>
              <a:rPr lang="cs-CZ" sz="2000" dirty="0">
                <a:cs typeface="Arial" panose="020B0604020202020204" pitchFamily="34" charset="0"/>
              </a:rPr>
              <a:t>  V Lučebních závodech </a:t>
            </a:r>
            <a:r>
              <a:rPr lang="cs-CZ" sz="2000" dirty="0" err="1">
                <a:cs typeface="Arial" panose="020B0604020202020204" pitchFamily="34" charset="0"/>
              </a:rPr>
              <a:t>Draslovka</a:t>
            </a:r>
            <a:r>
              <a:rPr lang="cs-CZ" sz="2000" dirty="0">
                <a:cs typeface="Arial" panose="020B0604020202020204" pitchFamily="34" charset="0"/>
              </a:rPr>
              <a:t> v Kolíně je vyráběn analogický přípravek pod obchodním názvem </a:t>
            </a:r>
            <a:r>
              <a:rPr lang="cs-CZ" sz="2000" b="1" dirty="0">
                <a:cs typeface="Arial" panose="020B0604020202020204" pitchFamily="34" charset="0"/>
              </a:rPr>
              <a:t>Uragan D2</a:t>
            </a:r>
            <a:r>
              <a:rPr lang="cs-CZ" sz="2000" dirty="0">
                <a:cs typeface="Arial" panose="020B0604020202020204" pitchFamily="34" charset="0"/>
              </a:rPr>
              <a:t>. Používá se jako dezinsekční a deratizační prostředek při plynování (fumigaci) např. v zemědělství.</a:t>
            </a:r>
          </a:p>
        </p:txBody>
      </p:sp>
      <p:sp>
        <p:nvSpPr>
          <p:cNvPr id="7" name="Obdélník 6"/>
          <p:cNvSpPr/>
          <p:nvPr/>
        </p:nvSpPr>
        <p:spPr>
          <a:xfrm>
            <a:off x="295072" y="1813292"/>
            <a:ext cx="4648200" cy="1631216"/>
          </a:xfrm>
          <a:prstGeom prst="rect">
            <a:avLst/>
          </a:prstGeom>
        </p:spPr>
        <p:txBody>
          <a:bodyPr wrap="square">
            <a:spAutoFit/>
          </a:bodyPr>
          <a:lstStyle/>
          <a:p>
            <a:pPr algn="just"/>
            <a:r>
              <a:rPr lang="cs-CZ" sz="2000" dirty="0">
                <a:cs typeface="Arial" panose="020B0604020202020204" pitchFamily="34" charset="0"/>
              </a:rPr>
              <a:t>Od roku 1941 začal být používán jako nástroj genocidy v plynových komorách koncentračních táborů během druhé světové války, především v táborech Osvětim a </a:t>
            </a:r>
            <a:r>
              <a:rPr lang="cs-CZ" sz="2000" dirty="0" err="1">
                <a:cs typeface="Arial" panose="020B0604020202020204" pitchFamily="34" charset="0"/>
              </a:rPr>
              <a:t>Majdanek</a:t>
            </a:r>
            <a:r>
              <a:rPr lang="cs-CZ" sz="2000" dirty="0">
                <a:cs typeface="Arial" panose="020B0604020202020204" pitchFamily="34" charset="0"/>
              </a:rPr>
              <a:t>. </a:t>
            </a:r>
          </a:p>
        </p:txBody>
      </p:sp>
    </p:spTree>
    <p:extLst>
      <p:ext uri="{BB962C8B-B14F-4D97-AF65-F5344CB8AC3E}">
        <p14:creationId xmlns:p14="http://schemas.microsoft.com/office/powerpoint/2010/main" val="33490337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138782" y="305840"/>
            <a:ext cx="8763000" cy="2209800"/>
          </a:xfrm>
        </p:spPr>
        <p:txBody>
          <a:bodyPr>
            <a:normAutofit/>
          </a:bodyPr>
          <a:lstStyle/>
          <a:p>
            <a:pPr eaLnBrk="1" hangingPunct="1">
              <a:buFont typeface="Wingdings" pitchFamily="2" charset="2"/>
              <a:buNone/>
            </a:pPr>
            <a:r>
              <a:rPr lang="cs-CZ" altLang="en-US" sz="2000" b="1" dirty="0">
                <a:cs typeface="Arial" panose="020B0604020202020204" pitchFamily="34" charset="0"/>
              </a:rPr>
              <a:t>Kyanid (</a:t>
            </a:r>
            <a:r>
              <a:rPr lang="en-GB" altLang="en-US" sz="2000" b="1" dirty="0">
                <a:cs typeface="Arial" panose="020B0604020202020204" pitchFamily="34" charset="0"/>
              </a:rPr>
              <a:t>CN</a:t>
            </a:r>
            <a:r>
              <a:rPr lang="cs-CZ" altLang="en-US" sz="2000" b="1" baseline="30000" dirty="0">
                <a:cs typeface="Arial" panose="020B0604020202020204" pitchFamily="34" charset="0"/>
              </a:rPr>
              <a:t>-</a:t>
            </a:r>
            <a:r>
              <a:rPr lang="cs-CZ" altLang="en-US" sz="2000" b="1" dirty="0">
                <a:cs typeface="Arial" panose="020B0604020202020204" pitchFamily="34" charset="0"/>
              </a:rPr>
              <a:t>)</a:t>
            </a:r>
            <a:r>
              <a:rPr lang="en-GB" altLang="en-US" sz="2000" dirty="0">
                <a:cs typeface="Arial" panose="020B0604020202020204" pitchFamily="34" charset="0"/>
              </a:rPr>
              <a:t> </a:t>
            </a:r>
            <a:r>
              <a:rPr lang="cs-CZ" altLang="en-US" sz="2000">
                <a:cs typeface="Arial" panose="020B0604020202020204" pitchFamily="34" charset="0"/>
              </a:rPr>
              <a:t>je</a:t>
            </a:r>
            <a:r>
              <a:rPr lang="en-GB" altLang="en-US" sz="2000">
                <a:cs typeface="Arial" panose="020B0604020202020204" pitchFamily="34" charset="0"/>
              </a:rPr>
              <a:t> </a:t>
            </a:r>
            <a:r>
              <a:rPr lang="en-GB" altLang="en-US" sz="2000" dirty="0" err="1">
                <a:cs typeface="Arial" panose="020B0604020202020204" pitchFamily="34" charset="0"/>
              </a:rPr>
              <a:t>ve</a:t>
            </a:r>
            <a:r>
              <a:rPr lang="cs-CZ" altLang="en-US" sz="2000" dirty="0">
                <a:cs typeface="Arial" panose="020B0604020202020204" pitchFamily="34" charset="0"/>
              </a:rPr>
              <a:t>l</a:t>
            </a:r>
            <a:r>
              <a:rPr lang="en-GB" altLang="en-US" sz="2000" dirty="0">
                <a:cs typeface="Arial" panose="020B0604020202020204" pitchFamily="34" charset="0"/>
              </a:rPr>
              <a:t>mi </a:t>
            </a:r>
            <a:r>
              <a:rPr lang="en-GB" altLang="en-US" sz="2000" dirty="0" err="1">
                <a:cs typeface="Arial" panose="020B0604020202020204" pitchFamily="34" charset="0"/>
              </a:rPr>
              <a:t>dobrý</a:t>
            </a:r>
            <a:r>
              <a:rPr lang="en-GB" altLang="en-US" sz="2000" dirty="0">
                <a:cs typeface="Arial" panose="020B0604020202020204" pitchFamily="34" charset="0"/>
              </a:rPr>
              <a:t> ligand (</a:t>
            </a:r>
            <a:r>
              <a:rPr lang="en-GB" altLang="en-US" sz="2000" dirty="0" err="1">
                <a:cs typeface="Arial" panose="020B0604020202020204" pitchFamily="34" charset="0"/>
              </a:rPr>
              <a:t>nukleofilní</a:t>
            </a:r>
            <a:r>
              <a:rPr lang="en-GB" altLang="en-US" sz="2000" dirty="0">
                <a:cs typeface="Arial" panose="020B0604020202020204" pitchFamily="34" charset="0"/>
              </a:rPr>
              <a:t> </a:t>
            </a:r>
            <a:r>
              <a:rPr lang="en-GB" altLang="en-US" sz="2000" dirty="0" err="1">
                <a:cs typeface="Arial" panose="020B0604020202020204" pitchFamily="34" charset="0"/>
              </a:rPr>
              <a:t>chování</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vytvá</a:t>
            </a:r>
            <a:r>
              <a:rPr lang="cs-CZ" altLang="en-US" sz="2000" dirty="0">
                <a:cs typeface="Arial" panose="020B0604020202020204" pitchFamily="34" charset="0"/>
              </a:rPr>
              <a:t>ř</a:t>
            </a:r>
            <a:r>
              <a:rPr lang="en-GB" altLang="en-US" sz="2000" dirty="0">
                <a:cs typeface="Arial" panose="020B0604020202020204" pitchFamily="34" charset="0"/>
              </a:rPr>
              <a:t>í </a:t>
            </a:r>
            <a:r>
              <a:rPr lang="en-GB" altLang="en-US" sz="2000" dirty="0" err="1">
                <a:cs typeface="Arial" panose="020B0604020202020204" pitchFamily="34" charset="0"/>
              </a:rPr>
              <a:t>pevné</a:t>
            </a:r>
            <a:r>
              <a:rPr lang="cs-CZ" altLang="en-US" sz="2000" dirty="0">
                <a:cs typeface="Arial" panose="020B0604020202020204" pitchFamily="34" charset="0"/>
              </a:rPr>
              <a:t> </a:t>
            </a:r>
            <a:r>
              <a:rPr lang="en-GB" altLang="en-US" sz="2000" dirty="0" err="1">
                <a:cs typeface="Arial" panose="020B0604020202020204" pitchFamily="34" charset="0"/>
              </a:rPr>
              <a:t>komplexy</a:t>
            </a:r>
            <a:r>
              <a:rPr lang="en-GB" altLang="en-US" sz="2000" dirty="0">
                <a:cs typeface="Arial" panose="020B0604020202020204" pitchFamily="34" charset="0"/>
              </a:rPr>
              <a:t> s p</a:t>
            </a:r>
            <a:r>
              <a:rPr lang="cs-CZ" altLang="en-US" sz="2000" dirty="0">
                <a:cs typeface="Arial" panose="020B0604020202020204" pitchFamily="34" charset="0"/>
              </a:rPr>
              <a:t>ř</a:t>
            </a:r>
            <a:r>
              <a:rPr lang="en-GB" altLang="en-US" sz="2000" dirty="0" err="1">
                <a:cs typeface="Arial" panose="020B0604020202020204" pitchFamily="34" charset="0"/>
              </a:rPr>
              <a:t>echodnými</a:t>
            </a:r>
            <a:r>
              <a:rPr lang="en-GB" altLang="en-US" sz="2000" dirty="0">
                <a:cs typeface="Arial" panose="020B0604020202020204" pitchFamily="34" charset="0"/>
              </a:rPr>
              <a:t> </a:t>
            </a:r>
            <a:r>
              <a:rPr lang="en-GB" altLang="en-US" sz="2000" dirty="0" err="1">
                <a:cs typeface="Arial" panose="020B0604020202020204" pitchFamily="34" charset="0"/>
              </a:rPr>
              <a:t>i</a:t>
            </a:r>
            <a:r>
              <a:rPr lang="en-GB" altLang="en-US" sz="2000" dirty="0">
                <a:cs typeface="Arial" panose="020B0604020202020204" pitchFamily="34" charset="0"/>
              </a:rPr>
              <a:t> nep</a:t>
            </a:r>
            <a:r>
              <a:rPr lang="cs-CZ" altLang="en-US" sz="2000" dirty="0">
                <a:cs typeface="Arial" panose="020B0604020202020204" pitchFamily="34" charset="0"/>
              </a:rPr>
              <a:t>ř</a:t>
            </a:r>
            <a:r>
              <a:rPr lang="en-GB" altLang="en-US" sz="2000" dirty="0" err="1">
                <a:cs typeface="Arial" panose="020B0604020202020204" pitchFamily="34" charset="0"/>
              </a:rPr>
              <a:t>echodnými</a:t>
            </a:r>
            <a:r>
              <a:rPr lang="en-GB" altLang="en-US" sz="2000" dirty="0">
                <a:cs typeface="Arial" panose="020B0604020202020204" pitchFamily="34" charset="0"/>
              </a:rPr>
              <a:t> </a:t>
            </a:r>
            <a:r>
              <a:rPr lang="en-GB" altLang="en-US" sz="2000" dirty="0" err="1">
                <a:cs typeface="Arial" panose="020B0604020202020204" pitchFamily="34" charset="0"/>
              </a:rPr>
              <a:t>kovy</a:t>
            </a:r>
            <a:r>
              <a:rPr lang="cs-CZ" altLang="en-US" sz="2000" dirty="0">
                <a:cs typeface="Arial" panose="020B0604020202020204" pitchFamily="34" charset="0"/>
              </a:rPr>
              <a:t>.</a:t>
            </a:r>
            <a:endParaRPr lang="en-GB" altLang="en-US" sz="2000" dirty="0">
              <a:cs typeface="Arial" panose="020B0604020202020204" pitchFamily="34" charset="0"/>
            </a:endParaRPr>
          </a:p>
          <a:p>
            <a:pPr>
              <a:buNone/>
            </a:pPr>
            <a:r>
              <a:rPr lang="cs-CZ" altLang="en-US" sz="2000" dirty="0">
                <a:cs typeface="Arial" panose="020B0604020202020204" pitchFamily="34" charset="0"/>
              </a:rPr>
              <a:t>		</a:t>
            </a:r>
            <a:r>
              <a:rPr lang="en-GB" altLang="en-US" sz="2000" dirty="0">
                <a:cs typeface="Arial" panose="020B0604020202020204" pitchFamily="34" charset="0"/>
              </a:rPr>
              <a:t>K</a:t>
            </a:r>
            <a:r>
              <a:rPr lang="en-GB" altLang="en-US" sz="2000" baseline="-25000" dirty="0">
                <a:cs typeface="Arial" panose="020B0604020202020204" pitchFamily="34" charset="0"/>
              </a:rPr>
              <a:t>4</a:t>
            </a:r>
            <a:r>
              <a:rPr lang="en-US" altLang="en-US" sz="2000" dirty="0">
                <a:cs typeface="Arial" panose="020B0604020202020204" pitchFamily="34" charset="0"/>
              </a:rPr>
              <a:t>[</a:t>
            </a:r>
            <a:r>
              <a:rPr lang="en-GB" altLang="en-US" sz="2000" dirty="0" err="1">
                <a:cs typeface="Arial" panose="020B0604020202020204" pitchFamily="34" charset="0"/>
              </a:rPr>
              <a:t>Fe</a:t>
            </a:r>
            <a:r>
              <a:rPr lang="en-GB" altLang="en-US" sz="2000" baseline="30000" dirty="0" err="1">
                <a:cs typeface="Arial" panose="020B0604020202020204" pitchFamily="34" charset="0"/>
              </a:rPr>
              <a:t>II</a:t>
            </a:r>
            <a:r>
              <a:rPr lang="en-GB" altLang="en-US" sz="2000" dirty="0">
                <a:cs typeface="Arial" panose="020B0604020202020204" pitchFamily="34" charset="0"/>
              </a:rPr>
              <a:t>(CN)</a:t>
            </a:r>
            <a:r>
              <a:rPr lang="en-GB" altLang="en-US" sz="2000" baseline="-25000" dirty="0">
                <a:cs typeface="Arial" panose="020B0604020202020204" pitchFamily="34" charset="0"/>
              </a:rPr>
              <a:t>6 </a:t>
            </a:r>
            <a:r>
              <a:rPr lang="en-US" altLang="en-US" sz="2000" dirty="0">
                <a:cs typeface="Arial" panose="020B0604020202020204" pitchFamily="34" charset="0"/>
              </a:rPr>
              <a:t>]</a:t>
            </a:r>
            <a:r>
              <a:rPr lang="en-GB" altLang="en-US" sz="2000" dirty="0">
                <a:cs typeface="Arial" panose="020B0604020202020204" pitchFamily="34" charset="0"/>
              </a:rPr>
              <a:t> - </a:t>
            </a:r>
            <a:r>
              <a:rPr lang="en-GB" altLang="en-US" sz="2000" dirty="0" err="1">
                <a:cs typeface="Arial" panose="020B0604020202020204" pitchFamily="34" charset="0"/>
              </a:rPr>
              <a:t>žlutá</a:t>
            </a:r>
            <a:r>
              <a:rPr lang="en-GB" altLang="en-US" sz="2000" dirty="0">
                <a:cs typeface="Arial" panose="020B0604020202020204" pitchFamily="34" charset="0"/>
              </a:rPr>
              <a:t> </a:t>
            </a:r>
            <a:r>
              <a:rPr lang="en-GB" altLang="en-US" sz="2000" dirty="0" err="1">
                <a:cs typeface="Arial" panose="020B0604020202020204" pitchFamily="34" charset="0"/>
              </a:rPr>
              <a:t>krevní</a:t>
            </a:r>
            <a:r>
              <a:rPr lang="en-GB" altLang="en-US" sz="2000" dirty="0">
                <a:cs typeface="Arial" panose="020B0604020202020204" pitchFamily="34" charset="0"/>
              </a:rPr>
              <a:t> s</a:t>
            </a:r>
            <a:r>
              <a:rPr lang="cs-CZ" altLang="en-US" sz="2000" dirty="0">
                <a:cs typeface="Arial" panose="020B0604020202020204" pitchFamily="34" charset="0"/>
              </a:rPr>
              <a:t>ů</a:t>
            </a:r>
            <a:r>
              <a:rPr lang="en-GB" altLang="en-US" sz="2000" dirty="0">
                <a:cs typeface="Arial" panose="020B0604020202020204" pitchFamily="34" charset="0"/>
              </a:rPr>
              <a:t>l</a:t>
            </a:r>
            <a:endParaRPr lang="cs-CZ" altLang="en-US" sz="2000" dirty="0">
              <a:cs typeface="Arial" panose="020B0604020202020204" pitchFamily="34" charset="0"/>
            </a:endParaRPr>
          </a:p>
          <a:p>
            <a:pPr>
              <a:buNone/>
            </a:pPr>
            <a:r>
              <a:rPr lang="cs-CZ" altLang="en-US" sz="2000" dirty="0">
                <a:cs typeface="Arial" panose="020B0604020202020204" pitchFamily="34" charset="0"/>
              </a:rPr>
              <a:t>     		</a:t>
            </a:r>
            <a:r>
              <a:rPr lang="en-GB" altLang="en-US" sz="2000" dirty="0" err="1">
                <a:cs typeface="Arial" panose="020B0604020202020204" pitchFamily="34" charset="0"/>
              </a:rPr>
              <a:t>K</a:t>
            </a:r>
            <a:r>
              <a:rPr lang="en-GB" altLang="en-US" sz="2000" baseline="-25000" dirty="0" err="1">
                <a:cs typeface="Arial" panose="020B0604020202020204" pitchFamily="34" charset="0"/>
              </a:rPr>
              <a:t>3</a:t>
            </a:r>
            <a:r>
              <a:rPr lang="en-GB" altLang="en-US" sz="2000" baseline="-25000" dirty="0">
                <a:cs typeface="Arial" panose="020B0604020202020204" pitchFamily="34" charset="0"/>
              </a:rPr>
              <a:t> </a:t>
            </a:r>
            <a:r>
              <a:rPr lang="en-US" altLang="en-US" sz="2000" dirty="0">
                <a:cs typeface="Arial" panose="020B0604020202020204" pitchFamily="34" charset="0"/>
              </a:rPr>
              <a:t>[</a:t>
            </a:r>
            <a:r>
              <a:rPr lang="en-GB" altLang="en-US" sz="2000" baseline="-25000" dirty="0">
                <a:cs typeface="Arial" panose="020B0604020202020204" pitchFamily="34" charset="0"/>
              </a:rPr>
              <a:t> </a:t>
            </a:r>
            <a:r>
              <a:rPr lang="en-GB" altLang="en-US" sz="2000" dirty="0" err="1">
                <a:cs typeface="Arial" panose="020B0604020202020204" pitchFamily="34" charset="0"/>
              </a:rPr>
              <a:t>Fe</a:t>
            </a:r>
            <a:r>
              <a:rPr lang="en-GB" altLang="en-US" sz="2000" baseline="30000" dirty="0" err="1">
                <a:cs typeface="Arial" panose="020B0604020202020204" pitchFamily="34" charset="0"/>
              </a:rPr>
              <a:t>III</a:t>
            </a:r>
            <a:r>
              <a:rPr lang="en-GB" altLang="en-US" sz="2000" baseline="30000" dirty="0">
                <a:cs typeface="Arial" panose="020B0604020202020204" pitchFamily="34" charset="0"/>
              </a:rPr>
              <a:t> </a:t>
            </a:r>
            <a:r>
              <a:rPr lang="en-GB" altLang="en-US" sz="2000" dirty="0">
                <a:cs typeface="Arial" panose="020B0604020202020204" pitchFamily="34" charset="0"/>
              </a:rPr>
              <a:t>(CN)</a:t>
            </a:r>
            <a:r>
              <a:rPr lang="en-GB" altLang="en-US" sz="2000" baseline="-25000" dirty="0">
                <a:cs typeface="Arial" panose="020B0604020202020204" pitchFamily="34" charset="0"/>
              </a:rPr>
              <a:t>6</a:t>
            </a:r>
            <a:r>
              <a:rPr lang="en-US" altLang="en-US" sz="2000" dirty="0">
                <a:cs typeface="Arial" panose="020B0604020202020204" pitchFamily="34" charset="0"/>
              </a:rPr>
              <a:t>]</a:t>
            </a:r>
            <a:r>
              <a:rPr lang="en-GB" altLang="en-US" sz="2000" dirty="0">
                <a:cs typeface="Arial" panose="020B0604020202020204" pitchFamily="34" charset="0"/>
              </a:rPr>
              <a:t> - </a:t>
            </a:r>
            <a:r>
              <a:rPr lang="cs-CZ" altLang="en-US" sz="2000" dirty="0">
                <a:cs typeface="Arial" panose="020B0604020202020204" pitchFamily="34" charset="0"/>
              </a:rPr>
              <a:t>č</a:t>
            </a:r>
            <a:r>
              <a:rPr lang="en-GB" altLang="en-US" sz="2000" dirty="0" err="1">
                <a:cs typeface="Arial" panose="020B0604020202020204" pitchFamily="34" charset="0"/>
              </a:rPr>
              <a:t>ervená</a:t>
            </a:r>
            <a:r>
              <a:rPr lang="en-GB" altLang="en-US" sz="2000" dirty="0">
                <a:cs typeface="Arial" panose="020B0604020202020204" pitchFamily="34" charset="0"/>
              </a:rPr>
              <a:t> </a:t>
            </a:r>
            <a:r>
              <a:rPr lang="en-GB" altLang="en-US" sz="2000" dirty="0" err="1">
                <a:cs typeface="Arial" panose="020B0604020202020204" pitchFamily="34" charset="0"/>
              </a:rPr>
              <a:t>krevní</a:t>
            </a:r>
            <a:r>
              <a:rPr lang="en-GB" altLang="en-US" sz="2000" dirty="0">
                <a:cs typeface="Arial" panose="020B0604020202020204" pitchFamily="34" charset="0"/>
              </a:rPr>
              <a:t> s</a:t>
            </a:r>
            <a:r>
              <a:rPr lang="cs-CZ" altLang="en-US" sz="2000" dirty="0">
                <a:cs typeface="Arial" panose="020B0604020202020204" pitchFamily="34" charset="0"/>
              </a:rPr>
              <a:t>ů</a:t>
            </a:r>
            <a:r>
              <a:rPr lang="en-GB" altLang="en-US" sz="2000" dirty="0">
                <a:cs typeface="Arial" panose="020B0604020202020204" pitchFamily="34" charset="0"/>
              </a:rPr>
              <a:t>l</a:t>
            </a:r>
            <a:endParaRPr lang="cs-CZ" altLang="en-US" sz="2000" dirty="0">
              <a:cs typeface="Arial" panose="020B0604020202020204" pitchFamily="34" charset="0"/>
            </a:endParaRPr>
          </a:p>
          <a:p>
            <a:pPr>
              <a:buNone/>
            </a:pPr>
            <a:r>
              <a:rPr lang="cs-CZ" altLang="en-US" sz="2000" dirty="0">
                <a:cs typeface="Arial" panose="020B0604020202020204" pitchFamily="34" charset="0"/>
              </a:rPr>
              <a:t>            	</a:t>
            </a:r>
            <a:r>
              <a:rPr lang="en-GB" altLang="en-US" sz="2000" dirty="0" err="1">
                <a:cs typeface="Arial" panose="020B0604020202020204" pitchFamily="34" charset="0"/>
              </a:rPr>
              <a:t>Fe</a:t>
            </a:r>
            <a:r>
              <a:rPr lang="en-GB" altLang="en-US" sz="2000" baseline="30000" dirty="0" err="1">
                <a:cs typeface="Arial" panose="020B0604020202020204" pitchFamily="34" charset="0"/>
              </a:rPr>
              <a:t>III</a:t>
            </a:r>
            <a:r>
              <a:rPr lang="en-GB" altLang="en-US" sz="2000" baseline="-25000" dirty="0" err="1">
                <a:cs typeface="Arial" panose="020B0604020202020204" pitchFamily="34" charset="0"/>
              </a:rPr>
              <a:t>4</a:t>
            </a:r>
            <a:r>
              <a:rPr lang="en-GB" altLang="en-US" sz="2000" baseline="30000" dirty="0">
                <a:cs typeface="Arial" panose="020B0604020202020204" pitchFamily="34" charset="0"/>
              </a:rPr>
              <a:t> </a:t>
            </a:r>
            <a:r>
              <a:rPr lang="en-US" altLang="en-US" sz="2000" dirty="0">
                <a:cs typeface="Arial" panose="020B0604020202020204" pitchFamily="34" charset="0"/>
              </a:rPr>
              <a:t>[</a:t>
            </a:r>
            <a:r>
              <a:rPr lang="en-GB" altLang="en-US" sz="2000" baseline="30000" dirty="0">
                <a:cs typeface="Arial" panose="020B0604020202020204" pitchFamily="34" charset="0"/>
              </a:rPr>
              <a:t> </a:t>
            </a:r>
            <a:r>
              <a:rPr lang="en-GB" altLang="en-US" sz="2000" dirty="0" err="1">
                <a:cs typeface="Arial" panose="020B0604020202020204" pitchFamily="34" charset="0"/>
              </a:rPr>
              <a:t>Fe</a:t>
            </a:r>
            <a:r>
              <a:rPr lang="en-GB" altLang="en-US" sz="2000" baseline="30000" dirty="0" err="1">
                <a:cs typeface="Arial" panose="020B0604020202020204" pitchFamily="34" charset="0"/>
              </a:rPr>
              <a:t>II</a:t>
            </a:r>
            <a:r>
              <a:rPr lang="en-GB" altLang="en-US" sz="2000" dirty="0">
                <a:cs typeface="Arial" panose="020B0604020202020204" pitchFamily="34" charset="0"/>
              </a:rPr>
              <a:t>(CN)</a:t>
            </a:r>
            <a:r>
              <a:rPr lang="en-GB" altLang="en-US" sz="2000" baseline="-25000" dirty="0">
                <a:cs typeface="Arial" panose="020B0604020202020204" pitchFamily="34" charset="0"/>
              </a:rPr>
              <a:t>6</a:t>
            </a:r>
            <a:r>
              <a:rPr lang="en-US" altLang="en-US" sz="2000" dirty="0">
                <a:cs typeface="Arial" panose="020B0604020202020204" pitchFamily="34" charset="0"/>
              </a:rPr>
              <a:t>]</a:t>
            </a:r>
            <a:r>
              <a:rPr lang="en-GB" altLang="en-US" sz="2000" baseline="-25000" dirty="0">
                <a:cs typeface="Arial" panose="020B0604020202020204" pitchFamily="34" charset="0"/>
              </a:rPr>
              <a:t>3</a:t>
            </a:r>
            <a:r>
              <a:rPr lang="en-GB" altLang="en-US" sz="2000" dirty="0">
                <a:cs typeface="Arial" panose="020B0604020202020204" pitchFamily="34" charset="0"/>
              </a:rPr>
              <a:t> - </a:t>
            </a:r>
            <a:r>
              <a:rPr lang="en-GB" altLang="en-US" sz="2000" dirty="0" err="1">
                <a:cs typeface="Arial" panose="020B0604020202020204" pitchFamily="34" charset="0"/>
              </a:rPr>
              <a:t>berlínská</a:t>
            </a:r>
            <a:r>
              <a:rPr lang="en-GB" altLang="en-US" sz="2000" dirty="0">
                <a:cs typeface="Arial" panose="020B0604020202020204" pitchFamily="34" charset="0"/>
              </a:rPr>
              <a:t>  </a:t>
            </a:r>
            <a:r>
              <a:rPr lang="cs-CZ" altLang="en-US" sz="2000" dirty="0">
                <a:cs typeface="Arial" panose="020B0604020202020204" pitchFamily="34" charset="0"/>
              </a:rPr>
              <a:t>(pruská) </a:t>
            </a:r>
            <a:r>
              <a:rPr lang="en-GB" altLang="en-US" sz="2000" dirty="0">
                <a:cs typeface="Arial" panose="020B0604020202020204" pitchFamily="34" charset="0"/>
              </a:rPr>
              <a:t>mod</a:t>
            </a:r>
            <a:r>
              <a:rPr lang="cs-CZ" altLang="en-US" sz="2000" dirty="0">
                <a:cs typeface="Arial" panose="020B0604020202020204" pitchFamily="34" charset="0"/>
              </a:rPr>
              <a:t>ř</a:t>
            </a:r>
          </a:p>
          <a:p>
            <a:pPr>
              <a:buNone/>
            </a:pPr>
            <a:r>
              <a:rPr lang="cs-CZ" altLang="en-US" sz="2000" dirty="0">
                <a:solidFill>
                  <a:srgbClr val="003399"/>
                </a:solidFill>
                <a:cs typeface="Arial" panose="020B0604020202020204" pitchFamily="34" charset="0"/>
              </a:rPr>
              <a:t>		</a:t>
            </a:r>
            <a:r>
              <a:rPr lang="en-GB" altLang="en-US" sz="2000" dirty="0" err="1">
                <a:cs typeface="Arial" panose="020B0604020202020204" pitchFamily="34" charset="0"/>
              </a:rPr>
              <a:t>Fe</a:t>
            </a:r>
            <a:r>
              <a:rPr lang="en-GB" altLang="en-US" sz="2000" baseline="30000" dirty="0" err="1">
                <a:cs typeface="Arial" panose="020B0604020202020204" pitchFamily="34" charset="0"/>
              </a:rPr>
              <a:t>I</a:t>
            </a:r>
            <a:r>
              <a:rPr lang="cs-CZ" altLang="en-US" sz="2000" baseline="30000" dirty="0">
                <a:cs typeface="Arial" panose="020B0604020202020204" pitchFamily="34" charset="0"/>
              </a:rPr>
              <a:t>I</a:t>
            </a:r>
            <a:r>
              <a:rPr lang="cs-CZ" altLang="en-US" sz="2000" baseline="-25000" dirty="0">
                <a:cs typeface="Arial" panose="020B0604020202020204" pitchFamily="34" charset="0"/>
              </a:rPr>
              <a:t>3</a:t>
            </a:r>
            <a:r>
              <a:rPr lang="en-GB" altLang="en-US" sz="2000" baseline="30000" dirty="0">
                <a:cs typeface="Arial" panose="020B0604020202020204" pitchFamily="34" charset="0"/>
              </a:rPr>
              <a:t> </a:t>
            </a:r>
            <a:r>
              <a:rPr lang="en-US" altLang="en-US" sz="2000" dirty="0">
                <a:cs typeface="Arial" panose="020B0604020202020204" pitchFamily="34" charset="0"/>
              </a:rPr>
              <a:t>[</a:t>
            </a:r>
            <a:r>
              <a:rPr lang="en-GB" altLang="en-US" sz="2000" baseline="30000" dirty="0">
                <a:cs typeface="Arial" panose="020B0604020202020204" pitchFamily="34" charset="0"/>
              </a:rPr>
              <a:t> </a:t>
            </a:r>
            <a:r>
              <a:rPr lang="en-GB" altLang="en-US" sz="2000" dirty="0" err="1">
                <a:cs typeface="Arial" panose="020B0604020202020204" pitchFamily="34" charset="0"/>
              </a:rPr>
              <a:t>Fe</a:t>
            </a:r>
            <a:r>
              <a:rPr lang="en-GB" altLang="en-US" sz="2000" baseline="30000" dirty="0" err="1">
                <a:cs typeface="Arial" panose="020B0604020202020204" pitchFamily="34" charset="0"/>
              </a:rPr>
              <a:t>I</a:t>
            </a:r>
            <a:r>
              <a:rPr lang="cs-CZ" altLang="en-US" sz="2000" baseline="30000" dirty="0">
                <a:cs typeface="Arial" panose="020B0604020202020204" pitchFamily="34" charset="0"/>
              </a:rPr>
              <a:t>I</a:t>
            </a:r>
            <a:r>
              <a:rPr lang="en-GB" altLang="en-US" sz="2000" baseline="30000" dirty="0">
                <a:cs typeface="Arial" panose="020B0604020202020204" pitchFamily="34" charset="0"/>
              </a:rPr>
              <a:t>I</a:t>
            </a:r>
            <a:r>
              <a:rPr lang="en-GB" altLang="en-US" sz="2000" dirty="0">
                <a:cs typeface="Arial" panose="020B0604020202020204" pitchFamily="34" charset="0"/>
              </a:rPr>
              <a:t>(CN)</a:t>
            </a:r>
            <a:r>
              <a:rPr lang="en-GB" altLang="en-US" sz="2000" baseline="-25000" dirty="0">
                <a:cs typeface="Arial" panose="020B0604020202020204" pitchFamily="34" charset="0"/>
              </a:rPr>
              <a:t>6</a:t>
            </a:r>
            <a:r>
              <a:rPr lang="en-US" altLang="en-US" sz="2000" dirty="0">
                <a:cs typeface="Arial" panose="020B0604020202020204" pitchFamily="34" charset="0"/>
              </a:rPr>
              <a:t>]</a:t>
            </a:r>
            <a:r>
              <a:rPr lang="cs-CZ" altLang="en-US" sz="2000" baseline="-25000" dirty="0">
                <a:cs typeface="Arial" panose="020B0604020202020204" pitchFamily="34" charset="0"/>
              </a:rPr>
              <a:t>2</a:t>
            </a:r>
            <a:r>
              <a:rPr lang="en-GB" altLang="en-US" sz="2000" dirty="0">
                <a:cs typeface="Arial" panose="020B0604020202020204" pitchFamily="34" charset="0"/>
              </a:rPr>
              <a:t> - </a:t>
            </a:r>
            <a:r>
              <a:rPr lang="cs-CZ" altLang="en-US" sz="2000" dirty="0" err="1">
                <a:cs typeface="Arial" panose="020B0604020202020204" pitchFamily="34" charset="0"/>
              </a:rPr>
              <a:t>Turnbullova</a:t>
            </a:r>
            <a:r>
              <a:rPr lang="en-GB" altLang="en-US" sz="2000" dirty="0">
                <a:cs typeface="Arial" panose="020B0604020202020204" pitchFamily="34" charset="0"/>
              </a:rPr>
              <a:t> mod</a:t>
            </a:r>
            <a:r>
              <a:rPr lang="cs-CZ" altLang="en-US" sz="2000" dirty="0">
                <a:cs typeface="Arial" panose="020B0604020202020204" pitchFamily="34" charset="0"/>
              </a:rPr>
              <a:t>ř</a:t>
            </a:r>
          </a:p>
          <a:p>
            <a:pPr eaLnBrk="1" hangingPunct="1">
              <a:buFont typeface="Wingdings" pitchFamily="2" charset="2"/>
              <a:buNone/>
            </a:pPr>
            <a:endParaRPr lang="cs-CZ" altLang="en-US" sz="2000" dirty="0">
              <a:solidFill>
                <a:srgbClr val="003399"/>
              </a:solidFill>
              <a:cs typeface="Arial" panose="020B0604020202020204" pitchFamily="34" charset="0"/>
            </a:endParaRPr>
          </a:p>
          <a:p>
            <a:pPr eaLnBrk="1" hangingPunct="1">
              <a:buFont typeface="Wingdings" pitchFamily="2" charset="2"/>
              <a:buNone/>
            </a:pPr>
            <a:endParaRPr lang="cs-CZ" altLang="en-US" sz="2000" b="1" dirty="0">
              <a:cs typeface="Arial" panose="020B0604020202020204" pitchFamily="34" charset="0"/>
            </a:endParaRPr>
          </a:p>
          <a:p>
            <a:pPr eaLnBrk="1" hangingPunct="1">
              <a:buFont typeface="Wingdings" pitchFamily="2" charset="2"/>
              <a:buNone/>
            </a:pPr>
            <a:endParaRPr lang="cs-CZ" altLang="en-US" sz="2000" b="1" dirty="0">
              <a:cs typeface="Arial" panose="020B0604020202020204" pitchFamily="34" charset="0"/>
            </a:endParaRPr>
          </a:p>
          <a:p>
            <a:pPr eaLnBrk="1" hangingPunct="1">
              <a:buFont typeface="Wingdings" pitchFamily="2" charset="2"/>
              <a:buNone/>
            </a:pPr>
            <a:endParaRPr lang="cs-CZ" altLang="en-US" sz="2000" b="1" dirty="0">
              <a:cs typeface="Arial" panose="020B0604020202020204" pitchFamily="34" charset="0"/>
            </a:endParaRPr>
          </a:p>
        </p:txBody>
      </p:sp>
      <p:pic>
        <p:nvPicPr>
          <p:cNvPr id="8194" name="Picture 2" descr="Ferrocyanide - Wikipedia">
            <a:extLst>
              <a:ext uri="{FF2B5EF4-FFF2-40B4-BE49-F238E27FC236}">
                <a16:creationId xmlns:a16="http://schemas.microsoft.com/office/drawing/2014/main" id="{D2470CDD-9C9A-4D6E-894F-76E0C03B12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3949" y="1025217"/>
            <a:ext cx="1393825" cy="13219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erricyanide - Wikipedia">
            <a:extLst>
              <a:ext uri="{FF2B5EF4-FFF2-40B4-BE49-F238E27FC236}">
                <a16:creationId xmlns:a16="http://schemas.microsoft.com/office/drawing/2014/main" id="{E333D30A-E8D8-431F-9268-0D5351B1B9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8599" y="1025217"/>
            <a:ext cx="1393825" cy="13265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54B8D583-064E-4E1A-AC6D-8839321F1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569756"/>
            <a:ext cx="5715000" cy="196453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94FBB82-1C86-D950-6777-A49C906757B9}"/>
              </a:ext>
            </a:extLst>
          </p:cNvPr>
          <p:cNvSpPr txBox="1"/>
          <p:nvPr/>
        </p:nvSpPr>
        <p:spPr>
          <a:xfrm>
            <a:off x="272845" y="4343400"/>
            <a:ext cx="8697074" cy="2246769"/>
          </a:xfrm>
          <a:prstGeom prst="rect">
            <a:avLst/>
          </a:prstGeom>
          <a:noFill/>
        </p:spPr>
        <p:txBody>
          <a:bodyPr wrap="square">
            <a:spAutoFit/>
          </a:bodyPr>
          <a:lstStyle/>
          <a:p>
            <a:pPr eaLnBrk="1" hangingPunct="1">
              <a:buFont typeface="Wingdings" pitchFamily="2" charset="2"/>
              <a:buNone/>
            </a:pPr>
            <a:r>
              <a:rPr lang="cs-CZ" altLang="en-US" sz="2000" b="1" dirty="0">
                <a:cs typeface="Arial" panose="020B0604020202020204" pitchFamily="34" charset="0"/>
              </a:rPr>
              <a:t>Kyanidové loužení</a:t>
            </a:r>
          </a:p>
          <a:p>
            <a:pPr marL="0" indent="0">
              <a:buNone/>
            </a:pPr>
            <a:r>
              <a:rPr lang="cs-CZ" sz="2000" dirty="0">
                <a:cs typeface="Arial" panose="020B0604020202020204" pitchFamily="34" charset="0"/>
              </a:rPr>
              <a:t> = metoda těžby zlata, provádí se působením velmi zředěného (0,1-0,2%) roztoku </a:t>
            </a:r>
            <a:r>
              <a:rPr lang="cs-CZ" sz="2000" dirty="0" err="1">
                <a:cs typeface="Arial" panose="020B0604020202020204" pitchFamily="34" charset="0"/>
              </a:rPr>
              <a:t>KCN</a:t>
            </a:r>
            <a:r>
              <a:rPr lang="cs-CZ" sz="2000" dirty="0">
                <a:cs typeface="Arial" panose="020B0604020202020204" pitchFamily="34" charset="0"/>
              </a:rPr>
              <a:t> nebo </a:t>
            </a:r>
            <a:r>
              <a:rPr lang="cs-CZ" sz="2000" dirty="0" err="1">
                <a:cs typeface="Arial" panose="020B0604020202020204" pitchFamily="34" charset="0"/>
              </a:rPr>
              <a:t>NaCN</a:t>
            </a:r>
            <a:r>
              <a:rPr lang="cs-CZ" sz="2000" dirty="0">
                <a:cs typeface="Arial" panose="020B0604020202020204" pitchFamily="34" charset="0"/>
              </a:rPr>
              <a:t> a vzdušného kyslíku na jemně rozemletou zlatonosnou horninu. </a:t>
            </a:r>
          </a:p>
          <a:p>
            <a:pPr marL="0" indent="0">
              <a:buNone/>
            </a:pPr>
            <a:r>
              <a:rPr lang="cs-CZ" sz="2000" dirty="0">
                <a:cs typeface="Arial" panose="020B0604020202020204" pitchFamily="34" charset="0"/>
              </a:rPr>
              <a:t>Dochází k oxidaci a rozpuštění zlata: </a:t>
            </a:r>
          </a:p>
          <a:p>
            <a:pPr marL="0" indent="0" algn="ctr">
              <a:buNone/>
            </a:pPr>
            <a:r>
              <a:rPr lang="cs-CZ" sz="2000" dirty="0">
                <a:cs typeface="Arial" panose="020B0604020202020204" pitchFamily="34" charset="0"/>
              </a:rPr>
              <a:t>4 Au + 8 </a:t>
            </a:r>
            <a:r>
              <a:rPr lang="cs-CZ" sz="2000" dirty="0" err="1">
                <a:cs typeface="Arial" panose="020B0604020202020204" pitchFamily="34" charset="0"/>
              </a:rPr>
              <a:t>CN</a:t>
            </a:r>
            <a:r>
              <a:rPr lang="cs-CZ" sz="2000" baseline="30000" dirty="0">
                <a:cs typeface="Arial" panose="020B0604020202020204" pitchFamily="34" charset="0"/>
              </a:rPr>
              <a:t>-</a:t>
            </a:r>
            <a:r>
              <a:rPr lang="cs-CZ" sz="2000" dirty="0">
                <a:cs typeface="Arial" panose="020B0604020202020204" pitchFamily="34" charset="0"/>
              </a:rPr>
              <a:t> + O</a:t>
            </a:r>
            <a:r>
              <a:rPr lang="cs-CZ" sz="2000" baseline="-25000" dirty="0">
                <a:cs typeface="Arial" panose="020B0604020202020204" pitchFamily="34" charset="0"/>
              </a:rPr>
              <a:t>2</a:t>
            </a:r>
            <a:r>
              <a:rPr lang="cs-CZ" sz="2000" dirty="0">
                <a:cs typeface="Arial" panose="020B0604020202020204" pitchFamily="34" charset="0"/>
              </a:rPr>
              <a:t> + 2 </a:t>
            </a:r>
            <a:r>
              <a:rPr lang="cs-CZ" sz="2000" dirty="0" err="1">
                <a:cs typeface="Arial" panose="020B0604020202020204" pitchFamily="34" charset="0"/>
              </a:rPr>
              <a:t>H</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dirty="0">
                <a:cs typeface="Arial" panose="020B0604020202020204" pitchFamily="34" charset="0"/>
              </a:rPr>
              <a:t> → 4 [Au(</a:t>
            </a:r>
            <a:r>
              <a:rPr lang="cs-CZ" sz="2000" dirty="0" err="1">
                <a:cs typeface="Arial" panose="020B0604020202020204" pitchFamily="34" charset="0"/>
              </a:rPr>
              <a:t>CN</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a:t>
            </a:r>
            <a:r>
              <a:rPr lang="cs-CZ" sz="2000" baseline="30000" dirty="0">
                <a:cs typeface="Arial" panose="020B0604020202020204" pitchFamily="34" charset="0"/>
              </a:rPr>
              <a:t>-</a:t>
            </a:r>
            <a:r>
              <a:rPr lang="cs-CZ" sz="2000" dirty="0">
                <a:cs typeface="Arial" panose="020B0604020202020204" pitchFamily="34" charset="0"/>
              </a:rPr>
              <a:t> + 4 OH</a:t>
            </a:r>
            <a:r>
              <a:rPr lang="cs-CZ" sz="2000" baseline="30000" dirty="0">
                <a:cs typeface="Arial" panose="020B0604020202020204" pitchFamily="34" charset="0"/>
              </a:rPr>
              <a:t>-</a:t>
            </a:r>
            <a:r>
              <a:rPr lang="cs-CZ" sz="2000" dirty="0">
                <a:cs typeface="Arial" panose="020B0604020202020204" pitchFamily="34" charset="0"/>
              </a:rPr>
              <a:t> </a:t>
            </a:r>
          </a:p>
          <a:p>
            <a:pPr marL="0" indent="0" algn="just">
              <a:buNone/>
            </a:pPr>
            <a:r>
              <a:rPr lang="cs-CZ" sz="2000" dirty="0">
                <a:cs typeface="Arial" panose="020B0604020202020204" pitchFamily="34" charset="0"/>
              </a:rPr>
              <a:t>Zlato ve formě komplexního kyanidu [Au(</a:t>
            </a:r>
            <a:r>
              <a:rPr lang="cs-CZ" sz="2000" dirty="0" err="1">
                <a:cs typeface="Arial" panose="020B0604020202020204" pitchFamily="34" charset="0"/>
              </a:rPr>
              <a:t>CN</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a:t>
            </a:r>
            <a:r>
              <a:rPr lang="cs-CZ" sz="2000" baseline="30000" dirty="0">
                <a:cs typeface="Arial" panose="020B0604020202020204" pitchFamily="34" charset="0"/>
              </a:rPr>
              <a:t>−</a:t>
            </a:r>
            <a:r>
              <a:rPr lang="cs-CZ" sz="2000" dirty="0">
                <a:cs typeface="Arial" panose="020B0604020202020204" pitchFamily="34" charset="0"/>
              </a:rPr>
              <a:t> přejde do roztoku, ze kterého se posléze vyloučí cementací práškovým zinkem. </a:t>
            </a:r>
            <a:endParaRPr lang="en-GB" altLang="en-US" sz="2000" dirty="0">
              <a:solidFill>
                <a:srgbClr val="003399"/>
              </a:solidFill>
              <a:cs typeface="Arial" panose="020B0604020202020204" pitchFamily="34" charset="0"/>
            </a:endParaRPr>
          </a:p>
        </p:txBody>
      </p:sp>
    </p:spTree>
    <p:extLst>
      <p:ext uri="{BB962C8B-B14F-4D97-AF65-F5344CB8AC3E}">
        <p14:creationId xmlns:p14="http://schemas.microsoft.com/office/powerpoint/2010/main" val="25678846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099207D-54E9-471B-9E59-81FF64DD1E4D}"/>
              </a:ext>
            </a:extLst>
          </p:cNvPr>
          <p:cNvSpPr txBox="1"/>
          <p:nvPr/>
        </p:nvSpPr>
        <p:spPr>
          <a:xfrm>
            <a:off x="217470" y="528446"/>
            <a:ext cx="5573730" cy="6247864"/>
          </a:xfrm>
          <a:prstGeom prst="rect">
            <a:avLst/>
          </a:prstGeom>
          <a:noFill/>
        </p:spPr>
        <p:txBody>
          <a:bodyPr wrap="square">
            <a:spAutoFit/>
          </a:bodyPr>
          <a:lstStyle/>
          <a:p>
            <a:pPr algn="just"/>
            <a:r>
              <a:rPr lang="cs-CZ" sz="2000" dirty="0"/>
              <a:t>   Zlatý důl </a:t>
            </a:r>
            <a:r>
              <a:rPr lang="cs-CZ" sz="2000" dirty="0" err="1"/>
              <a:t>Aurul</a:t>
            </a:r>
            <a:r>
              <a:rPr lang="cs-CZ" sz="2000" dirty="0"/>
              <a:t> v blízkosti rumunského města </a:t>
            </a:r>
            <a:r>
              <a:rPr lang="cs-CZ" sz="2000" dirty="0" err="1"/>
              <a:t>Baia</a:t>
            </a:r>
            <a:r>
              <a:rPr lang="cs-CZ" sz="2000" dirty="0"/>
              <a:t> Mare byl společným podnikem australské společnosti Esmeralda </a:t>
            </a:r>
            <a:r>
              <a:rPr lang="cs-CZ" sz="2000" dirty="0" err="1"/>
              <a:t>Exploration</a:t>
            </a:r>
            <a:r>
              <a:rPr lang="cs-CZ" sz="2000" dirty="0"/>
              <a:t> a rumunské vlády. Těžba zlata zde probíhala pomocí kyanidového loužení a odpad po těžbě, kontaminovaná voda, byla shromažďována v blízké přehradní nádrži. V noci 30. ledna 2020 se protrhla hráz přehradní nádrže a zhruba 300 000 kubických metrů vody obsahující asi 300 tun kyanidů uniklo do blízké říčky </a:t>
            </a:r>
            <a:r>
              <a:rPr lang="cs-CZ" sz="2000" dirty="0" err="1"/>
              <a:t>Craica</a:t>
            </a:r>
            <a:r>
              <a:rPr lang="cs-CZ" sz="2000" dirty="0"/>
              <a:t>, odkud se kontaminace šířila dále a postupně zasáhla řeky </a:t>
            </a:r>
            <a:r>
              <a:rPr lang="cs-CZ" sz="2000" dirty="0" err="1"/>
              <a:t>Lăpuș</a:t>
            </a:r>
            <a:r>
              <a:rPr lang="cs-CZ" sz="2000" dirty="0"/>
              <a:t>, </a:t>
            </a:r>
            <a:r>
              <a:rPr lang="cs-CZ" sz="2000" dirty="0" err="1"/>
              <a:t>Szamos</a:t>
            </a:r>
            <a:r>
              <a:rPr lang="cs-CZ" sz="2000" dirty="0"/>
              <a:t>, Tisa a nakonec Dunaj. </a:t>
            </a:r>
          </a:p>
          <a:p>
            <a:pPr algn="just"/>
            <a:r>
              <a:rPr lang="cs-CZ" sz="2000" dirty="0"/>
              <a:t>   Koncentrace kyanidu v místě nehody dosáhla 7800 mg/l (přípustná koncentrace je 0,1 mg/l). Ve stovky kilometrů dlouhém maďarském úseku řeky Tisy uhynulo prakticky vše živé, bylo ohroženo zásobování pitnou vodou pro 2,5 milionu lidí a o práci přišlo 15 000 rybářů. V srbském úseku Tisy uhynulo asi 80 % vodních organismů. Celkově bylo z řeky vyloveno přes 2000 tun mrtvých ryb.</a:t>
            </a:r>
          </a:p>
        </p:txBody>
      </p:sp>
      <p:pic>
        <p:nvPicPr>
          <p:cNvPr id="4" name="Picture 2">
            <a:extLst>
              <a:ext uri="{FF2B5EF4-FFF2-40B4-BE49-F238E27FC236}">
                <a16:creationId xmlns:a16="http://schemas.microsoft.com/office/drawing/2014/main" id="{33A498C2-2661-4FA3-99DF-DF89243F1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39557"/>
            <a:ext cx="321898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ur Environment Through Time timeline | Timetoast timelines">
            <a:extLst>
              <a:ext uri="{FF2B5EF4-FFF2-40B4-BE49-F238E27FC236}">
                <a16:creationId xmlns:a16="http://schemas.microsoft.com/office/drawing/2014/main" id="{9C856BFB-99CC-4FB1-8C02-2BBC5221A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059" y="4800600"/>
            <a:ext cx="2733909" cy="1824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46B01DA-0F3A-43EA-8D01-BF4682C34E60}"/>
              </a:ext>
            </a:extLst>
          </p:cNvPr>
          <p:cNvSpPr txBox="1"/>
          <p:nvPr/>
        </p:nvSpPr>
        <p:spPr>
          <a:xfrm>
            <a:off x="762000" y="56004"/>
            <a:ext cx="3429000" cy="461665"/>
          </a:xfrm>
          <a:prstGeom prst="rect">
            <a:avLst/>
          </a:prstGeom>
          <a:noFill/>
        </p:spPr>
        <p:txBody>
          <a:bodyPr wrap="square">
            <a:spAutoFit/>
          </a:bodyPr>
          <a:lstStyle/>
          <a:p>
            <a:pPr algn="l"/>
            <a:r>
              <a:rPr lang="pt-BR" sz="2400" b="1" i="0" dirty="0">
                <a:solidFill>
                  <a:srgbClr val="000000"/>
                </a:solidFill>
                <a:effectLst/>
              </a:rPr>
              <a:t>Únik kyanidu v Baia Mare</a:t>
            </a:r>
          </a:p>
        </p:txBody>
      </p:sp>
    </p:spTree>
    <p:extLst>
      <p:ext uri="{BB962C8B-B14F-4D97-AF65-F5344CB8AC3E}">
        <p14:creationId xmlns:p14="http://schemas.microsoft.com/office/powerpoint/2010/main" val="29311416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cký objekt 6">
            <a:extLst>
              <a:ext uri="{FF2B5EF4-FFF2-40B4-BE49-F238E27FC236}">
                <a16:creationId xmlns:a16="http://schemas.microsoft.com/office/drawing/2014/main" id="{39A52B5F-6638-499A-BDF8-2D80AD374C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9007" y="228600"/>
            <a:ext cx="3894993" cy="2109788"/>
          </a:xfrm>
          <a:prstGeom prst="rect">
            <a:avLst/>
          </a:prstGeom>
        </p:spPr>
      </p:pic>
      <p:sp>
        <p:nvSpPr>
          <p:cNvPr id="8" name="Obdélník 7">
            <a:extLst>
              <a:ext uri="{FF2B5EF4-FFF2-40B4-BE49-F238E27FC236}">
                <a16:creationId xmlns:a16="http://schemas.microsoft.com/office/drawing/2014/main" id="{7C63D84B-B936-44D8-A5C9-90EA392FBBCF}"/>
              </a:ext>
            </a:extLst>
          </p:cNvPr>
          <p:cNvSpPr/>
          <p:nvPr/>
        </p:nvSpPr>
        <p:spPr>
          <a:xfrm>
            <a:off x="152400" y="245806"/>
            <a:ext cx="4876800" cy="1631216"/>
          </a:xfrm>
          <a:prstGeom prst="rect">
            <a:avLst/>
          </a:prstGeom>
        </p:spPr>
        <p:txBody>
          <a:bodyPr wrap="square">
            <a:spAutoFit/>
          </a:bodyPr>
          <a:lstStyle/>
          <a:p>
            <a:r>
              <a:rPr lang="en-US" sz="2000" b="1" dirty="0"/>
              <a:t>Amygdalin</a:t>
            </a:r>
            <a:r>
              <a:rPr lang="en-US" sz="2000" dirty="0"/>
              <a:t> je </a:t>
            </a:r>
            <a:r>
              <a:rPr lang="en-US" sz="2000" dirty="0" err="1"/>
              <a:t>přírodní</a:t>
            </a:r>
            <a:r>
              <a:rPr lang="en-US" sz="2000" dirty="0"/>
              <a:t> </a:t>
            </a:r>
            <a:r>
              <a:rPr lang="en-US" sz="2000" dirty="0" err="1"/>
              <a:t>kyanogenní</a:t>
            </a:r>
            <a:r>
              <a:rPr lang="en-US" sz="2000" dirty="0"/>
              <a:t> </a:t>
            </a:r>
            <a:r>
              <a:rPr lang="en-US" sz="2000" dirty="0" err="1"/>
              <a:t>glykosid</a:t>
            </a:r>
            <a:r>
              <a:rPr lang="en-US" sz="2000" dirty="0"/>
              <a:t> </a:t>
            </a:r>
            <a:r>
              <a:rPr lang="en-US" sz="2000" dirty="0" err="1"/>
              <a:t>vyskytující</a:t>
            </a:r>
            <a:r>
              <a:rPr lang="en-US" sz="2000" dirty="0"/>
              <a:t> se </a:t>
            </a:r>
            <a:r>
              <a:rPr lang="en-US" sz="2000" dirty="0" err="1"/>
              <a:t>např</a:t>
            </a:r>
            <a:r>
              <a:rPr lang="en-US" sz="2000" dirty="0"/>
              <a:t>. v </a:t>
            </a:r>
            <a:r>
              <a:rPr lang="en-US" sz="2000" dirty="0" err="1"/>
              <a:t>mandlích</a:t>
            </a:r>
            <a:r>
              <a:rPr lang="en-US" sz="2000" dirty="0"/>
              <a:t>, j</a:t>
            </a:r>
            <a:r>
              <a:rPr lang="cs-CZ" sz="2000" dirty="0"/>
              <a:t>á</a:t>
            </a:r>
            <a:r>
              <a:rPr lang="en-US" sz="2000" dirty="0" err="1"/>
              <a:t>drech</a:t>
            </a:r>
            <a:r>
              <a:rPr lang="en-US" sz="2000" dirty="0"/>
              <a:t>  </a:t>
            </a:r>
            <a:r>
              <a:rPr lang="en-US" sz="2000" dirty="0" err="1"/>
              <a:t>slivo</a:t>
            </a:r>
            <a:r>
              <a:rPr lang="cs-CZ" sz="2000" dirty="0"/>
              <a:t>ně</a:t>
            </a:r>
            <a:r>
              <a:rPr lang="en-US" sz="2000" dirty="0"/>
              <a:t> </a:t>
            </a:r>
            <a:r>
              <a:rPr lang="en-US" sz="2000" dirty="0" err="1"/>
              <a:t>americk</a:t>
            </a:r>
            <a:r>
              <a:rPr lang="cs-CZ" sz="2000" dirty="0"/>
              <a:t>é</a:t>
            </a:r>
            <a:r>
              <a:rPr lang="en-US" sz="2000" dirty="0"/>
              <a:t>, </a:t>
            </a:r>
            <a:r>
              <a:rPr lang="en-US" sz="2000" dirty="0" err="1"/>
              <a:t>meruňk</a:t>
            </a:r>
            <a:r>
              <a:rPr lang="cs-CZ" sz="2000" dirty="0"/>
              <a:t>y</a:t>
            </a:r>
            <a:r>
              <a:rPr lang="en-US" sz="2000" dirty="0"/>
              <a:t> </a:t>
            </a:r>
            <a:r>
              <a:rPr lang="en-US" sz="2000" dirty="0" err="1"/>
              <a:t>obecn</a:t>
            </a:r>
            <a:r>
              <a:rPr lang="cs-CZ" sz="2000" dirty="0"/>
              <a:t>é</a:t>
            </a:r>
            <a:r>
              <a:rPr lang="en-US" sz="2000" dirty="0"/>
              <a:t>, </a:t>
            </a:r>
            <a:r>
              <a:rPr lang="en-US" sz="2000" dirty="0" err="1"/>
              <a:t>jablo</a:t>
            </a:r>
            <a:r>
              <a:rPr lang="cs-CZ" sz="2000" dirty="0"/>
              <a:t>ně</a:t>
            </a:r>
            <a:r>
              <a:rPr lang="en-US" sz="2000" dirty="0"/>
              <a:t> </a:t>
            </a:r>
            <a:r>
              <a:rPr lang="en-US" sz="2000" dirty="0" err="1"/>
              <a:t>domácí</a:t>
            </a:r>
            <a:r>
              <a:rPr lang="en-US" sz="2000" dirty="0"/>
              <a:t>, </a:t>
            </a:r>
            <a:r>
              <a:rPr lang="en-US" sz="2000" dirty="0" err="1"/>
              <a:t>střemch</a:t>
            </a:r>
            <a:r>
              <a:rPr lang="cs-CZ" sz="2000" dirty="0"/>
              <a:t>y</a:t>
            </a:r>
            <a:r>
              <a:rPr lang="en-US" sz="2000" dirty="0"/>
              <a:t> </a:t>
            </a:r>
            <a:r>
              <a:rPr lang="en-US" sz="2000" dirty="0" err="1"/>
              <a:t>pozdní</a:t>
            </a:r>
            <a:r>
              <a:rPr lang="cs-CZ" sz="2000" dirty="0"/>
              <a:t> a</a:t>
            </a:r>
            <a:r>
              <a:rPr lang="en-US" sz="2000" dirty="0"/>
              <a:t> </a:t>
            </a:r>
            <a:r>
              <a:rPr lang="en-US" sz="2000" dirty="0" err="1"/>
              <a:t>bobkoviš</a:t>
            </a:r>
            <a:r>
              <a:rPr lang="cs-CZ" sz="2000" dirty="0"/>
              <a:t>ně</a:t>
            </a:r>
            <a:r>
              <a:rPr lang="en-US" sz="2000" dirty="0"/>
              <a:t> </a:t>
            </a:r>
            <a:r>
              <a:rPr lang="en-US" sz="2000" dirty="0" err="1"/>
              <a:t>lékařsk</a:t>
            </a:r>
            <a:r>
              <a:rPr lang="cs-CZ" sz="2000" dirty="0"/>
              <a:t>é</a:t>
            </a:r>
            <a:r>
              <a:rPr lang="en-US" sz="2000" dirty="0"/>
              <a:t>. </a:t>
            </a:r>
          </a:p>
        </p:txBody>
      </p:sp>
      <p:sp>
        <p:nvSpPr>
          <p:cNvPr id="9" name="Obdélník 8">
            <a:extLst>
              <a:ext uri="{FF2B5EF4-FFF2-40B4-BE49-F238E27FC236}">
                <a16:creationId xmlns:a16="http://schemas.microsoft.com/office/drawing/2014/main" id="{46B3C195-4FF3-44B5-8763-0EB23B9689C0}"/>
              </a:ext>
            </a:extLst>
          </p:cNvPr>
          <p:cNvSpPr/>
          <p:nvPr/>
        </p:nvSpPr>
        <p:spPr>
          <a:xfrm>
            <a:off x="105938" y="1885165"/>
            <a:ext cx="8047462" cy="707886"/>
          </a:xfrm>
          <a:prstGeom prst="rect">
            <a:avLst/>
          </a:prstGeom>
        </p:spPr>
        <p:txBody>
          <a:bodyPr wrap="square">
            <a:spAutoFit/>
          </a:bodyPr>
          <a:lstStyle/>
          <a:p>
            <a:r>
              <a:rPr lang="en-US" sz="2000" dirty="0" err="1"/>
              <a:t>Při</a:t>
            </a:r>
            <a:r>
              <a:rPr lang="en-US" sz="2000" dirty="0"/>
              <a:t> </a:t>
            </a:r>
            <a:r>
              <a:rPr lang="en-US" sz="2000" dirty="0" err="1"/>
              <a:t>požití</a:t>
            </a:r>
            <a:r>
              <a:rPr lang="en-US" sz="2000" dirty="0"/>
              <a:t> </a:t>
            </a:r>
            <a:r>
              <a:rPr lang="en-US" sz="2000" dirty="0" err="1"/>
              <a:t>amygdalinu</a:t>
            </a:r>
            <a:r>
              <a:rPr lang="en-US" sz="2000" dirty="0"/>
              <a:t> </a:t>
            </a:r>
            <a:r>
              <a:rPr lang="en-US" sz="2000" dirty="0" err="1"/>
              <a:t>hrozí</a:t>
            </a:r>
            <a:r>
              <a:rPr lang="en-US" sz="2000" dirty="0"/>
              <a:t> </a:t>
            </a:r>
            <a:r>
              <a:rPr lang="en-US" sz="2000" dirty="0" err="1"/>
              <a:t>otrava</a:t>
            </a:r>
            <a:r>
              <a:rPr lang="en-US" sz="2000" dirty="0"/>
              <a:t> </a:t>
            </a:r>
            <a:r>
              <a:rPr lang="en-US" sz="2000" dirty="0" err="1"/>
              <a:t>kyanovodíkem</a:t>
            </a:r>
            <a:r>
              <a:rPr lang="en-US" sz="2000" dirty="0"/>
              <a:t>, </a:t>
            </a:r>
            <a:r>
              <a:rPr lang="en-US" sz="2000" dirty="0" err="1"/>
              <a:t>nebezpečná</a:t>
            </a:r>
            <a:r>
              <a:rPr lang="en-US" sz="2000" dirty="0"/>
              <a:t> </a:t>
            </a:r>
            <a:r>
              <a:rPr lang="en-US" sz="2000" dirty="0" err="1"/>
              <a:t>může</a:t>
            </a:r>
            <a:r>
              <a:rPr lang="en-US" sz="2000" dirty="0"/>
              <a:t> </a:t>
            </a:r>
            <a:r>
              <a:rPr lang="en-US" sz="2000" dirty="0" err="1"/>
              <a:t>být</a:t>
            </a:r>
            <a:r>
              <a:rPr lang="en-US" sz="2000" dirty="0"/>
              <a:t> </a:t>
            </a:r>
            <a:r>
              <a:rPr lang="en-US" sz="2000" dirty="0" err="1"/>
              <a:t>už</a:t>
            </a:r>
            <a:r>
              <a:rPr lang="en-US" sz="2000" dirty="0"/>
              <a:t> </a:t>
            </a:r>
            <a:r>
              <a:rPr lang="en-US" sz="2000" dirty="0" err="1"/>
              <a:t>dávka</a:t>
            </a:r>
            <a:r>
              <a:rPr lang="en-US" sz="2000" dirty="0"/>
              <a:t> 10 </a:t>
            </a:r>
            <a:r>
              <a:rPr lang="en-US" sz="2000" dirty="0" err="1"/>
              <a:t>hořkých</a:t>
            </a:r>
            <a:r>
              <a:rPr lang="en-US" sz="2000" dirty="0"/>
              <a:t> </a:t>
            </a:r>
            <a:r>
              <a:rPr lang="en-US" sz="2000" dirty="0" err="1"/>
              <a:t>mandlí</a:t>
            </a:r>
            <a:r>
              <a:rPr lang="en-US" sz="2000" dirty="0"/>
              <a:t> </a:t>
            </a:r>
            <a:r>
              <a:rPr lang="en-US" sz="2000" dirty="0" err="1"/>
              <a:t>nebo</a:t>
            </a:r>
            <a:r>
              <a:rPr lang="en-US" sz="2000" dirty="0"/>
              <a:t> </a:t>
            </a:r>
            <a:r>
              <a:rPr lang="en-US" sz="2000" dirty="0" err="1"/>
              <a:t>jadérka</a:t>
            </a:r>
            <a:r>
              <a:rPr lang="en-US" sz="2000" dirty="0"/>
              <a:t> z </a:t>
            </a:r>
            <a:r>
              <a:rPr lang="en-US" sz="2000" dirty="0" err="1"/>
              <a:t>dvou</a:t>
            </a:r>
            <a:r>
              <a:rPr lang="en-US" sz="2000" dirty="0"/>
              <a:t> </a:t>
            </a:r>
            <a:r>
              <a:rPr lang="en-US" sz="2000" dirty="0" err="1"/>
              <a:t>kilogramů</a:t>
            </a:r>
            <a:r>
              <a:rPr lang="en-US" sz="2000" dirty="0"/>
              <a:t> </a:t>
            </a:r>
            <a:r>
              <a:rPr lang="en-US" sz="2000" dirty="0" err="1"/>
              <a:t>jablek</a:t>
            </a:r>
            <a:r>
              <a:rPr lang="en-US" sz="2000" dirty="0"/>
              <a:t>.</a:t>
            </a:r>
          </a:p>
        </p:txBody>
      </p:sp>
      <p:pic>
        <p:nvPicPr>
          <p:cNvPr id="11" name="Obrázek 10">
            <a:extLst>
              <a:ext uri="{FF2B5EF4-FFF2-40B4-BE49-F238E27FC236}">
                <a16:creationId xmlns:a16="http://schemas.microsoft.com/office/drawing/2014/main" id="{8C7E8651-C629-4820-A523-2B7B1307ED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1404" y="2601194"/>
            <a:ext cx="2927797" cy="1676400"/>
          </a:xfrm>
          <a:prstGeom prst="rect">
            <a:avLst/>
          </a:prstGeom>
        </p:spPr>
      </p:pic>
      <p:sp>
        <p:nvSpPr>
          <p:cNvPr id="12" name="Obdélník 11">
            <a:extLst>
              <a:ext uri="{FF2B5EF4-FFF2-40B4-BE49-F238E27FC236}">
                <a16:creationId xmlns:a16="http://schemas.microsoft.com/office/drawing/2014/main" id="{1CE800F5-F45E-4EAB-BFB5-6D73862FAFD5}"/>
              </a:ext>
            </a:extLst>
          </p:cNvPr>
          <p:cNvSpPr/>
          <p:nvPr/>
        </p:nvSpPr>
        <p:spPr>
          <a:xfrm>
            <a:off x="161991" y="2767280"/>
            <a:ext cx="5715000" cy="1323439"/>
          </a:xfrm>
          <a:prstGeom prst="rect">
            <a:avLst/>
          </a:prstGeom>
        </p:spPr>
        <p:txBody>
          <a:bodyPr wrap="square">
            <a:spAutoFit/>
          </a:bodyPr>
          <a:lstStyle/>
          <a:p>
            <a:r>
              <a:rPr lang="en-US" sz="2000" b="1" dirty="0"/>
              <a:t>Linamarin </a:t>
            </a:r>
            <a:r>
              <a:rPr lang="en-US" sz="2000" dirty="0"/>
              <a:t>je </a:t>
            </a:r>
            <a:r>
              <a:rPr lang="cs-CZ" sz="2000" dirty="0"/>
              <a:t>přírodní </a:t>
            </a:r>
            <a:r>
              <a:rPr lang="en-US" sz="2000" dirty="0" err="1"/>
              <a:t>kyanogenní</a:t>
            </a:r>
            <a:r>
              <a:rPr lang="en-US" sz="2000" dirty="0"/>
              <a:t> </a:t>
            </a:r>
            <a:r>
              <a:rPr lang="en-US" sz="2000" dirty="0" err="1"/>
              <a:t>glykosid</a:t>
            </a:r>
            <a:r>
              <a:rPr lang="en-US" sz="2000" dirty="0"/>
              <a:t> </a:t>
            </a:r>
            <a:r>
              <a:rPr lang="en-US" sz="2000" dirty="0" err="1"/>
              <a:t>obsažený</a:t>
            </a:r>
            <a:r>
              <a:rPr lang="en-US" sz="2000" dirty="0"/>
              <a:t> v </a:t>
            </a:r>
            <a:r>
              <a:rPr lang="en-US" sz="2000" dirty="0" err="1"/>
              <a:t>manioku</a:t>
            </a:r>
            <a:r>
              <a:rPr lang="en-US" sz="2000" dirty="0"/>
              <a:t> </a:t>
            </a:r>
            <a:r>
              <a:rPr lang="en-US" sz="2000" dirty="0" err="1"/>
              <a:t>jedlém</a:t>
            </a:r>
            <a:r>
              <a:rPr lang="en-US" sz="2000" dirty="0"/>
              <a:t>, </a:t>
            </a:r>
            <a:r>
              <a:rPr lang="en-US" sz="2000" dirty="0" err="1"/>
              <a:t>fazolu</a:t>
            </a:r>
            <a:r>
              <a:rPr lang="en-US" sz="2000" dirty="0"/>
              <a:t> </a:t>
            </a:r>
            <a:r>
              <a:rPr lang="en-US" sz="2000" dirty="0" err="1"/>
              <a:t>měsíčním</a:t>
            </a:r>
            <a:r>
              <a:rPr lang="en-US" sz="2000" dirty="0"/>
              <a:t> a </a:t>
            </a:r>
            <a:r>
              <a:rPr lang="en-US" sz="2000" dirty="0" err="1"/>
              <a:t>lnu</a:t>
            </a:r>
            <a:r>
              <a:rPr lang="en-US" sz="2000" dirty="0"/>
              <a:t> </a:t>
            </a:r>
            <a:r>
              <a:rPr lang="en-US" sz="2000" dirty="0" err="1"/>
              <a:t>setém</a:t>
            </a:r>
            <a:r>
              <a:rPr lang="en-US" sz="2000" dirty="0"/>
              <a:t>.</a:t>
            </a:r>
            <a:r>
              <a:rPr lang="cs-CZ" sz="2000" dirty="0"/>
              <a:t> Před konzumací musí být rostliny podrobeny tepelné úpravě.</a:t>
            </a:r>
            <a:endParaRPr lang="en-US" sz="2000" dirty="0"/>
          </a:p>
        </p:txBody>
      </p:sp>
      <p:sp>
        <p:nvSpPr>
          <p:cNvPr id="2" name="Obdélník 1">
            <a:extLst>
              <a:ext uri="{FF2B5EF4-FFF2-40B4-BE49-F238E27FC236}">
                <a16:creationId xmlns:a16="http://schemas.microsoft.com/office/drawing/2014/main" id="{DD852E0D-1829-FB0B-DB56-903C80C9401C}"/>
              </a:ext>
            </a:extLst>
          </p:cNvPr>
          <p:cNvSpPr/>
          <p:nvPr/>
        </p:nvSpPr>
        <p:spPr>
          <a:xfrm>
            <a:off x="152400" y="4215645"/>
            <a:ext cx="8868456" cy="1323439"/>
          </a:xfrm>
          <a:prstGeom prst="rect">
            <a:avLst/>
          </a:prstGeom>
        </p:spPr>
        <p:txBody>
          <a:bodyPr wrap="square">
            <a:spAutoFit/>
          </a:bodyPr>
          <a:lstStyle/>
          <a:p>
            <a:pPr algn="just"/>
            <a:r>
              <a:rPr lang="en-US" sz="2000" b="1" dirty="0" err="1">
                <a:cs typeface="Arial" panose="020B0604020202020204" pitchFamily="34" charset="0"/>
              </a:rPr>
              <a:t>Kyanamid</a:t>
            </a:r>
            <a:r>
              <a:rPr lang="cs-CZ" sz="2000" b="1" dirty="0">
                <a:cs typeface="Arial" panose="020B0604020202020204" pitchFamily="34" charset="0"/>
              </a:rPr>
              <a:t> </a:t>
            </a:r>
            <a:r>
              <a:rPr lang="cs-CZ" sz="2000" dirty="0" err="1">
                <a:cs typeface="Arial" panose="020B0604020202020204" pitchFamily="34" charset="0"/>
              </a:rPr>
              <a:t>NH</a:t>
            </a:r>
            <a:r>
              <a:rPr lang="cs-CZ" sz="2000" baseline="-25000" dirty="0" err="1">
                <a:cs typeface="Arial" panose="020B0604020202020204" pitchFamily="34" charset="0"/>
              </a:rPr>
              <a:t>2</a:t>
            </a:r>
            <a:r>
              <a:rPr lang="cs-CZ" sz="2000" dirty="0" err="1">
                <a:cs typeface="Arial" panose="020B0604020202020204" pitchFamily="34" charset="0"/>
              </a:rPr>
              <a:t>CN</a:t>
            </a:r>
            <a:r>
              <a:rPr lang="cs-CZ" sz="2000" dirty="0">
                <a:cs typeface="Arial" panose="020B0604020202020204" pitchFamily="34" charset="0"/>
              </a:rPr>
              <a:t> = bezbarvá krystalická látka, snadno </a:t>
            </a:r>
            <a:r>
              <a:rPr lang="cs-CZ" sz="2000" dirty="0" err="1">
                <a:cs typeface="Arial" panose="020B0604020202020204" pitchFamily="34" charset="0"/>
              </a:rPr>
              <a:t>dimerující</a:t>
            </a:r>
            <a:r>
              <a:rPr lang="cs-CZ" sz="2000" dirty="0">
                <a:cs typeface="Arial" panose="020B0604020202020204" pitchFamily="34" charset="0"/>
              </a:rPr>
              <a:t> na dikyandiamid. Kyanamid i jeho dimer se vyrábějí z kyanamidu vápenatého (dusíkatého vápna). Používají se při výrobě heterocyklických sloučenin a umělých hmot. Používá se také jako </a:t>
            </a:r>
            <a:r>
              <a:rPr lang="cs-CZ" sz="2000" u="sng" dirty="0" err="1">
                <a:cs typeface="Arial" panose="020B0604020202020204" pitchFamily="34" charset="0"/>
              </a:rPr>
              <a:t>antabus</a:t>
            </a:r>
            <a:r>
              <a:rPr lang="cs-CZ" sz="2000" dirty="0">
                <a:cs typeface="Arial" panose="020B0604020202020204" pitchFamily="34" charset="0"/>
              </a:rPr>
              <a:t>.</a:t>
            </a:r>
          </a:p>
        </p:txBody>
      </p:sp>
      <p:pic>
        <p:nvPicPr>
          <p:cNvPr id="3" name="Picture 4" descr="Full skeletal formulas of cyanamide, both tautomers">
            <a:extLst>
              <a:ext uri="{FF2B5EF4-FFF2-40B4-BE49-F238E27FC236}">
                <a16:creationId xmlns:a16="http://schemas.microsoft.com/office/drawing/2014/main" id="{6F4A1F0A-078D-1143-B54C-2B32F0A933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897" y="5240897"/>
            <a:ext cx="2977110" cy="84622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07AD0760-F112-3204-687E-67A7A2D8BCC7}"/>
              </a:ext>
            </a:extLst>
          </p:cNvPr>
          <p:cNvSpPr/>
          <p:nvPr/>
        </p:nvSpPr>
        <p:spPr>
          <a:xfrm>
            <a:off x="152401" y="6043839"/>
            <a:ext cx="7162800" cy="707886"/>
          </a:xfrm>
          <a:prstGeom prst="rect">
            <a:avLst/>
          </a:prstGeom>
        </p:spPr>
        <p:txBody>
          <a:bodyPr wrap="square">
            <a:spAutoFit/>
          </a:bodyPr>
          <a:lstStyle/>
          <a:p>
            <a:r>
              <a:rPr lang="en-US" sz="2000" b="1" dirty="0">
                <a:cs typeface="Arial" panose="020B0604020202020204" pitchFamily="34" charset="0"/>
              </a:rPr>
              <a:t>Di</a:t>
            </a:r>
            <a:r>
              <a:rPr lang="cs-CZ" sz="2000" b="1" dirty="0">
                <a:cs typeface="Arial" panose="020B0604020202020204" pitchFamily="34" charset="0"/>
              </a:rPr>
              <a:t>k</a:t>
            </a:r>
            <a:r>
              <a:rPr lang="en-US" sz="2000" b="1" dirty="0" err="1">
                <a:cs typeface="Arial" panose="020B0604020202020204" pitchFamily="34" charset="0"/>
              </a:rPr>
              <a:t>yanamid</a:t>
            </a:r>
            <a:r>
              <a:rPr lang="cs-CZ" sz="2000" b="1" dirty="0">
                <a:cs typeface="Arial" panose="020B0604020202020204" pitchFamily="34" charset="0"/>
              </a:rPr>
              <a:t>  </a:t>
            </a:r>
            <a:r>
              <a:rPr lang="en-US" sz="2000" dirty="0" err="1">
                <a:cs typeface="Arial" panose="020B0604020202020204" pitchFamily="34" charset="0"/>
              </a:rPr>
              <a:t>C</a:t>
            </a:r>
            <a:r>
              <a:rPr lang="en-US" sz="2000" baseline="-25000" dirty="0" err="1">
                <a:cs typeface="Arial" panose="020B0604020202020204" pitchFamily="34" charset="0"/>
              </a:rPr>
              <a:t>2</a:t>
            </a:r>
            <a:r>
              <a:rPr lang="en-US" sz="2000" dirty="0" err="1">
                <a:cs typeface="Arial" panose="020B0604020202020204" pitchFamily="34" charset="0"/>
              </a:rPr>
              <a:t>N</a:t>
            </a:r>
            <a:r>
              <a:rPr lang="en-US" sz="2000" baseline="-25000" dirty="0" err="1">
                <a:cs typeface="Arial" panose="020B0604020202020204" pitchFamily="34" charset="0"/>
              </a:rPr>
              <a:t>3</a:t>
            </a:r>
            <a:r>
              <a:rPr lang="en-US" sz="2000" baseline="30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vzniká </a:t>
            </a:r>
            <a:r>
              <a:rPr lang="cs-CZ" sz="2000" dirty="0" err="1">
                <a:cs typeface="Arial" panose="020B0604020202020204" pitchFamily="34" charset="0"/>
              </a:rPr>
              <a:t>rozladem</a:t>
            </a:r>
            <a:r>
              <a:rPr lang="cs-CZ" sz="2000" dirty="0">
                <a:cs typeface="Arial" panose="020B0604020202020204" pitchFamily="34" charset="0"/>
              </a:rPr>
              <a:t> </a:t>
            </a:r>
            <a:r>
              <a:rPr lang="en-US" sz="2000" dirty="0">
                <a:cs typeface="Arial" panose="020B0604020202020204" pitchFamily="34" charset="0"/>
              </a:rPr>
              <a:t>2-cyanoguanidin</a:t>
            </a:r>
            <a:r>
              <a:rPr lang="cs-CZ" sz="2000" dirty="0">
                <a:cs typeface="Arial" panose="020B0604020202020204" pitchFamily="34" charset="0"/>
              </a:rPr>
              <a:t>u</a:t>
            </a:r>
            <a:r>
              <a:rPr lang="en-US" sz="2000" dirty="0">
                <a:cs typeface="Arial" panose="020B0604020202020204" pitchFamily="34" charset="0"/>
              </a:rPr>
              <a:t>. </a:t>
            </a:r>
            <a:r>
              <a:rPr lang="cs-CZ" sz="2000" dirty="0">
                <a:cs typeface="Arial" panose="020B0604020202020204" pitchFamily="34" charset="0"/>
              </a:rPr>
              <a:t>Používá se v organické syntéze.</a:t>
            </a:r>
            <a:endParaRPr lang="en-US" sz="2000" dirty="0">
              <a:cs typeface="Arial" panose="020B0604020202020204" pitchFamily="34" charset="0"/>
            </a:endParaRPr>
          </a:p>
        </p:txBody>
      </p:sp>
      <p:pic>
        <p:nvPicPr>
          <p:cNvPr id="5" name="Picture 2" descr="https://upload.wikimedia.org/wikipedia/commons/4/44/Dicyanamide.png">
            <a:extLst>
              <a:ext uri="{FF2B5EF4-FFF2-40B4-BE49-F238E27FC236}">
                <a16:creationId xmlns:a16="http://schemas.microsoft.com/office/drawing/2014/main" id="{1C97E37A-5835-96F3-299C-8A809571FA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5309" y="5906376"/>
            <a:ext cx="1219199" cy="71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291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Transformation of calcium cyanamide.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3048000"/>
            <a:ext cx="6754104" cy="366408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11868" y="440442"/>
            <a:ext cx="4131532" cy="533400"/>
          </a:xfrm>
        </p:spPr>
        <p:txBody>
          <a:bodyPr>
            <a:normAutofit/>
          </a:bodyPr>
          <a:lstStyle/>
          <a:p>
            <a:r>
              <a:rPr lang="en-US" sz="2000" b="1" dirty="0" err="1">
                <a:latin typeface="+mn-lt"/>
                <a:cs typeface="Arial" panose="020B0604020202020204" pitchFamily="34" charset="0"/>
              </a:rPr>
              <a:t>Kyanamid</a:t>
            </a:r>
            <a:r>
              <a:rPr lang="en-US" sz="2000" b="1" dirty="0">
                <a:latin typeface="+mn-lt"/>
                <a:cs typeface="Arial" panose="020B0604020202020204" pitchFamily="34" charset="0"/>
              </a:rPr>
              <a:t> </a:t>
            </a:r>
            <a:r>
              <a:rPr lang="cs-CZ" sz="2000" b="1" dirty="0" err="1">
                <a:latin typeface="+mn-lt"/>
                <a:cs typeface="Arial" panose="020B0604020202020204" pitchFamily="34" charset="0"/>
              </a:rPr>
              <a:t>vá</a:t>
            </a:r>
            <a:r>
              <a:rPr lang="en-US" sz="2000" b="1" dirty="0" err="1">
                <a:latin typeface="+mn-lt"/>
                <a:cs typeface="Arial" panose="020B0604020202020204" pitchFamily="34" charset="0"/>
              </a:rPr>
              <a:t>penat</a:t>
            </a:r>
            <a:r>
              <a:rPr lang="cs-CZ" sz="2000" b="1" dirty="0">
                <a:latin typeface="+mn-lt"/>
                <a:cs typeface="Arial" panose="020B0604020202020204" pitchFamily="34" charset="0"/>
              </a:rPr>
              <a:t>ý</a:t>
            </a:r>
            <a:r>
              <a:rPr lang="en-US" sz="2000" b="1" dirty="0">
                <a:latin typeface="+mn-lt"/>
                <a:cs typeface="Arial" panose="020B0604020202020204" pitchFamily="34" charset="0"/>
              </a:rPr>
              <a:t> </a:t>
            </a:r>
            <a:r>
              <a:rPr lang="en-US" sz="2000" dirty="0">
                <a:latin typeface="+mn-lt"/>
                <a:cs typeface="Arial" panose="020B0604020202020204" pitchFamily="34" charset="0"/>
              </a:rPr>
              <a:t>(d</a:t>
            </a:r>
            <a:r>
              <a:rPr lang="cs-CZ" sz="2000" dirty="0">
                <a:latin typeface="+mn-lt"/>
                <a:cs typeface="Arial" panose="020B0604020202020204" pitchFamily="34" charset="0"/>
              </a:rPr>
              <a:t>u</a:t>
            </a:r>
            <a:r>
              <a:rPr lang="en-US" sz="2000" dirty="0">
                <a:latin typeface="+mn-lt"/>
                <a:cs typeface="Arial" panose="020B0604020202020204" pitchFamily="34" charset="0"/>
              </a:rPr>
              <a:t>s</a:t>
            </a:r>
            <a:r>
              <a:rPr lang="cs-CZ" sz="2000" dirty="0" err="1">
                <a:latin typeface="+mn-lt"/>
                <a:cs typeface="Arial" panose="020B0604020202020204" pitchFamily="34" charset="0"/>
              </a:rPr>
              <a:t>ík</a:t>
            </a:r>
            <a:r>
              <a:rPr lang="en-US" sz="2000" dirty="0">
                <a:latin typeface="+mn-lt"/>
                <a:cs typeface="Arial" panose="020B0604020202020204" pitchFamily="34" charset="0"/>
              </a:rPr>
              <a:t>at</a:t>
            </a:r>
            <a:r>
              <a:rPr lang="cs-CZ" sz="2000" dirty="0">
                <a:latin typeface="+mn-lt"/>
                <a:cs typeface="Arial" panose="020B0604020202020204" pitchFamily="34" charset="0"/>
              </a:rPr>
              <a:t>é</a:t>
            </a:r>
            <a:r>
              <a:rPr lang="en-US" sz="2000" dirty="0">
                <a:latin typeface="+mn-lt"/>
                <a:cs typeface="Arial" panose="020B0604020202020204" pitchFamily="34" charset="0"/>
              </a:rPr>
              <a:t> </a:t>
            </a:r>
            <a:r>
              <a:rPr lang="cs-CZ" sz="2000" dirty="0" err="1">
                <a:latin typeface="+mn-lt"/>
                <a:cs typeface="Arial" panose="020B0604020202020204" pitchFamily="34" charset="0"/>
              </a:rPr>
              <a:t>vá</a:t>
            </a:r>
            <a:r>
              <a:rPr lang="en-US" sz="2000" dirty="0" err="1">
                <a:latin typeface="+mn-lt"/>
                <a:cs typeface="Arial" panose="020B0604020202020204" pitchFamily="34" charset="0"/>
              </a:rPr>
              <a:t>pno</a:t>
            </a:r>
            <a:r>
              <a:rPr lang="en-US" sz="2000" dirty="0">
                <a:latin typeface="+mn-lt"/>
                <a:cs typeface="Arial" panose="020B0604020202020204" pitchFamily="34" charset="0"/>
              </a:rPr>
              <a:t>)</a:t>
            </a:r>
            <a:endParaRPr lang="cs-CZ" sz="2000" dirty="0">
              <a:latin typeface="+mn-lt"/>
              <a:cs typeface="Arial" panose="020B0604020202020204" pitchFamily="34" charset="0"/>
            </a:endParaRPr>
          </a:p>
        </p:txBody>
      </p:sp>
      <p:sp>
        <p:nvSpPr>
          <p:cNvPr id="6" name="Obdélník 5"/>
          <p:cNvSpPr/>
          <p:nvPr/>
        </p:nvSpPr>
        <p:spPr>
          <a:xfrm>
            <a:off x="360394" y="1118108"/>
            <a:ext cx="8661085" cy="1015663"/>
          </a:xfrm>
          <a:prstGeom prst="rect">
            <a:avLst/>
          </a:prstGeom>
        </p:spPr>
        <p:txBody>
          <a:bodyPr wrap="square">
            <a:spAutoFit/>
          </a:bodyPr>
          <a:lstStyle/>
          <a:p>
            <a:r>
              <a:rPr lang="cs-CZ" sz="2000" dirty="0">
                <a:cs typeface="Arial" panose="020B0604020202020204" pitchFamily="34" charset="0"/>
              </a:rPr>
              <a:t>- vzniká zahříváním CaC</a:t>
            </a:r>
            <a:r>
              <a:rPr lang="cs-CZ" sz="2000" baseline="-25000" dirty="0">
                <a:cs typeface="Arial" panose="020B0604020202020204" pitchFamily="34" charset="0"/>
              </a:rPr>
              <a:t>2</a:t>
            </a:r>
            <a:r>
              <a:rPr lang="cs-CZ" sz="2000" dirty="0">
                <a:cs typeface="Arial" panose="020B0604020202020204" pitchFamily="34" charset="0"/>
              </a:rPr>
              <a:t>  elektrické peci </a:t>
            </a:r>
            <a:r>
              <a:rPr lang="en-US" sz="2000" dirty="0">
                <a:cs typeface="Arial" panose="020B0604020202020204" pitchFamily="34" charset="0"/>
              </a:rPr>
              <a:t> </a:t>
            </a:r>
            <a:r>
              <a:rPr lang="cs-CZ" sz="2000" dirty="0">
                <a:cs typeface="Arial" panose="020B0604020202020204" pitchFamily="34" charset="0"/>
              </a:rPr>
              <a:t>(cca </a:t>
            </a:r>
            <a:r>
              <a:rPr lang="en-US" sz="2000" dirty="0">
                <a:cs typeface="Arial" panose="020B0604020202020204" pitchFamily="34" charset="0"/>
              </a:rPr>
              <a:t>1100 °C</a:t>
            </a:r>
            <a:r>
              <a:rPr lang="cs-CZ" sz="2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kterou proudí dusík. </a:t>
            </a:r>
          </a:p>
          <a:p>
            <a:pPr algn="ctr"/>
            <a:r>
              <a:rPr lang="en-US" sz="2000" dirty="0">
                <a:cs typeface="Arial" panose="020B0604020202020204" pitchFamily="34" charset="0"/>
              </a:rPr>
              <a:t>CaC</a:t>
            </a:r>
            <a:r>
              <a:rPr lang="en-US" sz="2000" baseline="-25000" dirty="0">
                <a:cs typeface="Arial" panose="020B0604020202020204" pitchFamily="34" charset="0"/>
              </a:rPr>
              <a:t>2</a:t>
            </a:r>
            <a:r>
              <a:rPr lang="en-US" sz="2000" dirty="0">
                <a:cs typeface="Arial" panose="020B0604020202020204" pitchFamily="34" charset="0"/>
              </a:rPr>
              <a:t> + N</a:t>
            </a:r>
            <a:r>
              <a:rPr lang="en-US" sz="2000" baseline="-25000" dirty="0">
                <a:cs typeface="Arial" panose="020B0604020202020204" pitchFamily="34" charset="0"/>
              </a:rPr>
              <a:t>2</a:t>
            </a:r>
            <a:r>
              <a:rPr lang="en-US" sz="2000" dirty="0">
                <a:cs typeface="Arial" panose="020B0604020202020204" pitchFamily="34" charset="0"/>
              </a:rPr>
              <a:t> → CaCN</a:t>
            </a:r>
            <a:r>
              <a:rPr lang="en-US" sz="2000" baseline="-25000" dirty="0">
                <a:cs typeface="Arial" panose="020B0604020202020204" pitchFamily="34" charset="0"/>
              </a:rPr>
              <a:t>2</a:t>
            </a:r>
            <a:r>
              <a:rPr lang="en-US" sz="2000" dirty="0">
                <a:cs typeface="Arial" panose="020B0604020202020204" pitchFamily="34" charset="0"/>
              </a:rPr>
              <a:t> + C</a:t>
            </a:r>
            <a:endParaRPr lang="cs-CZ" sz="2000" dirty="0">
              <a:cs typeface="Arial" panose="020B0604020202020204" pitchFamily="34" charset="0"/>
            </a:endParaRPr>
          </a:p>
          <a:p>
            <a:pPr algn="just"/>
            <a:r>
              <a:rPr lang="cs-CZ" sz="2000" dirty="0">
                <a:cs typeface="Arial" panose="020B0604020202020204" pitchFamily="34" charset="0"/>
              </a:rPr>
              <a:t>Používá se jako hnojivo.</a:t>
            </a:r>
          </a:p>
        </p:txBody>
      </p:sp>
      <p:pic>
        <p:nvPicPr>
          <p:cNvPr id="48135" name="Picture 7" descr="Calcium cyanami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265" y="2549269"/>
            <a:ext cx="2331988" cy="762028"/>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414626" y="2133771"/>
            <a:ext cx="4386137" cy="830997"/>
          </a:xfrm>
          <a:prstGeom prst="rect">
            <a:avLst/>
          </a:prstGeom>
        </p:spPr>
        <p:txBody>
          <a:bodyPr wrap="none">
            <a:spAutoFit/>
          </a:bodyPr>
          <a:lstStyle/>
          <a:p>
            <a:r>
              <a:rPr lang="pt-BR" dirty="0">
                <a:latin typeface="Arial" panose="020B0604020202020204" pitchFamily="34" charset="0"/>
                <a:cs typeface="Arial" panose="020B0604020202020204" pitchFamily="34" charset="0"/>
              </a:rPr>
              <a:t>CaCN</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+ 3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O → 2 NH</a:t>
            </a:r>
            <a:r>
              <a:rPr lang="pt-BR" baseline="-25000" dirty="0">
                <a:latin typeface="Arial" panose="020B0604020202020204" pitchFamily="34" charset="0"/>
                <a:cs typeface="Arial" panose="020B0604020202020204" pitchFamily="34" charset="0"/>
              </a:rPr>
              <a:t>3</a:t>
            </a:r>
            <a:r>
              <a:rPr lang="pt-BR" dirty="0">
                <a:latin typeface="Arial" panose="020B0604020202020204" pitchFamily="34" charset="0"/>
                <a:cs typeface="Arial" panose="020B0604020202020204" pitchFamily="34" charset="0"/>
              </a:rPr>
              <a:t> + CaCO</a:t>
            </a:r>
            <a:r>
              <a:rPr lang="pt-BR" baseline="-25000" dirty="0">
                <a:latin typeface="Arial" panose="020B0604020202020204" pitchFamily="34" charset="0"/>
                <a:cs typeface="Arial" panose="020B0604020202020204" pitchFamily="34" charset="0"/>
              </a:rPr>
              <a:t>3</a:t>
            </a:r>
            <a:endParaRPr lang="cs-CZ" baseline="-25000" dirty="0">
              <a:latin typeface="Arial" panose="020B0604020202020204" pitchFamily="34" charset="0"/>
              <a:cs typeface="Arial" panose="020B0604020202020204" pitchFamily="34" charset="0"/>
            </a:endParaRPr>
          </a:p>
          <a:p>
            <a:endParaRPr lang="cs-CZ" baseline="-25000" dirty="0">
              <a:latin typeface="Arial" panose="020B0604020202020204" pitchFamily="34" charset="0"/>
              <a:cs typeface="Arial" panose="020B0604020202020204" pitchFamily="34" charset="0"/>
            </a:endParaRPr>
          </a:p>
          <a:p>
            <a:pPr algn="ctr"/>
            <a:r>
              <a:rPr lang="pt-BR" dirty="0">
                <a:latin typeface="Arial" panose="020B0604020202020204" pitchFamily="34" charset="0"/>
                <a:cs typeface="Arial" panose="020B0604020202020204" pitchFamily="34" charset="0"/>
              </a:rPr>
              <a:t>CaCN</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O + CO</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CaCO</a:t>
            </a:r>
            <a:r>
              <a:rPr lang="pt-BR" baseline="-25000" dirty="0">
                <a:latin typeface="Arial" panose="020B0604020202020204" pitchFamily="34" charset="0"/>
                <a:cs typeface="Arial" panose="020B0604020202020204" pitchFamily="34" charset="0"/>
              </a:rPr>
              <a:t>3</a:t>
            </a:r>
            <a:r>
              <a:rPr lang="pt-BR" dirty="0">
                <a:latin typeface="Arial" panose="020B0604020202020204" pitchFamily="34" charset="0"/>
                <a:cs typeface="Arial" panose="020B0604020202020204" pitchFamily="34" charset="0"/>
              </a:rPr>
              <a:t> +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NCN</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8068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304800"/>
            <a:ext cx="8534400" cy="2677656"/>
          </a:xfrm>
          <a:prstGeom prst="rect">
            <a:avLst/>
          </a:prstGeom>
        </p:spPr>
        <p:txBody>
          <a:bodyPr wrap="square">
            <a:spAutoFit/>
          </a:bodyPr>
          <a:lstStyle/>
          <a:p>
            <a:r>
              <a:rPr lang="en-GB" altLang="en-US" sz="2000" b="1" dirty="0" err="1">
                <a:cs typeface="Arial" panose="020B0604020202020204" pitchFamily="34" charset="0"/>
              </a:rPr>
              <a:t>Kyselina</a:t>
            </a:r>
            <a:r>
              <a:rPr lang="en-GB" altLang="en-US" sz="2000" b="1" dirty="0">
                <a:cs typeface="Arial" panose="020B0604020202020204" pitchFamily="34" charset="0"/>
              </a:rPr>
              <a:t> </a:t>
            </a:r>
            <a:r>
              <a:rPr lang="en-GB" altLang="en-US" sz="2000" b="1" dirty="0" err="1">
                <a:cs typeface="Arial" panose="020B0604020202020204" pitchFamily="34" charset="0"/>
              </a:rPr>
              <a:t>kyanatá</a:t>
            </a:r>
            <a:r>
              <a:rPr lang="en-GB" altLang="en-US" sz="2000" b="1" dirty="0">
                <a:cs typeface="Arial" panose="020B0604020202020204" pitchFamily="34" charset="0"/>
              </a:rPr>
              <a:t> </a:t>
            </a:r>
            <a:r>
              <a:rPr lang="cs-CZ" altLang="en-US" sz="2000" b="1" dirty="0">
                <a:cs typeface="Arial" panose="020B0604020202020204" pitchFamily="34" charset="0"/>
              </a:rPr>
              <a:t>(</a:t>
            </a:r>
            <a:r>
              <a:rPr lang="en-GB" altLang="en-US" sz="2000" b="1" dirty="0" err="1">
                <a:cs typeface="Arial" panose="020B0604020202020204" pitchFamily="34" charset="0"/>
              </a:rPr>
              <a:t>HOCN</a:t>
            </a:r>
            <a:r>
              <a:rPr lang="cs-CZ" altLang="en-US" sz="2000" b="1" dirty="0">
                <a:cs typeface="Arial" panose="020B0604020202020204" pitchFamily="34" charset="0"/>
              </a:rPr>
              <a:t>) </a:t>
            </a: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slabá</a:t>
            </a:r>
            <a:r>
              <a:rPr lang="en-GB" altLang="en-US" sz="2000" dirty="0">
                <a:cs typeface="Arial" panose="020B0604020202020204" pitchFamily="34" charset="0"/>
              </a:rPr>
              <a:t> </a:t>
            </a:r>
            <a:r>
              <a:rPr lang="en-GB" altLang="en-US" sz="2000" dirty="0" err="1">
                <a:cs typeface="Arial" panose="020B0604020202020204" pitchFamily="34" charset="0"/>
              </a:rPr>
              <a:t>kyselina</a:t>
            </a:r>
            <a:r>
              <a:rPr lang="en-GB" altLang="en-US" sz="2000" dirty="0">
                <a:cs typeface="Arial" panose="020B0604020202020204" pitchFamily="34" charset="0"/>
              </a:rPr>
              <a:t>, </a:t>
            </a:r>
            <a:r>
              <a:rPr lang="en-GB" altLang="en-US" sz="2000" dirty="0" err="1">
                <a:cs typeface="Arial" panose="020B0604020202020204" pitchFamily="34" charset="0"/>
              </a:rPr>
              <a:t>kapalina</a:t>
            </a:r>
            <a:r>
              <a:rPr lang="en-GB" altLang="en-US" sz="2000" dirty="0">
                <a:cs typeface="Arial" panose="020B0604020202020204" pitchFamily="34" charset="0"/>
              </a:rPr>
              <a:t> </a:t>
            </a:r>
          </a:p>
          <a:p>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kyanatany</a:t>
            </a:r>
            <a:r>
              <a:rPr lang="en-GB" altLang="en-US" sz="2000" dirty="0">
                <a:cs typeface="Arial" panose="020B0604020202020204" pitchFamily="34" charset="0"/>
              </a:rPr>
              <a:t> </a:t>
            </a:r>
            <a:r>
              <a:rPr lang="en-GB" altLang="en-US" sz="2000" dirty="0" err="1">
                <a:cs typeface="Arial" panose="020B0604020202020204" pitchFamily="34" charset="0"/>
              </a:rPr>
              <a:t>vznikají</a:t>
            </a:r>
            <a:r>
              <a:rPr lang="en-GB" altLang="en-US" sz="2000" dirty="0">
                <a:cs typeface="Arial" panose="020B0604020202020204" pitchFamily="34" charset="0"/>
              </a:rPr>
              <a:t> </a:t>
            </a:r>
            <a:r>
              <a:rPr lang="en-GB" altLang="en-US" sz="2000" dirty="0" err="1">
                <a:cs typeface="Arial" panose="020B0604020202020204" pitchFamily="34" charset="0"/>
              </a:rPr>
              <a:t>oxidací</a:t>
            </a:r>
            <a:r>
              <a:rPr lang="en-GB" altLang="en-US" sz="2000" dirty="0">
                <a:cs typeface="Arial" panose="020B0604020202020204" pitchFamily="34" charset="0"/>
              </a:rPr>
              <a:t> </a:t>
            </a:r>
            <a:r>
              <a:rPr lang="en-GB" altLang="en-US" sz="2000" dirty="0" err="1">
                <a:cs typeface="Arial" panose="020B0604020202020204" pitchFamily="34" charset="0"/>
              </a:rPr>
              <a:t>kyanid</a:t>
            </a:r>
            <a:r>
              <a:rPr lang="cs-CZ" altLang="en-US" sz="2000" dirty="0">
                <a:cs typeface="Arial" panose="020B0604020202020204" pitchFamily="34" charset="0"/>
              </a:rPr>
              <a:t>ů</a:t>
            </a:r>
          </a:p>
          <a:p>
            <a:endParaRPr lang="cs-CZ" altLang="en-US" sz="2000" dirty="0">
              <a:cs typeface="Arial" panose="020B0604020202020204" pitchFamily="34" charset="0"/>
            </a:endParaRPr>
          </a:p>
          <a:p>
            <a:endParaRPr lang="cs-CZ" sz="800" b="1" dirty="0">
              <a:cs typeface="Arial" panose="020B0604020202020204" pitchFamily="34" charset="0"/>
            </a:endParaRPr>
          </a:p>
          <a:p>
            <a:r>
              <a:rPr lang="cs-CZ" sz="2000" b="1" dirty="0">
                <a:cs typeface="Arial" panose="020B0604020202020204" pitchFamily="34" charset="0"/>
              </a:rPr>
              <a:t>Kyseliny </a:t>
            </a:r>
            <a:r>
              <a:rPr lang="cs-CZ" sz="2000" b="1" dirty="0" err="1">
                <a:cs typeface="Arial" panose="020B0604020202020204" pitchFamily="34" charset="0"/>
              </a:rPr>
              <a:t>isokyanatá</a:t>
            </a:r>
            <a:r>
              <a:rPr lang="cs-CZ" sz="2000" dirty="0">
                <a:cs typeface="Arial" panose="020B0604020202020204" pitchFamily="34" charset="0"/>
              </a:rPr>
              <a:t> </a:t>
            </a:r>
            <a:r>
              <a:rPr lang="cs-CZ" sz="2000" b="1" dirty="0">
                <a:cs typeface="Arial" panose="020B0604020202020204" pitchFamily="34" charset="0"/>
              </a:rPr>
              <a:t>(</a:t>
            </a:r>
            <a:r>
              <a:rPr lang="cs-CZ" sz="2000" b="1" dirty="0" err="1">
                <a:cs typeface="Arial" panose="020B0604020202020204" pitchFamily="34" charset="0"/>
              </a:rPr>
              <a:t>HNCO</a:t>
            </a:r>
            <a:r>
              <a:rPr lang="cs-CZ" sz="2000" b="1" dirty="0">
                <a:cs typeface="Arial" panose="020B0604020202020204" pitchFamily="34" charset="0"/>
              </a:rPr>
              <a:t>)   </a:t>
            </a:r>
            <a:r>
              <a:rPr lang="cs-CZ" sz="2000" dirty="0">
                <a:cs typeface="Arial" panose="020B0604020202020204" pitchFamily="34" charset="0"/>
              </a:rPr>
              <a:t>- kapalina, nestálá a jedovatá</a:t>
            </a:r>
          </a:p>
          <a:p>
            <a:r>
              <a:rPr lang="cs-CZ" sz="2000" dirty="0">
                <a:cs typeface="Arial" panose="020B0604020202020204" pitchFamily="34" charset="0"/>
              </a:rPr>
              <a:t>  = tautomer kyseliny kyanaté </a:t>
            </a:r>
          </a:p>
          <a:p>
            <a:endParaRPr lang="cs-CZ" altLang="en-US" sz="2000" dirty="0">
              <a:cs typeface="Arial" panose="020B0604020202020204" pitchFamily="34" charset="0"/>
            </a:endParaRPr>
          </a:p>
          <a:p>
            <a:endParaRPr lang="cs-CZ" altLang="en-US" sz="2000" dirty="0">
              <a:cs typeface="Arial" panose="020B0604020202020204" pitchFamily="34" charset="0"/>
            </a:endParaRPr>
          </a:p>
          <a:p>
            <a:r>
              <a:rPr lang="cs-CZ" sz="2000" b="1" dirty="0">
                <a:cs typeface="Arial" panose="020B0604020202020204" pitchFamily="34" charset="0"/>
              </a:rPr>
              <a:t>Kyselina fulminová</a:t>
            </a:r>
            <a:r>
              <a:rPr lang="cs-CZ" sz="2000" dirty="0">
                <a:cs typeface="Arial" panose="020B0604020202020204" pitchFamily="34" charset="0"/>
              </a:rPr>
              <a:t> </a:t>
            </a:r>
            <a:r>
              <a:rPr lang="cs-CZ" sz="2000" b="1" dirty="0">
                <a:cs typeface="Arial" panose="020B0604020202020204" pitchFamily="34" charset="0"/>
              </a:rPr>
              <a:t>(</a:t>
            </a:r>
            <a:r>
              <a:rPr lang="cs-CZ" sz="2000" b="1" dirty="0" err="1">
                <a:cs typeface="Arial" panose="020B0604020202020204" pitchFamily="34" charset="0"/>
              </a:rPr>
              <a:t>HCNO</a:t>
            </a:r>
            <a:r>
              <a:rPr lang="cs-CZ" sz="2000" b="1" dirty="0">
                <a:cs typeface="Arial" panose="020B0604020202020204" pitchFamily="34" charset="0"/>
              </a:rPr>
              <a:t>, </a:t>
            </a:r>
            <a:r>
              <a:rPr lang="cs-CZ" sz="2000" b="1" dirty="0" err="1">
                <a:cs typeface="Arial" panose="020B0604020202020204" pitchFamily="34" charset="0"/>
              </a:rPr>
              <a:t>kys</a:t>
            </a:r>
            <a:r>
              <a:rPr lang="cs-CZ" sz="2000" b="1" dirty="0">
                <a:cs typeface="Arial" panose="020B0604020202020204" pitchFamily="34" charset="0"/>
              </a:rPr>
              <a:t>. třaskavá)</a:t>
            </a:r>
            <a:endParaRPr lang="cs-CZ" altLang="en-US" sz="2000" b="1" dirty="0">
              <a:cs typeface="Arial" panose="020B0604020202020204" pitchFamily="34" charset="0"/>
            </a:endParaRPr>
          </a:p>
        </p:txBody>
      </p:sp>
      <p:pic>
        <p:nvPicPr>
          <p:cNvPr id="81924" name="Picture 4" descr="strukturní vzor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158424"/>
            <a:ext cx="5638800" cy="482178"/>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34297"/>
            <a:ext cx="1434536" cy="1638957"/>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04019" y="4020779"/>
            <a:ext cx="8763000" cy="1754326"/>
          </a:xfrm>
          <a:prstGeom prst="rect">
            <a:avLst/>
          </a:prstGeom>
        </p:spPr>
        <p:txBody>
          <a:bodyPr wrap="square">
            <a:spAutoFit/>
          </a:bodyPr>
          <a:lstStyle/>
          <a:p>
            <a:r>
              <a:rPr lang="cs-CZ" sz="2000" b="1" dirty="0">
                <a:cs typeface="Arial" panose="020B0604020202020204" pitchFamily="34" charset="0"/>
              </a:rPr>
              <a:t>Fulmináty</a:t>
            </a:r>
            <a:r>
              <a:rPr lang="cs-CZ" sz="2000" dirty="0">
                <a:cs typeface="Arial" panose="020B0604020202020204" pitchFamily="34" charset="0"/>
              </a:rPr>
              <a:t> </a:t>
            </a:r>
          </a:p>
          <a:p>
            <a:endParaRPr lang="cs-CZ" sz="800" dirty="0">
              <a:cs typeface="Arial" panose="020B0604020202020204" pitchFamily="34" charset="0"/>
            </a:endParaRPr>
          </a:p>
          <a:p>
            <a:r>
              <a:rPr lang="cs-CZ" sz="2000" dirty="0">
                <a:cs typeface="Arial" panose="020B0604020202020204" pitchFamily="34" charset="0"/>
              </a:rPr>
              <a:t> nestálé a snadno se explozivně rozkládají, využívají se jako třaskaviny nebo jako detonátory pro jiné explozivní materiály.</a:t>
            </a:r>
          </a:p>
          <a:p>
            <a:endParaRPr lang="cs-CZ" sz="2000" dirty="0">
              <a:cs typeface="Arial" panose="020B0604020202020204" pitchFamily="34" charset="0"/>
            </a:endParaRPr>
          </a:p>
          <a:p>
            <a:r>
              <a:rPr lang="cs-CZ" sz="2000" b="1" dirty="0"/>
              <a:t>Fulminát rtuťnatý </a:t>
            </a:r>
            <a:r>
              <a:rPr lang="cs-CZ" sz="2000" dirty="0"/>
              <a:t>(</a:t>
            </a:r>
            <a:r>
              <a:rPr lang="cs-CZ" sz="2000" dirty="0" err="1"/>
              <a:t>Hg</a:t>
            </a:r>
            <a:r>
              <a:rPr lang="cs-CZ" sz="2000" dirty="0"/>
              <a:t>(CNO)</a:t>
            </a:r>
            <a:r>
              <a:rPr lang="cs-CZ" sz="2000" baseline="-25000" dirty="0"/>
              <a:t>2</a:t>
            </a:r>
            <a:r>
              <a:rPr lang="cs-CZ" sz="2000" dirty="0"/>
              <a:t>, třaskavá rtuť) – součást rozbušek</a:t>
            </a:r>
            <a:endParaRPr lang="cs-CZ" sz="2000" dirty="0">
              <a:cs typeface="Arial" panose="020B0604020202020204" pitchFamily="34" charset="0"/>
            </a:endParaRPr>
          </a:p>
        </p:txBody>
      </p:sp>
      <p:pic>
        <p:nvPicPr>
          <p:cNvPr id="2050" name="Picture 2" descr="T3DB: Mercury(II) fulminate">
            <a:extLst>
              <a:ext uri="{FF2B5EF4-FFF2-40B4-BE49-F238E27FC236}">
                <a16:creationId xmlns:a16="http://schemas.microsoft.com/office/drawing/2014/main" id="{3A0FEF1E-4BA2-53FE-3984-FFD626BCF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219" y="4612557"/>
            <a:ext cx="2590800" cy="209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609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7264" y="160506"/>
            <a:ext cx="8763000" cy="2831544"/>
          </a:xfrm>
          <a:prstGeom prst="rect">
            <a:avLst/>
          </a:prstGeom>
          <a:noFill/>
        </p:spPr>
        <p:txBody>
          <a:bodyPr wrap="square" rtlCol="0">
            <a:spAutoFit/>
          </a:bodyPr>
          <a:lstStyle/>
          <a:p>
            <a:pPr algn="just"/>
            <a:r>
              <a:rPr lang="cs-CZ" sz="2000" b="1" dirty="0">
                <a:cs typeface="Arial" panose="020B0604020202020204" pitchFamily="34" charset="0"/>
              </a:rPr>
              <a:t>Močovina</a:t>
            </a:r>
            <a:r>
              <a:rPr lang="en-US" sz="2000" b="1" dirty="0">
                <a:cs typeface="Arial" panose="020B0604020202020204" pitchFamily="34" charset="0"/>
              </a:rPr>
              <a:t> </a:t>
            </a:r>
            <a:r>
              <a:rPr lang="cs-CZ" sz="2000" b="1" dirty="0">
                <a:cs typeface="Arial" panose="020B0604020202020204" pitchFamily="34" charset="0"/>
              </a:rPr>
              <a:t>CO(NH</a:t>
            </a:r>
            <a:r>
              <a:rPr lang="cs-CZ" sz="2000" b="1" baseline="-25000" dirty="0">
                <a:cs typeface="Arial" panose="020B0604020202020204" pitchFamily="34" charset="0"/>
              </a:rPr>
              <a:t>2</a:t>
            </a:r>
            <a:r>
              <a:rPr lang="cs-CZ" sz="2000" b="1" dirty="0">
                <a:cs typeface="Arial" panose="020B0604020202020204" pitchFamily="34" charset="0"/>
              </a:rPr>
              <a:t>)</a:t>
            </a:r>
            <a:r>
              <a:rPr lang="cs-CZ" sz="2000" b="1" baseline="-25000" dirty="0">
                <a:cs typeface="Arial" panose="020B0604020202020204" pitchFamily="34" charset="0"/>
              </a:rPr>
              <a:t>2</a:t>
            </a:r>
            <a:endParaRPr lang="en-US" sz="2000" b="1" dirty="0">
              <a:cs typeface="Arial" panose="020B0604020202020204" pitchFamily="34" charset="0"/>
            </a:endParaRPr>
          </a:p>
          <a:p>
            <a:pPr algn="just"/>
            <a:endParaRPr lang="en-US" sz="1000" dirty="0">
              <a:solidFill>
                <a:srgbClr val="FF0000"/>
              </a:solidFill>
              <a:cs typeface="Arial" panose="020B0604020202020204" pitchFamily="34" charset="0"/>
            </a:endParaRPr>
          </a:p>
          <a:p>
            <a:pPr algn="just"/>
            <a:r>
              <a:rPr lang="cs-CZ" sz="2000" dirty="0">
                <a:cs typeface="Arial" panose="020B0604020202020204" pitchFamily="34" charset="0"/>
              </a:rPr>
              <a:t>diamid kyseliny uhličité, urea</a:t>
            </a:r>
            <a:r>
              <a:rPr lang="en-US" sz="2000" dirty="0">
                <a:cs typeface="Arial" panose="020B0604020202020204" pitchFamily="34" charset="0"/>
              </a:rPr>
              <a:t>, </a:t>
            </a:r>
            <a:r>
              <a:rPr lang="cs-CZ" sz="2000" dirty="0">
                <a:cs typeface="Arial" panose="020B0604020202020204" pitchFamily="34" charset="0"/>
              </a:rPr>
              <a:t>karbamid</a:t>
            </a:r>
            <a:r>
              <a:rPr lang="en-US" sz="2000" dirty="0">
                <a:cs typeface="Arial" panose="020B0604020202020204" pitchFamily="34" charset="0"/>
              </a:rPr>
              <a:t>. </a:t>
            </a:r>
            <a:r>
              <a:rPr lang="cs-CZ" sz="2000" dirty="0">
                <a:cs typeface="Arial" panose="020B0604020202020204" pitchFamily="34" charset="0"/>
              </a:rPr>
              <a:t>Močovina byla tak první organickou sloučeninou vyrobenou čistě z anorganických látek (F. </a:t>
            </a:r>
            <a:r>
              <a:rPr lang="cs-CZ" sz="2000" dirty="0" err="1">
                <a:cs typeface="Arial" panose="020B0604020202020204" pitchFamily="34" charset="0"/>
              </a:rPr>
              <a:t>Woehler</a:t>
            </a:r>
            <a:r>
              <a:rPr lang="cs-CZ" sz="2000" dirty="0">
                <a:cs typeface="Arial" panose="020B0604020202020204" pitchFamily="34" charset="0"/>
              </a:rPr>
              <a:t> 1828): </a:t>
            </a:r>
          </a:p>
          <a:p>
            <a:pPr algn="just"/>
            <a:endParaRPr lang="en-US" sz="2000" dirty="0">
              <a:cs typeface="Arial" panose="020B0604020202020204" pitchFamily="34" charset="0"/>
            </a:endParaRPr>
          </a:p>
          <a:p>
            <a:pPr algn="just"/>
            <a:endParaRPr lang="en-US" sz="2000" dirty="0">
              <a:cs typeface="Arial" panose="020B0604020202020204" pitchFamily="34" charset="0"/>
            </a:endParaRPr>
          </a:p>
          <a:p>
            <a:pPr algn="just"/>
            <a:endParaRPr lang="en-US"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Močovina se nachází v moči savců, obojživelníků a některých ryb. </a:t>
            </a:r>
            <a:r>
              <a:rPr lang="cs-CZ" sz="2000" b="0" i="0" dirty="0">
                <a:solidFill>
                  <a:srgbClr val="202122"/>
                </a:solidFill>
                <a:effectLst/>
              </a:rPr>
              <a:t>Slouží jako odpadní látka, pomocí které se vylučuje z těla nadbytečný </a:t>
            </a:r>
            <a:r>
              <a:rPr lang="cs-CZ" sz="2000" b="0" i="0" u="none" strike="noStrike" dirty="0">
                <a:effectLst/>
              </a:rPr>
              <a:t>dusík</a:t>
            </a:r>
            <a:r>
              <a:rPr lang="cs-CZ" sz="2000" b="0" i="0" dirty="0">
                <a:effectLst/>
              </a:rPr>
              <a:t>.</a:t>
            </a:r>
            <a:endParaRPr lang="en-US" sz="2000" dirty="0">
              <a:cs typeface="Arial" panose="020B0604020202020204" pitchFamily="34" charset="0"/>
            </a:endParaRPr>
          </a:p>
        </p:txBody>
      </p:sp>
      <p:pic>
        <p:nvPicPr>
          <p:cNvPr id="82947" name="Picture 3" descr="Urea Synthesis Woehle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4354278"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2052B92-C2D8-4F4A-B296-0C2A481AA977}"/>
              </a:ext>
            </a:extLst>
          </p:cNvPr>
          <p:cNvSpPr txBox="1"/>
          <p:nvPr/>
        </p:nvSpPr>
        <p:spPr>
          <a:xfrm>
            <a:off x="83496" y="4504901"/>
            <a:ext cx="8977008" cy="2246769"/>
          </a:xfrm>
          <a:prstGeom prst="rect">
            <a:avLst/>
          </a:prstGeom>
          <a:noFill/>
        </p:spPr>
        <p:txBody>
          <a:bodyPr wrap="square">
            <a:spAutoFit/>
          </a:bodyPr>
          <a:lstStyle/>
          <a:p>
            <a:pPr algn="just"/>
            <a:r>
              <a:rPr lang="cs-CZ" sz="2000" dirty="0">
                <a:cs typeface="Arial" panose="020B0604020202020204" pitchFamily="34" charset="0"/>
              </a:rPr>
              <a:t>Složka hnojiv a krmiv </a:t>
            </a:r>
            <a:r>
              <a:rPr lang="en-US" sz="2000" dirty="0">
                <a:cs typeface="Arial" panose="020B0604020202020204" pitchFamily="34" charset="0"/>
              </a:rPr>
              <a:t>(</a:t>
            </a:r>
            <a:r>
              <a:rPr lang="cs-CZ" sz="2000" dirty="0">
                <a:cs typeface="Arial" panose="020B0604020202020204" pitchFamily="34" charset="0"/>
              </a:rPr>
              <a:t>zdroj dusíku</a:t>
            </a:r>
            <a:r>
              <a:rPr lang="en-US" sz="2000" dirty="0">
                <a:cs typeface="Arial" panose="020B0604020202020204" pitchFamily="34" charset="0"/>
              </a:rPr>
              <a:t>), s</a:t>
            </a:r>
            <a:r>
              <a:rPr lang="cs-CZ" sz="2000" dirty="0" err="1">
                <a:cs typeface="Arial" panose="020B0604020202020204" pitchFamily="34" charset="0"/>
              </a:rPr>
              <a:t>urovina</a:t>
            </a:r>
            <a:r>
              <a:rPr lang="cs-CZ" sz="2000" dirty="0">
                <a:cs typeface="Arial" panose="020B0604020202020204" pitchFamily="34" charset="0"/>
              </a:rPr>
              <a:t> pro výrobu plastických hmot</a:t>
            </a:r>
            <a:r>
              <a:rPr lang="en-US" sz="2000" dirty="0">
                <a:cs typeface="Arial" panose="020B0604020202020204" pitchFamily="34" charset="0"/>
              </a:rPr>
              <a:t> a </a:t>
            </a:r>
            <a:r>
              <a:rPr lang="cs-CZ" sz="2000" dirty="0">
                <a:cs typeface="Arial" panose="020B0604020202020204" pitchFamily="34" charset="0"/>
              </a:rPr>
              <a:t>lepidel</a:t>
            </a:r>
            <a:r>
              <a:rPr lang="en-US" sz="2000" dirty="0">
                <a:cs typeface="Arial" panose="020B0604020202020204" pitchFamily="34" charset="0"/>
              </a:rPr>
              <a:t>, p</a:t>
            </a:r>
            <a:r>
              <a:rPr lang="cs-CZ" sz="2000" dirty="0">
                <a:cs typeface="Arial" panose="020B0604020202020204" pitchFamily="34" charset="0"/>
              </a:rPr>
              <a:t>ří</a:t>
            </a:r>
            <a:r>
              <a:rPr lang="en-US" sz="2000" dirty="0" err="1">
                <a:cs typeface="Arial" panose="020B0604020202020204" pitchFamily="34" charset="0"/>
              </a:rPr>
              <a:t>sada</a:t>
            </a:r>
            <a:r>
              <a:rPr lang="en-US" sz="2000" dirty="0">
                <a:cs typeface="Arial" panose="020B0604020202020204" pitchFamily="34" charset="0"/>
              </a:rPr>
              <a:t> do </a:t>
            </a:r>
            <a:r>
              <a:rPr lang="en-US" sz="2000" dirty="0" err="1">
                <a:cs typeface="Arial" panose="020B0604020202020204" pitchFamily="34" charset="0"/>
              </a:rPr>
              <a:t>kosmetiky</a:t>
            </a:r>
            <a:r>
              <a:rPr lang="cs-CZ" sz="2000" dirty="0">
                <a:cs typeface="Arial" panose="020B0604020202020204" pitchFamily="34" charset="0"/>
              </a:rPr>
              <a:t> a bělicích zubních past</a:t>
            </a:r>
            <a:r>
              <a:rPr lang="en-US" sz="2000" dirty="0">
                <a:cs typeface="Arial" panose="020B0604020202020204" pitchFamily="34" charset="0"/>
              </a:rPr>
              <a:t>,</a:t>
            </a:r>
            <a:r>
              <a:rPr lang="cs-CZ" sz="2000" dirty="0">
                <a:cs typeface="Arial" panose="020B0604020202020204" pitchFamily="34" charset="0"/>
              </a:rPr>
              <a:t> součást náplně hasicích přístrojů. V uhelných elektrárnách (</a:t>
            </a:r>
            <a:r>
              <a:rPr lang="cs-CZ" sz="2000" i="1" dirty="0">
                <a:cs typeface="Arial" panose="020B0604020202020204" pitchFamily="34" charset="0"/>
              </a:rPr>
              <a:t>SCR technologie</a:t>
            </a:r>
            <a:r>
              <a:rPr lang="cs-CZ" sz="2000" dirty="0">
                <a:cs typeface="Arial" panose="020B0604020202020204" pitchFamily="34" charset="0"/>
              </a:rPr>
              <a:t>) a dieselových motorech (</a:t>
            </a:r>
            <a:r>
              <a:rPr lang="cs-CZ" sz="2000" i="1" dirty="0" err="1">
                <a:cs typeface="Arial" panose="020B0604020202020204" pitchFamily="34" charset="0"/>
              </a:rPr>
              <a:t>AdBlue</a:t>
            </a:r>
            <a:r>
              <a:rPr lang="cs-CZ" sz="2000" dirty="0">
                <a:cs typeface="Arial" panose="020B0604020202020204" pitchFamily="34" charset="0"/>
              </a:rPr>
              <a:t>) se používá pro redukci emisí </a:t>
            </a:r>
            <a:r>
              <a:rPr lang="cs-CZ" sz="2000" dirty="0" err="1">
                <a:cs typeface="Arial" panose="020B0604020202020204" pitchFamily="34" charset="0"/>
              </a:rPr>
              <a:t>NO</a:t>
            </a:r>
            <a:r>
              <a:rPr lang="cs-CZ" sz="2000" baseline="-25000" dirty="0" err="1">
                <a:cs typeface="Arial" panose="020B0604020202020204" pitchFamily="34" charset="0"/>
              </a:rPr>
              <a:t>x</a:t>
            </a:r>
            <a:r>
              <a:rPr lang="cs-CZ" sz="2000" dirty="0">
                <a:cs typeface="Arial" panose="020B0604020202020204" pitchFamily="34" charset="0"/>
              </a:rPr>
              <a:t>. </a:t>
            </a:r>
          </a:p>
          <a:p>
            <a:pPr algn="just"/>
            <a:r>
              <a:rPr lang="cs-CZ" sz="2000" dirty="0">
                <a:cs typeface="Arial" panose="020B0604020202020204" pitchFamily="34" charset="0"/>
              </a:rPr>
              <a:t>   Alternativa kamenné soli při rozmrazování silnic a přistávacích ploch (močovina nezpůsobuje korozi v takovém rozsahu jako sůl nevýhodou je přílišné bujení plevelné zeleně).</a:t>
            </a:r>
            <a:endParaRPr lang="cs-CZ" sz="2000" dirty="0">
              <a:solidFill>
                <a:srgbClr val="FF0000"/>
              </a:solidFill>
              <a:cs typeface="Arial" panose="020B0604020202020204" pitchFamily="34" charset="0"/>
            </a:endParaRPr>
          </a:p>
        </p:txBody>
      </p:sp>
      <p:pic>
        <p:nvPicPr>
          <p:cNvPr id="9218" name="Picture 2" descr="Urea Cycle | Concise Medical Knowledge">
            <a:extLst>
              <a:ext uri="{FF2B5EF4-FFF2-40B4-BE49-F238E27FC236}">
                <a16:creationId xmlns:a16="http://schemas.microsoft.com/office/drawing/2014/main" id="{597F18D2-ABE4-451D-B580-D2B6142203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3038755"/>
            <a:ext cx="4197315" cy="146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9611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B8EEDB2-0F91-4E0E-846B-942F9DAF4279}"/>
              </a:ext>
            </a:extLst>
          </p:cNvPr>
          <p:cNvSpPr txBox="1"/>
          <p:nvPr/>
        </p:nvSpPr>
        <p:spPr>
          <a:xfrm flipH="1">
            <a:off x="161923" y="4461553"/>
            <a:ext cx="8839200" cy="2328843"/>
          </a:xfrm>
          <a:prstGeom prst="rect">
            <a:avLst/>
          </a:prstGeom>
          <a:noFill/>
        </p:spPr>
        <p:txBody>
          <a:bodyPr wrap="square" rtlCol="0">
            <a:spAutoFit/>
          </a:bodyPr>
          <a:lstStyle/>
          <a:p>
            <a:r>
              <a:rPr lang="cs-CZ" sz="2000" b="1" dirty="0" err="1"/>
              <a:t>Kyanurchlorid</a:t>
            </a:r>
            <a:r>
              <a:rPr lang="cs-CZ" sz="2000" dirty="0"/>
              <a:t> (</a:t>
            </a:r>
            <a:r>
              <a:rPr lang="en-US" sz="2000" dirty="0"/>
              <a:t>2,4,6-trichlor-1,3,5-triazin</a:t>
            </a:r>
            <a:r>
              <a:rPr lang="cs-CZ" sz="2000" dirty="0"/>
              <a:t>) – trimer </a:t>
            </a:r>
            <a:r>
              <a:rPr lang="cs-CZ" sz="2000" dirty="0" err="1"/>
              <a:t>chlorkyanu</a:t>
            </a:r>
            <a:r>
              <a:rPr lang="cs-CZ" sz="2000" dirty="0"/>
              <a:t>. Vyrábí se ve dvou krocích z kyanovodíku přes meziprodukt </a:t>
            </a:r>
            <a:r>
              <a:rPr lang="cs-CZ" sz="2000" dirty="0" err="1"/>
              <a:t>chlorkyan</a:t>
            </a:r>
            <a:r>
              <a:rPr lang="cs-CZ" sz="2000" dirty="0"/>
              <a:t>, který se </a:t>
            </a:r>
            <a:r>
              <a:rPr lang="cs-CZ" sz="2000" dirty="0" err="1"/>
              <a:t>trimerizuje</a:t>
            </a:r>
            <a:r>
              <a:rPr lang="cs-CZ" sz="2000" dirty="0"/>
              <a:t> za zvýšené teploty na uhlíkovém katalyzátoru: </a:t>
            </a:r>
          </a:p>
          <a:p>
            <a:pPr algn="ctr"/>
            <a:r>
              <a:rPr lang="cs-CZ" sz="2000" dirty="0"/>
              <a:t>HCN + Cl</a:t>
            </a:r>
            <a:r>
              <a:rPr lang="cs-CZ" sz="2000" baseline="-25000" dirty="0"/>
              <a:t>2</a:t>
            </a:r>
            <a:r>
              <a:rPr lang="cs-CZ" sz="2000" dirty="0"/>
              <a:t> → </a:t>
            </a:r>
            <a:r>
              <a:rPr lang="cs-CZ" sz="2000" dirty="0" err="1"/>
              <a:t>ClCN</a:t>
            </a:r>
            <a:r>
              <a:rPr lang="cs-CZ" sz="2000" dirty="0"/>
              <a:t> + </a:t>
            </a:r>
            <a:r>
              <a:rPr lang="cs-CZ" sz="2000" dirty="0" err="1"/>
              <a:t>HCl</a:t>
            </a:r>
            <a:endParaRPr lang="cs-CZ" sz="2000" dirty="0"/>
          </a:p>
          <a:p>
            <a:pPr algn="ctr"/>
            <a:r>
              <a:rPr lang="cs-CZ" sz="2000" dirty="0"/>
              <a:t>3 </a:t>
            </a:r>
            <a:r>
              <a:rPr lang="cs-CZ" sz="2000" dirty="0" err="1"/>
              <a:t>ClCN</a:t>
            </a:r>
            <a:r>
              <a:rPr lang="cs-CZ" sz="2000" dirty="0"/>
              <a:t> → (</a:t>
            </a:r>
            <a:r>
              <a:rPr lang="cs-CZ" sz="2000" dirty="0" err="1"/>
              <a:t>ClCN</a:t>
            </a:r>
            <a:r>
              <a:rPr lang="cs-CZ" sz="2000" dirty="0"/>
              <a:t>)</a:t>
            </a:r>
            <a:r>
              <a:rPr lang="cs-CZ" sz="2000" baseline="-25000" dirty="0"/>
              <a:t>3</a:t>
            </a:r>
          </a:p>
          <a:p>
            <a:pPr algn="ctr"/>
            <a:endParaRPr lang="cs-CZ" sz="800" baseline="-25000" dirty="0"/>
          </a:p>
          <a:p>
            <a:pPr algn="just"/>
            <a:r>
              <a:rPr lang="cs-CZ" sz="2000" dirty="0"/>
              <a:t>Je prekurzorem pro výrobu triazinových pesticidů, barviv </a:t>
            </a:r>
          </a:p>
          <a:p>
            <a:pPr algn="just"/>
            <a:r>
              <a:rPr lang="cs-CZ" sz="2000" dirty="0"/>
              <a:t>a </a:t>
            </a:r>
            <a:r>
              <a:rPr lang="cs-CZ" sz="2000" dirty="0" err="1"/>
              <a:t>zesíťovacích</a:t>
            </a:r>
            <a:r>
              <a:rPr lang="cs-CZ" sz="2000" dirty="0"/>
              <a:t> činidel.</a:t>
            </a:r>
          </a:p>
        </p:txBody>
      </p:sp>
      <p:pic>
        <p:nvPicPr>
          <p:cNvPr id="6" name="Obrázek 5" descr="Obsah obrázku košile, místnost&#10;&#10;Popis byl vytvořen automaticky">
            <a:extLst>
              <a:ext uri="{FF2B5EF4-FFF2-40B4-BE49-F238E27FC236}">
                <a16:creationId xmlns:a16="http://schemas.microsoft.com/office/drawing/2014/main" id="{140E6E41-EE03-4A19-BFD5-633820C535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5334000"/>
            <a:ext cx="1447800" cy="1149191"/>
          </a:xfrm>
          <a:prstGeom prst="rect">
            <a:avLst/>
          </a:prstGeom>
        </p:spPr>
      </p:pic>
      <p:sp>
        <p:nvSpPr>
          <p:cNvPr id="8" name="Obdélník 7">
            <a:extLst>
              <a:ext uri="{FF2B5EF4-FFF2-40B4-BE49-F238E27FC236}">
                <a16:creationId xmlns:a16="http://schemas.microsoft.com/office/drawing/2014/main" id="{7606AE52-CD1E-40BD-BE0C-55ADA9C0666E}"/>
              </a:ext>
            </a:extLst>
          </p:cNvPr>
          <p:cNvSpPr/>
          <p:nvPr/>
        </p:nvSpPr>
        <p:spPr>
          <a:xfrm>
            <a:off x="76200" y="152400"/>
            <a:ext cx="8915400" cy="2862322"/>
          </a:xfrm>
          <a:prstGeom prst="rect">
            <a:avLst/>
          </a:prstGeom>
        </p:spPr>
        <p:txBody>
          <a:bodyPr wrap="square">
            <a:spAutoFit/>
          </a:bodyPr>
          <a:lstStyle/>
          <a:p>
            <a:r>
              <a:rPr lang="cs-CZ" sz="2000" b="1" dirty="0" err="1"/>
              <a:t>Chlorkyan</a:t>
            </a:r>
            <a:r>
              <a:rPr lang="cs-CZ" sz="2000" dirty="0"/>
              <a:t> je </a:t>
            </a:r>
            <a:r>
              <a:rPr lang="en-US" sz="2000" dirty="0" err="1"/>
              <a:t>pseudohalogenid</a:t>
            </a:r>
            <a:r>
              <a:rPr lang="en-US" sz="2000" dirty="0"/>
              <a:t> je za </a:t>
            </a:r>
            <a:r>
              <a:rPr lang="en-US" sz="2000" dirty="0" err="1"/>
              <a:t>běžných</a:t>
            </a:r>
            <a:r>
              <a:rPr lang="en-US" sz="2000" dirty="0"/>
              <a:t> </a:t>
            </a:r>
            <a:r>
              <a:rPr lang="en-US" sz="2000" dirty="0" err="1"/>
              <a:t>podmínek</a:t>
            </a:r>
            <a:r>
              <a:rPr lang="en-US" sz="2000" dirty="0"/>
              <a:t> </a:t>
            </a:r>
            <a:r>
              <a:rPr lang="en-US" sz="2000" dirty="0" err="1"/>
              <a:t>snadno</a:t>
            </a:r>
            <a:r>
              <a:rPr lang="en-US" sz="2000" dirty="0"/>
              <a:t> </a:t>
            </a:r>
            <a:r>
              <a:rPr lang="en-US" sz="2000" dirty="0" err="1"/>
              <a:t>kondenzující</a:t>
            </a:r>
            <a:r>
              <a:rPr lang="en-US" sz="2000" dirty="0"/>
              <a:t> </a:t>
            </a:r>
            <a:r>
              <a:rPr lang="en-US" sz="2000" dirty="0" err="1"/>
              <a:t>bezbarvý</a:t>
            </a:r>
            <a:r>
              <a:rPr lang="en-US" sz="2000" dirty="0"/>
              <a:t> </a:t>
            </a:r>
            <a:r>
              <a:rPr lang="en-US" sz="2000" dirty="0" err="1"/>
              <a:t>plyn</a:t>
            </a:r>
            <a:r>
              <a:rPr lang="en-US" sz="2000" dirty="0"/>
              <a:t>. Je </a:t>
            </a:r>
            <a:r>
              <a:rPr lang="en-US" sz="2000" dirty="0" err="1"/>
              <a:t>rozpustný</a:t>
            </a:r>
            <a:r>
              <a:rPr lang="en-US" sz="2000" dirty="0"/>
              <a:t> </a:t>
            </a:r>
            <a:r>
              <a:rPr lang="en-US" sz="2000" dirty="0" err="1"/>
              <a:t>ve</a:t>
            </a:r>
            <a:r>
              <a:rPr lang="en-US" sz="2000" dirty="0"/>
              <a:t> </a:t>
            </a:r>
            <a:r>
              <a:rPr lang="en-US" sz="2000" dirty="0" err="1"/>
              <a:t>vodě</a:t>
            </a:r>
            <a:r>
              <a:rPr lang="en-US" sz="2000" dirty="0"/>
              <a:t>, </a:t>
            </a:r>
            <a:r>
              <a:rPr lang="en-US" sz="2000" dirty="0" err="1"/>
              <a:t>alkoholech</a:t>
            </a:r>
            <a:r>
              <a:rPr lang="en-US" sz="2000" dirty="0"/>
              <a:t> a </a:t>
            </a:r>
            <a:r>
              <a:rPr lang="en-US" sz="2000" dirty="0" err="1"/>
              <a:t>diethyletheru</a:t>
            </a:r>
            <a:r>
              <a:rPr lang="en-US" sz="2000" dirty="0"/>
              <a:t>.</a:t>
            </a:r>
            <a:r>
              <a:rPr lang="cs-CZ" sz="2000" dirty="0"/>
              <a:t> V</a:t>
            </a:r>
            <a:r>
              <a:rPr lang="en-US" sz="2000" dirty="0" err="1"/>
              <a:t>yrábí</a:t>
            </a:r>
            <a:r>
              <a:rPr lang="cs-CZ" sz="2000" dirty="0"/>
              <a:t> se</a:t>
            </a:r>
            <a:r>
              <a:rPr lang="en-US" sz="2000" dirty="0"/>
              <a:t> </a:t>
            </a:r>
            <a:r>
              <a:rPr lang="en-US" sz="2000" dirty="0" err="1"/>
              <a:t>oxidací</a:t>
            </a:r>
            <a:r>
              <a:rPr lang="en-US" sz="2000" dirty="0"/>
              <a:t> </a:t>
            </a:r>
            <a:r>
              <a:rPr lang="en-US" sz="2000" dirty="0" err="1"/>
              <a:t>kyanidu</a:t>
            </a:r>
            <a:r>
              <a:rPr lang="en-US" sz="2000" dirty="0"/>
              <a:t> </a:t>
            </a:r>
            <a:r>
              <a:rPr lang="en-US" sz="2000" dirty="0" err="1"/>
              <a:t>sodného</a:t>
            </a:r>
            <a:r>
              <a:rPr lang="en-US" sz="2000" dirty="0"/>
              <a:t> </a:t>
            </a:r>
            <a:r>
              <a:rPr lang="en-US" sz="2000" dirty="0" err="1"/>
              <a:t>chlorem</a:t>
            </a:r>
            <a:r>
              <a:rPr lang="en-US" sz="2000" dirty="0"/>
              <a:t>. </a:t>
            </a:r>
            <a:r>
              <a:rPr lang="en-US" sz="2000" dirty="0" err="1"/>
              <a:t>Reakce</a:t>
            </a:r>
            <a:r>
              <a:rPr lang="en-US" sz="2000" dirty="0"/>
              <a:t> </a:t>
            </a:r>
            <a:r>
              <a:rPr lang="en-US" sz="2000" dirty="0" err="1"/>
              <a:t>probíhá</a:t>
            </a:r>
            <a:r>
              <a:rPr lang="en-US" sz="2000" dirty="0"/>
              <a:t> </a:t>
            </a:r>
            <a:r>
              <a:rPr lang="en-US" sz="2000" dirty="0" err="1"/>
              <a:t>přes</a:t>
            </a:r>
            <a:r>
              <a:rPr lang="en-US" sz="2000" dirty="0"/>
              <a:t> </a:t>
            </a:r>
            <a:r>
              <a:rPr lang="en-US" sz="2000" dirty="0" err="1"/>
              <a:t>meziprodukt</a:t>
            </a:r>
            <a:r>
              <a:rPr lang="en-US" sz="2000" dirty="0"/>
              <a:t> </a:t>
            </a:r>
            <a:r>
              <a:rPr lang="en-US" sz="2000" dirty="0" err="1"/>
              <a:t>dikyan</a:t>
            </a:r>
            <a:r>
              <a:rPr lang="en-US" sz="2000" dirty="0"/>
              <a:t> (CN)</a:t>
            </a:r>
            <a:r>
              <a:rPr lang="en-US" sz="2000" baseline="-25000" dirty="0"/>
              <a:t>2</a:t>
            </a:r>
            <a:r>
              <a:rPr lang="en-US" sz="2000" dirty="0"/>
              <a:t>.</a:t>
            </a:r>
            <a:endParaRPr lang="cs-CZ" sz="2000" dirty="0"/>
          </a:p>
          <a:p>
            <a:pPr algn="ctr"/>
            <a:r>
              <a:rPr lang="en-US" sz="2000" dirty="0" err="1"/>
              <a:t>NaCN</a:t>
            </a:r>
            <a:r>
              <a:rPr lang="en-US" sz="2000" dirty="0"/>
              <a:t> + Cl</a:t>
            </a:r>
            <a:r>
              <a:rPr lang="en-US" sz="2000" baseline="-25000" dirty="0"/>
              <a:t>2</a:t>
            </a:r>
            <a:r>
              <a:rPr lang="en-US" sz="2000" dirty="0"/>
              <a:t> → </a:t>
            </a:r>
            <a:r>
              <a:rPr lang="en-US" sz="2000" dirty="0" err="1"/>
              <a:t>ClCN</a:t>
            </a:r>
            <a:r>
              <a:rPr lang="en-US" sz="2000" dirty="0"/>
              <a:t> + NaCl</a:t>
            </a:r>
          </a:p>
          <a:p>
            <a:r>
              <a:rPr lang="cs-CZ" sz="2000" dirty="0"/>
              <a:t>V</a:t>
            </a:r>
            <a:r>
              <a:rPr lang="en-US" sz="2000" dirty="0"/>
              <a:t> </a:t>
            </a:r>
            <a:r>
              <a:rPr lang="en-US" sz="2000" dirty="0" err="1"/>
              <a:t>přítomnosti</a:t>
            </a:r>
            <a:r>
              <a:rPr lang="en-US" sz="2000" dirty="0"/>
              <a:t> </a:t>
            </a:r>
            <a:r>
              <a:rPr lang="en-US" sz="2000" dirty="0" err="1"/>
              <a:t>kyselin</a:t>
            </a:r>
            <a:r>
              <a:rPr lang="en-US" sz="2000" dirty="0"/>
              <a:t> </a:t>
            </a:r>
            <a:r>
              <a:rPr lang="en-US" sz="2000" dirty="0" err="1"/>
              <a:t>trimerizuje</a:t>
            </a:r>
            <a:r>
              <a:rPr lang="en-US" sz="2000" dirty="0"/>
              <a:t> </a:t>
            </a:r>
            <a:r>
              <a:rPr lang="en-US" sz="2000" dirty="0" err="1"/>
              <a:t>na</a:t>
            </a:r>
            <a:r>
              <a:rPr lang="en-US" sz="2000" dirty="0"/>
              <a:t> </a:t>
            </a:r>
            <a:r>
              <a:rPr lang="cs-CZ" sz="2000" dirty="0" err="1"/>
              <a:t>kyanurchlorid</a:t>
            </a:r>
            <a:r>
              <a:rPr lang="en-US" sz="2000" dirty="0"/>
              <a:t>. </a:t>
            </a:r>
            <a:endParaRPr lang="cs-CZ" sz="2000" dirty="0"/>
          </a:p>
          <a:p>
            <a:r>
              <a:rPr lang="cs-CZ" sz="2000" dirty="0"/>
              <a:t>S </a:t>
            </a:r>
            <a:r>
              <a:rPr lang="en-US" sz="2000" dirty="0"/>
              <a:t>vodou </a:t>
            </a:r>
            <a:r>
              <a:rPr lang="en-US" sz="2000" dirty="0" err="1"/>
              <a:t>pomalu</a:t>
            </a:r>
            <a:r>
              <a:rPr lang="en-US" sz="2000" dirty="0"/>
              <a:t> </a:t>
            </a:r>
            <a:r>
              <a:rPr lang="en-US" sz="2000" dirty="0" err="1"/>
              <a:t>hydrolyzuje</a:t>
            </a:r>
            <a:r>
              <a:rPr lang="en-US" sz="2000" dirty="0"/>
              <a:t> za </a:t>
            </a:r>
            <a:r>
              <a:rPr lang="en-US" sz="2000" dirty="0" err="1"/>
              <a:t>uvolňování</a:t>
            </a:r>
            <a:r>
              <a:rPr lang="en-US" sz="2000" dirty="0"/>
              <a:t> </a:t>
            </a:r>
            <a:r>
              <a:rPr lang="en-US" sz="2000" dirty="0" err="1"/>
              <a:t>kyanovodíku</a:t>
            </a:r>
            <a:r>
              <a:rPr lang="en-US" sz="2000" dirty="0"/>
              <a:t>: </a:t>
            </a:r>
          </a:p>
          <a:p>
            <a:pPr algn="ctr"/>
            <a:r>
              <a:rPr lang="en-US" sz="2000" dirty="0" err="1"/>
              <a:t>ClCN</a:t>
            </a:r>
            <a:r>
              <a:rPr lang="en-US" sz="2000" dirty="0"/>
              <a:t> + H2O → HCN + </a:t>
            </a:r>
            <a:r>
              <a:rPr lang="en-US" sz="2000" dirty="0" err="1"/>
              <a:t>HClO</a:t>
            </a:r>
            <a:endParaRPr lang="cs-CZ" sz="2000" dirty="0"/>
          </a:p>
          <a:p>
            <a:pPr algn="just"/>
            <a:r>
              <a:rPr lang="cs-CZ" sz="2000" dirty="0" err="1"/>
              <a:t>Chlorkyan</a:t>
            </a:r>
            <a:r>
              <a:rPr lang="cs-CZ" sz="2000" dirty="0"/>
              <a:t> je </a:t>
            </a:r>
            <a:r>
              <a:rPr lang="cs-CZ" sz="2000" u="sng" dirty="0"/>
              <a:t>vysoce toxickým</a:t>
            </a:r>
            <a:r>
              <a:rPr lang="cs-CZ" sz="2000" dirty="0"/>
              <a:t> krevním jedem, kdysi se uvažovalo o jeho použití jako chemické zbraně. </a:t>
            </a:r>
          </a:p>
        </p:txBody>
      </p:sp>
      <p:pic>
        <p:nvPicPr>
          <p:cNvPr id="11" name="Obrázek 10" descr="Obsah obrázku kreslení&#10;&#10;Popis byl vytvořen automaticky">
            <a:extLst>
              <a:ext uri="{FF2B5EF4-FFF2-40B4-BE49-F238E27FC236}">
                <a16:creationId xmlns:a16="http://schemas.microsoft.com/office/drawing/2014/main" id="{062BE18F-99B2-4469-BB6D-060789A08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962" y="1209782"/>
            <a:ext cx="1180562" cy="304800"/>
          </a:xfrm>
          <a:prstGeom prst="rect">
            <a:avLst/>
          </a:prstGeom>
        </p:spPr>
      </p:pic>
      <p:pic>
        <p:nvPicPr>
          <p:cNvPr id="12" name="Obrázek 11">
            <a:extLst>
              <a:ext uri="{FF2B5EF4-FFF2-40B4-BE49-F238E27FC236}">
                <a16:creationId xmlns:a16="http://schemas.microsoft.com/office/drawing/2014/main" id="{9E7C6EF4-EA11-4A8A-9B73-01ABDAEE27ED}"/>
              </a:ext>
            </a:extLst>
          </p:cNvPr>
          <p:cNvPicPr>
            <a:picLocks noChangeAspect="1"/>
          </p:cNvPicPr>
          <p:nvPr/>
        </p:nvPicPr>
        <p:blipFill>
          <a:blip r:embed="rId4"/>
          <a:stretch>
            <a:fillRect/>
          </a:stretch>
        </p:blipFill>
        <p:spPr>
          <a:xfrm>
            <a:off x="5029199" y="2804203"/>
            <a:ext cx="3819525" cy="1657350"/>
          </a:xfrm>
          <a:prstGeom prst="rect">
            <a:avLst/>
          </a:prstGeom>
        </p:spPr>
      </p:pic>
      <p:sp>
        <p:nvSpPr>
          <p:cNvPr id="13" name="Obdélník 12">
            <a:extLst>
              <a:ext uri="{FF2B5EF4-FFF2-40B4-BE49-F238E27FC236}">
                <a16:creationId xmlns:a16="http://schemas.microsoft.com/office/drawing/2014/main" id="{725937BE-DAB4-4510-87DE-51ADDED354B0}"/>
              </a:ext>
            </a:extLst>
          </p:cNvPr>
          <p:cNvSpPr/>
          <p:nvPr/>
        </p:nvSpPr>
        <p:spPr>
          <a:xfrm>
            <a:off x="161923" y="3048969"/>
            <a:ext cx="4724400" cy="1323439"/>
          </a:xfrm>
          <a:prstGeom prst="rect">
            <a:avLst/>
          </a:prstGeom>
        </p:spPr>
        <p:txBody>
          <a:bodyPr wrap="square">
            <a:spAutoFit/>
          </a:bodyPr>
          <a:lstStyle/>
          <a:p>
            <a:pPr algn="just"/>
            <a:r>
              <a:rPr lang="cs-CZ" sz="2000" b="1" dirty="0"/>
              <a:t>B</a:t>
            </a:r>
            <a:r>
              <a:rPr lang="en-US" sz="2000" b="1" dirty="0" err="1"/>
              <a:t>romkyan</a:t>
            </a:r>
            <a:r>
              <a:rPr lang="cs-CZ" sz="2000" b="1" dirty="0"/>
              <a:t> </a:t>
            </a:r>
            <a:r>
              <a:rPr lang="cs-CZ" sz="2000" dirty="0"/>
              <a:t>je</a:t>
            </a:r>
            <a:r>
              <a:rPr lang="en-US" sz="2000" dirty="0"/>
              <a:t> za </a:t>
            </a:r>
            <a:r>
              <a:rPr lang="en-US" sz="2000" dirty="0" err="1"/>
              <a:t>pokojové</a:t>
            </a:r>
            <a:r>
              <a:rPr lang="en-US" sz="2000" dirty="0"/>
              <a:t> </a:t>
            </a:r>
            <a:r>
              <a:rPr lang="en-US" sz="2000" dirty="0" err="1"/>
              <a:t>teploty</a:t>
            </a:r>
            <a:r>
              <a:rPr lang="en-US" sz="2000" dirty="0"/>
              <a:t> </a:t>
            </a:r>
            <a:r>
              <a:rPr lang="en-US" sz="2000" dirty="0" err="1"/>
              <a:t>tuhou</a:t>
            </a:r>
            <a:r>
              <a:rPr lang="en-US" sz="2000" dirty="0"/>
              <a:t> </a:t>
            </a:r>
            <a:r>
              <a:rPr lang="en-US" sz="2000" dirty="0" err="1"/>
              <a:t>látkou</a:t>
            </a:r>
            <a:r>
              <a:rPr lang="cs-CZ" sz="2000" dirty="0"/>
              <a:t>,</a:t>
            </a:r>
            <a:r>
              <a:rPr lang="en-US" sz="2000" dirty="0"/>
              <a:t> </a:t>
            </a:r>
            <a:r>
              <a:rPr lang="en-US" sz="2000" dirty="0" err="1"/>
              <a:t>používá</a:t>
            </a:r>
            <a:r>
              <a:rPr lang="en-US" sz="2000" dirty="0"/>
              <a:t> se v </a:t>
            </a:r>
            <a:r>
              <a:rPr lang="en-US" sz="2000" dirty="0" err="1"/>
              <a:t>analýze</a:t>
            </a:r>
            <a:r>
              <a:rPr lang="cs-CZ" sz="2000" dirty="0"/>
              <a:t> peptidů</a:t>
            </a:r>
            <a:r>
              <a:rPr lang="en-US" sz="2000" dirty="0"/>
              <a:t>. </a:t>
            </a:r>
            <a:r>
              <a:rPr lang="cs-CZ" sz="2000" dirty="0"/>
              <a:t>Příprava a reakce </a:t>
            </a:r>
            <a:r>
              <a:rPr lang="cs-CZ" sz="2000" dirty="0" err="1"/>
              <a:t>bromkyanu</a:t>
            </a:r>
            <a:r>
              <a:rPr lang="cs-CZ" sz="2000" dirty="0"/>
              <a:t> jsou obdobné </a:t>
            </a:r>
            <a:r>
              <a:rPr lang="cs-CZ" sz="2000" dirty="0" err="1"/>
              <a:t>chlorkyanu</a:t>
            </a:r>
            <a:r>
              <a:rPr lang="cs-CZ" sz="2000" dirty="0"/>
              <a:t>.</a:t>
            </a:r>
            <a:endParaRPr lang="en-US" sz="2000" dirty="0"/>
          </a:p>
        </p:txBody>
      </p:sp>
    </p:spTree>
    <p:extLst>
      <p:ext uri="{BB962C8B-B14F-4D97-AF65-F5344CB8AC3E}">
        <p14:creationId xmlns:p14="http://schemas.microsoft.com/office/powerpoint/2010/main" val="2954226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s://upload.wikimedia.org/wikipedia/commons/thumb/f/fd/Struktura_chemiczna_w%C4%99gla_kamiennego.svg/1024px-Struktura_chemiczna_w%C4%99gla_kamiennego.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8085" y="3962400"/>
            <a:ext cx="3225309" cy="263842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70606" y="373670"/>
            <a:ext cx="8542801" cy="3600986"/>
          </a:xfrm>
          <a:prstGeom prst="rect">
            <a:avLst/>
          </a:prstGeom>
        </p:spPr>
        <p:txBody>
          <a:bodyPr wrap="square">
            <a:spAutoFit/>
          </a:bodyPr>
          <a:lstStyle/>
          <a:p>
            <a:pPr algn="just"/>
            <a:r>
              <a:rPr lang="cs-CZ" sz="2000" b="1" dirty="0">
                <a:cs typeface="Arial" panose="020B0604020202020204" pitchFamily="34" charset="0"/>
              </a:rPr>
              <a:t>Uhlí </a:t>
            </a:r>
            <a:r>
              <a:rPr lang="cs-CZ" sz="2000" dirty="0">
                <a:cs typeface="Arial" panose="020B0604020202020204" pitchFamily="34" charset="0"/>
              </a:rPr>
              <a:t>je hnědá, černá nebo hnědo-černá hořlavá hornina. </a:t>
            </a:r>
            <a:r>
              <a:rPr lang="en-US" sz="2000" dirty="0">
                <a:cs typeface="Arial" panose="020B0604020202020204" pitchFamily="34" charset="0"/>
              </a:rPr>
              <a:t>N</a:t>
            </a:r>
            <a:r>
              <a:rPr lang="cs-CZ" sz="2000" dirty="0" err="1">
                <a:cs typeface="Arial" panose="020B0604020202020204" pitchFamily="34" charset="0"/>
              </a:rPr>
              <a:t>ěkolik</a:t>
            </a:r>
            <a:r>
              <a:rPr lang="cs-CZ" sz="2000" dirty="0">
                <a:cs typeface="Arial" panose="020B0604020202020204" pitchFamily="34" charset="0"/>
              </a:rPr>
              <a:t> druhů podle obsahu uhlíku v něm – čím méně uhlíku, tím nižší kvalita a efektivita. </a:t>
            </a:r>
          </a:p>
          <a:p>
            <a:pPr algn="just"/>
            <a:endParaRPr lang="cs-CZ" sz="800" dirty="0">
              <a:cs typeface="Arial" panose="020B0604020202020204" pitchFamily="34" charset="0"/>
            </a:endParaRPr>
          </a:p>
          <a:p>
            <a:pPr algn="just"/>
            <a:r>
              <a:rPr lang="cs-CZ" sz="2000" b="1" dirty="0">
                <a:cs typeface="Arial" panose="020B0604020202020204" pitchFamily="34" charset="0"/>
              </a:rPr>
              <a:t>Lignit</a:t>
            </a:r>
            <a:r>
              <a:rPr lang="cs-CZ" sz="2000" dirty="0">
                <a:cs typeface="Arial" panose="020B0604020202020204" pitchFamily="34" charset="0"/>
              </a:rPr>
              <a:t> – je nejméně kvalitní druh uhlí. Užívá se výhradně pro výrobu elektřiny nebo výrobu technologického tepla. Je třetihorního původu, má v sobě přibližně 60 % uhlíku.</a:t>
            </a:r>
          </a:p>
          <a:p>
            <a:pPr algn="just"/>
            <a:r>
              <a:rPr lang="cs-CZ" sz="2000" b="1" dirty="0">
                <a:cs typeface="Arial" panose="020B0604020202020204" pitchFamily="34" charset="0"/>
              </a:rPr>
              <a:t>Hnědé uhlí </a:t>
            </a:r>
            <a:r>
              <a:rPr lang="cs-CZ" sz="2000" dirty="0">
                <a:cs typeface="Arial" panose="020B0604020202020204" pitchFamily="34" charset="0"/>
              </a:rPr>
              <a:t>– používá se k vytápění domácností nebo k výrobě tepla a elektřiny. Má v sobě přibližně 80 % uhlíku. Těží se především povrchově.</a:t>
            </a:r>
          </a:p>
          <a:p>
            <a:pPr algn="just"/>
            <a:r>
              <a:rPr lang="cs-CZ" sz="2000" b="1" dirty="0">
                <a:cs typeface="Arial" panose="020B0604020202020204" pitchFamily="34" charset="0"/>
              </a:rPr>
              <a:t>Černé uhlí </a:t>
            </a:r>
            <a:r>
              <a:rPr lang="cs-CZ" sz="2000" dirty="0">
                <a:cs typeface="Arial" panose="020B0604020202020204" pitchFamily="34" charset="0"/>
              </a:rPr>
              <a:t>– má vysokou hustotu, jeho barva je obvykle černá až hnědočerná. Uhlí je prvohorního a druhohorního původu. </a:t>
            </a:r>
          </a:p>
          <a:p>
            <a:pPr algn="just"/>
            <a:r>
              <a:rPr lang="cs-CZ" sz="2000" b="1" dirty="0">
                <a:cs typeface="Arial" panose="020B0604020202020204" pitchFamily="34" charset="0"/>
              </a:rPr>
              <a:t>Antracit</a:t>
            </a:r>
            <a:r>
              <a:rPr lang="cs-CZ" sz="2000" dirty="0">
                <a:cs typeface="Arial" panose="020B0604020202020204" pitchFamily="34" charset="0"/>
              </a:rPr>
              <a:t> – jde o nejkvalitnější černé</a:t>
            </a:r>
            <a:r>
              <a:rPr lang="en-US" sz="2000" dirty="0">
                <a:cs typeface="Arial" panose="020B0604020202020204" pitchFamily="34" charset="0"/>
              </a:rPr>
              <a:t> </a:t>
            </a:r>
            <a:r>
              <a:rPr lang="cs-CZ" sz="2000" dirty="0">
                <a:cs typeface="Arial" panose="020B0604020202020204" pitchFamily="34" charset="0"/>
              </a:rPr>
              <a:t>uhlí, používá se na vytápění a k výrobě chemikálií. Obsahuje více než 90 % uhlíku.</a:t>
            </a:r>
          </a:p>
        </p:txBody>
      </p:sp>
      <p:pic>
        <p:nvPicPr>
          <p:cNvPr id="161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26" y="4370508"/>
            <a:ext cx="4800600" cy="211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452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A48D470-3CCD-4079-A2D9-03514EDDAE39}"/>
              </a:ext>
            </a:extLst>
          </p:cNvPr>
          <p:cNvSpPr txBox="1"/>
          <p:nvPr/>
        </p:nvSpPr>
        <p:spPr>
          <a:xfrm flipH="1">
            <a:off x="76200" y="152400"/>
            <a:ext cx="8915400" cy="4216539"/>
          </a:xfrm>
          <a:prstGeom prst="rect">
            <a:avLst/>
          </a:prstGeom>
          <a:noFill/>
        </p:spPr>
        <p:txBody>
          <a:bodyPr wrap="square" rtlCol="0">
            <a:spAutoFit/>
          </a:bodyPr>
          <a:lstStyle/>
          <a:p>
            <a:pPr algn="just"/>
            <a:r>
              <a:rPr lang="cs-CZ" sz="2000" b="1" dirty="0"/>
              <a:t>Kyselina </a:t>
            </a:r>
            <a:r>
              <a:rPr lang="cs-CZ" sz="2000" b="1" dirty="0" err="1"/>
              <a:t>kyanurová</a:t>
            </a:r>
            <a:r>
              <a:rPr lang="cs-CZ" sz="2000" b="1" dirty="0"/>
              <a:t> </a:t>
            </a:r>
            <a:r>
              <a:rPr lang="cs-CZ" sz="2000" dirty="0"/>
              <a:t>je cyklický trimer kyseliny </a:t>
            </a:r>
            <a:r>
              <a:rPr lang="cs-CZ" sz="2000" dirty="0" err="1"/>
              <a:t>isokyanaté</a:t>
            </a:r>
            <a:r>
              <a:rPr lang="cs-CZ" sz="2000" dirty="0"/>
              <a:t> (HOCN). Vyrábí se tepelným rozkladem močoviny:</a:t>
            </a:r>
          </a:p>
          <a:p>
            <a:pPr algn="ctr"/>
            <a:r>
              <a:rPr lang="cs-CZ" sz="2000" dirty="0"/>
              <a:t>3 H</a:t>
            </a:r>
            <a:r>
              <a:rPr lang="cs-CZ" sz="2000" baseline="-25000" dirty="0"/>
              <a:t>2</a:t>
            </a:r>
            <a:r>
              <a:rPr lang="cs-CZ" sz="2000" dirty="0"/>
              <a:t>N-CO-NH</a:t>
            </a:r>
            <a:r>
              <a:rPr lang="cs-CZ" sz="2000" baseline="-25000" dirty="0"/>
              <a:t>2</a:t>
            </a:r>
            <a:r>
              <a:rPr lang="cs-CZ" sz="2000" dirty="0"/>
              <a:t> → [C(O)NH]</a:t>
            </a:r>
            <a:r>
              <a:rPr lang="cs-CZ" sz="2000" baseline="-25000" dirty="0"/>
              <a:t>3</a:t>
            </a:r>
            <a:r>
              <a:rPr lang="cs-CZ" sz="2000" dirty="0"/>
              <a:t> + 3 NH</a:t>
            </a:r>
            <a:r>
              <a:rPr lang="cs-CZ" sz="2000" baseline="-25000" dirty="0"/>
              <a:t>3</a:t>
            </a:r>
          </a:p>
          <a:p>
            <a:pPr algn="just"/>
            <a:r>
              <a:rPr lang="cs-CZ" sz="2000" dirty="0"/>
              <a:t>Kyselina </a:t>
            </a:r>
            <a:r>
              <a:rPr lang="cs-CZ" sz="2000" dirty="0" err="1"/>
              <a:t>kyanurová</a:t>
            </a:r>
            <a:r>
              <a:rPr lang="cs-CZ" sz="2000" dirty="0"/>
              <a:t> je netoxická, s melaminem poskytuje extrémně nerozpustné krystaly, vedoucí k tvorbě ledvinových kamenů a potenciálně k selhání ledvin a k smrti. To se stalo v případě psů a koček při kontaminaci krmiva v roce 2007 a u dětí při kontaminaci čínského mléka v roce 2008.</a:t>
            </a:r>
          </a:p>
          <a:p>
            <a:pPr algn="just"/>
            <a:endParaRPr lang="cs-CZ" sz="800" dirty="0"/>
          </a:p>
          <a:p>
            <a:pPr algn="just"/>
            <a:r>
              <a:rPr lang="cs-CZ" sz="2000" b="1" dirty="0"/>
              <a:t>Melamin </a:t>
            </a:r>
            <a:r>
              <a:rPr lang="cs-CZ" sz="2000" dirty="0"/>
              <a:t>(2,4,6-triamino-1,3,5-triazin) se používá při výrobě umělých hmot a průmyslových hnojiv. Ve vodě se rozpouští jen velmi málo. Při hoření melaminu se uvolňuje N</a:t>
            </a:r>
            <a:r>
              <a:rPr lang="cs-CZ" sz="2000" baseline="-25000" dirty="0"/>
              <a:t>2</a:t>
            </a:r>
            <a:r>
              <a:rPr lang="cs-CZ" sz="2000" dirty="0"/>
              <a:t>, který tlumí oheň. Někdy je melamin nezákonně přidáván do potravin, aby maskoval nedostatečný obsah bílkovin. Melamin je sám o sobě v malých dávkách netoxický, v </a:t>
            </a:r>
            <a:r>
              <a:rPr lang="cs-CZ" sz="2000" u="sng" dirty="0"/>
              <a:t>kombinaci s kyselinou </a:t>
            </a:r>
            <a:r>
              <a:rPr lang="cs-CZ" sz="2000" u="sng" dirty="0" err="1"/>
              <a:t>kyanurovou</a:t>
            </a:r>
            <a:r>
              <a:rPr lang="cs-CZ" sz="2000" dirty="0"/>
              <a:t> však může vést ke vzniku ledvinových kamenů, protože s ní tvoří nerozpustný melamin </a:t>
            </a:r>
            <a:r>
              <a:rPr lang="cs-CZ" sz="2000" dirty="0" err="1"/>
              <a:t>kyanurát</a:t>
            </a:r>
            <a:r>
              <a:rPr lang="cs-CZ" sz="2000" dirty="0"/>
              <a:t>.</a:t>
            </a:r>
            <a:endParaRPr lang="en-US" sz="2000" dirty="0">
              <a:highlight>
                <a:srgbClr val="FFFF00"/>
              </a:highlight>
            </a:endParaRPr>
          </a:p>
        </p:txBody>
      </p:sp>
      <p:pic>
        <p:nvPicPr>
          <p:cNvPr id="3" name="Obrázek 2">
            <a:extLst>
              <a:ext uri="{FF2B5EF4-FFF2-40B4-BE49-F238E27FC236}">
                <a16:creationId xmlns:a16="http://schemas.microsoft.com/office/drawing/2014/main" id="{99BCAABD-F8CB-4449-8B07-002DD5DBC716}"/>
              </a:ext>
            </a:extLst>
          </p:cNvPr>
          <p:cNvPicPr>
            <a:picLocks noChangeAspect="1"/>
          </p:cNvPicPr>
          <p:nvPr/>
        </p:nvPicPr>
        <p:blipFill>
          <a:blip r:embed="rId2"/>
          <a:stretch>
            <a:fillRect/>
          </a:stretch>
        </p:blipFill>
        <p:spPr>
          <a:xfrm>
            <a:off x="304800" y="4538395"/>
            <a:ext cx="8375015" cy="2305050"/>
          </a:xfrm>
          <a:prstGeom prst="rect">
            <a:avLst/>
          </a:prstGeom>
        </p:spPr>
      </p:pic>
    </p:spTree>
    <p:extLst>
      <p:ext uri="{BB962C8B-B14F-4D97-AF65-F5344CB8AC3E}">
        <p14:creationId xmlns:p14="http://schemas.microsoft.com/office/powerpoint/2010/main" val="21573449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B994283-B9E0-4BCA-9D36-74F94E0C2D9A}"/>
              </a:ext>
            </a:extLst>
          </p:cNvPr>
          <p:cNvSpPr/>
          <p:nvPr/>
        </p:nvSpPr>
        <p:spPr>
          <a:xfrm>
            <a:off x="304800" y="454193"/>
            <a:ext cx="8610600" cy="1015663"/>
          </a:xfrm>
          <a:prstGeom prst="rect">
            <a:avLst/>
          </a:prstGeom>
        </p:spPr>
        <p:txBody>
          <a:bodyPr wrap="square">
            <a:spAutoFit/>
          </a:bodyPr>
          <a:lstStyle/>
          <a:p>
            <a:r>
              <a:rPr lang="cs-CZ" sz="2000" b="1" dirty="0">
                <a:cs typeface="Arial" panose="020B0604020202020204" pitchFamily="34" charset="0"/>
              </a:rPr>
              <a:t>Nitrid křemičitý</a:t>
            </a:r>
            <a:r>
              <a:rPr lang="cs-CZ" sz="2000" dirty="0">
                <a:cs typeface="Arial" panose="020B0604020202020204" pitchFamily="34" charset="0"/>
              </a:rPr>
              <a:t> </a:t>
            </a:r>
            <a:r>
              <a:rPr lang="cs-CZ" sz="2000" b="1" dirty="0" err="1">
                <a:cs typeface="Arial" panose="020B0604020202020204" pitchFamily="34" charset="0"/>
              </a:rPr>
              <a:t>Si</a:t>
            </a:r>
            <a:r>
              <a:rPr lang="cs-CZ" sz="2000" b="1" baseline="-25000" dirty="0" err="1">
                <a:cs typeface="Arial" panose="020B0604020202020204" pitchFamily="34" charset="0"/>
              </a:rPr>
              <a:t>3</a:t>
            </a:r>
            <a:r>
              <a:rPr lang="cs-CZ" sz="2000" b="1" dirty="0" err="1">
                <a:cs typeface="Arial" panose="020B0604020202020204" pitchFamily="34" charset="0"/>
              </a:rPr>
              <a:t>N</a:t>
            </a:r>
            <a:r>
              <a:rPr lang="cs-CZ" sz="2000" b="1" baseline="-25000" dirty="0" err="1">
                <a:cs typeface="Arial" panose="020B0604020202020204" pitchFamily="34" charset="0"/>
              </a:rPr>
              <a:t>4</a:t>
            </a:r>
            <a:r>
              <a:rPr lang="cs-CZ" sz="2000" b="1" dirty="0">
                <a:cs typeface="Arial" panose="020B0604020202020204" pitchFamily="34" charset="0"/>
              </a:rPr>
              <a:t> </a:t>
            </a:r>
            <a:r>
              <a:rPr lang="cs-CZ" sz="2000" dirty="0">
                <a:cs typeface="Arial" panose="020B0604020202020204" pitchFamily="34" charset="0"/>
              </a:rPr>
              <a:t>= inertní, tvrdá pevná látka, rozpustná jen ve zředěné </a:t>
            </a:r>
            <a:r>
              <a:rPr lang="en-US" sz="2000" dirty="0">
                <a:cs typeface="Arial" panose="020B0604020202020204" pitchFamily="34" charset="0"/>
              </a:rPr>
              <a:t>HF a</a:t>
            </a:r>
            <a:r>
              <a:rPr lang="cs-CZ" sz="2000" dirty="0">
                <a:cs typeface="Arial" panose="020B0604020202020204" pitchFamily="34" charset="0"/>
              </a:rPr>
              <a:t> </a:t>
            </a:r>
            <a:r>
              <a:rPr lang="en-US" sz="2000" dirty="0">
                <a:cs typeface="Arial" panose="020B0604020202020204" pitchFamily="34" charset="0"/>
              </a:rPr>
              <a:t>ho</a:t>
            </a:r>
            <a:r>
              <a:rPr lang="cs-CZ" sz="2000" dirty="0" err="1">
                <a:cs typeface="Arial" panose="020B0604020202020204" pitchFamily="34" charset="0"/>
              </a:rPr>
              <a:t>rké</a:t>
            </a:r>
            <a:r>
              <a:rPr lang="cs-CZ" sz="2000" dirty="0">
                <a:cs typeface="Arial" panose="020B0604020202020204" pitchFamily="34" charset="0"/>
              </a:rPr>
              <a:t> </a:t>
            </a:r>
            <a:r>
              <a:rPr lang="en-US" sz="2000" dirty="0">
                <a:cs typeface="Arial" panose="020B0604020202020204" pitchFamily="34" charset="0"/>
              </a:rPr>
              <a:t>H</a:t>
            </a:r>
            <a:r>
              <a:rPr lang="en-US" sz="2000" baseline="-25000" dirty="0">
                <a:cs typeface="Arial" panose="020B0604020202020204" pitchFamily="34" charset="0"/>
              </a:rPr>
              <a:t>2</a:t>
            </a:r>
            <a:r>
              <a:rPr lang="en-US" sz="2000" dirty="0">
                <a:cs typeface="Arial" panose="020B0604020202020204" pitchFamily="34" charset="0"/>
              </a:rPr>
              <a:t>SO</a:t>
            </a:r>
            <a:r>
              <a:rPr lang="en-US" sz="2000" baseline="-25000" dirty="0">
                <a:cs typeface="Arial" panose="020B0604020202020204" pitchFamily="34" charset="0"/>
              </a:rPr>
              <a:t>4</a:t>
            </a:r>
            <a:r>
              <a:rPr lang="en-US" sz="2000" dirty="0">
                <a:cs typeface="Arial" panose="020B0604020202020204" pitchFamily="34" charset="0"/>
              </a:rPr>
              <a:t>.</a:t>
            </a:r>
            <a:r>
              <a:rPr lang="cs-CZ" sz="2000" dirty="0">
                <a:cs typeface="Arial" panose="020B0604020202020204" pitchFamily="34" charset="0"/>
              </a:rPr>
              <a:t> Používá se k výrobě řezných nástrojů,  automobilových svíček, integrovaných obvodů.</a:t>
            </a:r>
          </a:p>
        </p:txBody>
      </p:sp>
      <p:sp>
        <p:nvSpPr>
          <p:cNvPr id="3" name="TextovéPole 2">
            <a:extLst>
              <a:ext uri="{FF2B5EF4-FFF2-40B4-BE49-F238E27FC236}">
                <a16:creationId xmlns:a16="http://schemas.microsoft.com/office/drawing/2014/main" id="{F6708CC1-4D6D-63E5-F6D6-D4BAEF22ACA5}"/>
              </a:ext>
            </a:extLst>
          </p:cNvPr>
          <p:cNvSpPr txBox="1"/>
          <p:nvPr/>
        </p:nvSpPr>
        <p:spPr>
          <a:xfrm>
            <a:off x="381000" y="5388143"/>
            <a:ext cx="7335748" cy="400110"/>
          </a:xfrm>
          <a:prstGeom prst="rect">
            <a:avLst/>
          </a:prstGeom>
          <a:noFill/>
        </p:spPr>
        <p:txBody>
          <a:bodyPr wrap="square">
            <a:spAutoFit/>
          </a:bodyPr>
          <a:lstStyle/>
          <a:p>
            <a:r>
              <a:rPr lang="cs-CZ" sz="2000" b="1" dirty="0">
                <a:cs typeface="Arial" panose="020B0604020202020204" pitchFamily="34" charset="0"/>
              </a:rPr>
              <a:t>Nitrid g</a:t>
            </a:r>
            <a:r>
              <a:rPr lang="en-US" sz="2000" b="1" dirty="0" err="1">
                <a:cs typeface="Arial" panose="020B0604020202020204" pitchFamily="34" charset="0"/>
              </a:rPr>
              <a:t>ermani</a:t>
            </a:r>
            <a:r>
              <a:rPr lang="cs-CZ" sz="2000" b="1" dirty="0" err="1">
                <a:cs typeface="Arial" panose="020B0604020202020204" pitchFamily="34" charset="0"/>
              </a:rPr>
              <a:t>čitý</a:t>
            </a:r>
            <a:r>
              <a:rPr lang="en-US" sz="2000" dirty="0">
                <a:cs typeface="Arial" panose="020B0604020202020204" pitchFamily="34" charset="0"/>
              </a:rPr>
              <a:t> </a:t>
            </a:r>
            <a:r>
              <a:rPr lang="en-US" sz="2000" b="1" dirty="0" err="1">
                <a:cs typeface="Arial" panose="020B0604020202020204" pitchFamily="34" charset="0"/>
              </a:rPr>
              <a:t>Ge</a:t>
            </a:r>
            <a:r>
              <a:rPr lang="en-US" sz="2000" b="1" baseline="-25000" dirty="0" err="1">
                <a:cs typeface="Arial" panose="020B0604020202020204" pitchFamily="34" charset="0"/>
              </a:rPr>
              <a:t>3</a:t>
            </a:r>
            <a:r>
              <a:rPr lang="en-US" sz="2000" b="1" dirty="0" err="1">
                <a:cs typeface="Arial" panose="020B0604020202020204" pitchFamily="34" charset="0"/>
              </a:rPr>
              <a:t>N</a:t>
            </a:r>
            <a:r>
              <a:rPr lang="en-US" sz="2000" b="1" baseline="-25000" dirty="0" err="1">
                <a:cs typeface="Arial" panose="020B0604020202020204" pitchFamily="34" charset="0"/>
              </a:rPr>
              <a:t>4</a:t>
            </a:r>
            <a:r>
              <a:rPr lang="cs-CZ" sz="2000" b="1" baseline="-25000" dirty="0">
                <a:cs typeface="Arial" panose="020B0604020202020204" pitchFamily="34" charset="0"/>
              </a:rPr>
              <a:t> </a:t>
            </a:r>
            <a:r>
              <a:rPr lang="cs-CZ" sz="2000" dirty="0">
                <a:cs typeface="Arial" panose="020B0604020202020204" pitchFamily="34" charset="0"/>
              </a:rPr>
              <a:t>   - hnědý prášek.</a:t>
            </a:r>
          </a:p>
        </p:txBody>
      </p:sp>
      <p:pic>
        <p:nvPicPr>
          <p:cNvPr id="2052" name="Picture 4" descr="alpha-Si3N4, beta-si3N4">
            <a:extLst>
              <a:ext uri="{FF2B5EF4-FFF2-40B4-BE49-F238E27FC236}">
                <a16:creationId xmlns:a16="http://schemas.microsoft.com/office/drawing/2014/main" id="{5A262382-866A-0026-FB81-5ED38E240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52612"/>
            <a:ext cx="714375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5075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3400" y="122238"/>
            <a:ext cx="8229600" cy="715962"/>
          </a:xfrm>
        </p:spPr>
        <p:txBody>
          <a:bodyPr>
            <a:normAutofit/>
          </a:bodyPr>
          <a:lstStyle/>
          <a:p>
            <a:r>
              <a:rPr lang="en-GB" altLang="en-US" sz="2400" b="1" dirty="0" err="1">
                <a:latin typeface="+mn-lt"/>
              </a:rPr>
              <a:t>Slou</a:t>
            </a:r>
            <a:r>
              <a:rPr lang="cs-CZ" altLang="en-US" sz="2400" b="1" dirty="0">
                <a:latin typeface="+mn-lt"/>
              </a:rPr>
              <a:t>č</a:t>
            </a:r>
            <a:r>
              <a:rPr lang="en-GB" altLang="en-US" sz="2400" b="1" dirty="0" err="1">
                <a:latin typeface="+mn-lt"/>
              </a:rPr>
              <a:t>eniny</a:t>
            </a:r>
            <a:r>
              <a:rPr lang="en-GB" altLang="en-US" sz="2400" b="1" dirty="0">
                <a:latin typeface="+mn-lt"/>
              </a:rPr>
              <a:t> </a:t>
            </a:r>
            <a:r>
              <a:rPr lang="cs-CZ" altLang="en-US" sz="2400" b="1" dirty="0">
                <a:latin typeface="+mn-lt"/>
              </a:rPr>
              <a:t>uhlíku </a:t>
            </a:r>
            <a:r>
              <a:rPr lang="en-GB" altLang="en-US" sz="2400" b="1" dirty="0">
                <a:latin typeface="+mn-lt"/>
              </a:rPr>
              <a:t>se s</a:t>
            </a:r>
            <a:r>
              <a:rPr lang="cs-CZ" altLang="en-US" sz="2400" b="1" dirty="0">
                <a:latin typeface="+mn-lt"/>
              </a:rPr>
              <a:t>í</a:t>
            </a:r>
            <a:r>
              <a:rPr lang="en-US" altLang="en-US" sz="2400" b="1" dirty="0" err="1">
                <a:latin typeface="+mn-lt"/>
              </a:rPr>
              <a:t>rou</a:t>
            </a:r>
            <a:endParaRPr lang="cs-CZ" sz="2400" dirty="0">
              <a:latin typeface="+mn-lt"/>
            </a:endParaRPr>
          </a:p>
        </p:txBody>
      </p:sp>
      <p:sp>
        <p:nvSpPr>
          <p:cNvPr id="4" name="TextovéPole 3"/>
          <p:cNvSpPr txBox="1"/>
          <p:nvPr/>
        </p:nvSpPr>
        <p:spPr>
          <a:xfrm>
            <a:off x="228600" y="838200"/>
            <a:ext cx="8587864" cy="1631216"/>
          </a:xfrm>
          <a:prstGeom prst="rect">
            <a:avLst/>
          </a:prstGeom>
          <a:noFill/>
        </p:spPr>
        <p:txBody>
          <a:bodyPr wrap="none" rtlCol="0">
            <a:spAutoFit/>
          </a:bodyPr>
          <a:lstStyle/>
          <a:p>
            <a:r>
              <a:rPr lang="en-US" sz="2000" b="1" dirty="0" err="1">
                <a:cs typeface="Arial" panose="020B0604020202020204" pitchFamily="34" charset="0"/>
              </a:rPr>
              <a:t>Sirouhl</a:t>
            </a:r>
            <a:r>
              <a:rPr lang="cs-CZ" sz="2000" b="1" dirty="0">
                <a:cs typeface="Arial" panose="020B0604020202020204" pitchFamily="34" charset="0"/>
              </a:rPr>
              <a:t>í</a:t>
            </a:r>
            <a:r>
              <a:rPr lang="en-US" sz="2000" b="1" dirty="0">
                <a:cs typeface="Arial" panose="020B0604020202020204" pitchFamily="34" charset="0"/>
              </a:rPr>
              <a:t>k</a:t>
            </a:r>
            <a:r>
              <a:rPr lang="cs-CZ" sz="2000" b="1" dirty="0">
                <a:cs typeface="Arial" panose="020B0604020202020204" pitchFamily="34" charset="0"/>
              </a:rPr>
              <a:t> (</a:t>
            </a:r>
            <a:r>
              <a:rPr lang="cs-CZ" sz="2000" b="1" dirty="0" err="1">
                <a:cs typeface="Arial" panose="020B0604020202020204" pitchFamily="34" charset="0"/>
              </a:rPr>
              <a:t>CS</a:t>
            </a:r>
            <a:r>
              <a:rPr lang="cs-CZ" sz="2000" b="1" baseline="-25000" dirty="0" err="1">
                <a:cs typeface="Arial" panose="020B0604020202020204" pitchFamily="34" charset="0"/>
              </a:rPr>
              <a:t>2</a:t>
            </a:r>
            <a:r>
              <a:rPr lang="cs-CZ" sz="2000" b="1" dirty="0">
                <a:cs typeface="Arial" panose="020B0604020202020204" pitchFamily="34" charset="0"/>
              </a:rPr>
              <a:t>)</a:t>
            </a:r>
          </a:p>
          <a:p>
            <a:r>
              <a:rPr lang="cs-CZ" sz="2000" dirty="0"/>
              <a:t> = toxická těkavá kapalina, využívá se při výrobě viskózy, celofánu, kaučuku apod. </a:t>
            </a:r>
          </a:p>
          <a:p>
            <a:r>
              <a:rPr lang="cs-CZ" sz="2000" dirty="0"/>
              <a:t>a jako rozpouštědlo.</a:t>
            </a:r>
          </a:p>
          <a:p>
            <a:endParaRPr lang="cs-CZ" sz="2000" dirty="0">
              <a:cs typeface="Arial" panose="020B0604020202020204" pitchFamily="34" charset="0"/>
            </a:endParaRPr>
          </a:p>
          <a:p>
            <a:endParaRPr lang="cs-CZ" sz="2000" dirty="0">
              <a:cs typeface="Arial" panose="020B0604020202020204" pitchFamily="34" charset="0"/>
            </a:endParaRPr>
          </a:p>
        </p:txBody>
      </p:sp>
      <p:pic>
        <p:nvPicPr>
          <p:cNvPr id="7987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4026" y="1653809"/>
            <a:ext cx="1194998" cy="632192"/>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2"/>
          <p:cNvSpPr>
            <a:spLocks noGrp="1"/>
          </p:cNvSpPr>
          <p:nvPr>
            <p:ph idx="1"/>
          </p:nvPr>
        </p:nvSpPr>
        <p:spPr>
          <a:xfrm>
            <a:off x="228600" y="2809704"/>
            <a:ext cx="8839200" cy="2937528"/>
          </a:xfrm>
        </p:spPr>
        <p:txBody>
          <a:bodyPr>
            <a:normAutofit/>
          </a:bodyPr>
          <a:lstStyle/>
          <a:p>
            <a:pPr marL="0" indent="0">
              <a:buNone/>
            </a:pPr>
            <a:r>
              <a:rPr lang="cs-CZ" sz="2000" b="1" dirty="0" err="1">
                <a:cs typeface="Arial" panose="020B0604020202020204" pitchFamily="34" charset="0"/>
              </a:rPr>
              <a:t>Thiomočovina</a:t>
            </a:r>
            <a:endParaRPr lang="cs-CZ" sz="2000" b="1" dirty="0">
              <a:cs typeface="Arial" panose="020B0604020202020204" pitchFamily="34" charset="0"/>
            </a:endParaRPr>
          </a:p>
          <a:p>
            <a:pPr marL="0" indent="0">
              <a:buNone/>
            </a:pPr>
            <a:r>
              <a:rPr lang="cs-CZ" sz="2000" dirty="0">
                <a:cs typeface="Arial" panose="020B0604020202020204" pitchFamily="34" charset="0"/>
              </a:rPr>
              <a:t> = činidlo v organické syntéze</a:t>
            </a:r>
          </a:p>
          <a:p>
            <a:pPr marL="0" indent="0">
              <a:buNone/>
            </a:pPr>
            <a:endParaRPr lang="cs-CZ" sz="2000" dirty="0">
              <a:cs typeface="Arial" panose="020B0604020202020204" pitchFamily="34" charset="0"/>
            </a:endParaRPr>
          </a:p>
          <a:p>
            <a:pPr marL="0" indent="0">
              <a:buNone/>
            </a:pPr>
            <a:r>
              <a:rPr lang="cs-CZ" sz="2000" b="1" dirty="0" err="1">
                <a:cs typeface="Arial" panose="020B0604020202020204" pitchFamily="34" charset="0"/>
              </a:rPr>
              <a:t>Thiofosgen</a:t>
            </a:r>
            <a:endParaRPr lang="cs-CZ" sz="2000" b="1" dirty="0">
              <a:cs typeface="Arial" panose="020B0604020202020204" pitchFamily="34" charset="0"/>
            </a:endParaRPr>
          </a:p>
          <a:p>
            <a:pPr marL="0" indent="0">
              <a:buNone/>
            </a:pPr>
            <a:r>
              <a:rPr lang="cs-CZ" sz="2000" b="1" dirty="0">
                <a:cs typeface="Arial" panose="020B0604020202020204" pitchFamily="34" charset="0"/>
              </a:rPr>
              <a:t> </a:t>
            </a:r>
            <a:r>
              <a:rPr lang="cs-CZ" sz="2000" dirty="0">
                <a:cs typeface="Arial" panose="020B0604020202020204" pitchFamily="34" charset="0"/>
              </a:rPr>
              <a:t>= činidlo v organické syntéze</a:t>
            </a:r>
          </a:p>
          <a:p>
            <a:pPr marL="0" indent="0">
              <a:buNone/>
            </a:pPr>
            <a:endParaRPr lang="cs-CZ" sz="2000" b="1" dirty="0">
              <a:cs typeface="Arial" panose="020B0604020202020204" pitchFamily="34" charset="0"/>
            </a:endParaRPr>
          </a:p>
          <a:p>
            <a:pPr marL="0" indent="0">
              <a:buNone/>
            </a:pPr>
            <a:r>
              <a:rPr lang="cs-CZ" sz="2000" b="1" dirty="0">
                <a:cs typeface="Arial" panose="020B0604020202020204" pitchFamily="34" charset="0"/>
              </a:rPr>
              <a:t>Kyselina </a:t>
            </a:r>
            <a:r>
              <a:rPr lang="cs-CZ" sz="2000" b="1" dirty="0" err="1">
                <a:cs typeface="Arial" panose="020B0604020202020204" pitchFamily="34" charset="0"/>
              </a:rPr>
              <a:t>thiouhličitá</a:t>
            </a:r>
            <a:endParaRPr lang="cs-CZ" sz="2000" b="1" dirty="0">
              <a:cs typeface="Arial" panose="020B0604020202020204" pitchFamily="34" charset="0"/>
            </a:endParaRPr>
          </a:p>
        </p:txBody>
      </p:sp>
      <p:pic>
        <p:nvPicPr>
          <p:cNvPr id="6" name="Picture 2" descr="Thiou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194" y="2751761"/>
            <a:ext cx="1459830" cy="9592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rukturní vzorec">
            <a:hlinkClick r:id="rId4" tooltip="Strukturní vzorec"/>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886200"/>
            <a:ext cx="1088572" cy="914400"/>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Thiocarbonic-acid-2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6256" y="5160709"/>
            <a:ext cx="2352853" cy="143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379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228600" y="304800"/>
            <a:ext cx="8763000" cy="6172200"/>
          </a:xfrm>
        </p:spPr>
        <p:txBody>
          <a:bodyPr>
            <a:normAutofit/>
          </a:bodyPr>
          <a:lstStyle/>
          <a:p>
            <a:pPr eaLnBrk="1" hangingPunct="1">
              <a:buFont typeface="Wingdings" pitchFamily="2" charset="2"/>
              <a:buNone/>
            </a:pPr>
            <a:r>
              <a:rPr lang="en-GB" altLang="en-US" sz="2000" b="1" dirty="0" err="1">
                <a:cs typeface="Arial" panose="020B0604020202020204" pitchFamily="34" charset="0"/>
              </a:rPr>
              <a:t>Kyselina</a:t>
            </a:r>
            <a:r>
              <a:rPr lang="en-GB" altLang="en-US" sz="2000" b="1" dirty="0">
                <a:cs typeface="Arial" panose="020B0604020202020204" pitchFamily="34" charset="0"/>
              </a:rPr>
              <a:t> </a:t>
            </a:r>
            <a:r>
              <a:rPr lang="en-GB" altLang="en-US" sz="2000" b="1" dirty="0" err="1">
                <a:cs typeface="Arial" panose="020B0604020202020204" pitchFamily="34" charset="0"/>
              </a:rPr>
              <a:t>thiokyanatá</a:t>
            </a:r>
            <a:r>
              <a:rPr lang="en-GB" altLang="en-US" sz="2000" b="1" dirty="0">
                <a:cs typeface="Arial" panose="020B0604020202020204" pitchFamily="34" charset="0"/>
              </a:rPr>
              <a:t> (</a:t>
            </a:r>
            <a:r>
              <a:rPr lang="cs-CZ" altLang="en-US" sz="2000" b="1" dirty="0">
                <a:cs typeface="Arial" panose="020B0604020202020204" pitchFamily="34" charset="0"/>
              </a:rPr>
              <a:t>k. </a:t>
            </a:r>
            <a:r>
              <a:rPr lang="en-GB" altLang="en-US" sz="2000" b="1" dirty="0" err="1">
                <a:cs typeface="Arial" panose="020B0604020202020204" pitchFamily="34" charset="0"/>
              </a:rPr>
              <a:t>rhodanovodíková</a:t>
            </a:r>
            <a:r>
              <a:rPr lang="cs-CZ" altLang="en-US" sz="2000" b="1" dirty="0">
                <a:cs typeface="Arial" panose="020B0604020202020204" pitchFamily="34" charset="0"/>
              </a:rPr>
              <a:t>,</a:t>
            </a:r>
            <a:r>
              <a:rPr lang="en-GB" altLang="en-US" sz="2000" b="1" dirty="0">
                <a:cs typeface="Arial" panose="020B0604020202020204" pitchFamily="34" charset="0"/>
              </a:rPr>
              <a:t>  </a:t>
            </a:r>
            <a:r>
              <a:rPr lang="en-GB" altLang="en-US" sz="2000" b="1" dirty="0" err="1">
                <a:cs typeface="Arial" panose="020B0604020202020204" pitchFamily="34" charset="0"/>
              </a:rPr>
              <a:t>HSCN</a:t>
            </a:r>
            <a:r>
              <a:rPr lang="en-GB" altLang="en-US" sz="2000" b="1"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bezbarvá</a:t>
            </a:r>
            <a:r>
              <a:rPr lang="en-GB" altLang="en-US" sz="2000" dirty="0">
                <a:cs typeface="Arial" panose="020B0604020202020204" pitchFamily="34" charset="0"/>
              </a:rPr>
              <a:t>, </a:t>
            </a:r>
            <a:r>
              <a:rPr lang="en-GB" altLang="en-US" sz="2000" dirty="0" err="1">
                <a:cs typeface="Arial" panose="020B0604020202020204" pitchFamily="34" charset="0"/>
              </a:rPr>
              <a:t>olejovitá</a:t>
            </a:r>
            <a:r>
              <a:rPr lang="en-GB" altLang="en-US" sz="2000" dirty="0">
                <a:cs typeface="Arial" panose="020B0604020202020204" pitchFamily="34" charset="0"/>
              </a:rPr>
              <a:t> </a:t>
            </a:r>
            <a:r>
              <a:rPr lang="en-GB" altLang="en-US" sz="2000" dirty="0" err="1">
                <a:cs typeface="Arial" panose="020B0604020202020204" pitchFamily="34" charset="0"/>
              </a:rPr>
              <a:t>kapalina</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kyselina</a:t>
            </a:r>
            <a:r>
              <a:rPr lang="en-GB" altLang="en-US" sz="2000" dirty="0">
                <a:cs typeface="Arial" panose="020B0604020202020204" pitchFamily="34" charset="0"/>
              </a:rPr>
              <a:t>, s </a:t>
            </a:r>
            <a:r>
              <a:rPr lang="en-GB" altLang="en-US" sz="2000" dirty="0" err="1">
                <a:cs typeface="Arial" panose="020B0604020202020204" pitchFamily="34" charset="0"/>
              </a:rPr>
              <a:t>vodou</a:t>
            </a:r>
            <a:r>
              <a:rPr lang="en-GB" altLang="en-US" sz="2000" dirty="0">
                <a:cs typeface="Arial" panose="020B0604020202020204" pitchFamily="34" charset="0"/>
              </a:rPr>
              <a:t> se </a:t>
            </a:r>
            <a:r>
              <a:rPr lang="en-GB" altLang="en-US" sz="2000" dirty="0" err="1">
                <a:cs typeface="Arial" panose="020B0604020202020204" pitchFamily="34" charset="0"/>
              </a:rPr>
              <a:t>mísí</a:t>
            </a:r>
            <a:r>
              <a:rPr lang="en-GB" altLang="en-US" sz="2000" dirty="0">
                <a:cs typeface="Arial" panose="020B0604020202020204" pitchFamily="34" charset="0"/>
              </a:rPr>
              <a:t> v </a:t>
            </a:r>
            <a:r>
              <a:rPr lang="en-GB" altLang="en-US" sz="2000" dirty="0" err="1">
                <a:cs typeface="Arial" panose="020B0604020202020204" pitchFamily="34" charset="0"/>
              </a:rPr>
              <a:t>každém</a:t>
            </a:r>
            <a:r>
              <a:rPr lang="en-GB" altLang="en-US" sz="2000" dirty="0">
                <a:cs typeface="Arial" panose="020B0604020202020204" pitchFamily="34" charset="0"/>
              </a:rPr>
              <a:t> </a:t>
            </a:r>
            <a:r>
              <a:rPr lang="en-GB" altLang="en-US" sz="2000" dirty="0" err="1">
                <a:cs typeface="Arial" panose="020B0604020202020204" pitchFamily="34" charset="0"/>
              </a:rPr>
              <a:t>pom</a:t>
            </a:r>
            <a:r>
              <a:rPr lang="cs-CZ" altLang="en-US" sz="2000" dirty="0">
                <a:cs typeface="Arial" panose="020B0604020202020204" pitchFamily="34" charset="0"/>
              </a:rPr>
              <a:t>ě</a:t>
            </a:r>
            <a:r>
              <a:rPr lang="en-GB" altLang="en-US" sz="2000" dirty="0" err="1">
                <a:cs typeface="Arial" panose="020B0604020202020204" pitchFamily="34" charset="0"/>
              </a:rPr>
              <a:t>ru</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endParaRPr lang="en-US" altLang="en-US" sz="2000" dirty="0">
              <a:cs typeface="Arial" panose="020B0604020202020204" pitchFamily="34" charset="0"/>
            </a:endParaRPr>
          </a:p>
          <a:p>
            <a:pPr eaLnBrk="1" hangingPunct="1">
              <a:buFont typeface="Wingdings" pitchFamily="2" charset="2"/>
              <a:buNone/>
            </a:pPr>
            <a:r>
              <a:rPr lang="cs-CZ" altLang="en-US" sz="2000" b="1" dirty="0">
                <a:cs typeface="Arial" panose="020B0604020202020204" pitchFamily="34" charset="0"/>
              </a:rPr>
              <a:t>T</a:t>
            </a:r>
            <a:r>
              <a:rPr lang="en-GB" altLang="en-US" sz="2000" b="1" dirty="0" err="1">
                <a:cs typeface="Arial" panose="020B0604020202020204" pitchFamily="34" charset="0"/>
              </a:rPr>
              <a:t>hiokyanatany</a:t>
            </a:r>
            <a:r>
              <a:rPr lang="en-GB" altLang="en-US" sz="2000" b="1" dirty="0">
                <a:cs typeface="Arial" panose="020B0604020202020204" pitchFamily="34" charset="0"/>
              </a:rPr>
              <a:t> (</a:t>
            </a:r>
            <a:r>
              <a:rPr lang="en-GB" altLang="en-US" sz="2000" b="1" dirty="0" err="1">
                <a:cs typeface="Arial" panose="020B0604020202020204" pitchFamily="34" charset="0"/>
              </a:rPr>
              <a:t>rhodanidy</a:t>
            </a:r>
            <a:r>
              <a:rPr lang="en-GB" altLang="en-US" sz="2000" b="1"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rhodanidy</a:t>
            </a:r>
            <a:r>
              <a:rPr lang="en-GB" altLang="en-US" sz="2000" dirty="0">
                <a:cs typeface="Arial" panose="020B0604020202020204" pitchFamily="34" charset="0"/>
              </a:rPr>
              <a:t> </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rhodanokomplexy</a:t>
            </a:r>
            <a:r>
              <a:rPr lang="en-GB" altLang="en-US" sz="2000" dirty="0">
                <a:cs typeface="Arial" panose="020B0604020202020204" pitchFamily="34" charset="0"/>
              </a:rPr>
              <a:t> v</a:t>
            </a:r>
            <a:r>
              <a:rPr lang="cs-CZ" altLang="en-US" sz="2000" dirty="0">
                <a:cs typeface="Arial" panose="020B0604020202020204" pitchFamily="34" charset="0"/>
              </a:rPr>
              <a:t>ě</a:t>
            </a:r>
            <a:r>
              <a:rPr lang="en-GB" altLang="en-US" sz="2000" dirty="0" err="1">
                <a:cs typeface="Arial" panose="020B0604020202020204" pitchFamily="34" charset="0"/>
              </a:rPr>
              <a:t>tšinou</a:t>
            </a:r>
            <a:r>
              <a:rPr lang="en-GB" altLang="en-US" sz="2000" dirty="0">
                <a:cs typeface="Arial" panose="020B0604020202020204" pitchFamily="34" charset="0"/>
              </a:rPr>
              <a:t> dob</a:t>
            </a:r>
            <a:r>
              <a:rPr lang="cs-CZ" altLang="en-US" sz="2000" dirty="0">
                <a:cs typeface="Arial" panose="020B0604020202020204" pitchFamily="34" charset="0"/>
              </a:rPr>
              <a:t>ř</a:t>
            </a:r>
            <a:r>
              <a:rPr lang="en-GB" altLang="en-US" sz="2000" dirty="0">
                <a:cs typeface="Arial" panose="020B0604020202020204" pitchFamily="34" charset="0"/>
              </a:rPr>
              <a:t>e </a:t>
            </a:r>
            <a:r>
              <a:rPr lang="en-GB" altLang="en-US" sz="2000" dirty="0" err="1">
                <a:cs typeface="Arial" panose="020B0604020202020204" pitchFamily="34" charset="0"/>
              </a:rPr>
              <a:t>rozpustné</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 Příprava:	</a:t>
            </a:r>
          </a:p>
          <a:p>
            <a:pPr eaLnBrk="1" hangingPunct="1">
              <a:buFont typeface="Wingdings" pitchFamily="2" charset="2"/>
              <a:buNone/>
            </a:pPr>
            <a:r>
              <a:rPr lang="cs-CZ" sz="2000" dirty="0">
                <a:cs typeface="Arial" panose="020B0604020202020204" pitchFamily="34" charset="0"/>
              </a:rPr>
              <a:t>		8 CN</a:t>
            </a:r>
            <a:r>
              <a:rPr lang="cs-CZ" sz="2000" baseline="30000" dirty="0">
                <a:cs typeface="Arial" panose="020B0604020202020204" pitchFamily="34" charset="0"/>
              </a:rPr>
              <a:t>−</a:t>
            </a:r>
            <a:r>
              <a:rPr lang="cs-CZ" sz="2000" dirty="0">
                <a:cs typeface="Arial" panose="020B0604020202020204" pitchFamily="34" charset="0"/>
              </a:rPr>
              <a:t> + S</a:t>
            </a:r>
            <a:r>
              <a:rPr lang="cs-CZ" sz="2000" baseline="-25000" dirty="0">
                <a:cs typeface="Arial" panose="020B0604020202020204" pitchFamily="34" charset="0"/>
              </a:rPr>
              <a:t>8</a:t>
            </a:r>
            <a:r>
              <a:rPr lang="cs-CZ" sz="2000" dirty="0">
                <a:cs typeface="Arial" panose="020B0604020202020204" pitchFamily="34" charset="0"/>
              </a:rPr>
              <a:t> → 8 SCN</a:t>
            </a:r>
            <a:r>
              <a:rPr lang="cs-CZ" sz="2000" baseline="30000" dirty="0">
                <a:cs typeface="Arial" panose="020B0604020202020204" pitchFamily="34" charset="0"/>
              </a:rPr>
              <a:t>−</a:t>
            </a:r>
            <a:r>
              <a:rPr lang="cs-CZ" sz="2000" dirty="0">
                <a:cs typeface="Arial" panose="020B0604020202020204" pitchFamily="34" charset="0"/>
              </a:rPr>
              <a:t> </a:t>
            </a:r>
          </a:p>
          <a:p>
            <a:pPr eaLnBrk="1" hangingPunct="1">
              <a:buFont typeface="Wingdings" pitchFamily="2" charset="2"/>
              <a:buNone/>
            </a:pPr>
            <a:r>
              <a:rPr lang="cs-CZ" sz="2000" dirty="0">
                <a:cs typeface="Arial" panose="020B0604020202020204" pitchFamily="34" charset="0"/>
              </a:rPr>
              <a:t>		</a:t>
            </a:r>
            <a:r>
              <a:rPr lang="cs-CZ" sz="2000" dirty="0" err="1">
                <a:cs typeface="Arial" panose="020B0604020202020204" pitchFamily="34" charset="0"/>
              </a:rPr>
              <a:t>CN</a:t>
            </a:r>
            <a:r>
              <a:rPr lang="cs-CZ" sz="2000" baseline="30000" dirty="0">
                <a:cs typeface="Arial" panose="020B0604020202020204" pitchFamily="34" charset="0"/>
              </a:rPr>
              <a:t>−</a:t>
            </a:r>
            <a:r>
              <a:rPr lang="cs-CZ" sz="2000" dirty="0">
                <a:cs typeface="Arial" panose="020B0604020202020204" pitchFamily="34" charset="0"/>
              </a:rPr>
              <a:t> + S</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baseline="30000" dirty="0">
                <a:cs typeface="Arial" panose="020B0604020202020204" pitchFamily="34" charset="0"/>
              </a:rPr>
              <a:t>2−</a:t>
            </a:r>
            <a:r>
              <a:rPr lang="cs-CZ" sz="2000" dirty="0">
                <a:cs typeface="Arial" panose="020B0604020202020204" pitchFamily="34" charset="0"/>
              </a:rPr>
              <a:t> → SCN</a:t>
            </a:r>
            <a:r>
              <a:rPr lang="cs-CZ" sz="2000" baseline="30000" dirty="0">
                <a:cs typeface="Arial" panose="020B0604020202020204" pitchFamily="34" charset="0"/>
              </a:rPr>
              <a:t>−</a:t>
            </a:r>
            <a:r>
              <a:rPr lang="cs-CZ" sz="2000" dirty="0">
                <a:cs typeface="Arial" panose="020B0604020202020204" pitchFamily="34" charset="0"/>
              </a:rPr>
              <a:t> + SO</a:t>
            </a:r>
            <a:r>
              <a:rPr lang="cs-CZ" sz="2000" baseline="-25000" dirty="0">
                <a:cs typeface="Arial" panose="020B0604020202020204" pitchFamily="34" charset="0"/>
              </a:rPr>
              <a:t>3</a:t>
            </a:r>
            <a:r>
              <a:rPr lang="cs-CZ" sz="2000" baseline="30000" dirty="0">
                <a:cs typeface="Arial" panose="020B0604020202020204" pitchFamily="34" charset="0"/>
              </a:rPr>
              <a:t>2−</a:t>
            </a:r>
            <a:endParaRPr lang="cs-CZ" altLang="en-US" sz="20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A</a:t>
            </a:r>
            <a:r>
              <a:rPr lang="en-GB" altLang="en-US" sz="2000" dirty="0" err="1">
                <a:cs typeface="Arial" panose="020B0604020202020204" pitchFamily="34" charset="0"/>
              </a:rPr>
              <a:t>nalyticky</a:t>
            </a:r>
            <a:r>
              <a:rPr lang="en-GB" altLang="en-US" sz="2000" dirty="0">
                <a:cs typeface="Arial" panose="020B0604020202020204" pitchFamily="34" charset="0"/>
              </a:rPr>
              <a:t> </a:t>
            </a:r>
            <a:r>
              <a:rPr lang="en-GB" altLang="en-US" sz="2000" dirty="0" err="1">
                <a:cs typeface="Arial" panose="020B0604020202020204" pitchFamily="34" charset="0"/>
              </a:rPr>
              <a:t>známý</a:t>
            </a:r>
            <a:r>
              <a:rPr lang="en-GB" altLang="en-US" sz="2000" dirty="0">
                <a:cs typeface="Arial" panose="020B0604020202020204" pitchFamily="34" charset="0"/>
              </a:rPr>
              <a:t> je </a:t>
            </a:r>
            <a:r>
              <a:rPr lang="en-GB" altLang="en-US" sz="2000" dirty="0" err="1">
                <a:cs typeface="Arial" panose="020B0604020202020204" pitchFamily="34" charset="0"/>
              </a:rPr>
              <a:t>komplex</a:t>
            </a:r>
            <a:r>
              <a:rPr lang="en-GB" altLang="en-US" sz="2000" dirty="0">
                <a:cs typeface="Arial" panose="020B0604020202020204" pitchFamily="34" charset="0"/>
              </a:rPr>
              <a:t>  [Fe(SCN)</a:t>
            </a:r>
            <a:r>
              <a:rPr lang="en-GB" altLang="en-US" sz="2000" baseline="-25000" dirty="0">
                <a:cs typeface="Arial" panose="020B0604020202020204" pitchFamily="34" charset="0"/>
              </a:rPr>
              <a:t>6</a:t>
            </a:r>
            <a:r>
              <a:rPr lang="en-GB" altLang="en-US" sz="2000" dirty="0">
                <a:cs typeface="Arial" panose="020B0604020202020204" pitchFamily="34" charset="0"/>
              </a:rPr>
              <a:t>]</a:t>
            </a:r>
            <a:r>
              <a:rPr lang="en-GB" altLang="en-US" sz="2000" baseline="30000" dirty="0">
                <a:cs typeface="Arial" panose="020B0604020202020204" pitchFamily="34" charset="0"/>
              </a:rPr>
              <a:t>3-</a:t>
            </a:r>
            <a:r>
              <a:rPr lang="en-GB" altLang="en-US" sz="2000" dirty="0">
                <a:cs typeface="Arial" panose="020B0604020202020204" pitchFamily="34" charset="0"/>
              </a:rPr>
              <a:t>  </a:t>
            </a:r>
            <a:r>
              <a:rPr lang="en-GB" altLang="en-US" sz="2000" dirty="0" err="1">
                <a:cs typeface="Arial" panose="020B0604020202020204" pitchFamily="34" charset="0"/>
              </a:rPr>
              <a:t>vykazující</a:t>
            </a:r>
            <a:r>
              <a:rPr lang="en-GB" altLang="en-US" sz="2000" dirty="0">
                <a:cs typeface="Arial" panose="020B0604020202020204" pitchFamily="34" charset="0"/>
              </a:rPr>
              <a:t> </a:t>
            </a:r>
            <a:r>
              <a:rPr lang="en-GB" altLang="en-US" sz="2000" dirty="0" err="1">
                <a:cs typeface="Arial" panose="020B0604020202020204" pitchFamily="34" charset="0"/>
              </a:rPr>
              <a:t>intenzivní</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en-GB" altLang="en-US" sz="2000" u="sng" dirty="0" err="1">
                <a:cs typeface="Arial" panose="020B0604020202020204" pitchFamily="34" charset="0"/>
              </a:rPr>
              <a:t>purpurové</a:t>
            </a:r>
            <a:r>
              <a:rPr lang="en-GB" altLang="en-US" sz="2000" u="sng" dirty="0">
                <a:cs typeface="Arial" panose="020B0604020202020204" pitchFamily="34" charset="0"/>
              </a:rPr>
              <a:t> </a:t>
            </a:r>
            <a:r>
              <a:rPr lang="en-GB" altLang="en-US" sz="2000" u="sng" dirty="0" err="1">
                <a:cs typeface="Arial" panose="020B0604020202020204" pitchFamily="34" charset="0"/>
              </a:rPr>
              <a:t>zbarvení</a:t>
            </a:r>
            <a:endParaRPr lang="cs-CZ" altLang="en-US" sz="2000" u="sng" dirty="0">
              <a:cs typeface="Arial" panose="020B0604020202020204" pitchFamily="34" charset="0"/>
            </a:endParaRPr>
          </a:p>
          <a:p>
            <a:pPr eaLnBrk="1" hangingPunct="1">
              <a:buFont typeface="Wingdings" pitchFamily="2" charset="2"/>
              <a:buNone/>
            </a:pPr>
            <a:endParaRPr lang="cs-CZ" altLang="en-US" sz="800" u="sng"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činidlo je specifické pro </a:t>
            </a:r>
            <a:r>
              <a:rPr lang="cs-CZ" altLang="en-US" sz="2000" dirty="0" err="1">
                <a:cs typeface="Arial" panose="020B0604020202020204" pitchFamily="34" charset="0"/>
              </a:rPr>
              <a:t>Fe</a:t>
            </a:r>
            <a:r>
              <a:rPr lang="cs-CZ" altLang="en-US" sz="2000" baseline="30000" dirty="0" err="1">
                <a:cs typeface="Arial" panose="020B0604020202020204" pitchFamily="34" charset="0"/>
              </a:rPr>
              <a:t>III</a:t>
            </a:r>
            <a:r>
              <a:rPr lang="cs-CZ" altLang="en-US" sz="2000" dirty="0">
                <a:cs typeface="Arial" panose="020B0604020202020204" pitchFamily="34" charset="0"/>
              </a:rPr>
              <a:t>, s </a:t>
            </a:r>
            <a:r>
              <a:rPr lang="cs-CZ" altLang="en-US" sz="2000" dirty="0" err="1">
                <a:cs typeface="Arial" panose="020B0604020202020204" pitchFamily="34" charset="0"/>
              </a:rPr>
              <a:t>Fe</a:t>
            </a:r>
            <a:r>
              <a:rPr lang="cs-CZ" altLang="en-US" sz="2000" baseline="30000" dirty="0" err="1">
                <a:cs typeface="Arial" panose="020B0604020202020204" pitchFamily="34" charset="0"/>
              </a:rPr>
              <a:t>II</a:t>
            </a:r>
            <a:r>
              <a:rPr lang="cs-CZ" altLang="en-US" sz="2000" dirty="0">
                <a:cs typeface="Arial" panose="020B0604020202020204" pitchFamily="34" charset="0"/>
              </a:rPr>
              <a:t> zbarvení  neposkytuje.</a:t>
            </a:r>
            <a:endParaRPr lang="cs-CZ" altLang="en-US" sz="2000" baseline="30000" dirty="0">
              <a:cs typeface="Arial" panose="020B0604020202020204" pitchFamily="34" charset="0"/>
            </a:endParaRPr>
          </a:p>
        </p:txBody>
      </p:sp>
      <p:pic>
        <p:nvPicPr>
          <p:cNvPr id="75778" name="Picture 2" descr="https://upload.wikimedia.org/wikipedia/commons/f/f6/Aqueous_ferric_thiocyanate_%28Fe%28SCN%29n%29_hydrate_m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409892" y="4334308"/>
            <a:ext cx="3124200" cy="1313584"/>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Skeletal formula of thiocyanic acid with the explicit hydrogen add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533400"/>
            <a:ext cx="1632665" cy="7568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hodanid – substancja niezbędna do życia - Polskie Towarzystwo ...">
            <a:extLst>
              <a:ext uri="{FF2B5EF4-FFF2-40B4-BE49-F238E27FC236}">
                <a16:creationId xmlns:a16="http://schemas.microsoft.com/office/drawing/2014/main" id="{35EF3728-E315-642E-86EA-808CF4CE5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733800"/>
            <a:ext cx="1313584" cy="42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14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5011"/>
            <a:ext cx="8618423" cy="6215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3233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28600" y="2828587"/>
            <a:ext cx="8686800" cy="153888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eaLnBrk="0" hangingPunct="0"/>
            <a:r>
              <a:rPr kumimoji="0" lang="cs-CZ" altLang="cs-CZ" sz="2000" b="1" i="0" u="none" strike="noStrike" cap="none" normalizeH="0" baseline="0" dirty="0">
                <a:ln>
                  <a:noFill/>
                </a:ln>
                <a:solidFill>
                  <a:srgbClr val="222222"/>
                </a:solidFill>
                <a:effectLst/>
                <a:latin typeface="+mn-lt"/>
              </a:rPr>
              <a:t>Koks</a:t>
            </a:r>
            <a:r>
              <a:rPr kumimoji="0" lang="cs-CZ" altLang="cs-CZ" sz="2000" b="0" i="0" u="none" strike="noStrike" cap="none" normalizeH="0" baseline="0" dirty="0">
                <a:ln>
                  <a:noFill/>
                </a:ln>
                <a:solidFill>
                  <a:srgbClr val="222222"/>
                </a:solidFill>
                <a:effectLst/>
                <a:latin typeface="+mn-lt"/>
              </a:rPr>
              <a:t> </a:t>
            </a:r>
            <a:r>
              <a:rPr lang="en-US" altLang="cs-CZ" sz="2000" dirty="0">
                <a:solidFill>
                  <a:srgbClr val="222222"/>
                </a:solidFill>
                <a:latin typeface="+mn-lt"/>
              </a:rPr>
              <a:t>  </a:t>
            </a:r>
            <a:r>
              <a:rPr kumimoji="0" lang="cs-CZ" altLang="cs-CZ" sz="2000" b="0" i="0" u="none" strike="noStrike" cap="none" normalizeH="0" baseline="0" dirty="0">
                <a:ln>
                  <a:noFill/>
                </a:ln>
                <a:solidFill>
                  <a:srgbClr val="222222"/>
                </a:solidFill>
                <a:effectLst/>
                <a:latin typeface="+mn-lt"/>
              </a:rPr>
              <a:t>je pevný </a:t>
            </a:r>
            <a:r>
              <a:rPr kumimoji="0" lang="cs-CZ" altLang="cs-CZ" sz="2000" b="0" i="0" u="none" strike="noStrike" cap="none" normalizeH="0" baseline="0" dirty="0">
                <a:ln>
                  <a:noFill/>
                </a:ln>
                <a:effectLst/>
                <a:latin typeface="+mn-lt"/>
              </a:rPr>
              <a:t>uhlíkatý </a:t>
            </a:r>
            <a:r>
              <a:rPr kumimoji="0" lang="cs-CZ" altLang="cs-CZ" sz="2000" b="0" i="0" u="none" strike="noStrike" cap="none" normalizeH="0" baseline="0" dirty="0">
                <a:ln>
                  <a:noFill/>
                </a:ln>
                <a:solidFill>
                  <a:srgbClr val="222222"/>
                </a:solidFill>
                <a:effectLst/>
                <a:latin typeface="+mn-lt"/>
              </a:rPr>
              <a:t>zbytek odvozený z </a:t>
            </a:r>
            <a:r>
              <a:rPr kumimoji="0" lang="cs-CZ" altLang="cs-CZ" sz="2000" b="0" i="0" u="none" strike="noStrike" cap="none" normalizeH="0" baseline="0" dirty="0" err="1">
                <a:ln>
                  <a:noFill/>
                </a:ln>
                <a:solidFill>
                  <a:srgbClr val="222222"/>
                </a:solidFill>
                <a:effectLst/>
                <a:latin typeface="+mn-lt"/>
              </a:rPr>
              <a:t>nízkopopelového</a:t>
            </a:r>
            <a:r>
              <a:rPr kumimoji="0" lang="cs-CZ" altLang="cs-CZ" sz="2000" b="0" i="0" u="none" strike="noStrike" cap="none" normalizeH="0" baseline="0" dirty="0">
                <a:ln>
                  <a:noFill/>
                </a:ln>
                <a:solidFill>
                  <a:srgbClr val="222222"/>
                </a:solidFill>
                <a:effectLst/>
                <a:latin typeface="+mn-lt"/>
              </a:rPr>
              <a:t>, </a:t>
            </a:r>
            <a:r>
              <a:rPr kumimoji="0" lang="cs-CZ" altLang="cs-CZ" sz="2000" b="0" i="0" u="none" strike="noStrike" cap="none" normalizeH="0" baseline="0" dirty="0" err="1">
                <a:ln>
                  <a:noFill/>
                </a:ln>
                <a:solidFill>
                  <a:srgbClr val="222222"/>
                </a:solidFill>
                <a:effectLst/>
                <a:latin typeface="+mn-lt"/>
              </a:rPr>
              <a:t>nízkosirného</a:t>
            </a:r>
            <a:r>
              <a:rPr kumimoji="0" lang="cs-CZ" altLang="cs-CZ" sz="2000" b="0" i="0" u="none" strike="noStrike" cap="none" normalizeH="0" baseline="0" dirty="0">
                <a:ln>
                  <a:noFill/>
                </a:ln>
                <a:solidFill>
                  <a:srgbClr val="222222"/>
                </a:solidFill>
                <a:effectLst/>
                <a:latin typeface="+mn-lt"/>
              </a:rPr>
              <a:t> </a:t>
            </a:r>
            <a:r>
              <a:rPr kumimoji="0" lang="cs-CZ" altLang="cs-CZ" sz="2000" b="0" i="0" u="sng" strike="noStrike" cap="none" normalizeH="0" baseline="0" dirty="0">
                <a:ln>
                  <a:noFill/>
                </a:ln>
                <a:effectLst/>
                <a:latin typeface="+mn-lt"/>
              </a:rPr>
              <a:t>černého uhlí</a:t>
            </a:r>
            <a:r>
              <a:rPr kumimoji="0" lang="cs-CZ" altLang="cs-CZ" sz="2000" b="0" i="0" u="none" strike="noStrike" cap="none" normalizeH="0" baseline="0" dirty="0">
                <a:ln>
                  <a:noFill/>
                </a:ln>
                <a:effectLst/>
                <a:latin typeface="+mn-lt"/>
              </a:rPr>
              <a:t>, ze kterého jsou odstraněny prchavé složky k</a:t>
            </a:r>
            <a:r>
              <a:rPr kumimoji="0" lang="en-US" altLang="cs-CZ" sz="2000" b="0" i="0" u="none" strike="noStrike" cap="none" normalizeH="0" baseline="0" dirty="0">
                <a:ln>
                  <a:noFill/>
                </a:ln>
                <a:effectLst/>
                <a:latin typeface="+mn-lt"/>
              </a:rPr>
              <a:t>a</a:t>
            </a:r>
            <a:r>
              <a:rPr kumimoji="0" lang="cs-CZ" altLang="cs-CZ" sz="2000" b="0" i="0" u="none" strike="noStrike" cap="none" normalizeH="0" baseline="0" dirty="0">
                <a:ln>
                  <a:noFill/>
                </a:ln>
                <a:effectLst/>
                <a:latin typeface="+mn-lt"/>
              </a:rPr>
              <a:t>r</a:t>
            </a:r>
            <a:r>
              <a:rPr kumimoji="0" lang="en-US" altLang="cs-CZ" sz="2000" b="0" i="0" u="none" strike="noStrike" cap="none" normalizeH="0" baseline="0" dirty="0" err="1">
                <a:ln>
                  <a:noFill/>
                </a:ln>
                <a:effectLst/>
                <a:latin typeface="+mn-lt"/>
              </a:rPr>
              <a:t>bonizac</a:t>
            </a:r>
            <a:r>
              <a:rPr kumimoji="0" lang="cs-CZ" altLang="cs-CZ" sz="2000" b="0" i="0" u="none" strike="noStrike" cap="none" normalizeH="0" baseline="0" dirty="0">
                <a:ln>
                  <a:noFill/>
                </a:ln>
                <a:effectLst/>
                <a:latin typeface="+mn-lt"/>
              </a:rPr>
              <a:t>í</a:t>
            </a:r>
            <a:r>
              <a:rPr kumimoji="0" lang="en-US" altLang="cs-CZ" sz="2000" b="0" i="0" u="none" strike="noStrike" cap="none" normalizeH="0" dirty="0">
                <a:ln>
                  <a:noFill/>
                </a:ln>
                <a:effectLst/>
                <a:latin typeface="+mn-lt"/>
              </a:rPr>
              <a:t> </a:t>
            </a:r>
            <a:r>
              <a:rPr kumimoji="0" lang="cs-CZ" altLang="cs-CZ" sz="2000" b="0" i="0" u="none" strike="noStrike" cap="none" normalizeH="0" baseline="0" dirty="0">
                <a:ln>
                  <a:noFill/>
                </a:ln>
                <a:effectLst/>
                <a:latin typeface="+mn-lt"/>
              </a:rPr>
              <a:t>v peci s omezeným přístupem kyslíku při teplotách nad 1000 °C. Při tom vzniká také </a:t>
            </a:r>
            <a:r>
              <a:rPr kumimoji="0" lang="cs-CZ" altLang="cs-CZ" sz="2000" b="0" i="0" u="sng" strike="noStrike" cap="none" normalizeH="0" baseline="0" dirty="0">
                <a:ln>
                  <a:noFill/>
                </a:ln>
                <a:effectLst/>
                <a:latin typeface="+mn-lt"/>
              </a:rPr>
              <a:t>kamenouhelný dehet</a:t>
            </a:r>
            <a:r>
              <a:rPr kumimoji="0" lang="cs-CZ" altLang="cs-CZ" sz="2000" b="0" i="0" u="none" strike="noStrike" cap="none" normalizeH="0" baseline="0" dirty="0">
                <a:ln>
                  <a:noFill/>
                </a:ln>
                <a:effectLst/>
                <a:latin typeface="+mn-lt"/>
              </a:rPr>
              <a:t>, čpavek, lehké oleje a </a:t>
            </a:r>
            <a:r>
              <a:rPr kumimoji="0" lang="cs-CZ" altLang="cs-CZ" sz="2000" b="0" i="0" u="sng" strike="noStrike" cap="none" normalizeH="0" baseline="0" dirty="0">
                <a:ln>
                  <a:noFill/>
                </a:ln>
                <a:effectLst/>
                <a:latin typeface="+mn-lt"/>
              </a:rPr>
              <a:t>svítiplyn</a:t>
            </a:r>
            <a:r>
              <a:rPr kumimoji="0" lang="cs-CZ" altLang="cs-CZ" sz="2000" b="0" i="0" u="none" strike="noStrike" cap="none" normalizeH="0" baseline="0" dirty="0">
                <a:ln>
                  <a:noFill/>
                </a:ln>
                <a:effectLst/>
                <a:latin typeface="+mn-lt"/>
              </a:rPr>
              <a:t>. </a:t>
            </a:r>
            <a:r>
              <a:rPr lang="cs-CZ" sz="2000" dirty="0">
                <a:latin typeface="+mn-lt"/>
              </a:rPr>
              <a:t>Koks z uhlí je šedý, tvrdý a pórovitý a má výhřevnost 29,6 MJ/kg. </a:t>
            </a:r>
            <a:endParaRPr kumimoji="0" lang="cs-CZ" altLang="cs-CZ" sz="2000" b="0" i="0" u="none" strike="noStrike" cap="none" normalizeH="0" baseline="0" dirty="0">
              <a:ln>
                <a:noFill/>
              </a:ln>
              <a:effectLst/>
              <a:latin typeface="+mn-lt"/>
            </a:endParaRPr>
          </a:p>
        </p:txBody>
      </p:sp>
      <p:pic>
        <p:nvPicPr>
          <p:cNvPr id="6" name="Picture 7"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03499"/>
            <a:ext cx="2438400" cy="220210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52400" y="4427299"/>
            <a:ext cx="5572328" cy="1938992"/>
          </a:xfrm>
          <a:prstGeom prst="rect">
            <a:avLst/>
          </a:prstGeom>
        </p:spPr>
        <p:txBody>
          <a:bodyPr wrap="square">
            <a:spAutoFit/>
          </a:bodyPr>
          <a:lstStyle/>
          <a:p>
            <a:r>
              <a:rPr lang="cs-CZ" sz="2000" dirty="0">
                <a:cs typeface="Arial" panose="020B0604020202020204" pitchFamily="34" charset="0"/>
              </a:rPr>
              <a:t>Koks se používá jako palivo a jako redukční činidlo např. ve </a:t>
            </a:r>
            <a:r>
              <a:rPr lang="cs-CZ" sz="2000" u="sng" dirty="0">
                <a:cs typeface="Arial" panose="020B0604020202020204" pitchFamily="34" charset="0"/>
              </a:rPr>
              <a:t>vysoké peci</a:t>
            </a:r>
            <a:r>
              <a:rPr lang="cs-CZ" sz="2000" dirty="0">
                <a:cs typeface="Arial" panose="020B0604020202020204" pitchFamily="34" charset="0"/>
              </a:rPr>
              <a:t>. Jako palivo pro vytápění a výrobu teplé užitkové vody je koks povolen jako jediné tuhé palivo i v centrech měst, protože jeho spálením vzniká prakticky pouze CO</a:t>
            </a:r>
            <a:r>
              <a:rPr lang="cs-CZ" sz="2000" baseline="-25000" dirty="0">
                <a:cs typeface="Arial" panose="020B0604020202020204" pitchFamily="34" charset="0"/>
              </a:rPr>
              <a:t>2</a:t>
            </a:r>
            <a:r>
              <a:rPr lang="cs-CZ" sz="2000" dirty="0">
                <a:cs typeface="Arial" panose="020B0604020202020204" pitchFamily="34" charset="0"/>
              </a:rPr>
              <a:t> a proti jiným tuhým palivům má relativně </a:t>
            </a:r>
            <a:r>
              <a:rPr lang="cs-CZ" sz="2000" u="sng" dirty="0">
                <a:cs typeface="Arial" panose="020B0604020202020204" pitchFamily="34" charset="0"/>
              </a:rPr>
              <a:t>nízkou prašnost</a:t>
            </a:r>
            <a:r>
              <a:rPr lang="cs-CZ" sz="2000" dirty="0">
                <a:cs typeface="Arial" panose="020B0604020202020204" pitchFamily="34" charset="0"/>
              </a:rPr>
              <a:t>. </a:t>
            </a:r>
          </a:p>
        </p:txBody>
      </p:sp>
      <p:sp>
        <p:nvSpPr>
          <p:cNvPr id="8" name="Obdélník 7"/>
          <p:cNvSpPr/>
          <p:nvPr/>
        </p:nvSpPr>
        <p:spPr>
          <a:xfrm>
            <a:off x="228600" y="304800"/>
            <a:ext cx="6172200" cy="1938992"/>
          </a:xfrm>
          <a:prstGeom prst="rect">
            <a:avLst/>
          </a:prstGeom>
        </p:spPr>
        <p:txBody>
          <a:bodyPr wrap="square">
            <a:spAutoFit/>
          </a:bodyPr>
          <a:lstStyle/>
          <a:p>
            <a:r>
              <a:rPr lang="cs-CZ" sz="2000" b="1" dirty="0">
                <a:cs typeface="Arial" panose="020B0604020202020204" pitchFamily="34" charset="0"/>
              </a:rPr>
              <a:t>Ropa </a:t>
            </a:r>
            <a:r>
              <a:rPr lang="cs-CZ" sz="2000" dirty="0">
                <a:cs typeface="Arial" panose="020B0604020202020204" pitchFamily="34" charset="0"/>
              </a:rPr>
              <a:t>je hnědá až nazelenalá hořlavá olejovitá kapalina složená z kapalných (směs uhlovodíků a aromatických sloučenin), plynných (</a:t>
            </a:r>
            <a:r>
              <a:rPr lang="cs-CZ" sz="2000" dirty="0" err="1">
                <a:cs typeface="Arial" panose="020B0604020202020204" pitchFamily="34" charset="0"/>
              </a:rPr>
              <a:t>ethan</a:t>
            </a:r>
            <a:r>
              <a:rPr lang="cs-CZ" sz="2000" dirty="0">
                <a:cs typeface="Arial" panose="020B0604020202020204" pitchFamily="34" charset="0"/>
              </a:rPr>
              <a:t>, </a:t>
            </a:r>
            <a:r>
              <a:rPr lang="cs-CZ" sz="2000" dirty="0" err="1">
                <a:cs typeface="Arial" panose="020B0604020202020204" pitchFamily="34" charset="0"/>
              </a:rPr>
              <a:t>methan</a:t>
            </a:r>
            <a:r>
              <a:rPr lang="cs-CZ" sz="2000" dirty="0">
                <a:cs typeface="Arial" panose="020B0604020202020204" pitchFamily="34" charset="0"/>
              </a:rPr>
              <a:t>, oxid uhličitý a další) a pevných komponent (například parafiny). Vznikla z odumřelých mořských mikroorganismů a drobných živočichů před mnoha miliony lety.</a:t>
            </a:r>
          </a:p>
        </p:txBody>
      </p:sp>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84606"/>
            <a:ext cx="2122125" cy="248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06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91851" y="382488"/>
            <a:ext cx="5980350" cy="24622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222222"/>
                </a:solidFill>
                <a:effectLst/>
                <a:latin typeface="+mn-lt"/>
              </a:rPr>
              <a:t>Dřevěné uhlí</a:t>
            </a:r>
            <a:r>
              <a:rPr kumimoji="0" lang="cs-CZ" altLang="cs-CZ" sz="2000" b="0" i="0" u="none" strike="noStrike" cap="none" normalizeH="0" baseline="0" dirty="0">
                <a:ln>
                  <a:noFill/>
                </a:ln>
                <a:solidFill>
                  <a:srgbClr val="222222"/>
                </a:solidFill>
                <a:effectLst/>
                <a:latin typeface="+mn-lt"/>
              </a:rPr>
              <a:t> je </a:t>
            </a:r>
            <a:r>
              <a:rPr kumimoji="0" lang="cs-CZ" altLang="cs-CZ" sz="2000" b="0" i="0" u="none" strike="noStrike" cap="none" normalizeH="0" baseline="0" dirty="0">
                <a:ln>
                  <a:noFill/>
                </a:ln>
                <a:effectLst/>
                <a:latin typeface="+mn-lt"/>
              </a:rPr>
              <a:t>dřevo karbonizované za vysokých teplot bez přístupu vzduchu. Dříve se připravovalo v milířích, dnes v kovových </a:t>
            </a:r>
            <a:r>
              <a:rPr kumimoji="0" lang="cs-CZ" altLang="cs-CZ" sz="2000" b="0" i="0" u="none" strike="noStrike" cap="none" normalizeH="0" baseline="0" dirty="0" err="1">
                <a:ln>
                  <a:noFill/>
                </a:ln>
                <a:effectLst/>
                <a:latin typeface="+mn-lt"/>
              </a:rPr>
              <a:t>karbonizérech</a:t>
            </a:r>
            <a:r>
              <a:rPr kumimoji="0" lang="cs-CZ" altLang="cs-CZ" sz="2000" b="0" i="0" u="none" strike="noStrike" cap="none" normalizeH="0" baseline="0" dirty="0">
                <a:ln>
                  <a:noFill/>
                </a:ln>
                <a:solidFill>
                  <a:srgbClr val="222222"/>
                </a:solidFill>
                <a:effectLst/>
                <a:latin typeface="+mn-lt"/>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mn-lt"/>
              </a:rPr>
              <a:t>Dřevěné uhlí bylo po dlouhou dobu základním zdrojem tepla pro kovářské výhně</a:t>
            </a:r>
            <a:r>
              <a:rPr kumimoji="0" lang="cs-CZ" altLang="cs-CZ" sz="2000" b="0" i="0" u="none" strike="noStrike" cap="none" normalizeH="0" baseline="0" dirty="0">
                <a:ln>
                  <a:noFill/>
                </a:ln>
                <a:effectLst/>
                <a:latin typeface="+mn-lt"/>
              </a:rPr>
              <a:t>, hutě a další </a:t>
            </a:r>
            <a:r>
              <a:rPr kumimoji="0" lang="cs-CZ" altLang="cs-CZ" sz="2000" b="0" i="0" u="none" strike="noStrike" cap="none" normalizeH="0" baseline="0" dirty="0">
                <a:ln>
                  <a:noFill/>
                </a:ln>
                <a:solidFill>
                  <a:srgbClr val="222222"/>
                </a:solidFill>
                <a:effectLst/>
                <a:latin typeface="+mn-lt"/>
              </a:rPr>
              <a:t>provozy, je surovinou pro výrobu </a:t>
            </a:r>
            <a:r>
              <a:rPr kumimoji="0" lang="cs-CZ" altLang="cs-CZ" sz="2000" b="0" u="sng" strike="noStrike" cap="none" normalizeH="0" baseline="0" dirty="0">
                <a:ln>
                  <a:noFill/>
                </a:ln>
                <a:effectLst/>
                <a:latin typeface="+mn-lt"/>
              </a:rPr>
              <a:t>černého střelného prachu</a:t>
            </a:r>
            <a:r>
              <a:rPr kumimoji="0" lang="cs-CZ" altLang="cs-CZ" sz="2000" b="0" i="0" u="none" strike="noStrike" cap="none" normalizeH="0" baseline="0" dirty="0">
                <a:ln>
                  <a:noFill/>
                </a:ln>
                <a:solidFill>
                  <a:srgbClr val="222222"/>
                </a:solidFill>
                <a:effectLst/>
                <a:latin typeface="+mn-lt"/>
              </a:rPr>
              <a:t>. </a:t>
            </a:r>
            <a:r>
              <a:rPr kumimoji="0" lang="cs-CZ" altLang="cs-CZ" sz="2000" b="0" i="0" u="none" strike="noStrike" cap="none" normalizeH="0" baseline="0" dirty="0">
                <a:ln>
                  <a:noFill/>
                </a:ln>
                <a:effectLst/>
                <a:latin typeface="+mn-lt"/>
              </a:rPr>
              <a:t>Během 19. století bylo vytlačeno uhlím kamenným. </a:t>
            </a:r>
          </a:p>
          <a:p>
            <a:pPr lvl="0" algn="just" eaLnBrk="0" hangingPunct="0"/>
            <a:r>
              <a:rPr lang="cs-CZ" sz="2000" dirty="0">
                <a:latin typeface="+mn-lt"/>
              </a:rPr>
              <a:t>a dnes je užíváno jen zřídka (</a:t>
            </a:r>
            <a:r>
              <a:rPr lang="cs-CZ" sz="2000" u="sng" dirty="0">
                <a:latin typeface="+mn-lt"/>
              </a:rPr>
              <a:t>grilování</a:t>
            </a:r>
            <a:r>
              <a:rPr lang="cs-CZ" sz="2000" dirty="0">
                <a:latin typeface="+mn-lt"/>
              </a:rPr>
              <a:t>, </a:t>
            </a:r>
            <a:r>
              <a:rPr lang="cs-CZ" sz="2000" dirty="0" err="1">
                <a:latin typeface="+mn-lt"/>
              </a:rPr>
              <a:t>apod</a:t>
            </a:r>
            <a:r>
              <a:rPr lang="cs-CZ" sz="2000" dirty="0">
                <a:latin typeface="+mn-lt"/>
              </a:rPr>
              <a:t>). </a:t>
            </a:r>
            <a:endParaRPr kumimoji="0" lang="cs-CZ" altLang="cs-CZ" sz="2000" b="0" i="0" u="none" strike="noStrike" cap="none" normalizeH="0" baseline="0" dirty="0">
              <a:ln>
                <a:noFill/>
              </a:ln>
              <a:effectLst/>
              <a:latin typeface="+mn-lt"/>
            </a:endParaRPr>
          </a:p>
        </p:txBody>
      </p:sp>
      <p:pic>
        <p:nvPicPr>
          <p:cNvPr id="153609" name="Picture 9" descr="https://upload.wikimedia.org/wikipedia/commons/thumb/a/a1/Charcoal.jpg/330px-Charco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641" y="661094"/>
            <a:ext cx="2539999" cy="1904999"/>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213974" y="3293123"/>
            <a:ext cx="8839200" cy="3170099"/>
          </a:xfrm>
          <a:prstGeom prst="rect">
            <a:avLst/>
          </a:prstGeom>
        </p:spPr>
        <p:txBody>
          <a:bodyPr wrap="square">
            <a:spAutoFit/>
          </a:bodyPr>
          <a:lstStyle/>
          <a:p>
            <a:r>
              <a:rPr lang="cs-CZ" sz="2000" b="1" dirty="0" err="1">
                <a:cs typeface="Arial" panose="020B0604020202020204" pitchFamily="34" charset="0"/>
              </a:rPr>
              <a:t>Biouhel</a:t>
            </a:r>
            <a:r>
              <a:rPr lang="cs-CZ" sz="2000" dirty="0">
                <a:cs typeface="Arial" panose="020B0604020202020204" pitchFamily="34" charset="0"/>
              </a:rPr>
              <a:t> je produktem rozkladu biomasy vlivem dostatečně vysoké teploty (300-600 °C) za malého nebo žádného přístupu vzduchu. </a:t>
            </a:r>
            <a:r>
              <a:rPr lang="cs-CZ" sz="2000" dirty="0" err="1">
                <a:cs typeface="Arial" panose="020B0604020202020204" pitchFamily="34" charset="0"/>
              </a:rPr>
              <a:t>Biouhel</a:t>
            </a:r>
            <a:r>
              <a:rPr lang="cs-CZ" sz="2000" dirty="0">
                <a:cs typeface="Arial" panose="020B0604020202020204" pitchFamily="34" charset="0"/>
              </a:rPr>
              <a:t> má obsah živin (fosforu, alkálií) téměř stejný, jako původní biomasa, až na snížený obsah dusíku.</a:t>
            </a:r>
          </a:p>
          <a:p>
            <a:r>
              <a:rPr lang="cs-CZ" sz="2000" dirty="0">
                <a:cs typeface="Arial" panose="020B0604020202020204" pitchFamily="34" charset="0"/>
              </a:rPr>
              <a:t> Živiny se z něj uvolňují pomalu, nevyplavují</a:t>
            </a:r>
          </a:p>
          <a:p>
            <a:r>
              <a:rPr lang="cs-CZ" sz="2000" dirty="0">
                <a:cs typeface="Arial" panose="020B0604020202020204" pitchFamily="34" charset="0"/>
              </a:rPr>
              <a:t> se. Uhlík v něm vázaný má dobu setrvání </a:t>
            </a:r>
          </a:p>
          <a:p>
            <a:r>
              <a:rPr lang="cs-CZ" sz="2000" dirty="0">
                <a:cs typeface="Arial" panose="020B0604020202020204" pitchFamily="34" charset="0"/>
              </a:rPr>
              <a:t>v půdě v řádu staletí až tisíciletí. Od dřevěného</a:t>
            </a:r>
          </a:p>
          <a:p>
            <a:r>
              <a:rPr lang="cs-CZ" sz="2000" dirty="0">
                <a:cs typeface="Arial" panose="020B0604020202020204" pitchFamily="34" charset="0"/>
              </a:rPr>
              <a:t> uhlí se liší tím, že je drobnozrnná, že </a:t>
            </a:r>
          </a:p>
          <a:p>
            <a:r>
              <a:rPr lang="cs-CZ" sz="2000" dirty="0">
                <a:cs typeface="Arial" panose="020B0604020202020204" pitchFamily="34" charset="0"/>
              </a:rPr>
              <a:t>uhelnatění není uplatněno na kusové dříví,</a:t>
            </a:r>
          </a:p>
          <a:p>
            <a:r>
              <a:rPr lang="cs-CZ" sz="2000" dirty="0">
                <a:cs typeface="Arial" panose="020B0604020202020204" pitchFamily="34" charset="0"/>
              </a:rPr>
              <a:t> a že výsledný pevný produkt se nepoužívá</a:t>
            </a:r>
          </a:p>
          <a:p>
            <a:r>
              <a:rPr lang="cs-CZ" sz="2000" dirty="0">
                <a:cs typeface="Arial" panose="020B0604020202020204" pitchFamily="34" charset="0"/>
              </a:rPr>
              <a:t> jako palivo. </a:t>
            </a:r>
          </a:p>
        </p:txBody>
      </p:sp>
      <p:pic>
        <p:nvPicPr>
          <p:cNvPr id="12" name="Picture 2"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7457" y="44958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4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67802" y="152400"/>
            <a:ext cx="8808396" cy="5324535"/>
          </a:xfrm>
          <a:prstGeom prst="rect">
            <a:avLst/>
          </a:prstGeom>
        </p:spPr>
        <p:txBody>
          <a:bodyPr wrap="square">
            <a:spAutoFit/>
          </a:bodyPr>
          <a:lstStyle/>
          <a:p>
            <a:pPr algn="just"/>
            <a:r>
              <a:rPr lang="cs-CZ" sz="2000" b="1" dirty="0">
                <a:cs typeface="Arial" panose="020B0604020202020204" pitchFamily="34" charset="0"/>
              </a:rPr>
              <a:t>Aktivní uhlí</a:t>
            </a:r>
            <a:r>
              <a:rPr lang="cs-CZ" sz="2000" dirty="0">
                <a:cs typeface="Arial" panose="020B0604020202020204" pitchFamily="34" charset="0"/>
              </a:rPr>
              <a:t> (adsorpční uhlí) je produkt vyráběný z uhlí, dřeva nebo kokosových ořechů. Aktivní uhlí má pórovitou strukturu a velký vnitřní povrch (400 – 1500 m</a:t>
            </a:r>
            <a:r>
              <a:rPr lang="cs-CZ" sz="2000" baseline="30000" dirty="0">
                <a:cs typeface="Arial" panose="020B0604020202020204" pitchFamily="34" charset="0"/>
              </a:rPr>
              <a:t>2</a:t>
            </a:r>
            <a:r>
              <a:rPr lang="cs-CZ" sz="2000" dirty="0">
                <a:cs typeface="Arial" panose="020B0604020202020204" pitchFamily="34" charset="0"/>
              </a:rPr>
              <a:t>/g). Aktivní uhlí se vyrábí a používá ve formě válečků, kuliček, zlomků a prachu. Enormní vnitřní povrch umožňuje adsorbovat široký rozsah složek z kapalné nebo plynné fáze. Složka, která má být odstraněna, se uvede do styku s aktivním uhlím, difunduje do vnitřní sféry pórů, kde jsou její molekuly poutány slabými Van der </a:t>
            </a:r>
            <a:r>
              <a:rPr lang="cs-CZ" sz="2000" dirty="0" err="1">
                <a:cs typeface="Arial" panose="020B0604020202020204" pitchFamily="34" charset="0"/>
              </a:rPr>
              <a:t>Waalsovými</a:t>
            </a:r>
            <a:r>
              <a:rPr lang="cs-CZ" sz="2000" dirty="0">
                <a:cs typeface="Arial" panose="020B0604020202020204" pitchFamily="34" charset="0"/>
              </a:rPr>
              <a:t> silami. </a:t>
            </a:r>
          </a:p>
          <a:p>
            <a:r>
              <a:rPr lang="cs-CZ" sz="800" dirty="0">
                <a:cs typeface="Arial" panose="020B0604020202020204" pitchFamily="34" charset="0"/>
              </a:rPr>
              <a:t>   </a:t>
            </a:r>
          </a:p>
          <a:p>
            <a:pPr algn="just"/>
            <a:r>
              <a:rPr lang="cs-CZ" sz="2000" dirty="0">
                <a:cs typeface="Arial" panose="020B0604020202020204" pitchFamily="34" charset="0"/>
              </a:rPr>
              <a:t>   Aktivní uhlí se užívá k terapii akutních průjmů především alimentárního původu (</a:t>
            </a:r>
            <a:r>
              <a:rPr lang="cs-CZ" sz="2000" i="1" dirty="0">
                <a:cs typeface="Arial" panose="020B0604020202020204" pitchFamily="34" charset="0"/>
              </a:rPr>
              <a:t>„živočišné uhlí“</a:t>
            </a:r>
            <a:r>
              <a:rPr lang="cs-CZ" sz="2000" dirty="0">
                <a:cs typeface="Arial" panose="020B0604020202020204" pitchFamily="34" charset="0"/>
              </a:rPr>
              <a:t>), v případě akutních otrav brání vstřebávání jedovaté látky do organismu.</a:t>
            </a:r>
          </a:p>
          <a:p>
            <a:pPr algn="just"/>
            <a:r>
              <a:rPr lang="cs-CZ" sz="2000" dirty="0">
                <a:cs typeface="Arial" panose="020B0604020202020204" pitchFamily="34" charset="0"/>
              </a:rPr>
              <a:t>  V průmyslu se aktivní uhlí hojně využívá při výrobě pitné vody, záchytu těkavých látek, odbarvování kapalin, výrobě nealkoholického piva, při čištění bioplynu, skládkového plynu, ale i zemního plynu. Pro záchyt dioxinů se aktivní uhlí „vstřikuje“ spolu s dalšími látkami upravující pH do kouřových plynů ve spalovnách odpadů. </a:t>
            </a:r>
          </a:p>
          <a:p>
            <a:pPr algn="just"/>
            <a:r>
              <a:rPr lang="cs-CZ" sz="2000" dirty="0">
                <a:cs typeface="Arial" panose="020B0604020202020204" pitchFamily="34" charset="0"/>
              </a:rPr>
              <a:t>V automobilu, kdy se používá jako náplň filtru pro záchyt úniku těkavých par benzínu. V domácnosti je přítomno v digestořích a ve filtrech fritovacích hrnců. </a:t>
            </a:r>
          </a:p>
        </p:txBody>
      </p:sp>
      <p:pic>
        <p:nvPicPr>
          <p:cNvPr id="1026" name="Picture 2" descr="10 Benefits of Activated Charcoal and Uses - Charcoal - Current View Gist">
            <a:extLst>
              <a:ext uri="{FF2B5EF4-FFF2-40B4-BE49-F238E27FC236}">
                <a16:creationId xmlns:a16="http://schemas.microsoft.com/office/drawing/2014/main" id="{C212578D-1088-DE4D-7C43-A246C9DE6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273" y="5334000"/>
            <a:ext cx="3286125" cy="1297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tivated Charcoal: What do you know about it? 【HSN Blog】">
            <a:extLst>
              <a:ext uri="{FF2B5EF4-FFF2-40B4-BE49-F238E27FC236}">
                <a16:creationId xmlns:a16="http://schemas.microsoft.com/office/drawing/2014/main" id="{4E239293-84EF-38C2-2A7C-D3AB21A84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398" y="5396865"/>
            <a:ext cx="2590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letizované aktivní uhlí">
            <a:extLst>
              <a:ext uri="{FF2B5EF4-FFF2-40B4-BE49-F238E27FC236}">
                <a16:creationId xmlns:a16="http://schemas.microsoft.com/office/drawing/2014/main" id="{AA13622E-F9BE-08C8-2152-AAFADC700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802" y="5238136"/>
            <a:ext cx="2482768" cy="1646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328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7484" y="152400"/>
            <a:ext cx="8686800" cy="2492990"/>
          </a:xfrm>
          <a:prstGeom prst="rect">
            <a:avLst/>
          </a:prstGeom>
        </p:spPr>
        <p:txBody>
          <a:bodyPr wrap="square">
            <a:spAutoFit/>
          </a:bodyPr>
          <a:lstStyle/>
          <a:p>
            <a:pPr algn="just"/>
            <a:r>
              <a:rPr lang="cs-CZ" sz="2000" dirty="0">
                <a:cs typeface="Arial" panose="020B0604020202020204" pitchFamily="34" charset="0"/>
              </a:rPr>
              <a:t>Mimo šperkařství se </a:t>
            </a:r>
            <a:r>
              <a:rPr lang="cs-CZ" sz="2000" b="1" dirty="0">
                <a:cs typeface="Arial" panose="020B0604020202020204" pitchFamily="34" charset="0"/>
              </a:rPr>
              <a:t>diamant</a:t>
            </a:r>
            <a:r>
              <a:rPr lang="cs-CZ" sz="2000" dirty="0">
                <a:cs typeface="Arial" panose="020B0604020202020204" pitchFamily="34" charset="0"/>
              </a:rPr>
              <a:t> využívá i v průmyslu, například na výrobu brusných, řezných a vrtných nástrojů, různých prášků či past, na zpevnění (laky na nehty, povrchy na nádobí atd.).</a:t>
            </a:r>
          </a:p>
          <a:p>
            <a:pPr algn="just"/>
            <a:endParaRPr lang="cs-CZ" sz="800" dirty="0">
              <a:cs typeface="Arial" panose="020B0604020202020204" pitchFamily="34" charset="0"/>
            </a:endParaRPr>
          </a:p>
          <a:p>
            <a:pPr algn="just"/>
            <a:r>
              <a:rPr lang="cs-CZ" sz="2000" b="1" dirty="0">
                <a:cs typeface="Arial" panose="020B0604020202020204" pitchFamily="34" charset="0"/>
              </a:rPr>
              <a:t>Grafit</a:t>
            </a:r>
            <a:r>
              <a:rPr lang="cs-CZ" sz="2000" dirty="0">
                <a:cs typeface="Arial" panose="020B0604020202020204" pitchFamily="34" charset="0"/>
              </a:rPr>
              <a:t> se používá jako součást průmyslových mazadel, jako moderátor v jaderných reaktorech a na výrobu tužek. </a:t>
            </a:r>
          </a:p>
          <a:p>
            <a:pPr algn="just"/>
            <a:endParaRPr lang="cs-CZ" sz="800" dirty="0">
              <a:cs typeface="Arial" panose="020B0604020202020204" pitchFamily="34" charset="0"/>
            </a:endParaRPr>
          </a:p>
          <a:p>
            <a:pPr algn="just"/>
            <a:r>
              <a:rPr lang="cs-CZ" sz="2000" dirty="0">
                <a:cs typeface="Arial" panose="020B0604020202020204" pitchFamily="34" charset="0"/>
              </a:rPr>
              <a:t>  Čistý uhlík získaný karbonizací rostlinných materiálů se používá jako černé </a:t>
            </a:r>
            <a:r>
              <a:rPr lang="cs-CZ" sz="2000" u="sng" dirty="0">
                <a:cs typeface="Arial" panose="020B0604020202020204" pitchFamily="34" charset="0"/>
              </a:rPr>
              <a:t>potravinářské barvivo </a:t>
            </a:r>
            <a:r>
              <a:rPr lang="cs-CZ" sz="2000" dirty="0">
                <a:cs typeface="Arial" panose="020B0604020202020204" pitchFamily="34" charset="0"/>
              </a:rPr>
              <a:t>E 153 </a:t>
            </a:r>
            <a:r>
              <a:rPr lang="cs-CZ" sz="2000" i="1" dirty="0">
                <a:cs typeface="Arial" panose="020B0604020202020204" pitchFamily="34" charset="0"/>
              </a:rPr>
              <a:t>(rostlinná čerň)</a:t>
            </a:r>
            <a:r>
              <a:rPr lang="cs-CZ" sz="2000" dirty="0">
                <a:cs typeface="Arial" panose="020B0604020202020204" pitchFamily="34" charset="0"/>
              </a:rPr>
              <a:t>. </a:t>
            </a:r>
          </a:p>
        </p:txBody>
      </p:sp>
      <p:pic>
        <p:nvPicPr>
          <p:cNvPr id="3" name="Obrázek 2">
            <a:extLst>
              <a:ext uri="{FF2B5EF4-FFF2-40B4-BE49-F238E27FC236}">
                <a16:creationId xmlns:a16="http://schemas.microsoft.com/office/drawing/2014/main" id="{B0EAFA4D-526A-4558-81A7-29E09CF88654}"/>
              </a:ext>
            </a:extLst>
          </p:cNvPr>
          <p:cNvPicPr>
            <a:picLocks noChangeAspect="1"/>
          </p:cNvPicPr>
          <p:nvPr/>
        </p:nvPicPr>
        <p:blipFill>
          <a:blip r:embed="rId3"/>
          <a:stretch>
            <a:fillRect/>
          </a:stretch>
        </p:blipFill>
        <p:spPr>
          <a:xfrm>
            <a:off x="3581400" y="3048000"/>
            <a:ext cx="5048250" cy="3533775"/>
          </a:xfrm>
          <a:prstGeom prst="rect">
            <a:avLst/>
          </a:prstGeom>
        </p:spPr>
      </p:pic>
      <p:sp>
        <p:nvSpPr>
          <p:cNvPr id="6" name="TextovéPole 5">
            <a:extLst>
              <a:ext uri="{FF2B5EF4-FFF2-40B4-BE49-F238E27FC236}">
                <a16:creationId xmlns:a16="http://schemas.microsoft.com/office/drawing/2014/main" id="{FE12FB28-F7D7-F4E8-9B1B-54C2438A97C2}"/>
              </a:ext>
            </a:extLst>
          </p:cNvPr>
          <p:cNvSpPr txBox="1"/>
          <p:nvPr/>
        </p:nvSpPr>
        <p:spPr>
          <a:xfrm>
            <a:off x="381000" y="3429000"/>
            <a:ext cx="2667000" cy="369332"/>
          </a:xfrm>
          <a:prstGeom prst="rect">
            <a:avLst/>
          </a:prstGeom>
          <a:noFill/>
        </p:spPr>
        <p:txBody>
          <a:bodyPr wrap="square">
            <a:spAutoFit/>
          </a:bodyPr>
          <a:lstStyle/>
          <a:p>
            <a:r>
              <a:rPr lang="cs-CZ" sz="1800" b="1" dirty="0">
                <a:cs typeface="Arial" panose="020B0604020202020204" pitchFamily="34" charset="0"/>
              </a:rPr>
              <a:t>Uhlík v metalurgii:</a:t>
            </a:r>
            <a:endParaRPr lang="cs-CZ" b="1" dirty="0"/>
          </a:p>
        </p:txBody>
      </p:sp>
    </p:spTree>
    <p:extLst>
      <p:ext uri="{BB962C8B-B14F-4D97-AF65-F5344CB8AC3E}">
        <p14:creationId xmlns:p14="http://schemas.microsoft.com/office/powerpoint/2010/main" val="1853098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09" y="3663856"/>
            <a:ext cx="4467321" cy="30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descr="http://image.slidesharecdn.com/chapter7powerpointle-090610200322-phpapp01/95/chapter-7-powerpoint-le-30-728.jpg?cb=12446642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200400"/>
            <a:ext cx="2319169" cy="1739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isolife.nl/images/C3-C4-plant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5037305"/>
            <a:ext cx="2472386" cy="1685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22163" y="221036"/>
            <a:ext cx="3575146" cy="461665"/>
          </a:xfrm>
          <a:prstGeom prst="rect">
            <a:avLst/>
          </a:prstGeom>
          <a:noFill/>
        </p:spPr>
        <p:txBody>
          <a:bodyPr wrap="none" rtlCol="0">
            <a:spAutoFit/>
          </a:bodyPr>
          <a:lstStyle/>
          <a:p>
            <a:r>
              <a:rPr lang="cs-CZ" sz="2400" b="1" dirty="0"/>
              <a:t>Frakcionace izotopů uhlíku</a:t>
            </a:r>
          </a:p>
        </p:txBody>
      </p:sp>
      <p:sp>
        <p:nvSpPr>
          <p:cNvPr id="3" name="Obdélník 2"/>
          <p:cNvSpPr/>
          <p:nvPr/>
        </p:nvSpPr>
        <p:spPr>
          <a:xfrm>
            <a:off x="259404" y="910504"/>
            <a:ext cx="8625191" cy="2369880"/>
          </a:xfrm>
          <a:prstGeom prst="rect">
            <a:avLst/>
          </a:prstGeom>
        </p:spPr>
        <p:txBody>
          <a:bodyPr wrap="square">
            <a:spAutoFit/>
          </a:bodyPr>
          <a:lstStyle/>
          <a:p>
            <a:pPr algn="just"/>
            <a:r>
              <a:rPr lang="cs-CZ" sz="2000" b="1" dirty="0"/>
              <a:t>Kinetický izotopový efekt </a:t>
            </a:r>
            <a:r>
              <a:rPr lang="cs-CZ" sz="2000" dirty="0"/>
              <a:t>je spojen s nepřímými, ireverzibilními procesy jako je evaporace, difuse, disociační reakce. Je následkem různých rychlostí přesunu různých </a:t>
            </a:r>
            <a:r>
              <a:rPr lang="cs-CZ" sz="2000" dirty="0" err="1"/>
              <a:t>izotopomerů</a:t>
            </a:r>
            <a:r>
              <a:rPr lang="cs-CZ" sz="2000" dirty="0"/>
              <a:t> (např. </a:t>
            </a:r>
            <a:r>
              <a:rPr lang="cs-CZ" sz="2000" baseline="30000" dirty="0"/>
              <a:t>12</a:t>
            </a:r>
            <a:r>
              <a:rPr lang="cs-CZ" sz="2000" dirty="0"/>
              <a:t>CO</a:t>
            </a:r>
            <a:r>
              <a:rPr lang="cs-CZ" sz="2000" baseline="-25000" dirty="0"/>
              <a:t>2</a:t>
            </a:r>
            <a:r>
              <a:rPr lang="cs-CZ" sz="2000" dirty="0"/>
              <a:t> nebo </a:t>
            </a:r>
            <a:r>
              <a:rPr lang="cs-CZ" sz="2000" baseline="30000" dirty="0"/>
              <a:t>13</a:t>
            </a:r>
            <a:r>
              <a:rPr lang="cs-CZ" sz="2000" dirty="0"/>
              <a:t>CO</a:t>
            </a:r>
            <a:r>
              <a:rPr lang="cs-CZ" sz="2000" baseline="-25000" dirty="0"/>
              <a:t>2</a:t>
            </a:r>
            <a:r>
              <a:rPr lang="cs-CZ" sz="2000" dirty="0"/>
              <a:t>). </a:t>
            </a:r>
          </a:p>
          <a:p>
            <a:pPr algn="just"/>
            <a:endParaRPr lang="cs-CZ" sz="800" dirty="0"/>
          </a:p>
          <a:p>
            <a:pPr algn="just"/>
            <a:r>
              <a:rPr lang="cs-CZ" sz="2000" b="1" dirty="0"/>
              <a:t>Rovnovážný (termodynamický) izotopový efekt </a:t>
            </a:r>
            <a:r>
              <a:rPr lang="cs-CZ" sz="2000" dirty="0"/>
              <a:t>je způsoben vlivem hmotnosti na termodynamické vlastnosti molekul, tzn. vliv hmotnosti na pevnost vazeb v chemické sloučenině. Molekuly obsahující těžký izotop jsou stabilnější než molekuly s lehkým izotopem.</a:t>
            </a:r>
          </a:p>
        </p:txBody>
      </p:sp>
    </p:spTree>
    <p:extLst>
      <p:ext uri="{BB962C8B-B14F-4D97-AF65-F5344CB8AC3E}">
        <p14:creationId xmlns:p14="http://schemas.microsoft.com/office/powerpoint/2010/main" val="1850923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008F-DE1E-8E0B-55FE-5790D910CC06}"/>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63A2AD37-1ECE-9E8A-FBF2-757C6FF0A0F3}"/>
              </a:ext>
            </a:extLst>
          </p:cNvPr>
          <p:cNvSpPr txBox="1"/>
          <p:nvPr/>
        </p:nvSpPr>
        <p:spPr>
          <a:xfrm>
            <a:off x="304800" y="441325"/>
            <a:ext cx="7924800" cy="4708981"/>
          </a:xfrm>
          <a:prstGeom prst="rect">
            <a:avLst/>
          </a:prstGeom>
          <a:noFill/>
        </p:spPr>
        <p:txBody>
          <a:bodyPr wrap="square" rtlCol="0">
            <a:spAutoFit/>
          </a:bodyPr>
          <a:lstStyle/>
          <a:p>
            <a:r>
              <a:rPr lang="cs-CZ" sz="2000" b="1" dirty="0">
                <a:cs typeface="Arial" panose="020B0604020202020204" pitchFamily="34" charset="0"/>
              </a:rPr>
              <a:t>C3 rostliny</a:t>
            </a:r>
          </a:p>
          <a:p>
            <a:r>
              <a:rPr lang="cs-CZ" sz="2000" dirty="0">
                <a:cs typeface="Arial" panose="020B0604020202020204" pitchFamily="34" charset="0"/>
              </a:rPr>
              <a:t>   ječmen, pšenice, brambory, cukrová řepa, </a:t>
            </a:r>
          </a:p>
          <a:p>
            <a:endParaRPr lang="cs-CZ" sz="2000" dirty="0">
              <a:cs typeface="Arial" panose="020B0604020202020204" pitchFamily="34" charset="0"/>
            </a:endParaRPr>
          </a:p>
          <a:p>
            <a:r>
              <a:rPr lang="cs-CZ" sz="2000" b="1" dirty="0">
                <a:cs typeface="Arial" panose="020B0604020202020204" pitchFamily="34" charset="0"/>
              </a:rPr>
              <a:t>C4 rostliny</a:t>
            </a:r>
          </a:p>
          <a:p>
            <a:r>
              <a:rPr lang="cs-CZ" sz="2000" dirty="0">
                <a:cs typeface="Arial" panose="020B0604020202020204" pitchFamily="34" charset="0"/>
              </a:rPr>
              <a:t>    kukuřice, cukrová třtina</a:t>
            </a:r>
          </a:p>
          <a:p>
            <a:endParaRPr lang="cs-CZ" sz="2000" dirty="0">
              <a:cs typeface="Arial" panose="020B0604020202020204" pitchFamily="34" charset="0"/>
            </a:endParaRPr>
          </a:p>
          <a:p>
            <a:endParaRPr lang="cs-CZ" sz="2000" dirty="0">
              <a:cs typeface="Arial" panose="020B0604020202020204" pitchFamily="34" charset="0"/>
            </a:endParaRPr>
          </a:p>
          <a:p>
            <a:r>
              <a:rPr lang="cs-CZ" sz="2000" dirty="0">
                <a:cs typeface="Arial" panose="020B0604020202020204" pitchFamily="34" charset="0"/>
              </a:rPr>
              <a:t>Analýza poměru izotopů </a:t>
            </a:r>
            <a:r>
              <a:rPr lang="cs-CZ" sz="2000" baseline="30000" dirty="0">
                <a:cs typeface="Arial" panose="020B0604020202020204" pitchFamily="34" charset="0"/>
              </a:rPr>
              <a:t>13</a:t>
            </a:r>
            <a:r>
              <a:rPr lang="cs-CZ" sz="2000" dirty="0">
                <a:cs typeface="Arial" panose="020B0604020202020204" pitchFamily="34" charset="0"/>
              </a:rPr>
              <a:t>C/</a:t>
            </a:r>
            <a:r>
              <a:rPr lang="cs-CZ" sz="2000" baseline="30000" dirty="0">
                <a:cs typeface="Arial" panose="020B0604020202020204" pitchFamily="34" charset="0"/>
              </a:rPr>
              <a:t>12</a:t>
            </a:r>
            <a:r>
              <a:rPr lang="cs-CZ" sz="2000" dirty="0">
                <a:cs typeface="Arial" panose="020B0604020202020204" pitchFamily="34" charset="0"/>
              </a:rPr>
              <a:t>C umožňuje:</a:t>
            </a:r>
          </a:p>
          <a:p>
            <a:endParaRPr lang="cs-CZ" sz="2000" dirty="0">
              <a:cs typeface="Arial" panose="020B0604020202020204" pitchFamily="34" charset="0"/>
            </a:endParaRPr>
          </a:p>
          <a:p>
            <a:r>
              <a:rPr lang="cs-CZ" sz="2000" dirty="0">
                <a:cs typeface="Arial" panose="020B0604020202020204" pitchFamily="34" charset="0"/>
              </a:rPr>
              <a:t>1. odlišení řepného a třtinového cukru, identifikace jejich směsi.</a:t>
            </a:r>
          </a:p>
          <a:p>
            <a:endParaRPr lang="cs-CZ" sz="2000" dirty="0">
              <a:cs typeface="Arial" panose="020B0604020202020204" pitchFamily="34" charset="0"/>
            </a:endParaRPr>
          </a:p>
          <a:p>
            <a:r>
              <a:rPr lang="cs-CZ" sz="2000" dirty="0">
                <a:cs typeface="Arial" panose="020B0604020202020204" pitchFamily="34" charset="0"/>
              </a:rPr>
              <a:t>2. učení původu lihu</a:t>
            </a:r>
          </a:p>
          <a:p>
            <a:r>
              <a:rPr lang="cs-CZ" sz="2000" dirty="0">
                <a:cs typeface="Arial" panose="020B0604020202020204" pitchFamily="34" charset="0"/>
              </a:rPr>
              <a:t>                                  a) kukuřice, cukrová třtina  </a:t>
            </a:r>
          </a:p>
          <a:p>
            <a:r>
              <a:rPr lang="cs-CZ" sz="2000" dirty="0">
                <a:cs typeface="Arial" panose="020B0604020202020204" pitchFamily="34" charset="0"/>
              </a:rPr>
              <a:t>		        b) obilí, brambory, cukrová řepa</a:t>
            </a:r>
          </a:p>
          <a:p>
            <a:r>
              <a:rPr lang="cs-CZ" sz="2000" dirty="0">
                <a:cs typeface="Arial" panose="020B0604020202020204" pitchFamily="34" charset="0"/>
              </a:rPr>
              <a:t>		        c) ropa (syntetický líh)</a:t>
            </a:r>
          </a:p>
        </p:txBody>
      </p:sp>
      <p:sp>
        <p:nvSpPr>
          <p:cNvPr id="4" name="TextovéPole 3">
            <a:extLst>
              <a:ext uri="{FF2B5EF4-FFF2-40B4-BE49-F238E27FC236}">
                <a16:creationId xmlns:a16="http://schemas.microsoft.com/office/drawing/2014/main" id="{7EA0A23A-1EE5-25A3-4873-158AC074958A}"/>
              </a:ext>
            </a:extLst>
          </p:cNvPr>
          <p:cNvSpPr txBox="1"/>
          <p:nvPr/>
        </p:nvSpPr>
        <p:spPr>
          <a:xfrm>
            <a:off x="444698" y="5791200"/>
            <a:ext cx="4445128" cy="400110"/>
          </a:xfrm>
          <a:prstGeom prst="rect">
            <a:avLst/>
          </a:prstGeom>
          <a:noFill/>
        </p:spPr>
        <p:txBody>
          <a:bodyPr wrap="none" rtlCol="0">
            <a:spAutoFit/>
          </a:bodyPr>
          <a:lstStyle/>
          <a:p>
            <a:r>
              <a:rPr lang="cs-CZ" sz="2000" dirty="0">
                <a:cs typeface="Arial" panose="020B0604020202020204" pitchFamily="34" charset="0"/>
              </a:rPr>
              <a:t>Ropa obsahuje jen nepatné množství </a:t>
            </a:r>
            <a:r>
              <a:rPr lang="cs-CZ" sz="2000" baseline="30000" dirty="0">
                <a:cs typeface="Arial" panose="020B0604020202020204" pitchFamily="34" charset="0"/>
              </a:rPr>
              <a:t>13</a:t>
            </a:r>
            <a:r>
              <a:rPr lang="cs-CZ" sz="2000" dirty="0">
                <a:cs typeface="Arial" panose="020B0604020202020204" pitchFamily="34" charset="0"/>
              </a:rPr>
              <a:t>C.</a:t>
            </a:r>
          </a:p>
        </p:txBody>
      </p:sp>
      <p:pic>
        <p:nvPicPr>
          <p:cNvPr id="152582" name="Picture 6" descr="Zobrazit zdrojový obrázek">
            <a:extLst>
              <a:ext uri="{FF2B5EF4-FFF2-40B4-BE49-F238E27FC236}">
                <a16:creationId xmlns:a16="http://schemas.microsoft.com/office/drawing/2014/main" id="{92E677BE-9D07-EFC1-5D4E-416398B55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9380" y="907594"/>
            <a:ext cx="32004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2584" name="Picture 8" descr="Zobrazit zdrojový obrázek">
            <a:extLst>
              <a:ext uri="{FF2B5EF4-FFF2-40B4-BE49-F238E27FC236}">
                <a16:creationId xmlns:a16="http://schemas.microsoft.com/office/drawing/2014/main" id="{FA336FEB-9EC1-33DB-424F-6CD6CF705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114800"/>
            <a:ext cx="1536502" cy="230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922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bon Group - Assignment Point">
            <a:extLst>
              <a:ext uri="{FF2B5EF4-FFF2-40B4-BE49-F238E27FC236}">
                <a16:creationId xmlns:a16="http://schemas.microsoft.com/office/drawing/2014/main" id="{352C20CF-6249-4377-ADDD-DFF84976E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25" y="1541839"/>
            <a:ext cx="5724878" cy="2862439"/>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2"/>
          <p:cNvSpPr>
            <a:spLocks noGrp="1" noChangeArrowheads="1"/>
          </p:cNvSpPr>
          <p:nvPr>
            <p:ph type="title" sz="quarter"/>
          </p:nvPr>
        </p:nvSpPr>
        <p:spPr>
          <a:xfrm>
            <a:off x="126196" y="296275"/>
            <a:ext cx="4899075" cy="625475"/>
          </a:xfrm>
        </p:spPr>
        <p:txBody>
          <a:bodyPr>
            <a:noAutofit/>
          </a:bodyPr>
          <a:lstStyle/>
          <a:p>
            <a:pPr eaLnBrk="1" hangingPunct="1"/>
            <a:r>
              <a:rPr lang="en-GB" altLang="en-US" sz="2800" b="1" dirty="0" err="1">
                <a:latin typeface="+mn-lt"/>
              </a:rPr>
              <a:t>Prvky</a:t>
            </a:r>
            <a:r>
              <a:rPr lang="en-GB" altLang="en-US" sz="2800" b="1" dirty="0">
                <a:latin typeface="+mn-lt"/>
              </a:rPr>
              <a:t> IV. </a:t>
            </a:r>
            <a:r>
              <a:rPr lang="en-GB" altLang="en-US" sz="2800" b="1" dirty="0" err="1">
                <a:latin typeface="+mn-lt"/>
              </a:rPr>
              <a:t>hlavní</a:t>
            </a:r>
            <a:r>
              <a:rPr lang="en-GB" altLang="en-US" sz="2800" b="1" dirty="0">
                <a:latin typeface="+mn-lt"/>
              </a:rPr>
              <a:t> </a:t>
            </a:r>
            <a:r>
              <a:rPr lang="en-GB" altLang="en-US" sz="2800" b="1" dirty="0" err="1">
                <a:latin typeface="+mn-lt"/>
              </a:rPr>
              <a:t>podskupiny</a:t>
            </a:r>
            <a:r>
              <a:rPr lang="cs-CZ" altLang="en-US" sz="2800" b="1" dirty="0">
                <a:latin typeface="+mn-lt"/>
              </a:rPr>
              <a:t> (</a:t>
            </a:r>
            <a:r>
              <a:rPr lang="cs-CZ" altLang="en-US" sz="2800" b="1" dirty="0" err="1">
                <a:latin typeface="+mn-lt"/>
              </a:rPr>
              <a:t>tetrely</a:t>
            </a:r>
            <a:r>
              <a:rPr lang="cs-CZ" altLang="en-US" sz="2800" b="1" dirty="0">
                <a:latin typeface="+mn-lt"/>
              </a:rPr>
              <a:t>)</a:t>
            </a:r>
          </a:p>
        </p:txBody>
      </p:sp>
      <p:graphicFrame>
        <p:nvGraphicFramePr>
          <p:cNvPr id="3076" name="Object 4"/>
          <p:cNvGraphicFramePr>
            <a:graphicFrameLocks noGrp="1" noChangeAspect="1"/>
          </p:cNvGraphicFramePr>
          <p:nvPr>
            <p:ph sz="quarter" idx="1"/>
            <p:extLst>
              <p:ext uri="{D42A27DB-BD31-4B8C-83A1-F6EECF244321}">
                <p14:modId xmlns:p14="http://schemas.microsoft.com/office/powerpoint/2010/main" val="591320966"/>
              </p:ext>
            </p:extLst>
          </p:nvPr>
        </p:nvGraphicFramePr>
        <p:xfrm>
          <a:off x="6657811" y="5848762"/>
          <a:ext cx="1295400" cy="971889"/>
        </p:xfrm>
        <a:graphic>
          <a:graphicData uri="http://schemas.openxmlformats.org/presentationml/2006/ole">
            <mc:AlternateContent xmlns:mc="http://schemas.openxmlformats.org/markup-compatibility/2006">
              <mc:Choice xmlns:v="urn:schemas-microsoft-com:vml" Requires="v">
                <p:oleObj name="CorelPhotoPaint.Image.8" r:id="rId3" imgW="7619048" imgH="5714286" progId="CorelPhotoPaint.Image.8">
                  <p:embed/>
                </p:oleObj>
              </mc:Choice>
              <mc:Fallback>
                <p:oleObj name="CorelPhotoPaint.Image.8" r:id="rId3" imgW="7619048" imgH="5714286" progId="CorelPhotoPaint.Image.8">
                  <p:embed/>
                  <p:pic>
                    <p:nvPicPr>
                      <p:cNvPr id="30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811" y="5848762"/>
                        <a:ext cx="1295400" cy="971889"/>
                      </a:xfrm>
                      <a:prstGeom prst="rect">
                        <a:avLst/>
                      </a:prstGeom>
                      <a:noFill/>
                      <a:ln>
                        <a:noFill/>
                      </a:ln>
                      <a:effectLst/>
                    </p:spPr>
                  </p:pic>
                </p:oleObj>
              </mc:Fallback>
            </mc:AlternateContent>
          </a:graphicData>
        </a:graphic>
      </p:graphicFrame>
      <p:graphicFrame>
        <p:nvGraphicFramePr>
          <p:cNvPr id="3077" name="Object 7"/>
          <p:cNvGraphicFramePr>
            <a:graphicFrameLocks noGrp="1" noChangeAspect="1"/>
          </p:cNvGraphicFramePr>
          <p:nvPr>
            <p:ph sz="quarter" idx="2"/>
            <p:extLst>
              <p:ext uri="{D42A27DB-BD31-4B8C-83A1-F6EECF244321}">
                <p14:modId xmlns:p14="http://schemas.microsoft.com/office/powerpoint/2010/main" val="1892500308"/>
              </p:ext>
            </p:extLst>
          </p:nvPr>
        </p:nvGraphicFramePr>
        <p:xfrm>
          <a:off x="5334148" y="578412"/>
          <a:ext cx="1427704" cy="1070778"/>
        </p:xfrm>
        <a:graphic>
          <a:graphicData uri="http://schemas.openxmlformats.org/presentationml/2006/ole">
            <mc:AlternateContent xmlns:mc="http://schemas.openxmlformats.org/markup-compatibility/2006">
              <mc:Choice xmlns:v="urn:schemas-microsoft-com:vml" Requires="v">
                <p:oleObj name="CorelPhotoPaint.Image.8" r:id="rId5" imgW="8126984" imgH="6095238" progId="CorelPhotoPaint.Image.8">
                  <p:embed/>
                </p:oleObj>
              </mc:Choice>
              <mc:Fallback>
                <p:oleObj name="CorelPhotoPaint.Image.8" r:id="rId5" imgW="8126984" imgH="6095238" progId="CorelPhotoPaint.Image.8">
                  <p:embed/>
                  <p:pic>
                    <p:nvPicPr>
                      <p:cNvPr id="307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148" y="578412"/>
                        <a:ext cx="1427704" cy="1070778"/>
                      </a:xfrm>
                      <a:prstGeom prst="rect">
                        <a:avLst/>
                      </a:prstGeom>
                      <a:noFill/>
                      <a:ln>
                        <a:noFill/>
                      </a:ln>
                      <a:effectLst/>
                    </p:spPr>
                  </p:pic>
                </p:oleObj>
              </mc:Fallback>
            </mc:AlternateContent>
          </a:graphicData>
        </a:graphic>
      </p:graphicFrame>
      <p:graphicFrame>
        <p:nvGraphicFramePr>
          <p:cNvPr id="3078" name="Object 9"/>
          <p:cNvGraphicFramePr>
            <a:graphicFrameLocks noGrp="1" noChangeAspect="1"/>
          </p:cNvGraphicFramePr>
          <p:nvPr>
            <p:ph sz="quarter" idx="3"/>
            <p:extLst>
              <p:ext uri="{D42A27DB-BD31-4B8C-83A1-F6EECF244321}">
                <p14:modId xmlns:p14="http://schemas.microsoft.com/office/powerpoint/2010/main" val="2209600449"/>
              </p:ext>
            </p:extLst>
          </p:nvPr>
        </p:nvGraphicFramePr>
        <p:xfrm>
          <a:off x="7027385" y="584505"/>
          <a:ext cx="1177653" cy="1103806"/>
        </p:xfrm>
        <a:graphic>
          <a:graphicData uri="http://schemas.openxmlformats.org/presentationml/2006/ole">
            <mc:AlternateContent xmlns:mc="http://schemas.openxmlformats.org/markup-compatibility/2006">
              <mc:Choice xmlns:v="urn:schemas-microsoft-com:vml" Requires="v">
                <p:oleObj name="CorelPhotoPaint.Image.8" r:id="rId7" imgW="5079365" imgH="4761905" progId="CorelPhotoPaint.Image.8">
                  <p:embed/>
                </p:oleObj>
              </mc:Choice>
              <mc:Fallback>
                <p:oleObj name="CorelPhotoPaint.Image.8" r:id="rId7" imgW="5079365" imgH="4761905" progId="CorelPhotoPaint.Image.8">
                  <p:embed/>
                  <p:pic>
                    <p:nvPicPr>
                      <p:cNvPr id="3078"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7385" y="584505"/>
                        <a:ext cx="1177653" cy="1103806"/>
                      </a:xfrm>
                      <a:prstGeom prst="rect">
                        <a:avLst/>
                      </a:prstGeom>
                      <a:noFill/>
                      <a:ln>
                        <a:noFill/>
                      </a:ln>
                      <a:effectLst/>
                    </p:spPr>
                  </p:pic>
                </p:oleObj>
              </mc:Fallback>
            </mc:AlternateContent>
          </a:graphicData>
        </a:graphic>
      </p:graphicFrame>
      <p:sp>
        <p:nvSpPr>
          <p:cNvPr id="3079" name="Text Box 6"/>
          <p:cNvSpPr txBox="1">
            <a:spLocks noChangeArrowheads="1"/>
          </p:cNvSpPr>
          <p:nvPr/>
        </p:nvSpPr>
        <p:spPr bwMode="auto">
          <a:xfrm>
            <a:off x="8224184" y="1219200"/>
            <a:ext cx="564721"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1" baseline="0" dirty="0">
                <a:solidFill>
                  <a:srgbClr val="FF0000"/>
                </a:solidFill>
              </a:rPr>
              <a:t>C</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Si</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Ge</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Sn</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Pb</a:t>
            </a:r>
            <a:endParaRPr lang="cs-CZ" altLang="en-US" b="1" baseline="0" dirty="0">
              <a:solidFill>
                <a:srgbClr val="FF0000"/>
              </a:solidFill>
            </a:endParaRPr>
          </a:p>
        </p:txBody>
      </p:sp>
      <p:graphicFrame>
        <p:nvGraphicFramePr>
          <p:cNvPr id="3081" name="Object 13"/>
          <p:cNvGraphicFramePr>
            <a:graphicFrameLocks noChangeAspect="1"/>
          </p:cNvGraphicFramePr>
          <p:nvPr>
            <p:extLst>
              <p:ext uri="{D42A27DB-BD31-4B8C-83A1-F6EECF244321}">
                <p14:modId xmlns:p14="http://schemas.microsoft.com/office/powerpoint/2010/main" val="1022196720"/>
              </p:ext>
            </p:extLst>
          </p:nvPr>
        </p:nvGraphicFramePr>
        <p:xfrm>
          <a:off x="6429482" y="1867012"/>
          <a:ext cx="1606550" cy="1204913"/>
        </p:xfrm>
        <a:graphic>
          <a:graphicData uri="http://schemas.openxmlformats.org/presentationml/2006/ole">
            <mc:AlternateContent xmlns:mc="http://schemas.openxmlformats.org/markup-compatibility/2006">
              <mc:Choice xmlns:v="urn:schemas-microsoft-com:vml" Requires="v">
                <p:oleObj name="CorelPhotoPaint.Image.8" r:id="rId9" imgW="6095238" imgH="4571429" progId="CorelPhotoPaint.Image.8">
                  <p:embed/>
                </p:oleObj>
              </mc:Choice>
              <mc:Fallback>
                <p:oleObj name="CorelPhotoPaint.Image.8" r:id="rId9" imgW="6095238" imgH="4571429" progId="CorelPhotoPaint.Image.8">
                  <p:embed/>
                  <p:pic>
                    <p:nvPicPr>
                      <p:cNvPr id="3081"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9482" y="1867012"/>
                        <a:ext cx="1606550"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 name="Object 14"/>
          <p:cNvGraphicFramePr>
            <a:graphicFrameLocks noChangeAspect="1"/>
          </p:cNvGraphicFramePr>
          <p:nvPr>
            <p:extLst>
              <p:ext uri="{D42A27DB-BD31-4B8C-83A1-F6EECF244321}">
                <p14:modId xmlns:p14="http://schemas.microsoft.com/office/powerpoint/2010/main" val="2161612297"/>
              </p:ext>
            </p:extLst>
          </p:nvPr>
        </p:nvGraphicFramePr>
        <p:xfrm>
          <a:off x="6627649" y="3138376"/>
          <a:ext cx="1295400" cy="1295400"/>
        </p:xfrm>
        <a:graphic>
          <a:graphicData uri="http://schemas.openxmlformats.org/presentationml/2006/ole">
            <mc:AlternateContent xmlns:mc="http://schemas.openxmlformats.org/markup-compatibility/2006">
              <mc:Choice xmlns:v="urn:schemas-microsoft-com:vml" Requires="v">
                <p:oleObj name="CorelPhotoPaint.Image.8" r:id="rId11" imgW="3403175" imgH="3403175" progId="CorelPhotoPaint.Image.8">
                  <p:embed/>
                </p:oleObj>
              </mc:Choice>
              <mc:Fallback>
                <p:oleObj name="CorelPhotoPaint.Image.8" r:id="rId11" imgW="3403175" imgH="3403175" progId="CorelPhotoPaint.Image.8">
                  <p:embed/>
                  <p:pic>
                    <p:nvPicPr>
                      <p:cNvPr id="3082"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7649" y="3138376"/>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3" name="Object 15"/>
          <p:cNvGraphicFramePr>
            <a:graphicFrameLocks noChangeAspect="1"/>
          </p:cNvGraphicFramePr>
          <p:nvPr>
            <p:extLst>
              <p:ext uri="{D42A27DB-BD31-4B8C-83A1-F6EECF244321}">
                <p14:modId xmlns:p14="http://schemas.microsoft.com/office/powerpoint/2010/main" val="3921851784"/>
              </p:ext>
            </p:extLst>
          </p:nvPr>
        </p:nvGraphicFramePr>
        <p:xfrm>
          <a:off x="6657811" y="4497769"/>
          <a:ext cx="1265238" cy="1174750"/>
        </p:xfrm>
        <a:graphic>
          <a:graphicData uri="http://schemas.openxmlformats.org/presentationml/2006/ole">
            <mc:AlternateContent xmlns:mc="http://schemas.openxmlformats.org/markup-compatibility/2006">
              <mc:Choice xmlns:v="urn:schemas-microsoft-com:vml" Requires="v">
                <p:oleObj name="CorelPhotoPaint.Image.8" r:id="rId13" imgW="4977778" imgH="4622222" progId="CorelPhotoPaint.Image.8">
                  <p:embed/>
                </p:oleObj>
              </mc:Choice>
              <mc:Fallback>
                <p:oleObj name="CorelPhotoPaint.Image.8" r:id="rId13" imgW="4977778" imgH="4622222" progId="CorelPhotoPaint.Image.8">
                  <p:embed/>
                  <p:pic>
                    <p:nvPicPr>
                      <p:cNvPr id="3083"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57811" y="4497769"/>
                        <a:ext cx="1265238"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Obrázek 2">
            <a:extLst>
              <a:ext uri="{FF2B5EF4-FFF2-40B4-BE49-F238E27FC236}">
                <a16:creationId xmlns:a16="http://schemas.microsoft.com/office/drawing/2014/main" id="{59E4E1FC-DF2B-4849-8957-F45C31F1706A}"/>
              </a:ext>
            </a:extLst>
          </p:cNvPr>
          <p:cNvPicPr>
            <a:picLocks noChangeAspect="1"/>
          </p:cNvPicPr>
          <p:nvPr/>
        </p:nvPicPr>
        <p:blipFill>
          <a:blip r:embed="rId15"/>
          <a:stretch>
            <a:fillRect/>
          </a:stretch>
        </p:blipFill>
        <p:spPr>
          <a:xfrm>
            <a:off x="355095" y="4617443"/>
            <a:ext cx="3257101" cy="2110151"/>
          </a:xfrm>
          <a:prstGeom prst="rect">
            <a:avLst/>
          </a:prstGeom>
        </p:spPr>
      </p:pic>
      <p:sp>
        <p:nvSpPr>
          <p:cNvPr id="19" name="TextovéPole 18">
            <a:extLst>
              <a:ext uri="{FF2B5EF4-FFF2-40B4-BE49-F238E27FC236}">
                <a16:creationId xmlns:a16="http://schemas.microsoft.com/office/drawing/2014/main" id="{44CAFA4C-9E77-4E6B-A067-37D84A604CD3}"/>
              </a:ext>
            </a:extLst>
          </p:cNvPr>
          <p:cNvSpPr txBox="1"/>
          <p:nvPr/>
        </p:nvSpPr>
        <p:spPr>
          <a:xfrm>
            <a:off x="4025839" y="5579006"/>
            <a:ext cx="2460856" cy="923330"/>
          </a:xfrm>
          <a:prstGeom prst="rect">
            <a:avLst/>
          </a:prstGeom>
          <a:noFill/>
        </p:spPr>
        <p:txBody>
          <a:bodyPr wrap="square">
            <a:spAutoFit/>
          </a:bodyPr>
          <a:lstStyle/>
          <a:p>
            <a:r>
              <a:rPr lang="en-GB" altLang="en-US" sz="1800" dirty="0">
                <a:latin typeface="Arial" panose="020B0604020202020204" pitchFamily="34" charset="0"/>
                <a:cs typeface="Arial" panose="020B0604020202020204" pitchFamily="34" charset="0"/>
              </a:rPr>
              <a:t>C a Si – </a:t>
            </a:r>
            <a:r>
              <a:rPr lang="en-GB" altLang="en-US" sz="1800" dirty="0" err="1">
                <a:latin typeface="Arial" panose="020B0604020202020204" pitchFamily="34" charset="0"/>
                <a:cs typeface="Arial" panose="020B0604020202020204" pitchFamily="34" charset="0"/>
              </a:rPr>
              <a:t>nekovy</a:t>
            </a:r>
            <a:endParaRPr lang="cs-CZ" altLang="en-US" sz="1800" dirty="0">
              <a:latin typeface="Arial" panose="020B0604020202020204" pitchFamily="34" charset="0"/>
              <a:cs typeface="Arial" panose="020B0604020202020204" pitchFamily="34" charset="0"/>
            </a:endParaRPr>
          </a:p>
          <a:p>
            <a:r>
              <a:rPr lang="en-GB" altLang="en-US" sz="1800" dirty="0">
                <a:latin typeface="Arial" panose="020B0604020202020204" pitchFamily="34" charset="0"/>
                <a:cs typeface="Arial" panose="020B0604020202020204" pitchFamily="34" charset="0"/>
              </a:rPr>
              <a:t>Ge – </a:t>
            </a:r>
            <a:r>
              <a:rPr lang="en-GB" altLang="en-US" sz="1800" dirty="0" err="1">
                <a:latin typeface="Arial" panose="020B0604020202020204" pitchFamily="34" charset="0"/>
                <a:cs typeface="Arial" panose="020B0604020202020204" pitchFamily="34" charset="0"/>
              </a:rPr>
              <a:t>polokov</a:t>
            </a:r>
            <a:endParaRPr lang="cs-CZ" altLang="en-US" sz="1800" dirty="0">
              <a:latin typeface="Arial" panose="020B0604020202020204" pitchFamily="34" charset="0"/>
              <a:cs typeface="Arial" panose="020B0604020202020204" pitchFamily="34" charset="0"/>
            </a:endParaRPr>
          </a:p>
          <a:p>
            <a:r>
              <a:rPr lang="en-GB" altLang="en-US" sz="1800" dirty="0">
                <a:latin typeface="Arial" panose="020B0604020202020204" pitchFamily="34" charset="0"/>
                <a:cs typeface="Arial" panose="020B0604020202020204" pitchFamily="34" charset="0"/>
              </a:rPr>
              <a:t>Sn a Pb – </a:t>
            </a:r>
            <a:r>
              <a:rPr lang="en-GB" altLang="en-US" sz="1800" dirty="0" err="1">
                <a:latin typeface="Arial" panose="020B0604020202020204" pitchFamily="34" charset="0"/>
                <a:cs typeface="Arial" panose="020B0604020202020204" pitchFamily="34" charset="0"/>
              </a:rPr>
              <a:t>kovy</a:t>
            </a:r>
            <a:r>
              <a:rPr lang="cs-CZ" altLang="en-US" sz="1800" dirty="0">
                <a:latin typeface="Arial" panose="020B0604020202020204" pitchFamily="34" charset="0"/>
                <a:cs typeface="Arial" panose="020B0604020202020204" pitchFamily="34" charset="0"/>
              </a:rPr>
              <a:t> </a:t>
            </a:r>
            <a:endParaRPr lang="cs-CZ" dirty="0"/>
          </a:p>
        </p:txBody>
      </p:sp>
    </p:spTree>
    <p:extLst>
      <p:ext uri="{BB962C8B-B14F-4D97-AF65-F5344CB8AC3E}">
        <p14:creationId xmlns:p14="http://schemas.microsoft.com/office/powerpoint/2010/main" val="556633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E557C-DDDF-080C-95D5-12771BD2B891}"/>
            </a:ext>
          </a:extLst>
        </p:cNvPr>
        <p:cNvGrpSpPr/>
        <p:nvPr/>
      </p:nvGrpSpPr>
      <p:grpSpPr>
        <a:xfrm>
          <a:off x="0" y="0"/>
          <a:ext cx="0" cy="0"/>
          <a:chOff x="0" y="0"/>
          <a:chExt cx="0" cy="0"/>
        </a:xfrm>
      </p:grpSpPr>
      <p:pic>
        <p:nvPicPr>
          <p:cNvPr id="21506" name="Picture 2" descr="Fig.2.png (1167×1054)">
            <a:extLst>
              <a:ext uri="{FF2B5EF4-FFF2-40B4-BE49-F238E27FC236}">
                <a16:creationId xmlns:a16="http://schemas.microsoft.com/office/drawing/2014/main" id="{1E1D2010-1C2E-0FF2-8A39-A40847BE3D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429000"/>
            <a:ext cx="3512509" cy="31727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hrono.qub.ac.uk/Research/IRMS/Fig.1.png">
            <a:extLst>
              <a:ext uri="{FF2B5EF4-FFF2-40B4-BE49-F238E27FC236}">
                <a16:creationId xmlns:a16="http://schemas.microsoft.com/office/drawing/2014/main" id="{C99E2A09-38D3-B339-8B71-D23F5E53F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96802"/>
            <a:ext cx="5486400" cy="35097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paleopatologia.it/immagini/articoli/144_1.gif">
            <a:extLst>
              <a:ext uri="{FF2B5EF4-FFF2-40B4-BE49-F238E27FC236}">
                <a16:creationId xmlns:a16="http://schemas.microsoft.com/office/drawing/2014/main" id="{DF61FBDD-24CC-7D4E-18E0-B6D686D1B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422231"/>
            <a:ext cx="3479800" cy="143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594488C-1B2C-6BFB-739E-D6094911D337}"/>
              </a:ext>
            </a:extLst>
          </p:cNvPr>
          <p:cNvSpPr txBox="1"/>
          <p:nvPr/>
        </p:nvSpPr>
        <p:spPr>
          <a:xfrm>
            <a:off x="204281" y="406568"/>
            <a:ext cx="7035900" cy="1631216"/>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Analýza izotopů uhlíku a dusíku v kolagenu kostí umožňuje: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1. odhad pozice jedince v potravním řetězci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2. odhad způsobu obživy lidských populací</a:t>
            </a:r>
          </a:p>
        </p:txBody>
      </p:sp>
    </p:spTree>
    <p:extLst>
      <p:ext uri="{BB962C8B-B14F-4D97-AF65-F5344CB8AC3E}">
        <p14:creationId xmlns:p14="http://schemas.microsoft.com/office/powerpoint/2010/main" val="32363767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21116" y="76200"/>
            <a:ext cx="9122404"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cs-CZ" altLang="cs-CZ" sz="2800" b="1" dirty="0">
                <a:solidFill>
                  <a:srgbClr val="000000"/>
                </a:solidFill>
                <a:cs typeface="Arial" panose="020B0604020202020204" pitchFamily="34" charset="0"/>
              </a:rPr>
              <a:t>Datování s využitím izotopu uhlíku </a:t>
            </a:r>
            <a:r>
              <a:rPr lang="cs-CZ" altLang="cs-CZ" sz="2800" b="1" baseline="30000" dirty="0">
                <a:solidFill>
                  <a:srgbClr val="000000"/>
                </a:solidFill>
                <a:cs typeface="Arial" panose="020B0604020202020204" pitchFamily="34" charset="0"/>
              </a:rPr>
              <a:t>14</a:t>
            </a:r>
            <a:r>
              <a:rPr lang="cs-CZ" altLang="cs-CZ" sz="2800" b="1" dirty="0">
                <a:solidFill>
                  <a:srgbClr val="000000"/>
                </a:solidFill>
                <a:cs typeface="Arial" panose="020B0604020202020204" pitchFamily="34" charset="0"/>
              </a:rPr>
              <a:t>C</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6" y="908050"/>
            <a:ext cx="403976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4" name="Text Box 3"/>
          <p:cNvSpPr txBox="1">
            <a:spLocks noChangeArrowheads="1"/>
          </p:cNvSpPr>
          <p:nvPr/>
        </p:nvSpPr>
        <p:spPr bwMode="auto">
          <a:xfrm>
            <a:off x="4427553" y="908049"/>
            <a:ext cx="4465168" cy="360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cs-CZ" altLang="cs-CZ" sz="2000" b="1" dirty="0">
                <a:solidFill>
                  <a:srgbClr val="000000"/>
                </a:solidFill>
                <a:latin typeface="+mn-lt"/>
              </a:rPr>
              <a:t>Fyzikální podstata:</a:t>
            </a:r>
          </a:p>
          <a:p>
            <a:pPr eaLnBrk="1" hangingPunct="1">
              <a:buClrTx/>
              <a:buFontTx/>
              <a:buNone/>
            </a:pPr>
            <a:endParaRPr lang="cs-CZ" altLang="cs-CZ" sz="800" dirty="0">
              <a:solidFill>
                <a:srgbClr val="000000"/>
              </a:solidFill>
              <a:latin typeface="+mn-lt"/>
            </a:endParaRPr>
          </a:p>
          <a:p>
            <a:pPr eaLnBrk="1" hangingPunct="1">
              <a:buClrTx/>
              <a:buFontTx/>
              <a:buNone/>
            </a:pPr>
            <a:r>
              <a:rPr lang="cs-CZ" altLang="cs-CZ" sz="2000" dirty="0">
                <a:solidFill>
                  <a:srgbClr val="000000"/>
                </a:solidFill>
                <a:latin typeface="+mn-lt"/>
              </a:rPr>
              <a:t>Izotop </a:t>
            </a:r>
            <a:r>
              <a:rPr lang="cs-CZ" altLang="cs-CZ" sz="2000" baseline="30000" dirty="0">
                <a:solidFill>
                  <a:srgbClr val="000000"/>
                </a:solidFill>
                <a:latin typeface="+mn-lt"/>
              </a:rPr>
              <a:t>14</a:t>
            </a:r>
            <a:r>
              <a:rPr lang="cs-CZ" altLang="cs-CZ" sz="2000" dirty="0">
                <a:solidFill>
                  <a:srgbClr val="000000"/>
                </a:solidFill>
                <a:latin typeface="+mn-lt"/>
              </a:rPr>
              <a:t>C vzniká v horních vrstvách atmosféry;</a:t>
            </a:r>
          </a:p>
          <a:p>
            <a:pPr eaLnBrk="1" hangingPunct="1">
              <a:buClrTx/>
              <a:buFontTx/>
              <a:buNone/>
            </a:pPr>
            <a:r>
              <a:rPr lang="cs-CZ" altLang="cs-CZ" sz="2000" dirty="0">
                <a:solidFill>
                  <a:srgbClr val="000000"/>
                </a:solidFill>
                <a:latin typeface="+mn-lt"/>
              </a:rPr>
              <a:t>Odtud přechází do živých organismů a ukládá se v nich po dobu jejich života;</a:t>
            </a:r>
          </a:p>
          <a:p>
            <a:pPr eaLnBrk="1" hangingPunct="1">
              <a:buClrTx/>
              <a:buFontTx/>
              <a:buNone/>
            </a:pPr>
            <a:r>
              <a:rPr lang="cs-CZ" altLang="cs-CZ" sz="2000" dirty="0">
                <a:solidFill>
                  <a:srgbClr val="000000"/>
                </a:solidFill>
                <a:latin typeface="+mn-lt"/>
              </a:rPr>
              <a:t>Do flóry vlivem fotosyntézy, do fauny stravou;</a:t>
            </a:r>
          </a:p>
          <a:p>
            <a:pPr eaLnBrk="1" hangingPunct="1">
              <a:buClrTx/>
              <a:buFontTx/>
              <a:buNone/>
            </a:pPr>
            <a:r>
              <a:rPr lang="cs-CZ" altLang="cs-CZ" sz="2000" dirty="0">
                <a:solidFill>
                  <a:srgbClr val="000000"/>
                </a:solidFill>
                <a:latin typeface="+mn-lt"/>
              </a:rPr>
              <a:t>Po úmrtí organismu se v něm izotop </a:t>
            </a:r>
            <a:r>
              <a:rPr lang="cs-CZ" altLang="cs-CZ" sz="2000" baseline="30000" dirty="0">
                <a:solidFill>
                  <a:srgbClr val="000000"/>
                </a:solidFill>
                <a:latin typeface="+mn-lt"/>
              </a:rPr>
              <a:t>14</a:t>
            </a:r>
            <a:r>
              <a:rPr lang="cs-CZ" altLang="cs-CZ" sz="2000" dirty="0">
                <a:solidFill>
                  <a:srgbClr val="000000"/>
                </a:solidFill>
                <a:latin typeface="+mn-lt"/>
              </a:rPr>
              <a:t>C přestane ukládat a dochází k jeho pozvolnému rozpadu;</a:t>
            </a:r>
          </a:p>
          <a:p>
            <a:pPr eaLnBrk="1" hangingPunct="1">
              <a:buClrTx/>
              <a:buFontTx/>
              <a:buNone/>
            </a:pPr>
            <a:endParaRPr lang="cs-CZ" altLang="cs-CZ" sz="2000" dirty="0">
              <a:solidFill>
                <a:srgbClr val="000000"/>
              </a:solidFill>
              <a:latin typeface="+mn-lt"/>
            </a:endParaRPr>
          </a:p>
        </p:txBody>
      </p:sp>
      <p:pic>
        <p:nvPicPr>
          <p:cNvPr id="44034" name="Picture 2" descr="https://aisforarchaeology.files.wordpress.com/2010/02/decay.gif?w=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737" y="4285443"/>
            <a:ext cx="3844800" cy="242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31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6400800"/>
          </a:xfrm>
        </p:spPr>
        <p:txBody>
          <a:bodyPr>
            <a:noAutofit/>
          </a:bodyPr>
          <a:lstStyle/>
          <a:p>
            <a:pPr marL="0" indent="0" algn="ctr" eaLnBrk="1" hangingPunct="1">
              <a:buNone/>
            </a:pPr>
            <a:r>
              <a:rPr lang="en-GB" altLang="en-US" sz="2800" b="1" dirty="0">
                <a:cs typeface="Arial" panose="020B0604020202020204" pitchFamily="34" charset="0"/>
              </a:rPr>
              <a:t>K</a:t>
            </a:r>
            <a:r>
              <a:rPr lang="cs-CZ" altLang="en-US" sz="2800" b="1" dirty="0">
                <a:cs typeface="Arial" panose="020B0604020202020204" pitchFamily="34" charset="0"/>
              </a:rPr>
              <a:t>ř</a:t>
            </a:r>
            <a:r>
              <a:rPr lang="en-GB" altLang="en-US" sz="2800" b="1" dirty="0" err="1">
                <a:cs typeface="Arial" panose="020B0604020202020204" pitchFamily="34" charset="0"/>
              </a:rPr>
              <a:t>emík</a:t>
            </a:r>
            <a:endParaRPr lang="en-GB" altLang="en-US" sz="2800" dirty="0">
              <a:cs typeface="Arial" panose="020B0604020202020204" pitchFamily="34" charset="0"/>
            </a:endParaRPr>
          </a:p>
          <a:p>
            <a:pPr marL="0" indent="0">
              <a:buNone/>
            </a:pPr>
            <a:endParaRPr lang="cs-CZ" sz="800" dirty="0">
              <a:cs typeface="Arial" panose="020B0604020202020204" pitchFamily="34" charset="0"/>
            </a:endParaRPr>
          </a:p>
          <a:p>
            <a:pPr marL="0" indent="0">
              <a:buNone/>
            </a:pPr>
            <a:r>
              <a:rPr lang="cs-CZ" sz="2000" dirty="0">
                <a:cs typeface="Arial" panose="020B0604020202020204" pitchFamily="34" charset="0"/>
              </a:rPr>
              <a:t>  Modrošedá</a:t>
            </a:r>
            <a:r>
              <a:rPr lang="en-US" sz="2000" dirty="0">
                <a:cs typeface="Arial" panose="020B0604020202020204" pitchFamily="34" charset="0"/>
              </a:rPr>
              <a:t> </a:t>
            </a:r>
            <a:r>
              <a:rPr lang="en-GB" altLang="en-US" sz="2000" dirty="0" err="1">
                <a:cs typeface="Arial" panose="020B0604020202020204" pitchFamily="34" charset="0"/>
              </a:rPr>
              <a:t>až</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a:cs typeface="Arial" panose="020B0604020202020204" pitchFamily="34" charset="0"/>
              </a:rPr>
              <a:t>ern</a:t>
            </a:r>
            <a:r>
              <a:rPr lang="cs-CZ" altLang="en-US" sz="2000" dirty="0">
                <a:cs typeface="Arial" panose="020B0604020202020204" pitchFamily="34" charset="0"/>
              </a:rPr>
              <a:t>á</a:t>
            </a:r>
            <a:r>
              <a:rPr lang="cs-CZ" sz="2000" dirty="0">
                <a:cs typeface="Arial" panose="020B0604020202020204" pitchFamily="34" charset="0"/>
              </a:rPr>
              <a:t> křehká, značně tvrdá látka. Za vysokých teplot je křemík značně reaktivní prvek, který tvoří sloučeniny s 64 stabilními prvky periodické soustavy. Křemík se vyznačuje </a:t>
            </a:r>
            <a:r>
              <a:rPr lang="cs-CZ" sz="2000" u="sng" dirty="0">
                <a:cs typeface="Arial" panose="020B0604020202020204" pitchFamily="34" charset="0"/>
              </a:rPr>
              <a:t>mimořádně vysokou afinitou ke kyslíku</a:t>
            </a:r>
            <a:r>
              <a:rPr lang="cs-CZ" sz="2000" dirty="0">
                <a:cs typeface="Arial" panose="020B0604020202020204" pitchFamily="34" charset="0"/>
              </a:rPr>
              <a:t> a je proto schopen redukovat některé kovy (např. chrom) z jejich oxidů. </a:t>
            </a:r>
            <a:r>
              <a:rPr lang="cs-CZ" altLang="en-US" sz="2000" dirty="0">
                <a:cs typeface="Arial" panose="020B0604020202020204" pitchFamily="34" charset="0"/>
              </a:rPr>
              <a:t>V</a:t>
            </a:r>
            <a:r>
              <a:rPr lang="en-GB" altLang="en-US" sz="2000" dirty="0">
                <a:cs typeface="Arial" panose="020B0604020202020204" pitchFamily="34" charset="0"/>
              </a:rPr>
              <a:t> </a:t>
            </a:r>
            <a:r>
              <a:rPr lang="en-GB" altLang="en-US" sz="2000" dirty="0" err="1">
                <a:cs typeface="Arial" panose="020B0604020202020204" pitchFamily="34" charset="0"/>
              </a:rPr>
              <a:t>kyslíku</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vyšších</a:t>
            </a:r>
            <a:r>
              <a:rPr lang="en-GB" altLang="en-US" sz="2000" dirty="0">
                <a:cs typeface="Arial" panose="020B0604020202020204" pitchFamily="34" charset="0"/>
              </a:rPr>
              <a:t> </a:t>
            </a:r>
            <a:r>
              <a:rPr lang="en-GB" altLang="en-US" sz="2000" dirty="0" err="1">
                <a:cs typeface="Arial" panose="020B0604020202020204" pitchFamily="34" charset="0"/>
              </a:rPr>
              <a:t>teplot</a:t>
            </a:r>
            <a:r>
              <a:rPr lang="en-GB" altLang="en-US" sz="2000" dirty="0">
                <a:cs typeface="Arial" panose="020B0604020202020204" pitchFamily="34" charset="0"/>
              </a:rPr>
              <a:t> </a:t>
            </a:r>
            <a:r>
              <a:rPr lang="en-GB" altLang="en-US" sz="2000" dirty="0" err="1">
                <a:cs typeface="Arial" panose="020B0604020202020204" pitchFamily="34" charset="0"/>
              </a:rPr>
              <a:t>ho</a:t>
            </a:r>
            <a:r>
              <a:rPr lang="cs-CZ" altLang="en-US" sz="2000" dirty="0">
                <a:cs typeface="Arial" panose="020B0604020202020204" pitchFamily="34" charset="0"/>
              </a:rPr>
              <a:t>ř</a:t>
            </a:r>
            <a:r>
              <a:rPr lang="en-GB" altLang="en-US" sz="2000" dirty="0">
                <a:cs typeface="Arial" panose="020B0604020202020204" pitchFamily="34" charset="0"/>
              </a:rPr>
              <a:t>í</a:t>
            </a:r>
            <a:r>
              <a:rPr lang="cs-CZ" sz="2000" dirty="0">
                <a:cs typeface="Arial" panose="020B0604020202020204" pitchFamily="34" charset="0"/>
              </a:rPr>
              <a:t>.</a:t>
            </a:r>
          </a:p>
          <a:p>
            <a:pPr marL="0" indent="0">
              <a:buNone/>
            </a:pPr>
            <a:r>
              <a:rPr lang="cs-CZ" sz="2000" dirty="0">
                <a:cs typeface="Arial" panose="020B0604020202020204" pitchFamily="34" charset="0"/>
              </a:rPr>
              <a:t>   </a:t>
            </a:r>
            <a:r>
              <a:rPr lang="cs-CZ" sz="2000" u="sng" dirty="0">
                <a:cs typeface="Arial" panose="020B0604020202020204" pitchFamily="34" charset="0"/>
              </a:rPr>
              <a:t>Sloučeniny křemíku s kyslíkem jsou velmi stabilní</a:t>
            </a:r>
            <a:r>
              <a:rPr lang="cs-CZ" sz="2000" dirty="0">
                <a:cs typeface="Arial" panose="020B0604020202020204" pitchFamily="34" charset="0"/>
              </a:rPr>
              <a:t>, naopak sloučeniny křemíku s ostatními prvky jsou obvykle nestabilní a rychle se rozkládají.</a:t>
            </a:r>
          </a:p>
          <a:p>
            <a:pPr marL="0" indent="0">
              <a:buNone/>
            </a:pPr>
            <a:r>
              <a:rPr lang="cs-CZ" altLang="en-US" sz="2000" dirty="0">
                <a:cs typeface="Arial" panose="020B0604020202020204" pitchFamily="34" charset="0"/>
              </a:rPr>
              <a:t>   S </a:t>
            </a:r>
            <a:r>
              <a:rPr lang="en-GB" altLang="en-US" sz="2000" dirty="0" err="1">
                <a:cs typeface="Arial" panose="020B0604020202020204" pitchFamily="34" charset="0"/>
              </a:rPr>
              <a:t>kyselinami</a:t>
            </a:r>
            <a:r>
              <a:rPr lang="en-GB" altLang="en-US" sz="2000" dirty="0">
                <a:cs typeface="Arial" panose="020B0604020202020204" pitchFamily="34" charset="0"/>
              </a:rPr>
              <a:t> (</a:t>
            </a:r>
            <a:r>
              <a:rPr lang="en-GB" altLang="en-US" sz="2000" dirty="0" err="1">
                <a:cs typeface="Arial" panose="020B0604020202020204" pitchFamily="34" charset="0"/>
              </a:rPr>
              <a:t>vyjma</a:t>
            </a:r>
            <a:r>
              <a:rPr lang="en-GB" altLang="en-US" sz="2000" dirty="0">
                <a:cs typeface="Arial" panose="020B0604020202020204" pitchFamily="34" charset="0"/>
              </a:rPr>
              <a:t> </a:t>
            </a:r>
            <a:r>
              <a:rPr lang="cs-CZ" altLang="en-US" sz="2000" dirty="0">
                <a:cs typeface="Arial" panose="020B0604020202020204" pitchFamily="34" charset="0"/>
              </a:rPr>
              <a:t>HF</a:t>
            </a:r>
            <a:r>
              <a:rPr lang="en-GB" altLang="en-US" sz="2000" dirty="0">
                <a:cs typeface="Arial" panose="020B0604020202020204" pitchFamily="34" charset="0"/>
              </a:rPr>
              <a:t>) </a:t>
            </a:r>
            <a:r>
              <a:rPr lang="en-GB" altLang="en-US" sz="2000" dirty="0" err="1">
                <a:cs typeface="Arial" panose="020B0604020202020204" pitchFamily="34" charset="0"/>
              </a:rPr>
              <a:t>nereaguje</a:t>
            </a:r>
            <a:r>
              <a:rPr lang="en-GB" altLang="en-US" sz="2000" dirty="0">
                <a:cs typeface="Arial" panose="020B0604020202020204" pitchFamily="34" charset="0"/>
              </a:rPr>
              <a:t>, </a:t>
            </a:r>
            <a:r>
              <a:rPr lang="cs-CZ" sz="2000" dirty="0">
                <a:cs typeface="Arial" panose="020B0604020202020204" pitchFamily="34" charset="0"/>
              </a:rPr>
              <a:t>dobře reaguje se směsí koncentrovaných kyselin fluorovodíkové a dusičné za vzniku komplexní kyseliny </a:t>
            </a:r>
            <a:r>
              <a:rPr lang="cs-CZ" sz="2000" dirty="0" err="1">
                <a:cs typeface="Arial" panose="020B0604020202020204" pitchFamily="34" charset="0"/>
              </a:rPr>
              <a:t>hexafluorokřemičité</a:t>
            </a:r>
            <a:r>
              <a:rPr lang="cs-CZ" sz="2000" dirty="0">
                <a:cs typeface="Arial" panose="020B0604020202020204" pitchFamily="34" charset="0"/>
              </a:rPr>
              <a:t>:</a:t>
            </a:r>
          </a:p>
          <a:p>
            <a:pPr marL="0" indent="0">
              <a:buNone/>
            </a:pPr>
            <a:r>
              <a:rPr lang="cs-CZ" sz="2000" dirty="0">
                <a:cs typeface="Arial" panose="020B0604020202020204" pitchFamily="34" charset="0"/>
              </a:rPr>
              <a:t>	3Si + 4HNO</a:t>
            </a:r>
            <a:r>
              <a:rPr lang="cs-CZ" sz="2000" baseline="-25000" dirty="0">
                <a:cs typeface="Arial" panose="020B0604020202020204" pitchFamily="34" charset="0"/>
              </a:rPr>
              <a:t>3</a:t>
            </a:r>
            <a:r>
              <a:rPr lang="cs-CZ" sz="2000" dirty="0">
                <a:cs typeface="Arial" panose="020B0604020202020204" pitchFamily="34" charset="0"/>
              </a:rPr>
              <a:t> + 18HF → 3H</a:t>
            </a:r>
            <a:r>
              <a:rPr lang="cs-CZ" sz="2000" baseline="-25000" dirty="0">
                <a:cs typeface="Arial" panose="020B0604020202020204" pitchFamily="34" charset="0"/>
              </a:rPr>
              <a:t>2</a:t>
            </a:r>
            <a:r>
              <a:rPr lang="cs-CZ" sz="2000" dirty="0">
                <a:cs typeface="Arial" panose="020B0604020202020204" pitchFamily="34" charset="0"/>
              </a:rPr>
              <a:t>[SiF</a:t>
            </a:r>
            <a:r>
              <a:rPr lang="cs-CZ" sz="2000" baseline="-25000" dirty="0">
                <a:cs typeface="Arial" panose="020B0604020202020204" pitchFamily="34" charset="0"/>
              </a:rPr>
              <a:t>6</a:t>
            </a:r>
            <a:r>
              <a:rPr lang="cs-CZ" sz="2000" dirty="0">
                <a:cs typeface="Arial" panose="020B0604020202020204" pitchFamily="34" charset="0"/>
              </a:rPr>
              <a:t>] + 4NO + 8H</a:t>
            </a:r>
            <a:r>
              <a:rPr lang="cs-CZ" sz="2000" baseline="-25000" dirty="0">
                <a:cs typeface="Arial" panose="020B0604020202020204" pitchFamily="34" charset="0"/>
              </a:rPr>
              <a:t>2</a:t>
            </a:r>
            <a:r>
              <a:rPr lang="cs-CZ" sz="2000" dirty="0">
                <a:cs typeface="Arial" panose="020B0604020202020204" pitchFamily="34" charset="0"/>
              </a:rPr>
              <a:t>O</a:t>
            </a:r>
          </a:p>
          <a:p>
            <a:pPr marL="0" indent="0">
              <a:buNone/>
            </a:pPr>
            <a:r>
              <a:rPr lang="cs-CZ" sz="2000" dirty="0">
                <a:cs typeface="Arial" panose="020B0604020202020204" pitchFamily="34" charset="0"/>
              </a:rPr>
              <a:t>V přítomnosti silných oxidačních činidel reaguje obdobně se samotnou koncentrovanou kyselinou </a:t>
            </a:r>
            <a:r>
              <a:rPr lang="cs-CZ" sz="2000" dirty="0" err="1">
                <a:cs typeface="Arial" panose="020B0604020202020204" pitchFamily="34" charset="0"/>
              </a:rPr>
              <a:t>fluorovodíkovpu</a:t>
            </a:r>
            <a:r>
              <a:rPr lang="cs-CZ" sz="2000" dirty="0">
                <a:cs typeface="Arial" panose="020B0604020202020204" pitchFamily="34" charset="0"/>
              </a:rPr>
              <a:t>:</a:t>
            </a:r>
          </a:p>
          <a:p>
            <a:pPr marL="0" indent="0">
              <a:buNone/>
            </a:pPr>
            <a:r>
              <a:rPr lang="cs-CZ" sz="2000" dirty="0">
                <a:cs typeface="Arial" panose="020B0604020202020204" pitchFamily="34" charset="0"/>
              </a:rPr>
              <a:t>		3Si + 18HF + 2KClO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[SiF</a:t>
            </a:r>
            <a:r>
              <a:rPr lang="cs-CZ" sz="2000" baseline="-25000" dirty="0">
                <a:cs typeface="Arial" panose="020B0604020202020204" pitchFamily="34" charset="0"/>
              </a:rPr>
              <a:t>6</a:t>
            </a:r>
            <a:r>
              <a:rPr lang="cs-CZ" sz="2000" dirty="0">
                <a:cs typeface="Arial" panose="020B0604020202020204" pitchFamily="34" charset="0"/>
              </a:rPr>
              <a:t>] + 2KCl + 6H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		Si + 6HF + KNO</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[SiF</a:t>
            </a:r>
            <a:r>
              <a:rPr lang="cs-CZ" sz="2000" baseline="-25000" dirty="0">
                <a:cs typeface="Arial" panose="020B0604020202020204" pitchFamily="34" charset="0"/>
              </a:rPr>
              <a:t>6</a:t>
            </a:r>
            <a:r>
              <a:rPr lang="cs-CZ" sz="2000" dirty="0">
                <a:cs typeface="Arial" panose="020B0604020202020204" pitchFamily="34" charset="0"/>
              </a:rPr>
              <a:t>] + 2KNO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pPr eaLnBrk="1" hangingPunct="1">
              <a:buFont typeface="Wingdings" pitchFamily="2" charset="2"/>
              <a:buNone/>
            </a:pPr>
            <a:r>
              <a:rPr lang="en-GB" altLang="en-US" sz="2000" dirty="0">
                <a:cs typeface="Arial" panose="020B0604020202020204" pitchFamily="34" charset="0"/>
              </a:rPr>
              <a:t>s </a:t>
            </a:r>
            <a:r>
              <a:rPr lang="en-GB" altLang="en-US" sz="2000" dirty="0" err="1">
                <a:cs typeface="Arial" panose="020B0604020202020204" pitchFamily="34" charset="0"/>
              </a:rPr>
              <a:t>hydroxidy</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varu</a:t>
            </a:r>
            <a:r>
              <a:rPr lang="en-GB" altLang="en-US" sz="2000" dirty="0">
                <a:cs typeface="Arial" panose="020B0604020202020204" pitchFamily="34" charset="0"/>
              </a:rPr>
              <a:t> </a:t>
            </a:r>
            <a:r>
              <a:rPr lang="en-GB" altLang="en-US" sz="2000" dirty="0" err="1">
                <a:cs typeface="Arial" panose="020B0604020202020204" pitchFamily="34" charset="0"/>
              </a:rPr>
              <a:t>poskytuje</a:t>
            </a:r>
            <a:r>
              <a:rPr lang="en-GB" altLang="en-US" sz="2000" dirty="0">
                <a:cs typeface="Arial" panose="020B0604020202020204" pitchFamily="34" charset="0"/>
              </a:rPr>
              <a:t> </a:t>
            </a:r>
            <a:r>
              <a:rPr lang="en-GB" altLang="en-US" sz="2000" u="sng" dirty="0">
                <a:cs typeface="Arial" panose="020B0604020202020204" pitchFamily="34" charset="0"/>
              </a:rPr>
              <a:t>k</a:t>
            </a:r>
            <a:r>
              <a:rPr lang="cs-CZ" altLang="en-US" sz="2000" u="sng" dirty="0">
                <a:cs typeface="Arial" panose="020B0604020202020204" pitchFamily="34" charset="0"/>
              </a:rPr>
              <a:t>ř</a:t>
            </a:r>
            <a:r>
              <a:rPr lang="en-GB" altLang="en-US" sz="2000" u="sng" dirty="0" err="1">
                <a:cs typeface="Arial" panose="020B0604020202020204" pitchFamily="34" charset="0"/>
              </a:rPr>
              <a:t>emi</a:t>
            </a:r>
            <a:r>
              <a:rPr lang="cs-CZ" altLang="en-US" sz="2000" u="sng" dirty="0">
                <a:cs typeface="Arial" panose="020B0604020202020204" pitchFamily="34" charset="0"/>
              </a:rPr>
              <a:t>č</a:t>
            </a:r>
            <a:r>
              <a:rPr lang="en-GB" altLang="en-US" sz="2000" u="sng" dirty="0" err="1">
                <a:cs typeface="Arial" panose="020B0604020202020204" pitchFamily="34" charset="0"/>
              </a:rPr>
              <a:t>itany</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Si + 2OH </a:t>
            </a:r>
            <a:r>
              <a:rPr lang="en-GB" altLang="en-US" sz="2000" b="1" baseline="30000" dirty="0">
                <a:cs typeface="Arial" panose="020B0604020202020204" pitchFamily="34" charset="0"/>
              </a:rPr>
              <a:t>-</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SiO</a:t>
            </a:r>
            <a:r>
              <a:rPr lang="en-GB" altLang="en-US" sz="2000" baseline="-25000" dirty="0">
                <a:cs typeface="Arial" panose="020B0604020202020204" pitchFamily="34" charset="0"/>
              </a:rPr>
              <a:t>3</a:t>
            </a:r>
            <a:r>
              <a:rPr lang="en-GB" altLang="en-US" sz="2000" b="1" baseline="30000" dirty="0">
                <a:cs typeface="Arial" panose="020B0604020202020204" pitchFamily="34" charset="0"/>
              </a:rPr>
              <a:t>2-</a:t>
            </a:r>
            <a:r>
              <a:rPr lang="en-GB" altLang="en-US" sz="2000" dirty="0">
                <a:cs typeface="Arial" panose="020B0604020202020204" pitchFamily="34" charset="0"/>
              </a:rPr>
              <a:t> + 2H</a:t>
            </a:r>
            <a:r>
              <a:rPr lang="en-GB" altLang="en-US" sz="2000" baseline="-25000" dirty="0">
                <a:cs typeface="Arial" panose="020B0604020202020204" pitchFamily="34" charset="0"/>
              </a:rPr>
              <a:t>2</a:t>
            </a:r>
            <a:endParaRPr lang="cs-CZ" altLang="en-US" sz="2000" baseline="-25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endParaRPr lang="cs-CZ" altLang="en-US" sz="2000" dirty="0">
              <a:cs typeface="Arial" panose="020B0604020202020204" pitchFamily="34" charset="0"/>
            </a:endParaRPr>
          </a:p>
        </p:txBody>
      </p:sp>
    </p:spTree>
    <p:extLst>
      <p:ext uri="{BB962C8B-B14F-4D97-AF65-F5344CB8AC3E}">
        <p14:creationId xmlns:p14="http://schemas.microsoft.com/office/powerpoint/2010/main" val="2519653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247864"/>
          </a:xfrm>
          <a:prstGeom prst="rect">
            <a:avLst/>
          </a:prstGeom>
        </p:spPr>
        <p:txBody>
          <a:bodyPr wrap="square">
            <a:spAutoFit/>
          </a:bodyPr>
          <a:lstStyle/>
          <a:p>
            <a:r>
              <a:rPr lang="cs-CZ" sz="2000" dirty="0">
                <a:cs typeface="Arial" panose="020B0604020202020204" pitchFamily="34" charset="0"/>
              </a:rPr>
              <a:t>Při teplotě 400°C reaguje amorfní křemík s vodní párou za vzniku oxidu křemičitého SiO</a:t>
            </a:r>
            <a:r>
              <a:rPr lang="cs-CZ" sz="2000" baseline="-25000" dirty="0">
                <a:cs typeface="Arial" panose="020B0604020202020204" pitchFamily="34" charset="0"/>
              </a:rPr>
              <a:t>2</a:t>
            </a:r>
            <a:r>
              <a:rPr lang="cs-CZ" sz="2000" dirty="0">
                <a:cs typeface="Arial" panose="020B0604020202020204" pitchFamily="34" charset="0"/>
              </a:rPr>
              <a:t>:</a:t>
            </a:r>
          </a:p>
          <a:p>
            <a:r>
              <a:rPr lang="cs-CZ" sz="2000" dirty="0">
                <a:cs typeface="Arial" panose="020B0604020202020204" pitchFamily="34" charset="0"/>
              </a:rPr>
              <a:t>		Si + 2H</a:t>
            </a:r>
            <a:r>
              <a:rPr lang="cs-CZ" sz="2000" baseline="-25000" dirty="0">
                <a:cs typeface="Arial" panose="020B0604020202020204" pitchFamily="34" charset="0"/>
              </a:rPr>
              <a:t>2</a:t>
            </a:r>
            <a:r>
              <a:rPr lang="cs-CZ" sz="2000" dirty="0">
                <a:cs typeface="Arial" panose="020B0604020202020204" pitchFamily="34" charset="0"/>
              </a:rPr>
              <a:t>O → SiO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Již za laboratorní teploty prudce reaguje s halogenidy </a:t>
            </a:r>
            <a:r>
              <a:rPr lang="cs-CZ" sz="2000" dirty="0" err="1">
                <a:cs typeface="Arial" panose="020B0604020202020204" pitchFamily="34" charset="0"/>
              </a:rPr>
              <a:t>nitrosylu</a:t>
            </a:r>
            <a:r>
              <a:rPr lang="cs-CZ" sz="2000" dirty="0">
                <a:cs typeface="Arial" panose="020B0604020202020204" pitchFamily="34" charset="0"/>
              </a:rPr>
              <a:t>:</a:t>
            </a:r>
          </a:p>
          <a:p>
            <a:r>
              <a:rPr lang="cs-CZ" sz="2000" dirty="0">
                <a:cs typeface="Arial" panose="020B0604020202020204" pitchFamily="34" charset="0"/>
              </a:rPr>
              <a:t>		Si + 4(NO)Cl → SiCl</a:t>
            </a:r>
            <a:r>
              <a:rPr lang="cs-CZ" sz="2000" baseline="-25000" dirty="0">
                <a:cs typeface="Arial" panose="020B0604020202020204" pitchFamily="34" charset="0"/>
              </a:rPr>
              <a:t>4</a:t>
            </a:r>
            <a:r>
              <a:rPr lang="cs-CZ" sz="2000" dirty="0">
                <a:cs typeface="Arial" panose="020B0604020202020204" pitchFamily="34" charset="0"/>
              </a:rPr>
              <a:t> + 4NO</a:t>
            </a:r>
          </a:p>
          <a:p>
            <a:endParaRPr lang="cs-CZ" sz="2000" dirty="0">
              <a:cs typeface="Arial" panose="020B0604020202020204" pitchFamily="34" charset="0"/>
            </a:endParaRPr>
          </a:p>
          <a:p>
            <a:r>
              <a:rPr lang="cs-CZ" sz="2000" dirty="0">
                <a:cs typeface="Arial" panose="020B0604020202020204" pitchFamily="34" charset="0"/>
              </a:rPr>
              <a:t>Podobně jako uhlík je i křemík schopen tvořit řetězce - </a:t>
            </a:r>
            <a:r>
              <a:rPr lang="cs-CZ" sz="2000" u="sng" dirty="0">
                <a:cs typeface="Arial" panose="020B0604020202020204" pitchFamily="34" charset="0"/>
              </a:rPr>
              <a:t>silany</a:t>
            </a:r>
            <a:r>
              <a:rPr lang="cs-CZ" sz="2000" dirty="0">
                <a:cs typeface="Arial" panose="020B0604020202020204" pitchFamily="34" charset="0"/>
              </a:rPr>
              <a:t>. Křemíkové </a:t>
            </a:r>
            <a:r>
              <a:rPr lang="cs-CZ" sz="2000" u="sng" dirty="0">
                <a:cs typeface="Arial" panose="020B0604020202020204" pitchFamily="34" charset="0"/>
              </a:rPr>
              <a:t>řetězce jsou méně stabilní, než uhlíkové</a:t>
            </a:r>
            <a:r>
              <a:rPr lang="cs-CZ" sz="2000" dirty="0">
                <a:cs typeface="Arial" panose="020B0604020202020204" pitchFamily="34" charset="0"/>
              </a:rPr>
              <a:t>. Křemík, na rozdíl od uhlíku, není schopen v řetězcích tvořit dvojné a trojné vazby. </a:t>
            </a:r>
          </a:p>
          <a:p>
            <a:r>
              <a:rPr lang="cs-CZ" sz="2000" dirty="0">
                <a:cs typeface="Arial" panose="020B0604020202020204" pitchFamily="34" charset="0"/>
              </a:rPr>
              <a:t>Velmi stabilní řetězce naopak tvoří </a:t>
            </a:r>
            <a:r>
              <a:rPr lang="cs-CZ" sz="2000" u="sng" dirty="0" err="1">
                <a:cs typeface="Arial" panose="020B0604020202020204" pitchFamily="34" charset="0"/>
              </a:rPr>
              <a:t>siloxany</a:t>
            </a:r>
            <a:r>
              <a:rPr lang="cs-CZ" sz="2000" dirty="0">
                <a:cs typeface="Arial" panose="020B0604020202020204" pitchFamily="34" charset="0"/>
              </a:rPr>
              <a:t>, pro které je charakteristická vazba Si-O-Si.</a:t>
            </a:r>
          </a:p>
          <a:p>
            <a:endParaRPr lang="cs-CZ" sz="2000" dirty="0">
              <a:cs typeface="Arial" panose="020B0604020202020204" pitchFamily="34" charset="0"/>
            </a:endParaRPr>
          </a:p>
          <a:p>
            <a:r>
              <a:rPr lang="cs-CZ" sz="2000" dirty="0">
                <a:cs typeface="Arial" panose="020B0604020202020204" pitchFamily="34" charset="0"/>
              </a:rPr>
              <a:t>V přírodě se křemík </a:t>
            </a:r>
            <a:r>
              <a:rPr lang="cs-CZ" sz="2000" u="sng" dirty="0">
                <a:cs typeface="Arial" panose="020B0604020202020204" pitchFamily="34" charset="0"/>
              </a:rPr>
              <a:t>vyskytuje výhradně ve sloučeninách</a:t>
            </a:r>
            <a:r>
              <a:rPr lang="cs-CZ" sz="2000" dirty="0">
                <a:cs typeface="Arial" panose="020B0604020202020204" pitchFamily="34" charset="0"/>
              </a:rPr>
              <a:t>, ve kterých vystupuje v oxidačním čísle IV, vzácně též II. </a:t>
            </a:r>
          </a:p>
          <a:p>
            <a:r>
              <a:rPr lang="cs-CZ" sz="2000" dirty="0">
                <a:cs typeface="Arial" panose="020B0604020202020204" pitchFamily="34" charset="0"/>
              </a:rPr>
              <a:t> </a:t>
            </a:r>
            <a:endParaRPr lang="en-US" sz="2000" dirty="0">
              <a:cs typeface="Arial" panose="020B0604020202020204" pitchFamily="34" charset="0"/>
            </a:endParaRPr>
          </a:p>
          <a:p>
            <a:r>
              <a:rPr lang="cs-CZ" sz="2000" dirty="0">
                <a:cs typeface="Arial" panose="020B0604020202020204" pitchFamily="34" charset="0"/>
              </a:rPr>
              <a:t>  Přírodní křemík je směsí 3 stabilních izotopů (</a:t>
            </a:r>
            <a:r>
              <a:rPr lang="cs-CZ" sz="2000" i="1" dirty="0">
                <a:cs typeface="Arial" panose="020B0604020202020204" pitchFamily="34" charset="0"/>
              </a:rPr>
              <a:t>92,2% izotopu 28, 4,7% křemíku 29 a 3,1% křemíku 30</a:t>
            </a:r>
            <a:r>
              <a:rPr lang="cs-CZ" sz="2000" dirty="0">
                <a:cs typeface="Arial" panose="020B0604020202020204" pitchFamily="34" charset="0"/>
              </a:rPr>
              <a:t>). Uměle připraveno dalších sedm nestabilních izotopů křemíku.</a:t>
            </a:r>
          </a:p>
          <a:p>
            <a:r>
              <a:rPr lang="cs-CZ" sz="2000" dirty="0">
                <a:cs typeface="Arial" panose="020B0604020202020204" pitchFamily="34" charset="0"/>
              </a:rPr>
              <a:t>  Křemík je po kyslíku </a:t>
            </a:r>
            <a:r>
              <a:rPr lang="cs-CZ" sz="2000" u="sng" dirty="0">
                <a:cs typeface="Arial" panose="020B0604020202020204" pitchFamily="34" charset="0"/>
              </a:rPr>
              <a:t>druhý nejrozšířenější chemický prvek na Zemi</a:t>
            </a:r>
            <a:r>
              <a:rPr lang="cs-CZ" sz="2000" dirty="0">
                <a:cs typeface="Arial" panose="020B0604020202020204" pitchFamily="34" charset="0"/>
              </a:rPr>
              <a:t>. Obsah křemíku v zemské kůře je 26 % hmot. Nejdůležitějším minerálem křemíku je křemen - SiO</a:t>
            </a:r>
            <a:r>
              <a:rPr lang="cs-CZ" sz="2000" baseline="-25000" dirty="0">
                <a:cs typeface="Arial" panose="020B0604020202020204" pitchFamily="34" charset="0"/>
              </a:rPr>
              <a:t>2</a:t>
            </a:r>
            <a:r>
              <a:rPr lang="cs-CZ" sz="2000" dirty="0">
                <a:cs typeface="Arial" panose="020B0604020202020204" pitchFamily="34" charset="0"/>
              </a:rPr>
              <a:t>. </a:t>
            </a:r>
          </a:p>
          <a:p>
            <a:endParaRPr lang="cs-CZ" sz="2000" dirty="0">
              <a:cs typeface="Arial" panose="020B0604020202020204" pitchFamily="34" charset="0"/>
            </a:endParaRPr>
          </a:p>
        </p:txBody>
      </p:sp>
    </p:spTree>
    <p:extLst>
      <p:ext uri="{BB962C8B-B14F-4D97-AF65-F5344CB8AC3E}">
        <p14:creationId xmlns:p14="http://schemas.microsoft.com/office/powerpoint/2010/main" val="4285083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186309"/>
          </a:xfrm>
          <a:prstGeom prst="rect">
            <a:avLst/>
          </a:prstGeom>
        </p:spPr>
        <p:txBody>
          <a:bodyPr wrap="square">
            <a:spAutoFit/>
          </a:bodyPr>
          <a:lstStyle/>
          <a:p>
            <a:r>
              <a:rPr lang="cs-CZ" sz="2000" b="1" dirty="0">
                <a:cs typeface="Arial" panose="020B0604020202020204" pitchFamily="34" charset="0"/>
              </a:rPr>
              <a:t>Výroba křemíku </a:t>
            </a:r>
          </a:p>
          <a:p>
            <a:endParaRPr lang="cs-CZ" sz="800" b="1" dirty="0">
              <a:cs typeface="Arial" panose="020B0604020202020204" pitchFamily="34" charset="0"/>
            </a:endParaRPr>
          </a:p>
          <a:p>
            <a:r>
              <a:rPr lang="cs-CZ" sz="2000" b="1" dirty="0">
                <a:cs typeface="Arial" panose="020B0604020202020204" pitchFamily="34" charset="0"/>
              </a:rPr>
              <a:t>   pro metalurgické použití </a:t>
            </a:r>
            <a:r>
              <a:rPr lang="cs-CZ" sz="2000" dirty="0">
                <a:cs typeface="Arial" panose="020B0604020202020204" pitchFamily="34" charset="0"/>
              </a:rPr>
              <a:t>spočívá v redukci taveniny oxidu křemičitého SiO</a:t>
            </a:r>
            <a:r>
              <a:rPr lang="cs-CZ" sz="2000" baseline="-25000" dirty="0">
                <a:cs typeface="Arial" panose="020B0604020202020204" pitchFamily="34" charset="0"/>
              </a:rPr>
              <a:t>2</a:t>
            </a:r>
            <a:r>
              <a:rPr lang="cs-CZ" sz="2000" dirty="0">
                <a:cs typeface="Arial" panose="020B0604020202020204" pitchFamily="34" charset="0"/>
              </a:rPr>
              <a:t> uhlíkem v elektrické obloukové peci při teplotě 2000 °C za přítomnosti železa jako katalyzátoru. Termická redukce uhlíkem probíhá v několika stupních, průběh redukce oxidu křemičitého popisují rovnice:</a:t>
            </a:r>
          </a:p>
          <a:p>
            <a:r>
              <a:rPr lang="cs-CZ" sz="2000" dirty="0">
                <a:cs typeface="Arial" panose="020B0604020202020204" pitchFamily="34" charset="0"/>
              </a:rPr>
              <a:t>		SiO</a:t>
            </a:r>
            <a:r>
              <a:rPr lang="cs-CZ" sz="2000" baseline="-25000" dirty="0">
                <a:cs typeface="Arial" panose="020B0604020202020204" pitchFamily="34" charset="0"/>
              </a:rPr>
              <a:t>2</a:t>
            </a:r>
            <a:r>
              <a:rPr lang="cs-CZ" sz="2000" dirty="0">
                <a:cs typeface="Arial" panose="020B0604020202020204" pitchFamily="34" charset="0"/>
              </a:rPr>
              <a:t> + C → </a:t>
            </a:r>
            <a:r>
              <a:rPr lang="cs-CZ" sz="2000" dirty="0" err="1">
                <a:cs typeface="Arial" panose="020B0604020202020204" pitchFamily="34" charset="0"/>
              </a:rPr>
              <a:t>SiO</a:t>
            </a:r>
            <a:r>
              <a:rPr lang="cs-CZ" sz="2000" dirty="0">
                <a:cs typeface="Arial" panose="020B0604020202020204" pitchFamily="34" charset="0"/>
              </a:rPr>
              <a:t> + CO </a:t>
            </a:r>
            <a:br>
              <a:rPr lang="cs-CZ" sz="2000" dirty="0">
                <a:cs typeface="Arial" panose="020B0604020202020204" pitchFamily="34" charset="0"/>
              </a:rPr>
            </a:br>
            <a:r>
              <a:rPr lang="cs-CZ" sz="2000" dirty="0">
                <a:cs typeface="Arial" panose="020B0604020202020204" pitchFamily="34" charset="0"/>
              </a:rPr>
              <a:t>		</a:t>
            </a:r>
            <a:r>
              <a:rPr lang="cs-CZ" sz="2000" dirty="0" err="1">
                <a:cs typeface="Arial" panose="020B0604020202020204" pitchFamily="34" charset="0"/>
              </a:rPr>
              <a:t>SiO</a:t>
            </a:r>
            <a:r>
              <a:rPr lang="cs-CZ" sz="2000" dirty="0">
                <a:cs typeface="Arial" panose="020B0604020202020204" pitchFamily="34" charset="0"/>
              </a:rPr>
              <a:t> + 2C → </a:t>
            </a:r>
            <a:r>
              <a:rPr lang="cs-CZ" sz="2000" dirty="0" err="1">
                <a:cs typeface="Arial" panose="020B0604020202020204" pitchFamily="34" charset="0"/>
              </a:rPr>
              <a:t>SiC</a:t>
            </a:r>
            <a:r>
              <a:rPr lang="cs-CZ" sz="2000" dirty="0">
                <a:cs typeface="Arial" panose="020B0604020202020204" pitchFamily="34" charset="0"/>
              </a:rPr>
              <a:t> + CO </a:t>
            </a:r>
            <a:br>
              <a:rPr lang="cs-CZ" sz="2000" dirty="0">
                <a:cs typeface="Arial" panose="020B0604020202020204" pitchFamily="34" charset="0"/>
              </a:rPr>
            </a:br>
            <a:r>
              <a:rPr lang="cs-CZ" sz="2000" dirty="0">
                <a:cs typeface="Arial" panose="020B0604020202020204" pitchFamily="34" charset="0"/>
              </a:rPr>
              <a:t>		2SiC + SiO</a:t>
            </a:r>
            <a:r>
              <a:rPr lang="cs-CZ" sz="2000" baseline="-25000" dirty="0">
                <a:cs typeface="Arial" panose="020B0604020202020204" pitchFamily="34" charset="0"/>
              </a:rPr>
              <a:t>2</a:t>
            </a:r>
            <a:r>
              <a:rPr lang="cs-CZ" sz="2000" dirty="0">
                <a:cs typeface="Arial" panose="020B0604020202020204" pitchFamily="34" charset="0"/>
              </a:rPr>
              <a:t> → 3Si + 2CO</a:t>
            </a:r>
          </a:p>
          <a:p>
            <a:endParaRPr lang="cs-CZ" sz="2000" dirty="0">
              <a:cs typeface="Arial" panose="020B0604020202020204" pitchFamily="34" charset="0"/>
            </a:endParaRPr>
          </a:p>
          <a:p>
            <a:r>
              <a:rPr lang="cs-CZ" sz="2000" b="1" dirty="0">
                <a:cs typeface="Arial" panose="020B0604020202020204" pitchFamily="34" charset="0"/>
              </a:rPr>
              <a:t>   pro výrobu polovodičů </a:t>
            </a:r>
            <a:r>
              <a:rPr lang="cs-CZ" sz="2000" dirty="0">
                <a:cs typeface="Arial" panose="020B0604020202020204" pitchFamily="34" charset="0"/>
              </a:rPr>
              <a:t>se provádí redukcí halogenidů křemíku pomocí </a:t>
            </a:r>
            <a:r>
              <a:rPr lang="cs-CZ" sz="2000" u="sng" dirty="0">
                <a:cs typeface="Arial" panose="020B0604020202020204" pitchFamily="34" charset="0"/>
              </a:rPr>
              <a:t>hořčíku</a:t>
            </a:r>
            <a:r>
              <a:rPr lang="cs-CZ" sz="2000" dirty="0">
                <a:cs typeface="Arial" panose="020B0604020202020204" pitchFamily="34" charset="0"/>
              </a:rPr>
              <a:t>, </a:t>
            </a:r>
            <a:r>
              <a:rPr lang="cs-CZ" sz="2000" u="sng" dirty="0">
                <a:cs typeface="Arial" panose="020B0604020202020204" pitchFamily="34" charset="0"/>
              </a:rPr>
              <a:t>zinku</a:t>
            </a:r>
            <a:r>
              <a:rPr lang="cs-CZ" sz="2000" dirty="0">
                <a:cs typeface="Arial" panose="020B0604020202020204" pitchFamily="34" charset="0"/>
              </a:rPr>
              <a:t> nebo </a:t>
            </a:r>
            <a:r>
              <a:rPr lang="cs-CZ" sz="2000" u="sng" dirty="0">
                <a:cs typeface="Arial" panose="020B0604020202020204" pitchFamily="34" charset="0"/>
              </a:rPr>
              <a:t>hliníku</a:t>
            </a:r>
            <a:r>
              <a:rPr lang="cs-CZ" sz="2000" dirty="0">
                <a:cs typeface="Arial" panose="020B0604020202020204" pitchFamily="34" charset="0"/>
              </a:rPr>
              <a:t>. Pro výrobu polovodičů se křemík dále rafinuje na velmi vysokou čistotu.</a:t>
            </a:r>
          </a:p>
          <a:p>
            <a:endParaRPr lang="cs-CZ" sz="2000" dirty="0">
              <a:cs typeface="Arial" panose="020B0604020202020204" pitchFamily="34" charset="0"/>
            </a:endParaRPr>
          </a:p>
          <a:p>
            <a:r>
              <a:rPr lang="cs-CZ" sz="2000" b="1" dirty="0">
                <a:cs typeface="Arial" panose="020B0604020202020204" pitchFamily="34" charset="0"/>
              </a:rPr>
              <a:t>Rafinace křemíku pro výrobu polovodičů</a:t>
            </a:r>
          </a:p>
          <a:p>
            <a:r>
              <a:rPr lang="cs-CZ" sz="800" b="1" dirty="0">
                <a:cs typeface="Arial" panose="020B0604020202020204" pitchFamily="34" charset="0"/>
              </a:rPr>
              <a:t> </a:t>
            </a:r>
          </a:p>
          <a:p>
            <a:r>
              <a:rPr lang="cs-CZ" sz="2000" b="1" dirty="0">
                <a:cs typeface="Arial" panose="020B0604020202020204" pitchFamily="34" charset="0"/>
              </a:rPr>
              <a:t> </a:t>
            </a:r>
            <a:r>
              <a:rPr lang="cs-CZ" sz="2000" b="1" dirty="0" err="1">
                <a:cs typeface="Arial" panose="020B0604020202020204" pitchFamily="34" charset="0"/>
              </a:rPr>
              <a:t>Siemensův</a:t>
            </a:r>
            <a:r>
              <a:rPr lang="cs-CZ" sz="2000" b="1" dirty="0">
                <a:cs typeface="Arial" panose="020B0604020202020204" pitchFamily="34" charset="0"/>
              </a:rPr>
              <a:t> postup</a:t>
            </a:r>
            <a:r>
              <a:rPr lang="cs-CZ" sz="2000" dirty="0">
                <a:cs typeface="Arial" panose="020B0604020202020204" pitchFamily="34" charset="0"/>
              </a:rPr>
              <a:t>:  působení chlorovodíku na surový křemík ve fluidním reaktoru za vzniku </a:t>
            </a:r>
            <a:r>
              <a:rPr lang="cs-CZ" sz="2000" dirty="0" err="1">
                <a:cs typeface="Arial" panose="020B0604020202020204" pitchFamily="34" charset="0"/>
              </a:rPr>
              <a:t>trichlorsilanu</a:t>
            </a:r>
            <a:r>
              <a:rPr lang="cs-CZ" sz="2000" dirty="0">
                <a:cs typeface="Arial" panose="020B0604020202020204" pitchFamily="34" charset="0"/>
              </a:rPr>
              <a:t> HSiCl</a:t>
            </a:r>
            <a:r>
              <a:rPr lang="cs-CZ" sz="2000" baseline="-25000" dirty="0">
                <a:cs typeface="Arial" panose="020B0604020202020204" pitchFamily="34" charset="0"/>
              </a:rPr>
              <a:t>3</a:t>
            </a:r>
            <a:r>
              <a:rPr lang="cs-CZ" sz="2000" dirty="0">
                <a:cs typeface="Arial" panose="020B0604020202020204" pitchFamily="34" charset="0"/>
              </a:rPr>
              <a:t>:  		</a:t>
            </a:r>
          </a:p>
          <a:p>
            <a:r>
              <a:rPr lang="cs-CZ" sz="2000" dirty="0">
                <a:cs typeface="Arial" panose="020B0604020202020204" pitchFamily="34" charset="0"/>
              </a:rPr>
              <a:t>			Si + 3HCl → HSiCl</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Těkavý </a:t>
            </a:r>
            <a:r>
              <a:rPr lang="cs-CZ" sz="2000" dirty="0" err="1">
                <a:cs typeface="Arial" panose="020B0604020202020204" pitchFamily="34" charset="0"/>
              </a:rPr>
              <a:t>trichlorsilan</a:t>
            </a:r>
            <a:r>
              <a:rPr lang="cs-CZ" sz="2000" dirty="0">
                <a:cs typeface="Arial" panose="020B0604020202020204" pitchFamily="34" charset="0"/>
              </a:rPr>
              <a:t> se po rafinaci destilací termicky rozkládá v redukčním prostředí při teplotě okolo 1100°C a posléze krystalizuje.</a:t>
            </a:r>
          </a:p>
        </p:txBody>
      </p:sp>
    </p:spTree>
    <p:extLst>
      <p:ext uri="{BB962C8B-B14F-4D97-AF65-F5344CB8AC3E}">
        <p14:creationId xmlns:p14="http://schemas.microsoft.com/office/powerpoint/2010/main" val="105140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86800" cy="4216539"/>
          </a:xfrm>
          <a:prstGeom prst="rect">
            <a:avLst/>
          </a:prstGeom>
        </p:spPr>
        <p:txBody>
          <a:bodyPr wrap="square">
            <a:spAutoFit/>
          </a:bodyPr>
          <a:lstStyle/>
          <a:p>
            <a:r>
              <a:rPr lang="cs-CZ" sz="2000" b="1" dirty="0">
                <a:cs typeface="Arial" panose="020B0604020202020204" pitchFamily="34" charset="0"/>
              </a:rPr>
              <a:t>Rafinace křemíku pro výrobu polovodičů</a:t>
            </a:r>
          </a:p>
          <a:p>
            <a:r>
              <a:rPr lang="cs-CZ" sz="800" b="1" dirty="0">
                <a:cs typeface="Arial" panose="020B0604020202020204" pitchFamily="34" charset="0"/>
              </a:rPr>
              <a:t> </a:t>
            </a:r>
          </a:p>
          <a:p>
            <a:r>
              <a:rPr lang="cs-CZ" sz="2000" b="1" dirty="0">
                <a:cs typeface="Arial" panose="020B0604020202020204" pitchFamily="34" charset="0"/>
              </a:rPr>
              <a:t>  </a:t>
            </a:r>
            <a:r>
              <a:rPr lang="cs-CZ" sz="2000" b="1" dirty="0" err="1">
                <a:cs typeface="Arial" panose="020B0604020202020204" pitchFamily="34" charset="0"/>
              </a:rPr>
              <a:t>DuPontův</a:t>
            </a:r>
            <a:r>
              <a:rPr lang="cs-CZ" sz="2000" b="1" dirty="0">
                <a:cs typeface="Arial" panose="020B0604020202020204" pitchFamily="34" charset="0"/>
              </a:rPr>
              <a:t> postup: </a:t>
            </a:r>
            <a:r>
              <a:rPr lang="cs-CZ" sz="2000" dirty="0">
                <a:cs typeface="Arial" panose="020B0604020202020204" pitchFamily="34" charset="0"/>
              </a:rPr>
              <a:t> tepelný rozklad chloridu křemičitého na vysoce čistém zinku při teplotě 950 °C.</a:t>
            </a:r>
          </a:p>
          <a:p>
            <a:r>
              <a:rPr lang="cs-CZ" sz="2000" b="1" dirty="0">
                <a:cs typeface="Arial" panose="020B0604020202020204" pitchFamily="34" charset="0"/>
              </a:rPr>
              <a:t>  Destilace </a:t>
            </a:r>
            <a:r>
              <a:rPr lang="cs-CZ" sz="2000" b="1" dirty="0" err="1">
                <a:cs typeface="Arial" panose="020B0604020202020204" pitchFamily="34" charset="0"/>
              </a:rPr>
              <a:t>trisilanu</a:t>
            </a:r>
            <a:r>
              <a:rPr lang="cs-CZ" sz="2000" b="1" dirty="0">
                <a:cs typeface="Arial" panose="020B0604020202020204" pitchFamily="34" charset="0"/>
              </a:rPr>
              <a:t> </a:t>
            </a:r>
            <a:r>
              <a:rPr lang="cs-CZ" sz="2000" dirty="0">
                <a:cs typeface="Arial" panose="020B0604020202020204" pitchFamily="34" charset="0"/>
              </a:rPr>
              <a:t>Si</a:t>
            </a:r>
            <a:r>
              <a:rPr lang="cs-CZ" sz="2000" baseline="-25000" dirty="0">
                <a:cs typeface="Arial" panose="020B0604020202020204" pitchFamily="34" charset="0"/>
              </a:rPr>
              <a:t>3</a:t>
            </a:r>
            <a:r>
              <a:rPr lang="cs-CZ" sz="2000" dirty="0">
                <a:cs typeface="Arial" panose="020B0604020202020204" pitchFamily="34" charset="0"/>
              </a:rPr>
              <a:t>H</a:t>
            </a:r>
            <a:r>
              <a:rPr lang="cs-CZ" sz="2000" baseline="-25000" dirty="0">
                <a:cs typeface="Arial" panose="020B0604020202020204" pitchFamily="34" charset="0"/>
              </a:rPr>
              <a:t>8</a:t>
            </a:r>
            <a:r>
              <a:rPr lang="cs-CZ" sz="2000" dirty="0">
                <a:cs typeface="Arial" panose="020B0604020202020204" pitchFamily="34" charset="0"/>
              </a:rPr>
              <a:t>. </a:t>
            </a:r>
          </a:p>
          <a:p>
            <a:r>
              <a:rPr lang="cs-CZ" sz="2000" b="1" dirty="0">
                <a:cs typeface="Arial" panose="020B0604020202020204" pitchFamily="34" charset="0"/>
              </a:rPr>
              <a:t>  Zonální tavení </a:t>
            </a:r>
            <a:r>
              <a:rPr lang="cs-CZ" sz="2000" dirty="0">
                <a:cs typeface="Arial" panose="020B0604020202020204" pitchFamily="34" charset="0"/>
              </a:rPr>
              <a:t>křemíkových ingotů pomocí vysokofrekvenčního ohřevu.</a:t>
            </a:r>
          </a:p>
          <a:p>
            <a:endParaRPr lang="cs-CZ" sz="2000" dirty="0">
              <a:cs typeface="Arial" panose="020B0604020202020204" pitchFamily="34" charset="0"/>
            </a:endParaRPr>
          </a:p>
          <a:p>
            <a:endParaRPr lang="cs-CZ" sz="2000" dirty="0">
              <a:cs typeface="Arial" panose="020B0604020202020204" pitchFamily="34" charset="0"/>
            </a:endParaRPr>
          </a:p>
          <a:p>
            <a:endParaRPr lang="cs-CZ" sz="2000" dirty="0">
              <a:cs typeface="Arial" panose="020B0604020202020204" pitchFamily="34" charset="0"/>
            </a:endParaRPr>
          </a:p>
          <a:p>
            <a:r>
              <a:rPr lang="cs-CZ" sz="2000" b="1" dirty="0">
                <a:cs typeface="Arial" panose="020B0604020202020204" pitchFamily="34" charset="0"/>
              </a:rPr>
              <a:t>Využití křemíku</a:t>
            </a:r>
          </a:p>
          <a:p>
            <a:r>
              <a:rPr lang="cs-CZ" sz="2000" dirty="0">
                <a:cs typeface="Arial" panose="020B0604020202020204" pitchFamily="34" charset="0"/>
              </a:rPr>
              <a:t>   pro výrobu </a:t>
            </a:r>
            <a:r>
              <a:rPr lang="cs-CZ" sz="2000" u="sng" dirty="0">
                <a:cs typeface="Arial" panose="020B0604020202020204" pitchFamily="34" charset="0"/>
              </a:rPr>
              <a:t>polovodičů</a:t>
            </a:r>
            <a:r>
              <a:rPr lang="cs-CZ" sz="2000" dirty="0">
                <a:cs typeface="Arial" panose="020B0604020202020204" pitchFamily="34" charset="0"/>
              </a:rPr>
              <a:t>. Volbou vhodných podmínek, je možné vyrobit monokrystalické, polykrystalické a amorfní </a:t>
            </a:r>
            <a:r>
              <a:rPr lang="cs-CZ" sz="2000" dirty="0" err="1">
                <a:cs typeface="Arial" panose="020B0604020202020204" pitchFamily="34" charset="0"/>
              </a:rPr>
              <a:t>fotovoltaické</a:t>
            </a:r>
            <a:r>
              <a:rPr lang="cs-CZ" sz="2000" dirty="0">
                <a:cs typeface="Arial" panose="020B0604020202020204" pitchFamily="34" charset="0"/>
              </a:rPr>
              <a:t> křemíkové články. Amorfní křemíkové FV články využívají zejména progresivní trubicové </a:t>
            </a:r>
            <a:r>
              <a:rPr lang="cs-CZ" sz="2000" dirty="0" err="1">
                <a:cs typeface="Arial" panose="020B0604020202020204" pitchFamily="34" charset="0"/>
              </a:rPr>
              <a:t>fotovoltaické</a:t>
            </a:r>
            <a:r>
              <a:rPr lang="cs-CZ" sz="2000" dirty="0">
                <a:cs typeface="Arial" panose="020B0604020202020204" pitchFamily="34" charset="0"/>
              </a:rPr>
              <a:t> panely.</a:t>
            </a:r>
          </a:p>
        </p:txBody>
      </p:sp>
    </p:spTree>
    <p:extLst>
      <p:ext uri="{BB962C8B-B14F-4D97-AF65-F5344CB8AC3E}">
        <p14:creationId xmlns:p14="http://schemas.microsoft.com/office/powerpoint/2010/main" val="3793690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190500" y="76200"/>
            <a:ext cx="8763000" cy="6096000"/>
          </a:xfrm>
        </p:spPr>
        <p:txBody>
          <a:bodyPr>
            <a:normAutofit/>
          </a:bodyPr>
          <a:lstStyle/>
          <a:p>
            <a:pPr marL="0" indent="0" algn="ctr" eaLnBrk="1" hangingPunct="1">
              <a:buNone/>
            </a:pPr>
            <a:r>
              <a:rPr lang="en-GB" altLang="en-US" sz="2800" b="1" dirty="0">
                <a:cs typeface="Arial" panose="020B0604020202020204" pitchFamily="34" charset="0"/>
              </a:rPr>
              <a:t>Germanium</a:t>
            </a:r>
            <a:endParaRPr lang="en-GB" altLang="en-US" sz="2800" dirty="0">
              <a:cs typeface="Arial" panose="020B0604020202020204" pitchFamily="34" charset="0"/>
            </a:endParaRPr>
          </a:p>
          <a:p>
            <a:pPr marL="0" indent="0" algn="just">
              <a:buNone/>
            </a:pPr>
            <a:r>
              <a:rPr lang="cs-CZ" sz="2000" dirty="0">
                <a:cs typeface="Arial" panose="020B0604020202020204" pitchFamily="34" charset="0"/>
              </a:rPr>
              <a:t>   šedobílá, lesklá a křehká látka. Krystalizuje v krychlové soustavě, působením velmi vysokých tlaků vzniká čtverečná modifikace.</a:t>
            </a:r>
          </a:p>
          <a:p>
            <a:pPr marL="0" indent="0" algn="just">
              <a:buNone/>
            </a:pPr>
            <a:r>
              <a:rPr lang="cs-CZ" sz="2000" dirty="0">
                <a:cs typeface="Arial" panose="020B0604020202020204" pitchFamily="34" charset="0"/>
              </a:rPr>
              <a:t>   Na vzduchu je germanium za normální teploty stálé, s kyslíkem se pomalu slučuje za vzniku bílého oxidu germaničitého GeO</a:t>
            </a:r>
            <a:r>
              <a:rPr lang="cs-CZ" sz="2000" baseline="-25000" dirty="0">
                <a:cs typeface="Arial" panose="020B0604020202020204" pitchFamily="34" charset="0"/>
              </a:rPr>
              <a:t>2</a:t>
            </a:r>
            <a:r>
              <a:rPr lang="cs-CZ" sz="2000" dirty="0">
                <a:cs typeface="Arial" panose="020B0604020202020204" pitchFamily="34" charset="0"/>
              </a:rPr>
              <a:t> až při teplotě přes 250°C, při zahřátí na teplotu 700°C probíhá reakce s kyslíkem za vzniku plamene. S vodíkem a dusíkem se přímo neslučuje. Při teplotě 100°C hoří v atmosféře fluoru za vzniku fluoridu germaničitého GeF</a:t>
            </a:r>
            <a:r>
              <a:rPr lang="cs-CZ" sz="2000" baseline="-25000" dirty="0">
                <a:cs typeface="Arial" panose="020B0604020202020204" pitchFamily="34" charset="0"/>
              </a:rPr>
              <a:t>4</a:t>
            </a:r>
            <a:r>
              <a:rPr lang="cs-CZ" sz="2000" dirty="0">
                <a:cs typeface="Arial" panose="020B0604020202020204" pitchFamily="34" charset="0"/>
              </a:rPr>
              <a:t>, se sírou se přímo slučuje až za teplot nad 1000°C na sulfid germaničitý GeS</a:t>
            </a:r>
            <a:r>
              <a:rPr lang="cs-CZ" sz="2000" baseline="-25000" dirty="0">
                <a:cs typeface="Arial" panose="020B0604020202020204" pitchFamily="34" charset="0"/>
              </a:rPr>
              <a:t>2</a:t>
            </a:r>
            <a:r>
              <a:rPr lang="cs-CZ" sz="2000" dirty="0">
                <a:cs typeface="Arial" panose="020B0604020202020204" pitchFamily="34" charset="0"/>
              </a:rPr>
              <a:t>, ale se selenem reaguje již při teplotě 500°C za vzniku selenidu </a:t>
            </a:r>
            <a:r>
              <a:rPr lang="cs-CZ" sz="2000" dirty="0" err="1">
                <a:cs typeface="Arial" panose="020B0604020202020204" pitchFamily="34" charset="0"/>
              </a:rPr>
              <a:t>germanatého</a:t>
            </a:r>
            <a:r>
              <a:rPr lang="cs-CZ" sz="2000" dirty="0">
                <a:cs typeface="Arial" panose="020B0604020202020204" pitchFamily="34" charset="0"/>
              </a:rPr>
              <a:t> </a:t>
            </a:r>
            <a:r>
              <a:rPr lang="cs-CZ" sz="2000" dirty="0" err="1">
                <a:cs typeface="Arial" panose="020B0604020202020204" pitchFamily="34" charset="0"/>
              </a:rPr>
              <a:t>GeSe</a:t>
            </a:r>
            <a:r>
              <a:rPr lang="cs-CZ" sz="2000" dirty="0">
                <a:cs typeface="Arial" panose="020B0604020202020204" pitchFamily="34" charset="0"/>
              </a:rPr>
              <a:t>. Obdobně probíhá i reakce s tellurem.</a:t>
            </a:r>
          </a:p>
          <a:p>
            <a:pPr marL="0" indent="0" algn="just">
              <a:buNone/>
            </a:pPr>
            <a:r>
              <a:rPr lang="cs-CZ" sz="2000" dirty="0">
                <a:cs typeface="Arial" panose="020B0604020202020204" pitchFamily="34" charset="0"/>
              </a:rPr>
              <a:t>   Sloučeniny germania </a:t>
            </a:r>
            <a:r>
              <a:rPr lang="cs-CZ" sz="2000" u="sng" dirty="0">
                <a:cs typeface="Arial" panose="020B0604020202020204" pitchFamily="34" charset="0"/>
              </a:rPr>
              <a:t>v oxidačním stupni II jsou nestabilní</a:t>
            </a:r>
            <a:r>
              <a:rPr lang="cs-CZ" sz="2000" dirty="0">
                <a:cs typeface="Arial" panose="020B0604020202020204" pitchFamily="34" charset="0"/>
              </a:rPr>
              <a:t> a snadno přecházejí na </a:t>
            </a:r>
            <a:r>
              <a:rPr lang="cs-CZ" sz="2000" u="sng" dirty="0">
                <a:cs typeface="Arial" panose="020B0604020202020204" pitchFamily="34" charset="0"/>
              </a:rPr>
              <a:t>oxidační číslo IV</a:t>
            </a:r>
            <a:r>
              <a:rPr lang="cs-CZ" sz="2000" dirty="0">
                <a:cs typeface="Arial" panose="020B0604020202020204" pitchFamily="34" charset="0"/>
              </a:rPr>
              <a:t>. Výskyt kationu Ge</a:t>
            </a:r>
            <a:r>
              <a:rPr lang="cs-CZ" sz="2000" baseline="30000" dirty="0">
                <a:cs typeface="Arial" panose="020B0604020202020204" pitchFamily="34" charset="0"/>
              </a:rPr>
              <a:t>4+</a:t>
            </a:r>
            <a:r>
              <a:rPr lang="cs-CZ" sz="2000" dirty="0">
                <a:cs typeface="Arial" panose="020B0604020202020204" pitchFamily="34" charset="0"/>
              </a:rPr>
              <a:t> v roztocích není příliš obvyklý, obvykle se vyskytuje ve formě anionu (GeO</a:t>
            </a:r>
            <a:r>
              <a:rPr lang="cs-CZ" sz="2000" baseline="-25000" dirty="0">
                <a:cs typeface="Arial" panose="020B0604020202020204" pitchFamily="34" charset="0"/>
              </a:rPr>
              <a:t>3</a:t>
            </a:r>
            <a:r>
              <a:rPr lang="cs-CZ" sz="2000" dirty="0">
                <a:cs typeface="Arial" panose="020B0604020202020204" pitchFamily="34" charset="0"/>
              </a:rPr>
              <a:t>)</a:t>
            </a:r>
            <a:r>
              <a:rPr lang="cs-CZ" sz="2000" baseline="30000" dirty="0">
                <a:cs typeface="Arial" panose="020B0604020202020204" pitchFamily="34" charset="0"/>
              </a:rPr>
              <a:t>2-</a:t>
            </a:r>
            <a:r>
              <a:rPr lang="cs-CZ" sz="2000" dirty="0">
                <a:cs typeface="Arial" panose="020B0604020202020204" pitchFamily="34" charset="0"/>
              </a:rPr>
              <a:t>. Vytváří i koordinační sloučeniny, např. kyselina </a:t>
            </a:r>
            <a:r>
              <a:rPr lang="cs-CZ" sz="2000" dirty="0" err="1">
                <a:cs typeface="Arial" panose="020B0604020202020204" pitchFamily="34" charset="0"/>
              </a:rPr>
              <a:t>hexaflurogermaničitá</a:t>
            </a:r>
            <a:r>
              <a:rPr lang="cs-CZ" sz="2000" dirty="0">
                <a:cs typeface="Arial" panose="020B0604020202020204" pitchFamily="34" charset="0"/>
              </a:rPr>
              <a:t> H</a:t>
            </a:r>
            <a:r>
              <a:rPr lang="cs-CZ" sz="2000" baseline="-25000" dirty="0">
                <a:cs typeface="Arial" panose="020B0604020202020204" pitchFamily="34" charset="0"/>
              </a:rPr>
              <a:t>2</a:t>
            </a:r>
            <a:r>
              <a:rPr lang="cs-CZ" sz="2000" dirty="0">
                <a:cs typeface="Arial" panose="020B0604020202020204" pitchFamily="34" charset="0"/>
              </a:rPr>
              <a:t>GeF</a:t>
            </a:r>
            <a:r>
              <a:rPr lang="cs-CZ" sz="2000" baseline="-25000" dirty="0">
                <a:cs typeface="Arial" panose="020B0604020202020204" pitchFamily="34" charset="0"/>
              </a:rPr>
              <a:t>6</a:t>
            </a:r>
            <a:r>
              <a:rPr lang="cs-CZ" sz="2000" dirty="0">
                <a:cs typeface="Arial" panose="020B0604020202020204" pitchFamily="34" charset="0"/>
              </a:rPr>
              <a:t> a její soli </a:t>
            </a:r>
            <a:r>
              <a:rPr lang="cs-CZ" sz="2000" dirty="0" err="1">
                <a:cs typeface="Arial" panose="020B0604020202020204" pitchFamily="34" charset="0"/>
              </a:rPr>
              <a:t>hexafluorogermaničitany</a:t>
            </a:r>
            <a:r>
              <a:rPr lang="cs-CZ" sz="2000" dirty="0">
                <a:cs typeface="Arial" panose="020B0604020202020204" pitchFamily="34" charset="0"/>
              </a:rPr>
              <a:t>. </a:t>
            </a:r>
          </a:p>
          <a:p>
            <a:pPr marL="0" indent="0" algn="just">
              <a:buNone/>
            </a:pPr>
            <a:r>
              <a:rPr lang="cs-CZ" sz="2000" dirty="0">
                <a:cs typeface="Arial" panose="020B0604020202020204" pitchFamily="34" charset="0"/>
              </a:rPr>
              <a:t>   Zvláštností germania je záporné oxidační číslo -IV. Vyskytuje se v celé řadě těkavých </a:t>
            </a:r>
            <a:r>
              <a:rPr lang="cs-CZ" sz="2000" dirty="0" err="1">
                <a:cs typeface="Arial" panose="020B0604020202020204" pitchFamily="34" charset="0"/>
              </a:rPr>
              <a:t>germanů</a:t>
            </a:r>
            <a:r>
              <a:rPr lang="cs-CZ" sz="2000" dirty="0">
                <a:cs typeface="Arial" panose="020B0604020202020204" pitchFamily="34" charset="0"/>
              </a:rPr>
              <a:t> obecného vzorce Ge</a:t>
            </a:r>
            <a:r>
              <a:rPr lang="cs-CZ" sz="2000" baseline="-25000" dirty="0">
                <a:cs typeface="Arial" panose="020B0604020202020204" pitchFamily="34" charset="0"/>
              </a:rPr>
              <a:t>n</a:t>
            </a:r>
            <a:r>
              <a:rPr lang="cs-CZ" sz="2000" dirty="0">
                <a:cs typeface="Arial" panose="020B0604020202020204" pitchFamily="34" charset="0"/>
              </a:rPr>
              <a:t>H</a:t>
            </a:r>
            <a:r>
              <a:rPr lang="cs-CZ" sz="2000" baseline="-25000" dirty="0">
                <a:cs typeface="Arial" panose="020B0604020202020204" pitchFamily="34" charset="0"/>
              </a:rPr>
              <a:t>2n + 2</a:t>
            </a:r>
            <a:r>
              <a:rPr lang="cs-CZ" sz="2000" dirty="0">
                <a:cs typeface="Arial" panose="020B0604020202020204" pitchFamily="34" charset="0"/>
              </a:rPr>
              <a:t>, od </a:t>
            </a:r>
            <a:r>
              <a:rPr lang="cs-CZ" sz="2000" dirty="0" err="1">
                <a:cs typeface="Arial" panose="020B0604020202020204" pitchFamily="34" charset="0"/>
              </a:rPr>
              <a:t>germanu</a:t>
            </a:r>
            <a:r>
              <a:rPr lang="cs-CZ" sz="2000" dirty="0">
                <a:cs typeface="Arial" panose="020B0604020202020204" pitchFamily="34" charset="0"/>
              </a:rPr>
              <a:t> GeH</a:t>
            </a:r>
            <a:r>
              <a:rPr lang="cs-CZ" sz="2000" baseline="-25000" dirty="0">
                <a:cs typeface="Arial" panose="020B0604020202020204" pitchFamily="34" charset="0"/>
              </a:rPr>
              <a:t>4</a:t>
            </a:r>
            <a:r>
              <a:rPr lang="cs-CZ" sz="2000" dirty="0">
                <a:cs typeface="Arial" panose="020B0604020202020204" pitchFamily="34" charset="0"/>
              </a:rPr>
              <a:t> se odvozují </a:t>
            </a:r>
            <a:r>
              <a:rPr lang="cs-CZ" sz="2000" dirty="0" err="1">
                <a:cs typeface="Arial" panose="020B0604020202020204" pitchFamily="34" charset="0"/>
              </a:rPr>
              <a:t>germanidy</a:t>
            </a:r>
            <a:r>
              <a:rPr lang="cs-CZ" sz="2000" dirty="0">
                <a:cs typeface="Arial" panose="020B0604020202020204" pitchFamily="34" charset="0"/>
              </a:rPr>
              <a:t>. Záporné oxidační číslo -IV má kromě germania v celé periodické soustavě již pouze uhlík a křemík.</a:t>
            </a:r>
          </a:p>
        </p:txBody>
      </p:sp>
      <p:sp>
        <p:nvSpPr>
          <p:cNvPr id="3" name="TextovéPole 2">
            <a:extLst>
              <a:ext uri="{FF2B5EF4-FFF2-40B4-BE49-F238E27FC236}">
                <a16:creationId xmlns:a16="http://schemas.microsoft.com/office/drawing/2014/main" id="{E1B44C4F-FC2E-0D79-C0B8-0A2949742970}"/>
              </a:ext>
            </a:extLst>
          </p:cNvPr>
          <p:cNvSpPr txBox="1"/>
          <p:nvPr/>
        </p:nvSpPr>
        <p:spPr>
          <a:xfrm>
            <a:off x="152400" y="6019800"/>
            <a:ext cx="8839200" cy="707886"/>
          </a:xfrm>
          <a:prstGeom prst="rect">
            <a:avLst/>
          </a:prstGeom>
          <a:noFill/>
        </p:spPr>
        <p:txBody>
          <a:bodyPr wrap="square">
            <a:spAutoFit/>
          </a:bodyPr>
          <a:lstStyle/>
          <a:p>
            <a:r>
              <a:rPr lang="cs-CZ" sz="2000" dirty="0">
                <a:cs typeface="Arial" panose="020B0604020202020204" pitchFamily="34" charset="0"/>
              </a:rPr>
              <a:t>Přírodní germanium je směsí pěti stabilních izotopů, v přírodě je s podílem 36,5 % nejrozšířenějším izotopem </a:t>
            </a:r>
            <a:r>
              <a:rPr lang="cs-CZ" sz="2000" baseline="30000" dirty="0" err="1">
                <a:cs typeface="Arial" panose="020B0604020202020204" pitchFamily="34" charset="0"/>
              </a:rPr>
              <a:t>74</a:t>
            </a:r>
            <a:r>
              <a:rPr lang="cs-CZ" sz="2000" dirty="0" err="1">
                <a:cs typeface="Arial" panose="020B0604020202020204" pitchFamily="34" charset="0"/>
              </a:rPr>
              <a:t>Ge</a:t>
            </a:r>
            <a:r>
              <a:rPr lang="cs-CZ" sz="2000" dirty="0">
                <a:cs typeface="Arial" panose="020B0604020202020204" pitchFamily="34" charset="0"/>
              </a:rPr>
              <a:t>. </a:t>
            </a:r>
          </a:p>
        </p:txBody>
      </p:sp>
    </p:spTree>
    <p:extLst>
      <p:ext uri="{BB962C8B-B14F-4D97-AF65-F5344CB8AC3E}">
        <p14:creationId xmlns:p14="http://schemas.microsoft.com/office/powerpoint/2010/main" val="81316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2945" y="152400"/>
            <a:ext cx="8839200" cy="6555641"/>
          </a:xfrm>
          <a:prstGeom prst="rect">
            <a:avLst/>
          </a:prstGeom>
        </p:spPr>
        <p:txBody>
          <a:bodyPr wrap="square">
            <a:spAutoFit/>
          </a:bodyPr>
          <a:lstStyle/>
          <a:p>
            <a:r>
              <a:rPr lang="cs-CZ" sz="2000" dirty="0">
                <a:cs typeface="Arial" panose="020B0604020202020204" pitchFamily="34" charset="0"/>
              </a:rPr>
              <a:t>V běžných zředěných kyselinách se nerozpouští, dobře rozpustné je v horké koncentrované kyselině sírové za vzniku síranu germaničitého:</a:t>
            </a:r>
          </a:p>
          <a:p>
            <a:r>
              <a:rPr lang="cs-CZ" sz="2000" dirty="0">
                <a:cs typeface="Arial" panose="020B0604020202020204" pitchFamily="34" charset="0"/>
              </a:rPr>
              <a:t>		</a:t>
            </a:r>
            <a:r>
              <a:rPr lang="cs-CZ" sz="2000" dirty="0" err="1">
                <a:cs typeface="Arial" panose="020B0604020202020204" pitchFamily="34" charset="0"/>
              </a:rPr>
              <a:t>Ge</a:t>
            </a:r>
            <a:r>
              <a:rPr lang="cs-CZ" sz="2000" dirty="0">
                <a:cs typeface="Arial" panose="020B0604020202020204" pitchFamily="34" charset="0"/>
              </a:rPr>
              <a:t> + 4H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a:t>
            </a:r>
            <a:r>
              <a:rPr lang="cs-CZ" sz="2000" dirty="0" err="1">
                <a:cs typeface="Arial" panose="020B0604020202020204" pitchFamily="34" charset="0"/>
              </a:rPr>
              <a:t>Ge</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+ 2SO</a:t>
            </a:r>
            <a:r>
              <a:rPr lang="cs-CZ" sz="2000" baseline="-25000" dirty="0">
                <a:cs typeface="Arial" panose="020B0604020202020204" pitchFamily="34" charset="0"/>
              </a:rPr>
              <a:t>2</a:t>
            </a:r>
            <a:r>
              <a:rPr lang="cs-CZ" sz="2000" dirty="0">
                <a:cs typeface="Arial" panose="020B0604020202020204" pitchFamily="34" charset="0"/>
              </a:rPr>
              <a:t> + 4H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Reakce germania s koncentrovanou kyselinou dusičnou probíhá pomalu za vzniku oxidu germaničitého:</a:t>
            </a:r>
          </a:p>
          <a:p>
            <a:r>
              <a:rPr lang="cs-CZ" sz="2000" dirty="0">
                <a:cs typeface="Arial" panose="020B0604020202020204" pitchFamily="34" charset="0"/>
              </a:rPr>
              <a:t>		</a:t>
            </a:r>
            <a:r>
              <a:rPr lang="cs-CZ" sz="2000" dirty="0" err="1">
                <a:cs typeface="Arial" panose="020B0604020202020204" pitchFamily="34" charset="0"/>
              </a:rPr>
              <a:t>Ge</a:t>
            </a:r>
            <a:r>
              <a:rPr lang="cs-CZ" sz="2000" dirty="0">
                <a:cs typeface="Arial" panose="020B0604020202020204" pitchFamily="34" charset="0"/>
              </a:rPr>
              <a:t> + 4HNO</a:t>
            </a:r>
            <a:r>
              <a:rPr lang="cs-CZ" sz="2000" baseline="-25000" dirty="0">
                <a:cs typeface="Arial" panose="020B0604020202020204" pitchFamily="34" charset="0"/>
              </a:rPr>
              <a:t>3</a:t>
            </a:r>
            <a:r>
              <a:rPr lang="cs-CZ" sz="2000" dirty="0">
                <a:cs typeface="Arial" panose="020B0604020202020204" pitchFamily="34" charset="0"/>
              </a:rPr>
              <a:t> → GeO</a:t>
            </a:r>
            <a:r>
              <a:rPr lang="cs-CZ" sz="2000" baseline="-25000" dirty="0">
                <a:cs typeface="Arial" panose="020B0604020202020204" pitchFamily="34" charset="0"/>
              </a:rPr>
              <a:t>2</a:t>
            </a:r>
            <a:r>
              <a:rPr lang="cs-CZ" sz="2000" dirty="0">
                <a:cs typeface="Arial" panose="020B0604020202020204" pitchFamily="34" charset="0"/>
              </a:rPr>
              <a:t> + 4NO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Reakce germania s lučavkou královskou probíhá za vzniku těkavého kapalného chloridu germaničitého:</a:t>
            </a:r>
          </a:p>
          <a:p>
            <a:r>
              <a:rPr lang="cs-CZ" sz="2000" dirty="0">
                <a:cs typeface="Arial" panose="020B0604020202020204" pitchFamily="34" charset="0"/>
              </a:rPr>
              <a:t>		3Ge + 4HNO</a:t>
            </a:r>
            <a:r>
              <a:rPr lang="cs-CZ" sz="2000" baseline="-25000" dirty="0">
                <a:cs typeface="Arial" panose="020B0604020202020204" pitchFamily="34" charset="0"/>
              </a:rPr>
              <a:t>3</a:t>
            </a:r>
            <a:r>
              <a:rPr lang="cs-CZ" sz="2000" dirty="0">
                <a:cs typeface="Arial" panose="020B0604020202020204" pitchFamily="34" charset="0"/>
              </a:rPr>
              <a:t> + 12HCl → 3GeCl</a:t>
            </a:r>
            <a:r>
              <a:rPr lang="cs-CZ" sz="2000" baseline="-25000" dirty="0">
                <a:cs typeface="Arial" panose="020B0604020202020204" pitchFamily="34" charset="0"/>
              </a:rPr>
              <a:t>4</a:t>
            </a:r>
            <a:r>
              <a:rPr lang="cs-CZ" sz="2000" dirty="0">
                <a:cs typeface="Arial" panose="020B0604020202020204" pitchFamily="34" charset="0"/>
              </a:rPr>
              <a:t> + 4NO + 8H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S kyselinou </a:t>
            </a:r>
            <a:r>
              <a:rPr lang="cs-CZ" sz="2000" dirty="0" err="1">
                <a:cs typeface="Arial" panose="020B0604020202020204" pitchFamily="34" charset="0"/>
              </a:rPr>
              <a:t>flurovodíkovou</a:t>
            </a:r>
            <a:r>
              <a:rPr lang="cs-CZ" sz="2000" dirty="0">
                <a:cs typeface="Arial" panose="020B0604020202020204" pitchFamily="34" charset="0"/>
              </a:rPr>
              <a:t> nereaguje, ale s kapalným </a:t>
            </a:r>
            <a:r>
              <a:rPr lang="cs-CZ" sz="2000" dirty="0" err="1">
                <a:cs typeface="Arial" panose="020B0604020202020204" pitchFamily="34" charset="0"/>
              </a:rPr>
              <a:t>flurovodíkem</a:t>
            </a:r>
            <a:r>
              <a:rPr lang="cs-CZ" sz="2000" dirty="0">
                <a:cs typeface="Arial" panose="020B0604020202020204" pitchFamily="34" charset="0"/>
              </a:rPr>
              <a:t> tvoří fluorid </a:t>
            </a:r>
            <a:r>
              <a:rPr lang="cs-CZ" sz="2000" dirty="0" err="1">
                <a:cs typeface="Arial" panose="020B0604020202020204" pitchFamily="34" charset="0"/>
              </a:rPr>
              <a:t>germanatý</a:t>
            </a:r>
            <a:r>
              <a:rPr lang="cs-CZ" sz="2000" dirty="0">
                <a:cs typeface="Arial" panose="020B0604020202020204" pitchFamily="34" charset="0"/>
              </a:rPr>
              <a:t>:</a:t>
            </a:r>
          </a:p>
          <a:p>
            <a:r>
              <a:rPr lang="cs-CZ" sz="2000" dirty="0">
                <a:cs typeface="Arial" panose="020B0604020202020204" pitchFamily="34" charset="0"/>
              </a:rPr>
              <a:t>			</a:t>
            </a:r>
            <a:r>
              <a:rPr lang="cs-CZ" sz="2000" dirty="0" err="1">
                <a:cs typeface="Arial" panose="020B0604020202020204" pitchFamily="34" charset="0"/>
              </a:rPr>
              <a:t>Ge</a:t>
            </a:r>
            <a:r>
              <a:rPr lang="cs-CZ" sz="2000" dirty="0">
                <a:cs typeface="Arial" panose="020B0604020202020204" pitchFamily="34" charset="0"/>
              </a:rPr>
              <a:t> + 2HF → GeF</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S amoniakem reaguje při teplotě přes 650°C za vzniku nitridu:</a:t>
            </a:r>
          </a:p>
          <a:p>
            <a:r>
              <a:rPr lang="cs-CZ" sz="2000" dirty="0">
                <a:cs typeface="Arial" panose="020B0604020202020204" pitchFamily="34" charset="0"/>
              </a:rPr>
              <a:t>			3Ge + 4NH</a:t>
            </a:r>
            <a:r>
              <a:rPr lang="cs-CZ" sz="2000" baseline="-25000" dirty="0">
                <a:cs typeface="Arial" panose="020B0604020202020204" pitchFamily="34" charset="0"/>
              </a:rPr>
              <a:t>3</a:t>
            </a:r>
            <a:r>
              <a:rPr lang="cs-CZ" sz="2000" dirty="0">
                <a:cs typeface="Arial" panose="020B0604020202020204" pitchFamily="34" charset="0"/>
              </a:rPr>
              <a:t> → Ge</a:t>
            </a:r>
            <a:r>
              <a:rPr lang="cs-CZ" sz="2000" baseline="-25000" dirty="0">
                <a:cs typeface="Arial" panose="020B0604020202020204" pitchFamily="34" charset="0"/>
              </a:rPr>
              <a:t>3</a:t>
            </a:r>
            <a:r>
              <a:rPr lang="cs-CZ" sz="2000" dirty="0">
                <a:cs typeface="Arial" panose="020B0604020202020204" pitchFamily="34" charset="0"/>
              </a:rPr>
              <a:t>N</a:t>
            </a:r>
            <a:r>
              <a:rPr lang="cs-CZ" sz="2000" baseline="-25000" dirty="0">
                <a:cs typeface="Arial" panose="020B0604020202020204" pitchFamily="34" charset="0"/>
              </a:rPr>
              <a:t>4</a:t>
            </a:r>
            <a:r>
              <a:rPr lang="cs-CZ" sz="2000" dirty="0">
                <a:cs typeface="Arial" panose="020B0604020202020204" pitchFamily="34" charset="0"/>
              </a:rPr>
              <a:t> + 6H</a:t>
            </a:r>
            <a:r>
              <a:rPr lang="cs-CZ" sz="2000" baseline="-25000" dirty="0">
                <a:cs typeface="Arial" panose="020B0604020202020204" pitchFamily="34" charset="0"/>
              </a:rPr>
              <a:t>2</a:t>
            </a:r>
          </a:p>
          <a:p>
            <a:r>
              <a:rPr lang="cs-CZ" sz="2000" dirty="0">
                <a:cs typeface="Arial" panose="020B0604020202020204" pitchFamily="34" charset="0"/>
              </a:rPr>
              <a:t>Za přítomnosti silných oxidačních činidel ochotně reaguje se zředěnými alkalickými hydroxidy za vzniku </a:t>
            </a:r>
            <a:r>
              <a:rPr lang="cs-CZ" sz="2000" dirty="0" err="1">
                <a:cs typeface="Arial" panose="020B0604020202020204" pitchFamily="34" charset="0"/>
              </a:rPr>
              <a:t>germaničitanů</a:t>
            </a:r>
            <a:r>
              <a:rPr lang="cs-CZ" sz="2000" dirty="0">
                <a:cs typeface="Arial" panose="020B0604020202020204" pitchFamily="34" charset="0"/>
              </a:rPr>
              <a:t>:</a:t>
            </a:r>
          </a:p>
          <a:p>
            <a:r>
              <a:rPr lang="cs-CZ" sz="2000" dirty="0">
                <a:cs typeface="Arial" panose="020B0604020202020204" pitchFamily="34" charset="0"/>
              </a:rPr>
              <a:t>		</a:t>
            </a:r>
            <a:r>
              <a:rPr lang="cs-CZ" sz="2000" dirty="0" err="1">
                <a:cs typeface="Arial" panose="020B0604020202020204" pitchFamily="34" charset="0"/>
              </a:rPr>
              <a:t>Ge</a:t>
            </a:r>
            <a:r>
              <a:rPr lang="cs-CZ" sz="2000" dirty="0">
                <a:cs typeface="Arial" panose="020B0604020202020204" pitchFamily="34" charset="0"/>
              </a:rPr>
              <a:t> + 2NaOH + 2H</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 → Na</a:t>
            </a:r>
            <a:r>
              <a:rPr lang="cs-CZ" sz="2000" baseline="-25000" dirty="0">
                <a:cs typeface="Arial" panose="020B0604020202020204" pitchFamily="34" charset="0"/>
              </a:rPr>
              <a:t>2</a:t>
            </a:r>
            <a:r>
              <a:rPr lang="cs-CZ" sz="2000" dirty="0">
                <a:cs typeface="Arial" panose="020B0604020202020204" pitchFamily="34" charset="0"/>
              </a:rPr>
              <a:t>GeO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		</a:t>
            </a:r>
            <a:r>
              <a:rPr lang="cs-CZ" sz="2000" dirty="0" err="1">
                <a:cs typeface="Arial" panose="020B0604020202020204" pitchFamily="34" charset="0"/>
              </a:rPr>
              <a:t>Ge</a:t>
            </a:r>
            <a:r>
              <a:rPr lang="cs-CZ" sz="2000" dirty="0">
                <a:cs typeface="Arial" panose="020B0604020202020204" pitchFamily="34" charset="0"/>
              </a:rPr>
              <a:t> + 2KOH + </a:t>
            </a:r>
            <a:r>
              <a:rPr lang="cs-CZ" sz="2000" dirty="0" err="1">
                <a:cs typeface="Arial" panose="020B0604020202020204" pitchFamily="34" charset="0"/>
              </a:rPr>
              <a:t>KClO</a:t>
            </a:r>
            <a:r>
              <a:rPr lang="cs-CZ" sz="2000" dirty="0">
                <a:cs typeface="Arial" panose="020B0604020202020204" pitchFamily="34" charset="0"/>
              </a:rPr>
              <a:t> → K</a:t>
            </a:r>
            <a:r>
              <a:rPr lang="cs-CZ" sz="2000" baseline="-25000" dirty="0">
                <a:cs typeface="Arial" panose="020B0604020202020204" pitchFamily="34" charset="0"/>
              </a:rPr>
              <a:t>2</a:t>
            </a:r>
            <a:r>
              <a:rPr lang="cs-CZ" sz="2000" dirty="0">
                <a:cs typeface="Arial" panose="020B0604020202020204" pitchFamily="34" charset="0"/>
              </a:rPr>
              <a:t>GeO</a:t>
            </a:r>
            <a:r>
              <a:rPr lang="cs-CZ" sz="2000" baseline="-25000" dirty="0">
                <a:cs typeface="Arial" panose="020B0604020202020204" pitchFamily="34" charset="0"/>
              </a:rPr>
              <a:t>3</a:t>
            </a:r>
            <a:r>
              <a:rPr lang="cs-CZ" sz="2000" dirty="0">
                <a:cs typeface="Arial" panose="020B0604020202020204" pitchFamily="34" charset="0"/>
              </a:rPr>
              <a:t> + </a:t>
            </a:r>
            <a:r>
              <a:rPr lang="cs-CZ" sz="2000" dirty="0" err="1">
                <a:cs typeface="Arial" panose="020B0604020202020204" pitchFamily="34" charset="0"/>
              </a:rPr>
              <a:t>KCl</a:t>
            </a:r>
            <a:r>
              <a:rPr lang="cs-CZ" sz="2000" dirty="0">
                <a:cs typeface="Arial" panose="020B0604020202020204" pitchFamily="34" charset="0"/>
              </a:rPr>
              <a:t> + H</a:t>
            </a:r>
            <a:r>
              <a:rPr lang="cs-CZ" sz="2000" baseline="-25000" dirty="0">
                <a:cs typeface="Arial" panose="020B0604020202020204" pitchFamily="34" charset="0"/>
              </a:rPr>
              <a:t>2</a:t>
            </a:r>
          </a:p>
          <a:p>
            <a:r>
              <a:rPr lang="cs-CZ" sz="2000" dirty="0">
                <a:cs typeface="Arial" panose="020B0604020202020204" pitchFamily="34" charset="0"/>
              </a:rPr>
              <a:t>S koncentrovanými hydroxidy tvoří v přítomnosti oxidačních činidel </a:t>
            </a:r>
            <a:r>
              <a:rPr lang="cs-CZ" sz="2000" dirty="0" err="1">
                <a:cs typeface="Arial" panose="020B0604020202020204" pitchFamily="34" charset="0"/>
              </a:rPr>
              <a:t>hexahydroxogermaničitany</a:t>
            </a:r>
            <a:r>
              <a:rPr lang="cs-CZ" sz="2000" dirty="0">
                <a:cs typeface="Arial" panose="020B0604020202020204" pitchFamily="34" charset="0"/>
              </a:rPr>
              <a:t>:</a:t>
            </a:r>
          </a:p>
          <a:p>
            <a:r>
              <a:rPr lang="cs-CZ" sz="2000" dirty="0">
                <a:cs typeface="Arial" panose="020B0604020202020204" pitchFamily="34" charset="0"/>
              </a:rPr>
              <a:t>			</a:t>
            </a:r>
            <a:r>
              <a:rPr lang="cs-CZ" sz="2000" dirty="0" err="1">
                <a:cs typeface="Arial" panose="020B0604020202020204" pitchFamily="34" charset="0"/>
              </a:rPr>
              <a:t>Ge</a:t>
            </a:r>
            <a:r>
              <a:rPr lang="cs-CZ" sz="2000" dirty="0">
                <a:cs typeface="Arial" panose="020B0604020202020204" pitchFamily="34" charset="0"/>
              </a:rPr>
              <a:t> + 2NaOH + 2H</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 → Na</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Ge</a:t>
            </a:r>
            <a:r>
              <a:rPr lang="cs-CZ" sz="2000" dirty="0">
                <a:cs typeface="Arial" panose="020B0604020202020204" pitchFamily="34" charset="0"/>
              </a:rPr>
              <a:t>(OH)</a:t>
            </a:r>
            <a:r>
              <a:rPr lang="cs-CZ" sz="2000" baseline="-25000" dirty="0">
                <a:cs typeface="Arial" panose="020B0604020202020204" pitchFamily="34" charset="0"/>
              </a:rPr>
              <a:t>6</a:t>
            </a:r>
            <a:r>
              <a:rPr lang="cs-CZ" sz="2000" dirty="0">
                <a:cs typeface="Arial" panose="020B0604020202020204" pitchFamily="34" charset="0"/>
              </a:rPr>
              <a:t>]</a:t>
            </a:r>
          </a:p>
        </p:txBody>
      </p:sp>
    </p:spTree>
    <p:extLst>
      <p:ext uri="{BB962C8B-B14F-4D97-AF65-F5344CB8AC3E}">
        <p14:creationId xmlns:p14="http://schemas.microsoft.com/office/powerpoint/2010/main" val="1154771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534400" cy="5632311"/>
          </a:xfrm>
          <a:prstGeom prst="rect">
            <a:avLst/>
          </a:prstGeom>
        </p:spPr>
        <p:txBody>
          <a:bodyPr wrap="square">
            <a:spAutoFit/>
          </a:bodyPr>
          <a:lstStyle/>
          <a:p>
            <a:r>
              <a:rPr lang="cs-CZ" sz="2000" b="1" dirty="0">
                <a:cs typeface="Arial" panose="020B0604020202020204" pitchFamily="34" charset="0"/>
              </a:rPr>
              <a:t>Výroba</a:t>
            </a:r>
          </a:p>
          <a:p>
            <a:r>
              <a:rPr lang="cs-CZ" sz="2000" dirty="0">
                <a:cs typeface="Arial" panose="020B0604020202020204" pitchFamily="34" charset="0"/>
              </a:rPr>
              <a:t>  zpracováním odpadních produktů z výroby zinku nebo z popela některých druhů uhlí.</a:t>
            </a:r>
          </a:p>
          <a:p>
            <a:r>
              <a:rPr lang="cs-CZ" sz="2000" dirty="0">
                <a:cs typeface="Arial" panose="020B0604020202020204" pitchFamily="34" charset="0"/>
              </a:rPr>
              <a:t>       Odpadní prach z pražení zinkových rud se louhuje kyselinou sírovou, germanium přejde do roztoku, ze kterého se cementací práškovým zinkem vysráží, sraženina se podrobí chloraci, germanium přejde na těkavý chlorid germaničitý GeCl</a:t>
            </a:r>
            <a:r>
              <a:rPr lang="cs-CZ" sz="2000" baseline="-25000" dirty="0">
                <a:cs typeface="Arial" panose="020B0604020202020204" pitchFamily="34" charset="0"/>
              </a:rPr>
              <a:t>4</a:t>
            </a:r>
            <a:r>
              <a:rPr lang="cs-CZ" sz="2000" dirty="0">
                <a:cs typeface="Arial" panose="020B0604020202020204" pitchFamily="34" charset="0"/>
              </a:rPr>
              <a:t>, který se redukuje zinkem na kovové germanium:</a:t>
            </a:r>
          </a:p>
          <a:p>
            <a:r>
              <a:rPr lang="cs-CZ" sz="2000" dirty="0">
                <a:cs typeface="Arial" panose="020B0604020202020204" pitchFamily="34" charset="0"/>
              </a:rPr>
              <a:t>			GeCl</a:t>
            </a:r>
            <a:r>
              <a:rPr lang="cs-CZ" sz="2000" baseline="-25000" dirty="0">
                <a:cs typeface="Arial" panose="020B0604020202020204" pitchFamily="34" charset="0"/>
              </a:rPr>
              <a:t>4</a:t>
            </a:r>
            <a:r>
              <a:rPr lang="cs-CZ" sz="2000" dirty="0">
                <a:cs typeface="Arial" panose="020B0604020202020204" pitchFamily="34" charset="0"/>
              </a:rPr>
              <a:t> + 2 </a:t>
            </a:r>
            <a:r>
              <a:rPr lang="cs-CZ" sz="2000" dirty="0" err="1">
                <a:cs typeface="Arial" panose="020B0604020202020204" pitchFamily="34" charset="0"/>
              </a:rPr>
              <a:t>Zn</a:t>
            </a:r>
            <a:r>
              <a:rPr lang="cs-CZ" sz="2000" dirty="0">
                <a:cs typeface="Arial" panose="020B0604020202020204" pitchFamily="34" charset="0"/>
              </a:rPr>
              <a:t> → </a:t>
            </a:r>
            <a:r>
              <a:rPr lang="cs-CZ" sz="2000" dirty="0" err="1">
                <a:cs typeface="Arial" panose="020B0604020202020204" pitchFamily="34" charset="0"/>
              </a:rPr>
              <a:t>Ge</a:t>
            </a:r>
            <a:r>
              <a:rPr lang="cs-CZ" sz="2000" dirty="0">
                <a:cs typeface="Arial" panose="020B0604020202020204" pitchFamily="34" charset="0"/>
              </a:rPr>
              <a:t> + 2 ZnCl</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     Při výrobě germania z popela se jemný popílek z elektrostatických odlučovačů nejprve přetaví v cyklonové peci a následně se destiluje v prostředí chlorovodíku za vzniku těkavého GeCl</a:t>
            </a:r>
            <a:r>
              <a:rPr lang="cs-CZ" sz="2000" baseline="-25000" dirty="0">
                <a:cs typeface="Arial" panose="020B0604020202020204" pitchFamily="34" charset="0"/>
              </a:rPr>
              <a:t>4</a:t>
            </a:r>
            <a:r>
              <a:rPr lang="cs-CZ" sz="2000" dirty="0">
                <a:cs typeface="Arial" panose="020B0604020202020204" pitchFamily="34" charset="0"/>
              </a:rPr>
              <a:t>. Chlorid germaničitý se několikanásobnou destilací zbaví příměsí arsenu a poté se podrobí hydrataci, při které vzniká oxid germaničitý GeO</a:t>
            </a:r>
            <a:r>
              <a:rPr lang="cs-CZ" sz="2000" baseline="-25000" dirty="0">
                <a:cs typeface="Arial" panose="020B0604020202020204" pitchFamily="34" charset="0"/>
              </a:rPr>
              <a:t>2</a:t>
            </a:r>
            <a:r>
              <a:rPr lang="cs-CZ" sz="2000" dirty="0">
                <a:cs typeface="Arial" panose="020B0604020202020204" pitchFamily="34" charset="0"/>
              </a:rPr>
              <a:t>. Kovové germanium se z bezvodého oxidu vyredukuje při teplotě 600-700°C vodíkem nebo uhlím v elektrické peci:</a:t>
            </a:r>
          </a:p>
          <a:p>
            <a:r>
              <a:rPr lang="cs-CZ" sz="2000" dirty="0">
                <a:cs typeface="Arial" panose="020B0604020202020204" pitchFamily="34" charset="0"/>
              </a:rPr>
              <a:t>			GeO</a:t>
            </a:r>
            <a:r>
              <a:rPr lang="cs-CZ" sz="2000" baseline="-25000" dirty="0">
                <a:cs typeface="Arial" panose="020B0604020202020204" pitchFamily="34" charset="0"/>
              </a:rPr>
              <a:t>2</a:t>
            </a:r>
            <a:r>
              <a:rPr lang="cs-CZ" sz="2000" dirty="0">
                <a:cs typeface="Arial" panose="020B0604020202020204" pitchFamily="34" charset="0"/>
              </a:rPr>
              <a:t> + 2C → </a:t>
            </a:r>
            <a:r>
              <a:rPr lang="cs-CZ" sz="2000" dirty="0" err="1">
                <a:cs typeface="Arial" panose="020B0604020202020204" pitchFamily="34" charset="0"/>
              </a:rPr>
              <a:t>Ge</a:t>
            </a:r>
            <a:r>
              <a:rPr lang="cs-CZ" sz="2000" dirty="0">
                <a:cs typeface="Arial" panose="020B0604020202020204" pitchFamily="34" charset="0"/>
              </a:rPr>
              <a:t> + 2CO </a:t>
            </a:r>
            <a:br>
              <a:rPr lang="cs-CZ" sz="2000" dirty="0">
                <a:cs typeface="Arial" panose="020B0604020202020204" pitchFamily="34" charset="0"/>
              </a:rPr>
            </a:br>
            <a:r>
              <a:rPr lang="cs-CZ" sz="2000" dirty="0">
                <a:cs typeface="Arial" panose="020B0604020202020204" pitchFamily="34" charset="0"/>
              </a:rPr>
              <a:t>			GeO</a:t>
            </a:r>
            <a:r>
              <a:rPr lang="cs-CZ" sz="2000" baseline="-25000" dirty="0">
                <a:cs typeface="Arial" panose="020B0604020202020204" pitchFamily="34" charset="0"/>
              </a:rPr>
              <a:t>2</a:t>
            </a:r>
            <a:r>
              <a:rPr lang="cs-CZ" sz="2000" dirty="0">
                <a:cs typeface="Arial" panose="020B0604020202020204" pitchFamily="34" charset="0"/>
              </a:rPr>
              <a:t> + C → </a:t>
            </a:r>
            <a:r>
              <a:rPr lang="cs-CZ" sz="2000" dirty="0" err="1">
                <a:cs typeface="Arial" panose="020B0604020202020204" pitchFamily="34" charset="0"/>
              </a:rPr>
              <a:t>Ge</a:t>
            </a:r>
            <a:r>
              <a:rPr lang="cs-CZ" sz="2000" dirty="0">
                <a:cs typeface="Arial" panose="020B0604020202020204" pitchFamily="34" charset="0"/>
              </a:rPr>
              <a:t> +CO</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			GeO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 → </a:t>
            </a:r>
            <a:r>
              <a:rPr lang="cs-CZ" sz="2000" dirty="0" err="1">
                <a:cs typeface="Arial" panose="020B0604020202020204" pitchFamily="34" charset="0"/>
              </a:rPr>
              <a:t>Ge</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Surové kovové germanium se čistí zonální rafinací podobně jako křemík.</a:t>
            </a:r>
          </a:p>
        </p:txBody>
      </p:sp>
      <p:sp>
        <p:nvSpPr>
          <p:cNvPr id="3" name="TextovéPole 2">
            <a:extLst>
              <a:ext uri="{FF2B5EF4-FFF2-40B4-BE49-F238E27FC236}">
                <a16:creationId xmlns:a16="http://schemas.microsoft.com/office/drawing/2014/main" id="{D583B9FF-70F4-457C-373F-7659412EB192}"/>
              </a:ext>
            </a:extLst>
          </p:cNvPr>
          <p:cNvSpPr txBox="1"/>
          <p:nvPr/>
        </p:nvSpPr>
        <p:spPr>
          <a:xfrm>
            <a:off x="186813" y="5943600"/>
            <a:ext cx="8748252" cy="707886"/>
          </a:xfrm>
          <a:prstGeom prst="rect">
            <a:avLst/>
          </a:prstGeom>
          <a:noFill/>
        </p:spPr>
        <p:txBody>
          <a:bodyPr wrap="square">
            <a:spAutoFit/>
          </a:bodyPr>
          <a:lstStyle/>
          <a:p>
            <a:r>
              <a:rPr lang="cs-CZ" sz="2000" b="1" dirty="0">
                <a:cs typeface="Arial" panose="020B0604020202020204" pitchFamily="34" charset="0"/>
              </a:rPr>
              <a:t>Využití</a:t>
            </a:r>
          </a:p>
          <a:p>
            <a:r>
              <a:rPr lang="cs-CZ" sz="2000" dirty="0">
                <a:cs typeface="Arial" panose="020B0604020202020204" pitchFamily="34" charset="0"/>
              </a:rPr>
              <a:t>	</a:t>
            </a:r>
            <a:r>
              <a:rPr lang="cs-CZ" sz="2000" u="sng" dirty="0">
                <a:cs typeface="Arial" panose="020B0604020202020204" pitchFamily="34" charset="0"/>
              </a:rPr>
              <a:t>polovodiče</a:t>
            </a:r>
            <a:r>
              <a:rPr lang="cs-CZ" sz="2000" dirty="0">
                <a:cs typeface="Arial" panose="020B0604020202020204" pitchFamily="34" charset="0"/>
              </a:rPr>
              <a:t>, značný význam v elektrotechnice. </a:t>
            </a:r>
          </a:p>
        </p:txBody>
      </p:sp>
    </p:spTree>
    <p:extLst>
      <p:ext uri="{BB962C8B-B14F-4D97-AF65-F5344CB8AC3E}">
        <p14:creationId xmlns:p14="http://schemas.microsoft.com/office/powerpoint/2010/main" val="3953637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52400" y="152400"/>
            <a:ext cx="8839200" cy="6629400"/>
          </a:xfrm>
        </p:spPr>
        <p:txBody>
          <a:bodyPr>
            <a:normAutofit/>
          </a:bodyPr>
          <a:lstStyle/>
          <a:p>
            <a:pPr marL="0" indent="0" algn="ctr" eaLnBrk="1" hangingPunct="1">
              <a:buNone/>
            </a:pPr>
            <a:r>
              <a:rPr lang="en-GB" altLang="en-US" sz="2800" b="1" dirty="0" err="1">
                <a:cs typeface="Arial" panose="020B0604020202020204" pitchFamily="34" charset="0"/>
              </a:rPr>
              <a:t>Cín</a:t>
            </a:r>
            <a:endParaRPr lang="en-GB" altLang="en-US" sz="2800" dirty="0">
              <a:cs typeface="Arial" panose="020B0604020202020204" pitchFamily="34" charset="0"/>
            </a:endParaRPr>
          </a:p>
          <a:p>
            <a:pPr marL="0" indent="0" algn="just">
              <a:buNone/>
            </a:pPr>
            <a:r>
              <a:rPr lang="cs-CZ" sz="2000" dirty="0">
                <a:cs typeface="Arial" panose="020B0604020202020204" pitchFamily="34" charset="0"/>
              </a:rPr>
              <a:t>  je stříbrně bílý, lesklý, </a:t>
            </a:r>
            <a:r>
              <a:rPr lang="en-GB" altLang="en-US" sz="2000" dirty="0" err="1">
                <a:cs typeface="Arial" panose="020B0604020202020204" pitchFamily="34" charset="0"/>
              </a:rPr>
              <a:t>tažný</a:t>
            </a:r>
            <a:r>
              <a:rPr lang="en-GB" altLang="en-US" sz="2000" dirty="0">
                <a:cs typeface="Arial" panose="020B0604020202020204" pitchFamily="34" charset="0"/>
              </a:rPr>
              <a:t> (</a:t>
            </a:r>
            <a:r>
              <a:rPr lang="en-GB" altLang="en-US" sz="2000" dirty="0" err="1">
                <a:cs typeface="Arial" panose="020B0604020202020204" pitchFamily="34" charset="0"/>
              </a:rPr>
              <a:t>folie</a:t>
            </a:r>
            <a:r>
              <a:rPr lang="en-GB" altLang="en-US" sz="2000" dirty="0">
                <a:cs typeface="Arial" panose="020B0604020202020204" pitchFamily="34" charset="0"/>
              </a:rPr>
              <a:t> - </a:t>
            </a:r>
            <a:r>
              <a:rPr lang="en-GB" altLang="en-US" sz="2000" u="sng" dirty="0" err="1">
                <a:cs typeface="Arial" panose="020B0604020202020204" pitchFamily="34" charset="0"/>
              </a:rPr>
              <a:t>staniol</a:t>
            </a:r>
            <a:r>
              <a:rPr lang="en-GB" altLang="en-US" sz="2000" dirty="0">
                <a:cs typeface="Arial" panose="020B0604020202020204" pitchFamily="34" charset="0"/>
              </a:rPr>
              <a:t>)</a:t>
            </a:r>
            <a:r>
              <a:rPr lang="cs-CZ" sz="2000" dirty="0">
                <a:cs typeface="Arial" panose="020B0604020202020204" pitchFamily="34" charset="0"/>
              </a:rPr>
              <a:t> a velmi měkký kov. Existují dvě alotropické modifikace cínu, </a:t>
            </a:r>
            <a:r>
              <a:rPr lang="el-GR" sz="2000" u="sng" dirty="0">
                <a:cs typeface="Arial" panose="020B0604020202020204" pitchFamily="34" charset="0"/>
              </a:rPr>
              <a:t>α-</a:t>
            </a:r>
            <a:r>
              <a:rPr lang="cs-CZ" sz="2000" u="sng" dirty="0" err="1">
                <a:cs typeface="Arial" panose="020B0604020202020204" pitchFamily="34" charset="0"/>
              </a:rPr>
              <a:t>Sn</a:t>
            </a:r>
            <a:r>
              <a:rPr lang="cs-CZ" sz="2000" u="sng" dirty="0">
                <a:cs typeface="Arial" panose="020B0604020202020204" pitchFamily="34" charset="0"/>
              </a:rPr>
              <a:t> krystaluje při teplotě pod 13 °C</a:t>
            </a:r>
            <a:r>
              <a:rPr lang="cs-CZ" sz="2000" dirty="0">
                <a:cs typeface="Arial" panose="020B0604020202020204" pitchFamily="34" charset="0"/>
              </a:rPr>
              <a:t> v kubické soustavě, při teplotě vyšší krystaluje </a:t>
            </a:r>
            <a:r>
              <a:rPr lang="el-GR" sz="2000" dirty="0">
                <a:cs typeface="Arial" panose="020B0604020202020204" pitchFamily="34" charset="0"/>
              </a:rPr>
              <a:t>β-</a:t>
            </a:r>
            <a:r>
              <a:rPr lang="cs-CZ" sz="2000" dirty="0" err="1">
                <a:cs typeface="Arial" panose="020B0604020202020204" pitchFamily="34" charset="0"/>
              </a:rPr>
              <a:t>Sn</a:t>
            </a:r>
            <a:r>
              <a:rPr lang="cs-CZ" sz="2000" dirty="0">
                <a:cs typeface="Arial" panose="020B0604020202020204" pitchFamily="34" charset="0"/>
              </a:rPr>
              <a:t> v soustavě tetragonální, </a:t>
            </a:r>
            <a:r>
              <a:rPr lang="en-GB" altLang="en-US" sz="2000" dirty="0" err="1">
                <a:cs typeface="Arial" panose="020B0604020202020204" pitchFamily="34" charset="0"/>
              </a:rPr>
              <a:t>nad</a:t>
            </a:r>
            <a:r>
              <a:rPr lang="en-GB" altLang="en-US" sz="2000" dirty="0">
                <a:cs typeface="Arial" panose="020B0604020202020204" pitchFamily="34" charset="0"/>
              </a:rPr>
              <a:t> 161</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a:t>
            </a:r>
            <a:r>
              <a:rPr lang="cs-CZ" altLang="en-US" sz="2000" dirty="0">
                <a:cs typeface="Arial" panose="020B0604020202020204" pitchFamily="34" charset="0"/>
              </a:rPr>
              <a:t> se objevuje </a:t>
            </a:r>
            <a:r>
              <a:rPr lang="en-GB" altLang="en-US" sz="2000" dirty="0">
                <a:cs typeface="Arial" panose="020B0604020202020204" pitchFamily="34" charset="0"/>
              </a:rPr>
              <a:t>t</a:t>
            </a:r>
            <a:r>
              <a:rPr lang="cs-CZ" altLang="en-US" sz="2000" dirty="0">
                <a:cs typeface="Arial" panose="020B0604020202020204" pitchFamily="34" charset="0"/>
              </a:rPr>
              <a:t>ř</a:t>
            </a:r>
            <a:r>
              <a:rPr lang="en-GB" altLang="en-US" sz="2000" dirty="0" err="1">
                <a:cs typeface="Arial" panose="020B0604020202020204" pitchFamily="34" charset="0"/>
              </a:rPr>
              <a:t>etí</a:t>
            </a:r>
            <a:r>
              <a:rPr lang="en-GB" altLang="en-US" sz="2000" dirty="0">
                <a:cs typeface="Arial" panose="020B0604020202020204" pitchFamily="34" charset="0"/>
              </a:rPr>
              <a:t> </a:t>
            </a:r>
            <a:r>
              <a:rPr lang="en-GB" altLang="en-US" sz="2000" dirty="0" err="1">
                <a:cs typeface="Arial" panose="020B0604020202020204" pitchFamily="34" charset="0"/>
              </a:rPr>
              <a:t>modifikace</a:t>
            </a:r>
            <a:r>
              <a:rPr lang="en-GB" altLang="en-US" sz="2000" dirty="0">
                <a:cs typeface="Arial" panose="020B0604020202020204" pitchFamily="34" charset="0"/>
              </a:rPr>
              <a:t> - </a:t>
            </a:r>
            <a:r>
              <a:rPr lang="en-GB" altLang="en-US" sz="2000" dirty="0" err="1">
                <a:cs typeface="Arial" panose="020B0604020202020204" pitchFamily="34" charset="0"/>
              </a:rPr>
              <a:t>cín</a:t>
            </a:r>
            <a:r>
              <a:rPr lang="en-GB" altLang="en-US" sz="2000" dirty="0">
                <a:cs typeface="Arial" panose="020B0604020202020204" pitchFamily="34" charset="0"/>
              </a:rPr>
              <a:t> </a:t>
            </a:r>
            <a:r>
              <a:rPr lang="en-GB" altLang="en-US" sz="2000" dirty="0" err="1">
                <a:cs typeface="Arial" panose="020B0604020202020204" pitchFamily="34" charset="0"/>
              </a:rPr>
              <a:t>koso</a:t>
            </a:r>
            <a:r>
              <a:rPr lang="cs-CZ" altLang="en-US" sz="2000" dirty="0">
                <a:cs typeface="Arial" panose="020B0604020202020204" pitchFamily="34" charset="0"/>
              </a:rPr>
              <a:t>č</a:t>
            </a:r>
            <a:r>
              <a:rPr lang="en-GB" altLang="en-US" sz="2000" dirty="0" err="1">
                <a:cs typeface="Arial" panose="020B0604020202020204" pitchFamily="34" charset="0"/>
              </a:rPr>
              <a:t>tvere</a:t>
            </a:r>
            <a:r>
              <a:rPr lang="cs-CZ" altLang="en-US" sz="2000" dirty="0">
                <a:cs typeface="Arial" panose="020B0604020202020204" pitchFamily="34" charset="0"/>
              </a:rPr>
              <a:t>č</a:t>
            </a:r>
            <a:r>
              <a:rPr lang="en-GB" altLang="en-US" sz="2000" dirty="0" err="1">
                <a:cs typeface="Arial" panose="020B0604020202020204" pitchFamily="34" charset="0"/>
              </a:rPr>
              <a:t>ný</a:t>
            </a:r>
            <a:r>
              <a:rPr lang="cs-CZ" altLang="en-US" sz="2000" dirty="0">
                <a:cs typeface="Arial" panose="020B0604020202020204" pitchFamily="34" charset="0"/>
              </a:rPr>
              <a:t> (</a:t>
            </a:r>
            <a:r>
              <a:rPr lang="el-GR" sz="2000" dirty="0">
                <a:cs typeface="Arial" panose="020B0604020202020204" pitchFamily="34" charset="0"/>
              </a:rPr>
              <a:t>γ-</a:t>
            </a:r>
            <a:r>
              <a:rPr lang="cs-CZ" sz="2000" dirty="0" err="1">
                <a:cs typeface="Arial" panose="020B0604020202020204" pitchFamily="34" charset="0"/>
              </a:rPr>
              <a:t>Sn</a:t>
            </a:r>
            <a:r>
              <a:rPr lang="cs-CZ" altLang="en-US" sz="2000" dirty="0">
                <a:cs typeface="Arial" panose="020B0604020202020204" pitchFamily="34" charset="0"/>
              </a:rPr>
              <a:t>).</a:t>
            </a:r>
            <a:r>
              <a:rPr lang="en-GB" altLang="en-US" sz="2000" dirty="0">
                <a:cs typeface="Arial" panose="020B0604020202020204" pitchFamily="34" charset="0"/>
              </a:rPr>
              <a:t> </a:t>
            </a:r>
            <a:endParaRPr lang="cs-CZ" sz="2000" dirty="0">
              <a:cs typeface="Arial" panose="020B0604020202020204" pitchFamily="34" charset="0"/>
            </a:endParaRPr>
          </a:p>
          <a:p>
            <a:pPr marL="0" indent="0" algn="just">
              <a:buNone/>
            </a:pPr>
            <a:r>
              <a:rPr lang="cs-CZ" sz="2000" dirty="0">
                <a:cs typeface="Arial" panose="020B0604020202020204" pitchFamily="34" charset="0"/>
              </a:rPr>
              <a:t>   Na vzduchu i ve vodě je cín stálý. Dobře se rozpouští ve zředěné kyselině chlorovodíkové za vzniku chloridu cínatého a vodíku, v koncentrované kyselině chlorovodíkové reaguje cín za vzniku kyseliny </a:t>
            </a:r>
            <a:r>
              <a:rPr lang="cs-CZ" sz="2000" dirty="0" err="1">
                <a:cs typeface="Arial" panose="020B0604020202020204" pitchFamily="34" charset="0"/>
              </a:rPr>
              <a:t>trichlorcínaté</a:t>
            </a:r>
            <a:r>
              <a:rPr lang="cs-CZ" sz="2000" dirty="0">
                <a:cs typeface="Arial" panose="020B0604020202020204" pitchFamily="34" charset="0"/>
              </a:rPr>
              <a:t>. V koncentrované kyselině dusičné se rozpouští za vzniku oxidu cíničitého, se zředěnou kyselinou dusičnou reaguje za vzniku dusičnanu cínatého, v koncentrované kyselině sírové vzniká síran cínatý:</a:t>
            </a:r>
          </a:p>
          <a:p>
            <a:pPr marL="0" indent="0" algn="ctr">
              <a:buNone/>
            </a:pPr>
            <a:r>
              <a:rPr lang="pt-BR" sz="2000" dirty="0">
                <a:cs typeface="Arial" panose="020B0604020202020204" pitchFamily="34" charset="0"/>
              </a:rPr>
              <a:t>Sn + 2HCl → SnCl</a:t>
            </a:r>
            <a:r>
              <a:rPr lang="pt-BR" sz="2000" baseline="-25000" dirty="0">
                <a:cs typeface="Arial" panose="020B0604020202020204" pitchFamily="34" charset="0"/>
              </a:rPr>
              <a:t>2</a:t>
            </a:r>
            <a:r>
              <a:rPr lang="pt-BR" sz="2000" dirty="0">
                <a:cs typeface="Arial" panose="020B0604020202020204" pitchFamily="34" charset="0"/>
              </a:rPr>
              <a:t> + H</a:t>
            </a:r>
            <a:r>
              <a:rPr lang="pt-BR" sz="2000" baseline="-25000" dirty="0">
                <a:cs typeface="Arial" panose="020B0604020202020204" pitchFamily="34" charset="0"/>
              </a:rPr>
              <a:t>2</a:t>
            </a:r>
            <a:br>
              <a:rPr lang="pt-BR" sz="2000" dirty="0">
                <a:cs typeface="Arial" panose="020B0604020202020204" pitchFamily="34" charset="0"/>
              </a:rPr>
            </a:br>
            <a:r>
              <a:rPr lang="pt-BR" sz="2000" dirty="0">
                <a:cs typeface="Arial" panose="020B0604020202020204" pitchFamily="34" charset="0"/>
              </a:rPr>
              <a:t>Sn + 3HCl → H[SnCl</a:t>
            </a:r>
            <a:r>
              <a:rPr lang="pt-BR" sz="2000" baseline="-25000" dirty="0">
                <a:cs typeface="Arial" panose="020B0604020202020204" pitchFamily="34" charset="0"/>
              </a:rPr>
              <a:t>3</a:t>
            </a:r>
            <a:r>
              <a:rPr lang="pt-BR" sz="2000" dirty="0">
                <a:cs typeface="Arial" panose="020B0604020202020204" pitchFamily="34" charset="0"/>
              </a:rPr>
              <a:t>] + H</a:t>
            </a:r>
            <a:r>
              <a:rPr lang="pt-BR" sz="2000" baseline="-25000" dirty="0">
                <a:cs typeface="Arial" panose="020B0604020202020204" pitchFamily="34" charset="0"/>
              </a:rPr>
              <a:t>2</a:t>
            </a:r>
            <a:br>
              <a:rPr lang="pt-BR" sz="2000" dirty="0">
                <a:cs typeface="Arial" panose="020B0604020202020204" pitchFamily="34" charset="0"/>
              </a:rPr>
            </a:br>
            <a:r>
              <a:rPr lang="pt-BR" sz="2000" dirty="0">
                <a:cs typeface="Arial" panose="020B0604020202020204" pitchFamily="34" charset="0"/>
              </a:rPr>
              <a:t>3Sn + 4HNO</a:t>
            </a:r>
            <a:r>
              <a:rPr lang="pt-BR" sz="2000" baseline="-25000" dirty="0">
                <a:cs typeface="Arial" panose="020B0604020202020204" pitchFamily="34" charset="0"/>
              </a:rPr>
              <a:t>3</a:t>
            </a:r>
            <a:r>
              <a:rPr lang="pt-BR" sz="2000" dirty="0">
                <a:cs typeface="Arial" panose="020B0604020202020204" pitchFamily="34" charset="0"/>
              </a:rPr>
              <a:t> + 3xH</a:t>
            </a:r>
            <a:r>
              <a:rPr lang="pt-BR" sz="2000" baseline="-25000" dirty="0">
                <a:cs typeface="Arial" panose="020B0604020202020204" pitchFamily="34" charset="0"/>
              </a:rPr>
              <a:t>2</a:t>
            </a:r>
            <a:r>
              <a:rPr lang="pt-BR" sz="2000" dirty="0">
                <a:cs typeface="Arial" panose="020B0604020202020204" pitchFamily="34" charset="0"/>
              </a:rPr>
              <a:t>O → 3SnO</a:t>
            </a:r>
            <a:r>
              <a:rPr lang="pt-BR" sz="2000" baseline="-25000" dirty="0">
                <a:cs typeface="Arial" panose="020B0604020202020204" pitchFamily="34" charset="0"/>
              </a:rPr>
              <a:t>2</a:t>
            </a:r>
            <a:r>
              <a:rPr lang="pt-BR" sz="2000" dirty="0">
                <a:cs typeface="Arial" panose="020B0604020202020204" pitchFamily="34" charset="0"/>
              </a:rPr>
              <a:t>·xH</a:t>
            </a:r>
            <a:r>
              <a:rPr lang="pt-BR" sz="2000" baseline="-25000" dirty="0">
                <a:cs typeface="Arial" panose="020B0604020202020204" pitchFamily="34" charset="0"/>
              </a:rPr>
              <a:t>2</a:t>
            </a:r>
            <a:r>
              <a:rPr lang="pt-BR" sz="2000" dirty="0">
                <a:cs typeface="Arial" panose="020B0604020202020204" pitchFamily="34" charset="0"/>
              </a:rPr>
              <a:t>O + 4NO + 2H</a:t>
            </a:r>
            <a:r>
              <a:rPr lang="pt-BR" sz="2000" baseline="-25000" dirty="0">
                <a:cs typeface="Arial" panose="020B0604020202020204" pitchFamily="34" charset="0"/>
              </a:rPr>
              <a:t>2</a:t>
            </a:r>
            <a:r>
              <a:rPr lang="pt-BR" sz="2000" dirty="0">
                <a:cs typeface="Arial" panose="020B0604020202020204" pitchFamily="34" charset="0"/>
              </a:rPr>
              <a:t>O</a:t>
            </a:r>
            <a:br>
              <a:rPr lang="pt-BR" sz="2000" dirty="0">
                <a:cs typeface="Arial" panose="020B0604020202020204" pitchFamily="34" charset="0"/>
              </a:rPr>
            </a:br>
            <a:r>
              <a:rPr lang="pt-BR" sz="2000" dirty="0">
                <a:cs typeface="Arial" panose="020B0604020202020204" pitchFamily="34" charset="0"/>
              </a:rPr>
              <a:t>4Sn + 10HNO</a:t>
            </a:r>
            <a:r>
              <a:rPr lang="pt-BR" sz="2000" baseline="-25000" dirty="0">
                <a:cs typeface="Arial" panose="020B0604020202020204" pitchFamily="34" charset="0"/>
              </a:rPr>
              <a:t>3</a:t>
            </a:r>
            <a:r>
              <a:rPr lang="pt-BR" sz="2000" dirty="0">
                <a:cs typeface="Arial" panose="020B0604020202020204" pitchFamily="34" charset="0"/>
              </a:rPr>
              <a:t> → 4Sn(NO</a:t>
            </a:r>
            <a:r>
              <a:rPr lang="pt-BR" sz="2000" baseline="-25000" dirty="0">
                <a:cs typeface="Arial" panose="020B0604020202020204" pitchFamily="34" charset="0"/>
              </a:rPr>
              <a:t>3</a:t>
            </a:r>
            <a:r>
              <a:rPr lang="pt-BR" sz="2000" dirty="0">
                <a:cs typeface="Arial" panose="020B0604020202020204" pitchFamily="34" charset="0"/>
              </a:rPr>
              <a:t>)</a:t>
            </a:r>
            <a:r>
              <a:rPr lang="pt-BR" sz="2000" baseline="-25000" dirty="0">
                <a:cs typeface="Arial" panose="020B0604020202020204" pitchFamily="34" charset="0"/>
              </a:rPr>
              <a:t>2</a:t>
            </a:r>
            <a:r>
              <a:rPr lang="pt-BR" sz="2000" dirty="0">
                <a:cs typeface="Arial" panose="020B0604020202020204" pitchFamily="34" charset="0"/>
              </a:rPr>
              <a:t> + NH</a:t>
            </a:r>
            <a:r>
              <a:rPr lang="pt-BR" sz="2000" baseline="-25000" dirty="0">
                <a:cs typeface="Arial" panose="020B0604020202020204" pitchFamily="34" charset="0"/>
              </a:rPr>
              <a:t>4</a:t>
            </a:r>
            <a:r>
              <a:rPr lang="pt-BR" sz="2000" dirty="0">
                <a:cs typeface="Arial" panose="020B0604020202020204" pitchFamily="34" charset="0"/>
              </a:rPr>
              <a:t>NO</a:t>
            </a:r>
            <a:r>
              <a:rPr lang="pt-BR" sz="2000" baseline="-25000" dirty="0">
                <a:cs typeface="Arial" panose="020B0604020202020204" pitchFamily="34" charset="0"/>
              </a:rPr>
              <a:t>3</a:t>
            </a:r>
            <a:r>
              <a:rPr lang="pt-BR" sz="2000" dirty="0">
                <a:cs typeface="Arial" panose="020B0604020202020204" pitchFamily="34" charset="0"/>
              </a:rPr>
              <a:t> + 3H</a:t>
            </a:r>
            <a:r>
              <a:rPr lang="pt-BR" sz="2000" baseline="-25000" dirty="0">
                <a:cs typeface="Arial" panose="020B0604020202020204" pitchFamily="34" charset="0"/>
              </a:rPr>
              <a:t>2</a:t>
            </a:r>
            <a:r>
              <a:rPr lang="pt-BR" sz="2000" dirty="0">
                <a:cs typeface="Arial" panose="020B0604020202020204" pitchFamily="34" charset="0"/>
              </a:rPr>
              <a:t>O</a:t>
            </a:r>
            <a:br>
              <a:rPr lang="pt-BR" sz="2000" dirty="0">
                <a:cs typeface="Arial" panose="020B0604020202020204" pitchFamily="34" charset="0"/>
              </a:rPr>
            </a:br>
            <a:r>
              <a:rPr lang="pt-BR" sz="2000" dirty="0">
                <a:cs typeface="Arial" panose="020B0604020202020204" pitchFamily="34" charset="0"/>
              </a:rPr>
              <a:t>Sn + 2H</a:t>
            </a:r>
            <a:r>
              <a:rPr lang="pt-BR" sz="2000" baseline="-25000" dirty="0">
                <a:cs typeface="Arial" panose="020B0604020202020204" pitchFamily="34" charset="0"/>
              </a:rPr>
              <a:t>2</a:t>
            </a:r>
            <a:r>
              <a:rPr lang="pt-BR" sz="2000" dirty="0">
                <a:cs typeface="Arial" panose="020B0604020202020204" pitchFamily="34" charset="0"/>
              </a:rPr>
              <a:t>SO</a:t>
            </a:r>
            <a:r>
              <a:rPr lang="pt-BR" sz="2000" baseline="-25000" dirty="0">
                <a:cs typeface="Arial" panose="020B0604020202020204" pitchFamily="34" charset="0"/>
              </a:rPr>
              <a:t>4</a:t>
            </a:r>
            <a:r>
              <a:rPr lang="pt-BR" sz="2000" dirty="0">
                <a:cs typeface="Arial" panose="020B0604020202020204" pitchFamily="34" charset="0"/>
              </a:rPr>
              <a:t> → SnSO</a:t>
            </a:r>
            <a:r>
              <a:rPr lang="pt-BR" sz="2000" baseline="-25000" dirty="0">
                <a:cs typeface="Arial" panose="020B0604020202020204" pitchFamily="34" charset="0"/>
              </a:rPr>
              <a:t>4</a:t>
            </a:r>
            <a:r>
              <a:rPr lang="pt-BR" sz="2000" dirty="0">
                <a:cs typeface="Arial" panose="020B0604020202020204" pitchFamily="34" charset="0"/>
              </a:rPr>
              <a:t> + SO</a:t>
            </a:r>
            <a:r>
              <a:rPr lang="pt-BR" sz="2000" baseline="-25000" dirty="0">
                <a:cs typeface="Arial" panose="020B0604020202020204" pitchFamily="34" charset="0"/>
              </a:rPr>
              <a:t>2</a:t>
            </a:r>
            <a:r>
              <a:rPr lang="pt-BR" sz="2000" dirty="0">
                <a:cs typeface="Arial" panose="020B0604020202020204" pitchFamily="34" charset="0"/>
              </a:rPr>
              <a:t> + 2H</a:t>
            </a:r>
            <a:r>
              <a:rPr lang="pt-BR" sz="2000" baseline="-25000" dirty="0">
                <a:cs typeface="Arial" panose="020B0604020202020204" pitchFamily="34" charset="0"/>
              </a:rPr>
              <a:t>2</a:t>
            </a:r>
            <a:r>
              <a:rPr lang="pt-BR" sz="2000" dirty="0">
                <a:cs typeface="Arial" panose="020B0604020202020204" pitchFamily="34" charset="0"/>
              </a:rPr>
              <a:t>O</a:t>
            </a:r>
            <a:endParaRPr lang="cs-CZ" sz="2000" dirty="0">
              <a:cs typeface="Arial" panose="020B0604020202020204" pitchFamily="34" charset="0"/>
            </a:endParaRPr>
          </a:p>
          <a:p>
            <a:pPr marL="0" indent="0">
              <a:buNone/>
            </a:pPr>
            <a:r>
              <a:rPr lang="cs-CZ" sz="2000" dirty="0">
                <a:cs typeface="Arial" panose="020B0604020202020204" pitchFamily="34" charset="0"/>
              </a:rPr>
              <a:t>  Reakce cínu s lučavkou královskou probíhá z vzniku komplexní kyseliny </a:t>
            </a:r>
            <a:r>
              <a:rPr lang="cs-CZ" sz="2000" dirty="0" err="1">
                <a:cs typeface="Arial" panose="020B0604020202020204" pitchFamily="34" charset="0"/>
              </a:rPr>
              <a:t>hexachlorocíničité</a:t>
            </a:r>
            <a:r>
              <a:rPr lang="cs-CZ" sz="2000" dirty="0">
                <a:cs typeface="Arial" panose="020B0604020202020204" pitchFamily="34" charset="0"/>
              </a:rPr>
              <a:t>:</a:t>
            </a:r>
          </a:p>
          <a:p>
            <a:pPr marL="0" indent="0">
              <a:buNone/>
            </a:pPr>
            <a:r>
              <a:rPr lang="cs-CZ" sz="2000" dirty="0">
                <a:cs typeface="Arial" panose="020B0604020202020204" pitchFamily="34" charset="0"/>
              </a:rPr>
              <a:t>		3Sn + 4HNO</a:t>
            </a:r>
            <a:r>
              <a:rPr lang="cs-CZ" sz="2000" baseline="-25000" dirty="0">
                <a:cs typeface="Arial" panose="020B0604020202020204" pitchFamily="34" charset="0"/>
              </a:rPr>
              <a:t>3</a:t>
            </a:r>
            <a:r>
              <a:rPr lang="cs-CZ" sz="2000" dirty="0">
                <a:cs typeface="Arial" panose="020B0604020202020204" pitchFamily="34" charset="0"/>
              </a:rPr>
              <a:t> + 18HCl → 3H</a:t>
            </a:r>
            <a:r>
              <a:rPr lang="cs-CZ" sz="2000" baseline="-25000" dirty="0">
                <a:cs typeface="Arial" panose="020B0604020202020204" pitchFamily="34" charset="0"/>
              </a:rPr>
              <a:t>2</a:t>
            </a:r>
            <a:r>
              <a:rPr lang="cs-CZ" sz="2000" dirty="0">
                <a:cs typeface="Arial" panose="020B0604020202020204" pitchFamily="34" charset="0"/>
              </a:rPr>
              <a:t>[SnCl</a:t>
            </a:r>
            <a:r>
              <a:rPr lang="cs-CZ" sz="2000" baseline="-25000" dirty="0">
                <a:cs typeface="Arial" panose="020B0604020202020204" pitchFamily="34" charset="0"/>
              </a:rPr>
              <a:t>6</a:t>
            </a:r>
            <a:r>
              <a:rPr lang="cs-CZ" sz="2000" dirty="0">
                <a:cs typeface="Arial" panose="020B0604020202020204" pitchFamily="34" charset="0"/>
              </a:rPr>
              <a:t>] + 4NO + 8H</a:t>
            </a:r>
            <a:r>
              <a:rPr lang="cs-CZ" sz="2000" baseline="-25000" dirty="0">
                <a:cs typeface="Arial" panose="020B0604020202020204" pitchFamily="34" charset="0"/>
              </a:rPr>
              <a:t>2</a:t>
            </a:r>
            <a:r>
              <a:rPr lang="cs-CZ" sz="2000" dirty="0">
                <a:cs typeface="Arial" panose="020B0604020202020204" pitchFamily="34" charset="0"/>
              </a:rPr>
              <a:t>O</a:t>
            </a:r>
          </a:p>
          <a:p>
            <a:pPr marL="0" indent="0" algn="just">
              <a:buNone/>
            </a:pPr>
            <a:endParaRPr lang="cs-CZ" sz="2000" dirty="0">
              <a:cs typeface="Arial" panose="020B0604020202020204" pitchFamily="34" charset="0"/>
            </a:endParaRPr>
          </a:p>
          <a:p>
            <a:pPr marL="0" indent="0" algn="ctr">
              <a:buNone/>
            </a:pPr>
            <a:endParaRPr lang="cs-CZ" sz="2000" dirty="0">
              <a:cs typeface="Arial" panose="020B0604020202020204" pitchFamily="34" charset="0"/>
            </a:endParaRPr>
          </a:p>
          <a:p>
            <a:pPr marL="0" indent="0" algn="ctr">
              <a:buNone/>
            </a:pPr>
            <a:endParaRPr lang="cs-CZ" sz="2000" dirty="0">
              <a:cs typeface="Arial" panose="020B0604020202020204" pitchFamily="34" charset="0"/>
            </a:endParaRPr>
          </a:p>
          <a:p>
            <a:pPr marL="0" indent="0" eaLnBrk="1" hangingPunct="1">
              <a:buNone/>
            </a:pPr>
            <a:endParaRPr lang="cs-CZ" altLang="en-US" sz="2000" baseline="-25000" dirty="0">
              <a:cs typeface="Arial" panose="020B0604020202020204" pitchFamily="34" charset="0"/>
            </a:endParaRPr>
          </a:p>
        </p:txBody>
      </p:sp>
    </p:spTree>
    <p:extLst>
      <p:ext uri="{BB962C8B-B14F-4D97-AF65-F5344CB8AC3E}">
        <p14:creationId xmlns:p14="http://schemas.microsoft.com/office/powerpoint/2010/main" val="2136506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90500" y="321281"/>
            <a:ext cx="2476500" cy="440719"/>
          </a:xfrm>
        </p:spPr>
        <p:txBody>
          <a:bodyPr>
            <a:noAutofit/>
          </a:bodyPr>
          <a:lstStyle/>
          <a:p>
            <a:pPr marL="0" indent="0" eaLnBrk="1" hangingPunct="1">
              <a:lnSpc>
                <a:spcPct val="90000"/>
              </a:lnSpc>
              <a:buNone/>
            </a:pPr>
            <a:r>
              <a:rPr lang="en-GB" altLang="en-US" sz="2400" b="1" dirty="0">
                <a:cs typeface="Arial" panose="020B0604020202020204" pitchFamily="34" charset="0"/>
              </a:rPr>
              <a:t>C, Si, Ge, Sn, Pb</a:t>
            </a:r>
            <a:endParaRPr lang="en-GB" altLang="en-US" sz="2400" dirty="0">
              <a:cs typeface="Arial" panose="020B0604020202020204" pitchFamily="34" charset="0"/>
            </a:endParaRPr>
          </a:p>
        </p:txBody>
      </p:sp>
      <p:sp>
        <p:nvSpPr>
          <p:cNvPr id="5" name="TextovéPole 4">
            <a:extLst>
              <a:ext uri="{FF2B5EF4-FFF2-40B4-BE49-F238E27FC236}">
                <a16:creationId xmlns:a16="http://schemas.microsoft.com/office/drawing/2014/main" id="{08A2ABD6-FEAE-4BB1-9149-CEAF04D9DD0F}"/>
              </a:ext>
            </a:extLst>
          </p:cNvPr>
          <p:cNvSpPr txBox="1"/>
          <p:nvPr/>
        </p:nvSpPr>
        <p:spPr>
          <a:xfrm>
            <a:off x="224665" y="2811820"/>
            <a:ext cx="8693649" cy="923330"/>
          </a:xfrm>
          <a:prstGeom prst="rect">
            <a:avLst/>
          </a:prstGeom>
          <a:noFill/>
        </p:spPr>
        <p:txBody>
          <a:bodyPr wrap="square">
            <a:spAutoFit/>
          </a:bodyPr>
          <a:lstStyle/>
          <a:p>
            <a:pPr algn="just" eaLnBrk="1" hangingPunct="1">
              <a:lnSpc>
                <a:spcPct val="90000"/>
              </a:lnSpc>
              <a:buFont typeface="Wingdings" pitchFamily="2" charset="2"/>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max</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vaznost</a:t>
            </a:r>
            <a:r>
              <a:rPr lang="en-GB" altLang="en-US" sz="2000" dirty="0">
                <a:cs typeface="Arial" panose="020B0604020202020204" pitchFamily="34" charset="0"/>
              </a:rPr>
              <a:t> </a:t>
            </a:r>
            <a:r>
              <a:rPr lang="en-GB" altLang="en-US" sz="2000" dirty="0" err="1">
                <a:cs typeface="Arial" panose="020B0604020202020204" pitchFamily="34" charset="0"/>
              </a:rPr>
              <a:t>uhlíku</a:t>
            </a:r>
            <a:r>
              <a:rPr lang="en-GB" altLang="en-US" sz="2000" dirty="0">
                <a:cs typeface="Arial" panose="020B0604020202020204" pitchFamily="34" charset="0"/>
              </a:rPr>
              <a:t> 4, </a:t>
            </a:r>
            <a:r>
              <a:rPr lang="cs-CZ" altLang="en-US" sz="2000" dirty="0">
                <a:cs typeface="Arial" panose="020B0604020202020204" pitchFamily="34" charset="0"/>
              </a:rPr>
              <a:t>u </a:t>
            </a:r>
            <a:r>
              <a:rPr lang="en-GB" altLang="en-US" sz="2000" dirty="0">
                <a:cs typeface="Arial" panose="020B0604020202020204" pitchFamily="34" charset="0"/>
              </a:rPr>
              <a:t>k</a:t>
            </a:r>
            <a:r>
              <a:rPr lang="cs-CZ" altLang="en-US" sz="2000" dirty="0">
                <a:cs typeface="Arial" panose="020B0604020202020204" pitchFamily="34" charset="0"/>
              </a:rPr>
              <a:t>ř</a:t>
            </a:r>
            <a:r>
              <a:rPr lang="en-GB" altLang="en-US" sz="2000" dirty="0" err="1">
                <a:cs typeface="Arial" panose="020B0604020202020204" pitchFamily="34" charset="0"/>
              </a:rPr>
              <a:t>emíku</a:t>
            </a:r>
            <a:r>
              <a:rPr lang="en-GB" altLang="en-US" sz="2000" dirty="0">
                <a:cs typeface="Arial" panose="020B0604020202020204" pitchFamily="34" charset="0"/>
              </a:rPr>
              <a:t> a t</a:t>
            </a:r>
            <a:r>
              <a:rPr lang="cs-CZ" altLang="en-US" sz="2000" dirty="0">
                <a:cs typeface="Arial" panose="020B0604020202020204" pitchFamily="34" charset="0"/>
              </a:rPr>
              <a:t>ě</a:t>
            </a:r>
            <a:r>
              <a:rPr lang="en-GB" altLang="en-US" sz="2000" dirty="0" err="1">
                <a:cs typeface="Arial" panose="020B0604020202020204" pitchFamily="34" charset="0"/>
              </a:rPr>
              <a:t>žších</a:t>
            </a:r>
            <a:r>
              <a:rPr lang="en-GB" altLang="en-US" sz="2000" dirty="0">
                <a:cs typeface="Arial" panose="020B0604020202020204" pitchFamily="34" charset="0"/>
              </a:rPr>
              <a:t> </a:t>
            </a:r>
            <a:r>
              <a:rPr lang="en-GB" altLang="en-US" sz="2000" dirty="0" err="1">
                <a:cs typeface="Arial" panose="020B0604020202020204" pitchFamily="34" charset="0"/>
              </a:rPr>
              <a:t>prvk</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podskupiny</a:t>
            </a:r>
            <a:r>
              <a:rPr lang="en-GB" altLang="en-US" sz="2000" dirty="0">
                <a:cs typeface="Arial" panose="020B0604020202020204" pitchFamily="34" charset="0"/>
              </a:rPr>
              <a:t>  6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cs-CZ" altLang="en-US" sz="2000" dirty="0">
                <a:cs typeface="Arial" panose="020B0604020202020204" pitchFamily="34" charset="0"/>
              </a:rPr>
              <a:t>např. </a:t>
            </a:r>
            <a:r>
              <a:rPr lang="en-GB" altLang="en-US" sz="2000" dirty="0">
                <a:cs typeface="Arial" panose="020B0604020202020204" pitchFamily="34" charset="0"/>
              </a:rPr>
              <a:t>v</a:t>
            </a:r>
            <a:r>
              <a:rPr lang="cs-CZ" altLang="en-US" sz="2000" dirty="0" err="1">
                <a:cs typeface="Arial" panose="020B0604020202020204" pitchFamily="34" charset="0"/>
              </a:rPr>
              <a:t>ůč</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hydrolýze</a:t>
            </a:r>
            <a:r>
              <a:rPr lang="en-GB" altLang="en-US" sz="2000" dirty="0">
                <a:cs typeface="Arial" panose="020B0604020202020204" pitchFamily="34" charset="0"/>
              </a:rPr>
              <a:t> </a:t>
            </a:r>
            <a:r>
              <a:rPr lang="en-GB" altLang="en-US" sz="2000" dirty="0" err="1">
                <a:cs typeface="Arial" panose="020B0604020202020204" pitchFamily="34" charset="0"/>
              </a:rPr>
              <a:t>stálý</a:t>
            </a:r>
            <a:r>
              <a:rPr lang="en-GB" altLang="en-US" sz="2000" dirty="0">
                <a:cs typeface="Arial" panose="020B0604020202020204" pitchFamily="34" charset="0"/>
              </a:rPr>
              <a:t> CCl</a:t>
            </a:r>
            <a:r>
              <a:rPr lang="en-GB" altLang="en-US" sz="2000" baseline="-25000" dirty="0">
                <a:cs typeface="Arial" panose="020B0604020202020204" pitchFamily="34" charset="0"/>
              </a:rPr>
              <a:t>4</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rozdíl</a:t>
            </a:r>
            <a:r>
              <a:rPr lang="en-GB" altLang="en-US" sz="2000" dirty="0">
                <a:cs typeface="Arial" panose="020B0604020202020204" pitchFamily="34" charset="0"/>
              </a:rPr>
              <a:t> od </a:t>
            </a:r>
            <a:r>
              <a:rPr lang="en-GB" altLang="en-US" sz="2000" dirty="0" err="1">
                <a:cs typeface="Arial" panose="020B0604020202020204" pitchFamily="34" charset="0"/>
              </a:rPr>
              <a:t>ochotn</a:t>
            </a:r>
            <a:r>
              <a:rPr lang="cs-CZ" altLang="en-US" sz="2000" dirty="0">
                <a:cs typeface="Arial" panose="020B0604020202020204" pitchFamily="34" charset="0"/>
              </a:rPr>
              <a:t>ě</a:t>
            </a:r>
            <a:r>
              <a:rPr lang="en-GB" altLang="en-US" sz="2000" dirty="0">
                <a:cs typeface="Arial" panose="020B0604020202020204" pitchFamily="34" charset="0"/>
              </a:rPr>
              <a:t> se </a:t>
            </a:r>
            <a:r>
              <a:rPr lang="en-GB" altLang="en-US" sz="2000" dirty="0" err="1">
                <a:cs typeface="Arial" panose="020B0604020202020204" pitchFamily="34" charset="0"/>
              </a:rPr>
              <a:t>hydrolyzujícího</a:t>
            </a:r>
            <a:r>
              <a:rPr lang="en-GB" altLang="en-US" sz="2000" dirty="0">
                <a:cs typeface="Arial" panose="020B0604020202020204" pitchFamily="34" charset="0"/>
              </a:rPr>
              <a:t> SiCl</a:t>
            </a:r>
            <a:r>
              <a:rPr lang="en-GB" altLang="en-US" sz="2000" baseline="-25000" dirty="0">
                <a:cs typeface="Arial" panose="020B0604020202020204" pitchFamily="34" charset="0"/>
              </a:rPr>
              <a:t>4</a:t>
            </a:r>
            <a:r>
              <a:rPr lang="en-GB" altLang="en-US" sz="2000" dirty="0">
                <a:cs typeface="Arial" panose="020B0604020202020204" pitchFamily="34" charset="0"/>
              </a:rPr>
              <a:t> </a:t>
            </a:r>
            <a:r>
              <a:rPr lang="cs-CZ" altLang="en-US" sz="2000" dirty="0">
                <a:cs typeface="Arial" panose="020B0604020202020204" pitchFamily="34" charset="0"/>
              </a:rPr>
              <a:t>(přítomnost </a:t>
            </a:r>
            <a:r>
              <a:rPr lang="en-US" altLang="en-US" sz="2000" dirty="0">
                <a:cs typeface="Arial" panose="020B0604020202020204" pitchFamily="34" charset="0"/>
              </a:rPr>
              <a:t>pr</a:t>
            </a:r>
            <a:r>
              <a:rPr lang="cs-CZ" altLang="en-US" sz="2000" dirty="0" err="1">
                <a:cs typeface="Arial" panose="020B0604020202020204" pitchFamily="34" charset="0"/>
              </a:rPr>
              <a:t>ázdných</a:t>
            </a:r>
            <a:r>
              <a:rPr lang="cs-CZ" altLang="en-US" sz="2000" dirty="0">
                <a:cs typeface="Arial" panose="020B0604020202020204" pitchFamily="34" charset="0"/>
              </a:rPr>
              <a:t> d-orbitalů).</a:t>
            </a:r>
          </a:p>
        </p:txBody>
      </p:sp>
      <p:sp>
        <p:nvSpPr>
          <p:cNvPr id="11" name="TextovéPole 10">
            <a:extLst>
              <a:ext uri="{FF2B5EF4-FFF2-40B4-BE49-F238E27FC236}">
                <a16:creationId xmlns:a16="http://schemas.microsoft.com/office/drawing/2014/main" id="{DFECA5D5-E27C-47F5-938C-67BE016A4D46}"/>
              </a:ext>
            </a:extLst>
          </p:cNvPr>
          <p:cNvSpPr txBox="1"/>
          <p:nvPr/>
        </p:nvSpPr>
        <p:spPr>
          <a:xfrm>
            <a:off x="222207" y="3998312"/>
            <a:ext cx="4661471" cy="923330"/>
          </a:xfrm>
          <a:prstGeom prst="rect">
            <a:avLst/>
          </a:prstGeom>
          <a:noFill/>
        </p:spPr>
        <p:txBody>
          <a:bodyPr wrap="square">
            <a:spAutoFit/>
          </a:bodyPr>
          <a:lstStyle/>
          <a:p>
            <a:pPr algn="just" eaLnBrk="1" hangingPunct="1">
              <a:lnSpc>
                <a:spcPct val="90000"/>
              </a:lnSpc>
              <a:buFont typeface="Wingdings" pitchFamily="2" charset="2"/>
              <a:buNone/>
            </a:pPr>
            <a:r>
              <a:rPr lang="en-GB" altLang="en-US" sz="2000" b="1" dirty="0" err="1">
                <a:cs typeface="Arial" panose="020B0604020202020204" pitchFamily="34" charset="0"/>
              </a:rPr>
              <a:t>Oxida</a:t>
            </a:r>
            <a:r>
              <a:rPr lang="cs-CZ" altLang="en-US" sz="2000" b="1" dirty="0">
                <a:cs typeface="Arial" panose="020B0604020202020204" pitchFamily="34" charset="0"/>
              </a:rPr>
              <a:t>č</a:t>
            </a:r>
            <a:r>
              <a:rPr lang="en-GB" altLang="en-US" sz="2000" b="1" dirty="0" err="1">
                <a:cs typeface="Arial" panose="020B0604020202020204" pitchFamily="34" charset="0"/>
              </a:rPr>
              <a:t>ní</a:t>
            </a:r>
            <a:r>
              <a:rPr lang="en-GB" altLang="en-US" sz="2000" b="1" dirty="0">
                <a:cs typeface="Arial" panose="020B0604020202020204" pitchFamily="34" charset="0"/>
              </a:rPr>
              <a:t> </a:t>
            </a:r>
            <a:r>
              <a:rPr lang="cs-CZ" altLang="en-US" sz="2000" b="1" dirty="0">
                <a:cs typeface="Arial" panose="020B0604020202020204" pitchFamily="34" charset="0"/>
              </a:rPr>
              <a:t>č</a:t>
            </a:r>
            <a:r>
              <a:rPr lang="en-GB" altLang="en-US" sz="2000" b="1" dirty="0" err="1">
                <a:cs typeface="Arial" panose="020B0604020202020204" pitchFamily="34" charset="0"/>
              </a:rPr>
              <a:t>ísla</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IV, +IV a  +II  -</a:t>
            </a:r>
            <a:r>
              <a:rPr lang="cs-CZ" altLang="en-US" sz="2000" dirty="0">
                <a:cs typeface="Arial" panose="020B0604020202020204" pitchFamily="34" charset="0"/>
              </a:rPr>
              <a:t> </a:t>
            </a:r>
            <a:r>
              <a:rPr lang="en-GB" altLang="en-US" sz="2000" dirty="0" err="1">
                <a:cs typeface="Arial" panose="020B0604020202020204" pitchFamily="34" charset="0"/>
              </a:rPr>
              <a:t>stabilita</a:t>
            </a:r>
            <a:r>
              <a:rPr lang="en-GB" altLang="en-US" sz="2000" dirty="0">
                <a:cs typeface="Arial" panose="020B0604020202020204" pitchFamily="34" charset="0"/>
              </a:rPr>
              <a:t> ox</a:t>
            </a:r>
            <a:r>
              <a:rPr lang="cs-CZ" altLang="en-US" sz="2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ísla</a:t>
            </a:r>
            <a:r>
              <a:rPr lang="en-GB" altLang="en-US" sz="2000" dirty="0">
                <a:cs typeface="Arial" panose="020B0604020202020204" pitchFamily="34" charset="0"/>
              </a:rPr>
              <a:t> +II </a:t>
            </a:r>
            <a:r>
              <a:rPr lang="en-GB" altLang="en-US" sz="2000" dirty="0" err="1">
                <a:cs typeface="Arial" panose="020B0604020202020204" pitchFamily="34" charset="0"/>
              </a:rPr>
              <a:t>roste</a:t>
            </a:r>
            <a:r>
              <a:rPr lang="en-GB" altLang="en-US" sz="2000" dirty="0">
                <a:cs typeface="Arial" panose="020B0604020202020204" pitchFamily="34" charset="0"/>
              </a:rPr>
              <a:t> s </a:t>
            </a:r>
            <a:r>
              <a:rPr lang="en-GB" altLang="en-US" sz="2000" dirty="0" err="1">
                <a:cs typeface="Arial" panose="020B0604020202020204" pitchFamily="34" charset="0"/>
              </a:rPr>
              <a:t>rostoucím</a:t>
            </a:r>
            <a:r>
              <a:rPr lang="en-GB" altLang="en-US" sz="2000" dirty="0">
                <a:cs typeface="Arial" panose="020B0604020202020204" pitchFamily="34" charset="0"/>
              </a:rPr>
              <a:t> </a:t>
            </a:r>
            <a:r>
              <a:rPr lang="en-GB" altLang="en-US" sz="2000" dirty="0" err="1">
                <a:cs typeface="Arial" panose="020B0604020202020204" pitchFamily="34" charset="0"/>
              </a:rPr>
              <a:t>atomo</a:t>
            </a:r>
            <a:r>
              <a:rPr lang="cs-CZ" altLang="en-US" sz="2000" dirty="0" err="1">
                <a:cs typeface="Arial" panose="020B0604020202020204" pitchFamily="34" charset="0"/>
              </a:rPr>
              <a:t>vý</a:t>
            </a:r>
            <a:r>
              <a:rPr lang="en-GB" altLang="en-US" sz="2000" dirty="0">
                <a:cs typeface="Arial" panose="020B0604020202020204" pitchFamily="34" charset="0"/>
              </a:rPr>
              <a:t>m </a:t>
            </a:r>
            <a:r>
              <a:rPr lang="cs-CZ" altLang="en-US" sz="2000" dirty="0">
                <a:cs typeface="Arial" panose="020B0604020202020204" pitchFamily="34" charset="0"/>
              </a:rPr>
              <a:t>č</a:t>
            </a:r>
            <a:r>
              <a:rPr lang="en-GB" altLang="en-US" sz="2000" dirty="0" err="1">
                <a:cs typeface="Arial" panose="020B0604020202020204" pitchFamily="34" charset="0"/>
              </a:rPr>
              <a:t>íslem</a:t>
            </a:r>
            <a:r>
              <a:rPr lang="en-GB" altLang="en-US" sz="2000" dirty="0">
                <a:cs typeface="Arial" panose="020B0604020202020204" pitchFamily="34" charset="0"/>
              </a:rPr>
              <a:t>; </a:t>
            </a:r>
          </a:p>
        </p:txBody>
      </p:sp>
      <p:pic>
        <p:nvPicPr>
          <p:cNvPr id="12" name="Obrázek 11">
            <a:extLst>
              <a:ext uri="{FF2B5EF4-FFF2-40B4-BE49-F238E27FC236}">
                <a16:creationId xmlns:a16="http://schemas.microsoft.com/office/drawing/2014/main" id="{B4BE56B5-D11E-45BA-A935-A8C91E569747}"/>
              </a:ext>
            </a:extLst>
          </p:cNvPr>
          <p:cNvPicPr>
            <a:picLocks noChangeAspect="1"/>
          </p:cNvPicPr>
          <p:nvPr/>
        </p:nvPicPr>
        <p:blipFill>
          <a:blip r:embed="rId2"/>
          <a:stretch>
            <a:fillRect/>
          </a:stretch>
        </p:blipFill>
        <p:spPr>
          <a:xfrm>
            <a:off x="5206429" y="4115042"/>
            <a:ext cx="3695700" cy="2556423"/>
          </a:xfrm>
          <a:prstGeom prst="rect">
            <a:avLst/>
          </a:prstGeom>
        </p:spPr>
      </p:pic>
      <p:pic>
        <p:nvPicPr>
          <p:cNvPr id="2052" name="Picture 4" descr="Group 14 Elements: The Carbon Family">
            <a:extLst>
              <a:ext uri="{FF2B5EF4-FFF2-40B4-BE49-F238E27FC236}">
                <a16:creationId xmlns:a16="http://schemas.microsoft.com/office/drawing/2014/main" id="{078D8A40-A78E-433E-B18F-077D69C46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72257"/>
            <a:ext cx="5921229"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917AED2-464C-4495-AFED-330CB7DFC719}"/>
              </a:ext>
            </a:extLst>
          </p:cNvPr>
          <p:cNvSpPr txBox="1"/>
          <p:nvPr/>
        </p:nvSpPr>
        <p:spPr>
          <a:xfrm>
            <a:off x="190500" y="5184805"/>
            <a:ext cx="4914900" cy="1200329"/>
          </a:xfrm>
          <a:prstGeom prst="rect">
            <a:avLst/>
          </a:prstGeom>
          <a:noFill/>
        </p:spPr>
        <p:txBody>
          <a:bodyPr wrap="square">
            <a:spAutoFit/>
          </a:bodyPr>
          <a:lstStyle/>
          <a:p>
            <a:pPr eaLnBrk="1" hangingPunct="1">
              <a:lnSpc>
                <a:spcPct val="90000"/>
              </a:lnSpc>
            </a:pPr>
            <a:r>
              <a:rPr lang="en-GB" altLang="en-US" sz="2000" dirty="0" err="1">
                <a:cs typeface="Arial" panose="020B0604020202020204" pitchFamily="34" charset="0"/>
              </a:rPr>
              <a:t>snaha</a:t>
            </a:r>
            <a:r>
              <a:rPr lang="en-GB" altLang="en-US" sz="2000" dirty="0">
                <a:cs typeface="Arial" panose="020B0604020202020204" pitchFamily="34" charset="0"/>
              </a:rPr>
              <a:t> po </a:t>
            </a:r>
            <a:r>
              <a:rPr lang="cs-CZ" altLang="en-US" sz="2000" dirty="0">
                <a:cs typeface="Arial" panose="020B0604020202020204" pitchFamily="34" charset="0"/>
              </a:rPr>
              <a:t>ř</a:t>
            </a:r>
            <a:r>
              <a:rPr lang="en-GB" altLang="en-US" sz="2000" dirty="0">
                <a:cs typeface="Arial" panose="020B0604020202020204" pitchFamily="34" charset="0"/>
              </a:rPr>
              <a:t>et</a:t>
            </a:r>
            <a:r>
              <a:rPr lang="cs-CZ" altLang="en-US" sz="2000" dirty="0">
                <a:cs typeface="Arial" panose="020B0604020202020204" pitchFamily="34" charset="0"/>
              </a:rPr>
              <a:t>ě</a:t>
            </a:r>
            <a:r>
              <a:rPr lang="en-GB" altLang="en-US" sz="2000" dirty="0" err="1">
                <a:cs typeface="Arial" panose="020B0604020202020204" pitchFamily="34" charset="0"/>
              </a:rPr>
              <a:t>zení</a:t>
            </a:r>
            <a:r>
              <a:rPr lang="en-GB" altLang="en-US" sz="2000" dirty="0">
                <a:cs typeface="Arial" panose="020B0604020202020204" pitchFamily="34" charset="0"/>
              </a:rPr>
              <a:t> </a:t>
            </a:r>
            <a:r>
              <a:rPr lang="en-GB" altLang="en-US" sz="2000" dirty="0" err="1">
                <a:cs typeface="Arial" panose="020B0604020202020204" pitchFamily="34" charset="0"/>
              </a:rPr>
              <a:t>klesá</a:t>
            </a:r>
            <a:r>
              <a:rPr lang="en-GB" altLang="en-US" sz="2000" dirty="0">
                <a:cs typeface="Arial" panose="020B0604020202020204" pitchFamily="34" charset="0"/>
              </a:rPr>
              <a:t> v </a:t>
            </a:r>
            <a:r>
              <a:rPr lang="cs-CZ" altLang="en-US" sz="2000" dirty="0">
                <a:cs typeface="Arial" panose="020B0604020202020204" pitchFamily="34" charset="0"/>
              </a:rPr>
              <a:t>ř</a:t>
            </a:r>
            <a:r>
              <a:rPr lang="en-GB" altLang="en-US" sz="2000" dirty="0">
                <a:cs typeface="Arial" panose="020B0604020202020204" pitchFamily="34" charset="0"/>
              </a:rPr>
              <a:t>ad</a:t>
            </a:r>
            <a:r>
              <a:rPr lang="cs-CZ" altLang="en-US" sz="2000" dirty="0">
                <a:cs typeface="Arial" panose="020B0604020202020204" pitchFamily="34" charset="0"/>
              </a:rPr>
              <a:t>ě</a:t>
            </a:r>
            <a:r>
              <a:rPr lang="en-GB" altLang="en-US" sz="2000" dirty="0">
                <a:cs typeface="Arial" panose="020B0604020202020204" pitchFamily="34" charset="0"/>
              </a:rPr>
              <a:t>: C - Si - Ge – Sn</a:t>
            </a:r>
            <a:endParaRPr lang="cs-CZ" altLang="en-US" sz="2000" dirty="0">
              <a:cs typeface="Arial" panose="020B0604020202020204" pitchFamily="34" charset="0"/>
            </a:endParaRPr>
          </a:p>
          <a:p>
            <a:pPr eaLnBrk="1" hangingPunct="1">
              <a:lnSpc>
                <a:spcPct val="90000"/>
              </a:lnSpc>
            </a:pPr>
            <a:endParaRPr lang="cs-CZ" altLang="en-US" sz="2000" dirty="0">
              <a:cs typeface="Arial" panose="020B0604020202020204" pitchFamily="34" charset="0"/>
            </a:endParaRPr>
          </a:p>
          <a:p>
            <a:pPr eaLnBrk="1" hangingPunct="1">
              <a:lnSpc>
                <a:spcPct val="90000"/>
              </a:lnSpc>
            </a:pPr>
            <a:r>
              <a:rPr lang="en-GB" altLang="en-US" sz="2000" dirty="0">
                <a:cs typeface="Arial" panose="020B0604020202020204" pitchFamily="34" charset="0"/>
              </a:rPr>
              <a:t>Si, Ge, Sn a Pb </a:t>
            </a:r>
            <a:r>
              <a:rPr lang="en-GB" altLang="en-US" sz="2000" dirty="0" err="1">
                <a:cs typeface="Arial" panose="020B0604020202020204" pitchFamily="34" charset="0"/>
              </a:rPr>
              <a:t>netvo</a:t>
            </a:r>
            <a:r>
              <a:rPr lang="cs-CZ" altLang="en-US" sz="2000" dirty="0">
                <a:cs typeface="Arial" panose="020B0604020202020204" pitchFamily="34" charset="0"/>
              </a:rPr>
              <a:t>ř</a:t>
            </a:r>
            <a:r>
              <a:rPr lang="en-GB" altLang="en-US" sz="2000" dirty="0">
                <a:cs typeface="Arial" panose="020B0604020202020204" pitchFamily="34" charset="0"/>
              </a:rPr>
              <a:t>í </a:t>
            </a:r>
            <a:r>
              <a:rPr lang="en-GB" altLang="en-US" sz="2000" dirty="0" err="1">
                <a:cs typeface="Arial" panose="020B0604020202020204" pitchFamily="34" charset="0"/>
              </a:rPr>
              <a:t>násobné</a:t>
            </a:r>
            <a:r>
              <a:rPr lang="en-GB" altLang="en-US" sz="2000" dirty="0">
                <a:cs typeface="Arial" panose="020B0604020202020204" pitchFamily="34" charset="0"/>
              </a:rPr>
              <a:t> p</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vazby</a:t>
            </a:r>
            <a:r>
              <a:rPr lang="en-GB" altLang="en-US" sz="2000" dirty="0">
                <a:cs typeface="Arial" panose="020B0604020202020204" pitchFamily="34" charset="0"/>
              </a:rPr>
              <a:t> ani </a:t>
            </a:r>
            <a:r>
              <a:rPr lang="en-GB" altLang="en-US" sz="2000" dirty="0" err="1">
                <a:cs typeface="Arial" panose="020B0604020202020204" pitchFamily="34" charset="0"/>
              </a:rPr>
              <a:t>mezi</a:t>
            </a:r>
            <a:r>
              <a:rPr lang="en-GB" altLang="en-US" sz="2000" dirty="0">
                <a:cs typeface="Arial" panose="020B0604020202020204" pitchFamily="34" charset="0"/>
              </a:rPr>
              <a:t> </a:t>
            </a:r>
            <a:r>
              <a:rPr lang="en-GB" altLang="en-US" sz="2000" dirty="0" err="1">
                <a:cs typeface="Arial" panose="020B0604020202020204" pitchFamily="34" charset="0"/>
              </a:rPr>
              <a:t>sebou</a:t>
            </a:r>
            <a:r>
              <a:rPr lang="en-GB" altLang="en-US" sz="2000" dirty="0">
                <a:cs typeface="Arial" panose="020B0604020202020204" pitchFamily="34" charset="0"/>
              </a:rPr>
              <a:t>, ani s </a:t>
            </a:r>
            <a:r>
              <a:rPr lang="en-GB" altLang="en-US" sz="2000" dirty="0" err="1">
                <a:cs typeface="Arial" panose="020B0604020202020204" pitchFamily="34" charset="0"/>
              </a:rPr>
              <a:t>jinými</a:t>
            </a:r>
            <a:r>
              <a:rPr lang="en-GB" altLang="en-US" sz="2000" dirty="0">
                <a:cs typeface="Arial" panose="020B0604020202020204" pitchFamily="34" charset="0"/>
              </a:rPr>
              <a:t> </a:t>
            </a:r>
            <a:r>
              <a:rPr lang="en-GB" altLang="en-US" sz="2000" dirty="0" err="1">
                <a:cs typeface="Arial" panose="020B0604020202020204" pitchFamily="34" charset="0"/>
              </a:rPr>
              <a:t>prvky</a:t>
            </a:r>
            <a:r>
              <a:rPr lang="en-GB" altLang="en-US" sz="2000" dirty="0">
                <a:cs typeface="Arial" panose="020B0604020202020204" pitchFamily="34" charset="0"/>
              </a:rPr>
              <a:t> </a:t>
            </a:r>
          </a:p>
        </p:txBody>
      </p:sp>
    </p:spTree>
    <p:extLst>
      <p:ext uri="{BB962C8B-B14F-4D97-AF65-F5344CB8AC3E}">
        <p14:creationId xmlns:p14="http://schemas.microsoft.com/office/powerpoint/2010/main" val="1549856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763000" cy="4093428"/>
          </a:xfrm>
          <a:prstGeom prst="rect">
            <a:avLst/>
          </a:prstGeom>
        </p:spPr>
        <p:txBody>
          <a:bodyPr wrap="square">
            <a:spAutoFit/>
          </a:bodyPr>
          <a:lstStyle/>
          <a:p>
            <a:r>
              <a:rPr lang="cs-CZ" sz="2000" dirty="0">
                <a:cs typeface="Arial" panose="020B0604020202020204" pitchFamily="34" charset="0"/>
              </a:rPr>
              <a:t>Cín je amfoterní kov. Reakcí cínu s koncentrovanými alkalickými hydroxidy vznikají za horka alkalické </a:t>
            </a:r>
            <a:r>
              <a:rPr lang="cs-CZ" sz="2000" dirty="0" err="1">
                <a:cs typeface="Arial" panose="020B0604020202020204" pitchFamily="34" charset="0"/>
              </a:rPr>
              <a:t>hexahydroxocíničitany</a:t>
            </a:r>
            <a:r>
              <a:rPr lang="cs-CZ" sz="2000" dirty="0">
                <a:cs typeface="Arial" panose="020B0604020202020204" pitchFamily="34" charset="0"/>
              </a:rPr>
              <a:t>, za chladu </a:t>
            </a:r>
            <a:r>
              <a:rPr lang="cs-CZ" sz="2000" dirty="0" err="1">
                <a:cs typeface="Arial" panose="020B0604020202020204" pitchFamily="34" charset="0"/>
              </a:rPr>
              <a:t>trihydroxocínatany</a:t>
            </a:r>
            <a:r>
              <a:rPr lang="cs-CZ" sz="2000" dirty="0">
                <a:cs typeface="Arial" panose="020B0604020202020204" pitchFamily="34" charset="0"/>
              </a:rPr>
              <a:t>:</a:t>
            </a:r>
          </a:p>
          <a:p>
            <a:r>
              <a:rPr lang="cs-CZ" sz="2000" dirty="0">
                <a:cs typeface="Arial" panose="020B0604020202020204" pitchFamily="34" charset="0"/>
              </a:rPr>
              <a:t>		</a:t>
            </a:r>
            <a:r>
              <a:rPr lang="cs-CZ" sz="2000" dirty="0" err="1">
                <a:cs typeface="Arial" panose="020B0604020202020204" pitchFamily="34" charset="0"/>
              </a:rPr>
              <a:t>Sn</a:t>
            </a:r>
            <a:r>
              <a:rPr lang="cs-CZ" sz="2000" dirty="0">
                <a:cs typeface="Arial" panose="020B0604020202020204" pitchFamily="34" charset="0"/>
              </a:rPr>
              <a:t> + 2NaOH + 4H</a:t>
            </a:r>
            <a:r>
              <a:rPr lang="cs-CZ" sz="2000" baseline="-25000" dirty="0">
                <a:cs typeface="Arial" panose="020B0604020202020204" pitchFamily="34" charset="0"/>
              </a:rPr>
              <a:t>2</a:t>
            </a:r>
            <a:r>
              <a:rPr lang="cs-CZ" sz="2000" dirty="0">
                <a:cs typeface="Arial" panose="020B0604020202020204" pitchFamily="34" charset="0"/>
              </a:rPr>
              <a:t>O → Na</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Sn</a:t>
            </a:r>
            <a:r>
              <a:rPr lang="cs-CZ" sz="2000" dirty="0">
                <a:cs typeface="Arial" panose="020B0604020202020204" pitchFamily="34" charset="0"/>
              </a:rPr>
              <a:t>(OH)</a:t>
            </a:r>
            <a:r>
              <a:rPr lang="cs-CZ" sz="2000" baseline="-25000" dirty="0">
                <a:cs typeface="Arial" panose="020B0604020202020204" pitchFamily="34" charset="0"/>
              </a:rPr>
              <a:t>6</a:t>
            </a:r>
            <a:r>
              <a:rPr lang="cs-CZ" sz="2000" dirty="0">
                <a:cs typeface="Arial" panose="020B0604020202020204" pitchFamily="34" charset="0"/>
              </a:rPr>
              <a:t>] + 2H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		</a:t>
            </a:r>
            <a:r>
              <a:rPr lang="cs-CZ" sz="2000" dirty="0" err="1">
                <a:cs typeface="Arial" panose="020B0604020202020204" pitchFamily="34" charset="0"/>
              </a:rPr>
              <a:t>Sn</a:t>
            </a:r>
            <a:r>
              <a:rPr lang="cs-CZ" sz="2000" dirty="0">
                <a:cs typeface="Arial" panose="020B0604020202020204" pitchFamily="34" charset="0"/>
              </a:rPr>
              <a:t> + </a:t>
            </a:r>
            <a:r>
              <a:rPr lang="cs-CZ" sz="2000" dirty="0" err="1">
                <a:cs typeface="Arial" panose="020B0604020202020204" pitchFamily="34" charset="0"/>
              </a:rPr>
              <a:t>NaOH</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 → Na[</a:t>
            </a:r>
            <a:r>
              <a:rPr lang="cs-CZ" sz="2000" dirty="0" err="1">
                <a:cs typeface="Arial" panose="020B0604020202020204" pitchFamily="34" charset="0"/>
              </a:rPr>
              <a:t>Sn</a:t>
            </a:r>
            <a:r>
              <a:rPr lang="cs-CZ" sz="2000" dirty="0">
                <a:cs typeface="Arial" panose="020B0604020202020204" pitchFamily="34" charset="0"/>
              </a:rPr>
              <a:t>(OH)</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Již za normální teploty se slučuje s </a:t>
            </a:r>
            <a:r>
              <a:rPr lang="cs-CZ" sz="2000" u="sng" dirty="0">
                <a:cs typeface="Arial" panose="020B0604020202020204" pitchFamily="34" charset="0"/>
              </a:rPr>
              <a:t>chlorem</a:t>
            </a:r>
            <a:r>
              <a:rPr lang="cs-CZ" sz="2000" dirty="0">
                <a:cs typeface="Arial" panose="020B0604020202020204" pitchFamily="34" charset="0"/>
              </a:rPr>
              <a:t> a </a:t>
            </a:r>
            <a:r>
              <a:rPr lang="cs-CZ" sz="2000" u="sng" dirty="0">
                <a:cs typeface="Arial" panose="020B0604020202020204" pitchFamily="34" charset="0"/>
              </a:rPr>
              <a:t>bromem</a:t>
            </a:r>
            <a:r>
              <a:rPr lang="cs-CZ" sz="2000" dirty="0">
                <a:cs typeface="Arial" panose="020B0604020202020204" pitchFamily="34" charset="0"/>
              </a:rPr>
              <a:t>, s </a:t>
            </a:r>
            <a:r>
              <a:rPr lang="cs-CZ" sz="2000" u="sng" dirty="0">
                <a:cs typeface="Arial" panose="020B0604020202020204" pitchFamily="34" charset="0"/>
              </a:rPr>
              <a:t>jodem</a:t>
            </a:r>
            <a:r>
              <a:rPr lang="cs-CZ" sz="2000" dirty="0">
                <a:cs typeface="Arial" panose="020B0604020202020204" pitchFamily="34" charset="0"/>
              </a:rPr>
              <a:t> reaguje až po zahřátí, s </a:t>
            </a:r>
            <a:r>
              <a:rPr lang="cs-CZ" sz="2000" u="sng" dirty="0">
                <a:cs typeface="Arial" panose="020B0604020202020204" pitchFamily="34" charset="0"/>
              </a:rPr>
              <a:t>fluorem</a:t>
            </a:r>
            <a:r>
              <a:rPr lang="cs-CZ" sz="2000" dirty="0">
                <a:cs typeface="Arial" panose="020B0604020202020204" pitchFamily="34" charset="0"/>
              </a:rPr>
              <a:t> se při teplotě nad 100°C prudce slučuje za vzniku plamene. Za zvýšené teploty ochotně reaguje se </a:t>
            </a:r>
            <a:r>
              <a:rPr lang="cs-CZ" sz="2000" u="sng" dirty="0">
                <a:cs typeface="Arial" panose="020B0604020202020204" pitchFamily="34" charset="0"/>
              </a:rPr>
              <a:t>sírou</a:t>
            </a:r>
            <a:r>
              <a:rPr lang="cs-CZ" sz="2000" dirty="0">
                <a:cs typeface="Arial" panose="020B0604020202020204" pitchFamily="34" charset="0"/>
              </a:rPr>
              <a:t>, </a:t>
            </a:r>
            <a:r>
              <a:rPr lang="cs-CZ" sz="2000" u="sng" dirty="0">
                <a:cs typeface="Arial" panose="020B0604020202020204" pitchFamily="34" charset="0"/>
              </a:rPr>
              <a:t>selenem</a:t>
            </a:r>
            <a:r>
              <a:rPr lang="cs-CZ" sz="2000" dirty="0">
                <a:cs typeface="Arial" panose="020B0604020202020204" pitchFamily="34" charset="0"/>
              </a:rPr>
              <a:t>, </a:t>
            </a:r>
            <a:r>
              <a:rPr lang="cs-CZ" sz="2000" u="sng" dirty="0">
                <a:cs typeface="Arial" panose="020B0604020202020204" pitchFamily="34" charset="0"/>
              </a:rPr>
              <a:t>tellurem</a:t>
            </a:r>
            <a:r>
              <a:rPr lang="cs-CZ" sz="2000" dirty="0">
                <a:cs typeface="Arial" panose="020B0604020202020204" pitchFamily="34" charset="0"/>
              </a:rPr>
              <a:t> a </a:t>
            </a:r>
            <a:r>
              <a:rPr lang="cs-CZ" sz="2000" u="sng" dirty="0">
                <a:cs typeface="Arial" panose="020B0604020202020204" pitchFamily="34" charset="0"/>
              </a:rPr>
              <a:t>fosforem</a:t>
            </a:r>
            <a:r>
              <a:rPr lang="cs-CZ" sz="2000" dirty="0">
                <a:cs typeface="Arial" panose="020B0604020202020204" pitchFamily="34" charset="0"/>
              </a:rPr>
              <a:t>.</a:t>
            </a:r>
          </a:p>
          <a:p>
            <a:endParaRPr lang="cs-CZ" sz="2000" dirty="0">
              <a:cs typeface="Arial" panose="020B0604020202020204" pitchFamily="34" charset="0"/>
            </a:endParaRPr>
          </a:p>
          <a:p>
            <a:pPr algn="just"/>
            <a:r>
              <a:rPr lang="cs-CZ" sz="2000" u="sng" dirty="0">
                <a:cs typeface="Arial" panose="020B0604020202020204" pitchFamily="34" charset="0"/>
              </a:rPr>
              <a:t>V oxidačním stupni II má cín amfoterní charakter, v </a:t>
            </a:r>
            <a:r>
              <a:rPr lang="cs-CZ" sz="2000" u="sng" dirty="0" err="1">
                <a:cs typeface="Arial" panose="020B0604020202020204" pitchFamily="34" charset="0"/>
              </a:rPr>
              <a:t>ox</a:t>
            </a:r>
            <a:r>
              <a:rPr lang="cs-CZ" sz="2000" u="sng" dirty="0">
                <a:cs typeface="Arial" panose="020B0604020202020204" pitchFamily="34" charset="0"/>
              </a:rPr>
              <a:t>. stupni IV má charakter kyselý</a:t>
            </a:r>
            <a:r>
              <a:rPr lang="cs-CZ" sz="2000" dirty="0">
                <a:cs typeface="Arial" panose="020B0604020202020204" pitchFamily="34" charset="0"/>
              </a:rPr>
              <a:t>. Dvoumocný cín se v roztocích vyskytuje jako kation cínatý Sn</a:t>
            </a:r>
            <a:r>
              <a:rPr lang="cs-CZ" sz="2000" baseline="30000" dirty="0">
                <a:cs typeface="Arial" panose="020B0604020202020204" pitchFamily="34" charset="0"/>
              </a:rPr>
              <a:t>2+</a:t>
            </a:r>
            <a:r>
              <a:rPr lang="cs-CZ" sz="2000" dirty="0">
                <a:cs typeface="Arial" panose="020B0604020202020204" pitchFamily="34" charset="0"/>
              </a:rPr>
              <a:t> i jako anion </a:t>
            </a:r>
            <a:r>
              <a:rPr lang="cs-CZ" sz="2000" dirty="0" err="1">
                <a:cs typeface="Arial" panose="020B0604020202020204" pitchFamily="34" charset="0"/>
              </a:rPr>
              <a:t>cínatanový</a:t>
            </a:r>
            <a:r>
              <a:rPr lang="cs-CZ" sz="2000" dirty="0">
                <a:cs typeface="Arial" panose="020B0604020202020204" pitchFamily="34" charset="0"/>
              </a:rPr>
              <a:t> [</a:t>
            </a:r>
            <a:r>
              <a:rPr lang="cs-CZ" sz="2000" dirty="0" err="1">
                <a:cs typeface="Arial" panose="020B0604020202020204" pitchFamily="34" charset="0"/>
              </a:rPr>
              <a:t>Sn</a:t>
            </a:r>
            <a:r>
              <a:rPr lang="cs-CZ" sz="2000" dirty="0">
                <a:cs typeface="Arial" panose="020B0604020202020204" pitchFamily="34" charset="0"/>
              </a:rPr>
              <a:t>(OH)</a:t>
            </a:r>
            <a:r>
              <a:rPr lang="cs-CZ" sz="2000" baseline="-25000" dirty="0">
                <a:cs typeface="Arial" panose="020B0604020202020204" pitchFamily="34" charset="0"/>
              </a:rPr>
              <a:t>3</a:t>
            </a:r>
            <a:r>
              <a:rPr lang="cs-CZ" sz="2000" dirty="0">
                <a:cs typeface="Arial" panose="020B0604020202020204" pitchFamily="34" charset="0"/>
              </a:rPr>
              <a:t>]</a:t>
            </a:r>
            <a:r>
              <a:rPr lang="cs-CZ" sz="2000" baseline="30000" dirty="0">
                <a:cs typeface="Arial" panose="020B0604020202020204" pitchFamily="34" charset="0"/>
              </a:rPr>
              <a:t>-</a:t>
            </a:r>
            <a:r>
              <a:rPr lang="cs-CZ" sz="2000" dirty="0">
                <a:cs typeface="Arial" panose="020B0604020202020204" pitchFamily="34" charset="0"/>
              </a:rPr>
              <a:t>, čtyřmocný cín je v roztocích ve formě kationu cíničitého Sn</a:t>
            </a:r>
            <a:r>
              <a:rPr lang="cs-CZ" sz="2000" baseline="30000" dirty="0">
                <a:cs typeface="Arial" panose="020B0604020202020204" pitchFamily="34" charset="0"/>
              </a:rPr>
              <a:t>4+</a:t>
            </a:r>
            <a:r>
              <a:rPr lang="cs-CZ" sz="2000" dirty="0">
                <a:cs typeface="Arial" panose="020B0604020202020204" pitchFamily="34" charset="0"/>
              </a:rPr>
              <a:t> a ve formě anionu </a:t>
            </a:r>
            <a:r>
              <a:rPr lang="cs-CZ" sz="2000" dirty="0" err="1">
                <a:cs typeface="Arial" panose="020B0604020202020204" pitchFamily="34" charset="0"/>
              </a:rPr>
              <a:t>cíničitanového</a:t>
            </a:r>
            <a:r>
              <a:rPr lang="cs-CZ" sz="2000" dirty="0">
                <a:cs typeface="Arial" panose="020B0604020202020204" pitchFamily="34" charset="0"/>
              </a:rPr>
              <a:t> (SnO</a:t>
            </a:r>
            <a:r>
              <a:rPr lang="cs-CZ" sz="2000" baseline="-25000" dirty="0">
                <a:cs typeface="Arial" panose="020B0604020202020204" pitchFamily="34" charset="0"/>
              </a:rPr>
              <a:t>3</a:t>
            </a:r>
            <a:r>
              <a:rPr lang="cs-CZ" sz="2000" dirty="0">
                <a:cs typeface="Arial" panose="020B0604020202020204" pitchFamily="34" charset="0"/>
              </a:rPr>
              <a:t>)</a:t>
            </a:r>
            <a:r>
              <a:rPr lang="cs-CZ" sz="2000" baseline="30000" dirty="0">
                <a:cs typeface="Arial" panose="020B0604020202020204" pitchFamily="34" charset="0"/>
              </a:rPr>
              <a:t>2-</a:t>
            </a:r>
            <a:r>
              <a:rPr lang="cs-CZ" sz="2000" dirty="0">
                <a:cs typeface="Arial" panose="020B0604020202020204" pitchFamily="34" charset="0"/>
              </a:rPr>
              <a:t>. </a:t>
            </a:r>
            <a:r>
              <a:rPr lang="cs-CZ" altLang="en-US" sz="2000" u="sng" dirty="0">
                <a:cs typeface="Arial" panose="020B0604020202020204" pitchFamily="34" charset="0"/>
              </a:rPr>
              <a:t>S</a:t>
            </a:r>
            <a:r>
              <a:rPr lang="en-GB" altLang="en-US" sz="2000" u="sng" dirty="0" err="1">
                <a:cs typeface="Arial" panose="020B0604020202020204" pitchFamily="34" charset="0"/>
              </a:rPr>
              <a:t>oli</a:t>
            </a:r>
            <a:r>
              <a:rPr lang="en-GB" altLang="en-US" sz="2000" u="sng" dirty="0">
                <a:cs typeface="Arial" panose="020B0604020202020204" pitchFamily="34" charset="0"/>
              </a:rPr>
              <a:t> </a:t>
            </a:r>
            <a:r>
              <a:rPr lang="en-GB" altLang="en-US" sz="2000" u="sng" dirty="0" err="1">
                <a:cs typeface="Arial" panose="020B0604020202020204" pitchFamily="34" charset="0"/>
              </a:rPr>
              <a:t>cínaté</a:t>
            </a:r>
            <a:r>
              <a:rPr lang="en-GB" altLang="en-US" sz="2000" u="sng" dirty="0">
                <a:cs typeface="Arial" panose="020B0604020202020204" pitchFamily="34" charset="0"/>
              </a:rPr>
              <a:t> </a:t>
            </a:r>
            <a:r>
              <a:rPr lang="cs-CZ" altLang="en-US" sz="2000" u="sng" dirty="0">
                <a:cs typeface="Arial" panose="020B0604020202020204" pitchFamily="34" charset="0"/>
              </a:rPr>
              <a:t>jsou </a:t>
            </a:r>
            <a:r>
              <a:rPr lang="en-GB" altLang="en-US" sz="2000" u="sng" dirty="0" err="1">
                <a:cs typeface="Arial" panose="020B0604020202020204" pitchFamily="34" charset="0"/>
              </a:rPr>
              <a:t>silná</a:t>
            </a:r>
            <a:r>
              <a:rPr lang="en-GB" altLang="en-US" sz="2000" u="sng" dirty="0">
                <a:cs typeface="Arial" panose="020B0604020202020204" pitchFamily="34" charset="0"/>
              </a:rPr>
              <a:t> </a:t>
            </a:r>
            <a:r>
              <a:rPr lang="en-GB" altLang="en-US" sz="2000" u="sng" dirty="0" err="1">
                <a:cs typeface="Arial" panose="020B0604020202020204" pitchFamily="34" charset="0"/>
              </a:rPr>
              <a:t>reduk</a:t>
            </a:r>
            <a:r>
              <a:rPr lang="cs-CZ" altLang="en-US" sz="2000" u="sng" dirty="0">
                <a:cs typeface="Arial" panose="020B0604020202020204" pitchFamily="34" charset="0"/>
              </a:rPr>
              <a:t>ční</a:t>
            </a:r>
            <a:r>
              <a:rPr lang="en-GB" altLang="en-US" sz="2000" u="sng" dirty="0">
                <a:cs typeface="Arial" panose="020B0604020202020204" pitchFamily="34" charset="0"/>
              </a:rPr>
              <a:t> </a:t>
            </a:r>
            <a:r>
              <a:rPr lang="cs-CZ" altLang="en-US" sz="2000" u="sng" dirty="0">
                <a:cs typeface="Arial" panose="020B0604020202020204" pitchFamily="34" charset="0"/>
              </a:rPr>
              <a:t>č</a:t>
            </a:r>
            <a:r>
              <a:rPr lang="en-GB" altLang="en-US" sz="2000" u="sng" dirty="0" err="1">
                <a:cs typeface="Arial" panose="020B0604020202020204" pitchFamily="34" charset="0"/>
              </a:rPr>
              <a:t>inidla</a:t>
            </a:r>
            <a:r>
              <a:rPr lang="cs-CZ" altLang="en-US" sz="2000" dirty="0">
                <a:cs typeface="Arial" panose="020B0604020202020204" pitchFamily="34" charset="0"/>
              </a:rPr>
              <a:t>. </a:t>
            </a:r>
            <a:r>
              <a:rPr lang="cs-CZ" sz="2000" dirty="0">
                <a:cs typeface="Arial" panose="020B0604020202020204" pitchFamily="34" charset="0"/>
              </a:rPr>
              <a:t>V záporném oxidačním stavu -IV vystupuje cín ve </a:t>
            </a:r>
            <a:r>
              <a:rPr lang="cs-CZ" sz="2000" dirty="0" err="1">
                <a:cs typeface="Arial" panose="020B0604020202020204" pitchFamily="34" charset="0"/>
              </a:rPr>
              <a:t>stannanu</a:t>
            </a:r>
            <a:r>
              <a:rPr lang="cs-CZ" sz="2000" dirty="0">
                <a:cs typeface="Arial" panose="020B0604020202020204" pitchFamily="34" charset="0"/>
              </a:rPr>
              <a:t> SnH</a:t>
            </a:r>
            <a:r>
              <a:rPr lang="cs-CZ" sz="2000" baseline="-25000" dirty="0">
                <a:cs typeface="Arial" panose="020B0604020202020204" pitchFamily="34" charset="0"/>
              </a:rPr>
              <a:t>4</a:t>
            </a:r>
            <a:r>
              <a:rPr lang="cs-CZ" sz="2000" dirty="0">
                <a:cs typeface="Arial" panose="020B0604020202020204" pitchFamily="34" charset="0"/>
              </a:rPr>
              <a:t>.</a:t>
            </a:r>
          </a:p>
        </p:txBody>
      </p:sp>
      <p:sp>
        <p:nvSpPr>
          <p:cNvPr id="6" name="TextovéPole 5">
            <a:extLst>
              <a:ext uri="{FF2B5EF4-FFF2-40B4-BE49-F238E27FC236}">
                <a16:creationId xmlns:a16="http://schemas.microsoft.com/office/drawing/2014/main" id="{4737F01C-903A-B201-5D1A-99DA0091C482}"/>
              </a:ext>
            </a:extLst>
          </p:cNvPr>
          <p:cNvSpPr txBox="1"/>
          <p:nvPr/>
        </p:nvSpPr>
        <p:spPr>
          <a:xfrm>
            <a:off x="152400" y="4876800"/>
            <a:ext cx="8610600" cy="707886"/>
          </a:xfrm>
          <a:prstGeom prst="rect">
            <a:avLst/>
          </a:prstGeom>
          <a:noFill/>
        </p:spPr>
        <p:txBody>
          <a:bodyPr wrap="square">
            <a:spAutoFit/>
          </a:bodyPr>
          <a:lstStyle/>
          <a:p>
            <a:pPr marL="0" indent="0" algn="just">
              <a:buNone/>
            </a:pPr>
            <a:r>
              <a:rPr lang="cs-CZ" sz="2000" dirty="0">
                <a:cs typeface="Arial" panose="020B0604020202020204" pitchFamily="34" charset="0"/>
              </a:rPr>
              <a:t>Přírodní cín je směsí 10 stabilních a dvou nestabilních izotopů, nejvyšší podíl (32,59 %) zaujímá izotop </a:t>
            </a:r>
            <a:r>
              <a:rPr lang="cs-CZ" sz="2000" baseline="30000" dirty="0" err="1">
                <a:cs typeface="Arial" panose="020B0604020202020204" pitchFamily="34" charset="0"/>
              </a:rPr>
              <a:t>120</a:t>
            </a:r>
            <a:r>
              <a:rPr lang="cs-CZ" sz="2000" dirty="0" err="1">
                <a:cs typeface="Arial" panose="020B0604020202020204" pitchFamily="34" charset="0"/>
              </a:rPr>
              <a:t>Sn</a:t>
            </a:r>
            <a:r>
              <a:rPr lang="cs-CZ" sz="2000" dirty="0">
                <a:cs typeface="Arial" panose="020B0604020202020204" pitchFamily="34" charset="0"/>
              </a:rPr>
              <a:t>. </a:t>
            </a:r>
          </a:p>
        </p:txBody>
      </p:sp>
    </p:spTree>
    <p:extLst>
      <p:ext uri="{BB962C8B-B14F-4D97-AF65-F5344CB8AC3E}">
        <p14:creationId xmlns:p14="http://schemas.microsoft.com/office/powerpoint/2010/main" val="2948094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52400" y="2590800"/>
            <a:ext cx="8686800" cy="2057400"/>
          </a:xfrm>
        </p:spPr>
        <p:txBody>
          <a:bodyPr>
            <a:noAutofit/>
          </a:bodyPr>
          <a:lstStyle/>
          <a:p>
            <a:pPr marL="0" indent="0" algn="just">
              <a:buNone/>
            </a:pPr>
            <a:r>
              <a:rPr lang="cs-CZ" sz="2000" b="1" dirty="0">
                <a:cs typeface="Arial" panose="020B0604020202020204" pitchFamily="34" charset="0"/>
              </a:rPr>
              <a:t>Využití</a:t>
            </a:r>
          </a:p>
          <a:p>
            <a:pPr marL="0" indent="0" algn="just">
              <a:buNone/>
            </a:pPr>
            <a:r>
              <a:rPr lang="cs-CZ" sz="2000" dirty="0">
                <a:cs typeface="Arial" panose="020B0604020202020204" pitchFamily="34" charset="0"/>
              </a:rPr>
              <a:t>  Cín slouží k přípravě celé řady slitin, k </a:t>
            </a:r>
            <a:r>
              <a:rPr lang="cs-CZ" sz="2000" u="sng" dirty="0">
                <a:cs typeface="Arial" panose="020B0604020202020204" pitchFamily="34" charset="0"/>
              </a:rPr>
              <a:t>výrobě staniolu</a:t>
            </a:r>
            <a:r>
              <a:rPr lang="cs-CZ" sz="2000" dirty="0">
                <a:cs typeface="Arial" panose="020B0604020202020204" pitchFamily="34" charset="0"/>
              </a:rPr>
              <a:t> a k </a:t>
            </a:r>
            <a:r>
              <a:rPr lang="cs-CZ" sz="2000" u="sng" dirty="0">
                <a:cs typeface="Arial" panose="020B0604020202020204" pitchFamily="34" charset="0"/>
              </a:rPr>
              <a:t>pokovování plechů</a:t>
            </a:r>
            <a:r>
              <a:rPr lang="cs-CZ" sz="2000" dirty="0">
                <a:cs typeface="Arial" panose="020B0604020202020204" pitchFamily="34" charset="0"/>
              </a:rPr>
              <a:t>, zejména pro výrobu </a:t>
            </a:r>
            <a:r>
              <a:rPr lang="cs-CZ" sz="2000" u="sng" dirty="0">
                <a:cs typeface="Arial" panose="020B0604020202020204" pitchFamily="34" charset="0"/>
              </a:rPr>
              <a:t>plechovek na konzervy</a:t>
            </a:r>
            <a:r>
              <a:rPr lang="cs-CZ" sz="2000" dirty="0">
                <a:cs typeface="Arial" panose="020B0604020202020204" pitchFamily="34" charset="0"/>
              </a:rPr>
              <a:t> (vysoká odolnost proti korozi a zdravotní nezávadnost). Největší podíl cínu (35 % světové spotřeby) se využívá k </a:t>
            </a:r>
            <a:r>
              <a:rPr lang="cs-CZ" sz="2000" u="sng" dirty="0">
                <a:cs typeface="Arial" panose="020B0604020202020204" pitchFamily="34" charset="0"/>
              </a:rPr>
              <a:t>výrobě pájek</a:t>
            </a:r>
            <a:r>
              <a:rPr lang="cs-CZ" sz="2000" dirty="0">
                <a:cs typeface="Arial" panose="020B0604020202020204" pitchFamily="34" charset="0"/>
              </a:rPr>
              <a:t>. V minulosti se používal i k výrobě </a:t>
            </a:r>
            <a:r>
              <a:rPr lang="cs-CZ" sz="2000" u="sng" dirty="0">
                <a:cs typeface="Arial" panose="020B0604020202020204" pitchFamily="34" charset="0"/>
              </a:rPr>
              <a:t>nádobí</a:t>
            </a:r>
            <a:r>
              <a:rPr lang="cs-CZ" sz="2000" dirty="0">
                <a:cs typeface="Arial" panose="020B0604020202020204" pitchFamily="34" charset="0"/>
              </a:rPr>
              <a:t> (talíře, korbele) a dalších užitkových předmětů (svícny, medaile, liturgické předměty)</a:t>
            </a:r>
          </a:p>
          <a:p>
            <a:pPr marL="0" indent="0" algn="just">
              <a:buNone/>
            </a:pPr>
            <a:endParaRPr lang="cs-CZ" sz="2000" dirty="0">
              <a:cs typeface="Arial" panose="020B0604020202020204" pitchFamily="34" charset="0"/>
            </a:endParaRPr>
          </a:p>
          <a:p>
            <a:pPr marL="0" indent="0" algn="just">
              <a:buNone/>
            </a:pPr>
            <a:endParaRPr lang="cs-CZ" sz="2000" dirty="0">
              <a:cs typeface="Arial" panose="020B0604020202020204" pitchFamily="34" charset="0"/>
            </a:endParaRPr>
          </a:p>
          <a:p>
            <a:pPr marL="0" indent="0" algn="just">
              <a:buNone/>
            </a:pPr>
            <a:endParaRPr lang="cs-CZ" sz="2000" dirty="0">
              <a:cs typeface="Arial" panose="020B0604020202020204" pitchFamily="34" charset="0"/>
            </a:endParaRPr>
          </a:p>
          <a:p>
            <a:pPr marL="0" indent="0" algn="just">
              <a:buNone/>
            </a:pPr>
            <a:endParaRPr lang="cs-CZ" altLang="en-US" sz="2000" dirty="0">
              <a:cs typeface="Arial" panose="020B0604020202020204" pitchFamily="34" charset="0"/>
            </a:endParaRPr>
          </a:p>
        </p:txBody>
      </p:sp>
      <p:sp>
        <p:nvSpPr>
          <p:cNvPr id="3" name="TextovéPole 2">
            <a:extLst>
              <a:ext uri="{FF2B5EF4-FFF2-40B4-BE49-F238E27FC236}">
                <a16:creationId xmlns:a16="http://schemas.microsoft.com/office/drawing/2014/main" id="{74712306-BFD7-C9E9-FD4F-B719E35508DC}"/>
              </a:ext>
            </a:extLst>
          </p:cNvPr>
          <p:cNvSpPr txBox="1"/>
          <p:nvPr/>
        </p:nvSpPr>
        <p:spPr>
          <a:xfrm>
            <a:off x="304800" y="381000"/>
            <a:ext cx="8534400" cy="1938992"/>
          </a:xfrm>
          <a:prstGeom prst="rect">
            <a:avLst/>
          </a:prstGeom>
          <a:noFill/>
        </p:spPr>
        <p:txBody>
          <a:bodyPr wrap="square">
            <a:spAutoFit/>
          </a:bodyPr>
          <a:lstStyle/>
          <a:p>
            <a:pPr marL="0" indent="0">
              <a:buNone/>
            </a:pPr>
            <a:r>
              <a:rPr lang="cs-CZ" sz="2000" b="1" dirty="0">
                <a:cs typeface="Arial" panose="020B0604020202020204" pitchFamily="34" charset="0"/>
              </a:rPr>
              <a:t>Výroba </a:t>
            </a:r>
          </a:p>
          <a:p>
            <a:pPr marL="0" indent="0">
              <a:buNone/>
            </a:pPr>
            <a:r>
              <a:rPr lang="cs-CZ" sz="2000" dirty="0">
                <a:cs typeface="Arial" panose="020B0604020202020204" pitchFamily="34" charset="0"/>
              </a:rPr>
              <a:t>	redukcí </a:t>
            </a:r>
            <a:r>
              <a:rPr lang="cs-CZ" sz="2000" dirty="0" err="1">
                <a:cs typeface="Arial" panose="020B0604020202020204" pitchFamily="34" charset="0"/>
              </a:rPr>
              <a:t>kassiteritu</a:t>
            </a:r>
            <a:r>
              <a:rPr lang="cs-CZ" sz="2000" dirty="0">
                <a:cs typeface="Arial" panose="020B0604020202020204" pitchFamily="34" charset="0"/>
              </a:rPr>
              <a:t> uhlím</a:t>
            </a:r>
          </a:p>
          <a:p>
            <a:pPr marL="0" indent="0">
              <a:buNone/>
            </a:pPr>
            <a:r>
              <a:rPr lang="pl-PL" sz="2000" dirty="0">
                <a:cs typeface="Arial" panose="020B0604020202020204" pitchFamily="34" charset="0"/>
              </a:rPr>
              <a:t>			SnO</a:t>
            </a:r>
            <a:r>
              <a:rPr lang="pl-PL" sz="2000" baseline="-25000" dirty="0">
                <a:cs typeface="Arial" panose="020B0604020202020204" pitchFamily="34" charset="0"/>
              </a:rPr>
              <a:t>2</a:t>
            </a:r>
            <a:r>
              <a:rPr lang="pl-PL" sz="2000" dirty="0">
                <a:cs typeface="Arial" panose="020B0604020202020204" pitchFamily="34" charset="0"/>
              </a:rPr>
              <a:t> + CO → SnO + CO</a:t>
            </a:r>
            <a:r>
              <a:rPr lang="pl-PL" sz="2000" baseline="-25000" dirty="0">
                <a:cs typeface="Arial" panose="020B0604020202020204" pitchFamily="34" charset="0"/>
              </a:rPr>
              <a:t>2</a:t>
            </a:r>
            <a:br>
              <a:rPr lang="pl-PL" sz="2000" dirty="0">
                <a:cs typeface="Arial" panose="020B0604020202020204" pitchFamily="34" charset="0"/>
              </a:rPr>
            </a:br>
            <a:r>
              <a:rPr lang="pl-PL" sz="2000" dirty="0">
                <a:cs typeface="Arial" panose="020B0604020202020204" pitchFamily="34" charset="0"/>
              </a:rPr>
              <a:t>			SnO + CO → Sn + CO</a:t>
            </a:r>
            <a:r>
              <a:rPr lang="pl-PL" sz="2000" baseline="-25000" dirty="0">
                <a:cs typeface="Arial" panose="020B0604020202020204" pitchFamily="34" charset="0"/>
              </a:rPr>
              <a:t>2</a:t>
            </a:r>
            <a:endParaRPr lang="cs-CZ" altLang="en-US" sz="2000" dirty="0">
              <a:cs typeface="Arial" panose="020B0604020202020204" pitchFamily="34" charset="0"/>
            </a:endParaRPr>
          </a:p>
          <a:p>
            <a:pPr marL="0" indent="0">
              <a:buNone/>
            </a:pPr>
            <a:r>
              <a:rPr lang="cs-CZ" sz="2000" dirty="0">
                <a:cs typeface="Arial" panose="020B0604020202020204" pitchFamily="34" charset="0"/>
              </a:rPr>
              <a:t>Surový cín se rafinuje na vysokou čistotu elektrolyticky, anodou je blok surového cínu.</a:t>
            </a:r>
          </a:p>
        </p:txBody>
      </p:sp>
    </p:spTree>
    <p:extLst>
      <p:ext uri="{BB962C8B-B14F-4D97-AF65-F5344CB8AC3E}">
        <p14:creationId xmlns:p14="http://schemas.microsoft.com/office/powerpoint/2010/main" val="645881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3343" y="914400"/>
            <a:ext cx="4922058" cy="3170099"/>
          </a:xfrm>
          <a:prstGeom prst="rect">
            <a:avLst/>
          </a:prstGeom>
        </p:spPr>
        <p:txBody>
          <a:bodyPr wrap="square">
            <a:spAutoFit/>
          </a:bodyPr>
          <a:lstStyle/>
          <a:p>
            <a:r>
              <a:rPr lang="cs-CZ" altLang="en-US" sz="2000" dirty="0" err="1">
                <a:cs typeface="Arial" panose="020B0604020202020204" pitchFamily="34" charset="0"/>
              </a:rPr>
              <a:t>Př</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teplotách</a:t>
            </a:r>
            <a:r>
              <a:rPr lang="en-GB" altLang="en-US" sz="2000" dirty="0">
                <a:cs typeface="Arial" panose="020B0604020202020204" pitchFamily="34" charset="0"/>
              </a:rPr>
              <a:t> pod 13</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 </a:t>
            </a:r>
            <a:r>
              <a:rPr lang="en-GB" altLang="en-US" sz="2000" dirty="0" err="1">
                <a:cs typeface="Arial" panose="020B0604020202020204" pitchFamily="34" charset="0"/>
              </a:rPr>
              <a:t>po</a:t>
            </a:r>
            <a:r>
              <a:rPr lang="en-GB" altLang="en-US" sz="2000" dirty="0">
                <a:cs typeface="Arial" panose="020B0604020202020204" pitchFamily="34" charset="0"/>
              </a:rPr>
              <a:t> </a:t>
            </a:r>
            <a:r>
              <a:rPr lang="en-GB" altLang="en-US" sz="2000" dirty="0" err="1">
                <a:cs typeface="Arial" panose="020B0604020202020204" pitchFamily="34" charset="0"/>
              </a:rPr>
              <a:t>delší</a:t>
            </a:r>
            <a:r>
              <a:rPr lang="en-GB" altLang="en-US" sz="2000" dirty="0">
                <a:cs typeface="Arial" panose="020B0604020202020204" pitchFamily="34" charset="0"/>
              </a:rPr>
              <a:t> dob</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vzniká</a:t>
            </a:r>
            <a:r>
              <a:rPr lang="en-GB" altLang="en-US" sz="2000" dirty="0">
                <a:cs typeface="Arial" panose="020B0604020202020204" pitchFamily="34" charset="0"/>
              </a:rPr>
              <a:t> </a:t>
            </a:r>
            <a:r>
              <a:rPr lang="en-GB" altLang="en-US" sz="2000" dirty="0" err="1">
                <a:cs typeface="Arial" panose="020B0604020202020204" pitchFamily="34" charset="0"/>
              </a:rPr>
              <a:t>krychlová</a:t>
            </a:r>
            <a:r>
              <a:rPr lang="en-GB" altLang="en-US" sz="2000" dirty="0">
                <a:cs typeface="Arial" panose="020B0604020202020204" pitchFamily="34" charset="0"/>
              </a:rPr>
              <a:t>, </a:t>
            </a:r>
            <a:r>
              <a:rPr lang="en-GB" altLang="en-US" sz="2000" dirty="0" err="1">
                <a:cs typeface="Arial" panose="020B0604020202020204" pitchFamily="34" charset="0"/>
              </a:rPr>
              <a:t>šedá</a:t>
            </a:r>
            <a:r>
              <a:rPr lang="en-GB" altLang="en-US" sz="2000" dirty="0">
                <a:cs typeface="Arial" panose="020B0604020202020204" pitchFamily="34" charset="0"/>
              </a:rPr>
              <a:t> </a:t>
            </a:r>
            <a:r>
              <a:rPr lang="en-GB" altLang="en-US" sz="2000" dirty="0" err="1">
                <a:cs typeface="Arial" panose="020B0604020202020204" pitchFamily="34" charset="0"/>
              </a:rPr>
              <a:t>modifikace</a:t>
            </a:r>
            <a:r>
              <a:rPr lang="en-GB" altLang="en-US" sz="2000" dirty="0">
                <a:cs typeface="Arial" panose="020B0604020202020204" pitchFamily="34" charset="0"/>
              </a:rPr>
              <a:t> (</a:t>
            </a:r>
            <a:r>
              <a:rPr lang="el-GR" sz="2000" dirty="0">
                <a:cs typeface="Arial" panose="020B0604020202020204" pitchFamily="34" charset="0"/>
              </a:rPr>
              <a:t>α</a:t>
            </a:r>
            <a:r>
              <a:rPr lang="cs-CZ" sz="2000" dirty="0">
                <a:cs typeface="Arial" panose="020B0604020202020204" pitchFamily="34" charset="0"/>
              </a:rPr>
              <a:t>). Ta</a:t>
            </a:r>
            <a:r>
              <a:rPr lang="el-GR" sz="2000" dirty="0">
                <a:cs typeface="Arial" panose="020B0604020202020204" pitchFamily="34" charset="0"/>
              </a:rPr>
              <a:t> </a:t>
            </a:r>
            <a:r>
              <a:rPr lang="cs-CZ" sz="2000" dirty="0">
                <a:cs typeface="Arial" panose="020B0604020202020204" pitchFamily="34" charset="0"/>
              </a:rPr>
              <a:t>je velmi křehká a cínové předměty postižené touto přeměnou se postupně rozpadají na prášek. Ochrana před cínovým morem spočívá v udržování předmětů v teplotách nad 13,2 °C. Prevencí užívanou v současnosti je místo čistého cínu používat jeho slitiny s malým množstvím antimonu nebo bismutu, které </a:t>
            </a:r>
          </a:p>
          <a:p>
            <a:r>
              <a:rPr lang="cs-CZ" sz="2000" dirty="0">
                <a:cs typeface="Arial" panose="020B0604020202020204" pitchFamily="34" charset="0"/>
              </a:rPr>
              <a:t>brání rekrystalizaci.</a:t>
            </a:r>
          </a:p>
        </p:txBody>
      </p:sp>
      <p:sp>
        <p:nvSpPr>
          <p:cNvPr id="5" name="Obdélník 4"/>
          <p:cNvSpPr/>
          <p:nvPr/>
        </p:nvSpPr>
        <p:spPr>
          <a:xfrm>
            <a:off x="183341" y="4388870"/>
            <a:ext cx="8783939" cy="2246769"/>
          </a:xfrm>
          <a:prstGeom prst="rect">
            <a:avLst/>
          </a:prstGeom>
        </p:spPr>
        <p:txBody>
          <a:bodyPr wrap="square">
            <a:spAutoFit/>
          </a:bodyPr>
          <a:lstStyle/>
          <a:p>
            <a:r>
              <a:rPr lang="cs-CZ" sz="2000" dirty="0">
                <a:cs typeface="Arial" panose="020B0604020202020204" pitchFamily="34" charset="0"/>
              </a:rPr>
              <a:t>   Cínový mor mohl být jednou z příčin </a:t>
            </a:r>
            <a:r>
              <a:rPr lang="cs-CZ" sz="2000" b="1" dirty="0">
                <a:cs typeface="Arial" panose="020B0604020202020204" pitchFamily="34" charset="0"/>
              </a:rPr>
              <a:t>zkázy polární expedice Roberta </a:t>
            </a:r>
            <a:r>
              <a:rPr lang="cs-CZ" sz="2000" b="1" dirty="0" err="1">
                <a:cs typeface="Arial" panose="020B0604020202020204" pitchFamily="34" charset="0"/>
              </a:rPr>
              <a:t>Scotta</a:t>
            </a:r>
            <a:r>
              <a:rPr lang="cs-CZ" sz="2000" b="1" dirty="0">
                <a:cs typeface="Arial" panose="020B0604020202020204" pitchFamily="34" charset="0"/>
              </a:rPr>
              <a:t> </a:t>
            </a:r>
            <a:r>
              <a:rPr lang="cs-CZ" sz="2000" dirty="0">
                <a:cs typeface="Arial" panose="020B0604020202020204" pitchFamily="34" charset="0"/>
              </a:rPr>
              <a:t>v letech 1911–12. Plechovky s petrolejem, které obsahovala všechna depa zásob na zpáteční cestě, byly údajně sletovány cínem, který v mrazech povolil, takže se </a:t>
            </a:r>
            <a:r>
              <a:rPr lang="cs-CZ" sz="2000" dirty="0" err="1">
                <a:cs typeface="Arial" panose="020B0604020202020204" pitchFamily="34" charset="0"/>
              </a:rPr>
              <a:t>Scottovi</a:t>
            </a:r>
            <a:r>
              <a:rPr lang="cs-CZ" sz="2000" dirty="0">
                <a:cs typeface="Arial" panose="020B0604020202020204" pitchFamily="34" charset="0"/>
              </a:rPr>
              <a:t> a jeho mužům nedostávalo paliva. </a:t>
            </a:r>
          </a:p>
          <a:p>
            <a:r>
              <a:rPr lang="cs-CZ" sz="2000" dirty="0">
                <a:cs typeface="Arial" panose="020B0604020202020204" pitchFamily="34" charset="0"/>
              </a:rPr>
              <a:t>   Podle některých teorií měl cínový mor podíl i na </a:t>
            </a:r>
            <a:r>
              <a:rPr lang="cs-CZ" sz="2000" b="1" dirty="0">
                <a:cs typeface="Arial" panose="020B0604020202020204" pitchFamily="34" charset="0"/>
              </a:rPr>
              <a:t>zkáze Napoleonovy armády </a:t>
            </a:r>
            <a:r>
              <a:rPr lang="cs-CZ" sz="2000" dirty="0">
                <a:cs typeface="Arial" panose="020B0604020202020204" pitchFamily="34" charset="0"/>
              </a:rPr>
              <a:t>v Rusku, kde vojákům upadaly cínové knoflíky z uniforem. Ty pak v mrazu neměly jít zapnout. Knoflíky však byly z cínových slitin, které by měly mrazu odolávat lépe.</a:t>
            </a:r>
          </a:p>
        </p:txBody>
      </p:sp>
      <p:pic>
        <p:nvPicPr>
          <p:cNvPr id="15974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610029"/>
            <a:ext cx="3861879" cy="3405622"/>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533400" y="362105"/>
            <a:ext cx="1399229" cy="400110"/>
          </a:xfrm>
          <a:prstGeom prst="rect">
            <a:avLst/>
          </a:prstGeom>
        </p:spPr>
        <p:txBody>
          <a:bodyPr wrap="none">
            <a:spAutoFit/>
          </a:bodyPr>
          <a:lstStyle/>
          <a:p>
            <a:r>
              <a:rPr lang="cs-CZ" altLang="en-US" sz="2000" b="1" dirty="0">
                <a:cs typeface="Arial" panose="020B0604020202020204" pitchFamily="34" charset="0"/>
              </a:rPr>
              <a:t>C</a:t>
            </a:r>
            <a:r>
              <a:rPr lang="en-GB" altLang="en-US" sz="2000" b="1" dirty="0" err="1">
                <a:cs typeface="Arial" panose="020B0604020202020204" pitchFamily="34" charset="0"/>
              </a:rPr>
              <a:t>ínový</a:t>
            </a:r>
            <a:r>
              <a:rPr lang="en-GB" altLang="en-US" sz="2000" b="1" dirty="0">
                <a:cs typeface="Arial" panose="020B0604020202020204" pitchFamily="34" charset="0"/>
              </a:rPr>
              <a:t> </a:t>
            </a:r>
            <a:r>
              <a:rPr lang="en-GB" altLang="en-US" sz="2000" b="1" dirty="0" err="1">
                <a:cs typeface="Arial" panose="020B0604020202020204" pitchFamily="34" charset="0"/>
              </a:rPr>
              <a:t>mor</a:t>
            </a:r>
            <a:endParaRPr lang="cs-CZ" sz="2000" dirty="0"/>
          </a:p>
        </p:txBody>
      </p:sp>
    </p:spTree>
    <p:extLst>
      <p:ext uri="{BB962C8B-B14F-4D97-AF65-F5344CB8AC3E}">
        <p14:creationId xmlns:p14="http://schemas.microsoft.com/office/powerpoint/2010/main" val="476174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F1FEF-0CFA-C75C-F77E-A8FF84C31F6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C898F7A-6940-B8D2-DD35-C197D68F597E}"/>
              </a:ext>
            </a:extLst>
          </p:cNvPr>
          <p:cNvSpPr>
            <a:spLocks noGrp="1"/>
          </p:cNvSpPr>
          <p:nvPr>
            <p:ph type="title"/>
          </p:nvPr>
        </p:nvSpPr>
        <p:spPr>
          <a:xfrm>
            <a:off x="246361" y="556419"/>
            <a:ext cx="4638782" cy="563562"/>
          </a:xfrm>
        </p:spPr>
        <p:txBody>
          <a:bodyPr>
            <a:normAutofit/>
          </a:bodyPr>
          <a:lstStyle/>
          <a:p>
            <a:r>
              <a:rPr lang="en-US" sz="2400" b="1" dirty="0">
                <a:latin typeface="+mn-lt"/>
                <a:cs typeface="Arial" panose="020B0604020202020204" pitchFamily="34" charset="0"/>
              </a:rPr>
              <a:t>Organic</a:t>
            </a:r>
            <a:r>
              <a:rPr lang="cs-CZ" sz="2400" b="1" dirty="0" err="1">
                <a:latin typeface="+mn-lt"/>
                <a:cs typeface="Arial" panose="020B0604020202020204" pitchFamily="34" charset="0"/>
              </a:rPr>
              <a:t>ké</a:t>
            </a:r>
            <a:r>
              <a:rPr lang="cs-CZ" sz="2400" b="1" dirty="0">
                <a:latin typeface="+mn-lt"/>
                <a:cs typeface="Arial" panose="020B0604020202020204" pitchFamily="34" charset="0"/>
              </a:rPr>
              <a:t> sloučeniny cínu</a:t>
            </a:r>
          </a:p>
        </p:txBody>
      </p:sp>
      <p:sp>
        <p:nvSpPr>
          <p:cNvPr id="4" name="Obdélník 3">
            <a:extLst>
              <a:ext uri="{FF2B5EF4-FFF2-40B4-BE49-F238E27FC236}">
                <a16:creationId xmlns:a16="http://schemas.microsoft.com/office/drawing/2014/main" id="{22BE85B4-8FA1-BCDD-9272-079A611E3A61}"/>
              </a:ext>
            </a:extLst>
          </p:cNvPr>
          <p:cNvSpPr/>
          <p:nvPr/>
        </p:nvSpPr>
        <p:spPr>
          <a:xfrm>
            <a:off x="204134" y="5521999"/>
            <a:ext cx="5129866" cy="1015663"/>
          </a:xfrm>
          <a:prstGeom prst="rect">
            <a:avLst/>
          </a:prstGeom>
        </p:spPr>
        <p:txBody>
          <a:bodyPr wrap="square">
            <a:spAutoFit/>
          </a:bodyPr>
          <a:lstStyle/>
          <a:p>
            <a:r>
              <a:rPr lang="cs-CZ" sz="2000" b="1" dirty="0" err="1">
                <a:cs typeface="Arial" panose="020B0604020202020204" pitchFamily="34" charset="0"/>
              </a:rPr>
              <a:t>Tributylcínoxid</a:t>
            </a:r>
            <a:r>
              <a:rPr lang="cs-CZ" sz="2000" dirty="0">
                <a:cs typeface="Arial" panose="020B0604020202020204" pitchFamily="34" charset="0"/>
              </a:rPr>
              <a:t> (</a:t>
            </a:r>
            <a:r>
              <a:rPr lang="cs-CZ" sz="2000" b="1" dirty="0">
                <a:cs typeface="Arial" panose="020B0604020202020204" pitchFamily="34" charset="0"/>
              </a:rPr>
              <a:t>TBTO, </a:t>
            </a:r>
            <a:r>
              <a:rPr lang="cs-CZ" sz="2000" b="1" dirty="0" err="1">
                <a:cs typeface="Arial" panose="020B0604020202020204" pitchFamily="34" charset="0"/>
              </a:rPr>
              <a:t>Lastanox</a:t>
            </a:r>
            <a:r>
              <a:rPr lang="cs-CZ" sz="2000" dirty="0">
                <a:cs typeface="Arial" panose="020B0604020202020204" pitchFamily="34" charset="0"/>
              </a:rPr>
              <a:t>)</a:t>
            </a:r>
            <a:r>
              <a:rPr lang="en-US" sz="2000" dirty="0">
                <a:cs typeface="Arial" panose="020B0604020202020204" pitchFamily="34" charset="0"/>
              </a:rPr>
              <a:t>:</a:t>
            </a:r>
            <a:r>
              <a:rPr lang="cs-CZ" sz="2000" dirty="0">
                <a:cs typeface="Arial" panose="020B0604020202020204" pitchFamily="34" charset="0"/>
              </a:rPr>
              <a:t> biocid</a:t>
            </a:r>
          </a:p>
          <a:p>
            <a:r>
              <a:rPr lang="cs-CZ" sz="2000" dirty="0">
                <a:cs typeface="Arial" panose="020B0604020202020204" pitchFamily="34" charset="0"/>
              </a:rPr>
              <a:t>(fungicid a </a:t>
            </a:r>
            <a:r>
              <a:rPr lang="cs-CZ" sz="2000" dirty="0" err="1">
                <a:cs typeface="Arial" panose="020B0604020202020204" pitchFamily="34" charset="0"/>
              </a:rPr>
              <a:t>moluskocid</a:t>
            </a:r>
            <a:r>
              <a:rPr lang="cs-CZ" sz="2000" dirty="0">
                <a:cs typeface="Arial" panose="020B0604020202020204" pitchFamily="34" charset="0"/>
              </a:rPr>
              <a:t>), zejména k ochraně dřeva. </a:t>
            </a:r>
          </a:p>
        </p:txBody>
      </p:sp>
      <p:pic>
        <p:nvPicPr>
          <p:cNvPr id="43010" name="Picture 2" descr="https://upload.wikimedia.org/wikipedia/commons/thumb/1/10/Tributyltin_hydride.svg/1024px-Tributyltin_hydride.svg.png">
            <a:extLst>
              <a:ext uri="{FF2B5EF4-FFF2-40B4-BE49-F238E27FC236}">
                <a16:creationId xmlns:a16="http://schemas.microsoft.com/office/drawing/2014/main" id="{8CBF778F-9202-DD63-2042-DDC3684184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258" y="556419"/>
            <a:ext cx="1930024" cy="1535112"/>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Strukturní vzorec tetrabutylcínu">
            <a:extLst>
              <a:ext uri="{FF2B5EF4-FFF2-40B4-BE49-F238E27FC236}">
                <a16:creationId xmlns:a16="http://schemas.microsoft.com/office/drawing/2014/main" id="{ADD0B08D-02F6-57D9-3757-C746C1118A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1980" y="2234803"/>
            <a:ext cx="2504602" cy="1279525"/>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Tributyltin oxide.png">
            <a:extLst>
              <a:ext uri="{FF2B5EF4-FFF2-40B4-BE49-F238E27FC236}">
                <a16:creationId xmlns:a16="http://schemas.microsoft.com/office/drawing/2014/main" id="{B6091FCE-C027-5BAF-47D0-9991E25EA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638800"/>
            <a:ext cx="3453466" cy="782063"/>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descr="Azocyclotin">
            <a:extLst>
              <a:ext uri="{FF2B5EF4-FFF2-40B4-BE49-F238E27FC236}">
                <a16:creationId xmlns:a16="http://schemas.microsoft.com/office/drawing/2014/main" id="{28040DDD-8013-E6BA-0307-91E1EF90AF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459822"/>
            <a:ext cx="2031159" cy="1930348"/>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24009CB4-F54B-9918-1022-231E37A939F5}"/>
              </a:ext>
            </a:extLst>
          </p:cNvPr>
          <p:cNvSpPr/>
          <p:nvPr/>
        </p:nvSpPr>
        <p:spPr>
          <a:xfrm>
            <a:off x="168174" y="3990439"/>
            <a:ext cx="4972203" cy="707886"/>
          </a:xfrm>
          <a:prstGeom prst="rect">
            <a:avLst/>
          </a:prstGeom>
        </p:spPr>
        <p:txBody>
          <a:bodyPr wrap="square">
            <a:spAutoFit/>
          </a:bodyPr>
          <a:lstStyle/>
          <a:p>
            <a:r>
              <a:rPr lang="cs-CZ" sz="2000" b="1" dirty="0" err="1">
                <a:cs typeface="Arial" panose="020B0604020202020204" pitchFamily="34" charset="0"/>
              </a:rPr>
              <a:t>Azocyklotin</a:t>
            </a:r>
            <a:r>
              <a:rPr lang="cs-CZ" sz="2000" dirty="0">
                <a:cs typeface="Arial" panose="020B0604020202020204" pitchFamily="34" charset="0"/>
              </a:rPr>
              <a:t> je </a:t>
            </a:r>
            <a:r>
              <a:rPr lang="cs-CZ" sz="2000" dirty="0" err="1">
                <a:cs typeface="Arial" panose="020B0604020202020204" pitchFamily="34" charset="0"/>
              </a:rPr>
              <a:t>organocínová</a:t>
            </a:r>
            <a:r>
              <a:rPr lang="cs-CZ" sz="2000" dirty="0">
                <a:cs typeface="Arial" panose="020B0604020202020204" pitchFamily="34" charset="0"/>
              </a:rPr>
              <a:t> sloučenina používaná jako akaricid (proti sviluškám). </a:t>
            </a:r>
          </a:p>
        </p:txBody>
      </p:sp>
      <p:sp>
        <p:nvSpPr>
          <p:cNvPr id="8" name="Obdélník 7">
            <a:extLst>
              <a:ext uri="{FF2B5EF4-FFF2-40B4-BE49-F238E27FC236}">
                <a16:creationId xmlns:a16="http://schemas.microsoft.com/office/drawing/2014/main" id="{2A77B2D7-36B2-4437-2B3E-3BF0526369EA}"/>
              </a:ext>
            </a:extLst>
          </p:cNvPr>
          <p:cNvSpPr/>
          <p:nvPr/>
        </p:nvSpPr>
        <p:spPr>
          <a:xfrm>
            <a:off x="217251" y="1752600"/>
            <a:ext cx="4972203" cy="1323439"/>
          </a:xfrm>
          <a:prstGeom prst="rect">
            <a:avLst/>
          </a:prstGeom>
        </p:spPr>
        <p:txBody>
          <a:bodyPr wrap="square">
            <a:spAutoFit/>
          </a:bodyPr>
          <a:lstStyle/>
          <a:p>
            <a:pPr algn="just"/>
            <a:r>
              <a:rPr lang="cs-CZ" sz="2000" b="1" dirty="0">
                <a:cs typeface="Arial" panose="020B0604020202020204" pitchFamily="34" charset="0"/>
              </a:rPr>
              <a:t>Alkylované sloučeniny cínu</a:t>
            </a:r>
            <a:r>
              <a:rPr lang="cs-CZ" sz="2000" dirty="0">
                <a:cs typeface="Arial" panose="020B0604020202020204" pitchFamily="34" charset="0"/>
              </a:rPr>
              <a:t>:  prekurzory pro velké množství organických sloučenin cínu, které se používají jako stabilizátory pro PVC, biocidy a fungicidy.</a:t>
            </a:r>
          </a:p>
        </p:txBody>
      </p:sp>
    </p:spTree>
    <p:extLst>
      <p:ext uri="{BB962C8B-B14F-4D97-AF65-F5344CB8AC3E}">
        <p14:creationId xmlns:p14="http://schemas.microsoft.com/office/powerpoint/2010/main" val="3239861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28600" y="152400"/>
            <a:ext cx="8763000" cy="6400800"/>
          </a:xfrm>
        </p:spPr>
        <p:txBody>
          <a:bodyPr>
            <a:normAutofit/>
          </a:bodyPr>
          <a:lstStyle/>
          <a:p>
            <a:pPr marL="0" indent="0" algn="ctr" eaLnBrk="1" hangingPunct="1">
              <a:buNone/>
            </a:pPr>
            <a:r>
              <a:rPr lang="en-GB" altLang="en-US" sz="2800" b="1" dirty="0" err="1">
                <a:cs typeface="Arial" panose="020B0604020202020204" pitchFamily="34" charset="0"/>
              </a:rPr>
              <a:t>Olovo</a:t>
            </a:r>
            <a:endParaRPr lang="en-GB" altLang="en-US" sz="2800" dirty="0">
              <a:cs typeface="Arial" panose="020B0604020202020204" pitchFamily="34" charset="0"/>
            </a:endParaRPr>
          </a:p>
          <a:p>
            <a:pPr marL="0" indent="0" algn="just">
              <a:buNone/>
            </a:pPr>
            <a:endParaRPr lang="cs-CZ" sz="800" dirty="0">
              <a:cs typeface="Arial" panose="020B0604020202020204" pitchFamily="34" charset="0"/>
            </a:endParaRPr>
          </a:p>
          <a:p>
            <a:pPr marL="0" indent="0" algn="just">
              <a:buNone/>
            </a:pPr>
            <a:r>
              <a:rPr lang="cs-CZ" sz="2000" dirty="0">
                <a:cs typeface="Arial" panose="020B0604020202020204" pitchFamily="34" charset="0"/>
              </a:rPr>
              <a:t>je modrobílý, na čerstvém řezu lesklý, měkký kov. Povrch olova se na vzduchu rychle pokrývá vrstvičkou oxidu. V běžných minerálních kyselinách, s výjimkou horké zředěné kyseliny dusičné, se olovo nerozpouští, ale velice dobře je rozpustné v kyselině octové:</a:t>
            </a:r>
          </a:p>
          <a:p>
            <a:pPr marL="0" indent="0">
              <a:buNone/>
            </a:pPr>
            <a:r>
              <a:rPr lang="cs-CZ" sz="2000" dirty="0">
                <a:cs typeface="Arial" panose="020B0604020202020204" pitchFamily="34" charset="0"/>
              </a:rPr>
              <a:t>		3Pb + 8HNO</a:t>
            </a:r>
            <a:r>
              <a:rPr lang="cs-CZ" sz="2000" baseline="-25000" dirty="0">
                <a:cs typeface="Arial" panose="020B0604020202020204" pitchFamily="34" charset="0"/>
              </a:rPr>
              <a:t>3</a:t>
            </a:r>
            <a:r>
              <a:rPr lang="cs-CZ" sz="2000" dirty="0">
                <a:cs typeface="Arial" panose="020B0604020202020204" pitchFamily="34" charset="0"/>
              </a:rPr>
              <a:t> → 3Pb(NO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+ 2NO + 4H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		</a:t>
            </a:r>
            <a:r>
              <a:rPr lang="cs-CZ" sz="2000" dirty="0" err="1">
                <a:cs typeface="Arial" panose="020B0604020202020204" pitchFamily="34" charset="0"/>
              </a:rPr>
              <a:t>Pb</a:t>
            </a:r>
            <a:r>
              <a:rPr lang="cs-CZ" sz="2000" dirty="0">
                <a:cs typeface="Arial" panose="020B0604020202020204" pitchFamily="34" charset="0"/>
              </a:rPr>
              <a:t> + 2CH</a:t>
            </a:r>
            <a:r>
              <a:rPr lang="cs-CZ" sz="2000" baseline="-25000" dirty="0">
                <a:cs typeface="Arial" panose="020B0604020202020204" pitchFamily="34" charset="0"/>
              </a:rPr>
              <a:t>3</a:t>
            </a:r>
            <a:r>
              <a:rPr lang="cs-CZ" sz="2000" dirty="0">
                <a:cs typeface="Arial" panose="020B0604020202020204" pitchFamily="34" charset="0"/>
              </a:rPr>
              <a:t>COOH → (CH</a:t>
            </a:r>
            <a:r>
              <a:rPr lang="cs-CZ" sz="2000" baseline="-25000" dirty="0">
                <a:cs typeface="Arial" panose="020B0604020202020204" pitchFamily="34" charset="0"/>
              </a:rPr>
              <a:t>3</a:t>
            </a:r>
            <a:r>
              <a:rPr lang="cs-CZ" sz="2000" dirty="0">
                <a:cs typeface="Arial" panose="020B0604020202020204" pitchFamily="34" charset="0"/>
              </a:rPr>
              <a:t>COO)</a:t>
            </a:r>
            <a:r>
              <a:rPr lang="cs-CZ" sz="2000" baseline="-25000" dirty="0">
                <a:cs typeface="Arial" panose="020B0604020202020204" pitchFamily="34" charset="0"/>
              </a:rPr>
              <a:t>2</a:t>
            </a:r>
            <a:r>
              <a:rPr lang="cs-CZ" sz="2000" dirty="0">
                <a:cs typeface="Arial" panose="020B0604020202020204" pitchFamily="34" charset="0"/>
              </a:rPr>
              <a:t>Pb + H</a:t>
            </a:r>
            <a:r>
              <a:rPr lang="cs-CZ" sz="2000" baseline="-25000" dirty="0">
                <a:cs typeface="Arial" panose="020B0604020202020204" pitchFamily="34" charset="0"/>
              </a:rPr>
              <a:t>2</a:t>
            </a:r>
            <a:endParaRPr lang="cs-CZ" sz="2000" dirty="0">
              <a:cs typeface="Arial" panose="020B0604020202020204" pitchFamily="34" charset="0"/>
            </a:endParaRPr>
          </a:p>
          <a:p>
            <a:pPr marL="0" indent="0">
              <a:buNone/>
            </a:pPr>
            <a:r>
              <a:rPr lang="cs-CZ" sz="2000" dirty="0">
                <a:cs typeface="Arial" panose="020B0604020202020204" pitchFamily="34" charset="0"/>
              </a:rPr>
              <a:t>Olovo je amfoterní, produktem reakce olova s alkalickými hydroxidy jsou alkalické </a:t>
            </a:r>
            <a:r>
              <a:rPr lang="cs-CZ" sz="2000" dirty="0" err="1">
                <a:cs typeface="Arial" panose="020B0604020202020204" pitchFamily="34" charset="0"/>
              </a:rPr>
              <a:t>tetrahydroxolovnatany</a:t>
            </a:r>
            <a:r>
              <a:rPr lang="cs-CZ" sz="2000" dirty="0">
                <a:cs typeface="Arial" panose="020B0604020202020204" pitchFamily="34" charset="0"/>
              </a:rPr>
              <a:t>:</a:t>
            </a:r>
          </a:p>
          <a:p>
            <a:pPr marL="0" indent="0">
              <a:buNone/>
            </a:pPr>
            <a:r>
              <a:rPr lang="cs-CZ" sz="2000" dirty="0">
                <a:cs typeface="Arial" panose="020B0604020202020204" pitchFamily="34" charset="0"/>
              </a:rPr>
              <a:t>		</a:t>
            </a:r>
            <a:r>
              <a:rPr lang="cs-CZ" sz="2000" dirty="0" err="1">
                <a:cs typeface="Arial" panose="020B0604020202020204" pitchFamily="34" charset="0"/>
              </a:rPr>
              <a:t>Pb</a:t>
            </a:r>
            <a:r>
              <a:rPr lang="cs-CZ" sz="2000" dirty="0">
                <a:cs typeface="Arial" panose="020B0604020202020204" pitchFamily="34" charset="0"/>
              </a:rPr>
              <a:t> + 2NaOH + 2H</a:t>
            </a:r>
            <a:r>
              <a:rPr lang="cs-CZ" sz="2000" baseline="-25000" dirty="0">
                <a:cs typeface="Arial" panose="020B0604020202020204" pitchFamily="34" charset="0"/>
              </a:rPr>
              <a:t>2</a:t>
            </a:r>
            <a:r>
              <a:rPr lang="cs-CZ" sz="2000" dirty="0">
                <a:cs typeface="Arial" panose="020B0604020202020204" pitchFamily="34" charset="0"/>
              </a:rPr>
              <a:t>O → Na</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Pb</a:t>
            </a:r>
            <a:r>
              <a:rPr lang="cs-CZ" sz="2000" dirty="0">
                <a:cs typeface="Arial" panose="020B0604020202020204" pitchFamily="34" charset="0"/>
              </a:rPr>
              <a:t>(OH)</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marL="0" indent="0">
              <a:buNone/>
            </a:pPr>
            <a:r>
              <a:rPr lang="cs-CZ" sz="2000" dirty="0">
                <a:cs typeface="Arial" panose="020B0604020202020204" pitchFamily="34" charset="0"/>
              </a:rPr>
              <a:t>Za zvýšené teploty se přímo slučuje s halogeny a chalkogeny.</a:t>
            </a:r>
          </a:p>
          <a:p>
            <a:pPr marL="0" indent="0">
              <a:buNone/>
            </a:pPr>
            <a:endParaRPr lang="cs-CZ" sz="2000" dirty="0">
              <a:cs typeface="Arial" panose="020B0604020202020204" pitchFamily="34" charset="0"/>
            </a:endParaRPr>
          </a:p>
          <a:p>
            <a:pPr marL="0" indent="0">
              <a:buNone/>
            </a:pPr>
            <a:r>
              <a:rPr lang="cs-CZ" sz="2000" dirty="0">
                <a:cs typeface="Arial" panose="020B0604020202020204" pitchFamily="34" charset="0"/>
              </a:rPr>
              <a:t>Ve sloučeninách má olovo </a:t>
            </a:r>
            <a:r>
              <a:rPr lang="cs-CZ" sz="2000" u="sng" dirty="0">
                <a:cs typeface="Arial" panose="020B0604020202020204" pitchFamily="34" charset="0"/>
              </a:rPr>
              <a:t>nejčastěji oxidační číslo II</a:t>
            </a:r>
            <a:r>
              <a:rPr lang="cs-CZ" sz="2000" dirty="0">
                <a:cs typeface="Arial" panose="020B0604020202020204" pitchFamily="34" charset="0"/>
              </a:rPr>
              <a:t>, sloučeniny olova v</a:t>
            </a:r>
            <a:r>
              <a:rPr lang="cs-CZ" sz="2000" u="sng" dirty="0">
                <a:cs typeface="Arial" panose="020B0604020202020204" pitchFamily="34" charset="0"/>
              </a:rPr>
              <a:t> oxidačním stupni IV</a:t>
            </a:r>
            <a:r>
              <a:rPr lang="cs-CZ" sz="2000" dirty="0">
                <a:cs typeface="Arial" panose="020B0604020202020204" pitchFamily="34" charset="0"/>
              </a:rPr>
              <a:t> velmi snadno hydrolyzují, jsou nestálé a působí jako </a:t>
            </a:r>
            <a:r>
              <a:rPr lang="cs-CZ" sz="2000" u="sng" dirty="0">
                <a:cs typeface="Arial" panose="020B0604020202020204" pitchFamily="34" charset="0"/>
              </a:rPr>
              <a:t>silná oxidační činidla</a:t>
            </a:r>
            <a:r>
              <a:rPr lang="cs-CZ" sz="2000" dirty="0">
                <a:cs typeface="Arial" panose="020B0604020202020204" pitchFamily="34" charset="0"/>
              </a:rPr>
              <a:t>. </a:t>
            </a:r>
          </a:p>
          <a:p>
            <a:pPr marL="0" indent="0">
              <a:buNone/>
            </a:pPr>
            <a:endParaRPr lang="cs-CZ" sz="2000" dirty="0">
              <a:cs typeface="Arial" panose="020B0604020202020204" pitchFamily="34" charset="0"/>
            </a:endParaRPr>
          </a:p>
          <a:p>
            <a:pPr marL="0" indent="0" algn="just">
              <a:buNone/>
            </a:pPr>
            <a:endParaRPr lang="en-GB" altLang="en-US" sz="2000" baseline="-25000" dirty="0">
              <a:cs typeface="Arial" panose="020B0604020202020204" pitchFamily="34" charset="0"/>
            </a:endParaRPr>
          </a:p>
        </p:txBody>
      </p:sp>
    </p:spTree>
    <p:extLst>
      <p:ext uri="{BB962C8B-B14F-4D97-AF65-F5344CB8AC3E}">
        <p14:creationId xmlns:p14="http://schemas.microsoft.com/office/powerpoint/2010/main" val="811572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839200" cy="1754326"/>
          </a:xfrm>
          <a:prstGeom prst="rect">
            <a:avLst/>
          </a:prstGeom>
        </p:spPr>
        <p:txBody>
          <a:bodyPr wrap="square">
            <a:spAutoFit/>
          </a:bodyPr>
          <a:lstStyle/>
          <a:p>
            <a:pPr algn="just"/>
            <a:r>
              <a:rPr lang="cs-CZ" sz="2000" dirty="0">
                <a:cs typeface="Arial" panose="020B0604020202020204" pitchFamily="34" charset="0"/>
              </a:rPr>
              <a:t>V přírodě se ryzí olovo nalézá velice vzácně, nejdůležitějším zdrojem olova jsou olověné rudy </a:t>
            </a:r>
            <a:r>
              <a:rPr lang="cs-CZ" sz="2000" b="1" dirty="0">
                <a:cs typeface="Arial" panose="020B0604020202020204" pitchFamily="34" charset="0"/>
              </a:rPr>
              <a:t>galenit</a:t>
            </a:r>
            <a:r>
              <a:rPr lang="cs-CZ" sz="2000" dirty="0">
                <a:cs typeface="Arial" panose="020B0604020202020204" pitchFamily="34" charset="0"/>
              </a:rPr>
              <a:t> </a:t>
            </a:r>
            <a:r>
              <a:rPr lang="cs-CZ" sz="2000" dirty="0" err="1">
                <a:cs typeface="Arial" panose="020B0604020202020204" pitchFamily="34" charset="0"/>
              </a:rPr>
              <a:t>PbS</a:t>
            </a:r>
            <a:r>
              <a:rPr lang="cs-CZ" sz="2000" dirty="0">
                <a:cs typeface="Arial" panose="020B0604020202020204" pitchFamily="34" charset="0"/>
              </a:rPr>
              <a:t>, </a:t>
            </a:r>
            <a:r>
              <a:rPr lang="cs-CZ" sz="2000" b="1" dirty="0">
                <a:cs typeface="Arial" panose="020B0604020202020204" pitchFamily="34" charset="0"/>
              </a:rPr>
              <a:t>cerusit</a:t>
            </a:r>
            <a:r>
              <a:rPr lang="cs-CZ" sz="2000" dirty="0">
                <a:cs typeface="Arial" panose="020B0604020202020204" pitchFamily="34" charset="0"/>
              </a:rPr>
              <a:t> PbCO</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anglesit</a:t>
            </a:r>
            <a:r>
              <a:rPr lang="cs-CZ" sz="2000" dirty="0">
                <a:cs typeface="Arial" panose="020B0604020202020204" pitchFamily="34" charset="0"/>
              </a:rPr>
              <a:t> PbSO</a:t>
            </a:r>
            <a:r>
              <a:rPr lang="cs-CZ" sz="2000" baseline="-25000" dirty="0">
                <a:cs typeface="Arial" panose="020B0604020202020204" pitchFamily="34" charset="0"/>
              </a:rPr>
              <a:t>4</a:t>
            </a:r>
            <a:r>
              <a:rPr lang="cs-CZ" sz="2000" dirty="0">
                <a:cs typeface="Arial" panose="020B0604020202020204" pitchFamily="34" charset="0"/>
              </a:rPr>
              <a:t>, </a:t>
            </a:r>
            <a:r>
              <a:rPr lang="cs-CZ" sz="2000" b="1" dirty="0" err="1">
                <a:cs typeface="Arial" panose="020B0604020202020204" pitchFamily="34" charset="0"/>
              </a:rPr>
              <a:t>jamesonit</a:t>
            </a:r>
            <a:r>
              <a:rPr lang="cs-CZ" sz="2000" dirty="0">
                <a:cs typeface="Arial" panose="020B0604020202020204" pitchFamily="34" charset="0"/>
              </a:rPr>
              <a:t> Pb</a:t>
            </a:r>
            <a:r>
              <a:rPr lang="cs-CZ" sz="2000" baseline="-25000" dirty="0">
                <a:cs typeface="Arial" panose="020B0604020202020204" pitchFamily="34" charset="0"/>
              </a:rPr>
              <a:t>5</a:t>
            </a:r>
            <a:r>
              <a:rPr lang="cs-CZ" sz="2000" dirty="0">
                <a:cs typeface="Arial" panose="020B0604020202020204" pitchFamily="34" charset="0"/>
              </a:rPr>
              <a:t>FeSb</a:t>
            </a:r>
            <a:r>
              <a:rPr lang="cs-CZ" sz="2000" baseline="-25000" dirty="0">
                <a:cs typeface="Arial" panose="020B0604020202020204" pitchFamily="34" charset="0"/>
              </a:rPr>
              <a:t>6</a:t>
            </a:r>
            <a:r>
              <a:rPr lang="cs-CZ" sz="2000" dirty="0">
                <a:cs typeface="Arial" panose="020B0604020202020204" pitchFamily="34" charset="0"/>
              </a:rPr>
              <a:t>S</a:t>
            </a:r>
            <a:r>
              <a:rPr lang="cs-CZ" sz="2000" baseline="-25000" dirty="0">
                <a:cs typeface="Arial" panose="020B0604020202020204" pitchFamily="34" charset="0"/>
              </a:rPr>
              <a:t>14</a:t>
            </a:r>
            <a:r>
              <a:rPr lang="cs-CZ" sz="2000" dirty="0">
                <a:cs typeface="Arial" panose="020B0604020202020204" pitchFamily="34" charset="0"/>
              </a:rPr>
              <a:t> a </a:t>
            </a:r>
            <a:r>
              <a:rPr lang="cs-CZ" sz="2000" b="1" dirty="0" err="1">
                <a:cs typeface="Arial" panose="020B0604020202020204" pitchFamily="34" charset="0"/>
              </a:rPr>
              <a:t>boulangerit</a:t>
            </a:r>
            <a:r>
              <a:rPr lang="cs-CZ" sz="2000" dirty="0">
                <a:cs typeface="Arial" panose="020B0604020202020204" pitchFamily="34" charset="0"/>
              </a:rPr>
              <a:t> Pb</a:t>
            </a:r>
            <a:r>
              <a:rPr lang="cs-CZ" sz="2000" baseline="-25000" dirty="0">
                <a:cs typeface="Arial" panose="020B0604020202020204" pitchFamily="34" charset="0"/>
              </a:rPr>
              <a:t>5</a:t>
            </a:r>
            <a:r>
              <a:rPr lang="cs-CZ" sz="2000" dirty="0">
                <a:cs typeface="Arial" panose="020B0604020202020204" pitchFamily="34" charset="0"/>
              </a:rPr>
              <a:t>Sb</a:t>
            </a:r>
            <a:r>
              <a:rPr lang="cs-CZ" sz="2000" baseline="-25000" dirty="0">
                <a:cs typeface="Arial" panose="020B0604020202020204" pitchFamily="34" charset="0"/>
              </a:rPr>
              <a:t>4</a:t>
            </a:r>
            <a:r>
              <a:rPr lang="cs-CZ" sz="2000" dirty="0">
                <a:cs typeface="Arial" panose="020B0604020202020204" pitchFamily="34" charset="0"/>
              </a:rPr>
              <a:t>S</a:t>
            </a:r>
            <a:r>
              <a:rPr lang="cs-CZ" sz="2000" baseline="-25000" dirty="0">
                <a:cs typeface="Arial" panose="020B0604020202020204" pitchFamily="34" charset="0"/>
              </a:rPr>
              <a:t>11</a:t>
            </a:r>
            <a:r>
              <a:rPr lang="cs-CZ" sz="2000" dirty="0">
                <a:cs typeface="Arial" panose="020B0604020202020204" pitchFamily="34" charset="0"/>
              </a:rPr>
              <a:t>. </a:t>
            </a:r>
          </a:p>
          <a:p>
            <a:pPr algn="just"/>
            <a:endParaRPr lang="cs-CZ" sz="800" dirty="0">
              <a:cs typeface="Arial" panose="020B0604020202020204" pitchFamily="34" charset="0"/>
            </a:endParaRPr>
          </a:p>
          <a:p>
            <a:pPr algn="just"/>
            <a:r>
              <a:rPr lang="cs-CZ" sz="2000" dirty="0">
                <a:cs typeface="Arial" panose="020B0604020202020204" pitchFamily="34" charset="0"/>
              </a:rPr>
              <a:t>Pro průmyslovou těžbu má rozhodující význam galenit, který se vyskytuje ve formě čoček ve vápencích, jako výplň krasových dutin i jako žíla nebo impregnační vrstva.</a:t>
            </a:r>
          </a:p>
        </p:txBody>
      </p:sp>
      <p:sp>
        <p:nvSpPr>
          <p:cNvPr id="5" name="Obdélník 4"/>
          <p:cNvSpPr/>
          <p:nvPr/>
        </p:nvSpPr>
        <p:spPr>
          <a:xfrm>
            <a:off x="152400" y="2362200"/>
            <a:ext cx="8763000" cy="1323439"/>
          </a:xfrm>
          <a:prstGeom prst="rect">
            <a:avLst/>
          </a:prstGeom>
        </p:spPr>
        <p:txBody>
          <a:bodyPr wrap="square">
            <a:spAutoFit/>
          </a:bodyPr>
          <a:lstStyle/>
          <a:p>
            <a:r>
              <a:rPr lang="cs-CZ" sz="2000" b="1" dirty="0">
                <a:cs typeface="Arial" panose="020B0604020202020204" pitchFamily="34" charset="0"/>
              </a:rPr>
              <a:t>Výroba olova</a:t>
            </a:r>
            <a:r>
              <a:rPr lang="cs-CZ" sz="2000" dirty="0">
                <a:cs typeface="Arial" panose="020B0604020202020204" pitchFamily="34" charset="0"/>
              </a:rPr>
              <a:t> se nejčastěji provádí oxidací galenitu v olovářských konvertorech za vzniku </a:t>
            </a:r>
            <a:r>
              <a:rPr lang="cs-CZ" sz="2000" dirty="0" err="1">
                <a:cs typeface="Arial" panose="020B0604020202020204" pitchFamily="34" charset="0"/>
              </a:rPr>
              <a:t>PbO</a:t>
            </a:r>
            <a:r>
              <a:rPr lang="cs-CZ" sz="2000" dirty="0">
                <a:cs typeface="Arial" panose="020B0604020202020204" pitchFamily="34" charset="0"/>
              </a:rPr>
              <a:t> s jeho následnou redukcí pomocí oxidu uhelnatého v šachtové peci:</a:t>
            </a:r>
          </a:p>
          <a:p>
            <a:r>
              <a:rPr lang="cs-CZ" sz="2000" dirty="0">
                <a:cs typeface="Arial" panose="020B0604020202020204" pitchFamily="34" charset="0"/>
              </a:rPr>
              <a:t>		2 </a:t>
            </a:r>
            <a:r>
              <a:rPr lang="cs-CZ" sz="2000" dirty="0" err="1">
                <a:cs typeface="Arial" panose="020B0604020202020204" pitchFamily="34" charset="0"/>
              </a:rPr>
              <a:t>PbS</a:t>
            </a:r>
            <a:r>
              <a:rPr lang="cs-CZ" sz="2000" dirty="0">
                <a:cs typeface="Arial" panose="020B0604020202020204" pitchFamily="34" charset="0"/>
              </a:rPr>
              <a:t> + 3 O</a:t>
            </a:r>
            <a:r>
              <a:rPr lang="cs-CZ" sz="2000" baseline="-25000" dirty="0">
                <a:cs typeface="Arial" panose="020B0604020202020204" pitchFamily="34" charset="0"/>
              </a:rPr>
              <a:t>2</a:t>
            </a:r>
            <a:r>
              <a:rPr lang="cs-CZ" sz="2000" dirty="0">
                <a:cs typeface="Arial" panose="020B0604020202020204" pitchFamily="34" charset="0"/>
              </a:rPr>
              <a:t> → 2 </a:t>
            </a:r>
            <a:r>
              <a:rPr lang="cs-CZ" sz="2000" dirty="0" err="1">
                <a:cs typeface="Arial" panose="020B0604020202020204" pitchFamily="34" charset="0"/>
              </a:rPr>
              <a:t>PbO</a:t>
            </a:r>
            <a:r>
              <a:rPr lang="cs-CZ" sz="2000" dirty="0">
                <a:cs typeface="Arial" panose="020B0604020202020204" pitchFamily="34" charset="0"/>
              </a:rPr>
              <a:t> + 2 SO</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		</a:t>
            </a:r>
            <a:r>
              <a:rPr lang="cs-CZ" sz="2000" dirty="0" err="1">
                <a:cs typeface="Arial" panose="020B0604020202020204" pitchFamily="34" charset="0"/>
              </a:rPr>
              <a:t>PbO</a:t>
            </a:r>
            <a:r>
              <a:rPr lang="cs-CZ" sz="2000" dirty="0">
                <a:cs typeface="Arial" panose="020B0604020202020204" pitchFamily="34" charset="0"/>
              </a:rPr>
              <a:t> + CO → </a:t>
            </a:r>
            <a:r>
              <a:rPr lang="cs-CZ" sz="2000" dirty="0" err="1">
                <a:cs typeface="Arial" panose="020B0604020202020204" pitchFamily="34" charset="0"/>
              </a:rPr>
              <a:t>Pb</a:t>
            </a:r>
            <a:r>
              <a:rPr lang="cs-CZ" sz="2000" dirty="0">
                <a:cs typeface="Arial" panose="020B0604020202020204" pitchFamily="34" charset="0"/>
              </a:rPr>
              <a:t> + CO</a:t>
            </a:r>
            <a:r>
              <a:rPr lang="cs-CZ" sz="2000" baseline="-25000" dirty="0">
                <a:cs typeface="Arial" panose="020B0604020202020204" pitchFamily="34" charset="0"/>
              </a:rPr>
              <a:t>2</a:t>
            </a:r>
            <a:endParaRPr lang="cs-CZ" sz="2000" dirty="0">
              <a:cs typeface="Arial" panose="020B0604020202020204" pitchFamily="34" charset="0"/>
            </a:endParaRPr>
          </a:p>
        </p:txBody>
      </p:sp>
      <p:sp>
        <p:nvSpPr>
          <p:cNvPr id="6" name="Obdélník 5"/>
          <p:cNvSpPr/>
          <p:nvPr/>
        </p:nvSpPr>
        <p:spPr>
          <a:xfrm>
            <a:off x="152400" y="4114800"/>
            <a:ext cx="8610600" cy="1631216"/>
          </a:xfrm>
          <a:prstGeom prst="rect">
            <a:avLst/>
          </a:prstGeom>
        </p:spPr>
        <p:txBody>
          <a:bodyPr wrap="square">
            <a:spAutoFit/>
          </a:bodyPr>
          <a:lstStyle/>
          <a:p>
            <a:r>
              <a:rPr lang="cs-CZ" sz="2000" dirty="0">
                <a:cs typeface="Arial" panose="020B0604020202020204" pitchFamily="34" charset="0"/>
              </a:rPr>
              <a:t>Olovo se např. používá k </a:t>
            </a:r>
            <a:r>
              <a:rPr lang="cs-CZ" sz="2000" u="sng" dirty="0">
                <a:cs typeface="Arial" panose="020B0604020202020204" pitchFamily="34" charset="0"/>
              </a:rPr>
              <a:t>výrobě akumulátorů</a:t>
            </a:r>
            <a:r>
              <a:rPr lang="cs-CZ" sz="2000" dirty="0">
                <a:cs typeface="Arial" panose="020B0604020202020204" pitchFamily="34" charset="0"/>
              </a:rPr>
              <a:t>, jako </a:t>
            </a:r>
            <a:r>
              <a:rPr lang="cs-CZ" sz="2000" u="sng" dirty="0">
                <a:cs typeface="Arial" panose="020B0604020202020204" pitchFamily="34" charset="0"/>
              </a:rPr>
              <a:t>konstrukční materiál v chemickém průmyslu</a:t>
            </a:r>
            <a:r>
              <a:rPr lang="cs-CZ" sz="2000" dirty="0">
                <a:cs typeface="Arial" panose="020B0604020202020204" pitchFamily="34" charset="0"/>
              </a:rPr>
              <a:t>, k výrobě krytů proti ionizujícímu záření a jako ochranný obal elektrických kabelů. Značný význam má olovo při </a:t>
            </a:r>
            <a:r>
              <a:rPr lang="cs-CZ" sz="2000" u="sng" dirty="0">
                <a:cs typeface="Arial" panose="020B0604020202020204" pitchFamily="34" charset="0"/>
              </a:rPr>
              <a:t>výrobě munice </a:t>
            </a:r>
            <a:r>
              <a:rPr lang="cs-CZ" sz="2000" dirty="0">
                <a:cs typeface="Arial" panose="020B0604020202020204" pitchFamily="34" charset="0"/>
              </a:rPr>
              <a:t>a některých druhů </a:t>
            </a:r>
            <a:r>
              <a:rPr lang="cs-CZ" sz="2000" u="sng" dirty="0" err="1">
                <a:cs typeface="Arial" panose="020B0604020202020204" pitchFamily="34" charset="0"/>
              </a:rPr>
              <a:t>nízkotavitelných</a:t>
            </a:r>
            <a:r>
              <a:rPr lang="cs-CZ" sz="2000" u="sng" dirty="0">
                <a:cs typeface="Arial" panose="020B0604020202020204" pitchFamily="34" charset="0"/>
              </a:rPr>
              <a:t> pájek, ložiskových kovů i dalších slitin</a:t>
            </a:r>
            <a:r>
              <a:rPr lang="cs-CZ" sz="2000" dirty="0">
                <a:cs typeface="Arial" panose="020B0604020202020204" pitchFamily="34" charset="0"/>
              </a:rPr>
              <a:t>. V minulosti se olovo často používalo k výrobě vodovodního potrubí.</a:t>
            </a:r>
          </a:p>
        </p:txBody>
      </p:sp>
    </p:spTree>
    <p:extLst>
      <p:ext uri="{BB962C8B-B14F-4D97-AF65-F5344CB8AC3E}">
        <p14:creationId xmlns:p14="http://schemas.microsoft.com/office/powerpoint/2010/main" val="578490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352800"/>
            <a:ext cx="3039641"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4"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34789"/>
            <a:ext cx="4343400" cy="2548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74820" y="762000"/>
            <a:ext cx="8640580" cy="2246769"/>
          </a:xfrm>
          <a:prstGeom prst="rect">
            <a:avLst/>
          </a:prstGeom>
          <a:noFill/>
        </p:spPr>
        <p:txBody>
          <a:bodyPr wrap="square" rtlCol="0">
            <a:spAutoFit/>
          </a:bodyPr>
          <a:lstStyle/>
          <a:p>
            <a:r>
              <a:rPr lang="cs-CZ" sz="2000" dirty="0">
                <a:cs typeface="Arial" panose="020B0604020202020204" pitchFamily="34" charset="0"/>
              </a:rPr>
              <a:t>Kontaminace pitné vody olovem z olověných trubek souvisí s její tvrdostí.</a:t>
            </a:r>
          </a:p>
          <a:p>
            <a:endParaRPr lang="cs-CZ" sz="2000" dirty="0">
              <a:cs typeface="Arial" panose="020B0604020202020204" pitchFamily="34" charset="0"/>
            </a:endParaRPr>
          </a:p>
          <a:p>
            <a:r>
              <a:rPr lang="cs-CZ" sz="2000" b="1" dirty="0">
                <a:cs typeface="Arial" panose="020B0604020202020204" pitchFamily="34" charset="0"/>
              </a:rPr>
              <a:t>Tvrdá voda</a:t>
            </a:r>
            <a:r>
              <a:rPr lang="cs-CZ" sz="2000" dirty="0">
                <a:cs typeface="Arial" panose="020B0604020202020204" pitchFamily="34" charset="0"/>
              </a:rPr>
              <a:t>: vnitřní část potrubí se pokryje vrstvou vodního kamene, ke kontaminaci vody olovem nedochází.</a:t>
            </a:r>
          </a:p>
          <a:p>
            <a:endParaRPr lang="cs-CZ" sz="2000" dirty="0">
              <a:cs typeface="Arial" panose="020B0604020202020204" pitchFamily="34" charset="0"/>
            </a:endParaRPr>
          </a:p>
          <a:p>
            <a:r>
              <a:rPr lang="cs-CZ" sz="2000" b="1" dirty="0">
                <a:cs typeface="Arial" panose="020B0604020202020204" pitchFamily="34" charset="0"/>
              </a:rPr>
              <a:t>Měkká voda</a:t>
            </a:r>
            <a:r>
              <a:rPr lang="cs-CZ" sz="2000" dirty="0">
                <a:cs typeface="Arial" panose="020B0604020202020204" pitchFamily="34" charset="0"/>
              </a:rPr>
              <a:t>: vnitřní část potrubí je v přímém kontaktu s vodou, ke kontaminaci vody olovem dochází i díky rozpuštěnému CO</a:t>
            </a:r>
            <a:r>
              <a:rPr lang="cs-CZ" sz="2000" baseline="-25000" dirty="0">
                <a:cs typeface="Arial" panose="020B0604020202020204" pitchFamily="34" charset="0"/>
              </a:rPr>
              <a:t>2</a:t>
            </a:r>
            <a:r>
              <a:rPr lang="cs-CZ" sz="2000" dirty="0">
                <a:cs typeface="Arial" panose="020B0604020202020204" pitchFamily="34" charset="0"/>
              </a:rPr>
              <a:t> (kyselina uhličitá).</a:t>
            </a:r>
          </a:p>
        </p:txBody>
      </p:sp>
    </p:spTree>
    <p:extLst>
      <p:ext uri="{BB962C8B-B14F-4D97-AF65-F5344CB8AC3E}">
        <p14:creationId xmlns:p14="http://schemas.microsoft.com/office/powerpoint/2010/main" val="1626881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2"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7120647" cy="404708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3400" y="838200"/>
            <a:ext cx="5943600" cy="553998"/>
          </a:xfrm>
          <a:prstGeom prst="rect">
            <a:avLst/>
          </a:prstGeom>
        </p:spPr>
        <p:txBody>
          <a:bodyPr wrap="square">
            <a:spAutoFit/>
          </a:bodyPr>
          <a:lstStyle/>
          <a:p>
            <a:r>
              <a:rPr lang="cs-CZ" b="1" u="sng" dirty="0">
                <a:latin typeface="Arial" panose="020B0604020202020204" pitchFamily="34" charset="0"/>
                <a:cs typeface="Arial" panose="020B0604020202020204" pitchFamily="34" charset="0"/>
              </a:rPr>
              <a:t>Všechny rozpustné sloučeniny olova jsou jedovaté.</a:t>
            </a:r>
          </a:p>
          <a:p>
            <a:pPr algn="just"/>
            <a:endParaRPr lang="en-GB" altLang="en-US" baseline="-25000" dirty="0">
              <a:latin typeface="Arial" panose="020B0604020202020204" pitchFamily="34" charset="0"/>
              <a:cs typeface="Arial" panose="020B0604020202020204" pitchFamily="34" charset="0"/>
            </a:endParaRPr>
          </a:p>
        </p:txBody>
      </p:sp>
      <p:pic>
        <p:nvPicPr>
          <p:cNvPr id="60426" name="Picture 10"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09600"/>
            <a:ext cx="2277990"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22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12DAA-F21F-2A80-CA22-2BF8528659A5}"/>
            </a:ext>
          </a:extLst>
        </p:cNvPr>
        <p:cNvGrpSpPr/>
        <p:nvPr/>
      </p:nvGrpSpPr>
      <p:grpSpPr>
        <a:xfrm>
          <a:off x="0" y="0"/>
          <a:ext cx="0" cy="0"/>
          <a:chOff x="0" y="0"/>
          <a:chExt cx="0" cy="0"/>
        </a:xfrm>
      </p:grpSpPr>
      <p:pic>
        <p:nvPicPr>
          <p:cNvPr id="4" name="Picture 8" descr="http://4.bp.blogspot.com/-MmHBvSVX_yc/Uw5KIkmyxlI/AAAAAAAAELE/N7m9XwHGOWM/s1600/LeadConcentrationsRomanSkeletons-Montgomeryetal2010.png">
            <a:extLst>
              <a:ext uri="{FF2B5EF4-FFF2-40B4-BE49-F238E27FC236}">
                <a16:creationId xmlns:a16="http://schemas.microsoft.com/office/drawing/2014/main" id="{6DDA9D99-F60D-D966-CA13-B7F01519F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74970"/>
            <a:ext cx="8192517" cy="5949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1246989-1BE4-FCF6-1EF1-799861BDCF99}"/>
              </a:ext>
            </a:extLst>
          </p:cNvPr>
          <p:cNvSpPr txBox="1"/>
          <p:nvPr/>
        </p:nvSpPr>
        <p:spPr>
          <a:xfrm>
            <a:off x="3647511" y="196334"/>
            <a:ext cx="2164375" cy="400110"/>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Olovo v kostech</a:t>
            </a:r>
          </a:p>
        </p:txBody>
      </p:sp>
    </p:spTree>
    <p:extLst>
      <p:ext uri="{BB962C8B-B14F-4D97-AF65-F5344CB8AC3E}">
        <p14:creationId xmlns:p14="http://schemas.microsoft.com/office/powerpoint/2010/main" val="4070941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049B9-5B2F-F0D2-712C-60DCBD93F9AC}"/>
            </a:ext>
          </a:extLst>
        </p:cNvPr>
        <p:cNvGrpSpPr/>
        <p:nvPr/>
      </p:nvGrpSpPr>
      <p:grpSpPr>
        <a:xfrm>
          <a:off x="0" y="0"/>
          <a:ext cx="0" cy="0"/>
          <a:chOff x="0" y="0"/>
          <a:chExt cx="0" cy="0"/>
        </a:xfrm>
      </p:grpSpPr>
      <p:pic>
        <p:nvPicPr>
          <p:cNvPr id="4" name="Picture 2" descr="Zobrazit zdrojový obrázek">
            <a:extLst>
              <a:ext uri="{FF2B5EF4-FFF2-40B4-BE49-F238E27FC236}">
                <a16:creationId xmlns:a16="http://schemas.microsoft.com/office/drawing/2014/main" id="{7B7AB369-722C-E102-C1A8-09F1D7A36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7784406" cy="646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527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83A5C577-57F8-4B3E-9550-3FDBA2FB2E1D}"/>
              </a:ext>
            </a:extLst>
          </p:cNvPr>
          <p:cNvPicPr>
            <a:picLocks noChangeAspect="1"/>
          </p:cNvPicPr>
          <p:nvPr/>
        </p:nvPicPr>
        <p:blipFill>
          <a:blip r:embed="rId2"/>
          <a:stretch>
            <a:fillRect/>
          </a:stretch>
        </p:blipFill>
        <p:spPr>
          <a:xfrm>
            <a:off x="626669" y="1066800"/>
            <a:ext cx="7912608" cy="4191000"/>
          </a:xfrm>
          <a:prstGeom prst="rect">
            <a:avLst/>
          </a:prstGeom>
        </p:spPr>
      </p:pic>
    </p:spTree>
    <p:extLst>
      <p:ext uri="{BB962C8B-B14F-4D97-AF65-F5344CB8AC3E}">
        <p14:creationId xmlns:p14="http://schemas.microsoft.com/office/powerpoint/2010/main" val="2816513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066800"/>
            <a:ext cx="8686800" cy="1015663"/>
          </a:xfrm>
          <a:prstGeom prst="rect">
            <a:avLst/>
          </a:prstGeom>
        </p:spPr>
        <p:txBody>
          <a:bodyPr wrap="square">
            <a:spAutoFit/>
          </a:bodyPr>
          <a:lstStyle/>
          <a:p>
            <a:pPr algn="just"/>
            <a:r>
              <a:rPr lang="cs-CZ" sz="2000" b="1" dirty="0">
                <a:cs typeface="Arial" panose="020B0604020202020204" pitchFamily="34" charset="0"/>
              </a:rPr>
              <a:t>Tetraethylolovo</a:t>
            </a:r>
            <a:r>
              <a:rPr lang="cs-CZ" sz="2000" dirty="0">
                <a:cs typeface="Arial" panose="020B0604020202020204" pitchFamily="34" charset="0"/>
              </a:rPr>
              <a:t> je organokovová sloučenina, která se používala jako antidetonační přísada do motorových benzínů (zpomaluje hoření benzínu a zvyšuje jeho oktanové číslo).</a:t>
            </a:r>
          </a:p>
        </p:txBody>
      </p:sp>
      <p:sp>
        <p:nvSpPr>
          <p:cNvPr id="5" name="TextovéPole 4"/>
          <p:cNvSpPr txBox="1"/>
          <p:nvPr/>
        </p:nvSpPr>
        <p:spPr>
          <a:xfrm>
            <a:off x="228600" y="304800"/>
            <a:ext cx="3075394" cy="400110"/>
          </a:xfrm>
          <a:prstGeom prst="rect">
            <a:avLst/>
          </a:prstGeom>
          <a:noFill/>
        </p:spPr>
        <p:txBody>
          <a:bodyPr wrap="none" rtlCol="0">
            <a:spAutoFit/>
          </a:bodyPr>
          <a:lstStyle/>
          <a:p>
            <a:r>
              <a:rPr lang="cs-CZ" sz="2000" b="1" dirty="0">
                <a:cs typeface="Arial" panose="020B0604020202020204" pitchFamily="34" charset="0"/>
              </a:rPr>
              <a:t>Organické sloučeniny olova</a:t>
            </a:r>
          </a:p>
        </p:txBody>
      </p:sp>
      <p:pic>
        <p:nvPicPr>
          <p:cNvPr id="5939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905000"/>
            <a:ext cx="1954998" cy="126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51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839200" cy="6247864"/>
          </a:xfrm>
          <a:prstGeom prst="rect">
            <a:avLst/>
          </a:prstGeom>
        </p:spPr>
        <p:txBody>
          <a:bodyPr wrap="square">
            <a:spAutoFit/>
          </a:bodyPr>
          <a:lstStyle/>
          <a:p>
            <a:pPr algn="just"/>
            <a:r>
              <a:rPr lang="cs-CZ" sz="2000" b="1" dirty="0">
                <a:cs typeface="Arial" panose="020B0604020202020204" pitchFamily="34" charset="0"/>
              </a:rPr>
              <a:t>Olověný akumulátor</a:t>
            </a:r>
            <a:r>
              <a:rPr lang="cs-CZ" sz="2000" dirty="0">
                <a:cs typeface="Arial" panose="020B0604020202020204" pitchFamily="34" charset="0"/>
              </a:rPr>
              <a:t> </a:t>
            </a:r>
          </a:p>
          <a:p>
            <a:pPr algn="just"/>
            <a:endParaRPr lang="en-US" sz="800" dirty="0">
              <a:cs typeface="Arial" panose="020B0604020202020204" pitchFamily="34" charset="0"/>
            </a:endParaRPr>
          </a:p>
          <a:p>
            <a:pPr algn="just"/>
            <a:r>
              <a:rPr lang="cs-CZ" sz="2000" dirty="0">
                <a:cs typeface="Arial" panose="020B0604020202020204" pitchFamily="34" charset="0"/>
              </a:rPr>
              <a:t>  je sekundární galvanický článek s elektrodami na bázi olova, jehož elektrolytem je kyselina sírová. </a:t>
            </a:r>
          </a:p>
          <a:p>
            <a:pPr algn="just"/>
            <a:r>
              <a:rPr lang="cs-CZ" sz="2000" dirty="0">
                <a:cs typeface="Arial" panose="020B0604020202020204" pitchFamily="34" charset="0"/>
              </a:rPr>
              <a:t>   V nabitém stavu aktivní hmotu záporné elektrody tvoří houbovité olovo (</a:t>
            </a:r>
            <a:r>
              <a:rPr lang="cs-CZ" sz="2000" dirty="0" err="1">
                <a:cs typeface="Arial" panose="020B0604020202020204" pitchFamily="34" charset="0"/>
              </a:rPr>
              <a:t>Pb</a:t>
            </a:r>
            <a:r>
              <a:rPr lang="cs-CZ" sz="2000" dirty="0">
                <a:cs typeface="Arial" panose="020B0604020202020204" pitchFamily="34" charset="0"/>
              </a:rPr>
              <a:t>), u kladné elektrody je to oxid </a:t>
            </a:r>
            <a:r>
              <a:rPr lang="cs-CZ" sz="2000" dirty="0" err="1">
                <a:cs typeface="Arial" panose="020B0604020202020204" pitchFamily="34" charset="0"/>
              </a:rPr>
              <a:t>olovičitý</a:t>
            </a:r>
            <a:r>
              <a:rPr lang="cs-CZ" sz="2000" dirty="0">
                <a:cs typeface="Arial" panose="020B0604020202020204" pitchFamily="34" charset="0"/>
              </a:rPr>
              <a:t> (PbO</a:t>
            </a:r>
            <a:r>
              <a:rPr lang="cs-CZ" sz="2000" baseline="-25000" dirty="0">
                <a:cs typeface="Arial" panose="020B0604020202020204" pitchFamily="34" charset="0"/>
              </a:rPr>
              <a:t>2</a:t>
            </a:r>
            <a:r>
              <a:rPr lang="cs-CZ" sz="2000" dirty="0">
                <a:cs typeface="Arial" panose="020B0604020202020204" pitchFamily="34" charset="0"/>
              </a:rPr>
              <a:t>). Elektrolytem v olověných akumulátorech je vodou zředěná kyselina sírová (H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o koncentraci přibližně 35 % </a:t>
            </a:r>
            <a:r>
              <a:rPr lang="cs-CZ" sz="2000" dirty="0" err="1">
                <a:cs typeface="Arial" panose="020B0604020202020204" pitchFamily="34" charset="0"/>
              </a:rPr>
              <a:t>obj</a:t>
            </a:r>
            <a:r>
              <a:rPr lang="cs-CZ" sz="2000" dirty="0">
                <a:cs typeface="Arial" panose="020B0604020202020204" pitchFamily="34" charset="0"/>
              </a:rPr>
              <a:t>. u plně nabitého akumulátoru. Tento roztok může být z technických důvodů nasáknutý do vaty ze skelných vláken (AGM) nebo ztužený do formy gelu. </a:t>
            </a:r>
          </a:p>
          <a:p>
            <a:pPr algn="just"/>
            <a:endParaRPr lang="cs-CZ" sz="2000" dirty="0">
              <a:cs typeface="Arial" panose="020B0604020202020204" pitchFamily="34" charset="0"/>
            </a:endParaRPr>
          </a:p>
          <a:p>
            <a:r>
              <a:rPr lang="cs-CZ" sz="2000" dirty="0">
                <a:cs typeface="Arial" panose="020B0604020202020204" pitchFamily="34" charset="0"/>
              </a:rPr>
              <a:t>Celková reakce vybíjení: </a:t>
            </a:r>
          </a:p>
          <a:p>
            <a:r>
              <a:rPr lang="cs-CZ" sz="2000" dirty="0">
                <a:cs typeface="Arial" panose="020B0604020202020204" pitchFamily="34" charset="0"/>
              </a:rPr>
              <a:t>		</a:t>
            </a:r>
            <a:r>
              <a:rPr lang="cs-CZ" sz="2000" dirty="0" err="1">
                <a:cs typeface="Arial" panose="020B0604020202020204" pitchFamily="34" charset="0"/>
              </a:rPr>
              <a:t>Pb</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PbO</a:t>
            </a:r>
            <a:r>
              <a:rPr lang="cs-CZ" sz="2000" baseline="-25000" dirty="0">
                <a:cs typeface="Arial" panose="020B0604020202020204" pitchFamily="34" charset="0"/>
              </a:rPr>
              <a:t>2</a:t>
            </a:r>
            <a:r>
              <a:rPr lang="cs-CZ" sz="2000" dirty="0">
                <a:cs typeface="Arial" panose="020B0604020202020204" pitchFamily="34" charset="0"/>
              </a:rPr>
              <a:t> → 2PbSO</a:t>
            </a:r>
            <a:r>
              <a:rPr lang="cs-CZ" sz="2000" baseline="-25000" dirty="0">
                <a:cs typeface="Arial" panose="020B0604020202020204" pitchFamily="34" charset="0"/>
              </a:rPr>
              <a:t>4</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 </a:t>
            </a:r>
          </a:p>
          <a:p>
            <a:endParaRPr lang="cs-CZ" sz="2000" dirty="0">
              <a:cs typeface="Arial" panose="020B0604020202020204" pitchFamily="34" charset="0"/>
            </a:endParaRPr>
          </a:p>
          <a:p>
            <a:r>
              <a:rPr lang="cs-CZ" sz="2000" dirty="0">
                <a:cs typeface="Arial" panose="020B0604020202020204" pitchFamily="34" charset="0"/>
              </a:rPr>
              <a:t>Na záporné elektrodě:   </a:t>
            </a:r>
            <a:r>
              <a:rPr lang="cs-CZ" sz="2000" dirty="0" err="1">
                <a:cs typeface="Arial" panose="020B0604020202020204" pitchFamily="34" charset="0"/>
              </a:rPr>
              <a:t>Pb</a:t>
            </a:r>
            <a:r>
              <a:rPr lang="cs-CZ" sz="2000" dirty="0">
                <a:cs typeface="Arial" panose="020B0604020202020204" pitchFamily="34" charset="0"/>
              </a:rPr>
              <a:t> + SO</a:t>
            </a:r>
            <a:r>
              <a:rPr lang="cs-CZ" sz="2000" baseline="-25000" dirty="0">
                <a:cs typeface="Arial" panose="020B0604020202020204" pitchFamily="34" charset="0"/>
              </a:rPr>
              <a:t>4</a:t>
            </a:r>
            <a:r>
              <a:rPr lang="cs-CZ" sz="2000" baseline="30000" dirty="0">
                <a:cs typeface="Arial" panose="020B0604020202020204" pitchFamily="34" charset="0"/>
              </a:rPr>
              <a:t>2−</a:t>
            </a:r>
            <a:r>
              <a:rPr lang="cs-CZ" sz="2000" dirty="0">
                <a:cs typeface="Arial" panose="020B0604020202020204" pitchFamily="34" charset="0"/>
              </a:rPr>
              <a:t> → PbSO</a:t>
            </a:r>
            <a:r>
              <a:rPr lang="cs-CZ" sz="2000" baseline="-25000" dirty="0">
                <a:cs typeface="Arial" panose="020B0604020202020204" pitchFamily="34" charset="0"/>
              </a:rPr>
              <a:t>4</a:t>
            </a:r>
            <a:r>
              <a:rPr lang="cs-CZ" sz="2000" dirty="0">
                <a:cs typeface="Arial" panose="020B0604020202020204" pitchFamily="34" charset="0"/>
              </a:rPr>
              <a:t> + 2e</a:t>
            </a:r>
            <a:r>
              <a:rPr lang="cs-CZ" sz="2000" baseline="30000" dirty="0">
                <a:cs typeface="Arial" panose="020B0604020202020204" pitchFamily="34" charset="0"/>
              </a:rPr>
              <a:t>−</a:t>
            </a:r>
            <a:r>
              <a:rPr lang="cs-CZ" sz="2000" dirty="0">
                <a:cs typeface="Arial" panose="020B0604020202020204" pitchFamily="34" charset="0"/>
              </a:rPr>
              <a:t> </a:t>
            </a:r>
          </a:p>
          <a:p>
            <a:endParaRPr lang="cs-CZ" sz="2000" dirty="0">
              <a:cs typeface="Arial" panose="020B0604020202020204" pitchFamily="34" charset="0"/>
            </a:endParaRPr>
          </a:p>
          <a:p>
            <a:r>
              <a:rPr lang="cs-CZ" sz="2000" dirty="0">
                <a:cs typeface="Arial" panose="020B0604020202020204" pitchFamily="34" charset="0"/>
              </a:rPr>
              <a:t>Na kladné elektrodě:   PbO</a:t>
            </a:r>
            <a:r>
              <a:rPr lang="cs-CZ" sz="2000" baseline="-25000" dirty="0">
                <a:cs typeface="Arial" panose="020B0604020202020204" pitchFamily="34" charset="0"/>
              </a:rPr>
              <a:t>2</a:t>
            </a:r>
            <a:r>
              <a:rPr lang="cs-CZ" sz="2000" dirty="0">
                <a:cs typeface="Arial" panose="020B0604020202020204" pitchFamily="34" charset="0"/>
              </a:rPr>
              <a:t> + 4H</a:t>
            </a:r>
            <a:r>
              <a:rPr lang="cs-CZ" sz="2000" baseline="30000" dirty="0">
                <a:cs typeface="Arial" panose="020B0604020202020204" pitchFamily="34" charset="0"/>
              </a:rPr>
              <a:t>+</a:t>
            </a:r>
            <a:r>
              <a:rPr lang="cs-CZ" sz="2000" dirty="0">
                <a:cs typeface="Arial" panose="020B0604020202020204" pitchFamily="34" charset="0"/>
              </a:rPr>
              <a:t> + SO</a:t>
            </a:r>
            <a:r>
              <a:rPr lang="cs-CZ" sz="2000" baseline="-25000" dirty="0">
                <a:cs typeface="Arial" panose="020B0604020202020204" pitchFamily="34" charset="0"/>
              </a:rPr>
              <a:t>4</a:t>
            </a:r>
            <a:r>
              <a:rPr lang="cs-CZ" sz="2000" baseline="30000" dirty="0">
                <a:cs typeface="Arial" panose="020B0604020202020204" pitchFamily="34" charset="0"/>
              </a:rPr>
              <a:t>2−</a:t>
            </a:r>
            <a:r>
              <a:rPr lang="cs-CZ" sz="2000" dirty="0">
                <a:cs typeface="Arial" panose="020B0604020202020204" pitchFamily="34" charset="0"/>
              </a:rPr>
              <a:t> + 2e</a:t>
            </a:r>
            <a:r>
              <a:rPr lang="cs-CZ" sz="2000" baseline="30000" dirty="0">
                <a:cs typeface="Arial" panose="020B0604020202020204" pitchFamily="34" charset="0"/>
              </a:rPr>
              <a:t>−</a:t>
            </a:r>
            <a:r>
              <a:rPr lang="cs-CZ" sz="2000" dirty="0">
                <a:cs typeface="Arial" panose="020B0604020202020204" pitchFamily="34" charset="0"/>
              </a:rPr>
              <a:t> → PbSO</a:t>
            </a:r>
            <a:r>
              <a:rPr lang="cs-CZ" sz="2000" baseline="-25000" dirty="0">
                <a:cs typeface="Arial" panose="020B0604020202020204" pitchFamily="34" charset="0"/>
              </a:rPr>
              <a:t>4</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2000" dirty="0">
              <a:cs typeface="Arial" panose="020B0604020202020204" pitchFamily="34" charset="0"/>
            </a:endParaRPr>
          </a:p>
          <a:p>
            <a:pPr algn="just"/>
            <a:r>
              <a:rPr lang="cs-CZ" sz="2000" dirty="0">
                <a:cs typeface="Arial" panose="020B0604020202020204" pitchFamily="34" charset="0"/>
              </a:rPr>
              <a:t>Při nabíjení probíhají uvedené reakce opačným směrem. Vybíjení akumulátoru probíhá také samovolně bez připojení k elektrickému obvodu – samovybíjením. Rychlost samovybíjení je zhruba 3-20% kapacity za měsíc. </a:t>
            </a:r>
          </a:p>
        </p:txBody>
      </p:sp>
      <p:pic>
        <p:nvPicPr>
          <p:cNvPr id="165891" name="Picture 3" descr="Photo-CarBatter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19400"/>
            <a:ext cx="1663886"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00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66972"/>
            <a:ext cx="4138725" cy="2965150"/>
          </a:xfrm>
          <a:prstGeom prst="rect">
            <a:avLst/>
          </a:prstGeom>
          <a:noFill/>
          <a:extLst>
            <a:ext uri="{909E8E84-426E-40DD-AFC4-6F175D3DCCD1}">
              <a14:hiddenFill xmlns:a14="http://schemas.microsoft.com/office/drawing/2010/main">
                <a:solidFill>
                  <a:srgbClr val="FFFFFF"/>
                </a:solidFill>
              </a14:hiddenFill>
            </a:ext>
          </a:extLst>
        </p:spPr>
      </p:pic>
      <p:pic>
        <p:nvPicPr>
          <p:cNvPr id="16077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566972"/>
            <a:ext cx="4318083" cy="3055778"/>
          </a:xfrm>
          <a:prstGeom prst="rect">
            <a:avLst/>
          </a:prstGeom>
          <a:noFill/>
          <a:extLst>
            <a:ext uri="{909E8E84-426E-40DD-AFC4-6F175D3DCCD1}">
              <a14:hiddenFill xmlns:a14="http://schemas.microsoft.com/office/drawing/2010/main">
                <a:solidFill>
                  <a:srgbClr val="FFFFFF"/>
                </a:solidFill>
              </a14:hiddenFill>
            </a:ext>
          </a:extLst>
        </p:spPr>
      </p:pic>
      <p:pic>
        <p:nvPicPr>
          <p:cNvPr id="160774"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5105400" y="381000"/>
            <a:ext cx="3757725" cy="241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28600" y="380999"/>
            <a:ext cx="4495800" cy="400110"/>
          </a:xfrm>
          <a:prstGeom prst="rect">
            <a:avLst/>
          </a:prstGeom>
          <a:noFill/>
        </p:spPr>
        <p:txBody>
          <a:bodyPr wrap="square" rtlCol="0">
            <a:spAutoFit/>
          </a:bodyPr>
          <a:lstStyle/>
          <a:p>
            <a:pPr algn="ctr"/>
            <a:r>
              <a:rPr lang="cs-CZ" sz="2000" b="1" dirty="0">
                <a:cs typeface="Arial" panose="020B0604020202020204" pitchFamily="34" charset="0"/>
              </a:rPr>
              <a:t>Odhad provenience měděných artefaktů</a:t>
            </a:r>
          </a:p>
        </p:txBody>
      </p:sp>
      <p:sp>
        <p:nvSpPr>
          <p:cNvPr id="6" name="TextovéPole 5"/>
          <p:cNvSpPr txBox="1"/>
          <p:nvPr/>
        </p:nvSpPr>
        <p:spPr>
          <a:xfrm>
            <a:off x="381000" y="1828800"/>
            <a:ext cx="3759684" cy="400110"/>
          </a:xfrm>
          <a:prstGeom prst="rect">
            <a:avLst/>
          </a:prstGeom>
          <a:noFill/>
        </p:spPr>
        <p:txBody>
          <a:bodyPr wrap="none" rtlCol="0">
            <a:spAutoFit/>
          </a:bodyPr>
          <a:lstStyle/>
          <a:p>
            <a:r>
              <a:rPr lang="cs-CZ" sz="2000" dirty="0">
                <a:cs typeface="Arial" panose="020B0604020202020204" pitchFamily="34" charset="0"/>
              </a:rPr>
              <a:t>- na základě poměru izotopů olova</a:t>
            </a:r>
          </a:p>
        </p:txBody>
      </p:sp>
    </p:spTree>
    <p:extLst>
      <p:ext uri="{BB962C8B-B14F-4D97-AF65-F5344CB8AC3E}">
        <p14:creationId xmlns:p14="http://schemas.microsoft.com/office/powerpoint/2010/main" val="2444482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3940BB-F2CD-5C09-F123-96211B080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3925272"/>
            <a:ext cx="4743450" cy="2827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nklinexpeditioncans">
            <a:extLst>
              <a:ext uri="{FF2B5EF4-FFF2-40B4-BE49-F238E27FC236}">
                <a16:creationId xmlns:a16="http://schemas.microsoft.com/office/drawing/2014/main" id="{B8CD9C62-084E-1AE0-DF38-F044846CC4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307" y="4194357"/>
            <a:ext cx="1181099" cy="784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711175D-E5E9-3314-384C-2A60E7AE1D36}"/>
              </a:ext>
            </a:extLst>
          </p:cNvPr>
          <p:cNvSpPr txBox="1"/>
          <p:nvPr/>
        </p:nvSpPr>
        <p:spPr>
          <a:xfrm>
            <a:off x="114300" y="778037"/>
            <a:ext cx="8915400" cy="3416320"/>
          </a:xfrm>
          <a:prstGeom prst="rect">
            <a:avLst/>
          </a:prstGeom>
          <a:noFill/>
        </p:spPr>
        <p:txBody>
          <a:bodyPr wrap="square">
            <a:spAutoFit/>
          </a:bodyPr>
          <a:lstStyle/>
          <a:p>
            <a:pPr algn="just"/>
            <a:r>
              <a:rPr lang="cs-CZ" dirty="0"/>
              <a:t>   V roce 1845 vypluly z Anglie lodě </a:t>
            </a:r>
            <a:r>
              <a:rPr lang="cs-CZ" i="1" dirty="0" err="1"/>
              <a:t>Erebus</a:t>
            </a:r>
            <a:r>
              <a:rPr lang="cs-CZ" dirty="0"/>
              <a:t> a </a:t>
            </a:r>
            <a:r>
              <a:rPr lang="cs-CZ" i="1" dirty="0" err="1"/>
              <a:t>Terror</a:t>
            </a:r>
            <a:r>
              <a:rPr lang="cs-CZ" dirty="0"/>
              <a:t> pod velením sira Johna Franklina hledat Severozápadní průjezd. K pobřeží Severní Ameriky dorazilo 129 mužů se zásobami na 3 roky. Část jídla byla v plechových konzervách, uzavřených olovnatou pájkou. Novinkou bylo destilační zařízení sloužící výrobě sladké vody, kde část potrubí byla vyrobena z olova. </a:t>
            </a:r>
            <a:r>
              <a:rPr lang="cs-CZ" b="0" i="0" dirty="0">
                <a:solidFill>
                  <a:srgbClr val="202122"/>
                </a:solidFill>
                <a:effectLst/>
              </a:rPr>
              <a:t>Franklinovi muži přezimovali na </a:t>
            </a:r>
            <a:r>
              <a:rPr lang="cs-CZ" b="0" i="0" dirty="0" err="1">
                <a:solidFill>
                  <a:srgbClr val="202122"/>
                </a:solidFill>
                <a:effectLst/>
              </a:rPr>
              <a:t>Beecheyho</a:t>
            </a:r>
            <a:r>
              <a:rPr lang="cs-CZ" b="0" i="0" dirty="0">
                <a:solidFill>
                  <a:srgbClr val="202122"/>
                </a:solidFill>
                <a:effectLst/>
              </a:rPr>
              <a:t> ostrově, kde zemřeli a byli pohřbeni tři členové posádky. Obě lodi se v září 1846 zasekly v ledovém příkrovu u Ostrova krále Viléma, </a:t>
            </a:r>
            <a:r>
              <a:rPr lang="cs-CZ" dirty="0">
                <a:solidFill>
                  <a:srgbClr val="202122"/>
                </a:solidFill>
              </a:rPr>
              <a:t>z</a:t>
            </a:r>
            <a:r>
              <a:rPr lang="cs-CZ" b="0" i="0" dirty="0">
                <a:solidFill>
                  <a:srgbClr val="202122"/>
                </a:solidFill>
                <a:effectLst/>
              </a:rPr>
              <a:t>de expedice přezimovala dvě zimy. Zemřela zde velká část posádky, včetně Johna Franklina. Podle svědectví Eskymáků se zbytek mužů vydal na jih, všichni však postupně zahynuli. Později byly nalezeny kosterní pozůstatky se stopami řezání (kanibalismus).</a:t>
            </a:r>
          </a:p>
          <a:p>
            <a:pPr algn="just"/>
            <a:r>
              <a:rPr lang="cs-CZ" dirty="0"/>
              <a:t>   V nalezených pozůstatcích byla zjištěna zvýšená hladina olova, svědčící o chronické otravě, zřejmě z destilačního zařízení či méně pravděpodobně z konzerv (stejné konzervy byly v té době užívány i na jiných lodích bez problémů).</a:t>
            </a:r>
          </a:p>
        </p:txBody>
      </p:sp>
      <p:pic>
        <p:nvPicPr>
          <p:cNvPr id="1032" name="Picture 8" descr="The Lost Franklin Expedition | Explorers Podcast">
            <a:extLst>
              <a:ext uri="{FF2B5EF4-FFF2-40B4-BE49-F238E27FC236}">
                <a16:creationId xmlns:a16="http://schemas.microsoft.com/office/drawing/2014/main" id="{862D9AA0-28B5-E88E-2986-21786656DB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14" y="4225925"/>
            <a:ext cx="360685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p of Franklin Expedition in Arctic">
            <a:extLst>
              <a:ext uri="{FF2B5EF4-FFF2-40B4-BE49-F238E27FC236}">
                <a16:creationId xmlns:a16="http://schemas.microsoft.com/office/drawing/2014/main" id="{09F0505A-FA48-E1D8-2312-24CCA97F18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 y="4296566"/>
            <a:ext cx="1124969" cy="86923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B1CB674-34B3-477F-BB7E-1C0D576B58AA}"/>
              </a:ext>
            </a:extLst>
          </p:cNvPr>
          <p:cNvSpPr txBox="1"/>
          <p:nvPr/>
        </p:nvSpPr>
        <p:spPr>
          <a:xfrm>
            <a:off x="376239" y="214163"/>
            <a:ext cx="4572000" cy="461665"/>
          </a:xfrm>
          <a:prstGeom prst="rect">
            <a:avLst/>
          </a:prstGeom>
          <a:noFill/>
        </p:spPr>
        <p:txBody>
          <a:bodyPr wrap="square">
            <a:spAutoFit/>
          </a:bodyPr>
          <a:lstStyle/>
          <a:p>
            <a:r>
              <a:rPr lang="cs-CZ" sz="2400" b="1" dirty="0"/>
              <a:t>Franklinova expedice</a:t>
            </a:r>
          </a:p>
        </p:txBody>
      </p:sp>
      <p:pic>
        <p:nvPicPr>
          <p:cNvPr id="1034" name="Picture 10" descr="Franklin Expedition remains still elude searchers in Arctic | The Star">
            <a:extLst>
              <a:ext uri="{FF2B5EF4-FFF2-40B4-BE49-F238E27FC236}">
                <a16:creationId xmlns:a16="http://schemas.microsoft.com/office/drawing/2014/main" id="{6BF629BF-EA0B-D25F-7AC5-2BBD619CAC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 y="5268005"/>
            <a:ext cx="907000" cy="133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73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274638"/>
            <a:ext cx="8229600" cy="792162"/>
          </a:xfrm>
        </p:spPr>
        <p:txBody>
          <a:bodyPr>
            <a:normAutofit/>
          </a:bodyPr>
          <a:lstStyle/>
          <a:p>
            <a:pPr eaLnBrk="1" hangingPunct="1"/>
            <a:r>
              <a:rPr lang="en-GB" altLang="en-US" sz="2800" b="1" dirty="0" err="1">
                <a:latin typeface="+mn-lt"/>
              </a:rPr>
              <a:t>Hydridy</a:t>
            </a:r>
            <a:endParaRPr lang="cs-CZ" altLang="en-US" sz="2800" b="1" dirty="0">
              <a:latin typeface="+mn-lt"/>
            </a:endParaRPr>
          </a:p>
        </p:txBody>
      </p:sp>
      <p:sp>
        <p:nvSpPr>
          <p:cNvPr id="14340" name="Rectangle 3"/>
          <p:cNvSpPr>
            <a:spLocks noGrp="1" noChangeArrowheads="1"/>
          </p:cNvSpPr>
          <p:nvPr>
            <p:ph type="body" idx="1"/>
          </p:nvPr>
        </p:nvSpPr>
        <p:spPr>
          <a:xfrm>
            <a:off x="381000" y="1295400"/>
            <a:ext cx="8534400" cy="4525963"/>
          </a:xfrm>
        </p:spPr>
        <p:txBody>
          <a:bodyPr>
            <a:normAutofit/>
          </a:bodyPr>
          <a:lstStyle/>
          <a:p>
            <a:pPr marL="0" indent="0" eaLnBrk="1" hangingPunct="1">
              <a:buNone/>
            </a:pPr>
            <a:r>
              <a:rPr lang="cs-CZ" altLang="en-US" sz="2400" b="1" dirty="0"/>
              <a:t>Hydridy u</a:t>
            </a:r>
            <a:r>
              <a:rPr lang="en-GB" altLang="en-US" sz="2400" b="1" dirty="0" err="1"/>
              <a:t>hlík</a:t>
            </a:r>
            <a:r>
              <a:rPr lang="cs-CZ" altLang="en-US" sz="2400" b="1" dirty="0"/>
              <a:t>u (uhlovodíky)</a:t>
            </a:r>
            <a:endParaRPr lang="en-GB" altLang="en-US" sz="2400" u="sng" dirty="0"/>
          </a:p>
          <a:p>
            <a:pPr eaLnBrk="1" hangingPunct="1">
              <a:buFont typeface="Wingdings" pitchFamily="2" charset="2"/>
              <a:buNone/>
            </a:pPr>
            <a:r>
              <a:rPr lang="cs-CZ" altLang="en-US" sz="800" dirty="0"/>
              <a:t>	</a:t>
            </a:r>
          </a:p>
          <a:p>
            <a:pPr eaLnBrk="1" hangingPunct="1">
              <a:buFont typeface="Wingdings" pitchFamily="2" charset="2"/>
              <a:buNone/>
            </a:pPr>
            <a:r>
              <a:rPr lang="en-US" altLang="en-US" sz="2000" dirty="0"/>
              <a:t>      </a:t>
            </a:r>
            <a:r>
              <a:rPr lang="en-GB" altLang="en-US" sz="2000" dirty="0" err="1">
                <a:cs typeface="Arial" panose="020B0604020202020204" pitchFamily="34" charset="0"/>
              </a:rPr>
              <a:t>Uhlovodíky</a:t>
            </a:r>
            <a:r>
              <a:rPr lang="en-GB" altLang="en-US" sz="2000" dirty="0">
                <a:cs typeface="Arial" panose="020B0604020202020204" pitchFamily="34" charset="0"/>
              </a:rPr>
              <a:t> a </a:t>
            </a:r>
            <a:r>
              <a:rPr lang="en-GB" altLang="en-US" sz="2000" dirty="0" err="1">
                <a:cs typeface="Arial" panose="020B0604020202020204" pitchFamily="34" charset="0"/>
              </a:rPr>
              <a:t>jejich</a:t>
            </a:r>
            <a:r>
              <a:rPr lang="en-GB" altLang="en-US" sz="2000" dirty="0">
                <a:cs typeface="Arial" panose="020B0604020202020204" pitchFamily="34" charset="0"/>
              </a:rPr>
              <a:t> </a:t>
            </a:r>
            <a:r>
              <a:rPr lang="en-GB" altLang="en-US" sz="2000" dirty="0" err="1">
                <a:cs typeface="Arial" panose="020B0604020202020204" pitchFamily="34" charset="0"/>
              </a:rPr>
              <a:t>deriváty</a:t>
            </a:r>
            <a:r>
              <a:rPr lang="en-GB" altLang="en-US" sz="2000" dirty="0">
                <a:cs typeface="Arial" panose="020B0604020202020204" pitchFamily="34" charset="0"/>
              </a:rPr>
              <a:t> </a:t>
            </a:r>
            <a:r>
              <a:rPr lang="en-GB" altLang="en-US" sz="2000" dirty="0" err="1">
                <a:cs typeface="Arial" panose="020B0604020202020204" pitchFamily="34" charset="0"/>
              </a:rPr>
              <a:t>studuje</a:t>
            </a:r>
            <a:r>
              <a:rPr lang="en-GB" altLang="en-US" sz="2000" dirty="0">
                <a:cs typeface="Arial" panose="020B0604020202020204" pitchFamily="34" charset="0"/>
              </a:rPr>
              <a:t> </a:t>
            </a:r>
            <a:r>
              <a:rPr lang="en-GB" altLang="en-US" sz="2000" i="1" u="sng" dirty="0">
                <a:cs typeface="Arial" panose="020B0604020202020204" pitchFamily="34" charset="0"/>
              </a:rPr>
              <a:t>org</a:t>
            </a:r>
            <a:r>
              <a:rPr lang="en-US" altLang="en-US" sz="2000" i="1" u="sng" dirty="0" err="1">
                <a:cs typeface="Arial" panose="020B0604020202020204" pitchFamily="34" charset="0"/>
              </a:rPr>
              <a:t>anic</a:t>
            </a:r>
            <a:r>
              <a:rPr lang="cs-CZ" altLang="en-US" sz="2000" i="1" u="sng" dirty="0" err="1">
                <a:cs typeface="Arial" panose="020B0604020202020204" pitchFamily="34" charset="0"/>
              </a:rPr>
              <a:t>ká</a:t>
            </a:r>
            <a:r>
              <a:rPr lang="en-GB" altLang="en-US" sz="2000" i="1" u="sng" dirty="0">
                <a:cs typeface="Arial" panose="020B0604020202020204" pitchFamily="34" charset="0"/>
              </a:rPr>
              <a:t> </a:t>
            </a:r>
            <a:r>
              <a:rPr lang="en-GB" altLang="en-US" sz="2000" i="1" u="sng" dirty="0" err="1">
                <a:cs typeface="Arial" panose="020B0604020202020204" pitchFamily="34" charset="0"/>
              </a:rPr>
              <a:t>chemie</a:t>
            </a:r>
            <a:r>
              <a:rPr lang="en-US" altLang="en-US" sz="2000" dirty="0">
                <a:cs typeface="Arial" panose="020B0604020202020204" pitchFamily="34" charset="0"/>
              </a:rPr>
              <a:t>.</a:t>
            </a:r>
            <a:endParaRPr lang="en-GB" altLang="en-US" sz="2000" dirty="0">
              <a:cs typeface="Arial" panose="020B0604020202020204" pitchFamily="34" charset="0"/>
            </a:endParaRPr>
          </a:p>
          <a:p>
            <a:pPr eaLnBrk="1" hangingPunct="1">
              <a:buFont typeface="Wingdings" pitchFamily="2" charset="2"/>
              <a:buNone/>
            </a:pPr>
            <a:r>
              <a:rPr lang="cs-CZ" altLang="en-US" sz="2400" dirty="0"/>
              <a:t>	</a:t>
            </a:r>
          </a:p>
        </p:txBody>
      </p:sp>
      <p:pic>
        <p:nvPicPr>
          <p:cNvPr id="7373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14600"/>
            <a:ext cx="6908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7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
            <a:ext cx="6303526" cy="47276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093" y="4562168"/>
            <a:ext cx="2727507" cy="204275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4675761"/>
            <a:ext cx="6019800" cy="1938992"/>
          </a:xfrm>
          <a:prstGeom prst="rect">
            <a:avLst/>
          </a:prstGeom>
        </p:spPr>
        <p:txBody>
          <a:bodyPr wrap="square">
            <a:spAutoFit/>
          </a:bodyPr>
          <a:lstStyle/>
          <a:p>
            <a:pPr algn="just"/>
            <a:r>
              <a:rPr lang="cs-CZ" sz="2000" b="1" dirty="0">
                <a:cs typeface="Arial" panose="020B0604020202020204" pitchFamily="34" charset="0"/>
              </a:rPr>
              <a:t>Krakování</a:t>
            </a:r>
            <a:r>
              <a:rPr lang="cs-CZ" sz="2000" dirty="0">
                <a:cs typeface="Arial" panose="020B0604020202020204" pitchFamily="34" charset="0"/>
              </a:rPr>
              <a:t>  ropy je tepelný rozklad uhlovodíků s delším řetězcem na uhlovodíky s kratším řetězcem. Dochází ke štěpení vazeb C-C a vznikají kapalné a plynné uhlovodíky s menším počtem atomů uhlíku v řetězci. Probíhá buď za vysoké teploty, nebo za zvýšené teploty a přítomnosti katalyzátoru. </a:t>
            </a:r>
          </a:p>
        </p:txBody>
      </p:sp>
    </p:spTree>
    <p:extLst>
      <p:ext uri="{BB962C8B-B14F-4D97-AF65-F5344CB8AC3E}">
        <p14:creationId xmlns:p14="http://schemas.microsoft.com/office/powerpoint/2010/main" val="3559978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915400" cy="2831544"/>
          </a:xfrm>
          <a:prstGeom prst="rect">
            <a:avLst/>
          </a:prstGeom>
        </p:spPr>
        <p:txBody>
          <a:bodyPr wrap="square">
            <a:spAutoFit/>
          </a:bodyPr>
          <a:lstStyle/>
          <a:p>
            <a:r>
              <a:rPr lang="en-GB" altLang="en-US" sz="2000" b="1" dirty="0" err="1">
                <a:cs typeface="Arial" panose="020B0604020202020204" pitchFamily="34" charset="0"/>
              </a:rPr>
              <a:t>Methan</a:t>
            </a:r>
            <a:r>
              <a:rPr lang="en-GB" altLang="en-US" sz="2000" dirty="0">
                <a:cs typeface="Arial" panose="020B0604020202020204" pitchFamily="34" charset="0"/>
              </a:rPr>
              <a:t> </a:t>
            </a:r>
            <a:r>
              <a:rPr lang="en-GB" altLang="en-US" sz="2000" b="1" dirty="0">
                <a:cs typeface="Arial" panose="020B0604020202020204" pitchFamily="34" charset="0"/>
              </a:rPr>
              <a:t>CH</a:t>
            </a:r>
            <a:r>
              <a:rPr lang="en-GB" altLang="en-US" sz="2000" b="1" baseline="-25000" dirty="0">
                <a:cs typeface="Arial" panose="020B0604020202020204" pitchFamily="34" charset="0"/>
              </a:rPr>
              <a:t>4</a:t>
            </a:r>
            <a:r>
              <a:rPr lang="en-GB" altLang="en-US" sz="2000" b="1" dirty="0">
                <a:cs typeface="Arial" panose="020B0604020202020204" pitchFamily="34" charset="0"/>
              </a:rPr>
              <a:t>, </a:t>
            </a:r>
            <a:endParaRPr lang="cs-CZ" altLang="en-US" sz="2000" b="1" dirty="0">
              <a:cs typeface="Arial" panose="020B0604020202020204" pitchFamily="34" charset="0"/>
            </a:endParaRPr>
          </a:p>
          <a:p>
            <a:endParaRPr lang="cs-CZ" altLang="en-US" sz="2000" b="1" dirty="0">
              <a:cs typeface="Arial" panose="020B0604020202020204" pitchFamily="34" charset="0"/>
            </a:endParaRPr>
          </a:p>
          <a:p>
            <a:pPr algn="just"/>
            <a:r>
              <a:rPr lang="cs-CZ"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bez </a:t>
            </a:r>
            <a:r>
              <a:rPr lang="en-GB" altLang="en-US" sz="2000" dirty="0" err="1">
                <a:cs typeface="Arial" panose="020B0604020202020204" pitchFamily="34" charset="0"/>
              </a:rPr>
              <a:t>barvy</a:t>
            </a:r>
            <a:r>
              <a:rPr lang="en-GB" altLang="en-US" sz="2000" dirty="0">
                <a:cs typeface="Arial" panose="020B0604020202020204" pitchFamily="34" charset="0"/>
              </a:rPr>
              <a:t> a </a:t>
            </a:r>
            <a:r>
              <a:rPr lang="en-GB" altLang="en-US" sz="2000" dirty="0" err="1">
                <a:cs typeface="Arial" panose="020B0604020202020204" pitchFamily="34" charset="0"/>
              </a:rPr>
              <a:t>zápachu</a:t>
            </a:r>
            <a:r>
              <a:rPr lang="en-GB" altLang="en-US" sz="2000" dirty="0">
                <a:cs typeface="Arial" panose="020B0604020202020204" pitchFamily="34" charset="0"/>
              </a:rPr>
              <a:t>, v p</a:t>
            </a:r>
            <a:r>
              <a:rPr lang="cs-CZ" altLang="en-US" sz="2000" dirty="0">
                <a:cs typeface="Arial" panose="020B0604020202020204" pitchFamily="34" charset="0"/>
              </a:rPr>
              <a:t>ř</a:t>
            </a:r>
            <a:r>
              <a:rPr lang="en-GB" altLang="en-US" sz="2000" dirty="0" err="1">
                <a:cs typeface="Arial" panose="020B0604020202020204" pitchFamily="34" charset="0"/>
              </a:rPr>
              <a:t>írod</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vzniká</a:t>
            </a:r>
            <a:r>
              <a:rPr lang="en-GB" altLang="en-US" sz="2000" dirty="0">
                <a:cs typeface="Arial" panose="020B0604020202020204" pitchFamily="34" charset="0"/>
              </a:rPr>
              <a:t> </a:t>
            </a:r>
            <a:r>
              <a:rPr lang="en-GB" altLang="en-US" sz="2000" dirty="0" err="1">
                <a:cs typeface="Arial" panose="020B0604020202020204" pitchFamily="34" charset="0"/>
              </a:rPr>
              <a:t>rozkladem</a:t>
            </a:r>
            <a:r>
              <a:rPr lang="en-GB" altLang="en-US" sz="2000" dirty="0">
                <a:cs typeface="Arial" panose="020B0604020202020204" pitchFamily="34" charset="0"/>
              </a:rPr>
              <a:t> </a:t>
            </a:r>
            <a:r>
              <a:rPr lang="en-GB" altLang="en-US" sz="2000" dirty="0" err="1">
                <a:cs typeface="Arial" panose="020B0604020202020204" pitchFamily="34" charset="0"/>
              </a:rPr>
              <a:t>rostlin</a:t>
            </a:r>
            <a:r>
              <a:rPr lang="cs-CZ" altLang="en-US" sz="2000" dirty="0" err="1">
                <a:cs typeface="Arial" panose="020B0604020202020204" pitchFamily="34" charset="0"/>
              </a:rPr>
              <a:t>ých</a:t>
            </a:r>
            <a:r>
              <a:rPr lang="en-GB" altLang="en-US" sz="2000" dirty="0">
                <a:cs typeface="Arial" panose="020B0604020202020204" pitchFamily="34" charset="0"/>
              </a:rPr>
              <a:t> </a:t>
            </a:r>
            <a:r>
              <a:rPr lang="en-GB" altLang="en-US" sz="2000" dirty="0" err="1">
                <a:cs typeface="Arial" panose="020B0604020202020204" pitchFamily="34" charset="0"/>
              </a:rPr>
              <a:t>látek</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nep</a:t>
            </a:r>
            <a:r>
              <a:rPr lang="cs-CZ" altLang="en-US" sz="2000" dirty="0">
                <a:cs typeface="Arial" panose="020B0604020202020204" pitchFamily="34" charset="0"/>
              </a:rPr>
              <a:t>ř</a:t>
            </a:r>
            <a:r>
              <a:rPr lang="en-GB" altLang="en-US" sz="2000" dirty="0" err="1">
                <a:cs typeface="Arial" panose="020B0604020202020204" pitchFamily="34" charset="0"/>
              </a:rPr>
              <a:t>ístupu</a:t>
            </a:r>
            <a:r>
              <a:rPr lang="en-GB" altLang="en-US" sz="2000" dirty="0">
                <a:cs typeface="Arial" panose="020B0604020202020204" pitchFamily="34" charset="0"/>
              </a:rPr>
              <a:t> </a:t>
            </a:r>
            <a:r>
              <a:rPr lang="en-GB" altLang="en-US" sz="2000" dirty="0" err="1">
                <a:cs typeface="Arial" panose="020B0604020202020204" pitchFamily="34" charset="0"/>
              </a:rPr>
              <a:t>vzduchu</a:t>
            </a:r>
            <a:r>
              <a:rPr lang="cs-CZ" altLang="en-US" sz="2000" dirty="0">
                <a:cs typeface="Arial" panose="020B0604020202020204" pitchFamily="34" charset="0"/>
              </a:rPr>
              <a:t> (bioplyn)</a:t>
            </a:r>
            <a:r>
              <a:rPr lang="en-GB" altLang="en-US" sz="2000" dirty="0">
                <a:cs typeface="Arial" panose="020B0604020202020204" pitchFamily="34" charset="0"/>
              </a:rPr>
              <a:t>, d</a:t>
            </a:r>
            <a:r>
              <a:rPr lang="cs-CZ" altLang="en-US" sz="2000" dirty="0">
                <a:cs typeface="Arial" panose="020B0604020202020204" pitchFamily="34" charset="0"/>
              </a:rPr>
              <a:t>ů</a:t>
            </a:r>
            <a:r>
              <a:rPr lang="en-GB" altLang="en-US" sz="2000" dirty="0" err="1">
                <a:cs typeface="Arial" panose="020B0604020202020204" pitchFamily="34" charset="0"/>
              </a:rPr>
              <a:t>lní</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v </a:t>
            </a:r>
            <a:r>
              <a:rPr lang="en-GB" altLang="en-US" sz="2000" dirty="0" err="1">
                <a:cs typeface="Arial" panose="020B0604020202020204" pitchFamily="34" charset="0"/>
              </a:rPr>
              <a:t>uhel</a:t>
            </a:r>
            <a:r>
              <a:rPr lang="cs-CZ" altLang="en-US" sz="2000" dirty="0" err="1">
                <a:cs typeface="Arial" panose="020B0604020202020204" pitchFamily="34" charset="0"/>
              </a:rPr>
              <a:t>ných</a:t>
            </a:r>
            <a:r>
              <a:rPr lang="en-GB" altLang="en-US" sz="2000" dirty="0">
                <a:cs typeface="Arial" panose="020B0604020202020204" pitchFamily="34" charset="0"/>
              </a:rPr>
              <a:t> </a:t>
            </a:r>
            <a:r>
              <a:rPr lang="en-GB" altLang="en-US" sz="2000" dirty="0" err="1">
                <a:cs typeface="Arial" panose="020B0604020202020204" pitchFamily="34" charset="0"/>
              </a:rPr>
              <a:t>dolech</a:t>
            </a:r>
            <a:r>
              <a:rPr lang="cs-CZ" altLang="en-US" sz="2000" dirty="0">
                <a:cs typeface="Arial" panose="020B0604020202020204" pitchFamily="34" charset="0"/>
              </a:rPr>
              <a:t> (vzniká </a:t>
            </a:r>
            <a:r>
              <a:rPr lang="cs-CZ" sz="2000" dirty="0">
                <a:cs typeface="Arial" panose="020B0604020202020204" pitchFamily="34" charset="0"/>
              </a:rPr>
              <a:t>při samovolné přeměně hnědého uhlí v černé, byl příčinou mnoha důlních neštěstí).</a:t>
            </a:r>
            <a:endParaRPr lang="en-GB" altLang="en-US" sz="2000" i="1" dirty="0">
              <a:cs typeface="Arial" panose="020B0604020202020204" pitchFamily="34" charset="0"/>
            </a:endParaRPr>
          </a:p>
          <a:p>
            <a:endParaRPr lang="cs-CZ" altLang="en-US" sz="1000" i="1" dirty="0">
              <a:cs typeface="Arial" panose="020B0604020202020204" pitchFamily="34" charset="0"/>
            </a:endParaRPr>
          </a:p>
          <a:p>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 </a:t>
            </a:r>
            <a:r>
              <a:rPr lang="en-GB" altLang="en-US" sz="2000" dirty="0" err="1">
                <a:cs typeface="Arial" panose="020B0604020202020204" pitchFamily="34" charset="0"/>
              </a:rPr>
              <a:t>methanu</a:t>
            </a:r>
            <a:r>
              <a:rPr lang="en-GB" altLang="en-US" sz="2000" dirty="0">
                <a:cs typeface="Arial" panose="020B0604020202020204" pitchFamily="34" charset="0"/>
              </a:rPr>
              <a:t>:</a:t>
            </a:r>
          </a:p>
          <a:p>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íváním</a:t>
            </a:r>
            <a:r>
              <a:rPr lang="en-GB" altLang="en-US" sz="2000" dirty="0">
                <a:cs typeface="Arial" panose="020B0604020202020204" pitchFamily="34" charset="0"/>
              </a:rPr>
              <a:t> </a:t>
            </a:r>
            <a:r>
              <a:rPr lang="en-GB" altLang="en-US" sz="2000" dirty="0" err="1">
                <a:cs typeface="Arial" panose="020B0604020202020204" pitchFamily="34" charset="0"/>
              </a:rPr>
              <a:t>sm</a:t>
            </a:r>
            <a:r>
              <a:rPr lang="cs-CZ" altLang="en-US" sz="2000" dirty="0">
                <a:cs typeface="Arial" panose="020B0604020202020204" pitchFamily="34" charset="0"/>
              </a:rPr>
              <a:t>ě</a:t>
            </a:r>
            <a:r>
              <a:rPr lang="en-GB" altLang="en-US" sz="2000" dirty="0" err="1">
                <a:cs typeface="Arial" panose="020B0604020202020204" pitchFamily="34" charset="0"/>
              </a:rPr>
              <a:t>si</a:t>
            </a:r>
            <a:r>
              <a:rPr lang="en-GB" altLang="en-US" sz="2000" dirty="0">
                <a:cs typeface="Arial" panose="020B0604020202020204" pitchFamily="34" charset="0"/>
              </a:rPr>
              <a:t> </a:t>
            </a:r>
            <a:r>
              <a:rPr lang="en-GB" altLang="en-US" sz="2000" dirty="0" err="1">
                <a:cs typeface="Arial" panose="020B0604020202020204" pitchFamily="34" charset="0"/>
              </a:rPr>
              <a:t>CH</a:t>
            </a:r>
            <a:r>
              <a:rPr lang="en-GB" altLang="en-US" sz="2000" baseline="-25000" dirty="0" err="1">
                <a:cs typeface="Arial" panose="020B0604020202020204" pitchFamily="34" charset="0"/>
              </a:rPr>
              <a:t>3</a:t>
            </a:r>
            <a:r>
              <a:rPr lang="en-GB" altLang="en-US" sz="2000" dirty="0" err="1">
                <a:cs typeface="Arial" panose="020B0604020202020204" pitchFamily="34" charset="0"/>
              </a:rPr>
              <a:t>COONa</a:t>
            </a:r>
            <a:r>
              <a:rPr lang="en-GB" altLang="en-US" sz="2000" dirty="0">
                <a:cs typeface="Arial" panose="020B0604020202020204" pitchFamily="34" charset="0"/>
              </a:rPr>
              <a:t> </a:t>
            </a:r>
            <a:r>
              <a:rPr lang="cs-CZ" altLang="en-US" sz="2000" dirty="0">
                <a:cs typeface="Arial" panose="020B0604020202020204" pitchFamily="34" charset="0"/>
              </a:rPr>
              <a:t>A</a:t>
            </a:r>
            <a:r>
              <a:rPr lang="en-GB" altLang="en-US" sz="2000" dirty="0">
                <a:cs typeface="Arial" panose="020B0604020202020204" pitchFamily="34" charset="0"/>
              </a:rPr>
              <a:t> Ca(OH)</a:t>
            </a:r>
            <a:r>
              <a:rPr lang="en-GB" altLang="en-US" sz="2000" baseline="-25000" dirty="0">
                <a:cs typeface="Arial" panose="020B0604020202020204" pitchFamily="34" charset="0"/>
              </a:rPr>
              <a:t>2</a:t>
            </a:r>
            <a:r>
              <a:rPr lang="en-GB" altLang="en-US" sz="2000" dirty="0">
                <a:cs typeface="Arial" panose="020B0604020202020204" pitchFamily="34" charset="0"/>
              </a:rPr>
              <a:t> </a:t>
            </a:r>
          </a:p>
          <a:p>
            <a:r>
              <a:rPr lang="cs-CZ" altLang="en-US" sz="800" dirty="0">
                <a:cs typeface="Arial" panose="020B0604020202020204" pitchFamily="34" charset="0"/>
              </a:rPr>
              <a:t>	</a:t>
            </a:r>
          </a:p>
          <a:p>
            <a:r>
              <a:rPr lang="cs-CZ" altLang="en-US" sz="2000" dirty="0">
                <a:cs typeface="Arial" panose="020B0604020202020204" pitchFamily="34" charset="0"/>
              </a:rPr>
              <a:t>		</a:t>
            </a:r>
            <a:r>
              <a:rPr lang="en-GB" altLang="en-US" sz="2000" dirty="0" err="1">
                <a:cs typeface="Arial" panose="020B0604020202020204" pitchFamily="34" charset="0"/>
              </a:rPr>
              <a:t>CH</a:t>
            </a:r>
            <a:r>
              <a:rPr lang="en-GB" altLang="en-US" sz="2000" baseline="-25000" dirty="0" err="1">
                <a:cs typeface="Arial" panose="020B0604020202020204" pitchFamily="34" charset="0"/>
              </a:rPr>
              <a:t>3</a:t>
            </a:r>
            <a:r>
              <a:rPr lang="en-GB" altLang="en-US" sz="2000" dirty="0" err="1">
                <a:cs typeface="Arial" panose="020B0604020202020204" pitchFamily="34" charset="0"/>
              </a:rPr>
              <a:t>COONa</a:t>
            </a:r>
            <a:r>
              <a:rPr lang="en-GB" altLang="en-US" sz="2000" dirty="0">
                <a:cs typeface="Arial" panose="020B0604020202020204" pitchFamily="34" charset="0"/>
              </a:rPr>
              <a:t> + Ca(OH)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CH</a:t>
            </a:r>
            <a:r>
              <a:rPr lang="en-GB" altLang="en-US" sz="2000" baseline="-25000" dirty="0">
                <a:cs typeface="Arial" panose="020B0604020202020204" pitchFamily="34" charset="0"/>
              </a:rPr>
              <a:t>4</a:t>
            </a:r>
            <a:r>
              <a:rPr lang="en-GB" altLang="en-US" sz="2000" dirty="0">
                <a:cs typeface="Arial" panose="020B0604020202020204" pitchFamily="34" charset="0"/>
              </a:rPr>
              <a:t> + CaCO</a:t>
            </a:r>
            <a:r>
              <a:rPr lang="en-GB" altLang="en-US" sz="2000" baseline="-25000" dirty="0">
                <a:cs typeface="Arial" panose="020B0604020202020204" pitchFamily="34" charset="0"/>
              </a:rPr>
              <a:t>3</a:t>
            </a:r>
            <a:r>
              <a:rPr lang="en-GB" altLang="en-US" sz="2000" dirty="0">
                <a:cs typeface="Arial" panose="020B0604020202020204" pitchFamily="34" charset="0"/>
              </a:rPr>
              <a:t>  + NaOH </a:t>
            </a:r>
            <a:endParaRPr lang="cs-CZ" altLang="en-US" sz="2000" dirty="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3733800"/>
            <a:ext cx="3400425" cy="3077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381000" y="3603038"/>
            <a:ext cx="2743200" cy="2862322"/>
          </a:xfrm>
          <a:prstGeom prst="rect">
            <a:avLst/>
          </a:prstGeom>
        </p:spPr>
        <p:txBody>
          <a:bodyPr wrap="square">
            <a:spAutoFit/>
          </a:bodyPr>
          <a:lstStyle/>
          <a:p>
            <a:pPr algn="just"/>
            <a:r>
              <a:rPr lang="cs-CZ" sz="2000" b="1" dirty="0">
                <a:cs typeface="Arial" panose="020B0604020202020204" pitchFamily="34" charset="0"/>
              </a:rPr>
              <a:t>Zemní plyn</a:t>
            </a:r>
            <a:r>
              <a:rPr lang="cs-CZ" sz="2000" dirty="0">
                <a:cs typeface="Arial" panose="020B0604020202020204" pitchFamily="34" charset="0"/>
              </a:rPr>
              <a:t> je přírodní plynné fosilní palivo.  Těží se z porézních sedimentárních hornin podobně jako ropa. Nachází se buď samostatně, společně s ropou nebo černým uhlím. </a:t>
            </a:r>
          </a:p>
        </p:txBody>
      </p:sp>
      <p:pic>
        <p:nvPicPr>
          <p:cNvPr id="72709" name="Picture 5" descr="https://upload.wikimedia.org/wikipedia/commons/thumb/f/f5/Prospeccion_petroleo.svg/800px-Prospeccion_petrole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745149"/>
            <a:ext cx="2199114" cy="257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49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979" y="457200"/>
            <a:ext cx="8686800" cy="2246769"/>
          </a:xfrm>
          <a:prstGeom prst="rect">
            <a:avLst/>
          </a:prstGeom>
        </p:spPr>
        <p:txBody>
          <a:bodyPr wrap="square">
            <a:spAutoFit/>
          </a:bodyPr>
          <a:lstStyle/>
          <a:p>
            <a:pPr algn="just"/>
            <a:r>
              <a:rPr lang="cs-CZ" sz="2000" b="1" dirty="0">
                <a:cs typeface="Arial" panose="020B0604020202020204" pitchFamily="34" charset="0"/>
              </a:rPr>
              <a:t>Karbonizační (koksárenský) plyn</a:t>
            </a:r>
            <a:r>
              <a:rPr lang="cs-CZ" sz="2000" dirty="0">
                <a:cs typeface="Arial" panose="020B0604020202020204" pitchFamily="34" charset="0"/>
              </a:rPr>
              <a:t> se zpracovává (odstraněním amoniaku NH</a:t>
            </a:r>
            <a:r>
              <a:rPr lang="cs-CZ" sz="2000" baseline="-25000" dirty="0">
                <a:cs typeface="Arial" panose="020B0604020202020204" pitchFamily="34" charset="0"/>
              </a:rPr>
              <a:t>3</a:t>
            </a:r>
            <a:r>
              <a:rPr lang="cs-CZ" sz="2000" dirty="0">
                <a:cs typeface="Arial" panose="020B0604020202020204" pitchFamily="34" charset="0"/>
              </a:rPr>
              <a:t>, benzenu C</a:t>
            </a:r>
            <a:r>
              <a:rPr lang="cs-CZ" sz="2000" baseline="-25000" dirty="0">
                <a:cs typeface="Arial" panose="020B0604020202020204" pitchFamily="34" charset="0"/>
              </a:rPr>
              <a:t>6</a:t>
            </a:r>
            <a:r>
              <a:rPr lang="cs-CZ" sz="2000" dirty="0">
                <a:cs typeface="Arial" panose="020B0604020202020204" pitchFamily="34" charset="0"/>
              </a:rPr>
              <a:t>H</a:t>
            </a:r>
            <a:r>
              <a:rPr lang="cs-CZ" sz="2000" baseline="-25000" dirty="0">
                <a:cs typeface="Arial" panose="020B0604020202020204" pitchFamily="34" charset="0"/>
              </a:rPr>
              <a:t>6</a:t>
            </a:r>
            <a:r>
              <a:rPr lang="cs-CZ" sz="2000" dirty="0">
                <a:cs typeface="Arial" panose="020B0604020202020204" pitchFamily="34" charset="0"/>
              </a:rPr>
              <a:t>, naftalenu C</a:t>
            </a:r>
            <a:r>
              <a:rPr lang="cs-CZ" sz="2000" baseline="-25000" dirty="0">
                <a:cs typeface="Arial" panose="020B0604020202020204" pitchFamily="34" charset="0"/>
              </a:rPr>
              <a:t>10</a:t>
            </a:r>
            <a:r>
              <a:rPr lang="cs-CZ" sz="2000" dirty="0">
                <a:cs typeface="Arial" panose="020B0604020202020204" pitchFamily="34" charset="0"/>
              </a:rPr>
              <a:t>H</a:t>
            </a:r>
            <a:r>
              <a:rPr lang="cs-CZ" sz="2000" baseline="-25000" dirty="0">
                <a:cs typeface="Arial" panose="020B0604020202020204" pitchFamily="34" charset="0"/>
              </a:rPr>
              <a:t>8</a:t>
            </a:r>
            <a:r>
              <a:rPr lang="cs-CZ" sz="2000" dirty="0">
                <a:cs typeface="Arial" panose="020B0604020202020204" pitchFamily="34" charset="0"/>
              </a:rPr>
              <a:t> aj.) na </a:t>
            </a:r>
            <a:r>
              <a:rPr lang="cs-CZ" sz="2000" b="1" dirty="0">
                <a:cs typeface="Arial" panose="020B0604020202020204" pitchFamily="34" charset="0"/>
              </a:rPr>
              <a:t>svítiplyn</a:t>
            </a:r>
            <a:r>
              <a:rPr lang="cs-CZ" sz="2000" dirty="0">
                <a:cs typeface="Arial" panose="020B0604020202020204" pitchFamily="34" charset="0"/>
              </a:rPr>
              <a:t>. Ten se dříve využíval pro svícení (odtud název, plynové osvětlení využívala mnohá města v 19. a 20. století) či pro vaření (plynové sporáky). Kvůli přítomnosti jedovatého oxidu uhelnatého CO ve svítiplynu (cca 5 %) byl nahrazen zemním plynem. Dnes se stále koksárenský plyn využívá v chemických provozech buď jako palivo, nebo se dále zpracovává na řadu základních chemických látek (</a:t>
            </a:r>
            <a:r>
              <a:rPr lang="cs-CZ" sz="2000" dirty="0" err="1">
                <a:cs typeface="Arial" panose="020B0604020202020204" pitchFamily="34" charset="0"/>
              </a:rPr>
              <a:t>methanol</a:t>
            </a:r>
            <a:r>
              <a:rPr lang="cs-CZ" sz="2000" dirty="0">
                <a:cs typeface="Arial" panose="020B0604020202020204" pitchFamily="34" charset="0"/>
              </a:rPr>
              <a:t>, </a:t>
            </a:r>
            <a:r>
              <a:rPr lang="cs-CZ" sz="2000" dirty="0" err="1">
                <a:cs typeface="Arial" panose="020B0604020202020204" pitchFamily="34" charset="0"/>
              </a:rPr>
              <a:t>methylamin</a:t>
            </a:r>
            <a:r>
              <a:rPr lang="cs-CZ" sz="2000" dirty="0">
                <a:cs typeface="Arial" panose="020B0604020202020204" pitchFamily="34" charset="0"/>
              </a:rPr>
              <a:t>, </a:t>
            </a:r>
            <a:r>
              <a:rPr lang="cs-CZ" sz="2000" dirty="0" err="1">
                <a:cs typeface="Arial" panose="020B0604020202020204" pitchFamily="34" charset="0"/>
              </a:rPr>
              <a:t>ethylen</a:t>
            </a:r>
            <a:r>
              <a:rPr lang="cs-CZ" sz="2000" dirty="0">
                <a:cs typeface="Arial" panose="020B0604020202020204" pitchFamily="34" charset="0"/>
              </a:rPr>
              <a:t> a další).</a:t>
            </a:r>
          </a:p>
        </p:txBody>
      </p:sp>
      <p:pic>
        <p:nvPicPr>
          <p:cNvPr id="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747415"/>
            <a:ext cx="5473020" cy="199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50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646857"/>
            <a:ext cx="281054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3730"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00854"/>
            <a:ext cx="4622495" cy="312379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304800"/>
            <a:ext cx="8839200" cy="3170099"/>
          </a:xfrm>
          <a:prstGeom prst="rect">
            <a:avLst/>
          </a:prstGeom>
        </p:spPr>
        <p:txBody>
          <a:bodyPr wrap="square">
            <a:spAutoFit/>
          </a:bodyPr>
          <a:lstStyle/>
          <a:p>
            <a:pPr algn="just"/>
            <a:r>
              <a:rPr lang="cs-CZ" sz="2000" b="1" dirty="0">
                <a:cs typeface="Arial" panose="020B0604020202020204" pitchFamily="34" charset="0"/>
              </a:rPr>
              <a:t>Bioplyn</a:t>
            </a:r>
            <a:r>
              <a:rPr lang="cs-CZ" sz="2000" dirty="0">
                <a:cs typeface="Arial" panose="020B0604020202020204" pitchFamily="34" charset="0"/>
              </a:rPr>
              <a:t> je plyn produkovaný během anaerobní digesce organických materiálů a skládající se zejména z </a:t>
            </a:r>
            <a:r>
              <a:rPr lang="cs-CZ" sz="2000" dirty="0" err="1">
                <a:cs typeface="Arial" panose="020B0604020202020204" pitchFamily="34" charset="0"/>
              </a:rPr>
              <a:t>methanu</a:t>
            </a:r>
            <a:r>
              <a:rPr lang="cs-CZ" sz="2000" dirty="0">
                <a:cs typeface="Arial" panose="020B0604020202020204" pitchFamily="34" charset="0"/>
              </a:rPr>
              <a:t> (CH</a:t>
            </a:r>
            <a:r>
              <a:rPr lang="cs-CZ" sz="2000" baseline="-25000" dirty="0">
                <a:cs typeface="Arial" panose="020B0604020202020204" pitchFamily="34" charset="0"/>
              </a:rPr>
              <a:t>4</a:t>
            </a:r>
            <a:r>
              <a:rPr lang="cs-CZ" sz="2000" dirty="0">
                <a:cs typeface="Arial" panose="020B0604020202020204" pitchFamily="34" charset="0"/>
              </a:rPr>
              <a:t>) a oxidu uhličitého (CO</a:t>
            </a:r>
            <a:r>
              <a:rPr lang="cs-CZ" sz="2000" baseline="-25000" dirty="0">
                <a:cs typeface="Arial" panose="020B0604020202020204" pitchFamily="34" charset="0"/>
              </a:rPr>
              <a:t>2</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b="1" dirty="0">
                <a:cs typeface="Arial" panose="020B0604020202020204" pitchFamily="34" charset="0"/>
              </a:rPr>
              <a:t>Výskyt</a:t>
            </a:r>
          </a:p>
          <a:p>
            <a:pPr algn="just"/>
            <a:r>
              <a:rPr lang="cs-CZ" sz="2000" dirty="0">
                <a:cs typeface="Arial" panose="020B0604020202020204" pitchFamily="34" charset="0"/>
              </a:rPr>
              <a:t>- v přirozených prostředích (mokřady, sedimenty, trávící ústrojí - zejména u přežvýkavců)</a:t>
            </a:r>
          </a:p>
          <a:p>
            <a:pPr algn="just"/>
            <a:r>
              <a:rPr lang="cs-CZ" sz="2000" dirty="0">
                <a:cs typeface="Arial" panose="020B0604020202020204" pitchFamily="34" charset="0"/>
              </a:rPr>
              <a:t>- v zemědělských prostředích (rýžová pole, uskladnění hnoje a kejdy)</a:t>
            </a:r>
          </a:p>
          <a:p>
            <a:pPr algn="just"/>
            <a:r>
              <a:rPr lang="cs-CZ" sz="2000" dirty="0">
                <a:cs typeface="Arial" panose="020B0604020202020204" pitchFamily="34" charset="0"/>
              </a:rPr>
              <a:t>- v odpadovém hospodářství (na skládkách odpadů - skládkový plyn, na anaerobních čistírnách odpadních vod (ČOV), v </a:t>
            </a:r>
            <a:r>
              <a:rPr lang="cs-CZ" sz="2000" b="1" dirty="0">
                <a:cs typeface="Arial" panose="020B0604020202020204" pitchFamily="34" charset="0"/>
              </a:rPr>
              <a:t>bioplynových stanicích</a:t>
            </a:r>
            <a:r>
              <a:rPr lang="cs-CZ" sz="2000" dirty="0">
                <a:cs typeface="Arial" panose="020B0604020202020204" pitchFamily="34" charset="0"/>
              </a:rPr>
              <a:t>).</a:t>
            </a:r>
          </a:p>
          <a:p>
            <a:pPr algn="just"/>
            <a:r>
              <a:rPr lang="cs-CZ" sz="2000" dirty="0">
                <a:cs typeface="Arial" panose="020B0604020202020204" pitchFamily="34" charset="0"/>
              </a:rPr>
              <a:t> </a:t>
            </a:r>
          </a:p>
        </p:txBody>
      </p:sp>
    </p:spTree>
    <p:extLst>
      <p:ext uri="{BB962C8B-B14F-4D97-AF65-F5344CB8AC3E}">
        <p14:creationId xmlns:p14="http://schemas.microsoft.com/office/powerpoint/2010/main" val="1782925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176" y="3542006"/>
            <a:ext cx="3739247" cy="3140537"/>
          </a:xfrm>
          <a:prstGeom prst="rect">
            <a:avLst/>
          </a:prstGeom>
        </p:spPr>
      </p:pic>
      <p:pic>
        <p:nvPicPr>
          <p:cNvPr id="43010"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14800"/>
            <a:ext cx="396240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45848"/>
            <a:ext cx="3393624" cy="278042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Zobrazit zdrojový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102" y="880353"/>
            <a:ext cx="4457563"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1"/>
          </p:nvPr>
        </p:nvSpPr>
        <p:spPr>
          <a:xfrm>
            <a:off x="228600" y="304800"/>
            <a:ext cx="8763000" cy="6324600"/>
          </a:xfrm>
        </p:spPr>
        <p:txBody>
          <a:bodyPr>
            <a:noAutofit/>
          </a:bodyPr>
          <a:lstStyle/>
          <a:p>
            <a:pPr marL="0" indent="0" algn="ctr" eaLnBrk="1" hangingPunct="1">
              <a:buNone/>
            </a:pPr>
            <a:r>
              <a:rPr lang="en-GB" altLang="en-US" sz="2800" b="1" dirty="0" err="1">
                <a:cs typeface="Arial" panose="020B0604020202020204" pitchFamily="34" charset="0"/>
              </a:rPr>
              <a:t>Uhlík</a:t>
            </a:r>
            <a:endParaRPr lang="en-GB" altLang="en-US" sz="2800" u="sng" dirty="0">
              <a:cs typeface="Arial" panose="020B0604020202020204" pitchFamily="34" charset="0"/>
            </a:endParaRPr>
          </a:p>
          <a:p>
            <a:pPr algn="just">
              <a:buNone/>
            </a:pPr>
            <a:endParaRPr lang="cs-CZ" altLang="en-US" sz="800" dirty="0">
              <a:cs typeface="Arial" panose="020B0604020202020204" pitchFamily="34" charset="0"/>
            </a:endParaRPr>
          </a:p>
          <a:p>
            <a:pPr algn="just">
              <a:buNone/>
            </a:pPr>
            <a:r>
              <a:rPr lang="en-GB" altLang="en-US" sz="2000" dirty="0" err="1">
                <a:cs typeface="Arial" panose="020B0604020202020204" pitchFamily="34" charset="0"/>
              </a:rPr>
              <a:t>Uhlík</a:t>
            </a:r>
            <a:r>
              <a:rPr lang="en-GB" altLang="en-US" sz="2000" dirty="0">
                <a:cs typeface="Arial" panose="020B0604020202020204" pitchFamily="34" charset="0"/>
              </a:rPr>
              <a:t> </a:t>
            </a:r>
            <a:r>
              <a:rPr lang="en-GB" altLang="en-US" sz="2000" dirty="0" err="1">
                <a:cs typeface="Arial" panose="020B0604020202020204" pitchFamily="34" charset="0"/>
              </a:rPr>
              <a:t>vytvá</a:t>
            </a:r>
            <a:r>
              <a:rPr lang="cs-CZ" altLang="en-US" sz="2000" dirty="0">
                <a:cs typeface="Arial" panose="020B0604020202020204" pitchFamily="34" charset="0"/>
              </a:rPr>
              <a:t>ř</a:t>
            </a:r>
            <a:r>
              <a:rPr lang="en-GB" altLang="en-US" sz="2000" dirty="0">
                <a:cs typeface="Arial" panose="020B0604020202020204" pitchFamily="34" charset="0"/>
              </a:rPr>
              <a:t>í </a:t>
            </a:r>
            <a:r>
              <a:rPr lang="en-GB" altLang="en-US" sz="2000" dirty="0" err="1">
                <a:cs typeface="Arial" panose="020B0604020202020204" pitchFamily="34" charset="0"/>
              </a:rPr>
              <a:t>pevné</a:t>
            </a:r>
            <a:r>
              <a:rPr lang="en-GB" altLang="en-US" sz="2000" dirty="0">
                <a:cs typeface="Arial" panose="020B0604020202020204" pitchFamily="34" charset="0"/>
              </a:rPr>
              <a:t> </a:t>
            </a:r>
            <a:r>
              <a:rPr lang="en-GB" altLang="en-US" sz="2000" dirty="0" err="1">
                <a:cs typeface="Arial" panose="020B0604020202020204" pitchFamily="34" charset="0"/>
              </a:rPr>
              <a:t>kovalent</a:t>
            </a:r>
            <a:r>
              <a:rPr lang="cs-CZ" altLang="en-US" sz="2000" dirty="0">
                <a:cs typeface="Arial" panose="020B0604020202020204" pitchFamily="34" charset="0"/>
              </a:rPr>
              <a:t>ní</a:t>
            </a:r>
            <a:r>
              <a:rPr lang="en-GB" altLang="en-US" sz="2000" dirty="0">
                <a:cs typeface="Arial" panose="020B0604020202020204" pitchFamily="34" charset="0"/>
              </a:rPr>
              <a:t> </a:t>
            </a:r>
            <a:r>
              <a:rPr lang="en-GB" altLang="en-US" sz="2000" dirty="0" err="1">
                <a:cs typeface="Arial" panose="020B0604020202020204" pitchFamily="34" charset="0"/>
              </a:rPr>
              <a:t>vazby</a:t>
            </a:r>
            <a:r>
              <a:rPr lang="en-GB" altLang="en-US" sz="2000" dirty="0">
                <a:cs typeface="Arial" panose="020B0604020202020204" pitchFamily="34" charset="0"/>
              </a:rPr>
              <a:t> s </a:t>
            </a:r>
            <a:r>
              <a:rPr lang="en-GB" altLang="en-US" sz="2000" dirty="0" err="1">
                <a:cs typeface="Arial" panose="020B0604020202020204" pitchFamily="34" charset="0"/>
              </a:rPr>
              <a:t>dalšími</a:t>
            </a:r>
            <a:r>
              <a:rPr lang="en-GB" altLang="en-US" sz="2000" dirty="0">
                <a:cs typeface="Arial" panose="020B0604020202020204" pitchFamily="34" charset="0"/>
              </a:rPr>
              <a:t> atomy </a:t>
            </a:r>
            <a:r>
              <a:rPr lang="en-GB" altLang="en-US" sz="2000" dirty="0" err="1">
                <a:cs typeface="Arial" panose="020B0604020202020204" pitchFamily="34" charset="0"/>
              </a:rPr>
              <a:t>uhlíku</a:t>
            </a:r>
            <a:r>
              <a:rPr lang="en-GB" altLang="en-US" sz="2000" dirty="0">
                <a:cs typeface="Arial" panose="020B0604020202020204" pitchFamily="34" charset="0"/>
              </a:rPr>
              <a:t>, </a:t>
            </a:r>
            <a:r>
              <a:rPr lang="en-GB" altLang="en-US" sz="2000" dirty="0" err="1">
                <a:cs typeface="Arial" panose="020B0604020202020204" pitchFamily="34" charset="0"/>
              </a:rPr>
              <a:t>vodíku</a:t>
            </a:r>
            <a:r>
              <a:rPr lang="en-GB" altLang="en-US" sz="2000" dirty="0">
                <a:cs typeface="Arial" panose="020B0604020202020204" pitchFamily="34" charset="0"/>
              </a:rPr>
              <a:t> a </a:t>
            </a:r>
            <a:r>
              <a:rPr lang="en-GB" altLang="en-US" sz="2000" dirty="0" err="1">
                <a:cs typeface="Arial" panose="020B0604020202020204" pitchFamily="34" charset="0"/>
              </a:rPr>
              <a:t>dalšími</a:t>
            </a:r>
            <a:r>
              <a:rPr lang="en-GB" altLang="en-US" sz="2000" dirty="0">
                <a:cs typeface="Arial" panose="020B0604020202020204" pitchFamily="34" charset="0"/>
              </a:rPr>
              <a:t> </a:t>
            </a:r>
            <a:r>
              <a:rPr lang="en-GB" altLang="en-US" sz="2000" dirty="0" err="1">
                <a:cs typeface="Arial" panose="020B0604020202020204" pitchFamily="34" charset="0"/>
              </a:rPr>
              <a:t>prvky</a:t>
            </a:r>
            <a:r>
              <a:rPr lang="en-GB" altLang="en-US" sz="2000" dirty="0">
                <a:cs typeface="Arial" panose="020B0604020202020204" pitchFamily="34" charset="0"/>
              </a:rPr>
              <a:t> - </a:t>
            </a:r>
            <a:r>
              <a:rPr lang="en-GB" altLang="en-US" sz="2000" dirty="0" err="1">
                <a:cs typeface="Arial" panose="020B0604020202020204" pitchFamily="34" charset="0"/>
              </a:rPr>
              <a:t>tyto</a:t>
            </a:r>
            <a:r>
              <a:rPr lang="en-GB" altLang="en-US" sz="2000" dirty="0">
                <a:cs typeface="Arial" panose="020B0604020202020204" pitchFamily="34" charset="0"/>
              </a:rPr>
              <a:t> </a:t>
            </a:r>
            <a:r>
              <a:rPr lang="en-GB" altLang="en-US" sz="2000" dirty="0" err="1">
                <a:cs typeface="Arial" panose="020B0604020202020204" pitchFamily="34" charset="0"/>
              </a:rPr>
              <a:t>slou</a:t>
            </a:r>
            <a:r>
              <a:rPr lang="cs-CZ" altLang="en-US" sz="2000" dirty="0">
                <a:cs typeface="Arial" panose="020B0604020202020204" pitchFamily="34" charset="0"/>
              </a:rPr>
              <a:t>č</a:t>
            </a:r>
            <a:r>
              <a:rPr lang="en-GB" altLang="en-US" sz="2000" dirty="0" err="1">
                <a:cs typeface="Arial" panose="020B0604020202020204" pitchFamily="34" charset="0"/>
              </a:rPr>
              <a:t>eniny</a:t>
            </a:r>
            <a:r>
              <a:rPr lang="en-GB" altLang="en-US" sz="2000" dirty="0">
                <a:cs typeface="Arial" panose="020B0604020202020204" pitchFamily="34" charset="0"/>
              </a:rPr>
              <a:t> </a:t>
            </a:r>
            <a:r>
              <a:rPr lang="en-GB" altLang="en-US" sz="2000" dirty="0" err="1">
                <a:cs typeface="Arial" panose="020B0604020202020204" pitchFamily="34" charset="0"/>
              </a:rPr>
              <a:t>studuje</a:t>
            </a:r>
            <a:r>
              <a:rPr lang="en-GB" altLang="en-US" sz="2000" dirty="0">
                <a:cs typeface="Arial" panose="020B0604020202020204" pitchFamily="34" charset="0"/>
              </a:rPr>
              <a:t> </a:t>
            </a:r>
            <a:r>
              <a:rPr lang="en-GB" altLang="en-US" sz="2000" i="1" dirty="0" err="1">
                <a:cs typeface="Arial" panose="020B0604020202020204" pitchFamily="34" charset="0"/>
              </a:rPr>
              <a:t>organická</a:t>
            </a:r>
            <a:r>
              <a:rPr lang="en-GB" altLang="en-US" sz="2000" i="1" dirty="0">
                <a:cs typeface="Arial" panose="020B0604020202020204" pitchFamily="34" charset="0"/>
              </a:rPr>
              <a:t> </a:t>
            </a:r>
            <a:r>
              <a:rPr lang="en-GB" altLang="en-US" sz="2000" i="1" dirty="0" err="1">
                <a:cs typeface="Arial" panose="020B0604020202020204" pitchFamily="34" charset="0"/>
              </a:rPr>
              <a:t>chemie</a:t>
            </a:r>
            <a:r>
              <a:rPr lang="en-GB" altLang="en-US" sz="2000" dirty="0">
                <a:cs typeface="Arial" panose="020B0604020202020204" pitchFamily="34" charset="0"/>
              </a:rPr>
              <a:t>; </a:t>
            </a:r>
            <a:endParaRPr lang="cs-CZ" altLang="en-US" sz="2000" dirty="0">
              <a:cs typeface="Arial" panose="020B0604020202020204" pitchFamily="34" charset="0"/>
            </a:endParaRPr>
          </a:p>
          <a:p>
            <a:pPr marL="0" indent="0" algn="just">
              <a:buNone/>
            </a:pPr>
            <a:r>
              <a:rPr lang="cs-CZ" sz="2000" dirty="0">
                <a:cs typeface="Arial" panose="020B0604020202020204" pitchFamily="34" charset="0"/>
              </a:rPr>
              <a:t>Uhlík má nejvyšší teplotu tání ze všech nekovů.</a:t>
            </a:r>
          </a:p>
          <a:p>
            <a:pPr marL="0" indent="0" algn="just">
              <a:buNone/>
            </a:pPr>
            <a:r>
              <a:rPr lang="cs-CZ" sz="2000" dirty="0">
                <a:cs typeface="Arial" panose="020B0604020202020204" pitchFamily="34" charset="0"/>
              </a:rPr>
              <a:t>Za vyšších teplot se uhlík slučuje s vodíkem, pokud reakce probíhá při teplotě okolo 600°C je jejím produktem </a:t>
            </a:r>
            <a:r>
              <a:rPr lang="cs-CZ" sz="2000" dirty="0" err="1">
                <a:cs typeface="Arial" panose="020B0604020202020204" pitchFamily="34" charset="0"/>
              </a:rPr>
              <a:t>methan</a:t>
            </a:r>
            <a:r>
              <a:rPr lang="cs-CZ" sz="2000" dirty="0">
                <a:cs typeface="Arial" panose="020B0604020202020204" pitchFamily="34" charset="0"/>
              </a:rPr>
              <a:t>, pokud je reakční teplota vyšší než 1500°C vzniká syntézou uhlíku s vodíkem </a:t>
            </a:r>
            <a:r>
              <a:rPr lang="cs-CZ" sz="2000" dirty="0" err="1">
                <a:cs typeface="Arial" panose="020B0604020202020204" pitchFamily="34" charset="0"/>
              </a:rPr>
              <a:t>ethyn</a:t>
            </a:r>
            <a:r>
              <a:rPr lang="cs-CZ" sz="2000" dirty="0">
                <a:cs typeface="Arial" panose="020B0604020202020204" pitchFamily="34" charset="0"/>
              </a:rPr>
              <a:t> (acetylen):</a:t>
            </a:r>
          </a:p>
          <a:p>
            <a:pPr marL="0" indent="0" algn="just">
              <a:buNone/>
            </a:pPr>
            <a:r>
              <a:rPr lang="cs-CZ" sz="2000" dirty="0">
                <a:cs typeface="Arial" panose="020B0604020202020204" pitchFamily="34" charset="0"/>
              </a:rPr>
              <a:t>		C + 2 H</a:t>
            </a:r>
            <a:r>
              <a:rPr lang="cs-CZ" sz="2000" baseline="-25000" dirty="0">
                <a:cs typeface="Arial" panose="020B0604020202020204" pitchFamily="34" charset="0"/>
              </a:rPr>
              <a:t>2</a:t>
            </a:r>
            <a:r>
              <a:rPr lang="cs-CZ" sz="2000" dirty="0">
                <a:cs typeface="Arial" panose="020B0604020202020204" pitchFamily="34" charset="0"/>
              </a:rPr>
              <a:t> → CH</a:t>
            </a:r>
            <a:r>
              <a:rPr lang="cs-CZ" sz="2000" baseline="-25000" dirty="0">
                <a:cs typeface="Arial" panose="020B0604020202020204" pitchFamily="34" charset="0"/>
              </a:rPr>
              <a:t>4</a:t>
            </a:r>
          </a:p>
          <a:p>
            <a:pPr marL="0" indent="0" algn="just">
              <a:buNone/>
            </a:pPr>
            <a:r>
              <a:rPr lang="cs-CZ" sz="2000" dirty="0">
                <a:cs typeface="Arial" panose="020B0604020202020204" pitchFamily="34" charset="0"/>
              </a:rPr>
              <a:t>		2 C + H</a:t>
            </a:r>
            <a:r>
              <a:rPr lang="cs-CZ" sz="2000" baseline="-25000" dirty="0">
                <a:cs typeface="Arial" panose="020B0604020202020204" pitchFamily="34" charset="0"/>
              </a:rPr>
              <a:t>2</a:t>
            </a:r>
            <a:r>
              <a:rPr lang="cs-CZ" sz="2000" dirty="0">
                <a:cs typeface="Arial" panose="020B0604020202020204" pitchFamily="34" charset="0"/>
              </a:rPr>
              <a:t> → C</a:t>
            </a:r>
            <a:r>
              <a:rPr lang="cs-CZ" sz="2000" baseline="-25000" dirty="0">
                <a:cs typeface="Arial" panose="020B0604020202020204" pitchFamily="34" charset="0"/>
              </a:rPr>
              <a:t>2</a:t>
            </a:r>
            <a:r>
              <a:rPr lang="cs-CZ" sz="2000" dirty="0">
                <a:cs typeface="Arial" panose="020B0604020202020204" pitchFamily="34" charset="0"/>
              </a:rPr>
              <a:t>H</a:t>
            </a:r>
            <a:r>
              <a:rPr lang="cs-CZ" sz="2000" baseline="-25000" dirty="0">
                <a:cs typeface="Arial" panose="020B0604020202020204" pitchFamily="34" charset="0"/>
              </a:rPr>
              <a:t>2</a:t>
            </a:r>
            <a:endParaRPr lang="cs-CZ" sz="2000" dirty="0">
              <a:cs typeface="Arial" panose="020B0604020202020204" pitchFamily="34" charset="0"/>
            </a:endParaRPr>
          </a:p>
          <a:p>
            <a:pPr marL="0" indent="0" algn="just">
              <a:buNone/>
            </a:pPr>
            <a:r>
              <a:rPr lang="cs-CZ" sz="2000" dirty="0">
                <a:cs typeface="Arial" panose="020B0604020202020204" pitchFamily="34" charset="0"/>
              </a:rPr>
              <a:t>Za zvýšené teploty reaguje s kyslíkem, halogeny, křemíkem, sírou, selenem, tellurem, dusíkem a s řadou kovů. Ochotně reaguje s lithiem, se kterým se slučuje již při teplotě 200°C na snadno hydrolyzující </a:t>
            </a:r>
            <a:r>
              <a:rPr lang="cs-CZ" sz="2000" dirty="0" err="1">
                <a:cs typeface="Arial" panose="020B0604020202020204" pitchFamily="34" charset="0"/>
              </a:rPr>
              <a:t>acetylid</a:t>
            </a:r>
            <a:r>
              <a:rPr lang="cs-CZ" sz="2000" dirty="0">
                <a:cs typeface="Arial" panose="020B0604020202020204" pitchFamily="34" charset="0"/>
              </a:rPr>
              <a:t> lithný Li</a:t>
            </a:r>
            <a:r>
              <a:rPr lang="cs-CZ" sz="2000" baseline="-25000" dirty="0">
                <a:cs typeface="Arial" panose="020B0604020202020204" pitchFamily="34" charset="0"/>
              </a:rPr>
              <a:t>2</a:t>
            </a:r>
            <a:r>
              <a:rPr lang="cs-CZ" sz="2000" dirty="0">
                <a:cs typeface="Arial" panose="020B0604020202020204" pitchFamily="34" charset="0"/>
              </a:rPr>
              <a:t>C</a:t>
            </a:r>
            <a:r>
              <a:rPr lang="cs-CZ" sz="2000" baseline="-25000" dirty="0">
                <a:cs typeface="Arial" panose="020B0604020202020204" pitchFamily="34" charset="0"/>
              </a:rPr>
              <a:t>2</a:t>
            </a:r>
            <a:r>
              <a:rPr lang="cs-CZ" sz="2000" dirty="0">
                <a:cs typeface="Arial" panose="020B0604020202020204" pitchFamily="34" charset="0"/>
              </a:rPr>
              <a:t>. Binární sloučeniny uhlíku s prvky o nižší elektronegativitě se nazývají karbidy.</a:t>
            </a:r>
          </a:p>
          <a:p>
            <a:pPr marL="0" indent="0" algn="just">
              <a:buNone/>
            </a:pPr>
            <a:endParaRPr lang="cs-CZ" sz="2000" dirty="0">
              <a:cs typeface="Arial" panose="020B0604020202020204" pitchFamily="34" charset="0"/>
            </a:endParaRPr>
          </a:p>
          <a:p>
            <a:pPr marL="0" indent="0" algn="just">
              <a:buNone/>
            </a:pPr>
            <a:r>
              <a:rPr lang="cs-CZ" sz="2000" dirty="0">
                <a:cs typeface="Arial" panose="020B0604020202020204" pitchFamily="34" charset="0"/>
              </a:rPr>
              <a:t>V anorganických sloučeninách vystupuje uhlík nejčastěji v oxidačním stavu IV, méně často i v oxidačním stavu II.</a:t>
            </a:r>
          </a:p>
          <a:p>
            <a:pPr algn="just">
              <a:buNone/>
            </a:pPr>
            <a:endParaRPr lang="en-GB" altLang="en-US" sz="2000" dirty="0">
              <a:cs typeface="Arial" panose="020B0604020202020204" pitchFamily="34" charset="0"/>
            </a:endParaRPr>
          </a:p>
        </p:txBody>
      </p:sp>
    </p:spTree>
    <p:extLst>
      <p:ext uri="{BB962C8B-B14F-4D97-AF65-F5344CB8AC3E}">
        <p14:creationId xmlns:p14="http://schemas.microsoft.com/office/powerpoint/2010/main" val="4188352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6A634FB7-8032-4F86-ACBC-6F007ADC1414}"/>
              </a:ext>
            </a:extLst>
          </p:cNvPr>
          <p:cNvSpPr txBox="1"/>
          <p:nvPr/>
        </p:nvSpPr>
        <p:spPr>
          <a:xfrm>
            <a:off x="320677" y="367784"/>
            <a:ext cx="4572000" cy="369332"/>
          </a:xfrm>
          <a:prstGeom prst="rect">
            <a:avLst/>
          </a:prstGeom>
          <a:noFill/>
        </p:spPr>
        <p:txBody>
          <a:bodyPr wrap="square">
            <a:spAutoFit/>
          </a:bodyPr>
          <a:lstStyle/>
          <a:p>
            <a:r>
              <a:rPr lang="cs-CZ" b="1" i="0" dirty="0" err="1">
                <a:solidFill>
                  <a:srgbClr val="202122"/>
                </a:solidFill>
                <a:effectLst/>
                <a:latin typeface="Arial" panose="020B0604020202020204" pitchFamily="34" charset="0"/>
              </a:rPr>
              <a:t>Karbenium</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methenium</a:t>
            </a:r>
            <a:r>
              <a:rPr lang="en-US" b="1" i="0" dirty="0">
                <a:solidFill>
                  <a:srgbClr val="202122"/>
                </a:solidFill>
                <a:effectLst/>
                <a:latin typeface="Arial" panose="020B0604020202020204" pitchFamily="34" charset="0"/>
              </a:rPr>
              <a:t>)</a:t>
            </a:r>
            <a:endParaRPr lang="cs-CZ" b="1" dirty="0"/>
          </a:p>
        </p:txBody>
      </p:sp>
      <p:pic>
        <p:nvPicPr>
          <p:cNvPr id="5126" name="Picture 6">
            <a:extLst>
              <a:ext uri="{FF2B5EF4-FFF2-40B4-BE49-F238E27FC236}">
                <a16:creationId xmlns:a16="http://schemas.microsoft.com/office/drawing/2014/main" id="{E968807E-6AA8-4C39-A38F-19588565E2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480" y="4648200"/>
            <a:ext cx="4872038" cy="12611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06A4F8B-5CF6-4EF4-949E-6F24AF1872E0}"/>
              </a:ext>
            </a:extLst>
          </p:cNvPr>
          <p:cNvSpPr txBox="1"/>
          <p:nvPr/>
        </p:nvSpPr>
        <p:spPr>
          <a:xfrm>
            <a:off x="320677" y="6041529"/>
            <a:ext cx="4495334" cy="584775"/>
          </a:xfrm>
          <a:prstGeom prst="rect">
            <a:avLst/>
          </a:prstGeom>
          <a:noFill/>
        </p:spPr>
        <p:txBody>
          <a:bodyPr wrap="square">
            <a:spAutoFit/>
          </a:bodyPr>
          <a:lstStyle/>
          <a:p>
            <a:r>
              <a:rPr lang="en-US" sz="1600" dirty="0"/>
              <a:t>Po</a:t>
            </a:r>
            <a:r>
              <a:rPr lang="cs-CZ" sz="1600" dirty="0"/>
              <a:t>ř</a:t>
            </a:r>
            <a:r>
              <a:rPr lang="en-US" sz="1600" dirty="0"/>
              <a:t>ad</a:t>
            </a:r>
            <a:r>
              <a:rPr lang="cs-CZ" sz="1600" dirty="0"/>
              <a:t>í stability terciárního (III), sekundárního (II) a primárního (I) </a:t>
            </a:r>
            <a:r>
              <a:rPr lang="cs-CZ" sz="1600" dirty="0" err="1"/>
              <a:t>alkylkarbeniového</a:t>
            </a:r>
            <a:r>
              <a:rPr lang="cs-CZ" sz="1600" dirty="0"/>
              <a:t> iontu</a:t>
            </a:r>
          </a:p>
        </p:txBody>
      </p:sp>
      <p:pic>
        <p:nvPicPr>
          <p:cNvPr id="5128" name="Picture 8">
            <a:extLst>
              <a:ext uri="{FF2B5EF4-FFF2-40B4-BE49-F238E27FC236}">
                <a16:creationId xmlns:a16="http://schemas.microsoft.com/office/drawing/2014/main" id="{9AB95E4E-74A3-4C5C-916A-4509B41DD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723" y="1675942"/>
            <a:ext cx="5165204" cy="297225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5F9582D9-D6FE-4EC7-8DEE-496AE3237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007" y="5105400"/>
            <a:ext cx="3348828" cy="13933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41FDB8F-1ECC-4980-A769-4C3EDB46C0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1513" y="306805"/>
            <a:ext cx="1044599" cy="10184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3CB0F446-575C-446F-89E9-F0250D87D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6138" y="306805"/>
            <a:ext cx="1180918" cy="15457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lved] why is transition state in S N 2 reaction sp 2 hybrid instead of sp  3 explain briefly logically if possible??? | Course Hero">
            <a:extLst>
              <a:ext uri="{FF2B5EF4-FFF2-40B4-BE49-F238E27FC236}">
                <a16:creationId xmlns:a16="http://schemas.microsoft.com/office/drawing/2014/main" id="{86BFA0A9-6886-4533-8C79-086ED67EF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482" y="1074300"/>
            <a:ext cx="2590800" cy="329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286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2185214"/>
          </a:xfrm>
          <a:prstGeom prst="rect">
            <a:avLst/>
          </a:prstGeom>
        </p:spPr>
        <p:txBody>
          <a:bodyPr wrap="square">
            <a:spAutoFit/>
          </a:bodyPr>
          <a:lstStyle/>
          <a:p>
            <a:pPr algn="just"/>
            <a:r>
              <a:rPr lang="en-GB" altLang="en-US" sz="2000" b="1" dirty="0">
                <a:cs typeface="Arial" panose="020B0604020202020204" pitchFamily="34" charset="0"/>
              </a:rPr>
              <a:t>Ethen (</a:t>
            </a:r>
            <a:r>
              <a:rPr lang="en-GB" altLang="en-US" sz="2000" b="1" dirty="0" err="1">
                <a:cs typeface="Arial" panose="020B0604020202020204" pitchFamily="34" charset="0"/>
              </a:rPr>
              <a:t>ethylen</a:t>
            </a:r>
            <a:r>
              <a:rPr lang="en-GB" altLang="en-US" sz="2000" b="1" dirty="0">
                <a:cs typeface="Arial" panose="020B0604020202020204" pitchFamily="34" charset="0"/>
              </a:rPr>
              <a:t>) C</a:t>
            </a:r>
            <a:r>
              <a:rPr lang="en-GB" altLang="en-US" sz="2000" b="1" baseline="-25000" dirty="0">
                <a:cs typeface="Arial" panose="020B0604020202020204" pitchFamily="34" charset="0"/>
              </a:rPr>
              <a:t>2</a:t>
            </a:r>
            <a:r>
              <a:rPr lang="en-GB" altLang="en-US" sz="2000" b="1" dirty="0">
                <a:cs typeface="Arial" panose="020B0604020202020204" pitchFamily="34" charset="0"/>
              </a:rPr>
              <a:t>H</a:t>
            </a:r>
            <a:r>
              <a:rPr lang="en-GB" altLang="en-US" sz="2000" b="1" baseline="-25000" dirty="0">
                <a:cs typeface="Arial" panose="020B0604020202020204" pitchFamily="34" charset="0"/>
              </a:rPr>
              <a:t>4</a:t>
            </a:r>
            <a:r>
              <a:rPr lang="en-GB" altLang="en-US" sz="2000" b="1" dirty="0">
                <a:cs typeface="Arial" panose="020B0604020202020204" pitchFamily="34" charset="0"/>
              </a:rPr>
              <a:t>  </a:t>
            </a:r>
            <a:endParaRPr lang="cs-CZ" altLang="en-US" sz="2000" b="1" dirty="0">
              <a:cs typeface="Arial" panose="020B0604020202020204" pitchFamily="34" charset="0"/>
            </a:endParaRPr>
          </a:p>
          <a:p>
            <a:pPr algn="just"/>
            <a:r>
              <a:rPr lang="cs-CZ" altLang="en-US" sz="2000" dirty="0">
                <a:cs typeface="Arial" panose="020B0604020202020204" pitchFamily="34" charset="0"/>
              </a:rPr>
              <a:t> </a:t>
            </a:r>
          </a:p>
          <a:p>
            <a:pPr algn="just"/>
            <a:r>
              <a:rPr lang="cs-CZ" altLang="en-US" sz="2000" dirty="0">
                <a:cs typeface="Arial" panose="020B0604020202020204" pitchFamily="34" charset="0"/>
              </a:rPr>
              <a:t>- </a:t>
            </a:r>
            <a:r>
              <a:rPr lang="en-GB" altLang="en-US" sz="2000" dirty="0" err="1">
                <a:cs typeface="Arial" panose="020B0604020202020204" pitchFamily="34" charset="0"/>
              </a:rPr>
              <a:t>bezbarvý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a:t>
            </a:r>
            <a:r>
              <a:rPr lang="en-GB" altLang="en-US" sz="2000" dirty="0" err="1">
                <a:cs typeface="Arial" panose="020B0604020202020204" pitchFamily="34" charset="0"/>
              </a:rPr>
              <a:t>charak</a:t>
            </a:r>
            <a:r>
              <a:rPr lang="cs-CZ" altLang="en-US" sz="2000" dirty="0" err="1">
                <a:cs typeface="Arial" panose="020B0604020202020204" pitchFamily="34" charset="0"/>
              </a:rPr>
              <a:t>teristického</a:t>
            </a:r>
            <a:r>
              <a:rPr lang="en-GB" altLang="en-US" sz="2000" dirty="0">
                <a:cs typeface="Arial" panose="020B0604020202020204" pitchFamily="34" charset="0"/>
              </a:rPr>
              <a:t> </a:t>
            </a:r>
            <a:r>
              <a:rPr lang="en-GB" altLang="en-US" sz="2000" dirty="0" err="1">
                <a:cs typeface="Arial" panose="020B0604020202020204" pitchFamily="34" charset="0"/>
              </a:rPr>
              <a:t>zápachu</a:t>
            </a:r>
            <a:r>
              <a:rPr lang="en-GB" altLang="en-US" sz="2000" dirty="0">
                <a:cs typeface="Arial" panose="020B0604020202020204" pitchFamily="34" charset="0"/>
              </a:rPr>
              <a:t>, d</a:t>
            </a:r>
            <a:r>
              <a:rPr lang="cs-CZ" altLang="en-US" sz="2000" dirty="0">
                <a:cs typeface="Arial" panose="020B0604020202020204" pitchFamily="34" charset="0"/>
              </a:rPr>
              <a:t>ů</a:t>
            </a:r>
            <a:r>
              <a:rPr lang="en-GB" altLang="en-US" sz="2000" dirty="0" err="1">
                <a:cs typeface="Arial" panose="020B0604020202020204" pitchFamily="34" charset="0"/>
              </a:rPr>
              <a:t>ležitá</a:t>
            </a:r>
            <a:r>
              <a:rPr lang="en-GB" altLang="en-US" sz="2000" dirty="0">
                <a:cs typeface="Arial" panose="020B0604020202020204" pitchFamily="34" charset="0"/>
              </a:rPr>
              <a:t> </a:t>
            </a:r>
            <a:r>
              <a:rPr lang="en-GB" altLang="en-US" sz="2000" dirty="0" err="1">
                <a:cs typeface="Arial" panose="020B0604020202020204" pitchFamily="34" charset="0"/>
              </a:rPr>
              <a:t>surovina</a:t>
            </a:r>
            <a:r>
              <a:rPr lang="en-GB" altLang="en-US" sz="2000" dirty="0">
                <a:cs typeface="Arial" panose="020B0604020202020204" pitchFamily="34" charset="0"/>
              </a:rPr>
              <a:t> </a:t>
            </a:r>
            <a:r>
              <a:rPr lang="en-GB" altLang="en-US" sz="2000" dirty="0" err="1">
                <a:cs typeface="Arial" panose="020B0604020202020204" pitchFamily="34" charset="0"/>
              </a:rPr>
              <a:t>chem</a:t>
            </a:r>
            <a:r>
              <a:rPr lang="cs-CZ" altLang="en-US" sz="2000" dirty="0" err="1">
                <a:cs typeface="Arial" panose="020B0604020202020204" pitchFamily="34" charset="0"/>
              </a:rPr>
              <a:t>icého</a:t>
            </a:r>
            <a:r>
              <a:rPr lang="en-GB" altLang="en-US" sz="2000" dirty="0">
                <a:cs typeface="Arial" panose="020B0604020202020204" pitchFamily="34" charset="0"/>
              </a:rPr>
              <a:t> </a:t>
            </a:r>
            <a:r>
              <a:rPr lang="en-GB" altLang="en-US" sz="2000" dirty="0" err="1">
                <a:cs typeface="Arial" panose="020B0604020202020204" pitchFamily="34" charset="0"/>
              </a:rPr>
              <a:t>pr</a:t>
            </a:r>
            <a:r>
              <a:rPr lang="cs-CZ" altLang="en-US" sz="2000" dirty="0">
                <a:cs typeface="Arial" panose="020B0604020202020204" pitchFamily="34" charset="0"/>
              </a:rPr>
              <a:t>ů</a:t>
            </a:r>
            <a:r>
              <a:rPr lang="en-GB" altLang="en-US" sz="2000" dirty="0" err="1">
                <a:cs typeface="Arial" panose="020B0604020202020204" pitchFamily="34" charset="0"/>
              </a:rPr>
              <a:t>myslu</a:t>
            </a:r>
            <a:r>
              <a:rPr lang="en-GB" altLang="en-US" sz="2000" dirty="0">
                <a:cs typeface="Arial" panose="020B0604020202020204" pitchFamily="34" charset="0"/>
              </a:rPr>
              <a:t>, </a:t>
            </a:r>
            <a:r>
              <a:rPr lang="en-GB" altLang="en-US" sz="2000" dirty="0" err="1">
                <a:cs typeface="Arial" panose="020B0604020202020204" pitchFamily="34" charset="0"/>
              </a:rPr>
              <a:t>výroba</a:t>
            </a:r>
            <a:r>
              <a:rPr lang="en-GB" altLang="en-US" sz="2000" dirty="0">
                <a:cs typeface="Arial" panose="020B0604020202020204" pitchFamily="34" charset="0"/>
              </a:rPr>
              <a:t> </a:t>
            </a:r>
            <a:r>
              <a:rPr lang="en-GB" altLang="en-US" sz="2000" dirty="0" err="1">
                <a:cs typeface="Arial" panose="020B0604020202020204" pitchFamily="34" charset="0"/>
              </a:rPr>
              <a:t>dnes</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evážn</a:t>
            </a:r>
            <a:r>
              <a:rPr lang="cs-CZ" altLang="en-US" sz="2000" dirty="0">
                <a:cs typeface="Arial" panose="020B0604020202020204" pitchFamily="34" charset="0"/>
              </a:rPr>
              <a:t>ě</a:t>
            </a:r>
            <a:r>
              <a:rPr lang="en-GB" altLang="en-US" sz="2000" dirty="0">
                <a:cs typeface="Arial" panose="020B0604020202020204" pitchFamily="34" charset="0"/>
              </a:rPr>
              <a:t> z ropy (</a:t>
            </a:r>
            <a:r>
              <a:rPr lang="en-GB" altLang="en-US" sz="2000" dirty="0" err="1">
                <a:cs typeface="Arial" panose="020B0604020202020204" pitchFamily="34" charset="0"/>
              </a:rPr>
              <a:t>krakováním</a:t>
            </a:r>
            <a:r>
              <a:rPr lang="en-GB" altLang="en-US" sz="2000" dirty="0">
                <a:cs typeface="Arial" panose="020B0604020202020204" pitchFamily="34" charset="0"/>
              </a:rPr>
              <a:t> </a:t>
            </a:r>
            <a:r>
              <a:rPr lang="en-GB" altLang="en-US" sz="2000" dirty="0" err="1">
                <a:cs typeface="Arial" panose="020B0604020202020204" pitchFamily="34" charset="0"/>
              </a:rPr>
              <a:t>benzinových</a:t>
            </a:r>
            <a:r>
              <a:rPr lang="en-GB" altLang="en-US" sz="2000" dirty="0">
                <a:cs typeface="Arial" panose="020B0604020202020204" pitchFamily="34" charset="0"/>
              </a:rPr>
              <a:t> </a:t>
            </a:r>
            <a:r>
              <a:rPr lang="en-GB" altLang="en-US" sz="2000" dirty="0" err="1">
                <a:cs typeface="Arial" panose="020B0604020202020204" pitchFamily="34" charset="0"/>
              </a:rPr>
              <a:t>frakcí</a:t>
            </a:r>
            <a:r>
              <a:rPr lang="en-GB" altLang="en-US" sz="2000" dirty="0">
                <a:cs typeface="Arial" panose="020B0604020202020204" pitchFamily="34" charset="0"/>
              </a:rPr>
              <a:t>) </a:t>
            </a:r>
            <a:r>
              <a:rPr lang="en-GB" altLang="en-US" sz="2000" dirty="0" err="1">
                <a:cs typeface="Arial" panose="020B0604020202020204" pitchFamily="34" charset="0"/>
              </a:rPr>
              <a:t>nebo</a:t>
            </a:r>
            <a:r>
              <a:rPr lang="en-GB" altLang="en-US" sz="2000" dirty="0">
                <a:cs typeface="Arial" panose="020B0604020202020204" pitchFamily="34" charset="0"/>
              </a:rPr>
              <a:t> </a:t>
            </a:r>
            <a:r>
              <a:rPr lang="en-GB" altLang="en-US" sz="2000" dirty="0" err="1">
                <a:cs typeface="Arial" panose="020B0604020202020204" pitchFamily="34" charset="0"/>
              </a:rPr>
              <a:t>zemníh</a:t>
            </a:r>
            <a:r>
              <a:rPr lang="cs-CZ" altLang="en-US" sz="2000" dirty="0">
                <a:cs typeface="Arial" panose="020B0604020202020204" pitchFamily="34" charset="0"/>
              </a:rPr>
              <a:t>o</a:t>
            </a:r>
            <a:r>
              <a:rPr lang="en-GB" altLang="en-US" sz="2000" dirty="0">
                <a:cs typeface="Arial" panose="020B0604020202020204" pitchFamily="34" charset="0"/>
              </a:rPr>
              <a:t> </a:t>
            </a:r>
            <a:r>
              <a:rPr lang="en-GB" altLang="en-US" sz="2000" dirty="0" err="1">
                <a:cs typeface="Arial" panose="020B0604020202020204" pitchFamily="34" charset="0"/>
              </a:rPr>
              <a:t>plyn</a:t>
            </a:r>
            <a:r>
              <a:rPr lang="cs-CZ" altLang="en-US" sz="2000" dirty="0">
                <a:cs typeface="Arial" panose="020B0604020202020204" pitchFamily="34" charset="0"/>
              </a:rPr>
              <a:t>u</a:t>
            </a:r>
            <a:r>
              <a:rPr lang="en-GB" altLang="en-US" sz="2000" dirty="0">
                <a:cs typeface="Arial" panose="020B0604020202020204" pitchFamily="34" charset="0"/>
              </a:rPr>
              <a:t> </a:t>
            </a:r>
          </a:p>
          <a:p>
            <a:pPr algn="just"/>
            <a:endParaRPr lang="cs-CZ" altLang="en-US" sz="800" dirty="0">
              <a:cs typeface="Arial" panose="020B0604020202020204" pitchFamily="34" charset="0"/>
            </a:endParaRPr>
          </a:p>
          <a:p>
            <a:pPr algn="just"/>
            <a:r>
              <a:rPr lang="en-GB" altLang="en-US" sz="2000" dirty="0">
                <a:cs typeface="Arial" panose="020B0604020202020204" pitchFamily="34" charset="0"/>
              </a:rPr>
              <a:t>P</a:t>
            </a:r>
            <a:r>
              <a:rPr lang="cs-CZ" altLang="en-US" sz="2000" dirty="0">
                <a:cs typeface="Arial" panose="020B0604020202020204" pitchFamily="34" charset="0"/>
              </a:rPr>
              <a:t>ř</a:t>
            </a:r>
            <a:r>
              <a:rPr lang="en-GB" altLang="en-US" sz="2000" dirty="0" err="1">
                <a:cs typeface="Arial" panose="020B0604020202020204" pitchFamily="34" charset="0"/>
              </a:rPr>
              <a:t>íprava</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 z </a:t>
            </a:r>
            <a:r>
              <a:rPr lang="en-GB" altLang="en-US" sz="2000" dirty="0" err="1">
                <a:cs typeface="Arial" panose="020B0604020202020204" pitchFamily="34" charset="0"/>
              </a:rPr>
              <a:t>etanolu</a:t>
            </a:r>
            <a:r>
              <a:rPr lang="en-GB" altLang="en-US" sz="2000" dirty="0">
                <a:cs typeface="Arial" panose="020B0604020202020204" pitchFamily="34" charset="0"/>
              </a:rPr>
              <a:t>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íváním</a:t>
            </a:r>
            <a:r>
              <a:rPr lang="en-GB" altLang="en-US" sz="2000" dirty="0">
                <a:cs typeface="Arial" panose="020B0604020202020204" pitchFamily="34" charset="0"/>
              </a:rPr>
              <a:t> s </a:t>
            </a:r>
            <a:r>
              <a:rPr lang="en-GB" altLang="en-US" sz="2000" dirty="0" err="1">
                <a:cs typeface="Arial" panose="020B0604020202020204" pitchFamily="34" charset="0"/>
              </a:rPr>
              <a:t>konc</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SO</a:t>
            </a:r>
            <a:r>
              <a:rPr lang="en-GB" altLang="en-US" sz="2000" baseline="-25000" dirty="0">
                <a:cs typeface="Arial" panose="020B0604020202020204" pitchFamily="34" charset="0"/>
              </a:rPr>
              <a:t>4</a:t>
            </a:r>
            <a:r>
              <a:rPr lang="en-GB" altLang="en-US" sz="2000" dirty="0">
                <a:cs typeface="Arial" panose="020B0604020202020204" pitchFamily="34" charset="0"/>
              </a:rPr>
              <a:t>:</a:t>
            </a:r>
            <a:endParaRPr lang="cs-CZ" altLang="en-US" sz="2000" dirty="0">
              <a:cs typeface="Arial" panose="020B0604020202020204" pitchFamily="34" charset="0"/>
            </a:endParaRPr>
          </a:p>
          <a:p>
            <a:pPr algn="just"/>
            <a:endParaRPr lang="en-GB" altLang="en-US" sz="800" dirty="0">
              <a:cs typeface="Arial" panose="020B0604020202020204" pitchFamily="34" charset="0"/>
            </a:endParaRPr>
          </a:p>
          <a:p>
            <a:pPr algn="ctr"/>
            <a:r>
              <a:rPr lang="en-GB" altLang="en-US" sz="2000" dirty="0">
                <a:cs typeface="Arial" panose="020B0604020202020204" pitchFamily="34" charset="0"/>
              </a:rPr>
              <a:t>C</a:t>
            </a:r>
            <a:r>
              <a:rPr lang="en-GB" altLang="en-US" sz="2000" baseline="-25000" dirty="0">
                <a:cs typeface="Arial" panose="020B0604020202020204" pitchFamily="34" charset="0"/>
              </a:rPr>
              <a:t>2</a:t>
            </a:r>
            <a:r>
              <a:rPr lang="en-GB" altLang="en-US" sz="2000" dirty="0">
                <a:cs typeface="Arial" panose="020B0604020202020204" pitchFamily="34" charset="0"/>
              </a:rPr>
              <a:t>H</a:t>
            </a:r>
            <a:r>
              <a:rPr lang="en-GB" altLang="en-US" sz="2000" baseline="-25000" dirty="0">
                <a:cs typeface="Arial" panose="020B0604020202020204" pitchFamily="34" charset="0"/>
              </a:rPr>
              <a:t>5</a:t>
            </a:r>
            <a:r>
              <a:rPr lang="en-GB" altLang="en-US" sz="2000" dirty="0">
                <a:cs typeface="Arial" panose="020B0604020202020204" pitchFamily="34" charset="0"/>
              </a:rPr>
              <a:t>OH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a:t>
            </a:r>
            <a:r>
              <a:rPr lang="en-GB" altLang="en-US" sz="2000" baseline="-25000" dirty="0">
                <a:cs typeface="Arial" panose="020B0604020202020204" pitchFamily="34" charset="0"/>
              </a:rPr>
              <a:t>2</a:t>
            </a:r>
            <a:r>
              <a:rPr lang="en-GB" altLang="en-US" sz="2000" dirty="0">
                <a:cs typeface="Arial" panose="020B0604020202020204" pitchFamily="34" charset="0"/>
              </a:rPr>
              <a:t>H</a:t>
            </a:r>
            <a:r>
              <a:rPr lang="en-GB" altLang="en-US" sz="2000" baseline="-25000" dirty="0">
                <a:cs typeface="Arial" panose="020B0604020202020204" pitchFamily="34" charset="0"/>
              </a:rPr>
              <a:t>4</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endParaRPr lang="cs-CZ" altLang="en-US" sz="2000" dirty="0">
              <a:cs typeface="Arial" panose="020B0604020202020204" pitchFamily="34" charset="0"/>
            </a:endParaRP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10034"/>
            <a:ext cx="3175270" cy="258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355870" y="2665992"/>
            <a:ext cx="3276600" cy="1015663"/>
          </a:xfrm>
          <a:prstGeom prst="rect">
            <a:avLst/>
          </a:prstGeom>
        </p:spPr>
        <p:txBody>
          <a:bodyPr wrap="square">
            <a:spAutoFit/>
          </a:bodyPr>
          <a:lstStyle/>
          <a:p>
            <a:pPr algn="just"/>
            <a:r>
              <a:rPr lang="cs-CZ" sz="2000" dirty="0">
                <a:cs typeface="Arial" panose="020B0604020202020204" pitchFamily="34" charset="0"/>
              </a:rPr>
              <a:t>= nejjednodušší rostlinný hormon (urychluje zrání ovoce a zeleniny)</a:t>
            </a:r>
          </a:p>
        </p:txBody>
      </p:sp>
      <p:pic>
        <p:nvPicPr>
          <p:cNvPr id="3" name="Picture 2"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971800"/>
            <a:ext cx="5029200" cy="371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32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228600" y="381000"/>
            <a:ext cx="8686800" cy="5943600"/>
          </a:xfrm>
        </p:spPr>
        <p:txBody>
          <a:bodyPr>
            <a:normAutofit/>
          </a:bodyPr>
          <a:lstStyle/>
          <a:p>
            <a:pPr eaLnBrk="1" hangingPunct="1">
              <a:buFont typeface="Wingdings" pitchFamily="2" charset="2"/>
              <a:buNone/>
            </a:pPr>
            <a:r>
              <a:rPr lang="en-GB" altLang="en-US" sz="2000" b="1" dirty="0" err="1">
                <a:cs typeface="Arial" panose="020B0604020202020204" pitchFamily="34" charset="0"/>
              </a:rPr>
              <a:t>Ethin</a:t>
            </a:r>
            <a:r>
              <a:rPr lang="en-GB" altLang="en-US" sz="2000" b="1" dirty="0">
                <a:cs typeface="Arial" panose="020B0604020202020204" pitchFamily="34" charset="0"/>
              </a:rPr>
              <a:t> (</a:t>
            </a:r>
            <a:r>
              <a:rPr lang="en-GB" altLang="en-US" sz="2000" b="1" dirty="0" err="1">
                <a:cs typeface="Arial" panose="020B0604020202020204" pitchFamily="34" charset="0"/>
              </a:rPr>
              <a:t>acetylen</a:t>
            </a:r>
            <a:r>
              <a:rPr lang="en-GB" altLang="en-US" sz="2000" b="1" dirty="0">
                <a:cs typeface="Arial" panose="020B0604020202020204" pitchFamily="34" charset="0"/>
              </a:rPr>
              <a:t>) C</a:t>
            </a:r>
            <a:r>
              <a:rPr lang="en-GB" altLang="en-US" sz="2000" b="1" baseline="-25000" dirty="0">
                <a:cs typeface="Arial" panose="020B0604020202020204" pitchFamily="34" charset="0"/>
              </a:rPr>
              <a:t>2</a:t>
            </a:r>
            <a:r>
              <a:rPr lang="en-GB" altLang="en-US" sz="2000" b="1" dirty="0">
                <a:cs typeface="Arial" panose="020B0604020202020204" pitchFamily="34" charset="0"/>
              </a:rPr>
              <a:t>H</a:t>
            </a:r>
            <a:r>
              <a:rPr lang="en-GB" altLang="en-US" sz="2000" b="1" baseline="-25000" dirty="0">
                <a:cs typeface="Arial" panose="020B0604020202020204" pitchFamily="34" charset="0"/>
              </a:rPr>
              <a:t>2</a:t>
            </a:r>
            <a:r>
              <a:rPr lang="en-GB" altLang="en-US" sz="2000" b="1" dirty="0">
                <a:cs typeface="Arial" panose="020B0604020202020204" pitchFamily="34" charset="0"/>
              </a:rPr>
              <a:t> </a:t>
            </a:r>
            <a:endParaRPr lang="cs-CZ" altLang="en-US" sz="2000" b="1"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 </a:t>
            </a:r>
            <a:r>
              <a:rPr lang="en-GB" altLang="en-US" sz="2000" dirty="0" err="1">
                <a:cs typeface="Arial" panose="020B0604020202020204" pitchFamily="34" charset="0"/>
              </a:rPr>
              <a:t>bezbarvý</a:t>
            </a:r>
            <a:r>
              <a:rPr lang="en-GB" altLang="en-US" sz="2000" dirty="0">
                <a:cs typeface="Arial" panose="020B0604020202020204" pitchFamily="34" charset="0"/>
              </a:rPr>
              <a:t> </a:t>
            </a:r>
            <a:r>
              <a:rPr lang="en-GB" altLang="en-US" sz="2000" dirty="0" err="1">
                <a:cs typeface="Arial" panose="020B0604020202020204" pitchFamily="34" charset="0"/>
              </a:rPr>
              <a:t>jedovatý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a:t>
            </a:r>
            <a:r>
              <a:rPr lang="en-GB" altLang="en-US" sz="2000" dirty="0" err="1">
                <a:cs typeface="Arial" panose="020B0604020202020204" pitchFamily="34" charset="0"/>
              </a:rPr>
              <a:t>vlivem</a:t>
            </a:r>
            <a:r>
              <a:rPr lang="en-GB" altLang="en-US" sz="2000" dirty="0">
                <a:cs typeface="Arial" panose="020B0604020202020204" pitchFamily="34" charset="0"/>
              </a:rPr>
              <a:t> ne</a:t>
            </a:r>
            <a:r>
              <a:rPr lang="cs-CZ" altLang="en-US" sz="2000" dirty="0">
                <a:cs typeface="Arial" panose="020B0604020202020204" pitchFamily="34" charset="0"/>
              </a:rPr>
              <a:t>č</a:t>
            </a:r>
            <a:r>
              <a:rPr lang="en-GB" altLang="en-US" sz="2000" dirty="0" err="1">
                <a:cs typeface="Arial" panose="020B0604020202020204" pitchFamily="34" charset="0"/>
              </a:rPr>
              <a:t>istot</a:t>
            </a:r>
            <a:r>
              <a:rPr lang="en-GB" altLang="en-US" sz="2000" dirty="0">
                <a:cs typeface="Arial" panose="020B0604020202020204" pitchFamily="34" charset="0"/>
              </a:rPr>
              <a:t> </a:t>
            </a:r>
            <a:r>
              <a:rPr lang="en-GB" altLang="en-US" sz="2000" dirty="0" err="1">
                <a:cs typeface="Arial" panose="020B0604020202020204" pitchFamily="34" charset="0"/>
              </a:rPr>
              <a:t>má</a:t>
            </a:r>
            <a:r>
              <a:rPr lang="en-GB" altLang="en-US" sz="2000" dirty="0">
                <a:cs typeface="Arial" panose="020B0604020202020204" pitchFamily="34" charset="0"/>
              </a:rPr>
              <a:t> nep</a:t>
            </a:r>
            <a:r>
              <a:rPr lang="cs-CZ" altLang="en-US" sz="2000" dirty="0">
                <a:cs typeface="Arial" panose="020B0604020202020204" pitchFamily="34" charset="0"/>
              </a:rPr>
              <a:t>ř</a:t>
            </a:r>
            <a:r>
              <a:rPr lang="en-GB" altLang="en-US" sz="2000" dirty="0" err="1">
                <a:cs typeface="Arial" panose="020B0604020202020204" pitchFamily="34" charset="0"/>
              </a:rPr>
              <a:t>íjemný</a:t>
            </a:r>
            <a:r>
              <a:rPr lang="en-GB" altLang="en-US" sz="2000" dirty="0">
                <a:cs typeface="Arial" panose="020B0604020202020204" pitchFamily="34" charset="0"/>
              </a:rPr>
              <a:t> </a:t>
            </a:r>
            <a:r>
              <a:rPr lang="en-GB" altLang="en-US" sz="2000" dirty="0" err="1">
                <a:cs typeface="Arial" panose="020B0604020202020204" pitchFamily="34" charset="0"/>
              </a:rPr>
              <a:t>zápach</a:t>
            </a:r>
            <a:r>
              <a:rPr lang="en-GB" altLang="en-US" sz="2000" dirty="0">
                <a:cs typeface="Arial" panose="020B0604020202020204" pitchFamily="34" charset="0"/>
              </a:rPr>
              <a:t>; </a:t>
            </a:r>
            <a:r>
              <a:rPr lang="en-GB" altLang="en-US" sz="2000" dirty="0" err="1">
                <a:cs typeface="Arial" panose="020B0604020202020204" pitchFamily="34" charset="0"/>
              </a:rPr>
              <a:t>ho</a:t>
            </a:r>
            <a:r>
              <a:rPr lang="cs-CZ" altLang="en-US" sz="2000" dirty="0">
                <a:cs typeface="Arial" panose="020B0604020202020204" pitchFamily="34" charset="0"/>
              </a:rPr>
              <a:t>ř</a:t>
            </a:r>
            <a:r>
              <a:rPr lang="en-GB" altLang="en-US" sz="2000" dirty="0">
                <a:cs typeface="Arial" panose="020B0604020202020204" pitchFamily="34" charset="0"/>
              </a:rPr>
              <a:t>í </a:t>
            </a:r>
            <a:r>
              <a:rPr lang="en-GB" altLang="en-US" sz="2000" dirty="0" err="1">
                <a:cs typeface="Arial" panose="020B0604020202020204" pitchFamily="34" charset="0"/>
              </a:rPr>
              <a:t>svítivým</a:t>
            </a:r>
            <a:r>
              <a:rPr lang="en-GB" altLang="en-US" sz="2000" dirty="0">
                <a:cs typeface="Arial" panose="020B0604020202020204" pitchFamily="34" charset="0"/>
              </a:rPr>
              <a:t> </a:t>
            </a:r>
            <a:r>
              <a:rPr lang="en-GB" altLang="en-US" sz="2000" dirty="0" err="1">
                <a:cs typeface="Arial" panose="020B0604020202020204" pitchFamily="34" charset="0"/>
              </a:rPr>
              <a:t>plamenem</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cs-CZ" altLang="en-US" sz="2000" i="1" dirty="0">
                <a:cs typeface="Arial" panose="020B0604020202020204" pitchFamily="34" charset="0"/>
              </a:rPr>
              <a:t> </a:t>
            </a:r>
            <a:r>
              <a:rPr lang="en-GB" altLang="en-US" sz="2000" dirty="0">
                <a:cs typeface="Arial" panose="020B0604020202020204" pitchFamily="34" charset="0"/>
              </a:rPr>
              <a:t>C</a:t>
            </a:r>
            <a:r>
              <a:rPr lang="en-GB" altLang="en-US" sz="2000" baseline="-25000" dirty="0">
                <a:cs typeface="Arial" panose="020B0604020202020204" pitchFamily="34" charset="0"/>
              </a:rPr>
              <a:t>2</a:t>
            </a:r>
            <a:r>
              <a:rPr lang="en-GB" altLang="en-US" sz="2000" dirty="0">
                <a:cs typeface="Arial" panose="020B0604020202020204" pitchFamily="34" charset="0"/>
              </a:rPr>
              <a:t>H</a:t>
            </a:r>
            <a:r>
              <a:rPr lang="en-GB" altLang="en-US" sz="2000" baseline="-25000" dirty="0">
                <a:cs typeface="Arial" panose="020B0604020202020204" pitchFamily="34" charset="0"/>
              </a:rPr>
              <a:t>2</a:t>
            </a:r>
            <a:r>
              <a:rPr lang="cs-CZ" altLang="en-US" sz="2000" dirty="0">
                <a:cs typeface="Arial" panose="020B0604020202020204" pitchFamily="34" charset="0"/>
              </a:rPr>
              <a:t>:</a:t>
            </a:r>
            <a:endParaRPr lang="en-GB" altLang="en-US" sz="2000" dirty="0">
              <a:cs typeface="Arial" panose="020B0604020202020204" pitchFamily="34" charset="0"/>
            </a:endParaRPr>
          </a:p>
          <a:p>
            <a:pPr>
              <a:buNone/>
            </a:pP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reakcí</a:t>
            </a:r>
            <a:r>
              <a:rPr lang="en-GB" altLang="en-US" sz="2000" dirty="0">
                <a:cs typeface="Arial" panose="020B0604020202020204" pitchFamily="34" charset="0"/>
              </a:rPr>
              <a:t> CaC</a:t>
            </a:r>
            <a:r>
              <a:rPr lang="en-GB" altLang="en-US" sz="2000" baseline="-25000" dirty="0">
                <a:cs typeface="Arial" panose="020B0604020202020204" pitchFamily="34" charset="0"/>
              </a:rPr>
              <a:t>2</a:t>
            </a:r>
            <a:r>
              <a:rPr lang="en-GB" altLang="en-US" sz="2000" dirty="0">
                <a:cs typeface="Arial" panose="020B0604020202020204" pitchFamily="34" charset="0"/>
              </a:rPr>
              <a:t> s H</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cs-CZ" altLang="en-US" sz="2000" dirty="0">
                <a:cs typeface="Arial" panose="020B0604020202020204" pitchFamily="34" charset="0"/>
              </a:rPr>
              <a:t>:     	</a:t>
            </a:r>
            <a:r>
              <a:rPr lang="en-GB" altLang="en-US" sz="2000" dirty="0">
                <a:cs typeface="Arial" panose="020B0604020202020204" pitchFamily="34" charset="0"/>
              </a:rPr>
              <a:t>CaC</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a:t>
            </a:r>
            <a:r>
              <a:rPr lang="en-GB" altLang="en-US" sz="2000" baseline="-25000" dirty="0">
                <a:cs typeface="Arial" panose="020B0604020202020204" pitchFamily="34" charset="0"/>
              </a:rPr>
              <a:t>2</a:t>
            </a:r>
            <a:r>
              <a:rPr lang="en-GB" altLang="en-US" sz="2000" dirty="0">
                <a:cs typeface="Arial" panose="020B0604020202020204" pitchFamily="34" charset="0"/>
              </a:rPr>
              <a:t>H</a:t>
            </a:r>
            <a:r>
              <a:rPr lang="en-GB" altLang="en-US" sz="2000" baseline="-25000" dirty="0">
                <a:cs typeface="Arial" panose="020B0604020202020204" pitchFamily="34" charset="0"/>
              </a:rPr>
              <a:t>2</a:t>
            </a:r>
            <a:r>
              <a:rPr lang="en-GB" altLang="en-US" sz="2000" dirty="0">
                <a:cs typeface="Arial" panose="020B0604020202020204" pitchFamily="34" charset="0"/>
              </a:rPr>
              <a:t>+ Ca(OH)</a:t>
            </a:r>
            <a:r>
              <a:rPr lang="en-GB" altLang="en-US" sz="2000" baseline="-25000" dirty="0">
                <a:cs typeface="Arial" panose="020B0604020202020204" pitchFamily="34" charset="0"/>
              </a:rPr>
              <a:t>2</a:t>
            </a:r>
            <a:r>
              <a:rPr lang="en-GB" altLang="en-US" sz="2000" dirty="0">
                <a:cs typeface="Arial" panose="020B0604020202020204" pitchFamily="34" charset="0"/>
              </a:rPr>
              <a:t> </a:t>
            </a:r>
            <a:endParaRPr lang="cs-CZ" altLang="en-US" sz="2000" dirty="0">
              <a:cs typeface="Arial" panose="020B0604020202020204" pitchFamily="34" charset="0"/>
            </a:endParaRPr>
          </a:p>
          <a:p>
            <a:pPr>
              <a:buNone/>
            </a:pPr>
            <a:r>
              <a:rPr lang="cs-CZ" altLang="en-US" sz="2000" dirty="0">
                <a:cs typeface="Arial" panose="020B0604020202020204" pitchFamily="34" charset="0"/>
              </a:rPr>
              <a:t> 	- krakováním uhlovodíků</a:t>
            </a:r>
            <a:endParaRPr lang="en-GB" altLang="en-US" sz="2000" dirty="0">
              <a:cs typeface="Arial" panose="020B0604020202020204" pitchFamily="34" charset="0"/>
            </a:endParaRPr>
          </a:p>
          <a:p>
            <a:pPr>
              <a:buNone/>
            </a:pPr>
            <a:endParaRPr lang="cs-CZ" altLang="en-US" sz="2000" dirty="0">
              <a:cs typeface="Arial" panose="020B0604020202020204" pitchFamily="34" charset="0"/>
            </a:endParaRPr>
          </a:p>
          <a:p>
            <a:pPr>
              <a:buFontTx/>
              <a:buChar char="-"/>
            </a:pPr>
            <a:r>
              <a:rPr lang="en-GB" altLang="en-US" sz="2000" dirty="0" err="1">
                <a:cs typeface="Arial" panose="020B0604020202020204" pitchFamily="34" charset="0"/>
              </a:rPr>
              <a:t>komer</a:t>
            </a:r>
            <a:r>
              <a:rPr lang="cs-CZ" altLang="en-US" sz="2000" dirty="0">
                <a:cs typeface="Arial" panose="020B0604020202020204" pitchFamily="34" charset="0"/>
              </a:rPr>
              <a:t>č</a:t>
            </a:r>
            <a:r>
              <a:rPr lang="en-GB" altLang="en-US" sz="2000" dirty="0">
                <a:cs typeface="Arial" panose="020B0604020202020204" pitchFamily="34" charset="0"/>
              </a:rPr>
              <a:t>n</a:t>
            </a:r>
            <a:r>
              <a:rPr lang="cs-CZ" altLang="en-US" sz="2000" dirty="0">
                <a:cs typeface="Arial" panose="020B0604020202020204" pitchFamily="34" charset="0"/>
              </a:rPr>
              <a:t>ě</a:t>
            </a:r>
            <a:r>
              <a:rPr lang="en-GB" altLang="en-US" sz="2000" dirty="0">
                <a:cs typeface="Arial" panose="020B0604020202020204" pitchFamily="34" charset="0"/>
              </a:rPr>
              <a:t> se </a:t>
            </a:r>
            <a:r>
              <a:rPr lang="en-GB" altLang="en-US" sz="2000" dirty="0" err="1">
                <a:cs typeface="Arial" panose="020B0604020202020204" pitchFamily="34" charset="0"/>
              </a:rPr>
              <a:t>dodává</a:t>
            </a:r>
            <a:r>
              <a:rPr lang="en-GB" altLang="en-US" sz="2000" dirty="0">
                <a:cs typeface="Arial" panose="020B0604020202020204" pitchFamily="34" charset="0"/>
              </a:rPr>
              <a:t> v </a:t>
            </a:r>
            <a:r>
              <a:rPr lang="en-GB" altLang="en-US" sz="2000" dirty="0" err="1">
                <a:cs typeface="Arial" panose="020B0604020202020204" pitchFamily="34" charset="0"/>
              </a:rPr>
              <a:t>tlak</a:t>
            </a:r>
            <a:r>
              <a:rPr lang="cs-CZ" altLang="en-US" sz="2000" dirty="0" err="1">
                <a:cs typeface="Arial" panose="020B0604020202020204" pitchFamily="34" charset="0"/>
              </a:rPr>
              <a:t>ových</a:t>
            </a:r>
            <a:r>
              <a:rPr lang="en-GB" altLang="en-US" sz="2000" dirty="0">
                <a:cs typeface="Arial" panose="020B0604020202020204" pitchFamily="34" charset="0"/>
              </a:rPr>
              <a:t> </a:t>
            </a:r>
            <a:r>
              <a:rPr lang="en-GB" altLang="en-US" sz="2000" dirty="0" err="1">
                <a:cs typeface="Arial" panose="020B0604020202020204" pitchFamily="34" charset="0"/>
              </a:rPr>
              <a:t>lahvích</a:t>
            </a:r>
            <a:r>
              <a:rPr lang="en-GB" altLang="en-US" sz="2000" dirty="0">
                <a:cs typeface="Arial" panose="020B0604020202020204" pitchFamily="34" charset="0"/>
              </a:rPr>
              <a:t>  (</a:t>
            </a:r>
            <a:r>
              <a:rPr lang="en-GB" altLang="en-US" sz="2000" dirty="0" err="1">
                <a:cs typeface="Arial" panose="020B0604020202020204" pitchFamily="34" charset="0"/>
              </a:rPr>
              <a:t>ozna</a:t>
            </a:r>
            <a:r>
              <a:rPr lang="cs-CZ" altLang="en-US" sz="2000" dirty="0">
                <a:cs typeface="Arial" panose="020B0604020202020204" pitchFamily="34" charset="0"/>
              </a:rPr>
              <a:t>č</a:t>
            </a:r>
            <a:r>
              <a:rPr lang="en-GB" altLang="en-US" sz="2000" dirty="0" err="1">
                <a:cs typeface="Arial" panose="020B0604020202020204" pitchFamily="34" charset="0"/>
              </a:rPr>
              <a:t>ené</a:t>
            </a:r>
            <a:r>
              <a:rPr lang="en-GB" altLang="en-US" sz="2000" dirty="0">
                <a:cs typeface="Arial" panose="020B0604020202020204" pitchFamily="34" charset="0"/>
              </a:rPr>
              <a:t> </a:t>
            </a:r>
            <a:r>
              <a:rPr lang="en-GB" altLang="en-US" sz="2000" dirty="0" err="1">
                <a:cs typeface="Arial" panose="020B0604020202020204" pitchFamily="34" charset="0"/>
              </a:rPr>
              <a:t>bílým</a:t>
            </a:r>
            <a:r>
              <a:rPr lang="en-GB" altLang="en-US" sz="2000" dirty="0">
                <a:cs typeface="Arial" panose="020B0604020202020204" pitchFamily="34" charset="0"/>
              </a:rPr>
              <a:t> </a:t>
            </a:r>
            <a:r>
              <a:rPr lang="en-GB" altLang="en-US" sz="2000" dirty="0" err="1">
                <a:cs typeface="Arial" panose="020B0604020202020204" pitchFamily="34" charset="0"/>
              </a:rPr>
              <a:t>pruhem</a:t>
            </a:r>
            <a:r>
              <a:rPr lang="en-GB" altLang="en-US" sz="2000" dirty="0">
                <a:cs typeface="Arial" panose="020B0604020202020204" pitchFamily="34" charset="0"/>
              </a:rPr>
              <a:t>) v </a:t>
            </a:r>
            <a:r>
              <a:rPr lang="en-GB" altLang="en-US" sz="2000" dirty="0" err="1">
                <a:cs typeface="Arial" panose="020B0604020202020204" pitchFamily="34" charset="0"/>
              </a:rPr>
              <a:t>nichž</a:t>
            </a:r>
            <a:r>
              <a:rPr lang="en-GB" altLang="en-US" sz="2000" dirty="0">
                <a:cs typeface="Arial" panose="020B0604020202020204" pitchFamily="34" charset="0"/>
              </a:rPr>
              <a:t> je pod </a:t>
            </a:r>
            <a:r>
              <a:rPr lang="en-GB" altLang="en-US" sz="2000" dirty="0" err="1">
                <a:cs typeface="Arial" panose="020B0604020202020204" pitchFamily="34" charset="0"/>
              </a:rPr>
              <a:t>tlakem</a:t>
            </a:r>
            <a:r>
              <a:rPr lang="en-GB" altLang="en-US" sz="2000" dirty="0">
                <a:cs typeface="Arial" panose="020B0604020202020204" pitchFamily="34" charset="0"/>
              </a:rPr>
              <a:t> 1,5 MPa </a:t>
            </a:r>
            <a:r>
              <a:rPr lang="en-GB" altLang="en-US" sz="2000" dirty="0" err="1">
                <a:cs typeface="Arial" panose="020B0604020202020204" pitchFamily="34" charset="0"/>
              </a:rPr>
              <a:t>rozpušt</a:t>
            </a:r>
            <a:r>
              <a:rPr lang="cs-CZ" altLang="en-US" sz="2000" dirty="0">
                <a:cs typeface="Arial" panose="020B0604020202020204" pitchFamily="34" charset="0"/>
              </a:rPr>
              <a:t>ě</a:t>
            </a:r>
            <a:r>
              <a:rPr lang="en-GB" altLang="en-US" sz="2000" dirty="0">
                <a:cs typeface="Arial" panose="020B0604020202020204" pitchFamily="34" charset="0"/>
              </a:rPr>
              <a:t>n v </a:t>
            </a:r>
            <a:r>
              <a:rPr lang="en-GB" altLang="en-US" sz="2000" dirty="0" err="1">
                <a:cs typeface="Arial" panose="020B0604020202020204" pitchFamily="34" charset="0"/>
              </a:rPr>
              <a:t>acetonu</a:t>
            </a:r>
            <a:r>
              <a:rPr lang="en-GB" altLang="en-US" sz="2000" dirty="0">
                <a:cs typeface="Arial" panose="020B0604020202020204" pitchFamily="34" charset="0"/>
              </a:rPr>
              <a:t> </a:t>
            </a:r>
            <a:r>
              <a:rPr lang="en-GB" altLang="en-US" sz="2000" dirty="0" err="1">
                <a:cs typeface="Arial" panose="020B0604020202020204" pitchFamily="34" charset="0"/>
              </a:rPr>
              <a:t>adsorbovaném</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k</a:t>
            </a:r>
            <a:r>
              <a:rPr lang="cs-CZ" altLang="en-US" sz="2000" dirty="0">
                <a:cs typeface="Arial" panose="020B0604020202020204" pitchFamily="34" charset="0"/>
              </a:rPr>
              <a:t>ř</a:t>
            </a:r>
            <a:r>
              <a:rPr lang="en-GB" altLang="en-US" sz="2000" dirty="0" err="1">
                <a:cs typeface="Arial" panose="020B0604020202020204" pitchFamily="34" charset="0"/>
              </a:rPr>
              <a:t>emelin</a:t>
            </a:r>
            <a:r>
              <a:rPr lang="cs-CZ" altLang="en-US" sz="2000" dirty="0">
                <a:cs typeface="Arial" panose="020B0604020202020204" pitchFamily="34" charset="0"/>
              </a:rPr>
              <a:t>ě (</a:t>
            </a:r>
            <a:r>
              <a:rPr lang="en-GB" altLang="en-US" sz="2000" dirty="0">
                <a:cs typeface="Arial" panose="020B0604020202020204" pitchFamily="34" charset="0"/>
              </a:rPr>
              <a:t>C</a:t>
            </a:r>
            <a:r>
              <a:rPr lang="en-GB" altLang="en-US" sz="2000" baseline="-25000" dirty="0">
                <a:cs typeface="Arial" panose="020B0604020202020204" pitchFamily="34" charset="0"/>
              </a:rPr>
              <a:t>2</a:t>
            </a:r>
            <a:r>
              <a:rPr lang="en-GB" altLang="en-US" sz="2000" dirty="0">
                <a:cs typeface="Arial" panose="020B0604020202020204" pitchFamily="34" charset="0"/>
              </a:rPr>
              <a:t>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stla</a:t>
            </a:r>
            <a:r>
              <a:rPr lang="cs-CZ" altLang="en-US" sz="2000" dirty="0">
                <a:cs typeface="Arial" panose="020B0604020202020204" pitchFamily="34" charset="0"/>
              </a:rPr>
              <a:t>č</a:t>
            </a:r>
            <a:r>
              <a:rPr lang="en-GB" altLang="en-US" sz="2000" dirty="0" err="1">
                <a:cs typeface="Arial" panose="020B0604020202020204" pitchFamily="34" charset="0"/>
              </a:rPr>
              <a:t>ený</a:t>
            </a:r>
            <a:r>
              <a:rPr lang="en-GB" altLang="en-US" sz="2000" dirty="0">
                <a:cs typeface="Arial" panose="020B0604020202020204" pitchFamily="34" charset="0"/>
              </a:rPr>
              <a:t>, pop</a:t>
            </a:r>
            <a:r>
              <a:rPr lang="cs-CZ" altLang="en-US" sz="2000" dirty="0">
                <a:cs typeface="Arial" panose="020B0604020202020204" pitchFamily="34" charset="0"/>
              </a:rPr>
              <a:t>ř</a:t>
            </a:r>
            <a:r>
              <a:rPr lang="en-GB" altLang="en-US" sz="2000" dirty="0">
                <a:cs typeface="Arial" panose="020B0604020202020204" pitchFamily="34" charset="0"/>
              </a:rPr>
              <a:t>. </a:t>
            </a:r>
            <a:r>
              <a:rPr lang="en-GB" altLang="en-US" sz="2000" dirty="0" err="1">
                <a:cs typeface="Arial" panose="020B0604020202020204" pitchFamily="34" charset="0"/>
              </a:rPr>
              <a:t>zkapaln</a:t>
            </a:r>
            <a:r>
              <a:rPr lang="cs-CZ" altLang="en-US" sz="2000" dirty="0">
                <a:cs typeface="Arial" panose="020B0604020202020204" pitchFamily="34" charset="0"/>
              </a:rPr>
              <a:t>ě</a:t>
            </a:r>
            <a:r>
              <a:rPr lang="en-GB" altLang="en-US" sz="2000" dirty="0" err="1">
                <a:cs typeface="Arial" panose="020B0604020202020204" pitchFamily="34" charset="0"/>
              </a:rPr>
              <a:t>ný</a:t>
            </a:r>
            <a:r>
              <a:rPr lang="en-GB" altLang="en-US" sz="2000" dirty="0">
                <a:cs typeface="Arial" panose="020B0604020202020204" pitchFamily="34" charset="0"/>
              </a:rPr>
              <a:t> </a:t>
            </a:r>
            <a:r>
              <a:rPr lang="en-GB" altLang="en-US" sz="2000" dirty="0" err="1">
                <a:cs typeface="Arial" panose="020B0604020202020204" pitchFamily="34" charset="0"/>
              </a:rPr>
              <a:t>exploduje</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asto</a:t>
            </a:r>
            <a:r>
              <a:rPr lang="en-GB" altLang="en-US" sz="2000" dirty="0">
                <a:cs typeface="Arial" panose="020B0604020202020204" pitchFamily="34" charset="0"/>
              </a:rPr>
              <a:t> bez </a:t>
            </a:r>
            <a:r>
              <a:rPr lang="en-GB" altLang="en-US" sz="2000" dirty="0" err="1">
                <a:cs typeface="Arial" panose="020B0604020202020204" pitchFamily="34" charset="0"/>
              </a:rPr>
              <a:t>zjevné</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a:cs typeface="Arial" panose="020B0604020202020204" pitchFamily="34" charset="0"/>
              </a:rPr>
              <a:t>í</a:t>
            </a:r>
            <a:r>
              <a:rPr lang="cs-CZ" altLang="en-US" sz="2000" dirty="0">
                <a:cs typeface="Arial" panose="020B0604020202020204" pitchFamily="34" charset="0"/>
              </a:rPr>
              <a:t>č</a:t>
            </a:r>
            <a:r>
              <a:rPr lang="en-GB" altLang="en-US" sz="2000" dirty="0" err="1">
                <a:cs typeface="Arial" panose="020B0604020202020204" pitchFamily="34" charset="0"/>
              </a:rPr>
              <a:t>iny</a:t>
            </a:r>
            <a:r>
              <a:rPr lang="cs-CZ" altLang="en-US" sz="2000" dirty="0">
                <a:cs typeface="Arial" panose="020B0604020202020204" pitchFamily="34" charset="0"/>
              </a:rPr>
              <a:t>)</a:t>
            </a:r>
            <a:r>
              <a:rPr lang="en-GB" altLang="en-US" sz="2000" dirty="0">
                <a:cs typeface="Arial" panose="020B0604020202020204" pitchFamily="34" charset="0"/>
              </a:rPr>
              <a:t>.</a:t>
            </a:r>
            <a:endParaRPr lang="cs-CZ" altLang="en-US" sz="2000" dirty="0">
              <a:cs typeface="Arial" panose="020B0604020202020204" pitchFamily="34" charset="0"/>
            </a:endParaRPr>
          </a:p>
          <a:p>
            <a:pPr>
              <a:buFontTx/>
              <a:buChar char="-"/>
            </a:pPr>
            <a:endParaRPr lang="cs-CZ" altLang="en-US" sz="2000" dirty="0">
              <a:cs typeface="Arial" panose="020B0604020202020204" pitchFamily="34" charset="0"/>
            </a:endParaRPr>
          </a:p>
          <a:p>
            <a:pPr marL="0" indent="0">
              <a:buNone/>
            </a:pPr>
            <a:r>
              <a:rPr lang="cs-CZ" altLang="en-US" sz="2000" i="1" dirty="0">
                <a:cs typeface="Arial" panose="020B0604020202020204" pitchFamily="34" charset="0"/>
              </a:rPr>
              <a:t>Použití</a:t>
            </a:r>
            <a:r>
              <a:rPr lang="cs-CZ" altLang="en-US" sz="2000" dirty="0">
                <a:cs typeface="Arial" panose="020B0604020202020204" pitchFamily="34" charset="0"/>
              </a:rPr>
              <a:t>:</a:t>
            </a:r>
          </a:p>
          <a:p>
            <a:pPr marL="0" indent="0">
              <a:buNone/>
            </a:pPr>
            <a:r>
              <a:rPr lang="cs-CZ" altLang="en-US" sz="2000" dirty="0">
                <a:cs typeface="Arial" panose="020B0604020202020204" pitchFamily="34" charset="0"/>
              </a:rPr>
              <a:t>    organická syntéza („</a:t>
            </a:r>
            <a:r>
              <a:rPr lang="cs-CZ" altLang="en-US" sz="2000" dirty="0" err="1">
                <a:cs typeface="Arial" panose="020B0604020202020204" pitchFamily="34" charset="0"/>
              </a:rPr>
              <a:t>Reppeho</a:t>
            </a:r>
            <a:r>
              <a:rPr lang="cs-CZ" altLang="en-US" sz="2000" dirty="0">
                <a:cs typeface="Arial" panose="020B0604020202020204" pitchFamily="34" charset="0"/>
              </a:rPr>
              <a:t> chemie“)</a:t>
            </a:r>
          </a:p>
          <a:p>
            <a:pPr marL="0" indent="0">
              <a:buNone/>
            </a:pPr>
            <a:r>
              <a:rPr lang="cs-CZ" altLang="en-US" sz="2000" dirty="0">
                <a:cs typeface="Arial" panose="020B0604020202020204" pitchFamily="34" charset="0"/>
              </a:rPr>
              <a:t> </a:t>
            </a:r>
            <a:r>
              <a:rPr lang="cs-CZ" sz="2000" dirty="0"/>
              <a:t>    </a:t>
            </a:r>
            <a:r>
              <a:rPr lang="cs-CZ" sz="2000" dirty="0" err="1">
                <a:cs typeface="Arial" panose="020B0604020202020204" pitchFamily="34" charset="0"/>
              </a:rPr>
              <a:t>kyslíko</a:t>
            </a:r>
            <a:r>
              <a:rPr lang="cs-CZ" sz="2000" dirty="0">
                <a:cs typeface="Arial" panose="020B0604020202020204" pitchFamily="34" charset="0"/>
              </a:rPr>
              <a:t>-acetylenové autogenní svařování a řezání</a:t>
            </a:r>
            <a:endParaRPr lang="cs-CZ" altLang="en-US" sz="2000" dirty="0">
              <a:cs typeface="Arial" panose="020B0604020202020204" pitchFamily="34" charset="0"/>
            </a:endParaRPr>
          </a:p>
        </p:txBody>
      </p:sp>
    </p:spTree>
    <p:extLst>
      <p:ext uri="{BB962C8B-B14F-4D97-AF65-F5344CB8AC3E}">
        <p14:creationId xmlns:p14="http://schemas.microsoft.com/office/powerpoint/2010/main" val="3692485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52400"/>
            <a:ext cx="8763000" cy="6629400"/>
          </a:xfrm>
        </p:spPr>
        <p:txBody>
          <a:bodyPr>
            <a:normAutofit/>
          </a:bodyPr>
          <a:lstStyle/>
          <a:p>
            <a:pPr marL="0" indent="0" algn="ctr" eaLnBrk="1" hangingPunct="1">
              <a:buNone/>
            </a:pPr>
            <a:r>
              <a:rPr lang="en-GB" altLang="en-US" sz="2800" b="1" dirty="0"/>
              <a:t>K</a:t>
            </a:r>
            <a:r>
              <a:rPr lang="cs-CZ" altLang="en-US" sz="2800" b="1" dirty="0"/>
              <a:t>ř</a:t>
            </a:r>
            <a:r>
              <a:rPr lang="en-GB" altLang="en-US" sz="2800" b="1" dirty="0" err="1"/>
              <a:t>emík</a:t>
            </a:r>
            <a:endParaRPr lang="en-GB" altLang="en-US" sz="2800" u="sng" dirty="0"/>
          </a:p>
          <a:p>
            <a:pPr eaLnBrk="1" hangingPunct="1">
              <a:buFont typeface="Wingdings" pitchFamily="2" charset="2"/>
              <a:buNone/>
            </a:pPr>
            <a:endParaRPr lang="cs-CZ" altLang="en-US" sz="1000" dirty="0"/>
          </a:p>
          <a:p>
            <a:pPr eaLnBrk="1" hangingPunct="1">
              <a:buFont typeface="Wingdings" pitchFamily="2" charset="2"/>
              <a:buNone/>
            </a:pPr>
            <a:r>
              <a:rPr lang="en-GB" altLang="en-US" sz="2000" b="1" dirty="0" err="1">
                <a:cs typeface="Arial" panose="020B0604020202020204" pitchFamily="34" charset="0"/>
              </a:rPr>
              <a:t>Silany</a:t>
            </a:r>
            <a:r>
              <a:rPr lang="en-GB" altLang="en-US" sz="2000" dirty="0">
                <a:cs typeface="Arial" panose="020B0604020202020204" pitchFamily="34" charset="0"/>
              </a:rPr>
              <a:t> Si</a:t>
            </a:r>
            <a:r>
              <a:rPr lang="en-GB" altLang="en-US" sz="2000" baseline="-25000" dirty="0">
                <a:cs typeface="Arial" panose="020B0604020202020204" pitchFamily="34" charset="0"/>
              </a:rPr>
              <a:t>n</a:t>
            </a:r>
            <a:r>
              <a:rPr lang="en-GB" altLang="en-US" sz="2000" dirty="0">
                <a:cs typeface="Arial" panose="020B0604020202020204" pitchFamily="34" charset="0"/>
              </a:rPr>
              <a:t>H</a:t>
            </a:r>
            <a:r>
              <a:rPr lang="en-GB" altLang="en-US" sz="2000" baseline="-25000" dirty="0">
                <a:cs typeface="Arial" panose="020B0604020202020204" pitchFamily="34" charset="0"/>
              </a:rPr>
              <a:t>2n+2</a:t>
            </a:r>
            <a:r>
              <a:rPr lang="en-GB" altLang="en-US" sz="2000" dirty="0">
                <a:cs typeface="Arial" panose="020B0604020202020204" pitchFamily="34" charset="0"/>
              </a:rPr>
              <a:t> - </a:t>
            </a:r>
            <a:r>
              <a:rPr lang="en-GB" altLang="en-US" sz="2000" dirty="0" err="1">
                <a:cs typeface="Arial" panose="020B0604020202020204" pitchFamily="34" charset="0"/>
              </a:rPr>
              <a:t>analoga</a:t>
            </a:r>
            <a:r>
              <a:rPr lang="en-GB" altLang="en-US" sz="2000" dirty="0">
                <a:cs typeface="Arial" panose="020B0604020202020204" pitchFamily="34" charset="0"/>
              </a:rPr>
              <a:t> </a:t>
            </a:r>
            <a:r>
              <a:rPr lang="en-GB" altLang="en-US" sz="2000" dirty="0" err="1">
                <a:cs typeface="Arial" panose="020B0604020202020204" pitchFamily="34" charset="0"/>
              </a:rPr>
              <a:t>alkan</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avšak</a:t>
            </a:r>
            <a:r>
              <a:rPr lang="en-GB" altLang="en-US" sz="2000" dirty="0">
                <a:cs typeface="Arial" panose="020B0604020202020204" pitchFamily="34" charset="0"/>
              </a:rPr>
              <a:t> </a:t>
            </a:r>
            <a:r>
              <a:rPr lang="en-GB" altLang="en-US" sz="2000" dirty="0" err="1">
                <a:cs typeface="Arial" panose="020B0604020202020204" pitchFamily="34" charset="0"/>
              </a:rPr>
              <a:t>podstatn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mén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stálé</a:t>
            </a:r>
            <a:r>
              <a:rPr lang="en-GB" altLang="en-US" sz="2000" dirty="0">
                <a:cs typeface="Arial" panose="020B0604020202020204" pitchFamily="34" charset="0"/>
              </a:rPr>
              <a:t>,  </a:t>
            </a:r>
            <a:r>
              <a:rPr lang="en-GB" altLang="en-US" sz="2000" dirty="0" err="1">
                <a:cs typeface="Arial" panose="020B0604020202020204" pitchFamily="34" charset="0"/>
              </a:rPr>
              <a:t>monosilan</a:t>
            </a:r>
            <a:r>
              <a:rPr lang="en-GB" altLang="en-US" sz="2000" dirty="0">
                <a:cs typeface="Arial" panose="020B0604020202020204" pitchFamily="34" charset="0"/>
              </a:rPr>
              <a:t> a </a:t>
            </a:r>
            <a:r>
              <a:rPr lang="en-GB" altLang="en-US" sz="2000" dirty="0" err="1">
                <a:cs typeface="Arial" panose="020B0604020202020204" pitchFamily="34" charset="0"/>
              </a:rPr>
              <a:t>disilan</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dirty="0" err="1">
                <a:cs typeface="Arial" panose="020B0604020202020204" pitchFamily="34" charset="0"/>
              </a:rPr>
              <a:t>plyny</a:t>
            </a:r>
            <a:r>
              <a:rPr lang="en-GB" altLang="en-US" sz="2000" dirty="0">
                <a:cs typeface="Arial" panose="020B0604020202020204" pitchFamily="34" charset="0"/>
              </a:rPr>
              <a:t>, </a:t>
            </a:r>
            <a:r>
              <a:rPr lang="en-GB" altLang="en-US" sz="2000" dirty="0" err="1">
                <a:cs typeface="Arial" panose="020B0604020202020204" pitchFamily="34" charset="0"/>
              </a:rPr>
              <a:t>trisilan</a:t>
            </a:r>
            <a:r>
              <a:rPr lang="en-GB" altLang="en-US" sz="2000" dirty="0">
                <a:cs typeface="Arial" panose="020B0604020202020204" pitchFamily="34" charset="0"/>
              </a:rPr>
              <a:t> a </a:t>
            </a:r>
            <a:r>
              <a:rPr lang="en-GB" altLang="en-US" sz="2000" dirty="0" err="1">
                <a:cs typeface="Arial" panose="020B0604020202020204" pitchFamily="34" charset="0"/>
              </a:rPr>
              <a:t>tetrasilan</a:t>
            </a:r>
            <a:r>
              <a:rPr lang="en-GB" altLang="en-US" sz="2000" dirty="0">
                <a:cs typeface="Arial" panose="020B0604020202020204" pitchFamily="34" charset="0"/>
              </a:rPr>
              <a:t> </a:t>
            </a:r>
            <a:r>
              <a:rPr lang="en-GB" altLang="en-US" sz="2000" dirty="0" err="1">
                <a:cs typeface="Arial" panose="020B0604020202020204" pitchFamily="34" charset="0"/>
              </a:rPr>
              <a:t>kapaliny</a:t>
            </a:r>
            <a:r>
              <a:rPr lang="en-GB" altLang="en-US" sz="2000" dirty="0">
                <a:cs typeface="Arial" panose="020B0604020202020204" pitchFamily="34" charset="0"/>
              </a:rPr>
              <a:t>, </a:t>
            </a:r>
            <a:r>
              <a:rPr lang="en-GB" altLang="en-US" sz="2000" dirty="0" err="1">
                <a:cs typeface="Arial" panose="020B0604020202020204" pitchFamily="34" charset="0"/>
              </a:rPr>
              <a:t>vyšší</a:t>
            </a:r>
            <a:r>
              <a:rPr lang="en-GB" altLang="en-US" sz="2000" dirty="0">
                <a:cs typeface="Arial" panose="020B0604020202020204" pitchFamily="34" charset="0"/>
              </a:rPr>
              <a:t> </a:t>
            </a:r>
            <a:r>
              <a:rPr lang="en-GB" altLang="en-US" sz="2000" dirty="0" err="1">
                <a:cs typeface="Arial" panose="020B0604020202020204" pitchFamily="34" charset="0"/>
              </a:rPr>
              <a:t>silany</a:t>
            </a:r>
            <a:r>
              <a:rPr lang="en-GB" altLang="en-US" sz="2000" dirty="0">
                <a:cs typeface="Arial" panose="020B0604020202020204" pitchFamily="34" charset="0"/>
              </a:rPr>
              <a:t> </a:t>
            </a:r>
            <a:r>
              <a:rPr lang="en-GB" altLang="en-US" sz="2000" dirty="0" err="1">
                <a:cs typeface="Arial" panose="020B0604020202020204" pitchFamily="34" charset="0"/>
              </a:rPr>
              <a:t>tuhé</a:t>
            </a:r>
            <a:r>
              <a:rPr lang="en-GB" altLang="en-US" sz="2000" dirty="0">
                <a:cs typeface="Arial" panose="020B0604020202020204" pitchFamily="34" charset="0"/>
              </a:rPr>
              <a:t> </a:t>
            </a:r>
            <a:r>
              <a:rPr lang="en-GB" altLang="en-US" sz="2000" dirty="0" err="1">
                <a:cs typeface="Arial" panose="020B0604020202020204" pitchFamily="34" charset="0"/>
              </a:rPr>
              <a:t>látky</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p>
          <a:p>
            <a:pPr eaLnBrk="1" hangingPunct="1">
              <a:buFont typeface="Wingdings" pitchFamily="2" charset="2"/>
              <a:buNone/>
            </a:pPr>
            <a:r>
              <a:rPr lang="en-GB" altLang="en-US" sz="2000" dirty="0">
                <a:cs typeface="Arial" panose="020B0604020202020204" pitchFamily="34" charset="0"/>
              </a:rPr>
              <a:t>P</a:t>
            </a:r>
            <a:r>
              <a:rPr lang="cs-CZ" altLang="en-US" sz="2000" dirty="0">
                <a:cs typeface="Arial" panose="020B0604020202020204" pitchFamily="34" charset="0"/>
              </a:rPr>
              <a:t>ř</a:t>
            </a:r>
            <a:r>
              <a:rPr lang="en-GB" altLang="en-US" sz="2000" dirty="0" err="1">
                <a:cs typeface="Arial" panose="020B0604020202020204" pitchFamily="34" charset="0"/>
              </a:rPr>
              <a:t>íprava</a:t>
            </a:r>
            <a:r>
              <a:rPr lang="en-GB" altLang="en-US" sz="2000" dirty="0">
                <a:cs typeface="Arial" panose="020B0604020202020204" pitchFamily="34" charset="0"/>
              </a:rPr>
              <a:t>, nap</a:t>
            </a:r>
            <a:r>
              <a:rPr lang="cs-CZ" altLang="en-US" sz="2000" dirty="0">
                <a:cs typeface="Arial" panose="020B0604020202020204" pitchFamily="34" charset="0"/>
              </a:rPr>
              <a:t>ř</a:t>
            </a:r>
            <a:r>
              <a:rPr lang="en-GB" altLang="en-US" sz="2000"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Mg</a:t>
            </a:r>
            <a:r>
              <a:rPr lang="en-GB" altLang="en-US" sz="2000" baseline="-25000" dirty="0">
                <a:cs typeface="Arial" panose="020B0604020202020204" pitchFamily="34" charset="0"/>
              </a:rPr>
              <a:t>2</a:t>
            </a:r>
            <a:r>
              <a:rPr lang="en-GB" altLang="en-US" sz="2000" dirty="0">
                <a:cs typeface="Arial" panose="020B0604020202020204" pitchFamily="34" charset="0"/>
              </a:rPr>
              <a:t>Si + 4 </a:t>
            </a:r>
            <a:r>
              <a:rPr lang="en-GB" altLang="en-US" sz="2000" dirty="0" err="1">
                <a:cs typeface="Arial" panose="020B0604020202020204" pitchFamily="34" charset="0"/>
              </a:rPr>
              <a:t>HCl</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SiH</a:t>
            </a:r>
            <a:r>
              <a:rPr lang="en-GB" altLang="en-US" sz="2000" baseline="-25000" dirty="0">
                <a:cs typeface="Arial" panose="020B0604020202020204" pitchFamily="34" charset="0"/>
              </a:rPr>
              <a:t>4</a:t>
            </a:r>
            <a:r>
              <a:rPr lang="en-GB" altLang="en-US" sz="2000" dirty="0">
                <a:cs typeface="Arial" panose="020B0604020202020204" pitchFamily="34" charset="0"/>
              </a:rPr>
              <a:t> + 2 MgCl</a:t>
            </a:r>
            <a:r>
              <a:rPr lang="en-GB" altLang="en-US" sz="2000" baseline="-25000" dirty="0">
                <a:cs typeface="Arial" panose="020B0604020202020204" pitchFamily="34" charset="0"/>
              </a:rPr>
              <a:t>2</a:t>
            </a: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reduk</a:t>
            </a:r>
            <a:r>
              <a:rPr lang="cs-CZ" altLang="en-US" sz="2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inidla</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vzduchu</a:t>
            </a:r>
            <a:r>
              <a:rPr lang="en-GB" altLang="en-US" sz="2000" dirty="0">
                <a:cs typeface="Arial" panose="020B0604020202020204" pitchFamily="34" charset="0"/>
              </a:rPr>
              <a:t> </a:t>
            </a:r>
            <a:r>
              <a:rPr lang="en-GB" altLang="en-US" sz="2000" dirty="0" err="1">
                <a:cs typeface="Arial" panose="020B0604020202020204" pitchFamily="34" charset="0"/>
              </a:rPr>
              <a:t>silany</a:t>
            </a:r>
            <a:r>
              <a:rPr lang="en-GB" altLang="en-US" sz="2000" dirty="0">
                <a:cs typeface="Arial" panose="020B0604020202020204" pitchFamily="34" charset="0"/>
              </a:rPr>
              <a:t> </a:t>
            </a:r>
            <a:r>
              <a:rPr lang="en-GB" altLang="en-US" sz="2000" dirty="0" err="1">
                <a:cs typeface="Arial" panose="020B0604020202020204" pitchFamily="34" charset="0"/>
              </a:rPr>
              <a:t>samozápalné</a:t>
            </a:r>
            <a:r>
              <a:rPr lang="en-GB" altLang="en-US" sz="2000" dirty="0">
                <a:cs typeface="Arial" panose="020B0604020202020204" pitchFamily="34" charset="0"/>
              </a:rPr>
              <a:t> (</a:t>
            </a:r>
            <a:r>
              <a:rPr lang="en-GB" altLang="en-US" sz="2000" dirty="0" err="1">
                <a:cs typeface="Arial" panose="020B0604020202020204" pitchFamily="34" charset="0"/>
              </a:rPr>
              <a:t>výj</a:t>
            </a:r>
            <a:r>
              <a:rPr lang="cs-CZ" altLang="en-US" sz="2000" dirty="0" err="1">
                <a:cs typeface="Arial" panose="020B0604020202020204" pitchFamily="34" charset="0"/>
              </a:rPr>
              <a:t>imka</a:t>
            </a:r>
            <a:r>
              <a:rPr lang="cs-CZ" altLang="en-US" sz="2000" dirty="0">
                <a:cs typeface="Arial" panose="020B0604020202020204" pitchFamily="34" charset="0"/>
              </a:rPr>
              <a:t> je</a:t>
            </a:r>
            <a:r>
              <a:rPr lang="en-GB" altLang="en-US" sz="2000" dirty="0">
                <a:cs typeface="Arial" panose="020B0604020202020204" pitchFamily="34" charset="0"/>
              </a:rPr>
              <a:t> </a:t>
            </a:r>
            <a:r>
              <a:rPr lang="en-GB" altLang="en-US" sz="2000" dirty="0" err="1">
                <a:cs typeface="Arial" panose="020B0604020202020204" pitchFamily="34" charset="0"/>
              </a:rPr>
              <a:t>monosilan</a:t>
            </a:r>
            <a:r>
              <a:rPr lang="en-GB" altLang="en-US" sz="2000"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s </a:t>
            </a:r>
            <a:r>
              <a:rPr lang="en-GB" altLang="en-US" sz="2000" dirty="0" err="1">
                <a:cs typeface="Arial" panose="020B0604020202020204" pitchFamily="34" charset="0"/>
              </a:rPr>
              <a:t>halogeny</a:t>
            </a:r>
            <a:r>
              <a:rPr lang="en-GB" altLang="en-US" sz="2000" dirty="0">
                <a:cs typeface="Arial" panose="020B0604020202020204" pitchFamily="34" charset="0"/>
              </a:rPr>
              <a:t> </a:t>
            </a:r>
            <a:r>
              <a:rPr lang="en-GB" altLang="en-US" sz="2000" dirty="0" err="1">
                <a:cs typeface="Arial" panose="020B0604020202020204" pitchFamily="34" charset="0"/>
              </a:rPr>
              <a:t>reagují</a:t>
            </a:r>
            <a:r>
              <a:rPr lang="en-GB" altLang="en-US" sz="2000" dirty="0">
                <a:cs typeface="Arial" panose="020B0604020202020204" pitchFamily="34" charset="0"/>
              </a:rPr>
              <a:t> </a:t>
            </a:r>
            <a:r>
              <a:rPr lang="en-GB" altLang="en-US" sz="2000" dirty="0" err="1">
                <a:cs typeface="Arial" panose="020B0604020202020204" pitchFamily="34" charset="0"/>
              </a:rPr>
              <a:t>explozivn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katal</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ú</a:t>
            </a:r>
            <a:r>
              <a:rPr lang="cs-CZ" altLang="en-US" sz="2000" dirty="0">
                <a:cs typeface="Arial" panose="020B0604020202020204" pitchFamily="34" charset="0"/>
              </a:rPr>
              <a:t>č</a:t>
            </a:r>
            <a:r>
              <a:rPr lang="en-GB" altLang="en-US" sz="2000" dirty="0" err="1">
                <a:cs typeface="Arial" panose="020B0604020202020204" pitchFamily="34" charset="0"/>
              </a:rPr>
              <a:t>inku</a:t>
            </a:r>
            <a:r>
              <a:rPr lang="en-GB" altLang="en-US" sz="2000" dirty="0">
                <a:cs typeface="Arial" panose="020B0604020202020204" pitchFamily="34" charset="0"/>
              </a:rPr>
              <a:t> AlCl</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err="1">
                <a:cs typeface="Arial" panose="020B0604020202020204" pitchFamily="34" charset="0"/>
              </a:rPr>
              <a:t>lze</a:t>
            </a:r>
            <a:r>
              <a:rPr lang="en-GB" altLang="en-US" sz="2000" dirty="0">
                <a:cs typeface="Arial" panose="020B0604020202020204" pitchFamily="34" charset="0"/>
              </a:rPr>
              <a:t> </a:t>
            </a:r>
            <a:r>
              <a:rPr lang="en-GB" altLang="en-US" sz="2000" dirty="0" err="1">
                <a:cs typeface="Arial" panose="020B0604020202020204" pitchFamily="34" charset="0"/>
              </a:rPr>
              <a:t>získat</a:t>
            </a:r>
            <a:r>
              <a:rPr lang="en-GB" altLang="en-US" sz="2000" dirty="0">
                <a:cs typeface="Arial" panose="020B0604020202020204" pitchFamily="34" charset="0"/>
              </a:rPr>
              <a:t> </a:t>
            </a:r>
            <a:r>
              <a:rPr lang="en-GB" altLang="en-US" sz="2000" dirty="0" err="1">
                <a:cs typeface="Arial" panose="020B0604020202020204" pitchFamily="34" charset="0"/>
              </a:rPr>
              <a:t>halogensilany</a:t>
            </a:r>
            <a:r>
              <a:rPr lang="en-GB" altLang="en-US" sz="2000" dirty="0">
                <a:cs typeface="Arial" panose="020B0604020202020204" pitchFamily="34" charset="0"/>
              </a:rPr>
              <a:t>:</a:t>
            </a:r>
          </a:p>
          <a:p>
            <a:pPr algn="ct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SiH</a:t>
            </a:r>
            <a:r>
              <a:rPr lang="en-GB" altLang="en-US" sz="2000" baseline="-25000" dirty="0">
                <a:cs typeface="Arial" panose="020B0604020202020204" pitchFamily="34" charset="0"/>
              </a:rPr>
              <a:t>4</a:t>
            </a:r>
            <a:r>
              <a:rPr lang="en-GB" altLang="en-US" sz="2000" dirty="0">
                <a:cs typeface="Arial" panose="020B0604020202020204" pitchFamily="34" charset="0"/>
              </a:rPr>
              <a:t> + Cl</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H</a:t>
            </a:r>
            <a:r>
              <a:rPr lang="en-GB" altLang="en-US" sz="2000" baseline="-25000" dirty="0">
                <a:cs typeface="Arial" panose="020B0604020202020204" pitchFamily="34" charset="0"/>
              </a:rPr>
              <a:t>3</a:t>
            </a:r>
            <a:r>
              <a:rPr lang="en-GB" altLang="en-US" sz="2000" dirty="0">
                <a:cs typeface="Arial" panose="020B0604020202020204" pitchFamily="34" charset="0"/>
              </a:rPr>
              <a:t>SiCl + </a:t>
            </a:r>
            <a:r>
              <a:rPr lang="en-GB" altLang="en-US" sz="2000" dirty="0" err="1">
                <a:cs typeface="Arial" panose="020B0604020202020204" pitchFamily="34" charset="0"/>
              </a:rPr>
              <a:t>HCl</a:t>
            </a:r>
            <a:endParaRPr lang="cs-CZ" altLang="en-US" sz="2000" dirty="0">
              <a:cs typeface="Arial" panose="020B0604020202020204" pitchFamily="34" charset="0"/>
            </a:endParaRPr>
          </a:p>
          <a:p>
            <a:pPr>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halogensilany</a:t>
            </a:r>
            <a:r>
              <a:rPr lang="en-GB" altLang="en-US" sz="2000" dirty="0">
                <a:cs typeface="Arial" panose="020B0604020202020204" pitchFamily="34" charset="0"/>
              </a:rPr>
              <a:t> se </a:t>
            </a:r>
            <a:r>
              <a:rPr lang="en-GB" altLang="en-US" sz="2000" dirty="0" err="1">
                <a:cs typeface="Arial" panose="020B0604020202020204" pitchFamily="34" charset="0"/>
              </a:rPr>
              <a:t>vodou</a:t>
            </a:r>
            <a:r>
              <a:rPr lang="en-GB" altLang="en-US" sz="2000" dirty="0">
                <a:cs typeface="Arial" panose="020B0604020202020204" pitchFamily="34" charset="0"/>
              </a:rPr>
              <a:t> </a:t>
            </a:r>
            <a:r>
              <a:rPr lang="en-GB" altLang="en-US" sz="2000" dirty="0" err="1">
                <a:cs typeface="Arial" panose="020B0604020202020204" pitchFamily="34" charset="0"/>
              </a:rPr>
              <a:t>rozkládají</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siloxany</a:t>
            </a:r>
            <a:r>
              <a:rPr lang="en-GB" altLang="en-US" sz="2000" dirty="0">
                <a:cs typeface="Arial" panose="020B0604020202020204" pitchFamily="34" charset="0"/>
              </a:rPr>
              <a:t>, </a:t>
            </a:r>
            <a:r>
              <a:rPr lang="en-GB" altLang="en-US" sz="2000" dirty="0" err="1">
                <a:cs typeface="Arial" panose="020B0604020202020204" pitchFamily="34" charset="0"/>
              </a:rPr>
              <a:t>látky</a:t>
            </a:r>
            <a:r>
              <a:rPr lang="en-GB" altLang="en-US" sz="2000" dirty="0">
                <a:cs typeface="Arial" panose="020B0604020202020204" pitchFamily="34" charset="0"/>
              </a:rPr>
              <a:t> </a:t>
            </a:r>
            <a:r>
              <a:rPr lang="en-GB" altLang="en-US" sz="2000" dirty="0" err="1">
                <a:cs typeface="Arial" panose="020B0604020202020204" pitchFamily="34" charset="0"/>
              </a:rPr>
              <a:t>podobné</a:t>
            </a:r>
            <a:r>
              <a:rPr lang="en-GB" altLang="en-US" sz="2000" dirty="0">
                <a:cs typeface="Arial" panose="020B0604020202020204" pitchFamily="34" charset="0"/>
              </a:rPr>
              <a:t> ether</a:t>
            </a:r>
            <a:r>
              <a:rPr lang="cs-CZ" altLang="en-US" sz="2000" dirty="0">
                <a:cs typeface="Arial" panose="020B0604020202020204" pitchFamily="34" charset="0"/>
              </a:rPr>
              <a:t>ů</a:t>
            </a:r>
            <a:r>
              <a:rPr lang="en-GB" altLang="en-US" sz="2000" dirty="0">
                <a:cs typeface="Arial" panose="020B0604020202020204" pitchFamily="34" charset="0"/>
              </a:rPr>
              <a:t>m:</a:t>
            </a:r>
          </a:p>
          <a:p>
            <a:pPr algn="ctr">
              <a:buNone/>
            </a:pPr>
            <a:r>
              <a:rPr lang="cs-CZ" altLang="en-US" sz="2000" dirty="0">
                <a:cs typeface="Arial" panose="020B0604020202020204" pitchFamily="34" charset="0"/>
              </a:rPr>
              <a:t>	</a:t>
            </a:r>
            <a:r>
              <a:rPr lang="en-GB" altLang="en-US" sz="2000" dirty="0">
                <a:cs typeface="Arial" panose="020B0604020202020204" pitchFamily="34" charset="0"/>
              </a:rPr>
              <a:t>2H</a:t>
            </a:r>
            <a:r>
              <a:rPr lang="en-GB" altLang="en-US" sz="2000" baseline="-25000" dirty="0">
                <a:cs typeface="Arial" panose="020B0604020202020204" pitchFamily="34" charset="0"/>
              </a:rPr>
              <a:t>3</a:t>
            </a:r>
            <a:r>
              <a:rPr lang="en-GB" altLang="en-US" sz="2000" dirty="0">
                <a:cs typeface="Arial" panose="020B0604020202020204" pitchFamily="34" charset="0"/>
              </a:rPr>
              <a:t>SiCl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H</a:t>
            </a:r>
            <a:r>
              <a:rPr lang="en-GB" altLang="en-US" sz="2000" baseline="-25000" dirty="0">
                <a:cs typeface="Arial" panose="020B0604020202020204" pitchFamily="34" charset="0"/>
              </a:rPr>
              <a:t>3</a:t>
            </a:r>
            <a:r>
              <a:rPr lang="en-GB" altLang="en-US" sz="2000" dirty="0">
                <a:cs typeface="Arial" panose="020B0604020202020204" pitchFamily="34" charset="0"/>
              </a:rPr>
              <a:t>Si-O-SiH</a:t>
            </a:r>
            <a:r>
              <a:rPr lang="en-GB" altLang="en-US" sz="2000" baseline="-25000" dirty="0">
                <a:cs typeface="Arial" panose="020B0604020202020204" pitchFamily="34" charset="0"/>
              </a:rPr>
              <a:t>3</a:t>
            </a:r>
            <a:r>
              <a:rPr lang="en-GB" altLang="en-US" sz="2000" dirty="0">
                <a:cs typeface="Arial" panose="020B0604020202020204" pitchFamily="34" charset="0"/>
              </a:rPr>
              <a:t> + 2HCl</a:t>
            </a:r>
          </a:p>
          <a:p>
            <a:pPr>
              <a:buNone/>
            </a:pPr>
            <a:r>
              <a:rPr lang="en-GB" altLang="en-US" sz="2000" dirty="0">
                <a:cs typeface="Arial" panose="020B0604020202020204" pitchFamily="34" charset="0"/>
              </a:rPr>
              <a:t>- </a:t>
            </a:r>
            <a:r>
              <a:rPr lang="en-GB" altLang="en-US" sz="2000" dirty="0" err="1">
                <a:cs typeface="Arial" panose="020B0604020202020204" pitchFamily="34" charset="0"/>
              </a:rPr>
              <a:t>silany</a:t>
            </a:r>
            <a:r>
              <a:rPr lang="en-GB" altLang="en-US" sz="2000" dirty="0">
                <a:cs typeface="Arial" panose="020B0604020202020204" pitchFamily="34" charset="0"/>
              </a:rPr>
              <a:t> v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roztoku</a:t>
            </a:r>
            <a:r>
              <a:rPr lang="en-GB" altLang="en-US" sz="2000" dirty="0">
                <a:cs typeface="Arial" panose="020B0604020202020204" pitchFamily="34" charset="0"/>
              </a:rPr>
              <a:t> </a:t>
            </a:r>
            <a:r>
              <a:rPr lang="en-GB" altLang="en-US" sz="2000" dirty="0" err="1">
                <a:cs typeface="Arial" panose="020B0604020202020204" pitchFamily="34" charset="0"/>
              </a:rPr>
              <a:t>hydrolyzují</a:t>
            </a:r>
            <a:r>
              <a:rPr lang="en-GB" altLang="en-US" sz="2000" dirty="0">
                <a:cs typeface="Arial" panose="020B0604020202020204" pitchFamily="34" charset="0"/>
              </a:rPr>
              <a:t>:</a:t>
            </a:r>
          </a:p>
          <a:p>
            <a:pPr algn="ctr">
              <a:buNone/>
            </a:pPr>
            <a:r>
              <a:rPr lang="cs-CZ" altLang="en-US" sz="2000" dirty="0">
                <a:cs typeface="Arial" panose="020B0604020202020204" pitchFamily="34" charset="0"/>
              </a:rPr>
              <a:t>	</a:t>
            </a:r>
            <a:r>
              <a:rPr lang="en-GB" altLang="en-US" sz="2000" dirty="0">
                <a:cs typeface="Arial" panose="020B0604020202020204" pitchFamily="34" charset="0"/>
              </a:rPr>
              <a:t>SiH</a:t>
            </a:r>
            <a:r>
              <a:rPr lang="en-GB" altLang="en-US" sz="2000" baseline="-25000" dirty="0">
                <a:cs typeface="Arial" panose="020B0604020202020204" pitchFamily="34" charset="0"/>
              </a:rPr>
              <a:t>4</a:t>
            </a:r>
            <a:r>
              <a:rPr lang="en-GB" altLang="en-US" sz="2000" dirty="0">
                <a:cs typeface="Arial" panose="020B0604020202020204" pitchFamily="34" charset="0"/>
              </a:rPr>
              <a:t> + 2OH</a:t>
            </a:r>
            <a:r>
              <a:rPr lang="en-GB" altLang="en-US" sz="2000" baseline="30000" dirty="0">
                <a:cs typeface="Arial" panose="020B0604020202020204" pitchFamily="34" charset="0"/>
              </a:rPr>
              <a:t>-</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SiO</a:t>
            </a:r>
            <a:r>
              <a:rPr lang="en-GB" altLang="en-US" sz="2000" baseline="-25000" dirty="0">
                <a:cs typeface="Arial" panose="020B0604020202020204" pitchFamily="34" charset="0"/>
              </a:rPr>
              <a:t>3</a:t>
            </a:r>
            <a:r>
              <a:rPr lang="en-GB" altLang="en-US" sz="2000" baseline="30000" dirty="0">
                <a:cs typeface="Arial" panose="020B0604020202020204" pitchFamily="34" charset="0"/>
              </a:rPr>
              <a:t>2-</a:t>
            </a:r>
            <a:r>
              <a:rPr lang="en-GB" altLang="en-US" sz="2000" dirty="0">
                <a:cs typeface="Arial" panose="020B0604020202020204" pitchFamily="34" charset="0"/>
              </a:rPr>
              <a:t> + 4H</a:t>
            </a:r>
            <a:r>
              <a:rPr lang="en-GB" altLang="en-US" sz="2000" baseline="-25000" dirty="0">
                <a:cs typeface="Arial" panose="020B0604020202020204" pitchFamily="34" charset="0"/>
              </a:rPr>
              <a:t>2</a:t>
            </a:r>
          </a:p>
          <a:p>
            <a:pPr>
              <a:buNone/>
            </a:pPr>
            <a:r>
              <a:rPr lang="en-GB" altLang="en-US" sz="2000" dirty="0">
                <a:cs typeface="Arial" panose="020B0604020202020204" pitchFamily="34" charset="0"/>
              </a:rPr>
              <a:t>- s </a:t>
            </a:r>
            <a:r>
              <a:rPr lang="en-GB" altLang="en-US" sz="2000" dirty="0" err="1">
                <a:cs typeface="Arial" panose="020B0604020202020204" pitchFamily="34" charset="0"/>
              </a:rPr>
              <a:t>vodou</a:t>
            </a:r>
            <a:r>
              <a:rPr lang="en-GB" altLang="en-US" sz="2000" dirty="0">
                <a:cs typeface="Arial" panose="020B0604020202020204" pitchFamily="34" charset="0"/>
              </a:rPr>
              <a:t> </a:t>
            </a:r>
            <a:r>
              <a:rPr lang="en-GB" altLang="en-US" sz="2000" dirty="0" err="1">
                <a:cs typeface="Arial" panose="020B0604020202020204" pitchFamily="34" charset="0"/>
              </a:rPr>
              <a:t>reagují</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vzniku</a:t>
            </a:r>
            <a:r>
              <a:rPr lang="en-GB" altLang="en-US" sz="2000" dirty="0">
                <a:cs typeface="Arial" panose="020B0604020202020204" pitchFamily="34" charset="0"/>
              </a:rPr>
              <a:t> </a:t>
            </a:r>
            <a:r>
              <a:rPr lang="en-GB" altLang="en-US" sz="2000" dirty="0" err="1">
                <a:cs typeface="Arial" panose="020B0604020202020204" pitchFamily="34" charset="0"/>
              </a:rPr>
              <a:t>gelu</a:t>
            </a:r>
            <a:r>
              <a:rPr lang="en-GB" altLang="en-US" sz="2000" dirty="0">
                <a:cs typeface="Arial" panose="020B0604020202020204" pitchFamily="34" charset="0"/>
              </a:rPr>
              <a:t> </a:t>
            </a:r>
            <a:r>
              <a:rPr lang="en-GB" altLang="en-US" sz="2000" dirty="0" err="1">
                <a:cs typeface="Arial" panose="020B0604020202020204" pitchFamily="34" charset="0"/>
              </a:rPr>
              <a:t>kys</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k</a:t>
            </a:r>
            <a:r>
              <a:rPr lang="cs-CZ" altLang="en-US" sz="2000" dirty="0">
                <a:cs typeface="Arial" panose="020B0604020202020204" pitchFamily="34" charset="0"/>
              </a:rPr>
              <a:t>ř</a:t>
            </a:r>
            <a:r>
              <a:rPr lang="en-GB" altLang="en-US" sz="2000" dirty="0" err="1">
                <a:cs typeface="Arial" panose="020B0604020202020204" pitchFamily="34" charset="0"/>
              </a:rPr>
              <a:t>emi</a:t>
            </a:r>
            <a:r>
              <a:rPr lang="cs-CZ" altLang="en-US" sz="2000" dirty="0">
                <a:cs typeface="Arial" panose="020B0604020202020204" pitchFamily="34" charset="0"/>
              </a:rPr>
              <a:t>č</a:t>
            </a:r>
            <a:r>
              <a:rPr lang="en-GB" altLang="en-US" sz="2000" dirty="0" err="1">
                <a:cs typeface="Arial" panose="020B0604020202020204" pitchFamily="34" charset="0"/>
              </a:rPr>
              <a:t>ité</a:t>
            </a:r>
            <a:r>
              <a:rPr lang="en-GB" altLang="en-US" sz="2000" dirty="0">
                <a:cs typeface="Arial" panose="020B0604020202020204" pitchFamily="34" charset="0"/>
              </a:rPr>
              <a:t>:</a:t>
            </a:r>
          </a:p>
          <a:p>
            <a:pPr algn="ctr">
              <a:buNone/>
            </a:pPr>
            <a:r>
              <a:rPr lang="cs-CZ" altLang="en-US" sz="2000" dirty="0">
                <a:cs typeface="Arial" panose="020B0604020202020204" pitchFamily="34" charset="0"/>
              </a:rPr>
              <a:t>	</a:t>
            </a:r>
            <a:r>
              <a:rPr lang="en-GB" altLang="en-US" sz="2000" dirty="0">
                <a:cs typeface="Arial" panose="020B0604020202020204" pitchFamily="34" charset="0"/>
              </a:rPr>
              <a:t>Si</a:t>
            </a:r>
            <a:r>
              <a:rPr lang="en-GB" altLang="en-US" sz="2000" baseline="-25000" dirty="0">
                <a:cs typeface="Arial" panose="020B0604020202020204" pitchFamily="34" charset="0"/>
              </a:rPr>
              <a:t>3</a:t>
            </a:r>
            <a:r>
              <a:rPr lang="en-GB" altLang="en-US" sz="2000" dirty="0">
                <a:cs typeface="Arial" panose="020B0604020202020204" pitchFamily="34" charset="0"/>
              </a:rPr>
              <a:t>H</a:t>
            </a:r>
            <a:r>
              <a:rPr lang="en-GB" altLang="en-US" sz="2000" baseline="-25000" dirty="0">
                <a:cs typeface="Arial" panose="020B0604020202020204" pitchFamily="34" charset="0"/>
              </a:rPr>
              <a:t>8</a:t>
            </a:r>
            <a:r>
              <a:rPr lang="en-GB" altLang="en-US" sz="2000" dirty="0">
                <a:cs typeface="Arial" panose="020B0604020202020204" pitchFamily="34" charset="0"/>
              </a:rPr>
              <a:t> + (3x+6)H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3SiO</a:t>
            </a:r>
            <a:r>
              <a:rPr lang="en-GB" altLang="en-US" sz="2000" baseline="-25000" dirty="0">
                <a:cs typeface="Arial" panose="020B0604020202020204" pitchFamily="34" charset="0"/>
              </a:rPr>
              <a:t>2</a:t>
            </a:r>
            <a:r>
              <a:rPr lang="en-GB" altLang="en-US" sz="2000" dirty="0">
                <a:cs typeface="Arial" panose="020B0604020202020204" pitchFamily="34" charset="0"/>
              </a:rPr>
              <a:t>.xH</a:t>
            </a:r>
            <a:r>
              <a:rPr lang="en-GB" altLang="en-US" sz="2000" baseline="-25000" dirty="0">
                <a:cs typeface="Arial" panose="020B0604020202020204" pitchFamily="34" charset="0"/>
              </a:rPr>
              <a:t>2</a:t>
            </a:r>
            <a:r>
              <a:rPr lang="en-GB" altLang="en-US" sz="2000" dirty="0">
                <a:cs typeface="Arial" panose="020B0604020202020204" pitchFamily="34" charset="0"/>
              </a:rPr>
              <a:t>O + 10H</a:t>
            </a:r>
            <a:r>
              <a:rPr lang="en-GB" altLang="en-US" sz="2000" baseline="-25000" dirty="0">
                <a:cs typeface="Arial" panose="020B0604020202020204" pitchFamily="34" charset="0"/>
              </a:rPr>
              <a:t>2</a:t>
            </a:r>
            <a:endParaRPr lang="cs-CZ" altLang="en-US" sz="2000" baseline="-25000" dirty="0">
              <a:cs typeface="Arial" panose="020B0604020202020204" pitchFamily="34" charset="0"/>
            </a:endParaRPr>
          </a:p>
        </p:txBody>
      </p:sp>
    </p:spTree>
    <p:extLst>
      <p:ext uri="{BB962C8B-B14F-4D97-AF65-F5344CB8AC3E}">
        <p14:creationId xmlns:p14="http://schemas.microsoft.com/office/powerpoint/2010/main" val="1016595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04800" y="381000"/>
            <a:ext cx="8229600" cy="4525963"/>
          </a:xfrm>
        </p:spPr>
        <p:txBody>
          <a:bodyPr>
            <a:normAutofit/>
          </a:bodyPr>
          <a:lstStyle/>
          <a:p>
            <a:pPr marL="0" indent="0" eaLnBrk="1" hangingPunct="1">
              <a:buNone/>
            </a:pPr>
            <a:r>
              <a:rPr lang="en-GB" altLang="en-US" sz="2000" b="1" dirty="0">
                <a:cs typeface="Arial" panose="020B0604020202020204" pitchFamily="34" charset="0"/>
              </a:rPr>
              <a:t>Germanium:</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existují</a:t>
            </a:r>
            <a:r>
              <a:rPr lang="en-GB" altLang="en-US" sz="2000" dirty="0">
                <a:cs typeface="Arial" panose="020B0604020202020204" pitchFamily="34" charset="0"/>
              </a:rPr>
              <a:t> </a:t>
            </a:r>
            <a:r>
              <a:rPr lang="en-GB" altLang="en-US" sz="2000" dirty="0" err="1">
                <a:cs typeface="Arial" panose="020B0604020202020204" pitchFamily="34" charset="0"/>
              </a:rPr>
              <a:t>germany</a:t>
            </a:r>
            <a:r>
              <a:rPr lang="en-GB" altLang="en-US" sz="2000" dirty="0">
                <a:cs typeface="Arial" panose="020B0604020202020204" pitchFamily="34" charset="0"/>
              </a:rPr>
              <a:t> (</a:t>
            </a:r>
            <a:r>
              <a:rPr lang="en-GB" altLang="en-US" sz="2000" dirty="0" err="1">
                <a:cs typeface="Arial" panose="020B0604020202020204" pitchFamily="34" charset="0"/>
              </a:rPr>
              <a:t>germanovodíky</a:t>
            </a:r>
            <a:r>
              <a:rPr lang="en-GB" altLang="en-US" sz="2000" dirty="0">
                <a:cs typeface="Arial" panose="020B0604020202020204" pitchFamily="34" charset="0"/>
              </a:rPr>
              <a:t>), </a:t>
            </a:r>
            <a:r>
              <a:rPr lang="en-GB" altLang="en-US" sz="2000" dirty="0" err="1">
                <a:cs typeface="Arial" panose="020B0604020202020204" pitchFamily="34" charset="0"/>
              </a:rPr>
              <a:t>látky</a:t>
            </a:r>
            <a:r>
              <a:rPr lang="en-GB" altLang="en-US" sz="2000" dirty="0">
                <a:cs typeface="Arial" panose="020B0604020202020204" pitchFamily="34" charset="0"/>
              </a:rPr>
              <a:t> </a:t>
            </a:r>
            <a:r>
              <a:rPr lang="en-GB" altLang="en-US" sz="2000" dirty="0" err="1">
                <a:cs typeface="Arial" panose="020B0604020202020204" pitchFamily="34" charset="0"/>
              </a:rPr>
              <a:t>složením</a:t>
            </a:r>
            <a:r>
              <a:rPr lang="en-GB" altLang="en-US" sz="2000" dirty="0">
                <a:cs typeface="Arial" panose="020B0604020202020204" pitchFamily="34" charset="0"/>
              </a:rPr>
              <a:t> </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vlastnostmi</a:t>
            </a:r>
            <a:r>
              <a:rPr lang="en-GB" altLang="en-US" sz="2000" dirty="0">
                <a:cs typeface="Arial" panose="020B0604020202020204" pitchFamily="34" charset="0"/>
              </a:rPr>
              <a:t> </a:t>
            </a:r>
            <a:r>
              <a:rPr lang="en-GB" altLang="en-US" sz="2000" dirty="0" err="1">
                <a:cs typeface="Arial" panose="020B0604020202020204" pitchFamily="34" charset="0"/>
              </a:rPr>
              <a:t>podobné</a:t>
            </a:r>
            <a:r>
              <a:rPr lang="en-GB" altLang="en-US" sz="2000" dirty="0">
                <a:cs typeface="Arial" panose="020B0604020202020204" pitchFamily="34" charset="0"/>
              </a:rPr>
              <a:t> </a:t>
            </a:r>
            <a:r>
              <a:rPr lang="en-GB" altLang="en-US" sz="2000" dirty="0" err="1">
                <a:cs typeface="Arial" panose="020B0604020202020204" pitchFamily="34" charset="0"/>
              </a:rPr>
              <a:t>silan</a:t>
            </a:r>
            <a:r>
              <a:rPr lang="cs-CZ" altLang="en-US" sz="2000" dirty="0">
                <a:cs typeface="Arial" panose="020B0604020202020204" pitchFamily="34" charset="0"/>
              </a:rPr>
              <a:t>ů</a:t>
            </a:r>
            <a:r>
              <a:rPr lang="en-GB" altLang="en-US" sz="2000" dirty="0">
                <a:cs typeface="Arial" panose="020B0604020202020204" pitchFamily="34" charset="0"/>
              </a:rPr>
              <a:t>m, ale </a:t>
            </a:r>
            <a:r>
              <a:rPr lang="en-GB" altLang="en-US" sz="2000" dirty="0" err="1">
                <a:cs typeface="Arial" panose="020B0604020202020204" pitchFamily="34" charset="0"/>
              </a:rPr>
              <a:t>mén</a:t>
            </a:r>
            <a:r>
              <a:rPr lang="cs-CZ" altLang="en-US" sz="2000" dirty="0">
                <a:cs typeface="Arial" panose="020B0604020202020204" pitchFamily="34" charset="0"/>
              </a:rPr>
              <a:t>ě</a:t>
            </a:r>
            <a:r>
              <a:rPr lang="en-GB" altLang="en-US" sz="2000" dirty="0">
                <a:cs typeface="Arial" panose="020B0604020202020204" pitchFamily="34" charset="0"/>
              </a:rPr>
              <a:t> t</a:t>
            </a:r>
            <a:r>
              <a:rPr lang="cs-CZ" altLang="en-US" sz="2000" dirty="0">
                <a:cs typeface="Arial" panose="020B0604020202020204" pitchFamily="34" charset="0"/>
              </a:rPr>
              <a:t>ě</a:t>
            </a:r>
            <a:r>
              <a:rPr lang="en-GB" altLang="en-US" sz="2000" dirty="0" err="1">
                <a:cs typeface="Arial" panose="020B0604020202020204" pitchFamily="34" charset="0"/>
              </a:rPr>
              <a:t>kavé</a:t>
            </a:r>
            <a:r>
              <a:rPr lang="en-GB" altLang="en-US" sz="2000" dirty="0">
                <a:cs typeface="Arial" panose="020B0604020202020204" pitchFamily="34" charset="0"/>
              </a:rPr>
              <a:t> a </a:t>
            </a:r>
            <a:r>
              <a:rPr lang="en-GB" altLang="en-US" sz="2000" dirty="0" err="1">
                <a:cs typeface="Arial" panose="020B0604020202020204" pitchFamily="34" charset="0"/>
              </a:rPr>
              <a:t>mén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stálé</a:t>
            </a:r>
            <a:r>
              <a:rPr lang="en-GB" altLang="en-US" sz="2000" dirty="0">
                <a:cs typeface="Arial" panose="020B0604020202020204" pitchFamily="34" charset="0"/>
              </a:rPr>
              <a:t> v</a:t>
            </a:r>
            <a:r>
              <a:rPr lang="cs-CZ" altLang="en-US" sz="2000" dirty="0" err="1">
                <a:cs typeface="Arial" panose="020B0604020202020204" pitchFamily="34" charset="0"/>
              </a:rPr>
              <a:t>ůč</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zásaditým</a:t>
            </a:r>
            <a:r>
              <a:rPr lang="en-GB" altLang="en-US" sz="2000" dirty="0">
                <a:cs typeface="Arial" panose="020B0604020202020204" pitchFamily="34" charset="0"/>
              </a:rPr>
              <a:t> </a:t>
            </a:r>
            <a:r>
              <a:rPr lang="en-GB" altLang="en-US" sz="2000" dirty="0" err="1">
                <a:cs typeface="Arial" panose="020B0604020202020204" pitchFamily="34" charset="0"/>
              </a:rPr>
              <a:t>roztok</a:t>
            </a:r>
            <a:r>
              <a:rPr lang="cs-CZ" altLang="en-US" sz="2000" dirty="0">
                <a:cs typeface="Arial" panose="020B0604020202020204" pitchFamily="34" charset="0"/>
              </a:rPr>
              <a:t>ů</a:t>
            </a:r>
            <a:r>
              <a:rPr lang="en-GB" altLang="en-US" sz="2000" dirty="0">
                <a:cs typeface="Arial" panose="020B0604020202020204" pitchFamily="34" charset="0"/>
              </a:rPr>
              <a:t>m</a:t>
            </a:r>
            <a:endParaRPr lang="cs-CZ" altLang="en-US" sz="2000" dirty="0">
              <a:cs typeface="Arial" panose="020B0604020202020204" pitchFamily="34" charset="0"/>
            </a:endParaRPr>
          </a:p>
          <a:p>
            <a:pPr eaLnBrk="1" hangingPunct="1">
              <a:buFont typeface="Wingdings" pitchFamily="2" charset="2"/>
              <a:buNone/>
            </a:pPr>
            <a:endParaRPr lang="en-GB" altLang="en-US" sz="2000" b="1" dirty="0">
              <a:cs typeface="Arial" panose="020B0604020202020204" pitchFamily="34" charset="0"/>
            </a:endParaRPr>
          </a:p>
          <a:p>
            <a:pPr marL="0" indent="0" eaLnBrk="1" hangingPunct="1">
              <a:buNone/>
            </a:pPr>
            <a:r>
              <a:rPr lang="en-GB" altLang="en-US" sz="2000" b="1" dirty="0" err="1">
                <a:cs typeface="Arial" panose="020B0604020202020204" pitchFamily="34" charset="0"/>
              </a:rPr>
              <a:t>Cín</a:t>
            </a:r>
            <a:r>
              <a:rPr lang="en-GB" altLang="en-US" sz="2000" b="1" dirty="0">
                <a:cs typeface="Arial" panose="020B0604020202020204" pitchFamily="34" charset="0"/>
              </a:rPr>
              <a:t>:</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Stannan</a:t>
            </a:r>
            <a:r>
              <a:rPr lang="en-GB" altLang="en-US" sz="2000" dirty="0">
                <a:cs typeface="Arial" panose="020B0604020202020204" pitchFamily="34" charset="0"/>
              </a:rPr>
              <a:t> SnH</a:t>
            </a:r>
            <a:r>
              <a:rPr lang="en-GB" altLang="en-US" sz="2000" baseline="-25000" dirty="0">
                <a:cs typeface="Arial" panose="020B0604020202020204" pitchFamily="34" charset="0"/>
              </a:rPr>
              <a:t>4</a:t>
            </a:r>
            <a:r>
              <a:rPr lang="en-GB" altLang="en-US" sz="2000" dirty="0">
                <a:cs typeface="Arial" panose="020B0604020202020204" pitchFamily="34" charset="0"/>
              </a:rPr>
              <a:t> - </a:t>
            </a:r>
            <a:r>
              <a:rPr lang="en-GB" altLang="en-US" sz="2000" dirty="0" err="1">
                <a:cs typeface="Arial" panose="020B0604020202020204" pitchFamily="34" charset="0"/>
              </a:rPr>
              <a:t>nestálý</a:t>
            </a:r>
            <a:r>
              <a:rPr lang="en-GB" altLang="en-US" sz="2000" dirty="0">
                <a:cs typeface="Arial" panose="020B0604020202020204" pitchFamily="34" charset="0"/>
              </a:rPr>
              <a:t>, </a:t>
            </a:r>
            <a:r>
              <a:rPr lang="en-GB" altLang="en-US" sz="2000" dirty="0" err="1">
                <a:cs typeface="Arial" panose="020B0604020202020204" pitchFamily="34" charset="0"/>
              </a:rPr>
              <a:t>jedovatý</a:t>
            </a:r>
            <a:r>
              <a:rPr lang="en-GB" altLang="en-US" sz="2000" dirty="0">
                <a:cs typeface="Arial" panose="020B0604020202020204" pitchFamily="34" charset="0"/>
              </a:rPr>
              <a:t> </a:t>
            </a:r>
            <a:r>
              <a:rPr lang="en-GB" altLang="en-US" sz="2000" dirty="0" err="1">
                <a:cs typeface="Arial" panose="020B0604020202020204" pitchFamily="34" charset="0"/>
              </a:rPr>
              <a:t>plyn</a:t>
            </a:r>
            <a:endParaRPr lang="cs-CZ" altLang="en-US" sz="2000" dirty="0">
              <a:cs typeface="Arial" panose="020B0604020202020204" pitchFamily="34" charset="0"/>
            </a:endParaRPr>
          </a:p>
          <a:p>
            <a:pPr eaLnBrk="1" hangingPunct="1">
              <a:buFont typeface="Wingdings" pitchFamily="2" charset="2"/>
              <a:buNone/>
            </a:pPr>
            <a:endParaRPr lang="en-GB" altLang="en-US" sz="2000" b="1" dirty="0">
              <a:cs typeface="Arial" panose="020B0604020202020204" pitchFamily="34" charset="0"/>
            </a:endParaRPr>
          </a:p>
          <a:p>
            <a:pPr marL="0" indent="0" eaLnBrk="1" hangingPunct="1">
              <a:buNone/>
            </a:pPr>
            <a:r>
              <a:rPr lang="en-GB" altLang="en-US" sz="2000" b="1" dirty="0" err="1">
                <a:cs typeface="Arial" panose="020B0604020202020204" pitchFamily="34" charset="0"/>
              </a:rPr>
              <a:t>Olovo</a:t>
            </a:r>
            <a:r>
              <a:rPr lang="en-GB" altLang="en-US" sz="2000" b="1" dirty="0">
                <a:cs typeface="Arial" panose="020B0604020202020204" pitchFamily="34" charset="0"/>
              </a:rPr>
              <a:t>:</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Plumban</a:t>
            </a:r>
            <a:r>
              <a:rPr lang="en-GB" altLang="en-US" sz="2000" dirty="0">
                <a:cs typeface="Arial" panose="020B0604020202020204" pitchFamily="34" charset="0"/>
              </a:rPr>
              <a:t> PbH</a:t>
            </a:r>
            <a:r>
              <a:rPr lang="en-GB" altLang="en-US" sz="2000" baseline="-25000" dirty="0">
                <a:cs typeface="Arial" panose="020B0604020202020204" pitchFamily="34" charset="0"/>
              </a:rPr>
              <a:t>4</a:t>
            </a:r>
            <a:r>
              <a:rPr lang="en-GB" altLang="en-US" sz="2000" dirty="0">
                <a:cs typeface="Arial" panose="020B0604020202020204" pitchFamily="34" charset="0"/>
              </a:rPr>
              <a:t> - </a:t>
            </a:r>
            <a:r>
              <a:rPr lang="en-GB" altLang="en-US" sz="2000" dirty="0" err="1">
                <a:cs typeface="Arial" panose="020B0604020202020204" pitchFamily="34" charset="0"/>
              </a:rPr>
              <a:t>nestálý</a:t>
            </a:r>
            <a:r>
              <a:rPr lang="en-GB" altLang="en-US" sz="2000" dirty="0">
                <a:cs typeface="Arial" panose="020B0604020202020204" pitchFamily="34" charset="0"/>
              </a:rPr>
              <a:t>, </a:t>
            </a:r>
            <a:r>
              <a:rPr lang="en-GB" altLang="en-US" sz="2000" dirty="0" err="1">
                <a:cs typeface="Arial" panose="020B0604020202020204" pitchFamily="34" charset="0"/>
              </a:rPr>
              <a:t>jedovatý</a:t>
            </a:r>
            <a:r>
              <a:rPr lang="en-GB" altLang="en-US" sz="2000" dirty="0">
                <a:cs typeface="Arial" panose="020B0604020202020204" pitchFamily="34" charset="0"/>
              </a:rPr>
              <a:t> </a:t>
            </a:r>
            <a:r>
              <a:rPr lang="en-GB" altLang="en-US" sz="2000" dirty="0" err="1">
                <a:cs typeface="Arial" panose="020B0604020202020204" pitchFamily="34" charset="0"/>
              </a:rPr>
              <a:t>plyn</a:t>
            </a:r>
            <a:endParaRPr lang="cs-CZ" altLang="en-US" sz="2000" dirty="0">
              <a:cs typeface="Arial" panose="020B0604020202020204" pitchFamily="34" charset="0"/>
            </a:endParaRPr>
          </a:p>
        </p:txBody>
      </p:sp>
    </p:spTree>
    <p:extLst>
      <p:ext uri="{BB962C8B-B14F-4D97-AF65-F5344CB8AC3E}">
        <p14:creationId xmlns:p14="http://schemas.microsoft.com/office/powerpoint/2010/main" val="1134271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274638"/>
            <a:ext cx="8229600" cy="715962"/>
          </a:xfrm>
        </p:spPr>
        <p:txBody>
          <a:bodyPr>
            <a:normAutofit/>
          </a:bodyPr>
          <a:lstStyle/>
          <a:p>
            <a:pPr eaLnBrk="1" hangingPunct="1"/>
            <a:r>
              <a:rPr lang="en-GB" altLang="en-US" sz="2400" b="1" dirty="0" err="1">
                <a:latin typeface="+mn-lt"/>
              </a:rPr>
              <a:t>Karbidy</a:t>
            </a:r>
            <a:endParaRPr lang="cs-CZ" altLang="en-US" sz="2400" b="1" dirty="0">
              <a:latin typeface="+mn-lt"/>
            </a:endParaRPr>
          </a:p>
        </p:txBody>
      </p:sp>
      <p:sp>
        <p:nvSpPr>
          <p:cNvPr id="20484" name="Rectangle 3"/>
          <p:cNvSpPr>
            <a:spLocks noGrp="1" noChangeArrowheads="1"/>
          </p:cNvSpPr>
          <p:nvPr>
            <p:ph type="body" idx="1"/>
          </p:nvPr>
        </p:nvSpPr>
        <p:spPr>
          <a:xfrm>
            <a:off x="228600" y="990600"/>
            <a:ext cx="8763000" cy="838200"/>
          </a:xfrm>
        </p:spPr>
        <p:txBody>
          <a:bodyPr>
            <a:normAutofit/>
          </a:bodyPr>
          <a:lstStyle/>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binární</a:t>
            </a:r>
            <a:r>
              <a:rPr lang="en-GB" altLang="en-US" sz="2000" dirty="0">
                <a:cs typeface="Arial" panose="020B0604020202020204" pitchFamily="34" charset="0"/>
              </a:rPr>
              <a:t> </a:t>
            </a:r>
            <a:r>
              <a:rPr lang="en-GB" altLang="en-US" sz="2000" dirty="0" err="1">
                <a:cs typeface="Arial" panose="020B0604020202020204" pitchFamily="34" charset="0"/>
              </a:rPr>
              <a:t>slou</a:t>
            </a:r>
            <a:r>
              <a:rPr lang="cs-CZ" altLang="en-US" sz="2000" dirty="0" err="1">
                <a:cs typeface="Arial" panose="020B0604020202020204" pitchFamily="34" charset="0"/>
              </a:rPr>
              <a:t>čeniny</a:t>
            </a:r>
            <a:r>
              <a:rPr lang="en-GB" altLang="en-US" sz="2000" dirty="0">
                <a:cs typeface="Arial" panose="020B0604020202020204" pitchFamily="34" charset="0"/>
              </a:rPr>
              <a:t> </a:t>
            </a:r>
            <a:r>
              <a:rPr lang="en-GB" altLang="en-US" sz="2000" dirty="0" err="1">
                <a:cs typeface="Arial" panose="020B0604020202020204" pitchFamily="34" charset="0"/>
              </a:rPr>
              <a:t>uhlíku</a:t>
            </a:r>
            <a:r>
              <a:rPr lang="en-GB" altLang="en-US" sz="2000" dirty="0">
                <a:cs typeface="Arial" panose="020B0604020202020204" pitchFamily="34" charset="0"/>
              </a:rPr>
              <a:t> s </a:t>
            </a:r>
            <a:r>
              <a:rPr lang="en-GB" altLang="en-US" sz="2000" dirty="0" err="1">
                <a:cs typeface="Arial" panose="020B0604020202020204" pitchFamily="34" charset="0"/>
              </a:rPr>
              <a:t>elektropoz</a:t>
            </a:r>
            <a:r>
              <a:rPr lang="cs-CZ" altLang="en-US" sz="2000" dirty="0" err="1">
                <a:cs typeface="Arial" panose="020B0604020202020204" pitchFamily="34" charset="0"/>
              </a:rPr>
              <a:t>itivními</a:t>
            </a:r>
            <a:r>
              <a:rPr lang="en-GB" altLang="en-US" sz="2000" dirty="0">
                <a:cs typeface="Arial" panose="020B0604020202020204" pitchFamily="34" charset="0"/>
              </a:rPr>
              <a:t> </a:t>
            </a:r>
            <a:r>
              <a:rPr lang="en-GB" altLang="en-US" sz="2000" dirty="0" err="1">
                <a:cs typeface="Arial" panose="020B0604020202020204" pitchFamily="34" charset="0"/>
              </a:rPr>
              <a:t>prvky</a:t>
            </a:r>
            <a:r>
              <a:rPr lang="en-GB" altLang="en-US" sz="2000" dirty="0">
                <a:cs typeface="Arial" panose="020B0604020202020204" pitchFamily="34" charset="0"/>
              </a:rPr>
              <a:t>, </a:t>
            </a:r>
            <a:r>
              <a:rPr lang="en-GB" altLang="en-US" sz="2000" dirty="0" err="1">
                <a:cs typeface="Arial" panose="020B0604020202020204" pitchFamily="34" charset="0"/>
              </a:rPr>
              <a:t>tuhé</a:t>
            </a:r>
            <a:r>
              <a:rPr lang="en-GB" altLang="en-US" sz="2000" dirty="0">
                <a:cs typeface="Arial" panose="020B0604020202020204" pitchFamily="34" charset="0"/>
              </a:rPr>
              <a:t>, net</a:t>
            </a:r>
            <a:r>
              <a:rPr lang="cs-CZ" altLang="en-US" sz="2000" dirty="0">
                <a:cs typeface="Arial" panose="020B0604020202020204" pitchFamily="34" charset="0"/>
              </a:rPr>
              <a:t>ě</a:t>
            </a:r>
            <a:r>
              <a:rPr lang="en-GB" altLang="en-US" sz="2000" dirty="0" err="1">
                <a:cs typeface="Arial" panose="020B0604020202020204" pitchFamily="34" charset="0"/>
              </a:rPr>
              <a:t>kavé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en-GB" altLang="en-US" sz="2000" dirty="0">
                <a:cs typeface="Arial" panose="020B0604020202020204" pitchFamily="34" charset="0"/>
              </a:rPr>
              <a:t>, </a:t>
            </a:r>
            <a:r>
              <a:rPr lang="cs-CZ" altLang="en-US" sz="2000" dirty="0">
                <a:cs typeface="Arial" panose="020B0604020202020204" pitchFamily="34" charset="0"/>
              </a:rPr>
              <a:t>podle </a:t>
            </a:r>
            <a:r>
              <a:rPr lang="en-GB" altLang="en-US" sz="2000" dirty="0" err="1">
                <a:cs typeface="Arial" panose="020B0604020202020204" pitchFamily="34" charset="0"/>
              </a:rPr>
              <a:t>charakteru</a:t>
            </a:r>
            <a:r>
              <a:rPr lang="en-GB" altLang="en-US" sz="2000" dirty="0">
                <a:cs typeface="Arial" panose="020B0604020202020204" pitchFamily="34" charset="0"/>
              </a:rPr>
              <a:t> </a:t>
            </a:r>
            <a:r>
              <a:rPr lang="en-GB" altLang="en-US" sz="2000" dirty="0" err="1">
                <a:cs typeface="Arial" panose="020B0604020202020204" pitchFamily="34" charset="0"/>
              </a:rPr>
              <a:t>vazby</a:t>
            </a:r>
            <a:r>
              <a:rPr lang="en-GB" altLang="en-US" sz="2000" dirty="0">
                <a:cs typeface="Arial" panose="020B0604020202020204" pitchFamily="34" charset="0"/>
              </a:rPr>
              <a:t> </a:t>
            </a:r>
            <a:r>
              <a:rPr lang="en-GB" altLang="en-US" sz="2000" dirty="0" err="1">
                <a:cs typeface="Arial" panose="020B0604020202020204" pitchFamily="34" charset="0"/>
              </a:rPr>
              <a:t>mezi</a:t>
            </a:r>
            <a:r>
              <a:rPr lang="en-GB" altLang="en-US" sz="2000" dirty="0">
                <a:cs typeface="Arial" panose="020B0604020202020204" pitchFamily="34" charset="0"/>
              </a:rPr>
              <a:t> </a:t>
            </a:r>
            <a:r>
              <a:rPr lang="en-GB" altLang="en-US" sz="2000" dirty="0" err="1">
                <a:cs typeface="Arial" panose="020B0604020202020204" pitchFamily="34" charset="0"/>
              </a:rPr>
              <a:t>uhlíkem</a:t>
            </a:r>
            <a:r>
              <a:rPr lang="en-GB" altLang="en-US" sz="2000" dirty="0">
                <a:cs typeface="Arial" panose="020B0604020202020204" pitchFamily="34" charset="0"/>
              </a:rPr>
              <a:t> a </a:t>
            </a:r>
            <a:r>
              <a:rPr lang="en-GB" altLang="en-US" sz="2000" dirty="0" err="1">
                <a:cs typeface="Arial" panose="020B0604020202020204" pitchFamily="34" charset="0"/>
              </a:rPr>
              <a:t>kovem</a:t>
            </a:r>
            <a:r>
              <a:rPr lang="en-GB" altLang="en-US" sz="2000" dirty="0">
                <a:cs typeface="Arial" panose="020B0604020202020204" pitchFamily="34" charset="0"/>
              </a:rPr>
              <a:t>.</a:t>
            </a:r>
            <a:endParaRPr lang="cs-CZ" altLang="en-US" sz="2000" dirty="0">
              <a:cs typeface="Arial" panose="020B0604020202020204" pitchFamily="34" charset="0"/>
            </a:endParaRPr>
          </a:p>
        </p:txBody>
      </p:sp>
      <p:sp>
        <p:nvSpPr>
          <p:cNvPr id="6" name="TextovéPole 5">
            <a:extLst>
              <a:ext uri="{FF2B5EF4-FFF2-40B4-BE49-F238E27FC236}">
                <a16:creationId xmlns:a16="http://schemas.microsoft.com/office/drawing/2014/main" id="{CB35B412-B0DD-4130-9746-9E1139DDFAD9}"/>
              </a:ext>
            </a:extLst>
          </p:cNvPr>
          <p:cNvSpPr txBox="1"/>
          <p:nvPr/>
        </p:nvSpPr>
        <p:spPr>
          <a:xfrm>
            <a:off x="254285" y="4836667"/>
            <a:ext cx="8620125" cy="1754326"/>
          </a:xfrm>
          <a:prstGeom prst="rect">
            <a:avLst/>
          </a:prstGeom>
          <a:noFill/>
        </p:spPr>
        <p:txBody>
          <a:bodyPr wrap="square">
            <a:spAutoFit/>
          </a:bodyPr>
          <a:lstStyle/>
          <a:p>
            <a:pPr eaLnBrk="1" hangingPunct="1">
              <a:buFont typeface="Wingdings" pitchFamily="2" charset="2"/>
              <a:buNone/>
            </a:pPr>
            <a:endParaRPr lang="en-GB" altLang="en-US" sz="2000" dirty="0">
              <a:cs typeface="Arial" panose="020B0604020202020204" pitchFamily="34" charset="0"/>
            </a:endParaRPr>
          </a:p>
          <a:p>
            <a:pPr marL="457200" indent="-457200" eaLnBrk="1" hangingPunct="1">
              <a:buFont typeface="Wingdings" pitchFamily="2" charset="2"/>
              <a:buAutoNum type="arabicParenR"/>
            </a:pPr>
            <a:r>
              <a:rPr lang="en-GB" altLang="en-US" sz="2000" b="1" dirty="0" err="1">
                <a:cs typeface="Arial" panose="020B0604020202020204" pitchFamily="34" charset="0"/>
              </a:rPr>
              <a:t>Karbidy</a:t>
            </a:r>
            <a:r>
              <a:rPr lang="en-GB" altLang="en-US" sz="2000" b="1" dirty="0">
                <a:cs typeface="Arial" panose="020B0604020202020204" pitchFamily="34" charset="0"/>
              </a:rPr>
              <a:t> </a:t>
            </a:r>
            <a:r>
              <a:rPr lang="cs-CZ" altLang="en-US" sz="2000" b="1" dirty="0" err="1">
                <a:cs typeface="Arial" panose="020B0604020202020204" pitchFamily="34" charset="0"/>
              </a:rPr>
              <a:t>iontov</a:t>
            </a:r>
            <a:r>
              <a:rPr lang="en-GB" altLang="en-US" sz="2000" b="1" dirty="0">
                <a:cs typeface="Arial" panose="020B0604020202020204" pitchFamily="34" charset="0"/>
              </a:rPr>
              <a:t>é</a:t>
            </a:r>
            <a:r>
              <a:rPr lang="cs-CZ" altLang="en-US" sz="2000" b="1" dirty="0">
                <a:cs typeface="Arial" panose="020B0604020202020204" pitchFamily="34" charset="0"/>
              </a:rPr>
              <a:t> (iontové acetylidy)</a:t>
            </a:r>
            <a:r>
              <a:rPr lang="en-GB" altLang="en-US" sz="2000" dirty="0">
                <a:cs typeface="Arial" panose="020B0604020202020204" pitchFamily="34" charset="0"/>
              </a:rPr>
              <a:t>:</a:t>
            </a:r>
            <a:endParaRPr lang="cs-CZ" altLang="en-US" sz="2000" dirty="0">
              <a:cs typeface="Arial" panose="020B0604020202020204" pitchFamily="34" charset="0"/>
            </a:endParaRPr>
          </a:p>
          <a:p>
            <a:pPr eaLnBrk="1" hangingPunct="1"/>
            <a:endParaRPr lang="en-GB" altLang="en-US" sz="800" dirty="0">
              <a:cs typeface="Arial" panose="020B0604020202020204" pitchFamily="34" charset="0"/>
            </a:endParaRPr>
          </a:p>
          <a:p>
            <a:pPr algn="just">
              <a:buFontTx/>
              <a:buChar char="-"/>
            </a:pPr>
            <a:r>
              <a:rPr lang="en-US" altLang="en-US" sz="2000" dirty="0">
                <a:cs typeface="Arial" panose="020B0604020202020204" pitchFamily="34" charset="0"/>
              </a:rPr>
              <a:t> </a:t>
            </a:r>
            <a:r>
              <a:rPr lang="cs-CZ" altLang="en-US" sz="2000" dirty="0">
                <a:cs typeface="Arial" panose="020B0604020202020204" pitchFamily="34" charset="0"/>
              </a:rPr>
              <a:t>p</a:t>
            </a:r>
            <a:r>
              <a:rPr lang="en-GB" altLang="en-US" sz="2000" dirty="0" err="1">
                <a:cs typeface="Arial" panose="020B0604020202020204" pitchFamily="34" charset="0"/>
              </a:rPr>
              <a:t>ouze</a:t>
            </a:r>
            <a:r>
              <a:rPr lang="en-GB" altLang="en-US" sz="2000" dirty="0">
                <a:cs typeface="Arial" panose="020B0604020202020204" pitchFamily="34" charset="0"/>
              </a:rPr>
              <a:t> s </a:t>
            </a:r>
            <a:r>
              <a:rPr lang="en-GB" altLang="en-US" sz="2000" dirty="0" err="1">
                <a:cs typeface="Arial" panose="020B0604020202020204" pitchFamily="34" charset="0"/>
              </a:rPr>
              <a:t>nejvíce</a:t>
            </a:r>
            <a:r>
              <a:rPr lang="en-GB" altLang="en-US" sz="2000" dirty="0">
                <a:cs typeface="Arial" panose="020B0604020202020204" pitchFamily="34" charset="0"/>
              </a:rPr>
              <a:t> </a:t>
            </a:r>
            <a:r>
              <a:rPr lang="en-GB" altLang="en-US" sz="2000" dirty="0" err="1">
                <a:cs typeface="Arial" panose="020B0604020202020204" pitchFamily="34" charset="0"/>
              </a:rPr>
              <a:t>elektropoz</a:t>
            </a:r>
            <a:r>
              <a:rPr lang="cs-CZ" altLang="en-US" sz="2000" dirty="0" err="1">
                <a:cs typeface="Arial" panose="020B0604020202020204" pitchFamily="34" charset="0"/>
              </a:rPr>
              <a:t>itiními</a:t>
            </a:r>
            <a:r>
              <a:rPr lang="en-GB" altLang="en-US" sz="2000" dirty="0">
                <a:cs typeface="Arial" panose="020B0604020202020204" pitchFamily="34" charset="0"/>
              </a:rPr>
              <a:t> </a:t>
            </a:r>
            <a:r>
              <a:rPr lang="en-GB" altLang="en-US" sz="2000" dirty="0" err="1">
                <a:cs typeface="Arial" panose="020B0604020202020204" pitchFamily="34" charset="0"/>
              </a:rPr>
              <a:t>kovy</a:t>
            </a:r>
            <a:r>
              <a:rPr lang="cs-CZ" altLang="en-US" sz="2000" dirty="0">
                <a:cs typeface="Arial" panose="020B0604020202020204" pitchFamily="34" charset="0"/>
              </a:rPr>
              <a:t>,</a:t>
            </a:r>
            <a:r>
              <a:rPr lang="en-GB" altLang="en-US" sz="2000" dirty="0">
                <a:cs typeface="Arial" panose="020B0604020202020204" pitchFamily="34" charset="0"/>
              </a:rPr>
              <a:t> v </a:t>
            </a:r>
            <a:r>
              <a:rPr lang="en-GB" altLang="en-US" sz="2000" dirty="0" err="1">
                <a:cs typeface="Arial" panose="020B0604020202020204" pitchFamily="34" charset="0"/>
              </a:rPr>
              <a:t>kryst</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m</a:t>
            </a:r>
            <a:r>
              <a:rPr lang="cs-CZ" altLang="en-US" sz="2000" dirty="0">
                <a:cs typeface="Arial" panose="020B0604020202020204" pitchFamily="34" charset="0"/>
              </a:rPr>
              <a:t>ř</a:t>
            </a:r>
            <a:r>
              <a:rPr lang="en-GB" altLang="en-US" sz="2000" dirty="0" err="1">
                <a:cs typeface="Arial" panose="020B0604020202020204" pitchFamily="34" charset="0"/>
              </a:rPr>
              <a:t>ížce</a:t>
            </a:r>
            <a:r>
              <a:rPr lang="en-GB" altLang="en-US" sz="2000" dirty="0">
                <a:cs typeface="Arial" panose="020B0604020202020204" pitchFamily="34" charset="0"/>
              </a:rPr>
              <a:t> se </a:t>
            </a:r>
            <a:r>
              <a:rPr lang="en-GB" altLang="en-US" sz="2000" dirty="0" err="1">
                <a:cs typeface="Arial" panose="020B0604020202020204" pitchFamily="34" charset="0"/>
              </a:rPr>
              <a:t>vyskytuje</a:t>
            </a:r>
            <a:r>
              <a:rPr lang="en-GB" altLang="en-US" sz="2000" dirty="0">
                <a:cs typeface="Arial" panose="020B0604020202020204" pitchFamily="34" charset="0"/>
              </a:rPr>
              <a:t> </a:t>
            </a:r>
            <a:r>
              <a:rPr lang="en-GB" altLang="en-US" sz="2000" dirty="0" err="1">
                <a:cs typeface="Arial" panose="020B0604020202020204" pitchFamily="34" charset="0"/>
              </a:rPr>
              <a:t>acetylidová</a:t>
            </a:r>
            <a:r>
              <a:rPr lang="en-GB" altLang="en-US" sz="2000" dirty="0">
                <a:cs typeface="Arial" panose="020B0604020202020204" pitchFamily="34" charset="0"/>
              </a:rPr>
              <a:t> </a:t>
            </a:r>
            <a:r>
              <a:rPr lang="en-GB" altLang="en-US" sz="2000" dirty="0" err="1">
                <a:cs typeface="Arial" panose="020B0604020202020204" pitchFamily="34" charset="0"/>
              </a:rPr>
              <a:t>skupina</a:t>
            </a:r>
            <a:r>
              <a:rPr lang="en-GB" altLang="en-US" sz="2000" dirty="0">
                <a:cs typeface="Arial" panose="020B0604020202020204" pitchFamily="34" charset="0"/>
              </a:rPr>
              <a:t> C</a:t>
            </a:r>
            <a:r>
              <a:rPr lang="en-GB" altLang="en-US" sz="2000" baseline="-25000" dirty="0">
                <a:cs typeface="Arial" panose="020B0604020202020204" pitchFamily="34" charset="0"/>
              </a:rPr>
              <a:t>2</a:t>
            </a:r>
            <a:r>
              <a:rPr lang="en-GB" altLang="en-US" sz="2000" baseline="30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Lze</a:t>
            </a:r>
            <a:r>
              <a:rPr lang="en-GB" altLang="en-US" sz="2000" dirty="0">
                <a:cs typeface="Arial" panose="020B0604020202020204" pitchFamily="34" charset="0"/>
              </a:rPr>
              <a:t> je </a:t>
            </a:r>
            <a:r>
              <a:rPr lang="en-GB" altLang="en-US" sz="2000" dirty="0" err="1">
                <a:cs typeface="Arial" panose="020B0604020202020204" pitchFamily="34" charset="0"/>
              </a:rPr>
              <a:t>považovat</a:t>
            </a:r>
            <a:r>
              <a:rPr lang="en-GB" altLang="en-US" sz="2000" dirty="0">
                <a:cs typeface="Arial" panose="020B0604020202020204" pitchFamily="34" charset="0"/>
              </a:rPr>
              <a:t> za soli </a:t>
            </a:r>
            <a:r>
              <a:rPr lang="en-GB" altLang="en-US" sz="2000" dirty="0" err="1">
                <a:cs typeface="Arial" panose="020B0604020202020204" pitchFamily="34" charset="0"/>
              </a:rPr>
              <a:t>acetylenu</a:t>
            </a:r>
            <a:r>
              <a:rPr lang="en-GB" altLang="en-US" sz="2000" dirty="0">
                <a:cs typeface="Arial" panose="020B0604020202020204" pitchFamily="34" charset="0"/>
              </a:rPr>
              <a:t> C</a:t>
            </a:r>
            <a:r>
              <a:rPr lang="en-GB" altLang="en-US" sz="2000" baseline="-25000" dirty="0">
                <a:cs typeface="Arial" panose="020B0604020202020204" pitchFamily="34" charset="0"/>
              </a:rPr>
              <a:t>2</a:t>
            </a:r>
            <a:r>
              <a:rPr lang="en-GB" altLang="en-US" sz="2000" dirty="0">
                <a:cs typeface="Arial" panose="020B0604020202020204" pitchFamily="34" charset="0"/>
              </a:rPr>
              <a:t>H</a:t>
            </a:r>
            <a:r>
              <a:rPr lang="en-GB" altLang="en-US" sz="2000" baseline="-25000" dirty="0">
                <a:cs typeface="Arial" panose="020B0604020202020204" pitchFamily="34" charset="0"/>
              </a:rPr>
              <a:t>2</a:t>
            </a:r>
            <a:r>
              <a:rPr lang="cs-CZ" altLang="en-US" sz="2000" baseline="-25000" dirty="0">
                <a:cs typeface="Arial" panose="020B0604020202020204" pitchFamily="34" charset="0"/>
              </a:rPr>
              <a:t> </a:t>
            </a:r>
            <a:r>
              <a:rPr lang="cs-CZ" altLang="en-US" sz="2000" dirty="0">
                <a:cs typeface="Arial" panose="020B0604020202020204" pitchFamily="34" charset="0"/>
              </a:rPr>
              <a:t>(</a:t>
            </a:r>
            <a:r>
              <a:rPr lang="en-GB" altLang="en-US" sz="2000" dirty="0" err="1">
                <a:cs typeface="Arial" panose="020B0604020202020204" pitchFamily="34" charset="0"/>
              </a:rPr>
              <a:t>acetylidy</a:t>
            </a:r>
            <a:r>
              <a:rPr lang="cs-CZ" altLang="en-US" sz="2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h</a:t>
            </a:r>
            <a:r>
              <a:rPr lang="en-GB" altLang="en-US" sz="2000" dirty="0" err="1">
                <a:cs typeface="Arial" panose="020B0604020202020204" pitchFamily="34" charset="0"/>
              </a:rPr>
              <a:t>ydrolyzují</a:t>
            </a:r>
            <a:r>
              <a:rPr lang="en-GB" altLang="en-US" sz="2000" dirty="0">
                <a:cs typeface="Arial" panose="020B0604020202020204" pitchFamily="34" charset="0"/>
              </a:rPr>
              <a:t> </a:t>
            </a:r>
            <a:r>
              <a:rPr lang="cs-CZ" altLang="en-US" sz="2000" dirty="0">
                <a:cs typeface="Arial" panose="020B0604020202020204" pitchFamily="34" charset="0"/>
              </a:rPr>
              <a:t>se </a:t>
            </a:r>
            <a:r>
              <a:rPr lang="en-GB" altLang="en-US" sz="2000" dirty="0">
                <a:cs typeface="Arial" panose="020B0604020202020204" pitchFamily="34" charset="0"/>
              </a:rPr>
              <a:t>za </a:t>
            </a:r>
            <a:r>
              <a:rPr lang="en-GB" altLang="en-US" sz="2000" dirty="0" err="1">
                <a:cs typeface="Arial" panose="020B0604020202020204" pitchFamily="34" charset="0"/>
              </a:rPr>
              <a:t>uvoln</a:t>
            </a:r>
            <a:r>
              <a:rPr lang="cs-CZ" altLang="en-US" sz="2000" dirty="0">
                <a:cs typeface="Arial" panose="020B0604020202020204" pitchFamily="34" charset="0"/>
              </a:rPr>
              <a:t>ě</a:t>
            </a:r>
            <a:r>
              <a:rPr lang="en-GB" altLang="en-US" sz="2000" dirty="0" err="1">
                <a:cs typeface="Arial" panose="020B0604020202020204" pitchFamily="34" charset="0"/>
              </a:rPr>
              <a:t>ní</a:t>
            </a:r>
            <a:r>
              <a:rPr lang="en-GB" altLang="en-US" sz="2000" dirty="0">
                <a:cs typeface="Arial" panose="020B0604020202020204" pitchFamily="34" charset="0"/>
              </a:rPr>
              <a:t> </a:t>
            </a:r>
            <a:r>
              <a:rPr lang="en-GB" altLang="en-US" sz="2000" dirty="0" err="1">
                <a:cs typeface="Arial" panose="020B0604020202020204" pitchFamily="34" charset="0"/>
              </a:rPr>
              <a:t>acetylenu</a:t>
            </a:r>
            <a:r>
              <a:rPr lang="en-GB" altLang="en-US" sz="2000" dirty="0">
                <a:cs typeface="Arial" panose="020B0604020202020204" pitchFamily="34" charset="0"/>
              </a:rPr>
              <a:t>.</a:t>
            </a:r>
            <a:endParaRPr lang="cs-CZ" altLang="en-US" sz="2000" dirty="0">
              <a:cs typeface="Arial" panose="020B0604020202020204" pitchFamily="34" charset="0"/>
            </a:endParaRPr>
          </a:p>
        </p:txBody>
      </p:sp>
      <p:pic>
        <p:nvPicPr>
          <p:cNvPr id="3076" name="Picture 4">
            <a:extLst>
              <a:ext uri="{FF2B5EF4-FFF2-40B4-BE49-F238E27FC236}">
                <a16:creationId xmlns:a16="http://schemas.microsoft.com/office/drawing/2014/main" id="{315C99BB-719E-4F8B-A4B4-58CB2C4DFA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74468"/>
            <a:ext cx="7010400" cy="271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141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656" y="4246246"/>
            <a:ext cx="373448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24400"/>
            <a:ext cx="2582114" cy="1990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228600" y="304800"/>
            <a:ext cx="8687486" cy="5016758"/>
          </a:xfrm>
          <a:prstGeom prst="rect">
            <a:avLst/>
          </a:prstGeom>
        </p:spPr>
        <p:txBody>
          <a:bodyPr wrap="square">
            <a:spAutoFit/>
          </a:bodyPr>
          <a:lstStyle/>
          <a:p>
            <a:pPr lvl="0" fontAlgn="base">
              <a:spcBef>
                <a:spcPct val="0"/>
              </a:spcBef>
              <a:spcAft>
                <a:spcPct val="0"/>
              </a:spcAft>
            </a:pPr>
            <a:r>
              <a:rPr lang="cs-CZ" altLang="cs-CZ" sz="2000" b="1" dirty="0" err="1">
                <a:solidFill>
                  <a:srgbClr val="222222"/>
                </a:solidFill>
                <a:cs typeface="Arial" pitchFamily="34" charset="0"/>
              </a:rPr>
              <a:t>Acetylid</a:t>
            </a:r>
            <a:r>
              <a:rPr lang="cs-CZ" altLang="cs-CZ" sz="2000" b="1" dirty="0">
                <a:solidFill>
                  <a:srgbClr val="222222"/>
                </a:solidFill>
                <a:cs typeface="Arial" pitchFamily="34" charset="0"/>
              </a:rPr>
              <a:t> vápenatý (karbid vápenatý)</a:t>
            </a:r>
          </a:p>
          <a:p>
            <a:pPr lvl="0" fontAlgn="base">
              <a:spcBef>
                <a:spcPct val="0"/>
              </a:spcBef>
              <a:spcAft>
                <a:spcPct val="0"/>
              </a:spcAft>
            </a:pPr>
            <a:endParaRPr lang="cs-CZ" altLang="cs-CZ" sz="2000" dirty="0">
              <a:solidFill>
                <a:srgbClr val="222222"/>
              </a:solidFill>
              <a:cs typeface="Arial" pitchFamily="34" charset="0"/>
            </a:endParaRPr>
          </a:p>
          <a:p>
            <a:pPr lvl="0" fontAlgn="base">
              <a:spcBef>
                <a:spcPct val="0"/>
              </a:spcBef>
              <a:spcAft>
                <a:spcPct val="0"/>
              </a:spcAft>
            </a:pPr>
            <a:r>
              <a:rPr lang="cs-CZ" altLang="cs-CZ" sz="2000" dirty="0">
                <a:solidFill>
                  <a:srgbClr val="222222"/>
                </a:solidFill>
                <a:cs typeface="Arial" pitchFamily="34" charset="0"/>
              </a:rPr>
              <a:t> </a:t>
            </a:r>
            <a:r>
              <a:rPr lang="cs-CZ" altLang="cs-CZ" sz="2000" dirty="0">
                <a:cs typeface="Arial" pitchFamily="34" charset="0"/>
              </a:rPr>
              <a:t>se průmyslově vyrábí z koksu, uhlí a oxidu vápenatého při vysoké teplotě (cca 2 000 °C) bez přístupu vzduchu v elektrické obloukové peci. </a:t>
            </a:r>
          </a:p>
          <a:p>
            <a:pPr lvl="0" fontAlgn="base">
              <a:spcBef>
                <a:spcPct val="0"/>
              </a:spcBef>
              <a:spcAft>
                <a:spcPct val="0"/>
              </a:spcAft>
            </a:pPr>
            <a:r>
              <a:rPr lang="cs-CZ" altLang="cs-CZ" sz="2000" dirty="0">
                <a:cs typeface="Arial" pitchFamily="34" charset="0"/>
              </a:rPr>
              <a:t>		</a:t>
            </a:r>
            <a:r>
              <a:rPr lang="cs-CZ" altLang="cs-CZ" sz="2000" dirty="0" err="1">
                <a:cs typeface="Arial" pitchFamily="34" charset="0"/>
              </a:rPr>
              <a:t>CaO</a:t>
            </a:r>
            <a:r>
              <a:rPr lang="cs-CZ" altLang="cs-CZ" sz="2000" dirty="0">
                <a:cs typeface="Arial" pitchFamily="34" charset="0"/>
              </a:rPr>
              <a:t> + 3C → CaC</a:t>
            </a:r>
            <a:r>
              <a:rPr lang="cs-CZ" altLang="cs-CZ" sz="2000" baseline="-30000" dirty="0">
                <a:cs typeface="Arial" pitchFamily="34" charset="0"/>
              </a:rPr>
              <a:t>2</a:t>
            </a:r>
            <a:r>
              <a:rPr lang="cs-CZ" altLang="cs-CZ" sz="2000" dirty="0">
                <a:cs typeface="Arial" pitchFamily="34" charset="0"/>
              </a:rPr>
              <a:t> + CO</a:t>
            </a:r>
          </a:p>
          <a:p>
            <a:pPr lvl="0" eaLnBrk="0" fontAlgn="base" hangingPunct="0">
              <a:spcBef>
                <a:spcPct val="0"/>
              </a:spcBef>
              <a:spcAft>
                <a:spcPct val="0"/>
              </a:spcAft>
            </a:pPr>
            <a:endParaRPr lang="cs-CZ" altLang="cs-CZ" sz="2000" dirty="0">
              <a:cs typeface="Arial" pitchFamily="34" charset="0"/>
            </a:endParaRPr>
          </a:p>
          <a:p>
            <a:pPr lvl="0" eaLnBrk="0" fontAlgn="base" hangingPunct="0">
              <a:spcBef>
                <a:spcPct val="0"/>
              </a:spcBef>
              <a:spcAft>
                <a:spcPct val="0"/>
              </a:spcAft>
            </a:pPr>
            <a:r>
              <a:rPr lang="cs-CZ" altLang="cs-CZ" sz="2000" dirty="0">
                <a:cs typeface="Arial" pitchFamily="34" charset="0"/>
              </a:rPr>
              <a:t>Výroba </a:t>
            </a:r>
            <a:r>
              <a:rPr lang="cs-CZ" altLang="cs-CZ" sz="2000" dirty="0" err="1">
                <a:cs typeface="Arial" pitchFamily="34" charset="0"/>
              </a:rPr>
              <a:t>ethynu</a:t>
            </a:r>
            <a:r>
              <a:rPr lang="cs-CZ" altLang="cs-CZ" sz="2000" dirty="0">
                <a:cs typeface="Arial" pitchFamily="34" charset="0"/>
              </a:rPr>
              <a:t> (acetylenu)</a:t>
            </a:r>
          </a:p>
          <a:p>
            <a:pPr lvl="1" indent="-457200" algn="ctr" eaLnBrk="0" fontAlgn="base" hangingPunct="0">
              <a:spcBef>
                <a:spcPct val="0"/>
              </a:spcBef>
              <a:spcAft>
                <a:spcPct val="0"/>
              </a:spcAft>
            </a:pPr>
            <a:r>
              <a:rPr lang="cs-CZ" altLang="cs-CZ" sz="2000" dirty="0">
                <a:cs typeface="Arial" pitchFamily="34" charset="0"/>
              </a:rPr>
              <a:t>CaC</a:t>
            </a:r>
            <a:r>
              <a:rPr lang="cs-CZ" altLang="cs-CZ" sz="2000" baseline="-30000" dirty="0">
                <a:cs typeface="Arial" pitchFamily="34" charset="0"/>
              </a:rPr>
              <a:t>2</a:t>
            </a:r>
            <a:r>
              <a:rPr lang="cs-CZ" altLang="cs-CZ" sz="2000" dirty="0">
                <a:cs typeface="Arial" pitchFamily="34" charset="0"/>
              </a:rPr>
              <a:t> + 2H</a:t>
            </a:r>
            <a:r>
              <a:rPr lang="cs-CZ" altLang="cs-CZ" sz="2000" baseline="-30000" dirty="0">
                <a:cs typeface="Arial" pitchFamily="34" charset="0"/>
              </a:rPr>
              <a:t>2</a:t>
            </a:r>
            <a:r>
              <a:rPr lang="cs-CZ" altLang="cs-CZ" sz="2000" dirty="0">
                <a:cs typeface="Arial" pitchFamily="34" charset="0"/>
              </a:rPr>
              <a:t>O → Ca(OH)</a:t>
            </a:r>
            <a:r>
              <a:rPr lang="cs-CZ" altLang="cs-CZ" sz="2000" baseline="-30000" dirty="0">
                <a:cs typeface="Arial" pitchFamily="34" charset="0"/>
              </a:rPr>
              <a:t>2</a:t>
            </a:r>
            <a:r>
              <a:rPr lang="cs-CZ" altLang="cs-CZ" sz="2000" dirty="0">
                <a:cs typeface="Arial" pitchFamily="34" charset="0"/>
              </a:rPr>
              <a:t> + C</a:t>
            </a:r>
            <a:r>
              <a:rPr lang="cs-CZ" altLang="cs-CZ" sz="2000" baseline="-30000" dirty="0">
                <a:cs typeface="Arial" pitchFamily="34" charset="0"/>
              </a:rPr>
              <a:t>2</a:t>
            </a:r>
            <a:r>
              <a:rPr lang="cs-CZ" altLang="cs-CZ" sz="2000" dirty="0">
                <a:cs typeface="Arial" pitchFamily="34" charset="0"/>
              </a:rPr>
              <a:t>H</a:t>
            </a:r>
            <a:r>
              <a:rPr lang="cs-CZ" altLang="cs-CZ" sz="2000" baseline="-30000" dirty="0">
                <a:cs typeface="Arial" pitchFamily="34" charset="0"/>
              </a:rPr>
              <a:t>2</a:t>
            </a:r>
            <a:endParaRPr lang="cs-CZ" altLang="cs-CZ" sz="2000" dirty="0">
              <a:cs typeface="Arial" pitchFamily="34" charset="0"/>
            </a:endParaRPr>
          </a:p>
          <a:p>
            <a:pPr lvl="0" eaLnBrk="0" fontAlgn="base" hangingPunct="0">
              <a:spcBef>
                <a:spcPct val="0"/>
              </a:spcBef>
              <a:spcAft>
                <a:spcPct val="0"/>
              </a:spcAft>
            </a:pPr>
            <a:r>
              <a:rPr lang="cs-CZ" altLang="cs-CZ" sz="2000" dirty="0">
                <a:cs typeface="Arial" pitchFamily="34" charset="0"/>
              </a:rPr>
              <a:t>Výroba dusíkatého vápna</a:t>
            </a:r>
          </a:p>
          <a:p>
            <a:pPr lvl="1" indent="-457200" algn="ctr" eaLnBrk="0" fontAlgn="base" hangingPunct="0">
              <a:spcBef>
                <a:spcPct val="0"/>
              </a:spcBef>
              <a:spcAft>
                <a:spcPct val="0"/>
              </a:spcAft>
            </a:pPr>
            <a:r>
              <a:rPr lang="cs-CZ" altLang="cs-CZ" sz="2000" dirty="0">
                <a:cs typeface="Arial" pitchFamily="34" charset="0"/>
              </a:rPr>
              <a:t>CaC</a:t>
            </a:r>
            <a:r>
              <a:rPr lang="cs-CZ" altLang="cs-CZ" sz="2000" baseline="-30000" dirty="0">
                <a:cs typeface="Arial" pitchFamily="34" charset="0"/>
              </a:rPr>
              <a:t>2</a:t>
            </a:r>
            <a:r>
              <a:rPr lang="cs-CZ" altLang="cs-CZ" sz="2000" dirty="0">
                <a:cs typeface="Arial" pitchFamily="34" charset="0"/>
              </a:rPr>
              <a:t> + N</a:t>
            </a:r>
            <a:r>
              <a:rPr lang="cs-CZ" altLang="cs-CZ" sz="2000" baseline="-30000" dirty="0">
                <a:cs typeface="Arial" pitchFamily="34" charset="0"/>
              </a:rPr>
              <a:t>2</a:t>
            </a:r>
            <a:r>
              <a:rPr lang="cs-CZ" altLang="cs-CZ" sz="2000" dirty="0">
                <a:cs typeface="Arial" pitchFamily="34" charset="0"/>
              </a:rPr>
              <a:t> → </a:t>
            </a:r>
            <a:r>
              <a:rPr lang="cs-CZ" altLang="cs-CZ" sz="2000" dirty="0" err="1">
                <a:cs typeface="Arial" pitchFamily="34" charset="0"/>
              </a:rPr>
              <a:t>CaNCN</a:t>
            </a:r>
            <a:r>
              <a:rPr lang="cs-CZ" altLang="cs-CZ" sz="2000" dirty="0">
                <a:cs typeface="Arial" pitchFamily="34" charset="0"/>
              </a:rPr>
              <a:t> + C</a:t>
            </a:r>
          </a:p>
          <a:p>
            <a:pPr lvl="0" eaLnBrk="0" fontAlgn="base" hangingPunct="0">
              <a:spcBef>
                <a:spcPct val="0"/>
              </a:spcBef>
              <a:spcAft>
                <a:spcPct val="0"/>
              </a:spcAft>
            </a:pPr>
            <a:endParaRPr lang="cs-CZ" altLang="cs-CZ" sz="2000" dirty="0">
              <a:solidFill>
                <a:srgbClr val="222222"/>
              </a:solidFill>
              <a:cs typeface="Arial" pitchFamily="34" charset="0"/>
            </a:endParaRPr>
          </a:p>
          <a:p>
            <a:pPr lvl="0" eaLnBrk="0" fontAlgn="base" hangingPunct="0">
              <a:spcBef>
                <a:spcPct val="0"/>
              </a:spcBef>
              <a:spcAft>
                <a:spcPct val="0"/>
              </a:spcAft>
            </a:pPr>
            <a:r>
              <a:rPr lang="cs-CZ" altLang="cs-CZ" sz="2000" dirty="0">
                <a:solidFill>
                  <a:srgbClr val="222222"/>
                </a:solidFill>
                <a:cs typeface="Arial" pitchFamily="34" charset="0"/>
              </a:rPr>
              <a:t>V ocelářství  odsíření železa a jako redukční činidlo</a:t>
            </a:r>
          </a:p>
          <a:p>
            <a:pPr lvl="0" eaLnBrk="0" fontAlgn="base" hangingPunct="0">
              <a:spcBef>
                <a:spcPct val="0"/>
              </a:spcBef>
              <a:spcAft>
                <a:spcPct val="0"/>
              </a:spcAft>
            </a:pPr>
            <a:endParaRPr lang="cs-CZ" altLang="cs-CZ" sz="2000" dirty="0">
              <a:solidFill>
                <a:srgbClr val="222222"/>
              </a:solidFill>
              <a:cs typeface="Arial" pitchFamily="34" charset="0"/>
            </a:endParaRPr>
          </a:p>
          <a:p>
            <a:pPr lvl="0" eaLnBrk="0" fontAlgn="base" hangingPunct="0">
              <a:spcBef>
                <a:spcPct val="0"/>
              </a:spcBef>
              <a:spcAft>
                <a:spcPct val="0"/>
              </a:spcAft>
            </a:pPr>
            <a:r>
              <a:rPr lang="cs-CZ" altLang="cs-CZ" sz="2000" b="1" dirty="0">
                <a:solidFill>
                  <a:srgbClr val="222222"/>
                </a:solidFill>
                <a:cs typeface="Arial" pitchFamily="34" charset="0"/>
              </a:rPr>
              <a:t>Acetylenová lampa</a:t>
            </a:r>
          </a:p>
          <a:p>
            <a:pPr lvl="0" eaLnBrk="0" fontAlgn="base" hangingPunct="0">
              <a:spcBef>
                <a:spcPct val="0"/>
              </a:spcBef>
              <a:spcAft>
                <a:spcPct val="0"/>
              </a:spcAft>
            </a:pPr>
            <a:endParaRPr lang="cs-CZ" altLang="cs-CZ" sz="2000" dirty="0">
              <a:cs typeface="Arial" pitchFamily="34" charset="0"/>
            </a:endParaRPr>
          </a:p>
          <a:p>
            <a:pPr lvl="0" fontAlgn="base">
              <a:spcBef>
                <a:spcPct val="0"/>
              </a:spcBef>
              <a:spcAft>
                <a:spcPct val="0"/>
              </a:spcAft>
            </a:pPr>
            <a:endParaRPr lang="cs-CZ" altLang="cs-CZ" sz="2000" dirty="0">
              <a:cs typeface="Arial" pitchFamily="34" charset="0"/>
            </a:endParaRPr>
          </a:p>
        </p:txBody>
      </p:sp>
      <p:pic>
        <p:nvPicPr>
          <p:cNvPr id="67587" name="Picture 3" descr="https://upload.wikimedia.org/wikipedia/commons/thumb/c/cd/Carbid.jpg/1024px-Carb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905000"/>
            <a:ext cx="1917700" cy="164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317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839200" cy="4708981"/>
          </a:xfrm>
          <a:prstGeom prst="rect">
            <a:avLst/>
          </a:prstGeom>
        </p:spPr>
        <p:txBody>
          <a:bodyPr wrap="square">
            <a:spAutoFit/>
          </a:bodyPr>
          <a:lstStyle/>
          <a:p>
            <a:r>
              <a:rPr lang="en-GB" altLang="en-US" sz="2000" dirty="0">
                <a:cs typeface="Arial" panose="020B0604020202020204" pitchFamily="34" charset="0"/>
              </a:rPr>
              <a:t>2) </a:t>
            </a:r>
            <a:r>
              <a:rPr lang="en-GB" altLang="en-US" sz="2000" b="1" dirty="0" err="1">
                <a:cs typeface="Arial" panose="020B0604020202020204" pitchFamily="34" charset="0"/>
              </a:rPr>
              <a:t>Karbidy</a:t>
            </a:r>
            <a:r>
              <a:rPr lang="en-GB" altLang="en-US" sz="2000" b="1" dirty="0">
                <a:cs typeface="Arial" panose="020B0604020202020204" pitchFamily="34" charset="0"/>
              </a:rPr>
              <a:t> </a:t>
            </a:r>
            <a:r>
              <a:rPr lang="en-GB" altLang="en-US" sz="2000" b="1" dirty="0" err="1">
                <a:cs typeface="Arial" panose="020B0604020202020204" pitchFamily="34" charset="0"/>
              </a:rPr>
              <a:t>kovalentní</a:t>
            </a:r>
            <a:r>
              <a:rPr lang="en-GB" altLang="en-US" sz="2000" b="1" dirty="0">
                <a:cs typeface="Arial" panose="020B0604020202020204" pitchFamily="34" charset="0"/>
              </a:rPr>
              <a:t> (</a:t>
            </a:r>
            <a:r>
              <a:rPr lang="en-GB" altLang="en-US" sz="2000" b="1" dirty="0" err="1">
                <a:cs typeface="Arial" panose="020B0604020202020204" pitchFamily="34" charset="0"/>
              </a:rPr>
              <a:t>kovalentn</a:t>
            </a:r>
            <a:r>
              <a:rPr lang="cs-CZ" altLang="en-US" sz="2000" b="1" dirty="0">
                <a:cs typeface="Arial" panose="020B0604020202020204" pitchFamily="34" charset="0"/>
              </a:rPr>
              <a:t>í</a:t>
            </a:r>
            <a:r>
              <a:rPr lang="en-GB" altLang="en-US" sz="2000" b="1" dirty="0">
                <a:cs typeface="Arial" panose="020B0604020202020204" pitchFamily="34" charset="0"/>
              </a:rPr>
              <a:t> </a:t>
            </a:r>
            <a:r>
              <a:rPr lang="en-GB" altLang="en-US" sz="2000" b="1" dirty="0" err="1">
                <a:cs typeface="Arial" panose="020B0604020202020204" pitchFamily="34" charset="0"/>
              </a:rPr>
              <a:t>acetylidy</a:t>
            </a:r>
            <a:r>
              <a:rPr lang="en-GB" altLang="en-US" sz="2000" b="1" dirty="0">
                <a:cs typeface="Arial" panose="020B0604020202020204" pitchFamily="34" charset="0"/>
              </a:rPr>
              <a:t>)</a:t>
            </a:r>
            <a:r>
              <a:rPr lang="en-GB" altLang="en-US" sz="2000" dirty="0">
                <a:cs typeface="Arial" panose="020B0604020202020204" pitchFamily="34" charset="0"/>
              </a:rPr>
              <a:t>:</a:t>
            </a:r>
          </a:p>
          <a:p>
            <a:r>
              <a:rPr lang="cs-CZ" altLang="en-US" sz="2000" dirty="0">
                <a:cs typeface="Arial" panose="020B0604020202020204" pitchFamily="34" charset="0"/>
              </a:rPr>
              <a:t>	</a:t>
            </a:r>
            <a:r>
              <a:rPr lang="en-GB" altLang="en-US" sz="2000" dirty="0">
                <a:cs typeface="Arial" panose="020B0604020202020204" pitchFamily="34" charset="0"/>
              </a:rPr>
              <a:t>- nap</a:t>
            </a:r>
            <a:r>
              <a:rPr lang="cs-CZ" altLang="en-US" sz="2000" dirty="0">
                <a:cs typeface="Arial" panose="020B0604020202020204" pitchFamily="34" charset="0"/>
              </a:rPr>
              <a:t>ř</a:t>
            </a:r>
            <a:r>
              <a:rPr lang="en-GB" altLang="en-US" sz="2000" dirty="0">
                <a:cs typeface="Arial" panose="020B0604020202020204" pitchFamily="34" charset="0"/>
              </a:rPr>
              <a:t>. Cu</a:t>
            </a:r>
            <a:r>
              <a:rPr lang="en-GB" altLang="en-US" sz="2000" baseline="-25000" dirty="0">
                <a:cs typeface="Arial" panose="020B0604020202020204" pitchFamily="34" charset="0"/>
              </a:rPr>
              <a:t>2</a:t>
            </a:r>
            <a:r>
              <a:rPr lang="en-GB" altLang="en-US" sz="2000" dirty="0">
                <a:cs typeface="Arial" panose="020B0604020202020204" pitchFamily="34" charset="0"/>
              </a:rPr>
              <a:t>C</a:t>
            </a:r>
            <a:r>
              <a:rPr lang="en-GB" altLang="en-US" sz="2000" baseline="-25000" dirty="0">
                <a:cs typeface="Arial" panose="020B0604020202020204" pitchFamily="34" charset="0"/>
              </a:rPr>
              <a:t>2</a:t>
            </a:r>
            <a:r>
              <a:rPr lang="en-GB" altLang="en-US" sz="2000" dirty="0">
                <a:cs typeface="Arial" panose="020B0604020202020204" pitchFamily="34" charset="0"/>
              </a:rPr>
              <a:t>, Ag</a:t>
            </a:r>
            <a:r>
              <a:rPr lang="en-GB" altLang="en-US" sz="2000" baseline="-25000" dirty="0">
                <a:cs typeface="Arial" panose="020B0604020202020204" pitchFamily="34" charset="0"/>
              </a:rPr>
              <a:t>2</a:t>
            </a:r>
            <a:r>
              <a:rPr lang="en-GB" altLang="en-US" sz="2000" dirty="0">
                <a:cs typeface="Arial" panose="020B0604020202020204" pitchFamily="34" charset="0"/>
              </a:rPr>
              <a:t>C</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apod</a:t>
            </a:r>
            <a:r>
              <a:rPr lang="en-GB" altLang="en-US" sz="2000" dirty="0">
                <a:cs typeface="Arial" panose="020B0604020202020204" pitchFamily="34" charset="0"/>
              </a:rPr>
              <a:t>.</a:t>
            </a:r>
          </a:p>
          <a:p>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karbidy</a:t>
            </a:r>
            <a:r>
              <a:rPr lang="en-GB" altLang="en-US" sz="2000" dirty="0">
                <a:cs typeface="Arial" panose="020B0604020202020204" pitchFamily="34" charset="0"/>
              </a:rPr>
              <a:t> </a:t>
            </a:r>
            <a:r>
              <a:rPr lang="en-GB" altLang="en-US" sz="2000" dirty="0" err="1">
                <a:cs typeface="Arial" panose="020B0604020202020204" pitchFamily="34" charset="0"/>
              </a:rPr>
              <a:t>nehydrolyzují</a:t>
            </a:r>
            <a:r>
              <a:rPr lang="en-GB" altLang="en-US" sz="2000" dirty="0">
                <a:cs typeface="Arial" panose="020B0604020202020204" pitchFamily="34" charset="0"/>
              </a:rPr>
              <a:t>, n</a:t>
            </a:r>
            <a:r>
              <a:rPr lang="cs-CZ" altLang="en-US" sz="2000" dirty="0">
                <a:cs typeface="Arial" panose="020B0604020202020204" pitchFamily="34" charset="0"/>
              </a:rPr>
              <a:t>ě</a:t>
            </a:r>
            <a:r>
              <a:rPr lang="en-GB" altLang="en-US" sz="2000" dirty="0" err="1">
                <a:cs typeface="Arial" panose="020B0604020202020204" pitchFamily="34" charset="0"/>
              </a:rPr>
              <a:t>které</a:t>
            </a:r>
            <a:r>
              <a:rPr lang="en-GB" altLang="en-US" sz="2000" dirty="0">
                <a:cs typeface="Arial" panose="020B0604020202020204" pitchFamily="34" charset="0"/>
              </a:rPr>
              <a:t> z </a:t>
            </a:r>
            <a:r>
              <a:rPr lang="en-GB" altLang="en-US" sz="2000" dirty="0" err="1">
                <a:cs typeface="Arial" panose="020B0604020202020204" pitchFamily="34" charset="0"/>
              </a:rPr>
              <a:t>nich</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u="sng" dirty="0" err="1">
                <a:solidFill>
                  <a:srgbClr val="FF0000"/>
                </a:solidFill>
                <a:cs typeface="Arial" panose="020B0604020202020204" pitchFamily="34" charset="0"/>
              </a:rPr>
              <a:t>explozivní</a:t>
            </a:r>
            <a:endParaRPr lang="cs-CZ" altLang="en-US" sz="2000" u="sng" dirty="0">
              <a:solidFill>
                <a:srgbClr val="FF0000"/>
              </a:solidFill>
              <a:cs typeface="Arial" panose="020B0604020202020204" pitchFamily="34" charset="0"/>
            </a:endParaRPr>
          </a:p>
          <a:p>
            <a:endParaRPr lang="cs-CZ" altLang="en-US" sz="2000" dirty="0">
              <a:cs typeface="Arial" panose="020B0604020202020204" pitchFamily="34" charset="0"/>
            </a:endParaRPr>
          </a:p>
          <a:p>
            <a:pPr algn="just"/>
            <a:r>
              <a:rPr lang="cs-CZ" sz="2000" dirty="0">
                <a:cs typeface="Arial" panose="020B0604020202020204" pitchFamily="34" charset="0"/>
              </a:rPr>
              <a:t>  Z tohoto důvodu se nedoporučuje pracovat s plynným acetylenem  přítomnosti kovů jako </a:t>
            </a:r>
            <a:r>
              <a:rPr lang="en-US" sz="2000" dirty="0">
                <a:cs typeface="Arial" panose="020B0604020202020204" pitchFamily="34" charset="0"/>
              </a:rPr>
              <a:t> </a:t>
            </a:r>
            <a:r>
              <a:rPr lang="cs-CZ" sz="2000" dirty="0">
                <a:cs typeface="Arial" panose="020B0604020202020204" pitchFamily="34" charset="0"/>
              </a:rPr>
              <a:t>jsou rtuť (</a:t>
            </a:r>
            <a:r>
              <a:rPr lang="cs-CZ" sz="2000" dirty="0" err="1">
                <a:cs typeface="Arial" panose="020B0604020202020204" pitchFamily="34" charset="0"/>
              </a:rPr>
              <a:t>Hg</a:t>
            </a:r>
            <a:r>
              <a:rPr lang="cs-CZ" sz="2000" dirty="0">
                <a:cs typeface="Arial" panose="020B0604020202020204" pitchFamily="34" charset="0"/>
              </a:rPr>
              <a:t>), stříbro (</a:t>
            </a:r>
            <a:r>
              <a:rPr lang="cs-CZ" sz="2000" dirty="0" err="1">
                <a:cs typeface="Arial" panose="020B0604020202020204" pitchFamily="34" charset="0"/>
              </a:rPr>
              <a:t>Ag</a:t>
            </a:r>
            <a:r>
              <a:rPr lang="cs-CZ" sz="2000" dirty="0">
                <a:cs typeface="Arial" panose="020B0604020202020204" pitchFamily="34" charset="0"/>
              </a:rPr>
              <a:t>) a měď (</a:t>
            </a:r>
            <a:r>
              <a:rPr lang="cs-CZ" sz="2000" dirty="0" err="1">
                <a:cs typeface="Arial" panose="020B0604020202020204" pitchFamily="34" charset="0"/>
              </a:rPr>
              <a:t>Cu</a:t>
            </a:r>
            <a:r>
              <a:rPr lang="cs-CZ" sz="2000" dirty="0">
                <a:cs typeface="Arial" panose="020B0604020202020204" pitchFamily="34" charset="0"/>
              </a:rPr>
              <a:t>) nebo jejich slitin (mosaz, bronz, slitiny stříbra</a:t>
            </a:r>
            <a:r>
              <a:rPr lang="en-US" sz="2000" dirty="0">
                <a:cs typeface="Arial" panose="020B0604020202020204" pitchFamily="34" charset="0"/>
              </a:rPr>
              <a:t>). </a:t>
            </a:r>
            <a:r>
              <a:rPr lang="cs-CZ" sz="2000" dirty="0">
                <a:cs typeface="Arial" panose="020B0604020202020204" pitchFamily="34" charset="0"/>
              </a:rPr>
              <a:t>Z téhož důvodu </a:t>
            </a:r>
            <a:r>
              <a:rPr lang="cs-CZ" sz="2000" u="sng" dirty="0">
                <a:cs typeface="Arial" panose="020B0604020202020204" pitchFamily="34" charset="0"/>
              </a:rPr>
              <a:t>by neměly být kohouty u tlakových nádob s acetylenem mosazné</a:t>
            </a:r>
            <a:r>
              <a:rPr lang="cs-CZ" sz="2000" dirty="0">
                <a:cs typeface="Arial" panose="020B0604020202020204" pitchFamily="34" charset="0"/>
              </a:rPr>
              <a:t>.</a:t>
            </a:r>
          </a:p>
          <a:p>
            <a:endParaRPr lang="cs-CZ" altLang="en-US" sz="2000" dirty="0">
              <a:cs typeface="Arial" panose="020B0604020202020204" pitchFamily="34" charset="0"/>
            </a:endParaRPr>
          </a:p>
          <a:p>
            <a:r>
              <a:rPr lang="cs-CZ" altLang="en-US" sz="2000" dirty="0">
                <a:cs typeface="Arial" panose="020B0604020202020204" pitchFamily="34" charset="0"/>
              </a:rPr>
              <a:t>Příprava:</a:t>
            </a:r>
          </a:p>
          <a:p>
            <a:r>
              <a:rPr lang="cs-CZ" altLang="en-US" sz="2000" dirty="0">
                <a:cs typeface="Arial" panose="020B0604020202020204" pitchFamily="34" charset="0"/>
              </a:rPr>
              <a:t>   zaváděním acetylenu do roztoků solí (produkty jsou nerozpustné ve vodě)</a:t>
            </a:r>
          </a:p>
          <a:p>
            <a:pPr algn="ctr"/>
            <a:endParaRPr lang="cs-CZ" altLang="en-US" sz="2000" dirty="0">
              <a:cs typeface="Arial" panose="020B0604020202020204" pitchFamily="34" charset="0"/>
            </a:endParaRPr>
          </a:p>
          <a:p>
            <a:pPr algn="ctr"/>
            <a:r>
              <a:rPr lang="pt-BR" sz="2000" dirty="0">
                <a:cs typeface="Arial" panose="020B0604020202020204" pitchFamily="34" charset="0"/>
              </a:rPr>
              <a:t>C</a:t>
            </a:r>
            <a:r>
              <a:rPr lang="pt-BR" sz="2000" baseline="-25000" dirty="0">
                <a:cs typeface="Arial" panose="020B0604020202020204" pitchFamily="34" charset="0"/>
              </a:rPr>
              <a:t>2</a:t>
            </a:r>
            <a:r>
              <a:rPr lang="pt-BR" sz="2000" dirty="0">
                <a:cs typeface="Arial" panose="020B0604020202020204" pitchFamily="34" charset="0"/>
              </a:rPr>
              <a:t>H</a:t>
            </a:r>
            <a:r>
              <a:rPr lang="pt-BR" sz="2000" baseline="-25000" dirty="0">
                <a:cs typeface="Arial" panose="020B0604020202020204" pitchFamily="34" charset="0"/>
              </a:rPr>
              <a:t>2</a:t>
            </a:r>
            <a:r>
              <a:rPr lang="pt-BR" sz="2000" dirty="0">
                <a:cs typeface="Arial" panose="020B0604020202020204" pitchFamily="34" charset="0"/>
              </a:rPr>
              <a:t> + 2 CuCl → Cu</a:t>
            </a:r>
            <a:r>
              <a:rPr lang="pt-BR" sz="2000" baseline="-25000" dirty="0">
                <a:cs typeface="Arial" panose="020B0604020202020204" pitchFamily="34" charset="0"/>
              </a:rPr>
              <a:t>2</a:t>
            </a:r>
            <a:r>
              <a:rPr lang="pt-BR" sz="2000" dirty="0">
                <a:cs typeface="Arial" panose="020B0604020202020204" pitchFamily="34" charset="0"/>
              </a:rPr>
              <a:t>C</a:t>
            </a:r>
            <a:r>
              <a:rPr lang="pt-BR" sz="2000" baseline="-25000" dirty="0">
                <a:cs typeface="Arial" panose="020B0604020202020204" pitchFamily="34" charset="0"/>
              </a:rPr>
              <a:t>2</a:t>
            </a:r>
            <a:r>
              <a:rPr lang="pt-BR" sz="2000" dirty="0">
                <a:cs typeface="Arial" panose="020B0604020202020204" pitchFamily="34" charset="0"/>
              </a:rPr>
              <a:t> + 2 HCl</a:t>
            </a:r>
            <a:endParaRPr lang="cs-CZ" sz="2000" dirty="0">
              <a:cs typeface="Arial" panose="020B0604020202020204" pitchFamily="34" charset="0"/>
            </a:endParaRPr>
          </a:p>
          <a:p>
            <a:pPr algn="ctr"/>
            <a:endParaRPr lang="cs-CZ" altLang="en-US" sz="2000" dirty="0">
              <a:cs typeface="Arial" panose="020B0604020202020204" pitchFamily="34" charset="0"/>
            </a:endParaRPr>
          </a:p>
          <a:p>
            <a:pPr algn="ctr"/>
            <a:r>
              <a:rPr lang="pt-BR" sz="2000" dirty="0">
                <a:cs typeface="Arial" panose="020B0604020202020204" pitchFamily="34" charset="0"/>
              </a:rPr>
              <a:t>2 AgNO</a:t>
            </a:r>
            <a:r>
              <a:rPr lang="pt-BR" sz="2000" baseline="-25000" dirty="0">
                <a:cs typeface="Arial" panose="020B0604020202020204" pitchFamily="34" charset="0"/>
              </a:rPr>
              <a:t>3</a:t>
            </a:r>
            <a:r>
              <a:rPr lang="pt-BR" sz="2000" dirty="0">
                <a:cs typeface="Arial" panose="020B0604020202020204" pitchFamily="34" charset="0"/>
              </a:rPr>
              <a:t> </a:t>
            </a:r>
            <a:r>
              <a:rPr lang="cs-CZ" sz="2000" dirty="0">
                <a:cs typeface="Arial" panose="020B0604020202020204" pitchFamily="34" charset="0"/>
              </a:rPr>
              <a:t> </a:t>
            </a:r>
            <a:r>
              <a:rPr lang="pt-BR" sz="2000" dirty="0">
                <a:cs typeface="Arial" panose="020B0604020202020204" pitchFamily="34" charset="0"/>
              </a:rPr>
              <a:t>+ C</a:t>
            </a:r>
            <a:r>
              <a:rPr lang="pt-BR" sz="2000" baseline="-25000" dirty="0">
                <a:cs typeface="Arial" panose="020B0604020202020204" pitchFamily="34" charset="0"/>
              </a:rPr>
              <a:t>2</a:t>
            </a:r>
            <a:r>
              <a:rPr lang="pt-BR" sz="2000" dirty="0">
                <a:cs typeface="Arial" panose="020B0604020202020204" pitchFamily="34" charset="0"/>
              </a:rPr>
              <a:t>H</a:t>
            </a:r>
            <a:r>
              <a:rPr lang="pt-BR" sz="2000" baseline="-25000" dirty="0">
                <a:cs typeface="Arial" panose="020B0604020202020204" pitchFamily="34" charset="0"/>
              </a:rPr>
              <a:t>2</a:t>
            </a:r>
            <a:r>
              <a:rPr lang="pt-BR" sz="2000" dirty="0">
                <a:cs typeface="Arial" panose="020B0604020202020204" pitchFamily="34" charset="0"/>
              </a:rPr>
              <a:t> → Ag</a:t>
            </a:r>
            <a:r>
              <a:rPr lang="pt-BR" sz="2000" baseline="-25000" dirty="0">
                <a:cs typeface="Arial" panose="020B0604020202020204" pitchFamily="34" charset="0"/>
              </a:rPr>
              <a:t>2</a:t>
            </a:r>
            <a:r>
              <a:rPr lang="pt-BR" sz="2000" dirty="0">
                <a:cs typeface="Arial" panose="020B0604020202020204" pitchFamily="34" charset="0"/>
              </a:rPr>
              <a:t>C</a:t>
            </a:r>
            <a:r>
              <a:rPr lang="pt-BR" sz="2000" baseline="-25000" dirty="0">
                <a:cs typeface="Arial" panose="020B0604020202020204" pitchFamily="34" charset="0"/>
              </a:rPr>
              <a:t>2</a:t>
            </a:r>
            <a:r>
              <a:rPr lang="pt-BR" sz="2000" dirty="0">
                <a:cs typeface="Arial" panose="020B0604020202020204" pitchFamily="34" charset="0"/>
              </a:rPr>
              <a:t> + 2 HNO</a:t>
            </a:r>
            <a:r>
              <a:rPr lang="pt-BR" sz="2000" baseline="-25000" dirty="0">
                <a:cs typeface="Arial" panose="020B0604020202020204" pitchFamily="34" charset="0"/>
              </a:rPr>
              <a:t>3</a:t>
            </a:r>
            <a:endParaRPr lang="cs-CZ" altLang="en-US" sz="2000" dirty="0">
              <a:cs typeface="Arial" panose="020B0604020202020204" pitchFamily="34" charset="0"/>
            </a:endParaRPr>
          </a:p>
        </p:txBody>
      </p:sp>
      <p:pic>
        <p:nvPicPr>
          <p:cNvPr id="65538" name="Picture 2" descr="Wireframe model of silver acety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5518785"/>
            <a:ext cx="2209800" cy="400266"/>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Copper acetyl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576579"/>
            <a:ext cx="2286000" cy="34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982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52400" y="228600"/>
            <a:ext cx="8839200" cy="5391150"/>
          </a:xfrm>
        </p:spPr>
        <p:txBody>
          <a:bodyPr>
            <a:normAutofit/>
          </a:bodyPr>
          <a:lstStyle/>
          <a:p>
            <a:pPr eaLnBrk="1" hangingPunct="1">
              <a:buFont typeface="Wingdings" pitchFamily="2" charset="2"/>
              <a:buNone/>
            </a:pPr>
            <a:r>
              <a:rPr lang="en-GB" altLang="en-US" sz="2000" dirty="0">
                <a:cs typeface="Arial" panose="020B0604020202020204" pitchFamily="34" charset="0"/>
              </a:rPr>
              <a:t>3) </a:t>
            </a:r>
            <a:r>
              <a:rPr lang="en-GB" altLang="en-US" sz="2000" b="1" dirty="0" err="1">
                <a:cs typeface="Arial" panose="020B0604020202020204" pitchFamily="34" charset="0"/>
              </a:rPr>
              <a:t>Polymerní</a:t>
            </a:r>
            <a:r>
              <a:rPr lang="en-GB" altLang="en-US" sz="2000" b="1" dirty="0">
                <a:cs typeface="Arial" panose="020B0604020202020204" pitchFamily="34" charset="0"/>
              </a:rPr>
              <a:t> </a:t>
            </a:r>
            <a:r>
              <a:rPr lang="en-GB" altLang="en-US" sz="2000" b="1" dirty="0" err="1">
                <a:cs typeface="Arial" panose="020B0604020202020204" pitchFamily="34" charset="0"/>
              </a:rPr>
              <a:t>karbidy</a:t>
            </a:r>
            <a:r>
              <a:rPr lang="en-GB" altLang="en-US" sz="2000" dirty="0">
                <a:cs typeface="Arial" panose="020B0604020202020204" pitchFamily="34" charset="0"/>
              </a:rPr>
              <a:t> </a:t>
            </a:r>
            <a:r>
              <a:rPr lang="en-GB" altLang="en-US" sz="2000" b="1" dirty="0">
                <a:cs typeface="Arial" panose="020B0604020202020204" pitchFamily="34" charset="0"/>
              </a:rPr>
              <a:t>s </a:t>
            </a:r>
            <a:r>
              <a:rPr lang="en-GB" altLang="en-US" sz="2000" b="1" dirty="0" err="1">
                <a:cs typeface="Arial" panose="020B0604020202020204" pitchFamily="34" charset="0"/>
              </a:rPr>
              <a:t>tetraedricky</a:t>
            </a:r>
            <a:r>
              <a:rPr lang="en-GB" altLang="en-US" sz="2000" b="1" dirty="0">
                <a:cs typeface="Arial" panose="020B0604020202020204" pitchFamily="34" charset="0"/>
              </a:rPr>
              <a:t> </a:t>
            </a:r>
            <a:r>
              <a:rPr lang="en-GB" altLang="en-US" sz="2000" b="1" dirty="0" err="1">
                <a:cs typeface="Arial" panose="020B0604020202020204" pitchFamily="34" charset="0"/>
              </a:rPr>
              <a:t>koordinovaným</a:t>
            </a:r>
            <a:r>
              <a:rPr lang="en-GB" altLang="en-US" sz="2000" b="1" dirty="0">
                <a:cs typeface="Arial" panose="020B0604020202020204" pitchFamily="34" charset="0"/>
              </a:rPr>
              <a:t> </a:t>
            </a:r>
            <a:r>
              <a:rPr lang="en-GB" altLang="en-US" sz="2000" b="1" dirty="0" err="1">
                <a:cs typeface="Arial" panose="020B0604020202020204" pitchFamily="34" charset="0"/>
              </a:rPr>
              <a:t>atomem</a:t>
            </a:r>
            <a:r>
              <a:rPr lang="en-GB" altLang="en-US" sz="2000" b="1" dirty="0">
                <a:cs typeface="Arial" panose="020B0604020202020204" pitchFamily="34" charset="0"/>
              </a:rPr>
              <a:t> </a:t>
            </a:r>
            <a:r>
              <a:rPr lang="en-GB" altLang="en-US" sz="2000" b="1" dirty="0" err="1">
                <a:cs typeface="Arial" panose="020B0604020202020204" pitchFamily="34" charset="0"/>
              </a:rPr>
              <a:t>uhlíku</a:t>
            </a:r>
            <a:r>
              <a:rPr lang="en-GB" altLang="en-US" sz="2000" b="1" dirty="0">
                <a:cs typeface="Arial" panose="020B0604020202020204" pitchFamily="34" charset="0"/>
              </a:rPr>
              <a:t> </a:t>
            </a:r>
            <a:r>
              <a:rPr lang="en-GB" altLang="en-US" sz="2000" dirty="0">
                <a:cs typeface="Arial" panose="020B0604020202020204" pitchFamily="34" charset="0"/>
              </a:rPr>
              <a:t>C</a:t>
            </a:r>
            <a:r>
              <a:rPr lang="en-GB" altLang="en-US" sz="2000" baseline="30000" dirty="0">
                <a:cs typeface="Arial" panose="020B0604020202020204" pitchFamily="34" charset="0"/>
              </a:rPr>
              <a:t>IV</a:t>
            </a:r>
            <a:r>
              <a:rPr lang="en-GB" altLang="en-US" sz="2000"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prostorová</a:t>
            </a:r>
            <a:r>
              <a:rPr lang="en-GB" altLang="en-US" sz="2000" dirty="0">
                <a:cs typeface="Arial" panose="020B0604020202020204" pitchFamily="34" charset="0"/>
              </a:rPr>
              <a:t> </a:t>
            </a:r>
            <a:r>
              <a:rPr lang="en-GB" altLang="en-US" sz="2000" dirty="0" err="1">
                <a:cs typeface="Arial" panose="020B0604020202020204" pitchFamily="34" charset="0"/>
              </a:rPr>
              <a:t>sí</a:t>
            </a:r>
            <a:r>
              <a:rPr lang="cs-CZ" altLang="en-US" sz="2000" dirty="0">
                <a:cs typeface="Arial" panose="020B0604020202020204" pitchFamily="34" charset="0"/>
              </a:rPr>
              <a:t>ť</a:t>
            </a:r>
            <a:r>
              <a:rPr lang="en-GB" altLang="en-US" sz="2000" dirty="0">
                <a:cs typeface="Arial" panose="020B0604020202020204" pitchFamily="34" charset="0"/>
              </a:rPr>
              <a:t> </a:t>
            </a:r>
            <a:r>
              <a:rPr lang="en-GB" altLang="en-US" sz="2000" dirty="0" err="1">
                <a:cs typeface="Arial" panose="020B0604020202020204" pitchFamily="34" charset="0"/>
              </a:rPr>
              <a:t>vazeb</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formáln</a:t>
            </a:r>
            <a:r>
              <a:rPr lang="cs-CZ" altLang="en-US" sz="2000" dirty="0">
                <a:cs typeface="Arial" panose="020B0604020202020204" pitchFamily="34" charset="0"/>
              </a:rPr>
              <a:t>ě</a:t>
            </a:r>
            <a:r>
              <a:rPr lang="en-GB" altLang="en-US" sz="2000" dirty="0">
                <a:cs typeface="Arial" panose="020B0604020202020204" pitchFamily="34" charset="0"/>
              </a:rPr>
              <a:t> soli </a:t>
            </a:r>
            <a:r>
              <a:rPr lang="en-GB" altLang="en-US" sz="2000" dirty="0" err="1">
                <a:cs typeface="Arial" panose="020B0604020202020204" pitchFamily="34" charset="0"/>
              </a:rPr>
              <a:t>methanu</a:t>
            </a:r>
            <a:r>
              <a:rPr lang="en-GB" altLang="en-US" sz="2000" dirty="0">
                <a:cs typeface="Arial" panose="020B0604020202020204" pitchFamily="34" charset="0"/>
              </a:rPr>
              <a:t> s </a:t>
            </a:r>
            <a:r>
              <a:rPr lang="en-GB" altLang="en-US" sz="2000" dirty="0" err="1">
                <a:cs typeface="Arial" panose="020B0604020202020204" pitchFamily="34" charset="0"/>
              </a:rPr>
              <a:t>málo</a:t>
            </a:r>
            <a:r>
              <a:rPr lang="en-GB" altLang="en-US" sz="2000" dirty="0">
                <a:cs typeface="Arial" panose="020B0604020202020204" pitchFamily="34" charset="0"/>
              </a:rPr>
              <a:t> </a:t>
            </a:r>
            <a:r>
              <a:rPr lang="en-GB" altLang="en-US" sz="2000" dirty="0" err="1">
                <a:cs typeface="Arial" panose="020B0604020202020204" pitchFamily="34" charset="0"/>
              </a:rPr>
              <a:t>elektropoz</a:t>
            </a:r>
            <a:r>
              <a:rPr lang="en-GB" altLang="en-US" sz="2000" dirty="0">
                <a:cs typeface="Arial" panose="020B0604020202020204" pitchFamily="34" charset="0"/>
              </a:rPr>
              <a:t>. </a:t>
            </a:r>
            <a:r>
              <a:rPr lang="en-GB" altLang="en-US" sz="2000" dirty="0" err="1">
                <a:cs typeface="Arial" panose="020B0604020202020204" pitchFamily="34" charset="0"/>
              </a:rPr>
              <a:t>kovy</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neoby</a:t>
            </a:r>
            <a:r>
              <a:rPr lang="cs-CZ" altLang="en-US" sz="2000" dirty="0" err="1">
                <a:cs typeface="Arial" panose="020B0604020202020204" pitchFamily="34" charset="0"/>
              </a:rPr>
              <a:t>čejně</a:t>
            </a:r>
            <a:r>
              <a:rPr lang="en-GB" altLang="en-US" sz="2000" dirty="0">
                <a:cs typeface="Arial" panose="020B0604020202020204" pitchFamily="34" charset="0"/>
              </a:rPr>
              <a:t> </a:t>
            </a:r>
            <a:r>
              <a:rPr lang="en-GB" altLang="en-US" sz="2000" dirty="0" err="1">
                <a:cs typeface="Arial" panose="020B0604020202020204" pitchFamily="34" charset="0"/>
              </a:rPr>
              <a:t>tvrdé</a:t>
            </a:r>
            <a:r>
              <a:rPr lang="en-GB" altLang="en-US" sz="2000" dirty="0">
                <a:cs typeface="Arial" panose="020B0604020202020204" pitchFamily="34" charset="0"/>
              </a:rPr>
              <a:t>, t</a:t>
            </a:r>
            <a:r>
              <a:rPr lang="cs-CZ" altLang="en-US" sz="2000" dirty="0">
                <a:cs typeface="Arial" panose="020B0604020202020204" pitchFamily="34" charset="0"/>
              </a:rPr>
              <a:t>ě</a:t>
            </a:r>
            <a:r>
              <a:rPr lang="en-GB" altLang="en-US" sz="2000" dirty="0" err="1">
                <a:cs typeface="Arial" panose="020B0604020202020204" pitchFamily="34" charset="0"/>
              </a:rPr>
              <a:t>žkotavitelné</a:t>
            </a:r>
            <a:r>
              <a:rPr lang="en-GB" altLang="en-US" sz="2000" dirty="0">
                <a:cs typeface="Arial" panose="020B0604020202020204" pitchFamily="34" charset="0"/>
              </a:rPr>
              <a:t> a </a:t>
            </a:r>
            <a:r>
              <a:rPr lang="en-GB" altLang="en-US" sz="2000" dirty="0" err="1">
                <a:cs typeface="Arial" panose="020B0604020202020204" pitchFamily="34" charset="0"/>
              </a:rPr>
              <a:t>málo</a:t>
            </a:r>
            <a:r>
              <a:rPr lang="en-GB" altLang="en-US" sz="2000" dirty="0">
                <a:cs typeface="Arial" panose="020B0604020202020204" pitchFamily="34" charset="0"/>
              </a:rPr>
              <a:t> </a:t>
            </a:r>
            <a:r>
              <a:rPr lang="en-GB" altLang="en-US" sz="2000" dirty="0" err="1">
                <a:cs typeface="Arial" panose="020B0604020202020204" pitchFamily="34" charset="0"/>
              </a:rPr>
              <a:t>reaktivní</a:t>
            </a:r>
            <a:r>
              <a:rPr lang="cs-CZ" altLang="en-US" sz="2000" dirty="0">
                <a:cs typeface="Arial" panose="020B0604020202020204" pitchFamily="34" charset="0"/>
              </a:rPr>
              <a:t>.</a:t>
            </a:r>
          </a:p>
          <a:p>
            <a:pPr>
              <a:buNone/>
            </a:pPr>
            <a:r>
              <a:rPr lang="en-GB" altLang="en-US" sz="2000" dirty="0">
                <a:cs typeface="Arial" panose="020B0604020202020204" pitchFamily="34" charset="0"/>
              </a:rPr>
              <a:t>N</a:t>
            </a:r>
            <a:r>
              <a:rPr lang="cs-CZ" altLang="en-US" sz="2000" dirty="0">
                <a:cs typeface="Arial" panose="020B0604020202020204" pitchFamily="34" charset="0"/>
              </a:rPr>
              <a:t>ě</a:t>
            </a:r>
            <a:r>
              <a:rPr lang="en-GB" altLang="en-US" sz="2000" dirty="0" err="1">
                <a:cs typeface="Arial" panose="020B0604020202020204" pitchFamily="34" charset="0"/>
              </a:rPr>
              <a:t>které</a:t>
            </a:r>
            <a:r>
              <a:rPr lang="en-GB" altLang="en-US" sz="2000" dirty="0">
                <a:cs typeface="Arial" panose="020B0604020202020204" pitchFamily="34" charset="0"/>
              </a:rPr>
              <a:t> </a:t>
            </a:r>
            <a:r>
              <a:rPr lang="en-GB" altLang="en-US" sz="2000" dirty="0" err="1">
                <a:cs typeface="Arial" panose="020B0604020202020204" pitchFamily="34" charset="0"/>
              </a:rPr>
              <a:t>karbidy</a:t>
            </a:r>
            <a:r>
              <a:rPr lang="en-GB" altLang="en-US" sz="2000" dirty="0">
                <a:cs typeface="Arial" panose="020B0604020202020204" pitchFamily="34" charset="0"/>
              </a:rPr>
              <a:t> </a:t>
            </a:r>
            <a:r>
              <a:rPr lang="en-GB" altLang="en-US" sz="2000" dirty="0" err="1">
                <a:cs typeface="Arial" panose="020B0604020202020204" pitchFamily="34" charset="0"/>
              </a:rPr>
              <a:t>schopné</a:t>
            </a:r>
            <a:r>
              <a:rPr lang="en-GB" altLang="en-US" sz="2000" dirty="0">
                <a:cs typeface="Arial" panose="020B0604020202020204" pitchFamily="34" charset="0"/>
              </a:rPr>
              <a:t> se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horka</a:t>
            </a:r>
            <a:r>
              <a:rPr lang="en-GB" altLang="en-US" sz="2000" dirty="0">
                <a:cs typeface="Arial" panose="020B0604020202020204" pitchFamily="34" charset="0"/>
              </a:rPr>
              <a:t> </a:t>
            </a:r>
            <a:r>
              <a:rPr lang="en-GB" altLang="en-US" sz="2000" u="sng" dirty="0" err="1">
                <a:cs typeface="Arial" panose="020B0604020202020204" pitchFamily="34" charset="0"/>
              </a:rPr>
              <a:t>hydrolyzovat</a:t>
            </a:r>
            <a:r>
              <a:rPr lang="en-GB" altLang="en-US" sz="2000" dirty="0">
                <a:cs typeface="Arial" panose="020B0604020202020204" pitchFamily="34" charset="0"/>
              </a:rPr>
              <a:t>:</a:t>
            </a:r>
          </a:p>
          <a:p>
            <a:pPr algn="ctr">
              <a:buNone/>
            </a:pPr>
            <a:r>
              <a:rPr lang="cs-CZ" altLang="en-US" sz="2000" dirty="0">
                <a:cs typeface="Arial" panose="020B0604020202020204" pitchFamily="34" charset="0"/>
              </a:rPr>
              <a:t>	</a:t>
            </a:r>
            <a:r>
              <a:rPr lang="en-GB" altLang="en-US" sz="2000" dirty="0">
                <a:cs typeface="Arial" panose="020B0604020202020204" pitchFamily="34" charset="0"/>
              </a:rPr>
              <a:t>Al</a:t>
            </a:r>
            <a:r>
              <a:rPr lang="en-GB" altLang="en-US" sz="2000" baseline="-25000" dirty="0">
                <a:cs typeface="Arial" panose="020B0604020202020204" pitchFamily="34" charset="0"/>
              </a:rPr>
              <a:t>4</a:t>
            </a:r>
            <a:r>
              <a:rPr lang="en-GB" altLang="en-US" sz="2000" dirty="0">
                <a:cs typeface="Arial" panose="020B0604020202020204" pitchFamily="34" charset="0"/>
              </a:rPr>
              <a:t>C</a:t>
            </a:r>
            <a:r>
              <a:rPr lang="en-GB" altLang="en-US" sz="2000" baseline="-25000" dirty="0">
                <a:cs typeface="Arial" panose="020B0604020202020204" pitchFamily="34" charset="0"/>
              </a:rPr>
              <a:t>3</a:t>
            </a:r>
            <a:r>
              <a:rPr lang="en-GB" altLang="en-US" sz="2000" dirty="0">
                <a:cs typeface="Arial" panose="020B0604020202020204" pitchFamily="34" charset="0"/>
              </a:rPr>
              <a:t> + 12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Al(OH)</a:t>
            </a:r>
            <a:r>
              <a:rPr lang="en-GB" altLang="en-US" sz="2000" baseline="-25000" dirty="0">
                <a:cs typeface="Arial" panose="020B0604020202020204" pitchFamily="34" charset="0"/>
              </a:rPr>
              <a:t>3</a:t>
            </a:r>
            <a:r>
              <a:rPr lang="en-GB" altLang="en-US" sz="2000" dirty="0">
                <a:cs typeface="Arial" panose="020B0604020202020204" pitchFamily="34" charset="0"/>
              </a:rPr>
              <a:t> + 3 CH</a:t>
            </a:r>
            <a:r>
              <a:rPr lang="en-GB" altLang="en-US" sz="2000" baseline="-25000" dirty="0">
                <a:cs typeface="Arial" panose="020B0604020202020204" pitchFamily="34" charset="0"/>
              </a:rPr>
              <a:t>4</a:t>
            </a:r>
            <a:endParaRPr lang="en-GB"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b="1" dirty="0" err="1">
                <a:cs typeface="Arial" panose="020B0604020202020204" pitchFamily="34" charset="0"/>
              </a:rPr>
              <a:t>Karbid</a:t>
            </a:r>
            <a:r>
              <a:rPr lang="en-GB" altLang="en-US" sz="2000" b="1" dirty="0">
                <a:cs typeface="Arial" panose="020B0604020202020204" pitchFamily="34" charset="0"/>
              </a:rPr>
              <a:t> k</a:t>
            </a:r>
            <a:r>
              <a:rPr lang="cs-CZ" altLang="en-US" sz="2000" b="1" dirty="0">
                <a:cs typeface="Arial" panose="020B0604020202020204" pitchFamily="34" charset="0"/>
              </a:rPr>
              <a:t>ř</a:t>
            </a:r>
            <a:r>
              <a:rPr lang="en-GB" altLang="en-US" sz="2000" b="1" dirty="0" err="1">
                <a:cs typeface="Arial" panose="020B0604020202020204" pitchFamily="34" charset="0"/>
              </a:rPr>
              <a:t>emi</a:t>
            </a:r>
            <a:r>
              <a:rPr lang="cs-CZ" altLang="en-US" sz="2000" b="1" dirty="0">
                <a:cs typeface="Arial" panose="020B0604020202020204" pitchFamily="34" charset="0"/>
              </a:rPr>
              <a:t>č</a:t>
            </a:r>
            <a:r>
              <a:rPr lang="en-GB" altLang="en-US" sz="2000" b="1" dirty="0" err="1">
                <a:cs typeface="Arial" panose="020B0604020202020204" pitchFamily="34" charset="0"/>
              </a:rPr>
              <a:t>itý</a:t>
            </a:r>
            <a:r>
              <a:rPr lang="en-GB" altLang="en-US" sz="2000" b="1" dirty="0">
                <a:cs typeface="Arial" panose="020B0604020202020204" pitchFamily="34" charset="0"/>
              </a:rPr>
              <a:t> (</a:t>
            </a:r>
            <a:r>
              <a:rPr lang="en-GB" altLang="en-US" sz="2000" b="1" dirty="0" err="1">
                <a:cs typeface="Arial" panose="020B0604020202020204" pitchFamily="34" charset="0"/>
              </a:rPr>
              <a:t>karborundum</a:t>
            </a:r>
            <a:r>
              <a:rPr lang="en-GB" altLang="en-US" sz="2000" b="1" dirty="0">
                <a:cs typeface="Arial" panose="020B0604020202020204" pitchFamily="34" charset="0"/>
              </a:rPr>
              <a:t>) </a:t>
            </a:r>
            <a:r>
              <a:rPr lang="en-GB" altLang="en-US" sz="2000" b="1" dirty="0" err="1">
                <a:cs typeface="Arial" panose="020B0604020202020204" pitchFamily="34" charset="0"/>
              </a:rPr>
              <a:t>SiC</a:t>
            </a:r>
            <a:endParaRPr lang="en-GB" altLang="en-US" sz="2000" b="1"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tvrdý</a:t>
            </a:r>
            <a:r>
              <a:rPr lang="en-GB" altLang="en-US" sz="2000" dirty="0">
                <a:cs typeface="Arial" panose="020B0604020202020204" pitchFamily="34" charset="0"/>
              </a:rPr>
              <a:t>, </a:t>
            </a:r>
            <a:r>
              <a:rPr lang="en-GB" altLang="en-US" sz="2000" dirty="0" err="1">
                <a:cs typeface="Arial" panose="020B0604020202020204" pitchFamily="34" charset="0"/>
              </a:rPr>
              <a:t>brusný</a:t>
            </a:r>
            <a:r>
              <a:rPr lang="en-GB" altLang="en-US" sz="2000" dirty="0">
                <a:cs typeface="Arial" panose="020B0604020202020204" pitchFamily="34" charset="0"/>
              </a:rPr>
              <a:t> </a:t>
            </a:r>
            <a:r>
              <a:rPr lang="en-GB" altLang="en-US" sz="2000" dirty="0" err="1">
                <a:cs typeface="Arial" panose="020B0604020202020204" pitchFamily="34" charset="0"/>
              </a:rPr>
              <a:t>materi</a:t>
            </a:r>
            <a:r>
              <a:rPr lang="cs-CZ" altLang="en-US" sz="2000" dirty="0">
                <a:cs typeface="Arial" panose="020B0604020202020204" pitchFamily="34" charset="0"/>
              </a:rPr>
              <a:t>á</a:t>
            </a:r>
            <a:r>
              <a:rPr lang="en-GB" altLang="en-US" sz="2000" dirty="0">
                <a:cs typeface="Arial" panose="020B0604020202020204" pitchFamily="34" charset="0"/>
              </a:rPr>
              <a:t>l</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brousky</a:t>
            </a:r>
            <a:r>
              <a:rPr lang="en-GB" altLang="en-US" sz="2000" dirty="0">
                <a:cs typeface="Arial" panose="020B0604020202020204" pitchFamily="34" charset="0"/>
              </a:rPr>
              <a:t>, </a:t>
            </a:r>
            <a:r>
              <a:rPr lang="en-GB" altLang="en-US" sz="2000" dirty="0" err="1">
                <a:cs typeface="Arial" panose="020B0604020202020204" pitchFamily="34" charset="0"/>
              </a:rPr>
              <a:t>brusn</a:t>
            </a:r>
            <a:r>
              <a:rPr lang="cs-CZ" altLang="en-US" sz="2000" dirty="0">
                <a:cs typeface="Arial" panose="020B0604020202020204" pitchFamily="34" charset="0"/>
              </a:rPr>
              <a:t>é </a:t>
            </a:r>
          </a:p>
          <a:p>
            <a:pPr eaLnBrk="1" hangingPunct="1">
              <a:buFont typeface="Wingdings" pitchFamily="2" charset="2"/>
              <a:buNone/>
            </a:pPr>
            <a:r>
              <a:rPr lang="cs-CZ" altLang="en-US" sz="2000" dirty="0">
                <a:cs typeface="Arial" panose="020B0604020202020204" pitchFamily="34" charset="0"/>
              </a:rPr>
              <a:t>kotouče, brusný (smirkový) papír.</a:t>
            </a:r>
            <a:endParaRPr lang="en-GB" altLang="en-US" sz="2000" dirty="0">
              <a:cs typeface="Arial" panose="020B0604020202020204" pitchFamily="34" charset="0"/>
            </a:endParaRPr>
          </a:p>
          <a:p>
            <a:pPr eaLnBrk="1" hangingPunct="1">
              <a:buFont typeface="Wingdings" pitchFamily="2" charset="2"/>
              <a:buNone/>
            </a:pPr>
            <a:endParaRPr lang="cs-CZ" altLang="en-US" sz="2000" dirty="0">
              <a:solidFill>
                <a:srgbClr val="FF0000"/>
              </a:solidFill>
              <a:cs typeface="Arial" panose="020B0604020202020204" pitchFamily="34" charset="0"/>
            </a:endParaRPr>
          </a:p>
          <a:p>
            <a:pPr eaLnBrk="1" hangingPunct="1">
              <a:buFont typeface="Wingdings" pitchFamily="2" charset="2"/>
              <a:buNone/>
            </a:pPr>
            <a:endParaRPr lang="cs-CZ" altLang="en-US" sz="2000" dirty="0">
              <a:solidFill>
                <a:srgbClr val="FF0000"/>
              </a:solidFill>
              <a:cs typeface="Arial" panose="020B0604020202020204" pitchFamily="34" charset="0"/>
            </a:endParaRPr>
          </a:p>
          <a:p>
            <a:pPr>
              <a:buNone/>
            </a:pPr>
            <a:r>
              <a:rPr lang="en-GB" altLang="en-US" sz="2000" b="1" dirty="0" err="1">
                <a:cs typeface="Arial" panose="020B0604020202020204" pitchFamily="34" charset="0"/>
              </a:rPr>
              <a:t>Karbid</a:t>
            </a:r>
            <a:r>
              <a:rPr lang="en-GB" altLang="en-US" sz="2000" b="1" dirty="0">
                <a:cs typeface="Arial" panose="020B0604020202020204" pitchFamily="34" charset="0"/>
              </a:rPr>
              <a:t> </a:t>
            </a:r>
            <a:r>
              <a:rPr lang="cs-CZ" altLang="en-US" sz="2000" b="1" dirty="0">
                <a:cs typeface="Arial" panose="020B0604020202020204" pitchFamily="34" charset="0"/>
              </a:rPr>
              <a:t>wolframu</a:t>
            </a:r>
            <a:r>
              <a:rPr lang="en-GB" altLang="en-US" sz="2000" b="1" dirty="0">
                <a:cs typeface="Arial" panose="020B0604020202020204" pitchFamily="34" charset="0"/>
              </a:rPr>
              <a:t> </a:t>
            </a:r>
            <a:r>
              <a:rPr lang="cs-CZ" altLang="en-US" sz="2000" b="1" dirty="0">
                <a:cs typeface="Arial" panose="020B0604020202020204" pitchFamily="34" charset="0"/>
              </a:rPr>
              <a:t>W</a:t>
            </a:r>
            <a:r>
              <a:rPr lang="en-GB" altLang="en-US" sz="2000" b="1" dirty="0">
                <a:cs typeface="Arial" panose="020B0604020202020204" pitchFamily="34" charset="0"/>
              </a:rPr>
              <a:t>C</a:t>
            </a:r>
          </a:p>
          <a:p>
            <a:pPr>
              <a:buNone/>
            </a:pP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tvrdý</a:t>
            </a:r>
            <a:r>
              <a:rPr lang="en-GB" altLang="en-US" sz="2000" dirty="0">
                <a:cs typeface="Arial" panose="020B0604020202020204" pitchFamily="34" charset="0"/>
              </a:rPr>
              <a:t>, </a:t>
            </a:r>
            <a:r>
              <a:rPr lang="cs-CZ" altLang="en-US" sz="2000" dirty="0">
                <a:cs typeface="Arial" panose="020B0604020202020204" pitchFamily="34" charset="0"/>
              </a:rPr>
              <a:t>obráběcí a chirurgické nástroje. </a:t>
            </a:r>
            <a:endParaRPr lang="en-GB" altLang="en-US" sz="2000" dirty="0">
              <a:cs typeface="Arial" panose="020B0604020202020204" pitchFamily="34" charset="0"/>
            </a:endParaRPr>
          </a:p>
          <a:p>
            <a:pPr eaLnBrk="1" hangingPunct="1">
              <a:buFont typeface="Wingdings" pitchFamily="2" charset="2"/>
              <a:buNone/>
            </a:pPr>
            <a:endParaRPr lang="en-GB" altLang="en-US" sz="2000" baseline="-25000" dirty="0">
              <a:solidFill>
                <a:srgbClr val="FF0000"/>
              </a:solidFill>
              <a:cs typeface="Arial" panose="020B0604020202020204" pitchFamily="34" charset="0"/>
            </a:endParaRPr>
          </a:p>
        </p:txBody>
      </p:sp>
      <p:pic>
        <p:nvPicPr>
          <p:cNvPr id="3" name="Obrázek 2" descr="Obsah obrázku interiér, vsedě, malé, stůl&#10;&#10;Popis byl vytvořen automaticky">
            <a:extLst>
              <a:ext uri="{FF2B5EF4-FFF2-40B4-BE49-F238E27FC236}">
                <a16:creationId xmlns:a16="http://schemas.microsoft.com/office/drawing/2014/main" id="{A69A528A-9AD8-4B9A-890B-48D30459D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4800600"/>
            <a:ext cx="2819400" cy="1879600"/>
          </a:xfrm>
          <a:prstGeom prst="rect">
            <a:avLst/>
          </a:prstGeom>
        </p:spPr>
      </p:pic>
      <p:pic>
        <p:nvPicPr>
          <p:cNvPr id="5" name="Obrázek 4" descr="Obsah obrázku malé, vsedě, stůl, dřevěné&#10;&#10;Popis byl vytvořen automaticky">
            <a:extLst>
              <a:ext uri="{FF2B5EF4-FFF2-40B4-BE49-F238E27FC236}">
                <a16:creationId xmlns:a16="http://schemas.microsoft.com/office/drawing/2014/main" id="{BC5E012B-A1A2-4E16-9006-7076D4657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438400"/>
            <a:ext cx="2608276" cy="2325630"/>
          </a:xfrm>
          <a:prstGeom prst="rect">
            <a:avLst/>
          </a:prstGeom>
        </p:spPr>
      </p:pic>
    </p:spTree>
    <p:extLst>
      <p:ext uri="{BB962C8B-B14F-4D97-AF65-F5344CB8AC3E}">
        <p14:creationId xmlns:p14="http://schemas.microsoft.com/office/powerpoint/2010/main" val="2650938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228600"/>
            <a:ext cx="8839200" cy="6432530"/>
          </a:xfrm>
          <a:prstGeom prst="rect">
            <a:avLst/>
          </a:prstGeom>
        </p:spPr>
        <p:txBody>
          <a:bodyPr wrap="square">
            <a:spAutoFit/>
          </a:bodyPr>
          <a:lstStyle/>
          <a:p>
            <a:r>
              <a:rPr lang="en-GB" altLang="en-US" sz="2000" dirty="0">
                <a:cs typeface="Arial" panose="020B0604020202020204" pitchFamily="34" charset="0"/>
              </a:rPr>
              <a:t>4) </a:t>
            </a:r>
            <a:r>
              <a:rPr lang="en-GB" altLang="en-US" sz="2000" b="1" dirty="0" err="1">
                <a:cs typeface="Arial" panose="020B0604020202020204" pitchFamily="34" charset="0"/>
              </a:rPr>
              <a:t>Karbidy</a:t>
            </a:r>
            <a:r>
              <a:rPr lang="en-GB" altLang="en-US" sz="2000" b="1" dirty="0">
                <a:cs typeface="Arial" panose="020B0604020202020204" pitchFamily="34" charset="0"/>
              </a:rPr>
              <a:t> s </a:t>
            </a:r>
            <a:r>
              <a:rPr lang="en-GB" altLang="en-US" sz="2000" b="1" dirty="0" err="1">
                <a:cs typeface="Arial" panose="020B0604020202020204" pitchFamily="34" charset="0"/>
              </a:rPr>
              <a:t>intersticiálními</a:t>
            </a:r>
            <a:r>
              <a:rPr lang="en-GB" altLang="en-US" sz="2000" b="1" dirty="0">
                <a:cs typeface="Arial" panose="020B0604020202020204" pitchFamily="34" charset="0"/>
              </a:rPr>
              <a:t> (</a:t>
            </a:r>
            <a:r>
              <a:rPr lang="en-GB" altLang="en-US" sz="2000" b="1" dirty="0" err="1">
                <a:cs typeface="Arial" panose="020B0604020202020204" pitchFamily="34" charset="0"/>
              </a:rPr>
              <a:t>vmeze</a:t>
            </a:r>
            <a:r>
              <a:rPr lang="cs-CZ" altLang="en-US" sz="2000" b="1" dirty="0">
                <a:cs typeface="Arial" panose="020B0604020202020204" pitchFamily="34" charset="0"/>
              </a:rPr>
              <a:t>ř</a:t>
            </a:r>
            <a:r>
              <a:rPr lang="en-GB" altLang="en-US" sz="2000" b="1" dirty="0" err="1">
                <a:cs typeface="Arial" panose="020B0604020202020204" pitchFamily="34" charset="0"/>
              </a:rPr>
              <a:t>enými</a:t>
            </a:r>
            <a:r>
              <a:rPr lang="en-GB" altLang="en-US" sz="2000" b="1" dirty="0">
                <a:cs typeface="Arial" panose="020B0604020202020204" pitchFamily="34" charset="0"/>
              </a:rPr>
              <a:t>) atomy </a:t>
            </a:r>
            <a:r>
              <a:rPr lang="en-GB" altLang="en-US" sz="2000" b="1" dirty="0" err="1">
                <a:cs typeface="Arial" panose="020B0604020202020204" pitchFamily="34" charset="0"/>
              </a:rPr>
              <a:t>uhlíku</a:t>
            </a:r>
            <a:r>
              <a:rPr lang="en-GB" altLang="en-US" sz="2000" dirty="0">
                <a:cs typeface="Arial" panose="020B0604020202020204" pitchFamily="34" charset="0"/>
              </a:rPr>
              <a:t>:   </a:t>
            </a:r>
            <a:endParaRPr lang="cs-CZ" altLang="en-US" sz="2000" dirty="0">
              <a:cs typeface="Arial" panose="020B0604020202020204" pitchFamily="34" charset="0"/>
            </a:endParaRPr>
          </a:p>
          <a:p>
            <a:r>
              <a:rPr lang="en-GB" altLang="en-US" sz="2000" dirty="0">
                <a:cs typeface="Arial" panose="020B0604020202020204" pitchFamily="34" charset="0"/>
              </a:rPr>
              <a:t>nap</a:t>
            </a:r>
            <a:r>
              <a:rPr lang="cs-CZ" altLang="en-US" sz="2000" dirty="0">
                <a:cs typeface="Arial" panose="020B0604020202020204" pitchFamily="34" charset="0"/>
              </a:rPr>
              <a:t>ř</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TiC</a:t>
            </a:r>
            <a:r>
              <a:rPr lang="en-GB" altLang="en-US" sz="2000" dirty="0">
                <a:cs typeface="Arial" panose="020B0604020202020204" pitchFamily="34" charset="0"/>
              </a:rPr>
              <a:t>, VC, </a:t>
            </a:r>
            <a:r>
              <a:rPr lang="en-GB" altLang="en-US" sz="2000" dirty="0" err="1">
                <a:cs typeface="Arial" panose="020B0604020202020204" pitchFamily="34" charset="0"/>
              </a:rPr>
              <a:t>MoC</a:t>
            </a:r>
            <a:r>
              <a:rPr lang="en-GB" altLang="en-US" sz="2000" dirty="0">
                <a:cs typeface="Arial" panose="020B0604020202020204" pitchFamily="34" charset="0"/>
              </a:rPr>
              <a:t> </a:t>
            </a:r>
            <a:r>
              <a:rPr lang="en-GB" altLang="en-US" sz="2000" dirty="0" err="1">
                <a:cs typeface="Arial" panose="020B0604020202020204" pitchFamily="34" charset="0"/>
              </a:rPr>
              <a:t>apod</a:t>
            </a:r>
            <a:r>
              <a:rPr lang="en-GB" altLang="en-US" sz="2000" dirty="0">
                <a:cs typeface="Arial" panose="020B0604020202020204" pitchFamily="34" charset="0"/>
              </a:rPr>
              <a:t>.</a:t>
            </a:r>
          </a:p>
          <a:p>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krystalové</a:t>
            </a:r>
            <a:r>
              <a:rPr lang="en-GB" altLang="en-US" sz="2000" dirty="0">
                <a:cs typeface="Arial" panose="020B0604020202020204" pitchFamily="34" charset="0"/>
              </a:rPr>
              <a:t> m</a:t>
            </a:r>
            <a:r>
              <a:rPr lang="cs-CZ" altLang="en-US" sz="2000" dirty="0">
                <a:cs typeface="Arial" panose="020B0604020202020204" pitchFamily="34" charset="0"/>
              </a:rPr>
              <a:t>ř</a:t>
            </a:r>
            <a:r>
              <a:rPr lang="en-GB" altLang="en-US" sz="2000" dirty="0" err="1">
                <a:cs typeface="Arial" panose="020B0604020202020204" pitchFamily="34" charset="0"/>
              </a:rPr>
              <a:t>ížky</a:t>
            </a:r>
            <a:r>
              <a:rPr lang="en-GB" altLang="en-US" sz="2000" dirty="0">
                <a:cs typeface="Arial" panose="020B0604020202020204" pitchFamily="34" charset="0"/>
              </a:rPr>
              <a:t> t</a:t>
            </a:r>
            <a:r>
              <a:rPr lang="cs-CZ" altLang="en-US" sz="2000" dirty="0">
                <a:cs typeface="Arial" panose="020B0604020202020204" pitchFamily="34" charset="0"/>
              </a:rPr>
              <a:t>ě</a:t>
            </a:r>
            <a:r>
              <a:rPr lang="en-GB" altLang="en-US" sz="2000" dirty="0" err="1">
                <a:cs typeface="Arial" panose="020B0604020202020204" pitchFamily="34" charset="0"/>
              </a:rPr>
              <a:t>žších</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schopné</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ijímat</a:t>
            </a:r>
            <a:r>
              <a:rPr lang="en-GB" altLang="en-US" sz="2000" dirty="0">
                <a:cs typeface="Arial" panose="020B0604020202020204" pitchFamily="34" charset="0"/>
              </a:rPr>
              <a:t> do </a:t>
            </a:r>
            <a:r>
              <a:rPr lang="en-GB" altLang="en-US" sz="2000" dirty="0" err="1">
                <a:cs typeface="Arial" panose="020B0604020202020204" pitchFamily="34" charset="0"/>
              </a:rPr>
              <a:t>mezia</a:t>
            </a:r>
            <a:r>
              <a:rPr lang="cs-CZ" altLang="en-US" sz="2000" dirty="0">
                <a:cs typeface="Arial" panose="020B0604020202020204" pitchFamily="34" charset="0"/>
              </a:rPr>
              <a:t>t</a:t>
            </a:r>
            <a:r>
              <a:rPr lang="en-US" altLang="en-US" sz="2000" dirty="0" err="1">
                <a:cs typeface="Arial" panose="020B0604020202020204" pitchFamily="34" charset="0"/>
              </a:rPr>
              <a:t>omov</a:t>
            </a:r>
            <a:r>
              <a:rPr lang="cs-CZ" altLang="en-US" sz="2000" dirty="0">
                <a:cs typeface="Arial" panose="020B0604020202020204" pitchFamily="34" charset="0"/>
              </a:rPr>
              <a:t>ý</a:t>
            </a:r>
            <a:r>
              <a:rPr lang="en-US" altLang="en-US" sz="2000" dirty="0" err="1">
                <a:cs typeface="Arial" panose="020B0604020202020204" pitchFamily="34" charset="0"/>
              </a:rPr>
              <a:t>ch</a:t>
            </a:r>
            <a:r>
              <a:rPr lang="en-GB" altLang="en-US" sz="2000" dirty="0">
                <a:cs typeface="Arial" panose="020B0604020202020204" pitchFamily="34" charset="0"/>
              </a:rPr>
              <a:t> </a:t>
            </a:r>
            <a:r>
              <a:rPr lang="en-GB" altLang="en-US" sz="2000" dirty="0" err="1">
                <a:cs typeface="Arial" panose="020B0604020202020204" pitchFamily="34" charset="0"/>
              </a:rPr>
              <a:t>dutin</a:t>
            </a:r>
            <a:r>
              <a:rPr lang="en-GB" altLang="en-US" sz="2000" dirty="0">
                <a:cs typeface="Arial" panose="020B0604020202020204" pitchFamily="34" charset="0"/>
              </a:rPr>
              <a:t> </a:t>
            </a:r>
            <a:r>
              <a:rPr lang="en-GB" altLang="en-US" sz="2000" dirty="0" err="1">
                <a:cs typeface="Arial" panose="020B0604020202020204" pitchFamily="34" charset="0"/>
              </a:rPr>
              <a:t>malé</a:t>
            </a:r>
            <a:r>
              <a:rPr lang="en-GB" altLang="en-US" sz="2000" dirty="0">
                <a:cs typeface="Arial" panose="020B0604020202020204" pitchFamily="34" charset="0"/>
              </a:rPr>
              <a:t> atomy </a:t>
            </a:r>
            <a:r>
              <a:rPr lang="en-GB" altLang="en-US" sz="2000" dirty="0" err="1">
                <a:cs typeface="Arial" panose="020B0604020202020204" pitchFamily="34" charset="0"/>
              </a:rPr>
              <a:t>uhlíku</a:t>
            </a:r>
            <a:endParaRPr lang="cs-CZ" altLang="en-US" sz="2000" dirty="0">
              <a:cs typeface="Arial" panose="020B0604020202020204" pitchFamily="34" charset="0"/>
            </a:endParaRPr>
          </a:p>
          <a:p>
            <a:r>
              <a:rPr lang="cs-CZ" altLang="en-US" sz="2000" dirty="0">
                <a:cs typeface="Arial" panose="020B0604020202020204" pitchFamily="34" charset="0"/>
              </a:rPr>
              <a:t>  </a:t>
            </a:r>
            <a:r>
              <a:rPr lang="en-GB" altLang="en-US" sz="2000" dirty="0">
                <a:cs typeface="Arial" panose="020B0604020202020204" pitchFamily="34" charset="0"/>
              </a:rPr>
              <a:t>- v</a:t>
            </a:r>
            <a:r>
              <a:rPr lang="cs-CZ" altLang="en-US" sz="2000" dirty="0">
                <a:cs typeface="Arial" panose="020B0604020202020204" pitchFamily="34" charset="0"/>
              </a:rPr>
              <a:t>ě</a:t>
            </a:r>
            <a:r>
              <a:rPr lang="en-GB" altLang="en-US" sz="2000" dirty="0" err="1">
                <a:cs typeface="Arial" panose="020B0604020202020204" pitchFamily="34" charset="0"/>
              </a:rPr>
              <a:t>tšinou</a:t>
            </a:r>
            <a:r>
              <a:rPr lang="en-GB" altLang="en-US" sz="2000" dirty="0">
                <a:cs typeface="Arial" panose="020B0604020202020204" pitchFamily="34" charset="0"/>
              </a:rPr>
              <a:t> </a:t>
            </a:r>
            <a:r>
              <a:rPr lang="en-GB" altLang="en-US" sz="2000" dirty="0" err="1">
                <a:cs typeface="Arial" panose="020B0604020202020204" pitchFamily="34" charset="0"/>
              </a:rPr>
              <a:t>nestechiom</a:t>
            </a:r>
            <a:r>
              <a:rPr lang="cs-CZ" altLang="en-US" sz="2000" dirty="0">
                <a:cs typeface="Arial" panose="020B0604020202020204" pitchFamily="34" charset="0"/>
              </a:rPr>
              <a:t>etické</a:t>
            </a:r>
            <a:r>
              <a:rPr lang="en-GB" altLang="en-US" sz="2000" dirty="0">
                <a:cs typeface="Arial" panose="020B0604020202020204" pitchFamily="34" charset="0"/>
              </a:rPr>
              <a:t>, t</a:t>
            </a:r>
            <a:r>
              <a:rPr lang="cs-CZ" altLang="en-US" sz="2000" dirty="0">
                <a:cs typeface="Arial" panose="020B0604020202020204" pitchFamily="34" charset="0"/>
              </a:rPr>
              <a:t>ě</a:t>
            </a:r>
            <a:r>
              <a:rPr lang="en-GB" altLang="en-US" sz="2000" dirty="0" err="1">
                <a:cs typeface="Arial" panose="020B0604020202020204" pitchFamily="34" charset="0"/>
              </a:rPr>
              <a:t>žkotavitelné</a:t>
            </a:r>
            <a:r>
              <a:rPr lang="en-GB" altLang="en-US" sz="2000" dirty="0">
                <a:cs typeface="Arial" panose="020B0604020202020204" pitchFamily="34" charset="0"/>
              </a:rPr>
              <a:t>, </a:t>
            </a:r>
            <a:r>
              <a:rPr lang="en-GB" altLang="en-US" sz="2000" dirty="0" err="1">
                <a:cs typeface="Arial" panose="020B0604020202020204" pitchFamily="34" charset="0"/>
              </a:rPr>
              <a:t>tvrdé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cs-CZ" altLang="en-US" sz="2000" dirty="0">
                <a:cs typeface="Arial" panose="020B0604020202020204" pitchFamily="34" charset="0"/>
              </a:rPr>
              <a:t>.</a:t>
            </a:r>
          </a:p>
          <a:p>
            <a:endParaRPr lang="cs-CZ" altLang="en-US" sz="2000" dirty="0">
              <a:cs typeface="Arial" panose="020B0604020202020204" pitchFamily="34" charset="0"/>
            </a:endParaRPr>
          </a:p>
          <a:p>
            <a:endParaRPr lang="cs-CZ" altLang="en-US" sz="800" dirty="0">
              <a:cs typeface="Arial" panose="020B0604020202020204" pitchFamily="34" charset="0"/>
            </a:endParaRPr>
          </a:p>
          <a:p>
            <a:r>
              <a:rPr lang="cs-CZ" sz="2400" b="1" dirty="0">
                <a:cs typeface="Arial" panose="020B0604020202020204" pitchFamily="34" charset="0"/>
              </a:rPr>
              <a:t>Silicidy</a:t>
            </a:r>
            <a:r>
              <a:rPr lang="cs-CZ" sz="2400" dirty="0">
                <a:cs typeface="Arial" panose="020B0604020202020204" pitchFamily="34" charset="0"/>
              </a:rPr>
              <a:t>  </a:t>
            </a:r>
          </a:p>
          <a:p>
            <a:r>
              <a:rPr lang="cs-CZ" sz="800" dirty="0">
                <a:cs typeface="Arial" panose="020B0604020202020204" pitchFamily="34" charset="0"/>
              </a:rPr>
              <a:t>   </a:t>
            </a:r>
          </a:p>
          <a:p>
            <a:r>
              <a:rPr lang="cs-CZ" sz="2000" dirty="0">
                <a:cs typeface="Arial" panose="020B0604020202020204" pitchFamily="34" charset="0"/>
              </a:rPr>
              <a:t>V silicidech se vyskytují různé vazby od vodivých kovových struktur po kovalentní či iontové. Atomy křemíků mají ve struktuře silicidů rozmanité postavení, a to jako: </a:t>
            </a:r>
          </a:p>
          <a:p>
            <a:endParaRPr lang="cs-CZ" sz="800" dirty="0">
              <a:cs typeface="Arial" panose="020B0604020202020204" pitchFamily="34" charset="0"/>
            </a:endParaRPr>
          </a:p>
          <a:p>
            <a:r>
              <a:rPr lang="cs-CZ" sz="2000" dirty="0">
                <a:cs typeface="Arial" panose="020B0604020202020204" pitchFamily="34" charset="0"/>
              </a:rPr>
              <a:t>1. </a:t>
            </a:r>
            <a:r>
              <a:rPr lang="cs-CZ" sz="2000" i="1" dirty="0">
                <a:cs typeface="Arial" panose="020B0604020202020204" pitchFamily="34" charset="0"/>
              </a:rPr>
              <a:t>samostatné atomy křemíku, </a:t>
            </a:r>
            <a:r>
              <a:rPr lang="cs-CZ" sz="2000" dirty="0">
                <a:cs typeface="Arial" panose="020B0604020202020204" pitchFamily="34" charset="0"/>
              </a:rPr>
              <a:t>které existují v elektricky vodivých silicidech mědi (Cu</a:t>
            </a:r>
            <a:r>
              <a:rPr lang="cs-CZ" sz="2000" baseline="-25000" dirty="0">
                <a:cs typeface="Arial" panose="020B0604020202020204" pitchFamily="34" charset="0"/>
              </a:rPr>
              <a:t>5</a:t>
            </a:r>
            <a:r>
              <a:rPr lang="cs-CZ" sz="2000" dirty="0">
                <a:cs typeface="Arial" panose="020B0604020202020204" pitchFamily="34" charset="0"/>
              </a:rPr>
              <a:t>Si), vanadu, chromu a manganu ((</a:t>
            </a:r>
            <a:r>
              <a:rPr lang="cs-CZ" sz="2000" dirty="0" err="1">
                <a:cs typeface="Arial" panose="020B0604020202020204" pitchFamily="34" charset="0"/>
              </a:rPr>
              <a:t>V,Cr,Mn</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Si), železa (Fe</a:t>
            </a:r>
            <a:r>
              <a:rPr lang="cs-CZ" sz="2000" baseline="-25000" dirty="0">
                <a:cs typeface="Arial" panose="020B0604020202020204" pitchFamily="34" charset="0"/>
              </a:rPr>
              <a:t>3</a:t>
            </a:r>
            <a:r>
              <a:rPr lang="cs-CZ" sz="2000" dirty="0">
                <a:cs typeface="Arial" panose="020B0604020202020204" pitchFamily="34" charset="0"/>
              </a:rPr>
              <a:t>Si), manganu (Mn</a:t>
            </a:r>
            <a:r>
              <a:rPr lang="cs-CZ" sz="2000" baseline="-25000" dirty="0">
                <a:cs typeface="Arial" panose="020B0604020202020204" pitchFamily="34" charset="0"/>
              </a:rPr>
              <a:t>3</a:t>
            </a:r>
            <a:r>
              <a:rPr lang="cs-CZ" sz="2000" dirty="0">
                <a:cs typeface="Arial" panose="020B0604020202020204" pitchFamily="34" charset="0"/>
              </a:rPr>
              <a:t>Si), a v nevodivých silicidech (</a:t>
            </a:r>
            <a:r>
              <a:rPr lang="cs-CZ" sz="2000" dirty="0" err="1">
                <a:cs typeface="Arial" panose="020B0604020202020204" pitchFamily="34" charset="0"/>
              </a:rPr>
              <a:t>Mg,Ge,Sn,Pb</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Si, (</a:t>
            </a:r>
            <a:r>
              <a:rPr lang="cs-CZ" sz="2000" dirty="0" err="1">
                <a:cs typeface="Arial" panose="020B0604020202020204" pitchFamily="34" charset="0"/>
              </a:rPr>
              <a:t>Ca,Ru,Ce,Rh,Ir,Ni</a:t>
            </a:r>
            <a:r>
              <a:rPr lang="cs-CZ" sz="2000" dirty="0">
                <a:cs typeface="Arial" panose="020B0604020202020204" pitchFamily="34" charset="0"/>
              </a:rPr>
              <a:t>)</a:t>
            </a:r>
            <a:r>
              <a:rPr lang="cs-CZ" sz="2000" baseline="-25000" dirty="0" err="1">
                <a:cs typeface="Arial" panose="020B0604020202020204" pitchFamily="34" charset="0"/>
              </a:rPr>
              <a:t>2</a:t>
            </a:r>
            <a:r>
              <a:rPr lang="cs-CZ" sz="2000" dirty="0" err="1">
                <a:cs typeface="Arial" panose="020B0604020202020204" pitchFamily="34" charset="0"/>
              </a:rPr>
              <a:t>Si</a:t>
            </a:r>
            <a:endParaRPr lang="cs-CZ" sz="2000" dirty="0">
              <a:cs typeface="Arial" panose="020B0604020202020204" pitchFamily="34" charset="0"/>
            </a:endParaRPr>
          </a:p>
          <a:p>
            <a:endParaRPr lang="cs-CZ" sz="800" dirty="0">
              <a:cs typeface="Arial" panose="020B0604020202020204" pitchFamily="34" charset="0"/>
            </a:endParaRPr>
          </a:p>
          <a:p>
            <a:r>
              <a:rPr lang="cs-CZ" sz="2000" dirty="0">
                <a:cs typeface="Arial" panose="020B0604020202020204" pitchFamily="34" charset="0"/>
              </a:rPr>
              <a:t>2. </a:t>
            </a:r>
            <a:r>
              <a:rPr lang="cs-CZ" sz="2000" i="1" dirty="0">
                <a:cs typeface="Arial" panose="020B0604020202020204" pitchFamily="34" charset="0"/>
              </a:rPr>
              <a:t>křemíkové dvojice Si</a:t>
            </a:r>
            <a:r>
              <a:rPr lang="cs-CZ" sz="2000" i="1" baseline="-25000" dirty="0">
                <a:cs typeface="Arial" panose="020B0604020202020204" pitchFamily="34" charset="0"/>
              </a:rPr>
              <a:t>2</a:t>
            </a:r>
            <a:r>
              <a:rPr lang="cs-CZ" sz="2000" dirty="0">
                <a:cs typeface="Arial" panose="020B0604020202020204" pitchFamily="34" charset="0"/>
              </a:rPr>
              <a:t>, které existují v silicidech uranu (U</a:t>
            </a:r>
            <a:r>
              <a:rPr lang="cs-CZ" sz="2000" baseline="-25000" dirty="0">
                <a:cs typeface="Arial" panose="020B0604020202020204" pitchFamily="34" charset="0"/>
              </a:rPr>
              <a:t>3</a:t>
            </a:r>
            <a:r>
              <a:rPr lang="cs-CZ" sz="2000" dirty="0">
                <a:cs typeface="Arial" panose="020B0604020202020204" pitchFamily="34" charset="0"/>
              </a:rPr>
              <a:t>Si</a:t>
            </a:r>
            <a:r>
              <a:rPr lang="cs-CZ" sz="2000" baseline="-25000" dirty="0">
                <a:cs typeface="Arial" panose="020B0604020202020204" pitchFamily="34" charset="0"/>
              </a:rPr>
              <a:t>2</a:t>
            </a:r>
            <a:r>
              <a:rPr lang="cs-CZ" sz="2000" dirty="0">
                <a:cs typeface="Arial" panose="020B0604020202020204" pitchFamily="34" charset="0"/>
              </a:rPr>
              <a:t>), hafnia a thoria</a:t>
            </a:r>
          </a:p>
          <a:p>
            <a:endParaRPr lang="cs-CZ" altLang="en-US" sz="800" dirty="0">
              <a:cs typeface="Arial" panose="020B0604020202020204" pitchFamily="34" charset="0"/>
            </a:endParaRPr>
          </a:p>
          <a:p>
            <a:pPr algn="just"/>
            <a:r>
              <a:rPr lang="cs-CZ" sz="2000" dirty="0">
                <a:cs typeface="Arial" panose="020B0604020202020204" pitchFamily="34" charset="0"/>
              </a:rPr>
              <a:t>3. </a:t>
            </a:r>
            <a:r>
              <a:rPr lang="cs-CZ" sz="2000" i="1" dirty="0">
                <a:cs typeface="Arial" panose="020B0604020202020204" pitchFamily="34" charset="0"/>
              </a:rPr>
              <a:t>křemíkové tetraedry </a:t>
            </a:r>
            <a:r>
              <a:rPr lang="cs-CZ" sz="2000" i="1" dirty="0" err="1">
                <a:cs typeface="Arial" panose="020B0604020202020204" pitchFamily="34" charset="0"/>
              </a:rPr>
              <a:t>Si</a:t>
            </a:r>
            <a:r>
              <a:rPr lang="cs-CZ" sz="2000" i="1" baseline="-25000" dirty="0" err="1">
                <a:cs typeface="Arial" panose="020B0604020202020204" pitchFamily="34" charset="0"/>
              </a:rPr>
              <a:t>4</a:t>
            </a:r>
            <a:r>
              <a:rPr lang="cs-CZ" sz="2000" dirty="0">
                <a:cs typeface="Arial" panose="020B0604020202020204" pitchFamily="34" charset="0"/>
              </a:rPr>
              <a:t>, které existují v silicidech draslíku (</a:t>
            </a:r>
            <a:r>
              <a:rPr lang="cs-CZ" sz="2000" dirty="0" err="1">
                <a:cs typeface="Arial" panose="020B0604020202020204" pitchFamily="34" charset="0"/>
              </a:rPr>
              <a:t>KSi</a:t>
            </a:r>
            <a:r>
              <a:rPr lang="cs-CZ" sz="2000" dirty="0">
                <a:cs typeface="Arial" panose="020B0604020202020204" pitchFamily="34" charset="0"/>
              </a:rPr>
              <a:t>), rubidia (</a:t>
            </a:r>
            <a:r>
              <a:rPr lang="cs-CZ" sz="2000" dirty="0" err="1">
                <a:cs typeface="Arial" panose="020B0604020202020204" pitchFamily="34" charset="0"/>
              </a:rPr>
              <a:t>RbSi</a:t>
            </a:r>
            <a:r>
              <a:rPr lang="cs-CZ" sz="2000" dirty="0">
                <a:cs typeface="Arial" panose="020B0604020202020204" pitchFamily="34" charset="0"/>
              </a:rPr>
              <a:t>) a cesia (</a:t>
            </a:r>
            <a:r>
              <a:rPr lang="cs-CZ" sz="2000" dirty="0" err="1">
                <a:cs typeface="Arial" panose="020B0604020202020204" pitchFamily="34" charset="0"/>
              </a:rPr>
              <a:t>CsSi</a:t>
            </a:r>
            <a:r>
              <a:rPr lang="cs-CZ" sz="2000" dirty="0">
                <a:cs typeface="Arial" panose="020B0604020202020204" pitchFamily="34" charset="0"/>
              </a:rPr>
              <a:t>)</a:t>
            </a:r>
          </a:p>
          <a:p>
            <a:pPr algn="just"/>
            <a:endParaRPr lang="cs-CZ" sz="800" dirty="0">
              <a:cs typeface="Arial" panose="020B0604020202020204" pitchFamily="34" charset="0"/>
            </a:endParaRPr>
          </a:p>
          <a:p>
            <a:pPr algn="just"/>
            <a:r>
              <a:rPr lang="cs-CZ" sz="2000" dirty="0">
                <a:cs typeface="Arial" panose="020B0604020202020204" pitchFamily="34" charset="0"/>
              </a:rPr>
              <a:t>4. </a:t>
            </a:r>
            <a:r>
              <a:rPr lang="cs-CZ" sz="2000" i="1" dirty="0">
                <a:cs typeface="Arial" panose="020B0604020202020204" pitchFamily="34" charset="0"/>
              </a:rPr>
              <a:t>křemíkové řetězce Si</a:t>
            </a:r>
            <a:r>
              <a:rPr lang="cs-CZ" sz="2000" i="1" baseline="-25000" dirty="0">
                <a:cs typeface="Arial" panose="020B0604020202020204" pitchFamily="34" charset="0"/>
              </a:rPr>
              <a:t>n</a:t>
            </a:r>
            <a:r>
              <a:rPr lang="cs-CZ" sz="2000" dirty="0">
                <a:cs typeface="Arial" panose="020B0604020202020204" pitchFamily="34" charset="0"/>
              </a:rPr>
              <a:t>, které existují v silicidech uranu (</a:t>
            </a:r>
            <a:r>
              <a:rPr lang="cs-CZ" sz="2000" dirty="0" err="1">
                <a:cs typeface="Arial" panose="020B0604020202020204" pitchFamily="34" charset="0"/>
              </a:rPr>
              <a:t>USi</a:t>
            </a:r>
            <a:r>
              <a:rPr lang="cs-CZ" sz="2000" dirty="0">
                <a:cs typeface="Arial" panose="020B0604020202020204" pitchFamily="34" charset="0"/>
              </a:rPr>
              <a:t>), titanu, zirkonia, hafnia, thoria, ceru a plutonia (Ti, </a:t>
            </a:r>
            <a:r>
              <a:rPr lang="cs-CZ" sz="2000" dirty="0" err="1">
                <a:cs typeface="Arial" panose="020B0604020202020204" pitchFamily="34" charset="0"/>
              </a:rPr>
              <a:t>Zr</a:t>
            </a:r>
            <a:r>
              <a:rPr lang="cs-CZ" sz="2000" dirty="0">
                <a:cs typeface="Arial" panose="020B0604020202020204" pitchFamily="34" charset="0"/>
              </a:rPr>
              <a:t>, </a:t>
            </a:r>
            <a:r>
              <a:rPr lang="cs-CZ" sz="2000" dirty="0" err="1">
                <a:cs typeface="Arial" panose="020B0604020202020204" pitchFamily="34" charset="0"/>
              </a:rPr>
              <a:t>Hf</a:t>
            </a:r>
            <a:r>
              <a:rPr lang="cs-CZ" sz="2000" dirty="0">
                <a:cs typeface="Arial" panose="020B0604020202020204" pitchFamily="34" charset="0"/>
              </a:rPr>
              <a:t>, </a:t>
            </a:r>
            <a:r>
              <a:rPr lang="cs-CZ" sz="2000" dirty="0" err="1">
                <a:cs typeface="Arial" panose="020B0604020202020204" pitchFamily="34" charset="0"/>
              </a:rPr>
              <a:t>Th</a:t>
            </a:r>
            <a:r>
              <a:rPr lang="cs-CZ" sz="2000" dirty="0">
                <a:cs typeface="Arial" panose="020B0604020202020204" pitchFamily="34" charset="0"/>
              </a:rPr>
              <a:t>, </a:t>
            </a:r>
            <a:r>
              <a:rPr lang="cs-CZ" sz="2000" dirty="0" err="1">
                <a:cs typeface="Arial" panose="020B0604020202020204" pitchFamily="34" charset="0"/>
              </a:rPr>
              <a:t>Ce</a:t>
            </a:r>
            <a:r>
              <a:rPr lang="cs-CZ" sz="2000" dirty="0">
                <a:cs typeface="Arial" panose="020B0604020202020204" pitchFamily="34" charset="0"/>
              </a:rPr>
              <a:t>, </a:t>
            </a:r>
            <a:r>
              <a:rPr lang="cs-CZ" sz="2000" dirty="0" err="1">
                <a:cs typeface="Arial" panose="020B0604020202020204" pitchFamily="34" charset="0"/>
              </a:rPr>
              <a:t>Pu</a:t>
            </a:r>
            <a:r>
              <a:rPr lang="cs-CZ" sz="2000" dirty="0">
                <a:cs typeface="Arial" panose="020B0604020202020204" pitchFamily="34" charset="0"/>
              </a:rPr>
              <a:t>)Si, vápníku (</a:t>
            </a:r>
            <a:r>
              <a:rPr lang="cs-CZ" sz="2000" dirty="0" err="1">
                <a:cs typeface="Arial" panose="020B0604020202020204" pitchFamily="34" charset="0"/>
              </a:rPr>
              <a:t>CaSi</a:t>
            </a:r>
            <a:r>
              <a:rPr lang="cs-CZ" sz="2000" dirty="0">
                <a:cs typeface="Arial" panose="020B0604020202020204" pitchFamily="34" charset="0"/>
              </a:rPr>
              <a:t>), stroncia (</a:t>
            </a:r>
            <a:r>
              <a:rPr lang="cs-CZ" sz="2000" dirty="0" err="1">
                <a:cs typeface="Arial" panose="020B0604020202020204" pitchFamily="34" charset="0"/>
              </a:rPr>
              <a:t>SrSi</a:t>
            </a:r>
            <a:r>
              <a:rPr lang="cs-CZ" sz="2000" dirty="0">
                <a:cs typeface="Arial" panose="020B0604020202020204" pitchFamily="34" charset="0"/>
              </a:rPr>
              <a:t>) a yttria (</a:t>
            </a:r>
            <a:r>
              <a:rPr lang="cs-CZ" sz="2000" dirty="0" err="1">
                <a:cs typeface="Arial" panose="020B0604020202020204" pitchFamily="34" charset="0"/>
              </a:rPr>
              <a:t>YSi</a:t>
            </a:r>
            <a:r>
              <a:rPr lang="cs-CZ" sz="2000" dirty="0">
                <a:cs typeface="Arial" panose="020B0604020202020204" pitchFamily="34" charset="0"/>
              </a:rPr>
              <a:t>)</a:t>
            </a:r>
          </a:p>
        </p:txBody>
      </p:sp>
    </p:spTree>
    <p:extLst>
      <p:ext uri="{BB962C8B-B14F-4D97-AF65-F5344CB8AC3E}">
        <p14:creationId xmlns:p14="http://schemas.microsoft.com/office/powerpoint/2010/main" val="2669938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9856" y="3048000"/>
            <a:ext cx="8610600" cy="1015663"/>
          </a:xfrm>
          <a:prstGeom prst="rect">
            <a:avLst/>
          </a:prstGeom>
        </p:spPr>
        <p:txBody>
          <a:bodyPr wrap="square">
            <a:spAutoFit/>
          </a:bodyPr>
          <a:lstStyle/>
          <a:p>
            <a:pPr algn="just"/>
            <a:r>
              <a:rPr lang="cs-CZ" sz="2000" dirty="0">
                <a:cs typeface="Arial" panose="020B0604020202020204" pitchFamily="34" charset="0"/>
              </a:rPr>
              <a:t>Unikátní vlastností uhlíku je jeho schopnost tvořit stabilní řetězce, ve kterých mohou být jednotlivé atomy uhlíku vzájemně vázány jednoduchými, dvojnými i trojnými vazbami.</a:t>
            </a:r>
          </a:p>
        </p:txBody>
      </p:sp>
      <p:sp>
        <p:nvSpPr>
          <p:cNvPr id="5" name="Obdélník 4"/>
          <p:cNvSpPr/>
          <p:nvPr/>
        </p:nvSpPr>
        <p:spPr>
          <a:xfrm>
            <a:off x="181535" y="6172200"/>
            <a:ext cx="8382000" cy="400110"/>
          </a:xfrm>
          <a:prstGeom prst="rect">
            <a:avLst/>
          </a:prstGeom>
        </p:spPr>
        <p:txBody>
          <a:bodyPr wrap="square">
            <a:spAutoFit/>
          </a:bodyPr>
          <a:lstStyle/>
          <a:p>
            <a:r>
              <a:rPr lang="cs-CZ" sz="2000" dirty="0">
                <a:cs typeface="Arial" panose="020B0604020202020204" pitchFamily="34" charset="0"/>
              </a:rPr>
              <a:t>V přírodě se uhlík vyskytuje ve formě izotopů </a:t>
            </a:r>
            <a:r>
              <a:rPr lang="cs-CZ" sz="2000" baseline="30000" dirty="0">
                <a:cs typeface="Arial" panose="020B0604020202020204" pitchFamily="34" charset="0"/>
              </a:rPr>
              <a:t>12</a:t>
            </a:r>
            <a:r>
              <a:rPr lang="cs-CZ" sz="2000" dirty="0">
                <a:cs typeface="Arial" panose="020B0604020202020204" pitchFamily="34" charset="0"/>
              </a:rPr>
              <a:t>C, </a:t>
            </a:r>
            <a:r>
              <a:rPr lang="cs-CZ" sz="2000" baseline="30000" dirty="0">
                <a:cs typeface="Arial" panose="020B0604020202020204" pitchFamily="34" charset="0"/>
              </a:rPr>
              <a:t>13</a:t>
            </a:r>
            <a:r>
              <a:rPr lang="cs-CZ" sz="2000" dirty="0">
                <a:cs typeface="Arial" panose="020B0604020202020204" pitchFamily="34" charset="0"/>
              </a:rPr>
              <a:t>C a </a:t>
            </a:r>
            <a:r>
              <a:rPr lang="cs-CZ" sz="2000" baseline="30000" dirty="0">
                <a:cs typeface="Arial" panose="020B0604020202020204" pitchFamily="34" charset="0"/>
              </a:rPr>
              <a:t>14</a:t>
            </a:r>
            <a:r>
              <a:rPr lang="cs-CZ" sz="2000" dirty="0">
                <a:cs typeface="Arial" panose="020B0604020202020204" pitchFamily="34" charset="0"/>
              </a:rPr>
              <a:t>C.</a:t>
            </a:r>
          </a:p>
        </p:txBody>
      </p:sp>
      <p:pic>
        <p:nvPicPr>
          <p:cNvPr id="4098" name="Picture 2" descr="Pi Bond - Definition, Explanation, Examples with Illustrations">
            <a:extLst>
              <a:ext uri="{FF2B5EF4-FFF2-40B4-BE49-F238E27FC236}">
                <a16:creationId xmlns:a16="http://schemas.microsoft.com/office/drawing/2014/main" id="{CC047FA4-3C84-4DB0-AE81-BA6974EC8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3637"/>
            <a:ext cx="3402106"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36557177-61EC-4053-945B-7782D00AD3C6}"/>
              </a:ext>
            </a:extLst>
          </p:cNvPr>
          <p:cNvPicPr>
            <a:picLocks noChangeAspect="1"/>
          </p:cNvPicPr>
          <p:nvPr/>
        </p:nvPicPr>
        <p:blipFill>
          <a:blip r:embed="rId3"/>
          <a:stretch>
            <a:fillRect/>
          </a:stretch>
        </p:blipFill>
        <p:spPr>
          <a:xfrm>
            <a:off x="1828800" y="4267200"/>
            <a:ext cx="5261652" cy="1615237"/>
          </a:xfrm>
          <a:prstGeom prst="rect">
            <a:avLst/>
          </a:prstGeom>
        </p:spPr>
      </p:pic>
      <p:pic>
        <p:nvPicPr>
          <p:cNvPr id="4102" name="Picture 6" descr="Atomic World - Carbon nanostructures - Different typs of ...">
            <a:extLst>
              <a:ext uri="{FF2B5EF4-FFF2-40B4-BE49-F238E27FC236}">
                <a16:creationId xmlns:a16="http://schemas.microsoft.com/office/drawing/2014/main" id="{4B71A4BD-BED8-4A69-8D29-F23925D49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85800"/>
            <a:ext cx="42862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794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47536" y="152400"/>
            <a:ext cx="8813260" cy="3600986"/>
          </a:xfrm>
          <a:prstGeom prst="rect">
            <a:avLst/>
          </a:prstGeom>
          <a:noFill/>
        </p:spPr>
        <p:txBody>
          <a:bodyPr wrap="square" rtlCol="0">
            <a:spAutoFit/>
          </a:bodyPr>
          <a:lstStyle/>
          <a:p>
            <a:pPr algn="just"/>
            <a:r>
              <a:rPr lang="cs-CZ" sz="2000" dirty="0">
                <a:cs typeface="Arial" panose="020B0604020202020204" pitchFamily="34" charset="0"/>
              </a:rPr>
              <a:t>5. </a:t>
            </a:r>
            <a:r>
              <a:rPr lang="cs-CZ" sz="2000" i="1" dirty="0">
                <a:cs typeface="Arial" panose="020B0604020202020204" pitchFamily="34" charset="0"/>
              </a:rPr>
              <a:t>rovinné hexagonální grafitu podobné vrstvy atomů Si</a:t>
            </a:r>
            <a:r>
              <a:rPr lang="cs-CZ" sz="2000" dirty="0">
                <a:cs typeface="Arial" panose="020B0604020202020204" pitchFamily="34" charset="0"/>
              </a:rPr>
              <a:t>, které existují u silicidu uranu </a:t>
            </a:r>
            <a:r>
              <a:rPr lang="el-GR" sz="2000" dirty="0">
                <a:cs typeface="Arial" panose="020B0604020202020204" pitchFamily="34" charset="0"/>
              </a:rPr>
              <a:t>β-</a:t>
            </a:r>
            <a:r>
              <a:rPr lang="cs-CZ" sz="2000" dirty="0">
                <a:cs typeface="Arial" panose="020B0604020202020204" pitchFamily="34" charset="0"/>
              </a:rPr>
              <a:t>USi</a:t>
            </a:r>
            <a:r>
              <a:rPr lang="cs-CZ" sz="2000" baseline="-25000" dirty="0">
                <a:cs typeface="Arial" panose="020B0604020202020204" pitchFamily="34" charset="0"/>
              </a:rPr>
              <a:t>2</a:t>
            </a:r>
            <a:r>
              <a:rPr lang="cs-CZ" sz="2000" dirty="0">
                <a:cs typeface="Arial" panose="020B0604020202020204" pitchFamily="34" charset="0"/>
              </a:rPr>
              <a:t> a u silicidů lanthanoidů a dalších aktinoidů a ve zvrásněné podobě u silicidu vápníku CaSi</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6. </a:t>
            </a:r>
            <a:r>
              <a:rPr lang="cs-CZ" sz="2000" i="1" dirty="0">
                <a:cs typeface="Arial" panose="020B0604020202020204" pitchFamily="34" charset="0"/>
              </a:rPr>
              <a:t>otevřené trojrozměrné skelety atomů Si</a:t>
            </a:r>
            <a:r>
              <a:rPr lang="cs-CZ" sz="2000" dirty="0">
                <a:cs typeface="Arial" panose="020B0604020202020204" pitchFamily="34" charset="0"/>
              </a:rPr>
              <a:t>, které existují v silicidech stroncia SrSi</a:t>
            </a:r>
            <a:r>
              <a:rPr lang="cs-CZ" sz="2000" baseline="-25000" dirty="0">
                <a:cs typeface="Arial" panose="020B0604020202020204" pitchFamily="34" charset="0"/>
              </a:rPr>
              <a:t>2</a:t>
            </a:r>
            <a:r>
              <a:rPr lang="cs-CZ" sz="2000" dirty="0">
                <a:cs typeface="Arial" panose="020B0604020202020204" pitchFamily="34" charset="0"/>
              </a:rPr>
              <a:t>, thoria ThSi</a:t>
            </a:r>
            <a:r>
              <a:rPr lang="cs-CZ" sz="2000" baseline="-25000" dirty="0">
                <a:cs typeface="Arial" panose="020B0604020202020204" pitchFamily="34" charset="0"/>
              </a:rPr>
              <a:t>2</a:t>
            </a:r>
            <a:r>
              <a:rPr lang="cs-CZ" sz="2000" dirty="0">
                <a:cs typeface="Arial" panose="020B0604020202020204" pitchFamily="34" charset="0"/>
              </a:rPr>
              <a:t> a uranu </a:t>
            </a:r>
            <a:r>
              <a:rPr lang="el-GR" sz="2000" dirty="0">
                <a:cs typeface="Arial" panose="020B0604020202020204" pitchFamily="34" charset="0"/>
              </a:rPr>
              <a:t>α-</a:t>
            </a:r>
            <a:r>
              <a:rPr lang="cs-CZ" sz="2000" dirty="0">
                <a:cs typeface="Arial" panose="020B0604020202020204" pitchFamily="34" charset="0"/>
              </a:rPr>
              <a:t>USi</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b="1" dirty="0">
                <a:cs typeface="Arial" panose="020B0604020202020204" pitchFamily="34" charset="0"/>
              </a:rPr>
              <a:t>Silicid hořečnatý</a:t>
            </a:r>
            <a:r>
              <a:rPr lang="cs-CZ" sz="2000" dirty="0">
                <a:cs typeface="Arial" panose="020B0604020202020204" pitchFamily="34" charset="0"/>
              </a:rPr>
              <a:t> </a:t>
            </a:r>
            <a:r>
              <a:rPr lang="cs-CZ" sz="2000" b="1" dirty="0">
                <a:cs typeface="Arial" panose="020B0604020202020204" pitchFamily="34" charset="0"/>
              </a:rPr>
              <a:t>Mg</a:t>
            </a:r>
            <a:r>
              <a:rPr lang="cs-CZ" sz="2000" b="1" baseline="-25000" dirty="0">
                <a:cs typeface="Arial" panose="020B0604020202020204" pitchFamily="34" charset="0"/>
              </a:rPr>
              <a:t>2</a:t>
            </a:r>
            <a:r>
              <a:rPr lang="cs-CZ" sz="2000" b="1" dirty="0">
                <a:cs typeface="Arial" panose="020B0604020202020204" pitchFamily="34" charset="0"/>
              </a:rPr>
              <a:t>Si </a:t>
            </a:r>
          </a:p>
          <a:p>
            <a:pPr algn="just"/>
            <a:r>
              <a:rPr lang="cs-CZ" sz="2000" dirty="0">
                <a:cs typeface="Arial" panose="020B0604020202020204" pitchFamily="34" charset="0"/>
              </a:rPr>
              <a:t>  - černá krystalická látka, s kyselinou chlorovodíkovou reaguje za vzniku silanu:</a:t>
            </a:r>
          </a:p>
          <a:p>
            <a:pPr algn="just"/>
            <a:r>
              <a:rPr lang="cs-CZ" sz="2000" dirty="0">
                <a:cs typeface="Arial" panose="020B0604020202020204" pitchFamily="34" charset="0"/>
              </a:rPr>
              <a:t>		Mg</a:t>
            </a:r>
            <a:r>
              <a:rPr lang="cs-CZ" sz="2000" baseline="-25000" dirty="0">
                <a:cs typeface="Arial" panose="020B0604020202020204" pitchFamily="34" charset="0"/>
              </a:rPr>
              <a:t>2</a:t>
            </a:r>
            <a:r>
              <a:rPr lang="cs-CZ" sz="2000" dirty="0">
                <a:cs typeface="Arial" panose="020B0604020202020204" pitchFamily="34" charset="0"/>
              </a:rPr>
              <a:t>Si + 4HCl → 2MgCl</a:t>
            </a:r>
            <a:r>
              <a:rPr lang="cs-CZ" sz="2000" baseline="-25000" dirty="0">
                <a:cs typeface="Arial" panose="020B0604020202020204" pitchFamily="34" charset="0"/>
              </a:rPr>
              <a:t>2</a:t>
            </a:r>
            <a:r>
              <a:rPr lang="cs-CZ" sz="2000" dirty="0">
                <a:cs typeface="Arial" panose="020B0604020202020204" pitchFamily="34" charset="0"/>
              </a:rPr>
              <a:t> + SiH</a:t>
            </a:r>
            <a:r>
              <a:rPr lang="cs-CZ" sz="2000" baseline="-25000" dirty="0">
                <a:cs typeface="Arial" panose="020B0604020202020204" pitchFamily="34" charset="0"/>
              </a:rPr>
              <a:t>4</a:t>
            </a:r>
          </a:p>
          <a:p>
            <a:pPr algn="just"/>
            <a:r>
              <a:rPr lang="cs-CZ" sz="2000" dirty="0">
                <a:cs typeface="Arial" panose="020B0604020202020204" pitchFamily="34" charset="0"/>
              </a:rPr>
              <a:t>Používá se na laboratorní výrobu silanu a dá se používat i na výrobu jiných silicidů. </a:t>
            </a:r>
          </a:p>
        </p:txBody>
      </p:sp>
    </p:spTree>
    <p:extLst>
      <p:ext uri="{BB962C8B-B14F-4D97-AF65-F5344CB8AC3E}">
        <p14:creationId xmlns:p14="http://schemas.microsoft.com/office/powerpoint/2010/main" val="34446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95865"/>
            <a:ext cx="8229600" cy="563562"/>
          </a:xfrm>
        </p:spPr>
        <p:txBody>
          <a:bodyPr>
            <a:normAutofit/>
          </a:bodyPr>
          <a:lstStyle/>
          <a:p>
            <a:pPr eaLnBrk="1" hangingPunct="1"/>
            <a:r>
              <a:rPr lang="en-GB" altLang="en-US" sz="2800" b="1" dirty="0" err="1">
                <a:latin typeface="+mn-lt"/>
                <a:cs typeface="Arial" panose="020B0604020202020204" pitchFamily="34" charset="0"/>
              </a:rPr>
              <a:t>Halogenidy</a:t>
            </a:r>
            <a:endParaRPr lang="cs-CZ" altLang="en-US" sz="2800" dirty="0">
              <a:latin typeface="+mn-lt"/>
              <a:cs typeface="Arial" panose="020B0604020202020204" pitchFamily="34" charset="0"/>
            </a:endParaRPr>
          </a:p>
        </p:txBody>
      </p:sp>
      <p:sp>
        <p:nvSpPr>
          <p:cNvPr id="22532" name="Rectangle 3"/>
          <p:cNvSpPr>
            <a:spLocks noGrp="1" noChangeArrowheads="1"/>
          </p:cNvSpPr>
          <p:nvPr>
            <p:ph type="body" idx="1"/>
          </p:nvPr>
        </p:nvSpPr>
        <p:spPr>
          <a:xfrm>
            <a:off x="228600" y="659427"/>
            <a:ext cx="8686800" cy="5969974"/>
          </a:xfrm>
        </p:spPr>
        <p:txBody>
          <a:bodyPr>
            <a:normAutofit/>
          </a:bodyPr>
          <a:lstStyle/>
          <a:p>
            <a:pPr marL="0" indent="0" algn="ctr" eaLnBrk="1" hangingPunct="1">
              <a:lnSpc>
                <a:spcPct val="90000"/>
              </a:lnSpc>
              <a:buNone/>
            </a:pPr>
            <a:endParaRPr lang="cs-CZ" altLang="en-US" sz="2000" b="1" dirty="0">
              <a:cs typeface="Arial" panose="020B0604020202020204" pitchFamily="34" charset="0"/>
            </a:endParaRPr>
          </a:p>
          <a:p>
            <a:pPr marL="0" indent="0" algn="ctr" eaLnBrk="1" hangingPunct="1">
              <a:lnSpc>
                <a:spcPct val="90000"/>
              </a:lnSpc>
              <a:buNone/>
            </a:pPr>
            <a:r>
              <a:rPr lang="cs-CZ" altLang="en-US" sz="2400" b="1" dirty="0">
                <a:cs typeface="Arial" panose="020B0604020202020204" pitchFamily="34" charset="0"/>
              </a:rPr>
              <a:t>Halogenidy u</a:t>
            </a:r>
            <a:r>
              <a:rPr lang="en-GB" altLang="en-US" sz="2400" b="1" dirty="0" err="1">
                <a:cs typeface="Arial" panose="020B0604020202020204" pitchFamily="34" charset="0"/>
              </a:rPr>
              <a:t>hlík</a:t>
            </a:r>
            <a:r>
              <a:rPr lang="cs-CZ" altLang="en-US" sz="2400" b="1" dirty="0">
                <a:cs typeface="Arial" panose="020B0604020202020204" pitchFamily="34" charset="0"/>
              </a:rPr>
              <a:t>u</a:t>
            </a:r>
            <a:endParaRPr lang="en-GB" altLang="en-US" sz="2400" dirty="0">
              <a:cs typeface="Arial" panose="020B0604020202020204" pitchFamily="34" charset="0"/>
            </a:endParaRPr>
          </a:p>
          <a:p>
            <a:pPr eaLnBrk="1" hangingPunct="1">
              <a:lnSpc>
                <a:spcPct val="90000"/>
              </a:lnSpc>
              <a:buFont typeface="Wingdings" pitchFamily="2" charset="2"/>
              <a:buNone/>
            </a:pPr>
            <a:endParaRPr lang="cs-CZ" altLang="en-US" sz="800" dirty="0">
              <a:cs typeface="Arial" panose="020B0604020202020204" pitchFamily="34" charset="0"/>
            </a:endParaRPr>
          </a:p>
          <a:p>
            <a:pPr eaLnBrk="1" hangingPunct="1">
              <a:lnSpc>
                <a:spcPct val="90000"/>
              </a:lnSpc>
              <a:buFont typeface="Wingdings" pitchFamily="2" charset="2"/>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stálost</a:t>
            </a:r>
            <a:r>
              <a:rPr lang="cs-CZ" altLang="en-US" sz="2000" dirty="0">
                <a:cs typeface="Arial" panose="020B0604020202020204" pitchFamily="34" charset="0"/>
              </a:rPr>
              <a:t>, </a:t>
            </a:r>
            <a:r>
              <a:rPr lang="en-GB" altLang="en-US" sz="2000" dirty="0">
                <a:cs typeface="Arial" panose="020B0604020202020204" pitchFamily="34" charset="0"/>
              </a:rPr>
              <a:t>t</a:t>
            </a:r>
            <a:r>
              <a:rPr lang="cs-CZ" altLang="en-US" sz="2000" dirty="0">
                <a:cs typeface="Arial" panose="020B0604020202020204" pitchFamily="34" charset="0"/>
              </a:rPr>
              <a:t>ě</a:t>
            </a:r>
            <a:r>
              <a:rPr lang="en-GB" altLang="en-US" sz="2000" dirty="0" err="1">
                <a:cs typeface="Arial" panose="020B0604020202020204" pitchFamily="34" charset="0"/>
              </a:rPr>
              <a:t>kavost</a:t>
            </a:r>
            <a:r>
              <a:rPr lang="en-GB" altLang="en-US" sz="2000" dirty="0">
                <a:cs typeface="Arial" panose="020B0604020202020204" pitchFamily="34" charset="0"/>
              </a:rPr>
              <a:t> </a:t>
            </a:r>
            <a:r>
              <a:rPr lang="cs-CZ" altLang="en-US" sz="2000" dirty="0">
                <a:cs typeface="Arial" panose="020B0604020202020204" pitchFamily="34" charset="0"/>
              </a:rPr>
              <a:t>a</a:t>
            </a:r>
            <a:r>
              <a:rPr lang="en-GB" altLang="en-US" sz="2000" dirty="0">
                <a:cs typeface="Arial" panose="020B0604020202020204" pitchFamily="34" charset="0"/>
              </a:rPr>
              <a:t> </a:t>
            </a:r>
            <a:r>
              <a:rPr lang="en-GB" altLang="en-US" sz="2000" dirty="0" err="1">
                <a:cs typeface="Arial" panose="020B0604020202020204" pitchFamily="34" charset="0"/>
              </a:rPr>
              <a:t>energie</a:t>
            </a:r>
            <a:r>
              <a:rPr lang="en-GB" altLang="en-US" sz="2000" dirty="0">
                <a:cs typeface="Arial" panose="020B0604020202020204" pitchFamily="34" charset="0"/>
              </a:rPr>
              <a:t> </a:t>
            </a:r>
            <a:r>
              <a:rPr lang="en-GB" altLang="en-US" sz="2000" dirty="0" err="1">
                <a:cs typeface="Arial" panose="020B0604020202020204" pitchFamily="34" charset="0"/>
              </a:rPr>
              <a:t>vazby</a:t>
            </a:r>
            <a:r>
              <a:rPr lang="en-GB" altLang="en-US" sz="2000" dirty="0">
                <a:cs typeface="Arial" panose="020B0604020202020204" pitchFamily="34" charset="0"/>
              </a:rPr>
              <a:t> C-X </a:t>
            </a:r>
            <a:r>
              <a:rPr lang="en-GB" altLang="en-US" sz="2000" dirty="0" err="1">
                <a:cs typeface="Arial" panose="020B0604020202020204" pitchFamily="34" charset="0"/>
              </a:rPr>
              <a:t>halogenid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uhli</a:t>
            </a:r>
            <a:r>
              <a:rPr lang="cs-CZ" altLang="en-US" sz="2000" dirty="0">
                <a:cs typeface="Arial" panose="020B0604020202020204" pitchFamily="34" charset="0"/>
              </a:rPr>
              <a:t>č</a:t>
            </a:r>
            <a:r>
              <a:rPr lang="en-GB" altLang="en-US" sz="2000" dirty="0" err="1">
                <a:cs typeface="Arial" panose="020B0604020202020204" pitchFamily="34" charset="0"/>
              </a:rPr>
              <a:t>itých</a:t>
            </a:r>
            <a:r>
              <a:rPr lang="en-GB" altLang="en-US" sz="2000" dirty="0">
                <a:cs typeface="Arial" panose="020B0604020202020204" pitchFamily="34" charset="0"/>
              </a:rPr>
              <a:t>, </a:t>
            </a:r>
            <a:r>
              <a:rPr lang="en-GB" altLang="en-US" sz="2000" dirty="0" err="1">
                <a:cs typeface="Arial" panose="020B0604020202020204" pitchFamily="34" charset="0"/>
              </a:rPr>
              <a:t>klesá</a:t>
            </a:r>
            <a:r>
              <a:rPr lang="en-GB" altLang="en-US" sz="2000" dirty="0">
                <a:cs typeface="Arial" panose="020B0604020202020204" pitchFamily="34" charset="0"/>
              </a:rPr>
              <a:t> od </a:t>
            </a:r>
            <a:r>
              <a:rPr lang="en-GB" altLang="en-US" sz="2000" dirty="0" err="1">
                <a:cs typeface="Arial" panose="020B0604020202020204" pitchFamily="34" charset="0"/>
              </a:rPr>
              <a:t>fluoridu</a:t>
            </a:r>
            <a:r>
              <a:rPr lang="en-GB" altLang="en-US" sz="2000" dirty="0">
                <a:cs typeface="Arial" panose="020B0604020202020204" pitchFamily="34" charset="0"/>
              </a:rPr>
              <a:t> k </a:t>
            </a:r>
            <a:r>
              <a:rPr lang="en-GB" altLang="en-US" sz="2000" dirty="0" err="1">
                <a:cs typeface="Arial" panose="020B0604020202020204" pitchFamily="34" charset="0"/>
              </a:rPr>
              <a:t>jodidu</a:t>
            </a:r>
            <a:r>
              <a:rPr lang="en-GB" altLang="en-US" sz="2000" dirty="0">
                <a:cs typeface="Arial" panose="020B0604020202020204" pitchFamily="34" charset="0"/>
              </a:rPr>
              <a:t>.</a:t>
            </a:r>
          </a:p>
          <a:p>
            <a:pPr eaLnBrk="1" hangingPunct="1">
              <a:lnSpc>
                <a:spcPct val="90000"/>
              </a:lnSpc>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halogenidy</a:t>
            </a:r>
            <a:r>
              <a:rPr lang="en-GB" altLang="en-US" sz="2000" dirty="0">
                <a:cs typeface="Arial" panose="020B0604020202020204" pitchFamily="34" charset="0"/>
              </a:rPr>
              <a:t> </a:t>
            </a:r>
            <a:r>
              <a:rPr lang="en-GB" altLang="en-US" sz="2000" dirty="0" err="1">
                <a:cs typeface="Arial" panose="020B0604020202020204" pitchFamily="34" charset="0"/>
              </a:rPr>
              <a:t>uhli</a:t>
            </a:r>
            <a:r>
              <a:rPr lang="cs-CZ" altLang="en-US" sz="2000" dirty="0">
                <a:cs typeface="Arial" panose="020B0604020202020204" pitchFamily="34" charset="0"/>
              </a:rPr>
              <a:t>č</a:t>
            </a:r>
            <a:r>
              <a:rPr lang="en-GB" altLang="en-US" sz="2000" dirty="0" err="1">
                <a:cs typeface="Arial" panose="020B0604020202020204" pitchFamily="34" charset="0"/>
              </a:rPr>
              <a:t>ité</a:t>
            </a:r>
            <a:r>
              <a:rPr lang="en-GB" altLang="en-US" sz="2000" dirty="0">
                <a:cs typeface="Arial" panose="020B0604020202020204" pitchFamily="34" charset="0"/>
              </a:rPr>
              <a:t> </a:t>
            </a:r>
            <a:r>
              <a:rPr lang="en-GB" altLang="en-US" sz="2000" dirty="0" err="1">
                <a:cs typeface="Arial" panose="020B0604020202020204" pitchFamily="34" charset="0"/>
              </a:rPr>
              <a:t>nepodléhají</a:t>
            </a:r>
            <a:r>
              <a:rPr lang="en-GB" altLang="en-US" sz="2000" dirty="0">
                <a:cs typeface="Arial" panose="020B0604020202020204" pitchFamily="34" charset="0"/>
              </a:rPr>
              <a:t> </a:t>
            </a:r>
            <a:r>
              <a:rPr lang="en-GB" altLang="en-US" sz="2000" dirty="0" err="1">
                <a:cs typeface="Arial" panose="020B0604020202020204" pitchFamily="34" charset="0"/>
              </a:rPr>
              <a:t>hydrolyt</a:t>
            </a:r>
            <a:r>
              <a:rPr lang="cs-CZ" altLang="en-US" sz="2000" dirty="0" err="1">
                <a:cs typeface="Arial" panose="020B0604020202020204" pitchFamily="34" charset="0"/>
              </a:rPr>
              <a:t>ickému</a:t>
            </a:r>
            <a:r>
              <a:rPr lang="en-GB" altLang="en-US" sz="2000" dirty="0">
                <a:cs typeface="Arial" panose="020B0604020202020204" pitchFamily="34" charset="0"/>
              </a:rPr>
              <a:t> </a:t>
            </a:r>
            <a:r>
              <a:rPr lang="en-GB" altLang="en-US" sz="2000" dirty="0" err="1">
                <a:cs typeface="Arial" panose="020B0604020202020204" pitchFamily="34" charset="0"/>
              </a:rPr>
              <a:t>rozkladu</a:t>
            </a:r>
            <a:endParaRPr lang="cs-CZ" altLang="en-US" sz="2000" dirty="0">
              <a:cs typeface="Arial" panose="020B0604020202020204" pitchFamily="34" charset="0"/>
            </a:endParaRPr>
          </a:p>
          <a:p>
            <a:pPr eaLnBrk="1" hangingPunct="1">
              <a:lnSpc>
                <a:spcPct val="90000"/>
              </a:lnSpc>
              <a:buFont typeface="Wingdings" pitchFamily="2" charset="2"/>
              <a:buNone/>
            </a:pPr>
            <a:endParaRPr lang="en-GB" altLang="en-US" sz="800" dirty="0">
              <a:cs typeface="Arial" panose="020B0604020202020204" pitchFamily="34" charset="0"/>
            </a:endParaRPr>
          </a:p>
          <a:p>
            <a:pPr eaLnBrk="1" hangingPunct="1">
              <a:lnSpc>
                <a:spcPct val="90000"/>
              </a:lnSpc>
              <a:buFont typeface="Wingdings" pitchFamily="2" charset="2"/>
              <a:buNone/>
            </a:pPr>
            <a:r>
              <a:rPr lang="en-GB" altLang="en-US" sz="2000" b="1" dirty="0" err="1">
                <a:cs typeface="Arial" panose="020B0604020202020204" pitchFamily="34" charset="0"/>
              </a:rPr>
              <a:t>Tetrafluormethan</a:t>
            </a:r>
            <a:r>
              <a:rPr lang="en-GB" altLang="en-US" sz="2000" dirty="0">
                <a:cs typeface="Arial" panose="020B0604020202020204" pitchFamily="34" charset="0"/>
              </a:rPr>
              <a:t> (</a:t>
            </a:r>
            <a:r>
              <a:rPr lang="en-GB" altLang="en-US" sz="2000" dirty="0" err="1">
                <a:cs typeface="Arial" panose="020B0604020202020204" pitchFamily="34" charset="0"/>
              </a:rPr>
              <a:t>fluorid</a:t>
            </a:r>
            <a:r>
              <a:rPr lang="en-GB" altLang="en-US" sz="2000" dirty="0">
                <a:cs typeface="Arial" panose="020B0604020202020204" pitchFamily="34" charset="0"/>
              </a:rPr>
              <a:t> </a:t>
            </a:r>
            <a:r>
              <a:rPr lang="en-GB" altLang="en-US" sz="2000" dirty="0" err="1">
                <a:cs typeface="Arial" panose="020B0604020202020204" pitchFamily="34" charset="0"/>
              </a:rPr>
              <a:t>uhli</a:t>
            </a:r>
            <a:r>
              <a:rPr lang="cs-CZ" altLang="en-US" sz="2000" dirty="0">
                <a:cs typeface="Arial" panose="020B0604020202020204" pitchFamily="34" charset="0"/>
              </a:rPr>
              <a:t>č</a:t>
            </a:r>
            <a:r>
              <a:rPr lang="en-GB" altLang="en-US" sz="2000" dirty="0" err="1">
                <a:cs typeface="Arial" panose="020B0604020202020204" pitchFamily="34" charset="0"/>
              </a:rPr>
              <a:t>itý</a:t>
            </a:r>
            <a:r>
              <a:rPr lang="en-GB" altLang="en-US" sz="2000" dirty="0">
                <a:cs typeface="Arial" panose="020B0604020202020204" pitchFamily="34" charset="0"/>
              </a:rPr>
              <a:t>) CF</a:t>
            </a:r>
            <a:r>
              <a:rPr lang="en-GB" altLang="en-US" sz="2000" baseline="-25000" dirty="0">
                <a:cs typeface="Arial" panose="020B0604020202020204" pitchFamily="34" charset="0"/>
              </a:rPr>
              <a:t>4</a:t>
            </a:r>
          </a:p>
          <a:p>
            <a:pP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bezbarvý</a:t>
            </a:r>
            <a:r>
              <a:rPr lang="en-GB" altLang="en-US" sz="2000" dirty="0">
                <a:cs typeface="Arial" panose="020B0604020202020204" pitchFamily="34" charset="0"/>
              </a:rPr>
              <a:t>,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stálý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lnSpc>
                <a:spcPct val="90000"/>
              </a:lnSpc>
              <a:buFont typeface="Wingdings" pitchFamily="2" charset="2"/>
              <a:buNone/>
            </a:pPr>
            <a:endParaRPr lang="en-GB" altLang="en-US" sz="800" dirty="0">
              <a:cs typeface="Arial" panose="020B0604020202020204" pitchFamily="34" charset="0"/>
            </a:endParaRPr>
          </a:p>
          <a:p>
            <a:pPr eaLnBrk="1" hangingPunct="1">
              <a:lnSpc>
                <a:spcPct val="90000"/>
              </a:lnSpc>
              <a:buFont typeface="Wingdings" pitchFamily="2" charset="2"/>
              <a:buNone/>
            </a:pPr>
            <a:r>
              <a:rPr lang="en-GB" altLang="en-US" sz="2000" b="1" dirty="0" err="1">
                <a:cs typeface="Arial" panose="020B0604020202020204" pitchFamily="34" charset="0"/>
              </a:rPr>
              <a:t>Tetrachlormethan</a:t>
            </a:r>
            <a:r>
              <a:rPr lang="en-GB" altLang="en-US" sz="2000" dirty="0">
                <a:cs typeface="Arial" panose="020B0604020202020204" pitchFamily="34" charset="0"/>
              </a:rPr>
              <a:t> (</a:t>
            </a:r>
            <a:r>
              <a:rPr lang="en-GB" altLang="en-US" sz="2000" dirty="0" err="1">
                <a:cs typeface="Arial" panose="020B0604020202020204" pitchFamily="34" charset="0"/>
              </a:rPr>
              <a:t>chlorid</a:t>
            </a:r>
            <a:r>
              <a:rPr lang="en-GB" altLang="en-US" sz="2000" dirty="0">
                <a:cs typeface="Arial" panose="020B0604020202020204" pitchFamily="34" charset="0"/>
              </a:rPr>
              <a:t> </a:t>
            </a:r>
            <a:r>
              <a:rPr lang="en-GB" altLang="en-US" sz="2000" dirty="0" err="1">
                <a:cs typeface="Arial" panose="020B0604020202020204" pitchFamily="34" charset="0"/>
              </a:rPr>
              <a:t>uhli</a:t>
            </a:r>
            <a:r>
              <a:rPr lang="cs-CZ" altLang="en-US" sz="2000" dirty="0">
                <a:cs typeface="Arial" panose="020B0604020202020204" pitchFamily="34" charset="0"/>
              </a:rPr>
              <a:t>č</a:t>
            </a:r>
            <a:r>
              <a:rPr lang="en-GB" altLang="en-US" sz="2000" dirty="0" err="1">
                <a:cs typeface="Arial" panose="020B0604020202020204" pitchFamily="34" charset="0"/>
              </a:rPr>
              <a:t>itý</a:t>
            </a:r>
            <a:r>
              <a:rPr lang="en-GB" altLang="en-US" sz="2000" dirty="0">
                <a:cs typeface="Arial" panose="020B0604020202020204" pitchFamily="34" charset="0"/>
              </a:rPr>
              <a:t>) CCl</a:t>
            </a:r>
            <a:r>
              <a:rPr lang="en-GB" altLang="en-US" sz="2000" baseline="-25000" dirty="0">
                <a:cs typeface="Arial" panose="020B0604020202020204" pitchFamily="34" charset="0"/>
              </a:rPr>
              <a:t>4</a:t>
            </a:r>
            <a:r>
              <a:rPr lang="en-GB" altLang="en-US" sz="2000" dirty="0">
                <a:cs typeface="Arial" panose="020B0604020202020204" pitchFamily="34" charset="0"/>
              </a:rPr>
              <a:t>, </a:t>
            </a:r>
          </a:p>
          <a:p>
            <a:pP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neho</a:t>
            </a:r>
            <a:r>
              <a:rPr lang="cs-CZ" altLang="en-US" sz="2000" dirty="0">
                <a:cs typeface="Arial" panose="020B0604020202020204" pitchFamily="34" charset="0"/>
              </a:rPr>
              <a:t>ř</a:t>
            </a:r>
            <a:r>
              <a:rPr lang="en-GB" altLang="en-US" sz="2000" dirty="0" err="1">
                <a:cs typeface="Arial" panose="020B0604020202020204" pitchFamily="34" charset="0"/>
              </a:rPr>
              <a:t>lavá</a:t>
            </a:r>
            <a:r>
              <a:rPr lang="en-GB" altLang="en-US" sz="2000" dirty="0">
                <a:cs typeface="Arial" panose="020B0604020202020204" pitchFamily="34" charset="0"/>
              </a:rPr>
              <a:t> </a:t>
            </a:r>
            <a:r>
              <a:rPr lang="en-GB" altLang="en-US" sz="2000" dirty="0" err="1">
                <a:cs typeface="Arial" panose="020B0604020202020204" pitchFamily="34" charset="0"/>
              </a:rPr>
              <a:t>kapalina</a:t>
            </a:r>
            <a:r>
              <a:rPr lang="en-GB" altLang="en-US" sz="2000" dirty="0">
                <a:cs typeface="Arial" panose="020B0604020202020204" pitchFamily="34" charset="0"/>
              </a:rPr>
              <a:t>, </a:t>
            </a:r>
            <a:r>
              <a:rPr lang="en-GB" altLang="en-US" sz="2000" dirty="0" err="1">
                <a:cs typeface="Arial" panose="020B0604020202020204" pitchFamily="34" charset="0"/>
              </a:rPr>
              <a:t>nepolární</a:t>
            </a:r>
            <a:r>
              <a:rPr lang="en-GB" altLang="en-US" sz="2000" dirty="0">
                <a:cs typeface="Arial" panose="020B0604020202020204" pitchFamily="34" charset="0"/>
              </a:rPr>
              <a:t> </a:t>
            </a:r>
            <a:r>
              <a:rPr lang="en-GB" altLang="en-US" sz="2000" dirty="0" err="1">
                <a:cs typeface="Arial" panose="020B0604020202020204" pitchFamily="34" charset="0"/>
              </a:rPr>
              <a:t>rozpoušt</a:t>
            </a:r>
            <a:r>
              <a:rPr lang="cs-CZ" altLang="en-US" sz="2000" dirty="0">
                <a:cs typeface="Arial" panose="020B0604020202020204" pitchFamily="34" charset="0"/>
              </a:rPr>
              <a:t>ě</a:t>
            </a:r>
            <a:r>
              <a:rPr lang="en-GB" altLang="en-US" sz="2000" dirty="0" err="1">
                <a:cs typeface="Arial" panose="020B0604020202020204" pitchFamily="34" charset="0"/>
              </a:rPr>
              <a:t>dlo</a:t>
            </a:r>
            <a:r>
              <a:rPr lang="en-GB" altLang="en-US" sz="2000" dirty="0">
                <a:cs typeface="Arial" panose="020B0604020202020204" pitchFamily="34" charset="0"/>
              </a:rPr>
              <a:t> </a:t>
            </a:r>
          </a:p>
          <a:p>
            <a:pP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fotochemicky</a:t>
            </a:r>
            <a:r>
              <a:rPr lang="en-GB" altLang="en-US" sz="2000" dirty="0">
                <a:cs typeface="Arial" panose="020B0604020202020204" pitchFamily="34" charset="0"/>
              </a:rPr>
              <a:t> se </a:t>
            </a:r>
            <a:r>
              <a:rPr lang="en-GB" altLang="en-US" sz="2000" dirty="0" err="1">
                <a:cs typeface="Arial" panose="020B0604020202020204" pitchFamily="34" charset="0"/>
              </a:rPr>
              <a:t>snadno</a:t>
            </a:r>
            <a:r>
              <a:rPr lang="en-GB" altLang="en-US" sz="2000" dirty="0">
                <a:cs typeface="Arial" panose="020B0604020202020204" pitchFamily="34" charset="0"/>
              </a:rPr>
              <a:t> </a:t>
            </a:r>
            <a:r>
              <a:rPr lang="en-GB" altLang="en-US" sz="2000" dirty="0" err="1">
                <a:cs typeface="Arial" panose="020B0604020202020204" pitchFamily="34" charset="0"/>
              </a:rPr>
              <a:t>št</a:t>
            </a:r>
            <a:r>
              <a:rPr lang="cs-CZ" altLang="en-US" sz="2000" dirty="0">
                <a:cs typeface="Arial" panose="020B0604020202020204" pitchFamily="34" charset="0"/>
              </a:rPr>
              <a:t>ě</a:t>
            </a:r>
            <a:r>
              <a:rPr lang="en-GB" altLang="en-US" sz="2000" dirty="0" err="1">
                <a:cs typeface="Arial" panose="020B0604020202020204" pitchFamily="34" charset="0"/>
              </a:rPr>
              <a:t>pí</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radikály</a:t>
            </a:r>
            <a:r>
              <a:rPr lang="en-GB" altLang="en-US" sz="2000" dirty="0">
                <a:cs typeface="Arial" panose="020B0604020202020204" pitchFamily="34" charset="0"/>
              </a:rPr>
              <a:t>: </a:t>
            </a:r>
          </a:p>
          <a:p>
            <a:pPr algn="ct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CCl</a:t>
            </a:r>
            <a:r>
              <a:rPr lang="en-GB" altLang="en-US" sz="2000" baseline="-25000" dirty="0">
                <a:cs typeface="Arial" panose="020B0604020202020204" pitchFamily="34" charset="0"/>
              </a:rPr>
              <a:t>4</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CCl</a:t>
            </a:r>
            <a:r>
              <a:rPr lang="en-GB" altLang="en-US" sz="2000" baseline="-25000" dirty="0">
                <a:cs typeface="Arial" panose="020B0604020202020204" pitchFamily="34" charset="0"/>
              </a:rPr>
              <a:t>3</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 Cl</a:t>
            </a:r>
            <a:r>
              <a:rPr lang="en-GB" altLang="en-US" sz="2000" dirty="0">
                <a:cs typeface="Arial" panose="020B0604020202020204" pitchFamily="34" charset="0"/>
                <a:sym typeface="Symbol" pitchFamily="18" charset="2"/>
              </a:rPr>
              <a:t></a:t>
            </a:r>
            <a:endParaRPr lang="cs-CZ" altLang="en-US" sz="2000" dirty="0">
              <a:cs typeface="Arial" panose="020B0604020202020204" pitchFamily="34" charset="0"/>
              <a:sym typeface="Symbol" pitchFamily="18" charset="2"/>
            </a:endParaRPr>
          </a:p>
          <a:p>
            <a:pPr algn="just" eaLnBrk="1" hangingPunct="1">
              <a:lnSpc>
                <a:spcPct val="90000"/>
              </a:lnSpc>
              <a:buFont typeface="Wingdings" pitchFamily="2" charset="2"/>
              <a:buNone/>
            </a:pPr>
            <a:r>
              <a:rPr lang="cs-CZ" altLang="en-US" sz="2000" b="1" dirty="0">
                <a:cs typeface="Arial" panose="020B0604020202020204" pitchFamily="34" charset="0"/>
                <a:sym typeface="Symbol" pitchFamily="18" charset="2"/>
              </a:rPr>
              <a:t>Freony </a:t>
            </a:r>
            <a:r>
              <a:rPr lang="cs-CZ" altLang="en-US" sz="2000" dirty="0">
                <a:cs typeface="Arial" panose="020B0604020202020204" pitchFamily="34" charset="0"/>
                <a:sym typeface="Symbol" pitchFamily="18" charset="2"/>
              </a:rPr>
              <a:t>(halony)</a:t>
            </a:r>
          </a:p>
          <a:p>
            <a:pPr algn="just" eaLnBrk="1" hangingPunct="1">
              <a:lnSpc>
                <a:spcPct val="90000"/>
              </a:lnSpc>
              <a:buFont typeface="Wingdings" pitchFamily="2" charset="2"/>
              <a:buNone/>
            </a:pPr>
            <a:endParaRPr lang="cs-CZ" altLang="en-US" sz="2000" dirty="0">
              <a:cs typeface="Arial" panose="020B0604020202020204" pitchFamily="34" charset="0"/>
              <a:sym typeface="Symbol" pitchFamily="18" charset="2"/>
            </a:endParaRPr>
          </a:p>
          <a:p>
            <a:pPr algn="just" eaLnBrk="1" hangingPunct="1">
              <a:lnSpc>
                <a:spcPct val="90000"/>
              </a:lnSpc>
              <a:buFont typeface="Wingdings" pitchFamily="2" charset="2"/>
              <a:buNone/>
            </a:pPr>
            <a:r>
              <a:rPr lang="cs-CZ" altLang="en-US" sz="2000" b="1" dirty="0" err="1">
                <a:cs typeface="Arial" panose="020B0604020202020204" pitchFamily="34" charset="0"/>
                <a:sym typeface="Symbol" pitchFamily="18" charset="2"/>
              </a:rPr>
              <a:t>Hexafluorbenzen</a:t>
            </a:r>
            <a:r>
              <a:rPr lang="cs-CZ" altLang="en-US" sz="2000" dirty="0">
                <a:cs typeface="Arial" panose="020B0604020202020204" pitchFamily="34" charset="0"/>
                <a:sym typeface="Symbol" pitchFamily="18" charset="2"/>
              </a:rPr>
              <a:t> (C</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F</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 standard pro NMR spektrometrii</a:t>
            </a:r>
          </a:p>
          <a:p>
            <a:pPr algn="just">
              <a:lnSpc>
                <a:spcPct val="90000"/>
              </a:lnSpc>
              <a:buNone/>
            </a:pPr>
            <a:r>
              <a:rPr lang="cs-CZ" altLang="en-US" sz="2000" b="1" dirty="0" err="1">
                <a:cs typeface="Arial" panose="020B0604020202020204" pitchFamily="34" charset="0"/>
                <a:sym typeface="Symbol" pitchFamily="18" charset="2"/>
              </a:rPr>
              <a:t>Hexabrombenzen</a:t>
            </a:r>
            <a:r>
              <a:rPr lang="cs-CZ" altLang="en-US" sz="2000" b="1"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(C</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Br</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 retardant hoření</a:t>
            </a:r>
          </a:p>
          <a:p>
            <a:pPr algn="just">
              <a:lnSpc>
                <a:spcPct val="90000"/>
              </a:lnSpc>
              <a:buNone/>
            </a:pPr>
            <a:r>
              <a:rPr lang="cs-CZ" altLang="en-US" sz="2000" b="1" dirty="0" err="1">
                <a:cs typeface="Arial" panose="020B0604020202020204" pitchFamily="34" charset="0"/>
                <a:sym typeface="Symbol" pitchFamily="18" charset="2"/>
              </a:rPr>
              <a:t>Hexachlorbenzen</a:t>
            </a:r>
            <a:r>
              <a:rPr lang="cs-CZ" altLang="en-US" sz="2000" dirty="0">
                <a:cs typeface="Arial" panose="020B0604020202020204" pitchFamily="34" charset="0"/>
                <a:sym typeface="Symbol" pitchFamily="18" charset="2"/>
              </a:rPr>
              <a:t> (C</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Cl</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 jed, karcinogen</a:t>
            </a:r>
          </a:p>
        </p:txBody>
      </p:sp>
    </p:spTree>
    <p:extLst>
      <p:ext uri="{BB962C8B-B14F-4D97-AF65-F5344CB8AC3E}">
        <p14:creationId xmlns:p14="http://schemas.microsoft.com/office/powerpoint/2010/main" val="352609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28600" y="150381"/>
            <a:ext cx="8686800" cy="6248400"/>
          </a:xfrm>
        </p:spPr>
        <p:txBody>
          <a:bodyPr>
            <a:normAutofit/>
          </a:bodyPr>
          <a:lstStyle/>
          <a:p>
            <a:pPr marL="0" indent="0" algn="ctr" eaLnBrk="1" hangingPunct="1">
              <a:lnSpc>
                <a:spcPct val="90000"/>
              </a:lnSpc>
              <a:buNone/>
            </a:pPr>
            <a:r>
              <a:rPr lang="cs-CZ" altLang="en-US" sz="2400" b="1" dirty="0">
                <a:cs typeface="Arial" panose="020B0604020202020204" pitchFamily="34" charset="0"/>
              </a:rPr>
              <a:t>Halogenidy </a:t>
            </a:r>
            <a:r>
              <a:rPr lang="cs-CZ" altLang="en-US" sz="2400" b="1" dirty="0" err="1">
                <a:cs typeface="Arial" panose="020B0604020202020204" pitchFamily="34" charset="0"/>
              </a:rPr>
              <a:t>kř</a:t>
            </a:r>
            <a:r>
              <a:rPr lang="en-GB" altLang="en-US" sz="2400" b="1" dirty="0" err="1">
                <a:cs typeface="Arial" panose="020B0604020202020204" pitchFamily="34" charset="0"/>
              </a:rPr>
              <a:t>emík</a:t>
            </a:r>
            <a:r>
              <a:rPr lang="cs-CZ" altLang="en-US" sz="2400" b="1" dirty="0">
                <a:cs typeface="Arial" panose="020B0604020202020204" pitchFamily="34" charset="0"/>
              </a:rPr>
              <a:t>u</a:t>
            </a:r>
            <a:endParaRPr lang="en-GB" altLang="en-US" sz="2400" dirty="0">
              <a:cs typeface="Arial" panose="020B0604020202020204" pitchFamily="34" charset="0"/>
            </a:endParaRPr>
          </a:p>
          <a:p>
            <a:pPr eaLnBrk="1" hangingPunct="1">
              <a:lnSpc>
                <a:spcPct val="90000"/>
              </a:lnSpc>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halogenidy</a:t>
            </a:r>
            <a:r>
              <a:rPr lang="en-GB" altLang="en-US" sz="2000" dirty="0">
                <a:cs typeface="Arial" panose="020B0604020202020204" pitchFamily="34" charset="0"/>
              </a:rPr>
              <a:t> k</a:t>
            </a:r>
            <a:r>
              <a:rPr lang="cs-CZ" altLang="en-US" sz="2000" dirty="0">
                <a:cs typeface="Arial" panose="020B0604020202020204" pitchFamily="34" charset="0"/>
              </a:rPr>
              <a:t>ř</a:t>
            </a:r>
            <a:r>
              <a:rPr lang="en-GB" altLang="en-US" sz="2000" dirty="0" err="1">
                <a:cs typeface="Arial" panose="020B0604020202020204" pitchFamily="34" charset="0"/>
              </a:rPr>
              <a:t>emi</a:t>
            </a:r>
            <a:r>
              <a:rPr lang="cs-CZ" altLang="en-US" sz="2000" dirty="0">
                <a:cs typeface="Arial" panose="020B0604020202020204" pitchFamily="34" charset="0"/>
              </a:rPr>
              <a:t>č</a:t>
            </a:r>
            <a:r>
              <a:rPr lang="en-GB" altLang="en-US" sz="2000" dirty="0" err="1">
                <a:cs typeface="Arial" panose="020B0604020202020204" pitchFamily="34" charset="0"/>
              </a:rPr>
              <a:t>ité</a:t>
            </a:r>
            <a:r>
              <a:rPr lang="en-GB" altLang="en-US" sz="2000" dirty="0">
                <a:cs typeface="Arial" panose="020B0604020202020204" pitchFamily="34" charset="0"/>
              </a:rPr>
              <a:t> a </a:t>
            </a:r>
            <a:r>
              <a:rPr lang="en-GB" altLang="en-US" sz="2000" dirty="0" err="1">
                <a:cs typeface="Arial" panose="020B0604020202020204" pitchFamily="34" charset="0"/>
              </a:rPr>
              <a:t>tetrahalogenidy</a:t>
            </a:r>
            <a:r>
              <a:rPr lang="en-GB" altLang="en-US" sz="2000" dirty="0">
                <a:cs typeface="Arial" panose="020B0604020202020204" pitchFamily="34" charset="0"/>
              </a:rPr>
              <a:t> </a:t>
            </a:r>
            <a:r>
              <a:rPr lang="cs-CZ" altLang="en-US" sz="2000" dirty="0">
                <a:cs typeface="Arial" panose="020B0604020202020204" pitchFamily="34" charset="0"/>
              </a:rPr>
              <a:t>následujíc</a:t>
            </a:r>
            <a:r>
              <a:rPr lang="en-GB" altLang="en-US" sz="2000" dirty="0" err="1">
                <a:cs typeface="Arial" panose="020B0604020202020204" pitchFamily="34" charset="0"/>
              </a:rPr>
              <a:t>ích</a:t>
            </a:r>
            <a:r>
              <a:rPr lang="en-GB" altLang="en-US" sz="2000" dirty="0">
                <a:cs typeface="Arial" panose="020B0604020202020204" pitchFamily="34" charset="0"/>
              </a:rPr>
              <a:t> </a:t>
            </a:r>
            <a:r>
              <a:rPr lang="en-GB" altLang="en-US" sz="2000" dirty="0" err="1">
                <a:cs typeface="Arial" panose="020B0604020202020204" pitchFamily="34" charset="0"/>
              </a:rPr>
              <a:t>prvk</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skupiny</a:t>
            </a:r>
            <a:r>
              <a:rPr lang="en-GB" altLang="en-US" sz="2000" dirty="0">
                <a:cs typeface="Arial" panose="020B0604020202020204" pitchFamily="34" charset="0"/>
              </a:rPr>
              <a:t> </a:t>
            </a:r>
            <a:r>
              <a:rPr lang="en-GB" altLang="en-US" sz="2000" dirty="0" err="1">
                <a:cs typeface="Arial" panose="020B0604020202020204" pitchFamily="34" charset="0"/>
              </a:rPr>
              <a:t>podléhají</a:t>
            </a:r>
            <a:r>
              <a:rPr lang="en-GB" altLang="en-US" sz="2000" dirty="0">
                <a:cs typeface="Arial" panose="020B0604020202020204" pitchFamily="34" charset="0"/>
              </a:rPr>
              <a:t> </a:t>
            </a:r>
            <a:r>
              <a:rPr lang="en-GB" altLang="en-US" sz="2000" dirty="0" err="1">
                <a:cs typeface="Arial" panose="020B0604020202020204" pitchFamily="34" charset="0"/>
              </a:rPr>
              <a:t>hydrolýze</a:t>
            </a:r>
            <a:r>
              <a:rPr lang="cs-CZ" altLang="en-US" sz="2000" dirty="0">
                <a:cs typeface="Arial" panose="020B0604020202020204" pitchFamily="34" charset="0"/>
              </a:rPr>
              <a:t>   </a:t>
            </a:r>
            <a:r>
              <a:rPr lang="en-GB" altLang="en-US" sz="2000" dirty="0">
                <a:cs typeface="Arial" panose="020B0604020202020204" pitchFamily="34" charset="0"/>
              </a:rPr>
              <a:t>SiX</a:t>
            </a:r>
            <a:r>
              <a:rPr lang="en-GB" altLang="en-US" sz="2000" baseline="-25000" dirty="0">
                <a:cs typeface="Arial" panose="020B0604020202020204" pitchFamily="34" charset="0"/>
              </a:rPr>
              <a:t>4</a:t>
            </a:r>
            <a:r>
              <a:rPr lang="en-GB" altLang="en-US" sz="2000" dirty="0">
                <a:cs typeface="Arial" panose="020B0604020202020204" pitchFamily="34" charset="0"/>
              </a:rPr>
              <a:t>    (X</a:t>
            </a: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halogen)</a:t>
            </a: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fluorid</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a:t>
            </a:r>
            <a:r>
              <a:rPr lang="en-GB" altLang="en-US" sz="2000" dirty="0" err="1">
                <a:cs typeface="Arial" panose="020B0604020202020204" pitchFamily="34" charset="0"/>
              </a:rPr>
              <a:t>chlorid</a:t>
            </a:r>
            <a:r>
              <a:rPr lang="en-GB" altLang="en-US" sz="2000" dirty="0">
                <a:cs typeface="Arial" panose="020B0604020202020204" pitchFamily="34" charset="0"/>
              </a:rPr>
              <a:t> a </a:t>
            </a:r>
            <a:r>
              <a:rPr lang="en-GB" altLang="en-US" sz="2000" dirty="0" err="1">
                <a:cs typeface="Arial" panose="020B0604020202020204" pitchFamily="34" charset="0"/>
              </a:rPr>
              <a:t>bromid</a:t>
            </a:r>
            <a:r>
              <a:rPr lang="en-GB" altLang="en-US" sz="2000" dirty="0">
                <a:cs typeface="Arial" panose="020B0604020202020204" pitchFamily="34" charset="0"/>
              </a:rPr>
              <a:t> (</a:t>
            </a:r>
            <a:r>
              <a:rPr lang="en-GB" altLang="en-US" sz="2000" dirty="0" err="1">
                <a:cs typeface="Arial" panose="020B0604020202020204" pitchFamily="34" charset="0"/>
              </a:rPr>
              <a:t>kapaliny</a:t>
            </a:r>
            <a:r>
              <a:rPr lang="en-GB" altLang="en-US" sz="2000" dirty="0">
                <a:cs typeface="Arial" panose="020B0604020202020204" pitchFamily="34" charset="0"/>
              </a:rPr>
              <a:t>), </a:t>
            </a:r>
            <a:r>
              <a:rPr lang="en-GB" altLang="en-US" sz="2000" dirty="0" err="1">
                <a:cs typeface="Arial" panose="020B0604020202020204" pitchFamily="34" charset="0"/>
              </a:rPr>
              <a:t>jodid</a:t>
            </a:r>
            <a:r>
              <a:rPr lang="en-GB" altLang="en-US" sz="2000" dirty="0">
                <a:cs typeface="Arial" panose="020B0604020202020204" pitchFamily="34" charset="0"/>
              </a:rPr>
              <a:t> (</a:t>
            </a:r>
            <a:r>
              <a:rPr lang="en-GB" altLang="en-US" sz="2000" dirty="0" err="1">
                <a:cs typeface="Arial" panose="020B0604020202020204" pitchFamily="34" charset="0"/>
              </a:rPr>
              <a:t>tuhá</a:t>
            </a:r>
            <a:r>
              <a:rPr lang="en-GB" altLang="en-US" sz="2000" dirty="0">
                <a:cs typeface="Arial" panose="020B0604020202020204" pitchFamily="34" charset="0"/>
              </a:rPr>
              <a:t> </a:t>
            </a:r>
            <a:r>
              <a:rPr lang="en-GB" altLang="en-US" sz="2000" dirty="0" err="1">
                <a:cs typeface="Arial" panose="020B0604020202020204" pitchFamily="34" charset="0"/>
              </a:rPr>
              <a:t>kryst</a:t>
            </a:r>
            <a:r>
              <a:rPr lang="en-GB"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a:t>
            </a:r>
            <a:r>
              <a:rPr lang="en-GB" altLang="en-US" sz="2000" dirty="0" err="1">
                <a:cs typeface="Arial" panose="020B0604020202020204" pitchFamily="34" charset="0"/>
              </a:rPr>
              <a:t>všechny</a:t>
            </a:r>
            <a:r>
              <a:rPr lang="en-GB" altLang="en-US" sz="2000" dirty="0">
                <a:cs typeface="Arial" panose="020B0604020202020204" pitchFamily="34" charset="0"/>
              </a:rPr>
              <a:t> </a:t>
            </a:r>
            <a:r>
              <a:rPr lang="en-GB" altLang="en-US" sz="2000" dirty="0" err="1">
                <a:cs typeface="Arial" panose="020B0604020202020204" pitchFamily="34" charset="0"/>
              </a:rPr>
              <a:t>halogenidy</a:t>
            </a:r>
            <a:r>
              <a:rPr lang="en-GB" altLang="en-US" sz="2000" dirty="0">
                <a:cs typeface="Arial" panose="020B0604020202020204" pitchFamily="34" charset="0"/>
              </a:rPr>
              <a:t> </a:t>
            </a:r>
            <a:r>
              <a:rPr lang="en-GB" altLang="en-US" sz="2000" dirty="0" err="1">
                <a:cs typeface="Arial" panose="020B0604020202020204" pitchFamily="34" charset="0"/>
              </a:rPr>
              <a:t>bezbarvé</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hydrolyzují</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SiX</a:t>
            </a:r>
            <a:r>
              <a:rPr lang="en-GB" altLang="en-US" sz="2000" baseline="-25000" dirty="0">
                <a:cs typeface="Arial" panose="020B0604020202020204" pitchFamily="34" charset="0"/>
              </a:rPr>
              <a:t>4</a:t>
            </a:r>
            <a:r>
              <a:rPr lang="en-GB" altLang="en-US" sz="2000" dirty="0">
                <a:cs typeface="Arial" panose="020B0604020202020204" pitchFamily="34" charset="0"/>
              </a:rPr>
              <a:t> + 2H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SiO</a:t>
            </a:r>
            <a:r>
              <a:rPr lang="en-GB" altLang="en-US" sz="2000" baseline="-25000" dirty="0">
                <a:cs typeface="Arial" panose="020B0604020202020204" pitchFamily="34" charset="0"/>
              </a:rPr>
              <a:t>2</a:t>
            </a:r>
            <a:r>
              <a:rPr lang="en-GB" altLang="en-US" sz="2000" dirty="0">
                <a:cs typeface="Arial" panose="020B0604020202020204" pitchFamily="34" charset="0"/>
              </a:rPr>
              <a:t> + 4HX</a:t>
            </a:r>
          </a:p>
          <a:p>
            <a:pPr eaLnBrk="1" hangingPunct="1">
              <a:buFont typeface="Wingdings" pitchFamily="2" charset="2"/>
              <a:buNone/>
            </a:pPr>
            <a:r>
              <a:rPr lang="en-GB" altLang="en-US" sz="2000" dirty="0">
                <a:cs typeface="Arial" panose="020B0604020202020204" pitchFamily="34" charset="0"/>
              </a:rPr>
              <a:t>- v </a:t>
            </a:r>
            <a:r>
              <a:rPr lang="en-GB" altLang="en-US" sz="2000" dirty="0" err="1">
                <a:cs typeface="Arial" panose="020B0604020202020204" pitchFamily="34" charset="0"/>
              </a:rPr>
              <a:t>nadbytku</a:t>
            </a:r>
            <a:r>
              <a:rPr lang="en-GB" altLang="en-US" sz="2000" dirty="0">
                <a:cs typeface="Arial" panose="020B0604020202020204" pitchFamily="34" charset="0"/>
              </a:rPr>
              <a:t> </a:t>
            </a:r>
            <a:r>
              <a:rPr lang="en-GB" altLang="en-US" sz="2000" dirty="0" err="1">
                <a:cs typeface="Arial" panose="020B0604020202020204" pitchFamily="34" charset="0"/>
              </a:rPr>
              <a:t>halogenidových</a:t>
            </a:r>
            <a:r>
              <a:rPr lang="en-GB" altLang="en-US" sz="2000" dirty="0">
                <a:cs typeface="Arial" panose="020B0604020202020204" pitchFamily="34" charset="0"/>
              </a:rPr>
              <a:t> </a:t>
            </a:r>
            <a:r>
              <a:rPr lang="en-GB" altLang="en-US" sz="2000" dirty="0" err="1">
                <a:cs typeface="Arial" panose="020B0604020202020204" pitchFamily="34" charset="0"/>
              </a:rPr>
              <a:t>aniont</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výraz</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tendence</a:t>
            </a:r>
            <a:r>
              <a:rPr lang="en-GB" altLang="en-US" sz="2000" dirty="0">
                <a:cs typeface="Arial" panose="020B0604020202020204" pitchFamily="34" charset="0"/>
              </a:rPr>
              <a:t> k </a:t>
            </a:r>
            <a:r>
              <a:rPr lang="en-GB" altLang="en-US" sz="2000" dirty="0" err="1">
                <a:cs typeface="Arial" panose="020B0604020202020204" pitchFamily="34" charset="0"/>
              </a:rPr>
              <a:t>tvorb</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komplex</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typu</a:t>
            </a:r>
            <a:r>
              <a:rPr lang="en-GB" altLang="en-US" sz="2000" dirty="0">
                <a:cs typeface="Arial" panose="020B0604020202020204" pitchFamily="34" charset="0"/>
              </a:rPr>
              <a:t> MX</a:t>
            </a:r>
            <a:r>
              <a:rPr lang="en-GB" altLang="en-US" sz="2000" baseline="-25000" dirty="0">
                <a:cs typeface="Arial" panose="020B0604020202020204" pitchFamily="34" charset="0"/>
              </a:rPr>
              <a:t>6</a:t>
            </a:r>
            <a:r>
              <a:rPr lang="en-GB" altLang="en-US" sz="2000" baseline="30000" dirty="0">
                <a:cs typeface="Arial" panose="020B0604020202020204" pitchFamily="34" charset="0"/>
              </a:rPr>
              <a:t>2-</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edevším</a:t>
            </a:r>
            <a:r>
              <a:rPr lang="en-GB" altLang="en-US" sz="2000" dirty="0">
                <a:cs typeface="Arial" panose="020B0604020202020204" pitchFamily="34" charset="0"/>
              </a:rPr>
              <a:t> u </a:t>
            </a:r>
            <a:r>
              <a:rPr lang="en-GB" altLang="en-US" sz="2000" dirty="0" err="1">
                <a:cs typeface="Arial" panose="020B0604020202020204" pitchFamily="34" charset="0"/>
              </a:rPr>
              <a:t>fluorid</a:t>
            </a:r>
            <a:r>
              <a:rPr lang="cs-CZ" altLang="en-US" sz="2000" dirty="0">
                <a:cs typeface="Arial" panose="020B0604020202020204" pitchFamily="34" charset="0"/>
              </a:rPr>
              <a:t>ů</a:t>
            </a:r>
            <a:r>
              <a:rPr lang="en-GB" altLang="en-US" sz="2000" dirty="0">
                <a:cs typeface="Arial" panose="020B0604020202020204" pitchFamily="34" charset="0"/>
              </a:rPr>
              <a:t>)</a:t>
            </a: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endParaRPr lang="cs-CZ" altLang="en-US" sz="2000" dirty="0">
              <a:cs typeface="Arial" panose="020B0604020202020204" pitchFamily="34" charset="0"/>
            </a:endParaRPr>
          </a:p>
          <a:p>
            <a:pPr marL="0" eaLnBrk="1" hangingPunct="1">
              <a:lnSpc>
                <a:spcPct val="90000"/>
              </a:lnSpc>
              <a:spcBef>
                <a:spcPts val="0"/>
              </a:spcBef>
              <a:buFont typeface="Wingdings" pitchFamily="2" charset="2"/>
              <a:buNone/>
            </a:pPr>
            <a:r>
              <a:rPr lang="cs-CZ" altLang="en-US" sz="2000" b="1" dirty="0">
                <a:cs typeface="Arial" panose="020B0604020202020204" pitchFamily="34" charset="0"/>
              </a:rPr>
              <a:t>Fluorid křemičitý </a:t>
            </a:r>
            <a:r>
              <a:rPr lang="en-GB" altLang="en-US" sz="2000" b="1" dirty="0" err="1">
                <a:cs typeface="Arial" panose="020B0604020202020204" pitchFamily="34" charset="0"/>
              </a:rPr>
              <a:t>SiF</a:t>
            </a:r>
            <a:r>
              <a:rPr lang="en-GB" altLang="en-US" sz="2000" b="1" baseline="-25000" dirty="0" err="1">
                <a:cs typeface="Arial" panose="020B0604020202020204" pitchFamily="34" charset="0"/>
              </a:rPr>
              <a:t>4</a:t>
            </a:r>
            <a:r>
              <a:rPr lang="en-GB" altLang="en-US" sz="2000" dirty="0">
                <a:cs typeface="Arial" panose="020B0604020202020204" pitchFamily="34" charset="0"/>
              </a:rPr>
              <a:t> </a:t>
            </a:r>
            <a:r>
              <a:rPr lang="cs-CZ" altLang="en-US" sz="2000" dirty="0">
                <a:cs typeface="Arial" panose="020B0604020202020204" pitchFamily="34" charset="0"/>
              </a:rPr>
              <a:t>spolu s</a:t>
            </a:r>
            <a:r>
              <a:rPr lang="en-GB" altLang="en-US" sz="2000" dirty="0">
                <a:cs typeface="Arial" panose="020B0604020202020204" pitchFamily="34" charset="0"/>
              </a:rPr>
              <a:t> </a:t>
            </a:r>
            <a:r>
              <a:rPr lang="en-GB" altLang="en-US" sz="2000" dirty="0" err="1">
                <a:cs typeface="Arial" panose="020B0604020202020204" pitchFamily="34" charset="0"/>
              </a:rPr>
              <a:t>kys</a:t>
            </a:r>
            <a:r>
              <a:rPr lang="en-GB" altLang="en-US" sz="2000" dirty="0">
                <a:cs typeface="Arial" panose="020B0604020202020204" pitchFamily="34" charset="0"/>
              </a:rPr>
              <a:t>. </a:t>
            </a:r>
            <a:r>
              <a:rPr lang="en-GB" altLang="en-US" sz="2000" dirty="0" err="1">
                <a:cs typeface="Arial" panose="020B0604020202020204" pitchFamily="34" charset="0"/>
              </a:rPr>
              <a:t>hexafluorok</a:t>
            </a:r>
            <a:r>
              <a:rPr lang="cs-CZ" altLang="en-US" sz="2000" dirty="0">
                <a:cs typeface="Arial" panose="020B0604020202020204" pitchFamily="34" charset="0"/>
              </a:rPr>
              <a:t>ř</a:t>
            </a:r>
            <a:r>
              <a:rPr lang="en-GB" altLang="en-US" sz="2000" dirty="0" err="1">
                <a:cs typeface="Arial" panose="020B0604020202020204" pitchFamily="34" charset="0"/>
              </a:rPr>
              <a:t>emi</a:t>
            </a:r>
            <a:r>
              <a:rPr lang="cs-CZ" altLang="en-US" sz="2000" dirty="0">
                <a:cs typeface="Arial" panose="020B0604020202020204" pitchFamily="34" charset="0"/>
              </a:rPr>
              <a:t>č</a:t>
            </a:r>
            <a:r>
              <a:rPr lang="en-GB" altLang="en-US" sz="2000" dirty="0">
                <a:cs typeface="Arial" panose="020B0604020202020204" pitchFamily="34" charset="0"/>
              </a:rPr>
              <a:t>it</a:t>
            </a:r>
            <a:r>
              <a:rPr lang="cs-CZ" altLang="en-US" sz="2000" dirty="0">
                <a:cs typeface="Arial" panose="020B0604020202020204" pitchFamily="34" charset="0"/>
              </a:rPr>
              <a:t>ou</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[SiF</a:t>
            </a:r>
            <a:r>
              <a:rPr lang="en-GB" altLang="en-US" sz="2000" baseline="-25000" dirty="0">
                <a:cs typeface="Arial" panose="020B0604020202020204" pitchFamily="34" charset="0"/>
              </a:rPr>
              <a:t>6</a:t>
            </a:r>
            <a:r>
              <a:rPr lang="en-GB" altLang="en-US" sz="2000" dirty="0">
                <a:cs typeface="Arial" panose="020B0604020202020204" pitchFamily="34" charset="0"/>
              </a:rPr>
              <a:t>] </a:t>
            </a:r>
            <a:r>
              <a:rPr lang="en-GB" altLang="en-US" sz="2000" dirty="0" err="1">
                <a:cs typeface="Arial" panose="020B0604020202020204" pitchFamily="34" charset="0"/>
              </a:rPr>
              <a:t>vznikají</a:t>
            </a:r>
            <a:r>
              <a:rPr lang="en-GB" altLang="en-US" sz="2000" dirty="0">
                <a:cs typeface="Arial" panose="020B0604020202020204" pitchFamily="34" charset="0"/>
              </a:rPr>
              <a:t> nap</a:t>
            </a:r>
            <a:r>
              <a:rPr lang="cs-CZ" altLang="en-US" sz="2000" dirty="0">
                <a:cs typeface="Arial" panose="020B0604020202020204" pitchFamily="34" charset="0"/>
              </a:rPr>
              <a:t>ř</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leptání</a:t>
            </a:r>
            <a:r>
              <a:rPr lang="en-GB" altLang="en-US" sz="2000" dirty="0">
                <a:cs typeface="Arial" panose="020B0604020202020204" pitchFamily="34" charset="0"/>
              </a:rPr>
              <a:t> </a:t>
            </a:r>
            <a:r>
              <a:rPr lang="en-GB" altLang="en-US" sz="2000" dirty="0" err="1">
                <a:cs typeface="Arial" panose="020B0604020202020204" pitchFamily="34" charset="0"/>
              </a:rPr>
              <a:t>skla</a:t>
            </a:r>
            <a:r>
              <a:rPr lang="en-GB" altLang="en-US" sz="2000" dirty="0">
                <a:cs typeface="Arial" panose="020B0604020202020204" pitchFamily="34" charset="0"/>
              </a:rPr>
              <a:t> :</a:t>
            </a:r>
          </a:p>
          <a:p>
            <a:pPr algn="ct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SiO</a:t>
            </a:r>
            <a:r>
              <a:rPr lang="en-GB" altLang="en-US" sz="2000" baseline="-25000" dirty="0">
                <a:cs typeface="Arial" panose="020B0604020202020204" pitchFamily="34" charset="0"/>
              </a:rPr>
              <a:t>2</a:t>
            </a:r>
            <a:r>
              <a:rPr lang="en-GB" altLang="en-US" sz="2000" dirty="0">
                <a:cs typeface="Arial" panose="020B0604020202020204" pitchFamily="34" charset="0"/>
              </a:rPr>
              <a:t> + 4HF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SiF</a:t>
            </a:r>
            <a:r>
              <a:rPr lang="en-GB" altLang="en-US" sz="2000" baseline="-25000" dirty="0">
                <a:cs typeface="Arial" panose="020B0604020202020204" pitchFamily="34" charset="0"/>
              </a:rPr>
              <a:t>4</a:t>
            </a:r>
            <a:r>
              <a:rPr lang="en-GB" altLang="en-US" sz="2000" dirty="0">
                <a:cs typeface="Arial" panose="020B0604020202020204" pitchFamily="34" charset="0"/>
              </a:rPr>
              <a:t> + 2H</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algn="ct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SiF</a:t>
            </a:r>
            <a:r>
              <a:rPr lang="en-GB" altLang="en-US" sz="2000" baseline="-25000" dirty="0">
                <a:cs typeface="Arial" panose="020B0604020202020204" pitchFamily="34" charset="0"/>
              </a:rPr>
              <a:t>4</a:t>
            </a:r>
            <a:r>
              <a:rPr lang="en-GB" altLang="en-US" sz="2000" dirty="0">
                <a:cs typeface="Arial" panose="020B0604020202020204" pitchFamily="34" charset="0"/>
              </a:rPr>
              <a:t> + 2HF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[SiF</a:t>
            </a:r>
            <a:r>
              <a:rPr lang="en-GB" altLang="en-US" sz="2000" baseline="-25000" dirty="0">
                <a:cs typeface="Arial" panose="020B0604020202020204" pitchFamily="34" charset="0"/>
              </a:rPr>
              <a:t>6</a:t>
            </a:r>
            <a:r>
              <a:rPr lang="en-GB" altLang="en-US" sz="2000" dirty="0">
                <a:cs typeface="Arial" panose="020B0604020202020204" pitchFamily="34" charset="0"/>
              </a:rPr>
              <a:t>]</a:t>
            </a: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Z tohoto důvodu se </a:t>
            </a:r>
            <a:r>
              <a:rPr lang="cs-CZ" altLang="en-US" sz="2000" u="sng" dirty="0">
                <a:cs typeface="Arial" panose="020B0604020202020204" pitchFamily="34" charset="0"/>
              </a:rPr>
              <a:t>kyselina fluorovodíková nesmí přechovávat</a:t>
            </a:r>
          </a:p>
          <a:p>
            <a:pPr eaLnBrk="1" hangingPunct="1">
              <a:lnSpc>
                <a:spcPct val="90000"/>
              </a:lnSpc>
              <a:buFont typeface="Wingdings" pitchFamily="2" charset="2"/>
              <a:buNone/>
            </a:pPr>
            <a:r>
              <a:rPr lang="cs-CZ" altLang="en-US" sz="2000" u="sng" dirty="0">
                <a:cs typeface="Arial" panose="020B0604020202020204" pitchFamily="34" charset="0"/>
              </a:rPr>
              <a:t> ve skleněných či křemenných nádobách</a:t>
            </a:r>
            <a:r>
              <a:rPr lang="cs-CZ" altLang="en-US" sz="2000" dirty="0">
                <a:cs typeface="Arial" panose="020B0604020202020204" pitchFamily="34" charset="0"/>
              </a:rPr>
              <a:t>.</a:t>
            </a:r>
          </a:p>
        </p:txBody>
      </p:sp>
      <p:pic>
        <p:nvPicPr>
          <p:cNvPr id="2" name="Obrázek 1">
            <a:extLst>
              <a:ext uri="{FF2B5EF4-FFF2-40B4-BE49-F238E27FC236}">
                <a16:creationId xmlns:a16="http://schemas.microsoft.com/office/drawing/2014/main" id="{7C0E1633-8A6F-4B7E-BDD1-29CDE47940EB}"/>
              </a:ext>
            </a:extLst>
          </p:cNvPr>
          <p:cNvPicPr>
            <a:picLocks noChangeAspect="1"/>
          </p:cNvPicPr>
          <p:nvPr/>
        </p:nvPicPr>
        <p:blipFill>
          <a:blip r:embed="rId2"/>
          <a:stretch>
            <a:fillRect/>
          </a:stretch>
        </p:blipFill>
        <p:spPr>
          <a:xfrm>
            <a:off x="6914996" y="4228185"/>
            <a:ext cx="1995488" cy="2457311"/>
          </a:xfrm>
          <a:prstGeom prst="rect">
            <a:avLst/>
          </a:prstGeom>
        </p:spPr>
      </p:pic>
    </p:spTree>
    <p:extLst>
      <p:ext uri="{BB962C8B-B14F-4D97-AF65-F5344CB8AC3E}">
        <p14:creationId xmlns:p14="http://schemas.microsoft.com/office/powerpoint/2010/main" val="3031888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E0A5E86-DFB0-4F89-8DCD-B05B70E6C81B}"/>
              </a:ext>
            </a:extLst>
          </p:cNvPr>
          <p:cNvSpPr/>
          <p:nvPr/>
        </p:nvSpPr>
        <p:spPr>
          <a:xfrm>
            <a:off x="228600" y="228600"/>
            <a:ext cx="8382000" cy="1138773"/>
          </a:xfrm>
          <a:prstGeom prst="rect">
            <a:avLst/>
          </a:prstGeom>
        </p:spPr>
        <p:txBody>
          <a:bodyPr wrap="square">
            <a:spAutoFit/>
          </a:bodyPr>
          <a:lstStyle/>
          <a:p>
            <a:r>
              <a:rPr lang="en-GB" altLang="en-US" sz="2000" b="1" dirty="0" err="1">
                <a:cs typeface="Arial" panose="020B0604020202020204" pitchFamily="34" charset="0"/>
              </a:rPr>
              <a:t>Kyselina</a:t>
            </a:r>
            <a:r>
              <a:rPr lang="en-GB" altLang="en-US" sz="2000" b="1" dirty="0">
                <a:cs typeface="Arial" panose="020B0604020202020204" pitchFamily="34" charset="0"/>
              </a:rPr>
              <a:t> </a:t>
            </a:r>
            <a:r>
              <a:rPr lang="en-GB" altLang="en-US" sz="2000" b="1" dirty="0" err="1">
                <a:cs typeface="Arial" panose="020B0604020202020204" pitchFamily="34" charset="0"/>
              </a:rPr>
              <a:t>hexafluorok</a:t>
            </a:r>
            <a:r>
              <a:rPr lang="cs-CZ" altLang="en-US" sz="2000" b="1" dirty="0">
                <a:cs typeface="Arial" panose="020B0604020202020204" pitchFamily="34" charset="0"/>
              </a:rPr>
              <a:t>ř</a:t>
            </a:r>
            <a:r>
              <a:rPr lang="en-GB" altLang="en-US" sz="2000" b="1" dirty="0" err="1">
                <a:cs typeface="Arial" panose="020B0604020202020204" pitchFamily="34" charset="0"/>
              </a:rPr>
              <a:t>emi</a:t>
            </a:r>
            <a:r>
              <a:rPr lang="cs-CZ" altLang="en-US" sz="2000" b="1" dirty="0">
                <a:cs typeface="Arial" panose="020B0604020202020204" pitchFamily="34" charset="0"/>
              </a:rPr>
              <a:t>č</a:t>
            </a:r>
            <a:r>
              <a:rPr lang="en-GB" altLang="en-US" sz="2000" b="1" dirty="0" err="1">
                <a:cs typeface="Arial" panose="020B0604020202020204" pitchFamily="34" charset="0"/>
              </a:rPr>
              <a:t>itá</a:t>
            </a:r>
            <a:r>
              <a:rPr lang="en-GB" altLang="en-US" sz="2000" b="1" dirty="0">
                <a:cs typeface="Arial" panose="020B0604020202020204" pitchFamily="34" charset="0"/>
              </a:rPr>
              <a:t> </a:t>
            </a:r>
          </a:p>
          <a:p>
            <a:r>
              <a:rPr lang="cs-CZ" altLang="en-US" sz="800" dirty="0">
                <a:cs typeface="Arial" panose="020B0604020202020204" pitchFamily="34" charset="0"/>
              </a:rPr>
              <a:t>	</a:t>
            </a:r>
          </a:p>
          <a:p>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kyselina</a:t>
            </a:r>
            <a:r>
              <a:rPr lang="en-GB" altLang="en-US" sz="2000" dirty="0">
                <a:cs typeface="Arial" panose="020B0604020202020204" pitchFamily="34" charset="0"/>
              </a:rPr>
              <a:t>, </a:t>
            </a:r>
            <a:r>
              <a:rPr lang="en-GB" altLang="en-US" sz="2000" dirty="0" err="1">
                <a:cs typeface="Arial" panose="020B0604020202020204" pitchFamily="34" charset="0"/>
              </a:rPr>
              <a:t>vylu</a:t>
            </a:r>
            <a:r>
              <a:rPr lang="cs-CZ" altLang="en-US" sz="2000" dirty="0">
                <a:cs typeface="Arial" panose="020B0604020202020204" pitchFamily="34" charset="0"/>
              </a:rPr>
              <a:t>č</a:t>
            </a:r>
            <a:r>
              <a:rPr lang="en-GB" altLang="en-US" sz="2000" dirty="0" err="1">
                <a:cs typeface="Arial" panose="020B0604020202020204" pitchFamily="34" charset="0"/>
              </a:rPr>
              <a:t>uje</a:t>
            </a:r>
            <a:r>
              <a:rPr lang="en-GB" altLang="en-US" sz="2000" dirty="0">
                <a:cs typeface="Arial" panose="020B0604020202020204" pitchFamily="34" charset="0"/>
              </a:rPr>
              <a:t> se z </a:t>
            </a:r>
            <a:r>
              <a:rPr lang="en-GB" altLang="en-US" sz="2000" dirty="0" err="1">
                <a:cs typeface="Arial" panose="020B0604020202020204" pitchFamily="34" charset="0"/>
              </a:rPr>
              <a:t>vod</a:t>
            </a:r>
            <a:r>
              <a:rPr lang="cs-CZ" altLang="en-US" sz="2000" dirty="0" err="1">
                <a:cs typeface="Arial" panose="020B0604020202020204" pitchFamily="34" charset="0"/>
              </a:rPr>
              <a:t>ných</a:t>
            </a:r>
            <a:r>
              <a:rPr lang="en-GB" altLang="en-US" sz="2000" dirty="0">
                <a:cs typeface="Arial" panose="020B0604020202020204" pitchFamily="34" charset="0"/>
              </a:rPr>
              <a:t> </a:t>
            </a:r>
            <a:r>
              <a:rPr lang="en-GB" altLang="en-US" sz="2000" dirty="0" err="1">
                <a:cs typeface="Arial" panose="020B0604020202020204" pitchFamily="34" charset="0"/>
              </a:rPr>
              <a:t>roztok</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dihydrát</a:t>
            </a:r>
            <a:endParaRPr lang="en-GB" altLang="en-US" sz="2000" dirty="0">
              <a:cs typeface="Arial" panose="020B0604020202020204" pitchFamily="34" charset="0"/>
            </a:endParaRPr>
          </a:p>
          <a:p>
            <a:r>
              <a:rPr lang="en-GB" altLang="en-US" sz="2000" dirty="0">
                <a:cs typeface="Arial" panose="020B0604020202020204" pitchFamily="34" charset="0"/>
              </a:rPr>
              <a:t>- soli, </a:t>
            </a:r>
            <a:r>
              <a:rPr lang="en-GB" altLang="en-US" sz="2000" dirty="0" err="1">
                <a:cs typeface="Arial" panose="020B0604020202020204" pitchFamily="34" charset="0"/>
              </a:rPr>
              <a:t>hexafluorok</a:t>
            </a:r>
            <a:r>
              <a:rPr lang="cs-CZ" altLang="en-US" sz="2000" dirty="0">
                <a:cs typeface="Arial" panose="020B0604020202020204" pitchFamily="34" charset="0"/>
              </a:rPr>
              <a:t>ř</a:t>
            </a:r>
            <a:r>
              <a:rPr lang="en-GB" altLang="en-US" sz="2000" dirty="0" err="1">
                <a:cs typeface="Arial" panose="020B0604020202020204" pitchFamily="34" charset="0"/>
              </a:rPr>
              <a:t>emi</a:t>
            </a:r>
            <a:r>
              <a:rPr lang="cs-CZ" altLang="en-US" sz="2000" dirty="0">
                <a:cs typeface="Arial" panose="020B0604020202020204" pitchFamily="34" charset="0"/>
              </a:rPr>
              <a:t>č</a:t>
            </a:r>
            <a:r>
              <a:rPr lang="en-GB" altLang="en-US" sz="2000" dirty="0" err="1">
                <a:cs typeface="Arial" panose="020B0604020202020204" pitchFamily="34" charset="0"/>
              </a:rPr>
              <a:t>itany</a:t>
            </a:r>
            <a:r>
              <a:rPr lang="en-GB" altLang="en-US" sz="2000" dirty="0">
                <a:cs typeface="Arial" panose="020B0604020202020204" pitchFamily="34" charset="0"/>
              </a:rPr>
              <a:t> </a:t>
            </a:r>
            <a:r>
              <a:rPr lang="en-GB" altLang="en-US" sz="2000" dirty="0" err="1">
                <a:cs typeface="Arial" panose="020B0604020202020204" pitchFamily="34" charset="0"/>
              </a:rPr>
              <a:t>mají</a:t>
            </a:r>
            <a:r>
              <a:rPr lang="en-GB" altLang="en-US" sz="2000" dirty="0">
                <a:cs typeface="Arial" panose="020B0604020202020204" pitchFamily="34" charset="0"/>
              </a:rPr>
              <a:t> </a:t>
            </a:r>
            <a:r>
              <a:rPr lang="en-GB" altLang="en-US" sz="2000" dirty="0" err="1">
                <a:cs typeface="Arial" panose="020B0604020202020204" pitchFamily="34" charset="0"/>
              </a:rPr>
              <a:t>antiseptické</a:t>
            </a:r>
            <a:r>
              <a:rPr lang="en-GB" altLang="en-US" sz="2000" dirty="0">
                <a:cs typeface="Arial" panose="020B0604020202020204" pitchFamily="34" charset="0"/>
              </a:rPr>
              <a:t> </a:t>
            </a:r>
            <a:r>
              <a:rPr lang="en-GB" altLang="en-US" sz="2000" dirty="0" err="1">
                <a:cs typeface="Arial" panose="020B0604020202020204" pitchFamily="34" charset="0"/>
              </a:rPr>
              <a:t>vlastnosti</a:t>
            </a:r>
            <a:r>
              <a:rPr lang="en-GB" altLang="en-US" sz="2000" dirty="0">
                <a:cs typeface="Arial" panose="020B0604020202020204" pitchFamily="34" charset="0"/>
              </a:rPr>
              <a:t> </a:t>
            </a:r>
            <a:endParaRPr lang="cs-CZ" altLang="en-US" sz="2000" dirty="0">
              <a:cs typeface="Arial" panose="020B0604020202020204" pitchFamily="34" charset="0"/>
            </a:endParaRPr>
          </a:p>
        </p:txBody>
      </p:sp>
      <p:pic>
        <p:nvPicPr>
          <p:cNvPr id="6" name="Obrázek 5">
            <a:extLst>
              <a:ext uri="{FF2B5EF4-FFF2-40B4-BE49-F238E27FC236}">
                <a16:creationId xmlns:a16="http://schemas.microsoft.com/office/drawing/2014/main" id="{C371C7D9-9394-4B44-99B9-CCFC73EB9C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561" y="472104"/>
            <a:ext cx="2068274" cy="1295400"/>
          </a:xfrm>
          <a:prstGeom prst="rect">
            <a:avLst/>
          </a:prstGeom>
        </p:spPr>
      </p:pic>
      <p:sp>
        <p:nvSpPr>
          <p:cNvPr id="7" name="TextovéPole 6">
            <a:extLst>
              <a:ext uri="{FF2B5EF4-FFF2-40B4-BE49-F238E27FC236}">
                <a16:creationId xmlns:a16="http://schemas.microsoft.com/office/drawing/2014/main" id="{C6AFB885-65FA-40F3-8FE4-AD7695B33AFF}"/>
              </a:ext>
            </a:extLst>
          </p:cNvPr>
          <p:cNvSpPr txBox="1"/>
          <p:nvPr/>
        </p:nvSpPr>
        <p:spPr>
          <a:xfrm>
            <a:off x="223684" y="1905000"/>
            <a:ext cx="8686800" cy="2369880"/>
          </a:xfrm>
          <a:prstGeom prst="rect">
            <a:avLst/>
          </a:prstGeom>
          <a:noFill/>
        </p:spPr>
        <p:txBody>
          <a:bodyPr wrap="square" rtlCol="0">
            <a:spAutoFit/>
          </a:bodyPr>
          <a:lstStyle/>
          <a:p>
            <a:r>
              <a:rPr lang="cs-CZ" sz="2000" b="1" dirty="0">
                <a:cs typeface="Arial" panose="020B0604020202020204" pitchFamily="34" charset="0"/>
              </a:rPr>
              <a:t>Chlorid křemičitý </a:t>
            </a:r>
            <a:r>
              <a:rPr lang="cs-CZ" sz="2000" dirty="0">
                <a:cs typeface="Arial" panose="020B0604020202020204" pitchFamily="34" charset="0"/>
              </a:rPr>
              <a:t>(</a:t>
            </a:r>
            <a:r>
              <a:rPr lang="cs-CZ" sz="2000" dirty="0" err="1">
                <a:cs typeface="Arial" panose="020B0604020202020204" pitchFamily="34" charset="0"/>
              </a:rPr>
              <a:t>tetrachlorsilan</a:t>
            </a:r>
            <a:r>
              <a:rPr lang="cs-CZ" sz="2000" dirty="0">
                <a:cs typeface="Arial" panose="020B0604020202020204" pitchFamily="34" charset="0"/>
              </a:rPr>
              <a:t>) je </a:t>
            </a:r>
            <a:r>
              <a:rPr lang="pl-PL" sz="2000" dirty="0">
                <a:cs typeface="Arial" panose="020B0604020202020204" pitchFamily="34" charset="0"/>
              </a:rPr>
              <a:t>bezbarvá těkavá kapalina. Připravuje se chlorací řady sloučenin křemíku, jako je například ferosilicium, karbid křemíku nebo směs oxidu křemičitého a uhlíku: </a:t>
            </a:r>
          </a:p>
          <a:p>
            <a:pPr algn="ctr"/>
            <a:r>
              <a:rPr lang="pl-PL" sz="2000" dirty="0">
                <a:cs typeface="Arial" panose="020B0604020202020204" pitchFamily="34" charset="0"/>
              </a:rPr>
              <a:t>SiC + 4 HCl → SiCl</a:t>
            </a:r>
            <a:r>
              <a:rPr lang="pl-PL" sz="2000" baseline="-25000" dirty="0">
                <a:cs typeface="Arial" panose="020B0604020202020204" pitchFamily="34" charset="0"/>
              </a:rPr>
              <a:t>4</a:t>
            </a:r>
            <a:r>
              <a:rPr lang="pl-PL" sz="2000" dirty="0">
                <a:cs typeface="Arial" panose="020B0604020202020204" pitchFamily="34" charset="0"/>
              </a:rPr>
              <a:t> + CH</a:t>
            </a:r>
            <a:r>
              <a:rPr lang="pl-PL" sz="2000" baseline="-25000" dirty="0">
                <a:cs typeface="Arial" panose="020B0604020202020204" pitchFamily="34" charset="0"/>
              </a:rPr>
              <a:t>4</a:t>
            </a:r>
            <a:endParaRPr lang="pl-PL" sz="2000" dirty="0">
              <a:cs typeface="Arial" panose="020B0604020202020204" pitchFamily="34" charset="0"/>
            </a:endParaRPr>
          </a:p>
          <a:p>
            <a:r>
              <a:rPr lang="cs-CZ" sz="2000" dirty="0">
                <a:cs typeface="Arial" panose="020B0604020202020204" pitchFamily="34" charset="0"/>
              </a:rPr>
              <a:t>C</a:t>
            </a:r>
            <a:r>
              <a:rPr lang="en-US" sz="2000" dirty="0" err="1">
                <a:cs typeface="Arial" panose="020B0604020202020204" pitchFamily="34" charset="0"/>
              </a:rPr>
              <a:t>hlorid</a:t>
            </a:r>
            <a:r>
              <a:rPr lang="en-US" sz="2000" dirty="0">
                <a:cs typeface="Arial" panose="020B0604020202020204" pitchFamily="34" charset="0"/>
              </a:rPr>
              <a:t> </a:t>
            </a:r>
            <a:r>
              <a:rPr lang="en-US" sz="2000" dirty="0" err="1">
                <a:cs typeface="Arial" panose="020B0604020202020204" pitchFamily="34" charset="0"/>
              </a:rPr>
              <a:t>křemičitý</a:t>
            </a:r>
            <a:r>
              <a:rPr lang="en-US" sz="2000" dirty="0">
                <a:cs typeface="Arial" panose="020B0604020202020204" pitchFamily="34" charset="0"/>
              </a:rPr>
              <a:t> </a:t>
            </a:r>
            <a:r>
              <a:rPr lang="en-US" sz="2000" dirty="0" err="1">
                <a:cs typeface="Arial" panose="020B0604020202020204" pitchFamily="34" charset="0"/>
              </a:rPr>
              <a:t>reaguje</a:t>
            </a:r>
            <a:r>
              <a:rPr lang="en-US" sz="2000" dirty="0">
                <a:cs typeface="Arial" panose="020B0604020202020204" pitchFamily="34" charset="0"/>
              </a:rPr>
              <a:t> s vodou: </a:t>
            </a:r>
          </a:p>
          <a:p>
            <a:pPr algn="ctr"/>
            <a:r>
              <a:rPr lang="en-US" sz="2000" dirty="0">
                <a:cs typeface="Arial" panose="020B0604020202020204" pitchFamily="34" charset="0"/>
              </a:rPr>
              <a:t>SiCl</a:t>
            </a:r>
            <a:r>
              <a:rPr lang="en-US" sz="2000" baseline="-25000" dirty="0">
                <a:cs typeface="Arial" panose="020B0604020202020204" pitchFamily="34" charset="0"/>
              </a:rPr>
              <a:t>4</a:t>
            </a:r>
            <a:r>
              <a:rPr lang="en-US" sz="2000" dirty="0">
                <a:cs typeface="Arial" panose="020B0604020202020204" pitchFamily="34" charset="0"/>
              </a:rPr>
              <a:t> + 2 H</a:t>
            </a:r>
            <a:r>
              <a:rPr lang="en-US" sz="2000" baseline="-25000" dirty="0">
                <a:cs typeface="Arial" panose="020B0604020202020204" pitchFamily="34" charset="0"/>
              </a:rPr>
              <a:t>2</a:t>
            </a:r>
            <a:r>
              <a:rPr lang="en-US" sz="2000" dirty="0">
                <a:cs typeface="Arial" panose="020B0604020202020204" pitchFamily="34" charset="0"/>
              </a:rPr>
              <a:t>O → 4 HCl + SiO</a:t>
            </a:r>
            <a:r>
              <a:rPr lang="en-US" sz="2000" baseline="-25000" dirty="0">
                <a:cs typeface="Arial" panose="020B0604020202020204" pitchFamily="34" charset="0"/>
              </a:rPr>
              <a:t>2</a:t>
            </a:r>
            <a:endParaRPr lang="en-US" sz="2000" dirty="0">
              <a:cs typeface="Arial" panose="020B0604020202020204" pitchFamily="34" charset="0"/>
            </a:endParaRPr>
          </a:p>
          <a:p>
            <a:pPr algn="just"/>
            <a:endParaRPr lang="cs-CZ" sz="800" dirty="0">
              <a:cs typeface="Arial" panose="020B0604020202020204" pitchFamily="34" charset="0"/>
            </a:endParaRPr>
          </a:p>
          <a:p>
            <a:pPr algn="just"/>
            <a:r>
              <a:rPr lang="en-US" sz="2000" dirty="0" err="1">
                <a:cs typeface="Arial" panose="020B0604020202020204" pitchFamily="34" charset="0"/>
              </a:rPr>
              <a:t>Velmi</a:t>
            </a:r>
            <a:r>
              <a:rPr lang="en-US" sz="2000" dirty="0">
                <a:cs typeface="Arial" panose="020B0604020202020204" pitchFamily="34" charset="0"/>
              </a:rPr>
              <a:t> </a:t>
            </a:r>
            <a:r>
              <a:rPr lang="en-US" sz="2000" dirty="0" err="1">
                <a:cs typeface="Arial" panose="020B0604020202020204" pitchFamily="34" charset="0"/>
              </a:rPr>
              <a:t>čistý</a:t>
            </a:r>
            <a:r>
              <a:rPr lang="en-US" sz="2000" dirty="0">
                <a:cs typeface="Arial" panose="020B0604020202020204" pitchFamily="34" charset="0"/>
              </a:rPr>
              <a:t> </a:t>
            </a:r>
            <a:r>
              <a:rPr lang="en-US" sz="2000" dirty="0" err="1">
                <a:cs typeface="Arial" panose="020B0604020202020204" pitchFamily="34" charset="0"/>
              </a:rPr>
              <a:t>chlorid</a:t>
            </a:r>
            <a:r>
              <a:rPr lang="en-US" sz="2000" dirty="0">
                <a:cs typeface="Arial" panose="020B0604020202020204" pitchFamily="34" charset="0"/>
              </a:rPr>
              <a:t> </a:t>
            </a:r>
            <a:r>
              <a:rPr lang="en-US" sz="2000" dirty="0" err="1">
                <a:cs typeface="Arial" panose="020B0604020202020204" pitchFamily="34" charset="0"/>
              </a:rPr>
              <a:t>křemičitý</a:t>
            </a:r>
            <a:r>
              <a:rPr lang="en-US" sz="2000" dirty="0">
                <a:cs typeface="Arial" panose="020B0604020202020204" pitchFamily="34" charset="0"/>
              </a:rPr>
              <a:t> se </a:t>
            </a:r>
            <a:r>
              <a:rPr lang="en-US" sz="2000" dirty="0" err="1">
                <a:cs typeface="Arial" panose="020B0604020202020204" pitchFamily="34" charset="0"/>
              </a:rPr>
              <a:t>používá</a:t>
            </a:r>
            <a:r>
              <a:rPr lang="en-US" sz="2000" dirty="0">
                <a:cs typeface="Arial" panose="020B0604020202020204" pitchFamily="34" charset="0"/>
              </a:rPr>
              <a:t> </a:t>
            </a:r>
            <a:r>
              <a:rPr lang="en-US" sz="2000" dirty="0" err="1">
                <a:cs typeface="Arial" panose="020B0604020202020204" pitchFamily="34" charset="0"/>
              </a:rPr>
              <a:t>na</a:t>
            </a:r>
            <a:r>
              <a:rPr lang="en-US" sz="2000" dirty="0">
                <a:cs typeface="Arial" panose="020B0604020202020204" pitchFamily="34" charset="0"/>
              </a:rPr>
              <a:t> </a:t>
            </a:r>
            <a:r>
              <a:rPr lang="en-US" sz="2000" dirty="0" err="1">
                <a:cs typeface="Arial" panose="020B0604020202020204" pitchFamily="34" charset="0"/>
              </a:rPr>
              <a:t>výrobu</a:t>
            </a:r>
            <a:r>
              <a:rPr lang="en-US" sz="2000" dirty="0">
                <a:cs typeface="Arial" panose="020B0604020202020204" pitchFamily="34" charset="0"/>
              </a:rPr>
              <a:t> </a:t>
            </a:r>
            <a:r>
              <a:rPr lang="en-US" sz="2000" u="sng" dirty="0" err="1">
                <a:cs typeface="Arial" panose="020B0604020202020204" pitchFamily="34" charset="0"/>
              </a:rPr>
              <a:t>fotovoltaických</a:t>
            </a:r>
            <a:r>
              <a:rPr lang="en-US" sz="2000" u="sng" dirty="0">
                <a:cs typeface="Arial" panose="020B0604020202020204" pitchFamily="34" charset="0"/>
              </a:rPr>
              <a:t> </a:t>
            </a:r>
            <a:r>
              <a:rPr lang="en-US" sz="2000" u="sng" dirty="0" err="1">
                <a:cs typeface="Arial" panose="020B0604020202020204" pitchFamily="34" charset="0"/>
              </a:rPr>
              <a:t>článků</a:t>
            </a:r>
            <a:r>
              <a:rPr lang="en-US" sz="2000" dirty="0">
                <a:cs typeface="Arial" panose="020B0604020202020204" pitchFamily="34" charset="0"/>
              </a:rPr>
              <a:t>.</a:t>
            </a:r>
          </a:p>
        </p:txBody>
      </p:sp>
      <p:pic>
        <p:nvPicPr>
          <p:cNvPr id="3" name="Obrázek 2">
            <a:extLst>
              <a:ext uri="{FF2B5EF4-FFF2-40B4-BE49-F238E27FC236}">
                <a16:creationId xmlns:a16="http://schemas.microsoft.com/office/drawing/2014/main" id="{00FB7C83-D477-AABC-A6D8-8ADA9FACAC36}"/>
              </a:ext>
            </a:extLst>
          </p:cNvPr>
          <p:cNvPicPr>
            <a:picLocks noChangeAspect="1"/>
          </p:cNvPicPr>
          <p:nvPr/>
        </p:nvPicPr>
        <p:blipFill>
          <a:blip r:embed="rId3"/>
          <a:stretch>
            <a:fillRect/>
          </a:stretch>
        </p:blipFill>
        <p:spPr>
          <a:xfrm>
            <a:off x="7681759" y="2743200"/>
            <a:ext cx="1228725" cy="1157288"/>
          </a:xfrm>
          <a:prstGeom prst="rect">
            <a:avLst/>
          </a:prstGeom>
        </p:spPr>
      </p:pic>
    </p:spTree>
    <p:extLst>
      <p:ext uri="{BB962C8B-B14F-4D97-AF65-F5344CB8AC3E}">
        <p14:creationId xmlns:p14="http://schemas.microsoft.com/office/powerpoint/2010/main" val="3774124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28600" y="152400"/>
            <a:ext cx="8686800" cy="2971800"/>
          </a:xfrm>
        </p:spPr>
        <p:txBody>
          <a:bodyPr>
            <a:normAutofit/>
          </a:bodyPr>
          <a:lstStyle/>
          <a:p>
            <a:pPr marL="0" indent="0" algn="ctr" eaLnBrk="1" hangingPunct="1">
              <a:buNone/>
            </a:pPr>
            <a:r>
              <a:rPr lang="en-GB" altLang="en-US" sz="2000" b="1" dirty="0" err="1">
                <a:cs typeface="Arial" panose="020B0604020202020204" pitchFamily="34" charset="0"/>
              </a:rPr>
              <a:t>Halogenidy</a:t>
            </a:r>
            <a:r>
              <a:rPr lang="en-GB" altLang="en-US" sz="2000" b="1" dirty="0">
                <a:cs typeface="Arial" panose="020B0604020202020204" pitchFamily="34" charset="0"/>
              </a:rPr>
              <a:t> </a:t>
            </a:r>
            <a:r>
              <a:rPr lang="en-GB" altLang="en-US" sz="2000" b="1" dirty="0" err="1">
                <a:cs typeface="Arial" panose="020B0604020202020204" pitchFamily="34" charset="0"/>
              </a:rPr>
              <a:t>germania</a:t>
            </a:r>
            <a:r>
              <a:rPr lang="en-GB" altLang="en-US" sz="2000" b="1" dirty="0">
                <a:cs typeface="Arial" panose="020B0604020202020204" pitchFamily="34" charset="0"/>
              </a:rPr>
              <a:t>, </a:t>
            </a:r>
            <a:r>
              <a:rPr lang="en-GB" altLang="en-US" sz="2000" b="1" dirty="0" err="1">
                <a:cs typeface="Arial" panose="020B0604020202020204" pitchFamily="34" charset="0"/>
              </a:rPr>
              <a:t>cínu</a:t>
            </a:r>
            <a:r>
              <a:rPr lang="en-GB" altLang="en-US" sz="2000" b="1" dirty="0">
                <a:cs typeface="Arial" panose="020B0604020202020204" pitchFamily="34" charset="0"/>
              </a:rPr>
              <a:t> a </a:t>
            </a:r>
            <a:r>
              <a:rPr lang="en-GB" altLang="en-US" sz="2000" b="1" dirty="0" err="1">
                <a:cs typeface="Arial" panose="020B0604020202020204" pitchFamily="34" charset="0"/>
              </a:rPr>
              <a:t>olova</a:t>
            </a:r>
            <a:endParaRPr lang="en-GB" altLang="en-US" sz="2000" dirty="0">
              <a:cs typeface="Arial" panose="020B0604020202020204" pitchFamily="34" charset="0"/>
            </a:endParaRPr>
          </a:p>
          <a:p>
            <a:pPr marL="0" indent="0" eaLnBrk="1" hangingPunct="1">
              <a:buFont typeface="Wingdings" pitchFamily="2" charset="2"/>
              <a:buNone/>
            </a:pPr>
            <a:endParaRPr lang="cs-CZ" altLang="en-US" sz="2000" dirty="0">
              <a:cs typeface="Arial" panose="020B0604020202020204" pitchFamily="34" charset="0"/>
            </a:endParaRPr>
          </a:p>
          <a:p>
            <a:pPr marL="0" indent="0"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halogenidy</a:t>
            </a:r>
            <a:r>
              <a:rPr lang="en-GB" altLang="en-US" sz="2000" dirty="0">
                <a:cs typeface="Arial" panose="020B0604020202020204" pitchFamily="34" charset="0"/>
              </a:rPr>
              <a:t> </a:t>
            </a:r>
            <a:r>
              <a:rPr lang="en-GB" altLang="en-US" sz="2000" dirty="0" err="1">
                <a:cs typeface="Arial" panose="020B0604020202020204" pitchFamily="34" charset="0"/>
              </a:rPr>
              <a:t>typu</a:t>
            </a:r>
            <a:r>
              <a:rPr lang="en-GB" altLang="en-US" sz="2000" dirty="0">
                <a:cs typeface="Arial" panose="020B0604020202020204" pitchFamily="34" charset="0"/>
              </a:rPr>
              <a:t> MX</a:t>
            </a:r>
            <a:r>
              <a:rPr lang="en-GB" altLang="en-US" sz="2000" baseline="-25000" dirty="0">
                <a:cs typeface="Arial" panose="020B0604020202020204" pitchFamily="34" charset="0"/>
              </a:rPr>
              <a:t>4</a:t>
            </a:r>
            <a:r>
              <a:rPr lang="en-GB" altLang="en-US" sz="2000" dirty="0">
                <a:cs typeface="Arial" panose="020B0604020202020204" pitchFamily="34" charset="0"/>
              </a:rPr>
              <a:t> ale </a:t>
            </a:r>
            <a:r>
              <a:rPr lang="en-GB" altLang="en-US" sz="2000" dirty="0" err="1">
                <a:cs typeface="Arial" panose="020B0604020202020204" pitchFamily="34" charset="0"/>
              </a:rPr>
              <a:t>i</a:t>
            </a:r>
            <a:r>
              <a:rPr lang="en-GB" altLang="en-US" sz="2000" dirty="0">
                <a:cs typeface="Arial" panose="020B0604020202020204" pitchFamily="34" charset="0"/>
              </a:rPr>
              <a:t> MX</a:t>
            </a:r>
            <a:r>
              <a:rPr lang="en-GB" altLang="en-US" sz="2000" baseline="-25000" dirty="0">
                <a:cs typeface="Arial" panose="020B0604020202020204" pitchFamily="34" charset="0"/>
              </a:rPr>
              <a:t>2</a:t>
            </a:r>
            <a:r>
              <a:rPr lang="cs-CZ" altLang="en-US" sz="2000" dirty="0">
                <a:cs typeface="Arial" panose="020B0604020202020204" pitchFamily="34" charset="0"/>
              </a:rPr>
              <a:t>, </a:t>
            </a:r>
            <a:r>
              <a:rPr lang="en-GB" altLang="en-US" sz="2000" dirty="0" err="1">
                <a:cs typeface="Arial" panose="020B0604020202020204" pitchFamily="34" charset="0"/>
              </a:rPr>
              <a:t>dihalogenidy</a:t>
            </a:r>
            <a:r>
              <a:rPr lang="cs-CZ" altLang="en-US" sz="2000" dirty="0">
                <a:cs typeface="Arial" panose="020B0604020202020204" pitchFamily="34" charset="0"/>
              </a:rPr>
              <a:t> mají</a:t>
            </a:r>
            <a:r>
              <a:rPr lang="en-GB" altLang="en-US" sz="2000" dirty="0">
                <a:cs typeface="Arial" panose="020B0604020202020204" pitchFamily="34" charset="0"/>
              </a:rPr>
              <a:t> </a:t>
            </a:r>
            <a:r>
              <a:rPr lang="en-GB" altLang="en-US" sz="2000" dirty="0" err="1">
                <a:cs typeface="Arial" panose="020B0604020202020204" pitchFamily="34" charset="0"/>
              </a:rPr>
              <a:t>výra</a:t>
            </a:r>
            <a:r>
              <a:rPr lang="cs-CZ" altLang="en-US" sz="2000" dirty="0" err="1">
                <a:cs typeface="Arial" panose="020B0604020202020204" pitchFamily="34" charset="0"/>
              </a:rPr>
              <a:t>zný</a:t>
            </a:r>
            <a:r>
              <a:rPr lang="en-GB" altLang="en-US" sz="2000" dirty="0">
                <a:cs typeface="Arial" panose="020B0604020202020204" pitchFamily="34" charset="0"/>
              </a:rPr>
              <a:t> </a:t>
            </a:r>
            <a:r>
              <a:rPr lang="en-GB" altLang="en-US" sz="2000" dirty="0" err="1">
                <a:cs typeface="Arial" panose="020B0604020202020204" pitchFamily="34" charset="0"/>
              </a:rPr>
              <a:t>podíl</a:t>
            </a:r>
            <a:r>
              <a:rPr lang="en-GB" altLang="en-US" sz="2000" dirty="0">
                <a:cs typeface="Arial" panose="020B0604020202020204" pitchFamily="34" charset="0"/>
              </a:rPr>
              <a:t> </a:t>
            </a:r>
            <a:r>
              <a:rPr lang="en-GB" altLang="en-US" sz="2000" dirty="0" err="1">
                <a:cs typeface="Arial" panose="020B0604020202020204" pitchFamily="34" charset="0"/>
              </a:rPr>
              <a:t>iont</a:t>
            </a:r>
            <a:r>
              <a:rPr lang="cs-CZ" altLang="en-US" sz="2000" dirty="0" err="1">
                <a:cs typeface="Arial" panose="020B0604020202020204" pitchFamily="34" charset="0"/>
              </a:rPr>
              <a:t>ové</a:t>
            </a:r>
            <a:r>
              <a:rPr lang="en-GB" altLang="en-US" sz="2000" dirty="0">
                <a:cs typeface="Arial" panose="020B0604020202020204" pitchFamily="34" charset="0"/>
              </a:rPr>
              <a:t> </a:t>
            </a:r>
            <a:r>
              <a:rPr lang="en-GB" altLang="en-US" sz="2000" dirty="0" err="1">
                <a:cs typeface="Arial" panose="020B0604020202020204" pitchFamily="34" charset="0"/>
              </a:rPr>
              <a:t>vazby</a:t>
            </a:r>
            <a:r>
              <a:rPr lang="en-GB" altLang="en-US" sz="2000" dirty="0">
                <a:cs typeface="Arial" panose="020B0604020202020204" pitchFamily="34" charset="0"/>
              </a:rPr>
              <a:t> a </a:t>
            </a:r>
            <a:r>
              <a:rPr lang="en-GB" altLang="en-US" sz="2000" dirty="0" err="1">
                <a:cs typeface="Arial" panose="020B0604020202020204" pitchFamily="34" charset="0"/>
              </a:rPr>
              <a:t>obecn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dirty="0" err="1">
                <a:cs typeface="Arial" panose="020B0604020202020204" pitchFamily="34" charset="0"/>
              </a:rPr>
              <a:t>mén</a:t>
            </a:r>
            <a:r>
              <a:rPr lang="cs-CZ" altLang="en-US" sz="2000" dirty="0">
                <a:cs typeface="Arial" panose="020B0604020202020204" pitchFamily="34" charset="0"/>
              </a:rPr>
              <a:t>ě</a:t>
            </a:r>
            <a:r>
              <a:rPr lang="en-GB" altLang="en-US" sz="2000" dirty="0">
                <a:cs typeface="Arial" panose="020B0604020202020204" pitchFamily="34" charset="0"/>
              </a:rPr>
              <a:t> t</a:t>
            </a:r>
            <a:r>
              <a:rPr lang="cs-CZ" altLang="en-US" sz="2000" dirty="0">
                <a:cs typeface="Arial" panose="020B0604020202020204" pitchFamily="34" charset="0"/>
              </a:rPr>
              <a:t>ě</a:t>
            </a:r>
            <a:r>
              <a:rPr lang="en-GB" altLang="en-US" sz="2000" dirty="0" err="1">
                <a:cs typeface="Arial" panose="020B0604020202020204" pitchFamily="34" charset="0"/>
              </a:rPr>
              <a:t>kavé</a:t>
            </a:r>
            <a:r>
              <a:rPr lang="en-GB" altLang="en-US" sz="2000" dirty="0">
                <a:cs typeface="Arial" panose="020B0604020202020204" pitchFamily="34" charset="0"/>
              </a:rPr>
              <a:t> </a:t>
            </a:r>
            <a:r>
              <a:rPr lang="en-GB" altLang="en-US" sz="2000" dirty="0" err="1">
                <a:cs typeface="Arial" panose="020B0604020202020204" pitchFamily="34" charset="0"/>
              </a:rPr>
              <a:t>než</a:t>
            </a:r>
            <a:r>
              <a:rPr lang="en-GB" altLang="en-US" sz="2000" dirty="0">
                <a:cs typeface="Arial" panose="020B0604020202020204" pitchFamily="34" charset="0"/>
              </a:rPr>
              <a:t> </a:t>
            </a:r>
            <a:r>
              <a:rPr lang="en-GB" altLang="en-US" sz="2000" dirty="0" err="1">
                <a:cs typeface="Arial" panose="020B0604020202020204" pitchFamily="34" charset="0"/>
              </a:rPr>
              <a:t>tetrahalogenidy</a:t>
            </a:r>
            <a:endParaRPr lang="en-GB" altLang="en-US" sz="2000" dirty="0">
              <a:cs typeface="Arial" panose="020B0604020202020204" pitchFamily="34" charset="0"/>
            </a:endParaRPr>
          </a:p>
          <a:p>
            <a:pPr marL="0" indent="0" algn="just" eaLnBrk="1" hangingPunct="1">
              <a:buFont typeface="Wingdings" pitchFamily="2" charset="2"/>
              <a:buNone/>
            </a:pPr>
            <a:endParaRPr lang="cs-CZ" altLang="en-US" sz="2000" dirty="0">
              <a:cs typeface="Arial" panose="020B0604020202020204" pitchFamily="34" charset="0"/>
            </a:endParaRPr>
          </a:p>
          <a:p>
            <a:pPr marL="0" indent="0" algn="just">
              <a:buNone/>
            </a:pPr>
            <a:r>
              <a:rPr lang="cs-CZ" altLang="en-US" sz="2000" dirty="0">
                <a:cs typeface="Arial" panose="020B0604020202020204" pitchFamily="34" charset="0"/>
              </a:rPr>
              <a:t>   H</a:t>
            </a:r>
            <a:r>
              <a:rPr lang="en-GB" altLang="en-US" sz="2000" dirty="0" err="1">
                <a:cs typeface="Arial" panose="020B0604020202020204" pitchFamily="34" charset="0"/>
              </a:rPr>
              <a:t>alogenidy</a:t>
            </a:r>
            <a:r>
              <a:rPr lang="en-GB" altLang="en-US" sz="2000" dirty="0">
                <a:cs typeface="Arial" panose="020B0604020202020204" pitchFamily="34" charset="0"/>
              </a:rPr>
              <a:t> </a:t>
            </a:r>
            <a:r>
              <a:rPr lang="en-GB" altLang="en-US" sz="2000" b="1" dirty="0" err="1">
                <a:cs typeface="Arial" panose="020B0604020202020204" pitchFamily="34" charset="0"/>
              </a:rPr>
              <a:t>germanaté</a:t>
            </a:r>
            <a:r>
              <a:rPr lang="en-GB" altLang="en-US" sz="2000" dirty="0">
                <a:cs typeface="Arial" panose="020B0604020202020204" pitchFamily="34" charset="0"/>
              </a:rPr>
              <a:t> a p</a:t>
            </a:r>
            <a:r>
              <a:rPr lang="cs-CZ" altLang="en-US" sz="2000" dirty="0">
                <a:cs typeface="Arial" panose="020B0604020202020204" pitchFamily="34" charset="0"/>
              </a:rPr>
              <a:t>ř</a:t>
            </a:r>
            <a:r>
              <a:rPr lang="en-GB" altLang="en-US" sz="2000" dirty="0" err="1">
                <a:cs typeface="Arial" panose="020B0604020202020204" pitchFamily="34" charset="0"/>
              </a:rPr>
              <a:t>edevším</a:t>
            </a:r>
            <a:r>
              <a:rPr lang="en-GB" altLang="en-US" sz="2000" dirty="0">
                <a:cs typeface="Arial" panose="020B0604020202020204" pitchFamily="34" charset="0"/>
              </a:rPr>
              <a:t> </a:t>
            </a:r>
            <a:r>
              <a:rPr lang="en-GB" altLang="en-US" sz="2000" b="1" dirty="0" err="1">
                <a:cs typeface="Arial" panose="020B0604020202020204" pitchFamily="34" charset="0"/>
              </a:rPr>
              <a:t>cínaté</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d</a:t>
            </a:r>
            <a:r>
              <a:rPr lang="cs-CZ" altLang="en-US" sz="2000" dirty="0">
                <a:cs typeface="Arial" panose="020B0604020202020204" pitchFamily="34" charset="0"/>
              </a:rPr>
              <a:t>ů</a:t>
            </a:r>
            <a:r>
              <a:rPr lang="en-GB" altLang="en-US" sz="2000" dirty="0" err="1">
                <a:cs typeface="Arial" panose="020B0604020202020204" pitchFamily="34" charset="0"/>
              </a:rPr>
              <a:t>ležitá</a:t>
            </a:r>
            <a:r>
              <a:rPr lang="en-GB" altLang="en-US" sz="2000" dirty="0">
                <a:cs typeface="Arial" panose="020B0604020202020204" pitchFamily="34" charset="0"/>
              </a:rPr>
              <a:t> </a:t>
            </a:r>
            <a:r>
              <a:rPr lang="en-GB" altLang="en-US" sz="2000" dirty="0" err="1">
                <a:cs typeface="Arial" panose="020B0604020202020204" pitchFamily="34" charset="0"/>
              </a:rPr>
              <a:t>reduk</a:t>
            </a:r>
            <a:r>
              <a:rPr lang="cs-CZ" altLang="en-US" sz="2000" dirty="0">
                <a:cs typeface="Arial" panose="020B0604020202020204" pitchFamily="34" charset="0"/>
              </a:rPr>
              <a:t>ční</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inidla</a:t>
            </a:r>
            <a:r>
              <a:rPr lang="cs-CZ" altLang="en-US" sz="2000" dirty="0">
                <a:cs typeface="Arial" panose="020B0604020202020204" pitchFamily="34" charset="0"/>
              </a:rPr>
              <a:t>,</a:t>
            </a:r>
          </a:p>
          <a:p>
            <a:pPr marL="0" indent="0" algn="just" eaLnBrk="1" hangingPunct="1">
              <a:buFont typeface="Wingdings" pitchFamily="2" charset="2"/>
              <a:buNone/>
            </a:pPr>
            <a:r>
              <a:rPr lang="en-GB" altLang="en-US" sz="2000" dirty="0" err="1">
                <a:cs typeface="Arial" panose="020B0604020202020204" pitchFamily="34" charset="0"/>
              </a:rPr>
              <a:t>podléhají</a:t>
            </a:r>
            <a:r>
              <a:rPr lang="en-GB" altLang="en-US" sz="2000" dirty="0">
                <a:cs typeface="Arial" panose="020B0604020202020204" pitchFamily="34" charset="0"/>
              </a:rPr>
              <a:t> </a:t>
            </a:r>
            <a:r>
              <a:rPr lang="en-GB" altLang="en-US" sz="2000" dirty="0" err="1">
                <a:cs typeface="Arial" panose="020B0604020202020204" pitchFamily="34" charset="0"/>
              </a:rPr>
              <a:t>hydrolýze</a:t>
            </a:r>
            <a:r>
              <a:rPr lang="cs-CZ" altLang="en-US" sz="2000" dirty="0">
                <a:cs typeface="Arial" panose="020B0604020202020204" pitchFamily="34" charset="0"/>
              </a:rPr>
              <a:t>.</a:t>
            </a:r>
          </a:p>
          <a:p>
            <a:pPr marL="0" indent="0" algn="just" eaLnBrk="1" hangingPunct="1">
              <a:buFont typeface="Wingdings" pitchFamily="2" charset="2"/>
              <a:buNone/>
            </a:pPr>
            <a:r>
              <a:rPr lang="en-GB" altLang="en-US" sz="2000" dirty="0">
                <a:cs typeface="Arial" panose="020B0604020202020204" pitchFamily="34" charset="0"/>
              </a:rPr>
              <a:t> </a:t>
            </a:r>
            <a:r>
              <a:rPr lang="cs-CZ" altLang="en-US" sz="2000" dirty="0">
                <a:cs typeface="Arial" panose="020B0604020202020204" pitchFamily="34" charset="0"/>
              </a:rPr>
              <a:t>N</a:t>
            </a:r>
            <a:r>
              <a:rPr lang="en-GB" altLang="en-US" sz="2000" dirty="0">
                <a:cs typeface="Arial" panose="020B0604020202020204" pitchFamily="34" charset="0"/>
              </a:rPr>
              <a:t>ap</a:t>
            </a:r>
            <a:r>
              <a:rPr lang="cs-CZ" altLang="en-US" sz="2000" dirty="0">
                <a:cs typeface="Arial" panose="020B0604020202020204" pitchFamily="34" charset="0"/>
              </a:rPr>
              <a:t>ř</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cínatá</a:t>
            </a:r>
            <a:r>
              <a:rPr lang="en-GB" altLang="en-US" sz="2000" dirty="0">
                <a:cs typeface="Arial" panose="020B0604020202020204" pitchFamily="34" charset="0"/>
              </a:rPr>
              <a:t> s</a:t>
            </a:r>
            <a:r>
              <a:rPr lang="cs-CZ" altLang="en-US" sz="2000" dirty="0">
                <a:cs typeface="Arial" panose="020B0604020202020204" pitchFamily="34" charset="0"/>
              </a:rPr>
              <a:t>ů</a:t>
            </a:r>
            <a:r>
              <a:rPr lang="en-GB" altLang="en-US" sz="2000" dirty="0">
                <a:cs typeface="Arial" panose="020B0604020202020204" pitchFamily="34" charset="0"/>
              </a:rPr>
              <a:t>l </a:t>
            </a:r>
            <a:r>
              <a:rPr lang="en-GB" altLang="en-US" sz="2000" dirty="0" err="1">
                <a:cs typeface="Arial" panose="020B0604020202020204" pitchFamily="34" charset="0"/>
              </a:rPr>
              <a:t>hydrolyzuje</a:t>
            </a:r>
            <a:r>
              <a:rPr lang="en-GB" altLang="en-US" sz="2000" dirty="0">
                <a:cs typeface="Arial" panose="020B0604020202020204" pitchFamily="34" charset="0"/>
              </a:rPr>
              <a:t>: </a:t>
            </a:r>
            <a:endParaRPr lang="cs-CZ" altLang="en-US" sz="2000" dirty="0">
              <a:cs typeface="Arial" panose="020B0604020202020204" pitchFamily="34" charset="0"/>
            </a:endParaRPr>
          </a:p>
        </p:txBody>
      </p:sp>
      <p:sp>
        <p:nvSpPr>
          <p:cNvPr id="3" name="TextovéPole 2">
            <a:extLst>
              <a:ext uri="{FF2B5EF4-FFF2-40B4-BE49-F238E27FC236}">
                <a16:creationId xmlns:a16="http://schemas.microsoft.com/office/drawing/2014/main" id="{711C8F95-BDAF-F31E-B30D-9CDB18BC63EA}"/>
              </a:ext>
            </a:extLst>
          </p:cNvPr>
          <p:cNvSpPr txBox="1"/>
          <p:nvPr/>
        </p:nvSpPr>
        <p:spPr>
          <a:xfrm>
            <a:off x="283906" y="5087296"/>
            <a:ext cx="8686800" cy="1446550"/>
          </a:xfrm>
          <a:prstGeom prst="rect">
            <a:avLst/>
          </a:prstGeom>
          <a:noFill/>
        </p:spPr>
        <p:txBody>
          <a:bodyPr wrap="square">
            <a:spAutoFit/>
          </a:bodyPr>
          <a:lstStyle/>
          <a:p>
            <a:r>
              <a:rPr lang="cs-CZ" altLang="en-US" sz="2000" dirty="0">
                <a:cs typeface="Arial" panose="020B0604020202020204" pitchFamily="34" charset="0"/>
              </a:rPr>
              <a:t> H</a:t>
            </a:r>
            <a:r>
              <a:rPr lang="en-GB" altLang="en-US" sz="2000" dirty="0" err="1">
                <a:cs typeface="Arial" panose="020B0604020202020204" pitchFamily="34" charset="0"/>
              </a:rPr>
              <a:t>alogenidy</a:t>
            </a:r>
            <a:r>
              <a:rPr lang="en-GB" altLang="en-US" sz="2000" dirty="0">
                <a:cs typeface="Arial" panose="020B0604020202020204" pitchFamily="34" charset="0"/>
              </a:rPr>
              <a:t> </a:t>
            </a:r>
            <a:r>
              <a:rPr lang="en-GB" altLang="en-US" sz="2000" b="1" dirty="0" err="1">
                <a:cs typeface="Arial" panose="020B0604020202020204" pitchFamily="34" charset="0"/>
              </a:rPr>
              <a:t>olovnaté</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dirty="0" err="1">
                <a:cs typeface="Arial" panose="020B0604020202020204" pitchFamily="34" charset="0"/>
              </a:rPr>
              <a:t>stálé</a:t>
            </a:r>
            <a:r>
              <a:rPr lang="en-GB" altLang="en-US" sz="2000" dirty="0">
                <a:cs typeface="Arial" panose="020B0604020202020204" pitchFamily="34" charset="0"/>
              </a:rPr>
              <a:t>, </a:t>
            </a:r>
            <a:r>
              <a:rPr lang="en-GB" altLang="en-US" sz="2000" dirty="0" err="1">
                <a:cs typeface="Arial" panose="020B0604020202020204" pitchFamily="34" charset="0"/>
              </a:rPr>
              <a:t>krystalické</a:t>
            </a:r>
            <a:r>
              <a:rPr lang="en-GB" altLang="en-US" sz="2000" dirty="0">
                <a:cs typeface="Arial" panose="020B0604020202020204" pitchFamily="34" charset="0"/>
              </a:rPr>
              <a:t>, </a:t>
            </a:r>
            <a:r>
              <a:rPr lang="en-GB" altLang="en-US" sz="2000" dirty="0" err="1">
                <a:cs typeface="Arial" panose="020B0604020202020204" pitchFamily="34" charset="0"/>
              </a:rPr>
              <a:t>bezbarvé</a:t>
            </a:r>
            <a:r>
              <a:rPr lang="en-GB" altLang="en-US" sz="2000" dirty="0">
                <a:cs typeface="Arial" panose="020B0604020202020204" pitchFamily="34" charset="0"/>
              </a:rPr>
              <a:t> (</a:t>
            </a:r>
            <a:r>
              <a:rPr lang="en-GB" altLang="en-US" sz="2000" dirty="0" err="1">
                <a:cs typeface="Arial" panose="020B0604020202020204" pitchFamily="34" charset="0"/>
              </a:rPr>
              <a:t>krom</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žlutého</a:t>
            </a:r>
            <a:r>
              <a:rPr lang="en-GB" altLang="en-US" sz="2000" dirty="0">
                <a:cs typeface="Arial" panose="020B0604020202020204" pitchFamily="34" charset="0"/>
              </a:rPr>
              <a:t> </a:t>
            </a:r>
            <a:r>
              <a:rPr lang="en-GB" altLang="en-US" sz="2000" dirty="0" err="1">
                <a:cs typeface="Arial" panose="020B0604020202020204" pitchFamily="34" charset="0"/>
              </a:rPr>
              <a:t>PbI</a:t>
            </a:r>
            <a:r>
              <a:rPr lang="en-GB" altLang="en-US" sz="2000" baseline="-25000" dirty="0" err="1">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málo</a:t>
            </a:r>
            <a:r>
              <a:rPr lang="en-GB" altLang="en-US" sz="2000" dirty="0">
                <a:cs typeface="Arial" panose="020B0604020202020204" pitchFamily="34" charset="0"/>
              </a:rPr>
              <a:t> </a:t>
            </a:r>
            <a:r>
              <a:rPr lang="en-GB" altLang="en-US" sz="2000" dirty="0" err="1">
                <a:cs typeface="Arial" panose="020B0604020202020204" pitchFamily="34" charset="0"/>
              </a:rPr>
              <a:t>rozpustné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cs-CZ" altLang="en-US" sz="2000" dirty="0">
                <a:cs typeface="Arial" panose="020B0604020202020204" pitchFamily="34" charset="0"/>
              </a:rPr>
              <a:t>.</a:t>
            </a:r>
          </a:p>
          <a:p>
            <a:endParaRPr lang="cs-CZ" altLang="en-US" sz="800" dirty="0">
              <a:cs typeface="Arial" panose="020B0604020202020204" pitchFamily="34" charset="0"/>
            </a:endParaRPr>
          </a:p>
          <a:p>
            <a:r>
              <a:rPr lang="cs-CZ" altLang="en-US" sz="2000" dirty="0">
                <a:cs typeface="Arial" panose="020B0604020202020204" pitchFamily="34" charset="0"/>
              </a:rPr>
              <a:t>H</a:t>
            </a:r>
            <a:r>
              <a:rPr lang="en-GB" altLang="en-US" sz="2000" dirty="0" err="1">
                <a:cs typeface="Arial" panose="020B0604020202020204" pitchFamily="34" charset="0"/>
              </a:rPr>
              <a:t>alogenidy</a:t>
            </a:r>
            <a:r>
              <a:rPr lang="en-GB" altLang="en-US" sz="2000" dirty="0">
                <a:cs typeface="Arial" panose="020B0604020202020204" pitchFamily="34" charset="0"/>
              </a:rPr>
              <a:t> </a:t>
            </a:r>
            <a:r>
              <a:rPr lang="en-GB" altLang="en-US" sz="2000" b="1" dirty="0" err="1">
                <a:cs typeface="Arial" panose="020B0604020202020204" pitchFamily="34" charset="0"/>
              </a:rPr>
              <a:t>olovi</a:t>
            </a:r>
            <a:r>
              <a:rPr lang="cs-CZ" altLang="en-US" sz="2000" b="1" dirty="0">
                <a:cs typeface="Arial" panose="020B0604020202020204" pitchFamily="34" charset="0"/>
              </a:rPr>
              <a:t>č</a:t>
            </a:r>
            <a:r>
              <a:rPr lang="en-GB" altLang="en-US" sz="2000" b="1" dirty="0" err="1">
                <a:cs typeface="Arial" panose="020B0604020202020204" pitchFamily="34" charset="0"/>
              </a:rPr>
              <a:t>ité</a:t>
            </a:r>
            <a:r>
              <a:rPr lang="en-GB" altLang="en-US" sz="2000" b="1"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dirty="0" err="1">
                <a:cs typeface="Arial" panose="020B0604020202020204" pitchFamily="34" charset="0"/>
              </a:rPr>
              <a:t>oxidoreduk</a:t>
            </a:r>
            <a:r>
              <a:rPr lang="cs-CZ" altLang="en-US" sz="2000" dirty="0">
                <a:cs typeface="Arial" panose="020B0604020202020204" pitchFamily="34" charset="0"/>
              </a:rPr>
              <a:t>čně</a:t>
            </a:r>
            <a:r>
              <a:rPr lang="en-GB" altLang="en-US" sz="2000" dirty="0">
                <a:cs typeface="Arial" panose="020B0604020202020204" pitchFamily="34" charset="0"/>
              </a:rPr>
              <a:t> </a:t>
            </a:r>
            <a:r>
              <a:rPr lang="en-GB" altLang="en-US" sz="2000" dirty="0" err="1">
                <a:cs typeface="Arial" panose="020B0604020202020204" pitchFamily="34" charset="0"/>
              </a:rPr>
              <a:t>nestálé</a:t>
            </a:r>
            <a:r>
              <a:rPr lang="en-GB" altLang="en-US" sz="2000" dirty="0">
                <a:cs typeface="Arial" panose="020B0604020202020204" pitchFamily="34" charset="0"/>
              </a:rPr>
              <a:t>, </a:t>
            </a:r>
            <a:r>
              <a:rPr lang="en-GB" altLang="en-US" sz="2000" dirty="0" err="1">
                <a:cs typeface="Arial" panose="020B0604020202020204" pitchFamily="34" charset="0"/>
              </a:rPr>
              <a:t>PbBr</a:t>
            </a:r>
            <a:r>
              <a:rPr lang="en-GB" altLang="en-US" sz="2000" baseline="-25000" dirty="0" err="1">
                <a:cs typeface="Arial" panose="020B0604020202020204" pitchFamily="34" charset="0"/>
              </a:rPr>
              <a:t>4</a:t>
            </a:r>
            <a:r>
              <a:rPr lang="en-GB" altLang="en-US" sz="2000" dirty="0">
                <a:cs typeface="Arial" panose="020B0604020202020204" pitchFamily="34" charset="0"/>
              </a:rPr>
              <a:t> a </a:t>
            </a:r>
            <a:r>
              <a:rPr lang="en-GB" altLang="en-US" sz="2000" dirty="0" err="1">
                <a:cs typeface="Arial" panose="020B0604020202020204" pitchFamily="34" charset="0"/>
              </a:rPr>
              <a:t>PbI</a:t>
            </a:r>
            <a:r>
              <a:rPr lang="en-GB" altLang="en-US" sz="2000" baseline="-25000" dirty="0" err="1">
                <a:cs typeface="Arial" panose="020B0604020202020204" pitchFamily="34" charset="0"/>
              </a:rPr>
              <a:t>4</a:t>
            </a:r>
            <a:r>
              <a:rPr lang="en-GB" altLang="en-US" sz="2000" dirty="0">
                <a:cs typeface="Arial" panose="020B0604020202020204" pitchFamily="34" charset="0"/>
              </a:rPr>
              <a:t> </a:t>
            </a:r>
            <a:r>
              <a:rPr lang="en-GB" altLang="en-US" sz="2000" dirty="0" err="1">
                <a:cs typeface="Arial" panose="020B0604020202020204" pitchFamily="34" charset="0"/>
              </a:rPr>
              <a:t>neexistují</a:t>
            </a:r>
            <a:r>
              <a:rPr lang="en-GB" altLang="en-US" sz="2000" dirty="0">
                <a:cs typeface="Arial" panose="020B0604020202020204" pitchFamily="34" charset="0"/>
              </a:rPr>
              <a:t> (</a:t>
            </a:r>
            <a:r>
              <a:rPr lang="en-GB" altLang="en-US" sz="2000" dirty="0" err="1">
                <a:cs typeface="Arial" panose="020B0604020202020204" pitchFamily="34" charset="0"/>
              </a:rPr>
              <a:t>oxida</a:t>
            </a:r>
            <a:r>
              <a:rPr lang="cs-CZ" altLang="en-US" sz="2000" dirty="0">
                <a:cs typeface="Arial" panose="020B0604020202020204" pitchFamily="34" charset="0"/>
              </a:rPr>
              <a:t>ční</a:t>
            </a:r>
            <a:r>
              <a:rPr lang="en-GB" altLang="en-US" sz="2000" dirty="0">
                <a:cs typeface="Arial" panose="020B0604020202020204" pitchFamily="34" charset="0"/>
              </a:rPr>
              <a:t> p</a:t>
            </a:r>
            <a:r>
              <a:rPr lang="cs-CZ" altLang="en-US" sz="2000" dirty="0">
                <a:cs typeface="Arial" panose="020B0604020202020204" pitchFamily="34" charset="0"/>
              </a:rPr>
              <a:t>ů</a:t>
            </a:r>
            <a:r>
              <a:rPr lang="en-GB" altLang="en-US" sz="2000" dirty="0" err="1">
                <a:cs typeface="Arial" panose="020B0604020202020204" pitchFamily="34" charset="0"/>
              </a:rPr>
              <a:t>sobení</a:t>
            </a:r>
            <a:r>
              <a:rPr lang="en-GB" altLang="en-US" sz="2000" dirty="0">
                <a:cs typeface="Arial" panose="020B0604020202020204" pitchFamily="34" charset="0"/>
              </a:rPr>
              <a:t> </a:t>
            </a:r>
            <a:r>
              <a:rPr lang="en-GB" altLang="en-US" sz="2000" dirty="0" err="1">
                <a:cs typeface="Arial" panose="020B0604020202020204" pitchFamily="34" charset="0"/>
              </a:rPr>
              <a:t>Pb</a:t>
            </a:r>
            <a:r>
              <a:rPr lang="en-GB" altLang="en-US" sz="2000" baseline="30000" dirty="0" err="1">
                <a:cs typeface="Arial" panose="020B0604020202020204" pitchFamily="34" charset="0"/>
              </a:rPr>
              <a:t>IV</a:t>
            </a:r>
            <a:r>
              <a:rPr lang="en-GB" altLang="en-US" sz="2000" dirty="0">
                <a:cs typeface="Arial" panose="020B0604020202020204" pitchFamily="34" charset="0"/>
              </a:rPr>
              <a:t>)</a:t>
            </a:r>
            <a:r>
              <a:rPr lang="cs-CZ" altLang="en-US" sz="2000" dirty="0">
                <a:cs typeface="Arial" panose="020B0604020202020204" pitchFamily="34" charset="0"/>
              </a:rPr>
              <a:t>, </a:t>
            </a:r>
            <a:endParaRPr lang="cs-CZ" sz="2000" dirty="0"/>
          </a:p>
        </p:txBody>
      </p:sp>
      <p:sp>
        <p:nvSpPr>
          <p:cNvPr id="5" name="TextovéPole 4">
            <a:extLst>
              <a:ext uri="{FF2B5EF4-FFF2-40B4-BE49-F238E27FC236}">
                <a16:creationId xmlns:a16="http://schemas.microsoft.com/office/drawing/2014/main" id="{F970E379-50AB-7FD0-31A0-B84A815E186D}"/>
              </a:ext>
            </a:extLst>
          </p:cNvPr>
          <p:cNvSpPr txBox="1"/>
          <p:nvPr/>
        </p:nvSpPr>
        <p:spPr>
          <a:xfrm>
            <a:off x="351503" y="4300669"/>
            <a:ext cx="4648200" cy="400110"/>
          </a:xfrm>
          <a:prstGeom prst="rect">
            <a:avLst/>
          </a:prstGeom>
          <a:noFill/>
        </p:spPr>
        <p:txBody>
          <a:bodyPr wrap="square">
            <a:spAutoFit/>
          </a:bodyPr>
          <a:lstStyle/>
          <a:p>
            <a:pPr marL="0" indent="0" eaLnBrk="1" hangingPunct="1">
              <a:buNone/>
            </a:pPr>
            <a:r>
              <a:rPr lang="cs-CZ" altLang="en-US" sz="2000" b="1" dirty="0" err="1">
                <a:cs typeface="Arial" panose="020B0604020202020204" pitchFamily="34" charset="0"/>
              </a:rPr>
              <a:t>SnCl</a:t>
            </a:r>
            <a:r>
              <a:rPr lang="cs-CZ" altLang="en-US" sz="2000" b="1" baseline="-25000" dirty="0" err="1">
                <a:cs typeface="Arial" panose="020B0604020202020204" pitchFamily="34" charset="0"/>
              </a:rPr>
              <a:t>2</a:t>
            </a:r>
            <a:r>
              <a:rPr lang="cs-CZ" altLang="en-US" sz="2000" b="1" baseline="-25000" dirty="0">
                <a:cs typeface="Arial" panose="020B0604020202020204" pitchFamily="34" charset="0"/>
              </a:rPr>
              <a:t> </a:t>
            </a:r>
            <a:r>
              <a:rPr lang="cs-CZ" altLang="en-US" sz="2000" b="1" dirty="0">
                <a:cs typeface="Arial" panose="020B0604020202020204" pitchFamily="34" charset="0"/>
              </a:rPr>
              <a:t>-  </a:t>
            </a:r>
            <a:r>
              <a:rPr lang="cs-CZ" altLang="en-US" sz="2000" dirty="0">
                <a:cs typeface="Arial" panose="020B0604020202020204" pitchFamily="34" charset="0"/>
              </a:rPr>
              <a:t>pocínování, součást zubních past.</a:t>
            </a:r>
            <a:endParaRPr lang="en-GB" altLang="en-US" sz="2000" dirty="0">
              <a:cs typeface="Arial" panose="020B0604020202020204" pitchFamily="34" charset="0"/>
            </a:endParaRPr>
          </a:p>
        </p:txBody>
      </p:sp>
      <p:pic>
        <p:nvPicPr>
          <p:cNvPr id="6" name="Picture 4" descr="Tin(II) chloride - Wikipedia">
            <a:extLst>
              <a:ext uri="{FF2B5EF4-FFF2-40B4-BE49-F238E27FC236}">
                <a16:creationId xmlns:a16="http://schemas.microsoft.com/office/drawing/2014/main" id="{5A2416E0-241D-1BFB-2917-F3DD0FF1A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7242" y="2353795"/>
            <a:ext cx="3753464" cy="2733501"/>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CF86DCD1-10A7-4E85-804D-6A7E8AE12263}"/>
              </a:ext>
            </a:extLst>
          </p:cNvPr>
          <p:cNvPicPr>
            <a:picLocks noChangeAspect="1"/>
          </p:cNvPicPr>
          <p:nvPr/>
        </p:nvPicPr>
        <p:blipFill>
          <a:blip r:embed="rId3"/>
          <a:stretch>
            <a:fillRect/>
          </a:stretch>
        </p:blipFill>
        <p:spPr>
          <a:xfrm>
            <a:off x="381000" y="3557160"/>
            <a:ext cx="3664146" cy="581885"/>
          </a:xfrm>
          <a:prstGeom prst="rect">
            <a:avLst/>
          </a:prstGeom>
        </p:spPr>
      </p:pic>
      <p:pic>
        <p:nvPicPr>
          <p:cNvPr id="3080" name="Picture 8">
            <a:extLst>
              <a:ext uri="{FF2B5EF4-FFF2-40B4-BE49-F238E27FC236}">
                <a16:creationId xmlns:a16="http://schemas.microsoft.com/office/drawing/2014/main" id="{51725835-65CF-40C1-A387-BC0565A76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07" y="3195481"/>
            <a:ext cx="4516694" cy="38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08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57200" y="274638"/>
            <a:ext cx="8229600" cy="639762"/>
          </a:xfrm>
        </p:spPr>
        <p:txBody>
          <a:bodyPr>
            <a:normAutofit/>
          </a:bodyPr>
          <a:lstStyle/>
          <a:p>
            <a:pPr eaLnBrk="1" hangingPunct="1"/>
            <a:r>
              <a:rPr lang="en-GB" altLang="en-US" sz="2800" b="1" dirty="0" err="1">
                <a:latin typeface="+mn-lt"/>
              </a:rPr>
              <a:t>Oxoslou</a:t>
            </a:r>
            <a:r>
              <a:rPr lang="cs-CZ" altLang="en-US" sz="2800" b="1" dirty="0">
                <a:latin typeface="+mn-lt"/>
              </a:rPr>
              <a:t>č</a:t>
            </a:r>
            <a:r>
              <a:rPr lang="en-GB" altLang="en-US" sz="2800" b="1" dirty="0" err="1">
                <a:latin typeface="+mn-lt"/>
              </a:rPr>
              <a:t>eniny</a:t>
            </a:r>
            <a:endParaRPr lang="cs-CZ" altLang="en-US" sz="2800" dirty="0">
              <a:latin typeface="+mn-lt"/>
            </a:endParaRPr>
          </a:p>
        </p:txBody>
      </p:sp>
      <p:sp>
        <p:nvSpPr>
          <p:cNvPr id="25604" name="Rectangle 3"/>
          <p:cNvSpPr>
            <a:spLocks noGrp="1" noChangeArrowheads="1"/>
          </p:cNvSpPr>
          <p:nvPr>
            <p:ph type="body" idx="1"/>
          </p:nvPr>
        </p:nvSpPr>
        <p:spPr>
          <a:xfrm>
            <a:off x="152400" y="884960"/>
            <a:ext cx="8686800" cy="4525963"/>
          </a:xfrm>
        </p:spPr>
        <p:txBody>
          <a:bodyPr>
            <a:normAutofit/>
          </a:bodyPr>
          <a:lstStyle/>
          <a:p>
            <a:pPr marL="0" indent="0" eaLnBrk="1" hangingPunct="1">
              <a:buNone/>
            </a:pPr>
            <a:r>
              <a:rPr lang="cs-CZ" altLang="en-US" sz="2400" b="1" dirty="0" err="1">
                <a:cs typeface="Arial" panose="020B0604020202020204" pitchFamily="34" charset="0"/>
              </a:rPr>
              <a:t>Oxosloučeniny</a:t>
            </a:r>
            <a:r>
              <a:rPr lang="cs-CZ" altLang="en-US" sz="2400" b="1" dirty="0">
                <a:cs typeface="Arial" panose="020B0604020202020204" pitchFamily="34" charset="0"/>
              </a:rPr>
              <a:t> u</a:t>
            </a:r>
            <a:r>
              <a:rPr lang="en-GB" altLang="en-US" sz="2400" b="1" dirty="0" err="1">
                <a:cs typeface="Arial" panose="020B0604020202020204" pitchFamily="34" charset="0"/>
              </a:rPr>
              <a:t>hlík</a:t>
            </a:r>
            <a:r>
              <a:rPr lang="cs-CZ" altLang="en-US" sz="2400" b="1" dirty="0">
                <a:cs typeface="Arial" panose="020B0604020202020204" pitchFamily="34" charset="0"/>
              </a:rPr>
              <a:t>u</a:t>
            </a:r>
            <a:endParaRPr lang="en-GB" altLang="en-US" sz="24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b="1" dirty="0" err="1">
                <a:cs typeface="Arial" panose="020B0604020202020204" pitchFamily="34" charset="0"/>
              </a:rPr>
              <a:t>Oxid</a:t>
            </a:r>
            <a:r>
              <a:rPr lang="en-GB" altLang="en-US" sz="2000" b="1" dirty="0">
                <a:cs typeface="Arial" panose="020B0604020202020204" pitchFamily="34" charset="0"/>
              </a:rPr>
              <a:t> </a:t>
            </a:r>
            <a:r>
              <a:rPr lang="en-GB" altLang="en-US" sz="2000" b="1" dirty="0" err="1">
                <a:cs typeface="Arial" panose="020B0604020202020204" pitchFamily="34" charset="0"/>
              </a:rPr>
              <a:t>uhelnatý</a:t>
            </a:r>
            <a:r>
              <a:rPr lang="en-GB" altLang="en-US" sz="2000" b="1" dirty="0">
                <a:cs typeface="Arial" panose="020B0604020202020204" pitchFamily="34" charset="0"/>
              </a:rPr>
              <a:t> CO</a:t>
            </a:r>
          </a:p>
          <a:p>
            <a:pPr eaLnBrk="1" hangingPunct="1">
              <a:buFont typeface="Wingdings" pitchFamily="2" charset="2"/>
              <a:buNone/>
            </a:pP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err="1">
                <a:cs typeface="Arial" panose="020B0604020202020204" pitchFamily="34" charset="0"/>
              </a:rPr>
              <a:t>jedovatý</a:t>
            </a:r>
            <a:r>
              <a:rPr lang="en-GB" altLang="en-US" sz="2000" dirty="0">
                <a:cs typeface="Arial" panose="020B0604020202020204" pitchFamily="34" charset="0"/>
              </a:rPr>
              <a:t>, </a:t>
            </a:r>
            <a:r>
              <a:rPr lang="en-GB" altLang="en-US" sz="2000" dirty="0" err="1">
                <a:cs typeface="Arial" panose="020B0604020202020204" pitchFamily="34" charset="0"/>
              </a:rPr>
              <a:t>bezb</a:t>
            </a:r>
            <a:r>
              <a:rPr lang="cs-CZ" altLang="en-US" sz="2000" dirty="0" err="1">
                <a:cs typeface="Arial" panose="020B0604020202020204" pitchFamily="34" charset="0"/>
              </a:rPr>
              <a:t>arvý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bez </a:t>
            </a:r>
            <a:r>
              <a:rPr lang="en-GB" altLang="en-US" sz="2000" dirty="0" err="1">
                <a:cs typeface="Arial" panose="020B0604020202020204" pitchFamily="34" charset="0"/>
              </a:rPr>
              <a:t>zápachu</a:t>
            </a:r>
            <a:r>
              <a:rPr lang="en-GB" altLang="en-US" sz="2000" dirty="0">
                <a:cs typeface="Arial" panose="020B0604020202020204" pitchFamily="34" charset="0"/>
              </a:rPr>
              <a:t>, </a:t>
            </a:r>
            <a:r>
              <a:rPr lang="en-GB" altLang="en-US" sz="2000" dirty="0" err="1">
                <a:cs typeface="Arial" panose="020B0604020202020204" pitchFamily="34" charset="0"/>
              </a:rPr>
              <a:t>spalováním</a:t>
            </a:r>
            <a:r>
              <a:rPr lang="en-GB" altLang="en-US" sz="2000" dirty="0">
                <a:cs typeface="Arial" panose="020B0604020202020204" pitchFamily="34" charset="0"/>
              </a:rPr>
              <a:t> organ</a:t>
            </a:r>
            <a:r>
              <a:rPr lang="cs-CZ" altLang="en-US" sz="2000" dirty="0" err="1">
                <a:cs typeface="Arial" panose="020B0604020202020204" pitchFamily="34" charset="0"/>
              </a:rPr>
              <a:t>ických</a:t>
            </a:r>
            <a:r>
              <a:rPr lang="en-GB" altLang="en-US" sz="2000" dirty="0">
                <a:cs typeface="Arial" panose="020B0604020202020204" pitchFamily="34" charset="0"/>
              </a:rPr>
              <a:t> </a:t>
            </a:r>
            <a:r>
              <a:rPr lang="en-GB" altLang="en-US" sz="2000" dirty="0" err="1">
                <a:cs typeface="Arial" panose="020B0604020202020204" pitchFamily="34" charset="0"/>
              </a:rPr>
              <a:t>slou</a:t>
            </a:r>
            <a:r>
              <a:rPr lang="cs-CZ" altLang="en-US" sz="2000" dirty="0">
                <a:cs typeface="Arial" panose="020B0604020202020204" pitchFamily="34" charset="0"/>
              </a:rPr>
              <a:t>č</a:t>
            </a:r>
            <a:r>
              <a:rPr lang="en-GB" altLang="en-US" sz="2000" dirty="0" err="1">
                <a:cs typeface="Arial" panose="020B0604020202020204" pitchFamily="34" charset="0"/>
              </a:rPr>
              <a:t>enin</a:t>
            </a:r>
            <a:r>
              <a:rPr lang="cs-CZ" altLang="en-US" sz="2000" dirty="0">
                <a:cs typeface="Arial" panose="020B0604020202020204" pitchFamily="34" charset="0"/>
              </a:rPr>
              <a:t> </a:t>
            </a:r>
            <a:r>
              <a:rPr lang="en-GB" altLang="en-US" sz="2000" dirty="0">
                <a:cs typeface="Arial" panose="020B0604020202020204" pitchFamily="34" charset="0"/>
              </a:rPr>
              <a:t>v </a:t>
            </a:r>
            <a:r>
              <a:rPr lang="en-GB" altLang="en-US" sz="2000" dirty="0" err="1">
                <a:cs typeface="Arial" panose="020B0604020202020204" pitchFamily="34" charset="0"/>
              </a:rPr>
              <a:t>nedostatku</a:t>
            </a:r>
            <a:r>
              <a:rPr lang="en-GB" altLang="en-US" sz="2000" dirty="0">
                <a:cs typeface="Arial" panose="020B0604020202020204" pitchFamily="34" charset="0"/>
              </a:rPr>
              <a:t> </a:t>
            </a:r>
            <a:r>
              <a:rPr lang="en-GB" altLang="en-US" sz="2000" dirty="0" err="1">
                <a:cs typeface="Arial" panose="020B0604020202020204" pitchFamily="34" charset="0"/>
              </a:rPr>
              <a:t>kyslíku</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marL="0" eaLnBrk="1" hangingPunct="1">
              <a:spcBef>
                <a:spcPts val="0"/>
              </a:spcBef>
              <a:buFont typeface="Wingdings" pitchFamily="2" charset="2"/>
              <a:buNone/>
            </a:pPr>
            <a:r>
              <a:rPr lang="cs-CZ" altLang="en-US" sz="2000" dirty="0">
                <a:cs typeface="Arial" panose="020B0604020202020204" pitchFamily="34" charset="0"/>
              </a:rPr>
              <a:t>Je </a:t>
            </a:r>
            <a:r>
              <a:rPr lang="en-GB" altLang="en-US" sz="2000" b="1" dirty="0" err="1">
                <a:cs typeface="Arial" panose="020B0604020202020204" pitchFamily="34" charset="0"/>
              </a:rPr>
              <a:t>prudce</a:t>
            </a:r>
            <a:r>
              <a:rPr lang="en-GB" altLang="en-US" sz="2000" b="1" dirty="0">
                <a:cs typeface="Arial" panose="020B0604020202020204" pitchFamily="34" charset="0"/>
              </a:rPr>
              <a:t> </a:t>
            </a:r>
            <a:r>
              <a:rPr lang="en-GB" altLang="en-US" sz="2000" b="1" dirty="0" err="1">
                <a:cs typeface="Arial" panose="020B0604020202020204" pitchFamily="34" charset="0"/>
              </a:rPr>
              <a:t>jedovatý</a:t>
            </a:r>
            <a:r>
              <a:rPr lang="en-GB" altLang="en-US" sz="2000" b="1"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pevn</a:t>
            </a:r>
            <a:r>
              <a:rPr lang="cs-CZ" altLang="en-US" sz="2000" dirty="0">
                <a:cs typeface="Arial" panose="020B0604020202020204" pitchFamily="34" charset="0"/>
              </a:rPr>
              <a:t>ě</a:t>
            </a:r>
            <a:r>
              <a:rPr lang="en-GB" altLang="en-US" sz="2000" dirty="0">
                <a:cs typeface="Arial" panose="020B0604020202020204" pitchFamily="34" charset="0"/>
              </a:rPr>
              <a:t> se </a:t>
            </a:r>
            <a:r>
              <a:rPr lang="en-GB" altLang="en-US" sz="2000" dirty="0" err="1">
                <a:cs typeface="Arial" panose="020B0604020202020204" pitchFamily="34" charset="0"/>
              </a:rPr>
              <a:t>koordinuje</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Fe v </a:t>
            </a:r>
            <a:r>
              <a:rPr lang="cs-CZ" altLang="en-US" sz="2000" dirty="0" err="1">
                <a:cs typeface="Arial" panose="020B0604020202020204" pitchFamily="34" charset="0"/>
              </a:rPr>
              <a:t>protoporfyrinu</a:t>
            </a:r>
            <a:r>
              <a:rPr lang="cs-CZ" altLang="en-US" sz="2000" dirty="0">
                <a:cs typeface="Arial" panose="020B0604020202020204" pitchFamily="34" charset="0"/>
              </a:rPr>
              <a:t> IX  (hemové skupině) </a:t>
            </a:r>
            <a:r>
              <a:rPr lang="en-GB" altLang="en-US" sz="2000" dirty="0" err="1">
                <a:cs typeface="Arial" panose="020B0604020202020204" pitchFamily="34" charset="0"/>
              </a:rPr>
              <a:t>hemoglobinu</a:t>
            </a:r>
            <a:r>
              <a:rPr lang="en-GB" altLang="en-US" sz="2000" dirty="0">
                <a:cs typeface="Arial" panose="020B0604020202020204" pitchFamily="34" charset="0"/>
              </a:rPr>
              <a:t> a </a:t>
            </a:r>
            <a:r>
              <a:rPr lang="en-GB" altLang="en-US" sz="2000" dirty="0" err="1">
                <a:cs typeface="Arial" panose="020B0604020202020204" pitchFamily="34" charset="0"/>
              </a:rPr>
              <a:t>blokuje</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enos</a:t>
            </a:r>
            <a:r>
              <a:rPr lang="en-GB" altLang="en-US" sz="2000" dirty="0">
                <a:cs typeface="Arial" panose="020B0604020202020204" pitchFamily="34" charset="0"/>
              </a:rPr>
              <a:t> </a:t>
            </a:r>
            <a:r>
              <a:rPr lang="en-GB" altLang="en-US" sz="2000" dirty="0" err="1">
                <a:cs typeface="Arial" panose="020B0604020202020204" pitchFamily="34" charset="0"/>
              </a:rPr>
              <a:t>kyslíku</a:t>
            </a:r>
            <a:r>
              <a:rPr lang="en-GB" altLang="en-US" sz="2000" dirty="0">
                <a:cs typeface="Arial" panose="020B0604020202020204" pitchFamily="34" charset="0"/>
              </a:rPr>
              <a:t> (p</a:t>
            </a:r>
            <a:r>
              <a:rPr lang="cs-CZ" altLang="en-US" sz="2000" dirty="0">
                <a:cs typeface="Arial" panose="020B0604020202020204" pitchFamily="34" charset="0"/>
              </a:rPr>
              <a:t>ů</a:t>
            </a:r>
            <a:r>
              <a:rPr lang="en-GB" altLang="en-US" sz="2000" dirty="0" err="1">
                <a:cs typeface="Arial" panose="020B0604020202020204" pitchFamily="34" charset="0"/>
              </a:rPr>
              <a:t>sobení</a:t>
            </a:r>
            <a:r>
              <a:rPr lang="en-GB" altLang="en-US" sz="2000" dirty="0">
                <a:cs typeface="Arial" panose="020B0604020202020204" pitchFamily="34" charset="0"/>
              </a:rPr>
              <a:t> </a:t>
            </a:r>
            <a:r>
              <a:rPr lang="en-GB" altLang="en-US" sz="2000" dirty="0" err="1">
                <a:cs typeface="Arial" panose="020B0604020202020204" pitchFamily="34" charset="0"/>
              </a:rPr>
              <a:t>obdobné</a:t>
            </a:r>
            <a:r>
              <a:rPr lang="en-GB" altLang="en-US" sz="2000" dirty="0">
                <a:cs typeface="Arial" panose="020B0604020202020204" pitchFamily="34" charset="0"/>
              </a:rPr>
              <a:t> HCN)</a:t>
            </a:r>
          </a:p>
          <a:p>
            <a:pPr eaLnBrk="1" hangingPunct="1">
              <a:buFont typeface="Wingdings" pitchFamily="2" charset="2"/>
              <a:buNone/>
            </a:pPr>
            <a:r>
              <a:rPr lang="cs-CZ" altLang="en-US" sz="2000" dirty="0">
                <a:cs typeface="Arial" panose="020B0604020202020204"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244477"/>
            <a:ext cx="4572000" cy="2332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Lewis Dot Structure For Carbon Monoxide - slide share">
            <a:extLst>
              <a:ext uri="{FF2B5EF4-FFF2-40B4-BE49-F238E27FC236}">
                <a16:creationId xmlns:a16="http://schemas.microsoft.com/office/drawing/2014/main" id="{C7B2FC43-5B8C-4CB7-8B6F-17746C8051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613523"/>
            <a:ext cx="4724400" cy="74885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04F23BE2-9EEB-A161-350E-6881F90FF746}"/>
              </a:ext>
            </a:extLst>
          </p:cNvPr>
          <p:cNvPicPr>
            <a:picLocks noChangeAspect="1"/>
          </p:cNvPicPr>
          <p:nvPr/>
        </p:nvPicPr>
        <p:blipFill>
          <a:blip r:embed="rId4"/>
          <a:stretch>
            <a:fillRect/>
          </a:stretch>
        </p:blipFill>
        <p:spPr>
          <a:xfrm>
            <a:off x="1006578" y="4844908"/>
            <a:ext cx="1213681" cy="1176337"/>
          </a:xfrm>
          <a:prstGeom prst="rect">
            <a:avLst/>
          </a:prstGeom>
        </p:spPr>
      </p:pic>
    </p:spTree>
    <p:extLst>
      <p:ext uri="{BB962C8B-B14F-4D97-AF65-F5344CB8AC3E}">
        <p14:creationId xmlns:p14="http://schemas.microsoft.com/office/powerpoint/2010/main" val="765560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52400" y="152401"/>
            <a:ext cx="8839200" cy="761999"/>
          </a:xfrm>
        </p:spPr>
        <p:txBody>
          <a:bodyPr>
            <a:noAutofit/>
          </a:bodyPr>
          <a:lstStyle/>
          <a:p>
            <a:pPr>
              <a:buNone/>
            </a:pPr>
            <a:r>
              <a:rPr lang="en-GB" altLang="en-US" sz="2000" b="1" dirty="0">
                <a:cs typeface="Arial" panose="020B0604020202020204" pitchFamily="34" charset="0"/>
              </a:rPr>
              <a:t>P</a:t>
            </a:r>
            <a:r>
              <a:rPr lang="cs-CZ" altLang="en-US" sz="2000" b="1" dirty="0">
                <a:cs typeface="Arial" panose="020B0604020202020204" pitchFamily="34" charset="0"/>
              </a:rPr>
              <a:t>ř</a:t>
            </a:r>
            <a:r>
              <a:rPr lang="en-GB" altLang="en-US" sz="2000" b="1" dirty="0" err="1">
                <a:cs typeface="Arial" panose="020B0604020202020204" pitchFamily="34" charset="0"/>
              </a:rPr>
              <a:t>íprava</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ikap</a:t>
            </a:r>
            <a:r>
              <a:rPr lang="cs-CZ" altLang="en-US" sz="2000" dirty="0" err="1">
                <a:cs typeface="Arial" panose="020B0604020202020204" pitchFamily="34" charset="0"/>
              </a:rPr>
              <a:t>ávání</a:t>
            </a:r>
            <a:r>
              <a:rPr lang="en-GB" altLang="en-US" sz="2000" dirty="0">
                <a:cs typeface="Arial" panose="020B0604020202020204" pitchFamily="34" charset="0"/>
              </a:rPr>
              <a:t> HCOOH do </a:t>
            </a:r>
            <a:r>
              <a:rPr lang="en-GB" altLang="en-US" sz="2000" dirty="0" err="1">
                <a:cs typeface="Arial" panose="020B0604020202020204" pitchFamily="34" charset="0"/>
              </a:rPr>
              <a:t>horké</a:t>
            </a:r>
            <a:r>
              <a:rPr lang="en-GB" altLang="en-US" sz="2000" dirty="0">
                <a:cs typeface="Arial" panose="020B0604020202020204" pitchFamily="34" charset="0"/>
              </a:rPr>
              <a:t> </a:t>
            </a:r>
            <a:r>
              <a:rPr lang="en-GB" altLang="en-US" sz="2000" dirty="0" err="1">
                <a:cs typeface="Arial" panose="020B0604020202020204" pitchFamily="34" charset="0"/>
              </a:rPr>
              <a:t>konc</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SO</a:t>
            </a:r>
            <a:r>
              <a:rPr lang="en-GB" altLang="en-US" sz="2000" baseline="-25000" dirty="0">
                <a:cs typeface="Arial" panose="020B0604020202020204" pitchFamily="34" charset="0"/>
              </a:rPr>
              <a:t>4</a:t>
            </a:r>
            <a:r>
              <a:rPr lang="en-GB" altLang="en-US" sz="2000" dirty="0">
                <a:cs typeface="Arial" panose="020B0604020202020204" pitchFamily="34" charset="0"/>
              </a:rPr>
              <a:t>:  </a:t>
            </a:r>
          </a:p>
          <a:p>
            <a:pPr algn="ctr">
              <a:buNone/>
            </a:pPr>
            <a:r>
              <a:rPr lang="cs-CZ" altLang="en-US" sz="2000" dirty="0">
                <a:cs typeface="Arial" panose="020B0604020202020204" pitchFamily="34" charset="0"/>
              </a:rPr>
              <a:t>	</a:t>
            </a:r>
            <a:r>
              <a:rPr lang="en-GB" altLang="en-US" sz="2000" dirty="0">
                <a:cs typeface="Arial" panose="020B0604020202020204" pitchFamily="34" charset="0"/>
              </a:rPr>
              <a:t>HCOOH </a:t>
            </a:r>
            <a:r>
              <a:rPr lang="en-GB" altLang="en-US" sz="2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a:t>
            </a:r>
            <a:r>
              <a:rPr lang="en-GB" altLang="en-US" sz="2000" dirty="0">
                <a:cs typeface="Arial" panose="020B0604020202020204" pitchFamily="34" charset="0"/>
              </a:rPr>
              <a:t>H</a:t>
            </a:r>
            <a:r>
              <a:rPr lang="en-GB" altLang="en-US" sz="2000" baseline="-25000" dirty="0">
                <a:cs typeface="Arial" panose="020B0604020202020204" pitchFamily="34" charset="0"/>
              </a:rPr>
              <a:t>2</a:t>
            </a:r>
            <a:r>
              <a:rPr lang="en-GB" altLang="en-US" sz="2000" dirty="0">
                <a:cs typeface="Arial" panose="020B0604020202020204" pitchFamily="34" charset="0"/>
              </a:rPr>
              <a:t>O + CO  </a:t>
            </a:r>
          </a:p>
          <a:p>
            <a:pPr>
              <a:buNone/>
            </a:pPr>
            <a:endParaRPr lang="cs-CZ" altLang="en-US" sz="800" dirty="0">
              <a:cs typeface="Arial" panose="020B0604020202020204" pitchFamily="34" charset="0"/>
            </a:endParaRPr>
          </a:p>
          <a:p>
            <a:pPr marL="0">
              <a:spcBef>
                <a:spcPts val="0"/>
              </a:spcBef>
              <a:buNone/>
            </a:pPr>
            <a:r>
              <a:rPr lang="cs-CZ" altLang="en-US" sz="2000" dirty="0">
                <a:cs typeface="Arial" panose="020B0604020202020204" pitchFamily="34" charset="0"/>
              </a:rPr>
              <a:t>CO je</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málo</a:t>
            </a:r>
            <a:r>
              <a:rPr lang="en-GB" altLang="en-US" sz="2000" dirty="0">
                <a:cs typeface="Arial" panose="020B0604020202020204" pitchFamily="34" charset="0"/>
              </a:rPr>
              <a:t> </a:t>
            </a:r>
            <a:r>
              <a:rPr lang="en-GB" altLang="en-US" sz="2000" dirty="0" err="1">
                <a:cs typeface="Arial" panose="020B0604020202020204" pitchFamily="34" charset="0"/>
              </a:rPr>
              <a:t>rozpustný</a:t>
            </a:r>
            <a:r>
              <a:rPr lang="en-GB" altLang="en-US" sz="2000" dirty="0">
                <a:cs typeface="Arial" panose="020B0604020202020204" pitchFamily="34" charset="0"/>
              </a:rPr>
              <a:t>, s </a:t>
            </a:r>
            <a:r>
              <a:rPr lang="en-GB" altLang="en-US" sz="2000" dirty="0" err="1">
                <a:cs typeface="Arial" panose="020B0604020202020204" pitchFamily="34" charset="0"/>
              </a:rPr>
              <a:t>roztoky</a:t>
            </a:r>
            <a:r>
              <a:rPr lang="en-GB" altLang="en-US" sz="2000" dirty="0">
                <a:cs typeface="Arial" panose="020B0604020202020204" pitchFamily="34" charset="0"/>
              </a:rPr>
              <a:t> </a:t>
            </a:r>
            <a:r>
              <a:rPr lang="en-GB" altLang="en-US" sz="2000" dirty="0" err="1">
                <a:cs typeface="Arial" panose="020B0604020202020204" pitchFamily="34" charset="0"/>
              </a:rPr>
              <a:t>hydroxid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reaguje</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vzniku</a:t>
            </a:r>
            <a:r>
              <a:rPr lang="en-GB" altLang="en-US" sz="2000" dirty="0">
                <a:cs typeface="Arial" panose="020B0604020202020204" pitchFamily="34" charset="0"/>
              </a:rPr>
              <a:t> </a:t>
            </a:r>
            <a:r>
              <a:rPr lang="en-GB" altLang="en-US" sz="2000" dirty="0" err="1">
                <a:cs typeface="Arial" panose="020B0604020202020204" pitchFamily="34" charset="0"/>
              </a:rPr>
              <a:t>mraven</a:t>
            </a:r>
            <a:r>
              <a:rPr lang="cs-CZ" altLang="en-US" sz="2000" dirty="0">
                <a:cs typeface="Arial" panose="020B0604020202020204" pitchFamily="34" charset="0"/>
              </a:rPr>
              <a:t>č</a:t>
            </a:r>
            <a:r>
              <a:rPr lang="en-GB" altLang="en-US" sz="2000" dirty="0">
                <a:cs typeface="Arial" panose="020B0604020202020204" pitchFamily="34" charset="0"/>
              </a:rPr>
              <a:t>an</a:t>
            </a:r>
            <a:r>
              <a:rPr lang="cs-CZ" altLang="en-US" sz="2000" dirty="0">
                <a:cs typeface="Arial" panose="020B0604020202020204" pitchFamily="34" charset="0"/>
              </a:rPr>
              <a:t>ů (formiátů)</a:t>
            </a:r>
            <a:r>
              <a:rPr lang="en-GB" altLang="en-US" sz="2000" dirty="0">
                <a:cs typeface="Arial" panose="020B0604020202020204" pitchFamily="34" charset="0"/>
              </a:rPr>
              <a:t>:</a:t>
            </a:r>
          </a:p>
          <a:p>
            <a:pPr algn="ctr">
              <a:buNone/>
            </a:pPr>
            <a:r>
              <a:rPr lang="cs-CZ" altLang="en-US" sz="2000" dirty="0">
                <a:cs typeface="Arial" panose="020B0604020202020204" pitchFamily="34" charset="0"/>
              </a:rPr>
              <a:t>	</a:t>
            </a:r>
            <a:r>
              <a:rPr lang="en-GB" altLang="en-US" sz="2000" dirty="0" err="1">
                <a:cs typeface="Arial" panose="020B0604020202020204" pitchFamily="34" charset="0"/>
              </a:rPr>
              <a:t>NaOH</a:t>
            </a:r>
            <a:r>
              <a:rPr lang="en-GB" altLang="en-US" sz="2000" dirty="0">
                <a:cs typeface="Arial" panose="020B0604020202020204" pitchFamily="34" charset="0"/>
              </a:rPr>
              <a:t> + CO = </a:t>
            </a:r>
            <a:r>
              <a:rPr lang="en-GB" altLang="en-US" sz="2000" dirty="0" err="1">
                <a:cs typeface="Arial" panose="020B0604020202020204" pitchFamily="34" charset="0"/>
              </a:rPr>
              <a:t>NaCOOH</a:t>
            </a:r>
            <a:endParaRPr lang="en-GB" altLang="en-US" sz="20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CO </a:t>
            </a:r>
            <a:r>
              <a:rPr lang="en-GB" altLang="en-US" sz="2000" dirty="0" err="1">
                <a:cs typeface="Arial" panose="020B0604020202020204" pitchFamily="34" charset="0"/>
              </a:rPr>
              <a:t>má</a:t>
            </a:r>
            <a:r>
              <a:rPr lang="en-GB" altLang="en-US" sz="2000" dirty="0">
                <a:cs typeface="Arial" panose="020B0604020202020204" pitchFamily="34" charset="0"/>
              </a:rPr>
              <a:t> </a:t>
            </a:r>
            <a:r>
              <a:rPr lang="en-GB" altLang="en-US" sz="2000" dirty="0" err="1">
                <a:cs typeface="Arial" panose="020B0604020202020204" pitchFamily="34" charset="0"/>
              </a:rPr>
              <a:t>výrazné</a:t>
            </a:r>
            <a:r>
              <a:rPr lang="en-GB" altLang="en-US" sz="2000" dirty="0">
                <a:cs typeface="Arial" panose="020B0604020202020204" pitchFamily="34" charset="0"/>
              </a:rPr>
              <a:t> </a:t>
            </a:r>
            <a:r>
              <a:rPr lang="en-GB" altLang="en-US" sz="2000" dirty="0" err="1">
                <a:cs typeface="Arial" panose="020B0604020202020204" pitchFamily="34" charset="0"/>
              </a:rPr>
              <a:t>reduk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vlastnosti</a:t>
            </a:r>
            <a:r>
              <a:rPr lang="en-GB" altLang="en-US" sz="2000" dirty="0">
                <a:cs typeface="Arial" panose="020B0604020202020204" pitchFamily="34" charset="0"/>
              </a:rPr>
              <a:t>: </a:t>
            </a:r>
          </a:p>
          <a:p>
            <a:pPr algn="ctr"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CuO</a:t>
            </a:r>
            <a:r>
              <a:rPr lang="en-GB" altLang="en-US" sz="2000" dirty="0">
                <a:cs typeface="Arial" panose="020B0604020202020204" pitchFamily="34" charset="0"/>
              </a:rPr>
              <a:t> + CO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Cu + CO</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algn="ct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Fe</a:t>
            </a:r>
            <a:r>
              <a:rPr lang="en-GB" altLang="en-US" sz="2000" baseline="-25000" dirty="0">
                <a:cs typeface="Arial" panose="020B0604020202020204" pitchFamily="34" charset="0"/>
              </a:rPr>
              <a:t>3</a:t>
            </a:r>
            <a:r>
              <a:rPr lang="en-GB" altLang="en-US" sz="2000" dirty="0">
                <a:cs typeface="Arial" panose="020B0604020202020204" pitchFamily="34" charset="0"/>
              </a:rPr>
              <a:t>O</a:t>
            </a:r>
            <a:r>
              <a:rPr lang="en-GB" altLang="en-US" sz="2000" baseline="-25000" dirty="0">
                <a:cs typeface="Arial" panose="020B0604020202020204" pitchFamily="34" charset="0"/>
              </a:rPr>
              <a:t>4</a:t>
            </a:r>
            <a:r>
              <a:rPr lang="en-GB" altLang="en-US" sz="2000" dirty="0">
                <a:cs typeface="Arial" panose="020B0604020202020204" pitchFamily="34" charset="0"/>
              </a:rPr>
              <a:t> + 4 CO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3 Fe + 4 CO</a:t>
            </a:r>
            <a:r>
              <a:rPr lang="en-GB" altLang="en-US" sz="2000" baseline="-25000" dirty="0">
                <a:cs typeface="Arial" panose="020B0604020202020204" pitchFamily="34" charset="0"/>
              </a:rPr>
              <a:t>2</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marL="0" eaLnBrk="1" hangingPunct="1">
              <a:spcBef>
                <a:spcPts val="0"/>
              </a:spcBef>
              <a:buFont typeface="Wingdings" pitchFamily="2" charset="2"/>
              <a:buNone/>
            </a:pPr>
            <a:r>
              <a:rPr lang="cs-CZ" altLang="en-US" sz="2000" dirty="0">
                <a:cs typeface="Arial" panose="020B0604020202020204" pitchFamily="34" charset="0"/>
              </a:rPr>
              <a:t>CO je</a:t>
            </a:r>
            <a:r>
              <a:rPr lang="en-GB" altLang="en-US" sz="2000" dirty="0">
                <a:cs typeface="Arial" panose="020B0604020202020204" pitchFamily="34" charset="0"/>
              </a:rPr>
              <a:t> sou</a:t>
            </a:r>
            <a:r>
              <a:rPr lang="cs-CZ" altLang="en-US" sz="2000" dirty="0">
                <a:cs typeface="Arial" panose="020B0604020202020204" pitchFamily="34" charset="0"/>
              </a:rPr>
              <a:t>č</a:t>
            </a:r>
            <a:r>
              <a:rPr lang="en-GB" altLang="en-US" sz="2000" dirty="0" err="1">
                <a:cs typeface="Arial" panose="020B0604020202020204" pitchFamily="34" charset="0"/>
              </a:rPr>
              <a:t>ást</a:t>
            </a:r>
            <a:r>
              <a:rPr lang="cs-CZ" altLang="en-US" sz="2000" dirty="0">
                <a:cs typeface="Arial" panose="020B0604020202020204" pitchFamily="34" charset="0"/>
              </a:rPr>
              <a:t>í</a:t>
            </a:r>
            <a:r>
              <a:rPr lang="en-GB" altLang="en-US" sz="2000" dirty="0">
                <a:cs typeface="Arial" panose="020B0604020202020204" pitchFamily="34" charset="0"/>
              </a:rPr>
              <a:t> </a:t>
            </a:r>
            <a:r>
              <a:rPr lang="cs-CZ" altLang="en-US" sz="2000" dirty="0">
                <a:cs typeface="Arial" panose="020B0604020202020204" pitchFamily="34" charset="0"/>
              </a:rPr>
              <a:t>tzv. </a:t>
            </a:r>
            <a:r>
              <a:rPr lang="en-GB" altLang="en-US" sz="2000" dirty="0" err="1">
                <a:cs typeface="Arial" panose="020B0604020202020204" pitchFamily="34" charset="0"/>
              </a:rPr>
              <a:t>vodního</a:t>
            </a:r>
            <a:r>
              <a:rPr lang="en-GB" altLang="en-US" sz="2000" dirty="0">
                <a:cs typeface="Arial" panose="020B0604020202020204" pitchFamily="34" charset="0"/>
              </a:rPr>
              <a:t> </a:t>
            </a:r>
            <a:r>
              <a:rPr lang="en-GB" altLang="en-US" sz="2000" dirty="0" err="1">
                <a:cs typeface="Arial" panose="020B0604020202020204" pitchFamily="34" charset="0"/>
              </a:rPr>
              <a:t>plynu</a:t>
            </a:r>
            <a:r>
              <a:rPr lang="en-GB" altLang="en-US" sz="2000" dirty="0">
                <a:cs typeface="Arial" panose="020B0604020202020204" pitchFamily="34" charset="0"/>
              </a:rPr>
              <a:t>, </a:t>
            </a:r>
            <a:r>
              <a:rPr lang="en-GB" altLang="en-US" sz="2000" dirty="0" err="1">
                <a:cs typeface="Arial" panose="020B0604020202020204" pitchFamily="34" charset="0"/>
              </a:rPr>
              <a:t>vyrábí</a:t>
            </a:r>
            <a:r>
              <a:rPr lang="en-GB" altLang="en-US" sz="2000" dirty="0">
                <a:cs typeface="Arial" panose="020B0604020202020204" pitchFamily="34" charset="0"/>
              </a:rPr>
              <a:t> se </a:t>
            </a:r>
            <a:r>
              <a:rPr lang="en-GB" altLang="en-US" sz="2000" dirty="0" err="1">
                <a:cs typeface="Arial" panose="020B0604020202020204" pitchFamily="34" charset="0"/>
              </a:rPr>
              <a:t>vedením</a:t>
            </a:r>
            <a:r>
              <a:rPr lang="en-GB" altLang="en-US" sz="2000" dirty="0">
                <a:cs typeface="Arial" panose="020B0604020202020204" pitchFamily="34" charset="0"/>
              </a:rPr>
              <a:t> </a:t>
            </a:r>
            <a:r>
              <a:rPr lang="en-GB" altLang="en-US" sz="2000" dirty="0" err="1">
                <a:cs typeface="Arial" panose="020B0604020202020204" pitchFamily="34" charset="0"/>
              </a:rPr>
              <a:t>vodní</a:t>
            </a:r>
            <a:r>
              <a:rPr lang="en-GB" altLang="en-US" sz="2000" dirty="0">
                <a:cs typeface="Arial" panose="020B0604020202020204" pitchFamily="34" charset="0"/>
              </a:rPr>
              <a:t> </a:t>
            </a:r>
            <a:r>
              <a:rPr lang="en-GB" altLang="en-US" sz="2000" dirty="0" err="1">
                <a:cs typeface="Arial" panose="020B0604020202020204" pitchFamily="34" charset="0"/>
              </a:rPr>
              <a:t>páry</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es</a:t>
            </a:r>
            <a:r>
              <a:rPr lang="en-GB" altLang="en-US" sz="2000" dirty="0">
                <a:cs typeface="Arial" panose="020B0604020202020204" pitchFamily="34" charset="0"/>
              </a:rPr>
              <a:t> </a:t>
            </a:r>
            <a:r>
              <a:rPr lang="en-GB" altLang="en-US" sz="2000" dirty="0" err="1">
                <a:cs typeface="Arial" panose="020B0604020202020204" pitchFamily="34" charset="0"/>
              </a:rPr>
              <a:t>rozžhavený</a:t>
            </a:r>
            <a:r>
              <a:rPr lang="en-GB" altLang="en-US" sz="2000" dirty="0">
                <a:cs typeface="Arial" panose="020B0604020202020204" pitchFamily="34" charset="0"/>
              </a:rPr>
              <a:t> </a:t>
            </a:r>
            <a:r>
              <a:rPr lang="en-GB" altLang="en-US" sz="2000" dirty="0" err="1">
                <a:cs typeface="Arial" panose="020B0604020202020204" pitchFamily="34" charset="0"/>
              </a:rPr>
              <a:t>koks</a:t>
            </a:r>
            <a:r>
              <a:rPr lang="en-GB" altLang="en-US" sz="2000" dirty="0">
                <a:cs typeface="Arial" panose="020B0604020202020204" pitchFamily="34" charset="0"/>
              </a:rPr>
              <a:t>:</a:t>
            </a:r>
          </a:p>
          <a:p>
            <a:pPr algn="ct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C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CO + 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viz</a:t>
            </a:r>
            <a:r>
              <a:rPr lang="en-GB" altLang="en-US" sz="2000" dirty="0">
                <a:cs typeface="Arial" panose="020B0604020202020204" pitchFamily="34" charset="0"/>
              </a:rPr>
              <a:t> </a:t>
            </a:r>
            <a:r>
              <a:rPr lang="en-GB" altLang="en-US" sz="2000" dirty="0" err="1">
                <a:cs typeface="Arial" panose="020B0604020202020204" pitchFamily="34" charset="0"/>
              </a:rPr>
              <a:t>výroba</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a:t>
            </a: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Z</a:t>
            </a:r>
            <a:r>
              <a:rPr lang="en-GB" altLang="en-US" sz="2000" dirty="0">
                <a:cs typeface="Arial" panose="020B0604020202020204" pitchFamily="34" charset="0"/>
              </a:rPr>
              <a:t>a </a:t>
            </a:r>
            <a:r>
              <a:rPr lang="en-GB" altLang="en-US" sz="2000" dirty="0" err="1">
                <a:cs typeface="Arial" panose="020B0604020202020204" pitchFamily="34" charset="0"/>
              </a:rPr>
              <a:t>zvýšené</a:t>
            </a:r>
            <a:r>
              <a:rPr lang="en-GB" altLang="en-US" sz="2000" dirty="0">
                <a:cs typeface="Arial" panose="020B0604020202020204" pitchFamily="34" charset="0"/>
              </a:rPr>
              <a:t> </a:t>
            </a:r>
            <a:r>
              <a:rPr lang="en-GB" altLang="en-US" sz="2000" dirty="0" err="1">
                <a:cs typeface="Arial" panose="020B0604020202020204" pitchFamily="34" charset="0"/>
              </a:rPr>
              <a:t>teploty</a:t>
            </a:r>
            <a:r>
              <a:rPr lang="en-GB" altLang="en-US" sz="2000" dirty="0">
                <a:cs typeface="Arial" panose="020B0604020202020204" pitchFamily="34" charset="0"/>
              </a:rPr>
              <a:t> </a:t>
            </a:r>
            <a:r>
              <a:rPr lang="en-GB" altLang="en-US" sz="2000" dirty="0" err="1">
                <a:cs typeface="Arial" panose="020B0604020202020204" pitchFamily="34" charset="0"/>
              </a:rPr>
              <a:t>reaguje</a:t>
            </a:r>
            <a:r>
              <a:rPr lang="en-GB" altLang="en-US" sz="2000" dirty="0">
                <a:cs typeface="Arial" panose="020B0604020202020204" pitchFamily="34" charset="0"/>
              </a:rPr>
              <a:t> s p</a:t>
            </a:r>
            <a:r>
              <a:rPr lang="cs-CZ" altLang="en-US" sz="2000" dirty="0">
                <a:cs typeface="Arial" panose="020B0604020202020204" pitchFamily="34" charset="0"/>
              </a:rPr>
              <a:t>ř</a:t>
            </a:r>
            <a:r>
              <a:rPr lang="en-GB" altLang="en-US" sz="2000" dirty="0" err="1">
                <a:cs typeface="Arial" panose="020B0604020202020204" pitchFamily="34" charset="0"/>
              </a:rPr>
              <a:t>echod</a:t>
            </a:r>
            <a:r>
              <a:rPr lang="cs-CZ" altLang="en-US" sz="2000" dirty="0" err="1">
                <a:cs typeface="Arial" panose="020B0604020202020204" pitchFamily="34" charset="0"/>
              </a:rPr>
              <a:t>nými</a:t>
            </a:r>
            <a:r>
              <a:rPr lang="en-GB" altLang="en-US" sz="2000" dirty="0">
                <a:cs typeface="Arial" panose="020B0604020202020204" pitchFamily="34" charset="0"/>
              </a:rPr>
              <a:t> </a:t>
            </a:r>
            <a:r>
              <a:rPr lang="en-GB" altLang="en-US" sz="2000" dirty="0" err="1">
                <a:cs typeface="Arial" panose="020B0604020202020204" pitchFamily="34" charset="0"/>
              </a:rPr>
              <a:t>kovy</a:t>
            </a:r>
            <a:r>
              <a:rPr lang="en-GB" altLang="en-US" sz="2000" dirty="0">
                <a:cs typeface="Arial" panose="020B0604020202020204" pitchFamily="34" charset="0"/>
              </a:rPr>
              <a:t> za </a:t>
            </a:r>
            <a:r>
              <a:rPr lang="en-GB" altLang="en-US" sz="2000" dirty="0" err="1">
                <a:cs typeface="Arial" panose="020B0604020202020204" pitchFamily="34" charset="0"/>
              </a:rPr>
              <a:t>vzniku</a:t>
            </a:r>
            <a:r>
              <a:rPr lang="en-GB" altLang="en-US" sz="2000" dirty="0">
                <a:cs typeface="Arial" panose="020B0604020202020204" pitchFamily="34" charset="0"/>
              </a:rPr>
              <a:t> </a:t>
            </a:r>
            <a:r>
              <a:rPr lang="en-GB" altLang="en-US" sz="2000" dirty="0" err="1">
                <a:cs typeface="Arial" panose="020B0604020202020204" pitchFamily="34" charset="0"/>
              </a:rPr>
              <a:t>karbonyl</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M(CO)</a:t>
            </a:r>
            <a:r>
              <a:rPr lang="en-GB" altLang="en-US" sz="2000" baseline="-25000" dirty="0">
                <a:cs typeface="Arial" panose="020B0604020202020204" pitchFamily="34" charset="0"/>
              </a:rPr>
              <a:t>x</a:t>
            </a:r>
            <a:endParaRPr lang="cs-CZ" altLang="en-US" sz="2000" baseline="-25000" dirty="0">
              <a:cs typeface="Arial" panose="020B0604020202020204" pitchFamily="34" charset="0"/>
            </a:endParaRPr>
          </a:p>
          <a:p>
            <a:pPr eaLnBrk="1" hangingPunct="1"/>
            <a:endParaRPr lang="cs-CZ" altLang="en-US" sz="2000" dirty="0">
              <a:cs typeface="Arial" panose="020B0604020202020204" pitchFamily="34" charset="0"/>
            </a:endParaRPr>
          </a:p>
        </p:txBody>
      </p:sp>
      <p:pic>
        <p:nvPicPr>
          <p:cNvPr id="61443" name="Picture 3"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4997756"/>
            <a:ext cx="1676400" cy="1715387"/>
          </a:xfrm>
          <a:prstGeom prst="rect">
            <a:avLst/>
          </a:prstGeom>
          <a:noFill/>
          <a:extLst>
            <a:ext uri="{909E8E84-426E-40DD-AFC4-6F175D3DCCD1}">
              <a14:hiddenFill xmlns:a14="http://schemas.microsoft.com/office/drawing/2010/main">
                <a:solidFill>
                  <a:srgbClr val="FFFFFF"/>
                </a:solidFill>
              </a14:hiddenFill>
            </a:ext>
          </a:extLst>
        </p:spPr>
      </p:pic>
      <p:pic>
        <p:nvPicPr>
          <p:cNvPr id="61445" name="Picture 5"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169067"/>
            <a:ext cx="1578692" cy="1357675"/>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4997756"/>
            <a:ext cx="1828800" cy="179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262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ráva, exteriér, obloha, pole&#10;&#10;Popis byl vytvořen automaticky">
            <a:extLst>
              <a:ext uri="{FF2B5EF4-FFF2-40B4-BE49-F238E27FC236}">
                <a16:creationId xmlns:a16="http://schemas.microsoft.com/office/drawing/2014/main" id="{889ED5C5-0DB7-4FA4-9B8E-ABE07DFCE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124200"/>
            <a:ext cx="3887080" cy="2186483"/>
          </a:xfrm>
          <a:prstGeom prst="rect">
            <a:avLst/>
          </a:prstGeom>
        </p:spPr>
      </p:pic>
      <p:pic>
        <p:nvPicPr>
          <p:cNvPr id="7" name="Obrázek 6" descr="Obsah obrázku exteriér, tráva, obloha, pole&#10;&#10;Popis byl vytvořen automaticky">
            <a:extLst>
              <a:ext uri="{FF2B5EF4-FFF2-40B4-BE49-F238E27FC236}">
                <a16:creationId xmlns:a16="http://schemas.microsoft.com/office/drawing/2014/main" id="{619756D8-5291-4D60-8286-FF4F205ED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971800"/>
            <a:ext cx="4572000" cy="2300288"/>
          </a:xfrm>
          <a:prstGeom prst="rect">
            <a:avLst/>
          </a:prstGeom>
        </p:spPr>
      </p:pic>
      <p:sp>
        <p:nvSpPr>
          <p:cNvPr id="8" name="TextovéPole 7">
            <a:extLst>
              <a:ext uri="{FF2B5EF4-FFF2-40B4-BE49-F238E27FC236}">
                <a16:creationId xmlns:a16="http://schemas.microsoft.com/office/drawing/2014/main" id="{22754131-0BE7-4844-8D02-294313DD9370}"/>
              </a:ext>
            </a:extLst>
          </p:cNvPr>
          <p:cNvSpPr txBox="1"/>
          <p:nvPr/>
        </p:nvSpPr>
        <p:spPr>
          <a:xfrm>
            <a:off x="228600" y="304800"/>
            <a:ext cx="2080313" cy="461665"/>
          </a:xfrm>
          <a:prstGeom prst="rect">
            <a:avLst/>
          </a:prstGeom>
          <a:noFill/>
        </p:spPr>
        <p:txBody>
          <a:bodyPr wrap="none" rtlCol="0">
            <a:spAutoFit/>
          </a:bodyPr>
          <a:lstStyle/>
          <a:p>
            <a:r>
              <a:rPr lang="cs-CZ" sz="2400" b="1" dirty="0"/>
              <a:t>Ďáblův hřbitov</a:t>
            </a:r>
            <a:endParaRPr lang="en-US" sz="2400" b="1" dirty="0"/>
          </a:p>
        </p:txBody>
      </p:sp>
      <p:sp>
        <p:nvSpPr>
          <p:cNvPr id="9" name="Obdélník 8">
            <a:extLst>
              <a:ext uri="{FF2B5EF4-FFF2-40B4-BE49-F238E27FC236}">
                <a16:creationId xmlns:a16="http://schemas.microsoft.com/office/drawing/2014/main" id="{8448A846-EC55-4B74-9992-29F0E89A1CE3}"/>
              </a:ext>
            </a:extLst>
          </p:cNvPr>
          <p:cNvSpPr/>
          <p:nvPr/>
        </p:nvSpPr>
        <p:spPr>
          <a:xfrm>
            <a:off x="152400" y="762000"/>
            <a:ext cx="8772087" cy="1938992"/>
          </a:xfrm>
          <a:prstGeom prst="rect">
            <a:avLst/>
          </a:prstGeom>
        </p:spPr>
        <p:txBody>
          <a:bodyPr wrap="square">
            <a:spAutoFit/>
          </a:bodyPr>
          <a:lstStyle/>
          <a:p>
            <a:pPr algn="just"/>
            <a:r>
              <a:rPr lang="cs-CZ" sz="2000" dirty="0"/>
              <a:t>  Objeven roku </a:t>
            </a:r>
            <a:r>
              <a:rPr lang="en-US" sz="2000" dirty="0"/>
              <a:t>1908</a:t>
            </a:r>
            <a:r>
              <a:rPr lang="cs-CZ" sz="2000" dirty="0"/>
              <a:t>, nachází se nedaleko vesnice </a:t>
            </a:r>
            <a:r>
              <a:rPr lang="en-US" sz="2000" dirty="0" err="1"/>
              <a:t>Kova</a:t>
            </a:r>
            <a:r>
              <a:rPr lang="cs-CZ" sz="2000" dirty="0"/>
              <a:t> v Krasnojarské oblasti na Sibiři</a:t>
            </a:r>
            <a:r>
              <a:rPr lang="en-US" sz="2000" dirty="0"/>
              <a:t>. </a:t>
            </a:r>
            <a:r>
              <a:rPr lang="cs-CZ" sz="2000" dirty="0"/>
              <a:t>Místo bylo prakticky bez vegetace, pokryto mrtvými těly ptáků a dalších živočichů, která se nerozkládala</a:t>
            </a:r>
            <a:r>
              <a:rPr lang="en-US" sz="2000" dirty="0"/>
              <a:t>. </a:t>
            </a:r>
            <a:r>
              <a:rPr lang="cs-CZ" sz="2000" dirty="0"/>
              <a:t>Lidé kteří na toto místo vstoupili cítili závrať a žaludeční nevolnost.</a:t>
            </a:r>
            <a:r>
              <a:rPr lang="en-US" sz="2000" dirty="0"/>
              <a:t> </a:t>
            </a:r>
            <a:r>
              <a:rPr lang="cs-CZ" sz="2000" dirty="0"/>
              <a:t>Měření prokázala nízké koncentrace kyslíku a především </a:t>
            </a:r>
            <a:r>
              <a:rPr lang="cs-CZ" sz="2000" u="sng" dirty="0"/>
              <a:t>vysoké koncentrace oxidu uhelnatého</a:t>
            </a:r>
            <a:r>
              <a:rPr lang="cs-CZ" sz="2000" dirty="0"/>
              <a:t>. Jde zřejmě o důsledek podzemního požáru uhelné sloje, iniciované nejspíš dopadem Tunguzského meteoritu. </a:t>
            </a:r>
            <a:endParaRPr lang="en-US" sz="2000" dirty="0"/>
          </a:p>
        </p:txBody>
      </p:sp>
    </p:spTree>
    <p:extLst>
      <p:ext uri="{BB962C8B-B14F-4D97-AF65-F5344CB8AC3E}">
        <p14:creationId xmlns:p14="http://schemas.microsoft.com/office/powerpoint/2010/main" val="27290329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52400" y="307258"/>
            <a:ext cx="8839200" cy="6324600"/>
          </a:xfrm>
        </p:spPr>
        <p:txBody>
          <a:bodyPr>
            <a:normAutofit/>
          </a:bodyPr>
          <a:lstStyle/>
          <a:p>
            <a:pPr eaLnBrk="1" hangingPunct="1">
              <a:lnSpc>
                <a:spcPct val="90000"/>
              </a:lnSpc>
              <a:buFont typeface="Wingdings" pitchFamily="2" charset="2"/>
              <a:buNone/>
            </a:pPr>
            <a:r>
              <a:rPr lang="en-GB" altLang="en-US" sz="2000" b="1" dirty="0" err="1">
                <a:cs typeface="Arial" panose="020B0604020202020204" pitchFamily="34" charset="0"/>
              </a:rPr>
              <a:t>Oxid</a:t>
            </a:r>
            <a:r>
              <a:rPr lang="en-GB" altLang="en-US" sz="2000" b="1" dirty="0">
                <a:cs typeface="Arial" panose="020B0604020202020204" pitchFamily="34" charset="0"/>
              </a:rPr>
              <a:t> </a:t>
            </a:r>
            <a:r>
              <a:rPr lang="en-GB" altLang="en-US" sz="2000" b="1" dirty="0" err="1">
                <a:cs typeface="Arial" panose="020B0604020202020204" pitchFamily="34" charset="0"/>
              </a:rPr>
              <a:t>uhli</a:t>
            </a:r>
            <a:r>
              <a:rPr lang="cs-CZ" altLang="en-US" sz="2000" b="1" dirty="0">
                <a:cs typeface="Arial" panose="020B0604020202020204" pitchFamily="34" charset="0"/>
              </a:rPr>
              <a:t>č</a:t>
            </a:r>
            <a:r>
              <a:rPr lang="en-GB" altLang="en-US" sz="2000" b="1" dirty="0" err="1">
                <a:cs typeface="Arial" panose="020B0604020202020204" pitchFamily="34" charset="0"/>
              </a:rPr>
              <a:t>itý</a:t>
            </a:r>
            <a:r>
              <a:rPr lang="en-GB" altLang="en-US" sz="2000" b="1" dirty="0">
                <a:cs typeface="Arial" panose="020B0604020202020204" pitchFamily="34" charset="0"/>
              </a:rPr>
              <a:t> CO</a:t>
            </a:r>
            <a:r>
              <a:rPr lang="en-GB" altLang="en-US" sz="2000" b="1" baseline="-25000" dirty="0">
                <a:cs typeface="Arial" panose="020B0604020202020204" pitchFamily="34" charset="0"/>
              </a:rPr>
              <a:t>2</a:t>
            </a:r>
          </a:p>
          <a:p>
            <a:pPr eaLnBrk="1" hangingPunct="1">
              <a:lnSpc>
                <a:spcPct val="90000"/>
              </a:lnSpc>
              <a:buFont typeface="Wingdings" pitchFamily="2" charset="2"/>
              <a:buNone/>
            </a:pPr>
            <a:endParaRPr lang="cs-CZ" altLang="en-US" sz="8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bezbarvý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a:t>
            </a:r>
            <a:r>
              <a:rPr lang="en-GB" altLang="en-US" sz="2000" dirty="0" err="1">
                <a:cs typeface="Arial" panose="020B0604020202020204" pitchFamily="34" charset="0"/>
              </a:rPr>
              <a:t>nakyslého</a:t>
            </a:r>
            <a:r>
              <a:rPr lang="en-GB" altLang="en-US" sz="2000" dirty="0">
                <a:cs typeface="Arial" panose="020B0604020202020204" pitchFamily="34" charset="0"/>
              </a:rPr>
              <a:t> </a:t>
            </a:r>
            <a:r>
              <a:rPr lang="cs-CZ" altLang="en-US" sz="2000" dirty="0">
                <a:cs typeface="Arial" panose="020B0604020202020204" pitchFamily="34" charset="0"/>
              </a:rPr>
              <a:t>štip</a:t>
            </a:r>
            <a:r>
              <a:rPr lang="en-GB" altLang="en-US" sz="2000" dirty="0" err="1">
                <a:cs typeface="Arial" panose="020B0604020202020204" pitchFamily="34" charset="0"/>
              </a:rPr>
              <a:t>lavého</a:t>
            </a:r>
            <a:r>
              <a:rPr lang="en-GB" altLang="en-US" sz="2000" dirty="0">
                <a:cs typeface="Arial" panose="020B0604020202020204" pitchFamily="34" charset="0"/>
              </a:rPr>
              <a:t> </a:t>
            </a:r>
            <a:r>
              <a:rPr lang="en-GB" altLang="en-US" sz="2000" dirty="0" err="1">
                <a:cs typeface="Arial" panose="020B0604020202020204" pitchFamily="34" charset="0"/>
              </a:rPr>
              <a:t>zápachu</a:t>
            </a:r>
            <a:r>
              <a:rPr lang="en-GB" altLang="en-US" sz="2000" dirty="0">
                <a:cs typeface="Arial" panose="020B0604020202020204" pitchFamily="34" charset="0"/>
              </a:rPr>
              <a:t>  a slab</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kyselé</a:t>
            </a:r>
            <a:r>
              <a:rPr lang="en-GB" altLang="en-US" sz="2000" dirty="0">
                <a:cs typeface="Arial" panose="020B0604020202020204" pitchFamily="34" charset="0"/>
              </a:rPr>
              <a:t> </a:t>
            </a:r>
            <a:r>
              <a:rPr lang="en-GB" altLang="en-US" sz="2000" dirty="0" err="1">
                <a:cs typeface="Arial" panose="020B0604020202020204" pitchFamily="34" charset="0"/>
              </a:rPr>
              <a:t>chuti</a:t>
            </a:r>
            <a:r>
              <a:rPr lang="en-GB" altLang="en-US" sz="2000" dirty="0">
                <a:cs typeface="Arial" panose="020B0604020202020204" pitchFamily="34" charset="0"/>
              </a:rPr>
              <a:t>, t</a:t>
            </a:r>
            <a:r>
              <a:rPr lang="cs-CZ" altLang="en-US" sz="2000" dirty="0">
                <a:cs typeface="Arial" panose="020B0604020202020204" pitchFamily="34" charset="0"/>
              </a:rPr>
              <a:t>ě</a:t>
            </a:r>
            <a:r>
              <a:rPr lang="en-GB" altLang="en-US" sz="2000" dirty="0" err="1">
                <a:cs typeface="Arial" panose="020B0604020202020204" pitchFamily="34" charset="0"/>
              </a:rPr>
              <a:t>žší</a:t>
            </a:r>
            <a:r>
              <a:rPr lang="en-GB" altLang="en-US" sz="2000" dirty="0">
                <a:cs typeface="Arial" panose="020B0604020202020204" pitchFamily="34" charset="0"/>
              </a:rPr>
              <a:t> </a:t>
            </a:r>
            <a:r>
              <a:rPr lang="en-GB" altLang="en-US" sz="2000" dirty="0" err="1">
                <a:cs typeface="Arial" panose="020B0604020202020204" pitchFamily="34" charset="0"/>
              </a:rPr>
              <a:t>než</a:t>
            </a:r>
            <a:r>
              <a:rPr lang="en-GB" altLang="en-US" sz="2000" dirty="0">
                <a:cs typeface="Arial" panose="020B0604020202020204" pitchFamily="34" charset="0"/>
              </a:rPr>
              <a:t> </a:t>
            </a:r>
            <a:r>
              <a:rPr lang="en-GB" altLang="en-US" sz="2000" dirty="0" err="1">
                <a:cs typeface="Arial" panose="020B0604020202020204" pitchFamily="34" charset="0"/>
              </a:rPr>
              <a:t>vzduch</a:t>
            </a:r>
            <a:endParaRPr lang="cs-CZ" altLang="en-US" sz="2000" dirty="0">
              <a:cs typeface="Arial" panose="020B0604020202020204" pitchFamily="34" charset="0"/>
            </a:endParaRPr>
          </a:p>
          <a:p>
            <a:pPr>
              <a:lnSpc>
                <a:spcPct val="90000"/>
              </a:lnSpc>
              <a:buNone/>
            </a:pPr>
            <a:r>
              <a:rPr lang="cs-CZ" altLang="en-US" sz="2000" dirty="0">
                <a:cs typeface="Arial" panose="020B0604020202020204" pitchFamily="34" charset="0"/>
              </a:rPr>
              <a:t>    </a:t>
            </a:r>
            <a:r>
              <a:rPr lang="en-GB" altLang="en-US" sz="2000" dirty="0">
                <a:cs typeface="Arial" panose="020B0604020202020204" pitchFamily="34" charset="0"/>
              </a:rPr>
              <a:t>CO</a:t>
            </a:r>
            <a:r>
              <a:rPr lang="en-GB" altLang="en-US" sz="2000" baseline="-25000" dirty="0">
                <a:cs typeface="Arial" panose="020B0604020202020204" pitchFamily="34" charset="0"/>
              </a:rPr>
              <a:t>2</a:t>
            </a:r>
            <a:r>
              <a:rPr lang="en-GB" altLang="en-US" sz="2000" dirty="0">
                <a:cs typeface="Arial" panose="020B0604020202020204" pitchFamily="34" charset="0"/>
              </a:rPr>
              <a:t> je </a:t>
            </a:r>
            <a:r>
              <a:rPr lang="en-GB" altLang="en-US" sz="2000" dirty="0" err="1">
                <a:cs typeface="Arial" panose="020B0604020202020204" pitchFamily="34" charset="0"/>
              </a:rPr>
              <a:t>anhydridem</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CO</a:t>
            </a:r>
            <a:r>
              <a:rPr lang="en-GB" altLang="en-US" sz="2000" baseline="-25000" dirty="0">
                <a:cs typeface="Arial" panose="020B0604020202020204" pitchFamily="34" charset="0"/>
              </a:rPr>
              <a:t>3</a:t>
            </a:r>
            <a:r>
              <a:rPr lang="en-GB" altLang="en-US" sz="2000" dirty="0">
                <a:cs typeface="Arial" panose="020B0604020202020204" pitchFamily="34" charset="0"/>
              </a:rPr>
              <a:t>:</a:t>
            </a:r>
          </a:p>
          <a:p>
            <a:pPr algn="ctr">
              <a:lnSpc>
                <a:spcPct val="90000"/>
              </a:lnSpc>
              <a:buNone/>
            </a:pPr>
            <a:r>
              <a:rPr lang="cs-CZ" altLang="en-US" sz="2000" dirty="0">
                <a:cs typeface="Arial" panose="020B0604020202020204" pitchFamily="34" charset="0"/>
              </a:rPr>
              <a:t>	</a:t>
            </a:r>
            <a:r>
              <a:rPr lang="en-GB" altLang="en-US" sz="2000" dirty="0">
                <a:cs typeface="Arial" panose="020B0604020202020204" pitchFamily="34" charset="0"/>
              </a:rPr>
              <a:t>CO</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CO</a:t>
            </a:r>
            <a:r>
              <a:rPr lang="en-GB" altLang="en-US" sz="2000" baseline="-25000" dirty="0">
                <a:cs typeface="Arial" panose="020B0604020202020204" pitchFamily="34" charset="0"/>
              </a:rPr>
              <a:t>3</a:t>
            </a:r>
            <a:endParaRPr lang="cs-CZ" altLang="en-US" sz="2000" baseline="-25000" dirty="0">
              <a:cs typeface="Arial" panose="020B0604020202020204" pitchFamily="34" charset="0"/>
            </a:endParaRPr>
          </a:p>
          <a:p>
            <a:pPr eaLnBrk="1" hangingPunct="1">
              <a:lnSpc>
                <a:spcPct val="90000"/>
              </a:lnSpc>
              <a:buFont typeface="Wingdings" pitchFamily="2" charset="2"/>
              <a:buNone/>
            </a:pPr>
            <a:endParaRPr lang="cs-CZ" altLang="en-US" sz="2000" dirty="0">
              <a:cs typeface="Arial" panose="020B0604020202020204" pitchFamily="34" charset="0"/>
            </a:endParaRPr>
          </a:p>
          <a:p>
            <a:pPr>
              <a:lnSpc>
                <a:spcPct val="90000"/>
              </a:lnSpc>
              <a:buNone/>
            </a:pPr>
            <a:r>
              <a:rPr lang="cs-CZ" altLang="en-US" sz="2000" dirty="0">
                <a:cs typeface="Arial" panose="020B0604020202020204" pitchFamily="34" charset="0"/>
              </a:rPr>
              <a:t>L</a:t>
            </a:r>
            <a:r>
              <a:rPr lang="en-GB" altLang="en-US" sz="2000" dirty="0" err="1">
                <a:cs typeface="Arial" panose="020B0604020202020204" pitchFamily="34" charset="0"/>
              </a:rPr>
              <a:t>ze</a:t>
            </a:r>
            <a:r>
              <a:rPr lang="en-GB" altLang="en-US" sz="2000" dirty="0">
                <a:cs typeface="Arial" panose="020B0604020202020204" pitchFamily="34" charset="0"/>
              </a:rPr>
              <a:t> </a:t>
            </a:r>
            <a:r>
              <a:rPr lang="en-GB" altLang="en-US" sz="2000" dirty="0" err="1">
                <a:cs typeface="Arial" panose="020B0604020202020204" pitchFamily="34" charset="0"/>
              </a:rPr>
              <a:t>jej</a:t>
            </a:r>
            <a:r>
              <a:rPr lang="en-GB" altLang="en-US" sz="2000" dirty="0">
                <a:cs typeface="Arial" panose="020B0604020202020204" pitchFamily="34" charset="0"/>
              </a:rPr>
              <a:t> </a:t>
            </a:r>
            <a:r>
              <a:rPr lang="en-GB" altLang="en-US" sz="2000" dirty="0" err="1">
                <a:cs typeface="Arial" panose="020B0604020202020204" pitchFamily="34" charset="0"/>
              </a:rPr>
              <a:t>snadno</a:t>
            </a:r>
            <a:r>
              <a:rPr lang="en-GB" altLang="en-US" sz="2000" dirty="0">
                <a:cs typeface="Arial" panose="020B0604020202020204" pitchFamily="34" charset="0"/>
              </a:rPr>
              <a:t> </a:t>
            </a:r>
            <a:r>
              <a:rPr lang="en-GB" altLang="en-US" sz="2000" dirty="0" err="1">
                <a:cs typeface="Arial" panose="020B0604020202020204" pitchFamily="34" charset="0"/>
              </a:rPr>
              <a:t>zkapalnit</a:t>
            </a:r>
            <a:r>
              <a:rPr lang="en-GB" altLang="en-US" sz="2000" dirty="0">
                <a:cs typeface="Arial" panose="020B0604020202020204" pitchFamily="34" charset="0"/>
              </a:rPr>
              <a:t> a p</a:t>
            </a:r>
            <a:r>
              <a:rPr lang="cs-CZ" altLang="en-US" sz="2000" dirty="0">
                <a:cs typeface="Arial" panose="020B0604020202020204" pitchFamily="34" charset="0"/>
              </a:rPr>
              <a:t>ř</a:t>
            </a:r>
            <a:r>
              <a:rPr lang="en-GB" altLang="en-US" sz="2000" dirty="0" err="1">
                <a:cs typeface="Arial" panose="020B0604020202020204" pitchFamily="34" charset="0"/>
              </a:rPr>
              <a:t>evést</a:t>
            </a:r>
            <a:r>
              <a:rPr lang="en-GB" altLang="en-US" sz="2000" dirty="0">
                <a:cs typeface="Arial" panose="020B0604020202020204" pitchFamily="34" charset="0"/>
              </a:rPr>
              <a:t> do </a:t>
            </a:r>
            <a:r>
              <a:rPr lang="en-GB" altLang="en-US" sz="2000" dirty="0" err="1">
                <a:cs typeface="Arial" panose="020B0604020202020204" pitchFamily="34" charset="0"/>
              </a:rPr>
              <a:t>tuhého</a:t>
            </a:r>
            <a:r>
              <a:rPr lang="en-GB" altLang="en-US" sz="2000" dirty="0">
                <a:cs typeface="Arial" panose="020B0604020202020204" pitchFamily="34" charset="0"/>
              </a:rPr>
              <a:t> </a:t>
            </a:r>
            <a:r>
              <a:rPr lang="en-GB" altLang="en-US" sz="2000" dirty="0" err="1">
                <a:cs typeface="Arial" panose="020B0604020202020204" pitchFamily="34" charset="0"/>
              </a:rPr>
              <a:t>stavu</a:t>
            </a:r>
            <a:endParaRPr lang="cs-CZ" altLang="en-US" sz="2000" dirty="0">
              <a:cs typeface="Arial" panose="020B0604020202020204" pitchFamily="34" charset="0"/>
            </a:endParaRPr>
          </a:p>
          <a:p>
            <a:pPr>
              <a:lnSpc>
                <a:spcPct val="90000"/>
              </a:lnSpc>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tzv</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b="1" dirty="0" err="1">
                <a:cs typeface="Arial" panose="020B0604020202020204" pitchFamily="34" charset="0"/>
              </a:rPr>
              <a:t>suchý</a:t>
            </a:r>
            <a:r>
              <a:rPr lang="en-GB" altLang="en-US" sz="2000" b="1" dirty="0">
                <a:cs typeface="Arial" panose="020B0604020202020204" pitchFamily="34" charset="0"/>
              </a:rPr>
              <a:t> led</a:t>
            </a:r>
            <a:r>
              <a:rPr lang="cs-CZ" altLang="en-US" sz="2000" dirty="0">
                <a:cs typeface="Arial" panose="020B0604020202020204" pitchFamily="34" charset="0"/>
              </a:rPr>
              <a:t>.</a:t>
            </a:r>
          </a:p>
          <a:p>
            <a:pPr eaLnBrk="1" hangingPunct="1">
              <a:lnSpc>
                <a:spcPct val="90000"/>
              </a:lnSpc>
              <a:buFont typeface="Wingdings" pitchFamily="2" charset="2"/>
              <a:buNone/>
            </a:pPr>
            <a:endParaRPr lang="cs-CZ" altLang="en-US" sz="2000" dirty="0">
              <a:cs typeface="Arial" panose="020B0604020202020204" pitchFamily="34" charset="0"/>
            </a:endParaRPr>
          </a:p>
        </p:txBody>
      </p:sp>
      <p:pic>
        <p:nvPicPr>
          <p:cNvPr id="60418"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975332"/>
            <a:ext cx="3276600" cy="2627833"/>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352800"/>
            <a:ext cx="184403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6042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87" y="4108313"/>
            <a:ext cx="3152391" cy="252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Lewis Structure Carbon Dioxide Structural Formula ...">
            <a:extLst>
              <a:ext uri="{FF2B5EF4-FFF2-40B4-BE49-F238E27FC236}">
                <a16:creationId xmlns:a16="http://schemas.microsoft.com/office/drawing/2014/main" id="{3E70F48B-8D96-488E-99F6-B77FE57E03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0590" y="1752600"/>
            <a:ext cx="2133600" cy="58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71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5" name="Object 3"/>
          <p:cNvGraphicFramePr>
            <a:graphicFrameLocks noGrp="1" noChangeAspect="1"/>
          </p:cNvGraphicFramePr>
          <p:nvPr>
            <p:ph sz="half" idx="1"/>
          </p:nvPr>
        </p:nvGraphicFramePr>
        <p:xfrm>
          <a:off x="914400" y="4876800"/>
          <a:ext cx="2571349" cy="1769745"/>
        </p:xfrm>
        <a:graphic>
          <a:graphicData uri="http://schemas.openxmlformats.org/presentationml/2006/ole">
            <mc:AlternateContent xmlns:mc="http://schemas.openxmlformats.org/markup-compatibility/2006">
              <mc:Choice xmlns:v="urn:schemas-microsoft-com:vml" Requires="v">
                <p:oleObj name="Photo Editor Photo" r:id="rId2" imgW="5191850" imgH="3572374" progId="MSPhotoEd.3">
                  <p:embed/>
                </p:oleObj>
              </mc:Choice>
              <mc:Fallback>
                <p:oleObj name="Photo Editor Photo" r:id="rId2" imgW="5191850" imgH="3572374" progId="MSPhotoEd.3">
                  <p:embed/>
                  <p:pic>
                    <p:nvPicPr>
                      <p:cNvPr id="2867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876800"/>
                        <a:ext cx="2571349" cy="1769745"/>
                      </a:xfrm>
                      <a:prstGeom prst="rect">
                        <a:avLst/>
                      </a:prstGeom>
                      <a:noFill/>
                      <a:ln>
                        <a:noFill/>
                      </a:ln>
                      <a:effectLst/>
                    </p:spPr>
                  </p:pic>
                </p:oleObj>
              </mc:Fallback>
            </mc:AlternateContent>
          </a:graphicData>
        </a:graphic>
      </p:graphicFrame>
      <p:sp>
        <p:nvSpPr>
          <p:cNvPr id="2" name="Obdélník 1"/>
          <p:cNvSpPr/>
          <p:nvPr/>
        </p:nvSpPr>
        <p:spPr>
          <a:xfrm>
            <a:off x="190500" y="248326"/>
            <a:ext cx="8763000" cy="923330"/>
          </a:xfrm>
          <a:prstGeom prst="rect">
            <a:avLst/>
          </a:prstGeom>
        </p:spPr>
        <p:txBody>
          <a:bodyPr wrap="square">
            <a:spAutoFit/>
          </a:bodyPr>
          <a:lstStyle/>
          <a:p>
            <a:pPr>
              <a:lnSpc>
                <a:spcPct val="90000"/>
              </a:lnSpc>
              <a:buNone/>
            </a:pPr>
            <a:r>
              <a:rPr lang="cs-CZ" altLang="en-US" sz="2000" b="1" dirty="0">
                <a:cs typeface="Arial" panose="020B0604020202020204" pitchFamily="34" charset="0"/>
              </a:rPr>
              <a:t>V</a:t>
            </a:r>
            <a:r>
              <a:rPr lang="en-GB" altLang="en-US" sz="2000" b="1" dirty="0" err="1">
                <a:cs typeface="Arial" panose="020B0604020202020204" pitchFamily="34" charset="0"/>
              </a:rPr>
              <a:t>ýskyt</a:t>
            </a:r>
            <a:r>
              <a:rPr lang="en-GB" altLang="en-US" sz="2000" b="1" dirty="0">
                <a:cs typeface="Arial" panose="020B0604020202020204" pitchFamily="34" charset="0"/>
              </a:rPr>
              <a:t> </a:t>
            </a:r>
            <a:r>
              <a:rPr lang="en-GB" altLang="en-US" sz="2000" dirty="0">
                <a:cs typeface="Arial" panose="020B0604020202020204" pitchFamily="34" charset="0"/>
              </a:rPr>
              <a:t>-  v </a:t>
            </a:r>
            <a:r>
              <a:rPr lang="en-GB" altLang="en-US" sz="2000" dirty="0" err="1">
                <a:cs typeface="Arial" panose="020B0604020202020204" pitchFamily="34" charset="0"/>
              </a:rPr>
              <a:t>atmosfé</a:t>
            </a:r>
            <a:r>
              <a:rPr lang="cs-CZ" altLang="en-US" sz="2000" dirty="0">
                <a:cs typeface="Arial" panose="020B0604020202020204" pitchFamily="34" charset="0"/>
              </a:rPr>
              <a:t>ř</a:t>
            </a:r>
            <a:r>
              <a:rPr lang="en-GB" altLang="en-US" sz="2000" dirty="0">
                <a:cs typeface="Arial" panose="020B0604020202020204" pitchFamily="34" charset="0"/>
              </a:rPr>
              <a:t>e a v </a:t>
            </a:r>
            <a:r>
              <a:rPr lang="en-GB" altLang="en-US" sz="2000" dirty="0" err="1">
                <a:cs typeface="Arial" panose="020B0604020202020204" pitchFamily="34" charset="0"/>
              </a:rPr>
              <a:t>minerál</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vodách</a:t>
            </a:r>
            <a:r>
              <a:rPr lang="en-GB" altLang="en-US" sz="2000" dirty="0">
                <a:cs typeface="Arial" panose="020B0604020202020204" pitchFamily="34" charset="0"/>
              </a:rPr>
              <a:t>, </a:t>
            </a:r>
            <a:r>
              <a:rPr lang="en-GB" altLang="en-US" sz="2000" dirty="0" err="1">
                <a:cs typeface="Arial" panose="020B0604020202020204" pitchFamily="34" charset="0"/>
              </a:rPr>
              <a:t>hromad</a:t>
            </a:r>
            <a:r>
              <a:rPr lang="cs-CZ" altLang="en-US" sz="2000" dirty="0">
                <a:cs typeface="Arial" panose="020B0604020202020204" pitchFamily="34" charset="0"/>
              </a:rPr>
              <a:t>ě</a:t>
            </a:r>
            <a:r>
              <a:rPr lang="en-GB" altLang="en-US" sz="2000" dirty="0" err="1">
                <a:cs typeface="Arial" panose="020B0604020202020204" pitchFamily="34" charset="0"/>
              </a:rPr>
              <a:t>ní</a:t>
            </a:r>
            <a:r>
              <a:rPr lang="en-GB" altLang="en-US" sz="2000" dirty="0">
                <a:cs typeface="Arial" panose="020B0604020202020204" pitchFamily="34" charset="0"/>
              </a:rPr>
              <a:t> v </a:t>
            </a:r>
            <a:r>
              <a:rPr lang="en-GB" altLang="en-US" sz="2000" dirty="0" err="1">
                <a:cs typeface="Arial" panose="020B0604020202020204" pitchFamily="34" charset="0"/>
              </a:rPr>
              <a:t>atmosfé</a:t>
            </a:r>
            <a:r>
              <a:rPr lang="cs-CZ" altLang="en-US" sz="2000" dirty="0">
                <a:cs typeface="Arial" panose="020B0604020202020204" pitchFamily="34" charset="0"/>
              </a:rPr>
              <a:t>ř</a:t>
            </a:r>
            <a:r>
              <a:rPr lang="en-GB" altLang="en-US" sz="2000" dirty="0">
                <a:cs typeface="Arial" panose="020B0604020202020204" pitchFamily="34" charset="0"/>
              </a:rPr>
              <a:t>e </a:t>
            </a:r>
            <a:r>
              <a:rPr lang="en-GB" altLang="en-US" sz="2000" dirty="0" err="1">
                <a:cs typeface="Arial" panose="020B0604020202020204" pitchFamily="34" charset="0"/>
              </a:rPr>
              <a:t>jednou</a:t>
            </a:r>
            <a:r>
              <a:rPr lang="en-GB" altLang="en-US" sz="2000" dirty="0">
                <a:cs typeface="Arial" panose="020B0604020202020204" pitchFamily="34" charset="0"/>
              </a:rPr>
              <a:t> z p</a:t>
            </a:r>
            <a:r>
              <a:rPr lang="cs-CZ" altLang="en-US" sz="2000" dirty="0">
                <a:cs typeface="Arial" panose="020B0604020202020204" pitchFamily="34" charset="0"/>
              </a:rPr>
              <a:t>ř</a:t>
            </a:r>
            <a:r>
              <a:rPr lang="en-GB" altLang="en-US" sz="2000" dirty="0">
                <a:cs typeface="Arial" panose="020B0604020202020204" pitchFamily="34" charset="0"/>
              </a:rPr>
              <a:t>í</a:t>
            </a:r>
            <a:r>
              <a:rPr lang="cs-CZ" altLang="en-US" sz="2000" dirty="0">
                <a:cs typeface="Arial" panose="020B0604020202020204" pitchFamily="34" charset="0"/>
              </a:rPr>
              <a:t>č</a:t>
            </a:r>
            <a:r>
              <a:rPr lang="en-GB" altLang="en-US" sz="2000" dirty="0">
                <a:cs typeface="Arial" panose="020B0604020202020204" pitchFamily="34" charset="0"/>
              </a:rPr>
              <a:t>in </a:t>
            </a:r>
            <a:r>
              <a:rPr lang="en-GB" altLang="en-US" sz="2000" dirty="0" err="1">
                <a:cs typeface="Arial" panose="020B0604020202020204" pitchFamily="34" charset="0"/>
              </a:rPr>
              <a:t>tzv</a:t>
            </a:r>
            <a:r>
              <a:rPr lang="en-GB" altLang="en-US" sz="2000" dirty="0">
                <a:cs typeface="Arial" panose="020B0604020202020204" pitchFamily="34" charset="0"/>
              </a:rPr>
              <a:t>. </a:t>
            </a:r>
            <a:r>
              <a:rPr lang="en-GB" altLang="en-US" sz="2000" dirty="0" err="1">
                <a:cs typeface="Arial" panose="020B0604020202020204" pitchFamily="34" charset="0"/>
              </a:rPr>
              <a:t>skleníkového</a:t>
            </a:r>
            <a:r>
              <a:rPr lang="en-GB" altLang="en-US" sz="2000" dirty="0">
                <a:cs typeface="Arial" panose="020B0604020202020204" pitchFamily="34" charset="0"/>
              </a:rPr>
              <a:t> </a:t>
            </a:r>
            <a:r>
              <a:rPr lang="en-GB" altLang="en-US" sz="2000" dirty="0" err="1">
                <a:cs typeface="Arial" panose="020B0604020202020204" pitchFamily="34" charset="0"/>
              </a:rPr>
              <a:t>efektu</a:t>
            </a:r>
            <a:r>
              <a:rPr lang="en-GB" altLang="en-US" sz="2000" dirty="0">
                <a:cs typeface="Arial" panose="020B0604020202020204" pitchFamily="34" charset="0"/>
              </a:rPr>
              <a:t> (</a:t>
            </a:r>
            <a:r>
              <a:rPr lang="cs-CZ" altLang="en-US" sz="2000" dirty="0">
                <a:cs typeface="Arial" panose="020B0604020202020204" pitchFamily="34" charset="0"/>
              </a:rPr>
              <a:t>"</a:t>
            </a:r>
            <a:r>
              <a:rPr lang="en-GB" altLang="en-US" sz="2000" i="1" dirty="0">
                <a:cs typeface="Arial" panose="020B0604020202020204" pitchFamily="34" charset="0"/>
              </a:rPr>
              <a:t>greenhouse effect</a:t>
            </a:r>
            <a:r>
              <a:rPr lang="cs-CZ" altLang="en-US" sz="2000" i="1"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tepelná</a:t>
            </a:r>
            <a:r>
              <a:rPr lang="en-GB" altLang="en-US" sz="2000" dirty="0">
                <a:cs typeface="Arial" panose="020B0604020202020204" pitchFamily="34" charset="0"/>
              </a:rPr>
              <a:t> </a:t>
            </a:r>
            <a:r>
              <a:rPr lang="en-GB" altLang="en-US" sz="2000" dirty="0" err="1">
                <a:cs typeface="Arial" panose="020B0604020202020204" pitchFamily="34" charset="0"/>
              </a:rPr>
              <a:t>kapacita</a:t>
            </a:r>
            <a:r>
              <a:rPr lang="en-GB" altLang="en-US" sz="2000" dirty="0">
                <a:cs typeface="Arial" panose="020B0604020202020204" pitchFamily="34" charset="0"/>
              </a:rPr>
              <a:t> </a:t>
            </a:r>
            <a:r>
              <a:rPr lang="en-GB" altLang="en-US" sz="2000" dirty="0" err="1">
                <a:cs typeface="Arial" panose="020B0604020202020204" pitchFamily="34" charset="0"/>
              </a:rPr>
              <a:t>oxidu</a:t>
            </a:r>
            <a:r>
              <a:rPr lang="en-GB" altLang="en-US" sz="2000" dirty="0">
                <a:cs typeface="Arial" panose="020B0604020202020204" pitchFamily="34" charset="0"/>
              </a:rPr>
              <a:t> </a:t>
            </a:r>
            <a:r>
              <a:rPr lang="en-GB" altLang="en-US" sz="2000" dirty="0" err="1">
                <a:cs typeface="Arial" panose="020B0604020202020204" pitchFamily="34" charset="0"/>
              </a:rPr>
              <a:t>uhli</a:t>
            </a:r>
            <a:r>
              <a:rPr lang="cs-CZ" altLang="en-US" sz="2000" dirty="0">
                <a:cs typeface="Arial" panose="020B0604020202020204" pitchFamily="34" charset="0"/>
              </a:rPr>
              <a:t>č</a:t>
            </a:r>
            <a:r>
              <a:rPr lang="en-GB" altLang="en-US" sz="2000" dirty="0" err="1">
                <a:cs typeface="Arial" panose="020B0604020202020204" pitchFamily="34" charset="0"/>
              </a:rPr>
              <a:t>itého</a:t>
            </a:r>
            <a:r>
              <a:rPr lang="en-GB" altLang="en-US" sz="2000" dirty="0">
                <a:cs typeface="Arial" panose="020B0604020202020204" pitchFamily="34" charset="0"/>
              </a:rPr>
              <a:t> je 6</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vyšší</a:t>
            </a:r>
            <a:r>
              <a:rPr lang="en-GB" altLang="en-US" sz="2000" dirty="0">
                <a:cs typeface="Arial" panose="020B0604020202020204" pitchFamily="34" charset="0"/>
              </a:rPr>
              <a:t> v </a:t>
            </a:r>
            <a:r>
              <a:rPr lang="en-GB" altLang="en-US" sz="2000" dirty="0" err="1">
                <a:cs typeface="Arial" panose="020B0604020202020204" pitchFamily="34" charset="0"/>
              </a:rPr>
              <a:t>porovnání</a:t>
            </a:r>
            <a:r>
              <a:rPr lang="en-GB" altLang="en-US" sz="2000" dirty="0">
                <a:cs typeface="Arial" panose="020B0604020202020204" pitchFamily="34" charset="0"/>
              </a:rPr>
              <a:t>  se </a:t>
            </a:r>
            <a:r>
              <a:rPr lang="en-GB" altLang="en-US" sz="2000" dirty="0" err="1">
                <a:cs typeface="Arial" panose="020B0604020202020204" pitchFamily="34" charset="0"/>
              </a:rPr>
              <a:t>vzduchem</a:t>
            </a:r>
            <a:r>
              <a:rPr lang="en-GB" altLang="en-US" sz="2000" dirty="0">
                <a:cs typeface="Arial" panose="020B0604020202020204" pitchFamily="34" charset="0"/>
              </a:rPr>
              <a:t> </a:t>
            </a:r>
            <a:r>
              <a:rPr lang="en-GB" altLang="en-US" sz="2000" dirty="0" err="1">
                <a:cs typeface="Arial" panose="020B0604020202020204" pitchFamily="34" charset="0"/>
              </a:rPr>
              <a:t>samotným</a:t>
            </a:r>
            <a:r>
              <a:rPr lang="en-GB" altLang="en-US" sz="2000" dirty="0">
                <a:cs typeface="Arial" panose="020B0604020202020204" pitchFamily="34" charset="0"/>
              </a:rPr>
              <a:t>;</a:t>
            </a:r>
          </a:p>
        </p:txBody>
      </p:sp>
      <p:pic>
        <p:nvPicPr>
          <p:cNvPr id="40007" name="Picture 71"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295400"/>
            <a:ext cx="3678767" cy="2759075"/>
          </a:xfrm>
          <a:prstGeom prst="rect">
            <a:avLst/>
          </a:prstGeom>
          <a:noFill/>
          <a:extLst>
            <a:ext uri="{909E8E84-426E-40DD-AFC4-6F175D3DCCD1}">
              <a14:hiddenFill xmlns:a14="http://schemas.microsoft.com/office/drawing/2010/main">
                <a:solidFill>
                  <a:srgbClr val="FFFFFF"/>
                </a:solidFill>
              </a14:hiddenFill>
            </a:ext>
          </a:extLst>
        </p:spPr>
      </p:pic>
      <p:pic>
        <p:nvPicPr>
          <p:cNvPr id="40009" name="Picture 73"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514" y="1404286"/>
            <a:ext cx="4578485" cy="3204939"/>
          </a:xfrm>
          <a:prstGeom prst="rect">
            <a:avLst/>
          </a:prstGeom>
          <a:noFill/>
          <a:extLst>
            <a:ext uri="{909E8E84-426E-40DD-AFC4-6F175D3DCCD1}">
              <a14:hiddenFill xmlns:a14="http://schemas.microsoft.com/office/drawing/2010/main">
                <a:solidFill>
                  <a:srgbClr val="FFFFFF"/>
                </a:solidFill>
              </a14:hiddenFill>
            </a:ext>
          </a:extLst>
        </p:spPr>
      </p:pic>
      <p:pic>
        <p:nvPicPr>
          <p:cNvPr id="40011" name="Picture 75" descr="Zobrazit zdrojový obráze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054475"/>
            <a:ext cx="3659671" cy="269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36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75622" y="212305"/>
            <a:ext cx="8763000" cy="6370975"/>
          </a:xfrm>
          <a:prstGeom prst="rect">
            <a:avLst/>
          </a:prstGeom>
        </p:spPr>
        <p:txBody>
          <a:bodyPr wrap="square">
            <a:spAutoFit/>
          </a:bodyPr>
          <a:lstStyle/>
          <a:p>
            <a:r>
              <a:rPr lang="en-GB" altLang="en-US" sz="2000" b="1" dirty="0" err="1">
                <a:cs typeface="Arial" panose="020B0604020202020204" pitchFamily="34" charset="0"/>
              </a:rPr>
              <a:t>Modifikace</a:t>
            </a:r>
            <a:r>
              <a:rPr lang="en-GB" altLang="en-US" sz="2000" b="1" dirty="0">
                <a:cs typeface="Arial" panose="020B0604020202020204" pitchFamily="34" charset="0"/>
              </a:rPr>
              <a:t> </a:t>
            </a:r>
            <a:r>
              <a:rPr lang="en-GB" altLang="en-US" sz="2000" b="1" dirty="0" err="1">
                <a:cs typeface="Arial" panose="020B0604020202020204" pitchFamily="34" charset="0"/>
              </a:rPr>
              <a:t>uhlíku</a:t>
            </a:r>
            <a:r>
              <a:rPr lang="en-GB" altLang="en-US" sz="2000" b="1" dirty="0">
                <a:cs typeface="Arial" panose="020B0604020202020204" pitchFamily="34" charset="0"/>
              </a:rPr>
              <a:t>: </a:t>
            </a:r>
            <a:endParaRPr lang="cs-CZ" altLang="en-US" sz="2000" b="1" dirty="0">
              <a:cs typeface="Arial" panose="020B0604020202020204" pitchFamily="34" charset="0"/>
            </a:endParaRPr>
          </a:p>
          <a:p>
            <a:endParaRPr lang="en-GB" altLang="en-US" sz="800" dirty="0">
              <a:cs typeface="Arial" panose="020B0604020202020204" pitchFamily="34" charset="0"/>
            </a:endParaRPr>
          </a:p>
          <a:p>
            <a:r>
              <a:rPr lang="en-GB" altLang="en-US" sz="2000" b="1" i="1" dirty="0" err="1">
                <a:cs typeface="Arial" panose="020B0604020202020204" pitchFamily="34" charset="0"/>
              </a:rPr>
              <a:t>Diamant</a:t>
            </a:r>
            <a:r>
              <a:rPr lang="en-GB" altLang="en-US" sz="2000" b="1" i="1" dirty="0">
                <a:cs typeface="Arial" panose="020B0604020202020204" pitchFamily="34" charset="0"/>
              </a:rPr>
              <a:t> </a:t>
            </a:r>
          </a:p>
          <a:p>
            <a:r>
              <a:rPr lang="en-GB" altLang="en-US" sz="2000" dirty="0">
                <a:cs typeface="Arial" panose="020B0604020202020204" pitchFamily="34" charset="0"/>
              </a:rPr>
              <a:t>- </a:t>
            </a:r>
            <a:r>
              <a:rPr lang="en-GB" altLang="en-US" sz="2000" dirty="0" err="1">
                <a:cs typeface="Arial" panose="020B0604020202020204" pitchFamily="34" charset="0"/>
              </a:rPr>
              <a:t>kovalentn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tetraedricky</a:t>
            </a:r>
            <a:r>
              <a:rPr lang="en-GB" altLang="en-US" sz="2000" dirty="0">
                <a:cs typeface="Arial" panose="020B0604020202020204" pitchFamily="34" charset="0"/>
              </a:rPr>
              <a:t> </a:t>
            </a:r>
            <a:r>
              <a:rPr lang="en-GB" altLang="en-US" sz="2000" dirty="0" err="1">
                <a:cs typeface="Arial" panose="020B0604020202020204" pitchFamily="34" charset="0"/>
              </a:rPr>
              <a:t>vázané</a:t>
            </a:r>
            <a:r>
              <a:rPr lang="en-GB" altLang="en-US" sz="2000" dirty="0">
                <a:cs typeface="Arial" panose="020B0604020202020204" pitchFamily="34" charset="0"/>
              </a:rPr>
              <a:t> atomy C </a:t>
            </a:r>
            <a:r>
              <a:rPr lang="cs-CZ" altLang="en-US" sz="2000" dirty="0">
                <a:cs typeface="Arial" panose="020B0604020202020204" pitchFamily="34" charset="0"/>
              </a:rPr>
              <a:t>(sfaleritová struktura)</a:t>
            </a:r>
            <a:endParaRPr lang="en-GB" altLang="en-US" sz="2000" dirty="0">
              <a:cs typeface="Arial" panose="020B0604020202020204" pitchFamily="34" charset="0"/>
            </a:endParaRPr>
          </a:p>
          <a:p>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tvrdý</a:t>
            </a:r>
            <a:r>
              <a:rPr lang="en-GB" altLang="en-US" sz="2000" dirty="0">
                <a:cs typeface="Arial" panose="020B0604020202020204" pitchFamily="34" charset="0"/>
              </a:rPr>
              <a:t> (</a:t>
            </a:r>
            <a:r>
              <a:rPr lang="en-GB" altLang="en-US" sz="2000" dirty="0" err="1">
                <a:cs typeface="Arial" panose="020B0604020202020204" pitchFamily="34" charset="0"/>
              </a:rPr>
              <a:t>nejtvrdší</a:t>
            </a:r>
            <a:r>
              <a:rPr lang="en-GB" altLang="en-US" sz="2000" dirty="0">
                <a:cs typeface="Arial" panose="020B0604020202020204" pitchFamily="34" charset="0"/>
              </a:rPr>
              <a:t> z p</a:t>
            </a:r>
            <a:r>
              <a:rPr lang="cs-CZ" altLang="en-US" sz="2000" dirty="0">
                <a:cs typeface="Arial" panose="020B0604020202020204" pitchFamily="34" charset="0"/>
              </a:rPr>
              <a:t>ř</a:t>
            </a:r>
            <a:r>
              <a:rPr lang="en-GB" altLang="en-US" sz="2000" dirty="0" err="1">
                <a:cs typeface="Arial" panose="020B0604020202020204" pitchFamily="34" charset="0"/>
              </a:rPr>
              <a:t>írodních</a:t>
            </a:r>
            <a:r>
              <a:rPr lang="en-GB" altLang="en-US" sz="2000" dirty="0">
                <a:cs typeface="Arial" panose="020B0604020202020204" pitchFamily="34" charset="0"/>
              </a:rPr>
              <a:t> </a:t>
            </a:r>
            <a:r>
              <a:rPr lang="en-GB" altLang="en-US" sz="2000" dirty="0" err="1">
                <a:cs typeface="Arial" panose="020B0604020202020204" pitchFamily="34" charset="0"/>
              </a:rPr>
              <a:t>látek</a:t>
            </a:r>
            <a:r>
              <a:rPr lang="en-GB" altLang="en-US" sz="2000" dirty="0">
                <a:cs typeface="Arial" panose="020B0604020202020204" pitchFamily="34" charset="0"/>
              </a:rPr>
              <a:t>), </a:t>
            </a:r>
          </a:p>
          <a:p>
            <a:r>
              <a:rPr lang="cs-CZ" altLang="en-US" sz="2000" dirty="0">
                <a:cs typeface="Arial" panose="020B0604020202020204" pitchFamily="34" charset="0"/>
              </a:rPr>
              <a:t>	č</a:t>
            </a:r>
            <a:r>
              <a:rPr lang="en-GB" altLang="en-US" sz="2000" dirty="0" err="1">
                <a:cs typeface="Arial" panose="020B0604020202020204" pitchFamily="34" charset="0"/>
              </a:rPr>
              <a:t>irý</a:t>
            </a:r>
            <a:r>
              <a:rPr lang="en-GB" altLang="en-US" sz="2000" dirty="0">
                <a:cs typeface="Arial" panose="020B0604020202020204" pitchFamily="34" charset="0"/>
              </a:rPr>
              <a:t> je </a:t>
            </a:r>
            <a:r>
              <a:rPr lang="en-GB" altLang="en-US" sz="2000" dirty="0" err="1">
                <a:cs typeface="Arial" panose="020B0604020202020204" pitchFamily="34" charset="0"/>
              </a:rPr>
              <a:t>drahokam</a:t>
            </a:r>
            <a:r>
              <a:rPr lang="en-GB" altLang="en-US" sz="2000" dirty="0">
                <a:cs typeface="Arial" panose="020B0604020202020204" pitchFamily="34" charset="0"/>
              </a:rPr>
              <a:t>, </a:t>
            </a:r>
            <a:r>
              <a:rPr lang="en-GB" altLang="en-US" sz="2000" dirty="0" err="1">
                <a:cs typeface="Arial" panose="020B0604020202020204" pitchFamily="34" charset="0"/>
              </a:rPr>
              <a:t>vysoký</a:t>
            </a:r>
            <a:r>
              <a:rPr lang="en-GB" altLang="en-US" sz="2000" dirty="0">
                <a:cs typeface="Arial" panose="020B0604020202020204" pitchFamily="34" charset="0"/>
              </a:rPr>
              <a:t> index </a:t>
            </a:r>
            <a:r>
              <a:rPr lang="en-GB" altLang="en-US" sz="2000" dirty="0" err="1">
                <a:cs typeface="Arial" panose="020B0604020202020204" pitchFamily="34" charset="0"/>
              </a:rPr>
              <a:t>lomu</a:t>
            </a:r>
            <a:r>
              <a:rPr lang="en-GB" altLang="en-US" sz="2000" dirty="0">
                <a:cs typeface="Arial" panose="020B0604020202020204" pitchFamily="34" charset="0"/>
              </a:rPr>
              <a:t>, </a:t>
            </a:r>
          </a:p>
          <a:p>
            <a:r>
              <a:rPr lang="en-GB" altLang="en-US" sz="2000" dirty="0">
                <a:cs typeface="Arial" panose="020B0604020202020204" pitchFamily="34" charset="0"/>
              </a:rPr>
              <a:t>	</a:t>
            </a:r>
            <a:r>
              <a:rPr lang="en-GB" altLang="en-US" sz="2000" dirty="0" err="1">
                <a:cs typeface="Arial" panose="020B0604020202020204" pitchFamily="34" charset="0"/>
              </a:rPr>
              <a:t>broušený</a:t>
            </a:r>
            <a:r>
              <a:rPr lang="en-GB" altLang="en-US" sz="2000" dirty="0">
                <a:cs typeface="Arial" panose="020B0604020202020204" pitchFamily="34" charset="0"/>
              </a:rPr>
              <a:t> se </a:t>
            </a:r>
            <a:r>
              <a:rPr lang="en-GB" altLang="en-US" sz="2000" dirty="0" err="1">
                <a:cs typeface="Arial" panose="020B0604020202020204" pitchFamily="34" charset="0"/>
              </a:rPr>
              <a:t>nazývá</a:t>
            </a:r>
            <a:r>
              <a:rPr lang="en-GB" altLang="en-US" sz="2000" dirty="0">
                <a:cs typeface="Arial" panose="020B0604020202020204" pitchFamily="34" charset="0"/>
              </a:rPr>
              <a:t> </a:t>
            </a:r>
            <a:r>
              <a:rPr lang="en-GB" altLang="en-US" sz="2000" dirty="0" err="1">
                <a:cs typeface="Arial" panose="020B0604020202020204" pitchFamily="34" charset="0"/>
              </a:rPr>
              <a:t>briliant</a:t>
            </a:r>
            <a:r>
              <a:rPr lang="en-GB" altLang="en-US" sz="2000" dirty="0">
                <a:cs typeface="Arial" panose="020B0604020202020204" pitchFamily="34" charset="0"/>
              </a:rPr>
              <a:t>, </a:t>
            </a:r>
          </a:p>
          <a:p>
            <a:r>
              <a:rPr lang="en-GB" altLang="en-US" sz="2000" dirty="0">
                <a:cs typeface="Arial" panose="020B0604020202020204" pitchFamily="34" charset="0"/>
              </a:rPr>
              <a:t>	</a:t>
            </a:r>
            <a:r>
              <a:rPr lang="en-GB" altLang="en-US" sz="2000" dirty="0" err="1">
                <a:cs typeface="Arial" panose="020B0604020202020204" pitchFamily="34" charset="0"/>
              </a:rPr>
              <a:t>jednotka</a:t>
            </a:r>
            <a:r>
              <a:rPr lang="en-GB" altLang="en-US" sz="2000" dirty="0">
                <a:cs typeface="Arial" panose="020B0604020202020204" pitchFamily="34" charset="0"/>
              </a:rPr>
              <a:t> </a:t>
            </a:r>
            <a:r>
              <a:rPr lang="en-GB" altLang="en-US" sz="2000" dirty="0" err="1">
                <a:cs typeface="Arial" panose="020B0604020202020204" pitchFamily="34" charset="0"/>
              </a:rPr>
              <a:t>velikosti</a:t>
            </a:r>
            <a:r>
              <a:rPr lang="en-GB" altLang="en-US" sz="2000" dirty="0">
                <a:cs typeface="Arial" panose="020B0604020202020204" pitchFamily="34" charset="0"/>
              </a:rPr>
              <a:t> - </a:t>
            </a:r>
            <a:r>
              <a:rPr lang="en-GB" altLang="en-US" sz="2000" dirty="0" err="1">
                <a:cs typeface="Arial" panose="020B0604020202020204" pitchFamily="34" charset="0"/>
              </a:rPr>
              <a:t>karát</a:t>
            </a:r>
            <a:r>
              <a:rPr lang="en-GB" altLang="en-US" sz="2000" dirty="0">
                <a:cs typeface="Arial" panose="020B0604020202020204" pitchFamily="34" charset="0"/>
              </a:rPr>
              <a:t> (0,2 g) </a:t>
            </a:r>
          </a:p>
          <a:p>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ho</a:t>
            </a:r>
            <a:r>
              <a:rPr lang="cs-CZ" altLang="en-US" sz="2000" dirty="0">
                <a:cs typeface="Arial" panose="020B0604020202020204" pitchFamily="34" charset="0"/>
              </a:rPr>
              <a:t>ř</a:t>
            </a:r>
            <a:r>
              <a:rPr lang="en-GB" altLang="en-US" sz="2000" dirty="0">
                <a:cs typeface="Arial" panose="020B0604020202020204" pitchFamily="34" charset="0"/>
              </a:rPr>
              <a:t>í v O</a:t>
            </a:r>
            <a:r>
              <a:rPr lang="en-GB" altLang="en-US" sz="2000" baseline="-25000" dirty="0">
                <a:cs typeface="Arial" panose="020B0604020202020204" pitchFamily="34" charset="0"/>
              </a:rPr>
              <a:t>2</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a:t>
            </a:r>
            <a:r>
              <a:rPr lang="en-GB" altLang="en-US" sz="2000" dirty="0">
                <a:cs typeface="Arial" panose="020B0604020202020204" pitchFamily="34" charset="0"/>
              </a:rPr>
              <a:t> t &gt; 800 </a:t>
            </a:r>
            <a:r>
              <a:rPr lang="cs-CZ" altLang="en-US" sz="2000" baseline="30000" dirty="0">
                <a:cs typeface="Arial" panose="020B0604020202020204" pitchFamily="34" charset="0"/>
              </a:rPr>
              <a:t>0</a:t>
            </a:r>
            <a:r>
              <a:rPr lang="en-GB" altLang="en-US" sz="2000" dirty="0">
                <a:cs typeface="Arial" panose="020B0604020202020204" pitchFamily="34" charset="0"/>
              </a:rPr>
              <a:t>C</a:t>
            </a:r>
            <a:endParaRPr lang="cs-CZ" altLang="en-US" sz="2000" dirty="0">
              <a:cs typeface="Arial" panose="020B0604020202020204" pitchFamily="34" charset="0"/>
            </a:endParaRPr>
          </a:p>
          <a:p>
            <a:endParaRPr lang="cs-CZ" altLang="en-US" sz="2000" dirty="0">
              <a:cs typeface="Arial" panose="020B0604020202020204" pitchFamily="34" charset="0"/>
            </a:endParaRPr>
          </a:p>
          <a:p>
            <a:r>
              <a:rPr lang="cs-CZ" altLang="en-US" sz="2000" b="1" i="1" dirty="0" err="1">
                <a:cs typeface="Arial" panose="020B0604020202020204" pitchFamily="34" charset="0"/>
              </a:rPr>
              <a:t>Lonsdaleit</a:t>
            </a:r>
            <a:endParaRPr lang="cs-CZ" altLang="en-US" sz="2000" b="1" i="1" dirty="0">
              <a:cs typeface="Arial" panose="020B0604020202020204" pitchFamily="34" charset="0"/>
            </a:endParaRPr>
          </a:p>
          <a:p>
            <a:r>
              <a:rPr lang="cs-CZ" altLang="en-US" sz="2000" dirty="0">
                <a:cs typeface="Arial" panose="020B0604020202020204" pitchFamily="34" charset="0"/>
              </a:rPr>
              <a:t>- </a:t>
            </a:r>
            <a:r>
              <a:rPr lang="en-GB" altLang="en-US" sz="2000" dirty="0" err="1">
                <a:cs typeface="Arial" panose="020B0604020202020204" pitchFamily="34" charset="0"/>
              </a:rPr>
              <a:t>kovalentn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tetraedricky</a:t>
            </a:r>
            <a:r>
              <a:rPr lang="en-GB" altLang="en-US" sz="2000" dirty="0">
                <a:cs typeface="Arial" panose="020B0604020202020204" pitchFamily="34" charset="0"/>
              </a:rPr>
              <a:t> </a:t>
            </a:r>
            <a:r>
              <a:rPr lang="en-GB" altLang="en-US" sz="2000" dirty="0" err="1">
                <a:cs typeface="Arial" panose="020B0604020202020204" pitchFamily="34" charset="0"/>
              </a:rPr>
              <a:t>vázané</a:t>
            </a:r>
            <a:r>
              <a:rPr lang="en-GB" altLang="en-US" sz="2000" dirty="0">
                <a:cs typeface="Arial" panose="020B0604020202020204" pitchFamily="34" charset="0"/>
              </a:rPr>
              <a:t> atomy C </a:t>
            </a:r>
            <a:r>
              <a:rPr lang="cs-CZ" altLang="en-US" sz="2000" dirty="0">
                <a:cs typeface="Arial" panose="020B0604020202020204" pitchFamily="34" charset="0"/>
              </a:rPr>
              <a:t>(</a:t>
            </a:r>
            <a:r>
              <a:rPr lang="cs-CZ" altLang="en-US" sz="2000" dirty="0" err="1">
                <a:cs typeface="Arial" panose="020B0604020202020204" pitchFamily="34" charset="0"/>
              </a:rPr>
              <a:t>wurtzitová</a:t>
            </a:r>
            <a:r>
              <a:rPr lang="cs-CZ" altLang="en-US" sz="2000" dirty="0">
                <a:cs typeface="Arial" panose="020B0604020202020204" pitchFamily="34" charset="0"/>
              </a:rPr>
              <a:t> struktura)</a:t>
            </a:r>
            <a:endParaRPr lang="en-GB" altLang="en-US" sz="2000" dirty="0">
              <a:cs typeface="Arial" panose="020B0604020202020204" pitchFamily="34" charset="0"/>
            </a:endParaRPr>
          </a:p>
          <a:p>
            <a:endParaRPr lang="en-GB" altLang="en-US" sz="2000" dirty="0">
              <a:cs typeface="Arial" panose="020B0604020202020204" pitchFamily="34" charset="0"/>
            </a:endParaRPr>
          </a:p>
          <a:p>
            <a:pPr>
              <a:buNone/>
            </a:pPr>
            <a:r>
              <a:rPr lang="en-GB" altLang="en-US" sz="2000" b="1" i="1" dirty="0" err="1">
                <a:cs typeface="Arial" panose="020B0604020202020204" pitchFamily="34" charset="0"/>
              </a:rPr>
              <a:t>Grafit</a:t>
            </a:r>
            <a:r>
              <a:rPr lang="en-GB" altLang="en-US" sz="2000" b="1" i="1" dirty="0">
                <a:cs typeface="Arial" panose="020B0604020202020204" pitchFamily="34" charset="0"/>
              </a:rPr>
              <a:t> </a:t>
            </a:r>
          </a:p>
          <a:p>
            <a:pPr>
              <a:buNone/>
            </a:pPr>
            <a:r>
              <a:rPr lang="en-GB" altLang="en-US" sz="2000" dirty="0">
                <a:cs typeface="Arial" panose="020B0604020202020204" pitchFamily="34" charset="0"/>
              </a:rPr>
              <a:t>- </a:t>
            </a:r>
            <a:r>
              <a:rPr lang="en-GB" altLang="en-US" sz="2000" dirty="0" err="1">
                <a:cs typeface="Arial" panose="020B0604020202020204" pitchFamily="34" charset="0"/>
              </a:rPr>
              <a:t>vrstvy</a:t>
            </a:r>
            <a:r>
              <a:rPr lang="en-GB" altLang="en-US" sz="2000" dirty="0">
                <a:cs typeface="Arial" panose="020B0604020202020204" pitchFamily="34" charset="0"/>
              </a:rPr>
              <a:t> </a:t>
            </a:r>
            <a:r>
              <a:rPr lang="en-GB" altLang="en-US" sz="2000" dirty="0" err="1">
                <a:cs typeface="Arial" panose="020B0604020202020204" pitchFamily="34" charset="0"/>
              </a:rPr>
              <a:t>kovalentn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trojúhelníkovit</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vázaných</a:t>
            </a:r>
            <a:r>
              <a:rPr lang="en-GB" altLang="en-US" sz="2000" dirty="0">
                <a:cs typeface="Arial" panose="020B0604020202020204" pitchFamily="34" charset="0"/>
              </a:rPr>
              <a:t> C, </a:t>
            </a:r>
          </a:p>
          <a:p>
            <a:pPr>
              <a:buNone/>
            </a:pPr>
            <a:r>
              <a:rPr lang="en-GB" altLang="en-US" sz="2000" dirty="0">
                <a:cs typeface="Arial" panose="020B0604020202020204" pitchFamily="34" charset="0"/>
              </a:rPr>
              <a:t>	</a:t>
            </a:r>
            <a:r>
              <a:rPr lang="en-GB" altLang="en-US" sz="2000" dirty="0" err="1">
                <a:cs typeface="Arial" panose="020B0604020202020204" pitchFamily="34" charset="0"/>
              </a:rPr>
              <a:t>mezi</a:t>
            </a:r>
            <a:r>
              <a:rPr lang="en-GB" altLang="en-US" sz="2000" dirty="0">
                <a:cs typeface="Arial" panose="020B0604020202020204" pitchFamily="34" charset="0"/>
              </a:rPr>
              <a:t> </a:t>
            </a:r>
            <a:r>
              <a:rPr lang="en-GB" altLang="en-US" sz="2000" dirty="0" err="1">
                <a:cs typeface="Arial" panose="020B0604020202020204" pitchFamily="34" charset="0"/>
              </a:rPr>
              <a:t>nimiž</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dirty="0" err="1">
                <a:cs typeface="Arial" panose="020B0604020202020204" pitchFamily="34" charset="0"/>
              </a:rPr>
              <a:t>volné</a:t>
            </a:r>
            <a:r>
              <a:rPr lang="en-GB" altLang="en-US" sz="2000" dirty="0">
                <a:cs typeface="Arial" panose="020B0604020202020204" pitchFamily="34" charset="0"/>
              </a:rPr>
              <a:t> </a:t>
            </a:r>
            <a:r>
              <a:rPr lang="en-GB" altLang="en-US" sz="2000" dirty="0" err="1">
                <a:cs typeface="Arial" panose="020B0604020202020204" pitchFamily="34" charset="0"/>
              </a:rPr>
              <a:t>elektrony</a:t>
            </a:r>
            <a:r>
              <a:rPr lang="en-GB" altLang="en-US" sz="2000" dirty="0">
                <a:cs typeface="Arial" panose="020B0604020202020204" pitchFamily="34" charset="0"/>
              </a:rPr>
              <a:t>, </a:t>
            </a:r>
          </a:p>
          <a:p>
            <a:pPr>
              <a:buNone/>
            </a:pPr>
            <a:r>
              <a:rPr lang="en-GB" altLang="en-US" sz="2000" dirty="0">
                <a:cs typeface="Arial" panose="020B0604020202020204" pitchFamily="34" charset="0"/>
              </a:rPr>
              <a:t>	je </a:t>
            </a:r>
            <a:r>
              <a:rPr lang="en-GB" altLang="en-US" sz="2000" dirty="0" err="1">
                <a:cs typeface="Arial" panose="020B0604020202020204" pitchFamily="34" charset="0"/>
              </a:rPr>
              <a:t>tedy</a:t>
            </a:r>
            <a:r>
              <a:rPr lang="en-GB" altLang="en-US" sz="2000" dirty="0">
                <a:cs typeface="Arial" panose="020B0604020202020204" pitchFamily="34" charset="0"/>
              </a:rPr>
              <a:t>  </a:t>
            </a:r>
            <a:r>
              <a:rPr lang="en-GB" altLang="en-US" sz="2000" dirty="0" err="1">
                <a:cs typeface="Arial" panose="020B0604020202020204" pitchFamily="34" charset="0"/>
              </a:rPr>
              <a:t>elektricky</a:t>
            </a:r>
            <a:r>
              <a:rPr lang="en-GB" altLang="en-US" sz="2000" dirty="0">
                <a:cs typeface="Arial" panose="020B0604020202020204" pitchFamily="34" charset="0"/>
              </a:rPr>
              <a:t> </a:t>
            </a:r>
            <a:r>
              <a:rPr lang="en-GB" altLang="en-US" sz="2000" dirty="0" err="1">
                <a:cs typeface="Arial" panose="020B0604020202020204" pitchFamily="34" charset="0"/>
              </a:rPr>
              <a:t>vodivý</a:t>
            </a:r>
            <a:r>
              <a:rPr lang="en-GB" altLang="en-US" sz="2000" dirty="0">
                <a:cs typeface="Arial" panose="020B0604020202020204" pitchFamily="34" charset="0"/>
              </a:rPr>
              <a:t> </a:t>
            </a:r>
            <a:endParaRPr lang="en-GB" altLang="en-US" sz="2000" dirty="0">
              <a:cs typeface="Arial" panose="020B0604020202020204" pitchFamily="34" charset="0"/>
              <a:sym typeface="Symbol" pitchFamily="18" charset="2"/>
            </a:endParaRPr>
          </a:p>
          <a:p>
            <a:pPr>
              <a:buNone/>
            </a:pPr>
            <a:r>
              <a:rPr lang="cs-CZ" altLang="en-US" sz="2000" dirty="0">
                <a:cs typeface="Arial" panose="020B0604020202020204" pitchFamily="34" charset="0"/>
                <a:sym typeface="Symbol" pitchFamily="18" charset="2"/>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grafitové</a:t>
            </a:r>
            <a:r>
              <a:rPr lang="en-GB" altLang="en-US" sz="2000" dirty="0">
                <a:cs typeface="Arial" panose="020B0604020202020204" pitchFamily="34" charset="0"/>
              </a:rPr>
              <a:t> </a:t>
            </a:r>
            <a:r>
              <a:rPr lang="en-GB" altLang="en-US" sz="2000" dirty="0" err="1">
                <a:cs typeface="Arial" panose="020B0604020202020204" pitchFamily="34" charset="0"/>
              </a:rPr>
              <a:t>elektrody</a:t>
            </a:r>
            <a:r>
              <a:rPr lang="en-GB" altLang="en-US" sz="2000" dirty="0">
                <a:cs typeface="Arial" panose="020B0604020202020204" pitchFamily="34" charset="0"/>
              </a:rPr>
              <a:t> </a:t>
            </a:r>
          </a:p>
          <a:p>
            <a:pPr>
              <a:buNone/>
            </a:pPr>
            <a:r>
              <a:rPr lang="en-GB" altLang="en-US" sz="2000" dirty="0">
                <a:cs typeface="Arial" panose="020B0604020202020204" pitchFamily="34" charset="0"/>
              </a:rPr>
              <a:t>	(</a:t>
            </a:r>
            <a:r>
              <a:rPr lang="en-GB" altLang="en-US" sz="2000" dirty="0" err="1">
                <a:cs typeface="Arial" panose="020B0604020202020204" pitchFamily="34" charset="0"/>
              </a:rPr>
              <a:t>chemicky</a:t>
            </a:r>
            <a:r>
              <a:rPr lang="en-GB" altLang="en-US" sz="2000" dirty="0">
                <a:cs typeface="Arial" panose="020B0604020202020204" pitchFamily="34" charset="0"/>
              </a:rPr>
              <a:t> </a:t>
            </a:r>
            <a:r>
              <a:rPr lang="en-GB" altLang="en-US" sz="2000" dirty="0" err="1">
                <a:cs typeface="Arial" panose="020B0604020202020204" pitchFamily="34" charset="0"/>
              </a:rPr>
              <a:t>zna</a:t>
            </a:r>
            <a:r>
              <a:rPr lang="cs-CZ" altLang="en-US" sz="2000" dirty="0">
                <a:cs typeface="Arial" panose="020B0604020202020204" pitchFamily="34" charset="0"/>
              </a:rPr>
              <a:t>č</a:t>
            </a:r>
            <a:r>
              <a:rPr lang="en-GB" altLang="en-US" sz="2000" dirty="0">
                <a:cs typeface="Arial" panose="020B0604020202020204" pitchFamily="34" charset="0"/>
              </a:rPr>
              <a:t>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odolné</a:t>
            </a:r>
            <a:r>
              <a:rPr lang="en-GB" altLang="en-US" sz="2000" dirty="0">
                <a:cs typeface="Arial" panose="020B0604020202020204" pitchFamily="34" charset="0"/>
              </a:rPr>
              <a:t>)</a:t>
            </a:r>
          </a:p>
          <a:p>
            <a:pPr>
              <a:buNone/>
            </a:pPr>
            <a:r>
              <a:rPr lang="en-GB" altLang="en-US" sz="2000" dirty="0">
                <a:cs typeface="Arial" panose="020B0604020202020204" pitchFamily="34" charset="0"/>
              </a:rPr>
              <a:t>-</a:t>
            </a:r>
            <a:r>
              <a:rPr lang="en-GB" altLang="en-US" sz="2000" dirty="0" err="1">
                <a:cs typeface="Arial" panose="020B0604020202020204" pitchFamily="34" charset="0"/>
              </a:rPr>
              <a:t>ho</a:t>
            </a:r>
            <a:r>
              <a:rPr lang="cs-CZ" altLang="en-US" sz="2000" dirty="0">
                <a:cs typeface="Arial" panose="020B0604020202020204" pitchFamily="34" charset="0"/>
              </a:rPr>
              <a:t>ř</a:t>
            </a:r>
            <a:r>
              <a:rPr lang="en-GB" altLang="en-US" sz="2000" dirty="0">
                <a:cs typeface="Arial" panose="020B0604020202020204" pitchFamily="34" charset="0"/>
              </a:rPr>
              <a:t>í v O</a:t>
            </a:r>
            <a:r>
              <a:rPr lang="en-GB" altLang="en-US" sz="2000" baseline="-25000" dirty="0">
                <a:cs typeface="Arial" panose="020B0604020202020204" pitchFamily="34" charset="0"/>
              </a:rPr>
              <a:t>2</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a:t>
            </a:r>
            <a:r>
              <a:rPr lang="en-GB" altLang="en-US" sz="2000" dirty="0">
                <a:cs typeface="Arial" panose="020B0604020202020204" pitchFamily="34" charset="0"/>
              </a:rPr>
              <a:t> 690 </a:t>
            </a:r>
            <a:r>
              <a:rPr lang="cs-CZ" altLang="en-US" sz="2000" baseline="30000" dirty="0">
                <a:cs typeface="Arial" panose="020B0604020202020204" pitchFamily="34" charset="0"/>
              </a:rPr>
              <a:t>0</a:t>
            </a:r>
            <a:r>
              <a:rPr lang="en-GB" altLang="en-US" sz="2000" dirty="0">
                <a:cs typeface="Arial" panose="020B0604020202020204" pitchFamily="34" charset="0"/>
              </a:rPr>
              <a:t>C </a:t>
            </a:r>
            <a:endParaRPr lang="cs-CZ" altLang="en-US" sz="2000" dirty="0">
              <a:cs typeface="Arial" panose="020B0604020202020204" pitchFamily="34" charset="0"/>
            </a:endParaRPr>
          </a:p>
          <a:p>
            <a:endParaRPr lang="cs-CZ" altLang="en-US" sz="2000" dirty="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746" y="209264"/>
            <a:ext cx="1828800" cy="17364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746" y="2057961"/>
            <a:ext cx="1809454" cy="13398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754" y="4648200"/>
            <a:ext cx="1984624" cy="177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803899"/>
            <a:ext cx="1696683" cy="1701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140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3204" y="228600"/>
            <a:ext cx="8621949" cy="1323439"/>
          </a:xfrm>
          <a:prstGeom prst="rect">
            <a:avLst/>
          </a:prstGeom>
        </p:spPr>
        <p:txBody>
          <a:bodyPr wrap="square">
            <a:spAutoFit/>
          </a:bodyPr>
          <a:lstStyle/>
          <a:p>
            <a:r>
              <a:rPr lang="cs-CZ" sz="2000" b="1" dirty="0">
                <a:cs typeface="Arial" panose="020B0604020202020204" pitchFamily="34" charset="0"/>
              </a:rPr>
              <a:t>Grotta </a:t>
            </a:r>
            <a:r>
              <a:rPr lang="cs-CZ" sz="2000" b="1" dirty="0" err="1">
                <a:cs typeface="Arial" panose="020B0604020202020204" pitchFamily="34" charset="0"/>
              </a:rPr>
              <a:t>del</a:t>
            </a:r>
            <a:r>
              <a:rPr lang="cs-CZ" sz="2000" b="1" dirty="0">
                <a:cs typeface="Arial" panose="020B0604020202020204" pitchFamily="34" charset="0"/>
              </a:rPr>
              <a:t> </a:t>
            </a:r>
            <a:r>
              <a:rPr lang="cs-CZ" sz="2000" b="1" dirty="0" err="1">
                <a:cs typeface="Arial" panose="020B0604020202020204" pitchFamily="34" charset="0"/>
              </a:rPr>
              <a:t>cane</a:t>
            </a:r>
            <a:r>
              <a:rPr lang="cs-CZ" sz="2000" b="1" dirty="0">
                <a:cs typeface="Arial" panose="020B0604020202020204" pitchFamily="34" charset="0"/>
              </a:rPr>
              <a:t> </a:t>
            </a:r>
            <a:r>
              <a:rPr lang="cs-CZ" sz="2000" dirty="0">
                <a:cs typeface="Arial" panose="020B0604020202020204" pitchFamily="34" charset="0"/>
              </a:rPr>
              <a:t>(</a:t>
            </a:r>
            <a:r>
              <a:rPr lang="cs-CZ" sz="2000" dirty="0" err="1">
                <a:cs typeface="Arial" panose="020B0604020202020204" pitchFamily="34" charset="0"/>
              </a:rPr>
              <a:t>Pozzuoli</a:t>
            </a:r>
            <a:r>
              <a:rPr lang="cs-CZ" sz="2000" dirty="0">
                <a:cs typeface="Arial" panose="020B0604020202020204" pitchFamily="34" charset="0"/>
              </a:rPr>
              <a:t>, </a:t>
            </a:r>
            <a:r>
              <a:rPr lang="cs-CZ" sz="2000" dirty="0" err="1">
                <a:cs typeface="Arial" panose="020B0604020202020204" pitchFamily="34" charset="0"/>
              </a:rPr>
              <a:t>Neapolsko</a:t>
            </a:r>
            <a:r>
              <a:rPr lang="cs-CZ" sz="2000" dirty="0">
                <a:cs typeface="Arial" panose="020B0604020202020204" pitchFamily="34" charset="0"/>
              </a:rPr>
              <a:t>) </a:t>
            </a:r>
          </a:p>
          <a:p>
            <a:r>
              <a:rPr lang="cs-CZ" sz="2000" dirty="0">
                <a:cs typeface="Arial" panose="020B0604020202020204" pitchFamily="34" charset="0"/>
              </a:rPr>
              <a:t>- uvnitř jeskyně se nachází </a:t>
            </a:r>
            <a:r>
              <a:rPr lang="en-US" sz="2000" dirty="0" err="1">
                <a:cs typeface="Arial" panose="020B0604020202020204" pitchFamily="34" charset="0"/>
              </a:rPr>
              <a:t>fumarol</a:t>
            </a:r>
            <a:r>
              <a:rPr lang="cs-CZ" sz="2000" dirty="0">
                <a:cs typeface="Arial" panose="020B0604020202020204" pitchFamily="34" charset="0"/>
              </a:rPr>
              <a:t>a</a:t>
            </a:r>
            <a:r>
              <a:rPr lang="en-US" sz="2000" dirty="0">
                <a:cs typeface="Arial" panose="020B0604020202020204" pitchFamily="34" charset="0"/>
              </a:rPr>
              <a:t> </a:t>
            </a:r>
            <a:r>
              <a:rPr lang="cs-CZ" sz="2000" dirty="0">
                <a:cs typeface="Arial" panose="020B0604020202020204" pitchFamily="34" charset="0"/>
              </a:rPr>
              <a:t>z níž se uvolňuje</a:t>
            </a:r>
            <a:r>
              <a:rPr lang="en-US" sz="2000" dirty="0">
                <a:cs typeface="Arial" panose="020B0604020202020204" pitchFamily="34" charset="0"/>
              </a:rPr>
              <a:t> CO</a:t>
            </a:r>
            <a:r>
              <a:rPr lang="en-US" sz="2000" baseline="-25000" dirty="0">
                <a:cs typeface="Arial" panose="020B0604020202020204" pitchFamily="34" charset="0"/>
              </a:rPr>
              <a:t>2 </a:t>
            </a:r>
            <a:r>
              <a:rPr lang="en-US" sz="2000" dirty="0">
                <a:cs typeface="Arial" panose="020B0604020202020204" pitchFamily="34" charset="0"/>
              </a:rPr>
              <a:t>v</a:t>
            </a:r>
            <a:r>
              <a:rPr lang="cs-CZ" sz="2000" dirty="0">
                <a:cs typeface="Arial" panose="020B0604020202020204" pitchFamily="34" charset="0"/>
              </a:rPr>
              <a:t>u</a:t>
            </a:r>
            <a:r>
              <a:rPr lang="en-US" sz="2000" dirty="0">
                <a:cs typeface="Arial" panose="020B0604020202020204" pitchFamily="34" charset="0"/>
              </a:rPr>
              <a:t>l</a:t>
            </a:r>
            <a:r>
              <a:rPr lang="cs-CZ" sz="2000" dirty="0">
                <a:cs typeface="Arial" panose="020B0604020202020204" pitchFamily="34" charset="0"/>
              </a:rPr>
              <a:t>k</a:t>
            </a:r>
            <a:r>
              <a:rPr lang="en-US" sz="2000" dirty="0" err="1">
                <a:cs typeface="Arial" panose="020B0604020202020204" pitchFamily="34" charset="0"/>
              </a:rPr>
              <a:t>anic</a:t>
            </a:r>
            <a:r>
              <a:rPr lang="cs-CZ" sz="2000" dirty="0" err="1">
                <a:cs typeface="Arial" panose="020B0604020202020204" pitchFamily="34" charset="0"/>
              </a:rPr>
              <a:t>kého</a:t>
            </a:r>
            <a:r>
              <a:rPr lang="en-US" sz="2000" dirty="0">
                <a:cs typeface="Arial" panose="020B0604020202020204" pitchFamily="34" charset="0"/>
              </a:rPr>
              <a:t> </a:t>
            </a:r>
            <a:r>
              <a:rPr lang="cs-CZ" sz="2000" dirty="0">
                <a:cs typeface="Arial" panose="020B0604020202020204" pitchFamily="34" charset="0"/>
              </a:rPr>
              <a:t>původu</a:t>
            </a:r>
            <a:r>
              <a:rPr lang="en-US" sz="2000" dirty="0">
                <a:cs typeface="Arial" panose="020B0604020202020204" pitchFamily="34" charset="0"/>
              </a:rPr>
              <a:t>. CO</a:t>
            </a:r>
            <a:r>
              <a:rPr lang="en-US" sz="2000" baseline="-25000" dirty="0">
                <a:cs typeface="Arial" panose="020B0604020202020204" pitchFamily="34" charset="0"/>
              </a:rPr>
              <a:t>2</a:t>
            </a:r>
            <a:r>
              <a:rPr lang="en-US" sz="2000" dirty="0">
                <a:cs typeface="Arial" panose="020B0604020202020204" pitchFamily="34" charset="0"/>
              </a:rPr>
              <a:t> </a:t>
            </a:r>
            <a:r>
              <a:rPr lang="cs-CZ" sz="2000" dirty="0">
                <a:cs typeface="Arial" panose="020B0604020202020204" pitchFamily="34" charset="0"/>
              </a:rPr>
              <a:t>má vyšší hustotu než vzduch a proto se </a:t>
            </a:r>
            <a:r>
              <a:rPr lang="en-US" sz="2000" dirty="0">
                <a:cs typeface="Arial" panose="020B0604020202020204" pitchFamily="34" charset="0"/>
              </a:rPr>
              <a:t>a</a:t>
            </a:r>
            <a:r>
              <a:rPr lang="cs-CZ" sz="2000" dirty="0">
                <a:cs typeface="Arial" panose="020B0604020202020204" pitchFamily="34" charset="0"/>
              </a:rPr>
              <a:t>k</a:t>
            </a:r>
            <a:r>
              <a:rPr lang="en-US" sz="2000" dirty="0" err="1">
                <a:cs typeface="Arial" panose="020B0604020202020204" pitchFamily="34" charset="0"/>
              </a:rPr>
              <a:t>umul</a:t>
            </a:r>
            <a:r>
              <a:rPr lang="cs-CZ" sz="2000" dirty="0" err="1">
                <a:cs typeface="Arial" panose="020B0604020202020204" pitchFamily="34" charset="0"/>
              </a:rPr>
              <a:t>uj</a:t>
            </a:r>
            <a:r>
              <a:rPr lang="en-US" sz="2000" dirty="0">
                <a:cs typeface="Arial" panose="020B0604020202020204" pitchFamily="34" charset="0"/>
              </a:rPr>
              <a:t>e </a:t>
            </a:r>
            <a:r>
              <a:rPr lang="cs-CZ" sz="2000" dirty="0">
                <a:cs typeface="Arial" panose="020B0604020202020204" pitchFamily="34" charset="0"/>
              </a:rPr>
              <a:t>v hlubších částech jeskyně</a:t>
            </a:r>
            <a:r>
              <a:rPr lang="en-US" sz="2000" dirty="0">
                <a:cs typeface="Arial" panose="020B0604020202020204" pitchFamily="34" charset="0"/>
              </a:rPr>
              <a:t>.</a:t>
            </a:r>
            <a:r>
              <a:rPr lang="cs-CZ" sz="2000" dirty="0">
                <a:cs typeface="Arial" panose="020B0604020202020204" pitchFamily="34" charset="0"/>
              </a:rPr>
              <a:t> Proto v jeskyni hynou drobní živočichové.</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2965388" cy="182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76400"/>
            <a:ext cx="3581400" cy="206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2"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600200"/>
            <a:ext cx="1377575" cy="205932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52400" y="4114800"/>
            <a:ext cx="8879732" cy="2246769"/>
          </a:xfrm>
          <a:prstGeom prst="rect">
            <a:avLst/>
          </a:prstGeom>
        </p:spPr>
        <p:txBody>
          <a:bodyPr wrap="square">
            <a:spAutoFit/>
          </a:bodyPr>
          <a:lstStyle/>
          <a:p>
            <a:r>
              <a:rPr lang="cs-CZ" sz="2000" dirty="0">
                <a:cs typeface="Arial" panose="020B0604020202020204" pitchFamily="34" charset="0"/>
              </a:rPr>
              <a:t>Jezero</a:t>
            </a:r>
            <a:r>
              <a:rPr lang="cs-CZ" sz="2000" b="1" dirty="0">
                <a:cs typeface="Arial" panose="020B0604020202020204" pitchFamily="34" charset="0"/>
              </a:rPr>
              <a:t> </a:t>
            </a:r>
            <a:r>
              <a:rPr lang="en-US" sz="2000" b="1" dirty="0" err="1">
                <a:cs typeface="Arial" panose="020B0604020202020204" pitchFamily="34" charset="0"/>
              </a:rPr>
              <a:t>Nyos</a:t>
            </a:r>
            <a:r>
              <a:rPr lang="en-US" sz="2000" b="1" dirty="0">
                <a:cs typeface="Arial" panose="020B0604020202020204" pitchFamily="34" charset="0"/>
              </a:rPr>
              <a:t> </a:t>
            </a:r>
            <a:r>
              <a:rPr lang="cs-CZ" sz="2000" dirty="0">
                <a:cs typeface="Arial" panose="020B0604020202020204" pitchFamily="34" charset="0"/>
              </a:rPr>
              <a:t>(SZ </a:t>
            </a:r>
            <a:r>
              <a:rPr lang="cs-CZ" sz="2000" dirty="0" err="1">
                <a:cs typeface="Arial" panose="020B0604020202020204" pitchFamily="34" charset="0"/>
              </a:rPr>
              <a:t>Ka</a:t>
            </a:r>
            <a:r>
              <a:rPr lang="en-US" sz="2000" dirty="0" err="1">
                <a:cs typeface="Arial" panose="020B0604020202020204" pitchFamily="34" charset="0"/>
              </a:rPr>
              <a:t>mer</a:t>
            </a:r>
            <a:r>
              <a:rPr lang="cs-CZ" sz="2000" dirty="0">
                <a:cs typeface="Arial" panose="020B0604020202020204" pitchFamily="34" charset="0"/>
              </a:rPr>
              <a:t>u</a:t>
            </a:r>
            <a:r>
              <a:rPr lang="en-US" sz="2000" dirty="0">
                <a:cs typeface="Arial" panose="020B0604020202020204" pitchFamily="34" charset="0"/>
              </a:rPr>
              <a:t>n</a:t>
            </a:r>
            <a:r>
              <a:rPr lang="cs-CZ" sz="2000" dirty="0">
                <a:cs typeface="Arial" panose="020B0604020202020204" pitchFamily="34" charset="0"/>
              </a:rPr>
              <a:t>)</a:t>
            </a:r>
            <a:r>
              <a:rPr lang="en-US" sz="2000" dirty="0">
                <a:cs typeface="Arial" panose="020B0604020202020204" pitchFamily="34" charset="0"/>
              </a:rPr>
              <a:t> </a:t>
            </a:r>
            <a:endParaRPr lang="cs-CZ" sz="2000" dirty="0">
              <a:cs typeface="Arial" panose="020B0604020202020204" pitchFamily="34" charset="0"/>
            </a:endParaRPr>
          </a:p>
          <a:p>
            <a:r>
              <a:rPr lang="cs-CZ" sz="2000" dirty="0">
                <a:cs typeface="Arial" panose="020B0604020202020204" pitchFamily="34" charset="0"/>
              </a:rPr>
              <a:t>  dne </a:t>
            </a:r>
            <a:r>
              <a:rPr lang="en-US" sz="2000" dirty="0">
                <a:cs typeface="Arial" panose="020B0604020202020204" pitchFamily="34" charset="0"/>
              </a:rPr>
              <a:t>21</a:t>
            </a:r>
            <a:r>
              <a:rPr lang="cs-CZ" sz="2000" dirty="0">
                <a:cs typeface="Arial" panose="020B0604020202020204" pitchFamily="34" charset="0"/>
              </a:rPr>
              <a:t>. 8. </a:t>
            </a:r>
            <a:r>
              <a:rPr lang="en-US" sz="2000" dirty="0">
                <a:cs typeface="Arial" panose="020B0604020202020204" pitchFamily="34" charset="0"/>
              </a:rPr>
              <a:t>1986</a:t>
            </a:r>
            <a:r>
              <a:rPr lang="cs-CZ" sz="2000" dirty="0">
                <a:cs typeface="Arial" panose="020B0604020202020204" pitchFamily="34" charset="0"/>
              </a:rPr>
              <a:t> zde došlo k </a:t>
            </a:r>
            <a:r>
              <a:rPr lang="en-US" sz="2000" dirty="0" err="1">
                <a:cs typeface="Arial" panose="020B0604020202020204" pitchFamily="34" charset="0"/>
              </a:rPr>
              <a:t>limnic</a:t>
            </a:r>
            <a:r>
              <a:rPr lang="cs-CZ" sz="2000" dirty="0" err="1">
                <a:cs typeface="Arial" panose="020B0604020202020204" pitchFamily="34" charset="0"/>
              </a:rPr>
              <a:t>ké</a:t>
            </a:r>
            <a:r>
              <a:rPr lang="en-US" sz="2000" dirty="0">
                <a:cs typeface="Arial" panose="020B0604020202020204" pitchFamily="34" charset="0"/>
              </a:rPr>
              <a:t> </a:t>
            </a:r>
            <a:r>
              <a:rPr lang="en-US" sz="2000" dirty="0" err="1">
                <a:cs typeface="Arial" panose="020B0604020202020204" pitchFamily="34" charset="0"/>
              </a:rPr>
              <a:t>erup</a:t>
            </a:r>
            <a:r>
              <a:rPr lang="cs-CZ" sz="2000" dirty="0" err="1">
                <a:cs typeface="Arial" panose="020B0604020202020204" pitchFamily="34" charset="0"/>
              </a:rPr>
              <a:t>ci</a:t>
            </a:r>
            <a:r>
              <a:rPr lang="en-US" sz="2000" dirty="0">
                <a:cs typeface="Arial" panose="020B0604020202020204" pitchFamily="34" charset="0"/>
              </a:rPr>
              <a:t> </a:t>
            </a:r>
            <a:r>
              <a:rPr lang="cs-CZ" sz="2000" dirty="0">
                <a:cs typeface="Arial" panose="020B0604020202020204" pitchFamily="34" charset="0"/>
              </a:rPr>
              <a:t>cca</a:t>
            </a:r>
            <a:r>
              <a:rPr lang="en-US" sz="2000" dirty="0">
                <a:cs typeface="Arial" panose="020B0604020202020204" pitchFamily="34" charset="0"/>
              </a:rPr>
              <a:t> 100</a:t>
            </a:r>
            <a:r>
              <a:rPr lang="cs-CZ" sz="2000" dirty="0">
                <a:cs typeface="Arial" panose="020B0604020202020204" pitchFamily="34" charset="0"/>
              </a:rPr>
              <a:t> </a:t>
            </a:r>
            <a:r>
              <a:rPr lang="en-US" sz="2000" dirty="0">
                <a:cs typeface="Arial" panose="020B0604020202020204" pitchFamily="34" charset="0"/>
              </a:rPr>
              <a:t>000–300</a:t>
            </a:r>
            <a:r>
              <a:rPr lang="cs-CZ" sz="2000" dirty="0">
                <a:cs typeface="Arial" panose="020B0604020202020204" pitchFamily="34" charset="0"/>
              </a:rPr>
              <a:t> </a:t>
            </a:r>
            <a:r>
              <a:rPr lang="en-US" sz="2000" dirty="0">
                <a:cs typeface="Arial" panose="020B0604020202020204" pitchFamily="34" charset="0"/>
              </a:rPr>
              <a:t>000 t (</a:t>
            </a:r>
            <a:r>
              <a:rPr lang="cs-CZ" sz="2000" dirty="0">
                <a:cs typeface="Arial" panose="020B0604020202020204" pitchFamily="34" charset="0"/>
              </a:rPr>
              <a:t>uvádí se až </a:t>
            </a:r>
            <a:r>
              <a:rPr lang="en-US" sz="2000" dirty="0">
                <a:cs typeface="Arial" panose="020B0604020202020204" pitchFamily="34" charset="0"/>
              </a:rPr>
              <a:t>1.6</a:t>
            </a:r>
            <a:r>
              <a:rPr lang="cs-CZ" sz="2000" dirty="0">
                <a:cs typeface="Arial" panose="020B0604020202020204" pitchFamily="34" charset="0"/>
              </a:rPr>
              <a:t>M</a:t>
            </a:r>
            <a:r>
              <a:rPr lang="en-US" sz="2000" dirty="0">
                <a:cs typeface="Arial" panose="020B0604020202020204" pitchFamily="34" charset="0"/>
              </a:rPr>
              <a:t> t</a:t>
            </a:r>
            <a:r>
              <a:rPr lang="cs-CZ" sz="2000" dirty="0">
                <a:cs typeface="Arial" panose="020B0604020202020204" pitchFamily="34" charset="0"/>
              </a:rPr>
              <a:t>) </a:t>
            </a:r>
            <a:r>
              <a:rPr lang="en-US" sz="2000" dirty="0">
                <a:cs typeface="Arial" panose="020B0604020202020204" pitchFamily="34" charset="0"/>
              </a:rPr>
              <a:t>CO</a:t>
            </a:r>
            <a:r>
              <a:rPr lang="en-US" sz="2000" baseline="-25000" dirty="0">
                <a:cs typeface="Arial" panose="020B0604020202020204" pitchFamily="34" charset="0"/>
              </a:rPr>
              <a:t>2</a:t>
            </a:r>
            <a:r>
              <a:rPr lang="en-US" sz="2000" dirty="0">
                <a:cs typeface="Arial" panose="020B0604020202020204" pitchFamily="34" charset="0"/>
              </a:rPr>
              <a:t>.</a:t>
            </a:r>
            <a:r>
              <a:rPr lang="cs-CZ" sz="2000" dirty="0">
                <a:cs typeface="Arial" panose="020B0604020202020204" pitchFamily="34" charset="0"/>
              </a:rPr>
              <a:t> Plyn vytěsnil</a:t>
            </a:r>
          </a:p>
          <a:p>
            <a:r>
              <a:rPr lang="cs-CZ" sz="2000" dirty="0">
                <a:cs typeface="Arial" panose="020B0604020202020204" pitchFamily="34" charset="0"/>
              </a:rPr>
              <a:t> vzduch v okruhu cca</a:t>
            </a:r>
            <a:r>
              <a:rPr lang="en-US" sz="2000" dirty="0">
                <a:cs typeface="Arial" panose="020B0604020202020204" pitchFamily="34" charset="0"/>
              </a:rPr>
              <a:t> 25 k</a:t>
            </a:r>
            <a:r>
              <a:rPr lang="cs-CZ" sz="2000" dirty="0">
                <a:cs typeface="Arial" panose="020B0604020202020204" pitchFamily="34" charset="0"/>
              </a:rPr>
              <a:t>m</a:t>
            </a:r>
            <a:r>
              <a:rPr lang="en-US" sz="2000" dirty="0">
                <a:cs typeface="Arial" panose="020B0604020202020204" pitchFamily="34" charset="0"/>
              </a:rPr>
              <a:t> </a:t>
            </a:r>
            <a:endParaRPr lang="cs-CZ" sz="2000" dirty="0">
              <a:cs typeface="Arial" panose="020B0604020202020204" pitchFamily="34" charset="0"/>
            </a:endParaRPr>
          </a:p>
          <a:p>
            <a:r>
              <a:rPr lang="en-US" sz="2000" dirty="0">
                <a:cs typeface="Arial" panose="020B0604020202020204" pitchFamily="34" charset="0"/>
              </a:rPr>
              <a:t>o</a:t>
            </a:r>
            <a:r>
              <a:rPr lang="cs-CZ" sz="2000" dirty="0">
                <a:cs typeface="Arial" panose="020B0604020202020204" pitchFamily="34" charset="0"/>
              </a:rPr>
              <a:t>d jezera</a:t>
            </a:r>
            <a:r>
              <a:rPr lang="en-US" sz="2000" dirty="0">
                <a:cs typeface="Arial" panose="020B0604020202020204" pitchFamily="34" charset="0"/>
              </a:rPr>
              <a:t>. </a:t>
            </a:r>
            <a:r>
              <a:rPr lang="cs-CZ" sz="2000" dirty="0">
                <a:cs typeface="Arial" panose="020B0604020202020204" pitchFamily="34" charset="0"/>
              </a:rPr>
              <a:t>V okolních vesnicích </a:t>
            </a:r>
          </a:p>
          <a:p>
            <a:r>
              <a:rPr lang="cs-CZ" sz="2000" dirty="0">
                <a:cs typeface="Arial" panose="020B0604020202020204" pitchFamily="34" charset="0"/>
              </a:rPr>
              <a:t>zahynulo </a:t>
            </a:r>
            <a:r>
              <a:rPr lang="en-US" sz="2000" dirty="0">
                <a:cs typeface="Arial" panose="020B0604020202020204" pitchFamily="34" charset="0"/>
              </a:rPr>
              <a:t>1</a:t>
            </a:r>
            <a:r>
              <a:rPr lang="cs-CZ" sz="2000" dirty="0">
                <a:cs typeface="Arial" panose="020B0604020202020204" pitchFamily="34" charset="0"/>
              </a:rPr>
              <a:t> </a:t>
            </a:r>
            <a:r>
              <a:rPr lang="en-US" sz="2000" dirty="0">
                <a:cs typeface="Arial" panose="020B0604020202020204" pitchFamily="34" charset="0"/>
              </a:rPr>
              <a:t>746 </a:t>
            </a:r>
            <a:r>
              <a:rPr lang="cs-CZ" sz="2000" dirty="0">
                <a:cs typeface="Arial" panose="020B0604020202020204" pitchFamily="34" charset="0"/>
              </a:rPr>
              <a:t>lidí</a:t>
            </a:r>
            <a:r>
              <a:rPr lang="en-US" sz="2000" dirty="0">
                <a:cs typeface="Arial" panose="020B0604020202020204" pitchFamily="34" charset="0"/>
              </a:rPr>
              <a:t> a</a:t>
            </a:r>
            <a:r>
              <a:rPr lang="cs-CZ" sz="2000" dirty="0">
                <a:cs typeface="Arial" panose="020B0604020202020204" pitchFamily="34" charset="0"/>
              </a:rPr>
              <a:t> </a:t>
            </a:r>
            <a:r>
              <a:rPr lang="en-US" sz="2000" dirty="0">
                <a:cs typeface="Arial" panose="020B0604020202020204" pitchFamily="34" charset="0"/>
              </a:rPr>
              <a:t>3</a:t>
            </a:r>
            <a:r>
              <a:rPr lang="cs-CZ" sz="2000" dirty="0">
                <a:cs typeface="Arial" panose="020B0604020202020204" pitchFamily="34" charset="0"/>
              </a:rPr>
              <a:t> </a:t>
            </a:r>
            <a:r>
              <a:rPr lang="en-US" sz="2000" dirty="0">
                <a:cs typeface="Arial" panose="020B0604020202020204" pitchFamily="34" charset="0"/>
              </a:rPr>
              <a:t>500 </a:t>
            </a:r>
            <a:r>
              <a:rPr lang="cs-CZ" sz="2000" dirty="0">
                <a:cs typeface="Arial" panose="020B0604020202020204" pitchFamily="34" charset="0"/>
              </a:rPr>
              <a:t>kusů</a:t>
            </a:r>
          </a:p>
          <a:p>
            <a:r>
              <a:rPr lang="cs-CZ" sz="2000" dirty="0">
                <a:cs typeface="Arial" panose="020B0604020202020204" pitchFamily="34" charset="0"/>
              </a:rPr>
              <a:t> dobytka.</a:t>
            </a:r>
            <a:endParaRPr lang="en-US" sz="2000" dirty="0">
              <a:cs typeface="Arial" panose="020B0604020202020204" pitchFamily="34" charset="0"/>
            </a:endParaRPr>
          </a:p>
        </p:txBody>
      </p:sp>
      <p:pic>
        <p:nvPicPr>
          <p:cNvPr id="57354" name="Picture 10" descr="2099954120103830173S600X600Q8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859353"/>
            <a:ext cx="4516876" cy="180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786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7696200" cy="1034129"/>
          </a:xfrm>
          <a:prstGeom prst="rect">
            <a:avLst/>
          </a:prstGeom>
        </p:spPr>
        <p:txBody>
          <a:bodyPr wrap="square">
            <a:spAutoFit/>
          </a:bodyPr>
          <a:lstStyle/>
          <a:p>
            <a:pPr>
              <a:lnSpc>
                <a:spcPct val="90000"/>
              </a:lnSpc>
            </a:pPr>
            <a:r>
              <a:rPr lang="cs-CZ" altLang="en-US" sz="2000" dirty="0">
                <a:cs typeface="Arial" panose="020B0604020202020204" pitchFamily="34" charset="0"/>
              </a:rPr>
              <a:t>CO</a:t>
            </a:r>
            <a:r>
              <a:rPr lang="cs-CZ" altLang="en-US" sz="2000" baseline="-25000" dirty="0">
                <a:cs typeface="Arial" panose="020B0604020202020204" pitchFamily="34" charset="0"/>
              </a:rPr>
              <a:t>2</a:t>
            </a:r>
            <a:r>
              <a:rPr lang="cs-CZ" altLang="en-US" sz="2000" dirty="0">
                <a:cs typeface="Arial" panose="020B0604020202020204" pitchFamily="34" charset="0"/>
              </a:rPr>
              <a:t> se vyrábí především</a:t>
            </a:r>
            <a:r>
              <a:rPr lang="en-GB" altLang="en-US" sz="2000" dirty="0">
                <a:cs typeface="Arial" panose="020B0604020202020204" pitchFamily="34" charset="0"/>
              </a:rPr>
              <a:t> </a:t>
            </a:r>
            <a:r>
              <a:rPr lang="en-GB" altLang="en-US" sz="2000" dirty="0" err="1">
                <a:cs typeface="Arial" panose="020B0604020202020204" pitchFamily="34" charset="0"/>
              </a:rPr>
              <a:t>tepelným</a:t>
            </a:r>
            <a:r>
              <a:rPr lang="en-GB" altLang="en-US" sz="2000" dirty="0">
                <a:cs typeface="Arial" panose="020B0604020202020204" pitchFamily="34" charset="0"/>
              </a:rPr>
              <a:t> </a:t>
            </a:r>
            <a:r>
              <a:rPr lang="en-GB" altLang="en-US" sz="2000" dirty="0" err="1">
                <a:cs typeface="Arial" panose="020B0604020202020204" pitchFamily="34" charset="0"/>
              </a:rPr>
              <a:t>rozkladem</a:t>
            </a:r>
            <a:r>
              <a:rPr lang="cs-CZ" altLang="en-US" sz="2000" dirty="0">
                <a:cs typeface="Arial" panose="020B0604020202020204" pitchFamily="34" charset="0"/>
              </a:rPr>
              <a:t> </a:t>
            </a:r>
            <a:r>
              <a:rPr lang="en-GB" altLang="en-US" sz="2000" dirty="0" err="1">
                <a:cs typeface="Arial" panose="020B0604020202020204" pitchFamily="34" charset="0"/>
              </a:rPr>
              <a:t>vápence</a:t>
            </a:r>
            <a:r>
              <a:rPr lang="cs-CZ" altLang="en-US" sz="2000" dirty="0">
                <a:cs typeface="Arial" panose="020B0604020202020204" pitchFamily="34" charset="0"/>
              </a:rPr>
              <a:t>:</a:t>
            </a:r>
            <a:r>
              <a:rPr lang="en-GB" altLang="en-US" sz="2000" dirty="0">
                <a:cs typeface="Arial" panose="020B0604020202020204" pitchFamily="34" charset="0"/>
              </a:rPr>
              <a:t> </a:t>
            </a:r>
            <a:endParaRPr lang="cs-CZ" altLang="en-US" sz="2000" dirty="0">
              <a:cs typeface="Arial" panose="020B0604020202020204" pitchFamily="34" charset="0"/>
            </a:endParaRPr>
          </a:p>
          <a:p>
            <a:pPr>
              <a:lnSpc>
                <a:spcPct val="90000"/>
              </a:lnSpc>
            </a:pPr>
            <a:r>
              <a:rPr lang="cs-CZ" altLang="en-US" sz="2000" dirty="0">
                <a:cs typeface="Arial" panose="020B0604020202020204" pitchFamily="34" charset="0"/>
              </a:rPr>
              <a:t>		</a:t>
            </a:r>
            <a:r>
              <a:rPr lang="en-GB" altLang="en-US" sz="2000" dirty="0" err="1">
                <a:cs typeface="Arial" panose="020B0604020202020204" pitchFamily="34" charset="0"/>
              </a:rPr>
              <a:t>CaCO</a:t>
            </a:r>
            <a:r>
              <a:rPr lang="en-GB" altLang="en-US" sz="2000" baseline="-25000" dirty="0" err="1">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CaO</a:t>
            </a:r>
            <a:r>
              <a:rPr lang="en-GB" altLang="en-US" sz="2000" dirty="0">
                <a:cs typeface="Arial" panose="020B0604020202020204" pitchFamily="34" charset="0"/>
              </a:rPr>
              <a:t> + CO</a:t>
            </a:r>
            <a:r>
              <a:rPr lang="en-GB" altLang="en-US" sz="2000" baseline="-25000" dirty="0">
                <a:cs typeface="Arial" panose="020B0604020202020204" pitchFamily="34" charset="0"/>
              </a:rPr>
              <a:t>2</a:t>
            </a:r>
          </a:p>
          <a:p>
            <a:pPr>
              <a:lnSpc>
                <a:spcPct val="90000"/>
              </a:lnSpc>
            </a:pPr>
            <a:endParaRPr lang="cs-CZ" altLang="en-US" sz="800" dirty="0">
              <a:cs typeface="Arial" panose="020B0604020202020204" pitchFamily="34" charset="0"/>
            </a:endParaRPr>
          </a:p>
          <a:p>
            <a:pPr>
              <a:lnSpc>
                <a:spcPct val="90000"/>
              </a:lnSpc>
            </a:pPr>
            <a:r>
              <a:rPr lang="cs-CZ" altLang="en-US" sz="2000" dirty="0">
                <a:cs typeface="Arial" panose="020B0604020202020204" pitchFamily="34" charset="0"/>
              </a:rPr>
              <a:t>Je surovinou pro výrobu močoviny a methanolu.</a:t>
            </a:r>
          </a:p>
        </p:txBody>
      </p:sp>
      <p:sp>
        <p:nvSpPr>
          <p:cNvPr id="2" name="Obdélník 1"/>
          <p:cNvSpPr/>
          <p:nvPr/>
        </p:nvSpPr>
        <p:spPr>
          <a:xfrm>
            <a:off x="157316" y="1550712"/>
            <a:ext cx="4953000" cy="1754326"/>
          </a:xfrm>
          <a:prstGeom prst="rect">
            <a:avLst/>
          </a:prstGeom>
        </p:spPr>
        <p:txBody>
          <a:bodyPr wrap="square">
            <a:spAutoFit/>
          </a:bodyPr>
          <a:lstStyle/>
          <a:p>
            <a:pPr algn="just"/>
            <a:r>
              <a:rPr lang="cs-CZ" altLang="en-US" sz="2000" b="1" dirty="0">
                <a:cs typeface="Arial" panose="020B0604020202020204" pitchFamily="34" charset="0"/>
              </a:rPr>
              <a:t>Kyselina uhličitá H</a:t>
            </a:r>
            <a:r>
              <a:rPr lang="cs-CZ" altLang="en-US" sz="2000" b="1" baseline="-25000" dirty="0">
                <a:cs typeface="Arial" panose="020B0604020202020204" pitchFamily="34" charset="0"/>
              </a:rPr>
              <a:t>2</a:t>
            </a:r>
            <a:r>
              <a:rPr lang="cs-CZ" altLang="en-US" sz="2000" b="1" dirty="0">
                <a:cs typeface="Arial" panose="020B0604020202020204" pitchFamily="34" charset="0"/>
              </a:rPr>
              <a:t>CO</a:t>
            </a:r>
            <a:r>
              <a:rPr lang="cs-CZ" altLang="en-US" sz="2000" b="1" baseline="-25000" dirty="0">
                <a:cs typeface="Arial" panose="020B0604020202020204" pitchFamily="34" charset="0"/>
              </a:rPr>
              <a:t>3</a:t>
            </a:r>
            <a:r>
              <a:rPr lang="cs-CZ" altLang="en-US" sz="2000" b="1" dirty="0">
                <a:cs typeface="Arial" panose="020B0604020202020204" pitchFamily="34" charset="0"/>
              </a:rPr>
              <a:t> </a:t>
            </a:r>
          </a:p>
          <a:p>
            <a:pPr algn="just"/>
            <a:endParaRPr lang="cs-CZ" altLang="en-US" sz="800" dirty="0">
              <a:cs typeface="Arial" panose="020B0604020202020204" pitchFamily="34" charset="0"/>
            </a:endParaRPr>
          </a:p>
          <a:p>
            <a:pPr algn="just"/>
            <a:r>
              <a:rPr lang="cs-CZ" altLang="en-US" sz="2000" dirty="0">
                <a:cs typeface="Arial" panose="020B0604020202020204" pitchFamily="34" charset="0"/>
              </a:rPr>
              <a:t>- slabá kyselina; při rozpouštění CO</a:t>
            </a:r>
            <a:r>
              <a:rPr lang="cs-CZ" altLang="en-US" sz="2000" baseline="-25000" dirty="0">
                <a:cs typeface="Arial" panose="020B0604020202020204" pitchFamily="34" charset="0"/>
              </a:rPr>
              <a:t>2</a:t>
            </a:r>
            <a:r>
              <a:rPr lang="cs-CZ" altLang="en-US" sz="2000" dirty="0">
                <a:cs typeface="Arial" panose="020B0604020202020204" pitchFamily="34" charset="0"/>
              </a:rPr>
              <a:t> ve vodě pouze menší část CO</a:t>
            </a:r>
            <a:r>
              <a:rPr lang="cs-CZ" altLang="en-US" sz="2000" baseline="-25000" dirty="0">
                <a:cs typeface="Arial" panose="020B0604020202020204" pitchFamily="34" charset="0"/>
              </a:rPr>
              <a:t>2</a:t>
            </a:r>
            <a:r>
              <a:rPr lang="cs-CZ" altLang="en-US" sz="2000" dirty="0">
                <a:cs typeface="Arial" panose="020B0604020202020204" pitchFamily="34" charset="0"/>
              </a:rPr>
              <a:t> </a:t>
            </a:r>
            <a:r>
              <a:rPr lang="cs-CZ" altLang="en-US" sz="2000" dirty="0" err="1">
                <a:cs typeface="Arial" panose="020B0604020202020204" pitchFamily="34" charset="0"/>
              </a:rPr>
              <a:t>zreaguje</a:t>
            </a:r>
            <a:r>
              <a:rPr lang="cs-CZ" altLang="en-US" sz="2000" dirty="0">
                <a:cs typeface="Arial" panose="020B0604020202020204" pitchFamily="34" charset="0"/>
              </a:rPr>
              <a:t> na kyselinu, větší část molekul rozpuštěného CO</a:t>
            </a:r>
            <a:r>
              <a:rPr lang="cs-CZ" altLang="en-US" sz="2000" baseline="-25000" dirty="0">
                <a:cs typeface="Arial" panose="020B0604020202020204" pitchFamily="34" charset="0"/>
              </a:rPr>
              <a:t>2</a:t>
            </a:r>
            <a:r>
              <a:rPr lang="cs-CZ" altLang="en-US" sz="2000" dirty="0">
                <a:cs typeface="Arial" panose="020B0604020202020204" pitchFamily="34" charset="0"/>
              </a:rPr>
              <a:t> zůstane v roztoku ve formě hydratovaných molekul. </a:t>
            </a:r>
          </a:p>
        </p:txBody>
      </p:sp>
      <p:pic>
        <p:nvPicPr>
          <p:cNvPr id="5632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179" y="3457038"/>
            <a:ext cx="230602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Sparklet - klikněte pro zobrazení detail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52962"/>
            <a:ext cx="3029591" cy="3008553"/>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431" y="3757075"/>
            <a:ext cx="194310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DAE5A88-7A37-7C24-BC8F-3DD2DDA1E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298054"/>
            <a:ext cx="3518719" cy="210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03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52400" y="228600"/>
            <a:ext cx="8839200" cy="6248400"/>
          </a:xfrm>
        </p:spPr>
        <p:txBody>
          <a:bodyPr>
            <a:noAutofit/>
          </a:bodyPr>
          <a:lstStyle/>
          <a:p>
            <a:pPr algn="just" eaLnBrk="1" hangingPunct="1">
              <a:buFont typeface="Wingdings" pitchFamily="2" charset="2"/>
              <a:buNone/>
            </a:pPr>
            <a:r>
              <a:rPr lang="cs-CZ" altLang="en-US" sz="2000" b="1" dirty="0">
                <a:cs typeface="Arial" panose="020B0604020202020204" pitchFamily="34" charset="0"/>
              </a:rPr>
              <a:t>Uhličitany a hydrogenuhličitany</a:t>
            </a:r>
          </a:p>
          <a:p>
            <a:pPr algn="just" eaLnBrk="1" hangingPunct="1">
              <a:buFontTx/>
              <a:buChar char="-"/>
            </a:pPr>
            <a:r>
              <a:rPr lang="cs-CZ" altLang="en-US" sz="2000" dirty="0">
                <a:cs typeface="Arial" panose="020B0604020202020204" pitchFamily="34" charset="0"/>
              </a:rPr>
              <a:t>uhličitany alkalických</a:t>
            </a:r>
            <a:r>
              <a:rPr lang="en-US" altLang="en-US" sz="2000" dirty="0">
                <a:cs typeface="Arial" panose="020B0604020202020204" pitchFamily="34" charset="0"/>
              </a:rPr>
              <a:t> </a:t>
            </a:r>
            <a:r>
              <a:rPr lang="cs-CZ" altLang="en-US" sz="2000" dirty="0">
                <a:cs typeface="Arial" panose="020B0604020202020204" pitchFamily="34" charset="0"/>
              </a:rPr>
              <a:t>kovů kromě Li</a:t>
            </a:r>
            <a:r>
              <a:rPr lang="cs-CZ" altLang="en-US" sz="2000" baseline="-25000" dirty="0">
                <a:cs typeface="Arial" panose="020B0604020202020204" pitchFamily="34" charset="0"/>
              </a:rPr>
              <a:t>2</a:t>
            </a:r>
            <a:r>
              <a:rPr lang="cs-CZ" altLang="en-US" sz="2000" dirty="0">
                <a:cs typeface="Arial" panose="020B0604020202020204" pitchFamily="34" charset="0"/>
              </a:rPr>
              <a:t>CO</a:t>
            </a:r>
            <a:r>
              <a:rPr lang="cs-CZ" altLang="en-US" sz="2000" baseline="-25000" dirty="0">
                <a:cs typeface="Arial" panose="020B0604020202020204" pitchFamily="34" charset="0"/>
              </a:rPr>
              <a:t>3</a:t>
            </a:r>
            <a:r>
              <a:rPr lang="cs-CZ" altLang="en-US" sz="2000" dirty="0">
                <a:cs typeface="Arial" panose="020B0604020202020204" pitchFamily="34" charset="0"/>
              </a:rPr>
              <a:t> dobře rozpustné ve vodě, ostatní uhličitany málo rozpustné.</a:t>
            </a:r>
          </a:p>
          <a:p>
            <a:pPr algn="just" eaLnBrk="1" hangingPunct="1">
              <a:buFont typeface="Wingdings" pitchFamily="2" charset="2"/>
              <a:buNone/>
            </a:pPr>
            <a:r>
              <a:rPr lang="cs-CZ" altLang="en-US" sz="2000" dirty="0">
                <a:cs typeface="Arial" panose="020B0604020202020204" pitchFamily="34" charset="0"/>
              </a:rPr>
              <a:t>- uhličitany alkalických kovů reagují ve vodě alkalicky v důsledku hydrolytické rovnováhy:</a:t>
            </a:r>
          </a:p>
          <a:p>
            <a:pPr algn="just" eaLnBrk="1" hangingPunct="1">
              <a:buFont typeface="Wingdings" pitchFamily="2" charset="2"/>
              <a:buNone/>
            </a:pPr>
            <a:r>
              <a:rPr lang="cs-CZ" altLang="en-US" sz="2000" dirty="0">
                <a:cs typeface="Arial" panose="020B0604020202020204" pitchFamily="34" charset="0"/>
              </a:rPr>
              <a:t>	CO</a:t>
            </a:r>
            <a:r>
              <a:rPr lang="cs-CZ" altLang="en-US" sz="2000" baseline="-25000" dirty="0">
                <a:cs typeface="Arial" panose="020B0604020202020204" pitchFamily="34" charset="0"/>
              </a:rPr>
              <a:t>3</a:t>
            </a:r>
            <a:r>
              <a:rPr lang="cs-CZ" altLang="en-US" sz="2000" baseline="30000" dirty="0">
                <a:cs typeface="Arial" panose="020B0604020202020204" pitchFamily="34" charset="0"/>
              </a:rPr>
              <a:t>2-</a:t>
            </a:r>
            <a:r>
              <a:rPr lang="cs-CZ" altLang="en-US" sz="2000" dirty="0">
                <a:cs typeface="Arial" panose="020B0604020202020204" pitchFamily="34" charset="0"/>
              </a:rPr>
              <a:t> + H</a:t>
            </a:r>
            <a:r>
              <a:rPr lang="cs-CZ" altLang="en-US" sz="2000" baseline="-25000" dirty="0">
                <a:cs typeface="Arial" panose="020B0604020202020204" pitchFamily="34" charset="0"/>
              </a:rPr>
              <a:t>2</a:t>
            </a:r>
            <a:r>
              <a:rPr lang="cs-CZ" altLang="en-US" sz="2000" dirty="0">
                <a:cs typeface="Arial" panose="020B0604020202020204" pitchFamily="34" charset="0"/>
              </a:rPr>
              <a:t>O ↔ HCO</a:t>
            </a:r>
            <a:r>
              <a:rPr lang="cs-CZ" altLang="en-US" sz="2000" baseline="-25000" dirty="0">
                <a:cs typeface="Arial" panose="020B0604020202020204" pitchFamily="34" charset="0"/>
              </a:rPr>
              <a:t>3</a:t>
            </a:r>
            <a:r>
              <a:rPr lang="cs-CZ" altLang="en-US" sz="2000" baseline="30000" dirty="0">
                <a:cs typeface="Arial" panose="020B0604020202020204" pitchFamily="34" charset="0"/>
              </a:rPr>
              <a:t>-</a:t>
            </a:r>
            <a:r>
              <a:rPr lang="cs-CZ" altLang="en-US" sz="2000" dirty="0">
                <a:cs typeface="Arial" panose="020B0604020202020204" pitchFamily="34" charset="0"/>
              </a:rPr>
              <a:t> + OH</a:t>
            </a:r>
            <a:r>
              <a:rPr lang="cs-CZ" altLang="en-US" sz="2000" baseline="30000" dirty="0">
                <a:cs typeface="Arial" panose="020B0604020202020204" pitchFamily="34" charset="0"/>
              </a:rPr>
              <a:t>-</a:t>
            </a:r>
          </a:p>
          <a:p>
            <a:pPr algn="just">
              <a:buNone/>
            </a:pPr>
            <a:r>
              <a:rPr lang="cs-CZ" altLang="en-US" sz="2000" dirty="0">
                <a:cs typeface="Arial" panose="020B0604020202020204" pitchFamily="34" charset="0"/>
              </a:rPr>
              <a:t>- připravují se zaváděním CO</a:t>
            </a:r>
            <a:r>
              <a:rPr lang="cs-CZ" altLang="en-US" sz="2000" baseline="-25000" dirty="0">
                <a:cs typeface="Arial" panose="020B0604020202020204" pitchFamily="34" charset="0"/>
              </a:rPr>
              <a:t>2</a:t>
            </a:r>
            <a:r>
              <a:rPr lang="cs-CZ" altLang="en-US" sz="2000" dirty="0">
                <a:cs typeface="Arial" panose="020B0604020202020204" pitchFamily="34" charset="0"/>
              </a:rPr>
              <a:t> do roztoků hydroxidů</a:t>
            </a:r>
          </a:p>
          <a:p>
            <a:pPr eaLnBrk="1" hangingPunct="1">
              <a:buFont typeface="Wingdings" pitchFamily="2" charset="2"/>
              <a:buNone/>
            </a:pPr>
            <a:endParaRPr lang="cs-CZ" altLang="en-US" sz="2000" baseline="30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hydrogenuhličitany obecně rozpustnější, </a:t>
            </a:r>
            <a:r>
              <a:rPr lang="cs-CZ" altLang="en-US" sz="2000" u="sng" dirty="0">
                <a:cs typeface="Arial" panose="020B0604020202020204" pitchFamily="34" charset="0"/>
              </a:rPr>
              <a:t>známy jen u nejelektropozitivnějších kovů </a:t>
            </a:r>
          </a:p>
          <a:p>
            <a:pPr algn="just" eaLnBrk="1" hangingPunct="1">
              <a:buFont typeface="Wingdings" pitchFamily="2" charset="2"/>
              <a:buNone/>
            </a:pPr>
            <a:endParaRPr lang="cs-CZ" altLang="en-US" sz="2000" dirty="0">
              <a:cs typeface="Arial" panose="020B0604020202020204" pitchFamily="34" charset="0"/>
            </a:endParaRPr>
          </a:p>
          <a:p>
            <a:pPr algn="just">
              <a:buNone/>
            </a:pPr>
            <a:r>
              <a:rPr lang="cs-CZ" sz="2000" b="1" dirty="0">
                <a:cs typeface="Arial" panose="020B0604020202020204" pitchFamily="34" charset="0"/>
              </a:rPr>
              <a:t>Uhličitan sodný Na</a:t>
            </a:r>
            <a:r>
              <a:rPr lang="cs-CZ" sz="2000" b="1" baseline="-25000" dirty="0">
                <a:cs typeface="Arial" panose="020B0604020202020204" pitchFamily="34" charset="0"/>
              </a:rPr>
              <a:t>2</a:t>
            </a:r>
            <a:r>
              <a:rPr lang="cs-CZ" sz="2000" b="1" dirty="0">
                <a:cs typeface="Arial" panose="020B0604020202020204" pitchFamily="34" charset="0"/>
              </a:rPr>
              <a:t>CO</a:t>
            </a:r>
            <a:r>
              <a:rPr lang="cs-CZ" sz="2000" b="1" baseline="-25000" dirty="0">
                <a:cs typeface="Arial" panose="020B0604020202020204" pitchFamily="34" charset="0"/>
              </a:rPr>
              <a:t>3</a:t>
            </a:r>
            <a:endParaRPr lang="cs-CZ" sz="2000" b="1" dirty="0">
              <a:cs typeface="Arial" panose="020B0604020202020204" pitchFamily="34" charset="0"/>
            </a:endParaRPr>
          </a:p>
          <a:p>
            <a:pPr marL="0" indent="0" algn="just">
              <a:buNone/>
            </a:pPr>
            <a:r>
              <a:rPr lang="cs-CZ" sz="2000" b="1" dirty="0">
                <a:cs typeface="Arial" panose="020B0604020202020204" pitchFamily="34" charset="0"/>
              </a:rPr>
              <a:t> </a:t>
            </a:r>
            <a:r>
              <a:rPr lang="cs-CZ" sz="2000" dirty="0">
                <a:cs typeface="Arial" panose="020B0604020202020204" pitchFamily="34" charset="0"/>
              </a:rPr>
              <a:t>soda, soda na praní, kalcinovaná soda, = bílý prášek,  ve vodě se snadno rozpouští za uvolnění hydratačního tepla. Krystalizací za laboratorní teploty lze získat tzv. krystalovou sodu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·10H</a:t>
            </a:r>
            <a:r>
              <a:rPr lang="cs-CZ" sz="2000" baseline="-25000" dirty="0">
                <a:cs typeface="Arial" panose="020B0604020202020204" pitchFamily="34" charset="0"/>
              </a:rPr>
              <a:t>2</a:t>
            </a:r>
            <a:r>
              <a:rPr lang="cs-CZ" sz="2000" dirty="0">
                <a:cs typeface="Arial" panose="020B0604020202020204" pitchFamily="34" charset="0"/>
              </a:rPr>
              <a:t>O).</a:t>
            </a:r>
          </a:p>
          <a:p>
            <a:pPr marL="0" indent="0" algn="just">
              <a:buNone/>
            </a:pPr>
            <a:r>
              <a:rPr lang="cs-CZ" sz="2000" dirty="0">
                <a:cs typeface="Arial" panose="020B0604020202020204" pitchFamily="34" charset="0"/>
              </a:rPr>
              <a:t>   Soda se používá při výrobě skla, papíru a detergentů. Časté je i použití jako prostředku pro vytvoření zásaditého prostředí. </a:t>
            </a:r>
          </a:p>
          <a:p>
            <a:pPr marL="0" indent="0" algn="just">
              <a:buNone/>
            </a:pPr>
            <a:r>
              <a:rPr lang="cs-CZ" sz="2000" dirty="0">
                <a:cs typeface="Arial" panose="020B0604020202020204" pitchFamily="34" charset="0"/>
              </a:rPr>
              <a:t>   V domácnosti je soda používána jako změkčovadlo vody (váže ionty hořčíku a vápníku za vzniku nerozpustných uhličitanů). </a:t>
            </a:r>
          </a:p>
        </p:txBody>
      </p:sp>
    </p:spTree>
    <p:extLst>
      <p:ext uri="{BB962C8B-B14F-4D97-AF65-F5344CB8AC3E}">
        <p14:creationId xmlns:p14="http://schemas.microsoft.com/office/powerpoint/2010/main" val="40081950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73421" y="304800"/>
            <a:ext cx="8641979" cy="6217087"/>
          </a:xfrm>
          <a:prstGeom prst="rect">
            <a:avLst/>
          </a:prstGeom>
        </p:spPr>
        <p:txBody>
          <a:bodyPr wrap="square">
            <a:spAutoFit/>
          </a:bodyPr>
          <a:lstStyle/>
          <a:p>
            <a:r>
              <a:rPr lang="cs-CZ" sz="2000" dirty="0">
                <a:cs typeface="Arial" panose="020B0604020202020204" pitchFamily="34" charset="0"/>
              </a:rPr>
              <a:t>Soda je také používána ve fotografických procesech jako pH regulátor k zajištění stabilního zásaditého prostředí nutného pro správnou funkci vývojek. </a:t>
            </a:r>
          </a:p>
          <a:p>
            <a:endParaRPr lang="cs-CZ" sz="800" dirty="0">
              <a:cs typeface="Arial" panose="020B0604020202020204" pitchFamily="34" charset="0"/>
            </a:endParaRPr>
          </a:p>
          <a:p>
            <a:r>
              <a:rPr lang="cs-CZ" sz="2000" dirty="0">
                <a:cs typeface="Arial" panose="020B0604020202020204" pitchFamily="34" charset="0"/>
              </a:rPr>
              <a:t> </a:t>
            </a:r>
          </a:p>
          <a:p>
            <a:r>
              <a:rPr lang="cs-CZ" sz="2000" b="1" dirty="0">
                <a:cs typeface="Arial" panose="020B0604020202020204" pitchFamily="34" charset="0"/>
              </a:rPr>
              <a:t>Výroba</a:t>
            </a:r>
            <a:r>
              <a:rPr lang="cs-CZ" sz="2000" dirty="0">
                <a:cs typeface="Arial" panose="020B0604020202020204" pitchFamily="34" charset="0"/>
              </a:rPr>
              <a:t>:</a:t>
            </a:r>
          </a:p>
          <a:p>
            <a:endParaRPr lang="cs-CZ" sz="1000" dirty="0">
              <a:cs typeface="Arial" panose="020B0604020202020204" pitchFamily="34" charset="0"/>
            </a:endParaRPr>
          </a:p>
          <a:p>
            <a:r>
              <a:rPr lang="cs-CZ" sz="2000" b="1" i="1" dirty="0" err="1">
                <a:cs typeface="Arial" panose="020B0604020202020204" pitchFamily="34" charset="0"/>
              </a:rPr>
              <a:t>Leblancův</a:t>
            </a:r>
            <a:r>
              <a:rPr lang="cs-CZ" sz="2000" b="1" i="1" dirty="0">
                <a:cs typeface="Arial" panose="020B0604020202020204" pitchFamily="34" charset="0"/>
              </a:rPr>
              <a:t> postup</a:t>
            </a:r>
          </a:p>
          <a:p>
            <a:r>
              <a:rPr lang="cs-CZ" sz="2000" dirty="0">
                <a:cs typeface="Arial" panose="020B0604020202020204" pitchFamily="34" charset="0"/>
              </a:rPr>
              <a:t>Na chlorid sodný se působí koncentrovanou kyselinou sírovou </a:t>
            </a:r>
          </a:p>
          <a:p>
            <a:pPr algn="ctr"/>
            <a:r>
              <a:rPr lang="cs-CZ" sz="2000" dirty="0">
                <a:cs typeface="Arial" panose="020B0604020202020204" pitchFamily="34" charset="0"/>
              </a:rPr>
              <a:t>2 </a:t>
            </a:r>
            <a:r>
              <a:rPr lang="cs-CZ" sz="2000" dirty="0" err="1">
                <a:cs typeface="Arial" panose="020B0604020202020204" pitchFamily="34" charset="0"/>
              </a:rPr>
              <a:t>NaCl</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Na</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+ 2 </a:t>
            </a:r>
            <a:r>
              <a:rPr lang="cs-CZ" sz="2000" dirty="0" err="1">
                <a:cs typeface="Arial" panose="020B0604020202020204" pitchFamily="34" charset="0"/>
              </a:rPr>
              <a:t>HCl</a:t>
            </a:r>
            <a:endParaRPr lang="cs-CZ" sz="2000" dirty="0">
              <a:cs typeface="Arial" panose="020B0604020202020204" pitchFamily="34" charset="0"/>
            </a:endParaRPr>
          </a:p>
          <a:p>
            <a:r>
              <a:rPr lang="cs-CZ" sz="2000" dirty="0">
                <a:cs typeface="Arial" panose="020B0604020202020204" pitchFamily="34" charset="0"/>
              </a:rPr>
              <a:t>Síran sodný se poté smísí s vápencem a uhlím a taví se v peci: </a:t>
            </a:r>
          </a:p>
          <a:p>
            <a:pPr algn="ctr"/>
            <a:r>
              <a:rPr lang="cs-CZ" sz="2000" dirty="0">
                <a:cs typeface="Arial" panose="020B0604020202020204" pitchFamily="34" charset="0"/>
              </a:rPr>
              <a:t>Na</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CaCO</a:t>
            </a:r>
            <a:r>
              <a:rPr lang="cs-CZ" sz="2000" baseline="-25000" dirty="0">
                <a:cs typeface="Arial" panose="020B0604020202020204" pitchFamily="34" charset="0"/>
              </a:rPr>
              <a:t>3</a:t>
            </a:r>
            <a:r>
              <a:rPr lang="cs-CZ" sz="2000" dirty="0">
                <a:cs typeface="Arial" panose="020B0604020202020204" pitchFamily="34" charset="0"/>
              </a:rPr>
              <a:t> + 2 C →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+ 2 CO</a:t>
            </a:r>
            <a:r>
              <a:rPr lang="cs-CZ" sz="2000" baseline="-25000" dirty="0">
                <a:cs typeface="Arial" panose="020B0604020202020204" pitchFamily="34" charset="0"/>
              </a:rPr>
              <a:t>2</a:t>
            </a:r>
            <a:r>
              <a:rPr lang="cs-CZ" sz="2000" dirty="0">
                <a:cs typeface="Arial" panose="020B0604020202020204" pitchFamily="34" charset="0"/>
              </a:rPr>
              <a:t> + </a:t>
            </a:r>
            <a:r>
              <a:rPr lang="cs-CZ" sz="2000" dirty="0" err="1">
                <a:cs typeface="Arial" panose="020B0604020202020204" pitchFamily="34" charset="0"/>
              </a:rPr>
              <a:t>CaS</a:t>
            </a:r>
            <a:endParaRPr lang="cs-CZ" sz="2000" dirty="0">
              <a:cs typeface="Arial" panose="020B0604020202020204" pitchFamily="34" charset="0"/>
            </a:endParaRPr>
          </a:p>
          <a:p>
            <a:r>
              <a:rPr lang="cs-CZ" sz="2000" dirty="0">
                <a:cs typeface="Arial" panose="020B0604020202020204" pitchFamily="34" charset="0"/>
              </a:rPr>
              <a:t>Z vychladlé taveniny je poté uhličitan sodný </a:t>
            </a:r>
            <a:r>
              <a:rPr lang="cs-CZ" sz="2000" dirty="0" err="1">
                <a:cs typeface="Arial" panose="020B0604020202020204" pitchFamily="34" charset="0"/>
              </a:rPr>
              <a:t>vyloužen</a:t>
            </a:r>
            <a:r>
              <a:rPr lang="cs-CZ" sz="2000" dirty="0">
                <a:cs typeface="Arial" panose="020B0604020202020204" pitchFamily="34" charset="0"/>
              </a:rPr>
              <a:t> vodou.</a:t>
            </a:r>
          </a:p>
          <a:p>
            <a:endParaRPr lang="cs-CZ" sz="2000" dirty="0">
              <a:cs typeface="Arial" panose="020B0604020202020204" pitchFamily="34" charset="0"/>
            </a:endParaRPr>
          </a:p>
          <a:p>
            <a:r>
              <a:rPr lang="cs-CZ" sz="2000" b="1" i="1" dirty="0">
                <a:cs typeface="Arial" panose="020B0604020202020204" pitchFamily="34" charset="0"/>
              </a:rPr>
              <a:t>Solvayův postup</a:t>
            </a:r>
          </a:p>
          <a:p>
            <a:r>
              <a:rPr lang="cs-CZ" sz="2000" dirty="0">
                <a:cs typeface="Arial" panose="020B0604020202020204" pitchFamily="34" charset="0"/>
              </a:rPr>
              <a:t>Reakcí hydrogenuhličitanu amonného a chloridu sodného ve vodném roztoku vzniká poměrně málo rozpustný hydrogenuhličitan sodný : </a:t>
            </a:r>
          </a:p>
          <a:p>
            <a:pPr algn="ctr"/>
            <a:r>
              <a:rPr lang="cs-CZ" sz="2000" dirty="0" err="1">
                <a:cs typeface="Arial" panose="020B0604020202020204" pitchFamily="34" charset="0"/>
              </a:rPr>
              <a:t>NaCl</a:t>
            </a:r>
            <a:r>
              <a:rPr lang="cs-CZ" sz="2000" dirty="0">
                <a:cs typeface="Arial" panose="020B0604020202020204" pitchFamily="34" charset="0"/>
              </a:rPr>
              <a:t> + NH</a:t>
            </a:r>
            <a:r>
              <a:rPr lang="cs-CZ" sz="2000" baseline="-25000" dirty="0">
                <a:cs typeface="Arial" panose="020B0604020202020204" pitchFamily="34" charset="0"/>
              </a:rPr>
              <a:t>4</a:t>
            </a:r>
            <a:r>
              <a:rPr lang="cs-CZ" sz="2000" dirty="0">
                <a:cs typeface="Arial" panose="020B0604020202020204" pitchFamily="34" charset="0"/>
              </a:rPr>
              <a:t>HCO</a:t>
            </a:r>
            <a:r>
              <a:rPr lang="cs-CZ" sz="2000" baseline="-25000" dirty="0">
                <a:cs typeface="Arial" panose="020B0604020202020204" pitchFamily="34" charset="0"/>
              </a:rPr>
              <a:t>3</a:t>
            </a:r>
            <a:r>
              <a:rPr lang="cs-CZ" sz="2000" dirty="0">
                <a:cs typeface="Arial" panose="020B0604020202020204" pitchFamily="34" charset="0"/>
              </a:rPr>
              <a:t> → NaHCO</a:t>
            </a:r>
            <a:r>
              <a:rPr lang="cs-CZ" sz="2000" baseline="-25000" dirty="0">
                <a:cs typeface="Arial" panose="020B0604020202020204" pitchFamily="34" charset="0"/>
              </a:rPr>
              <a:t>3</a:t>
            </a:r>
            <a:r>
              <a:rPr lang="cs-CZ" sz="2000" dirty="0">
                <a:cs typeface="Arial" panose="020B0604020202020204" pitchFamily="34" charset="0"/>
              </a:rPr>
              <a:t> + NH</a:t>
            </a:r>
            <a:r>
              <a:rPr lang="cs-CZ" sz="2000" baseline="-25000" dirty="0">
                <a:cs typeface="Arial" panose="020B0604020202020204" pitchFamily="34" charset="0"/>
              </a:rPr>
              <a:t>4</a:t>
            </a:r>
            <a:r>
              <a:rPr lang="cs-CZ" sz="2000" dirty="0">
                <a:cs typeface="Arial" panose="020B0604020202020204" pitchFamily="34" charset="0"/>
              </a:rPr>
              <a:t>Cl</a:t>
            </a:r>
          </a:p>
          <a:p>
            <a:r>
              <a:rPr lang="cs-CZ" sz="2000" dirty="0">
                <a:cs typeface="Arial" panose="020B0604020202020204" pitchFamily="34" charset="0"/>
              </a:rPr>
              <a:t>Technicky se postupuje tak, že se do téměř nasyceného roztoku </a:t>
            </a:r>
            <a:r>
              <a:rPr lang="cs-CZ" sz="2000" dirty="0" err="1">
                <a:cs typeface="Arial" panose="020B0604020202020204" pitchFamily="34" charset="0"/>
              </a:rPr>
              <a:t>NaCl</a:t>
            </a:r>
            <a:r>
              <a:rPr lang="cs-CZ" sz="2000" dirty="0">
                <a:cs typeface="Arial" panose="020B0604020202020204" pitchFamily="34" charset="0"/>
              </a:rPr>
              <a:t> zavádí nejprve amoniak a poté oxid uhličitý. Vzniklý hydrogenuhličitan sodný se odfiltruje a zahříváním (kalcinací) převede na uhličitan sodný (kalcinovanou sodu): </a:t>
            </a:r>
          </a:p>
          <a:p>
            <a:pPr algn="ctr"/>
            <a:r>
              <a:rPr lang="cs-CZ" sz="2000" dirty="0">
                <a:cs typeface="Arial" panose="020B0604020202020204" pitchFamily="34" charset="0"/>
              </a:rPr>
              <a:t>2 NaHCO</a:t>
            </a:r>
            <a:r>
              <a:rPr lang="cs-CZ" sz="2000" baseline="-25000" dirty="0">
                <a:cs typeface="Arial" panose="020B0604020202020204" pitchFamily="34" charset="0"/>
              </a:rPr>
              <a:t>3</a:t>
            </a:r>
            <a:r>
              <a:rPr lang="cs-CZ" sz="2000" dirty="0">
                <a:cs typeface="Arial" panose="020B0604020202020204" pitchFamily="34" charset="0"/>
              </a:rPr>
              <a:t> →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 + CO</a:t>
            </a:r>
            <a:r>
              <a:rPr lang="cs-CZ" sz="2000" baseline="-25000" dirty="0">
                <a:cs typeface="Arial" panose="020B0604020202020204" pitchFamily="34" charset="0"/>
              </a:rPr>
              <a:t>2</a:t>
            </a:r>
          </a:p>
        </p:txBody>
      </p:sp>
    </p:spTree>
    <p:extLst>
      <p:ext uri="{BB962C8B-B14F-4D97-AF65-F5344CB8AC3E}">
        <p14:creationId xmlns:p14="http://schemas.microsoft.com/office/powerpoint/2010/main" val="37924195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5410200"/>
            <a:ext cx="8816502" cy="1015663"/>
          </a:xfrm>
          <a:prstGeom prst="rect">
            <a:avLst/>
          </a:prstGeom>
        </p:spPr>
        <p:txBody>
          <a:bodyPr wrap="square">
            <a:spAutoFit/>
          </a:bodyPr>
          <a:lstStyle/>
          <a:p>
            <a:pPr algn="just"/>
            <a:r>
              <a:rPr lang="cs-CZ" sz="2000" b="1" dirty="0">
                <a:cs typeface="Arial" panose="020B0604020202020204" pitchFamily="34" charset="0"/>
              </a:rPr>
              <a:t>Natron</a:t>
            </a:r>
            <a:r>
              <a:rPr lang="cs-CZ" sz="2000" dirty="0">
                <a:cs typeface="Arial" panose="020B0604020202020204" pitchFamily="34" charset="0"/>
              </a:rPr>
              <a:t> obsahuje 4 %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a 25 % NaHCO</a:t>
            </a:r>
            <a:r>
              <a:rPr lang="cs-CZ" sz="2000" baseline="-25000" dirty="0">
                <a:cs typeface="Arial" panose="020B0604020202020204" pitchFamily="34" charset="0"/>
              </a:rPr>
              <a:t>3</a:t>
            </a:r>
            <a:r>
              <a:rPr lang="cs-CZ" sz="2000" dirty="0">
                <a:cs typeface="Arial" panose="020B0604020202020204" pitchFamily="34" charset="0"/>
              </a:rPr>
              <a:t>, vyskytuje se ve vyprahlých oblastech, obzvláště na místech vyschlých jezer v Egyptě. Soda z těchto zdrojů byla již v pradávných dobách používána v Egyptě k mumifikaci a k výrobě skla.</a:t>
            </a:r>
          </a:p>
        </p:txBody>
      </p:sp>
      <p:sp>
        <p:nvSpPr>
          <p:cNvPr id="5" name="Obdélník 4"/>
          <p:cNvSpPr/>
          <p:nvPr/>
        </p:nvSpPr>
        <p:spPr>
          <a:xfrm>
            <a:off x="141050" y="228600"/>
            <a:ext cx="8827851" cy="3477875"/>
          </a:xfrm>
          <a:prstGeom prst="rect">
            <a:avLst/>
          </a:prstGeom>
        </p:spPr>
        <p:txBody>
          <a:bodyPr wrap="square">
            <a:spAutoFit/>
          </a:bodyPr>
          <a:lstStyle/>
          <a:p>
            <a:r>
              <a:rPr lang="cs-CZ" sz="2000" dirty="0">
                <a:cs typeface="Arial" panose="020B0604020202020204" pitchFamily="34" charset="0"/>
              </a:rPr>
              <a:t>Takto získaný oxid uhličitý se znovu odvádí zpět do výroby. Vzniklý chlorid amonný je podroben reakci s hydroxidem vápenatým za vzniku odpadního chloridu vápenatého a uvolnění amoniaku který je znovu použit ve výrobě. </a:t>
            </a:r>
          </a:p>
          <a:p>
            <a:pPr algn="ctr"/>
            <a:r>
              <a:rPr lang="pt-BR" sz="2000" dirty="0">
                <a:cs typeface="Arial" panose="020B0604020202020204" pitchFamily="34" charset="0"/>
              </a:rPr>
              <a:t>Ca(OH)</a:t>
            </a:r>
            <a:r>
              <a:rPr lang="pt-BR" sz="2000" baseline="-25000" dirty="0">
                <a:cs typeface="Arial" panose="020B0604020202020204" pitchFamily="34" charset="0"/>
              </a:rPr>
              <a:t>2</a:t>
            </a:r>
            <a:r>
              <a:rPr lang="pt-BR" sz="2000" dirty="0">
                <a:cs typeface="Arial" panose="020B0604020202020204" pitchFamily="34" charset="0"/>
              </a:rPr>
              <a:t> + 2 NH</a:t>
            </a:r>
            <a:r>
              <a:rPr lang="pt-BR" sz="2000" baseline="-25000" dirty="0">
                <a:cs typeface="Arial" panose="020B0604020202020204" pitchFamily="34" charset="0"/>
              </a:rPr>
              <a:t>4</a:t>
            </a:r>
            <a:r>
              <a:rPr lang="pt-BR" sz="2000" dirty="0">
                <a:cs typeface="Arial" panose="020B0604020202020204" pitchFamily="34" charset="0"/>
              </a:rPr>
              <a:t>Cl → CaCl</a:t>
            </a:r>
            <a:r>
              <a:rPr lang="pt-BR" sz="2000" baseline="-25000" dirty="0">
                <a:cs typeface="Arial" panose="020B0604020202020204" pitchFamily="34" charset="0"/>
              </a:rPr>
              <a:t>2</a:t>
            </a:r>
            <a:r>
              <a:rPr lang="pt-BR" sz="2000" dirty="0">
                <a:cs typeface="Arial" panose="020B0604020202020204" pitchFamily="34" charset="0"/>
              </a:rPr>
              <a:t> + 2 NH</a:t>
            </a:r>
            <a:r>
              <a:rPr lang="pt-BR" sz="2000" baseline="-25000" dirty="0">
                <a:cs typeface="Arial" panose="020B0604020202020204" pitchFamily="34" charset="0"/>
              </a:rPr>
              <a:t>3</a:t>
            </a:r>
            <a:r>
              <a:rPr lang="pt-BR" sz="2000" dirty="0">
                <a:cs typeface="Arial" panose="020B0604020202020204" pitchFamily="34" charset="0"/>
              </a:rPr>
              <a:t> + 2 H</a:t>
            </a:r>
            <a:r>
              <a:rPr lang="pt-BR" sz="2000" baseline="-25000" dirty="0">
                <a:cs typeface="Arial" panose="020B0604020202020204" pitchFamily="34" charset="0"/>
              </a:rPr>
              <a:t>2</a:t>
            </a:r>
            <a:r>
              <a:rPr lang="pt-BR" sz="2000" dirty="0">
                <a:cs typeface="Arial" panose="020B0604020202020204" pitchFamily="34" charset="0"/>
              </a:rPr>
              <a:t>O</a:t>
            </a:r>
            <a:endParaRPr lang="cs-CZ" sz="2000" dirty="0">
              <a:cs typeface="Arial" panose="020B0604020202020204" pitchFamily="34" charset="0"/>
            </a:endParaRPr>
          </a:p>
          <a:p>
            <a:endParaRPr lang="cs-CZ" sz="2000" dirty="0">
              <a:cs typeface="Arial" panose="020B0604020202020204" pitchFamily="34" charset="0"/>
            </a:endParaRPr>
          </a:p>
          <a:p>
            <a:r>
              <a:rPr lang="cs-CZ" sz="2000" b="1" dirty="0">
                <a:cs typeface="Arial" panose="020B0604020202020204" pitchFamily="34" charset="0"/>
              </a:rPr>
              <a:t>Výroba z </a:t>
            </a:r>
            <a:r>
              <a:rPr lang="cs-CZ" sz="2000" b="1" dirty="0" err="1">
                <a:cs typeface="Arial" panose="020B0604020202020204" pitchFamily="34" charset="0"/>
              </a:rPr>
              <a:t>trony</a:t>
            </a:r>
            <a:endParaRPr lang="cs-CZ" sz="2000" b="1" dirty="0">
              <a:cs typeface="Arial" panose="020B0604020202020204" pitchFamily="34" charset="0"/>
            </a:endParaRPr>
          </a:p>
          <a:p>
            <a:r>
              <a:rPr lang="cs-CZ" sz="2000" dirty="0">
                <a:cs typeface="Arial" panose="020B0604020202020204" pitchFamily="34" charset="0"/>
              </a:rPr>
              <a:t>  </a:t>
            </a:r>
            <a:r>
              <a:rPr lang="en-US" sz="2000" dirty="0">
                <a:cs typeface="Arial" panose="020B0604020202020204" pitchFamily="34" charset="0"/>
              </a:rPr>
              <a:t>- </a:t>
            </a:r>
            <a:r>
              <a:rPr lang="cs-CZ" sz="2000" dirty="0">
                <a:cs typeface="Arial" panose="020B0604020202020204" pitchFamily="34" charset="0"/>
              </a:rPr>
              <a:t>minerál </a:t>
            </a:r>
            <a:r>
              <a:rPr lang="cs-CZ" sz="2000" b="1" dirty="0" err="1">
                <a:cs typeface="Arial" panose="020B0604020202020204" pitchFamily="34" charset="0"/>
              </a:rPr>
              <a:t>trona</a:t>
            </a:r>
            <a:r>
              <a:rPr lang="cs-CZ" sz="2000" dirty="0">
                <a:cs typeface="Arial" panose="020B0604020202020204" pitchFamily="34" charset="0"/>
              </a:rPr>
              <a:t>,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.NaHCO</a:t>
            </a:r>
            <a:r>
              <a:rPr lang="cs-CZ" sz="2000" baseline="-25000" dirty="0">
                <a:cs typeface="Arial" panose="020B0604020202020204" pitchFamily="34" charset="0"/>
              </a:rPr>
              <a:t>3</a:t>
            </a:r>
            <a:r>
              <a:rPr lang="cs-CZ" sz="2000" dirty="0">
                <a:cs typeface="Arial" panose="020B0604020202020204" pitchFamily="34" charset="0"/>
              </a:rPr>
              <a:t>.2H</a:t>
            </a:r>
            <a:r>
              <a:rPr lang="cs-CZ" sz="2000" baseline="-25000" dirty="0">
                <a:cs typeface="Arial" panose="020B0604020202020204" pitchFamily="34" charset="0"/>
              </a:rPr>
              <a:t>2</a:t>
            </a:r>
            <a:r>
              <a:rPr lang="cs-CZ" sz="2000" dirty="0">
                <a:cs typeface="Arial" panose="020B0604020202020204" pitchFamily="34" charset="0"/>
              </a:rPr>
              <a:t>O, byl objeven r. 1937. Výroba z </a:t>
            </a:r>
            <a:r>
              <a:rPr lang="cs-CZ" sz="2000" dirty="0" err="1">
                <a:cs typeface="Arial" panose="020B0604020202020204" pitchFamily="34" charset="0"/>
              </a:rPr>
              <a:t>trony</a:t>
            </a:r>
            <a:r>
              <a:rPr lang="cs-CZ" sz="2000" dirty="0">
                <a:cs typeface="Arial" panose="020B0604020202020204" pitchFamily="34" charset="0"/>
              </a:rPr>
              <a:t> je ekologická, investičně málo náročná a poskytuje levný produkt. Výroba sody z </a:t>
            </a:r>
            <a:r>
              <a:rPr lang="cs-CZ" sz="2000" dirty="0" err="1">
                <a:cs typeface="Arial" panose="020B0604020202020204" pitchFamily="34" charset="0"/>
              </a:rPr>
              <a:t>trony</a:t>
            </a:r>
            <a:r>
              <a:rPr lang="cs-CZ" sz="2000" dirty="0">
                <a:cs typeface="Arial" panose="020B0604020202020204" pitchFamily="34" charset="0"/>
              </a:rPr>
              <a:t> kryje přibližně 30 % její celosvětové spotřeby</a:t>
            </a:r>
            <a:r>
              <a:rPr lang="en-US" sz="2000" dirty="0">
                <a:cs typeface="Arial" panose="020B0604020202020204" pitchFamily="34" charset="0"/>
              </a:rPr>
              <a:t> </a:t>
            </a:r>
            <a:r>
              <a:rPr lang="cs-CZ" sz="2000" dirty="0">
                <a:cs typeface="Arial" panose="020B0604020202020204" pitchFamily="34" charset="0"/>
              </a:rPr>
              <a:t>(USA, Keňa, Turecko). V USA jsou dnes v provozu jen čtyři Solvayovy jednotky a většina sody je vyráběna z </a:t>
            </a:r>
            <a:r>
              <a:rPr lang="cs-CZ" sz="2000" dirty="0" err="1">
                <a:cs typeface="Arial" panose="020B0604020202020204" pitchFamily="34" charset="0"/>
              </a:rPr>
              <a:t>trony</a:t>
            </a:r>
            <a:r>
              <a:rPr lang="cs-CZ" sz="2000" dirty="0">
                <a:cs typeface="Arial" panose="020B0604020202020204" pitchFamily="34" charset="0"/>
              </a:rPr>
              <a:t>. V Evropě, kde není </a:t>
            </a:r>
            <a:r>
              <a:rPr lang="cs-CZ" sz="2000" dirty="0" err="1">
                <a:cs typeface="Arial" panose="020B0604020202020204" pitchFamily="34" charset="0"/>
              </a:rPr>
              <a:t>trona</a:t>
            </a:r>
            <a:r>
              <a:rPr lang="cs-CZ" sz="2000" dirty="0">
                <a:cs typeface="Arial" panose="020B0604020202020204" pitchFamily="34" charset="0"/>
              </a:rPr>
              <a:t> k dispozici, se vyrábí soda stále Solvayovým postupem. </a:t>
            </a:r>
          </a:p>
        </p:txBody>
      </p:sp>
      <p:pic>
        <p:nvPicPr>
          <p:cNvPr id="84994" name="Picture 2" descr="Owens Lake, Kaliforn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799252"/>
            <a:ext cx="2417446" cy="155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9028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SodiumBicarbon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8468" y="5377926"/>
            <a:ext cx="1804797" cy="83534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52400" y="273183"/>
            <a:ext cx="8839200" cy="5940088"/>
          </a:xfrm>
          <a:prstGeom prst="rect">
            <a:avLst/>
          </a:prstGeom>
          <a:noFill/>
        </p:spPr>
        <p:txBody>
          <a:bodyPr wrap="square" rtlCol="0">
            <a:spAutoFit/>
          </a:bodyPr>
          <a:lstStyle/>
          <a:p>
            <a:pPr algn="just"/>
            <a:r>
              <a:rPr lang="cs-CZ" sz="2000" b="1" dirty="0">
                <a:cs typeface="Arial" panose="020B0604020202020204" pitchFamily="34" charset="0"/>
              </a:rPr>
              <a:t>Hydrogenuhličitan sodný</a:t>
            </a:r>
            <a:r>
              <a:rPr lang="cs-CZ" sz="2000" dirty="0">
                <a:cs typeface="Arial" panose="020B0604020202020204" pitchFamily="34" charset="0"/>
              </a:rPr>
              <a:t> (NaHCO</a:t>
            </a:r>
            <a:r>
              <a:rPr lang="cs-CZ" sz="2000" baseline="-25000" dirty="0">
                <a:cs typeface="Arial" panose="020B0604020202020204" pitchFamily="34" charset="0"/>
              </a:rPr>
              <a:t>3</a:t>
            </a:r>
            <a:r>
              <a:rPr lang="cs-CZ" sz="2000" dirty="0">
                <a:cs typeface="Arial" panose="020B0604020202020204" pitchFamily="34" charset="0"/>
              </a:rPr>
              <a:t>)</a:t>
            </a:r>
          </a:p>
          <a:p>
            <a:pPr algn="just"/>
            <a:r>
              <a:rPr lang="cs-CZ" sz="800" dirty="0">
                <a:cs typeface="Arial" panose="020B0604020202020204" pitchFamily="34" charset="0"/>
              </a:rPr>
              <a:t> </a:t>
            </a:r>
          </a:p>
          <a:p>
            <a:pPr algn="just"/>
            <a:r>
              <a:rPr lang="cs-CZ" sz="2000" dirty="0">
                <a:cs typeface="Arial" panose="020B0604020202020204" pitchFamily="34" charset="0"/>
              </a:rPr>
              <a:t> jedlá soda, soda </a:t>
            </a:r>
            <a:r>
              <a:rPr lang="cs-CZ" sz="2000" dirty="0" err="1">
                <a:cs typeface="Arial" panose="020B0604020202020204" pitchFamily="34" charset="0"/>
              </a:rPr>
              <a:t>bicarbona</a:t>
            </a:r>
            <a:r>
              <a:rPr lang="cs-CZ" sz="2000" dirty="0">
                <a:cs typeface="Arial" panose="020B0604020202020204" pitchFamily="34" charset="0"/>
              </a:rPr>
              <a:t>,  je bílý prášek rozpustný ve </a:t>
            </a:r>
          </a:p>
          <a:p>
            <a:pPr algn="just"/>
            <a:r>
              <a:rPr lang="cs-CZ" sz="2000" dirty="0">
                <a:cs typeface="Arial" panose="020B0604020202020204" pitchFamily="34" charset="0"/>
              </a:rPr>
              <a:t>vodě za vzniku roztoku se zásaditým pH. </a:t>
            </a:r>
          </a:p>
          <a:p>
            <a:pPr algn="just"/>
            <a:r>
              <a:rPr lang="cs-CZ" sz="2000" dirty="0">
                <a:cs typeface="Arial" panose="020B0604020202020204" pitchFamily="34" charset="0"/>
              </a:rPr>
              <a:t>- součást kypřicích prášků  do pečiva a šumivých prášků do nápojů (</a:t>
            </a:r>
            <a:r>
              <a:rPr lang="cs-CZ" sz="2000" dirty="0"/>
              <a:t>E500)</a:t>
            </a:r>
            <a:r>
              <a:rPr lang="cs-CZ" sz="2000" dirty="0">
                <a:cs typeface="Arial" panose="020B0604020202020204" pitchFamily="34" charset="0"/>
              </a:rPr>
              <a:t>. </a:t>
            </a:r>
          </a:p>
          <a:p>
            <a:pPr algn="just"/>
            <a:r>
              <a:rPr lang="cs-CZ" sz="2000" dirty="0">
                <a:cs typeface="Arial" panose="020B0604020202020204" pitchFamily="34" charset="0"/>
              </a:rPr>
              <a:t>- součást náplně práškových hasicích přístrojů.</a:t>
            </a:r>
          </a:p>
          <a:p>
            <a:pPr algn="just"/>
            <a:r>
              <a:rPr lang="cs-CZ" sz="2000" dirty="0">
                <a:cs typeface="Arial" panose="020B0604020202020204" pitchFamily="34" charset="0"/>
              </a:rPr>
              <a:t>- </a:t>
            </a:r>
            <a:r>
              <a:rPr lang="cs-CZ" sz="2000" dirty="0" err="1">
                <a:cs typeface="Arial" panose="020B0604020202020204" pitchFamily="34" charset="0"/>
              </a:rPr>
              <a:t>antacidum</a:t>
            </a:r>
            <a:r>
              <a:rPr lang="cs-CZ" sz="2000" dirty="0">
                <a:cs typeface="Arial" panose="020B0604020202020204" pitchFamily="34" charset="0"/>
              </a:rPr>
              <a:t> při překyselení žaludku („pálení žáhy“). Ze stejného důvodu bývá součástí krmných směsí pro zvířata. Zlepšuje </a:t>
            </a:r>
            <a:r>
              <a:rPr lang="cs-CZ" sz="2000" dirty="0" err="1">
                <a:cs typeface="Arial" panose="020B0604020202020204" pitchFamily="34" charset="0"/>
              </a:rPr>
              <a:t>bachorovou</a:t>
            </a:r>
            <a:r>
              <a:rPr lang="cs-CZ" sz="2000" dirty="0">
                <a:cs typeface="Arial" panose="020B0604020202020204" pitchFamily="34" charset="0"/>
              </a:rPr>
              <a:t> výkonnost, stabilizuje pH bachoru snížením kyselosti prostředí.</a:t>
            </a:r>
          </a:p>
          <a:p>
            <a:pPr algn="just"/>
            <a:endParaRPr lang="cs-CZ" sz="2000" dirty="0">
              <a:cs typeface="Arial" panose="020B0604020202020204" pitchFamily="34" charset="0"/>
            </a:endParaRPr>
          </a:p>
          <a:p>
            <a:pPr algn="just"/>
            <a:r>
              <a:rPr lang="cs-CZ" sz="2000" dirty="0">
                <a:cs typeface="Arial" panose="020B0604020202020204" pitchFamily="34" charset="0"/>
              </a:rPr>
              <a:t>Hydrogenuhličitan sodný je prekurzorem pro výrobu sody (Na2CO3) tzv. Solvayovým procesem: </a:t>
            </a:r>
          </a:p>
          <a:p>
            <a:pPr algn="ctr"/>
            <a:r>
              <a:rPr lang="cs-CZ" sz="2000" dirty="0">
                <a:cs typeface="Arial" panose="020B0604020202020204" pitchFamily="34" charset="0"/>
              </a:rPr>
              <a:t>NH</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 + </a:t>
            </a:r>
            <a:r>
              <a:rPr lang="cs-CZ" sz="2000" dirty="0" err="1">
                <a:cs typeface="Arial" panose="020B0604020202020204" pitchFamily="34" charset="0"/>
              </a:rPr>
              <a:t>NaCl</a:t>
            </a:r>
            <a:r>
              <a:rPr lang="cs-CZ" sz="2000" dirty="0">
                <a:cs typeface="Arial" panose="020B0604020202020204" pitchFamily="34" charset="0"/>
              </a:rPr>
              <a:t> + CO</a:t>
            </a:r>
            <a:r>
              <a:rPr lang="cs-CZ" sz="2000" baseline="-25000" dirty="0">
                <a:cs typeface="Arial" panose="020B0604020202020204" pitchFamily="34" charset="0"/>
              </a:rPr>
              <a:t>2</a:t>
            </a:r>
            <a:r>
              <a:rPr lang="cs-CZ" sz="2000" dirty="0">
                <a:cs typeface="Arial" panose="020B0604020202020204" pitchFamily="34" charset="0"/>
              </a:rPr>
              <a:t> -&gt; NH</a:t>
            </a:r>
            <a:r>
              <a:rPr lang="cs-CZ" sz="2000" baseline="-25000" dirty="0">
                <a:cs typeface="Arial" panose="020B0604020202020204" pitchFamily="34" charset="0"/>
              </a:rPr>
              <a:t>4</a:t>
            </a:r>
            <a:r>
              <a:rPr lang="cs-CZ" sz="2000" dirty="0">
                <a:cs typeface="Arial" panose="020B0604020202020204" pitchFamily="34" charset="0"/>
              </a:rPr>
              <a:t>Cl + NaHCO</a:t>
            </a:r>
            <a:r>
              <a:rPr lang="cs-CZ" sz="2000" baseline="-25000" dirty="0">
                <a:cs typeface="Arial" panose="020B0604020202020204" pitchFamily="34" charset="0"/>
              </a:rPr>
              <a:t>3</a:t>
            </a:r>
            <a:r>
              <a:rPr lang="cs-CZ" sz="2000" dirty="0">
                <a:cs typeface="Arial" panose="020B0604020202020204" pitchFamily="34" charset="0"/>
              </a:rPr>
              <a:t> </a:t>
            </a:r>
          </a:p>
          <a:p>
            <a:pPr algn="ctr"/>
            <a:endParaRPr lang="cs-CZ" sz="2000" dirty="0">
              <a:cs typeface="Arial" panose="020B0604020202020204" pitchFamily="34" charset="0"/>
            </a:endParaRPr>
          </a:p>
          <a:p>
            <a:pPr algn="just"/>
            <a:r>
              <a:rPr lang="cs-CZ" sz="2000" dirty="0">
                <a:cs typeface="Arial" panose="020B0604020202020204" pitchFamily="34" charset="0"/>
              </a:rPr>
              <a:t>Dá se také použít pro bělení zubů, neutralizaci poleptání kyselinou, pro změkčení potravin vařených ve vodě, jako čistící prostředek v domácnosti, k pohlcení nežádoucích pachů, ... </a:t>
            </a:r>
          </a:p>
          <a:p>
            <a:pPr algn="just"/>
            <a:endParaRPr lang="cs-CZ" sz="2000" dirty="0">
              <a:cs typeface="Arial" panose="020B0604020202020204" pitchFamily="34" charset="0"/>
            </a:endParaRPr>
          </a:p>
          <a:p>
            <a:pPr algn="ctr"/>
            <a:endParaRPr lang="cs-CZ" sz="2000" dirty="0">
              <a:cs typeface="Arial" panose="020B0604020202020204" pitchFamily="34" charset="0"/>
            </a:endParaRPr>
          </a:p>
        </p:txBody>
      </p:sp>
      <p:sp>
        <p:nvSpPr>
          <p:cNvPr id="6" name="Obdélník 5"/>
          <p:cNvSpPr/>
          <p:nvPr/>
        </p:nvSpPr>
        <p:spPr>
          <a:xfrm>
            <a:off x="228600" y="5713827"/>
            <a:ext cx="5105400" cy="707886"/>
          </a:xfrm>
          <a:prstGeom prst="rect">
            <a:avLst/>
          </a:prstGeom>
        </p:spPr>
        <p:txBody>
          <a:bodyPr wrap="square">
            <a:spAutoFit/>
          </a:bodyPr>
          <a:lstStyle/>
          <a:p>
            <a:pPr lvl="0" fontAlgn="base">
              <a:spcBef>
                <a:spcPct val="0"/>
              </a:spcBef>
              <a:spcAft>
                <a:spcPct val="0"/>
              </a:spcAft>
            </a:pPr>
            <a:r>
              <a:rPr lang="cs-CZ" altLang="cs-CZ" sz="2000" dirty="0">
                <a:solidFill>
                  <a:srgbClr val="222222"/>
                </a:solidFill>
                <a:cs typeface="Arial" pitchFamily="34" charset="0"/>
              </a:rPr>
              <a:t>Jeho </a:t>
            </a:r>
            <a:r>
              <a:rPr lang="cs-CZ" altLang="cs-CZ" sz="2000" dirty="0">
                <a:cs typeface="Arial" pitchFamily="34" charset="0"/>
              </a:rPr>
              <a:t>tepelný rozklad </a:t>
            </a:r>
            <a:r>
              <a:rPr lang="cs-CZ" altLang="cs-CZ" sz="2000" dirty="0">
                <a:solidFill>
                  <a:srgbClr val="222222"/>
                </a:solidFill>
                <a:cs typeface="Arial" pitchFamily="34" charset="0"/>
              </a:rPr>
              <a:t>probíhá podle reakce: </a:t>
            </a:r>
            <a:endParaRPr lang="cs-CZ" altLang="cs-CZ" sz="2000" dirty="0">
              <a:cs typeface="Arial" pitchFamily="34" charset="0"/>
            </a:endParaRPr>
          </a:p>
          <a:p>
            <a:pPr lvl="1" indent="-457200" eaLnBrk="0" fontAlgn="base" hangingPunct="0">
              <a:spcBef>
                <a:spcPct val="0"/>
              </a:spcBef>
              <a:spcAft>
                <a:spcPct val="0"/>
              </a:spcAft>
            </a:pPr>
            <a:r>
              <a:rPr lang="cs-CZ" altLang="cs-CZ" sz="2000" dirty="0">
                <a:solidFill>
                  <a:srgbClr val="222222"/>
                </a:solidFill>
                <a:cs typeface="Arial" pitchFamily="34" charset="0"/>
              </a:rPr>
              <a:t>2 NaHCO</a:t>
            </a:r>
            <a:r>
              <a:rPr lang="cs-CZ" altLang="cs-CZ" sz="2000" baseline="-25000" dirty="0">
                <a:solidFill>
                  <a:srgbClr val="222222"/>
                </a:solidFill>
                <a:cs typeface="Arial" pitchFamily="34" charset="0"/>
              </a:rPr>
              <a:t>3</a:t>
            </a:r>
            <a:r>
              <a:rPr lang="cs-CZ" altLang="cs-CZ" sz="2000" dirty="0">
                <a:solidFill>
                  <a:srgbClr val="222222"/>
                </a:solidFill>
                <a:cs typeface="Arial" pitchFamily="34" charset="0"/>
              </a:rPr>
              <a:t>   →   Na</a:t>
            </a:r>
            <a:r>
              <a:rPr lang="cs-CZ" altLang="cs-CZ" sz="2000" baseline="-25000" dirty="0">
                <a:solidFill>
                  <a:srgbClr val="222222"/>
                </a:solidFill>
                <a:cs typeface="Arial" pitchFamily="34" charset="0"/>
              </a:rPr>
              <a:t>2</a:t>
            </a:r>
            <a:r>
              <a:rPr lang="cs-CZ" altLang="cs-CZ" sz="2000" dirty="0">
                <a:solidFill>
                  <a:srgbClr val="222222"/>
                </a:solidFill>
                <a:cs typeface="Arial" pitchFamily="34" charset="0"/>
              </a:rPr>
              <a:t>CO</a:t>
            </a:r>
            <a:r>
              <a:rPr lang="cs-CZ" altLang="cs-CZ" sz="2000" baseline="-25000" dirty="0">
                <a:solidFill>
                  <a:srgbClr val="222222"/>
                </a:solidFill>
                <a:cs typeface="Arial" pitchFamily="34" charset="0"/>
              </a:rPr>
              <a:t>3</a:t>
            </a:r>
            <a:r>
              <a:rPr lang="cs-CZ" altLang="cs-CZ" sz="2000" dirty="0">
                <a:solidFill>
                  <a:srgbClr val="222222"/>
                </a:solidFill>
                <a:cs typeface="Arial" pitchFamily="34" charset="0"/>
              </a:rPr>
              <a:t> + H</a:t>
            </a:r>
            <a:r>
              <a:rPr lang="cs-CZ" altLang="cs-CZ" sz="2000" baseline="-25000" dirty="0">
                <a:solidFill>
                  <a:srgbClr val="222222"/>
                </a:solidFill>
                <a:cs typeface="Arial" pitchFamily="34" charset="0"/>
              </a:rPr>
              <a:t>2</a:t>
            </a:r>
            <a:r>
              <a:rPr lang="cs-CZ" altLang="cs-CZ" sz="2000" dirty="0">
                <a:solidFill>
                  <a:srgbClr val="222222"/>
                </a:solidFill>
                <a:cs typeface="Arial" pitchFamily="34" charset="0"/>
              </a:rPr>
              <a:t>O + CO</a:t>
            </a:r>
            <a:r>
              <a:rPr lang="cs-CZ" altLang="cs-CZ" sz="2000" baseline="-25000" dirty="0">
                <a:solidFill>
                  <a:srgbClr val="222222"/>
                </a:solidFill>
                <a:cs typeface="Arial" pitchFamily="34" charset="0"/>
              </a:rPr>
              <a:t>2</a:t>
            </a:r>
          </a:p>
        </p:txBody>
      </p:sp>
    </p:spTree>
    <p:extLst>
      <p:ext uri="{BB962C8B-B14F-4D97-AF65-F5344CB8AC3E}">
        <p14:creationId xmlns:p14="http://schemas.microsoft.com/office/powerpoint/2010/main" val="4035826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55571" y="304800"/>
            <a:ext cx="8839200" cy="4401205"/>
          </a:xfrm>
          <a:prstGeom prst="rect">
            <a:avLst/>
          </a:prstGeom>
        </p:spPr>
        <p:txBody>
          <a:bodyPr wrap="square">
            <a:spAutoFit/>
          </a:bodyPr>
          <a:lstStyle/>
          <a:p>
            <a:pPr algn="just"/>
            <a:r>
              <a:rPr lang="cs-CZ" sz="2000" b="1" dirty="0">
                <a:cs typeface="Arial" panose="020B0604020202020204" pitchFamily="34" charset="0"/>
              </a:rPr>
              <a:t>Kypřicí prášek </a:t>
            </a:r>
            <a:r>
              <a:rPr lang="cs-CZ" sz="2000" dirty="0">
                <a:cs typeface="Arial" panose="020B0604020202020204" pitchFamily="34" charset="0"/>
              </a:rPr>
              <a:t>(prášek do pečiva) funguje na principu uvolňování oxidu uhličitého do těsta acidobazickou reakcí, čímž vznikají v těstě bublinky a to se tak nakypřuje. Skládá ze zdroje oxidu uhličitého (typicky hydrogenuhličitan sodný), jedné nebo více kyselých solí a plnidla (škrob). Inertní škrob slouží k pohlcování vlhkosti a umožňuje také lepší sypání a promíšení s dalšími složkami těsta (prášek se také přesněji odměřuje, protože má větší objem).</a:t>
            </a:r>
          </a:p>
          <a:p>
            <a:r>
              <a:rPr lang="cs-CZ" sz="2000" dirty="0">
                <a:cs typeface="Arial" panose="020B0604020202020204" pitchFamily="34" charset="0"/>
              </a:rPr>
              <a:t>   Reakci lze popsat jako kyselinou aktivovaný rozklad hydrogenuhličitanu: </a:t>
            </a:r>
          </a:p>
          <a:p>
            <a:pPr algn="ctr"/>
            <a:r>
              <a:rPr lang="cs-CZ" sz="2000" dirty="0">
                <a:cs typeface="Arial" panose="020B0604020202020204" pitchFamily="34" charset="0"/>
              </a:rPr>
              <a:t>NaHCO</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30000" dirty="0">
                <a:cs typeface="Arial" panose="020B0604020202020204" pitchFamily="34" charset="0"/>
              </a:rPr>
              <a:t>+</a:t>
            </a:r>
            <a:r>
              <a:rPr lang="cs-CZ" sz="2000" dirty="0">
                <a:cs typeface="Arial" panose="020B0604020202020204" pitchFamily="34" charset="0"/>
              </a:rPr>
              <a:t> → Na</a:t>
            </a:r>
            <a:r>
              <a:rPr lang="cs-CZ" sz="2000" baseline="30000" dirty="0">
                <a:cs typeface="Arial" panose="020B0604020202020204" pitchFamily="34" charset="0"/>
              </a:rPr>
              <a:t>+</a:t>
            </a:r>
            <a:r>
              <a:rPr lang="cs-CZ" sz="2000" dirty="0">
                <a:cs typeface="Arial" panose="020B0604020202020204" pitchFamily="34" charset="0"/>
              </a:rPr>
              <a:t> + CO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Kyselé složky v kypřicím prášku jsou </a:t>
            </a:r>
          </a:p>
          <a:p>
            <a:pPr algn="just"/>
            <a:r>
              <a:rPr lang="cs-CZ" sz="2000" i="1" dirty="0">
                <a:cs typeface="Arial" panose="020B0604020202020204" pitchFamily="34" charset="0"/>
              </a:rPr>
              <a:t>   rychle účinkující </a:t>
            </a:r>
            <a:r>
              <a:rPr lang="cs-CZ" sz="2000" dirty="0">
                <a:cs typeface="Arial" panose="020B0604020202020204" pitchFamily="34" charset="0"/>
              </a:rPr>
              <a:t>(reaguje již při pokojové teplotě): </a:t>
            </a:r>
            <a:r>
              <a:rPr lang="cs-CZ" sz="2000" dirty="0" err="1">
                <a:cs typeface="Arial" panose="020B0604020202020204" pitchFamily="34" charset="0"/>
              </a:rPr>
              <a:t>hydrogenvinan</a:t>
            </a:r>
            <a:r>
              <a:rPr lang="cs-CZ" sz="2000" dirty="0">
                <a:cs typeface="Arial" panose="020B0604020202020204" pitchFamily="34" charset="0"/>
              </a:rPr>
              <a:t> draselný, </a:t>
            </a:r>
            <a:r>
              <a:rPr lang="cs-CZ" sz="2000" dirty="0" err="1">
                <a:cs typeface="Arial" panose="020B0604020202020204" pitchFamily="34" charset="0"/>
              </a:rPr>
              <a:t>dihydrogenfosforečnan</a:t>
            </a:r>
            <a:r>
              <a:rPr lang="cs-CZ" sz="2000" dirty="0">
                <a:cs typeface="Arial" panose="020B0604020202020204" pitchFamily="34" charset="0"/>
              </a:rPr>
              <a:t> vápenatý.</a:t>
            </a:r>
          </a:p>
          <a:p>
            <a:pPr algn="just"/>
            <a:r>
              <a:rPr lang="cs-CZ" sz="2000" i="1" dirty="0">
                <a:cs typeface="Arial" panose="020B0604020202020204" pitchFamily="34" charset="0"/>
              </a:rPr>
              <a:t>   pomalu účinkující </a:t>
            </a:r>
            <a:r>
              <a:rPr lang="cs-CZ" sz="2000" dirty="0">
                <a:cs typeface="Arial" panose="020B0604020202020204" pitchFamily="34" charset="0"/>
              </a:rPr>
              <a:t>(reaguje až po zahřátí v troubě): síran </a:t>
            </a:r>
            <a:r>
              <a:rPr lang="cs-CZ" sz="2000" dirty="0" err="1">
                <a:cs typeface="Arial" panose="020B0604020202020204" pitchFamily="34" charset="0"/>
              </a:rPr>
              <a:t>hlinito</a:t>
            </a:r>
            <a:r>
              <a:rPr lang="cs-CZ" sz="2000" dirty="0">
                <a:cs typeface="Arial" panose="020B0604020202020204" pitchFamily="34" charset="0"/>
              </a:rPr>
              <a:t>-sodný, fosforečnan </a:t>
            </a:r>
            <a:r>
              <a:rPr lang="cs-CZ" sz="2000" dirty="0" err="1">
                <a:cs typeface="Arial" panose="020B0604020202020204" pitchFamily="34" charset="0"/>
              </a:rPr>
              <a:t>hlinito</a:t>
            </a:r>
            <a:r>
              <a:rPr lang="cs-CZ" sz="2000" dirty="0">
                <a:cs typeface="Arial" panose="020B0604020202020204" pitchFamily="34" charset="0"/>
              </a:rPr>
              <a:t>-sodný, </a:t>
            </a:r>
            <a:r>
              <a:rPr lang="cs-CZ" sz="2000" dirty="0" err="1">
                <a:cs typeface="Arial" panose="020B0604020202020204" pitchFamily="34" charset="0"/>
              </a:rPr>
              <a:t>dihydrogendifosforečnan</a:t>
            </a:r>
            <a:r>
              <a:rPr lang="cs-CZ" sz="2000" dirty="0">
                <a:cs typeface="Arial" panose="020B0604020202020204" pitchFamily="34" charset="0"/>
              </a:rPr>
              <a:t> sodný.</a:t>
            </a:r>
          </a:p>
          <a:p>
            <a:pPr algn="just"/>
            <a:endParaRPr lang="cs-CZ" sz="2000" dirty="0">
              <a:cs typeface="Arial" panose="020B0604020202020204" pitchFamily="34" charset="0"/>
            </a:endParaRPr>
          </a:p>
        </p:txBody>
      </p:sp>
      <p:pic>
        <p:nvPicPr>
          <p:cNvPr id="634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617" y="4495800"/>
            <a:ext cx="1604962" cy="2234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142008" y="5356180"/>
            <a:ext cx="3886201" cy="646331"/>
          </a:xfrm>
          <a:prstGeom prst="rect">
            <a:avLst/>
          </a:prstGeom>
          <a:noFill/>
        </p:spPr>
        <p:txBody>
          <a:bodyPr wrap="square" rtlCol="0">
            <a:spAutoFit/>
          </a:bodyPr>
          <a:lstStyle/>
          <a:p>
            <a:pPr algn="just"/>
            <a:r>
              <a:rPr lang="cs-CZ" dirty="0">
                <a:cs typeface="Arial" panose="020B0604020202020204" pitchFamily="34" charset="0"/>
              </a:rPr>
              <a:t>Autorem současné formy kypřícího prášku je německý lékárník A. </a:t>
            </a:r>
            <a:r>
              <a:rPr lang="cs-CZ" dirty="0" err="1">
                <a:cs typeface="Arial" panose="020B0604020202020204" pitchFamily="34" charset="0"/>
              </a:rPr>
              <a:t>Oetker</a:t>
            </a:r>
            <a:endParaRPr lang="cs-CZ" dirty="0">
              <a:cs typeface="Arial" panose="020B0604020202020204" pitchFamily="34" charset="0"/>
            </a:endParaRPr>
          </a:p>
        </p:txBody>
      </p:sp>
      <p:pic>
        <p:nvPicPr>
          <p:cNvPr id="6349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789145"/>
            <a:ext cx="2667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347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2140" y="152400"/>
            <a:ext cx="8889460" cy="1631216"/>
          </a:xfrm>
          <a:prstGeom prst="rect">
            <a:avLst/>
          </a:prstGeom>
        </p:spPr>
        <p:txBody>
          <a:bodyPr wrap="square">
            <a:spAutoFit/>
          </a:bodyPr>
          <a:lstStyle/>
          <a:p>
            <a:pPr algn="just"/>
            <a:r>
              <a:rPr lang="cs-CZ" sz="2000" b="1" dirty="0">
                <a:cs typeface="Arial" panose="020B0604020202020204" pitchFamily="34" charset="0"/>
              </a:rPr>
              <a:t>Šumivé</a:t>
            </a:r>
            <a:r>
              <a:rPr lang="en-US" sz="2000" b="1" dirty="0">
                <a:cs typeface="Arial" panose="020B0604020202020204" pitchFamily="34" charset="0"/>
              </a:rPr>
              <a:t> tablet</a:t>
            </a:r>
            <a:r>
              <a:rPr lang="cs-CZ" sz="2000" b="1" dirty="0">
                <a:cs typeface="Arial" panose="020B0604020202020204" pitchFamily="34" charset="0"/>
              </a:rPr>
              <a:t>y</a:t>
            </a:r>
            <a:r>
              <a:rPr lang="en-US" sz="2000" dirty="0">
                <a:cs typeface="Arial" panose="020B0604020202020204" pitchFamily="34" charset="0"/>
              </a:rPr>
              <a:t> </a:t>
            </a:r>
            <a:r>
              <a:rPr lang="cs-CZ" sz="2000" dirty="0">
                <a:cs typeface="Arial" panose="020B0604020202020204" pitchFamily="34" charset="0"/>
              </a:rPr>
              <a:t>se rozpouštějí ve vodě za vzniku  CO</a:t>
            </a:r>
            <a:r>
              <a:rPr lang="cs-CZ" sz="2000" baseline="-25000" dirty="0">
                <a:cs typeface="Arial" panose="020B0604020202020204" pitchFamily="34" charset="0"/>
              </a:rPr>
              <a:t>2</a:t>
            </a:r>
            <a:r>
              <a:rPr lang="en-US" sz="2000" dirty="0">
                <a:cs typeface="Arial" panose="020B0604020202020204" pitchFamily="34" charset="0"/>
              </a:rPr>
              <a:t>. </a:t>
            </a:r>
            <a:r>
              <a:rPr lang="cs-CZ" sz="2000" dirty="0">
                <a:cs typeface="Arial" panose="020B0604020202020204" pitchFamily="34" charset="0"/>
              </a:rPr>
              <a:t>Obsahují zdroj CO</a:t>
            </a:r>
            <a:r>
              <a:rPr lang="cs-CZ" sz="2000" baseline="-25000" dirty="0">
                <a:cs typeface="Arial" panose="020B0604020202020204" pitchFamily="34" charset="0"/>
              </a:rPr>
              <a:t>2</a:t>
            </a:r>
            <a:r>
              <a:rPr lang="cs-CZ" sz="2000" dirty="0">
                <a:cs typeface="Arial" panose="020B0604020202020204" pitchFamily="34" charset="0"/>
              </a:rPr>
              <a:t>, nejčastěji NaHCO</a:t>
            </a:r>
            <a:r>
              <a:rPr lang="cs-CZ" sz="2000" baseline="-25000" dirty="0">
                <a:cs typeface="Arial" panose="020B0604020202020204" pitchFamily="34" charset="0"/>
              </a:rPr>
              <a:t>3</a:t>
            </a:r>
            <a:r>
              <a:rPr lang="cs-CZ" sz="2000" dirty="0">
                <a:cs typeface="Arial" panose="020B0604020202020204" pitchFamily="34" charset="0"/>
              </a:rPr>
              <a:t>, a kyselou složku, nejčastěji kyselinu citronovou nebo kyselinu vinnou. Suché komponenty jsou smíseny a slisovány do tablet. </a:t>
            </a:r>
            <a:r>
              <a:rPr lang="en-US" sz="2000" dirty="0">
                <a:cs typeface="Arial" panose="020B0604020202020204" pitchFamily="34" charset="0"/>
              </a:rPr>
              <a:t>T</a:t>
            </a:r>
            <a:r>
              <a:rPr lang="cs-CZ" sz="2000" dirty="0" err="1">
                <a:cs typeface="Arial" panose="020B0604020202020204" pitchFamily="34" charset="0"/>
              </a:rPr>
              <a:t>ablety</a:t>
            </a:r>
            <a:r>
              <a:rPr lang="cs-CZ" sz="2000" dirty="0">
                <a:cs typeface="Arial" panose="020B0604020202020204" pitchFamily="34" charset="0"/>
              </a:rPr>
              <a:t> jsou uchovávány v pevně uzavřeném obalu se sušidlem</a:t>
            </a:r>
            <a:r>
              <a:rPr lang="en-US" sz="2000" dirty="0">
                <a:cs typeface="Arial" panose="020B0604020202020204" pitchFamily="34" charset="0"/>
              </a:rPr>
              <a:t>. </a:t>
            </a:r>
            <a:r>
              <a:rPr lang="cs-CZ" sz="2000" dirty="0">
                <a:cs typeface="Arial" panose="020B0604020202020204" pitchFamily="34" charset="0"/>
              </a:rPr>
              <a:t>Ve vodě dochází k rozpuštění a k reakci obou složek za vzniku bublinek CO</a:t>
            </a:r>
            <a:r>
              <a:rPr lang="cs-CZ" sz="2000" baseline="-25000" dirty="0">
                <a:cs typeface="Arial" panose="020B0604020202020204" pitchFamily="34" charset="0"/>
              </a:rPr>
              <a:t>2</a:t>
            </a:r>
            <a:r>
              <a:rPr lang="en-US" sz="2000" dirty="0">
                <a:cs typeface="Arial" panose="020B0604020202020204" pitchFamily="34" charset="0"/>
              </a:rPr>
              <a:t>.</a:t>
            </a:r>
            <a:endParaRPr lang="cs-CZ" sz="2000" dirty="0">
              <a:cs typeface="Arial" panose="020B0604020202020204" pitchFamily="34" charset="0"/>
            </a:endParaRPr>
          </a:p>
        </p:txBody>
      </p:sp>
      <p:pic>
        <p:nvPicPr>
          <p:cNvPr id="553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209800"/>
            <a:ext cx="1362512" cy="239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667000"/>
            <a:ext cx="2600117" cy="206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6" name="Picture 10"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62200"/>
            <a:ext cx="3145367" cy="235902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displaystyle {\mathsf {2\,NaHCO_{3}\ \to \ Na_{2}CO_{3}+H_{2}O+CO_{2}}}}"/>
          <p:cNvSpPr>
            <a:spLocks noChangeAspect="1" noChangeArrowheads="1"/>
          </p:cNvSpPr>
          <p:nvPr/>
        </p:nvSpPr>
        <p:spPr bwMode="auto">
          <a:xfrm>
            <a:off x="18522950" y="579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2895980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4730" y="304800"/>
            <a:ext cx="8654469" cy="2554545"/>
          </a:xfrm>
          <a:prstGeom prst="rect">
            <a:avLst/>
          </a:prstGeom>
        </p:spPr>
        <p:txBody>
          <a:bodyPr wrap="square">
            <a:spAutoFit/>
          </a:bodyPr>
          <a:lstStyle/>
          <a:p>
            <a:r>
              <a:rPr lang="cs-CZ" sz="2000" b="1" dirty="0">
                <a:cs typeface="Arial" panose="020B0604020202020204" pitchFamily="34" charset="0"/>
              </a:rPr>
              <a:t>Uhličitan amonný </a:t>
            </a:r>
            <a:r>
              <a:rPr lang="cs-CZ" sz="2000" dirty="0">
                <a:cs typeface="Arial" panose="020B0604020202020204" pitchFamily="34" charset="0"/>
              </a:rPr>
              <a:t> </a:t>
            </a:r>
            <a:r>
              <a:rPr lang="cs-CZ" sz="2000" b="1" dirty="0">
                <a:cs typeface="Arial" panose="020B0604020202020204" pitchFamily="34" charset="0"/>
              </a:rPr>
              <a:t>(NH</a:t>
            </a:r>
            <a:r>
              <a:rPr lang="cs-CZ" sz="2000" b="1" baseline="-25000" dirty="0">
                <a:cs typeface="Arial" panose="020B0604020202020204" pitchFamily="34" charset="0"/>
              </a:rPr>
              <a:t>4</a:t>
            </a:r>
            <a:r>
              <a:rPr lang="cs-CZ" sz="2000" b="1" dirty="0">
                <a:cs typeface="Arial" panose="020B0604020202020204" pitchFamily="34" charset="0"/>
              </a:rPr>
              <a:t>)</a:t>
            </a:r>
            <a:r>
              <a:rPr lang="cs-CZ" sz="2000" b="1" baseline="-25000" dirty="0">
                <a:cs typeface="Arial" panose="020B0604020202020204" pitchFamily="34" charset="0"/>
              </a:rPr>
              <a:t>2</a:t>
            </a:r>
            <a:r>
              <a:rPr lang="cs-CZ" sz="2000" b="1" dirty="0">
                <a:cs typeface="Arial" panose="020B0604020202020204" pitchFamily="34" charset="0"/>
              </a:rPr>
              <a:t>CO</a:t>
            </a:r>
            <a:r>
              <a:rPr lang="cs-CZ" sz="2000" b="1" baseline="-25000" dirty="0">
                <a:cs typeface="Arial" panose="020B0604020202020204" pitchFamily="34" charset="0"/>
              </a:rPr>
              <a:t>3</a:t>
            </a:r>
            <a:endParaRPr lang="cs-CZ" sz="2000" b="1" dirty="0">
              <a:cs typeface="Arial" panose="020B0604020202020204" pitchFamily="34" charset="0"/>
            </a:endParaRPr>
          </a:p>
          <a:p>
            <a:r>
              <a:rPr lang="cs-CZ" sz="2000" dirty="0">
                <a:cs typeface="Arial" panose="020B0604020202020204" pitchFamily="34" charset="0"/>
              </a:rPr>
              <a:t>     bílá krystalická nebo práškovitá látka</a:t>
            </a:r>
          </a:p>
          <a:p>
            <a:endParaRPr lang="cs-CZ" sz="1000" dirty="0">
              <a:cs typeface="Arial" panose="020B0604020202020204" pitchFamily="34" charset="0"/>
            </a:endParaRPr>
          </a:p>
          <a:p>
            <a:r>
              <a:rPr lang="cs-CZ" sz="2000" dirty="0">
                <a:cs typeface="Arial" panose="020B0604020202020204" pitchFamily="34" charset="0"/>
              </a:rPr>
              <a:t> - jako čichací sůl (pro křísení lidí, kteří omdleli)</a:t>
            </a:r>
          </a:p>
          <a:p>
            <a:endParaRPr lang="cs-CZ" sz="1000" dirty="0">
              <a:cs typeface="Arial" panose="020B0604020202020204" pitchFamily="34" charset="0"/>
            </a:endParaRPr>
          </a:p>
          <a:p>
            <a:pPr marL="285750" indent="-285750">
              <a:buFontTx/>
              <a:buChar char="-"/>
            </a:pPr>
            <a:r>
              <a:rPr lang="cs-CZ" sz="2000" dirty="0">
                <a:cs typeface="Arial" panose="020B0604020202020204" pitchFamily="34" charset="0"/>
              </a:rPr>
              <a:t>v potravinářství se (společně s </a:t>
            </a:r>
            <a:r>
              <a:rPr lang="cs-CZ" sz="2000" b="1" dirty="0">
                <a:cs typeface="Arial" panose="020B0604020202020204" pitchFamily="34" charset="0"/>
              </a:rPr>
              <a:t>hydrogenuhličitanem amonným</a:t>
            </a:r>
            <a:r>
              <a:rPr lang="cs-CZ" sz="2000" dirty="0">
                <a:cs typeface="Arial" panose="020B0604020202020204" pitchFamily="34" charset="0"/>
              </a:rPr>
              <a:t>) označuje jako </a:t>
            </a:r>
            <a:r>
              <a:rPr lang="cs-CZ" sz="2000" b="1" dirty="0">
                <a:cs typeface="Arial" panose="020B0604020202020204" pitchFamily="34" charset="0"/>
              </a:rPr>
              <a:t>E503</a:t>
            </a:r>
            <a:r>
              <a:rPr lang="cs-CZ" sz="2000" dirty="0">
                <a:cs typeface="Arial" panose="020B0604020202020204" pitchFamily="34" charset="0"/>
              </a:rPr>
              <a:t>.</a:t>
            </a:r>
          </a:p>
          <a:p>
            <a:r>
              <a:rPr lang="cs-CZ" sz="2000" dirty="0">
                <a:cs typeface="Arial" panose="020B0604020202020204" pitchFamily="34" charset="0"/>
              </a:rPr>
              <a:t>  = kypřidlo, zvláště v severní Evropě a Skandinávii („amonium“, „cukrářské droždí“)</a:t>
            </a:r>
          </a:p>
        </p:txBody>
      </p:sp>
      <p:pic>
        <p:nvPicPr>
          <p:cNvPr id="61442" name="Picture 2" descr="Strukturní vzorec uhličitanu amonnéh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896" y="304800"/>
            <a:ext cx="2769801"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84729" y="3276600"/>
            <a:ext cx="8742393" cy="2246769"/>
          </a:xfrm>
          <a:prstGeom prst="rect">
            <a:avLst/>
          </a:prstGeom>
        </p:spPr>
        <p:txBody>
          <a:bodyPr wrap="square">
            <a:spAutoFit/>
          </a:bodyPr>
          <a:lstStyle/>
          <a:p>
            <a:pPr algn="just"/>
            <a:r>
              <a:rPr lang="cs-CZ" sz="2000" b="1" dirty="0">
                <a:cs typeface="Arial" panose="020B0604020202020204" pitchFamily="34" charset="0"/>
              </a:rPr>
              <a:t>Uhličitan draselný</a:t>
            </a:r>
            <a:r>
              <a:rPr lang="cs-CZ" sz="2000" dirty="0">
                <a:cs typeface="Arial" panose="020B0604020202020204" pitchFamily="34" charset="0"/>
              </a:rPr>
              <a:t> K</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endParaRPr lang="cs-CZ" sz="2000" dirty="0">
              <a:cs typeface="Arial" panose="020B0604020202020204" pitchFamily="34" charset="0"/>
            </a:endParaRPr>
          </a:p>
          <a:p>
            <a:pPr algn="just"/>
            <a:r>
              <a:rPr lang="cs-CZ" sz="2000" b="1" dirty="0">
                <a:cs typeface="Arial" panose="020B0604020202020204" pitchFamily="34" charset="0"/>
              </a:rPr>
              <a:t>  </a:t>
            </a:r>
            <a:r>
              <a:rPr lang="cs-CZ" sz="2000" dirty="0">
                <a:cs typeface="Arial" panose="020B0604020202020204" pitchFamily="34" charset="0"/>
              </a:rPr>
              <a:t>potaš</a:t>
            </a:r>
            <a:r>
              <a:rPr lang="cs-CZ" sz="2000" b="1" dirty="0">
                <a:cs typeface="Arial" panose="020B0604020202020204" pitchFamily="34" charset="0"/>
              </a:rPr>
              <a:t>, </a:t>
            </a:r>
            <a:r>
              <a:rPr lang="cs-CZ" sz="2000" dirty="0">
                <a:cs typeface="Arial" panose="020B0604020202020204" pitchFamily="34" charset="0"/>
              </a:rPr>
              <a:t> je bílá, silně hygroskopická sůl kyseliny uhličité. Vodné roztoky jsou silně alkalické. Používá se převážně při výrobě skla, v textilním a papírenském průmyslu, při výrobě mazlavých mýdel, je součástí pracích prášků, při výrobě pigmentů, v barvířství a běličství a při praní vlny, při výrobě léků, v analytické chemii, …. Používá se také pro přípravu kyanidu draselného a v zemědělství jako umělé hnojivo, také se používá ve vodních hasicích přístrojích. </a:t>
            </a:r>
          </a:p>
        </p:txBody>
      </p:sp>
      <p:sp>
        <p:nvSpPr>
          <p:cNvPr id="6" name="Obdélník 5"/>
          <p:cNvSpPr/>
          <p:nvPr/>
        </p:nvSpPr>
        <p:spPr>
          <a:xfrm>
            <a:off x="249203" y="5673921"/>
            <a:ext cx="8677919" cy="1015663"/>
          </a:xfrm>
          <a:prstGeom prst="rect">
            <a:avLst/>
          </a:prstGeom>
        </p:spPr>
        <p:txBody>
          <a:bodyPr wrap="square">
            <a:spAutoFit/>
          </a:bodyPr>
          <a:lstStyle/>
          <a:p>
            <a:pPr lvl="0" fontAlgn="base">
              <a:spcBef>
                <a:spcPct val="0"/>
              </a:spcBef>
              <a:spcAft>
                <a:spcPct val="0"/>
              </a:spcAft>
            </a:pPr>
            <a:r>
              <a:rPr lang="cs-CZ" altLang="cs-CZ" sz="2000" dirty="0">
                <a:solidFill>
                  <a:srgbClr val="222222"/>
                </a:solidFill>
                <a:cs typeface="Arial" pitchFamily="34" charset="0"/>
              </a:rPr>
              <a:t>Vyrábí se reakci hydroxidu draselného a oxidu uhličitého</a:t>
            </a:r>
            <a:endParaRPr lang="cs-CZ" altLang="cs-CZ" sz="2000" dirty="0">
              <a:cs typeface="Arial" pitchFamily="34" charset="0"/>
            </a:endParaRPr>
          </a:p>
          <a:p>
            <a:pPr lvl="1" indent="-457200" algn="ctr" eaLnBrk="0" fontAlgn="base" hangingPunct="0">
              <a:spcBef>
                <a:spcPct val="0"/>
              </a:spcBef>
              <a:spcAft>
                <a:spcPct val="0"/>
              </a:spcAft>
            </a:pPr>
            <a:r>
              <a:rPr lang="cs-CZ" altLang="cs-CZ" sz="2000" dirty="0">
                <a:solidFill>
                  <a:srgbClr val="222222"/>
                </a:solidFill>
                <a:cs typeface="Arial" pitchFamily="34" charset="0"/>
              </a:rPr>
              <a:t>2 KOH + CO</a:t>
            </a:r>
            <a:r>
              <a:rPr lang="cs-CZ" altLang="cs-CZ" sz="2000" baseline="-30000" dirty="0">
                <a:solidFill>
                  <a:srgbClr val="222222"/>
                </a:solidFill>
                <a:cs typeface="Arial" pitchFamily="34" charset="0"/>
              </a:rPr>
              <a:t>2</a:t>
            </a:r>
            <a:r>
              <a:rPr lang="cs-CZ" altLang="cs-CZ" sz="2000" dirty="0">
                <a:solidFill>
                  <a:srgbClr val="222222"/>
                </a:solidFill>
                <a:cs typeface="Arial" pitchFamily="34" charset="0"/>
              </a:rPr>
              <a:t> → K</a:t>
            </a:r>
            <a:r>
              <a:rPr lang="cs-CZ" altLang="cs-CZ" sz="2000" baseline="-30000" dirty="0">
                <a:solidFill>
                  <a:srgbClr val="222222"/>
                </a:solidFill>
                <a:cs typeface="Arial" pitchFamily="34" charset="0"/>
              </a:rPr>
              <a:t>2</a:t>
            </a:r>
            <a:r>
              <a:rPr lang="cs-CZ" altLang="cs-CZ" sz="2000" dirty="0">
                <a:solidFill>
                  <a:srgbClr val="222222"/>
                </a:solidFill>
                <a:cs typeface="Arial" pitchFamily="34" charset="0"/>
              </a:rPr>
              <a:t>CO</a:t>
            </a:r>
            <a:r>
              <a:rPr lang="cs-CZ" altLang="cs-CZ" sz="2000" baseline="-30000" dirty="0">
                <a:solidFill>
                  <a:srgbClr val="222222"/>
                </a:solidFill>
                <a:cs typeface="Arial" pitchFamily="34" charset="0"/>
              </a:rPr>
              <a:t>3</a:t>
            </a:r>
            <a:r>
              <a:rPr lang="cs-CZ" altLang="cs-CZ" sz="2000" dirty="0">
                <a:solidFill>
                  <a:srgbClr val="222222"/>
                </a:solidFill>
                <a:cs typeface="Arial" pitchFamily="34" charset="0"/>
              </a:rPr>
              <a:t> + H</a:t>
            </a:r>
            <a:r>
              <a:rPr lang="cs-CZ" altLang="cs-CZ" sz="2000" baseline="-30000" dirty="0">
                <a:solidFill>
                  <a:srgbClr val="222222"/>
                </a:solidFill>
                <a:cs typeface="Arial" pitchFamily="34" charset="0"/>
              </a:rPr>
              <a:t>2</a:t>
            </a:r>
            <a:r>
              <a:rPr lang="cs-CZ" altLang="cs-CZ" sz="2000" dirty="0">
                <a:solidFill>
                  <a:srgbClr val="222222"/>
                </a:solidFill>
                <a:cs typeface="Arial" pitchFamily="34" charset="0"/>
              </a:rPr>
              <a:t>O</a:t>
            </a:r>
          </a:p>
          <a:p>
            <a:pPr lvl="1" indent="-457200" algn="just" eaLnBrk="0" fontAlgn="base" hangingPunct="0">
              <a:spcBef>
                <a:spcPct val="0"/>
              </a:spcBef>
              <a:spcAft>
                <a:spcPct val="0"/>
              </a:spcAft>
            </a:pPr>
            <a:r>
              <a:rPr lang="cs-CZ" altLang="cs-CZ" sz="2000" dirty="0">
                <a:solidFill>
                  <a:srgbClr val="222222"/>
                </a:solidFill>
                <a:cs typeface="Arial" pitchFamily="34" charset="0"/>
              </a:rPr>
              <a:t>Dříve též loužením popela ze dřeva.</a:t>
            </a:r>
          </a:p>
        </p:txBody>
      </p:sp>
    </p:spTree>
    <p:extLst>
      <p:ext uri="{BB962C8B-B14F-4D97-AF65-F5344CB8AC3E}">
        <p14:creationId xmlns:p14="http://schemas.microsoft.com/office/powerpoint/2010/main" val="549472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2399" y="228600"/>
            <a:ext cx="7564187" cy="830997"/>
          </a:xfrm>
          <a:prstGeom prst="rect">
            <a:avLst/>
          </a:prstGeom>
          <a:noFill/>
        </p:spPr>
        <p:txBody>
          <a:bodyPr wrap="none" rtlCol="0">
            <a:spAutoFit/>
          </a:bodyPr>
          <a:lstStyle/>
          <a:p>
            <a:r>
              <a:rPr lang="cs-CZ" sz="2000" b="1" dirty="0">
                <a:cs typeface="Arial" panose="020B0604020202020204" pitchFamily="34" charset="0"/>
              </a:rPr>
              <a:t>Uhličitan vápenatý CaCO</a:t>
            </a:r>
            <a:r>
              <a:rPr lang="cs-CZ" sz="2000" b="1" baseline="-25000" dirty="0">
                <a:cs typeface="Arial" panose="020B0604020202020204" pitchFamily="34" charset="0"/>
              </a:rPr>
              <a:t>3</a:t>
            </a:r>
          </a:p>
          <a:p>
            <a:r>
              <a:rPr lang="cs-CZ" sz="800" dirty="0">
                <a:cs typeface="Arial" panose="020B0604020202020204" pitchFamily="34" charset="0"/>
              </a:rPr>
              <a:t> </a:t>
            </a:r>
            <a:endParaRPr lang="en-US" sz="800" dirty="0">
              <a:cs typeface="Arial" panose="020B0604020202020204" pitchFamily="34" charset="0"/>
            </a:endParaRPr>
          </a:p>
          <a:p>
            <a:r>
              <a:rPr lang="cs-CZ" sz="2000" dirty="0">
                <a:cs typeface="Arial" panose="020B0604020202020204" pitchFamily="34" charset="0"/>
              </a:rPr>
              <a:t> bílá krystalická látka, vyskytuje se v několika krystalických modifikacích</a:t>
            </a:r>
          </a:p>
        </p:txBody>
      </p:sp>
      <p:pic>
        <p:nvPicPr>
          <p:cNvPr id="6"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5625" y="1192161"/>
            <a:ext cx="4397368" cy="2831519"/>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152399" y="4183283"/>
            <a:ext cx="8839201" cy="2492990"/>
          </a:xfrm>
          <a:prstGeom prst="rect">
            <a:avLst/>
          </a:prstGeom>
        </p:spPr>
        <p:txBody>
          <a:bodyPr wrap="square">
            <a:spAutoFit/>
          </a:bodyPr>
          <a:lstStyle/>
          <a:p>
            <a:r>
              <a:rPr lang="cs-CZ" sz="2000" dirty="0">
                <a:cs typeface="Arial" panose="020B0604020202020204" pitchFamily="34" charset="0"/>
              </a:rPr>
              <a:t>Termickým rozkladem (zahříváním) se uhličitan vápenatý rozkládá za vzniku oxidu vápenatého a oxidu uhličitého (pálení vápna): </a:t>
            </a:r>
          </a:p>
          <a:p>
            <a:pPr algn="ctr"/>
            <a:r>
              <a:rPr lang="cs-CZ" sz="2000" dirty="0">
                <a:cs typeface="Arial" panose="020B0604020202020204" pitchFamily="34" charset="0"/>
              </a:rPr>
              <a:t>CaCO</a:t>
            </a:r>
            <a:r>
              <a:rPr lang="cs-CZ" sz="2000" baseline="-25000" dirty="0">
                <a:cs typeface="Arial" panose="020B0604020202020204" pitchFamily="34" charset="0"/>
              </a:rPr>
              <a:t>3</a:t>
            </a:r>
            <a:r>
              <a:rPr lang="cs-CZ" sz="2000" dirty="0">
                <a:cs typeface="Arial" panose="020B0604020202020204" pitchFamily="34" charset="0"/>
              </a:rPr>
              <a:t> → </a:t>
            </a:r>
            <a:r>
              <a:rPr lang="cs-CZ" sz="2000" dirty="0" err="1">
                <a:cs typeface="Arial" panose="020B0604020202020204" pitchFamily="34" charset="0"/>
              </a:rPr>
              <a:t>CaO</a:t>
            </a:r>
            <a:r>
              <a:rPr lang="cs-CZ" sz="2000" dirty="0">
                <a:cs typeface="Arial" panose="020B0604020202020204" pitchFamily="34" charset="0"/>
              </a:rPr>
              <a:t> + CO</a:t>
            </a:r>
            <a:r>
              <a:rPr lang="cs-CZ" sz="2000" baseline="-25000" dirty="0">
                <a:cs typeface="Arial" panose="020B0604020202020204" pitchFamily="34" charset="0"/>
              </a:rPr>
              <a:t>2</a:t>
            </a:r>
          </a:p>
          <a:p>
            <a:endParaRPr lang="cs-CZ" sz="800" dirty="0">
              <a:cs typeface="Arial" panose="020B0604020202020204" pitchFamily="34" charset="0"/>
            </a:endParaRPr>
          </a:p>
          <a:p>
            <a:r>
              <a:rPr lang="en-US" sz="2000" b="1" dirty="0">
                <a:cs typeface="Arial" panose="020B0604020202020204" pitchFamily="34" charset="0"/>
              </a:rPr>
              <a:t>Oxid v</a:t>
            </a:r>
            <a:r>
              <a:rPr lang="cs-CZ" sz="2000" b="1" dirty="0">
                <a:cs typeface="Arial" panose="020B0604020202020204" pitchFamily="34" charset="0"/>
              </a:rPr>
              <a:t>á</a:t>
            </a:r>
            <a:r>
              <a:rPr lang="en-US" sz="2000" b="1" dirty="0" err="1">
                <a:cs typeface="Arial" panose="020B0604020202020204" pitchFamily="34" charset="0"/>
              </a:rPr>
              <a:t>penat</a:t>
            </a:r>
            <a:r>
              <a:rPr lang="cs-CZ" sz="2000" b="1" dirty="0">
                <a:cs typeface="Arial" panose="020B0604020202020204" pitchFamily="34" charset="0"/>
              </a:rPr>
              <a:t>ý </a:t>
            </a:r>
            <a:r>
              <a:rPr lang="cs-CZ" sz="2000" dirty="0">
                <a:cs typeface="Arial" panose="020B0604020202020204" pitchFamily="34" charset="0"/>
              </a:rPr>
              <a:t>(pálené vápno, </a:t>
            </a:r>
            <a:r>
              <a:rPr lang="cs-CZ" sz="2000" dirty="0" err="1">
                <a:cs typeface="Arial" panose="020B0604020202020204" pitchFamily="34" charset="0"/>
              </a:rPr>
              <a:t>CaO</a:t>
            </a:r>
            <a:r>
              <a:rPr lang="cs-CZ" sz="2000" dirty="0">
                <a:cs typeface="Arial" panose="020B0604020202020204" pitchFamily="34" charset="0"/>
              </a:rPr>
              <a:t>) reaguje s vodou za vzniku Ca(OH)</a:t>
            </a:r>
            <a:r>
              <a:rPr lang="cs-CZ" sz="2000" baseline="-25000" dirty="0">
                <a:cs typeface="Arial" panose="020B0604020202020204" pitchFamily="34" charset="0"/>
              </a:rPr>
              <a:t>2</a:t>
            </a:r>
            <a:r>
              <a:rPr lang="cs-CZ" sz="2000" dirty="0">
                <a:cs typeface="Arial" panose="020B0604020202020204" pitchFamily="34" charset="0"/>
              </a:rPr>
              <a:t>:</a:t>
            </a:r>
          </a:p>
          <a:p>
            <a:pPr algn="ctr"/>
            <a:r>
              <a:rPr lang="cs-CZ" sz="2000" dirty="0" err="1">
                <a:cs typeface="Arial" panose="020B0604020202020204" pitchFamily="34" charset="0"/>
              </a:rPr>
              <a:t>CaO</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 </a:t>
            </a:r>
            <a:r>
              <a:rPr lang="cs-CZ" sz="2000" dirty="0">
                <a:cs typeface="Arial" panose="020B0604020202020204" pitchFamily="34" charset="0"/>
              </a:rPr>
              <a:t>→ Ca(OH)</a:t>
            </a:r>
            <a:r>
              <a:rPr lang="cs-CZ" sz="2000" baseline="-25000" dirty="0">
                <a:cs typeface="Arial" panose="020B0604020202020204" pitchFamily="34" charset="0"/>
              </a:rPr>
              <a:t>2</a:t>
            </a:r>
            <a:r>
              <a:rPr lang="cs-CZ" sz="2000" dirty="0">
                <a:cs typeface="Arial" panose="020B0604020202020204" pitchFamily="34" charset="0"/>
              </a:rPr>
              <a:t> </a:t>
            </a:r>
          </a:p>
          <a:p>
            <a:pPr algn="ctr"/>
            <a:endParaRPr lang="cs-CZ" sz="800" dirty="0">
              <a:cs typeface="Arial" panose="020B0604020202020204" pitchFamily="34" charset="0"/>
            </a:endParaRPr>
          </a:p>
          <a:p>
            <a:r>
              <a:rPr lang="cs-CZ" sz="2000" b="1" dirty="0">
                <a:cs typeface="Arial" panose="020B0604020202020204" pitchFamily="34" charset="0"/>
              </a:rPr>
              <a:t>Hydroxid vápenatý </a:t>
            </a:r>
            <a:r>
              <a:rPr lang="cs-CZ" sz="2000" dirty="0">
                <a:cs typeface="Arial" panose="020B0604020202020204" pitchFamily="34" charset="0"/>
              </a:rPr>
              <a:t>(hašené vápno, Ca(OH)</a:t>
            </a:r>
            <a:r>
              <a:rPr lang="cs-CZ" sz="2000" baseline="-25000" dirty="0">
                <a:cs typeface="Arial" panose="020B0604020202020204" pitchFamily="34" charset="0"/>
              </a:rPr>
              <a:t>2</a:t>
            </a:r>
            <a:r>
              <a:rPr lang="cs-CZ" sz="2000" dirty="0">
                <a:cs typeface="Arial" panose="020B0604020202020204" pitchFamily="34" charset="0"/>
              </a:rPr>
              <a:t>) je málo rozpustný ve vodě a jeho rozpustnost ve vodě s rostoucí teplotou na rozdíl od většiny pevných látek klesá.</a:t>
            </a:r>
          </a:p>
        </p:txBody>
      </p:sp>
      <p:pic>
        <p:nvPicPr>
          <p:cNvPr id="9"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339" y="1219200"/>
            <a:ext cx="3431841" cy="242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206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74638"/>
            <a:ext cx="8229600" cy="639762"/>
          </a:xfrm>
        </p:spPr>
        <p:txBody>
          <a:bodyPr>
            <a:normAutofit/>
          </a:bodyPr>
          <a:lstStyle/>
          <a:p>
            <a:r>
              <a:rPr lang="cs-CZ" sz="2400" b="1" dirty="0">
                <a:latin typeface="+mn-lt"/>
                <a:cs typeface="Arial" panose="020B0604020202020204" pitchFamily="34" charset="0"/>
              </a:rPr>
              <a:t>Stabilita alotropických modifikací uhlíku</a:t>
            </a:r>
          </a:p>
        </p:txBody>
      </p:sp>
      <p:sp>
        <p:nvSpPr>
          <p:cNvPr id="5" name="TextovéPole 4"/>
          <p:cNvSpPr txBox="1"/>
          <p:nvPr/>
        </p:nvSpPr>
        <p:spPr>
          <a:xfrm>
            <a:off x="430471" y="1003146"/>
            <a:ext cx="7690439" cy="1938992"/>
          </a:xfrm>
          <a:prstGeom prst="rect">
            <a:avLst/>
          </a:prstGeom>
          <a:noFill/>
        </p:spPr>
        <p:txBody>
          <a:bodyPr wrap="none" rtlCol="0">
            <a:spAutoFit/>
          </a:bodyPr>
          <a:lstStyle/>
          <a:p>
            <a:r>
              <a:rPr lang="cs-CZ" sz="2000" dirty="0">
                <a:cs typeface="Arial" panose="020B0604020202020204" pitchFamily="34" charset="0"/>
              </a:rPr>
              <a:t>Stálé modifikaci je za standardních podmínek přiřazena nulová entalpie. </a:t>
            </a:r>
          </a:p>
          <a:p>
            <a:endParaRPr lang="cs-CZ" sz="2000" dirty="0">
              <a:cs typeface="Arial" panose="020B0604020202020204" pitchFamily="34" charset="0"/>
            </a:endParaRPr>
          </a:p>
          <a:p>
            <a:r>
              <a:rPr lang="en-US" sz="2000" dirty="0">
                <a:cs typeface="Arial" panose="020B0604020202020204" pitchFamily="34" charset="0"/>
              </a:rPr>
              <a:t>        </a:t>
            </a:r>
            <a:r>
              <a:rPr lang="cs-CZ" sz="2000" dirty="0">
                <a:cs typeface="Arial" panose="020B0604020202020204" pitchFamily="34" charset="0"/>
              </a:rPr>
              <a:t>C (diamant)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C (</a:t>
            </a:r>
            <a:r>
              <a:rPr lang="en-US" sz="2000" dirty="0" err="1">
                <a:cs typeface="Arial" panose="020B0604020202020204" pitchFamily="34" charset="0"/>
                <a:sym typeface="Wingdings" panose="05000000000000000000" pitchFamily="2" charset="2"/>
              </a:rPr>
              <a:t>grafit</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- 1883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endParaRPr lang="en-US" sz="2000" dirty="0">
              <a:cs typeface="Arial" panose="020B0604020202020204" pitchFamily="34" charset="0"/>
              <a:sym typeface="Wingdings" panose="05000000000000000000" pitchFamily="2" charset="2"/>
            </a:endParaRPr>
          </a:p>
          <a:p>
            <a:r>
              <a:rPr lang="en-US" sz="2000" dirty="0">
                <a:cs typeface="Arial" panose="020B0604020202020204" pitchFamily="34" charset="0"/>
                <a:sym typeface="Wingdings" panose="05000000000000000000" pitchFamily="2" charset="2"/>
              </a:rPr>
              <a:t>        P (b</a:t>
            </a:r>
            <a:r>
              <a:rPr lang="cs-CZ" sz="2000" dirty="0" err="1">
                <a:cs typeface="Arial" panose="020B0604020202020204" pitchFamily="34" charset="0"/>
                <a:sym typeface="Wingdings" panose="05000000000000000000" pitchFamily="2" charset="2"/>
              </a:rPr>
              <a:t>ílý</a:t>
            </a:r>
            <a:r>
              <a:rPr lang="en-US" sz="2000" dirty="0">
                <a:cs typeface="Arial" panose="020B0604020202020204" pitchFamily="34" charset="0"/>
                <a:sym typeface="Wingdings" panose="05000000000000000000" pitchFamily="2" charset="2"/>
              </a:rPr>
              <a:t>)</a:t>
            </a:r>
            <a:r>
              <a:rPr lang="cs-CZ" sz="2000" dirty="0">
                <a:cs typeface="Arial" panose="020B0604020202020204" pitchFamily="34" charset="0"/>
              </a:rPr>
              <a: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P</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červený</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     </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a:t>
            </a:r>
            <a:r>
              <a:rPr lang="cs-CZ" sz="2000" dirty="0">
                <a:cs typeface="Arial" panose="020B0604020202020204" pitchFamily="34" charset="0"/>
                <a:sym typeface="Wingdings" panose="05000000000000000000" pitchFamily="2" charset="2"/>
              </a:rPr>
              <a:t>7,57</a:t>
            </a:r>
            <a:r>
              <a:rPr lang="en-US" sz="2000" dirty="0">
                <a:cs typeface="Arial" panose="020B0604020202020204" pitchFamily="34" charset="0"/>
                <a:sym typeface="Wingdings" panose="05000000000000000000" pitchFamily="2" charset="2"/>
              </a:rPr>
              <a:t>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r>
              <a:rPr lang="cs-CZ" sz="2000" dirty="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864796"/>
            <a:ext cx="3470662" cy="2892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28601" y="5957208"/>
            <a:ext cx="8534400" cy="707886"/>
          </a:xfrm>
          <a:prstGeom prst="rect">
            <a:avLst/>
          </a:prstGeom>
          <a:noFill/>
        </p:spPr>
        <p:txBody>
          <a:bodyPr wrap="square" rtlCol="0">
            <a:spAutoFit/>
          </a:bodyPr>
          <a:lstStyle/>
          <a:p>
            <a:r>
              <a:rPr lang="cs-CZ" sz="2000" dirty="0">
                <a:cs typeface="Arial" panose="020B0604020202020204" pitchFamily="34" charset="0"/>
              </a:rPr>
              <a:t>Přeměna diamantu na grafit může probíhat (termodynamická nestálost), je však neměřitelně pomalá (kinetická stálost). </a:t>
            </a:r>
          </a:p>
        </p:txBody>
      </p:sp>
      <p:pic>
        <p:nvPicPr>
          <p:cNvPr id="9" name="Picture 2" descr="VÃ½sledek obrÃ¡zku pro diagram phase car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892358"/>
            <a:ext cx="2347897" cy="296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4530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228600" y="152400"/>
            <a:ext cx="8763000" cy="4708981"/>
          </a:xfrm>
          <a:prstGeom prst="rect">
            <a:avLst/>
          </a:prstGeom>
        </p:spPr>
        <p:txBody>
          <a:bodyPr wrap="square">
            <a:spAutoFit/>
          </a:bodyPr>
          <a:lstStyle/>
          <a:p>
            <a:r>
              <a:rPr lang="cs-CZ" sz="2000" dirty="0">
                <a:cs typeface="Arial" panose="020B0604020202020204" pitchFamily="34" charset="0"/>
              </a:rPr>
              <a:t>Při </a:t>
            </a:r>
            <a:r>
              <a:rPr lang="cs-CZ" sz="2000" u="sng" dirty="0">
                <a:cs typeface="Arial" panose="020B0604020202020204" pitchFamily="34" charset="0"/>
              </a:rPr>
              <a:t>tuhnutí malty</a:t>
            </a:r>
            <a:r>
              <a:rPr lang="cs-CZ" sz="2000" dirty="0">
                <a:cs typeface="Arial" panose="020B0604020202020204" pitchFamily="34" charset="0"/>
              </a:rPr>
              <a:t> dochází k reakci hydroxidu vápenatého s oxidem uhličitým přítomným ve vzduchu: </a:t>
            </a:r>
          </a:p>
          <a:p>
            <a:pPr algn="ctr"/>
            <a:r>
              <a:rPr lang="cs-CZ" sz="2000" dirty="0">
                <a:cs typeface="Arial" panose="020B0604020202020204" pitchFamily="34" charset="0"/>
              </a:rPr>
              <a:t>Ca(OH)</a:t>
            </a:r>
            <a:r>
              <a:rPr lang="cs-CZ" sz="2000" baseline="-25000" dirty="0">
                <a:cs typeface="Arial" panose="020B0604020202020204" pitchFamily="34" charset="0"/>
              </a:rPr>
              <a:t>2</a:t>
            </a:r>
            <a:r>
              <a:rPr lang="cs-CZ" sz="2000" dirty="0">
                <a:cs typeface="Arial" panose="020B0604020202020204" pitchFamily="34" charset="0"/>
              </a:rPr>
              <a:t> + CO</a:t>
            </a:r>
            <a:r>
              <a:rPr lang="cs-CZ" sz="2000" baseline="-25000" dirty="0">
                <a:cs typeface="Arial" panose="020B0604020202020204" pitchFamily="34" charset="0"/>
              </a:rPr>
              <a:t>2 </a:t>
            </a:r>
            <a:r>
              <a:rPr lang="cs-CZ" sz="2000" dirty="0">
                <a:cs typeface="Arial" panose="020B0604020202020204" pitchFamily="34" charset="0"/>
              </a:rPr>
              <a:t>→ CaCO</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2000" dirty="0">
              <a:cs typeface="Arial" panose="020B0604020202020204" pitchFamily="34" charset="0"/>
            </a:endParaRPr>
          </a:p>
          <a:p>
            <a:r>
              <a:rPr lang="cs-CZ" sz="2000" dirty="0">
                <a:cs typeface="Arial" panose="020B0604020202020204" pitchFamily="34" charset="0"/>
              </a:rPr>
              <a:t>V přírodě se CaCO</a:t>
            </a:r>
            <a:r>
              <a:rPr lang="cs-CZ" sz="2000" baseline="-25000" dirty="0">
                <a:cs typeface="Arial" panose="020B0604020202020204" pitchFamily="34" charset="0"/>
              </a:rPr>
              <a:t>3</a:t>
            </a:r>
            <a:r>
              <a:rPr lang="cs-CZ" sz="2000" dirty="0">
                <a:cs typeface="Arial" panose="020B0604020202020204" pitchFamily="34" charset="0"/>
              </a:rPr>
              <a:t> vyskytuje ve formě </a:t>
            </a:r>
            <a:r>
              <a:rPr lang="cs-CZ" sz="2000" b="1" dirty="0">
                <a:cs typeface="Arial" panose="020B0604020202020204" pitchFamily="34" charset="0"/>
              </a:rPr>
              <a:t>vápence</a:t>
            </a:r>
            <a:r>
              <a:rPr lang="cs-CZ" sz="2000" dirty="0">
                <a:cs typeface="Arial" panose="020B0604020202020204" pitchFamily="34" charset="0"/>
              </a:rPr>
              <a:t>. Je prakticky nerozpustný ve vodě. Pokud je ve vodě protékající přes vápencové skály rozpuštěn oxid uhličitý, dochází k přeměně </a:t>
            </a:r>
            <a:r>
              <a:rPr lang="cs-CZ" sz="2000" u="sng" dirty="0">
                <a:cs typeface="Arial" panose="020B0604020202020204" pitchFamily="34" charset="0"/>
              </a:rPr>
              <a:t>nerozpustného uhličitanu vápenatého na rozpustný hydrogenuhličitan vápe</a:t>
            </a:r>
            <a:r>
              <a:rPr lang="cs-CZ" sz="2000" dirty="0">
                <a:cs typeface="Arial" panose="020B0604020202020204" pitchFamily="34" charset="0"/>
              </a:rPr>
              <a:t>natý: </a:t>
            </a:r>
          </a:p>
          <a:p>
            <a:pPr algn="ctr"/>
            <a:r>
              <a:rPr lang="cs-CZ" sz="2000" dirty="0">
                <a:cs typeface="Arial" panose="020B0604020202020204" pitchFamily="34" charset="0"/>
              </a:rPr>
              <a:t>CaCO</a:t>
            </a:r>
            <a:r>
              <a:rPr lang="cs-CZ" sz="2000" baseline="-25000" dirty="0">
                <a:cs typeface="Arial" panose="020B0604020202020204" pitchFamily="34" charset="0"/>
              </a:rPr>
              <a:t>3</a:t>
            </a:r>
            <a:r>
              <a:rPr lang="cs-CZ" sz="2000" dirty="0">
                <a:cs typeface="Arial" panose="020B0604020202020204" pitchFamily="34" charset="0"/>
              </a:rPr>
              <a:t> + CO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 → Ca(HCO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Roztok hydrogenuhličitanu po malých kapkách dopadá na skálu a pomalu se z něj odpařuje voda a uvolňuje se oxid uhličitý. Při poklesu koncentrace oxidu uhličitého v roztoku dochází k rozkladu hydrogenuhličitanu zpět na uhličitan a dochází ke vzniku krápníků: </a:t>
            </a:r>
          </a:p>
          <a:p>
            <a:pPr algn="ctr"/>
            <a:r>
              <a:rPr lang="cs-CZ" sz="2000" dirty="0">
                <a:cs typeface="Arial" panose="020B0604020202020204" pitchFamily="34" charset="0"/>
              </a:rPr>
              <a:t>Ca(HCO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CaCO</a:t>
            </a:r>
            <a:r>
              <a:rPr lang="cs-CZ" sz="2000" baseline="-25000" dirty="0">
                <a:cs typeface="Arial" panose="020B0604020202020204" pitchFamily="34" charset="0"/>
              </a:rPr>
              <a:t>3</a:t>
            </a:r>
            <a:r>
              <a:rPr lang="cs-CZ" sz="2000" dirty="0">
                <a:cs typeface="Arial" panose="020B0604020202020204" pitchFamily="34" charset="0"/>
              </a:rPr>
              <a:t> + CO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a:t>
            </a:r>
          </a:p>
          <a:p>
            <a:pPr algn="ctr"/>
            <a:endParaRPr lang="cs-CZ" sz="2000" dirty="0">
              <a:cs typeface="Arial" panose="020B0604020202020204" pitchFamily="34" charset="0"/>
            </a:endParaRPr>
          </a:p>
        </p:txBody>
      </p:sp>
      <p:pic>
        <p:nvPicPr>
          <p:cNvPr id="87043" name="Picture 3"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4861381"/>
            <a:ext cx="2700041" cy="1660525"/>
          </a:xfrm>
          <a:prstGeom prst="rect">
            <a:avLst/>
          </a:prstGeom>
          <a:noFill/>
          <a:extLst>
            <a:ext uri="{909E8E84-426E-40DD-AFC4-6F175D3DCCD1}">
              <a14:hiddenFill xmlns:a14="http://schemas.microsoft.com/office/drawing/2010/main">
                <a:solidFill>
                  <a:srgbClr val="FFFFFF"/>
                </a:solidFill>
              </a14:hiddenFill>
            </a:ext>
          </a:extLst>
        </p:spPr>
      </p:pic>
      <p:pic>
        <p:nvPicPr>
          <p:cNvPr id="87045" name="Picture 5"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255" y="4663705"/>
            <a:ext cx="3263295" cy="205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63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5029200" cy="1631216"/>
          </a:xfrm>
          <a:prstGeom prst="rect">
            <a:avLst/>
          </a:prstGeom>
        </p:spPr>
        <p:txBody>
          <a:bodyPr wrap="square">
            <a:spAutoFit/>
          </a:bodyPr>
          <a:lstStyle/>
          <a:p>
            <a:pPr algn="just"/>
            <a:r>
              <a:rPr lang="en-US" sz="2000" b="1" dirty="0"/>
              <a:t>I</a:t>
            </a:r>
            <a:r>
              <a:rPr lang="cs-CZ" sz="2000" b="1" dirty="0" err="1"/>
              <a:t>slandský</a:t>
            </a:r>
            <a:r>
              <a:rPr lang="cs-CZ" sz="2000" b="1" dirty="0"/>
              <a:t> vápenec </a:t>
            </a:r>
            <a:r>
              <a:rPr lang="cs-CZ" sz="2000" dirty="0"/>
              <a:t>– čirý, chemicky čistý kalcit, při průchodu světelného paprsku dochází k dvojlomu. Tohoto jevu prý využívali Vikingové při navigaci lodí k určení polohy Slunce při zamračené obloze.</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812" y="152401"/>
            <a:ext cx="3386687" cy="2239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152400" y="2590800"/>
            <a:ext cx="8801100" cy="3170099"/>
          </a:xfrm>
          <a:prstGeom prst="rect">
            <a:avLst/>
          </a:prstGeom>
          <a:noFill/>
        </p:spPr>
        <p:txBody>
          <a:bodyPr wrap="square" rtlCol="0">
            <a:spAutoFit/>
          </a:bodyPr>
          <a:lstStyle/>
          <a:p>
            <a:pPr algn="just"/>
            <a:r>
              <a:rPr lang="cs-CZ" sz="2000" b="1" dirty="0">
                <a:cs typeface="Arial" panose="020B0604020202020204" pitchFamily="34" charset="0"/>
              </a:rPr>
              <a:t>Křída</a:t>
            </a:r>
            <a:r>
              <a:rPr lang="cs-CZ" sz="2000" dirty="0">
                <a:cs typeface="Arial" panose="020B0604020202020204" pitchFamily="34" charset="0"/>
              </a:rPr>
              <a:t> je drobivá, pórovitá a slabě zpevněná hornina, vyznačuje se vysokým stupněm čistoty (obsahem uhličitanu vápenatého až nad 90 %). Vzniká rozpadem schránek mořských mikroorganismů (</a:t>
            </a:r>
            <a:r>
              <a:rPr lang="cs-CZ" sz="2000" i="1" dirty="0" err="1">
                <a:cs typeface="Arial" panose="020B0604020202020204" pitchFamily="34" charset="0"/>
              </a:rPr>
              <a:t>Foraminifera</a:t>
            </a:r>
            <a:r>
              <a:rPr lang="cs-CZ" sz="2000" dirty="0">
                <a:cs typeface="Arial" panose="020B0604020202020204" pitchFamily="34" charset="0"/>
              </a:rPr>
              <a:t>, </a:t>
            </a:r>
            <a:r>
              <a:rPr lang="cs-CZ" sz="2000" i="1" dirty="0" err="1">
                <a:cs typeface="Arial" panose="020B0604020202020204" pitchFamily="34" charset="0"/>
              </a:rPr>
              <a:t>Coccolithophoridaea</a:t>
            </a:r>
            <a:r>
              <a:rPr lang="cs-CZ" sz="2000" dirty="0">
                <a:cs typeface="Arial" panose="020B0604020202020204" pitchFamily="34" charset="0"/>
              </a:rPr>
              <a:t>). Tyto organismy měly původně kalcitovou (ne aragonitovou) schránku. Protože je kalcit stabilní a nepodléhá v běžných povrchových podmínkách přeměnám, nedošlo k její výraznější diagenetické přeměně a </a:t>
            </a:r>
            <a:r>
              <a:rPr lang="cs-CZ" sz="2000" dirty="0" err="1">
                <a:cs typeface="Arial" panose="020B0604020202020204" pitchFamily="34" charset="0"/>
              </a:rPr>
              <a:t>lithifikaci</a:t>
            </a:r>
            <a:r>
              <a:rPr lang="cs-CZ" sz="2000" dirty="0">
                <a:cs typeface="Arial" panose="020B0604020202020204" pitchFamily="34" charset="0"/>
              </a:rPr>
              <a:t> na vápenec. Používá se k neutralizaci kyselých půd, jako plnidlo v chemickém a farmaceutickém </a:t>
            </a:r>
          </a:p>
          <a:p>
            <a:pPr algn="just"/>
            <a:r>
              <a:rPr lang="cs-CZ" sz="2000" dirty="0">
                <a:cs typeface="Arial" panose="020B0604020202020204" pitchFamily="34" charset="0"/>
              </a:rPr>
              <a:t>průmyslu.  Využívá se také k výrobě křídy jako psací potřeby </a:t>
            </a:r>
          </a:p>
          <a:p>
            <a:pPr algn="just"/>
            <a:r>
              <a:rPr lang="cs-CZ" sz="2000" dirty="0">
                <a:cs typeface="Arial" panose="020B0604020202020204" pitchFamily="34" charset="0"/>
              </a:rPr>
              <a:t>(dnes je však převážná část křídy na tabuli </a:t>
            </a:r>
          </a:p>
          <a:p>
            <a:pPr algn="just"/>
            <a:r>
              <a:rPr lang="cs-CZ" sz="2000" dirty="0">
                <a:cs typeface="Arial" panose="020B0604020202020204" pitchFamily="34" charset="0"/>
              </a:rPr>
              <a:t>vyráběna ze sádrovce) nebo k výrobě leštících prášků. </a:t>
            </a:r>
          </a:p>
        </p:txBody>
      </p:sp>
      <p:pic>
        <p:nvPicPr>
          <p:cNvPr id="92162"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528320"/>
            <a:ext cx="2324099" cy="218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58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8600" y="152400"/>
            <a:ext cx="8686800" cy="5940088"/>
          </a:xfrm>
          <a:prstGeom prst="rect">
            <a:avLst/>
          </a:prstGeom>
        </p:spPr>
        <p:txBody>
          <a:bodyPr wrap="square">
            <a:spAutoFit/>
          </a:bodyPr>
          <a:lstStyle/>
          <a:p>
            <a:pPr algn="just"/>
            <a:r>
              <a:rPr lang="cs-CZ" sz="2000" b="1" dirty="0">
                <a:cs typeface="Arial" panose="020B0604020202020204" pitchFamily="34" charset="0"/>
              </a:rPr>
              <a:t>Hydrogenuhličitan vápenatý </a:t>
            </a:r>
            <a:r>
              <a:rPr lang="cs-CZ" sz="2000" dirty="0">
                <a:cs typeface="Arial" panose="020B0604020202020204" pitchFamily="34" charset="0"/>
              </a:rPr>
              <a:t>a</a:t>
            </a:r>
            <a:r>
              <a:rPr lang="cs-CZ" sz="2000" b="1" dirty="0">
                <a:cs typeface="Arial" panose="020B0604020202020204" pitchFamily="34" charset="0"/>
              </a:rPr>
              <a:t> hořečnatý </a:t>
            </a:r>
            <a:r>
              <a:rPr lang="cs-CZ" sz="2000" dirty="0">
                <a:cs typeface="Arial" panose="020B0604020202020204" pitchFamily="34" charset="0"/>
              </a:rPr>
              <a:t>způsobují </a:t>
            </a:r>
            <a:r>
              <a:rPr lang="cs-CZ" sz="2000" u="sng" dirty="0">
                <a:cs typeface="Arial" panose="020B0604020202020204" pitchFamily="34" charset="0"/>
              </a:rPr>
              <a:t>přechodnou tvrdost vody</a:t>
            </a:r>
            <a:r>
              <a:rPr lang="cs-CZ" sz="2000" dirty="0">
                <a:cs typeface="Arial" panose="020B0604020202020204" pitchFamily="34" charset="0"/>
              </a:rPr>
              <a:t>. Tu lze na rozdíl od tvrdosti trvalé (působena sírany obou prvků) </a:t>
            </a:r>
            <a:r>
              <a:rPr lang="cs-CZ" sz="2000" u="sng" dirty="0">
                <a:cs typeface="Arial" panose="020B0604020202020204" pitchFamily="34" charset="0"/>
              </a:rPr>
              <a:t>odstranit varem. Hydrogenuhličitany se rozkládají a přecházejí na uhličitany</a:t>
            </a:r>
            <a:r>
              <a:rPr lang="cs-CZ" sz="2000" dirty="0">
                <a:cs typeface="Arial" panose="020B0604020202020204" pitchFamily="34" charset="0"/>
              </a:rPr>
              <a:t>. </a:t>
            </a:r>
            <a:endParaRPr lang="en-US" sz="2000" dirty="0">
              <a:cs typeface="Arial" panose="020B0604020202020204" pitchFamily="34" charset="0"/>
            </a:endParaRPr>
          </a:p>
          <a:p>
            <a:endParaRPr lang="en-US" sz="2000" dirty="0">
              <a:solidFill>
                <a:srgbClr val="FF0000"/>
              </a:solidFill>
              <a:cs typeface="Arial" panose="020B0604020202020204" pitchFamily="34" charset="0"/>
            </a:endParaRPr>
          </a:p>
          <a:p>
            <a:r>
              <a:rPr lang="en-US" sz="2000" b="1" dirty="0" err="1">
                <a:cs typeface="Arial" panose="020B0604020202020204" pitchFamily="34" charset="0"/>
              </a:rPr>
              <a:t>Dolomit</a:t>
            </a:r>
            <a:r>
              <a:rPr lang="en-US" sz="2000" dirty="0">
                <a:cs typeface="Arial" panose="020B0604020202020204" pitchFamily="34" charset="0"/>
              </a:rPr>
              <a:t> </a:t>
            </a:r>
            <a:r>
              <a:rPr lang="cs-CZ" sz="2000" dirty="0" err="1">
                <a:cs typeface="Arial" panose="020B0604020202020204" pitchFamily="34" charset="0"/>
              </a:rPr>
              <a:t>CaMg</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(uhličitan </a:t>
            </a:r>
            <a:r>
              <a:rPr lang="cs-CZ" sz="2000" dirty="0" err="1">
                <a:cs typeface="Arial" panose="020B0604020202020204" pitchFamily="34" charset="0"/>
              </a:rPr>
              <a:t>vápenato</a:t>
            </a:r>
            <a:r>
              <a:rPr lang="cs-CZ" sz="2000" dirty="0">
                <a:cs typeface="Arial" panose="020B0604020202020204" pitchFamily="34" charset="0"/>
              </a:rPr>
              <a:t>-hořečnatý), používá se na výrobu speciálních druhů cementu ve stavebnictví, ohnivzdorných materiálů a jako hnojivo.</a:t>
            </a:r>
          </a:p>
          <a:p>
            <a:endParaRPr lang="cs-CZ" sz="2000" dirty="0">
              <a:cs typeface="Arial" panose="020B0604020202020204" pitchFamily="34" charset="0"/>
            </a:endParaRPr>
          </a:p>
          <a:p>
            <a:pPr algn="just"/>
            <a:r>
              <a:rPr lang="cs-CZ" sz="2000" b="1" dirty="0">
                <a:cs typeface="Arial" panose="020B0604020202020204" pitchFamily="34" charset="0"/>
              </a:rPr>
              <a:t>Vápenec</a:t>
            </a:r>
            <a:r>
              <a:rPr lang="cs-CZ" sz="2000" dirty="0">
                <a:cs typeface="Arial" panose="020B0604020202020204" pitchFamily="34" charset="0"/>
              </a:rPr>
              <a:t> je jemnozrnná až celistvá sedimentární hornina. V převážné míře (nad 80 %) je složena z uhličitanu vápenatého (CaCO</a:t>
            </a:r>
            <a:r>
              <a:rPr lang="cs-CZ" sz="2000" baseline="-25000" dirty="0">
                <a:cs typeface="Arial" panose="020B0604020202020204" pitchFamily="34" charset="0"/>
              </a:rPr>
              <a:t>3</a:t>
            </a:r>
            <a:r>
              <a:rPr lang="cs-CZ" sz="2000" dirty="0">
                <a:cs typeface="Arial" panose="020B0604020202020204" pitchFamily="34" charset="0"/>
              </a:rPr>
              <a:t>) ať už ve formě kalcitu, nebo aragonitu. Jako příměsi se vyskytují dolomit, siderit, křemen, jílové minerály a úlomky zkamenělin. Vznikají biochemicky a biomechanicky. </a:t>
            </a:r>
            <a:r>
              <a:rPr lang="cs-CZ" sz="2000" i="1" dirty="0">
                <a:cs typeface="Arial" panose="020B0604020202020204" pitchFamily="34" charset="0"/>
              </a:rPr>
              <a:t>Biochemicky</a:t>
            </a:r>
            <a:r>
              <a:rPr lang="cs-CZ" sz="2000" dirty="0">
                <a:cs typeface="Arial" panose="020B0604020202020204" pitchFamily="34" charset="0"/>
              </a:rPr>
              <a:t> vzniklé vápence byly vytvořeny biochemickými procesy organismů, například korálové útesy. </a:t>
            </a:r>
            <a:r>
              <a:rPr lang="cs-CZ" sz="2000" i="1" dirty="0">
                <a:cs typeface="Arial" panose="020B0604020202020204" pitchFamily="34" charset="0"/>
              </a:rPr>
              <a:t>Biomechanicky</a:t>
            </a:r>
            <a:r>
              <a:rPr lang="cs-CZ" sz="2000" dirty="0">
                <a:cs typeface="Arial" panose="020B0604020202020204" pitchFamily="34" charset="0"/>
              </a:rPr>
              <a:t> vzniklé vápence vznikají nahromaděním skořápek a ulit měkkýšů. </a:t>
            </a:r>
          </a:p>
          <a:p>
            <a:pPr algn="just"/>
            <a:r>
              <a:rPr lang="cs-CZ" sz="2000" dirty="0">
                <a:cs typeface="Arial" panose="020B0604020202020204" pitchFamily="34" charset="0"/>
              </a:rPr>
              <a:t>  Vápence se používají se k výrobě páleného vápna, cementu, drceného kameniva i pro ušlechtilou kamenickou výrobu, v metalurgii, chemickém průmyslu, papírenství a v mnoha dalších oborech. Jemnozrnný vápenec se používá pro tiskovou techniku zvanou litografie. </a:t>
            </a:r>
          </a:p>
        </p:txBody>
      </p:sp>
    </p:spTree>
    <p:extLst>
      <p:ext uri="{BB962C8B-B14F-4D97-AF65-F5344CB8AC3E}">
        <p14:creationId xmlns:p14="http://schemas.microsoft.com/office/powerpoint/2010/main" val="40368173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839200" cy="2862322"/>
          </a:xfrm>
          <a:prstGeom prst="rect">
            <a:avLst/>
          </a:prstGeom>
        </p:spPr>
        <p:txBody>
          <a:bodyPr wrap="square">
            <a:spAutoFit/>
          </a:bodyPr>
          <a:lstStyle/>
          <a:p>
            <a:pPr algn="just"/>
            <a:r>
              <a:rPr lang="cs-CZ" sz="2000" b="1" dirty="0">
                <a:cs typeface="Arial" panose="020B0604020202020204" pitchFamily="34" charset="0"/>
              </a:rPr>
              <a:t>Mramory</a:t>
            </a:r>
            <a:r>
              <a:rPr lang="cs-CZ" sz="2000" dirty="0">
                <a:cs typeface="Arial" panose="020B0604020202020204" pitchFamily="34" charset="0"/>
              </a:rPr>
              <a:t> (krystalické vápence) jsou přeměněné karbonátové horniny, které vznikly rekrystalizací původních vápenců nebo méně často dolomitů (krystalické dolomity). K přeměně dochází za vysoké teploty a tlaku. Mramory bývají hruběji zrnité než jemnozrnné vápence. </a:t>
            </a:r>
            <a:r>
              <a:rPr lang="cs-CZ" sz="2000" dirty="0" err="1">
                <a:cs typeface="Arial" panose="020B0604020202020204" pitchFamily="34" charset="0"/>
              </a:rPr>
              <a:t>Kalcitické</a:t>
            </a:r>
            <a:r>
              <a:rPr lang="cs-CZ" sz="2000" dirty="0">
                <a:cs typeface="Arial" panose="020B0604020202020204" pitchFamily="34" charset="0"/>
              </a:rPr>
              <a:t> mramory (krystalické vápence) obsahují více než 95 % kalcitu. Dolomitické mramory (krystalické dolomity) obsahují převážně dolomit. Kromě něj mohou obsahovat až 10% kalcitu.</a:t>
            </a:r>
          </a:p>
          <a:p>
            <a:pPr algn="just"/>
            <a:r>
              <a:rPr lang="cs-CZ" sz="2000" dirty="0">
                <a:cs typeface="Arial" panose="020B0604020202020204" pitchFamily="34" charset="0"/>
              </a:rPr>
              <a:t>Využití: zejm. sochařství a stavebnictví, mramorový prach se používá jako brusivo v brusných pastách (i v zubních), plnidlo při výrobě lesklého papíru (tzv. křídový papír), na výrobu „umělého mramoru“, přidává se do barev, plastických hmot.</a:t>
            </a:r>
          </a:p>
        </p:txBody>
      </p:sp>
      <p:pic>
        <p:nvPicPr>
          <p:cNvPr id="5" name="Picture 8"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429000"/>
            <a:ext cx="4199908" cy="2986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773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304800"/>
            <a:ext cx="8915400" cy="3170099"/>
          </a:xfrm>
          <a:prstGeom prst="rect">
            <a:avLst/>
          </a:prstGeom>
        </p:spPr>
        <p:txBody>
          <a:bodyPr wrap="square">
            <a:spAutoFit/>
          </a:bodyPr>
          <a:lstStyle/>
          <a:p>
            <a:pPr algn="just"/>
            <a:r>
              <a:rPr lang="cs-CZ" sz="2000" b="1" dirty="0">
                <a:cs typeface="Arial" panose="020B0604020202020204" pitchFamily="34" charset="0"/>
              </a:rPr>
              <a:t>Perleť</a:t>
            </a:r>
            <a:r>
              <a:rPr lang="cs-CZ" sz="2000" dirty="0">
                <a:cs typeface="Arial" panose="020B0604020202020204" pitchFamily="34" charset="0"/>
              </a:rPr>
              <a:t> je materiál, který vytvářejí někteří měkkýši uvnitř svých schránek. Obsahuje miniaturní aragonitové destičky, spojené s proteinovou složkou (</a:t>
            </a:r>
            <a:r>
              <a:rPr lang="cs-CZ" sz="2000" dirty="0" err="1">
                <a:cs typeface="Arial" panose="020B0604020202020204" pitchFamily="34" charset="0"/>
              </a:rPr>
              <a:t>konchiolinem</a:t>
            </a:r>
            <a:r>
              <a:rPr lang="cs-CZ" sz="2000" dirty="0">
                <a:cs typeface="Arial" panose="020B0604020202020204" pitchFamily="34" charset="0"/>
              </a:rPr>
              <a:t>). Používá se např. ve šperkařství</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i="1"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p:txBody>
      </p:sp>
      <p:pic>
        <p:nvPicPr>
          <p:cNvPr id="5" name="Picture 7"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268" y="5166974"/>
            <a:ext cx="2277464" cy="1278071"/>
          </a:xfrm>
          <a:prstGeom prst="rect">
            <a:avLst/>
          </a:prstGeom>
          <a:noFill/>
          <a:extLst>
            <a:ext uri="{909E8E84-426E-40DD-AFC4-6F175D3DCCD1}">
              <a14:hiddenFill xmlns:a14="http://schemas.microsoft.com/office/drawing/2010/main">
                <a:solidFill>
                  <a:srgbClr val="FFFFFF"/>
                </a:solidFill>
              </a14:hiddenFill>
            </a:ext>
          </a:extLst>
        </p:spPr>
      </p:pic>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5" y="1143000"/>
            <a:ext cx="2581275" cy="221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descr="http://voluta.unas.cz/2001_23/stav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94" y="1230161"/>
            <a:ext cx="2394851" cy="205358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680196" y="1447800"/>
            <a:ext cx="3339604" cy="1754326"/>
          </a:xfrm>
          <a:prstGeom prst="rect">
            <a:avLst/>
          </a:prstGeom>
        </p:spPr>
        <p:txBody>
          <a:bodyPr wrap="square">
            <a:spAutoFit/>
          </a:bodyPr>
          <a:lstStyle/>
          <a:p>
            <a:r>
              <a:rPr lang="cs-CZ" b="1" dirty="0"/>
              <a:t>Skladba schránek.</a:t>
            </a:r>
            <a:r>
              <a:rPr lang="cs-CZ" dirty="0"/>
              <a:t> </a:t>
            </a:r>
            <a:br>
              <a:rPr lang="cs-CZ" dirty="0"/>
            </a:br>
            <a:r>
              <a:rPr lang="cs-CZ" dirty="0" err="1"/>
              <a:t>Periostrakum</a:t>
            </a:r>
            <a:r>
              <a:rPr lang="cs-CZ" dirty="0"/>
              <a:t> z </a:t>
            </a:r>
            <a:r>
              <a:rPr lang="cs-CZ" dirty="0" err="1"/>
              <a:t>konchiolinu</a:t>
            </a:r>
            <a:r>
              <a:rPr lang="cs-CZ" dirty="0"/>
              <a:t> (1). </a:t>
            </a:r>
            <a:br>
              <a:rPr lang="cs-CZ" dirty="0"/>
            </a:br>
            <a:r>
              <a:rPr lang="cs-CZ" dirty="0" err="1"/>
              <a:t>Ostrakum</a:t>
            </a:r>
            <a:r>
              <a:rPr lang="cs-CZ" dirty="0"/>
              <a:t> z kalcitu (2) a z aragonitu (3). </a:t>
            </a:r>
            <a:br>
              <a:rPr lang="cs-CZ" dirty="0"/>
            </a:br>
            <a:r>
              <a:rPr lang="cs-CZ" dirty="0" err="1"/>
              <a:t>Hypostrakum</a:t>
            </a:r>
            <a:r>
              <a:rPr lang="cs-CZ" dirty="0"/>
              <a:t> (perleťová vrstva) z aragonitu a </a:t>
            </a:r>
            <a:r>
              <a:rPr lang="cs-CZ" dirty="0" err="1"/>
              <a:t>konchiolinu</a:t>
            </a:r>
            <a:r>
              <a:rPr lang="cs-CZ" dirty="0"/>
              <a:t> (4). </a:t>
            </a:r>
          </a:p>
        </p:txBody>
      </p:sp>
      <p:pic>
        <p:nvPicPr>
          <p:cNvPr id="7172" name="Picture 4" descr="How to Buy Pearl Jewelry: 5 Steps to Finding the Perfect Pearls - Best ...">
            <a:extLst>
              <a:ext uri="{FF2B5EF4-FFF2-40B4-BE49-F238E27FC236}">
                <a16:creationId xmlns:a16="http://schemas.microsoft.com/office/drawing/2014/main" id="{0EB5E311-6F33-A162-E659-B30DBEDC70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48" y="3606048"/>
            <a:ext cx="2784452" cy="2838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D4F63084-C564-8101-FF8A-19A80C3A758A}"/>
              </a:ext>
            </a:extLst>
          </p:cNvPr>
          <p:cNvSpPr txBox="1"/>
          <p:nvPr/>
        </p:nvSpPr>
        <p:spPr>
          <a:xfrm>
            <a:off x="186813" y="3692538"/>
            <a:ext cx="5697794" cy="1631216"/>
          </a:xfrm>
          <a:prstGeom prst="rect">
            <a:avLst/>
          </a:prstGeom>
          <a:noFill/>
        </p:spPr>
        <p:txBody>
          <a:bodyPr wrap="square">
            <a:spAutoFit/>
          </a:bodyPr>
          <a:lstStyle/>
          <a:p>
            <a:pPr algn="just"/>
            <a:r>
              <a:rPr lang="cs-CZ" sz="2000" b="1" dirty="0">
                <a:cs typeface="Arial" panose="020B0604020202020204" pitchFamily="34" charset="0"/>
              </a:rPr>
              <a:t>Perla</a:t>
            </a:r>
            <a:r>
              <a:rPr lang="cs-CZ" sz="2000" dirty="0">
                <a:cs typeface="Arial" panose="020B0604020202020204" pitchFamily="34" charset="0"/>
              </a:rPr>
              <a:t> vzniká z cizí částečky, která se dostane dovnitř schránky perlorodky nebo i jiného mlže (může to být zrníčko písku nebo malý cizopasník) a obalí se perletí. První vrstvu tvoří </a:t>
            </a:r>
            <a:r>
              <a:rPr lang="cs-CZ" sz="2000" dirty="0" err="1">
                <a:cs typeface="Arial" panose="020B0604020202020204" pitchFamily="34" charset="0"/>
              </a:rPr>
              <a:t>konchiolin</a:t>
            </a:r>
            <a:r>
              <a:rPr lang="cs-CZ" sz="2000" dirty="0">
                <a:cs typeface="Arial" panose="020B0604020202020204" pitchFamily="34" charset="0"/>
              </a:rPr>
              <a:t>, který drží pohromadě následující vrstvy perleti. </a:t>
            </a:r>
          </a:p>
        </p:txBody>
      </p:sp>
    </p:spTree>
    <p:extLst>
      <p:ext uri="{BB962C8B-B14F-4D97-AF65-F5344CB8AC3E}">
        <p14:creationId xmlns:p14="http://schemas.microsoft.com/office/powerpoint/2010/main" val="21383048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28600" y="351207"/>
            <a:ext cx="6819089" cy="6155586"/>
          </a:xfrm>
        </p:spPr>
        <p:txBody>
          <a:bodyPr>
            <a:noAutofit/>
          </a:bodyPr>
          <a:lstStyle/>
          <a:p>
            <a:pPr eaLnBrk="1" hangingPunct="1">
              <a:buFont typeface="Wingdings" pitchFamily="2" charset="2"/>
              <a:buNone/>
            </a:pPr>
            <a:r>
              <a:rPr lang="en-GB" altLang="en-US" sz="2000" b="1" dirty="0" err="1">
                <a:cs typeface="Arial" panose="020B0604020202020204" pitchFamily="34" charset="0"/>
              </a:rPr>
              <a:t>Fosgen</a:t>
            </a:r>
            <a:r>
              <a:rPr lang="en-GB" altLang="en-US" sz="2000" b="1" dirty="0">
                <a:cs typeface="Arial" panose="020B0604020202020204" pitchFamily="34" charset="0"/>
              </a:rPr>
              <a:t> COCl</a:t>
            </a:r>
            <a:r>
              <a:rPr lang="en-GB" altLang="en-US" sz="2000" b="1" baseline="-25000" dirty="0">
                <a:cs typeface="Arial" panose="020B0604020202020204" pitchFamily="34" charset="0"/>
              </a:rPr>
              <a:t>2</a:t>
            </a:r>
            <a:r>
              <a:rPr lang="en-GB" altLang="en-US" sz="2000" b="1" dirty="0">
                <a:cs typeface="Arial" panose="020B0604020202020204" pitchFamily="34" charset="0"/>
              </a:rPr>
              <a:t> </a:t>
            </a: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chlorid</a:t>
            </a:r>
            <a:r>
              <a:rPr lang="en-GB" altLang="en-US" sz="2000" dirty="0">
                <a:cs typeface="Arial" panose="020B0604020202020204" pitchFamily="34" charset="0"/>
              </a:rPr>
              <a:t> </a:t>
            </a:r>
            <a:r>
              <a:rPr lang="en-GB" altLang="en-US" sz="2000" dirty="0" err="1">
                <a:cs typeface="Arial" panose="020B0604020202020204" pitchFamily="34" charset="0"/>
              </a:rPr>
              <a:t>karbonylu</a:t>
            </a:r>
            <a:r>
              <a:rPr lang="en-GB" altLang="en-US" sz="2000" dirty="0">
                <a:cs typeface="Arial" panose="020B0604020202020204" pitchFamily="34" charset="0"/>
              </a:rPr>
              <a:t>, </a:t>
            </a:r>
            <a:r>
              <a:rPr lang="en-GB" altLang="en-US" sz="2000" dirty="0" err="1">
                <a:cs typeface="Arial" panose="020B0604020202020204" pitchFamily="34" charset="0"/>
              </a:rPr>
              <a:t>dichlorid</a:t>
            </a:r>
            <a:r>
              <a:rPr lang="en-GB" altLang="en-US" sz="2000" dirty="0">
                <a:cs typeface="Arial" panose="020B0604020202020204" pitchFamily="34" charset="0"/>
              </a:rPr>
              <a:t> </a:t>
            </a:r>
            <a:r>
              <a:rPr lang="en-GB" altLang="en-US" sz="2000" dirty="0" err="1">
                <a:cs typeface="Arial" panose="020B0604020202020204" pitchFamily="34" charset="0"/>
              </a:rPr>
              <a:t>kys</a:t>
            </a:r>
            <a:r>
              <a:rPr lang="cs-CZ" altLang="en-US" sz="2000" dirty="0" err="1">
                <a:cs typeface="Arial" panose="020B0604020202020204" pitchFamily="34" charset="0"/>
              </a:rPr>
              <a:t>eliny</a:t>
            </a:r>
            <a:r>
              <a:rPr lang="cs-CZ" altLang="en-US" sz="2000" dirty="0">
                <a:cs typeface="Arial" panose="020B0604020202020204" pitchFamily="34" charset="0"/>
              </a:rPr>
              <a:t> u</a:t>
            </a:r>
            <a:r>
              <a:rPr lang="en-GB" altLang="en-US" sz="2000" dirty="0" err="1">
                <a:cs typeface="Arial" panose="020B0604020202020204" pitchFamily="34" charset="0"/>
              </a:rPr>
              <a:t>hli</a:t>
            </a:r>
            <a:r>
              <a:rPr lang="cs-CZ" altLang="en-US" sz="2000" dirty="0">
                <a:cs typeface="Arial" panose="020B0604020202020204" pitchFamily="34" charset="0"/>
              </a:rPr>
              <a:t>č</a:t>
            </a:r>
            <a:r>
              <a:rPr lang="en-GB" altLang="en-US" sz="2000" dirty="0" err="1">
                <a:cs typeface="Arial" panose="020B0604020202020204" pitchFamily="34" charset="0"/>
              </a:rPr>
              <a:t>ité</a:t>
            </a:r>
            <a:r>
              <a:rPr lang="cs-CZ" altLang="en-US" sz="2000" dirty="0">
                <a:cs typeface="Arial" panose="020B0604020202020204" pitchFamily="34" charset="0"/>
              </a:rPr>
              <a:t> (b. v. cca </a:t>
            </a:r>
            <a:r>
              <a:rPr lang="cs-CZ" sz="2000" b="0" i="0" dirty="0">
                <a:solidFill>
                  <a:srgbClr val="212121"/>
                </a:solidFill>
                <a:effectLst/>
              </a:rPr>
              <a:t>8 °C</a:t>
            </a:r>
            <a:r>
              <a:rPr lang="cs-CZ" altLang="en-US" sz="2000" dirty="0">
                <a:cs typeface="Arial" panose="020B0604020202020204" pitchFamily="34" charset="0"/>
              </a:rPr>
              <a:t>)</a:t>
            </a:r>
            <a:r>
              <a:rPr lang="en-GB" altLang="en-US" sz="2000" dirty="0">
                <a:cs typeface="Arial" panose="020B0604020202020204" pitchFamily="34" charset="0"/>
              </a:rPr>
              <a:t>:</a:t>
            </a:r>
          </a:p>
          <a:p>
            <a:pPr algn="ct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CO + Cl</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COCl</a:t>
            </a:r>
            <a:r>
              <a:rPr lang="en-GB" altLang="en-US" sz="2000" baseline="-25000" dirty="0">
                <a:cs typeface="Arial" panose="020B0604020202020204" pitchFamily="34" charset="0"/>
              </a:rPr>
              <a:t>2</a:t>
            </a:r>
          </a:p>
          <a:p>
            <a:pPr marL="0" indent="0" eaLnBrk="1" hangingPunct="1">
              <a:buNone/>
            </a:pPr>
            <a:r>
              <a:rPr lang="en-GB" altLang="en-US" sz="2000" dirty="0">
                <a:cs typeface="Arial" panose="020B0604020202020204" pitchFamily="34" charset="0"/>
              </a:rPr>
              <a:t>- </a:t>
            </a:r>
            <a:r>
              <a:rPr lang="en-GB" altLang="en-US" sz="2000" dirty="0" err="1">
                <a:cs typeface="Arial" panose="020B0604020202020204" pitchFamily="34" charset="0"/>
              </a:rPr>
              <a:t>prudce</a:t>
            </a:r>
            <a:r>
              <a:rPr lang="en-GB" altLang="en-US" sz="2000" dirty="0">
                <a:cs typeface="Arial" panose="020B0604020202020204" pitchFamily="34" charset="0"/>
              </a:rPr>
              <a:t> </a:t>
            </a:r>
            <a:r>
              <a:rPr lang="en-GB" altLang="en-US" sz="2000" dirty="0" err="1">
                <a:cs typeface="Arial" panose="020B0604020202020204" pitchFamily="34" charset="0"/>
              </a:rPr>
              <a:t>jedovatý</a:t>
            </a:r>
            <a:r>
              <a:rPr lang="en-GB" altLang="en-US" sz="2000" dirty="0">
                <a:cs typeface="Arial" panose="020B0604020202020204" pitchFamily="34" charset="0"/>
              </a:rPr>
              <a:t>, </a:t>
            </a:r>
            <a:r>
              <a:rPr lang="en-GB" altLang="en-US" sz="2000" dirty="0" err="1">
                <a:cs typeface="Arial" panose="020B0604020202020204" pitchFamily="34" charset="0"/>
              </a:rPr>
              <a:t>dusivý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(v </a:t>
            </a:r>
            <a:r>
              <a:rPr lang="cs-CZ" altLang="en-US" sz="2000" dirty="0">
                <a:cs typeface="Arial" panose="020B0604020202020204" pitchFamily="34" charset="0"/>
              </a:rPr>
              <a:t>I</a:t>
            </a:r>
            <a:r>
              <a:rPr lang="en-GB" altLang="en-US" sz="2000" dirty="0">
                <a:cs typeface="Arial" panose="020B0604020202020204" pitchFamily="34" charset="0"/>
              </a:rPr>
              <a:t>.sv</a:t>
            </a:r>
            <a:r>
              <a:rPr lang="cs-CZ" altLang="en-US" sz="2000" dirty="0">
                <a:cs typeface="Arial" panose="020B0604020202020204" pitchFamily="34" charset="0"/>
              </a:rPr>
              <a:t>ě</a:t>
            </a:r>
            <a:r>
              <a:rPr lang="en-GB" altLang="en-US" sz="2000" dirty="0">
                <a:cs typeface="Arial" panose="020B0604020202020204" pitchFamily="34" charset="0"/>
              </a:rPr>
              <a:t>t</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válce</a:t>
            </a:r>
            <a:r>
              <a:rPr lang="en-GB" altLang="en-US" sz="2000" dirty="0">
                <a:cs typeface="Arial" panose="020B0604020202020204" pitchFamily="34" charset="0"/>
              </a:rPr>
              <a:t> </a:t>
            </a:r>
            <a:r>
              <a:rPr lang="cs-CZ" altLang="en-US" sz="2000" dirty="0">
                <a:cs typeface="Arial" panose="020B0604020202020204" pitchFamily="34" charset="0"/>
              </a:rPr>
              <a:t>byl </a:t>
            </a:r>
            <a:r>
              <a:rPr lang="en-GB" altLang="en-US" sz="2000" dirty="0" err="1">
                <a:cs typeface="Arial" panose="020B0604020202020204" pitchFamily="34" charset="0"/>
              </a:rPr>
              <a:t>použit</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u="sng" dirty="0" err="1">
                <a:cs typeface="Arial" panose="020B0604020202020204" pitchFamily="34" charset="0"/>
              </a:rPr>
              <a:t>bojová</a:t>
            </a:r>
            <a:r>
              <a:rPr lang="cs-CZ" altLang="en-US" sz="2000" u="sng" dirty="0">
                <a:cs typeface="Arial" panose="020B0604020202020204" pitchFamily="34" charset="0"/>
              </a:rPr>
              <a:t> </a:t>
            </a:r>
            <a:r>
              <a:rPr lang="en-GB" altLang="en-US" sz="2000" u="sng" dirty="0">
                <a:cs typeface="Arial" panose="020B0604020202020204" pitchFamily="34" charset="0"/>
              </a:rPr>
              <a:t> </a:t>
            </a:r>
            <a:r>
              <a:rPr lang="en-GB" altLang="en-US" sz="2000" u="sng" dirty="0" err="1">
                <a:cs typeface="Arial" panose="020B0604020202020204" pitchFamily="34" charset="0"/>
              </a:rPr>
              <a:t>látka</a:t>
            </a:r>
            <a:r>
              <a:rPr lang="en-GB" altLang="en-US" sz="2000" dirty="0">
                <a:cs typeface="Arial" panose="020B0604020202020204" pitchFamily="34" charset="0"/>
              </a:rPr>
              <a:t>)</a:t>
            </a:r>
            <a:r>
              <a:rPr lang="cs-CZ" altLang="en-US" sz="2000" dirty="0">
                <a:cs typeface="Arial" panose="020B0604020202020204" pitchFamily="34" charset="0"/>
              </a:rPr>
              <a:t> páchnoucí po shnilém ovoci</a:t>
            </a:r>
            <a:r>
              <a:rPr lang="en-GB" altLang="en-US" sz="2000" dirty="0">
                <a:cs typeface="Arial" panose="020B0604020202020204" pitchFamily="34" charset="0"/>
              </a:rPr>
              <a:t>, </a:t>
            </a:r>
            <a:r>
              <a:rPr lang="cs-CZ" altLang="en-US" sz="2000" dirty="0">
                <a:cs typeface="Arial" panose="020B0604020202020204" pitchFamily="34" charset="0"/>
              </a:rPr>
              <a:t>snadno zkapalnitelný.</a:t>
            </a:r>
          </a:p>
          <a:p>
            <a:pPr marL="0" indent="0" eaLnBrk="1" hangingPunct="1">
              <a:buNone/>
            </a:pPr>
            <a:r>
              <a:rPr lang="en-GB" altLang="en-US" sz="2000" dirty="0">
                <a:cs typeface="Arial" panose="020B0604020202020204" pitchFamily="34" charset="0"/>
              </a:rPr>
              <a:t>- </a:t>
            </a:r>
            <a:r>
              <a:rPr lang="en-GB" altLang="en-US" sz="2000" dirty="0" err="1">
                <a:cs typeface="Arial" panose="020B0604020202020204" pitchFamily="34" charset="0"/>
              </a:rPr>
              <a:t>používá</a:t>
            </a:r>
            <a:r>
              <a:rPr lang="en-GB" altLang="en-US" sz="2000" dirty="0">
                <a:cs typeface="Arial" panose="020B0604020202020204" pitchFamily="34" charset="0"/>
              </a:rPr>
              <a:t> se k </a:t>
            </a:r>
            <a:r>
              <a:rPr lang="en-GB" altLang="en-US" sz="2000" dirty="0" err="1">
                <a:cs typeface="Arial" panose="020B0604020202020204" pitchFamily="34" charset="0"/>
              </a:rPr>
              <a:t>syntézám</a:t>
            </a:r>
            <a:r>
              <a:rPr lang="en-GB" altLang="en-US" sz="2000" dirty="0">
                <a:cs typeface="Arial" panose="020B0604020202020204" pitchFamily="34" charset="0"/>
              </a:rPr>
              <a:t> v org. </a:t>
            </a:r>
            <a:r>
              <a:rPr lang="en-GB" altLang="en-US" sz="2000" dirty="0" err="1">
                <a:cs typeface="Arial" panose="020B0604020202020204" pitchFamily="34" charset="0"/>
              </a:rPr>
              <a:t>chemii</a:t>
            </a:r>
            <a:r>
              <a:rPr lang="cs-CZ" altLang="en-US" sz="2000" dirty="0">
                <a:cs typeface="Arial" panose="020B0604020202020204" pitchFamily="34" charset="0"/>
              </a:rPr>
              <a:t>.</a:t>
            </a: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b="1" dirty="0" err="1">
                <a:cs typeface="Arial" panose="020B0604020202020204" pitchFamily="34" charset="0"/>
              </a:rPr>
              <a:t>Kyselina</a:t>
            </a:r>
            <a:r>
              <a:rPr lang="en-GB" altLang="en-US" sz="2000" b="1" dirty="0">
                <a:cs typeface="Arial" panose="020B0604020202020204" pitchFamily="34" charset="0"/>
              </a:rPr>
              <a:t> </a:t>
            </a:r>
            <a:r>
              <a:rPr lang="en-GB" altLang="en-US" sz="2000" b="1" dirty="0" err="1">
                <a:cs typeface="Arial" panose="020B0604020202020204" pitchFamily="34" charset="0"/>
              </a:rPr>
              <a:t>mraven</a:t>
            </a:r>
            <a:r>
              <a:rPr lang="cs-CZ" altLang="en-US" sz="2000" b="1" dirty="0">
                <a:cs typeface="Arial" panose="020B0604020202020204" pitchFamily="34" charset="0"/>
              </a:rPr>
              <a:t>č</a:t>
            </a:r>
            <a:r>
              <a:rPr lang="en-GB" altLang="en-US" sz="2000" b="1" dirty="0">
                <a:cs typeface="Arial" panose="020B0604020202020204" pitchFamily="34" charset="0"/>
              </a:rPr>
              <a:t>í </a:t>
            </a:r>
            <a:r>
              <a:rPr lang="en-GB" altLang="en-US" sz="2000" b="1" dirty="0" err="1">
                <a:cs typeface="Arial" panose="020B0604020202020204" pitchFamily="34" charset="0"/>
              </a:rPr>
              <a:t>HCOOH</a:t>
            </a:r>
            <a:endParaRPr lang="en-GB" altLang="en-US" sz="2000" b="1"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bezbarvá</a:t>
            </a:r>
            <a:r>
              <a:rPr lang="en-GB" altLang="en-US" sz="2000" dirty="0">
                <a:cs typeface="Arial" panose="020B0604020202020204" pitchFamily="34" charset="0"/>
              </a:rPr>
              <a:t>, </a:t>
            </a:r>
            <a:r>
              <a:rPr lang="cs-CZ" altLang="en-US" sz="2000" dirty="0">
                <a:cs typeface="Arial" panose="020B0604020202020204" pitchFamily="34" charset="0"/>
              </a:rPr>
              <a:t>štip</a:t>
            </a:r>
            <a:r>
              <a:rPr lang="en-GB" altLang="en-US" sz="2000" dirty="0" err="1">
                <a:cs typeface="Arial" panose="020B0604020202020204" pitchFamily="34" charset="0"/>
              </a:rPr>
              <a:t>lav</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páchnoucí</a:t>
            </a:r>
            <a:r>
              <a:rPr lang="en-GB" altLang="en-US" sz="2000" dirty="0">
                <a:cs typeface="Arial" panose="020B0604020202020204" pitchFamily="34" charset="0"/>
              </a:rPr>
              <a:t> </a:t>
            </a:r>
            <a:r>
              <a:rPr lang="en-GB" altLang="en-US" sz="2000" dirty="0" err="1">
                <a:cs typeface="Arial" panose="020B0604020202020204" pitchFamily="34" charset="0"/>
              </a:rPr>
              <a:t>kapalina</a:t>
            </a:r>
            <a:r>
              <a:rPr lang="cs-CZ" altLang="en-US" sz="2000" dirty="0">
                <a:cs typeface="Arial" panose="020B0604020202020204" pitchFamily="34" charset="0"/>
              </a:rPr>
              <a:t>, způsobující poleptání kůže.</a:t>
            </a:r>
            <a:endParaRPr lang="en-GB"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st</a:t>
            </a:r>
            <a:r>
              <a:rPr lang="cs-CZ" altLang="en-US" sz="2000" dirty="0">
                <a:cs typeface="Arial" panose="020B0604020202020204" pitchFamily="34" charset="0"/>
              </a:rPr>
              <a:t>ř</a:t>
            </a:r>
            <a:r>
              <a:rPr lang="en-GB" altLang="en-US" sz="2000" dirty="0" err="1">
                <a:cs typeface="Arial" panose="020B0604020202020204" pitchFamily="34" charset="0"/>
              </a:rPr>
              <a:t>edn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jednosyt</a:t>
            </a:r>
            <a:r>
              <a:rPr lang="cs-CZ" altLang="en-US" sz="2000" dirty="0" err="1">
                <a:cs typeface="Arial" panose="020B0604020202020204" pitchFamily="34" charset="0"/>
              </a:rPr>
              <a:t>ná</a:t>
            </a:r>
            <a:r>
              <a:rPr lang="en-GB" altLang="en-US" sz="2000" dirty="0">
                <a:cs typeface="Arial" panose="020B0604020202020204" pitchFamily="34" charset="0"/>
              </a:rPr>
              <a:t> </a:t>
            </a:r>
            <a:r>
              <a:rPr lang="en-GB" altLang="en-US" sz="2000" dirty="0" err="1">
                <a:cs typeface="Arial" panose="020B0604020202020204" pitchFamily="34" charset="0"/>
              </a:rPr>
              <a:t>kyselina</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s vodou se </a:t>
            </a:r>
            <a:r>
              <a:rPr lang="en-GB" altLang="en-US" sz="2000" dirty="0" err="1">
                <a:cs typeface="Arial" panose="020B0604020202020204" pitchFamily="34" charset="0"/>
              </a:rPr>
              <a:t>mísí</a:t>
            </a:r>
            <a:r>
              <a:rPr lang="en-GB" altLang="en-US" sz="2000" dirty="0">
                <a:cs typeface="Arial" panose="020B0604020202020204" pitchFamily="34" charset="0"/>
              </a:rPr>
              <a:t> </a:t>
            </a:r>
            <a:r>
              <a:rPr lang="en-GB" altLang="en-US" sz="2000" dirty="0" err="1">
                <a:cs typeface="Arial" panose="020B0604020202020204" pitchFamily="34" charset="0"/>
              </a:rPr>
              <a:t>neomezen</a:t>
            </a:r>
            <a:r>
              <a:rPr lang="cs-CZ" altLang="en-US" sz="2000" dirty="0">
                <a:cs typeface="Arial" panose="020B0604020202020204" pitchFamily="34" charset="0"/>
              </a:rPr>
              <a:t>ě</a:t>
            </a:r>
            <a:endParaRPr lang="en-GB"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teplem</a:t>
            </a:r>
            <a:r>
              <a:rPr lang="en-GB" altLang="en-US" sz="2000" dirty="0">
                <a:cs typeface="Arial" panose="020B0604020202020204" pitchFamily="34" charset="0"/>
              </a:rPr>
              <a:t> se </a:t>
            </a:r>
            <a:r>
              <a:rPr lang="en-GB" altLang="en-US" sz="2000" dirty="0" err="1">
                <a:cs typeface="Arial" panose="020B0604020202020204" pitchFamily="34" charset="0"/>
              </a:rPr>
              <a:t>rozkládá</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CO a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Nejsilnější organická kyselina, </a:t>
            </a:r>
          </a:p>
          <a:p>
            <a:pPr eaLnBrk="1" hangingPunct="1">
              <a:buFont typeface="Wingdings" pitchFamily="2" charset="2"/>
              <a:buNone/>
            </a:pPr>
            <a:r>
              <a:rPr lang="cs-CZ" altLang="en-US" sz="2000" dirty="0">
                <a:cs typeface="Arial" panose="020B0604020202020204" pitchFamily="34" charset="0"/>
              </a:rPr>
              <a:t>vyskytuje se v jedu mravenců </a:t>
            </a:r>
          </a:p>
          <a:p>
            <a:pPr eaLnBrk="1" hangingPunct="1">
              <a:buFont typeface="Wingdings" pitchFamily="2" charset="2"/>
              <a:buNone/>
            </a:pPr>
            <a:r>
              <a:rPr lang="cs-CZ" altLang="en-US" sz="2000" dirty="0">
                <a:cs typeface="Arial" panose="020B0604020202020204" pitchFamily="34" charset="0"/>
              </a:rPr>
              <a:t>a včel a v trichomech kopřiv.</a:t>
            </a:r>
          </a:p>
          <a:p>
            <a:pPr eaLnBrk="1" hangingPunct="1">
              <a:buFont typeface="Wingdings" pitchFamily="2" charset="2"/>
              <a:buNone/>
            </a:pPr>
            <a:endParaRPr lang="cs-CZ" altLang="en-US" sz="2000" dirty="0">
              <a:cs typeface="Arial" panose="020B0604020202020204" pitchFamily="34" charset="0"/>
            </a:endParaRPr>
          </a:p>
        </p:txBody>
      </p:sp>
      <p:pic>
        <p:nvPicPr>
          <p:cNvPr id="58370"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9542" y="533400"/>
            <a:ext cx="2006715" cy="1265903"/>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86200"/>
            <a:ext cx="1309397" cy="103484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ravenci si v posledních letech užívají sucho - Príma receptář.cz">
            <a:extLst>
              <a:ext uri="{FF2B5EF4-FFF2-40B4-BE49-F238E27FC236}">
                <a16:creationId xmlns:a16="http://schemas.microsoft.com/office/drawing/2014/main" id="{A2B07885-22AE-59FD-1C9F-6ED8C11ED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304435"/>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40DE3B9-FE5E-50AF-3D60-E2C6B290B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334000"/>
            <a:ext cx="1705652" cy="12634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t: Zdroj Shutterstock.com">
            <a:extLst>
              <a:ext uri="{FF2B5EF4-FFF2-40B4-BE49-F238E27FC236}">
                <a16:creationId xmlns:a16="http://schemas.microsoft.com/office/drawing/2014/main" id="{E4316D66-E8D0-6E47-AF8D-78617E1A3A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651" y="3962400"/>
            <a:ext cx="2046588" cy="277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855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284807" y="381000"/>
            <a:ext cx="8610600" cy="4525963"/>
          </a:xfrm>
        </p:spPr>
        <p:txBody>
          <a:bodyPr>
            <a:normAutofit/>
          </a:bodyPr>
          <a:lstStyle/>
          <a:p>
            <a:pPr eaLnBrk="1" hangingPunct="1">
              <a:buFont typeface="Wingdings" pitchFamily="2" charset="2"/>
              <a:buNone/>
            </a:pPr>
            <a:r>
              <a:rPr lang="en-GB" altLang="en-US" sz="2000" b="1" dirty="0" err="1">
                <a:cs typeface="Arial" panose="020B0604020202020204" pitchFamily="34" charset="0"/>
              </a:rPr>
              <a:t>Kyselina</a:t>
            </a:r>
            <a:r>
              <a:rPr lang="en-GB" altLang="en-US" sz="2000" b="1" dirty="0">
                <a:cs typeface="Arial" panose="020B0604020202020204" pitchFamily="34" charset="0"/>
              </a:rPr>
              <a:t> š</a:t>
            </a:r>
            <a:r>
              <a:rPr lang="cs-CZ" altLang="en-US" sz="2000" b="1" dirty="0">
                <a:cs typeface="Arial" panose="020B0604020202020204" pitchFamily="34" charset="0"/>
              </a:rPr>
              <a:t>ť</a:t>
            </a:r>
            <a:r>
              <a:rPr lang="en-GB" altLang="en-US" sz="2000" b="1" dirty="0" err="1">
                <a:cs typeface="Arial" panose="020B0604020202020204" pitchFamily="34" charset="0"/>
              </a:rPr>
              <a:t>avelová</a:t>
            </a:r>
            <a:r>
              <a:rPr lang="en-GB" altLang="en-US" sz="2000" b="1" dirty="0">
                <a:cs typeface="Arial" panose="020B0604020202020204" pitchFamily="34" charset="0"/>
              </a:rPr>
              <a:t> (</a:t>
            </a:r>
            <a:r>
              <a:rPr lang="en-GB" altLang="en-US" sz="2000" b="1" dirty="0" err="1">
                <a:cs typeface="Arial" panose="020B0604020202020204" pitchFamily="34" charset="0"/>
              </a:rPr>
              <a:t>oxalová</a:t>
            </a:r>
            <a:r>
              <a:rPr lang="en-GB" altLang="en-US" sz="2000" b="1" dirty="0">
                <a:cs typeface="Arial" panose="020B0604020202020204" pitchFamily="34" charset="0"/>
              </a:rPr>
              <a:t>)</a:t>
            </a:r>
            <a:r>
              <a:rPr lang="en-GB" altLang="en-US" sz="2000" dirty="0">
                <a:cs typeface="Arial" panose="020B0604020202020204" pitchFamily="34" charset="0"/>
              </a:rPr>
              <a:t> (COOH)</a:t>
            </a:r>
            <a:r>
              <a:rPr lang="en-GB" altLang="en-US" sz="2000" baseline="-25000" dirty="0">
                <a:cs typeface="Arial" panose="020B0604020202020204" pitchFamily="34" charset="0"/>
              </a:rPr>
              <a:t>2</a:t>
            </a:r>
            <a:r>
              <a:rPr lang="cs-CZ" altLang="en-US" sz="2000" baseline="-25000" dirty="0">
                <a:cs typeface="Arial" panose="020B0604020202020204" pitchFamily="34" charset="0"/>
              </a:rPr>
              <a:t> </a:t>
            </a:r>
            <a:endParaRPr lang="en-US"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kryst</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a:t>
            </a:r>
            <a:r>
              <a:rPr lang="en-GB" altLang="en-US" sz="2000" dirty="0" err="1">
                <a:cs typeface="Arial" panose="020B0604020202020204" pitchFamily="34" charset="0"/>
              </a:rPr>
              <a:t>rozkládající</a:t>
            </a:r>
            <a:r>
              <a:rPr lang="en-GB" altLang="en-US" sz="2000" dirty="0">
                <a:cs typeface="Arial" panose="020B0604020202020204" pitchFamily="34" charset="0"/>
              </a:rPr>
              <a:t> se </a:t>
            </a:r>
            <a:r>
              <a:rPr lang="en-GB" altLang="en-US" sz="2000" dirty="0" err="1">
                <a:cs typeface="Arial" panose="020B0604020202020204" pitchFamily="34" charset="0"/>
              </a:rPr>
              <a:t>teplem</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dehydrat</a:t>
            </a:r>
            <a:r>
              <a:rPr lang="cs-CZ" altLang="en-US" sz="2000" dirty="0" err="1">
                <a:cs typeface="Arial" panose="020B0604020202020204" pitchFamily="34" charset="0"/>
              </a:rPr>
              <a:t>ačními</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inidly</a:t>
            </a:r>
            <a:r>
              <a:rPr lang="en-GB" altLang="en-US" sz="2000" dirty="0">
                <a:cs typeface="Arial" panose="020B0604020202020204" pitchFamily="34" charset="0"/>
              </a:rPr>
              <a:t>:</a:t>
            </a:r>
          </a:p>
          <a:p>
            <a:pPr algn="ct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(COOH)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CO</a:t>
            </a:r>
            <a:r>
              <a:rPr lang="en-GB" altLang="en-US" sz="2000" baseline="-25000" dirty="0">
                <a:cs typeface="Arial" panose="020B0604020202020204" pitchFamily="34" charset="0"/>
              </a:rPr>
              <a:t>2</a:t>
            </a:r>
            <a:r>
              <a:rPr lang="en-GB" altLang="en-US" sz="2000" dirty="0">
                <a:cs typeface="Arial" panose="020B0604020202020204" pitchFamily="34" charset="0"/>
              </a:rPr>
              <a:t> + CO +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en-US"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u="sng" dirty="0" err="1">
                <a:cs typeface="Arial" panose="020B0604020202020204" pitchFamily="34" charset="0"/>
              </a:rPr>
              <a:t>st</a:t>
            </a:r>
            <a:r>
              <a:rPr lang="cs-CZ" altLang="en-US" sz="2000" u="sng" dirty="0">
                <a:cs typeface="Arial" panose="020B0604020202020204" pitchFamily="34" charset="0"/>
              </a:rPr>
              <a:t>ř</a:t>
            </a:r>
            <a:r>
              <a:rPr lang="en-GB" altLang="en-US" sz="2000" u="sng" dirty="0" err="1">
                <a:cs typeface="Arial" panose="020B0604020202020204" pitchFamily="34" charset="0"/>
              </a:rPr>
              <a:t>edn</a:t>
            </a:r>
            <a:r>
              <a:rPr lang="cs-CZ" altLang="en-US" sz="2000" u="sng" dirty="0">
                <a:cs typeface="Arial" panose="020B0604020202020204" pitchFamily="34" charset="0"/>
              </a:rPr>
              <a:t>ě</a:t>
            </a:r>
            <a:r>
              <a:rPr lang="en-GB" altLang="en-US" sz="2000" u="sng" dirty="0">
                <a:cs typeface="Arial" panose="020B0604020202020204" pitchFamily="34" charset="0"/>
              </a:rPr>
              <a:t> </a:t>
            </a:r>
            <a:r>
              <a:rPr lang="en-GB" altLang="en-US" sz="2000" u="sng" dirty="0" err="1">
                <a:cs typeface="Arial" panose="020B0604020202020204" pitchFamily="34" charset="0"/>
              </a:rPr>
              <a:t>silná</a:t>
            </a:r>
            <a:r>
              <a:rPr lang="en-GB" altLang="en-US" sz="2000" u="sng" dirty="0">
                <a:cs typeface="Arial" panose="020B0604020202020204" pitchFamily="34" charset="0"/>
              </a:rPr>
              <a:t> </a:t>
            </a:r>
            <a:r>
              <a:rPr lang="en-GB" altLang="en-US" sz="2000" u="sng" dirty="0" err="1">
                <a:cs typeface="Arial" panose="020B0604020202020204" pitchFamily="34" charset="0"/>
              </a:rPr>
              <a:t>kyselina</a:t>
            </a:r>
            <a:r>
              <a:rPr lang="en-GB" altLang="en-US" sz="2000" dirty="0">
                <a:cs typeface="Arial" panose="020B0604020202020204" pitchFamily="34" charset="0"/>
              </a:rPr>
              <a:t>, </a:t>
            </a:r>
            <a:r>
              <a:rPr lang="en-GB" altLang="en-US" sz="2000" dirty="0" err="1">
                <a:cs typeface="Arial" panose="020B0604020202020204" pitchFamily="34" charset="0"/>
              </a:rPr>
              <a:t>jedovatá</a:t>
            </a:r>
            <a:r>
              <a:rPr lang="en-GB"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z </a:t>
            </a:r>
            <a:r>
              <a:rPr lang="en-GB" altLang="en-US" sz="2000" dirty="0" err="1">
                <a:cs typeface="Arial" panose="020B0604020202020204" pitchFamily="34" charset="0"/>
              </a:rPr>
              <a:t>vod</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roztok</a:t>
            </a:r>
            <a:r>
              <a:rPr lang="cs-CZ" altLang="en-US" sz="2000" dirty="0">
                <a:cs typeface="Arial" panose="020B0604020202020204" pitchFamily="34" charset="0"/>
              </a:rPr>
              <a:t>ů</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en-GB" altLang="en-US" sz="2000" dirty="0" err="1">
                <a:cs typeface="Arial" panose="020B0604020202020204" pitchFamily="34" charset="0"/>
              </a:rPr>
              <a:t>krystalizuje</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dihydrát</a:t>
            </a:r>
            <a:r>
              <a:rPr lang="cs-CZ" altLang="en-US" sz="2000" dirty="0">
                <a:cs typeface="Arial" panose="020B0604020202020204" pitchFamily="34" charset="0"/>
              </a:rPr>
              <a:t> </a:t>
            </a:r>
            <a:r>
              <a:rPr lang="en-GB" altLang="en-US" sz="2000" dirty="0">
                <a:cs typeface="Arial" panose="020B0604020202020204" pitchFamily="34" charset="0"/>
              </a:rPr>
              <a:t>dob</a:t>
            </a:r>
            <a:r>
              <a:rPr lang="cs-CZ" altLang="en-US" sz="2000" dirty="0">
                <a:cs typeface="Arial" panose="020B0604020202020204" pitchFamily="34" charset="0"/>
              </a:rPr>
              <a:t>ř</a:t>
            </a:r>
            <a:r>
              <a:rPr lang="en-GB" altLang="en-US" sz="2000" dirty="0">
                <a:cs typeface="Arial" panose="020B0604020202020204" pitchFamily="34" charset="0"/>
              </a:rPr>
              <a:t>e </a:t>
            </a:r>
            <a:r>
              <a:rPr lang="en-GB" altLang="en-US" sz="2000" dirty="0" err="1">
                <a:cs typeface="Arial" panose="020B0604020202020204" pitchFamily="34" charset="0"/>
              </a:rPr>
              <a:t>definované</a:t>
            </a:r>
            <a:r>
              <a:rPr lang="en-GB" altLang="en-US" sz="2000" dirty="0">
                <a:cs typeface="Arial" panose="020B0604020202020204" pitchFamily="34" charset="0"/>
              </a:rPr>
              <a:t> </a:t>
            </a:r>
            <a:r>
              <a:rPr lang="en-GB" altLang="en-US" sz="2000" dirty="0" err="1">
                <a:cs typeface="Arial" panose="020B0604020202020204" pitchFamily="34" charset="0"/>
              </a:rPr>
              <a:t>krystaly</a:t>
            </a:r>
            <a:r>
              <a:rPr lang="en-GB" altLang="en-US" sz="2000" dirty="0">
                <a:cs typeface="Arial" panose="020B0604020202020204" pitchFamily="34" charset="0"/>
              </a:rPr>
              <a:t> </a:t>
            </a:r>
          </a:p>
          <a:p>
            <a:pPr eaLnBrk="1" hangingPunct="1">
              <a:buFont typeface="Wingdings" pitchFamily="2" charset="2"/>
              <a:buNone/>
            </a:pPr>
            <a:r>
              <a:rPr lang="en-GB" altLang="en-US" sz="2000" dirty="0">
                <a:cs typeface="Arial" panose="020B0604020202020204" pitchFamily="34" charset="0"/>
                <a:sym typeface="Symbol" pitchFamily="18" charset="2"/>
              </a:rPr>
              <a:t>  </a:t>
            </a:r>
            <a:r>
              <a:rPr lang="en-GB" altLang="en-US" sz="2000" dirty="0">
                <a:cs typeface="Arial" panose="020B0604020202020204" pitchFamily="34" charset="0"/>
              </a:rPr>
              <a:t> </a:t>
            </a:r>
            <a:r>
              <a:rPr lang="en-GB" altLang="en-US" sz="2000" dirty="0" err="1">
                <a:cs typeface="Arial" panose="020B0604020202020204" pitchFamily="34" charset="0"/>
              </a:rPr>
              <a:t>odm</a:t>
            </a:r>
            <a:r>
              <a:rPr lang="cs-CZ" altLang="en-US" sz="2000" dirty="0">
                <a:cs typeface="Arial" panose="020B0604020202020204" pitchFamily="34" charset="0"/>
              </a:rPr>
              <a:t>ě</a:t>
            </a:r>
            <a:r>
              <a:rPr lang="en-GB" altLang="en-US" sz="2000" dirty="0" err="1">
                <a:cs typeface="Arial" panose="020B0604020202020204" pitchFamily="34" charset="0"/>
              </a:rPr>
              <a:t>rný</a:t>
            </a:r>
            <a:r>
              <a:rPr lang="en-GB" altLang="en-US" sz="2000" dirty="0">
                <a:cs typeface="Arial" panose="020B0604020202020204" pitchFamily="34" charset="0"/>
              </a:rPr>
              <a:t> standard pro </a:t>
            </a:r>
            <a:r>
              <a:rPr lang="en-GB" altLang="en-US" sz="2000" u="sng" dirty="0" err="1">
                <a:cs typeface="Arial" panose="020B0604020202020204" pitchFamily="34" charset="0"/>
              </a:rPr>
              <a:t>acidobazické</a:t>
            </a:r>
            <a:r>
              <a:rPr lang="en-GB" altLang="en-US" sz="2000" u="sng" dirty="0">
                <a:cs typeface="Arial" panose="020B0604020202020204" pitchFamily="34" charset="0"/>
              </a:rPr>
              <a:t> </a:t>
            </a:r>
            <a:r>
              <a:rPr lang="en-GB" altLang="en-US" sz="2000" u="sng" dirty="0" err="1">
                <a:cs typeface="Arial" panose="020B0604020202020204" pitchFamily="34" charset="0"/>
              </a:rPr>
              <a:t>titrace</a:t>
            </a:r>
            <a:endParaRPr lang="en-GB" altLang="en-US" sz="2000" u="sng" dirty="0">
              <a:cs typeface="Arial" panose="020B0604020202020204" pitchFamily="34" charset="0"/>
            </a:endParaRPr>
          </a:p>
          <a:p>
            <a:pPr eaLnBrk="1" hangingPunct="1">
              <a:buFont typeface="Wingdings" pitchFamily="2" charset="2"/>
              <a:buNone/>
            </a:pPr>
            <a:endParaRPr lang="en-US" altLang="en-US" sz="2000" dirty="0">
              <a:cs typeface="Arial" panose="020B0604020202020204" pitchFamily="34" charset="0"/>
            </a:endParaRPr>
          </a:p>
          <a:p>
            <a:pPr eaLnBrk="1" hangingPunct="1">
              <a:buFont typeface="Wingdings" pitchFamily="2" charset="2"/>
              <a:buNone/>
            </a:pPr>
            <a:r>
              <a:rPr lang="en-GB" altLang="en-US" sz="2000" b="1" dirty="0">
                <a:cs typeface="Arial" panose="020B0604020202020204" pitchFamily="34" charset="0"/>
              </a:rPr>
              <a:t>Š</a:t>
            </a:r>
            <a:r>
              <a:rPr lang="cs-CZ" altLang="en-US" sz="2000" b="1" dirty="0">
                <a:cs typeface="Arial" panose="020B0604020202020204" pitchFamily="34" charset="0"/>
              </a:rPr>
              <a:t>ť</a:t>
            </a:r>
            <a:r>
              <a:rPr lang="en-GB" altLang="en-US" sz="2000" b="1" dirty="0" err="1">
                <a:cs typeface="Arial" panose="020B0604020202020204" pitchFamily="34" charset="0"/>
              </a:rPr>
              <a:t>avelany</a:t>
            </a:r>
            <a:r>
              <a:rPr lang="cs-CZ" altLang="en-US" sz="2000" b="1" dirty="0">
                <a:cs typeface="Arial" panose="020B0604020202020204" pitchFamily="34" charset="0"/>
              </a:rPr>
              <a:t> (oxaláty)</a:t>
            </a:r>
            <a:endParaRPr lang="en-GB" altLang="en-US" sz="2000" b="1"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š</a:t>
            </a:r>
            <a:r>
              <a:rPr lang="cs-CZ" altLang="en-US" sz="2000" dirty="0">
                <a:cs typeface="Arial" panose="020B0604020202020204" pitchFamily="34" charset="0"/>
              </a:rPr>
              <a:t>ť</a:t>
            </a:r>
            <a:r>
              <a:rPr lang="en-GB" altLang="en-US" sz="2000" dirty="0" err="1">
                <a:cs typeface="Arial" panose="020B0604020202020204" pitchFamily="34" charset="0"/>
              </a:rPr>
              <a:t>avelany</a:t>
            </a:r>
            <a:r>
              <a:rPr lang="en-GB" altLang="en-US" sz="2000" dirty="0">
                <a:cs typeface="Arial" panose="020B0604020202020204" pitchFamily="34" charset="0"/>
              </a:rPr>
              <a:t> </a:t>
            </a:r>
            <a:r>
              <a:rPr lang="en-GB" altLang="en-US" sz="2000" dirty="0" err="1">
                <a:cs typeface="Arial" panose="020B0604020202020204" pitchFamily="34" charset="0"/>
              </a:rPr>
              <a:t>alk</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dob</a:t>
            </a:r>
            <a:r>
              <a:rPr lang="cs-CZ" altLang="en-US" sz="2000" dirty="0">
                <a:cs typeface="Arial" panose="020B0604020202020204" pitchFamily="34" charset="0"/>
              </a:rPr>
              <a:t>ř</a:t>
            </a:r>
            <a:r>
              <a:rPr lang="en-GB" altLang="en-US" sz="2000" dirty="0">
                <a:cs typeface="Arial" panose="020B0604020202020204" pitchFamily="34" charset="0"/>
              </a:rPr>
              <a:t>e </a:t>
            </a:r>
            <a:r>
              <a:rPr lang="en-GB" altLang="en-US" sz="2000" dirty="0" err="1">
                <a:cs typeface="Arial" panose="020B0604020202020204" pitchFamily="34" charset="0"/>
              </a:rPr>
              <a:t>rozpustné</a:t>
            </a:r>
            <a:r>
              <a:rPr lang="en-GB" altLang="en-US" sz="2000" dirty="0">
                <a:cs typeface="Arial" panose="020B0604020202020204" pitchFamily="34" charset="0"/>
              </a:rPr>
              <a:t>, </a:t>
            </a:r>
            <a:r>
              <a:rPr lang="en-GB" altLang="en-US" sz="2000" dirty="0" err="1">
                <a:cs typeface="Arial" panose="020B0604020202020204" pitchFamily="34" charset="0"/>
              </a:rPr>
              <a:t>ostatní</a:t>
            </a:r>
            <a:r>
              <a:rPr lang="en-GB" altLang="en-US" sz="2000" dirty="0">
                <a:cs typeface="Arial" panose="020B0604020202020204" pitchFamily="34" charset="0"/>
              </a:rPr>
              <a:t> </a:t>
            </a:r>
            <a:r>
              <a:rPr lang="en-GB" altLang="en-US" sz="2000" dirty="0" err="1">
                <a:cs typeface="Arial" panose="020B0604020202020204" pitchFamily="34" charset="0"/>
              </a:rPr>
              <a:t>nerozpustné</a:t>
            </a:r>
            <a:endParaRPr lang="cs-CZ" altLang="en-US" sz="2000" dirty="0">
              <a:cs typeface="Arial" panose="020B0604020202020204" pitchFamily="34" charset="0"/>
            </a:endParaRPr>
          </a:p>
        </p:txBody>
      </p:sp>
      <p:pic>
        <p:nvPicPr>
          <p:cNvPr id="5734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879040"/>
            <a:ext cx="2447436" cy="2055846"/>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584" y="4293928"/>
            <a:ext cx="2209800" cy="1226069"/>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160" y="3927808"/>
            <a:ext cx="2611080" cy="1958310"/>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914400"/>
            <a:ext cx="2133600" cy="161726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1F15B641-0D7A-4218-8DD3-147D6FC59E84}"/>
              </a:ext>
            </a:extLst>
          </p:cNvPr>
          <p:cNvSpPr/>
          <p:nvPr/>
        </p:nvSpPr>
        <p:spPr>
          <a:xfrm>
            <a:off x="208607" y="6107668"/>
            <a:ext cx="8763000" cy="369332"/>
          </a:xfrm>
          <a:prstGeom prst="rect">
            <a:avLst/>
          </a:prstGeom>
        </p:spPr>
        <p:txBody>
          <a:bodyPr wrap="square">
            <a:spAutoFit/>
          </a:bodyPr>
          <a:lstStyle/>
          <a:p>
            <a:r>
              <a:rPr lang="cs-CZ" i="1" dirty="0" err="1"/>
              <a:t>Diffenbachia</a:t>
            </a:r>
            <a:r>
              <a:rPr lang="cs-CZ" i="1" dirty="0"/>
              <a:t> </a:t>
            </a:r>
            <a:r>
              <a:rPr lang="cs-CZ" i="1" dirty="0" err="1"/>
              <a:t>maculata</a:t>
            </a:r>
            <a:r>
              <a:rPr lang="cs-CZ" i="1" dirty="0"/>
              <a:t> - </a:t>
            </a:r>
            <a:r>
              <a:rPr lang="cs-CZ" dirty="0"/>
              <a:t>s</a:t>
            </a:r>
            <a:r>
              <a:rPr lang="en-US" dirty="0" err="1"/>
              <a:t>tonek</a:t>
            </a:r>
            <a:r>
              <a:rPr lang="cs-CZ" dirty="0"/>
              <a:t> </a:t>
            </a:r>
            <a:r>
              <a:rPr lang="en-US" dirty="0" err="1"/>
              <a:t>i</a:t>
            </a:r>
            <a:r>
              <a:rPr lang="en-US" dirty="0"/>
              <a:t> </a:t>
            </a:r>
            <a:r>
              <a:rPr lang="en-US" dirty="0" err="1"/>
              <a:t>jiné</a:t>
            </a:r>
            <a:r>
              <a:rPr lang="en-US" dirty="0"/>
              <a:t> </a:t>
            </a:r>
            <a:r>
              <a:rPr lang="en-US" dirty="0" err="1"/>
              <a:t>části</a:t>
            </a:r>
            <a:r>
              <a:rPr lang="en-US" dirty="0"/>
              <a:t> </a:t>
            </a:r>
            <a:r>
              <a:rPr lang="en-US" dirty="0" err="1"/>
              <a:t>rostliny</a:t>
            </a:r>
            <a:r>
              <a:rPr lang="en-US" dirty="0"/>
              <a:t> </a:t>
            </a:r>
            <a:r>
              <a:rPr lang="en-US" dirty="0" err="1"/>
              <a:t>obsahují</a:t>
            </a:r>
            <a:r>
              <a:rPr lang="en-US" dirty="0"/>
              <a:t> </a:t>
            </a:r>
            <a:r>
              <a:rPr lang="en-US" dirty="0" err="1"/>
              <a:t>krystaly</a:t>
            </a:r>
            <a:r>
              <a:rPr lang="en-US" dirty="0"/>
              <a:t> </a:t>
            </a:r>
            <a:r>
              <a:rPr lang="en-US" dirty="0" err="1"/>
              <a:t>šťavelanu</a:t>
            </a:r>
            <a:r>
              <a:rPr lang="en-US" dirty="0"/>
              <a:t> </a:t>
            </a:r>
            <a:r>
              <a:rPr lang="en-US" dirty="0" err="1"/>
              <a:t>vápenatého</a:t>
            </a:r>
            <a:r>
              <a:rPr lang="en-US" dirty="0"/>
              <a:t>.</a:t>
            </a:r>
          </a:p>
        </p:txBody>
      </p:sp>
    </p:spTree>
    <p:extLst>
      <p:ext uri="{BB962C8B-B14F-4D97-AF65-F5344CB8AC3E}">
        <p14:creationId xmlns:p14="http://schemas.microsoft.com/office/powerpoint/2010/main" val="4898576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37289" y="76200"/>
            <a:ext cx="8991600" cy="5534025"/>
          </a:xfrm>
        </p:spPr>
        <p:txBody>
          <a:bodyPr>
            <a:normAutofit/>
          </a:bodyPr>
          <a:lstStyle/>
          <a:p>
            <a:pPr marL="0" indent="0" algn="ctr" eaLnBrk="1" hangingPunct="1">
              <a:buNone/>
            </a:pPr>
            <a:r>
              <a:rPr lang="cs-CZ" altLang="en-US" sz="2400" b="1" dirty="0" err="1">
                <a:cs typeface="Arial" panose="020B0604020202020204" pitchFamily="34" charset="0"/>
              </a:rPr>
              <a:t>Oxosloučeniny</a:t>
            </a:r>
            <a:r>
              <a:rPr lang="cs-CZ" altLang="en-US" sz="2400" b="1" dirty="0">
                <a:cs typeface="Arial" panose="020B0604020202020204" pitchFamily="34" charset="0"/>
              </a:rPr>
              <a:t> </a:t>
            </a:r>
            <a:r>
              <a:rPr lang="cs-CZ" altLang="en-US" sz="2400" b="1" dirty="0" err="1">
                <a:cs typeface="Arial" panose="020B0604020202020204" pitchFamily="34" charset="0"/>
              </a:rPr>
              <a:t>kř</a:t>
            </a:r>
            <a:r>
              <a:rPr lang="en-GB" altLang="en-US" sz="2400" b="1" dirty="0" err="1">
                <a:cs typeface="Arial" panose="020B0604020202020204" pitchFamily="34" charset="0"/>
              </a:rPr>
              <a:t>emík</a:t>
            </a:r>
            <a:r>
              <a:rPr lang="cs-CZ" altLang="en-US" sz="2400" b="1" dirty="0">
                <a:cs typeface="Arial" panose="020B0604020202020204" pitchFamily="34" charset="0"/>
              </a:rPr>
              <a:t>u</a:t>
            </a:r>
            <a:endParaRPr lang="en-GB" altLang="en-US" sz="2400" u="sng" dirty="0">
              <a:cs typeface="Arial" panose="020B0604020202020204" pitchFamily="34" charset="0"/>
            </a:endParaRPr>
          </a:p>
          <a:p>
            <a:pPr eaLnBrk="1" hangingPunct="1">
              <a:buFont typeface="Wingdings" pitchFamily="2" charset="2"/>
              <a:buNone/>
            </a:pPr>
            <a:r>
              <a:rPr lang="cs-CZ" altLang="en-US" sz="2000" b="1" dirty="0">
                <a:cs typeface="Arial" panose="020B0604020202020204" pitchFamily="34" charset="0"/>
              </a:rPr>
              <a:t>Oxid křemičitý SiO</a:t>
            </a:r>
            <a:r>
              <a:rPr lang="cs-CZ" altLang="en-US" sz="2000" b="1" baseline="-25000" dirty="0">
                <a:cs typeface="Arial" panose="020B0604020202020204" pitchFamily="34" charset="0"/>
              </a:rPr>
              <a:t>2</a:t>
            </a:r>
          </a:p>
          <a:p>
            <a:pPr eaLnBrk="1" hangingPunct="1">
              <a:buFont typeface="Wingdings" pitchFamily="2" charset="2"/>
              <a:buNone/>
            </a:pPr>
            <a:r>
              <a:rPr lang="cs-CZ" altLang="en-US" sz="2000" dirty="0">
                <a:cs typeface="Arial" panose="020B0604020202020204" pitchFamily="34" charset="0"/>
              </a:rPr>
              <a:t>	- krystal. netěkavá, ve vodě nerozpustná látka, poskytuje řadu krystalových modifikací, chemicky velmi odolná látka (z kyselin se rozpouští jen v HF)</a:t>
            </a:r>
          </a:p>
          <a:p>
            <a:pPr eaLnBrk="1" hangingPunct="1">
              <a:buFont typeface="Wingdings" pitchFamily="2" charset="2"/>
              <a:buNone/>
            </a:pPr>
            <a:r>
              <a:rPr lang="cs-CZ" altLang="en-US" sz="2000" dirty="0">
                <a:cs typeface="Arial" panose="020B0604020202020204" pitchFamily="34" charset="0"/>
              </a:rPr>
              <a:t>	</a:t>
            </a:r>
          </a:p>
        </p:txBody>
      </p:sp>
      <p:pic>
        <p:nvPicPr>
          <p:cNvPr id="3"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599059" cy="307598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5029200"/>
            <a:ext cx="8763000" cy="1631216"/>
          </a:xfrm>
          <a:prstGeom prst="rect">
            <a:avLst/>
          </a:prstGeom>
        </p:spPr>
        <p:txBody>
          <a:bodyPr wrap="square">
            <a:spAutoFit/>
          </a:bodyPr>
          <a:lstStyle/>
          <a:p>
            <a:r>
              <a:rPr lang="cs-CZ" altLang="en-US" sz="2000" dirty="0">
                <a:cs typeface="Arial" panose="020B0604020202020204" pitchFamily="34" charset="0"/>
              </a:rPr>
              <a:t>- tavením s hydroxidy alk. kovů vznikají křemičitany:</a:t>
            </a:r>
          </a:p>
          <a:p>
            <a:pPr algn="ctr"/>
            <a:r>
              <a:rPr lang="cs-CZ" altLang="en-US" sz="2000" dirty="0">
                <a:cs typeface="Arial" panose="020B0604020202020204" pitchFamily="34" charset="0"/>
              </a:rPr>
              <a:t>	SiO</a:t>
            </a:r>
            <a:r>
              <a:rPr lang="cs-CZ" altLang="en-US" sz="2000" baseline="-25000" dirty="0">
                <a:cs typeface="Arial" panose="020B0604020202020204" pitchFamily="34" charset="0"/>
              </a:rPr>
              <a:t>2</a:t>
            </a:r>
            <a:r>
              <a:rPr lang="cs-CZ" altLang="en-US" sz="2000" dirty="0">
                <a:cs typeface="Arial" panose="020B0604020202020204" pitchFamily="34" charset="0"/>
              </a:rPr>
              <a:t> + 2KOH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K</a:t>
            </a:r>
            <a:r>
              <a:rPr lang="cs-CZ" altLang="en-US" sz="2000" baseline="-25000" dirty="0">
                <a:cs typeface="Arial" panose="020B0604020202020204" pitchFamily="34" charset="0"/>
              </a:rPr>
              <a:t>2</a:t>
            </a:r>
            <a:r>
              <a:rPr lang="cs-CZ" altLang="en-US" sz="2000" dirty="0">
                <a:cs typeface="Arial" panose="020B0604020202020204" pitchFamily="34" charset="0"/>
              </a:rPr>
              <a:t>SiO</a:t>
            </a:r>
            <a:r>
              <a:rPr lang="cs-CZ" altLang="en-US" sz="2000" baseline="-25000" dirty="0">
                <a:cs typeface="Arial" panose="020B0604020202020204" pitchFamily="34" charset="0"/>
              </a:rPr>
              <a:t>3</a:t>
            </a:r>
            <a:r>
              <a:rPr lang="cs-CZ" altLang="en-US" sz="2000" dirty="0">
                <a:cs typeface="Arial" panose="020B0604020202020204" pitchFamily="34" charset="0"/>
              </a:rPr>
              <a:t> + H</a:t>
            </a:r>
            <a:r>
              <a:rPr lang="cs-CZ" altLang="en-US" sz="2000" baseline="-25000" dirty="0">
                <a:cs typeface="Arial" panose="020B0604020202020204" pitchFamily="34" charset="0"/>
              </a:rPr>
              <a:t>2</a:t>
            </a:r>
            <a:r>
              <a:rPr lang="cs-CZ" altLang="en-US" sz="2000" dirty="0">
                <a:cs typeface="Arial" panose="020B0604020202020204" pitchFamily="34" charset="0"/>
              </a:rPr>
              <a:t>O </a:t>
            </a:r>
          </a:p>
          <a:p>
            <a:r>
              <a:rPr lang="cs-CZ" altLang="en-US" sz="2000" dirty="0">
                <a:cs typeface="Arial" panose="020B0604020202020204" pitchFamily="34" charset="0"/>
              </a:rPr>
              <a:t>	- křemičitany alk. kovů rozpustné ve vodě, ostatní nerozpustné, chemicky odolné látky</a:t>
            </a:r>
          </a:p>
          <a:p>
            <a:r>
              <a:rPr lang="cs-CZ" altLang="en-US" sz="2000" dirty="0">
                <a:cs typeface="Arial" panose="020B0604020202020204" pitchFamily="34" charset="0"/>
              </a:rPr>
              <a:t>	- křemičitany jsou soli velmi slabé  </a:t>
            </a:r>
            <a:r>
              <a:rPr lang="cs-CZ" altLang="en-US" sz="2000" b="1" dirty="0">
                <a:cs typeface="Arial" panose="020B0604020202020204" pitchFamily="34" charset="0"/>
              </a:rPr>
              <a:t>kyseliny křemičité </a:t>
            </a:r>
            <a:r>
              <a:rPr lang="cs-CZ" altLang="en-US" sz="2000" dirty="0">
                <a:cs typeface="Arial" panose="020B0604020202020204" pitchFamily="34" charset="0"/>
              </a:rPr>
              <a:t>- SiO</a:t>
            </a:r>
            <a:r>
              <a:rPr lang="cs-CZ" altLang="en-US" sz="2000" baseline="-25000" dirty="0">
                <a:cs typeface="Arial" panose="020B0604020202020204" pitchFamily="34" charset="0"/>
              </a:rPr>
              <a:t>2</a:t>
            </a:r>
            <a:r>
              <a:rPr lang="cs-CZ" altLang="en-US" sz="2000" dirty="0">
                <a:cs typeface="Arial" panose="020B0604020202020204" pitchFamily="34" charset="0"/>
              </a:rPr>
              <a:t>.</a:t>
            </a:r>
            <a:r>
              <a:rPr lang="cs-CZ" altLang="en-US" sz="2000" baseline="-25000" dirty="0">
                <a:cs typeface="Arial" panose="020B0604020202020204" pitchFamily="34" charset="0"/>
              </a:rPr>
              <a:t> </a:t>
            </a:r>
            <a:r>
              <a:rPr lang="cs-CZ" altLang="en-US" sz="2000" dirty="0">
                <a:cs typeface="Arial" panose="020B0604020202020204" pitchFamily="34" charset="0"/>
                <a:sym typeface="Symbol" pitchFamily="18" charset="2"/>
              </a:rPr>
              <a:t>x</a:t>
            </a:r>
            <a:r>
              <a:rPr lang="cs-CZ" altLang="en-US" sz="2000" dirty="0">
                <a:cs typeface="Arial" panose="020B0604020202020204" pitchFamily="34" charset="0"/>
              </a:rPr>
              <a:t>H</a:t>
            </a:r>
            <a:r>
              <a:rPr lang="cs-CZ" altLang="en-US" sz="2000" baseline="-25000" dirty="0">
                <a:cs typeface="Arial" panose="020B0604020202020204" pitchFamily="34" charset="0"/>
              </a:rPr>
              <a:t>2</a:t>
            </a:r>
            <a:r>
              <a:rPr lang="cs-CZ" altLang="en-US" sz="2000" dirty="0">
                <a:cs typeface="Arial" panose="020B0604020202020204" pitchFamily="34" charset="0"/>
              </a:rPr>
              <a:t>O </a:t>
            </a:r>
          </a:p>
        </p:txBody>
      </p:sp>
      <p:sp>
        <p:nvSpPr>
          <p:cNvPr id="4" name="Obdélník 3"/>
          <p:cNvSpPr/>
          <p:nvPr/>
        </p:nvSpPr>
        <p:spPr>
          <a:xfrm>
            <a:off x="228600" y="1676400"/>
            <a:ext cx="4812304" cy="1015663"/>
          </a:xfrm>
          <a:prstGeom prst="rect">
            <a:avLst/>
          </a:prstGeom>
        </p:spPr>
        <p:txBody>
          <a:bodyPr wrap="square">
            <a:spAutoFit/>
          </a:bodyPr>
          <a:lstStyle/>
          <a:p>
            <a:r>
              <a:rPr lang="cs-CZ" sz="2000" dirty="0">
                <a:cs typeface="Arial" panose="020B0604020202020204" pitchFamily="34" charset="0"/>
              </a:rPr>
              <a:t>V přírodě jej nacházíme nejčastěji ve formě </a:t>
            </a:r>
            <a:r>
              <a:rPr lang="el-GR" sz="2000" dirty="0">
                <a:cs typeface="Arial" panose="020B0604020202020204" pitchFamily="34" charset="0"/>
              </a:rPr>
              <a:t>α-</a:t>
            </a:r>
            <a:r>
              <a:rPr lang="cs-CZ" sz="2000" dirty="0">
                <a:cs typeface="Arial" panose="020B0604020202020204" pitchFamily="34" charset="0"/>
              </a:rPr>
              <a:t>křemene, který je součástí např. žuly a pískovce.</a:t>
            </a:r>
          </a:p>
        </p:txBody>
      </p:sp>
      <p:pic>
        <p:nvPicPr>
          <p:cNvPr id="94213" name="Picture 5" descr="https://upload.wikimedia.org/wikipedia/commons/e/e8/SiO2repe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90800"/>
            <a:ext cx="3078804" cy="19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96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980933-2144-068E-A1C7-6EC9BEC8C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29" y="1867847"/>
            <a:ext cx="2762221" cy="2633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18921E8-6AAF-1F31-02A0-9B6B0CDF8239}"/>
              </a:ext>
            </a:extLst>
          </p:cNvPr>
          <p:cNvSpPr txBox="1"/>
          <p:nvPr/>
        </p:nvSpPr>
        <p:spPr>
          <a:xfrm>
            <a:off x="304800" y="1376791"/>
            <a:ext cx="1828800" cy="707886"/>
          </a:xfrm>
          <a:prstGeom prst="rect">
            <a:avLst/>
          </a:prstGeom>
          <a:noFill/>
        </p:spPr>
        <p:txBody>
          <a:bodyPr wrap="square">
            <a:spAutoFit/>
          </a:bodyPr>
          <a:lstStyle/>
          <a:p>
            <a:pPr algn="ctr"/>
            <a:r>
              <a:rPr lang="cs-CZ" sz="2000" b="1" dirty="0"/>
              <a:t>Oxid křemičitý </a:t>
            </a:r>
            <a:r>
              <a:rPr lang="cs-CZ" sz="2000" b="1" dirty="0" err="1"/>
              <a:t>SiO</a:t>
            </a:r>
            <a:r>
              <a:rPr lang="cs-CZ" sz="2000" b="1" baseline="-25000" dirty="0" err="1"/>
              <a:t>2</a:t>
            </a:r>
            <a:endParaRPr lang="cs-CZ" sz="2000" b="1" baseline="-25000" dirty="0"/>
          </a:p>
        </p:txBody>
      </p:sp>
      <p:sp>
        <p:nvSpPr>
          <p:cNvPr id="7" name="TextovéPole 6">
            <a:extLst>
              <a:ext uri="{FF2B5EF4-FFF2-40B4-BE49-F238E27FC236}">
                <a16:creationId xmlns:a16="http://schemas.microsoft.com/office/drawing/2014/main" id="{2ECAC23A-7591-C396-A786-E84F0CFDC336}"/>
              </a:ext>
            </a:extLst>
          </p:cNvPr>
          <p:cNvSpPr txBox="1"/>
          <p:nvPr/>
        </p:nvSpPr>
        <p:spPr>
          <a:xfrm>
            <a:off x="2400300" y="484239"/>
            <a:ext cx="2209800" cy="1600438"/>
          </a:xfrm>
          <a:prstGeom prst="rect">
            <a:avLst/>
          </a:prstGeom>
          <a:noFill/>
        </p:spPr>
        <p:txBody>
          <a:bodyPr wrap="square">
            <a:spAutoFit/>
          </a:bodyPr>
          <a:lstStyle/>
          <a:p>
            <a:r>
              <a:rPr lang="cs-CZ" sz="1800" b="1" i="1" dirty="0"/>
              <a:t>Koordinační číslo 4</a:t>
            </a:r>
            <a:r>
              <a:rPr lang="cs-CZ" sz="1800" dirty="0"/>
              <a:t>:</a:t>
            </a:r>
          </a:p>
          <a:p>
            <a:endParaRPr lang="cs-CZ" sz="800" dirty="0"/>
          </a:p>
          <a:p>
            <a:r>
              <a:rPr lang="cs-CZ" dirty="0"/>
              <a:t>	</a:t>
            </a:r>
            <a:r>
              <a:rPr lang="cs-CZ" u="sng" dirty="0"/>
              <a:t>křemen</a:t>
            </a:r>
          </a:p>
          <a:p>
            <a:r>
              <a:rPr lang="cs-CZ" dirty="0"/>
              <a:t>	</a:t>
            </a:r>
            <a:r>
              <a:rPr lang="cs-CZ" dirty="0" err="1"/>
              <a:t>kristobalit</a:t>
            </a:r>
            <a:endParaRPr lang="cs-CZ" dirty="0"/>
          </a:p>
          <a:p>
            <a:r>
              <a:rPr lang="cs-CZ" dirty="0"/>
              <a:t>	</a:t>
            </a:r>
            <a:r>
              <a:rPr lang="cs-CZ" dirty="0" err="1"/>
              <a:t>tridymit</a:t>
            </a:r>
            <a:endParaRPr lang="cs-CZ" dirty="0"/>
          </a:p>
          <a:p>
            <a:r>
              <a:rPr lang="cs-CZ" dirty="0"/>
              <a:t>	</a:t>
            </a:r>
            <a:r>
              <a:rPr lang="cs-CZ" dirty="0" err="1"/>
              <a:t>coesit</a:t>
            </a:r>
            <a:endParaRPr lang="cs-CZ" dirty="0"/>
          </a:p>
        </p:txBody>
      </p:sp>
      <p:sp>
        <p:nvSpPr>
          <p:cNvPr id="8" name="TextovéPole 7">
            <a:extLst>
              <a:ext uri="{FF2B5EF4-FFF2-40B4-BE49-F238E27FC236}">
                <a16:creationId xmlns:a16="http://schemas.microsoft.com/office/drawing/2014/main" id="{78D78188-2847-868D-4A31-79709F9F7EDA}"/>
              </a:ext>
            </a:extLst>
          </p:cNvPr>
          <p:cNvSpPr txBox="1"/>
          <p:nvPr/>
        </p:nvSpPr>
        <p:spPr>
          <a:xfrm>
            <a:off x="6019800" y="484239"/>
            <a:ext cx="2286000" cy="1046440"/>
          </a:xfrm>
          <a:prstGeom prst="rect">
            <a:avLst/>
          </a:prstGeom>
          <a:noFill/>
        </p:spPr>
        <p:txBody>
          <a:bodyPr wrap="square">
            <a:spAutoFit/>
          </a:bodyPr>
          <a:lstStyle/>
          <a:p>
            <a:r>
              <a:rPr lang="cs-CZ" sz="1800" b="1" i="1" dirty="0"/>
              <a:t>Koordinační číslo 6</a:t>
            </a:r>
            <a:r>
              <a:rPr lang="cs-CZ" sz="1800" dirty="0"/>
              <a:t>:</a:t>
            </a:r>
          </a:p>
          <a:p>
            <a:endParaRPr lang="cs-CZ" sz="800" dirty="0"/>
          </a:p>
          <a:p>
            <a:r>
              <a:rPr lang="cs-CZ" dirty="0"/>
              <a:t>	</a:t>
            </a:r>
            <a:r>
              <a:rPr lang="cs-CZ" u="sng" dirty="0" err="1"/>
              <a:t>stishovit</a:t>
            </a:r>
            <a:endParaRPr lang="cs-CZ" u="sng" dirty="0"/>
          </a:p>
          <a:p>
            <a:r>
              <a:rPr lang="cs-CZ" dirty="0"/>
              <a:t>	</a:t>
            </a:r>
            <a:r>
              <a:rPr lang="cs-CZ" dirty="0" err="1"/>
              <a:t>seifertit</a:t>
            </a:r>
            <a:endParaRPr lang="cs-CZ" dirty="0"/>
          </a:p>
        </p:txBody>
      </p:sp>
      <p:pic>
        <p:nvPicPr>
          <p:cNvPr id="1028" name="Picture 4" descr="undefined">
            <a:extLst>
              <a:ext uri="{FF2B5EF4-FFF2-40B4-BE49-F238E27FC236}">
                <a16:creationId xmlns:a16="http://schemas.microsoft.com/office/drawing/2014/main" id="{FFA7A4AA-4288-B3F1-AF98-6D17F6D9B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941452"/>
            <a:ext cx="2425466" cy="24858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17EFC1B-0331-F3D5-8037-FF4894C18563}"/>
              </a:ext>
            </a:extLst>
          </p:cNvPr>
          <p:cNvSpPr txBox="1"/>
          <p:nvPr/>
        </p:nvSpPr>
        <p:spPr>
          <a:xfrm>
            <a:off x="152400" y="4648200"/>
            <a:ext cx="8631494" cy="2062103"/>
          </a:xfrm>
          <a:prstGeom prst="rect">
            <a:avLst/>
          </a:prstGeom>
          <a:noFill/>
        </p:spPr>
        <p:txBody>
          <a:bodyPr wrap="square">
            <a:spAutoFit/>
          </a:bodyPr>
          <a:lstStyle/>
          <a:p>
            <a:r>
              <a:rPr lang="cs-CZ" sz="2000" b="1" dirty="0" err="1"/>
              <a:t>Stishovit</a:t>
            </a:r>
            <a:r>
              <a:rPr lang="cs-CZ" sz="2000" dirty="0"/>
              <a:t> vzácná forma </a:t>
            </a:r>
            <a:r>
              <a:rPr lang="cs-CZ" sz="2000" dirty="0" err="1"/>
              <a:t>SiO</a:t>
            </a:r>
            <a:r>
              <a:rPr lang="cs-CZ" sz="2000" baseline="-25000" dirty="0" err="1"/>
              <a:t>2</a:t>
            </a:r>
            <a:r>
              <a:rPr lang="cs-CZ" sz="2000" dirty="0"/>
              <a:t>, lze jej oddělit od křemene použitím fluorovodíku (</a:t>
            </a:r>
            <a:r>
              <a:rPr lang="cs-CZ" sz="2000" dirty="0" err="1"/>
              <a:t>HF</a:t>
            </a:r>
            <a:r>
              <a:rPr lang="cs-CZ" sz="2000" dirty="0"/>
              <a:t>); na rozdíl od křemene </a:t>
            </a:r>
            <a:r>
              <a:rPr lang="cs-CZ" sz="2000" dirty="0" err="1"/>
              <a:t>stishovit</a:t>
            </a:r>
            <a:r>
              <a:rPr lang="cs-CZ" sz="2000" dirty="0"/>
              <a:t> nereaguje.</a:t>
            </a:r>
          </a:p>
          <a:p>
            <a:endParaRPr lang="cs-CZ" sz="800" dirty="0"/>
          </a:p>
          <a:p>
            <a:pPr algn="just"/>
            <a:r>
              <a:rPr lang="cs-CZ" sz="2000" dirty="0"/>
              <a:t>Křemík ve </a:t>
            </a:r>
            <a:r>
              <a:rPr lang="cs-CZ" sz="2000" dirty="0" err="1"/>
              <a:t>stishovitu</a:t>
            </a:r>
            <a:r>
              <a:rPr lang="cs-CZ" sz="2000" dirty="0"/>
              <a:t> nemá prázdné d-orbitaly (koordinační číslo 6, hybridizace </a:t>
            </a:r>
            <a:r>
              <a:rPr lang="cs-CZ" sz="2000" dirty="0" err="1"/>
              <a:t>sp</a:t>
            </a:r>
            <a:r>
              <a:rPr lang="cs-CZ" sz="2000" baseline="30000" dirty="0" err="1"/>
              <a:t>3</a:t>
            </a:r>
            <a:r>
              <a:rPr lang="cs-CZ" sz="2000" dirty="0" err="1"/>
              <a:t>d</a:t>
            </a:r>
            <a:r>
              <a:rPr lang="cs-CZ" sz="2000" baseline="30000" dirty="0" err="1"/>
              <a:t>2</a:t>
            </a:r>
            <a:r>
              <a:rPr lang="cs-CZ" sz="2000" dirty="0"/>
              <a:t>) na rozdíl od křemíku v křemeni (koordinační číslo 4, hybridizace </a:t>
            </a:r>
            <a:r>
              <a:rPr lang="cs-CZ" sz="2000" dirty="0" err="1"/>
              <a:t>sp</a:t>
            </a:r>
            <a:r>
              <a:rPr lang="cs-CZ" sz="2000" baseline="30000" dirty="0" err="1"/>
              <a:t>3</a:t>
            </a:r>
            <a:r>
              <a:rPr lang="cs-CZ" sz="2000" dirty="0"/>
              <a:t>). Prázdné d-orbitaly umožňují molekulám </a:t>
            </a:r>
            <a:r>
              <a:rPr lang="cs-CZ" sz="2000" dirty="0" err="1"/>
              <a:t>HF</a:t>
            </a:r>
            <a:r>
              <a:rPr lang="cs-CZ" sz="2000" dirty="0"/>
              <a:t> atakovat volnými </a:t>
            </a:r>
            <a:r>
              <a:rPr lang="cs-CZ" sz="2000" dirty="0" err="1"/>
              <a:t>elektroovými</a:t>
            </a:r>
            <a:r>
              <a:rPr lang="cs-CZ" sz="2000" dirty="0"/>
              <a:t> páry atom Si a následný vznik </a:t>
            </a:r>
            <a:r>
              <a:rPr lang="cs-CZ" sz="2000" dirty="0" err="1"/>
              <a:t>SiF</a:t>
            </a:r>
            <a:r>
              <a:rPr lang="cs-CZ" sz="2000" baseline="-25000" dirty="0" err="1"/>
              <a:t>4</a:t>
            </a:r>
            <a:r>
              <a:rPr lang="cs-CZ" sz="2000" dirty="0"/>
              <a:t>, resp. </a:t>
            </a:r>
            <a:r>
              <a:rPr lang="cs-CZ" sz="2000" dirty="0" err="1"/>
              <a:t>SiF</a:t>
            </a:r>
            <a:r>
              <a:rPr lang="cs-CZ" sz="2000" baseline="-25000" dirty="0" err="1"/>
              <a:t>6</a:t>
            </a:r>
            <a:r>
              <a:rPr lang="cs-CZ" sz="2000" baseline="30000" dirty="0" err="1"/>
              <a:t>2</a:t>
            </a:r>
            <a:r>
              <a:rPr lang="cs-CZ" sz="2000" baseline="30000" dirty="0"/>
              <a:t>-</a:t>
            </a:r>
            <a:r>
              <a:rPr lang="cs-CZ" sz="2000" dirty="0"/>
              <a:t>.</a:t>
            </a:r>
          </a:p>
        </p:txBody>
      </p:sp>
    </p:spTree>
    <p:extLst>
      <p:ext uri="{BB962C8B-B14F-4D97-AF65-F5344CB8AC3E}">
        <p14:creationId xmlns:p14="http://schemas.microsoft.com/office/powerpoint/2010/main" val="27333217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152400" y="226179"/>
            <a:ext cx="8839200" cy="2593221"/>
          </a:xfrm>
        </p:spPr>
        <p:txBody>
          <a:bodyPr>
            <a:normAutofit/>
          </a:bodyPr>
          <a:lstStyle/>
          <a:p>
            <a:pPr eaLnBrk="1" hangingPunct="1">
              <a:buFont typeface="Wingdings" pitchFamily="2" charset="2"/>
              <a:buNone/>
            </a:pPr>
            <a:r>
              <a:rPr lang="en-GB" altLang="en-US" sz="2000" b="1" dirty="0">
                <a:cs typeface="Arial" panose="020B0604020202020204" pitchFamily="34" charset="0"/>
              </a:rPr>
              <a:t>K</a:t>
            </a:r>
            <a:r>
              <a:rPr lang="cs-CZ" altLang="en-US" sz="2000" b="1" dirty="0">
                <a:cs typeface="Arial" panose="020B0604020202020204" pitchFamily="34" charset="0"/>
              </a:rPr>
              <a:t>y</a:t>
            </a:r>
            <a:r>
              <a:rPr lang="en-GB" altLang="en-US" sz="2000" b="1" dirty="0" err="1">
                <a:cs typeface="Arial" panose="020B0604020202020204" pitchFamily="34" charset="0"/>
              </a:rPr>
              <a:t>selina</a:t>
            </a:r>
            <a:r>
              <a:rPr lang="en-GB" altLang="en-US" sz="2000" b="1" dirty="0">
                <a:cs typeface="Arial" panose="020B0604020202020204" pitchFamily="34" charset="0"/>
              </a:rPr>
              <a:t> k</a:t>
            </a:r>
            <a:r>
              <a:rPr lang="cs-CZ" altLang="en-US" sz="2000" b="1" dirty="0">
                <a:cs typeface="Arial" panose="020B0604020202020204" pitchFamily="34" charset="0"/>
              </a:rPr>
              <a:t>ř</a:t>
            </a:r>
            <a:r>
              <a:rPr lang="en-GB" altLang="en-US" sz="2000" b="1" dirty="0" err="1">
                <a:cs typeface="Arial" panose="020B0604020202020204" pitchFamily="34" charset="0"/>
              </a:rPr>
              <a:t>em</a:t>
            </a:r>
            <a:r>
              <a:rPr lang="cs-CZ" altLang="en-US" sz="2000" b="1" dirty="0" err="1">
                <a:cs typeface="Arial" panose="020B0604020202020204" pitchFamily="34" charset="0"/>
              </a:rPr>
              <a:t>ičitá</a:t>
            </a:r>
            <a:r>
              <a:rPr lang="cs-CZ" altLang="en-US" sz="2000" b="1" dirty="0">
                <a:cs typeface="Arial" panose="020B0604020202020204" pitchFamily="34" charset="0"/>
              </a:rPr>
              <a:t> (</a:t>
            </a:r>
            <a:r>
              <a:rPr lang="en-GB" altLang="en-US" sz="2000" b="1" dirty="0" err="1">
                <a:cs typeface="Arial" panose="020B0604020202020204" pitchFamily="34" charset="0"/>
              </a:rPr>
              <a:t>SiO</a:t>
            </a:r>
            <a:r>
              <a:rPr lang="en-GB" altLang="en-US" sz="2000" b="1" baseline="-25000" dirty="0" err="1">
                <a:cs typeface="Arial" panose="020B0604020202020204" pitchFamily="34" charset="0"/>
              </a:rPr>
              <a:t>2</a:t>
            </a:r>
            <a:r>
              <a:rPr lang="en-GB" altLang="en-US" sz="2000" b="1" dirty="0" err="1">
                <a:cs typeface="Arial" panose="020B0604020202020204" pitchFamily="34" charset="0"/>
              </a:rPr>
              <a:t>.x</a:t>
            </a:r>
            <a:r>
              <a:rPr lang="en-GB" altLang="en-US" sz="2000" b="1" dirty="0">
                <a:cs typeface="Arial" panose="020B0604020202020204" pitchFamily="34" charset="0"/>
              </a:rPr>
              <a:t> H</a:t>
            </a:r>
            <a:r>
              <a:rPr lang="en-GB" altLang="en-US" sz="2000" b="1" baseline="-25000" dirty="0">
                <a:cs typeface="Arial" panose="020B0604020202020204" pitchFamily="34" charset="0"/>
              </a:rPr>
              <a:t>2</a:t>
            </a:r>
            <a:r>
              <a:rPr lang="en-GB" altLang="en-US" sz="2000" b="1" dirty="0">
                <a:cs typeface="Arial" panose="020B0604020202020204" pitchFamily="34" charset="0"/>
              </a:rPr>
              <a:t>O</a:t>
            </a:r>
            <a:r>
              <a:rPr lang="cs-CZ" altLang="en-US" sz="2000" b="1" dirty="0">
                <a:cs typeface="Arial" panose="020B0604020202020204" pitchFamily="34" charset="0"/>
              </a:rPr>
              <a:t>)</a:t>
            </a:r>
            <a:endParaRPr lang="en-GB" altLang="en-US" sz="2000" b="1"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vznikne</a:t>
            </a:r>
            <a:r>
              <a:rPr lang="en-GB" altLang="en-US" sz="2000" dirty="0">
                <a:cs typeface="Arial" panose="020B0604020202020204" pitchFamily="34" charset="0"/>
              </a:rPr>
              <a:t> </a:t>
            </a:r>
            <a:r>
              <a:rPr lang="en-GB" altLang="en-US" sz="2000" dirty="0" err="1">
                <a:cs typeface="Arial" panose="020B0604020202020204" pitchFamily="34" charset="0"/>
              </a:rPr>
              <a:t>vyt</a:t>
            </a:r>
            <a:r>
              <a:rPr lang="cs-CZ" altLang="en-US" sz="2000" dirty="0">
                <a:cs typeface="Arial" panose="020B0604020202020204" pitchFamily="34" charset="0"/>
              </a:rPr>
              <a:t>ě</a:t>
            </a:r>
            <a:r>
              <a:rPr lang="en-GB" altLang="en-US" sz="2000" dirty="0" err="1">
                <a:cs typeface="Arial" panose="020B0604020202020204" pitchFamily="34" charset="0"/>
              </a:rPr>
              <a:t>sn</a:t>
            </a:r>
            <a:r>
              <a:rPr lang="cs-CZ" altLang="en-US" sz="2000" dirty="0">
                <a:cs typeface="Arial" panose="020B0604020202020204" pitchFamily="34" charset="0"/>
              </a:rPr>
              <a:t>ě</a:t>
            </a:r>
            <a:r>
              <a:rPr lang="en-GB" altLang="en-US" sz="2000" dirty="0" err="1">
                <a:cs typeface="Arial" panose="020B0604020202020204" pitchFamily="34" charset="0"/>
              </a:rPr>
              <a:t>ním</a:t>
            </a:r>
            <a:r>
              <a:rPr lang="en-GB" altLang="en-US" sz="2000" dirty="0">
                <a:cs typeface="Arial" panose="020B0604020202020204" pitchFamily="34" charset="0"/>
              </a:rPr>
              <a:t> z k</a:t>
            </a:r>
            <a:r>
              <a:rPr lang="cs-CZ" altLang="en-US" sz="2000" dirty="0">
                <a:cs typeface="Arial" panose="020B0604020202020204" pitchFamily="34" charset="0"/>
              </a:rPr>
              <a:t>ř</a:t>
            </a:r>
            <a:r>
              <a:rPr lang="en-GB" altLang="en-US" sz="2000" dirty="0" err="1">
                <a:cs typeface="Arial" panose="020B0604020202020204" pitchFamily="34" charset="0"/>
              </a:rPr>
              <a:t>emi</a:t>
            </a:r>
            <a:r>
              <a:rPr lang="cs-CZ" altLang="en-US" sz="2000" dirty="0">
                <a:cs typeface="Arial" panose="020B0604020202020204" pitchFamily="34" charset="0"/>
              </a:rPr>
              <a:t>č</a:t>
            </a:r>
            <a:r>
              <a:rPr lang="en-GB" altLang="en-US" sz="2000" dirty="0" err="1">
                <a:cs typeface="Arial" panose="020B0604020202020204" pitchFamily="34" charset="0"/>
              </a:rPr>
              <a:t>itan</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siln</a:t>
            </a:r>
            <a:r>
              <a:rPr lang="cs-CZ" altLang="en-US" sz="2000" dirty="0">
                <a:cs typeface="Arial" panose="020B0604020202020204" pitchFamily="34" charset="0"/>
              </a:rPr>
              <a:t>ě</a:t>
            </a:r>
            <a:r>
              <a:rPr lang="en-GB" altLang="en-US" sz="2000" dirty="0" err="1">
                <a:cs typeface="Arial" panose="020B0604020202020204" pitchFamily="34" charset="0"/>
              </a:rPr>
              <a:t>jší</a:t>
            </a:r>
            <a:r>
              <a:rPr lang="en-GB" altLang="en-US" sz="2000" dirty="0">
                <a:cs typeface="Arial" panose="020B0604020202020204" pitchFamily="34" charset="0"/>
              </a:rPr>
              <a:t> </a:t>
            </a:r>
            <a:r>
              <a:rPr lang="en-GB" altLang="en-US" sz="2000" dirty="0" err="1">
                <a:cs typeface="Arial" panose="020B0604020202020204" pitchFamily="34" charset="0"/>
              </a:rPr>
              <a:t>kyselinou</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gelovitá</a:t>
            </a:r>
            <a:r>
              <a:rPr lang="en-GB" altLang="en-US" sz="2000" dirty="0">
                <a:cs typeface="Arial" panose="020B0604020202020204" pitchFamily="34" charset="0"/>
              </a:rPr>
              <a:t> </a:t>
            </a:r>
            <a:r>
              <a:rPr lang="en-GB" altLang="en-US" sz="2000" dirty="0" err="1">
                <a:cs typeface="Arial" panose="020B0604020202020204" pitchFamily="34" charset="0"/>
              </a:rPr>
              <a:t>sraženina</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Na</a:t>
            </a:r>
            <a:r>
              <a:rPr lang="en-GB" altLang="en-US" sz="2000" baseline="-25000" dirty="0">
                <a:cs typeface="Arial" panose="020B0604020202020204" pitchFamily="34" charset="0"/>
              </a:rPr>
              <a:t>2</a:t>
            </a:r>
            <a:r>
              <a:rPr lang="en-GB" altLang="en-US" sz="2000" dirty="0">
                <a:cs typeface="Arial" panose="020B0604020202020204" pitchFamily="34" charset="0"/>
              </a:rPr>
              <a:t>SiO</a:t>
            </a:r>
            <a:r>
              <a:rPr lang="en-GB" altLang="en-US" sz="2000" baseline="-25000" dirty="0">
                <a:cs typeface="Arial" panose="020B0604020202020204" pitchFamily="34" charset="0"/>
              </a:rPr>
              <a:t>3</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SO</a:t>
            </a:r>
            <a:r>
              <a:rPr lang="en-GB" altLang="en-US" sz="2000" baseline="-25000" dirty="0">
                <a:cs typeface="Arial" panose="020B0604020202020204" pitchFamily="34" charset="0"/>
              </a:rPr>
              <a:t>4</a:t>
            </a:r>
            <a:r>
              <a:rPr lang="en-GB" altLang="en-US" sz="2000" dirty="0">
                <a:cs typeface="Arial" panose="020B0604020202020204" pitchFamily="34" charset="0"/>
              </a:rPr>
              <a:t> + xH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Na</a:t>
            </a:r>
            <a:r>
              <a:rPr lang="en-GB" altLang="en-US" sz="2000" baseline="-25000" dirty="0">
                <a:cs typeface="Arial" panose="020B0604020202020204" pitchFamily="34" charset="0"/>
              </a:rPr>
              <a:t>2</a:t>
            </a:r>
            <a:r>
              <a:rPr lang="en-GB" altLang="en-US" sz="2000" dirty="0">
                <a:cs typeface="Arial" panose="020B0604020202020204" pitchFamily="34" charset="0"/>
              </a:rPr>
              <a:t>SO</a:t>
            </a:r>
            <a:r>
              <a:rPr lang="en-GB" altLang="en-US" sz="2000" baseline="-25000" dirty="0">
                <a:cs typeface="Arial" panose="020B0604020202020204" pitchFamily="34" charset="0"/>
              </a:rPr>
              <a:t>4</a:t>
            </a:r>
            <a:r>
              <a:rPr lang="en-GB" altLang="en-US" sz="2000" dirty="0">
                <a:cs typeface="Arial" panose="020B0604020202020204" pitchFamily="34" charset="0"/>
              </a:rPr>
              <a:t> + SiO</a:t>
            </a:r>
            <a:r>
              <a:rPr lang="en-GB" altLang="en-US" sz="2000" baseline="-25000" dirty="0">
                <a:cs typeface="Arial" panose="020B0604020202020204" pitchFamily="34" charset="0"/>
              </a:rPr>
              <a:t>2</a:t>
            </a:r>
            <a:r>
              <a:rPr lang="en-GB" altLang="en-US" sz="2000" dirty="0">
                <a:cs typeface="Arial" panose="020B0604020202020204" pitchFamily="34" charset="0"/>
              </a:rPr>
              <a:t>.(x+1)H</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marL="0" indent="0" eaLnBrk="1" hangingPunct="1">
              <a:buNone/>
            </a:pPr>
            <a:endParaRPr lang="cs-CZ" altLang="en-US" sz="800" dirty="0">
              <a:cs typeface="Arial" panose="020B0604020202020204" pitchFamily="34" charset="0"/>
            </a:endParaRPr>
          </a:p>
          <a:p>
            <a:pPr marL="0" indent="0" eaLnBrk="1" hangingPunct="1">
              <a:buNone/>
            </a:pPr>
            <a:r>
              <a:rPr lang="cs-CZ" altLang="en-US" sz="2000" b="1" dirty="0">
                <a:cs typeface="Arial" panose="020B0604020202020204" pitchFamily="34" charset="0"/>
              </a:rPr>
              <a:t>S</a:t>
            </a:r>
            <a:r>
              <a:rPr lang="en-GB" altLang="en-US" sz="2000" b="1" dirty="0" err="1">
                <a:cs typeface="Arial" panose="020B0604020202020204" pitchFamily="34" charset="0"/>
              </a:rPr>
              <a:t>ilikagel</a:t>
            </a:r>
            <a:r>
              <a:rPr lang="en-GB" altLang="en-US" sz="2000" b="1" dirty="0">
                <a:cs typeface="Arial" panose="020B0604020202020204" pitchFamily="34" charset="0"/>
              </a:rPr>
              <a:t> </a:t>
            </a:r>
            <a:r>
              <a:rPr lang="cs-CZ" altLang="en-US" sz="2000" dirty="0">
                <a:cs typeface="Arial" panose="020B0604020202020204" pitchFamily="34" charset="0"/>
              </a:rPr>
              <a:t>– vzniká </a:t>
            </a:r>
            <a:r>
              <a:rPr lang="en-GB" altLang="en-US" sz="2000" dirty="0" err="1">
                <a:cs typeface="Arial" panose="020B0604020202020204" pitchFamily="34" charset="0"/>
              </a:rPr>
              <a:t>dehydratací</a:t>
            </a:r>
            <a:r>
              <a:rPr lang="en-GB" altLang="en-US" sz="2000" dirty="0">
                <a:cs typeface="Arial" panose="020B0604020202020204" pitchFamily="34" charset="0"/>
              </a:rPr>
              <a:t>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átím</a:t>
            </a:r>
            <a:r>
              <a:rPr lang="en-GB" altLang="en-US" sz="2000" dirty="0">
                <a:cs typeface="Arial" panose="020B0604020202020204" pitchFamily="34" charset="0"/>
              </a:rPr>
              <a:t>) </a:t>
            </a:r>
            <a:r>
              <a:rPr lang="en-GB" altLang="en-US" sz="2000" dirty="0" err="1">
                <a:cs typeface="Arial" panose="020B0604020202020204" pitchFamily="34" charset="0"/>
              </a:rPr>
              <a:t>gelu</a:t>
            </a:r>
            <a:r>
              <a:rPr lang="en-GB" altLang="en-US" sz="2000" dirty="0">
                <a:cs typeface="Arial" panose="020B0604020202020204" pitchFamily="34" charset="0"/>
              </a:rPr>
              <a:t> </a:t>
            </a:r>
            <a:r>
              <a:rPr lang="en-GB" altLang="en-US" sz="2000" dirty="0" err="1">
                <a:cs typeface="Arial" panose="020B0604020202020204" pitchFamily="34" charset="0"/>
              </a:rPr>
              <a:t>kyseliny</a:t>
            </a:r>
            <a:r>
              <a:rPr lang="en-GB" altLang="en-US" sz="2000" dirty="0">
                <a:cs typeface="Arial" panose="020B0604020202020204" pitchFamily="34" charset="0"/>
              </a:rPr>
              <a:t> k</a:t>
            </a:r>
            <a:r>
              <a:rPr lang="cs-CZ" altLang="en-US" sz="2000" dirty="0">
                <a:cs typeface="Arial" panose="020B0604020202020204" pitchFamily="34" charset="0"/>
              </a:rPr>
              <a:t>ř</a:t>
            </a:r>
            <a:r>
              <a:rPr lang="en-GB" altLang="en-US" sz="2000" dirty="0" err="1">
                <a:cs typeface="Arial" panose="020B0604020202020204" pitchFamily="34" charset="0"/>
              </a:rPr>
              <a:t>emi</a:t>
            </a:r>
            <a:r>
              <a:rPr lang="cs-CZ" altLang="en-US" sz="2000" dirty="0">
                <a:cs typeface="Arial" panose="020B0604020202020204" pitchFamily="34" charset="0"/>
              </a:rPr>
              <a:t>č</a:t>
            </a:r>
            <a:r>
              <a:rPr lang="en-GB" altLang="en-US" sz="2000" dirty="0" err="1">
                <a:cs typeface="Arial" panose="020B0604020202020204" pitchFamily="34" charset="0"/>
              </a:rPr>
              <a:t>ité</a:t>
            </a:r>
            <a:r>
              <a:rPr lang="cs-CZ" altLang="en-US" sz="2000" dirty="0">
                <a:cs typeface="Arial" panose="020B0604020202020204" pitchFamily="34" charset="0"/>
              </a:rPr>
              <a:t>. </a:t>
            </a:r>
            <a:r>
              <a:rPr lang="cs-CZ" altLang="en-US" sz="2000" dirty="0" err="1">
                <a:cs typeface="Arial" panose="020B0604020202020204" pitchFamily="34" charset="0"/>
              </a:rPr>
              <a:t>Un</a:t>
            </a:r>
            <a:r>
              <a:rPr lang="en-GB" altLang="en-US" sz="2000" dirty="0" err="1">
                <a:cs typeface="Arial" panose="020B0604020202020204" pitchFamily="34" charset="0"/>
              </a:rPr>
              <a:t>iverzální</a:t>
            </a:r>
            <a:r>
              <a:rPr lang="en-GB" altLang="en-US" sz="2000" dirty="0">
                <a:cs typeface="Arial" panose="020B0604020202020204" pitchFamily="34" charset="0"/>
              </a:rPr>
              <a:t> </a:t>
            </a:r>
            <a:r>
              <a:rPr lang="en-GB" altLang="en-US" sz="2000" u="sng" dirty="0" err="1">
                <a:cs typeface="Arial" panose="020B0604020202020204" pitchFamily="34" charset="0"/>
              </a:rPr>
              <a:t>sušidlo</a:t>
            </a:r>
            <a:r>
              <a:rPr lang="cs-CZ" altLang="en-US" sz="2000" dirty="0">
                <a:cs typeface="Arial" panose="020B0604020202020204" pitchFamily="34" charset="0"/>
              </a:rPr>
              <a:t>. S</a:t>
            </a:r>
            <a:r>
              <a:rPr lang="en-GB" altLang="en-US" sz="2000" dirty="0" err="1">
                <a:cs typeface="Arial" panose="020B0604020202020204" pitchFamily="34" charset="0"/>
              </a:rPr>
              <a:t>nadná</a:t>
            </a:r>
            <a:r>
              <a:rPr lang="en-GB" altLang="en-US" sz="2000" dirty="0">
                <a:cs typeface="Arial" panose="020B0604020202020204" pitchFamily="34" charset="0"/>
              </a:rPr>
              <a:t> </a:t>
            </a:r>
            <a:r>
              <a:rPr lang="en-GB" altLang="en-US" sz="2000" dirty="0" err="1">
                <a:cs typeface="Arial" panose="020B0604020202020204" pitchFamily="34" charset="0"/>
              </a:rPr>
              <a:t>regenerace</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átím</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180</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 se </a:t>
            </a:r>
            <a:r>
              <a:rPr lang="en-GB" altLang="en-US" sz="2000" dirty="0" err="1">
                <a:cs typeface="Arial" panose="020B0604020202020204" pitchFamily="34" charset="0"/>
              </a:rPr>
              <a:t>voda</a:t>
            </a:r>
            <a:r>
              <a:rPr lang="en-GB" altLang="en-US" sz="2000" dirty="0">
                <a:cs typeface="Arial" panose="020B0604020202020204" pitchFamily="34" charset="0"/>
              </a:rPr>
              <a:t> </a:t>
            </a:r>
            <a:r>
              <a:rPr lang="en-GB" altLang="en-US" sz="2000" dirty="0" err="1">
                <a:cs typeface="Arial" panose="020B0604020202020204" pitchFamily="34" charset="0"/>
              </a:rPr>
              <a:t>uvolní</a:t>
            </a:r>
            <a:r>
              <a:rPr lang="cs-CZ" altLang="en-US" sz="2000" dirty="0">
                <a:cs typeface="Arial" panose="020B0604020202020204" pitchFamily="34" charset="0"/>
              </a:rPr>
              <a:t>. I</a:t>
            </a:r>
            <a:r>
              <a:rPr lang="en-GB" altLang="en-US" sz="2000" dirty="0" err="1">
                <a:cs typeface="Arial" panose="020B0604020202020204" pitchFamily="34" charset="0"/>
              </a:rPr>
              <a:t>mpregnuje</a:t>
            </a:r>
            <a:r>
              <a:rPr lang="en-GB" altLang="en-US" sz="2000" dirty="0">
                <a:cs typeface="Arial" panose="020B0604020202020204" pitchFamily="34" charset="0"/>
              </a:rPr>
              <a:t> se CoCl</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indikátorem</a:t>
            </a:r>
            <a:r>
              <a:rPr lang="en-GB" altLang="en-US" sz="2000" dirty="0">
                <a:cs typeface="Arial" panose="020B0604020202020204" pitchFamily="34" charset="0"/>
              </a:rPr>
              <a:t>: </a:t>
            </a:r>
            <a:r>
              <a:rPr lang="en-GB" altLang="en-US" sz="2000" dirty="0" err="1">
                <a:cs typeface="Arial" panose="020B0604020202020204" pitchFamily="34" charset="0"/>
              </a:rPr>
              <a:t>suchý</a:t>
            </a:r>
            <a:r>
              <a:rPr lang="en-GB" altLang="en-US" sz="2000" dirty="0">
                <a:cs typeface="Arial" panose="020B0604020202020204" pitchFamily="34" charset="0"/>
              </a:rPr>
              <a:t> je </a:t>
            </a:r>
            <a:r>
              <a:rPr lang="en-GB" altLang="en-US" sz="2000" dirty="0" err="1">
                <a:cs typeface="Arial" panose="020B0604020202020204" pitchFamily="34" charset="0"/>
              </a:rPr>
              <a:t>modrý</a:t>
            </a:r>
            <a:r>
              <a:rPr lang="en-GB" altLang="en-US" sz="2000" dirty="0">
                <a:cs typeface="Arial" panose="020B0604020202020204" pitchFamily="34" charset="0"/>
              </a:rPr>
              <a:t>, </a:t>
            </a:r>
            <a:r>
              <a:rPr lang="en-GB" altLang="en-US" sz="2000" dirty="0" err="1">
                <a:cs typeface="Arial" panose="020B0604020202020204" pitchFamily="34" charset="0"/>
              </a:rPr>
              <a:t>vlhký</a:t>
            </a:r>
            <a:r>
              <a:rPr lang="en-GB" altLang="en-US" sz="2000" dirty="0">
                <a:cs typeface="Arial" panose="020B0604020202020204" pitchFamily="34" charset="0"/>
              </a:rPr>
              <a:t> je r</a:t>
            </a:r>
            <a:r>
              <a:rPr lang="cs-CZ" altLang="en-US" sz="2000" dirty="0">
                <a:cs typeface="Arial" panose="020B0604020202020204" pitchFamily="34" charset="0"/>
              </a:rPr>
              <a:t>ů</a:t>
            </a:r>
            <a:r>
              <a:rPr lang="en-GB" altLang="en-US" sz="2000" dirty="0" err="1">
                <a:cs typeface="Arial" panose="020B0604020202020204" pitchFamily="34" charset="0"/>
              </a:rPr>
              <a:t>žový</a:t>
            </a:r>
            <a:r>
              <a:rPr lang="cs-CZ" altLang="en-US" sz="2000" dirty="0">
                <a:cs typeface="Arial" panose="020B0604020202020204" pitchFamily="34" charset="0"/>
              </a:rPr>
              <a:t>.</a:t>
            </a:r>
          </a:p>
          <a:p>
            <a:pPr eaLnBrk="1" hangingPunct="1">
              <a:buFont typeface="Wingdings" pitchFamily="2" charset="2"/>
              <a:buNone/>
            </a:pPr>
            <a:endParaRPr lang="cs-CZ" altLang="en-US" sz="800" dirty="0">
              <a:cs typeface="Arial" panose="020B0604020202020204" pitchFamily="34" charset="0"/>
            </a:endParaRPr>
          </a:p>
          <a:p>
            <a:pPr>
              <a:buNone/>
            </a:pPr>
            <a:endParaRPr lang="cs-CZ" sz="2000" b="1" dirty="0">
              <a:cs typeface="Arial" panose="020B0604020202020204" pitchFamily="34" charset="0"/>
            </a:endParaRPr>
          </a:p>
          <a:p>
            <a:pPr>
              <a:buNone/>
            </a:pPr>
            <a:endParaRPr lang="cs-CZ" sz="800" b="1" dirty="0">
              <a:cs typeface="Arial" panose="020B0604020202020204" pitchFamily="34" charset="0"/>
            </a:endParaRPr>
          </a:p>
        </p:txBody>
      </p:sp>
      <p:pic>
        <p:nvPicPr>
          <p:cNvPr id="890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541" y="3571065"/>
            <a:ext cx="1905000" cy="142875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20087" y="5829194"/>
            <a:ext cx="6409314" cy="707886"/>
          </a:xfrm>
          <a:prstGeom prst="rect">
            <a:avLst/>
          </a:prstGeom>
        </p:spPr>
        <p:txBody>
          <a:bodyPr wrap="square">
            <a:spAutoFit/>
          </a:bodyPr>
          <a:lstStyle/>
          <a:p>
            <a:r>
              <a:rPr lang="cs-CZ" sz="2000" b="1" dirty="0">
                <a:cs typeface="Arial" panose="020B0604020202020204" pitchFamily="34" charset="0"/>
              </a:rPr>
              <a:t>Rozsivky</a:t>
            </a:r>
            <a:r>
              <a:rPr lang="cs-CZ" sz="2000" dirty="0">
                <a:cs typeface="Arial" panose="020B0604020202020204" pitchFamily="34" charset="0"/>
              </a:rPr>
              <a:t> jsou jednobuněčné řasy s dvojdílnou křemičitou schránkou.</a:t>
            </a:r>
          </a:p>
        </p:txBody>
      </p:sp>
      <p:pic>
        <p:nvPicPr>
          <p:cNvPr id="8909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606" y="5258403"/>
            <a:ext cx="1372454" cy="132343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27CA0B76-C8AC-3D54-FEF4-20DE6096F565}"/>
              </a:ext>
            </a:extLst>
          </p:cNvPr>
          <p:cNvPicPr>
            <a:picLocks noChangeAspect="1"/>
          </p:cNvPicPr>
          <p:nvPr/>
        </p:nvPicPr>
        <p:blipFill>
          <a:blip r:embed="rId4"/>
          <a:stretch>
            <a:fillRect/>
          </a:stretch>
        </p:blipFill>
        <p:spPr>
          <a:xfrm>
            <a:off x="4126842" y="2925339"/>
            <a:ext cx="2591751" cy="1291453"/>
          </a:xfrm>
          <a:prstGeom prst="rect">
            <a:avLst/>
          </a:prstGeom>
        </p:spPr>
      </p:pic>
      <p:pic>
        <p:nvPicPr>
          <p:cNvPr id="5122" name="Picture 2" descr="Repurpose your silica gel bags with our list of 10 clever alternate ...">
            <a:extLst>
              <a:ext uri="{FF2B5EF4-FFF2-40B4-BE49-F238E27FC236}">
                <a16:creationId xmlns:a16="http://schemas.microsoft.com/office/drawing/2014/main" id="{C3449C35-65AD-9159-84C9-7A8179D2D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959" y="2898839"/>
            <a:ext cx="1892009" cy="1263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58719A6-E789-8B44-C245-F03F05685AD2}"/>
              </a:ext>
            </a:extLst>
          </p:cNvPr>
          <p:cNvSpPr txBox="1"/>
          <p:nvPr/>
        </p:nvSpPr>
        <p:spPr>
          <a:xfrm>
            <a:off x="240740" y="4420867"/>
            <a:ext cx="6602766" cy="1323439"/>
          </a:xfrm>
          <a:prstGeom prst="rect">
            <a:avLst/>
          </a:prstGeom>
          <a:noFill/>
        </p:spPr>
        <p:txBody>
          <a:bodyPr wrap="square">
            <a:spAutoFit/>
          </a:bodyPr>
          <a:lstStyle/>
          <a:p>
            <a:pPr marL="0">
              <a:spcBef>
                <a:spcPts val="0"/>
              </a:spcBef>
              <a:buNone/>
            </a:pPr>
            <a:r>
              <a:rPr lang="cs-CZ" sz="2000" b="1" dirty="0">
                <a:cs typeface="Arial" panose="020B0604020202020204" pitchFamily="34" charset="0"/>
              </a:rPr>
              <a:t>Fytolity</a:t>
            </a:r>
            <a:r>
              <a:rPr lang="cs-CZ" sz="2000" dirty="0">
                <a:cs typeface="Arial" panose="020B0604020202020204" pitchFamily="34" charset="0"/>
              </a:rPr>
              <a:t> jsou mikroskopická tělíska, která se vytvářejí v listech, stoncích, kořenech, květech nebo plodech rostlin. Nejčastěji se jedná o inkrustace vznikající vně nebo uvnitř buněk hromaděním oxidu křemičitého (tzv. silikátové </a:t>
            </a:r>
            <a:r>
              <a:rPr lang="cs-CZ" sz="2000" b="1" dirty="0">
                <a:cs typeface="Arial" panose="020B0604020202020204" pitchFamily="34" charset="0"/>
              </a:rPr>
              <a:t>fytolity</a:t>
            </a:r>
            <a:r>
              <a:rPr lang="cs-CZ" sz="2000" dirty="0">
                <a:cs typeface="Arial" panose="020B0604020202020204" pitchFamily="34" charset="0"/>
              </a:rPr>
              <a:t>).</a:t>
            </a:r>
            <a:endParaRPr lang="cs-CZ" altLang="en-US" sz="2000" dirty="0">
              <a:cs typeface="Arial" panose="020B0604020202020204" pitchFamily="34" charset="0"/>
            </a:endParaRPr>
          </a:p>
        </p:txBody>
      </p:sp>
    </p:spTree>
    <p:extLst>
      <p:ext uri="{BB962C8B-B14F-4D97-AF65-F5344CB8AC3E}">
        <p14:creationId xmlns:p14="http://schemas.microsoft.com/office/powerpoint/2010/main" val="1784015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211" y="3646364"/>
            <a:ext cx="2487389" cy="29351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4800" y="381000"/>
            <a:ext cx="8686800" cy="1323439"/>
          </a:xfrm>
          <a:prstGeom prst="rect">
            <a:avLst/>
          </a:prstGeom>
        </p:spPr>
        <p:txBody>
          <a:bodyPr wrap="square">
            <a:spAutoFit/>
          </a:bodyPr>
          <a:lstStyle/>
          <a:p>
            <a:r>
              <a:rPr lang="cs-CZ" altLang="en-US" sz="2000" b="1" i="1" dirty="0" err="1">
                <a:cs typeface="Arial" panose="020B0604020202020204" pitchFamily="34" charset="0"/>
              </a:rPr>
              <a:t>Grafen</a:t>
            </a:r>
            <a:endParaRPr lang="cs-CZ" altLang="en-US" sz="2000" b="1" i="1" dirty="0">
              <a:cs typeface="Arial" panose="020B0604020202020204" pitchFamily="34" charset="0"/>
            </a:endParaRPr>
          </a:p>
          <a:p>
            <a:r>
              <a:rPr lang="cs-CZ" sz="2000" dirty="0">
                <a:cs typeface="Arial" panose="020B0604020202020204" pitchFamily="34" charset="0"/>
              </a:rPr>
              <a:t>je </a:t>
            </a:r>
            <a:r>
              <a:rPr lang="cs-CZ" sz="2000" dirty="0" err="1">
                <a:cs typeface="Arial" panose="020B0604020202020204" pitchFamily="34" charset="0"/>
              </a:rPr>
              <a:t>supertenká</a:t>
            </a:r>
            <a:r>
              <a:rPr lang="cs-CZ" sz="2000" dirty="0">
                <a:cs typeface="Arial" panose="020B0604020202020204" pitchFamily="34" charset="0"/>
              </a:rPr>
              <a:t> forma uhlíku strukturou podobná grafitu (tvoří jej rovinná síť jedné vrstvy atomů uhlíku uspořádaných do tvaru šestiúhelníků spojených pomocí sp² vazeb. ).</a:t>
            </a:r>
          </a:p>
        </p:txBody>
      </p:sp>
      <p:pic>
        <p:nvPicPr>
          <p:cNvPr id="10" name="Picture 2" descr="https://upload.wikimedia.org/wikipedia/commons/thumb/9/9e/Graphen.jpg/1024px-Graph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5501" y="1554916"/>
            <a:ext cx="2070100" cy="165672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304800" y="1704439"/>
            <a:ext cx="6053982" cy="1015663"/>
          </a:xfrm>
          <a:prstGeom prst="rect">
            <a:avLst/>
          </a:prstGeom>
        </p:spPr>
        <p:txBody>
          <a:bodyPr wrap="square">
            <a:spAutoFit/>
          </a:bodyPr>
          <a:lstStyle/>
          <a:p>
            <a:r>
              <a:rPr lang="cs-CZ" sz="2000" dirty="0">
                <a:cs typeface="Arial" panose="020B0604020202020204" pitchFamily="34" charset="0"/>
              </a:rPr>
              <a:t>Je elektricky vodivý  a propustný pro světlo. Dá se využít při výrobě displejů a </a:t>
            </a:r>
            <a:r>
              <a:rPr lang="cs-CZ" sz="2000" dirty="0" err="1">
                <a:cs typeface="Arial" panose="020B0604020202020204" pitchFamily="34" charset="0"/>
              </a:rPr>
              <a:t>fotovoltaických</a:t>
            </a:r>
            <a:r>
              <a:rPr lang="cs-CZ" sz="2000" dirty="0">
                <a:cs typeface="Arial" panose="020B0604020202020204" pitchFamily="34" charset="0"/>
              </a:rPr>
              <a:t> článků. Po </a:t>
            </a:r>
            <a:r>
              <a:rPr lang="cs-CZ" sz="2000" dirty="0" err="1">
                <a:cs typeface="Arial" panose="020B0604020202020204" pitchFamily="34" charset="0"/>
              </a:rPr>
              <a:t>karbynu</a:t>
            </a:r>
            <a:r>
              <a:rPr lang="cs-CZ" sz="2000" dirty="0">
                <a:cs typeface="Arial" panose="020B0604020202020204" pitchFamily="34" charset="0"/>
              </a:rPr>
              <a:t> je to nejpevnější známý materiál na světě.</a:t>
            </a:r>
            <a:endParaRPr lang="cs-CZ" altLang="en-US" sz="2000" dirty="0">
              <a:solidFill>
                <a:srgbClr val="FF0000"/>
              </a:solidFill>
              <a:cs typeface="Arial" panose="020B0604020202020204" pitchFamily="34" charset="0"/>
            </a:endParaRPr>
          </a:p>
        </p:txBody>
      </p:sp>
      <p:sp>
        <p:nvSpPr>
          <p:cNvPr id="7" name="Obdélník 6"/>
          <p:cNvSpPr/>
          <p:nvPr/>
        </p:nvSpPr>
        <p:spPr>
          <a:xfrm>
            <a:off x="283207" y="3352800"/>
            <a:ext cx="3977903" cy="1323439"/>
          </a:xfrm>
          <a:prstGeom prst="rect">
            <a:avLst/>
          </a:prstGeom>
        </p:spPr>
        <p:txBody>
          <a:bodyPr wrap="square">
            <a:spAutoFit/>
          </a:bodyPr>
          <a:lstStyle/>
          <a:p>
            <a:pPr algn="just"/>
            <a:r>
              <a:rPr lang="cs-CZ" sz="2000" b="1" i="1" dirty="0" err="1">
                <a:cs typeface="Arial" panose="020B0604020202020204" pitchFamily="34" charset="0"/>
              </a:rPr>
              <a:t>Karbyn</a:t>
            </a:r>
            <a:endParaRPr lang="cs-CZ" sz="2000" b="1" i="1" dirty="0">
              <a:cs typeface="Arial" panose="020B0604020202020204" pitchFamily="34" charset="0"/>
            </a:endParaRPr>
          </a:p>
          <a:p>
            <a:pPr algn="just"/>
            <a:r>
              <a:rPr lang="cs-CZ" sz="2000" dirty="0">
                <a:cs typeface="Arial" panose="020B0604020202020204" pitchFamily="34" charset="0"/>
              </a:rPr>
              <a:t>lineární řetězec atomů uhlíku držený pohromadě dvojnými nebo střídavě jedno a trojnou atomovou vazbou.</a:t>
            </a:r>
          </a:p>
        </p:txBody>
      </p:sp>
      <p:pic>
        <p:nvPicPr>
          <p:cNvPr id="3" name="Obrázek 2">
            <a:extLst>
              <a:ext uri="{FF2B5EF4-FFF2-40B4-BE49-F238E27FC236}">
                <a16:creationId xmlns:a16="http://schemas.microsoft.com/office/drawing/2014/main" id="{D5F0C3D9-1EDC-3066-C4E8-6C1DBC6D99C0}"/>
              </a:ext>
            </a:extLst>
          </p:cNvPr>
          <p:cNvPicPr>
            <a:picLocks noChangeAspect="1"/>
          </p:cNvPicPr>
          <p:nvPr/>
        </p:nvPicPr>
        <p:blipFill>
          <a:blip r:embed="rId4"/>
          <a:stretch>
            <a:fillRect/>
          </a:stretch>
        </p:blipFill>
        <p:spPr>
          <a:xfrm>
            <a:off x="4261111" y="2874242"/>
            <a:ext cx="1857101" cy="3575719"/>
          </a:xfrm>
          <a:prstGeom prst="rect">
            <a:avLst/>
          </a:prstGeom>
        </p:spPr>
      </p:pic>
    </p:spTree>
    <p:extLst>
      <p:ext uri="{BB962C8B-B14F-4D97-AF65-F5344CB8AC3E}">
        <p14:creationId xmlns:p14="http://schemas.microsoft.com/office/powerpoint/2010/main" val="27083991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45026" y="222242"/>
            <a:ext cx="8763000" cy="3170099"/>
          </a:xfrm>
          <a:prstGeom prst="rect">
            <a:avLst/>
          </a:prstGeom>
        </p:spPr>
        <p:txBody>
          <a:bodyPr wrap="square">
            <a:spAutoFit/>
          </a:bodyPr>
          <a:lstStyle/>
          <a:p>
            <a:r>
              <a:rPr lang="cs-CZ" sz="2000" b="1" dirty="0">
                <a:cs typeface="Arial" panose="020B0604020202020204" pitchFamily="34" charset="0"/>
              </a:rPr>
              <a:t>Křemelina</a:t>
            </a:r>
            <a:r>
              <a:rPr lang="cs-CZ" sz="2000" dirty="0">
                <a:cs typeface="Arial" panose="020B0604020202020204" pitchFamily="34" charset="0"/>
              </a:rPr>
              <a:t> (diatomit) je nezpevněná (sypká) hornina, která je tvořena většinou opálovými </a:t>
            </a:r>
            <a:r>
              <a:rPr lang="cs-CZ" sz="2000" u="sng" dirty="0">
                <a:cs typeface="Arial" panose="020B0604020202020204" pitchFamily="34" charset="0"/>
              </a:rPr>
              <a:t>schránkami rozsivek</a:t>
            </a:r>
            <a:r>
              <a:rPr lang="cs-CZ" sz="2000" dirty="0">
                <a:cs typeface="Arial" panose="020B0604020202020204" pitchFamily="34" charset="0"/>
              </a:rPr>
              <a:t>, ty tvoří nejméně 40 %  jejího objemu.</a:t>
            </a:r>
          </a:p>
          <a:p>
            <a:r>
              <a:rPr lang="cs-CZ" sz="2000" dirty="0">
                <a:cs typeface="Arial" panose="020B0604020202020204" pitchFamily="34" charset="0"/>
              </a:rPr>
              <a:t>Jde o velice jemnozrnný, práškovitý až jílovitý sediment. Čistá, má bílou barvu, bývá i nazelenalá, šedá, hnědavá dle příměsí. Vysoce kvalitní křemelina obsahuje kolem 90 % oxidu křemičitého. Důležitou vlastností pro využití je pórovitost, dosahující u dobrých druhů až 80 %. Objemová hmotnost vysušené křemeliny je 0,3–0,5 g/cm³, takže výrobky z ní plavou na vodě. Dalšími ceněnými vlastnostmi jsou </a:t>
            </a:r>
          </a:p>
          <a:p>
            <a:r>
              <a:rPr lang="cs-CZ" sz="2000" dirty="0">
                <a:cs typeface="Arial" panose="020B0604020202020204" pitchFamily="34" charset="0"/>
              </a:rPr>
              <a:t>tepelně izolační, žáruvzdornost, </a:t>
            </a:r>
          </a:p>
          <a:p>
            <a:r>
              <a:rPr lang="cs-CZ" sz="2000" dirty="0">
                <a:cs typeface="Arial" panose="020B0604020202020204" pitchFamily="34" charset="0"/>
              </a:rPr>
              <a:t>vysoká absorpční schopnost, </a:t>
            </a:r>
          </a:p>
          <a:p>
            <a:r>
              <a:rPr lang="cs-CZ" sz="2000" dirty="0">
                <a:cs typeface="Arial" panose="020B0604020202020204" pitchFamily="34" charset="0"/>
              </a:rPr>
              <a:t>odolnost vůči kyselinám atd. </a:t>
            </a:r>
          </a:p>
        </p:txBody>
      </p:sp>
      <p:sp>
        <p:nvSpPr>
          <p:cNvPr id="6" name="Obdélník 5"/>
          <p:cNvSpPr/>
          <p:nvPr/>
        </p:nvSpPr>
        <p:spPr>
          <a:xfrm>
            <a:off x="152400" y="4800600"/>
            <a:ext cx="8839200" cy="1938992"/>
          </a:xfrm>
          <a:prstGeom prst="rect">
            <a:avLst/>
          </a:prstGeom>
        </p:spPr>
        <p:txBody>
          <a:bodyPr wrap="square">
            <a:spAutoFit/>
          </a:bodyPr>
          <a:lstStyle/>
          <a:p>
            <a:r>
              <a:rPr lang="cs-CZ" sz="2000" dirty="0">
                <a:cs typeface="Arial" panose="020B0604020202020204" pitchFamily="34" charset="0"/>
              </a:rPr>
              <a:t>Zřejmě první průmyslové využití diatomitu představovala výroba</a:t>
            </a:r>
            <a:r>
              <a:rPr lang="cs-CZ" sz="2000" b="1" dirty="0">
                <a:cs typeface="Arial" panose="020B0604020202020204" pitchFamily="34" charset="0"/>
              </a:rPr>
              <a:t> dynamitu</a:t>
            </a:r>
            <a:r>
              <a:rPr lang="cs-CZ" sz="2000" dirty="0">
                <a:cs typeface="Arial" panose="020B0604020202020204" pitchFamily="34" charset="0"/>
              </a:rPr>
              <a:t>. </a:t>
            </a:r>
            <a:r>
              <a:rPr lang="cs-CZ" sz="2000" u="sng" dirty="0">
                <a:cs typeface="Arial" panose="020B0604020202020204" pitchFamily="34" charset="0"/>
              </a:rPr>
              <a:t>Nitroglycerin smíchaný s křemelinou</a:t>
            </a:r>
            <a:r>
              <a:rPr lang="cs-CZ" sz="2000" dirty="0">
                <a:cs typeface="Arial" panose="020B0604020202020204" pitchFamily="34" charset="0"/>
              </a:rPr>
              <a:t> bylo možné dále hníst a zpracovávat, aniž by hrozilo bezprostřední nebezpečí výbuchu. </a:t>
            </a:r>
          </a:p>
          <a:p>
            <a:r>
              <a:rPr lang="cs-CZ" sz="2000" dirty="0">
                <a:cs typeface="Arial" panose="020B0604020202020204" pitchFamily="34" charset="0"/>
              </a:rPr>
              <a:t>  V dnešní době slouží zejména k </a:t>
            </a:r>
            <a:r>
              <a:rPr lang="cs-CZ" sz="2000" u="sng" dirty="0">
                <a:cs typeface="Arial" panose="020B0604020202020204" pitchFamily="34" charset="0"/>
              </a:rPr>
              <a:t>výrobě filtrů </a:t>
            </a:r>
            <a:r>
              <a:rPr lang="cs-CZ" sz="2000" dirty="0">
                <a:cs typeface="Arial" panose="020B0604020202020204" pitchFamily="34" charset="0"/>
              </a:rPr>
              <a:t>(na oleje, tuky, ale též pivo a víno), jako plnidlo, k výrobě abraziv, zvukových, tepelných izolátorů, jako speciální stavební materiál (</a:t>
            </a:r>
            <a:r>
              <a:rPr lang="cs-CZ" sz="2000" u="sng" dirty="0">
                <a:cs typeface="Arial" panose="020B0604020202020204" pitchFamily="34" charset="0"/>
              </a:rPr>
              <a:t>lehčené tvárnice</a:t>
            </a:r>
            <a:r>
              <a:rPr lang="cs-CZ" sz="2000" dirty="0">
                <a:cs typeface="Arial" panose="020B0604020202020204" pitchFamily="34" charset="0"/>
              </a:rPr>
              <a:t>), používá se i v zemědělství. </a:t>
            </a:r>
          </a:p>
        </p:txBody>
      </p:sp>
      <p:pic>
        <p:nvPicPr>
          <p:cNvPr id="91138"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743200"/>
            <a:ext cx="3058732" cy="1809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SD Detail | Dynamite | Official PSDs">
            <a:extLst>
              <a:ext uri="{FF2B5EF4-FFF2-40B4-BE49-F238E27FC236}">
                <a16:creationId xmlns:a16="http://schemas.microsoft.com/office/drawing/2014/main" id="{B1D0DC6B-706C-9F9F-D6F9-347DD84C5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2869129"/>
            <a:ext cx="1718185" cy="16838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itroglycerin mechanism of action, nitroglycerin uses, dosage &amp; side ...">
            <a:extLst>
              <a:ext uri="{FF2B5EF4-FFF2-40B4-BE49-F238E27FC236}">
                <a16:creationId xmlns:a16="http://schemas.microsoft.com/office/drawing/2014/main" id="{0377B50C-4983-DDAF-FC1F-AB595201A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612952"/>
            <a:ext cx="2057400" cy="118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499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127819" y="161783"/>
            <a:ext cx="8839200" cy="6512306"/>
          </a:xfrm>
        </p:spPr>
        <p:txBody>
          <a:bodyPr>
            <a:noAutofit/>
          </a:bodyPr>
          <a:lstStyle/>
          <a:p>
            <a:pPr eaLnBrk="1" hangingPunct="1">
              <a:buFont typeface="Wingdings" pitchFamily="2" charset="2"/>
              <a:buNone/>
            </a:pPr>
            <a:r>
              <a:rPr lang="cs-CZ" altLang="en-US" sz="2400" b="1" dirty="0">
                <a:cs typeface="Arial" panose="020B0604020202020204" pitchFamily="34" charset="0"/>
              </a:rPr>
              <a:t>Křemičitany  (silikáty) </a:t>
            </a:r>
          </a:p>
          <a:p>
            <a:pPr marL="0" indent="0" eaLnBrk="1" hangingPunct="1">
              <a:buFont typeface="Wingdings" pitchFamily="2" charset="2"/>
              <a:buNone/>
            </a:pPr>
            <a:endParaRPr lang="cs-CZ" altLang="en-US" sz="800" dirty="0">
              <a:cs typeface="Arial" panose="020B0604020202020204" pitchFamily="34" charset="0"/>
            </a:endParaRPr>
          </a:p>
          <a:p>
            <a:pPr marL="0" indent="0" eaLnBrk="1" hangingPunct="1">
              <a:buFont typeface="Wingdings" pitchFamily="2" charset="2"/>
              <a:buNone/>
            </a:pPr>
            <a:r>
              <a:rPr lang="cs-CZ" altLang="en-US" sz="2000" dirty="0">
                <a:cs typeface="Arial" panose="020B0604020202020204" pitchFamily="34" charset="0"/>
              </a:rPr>
              <a:t>se vyskytují v přírodě ve velkém množství. Jsou </a:t>
            </a:r>
          </a:p>
          <a:p>
            <a:pPr marL="0" indent="0" eaLnBrk="1" hangingPunct="1">
              <a:buFont typeface="Wingdings" pitchFamily="2" charset="2"/>
              <a:buNone/>
            </a:pPr>
            <a:r>
              <a:rPr lang="cs-CZ" altLang="en-US" sz="2000" dirty="0">
                <a:cs typeface="Arial" panose="020B0604020202020204" pitchFamily="34" charset="0"/>
              </a:rPr>
              <a:t>tvořeny tetraedrickými jednotkami SiO</a:t>
            </a:r>
            <a:r>
              <a:rPr lang="cs-CZ" altLang="en-US" sz="2000" baseline="-25000" dirty="0">
                <a:cs typeface="Arial" panose="020B0604020202020204" pitchFamily="34" charset="0"/>
              </a:rPr>
              <a:t>4</a:t>
            </a:r>
            <a:r>
              <a:rPr lang="cs-CZ" altLang="en-US" sz="2000" dirty="0">
                <a:cs typeface="Arial" panose="020B0604020202020204" pitchFamily="34" charset="0"/>
              </a:rPr>
              <a:t>, které </a:t>
            </a:r>
          </a:p>
          <a:p>
            <a:pPr marL="0" indent="0" eaLnBrk="1" hangingPunct="1">
              <a:buFont typeface="Wingdings" pitchFamily="2" charset="2"/>
              <a:buNone/>
            </a:pPr>
            <a:r>
              <a:rPr lang="cs-CZ" altLang="en-US" sz="2000" dirty="0">
                <a:cs typeface="Arial" panose="020B0604020202020204" pitchFamily="34" charset="0"/>
              </a:rPr>
              <a:t>jsou mezi sebou různým způsobem vázány. </a:t>
            </a:r>
          </a:p>
          <a:p>
            <a:pPr marL="0" indent="0" eaLnBrk="1" hangingPunct="1">
              <a:buFont typeface="Wingdings" pitchFamily="2" charset="2"/>
              <a:buNone/>
            </a:pPr>
            <a:endParaRPr lang="cs-CZ" altLang="en-US" sz="800" dirty="0">
              <a:cs typeface="Arial" panose="020B0604020202020204" pitchFamily="34" charset="0"/>
            </a:endParaRPr>
          </a:p>
          <a:p>
            <a:pPr marL="0" indent="0" eaLnBrk="1" hangingPunct="1">
              <a:buFont typeface="Wingdings" pitchFamily="2" charset="2"/>
              <a:buNone/>
            </a:pPr>
            <a:r>
              <a:rPr lang="cs-CZ" altLang="en-US" sz="2000" dirty="0">
                <a:cs typeface="Arial" panose="020B0604020202020204" pitchFamily="34" charset="0"/>
              </a:rPr>
              <a:t>Kromě křemičitanů s izolovanými tetraedry SiO</a:t>
            </a:r>
            <a:r>
              <a:rPr lang="cs-CZ" altLang="en-US" sz="2000" baseline="-25000" dirty="0">
                <a:cs typeface="Arial" panose="020B0604020202020204" pitchFamily="34" charset="0"/>
              </a:rPr>
              <a:t>4</a:t>
            </a:r>
            <a:r>
              <a:rPr lang="cs-CZ" altLang="en-US" sz="2000" baseline="30000" dirty="0">
                <a:cs typeface="Arial" panose="020B0604020202020204" pitchFamily="34" charset="0"/>
              </a:rPr>
              <a:t>4-</a:t>
            </a:r>
            <a:r>
              <a:rPr lang="cs-CZ" altLang="en-US" sz="2000" dirty="0">
                <a:cs typeface="Arial" panose="020B0604020202020204" pitchFamily="34" charset="0"/>
              </a:rPr>
              <a:t> (např. olivín Mg</a:t>
            </a:r>
            <a:r>
              <a:rPr lang="cs-CZ" altLang="en-US" sz="2000" baseline="-25000" dirty="0">
                <a:cs typeface="Arial" panose="020B0604020202020204" pitchFamily="34" charset="0"/>
              </a:rPr>
              <a:t>2</a:t>
            </a:r>
            <a:r>
              <a:rPr lang="cs-CZ" altLang="en-US" sz="2000" dirty="0">
                <a:cs typeface="Arial" panose="020B0604020202020204" pitchFamily="34" charset="0"/>
              </a:rPr>
              <a:t>SiO</a:t>
            </a:r>
            <a:r>
              <a:rPr lang="cs-CZ" altLang="en-US" sz="2000" baseline="-25000" dirty="0">
                <a:cs typeface="Arial" panose="020B0604020202020204" pitchFamily="34" charset="0"/>
              </a:rPr>
              <a:t>4</a:t>
            </a:r>
            <a:r>
              <a:rPr lang="cs-CZ" altLang="en-US" sz="2000" dirty="0">
                <a:cs typeface="Arial" panose="020B0604020202020204" pitchFamily="34" charset="0"/>
              </a:rPr>
              <a:t>) existuje řada </a:t>
            </a:r>
            <a:r>
              <a:rPr lang="cs-CZ" altLang="en-US" sz="2000" b="1" dirty="0" err="1">
                <a:cs typeface="Arial" panose="020B0604020202020204" pitchFamily="34" charset="0"/>
              </a:rPr>
              <a:t>polykřemičitanů</a:t>
            </a:r>
            <a:r>
              <a:rPr lang="cs-CZ" altLang="en-US" sz="2000" dirty="0">
                <a:cs typeface="Arial" panose="020B0604020202020204" pitchFamily="34" charset="0"/>
              </a:rPr>
              <a:t>. </a:t>
            </a:r>
          </a:p>
          <a:p>
            <a:pPr marL="0" indent="0" eaLnBrk="1" hangingPunct="1">
              <a:buFont typeface="Wingdings" pitchFamily="2" charset="2"/>
              <a:buNone/>
            </a:pPr>
            <a:r>
              <a:rPr lang="cs-CZ" altLang="en-US" sz="2000" dirty="0">
                <a:cs typeface="Arial" panose="020B0604020202020204" pitchFamily="34" charset="0"/>
              </a:rPr>
              <a:t>  Spojováním SiO</a:t>
            </a:r>
            <a:r>
              <a:rPr lang="cs-CZ" altLang="en-US" sz="2000" baseline="-25000" dirty="0">
                <a:cs typeface="Arial" panose="020B0604020202020204" pitchFamily="34" charset="0"/>
              </a:rPr>
              <a:t>4</a:t>
            </a:r>
            <a:r>
              <a:rPr lang="cs-CZ" altLang="en-US" sz="2000" dirty="0">
                <a:cs typeface="Arial" panose="020B0604020202020204" pitchFamily="34" charset="0"/>
              </a:rPr>
              <a:t> vznikají různé struktury, ve všech strukturách platí, že dva sousedící tetraedry SiO</a:t>
            </a:r>
            <a:r>
              <a:rPr lang="cs-CZ" altLang="en-US" sz="2000" baseline="-25000" dirty="0">
                <a:cs typeface="Arial" panose="020B0604020202020204" pitchFamily="34" charset="0"/>
              </a:rPr>
              <a:t>4</a:t>
            </a:r>
            <a:r>
              <a:rPr lang="cs-CZ" altLang="en-US" sz="2000" dirty="0">
                <a:cs typeface="Arial" panose="020B0604020202020204" pitchFamily="34" charset="0"/>
              </a:rPr>
              <a:t> mají společný vrchol: </a:t>
            </a:r>
          </a:p>
          <a:p>
            <a:pPr marL="0" indent="0" eaLnBrk="1" hangingPunct="1">
              <a:buFont typeface="Wingdings" pitchFamily="2" charset="2"/>
              <a:buNone/>
            </a:pPr>
            <a:r>
              <a:rPr lang="cs-CZ" altLang="en-US" sz="2000" dirty="0">
                <a:cs typeface="Arial" panose="020B0604020202020204" pitchFamily="34" charset="0"/>
              </a:rPr>
              <a:t>    - křemičitany s </a:t>
            </a:r>
            <a:r>
              <a:rPr lang="cs-CZ" altLang="en-US" sz="2000" b="1" i="1" dirty="0">
                <a:cs typeface="Arial" panose="020B0604020202020204" pitchFamily="34" charset="0"/>
              </a:rPr>
              <a:t>ostrůvkovitou </a:t>
            </a:r>
            <a:r>
              <a:rPr lang="cs-CZ" altLang="en-US" sz="2000" dirty="0">
                <a:cs typeface="Arial" panose="020B0604020202020204" pitchFamily="34" charset="0"/>
              </a:rPr>
              <a:t>strukturou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spojením několika </a:t>
            </a:r>
            <a:r>
              <a:rPr lang="cs-CZ" altLang="en-US" sz="2000" dirty="0" err="1">
                <a:cs typeface="Arial" panose="020B0604020202020204" pitchFamily="34" charset="0"/>
              </a:rPr>
              <a:t>SiO</a:t>
            </a:r>
            <a:r>
              <a:rPr lang="cs-CZ" altLang="en-US" sz="2000" baseline="-25000" dirty="0" err="1">
                <a:cs typeface="Arial" panose="020B0604020202020204" pitchFamily="34" charset="0"/>
              </a:rPr>
              <a:t>4</a:t>
            </a:r>
            <a:r>
              <a:rPr lang="cs-CZ" altLang="en-US" sz="2000" dirty="0">
                <a:cs typeface="Arial" panose="020B0604020202020204" pitchFamily="34" charset="0"/>
              </a:rPr>
              <a:t> (obvykle 3 či 6) do cyklické struktury, SiO</a:t>
            </a:r>
            <a:r>
              <a:rPr lang="cs-CZ" altLang="en-US" sz="2000" baseline="-25000" dirty="0">
                <a:cs typeface="Arial" panose="020B0604020202020204" pitchFamily="34" charset="0"/>
              </a:rPr>
              <a:t>4</a:t>
            </a:r>
            <a:r>
              <a:rPr lang="cs-CZ" altLang="en-US" sz="2000" dirty="0">
                <a:cs typeface="Arial" panose="020B0604020202020204" pitchFamily="34" charset="0"/>
              </a:rPr>
              <a:t> jednotky mají 2 společné vrcholy, např. anionty Si</a:t>
            </a:r>
            <a:r>
              <a:rPr lang="cs-CZ" altLang="en-US" sz="2000" baseline="-25000" dirty="0">
                <a:cs typeface="Arial" panose="020B0604020202020204" pitchFamily="34" charset="0"/>
              </a:rPr>
              <a:t>3</a:t>
            </a:r>
            <a:r>
              <a:rPr lang="cs-CZ" altLang="en-US" sz="2000" dirty="0">
                <a:cs typeface="Arial" panose="020B0604020202020204" pitchFamily="34" charset="0"/>
              </a:rPr>
              <a:t>O</a:t>
            </a:r>
            <a:r>
              <a:rPr lang="cs-CZ" altLang="en-US" sz="2000" baseline="-25000" dirty="0">
                <a:cs typeface="Arial" panose="020B0604020202020204" pitchFamily="34" charset="0"/>
              </a:rPr>
              <a:t>9</a:t>
            </a:r>
            <a:r>
              <a:rPr lang="cs-CZ" altLang="en-US" sz="2000" baseline="30000" dirty="0">
                <a:cs typeface="Arial" panose="020B0604020202020204" pitchFamily="34" charset="0"/>
              </a:rPr>
              <a:t>6-</a:t>
            </a:r>
          </a:p>
          <a:p>
            <a:pPr>
              <a:buNone/>
            </a:pPr>
            <a:r>
              <a:rPr lang="cs-CZ" altLang="en-US" sz="2000" dirty="0">
                <a:cs typeface="Arial" panose="020B0604020202020204" pitchFamily="34" charset="0"/>
              </a:rPr>
              <a:t>  - křemičitany s </a:t>
            </a:r>
            <a:r>
              <a:rPr lang="cs-CZ" altLang="en-US" sz="2000" b="1" i="1" dirty="0">
                <a:cs typeface="Arial" panose="020B0604020202020204" pitchFamily="34" charset="0"/>
              </a:rPr>
              <a:t>řetězovitou</a:t>
            </a:r>
            <a:r>
              <a:rPr lang="cs-CZ" altLang="en-US" sz="2000" dirty="0">
                <a:cs typeface="Arial" panose="020B0604020202020204" pitchFamily="34" charset="0"/>
              </a:rPr>
              <a:t> strukturou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spojením </a:t>
            </a:r>
            <a:r>
              <a:rPr lang="cs-CZ" altLang="en-US" sz="2000" dirty="0" err="1">
                <a:cs typeface="Arial" panose="020B0604020202020204" pitchFamily="34" charset="0"/>
              </a:rPr>
              <a:t>SiO</a:t>
            </a:r>
            <a:r>
              <a:rPr lang="cs-CZ" altLang="en-US" sz="2000" baseline="-25000" dirty="0" err="1">
                <a:cs typeface="Arial" panose="020B0604020202020204" pitchFamily="34" charset="0"/>
              </a:rPr>
              <a:t>4</a:t>
            </a:r>
            <a:r>
              <a:rPr lang="cs-CZ" altLang="en-US" sz="2000" dirty="0">
                <a:cs typeface="Arial" panose="020B0604020202020204" pitchFamily="34" charset="0"/>
              </a:rPr>
              <a:t> do dlouhých řetězců, </a:t>
            </a:r>
            <a:r>
              <a:rPr lang="cs-CZ" altLang="en-US" sz="2000" dirty="0" err="1">
                <a:cs typeface="Arial" panose="020B0604020202020204" pitchFamily="34" charset="0"/>
              </a:rPr>
              <a:t>SiO</a:t>
            </a:r>
            <a:r>
              <a:rPr lang="cs-CZ" altLang="en-US" sz="2000" baseline="-25000" dirty="0" err="1">
                <a:cs typeface="Arial" panose="020B0604020202020204" pitchFamily="34" charset="0"/>
              </a:rPr>
              <a:t>4</a:t>
            </a:r>
            <a:r>
              <a:rPr lang="cs-CZ" altLang="en-US" sz="2000" dirty="0">
                <a:cs typeface="Arial" panose="020B0604020202020204" pitchFamily="34" charset="0"/>
              </a:rPr>
              <a:t> jednotky mají 2 společné vrcholy, anionty (SiO</a:t>
            </a:r>
            <a:r>
              <a:rPr lang="cs-CZ" altLang="en-US" sz="2000" baseline="-25000" dirty="0">
                <a:cs typeface="Arial" panose="020B0604020202020204" pitchFamily="34" charset="0"/>
              </a:rPr>
              <a:t>3</a:t>
            </a:r>
            <a:r>
              <a:rPr lang="cs-CZ" altLang="en-US" sz="2000" baseline="30000" dirty="0">
                <a:cs typeface="Arial" panose="020B0604020202020204" pitchFamily="34" charset="0"/>
              </a:rPr>
              <a:t>2-</a:t>
            </a:r>
            <a:r>
              <a:rPr lang="cs-CZ" altLang="en-US" sz="2000" dirty="0">
                <a:cs typeface="Arial" panose="020B0604020202020204" pitchFamily="34" charset="0"/>
              </a:rPr>
              <a:t>)</a:t>
            </a:r>
            <a:r>
              <a:rPr lang="cs-CZ" altLang="en-US" sz="2000" baseline="-25000" dirty="0">
                <a:cs typeface="Arial" panose="020B0604020202020204" pitchFamily="34" charset="0"/>
              </a:rPr>
              <a:t>n</a:t>
            </a:r>
          </a:p>
          <a:p>
            <a:pPr>
              <a:buNone/>
            </a:pPr>
            <a:r>
              <a:rPr lang="cs-CZ" altLang="en-US" sz="2000" dirty="0">
                <a:cs typeface="Arial" panose="020B0604020202020204" pitchFamily="34" charset="0"/>
              </a:rPr>
              <a:t>  - křemičitany s </a:t>
            </a:r>
            <a:r>
              <a:rPr lang="cs-CZ" altLang="en-US" sz="2000" b="1" i="1" dirty="0">
                <a:cs typeface="Arial" panose="020B0604020202020204" pitchFamily="34" charset="0"/>
              </a:rPr>
              <a:t>vrstevnatou</a:t>
            </a:r>
            <a:r>
              <a:rPr lang="cs-CZ" altLang="en-US" sz="2000" dirty="0">
                <a:cs typeface="Arial" panose="020B0604020202020204" pitchFamily="34" charset="0"/>
              </a:rPr>
              <a:t> strukturou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propojení </a:t>
            </a:r>
            <a:r>
              <a:rPr lang="cs-CZ" altLang="en-US" sz="2000" dirty="0" err="1">
                <a:cs typeface="Arial" panose="020B0604020202020204" pitchFamily="34" charset="0"/>
              </a:rPr>
              <a:t>SiO</a:t>
            </a:r>
            <a:r>
              <a:rPr lang="cs-CZ" altLang="en-US" sz="2000" baseline="-25000" dirty="0" err="1">
                <a:cs typeface="Arial" panose="020B0604020202020204" pitchFamily="34" charset="0"/>
              </a:rPr>
              <a:t>4</a:t>
            </a:r>
            <a:r>
              <a:rPr lang="cs-CZ" altLang="en-US" sz="2000" dirty="0">
                <a:cs typeface="Arial" panose="020B0604020202020204" pitchFamily="34" charset="0"/>
              </a:rPr>
              <a:t> v celé ploše, </a:t>
            </a:r>
            <a:r>
              <a:rPr lang="cs-CZ" altLang="en-US" sz="2000" dirty="0" err="1">
                <a:cs typeface="Arial" panose="020B0604020202020204" pitchFamily="34" charset="0"/>
              </a:rPr>
              <a:t>SiO</a:t>
            </a:r>
            <a:r>
              <a:rPr lang="cs-CZ" altLang="en-US" sz="2000" baseline="-25000" dirty="0" err="1">
                <a:cs typeface="Arial" panose="020B0604020202020204" pitchFamily="34" charset="0"/>
              </a:rPr>
              <a:t>4</a:t>
            </a:r>
            <a:r>
              <a:rPr lang="cs-CZ" altLang="en-US" sz="2000" dirty="0">
                <a:cs typeface="Arial" panose="020B0604020202020204" pitchFamily="34" charset="0"/>
              </a:rPr>
              <a:t> jednotky mají 3 společné vrcholy, anionty (Si</a:t>
            </a:r>
            <a:r>
              <a:rPr lang="cs-CZ" altLang="en-US" sz="2000" baseline="-25000" dirty="0">
                <a:cs typeface="Arial" panose="020B0604020202020204" pitchFamily="34" charset="0"/>
              </a:rPr>
              <a:t>4</a:t>
            </a:r>
            <a:r>
              <a:rPr lang="cs-CZ" altLang="en-US" sz="2000" dirty="0">
                <a:cs typeface="Arial" panose="020B0604020202020204" pitchFamily="34" charset="0"/>
              </a:rPr>
              <a:t>O</a:t>
            </a:r>
            <a:r>
              <a:rPr lang="cs-CZ" altLang="en-US" sz="2000" baseline="-25000" dirty="0">
                <a:cs typeface="Arial" panose="020B0604020202020204" pitchFamily="34" charset="0"/>
              </a:rPr>
              <a:t>11</a:t>
            </a:r>
            <a:r>
              <a:rPr lang="cs-CZ" altLang="en-US" sz="2000" baseline="30000" dirty="0">
                <a:cs typeface="Arial" panose="020B0604020202020204" pitchFamily="34" charset="0"/>
              </a:rPr>
              <a:t>6-</a:t>
            </a:r>
            <a:r>
              <a:rPr lang="cs-CZ" altLang="en-US" sz="2000" dirty="0">
                <a:cs typeface="Arial" panose="020B0604020202020204" pitchFamily="34" charset="0"/>
              </a:rPr>
              <a:t>)</a:t>
            </a:r>
            <a:r>
              <a:rPr lang="cs-CZ" altLang="en-US" sz="2000" baseline="-25000" dirty="0">
                <a:cs typeface="Arial" panose="020B0604020202020204" pitchFamily="34" charset="0"/>
              </a:rPr>
              <a:t>n</a:t>
            </a:r>
          </a:p>
          <a:p>
            <a:pPr>
              <a:buNone/>
            </a:pPr>
            <a:r>
              <a:rPr lang="cs-CZ" altLang="en-US" sz="2000" dirty="0">
                <a:cs typeface="Arial" panose="020B0604020202020204" pitchFamily="34" charset="0"/>
              </a:rPr>
              <a:t>- křemičitany s </a:t>
            </a:r>
            <a:r>
              <a:rPr lang="cs-CZ" altLang="en-US" sz="2000" b="1" i="1" dirty="0">
                <a:cs typeface="Arial" panose="020B0604020202020204" pitchFamily="34" charset="0"/>
              </a:rPr>
              <a:t>prostorovou</a:t>
            </a:r>
            <a:r>
              <a:rPr lang="cs-CZ" altLang="en-US" sz="2000" i="1" dirty="0">
                <a:cs typeface="Arial" panose="020B0604020202020204" pitchFamily="34" charset="0"/>
              </a:rPr>
              <a:t> </a:t>
            </a:r>
            <a:r>
              <a:rPr lang="cs-CZ" altLang="en-US" sz="2000" dirty="0">
                <a:cs typeface="Arial" panose="020B0604020202020204" pitchFamily="34" charset="0"/>
              </a:rPr>
              <a:t>strukturou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a:t>
            </a:r>
            <a:r>
              <a:rPr lang="cs-CZ" altLang="en-US" sz="2000" dirty="0" err="1">
                <a:cs typeface="Arial" panose="020B0604020202020204" pitchFamily="34" charset="0"/>
              </a:rPr>
              <a:t>SiO</a:t>
            </a:r>
            <a:r>
              <a:rPr lang="cs-CZ" altLang="en-US" sz="2000" baseline="-25000" dirty="0" err="1">
                <a:cs typeface="Arial" panose="020B0604020202020204" pitchFamily="34" charset="0"/>
              </a:rPr>
              <a:t>4</a:t>
            </a:r>
            <a:r>
              <a:rPr lang="cs-CZ" altLang="en-US" sz="2000" dirty="0">
                <a:cs typeface="Arial" panose="020B0604020202020204" pitchFamily="34" charset="0"/>
              </a:rPr>
              <a:t> jednotky mají 4 společné vrcholy, (SiO</a:t>
            </a:r>
            <a:r>
              <a:rPr lang="cs-CZ" altLang="en-US" sz="2000" baseline="-25000" dirty="0">
                <a:cs typeface="Arial" panose="020B0604020202020204" pitchFamily="34" charset="0"/>
              </a:rPr>
              <a:t>2</a:t>
            </a:r>
            <a:r>
              <a:rPr lang="cs-CZ" altLang="en-US" sz="2000" dirty="0">
                <a:cs typeface="Arial" panose="020B0604020202020204" pitchFamily="34" charset="0"/>
              </a:rPr>
              <a:t>)</a:t>
            </a:r>
            <a:r>
              <a:rPr lang="cs-CZ" altLang="en-US" sz="2000" baseline="-25000" dirty="0">
                <a:cs typeface="Arial" panose="020B0604020202020204" pitchFamily="34" charset="0"/>
              </a:rPr>
              <a:t>n</a:t>
            </a:r>
          </a:p>
          <a:p>
            <a:pPr>
              <a:buNone/>
            </a:pPr>
            <a:r>
              <a:rPr lang="cs-CZ" altLang="en-US" sz="2000" dirty="0">
                <a:cs typeface="Arial" panose="020B0604020202020204" pitchFamily="34" charset="0"/>
              </a:rPr>
              <a:t>- křemičitany v nichž část atomů Si je nahrazena Al tvoří též </a:t>
            </a:r>
            <a:r>
              <a:rPr lang="cs-CZ" altLang="en-US" sz="2000" i="1" dirty="0">
                <a:cs typeface="Arial" panose="020B0604020202020204" pitchFamily="34" charset="0"/>
              </a:rPr>
              <a:t>prostorové</a:t>
            </a:r>
            <a:r>
              <a:rPr lang="cs-CZ" altLang="en-US" sz="2000" dirty="0">
                <a:cs typeface="Arial" panose="020B0604020202020204" pitchFamily="34" charset="0"/>
              </a:rPr>
              <a:t> sítě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hlinitokřemičitany s trojrozměrnou strukturou: např. živce (</a:t>
            </a:r>
            <a:r>
              <a:rPr lang="cs-CZ" altLang="en-US" sz="2000" dirty="0" err="1">
                <a:cs typeface="Arial" panose="020B0604020202020204" pitchFamily="34" charset="0"/>
              </a:rPr>
              <a:t>orthoklas</a:t>
            </a:r>
            <a:r>
              <a:rPr lang="cs-CZ" altLang="en-US" sz="2000" dirty="0">
                <a:cs typeface="Arial" panose="020B0604020202020204" pitchFamily="34" charset="0"/>
              </a:rPr>
              <a:t> KAlSi</a:t>
            </a:r>
            <a:r>
              <a:rPr lang="cs-CZ" altLang="en-US" sz="2000" baseline="-25000" dirty="0">
                <a:cs typeface="Arial" panose="020B0604020202020204" pitchFamily="34" charset="0"/>
              </a:rPr>
              <a:t>3</a:t>
            </a:r>
            <a:r>
              <a:rPr lang="cs-CZ" altLang="en-US" sz="2000" dirty="0">
                <a:cs typeface="Arial" panose="020B0604020202020204" pitchFamily="34" charset="0"/>
              </a:rPr>
              <a:t>O</a:t>
            </a:r>
            <a:r>
              <a:rPr lang="cs-CZ" altLang="en-US" sz="2000" baseline="-25000" dirty="0">
                <a:cs typeface="Arial" panose="020B0604020202020204" pitchFamily="34" charset="0"/>
              </a:rPr>
              <a:t>8</a:t>
            </a:r>
            <a:r>
              <a:rPr lang="cs-CZ" altLang="en-US" sz="2000" dirty="0">
                <a:cs typeface="Arial" panose="020B0604020202020204" pitchFamily="34" charset="0"/>
              </a:rPr>
              <a:t>)</a:t>
            </a:r>
            <a:endParaRPr lang="cs-CZ" altLang="en-US" sz="2000" baseline="30000" dirty="0">
              <a:cs typeface="Arial" panose="020B0604020202020204" pitchFamily="34" charset="0"/>
            </a:endParaRPr>
          </a:p>
        </p:txBody>
      </p:sp>
      <p:pic>
        <p:nvPicPr>
          <p:cNvPr id="3074" name="Picture 2" descr="Earth Materials – The Rock Forming Minerals – Historical Geology">
            <a:extLst>
              <a:ext uri="{FF2B5EF4-FFF2-40B4-BE49-F238E27FC236}">
                <a16:creationId xmlns:a16="http://schemas.microsoft.com/office/drawing/2014/main" id="{8034B30A-AECE-89FB-F7E1-EB957F5F1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71617"/>
            <a:ext cx="1447800" cy="1172719"/>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AD232932-0094-71D6-9608-9C73C4A873E0}"/>
              </a:ext>
            </a:extLst>
          </p:cNvPr>
          <p:cNvPicPr>
            <a:picLocks noChangeAspect="1"/>
          </p:cNvPicPr>
          <p:nvPr/>
        </p:nvPicPr>
        <p:blipFill>
          <a:blip r:embed="rId3"/>
          <a:stretch>
            <a:fillRect/>
          </a:stretch>
        </p:blipFill>
        <p:spPr>
          <a:xfrm>
            <a:off x="6831691" y="183911"/>
            <a:ext cx="2130412" cy="1360425"/>
          </a:xfrm>
          <a:prstGeom prst="rect">
            <a:avLst/>
          </a:prstGeom>
        </p:spPr>
      </p:pic>
    </p:spTree>
    <p:extLst>
      <p:ext uri="{BB962C8B-B14F-4D97-AF65-F5344CB8AC3E}">
        <p14:creationId xmlns:p14="http://schemas.microsoft.com/office/powerpoint/2010/main" val="40402268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2681BB9-87A7-49BF-9512-6080B67D453E}"/>
              </a:ext>
            </a:extLst>
          </p:cNvPr>
          <p:cNvSpPr/>
          <p:nvPr/>
        </p:nvSpPr>
        <p:spPr>
          <a:xfrm>
            <a:off x="304800" y="152400"/>
            <a:ext cx="8686800" cy="4199611"/>
          </a:xfrm>
          <a:prstGeom prst="rect">
            <a:avLst/>
          </a:prstGeom>
        </p:spPr>
        <p:txBody>
          <a:bodyPr wrap="square">
            <a:spAutoFit/>
          </a:bodyPr>
          <a:lstStyle/>
          <a:p>
            <a:r>
              <a:rPr lang="en-US" sz="2000" dirty="0" err="1">
                <a:cs typeface="Arial" panose="020B0604020202020204" pitchFamily="34" charset="0"/>
              </a:rPr>
              <a:t>Spolu</a:t>
            </a:r>
            <a:r>
              <a:rPr lang="en-US" sz="2000" dirty="0">
                <a:cs typeface="Arial" panose="020B0604020202020204" pitchFamily="34" charset="0"/>
              </a:rPr>
              <a:t> s </a:t>
            </a:r>
            <a:r>
              <a:rPr lang="en-US" sz="2000" dirty="0" err="1">
                <a:cs typeface="Arial" panose="020B0604020202020204" pitchFamily="34" charset="0"/>
              </a:rPr>
              <a:t>křemenem</a:t>
            </a:r>
            <a:r>
              <a:rPr lang="en-US" sz="2000" dirty="0">
                <a:cs typeface="Arial" panose="020B0604020202020204" pitchFamily="34" charset="0"/>
              </a:rPr>
              <a:t> </a:t>
            </a:r>
            <a:r>
              <a:rPr lang="en-US" sz="2000" dirty="0" err="1">
                <a:cs typeface="Arial" panose="020B0604020202020204" pitchFamily="34" charset="0"/>
              </a:rPr>
              <a:t>patří</a:t>
            </a:r>
            <a:r>
              <a:rPr lang="en-US" sz="2000" dirty="0">
                <a:cs typeface="Arial" panose="020B0604020202020204" pitchFamily="34" charset="0"/>
              </a:rPr>
              <a:t> </a:t>
            </a:r>
            <a:r>
              <a:rPr lang="en-US" sz="2000" dirty="0" err="1">
                <a:cs typeface="Arial" panose="020B0604020202020204" pitchFamily="34" charset="0"/>
              </a:rPr>
              <a:t>křemičitany</a:t>
            </a:r>
            <a:r>
              <a:rPr lang="en-US" sz="2000" dirty="0">
                <a:cs typeface="Arial" panose="020B0604020202020204" pitchFamily="34" charset="0"/>
              </a:rPr>
              <a:t> k </a:t>
            </a:r>
            <a:r>
              <a:rPr lang="en-US" sz="2000" dirty="0" err="1">
                <a:cs typeface="Arial" panose="020B0604020202020204" pitchFamily="34" charset="0"/>
              </a:rPr>
              <a:t>nejrozšířenějším</a:t>
            </a:r>
            <a:r>
              <a:rPr lang="en-US" sz="2000" dirty="0">
                <a:cs typeface="Arial" panose="020B0604020202020204" pitchFamily="34" charset="0"/>
              </a:rPr>
              <a:t> </a:t>
            </a:r>
            <a:r>
              <a:rPr lang="en-US" sz="2000" dirty="0" err="1">
                <a:cs typeface="Arial" panose="020B0604020202020204" pitchFamily="34" charset="0"/>
              </a:rPr>
              <a:t>nerostům</a:t>
            </a:r>
            <a:r>
              <a:rPr lang="en-US" sz="2000" dirty="0">
                <a:cs typeface="Arial" panose="020B0604020202020204" pitchFamily="34" charset="0"/>
              </a:rPr>
              <a:t> </a:t>
            </a:r>
            <a:r>
              <a:rPr lang="en-US" sz="2000" dirty="0" err="1">
                <a:cs typeface="Arial" panose="020B0604020202020204" pitchFamily="34" charset="0"/>
              </a:rPr>
              <a:t>zemské</a:t>
            </a:r>
            <a:r>
              <a:rPr lang="en-US" sz="2000" dirty="0">
                <a:cs typeface="Arial" panose="020B0604020202020204" pitchFamily="34" charset="0"/>
              </a:rPr>
              <a:t> </a:t>
            </a:r>
            <a:r>
              <a:rPr lang="en-US" sz="2000" dirty="0" err="1">
                <a:cs typeface="Arial" panose="020B0604020202020204" pitchFamily="34" charset="0"/>
              </a:rPr>
              <a:t>kůry</a:t>
            </a:r>
            <a:r>
              <a:rPr lang="en-US" sz="2000" dirty="0">
                <a:cs typeface="Arial" panose="020B0604020202020204" pitchFamily="34" charset="0"/>
              </a:rPr>
              <a:t>. </a:t>
            </a:r>
            <a:r>
              <a:rPr lang="en-US" sz="2000" dirty="0" err="1">
                <a:cs typeface="Arial" panose="020B0604020202020204" pitchFamily="34" charset="0"/>
              </a:rPr>
              <a:t>Podle</a:t>
            </a:r>
            <a:r>
              <a:rPr lang="en-US" sz="2000" dirty="0">
                <a:cs typeface="Arial" panose="020B0604020202020204" pitchFamily="34" charset="0"/>
              </a:rPr>
              <a:t> </a:t>
            </a:r>
            <a:r>
              <a:rPr lang="en-US" sz="2000" dirty="0" err="1">
                <a:cs typeface="Arial" panose="020B0604020202020204" pitchFamily="34" charset="0"/>
              </a:rPr>
              <a:t>způsobu</a:t>
            </a:r>
            <a:r>
              <a:rPr lang="en-US" sz="2000" dirty="0">
                <a:cs typeface="Arial" panose="020B0604020202020204" pitchFamily="34" charset="0"/>
              </a:rPr>
              <a:t> </a:t>
            </a:r>
            <a:r>
              <a:rPr lang="en-US" sz="2000" dirty="0" err="1">
                <a:cs typeface="Arial" panose="020B0604020202020204" pitchFamily="34" charset="0"/>
              </a:rPr>
              <a:t>sdružování</a:t>
            </a:r>
            <a:r>
              <a:rPr lang="en-US" sz="2000" dirty="0">
                <a:cs typeface="Arial" panose="020B0604020202020204" pitchFamily="34" charset="0"/>
              </a:rPr>
              <a:t> </a:t>
            </a:r>
            <a:r>
              <a:rPr lang="en-US" sz="2000" dirty="0" err="1">
                <a:cs typeface="Arial" panose="020B0604020202020204" pitchFamily="34" charset="0"/>
              </a:rPr>
              <a:t>čtyřstěnů</a:t>
            </a:r>
            <a:r>
              <a:rPr lang="en-US" sz="2000" dirty="0">
                <a:cs typeface="Arial" panose="020B0604020202020204" pitchFamily="34" charset="0"/>
              </a:rPr>
              <a:t> (</a:t>
            </a:r>
            <a:r>
              <a:rPr lang="en-US" sz="2000" dirty="0" err="1">
                <a:cs typeface="Arial" panose="020B0604020202020204" pitchFamily="34" charset="0"/>
              </a:rPr>
              <a:t>tetraedrů</a:t>
            </a:r>
            <a:r>
              <a:rPr lang="en-US" sz="2000" dirty="0">
                <a:cs typeface="Arial" panose="020B0604020202020204" pitchFamily="34" charset="0"/>
              </a:rPr>
              <a:t>) </a:t>
            </a:r>
            <a:r>
              <a:rPr lang="en-US" sz="2000" dirty="0" err="1">
                <a:cs typeface="Arial" panose="020B0604020202020204" pitchFamily="34" charset="0"/>
              </a:rPr>
              <a:t>rozlišujeme</a:t>
            </a:r>
            <a:r>
              <a:rPr lang="en-US" sz="2000" dirty="0">
                <a:cs typeface="Arial" panose="020B0604020202020204" pitchFamily="34" charset="0"/>
              </a:rPr>
              <a:t> 7 </a:t>
            </a:r>
            <a:r>
              <a:rPr lang="en-US" sz="2000" dirty="0" err="1">
                <a:cs typeface="Arial" panose="020B0604020202020204" pitchFamily="34" charset="0"/>
              </a:rPr>
              <a:t>skupin</a:t>
            </a:r>
            <a:r>
              <a:rPr lang="en-US" sz="2000" dirty="0">
                <a:cs typeface="Arial" panose="020B0604020202020204" pitchFamily="34" charset="0"/>
              </a:rPr>
              <a:t> </a:t>
            </a:r>
            <a:r>
              <a:rPr lang="en-US" sz="2000" dirty="0" err="1">
                <a:cs typeface="Arial" panose="020B0604020202020204" pitchFamily="34" charset="0"/>
              </a:rPr>
              <a:t>silikátových</a:t>
            </a:r>
            <a:r>
              <a:rPr lang="en-US" sz="2000" dirty="0">
                <a:cs typeface="Arial" panose="020B0604020202020204" pitchFamily="34" charset="0"/>
              </a:rPr>
              <a:t> </a:t>
            </a:r>
            <a:r>
              <a:rPr lang="en-US" sz="2000" dirty="0" err="1">
                <a:cs typeface="Arial" panose="020B0604020202020204" pitchFamily="34" charset="0"/>
              </a:rPr>
              <a:t>minerálů</a:t>
            </a:r>
            <a:r>
              <a:rPr lang="en-US" sz="2000" dirty="0">
                <a:cs typeface="Arial" panose="020B0604020202020204" pitchFamily="34" charset="0"/>
              </a:rPr>
              <a:t>: </a:t>
            </a:r>
          </a:p>
          <a:p>
            <a:pPr>
              <a:lnSpc>
                <a:spcPct val="150000"/>
              </a:lnSpc>
            </a:pPr>
            <a:r>
              <a:rPr lang="en-US" sz="2000" b="1" dirty="0" err="1">
                <a:cs typeface="Arial" panose="020B0604020202020204" pitchFamily="34" charset="0"/>
              </a:rPr>
              <a:t>nesosilikáty</a:t>
            </a:r>
            <a:r>
              <a:rPr lang="en-US" sz="2000" dirty="0">
                <a:cs typeface="Arial" panose="020B0604020202020204" pitchFamily="34" charset="0"/>
              </a:rPr>
              <a:t> (</a:t>
            </a:r>
            <a:r>
              <a:rPr lang="en-US" sz="2000" dirty="0" err="1">
                <a:cs typeface="Arial" panose="020B0604020202020204" pitchFamily="34" charset="0"/>
              </a:rPr>
              <a:t>ostrůvkové</a:t>
            </a:r>
            <a:r>
              <a:rPr lang="en-US" sz="2000" dirty="0">
                <a:cs typeface="Arial" panose="020B0604020202020204" pitchFamily="34" charset="0"/>
              </a:rPr>
              <a:t> </a:t>
            </a:r>
            <a:r>
              <a:rPr lang="en-US" sz="2000" dirty="0" err="1">
                <a:cs typeface="Arial" panose="020B0604020202020204" pitchFamily="34" charset="0"/>
              </a:rPr>
              <a:t>křemičitany</a:t>
            </a:r>
            <a:r>
              <a:rPr lang="en-US" sz="2000" dirty="0">
                <a:cs typeface="Arial" panose="020B0604020202020204" pitchFamily="34" charset="0"/>
              </a:rPr>
              <a:t>)</a:t>
            </a:r>
            <a:r>
              <a:rPr lang="cs-CZ" sz="2000" dirty="0">
                <a:cs typeface="Arial" panose="020B0604020202020204" pitchFamily="34" charset="0"/>
              </a:rPr>
              <a:t> – olivín, granát, zirkon, topaz</a:t>
            </a:r>
            <a:endParaRPr lang="en-US" sz="2000" dirty="0">
              <a:cs typeface="Arial" panose="020B0604020202020204" pitchFamily="34" charset="0"/>
            </a:endParaRPr>
          </a:p>
          <a:p>
            <a:pPr>
              <a:lnSpc>
                <a:spcPct val="150000"/>
              </a:lnSpc>
            </a:pPr>
            <a:r>
              <a:rPr lang="en-US" sz="2000" b="1" dirty="0" err="1">
                <a:cs typeface="Arial" panose="020B0604020202020204" pitchFamily="34" charset="0"/>
              </a:rPr>
              <a:t>sorosilikáty</a:t>
            </a:r>
            <a:r>
              <a:rPr lang="en-US" sz="2000" dirty="0">
                <a:cs typeface="Arial" panose="020B0604020202020204" pitchFamily="34" charset="0"/>
              </a:rPr>
              <a:t> (</a:t>
            </a:r>
            <a:r>
              <a:rPr lang="en-US" sz="2000" dirty="0" err="1">
                <a:cs typeface="Arial" panose="020B0604020202020204" pitchFamily="34" charset="0"/>
              </a:rPr>
              <a:t>skupinkové</a:t>
            </a:r>
            <a:r>
              <a:rPr lang="en-US" sz="2000" dirty="0">
                <a:cs typeface="Arial" panose="020B0604020202020204" pitchFamily="34" charset="0"/>
              </a:rPr>
              <a:t> </a:t>
            </a:r>
            <a:r>
              <a:rPr lang="en-US" sz="2000" dirty="0" err="1">
                <a:cs typeface="Arial" panose="020B0604020202020204" pitchFamily="34" charset="0"/>
              </a:rPr>
              <a:t>křemičitany</a:t>
            </a:r>
            <a:r>
              <a:rPr lang="en-US" sz="2000" dirty="0">
                <a:cs typeface="Arial" panose="020B0604020202020204" pitchFamily="34" charset="0"/>
              </a:rPr>
              <a:t>)</a:t>
            </a:r>
          </a:p>
          <a:p>
            <a:pPr>
              <a:lnSpc>
                <a:spcPct val="150000"/>
              </a:lnSpc>
            </a:pPr>
            <a:r>
              <a:rPr lang="en-US" sz="2000" b="1" dirty="0" err="1">
                <a:cs typeface="Arial" panose="020B0604020202020204" pitchFamily="34" charset="0"/>
              </a:rPr>
              <a:t>cyklosilikáty</a:t>
            </a:r>
            <a:r>
              <a:rPr lang="en-US" sz="2000" dirty="0">
                <a:cs typeface="Arial" panose="020B0604020202020204" pitchFamily="34" charset="0"/>
              </a:rPr>
              <a:t> (</a:t>
            </a:r>
            <a:r>
              <a:rPr lang="en-US" sz="2000" dirty="0" err="1">
                <a:cs typeface="Arial" panose="020B0604020202020204" pitchFamily="34" charset="0"/>
              </a:rPr>
              <a:t>kruhové</a:t>
            </a:r>
            <a:r>
              <a:rPr lang="en-US" sz="2000" dirty="0">
                <a:cs typeface="Arial" panose="020B0604020202020204" pitchFamily="34" charset="0"/>
              </a:rPr>
              <a:t> </a:t>
            </a:r>
            <a:r>
              <a:rPr lang="en-US" sz="2000" dirty="0" err="1">
                <a:cs typeface="Arial" panose="020B0604020202020204" pitchFamily="34" charset="0"/>
              </a:rPr>
              <a:t>křemičitany</a:t>
            </a:r>
            <a:r>
              <a:rPr lang="en-US" sz="2000" dirty="0">
                <a:cs typeface="Arial" panose="020B0604020202020204" pitchFamily="34" charset="0"/>
              </a:rPr>
              <a:t>)</a:t>
            </a:r>
            <a:r>
              <a:rPr lang="cs-CZ" sz="2000" dirty="0">
                <a:cs typeface="Arial" panose="020B0604020202020204" pitchFamily="34" charset="0"/>
              </a:rPr>
              <a:t> – beryl, turmalín</a:t>
            </a:r>
            <a:endParaRPr lang="en-US" sz="2000" dirty="0">
              <a:cs typeface="Arial" panose="020B0604020202020204" pitchFamily="34" charset="0"/>
            </a:endParaRPr>
          </a:p>
          <a:p>
            <a:pPr>
              <a:lnSpc>
                <a:spcPct val="150000"/>
              </a:lnSpc>
            </a:pPr>
            <a:r>
              <a:rPr lang="en-US" sz="2000" b="1" dirty="0" err="1">
                <a:cs typeface="Arial" panose="020B0604020202020204" pitchFamily="34" charset="0"/>
              </a:rPr>
              <a:t>inosilikáty</a:t>
            </a:r>
            <a:r>
              <a:rPr lang="en-US" sz="2000" b="1" dirty="0">
                <a:cs typeface="Arial" panose="020B0604020202020204" pitchFamily="34" charset="0"/>
              </a:rPr>
              <a:t> </a:t>
            </a:r>
            <a:r>
              <a:rPr lang="en-US" sz="2000" dirty="0">
                <a:cs typeface="Arial" panose="020B0604020202020204" pitchFamily="34" charset="0"/>
              </a:rPr>
              <a:t>(</a:t>
            </a:r>
            <a:r>
              <a:rPr lang="en-US" sz="2000" dirty="0" err="1">
                <a:cs typeface="Arial" panose="020B0604020202020204" pitchFamily="34" charset="0"/>
              </a:rPr>
              <a:t>řetězcové</a:t>
            </a:r>
            <a:r>
              <a:rPr lang="en-US" sz="2000" dirty="0">
                <a:cs typeface="Arial" panose="020B0604020202020204" pitchFamily="34" charset="0"/>
              </a:rPr>
              <a:t> </a:t>
            </a:r>
            <a:r>
              <a:rPr lang="en-US" sz="2000" dirty="0" err="1">
                <a:cs typeface="Arial" panose="020B0604020202020204" pitchFamily="34" charset="0"/>
              </a:rPr>
              <a:t>křemičitany</a:t>
            </a:r>
            <a:r>
              <a:rPr lang="en-US" sz="2000" dirty="0">
                <a:cs typeface="Arial" panose="020B0604020202020204" pitchFamily="34" charset="0"/>
              </a:rPr>
              <a:t>) </a:t>
            </a:r>
            <a:r>
              <a:rPr lang="en-US" sz="2000" b="1" dirty="0">
                <a:cs typeface="Arial" panose="020B0604020202020204" pitchFamily="34" charset="0"/>
              </a:rPr>
              <a:t>s </a:t>
            </a:r>
            <a:r>
              <a:rPr lang="en-US" sz="2000" b="1" dirty="0" err="1">
                <a:cs typeface="Arial" panose="020B0604020202020204" pitchFamily="34" charset="0"/>
              </a:rPr>
              <a:t>jednoduchým</a:t>
            </a:r>
            <a:r>
              <a:rPr lang="en-US" sz="2000" b="1" dirty="0">
                <a:cs typeface="Arial" panose="020B0604020202020204" pitchFamily="34" charset="0"/>
              </a:rPr>
              <a:t> </a:t>
            </a:r>
            <a:r>
              <a:rPr lang="en-US" sz="2000" b="1" dirty="0" err="1">
                <a:cs typeface="Arial" panose="020B0604020202020204" pitchFamily="34" charset="0"/>
              </a:rPr>
              <a:t>řetězcem</a:t>
            </a:r>
            <a:endParaRPr lang="en-US" sz="2000" b="1" dirty="0">
              <a:cs typeface="Arial" panose="020B0604020202020204" pitchFamily="34" charset="0"/>
            </a:endParaRPr>
          </a:p>
          <a:p>
            <a:pPr>
              <a:lnSpc>
                <a:spcPct val="150000"/>
              </a:lnSpc>
            </a:pPr>
            <a:r>
              <a:rPr lang="en-US" sz="2000" b="1" dirty="0" err="1">
                <a:cs typeface="Arial" panose="020B0604020202020204" pitchFamily="34" charset="0"/>
              </a:rPr>
              <a:t>inosilikáty</a:t>
            </a:r>
            <a:r>
              <a:rPr lang="en-US" sz="2000" dirty="0">
                <a:cs typeface="Arial" panose="020B0604020202020204" pitchFamily="34" charset="0"/>
              </a:rPr>
              <a:t> (</a:t>
            </a:r>
            <a:r>
              <a:rPr lang="en-US" sz="2000" dirty="0" err="1">
                <a:cs typeface="Arial" panose="020B0604020202020204" pitchFamily="34" charset="0"/>
              </a:rPr>
              <a:t>řetězcové</a:t>
            </a:r>
            <a:r>
              <a:rPr lang="en-US" sz="2000" dirty="0">
                <a:cs typeface="Arial" panose="020B0604020202020204" pitchFamily="34" charset="0"/>
              </a:rPr>
              <a:t> </a:t>
            </a:r>
            <a:r>
              <a:rPr lang="en-US" sz="2000" dirty="0" err="1">
                <a:cs typeface="Arial" panose="020B0604020202020204" pitchFamily="34" charset="0"/>
              </a:rPr>
              <a:t>křemičitany</a:t>
            </a:r>
            <a:r>
              <a:rPr lang="en-US" sz="2000" dirty="0">
                <a:cs typeface="Arial" panose="020B0604020202020204" pitchFamily="34" charset="0"/>
              </a:rPr>
              <a:t>) </a:t>
            </a:r>
            <a:r>
              <a:rPr lang="en-US" sz="2000" b="1" dirty="0">
                <a:cs typeface="Arial" panose="020B0604020202020204" pitchFamily="34" charset="0"/>
              </a:rPr>
              <a:t>se </a:t>
            </a:r>
            <a:r>
              <a:rPr lang="en-US" sz="2000" b="1" dirty="0" err="1">
                <a:cs typeface="Arial" panose="020B0604020202020204" pitchFamily="34" charset="0"/>
              </a:rPr>
              <a:t>zdvojeným</a:t>
            </a:r>
            <a:r>
              <a:rPr lang="en-US" sz="2000" b="1" dirty="0">
                <a:cs typeface="Arial" panose="020B0604020202020204" pitchFamily="34" charset="0"/>
              </a:rPr>
              <a:t> </a:t>
            </a:r>
            <a:r>
              <a:rPr lang="en-US" sz="2000" b="1" dirty="0" err="1">
                <a:cs typeface="Arial" panose="020B0604020202020204" pitchFamily="34" charset="0"/>
              </a:rPr>
              <a:t>řetězcem</a:t>
            </a:r>
            <a:endParaRPr lang="en-US" sz="2000" dirty="0">
              <a:cs typeface="Arial" panose="020B0604020202020204" pitchFamily="34" charset="0"/>
            </a:endParaRPr>
          </a:p>
          <a:p>
            <a:pPr>
              <a:lnSpc>
                <a:spcPct val="150000"/>
              </a:lnSpc>
            </a:pPr>
            <a:r>
              <a:rPr lang="en-US" sz="2000" b="1" dirty="0" err="1">
                <a:cs typeface="Arial" panose="020B0604020202020204" pitchFamily="34" charset="0"/>
              </a:rPr>
              <a:t>fylosilikáty</a:t>
            </a:r>
            <a:r>
              <a:rPr lang="en-US" sz="2000" dirty="0">
                <a:cs typeface="Arial" panose="020B0604020202020204" pitchFamily="34" charset="0"/>
              </a:rPr>
              <a:t> (</a:t>
            </a:r>
            <a:r>
              <a:rPr lang="en-US" sz="2000" dirty="0" err="1">
                <a:cs typeface="Arial" panose="020B0604020202020204" pitchFamily="34" charset="0"/>
              </a:rPr>
              <a:t>vrstvové</a:t>
            </a:r>
            <a:r>
              <a:rPr lang="en-US" sz="2000" dirty="0">
                <a:cs typeface="Arial" panose="020B0604020202020204" pitchFamily="34" charset="0"/>
              </a:rPr>
              <a:t> </a:t>
            </a:r>
            <a:r>
              <a:rPr lang="en-US" sz="2000" dirty="0" err="1">
                <a:cs typeface="Arial" panose="020B0604020202020204" pitchFamily="34" charset="0"/>
              </a:rPr>
              <a:t>křemičitany</a:t>
            </a:r>
            <a:r>
              <a:rPr lang="en-US" sz="2000" dirty="0">
                <a:cs typeface="Arial" panose="020B0604020202020204" pitchFamily="34" charset="0"/>
              </a:rPr>
              <a:t>)</a:t>
            </a:r>
            <a:r>
              <a:rPr lang="cs-CZ" sz="2000" dirty="0">
                <a:cs typeface="Arial" panose="020B0604020202020204" pitchFamily="34" charset="0"/>
              </a:rPr>
              <a:t> – jílové, slídové a chloritové minerály</a:t>
            </a:r>
            <a:endParaRPr lang="en-US" sz="2000" dirty="0">
              <a:cs typeface="Arial" panose="020B0604020202020204" pitchFamily="34" charset="0"/>
            </a:endParaRPr>
          </a:p>
          <a:p>
            <a:pPr>
              <a:lnSpc>
                <a:spcPct val="150000"/>
              </a:lnSpc>
            </a:pPr>
            <a:r>
              <a:rPr lang="en-US" sz="2000" b="1" dirty="0" err="1">
                <a:cs typeface="Arial" panose="020B0604020202020204" pitchFamily="34" charset="0"/>
              </a:rPr>
              <a:t>tektosilikáty</a:t>
            </a:r>
            <a:r>
              <a:rPr lang="en-US" sz="2000" dirty="0">
                <a:cs typeface="Arial" panose="020B0604020202020204" pitchFamily="34" charset="0"/>
              </a:rPr>
              <a:t> (</a:t>
            </a:r>
            <a:r>
              <a:rPr lang="en-US" sz="2000" dirty="0" err="1">
                <a:cs typeface="Arial" panose="020B0604020202020204" pitchFamily="34" charset="0"/>
              </a:rPr>
              <a:t>skeletové</a:t>
            </a:r>
            <a:r>
              <a:rPr lang="en-US" sz="2000" dirty="0">
                <a:cs typeface="Arial" panose="020B0604020202020204" pitchFamily="34" charset="0"/>
              </a:rPr>
              <a:t> </a:t>
            </a:r>
            <a:r>
              <a:rPr lang="en-US" sz="2000" dirty="0" err="1">
                <a:cs typeface="Arial" panose="020B0604020202020204" pitchFamily="34" charset="0"/>
              </a:rPr>
              <a:t>křemičitany</a:t>
            </a:r>
            <a:r>
              <a:rPr lang="en-US" sz="2000" dirty="0">
                <a:cs typeface="Arial" panose="020B0604020202020204" pitchFamily="34" charset="0"/>
              </a:rPr>
              <a:t>)</a:t>
            </a:r>
            <a:r>
              <a:rPr lang="cs-CZ" sz="2000" dirty="0">
                <a:cs typeface="Arial" panose="020B0604020202020204" pitchFamily="34" charset="0"/>
              </a:rPr>
              <a:t> – živce, zeolity, </a:t>
            </a:r>
            <a:r>
              <a:rPr lang="en-US" sz="2000" dirty="0" err="1">
                <a:cs typeface="Arial" panose="020B0604020202020204" pitchFamily="34" charset="0"/>
              </a:rPr>
              <a:t>přírodní</a:t>
            </a:r>
            <a:r>
              <a:rPr lang="en-US" sz="2000" dirty="0">
                <a:cs typeface="Arial" panose="020B0604020202020204" pitchFamily="34" charset="0"/>
              </a:rPr>
              <a:t> </a:t>
            </a:r>
            <a:r>
              <a:rPr lang="en-US" sz="2000" dirty="0" err="1">
                <a:cs typeface="Arial" panose="020B0604020202020204" pitchFamily="34" charset="0"/>
              </a:rPr>
              <a:t>modifikace</a:t>
            </a:r>
            <a:r>
              <a:rPr lang="en-US" sz="2000" dirty="0">
                <a:cs typeface="Arial" panose="020B0604020202020204" pitchFamily="34" charset="0"/>
              </a:rPr>
              <a:t> SiO</a:t>
            </a:r>
            <a:r>
              <a:rPr lang="en-US" sz="2000" baseline="-25000" dirty="0">
                <a:cs typeface="Arial" panose="020B0604020202020204" pitchFamily="34" charset="0"/>
              </a:rPr>
              <a:t>2</a:t>
            </a:r>
            <a:r>
              <a:rPr lang="en-US" sz="2000" dirty="0">
                <a:cs typeface="Arial" panose="020B0604020202020204" pitchFamily="34" charset="0"/>
              </a:rPr>
              <a:t>. </a:t>
            </a:r>
          </a:p>
        </p:txBody>
      </p:sp>
      <p:pic>
        <p:nvPicPr>
          <p:cNvPr id="9" name="Picture 2" descr="Zobrazit zdrojový obrázek">
            <a:extLst>
              <a:ext uri="{FF2B5EF4-FFF2-40B4-BE49-F238E27FC236}">
                <a16:creationId xmlns:a16="http://schemas.microsoft.com/office/drawing/2014/main" id="{544314C4-9381-4DD2-B464-A5EE5DD69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405090"/>
            <a:ext cx="2560553" cy="232939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descr="Obsah obrázku text, mapa&#10;&#10;Popis byl vytvořen automaticky">
            <a:extLst>
              <a:ext uri="{FF2B5EF4-FFF2-40B4-BE49-F238E27FC236}">
                <a16:creationId xmlns:a16="http://schemas.microsoft.com/office/drawing/2014/main" id="{AA1E209D-DD5B-47C5-9D65-7ED20ECE0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419600"/>
            <a:ext cx="2828033" cy="2314882"/>
          </a:xfrm>
          <a:prstGeom prst="rect">
            <a:avLst/>
          </a:prstGeom>
        </p:spPr>
      </p:pic>
      <p:pic>
        <p:nvPicPr>
          <p:cNvPr id="12" name="Obrázek 11" descr="Obsah obrázku text, mapa&#10;&#10;Popis byl vytvořen automaticky">
            <a:extLst>
              <a:ext uri="{FF2B5EF4-FFF2-40B4-BE49-F238E27FC236}">
                <a16:creationId xmlns:a16="http://schemas.microsoft.com/office/drawing/2014/main" id="{36A719B9-CE3B-4E5E-B58C-4CAB0F2AC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221" y="4556318"/>
            <a:ext cx="2610979" cy="2149282"/>
          </a:xfrm>
          <a:prstGeom prst="rect">
            <a:avLst/>
          </a:prstGeom>
        </p:spPr>
      </p:pic>
    </p:spTree>
    <p:extLst>
      <p:ext uri="{BB962C8B-B14F-4D97-AF65-F5344CB8AC3E}">
        <p14:creationId xmlns:p14="http://schemas.microsoft.com/office/powerpoint/2010/main" val="9942735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mapa&#10;&#10;Popis byl vytvořen automaticky">
            <a:extLst>
              <a:ext uri="{FF2B5EF4-FFF2-40B4-BE49-F238E27FC236}">
                <a16:creationId xmlns:a16="http://schemas.microsoft.com/office/drawing/2014/main" id="{BC51AE99-9840-4B99-8419-D6FD635FB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12657"/>
            <a:ext cx="4498848" cy="6632448"/>
          </a:xfrm>
          <a:prstGeom prst="rect">
            <a:avLst/>
          </a:prstGeom>
        </p:spPr>
      </p:pic>
      <p:pic>
        <p:nvPicPr>
          <p:cNvPr id="12" name="Obrázek 11" descr="Obsah obrázku text, mapa&#10;&#10;Popis byl vytvořen automaticky">
            <a:extLst>
              <a:ext uri="{FF2B5EF4-FFF2-40B4-BE49-F238E27FC236}">
                <a16:creationId xmlns:a16="http://schemas.microsoft.com/office/drawing/2014/main" id="{67CC745E-D028-4C68-AF22-0F2165A2B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8600"/>
            <a:ext cx="3863692" cy="6439486"/>
          </a:xfrm>
          <a:prstGeom prst="rect">
            <a:avLst/>
          </a:prstGeom>
        </p:spPr>
      </p:pic>
    </p:spTree>
    <p:extLst>
      <p:ext uri="{BB962C8B-B14F-4D97-AF65-F5344CB8AC3E}">
        <p14:creationId xmlns:p14="http://schemas.microsoft.com/office/powerpoint/2010/main" val="21447217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5"/>
          <p:cNvSpPr>
            <a:spLocks noGrp="1"/>
          </p:cNvSpPr>
          <p:nvPr>
            <p:ph type="sldNum" sz="quarter" idx="11"/>
          </p:nvPr>
        </p:nvSpPr>
        <p:spPr/>
        <p:txBody>
          <a:bodyPr/>
          <a:lstStyle/>
          <a:p>
            <a:pPr>
              <a:defRPr/>
            </a:pPr>
            <a:fld id="{716BF345-D83B-4300-BA0C-F74CE2D4FFB3}" type="slidenum">
              <a:rPr lang="en-US" altLang="en-US"/>
              <a:pPr>
                <a:defRPr/>
              </a:pPr>
              <a:t>94</a:t>
            </a:fld>
            <a:endParaRPr lang="en-US" altLang="en-US"/>
          </a:p>
        </p:txBody>
      </p:sp>
      <p:pic>
        <p:nvPicPr>
          <p:cNvPr id="6" name="Obrázek 5" descr="Obsah obrázku snímek obrazovky&#10;&#10;Popis byl vytvořen automaticky">
            <a:extLst>
              <a:ext uri="{FF2B5EF4-FFF2-40B4-BE49-F238E27FC236}">
                <a16:creationId xmlns:a16="http://schemas.microsoft.com/office/drawing/2014/main" id="{A816929F-AEFD-4601-AE15-53431C689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6525"/>
            <a:ext cx="8191500" cy="6641757"/>
          </a:xfrm>
          <a:prstGeom prst="rect">
            <a:avLst/>
          </a:prstGeom>
        </p:spPr>
      </p:pic>
    </p:spTree>
    <p:extLst>
      <p:ext uri="{BB962C8B-B14F-4D97-AF65-F5344CB8AC3E}">
        <p14:creationId xmlns:p14="http://schemas.microsoft.com/office/powerpoint/2010/main" val="31729827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snímek obrazovky&#10;&#10;Popis byl vytvořen automaticky">
            <a:extLst>
              <a:ext uri="{FF2B5EF4-FFF2-40B4-BE49-F238E27FC236}">
                <a16:creationId xmlns:a16="http://schemas.microsoft.com/office/drawing/2014/main" id="{562B3548-58F2-4250-BA69-3BD23BADE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7543799" cy="6844673"/>
          </a:xfrm>
          <a:prstGeom prst="rect">
            <a:avLst/>
          </a:prstGeom>
        </p:spPr>
      </p:pic>
    </p:spTree>
    <p:extLst>
      <p:ext uri="{BB962C8B-B14F-4D97-AF65-F5344CB8AC3E}">
        <p14:creationId xmlns:p14="http://schemas.microsoft.com/office/powerpoint/2010/main" val="35833091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4769" y="4138643"/>
            <a:ext cx="8686799" cy="2554545"/>
          </a:xfrm>
          <a:prstGeom prst="rect">
            <a:avLst/>
          </a:prstGeom>
        </p:spPr>
        <p:txBody>
          <a:bodyPr wrap="square">
            <a:spAutoFit/>
          </a:bodyPr>
          <a:lstStyle/>
          <a:p>
            <a:pPr algn="just"/>
            <a:r>
              <a:rPr lang="cs-CZ" sz="2000" dirty="0">
                <a:cs typeface="Arial" panose="020B0604020202020204" pitchFamily="34" charset="0"/>
              </a:rPr>
              <a:t>- lepidlo na lepení šamotového obložení kamen (reaguje se vzdušným oxidem uhličitým a tvrdne)</a:t>
            </a:r>
          </a:p>
          <a:p>
            <a:pPr algn="just"/>
            <a:r>
              <a:rPr lang="cs-CZ" sz="2000" dirty="0">
                <a:cs typeface="Arial" panose="020B0604020202020204" pitchFamily="34" charset="0"/>
              </a:rPr>
              <a:t>- urychlovač tuhnutí cementových směsí </a:t>
            </a:r>
          </a:p>
          <a:p>
            <a:pPr algn="just"/>
            <a:r>
              <a:rPr lang="cs-CZ" sz="2000" dirty="0">
                <a:cs typeface="Arial" panose="020B0604020202020204" pitchFamily="34" charset="0"/>
              </a:rPr>
              <a:t>- pojivo do slévárenských forem a jader. </a:t>
            </a:r>
          </a:p>
          <a:p>
            <a:pPr algn="just"/>
            <a:r>
              <a:rPr lang="cs-CZ" sz="2000" dirty="0">
                <a:cs typeface="Arial" panose="020B0604020202020204" pitchFamily="34" charset="0"/>
              </a:rPr>
              <a:t>- impregnace papírových tkanin </a:t>
            </a:r>
          </a:p>
          <a:p>
            <a:pPr algn="just"/>
            <a:r>
              <a:rPr lang="cs-CZ" sz="2000" dirty="0">
                <a:cs typeface="Arial" panose="020B0604020202020204" pitchFamily="34" charset="0"/>
              </a:rPr>
              <a:t>- plnivo do mýdel</a:t>
            </a:r>
          </a:p>
          <a:p>
            <a:pPr algn="just"/>
            <a:r>
              <a:rPr lang="cs-CZ" sz="2000" dirty="0">
                <a:cs typeface="Arial" panose="020B0604020202020204" pitchFamily="34" charset="0"/>
              </a:rPr>
              <a:t>- mineralizace dřevěných konstrukcí (ochrana proti požáru) - vlivem vody a oxidu uhličitého dochází k vyloučení gelu </a:t>
            </a:r>
            <a:r>
              <a:rPr lang="cs-CZ" sz="2000" dirty="0" err="1">
                <a:cs typeface="Arial" panose="020B0604020202020204" pitchFamily="34" charset="0"/>
              </a:rPr>
              <a:t>SiO</a:t>
            </a:r>
            <a:r>
              <a:rPr lang="cs-CZ" sz="2000" baseline="-25000" dirty="0" err="1">
                <a:cs typeface="Arial" panose="020B0604020202020204" pitchFamily="34" charset="0"/>
              </a:rPr>
              <a:t>2</a:t>
            </a:r>
            <a:r>
              <a:rPr lang="cs-CZ" sz="2000" dirty="0" err="1">
                <a:cs typeface="Arial" panose="020B0604020202020204" pitchFamily="34" charset="0"/>
              </a:rPr>
              <a:t>.H</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dirty="0">
                <a:cs typeface="Arial" panose="020B0604020202020204" pitchFamily="34" charset="0"/>
              </a:rPr>
              <a:t>, který dřevo mineralizuje. </a:t>
            </a:r>
          </a:p>
        </p:txBody>
      </p:sp>
      <p:grpSp>
        <p:nvGrpSpPr>
          <p:cNvPr id="8" name="Skupina 7">
            <a:extLst>
              <a:ext uri="{FF2B5EF4-FFF2-40B4-BE49-F238E27FC236}">
                <a16:creationId xmlns:a16="http://schemas.microsoft.com/office/drawing/2014/main" id="{2EB90061-81E1-CB97-D615-88BBD05DA84B}"/>
              </a:ext>
            </a:extLst>
          </p:cNvPr>
          <p:cNvGrpSpPr/>
          <p:nvPr/>
        </p:nvGrpSpPr>
        <p:grpSpPr>
          <a:xfrm>
            <a:off x="572640" y="2237368"/>
            <a:ext cx="4229100" cy="1133475"/>
            <a:chOff x="381000" y="2259572"/>
            <a:chExt cx="4229100" cy="1133475"/>
          </a:xfrm>
        </p:grpSpPr>
        <p:pic>
          <p:nvPicPr>
            <p:cNvPr id="54274" name="Picture 2" descr="https://upload.wikimedia.org/wikipedia/commons/0/08/Sodium-metasilicate-repeating-unit-2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0134" y="2259572"/>
              <a:ext cx="2439966" cy="1133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DBE3B5EE-FDAC-1465-F428-D7ABB67BB32D}"/>
                </a:ext>
              </a:extLst>
            </p:cNvPr>
            <p:cNvSpPr txBox="1"/>
            <p:nvPr/>
          </p:nvSpPr>
          <p:spPr>
            <a:xfrm>
              <a:off x="381000" y="2570173"/>
              <a:ext cx="1905000" cy="430887"/>
            </a:xfrm>
            <a:prstGeom prst="rect">
              <a:avLst/>
            </a:prstGeom>
            <a:noFill/>
          </p:spPr>
          <p:txBody>
            <a:bodyPr wrap="square">
              <a:spAutoFit/>
            </a:bodyPr>
            <a:lstStyle/>
            <a:p>
              <a:r>
                <a:rPr lang="cs-CZ" sz="2200" i="1" dirty="0"/>
                <a:t>n </a:t>
              </a:r>
              <a:r>
                <a:rPr lang="cs-CZ" sz="2200" dirty="0" err="1"/>
                <a:t>Na</a:t>
              </a:r>
              <a:r>
                <a:rPr lang="cs-CZ" sz="2200" baseline="-25000" dirty="0" err="1"/>
                <a:t>2</a:t>
              </a:r>
              <a:r>
                <a:rPr lang="cs-CZ" sz="2200" dirty="0" err="1"/>
                <a:t>SiO</a:t>
              </a:r>
              <a:r>
                <a:rPr lang="cs-CZ" sz="2200" baseline="-25000" dirty="0" err="1"/>
                <a:t>3</a:t>
              </a:r>
              <a:r>
                <a:rPr lang="cs-CZ" sz="2200" dirty="0"/>
                <a:t>   →</a:t>
              </a:r>
            </a:p>
          </p:txBody>
        </p:sp>
      </p:grpSp>
      <p:sp>
        <p:nvSpPr>
          <p:cNvPr id="7" name="TextovéPole 6">
            <a:extLst>
              <a:ext uri="{FF2B5EF4-FFF2-40B4-BE49-F238E27FC236}">
                <a16:creationId xmlns:a16="http://schemas.microsoft.com/office/drawing/2014/main" id="{1BC58B47-BD25-C7A8-3EEE-215C330C3237}"/>
              </a:ext>
            </a:extLst>
          </p:cNvPr>
          <p:cNvSpPr txBox="1"/>
          <p:nvPr/>
        </p:nvSpPr>
        <p:spPr>
          <a:xfrm>
            <a:off x="228600" y="288105"/>
            <a:ext cx="8686799" cy="1877437"/>
          </a:xfrm>
          <a:prstGeom prst="rect">
            <a:avLst/>
          </a:prstGeom>
          <a:noFill/>
        </p:spPr>
        <p:txBody>
          <a:bodyPr wrap="square">
            <a:spAutoFit/>
          </a:bodyPr>
          <a:lstStyle/>
          <a:p>
            <a:r>
              <a:rPr lang="en-US" sz="2000" b="1" dirty="0" err="1">
                <a:cs typeface="Arial" panose="020B0604020202020204" pitchFamily="34" charset="0"/>
              </a:rPr>
              <a:t>Vodni</a:t>
            </a:r>
            <a:r>
              <a:rPr lang="en-US" sz="2000" b="1" dirty="0">
                <a:cs typeface="Arial" panose="020B0604020202020204" pitchFamily="34" charset="0"/>
              </a:rPr>
              <a:t> </a:t>
            </a:r>
            <a:r>
              <a:rPr lang="en-US" sz="2000" b="1" dirty="0" err="1">
                <a:cs typeface="Arial" panose="020B0604020202020204" pitchFamily="34" charset="0"/>
              </a:rPr>
              <a:t>sklo</a:t>
            </a:r>
            <a:r>
              <a:rPr lang="cs-CZ" sz="2000" b="1" dirty="0">
                <a:cs typeface="Arial" panose="020B0604020202020204" pitchFamily="34" charset="0"/>
              </a:rPr>
              <a:t> </a:t>
            </a:r>
          </a:p>
          <a:p>
            <a:r>
              <a:rPr lang="cs-CZ" sz="800" dirty="0">
                <a:cs typeface="Arial" panose="020B0604020202020204" pitchFamily="34" charset="0"/>
              </a:rPr>
              <a:t> </a:t>
            </a:r>
          </a:p>
          <a:p>
            <a:r>
              <a:rPr lang="cs-CZ" sz="2000" dirty="0">
                <a:cs typeface="Arial" panose="020B0604020202020204" pitchFamily="34" charset="0"/>
              </a:rPr>
              <a:t> = vodný roztok </a:t>
            </a:r>
            <a:r>
              <a:rPr lang="cs-CZ" sz="2000" b="1" dirty="0">
                <a:cs typeface="Arial" panose="020B0604020202020204" pitchFamily="34" charset="0"/>
              </a:rPr>
              <a:t>křemičitanu sodného </a:t>
            </a:r>
            <a:r>
              <a:rPr lang="cs-CZ" sz="2000" dirty="0">
                <a:cs typeface="Arial" panose="020B0604020202020204" pitchFamily="34" charset="0"/>
              </a:rPr>
              <a:t>(</a:t>
            </a:r>
            <a:r>
              <a:rPr lang="cs-CZ" sz="2000" dirty="0" err="1">
                <a:cs typeface="Arial" panose="020B0604020202020204" pitchFamily="34" charset="0"/>
              </a:rPr>
              <a:t>Na</a:t>
            </a:r>
            <a:r>
              <a:rPr lang="cs-CZ" sz="2000" baseline="-25000" dirty="0" err="1">
                <a:cs typeface="Arial" panose="020B0604020202020204" pitchFamily="34" charset="0"/>
              </a:rPr>
              <a:t>2</a:t>
            </a:r>
            <a:r>
              <a:rPr lang="cs-CZ" sz="2000" dirty="0" err="1">
                <a:cs typeface="Arial" panose="020B0604020202020204" pitchFamily="34" charset="0"/>
              </a:rPr>
              <a:t>SiO</a:t>
            </a:r>
            <a:r>
              <a:rPr lang="cs-CZ" sz="2000" baseline="-25000" dirty="0" err="1">
                <a:cs typeface="Arial" panose="020B0604020202020204" pitchFamily="34" charset="0"/>
              </a:rPr>
              <a:t>3</a:t>
            </a:r>
            <a:r>
              <a:rPr lang="cs-CZ" sz="2000" dirty="0">
                <a:cs typeface="Arial" panose="020B0604020202020204" pitchFamily="34" charset="0"/>
              </a:rPr>
              <a:t>). </a:t>
            </a:r>
          </a:p>
          <a:p>
            <a:endParaRPr lang="cs-CZ" sz="800" dirty="0">
              <a:cs typeface="Arial" panose="020B0604020202020204" pitchFamily="34" charset="0"/>
            </a:endParaRPr>
          </a:p>
          <a:p>
            <a:r>
              <a:rPr lang="cs-CZ" sz="2000" dirty="0">
                <a:cs typeface="Arial" panose="020B0604020202020204" pitchFamily="34" charset="0"/>
              </a:rPr>
              <a:t>  Ještě v druhé polovině dvacátého století, se používal ke konzervování vajec. Vejce se naskládala do láhve a zalila vodním sklem. Roztok ucpal póry ve skořápkách vajec a ta tak vydržela řadu měsíců. </a:t>
            </a:r>
          </a:p>
        </p:txBody>
      </p:sp>
      <p:pic>
        <p:nvPicPr>
          <p:cNvPr id="3074" name="Picture 2" descr="Vodni sklo 1l / BAUMAX">
            <a:extLst>
              <a:ext uri="{FF2B5EF4-FFF2-40B4-BE49-F238E27FC236}">
                <a16:creationId xmlns:a16="http://schemas.microsoft.com/office/drawing/2014/main" id="{20F22E51-DD4D-1160-65AD-56F1FE29E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3827" y="2017497"/>
            <a:ext cx="1810545" cy="1810545"/>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915CC931-F516-E860-2E53-A8C669DD3723}"/>
              </a:ext>
            </a:extLst>
          </p:cNvPr>
          <p:cNvPicPr>
            <a:picLocks noChangeAspect="1"/>
          </p:cNvPicPr>
          <p:nvPr/>
        </p:nvPicPr>
        <p:blipFill>
          <a:blip r:embed="rId4"/>
          <a:stretch>
            <a:fillRect/>
          </a:stretch>
        </p:blipFill>
        <p:spPr>
          <a:xfrm>
            <a:off x="6200686" y="124659"/>
            <a:ext cx="1866282" cy="1043572"/>
          </a:xfrm>
          <a:prstGeom prst="rect">
            <a:avLst/>
          </a:prstGeom>
        </p:spPr>
      </p:pic>
      <p:pic>
        <p:nvPicPr>
          <p:cNvPr id="3078" name="Picture 6" descr="How to Water Glass Eggs: Preserving Simply and Safely - J&amp;R Farms">
            <a:extLst>
              <a:ext uri="{FF2B5EF4-FFF2-40B4-BE49-F238E27FC236}">
                <a16:creationId xmlns:a16="http://schemas.microsoft.com/office/drawing/2014/main" id="{05D84A52-4370-47E5-B7E0-097BAA265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6024" y="2151642"/>
            <a:ext cx="12573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27D4286-FECB-3B1C-EC6C-4DB944FA2AF9}"/>
              </a:ext>
            </a:extLst>
          </p:cNvPr>
          <p:cNvSpPr txBox="1"/>
          <p:nvPr/>
        </p:nvSpPr>
        <p:spPr>
          <a:xfrm>
            <a:off x="199628" y="3746656"/>
            <a:ext cx="4572000" cy="369332"/>
          </a:xfrm>
          <a:prstGeom prst="rect">
            <a:avLst/>
          </a:prstGeom>
          <a:noFill/>
        </p:spPr>
        <p:txBody>
          <a:bodyPr wrap="square">
            <a:spAutoFit/>
          </a:bodyPr>
          <a:lstStyle/>
          <a:p>
            <a:r>
              <a:rPr lang="cs-CZ" sz="1800" b="1" i="1" dirty="0">
                <a:cs typeface="Arial" panose="020B0604020202020204" pitchFamily="34" charset="0"/>
              </a:rPr>
              <a:t>Další použití</a:t>
            </a:r>
            <a:endParaRPr lang="cs-CZ" b="1" i="1" dirty="0"/>
          </a:p>
        </p:txBody>
      </p:sp>
    </p:spTree>
    <p:extLst>
      <p:ext uri="{BB962C8B-B14F-4D97-AF65-F5344CB8AC3E}">
        <p14:creationId xmlns:p14="http://schemas.microsoft.com/office/powerpoint/2010/main" val="26483500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152400" y="152400"/>
            <a:ext cx="8839200" cy="6553200"/>
          </a:xfrm>
        </p:spPr>
        <p:txBody>
          <a:bodyPr>
            <a:normAutofit/>
          </a:bodyPr>
          <a:lstStyle/>
          <a:p>
            <a:pPr eaLnBrk="1" hangingPunct="1">
              <a:buFont typeface="Wingdings" pitchFamily="2" charset="2"/>
              <a:buNone/>
            </a:pPr>
            <a:r>
              <a:rPr lang="cs-CZ" altLang="en-US" sz="2000" b="1" dirty="0">
                <a:cs typeface="Arial" panose="020B0604020202020204" pitchFamily="34" charset="0"/>
              </a:rPr>
              <a:t>Sklo </a:t>
            </a:r>
            <a:r>
              <a:rPr lang="cs-CZ" altLang="en-US" sz="2000" dirty="0">
                <a:cs typeface="Arial" panose="020B0604020202020204" pitchFamily="34" charset="0"/>
              </a:rPr>
              <a:t>je amorfní ztuhlá tavenina směsi křemičitanů - křemenné sklo. Křemenné sklo je chemicky i tepelně velmi odolné a za </a:t>
            </a:r>
            <a:r>
              <a:rPr lang="cs-CZ" altLang="en-US" sz="2000" dirty="0" err="1">
                <a:cs typeface="Arial" panose="020B0604020202020204" pitchFamily="34" charset="0"/>
              </a:rPr>
              <a:t>lab</a:t>
            </a:r>
            <a:r>
              <a:rPr lang="cs-CZ" altLang="en-US" sz="2000" dirty="0">
                <a:cs typeface="Arial" panose="020B0604020202020204" pitchFamily="34" charset="0"/>
              </a:rPr>
              <a:t>. teploty je chemicky atakováno pouze HF, má minimální tepelnou roztažnost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vysoká tepelná odolnost (do červena rozžhavené křemenné sklo lze ponořit do studené vody bez popraskání)</a:t>
            </a: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marL="0" indent="0" algn="just">
              <a:buNone/>
            </a:pPr>
            <a:endParaRPr lang="cs-CZ" sz="2000" b="1" dirty="0">
              <a:cs typeface="Arial" panose="020B0604020202020204" pitchFamily="34" charset="0"/>
            </a:endParaRPr>
          </a:p>
          <a:p>
            <a:pPr marL="0" indent="0" algn="just">
              <a:buNone/>
            </a:pPr>
            <a:endParaRPr lang="cs-CZ" sz="2000" b="1" dirty="0">
              <a:cs typeface="Arial" panose="020B0604020202020204" pitchFamily="34" charset="0"/>
            </a:endParaRPr>
          </a:p>
          <a:p>
            <a:pPr marL="0" indent="0" algn="just">
              <a:buNone/>
            </a:pPr>
            <a:endParaRPr lang="cs-CZ" sz="2000" b="1" dirty="0">
              <a:cs typeface="Arial" panose="020B0604020202020204" pitchFamily="34" charset="0"/>
            </a:endParaRPr>
          </a:p>
          <a:p>
            <a:pPr marL="0" indent="0" algn="just">
              <a:buNone/>
            </a:pPr>
            <a:endParaRPr lang="cs-CZ" sz="2000" b="1" dirty="0">
              <a:cs typeface="Arial" panose="020B0604020202020204" pitchFamily="34" charset="0"/>
            </a:endParaRPr>
          </a:p>
          <a:p>
            <a:pPr marL="0" indent="0" algn="just">
              <a:buNone/>
            </a:pPr>
            <a:r>
              <a:rPr lang="cs-CZ" sz="2000" b="1" dirty="0">
                <a:cs typeface="Arial" panose="020B0604020202020204" pitchFamily="34" charset="0"/>
              </a:rPr>
              <a:t>Obsidián</a:t>
            </a:r>
            <a:r>
              <a:rPr lang="cs-CZ" sz="2000" dirty="0">
                <a:cs typeface="Arial" panose="020B0604020202020204" pitchFamily="34" charset="0"/>
              </a:rPr>
              <a:t> vzniká následkem rychlého kontaktu žhavé kyselé a viskózní lávy s chladným prostředím a následnému rychlému utuhnutí. Hornina je velmi </a:t>
            </a:r>
          </a:p>
          <a:p>
            <a:pPr marL="0" indent="0" algn="just">
              <a:buNone/>
            </a:pPr>
            <a:r>
              <a:rPr lang="cs-CZ" sz="2000" dirty="0">
                <a:cs typeface="Arial" panose="020B0604020202020204" pitchFamily="34" charset="0"/>
              </a:rPr>
              <a:t>bohatá na sloučeniny SiO</a:t>
            </a:r>
            <a:r>
              <a:rPr lang="cs-CZ" sz="2000" baseline="-25000" dirty="0">
                <a:cs typeface="Arial" panose="020B0604020202020204" pitchFamily="34" charset="0"/>
              </a:rPr>
              <a:t>2</a:t>
            </a:r>
            <a:r>
              <a:rPr lang="cs-CZ" sz="2000" dirty="0">
                <a:cs typeface="Arial" panose="020B0604020202020204" pitchFamily="34" charset="0"/>
              </a:rPr>
              <a:t> a jedná se o přírodní  formu skla.</a:t>
            </a:r>
          </a:p>
          <a:p>
            <a:pPr marL="0" indent="0" algn="just">
              <a:buNone/>
            </a:pPr>
            <a:endParaRPr lang="cs-CZ" altLang="en-US" sz="2000" dirty="0">
              <a:cs typeface="Arial" panose="020B0604020202020204" pitchFamily="34" charset="0"/>
            </a:endParaRPr>
          </a:p>
          <a:p>
            <a:pPr marL="0" indent="0" algn="just">
              <a:buNone/>
            </a:pPr>
            <a:endParaRPr lang="cs-CZ" altLang="en-US" sz="2000" dirty="0">
              <a:cs typeface="Arial" panose="020B0604020202020204" pitchFamily="34" charset="0"/>
            </a:endParaRPr>
          </a:p>
        </p:txBody>
      </p:sp>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657" y="5047544"/>
            <a:ext cx="3124200" cy="161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1" name="Picture 5" descr="https://upload.wikimedia.org/wikipedia/commons/thumb/4/4b/Silica.svg/800px-Silica.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0636" y="1390297"/>
            <a:ext cx="2311927" cy="2419350"/>
          </a:xfrm>
          <a:prstGeom prst="rect">
            <a:avLst/>
          </a:prstGeom>
          <a:noFill/>
          <a:extLst>
            <a:ext uri="{909E8E84-426E-40DD-AFC4-6F175D3DCCD1}">
              <a14:hiddenFill xmlns:a14="http://schemas.microsoft.com/office/drawing/2010/main">
                <a:solidFill>
                  <a:srgbClr val="FFFFFF"/>
                </a:solidFill>
              </a14:hiddenFill>
            </a:ext>
          </a:extLst>
        </p:spPr>
      </p:pic>
      <p:pic>
        <p:nvPicPr>
          <p:cNvPr id="9626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712605"/>
            <a:ext cx="225171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4"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052" y="5102224"/>
            <a:ext cx="2134148" cy="167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19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4914-325A-585F-3E74-C41AEA102687}"/>
            </a:ext>
          </a:extLst>
        </p:cNvPr>
        <p:cNvGrpSpPr/>
        <p:nvPr/>
      </p:nvGrpSpPr>
      <p:grpSpPr>
        <a:xfrm>
          <a:off x="0" y="0"/>
          <a:ext cx="0" cy="0"/>
          <a:chOff x="0" y="0"/>
          <a:chExt cx="0" cy="0"/>
        </a:xfrm>
      </p:grpSpPr>
      <p:sp>
        <p:nvSpPr>
          <p:cNvPr id="4" name="Obdélník 3">
            <a:extLst>
              <a:ext uri="{FF2B5EF4-FFF2-40B4-BE49-F238E27FC236}">
                <a16:creationId xmlns:a16="http://schemas.microsoft.com/office/drawing/2014/main" id="{10EAA639-2968-21ED-08BB-E9BD2391CD0D}"/>
              </a:ext>
            </a:extLst>
          </p:cNvPr>
          <p:cNvSpPr/>
          <p:nvPr/>
        </p:nvSpPr>
        <p:spPr>
          <a:xfrm>
            <a:off x="152400" y="228600"/>
            <a:ext cx="8839200" cy="2554545"/>
          </a:xfrm>
          <a:prstGeom prst="rect">
            <a:avLst/>
          </a:prstGeom>
        </p:spPr>
        <p:txBody>
          <a:bodyPr wrap="square">
            <a:spAutoFit/>
          </a:bodyPr>
          <a:lstStyle/>
          <a:p>
            <a:r>
              <a:rPr lang="cs-CZ" sz="2000" b="1" dirty="0">
                <a:cs typeface="Arial" panose="020B0604020202020204" pitchFamily="34" charset="0"/>
              </a:rPr>
              <a:t>Tektit</a:t>
            </a:r>
            <a:r>
              <a:rPr lang="cs-CZ" sz="2000" dirty="0">
                <a:cs typeface="Arial" panose="020B0604020202020204" pitchFamily="34" charset="0"/>
              </a:rPr>
              <a:t> je hornina, která vzniká dopadem mimozemského tělesa na zemský povrch. Během dopadu se uvolňuje během krátké doby obrovské množství energie, která se přeměňuje na teplo, což má za následek proběhnutí metamorfních pochodů, během kterých se původní horniny přeměňují na novou horninu - tektit. Má převážně </a:t>
            </a:r>
            <a:r>
              <a:rPr lang="cs-CZ" sz="2000" u="sng" dirty="0">
                <a:cs typeface="Arial" panose="020B0604020202020204" pitchFamily="34" charset="0"/>
              </a:rPr>
              <a:t>sklovitou strukturu</a:t>
            </a:r>
            <a:r>
              <a:rPr lang="cs-CZ" sz="2000" dirty="0">
                <a:cs typeface="Arial" panose="020B0604020202020204" pitchFamily="34" charset="0"/>
              </a:rPr>
              <a:t> a lze ho přirovnat k přírodnímu sklu. </a:t>
            </a:r>
          </a:p>
          <a:p>
            <a:r>
              <a:rPr lang="cs-CZ" sz="2000" dirty="0">
                <a:cs typeface="Arial" panose="020B0604020202020204" pitchFamily="34" charset="0"/>
              </a:rPr>
              <a:t>  Tektity se vyskytují především na lokalitách v jižních Čechách a na západní Moravě (= vltavíny), v Austrálii, v jihovýchodní Asii, na Pobřeží slonoviny, v Severní Americe (přesněji ve státech Texas a Georgie). </a:t>
            </a:r>
          </a:p>
        </p:txBody>
      </p:sp>
      <p:pic>
        <p:nvPicPr>
          <p:cNvPr id="4098" name="Picture 2" descr="TEKTITES">
            <a:extLst>
              <a:ext uri="{FF2B5EF4-FFF2-40B4-BE49-F238E27FC236}">
                <a16:creationId xmlns:a16="http://schemas.microsoft.com/office/drawing/2014/main" id="{AE860FE9-6C2A-6953-103C-1846895D6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08284"/>
            <a:ext cx="5638800" cy="38211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ektite Information : The Meteorite Exchange, Inc.">
            <a:extLst>
              <a:ext uri="{FF2B5EF4-FFF2-40B4-BE49-F238E27FC236}">
                <a16:creationId xmlns:a16="http://schemas.microsoft.com/office/drawing/2014/main" id="{97C29700-ECDD-59D7-2B33-53686FC13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365" y="5029200"/>
            <a:ext cx="2922738"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EKTITES">
            <a:extLst>
              <a:ext uri="{FF2B5EF4-FFF2-40B4-BE49-F238E27FC236}">
                <a16:creationId xmlns:a16="http://schemas.microsoft.com/office/drawing/2014/main" id="{1E31C00D-F9C9-1249-9CFF-F1FD5C77B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971" y="2830407"/>
            <a:ext cx="2536235" cy="191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178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s://upload.wikimedia.org/wikipedia/commons/e/ec/Moldavite_Besedn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42149"/>
            <a:ext cx="2628128" cy="1838623"/>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166991" y="3842372"/>
            <a:ext cx="8810018" cy="707886"/>
          </a:xfrm>
          <a:prstGeom prst="rect">
            <a:avLst/>
          </a:prstGeom>
        </p:spPr>
        <p:txBody>
          <a:bodyPr wrap="square">
            <a:spAutoFit/>
          </a:bodyPr>
          <a:lstStyle/>
          <a:p>
            <a:r>
              <a:rPr lang="cs-CZ" sz="2000" b="1" dirty="0"/>
              <a:t>Vltavíny</a:t>
            </a:r>
            <a:r>
              <a:rPr lang="cs-CZ" sz="2000" dirty="0"/>
              <a:t> (</a:t>
            </a:r>
            <a:r>
              <a:rPr lang="cs-CZ" sz="2000" b="1" dirty="0"/>
              <a:t>moldavity</a:t>
            </a:r>
            <a:r>
              <a:rPr lang="cs-CZ" sz="2000" dirty="0"/>
              <a:t>) vznikly  nejspíš společně se vznikem </a:t>
            </a:r>
            <a:r>
              <a:rPr lang="cs-CZ" sz="2000" dirty="0" err="1"/>
              <a:t>Rieského</a:t>
            </a:r>
            <a:r>
              <a:rPr lang="cs-CZ" sz="2000" dirty="0"/>
              <a:t> kráteru (mezi Norimberkem, Stuttgartem a Mnichovem,  okolo městečka </a:t>
            </a:r>
            <a:r>
              <a:rPr lang="cs-CZ" sz="2000" dirty="0" err="1"/>
              <a:t>Nördlingen</a:t>
            </a:r>
            <a:r>
              <a:rPr lang="cs-CZ" sz="2000" dirty="0"/>
              <a:t>).</a:t>
            </a:r>
          </a:p>
        </p:txBody>
      </p:sp>
      <p:pic>
        <p:nvPicPr>
          <p:cNvPr id="97284" name="Picture 4" descr="https://upload.wikimedia.org/wikipedia/commons/c/cf/Ries_Impact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830" y="4842150"/>
            <a:ext cx="4278170" cy="1724620"/>
          </a:xfrm>
          <a:prstGeom prst="rect">
            <a:avLst/>
          </a:prstGeom>
          <a:noFill/>
          <a:extLst>
            <a:ext uri="{909E8E84-426E-40DD-AFC4-6F175D3DCCD1}">
              <a14:hiddenFill xmlns:a14="http://schemas.microsoft.com/office/drawing/2010/main">
                <a:solidFill>
                  <a:srgbClr val="FFFFFF"/>
                </a:solidFill>
              </a14:hiddenFill>
            </a:ext>
          </a:extLst>
        </p:spPr>
      </p:pic>
      <p:pic>
        <p:nvPicPr>
          <p:cNvPr id="97286"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8030" y="4976083"/>
            <a:ext cx="2231847" cy="167388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ektite Formation Chart | Tektite, Meteorite, Outdoor education">
            <a:extLst>
              <a:ext uri="{FF2B5EF4-FFF2-40B4-BE49-F238E27FC236}">
                <a16:creationId xmlns:a16="http://schemas.microsoft.com/office/drawing/2014/main" id="{7B7928F5-1DF3-726C-451A-997FA800A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5650"/>
            <a:ext cx="5062633" cy="35007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EKTITES">
            <a:extLst>
              <a:ext uri="{FF2B5EF4-FFF2-40B4-BE49-F238E27FC236}">
                <a16:creationId xmlns:a16="http://schemas.microsoft.com/office/drawing/2014/main" id="{CAC18FB9-9AF7-5512-85F2-15B3F3144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83360"/>
            <a:ext cx="2667000" cy="355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42807"/>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12876</TotalTime>
  <Words>13073</Words>
  <Application>Microsoft Office PowerPoint</Application>
  <PresentationFormat>Předvádění na obrazovce (4:3)</PresentationFormat>
  <Paragraphs>981</Paragraphs>
  <Slides>123</Slides>
  <Notes>8</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123</vt:i4>
      </vt:variant>
    </vt:vector>
  </HeadingPairs>
  <TitlesOfParts>
    <vt:vector size="130" baseType="lpstr">
      <vt:lpstr>Arial</vt:lpstr>
      <vt:lpstr>Calibri</vt:lpstr>
      <vt:lpstr>Times New Roman</vt:lpstr>
      <vt:lpstr>Wingdings</vt:lpstr>
      <vt:lpstr>Motiv systému Office</vt:lpstr>
      <vt:lpstr>CorelPhotoPaint.Image.8</vt:lpstr>
      <vt:lpstr>Photo Editor Photo</vt:lpstr>
      <vt:lpstr>Tetrely</vt:lpstr>
      <vt:lpstr>Prvky IV. hlavní podskupiny (tetrely)</vt:lpstr>
      <vt:lpstr>Prezentace aplikace PowerPoint</vt:lpstr>
      <vt:lpstr>Prezentace aplikace PowerPoint</vt:lpstr>
      <vt:lpstr>Prezentace aplikace PowerPoint</vt:lpstr>
      <vt:lpstr>Prezentace aplikace PowerPoint</vt:lpstr>
      <vt:lpstr>Prezentace aplikace PowerPoint</vt:lpstr>
      <vt:lpstr>Stabilita alotropických modifikací uhlíku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Organické sloučeniny cínu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Hydridy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Karbidy</vt:lpstr>
      <vt:lpstr>Prezentace aplikace PowerPoint</vt:lpstr>
      <vt:lpstr>Prezentace aplikace PowerPoint</vt:lpstr>
      <vt:lpstr>Prezentace aplikace PowerPoint</vt:lpstr>
      <vt:lpstr>Prezentace aplikace PowerPoint</vt:lpstr>
      <vt:lpstr>Prezentace aplikace PowerPoint</vt:lpstr>
      <vt:lpstr>Halogenidy</vt:lpstr>
      <vt:lpstr>Prezentace aplikace PowerPoint</vt:lpstr>
      <vt:lpstr>Prezentace aplikace PowerPoint</vt:lpstr>
      <vt:lpstr>Prezentace aplikace PowerPoint</vt:lpstr>
      <vt:lpstr>Oxosloučeniny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Azbest (osinek)</vt:lpstr>
      <vt:lpstr>Polysiloxany (silikony)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Sloučeniny s dusíkem</vt:lpstr>
      <vt:lpstr>Prezentace aplikace PowerPoint</vt:lpstr>
      <vt:lpstr>Prezentace aplikace PowerPoint</vt:lpstr>
      <vt:lpstr>Prezentace aplikace PowerPoint</vt:lpstr>
      <vt:lpstr>Prezentace aplikace PowerPoint</vt:lpstr>
      <vt:lpstr>Prezentace aplikace PowerPoint</vt:lpstr>
      <vt:lpstr>Kyanamid vápenatý (dusíkaté vápno)</vt:lpstr>
      <vt:lpstr>Prezentace aplikace PowerPoint</vt:lpstr>
      <vt:lpstr>Prezentace aplikace PowerPoint</vt:lpstr>
      <vt:lpstr>Prezentace aplikace PowerPoint</vt:lpstr>
      <vt:lpstr>Prezentace aplikace PowerPoint</vt:lpstr>
      <vt:lpstr>Prezentace aplikace PowerPoint</vt:lpstr>
      <vt:lpstr>Sloučeniny uhlíku se sírou</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Lubomír Prokeš</cp:lastModifiedBy>
  <cp:revision>363</cp:revision>
  <dcterms:created xsi:type="dcterms:W3CDTF">2019-02-28T14:01:10Z</dcterms:created>
  <dcterms:modified xsi:type="dcterms:W3CDTF">2024-02-16T13:11:54Z</dcterms:modified>
</cp:coreProperties>
</file>