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908" r:id="rId4"/>
    <p:sldId id="907" r:id="rId5"/>
    <p:sldId id="346" r:id="rId6"/>
    <p:sldId id="911" r:id="rId7"/>
    <p:sldId id="910" r:id="rId8"/>
    <p:sldId id="348" r:id="rId9"/>
    <p:sldId id="339" r:id="rId10"/>
    <p:sldId id="351" r:id="rId11"/>
    <p:sldId id="342" r:id="rId12"/>
    <p:sldId id="349" r:id="rId13"/>
    <p:sldId id="401" r:id="rId14"/>
    <p:sldId id="402" r:id="rId15"/>
    <p:sldId id="261" r:id="rId16"/>
    <p:sldId id="367" r:id="rId17"/>
    <p:sldId id="370" r:id="rId18"/>
    <p:sldId id="371" r:id="rId19"/>
    <p:sldId id="403" r:id="rId20"/>
    <p:sldId id="372" r:id="rId21"/>
    <p:sldId id="404" r:id="rId22"/>
    <p:sldId id="373" r:id="rId23"/>
    <p:sldId id="406" r:id="rId24"/>
    <p:sldId id="359" r:id="rId25"/>
    <p:sldId id="360" r:id="rId26"/>
    <p:sldId id="407" r:id="rId27"/>
    <p:sldId id="408" r:id="rId28"/>
    <p:sldId id="341" r:id="rId29"/>
    <p:sldId id="410" r:id="rId30"/>
    <p:sldId id="362" r:id="rId31"/>
    <p:sldId id="365" r:id="rId32"/>
    <p:sldId id="409" r:id="rId33"/>
    <p:sldId id="364" r:id="rId34"/>
    <p:sldId id="263" r:id="rId35"/>
    <p:sldId id="355" r:id="rId36"/>
    <p:sldId id="352" r:id="rId37"/>
    <p:sldId id="459" r:id="rId38"/>
    <p:sldId id="265" r:id="rId39"/>
    <p:sldId id="422" r:id="rId40"/>
    <p:sldId id="266" r:id="rId41"/>
    <p:sldId id="268" r:id="rId42"/>
    <p:sldId id="412" r:id="rId43"/>
    <p:sldId id="427" r:id="rId44"/>
    <p:sldId id="413" r:id="rId45"/>
    <p:sldId id="415" r:id="rId46"/>
    <p:sldId id="428" r:id="rId47"/>
    <p:sldId id="345" r:id="rId48"/>
    <p:sldId id="335" r:id="rId49"/>
    <p:sldId id="913" r:id="rId50"/>
    <p:sldId id="416" r:id="rId51"/>
    <p:sldId id="430" r:id="rId52"/>
    <p:sldId id="421" r:id="rId53"/>
    <p:sldId id="431" r:id="rId54"/>
    <p:sldId id="432" r:id="rId55"/>
    <p:sldId id="429" r:id="rId56"/>
    <p:sldId id="418" r:id="rId57"/>
    <p:sldId id="461" r:id="rId58"/>
    <p:sldId id="903" r:id="rId59"/>
    <p:sldId id="657" r:id="rId60"/>
    <p:sldId id="353" r:id="rId61"/>
    <p:sldId id="411" r:id="rId62"/>
    <p:sldId id="462"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A4BF6-AE5C-4633-9B1D-B3003C0E22DC}" v="79" dt="2024-02-15T23:38:1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4660"/>
  </p:normalViewPr>
  <p:slideViewPr>
    <p:cSldViewPr>
      <p:cViewPr varScale="1">
        <p:scale>
          <a:sx n="78" d="100"/>
          <a:sy n="78" d="100"/>
        </p:scale>
        <p:origin x="158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omír Prokeš" userId="c6190586-327c-4754-acfe-3cab059996b7" providerId="ADAL" clId="{54FA4BF6-AE5C-4633-9B1D-B3003C0E22DC}"/>
    <pc:docChg chg="undo custSel delSld modSld">
      <pc:chgData name="Lubomír Prokeš" userId="c6190586-327c-4754-acfe-3cab059996b7" providerId="ADAL" clId="{54FA4BF6-AE5C-4633-9B1D-B3003C0E22DC}" dt="2024-02-15T23:38:35.748" v="735" actId="115"/>
      <pc:docMkLst>
        <pc:docMk/>
      </pc:docMkLst>
      <pc:sldChg chg="addSp modSp mod">
        <pc:chgData name="Lubomír Prokeš" userId="c6190586-327c-4754-acfe-3cab059996b7" providerId="ADAL" clId="{54FA4BF6-AE5C-4633-9B1D-B3003C0E22DC}" dt="2024-02-15T22:33:04.893" v="35" actId="1076"/>
        <pc:sldMkLst>
          <pc:docMk/>
          <pc:sldMk cId="3009320851" sldId="257"/>
        </pc:sldMkLst>
        <pc:spChg chg="add mod">
          <ac:chgData name="Lubomír Prokeš" userId="c6190586-327c-4754-acfe-3cab059996b7" providerId="ADAL" clId="{54FA4BF6-AE5C-4633-9B1D-B3003C0E22DC}" dt="2024-02-15T22:31:55.707" v="13" actId="113"/>
          <ac:spMkLst>
            <pc:docMk/>
            <pc:sldMk cId="3009320851" sldId="257"/>
            <ac:spMk id="2" creationId="{AA78A449-1F1D-05DD-DF32-F8622778CA54}"/>
          </ac:spMkLst>
        </pc:spChg>
        <pc:spChg chg="add mod">
          <ac:chgData name="Lubomír Prokeš" userId="c6190586-327c-4754-acfe-3cab059996b7" providerId="ADAL" clId="{54FA4BF6-AE5C-4633-9B1D-B3003C0E22DC}" dt="2024-02-15T22:32:08.020" v="17" actId="20577"/>
          <ac:spMkLst>
            <pc:docMk/>
            <pc:sldMk cId="3009320851" sldId="257"/>
            <ac:spMk id="3" creationId="{E9ACF8DF-6E80-7D84-6C0A-9F69F24F607C}"/>
          </ac:spMkLst>
        </pc:spChg>
        <pc:spChg chg="add mod">
          <ac:chgData name="Lubomír Prokeš" userId="c6190586-327c-4754-acfe-3cab059996b7" providerId="ADAL" clId="{54FA4BF6-AE5C-4633-9B1D-B3003C0E22DC}" dt="2024-02-15T22:32:24.219" v="21" actId="20577"/>
          <ac:spMkLst>
            <pc:docMk/>
            <pc:sldMk cId="3009320851" sldId="257"/>
            <ac:spMk id="4" creationId="{11271A0B-D46A-23C0-37B9-82C1CD3D4350}"/>
          </ac:spMkLst>
        </pc:spChg>
        <pc:spChg chg="add mod">
          <ac:chgData name="Lubomír Prokeš" userId="c6190586-327c-4754-acfe-3cab059996b7" providerId="ADAL" clId="{54FA4BF6-AE5C-4633-9B1D-B3003C0E22DC}" dt="2024-02-15T22:32:34.935" v="25" actId="20577"/>
          <ac:spMkLst>
            <pc:docMk/>
            <pc:sldMk cId="3009320851" sldId="257"/>
            <ac:spMk id="5" creationId="{F9328C2E-C60A-D4C6-75BF-9A560D8CAD6E}"/>
          </ac:spMkLst>
        </pc:spChg>
        <pc:spChg chg="add mod">
          <ac:chgData name="Lubomír Prokeš" userId="c6190586-327c-4754-acfe-3cab059996b7" providerId="ADAL" clId="{54FA4BF6-AE5C-4633-9B1D-B3003C0E22DC}" dt="2024-02-15T22:32:44.955" v="31" actId="20577"/>
          <ac:spMkLst>
            <pc:docMk/>
            <pc:sldMk cId="3009320851" sldId="257"/>
            <ac:spMk id="7" creationId="{AB247244-F811-EB88-ED8A-2579974358C1}"/>
          </ac:spMkLst>
        </pc:spChg>
        <pc:spChg chg="mod">
          <ac:chgData name="Lubomír Prokeš" userId="c6190586-327c-4754-acfe-3cab059996b7" providerId="ADAL" clId="{54FA4BF6-AE5C-4633-9B1D-B3003C0E22DC}" dt="2024-02-15T22:32:59.937" v="34" actId="255"/>
          <ac:spMkLst>
            <pc:docMk/>
            <pc:sldMk cId="3009320851" sldId="257"/>
            <ac:spMk id="13" creationId="{AB4DC505-EE28-40FD-95E7-724E0091F6B2}"/>
          </ac:spMkLst>
        </pc:spChg>
        <pc:spChg chg="mod">
          <ac:chgData name="Lubomír Prokeš" userId="c6190586-327c-4754-acfe-3cab059996b7" providerId="ADAL" clId="{54FA4BF6-AE5C-4633-9B1D-B3003C0E22DC}" dt="2024-02-15T22:33:04.893" v="35" actId="1076"/>
          <ac:spMkLst>
            <pc:docMk/>
            <pc:sldMk cId="3009320851" sldId="257"/>
            <ac:spMk id="11268" creationId="{00000000-0000-0000-0000-000000000000}"/>
          </ac:spMkLst>
        </pc:spChg>
        <pc:picChg chg="mod">
          <ac:chgData name="Lubomír Prokeš" userId="c6190586-327c-4754-acfe-3cab059996b7" providerId="ADAL" clId="{54FA4BF6-AE5C-4633-9B1D-B3003C0E22DC}" dt="2024-02-15T22:31:23.208" v="3" actId="1076"/>
          <ac:picMkLst>
            <pc:docMk/>
            <pc:sldMk cId="3009320851" sldId="257"/>
            <ac:picMk id="6" creationId="{44D10AA2-1D2C-4E85-B7A4-389A1B1066FD}"/>
          </ac:picMkLst>
        </pc:picChg>
        <pc:picChg chg="mod">
          <ac:chgData name="Lubomír Prokeš" userId="c6190586-327c-4754-acfe-3cab059996b7" providerId="ADAL" clId="{54FA4BF6-AE5C-4633-9B1D-B3003C0E22DC}" dt="2024-02-15T22:31:32.030" v="8" actId="1076"/>
          <ac:picMkLst>
            <pc:docMk/>
            <pc:sldMk cId="3009320851" sldId="257"/>
            <ac:picMk id="2054" creationId="{9E5ABEC4-8BE8-427F-BB88-E95C25B2CBF9}"/>
          </ac:picMkLst>
        </pc:picChg>
        <pc:picChg chg="mod">
          <ac:chgData name="Lubomír Prokeš" userId="c6190586-327c-4754-acfe-3cab059996b7" providerId="ADAL" clId="{54FA4BF6-AE5C-4633-9B1D-B3003C0E22DC}" dt="2024-02-15T22:31:26.541" v="5" actId="1076"/>
          <ac:picMkLst>
            <pc:docMk/>
            <pc:sldMk cId="3009320851" sldId="257"/>
            <ac:picMk id="2056" creationId="{A48A276C-9115-4D25-8DDE-264A97C265B6}"/>
          </ac:picMkLst>
        </pc:picChg>
        <pc:picChg chg="mod">
          <ac:chgData name="Lubomír Prokeš" userId="c6190586-327c-4754-acfe-3cab059996b7" providerId="ADAL" clId="{54FA4BF6-AE5C-4633-9B1D-B3003C0E22DC}" dt="2024-02-15T22:31:24.794" v="4" actId="1076"/>
          <ac:picMkLst>
            <pc:docMk/>
            <pc:sldMk cId="3009320851" sldId="257"/>
            <ac:picMk id="2058" creationId="{21D922ED-48D8-413B-AAF2-A68921CE8DCA}"/>
          </ac:picMkLst>
        </pc:picChg>
        <pc:picChg chg="mod">
          <ac:chgData name="Lubomír Prokeš" userId="c6190586-327c-4754-acfe-3cab059996b7" providerId="ADAL" clId="{54FA4BF6-AE5C-4633-9B1D-B3003C0E22DC}" dt="2024-02-15T22:31:21.574" v="2" actId="1076"/>
          <ac:picMkLst>
            <pc:docMk/>
            <pc:sldMk cId="3009320851" sldId="257"/>
            <ac:picMk id="2062" creationId="{C4A30093-E4CC-4A6D-A24F-4F49590C6E3E}"/>
          </ac:picMkLst>
        </pc:picChg>
      </pc:sldChg>
      <pc:sldChg chg="addSp modSp mod">
        <pc:chgData name="Lubomír Prokeš" userId="c6190586-327c-4754-acfe-3cab059996b7" providerId="ADAL" clId="{54FA4BF6-AE5C-4633-9B1D-B3003C0E22DC}" dt="2024-02-15T22:50:41.818" v="229" actId="1076"/>
        <pc:sldMkLst>
          <pc:docMk/>
          <pc:sldMk cId="2137654695" sldId="261"/>
        </pc:sldMkLst>
        <pc:spChg chg="mod">
          <ac:chgData name="Lubomír Prokeš" userId="c6190586-327c-4754-acfe-3cab059996b7" providerId="ADAL" clId="{54FA4BF6-AE5C-4633-9B1D-B3003C0E22DC}" dt="2024-02-15T22:50:32.293" v="226" actId="20577"/>
          <ac:spMkLst>
            <pc:docMk/>
            <pc:sldMk cId="2137654695" sldId="261"/>
            <ac:spMk id="15363" creationId="{00000000-0000-0000-0000-000000000000}"/>
          </ac:spMkLst>
        </pc:spChg>
        <pc:picChg chg="add mod">
          <ac:chgData name="Lubomír Prokeš" userId="c6190586-327c-4754-acfe-3cab059996b7" providerId="ADAL" clId="{54FA4BF6-AE5C-4633-9B1D-B3003C0E22DC}" dt="2024-02-15T22:49:20.489" v="215" actId="1076"/>
          <ac:picMkLst>
            <pc:docMk/>
            <pc:sldMk cId="2137654695" sldId="261"/>
            <ac:picMk id="1026" creationId="{55068A2B-B978-5CE4-5E54-67AF767556FE}"/>
          </ac:picMkLst>
        </pc:picChg>
        <pc:picChg chg="add mod">
          <ac:chgData name="Lubomír Prokeš" userId="c6190586-327c-4754-acfe-3cab059996b7" providerId="ADAL" clId="{54FA4BF6-AE5C-4633-9B1D-B3003C0E22DC}" dt="2024-02-15T22:50:41.818" v="229" actId="1076"/>
          <ac:picMkLst>
            <pc:docMk/>
            <pc:sldMk cId="2137654695" sldId="261"/>
            <ac:picMk id="1028" creationId="{28EB34B5-B6E5-4500-72F9-46D502D71E06}"/>
          </ac:picMkLst>
        </pc:picChg>
      </pc:sldChg>
      <pc:sldChg chg="modSp mod">
        <pc:chgData name="Lubomír Prokeš" userId="c6190586-327c-4754-acfe-3cab059996b7" providerId="ADAL" clId="{54FA4BF6-AE5C-4633-9B1D-B3003C0E22DC}" dt="2024-02-15T23:20:08.130" v="514" actId="20577"/>
        <pc:sldMkLst>
          <pc:docMk/>
          <pc:sldMk cId="148664239" sldId="263"/>
        </pc:sldMkLst>
        <pc:spChg chg="mod">
          <ac:chgData name="Lubomír Prokeš" userId="c6190586-327c-4754-acfe-3cab059996b7" providerId="ADAL" clId="{54FA4BF6-AE5C-4633-9B1D-B3003C0E22DC}" dt="2024-02-15T23:17:20.688" v="483" actId="2711"/>
          <ac:spMkLst>
            <pc:docMk/>
            <pc:sldMk cId="148664239" sldId="263"/>
            <ac:spMk id="17411" creationId="{00000000-0000-0000-0000-000000000000}"/>
          </ac:spMkLst>
        </pc:spChg>
        <pc:spChg chg="mod">
          <ac:chgData name="Lubomír Prokeš" userId="c6190586-327c-4754-acfe-3cab059996b7" providerId="ADAL" clId="{54FA4BF6-AE5C-4633-9B1D-B3003C0E22DC}" dt="2024-02-15T23:20:08.130" v="514" actId="20577"/>
          <ac:spMkLst>
            <pc:docMk/>
            <pc:sldMk cId="148664239" sldId="263"/>
            <ac:spMk id="17412" creationId="{00000000-0000-0000-0000-000000000000}"/>
          </ac:spMkLst>
        </pc:spChg>
      </pc:sldChg>
      <pc:sldChg chg="modSp mod">
        <pc:chgData name="Lubomír Prokeš" userId="c6190586-327c-4754-acfe-3cab059996b7" providerId="ADAL" clId="{54FA4BF6-AE5C-4633-9B1D-B3003C0E22DC}" dt="2024-02-15T23:21:36.985" v="551" actId="113"/>
        <pc:sldMkLst>
          <pc:docMk/>
          <pc:sldMk cId="2146379456" sldId="265"/>
        </pc:sldMkLst>
        <pc:spChg chg="mod">
          <ac:chgData name="Lubomír Prokeš" userId="c6190586-327c-4754-acfe-3cab059996b7" providerId="ADAL" clId="{54FA4BF6-AE5C-4633-9B1D-B3003C0E22DC}" dt="2024-02-15T23:21:36.985" v="551" actId="113"/>
          <ac:spMkLst>
            <pc:docMk/>
            <pc:sldMk cId="2146379456" sldId="265"/>
            <ac:spMk id="19460" creationId="{00000000-0000-0000-0000-000000000000}"/>
          </ac:spMkLst>
        </pc:spChg>
      </pc:sldChg>
      <pc:sldChg chg="modSp mod">
        <pc:chgData name="Lubomír Prokeš" userId="c6190586-327c-4754-acfe-3cab059996b7" providerId="ADAL" clId="{54FA4BF6-AE5C-4633-9B1D-B3003C0E22DC}" dt="2024-02-15T23:23:04.559" v="564" actId="2711"/>
        <pc:sldMkLst>
          <pc:docMk/>
          <pc:sldMk cId="1921971046" sldId="266"/>
        </pc:sldMkLst>
        <pc:spChg chg="mod">
          <ac:chgData name="Lubomír Prokeš" userId="c6190586-327c-4754-acfe-3cab059996b7" providerId="ADAL" clId="{54FA4BF6-AE5C-4633-9B1D-B3003C0E22DC}" dt="2024-02-15T23:23:04.559" v="564" actId="2711"/>
          <ac:spMkLst>
            <pc:docMk/>
            <pc:sldMk cId="1921971046" sldId="266"/>
            <ac:spMk id="2" creationId="{00000000-0000-0000-0000-000000000000}"/>
          </ac:spMkLst>
        </pc:spChg>
      </pc:sldChg>
      <pc:sldChg chg="modSp mod">
        <pc:chgData name="Lubomír Prokeš" userId="c6190586-327c-4754-acfe-3cab059996b7" providerId="ADAL" clId="{54FA4BF6-AE5C-4633-9B1D-B3003C0E22DC}" dt="2024-02-15T23:24:06.095" v="585" actId="255"/>
        <pc:sldMkLst>
          <pc:docMk/>
          <pc:sldMk cId="3877522802" sldId="268"/>
        </pc:sldMkLst>
        <pc:spChg chg="mod">
          <ac:chgData name="Lubomír Prokeš" userId="c6190586-327c-4754-acfe-3cab059996b7" providerId="ADAL" clId="{54FA4BF6-AE5C-4633-9B1D-B3003C0E22DC}" dt="2024-02-15T23:23:25.309" v="565" actId="255"/>
          <ac:spMkLst>
            <pc:docMk/>
            <pc:sldMk cId="3877522802" sldId="268"/>
            <ac:spMk id="22531" creationId="{00000000-0000-0000-0000-000000000000}"/>
          </ac:spMkLst>
        </pc:spChg>
        <pc:spChg chg="mod">
          <ac:chgData name="Lubomír Prokeš" userId="c6190586-327c-4754-acfe-3cab059996b7" providerId="ADAL" clId="{54FA4BF6-AE5C-4633-9B1D-B3003C0E22DC}" dt="2024-02-15T23:24:06.095" v="585" actId="255"/>
          <ac:spMkLst>
            <pc:docMk/>
            <pc:sldMk cId="3877522802" sldId="268"/>
            <ac:spMk id="22532" creationId="{00000000-0000-0000-0000-000000000000}"/>
          </ac:spMkLst>
        </pc:spChg>
      </pc:sldChg>
      <pc:sldChg chg="modSp mod">
        <pc:chgData name="Lubomír Prokeš" userId="c6190586-327c-4754-acfe-3cab059996b7" providerId="ADAL" clId="{54FA4BF6-AE5C-4633-9B1D-B3003C0E22DC}" dt="2024-02-15T23:29:07.641" v="634" actId="255"/>
        <pc:sldMkLst>
          <pc:docMk/>
          <pc:sldMk cId="255733280" sldId="335"/>
        </pc:sldMkLst>
        <pc:spChg chg="mod">
          <ac:chgData name="Lubomír Prokeš" userId="c6190586-327c-4754-acfe-3cab059996b7" providerId="ADAL" clId="{54FA4BF6-AE5C-4633-9B1D-B3003C0E22DC}" dt="2024-02-15T23:29:07.641" v="634" actId="255"/>
          <ac:spMkLst>
            <pc:docMk/>
            <pc:sldMk cId="255733280" sldId="335"/>
            <ac:spMk id="4" creationId="{00000000-0000-0000-0000-000000000000}"/>
          </ac:spMkLst>
        </pc:spChg>
      </pc:sldChg>
      <pc:sldChg chg="modSp mod">
        <pc:chgData name="Lubomír Prokeš" userId="c6190586-327c-4754-acfe-3cab059996b7" providerId="ADAL" clId="{54FA4BF6-AE5C-4633-9B1D-B3003C0E22DC}" dt="2024-02-15T22:37:17.040" v="66" actId="115"/>
        <pc:sldMkLst>
          <pc:docMk/>
          <pc:sldMk cId="1960778539" sldId="339"/>
        </pc:sldMkLst>
        <pc:spChg chg="mod">
          <ac:chgData name="Lubomír Prokeš" userId="c6190586-327c-4754-acfe-3cab059996b7" providerId="ADAL" clId="{54FA4BF6-AE5C-4633-9B1D-B3003C0E22DC}" dt="2024-02-15T22:37:17.040" v="66" actId="115"/>
          <ac:spMkLst>
            <pc:docMk/>
            <pc:sldMk cId="1960778539" sldId="339"/>
            <ac:spMk id="4" creationId="{00000000-0000-0000-0000-000000000000}"/>
          </ac:spMkLst>
        </pc:spChg>
      </pc:sldChg>
      <pc:sldChg chg="modSp mod">
        <pc:chgData name="Lubomír Prokeš" userId="c6190586-327c-4754-acfe-3cab059996b7" providerId="ADAL" clId="{54FA4BF6-AE5C-4633-9B1D-B3003C0E22DC}" dt="2024-02-15T23:11:35.292" v="401" actId="255"/>
        <pc:sldMkLst>
          <pc:docMk/>
          <pc:sldMk cId="1536058457" sldId="341"/>
        </pc:sldMkLst>
        <pc:spChg chg="mod">
          <ac:chgData name="Lubomír Prokeš" userId="c6190586-327c-4754-acfe-3cab059996b7" providerId="ADAL" clId="{54FA4BF6-AE5C-4633-9B1D-B3003C0E22DC}" dt="2024-02-15T23:11:35.292" v="401" actId="255"/>
          <ac:spMkLst>
            <pc:docMk/>
            <pc:sldMk cId="1536058457" sldId="341"/>
            <ac:spMk id="2" creationId="{00000000-0000-0000-0000-000000000000}"/>
          </ac:spMkLst>
        </pc:spChg>
      </pc:sldChg>
      <pc:sldChg chg="addSp modSp mod">
        <pc:chgData name="Lubomír Prokeš" userId="c6190586-327c-4754-acfe-3cab059996b7" providerId="ADAL" clId="{54FA4BF6-AE5C-4633-9B1D-B3003C0E22DC}" dt="2024-02-15T22:40:13.791" v="100" actId="1076"/>
        <pc:sldMkLst>
          <pc:docMk/>
          <pc:sldMk cId="3447513797" sldId="342"/>
        </pc:sldMkLst>
        <pc:spChg chg="add mod">
          <ac:chgData name="Lubomír Prokeš" userId="c6190586-327c-4754-acfe-3cab059996b7" providerId="ADAL" clId="{54FA4BF6-AE5C-4633-9B1D-B3003C0E22DC}" dt="2024-02-15T22:39:26.440" v="91" actId="1076"/>
          <ac:spMkLst>
            <pc:docMk/>
            <pc:sldMk cId="3447513797" sldId="342"/>
            <ac:spMk id="2" creationId="{EC0457E1-9033-5599-D6EA-0EF7FF88CF07}"/>
          </ac:spMkLst>
        </pc:spChg>
        <pc:spChg chg="add mod">
          <ac:chgData name="Lubomír Prokeš" userId="c6190586-327c-4754-acfe-3cab059996b7" providerId="ADAL" clId="{54FA4BF6-AE5C-4633-9B1D-B3003C0E22DC}" dt="2024-02-15T22:40:13.791" v="100" actId="1076"/>
          <ac:spMkLst>
            <pc:docMk/>
            <pc:sldMk cId="3447513797" sldId="342"/>
            <ac:spMk id="4" creationId="{EDA9CE13-F270-67C4-1E58-5B55E469D30D}"/>
          </ac:spMkLst>
        </pc:spChg>
        <pc:spChg chg="mod">
          <ac:chgData name="Lubomír Prokeš" userId="c6190586-327c-4754-acfe-3cab059996b7" providerId="ADAL" clId="{54FA4BF6-AE5C-4633-9B1D-B3003C0E22DC}" dt="2024-02-15T22:38:53.503" v="85" actId="255"/>
          <ac:spMkLst>
            <pc:docMk/>
            <pc:sldMk cId="3447513797" sldId="342"/>
            <ac:spMk id="5" creationId="{00000000-0000-0000-0000-000000000000}"/>
          </ac:spMkLst>
        </pc:spChg>
      </pc:sldChg>
      <pc:sldChg chg="modSp del mod">
        <pc:chgData name="Lubomír Prokeš" userId="c6190586-327c-4754-acfe-3cab059996b7" providerId="ADAL" clId="{54FA4BF6-AE5C-4633-9B1D-B3003C0E22DC}" dt="2024-02-15T22:42:16.872" v="152" actId="47"/>
        <pc:sldMkLst>
          <pc:docMk/>
          <pc:sldMk cId="1589570493" sldId="343"/>
        </pc:sldMkLst>
        <pc:spChg chg="mod">
          <ac:chgData name="Lubomír Prokeš" userId="c6190586-327c-4754-acfe-3cab059996b7" providerId="ADAL" clId="{54FA4BF6-AE5C-4633-9B1D-B3003C0E22DC}" dt="2024-02-15T22:40:44.996" v="106" actId="21"/>
          <ac:spMkLst>
            <pc:docMk/>
            <pc:sldMk cId="1589570493" sldId="343"/>
            <ac:spMk id="4" creationId="{00000000-0000-0000-0000-000000000000}"/>
          </ac:spMkLst>
        </pc:spChg>
      </pc:sldChg>
      <pc:sldChg chg="modSp mod">
        <pc:chgData name="Lubomír Prokeš" userId="c6190586-327c-4754-acfe-3cab059996b7" providerId="ADAL" clId="{54FA4BF6-AE5C-4633-9B1D-B3003C0E22DC}" dt="2024-02-15T23:28:11.281" v="626" actId="1076"/>
        <pc:sldMkLst>
          <pc:docMk/>
          <pc:sldMk cId="2628338310" sldId="345"/>
        </pc:sldMkLst>
        <pc:spChg chg="mod">
          <ac:chgData name="Lubomír Prokeš" userId="c6190586-327c-4754-acfe-3cab059996b7" providerId="ADAL" clId="{54FA4BF6-AE5C-4633-9B1D-B3003C0E22DC}" dt="2024-02-15T23:27:40.875" v="617" actId="113"/>
          <ac:spMkLst>
            <pc:docMk/>
            <pc:sldMk cId="2628338310" sldId="345"/>
            <ac:spMk id="6" creationId="{00000000-0000-0000-0000-000000000000}"/>
          </ac:spMkLst>
        </pc:spChg>
        <pc:spChg chg="mod">
          <ac:chgData name="Lubomír Prokeš" userId="c6190586-327c-4754-acfe-3cab059996b7" providerId="ADAL" clId="{54FA4BF6-AE5C-4633-9B1D-B3003C0E22DC}" dt="2024-02-15T23:28:08.238" v="625" actId="14100"/>
          <ac:spMkLst>
            <pc:docMk/>
            <pc:sldMk cId="2628338310" sldId="345"/>
            <ac:spMk id="9" creationId="{00000000-0000-0000-0000-000000000000}"/>
          </ac:spMkLst>
        </pc:spChg>
        <pc:spChg chg="mod">
          <ac:chgData name="Lubomír Prokeš" userId="c6190586-327c-4754-acfe-3cab059996b7" providerId="ADAL" clId="{54FA4BF6-AE5C-4633-9B1D-B3003C0E22DC}" dt="2024-02-15T23:27:31.869" v="615" actId="1076"/>
          <ac:spMkLst>
            <pc:docMk/>
            <pc:sldMk cId="2628338310" sldId="345"/>
            <ac:spMk id="11" creationId="{00000000-0000-0000-0000-000000000000}"/>
          </ac:spMkLst>
        </pc:spChg>
        <pc:picChg chg="mod">
          <ac:chgData name="Lubomír Prokeš" userId="c6190586-327c-4754-acfe-3cab059996b7" providerId="ADAL" clId="{54FA4BF6-AE5C-4633-9B1D-B3003C0E22DC}" dt="2024-02-15T23:28:11.281" v="626" actId="1076"/>
          <ac:picMkLst>
            <pc:docMk/>
            <pc:sldMk cId="2628338310" sldId="345"/>
            <ac:picMk id="10" creationId="{00000000-0000-0000-0000-000000000000}"/>
          </ac:picMkLst>
        </pc:picChg>
        <pc:picChg chg="mod">
          <ac:chgData name="Lubomír Prokeš" userId="c6190586-327c-4754-acfe-3cab059996b7" providerId="ADAL" clId="{54FA4BF6-AE5C-4633-9B1D-B3003C0E22DC}" dt="2024-02-15T23:27:33.944" v="616" actId="1076"/>
          <ac:picMkLst>
            <pc:docMk/>
            <pc:sldMk cId="2628338310" sldId="345"/>
            <ac:picMk id="13" creationId="{00000000-0000-0000-0000-000000000000}"/>
          </ac:picMkLst>
        </pc:picChg>
      </pc:sldChg>
      <pc:sldChg chg="modSp mod">
        <pc:chgData name="Lubomír Prokeš" userId="c6190586-327c-4754-acfe-3cab059996b7" providerId="ADAL" clId="{54FA4BF6-AE5C-4633-9B1D-B3003C0E22DC}" dt="2024-02-15T22:34:12.567" v="45" actId="115"/>
        <pc:sldMkLst>
          <pc:docMk/>
          <pc:sldMk cId="2803963168" sldId="346"/>
        </pc:sldMkLst>
        <pc:spChg chg="mod">
          <ac:chgData name="Lubomír Prokeš" userId="c6190586-327c-4754-acfe-3cab059996b7" providerId="ADAL" clId="{54FA4BF6-AE5C-4633-9B1D-B3003C0E22DC}" dt="2024-02-15T22:34:12.567" v="45" actId="115"/>
          <ac:spMkLst>
            <pc:docMk/>
            <pc:sldMk cId="2803963168" sldId="346"/>
            <ac:spMk id="4" creationId="{00000000-0000-0000-0000-000000000000}"/>
          </ac:spMkLst>
        </pc:spChg>
        <pc:spChg chg="mod">
          <ac:chgData name="Lubomír Prokeš" userId="c6190586-327c-4754-acfe-3cab059996b7" providerId="ADAL" clId="{54FA4BF6-AE5C-4633-9B1D-B3003C0E22DC}" dt="2024-02-15T22:33:42.950" v="39" actId="255"/>
          <ac:spMkLst>
            <pc:docMk/>
            <pc:sldMk cId="2803963168" sldId="346"/>
            <ac:spMk id="8" creationId="{00000000-0000-0000-0000-000000000000}"/>
          </ac:spMkLst>
        </pc:spChg>
      </pc:sldChg>
      <pc:sldChg chg="modSp mod">
        <pc:chgData name="Lubomír Prokeš" userId="c6190586-327c-4754-acfe-3cab059996b7" providerId="ADAL" clId="{54FA4BF6-AE5C-4633-9B1D-B3003C0E22DC}" dt="2024-02-15T22:35:54.716" v="55" actId="255"/>
        <pc:sldMkLst>
          <pc:docMk/>
          <pc:sldMk cId="44471916" sldId="348"/>
        </pc:sldMkLst>
        <pc:spChg chg="mod">
          <ac:chgData name="Lubomír Prokeš" userId="c6190586-327c-4754-acfe-3cab059996b7" providerId="ADAL" clId="{54FA4BF6-AE5C-4633-9B1D-B3003C0E22DC}" dt="2024-02-15T22:35:54.716" v="55" actId="255"/>
          <ac:spMkLst>
            <pc:docMk/>
            <pc:sldMk cId="44471916" sldId="348"/>
            <ac:spMk id="13316" creationId="{00000000-0000-0000-0000-000000000000}"/>
          </ac:spMkLst>
        </pc:spChg>
      </pc:sldChg>
      <pc:sldChg chg="addSp modSp mod">
        <pc:chgData name="Lubomír Prokeš" userId="c6190586-327c-4754-acfe-3cab059996b7" providerId="ADAL" clId="{54FA4BF6-AE5C-4633-9B1D-B3003C0E22DC}" dt="2024-02-15T22:42:06.357" v="151" actId="1076"/>
        <pc:sldMkLst>
          <pc:docMk/>
          <pc:sldMk cId="3474689668" sldId="349"/>
        </pc:sldMkLst>
        <pc:spChg chg="add mod">
          <ac:chgData name="Lubomír Prokeš" userId="c6190586-327c-4754-acfe-3cab059996b7" providerId="ADAL" clId="{54FA4BF6-AE5C-4633-9B1D-B3003C0E22DC}" dt="2024-02-15T22:40:57.914" v="111" actId="255"/>
          <ac:spMkLst>
            <pc:docMk/>
            <pc:sldMk cId="3474689668" sldId="349"/>
            <ac:spMk id="3" creationId="{DBDA04A2-2A52-DBB6-2183-9127472C74EE}"/>
          </ac:spMkLst>
        </pc:spChg>
        <pc:spChg chg="mod">
          <ac:chgData name="Lubomír Prokeš" userId="c6190586-327c-4754-acfe-3cab059996b7" providerId="ADAL" clId="{54FA4BF6-AE5C-4633-9B1D-B3003C0E22DC}" dt="2024-02-15T22:42:06.357" v="151" actId="1076"/>
          <ac:spMkLst>
            <pc:docMk/>
            <pc:sldMk cId="3474689668" sldId="349"/>
            <ac:spMk id="5" creationId="{00000000-0000-0000-0000-000000000000}"/>
          </ac:spMkLst>
        </pc:spChg>
        <pc:spChg chg="add mod">
          <ac:chgData name="Lubomír Prokeš" userId="c6190586-327c-4754-acfe-3cab059996b7" providerId="ADAL" clId="{54FA4BF6-AE5C-4633-9B1D-B3003C0E22DC}" dt="2024-02-15T22:41:59.421" v="148" actId="255"/>
          <ac:spMkLst>
            <pc:docMk/>
            <pc:sldMk cId="3474689668" sldId="349"/>
            <ac:spMk id="6" creationId="{BBC67331-B6CF-1484-E166-1807E387C0CD}"/>
          </ac:spMkLst>
        </pc:spChg>
        <pc:picChg chg="mod">
          <ac:chgData name="Lubomír Prokeš" userId="c6190586-327c-4754-acfe-3cab059996b7" providerId="ADAL" clId="{54FA4BF6-AE5C-4633-9B1D-B3003C0E22DC}" dt="2024-02-15T22:41:03.820" v="112" actId="14100"/>
          <ac:picMkLst>
            <pc:docMk/>
            <pc:sldMk cId="3474689668" sldId="349"/>
            <ac:picMk id="3075" creationId="{00000000-0000-0000-0000-000000000000}"/>
          </ac:picMkLst>
        </pc:picChg>
        <pc:picChg chg="mod">
          <ac:chgData name="Lubomír Prokeš" userId="c6190586-327c-4754-acfe-3cab059996b7" providerId="ADAL" clId="{54FA4BF6-AE5C-4633-9B1D-B3003C0E22DC}" dt="2024-02-15T22:40:27.572" v="101" actId="1076"/>
          <ac:picMkLst>
            <pc:docMk/>
            <pc:sldMk cId="3474689668" sldId="349"/>
            <ac:picMk id="3077" creationId="{00000000-0000-0000-0000-000000000000}"/>
          </ac:picMkLst>
        </pc:picChg>
      </pc:sldChg>
      <pc:sldChg chg="modSp mod">
        <pc:chgData name="Lubomír Prokeš" userId="c6190586-327c-4754-acfe-3cab059996b7" providerId="ADAL" clId="{54FA4BF6-AE5C-4633-9B1D-B3003C0E22DC}" dt="2024-02-15T22:38:19.138" v="81" actId="115"/>
        <pc:sldMkLst>
          <pc:docMk/>
          <pc:sldMk cId="1569901666" sldId="351"/>
        </pc:sldMkLst>
        <pc:spChg chg="mod">
          <ac:chgData name="Lubomír Prokeš" userId="c6190586-327c-4754-acfe-3cab059996b7" providerId="ADAL" clId="{54FA4BF6-AE5C-4633-9B1D-B3003C0E22DC}" dt="2024-02-15T22:38:19.138" v="81" actId="115"/>
          <ac:spMkLst>
            <pc:docMk/>
            <pc:sldMk cId="1569901666" sldId="351"/>
            <ac:spMk id="4" creationId="{00000000-0000-0000-0000-000000000000}"/>
          </ac:spMkLst>
        </pc:spChg>
      </pc:sldChg>
      <pc:sldChg chg="modSp mod">
        <pc:chgData name="Lubomír Prokeš" userId="c6190586-327c-4754-acfe-3cab059996b7" providerId="ADAL" clId="{54FA4BF6-AE5C-4633-9B1D-B3003C0E22DC}" dt="2024-02-15T23:18:24.449" v="492" actId="255"/>
        <pc:sldMkLst>
          <pc:docMk/>
          <pc:sldMk cId="2901853267" sldId="352"/>
        </pc:sldMkLst>
        <pc:spChg chg="mod">
          <ac:chgData name="Lubomír Prokeš" userId="c6190586-327c-4754-acfe-3cab059996b7" providerId="ADAL" clId="{54FA4BF6-AE5C-4633-9B1D-B3003C0E22DC}" dt="2024-02-15T23:18:24.449" v="492" actId="255"/>
          <ac:spMkLst>
            <pc:docMk/>
            <pc:sldMk cId="2901853267" sldId="352"/>
            <ac:spMk id="4" creationId="{00000000-0000-0000-0000-000000000000}"/>
          </ac:spMkLst>
        </pc:spChg>
      </pc:sldChg>
      <pc:sldChg chg="modSp mod">
        <pc:chgData name="Lubomír Prokeš" userId="c6190586-327c-4754-acfe-3cab059996b7" providerId="ADAL" clId="{54FA4BF6-AE5C-4633-9B1D-B3003C0E22DC}" dt="2024-02-15T23:37:23.891" v="726" actId="1076"/>
        <pc:sldMkLst>
          <pc:docMk/>
          <pc:sldMk cId="208464044" sldId="353"/>
        </pc:sldMkLst>
        <pc:spChg chg="mod">
          <ac:chgData name="Lubomír Prokeš" userId="c6190586-327c-4754-acfe-3cab059996b7" providerId="ADAL" clId="{54FA4BF6-AE5C-4633-9B1D-B3003C0E22DC}" dt="2024-02-15T23:37:08.697" v="724" actId="2711"/>
          <ac:spMkLst>
            <pc:docMk/>
            <pc:sldMk cId="208464044" sldId="353"/>
            <ac:spMk id="4" creationId="{00000000-0000-0000-0000-000000000000}"/>
          </ac:spMkLst>
        </pc:spChg>
        <pc:spChg chg="mod">
          <ac:chgData name="Lubomír Prokeš" userId="c6190586-327c-4754-acfe-3cab059996b7" providerId="ADAL" clId="{54FA4BF6-AE5C-4633-9B1D-B3003C0E22DC}" dt="2024-02-15T23:37:15.313" v="725" actId="2711"/>
          <ac:spMkLst>
            <pc:docMk/>
            <pc:sldMk cId="208464044" sldId="353"/>
            <ac:spMk id="5" creationId="{00000000-0000-0000-0000-000000000000}"/>
          </ac:spMkLst>
        </pc:spChg>
        <pc:picChg chg="mod">
          <ac:chgData name="Lubomír Prokeš" userId="c6190586-327c-4754-acfe-3cab059996b7" providerId="ADAL" clId="{54FA4BF6-AE5C-4633-9B1D-B3003C0E22DC}" dt="2024-02-15T23:37:23.891" v="726" actId="1076"/>
          <ac:picMkLst>
            <pc:docMk/>
            <pc:sldMk cId="208464044" sldId="353"/>
            <ac:picMk id="5121" creationId="{00000000-0000-0000-0000-000000000000}"/>
          </ac:picMkLst>
        </pc:picChg>
      </pc:sldChg>
      <pc:sldChg chg="modSp mod">
        <pc:chgData name="Lubomír Prokeš" userId="c6190586-327c-4754-acfe-3cab059996b7" providerId="ADAL" clId="{54FA4BF6-AE5C-4633-9B1D-B3003C0E22DC}" dt="2024-02-15T23:17:49.754" v="487" actId="14100"/>
        <pc:sldMkLst>
          <pc:docMk/>
          <pc:sldMk cId="1557548526" sldId="355"/>
        </pc:sldMkLst>
        <pc:spChg chg="mod">
          <ac:chgData name="Lubomír Prokeš" userId="c6190586-327c-4754-acfe-3cab059996b7" providerId="ADAL" clId="{54FA4BF6-AE5C-4633-9B1D-B3003C0E22DC}" dt="2024-02-15T23:17:49.754" v="487" actId="14100"/>
          <ac:spMkLst>
            <pc:docMk/>
            <pc:sldMk cId="1557548526" sldId="355"/>
            <ac:spMk id="2" creationId="{00000000-0000-0000-0000-000000000000}"/>
          </ac:spMkLst>
        </pc:spChg>
        <pc:spChg chg="mod">
          <ac:chgData name="Lubomír Prokeš" userId="c6190586-327c-4754-acfe-3cab059996b7" providerId="ADAL" clId="{54FA4BF6-AE5C-4633-9B1D-B3003C0E22DC}" dt="2024-02-15T23:17:37.753" v="485" actId="1076"/>
          <ac:spMkLst>
            <pc:docMk/>
            <pc:sldMk cId="1557548526" sldId="355"/>
            <ac:spMk id="3" creationId="{00000000-0000-0000-0000-000000000000}"/>
          </ac:spMkLst>
        </pc:spChg>
      </pc:sldChg>
      <pc:sldChg chg="modSp mod">
        <pc:chgData name="Lubomír Prokeš" userId="c6190586-327c-4754-acfe-3cab059996b7" providerId="ADAL" clId="{54FA4BF6-AE5C-4633-9B1D-B3003C0E22DC}" dt="2024-02-15T23:04:32.911" v="334" actId="113"/>
        <pc:sldMkLst>
          <pc:docMk/>
          <pc:sldMk cId="1158160322" sldId="359"/>
        </pc:sldMkLst>
        <pc:spChg chg="mod">
          <ac:chgData name="Lubomír Prokeš" userId="c6190586-327c-4754-acfe-3cab059996b7" providerId="ADAL" clId="{54FA4BF6-AE5C-4633-9B1D-B3003C0E22DC}" dt="2024-02-15T23:04:32.911" v="334" actId="113"/>
          <ac:spMkLst>
            <pc:docMk/>
            <pc:sldMk cId="1158160322" sldId="359"/>
            <ac:spMk id="4" creationId="{00000000-0000-0000-0000-000000000000}"/>
          </ac:spMkLst>
        </pc:spChg>
      </pc:sldChg>
      <pc:sldChg chg="addSp delSp modSp mod">
        <pc:chgData name="Lubomír Prokeš" userId="c6190586-327c-4754-acfe-3cab059996b7" providerId="ADAL" clId="{54FA4BF6-AE5C-4633-9B1D-B3003C0E22DC}" dt="2024-02-15T23:07:42.277" v="366" actId="115"/>
        <pc:sldMkLst>
          <pc:docMk/>
          <pc:sldMk cId="1398652546" sldId="360"/>
        </pc:sldMkLst>
        <pc:spChg chg="mod">
          <ac:chgData name="Lubomír Prokeš" userId="c6190586-327c-4754-acfe-3cab059996b7" providerId="ADAL" clId="{54FA4BF6-AE5C-4633-9B1D-B3003C0E22DC}" dt="2024-02-15T23:07:42.277" v="366" actId="115"/>
          <ac:spMkLst>
            <pc:docMk/>
            <pc:sldMk cId="1398652546" sldId="360"/>
            <ac:spMk id="4" creationId="{00000000-0000-0000-0000-000000000000}"/>
          </ac:spMkLst>
        </pc:spChg>
        <pc:picChg chg="add del mod">
          <ac:chgData name="Lubomír Prokeš" userId="c6190586-327c-4754-acfe-3cab059996b7" providerId="ADAL" clId="{54FA4BF6-AE5C-4633-9B1D-B3003C0E22DC}" dt="2024-02-15T23:06:26.687" v="352" actId="478"/>
          <ac:picMkLst>
            <pc:docMk/>
            <pc:sldMk cId="1398652546" sldId="360"/>
            <ac:picMk id="3074" creationId="{2273BB53-41F1-448A-6486-9861D438D802}"/>
          </ac:picMkLst>
        </pc:picChg>
        <pc:picChg chg="add mod">
          <ac:chgData name="Lubomír Prokeš" userId="c6190586-327c-4754-acfe-3cab059996b7" providerId="ADAL" clId="{54FA4BF6-AE5C-4633-9B1D-B3003C0E22DC}" dt="2024-02-15T23:05:50.486" v="350" actId="1076"/>
          <ac:picMkLst>
            <pc:docMk/>
            <pc:sldMk cId="1398652546" sldId="360"/>
            <ac:picMk id="3076" creationId="{2FEC06FE-52F2-E3F9-181B-7C1C9048C892}"/>
          </ac:picMkLst>
        </pc:picChg>
        <pc:picChg chg="add mod">
          <ac:chgData name="Lubomír Prokeš" userId="c6190586-327c-4754-acfe-3cab059996b7" providerId="ADAL" clId="{54FA4BF6-AE5C-4633-9B1D-B3003C0E22DC}" dt="2024-02-15T23:07:22.069" v="364" actId="1076"/>
          <ac:picMkLst>
            <pc:docMk/>
            <pc:sldMk cId="1398652546" sldId="360"/>
            <ac:picMk id="3078" creationId="{71109912-6684-4D77-2060-90BC5DFD1E6A}"/>
          </ac:picMkLst>
        </pc:picChg>
        <pc:picChg chg="add mod">
          <ac:chgData name="Lubomír Prokeš" userId="c6190586-327c-4754-acfe-3cab059996b7" providerId="ADAL" clId="{54FA4BF6-AE5C-4633-9B1D-B3003C0E22DC}" dt="2024-02-15T23:07:15.370" v="361" actId="1076"/>
          <ac:picMkLst>
            <pc:docMk/>
            <pc:sldMk cId="1398652546" sldId="360"/>
            <ac:picMk id="3080" creationId="{C7A4E433-CECC-12FA-4477-9FC18FFE7AC4}"/>
          </ac:picMkLst>
        </pc:picChg>
      </pc:sldChg>
      <pc:sldChg chg="addSp modSp mod">
        <pc:chgData name="Lubomír Prokeš" userId="c6190586-327c-4754-acfe-3cab059996b7" providerId="ADAL" clId="{54FA4BF6-AE5C-4633-9B1D-B3003C0E22DC}" dt="2024-02-15T23:13:00.365" v="419" actId="115"/>
        <pc:sldMkLst>
          <pc:docMk/>
          <pc:sldMk cId="2970610802" sldId="362"/>
        </pc:sldMkLst>
        <pc:spChg chg="add mod">
          <ac:chgData name="Lubomír Prokeš" userId="c6190586-327c-4754-acfe-3cab059996b7" providerId="ADAL" clId="{54FA4BF6-AE5C-4633-9B1D-B3003C0E22DC}" dt="2024-02-15T23:12:39.730" v="418" actId="255"/>
          <ac:spMkLst>
            <pc:docMk/>
            <pc:sldMk cId="2970610802" sldId="362"/>
            <ac:spMk id="3" creationId="{391DAB34-7D86-2359-89E2-7E26AEFC6CAC}"/>
          </ac:spMkLst>
        </pc:spChg>
        <pc:spChg chg="mod">
          <ac:chgData name="Lubomír Prokeš" userId="c6190586-327c-4754-acfe-3cab059996b7" providerId="ADAL" clId="{54FA4BF6-AE5C-4633-9B1D-B3003C0E22DC}" dt="2024-02-15T23:13:00.365" v="419" actId="115"/>
          <ac:spMkLst>
            <pc:docMk/>
            <pc:sldMk cId="2970610802" sldId="362"/>
            <ac:spMk id="4" creationId="{00000000-0000-0000-0000-000000000000}"/>
          </ac:spMkLst>
        </pc:spChg>
      </pc:sldChg>
      <pc:sldChg chg="modSp mod">
        <pc:chgData name="Lubomír Prokeš" userId="c6190586-327c-4754-acfe-3cab059996b7" providerId="ADAL" clId="{54FA4BF6-AE5C-4633-9B1D-B3003C0E22DC}" dt="2024-02-15T23:17:02.925" v="481" actId="115"/>
        <pc:sldMkLst>
          <pc:docMk/>
          <pc:sldMk cId="383788932" sldId="364"/>
        </pc:sldMkLst>
        <pc:spChg chg="mod">
          <ac:chgData name="Lubomír Prokeš" userId="c6190586-327c-4754-acfe-3cab059996b7" providerId="ADAL" clId="{54FA4BF6-AE5C-4633-9B1D-B3003C0E22DC}" dt="2024-02-15T23:17:02.925" v="481" actId="115"/>
          <ac:spMkLst>
            <pc:docMk/>
            <pc:sldMk cId="383788932" sldId="364"/>
            <ac:spMk id="4" creationId="{00000000-0000-0000-0000-000000000000}"/>
          </ac:spMkLst>
        </pc:spChg>
      </pc:sldChg>
      <pc:sldChg chg="modSp mod">
        <pc:chgData name="Lubomír Prokeš" userId="c6190586-327c-4754-acfe-3cab059996b7" providerId="ADAL" clId="{54FA4BF6-AE5C-4633-9B1D-B3003C0E22DC}" dt="2024-02-15T23:14:51.671" v="432" actId="115"/>
        <pc:sldMkLst>
          <pc:docMk/>
          <pc:sldMk cId="2038307052" sldId="365"/>
        </pc:sldMkLst>
        <pc:spChg chg="mod">
          <ac:chgData name="Lubomír Prokeš" userId="c6190586-327c-4754-acfe-3cab059996b7" providerId="ADAL" clId="{54FA4BF6-AE5C-4633-9B1D-B3003C0E22DC}" dt="2024-02-15T23:14:51.671" v="432" actId="115"/>
          <ac:spMkLst>
            <pc:docMk/>
            <pc:sldMk cId="2038307052" sldId="365"/>
            <ac:spMk id="4" creationId="{00000000-0000-0000-0000-000000000000}"/>
          </ac:spMkLst>
        </pc:spChg>
      </pc:sldChg>
      <pc:sldChg chg="addSp modSp mod">
        <pc:chgData name="Lubomír Prokeš" userId="c6190586-327c-4754-acfe-3cab059996b7" providerId="ADAL" clId="{54FA4BF6-AE5C-4633-9B1D-B3003C0E22DC}" dt="2024-02-15T22:51:32.444" v="236" actId="113"/>
        <pc:sldMkLst>
          <pc:docMk/>
          <pc:sldMk cId="1981640809" sldId="367"/>
        </pc:sldMkLst>
        <pc:spChg chg="add mod">
          <ac:chgData name="Lubomír Prokeš" userId="c6190586-327c-4754-acfe-3cab059996b7" providerId="ADAL" clId="{54FA4BF6-AE5C-4633-9B1D-B3003C0E22DC}" dt="2024-02-15T22:51:32.444" v="236" actId="113"/>
          <ac:spMkLst>
            <pc:docMk/>
            <pc:sldMk cId="1981640809" sldId="367"/>
            <ac:spMk id="3" creationId="{83A96BA6-3572-20EE-9D44-C4D360537824}"/>
          </ac:spMkLst>
        </pc:spChg>
        <pc:spChg chg="mod">
          <ac:chgData name="Lubomír Prokeš" userId="c6190586-327c-4754-acfe-3cab059996b7" providerId="ADAL" clId="{54FA4BF6-AE5C-4633-9B1D-B3003C0E22DC}" dt="2024-02-15T22:51:06.499" v="231" actId="1076"/>
          <ac:spMkLst>
            <pc:docMk/>
            <pc:sldMk cId="1981640809" sldId="367"/>
            <ac:spMk id="4" creationId="{00000000-0000-0000-0000-000000000000}"/>
          </ac:spMkLst>
        </pc:spChg>
      </pc:sldChg>
      <pc:sldChg chg="modSp mod">
        <pc:chgData name="Lubomír Prokeš" userId="c6190586-327c-4754-acfe-3cab059996b7" providerId="ADAL" clId="{54FA4BF6-AE5C-4633-9B1D-B3003C0E22DC}" dt="2024-02-15T22:51:43.574" v="237" actId="2711"/>
        <pc:sldMkLst>
          <pc:docMk/>
          <pc:sldMk cId="1131898076" sldId="370"/>
        </pc:sldMkLst>
        <pc:spChg chg="mod">
          <ac:chgData name="Lubomír Prokeš" userId="c6190586-327c-4754-acfe-3cab059996b7" providerId="ADAL" clId="{54FA4BF6-AE5C-4633-9B1D-B3003C0E22DC}" dt="2024-02-15T22:51:43.574" v="237" actId="2711"/>
          <ac:spMkLst>
            <pc:docMk/>
            <pc:sldMk cId="1131898076" sldId="370"/>
            <ac:spMk id="4" creationId="{00000000-0000-0000-0000-000000000000}"/>
          </ac:spMkLst>
        </pc:spChg>
      </pc:sldChg>
      <pc:sldChg chg="modSp mod">
        <pc:chgData name="Lubomír Prokeš" userId="c6190586-327c-4754-acfe-3cab059996b7" providerId="ADAL" clId="{54FA4BF6-AE5C-4633-9B1D-B3003C0E22DC}" dt="2024-02-15T22:52:07.486" v="238" actId="2711"/>
        <pc:sldMkLst>
          <pc:docMk/>
          <pc:sldMk cId="2059454895" sldId="371"/>
        </pc:sldMkLst>
        <pc:spChg chg="mod">
          <ac:chgData name="Lubomír Prokeš" userId="c6190586-327c-4754-acfe-3cab059996b7" providerId="ADAL" clId="{54FA4BF6-AE5C-4633-9B1D-B3003C0E22DC}" dt="2024-02-15T22:52:07.486" v="238" actId="2711"/>
          <ac:spMkLst>
            <pc:docMk/>
            <pc:sldMk cId="2059454895" sldId="371"/>
            <ac:spMk id="4" creationId="{00000000-0000-0000-0000-000000000000}"/>
          </ac:spMkLst>
        </pc:spChg>
      </pc:sldChg>
      <pc:sldChg chg="addSp modSp mod">
        <pc:chgData name="Lubomír Prokeš" userId="c6190586-327c-4754-acfe-3cab059996b7" providerId="ADAL" clId="{54FA4BF6-AE5C-4633-9B1D-B3003C0E22DC}" dt="2024-02-15T22:54:33.276" v="269" actId="20577"/>
        <pc:sldMkLst>
          <pc:docMk/>
          <pc:sldMk cId="1140886037" sldId="372"/>
        </pc:sldMkLst>
        <pc:spChg chg="add mod">
          <ac:chgData name="Lubomír Prokeš" userId="c6190586-327c-4754-acfe-3cab059996b7" providerId="ADAL" clId="{54FA4BF6-AE5C-4633-9B1D-B3003C0E22DC}" dt="2024-02-15T22:53:13.998" v="256" actId="255"/>
          <ac:spMkLst>
            <pc:docMk/>
            <pc:sldMk cId="1140886037" sldId="372"/>
            <ac:spMk id="3" creationId="{A819F344-97E7-A87E-D18F-1E4B76477795}"/>
          </ac:spMkLst>
        </pc:spChg>
        <pc:spChg chg="mod">
          <ac:chgData name="Lubomír Prokeš" userId="c6190586-327c-4754-acfe-3cab059996b7" providerId="ADAL" clId="{54FA4BF6-AE5C-4633-9B1D-B3003C0E22DC}" dt="2024-02-15T22:54:33.276" v="269" actId="20577"/>
          <ac:spMkLst>
            <pc:docMk/>
            <pc:sldMk cId="1140886037" sldId="372"/>
            <ac:spMk id="4" creationId="{00000000-0000-0000-0000-000000000000}"/>
          </ac:spMkLst>
        </pc:spChg>
      </pc:sldChg>
      <pc:sldChg chg="addSp modSp mod">
        <pc:chgData name="Lubomír Prokeš" userId="c6190586-327c-4754-acfe-3cab059996b7" providerId="ADAL" clId="{54FA4BF6-AE5C-4633-9B1D-B3003C0E22DC}" dt="2024-02-15T22:58:15.829" v="311" actId="1076"/>
        <pc:sldMkLst>
          <pc:docMk/>
          <pc:sldMk cId="3250192156" sldId="373"/>
        </pc:sldMkLst>
        <pc:spChg chg="mod">
          <ac:chgData name="Lubomír Prokeš" userId="c6190586-327c-4754-acfe-3cab059996b7" providerId="ADAL" clId="{54FA4BF6-AE5C-4633-9B1D-B3003C0E22DC}" dt="2024-02-15T22:58:12.898" v="310" actId="115"/>
          <ac:spMkLst>
            <pc:docMk/>
            <pc:sldMk cId="3250192156" sldId="373"/>
            <ac:spMk id="4" creationId="{00000000-0000-0000-0000-000000000000}"/>
          </ac:spMkLst>
        </pc:spChg>
        <pc:picChg chg="add mod">
          <ac:chgData name="Lubomír Prokeš" userId="c6190586-327c-4754-acfe-3cab059996b7" providerId="ADAL" clId="{54FA4BF6-AE5C-4633-9B1D-B3003C0E22DC}" dt="2024-02-15T22:58:15.829" v="311" actId="1076"/>
          <ac:picMkLst>
            <pc:docMk/>
            <pc:sldMk cId="3250192156" sldId="373"/>
            <ac:picMk id="2050" creationId="{C3EC8F0C-C170-FAAB-5CF6-BB71F8594F51}"/>
          </ac:picMkLst>
        </pc:picChg>
      </pc:sldChg>
      <pc:sldChg chg="modSp mod">
        <pc:chgData name="Lubomír Prokeš" userId="c6190586-327c-4754-acfe-3cab059996b7" providerId="ADAL" clId="{54FA4BF6-AE5C-4633-9B1D-B3003C0E22DC}" dt="2024-02-15T22:45:03.706" v="185" actId="115"/>
        <pc:sldMkLst>
          <pc:docMk/>
          <pc:sldMk cId="2855137393" sldId="401"/>
        </pc:sldMkLst>
        <pc:spChg chg="mod">
          <ac:chgData name="Lubomír Prokeš" userId="c6190586-327c-4754-acfe-3cab059996b7" providerId="ADAL" clId="{54FA4BF6-AE5C-4633-9B1D-B3003C0E22DC}" dt="2024-02-15T22:42:38.252" v="157" actId="2711"/>
          <ac:spMkLst>
            <pc:docMk/>
            <pc:sldMk cId="2855137393" sldId="401"/>
            <ac:spMk id="3" creationId="{00000000-0000-0000-0000-000000000000}"/>
          </ac:spMkLst>
        </pc:spChg>
        <pc:spChg chg="mod">
          <ac:chgData name="Lubomír Prokeš" userId="c6190586-327c-4754-acfe-3cab059996b7" providerId="ADAL" clId="{54FA4BF6-AE5C-4633-9B1D-B3003C0E22DC}" dt="2024-02-15T22:45:03.706" v="185" actId="115"/>
          <ac:spMkLst>
            <pc:docMk/>
            <pc:sldMk cId="2855137393" sldId="401"/>
            <ac:spMk id="4" creationId="{00000000-0000-0000-0000-000000000000}"/>
          </ac:spMkLst>
        </pc:spChg>
      </pc:sldChg>
      <pc:sldChg chg="modSp mod">
        <pc:chgData name="Lubomír Prokeš" userId="c6190586-327c-4754-acfe-3cab059996b7" providerId="ADAL" clId="{54FA4BF6-AE5C-4633-9B1D-B3003C0E22DC}" dt="2024-02-15T22:45:23.987" v="188" actId="115"/>
        <pc:sldMkLst>
          <pc:docMk/>
          <pc:sldMk cId="2136995232" sldId="402"/>
        </pc:sldMkLst>
        <pc:spChg chg="mod">
          <ac:chgData name="Lubomír Prokeš" userId="c6190586-327c-4754-acfe-3cab059996b7" providerId="ADAL" clId="{54FA4BF6-AE5C-4633-9B1D-B3003C0E22DC}" dt="2024-02-15T22:45:23.987" v="188" actId="115"/>
          <ac:spMkLst>
            <pc:docMk/>
            <pc:sldMk cId="2136995232" sldId="402"/>
            <ac:spMk id="4" creationId="{00000000-0000-0000-0000-000000000000}"/>
          </ac:spMkLst>
        </pc:spChg>
      </pc:sldChg>
      <pc:sldChg chg="modSp mod">
        <pc:chgData name="Lubomír Prokeš" userId="c6190586-327c-4754-acfe-3cab059996b7" providerId="ADAL" clId="{54FA4BF6-AE5C-4633-9B1D-B3003C0E22DC}" dt="2024-02-15T22:52:21.232" v="239" actId="2711"/>
        <pc:sldMkLst>
          <pc:docMk/>
          <pc:sldMk cId="2449852416" sldId="403"/>
        </pc:sldMkLst>
        <pc:spChg chg="mod">
          <ac:chgData name="Lubomír Prokeš" userId="c6190586-327c-4754-acfe-3cab059996b7" providerId="ADAL" clId="{54FA4BF6-AE5C-4633-9B1D-B3003C0E22DC}" dt="2024-02-15T22:52:21.232" v="239" actId="2711"/>
          <ac:spMkLst>
            <pc:docMk/>
            <pc:sldMk cId="2449852416" sldId="403"/>
            <ac:spMk id="4" creationId="{00000000-0000-0000-0000-000000000000}"/>
          </ac:spMkLst>
        </pc:spChg>
      </pc:sldChg>
      <pc:sldChg chg="addSp modSp mod">
        <pc:chgData name="Lubomír Prokeš" userId="c6190586-327c-4754-acfe-3cab059996b7" providerId="ADAL" clId="{54FA4BF6-AE5C-4633-9B1D-B3003C0E22DC}" dt="2024-02-15T22:56:07.489" v="300" actId="1076"/>
        <pc:sldMkLst>
          <pc:docMk/>
          <pc:sldMk cId="682183990" sldId="404"/>
        </pc:sldMkLst>
        <pc:spChg chg="add mod">
          <ac:chgData name="Lubomír Prokeš" userId="c6190586-327c-4754-acfe-3cab059996b7" providerId="ADAL" clId="{54FA4BF6-AE5C-4633-9B1D-B3003C0E22DC}" dt="2024-02-15T22:55:38.013" v="292" actId="113"/>
          <ac:spMkLst>
            <pc:docMk/>
            <pc:sldMk cId="682183990" sldId="404"/>
            <ac:spMk id="3" creationId="{753CE486-C1FA-10C2-2892-36C7979F1D04}"/>
          </ac:spMkLst>
        </pc:spChg>
        <pc:spChg chg="mod">
          <ac:chgData name="Lubomír Prokeš" userId="c6190586-327c-4754-acfe-3cab059996b7" providerId="ADAL" clId="{54FA4BF6-AE5C-4633-9B1D-B3003C0E22DC}" dt="2024-02-15T22:56:07.489" v="300" actId="1076"/>
          <ac:spMkLst>
            <pc:docMk/>
            <pc:sldMk cId="682183990" sldId="404"/>
            <ac:spMk id="4" creationId="{00000000-0000-0000-0000-000000000000}"/>
          </ac:spMkLst>
        </pc:spChg>
      </pc:sldChg>
      <pc:sldChg chg="modSp mod">
        <pc:chgData name="Lubomír Prokeš" userId="c6190586-327c-4754-acfe-3cab059996b7" providerId="ADAL" clId="{54FA4BF6-AE5C-4633-9B1D-B3003C0E22DC}" dt="2024-02-15T22:59:41.865" v="324" actId="115"/>
        <pc:sldMkLst>
          <pc:docMk/>
          <pc:sldMk cId="498375847" sldId="406"/>
        </pc:sldMkLst>
        <pc:spChg chg="mod">
          <ac:chgData name="Lubomír Prokeš" userId="c6190586-327c-4754-acfe-3cab059996b7" providerId="ADAL" clId="{54FA4BF6-AE5C-4633-9B1D-B3003C0E22DC}" dt="2024-02-15T22:59:41.865" v="324" actId="115"/>
          <ac:spMkLst>
            <pc:docMk/>
            <pc:sldMk cId="498375847" sldId="406"/>
            <ac:spMk id="2" creationId="{00000000-0000-0000-0000-000000000000}"/>
          </ac:spMkLst>
        </pc:spChg>
      </pc:sldChg>
      <pc:sldChg chg="modSp mod">
        <pc:chgData name="Lubomír Prokeš" userId="c6190586-327c-4754-acfe-3cab059996b7" providerId="ADAL" clId="{54FA4BF6-AE5C-4633-9B1D-B3003C0E22DC}" dt="2024-02-15T23:09:47.051" v="386" actId="14100"/>
        <pc:sldMkLst>
          <pc:docMk/>
          <pc:sldMk cId="1755654653" sldId="407"/>
        </pc:sldMkLst>
        <pc:spChg chg="mod">
          <ac:chgData name="Lubomír Prokeš" userId="c6190586-327c-4754-acfe-3cab059996b7" providerId="ADAL" clId="{54FA4BF6-AE5C-4633-9B1D-B3003C0E22DC}" dt="2024-02-15T23:09:34.323" v="384" actId="113"/>
          <ac:spMkLst>
            <pc:docMk/>
            <pc:sldMk cId="1755654653" sldId="407"/>
            <ac:spMk id="4" creationId="{00000000-0000-0000-0000-000000000000}"/>
          </ac:spMkLst>
        </pc:spChg>
        <pc:spChg chg="mod">
          <ac:chgData name="Lubomír Prokeš" userId="c6190586-327c-4754-acfe-3cab059996b7" providerId="ADAL" clId="{54FA4BF6-AE5C-4633-9B1D-B3003C0E22DC}" dt="2024-02-15T23:09:47.051" v="386" actId="14100"/>
          <ac:spMkLst>
            <pc:docMk/>
            <pc:sldMk cId="1755654653" sldId="407"/>
            <ac:spMk id="5" creationId="{00000000-0000-0000-0000-000000000000}"/>
          </ac:spMkLst>
        </pc:spChg>
      </pc:sldChg>
      <pc:sldChg chg="modSp mod">
        <pc:chgData name="Lubomír Prokeš" userId="c6190586-327c-4754-acfe-3cab059996b7" providerId="ADAL" clId="{54FA4BF6-AE5C-4633-9B1D-B3003C0E22DC}" dt="2024-02-15T23:10:20.646" v="393" actId="1076"/>
        <pc:sldMkLst>
          <pc:docMk/>
          <pc:sldMk cId="15818529" sldId="408"/>
        </pc:sldMkLst>
        <pc:spChg chg="mod">
          <ac:chgData name="Lubomír Prokeš" userId="c6190586-327c-4754-acfe-3cab059996b7" providerId="ADAL" clId="{54FA4BF6-AE5C-4633-9B1D-B3003C0E22DC}" dt="2024-02-15T23:10:16.990" v="391" actId="1076"/>
          <ac:spMkLst>
            <pc:docMk/>
            <pc:sldMk cId="15818529" sldId="408"/>
            <ac:spMk id="4" creationId="{00000000-0000-0000-0000-000000000000}"/>
          </ac:spMkLst>
        </pc:spChg>
        <pc:spChg chg="mod">
          <ac:chgData name="Lubomír Prokeš" userId="c6190586-327c-4754-acfe-3cab059996b7" providerId="ADAL" clId="{54FA4BF6-AE5C-4633-9B1D-B3003C0E22DC}" dt="2024-02-15T23:10:12.810" v="390" actId="2711"/>
          <ac:spMkLst>
            <pc:docMk/>
            <pc:sldMk cId="15818529" sldId="408"/>
            <ac:spMk id="5" creationId="{00000000-0000-0000-0000-000000000000}"/>
          </ac:spMkLst>
        </pc:spChg>
        <pc:picChg chg="mod">
          <ac:chgData name="Lubomír Prokeš" userId="c6190586-327c-4754-acfe-3cab059996b7" providerId="ADAL" clId="{54FA4BF6-AE5C-4633-9B1D-B3003C0E22DC}" dt="2024-02-15T23:10:20.646" v="393" actId="1076"/>
          <ac:picMkLst>
            <pc:docMk/>
            <pc:sldMk cId="15818529" sldId="408"/>
            <ac:picMk id="3" creationId="{D47B8CE4-B78C-4481-9737-16ED19509F23}"/>
          </ac:picMkLst>
        </pc:picChg>
        <pc:picChg chg="mod">
          <ac:chgData name="Lubomír Prokeš" userId="c6190586-327c-4754-acfe-3cab059996b7" providerId="ADAL" clId="{54FA4BF6-AE5C-4633-9B1D-B3003C0E22DC}" dt="2024-02-15T23:10:18.666" v="392" actId="1076"/>
          <ac:picMkLst>
            <pc:docMk/>
            <pc:sldMk cId="15818529" sldId="408"/>
            <ac:picMk id="12290" creationId="{00000000-0000-0000-0000-000000000000}"/>
          </ac:picMkLst>
        </pc:picChg>
      </pc:sldChg>
      <pc:sldChg chg="modSp mod">
        <pc:chgData name="Lubomír Prokeš" userId="c6190586-327c-4754-acfe-3cab059996b7" providerId="ADAL" clId="{54FA4BF6-AE5C-4633-9B1D-B3003C0E22DC}" dt="2024-02-15T23:15:31.222" v="436" actId="115"/>
        <pc:sldMkLst>
          <pc:docMk/>
          <pc:sldMk cId="3865241099" sldId="409"/>
        </pc:sldMkLst>
        <pc:spChg chg="mod">
          <ac:chgData name="Lubomír Prokeš" userId="c6190586-327c-4754-acfe-3cab059996b7" providerId="ADAL" clId="{54FA4BF6-AE5C-4633-9B1D-B3003C0E22DC}" dt="2024-02-15T23:15:31.222" v="436" actId="115"/>
          <ac:spMkLst>
            <pc:docMk/>
            <pc:sldMk cId="3865241099" sldId="409"/>
            <ac:spMk id="4" creationId="{00000000-0000-0000-0000-000000000000}"/>
          </ac:spMkLst>
        </pc:spChg>
      </pc:sldChg>
      <pc:sldChg chg="modSp mod">
        <pc:chgData name="Lubomír Prokeš" userId="c6190586-327c-4754-acfe-3cab059996b7" providerId="ADAL" clId="{54FA4BF6-AE5C-4633-9B1D-B3003C0E22DC}" dt="2024-02-15T23:11:44.203" v="402" actId="2711"/>
        <pc:sldMkLst>
          <pc:docMk/>
          <pc:sldMk cId="1821560724" sldId="410"/>
        </pc:sldMkLst>
        <pc:spChg chg="mod">
          <ac:chgData name="Lubomír Prokeš" userId="c6190586-327c-4754-acfe-3cab059996b7" providerId="ADAL" clId="{54FA4BF6-AE5C-4633-9B1D-B3003C0E22DC}" dt="2024-02-15T23:11:44.203" v="402" actId="2711"/>
          <ac:spMkLst>
            <pc:docMk/>
            <pc:sldMk cId="1821560724" sldId="410"/>
            <ac:spMk id="4" creationId="{00000000-0000-0000-0000-000000000000}"/>
          </ac:spMkLst>
        </pc:spChg>
      </pc:sldChg>
      <pc:sldChg chg="modSp mod">
        <pc:chgData name="Lubomír Prokeš" userId="c6190586-327c-4754-acfe-3cab059996b7" providerId="ADAL" clId="{54FA4BF6-AE5C-4633-9B1D-B3003C0E22DC}" dt="2024-02-15T23:37:38.963" v="727" actId="2711"/>
        <pc:sldMkLst>
          <pc:docMk/>
          <pc:sldMk cId="603557653" sldId="411"/>
        </pc:sldMkLst>
        <pc:spChg chg="mod">
          <ac:chgData name="Lubomír Prokeš" userId="c6190586-327c-4754-acfe-3cab059996b7" providerId="ADAL" clId="{54FA4BF6-AE5C-4633-9B1D-B3003C0E22DC}" dt="2024-02-15T23:37:38.963" v="727" actId="2711"/>
          <ac:spMkLst>
            <pc:docMk/>
            <pc:sldMk cId="603557653" sldId="411"/>
            <ac:spMk id="4" creationId="{00000000-0000-0000-0000-000000000000}"/>
          </ac:spMkLst>
        </pc:spChg>
      </pc:sldChg>
      <pc:sldChg chg="modSp mod">
        <pc:chgData name="Lubomír Prokeš" userId="c6190586-327c-4754-acfe-3cab059996b7" providerId="ADAL" clId="{54FA4BF6-AE5C-4633-9B1D-B3003C0E22DC}" dt="2024-02-15T23:24:19.568" v="586" actId="2711"/>
        <pc:sldMkLst>
          <pc:docMk/>
          <pc:sldMk cId="2215532509" sldId="412"/>
        </pc:sldMkLst>
        <pc:spChg chg="mod">
          <ac:chgData name="Lubomír Prokeš" userId="c6190586-327c-4754-acfe-3cab059996b7" providerId="ADAL" clId="{54FA4BF6-AE5C-4633-9B1D-B3003C0E22DC}" dt="2024-02-15T23:24:19.568" v="586" actId="2711"/>
          <ac:spMkLst>
            <pc:docMk/>
            <pc:sldMk cId="2215532509" sldId="412"/>
            <ac:spMk id="2" creationId="{00000000-0000-0000-0000-000000000000}"/>
          </ac:spMkLst>
        </pc:spChg>
      </pc:sldChg>
      <pc:sldChg chg="modSp mod">
        <pc:chgData name="Lubomír Prokeš" userId="c6190586-327c-4754-acfe-3cab059996b7" providerId="ADAL" clId="{54FA4BF6-AE5C-4633-9B1D-B3003C0E22DC}" dt="2024-02-15T23:26:03.032" v="600" actId="1076"/>
        <pc:sldMkLst>
          <pc:docMk/>
          <pc:sldMk cId="3146139428" sldId="413"/>
        </pc:sldMkLst>
        <pc:spChg chg="mod">
          <ac:chgData name="Lubomír Prokeš" userId="c6190586-327c-4754-acfe-3cab059996b7" providerId="ADAL" clId="{54FA4BF6-AE5C-4633-9B1D-B3003C0E22DC}" dt="2024-02-15T23:26:03.032" v="600" actId="1076"/>
          <ac:spMkLst>
            <pc:docMk/>
            <pc:sldMk cId="3146139428" sldId="413"/>
            <ac:spMk id="2" creationId="{00000000-0000-0000-0000-000000000000}"/>
          </ac:spMkLst>
        </pc:spChg>
        <pc:spChg chg="mod">
          <ac:chgData name="Lubomír Prokeš" userId="c6190586-327c-4754-acfe-3cab059996b7" providerId="ADAL" clId="{54FA4BF6-AE5C-4633-9B1D-B3003C0E22DC}" dt="2024-02-15T23:25:50.495" v="598" actId="2711"/>
          <ac:spMkLst>
            <pc:docMk/>
            <pc:sldMk cId="3146139428" sldId="413"/>
            <ac:spMk id="8" creationId="{00000000-0000-0000-0000-000000000000}"/>
          </ac:spMkLst>
        </pc:spChg>
      </pc:sldChg>
      <pc:sldChg chg="modSp mod">
        <pc:chgData name="Lubomír Prokeš" userId="c6190586-327c-4754-acfe-3cab059996b7" providerId="ADAL" clId="{54FA4BF6-AE5C-4633-9B1D-B3003C0E22DC}" dt="2024-02-15T23:26:20.592" v="602" actId="115"/>
        <pc:sldMkLst>
          <pc:docMk/>
          <pc:sldMk cId="2168634931" sldId="415"/>
        </pc:sldMkLst>
        <pc:spChg chg="mod">
          <ac:chgData name="Lubomír Prokeš" userId="c6190586-327c-4754-acfe-3cab059996b7" providerId="ADAL" clId="{54FA4BF6-AE5C-4633-9B1D-B3003C0E22DC}" dt="2024-02-15T23:26:20.592" v="602" actId="115"/>
          <ac:spMkLst>
            <pc:docMk/>
            <pc:sldMk cId="2168634931" sldId="415"/>
            <ac:spMk id="7" creationId="{00000000-0000-0000-0000-000000000000}"/>
          </ac:spMkLst>
        </pc:spChg>
      </pc:sldChg>
      <pc:sldChg chg="modSp mod">
        <pc:chgData name="Lubomír Prokeš" userId="c6190586-327c-4754-acfe-3cab059996b7" providerId="ADAL" clId="{54FA4BF6-AE5C-4633-9B1D-B3003C0E22DC}" dt="2024-02-15T23:30:40.485" v="648" actId="115"/>
        <pc:sldMkLst>
          <pc:docMk/>
          <pc:sldMk cId="2222464369" sldId="416"/>
        </pc:sldMkLst>
        <pc:spChg chg="mod">
          <ac:chgData name="Lubomír Prokeš" userId="c6190586-327c-4754-acfe-3cab059996b7" providerId="ADAL" clId="{54FA4BF6-AE5C-4633-9B1D-B3003C0E22DC}" dt="2024-02-15T23:30:40.485" v="648" actId="115"/>
          <ac:spMkLst>
            <pc:docMk/>
            <pc:sldMk cId="2222464369" sldId="416"/>
            <ac:spMk id="24579" creationId="{00000000-0000-0000-0000-000000000000}"/>
          </ac:spMkLst>
        </pc:spChg>
      </pc:sldChg>
      <pc:sldChg chg="modSp mod">
        <pc:chgData name="Lubomír Prokeš" userId="c6190586-327c-4754-acfe-3cab059996b7" providerId="ADAL" clId="{54FA4BF6-AE5C-4633-9B1D-B3003C0E22DC}" dt="2024-02-15T23:35:34.783" v="703" actId="2711"/>
        <pc:sldMkLst>
          <pc:docMk/>
          <pc:sldMk cId="2856800588" sldId="418"/>
        </pc:sldMkLst>
        <pc:spChg chg="mod">
          <ac:chgData name="Lubomír Prokeš" userId="c6190586-327c-4754-acfe-3cab059996b7" providerId="ADAL" clId="{54FA4BF6-AE5C-4633-9B1D-B3003C0E22DC}" dt="2024-02-15T23:35:34.783" v="703" actId="2711"/>
          <ac:spMkLst>
            <pc:docMk/>
            <pc:sldMk cId="2856800588" sldId="418"/>
            <ac:spMk id="4" creationId="{00000000-0000-0000-0000-000000000000}"/>
          </ac:spMkLst>
        </pc:spChg>
        <pc:spChg chg="mod">
          <ac:chgData name="Lubomír Prokeš" userId="c6190586-327c-4754-acfe-3cab059996b7" providerId="ADAL" clId="{54FA4BF6-AE5C-4633-9B1D-B3003C0E22DC}" dt="2024-02-15T23:35:29.696" v="702" actId="255"/>
          <ac:spMkLst>
            <pc:docMk/>
            <pc:sldMk cId="2856800588" sldId="418"/>
            <ac:spMk id="6" creationId="{00000000-0000-0000-0000-000000000000}"/>
          </ac:spMkLst>
        </pc:spChg>
      </pc:sldChg>
      <pc:sldChg chg="modSp mod">
        <pc:chgData name="Lubomír Prokeš" userId="c6190586-327c-4754-acfe-3cab059996b7" providerId="ADAL" clId="{54FA4BF6-AE5C-4633-9B1D-B3003C0E22DC}" dt="2024-02-15T23:32:47.305" v="671" actId="115"/>
        <pc:sldMkLst>
          <pc:docMk/>
          <pc:sldMk cId="3215451806" sldId="421"/>
        </pc:sldMkLst>
        <pc:spChg chg="mod">
          <ac:chgData name="Lubomír Prokeš" userId="c6190586-327c-4754-acfe-3cab059996b7" providerId="ADAL" clId="{54FA4BF6-AE5C-4633-9B1D-B3003C0E22DC}" dt="2024-02-15T23:31:23.536" v="653" actId="2711"/>
          <ac:spMkLst>
            <pc:docMk/>
            <pc:sldMk cId="3215451806" sldId="421"/>
            <ac:spMk id="4" creationId="{00000000-0000-0000-0000-000000000000}"/>
          </ac:spMkLst>
        </pc:spChg>
        <pc:spChg chg="mod">
          <ac:chgData name="Lubomír Prokeš" userId="c6190586-327c-4754-acfe-3cab059996b7" providerId="ADAL" clId="{54FA4BF6-AE5C-4633-9B1D-B3003C0E22DC}" dt="2024-02-15T23:32:47.305" v="671" actId="115"/>
          <ac:spMkLst>
            <pc:docMk/>
            <pc:sldMk cId="3215451806" sldId="421"/>
            <ac:spMk id="6" creationId="{00000000-0000-0000-0000-000000000000}"/>
          </ac:spMkLst>
        </pc:spChg>
        <pc:spChg chg="mod">
          <ac:chgData name="Lubomír Prokeš" userId="c6190586-327c-4754-acfe-3cab059996b7" providerId="ADAL" clId="{54FA4BF6-AE5C-4633-9B1D-B3003C0E22DC}" dt="2024-02-15T23:32:39.937" v="670" actId="115"/>
          <ac:spMkLst>
            <pc:docMk/>
            <pc:sldMk cId="3215451806" sldId="421"/>
            <ac:spMk id="7" creationId="{00000000-0000-0000-0000-000000000000}"/>
          </ac:spMkLst>
        </pc:spChg>
        <pc:spChg chg="mod">
          <ac:chgData name="Lubomír Prokeš" userId="c6190586-327c-4754-acfe-3cab059996b7" providerId="ADAL" clId="{54FA4BF6-AE5C-4633-9B1D-B3003C0E22DC}" dt="2024-02-15T23:32:19.342" v="668" actId="20577"/>
          <ac:spMkLst>
            <pc:docMk/>
            <pc:sldMk cId="3215451806" sldId="421"/>
            <ac:spMk id="26628" creationId="{00000000-0000-0000-0000-000000000000}"/>
          </ac:spMkLst>
        </pc:spChg>
      </pc:sldChg>
      <pc:sldChg chg="modSp mod">
        <pc:chgData name="Lubomír Prokeš" userId="c6190586-327c-4754-acfe-3cab059996b7" providerId="ADAL" clId="{54FA4BF6-AE5C-4633-9B1D-B3003C0E22DC}" dt="2024-02-15T23:22:51.744" v="563" actId="255"/>
        <pc:sldMkLst>
          <pc:docMk/>
          <pc:sldMk cId="3752430713" sldId="422"/>
        </pc:sldMkLst>
        <pc:spChg chg="mod">
          <ac:chgData name="Lubomír Prokeš" userId="c6190586-327c-4754-acfe-3cab059996b7" providerId="ADAL" clId="{54FA4BF6-AE5C-4633-9B1D-B3003C0E22DC}" dt="2024-02-15T23:21:52.996" v="552" actId="2711"/>
          <ac:spMkLst>
            <pc:docMk/>
            <pc:sldMk cId="3752430713" sldId="422"/>
            <ac:spMk id="2" creationId="{00000000-0000-0000-0000-000000000000}"/>
          </ac:spMkLst>
        </pc:spChg>
        <pc:spChg chg="mod">
          <ac:chgData name="Lubomír Prokeš" userId="c6190586-327c-4754-acfe-3cab059996b7" providerId="ADAL" clId="{54FA4BF6-AE5C-4633-9B1D-B3003C0E22DC}" dt="2024-02-15T23:22:51.744" v="563" actId="255"/>
          <ac:spMkLst>
            <pc:docMk/>
            <pc:sldMk cId="3752430713" sldId="422"/>
            <ac:spMk id="21507" creationId="{00000000-0000-0000-0000-000000000000}"/>
          </ac:spMkLst>
        </pc:spChg>
        <pc:picChg chg="mod">
          <ac:chgData name="Lubomír Prokeš" userId="c6190586-327c-4754-acfe-3cab059996b7" providerId="ADAL" clId="{54FA4BF6-AE5C-4633-9B1D-B3003C0E22DC}" dt="2024-02-15T23:22:14.485" v="557" actId="1076"/>
          <ac:picMkLst>
            <pc:docMk/>
            <pc:sldMk cId="3752430713" sldId="422"/>
            <ac:picMk id="6150" creationId="{985E36D8-A484-48FE-BB26-2A2D0C7F93F1}"/>
          </ac:picMkLst>
        </pc:picChg>
      </pc:sldChg>
      <pc:sldChg chg="modSp mod">
        <pc:chgData name="Lubomír Prokeš" userId="c6190586-327c-4754-acfe-3cab059996b7" providerId="ADAL" clId="{54FA4BF6-AE5C-4633-9B1D-B3003C0E22DC}" dt="2024-02-15T23:25:39.564" v="597" actId="113"/>
        <pc:sldMkLst>
          <pc:docMk/>
          <pc:sldMk cId="2235435057" sldId="427"/>
        </pc:sldMkLst>
        <pc:spChg chg="mod">
          <ac:chgData name="Lubomír Prokeš" userId="c6190586-327c-4754-acfe-3cab059996b7" providerId="ADAL" clId="{54FA4BF6-AE5C-4633-9B1D-B3003C0E22DC}" dt="2024-02-15T23:25:39.564" v="597" actId="113"/>
          <ac:spMkLst>
            <pc:docMk/>
            <pc:sldMk cId="2235435057" sldId="427"/>
            <ac:spMk id="2" creationId="{00000000-0000-0000-0000-000000000000}"/>
          </ac:spMkLst>
        </pc:spChg>
      </pc:sldChg>
      <pc:sldChg chg="modSp mod">
        <pc:chgData name="Lubomír Prokeš" userId="c6190586-327c-4754-acfe-3cab059996b7" providerId="ADAL" clId="{54FA4BF6-AE5C-4633-9B1D-B3003C0E22DC}" dt="2024-02-15T23:26:57.265" v="608" actId="115"/>
        <pc:sldMkLst>
          <pc:docMk/>
          <pc:sldMk cId="2121165342" sldId="428"/>
        </pc:sldMkLst>
        <pc:spChg chg="mod">
          <ac:chgData name="Lubomír Prokeš" userId="c6190586-327c-4754-acfe-3cab059996b7" providerId="ADAL" clId="{54FA4BF6-AE5C-4633-9B1D-B3003C0E22DC}" dt="2024-02-15T23:26:29.824" v="603" actId="2711"/>
          <ac:spMkLst>
            <pc:docMk/>
            <pc:sldMk cId="2121165342" sldId="428"/>
            <ac:spMk id="4" creationId="{00000000-0000-0000-0000-000000000000}"/>
          </ac:spMkLst>
        </pc:spChg>
        <pc:spChg chg="mod">
          <ac:chgData name="Lubomír Prokeš" userId="c6190586-327c-4754-acfe-3cab059996b7" providerId="ADAL" clId="{54FA4BF6-AE5C-4633-9B1D-B3003C0E22DC}" dt="2024-02-15T23:26:36.333" v="604" actId="2711"/>
          <ac:spMkLst>
            <pc:docMk/>
            <pc:sldMk cId="2121165342" sldId="428"/>
            <ac:spMk id="5" creationId="{00000000-0000-0000-0000-000000000000}"/>
          </ac:spMkLst>
        </pc:spChg>
        <pc:spChg chg="mod">
          <ac:chgData name="Lubomír Prokeš" userId="c6190586-327c-4754-acfe-3cab059996b7" providerId="ADAL" clId="{54FA4BF6-AE5C-4633-9B1D-B3003C0E22DC}" dt="2024-02-15T23:26:57.265" v="608" actId="115"/>
          <ac:spMkLst>
            <pc:docMk/>
            <pc:sldMk cId="2121165342" sldId="428"/>
            <ac:spMk id="7" creationId="{00000000-0000-0000-0000-000000000000}"/>
          </ac:spMkLst>
        </pc:spChg>
      </pc:sldChg>
      <pc:sldChg chg="modSp mod">
        <pc:chgData name="Lubomír Prokeš" userId="c6190586-327c-4754-acfe-3cab059996b7" providerId="ADAL" clId="{54FA4BF6-AE5C-4633-9B1D-B3003C0E22DC}" dt="2024-02-15T23:35:17.220" v="701" actId="2711"/>
        <pc:sldMkLst>
          <pc:docMk/>
          <pc:sldMk cId="1187823489" sldId="429"/>
        </pc:sldMkLst>
        <pc:spChg chg="mod">
          <ac:chgData name="Lubomír Prokeš" userId="c6190586-327c-4754-acfe-3cab059996b7" providerId="ADAL" clId="{54FA4BF6-AE5C-4633-9B1D-B3003C0E22DC}" dt="2024-02-15T23:35:10.076" v="699" actId="2711"/>
          <ac:spMkLst>
            <pc:docMk/>
            <pc:sldMk cId="1187823489" sldId="429"/>
            <ac:spMk id="4" creationId="{00000000-0000-0000-0000-000000000000}"/>
          </ac:spMkLst>
        </pc:spChg>
        <pc:spChg chg="mod">
          <ac:chgData name="Lubomír Prokeš" userId="c6190586-327c-4754-acfe-3cab059996b7" providerId="ADAL" clId="{54FA4BF6-AE5C-4633-9B1D-B3003C0E22DC}" dt="2024-02-15T23:35:01.970" v="698" actId="115"/>
          <ac:spMkLst>
            <pc:docMk/>
            <pc:sldMk cId="1187823489" sldId="429"/>
            <ac:spMk id="5" creationId="{46E8067F-717B-4F36-B80B-D8F75FA30C31}"/>
          </ac:spMkLst>
        </pc:spChg>
        <pc:spChg chg="mod">
          <ac:chgData name="Lubomír Prokeš" userId="c6190586-327c-4754-acfe-3cab059996b7" providerId="ADAL" clId="{54FA4BF6-AE5C-4633-9B1D-B3003C0E22DC}" dt="2024-02-15T23:35:17.220" v="701" actId="2711"/>
          <ac:spMkLst>
            <pc:docMk/>
            <pc:sldMk cId="1187823489" sldId="429"/>
            <ac:spMk id="10" creationId="{7D90F86B-7CC0-4DC3-A58A-03C9542EA8BA}"/>
          </ac:spMkLst>
        </pc:spChg>
      </pc:sldChg>
      <pc:sldChg chg="modSp mod">
        <pc:chgData name="Lubomír Prokeš" userId="c6190586-327c-4754-acfe-3cab059996b7" providerId="ADAL" clId="{54FA4BF6-AE5C-4633-9B1D-B3003C0E22DC}" dt="2024-02-15T23:31:04.363" v="651" actId="1076"/>
        <pc:sldMkLst>
          <pc:docMk/>
          <pc:sldMk cId="3404749136" sldId="430"/>
        </pc:sldMkLst>
        <pc:spChg chg="mod">
          <ac:chgData name="Lubomír Prokeš" userId="c6190586-327c-4754-acfe-3cab059996b7" providerId="ADAL" clId="{54FA4BF6-AE5C-4633-9B1D-B3003C0E22DC}" dt="2024-02-15T23:31:04.363" v="651" actId="1076"/>
          <ac:spMkLst>
            <pc:docMk/>
            <pc:sldMk cId="3404749136" sldId="430"/>
            <ac:spMk id="4" creationId="{00000000-0000-0000-0000-000000000000}"/>
          </ac:spMkLst>
        </pc:spChg>
      </pc:sldChg>
      <pc:sldChg chg="modSp mod">
        <pc:chgData name="Lubomír Prokeš" userId="c6190586-327c-4754-acfe-3cab059996b7" providerId="ADAL" clId="{54FA4BF6-AE5C-4633-9B1D-B3003C0E22DC}" dt="2024-02-15T23:33:30.580" v="679" actId="20577"/>
        <pc:sldMkLst>
          <pc:docMk/>
          <pc:sldMk cId="3046419457" sldId="431"/>
        </pc:sldMkLst>
        <pc:spChg chg="mod">
          <ac:chgData name="Lubomír Prokeš" userId="c6190586-327c-4754-acfe-3cab059996b7" providerId="ADAL" clId="{54FA4BF6-AE5C-4633-9B1D-B3003C0E22DC}" dt="2024-02-15T23:33:30.580" v="679" actId="20577"/>
          <ac:spMkLst>
            <pc:docMk/>
            <pc:sldMk cId="3046419457" sldId="431"/>
            <ac:spMk id="5" creationId="{00000000-0000-0000-0000-000000000000}"/>
          </ac:spMkLst>
        </pc:spChg>
      </pc:sldChg>
      <pc:sldChg chg="modSp mod">
        <pc:chgData name="Lubomír Prokeš" userId="c6190586-327c-4754-acfe-3cab059996b7" providerId="ADAL" clId="{54FA4BF6-AE5C-4633-9B1D-B3003C0E22DC}" dt="2024-02-15T23:34:34.282" v="696" actId="115"/>
        <pc:sldMkLst>
          <pc:docMk/>
          <pc:sldMk cId="2371355876" sldId="432"/>
        </pc:sldMkLst>
        <pc:spChg chg="mod">
          <ac:chgData name="Lubomír Prokeš" userId="c6190586-327c-4754-acfe-3cab059996b7" providerId="ADAL" clId="{54FA4BF6-AE5C-4633-9B1D-B3003C0E22DC}" dt="2024-02-15T23:34:04.406" v="691" actId="255"/>
          <ac:spMkLst>
            <pc:docMk/>
            <pc:sldMk cId="2371355876" sldId="432"/>
            <ac:spMk id="4" creationId="{00000000-0000-0000-0000-000000000000}"/>
          </ac:spMkLst>
        </pc:spChg>
        <pc:spChg chg="mod">
          <ac:chgData name="Lubomír Prokeš" userId="c6190586-327c-4754-acfe-3cab059996b7" providerId="ADAL" clId="{54FA4BF6-AE5C-4633-9B1D-B3003C0E22DC}" dt="2024-02-15T23:34:20.227" v="694" actId="115"/>
          <ac:spMkLst>
            <pc:docMk/>
            <pc:sldMk cId="2371355876" sldId="432"/>
            <ac:spMk id="5" creationId="{00000000-0000-0000-0000-000000000000}"/>
          </ac:spMkLst>
        </pc:spChg>
        <pc:spChg chg="mod">
          <ac:chgData name="Lubomír Prokeš" userId="c6190586-327c-4754-acfe-3cab059996b7" providerId="ADAL" clId="{54FA4BF6-AE5C-4633-9B1D-B3003C0E22DC}" dt="2024-02-15T23:34:34.282" v="696" actId="115"/>
          <ac:spMkLst>
            <pc:docMk/>
            <pc:sldMk cId="2371355876" sldId="432"/>
            <ac:spMk id="6" creationId="{00000000-0000-0000-0000-000000000000}"/>
          </ac:spMkLst>
        </pc:spChg>
      </pc:sldChg>
      <pc:sldChg chg="addSp modSp mod">
        <pc:chgData name="Lubomír Prokeš" userId="c6190586-327c-4754-acfe-3cab059996b7" providerId="ADAL" clId="{54FA4BF6-AE5C-4633-9B1D-B3003C0E22DC}" dt="2024-02-15T23:20:52.587" v="536" actId="20577"/>
        <pc:sldMkLst>
          <pc:docMk/>
          <pc:sldMk cId="2663379578" sldId="459"/>
        </pc:sldMkLst>
        <pc:spChg chg="mod">
          <ac:chgData name="Lubomír Prokeš" userId="c6190586-327c-4754-acfe-3cab059996b7" providerId="ADAL" clId="{54FA4BF6-AE5C-4633-9B1D-B3003C0E22DC}" dt="2024-02-15T23:19:34.220" v="502" actId="2711"/>
          <ac:spMkLst>
            <pc:docMk/>
            <pc:sldMk cId="2663379578" sldId="459"/>
            <ac:spMk id="3" creationId="{00000000-0000-0000-0000-000000000000}"/>
          </ac:spMkLst>
        </pc:spChg>
        <pc:spChg chg="mod">
          <ac:chgData name="Lubomír Prokeš" userId="c6190586-327c-4754-acfe-3cab059996b7" providerId="ADAL" clId="{54FA4BF6-AE5C-4633-9B1D-B3003C0E22DC}" dt="2024-02-15T23:19:05.435" v="495" actId="2711"/>
          <ac:spMkLst>
            <pc:docMk/>
            <pc:sldMk cId="2663379578" sldId="459"/>
            <ac:spMk id="5" creationId="{00000000-0000-0000-0000-000000000000}"/>
          </ac:spMkLst>
        </pc:spChg>
        <pc:spChg chg="add mod">
          <ac:chgData name="Lubomír Prokeš" userId="c6190586-327c-4754-acfe-3cab059996b7" providerId="ADAL" clId="{54FA4BF6-AE5C-4633-9B1D-B3003C0E22DC}" dt="2024-02-15T23:20:52.587" v="536" actId="20577"/>
          <ac:spMkLst>
            <pc:docMk/>
            <pc:sldMk cId="2663379578" sldId="459"/>
            <ac:spMk id="6" creationId="{B4B68FF7-E46D-D7FF-E777-A05C42A9E186}"/>
          </ac:spMkLst>
        </pc:spChg>
        <pc:spChg chg="mod">
          <ac:chgData name="Lubomír Prokeš" userId="c6190586-327c-4754-acfe-3cab059996b7" providerId="ADAL" clId="{54FA4BF6-AE5C-4633-9B1D-B3003C0E22DC}" dt="2024-02-15T23:19:27.166" v="501" actId="1076"/>
          <ac:spMkLst>
            <pc:docMk/>
            <pc:sldMk cId="2663379578" sldId="459"/>
            <ac:spMk id="7" creationId="{00000000-0000-0000-0000-000000000000}"/>
          </ac:spMkLst>
        </pc:spChg>
        <pc:picChg chg="mod">
          <ac:chgData name="Lubomír Prokeš" userId="c6190586-327c-4754-acfe-3cab059996b7" providerId="ADAL" clId="{54FA4BF6-AE5C-4633-9B1D-B3003C0E22DC}" dt="2024-02-15T23:19:17.461" v="498" actId="1076"/>
          <ac:picMkLst>
            <pc:docMk/>
            <pc:sldMk cId="2663379578" sldId="459"/>
            <ac:picMk id="34823" creationId="{00000000-0000-0000-0000-000000000000}"/>
          </ac:picMkLst>
        </pc:picChg>
        <pc:picChg chg="mod">
          <ac:chgData name="Lubomír Prokeš" userId="c6190586-327c-4754-acfe-3cab059996b7" providerId="ADAL" clId="{54FA4BF6-AE5C-4633-9B1D-B3003C0E22DC}" dt="2024-02-15T23:18:59.528" v="494" actId="1076"/>
          <ac:picMkLst>
            <pc:docMk/>
            <pc:sldMk cId="2663379578" sldId="459"/>
            <ac:picMk id="34825" creationId="{00000000-0000-0000-0000-000000000000}"/>
          </ac:picMkLst>
        </pc:picChg>
        <pc:picChg chg="mod">
          <ac:chgData name="Lubomír Prokeš" userId="c6190586-327c-4754-acfe-3cab059996b7" providerId="ADAL" clId="{54FA4BF6-AE5C-4633-9B1D-B3003C0E22DC}" dt="2024-02-15T23:19:21.497" v="500" actId="1076"/>
          <ac:picMkLst>
            <pc:docMk/>
            <pc:sldMk cId="2663379578" sldId="459"/>
            <ac:picMk id="34827" creationId="{00000000-0000-0000-0000-000000000000}"/>
          </ac:picMkLst>
        </pc:picChg>
      </pc:sldChg>
      <pc:sldChg chg="modSp mod">
        <pc:chgData name="Lubomír Prokeš" userId="c6190586-327c-4754-acfe-3cab059996b7" providerId="ADAL" clId="{54FA4BF6-AE5C-4633-9B1D-B3003C0E22DC}" dt="2024-02-15T23:35:53.969" v="705" actId="1076"/>
        <pc:sldMkLst>
          <pc:docMk/>
          <pc:sldMk cId="179686567" sldId="461"/>
        </pc:sldMkLst>
        <pc:spChg chg="mod">
          <ac:chgData name="Lubomír Prokeš" userId="c6190586-327c-4754-acfe-3cab059996b7" providerId="ADAL" clId="{54FA4BF6-AE5C-4633-9B1D-B3003C0E22DC}" dt="2024-02-15T23:35:53.969" v="705" actId="1076"/>
          <ac:spMkLst>
            <pc:docMk/>
            <pc:sldMk cId="179686567" sldId="461"/>
            <ac:spMk id="5" creationId="{00000000-0000-0000-0000-000000000000}"/>
          </ac:spMkLst>
        </pc:spChg>
      </pc:sldChg>
      <pc:sldChg chg="modSp mod">
        <pc:chgData name="Lubomír Prokeš" userId="c6190586-327c-4754-acfe-3cab059996b7" providerId="ADAL" clId="{54FA4BF6-AE5C-4633-9B1D-B3003C0E22DC}" dt="2024-02-15T23:38:35.748" v="735" actId="115"/>
        <pc:sldMkLst>
          <pc:docMk/>
          <pc:sldMk cId="222939840" sldId="462"/>
        </pc:sldMkLst>
        <pc:spChg chg="mod">
          <ac:chgData name="Lubomír Prokeš" userId="c6190586-327c-4754-acfe-3cab059996b7" providerId="ADAL" clId="{54FA4BF6-AE5C-4633-9B1D-B3003C0E22DC}" dt="2024-02-15T23:38:35.748" v="735" actId="115"/>
          <ac:spMkLst>
            <pc:docMk/>
            <pc:sldMk cId="222939840" sldId="462"/>
            <ac:spMk id="4" creationId="{126EEEA1-009F-4AEB-9F30-B4D7D3DD5655}"/>
          </ac:spMkLst>
        </pc:spChg>
        <pc:spChg chg="mod">
          <ac:chgData name="Lubomír Prokeš" userId="c6190586-327c-4754-acfe-3cab059996b7" providerId="ADAL" clId="{54FA4BF6-AE5C-4633-9B1D-B3003C0E22DC}" dt="2024-02-15T23:38:16.270" v="732" actId="255"/>
          <ac:spMkLst>
            <pc:docMk/>
            <pc:sldMk cId="222939840" sldId="462"/>
            <ac:spMk id="6" creationId="{ABD10585-E996-413C-94CF-8581687A0B89}"/>
          </ac:spMkLst>
        </pc:spChg>
        <pc:picChg chg="mod">
          <ac:chgData name="Lubomír Prokeš" userId="c6190586-327c-4754-acfe-3cab059996b7" providerId="ADAL" clId="{54FA4BF6-AE5C-4633-9B1D-B3003C0E22DC}" dt="2024-02-15T23:38:17.891" v="733" actId="1076"/>
          <ac:picMkLst>
            <pc:docMk/>
            <pc:sldMk cId="222939840" sldId="462"/>
            <ac:picMk id="1026" creationId="{CF0434CF-FE98-4A3F-8009-C12AE5A28336}"/>
          </ac:picMkLst>
        </pc:picChg>
        <pc:picChg chg="mod">
          <ac:chgData name="Lubomír Prokeš" userId="c6190586-327c-4754-acfe-3cab059996b7" providerId="ADAL" clId="{54FA4BF6-AE5C-4633-9B1D-B3003C0E22DC}" dt="2024-02-15T23:38:19.180" v="734" actId="1076"/>
          <ac:picMkLst>
            <pc:docMk/>
            <pc:sldMk cId="222939840" sldId="462"/>
            <ac:picMk id="3074" creationId="{AE81B7D3-6800-4427-AAAF-D689CEFB7607}"/>
          </ac:picMkLst>
        </pc:picChg>
      </pc:sldChg>
      <pc:sldChg chg="modSp mod">
        <pc:chgData name="Lubomír Prokeš" userId="c6190586-327c-4754-acfe-3cab059996b7" providerId="ADAL" clId="{54FA4BF6-AE5C-4633-9B1D-B3003C0E22DC}" dt="2024-02-15T23:36:52.841" v="720" actId="1076"/>
        <pc:sldMkLst>
          <pc:docMk/>
          <pc:sldMk cId="2434145081" sldId="657"/>
        </pc:sldMkLst>
        <pc:spChg chg="mod">
          <ac:chgData name="Lubomír Prokeš" userId="c6190586-327c-4754-acfe-3cab059996b7" providerId="ADAL" clId="{54FA4BF6-AE5C-4633-9B1D-B3003C0E22DC}" dt="2024-02-15T23:36:50.590" v="719" actId="1076"/>
          <ac:spMkLst>
            <pc:docMk/>
            <pc:sldMk cId="2434145081" sldId="657"/>
            <ac:spMk id="2" creationId="{86D2F8D0-7319-4413-985A-BC4877CF8443}"/>
          </ac:spMkLst>
        </pc:spChg>
        <pc:spChg chg="mod">
          <ac:chgData name="Lubomír Prokeš" userId="c6190586-327c-4754-acfe-3cab059996b7" providerId="ADAL" clId="{54FA4BF6-AE5C-4633-9B1D-B3003C0E22DC}" dt="2024-02-15T23:36:43.489" v="718" actId="14100"/>
          <ac:spMkLst>
            <pc:docMk/>
            <pc:sldMk cId="2434145081" sldId="657"/>
            <ac:spMk id="9" creationId="{53882980-45A3-4730-9222-AACC8EC4DE51}"/>
          </ac:spMkLst>
        </pc:spChg>
        <pc:picChg chg="mod">
          <ac:chgData name="Lubomír Prokeš" userId="c6190586-327c-4754-acfe-3cab059996b7" providerId="ADAL" clId="{54FA4BF6-AE5C-4633-9B1D-B3003C0E22DC}" dt="2024-02-15T23:36:52.841" v="720" actId="1076"/>
          <ac:picMkLst>
            <pc:docMk/>
            <pc:sldMk cId="2434145081" sldId="657"/>
            <ac:picMk id="13" creationId="{1B02A03A-EA5F-49F5-BD4E-BAAFA773DC88}"/>
          </ac:picMkLst>
        </pc:picChg>
      </pc:sldChg>
      <pc:sldChg chg="modSp mod">
        <pc:chgData name="Lubomír Prokeš" userId="c6190586-327c-4754-acfe-3cab059996b7" providerId="ADAL" clId="{54FA4BF6-AE5C-4633-9B1D-B3003C0E22DC}" dt="2024-02-15T23:36:21.435" v="713" actId="1076"/>
        <pc:sldMkLst>
          <pc:docMk/>
          <pc:sldMk cId="821045943" sldId="903"/>
        </pc:sldMkLst>
        <pc:spChg chg="mod">
          <ac:chgData name="Lubomír Prokeš" userId="c6190586-327c-4754-acfe-3cab059996b7" providerId="ADAL" clId="{54FA4BF6-AE5C-4633-9B1D-B3003C0E22DC}" dt="2024-02-15T23:36:21.435" v="713" actId="1076"/>
          <ac:spMkLst>
            <pc:docMk/>
            <pc:sldMk cId="821045943" sldId="903"/>
            <ac:spMk id="2" creationId="{E9607E17-A060-4D1D-AF6D-DE401256C66D}"/>
          </ac:spMkLst>
        </pc:spChg>
        <pc:spChg chg="mod">
          <ac:chgData name="Lubomír Prokeš" userId="c6190586-327c-4754-acfe-3cab059996b7" providerId="ADAL" clId="{54FA4BF6-AE5C-4633-9B1D-B3003C0E22DC}" dt="2024-02-15T23:36:18.718" v="712" actId="1076"/>
          <ac:spMkLst>
            <pc:docMk/>
            <pc:sldMk cId="821045943" sldId="903"/>
            <ac:spMk id="10" creationId="{1F0BA7FC-0D92-4263-88A2-B6E06956ADEE}"/>
          </ac:spMkLst>
        </pc:spChg>
      </pc:sldChg>
      <pc:sldChg chg="modSp mod">
        <pc:chgData name="Lubomír Prokeš" userId="c6190586-327c-4754-acfe-3cab059996b7" providerId="ADAL" clId="{54FA4BF6-AE5C-4633-9B1D-B3003C0E22DC}" dt="2024-02-15T22:33:20.911" v="37" actId="14100"/>
        <pc:sldMkLst>
          <pc:docMk/>
          <pc:sldMk cId="16019597" sldId="908"/>
        </pc:sldMkLst>
        <pc:spChg chg="mod">
          <ac:chgData name="Lubomír Prokeš" userId="c6190586-327c-4754-acfe-3cab059996b7" providerId="ADAL" clId="{54FA4BF6-AE5C-4633-9B1D-B3003C0E22DC}" dt="2024-02-15T22:33:20.911" v="37" actId="14100"/>
          <ac:spMkLst>
            <pc:docMk/>
            <pc:sldMk cId="16019597" sldId="908"/>
            <ac:spMk id="11268" creationId="{00000000-0000-0000-0000-000000000000}"/>
          </ac:spMkLst>
        </pc:spChg>
      </pc:sldChg>
      <pc:sldChg chg="modSp mod">
        <pc:chgData name="Lubomír Prokeš" userId="c6190586-327c-4754-acfe-3cab059996b7" providerId="ADAL" clId="{54FA4BF6-AE5C-4633-9B1D-B3003C0E22DC}" dt="2024-02-15T22:35:13.241" v="48" actId="115"/>
        <pc:sldMkLst>
          <pc:docMk/>
          <pc:sldMk cId="4084584698" sldId="911"/>
        </pc:sldMkLst>
        <pc:spChg chg="mod">
          <ac:chgData name="Lubomír Prokeš" userId="c6190586-327c-4754-acfe-3cab059996b7" providerId="ADAL" clId="{54FA4BF6-AE5C-4633-9B1D-B3003C0E22DC}" dt="2024-02-15T22:35:13.241" v="48" actId="115"/>
          <ac:spMkLst>
            <pc:docMk/>
            <pc:sldMk cId="4084584698" sldId="911"/>
            <ac:spMk id="3" creationId="{936CBA1D-0DA3-4626-AF58-FC308A8B75FB}"/>
          </ac:spMkLst>
        </pc:spChg>
      </pc:sldChg>
      <pc:sldChg chg="modSp mod">
        <pc:chgData name="Lubomír Prokeš" userId="c6190586-327c-4754-acfe-3cab059996b7" providerId="ADAL" clId="{54FA4BF6-AE5C-4633-9B1D-B3003C0E22DC}" dt="2024-02-15T23:29:50.525" v="641" actId="1076"/>
        <pc:sldMkLst>
          <pc:docMk/>
          <pc:sldMk cId="3359453927" sldId="913"/>
        </pc:sldMkLst>
        <pc:spChg chg="mod">
          <ac:chgData name="Lubomír Prokeš" userId="c6190586-327c-4754-acfe-3cab059996b7" providerId="ADAL" clId="{54FA4BF6-AE5C-4633-9B1D-B3003C0E22DC}" dt="2024-02-15T23:29:50.525" v="641" actId="1076"/>
          <ac:spMkLst>
            <pc:docMk/>
            <pc:sldMk cId="3359453927" sldId="913"/>
            <ac:spMk id="12" creationId="{B9EF24B5-02B0-476C-9947-D9B5BDA837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093A5-4911-4C9B-B3B9-424A48680DF3}" type="datetimeFigureOut">
              <a:rPr lang="cs-CZ" smtClean="0"/>
              <a:t>15.02.2024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713F6-735A-4CE0-840F-DC5A5D1A5FE7}" type="slidenum">
              <a:rPr lang="cs-CZ" smtClean="0"/>
              <a:t>‹#›</a:t>
            </a:fld>
            <a:endParaRPr lang="cs-CZ"/>
          </a:p>
        </p:txBody>
      </p:sp>
    </p:spTree>
    <p:extLst>
      <p:ext uri="{BB962C8B-B14F-4D97-AF65-F5344CB8AC3E}">
        <p14:creationId xmlns:p14="http://schemas.microsoft.com/office/powerpoint/2010/main" val="13050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341748B-C3D2-4652-878A-03A042A7EC84}" type="slidenum">
              <a:rPr lang="cs-CZ" smtClean="0"/>
              <a:t>11</a:t>
            </a:fld>
            <a:endParaRPr lang="cs-CZ"/>
          </a:p>
        </p:txBody>
      </p:sp>
    </p:spTree>
    <p:extLst>
      <p:ext uri="{BB962C8B-B14F-4D97-AF65-F5344CB8AC3E}">
        <p14:creationId xmlns:p14="http://schemas.microsoft.com/office/powerpoint/2010/main" val="293801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93547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554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3986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360318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426849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053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9067A27-E1AF-4E7D-9A1E-C94C45B69EA3}" type="datetimeFigureOut">
              <a:rPr lang="cs-CZ" smtClean="0"/>
              <a:t>15.02.2024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23008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9067A27-E1AF-4E7D-9A1E-C94C45B69EA3}" type="datetimeFigureOut">
              <a:rPr lang="cs-CZ" smtClean="0"/>
              <a:t>15.02.2024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94268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9067A27-E1AF-4E7D-9A1E-C94C45B69EA3}" type="datetimeFigureOut">
              <a:rPr lang="cs-CZ" smtClean="0"/>
              <a:t>15.02.2024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2985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77213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9067A27-E1AF-4E7D-9A1E-C94C45B69EA3}" type="datetimeFigureOut">
              <a:rPr lang="cs-CZ" smtClean="0"/>
              <a:t>15.02.2024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80B8113-14E0-4972-924B-057BE66B75E3}" type="slidenum">
              <a:rPr lang="cs-CZ" smtClean="0"/>
              <a:t>‹#›</a:t>
            </a:fld>
            <a:endParaRPr lang="cs-CZ"/>
          </a:p>
        </p:txBody>
      </p:sp>
    </p:spTree>
    <p:extLst>
      <p:ext uri="{BB962C8B-B14F-4D97-AF65-F5344CB8AC3E}">
        <p14:creationId xmlns:p14="http://schemas.microsoft.com/office/powerpoint/2010/main" val="1993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7A27-E1AF-4E7D-9A1E-C94C45B69EA3}" type="datetimeFigureOut">
              <a:rPr lang="cs-CZ" smtClean="0"/>
              <a:t>15.02.2024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B8113-14E0-4972-924B-057BE66B75E3}" type="slidenum">
              <a:rPr lang="cs-CZ" smtClean="0"/>
              <a:t>‹#›</a:t>
            </a:fld>
            <a:endParaRPr lang="cs-CZ"/>
          </a:p>
        </p:txBody>
      </p:sp>
    </p:spTree>
    <p:extLst>
      <p:ext uri="{BB962C8B-B14F-4D97-AF65-F5344CB8AC3E}">
        <p14:creationId xmlns:p14="http://schemas.microsoft.com/office/powerpoint/2010/main" val="422091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File:Boromycin.pn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n.wikipedia.org/wiki/File:Aluminium-hydride-unit-cell-3D-vdW.png"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en.wikipedia.org/wiki/File:Aluminium-hydride-unit-cell-3D-balls.png" TargetMode="Externa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ommons.wikimedia.org/wiki/File:BF3.sv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www.wikidoc.org/index.php/File:Boric-acid-layer-3D-balls.png" TargetMode="External"/><Relationship Id="rId5" Type="http://schemas.openxmlformats.org/officeDocument/2006/relationships/image" Target="../media/image40.png"/><Relationship Id="rId4" Type="http://schemas.openxmlformats.org/officeDocument/2006/relationships/hyperlink" Target="http://www.wikidoc.org/index.php/File:Boric-acid-unit-cell-3D-balls.pn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ile:Brown-boron.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hyperlink" Target="https://cs.wikipedia.org/wiki/Diaspor" TargetMode="External"/><Relationship Id="rId2" Type="http://schemas.openxmlformats.org/officeDocument/2006/relationships/hyperlink" Target="https://cs.wikipedia.org/w/index.php?title=Boehmit&amp;action=edit&amp;redlink=1" TargetMode="External"/><Relationship Id="rId1" Type="http://schemas.openxmlformats.org/officeDocument/2006/relationships/slideLayout" Target="../slideLayouts/slideLayout2.xml"/><Relationship Id="rId4" Type="http://schemas.openxmlformats.org/officeDocument/2006/relationships/hyperlink" Target="https://cs.wikipedia.org/w/index.php?title=Gibbsit&amp;action=edit&amp;redlink=1"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en.wikipedia.org/wiki/File:Al2SiO5_phase_diagram.svg"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commons.wikimedia.org/wiki/File:Zeolite-ZSM-5-3D-vdW.p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2209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en-US" b="1" dirty="0" err="1">
                <a:latin typeface="Times New Roman" pitchFamily="18" charset="0"/>
              </a:rPr>
              <a:t>Triel</a:t>
            </a:r>
            <a:r>
              <a:rPr lang="en-GB" altLang="en-US" b="1" dirty="0">
                <a:latin typeface="Times New Roman" pitchFamily="18" charset="0"/>
              </a:rPr>
              <a:t>y</a:t>
            </a:r>
            <a:r>
              <a:rPr lang="cs-CZ" altLang="en-US" dirty="0"/>
              <a:t> </a:t>
            </a:r>
          </a:p>
        </p:txBody>
      </p:sp>
    </p:spTree>
    <p:extLst>
      <p:ext uri="{BB962C8B-B14F-4D97-AF65-F5344CB8AC3E}">
        <p14:creationId xmlns:p14="http://schemas.microsoft.com/office/powerpoint/2010/main" val="19077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5085" y="228600"/>
            <a:ext cx="8686800" cy="5909310"/>
          </a:xfrm>
          <a:prstGeom prst="rect">
            <a:avLst/>
          </a:prstGeom>
        </p:spPr>
        <p:txBody>
          <a:bodyPr wrap="square">
            <a:spAutoFit/>
          </a:bodyPr>
          <a:lstStyle/>
          <a:p>
            <a:pPr algn="just"/>
            <a:r>
              <a:rPr lang="cs-CZ" sz="2000" dirty="0">
                <a:cs typeface="Arial" panose="020B0604020202020204" pitchFamily="34" charset="0"/>
              </a:rPr>
              <a:t>Využití boru v </a:t>
            </a:r>
            <a:r>
              <a:rPr lang="cs-CZ" sz="2000" u="sng" dirty="0">
                <a:cs typeface="Arial" panose="020B0604020202020204" pitchFamily="34" charset="0"/>
              </a:rPr>
              <a:t>jaderné energetice</a:t>
            </a:r>
            <a:r>
              <a:rPr lang="cs-CZ" sz="2000" dirty="0">
                <a:cs typeface="Arial" panose="020B0604020202020204" pitchFamily="34" charset="0"/>
              </a:rPr>
              <a:t> je založeno na </a:t>
            </a:r>
            <a:r>
              <a:rPr lang="cs-CZ" sz="2000" u="sng" dirty="0">
                <a:cs typeface="Arial" panose="020B0604020202020204" pitchFamily="34" charset="0"/>
              </a:rPr>
              <a:t>velkém účinném průřezu izotopu </a:t>
            </a:r>
            <a:r>
              <a:rPr lang="cs-CZ" sz="2000" u="sng" baseline="30000" dirty="0">
                <a:cs typeface="Arial" panose="020B0604020202020204" pitchFamily="34" charset="0"/>
              </a:rPr>
              <a:t>10</a:t>
            </a:r>
            <a:r>
              <a:rPr lang="cs-CZ" sz="2000" u="sng" dirty="0">
                <a:cs typeface="Arial" panose="020B0604020202020204" pitchFamily="34" charset="0"/>
              </a:rPr>
              <a:t>B vůči tepelným neutronům</a:t>
            </a:r>
            <a:r>
              <a:rPr lang="cs-CZ" sz="2000" dirty="0">
                <a:cs typeface="Arial" panose="020B0604020202020204" pitchFamily="34" charset="0"/>
              </a:rPr>
              <a:t> a je výhodné i proto, že produkty reakce jsou stálé neradioaktivní </a:t>
            </a:r>
            <a:r>
              <a:rPr lang="cs-CZ" sz="2000" dirty="0" err="1">
                <a:cs typeface="Arial" panose="020B0604020202020204" pitchFamily="34" charset="0"/>
              </a:rPr>
              <a:t>Li</a:t>
            </a:r>
            <a:r>
              <a:rPr lang="cs-CZ" sz="2000" dirty="0">
                <a:cs typeface="Arial" panose="020B0604020202020204" pitchFamily="34" charset="0"/>
              </a:rPr>
              <a:t> a He. Proto se využívá bor, podobně jako beryllium, k výrobě řídicích tyčí v reaktorech a neutronových zrcadel v jaderných reaktorech. Bor je jeden z mála prvků, které přicházejí v úvahu jako palivo pro jadernou fúzi.</a:t>
            </a:r>
          </a:p>
          <a:p>
            <a:pPr algn="just"/>
            <a:endParaRPr lang="cs-CZ" sz="2000" dirty="0">
              <a:cs typeface="Arial" panose="020B0604020202020204" pitchFamily="34" charset="0"/>
            </a:endParaRPr>
          </a:p>
          <a:p>
            <a:pPr algn="just"/>
            <a:r>
              <a:rPr lang="cs-CZ" sz="2000" dirty="0">
                <a:cs typeface="Arial" panose="020B0604020202020204" pitchFamily="34" charset="0"/>
              </a:rPr>
              <a:t>Bor a jeho sloučeniny </a:t>
            </a:r>
            <a:r>
              <a:rPr lang="cs-CZ" sz="2000" u="sng" dirty="0">
                <a:cs typeface="Arial" panose="020B0604020202020204" pitchFamily="34" charset="0"/>
              </a:rPr>
              <a:t>barví plamen intenzivně zeleně</a:t>
            </a:r>
            <a:r>
              <a:rPr lang="cs-CZ" sz="2000" dirty="0">
                <a:cs typeface="Arial" panose="020B0604020202020204" pitchFamily="34" charset="0"/>
              </a:rPr>
              <a:t>. Tento jev se uplatňuje při přípravě směsí pro pyrotechnické účely a v analytické chemii slouží jako důkaz přítomnosti boru. </a:t>
            </a:r>
          </a:p>
          <a:p>
            <a:pPr algn="just"/>
            <a:endParaRPr lang="cs-CZ" sz="2000" dirty="0">
              <a:cs typeface="Arial" panose="020B0604020202020204" pitchFamily="34" charset="0"/>
            </a:endParaRPr>
          </a:p>
          <a:p>
            <a:pPr algn="just"/>
            <a:r>
              <a:rPr lang="cs-CZ" sz="2000" dirty="0">
                <a:cs typeface="Arial" panose="020B0604020202020204" pitchFamily="34" charset="0"/>
              </a:rPr>
              <a:t>  Významné místo patří sloučeninám boru </a:t>
            </a:r>
            <a:r>
              <a:rPr lang="cs-CZ" sz="2000" u="sng" dirty="0">
                <a:cs typeface="Arial" panose="020B0604020202020204" pitchFamily="34" charset="0"/>
              </a:rPr>
              <a:t>ve sklářském a keramickém průmyslu</a:t>
            </a:r>
            <a:r>
              <a:rPr lang="cs-CZ" sz="2000" dirty="0">
                <a:cs typeface="Arial" panose="020B0604020202020204" pitchFamily="34" charset="0"/>
              </a:rPr>
              <a:t>. Tzv. </a:t>
            </a:r>
            <a:r>
              <a:rPr lang="cs-CZ" sz="2000" u="sng" dirty="0">
                <a:cs typeface="Arial" panose="020B0604020202020204" pitchFamily="34" charset="0"/>
              </a:rPr>
              <a:t>borosilikátová skla </a:t>
            </a:r>
            <a:r>
              <a:rPr lang="cs-CZ" sz="2000" dirty="0">
                <a:cs typeface="Arial" panose="020B0604020202020204" pitchFamily="34" charset="0"/>
              </a:rPr>
              <a:t>se vyznačují vysokou tepelnou odolností a pod označením Pyrex (v Česku </a:t>
            </a:r>
            <a:r>
              <a:rPr lang="cs-CZ" sz="2000" dirty="0" err="1">
                <a:cs typeface="Arial" panose="020B0604020202020204" pitchFamily="34" charset="0"/>
              </a:rPr>
              <a:t>Simax</a:t>
            </a:r>
            <a:r>
              <a:rPr lang="cs-CZ" sz="2000" dirty="0">
                <a:cs typeface="Arial" panose="020B0604020202020204" pitchFamily="34" charset="0"/>
              </a:rPr>
              <a:t>) slouží k výrobě chemického i kuchyňského nádobí. V keramice nalézá bor uplatnění především jako </a:t>
            </a:r>
            <a:r>
              <a:rPr lang="cs-CZ" sz="2000" u="sng" dirty="0">
                <a:cs typeface="Arial" panose="020B0604020202020204" pitchFamily="34" charset="0"/>
              </a:rPr>
              <a:t>složka  emailů a glazur</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dirty="0">
                <a:cs typeface="Arial" panose="020B0604020202020204" pitchFamily="34" charset="0"/>
              </a:rPr>
              <a:t> Uplatňuje se při </a:t>
            </a:r>
            <a:r>
              <a:rPr lang="cs-CZ" sz="2000" u="sng" dirty="0">
                <a:cs typeface="Arial" panose="020B0604020202020204" pitchFamily="34" charset="0"/>
              </a:rPr>
              <a:t>výrobě mýdel a detergentů</a:t>
            </a:r>
            <a:r>
              <a:rPr lang="cs-CZ" sz="2000" dirty="0">
                <a:cs typeface="Arial" panose="020B0604020202020204" pitchFamily="34" charset="0"/>
              </a:rPr>
              <a:t>, a </a:t>
            </a:r>
            <a:r>
              <a:rPr lang="cs-CZ" sz="2000" u="sng" dirty="0">
                <a:cs typeface="Arial" panose="020B0604020202020204" pitchFamily="34" charset="0"/>
              </a:rPr>
              <a:t>žáruvzdorných materiálů</a:t>
            </a:r>
            <a:r>
              <a:rPr lang="cs-CZ" sz="2000" dirty="0">
                <a:cs typeface="Arial" panose="020B0604020202020204" pitchFamily="34" charset="0"/>
              </a:rPr>
              <a:t>. </a:t>
            </a:r>
          </a:p>
          <a:p>
            <a:pPr algn="just"/>
            <a:endParaRPr lang="cs-CZ" dirty="0"/>
          </a:p>
          <a:p>
            <a:pPr algn="just"/>
            <a:r>
              <a:rPr lang="cs-CZ" sz="2000" dirty="0">
                <a:cs typeface="Arial" panose="020B0604020202020204" pitchFamily="34" charset="0"/>
              </a:rPr>
              <a:t>Směs neodymu, železa a boru je využívána pro výrobu </a:t>
            </a:r>
            <a:r>
              <a:rPr lang="cs-CZ" sz="2000" u="sng" dirty="0">
                <a:cs typeface="Arial" panose="020B0604020202020204" pitchFamily="34" charset="0"/>
              </a:rPr>
              <a:t>permanentních</a:t>
            </a:r>
            <a:r>
              <a:rPr lang="cs-CZ" sz="2000" dirty="0">
                <a:cs typeface="Arial" panose="020B0604020202020204" pitchFamily="34" charset="0"/>
              </a:rPr>
              <a:t> </a:t>
            </a:r>
            <a:r>
              <a:rPr lang="cs-CZ" sz="2000" dirty="0" err="1">
                <a:cs typeface="Arial" panose="020B0604020202020204" pitchFamily="34" charset="0"/>
              </a:rPr>
              <a:t>NdFeB</a:t>
            </a:r>
            <a:r>
              <a:rPr lang="cs-CZ" sz="2000" dirty="0">
                <a:cs typeface="Arial" panose="020B0604020202020204" pitchFamily="34" charset="0"/>
              </a:rPr>
              <a:t> </a:t>
            </a:r>
            <a:r>
              <a:rPr lang="cs-CZ" sz="2000" u="sng" dirty="0">
                <a:cs typeface="Arial" panose="020B0604020202020204" pitchFamily="34" charset="0"/>
              </a:rPr>
              <a:t>magnetů</a:t>
            </a:r>
            <a:r>
              <a:rPr lang="cs-CZ" sz="2000" dirty="0">
                <a:cs typeface="Arial" panose="020B0604020202020204" pitchFamily="34" charset="0"/>
              </a:rPr>
              <a:t>. </a:t>
            </a:r>
          </a:p>
        </p:txBody>
      </p:sp>
    </p:spTree>
    <p:extLst>
      <p:ext uri="{BB962C8B-B14F-4D97-AF65-F5344CB8AC3E}">
        <p14:creationId xmlns:p14="http://schemas.microsoft.com/office/powerpoint/2010/main" val="156990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228600"/>
            <a:ext cx="8839200" cy="4647426"/>
          </a:xfrm>
          <a:prstGeom prst="rect">
            <a:avLst/>
          </a:prstGeom>
        </p:spPr>
        <p:txBody>
          <a:bodyPr wrap="square">
            <a:spAutoFit/>
          </a:bodyPr>
          <a:lstStyle/>
          <a:p>
            <a:pPr algn="just"/>
            <a:r>
              <a:rPr lang="cs-CZ" sz="2000" dirty="0">
                <a:cs typeface="Arial" panose="020B0604020202020204" pitchFamily="34" charset="0"/>
              </a:rPr>
              <a:t>K minerálům boru patří např.  </a:t>
            </a:r>
            <a:r>
              <a:rPr lang="cs-CZ" sz="2000" b="1" i="1" dirty="0">
                <a:cs typeface="Arial" panose="020B0604020202020204" pitchFamily="34" charset="0"/>
              </a:rPr>
              <a:t>borax</a:t>
            </a:r>
            <a:r>
              <a:rPr lang="cs-CZ" sz="2000" dirty="0">
                <a:cs typeface="Arial" panose="020B0604020202020204" pitchFamily="34" charset="0"/>
              </a:rPr>
              <a:t> Na</a:t>
            </a:r>
            <a:r>
              <a:rPr lang="cs-CZ" sz="2000" baseline="-25000" dirty="0">
                <a:cs typeface="Arial" panose="020B0604020202020204" pitchFamily="34" charset="0"/>
              </a:rPr>
              <a:t>2</a:t>
            </a:r>
            <a:r>
              <a:rPr lang="cs-CZ" sz="2000" dirty="0">
                <a:cs typeface="Arial" panose="020B0604020202020204" pitchFamily="34" charset="0"/>
              </a:rPr>
              <a:t>B</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·10H</a:t>
            </a:r>
            <a:r>
              <a:rPr lang="cs-CZ" sz="2000" baseline="-25000" dirty="0">
                <a:cs typeface="Arial" panose="020B0604020202020204" pitchFamily="34" charset="0"/>
              </a:rPr>
              <a:t>2</a:t>
            </a:r>
            <a:r>
              <a:rPr lang="cs-CZ" sz="2000" dirty="0">
                <a:cs typeface="Arial" panose="020B0604020202020204" pitchFamily="34" charset="0"/>
              </a:rPr>
              <a:t>O, pro průmyslovou těžbu má dnes v celosvětovém měřítku rozhodující význam </a:t>
            </a:r>
            <a:r>
              <a:rPr lang="cs-CZ" sz="2000" b="1" i="1" dirty="0" err="1">
                <a:cs typeface="Arial" panose="020B0604020202020204" pitchFamily="34" charset="0"/>
              </a:rPr>
              <a:t>colemanit</a:t>
            </a:r>
            <a:r>
              <a:rPr lang="cs-CZ" sz="2000" dirty="0">
                <a:cs typeface="Arial" panose="020B0604020202020204" pitchFamily="34" charset="0"/>
              </a:rPr>
              <a:t> Ca</a:t>
            </a:r>
            <a:r>
              <a:rPr lang="cs-CZ" sz="2000" baseline="-25000" dirty="0">
                <a:cs typeface="Arial" panose="020B0604020202020204" pitchFamily="34" charset="0"/>
              </a:rPr>
              <a:t>2</a:t>
            </a:r>
            <a:r>
              <a:rPr lang="cs-CZ" sz="2000" dirty="0">
                <a:cs typeface="Arial" panose="020B0604020202020204" pitchFamily="34" charset="0"/>
              </a:rPr>
              <a:t>B</a:t>
            </a:r>
            <a:r>
              <a:rPr lang="cs-CZ" sz="2000" baseline="-25000" dirty="0">
                <a:cs typeface="Arial" panose="020B0604020202020204" pitchFamily="34" charset="0"/>
              </a:rPr>
              <a:t>6</a:t>
            </a:r>
            <a:r>
              <a:rPr lang="cs-CZ" sz="2000" dirty="0">
                <a:cs typeface="Arial" panose="020B0604020202020204" pitchFamily="34" charset="0"/>
              </a:rPr>
              <a:t>O</a:t>
            </a:r>
            <a:r>
              <a:rPr lang="cs-CZ" sz="2000" baseline="-25000" dirty="0">
                <a:cs typeface="Arial" panose="020B0604020202020204" pitchFamily="34" charset="0"/>
              </a:rPr>
              <a:t>11</a:t>
            </a:r>
            <a:r>
              <a:rPr lang="cs-CZ" sz="2000" dirty="0">
                <a:cs typeface="Arial" panose="020B0604020202020204" pitchFamily="34" charset="0"/>
              </a:rPr>
              <a:t>·5H</a:t>
            </a:r>
            <a:r>
              <a:rPr lang="cs-CZ" sz="2000" baseline="-25000" dirty="0">
                <a:cs typeface="Arial" panose="020B0604020202020204" pitchFamily="34" charset="0"/>
              </a:rPr>
              <a:t>2</a:t>
            </a:r>
            <a:r>
              <a:rPr lang="cs-CZ" sz="2000" dirty="0">
                <a:cs typeface="Arial" panose="020B0604020202020204" pitchFamily="34" charset="0"/>
              </a:rPr>
              <a:t>O. </a:t>
            </a:r>
          </a:p>
          <a:p>
            <a:pPr algn="just"/>
            <a:endParaRPr lang="cs-CZ" sz="800" dirty="0">
              <a:cs typeface="Arial" panose="020B0604020202020204" pitchFamily="34" charset="0"/>
            </a:endParaRPr>
          </a:p>
          <a:p>
            <a:pPr algn="just"/>
            <a:r>
              <a:rPr lang="cs-CZ" sz="2000" b="1" dirty="0">
                <a:cs typeface="Arial" panose="020B0604020202020204" pitchFamily="34" charset="0"/>
              </a:rPr>
              <a:t>Výroba amorfního boru</a:t>
            </a:r>
            <a:r>
              <a:rPr lang="cs-CZ" sz="2000" dirty="0">
                <a:cs typeface="Arial" panose="020B0604020202020204" pitchFamily="34" charset="0"/>
              </a:rPr>
              <a:t> se provádí </a:t>
            </a:r>
            <a:r>
              <a:rPr lang="cs-CZ" sz="2000" dirty="0" err="1">
                <a:cs typeface="Arial" panose="020B0604020202020204" pitchFamily="34" charset="0"/>
              </a:rPr>
              <a:t>metalotermickou</a:t>
            </a:r>
            <a:r>
              <a:rPr lang="cs-CZ" sz="2000" dirty="0">
                <a:cs typeface="Arial" panose="020B0604020202020204" pitchFamily="34" charset="0"/>
              </a:rPr>
              <a:t> redukcí oxidu boritého 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kovovým sodíkem, hořčíkem nebo hliníkem:</a:t>
            </a:r>
          </a:p>
          <a:p>
            <a:pPr algn="ct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+ 6Na → 2B + 3Na</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+ 3Mg → 2B + 3MgO</a:t>
            </a:r>
            <a:br>
              <a:rPr lang="cs-CZ" sz="2000" dirty="0">
                <a:cs typeface="Arial" panose="020B0604020202020204" pitchFamily="34" charset="0"/>
              </a:rPr>
            </a:b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+ 2Al → 2B +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sz="2000" dirty="0">
              <a:cs typeface="Arial" panose="020B0604020202020204" pitchFamily="34" charset="0"/>
            </a:endParaRPr>
          </a:p>
          <a:p>
            <a:pPr algn="just"/>
            <a:r>
              <a:rPr lang="cs-CZ" sz="2000" dirty="0">
                <a:cs typeface="Arial" panose="020B0604020202020204" pitchFamily="34" charset="0"/>
              </a:rPr>
              <a:t>Surový amorfní bor se zbavuje nečistot varem se zředěnou kyselinou chlorovodíkovou nebo promýváním kyselinou fluorovodíkovou.</a:t>
            </a:r>
          </a:p>
          <a:p>
            <a:pPr algn="just"/>
            <a:endParaRPr lang="cs-CZ" sz="800" dirty="0">
              <a:cs typeface="Arial" panose="020B0604020202020204" pitchFamily="34" charset="0"/>
            </a:endParaRPr>
          </a:p>
          <a:p>
            <a:pPr algn="just"/>
            <a:r>
              <a:rPr lang="cs-CZ" sz="2000" b="1" dirty="0">
                <a:cs typeface="Arial" panose="020B0604020202020204" pitchFamily="34" charset="0"/>
              </a:rPr>
              <a:t>Výroba</a:t>
            </a:r>
            <a:r>
              <a:rPr lang="cs-CZ" sz="2000" dirty="0">
                <a:cs typeface="Arial" panose="020B0604020202020204" pitchFamily="34" charset="0"/>
              </a:rPr>
              <a:t> </a:t>
            </a:r>
            <a:r>
              <a:rPr lang="cs-CZ" sz="2000" b="1" dirty="0">
                <a:cs typeface="Arial" panose="020B0604020202020204" pitchFamily="34" charset="0"/>
              </a:rPr>
              <a:t>krystalického boru</a:t>
            </a:r>
            <a:r>
              <a:rPr lang="cs-CZ" sz="2000" dirty="0">
                <a:cs typeface="Arial" panose="020B0604020202020204" pitchFamily="34" charset="0"/>
              </a:rPr>
              <a:t> se provádí redukcí bromidu boritého BBr</a:t>
            </a:r>
            <a:r>
              <a:rPr lang="cs-CZ" sz="2000" baseline="-25000" dirty="0">
                <a:cs typeface="Arial" panose="020B0604020202020204" pitchFamily="34" charset="0"/>
              </a:rPr>
              <a:t>3</a:t>
            </a:r>
            <a:r>
              <a:rPr lang="cs-CZ" sz="2000" dirty="0">
                <a:cs typeface="Arial" panose="020B0604020202020204" pitchFamily="34" charset="0"/>
              </a:rPr>
              <a:t> vodíkem při teplotě přes 1200°C nebo redukcí chloridu boritého BCl</a:t>
            </a:r>
            <a:r>
              <a:rPr lang="cs-CZ" sz="2000" baseline="-25000" dirty="0">
                <a:cs typeface="Arial" panose="020B0604020202020204" pitchFamily="34" charset="0"/>
              </a:rPr>
              <a:t>3</a:t>
            </a:r>
            <a:r>
              <a:rPr lang="cs-CZ" sz="2000" dirty="0">
                <a:cs typeface="Arial" panose="020B0604020202020204" pitchFamily="34" charset="0"/>
              </a:rPr>
              <a:t> zinkem za teploty 900°C. </a:t>
            </a:r>
          </a:p>
          <a:p>
            <a:pPr algn="ctr"/>
            <a:r>
              <a:rPr lang="cs-CZ" sz="2000" dirty="0">
                <a:cs typeface="Arial" panose="020B0604020202020204" pitchFamily="34" charset="0"/>
              </a:rPr>
              <a:t>2BBr</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 → 2B + 6HBr</a:t>
            </a:r>
            <a:br>
              <a:rPr lang="cs-CZ" sz="2000" dirty="0">
                <a:cs typeface="Arial" panose="020B0604020202020204" pitchFamily="34" charset="0"/>
              </a:rPr>
            </a:br>
            <a:r>
              <a:rPr lang="cs-CZ" sz="2000" dirty="0">
                <a:cs typeface="Arial" panose="020B0604020202020204" pitchFamily="34" charset="0"/>
              </a:rPr>
              <a:t>2BCl</a:t>
            </a:r>
            <a:r>
              <a:rPr lang="cs-CZ" sz="2000" baseline="-25000" dirty="0">
                <a:cs typeface="Arial" panose="020B0604020202020204" pitchFamily="34" charset="0"/>
              </a:rPr>
              <a:t>3</a:t>
            </a:r>
            <a:r>
              <a:rPr lang="cs-CZ" sz="2000" dirty="0">
                <a:cs typeface="Arial" panose="020B0604020202020204" pitchFamily="34" charset="0"/>
              </a:rPr>
              <a:t> + 3Zn → 2B + 3ZnCl</a:t>
            </a:r>
            <a:r>
              <a:rPr lang="cs-CZ" sz="2000" baseline="-25000" dirty="0">
                <a:cs typeface="Arial" panose="020B0604020202020204" pitchFamily="34" charset="0"/>
              </a:rPr>
              <a:t>2</a:t>
            </a:r>
            <a:br>
              <a:rPr lang="cs-CZ" sz="2000" dirty="0">
                <a:cs typeface="Arial" panose="020B0604020202020204" pitchFamily="34" charset="0"/>
              </a:rPr>
            </a:br>
            <a:endParaRPr lang="cs-CZ" sz="2000" dirty="0">
              <a:cs typeface="Arial" panose="020B0604020202020204" pitchFamily="34" charset="0"/>
            </a:endParaRPr>
          </a:p>
        </p:txBody>
      </p:sp>
      <p:sp>
        <p:nvSpPr>
          <p:cNvPr id="4" name="TextovéPole 3">
            <a:extLst>
              <a:ext uri="{FF2B5EF4-FFF2-40B4-BE49-F238E27FC236}">
                <a16:creationId xmlns:a16="http://schemas.microsoft.com/office/drawing/2014/main" id="{EDA9CE13-F270-67C4-1E58-5B55E469D30D}"/>
              </a:ext>
            </a:extLst>
          </p:cNvPr>
          <p:cNvSpPr txBox="1"/>
          <p:nvPr/>
        </p:nvSpPr>
        <p:spPr>
          <a:xfrm>
            <a:off x="228600" y="4722363"/>
            <a:ext cx="8686800" cy="1938992"/>
          </a:xfrm>
          <a:prstGeom prst="rect">
            <a:avLst/>
          </a:prstGeom>
          <a:noFill/>
        </p:spPr>
        <p:txBody>
          <a:bodyPr wrap="square">
            <a:spAutoFit/>
          </a:bodyPr>
          <a:lstStyle/>
          <a:p>
            <a:pPr algn="just"/>
            <a:r>
              <a:rPr lang="cs-CZ" sz="2000" b="1" dirty="0">
                <a:cs typeface="Arial" panose="020B0604020202020204" pitchFamily="34" charset="0"/>
              </a:rPr>
              <a:t>Velmi čistý bor </a:t>
            </a:r>
            <a:r>
              <a:rPr lang="cs-CZ" sz="2000" dirty="0">
                <a:cs typeface="Arial" panose="020B0604020202020204" pitchFamily="34" charset="0"/>
              </a:rPr>
              <a:t>je možné připravit termickým rozkladem jodidu boritého </a:t>
            </a:r>
            <a:r>
              <a:rPr lang="cs-CZ" sz="2000" dirty="0" err="1">
                <a:cs typeface="Arial" panose="020B0604020202020204" pitchFamily="34" charset="0"/>
              </a:rPr>
              <a:t>BI</a:t>
            </a:r>
            <a:r>
              <a:rPr lang="cs-CZ" sz="2000" baseline="-25000" dirty="0" err="1">
                <a:cs typeface="Arial" panose="020B0604020202020204" pitchFamily="34" charset="0"/>
              </a:rPr>
              <a:t>3</a:t>
            </a:r>
            <a:r>
              <a:rPr lang="cs-CZ" sz="2000" dirty="0">
                <a:cs typeface="Arial" panose="020B0604020202020204" pitchFamily="34" charset="0"/>
              </a:rPr>
              <a:t> při teplotě 1000 °C na elektricky žhaveném wolframovém vlákně </a:t>
            </a:r>
            <a:r>
              <a:rPr lang="cs-CZ" sz="2000" i="1" dirty="0">
                <a:cs typeface="Arial" panose="020B0604020202020204" pitchFamily="34" charset="0"/>
              </a:rPr>
              <a:t>(van </a:t>
            </a:r>
            <a:r>
              <a:rPr lang="cs-CZ" sz="2000" i="1" dirty="0" err="1">
                <a:cs typeface="Arial" panose="020B0604020202020204" pitchFamily="34" charset="0"/>
              </a:rPr>
              <a:t>Arkelova</a:t>
            </a:r>
            <a:r>
              <a:rPr lang="cs-CZ" sz="2000" i="1" dirty="0">
                <a:cs typeface="Arial" panose="020B0604020202020204" pitchFamily="34" charset="0"/>
              </a:rPr>
              <a:t> a de </a:t>
            </a:r>
            <a:r>
              <a:rPr lang="cs-CZ" sz="2000" i="1" dirty="0" err="1">
                <a:cs typeface="Arial" panose="020B0604020202020204" pitchFamily="34" charset="0"/>
              </a:rPr>
              <a:t>Boerova</a:t>
            </a:r>
            <a:r>
              <a:rPr lang="cs-CZ" sz="2000" i="1" dirty="0">
                <a:cs typeface="Arial" panose="020B0604020202020204" pitchFamily="34" charset="0"/>
              </a:rPr>
              <a:t> metoda)</a:t>
            </a:r>
            <a:r>
              <a:rPr lang="cs-CZ" sz="2000" dirty="0">
                <a:cs typeface="Arial" panose="020B0604020202020204" pitchFamily="34" charset="0"/>
              </a:rPr>
              <a:t> </a:t>
            </a:r>
          </a:p>
          <a:p>
            <a:pPr algn="ctr"/>
            <a:r>
              <a:rPr lang="cs-CZ" sz="2000" dirty="0" err="1">
                <a:cs typeface="Arial" panose="020B0604020202020204" pitchFamily="34" charset="0"/>
              </a:rPr>
              <a:t>2BI</a:t>
            </a:r>
            <a:r>
              <a:rPr lang="cs-CZ" sz="2000" baseline="-25000" dirty="0" err="1">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2B</a:t>
            </a:r>
            <a:r>
              <a:rPr lang="cs-CZ" sz="2000" dirty="0">
                <a:cs typeface="Arial" panose="020B0604020202020204" pitchFamily="34" charset="0"/>
              </a:rPr>
              <a:t> + </a:t>
            </a:r>
            <a:r>
              <a:rPr lang="cs-CZ" sz="2000" dirty="0" err="1">
                <a:cs typeface="Arial" panose="020B0604020202020204" pitchFamily="34" charset="0"/>
              </a:rPr>
              <a:t>3I</a:t>
            </a:r>
            <a:r>
              <a:rPr lang="cs-CZ" sz="2000" baseline="-25000" dirty="0" err="1">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nebo redukcí chloridu boritého vodíkem působením vysokofrekvenčního elektrického výboje </a:t>
            </a:r>
            <a:r>
              <a:rPr lang="cs-CZ" sz="2000" i="1" dirty="0">
                <a:cs typeface="Arial" panose="020B0604020202020204" pitchFamily="34" charset="0"/>
              </a:rPr>
              <a:t>(</a:t>
            </a:r>
            <a:r>
              <a:rPr lang="cs-CZ" sz="2000" i="1" dirty="0" err="1">
                <a:cs typeface="Arial" panose="020B0604020202020204" pitchFamily="34" charset="0"/>
              </a:rPr>
              <a:t>Hackspillova</a:t>
            </a:r>
            <a:r>
              <a:rPr lang="cs-CZ" sz="2000" i="1" dirty="0">
                <a:cs typeface="Arial" panose="020B0604020202020204" pitchFamily="34" charset="0"/>
              </a:rPr>
              <a:t> metoda)</a:t>
            </a:r>
            <a:r>
              <a:rPr lang="cs-CZ" sz="2000" dirty="0">
                <a:cs typeface="Arial" panose="020B0604020202020204" pitchFamily="34" charset="0"/>
              </a:rPr>
              <a:t>.</a:t>
            </a:r>
          </a:p>
        </p:txBody>
      </p:sp>
    </p:spTree>
    <p:extLst>
      <p:ext uri="{BB962C8B-B14F-4D97-AF65-F5344CB8AC3E}">
        <p14:creationId xmlns:p14="http://schemas.microsoft.com/office/powerpoint/2010/main" val="344751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oromyc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08961"/>
            <a:ext cx="2895600" cy="288244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90500" y="2305318"/>
            <a:ext cx="8763000" cy="1323439"/>
          </a:xfrm>
          <a:prstGeom prst="rect">
            <a:avLst/>
          </a:prstGeom>
        </p:spPr>
        <p:txBody>
          <a:bodyPr wrap="square">
            <a:spAutoFit/>
          </a:bodyPr>
          <a:lstStyle/>
          <a:p>
            <a:r>
              <a:rPr lang="en-US" sz="2000" b="1" dirty="0">
                <a:cs typeface="Arial" panose="020B0604020202020204" pitchFamily="34" charset="0"/>
              </a:rPr>
              <a:t>Boromycin</a:t>
            </a:r>
            <a:r>
              <a:rPr lang="cs-CZ" sz="2000" b="1" dirty="0">
                <a:cs typeface="Arial" panose="020B0604020202020204" pitchFamily="34" charset="0"/>
              </a:rPr>
              <a:t>  </a:t>
            </a:r>
            <a:r>
              <a:rPr lang="cs-CZ" sz="2000" dirty="0">
                <a:cs typeface="Arial" panose="020B0604020202020204" pitchFamily="34" charset="0"/>
              </a:rPr>
              <a:t>=</a:t>
            </a:r>
            <a:r>
              <a:rPr lang="cs-CZ" sz="2000" b="1" dirty="0">
                <a:cs typeface="Arial" panose="020B0604020202020204" pitchFamily="34" charset="0"/>
              </a:rPr>
              <a:t> </a:t>
            </a:r>
            <a:r>
              <a:rPr lang="en-US" sz="2000" dirty="0">
                <a:cs typeface="Arial" panose="020B0604020202020204" pitchFamily="34" charset="0"/>
              </a:rPr>
              <a:t>polyether-</a:t>
            </a:r>
            <a:r>
              <a:rPr lang="en-US" sz="2000" dirty="0" err="1">
                <a:cs typeface="Arial" panose="020B0604020202020204" pitchFamily="34" charset="0"/>
              </a:rPr>
              <a:t>macrolid</a:t>
            </a:r>
            <a:r>
              <a:rPr lang="cs-CZ" sz="2000" dirty="0" err="1">
                <a:cs typeface="Arial" panose="020B0604020202020204" pitchFamily="34" charset="0"/>
              </a:rPr>
              <a:t>ové</a:t>
            </a:r>
            <a:r>
              <a:rPr lang="en-US" sz="2000" dirty="0">
                <a:cs typeface="Arial" panose="020B0604020202020204" pitchFamily="34" charset="0"/>
              </a:rPr>
              <a:t> </a:t>
            </a:r>
            <a:r>
              <a:rPr lang="en-US" sz="2000" dirty="0" err="1">
                <a:cs typeface="Arial" panose="020B0604020202020204" pitchFamily="34" charset="0"/>
              </a:rPr>
              <a:t>antibioti</a:t>
            </a:r>
            <a:r>
              <a:rPr lang="cs-CZ" sz="2000" dirty="0" err="1">
                <a:cs typeface="Arial" panose="020B0604020202020204" pitchFamily="34" charset="0"/>
              </a:rPr>
              <a:t>kum</a:t>
            </a:r>
            <a:r>
              <a:rPr lang="en-US" sz="2000" dirty="0">
                <a:cs typeface="Arial" panose="020B0604020202020204" pitchFamily="34" charset="0"/>
              </a:rPr>
              <a:t>. </a:t>
            </a:r>
            <a:r>
              <a:rPr lang="cs-CZ" sz="2000" dirty="0">
                <a:cs typeface="Arial" panose="020B0604020202020204" pitchFamily="34" charset="0"/>
              </a:rPr>
              <a:t>Bylo</a:t>
            </a:r>
            <a:r>
              <a:rPr lang="en-US" sz="2000" dirty="0">
                <a:cs typeface="Arial" panose="020B0604020202020204" pitchFamily="34" charset="0"/>
              </a:rPr>
              <a:t> </a:t>
            </a:r>
            <a:r>
              <a:rPr lang="en-US" sz="2000" dirty="0" err="1">
                <a:cs typeface="Arial" panose="020B0604020202020204" pitchFamily="34" charset="0"/>
              </a:rPr>
              <a:t>i</a:t>
            </a:r>
            <a:r>
              <a:rPr lang="cs-CZ" sz="2000" dirty="0">
                <a:cs typeface="Arial" panose="020B0604020202020204" pitchFamily="34" charset="0"/>
              </a:rPr>
              <a:t>z</a:t>
            </a:r>
            <a:r>
              <a:rPr lang="en-US" sz="2000" dirty="0" err="1">
                <a:cs typeface="Arial" panose="020B0604020202020204" pitchFamily="34" charset="0"/>
              </a:rPr>
              <a:t>ol</a:t>
            </a:r>
            <a:r>
              <a:rPr lang="cs-CZ" sz="2000" dirty="0" err="1">
                <a:cs typeface="Arial" panose="020B0604020202020204" pitchFamily="34" charset="0"/>
              </a:rPr>
              <a:t>ováno</a:t>
            </a:r>
            <a:r>
              <a:rPr lang="en-US" sz="2000" dirty="0">
                <a:cs typeface="Arial" panose="020B0604020202020204" pitchFamily="34" charset="0"/>
              </a:rPr>
              <a:t> </a:t>
            </a:r>
            <a:r>
              <a:rPr lang="cs-CZ" sz="2000" dirty="0">
                <a:cs typeface="Arial" panose="020B0604020202020204" pitchFamily="34" charset="0"/>
              </a:rPr>
              <a:t>z bakterií </a:t>
            </a:r>
            <a:r>
              <a:rPr lang="en-US" sz="2000" i="1" dirty="0">
                <a:cs typeface="Arial" panose="020B0604020202020204" pitchFamily="34" charset="0"/>
              </a:rPr>
              <a:t>Streptomyces </a:t>
            </a:r>
            <a:r>
              <a:rPr lang="en-US" sz="2000" i="1" dirty="0" err="1">
                <a:cs typeface="Arial" panose="020B0604020202020204" pitchFamily="34" charset="0"/>
              </a:rPr>
              <a:t>antibioticus</a:t>
            </a:r>
            <a:r>
              <a:rPr lang="en-US" sz="2000" dirty="0">
                <a:cs typeface="Arial" panose="020B0604020202020204" pitchFamily="34" charset="0"/>
              </a:rPr>
              <a:t>. </a:t>
            </a:r>
            <a:r>
              <a:rPr lang="cs-CZ" sz="2000" dirty="0">
                <a:cs typeface="Arial" panose="020B0604020202020204" pitchFamily="34" charset="0"/>
              </a:rPr>
              <a:t>Účinkuje proti většině </a:t>
            </a:r>
            <a:r>
              <a:rPr lang="en-US" sz="2000" dirty="0">
                <a:cs typeface="Arial" panose="020B0604020202020204" pitchFamily="34" charset="0"/>
              </a:rPr>
              <a:t> Gram-</a:t>
            </a:r>
            <a:r>
              <a:rPr lang="en-US" sz="2000" dirty="0" err="1">
                <a:cs typeface="Arial" panose="020B0604020202020204" pitchFamily="34" charset="0"/>
              </a:rPr>
              <a:t>po</a:t>
            </a:r>
            <a:r>
              <a:rPr lang="cs-CZ" sz="2000" dirty="0">
                <a:cs typeface="Arial" panose="020B0604020202020204" pitchFamily="34" charset="0"/>
              </a:rPr>
              <a:t>z</a:t>
            </a:r>
            <a:r>
              <a:rPr lang="en-US" sz="2000" dirty="0" err="1">
                <a:cs typeface="Arial" panose="020B0604020202020204" pitchFamily="34" charset="0"/>
              </a:rPr>
              <a:t>itiv</a:t>
            </a:r>
            <a:r>
              <a:rPr lang="cs-CZ" sz="2000" dirty="0" err="1">
                <a:cs typeface="Arial" panose="020B0604020202020204" pitchFamily="34" charset="0"/>
              </a:rPr>
              <a:t>ních</a:t>
            </a:r>
            <a:r>
              <a:rPr lang="en-US" sz="2000" dirty="0">
                <a:cs typeface="Arial" panose="020B0604020202020204" pitchFamily="34" charset="0"/>
              </a:rPr>
              <a:t> </a:t>
            </a:r>
            <a:r>
              <a:rPr lang="en-US" sz="2000" dirty="0" err="1">
                <a:cs typeface="Arial" panose="020B0604020202020204" pitchFamily="34" charset="0"/>
              </a:rPr>
              <a:t>ba</a:t>
            </a:r>
            <a:r>
              <a:rPr lang="cs-CZ" sz="2000" dirty="0">
                <a:cs typeface="Arial" panose="020B0604020202020204" pitchFamily="34" charset="0"/>
              </a:rPr>
              <a:t>k</a:t>
            </a:r>
            <a:r>
              <a:rPr lang="en-US" sz="2000" dirty="0" err="1">
                <a:cs typeface="Arial" panose="020B0604020202020204" pitchFamily="34" charset="0"/>
              </a:rPr>
              <a:t>teri</a:t>
            </a:r>
            <a:r>
              <a:rPr lang="cs-CZ" sz="2000" dirty="0">
                <a:cs typeface="Arial" panose="020B0604020202020204" pitchFamily="34" charset="0"/>
              </a:rPr>
              <a:t>í</a:t>
            </a:r>
            <a:r>
              <a:rPr lang="en-US" sz="2000" dirty="0">
                <a:cs typeface="Arial" panose="020B0604020202020204" pitchFamily="34" charset="0"/>
              </a:rPr>
              <a:t>, </a:t>
            </a:r>
            <a:r>
              <a:rPr lang="cs-CZ" sz="2000" dirty="0">
                <a:cs typeface="Arial" panose="020B0604020202020204" pitchFamily="34" charset="0"/>
              </a:rPr>
              <a:t>proti </a:t>
            </a:r>
            <a:r>
              <a:rPr lang="en-US" sz="2000" dirty="0">
                <a:cs typeface="Arial" panose="020B0604020202020204" pitchFamily="34" charset="0"/>
              </a:rPr>
              <a:t>Gram-</a:t>
            </a:r>
            <a:r>
              <a:rPr lang="en-US" sz="2000" dirty="0" err="1">
                <a:cs typeface="Arial" panose="020B0604020202020204" pitchFamily="34" charset="0"/>
              </a:rPr>
              <a:t>negativ</a:t>
            </a:r>
            <a:r>
              <a:rPr lang="cs-CZ" sz="2000" dirty="0">
                <a:cs typeface="Arial" panose="020B0604020202020204" pitchFamily="34" charset="0"/>
              </a:rPr>
              <a:t>ním</a:t>
            </a:r>
            <a:r>
              <a:rPr lang="en-US" sz="2000" dirty="0">
                <a:cs typeface="Arial" panose="020B0604020202020204" pitchFamily="34" charset="0"/>
              </a:rPr>
              <a:t> </a:t>
            </a:r>
            <a:r>
              <a:rPr lang="en-US" sz="2000" dirty="0" err="1">
                <a:cs typeface="Arial" panose="020B0604020202020204" pitchFamily="34" charset="0"/>
              </a:rPr>
              <a:t>ba</a:t>
            </a:r>
            <a:r>
              <a:rPr lang="cs-CZ" sz="2000" dirty="0">
                <a:cs typeface="Arial" panose="020B0604020202020204" pitchFamily="34" charset="0"/>
              </a:rPr>
              <a:t>k</a:t>
            </a:r>
            <a:r>
              <a:rPr lang="en-US" sz="2000" dirty="0" err="1">
                <a:cs typeface="Arial" panose="020B0604020202020204" pitchFamily="34" charset="0"/>
              </a:rPr>
              <a:t>teri</a:t>
            </a:r>
            <a:r>
              <a:rPr lang="cs-CZ" sz="2000" dirty="0" err="1">
                <a:cs typeface="Arial" panose="020B0604020202020204" pitchFamily="34" charset="0"/>
              </a:rPr>
              <a:t>ím</a:t>
            </a:r>
            <a:r>
              <a:rPr lang="cs-CZ" sz="2000" dirty="0">
                <a:cs typeface="Arial" panose="020B0604020202020204" pitchFamily="34" charset="0"/>
              </a:rPr>
              <a:t>  je neúčinné</a:t>
            </a:r>
            <a:r>
              <a:rPr lang="en-US" sz="2000" dirty="0">
                <a:cs typeface="Arial" panose="020B0604020202020204" pitchFamily="34" charset="0"/>
              </a:rPr>
              <a:t>. </a:t>
            </a:r>
            <a:r>
              <a:rPr lang="en-US" sz="2000" dirty="0" err="1">
                <a:cs typeface="Arial" panose="020B0604020202020204" pitchFamily="34" charset="0"/>
              </a:rPr>
              <a:t>Boromycin</a:t>
            </a:r>
            <a:r>
              <a:rPr lang="en-US" sz="2000" dirty="0">
                <a:cs typeface="Arial" panose="020B0604020202020204" pitchFamily="34" charset="0"/>
              </a:rPr>
              <a:t> </a:t>
            </a:r>
            <a:r>
              <a:rPr lang="cs-CZ" sz="2000" dirty="0">
                <a:cs typeface="Arial" panose="020B0604020202020204" pitchFamily="34" charset="0"/>
              </a:rPr>
              <a:t>poškozuje </a:t>
            </a:r>
            <a:r>
              <a:rPr lang="en-US" sz="2000" dirty="0" err="1">
                <a:cs typeface="Arial" panose="020B0604020202020204" pitchFamily="34" charset="0"/>
              </a:rPr>
              <a:t>cytopla</a:t>
            </a:r>
            <a:r>
              <a:rPr lang="cs-CZ" sz="2000" dirty="0">
                <a:cs typeface="Arial" panose="020B0604020202020204" pitchFamily="34" charset="0"/>
              </a:rPr>
              <a:t>z</a:t>
            </a:r>
            <a:r>
              <a:rPr lang="en-US" sz="2000" dirty="0">
                <a:cs typeface="Arial" panose="020B0604020202020204" pitchFamily="34" charset="0"/>
              </a:rPr>
              <a:t>m</a:t>
            </a:r>
            <a:r>
              <a:rPr lang="cs-CZ" sz="2000" dirty="0" err="1">
                <a:cs typeface="Arial" panose="020B0604020202020204" pitchFamily="34" charset="0"/>
              </a:rPr>
              <a:t>at</a:t>
            </a:r>
            <a:r>
              <a:rPr lang="en-US" sz="2000" dirty="0" err="1">
                <a:cs typeface="Arial" panose="020B0604020202020204" pitchFamily="34" charset="0"/>
              </a:rPr>
              <a:t>ic</a:t>
            </a:r>
            <a:r>
              <a:rPr lang="cs-CZ" sz="2000" dirty="0" err="1">
                <a:cs typeface="Arial" panose="020B0604020202020204" pitchFamily="34" charset="0"/>
              </a:rPr>
              <a:t>kou</a:t>
            </a:r>
            <a:r>
              <a:rPr lang="en-US" sz="2000" dirty="0">
                <a:cs typeface="Arial" panose="020B0604020202020204" pitchFamily="34" charset="0"/>
              </a:rPr>
              <a:t> </a:t>
            </a:r>
            <a:r>
              <a:rPr lang="en-US" sz="2000" dirty="0" err="1">
                <a:cs typeface="Arial" panose="020B0604020202020204" pitchFamily="34" charset="0"/>
              </a:rPr>
              <a:t>membr</a:t>
            </a:r>
            <a:r>
              <a:rPr lang="cs-CZ" sz="2000" dirty="0">
                <a:cs typeface="Arial" panose="020B0604020202020204" pitchFamily="34" charset="0"/>
              </a:rPr>
              <a:t>á</a:t>
            </a:r>
            <a:r>
              <a:rPr lang="en-US" sz="2000" dirty="0">
                <a:cs typeface="Arial" panose="020B0604020202020204" pitchFamily="34" charset="0"/>
              </a:rPr>
              <a:t>n</a:t>
            </a:r>
            <a:r>
              <a:rPr lang="cs-CZ" sz="2000" dirty="0">
                <a:cs typeface="Arial" panose="020B0604020202020204" pitchFamily="34" charset="0"/>
              </a:rPr>
              <a:t>u</a:t>
            </a:r>
            <a:r>
              <a:rPr lang="en-US" sz="2000" dirty="0">
                <a:cs typeface="Arial" panose="020B0604020202020204" pitchFamily="34" charset="0"/>
              </a:rPr>
              <a:t>, </a:t>
            </a:r>
            <a:r>
              <a:rPr lang="cs-CZ" sz="2000" dirty="0">
                <a:cs typeface="Arial" panose="020B0604020202020204" pitchFamily="34" charset="0"/>
              </a:rPr>
              <a:t>což vede ke ztrátě K</a:t>
            </a:r>
            <a:r>
              <a:rPr lang="en-US" sz="2000" baseline="30000" dirty="0">
                <a:cs typeface="Arial" panose="020B0604020202020204" pitchFamily="34" charset="0"/>
              </a:rPr>
              <a:t>+</a:t>
            </a:r>
            <a:r>
              <a:rPr lang="en-US" sz="2000" dirty="0">
                <a:cs typeface="Arial" panose="020B0604020202020204" pitchFamily="34" charset="0"/>
              </a:rPr>
              <a:t> ion</a:t>
            </a:r>
            <a:r>
              <a:rPr lang="cs-CZ" sz="2000" dirty="0" err="1">
                <a:cs typeface="Arial" panose="020B0604020202020204" pitchFamily="34" charset="0"/>
              </a:rPr>
              <a:t>tů</a:t>
            </a:r>
            <a:r>
              <a:rPr lang="cs-CZ" sz="2000" dirty="0">
                <a:cs typeface="Arial" panose="020B0604020202020204" pitchFamily="34" charset="0"/>
              </a:rPr>
              <a:t> z buňky a k její následné smrti</a:t>
            </a:r>
            <a:r>
              <a:rPr lang="en-US" sz="2000" dirty="0">
                <a:cs typeface="Arial" panose="020B0604020202020204" pitchFamily="34" charset="0"/>
              </a:rPr>
              <a:t>. </a:t>
            </a:r>
            <a:endParaRPr lang="cs-CZ" sz="2000" dirty="0">
              <a:cs typeface="Arial" panose="020B0604020202020204" pitchFamily="34" charset="0"/>
            </a:endParaRPr>
          </a:p>
        </p:txBody>
      </p:sp>
      <p:pic>
        <p:nvPicPr>
          <p:cNvPr id="3077" name="Picture 5" descr="Zobrazit zdrojový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458" y="3890962"/>
            <a:ext cx="3935353" cy="2662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DBDA04A2-2A52-DBB6-2183-9127472C74EE}"/>
              </a:ext>
            </a:extLst>
          </p:cNvPr>
          <p:cNvSpPr txBox="1"/>
          <p:nvPr/>
        </p:nvSpPr>
        <p:spPr>
          <a:xfrm>
            <a:off x="158545" y="275303"/>
            <a:ext cx="8794955" cy="707886"/>
          </a:xfrm>
          <a:prstGeom prst="rect">
            <a:avLst/>
          </a:prstGeom>
          <a:noFill/>
        </p:spPr>
        <p:txBody>
          <a:bodyPr wrap="square">
            <a:spAutoFit/>
          </a:bodyPr>
          <a:lstStyle/>
          <a:p>
            <a:r>
              <a:rPr lang="cs-CZ" sz="2000" dirty="0">
                <a:cs typeface="Arial" panose="020B0604020202020204" pitchFamily="34" charset="0"/>
              </a:rPr>
              <a:t>Mezi další způsoby výroby boru patří termický rozklad boranů a tavná elektrolýza </a:t>
            </a:r>
            <a:r>
              <a:rPr lang="cs-CZ" sz="2000" dirty="0" err="1">
                <a:cs typeface="Arial" panose="020B0604020202020204" pitchFamily="34" charset="0"/>
              </a:rPr>
              <a:t>fluoroboritanů</a:t>
            </a:r>
            <a:r>
              <a:rPr lang="cs-CZ" sz="2000" dirty="0">
                <a:cs typeface="Arial" panose="020B0604020202020204" pitchFamily="34" charset="0"/>
              </a:rPr>
              <a:t>.</a:t>
            </a:r>
            <a:r>
              <a:rPr lang="cs-CZ" sz="2000" b="1" dirty="0">
                <a:cs typeface="Arial" panose="020B0604020202020204" pitchFamily="34" charset="0"/>
              </a:rPr>
              <a:t> </a:t>
            </a:r>
            <a:endParaRPr lang="cs-CZ" sz="2000" dirty="0"/>
          </a:p>
        </p:txBody>
      </p:sp>
      <p:sp>
        <p:nvSpPr>
          <p:cNvPr id="6" name="TextovéPole 5">
            <a:extLst>
              <a:ext uri="{FF2B5EF4-FFF2-40B4-BE49-F238E27FC236}">
                <a16:creationId xmlns:a16="http://schemas.microsoft.com/office/drawing/2014/main" id="{BBC67331-B6CF-1484-E166-1807E387C0CD}"/>
              </a:ext>
            </a:extLst>
          </p:cNvPr>
          <p:cNvSpPr txBox="1"/>
          <p:nvPr/>
        </p:nvSpPr>
        <p:spPr>
          <a:xfrm>
            <a:off x="190500" y="1485722"/>
            <a:ext cx="4572000" cy="461665"/>
          </a:xfrm>
          <a:prstGeom prst="rect">
            <a:avLst/>
          </a:prstGeom>
          <a:noFill/>
        </p:spPr>
        <p:txBody>
          <a:bodyPr wrap="square">
            <a:spAutoFit/>
          </a:bodyPr>
          <a:lstStyle/>
          <a:p>
            <a:r>
              <a:rPr lang="en-US" sz="2400" b="1" dirty="0" err="1">
                <a:cs typeface="Arial" panose="020B0604020202020204" pitchFamily="34" charset="0"/>
              </a:rPr>
              <a:t>Organick</a:t>
            </a:r>
            <a:r>
              <a:rPr lang="cs-CZ" sz="2400" b="1" dirty="0">
                <a:cs typeface="Arial" panose="020B0604020202020204" pitchFamily="34" charset="0"/>
              </a:rPr>
              <a:t>é</a:t>
            </a:r>
            <a:r>
              <a:rPr lang="en-US" sz="2400" b="1" dirty="0">
                <a:cs typeface="Arial" panose="020B0604020202020204" pitchFamily="34" charset="0"/>
              </a:rPr>
              <a:t> </a:t>
            </a:r>
            <a:r>
              <a:rPr lang="en-US" sz="2400" b="1" dirty="0" err="1">
                <a:cs typeface="Arial" panose="020B0604020202020204" pitchFamily="34" charset="0"/>
              </a:rPr>
              <a:t>slou</a:t>
            </a:r>
            <a:r>
              <a:rPr lang="cs-CZ" sz="2400" b="1" dirty="0">
                <a:cs typeface="Arial" panose="020B0604020202020204" pitchFamily="34" charset="0"/>
              </a:rPr>
              <a:t>č</a:t>
            </a:r>
            <a:r>
              <a:rPr lang="en-US" sz="2400" b="1" dirty="0" err="1">
                <a:cs typeface="Arial" panose="020B0604020202020204" pitchFamily="34" charset="0"/>
              </a:rPr>
              <a:t>enin</a:t>
            </a:r>
            <a:r>
              <a:rPr lang="cs-CZ" sz="2400" b="1" dirty="0">
                <a:cs typeface="Arial" panose="020B0604020202020204" pitchFamily="34" charset="0"/>
              </a:rPr>
              <a:t>y</a:t>
            </a:r>
            <a:r>
              <a:rPr lang="en-US" sz="2400" b="1" dirty="0">
                <a:cs typeface="Arial" panose="020B0604020202020204" pitchFamily="34" charset="0"/>
              </a:rPr>
              <a:t> </a:t>
            </a:r>
            <a:r>
              <a:rPr lang="en-US" sz="2400" b="1" dirty="0" err="1">
                <a:cs typeface="Arial" panose="020B0604020202020204" pitchFamily="34" charset="0"/>
              </a:rPr>
              <a:t>boru</a:t>
            </a:r>
            <a:endParaRPr lang="cs-CZ" sz="2400" b="1" dirty="0">
              <a:cs typeface="Arial" panose="020B0604020202020204" pitchFamily="34" charset="0"/>
            </a:endParaRPr>
          </a:p>
        </p:txBody>
      </p:sp>
    </p:spTree>
    <p:extLst>
      <p:ext uri="{BB962C8B-B14F-4D97-AF65-F5344CB8AC3E}">
        <p14:creationId xmlns:p14="http://schemas.microsoft.com/office/powerpoint/2010/main" val="347468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920889"/>
            <a:ext cx="8839199" cy="5632311"/>
          </a:xfrm>
          <a:prstGeom prst="rect">
            <a:avLst/>
          </a:prstGeom>
        </p:spPr>
        <p:txBody>
          <a:bodyPr wrap="square">
            <a:spAutoFit/>
          </a:bodyPr>
          <a:lstStyle/>
          <a:p>
            <a:r>
              <a:rPr lang="cs-CZ" sz="2000" dirty="0">
                <a:cs typeface="Arial" panose="020B0604020202020204" pitchFamily="34" charset="0"/>
              </a:rPr>
              <a:t>   je na čerstvém řezu stříbřitě bílý, lesklý a </a:t>
            </a:r>
            <a:r>
              <a:rPr lang="cs-CZ" sz="2000" u="sng" dirty="0">
                <a:cs typeface="Arial" panose="020B0604020202020204" pitchFamily="34" charset="0"/>
              </a:rPr>
              <a:t>velice lehký kov</a:t>
            </a:r>
            <a:r>
              <a:rPr lang="cs-CZ" sz="2000" dirty="0">
                <a:cs typeface="Arial" panose="020B0604020202020204" pitchFamily="34" charset="0"/>
              </a:rPr>
              <a:t>, s </a:t>
            </a:r>
            <a:r>
              <a:rPr lang="en-GB" altLang="en-US" sz="2000" u="sng" dirty="0" err="1">
                <a:cs typeface="Arial" panose="020B0604020202020204" pitchFamily="34" charset="0"/>
              </a:rPr>
              <a:t>vysok</a:t>
            </a:r>
            <a:r>
              <a:rPr lang="cs-CZ" altLang="en-US" sz="2000" u="sng" dirty="0">
                <a:cs typeface="Arial" panose="020B0604020202020204" pitchFamily="34" charset="0"/>
              </a:rPr>
              <a:t>ou</a:t>
            </a:r>
            <a:r>
              <a:rPr lang="en-GB" altLang="en-US" sz="2000" u="sng" dirty="0">
                <a:cs typeface="Arial" panose="020B0604020202020204" pitchFamily="34" charset="0"/>
              </a:rPr>
              <a:t> </a:t>
            </a:r>
            <a:r>
              <a:rPr lang="en-GB" altLang="en-US" sz="2000" u="sng" dirty="0" err="1">
                <a:cs typeface="Arial" panose="020B0604020202020204" pitchFamily="34" charset="0"/>
              </a:rPr>
              <a:t>odrazivost</a:t>
            </a:r>
            <a:r>
              <a:rPr lang="cs-CZ" altLang="en-US" sz="2000" u="sng" dirty="0">
                <a:cs typeface="Arial" panose="020B0604020202020204" pitchFamily="34" charset="0"/>
              </a:rPr>
              <a:t>í</a:t>
            </a:r>
            <a:r>
              <a:rPr lang="en-GB" altLang="en-US" sz="2000" u="sng" dirty="0">
                <a:cs typeface="Arial" panose="020B0604020202020204" pitchFamily="34" charset="0"/>
              </a:rPr>
              <a:t> </a:t>
            </a:r>
            <a:r>
              <a:rPr lang="en-GB" altLang="en-US" sz="2000" dirty="0" err="1">
                <a:cs typeface="Arial" panose="020B0604020202020204" pitchFamily="34" charset="0"/>
              </a:rPr>
              <a:t>světla</a:t>
            </a:r>
            <a:r>
              <a:rPr lang="en-GB" altLang="en-US" sz="2000" dirty="0">
                <a:cs typeface="Arial" panose="020B0604020202020204" pitchFamily="34" charset="0"/>
              </a:rPr>
              <a:t> (</a:t>
            </a:r>
            <a:r>
              <a:rPr lang="en-GB" altLang="en-US" sz="2000" dirty="0" err="1">
                <a:cs typeface="Arial" panose="020B0604020202020204" pitchFamily="34" charset="0"/>
              </a:rPr>
              <a:t>zrcadla</a:t>
            </a:r>
            <a:r>
              <a:rPr lang="en-GB" altLang="en-US" sz="2000" dirty="0">
                <a:cs typeface="Arial" panose="020B0604020202020204" pitchFamily="34" charset="0"/>
              </a:rPr>
              <a:t>) </a:t>
            </a:r>
            <a:r>
              <a:rPr lang="en-GB" altLang="en-US" sz="2000" dirty="0" err="1">
                <a:cs typeface="Arial" panose="020B0604020202020204" pitchFamily="34" charset="0"/>
              </a:rPr>
              <a:t>i</a:t>
            </a:r>
            <a:r>
              <a:rPr lang="en-GB" altLang="en-US" sz="2000" dirty="0">
                <a:cs typeface="Arial" panose="020B0604020202020204" pitchFamily="34" charset="0"/>
              </a:rPr>
              <a:t> UV </a:t>
            </a:r>
            <a:r>
              <a:rPr lang="en-GB" altLang="en-US" sz="2000" dirty="0" err="1">
                <a:cs typeface="Arial" panose="020B0604020202020204" pitchFamily="34" charset="0"/>
              </a:rPr>
              <a:t>záření</a:t>
            </a:r>
            <a:r>
              <a:rPr lang="cs-CZ" altLang="en-US" sz="2000" dirty="0">
                <a:cs typeface="Arial" panose="020B0604020202020204" pitchFamily="34" charset="0"/>
              </a:rPr>
              <a:t>.</a:t>
            </a:r>
          </a:p>
          <a:p>
            <a:endParaRPr lang="en-GB" altLang="en-US" sz="20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Na vzduchu</a:t>
            </a:r>
            <a:r>
              <a:rPr lang="cs-CZ" sz="2000" dirty="0">
                <a:cs typeface="Arial" panose="020B0604020202020204" pitchFamily="34" charset="0"/>
              </a:rPr>
              <a:t> se povrch hliníku poměrně rychle </a:t>
            </a:r>
            <a:r>
              <a:rPr lang="cs-CZ" sz="2000" u="sng" dirty="0">
                <a:cs typeface="Arial" panose="020B0604020202020204" pitchFamily="34" charset="0"/>
              </a:rPr>
              <a:t>pokrývá vrstvou oxidu Al</a:t>
            </a:r>
            <a:r>
              <a:rPr lang="cs-CZ" sz="2000" u="sng" baseline="-25000" dirty="0">
                <a:cs typeface="Arial" panose="020B0604020202020204" pitchFamily="34" charset="0"/>
              </a:rPr>
              <a:t>2</a:t>
            </a:r>
            <a:r>
              <a:rPr lang="cs-CZ" sz="2000" u="sng" dirty="0">
                <a:cs typeface="Arial" panose="020B0604020202020204" pitchFamily="34" charset="0"/>
              </a:rPr>
              <a:t>O</a:t>
            </a:r>
            <a:r>
              <a:rPr lang="cs-CZ" sz="2000" u="sng" baseline="-25000" dirty="0">
                <a:cs typeface="Arial" panose="020B0604020202020204" pitchFamily="34" charset="0"/>
              </a:rPr>
              <a:t>3</a:t>
            </a:r>
            <a:r>
              <a:rPr lang="cs-CZ"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vůči</a:t>
            </a:r>
            <a:r>
              <a:rPr lang="en-GB" altLang="en-US" sz="2000" dirty="0">
                <a:cs typeface="Arial" panose="020B0604020202020204" pitchFamily="34" charset="0"/>
              </a:rPr>
              <a:t> </a:t>
            </a:r>
            <a:r>
              <a:rPr lang="en-GB" altLang="en-US" sz="2000" dirty="0" err="1">
                <a:cs typeface="Arial" panose="020B0604020202020204" pitchFamily="34" charset="0"/>
              </a:rPr>
              <a:t>čisté</a:t>
            </a:r>
            <a:r>
              <a:rPr lang="en-GB" altLang="en-US" sz="2000" dirty="0">
                <a:cs typeface="Arial" panose="020B0604020202020204" pitchFamily="34" charset="0"/>
              </a:rPr>
              <a:t> </a:t>
            </a:r>
            <a:r>
              <a:rPr lang="en-GB" altLang="en-US" sz="2000" dirty="0" err="1">
                <a:cs typeface="Arial" panose="020B0604020202020204" pitchFamily="34" charset="0"/>
              </a:rPr>
              <a:t>vodě</a:t>
            </a:r>
            <a:r>
              <a:rPr lang="en-GB" altLang="en-US" sz="2000" dirty="0">
                <a:cs typeface="Arial" panose="020B0604020202020204" pitchFamily="34" charset="0"/>
              </a:rPr>
              <a:t> </a:t>
            </a:r>
            <a:r>
              <a:rPr lang="en-GB" altLang="en-US" sz="2000" dirty="0" err="1">
                <a:cs typeface="Arial" panose="020B0604020202020204" pitchFamily="34" charset="0"/>
              </a:rPr>
              <a:t>odolný</a:t>
            </a:r>
            <a:r>
              <a:rPr lang="en-GB" altLang="en-US" sz="2000" dirty="0">
                <a:cs typeface="Arial" panose="020B0604020202020204" pitchFamily="34" charset="0"/>
              </a:rPr>
              <a:t>, </a:t>
            </a:r>
            <a:r>
              <a:rPr lang="en-GB" altLang="en-US" sz="2000" dirty="0" err="1">
                <a:cs typeface="Arial" panose="020B0604020202020204" pitchFamily="34" charset="0"/>
              </a:rPr>
              <a:t>roztoky</a:t>
            </a:r>
            <a:r>
              <a:rPr lang="en-GB" altLang="en-US" sz="2000" dirty="0">
                <a:cs typeface="Arial" panose="020B0604020202020204" pitchFamily="34" charset="0"/>
              </a:rPr>
              <a:t> </a:t>
            </a:r>
            <a:r>
              <a:rPr lang="en-GB" altLang="en-US" sz="2000" dirty="0" err="1">
                <a:cs typeface="Arial" panose="020B0604020202020204" pitchFamily="34" charset="0"/>
              </a:rPr>
              <a:t>solí</a:t>
            </a:r>
            <a:r>
              <a:rPr lang="en-GB" altLang="en-US" sz="2000" dirty="0">
                <a:cs typeface="Arial" panose="020B0604020202020204" pitchFamily="34" charset="0"/>
              </a:rPr>
              <a:t> </a:t>
            </a:r>
            <a:r>
              <a:rPr lang="en-GB" altLang="en-US" sz="2000" dirty="0" err="1">
                <a:cs typeface="Arial" panose="020B0604020202020204" pitchFamily="34" charset="0"/>
              </a:rPr>
              <a:t>odstraňují</a:t>
            </a:r>
            <a:r>
              <a:rPr lang="en-GB" altLang="en-US" sz="2000" dirty="0">
                <a:cs typeface="Arial" panose="020B0604020202020204" pitchFamily="34" charset="0"/>
              </a:rPr>
              <a:t> </a:t>
            </a:r>
            <a:r>
              <a:rPr lang="en-GB" altLang="en-US" sz="2000" dirty="0" err="1">
                <a:cs typeface="Arial" panose="020B0604020202020204" pitchFamily="34" charset="0"/>
              </a:rPr>
              <a:t>ochrannou</a:t>
            </a:r>
            <a:r>
              <a:rPr lang="en-GB" altLang="en-US" sz="2000" dirty="0">
                <a:cs typeface="Arial" panose="020B0604020202020204" pitchFamily="34" charset="0"/>
              </a:rPr>
              <a:t> </a:t>
            </a:r>
            <a:r>
              <a:rPr lang="en-GB" altLang="en-US" sz="2000" dirty="0" err="1">
                <a:cs typeface="Arial" panose="020B0604020202020204" pitchFamily="34" charset="0"/>
              </a:rPr>
              <a:t>vrstvu</a:t>
            </a:r>
            <a:r>
              <a:rPr lang="en-GB" altLang="en-US" sz="2000"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a:t>
            </a:r>
            <a:r>
              <a:rPr lang="en-GB" altLang="en-US" sz="2000" dirty="0" err="1">
                <a:cs typeface="Arial" panose="020B0604020202020204" pitchFamily="34" charset="0"/>
              </a:rPr>
              <a:t>rychlá</a:t>
            </a:r>
            <a:r>
              <a:rPr lang="en-GB" altLang="en-US" sz="2000" dirty="0">
                <a:cs typeface="Arial" panose="020B0604020202020204" pitchFamily="34" charset="0"/>
              </a:rPr>
              <a:t> </a:t>
            </a:r>
            <a:r>
              <a:rPr lang="en-GB" altLang="en-US" sz="2000" dirty="0" err="1">
                <a:cs typeface="Arial" panose="020B0604020202020204" pitchFamily="34" charset="0"/>
              </a:rPr>
              <a:t>koroze</a:t>
            </a:r>
            <a:r>
              <a:rPr lang="en-GB" altLang="en-US" sz="2000" dirty="0">
                <a:cs typeface="Arial" panose="020B0604020202020204" pitchFamily="34" charset="0"/>
              </a:rPr>
              <a:t>; </a:t>
            </a:r>
            <a:r>
              <a:rPr lang="en-GB" altLang="en-US" sz="2000" dirty="0" err="1">
                <a:cs typeface="Arial" panose="020B0604020202020204" pitchFamily="34" charset="0"/>
              </a:rPr>
              <a:t>odolnost</a:t>
            </a:r>
            <a:r>
              <a:rPr lang="en-GB" altLang="en-US" sz="2000" dirty="0">
                <a:cs typeface="Arial" panose="020B0604020202020204" pitchFamily="34" charset="0"/>
              </a:rPr>
              <a:t> </a:t>
            </a:r>
            <a:r>
              <a:rPr lang="en-GB" altLang="en-US" sz="2000" dirty="0" err="1">
                <a:cs typeface="Arial" panose="020B0604020202020204" pitchFamily="34" charset="0"/>
              </a:rPr>
              <a:t>hliníku</a:t>
            </a:r>
            <a:r>
              <a:rPr lang="en-GB" altLang="en-US" sz="2000" dirty="0">
                <a:cs typeface="Arial" panose="020B0604020202020204" pitchFamily="34" charset="0"/>
              </a:rPr>
              <a:t> </a:t>
            </a:r>
            <a:r>
              <a:rPr lang="en-GB" altLang="en-US" sz="2000" dirty="0" err="1">
                <a:cs typeface="Arial" panose="020B0604020202020204" pitchFamily="34" charset="0"/>
              </a:rPr>
              <a:t>vůči</a:t>
            </a:r>
            <a:r>
              <a:rPr lang="en-GB" altLang="en-US" sz="2000" dirty="0">
                <a:cs typeface="Arial" panose="020B0604020202020204" pitchFamily="34" charset="0"/>
              </a:rPr>
              <a:t> </a:t>
            </a:r>
            <a:r>
              <a:rPr lang="en-GB" altLang="en-US" sz="2000" dirty="0" err="1">
                <a:cs typeface="Arial" panose="020B0604020202020204" pitchFamily="34" charset="0"/>
              </a:rPr>
              <a:t>korozi</a:t>
            </a:r>
            <a:r>
              <a:rPr lang="en-GB" altLang="en-US" sz="2000" dirty="0">
                <a:cs typeface="Arial" panose="020B0604020202020204" pitchFamily="34" charset="0"/>
              </a:rPr>
              <a:t> se </a:t>
            </a:r>
            <a:r>
              <a:rPr lang="en-GB" altLang="en-US" sz="2000" dirty="0" err="1">
                <a:cs typeface="Arial" panose="020B0604020202020204" pitchFamily="34" charset="0"/>
              </a:rPr>
              <a:t>zvyšuje</a:t>
            </a:r>
            <a:r>
              <a:rPr lang="en-GB" altLang="en-US" sz="2000" dirty="0">
                <a:cs typeface="Arial" panose="020B0604020202020204" pitchFamily="34" charset="0"/>
              </a:rPr>
              <a:t> </a:t>
            </a:r>
            <a:r>
              <a:rPr lang="en-GB" altLang="en-US" sz="2000" dirty="0" err="1">
                <a:cs typeface="Arial" panose="020B0604020202020204" pitchFamily="34" charset="0"/>
              </a:rPr>
              <a:t>zesílením</a:t>
            </a:r>
            <a:r>
              <a:rPr lang="en-GB" altLang="en-US" sz="2000" dirty="0">
                <a:cs typeface="Arial" panose="020B0604020202020204" pitchFamily="34" charset="0"/>
              </a:rPr>
              <a:t> </a:t>
            </a:r>
            <a:r>
              <a:rPr lang="en-GB" altLang="en-US" sz="2000" dirty="0" err="1">
                <a:cs typeface="Arial" panose="020B0604020202020204" pitchFamily="34" charset="0"/>
              </a:rPr>
              <a:t>vrstvičky</a:t>
            </a:r>
            <a:r>
              <a:rPr lang="en-GB" altLang="en-US" sz="2000" dirty="0">
                <a:cs typeface="Arial" panose="020B0604020202020204" pitchFamily="34" charset="0"/>
              </a:rPr>
              <a:t> Al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povrchu</a:t>
            </a:r>
            <a:r>
              <a:rPr lang="en-GB" altLang="en-US" sz="2000" dirty="0">
                <a:cs typeface="Arial" panose="020B0604020202020204" pitchFamily="34" charset="0"/>
              </a:rPr>
              <a:t> </a:t>
            </a:r>
            <a:r>
              <a:rPr lang="en-GB" altLang="en-US" sz="2000" dirty="0" err="1">
                <a:cs typeface="Arial" panose="020B0604020202020204" pitchFamily="34" charset="0"/>
              </a:rPr>
              <a:t>kovu</a:t>
            </a:r>
            <a:r>
              <a:rPr lang="en-GB" altLang="en-US" sz="2000" dirty="0">
                <a:cs typeface="Arial" panose="020B0604020202020204" pitchFamily="34" charset="0"/>
              </a:rPr>
              <a:t> a to </a:t>
            </a:r>
            <a:r>
              <a:rPr lang="en-GB" altLang="en-US" sz="2000" dirty="0" err="1">
                <a:cs typeface="Arial" panose="020B0604020202020204" pitchFamily="34" charset="0"/>
              </a:rPr>
              <a:t>buď</a:t>
            </a:r>
            <a:r>
              <a:rPr lang="en-GB" altLang="en-US" sz="2000" dirty="0">
                <a:cs typeface="Arial" panose="020B0604020202020204" pitchFamily="34" charset="0"/>
              </a:rPr>
              <a:t> </a:t>
            </a:r>
            <a:r>
              <a:rPr lang="en-GB" altLang="en-US" sz="2000" dirty="0" err="1">
                <a:cs typeface="Arial" panose="020B0604020202020204" pitchFamily="34" charset="0"/>
              </a:rPr>
              <a:t>chemicky</a:t>
            </a:r>
            <a:r>
              <a:rPr lang="en-GB" altLang="en-US" sz="2000" dirty="0">
                <a:cs typeface="Arial" panose="020B0604020202020204" pitchFamily="34" charset="0"/>
              </a:rPr>
              <a:t> (v </a:t>
            </a:r>
            <a:r>
              <a:rPr lang="en-GB" altLang="en-US" sz="2000" dirty="0" err="1">
                <a:cs typeface="Arial" panose="020B0604020202020204" pitchFamily="34" charset="0"/>
              </a:rPr>
              <a:t>roztoku</a:t>
            </a:r>
            <a:r>
              <a:rPr lang="en-GB" altLang="en-US" sz="2000" dirty="0">
                <a:cs typeface="Arial" panose="020B0604020202020204" pitchFamily="34" charset="0"/>
              </a:rPr>
              <a:t> </a:t>
            </a:r>
            <a:r>
              <a:rPr lang="en-GB" altLang="en-US" sz="2000" dirty="0" err="1">
                <a:cs typeface="Arial" panose="020B0604020202020204" pitchFamily="34" charset="0"/>
              </a:rPr>
              <a:t>chromanu</a:t>
            </a:r>
            <a:r>
              <a:rPr lang="en-GB" altLang="en-US" sz="2000" dirty="0">
                <a:cs typeface="Arial" panose="020B0604020202020204" pitchFamily="34" charset="0"/>
              </a:rPr>
              <a:t>), </a:t>
            </a:r>
            <a:r>
              <a:rPr lang="en-GB" altLang="en-US" sz="2000" dirty="0" err="1">
                <a:cs typeface="Arial" panose="020B0604020202020204" pitchFamily="34" charset="0"/>
              </a:rPr>
              <a:t>nebo</a:t>
            </a:r>
            <a:r>
              <a:rPr lang="en-GB" altLang="en-US" sz="2000" dirty="0">
                <a:cs typeface="Arial" panose="020B0604020202020204" pitchFamily="34" charset="0"/>
              </a:rPr>
              <a:t> </a:t>
            </a:r>
            <a:r>
              <a:rPr lang="en-GB" altLang="en-US" sz="2000" dirty="0" err="1">
                <a:cs typeface="Arial" panose="020B0604020202020204" pitchFamily="34" charset="0"/>
              </a:rPr>
              <a:t>častěji</a:t>
            </a:r>
            <a:r>
              <a:rPr lang="en-GB" altLang="en-US" sz="2000" dirty="0">
                <a:cs typeface="Arial" panose="020B0604020202020204" pitchFamily="34" charset="0"/>
              </a:rPr>
              <a:t> </a:t>
            </a:r>
            <a:r>
              <a:rPr lang="en-GB" altLang="en-US" sz="2000" dirty="0" err="1">
                <a:cs typeface="Arial" panose="020B0604020202020204" pitchFamily="34" charset="0"/>
              </a:rPr>
              <a:t>elektrolyticky</a:t>
            </a:r>
            <a:r>
              <a:rPr lang="en-GB" altLang="en-US" sz="2000" dirty="0">
                <a:cs typeface="Arial" panose="020B0604020202020204" pitchFamily="34" charset="0"/>
              </a:rPr>
              <a:t> (</a:t>
            </a:r>
            <a:r>
              <a:rPr lang="en-GB" altLang="en-US" sz="2000" dirty="0" err="1">
                <a:cs typeface="Arial" panose="020B0604020202020204" pitchFamily="34" charset="0"/>
              </a:rPr>
              <a:t>eloxování</a:t>
            </a:r>
            <a:r>
              <a:rPr lang="en-GB" altLang="en-US" sz="2000" dirty="0">
                <a:cs typeface="Arial" panose="020B0604020202020204" pitchFamily="34" charset="0"/>
              </a:rPr>
              <a:t>)</a:t>
            </a:r>
            <a:r>
              <a:rPr lang="cs-CZ" altLang="en-US" sz="2000" dirty="0">
                <a:cs typeface="Arial" panose="020B0604020202020204" pitchFamily="34" charset="0"/>
              </a:rPr>
              <a:t>.</a:t>
            </a:r>
          </a:p>
          <a:p>
            <a:pPr algn="just"/>
            <a:endParaRPr lang="cs-CZ" altLang="en-US" sz="2000" dirty="0">
              <a:cs typeface="Arial" panose="020B0604020202020204" pitchFamily="34" charset="0"/>
            </a:endParaRPr>
          </a:p>
          <a:p>
            <a:pPr algn="just"/>
            <a:r>
              <a:rPr lang="cs-CZ" sz="2000" dirty="0">
                <a:cs typeface="Arial" panose="020B0604020202020204" pitchFamily="34" charset="0"/>
              </a:rPr>
              <a:t>  Ve sloučeninách se hliník nejčastěji vyskytuje </a:t>
            </a:r>
            <a:r>
              <a:rPr lang="cs-CZ" sz="2000" u="sng" dirty="0">
                <a:cs typeface="Arial" panose="020B0604020202020204" pitchFamily="34" charset="0"/>
              </a:rPr>
              <a:t>v oxidačním stavu III</a:t>
            </a:r>
            <a:r>
              <a:rPr lang="cs-CZ" sz="2000" dirty="0">
                <a:cs typeface="Arial" panose="020B0604020202020204" pitchFamily="34" charset="0"/>
              </a:rPr>
              <a:t>, sloučeniny jednomocného a dvojmocného hliníku jsou méně obvyklé: </a:t>
            </a:r>
          </a:p>
          <a:p>
            <a:pPr algn="just"/>
            <a:r>
              <a:rPr lang="cs-CZ" sz="2000" dirty="0">
                <a:cs typeface="Arial" panose="020B0604020202020204" pitchFamily="34" charset="0"/>
              </a:rPr>
              <a:t>1. nestabilní </a:t>
            </a:r>
            <a:r>
              <a:rPr lang="cs-CZ" sz="2000" u="sng" dirty="0">
                <a:cs typeface="Arial" panose="020B0604020202020204" pitchFamily="34" charset="0"/>
              </a:rPr>
              <a:t>chlorid </a:t>
            </a:r>
            <a:r>
              <a:rPr lang="cs-CZ" sz="2000" u="sng" dirty="0" err="1">
                <a:cs typeface="Arial" panose="020B0604020202020204" pitchFamily="34" charset="0"/>
              </a:rPr>
              <a:t>hlinný</a:t>
            </a:r>
            <a:r>
              <a:rPr lang="cs-CZ" sz="2000" u="sng" dirty="0">
                <a:cs typeface="Arial" panose="020B0604020202020204" pitchFamily="34" charset="0"/>
              </a:rPr>
              <a:t> </a:t>
            </a:r>
            <a:r>
              <a:rPr lang="cs-CZ" sz="2000" u="sng" dirty="0" err="1">
                <a:cs typeface="Arial" panose="020B0604020202020204" pitchFamily="34" charset="0"/>
              </a:rPr>
              <a:t>AlCl</a:t>
            </a:r>
            <a:r>
              <a:rPr lang="cs-CZ" sz="2000" dirty="0">
                <a:cs typeface="Arial" panose="020B0604020202020204" pitchFamily="34" charset="0"/>
              </a:rPr>
              <a:t> je meziproduktem při chemické rafinaci hliníku</a:t>
            </a:r>
          </a:p>
          <a:p>
            <a:pPr algn="just"/>
            <a:r>
              <a:rPr lang="cs-CZ" sz="2000" dirty="0">
                <a:cs typeface="Arial" panose="020B0604020202020204" pitchFamily="34" charset="0"/>
              </a:rPr>
              <a:t>2. oxid </a:t>
            </a:r>
            <a:r>
              <a:rPr lang="cs-CZ" sz="2000" u="sng" dirty="0" err="1">
                <a:cs typeface="Arial" panose="020B0604020202020204" pitchFamily="34" charset="0"/>
              </a:rPr>
              <a:t>hlinatý</a:t>
            </a:r>
            <a:r>
              <a:rPr lang="cs-CZ" sz="2000" u="sng" dirty="0">
                <a:cs typeface="Arial" panose="020B0604020202020204" pitchFamily="34" charset="0"/>
              </a:rPr>
              <a:t> </a:t>
            </a:r>
            <a:r>
              <a:rPr lang="cs-CZ" sz="2000" u="sng" dirty="0" err="1">
                <a:cs typeface="Arial" panose="020B0604020202020204" pitchFamily="34" charset="0"/>
              </a:rPr>
              <a:t>AlO</a:t>
            </a:r>
            <a:r>
              <a:rPr lang="cs-CZ" sz="2000" dirty="0">
                <a:cs typeface="Arial" panose="020B0604020202020204" pitchFamily="34" charset="0"/>
              </a:rPr>
              <a:t>, dvojmocný hliník se vyskytuje v řadě </a:t>
            </a:r>
            <a:r>
              <a:rPr lang="cs-CZ" sz="2000" u="sng" dirty="0">
                <a:cs typeface="Arial" panose="020B0604020202020204" pitchFamily="34" charset="0"/>
              </a:rPr>
              <a:t>organických sloučenin</a:t>
            </a:r>
            <a:r>
              <a:rPr lang="cs-CZ" sz="2000" dirty="0">
                <a:cs typeface="Arial" panose="020B0604020202020204" pitchFamily="34" charset="0"/>
              </a:rPr>
              <a:t>.</a:t>
            </a:r>
          </a:p>
          <a:p>
            <a:endParaRPr lang="en-GB" altLang="en-US" sz="2000" dirty="0">
              <a:cs typeface="Arial" panose="020B0604020202020204" pitchFamily="34" charset="0"/>
            </a:endParaRPr>
          </a:p>
          <a:p>
            <a:pPr algn="just"/>
            <a:r>
              <a:rPr lang="cs-CZ" sz="2000" dirty="0">
                <a:cs typeface="Arial" panose="020B0604020202020204" pitchFamily="34" charset="0"/>
              </a:rPr>
              <a:t>  Hliník je prvek s </a:t>
            </a:r>
            <a:r>
              <a:rPr lang="cs-CZ" sz="2000" u="sng" dirty="0">
                <a:cs typeface="Arial" panose="020B0604020202020204" pitchFamily="34" charset="0"/>
              </a:rPr>
              <a:t>amfoterním charakterem</a:t>
            </a:r>
            <a:r>
              <a:rPr lang="cs-CZ" sz="2000" dirty="0">
                <a:cs typeface="Arial" panose="020B0604020202020204" pitchFamily="34" charset="0"/>
              </a:rPr>
              <a:t>. S kyselinami tvoří hlinité soli Al</a:t>
            </a:r>
            <a:r>
              <a:rPr lang="cs-CZ" sz="2000" baseline="30000" dirty="0">
                <a:cs typeface="Arial" panose="020B0604020202020204" pitchFamily="34" charset="0"/>
              </a:rPr>
              <a:t>3+</a:t>
            </a:r>
            <a:r>
              <a:rPr lang="cs-CZ" sz="2000" dirty="0">
                <a:cs typeface="Arial" panose="020B0604020202020204" pitchFamily="34" charset="0"/>
              </a:rPr>
              <a:t>, se silnými zásadami reaguje hliník za vzniku </a:t>
            </a:r>
            <a:r>
              <a:rPr lang="cs-CZ" sz="2000" dirty="0" err="1">
                <a:cs typeface="Arial" panose="020B0604020202020204" pitchFamily="34" charset="0"/>
              </a:rPr>
              <a:t>tetrahydroxohlinitanů</a:t>
            </a:r>
            <a:r>
              <a:rPr lang="cs-CZ" sz="2000" dirty="0">
                <a:cs typeface="Arial" panose="020B0604020202020204" pitchFamily="34" charset="0"/>
              </a:rPr>
              <a:t> [Al(OH)</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a:t>
            </a:r>
          </a:p>
          <a:p>
            <a:pPr algn="ctr"/>
            <a:r>
              <a:rPr lang="cs-CZ" sz="2000" dirty="0">
                <a:cs typeface="Arial" panose="020B0604020202020204" pitchFamily="34" charset="0"/>
              </a:rPr>
              <a:t>2Al + 6HCl → 2AlCl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2AL + 2NaOH + 6H</a:t>
            </a:r>
            <a:r>
              <a:rPr lang="cs-CZ" sz="2000" baseline="-25000" dirty="0">
                <a:cs typeface="Arial" panose="020B0604020202020204" pitchFamily="34" charset="0"/>
              </a:rPr>
              <a:t>2</a:t>
            </a:r>
            <a:r>
              <a:rPr lang="cs-CZ" sz="2000" dirty="0">
                <a:cs typeface="Arial" panose="020B0604020202020204" pitchFamily="34" charset="0"/>
              </a:rPr>
              <a:t>O → 2Na[Al(OH)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p:txBody>
      </p:sp>
      <p:sp>
        <p:nvSpPr>
          <p:cNvPr id="3" name="Obdélník 2"/>
          <p:cNvSpPr/>
          <p:nvPr/>
        </p:nvSpPr>
        <p:spPr>
          <a:xfrm>
            <a:off x="3505200" y="304800"/>
            <a:ext cx="1040670" cy="523220"/>
          </a:xfrm>
          <a:prstGeom prst="rect">
            <a:avLst/>
          </a:prstGeom>
        </p:spPr>
        <p:txBody>
          <a:bodyPr wrap="none">
            <a:spAutoFit/>
          </a:bodyPr>
          <a:lstStyle/>
          <a:p>
            <a:r>
              <a:rPr lang="en-GB" altLang="en-US" sz="2800" b="1" dirty="0" err="1">
                <a:cs typeface="Arial" panose="020B0604020202020204" pitchFamily="34" charset="0"/>
              </a:rPr>
              <a:t>Hliník</a:t>
            </a:r>
            <a:endParaRPr lang="cs-CZ" sz="2800" dirty="0">
              <a:cs typeface="Arial" panose="020B0604020202020204" pitchFamily="34" charset="0"/>
            </a:endParaRPr>
          </a:p>
        </p:txBody>
      </p:sp>
    </p:spTree>
    <p:extLst>
      <p:ext uri="{BB962C8B-B14F-4D97-AF65-F5344CB8AC3E}">
        <p14:creationId xmlns:p14="http://schemas.microsoft.com/office/powerpoint/2010/main" val="285513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610600" cy="6247864"/>
          </a:xfrm>
          <a:prstGeom prst="rect">
            <a:avLst/>
          </a:prstGeom>
        </p:spPr>
        <p:txBody>
          <a:bodyPr wrap="square">
            <a:spAutoFit/>
          </a:bodyPr>
          <a:lstStyle/>
          <a:p>
            <a:pPr algn="just"/>
            <a:r>
              <a:rPr lang="cs-CZ" sz="2000" dirty="0">
                <a:cs typeface="Arial" panose="020B0604020202020204" pitchFamily="34" charset="0"/>
              </a:rPr>
              <a:t>Reakce hliníku s kyselinou dusičnou probíhají bez vývoje vodíku, se zředěnou kyselinou vzniká oxid dusný, reakcí hliníku s velmi zředěnou kyselinou dusičnou vzniká dusičnan amonný:</a:t>
            </a:r>
          </a:p>
          <a:p>
            <a:pPr algn="ctr"/>
            <a:r>
              <a:rPr lang="cs-CZ" sz="2000" dirty="0">
                <a:cs typeface="Arial" panose="020B0604020202020204" pitchFamily="34" charset="0"/>
              </a:rPr>
              <a:t>8Al + 30HNO</a:t>
            </a:r>
            <a:r>
              <a:rPr lang="cs-CZ" sz="2000" baseline="-25000" dirty="0">
                <a:cs typeface="Arial" panose="020B0604020202020204" pitchFamily="34" charset="0"/>
              </a:rPr>
              <a:t>3</a:t>
            </a:r>
            <a:r>
              <a:rPr lang="cs-CZ" sz="2000" dirty="0">
                <a:cs typeface="Arial" panose="020B0604020202020204" pitchFamily="34" charset="0"/>
              </a:rPr>
              <a:t> → 8Al(NO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a:t>
            </a:r>
            <a:r>
              <a:rPr lang="cs-CZ" sz="2000" baseline="-25000" dirty="0">
                <a:cs typeface="Arial" panose="020B0604020202020204" pitchFamily="34" charset="0"/>
              </a:rPr>
              <a:t>2</a:t>
            </a:r>
            <a:r>
              <a:rPr lang="cs-CZ" sz="2000" dirty="0">
                <a:cs typeface="Arial" panose="020B0604020202020204" pitchFamily="34" charset="0"/>
              </a:rPr>
              <a:t>O + 15H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8Al + 30HNO</a:t>
            </a:r>
            <a:r>
              <a:rPr lang="cs-CZ" sz="2000" baseline="-25000" dirty="0">
                <a:cs typeface="Arial" panose="020B0604020202020204" pitchFamily="34" charset="0"/>
              </a:rPr>
              <a:t>3</a:t>
            </a:r>
            <a:r>
              <a:rPr lang="cs-CZ" sz="2000" dirty="0">
                <a:cs typeface="Arial" panose="020B0604020202020204" pitchFamily="34" charset="0"/>
              </a:rPr>
              <a:t> → 8Al(NO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+ 3NH</a:t>
            </a:r>
            <a:r>
              <a:rPr lang="cs-CZ" sz="2000" baseline="-25000" dirty="0">
                <a:cs typeface="Arial" panose="020B0604020202020204" pitchFamily="34" charset="0"/>
              </a:rPr>
              <a:t>4</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 + 9H</a:t>
            </a:r>
            <a:r>
              <a:rPr lang="cs-CZ" sz="2000" baseline="-25000" dirty="0">
                <a:cs typeface="Arial" panose="020B0604020202020204" pitchFamily="34" charset="0"/>
              </a:rPr>
              <a:t>2</a:t>
            </a:r>
            <a:r>
              <a:rPr lang="cs-CZ" sz="2000" dirty="0">
                <a:cs typeface="Arial" panose="020B0604020202020204" pitchFamily="34" charset="0"/>
              </a:rPr>
              <a:t>O</a:t>
            </a:r>
          </a:p>
          <a:p>
            <a:pPr algn="ctr"/>
            <a:endParaRPr lang="cs-CZ" sz="2000" dirty="0">
              <a:cs typeface="Arial" panose="020B0604020202020204" pitchFamily="34" charset="0"/>
            </a:endParaRPr>
          </a:p>
          <a:p>
            <a:pPr algn="just"/>
            <a:r>
              <a:rPr lang="cs-CZ" sz="2000" dirty="0">
                <a:cs typeface="Arial" panose="020B0604020202020204" pitchFamily="34" charset="0"/>
              </a:rPr>
              <a:t>S halogeny se slučuje přímo, reakce jsou silně exotermní, s kapalným bromem reaguje práškový hliník prudce za vývoje plamene. </a:t>
            </a:r>
          </a:p>
          <a:p>
            <a:pPr algn="just"/>
            <a:r>
              <a:rPr lang="cs-CZ" sz="2000" dirty="0">
                <a:cs typeface="Arial" panose="020B0604020202020204" pitchFamily="34" charset="0"/>
              </a:rPr>
              <a:t>Se selenem a tellurem reaguje explozivně za vzniku selenidu Al</a:t>
            </a:r>
            <a:r>
              <a:rPr lang="cs-CZ" sz="2000" baseline="-25000" dirty="0">
                <a:cs typeface="Arial" panose="020B0604020202020204" pitchFamily="34" charset="0"/>
              </a:rPr>
              <a:t>2</a:t>
            </a:r>
            <a:r>
              <a:rPr lang="cs-CZ" sz="2000" dirty="0">
                <a:cs typeface="Arial" panose="020B0604020202020204" pitchFamily="34" charset="0"/>
              </a:rPr>
              <a:t>Se</a:t>
            </a:r>
            <a:r>
              <a:rPr lang="cs-CZ" sz="2000" baseline="-25000" dirty="0">
                <a:cs typeface="Arial" panose="020B0604020202020204" pitchFamily="34" charset="0"/>
              </a:rPr>
              <a:t>3</a:t>
            </a:r>
            <a:r>
              <a:rPr lang="cs-CZ" sz="2000" dirty="0">
                <a:cs typeface="Arial" panose="020B0604020202020204" pitchFamily="34" charset="0"/>
              </a:rPr>
              <a:t> a telluridu Al</a:t>
            </a:r>
            <a:r>
              <a:rPr lang="cs-CZ" sz="2000" baseline="-25000" dirty="0">
                <a:cs typeface="Arial" panose="020B0604020202020204" pitchFamily="34" charset="0"/>
              </a:rPr>
              <a:t>2</a:t>
            </a:r>
            <a:r>
              <a:rPr lang="cs-CZ" sz="2000" dirty="0">
                <a:cs typeface="Arial" panose="020B0604020202020204" pitchFamily="34" charset="0"/>
              </a:rPr>
              <a:t>Te</a:t>
            </a:r>
            <a:r>
              <a:rPr lang="cs-CZ" sz="2000" baseline="-25000" dirty="0">
                <a:cs typeface="Arial" panose="020B0604020202020204" pitchFamily="34" charset="0"/>
              </a:rPr>
              <a:t>3</a:t>
            </a:r>
            <a:r>
              <a:rPr lang="cs-CZ" sz="2000" dirty="0">
                <a:cs typeface="Arial" panose="020B0604020202020204" pitchFamily="34" charset="0"/>
              </a:rPr>
              <a:t>. </a:t>
            </a:r>
          </a:p>
          <a:p>
            <a:pPr algn="just"/>
            <a:r>
              <a:rPr lang="cs-CZ" sz="2000" dirty="0">
                <a:cs typeface="Arial" panose="020B0604020202020204" pitchFamily="34" charset="0"/>
              </a:rPr>
              <a:t>S dusíkem se slučuje na nitrid </a:t>
            </a:r>
            <a:r>
              <a:rPr lang="cs-CZ" sz="2000" dirty="0" err="1">
                <a:cs typeface="Arial" panose="020B0604020202020204" pitchFamily="34" charset="0"/>
              </a:rPr>
              <a:t>AlN</a:t>
            </a:r>
            <a:r>
              <a:rPr lang="cs-CZ" sz="2000" dirty="0">
                <a:cs typeface="Arial" panose="020B0604020202020204" pitchFamily="34" charset="0"/>
              </a:rPr>
              <a:t> až za teplot 800-1200°C, s amoniakem reaguje za tvorby nitridu až při teplotě nad 600°C, </a:t>
            </a:r>
          </a:p>
          <a:p>
            <a:pPr algn="just"/>
            <a:r>
              <a:rPr lang="cs-CZ" sz="2000" dirty="0">
                <a:cs typeface="Arial" panose="020B0604020202020204" pitchFamily="34" charset="0"/>
              </a:rPr>
              <a:t>Přímá reakce hliníku se sírou probíhá za vzniku snadno hydrolyzujícího sulfidu hlinitého Al</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již od teploty 150°C.</a:t>
            </a:r>
          </a:p>
          <a:p>
            <a:pPr algn="just"/>
            <a:endParaRPr lang="cs-CZ" sz="2000" dirty="0">
              <a:cs typeface="Arial" panose="020B0604020202020204" pitchFamily="34" charset="0"/>
            </a:endParaRPr>
          </a:p>
          <a:p>
            <a:pPr algn="just"/>
            <a:r>
              <a:rPr lang="cs-CZ" sz="2000" dirty="0">
                <a:cs typeface="Arial" panose="020B0604020202020204" pitchFamily="34" charset="0"/>
              </a:rPr>
              <a:t>Již za mírně zvýšené teploty okolo 70 – 100 °C reaguje s peroxidy a </a:t>
            </a:r>
            <a:r>
              <a:rPr lang="cs-CZ" sz="2000" dirty="0" err="1">
                <a:cs typeface="Arial" panose="020B0604020202020204" pitchFamily="34" charset="0"/>
              </a:rPr>
              <a:t>hyperoxidy</a:t>
            </a:r>
            <a:r>
              <a:rPr lang="cs-CZ" sz="2000" dirty="0">
                <a:cs typeface="Arial" panose="020B0604020202020204" pitchFamily="34" charset="0"/>
              </a:rPr>
              <a:t> alkalických kovů za vzniku alkalických hlinitanů:</a:t>
            </a:r>
          </a:p>
          <a:p>
            <a:pPr algn="ctr"/>
            <a:r>
              <a:rPr lang="cs-CZ" sz="2000" dirty="0">
                <a:cs typeface="Arial" panose="020B0604020202020204" pitchFamily="34" charset="0"/>
              </a:rPr>
              <a:t>3Na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+ 2Al → 2NaAlO</a:t>
            </a:r>
            <a:r>
              <a:rPr lang="cs-CZ" sz="2000" baseline="-25000" dirty="0">
                <a:cs typeface="Arial" panose="020B0604020202020204" pitchFamily="34" charset="0"/>
              </a:rPr>
              <a:t>2</a:t>
            </a:r>
            <a:r>
              <a:rPr lang="cs-CZ" sz="2000" dirty="0">
                <a:cs typeface="Arial" panose="020B0604020202020204" pitchFamily="34" charset="0"/>
              </a:rPr>
              <a:t> + 2Na</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NaO</a:t>
            </a:r>
            <a:r>
              <a:rPr lang="cs-CZ" sz="2000" baseline="-25000" dirty="0">
                <a:cs typeface="Arial" panose="020B0604020202020204" pitchFamily="34" charset="0"/>
              </a:rPr>
              <a:t>2</a:t>
            </a:r>
            <a:r>
              <a:rPr lang="cs-CZ" sz="2000" dirty="0">
                <a:cs typeface="Arial" panose="020B0604020202020204" pitchFamily="34" charset="0"/>
              </a:rPr>
              <a:t> + Al → NaAlO</a:t>
            </a:r>
            <a:r>
              <a:rPr lang="cs-CZ" sz="2000" baseline="-25000" dirty="0">
                <a:cs typeface="Arial" panose="020B0604020202020204" pitchFamily="34" charset="0"/>
              </a:rPr>
              <a:t>2</a:t>
            </a:r>
            <a:endParaRPr lang="cs-CZ" sz="2000" dirty="0">
              <a:cs typeface="Arial" panose="020B0604020202020204" pitchFamily="34" charset="0"/>
            </a:endParaRPr>
          </a:p>
          <a:p>
            <a:pPr algn="ctr"/>
            <a:endParaRPr lang="cs-CZ" sz="2000" dirty="0">
              <a:cs typeface="Arial" panose="020B0604020202020204" pitchFamily="34" charset="0"/>
            </a:endParaRPr>
          </a:p>
        </p:txBody>
      </p:sp>
    </p:spTree>
    <p:extLst>
      <p:ext uri="{BB962C8B-B14F-4D97-AF65-F5344CB8AC3E}">
        <p14:creationId xmlns:p14="http://schemas.microsoft.com/office/powerpoint/2010/main" val="213699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 y="228600"/>
            <a:ext cx="8839200" cy="6477000"/>
          </a:xfrm>
        </p:spPr>
        <p:txBody>
          <a:bodyPr>
            <a:normAutofit lnSpcReduction="10000"/>
          </a:bodyPr>
          <a:lstStyle/>
          <a:p>
            <a:pPr marL="0" indent="0">
              <a:buNone/>
            </a:pPr>
            <a:r>
              <a:rPr lang="cs-CZ" sz="2000" dirty="0">
                <a:cs typeface="Arial" panose="020B0604020202020204" pitchFamily="34" charset="0"/>
              </a:rPr>
              <a:t>Vodné roztoky hlinitých solí jsou bezbarvé, nerozpustné </a:t>
            </a:r>
          </a:p>
          <a:p>
            <a:pPr marL="0" indent="0">
              <a:buNone/>
            </a:pPr>
            <a:r>
              <a:rPr lang="cs-CZ" sz="2000" dirty="0">
                <a:cs typeface="Arial" panose="020B0604020202020204" pitchFamily="34" charset="0"/>
              </a:rPr>
              <a:t>hlinité sloučeniny jsou </a:t>
            </a:r>
            <a:r>
              <a:rPr lang="cs-CZ" sz="2000" u="sng" dirty="0">
                <a:cs typeface="Arial" panose="020B0604020202020204" pitchFamily="34" charset="0"/>
              </a:rPr>
              <a:t>bílé látky</a:t>
            </a:r>
            <a:r>
              <a:rPr lang="cs-CZ" sz="2000" dirty="0">
                <a:cs typeface="Arial" panose="020B0604020202020204" pitchFamily="34" charset="0"/>
              </a:rPr>
              <a:t>. Jednou z mála známých </a:t>
            </a:r>
          </a:p>
          <a:p>
            <a:pPr marL="0" indent="0">
              <a:buNone/>
            </a:pPr>
            <a:r>
              <a:rPr lang="cs-CZ" sz="2000" dirty="0">
                <a:cs typeface="Arial" panose="020B0604020202020204" pitchFamily="34" charset="0"/>
              </a:rPr>
              <a:t>barevných sloučenin hliníku je karbid Al</a:t>
            </a:r>
            <a:r>
              <a:rPr lang="cs-CZ" sz="2000" baseline="-25000" dirty="0">
                <a:cs typeface="Arial" panose="020B0604020202020204" pitchFamily="34" charset="0"/>
              </a:rPr>
              <a:t>4</a:t>
            </a:r>
            <a:r>
              <a:rPr lang="cs-CZ" sz="2000" dirty="0">
                <a:cs typeface="Arial" panose="020B0604020202020204" pitchFamily="34" charset="0"/>
              </a:rPr>
              <a:t>C</a:t>
            </a:r>
            <a:r>
              <a:rPr lang="cs-CZ" sz="2000" baseline="-25000" dirty="0">
                <a:cs typeface="Arial" panose="020B0604020202020204" pitchFamily="34" charset="0"/>
              </a:rPr>
              <a:t>3</a:t>
            </a:r>
            <a:r>
              <a:rPr lang="cs-CZ" sz="2000" dirty="0">
                <a:cs typeface="Arial" panose="020B0604020202020204" pitchFamily="34" charset="0"/>
              </a:rPr>
              <a:t>.</a:t>
            </a:r>
          </a:p>
          <a:p>
            <a:pPr marL="0" indent="0" algn="just" eaLnBrk="1" hangingPunct="1">
              <a:buFont typeface="Wingdings" pitchFamily="2" charset="2"/>
              <a:buNone/>
            </a:pPr>
            <a:endParaRPr lang="cs-CZ" altLang="en-US" sz="2000" dirty="0">
              <a:cs typeface="Arial" panose="020B0604020202020204" pitchFamily="34" charset="0"/>
            </a:endParaRPr>
          </a:p>
          <a:p>
            <a:pPr marL="0" indent="0" algn="just">
              <a:buNone/>
            </a:pPr>
            <a:endParaRPr lang="cs-CZ" sz="2000" dirty="0">
              <a:cs typeface="Arial" panose="020B0604020202020204" pitchFamily="34" charset="0"/>
            </a:endParaRPr>
          </a:p>
          <a:p>
            <a:pPr marL="0" indent="0" algn="just">
              <a:buNone/>
            </a:pPr>
            <a:endParaRPr lang="cs-CZ" sz="2000" dirty="0">
              <a:cs typeface="Arial" panose="020B0604020202020204" pitchFamily="34" charset="0"/>
            </a:endParaRPr>
          </a:p>
          <a:p>
            <a:pPr marL="0" indent="0" algn="just">
              <a:buNone/>
            </a:pPr>
            <a:endParaRPr lang="cs-CZ" sz="2000" dirty="0">
              <a:cs typeface="Arial" panose="020B0604020202020204" pitchFamily="34" charset="0"/>
            </a:endParaRPr>
          </a:p>
          <a:p>
            <a:pPr marL="0" indent="0" algn="just">
              <a:buNone/>
            </a:pPr>
            <a:r>
              <a:rPr lang="cs-CZ" sz="2000" dirty="0">
                <a:cs typeface="Arial" panose="020B0604020202020204" pitchFamily="34" charset="0"/>
              </a:rPr>
              <a:t>Hliník je </a:t>
            </a:r>
            <a:r>
              <a:rPr lang="cs-CZ" sz="2000" u="sng" dirty="0">
                <a:cs typeface="Arial" panose="020B0604020202020204" pitchFamily="34" charset="0"/>
              </a:rPr>
              <a:t>nejrozšířenější kov</a:t>
            </a:r>
            <a:r>
              <a:rPr lang="cs-CZ" sz="2000" dirty="0">
                <a:cs typeface="Arial" panose="020B0604020202020204" pitchFamily="34" charset="0"/>
              </a:rPr>
              <a:t> a je </a:t>
            </a:r>
            <a:r>
              <a:rPr lang="cs-CZ" sz="2000" u="sng" dirty="0">
                <a:cs typeface="Arial" panose="020B0604020202020204" pitchFamily="34" charset="0"/>
              </a:rPr>
              <a:t>třetí nejrozšířenější prvek zemské kůry</a:t>
            </a:r>
            <a:r>
              <a:rPr lang="cs-CZ" sz="2000" dirty="0">
                <a:cs typeface="Arial" panose="020B0604020202020204" pitchFamily="34" charset="0"/>
              </a:rPr>
              <a:t>. V přírodě se v ryzí formě obvykle nevyskytuje, sloučeniny hliníku jsou rozptýleny v zemské kůře. </a:t>
            </a:r>
          </a:p>
          <a:p>
            <a:pPr marL="0" indent="0" algn="just">
              <a:buNone/>
            </a:pPr>
            <a:r>
              <a:rPr lang="cs-CZ" sz="2000" dirty="0">
                <a:cs typeface="Arial" panose="020B0604020202020204" pitchFamily="34" charset="0"/>
              </a:rPr>
              <a:t>Mezi nejdůležitější minerály hliníku patří </a:t>
            </a:r>
            <a:r>
              <a:rPr lang="cs-CZ" sz="2000" dirty="0" err="1">
                <a:cs typeface="Arial" panose="020B0604020202020204" pitchFamily="34" charset="0"/>
              </a:rPr>
              <a:t>orthorombický</a:t>
            </a:r>
            <a:r>
              <a:rPr lang="cs-CZ" sz="2000" dirty="0">
                <a:cs typeface="Arial" panose="020B0604020202020204" pitchFamily="34" charset="0"/>
              </a:rPr>
              <a:t> </a:t>
            </a:r>
            <a:r>
              <a:rPr lang="cs-CZ" sz="2000" b="1" dirty="0" err="1">
                <a:cs typeface="Arial" panose="020B0604020202020204" pitchFamily="34" charset="0"/>
              </a:rPr>
              <a:t>boehmit</a:t>
            </a:r>
            <a:r>
              <a:rPr lang="cs-CZ" sz="2000" dirty="0">
                <a:cs typeface="Arial" panose="020B0604020202020204" pitchFamily="34" charset="0"/>
              </a:rPr>
              <a:t>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 a monoklinický </a:t>
            </a:r>
            <a:r>
              <a:rPr lang="cs-CZ" sz="2000" b="1" dirty="0" err="1">
                <a:cs typeface="Arial" panose="020B0604020202020204" pitchFamily="34" charset="0"/>
              </a:rPr>
              <a:t>gibbsit</a:t>
            </a:r>
            <a:r>
              <a:rPr lang="cs-CZ" sz="2000" dirty="0">
                <a:cs typeface="Arial" panose="020B0604020202020204" pitchFamily="34" charset="0"/>
              </a:rPr>
              <a:t>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·3H</a:t>
            </a:r>
            <a:r>
              <a:rPr lang="cs-CZ" sz="2000" baseline="-25000" dirty="0">
                <a:cs typeface="Arial" panose="020B0604020202020204" pitchFamily="34" charset="0"/>
              </a:rPr>
              <a:t>2</a:t>
            </a:r>
            <a:r>
              <a:rPr lang="cs-CZ" sz="2000" dirty="0">
                <a:cs typeface="Arial" panose="020B0604020202020204" pitchFamily="34" charset="0"/>
              </a:rPr>
              <a:t>O </a:t>
            </a:r>
            <a:r>
              <a:rPr lang="cs-CZ" sz="2000" i="1" dirty="0">
                <a:cs typeface="Arial" panose="020B0604020202020204" pitchFamily="34" charset="0"/>
              </a:rPr>
              <a:t>(hlavní složky bauxitu)</a:t>
            </a:r>
            <a:r>
              <a:rPr lang="cs-CZ" sz="2000" dirty="0">
                <a:cs typeface="Arial" panose="020B0604020202020204" pitchFamily="34" charset="0"/>
              </a:rPr>
              <a:t>, </a:t>
            </a:r>
            <a:r>
              <a:rPr lang="cs-CZ" sz="2000" b="1" dirty="0">
                <a:cs typeface="Arial" panose="020B0604020202020204" pitchFamily="34" charset="0"/>
              </a:rPr>
              <a:t>kryolit</a:t>
            </a:r>
            <a:r>
              <a:rPr lang="cs-CZ" sz="2000" dirty="0">
                <a:cs typeface="Arial" panose="020B0604020202020204" pitchFamily="34" charset="0"/>
              </a:rPr>
              <a:t> Na</a:t>
            </a:r>
            <a:r>
              <a:rPr lang="cs-CZ" sz="2000" baseline="-25000" dirty="0">
                <a:cs typeface="Arial" panose="020B0604020202020204" pitchFamily="34" charset="0"/>
              </a:rPr>
              <a:t>3</a:t>
            </a:r>
            <a:r>
              <a:rPr lang="cs-CZ" sz="2000" dirty="0">
                <a:cs typeface="Arial" panose="020B0604020202020204" pitchFamily="34" charset="0"/>
              </a:rPr>
              <a:t>AlF</a:t>
            </a:r>
            <a:r>
              <a:rPr lang="cs-CZ" sz="2000" baseline="-25000" dirty="0">
                <a:cs typeface="Arial" panose="020B0604020202020204" pitchFamily="34" charset="0"/>
              </a:rPr>
              <a:t>6</a:t>
            </a:r>
            <a:r>
              <a:rPr lang="cs-CZ" sz="2000" dirty="0">
                <a:cs typeface="Arial" panose="020B0604020202020204" pitchFamily="34" charset="0"/>
              </a:rPr>
              <a:t> a </a:t>
            </a:r>
            <a:r>
              <a:rPr lang="cs-CZ" sz="2000" b="1" dirty="0">
                <a:cs typeface="Arial" panose="020B0604020202020204" pitchFamily="34" charset="0"/>
              </a:rPr>
              <a:t>korund</a:t>
            </a:r>
            <a:r>
              <a:rPr lang="cs-CZ" sz="2000" dirty="0">
                <a:cs typeface="Arial" panose="020B0604020202020204" pitchFamily="34" charset="0"/>
              </a:rPr>
              <a:t>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p>
          <a:p>
            <a:pPr marL="0" indent="0">
              <a:buNone/>
            </a:pPr>
            <a:endParaRPr lang="cs-CZ" sz="1000" dirty="0"/>
          </a:p>
          <a:p>
            <a:pPr marL="0" indent="0" algn="just">
              <a:buNone/>
            </a:pPr>
            <a:r>
              <a:rPr lang="cs-CZ" sz="2000" dirty="0">
                <a:cs typeface="Arial" panose="020B0604020202020204" pitchFamily="34" charset="0"/>
              </a:rPr>
              <a:t>Hlavní surovinou pro výrobu hliníku je </a:t>
            </a:r>
            <a:r>
              <a:rPr lang="cs-CZ" sz="2000" b="1" dirty="0">
                <a:cs typeface="Arial" panose="020B0604020202020204" pitchFamily="34" charset="0"/>
              </a:rPr>
              <a:t>bauxit</a:t>
            </a:r>
            <a:r>
              <a:rPr lang="cs-CZ" sz="2000" dirty="0">
                <a:cs typeface="Arial" panose="020B0604020202020204" pitchFamily="34" charset="0"/>
              </a:rPr>
              <a:t>, hornina obsahující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 </a:t>
            </a:r>
            <a:r>
              <a:rPr lang="cs-CZ" sz="2000" dirty="0">
                <a:cs typeface="Arial" panose="020B0604020202020204" pitchFamily="34" charset="0"/>
              </a:rPr>
              <a:t>·2H</a:t>
            </a:r>
            <a:r>
              <a:rPr lang="cs-CZ" sz="2000" baseline="-25000" dirty="0">
                <a:cs typeface="Arial" panose="020B0604020202020204" pitchFamily="34" charset="0"/>
              </a:rPr>
              <a:t>2</a:t>
            </a:r>
            <a:r>
              <a:rPr lang="cs-CZ" sz="2000" dirty="0">
                <a:cs typeface="Arial" panose="020B0604020202020204" pitchFamily="34" charset="0"/>
              </a:rPr>
              <a:t>O a hydroxidy hliníku</a:t>
            </a:r>
          </a:p>
          <a:p>
            <a:pPr marL="0" indent="0" algn="just">
              <a:buNone/>
            </a:pPr>
            <a:r>
              <a:rPr lang="cs-CZ" sz="2000" b="1" dirty="0">
                <a:cs typeface="Arial" panose="020B0604020202020204" pitchFamily="34" charset="0"/>
              </a:rPr>
              <a:t>  autochtonní bauxit</a:t>
            </a:r>
            <a:r>
              <a:rPr lang="cs-CZ" sz="2000" dirty="0">
                <a:cs typeface="Arial" panose="020B0604020202020204" pitchFamily="34" charset="0"/>
              </a:rPr>
              <a:t>, méně kvalitní, primární zvětralinový materiál vázaný na matečnou horninu. </a:t>
            </a:r>
          </a:p>
          <a:p>
            <a:pPr marL="0" indent="0" algn="just">
              <a:buNone/>
            </a:pPr>
            <a:r>
              <a:rPr lang="cs-CZ" sz="2000" b="1" dirty="0">
                <a:cs typeface="Arial" panose="020B0604020202020204" pitchFamily="34" charset="0"/>
              </a:rPr>
              <a:t>  alochtonní bauxit</a:t>
            </a:r>
            <a:r>
              <a:rPr lang="cs-CZ" sz="2000" dirty="0">
                <a:cs typeface="Arial" panose="020B0604020202020204" pitchFamily="34" charset="0"/>
              </a:rPr>
              <a:t>, kvalitnější sekundární sedimentární materiál, tvořený sedimentárními vrstvami z materiálu připlaveného ze značné dálky. Vyšší kvalita sekundárního bauxitu je způsobena vymytím nežádoucích příměsí SiO</a:t>
            </a:r>
            <a:r>
              <a:rPr lang="cs-CZ" sz="2000" baseline="-25000" dirty="0">
                <a:cs typeface="Arial" panose="020B0604020202020204" pitchFamily="34" charset="0"/>
              </a:rPr>
              <a:t>2</a:t>
            </a:r>
            <a:r>
              <a:rPr lang="cs-CZ" sz="2000" dirty="0">
                <a:cs typeface="Arial" panose="020B0604020202020204" pitchFamily="34" charset="0"/>
              </a:rPr>
              <a:t> a Fe</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během transportu a následné sedimentace.</a:t>
            </a:r>
          </a:p>
        </p:txBody>
      </p:sp>
      <p:pic>
        <p:nvPicPr>
          <p:cNvPr id="1026" name="Picture 2" descr="Al4c3 structure">
            <a:extLst>
              <a:ext uri="{FF2B5EF4-FFF2-40B4-BE49-F238E27FC236}">
                <a16:creationId xmlns:a16="http://schemas.microsoft.com/office/drawing/2014/main" id="{55068A2B-B978-5CE4-5E54-67AF7675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
            <a:ext cx="2524125" cy="2089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 Purity Aluminum Carbide Al4C3 Powder CAS 1299-86-1， 99% | TRUNNANO">
            <a:extLst>
              <a:ext uri="{FF2B5EF4-FFF2-40B4-BE49-F238E27FC236}">
                <a16:creationId xmlns:a16="http://schemas.microsoft.com/office/drawing/2014/main" id="{28EB34B5-B6E5-4500-72F9-46D502D71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1327347" cy="132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5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0500" y="838200"/>
            <a:ext cx="8763000" cy="5909310"/>
          </a:xfrm>
          <a:prstGeom prst="rect">
            <a:avLst/>
          </a:prstGeom>
        </p:spPr>
        <p:txBody>
          <a:bodyPr wrap="square">
            <a:spAutoFit/>
          </a:bodyPr>
          <a:lstStyle/>
          <a:p>
            <a:pPr algn="just"/>
            <a:r>
              <a:rPr lang="cs-CZ" sz="2000" dirty="0">
                <a:cs typeface="Arial" panose="020B0604020202020204" pitchFamily="34" charset="0"/>
              </a:rPr>
              <a:t> 1)  Výroba hliníku se od roku 1886 provádí elektrolytickým rozkladem oxidu hlinitého rozpuštěného v roztaveném kryolitu - </a:t>
            </a:r>
            <a:r>
              <a:rPr lang="cs-CZ" sz="2000" b="1" dirty="0" err="1">
                <a:cs typeface="Arial" panose="020B0604020202020204" pitchFamily="34" charset="0"/>
              </a:rPr>
              <a:t>Hallův-Héroultův</a:t>
            </a:r>
            <a:r>
              <a:rPr lang="cs-CZ" sz="2000" b="1" dirty="0">
                <a:cs typeface="Arial" panose="020B0604020202020204" pitchFamily="34" charset="0"/>
              </a:rPr>
              <a:t> postup</a:t>
            </a:r>
            <a:r>
              <a:rPr lang="cs-CZ" sz="2000" dirty="0">
                <a:cs typeface="Arial" panose="020B0604020202020204" pitchFamily="34" charset="0"/>
              </a:rPr>
              <a:t>.</a:t>
            </a:r>
          </a:p>
          <a:p>
            <a:pPr algn="just"/>
            <a:r>
              <a:rPr lang="cs-CZ" sz="2000" dirty="0">
                <a:cs typeface="Arial" panose="020B0604020202020204" pitchFamily="34" charset="0"/>
              </a:rPr>
              <a:t>Čistý oxid hlinitý pro elektrolýzu se připravuje různými metodami, které se volí podle poměru hmotnosti oxidu hlinitého k hmotnosti oxidu křemičitého. </a:t>
            </a:r>
          </a:p>
          <a:p>
            <a:pPr algn="just"/>
            <a:endParaRPr lang="cs-CZ" sz="2000" dirty="0">
              <a:cs typeface="Arial" panose="020B0604020202020204" pitchFamily="34" charset="0"/>
            </a:endParaRPr>
          </a:p>
          <a:p>
            <a:pPr algn="just"/>
            <a:r>
              <a:rPr lang="cs-CZ" sz="2000" dirty="0">
                <a:cs typeface="Arial" panose="020B0604020202020204" pitchFamily="34" charset="0"/>
              </a:rPr>
              <a:t>  Poměrně univerzální je alkalická </a:t>
            </a:r>
            <a:r>
              <a:rPr lang="cs-CZ" sz="2000" b="1" dirty="0" err="1">
                <a:cs typeface="Arial" panose="020B0604020202020204" pitchFamily="34" charset="0"/>
              </a:rPr>
              <a:t>spékací</a:t>
            </a:r>
            <a:r>
              <a:rPr lang="cs-CZ" sz="2000" b="1" dirty="0">
                <a:cs typeface="Arial" panose="020B0604020202020204" pitchFamily="34" charset="0"/>
              </a:rPr>
              <a:t> metoda</a:t>
            </a:r>
            <a:r>
              <a:rPr lang="cs-CZ" sz="2000" dirty="0">
                <a:cs typeface="Arial" panose="020B0604020202020204" pitchFamily="34" charset="0"/>
              </a:rPr>
              <a:t>, která spočívá ve vypalování bauxitu, vápence a sody v rotační peci. Vypálené slínky se </a:t>
            </a:r>
            <a:r>
              <a:rPr lang="cs-CZ" sz="2000" dirty="0" err="1">
                <a:cs typeface="Arial" panose="020B0604020202020204" pitchFamily="34" charset="0"/>
              </a:rPr>
              <a:t>vylouží</a:t>
            </a:r>
            <a:r>
              <a:rPr lang="cs-CZ" sz="2000" dirty="0">
                <a:cs typeface="Arial" panose="020B0604020202020204" pitchFamily="34" charset="0"/>
              </a:rPr>
              <a:t> vodou, vzniklý hlinitan sodný Na[Al(OH)</a:t>
            </a:r>
            <a:r>
              <a:rPr lang="cs-CZ" sz="2000" baseline="-25000" dirty="0">
                <a:cs typeface="Arial" panose="020B0604020202020204" pitchFamily="34" charset="0"/>
              </a:rPr>
              <a:t>4</a:t>
            </a:r>
            <a:r>
              <a:rPr lang="cs-CZ" sz="2000" dirty="0">
                <a:cs typeface="Arial" panose="020B0604020202020204" pitchFamily="34" charset="0"/>
              </a:rPr>
              <a:t>] se rozkládá oxidem uhličitým na hydrát hlinitý, ten se po odfiltrování kalcinuje za vzniku oxidu hlinitého.</a:t>
            </a:r>
          </a:p>
          <a:p>
            <a:pPr algn="just"/>
            <a:endParaRPr lang="cs-CZ" sz="2000" dirty="0">
              <a:cs typeface="Arial" panose="020B0604020202020204" pitchFamily="34" charset="0"/>
            </a:endParaRPr>
          </a:p>
          <a:p>
            <a:pPr algn="just"/>
            <a:r>
              <a:rPr lang="cs-CZ" sz="2000" dirty="0">
                <a:cs typeface="Arial" panose="020B0604020202020204" pitchFamily="34" charset="0"/>
              </a:rPr>
              <a:t>   Pro bauxity s nízkým obsahem křemene se používá mokrý, </a:t>
            </a:r>
            <a:r>
              <a:rPr lang="cs-CZ" sz="2000" b="1" dirty="0">
                <a:cs typeface="Arial" panose="020B0604020202020204" pitchFamily="34" charset="0"/>
              </a:rPr>
              <a:t>Bayerův způsob</a:t>
            </a:r>
            <a:r>
              <a:rPr lang="cs-CZ" sz="2000" dirty="0">
                <a:cs typeface="Arial" panose="020B0604020202020204" pitchFamily="34" charset="0"/>
              </a:rPr>
              <a:t> přípravy oxidu hlinitého, který spočívá v rozkladu mletého, žíhaného bauxitu hydroxidem sodným za zvýšeného tlaku a teploty v autoklávech různé konstrukce. Vzniklý roztok hlinitanu sodného se filtrací zbaví nečistot (</a:t>
            </a:r>
            <a:r>
              <a:rPr lang="cs-CZ" sz="2000" dirty="0" err="1">
                <a:cs typeface="Arial" panose="020B0604020202020204" pitchFamily="34" charset="0"/>
              </a:rPr>
              <a:t>Fe</a:t>
            </a:r>
            <a:r>
              <a:rPr lang="cs-CZ" sz="2000" dirty="0">
                <a:cs typeface="Arial" panose="020B0604020202020204" pitchFamily="34" charset="0"/>
              </a:rPr>
              <a:t>(OH)</a:t>
            </a:r>
            <a:r>
              <a:rPr lang="cs-CZ" sz="2000" baseline="-25000" dirty="0">
                <a:cs typeface="Arial" panose="020B0604020202020204" pitchFamily="34" charset="0"/>
              </a:rPr>
              <a:t>2</a:t>
            </a:r>
            <a:r>
              <a:rPr lang="cs-CZ" sz="2000" dirty="0">
                <a:cs typeface="Arial" panose="020B0604020202020204" pitchFamily="34" charset="0"/>
              </a:rPr>
              <a:t>, hydratovaný SiO</a:t>
            </a:r>
            <a:r>
              <a:rPr lang="cs-CZ" sz="2000" baseline="-25000" dirty="0">
                <a:cs typeface="Arial" panose="020B0604020202020204" pitchFamily="34" charset="0"/>
              </a:rPr>
              <a:t>2</a:t>
            </a:r>
            <a:r>
              <a:rPr lang="cs-CZ" sz="2000" dirty="0">
                <a:cs typeface="Arial" panose="020B0604020202020204" pitchFamily="34" charset="0"/>
              </a:rPr>
              <a:t>), podrobí hydrolýze a rozkladu pomocí oxidu uhličitého, následně se kalcinuje na oxid hlinitý. Vedlejším produktem Bayerova způsobu je soda, která se </a:t>
            </a:r>
            <a:r>
              <a:rPr lang="cs-CZ" sz="2000" dirty="0" err="1">
                <a:cs typeface="Arial" panose="020B0604020202020204" pitchFamily="34" charset="0"/>
              </a:rPr>
              <a:t>kaustifikuje</a:t>
            </a:r>
            <a:r>
              <a:rPr lang="cs-CZ" sz="2000" dirty="0">
                <a:cs typeface="Arial" panose="020B0604020202020204" pitchFamily="34" charset="0"/>
              </a:rPr>
              <a:t> vápnem za vzniku hydroxidu sodného, ten se vrací zpět na začátek procesu.</a:t>
            </a:r>
          </a:p>
          <a:p>
            <a:endParaRPr lang="cs-CZ" dirty="0"/>
          </a:p>
        </p:txBody>
      </p:sp>
      <p:sp>
        <p:nvSpPr>
          <p:cNvPr id="3" name="TextovéPole 2">
            <a:extLst>
              <a:ext uri="{FF2B5EF4-FFF2-40B4-BE49-F238E27FC236}">
                <a16:creationId xmlns:a16="http://schemas.microsoft.com/office/drawing/2014/main" id="{83A96BA6-3572-20EE-9D44-C4D360537824}"/>
              </a:ext>
            </a:extLst>
          </p:cNvPr>
          <p:cNvSpPr txBox="1"/>
          <p:nvPr/>
        </p:nvSpPr>
        <p:spPr>
          <a:xfrm>
            <a:off x="228600" y="304800"/>
            <a:ext cx="4572000" cy="400110"/>
          </a:xfrm>
          <a:prstGeom prst="rect">
            <a:avLst/>
          </a:prstGeom>
          <a:noFill/>
        </p:spPr>
        <p:txBody>
          <a:bodyPr wrap="square">
            <a:spAutoFit/>
          </a:bodyPr>
          <a:lstStyle/>
          <a:p>
            <a:r>
              <a:rPr lang="cs-CZ" sz="2000" b="1" dirty="0">
                <a:cs typeface="Arial" panose="020B0604020202020204" pitchFamily="34" charset="0"/>
              </a:rPr>
              <a:t>Výroba hliníku </a:t>
            </a:r>
            <a:endParaRPr lang="cs-CZ" sz="2000" b="1" dirty="0"/>
          </a:p>
        </p:txBody>
      </p:sp>
    </p:spTree>
    <p:extLst>
      <p:ext uri="{BB962C8B-B14F-4D97-AF65-F5344CB8AC3E}">
        <p14:creationId xmlns:p14="http://schemas.microsoft.com/office/powerpoint/2010/main" val="198164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5632311"/>
          </a:xfrm>
          <a:prstGeom prst="rect">
            <a:avLst/>
          </a:prstGeom>
        </p:spPr>
        <p:txBody>
          <a:bodyPr wrap="square">
            <a:spAutoFit/>
          </a:bodyPr>
          <a:lstStyle/>
          <a:p>
            <a:r>
              <a:rPr lang="cs-CZ" sz="2000" dirty="0">
                <a:cs typeface="Arial" panose="020B0604020202020204" pitchFamily="34" charset="0"/>
              </a:rPr>
              <a:t>  Méně používaný je </a:t>
            </a:r>
            <a:r>
              <a:rPr lang="cs-CZ" sz="2000" b="1" dirty="0">
                <a:cs typeface="Arial" panose="020B0604020202020204" pitchFamily="34" charset="0"/>
              </a:rPr>
              <a:t>kyselý způsob</a:t>
            </a:r>
            <a:r>
              <a:rPr lang="cs-CZ" sz="2000" dirty="0">
                <a:cs typeface="Arial" panose="020B0604020202020204" pitchFamily="34" charset="0"/>
              </a:rPr>
              <a:t> přípravy oxidu hlinitého, při kterém se na rudu působí roztokem minerálních kyselin. Hliník přechází do roztoku jako hlinitá sůl příslušné kyseliny. Soli se podrobí hydrolýze, vzniklý hydroxid hlinitý se kalcinuje za vzniku oxidu hlinitého.</a:t>
            </a:r>
          </a:p>
          <a:p>
            <a:r>
              <a:rPr lang="cs-CZ" sz="2000" b="1" dirty="0">
                <a:cs typeface="Arial" panose="020B0604020202020204" pitchFamily="34" charset="0"/>
              </a:rPr>
              <a:t>  </a:t>
            </a:r>
          </a:p>
          <a:p>
            <a:r>
              <a:rPr lang="cs-CZ" sz="2000" b="1" dirty="0">
                <a:cs typeface="Arial" panose="020B0604020202020204" pitchFamily="34" charset="0"/>
              </a:rPr>
              <a:t>  </a:t>
            </a:r>
            <a:r>
              <a:rPr lang="cs-CZ" sz="2000" b="1" dirty="0" err="1">
                <a:cs typeface="Arial" panose="020B0604020202020204" pitchFamily="34" charset="0"/>
              </a:rPr>
              <a:t>Buchnerův</a:t>
            </a:r>
            <a:r>
              <a:rPr lang="cs-CZ" sz="2000" b="1" dirty="0">
                <a:cs typeface="Arial" panose="020B0604020202020204" pitchFamily="34" charset="0"/>
              </a:rPr>
              <a:t> způsob</a:t>
            </a:r>
            <a:r>
              <a:rPr lang="cs-CZ" sz="2000" dirty="0">
                <a:cs typeface="Arial" panose="020B0604020202020204" pitchFamily="34" charset="0"/>
              </a:rPr>
              <a:t> přípravy oxidu hlinitého spočívá v loužení rudy kyselinou dusičnou v autoklávu. Vzniklý dusičnan hlinitý se čistí frakční krystalizací, následnou kalcinací vzniká oxid hlinitý a kyselina dusičná, která se </a:t>
            </a:r>
            <a:r>
              <a:rPr lang="cs-CZ" sz="2000" dirty="0" err="1">
                <a:cs typeface="Arial" panose="020B0604020202020204" pitchFamily="34" charset="0"/>
              </a:rPr>
              <a:t>vraci</a:t>
            </a:r>
            <a:r>
              <a:rPr lang="cs-CZ" sz="2000" dirty="0">
                <a:cs typeface="Arial" panose="020B0604020202020204" pitchFamily="34" charset="0"/>
              </a:rPr>
              <a:t> do procesu. </a:t>
            </a:r>
          </a:p>
          <a:p>
            <a:r>
              <a:rPr lang="cs-CZ" sz="2000" b="1" dirty="0">
                <a:cs typeface="Arial" panose="020B0604020202020204" pitchFamily="34" charset="0"/>
              </a:rPr>
              <a:t>  </a:t>
            </a:r>
          </a:p>
          <a:p>
            <a:r>
              <a:rPr lang="cs-CZ" sz="2000" b="1" dirty="0">
                <a:cs typeface="Arial" panose="020B0604020202020204" pitchFamily="34" charset="0"/>
              </a:rPr>
              <a:t>  </a:t>
            </a:r>
            <a:r>
              <a:rPr lang="cs-CZ" sz="2000" b="1" dirty="0" err="1">
                <a:cs typeface="Arial" panose="020B0604020202020204" pitchFamily="34" charset="0"/>
              </a:rPr>
              <a:t>Goldschmidtův</a:t>
            </a:r>
            <a:r>
              <a:rPr lang="cs-CZ" sz="2000" b="1" dirty="0">
                <a:cs typeface="Arial" panose="020B0604020202020204" pitchFamily="34" charset="0"/>
              </a:rPr>
              <a:t> způsob</a:t>
            </a:r>
            <a:r>
              <a:rPr lang="cs-CZ" sz="2000" dirty="0">
                <a:cs typeface="Arial" panose="020B0604020202020204" pitchFamily="34" charset="0"/>
              </a:rPr>
              <a:t> využívá loužení rudy kyselinou siřičitou.    </a:t>
            </a:r>
          </a:p>
          <a:p>
            <a:r>
              <a:rPr lang="cs-CZ" sz="2000" b="1" dirty="0">
                <a:cs typeface="Arial" panose="020B0604020202020204" pitchFamily="34" charset="0"/>
              </a:rPr>
              <a:t>  </a:t>
            </a:r>
          </a:p>
          <a:p>
            <a:r>
              <a:rPr lang="cs-CZ" sz="2000" b="1" dirty="0">
                <a:cs typeface="Arial" panose="020B0604020202020204" pitchFamily="34" charset="0"/>
              </a:rPr>
              <a:t>  </a:t>
            </a:r>
            <a:r>
              <a:rPr lang="cs-CZ" sz="2000" b="1" dirty="0" err="1">
                <a:cs typeface="Arial" panose="020B0604020202020204" pitchFamily="34" charset="0"/>
              </a:rPr>
              <a:t>Haglundův</a:t>
            </a:r>
            <a:r>
              <a:rPr lang="cs-CZ" sz="2000" b="1" dirty="0">
                <a:cs typeface="Arial" panose="020B0604020202020204" pitchFamily="34" charset="0"/>
              </a:rPr>
              <a:t> způsob</a:t>
            </a:r>
            <a:r>
              <a:rPr lang="cs-CZ" sz="2000" dirty="0">
                <a:cs typeface="Arial" panose="020B0604020202020204" pitchFamily="34" charset="0"/>
              </a:rPr>
              <a:t> spočívá v tavení rudy, pyritu a uhlí v elektrické peci, hliník přechází do strusky ve formě oxidu a sulfidu, struska plave na slitině železa a křemíku. Následuje rozklad strusky kyselinou chlorovodíkovou, sulfid hlinitý se rozkládá za vývoje sirovodíku, zbytkem je čistý oxid hlinitý.</a:t>
            </a:r>
          </a:p>
          <a:p>
            <a:endParaRPr lang="cs-CZ" sz="2000" dirty="0">
              <a:cs typeface="Arial" panose="020B0604020202020204" pitchFamily="34" charset="0"/>
            </a:endParaRPr>
          </a:p>
          <a:p>
            <a:r>
              <a:rPr lang="cs-CZ" sz="2000" dirty="0">
                <a:solidFill>
                  <a:srgbClr val="0070C0"/>
                </a:solidFill>
                <a:cs typeface="Arial" panose="020B0604020202020204" pitchFamily="34" charset="0"/>
              </a:rPr>
              <a:t>Důležitým vedlejším produktem všech způsobů přípravy oxidu hlinitého je </a:t>
            </a:r>
            <a:r>
              <a:rPr lang="cs-CZ" sz="2000" dirty="0" err="1">
                <a:solidFill>
                  <a:srgbClr val="0070C0"/>
                </a:solidFill>
                <a:cs typeface="Arial" panose="020B0604020202020204" pitchFamily="34" charset="0"/>
              </a:rPr>
              <a:t>gallitan</a:t>
            </a:r>
            <a:r>
              <a:rPr lang="cs-CZ" sz="2000" dirty="0">
                <a:solidFill>
                  <a:srgbClr val="0070C0"/>
                </a:solidFill>
                <a:cs typeface="Arial" panose="020B0604020202020204" pitchFamily="34" charset="0"/>
              </a:rPr>
              <a:t> sodný NaGaO</a:t>
            </a:r>
            <a:r>
              <a:rPr lang="cs-CZ" sz="2000" baseline="-25000" dirty="0">
                <a:solidFill>
                  <a:srgbClr val="0070C0"/>
                </a:solidFill>
                <a:cs typeface="Arial" panose="020B0604020202020204" pitchFamily="34" charset="0"/>
              </a:rPr>
              <a:t>2</a:t>
            </a:r>
            <a:r>
              <a:rPr lang="cs-CZ" sz="2000" dirty="0">
                <a:solidFill>
                  <a:srgbClr val="0070C0"/>
                </a:solidFill>
                <a:cs typeface="Arial" panose="020B0604020202020204" pitchFamily="34" charset="0"/>
              </a:rPr>
              <a:t>, ze kterého se získává </a:t>
            </a:r>
            <a:r>
              <a:rPr lang="cs-CZ" sz="2000" dirty="0" err="1">
                <a:solidFill>
                  <a:srgbClr val="0070C0"/>
                </a:solidFill>
                <a:cs typeface="Arial" panose="020B0604020202020204" pitchFamily="34" charset="0"/>
              </a:rPr>
              <a:t>gallium</a:t>
            </a:r>
            <a:r>
              <a:rPr lang="cs-CZ" sz="2000" dirty="0">
                <a:solidFill>
                  <a:srgbClr val="0070C0"/>
                </a:solidFill>
                <a:cs typeface="Arial" panose="020B0604020202020204" pitchFamily="34" charset="0"/>
              </a:rPr>
              <a:t>.</a:t>
            </a:r>
          </a:p>
        </p:txBody>
      </p:sp>
    </p:spTree>
    <p:extLst>
      <p:ext uri="{BB962C8B-B14F-4D97-AF65-F5344CB8AC3E}">
        <p14:creationId xmlns:p14="http://schemas.microsoft.com/office/powerpoint/2010/main" val="113189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29702" y="102463"/>
            <a:ext cx="8610600" cy="5940088"/>
          </a:xfrm>
          <a:prstGeom prst="rect">
            <a:avLst/>
          </a:prstGeom>
        </p:spPr>
        <p:txBody>
          <a:bodyPr wrap="square">
            <a:spAutoFit/>
          </a:bodyPr>
          <a:lstStyle/>
          <a:p>
            <a:pPr algn="just"/>
            <a:r>
              <a:rPr lang="cs-CZ" sz="2000" dirty="0">
                <a:cs typeface="Arial" panose="020B0604020202020204" pitchFamily="34" charset="0"/>
              </a:rPr>
              <a:t>2) Kromě elektrolytického způsobu je také možná </a:t>
            </a:r>
            <a:r>
              <a:rPr lang="cs-CZ" sz="2000" b="1" dirty="0" err="1">
                <a:cs typeface="Arial" panose="020B0604020202020204" pitchFamily="34" charset="0"/>
              </a:rPr>
              <a:t>karbotermická</a:t>
            </a:r>
            <a:r>
              <a:rPr lang="cs-CZ" sz="2000" b="1" dirty="0">
                <a:cs typeface="Arial" panose="020B0604020202020204" pitchFamily="34" charset="0"/>
              </a:rPr>
              <a:t> výroba hliníku</a:t>
            </a:r>
            <a:r>
              <a:rPr lang="cs-CZ" sz="2000" dirty="0">
                <a:cs typeface="Arial" panose="020B0604020202020204" pitchFamily="34" charset="0"/>
              </a:rPr>
              <a:t> z oxidu hlinitého. </a:t>
            </a:r>
            <a:r>
              <a:rPr lang="cs-CZ" sz="2000" dirty="0" err="1">
                <a:cs typeface="Arial" panose="020B0604020202020204" pitchFamily="34" charset="0"/>
              </a:rPr>
              <a:t>Karbotermická</a:t>
            </a:r>
            <a:r>
              <a:rPr lang="cs-CZ" sz="2000" dirty="0">
                <a:cs typeface="Arial" panose="020B0604020202020204" pitchFamily="34" charset="0"/>
              </a:rPr>
              <a:t> redukce se provádí koksem v šachtové nebo elektrické obloukové peci za teplot přes 2000°C. Dvoustupňový průběh redukce popisují rovnice:</a:t>
            </a:r>
          </a:p>
          <a:p>
            <a:pPr algn="ctr"/>
            <a:r>
              <a:rPr lang="cs-CZ" sz="2000" dirty="0">
                <a:cs typeface="Arial" panose="020B0604020202020204" pitchFamily="34" charset="0"/>
              </a:rPr>
              <a:t>2Al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+ 9C → Al</a:t>
            </a:r>
            <a:r>
              <a:rPr lang="cs-CZ" sz="2000" baseline="-25000" dirty="0">
                <a:cs typeface="Arial" panose="020B0604020202020204" pitchFamily="34" charset="0"/>
              </a:rPr>
              <a:t>4</a:t>
            </a:r>
            <a:r>
              <a:rPr lang="cs-CZ" sz="2000" dirty="0">
                <a:cs typeface="Arial" panose="020B0604020202020204" pitchFamily="34" charset="0"/>
              </a:rPr>
              <a:t>C</a:t>
            </a:r>
            <a:r>
              <a:rPr lang="cs-CZ" sz="2000" baseline="-25000" dirty="0">
                <a:cs typeface="Arial" panose="020B0604020202020204" pitchFamily="34" charset="0"/>
              </a:rPr>
              <a:t>3</a:t>
            </a:r>
            <a:r>
              <a:rPr lang="cs-CZ" sz="2000" dirty="0">
                <a:cs typeface="Arial" panose="020B0604020202020204" pitchFamily="34" charset="0"/>
              </a:rPr>
              <a:t> + 6CO</a:t>
            </a:r>
            <a:br>
              <a:rPr lang="cs-CZ" sz="2000" dirty="0">
                <a:cs typeface="Arial" panose="020B0604020202020204" pitchFamily="34" charset="0"/>
              </a:rPr>
            </a:br>
            <a:r>
              <a:rPr lang="cs-CZ" sz="2000" dirty="0">
                <a:cs typeface="Arial" panose="020B0604020202020204" pitchFamily="34" charset="0"/>
              </a:rPr>
              <a:t>Al</a:t>
            </a:r>
            <a:r>
              <a:rPr lang="cs-CZ" sz="2000" baseline="-25000" dirty="0">
                <a:cs typeface="Arial" panose="020B0604020202020204" pitchFamily="34" charset="0"/>
              </a:rPr>
              <a:t>4</a:t>
            </a:r>
            <a:r>
              <a:rPr lang="cs-CZ" sz="2000" dirty="0">
                <a:cs typeface="Arial" panose="020B0604020202020204" pitchFamily="34" charset="0"/>
              </a:rPr>
              <a:t>C</a:t>
            </a:r>
            <a:r>
              <a:rPr lang="cs-CZ" sz="2000" baseline="-25000" dirty="0">
                <a:cs typeface="Arial" panose="020B0604020202020204" pitchFamily="34" charset="0"/>
              </a:rPr>
              <a:t>3</a:t>
            </a:r>
            <a:r>
              <a:rPr lang="cs-CZ" sz="2000" dirty="0">
                <a:cs typeface="Arial" panose="020B0604020202020204" pitchFamily="34" charset="0"/>
              </a:rPr>
              <a:t> +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6Al + 3CO</a:t>
            </a:r>
          </a:p>
          <a:p>
            <a:pPr algn="just"/>
            <a:endParaRPr lang="cs-CZ" sz="2000" dirty="0">
              <a:cs typeface="Arial" panose="020B0604020202020204" pitchFamily="34" charset="0"/>
            </a:endParaRPr>
          </a:p>
          <a:p>
            <a:pPr algn="just"/>
            <a:r>
              <a:rPr lang="cs-CZ" sz="2000" dirty="0">
                <a:cs typeface="Arial" panose="020B0604020202020204" pitchFamily="34" charset="0"/>
              </a:rPr>
              <a:t>Další možností je tzv. </a:t>
            </a:r>
            <a:r>
              <a:rPr lang="cs-CZ" sz="2000" b="1" dirty="0">
                <a:cs typeface="Arial" panose="020B0604020202020204" pitchFamily="34" charset="0"/>
              </a:rPr>
              <a:t>Tóthův proces</a:t>
            </a:r>
            <a:r>
              <a:rPr lang="cs-CZ" sz="2000" dirty="0">
                <a:cs typeface="Arial" panose="020B0604020202020204" pitchFamily="34" charset="0"/>
              </a:rPr>
              <a:t>, který je založen na redukci chloridu hlinitého manganem. Vstupní surovinou není bauxit, ale kaolín a jíly se zvýšeným obsahem hliníku. Suroviny se po kalcinaci podrobí chloraci, vzniklý chlorid se redukuje manganem při teplotě 260°C.</a:t>
            </a:r>
          </a:p>
          <a:p>
            <a:pPr algn="just"/>
            <a:endParaRPr lang="cs-CZ" sz="2000" b="1" dirty="0">
              <a:cs typeface="Arial" panose="020B0604020202020204" pitchFamily="34" charset="0"/>
            </a:endParaRPr>
          </a:p>
          <a:p>
            <a:pPr algn="just"/>
            <a:r>
              <a:rPr lang="cs-CZ" sz="2000" b="1" dirty="0">
                <a:cs typeface="Arial" panose="020B0604020202020204" pitchFamily="34" charset="0"/>
              </a:rPr>
              <a:t>Rafinace</a:t>
            </a:r>
          </a:p>
          <a:p>
            <a:pPr algn="just"/>
            <a:r>
              <a:rPr lang="cs-CZ" sz="2000" dirty="0">
                <a:cs typeface="Arial" panose="020B0604020202020204" pitchFamily="34" charset="0"/>
              </a:rPr>
              <a:t>Surový elektrolytický hliník dosahuje čistoty 99,5%, pro zvláštní účely se dále elektrolyticky nebo chemicky rafinuje až na čistotu 99,999%. </a:t>
            </a:r>
          </a:p>
          <a:p>
            <a:pPr algn="just"/>
            <a:endParaRPr lang="cs-CZ" sz="2000" dirty="0">
              <a:cs typeface="Arial" panose="020B0604020202020204" pitchFamily="34" charset="0"/>
            </a:endParaRPr>
          </a:p>
          <a:p>
            <a:pPr algn="just"/>
            <a:r>
              <a:rPr lang="cs-CZ" sz="2000" dirty="0">
                <a:cs typeface="Arial" panose="020B0604020202020204" pitchFamily="34" charset="0"/>
              </a:rPr>
              <a:t>  Při </a:t>
            </a:r>
            <a:r>
              <a:rPr lang="cs-CZ" sz="2000" b="1" dirty="0">
                <a:cs typeface="Arial" panose="020B0604020202020204" pitchFamily="34" charset="0"/>
              </a:rPr>
              <a:t>elektrolytické rafinaci </a:t>
            </a:r>
            <a:r>
              <a:rPr lang="cs-CZ" sz="2000" dirty="0">
                <a:cs typeface="Arial" panose="020B0604020202020204" pitchFamily="34" charset="0"/>
              </a:rPr>
              <a:t>se jako elektrolyt používá tavenina chloridu barnatého a fluoridu hlinitého, surový hliník se slévá s mědí pro dosažení vyšší hustoty, rafinovaný hliník plave na povrchu elektrolytu.</a:t>
            </a:r>
          </a:p>
        </p:txBody>
      </p:sp>
    </p:spTree>
    <p:extLst>
      <p:ext uri="{BB962C8B-B14F-4D97-AF65-F5344CB8AC3E}">
        <p14:creationId xmlns:p14="http://schemas.microsoft.com/office/powerpoint/2010/main" val="205945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15630" y="152400"/>
            <a:ext cx="8793804" cy="4093428"/>
          </a:xfrm>
          <a:prstGeom prst="rect">
            <a:avLst/>
          </a:prstGeom>
        </p:spPr>
        <p:txBody>
          <a:bodyPr wrap="square">
            <a:spAutoFit/>
          </a:bodyPr>
          <a:lstStyle/>
          <a:p>
            <a:pPr algn="just"/>
            <a:r>
              <a:rPr lang="cs-CZ" sz="2000" dirty="0">
                <a:cs typeface="Arial" panose="020B0604020202020204" pitchFamily="34" charset="0"/>
              </a:rPr>
              <a:t>  Při </a:t>
            </a:r>
            <a:r>
              <a:rPr lang="cs-CZ" sz="2000" b="1" dirty="0">
                <a:cs typeface="Arial" panose="020B0604020202020204" pitchFamily="34" charset="0"/>
              </a:rPr>
              <a:t>chemické rafinaci </a:t>
            </a:r>
            <a:r>
              <a:rPr lang="cs-CZ" sz="2000" dirty="0">
                <a:cs typeface="Arial" panose="020B0604020202020204" pitchFamily="34" charset="0"/>
              </a:rPr>
              <a:t>se na roztavený surový hliník při teplotě 1200 °C působí parami chloridu hlinitého za vzniku chloridu </a:t>
            </a:r>
            <a:r>
              <a:rPr lang="cs-CZ" sz="2000" dirty="0" err="1">
                <a:cs typeface="Arial" panose="020B0604020202020204" pitchFamily="34" charset="0"/>
              </a:rPr>
              <a:t>hlinného</a:t>
            </a:r>
            <a:r>
              <a:rPr lang="cs-CZ" sz="2000" dirty="0">
                <a:cs typeface="Arial" panose="020B0604020202020204" pitchFamily="34" charset="0"/>
              </a:rPr>
              <a:t> </a:t>
            </a:r>
            <a:r>
              <a:rPr lang="cs-CZ" sz="2000" dirty="0" err="1">
                <a:cs typeface="Arial" panose="020B0604020202020204" pitchFamily="34" charset="0"/>
              </a:rPr>
              <a:t>AlCl</a:t>
            </a:r>
            <a:r>
              <a:rPr lang="cs-CZ" sz="2000" dirty="0">
                <a:cs typeface="Arial" panose="020B0604020202020204" pitchFamily="34" charset="0"/>
              </a:rPr>
              <a:t>.  Vzniklý </a:t>
            </a:r>
            <a:r>
              <a:rPr lang="cs-CZ" sz="2000" dirty="0" err="1">
                <a:cs typeface="Arial" panose="020B0604020202020204" pitchFamily="34" charset="0"/>
              </a:rPr>
              <a:t>subchlorid</a:t>
            </a:r>
            <a:r>
              <a:rPr lang="cs-CZ" sz="2000" dirty="0">
                <a:cs typeface="Arial" panose="020B0604020202020204" pitchFamily="34" charset="0"/>
              </a:rPr>
              <a:t> se po ochlazení na 700°C rozkládá zpět na chlorid hlinitý a čistý tekutý hliník, chlorid hlinitý se recykluje. Tento postup se nazývá </a:t>
            </a:r>
            <a:r>
              <a:rPr lang="cs-CZ" sz="2000" dirty="0" err="1">
                <a:cs typeface="Arial" panose="020B0604020202020204" pitchFamily="34" charset="0"/>
              </a:rPr>
              <a:t>subchloridová</a:t>
            </a:r>
            <a:r>
              <a:rPr lang="cs-CZ" sz="2000" dirty="0">
                <a:cs typeface="Arial" panose="020B0604020202020204" pitchFamily="34" charset="0"/>
              </a:rPr>
              <a:t> metoda rafinace hliníku. Další chemickou metodou rafinace hliníku je zavádění chloru do taveniny, většina přítomných příměsí přechází na chloridy, které se usazují na povrchu taveniny.</a:t>
            </a:r>
          </a:p>
          <a:p>
            <a:pPr algn="just"/>
            <a:endParaRPr lang="cs-CZ" sz="2000" dirty="0">
              <a:cs typeface="Arial" panose="020B0604020202020204" pitchFamily="34" charset="0"/>
            </a:endParaRPr>
          </a:p>
          <a:p>
            <a:pPr algn="just"/>
            <a:r>
              <a:rPr lang="cs-CZ" sz="2000" dirty="0">
                <a:cs typeface="Arial" panose="020B0604020202020204" pitchFamily="34" charset="0"/>
              </a:rPr>
              <a:t>  Mezi další metody rafinace hliníku patří např. </a:t>
            </a:r>
            <a:r>
              <a:rPr lang="cs-CZ" sz="2000" b="1" dirty="0">
                <a:cs typeface="Arial" panose="020B0604020202020204" pitchFamily="34" charset="0"/>
              </a:rPr>
              <a:t>vakuový způsob</a:t>
            </a:r>
            <a:r>
              <a:rPr lang="cs-CZ" sz="2000" dirty="0">
                <a:cs typeface="Arial" panose="020B0604020202020204" pitchFamily="34" charset="0"/>
              </a:rPr>
              <a:t>, k odstranění vodíku se používá probublávání argonem a dalšími inertními plyny. </a:t>
            </a:r>
          </a:p>
          <a:p>
            <a:pPr algn="just"/>
            <a:endParaRPr lang="cs-CZ" sz="2000" dirty="0">
              <a:cs typeface="Arial" panose="020B0604020202020204" pitchFamily="34" charset="0"/>
            </a:endParaRPr>
          </a:p>
          <a:p>
            <a:pPr algn="just"/>
            <a:r>
              <a:rPr lang="cs-CZ" sz="2000" dirty="0">
                <a:cs typeface="Arial" panose="020B0604020202020204" pitchFamily="34" charset="0"/>
              </a:rPr>
              <a:t>  Na velmi vysokou čistotu se hliník rafinuje speciálními postupy mezi které patří např. </a:t>
            </a:r>
            <a:r>
              <a:rPr lang="cs-CZ" sz="2000" b="1" dirty="0">
                <a:cs typeface="Arial" panose="020B0604020202020204" pitchFamily="34" charset="0"/>
              </a:rPr>
              <a:t>zonální rafinace</a:t>
            </a:r>
            <a:r>
              <a:rPr lang="cs-CZ" sz="2000" dirty="0">
                <a:cs typeface="Arial" panose="020B0604020202020204" pitchFamily="34" charset="0"/>
              </a:rPr>
              <a:t>, </a:t>
            </a:r>
            <a:r>
              <a:rPr lang="cs-CZ" sz="2000" b="1" dirty="0">
                <a:cs typeface="Arial" panose="020B0604020202020204" pitchFamily="34" charset="0"/>
              </a:rPr>
              <a:t>frakční krystalizace </a:t>
            </a:r>
            <a:r>
              <a:rPr lang="cs-CZ" sz="2000" dirty="0">
                <a:cs typeface="Arial" panose="020B0604020202020204" pitchFamily="34" charset="0"/>
              </a:rPr>
              <a:t>nebo </a:t>
            </a:r>
            <a:r>
              <a:rPr lang="cs-CZ" sz="2000" b="1" dirty="0">
                <a:cs typeface="Arial" panose="020B0604020202020204" pitchFamily="34" charset="0"/>
              </a:rPr>
              <a:t>elektrolýza z roztoku organických rozpouštědel </a:t>
            </a:r>
            <a:r>
              <a:rPr lang="cs-CZ" sz="2000" dirty="0">
                <a:cs typeface="Arial" panose="020B0604020202020204" pitchFamily="34" charset="0"/>
              </a:rPr>
              <a:t>- Na[Al(C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F]·Al(C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a:t>
            </a:r>
          </a:p>
        </p:txBody>
      </p:sp>
    </p:spTree>
    <p:extLst>
      <p:ext uri="{BB962C8B-B14F-4D97-AF65-F5344CB8AC3E}">
        <p14:creationId xmlns:p14="http://schemas.microsoft.com/office/powerpoint/2010/main" val="244985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2738079" y="845104"/>
            <a:ext cx="6288973" cy="2571750"/>
          </a:xfrm>
        </p:spPr>
        <p:txBody>
          <a:bodyPr>
            <a:normAutofit lnSpcReduction="10000"/>
          </a:bodyPr>
          <a:lstStyle/>
          <a:p>
            <a:pPr eaLnBrk="1" hangingPunct="1">
              <a:buFont typeface="Wingdings" pitchFamily="2" charset="2"/>
              <a:buNone/>
            </a:pPr>
            <a:r>
              <a:rPr lang="en-GB" altLang="en-US" sz="2000" dirty="0">
                <a:cs typeface="Arial" panose="020B0604020202020204" pitchFamily="34" charset="0"/>
              </a:rPr>
              <a:t>B - </a:t>
            </a:r>
            <a:r>
              <a:rPr lang="en-GB" altLang="en-US" sz="2000" dirty="0" err="1">
                <a:cs typeface="Arial" panose="020B0604020202020204" pitchFamily="34" charset="0"/>
              </a:rPr>
              <a:t>nekov</a:t>
            </a:r>
            <a:r>
              <a:rPr lang="en-GB" altLang="en-US" sz="2000" dirty="0">
                <a:cs typeface="Arial" panose="020B0604020202020204" pitchFamily="34" charset="0"/>
              </a:rPr>
              <a:t>; Al, Ga</a:t>
            </a:r>
            <a:r>
              <a:rPr lang="cs-CZ" altLang="en-US" sz="2000" dirty="0">
                <a:cs typeface="Arial" panose="020B0604020202020204" pitchFamily="34" charset="0"/>
              </a:rPr>
              <a:t>,</a:t>
            </a:r>
            <a:r>
              <a:rPr lang="en-GB" altLang="en-US" sz="2000" dirty="0">
                <a:cs typeface="Arial" panose="020B0604020202020204" pitchFamily="34" charset="0"/>
              </a:rPr>
              <a:t> In, Tl - </a:t>
            </a:r>
            <a:r>
              <a:rPr lang="en-GB" altLang="en-US" sz="2000" dirty="0" err="1">
                <a:cs typeface="Arial" panose="020B0604020202020204" pitchFamily="34" charset="0"/>
              </a:rPr>
              <a:t>kov</a:t>
            </a:r>
            <a:r>
              <a:rPr lang="cs-CZ" altLang="en-US" sz="2000" dirty="0">
                <a:cs typeface="Arial" panose="020B0604020202020204" pitchFamily="34" charset="0"/>
              </a:rPr>
              <a:t>y</a:t>
            </a:r>
            <a:r>
              <a:rPr lang="en-GB" altLang="en-US" sz="2000" dirty="0">
                <a:cs typeface="Arial" panose="020B0604020202020204" pitchFamily="34" charset="0"/>
              </a:rPr>
              <a:t> </a:t>
            </a:r>
            <a:endParaRPr lang="cs-CZ" altLang="en-US" sz="2000" dirty="0">
              <a:cs typeface="Arial" panose="020B0604020202020204" pitchFamily="34" charset="0"/>
            </a:endParaRPr>
          </a:p>
          <a:p>
            <a:pPr eaLnBrk="1" hangingPunct="1">
              <a:buFont typeface="Wingdings" pitchFamily="2" charset="2"/>
              <a:buNone/>
            </a:pPr>
            <a:endParaRPr lang="en-GB" altLang="en-US" sz="900" b="1" dirty="0">
              <a:cs typeface="Arial" panose="020B0604020202020204" pitchFamily="34" charset="0"/>
            </a:endParaRPr>
          </a:p>
          <a:p>
            <a:pPr eaLnBrk="1" hangingPunct="1">
              <a:buFont typeface="Wingdings" pitchFamily="2" charset="2"/>
              <a:buNone/>
            </a:pPr>
            <a:r>
              <a:rPr lang="en-GB" altLang="en-US" sz="2000" b="1" dirty="0">
                <a:cs typeface="Arial" panose="020B0604020202020204" pitchFamily="34" charset="0"/>
              </a:rPr>
              <a:t>-</a:t>
            </a:r>
            <a:r>
              <a:rPr lang="cs-CZ" altLang="en-US" sz="2000" b="1" dirty="0">
                <a:cs typeface="Arial" panose="020B0604020202020204" pitchFamily="34" charset="0"/>
              </a:rPr>
              <a:t> </a:t>
            </a:r>
            <a:r>
              <a:rPr lang="en-GB" altLang="en-US" sz="2000" dirty="0" err="1">
                <a:cs typeface="Arial" panose="020B0604020202020204" pitchFamily="34" charset="0"/>
              </a:rPr>
              <a:t>elektronová</a:t>
            </a:r>
            <a:r>
              <a:rPr lang="en-GB" altLang="en-US" sz="2000" dirty="0">
                <a:cs typeface="Arial" panose="020B0604020202020204" pitchFamily="34" charset="0"/>
              </a:rPr>
              <a:t> </a:t>
            </a:r>
            <a:r>
              <a:rPr lang="en-GB" altLang="en-US" sz="2000" dirty="0" err="1">
                <a:cs typeface="Arial" panose="020B0604020202020204" pitchFamily="34" charset="0"/>
              </a:rPr>
              <a:t>konfigurace</a:t>
            </a:r>
            <a:r>
              <a:rPr lang="en-GB" altLang="en-US" sz="2000" dirty="0">
                <a:cs typeface="Arial" panose="020B0604020202020204" pitchFamily="34" charset="0"/>
              </a:rPr>
              <a:t>: ns</a:t>
            </a:r>
            <a:r>
              <a:rPr lang="en-GB" altLang="en-US" sz="2000" baseline="30000" dirty="0">
                <a:cs typeface="Arial" panose="020B0604020202020204" pitchFamily="34" charset="0"/>
              </a:rPr>
              <a:t>2</a:t>
            </a:r>
            <a:r>
              <a:rPr lang="en-GB" altLang="en-US" sz="2000" dirty="0">
                <a:cs typeface="Arial" panose="020B0604020202020204" pitchFamily="34" charset="0"/>
              </a:rPr>
              <a:t>np</a:t>
            </a:r>
            <a:r>
              <a:rPr lang="en-GB" altLang="en-US" sz="2000" baseline="30000" dirty="0">
                <a:cs typeface="Arial" panose="020B0604020202020204" pitchFamily="34" charset="0"/>
              </a:rPr>
              <a:t>1</a:t>
            </a:r>
            <a:r>
              <a:rPr lang="en-GB" altLang="en-US" sz="2000" dirty="0">
                <a:cs typeface="Arial" panose="020B0604020202020204" pitchFamily="34" charset="0"/>
              </a:rPr>
              <a:t>,</a:t>
            </a:r>
          </a:p>
          <a:p>
            <a:pPr eaLnBrk="1" hangingPunct="1">
              <a:buFont typeface="Wingdings" pitchFamily="2" charset="2"/>
              <a:buNone/>
            </a:pPr>
            <a:r>
              <a:rPr lang="cs-CZ" altLang="en-US" sz="2000" dirty="0">
                <a:cs typeface="Arial" panose="020B0604020202020204" pitchFamily="34" charset="0"/>
              </a:rPr>
              <a:t>	</a:t>
            </a:r>
            <a:r>
              <a:rPr lang="en-GB" altLang="en-US" sz="2000" dirty="0" err="1">
                <a:cs typeface="Arial" panose="020B0604020202020204" pitchFamily="34" charset="0"/>
              </a:rPr>
              <a:t>oxidační</a:t>
            </a:r>
            <a:r>
              <a:rPr lang="en-GB" altLang="en-US" sz="2000" dirty="0">
                <a:cs typeface="Arial" panose="020B0604020202020204" pitchFamily="34" charset="0"/>
              </a:rPr>
              <a:t> </a:t>
            </a:r>
            <a:r>
              <a:rPr lang="en-GB" altLang="en-US" sz="2000" dirty="0" err="1">
                <a:cs typeface="Arial" panose="020B0604020202020204" pitchFamily="34" charset="0"/>
              </a:rPr>
              <a:t>číslo</a:t>
            </a:r>
            <a:r>
              <a:rPr lang="en-GB" altLang="en-US" sz="2000" dirty="0">
                <a:cs typeface="Arial" panose="020B0604020202020204" pitchFamily="34" charset="0"/>
              </a:rPr>
              <a:t>: B</a:t>
            </a:r>
            <a:r>
              <a:rPr lang="en-GB" altLang="en-US" sz="2000" baseline="30000" dirty="0">
                <a:cs typeface="Arial" panose="020B0604020202020204" pitchFamily="34" charset="0"/>
              </a:rPr>
              <a:t>III</a:t>
            </a:r>
            <a:r>
              <a:rPr lang="en-GB" altLang="en-US" sz="2000" dirty="0">
                <a:cs typeface="Arial" panose="020B0604020202020204" pitchFamily="34" charset="0"/>
              </a:rPr>
              <a:t>; </a:t>
            </a:r>
            <a:r>
              <a:rPr lang="en-GB" altLang="en-US" sz="2000" dirty="0" err="1">
                <a:cs typeface="Arial" panose="020B0604020202020204" pitchFamily="34" charset="0"/>
              </a:rPr>
              <a:t>Al</a:t>
            </a:r>
            <a:r>
              <a:rPr lang="en-GB" altLang="en-US" sz="2000" baseline="30000" dirty="0" err="1">
                <a:cs typeface="Arial" panose="020B0604020202020204" pitchFamily="34" charset="0"/>
              </a:rPr>
              <a:t>III</a:t>
            </a:r>
            <a:r>
              <a:rPr lang="en-GB" altLang="en-US" sz="2000" dirty="0">
                <a:cs typeface="Arial" panose="020B0604020202020204" pitchFamily="34" charset="0"/>
              </a:rPr>
              <a:t>,  </a:t>
            </a:r>
            <a:r>
              <a:rPr lang="en-GB" altLang="en-US" sz="2000" dirty="0" err="1">
                <a:cs typeface="Arial" panose="020B0604020202020204" pitchFamily="34" charset="0"/>
              </a:rPr>
              <a:t>Ga</a:t>
            </a:r>
            <a:r>
              <a:rPr lang="en-GB" altLang="en-US" sz="2000" baseline="30000" dirty="0" err="1">
                <a:cs typeface="Arial" panose="020B0604020202020204" pitchFamily="34" charset="0"/>
              </a:rPr>
              <a:t>III,I</a:t>
            </a:r>
            <a:r>
              <a:rPr lang="en-GB" altLang="en-US" sz="2000" dirty="0">
                <a:cs typeface="Arial" panose="020B0604020202020204" pitchFamily="34" charset="0"/>
              </a:rPr>
              <a:t>, </a:t>
            </a:r>
            <a:r>
              <a:rPr lang="en-GB" altLang="en-US" sz="2000" dirty="0" err="1">
                <a:cs typeface="Arial" panose="020B0604020202020204" pitchFamily="34" charset="0"/>
              </a:rPr>
              <a:t>In</a:t>
            </a:r>
            <a:r>
              <a:rPr lang="en-GB" altLang="en-US" sz="2000" baseline="30000" dirty="0" err="1">
                <a:cs typeface="Arial" panose="020B0604020202020204" pitchFamily="34" charset="0"/>
              </a:rPr>
              <a:t>III,I</a:t>
            </a:r>
            <a:r>
              <a:rPr lang="en-GB" altLang="en-US" sz="2000" dirty="0">
                <a:cs typeface="Arial" panose="020B0604020202020204" pitchFamily="34" charset="0"/>
              </a:rPr>
              <a:t> a </a:t>
            </a:r>
            <a:r>
              <a:rPr lang="en-GB" altLang="en-US" sz="2000" dirty="0" err="1">
                <a:cs typeface="Arial" panose="020B0604020202020204" pitchFamily="34" charset="0"/>
              </a:rPr>
              <a:t>Tl</a:t>
            </a:r>
            <a:r>
              <a:rPr lang="en-GB" altLang="en-US" sz="2000" baseline="30000" dirty="0" err="1">
                <a:cs typeface="Arial" panose="020B0604020202020204" pitchFamily="34" charset="0"/>
              </a:rPr>
              <a:t>III,I</a:t>
            </a:r>
            <a:r>
              <a:rPr lang="en-GB" altLang="en-US" sz="2000" dirty="0">
                <a:cs typeface="Arial" panose="020B0604020202020204" pitchFamily="34" charset="0"/>
              </a:rPr>
              <a:t>  </a:t>
            </a:r>
            <a:endParaRPr lang="cs-CZ" altLang="en-US" sz="2000" dirty="0">
              <a:cs typeface="Arial" panose="020B0604020202020204" pitchFamily="34" charset="0"/>
            </a:endParaRPr>
          </a:p>
          <a:p>
            <a:pPr eaLnBrk="1" hangingPunct="1">
              <a:buFont typeface="Wingdings" pitchFamily="2" charset="2"/>
              <a:buNone/>
            </a:pPr>
            <a:endParaRPr lang="en-GB" altLang="en-US" sz="800" dirty="0">
              <a:cs typeface="Arial" panose="020B0604020202020204" pitchFamily="34" charset="0"/>
            </a:endParaRPr>
          </a:p>
          <a:p>
            <a:pPr eaLnBrk="1" hangingPunct="1">
              <a:buFontTx/>
              <a:buChar char="-"/>
            </a:pPr>
            <a:r>
              <a:rPr lang="en-GB" altLang="en-US" sz="2000" dirty="0">
                <a:cs typeface="Arial" panose="020B0604020202020204" pitchFamily="34" charset="0"/>
              </a:rPr>
              <a:t>k </a:t>
            </a:r>
            <a:r>
              <a:rPr lang="en-GB" altLang="en-US" sz="2000" dirty="0" err="1">
                <a:cs typeface="Arial" panose="020B0604020202020204" pitchFamily="34" charset="0"/>
              </a:rPr>
              <a:t>chemickým</a:t>
            </a:r>
            <a:r>
              <a:rPr lang="en-GB" altLang="en-US" sz="2000" dirty="0">
                <a:cs typeface="Arial" panose="020B0604020202020204" pitchFamily="34" charset="0"/>
              </a:rPr>
              <a:t> </a:t>
            </a:r>
            <a:r>
              <a:rPr lang="en-GB" altLang="en-US" sz="2000" dirty="0" err="1">
                <a:cs typeface="Arial" panose="020B0604020202020204" pitchFamily="34" charset="0"/>
              </a:rPr>
              <a:t>vazbám</a:t>
            </a:r>
            <a:r>
              <a:rPr lang="en-GB" altLang="en-US" sz="2000" dirty="0">
                <a:cs typeface="Arial" panose="020B0604020202020204" pitchFamily="34" charset="0"/>
              </a:rPr>
              <a:t> </a:t>
            </a:r>
            <a:r>
              <a:rPr lang="en-GB" altLang="en-US" sz="2000" dirty="0" err="1">
                <a:cs typeface="Arial" panose="020B0604020202020204" pitchFamily="34" charset="0"/>
              </a:rPr>
              <a:t>využívají</a:t>
            </a:r>
            <a:r>
              <a:rPr lang="en-GB" altLang="en-US" sz="2000" dirty="0">
                <a:cs typeface="Arial" panose="020B0604020202020204" pitchFamily="34" charset="0"/>
              </a:rPr>
              <a:t> </a:t>
            </a:r>
            <a:r>
              <a:rPr lang="en-GB" altLang="en-US" sz="2000" dirty="0" err="1">
                <a:cs typeface="Arial" panose="020B0604020202020204" pitchFamily="34" charset="0"/>
              </a:rPr>
              <a:t>elektrony</a:t>
            </a:r>
            <a:r>
              <a:rPr lang="en-GB" altLang="en-US" sz="2000" dirty="0">
                <a:cs typeface="Arial" panose="020B0604020202020204" pitchFamily="34" charset="0"/>
              </a:rPr>
              <a:t> s</a:t>
            </a:r>
            <a:r>
              <a:rPr lang="en-GB" altLang="en-US" sz="2000" baseline="30000" dirty="0">
                <a:cs typeface="Arial" panose="020B0604020202020204" pitchFamily="34" charset="0"/>
              </a:rPr>
              <a:t>2</a:t>
            </a:r>
            <a:r>
              <a:rPr lang="en-GB" altLang="en-US" sz="2000" dirty="0">
                <a:cs typeface="Arial" panose="020B0604020202020204" pitchFamily="34" charset="0"/>
              </a:rPr>
              <a:t>p</a:t>
            </a:r>
            <a:r>
              <a:rPr lang="en-GB" altLang="en-US" sz="2000" baseline="30000" dirty="0">
                <a:cs typeface="Arial" panose="020B0604020202020204" pitchFamily="34" charset="0"/>
              </a:rPr>
              <a:t>1</a:t>
            </a:r>
            <a:r>
              <a:rPr lang="cs-CZ" altLang="en-US" sz="2000" dirty="0">
                <a:cs typeface="Arial" panose="020B0604020202020204" pitchFamily="34" charset="0"/>
              </a:rPr>
              <a:t> (</a:t>
            </a:r>
            <a:r>
              <a:rPr lang="en-GB" altLang="en-US" sz="2000" dirty="0" err="1">
                <a:cs typeface="Arial" panose="020B0604020202020204" pitchFamily="34" charset="0"/>
              </a:rPr>
              <a:t>tři</a:t>
            </a:r>
            <a:r>
              <a:rPr lang="en-GB" altLang="en-US" sz="2000" dirty="0">
                <a:cs typeface="Arial" panose="020B0604020202020204" pitchFamily="34" charset="0"/>
              </a:rPr>
              <a:t> </a:t>
            </a:r>
            <a:r>
              <a:rPr lang="en-GB" altLang="en-US" sz="2000" dirty="0" err="1">
                <a:cs typeface="Arial" panose="020B0604020202020204" pitchFamily="34" charset="0"/>
              </a:rPr>
              <a:t>hybridní</a:t>
            </a:r>
            <a:r>
              <a:rPr lang="en-GB" altLang="en-US" sz="2000" dirty="0">
                <a:cs typeface="Arial" panose="020B0604020202020204" pitchFamily="34" charset="0"/>
              </a:rPr>
              <a:t> </a:t>
            </a:r>
            <a:r>
              <a:rPr lang="en-GB" altLang="en-US" sz="2000" dirty="0" err="1">
                <a:cs typeface="Arial" panose="020B0604020202020204" pitchFamily="34" charset="0"/>
              </a:rPr>
              <a:t>orbitaly</a:t>
            </a:r>
            <a:r>
              <a:rPr lang="en-GB" altLang="en-US" sz="2000" dirty="0">
                <a:cs typeface="Arial" panose="020B0604020202020204" pitchFamily="34" charset="0"/>
              </a:rPr>
              <a:t> sp</a:t>
            </a:r>
            <a:r>
              <a:rPr lang="en-GB" altLang="en-US" sz="2000" baseline="30000" dirty="0">
                <a:cs typeface="Arial" panose="020B0604020202020204" pitchFamily="34" charset="0"/>
              </a:rPr>
              <a:t>2</a:t>
            </a:r>
            <a:r>
              <a:rPr lang="cs-CZ" altLang="en-US" sz="2000" dirty="0">
                <a:cs typeface="Arial" panose="020B0604020202020204" pitchFamily="34" charset="0"/>
              </a:rPr>
              <a:t>)</a:t>
            </a:r>
          </a:p>
          <a:p>
            <a:pPr eaLnBrk="1" hangingPunct="1">
              <a:buFontTx/>
              <a:buChar char="-"/>
            </a:pPr>
            <a:endParaRPr lang="en-GB" altLang="en-US" sz="800" baseline="30000" dirty="0">
              <a:cs typeface="Arial" panose="020B0604020202020204" pitchFamily="34" charset="0"/>
            </a:endParaRPr>
          </a:p>
          <a:p>
            <a:pPr eaLnBrk="1" hangingPunct="1">
              <a:buFont typeface="Wingdings" pitchFamily="2" charset="2"/>
              <a:buNone/>
            </a:pPr>
            <a:r>
              <a:rPr lang="en-GB" altLang="en-US" sz="2000" dirty="0">
                <a:cs typeface="Arial" panose="020B0604020202020204" pitchFamily="34" charset="0"/>
              </a:rPr>
              <a:t>- s </a:t>
            </a:r>
            <a:r>
              <a:rPr lang="en-GB" altLang="en-US" sz="2000" dirty="0" err="1">
                <a:cs typeface="Arial" panose="020B0604020202020204" pitchFamily="34" charset="0"/>
              </a:rPr>
              <a:t>atomovým</a:t>
            </a:r>
            <a:r>
              <a:rPr lang="en-GB" altLang="en-US" sz="2000" dirty="0">
                <a:cs typeface="Arial" panose="020B0604020202020204" pitchFamily="34" charset="0"/>
              </a:rPr>
              <a:t> </a:t>
            </a:r>
            <a:r>
              <a:rPr lang="en-GB" altLang="en-US" sz="2000" dirty="0" err="1">
                <a:cs typeface="Arial" panose="020B0604020202020204" pitchFamily="34" charset="0"/>
              </a:rPr>
              <a:t>číslem</a:t>
            </a:r>
            <a:r>
              <a:rPr lang="en-GB" altLang="en-US" sz="2000" dirty="0">
                <a:cs typeface="Arial" panose="020B0604020202020204" pitchFamily="34" charset="0"/>
              </a:rPr>
              <a:t> </a:t>
            </a:r>
            <a:r>
              <a:rPr lang="en-GB" altLang="en-US" sz="2000" dirty="0" err="1">
                <a:cs typeface="Arial" panose="020B0604020202020204" pitchFamily="34" charset="0"/>
              </a:rPr>
              <a:t>roste</a:t>
            </a:r>
            <a:r>
              <a:rPr lang="en-GB" altLang="en-US" sz="2000" dirty="0">
                <a:cs typeface="Arial" panose="020B0604020202020204" pitchFamily="34" charset="0"/>
              </a:rPr>
              <a:t> </a:t>
            </a:r>
            <a:r>
              <a:rPr lang="en-GB" altLang="en-US" sz="2000" dirty="0" err="1">
                <a:cs typeface="Arial" panose="020B0604020202020204" pitchFamily="34" charset="0"/>
              </a:rPr>
              <a:t>iontový</a:t>
            </a:r>
            <a:r>
              <a:rPr lang="en-GB" altLang="en-US" sz="2000" dirty="0">
                <a:cs typeface="Arial" panose="020B0604020202020204" pitchFamily="34" charset="0"/>
              </a:rPr>
              <a:t> </a:t>
            </a:r>
            <a:r>
              <a:rPr lang="en-GB" altLang="en-US" sz="2000" dirty="0" err="1">
                <a:cs typeface="Arial" panose="020B0604020202020204" pitchFamily="34" charset="0"/>
              </a:rPr>
              <a:t>podíl</a:t>
            </a:r>
            <a:r>
              <a:rPr lang="en-GB" altLang="en-US" sz="2000" dirty="0">
                <a:cs typeface="Arial" panose="020B0604020202020204" pitchFamily="34" charset="0"/>
              </a:rPr>
              <a:t> </a:t>
            </a:r>
            <a:r>
              <a:rPr lang="en-GB" altLang="en-US" sz="2000" dirty="0" err="1">
                <a:cs typeface="Arial" panose="020B0604020202020204" pitchFamily="34" charset="0"/>
              </a:rPr>
              <a:t>vazby</a:t>
            </a:r>
            <a:endParaRPr lang="en-US" altLang="en-US" sz="2000" dirty="0">
              <a:cs typeface="Arial" panose="020B0604020202020204" pitchFamily="34" charset="0"/>
            </a:endParaRPr>
          </a:p>
          <a:p>
            <a:pPr eaLnBrk="1" hangingPunct="1">
              <a:buFont typeface="Wingdings" pitchFamily="2" charset="2"/>
              <a:buNone/>
            </a:pPr>
            <a:endParaRPr lang="cs-CZ" altLang="en-US" sz="2000" baseline="30000" dirty="0">
              <a:cs typeface="Arial" panose="020B0604020202020204" pitchFamily="34" charset="0"/>
              <a:sym typeface="Symbol" pitchFamily="18" charset="2"/>
            </a:endParaRPr>
          </a:p>
        </p:txBody>
      </p:sp>
      <p:pic>
        <p:nvPicPr>
          <p:cNvPr id="2054" name="Picture 6" descr="Boron - Wikipedia">
            <a:extLst>
              <a:ext uri="{FF2B5EF4-FFF2-40B4-BE49-F238E27FC236}">
                <a16:creationId xmlns:a16="http://schemas.microsoft.com/office/drawing/2014/main" id="{9E5ABEC4-8BE8-427F-BB88-E95C25B2CB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75494"/>
            <a:ext cx="1662112" cy="1240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mical Elements - Aluminium">
            <a:extLst>
              <a:ext uri="{FF2B5EF4-FFF2-40B4-BE49-F238E27FC236}">
                <a16:creationId xmlns:a16="http://schemas.microsoft.com/office/drawing/2014/main" id="{A48A276C-9115-4D25-8DDE-264A97C26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257" y="1583456"/>
            <a:ext cx="1208498" cy="12084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allium - Assignment Point">
            <a:extLst>
              <a:ext uri="{FF2B5EF4-FFF2-40B4-BE49-F238E27FC236}">
                <a16:creationId xmlns:a16="http://schemas.microsoft.com/office/drawing/2014/main" id="{21D922ED-48D8-413B-AAF2-A68921CE8D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96" y="3066334"/>
            <a:ext cx="2068194" cy="10340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allium - Wikipedia">
            <a:extLst>
              <a:ext uri="{FF2B5EF4-FFF2-40B4-BE49-F238E27FC236}">
                <a16:creationId xmlns:a16="http://schemas.microsoft.com/office/drawing/2014/main" id="{C4A30093-E4CC-4A6D-A24F-4F49590C6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49" y="5626735"/>
            <a:ext cx="2262089" cy="10340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AB4DC505-EE28-40FD-95E7-724E0091F6B2}"/>
              </a:ext>
            </a:extLst>
          </p:cNvPr>
          <p:cNvSpPr txBox="1"/>
          <p:nvPr/>
        </p:nvSpPr>
        <p:spPr>
          <a:xfrm>
            <a:off x="3778045" y="145307"/>
            <a:ext cx="4572000" cy="523220"/>
          </a:xfrm>
          <a:prstGeom prst="rect">
            <a:avLst/>
          </a:prstGeom>
          <a:noFill/>
        </p:spPr>
        <p:txBody>
          <a:bodyPr wrap="square">
            <a:spAutoFit/>
          </a:bodyPr>
          <a:lstStyle/>
          <a:p>
            <a:pPr eaLnBrk="1" hangingPunct="1">
              <a:buFont typeface="Wingdings" pitchFamily="2" charset="2"/>
              <a:buNone/>
            </a:pPr>
            <a:r>
              <a:rPr lang="en-GB" altLang="en-US" sz="2800" b="1" dirty="0">
                <a:cs typeface="Arial" panose="020B0604020202020204" pitchFamily="34" charset="0"/>
              </a:rPr>
              <a:t>B, Al, Ga, In, Tl</a:t>
            </a:r>
          </a:p>
        </p:txBody>
      </p:sp>
      <p:pic>
        <p:nvPicPr>
          <p:cNvPr id="6" name="Obrázek 5">
            <a:extLst>
              <a:ext uri="{FF2B5EF4-FFF2-40B4-BE49-F238E27FC236}">
                <a16:creationId xmlns:a16="http://schemas.microsoft.com/office/drawing/2014/main" id="{44D10AA2-1D2C-4E85-B7A4-389A1B1066FD}"/>
              </a:ext>
            </a:extLst>
          </p:cNvPr>
          <p:cNvPicPr>
            <a:picLocks noChangeAspect="1"/>
          </p:cNvPicPr>
          <p:nvPr/>
        </p:nvPicPr>
        <p:blipFill>
          <a:blip r:embed="rId6"/>
          <a:stretch>
            <a:fillRect/>
          </a:stretch>
        </p:blipFill>
        <p:spPr>
          <a:xfrm>
            <a:off x="638222" y="4327013"/>
            <a:ext cx="2099857" cy="1095375"/>
          </a:xfrm>
          <a:prstGeom prst="rect">
            <a:avLst/>
          </a:prstGeom>
        </p:spPr>
      </p:pic>
      <p:pic>
        <p:nvPicPr>
          <p:cNvPr id="2064" name="Picture 16">
            <a:extLst>
              <a:ext uri="{FF2B5EF4-FFF2-40B4-BE49-F238E27FC236}">
                <a16:creationId xmlns:a16="http://schemas.microsoft.com/office/drawing/2014/main" id="{86407A2C-8F09-4F56-8BBA-5A96D8F17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0855" y="3326990"/>
            <a:ext cx="5510589" cy="3413713"/>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AA78A449-1F1D-05DD-DF32-F8622778CA54}"/>
              </a:ext>
            </a:extLst>
          </p:cNvPr>
          <p:cNvSpPr txBox="1"/>
          <p:nvPr/>
        </p:nvSpPr>
        <p:spPr>
          <a:xfrm>
            <a:off x="339796" y="795756"/>
            <a:ext cx="314510" cy="369332"/>
          </a:xfrm>
          <a:prstGeom prst="rect">
            <a:avLst/>
          </a:prstGeom>
          <a:noFill/>
        </p:spPr>
        <p:txBody>
          <a:bodyPr wrap="none" rtlCol="0">
            <a:spAutoFit/>
          </a:bodyPr>
          <a:lstStyle/>
          <a:p>
            <a:r>
              <a:rPr lang="en-US" b="1" dirty="0"/>
              <a:t>B</a:t>
            </a:r>
            <a:endParaRPr lang="cs-CZ" b="1" dirty="0"/>
          </a:p>
        </p:txBody>
      </p:sp>
      <p:sp>
        <p:nvSpPr>
          <p:cNvPr id="3" name="TextovéPole 2">
            <a:extLst>
              <a:ext uri="{FF2B5EF4-FFF2-40B4-BE49-F238E27FC236}">
                <a16:creationId xmlns:a16="http://schemas.microsoft.com/office/drawing/2014/main" id="{E9ACF8DF-6E80-7D84-6C0A-9F69F24F607C}"/>
              </a:ext>
            </a:extLst>
          </p:cNvPr>
          <p:cNvSpPr txBox="1"/>
          <p:nvPr/>
        </p:nvSpPr>
        <p:spPr>
          <a:xfrm>
            <a:off x="337649" y="1985361"/>
            <a:ext cx="380232" cy="369332"/>
          </a:xfrm>
          <a:prstGeom prst="rect">
            <a:avLst/>
          </a:prstGeom>
          <a:noFill/>
        </p:spPr>
        <p:txBody>
          <a:bodyPr wrap="none" rtlCol="0">
            <a:spAutoFit/>
          </a:bodyPr>
          <a:lstStyle/>
          <a:p>
            <a:r>
              <a:rPr lang="en-US" b="1" dirty="0"/>
              <a:t>Al</a:t>
            </a:r>
            <a:endParaRPr lang="cs-CZ" b="1" dirty="0"/>
          </a:p>
        </p:txBody>
      </p:sp>
      <p:sp>
        <p:nvSpPr>
          <p:cNvPr id="4" name="TextovéPole 3">
            <a:extLst>
              <a:ext uri="{FF2B5EF4-FFF2-40B4-BE49-F238E27FC236}">
                <a16:creationId xmlns:a16="http://schemas.microsoft.com/office/drawing/2014/main" id="{11271A0B-D46A-23C0-37B9-82C1CD3D4350}"/>
              </a:ext>
            </a:extLst>
          </p:cNvPr>
          <p:cNvSpPr txBox="1"/>
          <p:nvPr/>
        </p:nvSpPr>
        <p:spPr>
          <a:xfrm>
            <a:off x="180394" y="3437084"/>
            <a:ext cx="445956" cy="369332"/>
          </a:xfrm>
          <a:prstGeom prst="rect">
            <a:avLst/>
          </a:prstGeom>
          <a:noFill/>
        </p:spPr>
        <p:txBody>
          <a:bodyPr wrap="none" rtlCol="0">
            <a:spAutoFit/>
          </a:bodyPr>
          <a:lstStyle/>
          <a:p>
            <a:r>
              <a:rPr lang="en-US" b="1" dirty="0"/>
              <a:t>Ga</a:t>
            </a:r>
            <a:endParaRPr lang="cs-CZ" b="1" dirty="0"/>
          </a:p>
        </p:txBody>
      </p:sp>
      <p:sp>
        <p:nvSpPr>
          <p:cNvPr id="5" name="TextovéPole 4">
            <a:extLst>
              <a:ext uri="{FF2B5EF4-FFF2-40B4-BE49-F238E27FC236}">
                <a16:creationId xmlns:a16="http://schemas.microsoft.com/office/drawing/2014/main" id="{F9328C2E-C60A-D4C6-75BF-9A560D8CAD6E}"/>
              </a:ext>
            </a:extLst>
          </p:cNvPr>
          <p:cNvSpPr txBox="1"/>
          <p:nvPr/>
        </p:nvSpPr>
        <p:spPr>
          <a:xfrm>
            <a:off x="189135" y="4690034"/>
            <a:ext cx="369012" cy="369332"/>
          </a:xfrm>
          <a:prstGeom prst="rect">
            <a:avLst/>
          </a:prstGeom>
          <a:noFill/>
        </p:spPr>
        <p:txBody>
          <a:bodyPr wrap="none" rtlCol="0">
            <a:spAutoFit/>
          </a:bodyPr>
          <a:lstStyle/>
          <a:p>
            <a:r>
              <a:rPr lang="en-US" b="1" dirty="0"/>
              <a:t>In</a:t>
            </a:r>
            <a:endParaRPr lang="cs-CZ" b="1" dirty="0"/>
          </a:p>
        </p:txBody>
      </p:sp>
      <p:sp>
        <p:nvSpPr>
          <p:cNvPr id="7" name="TextovéPole 6">
            <a:extLst>
              <a:ext uri="{FF2B5EF4-FFF2-40B4-BE49-F238E27FC236}">
                <a16:creationId xmlns:a16="http://schemas.microsoft.com/office/drawing/2014/main" id="{AB247244-F811-EB88-ED8A-2579974358C1}"/>
              </a:ext>
            </a:extLst>
          </p:cNvPr>
          <p:cNvSpPr txBox="1"/>
          <p:nvPr/>
        </p:nvSpPr>
        <p:spPr>
          <a:xfrm>
            <a:off x="108653" y="5949156"/>
            <a:ext cx="354584" cy="369332"/>
          </a:xfrm>
          <a:prstGeom prst="rect">
            <a:avLst/>
          </a:prstGeom>
          <a:noFill/>
        </p:spPr>
        <p:txBody>
          <a:bodyPr wrap="none" rtlCol="0">
            <a:spAutoFit/>
          </a:bodyPr>
          <a:lstStyle/>
          <a:p>
            <a:r>
              <a:rPr lang="en-US" b="1" dirty="0"/>
              <a:t>Tl</a:t>
            </a:r>
            <a:endParaRPr lang="cs-CZ" b="1" dirty="0"/>
          </a:p>
        </p:txBody>
      </p:sp>
    </p:spTree>
    <p:extLst>
      <p:ext uri="{BB962C8B-B14F-4D97-AF65-F5344CB8AC3E}">
        <p14:creationId xmlns:p14="http://schemas.microsoft.com/office/powerpoint/2010/main" val="300932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0500" y="1066800"/>
            <a:ext cx="8763000" cy="5324535"/>
          </a:xfrm>
          <a:prstGeom prst="rect">
            <a:avLst/>
          </a:prstGeom>
        </p:spPr>
        <p:txBody>
          <a:bodyPr wrap="square">
            <a:spAutoFit/>
          </a:bodyPr>
          <a:lstStyle/>
          <a:p>
            <a:pPr algn="just"/>
            <a:r>
              <a:rPr lang="cs-CZ" sz="2000" dirty="0">
                <a:cs typeface="Arial" panose="020B0604020202020204" pitchFamily="34" charset="0"/>
              </a:rPr>
              <a:t>  Hliník se používá čistý nebo ve formě slitin jako </a:t>
            </a:r>
            <a:r>
              <a:rPr lang="cs-CZ" sz="2000" u="sng" dirty="0">
                <a:cs typeface="Arial" panose="020B0604020202020204" pitchFamily="34" charset="0"/>
              </a:rPr>
              <a:t>konstrukční materiál</a:t>
            </a:r>
            <a:r>
              <a:rPr lang="cs-CZ" sz="2000" dirty="0">
                <a:cs typeface="Arial" panose="020B0604020202020204" pitchFamily="34" charset="0"/>
              </a:rPr>
              <a:t>. </a:t>
            </a:r>
            <a:r>
              <a:rPr lang="en-GB" altLang="en-US" sz="2000" dirty="0" err="1">
                <a:cs typeface="Arial" panose="020B0604020202020204" pitchFamily="34" charset="0"/>
              </a:rPr>
              <a:t>Slitiny</a:t>
            </a:r>
            <a:r>
              <a:rPr lang="en-GB" altLang="en-US" sz="2000" dirty="0">
                <a:cs typeface="Arial" panose="020B0604020202020204" pitchFamily="34" charset="0"/>
              </a:rPr>
              <a:t> </a:t>
            </a:r>
            <a:r>
              <a:rPr lang="en-GB" altLang="en-US" sz="2000" dirty="0" err="1">
                <a:cs typeface="Arial" panose="020B0604020202020204" pitchFamily="34" charset="0"/>
              </a:rPr>
              <a:t>hliníku</a:t>
            </a:r>
            <a:r>
              <a:rPr lang="en-GB" altLang="en-US" sz="2000" dirty="0">
                <a:cs typeface="Arial" panose="020B0604020202020204" pitchFamily="34" charset="0"/>
              </a:rPr>
              <a:t> </a:t>
            </a:r>
            <a:r>
              <a:rPr lang="en-GB" altLang="en-US" sz="2000" dirty="0" err="1">
                <a:cs typeface="Arial" panose="020B0604020202020204" pitchFamily="34" charset="0"/>
              </a:rPr>
              <a:t>mají</a:t>
            </a:r>
            <a:r>
              <a:rPr lang="en-GB" altLang="en-US" sz="2000" dirty="0">
                <a:cs typeface="Arial" panose="020B0604020202020204" pitchFamily="34" charset="0"/>
              </a:rPr>
              <a:t> </a:t>
            </a:r>
            <a:r>
              <a:rPr lang="en-GB" altLang="en-US" sz="2000" dirty="0" err="1">
                <a:cs typeface="Arial" panose="020B0604020202020204" pitchFamily="34" charset="0"/>
              </a:rPr>
              <a:t>všestranné</a:t>
            </a:r>
            <a:r>
              <a:rPr lang="en-GB" altLang="en-US" sz="2000" dirty="0">
                <a:cs typeface="Arial" panose="020B0604020202020204" pitchFamily="34" charset="0"/>
              </a:rPr>
              <a:t> </a:t>
            </a:r>
            <a:r>
              <a:rPr lang="en-GB" altLang="en-US" sz="2000" dirty="0" err="1">
                <a:cs typeface="Arial" panose="020B0604020202020204" pitchFamily="34" charset="0"/>
              </a:rPr>
              <a:t>použití</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lehké</a:t>
            </a:r>
            <a:r>
              <a:rPr lang="en-GB" altLang="en-US" sz="2000" dirty="0">
                <a:cs typeface="Arial" panose="020B0604020202020204" pitchFamily="34" charset="0"/>
              </a:rPr>
              <a:t> a </a:t>
            </a:r>
            <a:r>
              <a:rPr lang="en-GB" altLang="en-US" sz="2000" dirty="0" err="1">
                <a:cs typeface="Arial" panose="020B0604020202020204" pitchFamily="34" charset="0"/>
              </a:rPr>
              <a:t>pevné</a:t>
            </a:r>
            <a:r>
              <a:rPr lang="cs-CZ" altLang="en-US" sz="2000" dirty="0">
                <a:cs typeface="Arial" panose="020B0604020202020204" pitchFamily="34" charset="0"/>
              </a:rPr>
              <a:t>.</a:t>
            </a:r>
          </a:p>
          <a:p>
            <a:pPr algn="just"/>
            <a:r>
              <a:rPr lang="cs-CZ" sz="2000" dirty="0">
                <a:cs typeface="Arial" panose="020B0604020202020204" pitchFamily="34" charset="0"/>
              </a:rPr>
              <a:t> Hlavním legujícím prvkem hliníkových slitin je Si, který zvyšuje pevnost a slévárenské vlastnosti a v kombinaci s hořčíkem umožňuje vytvrzování. Nejdůležitější slitiny hliníku jsou </a:t>
            </a:r>
            <a:r>
              <a:rPr lang="cs-CZ" sz="2000" b="1" dirty="0">
                <a:cs typeface="Arial" panose="020B0604020202020204" pitchFamily="34" charset="0"/>
              </a:rPr>
              <a:t>magnalium</a:t>
            </a:r>
            <a:r>
              <a:rPr lang="cs-CZ" sz="2000" dirty="0">
                <a:cs typeface="Arial" panose="020B0604020202020204" pitchFamily="34" charset="0"/>
              </a:rPr>
              <a:t> (10-35 % Mg), </a:t>
            </a:r>
            <a:r>
              <a:rPr lang="cs-CZ" sz="2000" b="1" dirty="0">
                <a:cs typeface="Arial" panose="020B0604020202020204" pitchFamily="34" charset="0"/>
              </a:rPr>
              <a:t>duraluminium</a:t>
            </a:r>
            <a:r>
              <a:rPr lang="cs-CZ" sz="2000" dirty="0">
                <a:cs typeface="Arial" panose="020B0604020202020204" pitchFamily="34" charset="0"/>
              </a:rPr>
              <a:t> (</a:t>
            </a:r>
            <a:r>
              <a:rPr lang="cs-CZ" sz="2000" dirty="0" err="1">
                <a:cs typeface="Arial" panose="020B0604020202020204" pitchFamily="34" charset="0"/>
              </a:rPr>
              <a:t>Cu</a:t>
            </a:r>
            <a:r>
              <a:rPr lang="cs-CZ" sz="2000" dirty="0">
                <a:cs typeface="Arial" panose="020B0604020202020204" pitchFamily="34" charset="0"/>
              </a:rPr>
              <a:t>, Mg, </a:t>
            </a:r>
            <a:r>
              <a:rPr lang="cs-CZ" sz="2000" dirty="0" err="1">
                <a:cs typeface="Arial" panose="020B0604020202020204" pitchFamily="34" charset="0"/>
              </a:rPr>
              <a:t>Mn</a:t>
            </a:r>
            <a:r>
              <a:rPr lang="cs-CZ" sz="2000" dirty="0">
                <a:cs typeface="Arial" panose="020B0604020202020204" pitchFamily="34" charset="0"/>
              </a:rPr>
              <a:t>, Si), </a:t>
            </a:r>
            <a:r>
              <a:rPr lang="cs-CZ" sz="2000" b="1" dirty="0">
                <a:cs typeface="Arial" panose="020B0604020202020204" pitchFamily="34" charset="0"/>
              </a:rPr>
              <a:t>silumin</a:t>
            </a:r>
            <a:r>
              <a:rPr lang="cs-CZ" sz="2000" dirty="0">
                <a:cs typeface="Arial" panose="020B0604020202020204" pitchFamily="34" charset="0"/>
              </a:rPr>
              <a:t> (13 -25 % Si), </a:t>
            </a:r>
            <a:r>
              <a:rPr lang="cs-CZ" sz="2000" b="1" dirty="0" err="1">
                <a:cs typeface="Arial" panose="020B0604020202020204" pitchFamily="34" charset="0"/>
              </a:rPr>
              <a:t>hydronalium</a:t>
            </a:r>
            <a:r>
              <a:rPr lang="cs-CZ" sz="2000" dirty="0">
                <a:cs typeface="Arial" panose="020B0604020202020204" pitchFamily="34" charset="0"/>
              </a:rPr>
              <a:t> (Mg) nebo </a:t>
            </a:r>
            <a:r>
              <a:rPr lang="cs-CZ" sz="2000" b="1" dirty="0" err="1">
                <a:cs typeface="Arial" panose="020B0604020202020204" pitchFamily="34" charset="0"/>
              </a:rPr>
              <a:t>pental</a:t>
            </a:r>
            <a:r>
              <a:rPr lang="cs-CZ" sz="2000" dirty="0">
                <a:cs typeface="Arial" panose="020B0604020202020204" pitchFamily="34" charset="0"/>
              </a:rPr>
              <a:t> (Mg, Si). Mezi nejpevnější slitiny hliníku patří slitiny se </a:t>
            </a:r>
            <a:r>
              <a:rPr lang="cs-CZ" sz="2000" dirty="0" err="1">
                <a:cs typeface="Arial" panose="020B0604020202020204" pitchFamily="34" charset="0"/>
              </a:rPr>
              <a:t>Zn</a:t>
            </a:r>
            <a:r>
              <a:rPr lang="cs-CZ" sz="2000" dirty="0">
                <a:cs typeface="Arial" panose="020B0604020202020204" pitchFamily="34" charset="0"/>
              </a:rPr>
              <a:t>, Mg, Ti, </a:t>
            </a:r>
            <a:r>
              <a:rPr lang="cs-CZ" sz="2000" dirty="0" err="1">
                <a:cs typeface="Arial" panose="020B0604020202020204" pitchFamily="34" charset="0"/>
              </a:rPr>
              <a:t>Cr</a:t>
            </a:r>
            <a:r>
              <a:rPr lang="cs-CZ" sz="2000" dirty="0">
                <a:cs typeface="Arial" panose="020B0604020202020204" pitchFamily="34" charset="0"/>
              </a:rPr>
              <a:t> a </a:t>
            </a:r>
            <a:r>
              <a:rPr lang="cs-CZ" sz="2000" dirty="0" err="1">
                <a:cs typeface="Arial" panose="020B0604020202020204" pitchFamily="34" charset="0"/>
              </a:rPr>
              <a:t>Cu</a:t>
            </a:r>
            <a:r>
              <a:rPr lang="cs-CZ" sz="2000" dirty="0">
                <a:cs typeface="Arial" panose="020B0604020202020204" pitchFamily="34" charset="0"/>
              </a:rPr>
              <a:t>. </a:t>
            </a:r>
          </a:p>
          <a:p>
            <a:endParaRPr lang="cs-CZ" sz="2000" dirty="0">
              <a:cs typeface="Arial" panose="020B0604020202020204" pitchFamily="34" charset="0"/>
            </a:endParaRPr>
          </a:p>
          <a:p>
            <a:pPr algn="just"/>
            <a:r>
              <a:rPr lang="cs-CZ" sz="2000" dirty="0">
                <a:cs typeface="Arial" panose="020B0604020202020204" pitchFamily="34" charset="0"/>
              </a:rPr>
              <a:t>  Praktické využití hliníku i jeho slitin je velmi rozmanité. Největší množství, více než 40 % celosvětové produkce hliníku se spotřebovává na </a:t>
            </a:r>
            <a:r>
              <a:rPr lang="cs-CZ" sz="2000" u="sng" dirty="0">
                <a:cs typeface="Arial" panose="020B0604020202020204" pitchFamily="34" charset="0"/>
              </a:rPr>
              <a:t>výrobu plechovek na nápoje</a:t>
            </a:r>
            <a:r>
              <a:rPr lang="cs-CZ" sz="2000" dirty="0">
                <a:cs typeface="Arial" panose="020B0604020202020204" pitchFamily="34" charset="0"/>
              </a:rPr>
              <a:t>, 24 % hliníku spotřebuje </a:t>
            </a:r>
            <a:r>
              <a:rPr lang="cs-CZ" sz="2000" u="sng" dirty="0">
                <a:cs typeface="Arial" panose="020B0604020202020204" pitchFamily="34" charset="0"/>
              </a:rPr>
              <a:t>automobilový průmysl</a:t>
            </a:r>
            <a:r>
              <a:rPr lang="cs-CZ" sz="2000" dirty="0">
                <a:cs typeface="Arial" panose="020B0604020202020204" pitchFamily="34" charset="0"/>
              </a:rPr>
              <a:t>, 12 % hliníku najde uplatnění v </a:t>
            </a:r>
            <a:r>
              <a:rPr lang="cs-CZ" sz="2000" u="sng" dirty="0">
                <a:cs typeface="Arial" panose="020B0604020202020204" pitchFamily="34" charset="0"/>
              </a:rPr>
              <a:t>elektrotechnice (el. vodiče)</a:t>
            </a:r>
            <a:r>
              <a:rPr lang="cs-CZ" sz="2000" dirty="0">
                <a:cs typeface="Arial" panose="020B0604020202020204" pitchFamily="34" charset="0"/>
              </a:rPr>
              <a:t>, 8 % se využívá ve stavebnictví, 3% vyrobeného hliníku se vyžívají </a:t>
            </a:r>
            <a:r>
              <a:rPr lang="cs-CZ" sz="2000" u="sng" dirty="0">
                <a:cs typeface="Arial" panose="020B0604020202020204" pitchFamily="34" charset="0"/>
              </a:rPr>
              <a:t>v leteckém průmyslu</a:t>
            </a:r>
            <a:r>
              <a:rPr lang="cs-CZ" sz="2000" dirty="0">
                <a:cs typeface="Arial" panose="020B0604020202020204" pitchFamily="34" charset="0"/>
              </a:rPr>
              <a:t> nebo k výrobě </a:t>
            </a:r>
            <a:r>
              <a:rPr lang="cs-CZ" sz="2000" u="sng" dirty="0">
                <a:cs typeface="Arial" panose="020B0604020202020204" pitchFamily="34" charset="0"/>
              </a:rPr>
              <a:t>hliníkového nádobí</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dirty="0">
                <a:cs typeface="Arial" panose="020B0604020202020204" pitchFamily="34" charset="0"/>
              </a:rPr>
              <a:t>  Jako potravinářské barvivo E 173 se hliník využívá k </a:t>
            </a:r>
            <a:r>
              <a:rPr lang="cs-CZ" sz="2000" u="sng" dirty="0">
                <a:cs typeface="Arial" panose="020B0604020202020204" pitchFamily="34" charset="0"/>
              </a:rPr>
              <a:t>barvení dortů a cukrovinek</a:t>
            </a:r>
            <a:r>
              <a:rPr lang="cs-CZ" sz="2000" dirty="0">
                <a:cs typeface="Arial" panose="020B0604020202020204" pitchFamily="34" charset="0"/>
              </a:rPr>
              <a:t>.</a:t>
            </a:r>
          </a:p>
          <a:p>
            <a:pPr algn="just"/>
            <a:endParaRPr lang="cs-CZ" sz="2000" dirty="0">
              <a:cs typeface="Arial" panose="020B0604020202020204" pitchFamily="34" charset="0"/>
            </a:endParaRPr>
          </a:p>
        </p:txBody>
      </p:sp>
      <p:sp>
        <p:nvSpPr>
          <p:cNvPr id="3" name="TextovéPole 2">
            <a:extLst>
              <a:ext uri="{FF2B5EF4-FFF2-40B4-BE49-F238E27FC236}">
                <a16:creationId xmlns:a16="http://schemas.microsoft.com/office/drawing/2014/main" id="{A819F344-97E7-A87E-D18F-1E4B76477795}"/>
              </a:ext>
            </a:extLst>
          </p:cNvPr>
          <p:cNvSpPr txBox="1"/>
          <p:nvPr/>
        </p:nvSpPr>
        <p:spPr>
          <a:xfrm>
            <a:off x="304800" y="405110"/>
            <a:ext cx="4572000" cy="400110"/>
          </a:xfrm>
          <a:prstGeom prst="rect">
            <a:avLst/>
          </a:prstGeom>
          <a:noFill/>
        </p:spPr>
        <p:txBody>
          <a:bodyPr wrap="square">
            <a:spAutoFit/>
          </a:bodyPr>
          <a:lstStyle/>
          <a:p>
            <a:r>
              <a:rPr lang="cs-CZ" sz="2000" b="1" dirty="0">
                <a:cs typeface="Arial" panose="020B0604020202020204" pitchFamily="34" charset="0"/>
              </a:rPr>
              <a:t>Použití hliníku </a:t>
            </a:r>
            <a:endParaRPr lang="cs-CZ" sz="2000" b="1" dirty="0"/>
          </a:p>
        </p:txBody>
      </p:sp>
    </p:spTree>
    <p:extLst>
      <p:ext uri="{BB962C8B-B14F-4D97-AF65-F5344CB8AC3E}">
        <p14:creationId xmlns:p14="http://schemas.microsoft.com/office/powerpoint/2010/main" val="1140886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3571" y="852139"/>
            <a:ext cx="8610600" cy="3477875"/>
          </a:xfrm>
          <a:prstGeom prst="rect">
            <a:avLst/>
          </a:prstGeom>
        </p:spPr>
        <p:txBody>
          <a:bodyPr wrap="square">
            <a:spAutoFit/>
          </a:bodyPr>
          <a:lstStyle/>
          <a:p>
            <a:r>
              <a:rPr lang="en-GB" altLang="en-US" sz="2000" dirty="0" err="1">
                <a:cs typeface="Arial" panose="020B0604020202020204" pitchFamily="34" charset="0"/>
              </a:rPr>
              <a:t>Hliník</a:t>
            </a:r>
            <a:r>
              <a:rPr lang="en-GB" altLang="en-US" sz="2000" dirty="0">
                <a:cs typeface="Arial" panose="020B0604020202020204" pitchFamily="34" charset="0"/>
              </a:rPr>
              <a:t> se </a:t>
            </a:r>
            <a:r>
              <a:rPr lang="en-GB" altLang="en-US" sz="2000" dirty="0" err="1">
                <a:cs typeface="Arial" panose="020B0604020202020204" pitchFamily="34" charset="0"/>
              </a:rPr>
              <a:t>využívá</a:t>
            </a:r>
            <a:r>
              <a:rPr lang="en-GB" altLang="en-US" sz="2000" dirty="0">
                <a:cs typeface="Arial" panose="020B0604020202020204" pitchFamily="34" charset="0"/>
              </a:rPr>
              <a:t> v </a:t>
            </a:r>
            <a:r>
              <a:rPr lang="en-GB" altLang="en-US" sz="2000" dirty="0" err="1">
                <a:cs typeface="Arial" panose="020B0604020202020204" pitchFamily="34" charset="0"/>
              </a:rPr>
              <a:t>tzv</a:t>
            </a:r>
            <a:r>
              <a:rPr lang="en-GB" altLang="en-US" sz="2000" dirty="0">
                <a:cs typeface="Arial" panose="020B0604020202020204" pitchFamily="34" charset="0"/>
              </a:rPr>
              <a:t>. </a:t>
            </a:r>
            <a:r>
              <a:rPr lang="en-GB" altLang="en-US" sz="2000" u="sng" dirty="0" err="1">
                <a:cs typeface="Arial" panose="020B0604020202020204" pitchFamily="34" charset="0"/>
              </a:rPr>
              <a:t>aluminotermickém</a:t>
            </a:r>
            <a:r>
              <a:rPr lang="en-GB" altLang="en-US" sz="2000" u="sng" dirty="0">
                <a:cs typeface="Arial" panose="020B0604020202020204" pitchFamily="34" charset="0"/>
              </a:rPr>
              <a:t> (</a:t>
            </a:r>
            <a:r>
              <a:rPr lang="en-GB" altLang="en-US" sz="2000" u="sng" dirty="0" err="1">
                <a:cs typeface="Arial" panose="020B0604020202020204" pitchFamily="34" charset="0"/>
              </a:rPr>
              <a:t>termitovém</a:t>
            </a:r>
            <a:r>
              <a:rPr lang="en-GB" altLang="en-US" sz="2000" u="sng" dirty="0">
                <a:cs typeface="Arial" panose="020B0604020202020204" pitchFamily="34" charset="0"/>
              </a:rPr>
              <a:t>) </a:t>
            </a:r>
            <a:r>
              <a:rPr lang="en-GB" altLang="en-US" sz="2000" u="sng" dirty="0" err="1">
                <a:cs typeface="Arial" panose="020B0604020202020204" pitchFamily="34" charset="0"/>
              </a:rPr>
              <a:t>procesu</a:t>
            </a:r>
            <a:r>
              <a:rPr lang="en-GB" altLang="en-US" sz="2000" dirty="0">
                <a:cs typeface="Arial" panose="020B0604020202020204" pitchFamily="34" charset="0"/>
              </a:rPr>
              <a:t>, </a:t>
            </a:r>
            <a:r>
              <a:rPr lang="en-GB" altLang="en-US" sz="2000" dirty="0" err="1">
                <a:cs typeface="Arial" panose="020B0604020202020204" pitchFamily="34" charset="0"/>
              </a:rPr>
              <a:t>který</a:t>
            </a:r>
            <a:r>
              <a:rPr lang="en-GB" altLang="en-US" sz="2000" dirty="0">
                <a:cs typeface="Arial" panose="020B0604020202020204" pitchFamily="34" charset="0"/>
              </a:rPr>
              <a:t> </a:t>
            </a:r>
            <a:r>
              <a:rPr lang="en-GB" altLang="en-US" sz="2000" dirty="0" err="1">
                <a:cs typeface="Arial" panose="020B0604020202020204" pitchFamily="34" charset="0"/>
              </a:rPr>
              <a:t>má</a:t>
            </a:r>
            <a:r>
              <a:rPr lang="en-GB" altLang="en-US" sz="2000" dirty="0">
                <a:cs typeface="Arial" panose="020B0604020202020204" pitchFamily="34" charset="0"/>
              </a:rPr>
              <a:t> </a:t>
            </a:r>
            <a:r>
              <a:rPr lang="en-GB" altLang="en-US" sz="2000" dirty="0" err="1">
                <a:cs typeface="Arial" panose="020B0604020202020204" pitchFamily="34" charset="0"/>
              </a:rPr>
              <a:t>široké</a:t>
            </a:r>
            <a:r>
              <a:rPr lang="en-GB" altLang="en-US" sz="2000" dirty="0">
                <a:cs typeface="Arial" panose="020B0604020202020204" pitchFamily="34" charset="0"/>
              </a:rPr>
              <a:t> </a:t>
            </a:r>
            <a:r>
              <a:rPr lang="en-GB" altLang="en-US" sz="2000" dirty="0" err="1">
                <a:cs typeface="Arial" panose="020B0604020202020204" pitchFamily="34" charset="0"/>
              </a:rPr>
              <a:t>použití</a:t>
            </a:r>
            <a:r>
              <a:rPr lang="en-GB" altLang="en-US" sz="2000" dirty="0">
                <a:cs typeface="Arial" panose="020B0604020202020204" pitchFamily="34" charset="0"/>
              </a:rPr>
              <a:t> </a:t>
            </a:r>
            <a:r>
              <a:rPr lang="en-GB" altLang="en-US" sz="2000" dirty="0" err="1">
                <a:cs typeface="Arial" panose="020B0604020202020204" pitchFamily="34" charset="0"/>
              </a:rPr>
              <a:t>při</a:t>
            </a:r>
            <a:r>
              <a:rPr lang="en-GB" altLang="en-US" sz="2000" dirty="0">
                <a:cs typeface="Arial" panose="020B0604020202020204" pitchFamily="34" charset="0"/>
              </a:rPr>
              <a:t> </a:t>
            </a:r>
            <a:r>
              <a:rPr lang="en-GB" altLang="en-US" sz="2000" u="sng" dirty="0" err="1">
                <a:cs typeface="Arial" panose="020B0604020202020204" pitchFamily="34" charset="0"/>
              </a:rPr>
              <a:t>výrobě</a:t>
            </a:r>
            <a:r>
              <a:rPr lang="en-GB" altLang="en-US" sz="2000" u="sng" dirty="0">
                <a:cs typeface="Arial" panose="020B0604020202020204" pitchFamily="34" charset="0"/>
              </a:rPr>
              <a:t> </a:t>
            </a:r>
            <a:r>
              <a:rPr lang="en-GB" altLang="en-US" sz="2000" u="sng" dirty="0" err="1">
                <a:cs typeface="Arial" panose="020B0604020202020204" pitchFamily="34" charset="0"/>
              </a:rPr>
              <a:t>kovů</a:t>
            </a:r>
            <a:r>
              <a:rPr lang="en-GB" altLang="en-US" sz="2000" dirty="0">
                <a:cs typeface="Arial" panose="020B0604020202020204" pitchFamily="34" charset="0"/>
              </a:rPr>
              <a:t>: </a:t>
            </a:r>
            <a:r>
              <a:rPr lang="cs-CZ" altLang="en-US" sz="2000" dirty="0">
                <a:cs typeface="Arial" panose="020B0604020202020204" pitchFamily="34" charset="0"/>
              </a:rPr>
              <a:t> </a:t>
            </a:r>
          </a:p>
          <a:p>
            <a:r>
              <a:rPr lang="cs-CZ" altLang="en-US" sz="2000" dirty="0">
                <a:cs typeface="Arial" panose="020B0604020202020204" pitchFamily="34" charset="0"/>
              </a:rPr>
              <a:t>   </a:t>
            </a:r>
            <a:r>
              <a:rPr lang="en-GB" altLang="en-US" sz="2000" dirty="0" err="1">
                <a:cs typeface="Arial" panose="020B0604020202020204" pitchFamily="34" charset="0"/>
              </a:rPr>
              <a:t>směs</a:t>
            </a:r>
            <a:r>
              <a:rPr lang="en-GB" altLang="en-US" sz="2000" dirty="0">
                <a:cs typeface="Arial" panose="020B0604020202020204" pitchFamily="34" charset="0"/>
              </a:rPr>
              <a:t> </a:t>
            </a:r>
            <a:r>
              <a:rPr lang="en-GB" altLang="en-US" sz="2000" dirty="0" err="1">
                <a:cs typeface="Arial" panose="020B0604020202020204" pitchFamily="34" charset="0"/>
              </a:rPr>
              <a:t>příslušného</a:t>
            </a:r>
            <a:r>
              <a:rPr lang="en-GB" altLang="en-US" sz="2000" dirty="0">
                <a:cs typeface="Arial" panose="020B0604020202020204" pitchFamily="34" charset="0"/>
              </a:rPr>
              <a:t> </a:t>
            </a:r>
            <a:r>
              <a:rPr lang="en-GB" altLang="en-US" sz="2000" dirty="0" err="1">
                <a:cs typeface="Arial" panose="020B0604020202020204" pitchFamily="34" charset="0"/>
              </a:rPr>
              <a:t>oxidu</a:t>
            </a:r>
            <a:r>
              <a:rPr lang="en-GB" altLang="en-US" sz="2000" dirty="0">
                <a:cs typeface="Arial" panose="020B0604020202020204" pitchFamily="34" charset="0"/>
              </a:rPr>
              <a:t> a </a:t>
            </a:r>
            <a:r>
              <a:rPr lang="en-GB" altLang="en-US" sz="2000" dirty="0" err="1">
                <a:cs typeface="Arial" panose="020B0604020202020204" pitchFamily="34" charset="0"/>
              </a:rPr>
              <a:t>práškového</a:t>
            </a:r>
            <a:r>
              <a:rPr lang="en-GB" altLang="en-US" sz="2000" dirty="0">
                <a:cs typeface="Arial" panose="020B0604020202020204" pitchFamily="34" charset="0"/>
              </a:rPr>
              <a:t> </a:t>
            </a:r>
            <a:r>
              <a:rPr lang="en-GB" altLang="en-US" sz="2000" dirty="0" err="1">
                <a:cs typeface="Arial" panose="020B0604020202020204" pitchFamily="34" charset="0"/>
              </a:rPr>
              <a:t>hliníku</a:t>
            </a:r>
            <a:r>
              <a:rPr lang="en-GB" altLang="en-US" sz="2000" dirty="0">
                <a:cs typeface="Arial" panose="020B0604020202020204" pitchFamily="34" charset="0"/>
              </a:rPr>
              <a:t> se </a:t>
            </a:r>
            <a:r>
              <a:rPr lang="en-GB" altLang="en-US" sz="2000" dirty="0" err="1">
                <a:cs typeface="Arial" panose="020B0604020202020204" pitchFamily="34" charset="0"/>
              </a:rPr>
              <a:t>zapálí</a:t>
            </a:r>
            <a:r>
              <a:rPr lang="en-GB" altLang="en-US" sz="2000" dirty="0">
                <a:cs typeface="Arial" panose="020B0604020202020204" pitchFamily="34" charset="0"/>
              </a:rPr>
              <a:t>, za </a:t>
            </a:r>
            <a:r>
              <a:rPr lang="en-GB" altLang="en-US" sz="2000" dirty="0" err="1">
                <a:cs typeface="Arial" panose="020B0604020202020204" pitchFamily="34" charset="0"/>
              </a:rPr>
              <a:t>vysoké</a:t>
            </a:r>
            <a:r>
              <a:rPr lang="en-GB" altLang="en-US" sz="2000" dirty="0">
                <a:cs typeface="Arial" panose="020B0604020202020204" pitchFamily="34" charset="0"/>
              </a:rPr>
              <a:t> </a:t>
            </a:r>
            <a:r>
              <a:rPr lang="en-GB" altLang="en-US" sz="2000" dirty="0" err="1">
                <a:cs typeface="Arial" panose="020B0604020202020204" pitchFamily="34" charset="0"/>
              </a:rPr>
              <a:t>teploty</a:t>
            </a:r>
            <a:r>
              <a:rPr lang="en-GB" altLang="en-US" sz="2000" dirty="0">
                <a:cs typeface="Arial" panose="020B0604020202020204" pitchFamily="34" charset="0"/>
              </a:rPr>
              <a:t> </a:t>
            </a:r>
            <a:r>
              <a:rPr lang="en-GB" altLang="en-US" sz="2000" dirty="0" err="1">
                <a:cs typeface="Arial" panose="020B0604020202020204" pitchFamily="34" charset="0"/>
              </a:rPr>
              <a:t>proběhne</a:t>
            </a:r>
            <a:r>
              <a:rPr lang="en-GB" altLang="en-US" sz="2000" dirty="0">
                <a:cs typeface="Arial" panose="020B0604020202020204" pitchFamily="34" charset="0"/>
              </a:rPr>
              <a:t> </a:t>
            </a:r>
            <a:r>
              <a:rPr lang="en-GB" altLang="en-US" sz="2000" dirty="0" err="1">
                <a:cs typeface="Arial" panose="020B0604020202020204" pitchFamily="34" charset="0"/>
              </a:rPr>
              <a:t>redukce</a:t>
            </a:r>
            <a:r>
              <a:rPr lang="en-GB" altLang="en-US" sz="2000" dirty="0">
                <a:cs typeface="Arial" panose="020B0604020202020204" pitchFamily="34" charset="0"/>
              </a:rPr>
              <a:t> </a:t>
            </a:r>
            <a:r>
              <a:rPr lang="en-GB" altLang="en-US" sz="2000" dirty="0" err="1">
                <a:cs typeface="Arial" panose="020B0604020202020204" pitchFamily="34" charset="0"/>
              </a:rPr>
              <a:t>oxidu</a:t>
            </a:r>
            <a:r>
              <a:rPr lang="en-GB" altLang="en-US" sz="2000" dirty="0">
                <a:cs typeface="Arial" panose="020B0604020202020204" pitchFamily="34" charset="0"/>
              </a:rPr>
              <a:t> </a:t>
            </a:r>
            <a:r>
              <a:rPr lang="en-GB" altLang="en-US" sz="2000" dirty="0" err="1">
                <a:cs typeface="Arial" panose="020B0604020202020204" pitchFamily="34" charset="0"/>
              </a:rPr>
              <a:t>hliníkem</a:t>
            </a:r>
            <a:r>
              <a:rPr lang="en-GB" altLang="en-US" sz="2000" dirty="0">
                <a:cs typeface="Arial" panose="020B0604020202020204" pitchFamily="34" charset="0"/>
              </a:rPr>
              <a:t>, </a:t>
            </a:r>
            <a:r>
              <a:rPr lang="en-GB" altLang="en-US" sz="2000" dirty="0" err="1">
                <a:cs typeface="Arial" panose="020B0604020202020204" pitchFamily="34" charset="0"/>
              </a:rPr>
              <a:t>např</a:t>
            </a:r>
            <a:r>
              <a:rPr lang="en-GB" altLang="en-US" sz="2000" dirty="0">
                <a:cs typeface="Arial" panose="020B0604020202020204" pitchFamily="34" charset="0"/>
              </a:rPr>
              <a:t>.:  </a:t>
            </a:r>
          </a:p>
          <a:p>
            <a:pPr algn="ctr"/>
            <a:r>
              <a:rPr lang="cs-CZ" sz="2000" dirty="0">
                <a:cs typeface="Arial" panose="020B0604020202020204" pitchFamily="34" charset="0"/>
              </a:rPr>
              <a:t>3 Mn</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 + 8 Al → 4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+ 9 </a:t>
            </a:r>
            <a:r>
              <a:rPr lang="cs-CZ" sz="2000" dirty="0" err="1">
                <a:cs typeface="Arial" panose="020B0604020202020204" pitchFamily="34" charset="0"/>
              </a:rPr>
              <a:t>Mn</a:t>
            </a:r>
            <a:r>
              <a:rPr lang="cs-CZ" sz="2000" dirty="0">
                <a:cs typeface="Arial" panose="020B0604020202020204" pitchFamily="34" charset="0"/>
              </a:rPr>
              <a:t> </a:t>
            </a:r>
          </a:p>
          <a:p>
            <a:pPr algn="ct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 Al →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 </a:t>
            </a:r>
            <a:r>
              <a:rPr lang="cs-CZ" sz="2000" dirty="0" err="1">
                <a:cs typeface="Arial" panose="020B0604020202020204" pitchFamily="34" charset="0"/>
              </a:rPr>
              <a:t>Cr</a:t>
            </a:r>
            <a:endParaRPr lang="cs-CZ" altLang="en-US" sz="2000" baseline="-25000" dirty="0">
              <a:cs typeface="Arial" panose="020B0604020202020204" pitchFamily="34" charset="0"/>
            </a:endParaRPr>
          </a:p>
          <a:p>
            <a:r>
              <a:rPr lang="cs-CZ" sz="2000" dirty="0">
                <a:cs typeface="Arial" panose="020B0604020202020204" pitchFamily="34" charset="0"/>
              </a:rPr>
              <a:t>Nejznámějším příkladem je termit, což je směs práškového hliníku a oxidu železitého v poměru 1:3. </a:t>
            </a:r>
          </a:p>
          <a:p>
            <a:pPr algn="ctr"/>
            <a:r>
              <a:rPr lang="cs-CZ" sz="2000" dirty="0">
                <a:cs typeface="Arial" panose="020B0604020202020204" pitchFamily="34" charset="0"/>
              </a:rPr>
              <a:t>2 Al + Fe</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 </a:t>
            </a:r>
            <a:r>
              <a:rPr lang="cs-CZ" sz="2000" dirty="0" err="1">
                <a:cs typeface="Arial" panose="020B0604020202020204" pitchFamily="34" charset="0"/>
              </a:rPr>
              <a:t>Fe</a:t>
            </a:r>
            <a:r>
              <a:rPr lang="cs-CZ" sz="2000" dirty="0">
                <a:cs typeface="Arial" panose="020B0604020202020204" pitchFamily="34" charset="0"/>
              </a:rPr>
              <a:t> +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p>
          <a:p>
            <a:pPr algn="ctr"/>
            <a:r>
              <a:rPr lang="cs-CZ" sz="2000" dirty="0">
                <a:cs typeface="Arial" panose="020B0604020202020204" pitchFamily="34" charset="0"/>
              </a:rPr>
              <a:t>8 Al + 3 Fe</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 → 9 </a:t>
            </a:r>
            <a:r>
              <a:rPr lang="cs-CZ" sz="2000" dirty="0" err="1">
                <a:cs typeface="Arial" panose="020B0604020202020204" pitchFamily="34" charset="0"/>
              </a:rPr>
              <a:t>Fe</a:t>
            </a:r>
            <a:r>
              <a:rPr lang="cs-CZ" sz="2000" dirty="0">
                <a:cs typeface="Arial" panose="020B0604020202020204" pitchFamily="34" charset="0"/>
              </a:rPr>
              <a:t> + 4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altLang="en-US" sz="2000" baseline="-25000" dirty="0">
              <a:cs typeface="Arial" panose="020B0604020202020204" pitchFamily="34" charset="0"/>
            </a:endParaRPr>
          </a:p>
          <a:p>
            <a:pPr algn="just"/>
            <a:r>
              <a:rPr lang="cs-CZ" sz="2000" dirty="0">
                <a:cs typeface="Arial" panose="020B0604020202020204" pitchFamily="34" charset="0"/>
              </a:rPr>
              <a:t>Je využívána pro svařování kolejnic.</a:t>
            </a:r>
            <a:endParaRPr lang="cs-CZ" altLang="en-US" sz="2000" baseline="-25000" dirty="0">
              <a:cs typeface="Arial" panose="020B0604020202020204" pitchFamily="34" charset="0"/>
            </a:endParaRPr>
          </a:p>
        </p:txBody>
      </p:sp>
      <p:pic>
        <p:nvPicPr>
          <p:cNvPr id="11266" name="Picture 2" descr="https://upload.wikimedia.org/wikipedia/commons/9/97/Thermite_skill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95072"/>
            <a:ext cx="3490338" cy="23314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0/0a/Thermite_mi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330014"/>
            <a:ext cx="3439366" cy="2297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753CE486-C1FA-10C2-2892-36C7979F1D04}"/>
              </a:ext>
            </a:extLst>
          </p:cNvPr>
          <p:cNvSpPr txBox="1"/>
          <p:nvPr/>
        </p:nvSpPr>
        <p:spPr>
          <a:xfrm>
            <a:off x="266700" y="341877"/>
            <a:ext cx="4572000" cy="400110"/>
          </a:xfrm>
          <a:prstGeom prst="rect">
            <a:avLst/>
          </a:prstGeom>
          <a:noFill/>
        </p:spPr>
        <p:txBody>
          <a:bodyPr wrap="square">
            <a:spAutoFit/>
          </a:bodyPr>
          <a:lstStyle/>
          <a:p>
            <a:r>
              <a:rPr lang="cs-CZ" sz="2000" b="1" dirty="0">
                <a:cs typeface="Arial" panose="020B0604020202020204" pitchFamily="34" charset="0"/>
              </a:rPr>
              <a:t>Aluminotermie</a:t>
            </a:r>
            <a:endParaRPr lang="cs-CZ" sz="2000" b="1" dirty="0"/>
          </a:p>
        </p:txBody>
      </p:sp>
    </p:spTree>
    <p:extLst>
      <p:ext uri="{BB962C8B-B14F-4D97-AF65-F5344CB8AC3E}">
        <p14:creationId xmlns:p14="http://schemas.microsoft.com/office/powerpoint/2010/main" val="68218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4524315"/>
          </a:xfrm>
          <a:prstGeom prst="rect">
            <a:avLst/>
          </a:prstGeom>
        </p:spPr>
        <p:txBody>
          <a:bodyPr wrap="square">
            <a:spAutoFit/>
          </a:bodyPr>
          <a:lstStyle/>
          <a:p>
            <a:pPr algn="ctr"/>
            <a:r>
              <a:rPr lang="cs-CZ" sz="2400" b="1" dirty="0">
                <a:cs typeface="Arial" panose="020B0604020202020204" pitchFamily="34" charset="0"/>
              </a:rPr>
              <a:t>Organokovové sloučeniny hliníku</a:t>
            </a:r>
          </a:p>
          <a:p>
            <a:endParaRPr lang="cs-CZ" sz="2000" dirty="0">
              <a:cs typeface="Arial" panose="020B0604020202020204" pitchFamily="34" charset="0"/>
            </a:endParaRPr>
          </a:p>
          <a:p>
            <a:r>
              <a:rPr lang="cs-CZ" sz="2000" b="1" dirty="0" err="1">
                <a:cs typeface="Arial" panose="020B0604020202020204" pitchFamily="34" charset="0"/>
              </a:rPr>
              <a:t>Organohlinitý</a:t>
            </a:r>
            <a:r>
              <a:rPr lang="cs-CZ" sz="2000" b="1" dirty="0">
                <a:cs typeface="Arial" panose="020B0604020202020204" pitchFamily="34" charset="0"/>
              </a:rPr>
              <a:t> hydrid </a:t>
            </a:r>
            <a:r>
              <a:rPr lang="cs-CZ" sz="2000" dirty="0">
                <a:cs typeface="Arial" panose="020B0604020202020204" pitchFamily="34" charset="0"/>
              </a:rPr>
              <a:t>(C</a:t>
            </a:r>
            <a:r>
              <a:rPr lang="cs-CZ" sz="2000" baseline="-25000" dirty="0">
                <a:cs typeface="Arial" panose="020B0604020202020204" pitchFamily="34" charset="0"/>
              </a:rPr>
              <a:t>4</a:t>
            </a:r>
            <a:r>
              <a:rPr lang="cs-CZ" sz="2000" dirty="0">
                <a:cs typeface="Arial" panose="020B0604020202020204" pitchFamily="34" charset="0"/>
              </a:rPr>
              <a:t>H</a:t>
            </a:r>
            <a:r>
              <a:rPr lang="cs-CZ" sz="2000" baseline="-25000" dirty="0">
                <a:cs typeface="Arial" panose="020B0604020202020204" pitchFamily="34" charset="0"/>
              </a:rPr>
              <a:t>9</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AlH je hydrogenační a redukční činidlo v řadě organických syntéz.</a:t>
            </a:r>
          </a:p>
          <a:p>
            <a:endParaRPr lang="cs-CZ" sz="1000" dirty="0">
              <a:cs typeface="Arial" panose="020B0604020202020204" pitchFamily="34" charset="0"/>
            </a:endParaRPr>
          </a:p>
          <a:p>
            <a:r>
              <a:rPr lang="cs-CZ" sz="2000" b="1" dirty="0" err="1">
                <a:cs typeface="Arial" panose="020B0604020202020204" pitchFamily="34" charset="0"/>
              </a:rPr>
              <a:t>Triethylaluminium</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Al používané jako katalyzátor polymerace alkenů </a:t>
            </a:r>
            <a:r>
              <a:rPr lang="cs-CZ" sz="2000" i="1" dirty="0">
                <a:cs typeface="Arial" panose="020B0604020202020204" pitchFamily="34" charset="0"/>
              </a:rPr>
              <a:t>(Zieglerův-</a:t>
            </a:r>
            <a:r>
              <a:rPr lang="cs-CZ" sz="2000" i="1" dirty="0" err="1">
                <a:cs typeface="Arial" panose="020B0604020202020204" pitchFamily="34" charset="0"/>
              </a:rPr>
              <a:t>Nattův</a:t>
            </a:r>
            <a:r>
              <a:rPr lang="cs-CZ" sz="2000" i="1" dirty="0">
                <a:cs typeface="Arial" panose="020B0604020202020204" pitchFamily="34" charset="0"/>
              </a:rPr>
              <a:t> katalyzátor)</a:t>
            </a:r>
            <a:r>
              <a:rPr lang="cs-CZ" sz="2000" dirty="0">
                <a:cs typeface="Arial" panose="020B0604020202020204" pitchFamily="34" charset="0"/>
              </a:rPr>
              <a:t>.</a:t>
            </a:r>
          </a:p>
          <a:p>
            <a:endParaRPr lang="cs-CZ" sz="1000" dirty="0">
              <a:cs typeface="Arial" panose="020B0604020202020204" pitchFamily="34" charset="0"/>
            </a:endParaRPr>
          </a:p>
          <a:p>
            <a:r>
              <a:rPr lang="cs-CZ" sz="2000" b="1" dirty="0" err="1">
                <a:cs typeface="Arial" panose="020B0604020202020204" pitchFamily="34" charset="0"/>
              </a:rPr>
              <a:t>Triethylalkoholát</a:t>
            </a:r>
            <a:r>
              <a:rPr lang="cs-CZ" sz="2000" b="1" dirty="0">
                <a:cs typeface="Arial" panose="020B0604020202020204" pitchFamily="34" charset="0"/>
              </a:rPr>
              <a:t> hlinitý </a:t>
            </a:r>
            <a:r>
              <a:rPr lang="cs-CZ" sz="2000" dirty="0">
                <a:cs typeface="Arial" panose="020B0604020202020204" pitchFamily="34" charset="0"/>
              </a:rPr>
              <a:t>(C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Al je katalyzátorem při přípravě esterů karboxylových kyselin z aldehydů </a:t>
            </a:r>
            <a:r>
              <a:rPr lang="cs-CZ" sz="2000" i="1" dirty="0">
                <a:cs typeface="Arial" panose="020B0604020202020204" pitchFamily="34" charset="0"/>
              </a:rPr>
              <a:t>(</a:t>
            </a:r>
            <a:r>
              <a:rPr lang="cs-CZ" sz="2000" i="1" dirty="0" err="1">
                <a:cs typeface="Arial" panose="020B0604020202020204" pitchFamily="34" charset="0"/>
              </a:rPr>
              <a:t>Tiščenkova</a:t>
            </a:r>
            <a:r>
              <a:rPr lang="cs-CZ" sz="2000" i="1" dirty="0">
                <a:cs typeface="Arial" panose="020B0604020202020204" pitchFamily="34" charset="0"/>
              </a:rPr>
              <a:t> reakce)</a:t>
            </a:r>
            <a:r>
              <a:rPr lang="cs-CZ" sz="2000" dirty="0">
                <a:cs typeface="Arial" panose="020B0604020202020204" pitchFamily="34" charset="0"/>
              </a:rPr>
              <a:t>. </a:t>
            </a:r>
          </a:p>
          <a:p>
            <a:endParaRPr lang="cs-CZ" sz="2000" dirty="0">
              <a:cs typeface="Arial" panose="020B0604020202020204" pitchFamily="34" charset="0"/>
            </a:endParaRPr>
          </a:p>
          <a:p>
            <a:pPr algn="just"/>
            <a:r>
              <a:rPr lang="cs-CZ" sz="2000" b="1" dirty="0" err="1">
                <a:cs typeface="Arial" panose="020B0604020202020204" pitchFamily="34" charset="0"/>
              </a:rPr>
              <a:t>Dioctan</a:t>
            </a:r>
            <a:r>
              <a:rPr lang="cs-CZ" sz="2000" b="1" dirty="0">
                <a:cs typeface="Arial" panose="020B0604020202020204" pitchFamily="34" charset="0"/>
              </a:rPr>
              <a:t> hlinitý</a:t>
            </a:r>
            <a:r>
              <a:rPr lang="cs-CZ" sz="2000" dirty="0">
                <a:cs typeface="Arial" panose="020B0604020202020204" pitchFamily="34" charset="0"/>
              </a:rPr>
              <a:t> </a:t>
            </a:r>
            <a:r>
              <a:rPr lang="cs-CZ" sz="2000" dirty="0" err="1">
                <a:cs typeface="Arial" panose="020B0604020202020204" pitchFamily="34" charset="0"/>
              </a:rPr>
              <a:t>HOAl</a:t>
            </a:r>
            <a:r>
              <a:rPr lang="cs-CZ" sz="2000" dirty="0">
                <a:cs typeface="Arial" panose="020B0604020202020204" pitchFamily="34" charset="0"/>
              </a:rPr>
              <a:t>(C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 </a:t>
            </a:r>
            <a:r>
              <a:rPr lang="cs-CZ" sz="2000" dirty="0">
                <a:cs typeface="Arial" panose="020B0604020202020204" pitchFamily="34" charset="0"/>
              </a:rPr>
              <a:t>se připravuje reakcí hlinitanu sodného (NaAlO</a:t>
            </a:r>
            <a:r>
              <a:rPr lang="cs-CZ" sz="2000" baseline="-25000" dirty="0">
                <a:cs typeface="Arial" panose="020B0604020202020204" pitchFamily="34" charset="0"/>
              </a:rPr>
              <a:t>2</a:t>
            </a:r>
            <a:r>
              <a:rPr lang="cs-CZ" sz="2000" dirty="0">
                <a:cs typeface="Arial" panose="020B0604020202020204" pitchFamily="34" charset="0"/>
              </a:rPr>
              <a:t>) s kyselinou octovou. Používá v lékařství (</a:t>
            </a:r>
            <a:r>
              <a:rPr lang="cs-CZ" sz="2000" dirty="0" err="1">
                <a:cs typeface="Arial" panose="020B0604020202020204" pitchFamily="34" charset="0"/>
              </a:rPr>
              <a:t>Burowův</a:t>
            </a:r>
            <a:r>
              <a:rPr lang="cs-CZ" sz="2000" dirty="0">
                <a:cs typeface="Arial" panose="020B0604020202020204" pitchFamily="34" charset="0"/>
              </a:rPr>
              <a:t> roztok) na </a:t>
            </a:r>
            <a:r>
              <a:rPr lang="cs-CZ" sz="2000" u="sng" dirty="0">
                <a:cs typeface="Arial" panose="020B0604020202020204" pitchFamily="34" charset="0"/>
              </a:rPr>
              <a:t>obklady otoků</a:t>
            </a:r>
            <a:r>
              <a:rPr lang="cs-CZ" sz="2000" dirty="0">
                <a:cs typeface="Arial" panose="020B0604020202020204" pitchFamily="34" charset="0"/>
              </a:rPr>
              <a:t> - působí chladivě a pomáhá otoky vstřebávat.</a:t>
            </a:r>
          </a:p>
          <a:p>
            <a:pPr algn="just"/>
            <a:endParaRPr lang="cs-CZ" sz="2000" dirty="0">
              <a:cs typeface="Arial" panose="020B0604020202020204" pitchFamily="34" charset="0"/>
            </a:endParaRPr>
          </a:p>
        </p:txBody>
      </p:sp>
      <p:pic>
        <p:nvPicPr>
          <p:cNvPr id="2050" name="Picture 2" descr="Aluminum Subacetate Topical Solution">
            <a:extLst>
              <a:ext uri="{FF2B5EF4-FFF2-40B4-BE49-F238E27FC236}">
                <a16:creationId xmlns:a16="http://schemas.microsoft.com/office/drawing/2014/main" id="{C3EC8F0C-C170-FAAB-5CF6-BB71F8594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54353"/>
            <a:ext cx="1981200" cy="79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9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278642"/>
          </a:xfrm>
          <a:prstGeom prst="rect">
            <a:avLst/>
          </a:prstGeom>
        </p:spPr>
        <p:txBody>
          <a:bodyPr wrap="square">
            <a:spAutoFit/>
          </a:bodyPr>
          <a:lstStyle/>
          <a:p>
            <a:pPr algn="ctr"/>
            <a:r>
              <a:rPr lang="en-GB" altLang="en-US" sz="3200" b="1" dirty="0">
                <a:cs typeface="Arial" panose="020B0604020202020204" pitchFamily="34" charset="0"/>
              </a:rPr>
              <a:t>Gal</a:t>
            </a:r>
            <a:r>
              <a:rPr lang="cs-CZ" altLang="en-US" sz="3200" b="1" dirty="0">
                <a:cs typeface="Arial" panose="020B0604020202020204" pitchFamily="34" charset="0"/>
              </a:rPr>
              <a:t>l</a:t>
            </a:r>
            <a:r>
              <a:rPr lang="en-GB" altLang="en-US" sz="3200" b="1" dirty="0" err="1">
                <a:cs typeface="Arial" panose="020B0604020202020204" pitchFamily="34" charset="0"/>
              </a:rPr>
              <a:t>ium</a:t>
            </a:r>
            <a:endParaRPr lang="en-GB" altLang="en-US" sz="3200" dirty="0">
              <a:cs typeface="Arial" panose="020B0604020202020204" pitchFamily="34" charset="0"/>
            </a:endParaRPr>
          </a:p>
          <a:p>
            <a:pPr algn="just"/>
            <a:endParaRPr lang="en-US" altLang="en-US" sz="1000" dirty="0">
              <a:cs typeface="Arial" panose="020B0604020202020204" pitchFamily="34" charset="0"/>
            </a:endParaRPr>
          </a:p>
          <a:p>
            <a:pPr algn="just"/>
            <a:r>
              <a:rPr lang="cs-CZ" altLang="en-US" sz="2000" dirty="0">
                <a:cs typeface="Arial" panose="020B0604020202020204" pitchFamily="34" charset="0"/>
              </a:rPr>
              <a:t>= </a:t>
            </a:r>
            <a:r>
              <a:rPr lang="en-GB" altLang="en-US" sz="2000" dirty="0" err="1">
                <a:cs typeface="Arial" panose="020B0604020202020204" pitchFamily="34" charset="0"/>
              </a:rPr>
              <a:t>bílý</a:t>
            </a:r>
            <a:r>
              <a:rPr lang="en-GB" altLang="en-US" sz="2000" dirty="0">
                <a:cs typeface="Arial" panose="020B0604020202020204" pitchFamily="34" charset="0"/>
              </a:rPr>
              <a:t> </a:t>
            </a:r>
            <a:r>
              <a:rPr lang="en-GB" altLang="en-US" sz="2000" dirty="0" err="1">
                <a:cs typeface="Arial" panose="020B0604020202020204" pitchFamily="34" charset="0"/>
              </a:rPr>
              <a:t>lesklý</a:t>
            </a:r>
            <a:r>
              <a:rPr lang="en-GB" altLang="en-US" sz="2000" dirty="0">
                <a:cs typeface="Arial" panose="020B0604020202020204" pitchFamily="34" charset="0"/>
              </a:rPr>
              <a:t> </a:t>
            </a:r>
            <a:r>
              <a:rPr lang="en-GB" altLang="en-US" sz="2000" dirty="0" err="1">
                <a:cs typeface="Arial" panose="020B0604020202020204" pitchFamily="34" charset="0"/>
              </a:rPr>
              <a:t>kov</a:t>
            </a:r>
            <a:r>
              <a:rPr lang="en-GB" altLang="en-US" sz="2000" dirty="0">
                <a:cs typeface="Arial" panose="020B0604020202020204" pitchFamily="34" charset="0"/>
              </a:rPr>
              <a:t>; </a:t>
            </a:r>
            <a:r>
              <a:rPr lang="en-GB" altLang="en-US" sz="2000" u="sng" dirty="0" err="1">
                <a:cs typeface="Arial" panose="020B0604020202020204" pitchFamily="34" charset="0"/>
              </a:rPr>
              <a:t>velmi</a:t>
            </a:r>
            <a:r>
              <a:rPr lang="en-GB" altLang="en-US" sz="2000" u="sng" dirty="0">
                <a:cs typeface="Arial" panose="020B0604020202020204" pitchFamily="34" charset="0"/>
              </a:rPr>
              <a:t> </a:t>
            </a:r>
            <a:r>
              <a:rPr lang="en-GB" altLang="en-US" sz="2000" u="sng" dirty="0" err="1">
                <a:cs typeface="Arial" panose="020B0604020202020204" pitchFamily="34" charset="0"/>
              </a:rPr>
              <a:t>nízký</a:t>
            </a:r>
            <a:r>
              <a:rPr lang="en-GB" altLang="en-US" sz="2000" u="sng" dirty="0">
                <a:cs typeface="Arial" panose="020B0604020202020204" pitchFamily="34" charset="0"/>
              </a:rPr>
              <a:t> bod </a:t>
            </a:r>
            <a:r>
              <a:rPr lang="en-GB" altLang="en-US" sz="2000" u="sng" dirty="0" err="1">
                <a:cs typeface="Arial" panose="020B0604020202020204" pitchFamily="34" charset="0"/>
              </a:rPr>
              <a:t>tání</a:t>
            </a:r>
            <a:r>
              <a:rPr lang="en-GB" altLang="en-US" sz="2000" u="sng" dirty="0">
                <a:cs typeface="Arial" panose="020B0604020202020204" pitchFamily="34" charset="0"/>
              </a:rPr>
              <a:t> 29,78 </a:t>
            </a:r>
            <a:r>
              <a:rPr lang="cs-CZ" altLang="en-US" sz="2000" u="sng" baseline="30000" dirty="0">
                <a:cs typeface="Arial" panose="020B0604020202020204" pitchFamily="34" charset="0"/>
              </a:rPr>
              <a:t>0</a:t>
            </a:r>
            <a:r>
              <a:rPr lang="en-GB" altLang="en-US" sz="2000" u="sng" dirty="0">
                <a:cs typeface="Arial" panose="020B0604020202020204" pitchFamily="34" charset="0"/>
              </a:rPr>
              <a:t>C</a:t>
            </a:r>
            <a:r>
              <a:rPr lang="en-GB" altLang="en-US" sz="2000" dirty="0">
                <a:cs typeface="Arial" panose="020B0604020202020204" pitchFamily="34" charset="0"/>
              </a:rPr>
              <a:t>; </a:t>
            </a:r>
            <a:r>
              <a:rPr lang="en-GB" altLang="en-US" sz="2000" dirty="0" err="1">
                <a:cs typeface="Arial" panose="020B0604020202020204" pitchFamily="34" charset="0"/>
              </a:rPr>
              <a:t>chemicky</a:t>
            </a:r>
            <a:r>
              <a:rPr lang="en-GB" altLang="en-US" sz="2000" dirty="0">
                <a:cs typeface="Arial" panose="020B0604020202020204" pitchFamily="34" charset="0"/>
              </a:rPr>
              <a:t> </a:t>
            </a:r>
            <a:r>
              <a:rPr lang="en-GB" altLang="en-US" sz="2000" dirty="0" err="1">
                <a:cs typeface="Arial" panose="020B0604020202020204" pitchFamily="34" charset="0"/>
              </a:rPr>
              <a:t>podobný</a:t>
            </a:r>
            <a:r>
              <a:rPr lang="en-GB" altLang="en-US" sz="2000" dirty="0">
                <a:cs typeface="Arial" panose="020B0604020202020204" pitchFamily="34" charset="0"/>
              </a:rPr>
              <a:t> Al; </a:t>
            </a:r>
            <a:r>
              <a:rPr lang="en-GB" altLang="en-US" sz="2000" dirty="0" err="1">
                <a:cs typeface="Arial" panose="020B0604020202020204" pitchFamily="34" charset="0"/>
              </a:rPr>
              <a:t>ve</a:t>
            </a:r>
            <a:r>
              <a:rPr lang="en-GB" altLang="en-US" sz="2000" dirty="0">
                <a:cs typeface="Arial" panose="020B0604020202020204" pitchFamily="34" charset="0"/>
              </a:rPr>
              <a:t> </a:t>
            </a:r>
            <a:r>
              <a:rPr lang="en-GB" altLang="en-US" sz="2000" dirty="0" err="1">
                <a:cs typeface="Arial" panose="020B0604020202020204" pitchFamily="34" charset="0"/>
              </a:rPr>
              <a:t>sloučeninách</a:t>
            </a:r>
            <a:r>
              <a:rPr lang="en-GB" altLang="en-US" sz="2000" dirty="0">
                <a:cs typeface="Arial" panose="020B0604020202020204" pitchFamily="34" charset="0"/>
              </a:rPr>
              <a:t> </a:t>
            </a:r>
            <a:r>
              <a:rPr lang="cs-CZ" sz="2000" dirty="0">
                <a:cs typeface="Arial" panose="020B0604020202020204" pitchFamily="34" charset="0"/>
              </a:rPr>
              <a:t>vystupuje </a:t>
            </a:r>
            <a:r>
              <a:rPr lang="cs-CZ" sz="2000" u="sng" dirty="0" err="1">
                <a:cs typeface="Arial" panose="020B0604020202020204" pitchFamily="34" charset="0"/>
              </a:rPr>
              <a:t>gallium</a:t>
            </a:r>
            <a:r>
              <a:rPr lang="cs-CZ" sz="2000" u="sng" dirty="0">
                <a:cs typeface="Arial" panose="020B0604020202020204" pitchFamily="34" charset="0"/>
              </a:rPr>
              <a:t> nejčastěji jako trojmocné</a:t>
            </a:r>
            <a:r>
              <a:rPr lang="cs-CZ" sz="2000" dirty="0">
                <a:cs typeface="Arial" panose="020B0604020202020204" pitchFamily="34" charset="0"/>
              </a:rPr>
              <a:t>, vlastnosti </a:t>
            </a:r>
            <a:r>
              <a:rPr lang="cs-CZ" sz="2000" dirty="0" err="1">
                <a:cs typeface="Arial" panose="020B0604020202020204" pitchFamily="34" charset="0"/>
              </a:rPr>
              <a:t>gallitých</a:t>
            </a:r>
            <a:r>
              <a:rPr lang="cs-CZ" sz="2000" dirty="0">
                <a:cs typeface="Arial" panose="020B0604020202020204" pitchFamily="34" charset="0"/>
              </a:rPr>
              <a:t> sloučenin se podobají vlastnostem sloučenin hlinitých (např. oxid </a:t>
            </a:r>
            <a:r>
              <a:rPr lang="cs-CZ" sz="2000" dirty="0" err="1">
                <a:cs typeface="Arial" panose="020B0604020202020204" pitchFamily="34" charset="0"/>
              </a:rPr>
              <a:t>gallitý</a:t>
            </a:r>
            <a:r>
              <a:rPr lang="cs-CZ" sz="2000" dirty="0">
                <a:cs typeface="Arial" panose="020B0604020202020204" pitchFamily="34" charset="0"/>
              </a:rPr>
              <a:t> je stejně jako oxid hlinitý amfoterní). Sloučeniny </a:t>
            </a:r>
            <a:r>
              <a:rPr lang="cs-CZ" sz="2000" dirty="0" err="1">
                <a:cs typeface="Arial" panose="020B0604020202020204" pitchFamily="34" charset="0"/>
              </a:rPr>
              <a:t>gallia</a:t>
            </a:r>
            <a:r>
              <a:rPr lang="cs-CZ" sz="2000" dirty="0">
                <a:cs typeface="Arial" panose="020B0604020202020204" pitchFamily="34" charset="0"/>
              </a:rPr>
              <a:t> v dalších oxidačních stavech nejsou příliš rozšířené, je znám např. nestabilní </a:t>
            </a:r>
            <a:r>
              <a:rPr lang="cs-CZ" sz="2000" b="1" dirty="0">
                <a:cs typeface="Arial" panose="020B0604020202020204" pitchFamily="34" charset="0"/>
              </a:rPr>
              <a:t>oxid </a:t>
            </a:r>
            <a:r>
              <a:rPr lang="cs-CZ" sz="2000" b="1" dirty="0" err="1">
                <a:cs typeface="Arial" panose="020B0604020202020204" pitchFamily="34" charset="0"/>
              </a:rPr>
              <a:t>gallný</a:t>
            </a:r>
            <a:r>
              <a:rPr lang="cs-CZ" sz="2000" b="1" dirty="0">
                <a:cs typeface="Arial" panose="020B0604020202020204" pitchFamily="34" charset="0"/>
              </a:rPr>
              <a:t> Ga</a:t>
            </a:r>
            <a:r>
              <a:rPr lang="cs-CZ" sz="2000" b="1" baseline="-25000" dirty="0">
                <a:cs typeface="Arial" panose="020B0604020202020204" pitchFamily="34" charset="0"/>
              </a:rPr>
              <a:t>2</a:t>
            </a:r>
            <a:r>
              <a:rPr lang="cs-CZ" sz="2000" b="1" dirty="0">
                <a:cs typeface="Arial" panose="020B0604020202020204" pitchFamily="34" charset="0"/>
              </a:rPr>
              <a:t>O</a:t>
            </a:r>
            <a:r>
              <a:rPr lang="cs-CZ" sz="2000" dirty="0">
                <a:cs typeface="Arial" panose="020B0604020202020204" pitchFamily="34" charset="0"/>
              </a:rPr>
              <a:t>, který se chová jako </a:t>
            </a:r>
            <a:r>
              <a:rPr lang="cs-CZ" sz="2000" u="sng" dirty="0">
                <a:cs typeface="Arial" panose="020B0604020202020204" pitchFamily="34" charset="0"/>
              </a:rPr>
              <a:t>extrémně silné redukční činidlo</a:t>
            </a:r>
            <a:r>
              <a:rPr lang="cs-CZ" sz="2000" dirty="0">
                <a:cs typeface="Arial" panose="020B0604020202020204" pitchFamily="34" charset="0"/>
              </a:rPr>
              <a:t>. Oxid </a:t>
            </a:r>
            <a:r>
              <a:rPr lang="cs-CZ" sz="2000" dirty="0" err="1">
                <a:cs typeface="Arial" panose="020B0604020202020204" pitchFamily="34" charset="0"/>
              </a:rPr>
              <a:t>gallný</a:t>
            </a:r>
            <a:r>
              <a:rPr lang="cs-CZ" sz="2000" dirty="0">
                <a:cs typeface="Arial" panose="020B0604020202020204" pitchFamily="34" charset="0"/>
              </a:rPr>
              <a:t> nelze získat přímou reakcí z prvků, připravuje se reakcí oxidu </a:t>
            </a:r>
            <a:r>
              <a:rPr lang="cs-CZ" sz="2000" dirty="0" err="1">
                <a:cs typeface="Arial" panose="020B0604020202020204" pitchFamily="34" charset="0"/>
              </a:rPr>
              <a:t>gallitého</a:t>
            </a:r>
            <a:r>
              <a:rPr lang="cs-CZ" sz="2000" dirty="0">
                <a:cs typeface="Arial" panose="020B0604020202020204" pitchFamily="34" charset="0"/>
              </a:rPr>
              <a:t> s </a:t>
            </a:r>
            <a:r>
              <a:rPr lang="cs-CZ" sz="2000" dirty="0" err="1">
                <a:cs typeface="Arial" panose="020B0604020202020204" pitchFamily="34" charset="0"/>
              </a:rPr>
              <a:t>galliem</a:t>
            </a:r>
            <a:r>
              <a:rPr lang="cs-CZ" sz="2000" dirty="0">
                <a:cs typeface="Arial" panose="020B0604020202020204" pitchFamily="34" charset="0"/>
              </a:rPr>
              <a:t> při teplotě 500°C:</a:t>
            </a:r>
          </a:p>
          <a:p>
            <a:pPr algn="ctr"/>
            <a:r>
              <a:rPr lang="cs-CZ" sz="2000" dirty="0">
                <a:cs typeface="Arial" panose="020B0604020202020204" pitchFamily="34" charset="0"/>
              </a:rPr>
              <a:t>Ga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+ 4Ga → 3Ga</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Zajímavostí jsou sloučeniny </a:t>
            </a:r>
            <a:r>
              <a:rPr lang="cs-CZ" sz="2000" dirty="0" err="1">
                <a:cs typeface="Arial" panose="020B0604020202020204" pitchFamily="34" charset="0"/>
              </a:rPr>
              <a:t>gallnaté</a:t>
            </a:r>
            <a:r>
              <a:rPr lang="cs-CZ" sz="2000" dirty="0">
                <a:cs typeface="Arial" panose="020B0604020202020204" pitchFamily="34" charset="0"/>
              </a:rPr>
              <a:t>, které se sice elektrochemicky jeví jako dvoumocné, ale ve skutečnosti se pravděpodobně jedná o směs </a:t>
            </a:r>
            <a:r>
              <a:rPr lang="cs-CZ" sz="2000" dirty="0" err="1">
                <a:cs typeface="Arial" panose="020B0604020202020204" pitchFamily="34" charset="0"/>
              </a:rPr>
              <a:t>Ga</a:t>
            </a:r>
            <a:r>
              <a:rPr lang="cs-CZ" sz="2000" baseline="30000" dirty="0">
                <a:cs typeface="Arial" panose="020B0604020202020204" pitchFamily="34" charset="0"/>
              </a:rPr>
              <a:t>+</a:t>
            </a:r>
            <a:r>
              <a:rPr lang="cs-CZ" sz="2000" dirty="0">
                <a:cs typeface="Arial" panose="020B0604020202020204" pitchFamily="34" charset="0"/>
              </a:rPr>
              <a:t> a Ga</a:t>
            </a:r>
            <a:r>
              <a:rPr lang="cs-CZ" sz="2000" baseline="30000" dirty="0">
                <a:cs typeface="Arial" panose="020B0604020202020204" pitchFamily="34" charset="0"/>
              </a:rPr>
              <a:t>3+</a:t>
            </a:r>
            <a:r>
              <a:rPr lang="cs-CZ" sz="2000" dirty="0">
                <a:cs typeface="Arial" panose="020B0604020202020204" pitchFamily="34" charset="0"/>
              </a:rPr>
              <a:t>.</a:t>
            </a:r>
          </a:p>
          <a:p>
            <a:pPr algn="just"/>
            <a:endParaRPr lang="cs-CZ" altLang="en-US" sz="10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Velká objemová roztažnost během fázového přechodu: při tuhnutí </a:t>
            </a:r>
            <a:r>
              <a:rPr lang="cs-CZ" sz="2000" u="sng" dirty="0" err="1">
                <a:cs typeface="Arial" panose="020B0604020202020204" pitchFamily="34" charset="0"/>
              </a:rPr>
              <a:t>gallium</a:t>
            </a:r>
            <a:r>
              <a:rPr lang="cs-CZ" sz="2000" u="sng" dirty="0">
                <a:cs typeface="Arial" panose="020B0604020202020204" pitchFamily="34" charset="0"/>
              </a:rPr>
              <a:t> zvětšuje svůj objem o více než 3% a nesmí se proto, z bezpečnostních důvodů, uchovávat ve skleněných ani kovových nádobách</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   Na vzduchu je </a:t>
            </a:r>
            <a:r>
              <a:rPr lang="cs-CZ" sz="2000" dirty="0" err="1">
                <a:cs typeface="Arial" panose="020B0604020202020204" pitchFamily="34" charset="0"/>
              </a:rPr>
              <a:t>gallium</a:t>
            </a:r>
            <a:r>
              <a:rPr lang="cs-CZ" sz="2000" dirty="0">
                <a:cs typeface="Arial" panose="020B0604020202020204" pitchFamily="34" charset="0"/>
              </a:rPr>
              <a:t> stálé, má amfoterní vlastnosti, za tepla se dobře rozpouští v běžných minerálních kyselinách za vzniku </a:t>
            </a:r>
            <a:r>
              <a:rPr lang="cs-CZ" sz="2000" dirty="0" err="1">
                <a:cs typeface="Arial" panose="020B0604020202020204" pitchFamily="34" charset="0"/>
              </a:rPr>
              <a:t>gallité</a:t>
            </a:r>
            <a:r>
              <a:rPr lang="cs-CZ" sz="2000" dirty="0">
                <a:cs typeface="Arial" panose="020B0604020202020204" pitchFamily="34" charset="0"/>
              </a:rPr>
              <a:t> soli</a:t>
            </a:r>
          </a:p>
          <a:p>
            <a:pPr algn="ctr"/>
            <a:r>
              <a:rPr lang="cs-CZ" sz="2000" dirty="0">
                <a:cs typeface="Arial" panose="020B0604020202020204" pitchFamily="34" charset="0"/>
              </a:rPr>
              <a:t>2Ga + 6HCl → 2GaCl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Ga</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Ga</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endParaRPr lang="cs-CZ" altLang="en-US" sz="2000" dirty="0">
              <a:cs typeface="Arial" panose="020B0604020202020204" pitchFamily="34" charset="0"/>
            </a:endParaRPr>
          </a:p>
        </p:txBody>
      </p:sp>
    </p:spTree>
    <p:extLst>
      <p:ext uri="{BB962C8B-B14F-4D97-AF65-F5344CB8AC3E}">
        <p14:creationId xmlns:p14="http://schemas.microsoft.com/office/powerpoint/2010/main" val="49837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9157" y="152400"/>
            <a:ext cx="8839200" cy="6504345"/>
          </a:xfrm>
          <a:prstGeom prst="rect">
            <a:avLst/>
          </a:prstGeom>
        </p:spPr>
        <p:txBody>
          <a:bodyPr wrap="square">
            <a:spAutoFit/>
          </a:bodyPr>
          <a:lstStyle/>
          <a:p>
            <a:pPr algn="just"/>
            <a:r>
              <a:rPr lang="cs-CZ" sz="2000" dirty="0">
                <a:cs typeface="Arial" panose="020B0604020202020204" pitchFamily="34" charset="0"/>
              </a:rPr>
              <a:t>Reaguje s hydroxidy alkalických kovů za vzniku </a:t>
            </a:r>
            <a:r>
              <a:rPr lang="cs-CZ" sz="2000" dirty="0" err="1">
                <a:cs typeface="Arial" panose="020B0604020202020204" pitchFamily="34" charset="0"/>
              </a:rPr>
              <a:t>tetrahydroxogallitanů</a:t>
            </a:r>
            <a:r>
              <a:rPr lang="cs-CZ" sz="2000" dirty="0">
                <a:cs typeface="Arial" panose="020B0604020202020204" pitchFamily="34" charset="0"/>
              </a:rPr>
              <a:t> nebo </a:t>
            </a:r>
            <a:r>
              <a:rPr lang="cs-CZ" sz="2000" dirty="0" err="1">
                <a:cs typeface="Arial" panose="020B0604020202020204" pitchFamily="34" charset="0"/>
              </a:rPr>
              <a:t>diaquatetrahydroxogallitanů</a:t>
            </a:r>
            <a:r>
              <a:rPr lang="cs-CZ" sz="2000" dirty="0">
                <a:cs typeface="Arial" panose="020B0604020202020204" pitchFamily="34" charset="0"/>
              </a:rPr>
              <a:t>:</a:t>
            </a:r>
          </a:p>
          <a:p>
            <a:pPr algn="ctr"/>
            <a:r>
              <a:rPr lang="cs-CZ" sz="2000" dirty="0">
                <a:cs typeface="Arial" panose="020B0604020202020204" pitchFamily="34" charset="0"/>
              </a:rPr>
              <a:t>2Ga + 2NaOH + 6H</a:t>
            </a:r>
            <a:r>
              <a:rPr lang="cs-CZ" sz="2000" baseline="-25000" dirty="0">
                <a:cs typeface="Arial" panose="020B0604020202020204" pitchFamily="34" charset="0"/>
              </a:rPr>
              <a:t>2</a:t>
            </a:r>
            <a:r>
              <a:rPr lang="cs-CZ" sz="2000" dirty="0">
                <a:cs typeface="Arial" panose="020B0604020202020204" pitchFamily="34" charset="0"/>
              </a:rPr>
              <a:t>O → 2Na[</a:t>
            </a:r>
            <a:r>
              <a:rPr lang="cs-CZ" sz="2000" dirty="0" err="1">
                <a:cs typeface="Arial" panose="020B0604020202020204" pitchFamily="34" charset="0"/>
              </a:rPr>
              <a:t>Ga</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2Ga + 2KOH + 10H</a:t>
            </a:r>
            <a:r>
              <a:rPr lang="cs-CZ" sz="2000" baseline="-25000" dirty="0">
                <a:cs typeface="Arial" panose="020B0604020202020204" pitchFamily="34" charset="0"/>
              </a:rPr>
              <a:t>2</a:t>
            </a:r>
            <a:r>
              <a:rPr lang="cs-CZ" sz="2000" dirty="0">
                <a:cs typeface="Arial" panose="020B0604020202020204" pitchFamily="34" charset="0"/>
              </a:rPr>
              <a:t>O → 2K[</a:t>
            </a:r>
            <a:r>
              <a:rPr lang="cs-CZ" sz="2000" dirty="0" err="1">
                <a:cs typeface="Arial" panose="020B0604020202020204" pitchFamily="34" charset="0"/>
              </a:rPr>
              <a:t>Ga</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endParaRPr lang="cs-CZ" altLang="en-US" sz="1000" dirty="0">
              <a:cs typeface="Arial" panose="020B0604020202020204" pitchFamily="34" charset="0"/>
            </a:endParaRPr>
          </a:p>
          <a:p>
            <a:pPr algn="just"/>
            <a:r>
              <a:rPr lang="cs-CZ" sz="2000" dirty="0" err="1">
                <a:cs typeface="Arial" panose="020B0604020202020204" pitchFamily="34" charset="0"/>
              </a:rPr>
              <a:t>Gallium</a:t>
            </a:r>
            <a:r>
              <a:rPr lang="cs-CZ" sz="2000" dirty="0">
                <a:cs typeface="Arial" panose="020B0604020202020204" pitchFamily="34" charset="0"/>
              </a:rPr>
              <a:t> ochotně reaguje s vodným roztokem amoniaku nebo uhličitanů alkalických kovů:</a:t>
            </a:r>
          </a:p>
          <a:p>
            <a:pPr algn="ctr"/>
            <a:r>
              <a:rPr lang="cs-CZ" sz="2000" dirty="0">
                <a:cs typeface="Arial" panose="020B0604020202020204" pitchFamily="34" charset="0"/>
              </a:rPr>
              <a:t>2Ga + 2(NH</a:t>
            </a:r>
            <a:r>
              <a:rPr lang="cs-CZ" sz="2000" baseline="-25000" dirty="0">
                <a:cs typeface="Arial" panose="020B0604020202020204" pitchFamily="34" charset="0"/>
              </a:rPr>
              <a:t>3</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 + 6H</a:t>
            </a:r>
            <a:r>
              <a:rPr lang="cs-CZ" sz="2000" baseline="-25000" dirty="0">
                <a:cs typeface="Arial" panose="020B0604020202020204" pitchFamily="34" charset="0"/>
              </a:rPr>
              <a:t>2</a:t>
            </a:r>
            <a:r>
              <a:rPr lang="cs-CZ" sz="2000" dirty="0">
                <a:cs typeface="Arial" panose="020B0604020202020204" pitchFamily="34" charset="0"/>
              </a:rPr>
              <a:t>O → 2NH</a:t>
            </a:r>
            <a:r>
              <a:rPr lang="cs-CZ" sz="2000" baseline="-25000" dirty="0">
                <a:cs typeface="Arial" panose="020B0604020202020204" pitchFamily="34" charset="0"/>
              </a:rPr>
              <a:t>4</a:t>
            </a:r>
            <a:r>
              <a:rPr lang="cs-CZ" sz="2000" dirty="0">
                <a:cs typeface="Arial" panose="020B0604020202020204" pitchFamily="34" charset="0"/>
              </a:rPr>
              <a:t>[</a:t>
            </a:r>
            <a:r>
              <a:rPr lang="cs-CZ" sz="2000" dirty="0" err="1">
                <a:cs typeface="Arial" panose="020B0604020202020204" pitchFamily="34" charset="0"/>
              </a:rPr>
              <a:t>Ga</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2Ga + 2Na</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 + 8H</a:t>
            </a:r>
            <a:r>
              <a:rPr lang="cs-CZ" sz="2000" baseline="-25000" dirty="0">
                <a:cs typeface="Arial" panose="020B0604020202020204" pitchFamily="34" charset="0"/>
              </a:rPr>
              <a:t>2</a:t>
            </a:r>
            <a:r>
              <a:rPr lang="cs-CZ" sz="2000" dirty="0">
                <a:cs typeface="Arial" panose="020B0604020202020204" pitchFamily="34" charset="0"/>
              </a:rPr>
              <a:t>O → 2Na[</a:t>
            </a:r>
            <a:r>
              <a:rPr lang="cs-CZ" sz="2000" dirty="0" err="1">
                <a:cs typeface="Arial" panose="020B0604020202020204" pitchFamily="34" charset="0"/>
              </a:rPr>
              <a:t>Ga</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 + 2NaHCO</a:t>
            </a:r>
            <a:r>
              <a:rPr lang="cs-CZ" sz="2000" baseline="-25000" dirty="0">
                <a:cs typeface="Arial" panose="020B0604020202020204" pitchFamily="34" charset="0"/>
              </a:rPr>
              <a:t>3</a:t>
            </a:r>
            <a:endParaRPr lang="cs-CZ" sz="2000" dirty="0">
              <a:cs typeface="Arial" panose="020B0604020202020204" pitchFamily="34" charset="0"/>
            </a:endParaRPr>
          </a:p>
          <a:p>
            <a:r>
              <a:rPr lang="cs-CZ" sz="2000" dirty="0">
                <a:cs typeface="Arial" panose="020B0604020202020204" pitchFamily="34" charset="0"/>
              </a:rPr>
              <a:t>S horkou vodou reaguje za vzniku hydroxidu </a:t>
            </a:r>
            <a:r>
              <a:rPr lang="cs-CZ" sz="2000" dirty="0" err="1">
                <a:cs typeface="Arial" panose="020B0604020202020204" pitchFamily="34" charset="0"/>
              </a:rPr>
              <a:t>gallitého</a:t>
            </a:r>
            <a:r>
              <a:rPr lang="cs-CZ" sz="2000" dirty="0">
                <a:cs typeface="Arial" panose="020B0604020202020204" pitchFamily="34" charset="0"/>
              </a:rPr>
              <a:t> a vývoje vodíku:</a:t>
            </a:r>
          </a:p>
          <a:p>
            <a:pPr algn="ctr"/>
            <a:r>
              <a:rPr lang="cs-CZ" sz="2000" dirty="0">
                <a:cs typeface="Arial" panose="020B0604020202020204" pitchFamily="34" charset="0"/>
              </a:rPr>
              <a:t>2Ga + 6H</a:t>
            </a:r>
            <a:r>
              <a:rPr lang="cs-CZ" sz="2000" baseline="-25000" dirty="0">
                <a:cs typeface="Arial" panose="020B0604020202020204" pitchFamily="34" charset="0"/>
              </a:rPr>
              <a:t>2</a:t>
            </a:r>
            <a:r>
              <a:rPr lang="cs-CZ" sz="2000" dirty="0">
                <a:cs typeface="Arial" panose="020B0604020202020204" pitchFamily="34" charset="0"/>
              </a:rPr>
              <a:t>O → 2Ga(OH)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p>
          <a:p>
            <a:endParaRPr lang="cs-CZ" sz="1000" baseline="-25000" dirty="0">
              <a:cs typeface="Arial" panose="020B0604020202020204" pitchFamily="34" charset="0"/>
            </a:endParaRPr>
          </a:p>
          <a:p>
            <a:pPr algn="just"/>
            <a:r>
              <a:rPr lang="cs-CZ" sz="2000" dirty="0">
                <a:cs typeface="Arial" panose="020B0604020202020204" pitchFamily="34" charset="0"/>
              </a:rPr>
              <a:t>  Již za běžných teplot </a:t>
            </a:r>
            <a:r>
              <a:rPr lang="cs-CZ" sz="2000" dirty="0" err="1">
                <a:cs typeface="Arial" panose="020B0604020202020204" pitchFamily="34" charset="0"/>
              </a:rPr>
              <a:t>gallium</a:t>
            </a:r>
            <a:r>
              <a:rPr lang="cs-CZ" sz="2000" dirty="0">
                <a:cs typeface="Arial" panose="020B0604020202020204" pitchFamily="34" charset="0"/>
              </a:rPr>
              <a:t> prudce reaguje s fluorem, chlorem a bromem za vzniku fluoridu </a:t>
            </a:r>
            <a:r>
              <a:rPr lang="cs-CZ" sz="2000" dirty="0" err="1">
                <a:cs typeface="Arial" panose="020B0604020202020204" pitchFamily="34" charset="0"/>
              </a:rPr>
              <a:t>galllitého</a:t>
            </a:r>
            <a:r>
              <a:rPr lang="cs-CZ" sz="2000" dirty="0">
                <a:cs typeface="Arial" panose="020B0604020202020204" pitchFamily="34" charset="0"/>
              </a:rPr>
              <a:t> GaF</a:t>
            </a:r>
            <a:r>
              <a:rPr lang="cs-CZ" sz="2000" baseline="-25000" dirty="0">
                <a:cs typeface="Arial" panose="020B0604020202020204" pitchFamily="34" charset="0"/>
              </a:rPr>
              <a:t>3</a:t>
            </a:r>
            <a:r>
              <a:rPr lang="cs-CZ" sz="2000" dirty="0">
                <a:cs typeface="Arial" panose="020B0604020202020204" pitchFamily="34" charset="0"/>
              </a:rPr>
              <a:t>, chloridu </a:t>
            </a:r>
            <a:r>
              <a:rPr lang="cs-CZ" sz="2000" dirty="0" err="1">
                <a:cs typeface="Arial" panose="020B0604020202020204" pitchFamily="34" charset="0"/>
              </a:rPr>
              <a:t>gallitého</a:t>
            </a:r>
            <a:r>
              <a:rPr lang="cs-CZ" sz="2000" dirty="0">
                <a:cs typeface="Arial" panose="020B0604020202020204" pitchFamily="34" charset="0"/>
              </a:rPr>
              <a:t> GaCl</a:t>
            </a:r>
            <a:r>
              <a:rPr lang="cs-CZ" sz="2000" baseline="-25000" dirty="0">
                <a:cs typeface="Arial" panose="020B0604020202020204" pitchFamily="34" charset="0"/>
              </a:rPr>
              <a:t>3</a:t>
            </a:r>
            <a:r>
              <a:rPr lang="cs-CZ" sz="2000" dirty="0">
                <a:cs typeface="Arial" panose="020B0604020202020204" pitchFamily="34" charset="0"/>
              </a:rPr>
              <a:t> a bromidu </a:t>
            </a:r>
            <a:r>
              <a:rPr lang="cs-CZ" sz="2000" dirty="0" err="1">
                <a:cs typeface="Arial" panose="020B0604020202020204" pitchFamily="34" charset="0"/>
              </a:rPr>
              <a:t>gallitého</a:t>
            </a:r>
            <a:r>
              <a:rPr lang="cs-CZ" sz="2000" dirty="0">
                <a:cs typeface="Arial" panose="020B0604020202020204" pitchFamily="34" charset="0"/>
              </a:rPr>
              <a:t> GaBr</a:t>
            </a:r>
            <a:r>
              <a:rPr lang="cs-CZ" sz="2000" baseline="-25000" dirty="0">
                <a:cs typeface="Arial" panose="020B0604020202020204" pitchFamily="34" charset="0"/>
              </a:rPr>
              <a:t>3</a:t>
            </a:r>
            <a:r>
              <a:rPr lang="cs-CZ" sz="2000" dirty="0">
                <a:cs typeface="Arial" panose="020B0604020202020204" pitchFamily="34" charset="0"/>
              </a:rPr>
              <a:t>, pouze s jodem se na jodid </a:t>
            </a:r>
            <a:r>
              <a:rPr lang="cs-CZ" sz="2000" dirty="0" err="1">
                <a:cs typeface="Arial" panose="020B0604020202020204" pitchFamily="34" charset="0"/>
              </a:rPr>
              <a:t>gallitý</a:t>
            </a:r>
            <a:r>
              <a:rPr lang="cs-CZ" sz="2000" dirty="0">
                <a:cs typeface="Arial" panose="020B0604020202020204" pitchFamily="34" charset="0"/>
              </a:rPr>
              <a:t> GaI</a:t>
            </a:r>
            <a:r>
              <a:rPr lang="cs-CZ" sz="2000" baseline="-25000" dirty="0">
                <a:cs typeface="Arial" panose="020B0604020202020204" pitchFamily="34" charset="0"/>
              </a:rPr>
              <a:t>3</a:t>
            </a:r>
            <a:r>
              <a:rPr lang="cs-CZ" sz="2000" dirty="0">
                <a:cs typeface="Arial" panose="020B0604020202020204" pitchFamily="34" charset="0"/>
              </a:rPr>
              <a:t> slučuje až po zahřátí. </a:t>
            </a:r>
          </a:p>
          <a:p>
            <a:pPr algn="just"/>
            <a:r>
              <a:rPr lang="cs-CZ" sz="2000" dirty="0">
                <a:cs typeface="Arial" panose="020B0604020202020204" pitchFamily="34" charset="0"/>
              </a:rPr>
              <a:t>  Se sírou reaguje až za teploty 1200°C za vzniku sulfidu </a:t>
            </a:r>
            <a:r>
              <a:rPr lang="cs-CZ" sz="2000" dirty="0" err="1">
                <a:cs typeface="Arial" panose="020B0604020202020204" pitchFamily="34" charset="0"/>
              </a:rPr>
              <a:t>gallitého</a:t>
            </a:r>
            <a:r>
              <a:rPr lang="cs-CZ" sz="2000" dirty="0">
                <a:cs typeface="Arial" panose="020B0604020202020204" pitchFamily="34" charset="0"/>
              </a:rPr>
              <a:t> Ga</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a:t>
            </a:r>
          </a:p>
          <a:p>
            <a:pPr algn="just"/>
            <a:r>
              <a:rPr lang="cs-CZ" sz="2000" dirty="0">
                <a:cs typeface="Arial" panose="020B0604020202020204" pitchFamily="34" charset="0"/>
              </a:rPr>
              <a:t>  S dusíkem přímo nereaguje, nitrid </a:t>
            </a:r>
            <a:r>
              <a:rPr lang="cs-CZ" sz="2000" dirty="0" err="1">
                <a:cs typeface="Arial" panose="020B0604020202020204" pitchFamily="34" charset="0"/>
              </a:rPr>
              <a:t>gallitý</a:t>
            </a:r>
            <a:r>
              <a:rPr lang="cs-CZ" sz="2000" dirty="0">
                <a:cs typeface="Arial" panose="020B0604020202020204" pitchFamily="34" charset="0"/>
              </a:rPr>
              <a:t> </a:t>
            </a:r>
            <a:r>
              <a:rPr lang="cs-CZ" sz="2000" dirty="0" err="1">
                <a:cs typeface="Arial" panose="020B0604020202020204" pitchFamily="34" charset="0"/>
              </a:rPr>
              <a:t>GaN</a:t>
            </a:r>
            <a:r>
              <a:rPr lang="cs-CZ" sz="2000" dirty="0">
                <a:cs typeface="Arial" panose="020B0604020202020204" pitchFamily="34" charset="0"/>
              </a:rPr>
              <a:t> lze získat reakcí s amoniakem při teplotách přes 1200°C:</a:t>
            </a:r>
          </a:p>
          <a:p>
            <a:pPr algn="ctr"/>
            <a:r>
              <a:rPr lang="cs-CZ" sz="2000" dirty="0">
                <a:cs typeface="Arial" panose="020B0604020202020204" pitchFamily="34" charset="0"/>
              </a:rPr>
              <a:t>2Ga + 2NH</a:t>
            </a:r>
            <a:r>
              <a:rPr lang="cs-CZ" sz="2000" baseline="-25000" dirty="0">
                <a:cs typeface="Arial" panose="020B0604020202020204" pitchFamily="34" charset="0"/>
              </a:rPr>
              <a:t>3</a:t>
            </a:r>
            <a:r>
              <a:rPr lang="cs-CZ" sz="2000" dirty="0">
                <a:cs typeface="Arial" panose="020B0604020202020204" pitchFamily="34" charset="0"/>
              </a:rPr>
              <a:t> → 2GaN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  S vodíkem tvoří těkavý hydrid </a:t>
            </a:r>
            <a:r>
              <a:rPr lang="cs-CZ" sz="2000" u="sng" dirty="0">
                <a:cs typeface="Arial" panose="020B0604020202020204" pitchFamily="34" charset="0"/>
              </a:rPr>
              <a:t>gallan GaH</a:t>
            </a:r>
            <a:r>
              <a:rPr lang="cs-CZ" sz="2000" u="sng" baseline="-25000" dirty="0">
                <a:cs typeface="Arial" panose="020B0604020202020204" pitchFamily="34" charset="0"/>
              </a:rPr>
              <a:t>3</a:t>
            </a:r>
            <a:r>
              <a:rPr lang="cs-CZ" sz="2000" dirty="0">
                <a:cs typeface="Arial" panose="020B0604020202020204" pitchFamily="34" charset="0"/>
              </a:rPr>
              <a:t>, který je stabilní pouze při teplotách pod -30°C a velmi nestabilní </a:t>
            </a:r>
            <a:r>
              <a:rPr lang="cs-CZ" sz="2000" b="1" dirty="0" err="1">
                <a:cs typeface="Arial" panose="020B0604020202020204" pitchFamily="34" charset="0"/>
              </a:rPr>
              <a:t>digallan</a:t>
            </a:r>
            <a:r>
              <a:rPr lang="cs-CZ" sz="2000" b="1" dirty="0">
                <a:cs typeface="Arial" panose="020B0604020202020204" pitchFamily="34" charset="0"/>
              </a:rPr>
              <a:t> Ga</a:t>
            </a:r>
            <a:r>
              <a:rPr lang="cs-CZ" sz="2000" b="1" baseline="-25000" dirty="0">
                <a:cs typeface="Arial" panose="020B0604020202020204" pitchFamily="34" charset="0"/>
              </a:rPr>
              <a:t>2</a:t>
            </a:r>
            <a:r>
              <a:rPr lang="cs-CZ" sz="2000" b="1" dirty="0">
                <a:cs typeface="Arial" panose="020B0604020202020204" pitchFamily="34" charset="0"/>
              </a:rPr>
              <a:t>H</a:t>
            </a:r>
            <a:r>
              <a:rPr lang="cs-CZ" sz="2000" b="1" baseline="-25000" dirty="0">
                <a:cs typeface="Arial" panose="020B0604020202020204" pitchFamily="34" charset="0"/>
              </a:rPr>
              <a:t>6</a:t>
            </a:r>
            <a:r>
              <a:rPr lang="cs-CZ" sz="2000" dirty="0">
                <a:cs typeface="Arial" panose="020B0604020202020204" pitchFamily="34" charset="0"/>
              </a:rPr>
              <a:t>, naopak </a:t>
            </a:r>
            <a:r>
              <a:rPr lang="cs-CZ" sz="2000" dirty="0" err="1">
                <a:cs typeface="Arial" panose="020B0604020202020204" pitchFamily="34" charset="0"/>
              </a:rPr>
              <a:t>vysokopolymerní</a:t>
            </a:r>
            <a:r>
              <a:rPr lang="cs-CZ" sz="2000" dirty="0">
                <a:cs typeface="Arial" panose="020B0604020202020204" pitchFamily="34" charset="0"/>
              </a:rPr>
              <a:t> hydrid [GaH</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x</a:t>
            </a:r>
            <a:r>
              <a:rPr lang="cs-CZ" sz="2000" dirty="0">
                <a:cs typeface="Arial" panose="020B0604020202020204" pitchFamily="34" charset="0"/>
              </a:rPr>
              <a:t> je stabilní. </a:t>
            </a:r>
          </a:p>
        </p:txBody>
      </p:sp>
    </p:spTree>
    <p:extLst>
      <p:ext uri="{BB962C8B-B14F-4D97-AF65-F5344CB8AC3E}">
        <p14:creationId xmlns:p14="http://schemas.microsoft.com/office/powerpoint/2010/main" val="1158160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3476" y="1676400"/>
            <a:ext cx="8797047" cy="5016758"/>
          </a:xfrm>
          <a:prstGeom prst="rect">
            <a:avLst/>
          </a:prstGeom>
        </p:spPr>
        <p:txBody>
          <a:bodyPr wrap="square">
            <a:spAutoFit/>
          </a:bodyPr>
          <a:lstStyle/>
          <a:p>
            <a:pPr algn="just"/>
            <a:r>
              <a:rPr lang="cs-CZ" sz="2000" dirty="0">
                <a:cs typeface="Arial" panose="020B0604020202020204" pitchFamily="34" charset="0"/>
              </a:rPr>
              <a:t>Velmi nestabilní jsou i </a:t>
            </a:r>
            <a:r>
              <a:rPr lang="cs-CZ" sz="2000" b="1" dirty="0" err="1">
                <a:cs typeface="Arial" panose="020B0604020202020204" pitchFamily="34" charset="0"/>
              </a:rPr>
              <a:t>hydridogallitany</a:t>
            </a:r>
            <a:r>
              <a:rPr lang="cs-CZ" sz="2000" b="1" dirty="0">
                <a:cs typeface="Arial" panose="020B0604020202020204" pitchFamily="34" charset="0"/>
              </a:rPr>
              <a:t> </a:t>
            </a:r>
            <a:r>
              <a:rPr lang="cs-CZ" sz="2000" dirty="0">
                <a:cs typeface="Arial" panose="020B0604020202020204" pitchFamily="34" charset="0"/>
              </a:rPr>
              <a:t>těžkých kovů, zejména </a:t>
            </a:r>
            <a:r>
              <a:rPr lang="cs-CZ" sz="2000" dirty="0" err="1">
                <a:cs typeface="Arial" panose="020B0604020202020204" pitchFamily="34" charset="0"/>
              </a:rPr>
              <a:t>hydridogallitan</a:t>
            </a:r>
            <a:r>
              <a:rPr lang="cs-CZ" sz="2000" dirty="0">
                <a:cs typeface="Arial" panose="020B0604020202020204" pitchFamily="34" charset="0"/>
              </a:rPr>
              <a:t> stříbrný AgGaH</a:t>
            </a:r>
            <a:r>
              <a:rPr lang="cs-CZ" sz="2000" baseline="-25000" dirty="0">
                <a:cs typeface="Arial" panose="020B0604020202020204" pitchFamily="34" charset="0"/>
              </a:rPr>
              <a:t>4</a:t>
            </a:r>
            <a:r>
              <a:rPr lang="cs-CZ" sz="2000" dirty="0">
                <a:cs typeface="Arial" panose="020B0604020202020204" pitchFamily="34" charset="0"/>
              </a:rPr>
              <a:t> nebo </a:t>
            </a:r>
            <a:r>
              <a:rPr lang="cs-CZ" sz="2000" dirty="0" err="1">
                <a:cs typeface="Arial" panose="020B0604020202020204" pitchFamily="34" charset="0"/>
              </a:rPr>
              <a:t>thallitý</a:t>
            </a:r>
            <a:r>
              <a:rPr lang="cs-CZ" sz="2000" dirty="0">
                <a:cs typeface="Arial" panose="020B0604020202020204" pitchFamily="34" charset="0"/>
              </a:rPr>
              <a:t> </a:t>
            </a:r>
            <a:r>
              <a:rPr lang="cs-CZ" sz="2000" dirty="0" err="1">
                <a:cs typeface="Arial" panose="020B0604020202020204" pitchFamily="34" charset="0"/>
              </a:rPr>
              <a:t>Tl</a:t>
            </a:r>
            <a:r>
              <a:rPr lang="cs-CZ" sz="2000" dirty="0">
                <a:cs typeface="Arial" panose="020B0604020202020204" pitchFamily="34" charset="0"/>
              </a:rPr>
              <a:t>(GaH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naopak </a:t>
            </a:r>
            <a:r>
              <a:rPr lang="cs-CZ" sz="2000" dirty="0" err="1">
                <a:cs typeface="Arial" panose="020B0604020202020204" pitchFamily="34" charset="0"/>
              </a:rPr>
              <a:t>hydridogallitany</a:t>
            </a:r>
            <a:r>
              <a:rPr lang="cs-CZ" sz="2000" dirty="0">
                <a:cs typeface="Arial" panose="020B0604020202020204" pitchFamily="34" charset="0"/>
              </a:rPr>
              <a:t> alkalických kovů jsou stálé. </a:t>
            </a:r>
          </a:p>
          <a:p>
            <a:pPr algn="just"/>
            <a:endParaRPr lang="cs-CZ" sz="2000" dirty="0">
              <a:cs typeface="Arial" panose="020B0604020202020204" pitchFamily="34" charset="0"/>
            </a:endParaRPr>
          </a:p>
          <a:p>
            <a:pPr algn="just"/>
            <a:r>
              <a:rPr lang="cs-CZ" sz="2000" dirty="0" err="1">
                <a:cs typeface="Arial" panose="020B0604020202020204" pitchFamily="34" charset="0"/>
              </a:rPr>
              <a:t>Gallium</a:t>
            </a:r>
            <a:r>
              <a:rPr lang="cs-CZ" sz="2000" dirty="0">
                <a:cs typeface="Arial" panose="020B0604020202020204" pitchFamily="34" charset="0"/>
              </a:rPr>
              <a:t> společně s indiem patří mezi jediné dva kovy, které </a:t>
            </a:r>
            <a:r>
              <a:rPr lang="cs-CZ" sz="2000" u="sng" dirty="0">
                <a:cs typeface="Arial" panose="020B0604020202020204" pitchFamily="34" charset="0"/>
              </a:rPr>
              <a:t>netvoří karbidy</a:t>
            </a:r>
            <a:r>
              <a:rPr lang="cs-CZ" sz="2000" dirty="0">
                <a:cs typeface="Arial" panose="020B0604020202020204" pitchFamily="34" charset="0"/>
              </a:rPr>
              <a:t>.</a:t>
            </a:r>
          </a:p>
          <a:p>
            <a:endParaRPr lang="cs-CZ" sz="2000" dirty="0">
              <a:cs typeface="Arial" panose="020B0604020202020204" pitchFamily="34" charset="0"/>
            </a:endParaRPr>
          </a:p>
          <a:p>
            <a:pPr algn="just"/>
            <a:r>
              <a:rPr lang="cs-CZ" sz="2000" u="sng" dirty="0">
                <a:cs typeface="Arial" panose="020B0604020202020204" pitchFamily="34" charset="0"/>
              </a:rPr>
              <a:t>V přírodě</a:t>
            </a:r>
            <a:r>
              <a:rPr lang="cs-CZ" sz="2000" dirty="0">
                <a:cs typeface="Arial" panose="020B0604020202020204" pitchFamily="34" charset="0"/>
              </a:rPr>
              <a:t> se </a:t>
            </a:r>
            <a:r>
              <a:rPr lang="cs-CZ" sz="2000" dirty="0" err="1">
                <a:cs typeface="Arial" panose="020B0604020202020204" pitchFamily="34" charset="0"/>
              </a:rPr>
              <a:t>gallium</a:t>
            </a:r>
            <a:r>
              <a:rPr lang="cs-CZ" sz="2000" dirty="0">
                <a:cs typeface="Arial" panose="020B0604020202020204" pitchFamily="34" charset="0"/>
              </a:rPr>
              <a:t> vyskytuje </a:t>
            </a:r>
            <a:r>
              <a:rPr lang="cs-CZ" sz="2000" u="sng" dirty="0">
                <a:cs typeface="Arial" panose="020B0604020202020204" pitchFamily="34" charset="0"/>
              </a:rPr>
              <a:t>velmi vzácně</a:t>
            </a:r>
            <a:r>
              <a:rPr lang="cs-CZ" sz="2000" dirty="0">
                <a:cs typeface="Arial" panose="020B0604020202020204" pitchFamily="34" charset="0"/>
              </a:rPr>
              <a:t>, téměř vždy doprovází hliník, bývá izomorfní příměsí zinku ve sfaleritu a ve stopových množstvích je obsaženo v uhlí.</a:t>
            </a:r>
          </a:p>
          <a:p>
            <a:pPr algn="just"/>
            <a:endParaRPr lang="cs-CZ" sz="2000" dirty="0">
              <a:cs typeface="Arial" panose="020B0604020202020204" pitchFamily="34" charset="0"/>
            </a:endParaRPr>
          </a:p>
          <a:p>
            <a:pPr algn="just"/>
            <a:r>
              <a:rPr lang="cs-CZ" sz="2000" b="1" dirty="0">
                <a:cs typeface="Arial" panose="020B0604020202020204" pitchFamily="34" charset="0"/>
              </a:rPr>
              <a:t>Výroba galia</a:t>
            </a:r>
          </a:p>
          <a:p>
            <a:pPr algn="just"/>
            <a:r>
              <a:rPr lang="cs-CZ" sz="2000" dirty="0">
                <a:cs typeface="Arial" panose="020B0604020202020204" pitchFamily="34" charset="0"/>
              </a:rPr>
              <a:t>  se v minulosti nejčastěji prováděla kyselým loužením odpadních produktů po sulfidickém pražení rud zinku, dnes se </a:t>
            </a:r>
            <a:r>
              <a:rPr lang="cs-CZ" sz="2000" dirty="0" err="1">
                <a:cs typeface="Arial" panose="020B0604020202020204" pitchFamily="34" charset="0"/>
              </a:rPr>
              <a:t>gallium</a:t>
            </a:r>
            <a:r>
              <a:rPr lang="cs-CZ" sz="2000" dirty="0">
                <a:cs typeface="Arial" panose="020B0604020202020204" pitchFamily="34" charset="0"/>
              </a:rPr>
              <a:t> ve formě </a:t>
            </a:r>
            <a:r>
              <a:rPr lang="cs-CZ" sz="2000" dirty="0" err="1">
                <a:cs typeface="Arial" panose="020B0604020202020204" pitchFamily="34" charset="0"/>
              </a:rPr>
              <a:t>gallitanu</a:t>
            </a:r>
            <a:r>
              <a:rPr lang="cs-CZ" sz="2000" dirty="0">
                <a:cs typeface="Arial" panose="020B0604020202020204" pitchFamily="34" charset="0"/>
              </a:rPr>
              <a:t> sodného NaGaO</a:t>
            </a:r>
            <a:r>
              <a:rPr lang="cs-CZ" sz="2000" baseline="-25000" dirty="0">
                <a:cs typeface="Arial" panose="020B0604020202020204" pitchFamily="34" charset="0"/>
              </a:rPr>
              <a:t>2</a:t>
            </a:r>
            <a:r>
              <a:rPr lang="cs-CZ" sz="2000" dirty="0">
                <a:cs typeface="Arial" panose="020B0604020202020204" pitchFamily="34" charset="0"/>
              </a:rPr>
              <a:t> získává extrakcí </a:t>
            </a:r>
            <a:r>
              <a:rPr lang="cs-CZ" sz="2000" dirty="0" err="1">
                <a:cs typeface="Arial" panose="020B0604020202020204" pitchFamily="34" charset="0"/>
              </a:rPr>
              <a:t>eterem</a:t>
            </a:r>
            <a:r>
              <a:rPr lang="cs-CZ" sz="2000" dirty="0">
                <a:cs typeface="Arial" panose="020B0604020202020204" pitchFamily="34" charset="0"/>
              </a:rPr>
              <a:t> z odpadních produktů při výrobě hliníku.</a:t>
            </a:r>
          </a:p>
          <a:p>
            <a:pPr algn="just"/>
            <a:r>
              <a:rPr lang="cs-CZ" sz="2000" dirty="0">
                <a:cs typeface="Arial" panose="020B0604020202020204" pitchFamily="34" charset="0"/>
              </a:rPr>
              <a:t>Kovové </a:t>
            </a:r>
            <a:r>
              <a:rPr lang="cs-CZ" sz="2000" dirty="0" err="1">
                <a:cs typeface="Arial" panose="020B0604020202020204" pitchFamily="34" charset="0"/>
              </a:rPr>
              <a:t>gallium</a:t>
            </a:r>
            <a:r>
              <a:rPr lang="cs-CZ" sz="2000" dirty="0">
                <a:cs typeface="Arial" panose="020B0604020202020204" pitchFamily="34" charset="0"/>
              </a:rPr>
              <a:t> se z roztoku </a:t>
            </a:r>
            <a:r>
              <a:rPr lang="cs-CZ" sz="2000" dirty="0" err="1">
                <a:cs typeface="Arial" panose="020B0604020202020204" pitchFamily="34" charset="0"/>
              </a:rPr>
              <a:t>galitanu</a:t>
            </a:r>
            <a:r>
              <a:rPr lang="cs-CZ" sz="2000" dirty="0">
                <a:cs typeface="Arial" panose="020B0604020202020204" pitchFamily="34" charset="0"/>
              </a:rPr>
              <a:t> sodného získává elektrolýzou v alkalickém prostředí, katodou je kapalné </a:t>
            </a:r>
            <a:r>
              <a:rPr lang="cs-CZ" sz="2000" dirty="0" err="1">
                <a:cs typeface="Arial" panose="020B0604020202020204" pitchFamily="34" charset="0"/>
              </a:rPr>
              <a:t>gallium</a:t>
            </a:r>
            <a:r>
              <a:rPr lang="cs-CZ" sz="2000" dirty="0">
                <a:cs typeface="Arial" panose="020B0604020202020204" pitchFamily="34" charset="0"/>
              </a:rPr>
              <a:t>, anoda je grafitová. Na velmi vysokou čistotu se </a:t>
            </a:r>
            <a:r>
              <a:rPr lang="cs-CZ" sz="2000" dirty="0" err="1">
                <a:cs typeface="Arial" panose="020B0604020202020204" pitchFamily="34" charset="0"/>
              </a:rPr>
              <a:t>gallium</a:t>
            </a:r>
            <a:r>
              <a:rPr lang="cs-CZ" sz="2000" dirty="0">
                <a:cs typeface="Arial" panose="020B0604020202020204" pitchFamily="34" charset="0"/>
              </a:rPr>
              <a:t> čistí zonální rafinací, podobným způsobem jako křemík.</a:t>
            </a:r>
          </a:p>
        </p:txBody>
      </p:sp>
      <p:pic>
        <p:nvPicPr>
          <p:cNvPr id="3076" name="Picture 4" descr="All images">
            <a:extLst>
              <a:ext uri="{FF2B5EF4-FFF2-40B4-BE49-F238E27FC236}">
                <a16:creationId xmlns:a16="http://schemas.microsoft.com/office/drawing/2014/main" id="{2FEC06FE-52F2-E3F9-181B-7C1C9048C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
            <a:ext cx="1822548" cy="12772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ll images">
            <a:extLst>
              <a:ext uri="{FF2B5EF4-FFF2-40B4-BE49-F238E27FC236}">
                <a16:creationId xmlns:a16="http://schemas.microsoft.com/office/drawing/2014/main" id="{71109912-6684-4D77-2060-90BC5DFD1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7636"/>
            <a:ext cx="2214447" cy="15519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ll images">
            <a:extLst>
              <a:ext uri="{FF2B5EF4-FFF2-40B4-BE49-F238E27FC236}">
                <a16:creationId xmlns:a16="http://schemas.microsoft.com/office/drawing/2014/main" id="{C7A4E433-CECC-12FA-4477-9FC18FFE7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1374091" cy="9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3908762"/>
          </a:xfrm>
          <a:prstGeom prst="rect">
            <a:avLst/>
          </a:prstGeom>
        </p:spPr>
        <p:txBody>
          <a:bodyPr wrap="square">
            <a:spAutoFit/>
          </a:bodyPr>
          <a:lstStyle/>
          <a:p>
            <a:pPr algn="just"/>
            <a:r>
              <a:rPr lang="cs-CZ" sz="2000" dirty="0" err="1">
                <a:cs typeface="Arial" panose="020B0604020202020204" pitchFamily="34" charset="0"/>
              </a:rPr>
              <a:t>Gallium</a:t>
            </a:r>
            <a:r>
              <a:rPr lang="cs-CZ" sz="2000" dirty="0">
                <a:cs typeface="Arial" panose="020B0604020202020204" pitchFamily="34" charset="0"/>
              </a:rPr>
              <a:t> se používá k </a:t>
            </a:r>
            <a:r>
              <a:rPr lang="cs-CZ" sz="2000" u="sng" dirty="0">
                <a:cs typeface="Arial" panose="020B0604020202020204" pitchFamily="34" charset="0"/>
              </a:rPr>
              <a:t>pokovování vysoce kvalitních zrcadel</a:t>
            </a:r>
            <a:r>
              <a:rPr lang="cs-CZ" sz="2000" dirty="0">
                <a:cs typeface="Arial" panose="020B0604020202020204" pitchFamily="34" charset="0"/>
              </a:rPr>
              <a:t>, k výrobě </a:t>
            </a:r>
            <a:r>
              <a:rPr lang="cs-CZ" sz="2000" u="sng" dirty="0">
                <a:cs typeface="Arial" panose="020B0604020202020204" pitchFamily="34" charset="0"/>
              </a:rPr>
              <a:t>polovodičů</a:t>
            </a:r>
            <a:r>
              <a:rPr lang="cs-CZ" sz="2000" dirty="0">
                <a:cs typeface="Arial" panose="020B0604020202020204" pitchFamily="34" charset="0"/>
              </a:rPr>
              <a:t>, ferritů a </a:t>
            </a:r>
            <a:r>
              <a:rPr lang="cs-CZ" sz="2000" u="sng" dirty="0">
                <a:cs typeface="Arial" panose="020B0604020202020204" pitchFamily="34" charset="0"/>
              </a:rPr>
              <a:t>speciálních slitin s velmi nízkou teplotou tání</a:t>
            </a:r>
            <a:r>
              <a:rPr lang="cs-CZ" sz="2000" dirty="0">
                <a:cs typeface="Arial" panose="020B0604020202020204" pitchFamily="34" charset="0"/>
              </a:rPr>
              <a:t>.  </a:t>
            </a:r>
          </a:p>
          <a:p>
            <a:pPr algn="just"/>
            <a:r>
              <a:rPr lang="cs-CZ" sz="2000" dirty="0">
                <a:cs typeface="Arial" panose="020B0604020202020204" pitchFamily="34" charset="0"/>
              </a:rPr>
              <a:t>  Slitina </a:t>
            </a:r>
            <a:r>
              <a:rPr lang="cs-CZ" sz="2000" dirty="0" err="1">
                <a:cs typeface="Arial" panose="020B0604020202020204" pitchFamily="34" charset="0"/>
              </a:rPr>
              <a:t>gallia</a:t>
            </a:r>
            <a:r>
              <a:rPr lang="cs-CZ" sz="2000" dirty="0">
                <a:cs typeface="Arial" panose="020B0604020202020204" pitchFamily="34" charset="0"/>
              </a:rPr>
              <a:t> s indiem taje již při 16°C. </a:t>
            </a:r>
          </a:p>
          <a:p>
            <a:pPr algn="just"/>
            <a:r>
              <a:rPr lang="cs-CZ" sz="2000" dirty="0">
                <a:cs typeface="Arial" panose="020B0604020202020204" pitchFamily="34" charset="0"/>
              </a:rPr>
              <a:t>  Slitina </a:t>
            </a:r>
            <a:r>
              <a:rPr lang="cs-CZ" sz="2000" b="1" dirty="0" err="1">
                <a:cs typeface="Arial" panose="020B0604020202020204" pitchFamily="34" charset="0"/>
              </a:rPr>
              <a:t>galistan</a:t>
            </a:r>
            <a:r>
              <a:rPr lang="cs-CZ" sz="2000" dirty="0">
                <a:cs typeface="Arial" panose="020B0604020202020204" pitchFamily="34" charset="0"/>
              </a:rPr>
              <a:t> (</a:t>
            </a:r>
            <a:r>
              <a:rPr lang="cs-CZ" sz="2000" dirty="0" err="1">
                <a:cs typeface="Arial" panose="020B0604020202020204" pitchFamily="34" charset="0"/>
              </a:rPr>
              <a:t>Ga</a:t>
            </a:r>
            <a:r>
              <a:rPr lang="cs-CZ" sz="2000" dirty="0">
                <a:cs typeface="Arial" panose="020B0604020202020204" pitchFamily="34" charset="0"/>
              </a:rPr>
              <a:t>, In, </a:t>
            </a:r>
            <a:r>
              <a:rPr lang="cs-CZ" sz="2000" dirty="0" err="1">
                <a:cs typeface="Arial" panose="020B0604020202020204" pitchFamily="34" charset="0"/>
              </a:rPr>
              <a:t>Sn</a:t>
            </a:r>
            <a:r>
              <a:rPr lang="cs-CZ" sz="2000" dirty="0">
                <a:cs typeface="Arial" panose="020B0604020202020204" pitchFamily="34" charset="0"/>
              </a:rPr>
              <a:t>) má teplotu tání -20°C a používá se jako </a:t>
            </a:r>
            <a:r>
              <a:rPr lang="cs-CZ" sz="2000" u="sng" dirty="0">
                <a:cs typeface="Arial" panose="020B0604020202020204" pitchFamily="34" charset="0"/>
              </a:rPr>
              <a:t>náhrada rtuti v teploměrech</a:t>
            </a:r>
            <a:r>
              <a:rPr lang="cs-CZ" sz="2000" dirty="0">
                <a:cs typeface="Arial" panose="020B0604020202020204" pitchFamily="34" charset="0"/>
              </a:rPr>
              <a:t>. </a:t>
            </a:r>
          </a:p>
          <a:p>
            <a:pPr algn="just"/>
            <a:r>
              <a:rPr lang="cs-CZ" sz="2000" dirty="0">
                <a:cs typeface="Arial" panose="020B0604020202020204" pitchFamily="34" charset="0"/>
              </a:rPr>
              <a:t>  Slitina </a:t>
            </a:r>
            <a:r>
              <a:rPr lang="cs-CZ" sz="2000" dirty="0" err="1">
                <a:cs typeface="Arial" panose="020B0604020202020204" pitchFamily="34" charset="0"/>
              </a:rPr>
              <a:t>gallia</a:t>
            </a:r>
            <a:r>
              <a:rPr lang="cs-CZ" sz="2000" dirty="0">
                <a:cs typeface="Arial" panose="020B0604020202020204" pitchFamily="34" charset="0"/>
              </a:rPr>
              <a:t> s cínem a bismutem se používá na </a:t>
            </a:r>
            <a:r>
              <a:rPr lang="cs-CZ" sz="2000" u="sng" dirty="0">
                <a:cs typeface="Arial" panose="020B0604020202020204" pitchFamily="34" charset="0"/>
              </a:rPr>
              <a:t>zubní plomby</a:t>
            </a:r>
            <a:r>
              <a:rPr lang="cs-CZ" sz="2000" dirty="0">
                <a:cs typeface="Arial" panose="020B0604020202020204" pitchFamily="34" charset="0"/>
              </a:rPr>
              <a:t>.</a:t>
            </a: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b="1" dirty="0">
                <a:cs typeface="Arial" panose="020B0604020202020204" pitchFamily="34" charset="0"/>
              </a:rPr>
              <a:t>Intermetalické sloučeniny </a:t>
            </a:r>
            <a:r>
              <a:rPr lang="cs-CZ" sz="2000" b="1" dirty="0" err="1">
                <a:cs typeface="Arial" panose="020B0604020202020204" pitchFamily="34" charset="0"/>
              </a:rPr>
              <a:t>gallia</a:t>
            </a:r>
            <a:r>
              <a:rPr lang="cs-CZ" sz="2000" b="1" dirty="0">
                <a:cs typeface="Arial" panose="020B0604020202020204" pitchFamily="34" charset="0"/>
              </a:rPr>
              <a:t> s plutoniem </a:t>
            </a:r>
            <a:r>
              <a:rPr lang="cs-CZ" sz="2000" dirty="0" err="1">
                <a:cs typeface="Arial" panose="020B0604020202020204" pitchFamily="34" charset="0"/>
              </a:rPr>
              <a:t>PuGa</a:t>
            </a:r>
            <a:r>
              <a:rPr lang="cs-CZ" sz="2000" dirty="0">
                <a:cs typeface="Arial" panose="020B0604020202020204" pitchFamily="34" charset="0"/>
              </a:rPr>
              <a:t>, Pu</a:t>
            </a:r>
            <a:r>
              <a:rPr lang="cs-CZ" sz="2000" baseline="-25000" dirty="0">
                <a:cs typeface="Arial" panose="020B0604020202020204" pitchFamily="34" charset="0"/>
              </a:rPr>
              <a:t>3</a:t>
            </a:r>
            <a:r>
              <a:rPr lang="cs-CZ" sz="2000" dirty="0">
                <a:cs typeface="Arial" panose="020B0604020202020204" pitchFamily="34" charset="0"/>
              </a:rPr>
              <a:t>Ga a Pu</a:t>
            </a:r>
            <a:r>
              <a:rPr lang="cs-CZ" sz="2000" baseline="-25000" dirty="0">
                <a:cs typeface="Arial" panose="020B0604020202020204" pitchFamily="34" charset="0"/>
              </a:rPr>
              <a:t>6</a:t>
            </a:r>
            <a:r>
              <a:rPr lang="cs-CZ" sz="2000" dirty="0">
                <a:cs typeface="Arial" panose="020B0604020202020204" pitchFamily="34" charset="0"/>
              </a:rPr>
              <a:t>Ga se používají k legování plutonia. Přídavek </a:t>
            </a:r>
            <a:r>
              <a:rPr lang="cs-CZ" sz="2000" dirty="0" err="1">
                <a:cs typeface="Arial" panose="020B0604020202020204" pitchFamily="34" charset="0"/>
              </a:rPr>
              <a:t>gallia</a:t>
            </a:r>
            <a:r>
              <a:rPr lang="cs-CZ" sz="2000" dirty="0">
                <a:cs typeface="Arial" panose="020B0604020202020204" pitchFamily="34" charset="0"/>
              </a:rPr>
              <a:t> zlepšuje jeho mechanické vlastnosti, zejména tvářitelnost a obrobitelnost, nutnou k výrobě jaderných zbraní.</a:t>
            </a:r>
          </a:p>
          <a:p>
            <a:pPr algn="just"/>
            <a:endParaRPr lang="cs-CZ" sz="2000" dirty="0">
              <a:cs typeface="Arial" panose="020B0604020202020204" pitchFamily="34" charset="0"/>
            </a:endParaRPr>
          </a:p>
          <a:p>
            <a:pPr algn="just"/>
            <a:r>
              <a:rPr lang="cs-CZ" sz="2000" dirty="0">
                <a:cs typeface="Arial" panose="020B0604020202020204" pitchFamily="34" charset="0"/>
              </a:rPr>
              <a:t>  Radioaktivní izotopy </a:t>
            </a:r>
            <a:r>
              <a:rPr lang="cs-CZ" sz="2000" dirty="0" err="1">
                <a:cs typeface="Arial" panose="020B0604020202020204" pitchFamily="34" charset="0"/>
              </a:rPr>
              <a:t>gallia</a:t>
            </a:r>
            <a:r>
              <a:rPr lang="cs-CZ" sz="2000" dirty="0">
                <a:cs typeface="Arial" panose="020B0604020202020204" pitchFamily="34" charset="0"/>
              </a:rPr>
              <a:t> </a:t>
            </a:r>
            <a:r>
              <a:rPr lang="cs-CZ" sz="2000" baseline="30000" dirty="0">
                <a:cs typeface="Arial" panose="020B0604020202020204" pitchFamily="34" charset="0"/>
              </a:rPr>
              <a:t>67</a:t>
            </a:r>
            <a:r>
              <a:rPr lang="cs-CZ" sz="2000" dirty="0">
                <a:cs typeface="Arial" panose="020B0604020202020204" pitchFamily="34" charset="0"/>
              </a:rPr>
              <a:t>Ga a </a:t>
            </a:r>
            <a:r>
              <a:rPr lang="cs-CZ" sz="2000" baseline="30000" dirty="0">
                <a:cs typeface="Arial" panose="020B0604020202020204" pitchFamily="34" charset="0"/>
              </a:rPr>
              <a:t>68</a:t>
            </a:r>
            <a:r>
              <a:rPr lang="cs-CZ" sz="2000" dirty="0">
                <a:cs typeface="Arial" panose="020B0604020202020204" pitchFamily="34" charset="0"/>
              </a:rPr>
              <a:t>Ga se využívají v medicíně jako </a:t>
            </a:r>
            <a:r>
              <a:rPr lang="cs-CZ" sz="2000" u="sng" dirty="0">
                <a:cs typeface="Arial" panose="020B0604020202020204" pitchFamily="34" charset="0"/>
              </a:rPr>
              <a:t>radiofarmaka</a:t>
            </a:r>
            <a:r>
              <a:rPr lang="cs-CZ" sz="2000" dirty="0">
                <a:cs typeface="Arial" panose="020B0604020202020204" pitchFamily="34" charset="0"/>
              </a:rPr>
              <a:t>.</a:t>
            </a:r>
          </a:p>
          <a:p>
            <a:pPr algn="just"/>
            <a:endParaRPr lang="cs-CZ" sz="2000" dirty="0">
              <a:cs typeface="Arial" panose="020B0604020202020204" pitchFamily="34" charset="0"/>
            </a:endParaRPr>
          </a:p>
        </p:txBody>
      </p:sp>
      <p:sp>
        <p:nvSpPr>
          <p:cNvPr id="5" name="Obdélník 4"/>
          <p:cNvSpPr/>
          <p:nvPr/>
        </p:nvSpPr>
        <p:spPr>
          <a:xfrm>
            <a:off x="152400" y="4114800"/>
            <a:ext cx="8839200" cy="1938992"/>
          </a:xfrm>
          <a:prstGeom prst="rect">
            <a:avLst/>
          </a:prstGeom>
        </p:spPr>
        <p:txBody>
          <a:bodyPr wrap="square">
            <a:spAutoFit/>
          </a:bodyPr>
          <a:lstStyle/>
          <a:p>
            <a:pPr algn="just"/>
            <a:r>
              <a:rPr lang="cs-CZ" sz="2000" b="1" dirty="0">
                <a:cs typeface="Arial" panose="020B0604020202020204" pitchFamily="34" charset="0"/>
              </a:rPr>
              <a:t>Tenkovrstvý </a:t>
            </a:r>
            <a:r>
              <a:rPr lang="cs-CZ" sz="2000" b="1" dirty="0" err="1">
                <a:cs typeface="Arial" panose="020B0604020202020204" pitchFamily="34" charset="0"/>
              </a:rPr>
              <a:t>fotovoltaický</a:t>
            </a:r>
            <a:r>
              <a:rPr lang="cs-CZ" sz="2000" b="1" dirty="0">
                <a:cs typeface="Arial" panose="020B0604020202020204" pitchFamily="34" charset="0"/>
              </a:rPr>
              <a:t> článek CIGS</a:t>
            </a:r>
            <a:r>
              <a:rPr lang="cs-CZ" sz="2000" dirty="0">
                <a:cs typeface="Arial" panose="020B0604020202020204" pitchFamily="34" charset="0"/>
              </a:rPr>
              <a:t> (</a:t>
            </a:r>
            <a:r>
              <a:rPr lang="cs-CZ" sz="2000" b="1" dirty="0" err="1">
                <a:cs typeface="Arial" panose="020B0604020202020204" pitchFamily="34" charset="0"/>
              </a:rPr>
              <a:t>C</a:t>
            </a:r>
            <a:r>
              <a:rPr lang="cs-CZ" sz="2000" dirty="0" err="1">
                <a:cs typeface="Arial" panose="020B0604020202020204" pitchFamily="34" charset="0"/>
              </a:rPr>
              <a:t>opper</a:t>
            </a:r>
            <a:r>
              <a:rPr lang="cs-CZ" sz="2000" dirty="0">
                <a:cs typeface="Arial" panose="020B0604020202020204" pitchFamily="34" charset="0"/>
              </a:rPr>
              <a:t> </a:t>
            </a:r>
            <a:r>
              <a:rPr lang="cs-CZ" sz="2000" b="1" dirty="0">
                <a:cs typeface="Arial" panose="020B0604020202020204" pitchFamily="34" charset="0"/>
              </a:rPr>
              <a:t>I</a:t>
            </a:r>
            <a:r>
              <a:rPr lang="cs-CZ" sz="2000" dirty="0">
                <a:cs typeface="Arial" panose="020B0604020202020204" pitchFamily="34" charset="0"/>
              </a:rPr>
              <a:t>ndium </a:t>
            </a:r>
            <a:r>
              <a:rPr lang="cs-CZ" sz="2000" b="1" dirty="0" err="1">
                <a:cs typeface="Arial" panose="020B0604020202020204" pitchFamily="34" charset="0"/>
              </a:rPr>
              <a:t>G</a:t>
            </a:r>
            <a:r>
              <a:rPr lang="cs-CZ" sz="2000" dirty="0" err="1">
                <a:cs typeface="Arial" panose="020B0604020202020204" pitchFamily="34" charset="0"/>
              </a:rPr>
              <a:t>allium</a:t>
            </a:r>
            <a:r>
              <a:rPr lang="cs-CZ" sz="2000" dirty="0">
                <a:cs typeface="Arial" panose="020B0604020202020204" pitchFamily="34" charset="0"/>
              </a:rPr>
              <a:t> </a:t>
            </a:r>
            <a:r>
              <a:rPr lang="cs-CZ" sz="2000" dirty="0" err="1">
                <a:cs typeface="Arial" panose="020B0604020202020204" pitchFamily="34" charset="0"/>
              </a:rPr>
              <a:t>Di</a:t>
            </a:r>
            <a:r>
              <a:rPr lang="cs-CZ" sz="2000" b="1" dirty="0" err="1">
                <a:cs typeface="Arial" panose="020B0604020202020204" pitchFamily="34" charset="0"/>
              </a:rPr>
              <a:t>S</a:t>
            </a:r>
            <a:r>
              <a:rPr lang="cs-CZ" sz="2000" dirty="0" err="1">
                <a:cs typeface="Arial" panose="020B0604020202020204" pitchFamily="34" charset="0"/>
              </a:rPr>
              <a:t>elenide</a:t>
            </a:r>
            <a:r>
              <a:rPr lang="cs-CZ" sz="2000" dirty="0">
                <a:cs typeface="Arial" panose="020B0604020202020204" pitchFamily="34" charset="0"/>
              </a:rPr>
              <a:t>): mezi hlavní výhody článku CIGS patří zejména jeho citlivost na červenou složku světla. CIGS dokonaleji využívá energii difuzního světla, které převládá při zatažené obloze nebo mlze. Tenkovrstvý fotoelektrický článek CIGS je účinnější při malém osvitu a v těchto podmínkách překonává účinnost klasických FV modulů z křemíku. Výhod článku </a:t>
            </a:r>
            <a:r>
              <a:rPr lang="cs-CZ" sz="2000" b="1" dirty="0">
                <a:cs typeface="Arial" panose="020B0604020202020204" pitchFamily="34" charset="0"/>
              </a:rPr>
              <a:t>CIGS</a:t>
            </a:r>
            <a:r>
              <a:rPr lang="cs-CZ" sz="2000" dirty="0">
                <a:cs typeface="Arial" panose="020B0604020202020204" pitchFamily="34" charset="0"/>
              </a:rPr>
              <a:t> využívají pokročilé trubicové </a:t>
            </a:r>
            <a:r>
              <a:rPr lang="cs-CZ" sz="2000" dirty="0" err="1">
                <a:cs typeface="Arial" panose="020B0604020202020204" pitchFamily="34" charset="0"/>
              </a:rPr>
              <a:t>fotovoltaické</a:t>
            </a:r>
            <a:r>
              <a:rPr lang="cs-CZ" sz="2000" dirty="0">
                <a:cs typeface="Arial" panose="020B0604020202020204" pitchFamily="34" charset="0"/>
              </a:rPr>
              <a:t> panely druhé generace.</a:t>
            </a:r>
          </a:p>
        </p:txBody>
      </p:sp>
    </p:spTree>
    <p:extLst>
      <p:ext uri="{BB962C8B-B14F-4D97-AF65-F5344CB8AC3E}">
        <p14:creationId xmlns:p14="http://schemas.microsoft.com/office/powerpoint/2010/main" val="175565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7778" y="873324"/>
            <a:ext cx="8534400" cy="1015663"/>
          </a:xfrm>
          <a:prstGeom prst="rect">
            <a:avLst/>
          </a:prstGeom>
        </p:spPr>
        <p:txBody>
          <a:bodyPr wrap="square">
            <a:spAutoFit/>
          </a:bodyPr>
          <a:lstStyle/>
          <a:p>
            <a:r>
              <a:rPr lang="cs-CZ" sz="2000" b="1" dirty="0" err="1">
                <a:cs typeface="Arial" panose="020B0604020202020204" pitchFamily="34" charset="0"/>
              </a:rPr>
              <a:t>Maltolát</a:t>
            </a:r>
            <a:r>
              <a:rPr lang="cs-CZ" sz="2000" b="1" dirty="0">
                <a:cs typeface="Arial" panose="020B0604020202020204" pitchFamily="34" charset="0"/>
              </a:rPr>
              <a:t> </a:t>
            </a:r>
            <a:r>
              <a:rPr lang="cs-CZ" sz="2000" b="1" dirty="0" err="1">
                <a:cs typeface="Arial" panose="020B0604020202020204" pitchFamily="34" charset="0"/>
              </a:rPr>
              <a:t>gallitý</a:t>
            </a:r>
            <a:r>
              <a:rPr lang="cs-CZ" sz="2000" b="1" dirty="0">
                <a:cs typeface="Arial" panose="020B0604020202020204" pitchFamily="34" charset="0"/>
              </a:rPr>
              <a:t> </a:t>
            </a:r>
            <a:r>
              <a:rPr lang="cs-CZ" sz="2000" dirty="0" err="1">
                <a:cs typeface="Arial" panose="020B0604020202020204" pitchFamily="34" charset="0"/>
              </a:rPr>
              <a:t>Ga</a:t>
            </a:r>
            <a:r>
              <a:rPr lang="cs-CZ" sz="2000" dirty="0">
                <a:cs typeface="Arial" panose="020B0604020202020204" pitchFamily="34" charset="0"/>
              </a:rPr>
              <a:t>(C</a:t>
            </a:r>
            <a:r>
              <a:rPr lang="cs-CZ" sz="2000" baseline="-25000" dirty="0">
                <a:cs typeface="Arial" panose="020B0604020202020204" pitchFamily="34" charset="0"/>
              </a:rPr>
              <a:t>6</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je účinné chemoterapeutikum (protizánětlivé účinky). K</a:t>
            </a:r>
            <a:r>
              <a:rPr lang="en-US" sz="2000" dirty="0" err="1">
                <a:cs typeface="Arial" panose="020B0604020202020204" pitchFamily="34" charset="0"/>
              </a:rPr>
              <a:t>osmetic</a:t>
            </a:r>
            <a:r>
              <a:rPr lang="cs-CZ" sz="2000" dirty="0" err="1">
                <a:cs typeface="Arial" panose="020B0604020202020204" pitchFamily="34" charset="0"/>
              </a:rPr>
              <a:t>ký</a:t>
            </a:r>
            <a:r>
              <a:rPr lang="en-US" sz="2000" dirty="0">
                <a:cs typeface="Arial" panose="020B0604020202020204" pitchFamily="34" charset="0"/>
              </a:rPr>
              <a:t> </a:t>
            </a:r>
            <a:r>
              <a:rPr lang="cs-CZ" sz="2000" dirty="0">
                <a:cs typeface="Arial" panose="020B0604020202020204" pitchFamily="34" charset="0"/>
              </a:rPr>
              <a:t>pleťový</a:t>
            </a:r>
            <a:r>
              <a:rPr lang="en-US" sz="2000" dirty="0">
                <a:cs typeface="Arial" panose="020B0604020202020204" pitchFamily="34" charset="0"/>
              </a:rPr>
              <a:t> </a:t>
            </a:r>
            <a:r>
              <a:rPr lang="cs-CZ" sz="2000" dirty="0">
                <a:cs typeface="Arial" panose="020B0604020202020204" pitchFamily="34" charset="0"/>
              </a:rPr>
              <a:t>k</a:t>
            </a:r>
            <a:r>
              <a:rPr lang="en-US" sz="2000" dirty="0">
                <a:cs typeface="Arial" panose="020B0604020202020204" pitchFamily="34" charset="0"/>
              </a:rPr>
              <a:t>r</a:t>
            </a:r>
            <a:r>
              <a:rPr lang="cs-CZ" sz="2000" dirty="0">
                <a:cs typeface="Arial" panose="020B0604020202020204" pitchFamily="34" charset="0"/>
              </a:rPr>
              <a:t>é</a:t>
            </a:r>
            <a:r>
              <a:rPr lang="en-US" sz="2000" dirty="0">
                <a:cs typeface="Arial" panose="020B0604020202020204" pitchFamily="34" charset="0"/>
              </a:rPr>
              <a:t>m </a:t>
            </a:r>
            <a:r>
              <a:rPr lang="cs-CZ" sz="2000" dirty="0">
                <a:cs typeface="Arial" panose="020B0604020202020204" pitchFamily="34" charset="0"/>
              </a:rPr>
              <a:t>obsahující</a:t>
            </a:r>
            <a:r>
              <a:rPr lang="en-US" sz="2000" dirty="0">
                <a:cs typeface="Arial" panose="020B0604020202020204" pitchFamily="34" charset="0"/>
              </a:rPr>
              <a:t> gallium </a:t>
            </a:r>
            <a:r>
              <a:rPr lang="en-US" sz="2000" dirty="0" err="1">
                <a:cs typeface="Arial" panose="020B0604020202020204" pitchFamily="34" charset="0"/>
              </a:rPr>
              <a:t>maltol</a:t>
            </a:r>
            <a:r>
              <a:rPr lang="cs-CZ" sz="2000" dirty="0">
                <a:cs typeface="Arial" panose="020B0604020202020204" pitchFamily="34" charset="0"/>
              </a:rPr>
              <a:t>á</a:t>
            </a:r>
            <a:r>
              <a:rPr lang="en-US" sz="2000" dirty="0">
                <a:cs typeface="Arial" panose="020B0604020202020204" pitchFamily="34" charset="0"/>
              </a:rPr>
              <a:t>t </a:t>
            </a:r>
            <a:r>
              <a:rPr lang="cs-CZ" sz="2000" dirty="0">
                <a:cs typeface="Arial" panose="020B0604020202020204" pitchFamily="34" charset="0"/>
              </a:rPr>
              <a:t>se prodává pod názvem </a:t>
            </a:r>
            <a:r>
              <a:rPr lang="en-US" sz="2000" i="1" dirty="0" err="1">
                <a:cs typeface="Arial" panose="020B0604020202020204" pitchFamily="34" charset="0"/>
              </a:rPr>
              <a:t>Gallixa</a:t>
            </a:r>
            <a:r>
              <a:rPr lang="en-US" sz="2000" dirty="0">
                <a:cs typeface="Arial" panose="020B0604020202020204" pitchFamily="34" charset="0"/>
              </a:rPr>
              <a:t>. </a:t>
            </a:r>
            <a:endParaRPr lang="cs-CZ" sz="2000" dirty="0">
              <a:cs typeface="Arial" panose="020B0604020202020204" pitchFamily="34" charset="0"/>
            </a:endParaRPr>
          </a:p>
        </p:txBody>
      </p:sp>
      <p:pic>
        <p:nvPicPr>
          <p:cNvPr id="122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855" y="17526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648821" y="228600"/>
            <a:ext cx="3532314" cy="400110"/>
          </a:xfrm>
          <a:prstGeom prst="rect">
            <a:avLst/>
          </a:prstGeom>
        </p:spPr>
        <p:txBody>
          <a:bodyPr wrap="none">
            <a:spAutoFit/>
          </a:bodyPr>
          <a:lstStyle/>
          <a:p>
            <a:pPr algn="ctr"/>
            <a:r>
              <a:rPr lang="cs-CZ" sz="2000" b="1" dirty="0">
                <a:cs typeface="Arial" panose="020B0604020202020204" pitchFamily="34" charset="0"/>
              </a:rPr>
              <a:t>Organokovové sloučeniny </a:t>
            </a:r>
            <a:r>
              <a:rPr lang="cs-CZ" sz="2000" b="1" dirty="0" err="1">
                <a:cs typeface="Arial" panose="020B0604020202020204" pitchFamily="34" charset="0"/>
              </a:rPr>
              <a:t>gallia</a:t>
            </a:r>
            <a:endParaRPr lang="cs-CZ" sz="2000" b="1" dirty="0">
              <a:cs typeface="Arial" panose="020B0604020202020204" pitchFamily="34" charset="0"/>
            </a:endParaRPr>
          </a:p>
        </p:txBody>
      </p:sp>
      <p:pic>
        <p:nvPicPr>
          <p:cNvPr id="3" name="Obrázek 2" descr="Obsah obrázku hygienické potřeby, hrníček, stůl, jídlo&#10;&#10;Popis byl vytvořen automaticky">
            <a:extLst>
              <a:ext uri="{FF2B5EF4-FFF2-40B4-BE49-F238E27FC236}">
                <a16:creationId xmlns:a16="http://schemas.microsoft.com/office/drawing/2014/main" id="{D47B8CE4-B78C-4481-9737-16ED19509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97184"/>
            <a:ext cx="2305050" cy="2305050"/>
          </a:xfrm>
          <a:prstGeom prst="rect">
            <a:avLst/>
          </a:prstGeom>
        </p:spPr>
      </p:pic>
    </p:spTree>
    <p:extLst>
      <p:ext uri="{BB962C8B-B14F-4D97-AF65-F5344CB8AC3E}">
        <p14:creationId xmlns:p14="http://schemas.microsoft.com/office/powerpoint/2010/main" val="1581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52219"/>
            <a:ext cx="8839200" cy="6163226"/>
          </a:xfrm>
          <a:prstGeom prst="rect">
            <a:avLst/>
          </a:prstGeom>
        </p:spPr>
        <p:txBody>
          <a:bodyPr wrap="square">
            <a:spAutoFit/>
          </a:bodyPr>
          <a:lstStyle/>
          <a:p>
            <a:pPr algn="ctr"/>
            <a:r>
              <a:rPr lang="en-GB" altLang="en-US" sz="2800" b="1" dirty="0">
                <a:cs typeface="Arial" panose="020B0604020202020204" pitchFamily="34" charset="0"/>
              </a:rPr>
              <a:t>Indium</a:t>
            </a:r>
            <a:endParaRPr lang="en-GB" altLang="en-US" sz="2800" dirty="0">
              <a:cs typeface="Arial" panose="020B0604020202020204" pitchFamily="34" charset="0"/>
            </a:endParaRPr>
          </a:p>
          <a:p>
            <a:pPr algn="just"/>
            <a:endParaRPr lang="en-US" altLang="en-US" sz="1000" dirty="0">
              <a:cs typeface="Arial" panose="020B0604020202020204" pitchFamily="34" charset="0"/>
            </a:endParaRPr>
          </a:p>
          <a:p>
            <a:pPr algn="just"/>
            <a:r>
              <a:rPr lang="en-GB" altLang="en-US" sz="2000" dirty="0" err="1">
                <a:cs typeface="Arial" panose="020B0604020202020204" pitchFamily="34" charset="0"/>
              </a:rPr>
              <a:t>stříbrobílý</a:t>
            </a:r>
            <a:r>
              <a:rPr lang="en-GB" altLang="en-US" sz="2000" dirty="0">
                <a:cs typeface="Arial" panose="020B0604020202020204" pitchFamily="34" charset="0"/>
              </a:rPr>
              <a:t> </a:t>
            </a:r>
            <a:r>
              <a:rPr lang="en-GB" altLang="en-US" sz="2000" dirty="0" err="1">
                <a:cs typeface="Arial" panose="020B0604020202020204" pitchFamily="34" charset="0"/>
              </a:rPr>
              <a:t>lesklý</a:t>
            </a:r>
            <a:r>
              <a:rPr lang="en-GB" altLang="en-US" sz="2000" dirty="0">
                <a:cs typeface="Arial" panose="020B0604020202020204" pitchFamily="34" charset="0"/>
              </a:rPr>
              <a:t> </a:t>
            </a:r>
            <a:r>
              <a:rPr lang="en-GB" altLang="en-US" sz="2000" dirty="0" err="1">
                <a:cs typeface="Arial" panose="020B0604020202020204" pitchFamily="34" charset="0"/>
              </a:rPr>
              <a:t>kov</a:t>
            </a:r>
            <a:r>
              <a:rPr lang="en-GB" altLang="en-US" sz="2000" dirty="0">
                <a:cs typeface="Arial" panose="020B0604020202020204" pitchFamily="34" charset="0"/>
              </a:rPr>
              <a:t>, </a:t>
            </a:r>
            <a:r>
              <a:rPr lang="en-GB" altLang="en-US" sz="2000" dirty="0" err="1">
                <a:cs typeface="Arial" panose="020B0604020202020204" pitchFamily="34" charset="0"/>
              </a:rPr>
              <a:t>měkký</a:t>
            </a:r>
            <a:r>
              <a:rPr lang="en-GB" altLang="en-US" sz="2000" dirty="0">
                <a:cs typeface="Arial" panose="020B0604020202020204" pitchFamily="34" charset="0"/>
              </a:rPr>
              <a:t> (</a:t>
            </a:r>
            <a:r>
              <a:rPr lang="en-GB" altLang="en-US" sz="2000" dirty="0" err="1">
                <a:cs typeface="Arial" panose="020B0604020202020204" pitchFamily="34" charset="0"/>
              </a:rPr>
              <a:t>lze</a:t>
            </a:r>
            <a:r>
              <a:rPr lang="en-GB" altLang="en-US" sz="2000" dirty="0">
                <a:cs typeface="Arial" panose="020B0604020202020204" pitchFamily="34" charset="0"/>
              </a:rPr>
              <a:t> </a:t>
            </a:r>
            <a:r>
              <a:rPr lang="en-GB" altLang="en-US" sz="2000" dirty="0" err="1">
                <a:cs typeface="Arial" panose="020B0604020202020204" pitchFamily="34" charset="0"/>
              </a:rPr>
              <a:t>krájet</a:t>
            </a:r>
            <a:r>
              <a:rPr lang="en-GB" altLang="en-US" sz="2000" dirty="0">
                <a:cs typeface="Arial" panose="020B0604020202020204" pitchFamily="34" charset="0"/>
              </a:rPr>
              <a:t> </a:t>
            </a:r>
            <a:r>
              <a:rPr lang="en-GB" altLang="en-US" sz="2000" dirty="0" err="1">
                <a:cs typeface="Arial" panose="020B0604020202020204" pitchFamily="34" charset="0"/>
              </a:rPr>
              <a:t>nožem</a:t>
            </a:r>
            <a:r>
              <a:rPr lang="en-GB" altLang="en-US" sz="2000" dirty="0">
                <a:cs typeface="Arial" panose="020B0604020202020204" pitchFamily="34" charset="0"/>
              </a:rPr>
              <a:t>), </a:t>
            </a:r>
            <a:r>
              <a:rPr lang="cs-CZ" sz="2000" dirty="0">
                <a:cs typeface="Arial" panose="020B0604020202020204" pitchFamily="34" charset="0"/>
              </a:rPr>
              <a:t>na vzduchu je poměrně stálé, jen velmi pomalu se pokrývá vrstvou žlutozeleného oxidu inditého In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p>
          <a:p>
            <a:pPr algn="just"/>
            <a:r>
              <a:rPr lang="cs-CZ" sz="2000" dirty="0">
                <a:cs typeface="Arial" panose="020B0604020202020204" pitchFamily="34" charset="0"/>
              </a:rPr>
              <a:t>   Ve sloučeninách se vyskytuje </a:t>
            </a:r>
            <a:r>
              <a:rPr lang="cs-CZ" sz="2000" u="sng" dirty="0">
                <a:cs typeface="Arial" panose="020B0604020202020204" pitchFamily="34" charset="0"/>
              </a:rPr>
              <a:t>nejčastěji v oxidačním stupni III</a:t>
            </a:r>
            <a:r>
              <a:rPr lang="cs-CZ" sz="2000" dirty="0">
                <a:cs typeface="Arial" panose="020B0604020202020204" pitchFamily="34" charset="0"/>
              </a:rPr>
              <a:t>, </a:t>
            </a:r>
            <a:r>
              <a:rPr lang="cs-CZ" altLang="en-US" sz="2000" dirty="0">
                <a:cs typeface="Arial" panose="020B0604020202020204" pitchFamily="34" charset="0"/>
              </a:rPr>
              <a:t>s</a:t>
            </a:r>
            <a:r>
              <a:rPr lang="cs-CZ" sz="2000" dirty="0">
                <a:cs typeface="Arial" panose="020B0604020202020204" pitchFamily="34" charset="0"/>
              </a:rPr>
              <a:t>loučeniny india v </a:t>
            </a:r>
            <a:r>
              <a:rPr lang="cs-CZ" sz="2000" dirty="0" err="1">
                <a:cs typeface="Arial" panose="020B0604020202020204" pitchFamily="34" charset="0"/>
              </a:rPr>
              <a:t>ox</a:t>
            </a:r>
            <a:r>
              <a:rPr lang="cs-CZ" sz="2000" dirty="0">
                <a:cs typeface="Arial" panose="020B0604020202020204" pitchFamily="34" charset="0"/>
              </a:rPr>
              <a:t>. stupních I a II jsou značně nestálé a rozkládají se za vzniku indité soli a elementárního india </a:t>
            </a:r>
          </a:p>
          <a:p>
            <a:pPr algn="just"/>
            <a:endParaRPr lang="cs-CZ" sz="1000" dirty="0">
              <a:cs typeface="Arial" panose="020B0604020202020204" pitchFamily="34" charset="0"/>
            </a:endParaRPr>
          </a:p>
          <a:p>
            <a:pPr algn="just"/>
            <a:r>
              <a:rPr lang="cs-CZ" sz="2000" dirty="0">
                <a:cs typeface="Arial" panose="020B0604020202020204" pitchFamily="34" charset="0"/>
              </a:rPr>
              <a:t>- ochotně se slučuje s halogeny, s chlorem dokonce za vývoje plamene</a:t>
            </a:r>
          </a:p>
          <a:p>
            <a:pPr algn="just"/>
            <a:r>
              <a:rPr lang="cs-CZ" sz="2000" dirty="0">
                <a:cs typeface="Arial" panose="020B0604020202020204" pitchFamily="34" charset="0"/>
              </a:rPr>
              <a:t>- po zahřátí se přímo slučuje se sírou, selenem a tellurem. </a:t>
            </a:r>
          </a:p>
          <a:p>
            <a:pPr algn="just"/>
            <a:r>
              <a:rPr lang="cs-CZ" sz="2000" dirty="0">
                <a:cs typeface="Arial" panose="020B0604020202020204" pitchFamily="34" charset="0"/>
              </a:rPr>
              <a:t>- s uhlíkem se přímo neslučuje a netvoří karbidy, podobné chování má z kovů pouze </a:t>
            </a:r>
            <a:r>
              <a:rPr lang="cs-CZ" sz="2000" dirty="0" err="1">
                <a:cs typeface="Arial" panose="020B0604020202020204" pitchFamily="34" charset="0"/>
              </a:rPr>
              <a:t>gallium</a:t>
            </a:r>
            <a:endParaRPr lang="cs-CZ" sz="2000" dirty="0">
              <a:cs typeface="Arial" panose="020B0604020202020204" pitchFamily="34" charset="0"/>
            </a:endParaRPr>
          </a:p>
          <a:p>
            <a:pPr marL="342900" indent="-342900" algn="just">
              <a:buFontTx/>
              <a:buChar char="-"/>
            </a:pPr>
            <a:endParaRPr lang="cs-CZ" sz="1050" dirty="0">
              <a:cs typeface="Arial" panose="020B0604020202020204" pitchFamily="34" charset="0"/>
            </a:endParaRPr>
          </a:p>
          <a:p>
            <a:pPr algn="just"/>
            <a:r>
              <a:rPr lang="cs-CZ" sz="2000" dirty="0">
                <a:cs typeface="Arial" panose="020B0604020202020204" pitchFamily="34" charset="0"/>
              </a:rPr>
              <a:t>Indium se snadno rozpouští ve zředěné kyselině sírové za vzniku síranu inditého a vývoje vodíku:</a:t>
            </a:r>
          </a:p>
          <a:p>
            <a:pPr algn="ctr"/>
            <a:r>
              <a:rPr lang="cs-CZ" sz="2000" dirty="0">
                <a:cs typeface="Arial" panose="020B0604020202020204" pitchFamily="34" charset="0"/>
              </a:rPr>
              <a:t>2In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In</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Reakce india s kyselinou dusičnou probíhá </a:t>
            </a:r>
            <a:r>
              <a:rPr lang="cs-CZ" sz="2000" b="1" dirty="0">
                <a:cs typeface="Arial" panose="020B0604020202020204" pitchFamily="34" charset="0"/>
              </a:rPr>
              <a:t>bez vývoje vodíku</a:t>
            </a:r>
            <a:r>
              <a:rPr lang="cs-CZ" sz="2000" dirty="0">
                <a:cs typeface="Arial" panose="020B0604020202020204" pitchFamily="34" charset="0"/>
              </a:rPr>
              <a:t>:</a:t>
            </a:r>
          </a:p>
          <a:p>
            <a:pPr algn="ctr"/>
            <a:r>
              <a:rPr lang="cs-CZ" sz="2000" dirty="0">
                <a:cs typeface="Arial" panose="020B0604020202020204" pitchFamily="34" charset="0"/>
              </a:rPr>
              <a:t>In + 4HNO</a:t>
            </a:r>
            <a:r>
              <a:rPr lang="cs-CZ" sz="2000" baseline="-25000" dirty="0">
                <a:cs typeface="Arial" panose="020B0604020202020204" pitchFamily="34" charset="0"/>
              </a:rPr>
              <a:t>3</a:t>
            </a:r>
            <a:r>
              <a:rPr lang="cs-CZ" sz="2000" dirty="0">
                <a:cs typeface="Arial" panose="020B0604020202020204" pitchFamily="34" charset="0"/>
              </a:rPr>
              <a:t> → In(NO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NO + 2H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800" dirty="0">
              <a:cs typeface="Arial" panose="020B0604020202020204" pitchFamily="34" charset="0"/>
            </a:endParaRPr>
          </a:p>
          <a:p>
            <a:pPr algn="just"/>
            <a:r>
              <a:rPr lang="cs-CZ" sz="2000" dirty="0">
                <a:cs typeface="Arial" panose="020B0604020202020204" pitchFamily="34" charset="0"/>
              </a:rPr>
              <a:t>V alkalickém prostředí vytváří trojmocné indium </a:t>
            </a:r>
            <a:r>
              <a:rPr lang="cs-CZ" sz="2000" dirty="0" err="1">
                <a:cs typeface="Arial" panose="020B0604020202020204" pitchFamily="34" charset="0"/>
              </a:rPr>
              <a:t>inditany</a:t>
            </a:r>
            <a:r>
              <a:rPr lang="cs-CZ" sz="2000" dirty="0">
                <a:cs typeface="Arial" panose="020B0604020202020204" pitchFamily="34" charset="0"/>
              </a:rPr>
              <a:t> [InO</a:t>
            </a:r>
            <a:r>
              <a:rPr lang="cs-CZ" sz="2000" baseline="-25000" dirty="0">
                <a:cs typeface="Arial" panose="020B0604020202020204" pitchFamily="34" charset="0"/>
              </a:rPr>
              <a:t>2</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 a </a:t>
            </a:r>
            <a:r>
              <a:rPr lang="cs-CZ" sz="2000" dirty="0" err="1">
                <a:cs typeface="Arial" panose="020B0604020202020204" pitchFamily="34" charset="0"/>
              </a:rPr>
              <a:t>hydroxoinditany</a:t>
            </a:r>
            <a:r>
              <a:rPr lang="cs-CZ" sz="2000" dirty="0">
                <a:cs typeface="Arial" panose="020B0604020202020204" pitchFamily="34" charset="0"/>
              </a:rPr>
              <a:t> [In(OH)</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 v kyselém prostředí vytváří inditý kation In</a:t>
            </a:r>
            <a:r>
              <a:rPr lang="cs-CZ" sz="2000" baseline="30000" dirty="0">
                <a:cs typeface="Arial" panose="020B0604020202020204" pitchFamily="34" charset="0"/>
              </a:rPr>
              <a:t>3+</a:t>
            </a:r>
            <a:r>
              <a:rPr lang="cs-CZ" sz="2000" dirty="0">
                <a:cs typeface="Arial" panose="020B0604020202020204" pitchFamily="34" charset="0"/>
              </a:rPr>
              <a:t>. </a:t>
            </a:r>
          </a:p>
        </p:txBody>
      </p:sp>
    </p:spTree>
    <p:extLst>
      <p:ext uri="{BB962C8B-B14F-4D97-AF65-F5344CB8AC3E}">
        <p14:creationId xmlns:p14="http://schemas.microsoft.com/office/powerpoint/2010/main" val="153605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9145" y="152400"/>
            <a:ext cx="8763000" cy="5324535"/>
          </a:xfrm>
          <a:prstGeom prst="rect">
            <a:avLst/>
          </a:prstGeom>
        </p:spPr>
        <p:txBody>
          <a:bodyPr wrap="square">
            <a:spAutoFit/>
          </a:bodyPr>
          <a:lstStyle/>
          <a:p>
            <a:pPr algn="just"/>
            <a:r>
              <a:rPr lang="cs-CZ" sz="2000" dirty="0">
                <a:cs typeface="Arial" panose="020B0604020202020204" pitchFamily="34" charset="0"/>
              </a:rPr>
              <a:t>Indium se koncentruje se jako příměs v sulfidech těžkých kovů. Pro průmyslovou výrobu má praktický význam jeho výskyt ve formě pevných roztoků ve sfaleritu.</a:t>
            </a:r>
          </a:p>
          <a:p>
            <a:pPr algn="just"/>
            <a:endParaRPr lang="cs-CZ" sz="2000" dirty="0">
              <a:cs typeface="Arial" panose="020B0604020202020204" pitchFamily="34" charset="0"/>
            </a:endParaRPr>
          </a:p>
          <a:p>
            <a:pPr algn="just"/>
            <a:r>
              <a:rPr lang="cs-CZ" sz="2000" dirty="0">
                <a:cs typeface="Arial" panose="020B0604020202020204" pitchFamily="34" charset="0"/>
              </a:rPr>
              <a:t>   Výroba india se provádí z odpadních produktů po destilační rafinaci zinku (elektrolýzou chloridu inditého InCl</a:t>
            </a:r>
            <a:r>
              <a:rPr lang="cs-CZ" sz="2000" baseline="-25000" dirty="0">
                <a:cs typeface="Arial" panose="020B0604020202020204" pitchFamily="34" charset="0"/>
              </a:rPr>
              <a:t>3</a:t>
            </a:r>
            <a:r>
              <a:rPr lang="cs-CZ" sz="2000" dirty="0">
                <a:cs typeface="Arial" panose="020B0604020202020204" pitchFamily="34" charset="0"/>
              </a:rPr>
              <a:t>), méně z odpadních produktů po rafinaci cínu a olova. Obvyklým způsobem získávání india je </a:t>
            </a:r>
            <a:r>
              <a:rPr lang="cs-CZ" sz="2000" b="1" dirty="0">
                <a:cs typeface="Arial" panose="020B0604020202020204" pitchFamily="34" charset="0"/>
              </a:rPr>
              <a:t>elektrolýza</a:t>
            </a:r>
            <a:r>
              <a:rPr lang="cs-CZ" sz="2000" dirty="0">
                <a:cs typeface="Arial" panose="020B0604020202020204" pitchFamily="34" charset="0"/>
              </a:rPr>
              <a:t> nebo </a:t>
            </a:r>
            <a:r>
              <a:rPr lang="cs-CZ" sz="2000" b="1" dirty="0">
                <a:cs typeface="Arial" panose="020B0604020202020204" pitchFamily="34" charset="0"/>
              </a:rPr>
              <a:t>loužení kyselinou sírovou</a:t>
            </a:r>
            <a:r>
              <a:rPr lang="cs-CZ" sz="2000" dirty="0">
                <a:cs typeface="Arial" panose="020B0604020202020204" pitchFamily="34" charset="0"/>
              </a:rPr>
              <a:t>. Z výluhu se indium získává srážením pomocí oxidu zinečnatého, sraženina je po promytí roztokem hydroxidu sodného opět rozpuštěna v kyselině sírové. Z roztoku je indium odděleno cementací hliníkem nebo zinkem jako indiová houba nebo vysráženo pomocí sulfanu:</a:t>
            </a:r>
          </a:p>
          <a:p>
            <a:pPr algn="ctr"/>
            <a:r>
              <a:rPr lang="cs-CZ" sz="2000" dirty="0">
                <a:cs typeface="Arial" panose="020B0604020202020204" pitchFamily="34" charset="0"/>
              </a:rPr>
              <a:t>In</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+ 2Al → 2In + Al</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br>
              <a:rPr lang="cs-CZ" sz="2000" dirty="0">
                <a:cs typeface="Arial" panose="020B0604020202020204" pitchFamily="34" charset="0"/>
              </a:rPr>
            </a:br>
            <a:r>
              <a:rPr lang="cs-CZ" sz="2000" dirty="0">
                <a:cs typeface="Arial" panose="020B0604020202020204" pitchFamily="34" charset="0"/>
              </a:rPr>
              <a:t>In</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+ 3Zn → 2In + 3ZnSO</a:t>
            </a:r>
            <a:r>
              <a:rPr lang="cs-CZ" sz="2000" baseline="-25000" dirty="0">
                <a:cs typeface="Arial" panose="020B0604020202020204" pitchFamily="34" charset="0"/>
              </a:rPr>
              <a:t>4</a:t>
            </a:r>
            <a:endParaRPr lang="cs-CZ" sz="2000" dirty="0">
              <a:cs typeface="Arial" panose="020B0604020202020204" pitchFamily="34" charset="0"/>
            </a:endParaRPr>
          </a:p>
          <a:p>
            <a:pPr algn="just"/>
            <a:r>
              <a:rPr lang="cs-CZ" sz="2000" dirty="0">
                <a:cs typeface="Arial" panose="020B0604020202020204" pitchFamily="34" charset="0"/>
              </a:rPr>
              <a:t>Surové indium se po přetavení </a:t>
            </a:r>
            <a:r>
              <a:rPr lang="cs-CZ" sz="2000" b="1" dirty="0">
                <a:cs typeface="Arial" panose="020B0604020202020204" pitchFamily="34" charset="0"/>
              </a:rPr>
              <a:t>rafinuje</a:t>
            </a:r>
            <a:r>
              <a:rPr lang="cs-CZ" sz="2000" dirty="0">
                <a:cs typeface="Arial" panose="020B0604020202020204" pitchFamily="34" charset="0"/>
              </a:rPr>
              <a:t> elektrolyticky, elektrolytem je roztok chloridu inditého. Produktem je indium o čistotě až 99,97%.</a:t>
            </a:r>
          </a:p>
          <a:p>
            <a:pPr algn="just"/>
            <a:r>
              <a:rPr lang="cs-CZ" sz="2000" dirty="0">
                <a:cs typeface="Arial" panose="020B0604020202020204" pitchFamily="34" charset="0"/>
              </a:rPr>
              <a:t> Starší metoda výroby kovového india spočívala v </a:t>
            </a:r>
            <a:r>
              <a:rPr lang="cs-CZ" sz="2000" b="1" dirty="0">
                <a:cs typeface="Arial" panose="020B0604020202020204" pitchFamily="34" charset="0"/>
              </a:rPr>
              <a:t>redukci oxidu inditého</a:t>
            </a:r>
            <a:r>
              <a:rPr lang="cs-CZ" sz="2000" dirty="0">
                <a:cs typeface="Arial" panose="020B0604020202020204" pitchFamily="34" charset="0"/>
              </a:rPr>
              <a:t> plynným amoniakem při teplotě 250°C:</a:t>
            </a:r>
          </a:p>
          <a:p>
            <a:pPr algn="ctr"/>
            <a:r>
              <a:rPr lang="cs-CZ" sz="2000" dirty="0">
                <a:cs typeface="Arial" panose="020B0604020202020204" pitchFamily="34" charset="0"/>
              </a:rPr>
              <a:t>In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+ 2NH</a:t>
            </a:r>
            <a:r>
              <a:rPr lang="cs-CZ" sz="2000" baseline="-25000" dirty="0">
                <a:cs typeface="Arial" panose="020B0604020202020204" pitchFamily="34" charset="0"/>
              </a:rPr>
              <a:t>3</a:t>
            </a:r>
            <a:r>
              <a:rPr lang="cs-CZ" sz="2000" dirty="0">
                <a:cs typeface="Arial" panose="020B0604020202020204" pitchFamily="34" charset="0"/>
              </a:rPr>
              <a:t> → 2In + 3H</a:t>
            </a:r>
            <a:r>
              <a:rPr lang="cs-CZ" sz="2000" baseline="-25000" dirty="0">
                <a:cs typeface="Arial" panose="020B0604020202020204" pitchFamily="34" charset="0"/>
              </a:rPr>
              <a:t>2</a:t>
            </a:r>
            <a:r>
              <a:rPr lang="cs-CZ" sz="2000" dirty="0">
                <a:cs typeface="Arial" panose="020B0604020202020204" pitchFamily="34" charset="0"/>
              </a:rPr>
              <a:t>O + N</a:t>
            </a:r>
            <a:r>
              <a:rPr lang="cs-CZ" sz="2000" baseline="-25000" dirty="0">
                <a:cs typeface="Arial" panose="020B0604020202020204" pitchFamily="34" charset="0"/>
              </a:rPr>
              <a:t>2</a:t>
            </a:r>
            <a:endParaRPr lang="cs-CZ" sz="2000" dirty="0">
              <a:cs typeface="Arial" panose="020B0604020202020204" pitchFamily="34" charset="0"/>
            </a:endParaRPr>
          </a:p>
        </p:txBody>
      </p:sp>
    </p:spTree>
    <p:extLst>
      <p:ext uri="{BB962C8B-B14F-4D97-AF65-F5344CB8AC3E}">
        <p14:creationId xmlns:p14="http://schemas.microsoft.com/office/powerpoint/2010/main" val="182156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body" idx="1"/>
          </p:nvPr>
        </p:nvSpPr>
        <p:spPr>
          <a:xfrm>
            <a:off x="304800" y="3429000"/>
            <a:ext cx="8686800" cy="2819400"/>
          </a:xfrm>
        </p:spPr>
        <p:txBody>
          <a:bodyPr>
            <a:normAutofit/>
          </a:bodyPr>
          <a:lstStyle/>
          <a:p>
            <a:pPr eaLnBrk="1" hangingPunct="1">
              <a:buFont typeface="Wingdings" pitchFamily="2" charset="2"/>
              <a:buNone/>
            </a:pPr>
            <a:r>
              <a:rPr lang="en-GB" altLang="en-US" sz="2000" dirty="0">
                <a:cs typeface="Arial" panose="020B0604020202020204" pitchFamily="34" charset="0"/>
              </a:rPr>
              <a:t>-</a:t>
            </a:r>
            <a:r>
              <a:rPr lang="cs-CZ" altLang="en-US" sz="2000" dirty="0">
                <a:cs typeface="Arial" panose="020B0604020202020204" pitchFamily="34" charset="0"/>
              </a:rPr>
              <a:t> </a:t>
            </a:r>
            <a:r>
              <a:rPr lang="en-GB" altLang="en-US" sz="2000" u="sng" dirty="0">
                <a:cs typeface="Arial" panose="020B0604020202020204" pitchFamily="34" charset="0"/>
              </a:rPr>
              <a:t>B a Al </a:t>
            </a:r>
            <a:r>
              <a:rPr lang="en-GB" altLang="en-US" sz="2000" u="sng" dirty="0" err="1">
                <a:cs typeface="Arial" panose="020B0604020202020204" pitchFamily="34" charset="0"/>
              </a:rPr>
              <a:t>tvoří</a:t>
            </a:r>
            <a:r>
              <a:rPr lang="en-GB" altLang="en-US" sz="2000" u="sng" dirty="0">
                <a:cs typeface="Arial" panose="020B0604020202020204" pitchFamily="34" charset="0"/>
              </a:rPr>
              <a:t> </a:t>
            </a:r>
            <a:r>
              <a:rPr lang="en-GB" altLang="en-US" sz="2000" u="sng" dirty="0" err="1">
                <a:cs typeface="Arial" panose="020B0604020202020204" pitchFamily="34" charset="0"/>
              </a:rPr>
              <a:t>kovalentní</a:t>
            </a:r>
            <a:r>
              <a:rPr lang="en-GB" altLang="en-US" sz="2000" u="sng" dirty="0">
                <a:cs typeface="Arial" panose="020B0604020202020204" pitchFamily="34" charset="0"/>
              </a:rPr>
              <a:t> </a:t>
            </a:r>
            <a:r>
              <a:rPr lang="en-GB" altLang="en-US" sz="2000" u="sng" dirty="0" err="1">
                <a:cs typeface="Arial" panose="020B0604020202020204" pitchFamily="34" charset="0"/>
              </a:rPr>
              <a:t>sloučeniny</a:t>
            </a:r>
            <a:r>
              <a:rPr lang="en-GB" altLang="en-US" sz="2000" u="sng" dirty="0">
                <a:cs typeface="Arial" panose="020B0604020202020204" pitchFamily="34" charset="0"/>
              </a:rPr>
              <a:t>, </a:t>
            </a:r>
            <a:r>
              <a:rPr lang="en-GB" altLang="en-US" sz="2000" u="sng" dirty="0" err="1">
                <a:cs typeface="Arial" panose="020B0604020202020204" pitchFamily="34" charset="0"/>
              </a:rPr>
              <a:t>které</a:t>
            </a:r>
            <a:r>
              <a:rPr lang="en-GB" altLang="en-US" sz="2000" u="sng" dirty="0">
                <a:cs typeface="Arial" panose="020B0604020202020204" pitchFamily="34" charset="0"/>
              </a:rPr>
              <a:t> </a:t>
            </a:r>
            <a:r>
              <a:rPr lang="en-GB" altLang="en-US" sz="2000" u="sng" dirty="0" err="1">
                <a:cs typeface="Arial" panose="020B0604020202020204" pitchFamily="34" charset="0"/>
              </a:rPr>
              <a:t>jsou</a:t>
            </a:r>
            <a:r>
              <a:rPr lang="en-GB" altLang="en-US" sz="2000" u="sng" dirty="0">
                <a:cs typeface="Arial" panose="020B0604020202020204" pitchFamily="34" charset="0"/>
              </a:rPr>
              <a:t> </a:t>
            </a:r>
            <a:r>
              <a:rPr lang="en-GB" altLang="en-US" sz="2000" u="sng" dirty="0" err="1">
                <a:cs typeface="Arial" panose="020B0604020202020204" pitchFamily="34" charset="0"/>
              </a:rPr>
              <a:t>elektronově</a:t>
            </a:r>
            <a:r>
              <a:rPr lang="en-GB" altLang="en-US" sz="2000" u="sng" dirty="0">
                <a:cs typeface="Arial" panose="020B0604020202020204" pitchFamily="34" charset="0"/>
              </a:rPr>
              <a:t> </a:t>
            </a:r>
            <a:r>
              <a:rPr lang="en-GB" altLang="en-US" sz="2000" u="sng" dirty="0" err="1">
                <a:cs typeface="Arial" panose="020B0604020202020204" pitchFamily="34" charset="0"/>
              </a:rPr>
              <a:t>deficitní</a:t>
            </a:r>
            <a:r>
              <a:rPr lang="en-GB" altLang="en-US" sz="2000" u="sng"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a:t>
            </a:r>
            <a:r>
              <a:rPr lang="en-GB" altLang="en-US" sz="2000" dirty="0" err="1">
                <a:cs typeface="Arial" panose="020B0604020202020204" pitchFamily="34" charset="0"/>
              </a:rPr>
              <a:t>chovají</a:t>
            </a:r>
            <a:r>
              <a:rPr lang="en-GB" altLang="en-US" sz="2000" dirty="0">
                <a:cs typeface="Arial" panose="020B0604020202020204" pitchFamily="34" charset="0"/>
              </a:rPr>
              <a:t> se </a:t>
            </a:r>
            <a:r>
              <a:rPr lang="en-GB" altLang="en-US" sz="2000" dirty="0" err="1">
                <a:cs typeface="Arial" panose="020B0604020202020204" pitchFamily="34" charset="0"/>
              </a:rPr>
              <a:t>jako</a:t>
            </a:r>
            <a:r>
              <a:rPr lang="en-GB" altLang="en-US" sz="2000" dirty="0">
                <a:cs typeface="Arial" panose="020B0604020202020204" pitchFamily="34" charset="0"/>
              </a:rPr>
              <a:t> </a:t>
            </a:r>
            <a:r>
              <a:rPr lang="en-GB" altLang="en-US" sz="2000" i="1" dirty="0" err="1">
                <a:cs typeface="Arial" panose="020B0604020202020204" pitchFamily="34" charset="0"/>
              </a:rPr>
              <a:t>Lewisova</a:t>
            </a:r>
            <a:r>
              <a:rPr lang="en-GB" altLang="en-US" sz="2000" i="1" dirty="0">
                <a:cs typeface="Arial" panose="020B0604020202020204" pitchFamily="34" charset="0"/>
              </a:rPr>
              <a:t> </a:t>
            </a:r>
            <a:r>
              <a:rPr lang="en-GB" altLang="en-US" sz="2000" i="1" dirty="0" err="1">
                <a:cs typeface="Arial" panose="020B0604020202020204" pitchFamily="34" charset="0"/>
              </a:rPr>
              <a:t>kyselina</a:t>
            </a:r>
            <a:r>
              <a:rPr lang="en-GB" altLang="en-US" sz="2000" dirty="0">
                <a:cs typeface="Arial" panose="020B0604020202020204" pitchFamily="34" charset="0"/>
              </a:rPr>
              <a:t>, </a:t>
            </a:r>
            <a:r>
              <a:rPr lang="en-GB" altLang="en-US" sz="2000" dirty="0" err="1">
                <a:cs typeface="Arial" panose="020B0604020202020204" pitchFamily="34" charset="0"/>
              </a:rPr>
              <a:t>mají</a:t>
            </a:r>
            <a:r>
              <a:rPr lang="en-GB" altLang="en-US" sz="2000" dirty="0">
                <a:cs typeface="Arial" panose="020B0604020202020204" pitchFamily="34" charset="0"/>
              </a:rPr>
              <a:t> </a:t>
            </a:r>
            <a:r>
              <a:rPr lang="en-GB" altLang="en-US" sz="2000" dirty="0" err="1">
                <a:cs typeface="Arial" panose="020B0604020202020204" pitchFamily="34" charset="0"/>
              </a:rPr>
              <a:t>tendenci</a:t>
            </a:r>
            <a:r>
              <a:rPr lang="en-GB" altLang="en-US" sz="2000" dirty="0">
                <a:cs typeface="Arial" panose="020B0604020202020204" pitchFamily="34" charset="0"/>
              </a:rPr>
              <a:t> </a:t>
            </a:r>
            <a:r>
              <a:rPr lang="en-GB" altLang="en-US" sz="2000" dirty="0" err="1">
                <a:cs typeface="Arial" panose="020B0604020202020204" pitchFamily="34" charset="0"/>
              </a:rPr>
              <a:t>doplnit</a:t>
            </a:r>
            <a:r>
              <a:rPr lang="en-GB" altLang="en-US" sz="2000" dirty="0">
                <a:cs typeface="Arial" panose="020B0604020202020204" pitchFamily="34" charset="0"/>
              </a:rPr>
              <a:t> sextet </a:t>
            </a:r>
            <a:r>
              <a:rPr lang="en-GB" altLang="en-US" sz="2000" dirty="0" err="1">
                <a:cs typeface="Arial" panose="020B0604020202020204" pitchFamily="34" charset="0"/>
              </a:rPr>
              <a:t>elektronů</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oktet</a:t>
            </a:r>
            <a:r>
              <a:rPr lang="en-GB" altLang="en-US" sz="2000" dirty="0">
                <a:cs typeface="Arial" panose="020B0604020202020204" pitchFamily="34" charset="0"/>
              </a:rPr>
              <a:t> </a:t>
            </a:r>
            <a:r>
              <a:rPr lang="en-GB" altLang="en-US" sz="2000" dirty="0" err="1">
                <a:cs typeface="Arial" panose="020B0604020202020204" pitchFamily="34" charset="0"/>
              </a:rPr>
              <a:t>tvorbou</a:t>
            </a:r>
            <a:r>
              <a:rPr lang="en-GB" altLang="en-US" sz="2000" dirty="0">
                <a:cs typeface="Arial" panose="020B0604020202020204" pitchFamily="34" charset="0"/>
              </a:rPr>
              <a:t> </a:t>
            </a:r>
            <a:r>
              <a:rPr lang="en-GB" altLang="en-US" sz="2000" dirty="0" err="1">
                <a:cs typeface="Arial" panose="020B0604020202020204" pitchFamily="34" charset="0"/>
              </a:rPr>
              <a:t>komplex</a:t>
            </a:r>
            <a:r>
              <a:rPr lang="en-GB" altLang="en-US" sz="2000" dirty="0">
                <a:cs typeface="Arial" panose="020B0604020202020204" pitchFamily="34" charset="0"/>
              </a:rPr>
              <a:t>. </a:t>
            </a:r>
            <a:r>
              <a:rPr lang="en-GB" altLang="en-US" sz="2000" dirty="0" err="1">
                <a:cs typeface="Arial" panose="020B0604020202020204" pitchFamily="34" charset="0"/>
              </a:rPr>
              <a:t>aniontu</a:t>
            </a:r>
            <a:r>
              <a:rPr lang="en-GB" altLang="en-US" sz="2000" dirty="0">
                <a:cs typeface="Arial" panose="020B0604020202020204" pitchFamily="34" charset="0"/>
              </a:rPr>
              <a:t>, </a:t>
            </a:r>
            <a:r>
              <a:rPr lang="en-GB" altLang="en-US" sz="2000" dirty="0" err="1">
                <a:cs typeface="Arial" panose="020B0604020202020204" pitchFamily="34" charset="0"/>
              </a:rPr>
              <a:t>např</a:t>
            </a:r>
            <a:r>
              <a:rPr lang="en-GB" altLang="en-US" sz="2000" dirty="0">
                <a:cs typeface="Arial" panose="020B0604020202020204" pitchFamily="34" charset="0"/>
              </a:rPr>
              <a:t>.:</a:t>
            </a:r>
          </a:p>
          <a:p>
            <a:pPr algn="ctr" eaLnBrk="1" hangingPunct="1">
              <a:buFont typeface="Wingdings" pitchFamily="2" charset="2"/>
              <a:buNone/>
            </a:pPr>
            <a:r>
              <a:rPr lang="cs-CZ" altLang="en-US" sz="2000" dirty="0">
                <a:cs typeface="Arial" panose="020B0604020202020204" pitchFamily="34" charset="0"/>
              </a:rPr>
              <a:t>	</a:t>
            </a:r>
            <a:r>
              <a:rPr lang="en-GB" altLang="en-US" sz="2000" dirty="0">
                <a:cs typeface="Arial" panose="020B0604020202020204" pitchFamily="34" charset="0"/>
              </a:rPr>
              <a:t>BF</a:t>
            </a:r>
            <a:r>
              <a:rPr lang="en-GB" altLang="en-US" sz="2000" baseline="-25000" dirty="0">
                <a:cs typeface="Arial" panose="020B0604020202020204" pitchFamily="34" charset="0"/>
              </a:rPr>
              <a:t>3</a:t>
            </a:r>
            <a:r>
              <a:rPr lang="en-GB" altLang="en-US" sz="2000" dirty="0">
                <a:cs typeface="Arial" panose="020B0604020202020204" pitchFamily="34" charset="0"/>
              </a:rPr>
              <a:t> + F</a:t>
            </a:r>
            <a:r>
              <a:rPr lang="en-GB" altLang="en-US" sz="2000" baseline="30000" dirty="0">
                <a:cs typeface="Arial" panose="020B0604020202020204" pitchFamily="34" charset="0"/>
              </a:rPr>
              <a:t>-</a:t>
            </a:r>
            <a:r>
              <a:rPr lang="en-GB" altLang="en-US" sz="2000"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[BF</a:t>
            </a:r>
            <a:r>
              <a:rPr lang="en-GB" altLang="en-US" sz="2000" baseline="-25000" dirty="0">
                <a:cs typeface="Arial" panose="020B0604020202020204" pitchFamily="34" charset="0"/>
              </a:rPr>
              <a:t>4</a:t>
            </a:r>
            <a:r>
              <a:rPr lang="en-GB" altLang="en-US" sz="2000" dirty="0">
                <a:cs typeface="Arial" panose="020B0604020202020204" pitchFamily="34" charset="0"/>
              </a:rPr>
              <a:t>]</a:t>
            </a:r>
            <a:r>
              <a:rPr lang="en-GB" altLang="en-US" sz="2000" baseline="30000" dirty="0">
                <a:cs typeface="Arial" panose="020B0604020202020204" pitchFamily="34" charset="0"/>
                <a:sym typeface="Symbol" pitchFamily="18" charset="2"/>
              </a:rPr>
              <a:t></a:t>
            </a:r>
          </a:p>
          <a:p>
            <a:pPr eaLnBrk="1" hangingPunct="1">
              <a:buFont typeface="Wingdings" pitchFamily="2" charset="2"/>
              <a:buNone/>
            </a:pPr>
            <a:endParaRPr lang="en-GB" altLang="en-US" sz="2000" baseline="30000" dirty="0">
              <a:cs typeface="Arial" panose="020B0604020202020204" pitchFamily="34" charset="0"/>
              <a:sym typeface="Symbol" pitchFamily="18" charset="2"/>
            </a:endParaRPr>
          </a:p>
          <a:p>
            <a:pPr>
              <a:buNone/>
            </a:pPr>
            <a:r>
              <a:rPr lang="en-GB" altLang="en-US" sz="2000" dirty="0">
                <a:cs typeface="Arial" panose="020B0604020202020204" pitchFamily="34" charset="0"/>
              </a:rPr>
              <a:t>- </a:t>
            </a:r>
            <a:r>
              <a:rPr lang="en-GB" altLang="en-US" sz="2000" dirty="0" err="1">
                <a:cs typeface="Arial" panose="020B0604020202020204" pitchFamily="34" charset="0"/>
              </a:rPr>
              <a:t>naproti</a:t>
            </a:r>
            <a:r>
              <a:rPr lang="en-GB" altLang="en-US" sz="2000" dirty="0">
                <a:cs typeface="Arial" panose="020B0604020202020204" pitchFamily="34" charset="0"/>
              </a:rPr>
              <a:t> </a:t>
            </a:r>
            <a:r>
              <a:rPr lang="en-GB" altLang="en-US" sz="2000" dirty="0" err="1">
                <a:cs typeface="Arial" panose="020B0604020202020204" pitchFamily="34" charset="0"/>
              </a:rPr>
              <a:t>tomu</a:t>
            </a:r>
            <a:r>
              <a:rPr lang="en-GB" altLang="en-US" sz="2000" dirty="0">
                <a:cs typeface="Arial" panose="020B0604020202020204" pitchFamily="34" charset="0"/>
              </a:rPr>
              <a:t> </a:t>
            </a:r>
            <a:r>
              <a:rPr lang="en-GB" altLang="en-US" sz="2000" u="sng" dirty="0">
                <a:cs typeface="Arial" panose="020B0604020202020204" pitchFamily="34" charset="0"/>
              </a:rPr>
              <a:t>Tl se </a:t>
            </a:r>
            <a:r>
              <a:rPr lang="en-GB" altLang="en-US" sz="2000" u="sng" dirty="0" err="1">
                <a:cs typeface="Arial" panose="020B0604020202020204" pitchFamily="34" charset="0"/>
              </a:rPr>
              <a:t>chová</a:t>
            </a:r>
            <a:r>
              <a:rPr lang="en-GB" altLang="en-US" sz="2000" u="sng" dirty="0">
                <a:cs typeface="Arial" panose="020B0604020202020204" pitchFamily="34" charset="0"/>
              </a:rPr>
              <a:t> </a:t>
            </a:r>
            <a:r>
              <a:rPr lang="en-GB" altLang="en-US" sz="2000" u="sng" dirty="0" err="1">
                <a:cs typeface="Arial" panose="020B0604020202020204" pitchFamily="34" charset="0"/>
              </a:rPr>
              <a:t>jako</a:t>
            </a:r>
            <a:r>
              <a:rPr lang="en-GB" altLang="en-US" sz="2000" u="sng" dirty="0">
                <a:cs typeface="Arial" panose="020B0604020202020204" pitchFamily="34" charset="0"/>
              </a:rPr>
              <a:t> </a:t>
            </a:r>
            <a:r>
              <a:rPr lang="en-GB" altLang="en-US" sz="2000" u="sng" dirty="0" err="1">
                <a:cs typeface="Arial" panose="020B0604020202020204" pitchFamily="34" charset="0"/>
              </a:rPr>
              <a:t>alkalický</a:t>
            </a:r>
            <a:r>
              <a:rPr lang="en-GB" altLang="en-US" sz="2000" u="sng" dirty="0">
                <a:cs typeface="Arial" panose="020B0604020202020204" pitchFamily="34" charset="0"/>
              </a:rPr>
              <a:t> </a:t>
            </a:r>
            <a:r>
              <a:rPr lang="en-GB" altLang="en-US" sz="2000" u="sng" dirty="0" err="1">
                <a:cs typeface="Arial" panose="020B0604020202020204" pitchFamily="34" charset="0"/>
              </a:rPr>
              <a:t>kov</a:t>
            </a:r>
            <a:r>
              <a:rPr lang="en-GB" altLang="en-US" sz="2000" u="sng" dirty="0">
                <a:cs typeface="Arial" panose="020B0604020202020204" pitchFamily="34" charset="0"/>
              </a:rPr>
              <a:t> </a:t>
            </a:r>
            <a:r>
              <a:rPr lang="en-GB" altLang="en-US" sz="2000" dirty="0">
                <a:cs typeface="Arial" panose="020B0604020202020204" pitchFamily="34" charset="0"/>
              </a:rPr>
              <a:t>(</a:t>
            </a:r>
            <a:r>
              <a:rPr lang="en-GB" altLang="en-US" sz="2000" dirty="0" err="1">
                <a:cs typeface="Arial" panose="020B0604020202020204" pitchFamily="34" charset="0"/>
              </a:rPr>
              <a:t>typicky</a:t>
            </a:r>
            <a:r>
              <a:rPr lang="en-GB" altLang="en-US" sz="2000" dirty="0">
                <a:cs typeface="Arial" panose="020B0604020202020204" pitchFamily="34" charset="0"/>
              </a:rPr>
              <a:t> </a:t>
            </a:r>
            <a:r>
              <a:rPr lang="en-GB" altLang="en-US" sz="2000" dirty="0" err="1">
                <a:cs typeface="Arial" panose="020B0604020202020204" pitchFamily="34" charset="0"/>
              </a:rPr>
              <a:t>iontová</a:t>
            </a:r>
            <a:r>
              <a:rPr lang="en-GB" altLang="en-US" sz="2000" dirty="0">
                <a:cs typeface="Arial" panose="020B0604020202020204" pitchFamily="34" charset="0"/>
              </a:rPr>
              <a:t> </a:t>
            </a:r>
            <a:r>
              <a:rPr lang="en-GB" altLang="en-US" sz="2000" dirty="0" err="1">
                <a:cs typeface="Arial" panose="020B0604020202020204" pitchFamily="34" charset="0"/>
              </a:rPr>
              <a:t>vazba</a:t>
            </a:r>
            <a:r>
              <a:rPr lang="en-GB" altLang="en-US" sz="2000" dirty="0">
                <a:cs typeface="Arial" panose="020B0604020202020204" pitchFamily="34" charset="0"/>
              </a:rPr>
              <a:t>)</a:t>
            </a:r>
          </a:p>
          <a:p>
            <a:pPr>
              <a:buNone/>
            </a:pPr>
            <a:r>
              <a:rPr lang="cs-CZ" altLang="en-US"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stálost</a:t>
            </a:r>
            <a:r>
              <a:rPr lang="en-GB" altLang="en-US" sz="2000" dirty="0">
                <a:cs typeface="Arial" panose="020B0604020202020204" pitchFamily="34" charset="0"/>
              </a:rPr>
              <a:t> </a:t>
            </a:r>
            <a:r>
              <a:rPr lang="en-GB" altLang="en-US" sz="2000" dirty="0" err="1">
                <a:cs typeface="Arial" panose="020B0604020202020204" pitchFamily="34" charset="0"/>
              </a:rPr>
              <a:t>mocenství</a:t>
            </a:r>
            <a:r>
              <a:rPr lang="en-GB" altLang="en-US" sz="2000" dirty="0">
                <a:cs typeface="Arial" panose="020B0604020202020204" pitchFamily="34" charset="0"/>
              </a:rPr>
              <a:t> +III </a:t>
            </a:r>
            <a:r>
              <a:rPr lang="en-GB" altLang="en-US" sz="2000" dirty="0" err="1">
                <a:cs typeface="Arial" panose="020B0604020202020204" pitchFamily="34" charset="0"/>
              </a:rPr>
              <a:t>podél</a:t>
            </a:r>
            <a:r>
              <a:rPr lang="en-GB" altLang="en-US" sz="2000" dirty="0">
                <a:cs typeface="Arial" panose="020B0604020202020204" pitchFamily="34" charset="0"/>
              </a:rPr>
              <a:t> </a:t>
            </a:r>
            <a:r>
              <a:rPr lang="en-GB" altLang="en-US" sz="2000" dirty="0" err="1">
                <a:cs typeface="Arial" panose="020B0604020202020204" pitchFamily="34" charset="0"/>
              </a:rPr>
              <a:t>skupiny</a:t>
            </a:r>
            <a:r>
              <a:rPr lang="en-GB" altLang="en-US" sz="2000" dirty="0">
                <a:cs typeface="Arial" panose="020B0604020202020204" pitchFamily="34" charset="0"/>
              </a:rPr>
              <a:t> </a:t>
            </a:r>
            <a:r>
              <a:rPr lang="en-GB" altLang="en-US" sz="2000" dirty="0" err="1">
                <a:cs typeface="Arial" panose="020B0604020202020204" pitchFamily="34" charset="0"/>
              </a:rPr>
              <a:t>klesá</a:t>
            </a:r>
            <a:r>
              <a:rPr lang="en-GB" altLang="en-US" sz="2000" dirty="0">
                <a:cs typeface="Arial" panose="020B0604020202020204" pitchFamily="34" charset="0"/>
              </a:rPr>
              <a:t> a </a:t>
            </a:r>
            <a:r>
              <a:rPr lang="en-GB" altLang="en-US" sz="2000" dirty="0" err="1">
                <a:cs typeface="Arial" panose="020B0604020202020204" pitchFamily="34" charset="0"/>
              </a:rPr>
              <a:t>roste</a:t>
            </a:r>
            <a:r>
              <a:rPr lang="en-GB" altLang="en-US" sz="2000" dirty="0">
                <a:cs typeface="Arial" panose="020B0604020202020204" pitchFamily="34" charset="0"/>
              </a:rPr>
              <a:t> </a:t>
            </a:r>
            <a:r>
              <a:rPr lang="en-GB" altLang="en-US" sz="2000" dirty="0" err="1">
                <a:cs typeface="Arial" panose="020B0604020202020204" pitchFamily="34" charset="0"/>
              </a:rPr>
              <a:t>stálost</a:t>
            </a:r>
            <a:r>
              <a:rPr lang="en-GB" altLang="en-US" sz="2000" dirty="0">
                <a:cs typeface="Arial" panose="020B0604020202020204" pitchFamily="34" charset="0"/>
              </a:rPr>
              <a:t> +I</a:t>
            </a:r>
            <a:endParaRPr lang="cs-CZ" altLang="en-US" sz="2000" dirty="0">
              <a:cs typeface="Arial" panose="020B0604020202020204" pitchFamily="34" charset="0"/>
            </a:endParaRPr>
          </a:p>
          <a:p>
            <a:pPr>
              <a:buNone/>
            </a:pPr>
            <a:r>
              <a:rPr lang="cs-CZ" altLang="en-US" sz="2000" dirty="0">
                <a:cs typeface="Arial" panose="020B0604020202020204" pitchFamily="34" charset="0"/>
              </a:rPr>
              <a:t>	</a:t>
            </a:r>
            <a:r>
              <a:rPr lang="en-GB" altLang="en-US" sz="2000" dirty="0">
                <a:cs typeface="Arial" panose="020B0604020202020204" pitchFamily="34" charset="0"/>
              </a:rPr>
              <a:t>(u Tl je +I </a:t>
            </a:r>
            <a:r>
              <a:rPr lang="en-GB" altLang="en-US" sz="2000" dirty="0" err="1">
                <a:cs typeface="Arial" panose="020B0604020202020204" pitchFamily="34" charset="0"/>
              </a:rPr>
              <a:t>velmi</a:t>
            </a:r>
            <a:r>
              <a:rPr lang="en-GB" altLang="en-US" sz="2000" dirty="0">
                <a:cs typeface="Arial" panose="020B0604020202020204" pitchFamily="34" charset="0"/>
              </a:rPr>
              <a:t> </a:t>
            </a:r>
            <a:r>
              <a:rPr lang="en-GB" altLang="en-US" sz="2000" dirty="0" err="1">
                <a:cs typeface="Arial" panose="020B0604020202020204" pitchFamily="34" charset="0"/>
              </a:rPr>
              <a:t>stálé</a:t>
            </a:r>
            <a:r>
              <a:rPr lang="en-GB" altLang="en-US" sz="2000" dirty="0">
                <a:cs typeface="Arial" panose="020B0604020202020204" pitchFamily="34" charset="0"/>
              </a:rPr>
              <a:t> – </a:t>
            </a:r>
            <a:r>
              <a:rPr lang="en-GB" altLang="en-US" sz="2000" dirty="0" err="1">
                <a:cs typeface="Arial" panose="020B0604020202020204" pitchFamily="34" charset="0"/>
              </a:rPr>
              <a:t>vliv</a:t>
            </a:r>
            <a:r>
              <a:rPr lang="en-GB" altLang="en-US" sz="2000" dirty="0">
                <a:cs typeface="Arial" panose="020B0604020202020204" pitchFamily="34" charset="0"/>
              </a:rPr>
              <a:t> </a:t>
            </a:r>
            <a:r>
              <a:rPr lang="cs-CZ" altLang="en-US" sz="2000" dirty="0">
                <a:cs typeface="Arial" panose="020B0604020202020204" pitchFamily="34" charset="0"/>
              </a:rPr>
              <a:t>relativistického </a:t>
            </a:r>
            <a:r>
              <a:rPr lang="en-GB" altLang="en-US" sz="2000" dirty="0">
                <a:cs typeface="Arial" panose="020B0604020202020204" pitchFamily="34" charset="0"/>
              </a:rPr>
              <a:t>e</a:t>
            </a:r>
            <a:r>
              <a:rPr lang="cs-CZ" altLang="en-US" sz="2000" dirty="0" err="1">
                <a:cs typeface="Arial" panose="020B0604020202020204" pitchFamily="34" charset="0"/>
              </a:rPr>
              <a:t>fektu</a:t>
            </a:r>
            <a:r>
              <a:rPr lang="en-GB" altLang="en-US" sz="2000" dirty="0">
                <a:cs typeface="Arial" panose="020B0604020202020204" pitchFamily="34" charset="0"/>
              </a:rPr>
              <a:t>)</a:t>
            </a:r>
            <a:endParaRPr lang="cs-CZ" altLang="en-US" sz="2000" dirty="0">
              <a:cs typeface="Arial" panose="020B0604020202020204" pitchFamily="34" charset="0"/>
            </a:endParaRPr>
          </a:p>
          <a:p>
            <a:pPr eaLnBrk="1" hangingPunct="1">
              <a:buFont typeface="Wingdings" pitchFamily="2" charset="2"/>
              <a:buNone/>
            </a:pPr>
            <a:endParaRPr lang="cs-CZ" altLang="en-US" sz="2000" baseline="30000" dirty="0">
              <a:cs typeface="Arial" panose="020B0604020202020204" pitchFamily="34" charset="0"/>
              <a:sym typeface="Symbol" pitchFamily="18" charset="2"/>
            </a:endParaRPr>
          </a:p>
        </p:txBody>
      </p:sp>
      <p:pic>
        <p:nvPicPr>
          <p:cNvPr id="4" name="Picture 4" descr="Periodic Table Of Elements Boron Family - About Elements">
            <a:extLst>
              <a:ext uri="{FF2B5EF4-FFF2-40B4-BE49-F238E27FC236}">
                <a16:creationId xmlns:a16="http://schemas.microsoft.com/office/drawing/2014/main" id="{3533FF39-6B6E-4571-B6BD-89A574051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985451" cy="264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990600"/>
            <a:ext cx="8610600" cy="4708981"/>
          </a:xfrm>
          <a:prstGeom prst="rect">
            <a:avLst/>
          </a:prstGeom>
        </p:spPr>
        <p:txBody>
          <a:bodyPr wrap="square">
            <a:spAutoFit/>
          </a:bodyPr>
          <a:lstStyle/>
          <a:p>
            <a:pPr algn="just"/>
            <a:r>
              <a:rPr lang="cs-CZ" sz="2000" dirty="0">
                <a:cs typeface="Arial" panose="020B0604020202020204" pitchFamily="34" charset="0"/>
              </a:rPr>
              <a:t>  Indium se ve slitině s bismutem používá na zubní plomby. </a:t>
            </a:r>
          </a:p>
          <a:p>
            <a:pPr algn="just"/>
            <a:r>
              <a:rPr lang="cs-CZ" sz="2000" dirty="0">
                <a:cs typeface="Arial" panose="020B0604020202020204" pitchFamily="34" charset="0"/>
              </a:rPr>
              <a:t>  Během 2. světové války se používalo k </a:t>
            </a:r>
            <a:r>
              <a:rPr lang="cs-CZ" sz="2000" u="sng" dirty="0">
                <a:cs typeface="Arial" panose="020B0604020202020204" pitchFamily="34" charset="0"/>
              </a:rPr>
              <a:t>pokovování ložisek </a:t>
            </a:r>
            <a:r>
              <a:rPr lang="cs-CZ" sz="2000" dirty="0">
                <a:cs typeface="Arial" panose="020B0604020202020204" pitchFamily="34" charset="0"/>
              </a:rPr>
              <a:t>pro letecké motory. </a:t>
            </a:r>
          </a:p>
          <a:p>
            <a:pPr algn="just"/>
            <a:r>
              <a:rPr lang="cs-CZ" sz="2000" dirty="0">
                <a:cs typeface="Arial" panose="020B0604020202020204" pitchFamily="34" charset="0"/>
              </a:rPr>
              <a:t>  Indiem se pokovují nejkvalitnější </a:t>
            </a:r>
            <a:r>
              <a:rPr lang="cs-CZ" sz="2000" u="sng" dirty="0">
                <a:cs typeface="Arial" panose="020B0604020202020204" pitchFamily="34" charset="0"/>
              </a:rPr>
              <a:t>zrcadla</a:t>
            </a:r>
            <a:r>
              <a:rPr lang="cs-CZ" sz="2000" dirty="0">
                <a:cs typeface="Arial" panose="020B0604020202020204" pitchFamily="34" charset="0"/>
              </a:rPr>
              <a:t> pro náročné použití. </a:t>
            </a:r>
          </a:p>
          <a:p>
            <a:pPr algn="just"/>
            <a:r>
              <a:rPr lang="cs-CZ" sz="2000" dirty="0">
                <a:cs typeface="Arial" panose="020B0604020202020204" pitchFamily="34" charset="0"/>
              </a:rPr>
              <a:t>  Slitiny india s olovem nebo </a:t>
            </a:r>
            <a:r>
              <a:rPr lang="cs-CZ" sz="2000" u="sng" dirty="0">
                <a:cs typeface="Arial" panose="020B0604020202020204" pitchFamily="34" charset="0"/>
              </a:rPr>
              <a:t>zlatem</a:t>
            </a:r>
            <a:r>
              <a:rPr lang="cs-CZ" sz="2000" dirty="0">
                <a:cs typeface="Arial" panose="020B0604020202020204" pitchFamily="34" charset="0"/>
              </a:rPr>
              <a:t> dobře smáčejí sklo a zachovávají si mechanické vlastnosti i za velmi nízkých teplot, slouží k výrobě těsnění skleněných průzorů pro vysoké vakuum a nízké teploty </a:t>
            </a:r>
            <a:r>
              <a:rPr lang="cs-CZ" sz="2000" i="1" dirty="0">
                <a:cs typeface="Arial" panose="020B0604020202020204" pitchFamily="34" charset="0"/>
              </a:rPr>
              <a:t>(urychlovače částic, kosmické lodě)</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V současnosti se indium ve formě fosfidu </a:t>
            </a:r>
            <a:r>
              <a:rPr lang="cs-CZ" sz="2000" dirty="0" err="1">
                <a:cs typeface="Arial" panose="020B0604020202020204" pitchFamily="34" charset="0"/>
              </a:rPr>
              <a:t>InP</a:t>
            </a:r>
            <a:r>
              <a:rPr lang="cs-CZ" sz="2000" dirty="0">
                <a:cs typeface="Arial" panose="020B0604020202020204" pitchFamily="34" charset="0"/>
              </a:rPr>
              <a:t> a pevného roztoku směsného oxidu In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·SnO</a:t>
            </a:r>
            <a:r>
              <a:rPr lang="cs-CZ" sz="2000" baseline="-25000" dirty="0">
                <a:cs typeface="Arial" panose="020B0604020202020204" pitchFamily="34" charset="0"/>
              </a:rPr>
              <a:t>2</a:t>
            </a:r>
            <a:r>
              <a:rPr lang="cs-CZ" sz="2000" dirty="0">
                <a:cs typeface="Arial" panose="020B0604020202020204" pitchFamily="34" charset="0"/>
              </a:rPr>
              <a:t> </a:t>
            </a:r>
            <a:r>
              <a:rPr lang="cs-CZ" sz="2000" i="1" dirty="0">
                <a:cs typeface="Arial" panose="020B0604020202020204" pitchFamily="34" charset="0"/>
              </a:rPr>
              <a:t>(ITO - Indium Tin Oxide) </a:t>
            </a:r>
            <a:r>
              <a:rPr lang="cs-CZ" sz="2000" dirty="0">
                <a:cs typeface="Arial" panose="020B0604020202020204" pitchFamily="34" charset="0"/>
              </a:rPr>
              <a:t>stále více využívá k výrobě </a:t>
            </a:r>
            <a:r>
              <a:rPr lang="cs-CZ" sz="2000" u="sng" dirty="0">
                <a:cs typeface="Arial" panose="020B0604020202020204" pitchFamily="34" charset="0"/>
              </a:rPr>
              <a:t>tenkovrstvých fotoelektrických článků</a:t>
            </a:r>
            <a:r>
              <a:rPr lang="cs-CZ" sz="2000" dirty="0">
                <a:cs typeface="Arial" panose="020B0604020202020204" pitchFamily="34" charset="0"/>
              </a:rPr>
              <a:t> CIGS pro trubicové </a:t>
            </a:r>
            <a:r>
              <a:rPr lang="cs-CZ" sz="2000" dirty="0" err="1">
                <a:cs typeface="Arial" panose="020B0604020202020204" pitchFamily="34" charset="0"/>
              </a:rPr>
              <a:t>fotovoltaické</a:t>
            </a:r>
            <a:r>
              <a:rPr lang="cs-CZ" sz="2000" dirty="0">
                <a:cs typeface="Arial" panose="020B0604020202020204" pitchFamily="34" charset="0"/>
              </a:rPr>
              <a:t> panely, LED diody, LCD displeje, dotykové obrazovky a dalších polovodičové součástky.</a:t>
            </a:r>
          </a:p>
          <a:p>
            <a:pPr algn="just"/>
            <a:endParaRPr lang="cs-CZ" sz="2000" dirty="0">
              <a:cs typeface="Arial" panose="020B0604020202020204" pitchFamily="34" charset="0"/>
            </a:endParaRPr>
          </a:p>
          <a:p>
            <a:pPr algn="just"/>
            <a:r>
              <a:rPr lang="cs-CZ" sz="2000" dirty="0">
                <a:cs typeface="Arial" panose="020B0604020202020204" pitchFamily="34" charset="0"/>
              </a:rPr>
              <a:t>Radioaktivní izotop </a:t>
            </a:r>
            <a:r>
              <a:rPr lang="cs-CZ" sz="2000" baseline="30000" dirty="0">
                <a:cs typeface="Arial" panose="020B0604020202020204" pitchFamily="34" charset="0"/>
              </a:rPr>
              <a:t>115</a:t>
            </a:r>
            <a:r>
              <a:rPr lang="cs-CZ" sz="2000" dirty="0">
                <a:cs typeface="Arial" panose="020B0604020202020204" pitchFamily="34" charset="0"/>
              </a:rPr>
              <a:t>In se používá jako součást detektoru neutrin.</a:t>
            </a:r>
          </a:p>
          <a:p>
            <a:pPr algn="just"/>
            <a:endParaRPr lang="cs-CZ" sz="2000" dirty="0">
              <a:cs typeface="Arial" panose="020B0604020202020204" pitchFamily="34" charset="0"/>
            </a:endParaRPr>
          </a:p>
        </p:txBody>
      </p:sp>
      <p:sp>
        <p:nvSpPr>
          <p:cNvPr id="3" name="TextovéPole 2">
            <a:extLst>
              <a:ext uri="{FF2B5EF4-FFF2-40B4-BE49-F238E27FC236}">
                <a16:creationId xmlns:a16="http://schemas.microsoft.com/office/drawing/2014/main" id="{391DAB34-7D86-2359-89E2-7E26AEFC6CAC}"/>
              </a:ext>
            </a:extLst>
          </p:cNvPr>
          <p:cNvSpPr txBox="1"/>
          <p:nvPr/>
        </p:nvSpPr>
        <p:spPr>
          <a:xfrm>
            <a:off x="228600" y="304800"/>
            <a:ext cx="4572000" cy="400110"/>
          </a:xfrm>
          <a:prstGeom prst="rect">
            <a:avLst/>
          </a:prstGeom>
          <a:noFill/>
        </p:spPr>
        <p:txBody>
          <a:bodyPr wrap="square">
            <a:spAutoFit/>
          </a:bodyPr>
          <a:lstStyle/>
          <a:p>
            <a:r>
              <a:rPr lang="cs-CZ" sz="2000" b="1" dirty="0">
                <a:cs typeface="Arial" panose="020B0604020202020204" pitchFamily="34" charset="0"/>
              </a:rPr>
              <a:t>Použití india</a:t>
            </a:r>
            <a:endParaRPr lang="cs-CZ" sz="2000" b="1" dirty="0"/>
          </a:p>
        </p:txBody>
      </p:sp>
    </p:spTree>
    <p:extLst>
      <p:ext uri="{BB962C8B-B14F-4D97-AF65-F5344CB8AC3E}">
        <p14:creationId xmlns:p14="http://schemas.microsoft.com/office/powerpoint/2010/main" val="297061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274290"/>
            <a:ext cx="8991600" cy="6309420"/>
          </a:xfrm>
          <a:prstGeom prst="rect">
            <a:avLst/>
          </a:prstGeom>
        </p:spPr>
        <p:txBody>
          <a:bodyPr wrap="square">
            <a:spAutoFit/>
          </a:bodyPr>
          <a:lstStyle/>
          <a:p>
            <a:pPr algn="ctr"/>
            <a:r>
              <a:rPr lang="cs-CZ" sz="2800" b="1" dirty="0">
                <a:cs typeface="Arial" panose="020B0604020202020204" pitchFamily="34" charset="0"/>
              </a:rPr>
              <a:t>Thallium</a:t>
            </a:r>
          </a:p>
          <a:p>
            <a:pPr algn="just"/>
            <a:endParaRPr lang="cs-CZ" sz="1000" dirty="0">
              <a:cs typeface="Arial" panose="020B0604020202020204" pitchFamily="34" charset="0"/>
            </a:endParaRPr>
          </a:p>
          <a:p>
            <a:pPr algn="just"/>
            <a:r>
              <a:rPr lang="cs-CZ" sz="2000" dirty="0">
                <a:cs typeface="Arial" panose="020B0604020202020204" pitchFamily="34" charset="0"/>
              </a:rPr>
              <a:t>  je stříbřitě bílý, lesklý a velmi měkký kov. Patří mezi supravodiče I. typu. Na vzduchu se povrch kovu samovolně pokrývá tmavě šedou vrstvou oxidu </a:t>
            </a:r>
            <a:r>
              <a:rPr lang="cs-CZ" sz="2000" dirty="0" err="1">
                <a:cs typeface="Arial" panose="020B0604020202020204" pitchFamily="34" charset="0"/>
              </a:rPr>
              <a:t>thallného</a:t>
            </a:r>
            <a:r>
              <a:rPr lang="cs-CZ" sz="2000" dirty="0">
                <a:cs typeface="Arial" panose="020B0604020202020204" pitchFamily="34" charset="0"/>
              </a:rPr>
              <a:t> Tl</a:t>
            </a:r>
            <a:r>
              <a:rPr lang="cs-CZ" sz="2000" baseline="-25000" dirty="0">
                <a:cs typeface="Arial" panose="020B0604020202020204" pitchFamily="34" charset="0"/>
              </a:rPr>
              <a:t>2</a:t>
            </a:r>
            <a:r>
              <a:rPr lang="cs-CZ" sz="2000" dirty="0">
                <a:cs typeface="Arial" panose="020B0604020202020204" pitchFamily="34" charset="0"/>
              </a:rPr>
              <a:t>O a oxidu thallitéhoTl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ze kterých působením vzdušné vlhkosti postupně vzniká žlutý hydroxid </a:t>
            </a:r>
            <a:r>
              <a:rPr lang="cs-CZ" sz="2000" dirty="0" err="1">
                <a:cs typeface="Arial" panose="020B0604020202020204" pitchFamily="34" charset="0"/>
              </a:rPr>
              <a:t>thallný</a:t>
            </a:r>
            <a:r>
              <a:rPr lang="cs-CZ" sz="2000" dirty="0">
                <a:cs typeface="Arial" panose="020B0604020202020204" pitchFamily="34" charset="0"/>
              </a:rPr>
              <a:t> </a:t>
            </a:r>
            <a:r>
              <a:rPr lang="cs-CZ" sz="2000" dirty="0" err="1">
                <a:cs typeface="Arial" panose="020B0604020202020204" pitchFamily="34" charset="0"/>
              </a:rPr>
              <a:t>TlOH</a:t>
            </a:r>
            <a:r>
              <a:rPr lang="cs-CZ" sz="20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Ve sloučeninách vystupuje thallium </a:t>
            </a:r>
            <a:r>
              <a:rPr lang="cs-CZ" sz="2000" u="sng" dirty="0">
                <a:cs typeface="Arial" panose="020B0604020202020204" pitchFamily="34" charset="0"/>
              </a:rPr>
              <a:t>převážně v oxidačním stupni I</a:t>
            </a:r>
            <a:r>
              <a:rPr lang="cs-CZ" sz="2000" dirty="0">
                <a:cs typeface="Arial" panose="020B0604020202020204" pitchFamily="34" charset="0"/>
              </a:rPr>
              <a:t>, chemické vlastnosti </a:t>
            </a:r>
            <a:r>
              <a:rPr lang="cs-CZ" sz="2000" dirty="0" err="1">
                <a:cs typeface="Arial" panose="020B0604020202020204" pitchFamily="34" charset="0"/>
              </a:rPr>
              <a:t>thalných</a:t>
            </a:r>
            <a:r>
              <a:rPr lang="cs-CZ" sz="2000" dirty="0">
                <a:cs typeface="Arial" panose="020B0604020202020204" pitchFamily="34" charset="0"/>
              </a:rPr>
              <a:t> sloučenin </a:t>
            </a:r>
            <a:r>
              <a:rPr lang="cs-CZ" sz="2000" u="sng" dirty="0">
                <a:cs typeface="Arial" panose="020B0604020202020204" pitchFamily="34" charset="0"/>
              </a:rPr>
              <a:t>se nejvíce podobají vlastnostem a chování sloučenin alkalických kovů</a:t>
            </a:r>
            <a:r>
              <a:rPr lang="cs-CZ" sz="2000" dirty="0">
                <a:cs typeface="Arial" panose="020B0604020202020204" pitchFamily="34" charset="0"/>
              </a:rPr>
              <a:t>. </a:t>
            </a:r>
            <a:r>
              <a:rPr lang="cs-CZ" sz="2000" u="sng" dirty="0">
                <a:cs typeface="Arial" panose="020B0604020202020204" pitchFamily="34" charset="0"/>
              </a:rPr>
              <a:t>Sloučeniny trojmocného thallia</a:t>
            </a:r>
            <a:r>
              <a:rPr lang="cs-CZ" sz="2000" dirty="0">
                <a:cs typeface="Arial" panose="020B0604020202020204" pitchFamily="34" charset="0"/>
              </a:rPr>
              <a:t> se snadno redukují, jsou nestálé, používají se jako </a:t>
            </a:r>
            <a:r>
              <a:rPr lang="cs-CZ" sz="2000" u="sng" dirty="0">
                <a:cs typeface="Arial" panose="020B0604020202020204" pitchFamily="34" charset="0"/>
              </a:rPr>
              <a:t>silná oxidační činidla</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 s halogeny ochotně reaguje již za normální teploty, </a:t>
            </a:r>
          </a:p>
          <a:p>
            <a:pPr algn="just"/>
            <a:r>
              <a:rPr lang="cs-CZ" sz="2000" dirty="0">
                <a:cs typeface="Arial" panose="020B0604020202020204" pitchFamily="34" charset="0"/>
              </a:rPr>
              <a:t>- s křemíkem, fosforem, sírou, selenem a tellurem se slučuje až po zahřátí. </a:t>
            </a:r>
          </a:p>
          <a:p>
            <a:pPr algn="just"/>
            <a:r>
              <a:rPr lang="cs-CZ" sz="2000" dirty="0">
                <a:cs typeface="Arial" panose="020B0604020202020204" pitchFamily="34" charset="0"/>
              </a:rPr>
              <a:t>- s uhlíkem se slučuje na karbid </a:t>
            </a:r>
            <a:r>
              <a:rPr lang="cs-CZ" sz="2000" dirty="0" err="1">
                <a:cs typeface="Arial" panose="020B0604020202020204" pitchFamily="34" charset="0"/>
              </a:rPr>
              <a:t>TlC</a:t>
            </a:r>
            <a:r>
              <a:rPr lang="cs-CZ" sz="2000" dirty="0">
                <a:cs typeface="Arial" panose="020B0604020202020204" pitchFamily="34" charset="0"/>
              </a:rPr>
              <a:t> až při teplotě okolo 2400°C.</a:t>
            </a:r>
          </a:p>
          <a:p>
            <a:pPr algn="just"/>
            <a:endParaRPr lang="cs-CZ" sz="800" dirty="0">
              <a:cs typeface="Arial" panose="020B0604020202020204" pitchFamily="34" charset="0"/>
            </a:endParaRPr>
          </a:p>
          <a:p>
            <a:pPr algn="just"/>
            <a:r>
              <a:rPr lang="cs-CZ" sz="2000" dirty="0">
                <a:cs typeface="Arial" panose="020B0604020202020204" pitchFamily="34" charset="0"/>
              </a:rPr>
              <a:t>Kompaktní kovové thallium se dobře rozpouští ve zředěné i koncentrované kyselině dusičné, méně ochotně ve zředěné i koncentrované kyselině sírové:</a:t>
            </a:r>
          </a:p>
          <a:p>
            <a:pPr algn="ctr"/>
            <a:r>
              <a:rPr lang="cs-CZ" sz="2000" dirty="0">
                <a:cs typeface="Arial" panose="020B0604020202020204" pitchFamily="34" charset="0"/>
              </a:rPr>
              <a:t>3Tl + 4HNO</a:t>
            </a:r>
            <a:r>
              <a:rPr lang="cs-CZ" sz="2000" baseline="-25000" dirty="0">
                <a:cs typeface="Arial" panose="020B0604020202020204" pitchFamily="34" charset="0"/>
              </a:rPr>
              <a:t>3</a:t>
            </a:r>
            <a:r>
              <a:rPr lang="cs-CZ" sz="2000" dirty="0">
                <a:cs typeface="Arial" panose="020B0604020202020204" pitchFamily="34" charset="0"/>
              </a:rPr>
              <a:t> → 3TlNO</a:t>
            </a:r>
            <a:r>
              <a:rPr lang="cs-CZ" sz="2000" baseline="-25000" dirty="0">
                <a:cs typeface="Arial" panose="020B0604020202020204" pitchFamily="34" charset="0"/>
              </a:rPr>
              <a:t>3</a:t>
            </a:r>
            <a:r>
              <a:rPr lang="cs-CZ" sz="2000" dirty="0">
                <a:cs typeface="Arial" panose="020B0604020202020204" pitchFamily="34" charset="0"/>
              </a:rPr>
              <a:t> + NO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err="1">
                <a:cs typeface="Arial" panose="020B0604020202020204" pitchFamily="34" charset="0"/>
              </a:rPr>
              <a:t>Tl</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Tl</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2Tl +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Tl</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2Tl + 6H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Tl</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+ 3SO</a:t>
            </a:r>
            <a:r>
              <a:rPr lang="cs-CZ" sz="2000" baseline="-25000" dirty="0">
                <a:cs typeface="Arial" panose="020B0604020202020204" pitchFamily="34" charset="0"/>
              </a:rPr>
              <a:t>2</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p>
        </p:txBody>
      </p:sp>
    </p:spTree>
    <p:extLst>
      <p:ext uri="{BB962C8B-B14F-4D97-AF65-F5344CB8AC3E}">
        <p14:creationId xmlns:p14="http://schemas.microsoft.com/office/powerpoint/2010/main" val="203830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305068"/>
            <a:ext cx="8991600" cy="6247864"/>
          </a:xfrm>
          <a:prstGeom prst="rect">
            <a:avLst/>
          </a:prstGeom>
        </p:spPr>
        <p:txBody>
          <a:bodyPr wrap="square">
            <a:spAutoFit/>
          </a:bodyPr>
          <a:lstStyle/>
          <a:p>
            <a:pPr algn="just"/>
            <a:r>
              <a:rPr lang="cs-CZ" sz="2000" dirty="0">
                <a:cs typeface="Arial" panose="020B0604020202020204" pitchFamily="34" charset="0"/>
              </a:rPr>
              <a:t>Kovové thallium reaguje s koncentrovanou kyselinou chlorovodíkovou sycenou chlorem za vzniku kyseliny </a:t>
            </a:r>
            <a:r>
              <a:rPr lang="cs-CZ" sz="2000" dirty="0" err="1">
                <a:cs typeface="Arial" panose="020B0604020202020204" pitchFamily="34" charset="0"/>
              </a:rPr>
              <a:t>tetrachlorothallité</a:t>
            </a:r>
            <a:r>
              <a:rPr lang="cs-CZ" sz="2000" dirty="0">
                <a:cs typeface="Arial" panose="020B0604020202020204" pitchFamily="34" charset="0"/>
              </a:rPr>
              <a:t>:</a:t>
            </a:r>
          </a:p>
          <a:p>
            <a:pPr algn="ctr"/>
            <a:r>
              <a:rPr lang="cs-CZ" sz="2000" dirty="0">
                <a:cs typeface="Arial" panose="020B0604020202020204" pitchFamily="34" charset="0"/>
              </a:rPr>
              <a:t>2Tl + 2HCl + 3Cl</a:t>
            </a:r>
            <a:r>
              <a:rPr lang="cs-CZ" sz="2000" baseline="-25000" dirty="0">
                <a:cs typeface="Arial" panose="020B0604020202020204" pitchFamily="34" charset="0"/>
              </a:rPr>
              <a:t>2</a:t>
            </a:r>
            <a:r>
              <a:rPr lang="cs-CZ" sz="2000" dirty="0">
                <a:cs typeface="Arial" panose="020B0604020202020204" pitchFamily="34" charset="0"/>
              </a:rPr>
              <a:t> → 2H[TlCl</a:t>
            </a:r>
            <a:r>
              <a:rPr lang="cs-CZ" sz="2000" baseline="-25000" dirty="0">
                <a:cs typeface="Arial" panose="020B0604020202020204" pitchFamily="34" charset="0"/>
              </a:rPr>
              <a:t>4</a:t>
            </a:r>
            <a:r>
              <a:rPr lang="cs-CZ" sz="2000" dirty="0">
                <a:cs typeface="Arial" panose="020B0604020202020204" pitchFamily="34" charset="0"/>
              </a:rPr>
              <a:t>]</a:t>
            </a:r>
          </a:p>
          <a:p>
            <a:pPr algn="just"/>
            <a:r>
              <a:rPr lang="cs-CZ" sz="2000" dirty="0">
                <a:cs typeface="Arial" panose="020B0604020202020204" pitchFamily="34" charset="0"/>
              </a:rPr>
              <a:t>Práškové thallium reaguje i s hydroxidy, jeho reakce s koncentrovanou kyselinou dusičnou probíhá odlišně od kovového thallia:</a:t>
            </a:r>
          </a:p>
          <a:p>
            <a:pPr algn="ctr"/>
            <a:r>
              <a:rPr lang="cs-CZ" sz="2000" dirty="0" err="1">
                <a:cs typeface="Arial" panose="020B0604020202020204" pitchFamily="34" charset="0"/>
              </a:rPr>
              <a:t>Tl</a:t>
            </a:r>
            <a:r>
              <a:rPr lang="cs-CZ" sz="2000" dirty="0">
                <a:cs typeface="Arial" panose="020B0604020202020204" pitchFamily="34" charset="0"/>
              </a:rPr>
              <a:t> + 2NaOH + H</a:t>
            </a:r>
            <a:r>
              <a:rPr lang="cs-CZ" sz="2000" baseline="-25000" dirty="0">
                <a:cs typeface="Arial" panose="020B0604020202020204" pitchFamily="34" charset="0"/>
              </a:rPr>
              <a:t>2</a:t>
            </a:r>
            <a:r>
              <a:rPr lang="cs-CZ" sz="2000" dirty="0">
                <a:cs typeface="Arial" panose="020B0604020202020204" pitchFamily="34" charset="0"/>
              </a:rPr>
              <a:t>O → Na</a:t>
            </a:r>
            <a:r>
              <a:rPr lang="cs-CZ" sz="2000" baseline="-25000" dirty="0">
                <a:cs typeface="Arial" panose="020B0604020202020204" pitchFamily="34" charset="0"/>
              </a:rPr>
              <a:t>2</a:t>
            </a:r>
            <a:r>
              <a:rPr lang="cs-CZ" sz="2000" dirty="0">
                <a:cs typeface="Arial" panose="020B0604020202020204" pitchFamily="34" charset="0"/>
              </a:rPr>
              <a:t>TlO</a:t>
            </a:r>
            <a:r>
              <a:rPr lang="cs-CZ" sz="2000" baseline="-25000" dirty="0">
                <a:cs typeface="Arial" panose="020B0604020202020204" pitchFamily="34" charset="0"/>
              </a:rPr>
              <a:t>3</a:t>
            </a:r>
            <a:r>
              <a:rPr lang="cs-CZ" sz="2000" dirty="0">
                <a:cs typeface="Arial" panose="020B0604020202020204" pitchFamily="34" charset="0"/>
              </a:rPr>
              <a:t> + 2H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Tl</a:t>
            </a:r>
            <a:r>
              <a:rPr lang="cs-CZ" sz="2000" dirty="0">
                <a:cs typeface="Arial" panose="020B0604020202020204" pitchFamily="34" charset="0"/>
              </a:rPr>
              <a:t> + 4HNO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TlO</a:t>
            </a:r>
            <a:r>
              <a:rPr lang="cs-CZ" sz="2000" dirty="0">
                <a:cs typeface="Arial" panose="020B0604020202020204" pitchFamily="34" charset="0"/>
              </a:rPr>
              <a:t>(OH)</a:t>
            </a:r>
            <a:r>
              <a:rPr lang="cs-CZ" sz="2000" baseline="-25000" dirty="0">
                <a:cs typeface="Arial" panose="020B0604020202020204" pitchFamily="34" charset="0"/>
              </a:rPr>
              <a:t>2</a:t>
            </a:r>
            <a:r>
              <a:rPr lang="cs-CZ" sz="2000" dirty="0">
                <a:cs typeface="Arial" panose="020B0604020202020204" pitchFamily="34" charset="0"/>
              </a:rPr>
              <a:t> + 4NO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Za laboratorní teploty reaguje s koncentrovaným roztokem peroxidu vodíku, při teplotě přes 800°C reaguje s vodní párou:</a:t>
            </a:r>
          </a:p>
          <a:p>
            <a:pPr algn="ctr"/>
            <a:r>
              <a:rPr lang="cs-CZ" sz="2000" dirty="0">
                <a:cs typeface="Arial" panose="020B0604020202020204" pitchFamily="34" charset="0"/>
              </a:rPr>
              <a:t>2Tl + 3H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Tl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err="1">
                <a:cs typeface="Arial" panose="020B0604020202020204" pitchFamily="34" charset="0"/>
              </a:rPr>
              <a:t>Tl</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TlO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p>
          <a:p>
            <a:pPr algn="just"/>
            <a:r>
              <a:rPr lang="cs-CZ" altLang="en-US" sz="2000" dirty="0">
                <a:cs typeface="Arial" panose="020B0604020202020204" pitchFamily="34" charset="0"/>
              </a:rPr>
              <a:t>O</a:t>
            </a:r>
            <a:r>
              <a:rPr lang="en-GB" altLang="en-US" sz="2000" dirty="0" err="1">
                <a:cs typeface="Arial" panose="020B0604020202020204" pitchFamily="34" charset="0"/>
              </a:rPr>
              <a:t>xid</a:t>
            </a:r>
            <a:r>
              <a:rPr lang="en-GB" altLang="en-US" sz="2000" dirty="0">
                <a:cs typeface="Arial" panose="020B0604020202020204" pitchFamily="34" charset="0"/>
              </a:rPr>
              <a:t> </a:t>
            </a:r>
            <a:r>
              <a:rPr lang="cs-CZ" altLang="en-US" sz="2000" dirty="0" err="1">
                <a:cs typeface="Arial" panose="020B0604020202020204" pitchFamily="34" charset="0"/>
              </a:rPr>
              <a:t>thallný</a:t>
            </a:r>
            <a:r>
              <a:rPr lang="cs-CZ" altLang="en-US" sz="2000" dirty="0">
                <a:cs typeface="Arial" panose="020B0604020202020204" pitchFamily="34" charset="0"/>
              </a:rPr>
              <a:t> </a:t>
            </a:r>
            <a:r>
              <a:rPr lang="en-GB" altLang="en-US" sz="2000" dirty="0" err="1">
                <a:cs typeface="Arial" panose="020B0604020202020204" pitchFamily="34" charset="0"/>
              </a:rPr>
              <a:t>reaguje</a:t>
            </a:r>
            <a:r>
              <a:rPr lang="en-GB" altLang="en-US" sz="2000" dirty="0">
                <a:cs typeface="Arial" panose="020B0604020202020204" pitchFamily="34" charset="0"/>
              </a:rPr>
              <a:t> s </a:t>
            </a:r>
            <a:r>
              <a:rPr lang="en-GB" altLang="en-US" sz="2000" dirty="0" err="1">
                <a:cs typeface="Arial" panose="020B0604020202020204" pitchFamily="34" charset="0"/>
              </a:rPr>
              <a:t>vodou</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silně</a:t>
            </a:r>
            <a:r>
              <a:rPr lang="en-GB" altLang="en-US" sz="2000" dirty="0">
                <a:cs typeface="Arial" panose="020B0604020202020204" pitchFamily="34" charset="0"/>
              </a:rPr>
              <a:t> </a:t>
            </a:r>
            <a:r>
              <a:rPr lang="en-GB" altLang="en-US" sz="2000" dirty="0" err="1">
                <a:cs typeface="Arial" panose="020B0604020202020204" pitchFamily="34" charset="0"/>
              </a:rPr>
              <a:t>zásaditý</a:t>
            </a:r>
            <a:r>
              <a:rPr lang="en-GB" altLang="en-US" sz="2000" dirty="0">
                <a:cs typeface="Arial" panose="020B0604020202020204" pitchFamily="34" charset="0"/>
              </a:rPr>
              <a:t> </a:t>
            </a:r>
            <a:r>
              <a:rPr lang="en-GB" altLang="en-US" sz="2000" dirty="0" err="1">
                <a:cs typeface="Arial" panose="020B0604020202020204" pitchFamily="34" charset="0"/>
              </a:rPr>
              <a:t>hydroxid</a:t>
            </a:r>
            <a:r>
              <a:rPr lang="en-GB" altLang="en-US" sz="2000" dirty="0">
                <a:cs typeface="Arial" panose="020B0604020202020204" pitchFamily="34" charset="0"/>
              </a:rPr>
              <a:t> (</a:t>
            </a:r>
            <a:r>
              <a:rPr lang="en-GB" altLang="en-US" sz="2000" dirty="0" err="1">
                <a:cs typeface="Arial" panose="020B0604020202020204" pitchFamily="34" charset="0"/>
              </a:rPr>
              <a:t>podobnost</a:t>
            </a:r>
            <a:r>
              <a:rPr lang="en-GB" altLang="en-US" sz="2000" dirty="0">
                <a:cs typeface="Arial" panose="020B0604020202020204" pitchFamily="34" charset="0"/>
              </a:rPr>
              <a:t> s </a:t>
            </a:r>
            <a:r>
              <a:rPr lang="en-GB" altLang="en-US" sz="2000" dirty="0" err="1">
                <a:cs typeface="Arial" panose="020B0604020202020204" pitchFamily="34" charset="0"/>
              </a:rPr>
              <a:t>alk</a:t>
            </a:r>
            <a:r>
              <a:rPr lang="en-GB" altLang="en-US" sz="2000" dirty="0">
                <a:cs typeface="Arial" panose="020B0604020202020204" pitchFamily="34" charset="0"/>
              </a:rPr>
              <a:t>. </a:t>
            </a:r>
            <a:r>
              <a:rPr lang="en-GB" altLang="en-US" sz="2000" dirty="0" err="1">
                <a:cs typeface="Arial" panose="020B0604020202020204" pitchFamily="34" charset="0"/>
              </a:rPr>
              <a:t>kovy</a:t>
            </a:r>
            <a:r>
              <a:rPr lang="en-GB" altLang="en-US" sz="2000" dirty="0">
                <a:cs typeface="Arial" panose="020B0604020202020204" pitchFamily="34" charset="0"/>
              </a:rPr>
              <a:t>) </a:t>
            </a:r>
          </a:p>
          <a:p>
            <a:pPr algn="ctr"/>
            <a:r>
              <a:rPr lang="cs-CZ" altLang="en-US" sz="2000" dirty="0">
                <a:cs typeface="Arial" panose="020B0604020202020204" pitchFamily="34" charset="0"/>
              </a:rPr>
              <a:t>	</a:t>
            </a:r>
            <a:r>
              <a:rPr lang="en-GB" altLang="en-US" sz="2000" dirty="0">
                <a:cs typeface="Arial" panose="020B0604020202020204" pitchFamily="34" charset="0"/>
              </a:rPr>
              <a:t>Tl</a:t>
            </a:r>
            <a:r>
              <a:rPr lang="en-GB" altLang="en-US" sz="2000" baseline="-25000" dirty="0">
                <a:cs typeface="Arial" panose="020B0604020202020204" pitchFamily="34" charset="0"/>
              </a:rPr>
              <a:t>2</a:t>
            </a:r>
            <a:r>
              <a:rPr lang="en-GB" altLang="en-US" sz="2000" dirty="0">
                <a:cs typeface="Arial" panose="020B0604020202020204" pitchFamily="34" charset="0"/>
              </a:rPr>
              <a:t>O + H</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2 </a:t>
            </a:r>
            <a:r>
              <a:rPr lang="en-GB" altLang="en-US" sz="2000" dirty="0" err="1">
                <a:cs typeface="Arial" panose="020B0604020202020204" pitchFamily="34" charset="0"/>
              </a:rPr>
              <a:t>TlOH</a:t>
            </a:r>
            <a:r>
              <a:rPr lang="en-GB" altLang="en-US" sz="2000" dirty="0">
                <a:cs typeface="Arial" panose="020B0604020202020204" pitchFamily="34" charset="0"/>
              </a:rPr>
              <a:t> </a:t>
            </a:r>
          </a:p>
          <a:p>
            <a:pPr algn="just"/>
            <a:r>
              <a:rPr lang="en-GB" altLang="en-US" sz="2000" dirty="0" err="1">
                <a:cs typeface="Arial" panose="020B0604020202020204" pitchFamily="34" charset="0"/>
              </a:rPr>
              <a:t>zahříváním</a:t>
            </a:r>
            <a:r>
              <a:rPr lang="en-GB" altLang="en-US" sz="2000" dirty="0">
                <a:cs typeface="Arial" panose="020B0604020202020204" pitchFamily="34" charset="0"/>
              </a:rPr>
              <a:t> Tl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vzniká</a:t>
            </a:r>
            <a:r>
              <a:rPr lang="en-GB" altLang="en-US" sz="2000" dirty="0">
                <a:cs typeface="Arial" panose="020B0604020202020204" pitchFamily="34" charset="0"/>
              </a:rPr>
              <a:t> Tl</a:t>
            </a:r>
            <a:r>
              <a:rPr lang="en-GB" altLang="en-US" sz="2000" baseline="-25000" dirty="0">
                <a:cs typeface="Arial" panose="020B0604020202020204" pitchFamily="34" charset="0"/>
              </a:rPr>
              <a:t>2</a:t>
            </a:r>
            <a:r>
              <a:rPr lang="en-GB" altLang="en-US" sz="2000" dirty="0">
                <a:cs typeface="Arial" panose="020B0604020202020204" pitchFamily="34" charset="0"/>
              </a:rPr>
              <a:t>O </a:t>
            </a:r>
          </a:p>
          <a:p>
            <a:pPr algn="just"/>
            <a:endParaRPr lang="cs-CZ" sz="1000" dirty="0">
              <a:cs typeface="Arial" panose="020B0604020202020204" pitchFamily="34" charset="0"/>
            </a:endParaRPr>
          </a:p>
          <a:p>
            <a:pPr algn="just"/>
            <a:r>
              <a:rPr lang="cs-CZ" sz="2000" dirty="0">
                <a:cs typeface="Arial" panose="020B0604020202020204" pitchFamily="34" charset="0"/>
              </a:rPr>
              <a:t>Velice zvolna se </a:t>
            </a:r>
            <a:r>
              <a:rPr lang="cs-CZ" sz="2000" dirty="0" err="1">
                <a:cs typeface="Arial" panose="020B0604020202020204" pitchFamily="34" charset="0"/>
              </a:rPr>
              <a:t>Tl</a:t>
            </a:r>
            <a:r>
              <a:rPr lang="cs-CZ" sz="2000" dirty="0">
                <a:cs typeface="Arial" panose="020B0604020202020204" pitchFamily="34" charset="0"/>
              </a:rPr>
              <a:t> rozpouští v </a:t>
            </a:r>
            <a:r>
              <a:rPr lang="cs-CZ" sz="2000" dirty="0" err="1">
                <a:cs typeface="Arial" panose="020B0604020202020204" pitchFamily="34" charset="0"/>
              </a:rPr>
              <a:t>ethanolu</a:t>
            </a:r>
            <a:r>
              <a:rPr lang="cs-CZ" sz="2000" dirty="0">
                <a:cs typeface="Arial" panose="020B0604020202020204" pitchFamily="34" charset="0"/>
              </a:rPr>
              <a:t>. </a:t>
            </a:r>
            <a:r>
              <a:rPr lang="cs-CZ" sz="2000" u="sng" dirty="0">
                <a:cs typeface="Arial" panose="020B0604020202020204" pitchFamily="34" charset="0"/>
              </a:rPr>
              <a:t>Thallium tvoří četné, většinou dobře rozpustné a toxické sloučeniny. Sloučeniny jednomocného thallia zbarvují plamen intenzivní zelenou barvou</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Přídavek 8,5% thallia ke rtuti snižuje její teplotu tání až na -60°C </a:t>
            </a:r>
            <a:r>
              <a:rPr lang="cs-CZ" sz="2000" i="1" dirty="0">
                <a:cs typeface="Arial" panose="020B0604020202020204" pitchFamily="34" charset="0"/>
              </a:rPr>
              <a:t>(teploměry pro měření nízkých teplot)</a:t>
            </a:r>
            <a:r>
              <a:rPr lang="cs-CZ" sz="2000" dirty="0">
                <a:cs typeface="Arial" panose="020B0604020202020204" pitchFamily="34" charset="0"/>
              </a:rPr>
              <a:t>.</a:t>
            </a:r>
          </a:p>
        </p:txBody>
      </p:sp>
    </p:spTree>
    <p:extLst>
      <p:ext uri="{BB962C8B-B14F-4D97-AF65-F5344CB8AC3E}">
        <p14:creationId xmlns:p14="http://schemas.microsoft.com/office/powerpoint/2010/main" val="3865241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839200" cy="5909310"/>
          </a:xfrm>
          <a:prstGeom prst="rect">
            <a:avLst/>
          </a:prstGeom>
        </p:spPr>
        <p:txBody>
          <a:bodyPr wrap="square">
            <a:spAutoFit/>
          </a:bodyPr>
          <a:lstStyle/>
          <a:p>
            <a:pPr algn="just"/>
            <a:r>
              <a:rPr lang="cs-CZ" sz="2000" b="1" dirty="0">
                <a:cs typeface="Arial" panose="020B0604020202020204" pitchFamily="34" charset="0"/>
              </a:rPr>
              <a:t>Výroba thallia</a:t>
            </a:r>
          </a:p>
          <a:p>
            <a:pPr algn="just"/>
            <a:endParaRPr lang="cs-CZ" sz="800" dirty="0">
              <a:cs typeface="Arial" panose="020B0604020202020204" pitchFamily="34" charset="0"/>
            </a:endParaRPr>
          </a:p>
          <a:p>
            <a:pPr algn="just"/>
            <a:r>
              <a:rPr lang="cs-CZ" sz="2000" dirty="0">
                <a:cs typeface="Arial" panose="020B0604020202020204" pitchFamily="34" charset="0"/>
              </a:rPr>
              <a:t>Surovinou pro výrobu thalia jsou odpadní prachy z výroby olova a zinku. Odpadní prach se nejprve </a:t>
            </a:r>
            <a:r>
              <a:rPr lang="cs-CZ" sz="2000" b="1" dirty="0">
                <a:cs typeface="Arial" panose="020B0604020202020204" pitchFamily="34" charset="0"/>
              </a:rPr>
              <a:t>louží kyselinou sírovou</a:t>
            </a:r>
            <a:r>
              <a:rPr lang="cs-CZ" sz="2000" dirty="0">
                <a:cs typeface="Arial" panose="020B0604020202020204" pitchFamily="34" charset="0"/>
              </a:rPr>
              <a:t>, získaný výluh se neutralizuje oxidem zinečnatým a ochladí se, tím dojde k vyloučení chloridu TlCl·CdCl</a:t>
            </a:r>
            <a:r>
              <a:rPr lang="cs-CZ" sz="2000" baseline="-25000" dirty="0">
                <a:cs typeface="Arial" panose="020B0604020202020204" pitchFamily="34" charset="0"/>
              </a:rPr>
              <a:t>2</a:t>
            </a:r>
            <a:r>
              <a:rPr lang="cs-CZ" sz="2000" dirty="0">
                <a:cs typeface="Arial" panose="020B0604020202020204" pitchFamily="34" charset="0"/>
              </a:rPr>
              <a:t>. Podvojný chlorid se promývá horkou vodou. Chlorid kademnatý se přitom rozpustí a zbývající sraženina chloridu </a:t>
            </a:r>
            <a:r>
              <a:rPr lang="cs-CZ" sz="2000" dirty="0" err="1">
                <a:cs typeface="Arial" panose="020B0604020202020204" pitchFamily="34" charset="0"/>
              </a:rPr>
              <a:t>thallného</a:t>
            </a:r>
            <a:r>
              <a:rPr lang="cs-CZ" sz="2000" dirty="0">
                <a:cs typeface="Arial" panose="020B0604020202020204" pitchFamily="34" charset="0"/>
              </a:rPr>
              <a:t> se s přídavkem sody a kyanidu sodného taví na surový kov.</a:t>
            </a:r>
          </a:p>
          <a:p>
            <a:pPr algn="just"/>
            <a:r>
              <a:rPr lang="cs-CZ" sz="2000" dirty="0">
                <a:cs typeface="Arial" panose="020B0604020202020204" pitchFamily="34" charset="0"/>
              </a:rPr>
              <a:t>Surové thallium se </a:t>
            </a:r>
            <a:r>
              <a:rPr lang="cs-CZ" sz="2000" b="1" dirty="0">
                <a:cs typeface="Arial" panose="020B0604020202020204" pitchFamily="34" charset="0"/>
              </a:rPr>
              <a:t>rafinuje</a:t>
            </a:r>
            <a:r>
              <a:rPr lang="cs-CZ" sz="2000" dirty="0">
                <a:cs typeface="Arial" panose="020B0604020202020204" pitchFamily="34" charset="0"/>
              </a:rPr>
              <a:t> rozpouštěním v kyselině sírové a cementuje zinkem. Výsledným produktem je čisté houbovité thallium, které se podle potřeby briketuje a přetavuje na kovové thallium. V současnosti se se při izolaci thallia stále častěji používají organická extrakční činidla a měniče iontů.</a:t>
            </a:r>
          </a:p>
          <a:p>
            <a:pPr algn="just"/>
            <a:endParaRPr lang="cs-CZ" sz="2000" dirty="0">
              <a:cs typeface="Arial" panose="020B0604020202020204" pitchFamily="34" charset="0"/>
            </a:endParaRPr>
          </a:p>
          <a:p>
            <a:pPr algn="just"/>
            <a:r>
              <a:rPr lang="cs-CZ" sz="2000" b="1" dirty="0">
                <a:cs typeface="Arial" panose="020B0604020202020204" pitchFamily="34" charset="0"/>
              </a:rPr>
              <a:t>Použití thallia</a:t>
            </a:r>
          </a:p>
          <a:p>
            <a:pPr algn="just"/>
            <a:endParaRPr lang="cs-CZ" sz="1000" dirty="0">
              <a:cs typeface="Arial" panose="020B0604020202020204" pitchFamily="34" charset="0"/>
            </a:endParaRPr>
          </a:p>
          <a:p>
            <a:pPr algn="just"/>
            <a:r>
              <a:rPr lang="cs-CZ" sz="2000" dirty="0">
                <a:cs typeface="Arial" panose="020B0604020202020204" pitchFamily="34" charset="0"/>
              </a:rPr>
              <a:t>  V technické praxi se používají speciální slitiny thallia, např. </a:t>
            </a:r>
            <a:r>
              <a:rPr lang="cs-CZ" sz="2000" u="sng" dirty="0">
                <a:cs typeface="Arial" panose="020B0604020202020204" pitchFamily="34" charset="0"/>
              </a:rPr>
              <a:t>slitiny odolávající silným minerálním kyselinám</a:t>
            </a:r>
            <a:r>
              <a:rPr lang="cs-CZ" sz="2000" dirty="0">
                <a:cs typeface="Arial" panose="020B0604020202020204" pitchFamily="34" charset="0"/>
              </a:rPr>
              <a:t>. Thallium se používá k </a:t>
            </a:r>
            <a:r>
              <a:rPr lang="cs-CZ" sz="2000" u="sng" dirty="0">
                <a:cs typeface="Arial" panose="020B0604020202020204" pitchFamily="34" charset="0"/>
              </a:rPr>
              <a:t>výrobě polovodičů a supravodičů</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dirty="0">
                <a:cs typeface="Arial" panose="020B0604020202020204" pitchFamily="34" charset="0"/>
              </a:rPr>
              <a:t>  Radionuklid </a:t>
            </a:r>
            <a:r>
              <a:rPr lang="cs-CZ" sz="2000" baseline="30000" dirty="0">
                <a:cs typeface="Arial" panose="020B0604020202020204" pitchFamily="34" charset="0"/>
              </a:rPr>
              <a:t>201</a:t>
            </a:r>
            <a:r>
              <a:rPr lang="cs-CZ" sz="2000" dirty="0">
                <a:cs typeface="Arial" panose="020B0604020202020204" pitchFamily="34" charset="0"/>
              </a:rPr>
              <a:t>Tl se připravuje v cyklotronu a využívá se v medicíně např. k zátěžové </a:t>
            </a:r>
            <a:r>
              <a:rPr lang="cs-CZ" sz="2000" u="sng" dirty="0">
                <a:cs typeface="Arial" panose="020B0604020202020204" pitchFamily="34" charset="0"/>
              </a:rPr>
              <a:t>scintigrafii</a:t>
            </a:r>
            <a:r>
              <a:rPr lang="cs-CZ" sz="2000" dirty="0">
                <a:cs typeface="Arial" panose="020B0604020202020204" pitchFamily="34" charset="0"/>
              </a:rPr>
              <a:t> při vyšetření ischemie myokardu.</a:t>
            </a:r>
          </a:p>
        </p:txBody>
      </p:sp>
    </p:spTree>
    <p:extLst>
      <p:ext uri="{BB962C8B-B14F-4D97-AF65-F5344CB8AC3E}">
        <p14:creationId xmlns:p14="http://schemas.microsoft.com/office/powerpoint/2010/main" val="38378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563562"/>
          </a:xfrm>
        </p:spPr>
        <p:txBody>
          <a:bodyPr>
            <a:normAutofit/>
          </a:bodyPr>
          <a:lstStyle/>
          <a:p>
            <a:pPr eaLnBrk="1" hangingPunct="1"/>
            <a:r>
              <a:rPr lang="en-GB" altLang="en-US" sz="2800" b="1" dirty="0" err="1">
                <a:latin typeface="+mn-lt"/>
                <a:cs typeface="Arial" panose="020B0604020202020204" pitchFamily="34" charset="0"/>
              </a:rPr>
              <a:t>Hydridy</a:t>
            </a:r>
            <a:endParaRPr lang="cs-CZ" altLang="en-US" sz="2800" b="1" dirty="0">
              <a:latin typeface="+mn-lt"/>
              <a:cs typeface="Arial" panose="020B0604020202020204" pitchFamily="34" charset="0"/>
            </a:endParaRPr>
          </a:p>
        </p:txBody>
      </p:sp>
      <p:sp>
        <p:nvSpPr>
          <p:cNvPr id="17412" name="Rectangle 3"/>
          <p:cNvSpPr>
            <a:spLocks noGrp="1" noChangeArrowheads="1"/>
          </p:cNvSpPr>
          <p:nvPr>
            <p:ph type="body" idx="1"/>
          </p:nvPr>
        </p:nvSpPr>
        <p:spPr>
          <a:xfrm>
            <a:off x="76200" y="914400"/>
            <a:ext cx="8991600" cy="5486400"/>
          </a:xfrm>
        </p:spPr>
        <p:txBody>
          <a:bodyPr>
            <a:normAutofit/>
          </a:bodyPr>
          <a:lstStyle/>
          <a:p>
            <a:pPr algn="just" eaLnBrk="1" hangingPunct="1">
              <a:buFont typeface="Wingdings" pitchFamily="2" charset="2"/>
              <a:buNone/>
            </a:pPr>
            <a:r>
              <a:rPr lang="en-GB" altLang="en-US" sz="2400" b="1" dirty="0" err="1">
                <a:cs typeface="Arial" panose="020B0604020202020204" pitchFamily="34" charset="0"/>
              </a:rPr>
              <a:t>Hydridy</a:t>
            </a:r>
            <a:r>
              <a:rPr lang="en-GB" altLang="en-US" sz="2400" b="1" dirty="0">
                <a:cs typeface="Arial" panose="020B0604020202020204" pitchFamily="34" charset="0"/>
              </a:rPr>
              <a:t> </a:t>
            </a:r>
            <a:r>
              <a:rPr lang="en-GB" altLang="en-US" sz="2400" b="1" dirty="0" err="1">
                <a:cs typeface="Arial" panose="020B0604020202020204" pitchFamily="34" charset="0"/>
              </a:rPr>
              <a:t>boru</a:t>
            </a:r>
            <a:r>
              <a:rPr lang="en-GB" altLang="en-US" sz="2400" b="1" dirty="0">
                <a:cs typeface="Arial" panose="020B0604020202020204" pitchFamily="34" charset="0"/>
              </a:rPr>
              <a:t> </a:t>
            </a:r>
            <a:r>
              <a:rPr lang="cs-CZ" altLang="en-US" sz="2400" b="1" dirty="0">
                <a:cs typeface="Arial" panose="020B0604020202020204" pitchFamily="34" charset="0"/>
              </a:rPr>
              <a:t>(borany)</a:t>
            </a:r>
          </a:p>
          <a:p>
            <a:pPr algn="just" eaLnBrk="1" hangingPunct="1">
              <a:buFont typeface="Wingdings" pitchFamily="2" charset="2"/>
              <a:buNone/>
            </a:pPr>
            <a:endParaRPr lang="en-GB" altLang="en-US" sz="800" b="1" dirty="0">
              <a:cs typeface="Arial" panose="020B0604020202020204" pitchFamily="34" charset="0"/>
            </a:endParaRPr>
          </a:p>
          <a:p>
            <a:pPr algn="just" eaLnBrk="1" hangingPunct="1">
              <a:buFont typeface="Wingdings" pitchFamily="2" charset="2"/>
              <a:buNone/>
            </a:pPr>
            <a:r>
              <a:rPr lang="en-GB" altLang="en-US" sz="2000" dirty="0">
                <a:cs typeface="Arial" panose="020B0604020202020204" pitchFamily="34" charset="0"/>
              </a:rPr>
              <a:t>- </a:t>
            </a:r>
            <a:r>
              <a:rPr lang="en-GB" altLang="en-US" sz="2000" dirty="0" err="1">
                <a:cs typeface="Arial" panose="020B0604020202020204" pitchFamily="34" charset="0"/>
              </a:rPr>
              <a:t>borany</a:t>
            </a:r>
            <a:r>
              <a:rPr lang="en-GB" altLang="en-US" sz="2000" dirty="0">
                <a:cs typeface="Arial" panose="020B0604020202020204" pitchFamily="34" charset="0"/>
              </a:rPr>
              <a:t> </a:t>
            </a:r>
            <a:r>
              <a:rPr lang="en-GB" altLang="en-US" sz="2000" dirty="0" err="1">
                <a:cs typeface="Arial" panose="020B0604020202020204" pitchFamily="34" charset="0"/>
              </a:rPr>
              <a:t>typu</a:t>
            </a:r>
            <a:r>
              <a:rPr lang="en-GB" altLang="en-US" sz="2000" dirty="0">
                <a:cs typeface="Arial" panose="020B0604020202020204" pitchFamily="34" charset="0"/>
              </a:rPr>
              <a:t> B</a:t>
            </a:r>
            <a:r>
              <a:rPr lang="en-GB" altLang="en-US" sz="2000" baseline="-25000" dirty="0">
                <a:cs typeface="Arial" panose="020B0604020202020204" pitchFamily="34" charset="0"/>
              </a:rPr>
              <a:t>n</a:t>
            </a:r>
            <a:r>
              <a:rPr lang="en-GB" altLang="en-US" sz="2000" dirty="0">
                <a:cs typeface="Arial" panose="020B0604020202020204" pitchFamily="34" charset="0"/>
              </a:rPr>
              <a:t>H</a:t>
            </a:r>
            <a:r>
              <a:rPr lang="en-GB" altLang="en-US" sz="2000" baseline="-25000" dirty="0">
                <a:cs typeface="Arial" panose="020B0604020202020204" pitchFamily="34" charset="0"/>
              </a:rPr>
              <a:t>n+4</a:t>
            </a:r>
            <a:r>
              <a:rPr lang="en-GB" altLang="en-US" sz="2000" dirty="0">
                <a:cs typeface="Arial" panose="020B0604020202020204" pitchFamily="34" charset="0"/>
              </a:rPr>
              <a:t> </a:t>
            </a:r>
            <a:r>
              <a:rPr lang="en-GB" altLang="en-US" sz="2000" dirty="0" err="1">
                <a:cs typeface="Arial" panose="020B0604020202020204" pitchFamily="34" charset="0"/>
              </a:rPr>
              <a:t>nebo</a:t>
            </a:r>
            <a:r>
              <a:rPr lang="en-GB" altLang="en-US" sz="2000" dirty="0">
                <a:cs typeface="Arial" panose="020B0604020202020204" pitchFamily="34" charset="0"/>
              </a:rPr>
              <a:t> B</a:t>
            </a:r>
            <a:r>
              <a:rPr lang="en-GB" altLang="en-US" sz="2000" baseline="-25000" dirty="0">
                <a:cs typeface="Arial" panose="020B0604020202020204" pitchFamily="34" charset="0"/>
              </a:rPr>
              <a:t>n</a:t>
            </a:r>
            <a:r>
              <a:rPr lang="en-GB" altLang="en-US" sz="2000" dirty="0">
                <a:cs typeface="Arial" panose="020B0604020202020204" pitchFamily="34" charset="0"/>
              </a:rPr>
              <a:t>H</a:t>
            </a:r>
            <a:r>
              <a:rPr lang="en-GB" altLang="en-US" sz="2000" baseline="-25000" dirty="0">
                <a:cs typeface="Arial" panose="020B0604020202020204" pitchFamily="34" charset="0"/>
              </a:rPr>
              <a:t>n+6</a:t>
            </a:r>
            <a:r>
              <a:rPr lang="cs-CZ" altLang="en-US" sz="2000" baseline="-25000" dirty="0">
                <a:cs typeface="Arial" panose="020B0604020202020204" pitchFamily="34" charset="0"/>
              </a:rPr>
              <a:t> </a:t>
            </a:r>
            <a:r>
              <a:rPr lang="en-GB" altLang="en-US" sz="2000" dirty="0">
                <a:cs typeface="Arial" panose="020B0604020202020204" pitchFamily="34" charset="0"/>
              </a:rPr>
              <a:t>(B</a:t>
            </a:r>
            <a:r>
              <a:rPr lang="en-GB" altLang="en-US" sz="2000" baseline="-25000" dirty="0">
                <a:cs typeface="Arial" panose="020B0604020202020204" pitchFamily="34" charset="0"/>
              </a:rPr>
              <a:t>2</a:t>
            </a:r>
            <a:r>
              <a:rPr lang="en-GB" altLang="en-US" sz="2000" dirty="0">
                <a:cs typeface="Arial" panose="020B0604020202020204" pitchFamily="34" charset="0"/>
              </a:rPr>
              <a:t>H</a:t>
            </a:r>
            <a:r>
              <a:rPr lang="en-GB" altLang="en-US" sz="2000" baseline="-25000" dirty="0">
                <a:cs typeface="Arial" panose="020B0604020202020204" pitchFamily="34" charset="0"/>
              </a:rPr>
              <a:t>6</a:t>
            </a:r>
            <a:r>
              <a:rPr lang="en-GB" altLang="en-US" sz="2000" dirty="0">
                <a:cs typeface="Arial" panose="020B0604020202020204" pitchFamily="34" charset="0"/>
              </a:rPr>
              <a:t>, B</a:t>
            </a:r>
            <a:r>
              <a:rPr lang="en-GB" altLang="en-US" sz="2000" baseline="-25000" dirty="0">
                <a:cs typeface="Arial" panose="020B0604020202020204" pitchFamily="34" charset="0"/>
              </a:rPr>
              <a:t>4</a:t>
            </a:r>
            <a:r>
              <a:rPr lang="en-GB" altLang="en-US" sz="2000" dirty="0">
                <a:cs typeface="Arial" panose="020B0604020202020204" pitchFamily="34" charset="0"/>
              </a:rPr>
              <a:t>H</a:t>
            </a:r>
            <a:r>
              <a:rPr lang="en-GB" altLang="en-US" sz="2000" baseline="-25000" dirty="0">
                <a:cs typeface="Arial" panose="020B0604020202020204" pitchFamily="34" charset="0"/>
              </a:rPr>
              <a:t>10</a:t>
            </a:r>
            <a:r>
              <a:rPr lang="en-GB" altLang="en-US" sz="2000" dirty="0">
                <a:cs typeface="Arial" panose="020B0604020202020204" pitchFamily="34" charset="0"/>
              </a:rPr>
              <a:t>, B</a:t>
            </a:r>
            <a:r>
              <a:rPr lang="en-GB" altLang="en-US" sz="2000" baseline="-25000" dirty="0">
                <a:cs typeface="Arial" panose="020B0604020202020204" pitchFamily="34" charset="0"/>
              </a:rPr>
              <a:t>5</a:t>
            </a:r>
            <a:r>
              <a:rPr lang="en-GB" altLang="en-US" sz="2000" dirty="0">
                <a:cs typeface="Arial" panose="020B0604020202020204" pitchFamily="34" charset="0"/>
              </a:rPr>
              <a:t>H</a:t>
            </a:r>
            <a:r>
              <a:rPr lang="en-GB" altLang="en-US" sz="2000" baseline="-25000" dirty="0">
                <a:cs typeface="Arial" panose="020B0604020202020204" pitchFamily="34" charset="0"/>
              </a:rPr>
              <a:t>9</a:t>
            </a:r>
            <a:r>
              <a:rPr lang="en-GB" altLang="en-US" sz="2000" dirty="0">
                <a:cs typeface="Arial" panose="020B0604020202020204" pitchFamily="34" charset="0"/>
              </a:rPr>
              <a:t>, B</a:t>
            </a:r>
            <a:r>
              <a:rPr lang="en-GB" altLang="en-US" sz="2000" baseline="-25000" dirty="0">
                <a:cs typeface="Arial" panose="020B0604020202020204" pitchFamily="34" charset="0"/>
              </a:rPr>
              <a:t>6</a:t>
            </a:r>
            <a:r>
              <a:rPr lang="en-GB" altLang="en-US" sz="2000" dirty="0">
                <a:cs typeface="Arial" panose="020B0604020202020204" pitchFamily="34" charset="0"/>
              </a:rPr>
              <a:t>H</a:t>
            </a:r>
            <a:r>
              <a:rPr lang="en-GB" altLang="en-US" sz="2000" baseline="-25000" dirty="0">
                <a:cs typeface="Arial" panose="020B0604020202020204" pitchFamily="34" charset="0"/>
              </a:rPr>
              <a:t>10</a:t>
            </a:r>
            <a:r>
              <a:rPr lang="en-GB" altLang="en-US" sz="2000" dirty="0">
                <a:cs typeface="Arial" panose="020B0604020202020204" pitchFamily="34" charset="0"/>
              </a:rPr>
              <a:t>, B</a:t>
            </a:r>
            <a:r>
              <a:rPr lang="en-GB" altLang="en-US" sz="2000" baseline="-25000" dirty="0">
                <a:cs typeface="Arial" panose="020B0604020202020204" pitchFamily="34" charset="0"/>
              </a:rPr>
              <a:t>10</a:t>
            </a:r>
            <a:r>
              <a:rPr lang="en-GB" altLang="en-US" sz="2000" dirty="0">
                <a:cs typeface="Arial" panose="020B0604020202020204" pitchFamily="34" charset="0"/>
              </a:rPr>
              <a:t>H</a:t>
            </a:r>
            <a:r>
              <a:rPr lang="en-GB" altLang="en-US" sz="2000" baseline="-25000" dirty="0">
                <a:cs typeface="Arial" panose="020B0604020202020204" pitchFamily="34" charset="0"/>
              </a:rPr>
              <a:t>14</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těkavé</a:t>
            </a:r>
            <a:r>
              <a:rPr lang="en-GB" altLang="en-US" sz="2000" dirty="0">
                <a:cs typeface="Arial" panose="020B0604020202020204" pitchFamily="34" charset="0"/>
              </a:rPr>
              <a:t>, </a:t>
            </a:r>
            <a:r>
              <a:rPr lang="en-GB" altLang="en-US" sz="2000" dirty="0" err="1">
                <a:cs typeface="Arial" panose="020B0604020202020204" pitchFamily="34" charset="0"/>
              </a:rPr>
              <a:t>samozápalné</a:t>
            </a:r>
            <a:r>
              <a:rPr lang="en-GB" altLang="en-US" sz="2000" dirty="0">
                <a:cs typeface="Arial" panose="020B0604020202020204" pitchFamily="34" charset="0"/>
              </a:rPr>
              <a:t> a </a:t>
            </a:r>
            <a:r>
              <a:rPr lang="en-GB" altLang="en-US" sz="2000" dirty="0" err="1">
                <a:cs typeface="Arial" panose="020B0604020202020204" pitchFamily="34" charset="0"/>
              </a:rPr>
              <a:t>snadno</a:t>
            </a:r>
            <a:r>
              <a:rPr lang="en-GB" altLang="en-US" sz="2000" dirty="0">
                <a:cs typeface="Arial" panose="020B0604020202020204" pitchFamily="34" charset="0"/>
              </a:rPr>
              <a:t> </a:t>
            </a:r>
            <a:r>
              <a:rPr lang="en-GB" altLang="en-US" sz="2000" dirty="0" err="1">
                <a:cs typeface="Arial" panose="020B0604020202020204" pitchFamily="34" charset="0"/>
              </a:rPr>
              <a:t>hydrolyzují</a:t>
            </a:r>
            <a:r>
              <a:rPr lang="en-GB" altLang="en-US" sz="2000" dirty="0">
                <a:cs typeface="Arial" panose="020B0604020202020204" pitchFamily="34" charset="0"/>
              </a:rPr>
              <a:t> (</a:t>
            </a:r>
            <a:r>
              <a:rPr lang="en-GB" altLang="en-US" sz="2000" dirty="0" err="1">
                <a:cs typeface="Arial" panose="020B0604020202020204" pitchFamily="34" charset="0"/>
              </a:rPr>
              <a:t>podobně</a:t>
            </a:r>
            <a:r>
              <a:rPr lang="en-GB" altLang="en-US" sz="2000" dirty="0">
                <a:cs typeface="Arial" panose="020B0604020202020204" pitchFamily="34" charset="0"/>
              </a:rPr>
              <a:t> </a:t>
            </a:r>
            <a:r>
              <a:rPr lang="en-GB" altLang="en-US" sz="2000" dirty="0" err="1">
                <a:cs typeface="Arial" panose="020B0604020202020204" pitchFamily="34" charset="0"/>
              </a:rPr>
              <a:t>jako</a:t>
            </a:r>
            <a:r>
              <a:rPr lang="en-GB" altLang="en-US" sz="2000" dirty="0">
                <a:cs typeface="Arial" panose="020B0604020202020204" pitchFamily="34" charset="0"/>
              </a:rPr>
              <a:t> </a:t>
            </a:r>
            <a:r>
              <a:rPr lang="en-GB" altLang="en-US" sz="2000" dirty="0" err="1">
                <a:cs typeface="Arial" panose="020B0604020202020204" pitchFamily="34" charset="0"/>
              </a:rPr>
              <a:t>hydridy</a:t>
            </a:r>
            <a:r>
              <a:rPr lang="en-GB" altLang="en-US" sz="2000" dirty="0">
                <a:cs typeface="Arial" panose="020B0604020202020204" pitchFamily="34" charset="0"/>
              </a:rPr>
              <a:t> Si) </a:t>
            </a:r>
          </a:p>
          <a:p>
            <a:pPr algn="just" eaLnBrk="1" hangingPunct="1">
              <a:buFont typeface="Wingdings" pitchFamily="2" charset="2"/>
              <a:buNone/>
            </a:pPr>
            <a:r>
              <a:rPr lang="en-GB" altLang="en-US" sz="2000" dirty="0">
                <a:cs typeface="Arial" panose="020B0604020202020204" pitchFamily="34" charset="0"/>
              </a:rPr>
              <a:t>- </a:t>
            </a:r>
            <a:r>
              <a:rPr lang="en-GB" altLang="en-US" sz="2000" dirty="0" err="1">
                <a:cs typeface="Arial" panose="020B0604020202020204" pitchFamily="34" charset="0"/>
              </a:rPr>
              <a:t>diboran</a:t>
            </a:r>
            <a:r>
              <a:rPr lang="en-GB" altLang="en-US" sz="2000" dirty="0">
                <a:cs typeface="Arial" panose="020B0604020202020204" pitchFamily="34" charset="0"/>
              </a:rPr>
              <a:t> B</a:t>
            </a:r>
            <a:r>
              <a:rPr lang="en-GB" altLang="en-US" sz="2000" baseline="-25000" dirty="0">
                <a:cs typeface="Arial" panose="020B0604020202020204" pitchFamily="34" charset="0"/>
              </a:rPr>
              <a:t>2</a:t>
            </a:r>
            <a:r>
              <a:rPr lang="en-GB" altLang="en-US" sz="2000" dirty="0">
                <a:cs typeface="Arial" panose="020B0604020202020204" pitchFamily="34" charset="0"/>
              </a:rPr>
              <a:t>H</a:t>
            </a:r>
            <a:r>
              <a:rPr lang="en-GB" altLang="en-US" sz="2000" baseline="-25000" dirty="0">
                <a:cs typeface="Arial" panose="020B0604020202020204" pitchFamily="34" charset="0"/>
              </a:rPr>
              <a:t>6</a:t>
            </a:r>
            <a:r>
              <a:rPr lang="en-GB" altLang="en-US" sz="2000" dirty="0">
                <a:cs typeface="Arial" panose="020B0604020202020204" pitchFamily="34" charset="0"/>
              </a:rPr>
              <a:t> je </a:t>
            </a:r>
            <a:r>
              <a:rPr lang="en-GB" altLang="en-US" sz="2000" dirty="0" err="1">
                <a:cs typeface="Arial" panose="020B0604020202020204" pitchFamily="34" charset="0"/>
              </a:rPr>
              <a:t>plyn</a:t>
            </a:r>
            <a:r>
              <a:rPr lang="en-GB" altLang="en-US" sz="2000" dirty="0">
                <a:cs typeface="Arial" panose="020B0604020202020204" pitchFamily="34" charset="0"/>
              </a:rPr>
              <a:t>, </a:t>
            </a:r>
            <a:r>
              <a:rPr lang="en-GB" altLang="en-US" sz="2000" dirty="0" err="1">
                <a:cs typeface="Arial" panose="020B0604020202020204" pitchFamily="34" charset="0"/>
              </a:rPr>
              <a:t>borany</a:t>
            </a:r>
            <a:r>
              <a:rPr lang="en-GB" altLang="en-US" sz="2000" dirty="0">
                <a:cs typeface="Arial" panose="020B0604020202020204" pitchFamily="34" charset="0"/>
              </a:rPr>
              <a:t> se </a:t>
            </a:r>
            <a:r>
              <a:rPr lang="en-GB" altLang="en-US" sz="2000" dirty="0" err="1">
                <a:cs typeface="Arial" panose="020B0604020202020204" pitchFamily="34" charset="0"/>
              </a:rPr>
              <a:t>středně</a:t>
            </a:r>
            <a:r>
              <a:rPr lang="en-GB" altLang="en-US" sz="2000" dirty="0">
                <a:cs typeface="Arial" panose="020B0604020202020204" pitchFamily="34" charset="0"/>
              </a:rPr>
              <a:t> </a:t>
            </a:r>
            <a:r>
              <a:rPr lang="en-GB" altLang="en-US" sz="2000" dirty="0" err="1">
                <a:cs typeface="Arial" panose="020B0604020202020204" pitchFamily="34" charset="0"/>
              </a:rPr>
              <a:t>velkými</a:t>
            </a:r>
            <a:r>
              <a:rPr lang="en-GB" altLang="en-US" sz="2000" dirty="0">
                <a:cs typeface="Arial" panose="020B0604020202020204" pitchFamily="34" charset="0"/>
              </a:rPr>
              <a:t> </a:t>
            </a:r>
            <a:r>
              <a:rPr lang="en-GB" altLang="en-US" sz="2000" dirty="0" err="1">
                <a:cs typeface="Arial" panose="020B0604020202020204" pitchFamily="34" charset="0"/>
              </a:rPr>
              <a:t>molekulami</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kapaliny</a:t>
            </a:r>
            <a:r>
              <a:rPr lang="en-GB" altLang="en-US" sz="2000" dirty="0">
                <a:cs typeface="Arial" panose="020B0604020202020204" pitchFamily="34" charset="0"/>
              </a:rPr>
              <a:t>, </a:t>
            </a:r>
            <a:r>
              <a:rPr lang="en-GB" altLang="en-US" sz="2000" dirty="0" err="1">
                <a:cs typeface="Arial" panose="020B0604020202020204" pitchFamily="34" charset="0"/>
              </a:rPr>
              <a:t>těžší</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tuhé</a:t>
            </a:r>
            <a:r>
              <a:rPr lang="en-GB" altLang="en-US" sz="2000" dirty="0">
                <a:cs typeface="Arial" panose="020B0604020202020204" pitchFamily="34" charset="0"/>
              </a:rPr>
              <a:t> </a:t>
            </a:r>
            <a:r>
              <a:rPr lang="en-GB" altLang="en-US" sz="2000" dirty="0" err="1">
                <a:cs typeface="Arial" panose="020B0604020202020204" pitchFamily="34" charset="0"/>
              </a:rPr>
              <a:t>látky</a:t>
            </a:r>
            <a:endParaRPr lang="en-GB" altLang="en-US" sz="2000" dirty="0">
              <a:cs typeface="Arial" panose="020B0604020202020204" pitchFamily="34" charset="0"/>
            </a:endParaRPr>
          </a:p>
          <a:p>
            <a:pPr algn="just" eaLnBrk="1" hangingPunct="1">
              <a:buFont typeface="Wingdings" pitchFamily="2" charset="2"/>
              <a:buNone/>
            </a:pPr>
            <a:r>
              <a:rPr lang="en-GB" altLang="en-US" sz="2000" dirty="0">
                <a:cs typeface="Arial" panose="020B0604020202020204" pitchFamily="34" charset="0"/>
              </a:rPr>
              <a:t>- </a:t>
            </a:r>
            <a:r>
              <a:rPr lang="en-GB" altLang="en-US" sz="2000" dirty="0" err="1">
                <a:cs typeface="Arial" panose="020B0604020202020204" pitchFamily="34" charset="0"/>
              </a:rPr>
              <a:t>borany</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sloučeniny</a:t>
            </a:r>
            <a:r>
              <a:rPr lang="en-GB" altLang="en-US" sz="2000" dirty="0">
                <a:cs typeface="Arial" panose="020B0604020202020204" pitchFamily="34" charset="0"/>
              </a:rPr>
              <a:t> </a:t>
            </a:r>
            <a:r>
              <a:rPr lang="en-GB" altLang="en-US" sz="2000" dirty="0" err="1">
                <a:cs typeface="Arial" panose="020B0604020202020204" pitchFamily="34" charset="0"/>
              </a:rPr>
              <a:t>elektronově</a:t>
            </a:r>
            <a:r>
              <a:rPr lang="en-GB" altLang="en-US" sz="2000" dirty="0">
                <a:cs typeface="Arial" panose="020B0604020202020204" pitchFamily="34" charset="0"/>
              </a:rPr>
              <a:t> </a:t>
            </a:r>
            <a:r>
              <a:rPr lang="en-GB" altLang="en-US" sz="2000" dirty="0" err="1">
                <a:cs typeface="Arial" panose="020B0604020202020204" pitchFamily="34" charset="0"/>
              </a:rPr>
              <a:t>deficitní</a:t>
            </a:r>
            <a:r>
              <a:rPr lang="en-GB" altLang="en-US" sz="2000" dirty="0">
                <a:cs typeface="Arial" panose="020B0604020202020204" pitchFamily="34" charset="0"/>
              </a:rPr>
              <a:t> -</a:t>
            </a:r>
            <a:r>
              <a:rPr lang="cs-CZ" altLang="en-US" sz="2000" dirty="0">
                <a:cs typeface="Arial" panose="020B0604020202020204" pitchFamily="34" charset="0"/>
              </a:rPr>
              <a:t> </a:t>
            </a:r>
            <a:r>
              <a:rPr lang="en-GB" altLang="en-US" sz="2000" dirty="0" err="1">
                <a:cs typeface="Arial" panose="020B0604020202020204" pitchFamily="34" charset="0"/>
              </a:rPr>
              <a:t>tzn</a:t>
            </a:r>
            <a:r>
              <a:rPr lang="en-GB" altLang="en-US" sz="2000" dirty="0">
                <a:cs typeface="Arial" panose="020B0604020202020204" pitchFamily="34" charset="0"/>
              </a:rPr>
              <a:t>. atomy </a:t>
            </a:r>
            <a:r>
              <a:rPr lang="en-GB" altLang="en-US" sz="2000" dirty="0" err="1">
                <a:cs typeface="Arial" panose="020B0604020202020204" pitchFamily="34" charset="0"/>
              </a:rPr>
              <a:t>boru</a:t>
            </a:r>
            <a:r>
              <a:rPr lang="en-GB" altLang="en-US" sz="2000" dirty="0">
                <a:cs typeface="Arial" panose="020B0604020202020204" pitchFamily="34" charset="0"/>
              </a:rPr>
              <a:t> a </a:t>
            </a:r>
            <a:r>
              <a:rPr lang="en-GB" altLang="en-US" sz="2000" dirty="0" err="1">
                <a:cs typeface="Arial" panose="020B0604020202020204" pitchFamily="34" charset="0"/>
              </a:rPr>
              <a:t>vodíku</a:t>
            </a:r>
            <a:r>
              <a:rPr lang="en-GB" altLang="en-US" sz="2000" dirty="0">
                <a:cs typeface="Arial" panose="020B0604020202020204" pitchFamily="34" charset="0"/>
              </a:rPr>
              <a:t> v </a:t>
            </a:r>
            <a:r>
              <a:rPr lang="en-GB" altLang="en-US" sz="2000" dirty="0" err="1">
                <a:cs typeface="Arial" panose="020B0604020202020204" pitchFamily="34" charset="0"/>
              </a:rPr>
              <a:t>jejich</a:t>
            </a:r>
            <a:r>
              <a:rPr lang="en-GB" altLang="en-US" sz="2000" dirty="0">
                <a:cs typeface="Arial" panose="020B0604020202020204" pitchFamily="34" charset="0"/>
              </a:rPr>
              <a:t> </a:t>
            </a:r>
            <a:r>
              <a:rPr lang="en-GB" altLang="en-US" sz="2000" dirty="0" err="1">
                <a:cs typeface="Arial" panose="020B0604020202020204" pitchFamily="34" charset="0"/>
              </a:rPr>
              <a:t>molekulách</a:t>
            </a:r>
            <a:r>
              <a:rPr lang="en-GB" altLang="en-US" sz="2000" dirty="0">
                <a:cs typeface="Arial" panose="020B0604020202020204" pitchFamily="34" charset="0"/>
              </a:rPr>
              <a:t> </a:t>
            </a:r>
            <a:r>
              <a:rPr lang="en-GB" altLang="en-US" sz="2000" dirty="0" err="1">
                <a:cs typeface="Arial" panose="020B0604020202020204" pitchFamily="34" charset="0"/>
              </a:rPr>
              <a:t>mají</a:t>
            </a:r>
            <a:r>
              <a:rPr lang="en-GB" altLang="en-US" sz="2000" dirty="0">
                <a:cs typeface="Arial" panose="020B0604020202020204" pitchFamily="34" charset="0"/>
              </a:rPr>
              <a:t> </a:t>
            </a:r>
            <a:r>
              <a:rPr lang="en-GB" altLang="en-US" sz="2000" dirty="0" err="1">
                <a:cs typeface="Arial" panose="020B0604020202020204" pitchFamily="34" charset="0"/>
              </a:rPr>
              <a:t>méně</a:t>
            </a:r>
            <a:r>
              <a:rPr lang="en-GB" altLang="en-US" sz="2000" dirty="0">
                <a:cs typeface="Arial" panose="020B0604020202020204" pitchFamily="34" charset="0"/>
              </a:rPr>
              <a:t> </a:t>
            </a:r>
            <a:r>
              <a:rPr lang="en-GB" altLang="en-US" sz="2000" dirty="0" err="1">
                <a:cs typeface="Arial" panose="020B0604020202020204" pitchFamily="34" charset="0"/>
              </a:rPr>
              <a:t>valenčních</a:t>
            </a:r>
            <a:r>
              <a:rPr lang="en-GB" altLang="en-US" sz="2000" dirty="0">
                <a:cs typeface="Arial" panose="020B0604020202020204" pitchFamily="34" charset="0"/>
              </a:rPr>
              <a:t> </a:t>
            </a:r>
            <a:r>
              <a:rPr lang="en-GB" altLang="en-US" sz="2000" dirty="0" err="1">
                <a:cs typeface="Arial" panose="020B0604020202020204" pitchFamily="34" charset="0"/>
              </a:rPr>
              <a:t>elektronů</a:t>
            </a:r>
            <a:r>
              <a:rPr lang="en-GB" altLang="en-US" sz="2000" dirty="0">
                <a:cs typeface="Arial" panose="020B0604020202020204" pitchFamily="34" charset="0"/>
              </a:rPr>
              <a:t> (</a:t>
            </a:r>
            <a:r>
              <a:rPr lang="en-GB" altLang="en-US" sz="2000" dirty="0" err="1">
                <a:cs typeface="Arial" panose="020B0604020202020204" pitchFamily="34" charset="0"/>
              </a:rPr>
              <a:t>bor</a:t>
            </a:r>
            <a:r>
              <a:rPr lang="en-GB" altLang="en-US" sz="2000" dirty="0">
                <a:cs typeface="Arial" panose="020B0604020202020204" pitchFamily="34" charset="0"/>
              </a:rPr>
              <a:t> 3 a </a:t>
            </a:r>
            <a:r>
              <a:rPr lang="en-GB" altLang="en-US" sz="2000" dirty="0" err="1">
                <a:cs typeface="Arial" panose="020B0604020202020204" pitchFamily="34" charset="0"/>
              </a:rPr>
              <a:t>vodík</a:t>
            </a:r>
            <a:r>
              <a:rPr lang="en-GB" altLang="en-US" sz="2000" dirty="0">
                <a:cs typeface="Arial" panose="020B0604020202020204" pitchFamily="34" charset="0"/>
              </a:rPr>
              <a:t> 1) </a:t>
            </a:r>
            <a:r>
              <a:rPr lang="en-GB" altLang="en-US" sz="2000" dirty="0" err="1">
                <a:cs typeface="Arial" panose="020B0604020202020204" pitchFamily="34" charset="0"/>
              </a:rPr>
              <a:t>než</a:t>
            </a:r>
            <a:r>
              <a:rPr lang="en-GB" altLang="en-US" sz="2000" dirty="0">
                <a:cs typeface="Arial" panose="020B0604020202020204" pitchFamily="34" charset="0"/>
              </a:rPr>
              <a:t> </a:t>
            </a:r>
            <a:r>
              <a:rPr lang="en-GB" altLang="en-US" sz="2000" dirty="0" err="1">
                <a:cs typeface="Arial" panose="020B0604020202020204" pitchFamily="34" charset="0"/>
              </a:rPr>
              <a:t>valenčních</a:t>
            </a:r>
            <a:r>
              <a:rPr lang="en-GB" altLang="en-US" sz="2000" dirty="0">
                <a:cs typeface="Arial" panose="020B0604020202020204" pitchFamily="34" charset="0"/>
              </a:rPr>
              <a:t> at.</a:t>
            </a:r>
            <a:r>
              <a:rPr lang="cs-CZ" altLang="en-US" sz="2000" dirty="0">
                <a:cs typeface="Arial" panose="020B0604020202020204" pitchFamily="34" charset="0"/>
              </a:rPr>
              <a:t> </a:t>
            </a:r>
            <a:r>
              <a:rPr lang="en-GB" altLang="en-US" sz="2000" dirty="0" err="1">
                <a:cs typeface="Arial" panose="020B0604020202020204" pitchFamily="34" charset="0"/>
              </a:rPr>
              <a:t>orbitalů</a:t>
            </a:r>
            <a:r>
              <a:rPr lang="en-GB" altLang="en-US" sz="2000" dirty="0">
                <a:cs typeface="Arial" panose="020B0604020202020204" pitchFamily="34" charset="0"/>
              </a:rPr>
              <a:t> (</a:t>
            </a:r>
            <a:r>
              <a:rPr lang="en-GB" altLang="en-US" sz="2000" dirty="0" err="1">
                <a:cs typeface="Arial" panose="020B0604020202020204" pitchFamily="34" charset="0"/>
              </a:rPr>
              <a:t>bor</a:t>
            </a:r>
            <a:r>
              <a:rPr lang="en-GB" altLang="en-US" sz="2000" dirty="0">
                <a:cs typeface="Arial" panose="020B0604020202020204" pitchFamily="34" charset="0"/>
              </a:rPr>
              <a:t> 4 a </a:t>
            </a:r>
            <a:r>
              <a:rPr lang="en-GB" altLang="en-US" sz="2000" dirty="0" err="1">
                <a:cs typeface="Arial" panose="020B0604020202020204" pitchFamily="34" charset="0"/>
              </a:rPr>
              <a:t>vodík</a:t>
            </a:r>
            <a:r>
              <a:rPr lang="en-GB" altLang="en-US" sz="2000" dirty="0">
                <a:cs typeface="Arial" panose="020B0604020202020204" pitchFamily="34" charset="0"/>
              </a:rPr>
              <a:t> 1)</a:t>
            </a:r>
          </a:p>
          <a:p>
            <a:pPr algn="just">
              <a:buNone/>
            </a:pPr>
            <a:r>
              <a:rPr lang="en-GB" altLang="en-US" sz="2000" dirty="0">
                <a:cs typeface="Arial" panose="020B0604020202020204" pitchFamily="34" charset="0"/>
              </a:rPr>
              <a:t>- v </a:t>
            </a:r>
            <a:r>
              <a:rPr lang="en-GB" altLang="en-US" sz="2000" dirty="0" err="1">
                <a:cs typeface="Arial" panose="020B0604020202020204" pitchFamily="34" charset="0"/>
              </a:rPr>
              <a:t>boranech</a:t>
            </a:r>
            <a:r>
              <a:rPr lang="en-GB" altLang="en-US" sz="2000" b="1" dirty="0">
                <a:cs typeface="Arial" panose="020B0604020202020204" pitchFamily="34" charset="0"/>
              </a:rPr>
              <a:t>-</a:t>
            </a:r>
            <a:r>
              <a:rPr lang="cs-CZ" altLang="en-US" sz="2000" b="1" dirty="0">
                <a:cs typeface="Arial" panose="020B0604020202020204" pitchFamily="34" charset="0"/>
              </a:rPr>
              <a:t> </a:t>
            </a:r>
            <a:r>
              <a:rPr lang="en-GB" altLang="en-US" sz="2000" dirty="0">
                <a:cs typeface="Arial" panose="020B0604020202020204" pitchFamily="34" charset="0"/>
              </a:rPr>
              <a:t>B</a:t>
            </a:r>
            <a:r>
              <a:rPr lang="en-GB" altLang="en-US" sz="2000" b="1" dirty="0">
                <a:cs typeface="Arial" panose="020B0604020202020204" pitchFamily="34" charset="0"/>
              </a:rPr>
              <a:t> </a:t>
            </a:r>
            <a:r>
              <a:rPr lang="en-GB" altLang="en-US" sz="2000" dirty="0" err="1">
                <a:cs typeface="Arial" panose="020B0604020202020204" pitchFamily="34" charset="0"/>
              </a:rPr>
              <a:t>tvoří</a:t>
            </a:r>
            <a:r>
              <a:rPr lang="en-GB" altLang="en-US" sz="2000" dirty="0">
                <a:cs typeface="Arial" panose="020B0604020202020204" pitchFamily="34" charset="0"/>
              </a:rPr>
              <a:t> </a:t>
            </a:r>
            <a:r>
              <a:rPr lang="en-GB" altLang="en-US" sz="2000" dirty="0" err="1">
                <a:cs typeface="Arial" panose="020B0604020202020204" pitchFamily="34" charset="0"/>
              </a:rPr>
              <a:t>též</a:t>
            </a:r>
            <a:r>
              <a:rPr lang="en-GB" altLang="en-US" sz="2000" dirty="0">
                <a:cs typeface="Arial" panose="020B0604020202020204" pitchFamily="34" charset="0"/>
              </a:rPr>
              <a:t> </a:t>
            </a:r>
            <a:r>
              <a:rPr lang="en-GB" altLang="en-US" sz="2000" u="sng" dirty="0" err="1">
                <a:cs typeface="Arial" panose="020B0604020202020204" pitchFamily="34" charset="0"/>
              </a:rPr>
              <a:t>komplexní</a:t>
            </a:r>
            <a:r>
              <a:rPr lang="en-GB" altLang="en-US" sz="2000" u="sng" dirty="0">
                <a:cs typeface="Arial" panose="020B0604020202020204" pitchFamily="34" charset="0"/>
              </a:rPr>
              <a:t> </a:t>
            </a:r>
            <a:r>
              <a:rPr lang="en-GB" altLang="en-US" sz="2000" u="sng" dirty="0" err="1">
                <a:cs typeface="Arial" panose="020B0604020202020204" pitchFamily="34" charset="0"/>
              </a:rPr>
              <a:t>hydridy</a:t>
            </a:r>
            <a:r>
              <a:rPr lang="en-GB" altLang="en-US" sz="2000" dirty="0">
                <a:cs typeface="Arial" panose="020B0604020202020204" pitchFamily="34" charset="0"/>
              </a:rPr>
              <a:t> </a:t>
            </a:r>
            <a:r>
              <a:rPr lang="en-GB" altLang="en-US" sz="2000" dirty="0" err="1">
                <a:cs typeface="Arial" panose="020B0604020202020204" pitchFamily="34" charset="0"/>
              </a:rPr>
              <a:t>typu</a:t>
            </a:r>
            <a:r>
              <a:rPr lang="en-GB" altLang="en-US" sz="2000" dirty="0">
                <a:cs typeface="Arial" panose="020B0604020202020204" pitchFamily="34" charset="0"/>
              </a:rPr>
              <a:t> </a:t>
            </a:r>
            <a:r>
              <a:rPr lang="en-US" altLang="en-US" sz="2000" dirty="0">
                <a:cs typeface="Arial" panose="020B0604020202020204" pitchFamily="34" charset="0"/>
              </a:rPr>
              <a:t>[</a:t>
            </a:r>
            <a:r>
              <a:rPr lang="en-GB" altLang="en-US" sz="2000" dirty="0">
                <a:cs typeface="Arial" panose="020B0604020202020204" pitchFamily="34" charset="0"/>
              </a:rPr>
              <a:t>BH</a:t>
            </a:r>
            <a:r>
              <a:rPr lang="en-GB" altLang="en-US" sz="2000" baseline="-25000" dirty="0">
                <a:cs typeface="Arial" panose="020B0604020202020204" pitchFamily="34" charset="0"/>
              </a:rPr>
              <a:t>4</a:t>
            </a:r>
            <a:r>
              <a:rPr lang="en-US" altLang="en-US" sz="2000" dirty="0">
                <a:cs typeface="Arial" panose="020B0604020202020204" pitchFamily="34" charset="0"/>
              </a:rPr>
              <a:t>]</a:t>
            </a:r>
            <a:r>
              <a:rPr lang="en-GB" altLang="en-US" sz="2000" baseline="30000" dirty="0">
                <a:cs typeface="Arial" panose="020B0604020202020204" pitchFamily="34" charset="0"/>
              </a:rPr>
              <a:t>-</a:t>
            </a:r>
            <a:r>
              <a:rPr lang="en-GB" altLang="en-US" sz="2000" dirty="0">
                <a:cs typeface="Arial" panose="020B0604020202020204" pitchFamily="34" charset="0"/>
              </a:rPr>
              <a:t>,</a:t>
            </a:r>
            <a:r>
              <a:rPr lang="en-GB" altLang="en-US" sz="2000" b="1" dirty="0">
                <a:cs typeface="Arial" panose="020B0604020202020204" pitchFamily="34" charset="0"/>
              </a:rPr>
              <a:t> </a:t>
            </a:r>
            <a:r>
              <a:rPr lang="en-GB" altLang="en-US" sz="2000" dirty="0" err="1">
                <a:cs typeface="Arial" panose="020B0604020202020204" pitchFamily="34" charset="0"/>
              </a:rPr>
              <a:t>široce</a:t>
            </a:r>
            <a:r>
              <a:rPr lang="en-GB" altLang="en-US" sz="2000" dirty="0">
                <a:cs typeface="Arial" panose="020B0604020202020204" pitchFamily="34" charset="0"/>
              </a:rPr>
              <a:t> </a:t>
            </a:r>
            <a:r>
              <a:rPr lang="en-GB" altLang="en-US" sz="2000" dirty="0" err="1">
                <a:cs typeface="Arial" panose="020B0604020202020204" pitchFamily="34" charset="0"/>
              </a:rPr>
              <a:t>používaná</a:t>
            </a:r>
            <a:r>
              <a:rPr lang="en-GB" altLang="en-US" sz="2000" dirty="0">
                <a:cs typeface="Arial" panose="020B0604020202020204" pitchFamily="34" charset="0"/>
              </a:rPr>
              <a:t> </a:t>
            </a:r>
            <a:r>
              <a:rPr lang="en-GB" altLang="en-US" sz="2000" dirty="0" err="1">
                <a:cs typeface="Arial" panose="020B0604020202020204" pitchFamily="34" charset="0"/>
              </a:rPr>
              <a:t>reduk</a:t>
            </a:r>
            <a:r>
              <a:rPr lang="en-GB" altLang="en-US" sz="2000" dirty="0">
                <a:cs typeface="Arial" panose="020B0604020202020204" pitchFamily="34" charset="0"/>
              </a:rPr>
              <a:t>. </a:t>
            </a:r>
            <a:r>
              <a:rPr lang="en-GB" altLang="en-US" sz="2000" dirty="0" err="1">
                <a:cs typeface="Arial" panose="020B0604020202020204" pitchFamily="34" charset="0"/>
              </a:rPr>
              <a:t>činidla</a:t>
            </a:r>
            <a:endParaRPr lang="cs-CZ" altLang="en-US" sz="2000" dirty="0">
              <a:cs typeface="Arial" panose="020B0604020202020204" pitchFamily="34" charset="0"/>
            </a:endParaRPr>
          </a:p>
          <a:p>
            <a:pPr algn="just" eaLnBrk="1" hangingPunct="1">
              <a:buFont typeface="Wingdings" pitchFamily="2" charset="2"/>
              <a:buNone/>
            </a:pPr>
            <a:endParaRPr lang="en-GB" altLang="en-US" sz="2000" dirty="0">
              <a:cs typeface="Arial" panose="020B0604020202020204" pitchFamily="34" charset="0"/>
            </a:endParaRPr>
          </a:p>
          <a:p>
            <a:pPr algn="just" eaLnBrk="1" hangingPunct="1">
              <a:buFont typeface="Wingdings" pitchFamily="2" charset="2"/>
              <a:buNone/>
            </a:pPr>
            <a:endParaRPr lang="en-GB" altLang="en-US" sz="2000" dirty="0">
              <a:cs typeface="Arial" panose="020B0604020202020204" pitchFamily="34" charset="0"/>
            </a:endParaRPr>
          </a:p>
          <a:p>
            <a:pPr algn="just" eaLnBrk="1" hangingPunct="1">
              <a:buFont typeface="Wingdings" pitchFamily="2" charset="2"/>
              <a:buNone/>
            </a:pPr>
            <a:endParaRPr lang="cs-CZ" altLang="en-US" sz="2000" dirty="0">
              <a:cs typeface="Arial" panose="020B0604020202020204" pitchFamily="34" charset="0"/>
            </a:endParaRPr>
          </a:p>
        </p:txBody>
      </p:sp>
      <p:pic>
        <p:nvPicPr>
          <p:cNvPr id="6" name="Picture 2" descr="VÃ½sledek obrÃ¡zku pro tetrabo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8" y="4495800"/>
            <a:ext cx="8834312" cy="226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1000" y="152400"/>
            <a:ext cx="4760068" cy="715962"/>
          </a:xfrm>
        </p:spPr>
        <p:txBody>
          <a:bodyPr>
            <a:noAutofit/>
          </a:bodyPr>
          <a:lstStyle/>
          <a:p>
            <a:r>
              <a:rPr lang="cs-CZ" sz="2000" b="1" dirty="0" err="1">
                <a:latin typeface="+mn-lt"/>
                <a:cs typeface="Arial" panose="020B0604020202020204" pitchFamily="34" charset="0"/>
              </a:rPr>
              <a:t>Třístředová</a:t>
            </a:r>
            <a:r>
              <a:rPr lang="cs-CZ" sz="2000" b="1" dirty="0">
                <a:latin typeface="+mn-lt"/>
                <a:cs typeface="Arial" panose="020B0604020202020204" pitchFamily="34" charset="0"/>
              </a:rPr>
              <a:t> </a:t>
            </a:r>
            <a:r>
              <a:rPr lang="cs-CZ" sz="2000" b="1" dirty="0" err="1">
                <a:latin typeface="+mn-lt"/>
                <a:cs typeface="Arial" panose="020B0604020202020204" pitchFamily="34" charset="0"/>
              </a:rPr>
              <a:t>dvouelektronová</a:t>
            </a:r>
            <a:r>
              <a:rPr lang="cs-CZ" sz="2000" b="1" dirty="0">
                <a:latin typeface="+mn-lt"/>
                <a:cs typeface="Arial" panose="020B0604020202020204" pitchFamily="34" charset="0"/>
              </a:rPr>
              <a:t> vazba</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89" y="2864420"/>
            <a:ext cx="3345016" cy="163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9" name="Picture 7" descr="VÃ½sledek obrÃ¡zku pro bo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325" y="1719447"/>
            <a:ext cx="1112438" cy="104013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VÃ½sledek obrÃ¡zku pro bor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691" y="1587439"/>
            <a:ext cx="2421838" cy="1262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867457" y="1069487"/>
            <a:ext cx="636713" cy="523220"/>
          </a:xfrm>
          <a:prstGeom prst="rect">
            <a:avLst/>
          </a:prstGeom>
          <a:noFill/>
        </p:spPr>
        <p:txBody>
          <a:bodyPr wrap="none" rtlCol="0">
            <a:spAutoFit/>
          </a:bodyPr>
          <a:lstStyle/>
          <a:p>
            <a:r>
              <a:rPr lang="cs-CZ" sz="2800" dirty="0"/>
              <a:t>sp</a:t>
            </a:r>
            <a:r>
              <a:rPr lang="cs-CZ" sz="2800" baseline="30000" dirty="0"/>
              <a:t>2</a:t>
            </a:r>
          </a:p>
        </p:txBody>
      </p:sp>
      <p:sp>
        <p:nvSpPr>
          <p:cNvPr id="10" name="TextovéPole 9"/>
          <p:cNvSpPr txBox="1"/>
          <p:nvPr/>
        </p:nvSpPr>
        <p:spPr>
          <a:xfrm>
            <a:off x="6245376" y="1055299"/>
            <a:ext cx="636713" cy="523220"/>
          </a:xfrm>
          <a:prstGeom prst="rect">
            <a:avLst/>
          </a:prstGeom>
          <a:noFill/>
        </p:spPr>
        <p:txBody>
          <a:bodyPr wrap="none" rtlCol="0">
            <a:spAutoFit/>
          </a:bodyPr>
          <a:lstStyle/>
          <a:p>
            <a:r>
              <a:rPr lang="cs-CZ" sz="2800" dirty="0"/>
              <a:t>sp</a:t>
            </a:r>
            <a:r>
              <a:rPr lang="cs-CZ" sz="2800" baseline="30000" dirty="0"/>
              <a:t>3</a:t>
            </a:r>
          </a:p>
        </p:txBody>
      </p:sp>
      <p:sp>
        <p:nvSpPr>
          <p:cNvPr id="5" name="TextovéPole 4"/>
          <p:cNvSpPr txBox="1"/>
          <p:nvPr/>
        </p:nvSpPr>
        <p:spPr>
          <a:xfrm>
            <a:off x="1859725" y="1719447"/>
            <a:ext cx="497252" cy="830997"/>
          </a:xfrm>
          <a:prstGeom prst="rect">
            <a:avLst/>
          </a:prstGeom>
          <a:noFill/>
        </p:spPr>
        <p:txBody>
          <a:bodyPr wrap="none" rtlCol="0">
            <a:spAutoFit/>
          </a:bodyPr>
          <a:lstStyle/>
          <a:p>
            <a:r>
              <a:rPr lang="cs-CZ" sz="4800" dirty="0"/>
              <a:t>2</a:t>
            </a:r>
          </a:p>
        </p:txBody>
      </p:sp>
      <p:sp>
        <p:nvSpPr>
          <p:cNvPr id="6" name="Šipka doprava 5"/>
          <p:cNvSpPr/>
          <p:nvPr/>
        </p:nvSpPr>
        <p:spPr>
          <a:xfrm>
            <a:off x="3484872" y="2121336"/>
            <a:ext cx="1143000" cy="15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266700" y="4787038"/>
            <a:ext cx="8610600" cy="1015663"/>
          </a:xfrm>
          <a:prstGeom prst="rect">
            <a:avLst/>
          </a:prstGeom>
        </p:spPr>
        <p:txBody>
          <a:bodyPr wrap="square">
            <a:spAutoFit/>
          </a:bodyPr>
          <a:lstStyle/>
          <a:p>
            <a:r>
              <a:rPr lang="cs-CZ" sz="2000" b="1" dirty="0" err="1">
                <a:cs typeface="Arial" panose="020B0604020202020204" pitchFamily="34" charset="0"/>
              </a:rPr>
              <a:t>Diboran</a:t>
            </a:r>
            <a:r>
              <a:rPr lang="cs-CZ" sz="2000" dirty="0">
                <a:cs typeface="Arial" panose="020B0604020202020204" pitchFamily="34" charset="0"/>
              </a:rPr>
              <a:t> B</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6</a:t>
            </a:r>
            <a:r>
              <a:rPr lang="cs-CZ" sz="2000" dirty="0">
                <a:cs typeface="Arial" panose="020B0604020202020204" pitchFamily="34" charset="0"/>
              </a:rPr>
              <a:t> se používá při výrobě polovodičů jako </a:t>
            </a:r>
            <a:r>
              <a:rPr lang="cs-CZ" sz="2000" dirty="0" err="1">
                <a:cs typeface="Arial" panose="020B0604020202020204" pitchFamily="34" charset="0"/>
              </a:rPr>
              <a:t>dopant</a:t>
            </a:r>
            <a:r>
              <a:rPr lang="cs-CZ" sz="2000" dirty="0">
                <a:cs typeface="Arial" panose="020B0604020202020204" pitchFamily="34" charset="0"/>
              </a:rPr>
              <a:t> typu p.</a:t>
            </a:r>
          </a:p>
          <a:p>
            <a:endParaRPr lang="cs-CZ" sz="2000" dirty="0">
              <a:cs typeface="Arial" panose="020B0604020202020204" pitchFamily="34" charset="0"/>
            </a:endParaRPr>
          </a:p>
          <a:p>
            <a:r>
              <a:rPr lang="cs-CZ" sz="2000" b="1" dirty="0" err="1">
                <a:cs typeface="Arial" panose="020B0604020202020204" pitchFamily="34" charset="0"/>
              </a:rPr>
              <a:t>Hydridoboritan</a:t>
            </a:r>
            <a:r>
              <a:rPr lang="cs-CZ" sz="2000" b="1" dirty="0">
                <a:cs typeface="Arial" panose="020B0604020202020204" pitchFamily="34" charset="0"/>
              </a:rPr>
              <a:t> lithný </a:t>
            </a:r>
            <a:r>
              <a:rPr lang="cs-CZ" sz="2000" dirty="0">
                <a:cs typeface="Arial" panose="020B0604020202020204" pitchFamily="34" charset="0"/>
              </a:rPr>
              <a:t>LiBH</a:t>
            </a:r>
            <a:r>
              <a:rPr lang="cs-CZ" sz="2000" baseline="-25000" dirty="0">
                <a:cs typeface="Arial" panose="020B0604020202020204" pitchFamily="34" charset="0"/>
              </a:rPr>
              <a:t>4</a:t>
            </a:r>
            <a:r>
              <a:rPr lang="cs-CZ" sz="2000" dirty="0">
                <a:cs typeface="Arial" panose="020B0604020202020204" pitchFamily="34" charset="0"/>
              </a:rPr>
              <a:t> je důležitým redukčním činidlem v organické chemii</a:t>
            </a:r>
          </a:p>
        </p:txBody>
      </p:sp>
    </p:spTree>
    <p:extLst>
      <p:ext uri="{BB962C8B-B14F-4D97-AF65-F5344CB8AC3E}">
        <p14:creationId xmlns:p14="http://schemas.microsoft.com/office/powerpoint/2010/main" val="155754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97346"/>
            <a:ext cx="8610600" cy="5139869"/>
          </a:xfrm>
          <a:prstGeom prst="rect">
            <a:avLst/>
          </a:prstGeom>
        </p:spPr>
        <p:txBody>
          <a:bodyPr wrap="square">
            <a:spAutoFit/>
          </a:bodyPr>
          <a:lstStyle/>
          <a:p>
            <a:pPr algn="just"/>
            <a:r>
              <a:rPr lang="cs-CZ" sz="2000" b="1" dirty="0">
                <a:cs typeface="Arial" panose="020B0604020202020204" pitchFamily="34" charset="0"/>
              </a:rPr>
              <a:t>Boridy</a:t>
            </a:r>
            <a:r>
              <a:rPr lang="cs-CZ" sz="20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jsou sloučeniny boru s kovy. Existuje široká škála boridů s různou stechiometrií a krystalickou strukturou. Jsou to mimořádně elektricky i tepelně vodivé, tvrdé, žáruvzdorné, chemicky netečné a netěkavé materiály s vysokými teplotami tání. </a:t>
            </a:r>
          </a:p>
          <a:p>
            <a:pPr algn="just"/>
            <a:endParaRPr lang="cs-CZ" sz="800" dirty="0">
              <a:cs typeface="Arial" panose="020B0604020202020204" pitchFamily="34" charset="0"/>
            </a:endParaRPr>
          </a:p>
          <a:p>
            <a:pPr algn="just"/>
            <a:r>
              <a:rPr lang="cs-CZ" sz="2000" dirty="0">
                <a:cs typeface="Arial" panose="020B0604020202020204" pitchFamily="34" charset="0"/>
              </a:rPr>
              <a:t>   Příkladem mohou být mimořádně vodivé </a:t>
            </a:r>
            <a:r>
              <a:rPr lang="cs-CZ" sz="2000" b="1" dirty="0" err="1">
                <a:cs typeface="Arial" panose="020B0604020202020204" pitchFamily="34" charset="0"/>
              </a:rPr>
              <a:t>diboridy</a:t>
            </a:r>
            <a:r>
              <a:rPr lang="cs-CZ" sz="2000" b="1" dirty="0">
                <a:cs typeface="Arial" panose="020B0604020202020204" pitchFamily="34" charset="0"/>
              </a:rPr>
              <a:t> </a:t>
            </a:r>
            <a:r>
              <a:rPr lang="cs-CZ" sz="2000" b="1" dirty="0" err="1">
                <a:cs typeface="Arial" panose="020B0604020202020204" pitchFamily="34" charset="0"/>
              </a:rPr>
              <a:t>Zr</a:t>
            </a:r>
            <a:r>
              <a:rPr lang="cs-CZ" sz="2000" b="1" dirty="0">
                <a:cs typeface="Arial" panose="020B0604020202020204" pitchFamily="34" charset="0"/>
              </a:rPr>
              <a:t>, </a:t>
            </a:r>
            <a:r>
              <a:rPr lang="cs-CZ" sz="2000" b="1" dirty="0" err="1">
                <a:cs typeface="Arial" panose="020B0604020202020204" pitchFamily="34" charset="0"/>
              </a:rPr>
              <a:t>Hf</a:t>
            </a:r>
            <a:r>
              <a:rPr lang="cs-CZ" sz="2000" b="1" dirty="0">
                <a:cs typeface="Arial" panose="020B0604020202020204" pitchFamily="34" charset="0"/>
              </a:rPr>
              <a:t>, </a:t>
            </a:r>
            <a:r>
              <a:rPr lang="cs-CZ" sz="2000" b="1" dirty="0" err="1">
                <a:cs typeface="Arial" panose="020B0604020202020204" pitchFamily="34" charset="0"/>
              </a:rPr>
              <a:t>Nb</a:t>
            </a:r>
            <a:r>
              <a:rPr lang="cs-CZ" sz="2000" b="1" dirty="0">
                <a:cs typeface="Arial" panose="020B0604020202020204" pitchFamily="34" charset="0"/>
              </a:rPr>
              <a:t> </a:t>
            </a:r>
            <a:r>
              <a:rPr lang="cs-CZ" sz="2000" dirty="0">
                <a:cs typeface="Arial" panose="020B0604020202020204" pitchFamily="34" charset="0"/>
              </a:rPr>
              <a:t>a </a:t>
            </a:r>
            <a:r>
              <a:rPr lang="cs-CZ" sz="2000" b="1" dirty="0">
                <a:cs typeface="Arial" panose="020B0604020202020204" pitchFamily="34" charset="0"/>
              </a:rPr>
              <a:t>Ta</a:t>
            </a:r>
            <a:r>
              <a:rPr lang="cs-CZ" sz="2000" dirty="0">
                <a:cs typeface="Arial" panose="020B0604020202020204" pitchFamily="34" charset="0"/>
              </a:rPr>
              <a:t>, které tají vesměs až nad 3 000 °C. </a:t>
            </a:r>
            <a:r>
              <a:rPr lang="cs-CZ" sz="2000" b="1" dirty="0">
                <a:cs typeface="Arial" panose="020B0604020202020204" pitchFamily="34" charset="0"/>
              </a:rPr>
              <a:t>TiB</a:t>
            </a:r>
            <a:r>
              <a:rPr lang="cs-CZ" sz="2000" b="1" baseline="-25000" dirty="0">
                <a:cs typeface="Arial" panose="020B0604020202020204" pitchFamily="34" charset="0"/>
              </a:rPr>
              <a:t>2</a:t>
            </a:r>
            <a:r>
              <a:rPr lang="cs-CZ" sz="2000" b="1" dirty="0">
                <a:cs typeface="Arial" panose="020B0604020202020204" pitchFamily="34" charset="0"/>
              </a:rPr>
              <a:t> </a:t>
            </a:r>
            <a:r>
              <a:rPr lang="cs-CZ" sz="2000" dirty="0">
                <a:cs typeface="Arial" panose="020B0604020202020204" pitchFamily="34" charset="0"/>
              </a:rPr>
              <a:t>má tepelnou a elektrickou vodivost 5x vyšší než kovový Ti, borid zirkonia </a:t>
            </a:r>
            <a:r>
              <a:rPr lang="cs-CZ" sz="2000" b="1" dirty="0">
                <a:cs typeface="Arial" panose="020B0604020202020204" pitchFamily="34" charset="0"/>
              </a:rPr>
              <a:t>ZrB</a:t>
            </a:r>
            <a:r>
              <a:rPr lang="cs-CZ" sz="2000" b="1" baseline="-25000" dirty="0">
                <a:cs typeface="Arial" panose="020B0604020202020204" pitchFamily="34" charset="0"/>
              </a:rPr>
              <a:t>2</a:t>
            </a:r>
            <a:r>
              <a:rPr lang="cs-CZ" sz="2000" dirty="0">
                <a:cs typeface="Arial" panose="020B0604020202020204" pitchFamily="34" charset="0"/>
              </a:rPr>
              <a:t> dokonce 10x vyšší. </a:t>
            </a:r>
            <a:r>
              <a:rPr lang="cs-CZ" sz="2000" b="1" dirty="0">
                <a:cs typeface="Arial" panose="020B0604020202020204" pitchFamily="34" charset="0"/>
              </a:rPr>
              <a:t>Borid hořečnatý </a:t>
            </a:r>
            <a:r>
              <a:rPr lang="cs-CZ" sz="2000" dirty="0">
                <a:cs typeface="Arial" panose="020B0604020202020204" pitchFamily="34" charset="0"/>
              </a:rPr>
              <a:t>Mg</a:t>
            </a:r>
            <a:r>
              <a:rPr lang="cs-CZ" sz="2000" baseline="-25000" dirty="0">
                <a:cs typeface="Arial" panose="020B0604020202020204" pitchFamily="34" charset="0"/>
              </a:rPr>
              <a:t>3</a:t>
            </a: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 patří mezi velmi perspektivní materiály z hlediska vývoje supravodičů. Má vysokou hodnotu kritické teploty. </a:t>
            </a:r>
            <a:r>
              <a:rPr lang="cs-CZ" sz="2000" b="1" dirty="0">
                <a:cs typeface="Arial" panose="020B0604020202020204" pitchFamily="34" charset="0"/>
              </a:rPr>
              <a:t>Boridy fosforu </a:t>
            </a:r>
            <a:r>
              <a:rPr lang="cs-CZ" sz="2000" dirty="0">
                <a:cs typeface="Arial" panose="020B0604020202020204" pitchFamily="34" charset="0"/>
              </a:rPr>
              <a:t>a</a:t>
            </a:r>
            <a:r>
              <a:rPr lang="cs-CZ" sz="2000" b="1" dirty="0">
                <a:cs typeface="Arial" panose="020B0604020202020204" pitchFamily="34" charset="0"/>
              </a:rPr>
              <a:t> arsenu </a:t>
            </a:r>
            <a:r>
              <a:rPr lang="cs-CZ" sz="2000" dirty="0">
                <a:cs typeface="Arial" panose="020B0604020202020204" pitchFamily="34" charset="0"/>
              </a:rPr>
              <a:t>jsou slibné vysokoteplotní polovodiče.</a:t>
            </a:r>
          </a:p>
          <a:p>
            <a:pPr algn="just"/>
            <a:r>
              <a:rPr lang="cs-CZ" sz="2000" dirty="0">
                <a:cs typeface="Arial" panose="020B0604020202020204" pitchFamily="34" charset="0"/>
              </a:rPr>
              <a:t>   Boridy TiB</a:t>
            </a:r>
            <a:r>
              <a:rPr lang="cs-CZ" sz="2000" baseline="-25000" dirty="0">
                <a:cs typeface="Arial" panose="020B0604020202020204" pitchFamily="34" charset="0"/>
              </a:rPr>
              <a:t>2</a:t>
            </a:r>
            <a:r>
              <a:rPr lang="cs-CZ" sz="2000" dirty="0">
                <a:cs typeface="Arial" panose="020B0604020202020204" pitchFamily="34" charset="0"/>
              </a:rPr>
              <a:t>, ZrB</a:t>
            </a:r>
            <a:r>
              <a:rPr lang="cs-CZ" sz="2000" baseline="-25000" dirty="0">
                <a:cs typeface="Arial" panose="020B0604020202020204" pitchFamily="34" charset="0"/>
              </a:rPr>
              <a:t>2</a:t>
            </a:r>
            <a:r>
              <a:rPr lang="cs-CZ" sz="2000" dirty="0">
                <a:cs typeface="Arial" panose="020B0604020202020204" pitchFamily="34" charset="0"/>
              </a:rPr>
              <a:t> a CrB</a:t>
            </a:r>
            <a:r>
              <a:rPr lang="cs-CZ" sz="2000" baseline="-25000" dirty="0">
                <a:cs typeface="Arial" panose="020B0604020202020204" pitchFamily="34" charset="0"/>
              </a:rPr>
              <a:t>2</a:t>
            </a:r>
            <a:r>
              <a:rPr lang="cs-CZ" sz="2000" dirty="0">
                <a:cs typeface="Arial" panose="020B0604020202020204" pitchFamily="34" charset="0"/>
              </a:rPr>
              <a:t> našly uplatnění jako materiál na lopatky turbín, vnitřní povrchy spalovacích komor a raketových trysek. Schopnosti odolávat roztaveným kovům se využívá při výrobě vysokoteplotních reakčních nádob. Nacházejí se i v jaderných elektrárnách jako neutronové štíty a kontrolní tyče v reaktorech. </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901853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3179" y="1981200"/>
            <a:ext cx="8839200" cy="2031325"/>
          </a:xfrm>
          <a:prstGeom prst="rect">
            <a:avLst/>
          </a:prstGeom>
        </p:spPr>
        <p:txBody>
          <a:bodyPr wrap="square">
            <a:spAutoFit/>
          </a:bodyPr>
          <a:lstStyle/>
          <a:p>
            <a:endParaRPr lang="cs-CZ" dirty="0"/>
          </a:p>
          <a:p>
            <a:r>
              <a:rPr lang="cs-CZ" dirty="0"/>
              <a:t> </a:t>
            </a:r>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p>
          <a:p>
            <a:endParaRPr lang="cs-CZ" dirty="0"/>
          </a:p>
          <a:p>
            <a:endParaRPr lang="cs-CZ" dirty="0"/>
          </a:p>
          <a:p>
            <a:endParaRPr lang="cs-CZ" dirty="0"/>
          </a:p>
        </p:txBody>
      </p:sp>
      <p:sp>
        <p:nvSpPr>
          <p:cNvPr id="3" name="Obdélník 2"/>
          <p:cNvSpPr/>
          <p:nvPr/>
        </p:nvSpPr>
        <p:spPr>
          <a:xfrm>
            <a:off x="175097" y="1177701"/>
            <a:ext cx="8740302" cy="3170099"/>
          </a:xfrm>
          <a:prstGeom prst="rect">
            <a:avLst/>
          </a:prstGeom>
        </p:spPr>
        <p:txBody>
          <a:bodyPr wrap="square">
            <a:spAutoFit/>
          </a:bodyPr>
          <a:lstStyle/>
          <a:p>
            <a:r>
              <a:rPr lang="cs-CZ" sz="2000" b="1" dirty="0">
                <a:cs typeface="Arial" panose="020B0604020202020204" pitchFamily="34" charset="0"/>
              </a:rPr>
              <a:t>H</a:t>
            </a:r>
            <a:r>
              <a:rPr lang="en-US" sz="2000" b="1" dirty="0" err="1">
                <a:cs typeface="Arial" panose="020B0604020202020204" pitchFamily="34" charset="0"/>
              </a:rPr>
              <a:t>ydrid</a:t>
            </a:r>
            <a:r>
              <a:rPr lang="cs-CZ" sz="2000" b="1" dirty="0">
                <a:cs typeface="Arial" panose="020B0604020202020204" pitchFamily="34" charset="0"/>
              </a:rPr>
              <a:t> hlinitý</a:t>
            </a:r>
            <a:r>
              <a:rPr lang="en-US" sz="2000" dirty="0">
                <a:cs typeface="Arial" panose="020B0604020202020204" pitchFamily="34" charset="0"/>
              </a:rPr>
              <a:t> (</a:t>
            </a:r>
            <a:r>
              <a:rPr lang="en-US" sz="2000" b="1" dirty="0" err="1">
                <a:cs typeface="Arial" panose="020B0604020202020204" pitchFamily="34" charset="0"/>
              </a:rPr>
              <a:t>alan</a:t>
            </a:r>
            <a:r>
              <a:rPr lang="en-US" sz="2000" dirty="0">
                <a:cs typeface="Arial" panose="020B0604020202020204" pitchFamily="34" charset="0"/>
              </a:rPr>
              <a:t>) </a:t>
            </a:r>
            <a:r>
              <a:rPr lang="cs-CZ" sz="2000" dirty="0">
                <a:cs typeface="Arial" panose="020B0604020202020204" pitchFamily="34" charset="0"/>
              </a:rPr>
              <a:t>(AlH</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n </a:t>
            </a:r>
            <a:r>
              <a:rPr lang="en-US" sz="2000" dirty="0">
                <a:cs typeface="Arial" panose="020B0604020202020204" pitchFamily="34" charset="0"/>
              </a:rPr>
              <a:t> </a:t>
            </a:r>
            <a:r>
              <a:rPr lang="cs-CZ" sz="2000" dirty="0">
                <a:cs typeface="Arial" panose="020B0604020202020204" pitchFamily="34" charset="0"/>
              </a:rPr>
              <a:t>bezbarvá </a:t>
            </a:r>
            <a:r>
              <a:rPr lang="en-US" sz="2000" dirty="0">
                <a:cs typeface="Arial" panose="020B0604020202020204" pitchFamily="34" charset="0"/>
              </a:rPr>
              <a:t>pyrophoric</a:t>
            </a:r>
            <a:r>
              <a:rPr lang="cs-CZ" sz="2000" dirty="0" err="1">
                <a:cs typeface="Arial" panose="020B0604020202020204" pitchFamily="34" charset="0"/>
              </a:rPr>
              <a:t>ká</a:t>
            </a:r>
            <a:r>
              <a:rPr lang="cs-CZ" sz="2000" dirty="0">
                <a:cs typeface="Arial" panose="020B0604020202020204" pitchFamily="34" charset="0"/>
              </a:rPr>
              <a:t> pevná látka, </a:t>
            </a:r>
            <a:r>
              <a:rPr lang="en-US" sz="2000" dirty="0" err="1">
                <a:cs typeface="Arial" panose="020B0604020202020204" pitchFamily="34" charset="0"/>
              </a:rPr>
              <a:t>redu</a:t>
            </a:r>
            <a:r>
              <a:rPr lang="cs-CZ" sz="2000" dirty="0" err="1">
                <a:cs typeface="Arial" panose="020B0604020202020204" pitchFamily="34" charset="0"/>
              </a:rPr>
              <a:t>kční</a:t>
            </a:r>
            <a:r>
              <a:rPr lang="cs-CZ" sz="2000" dirty="0">
                <a:cs typeface="Arial" panose="020B0604020202020204" pitchFamily="34" charset="0"/>
              </a:rPr>
              <a:t> </a:t>
            </a:r>
            <a:r>
              <a:rPr lang="en-US" sz="2000" dirty="0">
                <a:cs typeface="Arial" panose="020B0604020202020204" pitchFamily="34" charset="0"/>
              </a:rPr>
              <a:t> </a:t>
            </a:r>
            <a:r>
              <a:rPr lang="cs-CZ" sz="2000" dirty="0">
                <a:cs typeface="Arial" panose="020B0604020202020204" pitchFamily="34" charset="0"/>
              </a:rPr>
              <a:t>činidlo v </a:t>
            </a:r>
            <a:r>
              <a:rPr lang="en-US" sz="2000" dirty="0">
                <a:cs typeface="Arial" panose="020B0604020202020204" pitchFamily="34" charset="0"/>
              </a:rPr>
              <a:t>organic</a:t>
            </a:r>
            <a:r>
              <a:rPr lang="cs-CZ" sz="2000" dirty="0" err="1">
                <a:cs typeface="Arial" panose="020B0604020202020204" pitchFamily="34" charset="0"/>
              </a:rPr>
              <a:t>ké</a:t>
            </a:r>
            <a:r>
              <a:rPr lang="cs-CZ" sz="2000" dirty="0">
                <a:cs typeface="Arial" panose="020B0604020202020204" pitchFamily="34" charset="0"/>
              </a:rPr>
              <a:t> </a:t>
            </a:r>
            <a:r>
              <a:rPr lang="en-US" sz="2000" dirty="0" err="1">
                <a:cs typeface="Arial" panose="020B0604020202020204" pitchFamily="34" charset="0"/>
              </a:rPr>
              <a:t>synt</a:t>
            </a:r>
            <a:r>
              <a:rPr lang="cs-CZ" sz="2000" dirty="0" err="1">
                <a:cs typeface="Arial" panose="020B0604020202020204" pitchFamily="34" charset="0"/>
              </a:rPr>
              <a:t>éze</a:t>
            </a:r>
            <a:r>
              <a:rPr lang="cs-CZ" sz="2000" dirty="0">
                <a:cs typeface="Arial" panose="020B0604020202020204" pitchFamily="34" charset="0"/>
              </a:rPr>
              <a:t>.</a:t>
            </a:r>
            <a:r>
              <a:rPr lang="en-US" sz="2000" dirty="0">
                <a:cs typeface="Arial" panose="020B0604020202020204" pitchFamily="34" charset="0"/>
              </a:rPr>
              <a:t> </a:t>
            </a:r>
            <a:endParaRPr lang="cs-CZ" sz="2000" dirty="0">
              <a:cs typeface="Arial" panose="020B0604020202020204" pitchFamily="34" charset="0"/>
            </a:endParaRPr>
          </a:p>
          <a:p>
            <a:endParaRPr lang="cs-CZ" sz="2000" dirty="0">
              <a:cs typeface="Arial" panose="020B0604020202020204" pitchFamily="34" charset="0"/>
            </a:endParaRPr>
          </a:p>
          <a:p>
            <a:endParaRPr lang="cs-CZ" sz="2000" dirty="0">
              <a:cs typeface="Arial" panose="020B0604020202020204" pitchFamily="34" charset="0"/>
            </a:endParaRPr>
          </a:p>
          <a:p>
            <a:r>
              <a:rPr lang="cs-CZ" sz="2000" b="1" dirty="0">
                <a:cs typeface="Arial" panose="020B0604020202020204" pitchFamily="34" charset="0"/>
              </a:rPr>
              <a:t>H</a:t>
            </a:r>
            <a:r>
              <a:rPr lang="en-US" sz="2000" b="1" dirty="0" err="1">
                <a:cs typeface="Arial" panose="020B0604020202020204" pitchFamily="34" charset="0"/>
              </a:rPr>
              <a:t>ydrid</a:t>
            </a:r>
            <a:r>
              <a:rPr lang="cs-CZ" sz="2000" b="1" dirty="0">
                <a:cs typeface="Arial" panose="020B0604020202020204" pitchFamily="34" charset="0"/>
              </a:rPr>
              <a:t> </a:t>
            </a:r>
            <a:r>
              <a:rPr lang="cs-CZ" sz="2000" b="1" dirty="0" err="1">
                <a:cs typeface="Arial" panose="020B0604020202020204" pitchFamily="34" charset="0"/>
              </a:rPr>
              <a:t>gallinitý</a:t>
            </a:r>
            <a:r>
              <a:rPr lang="en-US" sz="2000" dirty="0">
                <a:cs typeface="Arial" panose="020B0604020202020204" pitchFamily="34" charset="0"/>
              </a:rPr>
              <a:t> (</a:t>
            </a:r>
            <a:r>
              <a:rPr lang="cs-CZ" sz="2000" b="1" dirty="0">
                <a:cs typeface="Arial" panose="020B0604020202020204" pitchFamily="34" charset="0"/>
              </a:rPr>
              <a:t>g</a:t>
            </a:r>
            <a:r>
              <a:rPr lang="en-US" sz="2000" b="1" dirty="0">
                <a:cs typeface="Arial" panose="020B0604020202020204" pitchFamily="34" charset="0"/>
              </a:rPr>
              <a:t>a</a:t>
            </a:r>
            <a:r>
              <a:rPr lang="cs-CZ" sz="2000" b="1" dirty="0">
                <a:cs typeface="Arial" panose="020B0604020202020204" pitchFamily="34" charset="0"/>
              </a:rPr>
              <a:t>l</a:t>
            </a:r>
            <a:r>
              <a:rPr lang="en-US" sz="2000" b="1" dirty="0" err="1">
                <a:cs typeface="Arial" panose="020B0604020202020204" pitchFamily="34" charset="0"/>
              </a:rPr>
              <a:t>lan</a:t>
            </a:r>
            <a:r>
              <a:rPr lang="en-US" sz="2000" dirty="0">
                <a:cs typeface="Arial" panose="020B0604020202020204" pitchFamily="34" charset="0"/>
              </a:rPr>
              <a:t>) </a:t>
            </a:r>
            <a:r>
              <a:rPr lang="cs-CZ" sz="2000" dirty="0">
                <a:cs typeface="Arial" panose="020B0604020202020204" pitchFamily="34" charset="0"/>
              </a:rPr>
              <a:t>(GaH</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n</a:t>
            </a:r>
            <a:endParaRPr lang="cs-CZ" sz="2000" dirty="0">
              <a:cs typeface="Arial" panose="020B0604020202020204" pitchFamily="34" charset="0"/>
            </a:endParaRPr>
          </a:p>
          <a:p>
            <a:endParaRPr lang="cs-CZ" sz="2000" dirty="0">
              <a:cs typeface="Arial" panose="020B0604020202020204" pitchFamily="34" charset="0"/>
            </a:endParaRPr>
          </a:p>
          <a:p>
            <a:endParaRPr lang="cs-CZ" sz="2000" dirty="0">
              <a:cs typeface="Arial" panose="020B0604020202020204" pitchFamily="34" charset="0"/>
            </a:endParaRPr>
          </a:p>
          <a:p>
            <a:r>
              <a:rPr lang="cs-CZ" sz="2000" b="1" dirty="0">
                <a:cs typeface="Arial" panose="020B0604020202020204" pitchFamily="34" charset="0"/>
              </a:rPr>
              <a:t>H</a:t>
            </a:r>
            <a:r>
              <a:rPr lang="en-US" sz="2000" b="1" dirty="0" err="1">
                <a:cs typeface="Arial" panose="020B0604020202020204" pitchFamily="34" charset="0"/>
              </a:rPr>
              <a:t>ydrid</a:t>
            </a:r>
            <a:r>
              <a:rPr lang="cs-CZ" sz="2000" b="1" dirty="0">
                <a:cs typeface="Arial" panose="020B0604020202020204" pitchFamily="34" charset="0"/>
              </a:rPr>
              <a:t> inditý</a:t>
            </a:r>
            <a:r>
              <a:rPr lang="en-US" sz="2000" b="1" dirty="0">
                <a:cs typeface="Arial" panose="020B0604020202020204" pitchFamily="34" charset="0"/>
              </a:rPr>
              <a:t> (</a:t>
            </a:r>
            <a:r>
              <a:rPr lang="cs-CZ" sz="2000" b="1" dirty="0" err="1">
                <a:cs typeface="Arial" panose="020B0604020202020204" pitchFamily="34" charset="0"/>
              </a:rPr>
              <a:t>ind</a:t>
            </a:r>
            <a:r>
              <a:rPr lang="en-US" sz="2000" b="1" dirty="0">
                <a:cs typeface="Arial" panose="020B0604020202020204" pitchFamily="34" charset="0"/>
              </a:rPr>
              <a:t>an) </a:t>
            </a:r>
            <a:r>
              <a:rPr lang="cs-CZ" sz="2000" dirty="0">
                <a:cs typeface="Arial" panose="020B0604020202020204" pitchFamily="34" charset="0"/>
              </a:rPr>
              <a:t>(InH</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n</a:t>
            </a:r>
            <a:endParaRPr lang="cs-CZ" sz="2000" dirty="0">
              <a:cs typeface="Arial" panose="020B0604020202020204" pitchFamily="34" charset="0"/>
            </a:endParaRPr>
          </a:p>
          <a:p>
            <a:endParaRPr lang="cs-CZ" sz="2000" dirty="0">
              <a:cs typeface="Arial" panose="020B0604020202020204" pitchFamily="34" charset="0"/>
            </a:endParaRPr>
          </a:p>
          <a:p>
            <a:endParaRPr lang="cs-CZ" sz="2000" dirty="0">
              <a:cs typeface="Arial" panose="020B0604020202020204" pitchFamily="34" charset="0"/>
            </a:endParaRPr>
          </a:p>
        </p:txBody>
      </p:sp>
      <p:sp>
        <p:nvSpPr>
          <p:cNvPr id="5" name="Obdélník 4"/>
          <p:cNvSpPr/>
          <p:nvPr/>
        </p:nvSpPr>
        <p:spPr>
          <a:xfrm>
            <a:off x="135376" y="4356795"/>
            <a:ext cx="8819745" cy="2246769"/>
          </a:xfrm>
          <a:prstGeom prst="rect">
            <a:avLst/>
          </a:prstGeom>
        </p:spPr>
        <p:txBody>
          <a:bodyPr wrap="square">
            <a:spAutoFit/>
          </a:bodyPr>
          <a:lstStyle/>
          <a:p>
            <a:r>
              <a:rPr lang="cs-CZ" sz="2000" dirty="0">
                <a:cs typeface="Arial" panose="020B0604020202020204" pitchFamily="34" charset="0"/>
              </a:rPr>
              <a:t>Reakce s hydridem lithným v etheru dává </a:t>
            </a:r>
            <a:r>
              <a:rPr lang="cs-CZ" sz="2000" dirty="0" err="1">
                <a:cs typeface="Arial" panose="020B0604020202020204" pitchFamily="34" charset="0"/>
              </a:rPr>
              <a:t>tetahydridohlinitan</a:t>
            </a:r>
            <a:r>
              <a:rPr lang="cs-CZ" sz="2000" dirty="0">
                <a:cs typeface="Arial" panose="020B0604020202020204" pitchFamily="34" charset="0"/>
              </a:rPr>
              <a:t> lithný: </a:t>
            </a:r>
          </a:p>
          <a:p>
            <a:pPr algn="ctr"/>
            <a:r>
              <a:rPr lang="cs-CZ" sz="2000" dirty="0">
                <a:cs typeface="Arial" panose="020B0604020202020204" pitchFamily="34" charset="0"/>
              </a:rPr>
              <a:t>AlH</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LiH</a:t>
            </a:r>
            <a:r>
              <a:rPr lang="cs-CZ" sz="2000" dirty="0">
                <a:cs typeface="Arial" panose="020B0604020202020204" pitchFamily="34" charset="0"/>
              </a:rPr>
              <a:t> → LiAlH</a:t>
            </a:r>
            <a:r>
              <a:rPr lang="cs-CZ" sz="2000" baseline="-25000" dirty="0">
                <a:cs typeface="Arial" panose="020B0604020202020204" pitchFamily="34" charset="0"/>
              </a:rPr>
              <a:t>4</a:t>
            </a:r>
          </a:p>
          <a:p>
            <a:pPr algn="just"/>
            <a:endParaRPr lang="cs-CZ" sz="2000" dirty="0">
              <a:cs typeface="Arial" panose="020B0604020202020204" pitchFamily="34" charset="0"/>
            </a:endParaRPr>
          </a:p>
          <a:p>
            <a:pPr algn="just"/>
            <a:r>
              <a:rPr lang="cs-CZ" sz="2000" dirty="0">
                <a:cs typeface="Arial" panose="020B0604020202020204" pitchFamily="34" charset="0"/>
              </a:rPr>
              <a:t>Obdobně existují komplexní hydridy LiGaH</a:t>
            </a:r>
            <a:r>
              <a:rPr lang="cs-CZ" sz="2000" baseline="-25000" dirty="0">
                <a:cs typeface="Arial" panose="020B0604020202020204" pitchFamily="34" charset="0"/>
              </a:rPr>
              <a:t>4</a:t>
            </a:r>
            <a:r>
              <a:rPr lang="cs-CZ" sz="2000" dirty="0">
                <a:cs typeface="Arial" panose="020B0604020202020204" pitchFamily="34" charset="0"/>
              </a:rPr>
              <a:t> a LilnH</a:t>
            </a:r>
            <a:r>
              <a:rPr lang="cs-CZ" sz="2000" baseline="-25000" dirty="0">
                <a:cs typeface="Arial" panose="020B0604020202020204" pitchFamily="34" charset="0"/>
              </a:rPr>
              <a:t>4</a:t>
            </a: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b="1" dirty="0" err="1">
                <a:cs typeface="Arial" panose="020B0604020202020204" pitchFamily="34" charset="0"/>
              </a:rPr>
              <a:t>Hydid</a:t>
            </a:r>
            <a:r>
              <a:rPr lang="cs-CZ" sz="2000" b="1" dirty="0">
                <a:cs typeface="Arial" panose="020B0604020202020204" pitchFamily="34" charset="0"/>
              </a:rPr>
              <a:t> </a:t>
            </a:r>
            <a:r>
              <a:rPr lang="cs-CZ" sz="2000" b="1" dirty="0" err="1">
                <a:cs typeface="Arial" panose="020B0604020202020204" pitchFamily="34" charset="0"/>
              </a:rPr>
              <a:t>thallitý</a:t>
            </a:r>
            <a:r>
              <a:rPr lang="cs-CZ" sz="2000" b="1" dirty="0">
                <a:cs typeface="Arial" panose="020B0604020202020204" pitchFamily="34" charset="0"/>
              </a:rPr>
              <a:t> (</a:t>
            </a:r>
            <a:r>
              <a:rPr lang="cs-CZ" sz="2000" b="1" dirty="0" err="1">
                <a:cs typeface="Arial" panose="020B0604020202020204" pitchFamily="34" charset="0"/>
              </a:rPr>
              <a:t>thallan</a:t>
            </a:r>
            <a:r>
              <a:rPr lang="cs-CZ" sz="2000" b="1" dirty="0">
                <a:cs typeface="Arial" panose="020B0604020202020204" pitchFamily="34" charset="0"/>
              </a:rPr>
              <a:t>) </a:t>
            </a:r>
            <a:r>
              <a:rPr lang="cs-CZ" sz="2000" dirty="0">
                <a:cs typeface="Arial" panose="020B0604020202020204" pitchFamily="34" charset="0"/>
              </a:rPr>
              <a:t>TlH</a:t>
            </a:r>
            <a:r>
              <a:rPr lang="cs-CZ" sz="2000" baseline="-25000" dirty="0">
                <a:cs typeface="Arial" panose="020B0604020202020204" pitchFamily="34" charset="0"/>
              </a:rPr>
              <a:t>3</a:t>
            </a:r>
            <a:r>
              <a:rPr lang="cs-CZ" sz="2000" dirty="0">
                <a:cs typeface="Arial" panose="020B0604020202020204" pitchFamily="34" charset="0"/>
              </a:rPr>
              <a:t> – dosud nebyl izolován a charakterizován.</a:t>
            </a:r>
          </a:p>
        </p:txBody>
      </p:sp>
      <p:pic>
        <p:nvPicPr>
          <p:cNvPr id="34823" name="Picture 7" descr="Unit cell spacefill model of aluminium hydride">
            <a:hlinkClick r:id="rId2" tooltip="Unit cell spacefill model of aluminium hydr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376" y="1693800"/>
            <a:ext cx="20955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Wireframe model of lithium aluminium hydr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92" y="5120998"/>
            <a:ext cx="1674975"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Aluminium-hydride-unit-cell-3D-ball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655" y="2085111"/>
            <a:ext cx="1478137" cy="2246769"/>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dolů 6"/>
          <p:cNvSpPr/>
          <p:nvPr/>
        </p:nvSpPr>
        <p:spPr>
          <a:xfrm>
            <a:off x="5463223" y="1670699"/>
            <a:ext cx="381000" cy="41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B4B68FF7-E46D-D7FF-E777-A05C42A9E186}"/>
              </a:ext>
            </a:extLst>
          </p:cNvPr>
          <p:cNvSpPr txBox="1"/>
          <p:nvPr/>
        </p:nvSpPr>
        <p:spPr>
          <a:xfrm>
            <a:off x="175097" y="329953"/>
            <a:ext cx="4572000" cy="461665"/>
          </a:xfrm>
          <a:prstGeom prst="rect">
            <a:avLst/>
          </a:prstGeom>
          <a:noFill/>
        </p:spPr>
        <p:txBody>
          <a:bodyPr wrap="square">
            <a:spAutoFit/>
          </a:bodyPr>
          <a:lstStyle/>
          <a:p>
            <a:pPr algn="just" eaLnBrk="1" hangingPunct="1">
              <a:buFont typeface="Wingdings" pitchFamily="2" charset="2"/>
              <a:buNone/>
            </a:pPr>
            <a:r>
              <a:rPr lang="en-GB" altLang="en-US" sz="2400" b="1" dirty="0" err="1">
                <a:cs typeface="Arial" panose="020B0604020202020204" pitchFamily="34" charset="0"/>
              </a:rPr>
              <a:t>Hydridy</a:t>
            </a:r>
            <a:r>
              <a:rPr lang="cs-CZ" altLang="en-US" sz="2400" b="1" dirty="0">
                <a:cs typeface="Arial" panose="020B0604020202020204" pitchFamily="34" charset="0"/>
              </a:rPr>
              <a:t> ostatních </a:t>
            </a:r>
            <a:r>
              <a:rPr lang="cs-CZ" altLang="en-US" sz="2400" b="1" dirty="0" err="1">
                <a:cs typeface="Arial" panose="020B0604020202020204" pitchFamily="34" charset="0"/>
              </a:rPr>
              <a:t>trielů</a:t>
            </a:r>
            <a:endParaRPr lang="cs-CZ" altLang="en-US" sz="2400" b="1" dirty="0">
              <a:cs typeface="Arial" panose="020B0604020202020204" pitchFamily="34" charset="0"/>
            </a:endParaRPr>
          </a:p>
        </p:txBody>
      </p:sp>
    </p:spTree>
    <p:extLst>
      <p:ext uri="{BB962C8B-B14F-4D97-AF65-F5344CB8AC3E}">
        <p14:creationId xmlns:p14="http://schemas.microsoft.com/office/powerpoint/2010/main" val="266337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152400"/>
            <a:ext cx="8229600" cy="639762"/>
          </a:xfrm>
        </p:spPr>
        <p:txBody>
          <a:bodyPr>
            <a:normAutofit/>
          </a:bodyPr>
          <a:lstStyle/>
          <a:p>
            <a:pPr eaLnBrk="1" hangingPunct="1"/>
            <a:r>
              <a:rPr lang="en-GB" altLang="en-US" sz="2800" b="1" dirty="0" err="1">
                <a:latin typeface="Arial" panose="020B0604020202020204" pitchFamily="34" charset="0"/>
                <a:cs typeface="Arial" panose="020B0604020202020204" pitchFamily="34" charset="0"/>
              </a:rPr>
              <a:t>Halogenidy</a:t>
            </a:r>
            <a:endParaRPr lang="cs-CZ" altLang="en-US" sz="2800" b="1" dirty="0">
              <a:latin typeface="Arial" panose="020B0604020202020204" pitchFamily="34" charset="0"/>
              <a:cs typeface="Arial" panose="020B0604020202020204" pitchFamily="34" charset="0"/>
            </a:endParaRPr>
          </a:p>
        </p:txBody>
      </p:sp>
      <p:sp>
        <p:nvSpPr>
          <p:cNvPr id="19460" name="Rectangle 3"/>
          <p:cNvSpPr>
            <a:spLocks noGrp="1" noChangeArrowheads="1"/>
          </p:cNvSpPr>
          <p:nvPr>
            <p:ph type="body" idx="1"/>
          </p:nvPr>
        </p:nvSpPr>
        <p:spPr>
          <a:xfrm>
            <a:off x="152400" y="838200"/>
            <a:ext cx="8839200" cy="5867400"/>
          </a:xfrm>
        </p:spPr>
        <p:txBody>
          <a:bodyPr>
            <a:normAutofit/>
          </a:bodyPr>
          <a:lstStyle/>
          <a:p>
            <a:pPr marL="0" indent="0" eaLnBrk="1" hangingPunct="1">
              <a:buNone/>
            </a:pPr>
            <a:r>
              <a:rPr lang="cs-CZ" altLang="en-US" sz="2400" b="1" dirty="0">
                <a:cs typeface="Arial" panose="020B0604020202020204" pitchFamily="34" charset="0"/>
              </a:rPr>
              <a:t>Halogenidy b</a:t>
            </a:r>
            <a:r>
              <a:rPr lang="en-GB" altLang="en-US" sz="2400" b="1" dirty="0">
                <a:cs typeface="Arial" panose="020B0604020202020204" pitchFamily="34" charset="0"/>
              </a:rPr>
              <a:t>or</a:t>
            </a:r>
            <a:r>
              <a:rPr lang="cs-CZ" altLang="en-US" sz="2400" b="1" dirty="0">
                <a:cs typeface="Arial" panose="020B0604020202020204" pitchFamily="34" charset="0"/>
              </a:rPr>
              <a:t>u</a:t>
            </a:r>
            <a:endParaRPr lang="en-GB" altLang="en-US" sz="2400" dirty="0">
              <a:cs typeface="Arial" panose="020B0604020202020204" pitchFamily="34" charset="0"/>
            </a:endParaRPr>
          </a:p>
          <a:p>
            <a:pPr eaLnBrk="1" hangingPunct="1">
              <a:buFont typeface="Wingdings" pitchFamily="2" charset="2"/>
              <a:buNone/>
            </a:pPr>
            <a:endParaRPr lang="cs-CZ" altLang="en-US" sz="1000" dirty="0">
              <a:cs typeface="Arial" panose="020B0604020202020204" pitchFamily="34" charset="0"/>
            </a:endParaRPr>
          </a:p>
          <a:p>
            <a:pPr algn="just" eaLnBrk="1" hangingPunct="1">
              <a:buFont typeface="Wingdings" pitchFamily="2" charset="2"/>
              <a:buNone/>
            </a:pPr>
            <a:r>
              <a:rPr lang="cs-CZ" altLang="en-US" sz="2000" dirty="0">
                <a:cs typeface="Arial" panose="020B0604020202020204" pitchFamily="34" charset="0"/>
              </a:rPr>
              <a:t>- f</a:t>
            </a:r>
            <a:r>
              <a:rPr lang="en-GB" altLang="en-US" sz="2000" dirty="0" err="1">
                <a:cs typeface="Arial" panose="020B0604020202020204" pitchFamily="34" charset="0"/>
              </a:rPr>
              <a:t>luorid</a:t>
            </a:r>
            <a:r>
              <a:rPr lang="en-GB" altLang="en-US" sz="2000" dirty="0">
                <a:cs typeface="Arial" panose="020B0604020202020204" pitchFamily="34" charset="0"/>
              </a:rPr>
              <a:t> je </a:t>
            </a:r>
            <a:r>
              <a:rPr lang="en-GB" altLang="en-US" sz="2000" dirty="0" err="1">
                <a:cs typeface="Arial" panose="020B0604020202020204" pitchFamily="34" charset="0"/>
              </a:rPr>
              <a:t>plyn</a:t>
            </a:r>
            <a:r>
              <a:rPr lang="en-GB" altLang="en-US" sz="2000" dirty="0">
                <a:cs typeface="Arial" panose="020B0604020202020204" pitchFamily="34" charset="0"/>
              </a:rPr>
              <a:t>, </a:t>
            </a:r>
            <a:r>
              <a:rPr lang="en-GB" altLang="en-US" sz="2000" dirty="0" err="1">
                <a:cs typeface="Arial" panose="020B0604020202020204" pitchFamily="34" charset="0"/>
              </a:rPr>
              <a:t>chlorid</a:t>
            </a:r>
            <a:r>
              <a:rPr lang="en-GB" altLang="en-US" sz="2000" dirty="0">
                <a:cs typeface="Arial" panose="020B0604020202020204" pitchFamily="34" charset="0"/>
              </a:rPr>
              <a:t> a </a:t>
            </a:r>
            <a:r>
              <a:rPr lang="en-GB" altLang="en-US" sz="2000" dirty="0" err="1">
                <a:cs typeface="Arial" panose="020B0604020202020204" pitchFamily="34" charset="0"/>
              </a:rPr>
              <a:t>bromid</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kapaliny</a:t>
            </a:r>
            <a:r>
              <a:rPr lang="en-GB" altLang="en-US" sz="2000" dirty="0">
                <a:cs typeface="Arial" panose="020B0604020202020204" pitchFamily="34" charset="0"/>
              </a:rPr>
              <a:t>, </a:t>
            </a:r>
            <a:r>
              <a:rPr lang="en-GB" altLang="en-US" sz="2000" dirty="0" err="1">
                <a:cs typeface="Arial" panose="020B0604020202020204" pitchFamily="34" charset="0"/>
              </a:rPr>
              <a:t>jodid</a:t>
            </a:r>
            <a:r>
              <a:rPr lang="en-GB" altLang="en-US" sz="2000" dirty="0">
                <a:cs typeface="Arial" panose="020B0604020202020204" pitchFamily="34" charset="0"/>
              </a:rPr>
              <a:t> je </a:t>
            </a:r>
            <a:r>
              <a:rPr lang="en-GB" altLang="en-US" sz="2000" dirty="0" err="1">
                <a:cs typeface="Arial" panose="020B0604020202020204" pitchFamily="34" charset="0"/>
              </a:rPr>
              <a:t>tuhá</a:t>
            </a:r>
            <a:r>
              <a:rPr lang="en-GB" altLang="en-US" sz="2000" dirty="0">
                <a:cs typeface="Arial" panose="020B0604020202020204" pitchFamily="34" charset="0"/>
              </a:rPr>
              <a:t> </a:t>
            </a:r>
            <a:r>
              <a:rPr lang="en-GB" altLang="en-US" sz="2000" dirty="0" err="1">
                <a:cs typeface="Arial" panose="020B0604020202020204" pitchFamily="34" charset="0"/>
              </a:rPr>
              <a:t>látka</a:t>
            </a:r>
            <a:endParaRPr lang="en-GB" altLang="en-US" sz="2000" dirty="0">
              <a:cs typeface="Arial" panose="020B0604020202020204" pitchFamily="34" charset="0"/>
            </a:endParaRPr>
          </a:p>
          <a:p>
            <a:pPr algn="just" eaLnBrk="1" hangingPunct="1">
              <a:buFont typeface="Wingdings" pitchFamily="2" charset="2"/>
              <a:buNone/>
            </a:pPr>
            <a:r>
              <a:rPr lang="en-GB" altLang="en-US" sz="2000" dirty="0">
                <a:cs typeface="Arial" panose="020B0604020202020204" pitchFamily="34" charset="0"/>
              </a:rPr>
              <a:t>-</a:t>
            </a:r>
            <a:r>
              <a:rPr lang="cs-CZ" altLang="en-US" sz="2000" dirty="0">
                <a:cs typeface="Arial" panose="020B0604020202020204" pitchFamily="34" charset="0"/>
              </a:rPr>
              <a:t> </a:t>
            </a:r>
            <a:r>
              <a:rPr lang="en-GB" altLang="en-US" sz="2000" dirty="0">
                <a:cs typeface="Arial" panose="020B0604020202020204" pitchFamily="34" charset="0"/>
              </a:rPr>
              <a:t>od </a:t>
            </a:r>
            <a:r>
              <a:rPr lang="en-GB" altLang="en-US" sz="2000" dirty="0" err="1">
                <a:cs typeface="Arial" panose="020B0604020202020204" pitchFamily="34" charset="0"/>
              </a:rPr>
              <a:t>fluoridu</a:t>
            </a:r>
            <a:r>
              <a:rPr lang="en-GB" altLang="en-US" sz="2000" dirty="0">
                <a:cs typeface="Arial" panose="020B0604020202020204" pitchFamily="34" charset="0"/>
              </a:rPr>
              <a:t> k </a:t>
            </a:r>
            <a:r>
              <a:rPr lang="en-GB" altLang="en-US" sz="2000" dirty="0" err="1">
                <a:cs typeface="Arial" panose="020B0604020202020204" pitchFamily="34" charset="0"/>
              </a:rPr>
              <a:t>jodidu</a:t>
            </a:r>
            <a:r>
              <a:rPr lang="en-GB" altLang="en-US" sz="2000" dirty="0">
                <a:cs typeface="Arial" panose="020B0604020202020204" pitchFamily="34" charset="0"/>
              </a:rPr>
              <a:t> </a:t>
            </a:r>
            <a:r>
              <a:rPr lang="en-GB" altLang="en-US" sz="2000" dirty="0" err="1">
                <a:cs typeface="Arial" panose="020B0604020202020204" pitchFamily="34" charset="0"/>
              </a:rPr>
              <a:t>vzrůstá</a:t>
            </a:r>
            <a:r>
              <a:rPr lang="en-GB" altLang="en-US" sz="2000" dirty="0">
                <a:cs typeface="Arial" panose="020B0604020202020204" pitchFamily="34" charset="0"/>
              </a:rPr>
              <a:t> </a:t>
            </a:r>
            <a:r>
              <a:rPr lang="en-GB" altLang="en-US" sz="2000" dirty="0" err="1">
                <a:cs typeface="Arial" panose="020B0604020202020204" pitchFamily="34" charset="0"/>
              </a:rPr>
              <a:t>rychlost</a:t>
            </a:r>
            <a:r>
              <a:rPr lang="en-GB" altLang="en-US" sz="2000" dirty="0">
                <a:cs typeface="Arial" panose="020B0604020202020204" pitchFamily="34" charset="0"/>
              </a:rPr>
              <a:t> </a:t>
            </a:r>
            <a:r>
              <a:rPr lang="en-GB" altLang="en-US" sz="2000" dirty="0" err="1">
                <a:cs typeface="Arial" panose="020B0604020202020204" pitchFamily="34" charset="0"/>
              </a:rPr>
              <a:t>hydrolýzy</a:t>
            </a:r>
            <a:r>
              <a:rPr lang="en-GB" altLang="en-US" sz="2000" dirty="0">
                <a:cs typeface="Arial" panose="020B0604020202020204" pitchFamily="34" charset="0"/>
              </a:rPr>
              <a:t> (</a:t>
            </a:r>
            <a:r>
              <a:rPr lang="en-GB" altLang="en-US" sz="2000" dirty="0" err="1">
                <a:cs typeface="Arial" panose="020B0604020202020204" pitchFamily="34" charset="0"/>
              </a:rPr>
              <a:t>jodid</a:t>
            </a:r>
            <a:r>
              <a:rPr lang="en-GB" altLang="en-US" sz="2000" dirty="0">
                <a:cs typeface="Arial" panose="020B0604020202020204" pitchFamily="34" charset="0"/>
              </a:rPr>
              <a:t> se </a:t>
            </a:r>
            <a:r>
              <a:rPr lang="en-GB" altLang="en-US" sz="2000" dirty="0" err="1">
                <a:cs typeface="Arial" panose="020B0604020202020204" pitchFamily="34" charset="0"/>
              </a:rPr>
              <a:t>hydrolyzuje</a:t>
            </a:r>
            <a:r>
              <a:rPr lang="en-GB" altLang="en-US" sz="2000" dirty="0">
                <a:cs typeface="Arial" panose="020B0604020202020204" pitchFamily="34" charset="0"/>
              </a:rPr>
              <a:t> </a:t>
            </a:r>
            <a:r>
              <a:rPr lang="en-GB" altLang="en-US" sz="2000" dirty="0" err="1">
                <a:cs typeface="Arial" panose="020B0604020202020204" pitchFamily="34" charset="0"/>
              </a:rPr>
              <a:t>explozivně</a:t>
            </a:r>
            <a:r>
              <a:rPr lang="en-GB" altLang="en-US" sz="2000" dirty="0">
                <a:cs typeface="Arial" panose="020B0604020202020204" pitchFamily="34" charset="0"/>
              </a:rPr>
              <a:t>) </a:t>
            </a:r>
          </a:p>
          <a:p>
            <a:pPr algn="ctr" eaLnBrk="1" hangingPunct="1">
              <a:buFont typeface="Wingdings" pitchFamily="2" charset="2"/>
              <a:buNone/>
            </a:pPr>
            <a:r>
              <a:rPr lang="cs-CZ" altLang="en-US" sz="2000" dirty="0">
                <a:cs typeface="Arial" panose="020B0604020202020204" pitchFamily="34" charset="0"/>
              </a:rPr>
              <a:t>	</a:t>
            </a:r>
            <a:r>
              <a:rPr lang="en-GB" altLang="en-US" sz="2000" dirty="0">
                <a:cs typeface="Arial" panose="020B0604020202020204" pitchFamily="34" charset="0"/>
              </a:rPr>
              <a:t>BX</a:t>
            </a:r>
            <a:r>
              <a:rPr lang="en-GB" altLang="en-US" sz="2000" baseline="-25000" dirty="0">
                <a:cs typeface="Arial" panose="020B0604020202020204" pitchFamily="34" charset="0"/>
              </a:rPr>
              <a:t>3</a:t>
            </a:r>
            <a:r>
              <a:rPr lang="en-GB" altLang="en-US" sz="2000" dirty="0">
                <a:cs typeface="Arial" panose="020B0604020202020204" pitchFamily="34" charset="0"/>
              </a:rPr>
              <a:t> + 3H</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H</a:t>
            </a:r>
            <a:r>
              <a:rPr lang="en-GB" altLang="en-US" sz="2000" baseline="-25000" dirty="0">
                <a:cs typeface="Arial" panose="020B0604020202020204" pitchFamily="34" charset="0"/>
              </a:rPr>
              <a:t>3</a:t>
            </a:r>
            <a:r>
              <a:rPr lang="en-GB" altLang="en-US" sz="2000" dirty="0">
                <a:cs typeface="Arial" panose="020B0604020202020204" pitchFamily="34" charset="0"/>
              </a:rPr>
              <a:t>BO</a:t>
            </a:r>
            <a:r>
              <a:rPr lang="en-GB" altLang="en-US" sz="2000" baseline="-25000" dirty="0">
                <a:cs typeface="Arial" panose="020B0604020202020204" pitchFamily="34" charset="0"/>
              </a:rPr>
              <a:t>3</a:t>
            </a:r>
            <a:r>
              <a:rPr lang="en-GB" altLang="en-US" sz="2000" dirty="0">
                <a:cs typeface="Arial" panose="020B0604020202020204" pitchFamily="34" charset="0"/>
              </a:rPr>
              <a:t> + 3HX </a:t>
            </a:r>
          </a:p>
          <a:p>
            <a:pPr algn="just" eaLnBrk="1" hangingPunct="1">
              <a:buFont typeface="Wingdings" pitchFamily="2" charset="2"/>
              <a:buNone/>
            </a:pPr>
            <a:r>
              <a:rPr lang="en-GB" altLang="en-US" sz="2000" dirty="0">
                <a:cs typeface="Arial" panose="020B0604020202020204" pitchFamily="34" charset="0"/>
              </a:rPr>
              <a:t>BX</a:t>
            </a:r>
            <a:r>
              <a:rPr lang="en-GB" altLang="en-US" sz="2000" baseline="-25000" dirty="0">
                <a:cs typeface="Arial" panose="020B0604020202020204" pitchFamily="34" charset="0"/>
              </a:rPr>
              <a:t>3</a:t>
            </a:r>
            <a:r>
              <a:rPr lang="en-GB" altLang="en-US" sz="2000" dirty="0">
                <a:cs typeface="Arial" panose="020B0604020202020204" pitchFamily="34" charset="0"/>
              </a:rPr>
              <a:t> – </a:t>
            </a:r>
            <a:r>
              <a:rPr lang="cs-CZ" altLang="en-US" sz="2000" dirty="0">
                <a:cs typeface="Arial" panose="020B0604020202020204" pitchFamily="34" charset="0"/>
              </a:rPr>
              <a:t>jsou </a:t>
            </a:r>
            <a:r>
              <a:rPr lang="en-GB" altLang="en-US" sz="2000" dirty="0">
                <a:cs typeface="Arial" panose="020B0604020202020204" pitchFamily="34" charset="0"/>
              </a:rPr>
              <a:t>Lewis</a:t>
            </a:r>
            <a:r>
              <a:rPr lang="cs-CZ" altLang="en-US" sz="2000" dirty="0">
                <a:cs typeface="Arial" panose="020B0604020202020204" pitchFamily="34" charset="0"/>
              </a:rPr>
              <a:t>ovy</a:t>
            </a:r>
            <a:r>
              <a:rPr lang="en-GB" altLang="en-US" sz="2000" dirty="0">
                <a:cs typeface="Arial" panose="020B0604020202020204" pitchFamily="34" charset="0"/>
              </a:rPr>
              <a:t> </a:t>
            </a:r>
            <a:r>
              <a:rPr lang="en-GB" altLang="en-US" sz="2000" dirty="0" err="1">
                <a:cs typeface="Arial" panose="020B0604020202020204" pitchFamily="34" charset="0"/>
              </a:rPr>
              <a:t>kyseliny</a:t>
            </a:r>
            <a:r>
              <a:rPr lang="en-GB" altLang="en-US" sz="2000" dirty="0">
                <a:cs typeface="Arial" panose="020B0604020202020204" pitchFamily="34" charset="0"/>
              </a:rPr>
              <a:t>, </a:t>
            </a:r>
            <a:r>
              <a:rPr lang="en-GB" altLang="en-US" sz="2000" dirty="0" err="1">
                <a:cs typeface="Arial" panose="020B0604020202020204" pitchFamily="34" charset="0"/>
              </a:rPr>
              <a:t>ochotně</a:t>
            </a:r>
            <a:r>
              <a:rPr lang="en-GB" altLang="en-US" sz="2000" dirty="0">
                <a:cs typeface="Arial" panose="020B0604020202020204" pitchFamily="34" charset="0"/>
              </a:rPr>
              <a:t> </a:t>
            </a:r>
            <a:r>
              <a:rPr lang="en-GB" altLang="en-US" sz="2000" dirty="0" err="1">
                <a:cs typeface="Arial" panose="020B0604020202020204" pitchFamily="34" charset="0"/>
              </a:rPr>
              <a:t>tvoří</a:t>
            </a:r>
            <a:r>
              <a:rPr lang="en-GB" altLang="en-US" sz="2000" dirty="0">
                <a:cs typeface="Arial" panose="020B0604020202020204" pitchFamily="34" charset="0"/>
              </a:rPr>
              <a:t> </a:t>
            </a:r>
            <a:r>
              <a:rPr lang="en-GB" altLang="en-US" sz="2000" dirty="0" err="1">
                <a:cs typeface="Arial" panose="020B0604020202020204" pitchFamily="34" charset="0"/>
              </a:rPr>
              <a:t>komplex</a:t>
            </a:r>
            <a:r>
              <a:rPr lang="cs-CZ" altLang="en-US" sz="2000" dirty="0">
                <a:cs typeface="Arial" panose="020B0604020202020204" pitchFamily="34" charset="0"/>
              </a:rPr>
              <a:t>ní </a:t>
            </a:r>
            <a:r>
              <a:rPr lang="en-GB" altLang="en-US" sz="2000" dirty="0" err="1">
                <a:cs typeface="Arial" panose="020B0604020202020204" pitchFamily="34" charset="0"/>
              </a:rPr>
              <a:t>anionty</a:t>
            </a:r>
            <a:r>
              <a:rPr lang="en-GB" altLang="en-US" sz="2000" dirty="0">
                <a:cs typeface="Arial" panose="020B0604020202020204" pitchFamily="34" charset="0"/>
              </a:rPr>
              <a:t>, </a:t>
            </a:r>
            <a:r>
              <a:rPr lang="en-GB" altLang="en-US" sz="2000" dirty="0" err="1">
                <a:cs typeface="Arial" panose="020B0604020202020204" pitchFamily="34" charset="0"/>
              </a:rPr>
              <a:t>slučují</a:t>
            </a:r>
            <a:r>
              <a:rPr lang="en-GB" altLang="en-US" sz="2000" dirty="0">
                <a:cs typeface="Arial" panose="020B0604020202020204" pitchFamily="34" charset="0"/>
              </a:rPr>
              <a:t> se </a:t>
            </a:r>
            <a:r>
              <a:rPr lang="en-GB" altLang="en-US" sz="2000" dirty="0" err="1">
                <a:cs typeface="Arial" panose="020B0604020202020204" pitchFamily="34" charset="0"/>
              </a:rPr>
              <a:t>snadno</a:t>
            </a:r>
            <a:r>
              <a:rPr lang="en-GB" altLang="en-US" sz="2000" dirty="0">
                <a:cs typeface="Arial" panose="020B0604020202020204" pitchFamily="34" charset="0"/>
              </a:rPr>
              <a:t> s </a:t>
            </a:r>
            <a:r>
              <a:rPr lang="en-GB" altLang="en-US" sz="2000" dirty="0" err="1">
                <a:cs typeface="Arial" panose="020B0604020202020204" pitchFamily="34" charset="0"/>
              </a:rPr>
              <a:t>donory</a:t>
            </a:r>
            <a:r>
              <a:rPr lang="en-GB" altLang="en-US" sz="2000" dirty="0">
                <a:cs typeface="Arial" panose="020B0604020202020204" pitchFamily="34" charset="0"/>
              </a:rPr>
              <a:t> el. </a:t>
            </a:r>
            <a:r>
              <a:rPr lang="en-GB" altLang="en-US" sz="2000" dirty="0" err="1">
                <a:cs typeface="Arial" panose="020B0604020202020204" pitchFamily="34" charset="0"/>
              </a:rPr>
              <a:t>párů</a:t>
            </a:r>
            <a:r>
              <a:rPr lang="en-GB" altLang="en-US" sz="2000" dirty="0">
                <a:cs typeface="Arial" panose="020B0604020202020204" pitchFamily="34" charset="0"/>
              </a:rPr>
              <a:t> (vodou, </a:t>
            </a:r>
            <a:r>
              <a:rPr lang="en-GB" altLang="en-US" sz="2000" dirty="0" err="1">
                <a:cs typeface="Arial" panose="020B0604020202020204" pitchFamily="34" charset="0"/>
              </a:rPr>
              <a:t>alkoholy</a:t>
            </a:r>
            <a:r>
              <a:rPr lang="en-GB" altLang="en-US" sz="2000" dirty="0">
                <a:cs typeface="Arial" panose="020B0604020202020204" pitchFamily="34" charset="0"/>
              </a:rPr>
              <a:t>, ethery, </a:t>
            </a:r>
            <a:r>
              <a:rPr lang="en-GB" altLang="en-US" sz="2000" dirty="0" err="1">
                <a:cs typeface="Arial" panose="020B0604020202020204" pitchFamily="34" charset="0"/>
              </a:rPr>
              <a:t>amoniakem</a:t>
            </a:r>
            <a:r>
              <a:rPr lang="en-GB" altLang="en-US" sz="2000" dirty="0">
                <a:cs typeface="Arial" panose="020B0604020202020204" pitchFamily="34" charset="0"/>
              </a:rPr>
              <a:t> </a:t>
            </a:r>
            <a:r>
              <a:rPr lang="en-GB" altLang="en-US" sz="2000" dirty="0" err="1">
                <a:cs typeface="Arial" panose="020B0604020202020204" pitchFamily="34" charset="0"/>
              </a:rPr>
              <a:t>apod</a:t>
            </a:r>
            <a:r>
              <a:rPr lang="en-GB" altLang="en-US" sz="2000" dirty="0">
                <a:cs typeface="Arial" panose="020B0604020202020204" pitchFamily="34" charset="0"/>
              </a:rPr>
              <a:t>.) za </a:t>
            </a:r>
            <a:r>
              <a:rPr lang="en-GB" altLang="en-US" sz="2000" dirty="0" err="1">
                <a:cs typeface="Arial" panose="020B0604020202020204" pitchFamily="34" charset="0"/>
              </a:rPr>
              <a:t>vzniku</a:t>
            </a:r>
            <a:r>
              <a:rPr lang="en-GB" altLang="en-US" sz="2000" dirty="0">
                <a:cs typeface="Arial" panose="020B0604020202020204" pitchFamily="34" charset="0"/>
              </a:rPr>
              <a:t> </a:t>
            </a:r>
            <a:r>
              <a:rPr lang="en-GB" altLang="en-US" sz="2000" dirty="0" err="1">
                <a:cs typeface="Arial" panose="020B0604020202020204" pitchFamily="34" charset="0"/>
              </a:rPr>
              <a:t>adičních</a:t>
            </a:r>
            <a:r>
              <a:rPr lang="en-GB" altLang="en-US" sz="2000" dirty="0">
                <a:cs typeface="Arial" panose="020B0604020202020204" pitchFamily="34" charset="0"/>
              </a:rPr>
              <a:t> </a:t>
            </a:r>
            <a:r>
              <a:rPr lang="en-GB" altLang="en-US" sz="2000" dirty="0" err="1">
                <a:cs typeface="Arial" panose="020B0604020202020204" pitchFamily="34" charset="0"/>
              </a:rPr>
              <a:t>sloučenin</a:t>
            </a:r>
            <a:r>
              <a:rPr lang="cs-CZ" altLang="en-US" sz="2000" dirty="0">
                <a:cs typeface="Arial" panose="020B0604020202020204" pitchFamily="34" charset="0"/>
              </a:rPr>
              <a:t> (sp</a:t>
            </a:r>
            <a:r>
              <a:rPr lang="cs-CZ" altLang="en-US" sz="2000" baseline="30000" dirty="0">
                <a:cs typeface="Arial" panose="020B0604020202020204" pitchFamily="34" charset="0"/>
              </a:rPr>
              <a:t>2</a:t>
            </a:r>
            <a:r>
              <a:rPr lang="cs-CZ" altLang="en-US" sz="2000" dirty="0">
                <a:cs typeface="Arial" panose="020B0604020202020204" pitchFamily="34" charset="0"/>
              </a:rPr>
              <a:t> → sp</a:t>
            </a:r>
            <a:r>
              <a:rPr lang="cs-CZ" altLang="en-US" sz="2000" baseline="30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např</a:t>
            </a:r>
            <a:r>
              <a:rPr lang="en-GB" altLang="en-US" sz="2000" dirty="0">
                <a:cs typeface="Arial" panose="020B0604020202020204" pitchFamily="34" charset="0"/>
              </a:rPr>
              <a:t>: </a:t>
            </a:r>
          </a:p>
          <a:p>
            <a:pPr algn="ctr" eaLnBrk="1" hangingPunct="1">
              <a:buFont typeface="Wingdings" pitchFamily="2" charset="2"/>
              <a:buNone/>
            </a:pPr>
            <a:r>
              <a:rPr lang="cs-CZ" altLang="en-US" sz="2000" dirty="0">
                <a:cs typeface="Arial" panose="020B0604020202020204" pitchFamily="34" charset="0"/>
              </a:rPr>
              <a:t>	</a:t>
            </a:r>
            <a:r>
              <a:rPr lang="en-GB" altLang="en-US" sz="2000" dirty="0">
                <a:cs typeface="Arial" panose="020B0604020202020204" pitchFamily="34" charset="0"/>
              </a:rPr>
              <a:t>BX</a:t>
            </a:r>
            <a:r>
              <a:rPr lang="en-GB" altLang="en-US" sz="2000" baseline="-25000" dirty="0">
                <a:cs typeface="Arial" panose="020B0604020202020204" pitchFamily="34" charset="0"/>
              </a:rPr>
              <a:t>3</a:t>
            </a:r>
            <a:r>
              <a:rPr lang="en-GB" altLang="en-US" sz="2000" dirty="0">
                <a:cs typeface="Arial" panose="020B0604020202020204" pitchFamily="34" charset="0"/>
              </a:rPr>
              <a:t> + NH</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BX</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b="1" dirty="0">
                <a:cs typeface="Arial" panose="020B0604020202020204" pitchFamily="34" charset="0"/>
              </a:rPr>
              <a:t>.</a:t>
            </a:r>
            <a:r>
              <a:rPr lang="en-GB" altLang="en-US" sz="2000" dirty="0">
                <a:cs typeface="Arial" panose="020B0604020202020204" pitchFamily="34" charset="0"/>
              </a:rPr>
              <a:t> NH</a:t>
            </a:r>
            <a:r>
              <a:rPr lang="en-GB" altLang="en-US" sz="2000" baseline="-25000" dirty="0">
                <a:cs typeface="Arial" panose="020B0604020202020204" pitchFamily="34" charset="0"/>
              </a:rPr>
              <a:t>3</a:t>
            </a:r>
            <a:endParaRPr lang="cs-CZ" altLang="en-US" sz="2000" dirty="0">
              <a:cs typeface="Arial" panose="020B0604020202020204" pitchFamily="34" charset="0"/>
            </a:endParaRPr>
          </a:p>
          <a:p>
            <a:pPr>
              <a:buNone/>
            </a:pPr>
            <a:r>
              <a:rPr lang="en-GB" altLang="en-US" sz="2000" b="1" dirty="0">
                <a:cs typeface="Arial" panose="020B0604020202020204" pitchFamily="34" charset="0"/>
              </a:rPr>
              <a:t>BF</a:t>
            </a:r>
            <a:r>
              <a:rPr lang="en-GB" altLang="en-US" sz="2000" b="1" baseline="-25000" dirty="0">
                <a:cs typeface="Arial" panose="020B0604020202020204" pitchFamily="34" charset="0"/>
              </a:rPr>
              <a:t>3</a:t>
            </a:r>
            <a:r>
              <a:rPr lang="en-GB" altLang="en-US" sz="2000" dirty="0">
                <a:cs typeface="Arial" panose="020B0604020202020204" pitchFamily="34" charset="0"/>
              </a:rPr>
              <a:t> - </a:t>
            </a:r>
            <a:r>
              <a:rPr lang="en-GB" altLang="en-US" sz="2000" dirty="0" err="1">
                <a:cs typeface="Arial" panose="020B0604020202020204" pitchFamily="34" charset="0"/>
              </a:rPr>
              <a:t>bezbarvý</a:t>
            </a:r>
            <a:r>
              <a:rPr lang="en-GB" altLang="en-US" sz="2000" dirty="0">
                <a:cs typeface="Arial" panose="020B0604020202020204" pitchFamily="34" charset="0"/>
              </a:rPr>
              <a:t> </a:t>
            </a:r>
            <a:r>
              <a:rPr lang="en-GB" altLang="en-US" sz="2000" dirty="0" err="1">
                <a:cs typeface="Arial" panose="020B0604020202020204" pitchFamily="34" charset="0"/>
              </a:rPr>
              <a:t>plyn</a:t>
            </a:r>
            <a:r>
              <a:rPr lang="en-GB" altLang="en-US" sz="2000" dirty="0">
                <a:cs typeface="Arial" panose="020B0604020202020204" pitchFamily="34" charset="0"/>
              </a:rPr>
              <a:t>, </a:t>
            </a:r>
            <a:r>
              <a:rPr lang="en-GB" altLang="en-US" sz="2000" dirty="0" err="1">
                <a:cs typeface="Arial" panose="020B0604020202020204" pitchFamily="34" charset="0"/>
              </a:rPr>
              <a:t>nejsilnější</a:t>
            </a:r>
            <a:r>
              <a:rPr lang="en-GB" altLang="en-US" sz="2000" dirty="0">
                <a:cs typeface="Arial" panose="020B0604020202020204" pitchFamily="34" charset="0"/>
              </a:rPr>
              <a:t> </a:t>
            </a:r>
            <a:r>
              <a:rPr lang="en-GB" altLang="en-US" sz="2000" dirty="0" err="1">
                <a:cs typeface="Arial" panose="020B0604020202020204" pitchFamily="34" charset="0"/>
              </a:rPr>
              <a:t>Lewisova</a:t>
            </a:r>
            <a:r>
              <a:rPr lang="en-GB" altLang="en-US" sz="2000" dirty="0">
                <a:cs typeface="Arial" panose="020B0604020202020204" pitchFamily="34" charset="0"/>
              </a:rPr>
              <a:t> </a:t>
            </a:r>
            <a:r>
              <a:rPr lang="en-GB" altLang="en-US" sz="2000" dirty="0" err="1">
                <a:cs typeface="Arial" panose="020B0604020202020204" pitchFamily="34" charset="0"/>
              </a:rPr>
              <a:t>kyselina</a:t>
            </a:r>
            <a:r>
              <a:rPr lang="en-GB" altLang="en-US" sz="2000" dirty="0">
                <a:cs typeface="Arial" panose="020B0604020202020204" pitchFamily="34" charset="0"/>
              </a:rPr>
              <a:t>, s F</a:t>
            </a:r>
            <a:r>
              <a:rPr lang="en-GB" altLang="en-US" sz="2000" baseline="30000" dirty="0">
                <a:cs typeface="Arial" panose="020B0604020202020204" pitchFamily="34" charset="0"/>
              </a:rPr>
              <a:t>-</a:t>
            </a:r>
            <a:r>
              <a:rPr lang="en-GB" altLang="en-US" sz="2000" dirty="0">
                <a:cs typeface="Arial" panose="020B0604020202020204" pitchFamily="34" charset="0"/>
              </a:rPr>
              <a:t> </a:t>
            </a:r>
            <a:r>
              <a:rPr lang="en-GB" altLang="en-US" sz="2000" dirty="0" err="1">
                <a:cs typeface="Arial" panose="020B0604020202020204" pitchFamily="34" charset="0"/>
              </a:rPr>
              <a:t>tvoří</a:t>
            </a:r>
            <a:r>
              <a:rPr lang="en-GB" altLang="en-US" sz="2000" dirty="0">
                <a:cs typeface="Arial" panose="020B0604020202020204" pitchFamily="34" charset="0"/>
              </a:rPr>
              <a:t> </a:t>
            </a:r>
            <a:r>
              <a:rPr lang="en-GB" altLang="en-US" sz="2000" dirty="0" err="1">
                <a:cs typeface="Arial" panose="020B0604020202020204" pitchFamily="34" charset="0"/>
              </a:rPr>
              <a:t>pevné</a:t>
            </a:r>
            <a:r>
              <a:rPr lang="en-GB" altLang="en-US" sz="2000" dirty="0">
                <a:cs typeface="Arial" panose="020B0604020202020204" pitchFamily="34" charset="0"/>
              </a:rPr>
              <a:t> </a:t>
            </a:r>
            <a:r>
              <a:rPr lang="en-GB" altLang="en-US" sz="2000" dirty="0" err="1">
                <a:cs typeface="Arial" panose="020B0604020202020204" pitchFamily="34" charset="0"/>
              </a:rPr>
              <a:t>tetraedrické</a:t>
            </a:r>
            <a:r>
              <a:rPr lang="en-GB" altLang="en-US" sz="2000" dirty="0">
                <a:cs typeface="Arial" panose="020B0604020202020204" pitchFamily="34" charset="0"/>
              </a:rPr>
              <a:t> BF</a:t>
            </a:r>
            <a:r>
              <a:rPr lang="en-GB" altLang="en-US" sz="2000" baseline="-25000" dirty="0">
                <a:cs typeface="Arial" panose="020B0604020202020204" pitchFamily="34" charset="0"/>
              </a:rPr>
              <a:t>4</a:t>
            </a:r>
            <a:r>
              <a:rPr lang="en-GB" altLang="en-US" sz="2000" baseline="30000" dirty="0">
                <a:cs typeface="Arial" panose="020B0604020202020204" pitchFamily="34" charset="0"/>
              </a:rPr>
              <a:t>-</a:t>
            </a:r>
            <a:r>
              <a:rPr lang="en-GB" altLang="en-US" sz="2000" dirty="0">
                <a:cs typeface="Arial" panose="020B0604020202020204" pitchFamily="34" charset="0"/>
              </a:rPr>
              <a:t> </a:t>
            </a:r>
            <a:r>
              <a:rPr lang="en-GB" altLang="en-US" sz="2000" dirty="0" err="1">
                <a:cs typeface="Arial" panose="020B0604020202020204" pitchFamily="34" charset="0"/>
              </a:rPr>
              <a:t>anionty</a:t>
            </a:r>
            <a:r>
              <a:rPr lang="en-GB" altLang="en-US" sz="2000" dirty="0">
                <a:cs typeface="Arial" panose="020B0604020202020204" pitchFamily="34" charset="0"/>
              </a:rPr>
              <a:t>, soli </a:t>
            </a:r>
            <a:r>
              <a:rPr lang="cs-CZ" altLang="en-US" sz="2000" dirty="0">
                <a:cs typeface="Arial" panose="020B0604020202020204" pitchFamily="34" charset="0"/>
              </a:rPr>
              <a:t>velmi </a:t>
            </a:r>
            <a:r>
              <a:rPr lang="en-GB" altLang="en-US" sz="2000" dirty="0" err="1">
                <a:cs typeface="Arial" panose="020B0604020202020204" pitchFamily="34" charset="0"/>
              </a:rPr>
              <a:t>silné</a:t>
            </a:r>
            <a:r>
              <a:rPr lang="cs-CZ" altLang="en-US" sz="2000" dirty="0">
                <a:cs typeface="Arial" panose="020B0604020202020204" pitchFamily="34" charset="0"/>
              </a:rPr>
              <a:t> </a:t>
            </a:r>
            <a:r>
              <a:rPr lang="en-GB" altLang="en-US" sz="2000" b="1" dirty="0" err="1">
                <a:cs typeface="Arial" panose="020B0604020202020204" pitchFamily="34" charset="0"/>
              </a:rPr>
              <a:t>kys</a:t>
            </a:r>
            <a:r>
              <a:rPr lang="en-GB" altLang="en-US" sz="2000" b="1" dirty="0">
                <a:cs typeface="Arial" panose="020B0604020202020204" pitchFamily="34" charset="0"/>
              </a:rPr>
              <a:t>. </a:t>
            </a:r>
            <a:r>
              <a:rPr lang="en-GB" altLang="en-US" sz="2000" b="1" dirty="0" err="1">
                <a:cs typeface="Arial" panose="020B0604020202020204" pitchFamily="34" charset="0"/>
              </a:rPr>
              <a:t>tetrafluoroborité</a:t>
            </a:r>
            <a:r>
              <a:rPr lang="en-GB" altLang="en-US" sz="2000" b="1" dirty="0">
                <a:cs typeface="Arial" panose="020B0604020202020204" pitchFamily="34" charset="0"/>
              </a:rPr>
              <a:t> </a:t>
            </a:r>
            <a:r>
              <a:rPr lang="en-GB" altLang="en-US" sz="2000" dirty="0">
                <a:cs typeface="Arial" panose="020B0604020202020204" pitchFamily="34" charset="0"/>
              </a:rPr>
              <a:t>HBF</a:t>
            </a:r>
            <a:r>
              <a:rPr lang="en-GB" altLang="en-US" sz="2000" baseline="-25000" dirty="0">
                <a:cs typeface="Arial" panose="020B0604020202020204" pitchFamily="34" charset="0"/>
              </a:rPr>
              <a:t>4</a:t>
            </a:r>
          </a:p>
          <a:p>
            <a:pPr>
              <a:buNone/>
            </a:pPr>
            <a:r>
              <a:rPr lang="cs-CZ" altLang="en-US"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kyselina</a:t>
            </a:r>
            <a:r>
              <a:rPr lang="en-GB" altLang="en-US" sz="2000" dirty="0">
                <a:cs typeface="Arial" panose="020B0604020202020204" pitchFamily="34" charset="0"/>
              </a:rPr>
              <a:t> </a:t>
            </a:r>
            <a:r>
              <a:rPr lang="en-GB" altLang="en-US" sz="2000" dirty="0" err="1">
                <a:cs typeface="Arial" panose="020B0604020202020204" pitchFamily="34" charset="0"/>
              </a:rPr>
              <a:t>vzniká</a:t>
            </a:r>
            <a:r>
              <a:rPr lang="en-GB" altLang="en-US" sz="2000" dirty="0">
                <a:cs typeface="Arial" panose="020B0604020202020204" pitchFamily="34" charset="0"/>
              </a:rPr>
              <a:t> </a:t>
            </a:r>
            <a:r>
              <a:rPr lang="en-GB" altLang="en-US" sz="2000" dirty="0" err="1">
                <a:cs typeface="Arial" panose="020B0604020202020204" pitchFamily="34" charset="0"/>
              </a:rPr>
              <a:t>hydrolýzou</a:t>
            </a:r>
            <a:r>
              <a:rPr lang="en-GB" altLang="en-US" sz="2000" dirty="0">
                <a:cs typeface="Arial" panose="020B0604020202020204" pitchFamily="34" charset="0"/>
              </a:rPr>
              <a:t> BF</a:t>
            </a:r>
            <a:r>
              <a:rPr lang="en-GB" altLang="en-US" sz="2000" baseline="-25000" dirty="0">
                <a:cs typeface="Arial" panose="020B0604020202020204" pitchFamily="34" charset="0"/>
              </a:rPr>
              <a:t>3</a:t>
            </a:r>
            <a:r>
              <a:rPr lang="en-GB" altLang="en-US" sz="2000" dirty="0">
                <a:cs typeface="Arial" panose="020B0604020202020204" pitchFamily="34" charset="0"/>
              </a:rPr>
              <a:t>:</a:t>
            </a:r>
          </a:p>
          <a:p>
            <a:pPr algn="ctr">
              <a:buNone/>
            </a:pPr>
            <a:r>
              <a:rPr lang="cs-CZ" altLang="en-US" sz="2000" dirty="0">
                <a:cs typeface="Arial" panose="020B0604020202020204" pitchFamily="34" charset="0"/>
              </a:rPr>
              <a:t>	</a:t>
            </a:r>
            <a:r>
              <a:rPr lang="en-GB" altLang="en-US" sz="2000" dirty="0">
                <a:cs typeface="Arial" panose="020B0604020202020204" pitchFamily="34" charset="0"/>
              </a:rPr>
              <a:t>4 BF</a:t>
            </a:r>
            <a:r>
              <a:rPr lang="en-GB" altLang="en-US" sz="2000" baseline="-25000" dirty="0">
                <a:cs typeface="Arial" panose="020B0604020202020204" pitchFamily="34" charset="0"/>
              </a:rPr>
              <a:t>3</a:t>
            </a:r>
            <a:r>
              <a:rPr lang="en-GB" altLang="en-US" sz="2000" dirty="0">
                <a:cs typeface="Arial" panose="020B0604020202020204" pitchFamily="34" charset="0"/>
              </a:rPr>
              <a:t> + 6 H</a:t>
            </a:r>
            <a:r>
              <a:rPr lang="en-GB" altLang="en-US" sz="2000" baseline="-25000" dirty="0">
                <a:cs typeface="Arial" panose="020B0604020202020204" pitchFamily="34" charset="0"/>
              </a:rPr>
              <a:t>2</a:t>
            </a:r>
            <a:r>
              <a:rPr lang="en-GB" altLang="en-US" sz="2000" dirty="0">
                <a:cs typeface="Arial" panose="020B0604020202020204" pitchFamily="34" charset="0"/>
              </a:rPr>
              <a:t>O = 3 H</a:t>
            </a:r>
            <a:r>
              <a:rPr lang="en-GB" altLang="en-US" sz="2000" baseline="-25000" dirty="0">
                <a:cs typeface="Arial" panose="020B0604020202020204" pitchFamily="34" charset="0"/>
              </a:rPr>
              <a:t>3</a:t>
            </a:r>
            <a:r>
              <a:rPr lang="en-GB" altLang="en-US" sz="2000" dirty="0">
                <a:cs typeface="Arial" panose="020B0604020202020204" pitchFamily="34" charset="0"/>
              </a:rPr>
              <a:t>O</a:t>
            </a:r>
            <a:r>
              <a:rPr lang="en-GB" altLang="en-US" sz="2000" baseline="30000" dirty="0">
                <a:cs typeface="Arial" panose="020B0604020202020204" pitchFamily="34" charset="0"/>
              </a:rPr>
              <a:t>+</a:t>
            </a:r>
            <a:r>
              <a:rPr lang="en-GB" altLang="en-US" sz="2000" dirty="0">
                <a:cs typeface="Arial" panose="020B0604020202020204" pitchFamily="34" charset="0"/>
              </a:rPr>
              <a:t> + 3 BF</a:t>
            </a:r>
            <a:r>
              <a:rPr lang="en-GB" altLang="en-US" sz="2000" baseline="-25000" dirty="0">
                <a:cs typeface="Arial" panose="020B0604020202020204" pitchFamily="34" charset="0"/>
              </a:rPr>
              <a:t>4</a:t>
            </a:r>
            <a:r>
              <a:rPr lang="en-GB" altLang="en-US" sz="2000" baseline="30000" dirty="0">
                <a:cs typeface="Arial" panose="020B0604020202020204" pitchFamily="34" charset="0"/>
              </a:rPr>
              <a:t>-</a:t>
            </a:r>
            <a:r>
              <a:rPr lang="en-GB" altLang="en-US" sz="2000" dirty="0">
                <a:cs typeface="Arial" panose="020B0604020202020204" pitchFamily="34" charset="0"/>
              </a:rPr>
              <a:t> + B(OH)</a:t>
            </a:r>
            <a:r>
              <a:rPr lang="en-GB" altLang="en-US" sz="2000" baseline="-25000" dirty="0">
                <a:cs typeface="Arial" panose="020B0604020202020204" pitchFamily="34" charset="0"/>
              </a:rPr>
              <a:t>3</a:t>
            </a:r>
          </a:p>
          <a:p>
            <a:pPr>
              <a:buNone/>
            </a:pPr>
            <a:r>
              <a:rPr lang="en-GB" altLang="en-US" sz="2000" b="1" dirty="0">
                <a:cs typeface="Arial" panose="020B0604020202020204" pitchFamily="34" charset="0"/>
              </a:rPr>
              <a:t>K</a:t>
            </a:r>
            <a:r>
              <a:rPr lang="en-US" altLang="en-US" sz="2000" b="1" dirty="0">
                <a:cs typeface="Arial" panose="020B0604020202020204" pitchFamily="34" charset="0"/>
              </a:rPr>
              <a:t>[</a:t>
            </a:r>
            <a:r>
              <a:rPr lang="en-GB" altLang="en-US" sz="2000" b="1" dirty="0">
                <a:cs typeface="Arial" panose="020B0604020202020204" pitchFamily="34" charset="0"/>
              </a:rPr>
              <a:t>BF</a:t>
            </a:r>
            <a:r>
              <a:rPr lang="en-GB" altLang="en-US" sz="2000" b="1" baseline="-25000" dirty="0">
                <a:cs typeface="Arial" panose="020B0604020202020204" pitchFamily="34" charset="0"/>
              </a:rPr>
              <a:t>4</a:t>
            </a:r>
            <a:r>
              <a:rPr lang="en-US" altLang="en-US" sz="2000" b="1" dirty="0">
                <a:cs typeface="Arial" panose="020B0604020202020204" pitchFamily="34" charset="0"/>
              </a:rPr>
              <a:t>]</a:t>
            </a:r>
            <a:r>
              <a:rPr lang="en-GB" altLang="en-US" sz="2000" dirty="0">
                <a:cs typeface="Arial" panose="020B0604020202020204" pitchFamily="34" charset="0"/>
              </a:rPr>
              <a:t> </a:t>
            </a:r>
            <a:r>
              <a:rPr lang="en-GB" altLang="en-US" sz="2000" dirty="0" err="1">
                <a:cs typeface="Arial" panose="020B0604020202020204" pitchFamily="34" charset="0"/>
              </a:rPr>
              <a:t>ve</a:t>
            </a:r>
            <a:r>
              <a:rPr lang="en-GB" altLang="en-US" sz="2000" dirty="0">
                <a:cs typeface="Arial" panose="020B0604020202020204" pitchFamily="34" charset="0"/>
              </a:rPr>
              <a:t> </a:t>
            </a:r>
            <a:r>
              <a:rPr lang="en-GB" altLang="en-US" sz="2000" dirty="0" err="1">
                <a:cs typeface="Arial" panose="020B0604020202020204" pitchFamily="34" charset="0"/>
              </a:rPr>
              <a:t>vodě</a:t>
            </a:r>
            <a:r>
              <a:rPr lang="en-GB" altLang="en-US" sz="2000" dirty="0">
                <a:cs typeface="Arial" panose="020B0604020202020204" pitchFamily="34" charset="0"/>
              </a:rPr>
              <a:t> </a:t>
            </a:r>
            <a:r>
              <a:rPr lang="en-GB" altLang="en-US" sz="2000" dirty="0" err="1">
                <a:cs typeface="Arial" panose="020B0604020202020204" pitchFamily="34" charset="0"/>
              </a:rPr>
              <a:t>velmi</a:t>
            </a:r>
            <a:r>
              <a:rPr lang="en-GB" altLang="en-US" sz="2000" dirty="0">
                <a:cs typeface="Arial" panose="020B0604020202020204" pitchFamily="34" charset="0"/>
              </a:rPr>
              <a:t> </a:t>
            </a:r>
            <a:r>
              <a:rPr lang="en-GB" altLang="en-US" sz="2000" dirty="0" err="1">
                <a:cs typeface="Arial" panose="020B0604020202020204" pitchFamily="34" charset="0"/>
              </a:rPr>
              <a:t>málo</a:t>
            </a:r>
            <a:r>
              <a:rPr lang="en-GB" altLang="en-US" sz="2000" dirty="0">
                <a:cs typeface="Arial" panose="020B0604020202020204" pitchFamily="34" charset="0"/>
              </a:rPr>
              <a:t> </a:t>
            </a:r>
            <a:r>
              <a:rPr lang="en-GB" altLang="en-US" sz="2000" dirty="0" err="1">
                <a:cs typeface="Arial" panose="020B0604020202020204" pitchFamily="34" charset="0"/>
              </a:rPr>
              <a:t>rozpustný</a:t>
            </a:r>
            <a:r>
              <a:rPr lang="cs-CZ" altLang="en-US" sz="2000" dirty="0">
                <a:cs typeface="Arial" panose="020B0604020202020204" pitchFamily="34" charset="0"/>
              </a:rPr>
              <a:t>, </a:t>
            </a:r>
            <a:r>
              <a:rPr lang="en-GB" altLang="en-US" sz="2000" dirty="0" err="1">
                <a:cs typeface="Arial" panose="020B0604020202020204" pitchFamily="34" charset="0"/>
              </a:rPr>
              <a:t>slouží</a:t>
            </a:r>
            <a:r>
              <a:rPr lang="en-GB" altLang="en-US" sz="2000" dirty="0">
                <a:cs typeface="Arial" panose="020B0604020202020204" pitchFamily="34" charset="0"/>
              </a:rPr>
              <a:t> </a:t>
            </a:r>
            <a:endParaRPr lang="cs-CZ" altLang="en-US" sz="2000" dirty="0">
              <a:cs typeface="Arial" panose="020B0604020202020204" pitchFamily="34" charset="0"/>
            </a:endParaRPr>
          </a:p>
          <a:p>
            <a:pPr>
              <a:buNone/>
            </a:pPr>
            <a:r>
              <a:rPr lang="cs-CZ" altLang="en-US" sz="2000" dirty="0">
                <a:cs typeface="Arial" panose="020B0604020202020204" pitchFamily="34" charset="0"/>
              </a:rPr>
              <a:t> </a:t>
            </a:r>
            <a:r>
              <a:rPr lang="en-GB" altLang="en-US" sz="2000" dirty="0" err="1">
                <a:cs typeface="Arial" panose="020B0604020202020204" pitchFamily="34" charset="0"/>
              </a:rPr>
              <a:t>ke</a:t>
            </a:r>
            <a:r>
              <a:rPr lang="en-GB" altLang="en-US" sz="2000" dirty="0">
                <a:cs typeface="Arial" panose="020B0604020202020204" pitchFamily="34" charset="0"/>
              </a:rPr>
              <a:t> </a:t>
            </a:r>
            <a:r>
              <a:rPr lang="en-GB" altLang="en-US" sz="2000" dirty="0" err="1">
                <a:cs typeface="Arial" panose="020B0604020202020204" pitchFamily="34" charset="0"/>
              </a:rPr>
              <a:t>stanovení</a:t>
            </a:r>
            <a:r>
              <a:rPr lang="en-GB" altLang="en-US" sz="2000" dirty="0">
                <a:cs typeface="Arial" panose="020B0604020202020204" pitchFamily="34" charset="0"/>
              </a:rPr>
              <a:t> </a:t>
            </a:r>
            <a:r>
              <a:rPr lang="cs-CZ" altLang="en-US" sz="2000" dirty="0">
                <a:cs typeface="Arial" panose="020B0604020202020204" pitchFamily="34" charset="0"/>
              </a:rPr>
              <a:t>draslíku.</a:t>
            </a:r>
          </a:p>
          <a:p>
            <a:pPr algn="ctr" eaLnBrk="1" hangingPunct="1">
              <a:buFont typeface="Wingdings" pitchFamily="2" charset="2"/>
              <a:buNone/>
            </a:pPr>
            <a:endParaRPr lang="cs-CZ" altLang="en-US" sz="2000" dirty="0">
              <a:cs typeface="Arial" panose="020B0604020202020204" pitchFamily="34" charset="0"/>
            </a:endParaRPr>
          </a:p>
        </p:txBody>
      </p:sp>
      <p:pic>
        <p:nvPicPr>
          <p:cNvPr id="13315" name="Picture 3" descr="BF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279785"/>
            <a:ext cx="1409700" cy="129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79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18353" y="2362200"/>
            <a:ext cx="8873247" cy="4419600"/>
          </a:xfrm>
        </p:spPr>
        <p:txBody>
          <a:bodyPr>
            <a:normAutofit/>
          </a:bodyPr>
          <a:lstStyle/>
          <a:p>
            <a:pPr marL="0" indent="0">
              <a:buNone/>
            </a:pPr>
            <a:r>
              <a:rPr lang="cs-CZ" altLang="en-US" sz="2600" b="1" dirty="0">
                <a:cs typeface="Arial" panose="020B0604020202020204" pitchFamily="34" charset="0"/>
              </a:rPr>
              <a:t>Halogenidy </a:t>
            </a:r>
            <a:r>
              <a:rPr lang="en-GB" altLang="en-US" sz="2600" b="1" dirty="0">
                <a:cs typeface="Arial" panose="020B0604020202020204" pitchFamily="34" charset="0"/>
              </a:rPr>
              <a:t>Al, Ga, In a Tl</a:t>
            </a:r>
            <a:endParaRPr lang="cs-CZ" altLang="en-US" sz="2600" b="1" dirty="0">
              <a:cs typeface="Arial" panose="020B0604020202020204" pitchFamily="34" charset="0"/>
            </a:endParaRPr>
          </a:p>
          <a:p>
            <a:pPr marL="0" indent="0">
              <a:buNone/>
            </a:pPr>
            <a:endParaRPr lang="en-GB" altLang="en-US" sz="800" dirty="0">
              <a:cs typeface="Arial" panose="020B0604020202020204" pitchFamily="34" charset="0"/>
            </a:endParaRPr>
          </a:p>
          <a:p>
            <a:pPr algn="just">
              <a:buFontTx/>
              <a:buChar char="-"/>
            </a:pPr>
            <a:r>
              <a:rPr lang="en-GB" altLang="en-US" sz="2000" dirty="0" err="1">
                <a:cs typeface="Arial" panose="020B0604020202020204" pitchFamily="34" charset="0"/>
              </a:rPr>
              <a:t>tvoří</a:t>
            </a:r>
            <a:r>
              <a:rPr lang="en-GB" altLang="en-US" sz="2000" dirty="0">
                <a:cs typeface="Arial" panose="020B0604020202020204" pitchFamily="34" charset="0"/>
              </a:rPr>
              <a:t> </a:t>
            </a:r>
            <a:r>
              <a:rPr lang="cs-CZ" altLang="en-US" sz="2000" dirty="0">
                <a:cs typeface="Arial" panose="020B0604020202020204" pitchFamily="34" charset="0"/>
              </a:rPr>
              <a:t>i </a:t>
            </a:r>
            <a:r>
              <a:rPr lang="en-GB" altLang="en-US" sz="2000" dirty="0" err="1">
                <a:cs typeface="Arial" panose="020B0604020202020204" pitchFamily="34" charset="0"/>
              </a:rPr>
              <a:t>při</a:t>
            </a:r>
            <a:r>
              <a:rPr lang="en-GB" altLang="en-US" sz="2000" dirty="0">
                <a:cs typeface="Arial" panose="020B0604020202020204" pitchFamily="34" charset="0"/>
              </a:rPr>
              <a:t> </a:t>
            </a:r>
            <a:r>
              <a:rPr lang="en-GB" altLang="en-US" sz="2000" dirty="0" err="1">
                <a:cs typeface="Arial" panose="020B0604020202020204" pitchFamily="34" charset="0"/>
              </a:rPr>
              <a:t>teplotách</a:t>
            </a:r>
            <a:r>
              <a:rPr lang="en-GB" altLang="en-US" sz="2000" dirty="0">
                <a:cs typeface="Arial" panose="020B0604020202020204" pitchFamily="34" charset="0"/>
              </a:rPr>
              <a:t> </a:t>
            </a:r>
            <a:r>
              <a:rPr lang="en-GB" altLang="en-US" sz="2000" dirty="0" err="1">
                <a:cs typeface="Arial" panose="020B0604020202020204" pitchFamily="34" charset="0"/>
              </a:rPr>
              <a:t>blízkých</a:t>
            </a:r>
            <a:r>
              <a:rPr lang="en-GB" altLang="en-US" sz="2000" dirty="0">
                <a:cs typeface="Arial" panose="020B0604020202020204" pitchFamily="34" charset="0"/>
              </a:rPr>
              <a:t> </a:t>
            </a:r>
            <a:r>
              <a:rPr lang="en-GB" altLang="en-US" sz="2000" dirty="0" err="1">
                <a:cs typeface="Arial" panose="020B0604020202020204" pitchFamily="34" charset="0"/>
              </a:rPr>
              <a:t>bodu</a:t>
            </a:r>
            <a:r>
              <a:rPr lang="en-GB" altLang="en-US" sz="2000" dirty="0">
                <a:cs typeface="Arial" panose="020B0604020202020204" pitchFamily="34" charset="0"/>
              </a:rPr>
              <a:t> </a:t>
            </a:r>
            <a:r>
              <a:rPr lang="en-GB" altLang="en-US" sz="2000" dirty="0" err="1">
                <a:cs typeface="Arial" panose="020B0604020202020204" pitchFamily="34" charset="0"/>
              </a:rPr>
              <a:t>varu</a:t>
            </a:r>
            <a:r>
              <a:rPr lang="en-GB" altLang="en-US" sz="2000" dirty="0">
                <a:cs typeface="Arial" panose="020B0604020202020204" pitchFamily="34" charset="0"/>
              </a:rPr>
              <a:t> </a:t>
            </a:r>
            <a:r>
              <a:rPr lang="en-GB" altLang="en-US" sz="2000" dirty="0" err="1">
                <a:cs typeface="Arial" panose="020B0604020202020204" pitchFamily="34" charset="0"/>
              </a:rPr>
              <a:t>dimerní</a:t>
            </a:r>
            <a:r>
              <a:rPr lang="en-GB" altLang="en-US" sz="2000" dirty="0">
                <a:cs typeface="Arial" panose="020B0604020202020204" pitchFamily="34" charset="0"/>
              </a:rPr>
              <a:t> </a:t>
            </a:r>
            <a:r>
              <a:rPr lang="en-GB" altLang="en-US" sz="2000" dirty="0" err="1">
                <a:cs typeface="Arial" panose="020B0604020202020204" pitchFamily="34" charset="0"/>
              </a:rPr>
              <a:t>molekuly</a:t>
            </a:r>
            <a:r>
              <a:rPr lang="en-GB" altLang="en-US" sz="2000" dirty="0">
                <a:cs typeface="Arial" panose="020B0604020202020204" pitchFamily="34" charset="0"/>
              </a:rPr>
              <a:t> M</a:t>
            </a:r>
            <a:r>
              <a:rPr lang="en-GB" altLang="en-US" sz="2000" baseline="-25000" dirty="0">
                <a:cs typeface="Arial" panose="020B0604020202020204" pitchFamily="34" charset="0"/>
              </a:rPr>
              <a:t>2</a:t>
            </a:r>
            <a:r>
              <a:rPr lang="en-GB" altLang="en-US" sz="2000" dirty="0">
                <a:cs typeface="Arial" panose="020B0604020202020204" pitchFamily="34" charset="0"/>
              </a:rPr>
              <a:t>X</a:t>
            </a:r>
            <a:r>
              <a:rPr lang="en-GB" altLang="en-US" sz="2000" baseline="-25000" dirty="0">
                <a:cs typeface="Arial" panose="020B0604020202020204" pitchFamily="34" charset="0"/>
              </a:rPr>
              <a:t>6</a:t>
            </a:r>
            <a:r>
              <a:rPr lang="en-GB" altLang="en-US" sz="2000" dirty="0">
                <a:cs typeface="Arial" panose="020B0604020202020204" pitchFamily="34" charset="0"/>
              </a:rPr>
              <a:t>, s </a:t>
            </a:r>
            <a:r>
              <a:rPr lang="en-GB" altLang="en-US" sz="2000" dirty="0" err="1">
                <a:cs typeface="Arial" panose="020B0604020202020204" pitchFamily="34" charset="0"/>
              </a:rPr>
              <a:t>tvarem</a:t>
            </a:r>
            <a:r>
              <a:rPr lang="en-GB" altLang="en-US" sz="2000" dirty="0">
                <a:cs typeface="Arial" panose="020B0604020202020204" pitchFamily="34" charset="0"/>
              </a:rPr>
              <a:t> </a:t>
            </a:r>
            <a:r>
              <a:rPr lang="en-GB" altLang="en-US" sz="2000" dirty="0" err="1">
                <a:cs typeface="Arial" panose="020B0604020202020204" pitchFamily="34" charset="0"/>
              </a:rPr>
              <a:t>tetraedrů</a:t>
            </a:r>
            <a:r>
              <a:rPr lang="en-GB" altLang="en-US" sz="2000" dirty="0">
                <a:cs typeface="Arial" panose="020B0604020202020204" pitchFamily="34" charset="0"/>
              </a:rPr>
              <a:t> </a:t>
            </a:r>
            <a:r>
              <a:rPr lang="en-GB" altLang="en-US" sz="2000" dirty="0" err="1">
                <a:cs typeface="Arial" panose="020B0604020202020204" pitchFamily="34" charset="0"/>
              </a:rPr>
              <a:t>spojených</a:t>
            </a:r>
            <a:r>
              <a:rPr lang="en-GB" altLang="en-US" sz="2000" dirty="0">
                <a:cs typeface="Arial" panose="020B0604020202020204" pitchFamily="34" charset="0"/>
              </a:rPr>
              <a:t> </a:t>
            </a:r>
            <a:r>
              <a:rPr lang="en-GB" altLang="en-US" sz="2000" dirty="0" err="1">
                <a:cs typeface="Arial" panose="020B0604020202020204" pitchFamily="34" charset="0"/>
              </a:rPr>
              <a:t>hranou</a:t>
            </a:r>
            <a:r>
              <a:rPr lang="en-GB" altLang="en-US" sz="2000" dirty="0">
                <a:cs typeface="Arial" panose="020B0604020202020204" pitchFamily="34" charset="0"/>
              </a:rPr>
              <a:t> (</a:t>
            </a:r>
            <a:r>
              <a:rPr lang="en-GB" altLang="en-US" sz="2000" dirty="0" err="1">
                <a:cs typeface="Arial" panose="020B0604020202020204" pitchFamily="34" charset="0"/>
              </a:rPr>
              <a:t>snaha</a:t>
            </a:r>
            <a:r>
              <a:rPr lang="en-GB" altLang="en-US" sz="2000" dirty="0">
                <a:cs typeface="Arial" panose="020B0604020202020204" pitchFamily="34" charset="0"/>
              </a:rPr>
              <a:t> po </a:t>
            </a:r>
            <a:r>
              <a:rPr lang="en-GB" altLang="en-US" sz="2000" dirty="0" err="1">
                <a:cs typeface="Arial" panose="020B0604020202020204" pitchFamily="34" charset="0"/>
              </a:rPr>
              <a:t>doplnění</a:t>
            </a:r>
            <a:r>
              <a:rPr lang="en-GB" altLang="en-US" sz="2000" dirty="0">
                <a:cs typeface="Arial" panose="020B0604020202020204" pitchFamily="34" charset="0"/>
              </a:rPr>
              <a:t> </a:t>
            </a:r>
            <a:r>
              <a:rPr lang="en-GB" altLang="en-US" sz="2000" dirty="0" err="1">
                <a:cs typeface="Arial" panose="020B0604020202020204" pitchFamily="34" charset="0"/>
              </a:rPr>
              <a:t>elektronových</a:t>
            </a:r>
            <a:r>
              <a:rPr lang="en-GB" altLang="en-US" sz="2000" dirty="0">
                <a:cs typeface="Arial" panose="020B0604020202020204" pitchFamily="34" charset="0"/>
              </a:rPr>
              <a:t> </a:t>
            </a:r>
            <a:r>
              <a:rPr lang="en-GB" altLang="en-US" sz="2000" dirty="0" err="1">
                <a:cs typeface="Arial" panose="020B0604020202020204" pitchFamily="34" charset="0"/>
              </a:rPr>
              <a:t>oktetů</a:t>
            </a:r>
            <a:r>
              <a:rPr lang="cs-CZ" altLang="en-US" sz="2000" dirty="0">
                <a:cs typeface="Arial" panose="020B0604020202020204" pitchFamily="34" charset="0"/>
              </a:rPr>
              <a:t>, změna</a:t>
            </a:r>
          </a:p>
          <a:p>
            <a:pPr marL="0" indent="0" algn="just">
              <a:buNone/>
            </a:pPr>
            <a:r>
              <a:rPr lang="cs-CZ" altLang="en-US" sz="2000" dirty="0">
                <a:cs typeface="Arial" panose="020B0604020202020204" pitchFamily="34" charset="0"/>
              </a:rPr>
              <a:t>     sp</a:t>
            </a:r>
            <a:r>
              <a:rPr lang="cs-CZ" altLang="en-US" sz="2000" baseline="30000" dirty="0">
                <a:cs typeface="Arial" panose="020B0604020202020204" pitchFamily="34" charset="0"/>
              </a:rPr>
              <a:t>2</a:t>
            </a:r>
            <a:r>
              <a:rPr lang="cs-CZ" altLang="en-US" sz="2000" dirty="0">
                <a:cs typeface="Arial" panose="020B0604020202020204" pitchFamily="34" charset="0"/>
              </a:rPr>
              <a:t> → sp</a:t>
            </a:r>
            <a:r>
              <a:rPr lang="cs-CZ" altLang="en-US" sz="2000" baseline="30000" dirty="0">
                <a:cs typeface="Arial" panose="020B0604020202020204" pitchFamily="34" charset="0"/>
              </a:rPr>
              <a:t>3</a:t>
            </a:r>
            <a:r>
              <a:rPr lang="en-GB" altLang="en-US" sz="2000" dirty="0">
                <a:cs typeface="Arial" panose="020B0604020202020204" pitchFamily="34" charset="0"/>
              </a:rPr>
              <a:t>)</a:t>
            </a:r>
            <a:endParaRPr lang="cs-CZ" altLang="en-US" sz="2000" dirty="0">
              <a:cs typeface="Arial" panose="020B0604020202020204" pitchFamily="34" charset="0"/>
            </a:endParaRPr>
          </a:p>
          <a:p>
            <a:pPr algn="just">
              <a:buFontTx/>
              <a:buChar char="-"/>
            </a:pPr>
            <a:endParaRPr lang="en-GB" altLang="en-US" sz="1000" dirty="0">
              <a:cs typeface="Arial" panose="020B0604020202020204" pitchFamily="34" charset="0"/>
            </a:endParaRPr>
          </a:p>
          <a:p>
            <a:pPr algn="just" eaLnBrk="1" hangingPunct="1">
              <a:buFontTx/>
              <a:buChar char="-"/>
            </a:pPr>
            <a:r>
              <a:rPr lang="en-GB" altLang="en-US" sz="2000" dirty="0" err="1">
                <a:cs typeface="Arial" panose="020B0604020202020204" pitchFamily="34" charset="0"/>
              </a:rPr>
              <a:t>vodou</a:t>
            </a:r>
            <a:r>
              <a:rPr lang="en-GB" altLang="en-US" sz="2000" dirty="0">
                <a:cs typeface="Arial" panose="020B0604020202020204" pitchFamily="34" charset="0"/>
              </a:rPr>
              <a:t> se </a:t>
            </a:r>
            <a:r>
              <a:rPr lang="en-GB" altLang="en-US" sz="2000" dirty="0" err="1">
                <a:cs typeface="Arial" panose="020B0604020202020204" pitchFamily="34" charset="0"/>
              </a:rPr>
              <a:t>hydrolyzují</a:t>
            </a:r>
            <a:r>
              <a:rPr lang="en-GB" altLang="en-US" sz="2000" dirty="0">
                <a:cs typeface="Arial" panose="020B0604020202020204" pitchFamily="34" charset="0"/>
              </a:rPr>
              <a:t> (</a:t>
            </a:r>
            <a:r>
              <a:rPr lang="en-GB" altLang="en-US" sz="2000" dirty="0" err="1">
                <a:cs typeface="Arial" panose="020B0604020202020204" pitchFamily="34" charset="0"/>
              </a:rPr>
              <a:t>analogie</a:t>
            </a:r>
            <a:r>
              <a:rPr lang="en-GB" altLang="en-US" sz="2000" dirty="0">
                <a:cs typeface="Arial" panose="020B0604020202020204" pitchFamily="34" charset="0"/>
              </a:rPr>
              <a:t> k B), </a:t>
            </a:r>
            <a:r>
              <a:rPr lang="en-GB" altLang="en-US" sz="2000" dirty="0" err="1">
                <a:cs typeface="Arial" panose="020B0604020202020204" pitchFamily="34" charset="0"/>
              </a:rPr>
              <a:t>hydrolýzu</a:t>
            </a:r>
            <a:r>
              <a:rPr lang="en-GB" altLang="en-US" sz="2000" dirty="0">
                <a:cs typeface="Arial" panose="020B0604020202020204" pitchFamily="34" charset="0"/>
              </a:rPr>
              <a:t> </a:t>
            </a:r>
            <a:r>
              <a:rPr lang="en-GB" altLang="en-US" sz="2000" dirty="0" err="1">
                <a:cs typeface="Arial" panose="020B0604020202020204" pitchFamily="34" charset="0"/>
              </a:rPr>
              <a:t>lze</a:t>
            </a:r>
            <a:r>
              <a:rPr lang="en-GB" altLang="en-US" sz="2000" dirty="0">
                <a:cs typeface="Arial" panose="020B0604020202020204" pitchFamily="34" charset="0"/>
              </a:rPr>
              <a:t> </a:t>
            </a:r>
            <a:r>
              <a:rPr lang="en-GB" altLang="en-US" sz="2000" dirty="0" err="1">
                <a:cs typeface="Arial" panose="020B0604020202020204" pitchFamily="34" charset="0"/>
              </a:rPr>
              <a:t>potlačit</a:t>
            </a:r>
            <a:r>
              <a:rPr lang="en-GB" altLang="en-US" sz="2000" dirty="0">
                <a:cs typeface="Arial" panose="020B0604020202020204" pitchFamily="34" charset="0"/>
              </a:rPr>
              <a:t> </a:t>
            </a:r>
            <a:r>
              <a:rPr lang="en-GB" altLang="en-US" sz="2000" dirty="0" err="1">
                <a:cs typeface="Arial" panose="020B0604020202020204" pitchFamily="34" charset="0"/>
              </a:rPr>
              <a:t>okyselením</a:t>
            </a:r>
            <a:endParaRPr lang="cs-CZ" altLang="en-US" sz="2000" dirty="0">
              <a:cs typeface="Arial" panose="020B0604020202020204" pitchFamily="34" charset="0"/>
            </a:endParaRPr>
          </a:p>
          <a:p>
            <a:pPr algn="just" eaLnBrk="1" hangingPunct="1">
              <a:buFontTx/>
              <a:buChar char="-"/>
            </a:pPr>
            <a:endParaRPr lang="en-GB" altLang="en-US" sz="1000" dirty="0">
              <a:cs typeface="Arial" panose="020B0604020202020204" pitchFamily="34" charset="0"/>
            </a:endParaRPr>
          </a:p>
          <a:p>
            <a:pPr algn="just" eaLnBrk="1" hangingPunct="1">
              <a:buFontTx/>
              <a:buChar char="-"/>
            </a:pPr>
            <a:r>
              <a:rPr lang="en-GB" altLang="en-US" sz="2000" dirty="0">
                <a:cs typeface="Arial" panose="020B0604020202020204" pitchFamily="34" charset="0"/>
              </a:rPr>
              <a:t>v </a:t>
            </a:r>
            <a:r>
              <a:rPr lang="en-GB" altLang="en-US" sz="2000" dirty="0" err="1">
                <a:cs typeface="Arial" panose="020B0604020202020204" pitchFamily="34" charset="0"/>
              </a:rPr>
              <a:t>roztocích</a:t>
            </a:r>
            <a:r>
              <a:rPr lang="en-GB" altLang="en-US" sz="2000" dirty="0">
                <a:cs typeface="Arial" panose="020B0604020202020204" pitchFamily="34" charset="0"/>
              </a:rPr>
              <a:t> s </a:t>
            </a:r>
            <a:r>
              <a:rPr lang="en-GB" altLang="en-US" sz="2000" dirty="0" err="1">
                <a:cs typeface="Arial" panose="020B0604020202020204" pitchFamily="34" charset="0"/>
              </a:rPr>
              <a:t>nadbytkem</a:t>
            </a:r>
            <a:r>
              <a:rPr lang="en-GB" altLang="en-US" sz="2000" dirty="0">
                <a:cs typeface="Arial" panose="020B0604020202020204" pitchFamily="34" charset="0"/>
              </a:rPr>
              <a:t> </a:t>
            </a:r>
            <a:r>
              <a:rPr lang="en-GB" altLang="en-US" sz="2000" dirty="0" err="1">
                <a:cs typeface="Arial" panose="020B0604020202020204" pitchFamily="34" charset="0"/>
              </a:rPr>
              <a:t>halogenidů</a:t>
            </a:r>
            <a:r>
              <a:rPr lang="en-GB" altLang="en-US" sz="2000" dirty="0">
                <a:cs typeface="Arial" panose="020B0604020202020204" pitchFamily="34" charset="0"/>
              </a:rPr>
              <a:t> </a:t>
            </a:r>
            <a:r>
              <a:rPr lang="en-GB" altLang="en-US" sz="2000" dirty="0" err="1">
                <a:cs typeface="Arial" panose="020B0604020202020204" pitchFamily="34" charset="0"/>
              </a:rPr>
              <a:t>vytvářejí</a:t>
            </a:r>
            <a:r>
              <a:rPr lang="en-GB" altLang="en-US" sz="2000" dirty="0">
                <a:cs typeface="Arial" panose="020B0604020202020204" pitchFamily="34" charset="0"/>
              </a:rPr>
              <a:t> </a:t>
            </a:r>
            <a:r>
              <a:rPr lang="en-GB" altLang="en-US" sz="2000" dirty="0" err="1">
                <a:cs typeface="Arial" panose="020B0604020202020204" pitchFamily="34" charset="0"/>
              </a:rPr>
              <a:t>komplexní</a:t>
            </a:r>
            <a:r>
              <a:rPr lang="en-GB" altLang="en-US" sz="2000" dirty="0">
                <a:cs typeface="Arial" panose="020B0604020202020204" pitchFamily="34" charset="0"/>
              </a:rPr>
              <a:t> </a:t>
            </a:r>
            <a:r>
              <a:rPr lang="en-GB" altLang="en-US" sz="2000" dirty="0" err="1">
                <a:cs typeface="Arial" panose="020B0604020202020204" pitchFamily="34" charset="0"/>
              </a:rPr>
              <a:t>anionty</a:t>
            </a:r>
            <a:r>
              <a:rPr lang="en-GB" altLang="en-US" sz="2000" dirty="0">
                <a:cs typeface="Arial" panose="020B0604020202020204" pitchFamily="34" charset="0"/>
              </a:rPr>
              <a:t>, </a:t>
            </a:r>
            <a:r>
              <a:rPr lang="en-GB" altLang="en-US" sz="2000" dirty="0" err="1">
                <a:cs typeface="Arial" panose="020B0604020202020204" pitchFamily="34" charset="0"/>
              </a:rPr>
              <a:t>např</a:t>
            </a:r>
            <a:r>
              <a:rPr lang="cs-CZ" altLang="en-US" sz="2000" dirty="0">
                <a:cs typeface="Arial" panose="020B0604020202020204" pitchFamily="34" charset="0"/>
              </a:rPr>
              <a:t>.</a:t>
            </a:r>
            <a:r>
              <a:rPr lang="en-GB" altLang="en-US" sz="2000" dirty="0">
                <a:cs typeface="Arial" panose="020B0604020202020204" pitchFamily="34" charset="0"/>
              </a:rPr>
              <a:t> AlF</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tvoří</a:t>
            </a:r>
            <a:r>
              <a:rPr lang="en-GB" altLang="en-US" sz="2000" dirty="0">
                <a:cs typeface="Arial" panose="020B0604020202020204" pitchFamily="34" charset="0"/>
              </a:rPr>
              <a:t> s </a:t>
            </a:r>
            <a:r>
              <a:rPr lang="en-GB" altLang="en-US" sz="2000" dirty="0" err="1">
                <a:cs typeface="Arial" panose="020B0604020202020204" pitchFamily="34" charset="0"/>
              </a:rPr>
              <a:t>fluoridy</a:t>
            </a:r>
            <a:r>
              <a:rPr lang="en-GB" altLang="en-US" sz="2000" dirty="0">
                <a:cs typeface="Arial" panose="020B0604020202020204" pitchFamily="34" charset="0"/>
              </a:rPr>
              <a:t> </a:t>
            </a:r>
            <a:r>
              <a:rPr lang="en-GB" altLang="en-US" sz="2000" dirty="0" err="1">
                <a:cs typeface="Arial" panose="020B0604020202020204" pitchFamily="34" charset="0"/>
              </a:rPr>
              <a:t>alk</a:t>
            </a:r>
            <a:r>
              <a:rPr lang="en-GB" altLang="en-US" sz="2000" dirty="0">
                <a:cs typeface="Arial" panose="020B0604020202020204" pitchFamily="34" charset="0"/>
              </a:rPr>
              <a:t>. </a:t>
            </a:r>
            <a:r>
              <a:rPr lang="en-GB" altLang="en-US" sz="2000" dirty="0" err="1">
                <a:cs typeface="Arial" panose="020B0604020202020204" pitchFamily="34" charset="0"/>
              </a:rPr>
              <a:t>kovů</a:t>
            </a:r>
            <a:r>
              <a:rPr lang="en-GB" altLang="en-US" sz="2000" dirty="0">
                <a:cs typeface="Arial" panose="020B0604020202020204" pitchFamily="34" charset="0"/>
              </a:rPr>
              <a:t> </a:t>
            </a:r>
            <a:r>
              <a:rPr lang="en-GB" altLang="en-US" sz="2000" dirty="0" err="1">
                <a:cs typeface="Arial" panose="020B0604020202020204" pitchFamily="34" charset="0"/>
              </a:rPr>
              <a:t>fluorohlinitany</a:t>
            </a:r>
            <a:r>
              <a:rPr lang="en-GB" altLang="en-US" sz="2000" dirty="0">
                <a:cs typeface="Arial" panose="020B0604020202020204" pitchFamily="34" charset="0"/>
              </a:rPr>
              <a:t> AlF</a:t>
            </a:r>
            <a:r>
              <a:rPr lang="en-GB" altLang="en-US" sz="2000" baseline="-25000" dirty="0">
                <a:cs typeface="Arial" panose="020B0604020202020204" pitchFamily="34" charset="0"/>
              </a:rPr>
              <a:t>4</a:t>
            </a:r>
            <a:r>
              <a:rPr lang="en-GB" altLang="en-US" sz="2000" baseline="30000" dirty="0">
                <a:cs typeface="Arial" panose="020B0604020202020204" pitchFamily="34" charset="0"/>
              </a:rPr>
              <a:t>-</a:t>
            </a:r>
            <a:r>
              <a:rPr lang="en-GB" altLang="en-US" sz="2000" dirty="0">
                <a:cs typeface="Arial" panose="020B0604020202020204" pitchFamily="34" charset="0"/>
              </a:rPr>
              <a:t>, AlF</a:t>
            </a:r>
            <a:r>
              <a:rPr lang="en-GB" altLang="en-US" sz="2000" baseline="-25000" dirty="0">
                <a:cs typeface="Arial" panose="020B0604020202020204" pitchFamily="34" charset="0"/>
              </a:rPr>
              <a:t>5</a:t>
            </a:r>
            <a:r>
              <a:rPr lang="en-GB" altLang="en-US" sz="2000" baseline="30000" dirty="0">
                <a:cs typeface="Arial" panose="020B0604020202020204" pitchFamily="34" charset="0"/>
              </a:rPr>
              <a:t>2-</a:t>
            </a:r>
            <a:r>
              <a:rPr lang="en-GB" altLang="en-US" sz="2000" dirty="0">
                <a:cs typeface="Arial" panose="020B0604020202020204" pitchFamily="34" charset="0"/>
              </a:rPr>
              <a:t> a AlF</a:t>
            </a:r>
            <a:r>
              <a:rPr lang="en-GB" altLang="en-US" sz="2000" baseline="-25000" dirty="0">
                <a:cs typeface="Arial" panose="020B0604020202020204" pitchFamily="34" charset="0"/>
              </a:rPr>
              <a:t>6</a:t>
            </a:r>
            <a:r>
              <a:rPr lang="en-GB" altLang="en-US" sz="2000" baseline="30000" dirty="0">
                <a:cs typeface="Arial" panose="020B0604020202020204" pitchFamily="34" charset="0"/>
              </a:rPr>
              <a:t>3-</a:t>
            </a:r>
            <a:endParaRPr lang="cs-CZ" altLang="en-US" sz="2000" baseline="30000" dirty="0">
              <a:cs typeface="Arial" panose="020B0604020202020204" pitchFamily="34" charset="0"/>
            </a:endParaRPr>
          </a:p>
          <a:p>
            <a:pPr algn="just" eaLnBrk="1" hangingPunct="1">
              <a:buFontTx/>
              <a:buChar char="-"/>
            </a:pPr>
            <a:endParaRPr lang="cs-CZ" altLang="en-US" sz="1000" baseline="30000" dirty="0">
              <a:cs typeface="Arial" panose="020B0604020202020204" pitchFamily="34" charset="0"/>
            </a:endParaRPr>
          </a:p>
          <a:p>
            <a:pPr algn="just" eaLnBrk="1" hangingPunct="1">
              <a:buFontTx/>
              <a:buChar char="-"/>
            </a:pPr>
            <a:r>
              <a:rPr lang="en-GB" altLang="en-US" sz="2000" dirty="0" err="1">
                <a:cs typeface="Arial" panose="020B0604020202020204" pitchFamily="34" charset="0"/>
              </a:rPr>
              <a:t>pouze</a:t>
            </a:r>
            <a:r>
              <a:rPr lang="en-GB" altLang="en-US" sz="2000" dirty="0">
                <a:cs typeface="Arial" panose="020B0604020202020204" pitchFamily="34" charset="0"/>
              </a:rPr>
              <a:t> Tl </a:t>
            </a:r>
            <a:r>
              <a:rPr lang="en-GB" altLang="en-US" sz="2000" dirty="0" err="1">
                <a:cs typeface="Arial" panose="020B0604020202020204" pitchFamily="34" charset="0"/>
              </a:rPr>
              <a:t>tvoří</a:t>
            </a:r>
            <a:r>
              <a:rPr lang="en-GB" altLang="en-US" sz="2000" dirty="0">
                <a:cs typeface="Arial" panose="020B0604020202020204" pitchFamily="34" charset="0"/>
              </a:rPr>
              <a:t> </a:t>
            </a:r>
            <a:r>
              <a:rPr lang="en-GB" altLang="en-US" sz="2000" dirty="0" err="1">
                <a:cs typeface="Arial" panose="020B0604020202020204" pitchFamily="34" charset="0"/>
              </a:rPr>
              <a:t>stálé</a:t>
            </a:r>
            <a:r>
              <a:rPr lang="en-GB" altLang="en-US" sz="2000" dirty="0">
                <a:cs typeface="Arial" panose="020B0604020202020204" pitchFamily="34" charset="0"/>
              </a:rPr>
              <a:t> </a:t>
            </a:r>
            <a:r>
              <a:rPr lang="en-GB" altLang="en-US" sz="2000" dirty="0" err="1">
                <a:cs typeface="Arial" panose="020B0604020202020204" pitchFamily="34" charset="0"/>
              </a:rPr>
              <a:t>halogenidy</a:t>
            </a:r>
            <a:r>
              <a:rPr lang="en-GB" altLang="en-US" sz="2000" dirty="0">
                <a:cs typeface="Arial" panose="020B0604020202020204" pitchFamily="34" charset="0"/>
              </a:rPr>
              <a:t> </a:t>
            </a:r>
            <a:r>
              <a:rPr lang="en-GB" altLang="en-US" sz="2000" dirty="0" err="1">
                <a:cs typeface="Arial" panose="020B0604020202020204" pitchFamily="34" charset="0"/>
              </a:rPr>
              <a:t>typu</a:t>
            </a:r>
            <a:r>
              <a:rPr lang="en-GB" altLang="en-US" sz="2000" dirty="0">
                <a:cs typeface="Arial" panose="020B0604020202020204" pitchFamily="34" charset="0"/>
              </a:rPr>
              <a:t> Tl</a:t>
            </a:r>
            <a:r>
              <a:rPr lang="cs-CZ" altLang="en-US" sz="2000" baseline="30000" dirty="0">
                <a:cs typeface="Arial" panose="020B0604020202020204" pitchFamily="34" charset="0"/>
              </a:rPr>
              <a:t>I</a:t>
            </a:r>
            <a:r>
              <a:rPr lang="en-GB" altLang="en-US" sz="2000" dirty="0">
                <a:cs typeface="Arial" panose="020B0604020202020204" pitchFamily="34" charset="0"/>
              </a:rPr>
              <a:t>X</a:t>
            </a:r>
            <a:endParaRPr lang="cs-CZ" altLang="en-US" sz="2000" dirty="0">
              <a:cs typeface="Arial" panose="020B0604020202020204" pitchFamily="34" charset="0"/>
            </a:endParaRPr>
          </a:p>
          <a:p>
            <a:pPr algn="just" eaLnBrk="1" hangingPunct="1">
              <a:buFontTx/>
              <a:buChar char="-"/>
            </a:pPr>
            <a:endParaRPr lang="en-GB" altLang="en-US" sz="800" dirty="0">
              <a:cs typeface="Arial" panose="020B0604020202020204" pitchFamily="34" charset="0"/>
            </a:endParaRPr>
          </a:p>
          <a:p>
            <a:pPr algn="just">
              <a:buNone/>
            </a:pPr>
            <a:r>
              <a:rPr lang="en-GB" altLang="en-US" sz="2000" dirty="0">
                <a:cs typeface="Arial" panose="020B0604020202020204" pitchFamily="34" charset="0"/>
              </a:rPr>
              <a:t>- </a:t>
            </a:r>
            <a:r>
              <a:rPr lang="en-GB" altLang="en-US" sz="2000" dirty="0" err="1">
                <a:cs typeface="Arial" panose="020B0604020202020204" pitchFamily="34" charset="0"/>
              </a:rPr>
              <a:t>fluoridy</a:t>
            </a:r>
            <a:r>
              <a:rPr lang="en-GB" altLang="en-US" sz="2000" dirty="0">
                <a:cs typeface="Arial" panose="020B0604020202020204" pitchFamily="34" charset="0"/>
              </a:rPr>
              <a:t>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nejméně</a:t>
            </a:r>
            <a:r>
              <a:rPr lang="en-GB" altLang="en-US" sz="2000" dirty="0">
                <a:cs typeface="Arial" panose="020B0604020202020204" pitchFamily="34" charset="0"/>
              </a:rPr>
              <a:t> </a:t>
            </a:r>
            <a:r>
              <a:rPr lang="en-GB" altLang="en-US" sz="2000" dirty="0" err="1">
                <a:cs typeface="Arial" panose="020B0604020202020204" pitchFamily="34" charset="0"/>
              </a:rPr>
              <a:t>těkavé</a:t>
            </a:r>
            <a:r>
              <a:rPr lang="en-GB" altLang="en-US" sz="2000" dirty="0">
                <a:cs typeface="Arial" panose="020B0604020202020204" pitchFamily="34" charset="0"/>
              </a:rPr>
              <a:t> a </a:t>
            </a:r>
            <a:r>
              <a:rPr lang="en-GB" altLang="en-US" sz="2000" dirty="0" err="1">
                <a:cs typeface="Arial" panose="020B0604020202020204" pitchFamily="34" charset="0"/>
              </a:rPr>
              <a:t>nejméně</a:t>
            </a:r>
            <a:r>
              <a:rPr lang="en-GB" altLang="en-US" sz="2000" dirty="0">
                <a:cs typeface="Arial" panose="020B0604020202020204" pitchFamily="34" charset="0"/>
              </a:rPr>
              <a:t> </a:t>
            </a:r>
            <a:r>
              <a:rPr lang="en-GB" altLang="en-US" sz="2000" dirty="0" err="1">
                <a:cs typeface="Arial" panose="020B0604020202020204" pitchFamily="34" charset="0"/>
              </a:rPr>
              <a:t>rozpustné</a:t>
            </a:r>
            <a:r>
              <a:rPr lang="cs-CZ" altLang="en-US" sz="2000" dirty="0">
                <a:cs typeface="Arial" panose="020B0604020202020204" pitchFamily="34" charset="0"/>
              </a:rPr>
              <a:t>, kromě</a:t>
            </a:r>
            <a:r>
              <a:rPr lang="en-GB" altLang="en-US" sz="2000" dirty="0">
                <a:cs typeface="Arial" panose="020B0604020202020204" pitchFamily="34" charset="0"/>
              </a:rPr>
              <a:t> </a:t>
            </a:r>
            <a:r>
              <a:rPr lang="en-GB" altLang="en-US" sz="2000" b="1" dirty="0" err="1">
                <a:cs typeface="Arial" panose="020B0604020202020204" pitchFamily="34" charset="0"/>
              </a:rPr>
              <a:t>TlF</a:t>
            </a:r>
            <a:r>
              <a:rPr lang="en-GB" altLang="en-US" sz="2000" dirty="0">
                <a:cs typeface="Arial" panose="020B0604020202020204" pitchFamily="34" charset="0"/>
              </a:rPr>
              <a:t> </a:t>
            </a:r>
            <a:r>
              <a:rPr lang="cs-CZ" altLang="en-US" sz="2000" dirty="0">
                <a:cs typeface="Arial" panose="020B0604020202020204" pitchFamily="34" charset="0"/>
              </a:rPr>
              <a:t>- </a:t>
            </a:r>
            <a:r>
              <a:rPr lang="en-GB" altLang="en-US" sz="2000" dirty="0" err="1">
                <a:cs typeface="Arial" panose="020B0604020202020204" pitchFamily="34" charset="0"/>
              </a:rPr>
              <a:t>dobře</a:t>
            </a:r>
            <a:r>
              <a:rPr lang="en-GB" altLang="en-US" sz="2000" dirty="0">
                <a:cs typeface="Arial" panose="020B0604020202020204" pitchFamily="34" charset="0"/>
              </a:rPr>
              <a:t> </a:t>
            </a:r>
            <a:r>
              <a:rPr lang="en-GB" altLang="en-US" sz="2000" dirty="0" err="1">
                <a:cs typeface="Arial" panose="020B0604020202020204" pitchFamily="34" charset="0"/>
              </a:rPr>
              <a:t>rozpustný</a:t>
            </a:r>
            <a:r>
              <a:rPr lang="cs-CZ" altLang="en-US" sz="2000" dirty="0">
                <a:cs typeface="Arial" panose="020B0604020202020204" pitchFamily="34" charset="0"/>
              </a:rPr>
              <a:t>.</a:t>
            </a:r>
          </a:p>
        </p:txBody>
      </p:sp>
      <p:sp>
        <p:nvSpPr>
          <p:cNvPr id="2" name="Obdélník 1"/>
          <p:cNvSpPr/>
          <p:nvPr/>
        </p:nvSpPr>
        <p:spPr>
          <a:xfrm>
            <a:off x="152400" y="228600"/>
            <a:ext cx="8839200" cy="707886"/>
          </a:xfrm>
          <a:prstGeom prst="rect">
            <a:avLst/>
          </a:prstGeom>
        </p:spPr>
        <p:txBody>
          <a:bodyPr wrap="square">
            <a:spAutoFit/>
          </a:bodyPr>
          <a:lstStyle/>
          <a:p>
            <a:pPr>
              <a:buNone/>
            </a:pPr>
            <a:r>
              <a:rPr lang="cs-CZ" sz="2000" b="1" dirty="0">
                <a:cs typeface="Arial" panose="020B0604020202020204" pitchFamily="34" charset="0"/>
              </a:rPr>
              <a:t>Chlorid boritý </a:t>
            </a:r>
            <a:r>
              <a:rPr lang="cs-CZ" sz="2000" dirty="0">
                <a:cs typeface="Arial" panose="020B0604020202020204" pitchFamily="34" charset="0"/>
              </a:rPr>
              <a:t>BCl</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a:cs typeface="Arial" panose="020B0604020202020204" pitchFamily="34" charset="0"/>
              </a:rPr>
              <a:t>dichlorid boritý </a:t>
            </a: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4</a:t>
            </a:r>
            <a:r>
              <a:rPr lang="cs-CZ" sz="2000" dirty="0">
                <a:cs typeface="Arial" panose="020B0604020202020204" pitchFamily="34" charset="0"/>
              </a:rPr>
              <a:t> nacházejí využití v organických syntézách. </a:t>
            </a:r>
          </a:p>
        </p:txBody>
      </p:sp>
      <p:pic>
        <p:nvPicPr>
          <p:cNvPr id="6150" name="Picture 6" descr="STRUCTURE AND BONDING - Form 2 Chemistry Notes">
            <a:extLst>
              <a:ext uri="{FF2B5EF4-FFF2-40B4-BE49-F238E27FC236}">
                <a16:creationId xmlns:a16="http://schemas.microsoft.com/office/drawing/2014/main" id="{985E36D8-A484-48FE-BB26-2A2D0C7F9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762000"/>
            <a:ext cx="5280679" cy="131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3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BC7EA005-52D9-486D-BA0C-412A6FCD3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87" y="4314370"/>
            <a:ext cx="5604796" cy="2238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eriodic Table Boron Family - Periodic Table Timeline">
            <a:extLst>
              <a:ext uri="{FF2B5EF4-FFF2-40B4-BE49-F238E27FC236}">
                <a16:creationId xmlns:a16="http://schemas.microsoft.com/office/drawing/2014/main" id="{FB7EB07B-09BC-4B12-A59D-5ED495805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285" y="457200"/>
            <a:ext cx="5410200" cy="337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3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0500" y="384512"/>
            <a:ext cx="8763000" cy="5632311"/>
          </a:xfrm>
          <a:prstGeom prst="rect">
            <a:avLst/>
          </a:prstGeom>
        </p:spPr>
        <p:txBody>
          <a:bodyPr wrap="square">
            <a:spAutoFit/>
          </a:bodyPr>
          <a:lstStyle/>
          <a:p>
            <a:pPr algn="just"/>
            <a:r>
              <a:rPr lang="cs-CZ" altLang="en-US" sz="2000" b="1" dirty="0">
                <a:cs typeface="Arial" panose="020B0604020202020204" pitchFamily="34" charset="0"/>
              </a:rPr>
              <a:t>K</a:t>
            </a:r>
            <a:r>
              <a:rPr lang="en-GB" altLang="en-US" sz="2000" b="1" dirty="0" err="1">
                <a:cs typeface="Arial" panose="020B0604020202020204" pitchFamily="34" charset="0"/>
              </a:rPr>
              <a:t>ryolit</a:t>
            </a:r>
            <a:r>
              <a:rPr lang="en-GB" altLang="en-US" sz="2000" dirty="0">
                <a:cs typeface="Arial" panose="020B0604020202020204" pitchFamily="34" charset="0"/>
              </a:rPr>
              <a:t> Na</a:t>
            </a:r>
            <a:r>
              <a:rPr lang="en-GB" altLang="en-US" sz="2000" baseline="-25000" dirty="0">
                <a:cs typeface="Arial" panose="020B0604020202020204" pitchFamily="34" charset="0"/>
              </a:rPr>
              <a:t>3</a:t>
            </a:r>
            <a:r>
              <a:rPr lang="en-GB" altLang="en-US" sz="2000" dirty="0">
                <a:cs typeface="Arial" panose="020B0604020202020204" pitchFamily="34" charset="0"/>
              </a:rPr>
              <a:t>[AlF</a:t>
            </a:r>
            <a:r>
              <a:rPr lang="en-GB" altLang="en-US" sz="2000" baseline="-25000" dirty="0">
                <a:cs typeface="Arial" panose="020B0604020202020204" pitchFamily="34" charset="0"/>
              </a:rPr>
              <a:t>6</a:t>
            </a:r>
            <a:r>
              <a:rPr lang="en-GB" altLang="en-US" sz="2000" dirty="0">
                <a:cs typeface="Arial" panose="020B0604020202020204" pitchFamily="34" charset="0"/>
              </a:rPr>
              <a:t>]</a:t>
            </a:r>
            <a:r>
              <a:rPr lang="cs-CZ" altLang="en-US" sz="2000" dirty="0">
                <a:cs typeface="Arial" panose="020B0604020202020204" pitchFamily="34" charset="0"/>
              </a:rPr>
              <a:t> – minerál, používaný při </a:t>
            </a:r>
            <a:r>
              <a:rPr lang="cs-CZ" sz="2000" dirty="0">
                <a:cs typeface="Arial" panose="020B0604020202020204" pitchFamily="34" charset="0"/>
              </a:rPr>
              <a:t>výrobě hliníku z bauxitu, glazur a optických skel. </a:t>
            </a:r>
            <a:endParaRPr lang="cs-CZ" altLang="en-US" sz="2000" dirty="0">
              <a:cs typeface="Arial" panose="020B0604020202020204" pitchFamily="34" charset="0"/>
            </a:endParaRPr>
          </a:p>
          <a:p>
            <a:pPr algn="just"/>
            <a:endParaRPr lang="cs-CZ" sz="2000" b="1" dirty="0">
              <a:solidFill>
                <a:srgbClr val="FF0000"/>
              </a:solidFill>
              <a:cs typeface="Arial" panose="020B0604020202020204" pitchFamily="34" charset="0"/>
            </a:endParaRPr>
          </a:p>
          <a:p>
            <a:pPr algn="just"/>
            <a:r>
              <a:rPr lang="cs-CZ" sz="2000" b="1" dirty="0">
                <a:cs typeface="Arial" panose="020B0604020202020204" pitchFamily="34" charset="0"/>
              </a:rPr>
              <a:t>Chlorid </a:t>
            </a:r>
            <a:r>
              <a:rPr lang="cs-CZ" sz="2000" b="1" dirty="0" err="1">
                <a:cs typeface="Arial" panose="020B0604020202020204" pitchFamily="34" charset="0"/>
              </a:rPr>
              <a:t>gallitý</a:t>
            </a:r>
            <a:r>
              <a:rPr lang="cs-CZ" sz="2000" b="1" dirty="0">
                <a:cs typeface="Arial" panose="020B0604020202020204" pitchFamily="34" charset="0"/>
              </a:rPr>
              <a:t> </a:t>
            </a:r>
            <a:r>
              <a:rPr lang="cs-CZ" sz="2000" dirty="0">
                <a:cs typeface="Arial" panose="020B0604020202020204" pitchFamily="34" charset="0"/>
              </a:rPr>
              <a:t>GaCl</a:t>
            </a:r>
            <a:r>
              <a:rPr lang="cs-CZ" sz="2000" baseline="-25000" dirty="0">
                <a:cs typeface="Arial" panose="020B0604020202020204" pitchFamily="34" charset="0"/>
              </a:rPr>
              <a:t>3</a:t>
            </a:r>
            <a:r>
              <a:rPr lang="cs-CZ" sz="2000" dirty="0">
                <a:cs typeface="Arial" panose="020B0604020202020204" pitchFamily="34" charset="0"/>
              </a:rPr>
              <a:t> se používá jako katalyzátor</a:t>
            </a:r>
          </a:p>
          <a:p>
            <a:pPr algn="just"/>
            <a:r>
              <a:rPr lang="cs-CZ" sz="2000" dirty="0">
                <a:cs typeface="Arial" panose="020B0604020202020204" pitchFamily="34" charset="0"/>
              </a:rPr>
              <a:t>řady organických reakcí. </a:t>
            </a:r>
          </a:p>
          <a:p>
            <a:pPr algn="just"/>
            <a:endParaRPr lang="cs-CZ" sz="2000" b="1" dirty="0">
              <a:cs typeface="Arial" panose="020B0604020202020204" pitchFamily="34" charset="0"/>
            </a:endParaRPr>
          </a:p>
          <a:p>
            <a:pPr algn="just"/>
            <a:r>
              <a:rPr lang="cs-CZ" sz="2000" b="1" dirty="0">
                <a:cs typeface="Arial" panose="020B0604020202020204" pitchFamily="34" charset="0"/>
              </a:rPr>
              <a:t>Fluorid inditý</a:t>
            </a:r>
            <a:r>
              <a:rPr lang="cs-CZ" sz="2000" dirty="0">
                <a:cs typeface="Arial" panose="020B0604020202020204" pitchFamily="34" charset="0"/>
              </a:rPr>
              <a:t> InF</a:t>
            </a:r>
            <a:r>
              <a:rPr lang="cs-CZ" sz="2000" baseline="-25000" dirty="0">
                <a:cs typeface="Arial" panose="020B0604020202020204" pitchFamily="34" charset="0"/>
              </a:rPr>
              <a:t>3</a:t>
            </a:r>
            <a:r>
              <a:rPr lang="cs-CZ" sz="2000" dirty="0">
                <a:cs typeface="Arial" panose="020B0604020202020204" pitchFamily="34" charset="0"/>
              </a:rPr>
              <a:t> se používá k výrobě neoxidových skel a katalyzuje některé organické reakce. </a:t>
            </a:r>
            <a:r>
              <a:rPr lang="cs-CZ" sz="2000" b="1" dirty="0">
                <a:cs typeface="Arial" panose="020B0604020202020204" pitchFamily="34" charset="0"/>
              </a:rPr>
              <a:t>Chlorid inditý </a:t>
            </a:r>
            <a:r>
              <a:rPr lang="cs-CZ" sz="2000" dirty="0">
                <a:cs typeface="Arial" panose="020B0604020202020204" pitchFamily="34" charset="0"/>
              </a:rPr>
              <a:t>InCl</a:t>
            </a:r>
            <a:r>
              <a:rPr lang="cs-CZ" sz="2000" baseline="-25000" dirty="0">
                <a:cs typeface="Arial" panose="020B0604020202020204" pitchFamily="34" charset="0"/>
              </a:rPr>
              <a:t>3</a:t>
            </a:r>
            <a:r>
              <a:rPr lang="cs-CZ" sz="2000" dirty="0">
                <a:cs typeface="Arial" panose="020B0604020202020204" pitchFamily="34" charset="0"/>
              </a:rPr>
              <a:t> jako silná </a:t>
            </a:r>
            <a:r>
              <a:rPr lang="cs-CZ" sz="2000" dirty="0" err="1">
                <a:cs typeface="Arial" panose="020B0604020202020204" pitchFamily="34" charset="0"/>
              </a:rPr>
              <a:t>Lewisova</a:t>
            </a:r>
            <a:r>
              <a:rPr lang="cs-CZ" sz="2000" dirty="0">
                <a:cs typeface="Arial" panose="020B0604020202020204" pitchFamily="34" charset="0"/>
              </a:rPr>
              <a:t> kyselina nalézá využití v organické chemii. </a:t>
            </a:r>
            <a:r>
              <a:rPr lang="cs-CZ" sz="2000" b="1" dirty="0">
                <a:cs typeface="Arial" panose="020B0604020202020204" pitchFamily="34" charset="0"/>
              </a:rPr>
              <a:t>Jodid </a:t>
            </a:r>
            <a:r>
              <a:rPr lang="cs-CZ" sz="2000" b="1" dirty="0" err="1">
                <a:cs typeface="Arial" panose="020B0604020202020204" pitchFamily="34" charset="0"/>
              </a:rPr>
              <a:t>indný</a:t>
            </a:r>
            <a:r>
              <a:rPr lang="cs-CZ" sz="2000" b="1" dirty="0">
                <a:cs typeface="Arial" panose="020B0604020202020204" pitchFamily="34" charset="0"/>
              </a:rPr>
              <a:t> </a:t>
            </a:r>
            <a:r>
              <a:rPr lang="cs-CZ" sz="2000" dirty="0" err="1">
                <a:cs typeface="Arial" panose="020B0604020202020204" pitchFamily="34" charset="0"/>
              </a:rPr>
              <a:t>InI</a:t>
            </a:r>
            <a:r>
              <a:rPr lang="cs-CZ" sz="2000" dirty="0">
                <a:cs typeface="Arial" panose="020B0604020202020204" pitchFamily="34" charset="0"/>
              </a:rPr>
              <a:t> slouží jako luminofor v halogenidových výbojkách. </a:t>
            </a:r>
          </a:p>
          <a:p>
            <a:pPr algn="just"/>
            <a:endParaRPr lang="cs-CZ" sz="2000" dirty="0">
              <a:cs typeface="Arial" panose="020B0604020202020204" pitchFamily="34" charset="0"/>
            </a:endParaRPr>
          </a:p>
          <a:p>
            <a:pPr algn="just"/>
            <a:r>
              <a:rPr lang="cs-CZ" sz="2000" b="1" dirty="0">
                <a:cs typeface="Arial" panose="020B0604020202020204" pitchFamily="34" charset="0"/>
              </a:rPr>
              <a:t>Bromid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err="1">
                <a:cs typeface="Arial" panose="020B0604020202020204" pitchFamily="34" charset="0"/>
              </a:rPr>
              <a:t>TlBr</a:t>
            </a:r>
            <a:r>
              <a:rPr lang="cs-CZ" sz="2000" dirty="0">
                <a:cs typeface="Arial" panose="020B0604020202020204" pitchFamily="34" charset="0"/>
              </a:rPr>
              <a:t> se používá k výrobě fotografických materiálů citlivých k infračervenému světlu. </a:t>
            </a:r>
            <a:r>
              <a:rPr lang="cs-CZ" sz="2000" b="1" dirty="0">
                <a:cs typeface="Arial" panose="020B0604020202020204" pitchFamily="34" charset="0"/>
              </a:rPr>
              <a:t>Jodid </a:t>
            </a:r>
            <a:r>
              <a:rPr lang="cs-CZ" sz="2000" b="1" dirty="0" err="1">
                <a:cs typeface="Arial" panose="020B0604020202020204" pitchFamily="34" charset="0"/>
              </a:rPr>
              <a:t>thallný</a:t>
            </a:r>
            <a:r>
              <a:rPr lang="cs-CZ" sz="2000" dirty="0">
                <a:cs typeface="Arial" panose="020B0604020202020204" pitchFamily="34" charset="0"/>
              </a:rPr>
              <a:t> </a:t>
            </a:r>
            <a:r>
              <a:rPr lang="cs-CZ" sz="2000" dirty="0" err="1">
                <a:cs typeface="Arial" panose="020B0604020202020204" pitchFamily="34" charset="0"/>
              </a:rPr>
              <a:t>TlI</a:t>
            </a:r>
            <a:r>
              <a:rPr lang="cs-CZ" sz="2000" dirty="0">
                <a:cs typeface="Arial" panose="020B0604020202020204" pitchFamily="34" charset="0"/>
              </a:rPr>
              <a:t> slouží jako luminofor v halogenidových výbojkách. </a:t>
            </a:r>
          </a:p>
          <a:p>
            <a:pPr algn="just"/>
            <a:endParaRPr lang="cs-CZ" sz="2000" dirty="0">
              <a:cs typeface="Arial" panose="020B0604020202020204" pitchFamily="34" charset="0"/>
            </a:endParaRPr>
          </a:p>
          <a:p>
            <a:pPr algn="just"/>
            <a:r>
              <a:rPr lang="cs-CZ" sz="2000" b="1" dirty="0">
                <a:cs typeface="Arial" panose="020B0604020202020204" pitchFamily="34" charset="0"/>
              </a:rPr>
              <a:t>C</a:t>
            </a:r>
            <a:r>
              <a:rPr lang="en-US" sz="2000" b="1" dirty="0" err="1">
                <a:cs typeface="Arial" panose="020B0604020202020204" pitchFamily="34" charset="0"/>
              </a:rPr>
              <a:t>hlorohydr</a:t>
            </a:r>
            <a:r>
              <a:rPr lang="cs-CZ" sz="2000" b="1" dirty="0">
                <a:cs typeface="Arial" panose="020B0604020202020204" pitchFamily="34" charset="0"/>
              </a:rPr>
              <a:t>á</a:t>
            </a:r>
            <a:r>
              <a:rPr lang="en-US" sz="2000" b="1" dirty="0">
                <a:cs typeface="Arial" panose="020B0604020202020204" pitchFamily="34" charset="0"/>
              </a:rPr>
              <a:t>t</a:t>
            </a:r>
            <a:r>
              <a:rPr lang="cs-CZ" sz="2000" b="1" dirty="0">
                <a:cs typeface="Arial" panose="020B0604020202020204" pitchFamily="34" charset="0"/>
              </a:rPr>
              <a:t> hliníku</a:t>
            </a:r>
            <a:r>
              <a:rPr lang="en-US" sz="2000" dirty="0">
                <a:cs typeface="Arial" panose="020B0604020202020204" pitchFamily="34" charset="0"/>
              </a:rPr>
              <a:t> </a:t>
            </a:r>
            <a:r>
              <a:rPr lang="cs-CZ" sz="2000" dirty="0">
                <a:cs typeface="Arial" panose="020B0604020202020204" pitchFamily="34" charset="0"/>
              </a:rPr>
              <a:t>= skupina solí obecného vzorce Al</a:t>
            </a:r>
            <a:r>
              <a:rPr lang="en-US" sz="2000" baseline="-25000" dirty="0" err="1">
                <a:cs typeface="Arial" panose="020B0604020202020204" pitchFamily="34" charset="0"/>
              </a:rPr>
              <a:t>n</a:t>
            </a:r>
            <a:r>
              <a:rPr lang="en-US" sz="2000" dirty="0" err="1">
                <a:cs typeface="Arial" panose="020B0604020202020204" pitchFamily="34" charset="0"/>
              </a:rPr>
              <a:t>C</a:t>
            </a:r>
            <a:r>
              <a:rPr lang="cs-CZ" sz="2000" dirty="0">
                <a:cs typeface="Arial" panose="020B0604020202020204" pitchFamily="34" charset="0"/>
              </a:rPr>
              <a:t>l</a:t>
            </a:r>
            <a:r>
              <a:rPr lang="en-US" sz="2000" baseline="-25000" dirty="0">
                <a:cs typeface="Arial" panose="020B0604020202020204" pitchFamily="34" charset="0"/>
              </a:rPr>
              <a:t>(3n-m)</a:t>
            </a:r>
            <a:r>
              <a:rPr lang="en-US" sz="2000" dirty="0">
                <a:cs typeface="Arial" panose="020B0604020202020204" pitchFamily="34" charset="0"/>
              </a:rPr>
              <a:t>(OH)</a:t>
            </a:r>
            <a:r>
              <a:rPr lang="en-US" sz="2000" baseline="-25000" dirty="0">
                <a:cs typeface="Arial" panose="020B0604020202020204" pitchFamily="34" charset="0"/>
              </a:rPr>
              <a:t>m</a:t>
            </a:r>
            <a:r>
              <a:rPr lang="en-US" sz="2000" dirty="0">
                <a:cs typeface="Arial" panose="020B0604020202020204" pitchFamily="34" charset="0"/>
              </a:rPr>
              <a:t>. </a:t>
            </a:r>
            <a:r>
              <a:rPr lang="cs-CZ" sz="2000" dirty="0">
                <a:cs typeface="Arial" panose="020B0604020202020204" pitchFamily="34" charset="0"/>
              </a:rPr>
              <a:t>Je </a:t>
            </a:r>
            <a:r>
              <a:rPr lang="en-US" sz="2000" dirty="0">
                <a:cs typeface="Arial" panose="020B0604020202020204" pitchFamily="34" charset="0"/>
              </a:rPr>
              <a:t>a</a:t>
            </a:r>
            <a:r>
              <a:rPr lang="cs-CZ" sz="2000" dirty="0">
                <a:cs typeface="Arial" panose="020B0604020202020204" pitchFamily="34" charset="0"/>
              </a:rPr>
              <a:t>k</a:t>
            </a:r>
            <a:r>
              <a:rPr lang="en-US" sz="2000" dirty="0" err="1">
                <a:cs typeface="Arial" panose="020B0604020202020204" pitchFamily="34" charset="0"/>
              </a:rPr>
              <a:t>tiv</a:t>
            </a:r>
            <a:r>
              <a:rPr lang="cs-CZ" sz="2000" dirty="0">
                <a:cs typeface="Arial" panose="020B0604020202020204" pitchFamily="34" charset="0"/>
              </a:rPr>
              <a:t>ní složkou </a:t>
            </a:r>
            <a:r>
              <a:rPr lang="cs-CZ" sz="2000" dirty="0" err="1">
                <a:cs typeface="Arial" panose="020B0604020202020204" pitchFamily="34" charset="0"/>
              </a:rPr>
              <a:t>ko</a:t>
            </a:r>
            <a:r>
              <a:rPr lang="en-US" sz="2000" dirty="0" err="1">
                <a:cs typeface="Arial" panose="020B0604020202020204" pitchFamily="34" charset="0"/>
              </a:rPr>
              <a:t>mer</a:t>
            </a:r>
            <a:r>
              <a:rPr lang="cs-CZ" sz="2000" dirty="0" err="1">
                <a:cs typeface="Arial" panose="020B0604020202020204" pitchFamily="34" charset="0"/>
              </a:rPr>
              <a:t>čních</a:t>
            </a:r>
            <a:r>
              <a:rPr lang="cs-CZ" sz="2000" dirty="0">
                <a:cs typeface="Arial" panose="020B0604020202020204" pitchFamily="34" charset="0"/>
              </a:rPr>
              <a:t> </a:t>
            </a:r>
            <a:r>
              <a:rPr lang="en-US" sz="2000" dirty="0">
                <a:cs typeface="Arial" panose="020B0604020202020204" pitchFamily="34" charset="0"/>
              </a:rPr>
              <a:t>antiperspirant</a:t>
            </a:r>
            <a:r>
              <a:rPr lang="cs-CZ" sz="2000" dirty="0">
                <a:cs typeface="Arial" panose="020B0604020202020204" pitchFamily="34" charset="0"/>
              </a:rPr>
              <a:t>ů.</a:t>
            </a:r>
            <a:r>
              <a:rPr lang="en-US" sz="2000" dirty="0">
                <a:cs typeface="Arial" panose="020B0604020202020204" pitchFamily="34" charset="0"/>
              </a:rPr>
              <a:t> </a:t>
            </a:r>
            <a:r>
              <a:rPr lang="cs-CZ" sz="2000" dirty="0">
                <a:cs typeface="Arial" panose="020B0604020202020204" pitchFamily="34" charset="0"/>
              </a:rPr>
              <a:t>Nejčastěji se v </a:t>
            </a:r>
            <a:r>
              <a:rPr lang="en-US" sz="2000" dirty="0">
                <a:cs typeface="Arial" panose="020B0604020202020204" pitchFamily="34" charset="0"/>
              </a:rPr>
              <a:t>deodorant</a:t>
            </a:r>
            <a:r>
              <a:rPr lang="cs-CZ" sz="2000" dirty="0">
                <a:cs typeface="Arial" panose="020B0604020202020204" pitchFamily="34" charset="0"/>
              </a:rPr>
              <a:t>ech a </a:t>
            </a:r>
            <a:r>
              <a:rPr lang="en-US" sz="2000" dirty="0">
                <a:cs typeface="Arial" panose="020B0604020202020204" pitchFamily="34" charset="0"/>
              </a:rPr>
              <a:t>antiperspirant</a:t>
            </a:r>
            <a:r>
              <a:rPr lang="cs-CZ" sz="2000" dirty="0">
                <a:cs typeface="Arial" panose="020B0604020202020204" pitchFamily="34" charset="0"/>
              </a:rPr>
              <a:t>ech používá</a:t>
            </a:r>
            <a:r>
              <a:rPr lang="en-US" sz="2000" dirty="0">
                <a:cs typeface="Arial" panose="020B0604020202020204" pitchFamily="34" charset="0"/>
              </a:rPr>
              <a:t> Al</a:t>
            </a:r>
            <a:r>
              <a:rPr lang="en-US" sz="2000" baseline="-25000" dirty="0">
                <a:cs typeface="Arial" panose="020B0604020202020204" pitchFamily="34" charset="0"/>
              </a:rPr>
              <a:t>2</a:t>
            </a:r>
            <a:r>
              <a:rPr lang="en-US" sz="2000" dirty="0">
                <a:cs typeface="Arial" panose="020B0604020202020204" pitchFamily="34" charset="0"/>
              </a:rPr>
              <a:t>Cl(OH)</a:t>
            </a:r>
            <a:r>
              <a:rPr lang="en-US" sz="2000" baseline="-25000" dirty="0">
                <a:cs typeface="Arial" panose="020B0604020202020204" pitchFamily="34" charset="0"/>
              </a:rPr>
              <a:t>5</a:t>
            </a:r>
            <a:r>
              <a:rPr lang="en-US" sz="2000" dirty="0">
                <a:cs typeface="Arial" panose="020B0604020202020204" pitchFamily="34" charset="0"/>
              </a:rPr>
              <a:t>. </a:t>
            </a:r>
            <a:r>
              <a:rPr lang="cs-CZ" sz="2000" dirty="0">
                <a:cs typeface="Arial" panose="020B0604020202020204" pitchFamily="34" charset="0"/>
              </a:rPr>
              <a:t>Jako k</a:t>
            </a:r>
            <a:r>
              <a:rPr lang="en-US" sz="2000" dirty="0" err="1">
                <a:cs typeface="Arial" panose="020B0604020202020204" pitchFamily="34" charset="0"/>
              </a:rPr>
              <a:t>oagulant</a:t>
            </a:r>
            <a:r>
              <a:rPr lang="en-US" sz="2000" dirty="0">
                <a:cs typeface="Arial" panose="020B0604020202020204" pitchFamily="34" charset="0"/>
              </a:rPr>
              <a:t> </a:t>
            </a:r>
            <a:r>
              <a:rPr lang="cs-CZ" sz="2000" dirty="0">
                <a:cs typeface="Arial" panose="020B0604020202020204" pitchFamily="34" charset="0"/>
              </a:rPr>
              <a:t>při úpravě vod</a:t>
            </a:r>
            <a:r>
              <a:rPr lang="en-US" sz="2000" dirty="0">
                <a:cs typeface="Arial" panose="020B0604020202020204" pitchFamily="34" charset="0"/>
              </a:rPr>
              <a:t> </a:t>
            </a:r>
            <a:r>
              <a:rPr lang="cs-CZ" sz="2000" dirty="0">
                <a:cs typeface="Arial" panose="020B0604020202020204" pitchFamily="34" charset="0"/>
              </a:rPr>
              <a:t>odstraňuje organickou složku a koloidní částice</a:t>
            </a:r>
            <a:r>
              <a:rPr lang="en-US" sz="2000" dirty="0">
                <a:cs typeface="Arial" panose="020B0604020202020204" pitchFamily="34" charset="0"/>
              </a:rPr>
              <a:t>. </a:t>
            </a:r>
          </a:p>
        </p:txBody>
      </p:sp>
      <p:pic>
        <p:nvPicPr>
          <p:cNvPr id="5122" name="Picture 2" descr="WebElements Periodic Table » Gallium » digallium hexachloride">
            <a:extLst>
              <a:ext uri="{FF2B5EF4-FFF2-40B4-BE49-F238E27FC236}">
                <a16:creationId xmlns:a16="http://schemas.microsoft.com/office/drawing/2014/main" id="{9B647536-B26A-4E4F-A7B9-EB208BF8B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3820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71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76200"/>
            <a:ext cx="8229600" cy="715962"/>
          </a:xfrm>
        </p:spPr>
        <p:txBody>
          <a:bodyPr>
            <a:normAutofit/>
          </a:bodyPr>
          <a:lstStyle/>
          <a:p>
            <a:pPr eaLnBrk="1" hangingPunct="1"/>
            <a:r>
              <a:rPr lang="en-GB" altLang="en-US" sz="2800" b="1" dirty="0" err="1">
                <a:latin typeface="Arial" panose="020B0604020202020204" pitchFamily="34" charset="0"/>
                <a:cs typeface="Arial" panose="020B0604020202020204" pitchFamily="34" charset="0"/>
              </a:rPr>
              <a:t>Oxosloučeniny</a:t>
            </a:r>
            <a:endParaRPr lang="cs-CZ" altLang="en-US" sz="2800" b="1" dirty="0">
              <a:latin typeface="Arial" panose="020B0604020202020204" pitchFamily="34" charset="0"/>
              <a:cs typeface="Arial" panose="020B0604020202020204" pitchFamily="34" charset="0"/>
            </a:endParaRPr>
          </a:p>
        </p:txBody>
      </p:sp>
      <p:sp>
        <p:nvSpPr>
          <p:cNvPr id="22532" name="Rectangle 3"/>
          <p:cNvSpPr>
            <a:spLocks noGrp="1" noChangeArrowheads="1"/>
          </p:cNvSpPr>
          <p:nvPr>
            <p:ph type="body" idx="1"/>
          </p:nvPr>
        </p:nvSpPr>
        <p:spPr>
          <a:xfrm>
            <a:off x="152400" y="914400"/>
            <a:ext cx="8813260" cy="5797550"/>
          </a:xfrm>
        </p:spPr>
        <p:txBody>
          <a:bodyPr>
            <a:normAutofit/>
          </a:bodyPr>
          <a:lstStyle/>
          <a:p>
            <a:pPr marL="0" indent="0" algn="ctr" eaLnBrk="1" hangingPunct="1">
              <a:buNone/>
            </a:pPr>
            <a:r>
              <a:rPr lang="cs-CZ" altLang="en-US" sz="2400" b="1" dirty="0" err="1">
                <a:cs typeface="Arial" panose="020B0604020202020204" pitchFamily="34" charset="0"/>
              </a:rPr>
              <a:t>Oxosloučeniny</a:t>
            </a:r>
            <a:r>
              <a:rPr lang="cs-CZ" altLang="en-US" sz="2400" b="1" dirty="0">
                <a:cs typeface="Arial" panose="020B0604020202020204" pitchFamily="34" charset="0"/>
              </a:rPr>
              <a:t> b</a:t>
            </a:r>
            <a:r>
              <a:rPr lang="en-GB" altLang="en-US" sz="2400" b="1" dirty="0">
                <a:cs typeface="Arial" panose="020B0604020202020204" pitchFamily="34" charset="0"/>
              </a:rPr>
              <a:t>or</a:t>
            </a:r>
            <a:r>
              <a:rPr lang="cs-CZ" altLang="en-US" sz="2400" b="1" dirty="0">
                <a:cs typeface="Arial" panose="020B0604020202020204" pitchFamily="34" charset="0"/>
              </a:rPr>
              <a:t>u</a:t>
            </a:r>
          </a:p>
          <a:p>
            <a:pPr marL="0" indent="0" eaLnBrk="1" hangingPunct="1">
              <a:buNone/>
            </a:pPr>
            <a:endParaRPr lang="cs-CZ" altLang="en-US" sz="800" b="1" dirty="0">
              <a:cs typeface="Arial" panose="020B0604020202020204" pitchFamily="34" charset="0"/>
            </a:endParaRPr>
          </a:p>
          <a:p>
            <a:pPr marL="0" indent="0" eaLnBrk="1" hangingPunct="1">
              <a:buNone/>
            </a:pPr>
            <a:r>
              <a:rPr lang="en-GB" altLang="en-US" sz="2000" b="1" dirty="0">
                <a:cs typeface="Arial" panose="020B0604020202020204" pitchFamily="34" charset="0"/>
              </a:rPr>
              <a:t>Oxid </a:t>
            </a:r>
            <a:r>
              <a:rPr lang="en-GB" altLang="en-US" sz="2000" b="1" dirty="0" err="1">
                <a:cs typeface="Arial" panose="020B0604020202020204" pitchFamily="34" charset="0"/>
              </a:rPr>
              <a:t>boritý</a:t>
            </a:r>
            <a:r>
              <a:rPr lang="en-GB" altLang="en-US" sz="2000" b="1" dirty="0">
                <a:cs typeface="Arial" panose="020B0604020202020204" pitchFamily="34" charset="0"/>
              </a:rPr>
              <a:t> B</a:t>
            </a:r>
            <a:r>
              <a:rPr lang="en-GB" altLang="en-US" sz="2000" b="1" baseline="-25000" dirty="0">
                <a:cs typeface="Arial" panose="020B0604020202020204" pitchFamily="34" charset="0"/>
              </a:rPr>
              <a:t>2</a:t>
            </a:r>
            <a:r>
              <a:rPr lang="en-GB" altLang="en-US" sz="2000" b="1" dirty="0">
                <a:cs typeface="Arial" panose="020B0604020202020204" pitchFamily="34" charset="0"/>
              </a:rPr>
              <a:t>O</a:t>
            </a:r>
            <a:r>
              <a:rPr lang="en-GB" altLang="en-US" sz="2000" b="1" baseline="-25000" dirty="0">
                <a:cs typeface="Arial" panose="020B0604020202020204" pitchFamily="34" charset="0"/>
              </a:rPr>
              <a:t>3</a:t>
            </a:r>
            <a:r>
              <a:rPr lang="en-GB" altLang="en-US" sz="2000" b="1" dirty="0">
                <a:cs typeface="Arial" panose="020B0604020202020204" pitchFamily="34" charset="0"/>
              </a:rPr>
              <a:t> </a:t>
            </a:r>
          </a:p>
          <a:p>
            <a:pPr marL="0" indent="0" algn="just" eaLnBrk="1" hangingPunct="1">
              <a:buFont typeface="Wingdings" pitchFamily="2" charset="2"/>
              <a:buNone/>
            </a:pPr>
            <a:r>
              <a:rPr lang="en-GB" altLang="en-US" sz="2000" dirty="0">
                <a:cs typeface="Arial" panose="020B0604020202020204" pitchFamily="34" charset="0"/>
              </a:rPr>
              <a:t>-</a:t>
            </a:r>
            <a:r>
              <a:rPr lang="cs-CZ" altLang="en-US" sz="2000" dirty="0">
                <a:cs typeface="Arial" panose="020B0604020202020204" pitchFamily="34" charset="0"/>
              </a:rPr>
              <a:t> </a:t>
            </a:r>
            <a:r>
              <a:rPr lang="en-GB" altLang="en-US" sz="2000" dirty="0" err="1">
                <a:cs typeface="Arial" panose="020B0604020202020204" pitchFamily="34" charset="0"/>
              </a:rPr>
              <a:t>bezbarvá</a:t>
            </a:r>
            <a:r>
              <a:rPr lang="en-GB" altLang="en-US" sz="2000" dirty="0">
                <a:cs typeface="Arial" panose="020B0604020202020204" pitchFamily="34" charset="0"/>
              </a:rPr>
              <a:t>, </a:t>
            </a:r>
            <a:r>
              <a:rPr lang="en-GB" altLang="en-US" sz="2000" dirty="0" err="1">
                <a:cs typeface="Arial" panose="020B0604020202020204" pitchFamily="34" charset="0"/>
              </a:rPr>
              <a:t>oxidoreduk</a:t>
            </a:r>
            <a:r>
              <a:rPr lang="cs-CZ" altLang="en-US" sz="2000" dirty="0">
                <a:cs typeface="Arial" panose="020B0604020202020204" pitchFamily="34" charset="0"/>
              </a:rPr>
              <a:t>čně</a:t>
            </a:r>
            <a:r>
              <a:rPr lang="en-GB" altLang="en-US" sz="2000" dirty="0">
                <a:cs typeface="Arial" panose="020B0604020202020204" pitchFamily="34" charset="0"/>
              </a:rPr>
              <a:t> </a:t>
            </a:r>
            <a:r>
              <a:rPr lang="en-GB" altLang="en-US" sz="2000" dirty="0" err="1">
                <a:cs typeface="Arial" panose="020B0604020202020204" pitchFamily="34" charset="0"/>
              </a:rPr>
              <a:t>stálá</a:t>
            </a:r>
            <a:r>
              <a:rPr lang="en-GB" altLang="en-US" sz="2000" dirty="0">
                <a:cs typeface="Arial" panose="020B0604020202020204" pitchFamily="34" charset="0"/>
              </a:rPr>
              <a:t>, </a:t>
            </a:r>
            <a:r>
              <a:rPr lang="en-GB" altLang="en-US" sz="2000" dirty="0" err="1">
                <a:cs typeface="Arial" panose="020B0604020202020204" pitchFamily="34" charset="0"/>
              </a:rPr>
              <a:t>hygroskopická</a:t>
            </a:r>
            <a:r>
              <a:rPr lang="en-GB" altLang="en-US" sz="2000" dirty="0">
                <a:cs typeface="Arial" panose="020B0604020202020204" pitchFamily="34" charset="0"/>
              </a:rPr>
              <a:t> </a:t>
            </a:r>
            <a:r>
              <a:rPr lang="en-GB" altLang="en-US" sz="2000" dirty="0" err="1">
                <a:cs typeface="Arial" panose="020B0604020202020204" pitchFamily="34" charset="0"/>
              </a:rPr>
              <a:t>látka</a:t>
            </a:r>
            <a:r>
              <a:rPr lang="cs-CZ" altLang="en-US" sz="2000" dirty="0">
                <a:cs typeface="Arial" panose="020B0604020202020204" pitchFamily="34" charset="0"/>
              </a:rPr>
              <a:t>, </a:t>
            </a:r>
            <a:r>
              <a:rPr lang="en-GB" altLang="en-US" sz="2000" dirty="0" err="1">
                <a:cs typeface="Arial" panose="020B0604020202020204" pitchFamily="34" charset="0"/>
              </a:rPr>
              <a:t>vzniká</a:t>
            </a:r>
            <a:r>
              <a:rPr lang="en-GB" altLang="en-US" sz="2000" dirty="0">
                <a:cs typeface="Arial" panose="020B0604020202020204" pitchFamily="34" charset="0"/>
              </a:rPr>
              <a:t> </a:t>
            </a:r>
            <a:r>
              <a:rPr lang="en-GB" altLang="en-US" sz="2000" dirty="0" err="1">
                <a:cs typeface="Arial" panose="020B0604020202020204" pitchFamily="34" charset="0"/>
              </a:rPr>
              <a:t>hořením</a:t>
            </a:r>
            <a:r>
              <a:rPr lang="en-GB" altLang="en-US" sz="2000" dirty="0">
                <a:cs typeface="Arial" panose="020B0604020202020204" pitchFamily="34" charset="0"/>
              </a:rPr>
              <a:t> </a:t>
            </a:r>
            <a:r>
              <a:rPr lang="en-GB" altLang="en-US" sz="2000" dirty="0" err="1">
                <a:cs typeface="Arial" panose="020B0604020202020204" pitchFamily="34" charset="0"/>
              </a:rPr>
              <a:t>boru</a:t>
            </a:r>
            <a:r>
              <a:rPr lang="en-GB" altLang="en-US" sz="2000" dirty="0">
                <a:cs typeface="Arial" panose="020B0604020202020204" pitchFamily="34" charset="0"/>
              </a:rPr>
              <a:t> v </a:t>
            </a:r>
            <a:r>
              <a:rPr lang="en-GB" altLang="en-US" sz="2000" dirty="0" err="1">
                <a:cs typeface="Arial" panose="020B0604020202020204" pitchFamily="34" charset="0"/>
              </a:rPr>
              <a:t>kyslíku</a:t>
            </a:r>
            <a:r>
              <a:rPr lang="en-GB" altLang="en-US" sz="2000" dirty="0">
                <a:cs typeface="Arial" panose="020B0604020202020204" pitchFamily="34" charset="0"/>
              </a:rPr>
              <a:t>: </a:t>
            </a:r>
          </a:p>
          <a:p>
            <a:pPr algn="ctr" eaLnBrk="1" hangingPunct="1">
              <a:buFont typeface="Wingdings" pitchFamily="2" charset="2"/>
              <a:buNone/>
            </a:pPr>
            <a:r>
              <a:rPr lang="en-GB" altLang="en-US" sz="2000" dirty="0">
                <a:cs typeface="Arial" panose="020B0604020202020204" pitchFamily="34" charset="0"/>
              </a:rPr>
              <a:t>4B + 3O</a:t>
            </a:r>
            <a:r>
              <a:rPr lang="en-GB" altLang="en-US" sz="2000" baseline="-25000" dirty="0">
                <a:cs typeface="Arial" panose="020B0604020202020204" pitchFamily="34" charset="0"/>
              </a:rPr>
              <a:t>2</a:t>
            </a:r>
            <a:r>
              <a:rPr lang="en-GB" altLang="en-US" sz="2000"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2B</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p>
          <a:p>
            <a:pPr eaLnBrk="1" hangingPunct="1">
              <a:buFont typeface="Wingdings" pitchFamily="2" charset="2"/>
              <a:buNone/>
            </a:pPr>
            <a:r>
              <a:rPr lang="cs-CZ" altLang="en-US" sz="2000" dirty="0">
                <a:cs typeface="Arial" panose="020B0604020202020204" pitchFamily="34" charset="0"/>
              </a:rPr>
              <a:t>- ten je </a:t>
            </a:r>
            <a:r>
              <a:rPr lang="en-GB" altLang="en-US" sz="2000" dirty="0" err="1">
                <a:cs typeface="Arial" panose="020B0604020202020204" pitchFamily="34" charset="0"/>
              </a:rPr>
              <a:t>kyselinotvor</a:t>
            </a:r>
            <a:r>
              <a:rPr lang="cs-CZ" altLang="en-US" sz="2000" dirty="0" err="1">
                <a:cs typeface="Arial" panose="020B0604020202020204" pitchFamily="34" charset="0"/>
              </a:rPr>
              <a:t>ným</a:t>
            </a:r>
            <a:r>
              <a:rPr lang="en-GB" altLang="en-US" sz="2000" dirty="0">
                <a:cs typeface="Arial" panose="020B0604020202020204" pitchFamily="34" charset="0"/>
              </a:rPr>
              <a:t> </a:t>
            </a:r>
            <a:r>
              <a:rPr lang="en-GB" altLang="en-US" sz="2000" dirty="0" err="1">
                <a:cs typeface="Arial" panose="020B0604020202020204" pitchFamily="34" charset="0"/>
              </a:rPr>
              <a:t>anhydridem</a:t>
            </a:r>
            <a:r>
              <a:rPr lang="en-GB" altLang="en-US" sz="2000" dirty="0">
                <a:cs typeface="Arial" panose="020B0604020202020204" pitchFamily="34" charset="0"/>
              </a:rPr>
              <a:t> H</a:t>
            </a:r>
            <a:r>
              <a:rPr lang="en-GB" altLang="en-US" sz="2000" baseline="-25000" dirty="0">
                <a:cs typeface="Arial" panose="020B0604020202020204" pitchFamily="34" charset="0"/>
              </a:rPr>
              <a:t>3</a:t>
            </a:r>
            <a:r>
              <a:rPr lang="en-GB" altLang="en-US" sz="2000" dirty="0">
                <a:cs typeface="Arial" panose="020B0604020202020204" pitchFamily="34" charset="0"/>
              </a:rPr>
              <a:t>BO</a:t>
            </a:r>
            <a:r>
              <a:rPr lang="en-GB" altLang="en-US" sz="2000" baseline="-25000" dirty="0">
                <a:cs typeface="Arial" panose="020B0604020202020204" pitchFamily="34" charset="0"/>
              </a:rPr>
              <a:t>3</a:t>
            </a:r>
            <a:r>
              <a:rPr lang="en-GB" altLang="en-US" sz="2000" dirty="0">
                <a:cs typeface="Arial" panose="020B0604020202020204" pitchFamily="34" charset="0"/>
              </a:rPr>
              <a:t> :</a:t>
            </a:r>
          </a:p>
          <a:p>
            <a:pPr algn="ctr" eaLnBrk="1" hangingPunct="1">
              <a:buFont typeface="Wingdings" pitchFamily="2" charset="2"/>
              <a:buNone/>
            </a:pPr>
            <a:r>
              <a:rPr lang="en-GB" altLang="en-US" sz="2000" dirty="0">
                <a:cs typeface="Arial" panose="020B0604020202020204" pitchFamily="34" charset="0"/>
              </a:rPr>
              <a:t>B</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r>
              <a:rPr lang="en-GB" altLang="en-US" sz="2000" dirty="0">
                <a:cs typeface="Arial" panose="020B0604020202020204" pitchFamily="34" charset="0"/>
              </a:rPr>
              <a:t> + 3H</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2 H</a:t>
            </a:r>
            <a:r>
              <a:rPr lang="en-GB" altLang="en-US" sz="2000" baseline="-25000" dirty="0">
                <a:cs typeface="Arial" panose="020B0604020202020204" pitchFamily="34" charset="0"/>
              </a:rPr>
              <a:t>3</a:t>
            </a:r>
            <a:r>
              <a:rPr lang="en-GB" altLang="en-US" sz="2000" dirty="0">
                <a:cs typeface="Arial" panose="020B0604020202020204" pitchFamily="34" charset="0"/>
              </a:rPr>
              <a:t>BO</a:t>
            </a:r>
            <a:r>
              <a:rPr lang="en-GB" altLang="en-US" sz="2000" baseline="-25000" dirty="0">
                <a:cs typeface="Arial" panose="020B0604020202020204" pitchFamily="34" charset="0"/>
              </a:rPr>
              <a:t>3</a:t>
            </a:r>
            <a:endParaRPr lang="cs-CZ" altLang="en-US" sz="2000" baseline="-25000" dirty="0">
              <a:cs typeface="Arial" panose="020B0604020202020204" pitchFamily="34" charset="0"/>
            </a:endParaRPr>
          </a:p>
          <a:p>
            <a:pPr algn="ctr" eaLnBrk="1" hangingPunct="1">
              <a:buFont typeface="Wingdings" pitchFamily="2" charset="2"/>
              <a:buNone/>
            </a:pPr>
            <a:endParaRPr lang="cs-CZ" altLang="en-US" sz="2000" baseline="-25000" dirty="0">
              <a:cs typeface="Arial" panose="020B0604020202020204" pitchFamily="34" charset="0"/>
            </a:endParaRPr>
          </a:p>
          <a:p>
            <a:pPr marL="0" indent="0">
              <a:buNone/>
            </a:pPr>
            <a:r>
              <a:rPr lang="en-GB" altLang="en-US" sz="2000" b="1" dirty="0" err="1">
                <a:cs typeface="Arial" panose="020B0604020202020204" pitchFamily="34" charset="0"/>
              </a:rPr>
              <a:t>Kyselina</a:t>
            </a:r>
            <a:r>
              <a:rPr lang="en-GB" altLang="en-US" sz="2000" b="1" dirty="0">
                <a:cs typeface="Arial" panose="020B0604020202020204" pitchFamily="34" charset="0"/>
              </a:rPr>
              <a:t> </a:t>
            </a:r>
            <a:r>
              <a:rPr lang="en-GB" altLang="en-US" sz="2000" b="1" dirty="0" err="1">
                <a:cs typeface="Arial" panose="020B0604020202020204" pitchFamily="34" charset="0"/>
              </a:rPr>
              <a:t>boritá</a:t>
            </a:r>
            <a:r>
              <a:rPr lang="en-GB" altLang="en-US" sz="2000" dirty="0">
                <a:cs typeface="Arial" panose="020B0604020202020204" pitchFamily="34" charset="0"/>
              </a:rPr>
              <a:t> </a:t>
            </a:r>
            <a:r>
              <a:rPr lang="en-GB" altLang="en-US" sz="2000" b="1" dirty="0">
                <a:cs typeface="Arial" panose="020B0604020202020204" pitchFamily="34" charset="0"/>
              </a:rPr>
              <a:t>H</a:t>
            </a:r>
            <a:r>
              <a:rPr lang="en-GB" altLang="en-US" sz="2000" b="1" baseline="-25000" dirty="0">
                <a:cs typeface="Arial" panose="020B0604020202020204" pitchFamily="34" charset="0"/>
              </a:rPr>
              <a:t>3</a:t>
            </a:r>
            <a:r>
              <a:rPr lang="en-GB" altLang="en-US" sz="2000" b="1" dirty="0">
                <a:cs typeface="Arial" panose="020B0604020202020204" pitchFamily="34" charset="0"/>
              </a:rPr>
              <a:t>BO</a:t>
            </a:r>
            <a:r>
              <a:rPr lang="en-GB" altLang="en-US" sz="2000" b="1" baseline="-25000" dirty="0">
                <a:cs typeface="Arial" panose="020B0604020202020204" pitchFamily="34" charset="0"/>
              </a:rPr>
              <a:t>3</a:t>
            </a:r>
            <a:r>
              <a:rPr lang="en-GB" altLang="en-US" sz="2000" dirty="0">
                <a:cs typeface="Arial" panose="020B0604020202020204" pitchFamily="34" charset="0"/>
              </a:rPr>
              <a:t> (</a:t>
            </a:r>
            <a:r>
              <a:rPr lang="en-GB" altLang="en-US" sz="2000" u="sng" dirty="0" err="1">
                <a:cs typeface="Arial" panose="020B0604020202020204" pitchFamily="34" charset="0"/>
              </a:rPr>
              <a:t>orthoboritá</a:t>
            </a:r>
            <a:r>
              <a:rPr lang="en-GB" altLang="en-US" sz="2000" dirty="0">
                <a:cs typeface="Arial" panose="020B0604020202020204" pitchFamily="34" charset="0"/>
              </a:rPr>
              <a:t>, </a:t>
            </a:r>
            <a:r>
              <a:rPr lang="en-GB" altLang="en-US" sz="2000" dirty="0" err="1">
                <a:cs typeface="Arial" panose="020B0604020202020204" pitchFamily="34" charset="0"/>
              </a:rPr>
              <a:t>trihydrogenboritá</a:t>
            </a:r>
            <a:r>
              <a:rPr lang="en-GB" altLang="en-US" sz="2000" dirty="0">
                <a:cs typeface="Arial" panose="020B0604020202020204" pitchFamily="34" charset="0"/>
              </a:rPr>
              <a:t>, </a:t>
            </a:r>
            <a:r>
              <a:rPr lang="en-GB" altLang="en-US" sz="2000" dirty="0" err="1">
                <a:cs typeface="Arial" panose="020B0604020202020204" pitchFamily="34" charset="0"/>
              </a:rPr>
              <a:t>trioxoboritá</a:t>
            </a:r>
            <a:r>
              <a:rPr lang="en-GB" altLang="en-US" sz="2000" dirty="0">
                <a:cs typeface="Arial" panose="020B0604020202020204" pitchFamily="34" charset="0"/>
              </a:rPr>
              <a:t>)</a:t>
            </a:r>
          </a:p>
          <a:p>
            <a:pPr marL="0" indent="0">
              <a:buNone/>
            </a:pPr>
            <a:r>
              <a:rPr lang="cs-CZ" altLang="en-US"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krystalická</a:t>
            </a:r>
            <a:r>
              <a:rPr lang="en-GB" altLang="en-US" sz="2000" dirty="0">
                <a:cs typeface="Arial" panose="020B0604020202020204" pitchFamily="34" charset="0"/>
              </a:rPr>
              <a:t> </a:t>
            </a:r>
            <a:r>
              <a:rPr lang="en-GB" altLang="en-US" sz="2000" dirty="0" err="1">
                <a:cs typeface="Arial" panose="020B0604020202020204" pitchFamily="34" charset="0"/>
              </a:rPr>
              <a:t>bílá</a:t>
            </a:r>
            <a:r>
              <a:rPr lang="en-GB" altLang="en-US" sz="2000" dirty="0">
                <a:cs typeface="Arial" panose="020B0604020202020204" pitchFamily="34" charset="0"/>
              </a:rPr>
              <a:t> </a:t>
            </a:r>
            <a:r>
              <a:rPr lang="en-GB" altLang="en-US" sz="2000" dirty="0" err="1">
                <a:cs typeface="Arial" panose="020B0604020202020204" pitchFamily="34" charset="0"/>
              </a:rPr>
              <a:t>látka</a:t>
            </a:r>
            <a:r>
              <a:rPr lang="en-GB" altLang="en-US" sz="2000" dirty="0">
                <a:cs typeface="Arial" panose="020B0604020202020204" pitchFamily="34" charset="0"/>
              </a:rPr>
              <a:t>,</a:t>
            </a:r>
            <a:r>
              <a:rPr lang="cs-CZ" sz="2000" dirty="0">
                <a:cs typeface="Arial" panose="020B0604020202020204" pitchFamily="34" charset="0"/>
              </a:rPr>
              <a:t> ve vodě málo rozpustná. </a:t>
            </a:r>
            <a:endParaRPr lang="en-GB" altLang="en-US" sz="2000" baseline="-25000" dirty="0">
              <a:cs typeface="Arial" panose="020B0604020202020204" pitchFamily="34" charset="0"/>
            </a:endParaRPr>
          </a:p>
          <a:p>
            <a:pPr eaLnBrk="1" hangingPunct="1">
              <a:buFont typeface="Wingdings" pitchFamily="2" charset="2"/>
              <a:buNone/>
            </a:pPr>
            <a:r>
              <a:rPr lang="cs-CZ" altLang="en-US" sz="2000" dirty="0">
                <a:cs typeface="Arial" panose="020B0604020202020204" pitchFamily="34" charset="0"/>
              </a:rPr>
              <a:t>	</a:t>
            </a:r>
            <a:endParaRPr lang="cs-CZ" altLang="en-US" sz="2000" baseline="30000" dirty="0">
              <a:cs typeface="Arial" panose="020B0604020202020204" pitchFamily="34" charset="0"/>
            </a:endParaRPr>
          </a:p>
        </p:txBody>
      </p:sp>
      <p:pic>
        <p:nvPicPr>
          <p:cNvPr id="7" name="Picture 2" descr="Nalezený obrázek pro boric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860" y="4684450"/>
            <a:ext cx="1672549" cy="183551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2072922"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Boric-acid-unit-cell-3D-ball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673102"/>
            <a:ext cx="2438400" cy="1987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Boric-acid-layer-3D-balls.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6043" y="4642103"/>
            <a:ext cx="3247215" cy="198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22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6" y="152400"/>
            <a:ext cx="8881353" cy="6401753"/>
          </a:xfrm>
          <a:prstGeom prst="rect">
            <a:avLst/>
          </a:prstGeom>
        </p:spPr>
        <p:txBody>
          <a:bodyPr wrap="square">
            <a:spAutoFit/>
          </a:bodyPr>
          <a:lstStyle/>
          <a:p>
            <a:pPr algn="just"/>
            <a:r>
              <a:rPr lang="cs-CZ" sz="2000" dirty="0">
                <a:cs typeface="Arial" panose="020B0604020202020204" pitchFamily="34" charset="0"/>
              </a:rPr>
              <a:t>Zahřátím nad 100 °C se kyselina </a:t>
            </a:r>
            <a:r>
              <a:rPr lang="cs-CZ" sz="2000" dirty="0" err="1">
                <a:cs typeface="Arial" panose="020B0604020202020204" pitchFamily="34" charset="0"/>
              </a:rPr>
              <a:t>trihydrogenboritá</a:t>
            </a:r>
            <a:r>
              <a:rPr lang="cs-CZ" sz="2000" dirty="0">
                <a:cs typeface="Arial" panose="020B0604020202020204" pitchFamily="34" charset="0"/>
              </a:rPr>
              <a:t> dehydratuje na </a:t>
            </a:r>
            <a:r>
              <a:rPr lang="cs-CZ" sz="2000" b="1" dirty="0">
                <a:cs typeface="Arial" panose="020B0604020202020204" pitchFamily="34" charset="0"/>
              </a:rPr>
              <a:t>kyselinu </a:t>
            </a:r>
            <a:r>
              <a:rPr lang="cs-CZ" sz="2000" b="1" dirty="0" err="1">
                <a:cs typeface="Arial" panose="020B0604020202020204" pitchFamily="34" charset="0"/>
              </a:rPr>
              <a:t>hydrogenboritou</a:t>
            </a:r>
            <a:r>
              <a:rPr lang="cs-CZ" sz="2000" dirty="0">
                <a:cs typeface="Arial" panose="020B0604020202020204" pitchFamily="34" charset="0"/>
              </a:rPr>
              <a:t> (</a:t>
            </a:r>
            <a:r>
              <a:rPr lang="cs-CZ" sz="2000" u="sng" dirty="0" err="1">
                <a:cs typeface="Arial" panose="020B0604020202020204" pitchFamily="34" charset="0"/>
              </a:rPr>
              <a:t>metaboritou</a:t>
            </a:r>
            <a:r>
              <a:rPr lang="cs-CZ" sz="2000" dirty="0">
                <a:cs typeface="Arial" panose="020B0604020202020204" pitchFamily="34" charset="0"/>
              </a:rPr>
              <a:t>) (HBO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n</a:t>
            </a:r>
            <a:r>
              <a:rPr lang="cs-CZ" sz="2000" dirty="0">
                <a:cs typeface="Arial" panose="020B0604020202020204" pitchFamily="34" charset="0"/>
              </a:rPr>
              <a:t> </a:t>
            </a:r>
          </a:p>
          <a:p>
            <a:pPr algn="just"/>
            <a:endParaRPr lang="cs-CZ" sz="1000" dirty="0">
              <a:cs typeface="Arial" panose="020B0604020202020204" pitchFamily="34" charset="0"/>
            </a:endParaRPr>
          </a:p>
          <a:p>
            <a:pPr algn="ctr"/>
            <a:r>
              <a:rPr lang="pt-BR" sz="2000" dirty="0">
                <a:cs typeface="Arial" panose="020B0604020202020204" pitchFamily="34" charset="0"/>
              </a:rPr>
              <a:t>3 B(OH)</a:t>
            </a:r>
            <a:r>
              <a:rPr lang="pt-BR" sz="2000" baseline="-25000" dirty="0">
                <a:cs typeface="Arial" panose="020B0604020202020204" pitchFamily="34" charset="0"/>
              </a:rPr>
              <a:t>3</a:t>
            </a:r>
            <a:r>
              <a:rPr lang="pt-BR" sz="2000" dirty="0">
                <a:cs typeface="Arial" panose="020B0604020202020204" pitchFamily="34" charset="0"/>
              </a:rPr>
              <a:t> → (BOH)</a:t>
            </a:r>
            <a:r>
              <a:rPr lang="pt-BR" sz="2000" baseline="-25000" dirty="0">
                <a:cs typeface="Arial" panose="020B0604020202020204" pitchFamily="34" charset="0"/>
              </a:rPr>
              <a:t>3</a:t>
            </a:r>
            <a:r>
              <a:rPr lang="pt-BR" sz="2000" dirty="0">
                <a:cs typeface="Arial" panose="020B0604020202020204" pitchFamily="34" charset="0"/>
              </a:rPr>
              <a:t>O</a:t>
            </a:r>
            <a:r>
              <a:rPr lang="pt-BR" sz="2000" baseline="-25000" dirty="0">
                <a:cs typeface="Arial" panose="020B0604020202020204" pitchFamily="34" charset="0"/>
              </a:rPr>
              <a:t>3</a:t>
            </a:r>
            <a:r>
              <a:rPr lang="pt-BR" sz="2000" dirty="0">
                <a:cs typeface="Arial" panose="020B0604020202020204" pitchFamily="34" charset="0"/>
              </a:rPr>
              <a:t> + 3 H</a:t>
            </a:r>
            <a:r>
              <a:rPr lang="pt-BR" sz="2000" baseline="-25000" dirty="0">
                <a:cs typeface="Arial" panose="020B0604020202020204" pitchFamily="34" charset="0"/>
              </a:rPr>
              <a:t>2</a:t>
            </a:r>
            <a:r>
              <a:rPr lang="pt-BR" sz="2000" dirty="0">
                <a:cs typeface="Arial" panose="020B0604020202020204" pitchFamily="34" charset="0"/>
              </a:rPr>
              <a:t>O </a:t>
            </a:r>
            <a:endParaRPr lang="cs-CZ" sz="2000" dirty="0">
              <a:cs typeface="Arial" panose="020B0604020202020204" pitchFamily="34" charset="0"/>
            </a:endParaRPr>
          </a:p>
          <a:p>
            <a:pPr algn="ctr"/>
            <a:endParaRPr lang="cs-CZ" sz="1000" dirty="0">
              <a:cs typeface="Arial" panose="020B0604020202020204" pitchFamily="34" charset="0"/>
            </a:endParaRPr>
          </a:p>
          <a:p>
            <a:pPr algn="just"/>
            <a:r>
              <a:rPr lang="cs-CZ" sz="2000" dirty="0">
                <a:cs typeface="Arial" panose="020B0604020202020204" pitchFamily="34" charset="0"/>
              </a:rPr>
              <a:t>známou ve třech krystalových modifikacích (</a:t>
            </a:r>
            <a:r>
              <a:rPr lang="cs-CZ" sz="2000" dirty="0" err="1">
                <a:cs typeface="Arial" panose="020B0604020202020204" pitchFamily="34" charset="0"/>
              </a:rPr>
              <a:t>orthorhombické</a:t>
            </a:r>
            <a:r>
              <a:rPr lang="cs-CZ" sz="2000" dirty="0">
                <a:cs typeface="Arial" panose="020B0604020202020204" pitchFamily="34" charset="0"/>
              </a:rPr>
              <a:t>, monoklinické a kubické) lišících se svými stavebními jednotkami, hustotou i koordinačními čísly atomů boru (3, 3 i 4, 4). </a:t>
            </a:r>
          </a:p>
          <a:p>
            <a:pPr algn="just"/>
            <a:endParaRPr lang="cs-CZ" sz="2000" dirty="0">
              <a:cs typeface="Arial" panose="020B0604020202020204" pitchFamily="34" charset="0"/>
            </a:endParaRPr>
          </a:p>
          <a:p>
            <a:endParaRPr lang="cs-CZ" altLang="en-US" sz="2000" dirty="0">
              <a:cs typeface="Arial" panose="020B0604020202020204" pitchFamily="34" charset="0"/>
            </a:endParaRPr>
          </a:p>
          <a:p>
            <a:endParaRPr lang="cs-CZ" altLang="en-US" sz="2000" dirty="0">
              <a:cs typeface="Arial" panose="020B0604020202020204" pitchFamily="34" charset="0"/>
            </a:endParaRPr>
          </a:p>
          <a:p>
            <a:endParaRPr lang="cs-CZ" altLang="en-US" sz="2000" dirty="0">
              <a:cs typeface="Arial" panose="020B0604020202020204" pitchFamily="34" charset="0"/>
            </a:endParaRPr>
          </a:p>
          <a:p>
            <a:endParaRPr lang="cs-CZ" altLang="en-US" sz="2000" dirty="0">
              <a:cs typeface="Arial" panose="020B0604020202020204" pitchFamily="34" charset="0"/>
            </a:endParaRPr>
          </a:p>
          <a:p>
            <a:endParaRPr lang="cs-CZ" altLang="en-US" sz="2000" dirty="0">
              <a:cs typeface="Arial" panose="020B0604020202020204" pitchFamily="34" charset="0"/>
            </a:endParaRPr>
          </a:p>
          <a:p>
            <a:r>
              <a:rPr lang="cs-CZ" sz="2000" dirty="0"/>
              <a:t>       	</a:t>
            </a:r>
            <a:r>
              <a:rPr lang="en-US" sz="2000" dirty="0"/>
              <a:t>orthorhombic</a:t>
            </a:r>
            <a:r>
              <a:rPr lang="cs-CZ" sz="2000" dirty="0" err="1"/>
              <a:t>ká</a:t>
            </a:r>
            <a:r>
              <a:rPr lang="en-US" sz="2000" dirty="0"/>
              <a:t> </a:t>
            </a:r>
            <a:r>
              <a:rPr lang="cs-CZ" sz="2000" dirty="0"/>
              <a:t>                                          </a:t>
            </a:r>
            <a:r>
              <a:rPr lang="en-US" sz="2000" dirty="0"/>
              <a:t>mono</a:t>
            </a:r>
            <a:r>
              <a:rPr lang="cs-CZ" sz="2000" dirty="0"/>
              <a:t>k</a:t>
            </a:r>
            <a:r>
              <a:rPr lang="en-US" sz="2000" dirty="0" err="1"/>
              <a:t>linic</a:t>
            </a:r>
            <a:r>
              <a:rPr lang="cs-CZ" sz="2000" dirty="0" err="1"/>
              <a:t>ká</a:t>
            </a:r>
            <a:r>
              <a:rPr lang="en-US" sz="2000" dirty="0"/>
              <a:t> </a:t>
            </a:r>
            <a:endParaRPr lang="cs-CZ" altLang="en-US" sz="2000" dirty="0">
              <a:cs typeface="Arial" panose="020B0604020202020204" pitchFamily="34" charset="0"/>
            </a:endParaRPr>
          </a:p>
          <a:p>
            <a:endParaRPr lang="cs-CZ" altLang="en-US" sz="1000" dirty="0">
              <a:cs typeface="Arial" panose="020B0604020202020204" pitchFamily="34" charset="0"/>
            </a:endParaRPr>
          </a:p>
          <a:p>
            <a:r>
              <a:rPr lang="cs-CZ" sz="2000" dirty="0"/>
              <a:t>			(BOH)</a:t>
            </a:r>
            <a:r>
              <a:rPr lang="cs-CZ" sz="2000" baseline="-25000" dirty="0"/>
              <a:t>3</a:t>
            </a:r>
            <a:r>
              <a:rPr lang="cs-CZ" sz="2000" dirty="0"/>
              <a:t>O</a:t>
            </a:r>
            <a:r>
              <a:rPr lang="cs-CZ" sz="2000" baseline="-25000" dirty="0"/>
              <a:t>3</a:t>
            </a:r>
            <a:r>
              <a:rPr lang="cs-CZ" sz="2000" dirty="0"/>
              <a:t> → B</a:t>
            </a:r>
            <a:r>
              <a:rPr lang="cs-CZ" sz="2000" baseline="-25000" dirty="0"/>
              <a:t>3</a:t>
            </a:r>
            <a:r>
              <a:rPr lang="cs-CZ" sz="2000" dirty="0"/>
              <a:t>O</a:t>
            </a:r>
            <a:r>
              <a:rPr lang="cs-CZ" sz="2000" baseline="-25000" dirty="0"/>
              <a:t>4</a:t>
            </a:r>
            <a:r>
              <a:rPr lang="cs-CZ" sz="2000" dirty="0"/>
              <a:t>(OH)(H</a:t>
            </a:r>
            <a:r>
              <a:rPr lang="cs-CZ" sz="2000" baseline="-25000" dirty="0"/>
              <a:t>2</a:t>
            </a:r>
            <a:r>
              <a:rPr lang="cs-CZ" sz="2000" dirty="0"/>
              <a:t>O)</a:t>
            </a:r>
            <a:endParaRPr lang="cs-CZ" altLang="en-US" sz="2000" dirty="0">
              <a:cs typeface="Arial" panose="020B0604020202020204" pitchFamily="34" charset="0"/>
            </a:endParaRPr>
          </a:p>
          <a:p>
            <a:endParaRPr lang="cs-CZ" altLang="en-US" sz="2000" dirty="0">
              <a:cs typeface="Arial" panose="020B0604020202020204" pitchFamily="34" charset="0"/>
            </a:endParaRPr>
          </a:p>
          <a:p>
            <a:r>
              <a:rPr lang="cs-CZ" altLang="en-US" sz="2000" dirty="0">
                <a:cs typeface="Arial" panose="020B0604020202020204" pitchFamily="34" charset="0"/>
              </a:rPr>
              <a:t>O</a:t>
            </a:r>
            <a:r>
              <a:rPr lang="en-GB" altLang="en-US" sz="2000" dirty="0" err="1">
                <a:cs typeface="Arial" panose="020B0604020202020204" pitchFamily="34" charset="0"/>
              </a:rPr>
              <a:t>bě</a:t>
            </a:r>
            <a:r>
              <a:rPr lang="en-GB" altLang="en-US" sz="2000" dirty="0">
                <a:cs typeface="Arial" panose="020B0604020202020204" pitchFamily="34" charset="0"/>
              </a:rPr>
              <a:t> </a:t>
            </a:r>
            <a:r>
              <a:rPr lang="cs-CZ" altLang="en-US" sz="2000" dirty="0">
                <a:cs typeface="Arial" panose="020B0604020202020204" pitchFamily="34" charset="0"/>
              </a:rPr>
              <a:t>kyseliny borité </a:t>
            </a:r>
            <a:r>
              <a:rPr lang="en-GB" altLang="en-US" sz="2000" dirty="0" err="1">
                <a:cs typeface="Arial" panose="020B0604020202020204" pitchFamily="34" charset="0"/>
              </a:rPr>
              <a:t>jsou</a:t>
            </a:r>
            <a:r>
              <a:rPr lang="en-GB" altLang="en-US" sz="2000" dirty="0">
                <a:cs typeface="Arial" panose="020B0604020202020204" pitchFamily="34" charset="0"/>
              </a:rPr>
              <a:t> </a:t>
            </a:r>
            <a:r>
              <a:rPr lang="en-GB" altLang="en-US" sz="2000" dirty="0" err="1">
                <a:cs typeface="Arial" panose="020B0604020202020204" pitchFamily="34" charset="0"/>
              </a:rPr>
              <a:t>velmi</a:t>
            </a:r>
            <a:r>
              <a:rPr lang="en-GB" altLang="en-US" sz="2000" dirty="0">
                <a:cs typeface="Arial" panose="020B0604020202020204" pitchFamily="34" charset="0"/>
              </a:rPr>
              <a:t> </a:t>
            </a:r>
            <a:r>
              <a:rPr lang="en-GB" altLang="en-US" sz="2000" dirty="0" err="1">
                <a:cs typeface="Arial" panose="020B0604020202020204" pitchFamily="34" charset="0"/>
              </a:rPr>
              <a:t>slabé</a:t>
            </a:r>
            <a:r>
              <a:rPr lang="en-GB" altLang="en-US" sz="2000" dirty="0">
                <a:cs typeface="Arial" panose="020B0604020202020204" pitchFamily="34" charset="0"/>
              </a:rPr>
              <a:t> </a:t>
            </a:r>
            <a:r>
              <a:rPr lang="en-GB" altLang="en-US" sz="2000" dirty="0" err="1">
                <a:cs typeface="Arial" panose="020B0604020202020204" pitchFamily="34" charset="0"/>
              </a:rPr>
              <a:t>jednosytné</a:t>
            </a:r>
            <a:r>
              <a:rPr lang="en-GB" altLang="en-US" sz="2000" dirty="0">
                <a:cs typeface="Arial" panose="020B0604020202020204" pitchFamily="34" charset="0"/>
              </a:rPr>
              <a:t>, </a:t>
            </a:r>
            <a:r>
              <a:rPr lang="en-GB" altLang="en-US" sz="2000" dirty="0" err="1">
                <a:cs typeface="Arial" panose="020B0604020202020204" pitchFamily="34" charset="0"/>
              </a:rPr>
              <a:t>Lewisov</a:t>
            </a:r>
            <a:r>
              <a:rPr lang="cs-CZ" altLang="en-US" sz="2000" dirty="0">
                <a:cs typeface="Arial" panose="020B0604020202020204" pitchFamily="34" charset="0"/>
              </a:rPr>
              <a:t>y</a:t>
            </a:r>
            <a:r>
              <a:rPr lang="en-GB" altLang="en-US" sz="2000" dirty="0">
                <a:cs typeface="Arial" panose="020B0604020202020204" pitchFamily="34" charset="0"/>
              </a:rPr>
              <a:t> </a:t>
            </a:r>
            <a:r>
              <a:rPr lang="en-GB" altLang="en-US" sz="2000" dirty="0" err="1">
                <a:cs typeface="Arial" panose="020B0604020202020204" pitchFamily="34" charset="0"/>
              </a:rPr>
              <a:t>kyseliny</a:t>
            </a:r>
            <a:r>
              <a:rPr lang="en-GB" altLang="en-US" sz="2000" dirty="0">
                <a:cs typeface="Arial" panose="020B0604020202020204" pitchFamily="34" charset="0"/>
              </a:rPr>
              <a:t>: </a:t>
            </a:r>
          </a:p>
          <a:p>
            <a:pPr algn="ctr"/>
            <a:r>
              <a:rPr lang="en-GB" altLang="en-US" sz="2000" dirty="0">
                <a:cs typeface="Arial" panose="020B0604020202020204" pitchFamily="34" charset="0"/>
              </a:rPr>
              <a:t>B(OH)</a:t>
            </a:r>
            <a:r>
              <a:rPr lang="en-GB" altLang="en-US" sz="2000" baseline="-25000" dirty="0">
                <a:cs typeface="Arial" panose="020B0604020202020204" pitchFamily="34" charset="0"/>
              </a:rPr>
              <a:t>3</a:t>
            </a:r>
            <a:r>
              <a:rPr lang="en-GB" altLang="en-US" sz="2000" dirty="0">
                <a:cs typeface="Arial" panose="020B0604020202020204" pitchFamily="34" charset="0"/>
              </a:rPr>
              <a:t> + H</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[B(OH)</a:t>
            </a:r>
            <a:r>
              <a:rPr lang="en-GB" altLang="en-US" sz="2000" baseline="-25000" dirty="0">
                <a:cs typeface="Arial" panose="020B0604020202020204" pitchFamily="34" charset="0"/>
              </a:rPr>
              <a:t>4</a:t>
            </a:r>
            <a:r>
              <a:rPr lang="en-GB" altLang="en-US" sz="2000" dirty="0">
                <a:cs typeface="Arial" panose="020B0604020202020204" pitchFamily="34" charset="0"/>
              </a:rPr>
              <a:t>]</a:t>
            </a:r>
            <a:r>
              <a:rPr lang="en-GB" altLang="en-US" sz="2000" baseline="30000" dirty="0">
                <a:cs typeface="Arial" panose="020B0604020202020204" pitchFamily="34" charset="0"/>
                <a:sym typeface="Symbol" pitchFamily="18" charset="2"/>
              </a:rPr>
              <a:t></a:t>
            </a:r>
            <a:r>
              <a:rPr lang="en-GB" altLang="en-US" sz="2000" dirty="0">
                <a:cs typeface="Arial" panose="020B0604020202020204" pitchFamily="34" charset="0"/>
              </a:rPr>
              <a:t> + H</a:t>
            </a:r>
            <a:r>
              <a:rPr lang="en-GB" altLang="en-US" sz="2000" baseline="-25000" dirty="0">
                <a:cs typeface="Arial" panose="020B0604020202020204" pitchFamily="34" charset="0"/>
              </a:rPr>
              <a:t>3</a:t>
            </a:r>
            <a:r>
              <a:rPr lang="en-GB" altLang="en-US" sz="2000" dirty="0">
                <a:cs typeface="Arial" panose="020B0604020202020204" pitchFamily="34" charset="0"/>
              </a:rPr>
              <a:t>O</a:t>
            </a:r>
            <a:r>
              <a:rPr lang="en-GB" altLang="en-US" sz="2000" baseline="30000" dirty="0">
                <a:cs typeface="Arial" panose="020B0604020202020204" pitchFamily="34" charset="0"/>
              </a:rPr>
              <a:t>+</a:t>
            </a:r>
            <a:endParaRPr lang="cs-CZ" altLang="en-US" sz="2000" baseline="30000" dirty="0">
              <a:cs typeface="Arial" panose="020B0604020202020204" pitchFamily="34" charset="0"/>
            </a:endParaRPr>
          </a:p>
          <a:p>
            <a:endParaRPr lang="cs-CZ" sz="2000" dirty="0">
              <a:cs typeface="Arial" panose="020B0604020202020204" pitchFamily="34" charset="0"/>
            </a:endParaRPr>
          </a:p>
          <a:p>
            <a:r>
              <a:rPr lang="cs-CZ" sz="2000" dirty="0">
                <a:cs typeface="Arial" panose="020B0604020202020204" pitchFamily="34" charset="0"/>
              </a:rPr>
              <a:t>Dalším zahříváním přechází kyselina </a:t>
            </a:r>
            <a:r>
              <a:rPr lang="cs-CZ" sz="2000" dirty="0" err="1">
                <a:cs typeface="Arial" panose="020B0604020202020204" pitchFamily="34" charset="0"/>
              </a:rPr>
              <a:t>metaboritá</a:t>
            </a:r>
            <a:r>
              <a:rPr lang="cs-CZ" sz="2000" dirty="0">
                <a:cs typeface="Arial" panose="020B0604020202020204" pitchFamily="34" charset="0"/>
              </a:rPr>
              <a:t> na oxid boritý.</a:t>
            </a:r>
          </a:p>
        </p:txBody>
      </p:sp>
      <p:pic>
        <p:nvPicPr>
          <p:cNvPr id="19459" name="Picture 3" descr="https://upload.wikimedia.org/wikipedia/commons/thumb/3/33/Orthorhombic_metaboric_acid.png/1920px-Orthorhombic_metaboric_ac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58" y="2514600"/>
            <a:ext cx="6219733" cy="170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228600"/>
            <a:ext cx="8763000" cy="6247864"/>
          </a:xfrm>
          <a:prstGeom prst="rect">
            <a:avLst/>
          </a:prstGeom>
        </p:spPr>
        <p:txBody>
          <a:bodyPr wrap="square">
            <a:spAutoFit/>
          </a:bodyPr>
          <a:lstStyle/>
          <a:p>
            <a:pPr algn="just"/>
            <a:r>
              <a:rPr lang="cs-CZ" sz="2000" dirty="0">
                <a:cs typeface="Arial" panose="020B0604020202020204" pitchFamily="34" charset="0"/>
              </a:rPr>
              <a:t>- zředěné vodné roztoky kyseliny borité (obvykle 2 až 3% roztok) se používají </a:t>
            </a:r>
            <a:r>
              <a:rPr lang="cs-CZ" sz="2000" u="sng" dirty="0">
                <a:cs typeface="Arial" panose="020B0604020202020204" pitchFamily="34" charset="0"/>
              </a:rPr>
              <a:t>v očním lékařství</a:t>
            </a:r>
            <a:r>
              <a:rPr lang="cs-CZ" sz="2000" dirty="0">
                <a:cs typeface="Arial" panose="020B0604020202020204" pitchFamily="34" charset="0"/>
              </a:rPr>
              <a:t> pod označením </a:t>
            </a:r>
            <a:r>
              <a:rPr lang="cs-CZ" sz="2000" i="1" u="sng" dirty="0">
                <a:cs typeface="Arial" panose="020B0604020202020204" pitchFamily="34" charset="0"/>
              </a:rPr>
              <a:t>borová voda</a:t>
            </a:r>
            <a:r>
              <a:rPr lang="cs-CZ" sz="2000" dirty="0">
                <a:cs typeface="Arial" panose="020B0604020202020204" pitchFamily="34" charset="0"/>
              </a:rPr>
              <a:t> nebo </a:t>
            </a:r>
            <a:r>
              <a:rPr lang="cs-CZ" sz="2000" i="1" dirty="0">
                <a:cs typeface="Arial" panose="020B0604020202020204" pitchFamily="34" charset="0"/>
              </a:rPr>
              <a:t>umělé slzy</a:t>
            </a:r>
            <a:r>
              <a:rPr lang="cs-CZ" sz="2000" dirty="0">
                <a:cs typeface="Arial" panose="020B0604020202020204" pitchFamily="34" charset="0"/>
              </a:rPr>
              <a:t>. </a:t>
            </a:r>
          </a:p>
          <a:p>
            <a:pPr algn="just"/>
            <a:endParaRPr lang="cs-CZ" sz="2000" dirty="0">
              <a:cs typeface="Arial" panose="020B0604020202020204" pitchFamily="34" charset="0"/>
            </a:endParaRPr>
          </a:p>
          <a:p>
            <a:pPr marL="342900" indent="-342900" algn="just">
              <a:buFontTx/>
              <a:buChar char="-"/>
            </a:pPr>
            <a:r>
              <a:rPr lang="cs-CZ" sz="2000" dirty="0">
                <a:cs typeface="Arial" panose="020B0604020202020204" pitchFamily="34" charset="0"/>
              </a:rPr>
              <a:t>kyselina boritá slouží jako </a:t>
            </a:r>
            <a:r>
              <a:rPr lang="cs-CZ" sz="2000" u="sng" dirty="0" err="1">
                <a:cs typeface="Arial" panose="020B0604020202020204" pitchFamily="34" charset="0"/>
              </a:rPr>
              <a:t>konzervant</a:t>
            </a:r>
            <a:r>
              <a:rPr lang="cs-CZ" sz="2000" dirty="0">
                <a:cs typeface="Arial" panose="020B0604020202020204" pitchFamily="34" charset="0"/>
              </a:rPr>
              <a:t> E 284 ke konzervaci kaviáru</a:t>
            </a:r>
          </a:p>
          <a:p>
            <a:pPr marL="342900" indent="-342900" algn="just">
              <a:buFontTx/>
              <a:buChar char="-"/>
            </a:pPr>
            <a:endParaRPr lang="cs-CZ" sz="2000" dirty="0">
              <a:cs typeface="Arial" panose="020B0604020202020204" pitchFamily="34" charset="0"/>
            </a:endParaRPr>
          </a:p>
          <a:p>
            <a:pPr marL="342900" indent="-342900" algn="just">
              <a:buFontTx/>
              <a:buChar char="-"/>
            </a:pPr>
            <a:r>
              <a:rPr lang="cs-CZ" sz="2000" dirty="0">
                <a:cs typeface="Arial" panose="020B0604020202020204" pitchFamily="34" charset="0"/>
              </a:rPr>
              <a:t>kyselina boritá i její soli odpuzují nepříjemný hmyz jako mravence, šváby apod. a slouží proto jako </a:t>
            </a:r>
            <a:r>
              <a:rPr lang="cs-CZ" sz="2000" u="sng" dirty="0">
                <a:cs typeface="Arial" panose="020B0604020202020204" pitchFamily="34" charset="0"/>
              </a:rPr>
              <a:t>součást insekticidů</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dirty="0">
                <a:cs typeface="Arial" panose="020B0604020202020204" pitchFamily="34" charset="0"/>
              </a:rPr>
              <a:t>- kyselina boritá se dávkuje do </a:t>
            </a:r>
            <a:r>
              <a:rPr lang="cs-CZ" sz="2000" u="sng" dirty="0">
                <a:cs typeface="Arial" panose="020B0604020202020204" pitchFamily="34" charset="0"/>
              </a:rPr>
              <a:t>chladiva primárního okruhu tlakovodních jaderných reaktorů</a:t>
            </a:r>
            <a:r>
              <a:rPr lang="cs-CZ" sz="2000" b="1" dirty="0">
                <a:cs typeface="Arial" panose="020B0604020202020204" pitchFamily="34" charset="0"/>
              </a:rPr>
              <a:t> </a:t>
            </a:r>
            <a:r>
              <a:rPr lang="cs-CZ" sz="2000" dirty="0">
                <a:cs typeface="Arial" panose="020B0604020202020204" pitchFamily="34" charset="0"/>
              </a:rPr>
              <a:t>(</a:t>
            </a:r>
            <a:r>
              <a:rPr lang="cs-CZ" sz="2000" u="sng" dirty="0">
                <a:cs typeface="Arial" panose="020B0604020202020204" pitchFamily="34" charset="0"/>
              </a:rPr>
              <a:t>bor velmi dobře absorbuje neutrony</a:t>
            </a:r>
            <a:r>
              <a:rPr lang="cs-CZ" sz="2000" dirty="0">
                <a:cs typeface="Arial" panose="020B0604020202020204" pitchFamily="34" charset="0"/>
              </a:rPr>
              <a:t>), kde slouží k řízení výkonu jaderného reaktoru. Promícháváním chladiva v reaktoru se koncentrace kyseliny borité vyrovnává v celém objemu a tedy i v celém objemu stejnou měrou reguluje štěpnou řetězovou reakci. Proto se regulace H</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používá během normálního provozu k regulaci výkonu reaktoru. </a:t>
            </a:r>
          </a:p>
          <a:p>
            <a:pPr algn="just"/>
            <a:endParaRPr lang="cs-CZ" sz="2000" dirty="0">
              <a:cs typeface="Arial" panose="020B0604020202020204" pitchFamily="34" charset="0"/>
            </a:endParaRPr>
          </a:p>
          <a:p>
            <a:pPr algn="just"/>
            <a:r>
              <a:rPr lang="cs-CZ" sz="2000" dirty="0">
                <a:cs typeface="Arial" panose="020B0604020202020204" pitchFamily="34" charset="0"/>
              </a:rPr>
              <a:t>H</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se  přírodě vyskytuje jako minerál </a:t>
            </a:r>
            <a:r>
              <a:rPr lang="cs-CZ" sz="2000" b="1" dirty="0" err="1">
                <a:cs typeface="Arial" panose="020B0604020202020204" pitchFamily="34" charset="0"/>
              </a:rPr>
              <a:t>sassolit</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Vytváří soli – </a:t>
            </a:r>
            <a:r>
              <a:rPr lang="cs-CZ" sz="2000" b="1" dirty="0">
                <a:cs typeface="Arial" panose="020B0604020202020204" pitchFamily="34" charset="0"/>
              </a:rPr>
              <a:t>boritany</a:t>
            </a:r>
            <a:r>
              <a:rPr lang="cs-CZ" sz="2000" dirty="0">
                <a:cs typeface="Arial" panose="020B0604020202020204" pitchFamily="34" charset="0"/>
              </a:rPr>
              <a:t>, ve kterých vystupuje vždy </a:t>
            </a:r>
            <a:r>
              <a:rPr lang="cs-CZ" sz="2000" u="sng" dirty="0">
                <a:cs typeface="Arial" panose="020B0604020202020204" pitchFamily="34" charset="0"/>
              </a:rPr>
              <a:t>pouze jako jednosytná kyselina</a:t>
            </a:r>
            <a:r>
              <a:rPr lang="cs-CZ" sz="2000" dirty="0">
                <a:cs typeface="Arial" panose="020B0604020202020204" pitchFamily="34" charset="0"/>
              </a:rPr>
              <a:t>. </a:t>
            </a:r>
            <a:r>
              <a:rPr lang="en-GB" altLang="en-US" sz="2000" dirty="0" err="1">
                <a:cs typeface="Arial" panose="020B0604020202020204" pitchFamily="34" charset="0"/>
              </a:rPr>
              <a:t>Trioxoboritany</a:t>
            </a:r>
            <a:r>
              <a:rPr lang="en-GB" altLang="en-US" sz="2000" dirty="0">
                <a:cs typeface="Arial" panose="020B0604020202020204" pitchFamily="34" charset="0"/>
              </a:rPr>
              <a:t> (</a:t>
            </a:r>
            <a:r>
              <a:rPr lang="en-GB" altLang="en-US" sz="2000" dirty="0" err="1">
                <a:cs typeface="Arial" panose="020B0604020202020204" pitchFamily="34" charset="0"/>
              </a:rPr>
              <a:t>orthoboritany</a:t>
            </a:r>
            <a:r>
              <a:rPr lang="en-GB" altLang="en-US" sz="2000" dirty="0">
                <a:cs typeface="Arial" panose="020B0604020202020204" pitchFamily="34" charset="0"/>
              </a:rPr>
              <a:t>) </a:t>
            </a:r>
            <a:r>
              <a:rPr lang="en-GB" altLang="en-US" sz="2000" dirty="0" err="1">
                <a:cs typeface="Arial" panose="020B0604020202020204" pitchFamily="34" charset="0"/>
              </a:rPr>
              <a:t>lze</a:t>
            </a:r>
            <a:r>
              <a:rPr lang="en-GB" altLang="en-US" sz="2000" dirty="0">
                <a:cs typeface="Arial" panose="020B0604020202020204" pitchFamily="34" charset="0"/>
              </a:rPr>
              <a:t> </a:t>
            </a:r>
            <a:r>
              <a:rPr lang="en-GB" altLang="en-US" sz="2000" dirty="0" err="1">
                <a:cs typeface="Arial" panose="020B0604020202020204" pitchFamily="34" charset="0"/>
              </a:rPr>
              <a:t>připravit</a:t>
            </a:r>
            <a:r>
              <a:rPr lang="en-GB" altLang="en-US" sz="2000" dirty="0">
                <a:cs typeface="Arial" panose="020B0604020202020204" pitchFamily="34" charset="0"/>
              </a:rPr>
              <a:t> </a:t>
            </a:r>
            <a:r>
              <a:rPr lang="en-GB" altLang="en-US" sz="2000" u="sng" dirty="0" err="1">
                <a:cs typeface="Arial" panose="020B0604020202020204" pitchFamily="34" charset="0"/>
              </a:rPr>
              <a:t>pouze</a:t>
            </a:r>
            <a:r>
              <a:rPr lang="en-GB" altLang="en-US" sz="2000" u="sng" dirty="0">
                <a:cs typeface="Arial" panose="020B0604020202020204" pitchFamily="34" charset="0"/>
              </a:rPr>
              <a:t> </a:t>
            </a:r>
            <a:r>
              <a:rPr lang="en-GB" altLang="en-US" sz="2000" u="sng" dirty="0" err="1">
                <a:cs typeface="Arial" panose="020B0604020202020204" pitchFamily="34" charset="0"/>
              </a:rPr>
              <a:t>tavením</a:t>
            </a:r>
            <a:r>
              <a:rPr lang="cs-CZ" altLang="en-US" sz="2000" dirty="0">
                <a:cs typeface="Arial" panose="020B0604020202020204" pitchFamily="34" charset="0"/>
              </a:rPr>
              <a:t>.</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235435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152400" y="228600"/>
            <a:ext cx="8779213" cy="1631216"/>
          </a:xfrm>
          <a:prstGeom prst="rect">
            <a:avLst/>
          </a:prstGeom>
        </p:spPr>
        <p:txBody>
          <a:bodyPr wrap="square">
            <a:spAutoFit/>
          </a:bodyPr>
          <a:lstStyle/>
          <a:p>
            <a:pPr algn="just"/>
            <a:r>
              <a:rPr lang="cs-CZ" sz="2000" dirty="0">
                <a:cs typeface="Arial" panose="020B0604020202020204" pitchFamily="34" charset="0"/>
              </a:rPr>
              <a:t>V </a:t>
            </a:r>
            <a:r>
              <a:rPr lang="cs-CZ" sz="2000" b="1" dirty="0">
                <a:cs typeface="Arial" panose="020B0604020202020204" pitchFamily="34" charset="0"/>
              </a:rPr>
              <a:t>rostlinách</a:t>
            </a:r>
            <a:r>
              <a:rPr lang="cs-CZ" sz="2000" dirty="0">
                <a:cs typeface="Arial" panose="020B0604020202020204" pitchFamily="34" charset="0"/>
              </a:rPr>
              <a:t> je bor biogenním prvkem. Je přijímán z vody v půdě ve formě elektroneutrální kyseliny borité (H</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Bor se váže na </a:t>
            </a:r>
            <a:r>
              <a:rPr lang="cs-CZ" sz="2000" i="1" dirty="0">
                <a:cs typeface="Arial" panose="020B0604020202020204" pitchFamily="34" charset="0"/>
              </a:rPr>
              <a:t>cis</a:t>
            </a:r>
            <a:r>
              <a:rPr lang="cs-CZ" sz="2000" dirty="0">
                <a:cs typeface="Arial" panose="020B0604020202020204" pitchFamily="34" charset="0"/>
              </a:rPr>
              <a:t>-hydroxylové (diolové) skupiny pektinu </a:t>
            </a:r>
            <a:r>
              <a:rPr lang="cs-CZ" sz="2000" i="1" dirty="0" err="1">
                <a:cs typeface="Arial" panose="020B0604020202020204" pitchFamily="34" charset="0"/>
              </a:rPr>
              <a:t>rhamnogalakturonanu</a:t>
            </a:r>
            <a:r>
              <a:rPr lang="cs-CZ" sz="2000" i="1" dirty="0">
                <a:cs typeface="Arial" panose="020B0604020202020204" pitchFamily="34" charset="0"/>
              </a:rPr>
              <a:t> II</a:t>
            </a:r>
            <a:r>
              <a:rPr lang="cs-CZ" sz="2000" dirty="0">
                <a:cs typeface="Arial" panose="020B0604020202020204" pitchFamily="34" charset="0"/>
              </a:rPr>
              <a:t>, což je polysacharid důležitý pro stavbu buněčné stěny rostlin. Pravděpodobně ovlivňuje vlastnosti buněčné stěny a především její pružnost a s tím související schopnost růst.</a:t>
            </a:r>
          </a:p>
        </p:txBody>
      </p:sp>
      <p:pic>
        <p:nvPicPr>
          <p:cNvPr id="9" name="Picture 4" descr="boraty 015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29200" y="4038600"/>
            <a:ext cx="4038600" cy="131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descr="boraty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9200" y="5181600"/>
            <a:ext cx="4038600" cy="1476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8" descr="boraty tab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5435" y="4352924"/>
            <a:ext cx="4763283" cy="200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0" descr="na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181600" y="2310328"/>
            <a:ext cx="1590675" cy="1692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2" descr="mummifi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0" y="2055329"/>
            <a:ext cx="153050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222977" y="2524741"/>
            <a:ext cx="4763283" cy="1323439"/>
          </a:xfrm>
          <a:prstGeom prst="rect">
            <a:avLst/>
          </a:prstGeom>
          <a:noFill/>
        </p:spPr>
        <p:txBody>
          <a:bodyPr wrap="square" rtlCol="0">
            <a:spAutoFit/>
          </a:bodyPr>
          <a:lstStyle/>
          <a:p>
            <a:pPr algn="just"/>
            <a:r>
              <a:rPr lang="en-US" sz="2000" i="1" dirty="0">
                <a:cs typeface="Arial" panose="020B0604020202020204" pitchFamily="34" charset="0"/>
              </a:rPr>
              <a:t>K</a:t>
            </a:r>
            <a:r>
              <a:rPr lang="cs-CZ" sz="2000" i="1" dirty="0">
                <a:cs typeface="Arial" panose="020B0604020202020204" pitchFamily="34" charset="0"/>
              </a:rPr>
              <a:t>y</a:t>
            </a:r>
            <a:r>
              <a:rPr lang="en-US" sz="2000" i="1" dirty="0" err="1">
                <a:cs typeface="Arial" panose="020B0604020202020204" pitchFamily="34" charset="0"/>
              </a:rPr>
              <a:t>selina</a:t>
            </a:r>
            <a:r>
              <a:rPr lang="en-US" sz="2000" i="1" dirty="0">
                <a:cs typeface="Arial" panose="020B0604020202020204" pitchFamily="34" charset="0"/>
              </a:rPr>
              <a:t> </a:t>
            </a:r>
            <a:r>
              <a:rPr lang="en-US" sz="2000" i="1" dirty="0" err="1">
                <a:cs typeface="Arial" panose="020B0604020202020204" pitchFamily="34" charset="0"/>
              </a:rPr>
              <a:t>bo</a:t>
            </a:r>
            <a:r>
              <a:rPr lang="cs-CZ" sz="2000" i="1" dirty="0">
                <a:cs typeface="Arial" panose="020B0604020202020204" pitchFamily="34" charset="0"/>
              </a:rPr>
              <a:t>r</a:t>
            </a:r>
            <a:r>
              <a:rPr lang="en-US" sz="2000" i="1" dirty="0">
                <a:cs typeface="Arial" panose="020B0604020202020204" pitchFamily="34" charset="0"/>
              </a:rPr>
              <a:t>it</a:t>
            </a:r>
            <a:r>
              <a:rPr lang="cs-CZ" sz="2000" i="1" dirty="0">
                <a:cs typeface="Arial" panose="020B0604020202020204" pitchFamily="34" charset="0"/>
              </a:rPr>
              <a:t>á </a:t>
            </a:r>
            <a:r>
              <a:rPr lang="cs-CZ" sz="2000" dirty="0">
                <a:cs typeface="Arial" panose="020B0604020202020204" pitchFamily="34" charset="0"/>
              </a:rPr>
              <a:t>obsažená v natronu</a:t>
            </a:r>
            <a:r>
              <a:rPr lang="en-US" sz="2000" dirty="0">
                <a:cs typeface="Arial" panose="020B0604020202020204" pitchFamily="34" charset="0"/>
              </a:rPr>
              <a:t> u</a:t>
            </a:r>
            <a:r>
              <a:rPr lang="cs-CZ" sz="2000" dirty="0" err="1">
                <a:cs typeface="Arial" panose="020B0604020202020204" pitchFamily="34" charset="0"/>
              </a:rPr>
              <a:t>ží</a:t>
            </a:r>
            <a:r>
              <a:rPr lang="en-US" sz="2000" dirty="0">
                <a:cs typeface="Arial" panose="020B0604020202020204" pitchFamily="34" charset="0"/>
              </a:rPr>
              <a:t>van</a:t>
            </a:r>
            <a:r>
              <a:rPr lang="cs-CZ" sz="2000" dirty="0">
                <a:cs typeface="Arial" panose="020B0604020202020204" pitchFamily="34" charset="0"/>
              </a:rPr>
              <a:t>é</a:t>
            </a:r>
            <a:r>
              <a:rPr lang="en-US" sz="2000" dirty="0">
                <a:cs typeface="Arial" panose="020B0604020202020204" pitchFamily="34" charset="0"/>
              </a:rPr>
              <a:t>m </a:t>
            </a:r>
            <a:r>
              <a:rPr lang="cs-CZ" sz="2000" dirty="0">
                <a:cs typeface="Arial" panose="020B0604020202020204" pitchFamily="34" charset="0"/>
              </a:rPr>
              <a:t>v Egyptě v období Staré říše při balzamování nebožtíků podobně reagovala s proteiny v tělech. </a:t>
            </a:r>
          </a:p>
        </p:txBody>
      </p:sp>
    </p:spTree>
    <p:extLst>
      <p:ext uri="{BB962C8B-B14F-4D97-AF65-F5344CB8AC3E}">
        <p14:creationId xmlns:p14="http://schemas.microsoft.com/office/powerpoint/2010/main" val="3146139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52400" y="242526"/>
            <a:ext cx="8795426" cy="2451953"/>
          </a:xfrm>
          <a:prstGeom prst="rect">
            <a:avLst/>
          </a:prstGeom>
        </p:spPr>
        <p:txBody>
          <a:bodyPr wrap="square">
            <a:spAutoFit/>
          </a:bodyPr>
          <a:lstStyle/>
          <a:p>
            <a:pPr algn="just"/>
            <a:r>
              <a:rPr lang="cs-CZ" sz="2000" dirty="0">
                <a:cs typeface="Arial" panose="020B0604020202020204" pitchFamily="34" charset="0"/>
              </a:rPr>
              <a:t>Základními stavebními jednotkami </a:t>
            </a:r>
            <a:r>
              <a:rPr lang="cs-CZ" sz="2000" b="1" dirty="0">
                <a:cs typeface="Arial" panose="020B0604020202020204" pitchFamily="34" charset="0"/>
              </a:rPr>
              <a:t>boritanů</a:t>
            </a:r>
            <a:r>
              <a:rPr lang="cs-CZ" sz="2000" dirty="0">
                <a:cs typeface="Arial" panose="020B0604020202020204" pitchFamily="34" charset="0"/>
              </a:rPr>
              <a:t> jsou trigonálně planární skupiny BO</a:t>
            </a:r>
            <a:r>
              <a:rPr lang="cs-CZ" sz="2000" baseline="-25000" dirty="0">
                <a:cs typeface="Arial" panose="020B0604020202020204" pitchFamily="34" charset="0"/>
              </a:rPr>
              <a:t>3</a:t>
            </a:r>
            <a:r>
              <a:rPr lang="cs-CZ" sz="2000" dirty="0">
                <a:cs typeface="Arial" panose="020B0604020202020204" pitchFamily="34" charset="0"/>
              </a:rPr>
              <a:t> a tetraedrické jednotky BO</a:t>
            </a:r>
            <a:r>
              <a:rPr lang="cs-CZ" sz="2000" baseline="-25000" dirty="0">
                <a:cs typeface="Arial" panose="020B0604020202020204" pitchFamily="34" charset="0"/>
              </a:rPr>
              <a:t>4</a:t>
            </a:r>
            <a:r>
              <a:rPr lang="cs-CZ" sz="2000" dirty="0">
                <a:cs typeface="Arial" panose="020B0604020202020204" pitchFamily="34" charset="0"/>
              </a:rPr>
              <a:t>, které se prostřednictvím kyslíkových atomů spojují v polymerní řetězce nebo cykly - struktura a zákonitosti jejich výstavby jsou </a:t>
            </a:r>
            <a:r>
              <a:rPr lang="cs-CZ" sz="2000" u="sng" dirty="0">
                <a:cs typeface="Arial" panose="020B0604020202020204" pitchFamily="34" charset="0"/>
              </a:rPr>
              <a:t>podobné jako u křemičitanů</a:t>
            </a:r>
            <a:r>
              <a:rPr lang="cs-CZ" sz="2000" dirty="0">
                <a:cs typeface="Arial" panose="020B0604020202020204" pitchFamily="34" charset="0"/>
              </a:rPr>
              <a:t> (viz </a:t>
            </a:r>
            <a:r>
              <a:rPr lang="cs-CZ" sz="2000" u="sng" dirty="0">
                <a:cs typeface="Arial" panose="020B0604020202020204" pitchFamily="34" charset="0"/>
              </a:rPr>
              <a:t>diagonální podobnost</a:t>
            </a:r>
            <a:r>
              <a:rPr lang="cs-CZ" sz="2000" dirty="0">
                <a:cs typeface="Arial" panose="020B0604020202020204" pitchFamily="34" charset="0"/>
              </a:rPr>
              <a:t> v periodické tabulce). Základními stavebními jednotkami boritanů jsou trigonálně planární skupiny BO</a:t>
            </a:r>
            <a:r>
              <a:rPr lang="cs-CZ" sz="2000" baseline="-25000" dirty="0">
                <a:cs typeface="Arial" panose="020B0604020202020204" pitchFamily="34" charset="0"/>
              </a:rPr>
              <a:t>3</a:t>
            </a:r>
            <a:r>
              <a:rPr lang="cs-CZ" sz="2000" dirty="0">
                <a:cs typeface="Arial" panose="020B0604020202020204" pitchFamily="34" charset="0"/>
              </a:rPr>
              <a:t> a tetraedrické jednotky BO</a:t>
            </a:r>
            <a:r>
              <a:rPr lang="cs-CZ" sz="2000" baseline="-25000" dirty="0">
                <a:cs typeface="Arial" panose="020B0604020202020204" pitchFamily="34" charset="0"/>
              </a:rPr>
              <a:t>4</a:t>
            </a:r>
            <a:r>
              <a:rPr lang="cs-CZ" sz="2000" dirty="0">
                <a:cs typeface="Arial" panose="020B0604020202020204" pitchFamily="34" charset="0"/>
              </a:rPr>
              <a:t>, které se prostřednictvím kyslíkových atomů spojují v polymerní řetězce nebo cykly. </a:t>
            </a:r>
            <a:endParaRPr lang="en-GB" altLang="en-US" sz="2000" dirty="0">
              <a:cs typeface="Arial" panose="020B0604020202020204" pitchFamily="34" charset="0"/>
            </a:endParaRPr>
          </a:p>
          <a:p>
            <a:pPr algn="just"/>
            <a:endParaRPr lang="cs-CZ" altLang="en-US" sz="2000" baseline="30000" dirty="0">
              <a:cs typeface="Arial" panose="020B0604020202020204" pitchFamily="34" charset="0"/>
            </a:endParaRPr>
          </a:p>
        </p:txBody>
      </p:sp>
      <p:pic>
        <p:nvPicPr>
          <p:cNvPr id="9"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91" y="2616200"/>
            <a:ext cx="60198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34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015663"/>
          </a:xfrm>
          <a:prstGeom prst="rect">
            <a:avLst/>
          </a:prstGeom>
        </p:spPr>
        <p:txBody>
          <a:bodyPr wrap="square">
            <a:spAutoFit/>
          </a:bodyPr>
          <a:lstStyle/>
          <a:p>
            <a:pPr algn="just"/>
            <a:r>
              <a:rPr lang="cs-CZ" sz="2000" dirty="0">
                <a:cs typeface="Arial" panose="020B0604020202020204" pitchFamily="34" charset="0"/>
              </a:rPr>
              <a:t>Soli kyseliny borité s alkalickými kovy nacházejí uplatnění při impregnaci dřeva proti plísním, houbám a hnilobám. Ošetření dřeva kyselinou boritou zároveň snižuje jeho hořlavost a tím možnost vzniku požáru v budovách. </a:t>
            </a:r>
            <a:endParaRPr lang="cs-CZ" sz="2000" dirty="0"/>
          </a:p>
        </p:txBody>
      </p:sp>
      <p:sp>
        <p:nvSpPr>
          <p:cNvPr id="5" name="Obdélník 4"/>
          <p:cNvSpPr/>
          <p:nvPr/>
        </p:nvSpPr>
        <p:spPr>
          <a:xfrm>
            <a:off x="228600" y="1609049"/>
            <a:ext cx="8686800" cy="1938992"/>
          </a:xfrm>
          <a:prstGeom prst="rect">
            <a:avLst/>
          </a:prstGeom>
        </p:spPr>
        <p:txBody>
          <a:bodyPr wrap="square">
            <a:spAutoFit/>
          </a:bodyPr>
          <a:lstStyle/>
          <a:p>
            <a:pPr algn="just"/>
            <a:r>
              <a:rPr lang="en-GB" altLang="en-US" sz="2000" b="1" dirty="0">
                <a:cs typeface="Arial" panose="020B0604020202020204" pitchFamily="34" charset="0"/>
              </a:rPr>
              <a:t>Borax</a:t>
            </a:r>
            <a:r>
              <a:rPr lang="en-GB" altLang="en-US" sz="2000" dirty="0">
                <a:cs typeface="Arial" panose="020B0604020202020204" pitchFamily="34" charset="0"/>
              </a:rPr>
              <a:t> </a:t>
            </a:r>
            <a:endParaRPr lang="cs-CZ" altLang="en-US" sz="2000" dirty="0">
              <a:cs typeface="Arial" panose="020B0604020202020204" pitchFamily="34" charset="0"/>
            </a:endParaRPr>
          </a:p>
          <a:p>
            <a:pPr algn="just"/>
            <a:r>
              <a:rPr lang="en-GB" altLang="en-US" sz="2000" dirty="0">
                <a:cs typeface="Arial" panose="020B0604020202020204" pitchFamily="34" charset="0"/>
              </a:rPr>
              <a:t>- </a:t>
            </a:r>
            <a:r>
              <a:rPr lang="en-GB" altLang="en-US" sz="2000" dirty="0" err="1">
                <a:cs typeface="Arial" panose="020B0604020202020204" pitchFamily="34" charset="0"/>
              </a:rPr>
              <a:t>tetraboritan</a:t>
            </a:r>
            <a:r>
              <a:rPr lang="en-GB" altLang="en-US" sz="2000" dirty="0">
                <a:cs typeface="Arial" panose="020B0604020202020204" pitchFamily="34" charset="0"/>
              </a:rPr>
              <a:t> </a:t>
            </a:r>
            <a:r>
              <a:rPr lang="en-GB" altLang="en-US" sz="2000" dirty="0" err="1">
                <a:cs typeface="Arial" panose="020B0604020202020204" pitchFamily="34" charset="0"/>
              </a:rPr>
              <a:t>disodný</a:t>
            </a:r>
            <a:r>
              <a:rPr lang="en-GB" altLang="en-US" sz="2000" dirty="0">
                <a:cs typeface="Arial" panose="020B0604020202020204" pitchFamily="34" charset="0"/>
              </a:rPr>
              <a:t>, </a:t>
            </a:r>
            <a:r>
              <a:rPr lang="en-GB" altLang="en-US" sz="2000" dirty="0" err="1">
                <a:cs typeface="Arial" panose="020B0604020202020204" pitchFamily="34" charset="0"/>
              </a:rPr>
              <a:t>dříve</a:t>
            </a:r>
            <a:r>
              <a:rPr lang="en-GB" altLang="en-US" sz="2000" dirty="0">
                <a:cs typeface="Arial" panose="020B0604020202020204" pitchFamily="34" charset="0"/>
              </a:rPr>
              <a:t> </a:t>
            </a:r>
            <a:r>
              <a:rPr lang="en-GB" altLang="en-US" sz="2000" dirty="0" err="1">
                <a:cs typeface="Arial" panose="020B0604020202020204" pitchFamily="34" charset="0"/>
              </a:rPr>
              <a:t>uváděný</a:t>
            </a:r>
            <a:r>
              <a:rPr lang="en-GB" altLang="en-US" sz="2000" dirty="0">
                <a:cs typeface="Arial" panose="020B0604020202020204" pitchFamily="34" charset="0"/>
              </a:rPr>
              <a:t> </a:t>
            </a:r>
            <a:r>
              <a:rPr lang="en-GB" altLang="en-US" sz="2000" dirty="0" err="1">
                <a:cs typeface="Arial" panose="020B0604020202020204" pitchFamily="34" charset="0"/>
              </a:rPr>
              <a:t>vzorec</a:t>
            </a:r>
            <a:r>
              <a:rPr lang="en-GB" altLang="en-US" sz="2000" dirty="0">
                <a:cs typeface="Arial" panose="020B0604020202020204" pitchFamily="34" charset="0"/>
              </a:rPr>
              <a:t> Na</a:t>
            </a:r>
            <a:r>
              <a:rPr lang="en-GB" altLang="en-US" sz="2000" baseline="-25000" dirty="0">
                <a:cs typeface="Arial" panose="020B0604020202020204" pitchFamily="34" charset="0"/>
              </a:rPr>
              <a:t>2</a:t>
            </a:r>
            <a:r>
              <a:rPr lang="en-GB" altLang="en-US" sz="2000" dirty="0">
                <a:cs typeface="Arial" panose="020B0604020202020204" pitchFamily="34" charset="0"/>
              </a:rPr>
              <a:t>B</a:t>
            </a:r>
            <a:r>
              <a:rPr lang="en-GB" altLang="en-US" sz="2000" baseline="-25000" dirty="0">
                <a:cs typeface="Arial" panose="020B0604020202020204" pitchFamily="34" charset="0"/>
              </a:rPr>
              <a:t>4</a:t>
            </a:r>
            <a:r>
              <a:rPr lang="en-GB" altLang="en-US" sz="2000" dirty="0">
                <a:cs typeface="Arial" panose="020B0604020202020204" pitchFamily="34" charset="0"/>
              </a:rPr>
              <a:t>O</a:t>
            </a:r>
            <a:r>
              <a:rPr lang="en-GB" altLang="en-US" sz="2000" baseline="-25000" dirty="0">
                <a:cs typeface="Arial" panose="020B0604020202020204" pitchFamily="34" charset="0"/>
              </a:rPr>
              <a:t>7</a:t>
            </a:r>
            <a:r>
              <a:rPr lang="en-GB" altLang="en-US" sz="2000" dirty="0">
                <a:cs typeface="Arial" panose="020B0604020202020204" pitchFamily="34" charset="0"/>
              </a:rPr>
              <a:t> .</a:t>
            </a:r>
            <a:r>
              <a:rPr lang="cs-CZ" altLang="en-US" sz="2000" dirty="0">
                <a:cs typeface="Arial" panose="020B0604020202020204" pitchFamily="34" charset="0"/>
              </a:rPr>
              <a:t> </a:t>
            </a:r>
            <a:r>
              <a:rPr lang="en-GB" altLang="en-US" sz="2000" dirty="0">
                <a:cs typeface="Arial" panose="020B0604020202020204" pitchFamily="34" charset="0"/>
              </a:rPr>
              <a:t>10 H</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err="1">
                <a:cs typeface="Arial" panose="020B0604020202020204" pitchFamily="34" charset="0"/>
              </a:rPr>
              <a:t>podle</a:t>
            </a:r>
            <a:r>
              <a:rPr lang="en-GB" altLang="en-US" sz="2000" dirty="0">
                <a:cs typeface="Arial" panose="020B0604020202020204" pitchFamily="34" charset="0"/>
              </a:rPr>
              <a:t> </a:t>
            </a:r>
            <a:r>
              <a:rPr lang="en-GB" altLang="en-US" sz="2000" dirty="0" err="1">
                <a:cs typeface="Arial" panose="020B0604020202020204" pitchFamily="34" charset="0"/>
              </a:rPr>
              <a:t>struktury</a:t>
            </a:r>
            <a:r>
              <a:rPr lang="en-GB" altLang="en-US" sz="2000" dirty="0">
                <a:cs typeface="Arial" panose="020B0604020202020204" pitchFamily="34" charset="0"/>
              </a:rPr>
              <a:t> </a:t>
            </a:r>
            <a:r>
              <a:rPr lang="en-GB" altLang="en-US" sz="2000" dirty="0" err="1">
                <a:cs typeface="Arial" panose="020B0604020202020204" pitchFamily="34" charset="0"/>
              </a:rPr>
              <a:t>oktahydrát</a:t>
            </a:r>
            <a:r>
              <a:rPr lang="en-GB" altLang="en-US" sz="2000" dirty="0">
                <a:cs typeface="Arial" panose="020B0604020202020204" pitchFamily="34" charset="0"/>
              </a:rPr>
              <a:t> </a:t>
            </a:r>
            <a:r>
              <a:rPr lang="en-GB" altLang="en-US" sz="2000" dirty="0" err="1">
                <a:cs typeface="Arial" panose="020B0604020202020204" pitchFamily="34" charset="0"/>
              </a:rPr>
              <a:t>tetrahydroxo-pentaoxotetraboritanu</a:t>
            </a:r>
            <a:r>
              <a:rPr lang="en-GB" altLang="en-US" sz="2000" dirty="0">
                <a:cs typeface="Arial" panose="020B0604020202020204" pitchFamily="34" charset="0"/>
              </a:rPr>
              <a:t> </a:t>
            </a:r>
            <a:r>
              <a:rPr lang="en-GB" altLang="en-US" sz="2000" dirty="0" err="1">
                <a:cs typeface="Arial" panose="020B0604020202020204" pitchFamily="34" charset="0"/>
              </a:rPr>
              <a:t>disodného</a:t>
            </a:r>
            <a:r>
              <a:rPr lang="en-GB" altLang="en-US" sz="2000" dirty="0">
                <a:cs typeface="Arial" panose="020B0604020202020204" pitchFamily="34" charset="0"/>
              </a:rPr>
              <a:t> </a:t>
            </a:r>
          </a:p>
          <a:p>
            <a:pPr algn="just"/>
            <a:r>
              <a:rPr lang="cs-CZ" altLang="en-US" sz="2000" dirty="0">
                <a:cs typeface="Arial" panose="020B0604020202020204" pitchFamily="34" charset="0"/>
              </a:rPr>
              <a:t>	</a:t>
            </a:r>
            <a:r>
              <a:rPr lang="en-GB" altLang="en-US" sz="2000" dirty="0">
                <a:cs typeface="Arial" panose="020B0604020202020204" pitchFamily="34" charset="0"/>
              </a:rPr>
              <a:t>Na</a:t>
            </a:r>
            <a:r>
              <a:rPr lang="en-GB" altLang="en-US" sz="2000" baseline="-25000" dirty="0">
                <a:cs typeface="Arial" panose="020B0604020202020204" pitchFamily="34" charset="0"/>
              </a:rPr>
              <a:t>2</a:t>
            </a:r>
            <a:r>
              <a:rPr lang="en-GB" altLang="en-US" sz="2000" dirty="0">
                <a:cs typeface="Arial" panose="020B0604020202020204" pitchFamily="34" charset="0"/>
              </a:rPr>
              <a:t>B</a:t>
            </a:r>
            <a:r>
              <a:rPr lang="en-GB" altLang="en-US" sz="2000" baseline="-25000" dirty="0">
                <a:cs typeface="Arial" panose="020B0604020202020204" pitchFamily="34" charset="0"/>
              </a:rPr>
              <a:t>4</a:t>
            </a:r>
            <a:r>
              <a:rPr lang="en-GB" altLang="en-US" sz="2000" dirty="0">
                <a:cs typeface="Arial" panose="020B0604020202020204" pitchFamily="34" charset="0"/>
              </a:rPr>
              <a:t>O</a:t>
            </a:r>
            <a:r>
              <a:rPr lang="en-GB" altLang="en-US" sz="2000" baseline="-25000" dirty="0">
                <a:cs typeface="Arial" panose="020B0604020202020204" pitchFamily="34" charset="0"/>
              </a:rPr>
              <a:t>5</a:t>
            </a:r>
            <a:r>
              <a:rPr lang="en-GB" altLang="en-US" sz="2000" dirty="0">
                <a:cs typeface="Arial" panose="020B0604020202020204" pitchFamily="34" charset="0"/>
              </a:rPr>
              <a:t>(OH)</a:t>
            </a:r>
            <a:r>
              <a:rPr lang="en-GB" altLang="en-US" sz="2000" baseline="-25000" dirty="0">
                <a:cs typeface="Arial" panose="020B0604020202020204" pitchFamily="34" charset="0"/>
              </a:rPr>
              <a:t>4</a:t>
            </a:r>
            <a:r>
              <a:rPr lang="en-GB" altLang="en-US" sz="2000" dirty="0">
                <a:cs typeface="Arial" panose="020B0604020202020204" pitchFamily="34" charset="0"/>
              </a:rPr>
              <a:t> .8 H</a:t>
            </a:r>
            <a:r>
              <a:rPr lang="en-GB" altLang="en-US" sz="2000" baseline="-25000" dirty="0">
                <a:cs typeface="Arial" panose="020B0604020202020204" pitchFamily="34" charset="0"/>
              </a:rPr>
              <a:t>2</a:t>
            </a:r>
            <a:r>
              <a:rPr lang="en-GB" altLang="en-US" sz="2000" dirty="0">
                <a:cs typeface="Arial" panose="020B0604020202020204" pitchFamily="34" charset="0"/>
              </a:rPr>
              <a:t>O </a:t>
            </a:r>
            <a:endParaRPr lang="cs-CZ" altLang="en-US" sz="2000" dirty="0">
              <a:cs typeface="Arial" panose="020B0604020202020204" pitchFamily="34" charset="0"/>
            </a:endParaRPr>
          </a:p>
          <a:p>
            <a:pPr algn="just">
              <a:buNone/>
            </a:pPr>
            <a:endParaRPr lang="cs-CZ" altLang="en-US" sz="2000" dirty="0">
              <a:cs typeface="Arial" panose="020B0604020202020204" pitchFamily="34" charset="0"/>
            </a:endParaRPr>
          </a:p>
          <a:p>
            <a:pPr algn="just">
              <a:buNone/>
            </a:pPr>
            <a:r>
              <a:rPr lang="en-GB" altLang="en-US" sz="2000" dirty="0">
                <a:cs typeface="Arial" panose="020B0604020202020204" pitchFamily="34" charset="0"/>
              </a:rPr>
              <a:t>- v </a:t>
            </a:r>
            <a:r>
              <a:rPr lang="en-GB" altLang="en-US" sz="2000" dirty="0" err="1">
                <a:cs typeface="Arial" panose="020B0604020202020204" pitchFamily="34" charset="0"/>
              </a:rPr>
              <a:t>přírodě</a:t>
            </a:r>
            <a:r>
              <a:rPr lang="en-GB" altLang="en-US" sz="2000" dirty="0">
                <a:cs typeface="Arial" panose="020B0604020202020204" pitchFamily="34" charset="0"/>
              </a:rPr>
              <a:t> </a:t>
            </a:r>
            <a:r>
              <a:rPr lang="en-GB" altLang="en-US" sz="2000" dirty="0" err="1">
                <a:cs typeface="Arial" panose="020B0604020202020204" pitchFamily="34" charset="0"/>
              </a:rPr>
              <a:t>vzácný</a:t>
            </a:r>
            <a:r>
              <a:rPr lang="cs-CZ" altLang="en-US" sz="2000" dirty="0">
                <a:cs typeface="Arial" panose="020B0604020202020204" pitchFamily="34" charset="0"/>
              </a:rPr>
              <a:t> (minerál </a:t>
            </a:r>
            <a:r>
              <a:rPr lang="en-GB" altLang="en-US" sz="2000" b="1" dirty="0">
                <a:cs typeface="Arial" panose="020B0604020202020204" pitchFamily="34" charset="0"/>
              </a:rPr>
              <a:t>borax</a:t>
            </a:r>
            <a:r>
              <a:rPr lang="cs-CZ" altLang="en-US" sz="2000" dirty="0">
                <a:cs typeface="Arial" panose="020B0604020202020204" pitchFamily="34" charset="0"/>
              </a:rPr>
              <a:t>)</a:t>
            </a:r>
            <a:endParaRPr lang="en-GB" altLang="en-US" sz="2000" dirty="0">
              <a:cs typeface="Arial" panose="020B0604020202020204" pitchFamily="34" charset="0"/>
            </a:endParaRPr>
          </a:p>
        </p:txBody>
      </p:sp>
      <p:pic>
        <p:nvPicPr>
          <p:cNvPr id="6" name="Picture 2" descr="Ball-and-stick model of the unit cell of borax decahyd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894" y="2743200"/>
            <a:ext cx="3657600" cy="199546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58885" y="4876800"/>
            <a:ext cx="8839200" cy="1631216"/>
          </a:xfrm>
          <a:prstGeom prst="rect">
            <a:avLst/>
          </a:prstGeom>
        </p:spPr>
        <p:txBody>
          <a:bodyPr wrap="square">
            <a:spAutoFit/>
          </a:bodyPr>
          <a:lstStyle/>
          <a:p>
            <a:pPr algn="just"/>
            <a:r>
              <a:rPr lang="cs-CZ" sz="2000" dirty="0">
                <a:cs typeface="Arial" panose="020B0604020202020204" pitchFamily="34" charset="0"/>
              </a:rPr>
              <a:t>Bezvodý borax se velmi často uplatňuje </a:t>
            </a:r>
            <a:r>
              <a:rPr lang="cs-CZ" sz="2000" u="sng" dirty="0">
                <a:cs typeface="Arial" panose="020B0604020202020204" pitchFamily="34" charset="0"/>
              </a:rPr>
              <a:t>v metalurgii</a:t>
            </a:r>
            <a:r>
              <a:rPr lang="cs-CZ" sz="2000" dirty="0">
                <a:cs typeface="Arial" panose="020B0604020202020204" pitchFamily="34" charset="0"/>
              </a:rPr>
              <a:t>, kde jeho tavenina překrývá roztavený kov a funguje jako ochranný prvek </a:t>
            </a:r>
            <a:r>
              <a:rPr lang="cs-CZ" sz="2000" u="sng" dirty="0">
                <a:cs typeface="Arial" panose="020B0604020202020204" pitchFamily="34" charset="0"/>
              </a:rPr>
              <a:t>proti oxidaci </a:t>
            </a:r>
            <a:r>
              <a:rPr lang="cs-CZ" sz="2000" dirty="0">
                <a:cs typeface="Arial" panose="020B0604020202020204" pitchFamily="34" charset="0"/>
              </a:rPr>
              <a:t>zpracovávané slitiny, dále se využívá při pájení kovů a slitin (mosazi, </a:t>
            </a:r>
            <a:r>
              <a:rPr lang="cs-CZ" sz="2000" dirty="0" err="1">
                <a:cs typeface="Arial" panose="020B0604020202020204" pitchFamily="34" charset="0"/>
              </a:rPr>
              <a:t>Cu</a:t>
            </a:r>
            <a:r>
              <a:rPr lang="cs-CZ" sz="2000" dirty="0">
                <a:cs typeface="Arial" panose="020B0604020202020204" pitchFamily="34" charset="0"/>
              </a:rPr>
              <a:t>, bronzu) plamenem, při výrobě smaltovaného nádobí (jako ochranný prvek proti oxidaci zpracovávané slitiny) a speciálních optických skel.</a:t>
            </a:r>
          </a:p>
        </p:txBody>
      </p:sp>
    </p:spTree>
    <p:extLst>
      <p:ext uri="{BB962C8B-B14F-4D97-AF65-F5344CB8AC3E}">
        <p14:creationId xmlns:p14="http://schemas.microsoft.com/office/powerpoint/2010/main" val="212116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29409" y="235089"/>
            <a:ext cx="8739492" cy="2092881"/>
          </a:xfrm>
          <a:prstGeom prst="rect">
            <a:avLst/>
          </a:prstGeom>
        </p:spPr>
        <p:txBody>
          <a:bodyPr wrap="square">
            <a:spAutoFit/>
          </a:bodyPr>
          <a:lstStyle/>
          <a:p>
            <a:pPr algn="just"/>
            <a:r>
              <a:rPr lang="cs-CZ" sz="2000" dirty="0">
                <a:cs typeface="Arial" panose="020B0604020202020204" pitchFamily="34" charset="0"/>
              </a:rPr>
              <a:t>V analytické chemii je směs boraxu s uhličitanem sodným </a:t>
            </a:r>
            <a:r>
              <a:rPr lang="cs-CZ" sz="2000" b="1" dirty="0">
                <a:cs typeface="Arial" panose="020B0604020202020204" pitchFamily="34" charset="0"/>
              </a:rPr>
              <a:t>univerzálním tavidlem</a:t>
            </a:r>
            <a:r>
              <a:rPr lang="cs-CZ" sz="2000" dirty="0">
                <a:cs typeface="Arial" panose="020B0604020202020204" pitchFamily="34" charset="0"/>
              </a:rPr>
              <a:t>, používaným pro </a:t>
            </a:r>
            <a:r>
              <a:rPr lang="cs-CZ" sz="2000" b="1" dirty="0">
                <a:cs typeface="Arial" panose="020B0604020202020204" pitchFamily="34" charset="0"/>
              </a:rPr>
              <a:t>rozklady</a:t>
            </a:r>
            <a:r>
              <a:rPr lang="cs-CZ" sz="2000" dirty="0">
                <a:cs typeface="Arial" panose="020B0604020202020204" pitchFamily="34" charset="0"/>
              </a:rPr>
              <a:t> geologických a dalších obtížně rozpustných vzorků. </a:t>
            </a:r>
          </a:p>
          <a:p>
            <a:pPr algn="just"/>
            <a:endParaRPr lang="cs-CZ" sz="1000" dirty="0">
              <a:cs typeface="Arial" panose="020B0604020202020204" pitchFamily="34" charset="0"/>
            </a:endParaRPr>
          </a:p>
          <a:p>
            <a:pPr algn="just"/>
            <a:r>
              <a:rPr lang="en-GB" altLang="en-US" sz="2000" b="1" i="1" dirty="0" err="1">
                <a:cs typeface="Arial" panose="020B0604020202020204" pitchFamily="34" charset="0"/>
              </a:rPr>
              <a:t>Boraxová</a:t>
            </a:r>
            <a:r>
              <a:rPr lang="en-GB" altLang="en-US" sz="2000" b="1" i="1" dirty="0">
                <a:cs typeface="Arial" panose="020B0604020202020204" pitchFamily="34" charset="0"/>
              </a:rPr>
              <a:t> </a:t>
            </a:r>
            <a:r>
              <a:rPr lang="en-GB" altLang="en-US" sz="2000" b="1" i="1" dirty="0" err="1">
                <a:cs typeface="Arial" panose="020B0604020202020204" pitchFamily="34" charset="0"/>
              </a:rPr>
              <a:t>perlička</a:t>
            </a:r>
            <a:r>
              <a:rPr lang="en-GB" altLang="en-US" sz="2000" i="1"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tavenina</a:t>
            </a:r>
            <a:r>
              <a:rPr lang="en-GB" altLang="en-US" sz="2000" dirty="0">
                <a:cs typeface="Arial" panose="020B0604020202020204" pitchFamily="34" charset="0"/>
              </a:rPr>
              <a:t> </a:t>
            </a:r>
            <a:r>
              <a:rPr lang="en-GB" altLang="en-US" sz="2000" dirty="0" err="1">
                <a:cs typeface="Arial" panose="020B0604020202020204" pitchFamily="34" charset="0"/>
              </a:rPr>
              <a:t>boraxu</a:t>
            </a:r>
            <a:r>
              <a:rPr lang="en-GB" altLang="en-US" sz="2000" dirty="0">
                <a:cs typeface="Arial" panose="020B0604020202020204" pitchFamily="34" charset="0"/>
              </a:rPr>
              <a:t> se </a:t>
            </a:r>
            <a:r>
              <a:rPr lang="en-GB" altLang="en-US" sz="2000" dirty="0" err="1">
                <a:cs typeface="Arial" panose="020B0604020202020204" pitchFamily="34" charset="0"/>
              </a:rPr>
              <a:t>zkoumanou</a:t>
            </a:r>
            <a:r>
              <a:rPr lang="en-GB" altLang="en-US" sz="2000" dirty="0">
                <a:cs typeface="Arial" panose="020B0604020202020204" pitchFamily="34" charset="0"/>
              </a:rPr>
              <a:t> </a:t>
            </a:r>
            <a:r>
              <a:rPr lang="en-GB" altLang="en-US" sz="2000" dirty="0" err="1">
                <a:cs typeface="Arial" panose="020B0604020202020204" pitchFamily="34" charset="0"/>
              </a:rPr>
              <a:t>látkou</a:t>
            </a:r>
            <a:r>
              <a:rPr lang="en-GB" altLang="en-US" sz="2000" dirty="0">
                <a:cs typeface="Arial" panose="020B0604020202020204" pitchFamily="34" charset="0"/>
              </a:rPr>
              <a:t> v </a:t>
            </a:r>
            <a:r>
              <a:rPr lang="en-GB" altLang="en-US" sz="2000" dirty="0" err="1">
                <a:cs typeface="Arial" panose="020B0604020202020204" pitchFamily="34" charset="0"/>
              </a:rPr>
              <a:t>očku</a:t>
            </a:r>
            <a:r>
              <a:rPr lang="en-GB" altLang="en-US" sz="2000" dirty="0">
                <a:cs typeface="Arial" panose="020B0604020202020204" pitchFamily="34" charset="0"/>
              </a:rPr>
              <a:t> Pt</a:t>
            </a:r>
            <a:r>
              <a:rPr lang="cs-CZ" altLang="en-US" sz="2000" dirty="0">
                <a:cs typeface="Arial" panose="020B0604020202020204" pitchFamily="34" charset="0"/>
              </a:rPr>
              <a:t> </a:t>
            </a:r>
            <a:r>
              <a:rPr lang="en-GB" altLang="en-US" sz="2000" dirty="0">
                <a:cs typeface="Arial" panose="020B0604020202020204" pitchFamily="34" charset="0"/>
              </a:rPr>
              <a:t>-</a:t>
            </a:r>
            <a:r>
              <a:rPr lang="cs-CZ" altLang="en-US" sz="2000" dirty="0">
                <a:cs typeface="Arial" panose="020B0604020202020204" pitchFamily="34" charset="0"/>
              </a:rPr>
              <a:t> </a:t>
            </a:r>
            <a:r>
              <a:rPr lang="en-GB" altLang="en-US" sz="2000" dirty="0" err="1">
                <a:cs typeface="Arial" panose="020B0604020202020204" pitchFamily="34" charset="0"/>
              </a:rPr>
              <a:t>drátku</a:t>
            </a:r>
            <a:r>
              <a:rPr lang="en-GB" altLang="en-US" sz="2000" dirty="0">
                <a:cs typeface="Arial" panose="020B0604020202020204" pitchFamily="34" charset="0"/>
              </a:rPr>
              <a:t>,</a:t>
            </a:r>
            <a:r>
              <a:rPr lang="cs-CZ" altLang="en-US" sz="2000" dirty="0">
                <a:cs typeface="Arial" panose="020B0604020202020204" pitchFamily="34" charset="0"/>
              </a:rPr>
              <a:t> c</a:t>
            </a:r>
            <a:r>
              <a:rPr lang="en-GB" altLang="en-US" sz="2000" dirty="0" err="1">
                <a:cs typeface="Arial" panose="020B0604020202020204" pitchFamily="34" charset="0"/>
              </a:rPr>
              <a:t>harakteristické</a:t>
            </a:r>
            <a:r>
              <a:rPr lang="en-GB" altLang="en-US" sz="2000" dirty="0">
                <a:cs typeface="Arial" panose="020B0604020202020204" pitchFamily="34" charset="0"/>
              </a:rPr>
              <a:t> </a:t>
            </a:r>
            <a:r>
              <a:rPr lang="en-GB" altLang="en-US" sz="2000" dirty="0" err="1">
                <a:cs typeface="Arial" panose="020B0604020202020204" pitchFamily="34" charset="0"/>
              </a:rPr>
              <a:t>zabarvení</a:t>
            </a:r>
            <a:r>
              <a:rPr lang="en-GB" altLang="en-US" sz="2000" dirty="0">
                <a:cs typeface="Arial" panose="020B0604020202020204" pitchFamily="34" charset="0"/>
              </a:rPr>
              <a:t> </a:t>
            </a:r>
            <a:r>
              <a:rPr lang="en-GB" altLang="en-US" sz="2000" dirty="0" err="1">
                <a:cs typeface="Arial" panose="020B0604020202020204" pitchFamily="34" charset="0"/>
              </a:rPr>
              <a:t>perličky</a:t>
            </a:r>
            <a:r>
              <a:rPr lang="cs-CZ" altLang="en-US" sz="2000" dirty="0">
                <a:cs typeface="Arial" panose="020B0604020202020204" pitchFamily="34" charset="0"/>
              </a:rPr>
              <a:t> podle kovu</a:t>
            </a:r>
            <a:r>
              <a:rPr lang="en-GB" altLang="en-US" sz="2000" dirty="0">
                <a:cs typeface="Arial" panose="020B0604020202020204" pitchFamily="34" charset="0"/>
              </a:rPr>
              <a:t>; </a:t>
            </a:r>
            <a:r>
              <a:rPr lang="en-GB" altLang="en-US" sz="2000" dirty="0" err="1">
                <a:cs typeface="Arial" panose="020B0604020202020204" pitchFamily="34" charset="0"/>
              </a:rPr>
              <a:t>např</a:t>
            </a:r>
            <a:r>
              <a:rPr lang="en-GB" altLang="en-US" sz="2000" dirty="0">
                <a:cs typeface="Arial" panose="020B0604020202020204" pitchFamily="34" charset="0"/>
              </a:rPr>
              <a:t>.:  Cu - </a:t>
            </a:r>
            <a:r>
              <a:rPr lang="en-GB" altLang="en-US" sz="2000" dirty="0" err="1">
                <a:cs typeface="Arial" panose="020B0604020202020204" pitchFamily="34" charset="0"/>
              </a:rPr>
              <a:t>zelenomodré</a:t>
            </a:r>
            <a:r>
              <a:rPr lang="en-GB" altLang="en-US" sz="2000" dirty="0">
                <a:cs typeface="Arial" panose="020B0604020202020204" pitchFamily="34" charset="0"/>
              </a:rPr>
              <a:t>;  Co - </a:t>
            </a:r>
            <a:r>
              <a:rPr lang="en-GB" altLang="en-US" sz="2000" dirty="0" err="1">
                <a:cs typeface="Arial" panose="020B0604020202020204" pitchFamily="34" charset="0"/>
              </a:rPr>
              <a:t>modré</a:t>
            </a:r>
            <a:r>
              <a:rPr lang="en-GB" altLang="en-US" sz="2000" dirty="0">
                <a:cs typeface="Arial" panose="020B0604020202020204" pitchFamily="34" charset="0"/>
              </a:rPr>
              <a:t>; </a:t>
            </a:r>
            <a:r>
              <a:rPr lang="en-GB" altLang="en-US" sz="2000" dirty="0" err="1">
                <a:cs typeface="Arial" panose="020B0604020202020204" pitchFamily="34" charset="0"/>
              </a:rPr>
              <a:t>Mn</a:t>
            </a:r>
            <a:r>
              <a:rPr lang="en-GB" altLang="en-US" sz="2000" dirty="0">
                <a:cs typeface="Arial" panose="020B0604020202020204" pitchFamily="34" charset="0"/>
              </a:rPr>
              <a:t> - </a:t>
            </a:r>
            <a:r>
              <a:rPr lang="en-GB" altLang="en-US" sz="2000" dirty="0" err="1">
                <a:cs typeface="Arial" panose="020B0604020202020204" pitchFamily="34" charset="0"/>
              </a:rPr>
              <a:t>fialové</a:t>
            </a:r>
            <a:r>
              <a:rPr lang="en-GB" altLang="en-US" sz="2000" dirty="0">
                <a:cs typeface="Arial" panose="020B0604020202020204" pitchFamily="34" charset="0"/>
              </a:rPr>
              <a:t> </a:t>
            </a:r>
            <a:r>
              <a:rPr lang="en-GB" altLang="en-US" sz="2000" dirty="0" err="1">
                <a:cs typeface="Arial" panose="020B0604020202020204" pitchFamily="34" charset="0"/>
              </a:rPr>
              <a:t>apod</a:t>
            </a:r>
            <a:r>
              <a:rPr lang="en-GB" altLang="en-US" sz="2000" dirty="0">
                <a:cs typeface="Arial" panose="020B0604020202020204" pitchFamily="34" charset="0"/>
              </a:rPr>
              <a:t>.</a:t>
            </a:r>
            <a:r>
              <a:rPr lang="cs-CZ" altLang="en-US" sz="2000" dirty="0">
                <a:cs typeface="Arial" panose="020B0604020202020204" pitchFamily="34" charset="0"/>
              </a:rPr>
              <a:t> </a:t>
            </a:r>
          </a:p>
          <a:p>
            <a:pPr algn="just"/>
            <a:endParaRPr lang="cs-CZ" sz="2000" dirty="0">
              <a:cs typeface="Arial" panose="020B0604020202020204" pitchFamily="34" charset="0"/>
            </a:endParaRPr>
          </a:p>
        </p:txBody>
      </p:sp>
      <p:sp>
        <p:nvSpPr>
          <p:cNvPr id="9" name="Obdélník 8"/>
          <p:cNvSpPr/>
          <p:nvPr/>
        </p:nvSpPr>
        <p:spPr>
          <a:xfrm>
            <a:off x="175098" y="2226857"/>
            <a:ext cx="8739492" cy="1015663"/>
          </a:xfrm>
          <a:prstGeom prst="rect">
            <a:avLst/>
          </a:prstGeom>
        </p:spPr>
        <p:txBody>
          <a:bodyPr wrap="square">
            <a:spAutoFit/>
          </a:bodyPr>
          <a:lstStyle/>
          <a:p>
            <a:r>
              <a:rPr lang="cs-CZ" sz="2000" b="1" dirty="0" err="1">
                <a:cs typeface="Arial" panose="020B0604020202020204" pitchFamily="34" charset="0"/>
              </a:rPr>
              <a:t>Peroxotrihydrát</a:t>
            </a:r>
            <a:r>
              <a:rPr lang="cs-CZ" sz="2000" b="1" dirty="0">
                <a:cs typeface="Arial" panose="020B0604020202020204" pitchFamily="34" charset="0"/>
              </a:rPr>
              <a:t> tetraboritanu sodného</a:t>
            </a:r>
            <a:r>
              <a:rPr lang="cs-CZ" sz="2000" dirty="0">
                <a:cs typeface="Arial" panose="020B0604020202020204" pitchFamily="34" charset="0"/>
              </a:rPr>
              <a:t>, </a:t>
            </a:r>
            <a:r>
              <a:rPr lang="cs-CZ" sz="2000" dirty="0" err="1">
                <a:cs typeface="Arial" panose="020B0604020202020204" pitchFamily="34" charset="0"/>
              </a:rPr>
              <a:t>NaBO</a:t>
            </a:r>
            <a:r>
              <a:rPr lang="cs-CZ" sz="2000" baseline="-25000" dirty="0" err="1">
                <a:cs typeface="Arial" panose="020B0604020202020204" pitchFamily="34" charset="0"/>
              </a:rPr>
              <a:t>2</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baseline="-25000" dirty="0" err="1">
                <a:cs typeface="Arial" panose="020B0604020202020204" pitchFamily="34" charset="0"/>
              </a:rPr>
              <a:t>2</a:t>
            </a:r>
            <a:r>
              <a:rPr lang="cs-CZ" sz="2000" dirty="0" err="1">
                <a:cs typeface="Arial" panose="020B0604020202020204" pitchFamily="34" charset="0"/>
              </a:rPr>
              <a:t>·3H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dirty="0">
                <a:cs typeface="Arial" panose="020B0604020202020204" pitchFamily="34" charset="0"/>
              </a:rPr>
              <a:t>, se využívá jako oxidační činidlo s bělícími účinky v textilním průmyslu, ve vodném roztoku uvolňuje peroxid vodíku 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endParaRPr lang="cs-CZ" sz="2000" dirty="0">
              <a:cs typeface="Arial" panose="020B0604020202020204" pitchFamily="34" charset="0"/>
            </a:endParaRPr>
          </a:p>
        </p:txBody>
      </p:sp>
      <p:pic>
        <p:nvPicPr>
          <p:cNvPr id="10" name="Picture 2" descr="Perborate unit in the &quot;monohydrat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983062"/>
            <a:ext cx="3000622" cy="9509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152400" y="4178527"/>
            <a:ext cx="876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48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just"/>
            <a:r>
              <a:rPr lang="cs-CZ" altLang="cs-CZ" sz="2000" dirty="0">
                <a:solidFill>
                  <a:srgbClr val="000000"/>
                </a:solidFill>
                <a:latin typeface="+mn-lt"/>
              </a:rPr>
              <a:t>Těkavý </a:t>
            </a:r>
            <a:r>
              <a:rPr lang="cs-CZ" altLang="cs-CZ" sz="2000" b="1" dirty="0" err="1">
                <a:latin typeface="+mn-lt"/>
              </a:rPr>
              <a:t>trimethylester</a:t>
            </a:r>
            <a:r>
              <a:rPr lang="cs-CZ" altLang="cs-CZ" sz="2000" b="1" dirty="0">
                <a:latin typeface="+mn-lt"/>
              </a:rPr>
              <a:t> kyseliny </a:t>
            </a:r>
            <a:r>
              <a:rPr lang="cs-CZ" altLang="cs-CZ" sz="2000" b="1" dirty="0" err="1">
                <a:latin typeface="+mn-lt"/>
              </a:rPr>
              <a:t>orthoborité</a:t>
            </a:r>
            <a:r>
              <a:rPr lang="cs-CZ" altLang="cs-CZ" sz="2000" dirty="0">
                <a:solidFill>
                  <a:srgbClr val="000000"/>
                </a:solidFill>
                <a:latin typeface="+mn-lt"/>
              </a:rPr>
              <a:t> B(OCH</a:t>
            </a:r>
            <a:r>
              <a:rPr lang="cs-CZ" altLang="cs-CZ" sz="2000" baseline="-30000" dirty="0">
                <a:solidFill>
                  <a:srgbClr val="000000"/>
                </a:solidFill>
                <a:latin typeface="+mn-lt"/>
              </a:rPr>
              <a:t>3</a:t>
            </a:r>
            <a:r>
              <a:rPr lang="cs-CZ" altLang="cs-CZ" sz="2000" dirty="0">
                <a:solidFill>
                  <a:srgbClr val="000000"/>
                </a:solidFill>
                <a:latin typeface="+mn-lt"/>
              </a:rPr>
              <a:t>)</a:t>
            </a:r>
            <a:r>
              <a:rPr lang="cs-CZ" altLang="cs-CZ" sz="2000" baseline="-30000" dirty="0">
                <a:solidFill>
                  <a:srgbClr val="000000"/>
                </a:solidFill>
                <a:latin typeface="+mn-lt"/>
              </a:rPr>
              <a:t>3</a:t>
            </a:r>
            <a:r>
              <a:rPr lang="cs-CZ" altLang="cs-CZ" sz="2000" dirty="0">
                <a:solidFill>
                  <a:srgbClr val="000000"/>
                </a:solidFill>
                <a:latin typeface="+mn-lt"/>
              </a:rPr>
              <a:t> se tvoří se tvoří </a:t>
            </a:r>
            <a:r>
              <a:rPr kumimoji="0" lang="cs-CZ" altLang="cs-CZ" sz="2000" b="0" i="0" u="none" strike="noStrike" cap="none" normalizeH="0" baseline="0" dirty="0">
                <a:ln>
                  <a:noFill/>
                </a:ln>
                <a:solidFill>
                  <a:srgbClr val="000000"/>
                </a:solidFill>
                <a:effectLst/>
                <a:latin typeface="+mn-lt"/>
              </a:rPr>
              <a:t>působením </a:t>
            </a:r>
            <a:r>
              <a:rPr kumimoji="0" lang="cs-CZ" altLang="cs-CZ" sz="2000" b="0" i="0" u="none" strike="noStrike" cap="none" normalizeH="0" baseline="0" dirty="0" err="1">
                <a:ln>
                  <a:noFill/>
                </a:ln>
                <a:solidFill>
                  <a:srgbClr val="000000"/>
                </a:solidFill>
                <a:effectLst/>
                <a:latin typeface="+mn-lt"/>
              </a:rPr>
              <a:t>methanolu</a:t>
            </a:r>
            <a:r>
              <a:rPr kumimoji="0" lang="cs-CZ" altLang="cs-CZ" sz="2000" b="0" i="0" u="none" strike="noStrike" cap="none" normalizeH="0" baseline="0" dirty="0">
                <a:ln>
                  <a:noFill/>
                </a:ln>
                <a:solidFill>
                  <a:srgbClr val="000000"/>
                </a:solidFill>
                <a:effectLst/>
                <a:latin typeface="+mn-lt"/>
              </a:rPr>
              <a:t> v přítomnosti koncentrované kyseliny sírové na kyselinu </a:t>
            </a:r>
            <a:r>
              <a:rPr kumimoji="0" lang="cs-CZ" altLang="cs-CZ" sz="2000" b="0" i="0" u="none" strike="noStrike" cap="none" normalizeH="0" baseline="0" dirty="0" err="1">
                <a:ln>
                  <a:noFill/>
                </a:ln>
                <a:solidFill>
                  <a:srgbClr val="000000"/>
                </a:solidFill>
                <a:effectLst/>
                <a:latin typeface="+mn-lt"/>
              </a:rPr>
              <a:t>orthoboritou</a:t>
            </a:r>
            <a:r>
              <a:rPr kumimoji="0" lang="cs-CZ" altLang="cs-CZ" sz="2000" b="0" i="0" u="none" strike="noStrike" cap="none" normalizeH="0" baseline="0" dirty="0">
                <a:ln>
                  <a:noFill/>
                </a:ln>
                <a:solidFill>
                  <a:srgbClr val="000000"/>
                </a:solidFill>
                <a:effectLst/>
                <a:latin typeface="+mn-lt"/>
              </a:rPr>
              <a:t> jeho hoření provázené zeleným zbarvením plamene se využívá k důkazu boru.</a:t>
            </a:r>
            <a:endParaRPr kumimoji="0" lang="cs-CZ" altLang="cs-CZ" sz="2000" b="1" i="0" u="none" strike="noStrike" cap="none" normalizeH="0" baseline="0" dirty="0">
              <a:ln>
                <a:noFill/>
              </a:ln>
              <a:solidFill>
                <a:srgbClr val="000000"/>
              </a:solidFill>
              <a:effectLst/>
              <a:latin typeface="+mn-lt"/>
            </a:endParaRPr>
          </a:p>
        </p:txBody>
      </p:sp>
      <p:pic>
        <p:nvPicPr>
          <p:cNvPr id="12" name="Picture 4" descr="videok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4102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ovn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715000"/>
            <a:ext cx="5991497"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38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ectrolytic Treatment of Wastewater in the Oil Industry ...">
            <a:extLst>
              <a:ext uri="{FF2B5EF4-FFF2-40B4-BE49-F238E27FC236}">
                <a16:creationId xmlns:a16="http://schemas.microsoft.com/office/drawing/2014/main" id="{FEAEB309-52AD-46BB-A5D8-58F1AA49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045" y="3962401"/>
            <a:ext cx="4651512"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52400" y="152400"/>
            <a:ext cx="8839200" cy="4893647"/>
          </a:xfrm>
          <a:prstGeom prst="rect">
            <a:avLst/>
          </a:prstGeom>
        </p:spPr>
        <p:txBody>
          <a:bodyPr wrap="square">
            <a:spAutoFit/>
          </a:bodyPr>
          <a:lstStyle/>
          <a:p>
            <a:pPr algn="ctr"/>
            <a:r>
              <a:rPr lang="en-GB" altLang="en-US" sz="2800" b="1" dirty="0" err="1">
                <a:cs typeface="Arial" panose="020B0604020202020204" pitchFamily="34" charset="0"/>
              </a:rPr>
              <a:t>Hliník</a:t>
            </a:r>
            <a:endParaRPr lang="en-GB" altLang="en-US" sz="2800" u="sng" dirty="0">
              <a:cs typeface="Arial" panose="020B0604020202020204" pitchFamily="34" charset="0"/>
            </a:endParaRPr>
          </a:p>
          <a:p>
            <a:pPr algn="just"/>
            <a:endParaRPr lang="cs-CZ" sz="800" b="1" dirty="0">
              <a:cs typeface="Arial" panose="020B0604020202020204" pitchFamily="34" charset="0"/>
            </a:endParaRPr>
          </a:p>
          <a:p>
            <a:pPr algn="just"/>
            <a:r>
              <a:rPr lang="cs-CZ" sz="2000" b="1" dirty="0">
                <a:cs typeface="Arial" panose="020B0604020202020204" pitchFamily="34" charset="0"/>
              </a:rPr>
              <a:t>Hydroxid hlinitý</a:t>
            </a:r>
            <a:r>
              <a:rPr lang="cs-CZ" sz="2000" dirty="0">
                <a:cs typeface="Arial" panose="020B0604020202020204" pitchFamily="34" charset="0"/>
              </a:rPr>
              <a:t> (Al(OH)</a:t>
            </a:r>
            <a:r>
              <a:rPr lang="cs-CZ" sz="2000" baseline="-25000" dirty="0">
                <a:cs typeface="Arial" panose="020B0604020202020204" pitchFamily="34" charset="0"/>
              </a:rPr>
              <a:t>3</a:t>
            </a:r>
            <a:r>
              <a:rPr lang="cs-CZ" sz="2000" dirty="0">
                <a:cs typeface="Arial" panose="020B0604020202020204" pitchFamily="34" charset="0"/>
              </a:rPr>
              <a:t>) je nejstabilnější sloučeninou hliníku za standardních podmínek. Hydroxid hlinitý je amfoterní. V silně kyselém prostředí tvoří kationty Al(OH)</a:t>
            </a:r>
            <a:r>
              <a:rPr lang="cs-CZ" sz="2000" baseline="-25000" dirty="0">
                <a:cs typeface="Arial" panose="020B0604020202020204" pitchFamily="34" charset="0"/>
              </a:rPr>
              <a:t>2</a:t>
            </a:r>
            <a:r>
              <a:rPr lang="cs-CZ" sz="2000" baseline="30000" dirty="0">
                <a:cs typeface="Arial" panose="020B0604020202020204" pitchFamily="34" charset="0"/>
              </a:rPr>
              <a:t>+</a:t>
            </a:r>
            <a:r>
              <a:rPr lang="cs-CZ" sz="2000" dirty="0">
                <a:cs typeface="Arial" panose="020B0604020202020204" pitchFamily="34" charset="0"/>
              </a:rPr>
              <a:t>, v zásaditém prostředí vzniká </a:t>
            </a:r>
            <a:r>
              <a:rPr lang="cs-CZ" sz="2000" dirty="0" err="1">
                <a:cs typeface="Arial" panose="020B0604020202020204" pitchFamily="34" charset="0"/>
              </a:rPr>
              <a:t>tetrahydroxohlinitanový</a:t>
            </a:r>
            <a:r>
              <a:rPr lang="cs-CZ" sz="2000" dirty="0">
                <a:cs typeface="Arial" panose="020B0604020202020204" pitchFamily="34" charset="0"/>
              </a:rPr>
              <a:t> aniont [Al(OH)</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 Toto jsou dva nejčastější ionty ve zředěném roztoku. V koncentrovanějších roztocích vznikají polymerní ionty.</a:t>
            </a:r>
          </a:p>
          <a:p>
            <a:pPr algn="just"/>
            <a:endParaRPr lang="cs-CZ" sz="800" dirty="0">
              <a:cs typeface="Arial" panose="020B0604020202020204" pitchFamily="34" charset="0"/>
            </a:endParaRPr>
          </a:p>
          <a:p>
            <a:pPr algn="just"/>
            <a:r>
              <a:rPr lang="cs-CZ" sz="2000" dirty="0">
                <a:cs typeface="Arial" panose="020B0604020202020204" pitchFamily="34" charset="0"/>
              </a:rPr>
              <a:t>  Z</a:t>
            </a:r>
            <a:r>
              <a:rPr lang="en-GB" altLang="en-US" sz="2000" dirty="0" err="1">
                <a:cs typeface="Arial" panose="020B0604020202020204" pitchFamily="34" charset="0"/>
              </a:rPr>
              <a:t>íská</a:t>
            </a:r>
            <a:r>
              <a:rPr lang="en-GB" altLang="en-US" sz="2000" dirty="0">
                <a:cs typeface="Arial" panose="020B0604020202020204" pitchFamily="34" charset="0"/>
              </a:rPr>
              <a:t> se </a:t>
            </a:r>
            <a:r>
              <a:rPr lang="en-GB" altLang="en-US" sz="2000" dirty="0" err="1">
                <a:cs typeface="Arial" panose="020B0604020202020204" pitchFamily="34" charset="0"/>
              </a:rPr>
              <a:t>srážením</a:t>
            </a:r>
            <a:r>
              <a:rPr lang="en-GB" altLang="en-US" sz="2000" dirty="0">
                <a:cs typeface="Arial" panose="020B0604020202020204" pitchFamily="34" charset="0"/>
              </a:rPr>
              <a:t> </a:t>
            </a:r>
            <a:r>
              <a:rPr lang="en-GB" altLang="en-US" sz="2000" dirty="0" err="1">
                <a:cs typeface="Arial" panose="020B0604020202020204" pitchFamily="34" charset="0"/>
              </a:rPr>
              <a:t>hlinitých</a:t>
            </a:r>
            <a:r>
              <a:rPr lang="en-GB" altLang="en-US" sz="2000" dirty="0">
                <a:cs typeface="Arial" panose="020B0604020202020204" pitchFamily="34" charset="0"/>
              </a:rPr>
              <a:t> </a:t>
            </a:r>
            <a:r>
              <a:rPr lang="en-GB" altLang="en-US" sz="2000" dirty="0" err="1">
                <a:cs typeface="Arial" panose="020B0604020202020204" pitchFamily="34" charset="0"/>
              </a:rPr>
              <a:t>solí</a:t>
            </a:r>
            <a:r>
              <a:rPr lang="en-GB" altLang="en-US" sz="2000" dirty="0">
                <a:cs typeface="Arial" panose="020B0604020202020204" pitchFamily="34" charset="0"/>
              </a:rPr>
              <a:t> </a:t>
            </a:r>
            <a:r>
              <a:rPr lang="en-GB" altLang="en-US" sz="2000" dirty="0" err="1">
                <a:cs typeface="Arial" panose="020B0604020202020204" pitchFamily="34" charset="0"/>
              </a:rPr>
              <a:t>amoniakem</a:t>
            </a:r>
            <a:r>
              <a:rPr lang="en-GB" altLang="en-US" sz="2000" dirty="0">
                <a:cs typeface="Arial" panose="020B0604020202020204" pitchFamily="34" charset="0"/>
              </a:rPr>
              <a:t>:</a:t>
            </a:r>
          </a:p>
          <a:p>
            <a:pPr algn="ctr"/>
            <a:r>
              <a:rPr lang="cs-CZ" altLang="en-US" sz="2000" dirty="0">
                <a:cs typeface="Arial" panose="020B0604020202020204" pitchFamily="34" charset="0"/>
              </a:rPr>
              <a:t>	</a:t>
            </a:r>
            <a:r>
              <a:rPr lang="en-GB" altLang="en-US" sz="2000" dirty="0">
                <a:cs typeface="Arial" panose="020B0604020202020204" pitchFamily="34" charset="0"/>
              </a:rPr>
              <a:t>Al</a:t>
            </a:r>
            <a:r>
              <a:rPr lang="en-GB" altLang="en-US" sz="2000" baseline="-25000" dirty="0">
                <a:cs typeface="Arial" panose="020B0604020202020204" pitchFamily="34" charset="0"/>
              </a:rPr>
              <a:t>2</a:t>
            </a:r>
            <a:r>
              <a:rPr lang="en-GB" altLang="en-US" sz="2000" dirty="0">
                <a:cs typeface="Arial" panose="020B0604020202020204" pitchFamily="34" charset="0"/>
              </a:rPr>
              <a:t>Cl</a:t>
            </a:r>
            <a:r>
              <a:rPr lang="en-GB" altLang="en-US" sz="2000" baseline="-25000" dirty="0">
                <a:cs typeface="Arial" panose="020B0604020202020204" pitchFamily="34" charset="0"/>
              </a:rPr>
              <a:t>6</a:t>
            </a:r>
            <a:r>
              <a:rPr lang="en-GB" altLang="en-US" sz="2000" dirty="0">
                <a:cs typeface="Arial" panose="020B0604020202020204" pitchFamily="34" charset="0"/>
              </a:rPr>
              <a:t> + 6NH</a:t>
            </a:r>
            <a:r>
              <a:rPr lang="en-GB" altLang="en-US" sz="2000" baseline="-25000" dirty="0">
                <a:cs typeface="Arial" panose="020B0604020202020204" pitchFamily="34" charset="0"/>
              </a:rPr>
              <a:t>4</a:t>
            </a:r>
            <a:r>
              <a:rPr lang="en-GB" altLang="en-US" sz="2000" dirty="0">
                <a:cs typeface="Arial" panose="020B0604020202020204" pitchFamily="34" charset="0"/>
              </a:rPr>
              <a:t>OH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2Al(OH)</a:t>
            </a:r>
            <a:r>
              <a:rPr lang="en-GB" altLang="en-US" sz="2000" baseline="-25000" dirty="0">
                <a:cs typeface="Arial" panose="020B0604020202020204" pitchFamily="34" charset="0"/>
              </a:rPr>
              <a:t>3</a:t>
            </a:r>
            <a:r>
              <a:rPr lang="en-GB" altLang="en-US" sz="2000" dirty="0">
                <a:cs typeface="Arial" panose="020B0604020202020204" pitchFamily="34" charset="0"/>
              </a:rPr>
              <a:t> + 6NH</a:t>
            </a:r>
            <a:r>
              <a:rPr lang="en-GB" altLang="en-US" sz="2000" baseline="-25000" dirty="0">
                <a:cs typeface="Arial" panose="020B0604020202020204" pitchFamily="34" charset="0"/>
              </a:rPr>
              <a:t>4</a:t>
            </a:r>
            <a:r>
              <a:rPr lang="en-GB" altLang="en-US" sz="2000" dirty="0">
                <a:cs typeface="Arial" panose="020B0604020202020204" pitchFamily="34" charset="0"/>
              </a:rPr>
              <a:t>Cl</a:t>
            </a:r>
          </a:p>
          <a:p>
            <a:endParaRPr lang="cs-CZ" altLang="en-US" sz="800" dirty="0">
              <a:cs typeface="Arial" panose="020B0604020202020204" pitchFamily="34" charset="0"/>
            </a:endParaRPr>
          </a:p>
          <a:p>
            <a:r>
              <a:rPr lang="en-GB" altLang="en-US" sz="2000" dirty="0">
                <a:cs typeface="Arial" panose="020B0604020202020204" pitchFamily="34" charset="0"/>
              </a:rPr>
              <a:t>Al(OH)</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stáním</a:t>
            </a:r>
            <a:r>
              <a:rPr lang="en-GB" altLang="en-US" sz="2000" dirty="0">
                <a:cs typeface="Arial" panose="020B0604020202020204" pitchFamily="34" charset="0"/>
              </a:rPr>
              <a:t> </a:t>
            </a:r>
            <a:r>
              <a:rPr lang="en-GB" altLang="en-US" sz="2000" dirty="0" err="1">
                <a:cs typeface="Arial" panose="020B0604020202020204" pitchFamily="34" charset="0"/>
              </a:rPr>
              <a:t>či</a:t>
            </a:r>
            <a:r>
              <a:rPr lang="en-GB" altLang="en-US" sz="2000" dirty="0">
                <a:cs typeface="Arial" panose="020B0604020202020204" pitchFamily="34" charset="0"/>
              </a:rPr>
              <a:t> </a:t>
            </a:r>
            <a:r>
              <a:rPr lang="en-GB" altLang="en-US" sz="2000" dirty="0" err="1">
                <a:cs typeface="Arial" panose="020B0604020202020204" pitchFamily="34" charset="0"/>
              </a:rPr>
              <a:t>tep</a:t>
            </a:r>
            <a:r>
              <a:rPr lang="cs-CZ" altLang="en-US" sz="2000" dirty="0" err="1">
                <a:cs typeface="Arial" panose="020B0604020202020204" pitchFamily="34" charset="0"/>
              </a:rPr>
              <a:t>lotou</a:t>
            </a:r>
            <a:r>
              <a:rPr lang="en-GB" altLang="en-US" sz="2000" dirty="0">
                <a:cs typeface="Arial" panose="020B0604020202020204" pitchFamily="34" charset="0"/>
              </a:rPr>
              <a:t> </a:t>
            </a:r>
            <a:r>
              <a:rPr lang="en-GB" altLang="en-US" sz="2000" dirty="0" err="1">
                <a:cs typeface="Arial" panose="020B0604020202020204" pitchFamily="34" charset="0"/>
              </a:rPr>
              <a:t>přechází</a:t>
            </a:r>
            <a:r>
              <a:rPr lang="en-GB" altLang="en-US" sz="2000" dirty="0">
                <a:cs typeface="Arial" panose="020B0604020202020204" pitchFamily="34" charset="0"/>
              </a:rPr>
              <a:t> v </a:t>
            </a:r>
            <a:r>
              <a:rPr lang="en-GB" altLang="en-US" sz="2000" dirty="0" err="1">
                <a:cs typeface="Arial" panose="020B0604020202020204" pitchFamily="34" charset="0"/>
              </a:rPr>
              <a:t>AlO</a:t>
            </a:r>
            <a:r>
              <a:rPr lang="en-GB" altLang="en-US" sz="2000" dirty="0">
                <a:cs typeface="Arial" panose="020B0604020202020204" pitchFamily="34" charset="0"/>
              </a:rPr>
              <a:t>(OH): </a:t>
            </a:r>
            <a:endParaRPr lang="cs-CZ" altLang="en-US" sz="2000" dirty="0">
              <a:cs typeface="Arial" panose="020B0604020202020204" pitchFamily="34" charset="0"/>
            </a:endParaRPr>
          </a:p>
          <a:p>
            <a:pPr algn="ctr"/>
            <a:r>
              <a:rPr lang="en-GB" altLang="en-US" sz="2000" dirty="0">
                <a:cs typeface="Arial" panose="020B0604020202020204" pitchFamily="34" charset="0"/>
              </a:rPr>
              <a:t>Al(OH)</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a:cs typeface="Arial" panose="020B0604020202020204" pitchFamily="34" charset="0"/>
                <a:sym typeface="Symbol" pitchFamily="18" charset="2"/>
              </a:rPr>
              <a:t></a:t>
            </a:r>
            <a:r>
              <a:rPr lang="en-GB" altLang="en-US" sz="2000" dirty="0">
                <a:cs typeface="Arial" panose="020B0604020202020204" pitchFamily="34" charset="0"/>
              </a:rPr>
              <a:t> </a:t>
            </a:r>
            <a:r>
              <a:rPr lang="en-GB" altLang="en-US" sz="2000" dirty="0" err="1">
                <a:cs typeface="Arial" panose="020B0604020202020204" pitchFamily="34" charset="0"/>
              </a:rPr>
              <a:t>AlO</a:t>
            </a:r>
            <a:r>
              <a:rPr lang="en-GB" altLang="en-US" sz="2000" dirty="0">
                <a:cs typeface="Arial" panose="020B0604020202020204" pitchFamily="34" charset="0"/>
              </a:rPr>
              <a:t>(OH) + H</a:t>
            </a:r>
            <a:r>
              <a:rPr lang="en-GB" altLang="en-US" sz="2000" baseline="-25000" dirty="0">
                <a:cs typeface="Arial" panose="020B0604020202020204" pitchFamily="34" charset="0"/>
              </a:rPr>
              <a:t>2</a:t>
            </a:r>
            <a:r>
              <a:rPr lang="en-GB" altLang="en-US" sz="2000" dirty="0">
                <a:cs typeface="Arial" panose="020B0604020202020204" pitchFamily="34" charset="0"/>
              </a:rPr>
              <a:t>O</a:t>
            </a:r>
          </a:p>
          <a:p>
            <a:endParaRPr lang="cs-CZ" altLang="en-US" sz="800" dirty="0">
              <a:cs typeface="Arial" panose="020B0604020202020204" pitchFamily="34" charset="0"/>
            </a:endParaRPr>
          </a:p>
          <a:p>
            <a:r>
              <a:rPr lang="cs-CZ" altLang="en-US" sz="2000" dirty="0">
                <a:cs typeface="Arial" panose="020B0604020202020204" pitchFamily="34" charset="0"/>
              </a:rPr>
              <a:t>a</a:t>
            </a:r>
            <a:r>
              <a:rPr lang="en-GB" altLang="en-US" sz="2000" dirty="0">
                <a:cs typeface="Arial" panose="020B0604020202020204" pitchFamily="34" charset="0"/>
              </a:rPr>
              <a:t> </a:t>
            </a:r>
            <a:r>
              <a:rPr lang="en-GB" altLang="en-US" sz="2000" dirty="0" err="1">
                <a:cs typeface="Arial" panose="020B0604020202020204" pitchFamily="34" charset="0"/>
              </a:rPr>
              <a:t>tepelnou</a:t>
            </a:r>
            <a:r>
              <a:rPr lang="en-GB" altLang="en-US" sz="2000" dirty="0">
                <a:cs typeface="Arial" panose="020B0604020202020204" pitchFamily="34" charset="0"/>
              </a:rPr>
              <a:t> </a:t>
            </a:r>
            <a:r>
              <a:rPr lang="en-GB" altLang="en-US" sz="2000" dirty="0" err="1">
                <a:cs typeface="Arial" panose="020B0604020202020204" pitchFamily="34" charset="0"/>
              </a:rPr>
              <a:t>dehydratací</a:t>
            </a:r>
            <a:r>
              <a:rPr lang="en-GB" altLang="en-US" sz="2000" dirty="0">
                <a:cs typeface="Arial" panose="020B0604020202020204" pitchFamily="34" charset="0"/>
              </a:rPr>
              <a:t> </a:t>
            </a:r>
            <a:r>
              <a:rPr lang="en-GB" altLang="en-US" sz="2000" dirty="0" err="1">
                <a:cs typeface="Arial" panose="020B0604020202020204" pitchFamily="34" charset="0"/>
              </a:rPr>
              <a:t>dále</a:t>
            </a:r>
            <a:r>
              <a:rPr lang="en-GB" altLang="en-US" sz="2000" dirty="0">
                <a:cs typeface="Arial" panose="020B0604020202020204" pitchFamily="34" charset="0"/>
              </a:rPr>
              <a:t> </a:t>
            </a:r>
            <a:r>
              <a:rPr lang="en-GB" altLang="en-US" sz="2000" dirty="0" err="1">
                <a:cs typeface="Arial" panose="020B0604020202020204" pitchFamily="34" charset="0"/>
              </a:rPr>
              <a:t>až</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p>
          <a:p>
            <a:pPr algn="just"/>
            <a:endParaRPr lang="cs-CZ" sz="2000" dirty="0">
              <a:cs typeface="Arial" panose="020B0604020202020204" pitchFamily="34" charset="0"/>
            </a:endParaRPr>
          </a:p>
          <a:p>
            <a:pPr algn="just"/>
            <a:r>
              <a:rPr lang="cs-CZ" sz="2000" dirty="0">
                <a:cs typeface="Arial" panose="020B0604020202020204" pitchFamily="34" charset="0"/>
              </a:rPr>
              <a:t>   </a:t>
            </a:r>
          </a:p>
        </p:txBody>
      </p:sp>
      <p:pic>
        <p:nvPicPr>
          <p:cNvPr id="3" name="Picture 4" descr="Aluminum hydrolysis reactions and solubility constants for ...">
            <a:extLst>
              <a:ext uri="{FF2B5EF4-FFF2-40B4-BE49-F238E27FC236}">
                <a16:creationId xmlns:a16="http://schemas.microsoft.com/office/drawing/2014/main" id="{898887E8-B1E0-4E37-8D6A-200227019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51" y="4692126"/>
            <a:ext cx="4145216" cy="10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3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DD8CC872-7A70-417A-9F91-C3CB2224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696200" cy="4906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B9EF24B5-02B0-476C-9947-D9B5BDA83728}"/>
              </a:ext>
            </a:extLst>
          </p:cNvPr>
          <p:cNvSpPr txBox="1"/>
          <p:nvPr/>
        </p:nvSpPr>
        <p:spPr>
          <a:xfrm>
            <a:off x="228600" y="5156701"/>
            <a:ext cx="8686800" cy="1323439"/>
          </a:xfrm>
          <a:prstGeom prst="rect">
            <a:avLst/>
          </a:prstGeom>
          <a:noFill/>
        </p:spPr>
        <p:txBody>
          <a:bodyPr wrap="square">
            <a:spAutoFit/>
          </a:bodyPr>
          <a:lstStyle/>
          <a:p>
            <a:pPr algn="just"/>
            <a:r>
              <a:rPr lang="cs-CZ" sz="2000" dirty="0">
                <a:cs typeface="Arial" panose="020B0604020202020204" pitchFamily="34" charset="0"/>
              </a:rPr>
              <a:t>Hydroxid hlinitý se používá jako </a:t>
            </a:r>
            <a:r>
              <a:rPr lang="cs-CZ" sz="2000" u="sng" dirty="0">
                <a:cs typeface="Arial" panose="020B0604020202020204" pitchFamily="34" charset="0"/>
              </a:rPr>
              <a:t>adjuvans ve vakcínách</a:t>
            </a:r>
            <a:r>
              <a:rPr lang="cs-CZ" sz="2000" dirty="0">
                <a:cs typeface="Arial" panose="020B0604020202020204" pitchFamily="34" charset="0"/>
              </a:rPr>
              <a:t> a jako </a:t>
            </a:r>
            <a:r>
              <a:rPr lang="cs-CZ" sz="2000" u="sng" dirty="0" err="1">
                <a:cs typeface="Arial" panose="020B0604020202020204" pitchFamily="34" charset="0"/>
              </a:rPr>
              <a:t>antacidum</a:t>
            </a:r>
            <a:r>
              <a:rPr lang="cs-CZ" sz="2000" dirty="0">
                <a:cs typeface="Arial" panose="020B0604020202020204" pitchFamily="34" charset="0"/>
              </a:rPr>
              <a:t> a také jako </a:t>
            </a:r>
            <a:r>
              <a:rPr lang="cs-CZ" sz="2000" u="sng" dirty="0">
                <a:cs typeface="Arial" panose="020B0604020202020204" pitchFamily="34" charset="0"/>
              </a:rPr>
              <a:t>stabilizátor glazur</a:t>
            </a:r>
            <a:r>
              <a:rPr lang="cs-CZ" sz="2000" dirty="0">
                <a:cs typeface="Arial" panose="020B0604020202020204" pitchFamily="34" charset="0"/>
              </a:rPr>
              <a:t>, zejména pro výpal v pecích na dřevo. </a:t>
            </a:r>
          </a:p>
          <a:p>
            <a:pPr algn="just"/>
            <a:endParaRPr lang="cs-CZ" sz="2000" dirty="0">
              <a:cs typeface="Arial" panose="020B0604020202020204" pitchFamily="34" charset="0"/>
            </a:endParaRPr>
          </a:p>
          <a:p>
            <a:pPr algn="just"/>
            <a:r>
              <a:rPr lang="cs-CZ" sz="2000" dirty="0">
                <a:cs typeface="Arial" panose="020B0604020202020204" pitchFamily="34" charset="0"/>
              </a:rPr>
              <a:t>Ve vodárenství se využívá k </a:t>
            </a:r>
            <a:r>
              <a:rPr lang="cs-CZ" sz="2000" u="sng" dirty="0">
                <a:cs typeface="Arial" panose="020B0604020202020204" pitchFamily="34" charset="0"/>
              </a:rPr>
              <a:t>čiření vody </a:t>
            </a:r>
            <a:r>
              <a:rPr lang="cs-CZ" sz="2000" dirty="0">
                <a:cs typeface="Arial" panose="020B0604020202020204" pitchFamily="34" charset="0"/>
              </a:rPr>
              <a:t>(jedna z operací při výrobě pitné vody). </a:t>
            </a:r>
          </a:p>
        </p:txBody>
      </p:sp>
      <p:pic>
        <p:nvPicPr>
          <p:cNvPr id="7180" name="Picture 12" descr="the amphoteric nature of aluminium and chromium hydroxides">
            <a:extLst>
              <a:ext uri="{FF2B5EF4-FFF2-40B4-BE49-F238E27FC236}">
                <a16:creationId xmlns:a16="http://schemas.microsoft.com/office/drawing/2014/main" id="{04468DFA-32CF-42BF-A8ED-A1FDEEFD9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3" y="3941580"/>
            <a:ext cx="41910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ydrolysis - Simple English Wikipedia, the free encyclopedia">
            <a:extLst>
              <a:ext uri="{FF2B5EF4-FFF2-40B4-BE49-F238E27FC236}">
                <a16:creationId xmlns:a16="http://schemas.microsoft.com/office/drawing/2014/main" id="{AEB769F2-85DC-4B4D-AC4E-D1327C331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3" y="3231877"/>
            <a:ext cx="3745306" cy="4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5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872310"/>
            <a:ext cx="8839200" cy="3108543"/>
          </a:xfrm>
          <a:prstGeom prst="rect">
            <a:avLst/>
          </a:prstGeom>
        </p:spPr>
        <p:txBody>
          <a:bodyPr wrap="square">
            <a:spAutoFit/>
          </a:bodyPr>
          <a:lstStyle/>
          <a:p>
            <a:r>
              <a:rPr lang="cs-CZ" sz="2000" dirty="0">
                <a:cs typeface="Arial" panose="020B0604020202020204" pitchFamily="34" charset="0"/>
              </a:rPr>
              <a:t>Bor se vyskytuje v třech modifikacích, základem jejich struktury je </a:t>
            </a:r>
            <a:r>
              <a:rPr lang="cs-CZ" sz="2000" u="sng" dirty="0">
                <a:cs typeface="Arial" panose="020B0604020202020204" pitchFamily="34" charset="0"/>
              </a:rPr>
              <a:t>ikosaedr B</a:t>
            </a:r>
            <a:r>
              <a:rPr lang="cs-CZ" sz="2000" u="sng" baseline="-25000" dirty="0">
                <a:cs typeface="Arial" panose="020B0604020202020204" pitchFamily="34" charset="0"/>
              </a:rPr>
              <a:t>12</a:t>
            </a:r>
            <a:r>
              <a:rPr lang="cs-CZ" sz="2000" dirty="0">
                <a:cs typeface="Arial" panose="020B0604020202020204" pitchFamily="34" charset="0"/>
              </a:rPr>
              <a:t>. Atomy boru jsou v ikosaedru pospojované se sousedy 5 </a:t>
            </a:r>
            <a:r>
              <a:rPr lang="cs-CZ" sz="2000" dirty="0" err="1">
                <a:cs typeface="Arial" panose="020B0604020202020204" pitchFamily="34" charset="0"/>
              </a:rPr>
              <a:t>delokalizovanými</a:t>
            </a:r>
            <a:r>
              <a:rPr lang="cs-CZ" sz="2000" dirty="0">
                <a:cs typeface="Arial" panose="020B0604020202020204" pitchFamily="34" charset="0"/>
              </a:rPr>
              <a:t> vazbami. Jednotlivé modifikace se liší uspořádáním ikosaedrů v krystalické struktuře, </a:t>
            </a:r>
            <a:r>
              <a:rPr lang="cs-CZ" sz="2000" dirty="0" err="1">
                <a:cs typeface="Arial" panose="020B0604020202020204" pitchFamily="34" charset="0"/>
              </a:rPr>
              <a:t>případne</a:t>
            </a:r>
            <a:r>
              <a:rPr lang="cs-CZ" sz="2000" dirty="0">
                <a:cs typeface="Arial" panose="020B0604020202020204" pitchFamily="34" charset="0"/>
              </a:rPr>
              <a:t> i přítomností i jiných seskupení (B</a:t>
            </a:r>
            <a:r>
              <a:rPr lang="cs-CZ" sz="2000" baseline="-25000" dirty="0">
                <a:cs typeface="Arial" panose="020B0604020202020204" pitchFamily="34" charset="0"/>
              </a:rPr>
              <a:t>6</a:t>
            </a:r>
            <a:r>
              <a:rPr lang="cs-CZ" sz="2000" dirty="0">
                <a:cs typeface="Arial" panose="020B0604020202020204" pitchFamily="34" charset="0"/>
              </a:rPr>
              <a:t>, B</a:t>
            </a:r>
            <a:r>
              <a:rPr lang="cs-CZ" sz="2000" baseline="-25000" dirty="0">
                <a:cs typeface="Arial" panose="020B0604020202020204" pitchFamily="34" charset="0"/>
              </a:rPr>
              <a:t>10</a:t>
            </a:r>
            <a:r>
              <a:rPr lang="cs-CZ" sz="2000" dirty="0">
                <a:cs typeface="Arial" panose="020B0604020202020204" pitchFamily="34" charset="0"/>
              </a:rPr>
              <a:t>), nebo i přítomností jednotlivých atomů boru. </a:t>
            </a:r>
          </a:p>
          <a:p>
            <a:endParaRPr lang="cs-CZ" sz="800" dirty="0">
              <a:cs typeface="Arial" panose="020B0604020202020204" pitchFamily="34" charset="0"/>
            </a:endParaRPr>
          </a:p>
          <a:p>
            <a:r>
              <a:rPr lang="cs-CZ" sz="2000" b="1" dirty="0">
                <a:cs typeface="Arial" panose="020B0604020202020204" pitchFamily="34" charset="0"/>
              </a:rPr>
              <a:t>Krystalický bor </a:t>
            </a:r>
            <a:r>
              <a:rPr lang="cs-CZ" sz="2000" dirty="0">
                <a:cs typeface="Arial" panose="020B0604020202020204" pitchFamily="34" charset="0"/>
              </a:rPr>
              <a:t>je mimořádně tvrdý a má vysoké teploty tání a varu. Má </a:t>
            </a:r>
            <a:r>
              <a:rPr lang="cs-CZ" sz="2000" dirty="0" err="1">
                <a:cs typeface="Arial" panose="020B0604020202020204" pitchFamily="34" charset="0"/>
              </a:rPr>
              <a:t>šed</a:t>
            </a:r>
            <a:r>
              <a:rPr lang="en-US" sz="2000" dirty="0">
                <a:cs typeface="Arial" panose="020B0604020202020204" pitchFamily="34" charset="0"/>
              </a:rPr>
              <a:t>o</a:t>
            </a:r>
            <a:r>
              <a:rPr lang="cs-CZ" sz="2000" dirty="0">
                <a:cs typeface="Arial" panose="020B0604020202020204" pitchFamily="34" charset="0"/>
              </a:rPr>
              <a:t>černou baru a kovový lesk. </a:t>
            </a:r>
          </a:p>
          <a:p>
            <a:endParaRPr lang="cs-CZ" sz="800" dirty="0">
              <a:cs typeface="Arial" panose="020B0604020202020204" pitchFamily="34" charset="0"/>
            </a:endParaRPr>
          </a:p>
          <a:p>
            <a:r>
              <a:rPr lang="cs-CZ" sz="2000" b="1" dirty="0">
                <a:cs typeface="Arial" panose="020B0604020202020204" pitchFamily="34" charset="0"/>
              </a:rPr>
              <a:t>Amorfní bor</a:t>
            </a:r>
            <a:r>
              <a:rPr lang="cs-CZ" sz="2000" dirty="0">
                <a:cs typeface="Arial" panose="020B0604020202020204" pitchFamily="34" charset="0"/>
              </a:rPr>
              <a:t> je hnědá práškovitá tuhá látka, jejíž hustota je nižší než hustota krystalické formy. </a:t>
            </a:r>
          </a:p>
        </p:txBody>
      </p:sp>
      <p:pic>
        <p:nvPicPr>
          <p:cNvPr id="102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4340930"/>
            <a:ext cx="159587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9/9f/Brown-boron.jpg/330px-Brown-bor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32" y="4431418"/>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r (β-rhombohedr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956" y="4431418"/>
            <a:ext cx="2986088" cy="2234164"/>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4069348" y="184267"/>
            <a:ext cx="707245" cy="523220"/>
          </a:xfrm>
          <a:prstGeom prst="rect">
            <a:avLst/>
          </a:prstGeom>
        </p:spPr>
        <p:txBody>
          <a:bodyPr wrap="none">
            <a:spAutoFit/>
          </a:bodyPr>
          <a:lstStyle/>
          <a:p>
            <a:r>
              <a:rPr lang="en-GB" altLang="en-US" sz="2800" b="1" dirty="0" err="1">
                <a:cs typeface="Arial" panose="020B0604020202020204" pitchFamily="34" charset="0"/>
              </a:rPr>
              <a:t>Bor</a:t>
            </a:r>
            <a:endParaRPr lang="en-GB" altLang="en-US" sz="2800" dirty="0">
              <a:cs typeface="Arial" panose="020B0604020202020204" pitchFamily="34" charset="0"/>
            </a:endParaRPr>
          </a:p>
        </p:txBody>
      </p:sp>
    </p:spTree>
    <p:extLst>
      <p:ext uri="{BB962C8B-B14F-4D97-AF65-F5344CB8AC3E}">
        <p14:creationId xmlns:p14="http://schemas.microsoft.com/office/powerpoint/2010/main" val="2803963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76200" y="304800"/>
            <a:ext cx="8915400" cy="6477000"/>
          </a:xfrm>
        </p:spPr>
        <p:txBody>
          <a:bodyPr>
            <a:normAutofit/>
          </a:bodyPr>
          <a:lstStyle/>
          <a:p>
            <a:pPr algn="just" eaLnBrk="1" hangingPunct="1">
              <a:buFont typeface="Wingdings" pitchFamily="2" charset="2"/>
              <a:buNone/>
            </a:pPr>
            <a:r>
              <a:rPr lang="cs-CZ" altLang="en-US" sz="2000" b="1" dirty="0">
                <a:cs typeface="Arial" panose="020B0604020202020204" pitchFamily="34" charset="0"/>
              </a:rPr>
              <a:t>Oxid hlinitý </a:t>
            </a:r>
            <a:r>
              <a:rPr lang="en-GB" altLang="en-US" sz="2000" b="1" dirty="0">
                <a:cs typeface="Arial" panose="020B0604020202020204" pitchFamily="34" charset="0"/>
              </a:rPr>
              <a:t>Al</a:t>
            </a:r>
            <a:r>
              <a:rPr lang="en-GB" altLang="en-US" sz="2000" b="1" baseline="-25000" dirty="0">
                <a:cs typeface="Arial" panose="020B0604020202020204" pitchFamily="34" charset="0"/>
              </a:rPr>
              <a:t>2</a:t>
            </a:r>
            <a:r>
              <a:rPr lang="en-GB" altLang="en-US" sz="2000" b="1" dirty="0">
                <a:cs typeface="Arial" panose="020B0604020202020204" pitchFamily="34" charset="0"/>
              </a:rPr>
              <a:t>O</a:t>
            </a:r>
            <a:r>
              <a:rPr lang="en-GB" altLang="en-US" sz="2000" b="1" baseline="-25000" dirty="0">
                <a:cs typeface="Arial" panose="020B0604020202020204" pitchFamily="34" charset="0"/>
              </a:rPr>
              <a:t>3</a:t>
            </a:r>
            <a:endParaRPr lang="cs-CZ" altLang="en-US" sz="2000" b="1" dirty="0">
              <a:cs typeface="Arial" panose="020B0604020202020204" pitchFamily="34" charset="0"/>
            </a:endParaRPr>
          </a:p>
          <a:p>
            <a:pPr marL="0" indent="0" algn="just">
              <a:buNone/>
            </a:pPr>
            <a:r>
              <a:rPr lang="cs-CZ" sz="800" dirty="0">
                <a:cs typeface="Arial" panose="020B0604020202020204" pitchFamily="34" charset="0"/>
              </a:rPr>
              <a:t> </a:t>
            </a:r>
          </a:p>
          <a:p>
            <a:pPr marL="0" indent="0" algn="just">
              <a:buNone/>
            </a:pPr>
            <a:r>
              <a:rPr lang="cs-CZ" sz="2000" dirty="0">
                <a:cs typeface="Arial" panose="020B0604020202020204" pitchFamily="34" charset="0"/>
              </a:rPr>
              <a:t>  bílá prášková látka, </a:t>
            </a:r>
            <a:r>
              <a:rPr lang="cs-CZ" sz="2000" u="sng" dirty="0">
                <a:cs typeface="Arial" panose="020B0604020202020204" pitchFamily="34" charset="0"/>
              </a:rPr>
              <a:t>ve vodě je nerozpustná, ale bobtná za vzniku hydroxidu hlinitého</a:t>
            </a:r>
            <a:r>
              <a:rPr lang="cs-CZ" sz="2000" dirty="0">
                <a:cs typeface="Arial" panose="020B0604020202020204" pitchFamily="34" charset="0"/>
              </a:rPr>
              <a:t>. Oxid hlinitý má </a:t>
            </a:r>
            <a:r>
              <a:rPr lang="cs-CZ" sz="2000" u="sng" dirty="0">
                <a:cs typeface="Arial" panose="020B0604020202020204" pitchFamily="34" charset="0"/>
              </a:rPr>
              <a:t>amfoterní povahu</a:t>
            </a:r>
            <a:r>
              <a:rPr lang="cs-CZ" sz="2000" dirty="0">
                <a:cs typeface="Arial" panose="020B0604020202020204" pitchFamily="34" charset="0"/>
              </a:rPr>
              <a:t>, působením kyselin se rozpouští za vzniku solí hlinitých a působením zásad tvoří hlinitany. Má vysokou teplotu tání a varu a velmi vysokou tvrdost.</a:t>
            </a:r>
          </a:p>
          <a:p>
            <a:pPr marL="0" indent="0" algn="just">
              <a:buNone/>
            </a:pPr>
            <a:r>
              <a:rPr lang="cs-CZ" sz="2000" dirty="0">
                <a:cs typeface="Arial" panose="020B0604020202020204" pitchFamily="34" charset="0"/>
              </a:rPr>
              <a:t>  Krystaluje v několika modifikacích bezvodých a několika modifikacích hydratovaných, např. </a:t>
            </a:r>
            <a:r>
              <a:rPr lang="en-GB" altLang="en-US" sz="2000" i="1" dirty="0" err="1">
                <a:cs typeface="Arial" panose="020B0604020202020204" pitchFamily="34" charset="0"/>
              </a:rPr>
              <a:t>šesterečná</a:t>
            </a:r>
            <a:r>
              <a:rPr lang="en-GB" altLang="en-US" sz="2000" dirty="0">
                <a:cs typeface="Arial" panose="020B0604020202020204" pitchFamily="34" charset="0"/>
              </a:rPr>
              <a:t> (</a:t>
            </a:r>
            <a:r>
              <a:rPr lang="en-GB" altLang="en-US" sz="2000" dirty="0" err="1">
                <a:cs typeface="Arial" panose="020B0604020202020204" pitchFamily="34" charset="0"/>
              </a:rPr>
              <a:t>korundová</a:t>
            </a:r>
            <a:r>
              <a:rPr lang="en-GB" altLang="en-US" sz="2000" dirty="0">
                <a:cs typeface="Arial" panose="020B0604020202020204" pitchFamily="34" charset="0"/>
              </a:rPr>
              <a:t>), </a:t>
            </a:r>
            <a:r>
              <a:rPr lang="en-GB" altLang="en-US" sz="2000" dirty="0" err="1">
                <a:cs typeface="Arial" panose="020B0604020202020204" pitchFamily="34" charset="0"/>
              </a:rPr>
              <a:t>tvrdá</a:t>
            </a:r>
            <a:r>
              <a:rPr lang="en-GB" altLang="en-US" sz="2000" dirty="0">
                <a:cs typeface="Arial" panose="020B0604020202020204" pitchFamily="34" charset="0"/>
              </a:rPr>
              <a:t>, </a:t>
            </a:r>
            <a:r>
              <a:rPr lang="en-GB" altLang="en-US" sz="2000" dirty="0" err="1">
                <a:cs typeface="Arial" panose="020B0604020202020204" pitchFamily="34" charset="0"/>
              </a:rPr>
              <a:t>velmi</a:t>
            </a:r>
            <a:r>
              <a:rPr lang="en-GB" altLang="en-US" sz="2000" dirty="0">
                <a:cs typeface="Arial" panose="020B0604020202020204" pitchFamily="34" charset="0"/>
              </a:rPr>
              <a:t> </a:t>
            </a:r>
            <a:r>
              <a:rPr lang="en-GB" altLang="en-US" sz="2000" dirty="0" err="1">
                <a:cs typeface="Arial" panose="020B0604020202020204" pitchFamily="34" charset="0"/>
              </a:rPr>
              <a:t>odolná</a:t>
            </a:r>
            <a:r>
              <a:rPr lang="en-GB" altLang="en-US" sz="2000" dirty="0">
                <a:cs typeface="Arial" panose="020B0604020202020204" pitchFamily="34" charset="0"/>
              </a:rPr>
              <a:t> </a:t>
            </a:r>
            <a:r>
              <a:rPr lang="en-GB" altLang="en-US" sz="2000" dirty="0" err="1">
                <a:cs typeface="Arial" panose="020B0604020202020204" pitchFamily="34" charset="0"/>
              </a:rPr>
              <a:t>vůči</a:t>
            </a:r>
            <a:r>
              <a:rPr lang="en-GB" altLang="en-US" sz="2000" dirty="0">
                <a:cs typeface="Arial" panose="020B0604020202020204" pitchFamily="34" charset="0"/>
              </a:rPr>
              <a:t> </a:t>
            </a:r>
            <a:r>
              <a:rPr lang="en-GB" altLang="en-US" sz="2000" dirty="0" err="1">
                <a:cs typeface="Arial" panose="020B0604020202020204" pitchFamily="34" charset="0"/>
              </a:rPr>
              <a:t>hydrataci</a:t>
            </a:r>
            <a:r>
              <a:rPr lang="en-GB" altLang="en-US" sz="2000" dirty="0">
                <a:cs typeface="Arial" panose="020B0604020202020204" pitchFamily="34" charset="0"/>
              </a:rPr>
              <a:t> a </a:t>
            </a:r>
            <a:r>
              <a:rPr lang="en-GB" altLang="en-US" sz="2000" dirty="0" err="1">
                <a:cs typeface="Arial" panose="020B0604020202020204" pitchFamily="34" charset="0"/>
              </a:rPr>
              <a:t>působení</a:t>
            </a:r>
            <a:r>
              <a:rPr lang="en-GB" altLang="en-US" sz="2000" dirty="0">
                <a:cs typeface="Arial" panose="020B0604020202020204" pitchFamily="34" charset="0"/>
              </a:rPr>
              <a:t> </a:t>
            </a:r>
            <a:r>
              <a:rPr lang="en-GB" altLang="en-US" sz="2000" dirty="0" err="1">
                <a:cs typeface="Arial" panose="020B0604020202020204" pitchFamily="34" charset="0"/>
              </a:rPr>
              <a:t>kyselin</a:t>
            </a:r>
            <a:r>
              <a:rPr lang="en-GB" altLang="en-US" sz="2000" dirty="0">
                <a:cs typeface="Arial" panose="020B0604020202020204" pitchFamily="34" charset="0"/>
              </a:rPr>
              <a:t> a </a:t>
            </a:r>
            <a:r>
              <a:rPr lang="en-GB" altLang="en-US" sz="2000" i="1" dirty="0" err="1">
                <a:cs typeface="Arial" panose="020B0604020202020204" pitchFamily="34" charset="0"/>
              </a:rPr>
              <a:t>krychlová</a:t>
            </a:r>
            <a:r>
              <a:rPr lang="en-GB" altLang="en-US" sz="2000" dirty="0">
                <a:cs typeface="Arial" panose="020B0604020202020204" pitchFamily="34" charset="0"/>
              </a:rPr>
              <a:t>, </a:t>
            </a:r>
            <a:r>
              <a:rPr lang="en-GB" altLang="en-US" sz="2000" dirty="0" err="1">
                <a:cs typeface="Arial" panose="020B0604020202020204" pitchFamily="34" charset="0"/>
              </a:rPr>
              <a:t>snadno</a:t>
            </a:r>
            <a:r>
              <a:rPr lang="en-GB" altLang="en-US" sz="2000" dirty="0">
                <a:cs typeface="Arial" panose="020B0604020202020204" pitchFamily="34" charset="0"/>
              </a:rPr>
              <a:t> </a:t>
            </a:r>
            <a:r>
              <a:rPr lang="en-GB" altLang="en-US" sz="2000" dirty="0" err="1">
                <a:cs typeface="Arial" panose="020B0604020202020204" pitchFamily="34" charset="0"/>
              </a:rPr>
              <a:t>přijímá</a:t>
            </a:r>
            <a:r>
              <a:rPr lang="en-GB" altLang="en-US" sz="2000" dirty="0">
                <a:cs typeface="Arial" panose="020B0604020202020204" pitchFamily="34" charset="0"/>
              </a:rPr>
              <a:t> H</a:t>
            </a:r>
            <a:r>
              <a:rPr lang="en-GB" altLang="en-US" sz="2000" baseline="-25000" dirty="0">
                <a:cs typeface="Arial" panose="020B0604020202020204" pitchFamily="34" charset="0"/>
              </a:rPr>
              <a:t>2</a:t>
            </a:r>
            <a:r>
              <a:rPr lang="en-GB" altLang="en-US" sz="2000" dirty="0">
                <a:cs typeface="Arial" panose="020B0604020202020204" pitchFamily="34" charset="0"/>
              </a:rPr>
              <a:t>O a </a:t>
            </a:r>
            <a:r>
              <a:rPr lang="en-GB" altLang="en-US" sz="2000" dirty="0" err="1">
                <a:cs typeface="Arial" panose="020B0604020202020204" pitchFamily="34" charset="0"/>
              </a:rPr>
              <a:t>rozpouští</a:t>
            </a:r>
            <a:r>
              <a:rPr lang="en-GB" altLang="en-US" sz="2000" dirty="0">
                <a:cs typeface="Arial" panose="020B0604020202020204" pitchFamily="34" charset="0"/>
              </a:rPr>
              <a:t> se v </a:t>
            </a:r>
            <a:r>
              <a:rPr lang="en-GB" altLang="en-US" sz="2000" dirty="0" err="1">
                <a:cs typeface="Arial" panose="020B0604020202020204" pitchFamily="34" charset="0"/>
              </a:rPr>
              <a:t>kyselinách</a:t>
            </a:r>
            <a:r>
              <a:rPr lang="cs-CZ" altLang="en-US" sz="2000" dirty="0">
                <a:cs typeface="Arial" panose="020B0604020202020204" pitchFamily="34" charset="0"/>
              </a:rPr>
              <a:t>.</a:t>
            </a:r>
          </a:p>
          <a:p>
            <a:pPr marL="0" indent="0" algn="just">
              <a:buNone/>
            </a:pPr>
            <a:r>
              <a:rPr lang="cs-CZ" sz="2000" dirty="0">
                <a:cs typeface="Arial" panose="020B0604020202020204" pitchFamily="34" charset="0"/>
              </a:rPr>
              <a:t>   M</a:t>
            </a:r>
            <a:r>
              <a:rPr lang="en-GB" altLang="en-US" sz="2000" dirty="0">
                <a:cs typeface="Arial" panose="020B0604020202020204" pitchFamily="34" charset="0"/>
              </a:rPr>
              <a:t>á </a:t>
            </a:r>
            <a:r>
              <a:rPr lang="en-GB" altLang="en-US" sz="2000" dirty="0" err="1">
                <a:cs typeface="Arial" panose="020B0604020202020204" pitchFamily="34" charset="0"/>
              </a:rPr>
              <a:t>vysokou</a:t>
            </a:r>
            <a:r>
              <a:rPr lang="en-GB" altLang="en-US" sz="2000" dirty="0">
                <a:cs typeface="Arial" panose="020B0604020202020204" pitchFamily="34" charset="0"/>
              </a:rPr>
              <a:t> </a:t>
            </a:r>
            <a:r>
              <a:rPr lang="en-GB" altLang="en-US" sz="2000" u="sng" dirty="0" err="1">
                <a:cs typeface="Arial" panose="020B0604020202020204" pitchFamily="34" charset="0"/>
              </a:rPr>
              <a:t>adsorpční</a:t>
            </a:r>
            <a:r>
              <a:rPr lang="en-GB" altLang="en-US" sz="2000" u="sng" dirty="0">
                <a:cs typeface="Arial" panose="020B0604020202020204" pitchFamily="34" charset="0"/>
              </a:rPr>
              <a:t> </a:t>
            </a:r>
            <a:r>
              <a:rPr lang="en-GB" altLang="en-US" sz="2000" u="sng" dirty="0" err="1">
                <a:cs typeface="Arial" panose="020B0604020202020204" pitchFamily="34" charset="0"/>
              </a:rPr>
              <a:t>schopnost</a:t>
            </a:r>
            <a:r>
              <a:rPr lang="en-GB" altLang="en-US" sz="2000" dirty="0">
                <a:cs typeface="Arial" panose="020B0604020202020204" pitchFamily="34" charset="0"/>
              </a:rPr>
              <a:t>, </a:t>
            </a:r>
            <a:r>
              <a:rPr lang="cs-CZ" altLang="en-US" sz="2000" dirty="0">
                <a:cs typeface="Arial" panose="020B0604020202020204" pitchFamily="34" charset="0"/>
              </a:rPr>
              <a:t>t</a:t>
            </a:r>
            <a:r>
              <a:rPr lang="en-GB" altLang="en-US" sz="2000" dirty="0">
                <a:cs typeface="Arial" panose="020B0604020202020204" pitchFamily="34" charset="0"/>
              </a:rPr>
              <a:t>é se </a:t>
            </a:r>
            <a:r>
              <a:rPr lang="en-GB" altLang="en-US" sz="2000" dirty="0" err="1">
                <a:cs typeface="Arial" panose="020B0604020202020204" pitchFamily="34" charset="0"/>
              </a:rPr>
              <a:t>využívá</a:t>
            </a:r>
            <a:r>
              <a:rPr lang="cs-CZ" altLang="en-US" sz="2000" dirty="0">
                <a:cs typeface="Arial" panose="020B0604020202020204" pitchFamily="34" charset="0"/>
              </a:rPr>
              <a:t> např.</a:t>
            </a:r>
            <a:r>
              <a:rPr lang="en-GB" altLang="en-US" sz="2000" dirty="0">
                <a:cs typeface="Arial" panose="020B0604020202020204" pitchFamily="34" charset="0"/>
              </a:rPr>
              <a:t> v </a:t>
            </a:r>
            <a:r>
              <a:rPr lang="en-GB" altLang="en-US" sz="2000" dirty="0" err="1">
                <a:cs typeface="Arial" panose="020B0604020202020204" pitchFamily="34" charset="0"/>
              </a:rPr>
              <a:t>chromatografii</a:t>
            </a:r>
            <a:r>
              <a:rPr lang="cs-CZ" altLang="en-US" sz="2000" dirty="0">
                <a:cs typeface="Arial" panose="020B0604020202020204" pitchFamily="34" charset="0"/>
              </a:rPr>
              <a:t> (</a:t>
            </a:r>
            <a:r>
              <a:rPr lang="cs-CZ" altLang="en-US" sz="2000" dirty="0" err="1">
                <a:cs typeface="Arial" panose="020B0604020202020204" pitchFamily="34" charset="0"/>
              </a:rPr>
              <a:t>A</a:t>
            </a:r>
            <a:r>
              <a:rPr lang="cs-CZ" sz="2000" dirty="0" err="1">
                <a:cs typeface="Arial" panose="020B0604020202020204" pitchFamily="34" charset="0"/>
              </a:rPr>
              <a:t>lumina</a:t>
            </a:r>
            <a:r>
              <a:rPr lang="cs-CZ" sz="2000" dirty="0">
                <a:cs typeface="Arial" panose="020B0604020202020204" pitchFamily="34" charset="0"/>
              </a:rPr>
              <a:t>).</a:t>
            </a:r>
            <a:endParaRPr lang="en-GB" altLang="en-US" sz="2000" dirty="0">
              <a:cs typeface="Arial" panose="020B0604020202020204" pitchFamily="34" charset="0"/>
            </a:endParaRPr>
          </a:p>
          <a:p>
            <a:pPr marL="0" indent="0" algn="just">
              <a:buNone/>
            </a:pPr>
            <a:endParaRPr lang="cs-CZ" altLang="en-US" sz="2000" dirty="0">
              <a:cs typeface="Arial" panose="020B0604020202020204" pitchFamily="34" charset="0"/>
            </a:endParaRPr>
          </a:p>
          <a:p>
            <a:pPr marL="0" indent="0" algn="just">
              <a:buNone/>
            </a:pPr>
            <a:r>
              <a:rPr lang="cs-CZ" sz="2000" b="1" dirty="0">
                <a:cs typeface="Arial" panose="020B0604020202020204" pitchFamily="34" charset="0"/>
              </a:rPr>
              <a:t>  Korund</a:t>
            </a:r>
            <a:r>
              <a:rPr lang="cs-CZ" sz="2000" dirty="0">
                <a:cs typeface="Arial" panose="020B0604020202020204" pitchFamily="34" charset="0"/>
              </a:rPr>
              <a:t> je nejčastěji přirozeně se vyskytující krystalická forma oxidu hlinitého. Mnohem méně běžné </a:t>
            </a:r>
            <a:r>
              <a:rPr lang="cs-CZ" sz="2000" b="1" dirty="0">
                <a:cs typeface="Arial" panose="020B0604020202020204" pitchFamily="34" charset="0"/>
              </a:rPr>
              <a:t>rubíny</a:t>
            </a:r>
            <a:r>
              <a:rPr lang="cs-CZ" sz="2000" dirty="0">
                <a:cs typeface="Arial" panose="020B0604020202020204" pitchFamily="34" charset="0"/>
              </a:rPr>
              <a:t> a </a:t>
            </a:r>
            <a:r>
              <a:rPr lang="cs-CZ" sz="2000" b="1" dirty="0">
                <a:cs typeface="Arial" panose="020B0604020202020204" pitchFamily="34" charset="0"/>
              </a:rPr>
              <a:t>safíry</a:t>
            </a:r>
            <a:r>
              <a:rPr lang="cs-CZ" sz="2000" dirty="0">
                <a:cs typeface="Arial" panose="020B0604020202020204" pitchFamily="34" charset="0"/>
              </a:rPr>
              <a:t> jsou drahokamy (vděčí za své charakteristické barvy stopám iontů barevných kovů ve své struktuře).</a:t>
            </a:r>
          </a:p>
          <a:p>
            <a:pPr marL="0" indent="0" algn="just">
              <a:buNone/>
            </a:pPr>
            <a:r>
              <a:rPr lang="cs-CZ" sz="2000" dirty="0">
                <a:cs typeface="Arial" panose="020B0604020202020204" pitchFamily="34" charset="0"/>
              </a:rPr>
              <a:t>V přírodě se dále vyskytují také </a:t>
            </a:r>
            <a:r>
              <a:rPr lang="cs-CZ" sz="2000" b="1" dirty="0">
                <a:cs typeface="Arial" panose="020B0604020202020204" pitchFamily="34" charset="0"/>
              </a:rPr>
              <a:t>hydratované</a:t>
            </a:r>
            <a:r>
              <a:rPr lang="cs-CZ" sz="2000" dirty="0">
                <a:cs typeface="Arial" panose="020B0604020202020204" pitchFamily="34" charset="0"/>
              </a:rPr>
              <a:t> podoby oxidu hlinitého: v podobě monohydrátu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H</a:t>
            </a:r>
            <a:r>
              <a:rPr lang="cs-CZ" sz="2000" baseline="-25000" dirty="0">
                <a:cs typeface="Arial" panose="020B0604020202020204" pitchFamily="34" charset="0"/>
              </a:rPr>
              <a:t>2</a:t>
            </a:r>
            <a:r>
              <a:rPr lang="cs-CZ" sz="2000" dirty="0">
                <a:cs typeface="Arial" panose="020B0604020202020204" pitchFamily="34" charset="0"/>
              </a:rPr>
              <a:t>O (nerosty </a:t>
            </a:r>
            <a:r>
              <a:rPr lang="cs-CZ" sz="2000" dirty="0" err="1">
                <a:cs typeface="Arial" panose="020B0604020202020204" pitchFamily="34" charset="0"/>
                <a:hlinkClick r:id="rId2" tooltip="Boehmit (stránka neexistuje)">
                  <a:extLst>
                    <a:ext uri="{A12FA001-AC4F-418D-AE19-62706E023703}">
                      <ahyp:hlinkClr xmlns:ahyp="http://schemas.microsoft.com/office/drawing/2018/hyperlinkcolor" val="tx"/>
                    </a:ext>
                  </a:extLst>
                </a:hlinkClick>
              </a:rPr>
              <a:t>boehmit</a:t>
            </a:r>
            <a:r>
              <a:rPr lang="cs-CZ" sz="2000" dirty="0">
                <a:cs typeface="Arial" panose="020B0604020202020204" pitchFamily="34" charset="0"/>
              </a:rPr>
              <a:t> a </a:t>
            </a:r>
            <a:r>
              <a:rPr lang="cs-CZ" sz="2000" dirty="0">
                <a:cs typeface="Arial" panose="020B0604020202020204" pitchFamily="34" charset="0"/>
                <a:hlinkClick r:id="rId3" tooltip="Diaspor">
                  <a:extLst>
                    <a:ext uri="{A12FA001-AC4F-418D-AE19-62706E023703}">
                      <ahyp:hlinkClr xmlns:ahyp="http://schemas.microsoft.com/office/drawing/2018/hyperlinkcolor" val="tx"/>
                    </a:ext>
                  </a:extLst>
                </a:hlinkClick>
              </a:rPr>
              <a:t>diaspor</a:t>
            </a:r>
            <a:r>
              <a:rPr lang="cs-CZ" sz="2000" dirty="0">
                <a:cs typeface="Arial" panose="020B0604020202020204" pitchFamily="34" charset="0"/>
              </a:rPr>
              <a:t>, které se od sebe liší krystalovou modifikací) a </a:t>
            </a:r>
            <a:r>
              <a:rPr lang="cs-CZ" sz="2000" dirty="0" err="1">
                <a:cs typeface="Arial" panose="020B0604020202020204" pitchFamily="34" charset="0"/>
              </a:rPr>
              <a:t>trihydrátu</a:t>
            </a:r>
            <a:r>
              <a:rPr lang="cs-CZ" sz="2000" dirty="0">
                <a:cs typeface="Arial" panose="020B0604020202020204" pitchFamily="34" charset="0"/>
              </a:rPr>
              <a:t>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•3 H</a:t>
            </a:r>
            <a:r>
              <a:rPr lang="cs-CZ" sz="2000" baseline="-25000" dirty="0">
                <a:cs typeface="Arial" panose="020B0604020202020204" pitchFamily="34" charset="0"/>
              </a:rPr>
              <a:t>2</a:t>
            </a:r>
            <a:r>
              <a:rPr lang="cs-CZ" sz="2000" dirty="0">
                <a:cs typeface="Arial" panose="020B0604020202020204" pitchFamily="34" charset="0"/>
              </a:rPr>
              <a:t>O (</a:t>
            </a:r>
            <a:r>
              <a:rPr lang="cs-CZ" sz="2000" dirty="0" err="1">
                <a:cs typeface="Arial" panose="020B0604020202020204" pitchFamily="34" charset="0"/>
                <a:hlinkClick r:id="rId4" tooltip="Gibbsit (stránka neexistuje)">
                  <a:extLst>
                    <a:ext uri="{A12FA001-AC4F-418D-AE19-62706E023703}">
                      <ahyp:hlinkClr xmlns:ahyp="http://schemas.microsoft.com/office/drawing/2018/hyperlinkcolor" val="tx"/>
                    </a:ext>
                  </a:extLst>
                </a:hlinkClick>
              </a:rPr>
              <a:t>gibbsit</a:t>
            </a:r>
            <a:r>
              <a:rPr lang="cs-CZ" sz="2000" dirty="0">
                <a:cs typeface="Arial" panose="020B0604020202020204" pitchFamily="34" charset="0"/>
              </a:rPr>
              <a:t>). </a:t>
            </a:r>
            <a:r>
              <a:rPr lang="cs-CZ" altLang="en-US" sz="2000" dirty="0">
                <a:cs typeface="Arial" panose="020B0604020202020204" pitchFamily="34" charset="0"/>
              </a:rPr>
              <a:t>	</a:t>
            </a:r>
          </a:p>
        </p:txBody>
      </p:sp>
    </p:spTree>
    <p:extLst>
      <p:ext uri="{BB962C8B-B14F-4D97-AF65-F5344CB8AC3E}">
        <p14:creationId xmlns:p14="http://schemas.microsoft.com/office/powerpoint/2010/main" val="2222464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0500" y="381000"/>
            <a:ext cx="8763000" cy="6247864"/>
          </a:xfrm>
          <a:prstGeom prst="rect">
            <a:avLst/>
          </a:prstGeom>
        </p:spPr>
        <p:txBody>
          <a:bodyPr wrap="square">
            <a:spAutoFit/>
          </a:bodyPr>
          <a:lstStyle/>
          <a:p>
            <a:pPr algn="just"/>
            <a:r>
              <a:rPr lang="cs-CZ" sz="2000" dirty="0">
                <a:cs typeface="Arial" panose="020B0604020202020204" pitchFamily="34" charset="0"/>
              </a:rPr>
              <a:t>  Jelikož je oxid hlinitý chemicky inertní, relativně netoxický a bílý, tak se využívá </a:t>
            </a:r>
            <a:r>
              <a:rPr lang="cs-CZ" sz="2000" dirty="0" err="1">
                <a:cs typeface="Arial" panose="020B0604020202020204" pitchFamily="34" charset="0"/>
              </a:rPr>
              <a:t>využívá</a:t>
            </a:r>
            <a:r>
              <a:rPr lang="cs-CZ" sz="2000" dirty="0">
                <a:cs typeface="Arial" panose="020B0604020202020204" pitchFamily="34" charset="0"/>
              </a:rPr>
              <a:t> jako </a:t>
            </a:r>
            <a:r>
              <a:rPr lang="cs-CZ" sz="2000" b="1" dirty="0">
                <a:cs typeface="Arial" panose="020B0604020202020204" pitchFamily="34" charset="0"/>
              </a:rPr>
              <a:t>plnivo</a:t>
            </a:r>
            <a:r>
              <a:rPr lang="cs-CZ" sz="2000" dirty="0">
                <a:cs typeface="Arial" panose="020B0604020202020204" pitchFamily="34" charset="0"/>
              </a:rPr>
              <a:t> do plastických hmot, porcelánu, zubních cementů, barev a do opalovacích krémů. </a:t>
            </a:r>
          </a:p>
          <a:p>
            <a:pPr algn="just"/>
            <a:r>
              <a:rPr lang="cs-CZ" sz="2000" dirty="0">
                <a:cs typeface="Arial" panose="020B0604020202020204" pitchFamily="34" charset="0"/>
              </a:rPr>
              <a:t>  Jako </a:t>
            </a:r>
            <a:r>
              <a:rPr lang="cs-CZ" sz="2000" b="1" dirty="0">
                <a:cs typeface="Arial" panose="020B0604020202020204" pitchFamily="34" charset="0"/>
              </a:rPr>
              <a:t>katalyzátor</a:t>
            </a:r>
            <a:r>
              <a:rPr lang="cs-CZ" sz="2000" dirty="0">
                <a:cs typeface="Arial" panose="020B0604020202020204" pitchFamily="34" charset="0"/>
              </a:rPr>
              <a:t> se využívá v široké škále reakcí ve všemožných odvětví průmyslu. Například se využívá v </a:t>
            </a:r>
            <a:r>
              <a:rPr lang="cs-CZ" sz="2000" dirty="0" err="1">
                <a:cs typeface="Arial" panose="020B0604020202020204" pitchFamily="34" charset="0"/>
              </a:rPr>
              <a:t>Clausově</a:t>
            </a:r>
            <a:r>
              <a:rPr lang="cs-CZ" sz="2000" dirty="0">
                <a:cs typeface="Arial" panose="020B0604020202020204" pitchFamily="34" charset="0"/>
              </a:rPr>
              <a:t> procesu výroby síry ze sirovodíku. Dále se používá v organické syntéze k dehydrataci alkoholů na alkeny a na některé Ziegler-</a:t>
            </a:r>
            <a:r>
              <a:rPr lang="cs-CZ" sz="2000" dirty="0" err="1">
                <a:cs typeface="Arial" panose="020B0604020202020204" pitchFamily="34" charset="0"/>
              </a:rPr>
              <a:t>Nattovy</a:t>
            </a:r>
            <a:r>
              <a:rPr lang="cs-CZ" sz="2000" dirty="0">
                <a:cs typeface="Arial" panose="020B0604020202020204" pitchFamily="34" charset="0"/>
              </a:rPr>
              <a:t> polymerizace. </a:t>
            </a:r>
          </a:p>
          <a:p>
            <a:pPr algn="just"/>
            <a:r>
              <a:rPr lang="cs-CZ" sz="2000" dirty="0">
                <a:cs typeface="Arial" panose="020B0604020202020204" pitchFamily="34" charset="0"/>
              </a:rPr>
              <a:t>  Velmi často se využívá jako </a:t>
            </a:r>
            <a:r>
              <a:rPr lang="cs-CZ" sz="2000" b="1" dirty="0">
                <a:cs typeface="Arial" panose="020B0604020202020204" pitchFamily="34" charset="0"/>
              </a:rPr>
              <a:t>abrazivum</a:t>
            </a:r>
            <a:r>
              <a:rPr lang="cs-CZ" sz="2000" dirty="0">
                <a:cs typeface="Arial" panose="020B0604020202020204" pitchFamily="34" charset="0"/>
              </a:rPr>
              <a:t> - v </a:t>
            </a:r>
            <a:r>
              <a:rPr lang="cs-CZ" sz="2000" dirty="0" err="1">
                <a:cs typeface="Arial" panose="020B0604020202020204" pitchFamily="34" charset="0"/>
              </a:rPr>
              <a:t>Mohsově</a:t>
            </a:r>
            <a:r>
              <a:rPr lang="cs-CZ" sz="2000" dirty="0">
                <a:cs typeface="Arial" panose="020B0604020202020204" pitchFamily="34" charset="0"/>
              </a:rPr>
              <a:t> stupnici má oxid hlinitý tvrdost 9 z 10,  patří tedy k nejtvrdším materiálům:  smirkový papír, v přípravcích na opravu poškrábaných CD/DVD disků,  v zubních pastách.  V různých aplikacích nahrazuje o hodně dražší </a:t>
            </a:r>
            <a:r>
              <a:rPr lang="cs-CZ" sz="2000" dirty="0" err="1">
                <a:cs typeface="Arial" panose="020B0604020202020204" pitchFamily="34" charset="0"/>
              </a:rPr>
              <a:t>diamantyA</a:t>
            </a:r>
            <a:r>
              <a:rPr lang="cs-CZ" sz="2000" dirty="0">
                <a:cs typeface="Arial" panose="020B0604020202020204" pitchFamily="34" charset="0"/>
              </a:rPr>
              <a:t> jako </a:t>
            </a:r>
            <a:r>
              <a:rPr lang="cs-CZ" sz="2000" b="1" dirty="0">
                <a:cs typeface="Arial" panose="020B0604020202020204" pitchFamily="34" charset="0"/>
              </a:rPr>
              <a:t>ochranný prvek</a:t>
            </a:r>
            <a:r>
              <a:rPr lang="cs-CZ" sz="2000" dirty="0">
                <a:cs typeface="Arial" panose="020B0604020202020204" pitchFamily="34" charset="0"/>
              </a:rPr>
              <a:t> se používá v leštidlech na parkety, kterým má tak zaručit větší odolnost. </a:t>
            </a:r>
          </a:p>
          <a:p>
            <a:pPr algn="just"/>
            <a:r>
              <a:rPr lang="cs-CZ" sz="2000" dirty="0">
                <a:cs typeface="Arial" panose="020B0604020202020204" pitchFamily="34" charset="0"/>
              </a:rPr>
              <a:t>Lze ho využít ve </a:t>
            </a:r>
            <a:r>
              <a:rPr lang="cs-CZ" sz="2000" b="1" dirty="0">
                <a:cs typeface="Arial" panose="020B0604020202020204" pitchFamily="34" charset="0"/>
              </a:rPr>
              <a:t>filtrech</a:t>
            </a:r>
            <a:r>
              <a:rPr lang="cs-CZ" sz="2000" dirty="0">
                <a:cs typeface="Arial" panose="020B0604020202020204" pitchFamily="34" charset="0"/>
              </a:rPr>
              <a:t> na odstraňování vzdušné vlhkosti ze vzduchu. Oxid hlinitý má vynikající sorpční vlastnosti a v chemických laboratořích se využívá pro chromatografii. Ve </a:t>
            </a:r>
            <a:r>
              <a:rPr lang="cs-CZ" sz="2000" b="1" dirty="0">
                <a:cs typeface="Arial" panose="020B0604020202020204" pitchFamily="34" charset="0"/>
              </a:rPr>
              <a:t>zdravotnictví</a:t>
            </a:r>
            <a:r>
              <a:rPr lang="cs-CZ" sz="2000" dirty="0">
                <a:cs typeface="Arial" panose="020B0604020202020204" pitchFamily="34" charset="0"/>
              </a:rPr>
              <a:t> se využívá jako materiál pro výrobu umělých kyčelních kloubů. </a:t>
            </a:r>
          </a:p>
          <a:p>
            <a:pPr algn="just"/>
            <a:r>
              <a:rPr lang="cs-CZ" sz="2000" dirty="0"/>
              <a:t>   </a:t>
            </a:r>
            <a:r>
              <a:rPr lang="cs-CZ" sz="2000" dirty="0">
                <a:cs typeface="Arial" panose="020B0604020202020204" pitchFamily="34" charset="0"/>
              </a:rPr>
              <a:t>Při výrobě cementu je sledovanou veličinou poměr obsahu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 obsahu Fe</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který se nazývá </a:t>
            </a:r>
            <a:r>
              <a:rPr lang="cs-CZ" sz="2000" b="1" dirty="0" err="1">
                <a:cs typeface="Arial" panose="020B0604020202020204" pitchFamily="34" charset="0"/>
              </a:rPr>
              <a:t>aluminátový</a:t>
            </a:r>
            <a:r>
              <a:rPr lang="cs-CZ" sz="2000" b="1" dirty="0">
                <a:cs typeface="Arial" panose="020B0604020202020204" pitchFamily="34" charset="0"/>
              </a:rPr>
              <a:t> modul cementu</a:t>
            </a:r>
            <a:r>
              <a:rPr lang="cs-CZ" sz="2000" dirty="0">
                <a:cs typeface="Arial" panose="020B0604020202020204" pitchFamily="34" charset="0"/>
              </a:rPr>
              <a:t>. Ten podstatným způsobem ovlivňuje vlastnosti cementu, zejména množství hydratačního tepla, vznikajícího během procesu tvrdnutí betonu.</a:t>
            </a:r>
          </a:p>
        </p:txBody>
      </p:sp>
    </p:spTree>
    <p:extLst>
      <p:ext uri="{BB962C8B-B14F-4D97-AF65-F5344CB8AC3E}">
        <p14:creationId xmlns:p14="http://schemas.microsoft.com/office/powerpoint/2010/main" val="3404749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152400" y="304801"/>
            <a:ext cx="8839200" cy="1524000"/>
          </a:xfrm>
        </p:spPr>
        <p:txBody>
          <a:bodyPr>
            <a:normAutofit/>
          </a:bodyPr>
          <a:lstStyle/>
          <a:p>
            <a:pPr marL="0" indent="0" eaLnBrk="1" hangingPunct="1">
              <a:buNone/>
            </a:pPr>
            <a:r>
              <a:rPr lang="cs-CZ" altLang="en-US" sz="2800" b="1" dirty="0">
                <a:cs typeface="Arial" panose="020B0604020202020204" pitchFamily="34" charset="0"/>
              </a:rPr>
              <a:t>Aluminosilikáty</a:t>
            </a:r>
            <a:endParaRPr lang="en-GB" altLang="en-US" sz="2800" b="1" dirty="0">
              <a:cs typeface="Arial" panose="020B0604020202020204" pitchFamily="34" charset="0"/>
            </a:endParaRPr>
          </a:p>
          <a:p>
            <a:pPr eaLnBrk="1" hangingPunct="1">
              <a:buFont typeface="Wingdings" pitchFamily="2" charset="2"/>
              <a:buNone/>
            </a:pPr>
            <a:endParaRPr lang="cs-CZ" altLang="en-US" sz="1000" dirty="0">
              <a:cs typeface="Arial" panose="020B0604020202020204" pitchFamily="34" charset="0"/>
            </a:endParaRPr>
          </a:p>
          <a:p>
            <a:pPr marL="0" indent="0" eaLnBrk="1" hangingPunct="1">
              <a:buNone/>
            </a:pPr>
            <a:r>
              <a:rPr lang="cs-CZ" altLang="en-US" sz="2000" dirty="0">
                <a:cs typeface="Arial" panose="020B0604020202020204" pitchFamily="34" charset="0"/>
              </a:rPr>
              <a:t>= </a:t>
            </a:r>
            <a:r>
              <a:rPr lang="en-GB" altLang="en-US" sz="2000" dirty="0" err="1">
                <a:cs typeface="Arial" panose="020B0604020202020204" pitchFamily="34" charset="0"/>
              </a:rPr>
              <a:t>podvojné</a:t>
            </a:r>
            <a:r>
              <a:rPr lang="en-GB" altLang="en-US" sz="2000" dirty="0">
                <a:cs typeface="Arial" panose="020B0604020202020204" pitchFamily="34" charset="0"/>
              </a:rPr>
              <a:t> </a:t>
            </a:r>
            <a:r>
              <a:rPr lang="en-GB" altLang="en-US" sz="2000" dirty="0" err="1">
                <a:cs typeface="Arial" panose="020B0604020202020204" pitchFamily="34" charset="0"/>
              </a:rPr>
              <a:t>hlinitokřemičitany</a:t>
            </a:r>
            <a:r>
              <a:rPr lang="cs-CZ" altLang="en-US" sz="2000" dirty="0">
                <a:cs typeface="Arial" panose="020B0604020202020204" pitchFamily="34" charset="0"/>
              </a:rPr>
              <a:t>, </a:t>
            </a:r>
            <a:r>
              <a:rPr lang="cs-CZ" altLang="en-US" sz="2000" u="sng" dirty="0">
                <a:cs typeface="Arial" panose="020B0604020202020204" pitchFamily="34" charset="0"/>
              </a:rPr>
              <a:t>hlavní složka kaolínu,  jílovitých</a:t>
            </a:r>
            <a:r>
              <a:rPr lang="en-GB" altLang="en-US" sz="2000" u="sng" dirty="0">
                <a:cs typeface="Arial" panose="020B0604020202020204" pitchFamily="34" charset="0"/>
              </a:rPr>
              <a:t> </a:t>
            </a:r>
            <a:r>
              <a:rPr lang="cs-CZ" altLang="en-US" sz="2000" u="sng" dirty="0">
                <a:cs typeface="Arial" panose="020B0604020202020204" pitchFamily="34" charset="0"/>
              </a:rPr>
              <a:t>minerálů a </a:t>
            </a:r>
            <a:r>
              <a:rPr lang="en-GB" altLang="en-US" sz="2000" u="sng" dirty="0" err="1">
                <a:cs typeface="Arial" panose="020B0604020202020204" pitchFamily="34" charset="0"/>
              </a:rPr>
              <a:t>živc</a:t>
            </a:r>
            <a:r>
              <a:rPr lang="cs-CZ" altLang="en-US" sz="2000" u="sng" dirty="0">
                <a:cs typeface="Arial" panose="020B0604020202020204" pitchFamily="34" charset="0"/>
              </a:rPr>
              <a:t>ů</a:t>
            </a:r>
            <a:r>
              <a:rPr lang="cs-CZ" altLang="en-US" sz="2000" dirty="0">
                <a:cs typeface="Arial" panose="020B0604020202020204" pitchFamily="34" charset="0"/>
              </a:rPr>
              <a:t> (</a:t>
            </a:r>
            <a:r>
              <a:rPr lang="en-GB" altLang="en-US" sz="2000" dirty="0" err="1">
                <a:cs typeface="Arial" panose="020B0604020202020204" pitchFamily="34" charset="0"/>
              </a:rPr>
              <a:t>hlínu</a:t>
            </a:r>
            <a:r>
              <a:rPr lang="en-GB" altLang="en-US" sz="2000" dirty="0">
                <a:cs typeface="Arial" panose="020B0604020202020204" pitchFamily="34" charset="0"/>
              </a:rPr>
              <a:t> </a:t>
            </a:r>
            <a:r>
              <a:rPr lang="en-GB" altLang="en-US" sz="2000" dirty="0" err="1">
                <a:cs typeface="Arial" panose="020B0604020202020204" pitchFamily="34" charset="0"/>
              </a:rPr>
              <a:t>tvoří</a:t>
            </a:r>
            <a:r>
              <a:rPr lang="en-GB" altLang="en-US" sz="2000" dirty="0">
                <a:cs typeface="Arial" panose="020B0604020202020204" pitchFamily="34" charset="0"/>
              </a:rPr>
              <a:t> </a:t>
            </a:r>
            <a:r>
              <a:rPr lang="en-GB" altLang="en-US" sz="2000" dirty="0" err="1">
                <a:cs typeface="Arial" panose="020B0604020202020204" pitchFamily="34" charset="0"/>
              </a:rPr>
              <a:t>znečistěné</a:t>
            </a:r>
            <a:r>
              <a:rPr lang="en-GB" altLang="en-US" sz="2000" dirty="0">
                <a:cs typeface="Arial" panose="020B0604020202020204" pitchFamily="34" charset="0"/>
              </a:rPr>
              <a:t> </a:t>
            </a:r>
            <a:r>
              <a:rPr lang="en-GB" altLang="en-US" sz="2000" dirty="0" err="1">
                <a:cs typeface="Arial" panose="020B0604020202020204" pitchFamily="34" charset="0"/>
              </a:rPr>
              <a:t>produkty</a:t>
            </a:r>
            <a:r>
              <a:rPr lang="en-GB" altLang="en-US" sz="2000" dirty="0">
                <a:cs typeface="Arial" panose="020B0604020202020204" pitchFamily="34" charset="0"/>
              </a:rPr>
              <a:t> </a:t>
            </a:r>
            <a:r>
              <a:rPr lang="en-GB" altLang="en-US" sz="2000" dirty="0" err="1">
                <a:cs typeface="Arial" panose="020B0604020202020204" pitchFamily="34" charset="0"/>
              </a:rPr>
              <a:t>větrání</a:t>
            </a:r>
            <a:r>
              <a:rPr lang="en-GB" altLang="en-US" sz="2000" dirty="0">
                <a:cs typeface="Arial" panose="020B0604020202020204" pitchFamily="34" charset="0"/>
              </a:rPr>
              <a:t> </a:t>
            </a:r>
            <a:r>
              <a:rPr lang="en-GB" altLang="en-US" sz="2000" dirty="0" err="1">
                <a:cs typeface="Arial" panose="020B0604020202020204" pitchFamily="34" charset="0"/>
              </a:rPr>
              <a:t>živců</a:t>
            </a:r>
            <a:r>
              <a:rPr lang="cs-CZ" altLang="en-US" sz="2000" dirty="0">
                <a:cs typeface="Arial" panose="020B0604020202020204" pitchFamily="34" charset="0"/>
              </a:rPr>
              <a:t>).</a:t>
            </a:r>
          </a:p>
          <a:p>
            <a:pPr marL="0" indent="0" eaLnBrk="1" hangingPunct="1">
              <a:buNone/>
            </a:pPr>
            <a:endParaRPr lang="cs-CZ" altLang="en-US" sz="2000" dirty="0">
              <a:solidFill>
                <a:srgbClr val="FF0000"/>
              </a:solidFill>
              <a:cs typeface="Arial" panose="020B0604020202020204" pitchFamily="34" charset="0"/>
            </a:endParaRPr>
          </a:p>
          <a:p>
            <a:pPr eaLnBrk="1" hangingPunct="1">
              <a:buFont typeface="Wingdings" pitchFamily="2" charset="2"/>
              <a:buNone/>
            </a:pPr>
            <a:endParaRPr lang="cs-CZ" altLang="en-US" sz="2000" dirty="0">
              <a:solidFill>
                <a:srgbClr val="FF0000"/>
              </a:solidFill>
              <a:cs typeface="Arial" panose="020B0604020202020204" pitchFamily="34" charset="0"/>
            </a:endParaRPr>
          </a:p>
          <a:p>
            <a:pPr eaLnBrk="1" hangingPunct="1">
              <a:buFont typeface="Wingdings" pitchFamily="2" charset="2"/>
              <a:buNone/>
            </a:pPr>
            <a:endParaRPr lang="cs-CZ" altLang="en-US" sz="2000" dirty="0">
              <a:solidFill>
                <a:srgbClr val="FF0000"/>
              </a:solidFill>
              <a:cs typeface="Arial" panose="020B0604020202020204" pitchFamily="34" charset="0"/>
            </a:endParaRPr>
          </a:p>
        </p:txBody>
      </p:sp>
      <p:sp>
        <p:nvSpPr>
          <p:cNvPr id="4" name="Obdélník 3"/>
          <p:cNvSpPr/>
          <p:nvPr/>
        </p:nvSpPr>
        <p:spPr>
          <a:xfrm>
            <a:off x="228600" y="1905000"/>
            <a:ext cx="5791200" cy="1323439"/>
          </a:xfrm>
          <a:prstGeom prst="rect">
            <a:avLst/>
          </a:prstGeom>
        </p:spPr>
        <p:txBody>
          <a:bodyPr wrap="square">
            <a:spAutoFit/>
          </a:bodyPr>
          <a:lstStyle/>
          <a:p>
            <a:r>
              <a:rPr lang="en-US" sz="2000" b="1" dirty="0" err="1">
                <a:cs typeface="Arial" panose="020B0604020202020204" pitchFamily="34" charset="0"/>
              </a:rPr>
              <a:t>Andalusit</a:t>
            </a:r>
            <a:r>
              <a:rPr lang="en-US" sz="2000" dirty="0">
                <a:cs typeface="Arial" panose="020B0604020202020204" pitchFamily="34" charset="0"/>
              </a:rPr>
              <a:t>, </a:t>
            </a:r>
            <a:r>
              <a:rPr lang="en-US" sz="2000" b="1" dirty="0" err="1">
                <a:cs typeface="Arial" panose="020B0604020202020204" pitchFamily="34" charset="0"/>
              </a:rPr>
              <a:t>kyanit</a:t>
            </a:r>
            <a:r>
              <a:rPr lang="en-US" sz="2000" dirty="0">
                <a:cs typeface="Arial" panose="020B0604020202020204" pitchFamily="34" charset="0"/>
              </a:rPr>
              <a:t>, a </a:t>
            </a:r>
            <a:r>
              <a:rPr lang="en-US" sz="2000" b="1" dirty="0" err="1">
                <a:cs typeface="Arial" panose="020B0604020202020204" pitchFamily="34" charset="0"/>
              </a:rPr>
              <a:t>sillimanit</a:t>
            </a:r>
            <a:r>
              <a:rPr lang="en-US" sz="2000" dirty="0">
                <a:cs typeface="Arial" panose="020B0604020202020204" pitchFamily="34" charset="0"/>
              </a:rPr>
              <a:t> </a:t>
            </a:r>
            <a:r>
              <a:rPr lang="cs-CZ" sz="2000" dirty="0">
                <a:cs typeface="Arial" panose="020B0604020202020204" pitchFamily="34" charset="0"/>
              </a:rPr>
              <a:t>jsou</a:t>
            </a:r>
            <a:r>
              <a:rPr lang="en-US" sz="2000" dirty="0">
                <a:cs typeface="Arial" panose="020B0604020202020204" pitchFamily="34" charset="0"/>
              </a:rPr>
              <a:t> </a:t>
            </a:r>
            <a:r>
              <a:rPr lang="cs-CZ" sz="2000" dirty="0">
                <a:cs typeface="Arial" panose="020B0604020202020204" pitchFamily="34" charset="0"/>
              </a:rPr>
              <a:t>a</a:t>
            </a:r>
            <a:r>
              <a:rPr lang="en-US" sz="2000" dirty="0" err="1">
                <a:cs typeface="Arial" panose="020B0604020202020204" pitchFamily="34" charset="0"/>
              </a:rPr>
              <a:t>luminosili</a:t>
            </a:r>
            <a:r>
              <a:rPr lang="cs-CZ" sz="2000" dirty="0" err="1">
                <a:cs typeface="Arial" panose="020B0604020202020204" pitchFamily="34" charset="0"/>
              </a:rPr>
              <a:t>kátové</a:t>
            </a:r>
            <a:r>
              <a:rPr lang="en-US" sz="2000" dirty="0">
                <a:cs typeface="Arial" panose="020B0604020202020204" pitchFamily="34" charset="0"/>
              </a:rPr>
              <a:t> miner</a:t>
            </a:r>
            <a:r>
              <a:rPr lang="cs-CZ" sz="2000" dirty="0">
                <a:cs typeface="Arial" panose="020B0604020202020204" pitchFamily="34" charset="0"/>
              </a:rPr>
              <a:t>á</a:t>
            </a:r>
            <a:r>
              <a:rPr lang="en-US" sz="2000" dirty="0">
                <a:cs typeface="Arial" panose="020B0604020202020204" pitchFamily="34" charset="0"/>
              </a:rPr>
              <a:t>l</a:t>
            </a:r>
            <a:r>
              <a:rPr lang="cs-CZ" sz="2000" dirty="0">
                <a:cs typeface="Arial" panose="020B0604020202020204" pitchFamily="34" charset="0"/>
              </a:rPr>
              <a:t>y o složení</a:t>
            </a:r>
            <a:r>
              <a:rPr lang="en-US" sz="2000" dirty="0">
                <a:cs typeface="Arial" panose="020B0604020202020204" pitchFamily="34" charset="0"/>
              </a:rPr>
              <a:t> Al</a:t>
            </a:r>
            <a:r>
              <a:rPr lang="en-US" sz="2000" baseline="-25000" dirty="0">
                <a:cs typeface="Arial" panose="020B0604020202020204" pitchFamily="34" charset="0"/>
              </a:rPr>
              <a:t>2</a:t>
            </a:r>
            <a:r>
              <a:rPr lang="en-US" sz="2000" dirty="0">
                <a:cs typeface="Arial" panose="020B0604020202020204" pitchFamily="34" charset="0"/>
              </a:rPr>
              <a:t>SiO</a:t>
            </a:r>
            <a:r>
              <a:rPr lang="en-US" sz="2000" baseline="-25000" dirty="0">
                <a:cs typeface="Arial" panose="020B0604020202020204" pitchFamily="34" charset="0"/>
              </a:rPr>
              <a:t>5</a:t>
            </a:r>
            <a:r>
              <a:rPr lang="cs-CZ" sz="2000" dirty="0">
                <a:cs typeface="Arial" panose="020B0604020202020204" pitchFamily="34" charset="0"/>
              </a:rPr>
              <a:t> resp.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.SiO</a:t>
            </a:r>
            <a:r>
              <a:rPr lang="cs-CZ" sz="2000" baseline="-25000" dirty="0">
                <a:cs typeface="Arial" panose="020B0604020202020204" pitchFamily="34" charset="0"/>
              </a:rPr>
              <a:t>2</a:t>
            </a:r>
            <a:r>
              <a:rPr lang="cs-CZ" sz="2000" dirty="0">
                <a:cs typeface="Arial" panose="020B0604020202020204" pitchFamily="34" charset="0"/>
              </a:rPr>
              <a:t>).</a:t>
            </a:r>
            <a:r>
              <a:rPr lang="en-US" sz="2000" dirty="0">
                <a:cs typeface="Arial" panose="020B0604020202020204" pitchFamily="34" charset="0"/>
              </a:rPr>
              <a:t> </a:t>
            </a:r>
            <a:r>
              <a:rPr lang="cs-CZ" sz="2000" dirty="0">
                <a:cs typeface="Arial" panose="020B0604020202020204" pitchFamily="34" charset="0"/>
              </a:rPr>
              <a:t>Jsou </a:t>
            </a:r>
            <a:r>
              <a:rPr lang="cs-CZ" sz="2000" dirty="0" err="1">
                <a:cs typeface="Arial" panose="020B0604020202020204" pitchFamily="34" charset="0"/>
              </a:rPr>
              <a:t>použíány</a:t>
            </a:r>
            <a:r>
              <a:rPr lang="cs-CZ" sz="2000" dirty="0">
                <a:cs typeface="Arial" panose="020B0604020202020204" pitchFamily="34" charset="0"/>
              </a:rPr>
              <a:t> jako </a:t>
            </a:r>
            <a:r>
              <a:rPr lang="en-US" sz="2000" dirty="0">
                <a:cs typeface="Arial" panose="020B0604020202020204" pitchFamily="34" charset="0"/>
              </a:rPr>
              <a:t>index</a:t>
            </a:r>
            <a:r>
              <a:rPr lang="cs-CZ" sz="2000" dirty="0" err="1">
                <a:cs typeface="Arial" panose="020B0604020202020204" pitchFamily="34" charset="0"/>
              </a:rPr>
              <a:t>ové</a:t>
            </a:r>
            <a:r>
              <a:rPr lang="en-US" sz="2000" dirty="0">
                <a:cs typeface="Arial" panose="020B0604020202020204" pitchFamily="34" charset="0"/>
              </a:rPr>
              <a:t> miner</a:t>
            </a:r>
            <a:r>
              <a:rPr lang="cs-CZ" sz="2000" dirty="0">
                <a:cs typeface="Arial" panose="020B0604020202020204" pitchFamily="34" charset="0"/>
              </a:rPr>
              <a:t>á</a:t>
            </a:r>
            <a:r>
              <a:rPr lang="en-US" sz="2000" dirty="0">
                <a:cs typeface="Arial" panose="020B0604020202020204" pitchFamily="34" charset="0"/>
              </a:rPr>
              <a:t>l</a:t>
            </a:r>
            <a:r>
              <a:rPr lang="cs-CZ" sz="2000" dirty="0">
                <a:cs typeface="Arial" panose="020B0604020202020204" pitchFamily="34" charset="0"/>
              </a:rPr>
              <a:t>y</a:t>
            </a:r>
            <a:r>
              <a:rPr lang="en-US" sz="2000" dirty="0">
                <a:cs typeface="Arial" panose="020B0604020202020204" pitchFamily="34" charset="0"/>
              </a:rPr>
              <a:t> </a:t>
            </a:r>
            <a:r>
              <a:rPr lang="cs-CZ" sz="2000" dirty="0">
                <a:cs typeface="Arial" panose="020B0604020202020204" pitchFamily="34" charset="0"/>
              </a:rPr>
              <a:t>v </a:t>
            </a:r>
            <a:r>
              <a:rPr lang="en-US" sz="2000" dirty="0" err="1">
                <a:cs typeface="Arial" panose="020B0604020202020204" pitchFamily="34" charset="0"/>
              </a:rPr>
              <a:t>metamor</a:t>
            </a:r>
            <a:r>
              <a:rPr lang="cs-CZ" sz="2000" dirty="0" err="1">
                <a:cs typeface="Arial" panose="020B0604020202020204" pitchFamily="34" charset="0"/>
              </a:rPr>
              <a:t>fovaných</a:t>
            </a:r>
            <a:r>
              <a:rPr lang="en-US" sz="2000" dirty="0">
                <a:cs typeface="Arial" panose="020B0604020202020204" pitchFamily="34" charset="0"/>
              </a:rPr>
              <a:t> </a:t>
            </a:r>
            <a:r>
              <a:rPr lang="cs-CZ" sz="2000" dirty="0">
                <a:cs typeface="Arial" panose="020B0604020202020204" pitchFamily="34" charset="0"/>
              </a:rPr>
              <a:t>horninách</a:t>
            </a:r>
            <a:r>
              <a:rPr lang="en-US" sz="2000" dirty="0">
                <a:cs typeface="Arial" panose="020B0604020202020204" pitchFamily="34" charset="0"/>
              </a:rPr>
              <a:t>. </a:t>
            </a:r>
            <a:endParaRPr lang="en-GB" altLang="en-US" sz="2000" dirty="0">
              <a:solidFill>
                <a:srgbClr val="FF0000"/>
              </a:solidFill>
              <a:cs typeface="Arial" panose="020B0604020202020204" pitchFamily="34" charset="0"/>
            </a:endParaRPr>
          </a:p>
        </p:txBody>
      </p:sp>
      <p:pic>
        <p:nvPicPr>
          <p:cNvPr id="24579" name="Picture 3" descr="https://upload.wikimedia.org/wikipedia/commons/thumb/3/37/Al2SiO5_phase_diagram.svg/315px-Al2SiO5_phase_diagram.svg.png">
            <a:hlinkClick r:id="rId2" tooltip="Phase diagram of Al2SiO5 (nesosilicates).[1]"/>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590801" cy="283754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28599" y="3520707"/>
            <a:ext cx="6019800" cy="1015663"/>
          </a:xfrm>
          <a:prstGeom prst="rect">
            <a:avLst/>
          </a:prstGeom>
        </p:spPr>
        <p:txBody>
          <a:bodyPr wrap="square">
            <a:spAutoFit/>
          </a:bodyPr>
          <a:lstStyle/>
          <a:p>
            <a:r>
              <a:rPr lang="en-US" sz="2000" dirty="0">
                <a:cs typeface="Arial" panose="020B0604020202020204" pitchFamily="34" charset="0"/>
              </a:rPr>
              <a:t>Al</a:t>
            </a:r>
            <a:r>
              <a:rPr lang="en-US" sz="2000" baseline="-25000" dirty="0">
                <a:cs typeface="Arial" panose="020B0604020202020204" pitchFamily="34" charset="0"/>
              </a:rPr>
              <a:t>2</a:t>
            </a:r>
            <a:r>
              <a:rPr lang="en-US" sz="2000" dirty="0">
                <a:cs typeface="Arial" panose="020B0604020202020204" pitchFamily="34" charset="0"/>
              </a:rPr>
              <a:t>Si</a:t>
            </a:r>
            <a:r>
              <a:rPr lang="en-US" sz="2000" baseline="-25000" dirty="0">
                <a:cs typeface="Arial" panose="020B0604020202020204" pitchFamily="34" charset="0"/>
              </a:rPr>
              <a:t>2</a:t>
            </a:r>
            <a:r>
              <a:rPr lang="en-US" sz="2000" dirty="0">
                <a:cs typeface="Arial" panose="020B0604020202020204" pitchFamily="34" charset="0"/>
              </a:rPr>
              <a:t>O</a:t>
            </a:r>
            <a:r>
              <a:rPr lang="en-US" sz="2000" baseline="-25000" dirty="0">
                <a:cs typeface="Arial" panose="020B0604020202020204" pitchFamily="34" charset="0"/>
              </a:rPr>
              <a:t>5</a:t>
            </a:r>
            <a:r>
              <a:rPr lang="en-US" sz="2000" dirty="0">
                <a:cs typeface="Arial" panose="020B0604020202020204" pitchFamily="34" charset="0"/>
              </a:rPr>
              <a:t>(OH)</a:t>
            </a:r>
            <a:r>
              <a:rPr lang="en-US" sz="2000" baseline="-25000" dirty="0">
                <a:cs typeface="Arial" panose="020B0604020202020204" pitchFamily="34" charset="0"/>
              </a:rPr>
              <a:t>4</a:t>
            </a:r>
            <a:r>
              <a:rPr lang="en-US" sz="2000" dirty="0">
                <a:cs typeface="Arial" panose="020B0604020202020204" pitchFamily="34" charset="0"/>
              </a:rPr>
              <a:t>, (Al</a:t>
            </a:r>
            <a:r>
              <a:rPr lang="en-US" sz="2000" baseline="-25000" dirty="0">
                <a:cs typeface="Arial" panose="020B0604020202020204" pitchFamily="34" charset="0"/>
              </a:rPr>
              <a:t>2</a:t>
            </a:r>
            <a:r>
              <a:rPr lang="en-US" sz="2000" dirty="0">
                <a:cs typeface="Arial" panose="020B0604020202020204" pitchFamily="34" charset="0"/>
              </a:rPr>
              <a:t>O</a:t>
            </a:r>
            <a:r>
              <a:rPr lang="en-US" sz="2000" baseline="-25000" dirty="0">
                <a:cs typeface="Arial" panose="020B0604020202020204" pitchFamily="34" charset="0"/>
              </a:rPr>
              <a:t>3</a:t>
            </a:r>
            <a:r>
              <a:rPr lang="en-US" sz="2000" dirty="0">
                <a:cs typeface="Arial" panose="020B0604020202020204" pitchFamily="34" charset="0"/>
              </a:rPr>
              <a:t>·2SiO</a:t>
            </a:r>
            <a:r>
              <a:rPr lang="en-US" sz="2000" baseline="-25000" dirty="0">
                <a:cs typeface="Arial" panose="020B0604020202020204" pitchFamily="34" charset="0"/>
              </a:rPr>
              <a:t>2</a:t>
            </a:r>
            <a:r>
              <a:rPr lang="en-US" sz="2000" dirty="0">
                <a:cs typeface="Arial" panose="020B0604020202020204" pitchFamily="34" charset="0"/>
              </a:rPr>
              <a:t>·2H</a:t>
            </a:r>
            <a:r>
              <a:rPr lang="en-US" sz="2000" baseline="-25000" dirty="0">
                <a:cs typeface="Arial" panose="020B0604020202020204" pitchFamily="34" charset="0"/>
              </a:rPr>
              <a:t>2</a:t>
            </a:r>
            <a:r>
              <a:rPr lang="en-US" sz="2000" dirty="0">
                <a:cs typeface="Arial" panose="020B0604020202020204" pitchFamily="34" charset="0"/>
              </a:rPr>
              <a:t>O)</a:t>
            </a:r>
            <a:r>
              <a:rPr lang="cs-CZ" sz="2000" dirty="0">
                <a:cs typeface="Arial" panose="020B0604020202020204" pitchFamily="34" charset="0"/>
              </a:rPr>
              <a:t> - </a:t>
            </a:r>
            <a:r>
              <a:rPr lang="en-US" sz="2000" dirty="0">
                <a:cs typeface="Arial" panose="020B0604020202020204" pitchFamily="34" charset="0"/>
              </a:rPr>
              <a:t>miner</a:t>
            </a:r>
            <a:r>
              <a:rPr lang="cs-CZ" sz="2000" dirty="0">
                <a:cs typeface="Arial" panose="020B0604020202020204" pitchFamily="34" charset="0"/>
              </a:rPr>
              <a:t>á</a:t>
            </a:r>
            <a:r>
              <a:rPr lang="en-US" sz="2000" dirty="0">
                <a:cs typeface="Arial" panose="020B0604020202020204" pitchFamily="34" charset="0"/>
              </a:rPr>
              <a:t>l </a:t>
            </a:r>
            <a:r>
              <a:rPr lang="en-US" sz="2000" b="1" dirty="0" err="1">
                <a:cs typeface="Arial" panose="020B0604020202020204" pitchFamily="34" charset="0"/>
              </a:rPr>
              <a:t>kaolini</a:t>
            </a:r>
            <a:r>
              <a:rPr lang="cs-CZ" sz="2000" b="1" dirty="0">
                <a:cs typeface="Arial" panose="020B0604020202020204" pitchFamily="34" charset="0"/>
              </a:rPr>
              <a:t>t</a:t>
            </a:r>
            <a:r>
              <a:rPr lang="cs-CZ" sz="2000" dirty="0">
                <a:cs typeface="Arial" panose="020B0604020202020204" pitchFamily="34" charset="0"/>
              </a:rPr>
              <a:t>. Jemný bílý prášek, </a:t>
            </a:r>
            <a:r>
              <a:rPr lang="en-US" sz="2000" dirty="0">
                <a:cs typeface="Arial" panose="020B0604020202020204" pitchFamily="34" charset="0"/>
              </a:rPr>
              <a:t> </a:t>
            </a:r>
            <a:r>
              <a:rPr lang="cs-CZ" sz="2000" dirty="0">
                <a:cs typeface="Arial" panose="020B0604020202020204" pitchFamily="34" charset="0"/>
              </a:rPr>
              <a:t>používá se jako </a:t>
            </a:r>
            <a:r>
              <a:rPr lang="cs-CZ" sz="2000" u="sng" dirty="0">
                <a:cs typeface="Arial" panose="020B0604020202020204" pitchFamily="34" charset="0"/>
              </a:rPr>
              <a:t>plnivo do plastů a papíru a jako pigment</a:t>
            </a:r>
            <a:r>
              <a:rPr lang="en-US" sz="2000" dirty="0">
                <a:cs typeface="Arial" panose="020B0604020202020204" pitchFamily="34" charset="0"/>
              </a:rPr>
              <a:t>.</a:t>
            </a:r>
            <a:endParaRPr lang="cs-CZ" sz="2000" dirty="0">
              <a:cs typeface="Arial" panose="020B0604020202020204" pitchFamily="34" charset="0"/>
            </a:endParaRPr>
          </a:p>
        </p:txBody>
      </p:sp>
      <p:sp>
        <p:nvSpPr>
          <p:cNvPr id="7" name="Obdélník 6"/>
          <p:cNvSpPr/>
          <p:nvPr/>
        </p:nvSpPr>
        <p:spPr>
          <a:xfrm>
            <a:off x="228600" y="4828638"/>
            <a:ext cx="6705600" cy="1631216"/>
          </a:xfrm>
          <a:prstGeom prst="rect">
            <a:avLst/>
          </a:prstGeom>
        </p:spPr>
        <p:txBody>
          <a:bodyPr wrap="square">
            <a:spAutoFit/>
          </a:bodyPr>
          <a:lstStyle/>
          <a:p>
            <a:r>
              <a:rPr lang="cs-CZ" sz="2000" b="1" dirty="0">
                <a:cs typeface="Arial" panose="020B0604020202020204" pitchFamily="34" charset="0"/>
              </a:rPr>
              <a:t>Zeolity</a:t>
            </a:r>
            <a:r>
              <a:rPr lang="cs-CZ" sz="2000" dirty="0">
                <a:cs typeface="Arial" panose="020B0604020202020204" pitchFamily="34" charset="0"/>
              </a:rPr>
              <a:t> jsou krystalické hydratované alumosilikáty alkalických kovů a kovů alkalických zemin. Jejich prostorové uspořádání atomů vytváří </a:t>
            </a:r>
            <a:r>
              <a:rPr lang="cs-CZ" sz="2000" u="sng" dirty="0">
                <a:cs typeface="Arial" panose="020B0604020202020204" pitchFamily="34" charset="0"/>
              </a:rPr>
              <a:t>kanálky a dutiny konstantních rozměrů</a:t>
            </a:r>
            <a:r>
              <a:rPr lang="cs-CZ" sz="2000" dirty="0">
                <a:cs typeface="Arial" panose="020B0604020202020204" pitchFamily="34" charset="0"/>
              </a:rPr>
              <a:t>. V těchto kanálcích se mohou </a:t>
            </a:r>
            <a:r>
              <a:rPr lang="cs-CZ" sz="2000" u="sng" dirty="0">
                <a:cs typeface="Arial" panose="020B0604020202020204" pitchFamily="34" charset="0"/>
              </a:rPr>
              <a:t>zachytávat látky tuhého, kapalného a plynného skupenství</a:t>
            </a:r>
            <a:r>
              <a:rPr lang="cs-CZ" sz="2000" dirty="0">
                <a:cs typeface="Arial" panose="020B0604020202020204" pitchFamily="34" charset="0"/>
              </a:rPr>
              <a:t>.</a:t>
            </a:r>
          </a:p>
        </p:txBody>
      </p:sp>
      <p:pic>
        <p:nvPicPr>
          <p:cNvPr id="24581" name="Picture 5" descr="https://upload.wikimedia.org/wikipedia/commons/thumb/5/58/Zeolite-ZSM-5-3D-vdW.png/330px-Zeolite-ZSM-5-3D-vdW.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87" y="4662791"/>
            <a:ext cx="1714499" cy="190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1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304800"/>
            <a:ext cx="8839200" cy="6247864"/>
          </a:xfrm>
          <a:prstGeom prst="rect">
            <a:avLst/>
          </a:prstGeom>
        </p:spPr>
        <p:txBody>
          <a:bodyPr wrap="square">
            <a:spAutoFit/>
          </a:bodyPr>
          <a:lstStyle/>
          <a:p>
            <a:pPr algn="just"/>
            <a:r>
              <a:rPr lang="cs-CZ" sz="2000" dirty="0">
                <a:cs typeface="Arial" panose="020B0604020202020204" pitchFamily="34" charset="0"/>
              </a:rPr>
              <a:t> Zeolity můžeme rozdělit do dvou skupin: </a:t>
            </a:r>
          </a:p>
          <a:p>
            <a:pPr algn="just"/>
            <a:r>
              <a:rPr lang="cs-CZ" sz="2000" dirty="0">
                <a:cs typeface="Arial" panose="020B0604020202020204" pitchFamily="34" charset="0"/>
              </a:rPr>
              <a:t>	zeolity vytvořené uměle </a:t>
            </a:r>
          </a:p>
          <a:p>
            <a:pPr algn="just"/>
            <a:r>
              <a:rPr lang="cs-CZ" sz="2000" dirty="0">
                <a:cs typeface="Arial" panose="020B0604020202020204" pitchFamily="34" charset="0"/>
              </a:rPr>
              <a:t>	přírodní zeolity</a:t>
            </a:r>
          </a:p>
          <a:p>
            <a:pPr algn="just"/>
            <a:r>
              <a:rPr lang="cs-CZ" sz="2000" dirty="0">
                <a:cs typeface="Arial" panose="020B0604020202020204" pitchFamily="34" charset="0"/>
              </a:rPr>
              <a:t>Díky efektivní výrobě průmyslových zeolitů, mají oproti těm přírodním téměř nulový výskyt nečistot v mřížkách. </a:t>
            </a:r>
          </a:p>
          <a:p>
            <a:pPr algn="just"/>
            <a:endParaRPr lang="cs-CZ" sz="2000" dirty="0">
              <a:cs typeface="Arial" panose="020B0604020202020204" pitchFamily="34" charset="0"/>
            </a:endParaRPr>
          </a:p>
          <a:p>
            <a:pPr algn="just"/>
            <a:r>
              <a:rPr lang="cs-CZ" sz="2000" i="1" dirty="0">
                <a:cs typeface="Arial" panose="020B0604020202020204" pitchFamily="34" charset="0"/>
              </a:rPr>
              <a:t>Použití</a:t>
            </a:r>
          </a:p>
          <a:p>
            <a:pPr algn="just"/>
            <a:r>
              <a:rPr lang="cs-CZ" sz="2000" dirty="0">
                <a:cs typeface="Arial" panose="020B0604020202020204" pitchFamily="34" charset="0"/>
              </a:rPr>
              <a:t>  - Zeolity bývají jednou ze základních složek </a:t>
            </a:r>
            <a:r>
              <a:rPr lang="cs-CZ" sz="2000" b="1" dirty="0">
                <a:cs typeface="Arial" panose="020B0604020202020204" pitchFamily="34" charset="0"/>
              </a:rPr>
              <a:t>bezfosfátových pracích prášků</a:t>
            </a:r>
            <a:r>
              <a:rPr lang="cs-CZ" sz="2000" dirty="0">
                <a:cs typeface="Arial" panose="020B0604020202020204" pitchFamily="34" charset="0"/>
              </a:rPr>
              <a:t>.</a:t>
            </a:r>
          </a:p>
          <a:p>
            <a:pPr algn="just"/>
            <a:r>
              <a:rPr lang="cs-CZ" sz="2000" dirty="0">
                <a:cs typeface="Arial" panose="020B0604020202020204" pitchFamily="34" charset="0"/>
              </a:rPr>
              <a:t>  - Použití zeolitu jako </a:t>
            </a:r>
            <a:r>
              <a:rPr lang="cs-CZ" sz="2000" b="1" dirty="0">
                <a:cs typeface="Arial" panose="020B0604020202020204" pitchFamily="34" charset="0"/>
              </a:rPr>
              <a:t>sorbentu, molekulárního síta a katalyzátoru </a:t>
            </a:r>
            <a:r>
              <a:rPr lang="cs-CZ" sz="2000" dirty="0">
                <a:cs typeface="Arial" panose="020B0604020202020204" pitchFamily="34" charset="0"/>
              </a:rPr>
              <a:t>(umožňuje dehydrataci, výměnu iontů a absorpci molekul různé velikosti, aniž by došlo k jejich narušení).  </a:t>
            </a:r>
          </a:p>
          <a:p>
            <a:pPr algn="just"/>
            <a:r>
              <a:rPr lang="cs-CZ" sz="2000" dirty="0">
                <a:cs typeface="Arial" panose="020B0604020202020204" pitchFamily="34" charset="0"/>
              </a:rPr>
              <a:t>  - Zeolity se používají jako </a:t>
            </a:r>
            <a:r>
              <a:rPr lang="cs-CZ" sz="2000" b="1" dirty="0">
                <a:cs typeface="Arial" panose="020B0604020202020204" pitchFamily="34" charset="0"/>
              </a:rPr>
              <a:t>solární </a:t>
            </a:r>
            <a:r>
              <a:rPr lang="cs-CZ" sz="2000" b="1" dirty="0" err="1">
                <a:cs typeface="Arial" panose="020B0604020202020204" pitchFamily="34" charset="0"/>
              </a:rPr>
              <a:t>termokolektory</a:t>
            </a:r>
            <a:r>
              <a:rPr lang="cs-CZ" sz="2000" dirty="0">
                <a:cs typeface="Arial" panose="020B0604020202020204" pitchFamily="34" charset="0"/>
              </a:rPr>
              <a:t> a v adsorpčních </a:t>
            </a:r>
            <a:r>
              <a:rPr lang="cs-CZ" sz="2000" b="1" dirty="0">
                <a:cs typeface="Arial" panose="020B0604020202020204" pitchFamily="34" charset="0"/>
              </a:rPr>
              <a:t>chladicích zařízeních</a:t>
            </a:r>
            <a:r>
              <a:rPr lang="cs-CZ" sz="2000" dirty="0">
                <a:cs typeface="Arial" panose="020B0604020202020204" pitchFamily="34" charset="0"/>
              </a:rPr>
              <a:t>. Zde se využívá jejich vysokého zahřívání při adsorpci a schopnost hydratace a dehydratace při zachování strukturální stability. Tato hygroskopická vlastnost spojená s inherentní exotermní reakcí (způsobující zahřátí) při přechodu z dehydratované do hydratované formy předurčuje přírodní zeolity k využití odpadového tepla a tepelné sluneční energie. </a:t>
            </a:r>
          </a:p>
          <a:p>
            <a:pPr algn="just"/>
            <a:r>
              <a:rPr lang="cs-CZ" sz="2000" dirty="0">
                <a:cs typeface="Arial" panose="020B0604020202020204" pitchFamily="34" charset="0"/>
              </a:rPr>
              <a:t>  - Zeolit se používá jako </a:t>
            </a:r>
            <a:r>
              <a:rPr lang="cs-CZ" sz="2000" b="1" dirty="0">
                <a:cs typeface="Arial" panose="020B0604020202020204" pitchFamily="34" charset="0"/>
              </a:rPr>
              <a:t>filtrační medium </a:t>
            </a:r>
            <a:r>
              <a:rPr lang="cs-CZ" sz="2000" dirty="0">
                <a:cs typeface="Arial" panose="020B0604020202020204" pitchFamily="34" charset="0"/>
              </a:rPr>
              <a:t>pro čištění zahradních jezírek, rybníků a akvárií. Pórovitá struktura zeolitu poskytuje optimální povrch pro kolonizaci biologicky užitečných nitrifikačních bakterií. </a:t>
            </a:r>
          </a:p>
        </p:txBody>
      </p:sp>
    </p:spTree>
    <p:extLst>
      <p:ext uri="{BB962C8B-B14F-4D97-AF65-F5344CB8AC3E}">
        <p14:creationId xmlns:p14="http://schemas.microsoft.com/office/powerpoint/2010/main" val="3046419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800" y="250195"/>
            <a:ext cx="8458200" cy="2369880"/>
          </a:xfrm>
          <a:prstGeom prst="rect">
            <a:avLst/>
          </a:prstGeom>
        </p:spPr>
        <p:txBody>
          <a:bodyPr wrap="square">
            <a:spAutoFit/>
          </a:bodyPr>
          <a:lstStyle/>
          <a:p>
            <a:pPr algn="just"/>
            <a:r>
              <a:rPr lang="cs-CZ" sz="2000" dirty="0">
                <a:cs typeface="Arial" panose="020B0604020202020204" pitchFamily="34" charset="0"/>
              </a:rPr>
              <a:t>Přípravky pro </a:t>
            </a:r>
            <a:r>
              <a:rPr lang="cs-CZ" sz="2000" b="1" dirty="0">
                <a:cs typeface="Arial" panose="020B0604020202020204" pitchFamily="34" charset="0"/>
              </a:rPr>
              <a:t>zastavení krvácení</a:t>
            </a:r>
            <a:r>
              <a:rPr lang="cs-CZ" sz="2000" dirty="0">
                <a:cs typeface="Arial" panose="020B0604020202020204" pitchFamily="34" charset="0"/>
              </a:rPr>
              <a:t>: při kontaktu s krví v ráně a jejím okolí vychytávají z krve molekuly vody, zatímco větší struktury zůstanou v ráně a tím podpoří přirozené stavění krvácení. </a:t>
            </a:r>
          </a:p>
          <a:p>
            <a:pPr algn="just"/>
            <a:r>
              <a:rPr lang="cs-CZ" sz="800" dirty="0">
                <a:cs typeface="Arial" panose="020B0604020202020204" pitchFamily="34" charset="0"/>
              </a:rPr>
              <a:t> </a:t>
            </a:r>
          </a:p>
          <a:p>
            <a:pPr algn="just"/>
            <a:r>
              <a:rPr lang="cs-CZ" sz="2000" dirty="0">
                <a:cs typeface="Arial" panose="020B0604020202020204" pitchFamily="34" charset="0"/>
              </a:rPr>
              <a:t>V </a:t>
            </a:r>
            <a:r>
              <a:rPr lang="cs-CZ" sz="2000" b="1" dirty="0">
                <a:cs typeface="Arial" panose="020B0604020202020204" pitchFamily="34" charset="0"/>
              </a:rPr>
              <a:t>kyslíkových koncentrátorech</a:t>
            </a:r>
            <a:r>
              <a:rPr lang="cs-CZ" sz="2000" dirty="0">
                <a:cs typeface="Arial" panose="020B0604020202020204" pitchFamily="34" charset="0"/>
              </a:rPr>
              <a:t>, kde jsou umělé zeolity schopné za určitého tlaku odfiltrovat dusík ze vzduchu, takže prošlá směs má výrazně vyšší podíl kyslíku. Filtr je ovšem následně nutné regenerovat </a:t>
            </a:r>
          </a:p>
          <a:p>
            <a:pPr algn="just"/>
            <a:endParaRPr lang="cs-CZ" sz="2000" dirty="0">
              <a:cs typeface="Arial" panose="020B0604020202020204" pitchFamily="34" charset="0"/>
            </a:endParaRPr>
          </a:p>
        </p:txBody>
      </p:sp>
      <p:sp>
        <p:nvSpPr>
          <p:cNvPr id="5" name="Obdélník 4"/>
          <p:cNvSpPr/>
          <p:nvPr/>
        </p:nvSpPr>
        <p:spPr>
          <a:xfrm>
            <a:off x="381000" y="2537879"/>
            <a:ext cx="8534400" cy="707886"/>
          </a:xfrm>
          <a:prstGeom prst="rect">
            <a:avLst/>
          </a:prstGeom>
        </p:spPr>
        <p:txBody>
          <a:bodyPr wrap="square">
            <a:spAutoFit/>
          </a:bodyPr>
          <a:lstStyle/>
          <a:p>
            <a:r>
              <a:rPr lang="cs-CZ" altLang="en-US" sz="2000" b="1" dirty="0">
                <a:cs typeface="Arial" panose="020B0604020202020204" pitchFamily="34" charset="0"/>
              </a:rPr>
              <a:t>T</a:t>
            </a:r>
            <a:r>
              <a:rPr lang="en-GB" altLang="en-US" sz="2000" b="1" dirty="0" err="1">
                <a:cs typeface="Arial" panose="020B0604020202020204" pitchFamily="34" charset="0"/>
              </a:rPr>
              <a:t>opa</a:t>
            </a:r>
            <a:r>
              <a:rPr lang="cs-CZ" altLang="en-US" sz="2000" b="1" dirty="0">
                <a:cs typeface="Arial" panose="020B0604020202020204" pitchFamily="34" charset="0"/>
              </a:rPr>
              <a:t>z </a:t>
            </a:r>
            <a:r>
              <a:rPr lang="cs-CZ" altLang="en-US" sz="2000" dirty="0">
                <a:cs typeface="Arial" panose="020B0604020202020204" pitchFamily="34" charset="0"/>
              </a:rPr>
              <a:t>=</a:t>
            </a:r>
            <a:r>
              <a:rPr lang="en-GB" altLang="en-US" sz="2000" dirty="0">
                <a:cs typeface="Arial" panose="020B0604020202020204" pitchFamily="34" charset="0"/>
              </a:rPr>
              <a:t> </a:t>
            </a:r>
            <a:r>
              <a:rPr lang="en-GB" altLang="en-US" sz="2000" dirty="0" err="1">
                <a:cs typeface="Arial" panose="020B0604020202020204" pitchFamily="34" charset="0"/>
              </a:rPr>
              <a:t>křemičitan</a:t>
            </a:r>
            <a:r>
              <a:rPr lang="en-GB" altLang="en-US" sz="2000" dirty="0">
                <a:cs typeface="Arial" panose="020B0604020202020204" pitchFamily="34" charset="0"/>
              </a:rPr>
              <a:t> </a:t>
            </a:r>
            <a:r>
              <a:rPr lang="en-GB" altLang="en-US" sz="2000" dirty="0" err="1">
                <a:cs typeface="Arial" panose="020B0604020202020204" pitchFamily="34" charset="0"/>
              </a:rPr>
              <a:t>hlinitý</a:t>
            </a:r>
            <a:r>
              <a:rPr lang="en-GB" altLang="en-US" sz="2000" dirty="0">
                <a:cs typeface="Arial" panose="020B0604020202020204" pitchFamily="34" charset="0"/>
              </a:rPr>
              <a:t> s </a:t>
            </a:r>
            <a:r>
              <a:rPr lang="en-GB" altLang="en-US" sz="2000" dirty="0" err="1">
                <a:cs typeface="Arial" panose="020B0604020202020204" pitchFamily="34" charset="0"/>
              </a:rPr>
              <a:t>obsahem</a:t>
            </a:r>
            <a:r>
              <a:rPr lang="en-GB" altLang="en-US" sz="2000" dirty="0">
                <a:cs typeface="Arial" panose="020B0604020202020204" pitchFamily="34" charset="0"/>
              </a:rPr>
              <a:t> flu</a:t>
            </a:r>
            <a:r>
              <a:rPr lang="cs-CZ" altLang="en-US" sz="2000" dirty="0">
                <a:cs typeface="Arial" panose="020B0604020202020204" pitchFamily="34" charset="0"/>
              </a:rPr>
              <a:t>o</a:t>
            </a:r>
            <a:r>
              <a:rPr lang="en-GB" altLang="en-US" sz="2000" dirty="0" err="1">
                <a:cs typeface="Arial" panose="020B0604020202020204" pitchFamily="34" charset="0"/>
              </a:rPr>
              <a:t>ru</a:t>
            </a:r>
            <a:r>
              <a:rPr lang="cs-CZ" altLang="en-US" sz="2000" dirty="0">
                <a:cs typeface="Arial" panose="020B0604020202020204" pitchFamily="34" charset="0"/>
              </a:rPr>
              <a:t>,</a:t>
            </a:r>
            <a:r>
              <a:rPr lang="en-GB" altLang="en-US" sz="2000" dirty="0">
                <a:cs typeface="Arial" panose="020B0604020202020204" pitchFamily="34" charset="0"/>
              </a:rPr>
              <a:t> </a:t>
            </a:r>
            <a:r>
              <a:rPr lang="cs-CZ" sz="2000" dirty="0">
                <a:cs typeface="Arial" panose="020B0604020202020204" pitchFamily="34" charset="0"/>
              </a:rPr>
              <a:t>Al</a:t>
            </a:r>
            <a:r>
              <a:rPr lang="cs-CZ" sz="2000" baseline="-25000" dirty="0">
                <a:cs typeface="Arial" panose="020B0604020202020204" pitchFamily="34" charset="0"/>
              </a:rPr>
              <a:t>2</a:t>
            </a:r>
            <a:r>
              <a:rPr lang="cs-CZ" sz="2000" dirty="0">
                <a:cs typeface="Arial" panose="020B0604020202020204" pitchFamily="34" charset="0"/>
              </a:rPr>
              <a:t>{SiO</a:t>
            </a:r>
            <a:r>
              <a:rPr lang="cs-CZ" sz="2000" baseline="-25000" dirty="0">
                <a:cs typeface="Arial" panose="020B0604020202020204" pitchFamily="34" charset="0"/>
              </a:rPr>
              <a:t>4</a:t>
            </a:r>
            <a:r>
              <a:rPr lang="cs-CZ" sz="2000" dirty="0">
                <a:cs typeface="Arial" panose="020B0604020202020204" pitchFamily="34" charset="0"/>
              </a:rPr>
              <a:t>(F,OH)</a:t>
            </a:r>
            <a:r>
              <a:rPr lang="cs-CZ" sz="2000" baseline="-25000" dirty="0">
                <a:cs typeface="Arial" panose="020B0604020202020204" pitchFamily="34" charset="0"/>
              </a:rPr>
              <a:t>2</a:t>
            </a:r>
            <a:r>
              <a:rPr lang="cs-CZ" sz="2000" dirty="0">
                <a:cs typeface="Arial" panose="020B0604020202020204" pitchFamily="34" charset="0"/>
              </a:rPr>
              <a:t>}, abrazivum (brusné prášky a pasty); ozdobný a </a:t>
            </a:r>
            <a:r>
              <a:rPr lang="cs-CZ" sz="2000" u="sng" dirty="0">
                <a:cs typeface="Arial" panose="020B0604020202020204" pitchFamily="34" charset="0"/>
              </a:rPr>
              <a:t>drahý kámen</a:t>
            </a:r>
            <a:endParaRPr lang="cs-CZ" altLang="en-US" sz="2000" u="sng" dirty="0">
              <a:cs typeface="Arial" panose="020B0604020202020204" pitchFamily="34" charset="0"/>
            </a:endParaRPr>
          </a:p>
        </p:txBody>
      </p:sp>
      <p:sp>
        <p:nvSpPr>
          <p:cNvPr id="6" name="Obdélník 5"/>
          <p:cNvSpPr/>
          <p:nvPr/>
        </p:nvSpPr>
        <p:spPr>
          <a:xfrm>
            <a:off x="304800" y="3597265"/>
            <a:ext cx="5964677" cy="2246769"/>
          </a:xfrm>
          <a:prstGeom prst="rect">
            <a:avLst/>
          </a:prstGeom>
        </p:spPr>
        <p:txBody>
          <a:bodyPr wrap="square">
            <a:spAutoFit/>
          </a:bodyPr>
          <a:lstStyle/>
          <a:p>
            <a:r>
              <a:rPr lang="cs-CZ" altLang="en-US" sz="2000" b="1" dirty="0">
                <a:cs typeface="Arial" panose="020B0604020202020204" pitchFamily="34" charset="0"/>
              </a:rPr>
              <a:t>S</a:t>
            </a:r>
            <a:r>
              <a:rPr lang="en-GB" altLang="en-US" sz="2000" b="1" dirty="0" err="1">
                <a:cs typeface="Arial" panose="020B0604020202020204" pitchFamily="34" charset="0"/>
              </a:rPr>
              <a:t>míšené</a:t>
            </a:r>
            <a:r>
              <a:rPr lang="en-GB" altLang="en-US" sz="2000" b="1" dirty="0">
                <a:cs typeface="Arial" panose="020B0604020202020204" pitchFamily="34" charset="0"/>
              </a:rPr>
              <a:t> </a:t>
            </a:r>
            <a:r>
              <a:rPr lang="en-GB" altLang="en-US" sz="2000" b="1" dirty="0" err="1">
                <a:cs typeface="Arial" panose="020B0604020202020204" pitchFamily="34" charset="0"/>
              </a:rPr>
              <a:t>oxidy</a:t>
            </a:r>
            <a:r>
              <a:rPr lang="en-GB" altLang="en-US" sz="2000" b="1" dirty="0">
                <a:cs typeface="Arial" panose="020B0604020202020204" pitchFamily="34" charset="0"/>
              </a:rPr>
              <a:t> </a:t>
            </a:r>
            <a:r>
              <a:rPr lang="en-GB" altLang="en-US" sz="2000" b="1" dirty="0" err="1">
                <a:cs typeface="Arial" panose="020B0604020202020204" pitchFamily="34" charset="0"/>
              </a:rPr>
              <a:t>spinelového</a:t>
            </a:r>
            <a:r>
              <a:rPr lang="en-GB" altLang="en-US" sz="2000" b="1" dirty="0">
                <a:cs typeface="Arial" panose="020B0604020202020204" pitchFamily="34" charset="0"/>
              </a:rPr>
              <a:t> </a:t>
            </a:r>
            <a:r>
              <a:rPr lang="en-GB" altLang="en-US" sz="2000" b="1" dirty="0" err="1">
                <a:cs typeface="Arial" panose="020B0604020202020204" pitchFamily="34" charset="0"/>
              </a:rPr>
              <a:t>typu</a:t>
            </a:r>
            <a:r>
              <a:rPr lang="en-GB" altLang="en-US" sz="2000" b="1" dirty="0">
                <a:cs typeface="Arial" panose="020B0604020202020204" pitchFamily="34" charset="0"/>
              </a:rPr>
              <a:t> </a:t>
            </a:r>
            <a:r>
              <a:rPr lang="en-GB" altLang="en-US" sz="2000" dirty="0">
                <a:cs typeface="Arial" panose="020B0604020202020204" pitchFamily="34" charset="0"/>
              </a:rPr>
              <a:t>M</a:t>
            </a:r>
            <a:r>
              <a:rPr lang="en-GB" altLang="en-US" sz="2000" baseline="30000" dirty="0">
                <a:cs typeface="Arial" panose="020B0604020202020204" pitchFamily="34" charset="0"/>
              </a:rPr>
              <a:t>II</a:t>
            </a:r>
            <a:r>
              <a:rPr lang="en-GB" altLang="en-US" sz="2000" dirty="0">
                <a:cs typeface="Arial" panose="020B0604020202020204" pitchFamily="34" charset="0"/>
              </a:rPr>
              <a:t>Al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4</a:t>
            </a:r>
            <a:r>
              <a:rPr lang="en-GB" altLang="en-US" sz="2000" dirty="0">
                <a:cs typeface="Arial" panose="020B0604020202020204" pitchFamily="34" charset="0"/>
              </a:rPr>
              <a:t> </a:t>
            </a:r>
            <a:endParaRPr lang="cs-CZ" altLang="en-US" sz="2000" dirty="0">
              <a:cs typeface="Arial" panose="020B0604020202020204" pitchFamily="34" charset="0"/>
            </a:endParaRPr>
          </a:p>
          <a:p>
            <a:r>
              <a:rPr lang="cs-CZ" altLang="en-US"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vznikají</a:t>
            </a:r>
            <a:r>
              <a:rPr lang="en-GB" altLang="en-US" sz="2000" dirty="0">
                <a:cs typeface="Arial" panose="020B0604020202020204" pitchFamily="34" charset="0"/>
              </a:rPr>
              <a:t> </a:t>
            </a:r>
            <a:r>
              <a:rPr lang="en-GB" altLang="en-US" sz="2000" dirty="0" err="1">
                <a:cs typeface="Arial" panose="020B0604020202020204" pitchFamily="34" charset="0"/>
              </a:rPr>
              <a:t>společným</a:t>
            </a:r>
            <a:r>
              <a:rPr lang="en-GB" altLang="en-US" sz="2000" dirty="0">
                <a:cs typeface="Arial" panose="020B0604020202020204" pitchFamily="34" charset="0"/>
              </a:rPr>
              <a:t> </a:t>
            </a:r>
            <a:r>
              <a:rPr lang="en-GB" altLang="en-US" sz="2000" dirty="0" err="1">
                <a:cs typeface="Arial" panose="020B0604020202020204" pitchFamily="34" charset="0"/>
              </a:rPr>
              <a:t>tavením</a:t>
            </a:r>
            <a:r>
              <a:rPr lang="en-GB" altLang="en-US" sz="2000" dirty="0">
                <a:cs typeface="Arial" panose="020B0604020202020204" pitchFamily="34" charset="0"/>
              </a:rPr>
              <a:t> </a:t>
            </a:r>
            <a:r>
              <a:rPr lang="en-GB" altLang="en-US" sz="2000" dirty="0" err="1">
                <a:cs typeface="Arial" panose="020B0604020202020204" pitchFamily="34" charset="0"/>
              </a:rPr>
              <a:t>oxidů</a:t>
            </a:r>
            <a:r>
              <a:rPr lang="en-GB" altLang="en-US" sz="2000" dirty="0">
                <a:cs typeface="Arial" panose="020B0604020202020204" pitchFamily="34" charset="0"/>
              </a:rPr>
              <a:t> </a:t>
            </a:r>
            <a:r>
              <a:rPr lang="en-GB" altLang="en-US" sz="2000" dirty="0" err="1">
                <a:cs typeface="Arial" panose="020B0604020202020204" pitchFamily="34" charset="0"/>
              </a:rPr>
              <a:t>obou</a:t>
            </a:r>
            <a:r>
              <a:rPr lang="en-GB" altLang="en-US" sz="2000" dirty="0">
                <a:cs typeface="Arial" panose="020B0604020202020204" pitchFamily="34" charset="0"/>
              </a:rPr>
              <a:t> </a:t>
            </a:r>
            <a:r>
              <a:rPr lang="en-GB" altLang="en-US" sz="2000" dirty="0" err="1">
                <a:cs typeface="Arial" panose="020B0604020202020204" pitchFamily="34" charset="0"/>
              </a:rPr>
              <a:t>prvků</a:t>
            </a:r>
            <a:endParaRPr lang="en-GB" altLang="en-US" sz="2000" dirty="0">
              <a:cs typeface="Arial" panose="020B0604020202020204" pitchFamily="34" charset="0"/>
            </a:endParaRPr>
          </a:p>
          <a:p>
            <a:r>
              <a:rPr lang="cs-CZ" altLang="en-US" sz="2000" dirty="0">
                <a:cs typeface="Arial" panose="020B0604020202020204" pitchFamily="34" charset="0"/>
              </a:rPr>
              <a:t>   </a:t>
            </a:r>
            <a:r>
              <a:rPr lang="en-GB" altLang="en-US" sz="2000" dirty="0">
                <a:cs typeface="Arial" panose="020B0604020202020204" pitchFamily="34" charset="0"/>
              </a:rPr>
              <a:t>- </a:t>
            </a:r>
            <a:r>
              <a:rPr lang="en-GB" altLang="en-US" sz="2000" dirty="0" err="1">
                <a:cs typeface="Arial" panose="020B0604020202020204" pitchFamily="34" charset="0"/>
              </a:rPr>
              <a:t>vzdorují</a:t>
            </a:r>
            <a:r>
              <a:rPr lang="en-GB" altLang="en-US" sz="2000" dirty="0">
                <a:cs typeface="Arial" panose="020B0604020202020204" pitchFamily="34" charset="0"/>
              </a:rPr>
              <a:t> </a:t>
            </a:r>
            <a:r>
              <a:rPr lang="en-GB" altLang="en-US" sz="2000" dirty="0" err="1">
                <a:cs typeface="Arial" panose="020B0604020202020204" pitchFamily="34" charset="0"/>
              </a:rPr>
              <a:t>vodě</a:t>
            </a:r>
            <a:r>
              <a:rPr lang="en-GB" altLang="en-US" sz="2000" dirty="0">
                <a:cs typeface="Arial" panose="020B0604020202020204" pitchFamily="34" charset="0"/>
              </a:rPr>
              <a:t> a </a:t>
            </a:r>
            <a:r>
              <a:rPr lang="en-GB" altLang="en-US" sz="2000" dirty="0" err="1">
                <a:cs typeface="Arial" panose="020B0604020202020204" pitchFamily="34" charset="0"/>
              </a:rPr>
              <a:t>kyselinám</a:t>
            </a:r>
            <a:endParaRPr lang="cs-CZ" altLang="en-US" sz="2000" dirty="0">
              <a:cs typeface="Arial" panose="020B0604020202020204" pitchFamily="34" charset="0"/>
            </a:endParaRPr>
          </a:p>
          <a:p>
            <a:endParaRPr lang="cs-CZ" altLang="en-US" sz="2000" b="1" dirty="0">
              <a:cs typeface="Arial" panose="020B0604020202020204" pitchFamily="34" charset="0"/>
            </a:endParaRPr>
          </a:p>
          <a:p>
            <a:r>
              <a:rPr lang="cs-CZ" altLang="en-US" sz="2000" b="1" dirty="0">
                <a:cs typeface="Arial" panose="020B0604020202020204" pitchFamily="34" charset="0"/>
              </a:rPr>
              <a:t>S</a:t>
            </a:r>
            <a:r>
              <a:rPr lang="en-GB" altLang="en-US" sz="2000" b="1" dirty="0" err="1">
                <a:cs typeface="Arial" panose="020B0604020202020204" pitchFamily="34" charset="0"/>
              </a:rPr>
              <a:t>pinel</a:t>
            </a:r>
            <a:r>
              <a:rPr lang="en-GB" altLang="en-US" sz="2000" b="1" dirty="0">
                <a:cs typeface="Arial" panose="020B0604020202020204" pitchFamily="34" charset="0"/>
              </a:rPr>
              <a:t> </a:t>
            </a:r>
            <a:r>
              <a:rPr lang="en-GB" altLang="en-US" sz="2000" dirty="0">
                <a:cs typeface="Arial" panose="020B0604020202020204" pitchFamily="34" charset="0"/>
              </a:rPr>
              <a:t>MgAl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4</a:t>
            </a:r>
            <a:r>
              <a:rPr lang="cs-CZ" altLang="en-US" sz="2000" dirty="0">
                <a:cs typeface="Arial" panose="020B0604020202020204" pitchFamily="34" charset="0"/>
              </a:rPr>
              <a:t> </a:t>
            </a:r>
            <a:r>
              <a:rPr lang="cs-CZ" sz="2000" dirty="0">
                <a:cs typeface="Arial" panose="020B0604020202020204" pitchFamily="34" charset="0"/>
              </a:rPr>
              <a:t>= červený </a:t>
            </a:r>
            <a:r>
              <a:rPr lang="cs-CZ" sz="2000" u="sng" dirty="0">
                <a:cs typeface="Arial" panose="020B0604020202020204" pitchFamily="34" charset="0"/>
              </a:rPr>
              <a:t>drahý kámen</a:t>
            </a:r>
            <a:r>
              <a:rPr lang="cs-CZ" sz="2000" dirty="0">
                <a:cs typeface="Arial" panose="020B0604020202020204" pitchFamily="34" charset="0"/>
              </a:rPr>
              <a:t>. Velké spinely zdobí čelenku a lilie svatováclavské koruny Karla IV. </a:t>
            </a:r>
            <a:endParaRPr lang="en-GB" altLang="en-US" sz="2000" dirty="0">
              <a:cs typeface="Arial" panose="020B0604020202020204" pitchFamily="34" charset="0"/>
            </a:endParaRPr>
          </a:p>
          <a:p>
            <a:endParaRPr lang="en-GB" altLang="en-US" sz="2000" b="1" dirty="0">
              <a:cs typeface="Arial" panose="020B0604020202020204" pitchFamily="34" charset="0"/>
            </a:endParaRPr>
          </a:p>
        </p:txBody>
      </p:sp>
      <p:pic>
        <p:nvPicPr>
          <p:cNvPr id="26626" name="Picture 2" descr="https://upload.wikimedia.org/wikipedia/commons/f/fc/CopyCrownBohem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355" y="3309124"/>
            <a:ext cx="2660245"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55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36867" y="4106642"/>
            <a:ext cx="8707938" cy="1015663"/>
          </a:xfrm>
          <a:prstGeom prst="rect">
            <a:avLst/>
          </a:prstGeom>
        </p:spPr>
        <p:txBody>
          <a:bodyPr wrap="square">
            <a:spAutoFit/>
          </a:bodyPr>
          <a:lstStyle/>
          <a:p>
            <a:pPr algn="just"/>
            <a:r>
              <a:rPr lang="cs-CZ" sz="2000" b="1" dirty="0">
                <a:cs typeface="Arial" panose="020B0604020202020204" pitchFamily="34" charset="0"/>
              </a:rPr>
              <a:t>Kamenec </a:t>
            </a:r>
            <a:r>
              <a:rPr lang="cs-CZ" sz="2000" b="1" dirty="0" err="1">
                <a:cs typeface="Arial" panose="020B0604020202020204" pitchFamily="34" charset="0"/>
              </a:rPr>
              <a:t>draselno</a:t>
            </a:r>
            <a:r>
              <a:rPr lang="cs-CZ" sz="2000" b="1" dirty="0">
                <a:cs typeface="Arial" panose="020B0604020202020204" pitchFamily="34" charset="0"/>
              </a:rPr>
              <a:t>-hlinitý </a:t>
            </a:r>
            <a:r>
              <a:rPr lang="cs-CZ" sz="2000" dirty="0" err="1">
                <a:cs typeface="Arial" panose="020B0604020202020204" pitchFamily="34" charset="0"/>
              </a:rPr>
              <a:t>KAl</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12H</a:t>
            </a:r>
            <a:r>
              <a:rPr lang="cs-CZ" sz="2000" baseline="-25000" dirty="0">
                <a:cs typeface="Arial" panose="020B0604020202020204" pitchFamily="34" charset="0"/>
              </a:rPr>
              <a:t>2</a:t>
            </a:r>
            <a:r>
              <a:rPr lang="cs-CZ" sz="2000" dirty="0">
                <a:cs typeface="Arial" panose="020B0604020202020204" pitchFamily="34" charset="0"/>
              </a:rPr>
              <a:t>O (</a:t>
            </a:r>
            <a:r>
              <a:rPr lang="cs-CZ" sz="2000" dirty="0" err="1">
                <a:cs typeface="Arial" panose="020B0604020202020204" pitchFamily="34" charset="0"/>
              </a:rPr>
              <a:t>alum</a:t>
            </a:r>
            <a:r>
              <a:rPr lang="cs-CZ" sz="2000" dirty="0">
                <a:cs typeface="Arial" panose="020B0604020202020204" pitchFamily="34" charset="0"/>
              </a:rPr>
              <a:t>) vzniká zvětráváním žulových skal v teplém a vlhkém prostředí. Využívá se především jako antiperspirant, pro zastavení drobného krvácení a také  k vyčiňování kůží a kožešin.</a:t>
            </a:r>
          </a:p>
        </p:txBody>
      </p:sp>
      <p:pic>
        <p:nvPicPr>
          <p:cNvPr id="9218" name="Picture 2" descr="Coagulation">
            <a:extLst>
              <a:ext uri="{FF2B5EF4-FFF2-40B4-BE49-F238E27FC236}">
                <a16:creationId xmlns:a16="http://schemas.microsoft.com/office/drawing/2014/main" id="{55F6BF2D-D5F2-410E-8672-2442BBDE3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500" y="1038333"/>
            <a:ext cx="4121300" cy="2744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46E8067F-717B-4F36-B80B-D8F75FA30C31}"/>
              </a:ext>
            </a:extLst>
          </p:cNvPr>
          <p:cNvSpPr txBox="1"/>
          <p:nvPr/>
        </p:nvSpPr>
        <p:spPr>
          <a:xfrm>
            <a:off x="218031" y="219482"/>
            <a:ext cx="8707938" cy="1015663"/>
          </a:xfrm>
          <a:prstGeom prst="rect">
            <a:avLst/>
          </a:prstGeom>
          <a:noFill/>
        </p:spPr>
        <p:txBody>
          <a:bodyPr wrap="square">
            <a:spAutoFit/>
          </a:bodyPr>
          <a:lstStyle/>
          <a:p>
            <a:pPr algn="just"/>
            <a:r>
              <a:rPr lang="cs-CZ" sz="2000" b="1" dirty="0">
                <a:cs typeface="Arial" panose="020B0604020202020204" pitchFamily="34" charset="0"/>
              </a:rPr>
              <a:t>Síran hlinitý </a:t>
            </a:r>
            <a:r>
              <a:rPr lang="cs-CZ" sz="2000" dirty="0">
                <a:cs typeface="Arial" panose="020B0604020202020204" pitchFamily="34" charset="0"/>
              </a:rPr>
              <a:t>se jako potravinářské plnivo E 520 používá </a:t>
            </a:r>
            <a:r>
              <a:rPr lang="cs-CZ" sz="2000" u="sng" dirty="0">
                <a:cs typeface="Arial" panose="020B0604020202020204" pitchFamily="34" charset="0"/>
              </a:rPr>
              <a:t>ke zpevňování konzervované zeleniny a masa a jako koagulační a flotační činidlo při čištění odpadních vod</a:t>
            </a:r>
            <a:r>
              <a:rPr lang="cs-CZ" sz="2000" dirty="0">
                <a:cs typeface="Arial" panose="020B0604020202020204" pitchFamily="34" charset="0"/>
              </a:rPr>
              <a:t>.</a:t>
            </a:r>
          </a:p>
        </p:txBody>
      </p:sp>
      <p:pic>
        <p:nvPicPr>
          <p:cNvPr id="6" name="Obrázek 5">
            <a:extLst>
              <a:ext uri="{FF2B5EF4-FFF2-40B4-BE49-F238E27FC236}">
                <a16:creationId xmlns:a16="http://schemas.microsoft.com/office/drawing/2014/main" id="{99A94061-48BD-4BB8-87D6-E768A143385F}"/>
              </a:ext>
            </a:extLst>
          </p:cNvPr>
          <p:cNvPicPr>
            <a:picLocks noChangeAspect="1"/>
          </p:cNvPicPr>
          <p:nvPr/>
        </p:nvPicPr>
        <p:blipFill>
          <a:blip r:embed="rId3"/>
          <a:stretch>
            <a:fillRect/>
          </a:stretch>
        </p:blipFill>
        <p:spPr>
          <a:xfrm>
            <a:off x="457200" y="1427919"/>
            <a:ext cx="3862551" cy="2133600"/>
          </a:xfrm>
          <a:prstGeom prst="rect">
            <a:avLst/>
          </a:prstGeom>
        </p:spPr>
      </p:pic>
      <p:pic>
        <p:nvPicPr>
          <p:cNvPr id="9220" name="Picture 4" descr="IHA STYPTIC PEN TYPE TRADITIONAL SHAVING CUT BLOOD STOPPER AFTER SHAVE ALUM  Free Post Shipping from Turkey|Waxing| - AliExpress">
            <a:extLst>
              <a:ext uri="{FF2B5EF4-FFF2-40B4-BE49-F238E27FC236}">
                <a16:creationId xmlns:a16="http://schemas.microsoft.com/office/drawing/2014/main" id="{D561DCFC-0F74-445A-8494-B5E31DFD4E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91" y="5221059"/>
            <a:ext cx="1339360" cy="15082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7D90F86B-7CC0-4DC3-A58A-03C9542EA8BA}"/>
              </a:ext>
            </a:extLst>
          </p:cNvPr>
          <p:cNvSpPr txBox="1"/>
          <p:nvPr/>
        </p:nvSpPr>
        <p:spPr>
          <a:xfrm>
            <a:off x="198366" y="5430081"/>
            <a:ext cx="7057785" cy="923330"/>
          </a:xfrm>
          <a:prstGeom prst="rect">
            <a:avLst/>
          </a:prstGeom>
          <a:noFill/>
        </p:spPr>
        <p:txBody>
          <a:bodyPr wrap="square">
            <a:spAutoFit/>
          </a:bodyPr>
          <a:lstStyle/>
          <a:p>
            <a:pPr algn="just"/>
            <a:r>
              <a:rPr lang="cs-CZ" i="0" dirty="0">
                <a:solidFill>
                  <a:srgbClr val="242729"/>
                </a:solidFill>
                <a:effectLst/>
              </a:rPr>
              <a:t>Bez</a:t>
            </a:r>
            <a:r>
              <a:rPr lang="en-US" b="0" i="0" dirty="0">
                <a:solidFill>
                  <a:srgbClr val="242729"/>
                </a:solidFill>
                <a:effectLst/>
              </a:rPr>
              <a:t> </a:t>
            </a:r>
            <a:r>
              <a:rPr lang="cs-CZ" b="0" i="0" dirty="0">
                <a:solidFill>
                  <a:srgbClr val="242729"/>
                </a:solidFill>
                <a:effectLst/>
              </a:rPr>
              <a:t>kamence</a:t>
            </a:r>
            <a:r>
              <a:rPr lang="en-US" b="0" i="0" dirty="0">
                <a:solidFill>
                  <a:srgbClr val="242729"/>
                </a:solidFill>
                <a:effectLst/>
              </a:rPr>
              <a:t> </a:t>
            </a:r>
            <a:r>
              <a:rPr lang="cs-CZ" b="0" i="0" dirty="0">
                <a:solidFill>
                  <a:srgbClr val="242729"/>
                </a:solidFill>
                <a:effectLst/>
              </a:rPr>
              <a:t>se červené krvinky</a:t>
            </a:r>
            <a:r>
              <a:rPr lang="en-US" b="0" i="0" dirty="0">
                <a:solidFill>
                  <a:srgbClr val="242729"/>
                </a:solidFill>
                <a:effectLst/>
              </a:rPr>
              <a:t> </a:t>
            </a:r>
            <a:r>
              <a:rPr lang="cs-CZ" b="0" i="0" dirty="0">
                <a:solidFill>
                  <a:srgbClr val="242729"/>
                </a:solidFill>
                <a:effectLst/>
              </a:rPr>
              <a:t>navzájem odpuzují a srážení krve trvá déle. N</a:t>
            </a:r>
            <a:r>
              <a:rPr lang="en-US" b="0" i="0" dirty="0" err="1">
                <a:solidFill>
                  <a:srgbClr val="242729"/>
                </a:solidFill>
                <a:effectLst/>
              </a:rPr>
              <a:t>eutraliz</a:t>
            </a:r>
            <a:r>
              <a:rPr lang="cs-CZ" b="0" i="0" dirty="0" err="1">
                <a:solidFill>
                  <a:srgbClr val="242729"/>
                </a:solidFill>
                <a:effectLst/>
              </a:rPr>
              <a:t>ace</a:t>
            </a:r>
            <a:r>
              <a:rPr lang="cs-CZ" b="0" i="0" dirty="0">
                <a:solidFill>
                  <a:srgbClr val="242729"/>
                </a:solidFill>
                <a:effectLst/>
              </a:rPr>
              <a:t> nábojů na povrchu červených krvinek působením kamence vede k jejich snadnější a rychlejší koagulaci</a:t>
            </a:r>
            <a:r>
              <a:rPr lang="en-US" b="0" i="0" dirty="0">
                <a:solidFill>
                  <a:srgbClr val="242729"/>
                </a:solidFill>
                <a:effectLst/>
              </a:rPr>
              <a:t>. </a:t>
            </a:r>
            <a:endParaRPr lang="cs-CZ" dirty="0"/>
          </a:p>
        </p:txBody>
      </p:sp>
    </p:spTree>
    <p:extLst>
      <p:ext uri="{BB962C8B-B14F-4D97-AF65-F5344CB8AC3E}">
        <p14:creationId xmlns:p14="http://schemas.microsoft.com/office/powerpoint/2010/main" val="1187823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917912"/>
            <a:ext cx="8839200" cy="3170099"/>
          </a:xfrm>
          <a:prstGeom prst="rect">
            <a:avLst/>
          </a:prstGeom>
        </p:spPr>
        <p:txBody>
          <a:bodyPr wrap="square">
            <a:spAutoFit/>
          </a:bodyPr>
          <a:lstStyle/>
          <a:p>
            <a:pPr algn="just"/>
            <a:r>
              <a:rPr lang="cs-CZ" sz="2000" b="1" dirty="0">
                <a:cs typeface="Arial" panose="020B0604020202020204" pitchFamily="34" charset="0"/>
              </a:rPr>
              <a:t>Oxid inditý </a:t>
            </a:r>
            <a:r>
              <a:rPr lang="cs-CZ" sz="2000" dirty="0">
                <a:cs typeface="Arial" panose="020B0604020202020204" pitchFamily="34" charset="0"/>
              </a:rPr>
              <a:t>In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používá k přípravě antistatických vrstev a k výrobě polovodičů. </a:t>
            </a:r>
            <a:r>
              <a:rPr lang="cs-CZ" altLang="en-US" sz="2000" dirty="0">
                <a:cs typeface="Arial" panose="020B0604020202020204" pitchFamily="34" charset="0"/>
              </a:rPr>
              <a:t>J</a:t>
            </a:r>
            <a:r>
              <a:rPr lang="en-GB" altLang="en-US" sz="2000" dirty="0">
                <a:cs typeface="Arial" panose="020B0604020202020204" pitchFamily="34" charset="0"/>
              </a:rPr>
              <a:t>e </a:t>
            </a:r>
            <a:r>
              <a:rPr lang="en-GB" altLang="en-US" sz="2000" dirty="0" err="1">
                <a:cs typeface="Arial" panose="020B0604020202020204" pitchFamily="34" charset="0"/>
              </a:rPr>
              <a:t>žlutý</a:t>
            </a:r>
            <a:r>
              <a:rPr lang="en-GB" altLang="en-US" sz="2000" dirty="0">
                <a:cs typeface="Arial" panose="020B0604020202020204" pitchFamily="34" charset="0"/>
              </a:rPr>
              <a:t> a </a:t>
            </a:r>
            <a:r>
              <a:rPr lang="en-GB" altLang="en-US" sz="2000" dirty="0" err="1">
                <a:cs typeface="Arial" panose="020B0604020202020204" pitchFamily="34" charset="0"/>
              </a:rPr>
              <a:t>nerozpouští</a:t>
            </a:r>
            <a:r>
              <a:rPr lang="en-GB" altLang="en-US" sz="2000" dirty="0">
                <a:cs typeface="Arial" panose="020B0604020202020204" pitchFamily="34" charset="0"/>
              </a:rPr>
              <a:t> se v </a:t>
            </a:r>
            <a:r>
              <a:rPr lang="en-GB" altLang="en-US" sz="2000" dirty="0" err="1">
                <a:cs typeface="Arial" panose="020B0604020202020204" pitchFamily="34" charset="0"/>
              </a:rPr>
              <a:t>roztocích</a:t>
            </a:r>
            <a:r>
              <a:rPr lang="en-GB" altLang="en-US" sz="2000" dirty="0">
                <a:cs typeface="Arial" panose="020B0604020202020204" pitchFamily="34" charset="0"/>
              </a:rPr>
              <a:t> </a:t>
            </a:r>
            <a:r>
              <a:rPr lang="en-GB" altLang="en-US" sz="2000" dirty="0" err="1">
                <a:cs typeface="Arial" panose="020B0604020202020204" pitchFamily="34" charset="0"/>
              </a:rPr>
              <a:t>hydroxidů</a:t>
            </a:r>
            <a:r>
              <a:rPr lang="cs-CZ" altLang="en-US" sz="2000" dirty="0">
                <a:cs typeface="Arial" panose="020B0604020202020204" pitchFamily="34" charset="0"/>
              </a:rPr>
              <a:t>.</a:t>
            </a:r>
          </a:p>
          <a:p>
            <a:pPr algn="just"/>
            <a:endParaRPr lang="cs-CZ" altLang="en-US" sz="2000" dirty="0">
              <a:cs typeface="Arial" panose="020B0604020202020204" pitchFamily="34" charset="0"/>
            </a:endParaRPr>
          </a:p>
          <a:p>
            <a:pPr algn="just"/>
            <a:r>
              <a:rPr lang="cs-CZ" altLang="en-US" sz="2000" b="1" dirty="0">
                <a:cs typeface="Arial" panose="020B0604020202020204" pitchFamily="34" charset="0"/>
              </a:rPr>
              <a:t>Oxid </a:t>
            </a:r>
            <a:r>
              <a:rPr lang="cs-CZ" altLang="en-US" sz="2000" b="1" dirty="0" err="1">
                <a:cs typeface="Arial" panose="020B0604020202020204" pitchFamily="34" charset="0"/>
              </a:rPr>
              <a:t>thallitý</a:t>
            </a:r>
            <a:r>
              <a:rPr lang="cs-CZ" altLang="en-US" sz="2000" b="1" dirty="0">
                <a:cs typeface="Arial" panose="020B0604020202020204" pitchFamily="34" charset="0"/>
              </a:rPr>
              <a:t> </a:t>
            </a:r>
            <a:r>
              <a:rPr lang="en-GB" altLang="en-US" sz="2000" dirty="0">
                <a:cs typeface="Arial" panose="020B0604020202020204" pitchFamily="34" charset="0"/>
              </a:rPr>
              <a:t>Tl</a:t>
            </a:r>
            <a:r>
              <a:rPr lang="en-GB" altLang="en-US" sz="2000" baseline="-25000" dirty="0">
                <a:cs typeface="Arial" panose="020B0604020202020204" pitchFamily="34" charset="0"/>
              </a:rPr>
              <a:t>2</a:t>
            </a:r>
            <a:r>
              <a:rPr lang="en-GB" altLang="en-US" sz="2000" dirty="0">
                <a:cs typeface="Arial" panose="020B0604020202020204" pitchFamily="34" charset="0"/>
              </a:rPr>
              <a:t>O</a:t>
            </a:r>
            <a:r>
              <a:rPr lang="en-GB" altLang="en-US" sz="2000" baseline="-25000" dirty="0">
                <a:cs typeface="Arial" panose="020B0604020202020204" pitchFamily="34" charset="0"/>
              </a:rPr>
              <a:t>3</a:t>
            </a:r>
            <a:r>
              <a:rPr lang="en-GB" altLang="en-US" sz="2000" dirty="0">
                <a:cs typeface="Arial" panose="020B0604020202020204" pitchFamily="34" charset="0"/>
              </a:rPr>
              <a:t> je </a:t>
            </a:r>
            <a:r>
              <a:rPr lang="en-GB" altLang="en-US" sz="2000" dirty="0" err="1">
                <a:cs typeface="Arial" panose="020B0604020202020204" pitchFamily="34" charset="0"/>
              </a:rPr>
              <a:t>hnědá</a:t>
            </a:r>
            <a:r>
              <a:rPr lang="en-GB" altLang="en-US" sz="2000" dirty="0">
                <a:cs typeface="Arial" panose="020B0604020202020204" pitchFamily="34" charset="0"/>
              </a:rPr>
              <a:t> </a:t>
            </a:r>
            <a:r>
              <a:rPr lang="en-GB" altLang="en-US" sz="2000" dirty="0" err="1">
                <a:cs typeface="Arial" panose="020B0604020202020204" pitchFamily="34" charset="0"/>
              </a:rPr>
              <a:t>látka</a:t>
            </a:r>
            <a:r>
              <a:rPr lang="en-GB" altLang="en-US" sz="2000" dirty="0">
                <a:cs typeface="Arial" panose="020B0604020202020204" pitchFamily="34" charset="0"/>
              </a:rPr>
              <a:t>, </a:t>
            </a:r>
            <a:r>
              <a:rPr lang="en-GB" altLang="en-US" sz="2000" dirty="0" err="1">
                <a:cs typeface="Arial" panose="020B0604020202020204" pitchFamily="34" charset="0"/>
              </a:rPr>
              <a:t>rozpustná</a:t>
            </a:r>
            <a:r>
              <a:rPr lang="en-GB" altLang="en-US" sz="2000" dirty="0">
                <a:cs typeface="Arial" panose="020B0604020202020204" pitchFamily="34" charset="0"/>
              </a:rPr>
              <a:t> v </a:t>
            </a:r>
            <a:r>
              <a:rPr lang="en-GB" altLang="en-US" sz="2000" dirty="0" err="1">
                <a:cs typeface="Arial" panose="020B0604020202020204" pitchFamily="34" charset="0"/>
              </a:rPr>
              <a:t>kyselinách</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soli </a:t>
            </a:r>
            <a:r>
              <a:rPr lang="en-GB" altLang="en-US" sz="2000" dirty="0" err="1">
                <a:cs typeface="Arial" panose="020B0604020202020204" pitchFamily="34" charset="0"/>
              </a:rPr>
              <a:t>thallité</a:t>
            </a:r>
            <a:r>
              <a:rPr lang="en-GB" altLang="en-US" sz="2000" dirty="0">
                <a:cs typeface="Arial" panose="020B0604020202020204" pitchFamily="34" charset="0"/>
              </a:rPr>
              <a:t>, </a:t>
            </a:r>
            <a:r>
              <a:rPr lang="en-GB" altLang="en-US" sz="2000" dirty="0" err="1">
                <a:cs typeface="Arial" panose="020B0604020202020204" pitchFamily="34" charset="0"/>
              </a:rPr>
              <a:t>snadno</a:t>
            </a:r>
            <a:r>
              <a:rPr lang="en-GB" altLang="en-US" sz="2000" dirty="0">
                <a:cs typeface="Arial" panose="020B0604020202020204" pitchFamily="34" charset="0"/>
              </a:rPr>
              <a:t> </a:t>
            </a:r>
            <a:r>
              <a:rPr lang="cs-CZ" altLang="en-US" sz="2000" dirty="0">
                <a:cs typeface="Arial" panose="020B0604020202020204" pitchFamily="34" charset="0"/>
              </a:rPr>
              <a:t>se </a:t>
            </a:r>
            <a:r>
              <a:rPr lang="en-GB" altLang="en-US" sz="2000" dirty="0" err="1">
                <a:cs typeface="Arial" panose="020B0604020202020204" pitchFamily="34" charset="0"/>
              </a:rPr>
              <a:t>redukují</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stálejší</a:t>
            </a:r>
            <a:r>
              <a:rPr lang="en-GB" altLang="en-US" sz="2000" dirty="0">
                <a:cs typeface="Arial" panose="020B0604020202020204" pitchFamily="34" charset="0"/>
              </a:rPr>
              <a:t> soli </a:t>
            </a:r>
            <a:r>
              <a:rPr lang="en-GB" altLang="en-US" sz="2000" dirty="0" err="1">
                <a:cs typeface="Arial" panose="020B0604020202020204" pitchFamily="34" charset="0"/>
              </a:rPr>
              <a:t>thallné</a:t>
            </a:r>
            <a:endParaRPr lang="cs-CZ" altLang="en-US" sz="2000" dirty="0">
              <a:cs typeface="Arial" panose="020B0604020202020204" pitchFamily="34" charset="0"/>
            </a:endParaRPr>
          </a:p>
          <a:p>
            <a:pPr algn="just"/>
            <a:endParaRPr lang="en-GB" altLang="en-US" sz="20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thallný</a:t>
            </a:r>
            <a:r>
              <a:rPr lang="cs-CZ" sz="2000" b="1" dirty="0">
                <a:cs typeface="Arial" panose="020B0604020202020204" pitchFamily="34" charset="0"/>
              </a:rPr>
              <a:t>  </a:t>
            </a:r>
            <a:r>
              <a:rPr lang="en-GB" altLang="en-US" sz="2000" dirty="0">
                <a:cs typeface="Arial" panose="020B0604020202020204" pitchFamily="34" charset="0"/>
              </a:rPr>
              <a:t>Tl</a:t>
            </a:r>
            <a:r>
              <a:rPr lang="en-GB" altLang="en-US" sz="2000" baseline="-25000" dirty="0">
                <a:cs typeface="Arial" panose="020B0604020202020204" pitchFamily="34" charset="0"/>
              </a:rPr>
              <a:t>2</a:t>
            </a:r>
            <a:r>
              <a:rPr lang="en-GB" altLang="en-US" sz="2000" dirty="0">
                <a:cs typeface="Arial" panose="020B0604020202020204" pitchFamily="34" charset="0"/>
              </a:rPr>
              <a:t>O </a:t>
            </a:r>
            <a:r>
              <a:rPr lang="en-GB" altLang="en-US" sz="2000" dirty="0" err="1">
                <a:cs typeface="Arial" panose="020B0604020202020204" pitchFamily="34" charset="0"/>
              </a:rPr>
              <a:t>černá</a:t>
            </a:r>
            <a:r>
              <a:rPr lang="en-GB" altLang="en-US" sz="2000" dirty="0">
                <a:cs typeface="Arial" panose="020B0604020202020204" pitchFamily="34" charset="0"/>
              </a:rPr>
              <a:t> </a:t>
            </a:r>
            <a:r>
              <a:rPr lang="en-GB" altLang="en-US" sz="2000" dirty="0" err="1">
                <a:cs typeface="Arial" panose="020B0604020202020204" pitchFamily="34" charset="0"/>
              </a:rPr>
              <a:t>hygroskopická</a:t>
            </a:r>
            <a:r>
              <a:rPr lang="en-GB" altLang="en-US" sz="2000" dirty="0">
                <a:cs typeface="Arial" panose="020B0604020202020204" pitchFamily="34" charset="0"/>
              </a:rPr>
              <a:t> </a:t>
            </a:r>
            <a:r>
              <a:rPr lang="en-GB" altLang="en-US" sz="2000" dirty="0" err="1">
                <a:cs typeface="Arial" panose="020B0604020202020204" pitchFamily="34" charset="0"/>
              </a:rPr>
              <a:t>látka</a:t>
            </a:r>
            <a:r>
              <a:rPr lang="en-GB" altLang="en-US" sz="2000" dirty="0">
                <a:cs typeface="Arial" panose="020B0604020202020204" pitchFamily="34" charset="0"/>
              </a:rPr>
              <a:t>, </a:t>
            </a:r>
            <a:r>
              <a:rPr lang="en-GB" altLang="en-US" sz="2000" dirty="0" err="1">
                <a:cs typeface="Arial" panose="020B0604020202020204" pitchFamily="34" charset="0"/>
              </a:rPr>
              <a:t>vznikající</a:t>
            </a:r>
            <a:r>
              <a:rPr lang="en-GB" altLang="en-US" sz="2000" dirty="0">
                <a:cs typeface="Arial" panose="020B0604020202020204" pitchFamily="34" charset="0"/>
              </a:rPr>
              <a:t> </a:t>
            </a:r>
            <a:r>
              <a:rPr lang="en-GB" altLang="en-US" sz="2000" dirty="0" err="1">
                <a:cs typeface="Arial" panose="020B0604020202020204" pitchFamily="34" charset="0"/>
              </a:rPr>
              <a:t>tepel</a:t>
            </a:r>
            <a:r>
              <a:rPr lang="en-GB" altLang="en-US" sz="2000" dirty="0">
                <a:cs typeface="Arial" panose="020B0604020202020204" pitchFamily="34" charset="0"/>
              </a:rPr>
              <a:t>.</a:t>
            </a:r>
            <a:r>
              <a:rPr lang="cs-CZ" altLang="en-US" sz="2000" dirty="0">
                <a:cs typeface="Arial" panose="020B0604020202020204" pitchFamily="34" charset="0"/>
              </a:rPr>
              <a:t> </a:t>
            </a:r>
            <a:r>
              <a:rPr lang="en-GB" altLang="en-US" sz="2000" dirty="0" err="1">
                <a:cs typeface="Arial" panose="020B0604020202020204" pitchFamily="34" charset="0"/>
              </a:rPr>
              <a:t>rozkladem</a:t>
            </a:r>
            <a:r>
              <a:rPr lang="en-GB" altLang="en-US" sz="2000" dirty="0">
                <a:cs typeface="Arial" panose="020B0604020202020204" pitchFamily="34" charset="0"/>
              </a:rPr>
              <a:t> </a:t>
            </a:r>
            <a:r>
              <a:rPr lang="en-GB" altLang="en-US" sz="2000" dirty="0" err="1">
                <a:cs typeface="Arial" panose="020B0604020202020204" pitchFamily="34" charset="0"/>
              </a:rPr>
              <a:t>žlutého</a:t>
            </a:r>
            <a:r>
              <a:rPr lang="en-GB" altLang="en-US" sz="2000" dirty="0">
                <a:cs typeface="Arial" panose="020B0604020202020204" pitchFamily="34" charset="0"/>
              </a:rPr>
              <a:t> </a:t>
            </a:r>
            <a:r>
              <a:rPr lang="en-GB" altLang="en-US" sz="2000" dirty="0" err="1">
                <a:cs typeface="Arial" panose="020B0604020202020204" pitchFamily="34" charset="0"/>
              </a:rPr>
              <a:t>TlOH</a:t>
            </a:r>
            <a:r>
              <a:rPr lang="en-GB" altLang="en-US" sz="2000" dirty="0">
                <a:cs typeface="Arial" panose="020B0604020202020204" pitchFamily="34" charset="0"/>
              </a:rPr>
              <a:t>, v </a:t>
            </a:r>
            <a:r>
              <a:rPr lang="en-GB" altLang="en-US" sz="2000" dirty="0" err="1">
                <a:cs typeface="Arial" panose="020B0604020202020204" pitchFamily="34" charset="0"/>
              </a:rPr>
              <a:t>kyselinách</a:t>
            </a:r>
            <a:r>
              <a:rPr lang="en-GB" altLang="en-US" sz="2000" dirty="0">
                <a:cs typeface="Arial" panose="020B0604020202020204" pitchFamily="34" charset="0"/>
              </a:rPr>
              <a:t> se </a:t>
            </a:r>
            <a:r>
              <a:rPr lang="en-GB" altLang="en-US" sz="2000" dirty="0" err="1">
                <a:cs typeface="Arial" panose="020B0604020202020204" pitchFamily="34" charset="0"/>
              </a:rPr>
              <a:t>rozpouští</a:t>
            </a:r>
            <a:r>
              <a:rPr lang="en-GB" altLang="en-US" sz="2000" dirty="0">
                <a:cs typeface="Arial" panose="020B0604020202020204" pitchFamily="34" charset="0"/>
              </a:rPr>
              <a:t>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thallné</a:t>
            </a:r>
            <a:r>
              <a:rPr lang="en-GB" altLang="en-US" sz="2000" dirty="0">
                <a:cs typeface="Arial" panose="020B0604020202020204" pitchFamily="34" charset="0"/>
              </a:rPr>
              <a:t> soli</a:t>
            </a:r>
            <a:r>
              <a:rPr lang="cs-CZ" altLang="en-US" sz="2000" dirty="0">
                <a:cs typeface="Arial" panose="020B0604020202020204" pitchFamily="34" charset="0"/>
              </a:rPr>
              <a:t>. </a:t>
            </a:r>
            <a:r>
              <a:rPr lang="cs-CZ" sz="2000" dirty="0">
                <a:cs typeface="Arial" panose="020B0604020202020204" pitchFamily="34" charset="0"/>
              </a:rPr>
              <a:t>se používá k výrobě speciálních skel s vysokým indexem lomu.</a:t>
            </a:r>
          </a:p>
          <a:p>
            <a:pPr algn="just"/>
            <a:endParaRPr lang="cs-CZ" sz="2000" dirty="0">
              <a:cs typeface="Arial" panose="020B0604020202020204" pitchFamily="34" charset="0"/>
            </a:endParaRPr>
          </a:p>
        </p:txBody>
      </p:sp>
      <p:sp>
        <p:nvSpPr>
          <p:cNvPr id="6" name="TextovéPole 5"/>
          <p:cNvSpPr txBox="1"/>
          <p:nvPr/>
        </p:nvSpPr>
        <p:spPr>
          <a:xfrm>
            <a:off x="152400" y="152400"/>
            <a:ext cx="4744056" cy="461665"/>
          </a:xfrm>
          <a:prstGeom prst="rect">
            <a:avLst/>
          </a:prstGeom>
          <a:noFill/>
        </p:spPr>
        <p:txBody>
          <a:bodyPr wrap="none" rtlCol="0">
            <a:spAutoFit/>
          </a:bodyPr>
          <a:lstStyle/>
          <a:p>
            <a:r>
              <a:rPr lang="cs-CZ" sz="2400" b="1" dirty="0"/>
              <a:t>Kyslíkaté sloučeniny ostatních </a:t>
            </a:r>
            <a:r>
              <a:rPr lang="cs-CZ" sz="2400" b="1" dirty="0" err="1"/>
              <a:t>trielů</a:t>
            </a:r>
            <a:endParaRPr lang="cs-CZ" sz="2400" b="1" dirty="0"/>
          </a:p>
        </p:txBody>
      </p:sp>
    </p:spTree>
    <p:extLst>
      <p:ext uri="{BB962C8B-B14F-4D97-AF65-F5344CB8AC3E}">
        <p14:creationId xmlns:p14="http://schemas.microsoft.com/office/powerpoint/2010/main" val="2856800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3" y="1355733"/>
            <a:ext cx="8274384" cy="1965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33400" y="1355733"/>
            <a:ext cx="825867"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B</a:t>
            </a:r>
            <a:r>
              <a:rPr lang="cs-CZ" sz="2000" b="1" baseline="-25000" dirty="0">
                <a:latin typeface="Arial" panose="020B0604020202020204" pitchFamily="34" charset="0"/>
                <a:cs typeface="Arial" panose="020B0604020202020204" pitchFamily="34" charset="0"/>
              </a:rPr>
              <a:t>8</a:t>
            </a:r>
            <a:r>
              <a:rPr lang="cs-CZ" sz="2000" b="1" dirty="0">
                <a:latin typeface="Arial" panose="020B0604020202020204" pitchFamily="34" charset="0"/>
                <a:cs typeface="Arial" panose="020B0604020202020204" pitchFamily="34" charset="0"/>
              </a:rPr>
              <a:t>S</a:t>
            </a:r>
            <a:r>
              <a:rPr lang="cs-CZ" sz="2000" b="1" baseline="-25000" dirty="0">
                <a:latin typeface="Arial" panose="020B0604020202020204" pitchFamily="34" charset="0"/>
                <a:cs typeface="Arial" panose="020B0604020202020204" pitchFamily="34" charset="0"/>
              </a:rPr>
              <a:t>16</a:t>
            </a:r>
          </a:p>
        </p:txBody>
      </p:sp>
      <p:sp>
        <p:nvSpPr>
          <p:cNvPr id="6" name="TextovéPole 5"/>
          <p:cNvSpPr txBox="1"/>
          <p:nvPr/>
        </p:nvSpPr>
        <p:spPr>
          <a:xfrm>
            <a:off x="2819400" y="271790"/>
            <a:ext cx="2609945" cy="523220"/>
          </a:xfrm>
          <a:prstGeom prst="rect">
            <a:avLst/>
          </a:prstGeom>
          <a:noFill/>
        </p:spPr>
        <p:txBody>
          <a:bodyPr wrap="none" rtlCol="0">
            <a:spAutoFit/>
          </a:bodyPr>
          <a:lstStyle/>
          <a:p>
            <a:r>
              <a:rPr lang="cs-CZ" sz="2800" b="1" dirty="0"/>
              <a:t>Sirné sloučeniny</a:t>
            </a:r>
          </a:p>
        </p:txBody>
      </p:sp>
      <p:pic>
        <p:nvPicPr>
          <p:cNvPr id="37892" name="Picture 4" descr="B2S3stru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697" y="4000890"/>
            <a:ext cx="3504645" cy="25283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83703" y="4000890"/>
            <a:ext cx="4572000" cy="1015663"/>
          </a:xfrm>
          <a:prstGeom prst="rect">
            <a:avLst/>
          </a:prstGeom>
        </p:spPr>
        <p:txBody>
          <a:bodyPr>
            <a:spAutoFit/>
          </a:bodyPr>
          <a:lstStyle/>
          <a:p>
            <a:r>
              <a:rPr lang="cs-CZ" sz="2000" b="1" dirty="0">
                <a:cs typeface="Arial" panose="020B0604020202020204" pitchFamily="34" charset="0"/>
              </a:rPr>
              <a:t>S</a:t>
            </a:r>
            <a:r>
              <a:rPr lang="en-US" sz="2000" b="1" dirty="0" err="1">
                <a:cs typeface="Arial" panose="020B0604020202020204" pitchFamily="34" charset="0"/>
              </a:rPr>
              <a:t>ulfid</a:t>
            </a:r>
            <a:r>
              <a:rPr lang="cs-CZ" sz="2000" dirty="0">
                <a:cs typeface="Arial" panose="020B0604020202020204" pitchFamily="34" charset="0"/>
              </a:rPr>
              <a:t> </a:t>
            </a:r>
            <a:r>
              <a:rPr lang="cs-CZ" sz="2000" b="1" dirty="0">
                <a:cs typeface="Arial" panose="020B0604020202020204" pitchFamily="34" charset="0"/>
              </a:rPr>
              <a:t>boritý</a:t>
            </a:r>
            <a:r>
              <a:rPr lang="cs-CZ" sz="2000" dirty="0">
                <a:cs typeface="Arial" panose="020B0604020202020204" pitchFamily="34" charset="0"/>
              </a:rPr>
              <a:t> </a:t>
            </a:r>
            <a:r>
              <a:rPr lang="en-US" sz="2000" dirty="0">
                <a:cs typeface="Arial" panose="020B0604020202020204" pitchFamily="34" charset="0"/>
              </a:rPr>
              <a:t>B</a:t>
            </a:r>
            <a:r>
              <a:rPr lang="en-US" sz="2000" baseline="-25000" dirty="0">
                <a:cs typeface="Arial" panose="020B0604020202020204" pitchFamily="34" charset="0"/>
              </a:rPr>
              <a:t>2</a:t>
            </a:r>
            <a:r>
              <a:rPr lang="en-US" sz="2000" dirty="0">
                <a:cs typeface="Arial" panose="020B0604020202020204" pitchFamily="34" charset="0"/>
              </a:rPr>
              <a:t>S</a:t>
            </a:r>
            <a:r>
              <a:rPr lang="en-US" sz="2000" baseline="-25000" dirty="0">
                <a:cs typeface="Arial" panose="020B0604020202020204" pitchFamily="34" charset="0"/>
              </a:rPr>
              <a:t>3</a:t>
            </a:r>
            <a:r>
              <a:rPr lang="en-US" sz="2000" dirty="0">
                <a:cs typeface="Arial" panose="020B0604020202020204" pitchFamily="34" charset="0"/>
              </a:rPr>
              <a:t> </a:t>
            </a:r>
            <a:r>
              <a:rPr lang="cs-CZ" sz="2000" dirty="0">
                <a:cs typeface="Arial" panose="020B0604020202020204" pitchFamily="34" charset="0"/>
              </a:rPr>
              <a:t>je</a:t>
            </a:r>
            <a:r>
              <a:rPr lang="en-US" sz="2000" dirty="0">
                <a:cs typeface="Arial" panose="020B0604020202020204" pitchFamily="34" charset="0"/>
              </a:rPr>
              <a:t> polymer</a:t>
            </a:r>
            <a:r>
              <a:rPr lang="cs-CZ" sz="2000" dirty="0">
                <a:cs typeface="Arial" panose="020B0604020202020204" pitchFamily="34" charset="0"/>
              </a:rPr>
              <a:t>ní</a:t>
            </a:r>
            <a:r>
              <a:rPr lang="en-US" sz="2000" dirty="0">
                <a:cs typeface="Arial" panose="020B0604020202020204" pitchFamily="34" charset="0"/>
              </a:rPr>
              <a:t> </a:t>
            </a:r>
            <a:r>
              <a:rPr lang="en-US" sz="2000" dirty="0" err="1">
                <a:cs typeface="Arial" panose="020B0604020202020204" pitchFamily="34" charset="0"/>
              </a:rPr>
              <a:t>materi</a:t>
            </a:r>
            <a:r>
              <a:rPr lang="cs-CZ" sz="2000" dirty="0">
                <a:cs typeface="Arial" panose="020B0604020202020204" pitchFamily="34" charset="0"/>
              </a:rPr>
              <a:t>á</a:t>
            </a:r>
            <a:r>
              <a:rPr lang="en-US" sz="2000" dirty="0">
                <a:cs typeface="Arial" panose="020B0604020202020204" pitchFamily="34" charset="0"/>
              </a:rPr>
              <a:t>l </a:t>
            </a:r>
            <a:r>
              <a:rPr lang="cs-CZ" sz="2000" dirty="0">
                <a:cs typeface="Arial" panose="020B0604020202020204" pitchFamily="34" charset="0"/>
              </a:rPr>
              <a:t>, složka </a:t>
            </a:r>
            <a:r>
              <a:rPr lang="en-US" sz="2000" dirty="0">
                <a:cs typeface="Arial" panose="020B0604020202020204" pitchFamily="34" charset="0"/>
              </a:rPr>
              <a:t>“high-tech” </a:t>
            </a:r>
            <a:r>
              <a:rPr lang="cs-CZ" sz="2000" dirty="0">
                <a:cs typeface="Arial" panose="020B0604020202020204" pitchFamily="34" charset="0"/>
              </a:rPr>
              <a:t>skel a činidlo pro přípravu </a:t>
            </a:r>
            <a:r>
              <a:rPr lang="en-US" sz="2000" dirty="0">
                <a:cs typeface="Arial" panose="020B0604020202020204" pitchFamily="34" charset="0"/>
              </a:rPr>
              <a:t> </a:t>
            </a:r>
            <a:r>
              <a:rPr lang="en-US" sz="2000" dirty="0" err="1">
                <a:cs typeface="Arial" panose="020B0604020202020204" pitchFamily="34" charset="0"/>
              </a:rPr>
              <a:t>organos</a:t>
            </a:r>
            <a:r>
              <a:rPr lang="cs-CZ" sz="2000" dirty="0" err="1">
                <a:cs typeface="Arial" panose="020B0604020202020204" pitchFamily="34" charset="0"/>
              </a:rPr>
              <a:t>irných</a:t>
            </a:r>
            <a:r>
              <a:rPr lang="cs-CZ" sz="2000" dirty="0">
                <a:cs typeface="Arial" panose="020B0604020202020204" pitchFamily="34" charset="0"/>
              </a:rPr>
              <a:t> sloučenin.</a:t>
            </a:r>
            <a:r>
              <a:rPr lang="en-US" sz="2000" dirty="0">
                <a:cs typeface="Arial" panose="020B0604020202020204" pitchFamily="34" charset="0"/>
              </a:rPr>
              <a:t> </a:t>
            </a:r>
            <a:endParaRPr lang="cs-CZ" sz="2000" dirty="0">
              <a:cs typeface="Arial" panose="020B0604020202020204" pitchFamily="34" charset="0"/>
            </a:endParaRPr>
          </a:p>
        </p:txBody>
      </p:sp>
    </p:spTree>
    <p:extLst>
      <p:ext uri="{BB962C8B-B14F-4D97-AF65-F5344CB8AC3E}">
        <p14:creationId xmlns:p14="http://schemas.microsoft.com/office/powerpoint/2010/main" val="179686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17444A3-BB07-44CB-AE32-EEF939D78159}"/>
              </a:ext>
            </a:extLst>
          </p:cNvPr>
          <p:cNvPicPr>
            <a:picLocks noChangeAspect="1"/>
          </p:cNvPicPr>
          <p:nvPr/>
        </p:nvPicPr>
        <p:blipFill>
          <a:blip r:embed="rId2"/>
          <a:stretch>
            <a:fillRect/>
          </a:stretch>
        </p:blipFill>
        <p:spPr>
          <a:xfrm>
            <a:off x="2301595" y="4156903"/>
            <a:ext cx="6485378" cy="2426459"/>
          </a:xfrm>
          <a:prstGeom prst="rect">
            <a:avLst/>
          </a:prstGeom>
        </p:spPr>
      </p:pic>
      <p:sp>
        <p:nvSpPr>
          <p:cNvPr id="2" name="Obdélník 1">
            <a:extLst>
              <a:ext uri="{FF2B5EF4-FFF2-40B4-BE49-F238E27FC236}">
                <a16:creationId xmlns:a16="http://schemas.microsoft.com/office/drawing/2014/main" id="{E9607E17-A060-4D1D-AF6D-DE401256C66D}"/>
              </a:ext>
            </a:extLst>
          </p:cNvPr>
          <p:cNvSpPr/>
          <p:nvPr/>
        </p:nvSpPr>
        <p:spPr>
          <a:xfrm>
            <a:off x="152400" y="777429"/>
            <a:ext cx="8534400" cy="3477875"/>
          </a:xfrm>
          <a:prstGeom prst="rect">
            <a:avLst/>
          </a:prstGeom>
        </p:spPr>
        <p:txBody>
          <a:bodyPr wrap="square">
            <a:spAutoFit/>
          </a:bodyPr>
          <a:lstStyle/>
          <a:p>
            <a:pPr algn="just"/>
            <a:r>
              <a:rPr lang="cs-CZ" sz="2000" b="1" dirty="0">
                <a:cs typeface="Arial" panose="020B0604020202020204" pitchFamily="34" charset="0"/>
              </a:rPr>
              <a:t>Nitrid boritý</a:t>
            </a:r>
            <a:r>
              <a:rPr lang="cs-CZ" sz="2000" dirty="0">
                <a:cs typeface="Arial" panose="020B0604020202020204" pitchFamily="34" charset="0"/>
              </a:rPr>
              <a:t> </a:t>
            </a:r>
            <a:r>
              <a:rPr lang="cs-CZ" sz="2000" b="1" dirty="0">
                <a:cs typeface="Arial" panose="020B0604020202020204" pitchFamily="34" charset="0"/>
              </a:rPr>
              <a:t>BN</a:t>
            </a:r>
            <a:r>
              <a:rPr lang="cs-CZ" sz="2000" dirty="0">
                <a:cs typeface="Arial" panose="020B0604020202020204" pitchFamily="34" charset="0"/>
              </a:rPr>
              <a:t> je málo reaktivní, velmi stálá látka, </a:t>
            </a:r>
            <a:r>
              <a:rPr lang="cs-CZ" sz="2000" dirty="0" err="1">
                <a:cs typeface="Arial" panose="020B0604020202020204" pitchFamily="34" charset="0"/>
              </a:rPr>
              <a:t>isoelektronová</a:t>
            </a:r>
            <a:r>
              <a:rPr lang="cs-CZ" sz="2000" dirty="0">
                <a:cs typeface="Arial" panose="020B0604020202020204" pitchFamily="34" charset="0"/>
              </a:rPr>
              <a:t> s uhlíkem. </a:t>
            </a:r>
            <a:r>
              <a:rPr lang="cs-CZ" sz="2000" u="sng" dirty="0">
                <a:cs typeface="Arial" panose="020B0604020202020204" pitchFamily="34" charset="0"/>
              </a:rPr>
              <a:t>Hexagonální modifikace </a:t>
            </a:r>
            <a:r>
              <a:rPr lang="cs-CZ" sz="2000" dirty="0">
                <a:cs typeface="Arial" panose="020B0604020202020204" pitchFamily="34" charset="0"/>
              </a:rPr>
              <a:t>má strukturu podobnou grafitu, jednotlivé vrstvy uloženy tak, že atomy boru se nacházejí pod atomy dusíku z vyšší vrstvy. Na rozdíl od grafitu je BN bezbarvý, poměrně nereaktivní a je to elektrický izolant. Zahříváním hexagonálního BN na teplotu 1 800 °C při tlaku 8 500 </a:t>
            </a:r>
            <a:r>
              <a:rPr lang="cs-CZ" sz="2000" dirty="0" err="1">
                <a:cs typeface="Arial" panose="020B0604020202020204" pitchFamily="34" charset="0"/>
              </a:rPr>
              <a:t>GPa</a:t>
            </a:r>
            <a:r>
              <a:rPr lang="cs-CZ" sz="2000" dirty="0">
                <a:cs typeface="Arial" panose="020B0604020202020204" pitchFamily="34" charset="0"/>
              </a:rPr>
              <a:t> v přítomnosti alkalických kovů získáme </a:t>
            </a:r>
            <a:r>
              <a:rPr lang="cs-CZ" sz="2000" u="sng" dirty="0">
                <a:cs typeface="Arial" panose="020B0604020202020204" pitchFamily="34" charset="0"/>
              </a:rPr>
              <a:t>kubickou (krychlovou) modifikaci</a:t>
            </a:r>
            <a:r>
              <a:rPr lang="cs-CZ" sz="2000" dirty="0">
                <a:cs typeface="Arial" panose="020B0604020202020204" pitchFamily="34" charset="0"/>
              </a:rPr>
              <a:t>. Při nižší teplotě vzniká </a:t>
            </a:r>
            <a:r>
              <a:rPr lang="cs-CZ" sz="2000" u="sng" dirty="0" err="1">
                <a:cs typeface="Arial" panose="020B0604020202020204" pitchFamily="34" charset="0"/>
              </a:rPr>
              <a:t>wurtzitová</a:t>
            </a:r>
            <a:r>
              <a:rPr lang="cs-CZ" sz="2000" u="sng" dirty="0">
                <a:cs typeface="Arial" panose="020B0604020202020204" pitchFamily="34" charset="0"/>
              </a:rPr>
              <a:t> modifikace</a:t>
            </a:r>
            <a:r>
              <a:rPr lang="cs-CZ" sz="2000" dirty="0">
                <a:cs typeface="Arial" panose="020B0604020202020204" pitchFamily="34" charset="0"/>
              </a:rPr>
              <a:t> BN. Kubická forma BN (tzv. „</a:t>
            </a:r>
            <a:r>
              <a:rPr lang="cs-CZ" sz="2000" dirty="0" err="1">
                <a:cs typeface="Arial" panose="020B0604020202020204" pitchFamily="34" charset="0"/>
              </a:rPr>
              <a:t>borazon</a:t>
            </a:r>
            <a:r>
              <a:rPr lang="cs-CZ" sz="2000" dirty="0">
                <a:cs typeface="Arial" panose="020B0604020202020204" pitchFamily="34" charset="0"/>
              </a:rPr>
              <a:t>“) patří spolu s diamantem </a:t>
            </a:r>
            <a:r>
              <a:rPr lang="cs-CZ" sz="2000" b="1" dirty="0">
                <a:cs typeface="Arial" panose="020B0604020202020204" pitchFamily="34" charset="0"/>
              </a:rPr>
              <a:t>k nejtvrdším známým látkám</a:t>
            </a:r>
            <a:r>
              <a:rPr lang="cs-CZ" sz="2000" dirty="0">
                <a:cs typeface="Arial" panose="020B0604020202020204" pitchFamily="34" charset="0"/>
              </a:rPr>
              <a:t>. V současné době jsou k dispozici technologické procesy pro pokrytí kovových povrchů tímto nitridem a kovoobráběcí nástroje s tímto povlakem jsou výrazně tvrdší a dlouhodobě odolnější.</a:t>
            </a:r>
          </a:p>
        </p:txBody>
      </p:sp>
      <p:sp>
        <p:nvSpPr>
          <p:cNvPr id="10" name="Nadpis 1">
            <a:extLst>
              <a:ext uri="{FF2B5EF4-FFF2-40B4-BE49-F238E27FC236}">
                <a16:creationId xmlns:a16="http://schemas.microsoft.com/office/drawing/2014/main" id="{1F0BA7FC-0D92-4263-88A2-B6E06956ADEE}"/>
              </a:ext>
            </a:extLst>
          </p:cNvPr>
          <p:cNvSpPr>
            <a:spLocks noGrp="1"/>
          </p:cNvSpPr>
          <p:nvPr>
            <p:ph type="title"/>
          </p:nvPr>
        </p:nvSpPr>
        <p:spPr>
          <a:xfrm>
            <a:off x="457200" y="132093"/>
            <a:ext cx="8229600" cy="426283"/>
          </a:xfrm>
        </p:spPr>
        <p:txBody>
          <a:bodyPr>
            <a:normAutofit fontScale="90000"/>
          </a:bodyPr>
          <a:lstStyle/>
          <a:p>
            <a:r>
              <a:rPr lang="cs-CZ" sz="2800" b="1" dirty="0">
                <a:latin typeface="+mn-lt"/>
              </a:rPr>
              <a:t>Sloučeniny s dusíkem</a:t>
            </a:r>
          </a:p>
        </p:txBody>
      </p:sp>
      <p:pic>
        <p:nvPicPr>
          <p:cNvPr id="4" name="Obrázek 3">
            <a:extLst>
              <a:ext uri="{FF2B5EF4-FFF2-40B4-BE49-F238E27FC236}">
                <a16:creationId xmlns:a16="http://schemas.microsoft.com/office/drawing/2014/main" id="{C77FEC1B-9CF6-4A1F-AD07-87A68406977E}"/>
              </a:ext>
            </a:extLst>
          </p:cNvPr>
          <p:cNvPicPr>
            <a:picLocks noChangeAspect="1"/>
          </p:cNvPicPr>
          <p:nvPr/>
        </p:nvPicPr>
        <p:blipFill>
          <a:blip r:embed="rId3"/>
          <a:stretch>
            <a:fillRect/>
          </a:stretch>
        </p:blipFill>
        <p:spPr>
          <a:xfrm>
            <a:off x="208908" y="4572000"/>
            <a:ext cx="1905000" cy="1808544"/>
          </a:xfrm>
          <a:prstGeom prst="rect">
            <a:avLst/>
          </a:prstGeom>
        </p:spPr>
      </p:pic>
    </p:spTree>
    <p:extLst>
      <p:ext uri="{BB962C8B-B14F-4D97-AF65-F5344CB8AC3E}">
        <p14:creationId xmlns:p14="http://schemas.microsoft.com/office/powerpoint/2010/main" val="821045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objekt, hodiny, červená, metr&#10;&#10;Popis byl vytvořen automaticky">
            <a:extLst>
              <a:ext uri="{FF2B5EF4-FFF2-40B4-BE49-F238E27FC236}">
                <a16:creationId xmlns:a16="http://schemas.microsoft.com/office/drawing/2014/main" id="{3E189C6B-84ED-4C4D-90E5-0F94E8C1A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81000"/>
            <a:ext cx="1636568" cy="1600200"/>
          </a:xfrm>
          <a:prstGeom prst="rect">
            <a:avLst/>
          </a:prstGeom>
        </p:spPr>
      </p:pic>
      <p:sp>
        <p:nvSpPr>
          <p:cNvPr id="9" name="TextovéPole 8">
            <a:extLst>
              <a:ext uri="{FF2B5EF4-FFF2-40B4-BE49-F238E27FC236}">
                <a16:creationId xmlns:a16="http://schemas.microsoft.com/office/drawing/2014/main" id="{53882980-45A3-4730-9222-AACC8EC4DE51}"/>
              </a:ext>
            </a:extLst>
          </p:cNvPr>
          <p:cNvSpPr txBox="1"/>
          <p:nvPr/>
        </p:nvSpPr>
        <p:spPr>
          <a:xfrm>
            <a:off x="228600" y="4343400"/>
            <a:ext cx="6400800" cy="707886"/>
          </a:xfrm>
          <a:prstGeom prst="rect">
            <a:avLst/>
          </a:prstGeom>
          <a:noFill/>
        </p:spPr>
        <p:txBody>
          <a:bodyPr wrap="square" rtlCol="0">
            <a:spAutoFit/>
          </a:bodyPr>
          <a:lstStyle/>
          <a:p>
            <a:r>
              <a:rPr lang="en-US" sz="2000" b="1" dirty="0" err="1">
                <a:cs typeface="Arial" panose="020B0604020202020204" pitchFamily="34" charset="0"/>
              </a:rPr>
              <a:t>Borazan</a:t>
            </a:r>
            <a:r>
              <a:rPr lang="cs-CZ" sz="2000" dirty="0">
                <a:cs typeface="Arial" panose="020B0604020202020204" pitchFamily="34" charset="0"/>
              </a:rPr>
              <a:t> je bezbarvá pevná látka, strukturně analogická ethanu, slouží jako činidlo v organické syntéze.</a:t>
            </a:r>
            <a:endParaRPr lang="en-US" sz="2000" dirty="0">
              <a:cs typeface="Arial" panose="020B0604020202020204" pitchFamily="34" charset="0"/>
            </a:endParaRPr>
          </a:p>
        </p:txBody>
      </p:sp>
      <p:pic>
        <p:nvPicPr>
          <p:cNvPr id="11" name="Obrázek 10" descr="Obsah obrázku kreslení&#10;&#10;Popis byl vytvořen automaticky">
            <a:extLst>
              <a:ext uri="{FF2B5EF4-FFF2-40B4-BE49-F238E27FC236}">
                <a16:creationId xmlns:a16="http://schemas.microsoft.com/office/drawing/2014/main" id="{A4BD750A-2596-4D4D-A7BD-5CB0C2919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57200"/>
            <a:ext cx="1257962" cy="1447800"/>
          </a:xfrm>
          <a:prstGeom prst="rect">
            <a:avLst/>
          </a:prstGeom>
        </p:spPr>
      </p:pic>
      <p:pic>
        <p:nvPicPr>
          <p:cNvPr id="13" name="Obrázek 12">
            <a:extLst>
              <a:ext uri="{FF2B5EF4-FFF2-40B4-BE49-F238E27FC236}">
                <a16:creationId xmlns:a16="http://schemas.microsoft.com/office/drawing/2014/main" id="{1B02A03A-EA5F-49F5-BD4E-BAAFA773D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191" y="2184990"/>
            <a:ext cx="6047617" cy="1524000"/>
          </a:xfrm>
          <a:prstGeom prst="rect">
            <a:avLst/>
          </a:prstGeom>
        </p:spPr>
      </p:pic>
      <p:pic>
        <p:nvPicPr>
          <p:cNvPr id="15" name="Obrázek 14">
            <a:extLst>
              <a:ext uri="{FF2B5EF4-FFF2-40B4-BE49-F238E27FC236}">
                <a16:creationId xmlns:a16="http://schemas.microsoft.com/office/drawing/2014/main" id="{8C12C7F7-9E22-4CE3-8E73-7795BF48E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4495799"/>
            <a:ext cx="1524000" cy="1126491"/>
          </a:xfrm>
          <a:prstGeom prst="rect">
            <a:avLst/>
          </a:prstGeom>
        </p:spPr>
      </p:pic>
      <p:pic>
        <p:nvPicPr>
          <p:cNvPr id="21" name="Obrázek 20">
            <a:extLst>
              <a:ext uri="{FF2B5EF4-FFF2-40B4-BE49-F238E27FC236}">
                <a16:creationId xmlns:a16="http://schemas.microsoft.com/office/drawing/2014/main" id="{E1442D20-22AB-4FEE-81B2-558C68B64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5257800"/>
            <a:ext cx="4648200" cy="985419"/>
          </a:xfrm>
          <a:prstGeom prst="rect">
            <a:avLst/>
          </a:prstGeom>
        </p:spPr>
      </p:pic>
      <p:sp>
        <p:nvSpPr>
          <p:cNvPr id="2" name="Obdélník 1">
            <a:extLst>
              <a:ext uri="{FF2B5EF4-FFF2-40B4-BE49-F238E27FC236}">
                <a16:creationId xmlns:a16="http://schemas.microsoft.com/office/drawing/2014/main" id="{86D2F8D0-7319-4413-985A-BC4877CF8443}"/>
              </a:ext>
            </a:extLst>
          </p:cNvPr>
          <p:cNvSpPr/>
          <p:nvPr/>
        </p:nvSpPr>
        <p:spPr>
          <a:xfrm>
            <a:off x="184355" y="366252"/>
            <a:ext cx="5410200" cy="1323439"/>
          </a:xfrm>
          <a:prstGeom prst="rect">
            <a:avLst/>
          </a:prstGeom>
        </p:spPr>
        <p:txBody>
          <a:bodyPr wrap="square">
            <a:spAutoFit/>
          </a:bodyPr>
          <a:lstStyle/>
          <a:p>
            <a:pPr algn="just"/>
            <a:r>
              <a:rPr lang="cs-CZ" sz="2000" b="1" dirty="0" err="1">
                <a:cs typeface="Arial" panose="020B0604020202020204" pitchFamily="34" charset="0"/>
              </a:rPr>
              <a:t>Borazol</a:t>
            </a:r>
            <a:r>
              <a:rPr lang="cs-CZ" sz="2000" b="1" dirty="0">
                <a:cs typeface="Arial" panose="020B0604020202020204" pitchFamily="34" charset="0"/>
              </a:rPr>
              <a:t> (b</a:t>
            </a:r>
            <a:r>
              <a:rPr lang="de-DE" sz="2000" b="1" dirty="0" err="1">
                <a:cs typeface="Arial" panose="020B0604020202020204" pitchFamily="34" charset="0"/>
              </a:rPr>
              <a:t>orazin</a:t>
            </a:r>
            <a:r>
              <a:rPr lang="cs-CZ" sz="2000" b="1" dirty="0">
                <a:cs typeface="Arial" panose="020B0604020202020204" pitchFamily="34" charset="0"/>
              </a:rPr>
              <a:t>,</a:t>
            </a:r>
            <a:r>
              <a:rPr lang="de-DE" sz="2000" dirty="0">
                <a:cs typeface="Arial" panose="020B0604020202020204" pitchFamily="34" charset="0"/>
              </a:rPr>
              <a:t> </a:t>
            </a:r>
            <a:r>
              <a:rPr lang="cs-CZ" sz="2000" b="1" dirty="0">
                <a:cs typeface="Arial" panose="020B0604020202020204" pitchFamily="34" charset="0"/>
              </a:rPr>
              <a:t>c</a:t>
            </a:r>
            <a:r>
              <a:rPr lang="de-DE" sz="2000" b="1" dirty="0">
                <a:cs typeface="Arial" panose="020B0604020202020204" pitchFamily="34" charset="0"/>
              </a:rPr>
              <a:t>y</a:t>
            </a:r>
            <a:r>
              <a:rPr lang="cs-CZ" sz="2000" b="1" dirty="0">
                <a:cs typeface="Arial" panose="020B0604020202020204" pitchFamily="34" charset="0"/>
              </a:rPr>
              <a:t>k</a:t>
            </a:r>
            <a:r>
              <a:rPr lang="de-DE" sz="2000" b="1" dirty="0" err="1">
                <a:cs typeface="Arial" panose="020B0604020202020204" pitchFamily="34" charset="0"/>
              </a:rPr>
              <a:t>lotriborazan</a:t>
            </a:r>
            <a:r>
              <a:rPr lang="de-DE" sz="2000" dirty="0">
                <a:cs typeface="Arial" panose="020B0604020202020204" pitchFamily="34" charset="0"/>
              </a:rPr>
              <a:t>) B</a:t>
            </a:r>
            <a:r>
              <a:rPr lang="de-DE" sz="2000" baseline="-25000" dirty="0">
                <a:cs typeface="Arial" panose="020B0604020202020204" pitchFamily="34" charset="0"/>
              </a:rPr>
              <a:t>3</a:t>
            </a:r>
            <a:r>
              <a:rPr lang="de-DE" sz="2000" dirty="0">
                <a:cs typeface="Arial" panose="020B0604020202020204" pitchFamily="34" charset="0"/>
              </a:rPr>
              <a:t>H</a:t>
            </a:r>
            <a:r>
              <a:rPr lang="de-DE" sz="2000" baseline="-25000" dirty="0">
                <a:cs typeface="Arial" panose="020B0604020202020204" pitchFamily="34" charset="0"/>
              </a:rPr>
              <a:t>6</a:t>
            </a:r>
            <a:r>
              <a:rPr lang="de-DE" sz="2000" dirty="0">
                <a:cs typeface="Arial" panose="020B0604020202020204" pitchFamily="34" charset="0"/>
              </a:rPr>
              <a:t>N</a:t>
            </a:r>
            <a:r>
              <a:rPr lang="de-DE" sz="2000" baseline="-25000" dirty="0">
                <a:cs typeface="Arial" panose="020B0604020202020204" pitchFamily="34" charset="0"/>
              </a:rPr>
              <a:t>3</a:t>
            </a:r>
            <a:r>
              <a:rPr lang="cs-CZ" sz="2000" dirty="0">
                <a:cs typeface="Arial" panose="020B0604020202020204" pitchFamily="34" charset="0"/>
              </a:rPr>
              <a:t> = bezbarvá kapalina aromatického zápachu. Fyzikálními vlastnostmi i strukturou je příbuzný </a:t>
            </a:r>
            <a:r>
              <a:rPr lang="cs-CZ" sz="2000" dirty="0" err="1">
                <a:cs typeface="Arial" panose="020B0604020202020204" pitchFamily="34" charset="0"/>
              </a:rPr>
              <a:t>izoelektronovému</a:t>
            </a:r>
            <a:r>
              <a:rPr lang="cs-CZ" sz="2000" dirty="0">
                <a:cs typeface="Arial" panose="020B0604020202020204" pitchFamily="34" charset="0"/>
              </a:rPr>
              <a:t> benzenu (anorganický benzen).</a:t>
            </a:r>
            <a:r>
              <a:rPr lang="de-DE" sz="2000" dirty="0">
                <a:cs typeface="Arial" panose="020B0604020202020204" pitchFamily="34" charset="0"/>
              </a:rPr>
              <a:t> </a:t>
            </a:r>
            <a:endParaRPr lang="cs-CZ" sz="2000" dirty="0">
              <a:cs typeface="Arial" panose="020B0604020202020204" pitchFamily="34" charset="0"/>
            </a:endParaRPr>
          </a:p>
        </p:txBody>
      </p:sp>
    </p:spTree>
    <p:extLst>
      <p:ext uri="{BB962C8B-B14F-4D97-AF65-F5344CB8AC3E}">
        <p14:creationId xmlns:p14="http://schemas.microsoft.com/office/powerpoint/2010/main" val="243414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A468E3EC-1B7E-49CB-858D-AEAA3055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9404"/>
            <a:ext cx="3071185" cy="23517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5835177-3208-44D2-972C-7A859A60F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1146"/>
            <a:ext cx="4800600" cy="2801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1D486BD-D5AA-4BA7-9E46-BED258A7EF2D}"/>
              </a:ext>
            </a:extLst>
          </p:cNvPr>
          <p:cNvSpPr txBox="1"/>
          <p:nvPr/>
        </p:nvSpPr>
        <p:spPr>
          <a:xfrm>
            <a:off x="6781800" y="533400"/>
            <a:ext cx="1952626" cy="400110"/>
          </a:xfrm>
          <a:prstGeom prst="rect">
            <a:avLst/>
          </a:prstGeom>
          <a:noFill/>
        </p:spPr>
        <p:txBody>
          <a:bodyPr wrap="square">
            <a:spAutoFit/>
          </a:bodyPr>
          <a:lstStyle/>
          <a:p>
            <a:r>
              <a:rPr lang="cs-CZ" sz="2000" i="1" dirty="0">
                <a:solidFill>
                  <a:srgbClr val="34495E"/>
                </a:solidFill>
                <a:latin typeface="ubuntu"/>
              </a:rPr>
              <a:t>h</a:t>
            </a:r>
            <a:r>
              <a:rPr lang="en-US" sz="2000" i="1" dirty="0" err="1">
                <a:solidFill>
                  <a:srgbClr val="34495E"/>
                </a:solidFill>
                <a:effectLst/>
                <a:latin typeface="ubuntu"/>
              </a:rPr>
              <a:t>ybridi</a:t>
            </a:r>
            <a:r>
              <a:rPr lang="cs-CZ" sz="2000" i="1" dirty="0" err="1">
                <a:solidFill>
                  <a:srgbClr val="34495E"/>
                </a:solidFill>
                <a:latin typeface="ubuntu"/>
              </a:rPr>
              <a:t>zace</a:t>
            </a:r>
            <a:r>
              <a:rPr lang="cs-CZ" sz="2000" i="1" dirty="0">
                <a:solidFill>
                  <a:srgbClr val="34495E"/>
                </a:solidFill>
                <a:latin typeface="ubuntu"/>
              </a:rPr>
              <a:t> boru</a:t>
            </a:r>
            <a:endParaRPr lang="cs-CZ" sz="2000" i="1" dirty="0"/>
          </a:p>
        </p:txBody>
      </p:sp>
      <p:sp>
        <p:nvSpPr>
          <p:cNvPr id="3" name="TextovéPole 2">
            <a:extLst>
              <a:ext uri="{FF2B5EF4-FFF2-40B4-BE49-F238E27FC236}">
                <a16:creationId xmlns:a16="http://schemas.microsoft.com/office/drawing/2014/main" id="{936CBA1D-0DA3-4626-AF58-FC308A8B75FB}"/>
              </a:ext>
            </a:extLst>
          </p:cNvPr>
          <p:cNvSpPr txBox="1"/>
          <p:nvPr/>
        </p:nvSpPr>
        <p:spPr>
          <a:xfrm>
            <a:off x="151704" y="3179756"/>
            <a:ext cx="8840591" cy="3447098"/>
          </a:xfrm>
          <a:prstGeom prst="rect">
            <a:avLst/>
          </a:prstGeom>
          <a:noFill/>
        </p:spPr>
        <p:txBody>
          <a:bodyPr wrap="square" rtlCol="0">
            <a:spAutoFit/>
          </a:bodyPr>
          <a:lstStyle/>
          <a:p>
            <a:pPr algn="just"/>
            <a:r>
              <a:rPr lang="cs-CZ" sz="2000" b="1" dirty="0"/>
              <a:t>Srovnání boru a ostatními prvky III. A skupiny</a:t>
            </a:r>
          </a:p>
          <a:p>
            <a:pPr algn="just"/>
            <a:endParaRPr lang="cs-CZ" dirty="0"/>
          </a:p>
          <a:p>
            <a:pPr algn="just"/>
            <a:r>
              <a:rPr lang="cs-CZ" sz="2000" u="sng" dirty="0"/>
              <a:t>Bor je jediný nekov ve skupině a </a:t>
            </a:r>
            <a:r>
              <a:rPr lang="cs-CZ" sz="2000" dirty="0"/>
              <a:t>na rozdíl od ostatních prvků této skupiny </a:t>
            </a:r>
            <a:r>
              <a:rPr lang="cs-CZ" sz="2000" u="sng" dirty="0"/>
              <a:t>nevodič</a:t>
            </a:r>
            <a:r>
              <a:rPr lang="cs-CZ" sz="2000" dirty="0"/>
              <a:t>.</a:t>
            </a:r>
          </a:p>
          <a:p>
            <a:pPr algn="just"/>
            <a:endParaRPr lang="cs-CZ" sz="800" dirty="0"/>
          </a:p>
          <a:p>
            <a:pPr algn="just"/>
            <a:r>
              <a:rPr lang="cs-CZ" sz="2000" dirty="0"/>
              <a:t>Body tání a varu boru jsou mnohem vyšší než u ostatních prvků této skupiny.</a:t>
            </a:r>
          </a:p>
          <a:p>
            <a:pPr algn="just"/>
            <a:endParaRPr lang="cs-CZ" sz="800" dirty="0"/>
          </a:p>
          <a:p>
            <a:pPr algn="just"/>
            <a:r>
              <a:rPr lang="cs-CZ" sz="2000" dirty="0"/>
              <a:t>Vyskytuje se jako jediný ve dvou modifikacích (krystalický a amorfní).</a:t>
            </a:r>
          </a:p>
          <a:p>
            <a:pPr algn="just"/>
            <a:endParaRPr lang="cs-CZ" sz="800" dirty="0"/>
          </a:p>
          <a:p>
            <a:pPr algn="just"/>
            <a:r>
              <a:rPr lang="cs-CZ" sz="2000" dirty="0"/>
              <a:t>Bor tvoří </a:t>
            </a:r>
            <a:r>
              <a:rPr lang="cs-CZ" sz="2000" u="sng" dirty="0"/>
              <a:t>pouze kovalentní sloučeniny</a:t>
            </a:r>
            <a:r>
              <a:rPr lang="cs-CZ" sz="2000" dirty="0"/>
              <a:t>, ostatní prvky ze skupiny tvoří též sloučeniny iontové.</a:t>
            </a:r>
          </a:p>
          <a:p>
            <a:pPr algn="just"/>
            <a:endParaRPr lang="cs-CZ" sz="800" dirty="0"/>
          </a:p>
          <a:p>
            <a:pPr algn="just"/>
            <a:r>
              <a:rPr lang="cs-CZ" sz="2000" u="sng" dirty="0" err="1"/>
              <a:t>Oxosloučeniny</a:t>
            </a:r>
            <a:r>
              <a:rPr lang="cs-CZ" sz="2000" u="sng" dirty="0"/>
              <a:t> boru </a:t>
            </a:r>
            <a:r>
              <a:rPr lang="cs-CZ" sz="2000" dirty="0"/>
              <a:t>jsou kyselé, u ostatních prvků amfoterní či bazické.</a:t>
            </a:r>
          </a:p>
          <a:p>
            <a:pPr algn="just"/>
            <a:endParaRPr lang="cs-CZ" sz="800" u="sng" dirty="0"/>
          </a:p>
          <a:p>
            <a:pPr algn="just"/>
            <a:r>
              <a:rPr lang="cs-CZ" sz="2000" u="sng" dirty="0" err="1"/>
              <a:t>Trihalogenidy</a:t>
            </a:r>
            <a:r>
              <a:rPr lang="cs-CZ" sz="2000" u="sng" dirty="0"/>
              <a:t> boru </a:t>
            </a:r>
            <a:r>
              <a:rPr lang="cs-CZ" sz="2000" dirty="0"/>
              <a:t>se vyskytují i jako monomery, u ostatních prvků jen jako dimery.</a:t>
            </a:r>
          </a:p>
        </p:txBody>
      </p:sp>
    </p:spTree>
    <p:extLst>
      <p:ext uri="{BB962C8B-B14F-4D97-AF65-F5344CB8AC3E}">
        <p14:creationId xmlns:p14="http://schemas.microsoft.com/office/powerpoint/2010/main" val="4084584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57200" y="274638"/>
            <a:ext cx="8229600" cy="411162"/>
          </a:xfrm>
        </p:spPr>
        <p:txBody>
          <a:bodyPr>
            <a:noAutofit/>
          </a:bodyPr>
          <a:lstStyle/>
          <a:p>
            <a:r>
              <a:rPr lang="cs-CZ" sz="2400" b="1" dirty="0">
                <a:latin typeface="+mn-lt"/>
              </a:rPr>
              <a:t>Sloučeniny s uhlíkem</a:t>
            </a:r>
          </a:p>
        </p:txBody>
      </p:sp>
      <p:sp>
        <p:nvSpPr>
          <p:cNvPr id="5" name="Obdélník 4"/>
          <p:cNvSpPr/>
          <p:nvPr/>
        </p:nvSpPr>
        <p:spPr>
          <a:xfrm>
            <a:off x="231843" y="990600"/>
            <a:ext cx="8763000" cy="5324535"/>
          </a:xfrm>
          <a:prstGeom prst="rect">
            <a:avLst/>
          </a:prstGeom>
        </p:spPr>
        <p:txBody>
          <a:bodyPr wrap="square">
            <a:spAutoFit/>
          </a:bodyPr>
          <a:lstStyle/>
          <a:p>
            <a:r>
              <a:rPr lang="cs-CZ" sz="2000" dirty="0">
                <a:cs typeface="Arial" panose="020B0604020202020204" pitchFamily="34" charset="0"/>
              </a:rPr>
              <a:t>Velmi tvrdým materiálem je také </a:t>
            </a:r>
            <a:r>
              <a:rPr lang="cs-CZ" sz="2000" b="1" dirty="0">
                <a:cs typeface="Arial" panose="020B0604020202020204" pitchFamily="34" charset="0"/>
              </a:rPr>
              <a:t>karbid boru </a:t>
            </a:r>
            <a:r>
              <a:rPr lang="cs-CZ" sz="2000" dirty="0">
                <a:cs typeface="Arial" panose="020B0604020202020204" pitchFamily="34" charset="0"/>
              </a:rPr>
              <a:t>B</a:t>
            </a:r>
            <a:r>
              <a:rPr lang="cs-CZ" sz="2000" baseline="-25000" dirty="0">
                <a:cs typeface="Arial" panose="020B0604020202020204" pitchFamily="34" charset="0"/>
              </a:rPr>
              <a:t>4</a:t>
            </a:r>
            <a:r>
              <a:rPr lang="cs-CZ" sz="2000" dirty="0">
                <a:cs typeface="Arial" panose="020B0604020202020204" pitchFamily="34" charset="0"/>
              </a:rPr>
              <a:t>C, používaný jako brusivo a leštič kovů. Dále ho lze najít v obložení brzd a spojek, je materiálem v neprůstřelných vestách a v ochranných štítech bojových letadel. </a:t>
            </a:r>
            <a:endParaRPr lang="en-US" sz="2000" dirty="0">
              <a:cs typeface="Arial" panose="020B0604020202020204" pitchFamily="34" charset="0"/>
            </a:endParaRPr>
          </a:p>
          <a:p>
            <a:endParaRPr lang="en-US" sz="2000" dirty="0">
              <a:cs typeface="Arial" panose="020B0604020202020204" pitchFamily="34" charset="0"/>
            </a:endParaRPr>
          </a:p>
          <a:p>
            <a:r>
              <a:rPr lang="en-US" sz="2000" b="1" dirty="0">
                <a:cs typeface="Arial" panose="020B0604020202020204" pitchFamily="34" charset="0"/>
              </a:rPr>
              <a:t>K</a:t>
            </a:r>
            <a:r>
              <a:rPr lang="cs-CZ" sz="2000" b="1" dirty="0" err="1">
                <a:cs typeface="Arial" panose="020B0604020202020204" pitchFamily="34" charset="0"/>
              </a:rPr>
              <a:t>arborany</a:t>
            </a:r>
            <a:r>
              <a:rPr lang="cs-CZ" sz="2000" dirty="0">
                <a:cs typeface="Arial" panose="020B0604020202020204" pitchFamily="34" charset="0"/>
              </a:rPr>
              <a:t> </a:t>
            </a:r>
            <a:r>
              <a:rPr lang="en-US" sz="2000" dirty="0">
                <a:cs typeface="Arial" panose="020B0604020202020204" pitchFamily="34" charset="0"/>
              </a:rPr>
              <a:t>=</a:t>
            </a:r>
            <a:r>
              <a:rPr lang="cs-CZ" sz="2000" dirty="0">
                <a:cs typeface="Arial" panose="020B0604020202020204" pitchFamily="34" charset="0"/>
              </a:rPr>
              <a:t> </a:t>
            </a:r>
            <a:r>
              <a:rPr lang="cs-CZ" sz="2000" dirty="0" err="1">
                <a:cs typeface="Arial" panose="020B0604020202020204" pitchFamily="34" charset="0"/>
              </a:rPr>
              <a:t>slouč</a:t>
            </a:r>
            <a:r>
              <a:rPr lang="en-US" sz="2000" dirty="0" err="1">
                <a:cs typeface="Arial" panose="020B0604020202020204" pitchFamily="34" charset="0"/>
              </a:rPr>
              <a:t>eniny</a:t>
            </a:r>
            <a:r>
              <a:rPr lang="cs-CZ" sz="2000" dirty="0">
                <a:cs typeface="Arial" panose="020B0604020202020204" pitchFamily="34" charset="0"/>
              </a:rPr>
              <a:t> boru, uhlíku a vodíku odvozené náhradou skupiny BH polyedrického boranu skupinou CH. K</a:t>
            </a:r>
            <a:r>
              <a:rPr lang="en-US" sz="2000" dirty="0" err="1">
                <a:cs typeface="Arial" panose="020B0604020202020204" pitchFamily="34" charset="0"/>
              </a:rPr>
              <a:t>arborany</a:t>
            </a:r>
            <a:r>
              <a:rPr lang="cs-CZ" sz="2000" dirty="0">
                <a:cs typeface="Arial" panose="020B0604020202020204" pitchFamily="34" charset="0"/>
              </a:rPr>
              <a:t> mohou mít velmi složité prostorové struktury</a:t>
            </a:r>
            <a:r>
              <a:rPr lang="en-US" sz="2000" dirty="0">
                <a:cs typeface="Arial" panose="020B0604020202020204" pitchFamily="34" charset="0"/>
              </a:rPr>
              <a:t>, </a:t>
            </a:r>
            <a:r>
              <a:rPr lang="en-US" sz="2000" dirty="0" err="1">
                <a:cs typeface="Arial" panose="020B0604020202020204" pitchFamily="34" charset="0"/>
              </a:rPr>
              <a:t>oproti</a:t>
            </a:r>
            <a:r>
              <a:rPr lang="en-US" sz="2000" dirty="0">
                <a:cs typeface="Arial" panose="020B0604020202020204" pitchFamily="34" charset="0"/>
              </a:rPr>
              <a:t> </a:t>
            </a:r>
            <a:r>
              <a:rPr lang="en-US" sz="2000" dirty="0" err="1">
                <a:cs typeface="Arial" panose="020B0604020202020204" pitchFamily="34" charset="0"/>
              </a:rPr>
              <a:t>boran</a:t>
            </a:r>
            <a:r>
              <a:rPr lang="cs-CZ" sz="2000" dirty="0">
                <a:cs typeface="Arial" panose="020B0604020202020204" pitchFamily="34" charset="0"/>
              </a:rPr>
              <a:t>ů</a:t>
            </a:r>
            <a:r>
              <a:rPr lang="en-US" sz="2000" dirty="0">
                <a:cs typeface="Arial" panose="020B0604020202020204" pitchFamily="34" charset="0"/>
              </a:rPr>
              <a:t>m </a:t>
            </a:r>
            <a:r>
              <a:rPr lang="en-US" sz="2000" dirty="0" err="1">
                <a:cs typeface="Arial" panose="020B0604020202020204" pitchFamily="34" charset="0"/>
              </a:rPr>
              <a:t>jsou</a:t>
            </a:r>
            <a:r>
              <a:rPr lang="en-US" sz="2000" dirty="0">
                <a:cs typeface="Arial" panose="020B0604020202020204" pitchFamily="34" charset="0"/>
              </a:rPr>
              <a:t> s</a:t>
            </a:r>
            <a:r>
              <a:rPr lang="cs-CZ" sz="2000" dirty="0" err="1">
                <a:cs typeface="Arial" panose="020B0604020202020204" pitchFamily="34" charset="0"/>
              </a:rPr>
              <a:t>tálejší</a:t>
            </a:r>
            <a:r>
              <a:rPr lang="cs-CZ" sz="2000" dirty="0">
                <a:cs typeface="Arial" panose="020B0604020202020204" pitchFamily="34" charset="0"/>
              </a:rPr>
              <a:t>. </a:t>
            </a:r>
          </a:p>
          <a:p>
            <a:endParaRPr lang="cs-CZ" sz="2000" dirty="0">
              <a:cs typeface="Arial" panose="020B0604020202020204" pitchFamily="34" charset="0"/>
            </a:endParaRPr>
          </a:p>
          <a:p>
            <a:endParaRPr lang="cs-CZ" sz="2000" dirty="0">
              <a:cs typeface="Arial" panose="020B0604020202020204" pitchFamily="34" charset="0"/>
            </a:endParaRPr>
          </a:p>
          <a:p>
            <a:endParaRPr lang="cs-CZ" sz="2000" dirty="0">
              <a:cs typeface="Arial" panose="020B0604020202020204" pitchFamily="34" charset="0"/>
            </a:endParaRPr>
          </a:p>
          <a:p>
            <a:endParaRPr lang="cs-CZ" sz="2000" b="1" dirty="0">
              <a:cs typeface="Arial" panose="020B0604020202020204" pitchFamily="34" charset="0"/>
            </a:endParaRPr>
          </a:p>
          <a:p>
            <a:endParaRPr lang="cs-CZ" sz="2000" b="1" dirty="0">
              <a:cs typeface="Arial" panose="020B0604020202020204" pitchFamily="34" charset="0"/>
            </a:endParaRPr>
          </a:p>
          <a:p>
            <a:endParaRPr lang="cs-CZ" sz="2000" b="1" dirty="0">
              <a:cs typeface="Arial" panose="020B0604020202020204" pitchFamily="34" charset="0"/>
            </a:endParaRPr>
          </a:p>
          <a:p>
            <a:endParaRPr lang="cs-CZ" sz="2000" b="1" dirty="0">
              <a:cs typeface="Arial" panose="020B0604020202020204" pitchFamily="34" charset="0"/>
            </a:endParaRPr>
          </a:p>
          <a:p>
            <a:endParaRPr lang="cs-CZ" sz="2000" b="1" dirty="0">
              <a:cs typeface="Arial" panose="020B0604020202020204" pitchFamily="34" charset="0"/>
            </a:endParaRPr>
          </a:p>
          <a:p>
            <a:endParaRPr lang="cs-CZ" sz="2000" b="1" dirty="0">
              <a:cs typeface="Arial" panose="020B0604020202020204" pitchFamily="34" charset="0"/>
            </a:endParaRPr>
          </a:p>
          <a:p>
            <a:r>
              <a:rPr lang="cs-CZ" sz="2000" b="1" dirty="0" err="1">
                <a:cs typeface="Arial" panose="020B0604020202020204" pitchFamily="34" charset="0"/>
              </a:rPr>
              <a:t>Gallium</a:t>
            </a:r>
            <a:r>
              <a:rPr lang="cs-CZ" sz="2000" b="1" dirty="0">
                <a:cs typeface="Arial" panose="020B0604020202020204" pitchFamily="34" charset="0"/>
              </a:rPr>
              <a:t> a indium </a:t>
            </a:r>
            <a:r>
              <a:rPr lang="cs-CZ" sz="2000" dirty="0">
                <a:cs typeface="Arial" panose="020B0604020202020204" pitchFamily="34" charset="0"/>
              </a:rPr>
              <a:t>jsou </a:t>
            </a:r>
            <a:r>
              <a:rPr lang="cs-CZ" sz="2000" u="sng" dirty="0">
                <a:cs typeface="Arial" panose="020B0604020202020204" pitchFamily="34" charset="0"/>
              </a:rPr>
              <a:t>jediné 2 kovy, které netvoří karbidy</a:t>
            </a:r>
            <a:r>
              <a:rPr lang="cs-CZ" sz="2000" b="1" dirty="0">
                <a:cs typeface="Arial" panose="020B0604020202020204" pitchFamily="34" charset="0"/>
              </a:rPr>
              <a:t>.</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943" y="3429000"/>
            <a:ext cx="6400800" cy="208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64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457200"/>
            <a:ext cx="8763000" cy="5940088"/>
          </a:xfrm>
          <a:prstGeom prst="rect">
            <a:avLst/>
          </a:prstGeom>
        </p:spPr>
        <p:txBody>
          <a:bodyPr wrap="square">
            <a:spAutoFit/>
          </a:bodyPr>
          <a:lstStyle/>
          <a:p>
            <a:r>
              <a:rPr lang="cs-CZ" sz="2000" dirty="0">
                <a:cs typeface="Arial" panose="020B0604020202020204" pitchFamily="34" charset="0"/>
              </a:rPr>
              <a:t>Nejdůležitější sloučeniny </a:t>
            </a:r>
            <a:r>
              <a:rPr lang="cs-CZ" sz="2000" dirty="0" err="1">
                <a:cs typeface="Arial" panose="020B0604020202020204" pitchFamily="34" charset="0"/>
              </a:rPr>
              <a:t>gallia</a:t>
            </a:r>
            <a:r>
              <a:rPr lang="cs-CZ" sz="2000" dirty="0">
                <a:cs typeface="Arial" panose="020B0604020202020204" pitchFamily="34" charset="0"/>
              </a:rPr>
              <a:t> jsou </a:t>
            </a:r>
            <a:r>
              <a:rPr lang="cs-CZ" sz="2000" b="1" dirty="0">
                <a:cs typeface="Arial" panose="020B0604020202020204" pitchFamily="34" charset="0"/>
              </a:rPr>
              <a:t>arsenid </a:t>
            </a:r>
            <a:r>
              <a:rPr lang="cs-CZ" sz="2000" b="1" dirty="0" err="1">
                <a:cs typeface="Arial" panose="020B0604020202020204" pitchFamily="34" charset="0"/>
              </a:rPr>
              <a:t>galitý</a:t>
            </a:r>
            <a:r>
              <a:rPr lang="cs-CZ" sz="2000" b="1" dirty="0">
                <a:cs typeface="Arial" panose="020B0604020202020204" pitchFamily="34" charset="0"/>
              </a:rPr>
              <a:t> </a:t>
            </a:r>
            <a:r>
              <a:rPr lang="cs-CZ" sz="2000" dirty="0" err="1">
                <a:cs typeface="Arial" panose="020B0604020202020204" pitchFamily="34" charset="0"/>
              </a:rPr>
              <a:t>GaAs</a:t>
            </a:r>
            <a:r>
              <a:rPr lang="cs-CZ" sz="2000" dirty="0">
                <a:cs typeface="Arial" panose="020B0604020202020204" pitchFamily="34" charset="0"/>
              </a:rPr>
              <a:t>, </a:t>
            </a:r>
            <a:r>
              <a:rPr lang="cs-CZ" sz="2000" b="1" dirty="0">
                <a:cs typeface="Arial" panose="020B0604020202020204" pitchFamily="34" charset="0"/>
              </a:rPr>
              <a:t>nitrid </a:t>
            </a:r>
            <a:r>
              <a:rPr lang="cs-CZ" sz="2000" b="1" dirty="0" err="1">
                <a:cs typeface="Arial" panose="020B0604020202020204" pitchFamily="34" charset="0"/>
              </a:rPr>
              <a:t>galitý</a:t>
            </a:r>
            <a:r>
              <a:rPr lang="cs-CZ" sz="2000" b="1" dirty="0">
                <a:cs typeface="Arial" panose="020B0604020202020204" pitchFamily="34" charset="0"/>
              </a:rPr>
              <a:t> </a:t>
            </a:r>
            <a:r>
              <a:rPr lang="cs-CZ" sz="2000" dirty="0" err="1">
                <a:cs typeface="Arial" panose="020B0604020202020204" pitchFamily="34" charset="0"/>
              </a:rPr>
              <a:t>GaN</a:t>
            </a:r>
            <a:r>
              <a:rPr lang="cs-CZ" sz="2000" dirty="0">
                <a:cs typeface="Arial" panose="020B0604020202020204" pitchFamily="34" charset="0"/>
              </a:rPr>
              <a:t>, </a:t>
            </a:r>
            <a:r>
              <a:rPr lang="cs-CZ" sz="2000" b="1" dirty="0">
                <a:cs typeface="Arial" panose="020B0604020202020204" pitchFamily="34" charset="0"/>
              </a:rPr>
              <a:t>fosfid </a:t>
            </a:r>
            <a:r>
              <a:rPr lang="cs-CZ" sz="2000" b="1" dirty="0" err="1">
                <a:cs typeface="Arial" panose="020B0604020202020204" pitchFamily="34" charset="0"/>
              </a:rPr>
              <a:t>galitý</a:t>
            </a:r>
            <a:r>
              <a:rPr lang="cs-CZ" sz="2000" b="1" dirty="0">
                <a:cs typeface="Arial" panose="020B0604020202020204" pitchFamily="34" charset="0"/>
              </a:rPr>
              <a:t> </a:t>
            </a:r>
            <a:r>
              <a:rPr lang="cs-CZ" sz="2000" dirty="0" err="1">
                <a:cs typeface="Arial" panose="020B0604020202020204" pitchFamily="34" charset="0"/>
              </a:rPr>
              <a:t>GaP</a:t>
            </a:r>
            <a:r>
              <a:rPr lang="cs-CZ" sz="2000" dirty="0">
                <a:cs typeface="Arial" panose="020B0604020202020204" pitchFamily="34" charset="0"/>
              </a:rPr>
              <a:t> a </a:t>
            </a:r>
            <a:r>
              <a:rPr lang="cs-CZ" sz="2000" b="1" dirty="0">
                <a:cs typeface="Arial" panose="020B0604020202020204" pitchFamily="34" charset="0"/>
              </a:rPr>
              <a:t>antimonid </a:t>
            </a:r>
            <a:r>
              <a:rPr lang="cs-CZ" sz="2000" b="1" dirty="0" err="1">
                <a:cs typeface="Arial" panose="020B0604020202020204" pitchFamily="34" charset="0"/>
              </a:rPr>
              <a:t>galitý</a:t>
            </a:r>
            <a:r>
              <a:rPr lang="cs-CZ" sz="2000" b="1" dirty="0">
                <a:cs typeface="Arial" panose="020B0604020202020204" pitchFamily="34" charset="0"/>
              </a:rPr>
              <a:t> </a:t>
            </a:r>
            <a:r>
              <a:rPr lang="cs-CZ" sz="2000" dirty="0" err="1">
                <a:cs typeface="Arial" panose="020B0604020202020204" pitchFamily="34" charset="0"/>
              </a:rPr>
              <a:t>GaSb</a:t>
            </a:r>
            <a:r>
              <a:rPr lang="cs-CZ" sz="2000" dirty="0">
                <a:cs typeface="Arial" panose="020B0604020202020204" pitchFamily="34" charset="0"/>
              </a:rPr>
              <a:t>, které se používají k výrobě LED diod a mnoha dalších elektronických součástek. </a:t>
            </a:r>
            <a:r>
              <a:rPr lang="cs-CZ" sz="2000" b="1" dirty="0">
                <a:cs typeface="Arial" panose="020B0604020202020204" pitchFamily="34" charset="0"/>
              </a:rPr>
              <a:t>Arsenid inditý </a:t>
            </a:r>
            <a:r>
              <a:rPr lang="cs-CZ" sz="2000" dirty="0" err="1">
                <a:cs typeface="Arial" panose="020B0604020202020204" pitchFamily="34" charset="0"/>
              </a:rPr>
              <a:t>InAs</a:t>
            </a:r>
            <a:r>
              <a:rPr lang="cs-CZ" sz="2000" dirty="0">
                <a:cs typeface="Arial" panose="020B0604020202020204" pitchFamily="34" charset="0"/>
              </a:rPr>
              <a:t> a antimonid inditý </a:t>
            </a:r>
            <a:r>
              <a:rPr lang="cs-CZ" sz="2000" dirty="0" err="1">
                <a:cs typeface="Arial" panose="020B0604020202020204" pitchFamily="34" charset="0"/>
              </a:rPr>
              <a:t>InSb</a:t>
            </a:r>
            <a:r>
              <a:rPr lang="cs-CZ" sz="2000" dirty="0">
                <a:cs typeface="Arial" panose="020B0604020202020204" pitchFamily="34" charset="0"/>
              </a:rPr>
              <a:t> se používají k výrobě fotodiod. </a:t>
            </a:r>
          </a:p>
          <a:p>
            <a:endParaRPr lang="cs-CZ" sz="2000" dirty="0">
              <a:cs typeface="Arial" panose="020B0604020202020204" pitchFamily="34" charset="0"/>
            </a:endParaRPr>
          </a:p>
          <a:p>
            <a:r>
              <a:rPr lang="cs-CZ" sz="2000" b="1" dirty="0">
                <a:cs typeface="Arial" panose="020B0604020202020204" pitchFamily="34" charset="0"/>
              </a:rPr>
              <a:t>Dusičnan </a:t>
            </a:r>
            <a:r>
              <a:rPr lang="cs-CZ" sz="2000" b="1" dirty="0" err="1">
                <a:cs typeface="Arial" panose="020B0604020202020204" pitchFamily="34" charset="0"/>
              </a:rPr>
              <a:t>galitý</a:t>
            </a:r>
            <a:r>
              <a:rPr lang="cs-CZ" sz="2000" b="1" dirty="0">
                <a:cs typeface="Arial" panose="020B0604020202020204" pitchFamily="34" charset="0"/>
              </a:rPr>
              <a:t> </a:t>
            </a:r>
            <a:r>
              <a:rPr lang="cs-CZ" sz="2000" dirty="0" err="1">
                <a:cs typeface="Arial" panose="020B0604020202020204" pitchFamily="34" charset="0"/>
              </a:rPr>
              <a:t>Ga</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je hlavní součástí léků k léčbě cystické fibrózy. </a:t>
            </a:r>
          </a:p>
          <a:p>
            <a:endParaRPr lang="cs-CZ" sz="2000" b="1" dirty="0">
              <a:cs typeface="Arial" panose="020B0604020202020204" pitchFamily="34" charset="0"/>
            </a:endParaRPr>
          </a:p>
          <a:p>
            <a:r>
              <a:rPr lang="cs-CZ" sz="2000" b="1" dirty="0">
                <a:cs typeface="Arial" panose="020B0604020202020204" pitchFamily="34" charset="0"/>
              </a:rPr>
              <a:t>Dusičnan inditý</a:t>
            </a:r>
            <a:r>
              <a:rPr lang="cs-CZ" sz="2000" dirty="0">
                <a:cs typeface="Arial" panose="020B0604020202020204" pitchFamily="34" charset="0"/>
              </a:rPr>
              <a:t> In(NO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používá v pyrotechnice - barví plamen intenzivně modře.</a:t>
            </a:r>
          </a:p>
          <a:p>
            <a:endParaRPr lang="cs-CZ" sz="2000" dirty="0">
              <a:cs typeface="Arial" panose="020B0604020202020204" pitchFamily="34" charset="0"/>
            </a:endParaRPr>
          </a:p>
          <a:p>
            <a:r>
              <a:rPr lang="cs-CZ" sz="2000" b="1" dirty="0">
                <a:cs typeface="Arial" panose="020B0604020202020204" pitchFamily="34" charset="0"/>
              </a:rPr>
              <a:t>Fosforečnan </a:t>
            </a:r>
            <a:r>
              <a:rPr lang="cs-CZ" sz="2000" b="1" dirty="0" err="1">
                <a:cs typeface="Arial" panose="020B0604020202020204" pitchFamily="34" charset="0"/>
              </a:rPr>
              <a:t>galli</a:t>
            </a:r>
            <a:r>
              <a:rPr lang="cs-CZ" sz="2000" dirty="0" err="1">
                <a:cs typeface="Arial" panose="020B0604020202020204" pitchFamily="34" charset="0"/>
              </a:rPr>
              <a:t>tý</a:t>
            </a:r>
            <a:r>
              <a:rPr lang="cs-CZ" sz="2000" dirty="0">
                <a:cs typeface="Arial" panose="020B0604020202020204" pitchFamily="34" charset="0"/>
              </a:rPr>
              <a:t> GaPO</a:t>
            </a:r>
            <a:r>
              <a:rPr lang="cs-CZ" sz="2000" baseline="-25000" dirty="0">
                <a:cs typeface="Arial" panose="020B0604020202020204" pitchFamily="34" charset="0"/>
              </a:rPr>
              <a:t>4</a:t>
            </a:r>
            <a:r>
              <a:rPr lang="cs-CZ" sz="2000" dirty="0">
                <a:cs typeface="Arial" panose="020B0604020202020204" pitchFamily="34" charset="0"/>
              </a:rPr>
              <a:t> má piezoelektrické vlastnosti a slouží k výrobě snímačů tlaku. </a:t>
            </a:r>
          </a:p>
          <a:p>
            <a:endParaRPr lang="cs-CZ" sz="2000" dirty="0">
              <a:cs typeface="Arial" panose="020B0604020202020204" pitchFamily="34" charset="0"/>
            </a:endParaRPr>
          </a:p>
          <a:p>
            <a:r>
              <a:rPr lang="cs-CZ" sz="2000" b="1" dirty="0">
                <a:cs typeface="Arial" panose="020B0604020202020204" pitchFamily="34" charset="0"/>
              </a:rPr>
              <a:t>Uhličitan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a:cs typeface="Arial" panose="020B0604020202020204" pitchFamily="34" charset="0"/>
              </a:rPr>
              <a:t>Tl</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 se používal jako fungicid,</a:t>
            </a:r>
          </a:p>
          <a:p>
            <a:endParaRPr lang="cs-CZ" sz="2000" dirty="0">
              <a:cs typeface="Arial" panose="020B0604020202020204" pitchFamily="34" charset="0"/>
            </a:endParaRPr>
          </a:p>
          <a:p>
            <a:r>
              <a:rPr lang="cs-CZ" sz="2000" b="1" dirty="0">
                <a:cs typeface="Arial" panose="020B0604020202020204" pitchFamily="34" charset="0"/>
              </a:rPr>
              <a:t>Sulfid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a:cs typeface="Arial" panose="020B0604020202020204" pitchFamily="34" charset="0"/>
              </a:rPr>
              <a:t>Tl</a:t>
            </a:r>
            <a:r>
              <a:rPr lang="cs-CZ" sz="2000" baseline="-25000" dirty="0">
                <a:cs typeface="Arial" panose="020B0604020202020204" pitchFamily="34" charset="0"/>
              </a:rPr>
              <a:t>2</a:t>
            </a:r>
            <a:r>
              <a:rPr lang="cs-CZ" sz="2000" dirty="0">
                <a:cs typeface="Arial" panose="020B0604020202020204" pitchFamily="34" charset="0"/>
              </a:rPr>
              <a:t>S se používal ke konstrukci fotonásobičů v přístrojích pro noční vidění, </a:t>
            </a:r>
          </a:p>
          <a:p>
            <a:endParaRPr lang="cs-CZ" sz="2000" b="1" dirty="0">
              <a:cs typeface="Arial" panose="020B0604020202020204" pitchFamily="34" charset="0"/>
            </a:endParaRPr>
          </a:p>
          <a:p>
            <a:r>
              <a:rPr lang="cs-CZ" sz="2000" b="1" dirty="0">
                <a:cs typeface="Arial" panose="020B0604020202020204" pitchFamily="34" charset="0"/>
              </a:rPr>
              <a:t>Azid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a:cs typeface="Arial" panose="020B0604020202020204" pitchFamily="34" charset="0"/>
              </a:rPr>
              <a:t>TlN</a:t>
            </a:r>
            <a:r>
              <a:rPr lang="cs-CZ" sz="2000" baseline="-25000" dirty="0">
                <a:cs typeface="Arial" panose="020B0604020202020204" pitchFamily="34" charset="0"/>
              </a:rPr>
              <a:t>3</a:t>
            </a:r>
            <a:r>
              <a:rPr lang="cs-CZ" sz="2000" dirty="0">
                <a:cs typeface="Arial" panose="020B0604020202020204" pitchFamily="34" charset="0"/>
              </a:rPr>
              <a:t> se experimentálně používal v pyrotechnice. </a:t>
            </a:r>
          </a:p>
        </p:txBody>
      </p:sp>
    </p:spTree>
    <p:extLst>
      <p:ext uri="{BB962C8B-B14F-4D97-AF65-F5344CB8AC3E}">
        <p14:creationId xmlns:p14="http://schemas.microsoft.com/office/powerpoint/2010/main" val="603557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6EEEA1-009F-4AEB-9F30-B4D7D3DD5655}"/>
              </a:ext>
            </a:extLst>
          </p:cNvPr>
          <p:cNvSpPr/>
          <p:nvPr/>
        </p:nvSpPr>
        <p:spPr>
          <a:xfrm>
            <a:off x="228600" y="228600"/>
            <a:ext cx="8763000" cy="2862322"/>
          </a:xfrm>
          <a:prstGeom prst="rect">
            <a:avLst/>
          </a:prstGeom>
        </p:spPr>
        <p:txBody>
          <a:bodyPr wrap="square">
            <a:spAutoFit/>
          </a:bodyPr>
          <a:lstStyle/>
          <a:p>
            <a:r>
              <a:rPr lang="cs-CZ" sz="2000" b="1" dirty="0">
                <a:cs typeface="Arial" panose="020B0604020202020204" pitchFamily="34" charset="0"/>
              </a:rPr>
              <a:t>Octan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a:cs typeface="Arial" panose="020B0604020202020204" pitchFamily="34" charset="0"/>
              </a:rPr>
              <a:t>CH</a:t>
            </a:r>
            <a:r>
              <a:rPr lang="cs-CZ" sz="2000" baseline="-25000" dirty="0">
                <a:cs typeface="Arial" panose="020B0604020202020204" pitchFamily="34" charset="0"/>
              </a:rPr>
              <a:t>3</a:t>
            </a:r>
            <a:r>
              <a:rPr lang="cs-CZ" sz="2000" dirty="0">
                <a:cs typeface="Arial" panose="020B0604020202020204" pitchFamily="34" charset="0"/>
              </a:rPr>
              <a:t>COOTl se využívá v mikrobiologii jako selektivní živná půda. </a:t>
            </a:r>
          </a:p>
          <a:p>
            <a:endParaRPr lang="cs-CZ" sz="2000" dirty="0">
              <a:cs typeface="Arial" panose="020B0604020202020204" pitchFamily="34" charset="0"/>
            </a:endParaRPr>
          </a:p>
          <a:p>
            <a:r>
              <a:rPr lang="cs-CZ" sz="2000" b="1" dirty="0">
                <a:cs typeface="Arial" panose="020B0604020202020204" pitchFamily="34" charset="0"/>
              </a:rPr>
              <a:t>Mravenčan </a:t>
            </a:r>
            <a:r>
              <a:rPr lang="cs-CZ" sz="2000" b="1" dirty="0" err="1">
                <a:cs typeface="Arial" panose="020B0604020202020204" pitchFamily="34" charset="0"/>
              </a:rPr>
              <a:t>thallný</a:t>
            </a:r>
            <a:r>
              <a:rPr lang="cs-CZ" sz="2000" b="1" dirty="0">
                <a:cs typeface="Arial" panose="020B0604020202020204" pitchFamily="34" charset="0"/>
              </a:rPr>
              <a:t> </a:t>
            </a:r>
            <a:r>
              <a:rPr lang="cs-CZ" sz="2000" dirty="0" err="1">
                <a:cs typeface="Arial" panose="020B0604020202020204" pitchFamily="34" charset="0"/>
              </a:rPr>
              <a:t>TlCOOH</a:t>
            </a:r>
            <a:r>
              <a:rPr lang="cs-CZ" sz="2000" dirty="0">
                <a:cs typeface="Arial" panose="020B0604020202020204" pitchFamily="34" charset="0"/>
              </a:rPr>
              <a:t> se používá k přípravě roztoků o velmi vysoké hustotě </a:t>
            </a:r>
            <a:r>
              <a:rPr lang="cs-CZ" sz="2000" i="1" dirty="0">
                <a:cs typeface="Arial" panose="020B0604020202020204" pitchFamily="34" charset="0"/>
              </a:rPr>
              <a:t>(až 4,3 g·cm</a:t>
            </a:r>
            <a:r>
              <a:rPr lang="cs-CZ" sz="2000" i="1" baseline="30000" dirty="0">
                <a:cs typeface="Arial" panose="020B0604020202020204" pitchFamily="34" charset="0"/>
              </a:rPr>
              <a:t>-3</a:t>
            </a:r>
            <a:r>
              <a:rPr lang="cs-CZ" sz="2000" i="1" dirty="0">
                <a:cs typeface="Arial" panose="020B0604020202020204" pitchFamily="34" charset="0"/>
              </a:rPr>
              <a:t>)</a:t>
            </a:r>
            <a:r>
              <a:rPr lang="cs-CZ" sz="2000" dirty="0">
                <a:cs typeface="Arial" panose="020B0604020202020204" pitchFamily="34" charset="0"/>
              </a:rPr>
              <a:t> a pod názvem </a:t>
            </a:r>
            <a:r>
              <a:rPr lang="cs-CZ" sz="2000" dirty="0" err="1">
                <a:cs typeface="Arial" panose="020B0604020202020204" pitchFamily="34" charset="0"/>
              </a:rPr>
              <a:t>Clericiho</a:t>
            </a:r>
            <a:r>
              <a:rPr lang="cs-CZ" sz="2000" dirty="0">
                <a:cs typeface="Arial" panose="020B0604020202020204" pitchFamily="34" charset="0"/>
              </a:rPr>
              <a:t> roztok se využívá v mineralogii ke stanovení hustoty nerostů. </a:t>
            </a:r>
          </a:p>
          <a:p>
            <a:endParaRPr lang="cs-CZ" sz="2000" dirty="0">
              <a:cs typeface="Arial" panose="020B0604020202020204" pitchFamily="34" charset="0"/>
            </a:endParaRPr>
          </a:p>
          <a:p>
            <a:r>
              <a:rPr lang="cs-CZ" altLang="en-US" sz="2000" b="1" dirty="0">
                <a:cs typeface="Arial" panose="020B0604020202020204" pitchFamily="34" charset="0"/>
              </a:rPr>
              <a:t>Síran </a:t>
            </a:r>
            <a:r>
              <a:rPr lang="cs-CZ" altLang="en-US" sz="2000" b="1" dirty="0" err="1">
                <a:cs typeface="Arial" panose="020B0604020202020204" pitchFamily="34" charset="0"/>
              </a:rPr>
              <a:t>thallný</a:t>
            </a:r>
            <a:r>
              <a:rPr lang="cs-CZ" altLang="en-US" sz="2000" b="1" dirty="0">
                <a:cs typeface="Arial" panose="020B0604020202020204" pitchFamily="34" charset="0"/>
              </a:rPr>
              <a:t> </a:t>
            </a:r>
            <a:r>
              <a:rPr lang="cs-CZ" altLang="en-US" sz="2000" dirty="0">
                <a:cs typeface="Arial" panose="020B0604020202020204" pitchFamily="34" charset="0"/>
              </a:rPr>
              <a:t>Tl</a:t>
            </a:r>
            <a:r>
              <a:rPr lang="cs-CZ" altLang="en-US" sz="2000" baseline="-25000" dirty="0">
                <a:cs typeface="Arial" panose="020B0604020202020204" pitchFamily="34" charset="0"/>
              </a:rPr>
              <a:t>2</a:t>
            </a:r>
            <a:r>
              <a:rPr lang="cs-CZ" altLang="en-US" sz="2000" dirty="0">
                <a:cs typeface="Arial" panose="020B0604020202020204" pitchFamily="34" charset="0"/>
              </a:rPr>
              <a:t>SO</a:t>
            </a:r>
            <a:r>
              <a:rPr lang="cs-CZ" altLang="en-US" sz="2000" baseline="-25000" dirty="0">
                <a:cs typeface="Arial" panose="020B0604020202020204" pitchFamily="34" charset="0"/>
              </a:rPr>
              <a:t>4</a:t>
            </a:r>
            <a:r>
              <a:rPr lang="cs-CZ" altLang="en-US" sz="2000" dirty="0">
                <a:cs typeface="Arial" panose="020B0604020202020204" pitchFamily="34" charset="0"/>
              </a:rPr>
              <a:t> látka bez chuti a zápachu, byl používán jako </a:t>
            </a:r>
            <a:r>
              <a:rPr lang="cs-CZ" altLang="en-US" sz="2000" u="sng" dirty="0">
                <a:cs typeface="Arial" panose="020B0604020202020204" pitchFamily="34" charset="0"/>
              </a:rPr>
              <a:t>rodenticid</a:t>
            </a:r>
            <a:r>
              <a:rPr lang="cs-CZ" altLang="en-US" sz="2000" dirty="0">
                <a:cs typeface="Arial" panose="020B0604020202020204" pitchFamily="34" charset="0"/>
              </a:rPr>
              <a:t> (nyní je zakázán).</a:t>
            </a:r>
            <a:endParaRPr lang="cs-CZ" sz="2000" b="1" dirty="0">
              <a:cs typeface="Arial" panose="020B0604020202020204" pitchFamily="34" charset="0"/>
            </a:endParaRPr>
          </a:p>
          <a:p>
            <a:endParaRPr lang="cs-CZ" sz="2000" dirty="0">
              <a:cs typeface="Arial" panose="020B0604020202020204" pitchFamily="34" charset="0"/>
            </a:endParaRPr>
          </a:p>
        </p:txBody>
      </p:sp>
      <p:sp>
        <p:nvSpPr>
          <p:cNvPr id="6" name="Obdélník 5">
            <a:extLst>
              <a:ext uri="{FF2B5EF4-FFF2-40B4-BE49-F238E27FC236}">
                <a16:creationId xmlns:a16="http://schemas.microsoft.com/office/drawing/2014/main" id="{ABD10585-E996-413C-94CF-8581687A0B89}"/>
              </a:ext>
            </a:extLst>
          </p:cNvPr>
          <p:cNvSpPr/>
          <p:nvPr/>
        </p:nvSpPr>
        <p:spPr>
          <a:xfrm>
            <a:off x="228600" y="2913113"/>
            <a:ext cx="8610600" cy="1015663"/>
          </a:xfrm>
          <a:prstGeom prst="rect">
            <a:avLst/>
          </a:prstGeom>
        </p:spPr>
        <p:txBody>
          <a:bodyPr wrap="square">
            <a:spAutoFit/>
          </a:bodyPr>
          <a:lstStyle/>
          <a:p>
            <a:pPr algn="just"/>
            <a:r>
              <a:rPr lang="cs-CZ" sz="2000" dirty="0">
                <a:solidFill>
                  <a:schemeClr val="tx2"/>
                </a:solidFill>
                <a:cs typeface="Arial" panose="020B0604020202020204" pitchFamily="34" charset="0"/>
              </a:rPr>
              <a:t>Thallium i všechny jeho sloučeniny jsou </a:t>
            </a:r>
            <a:r>
              <a:rPr lang="cs-CZ" sz="2000" b="1" dirty="0">
                <a:solidFill>
                  <a:schemeClr val="tx2"/>
                </a:solidFill>
                <a:cs typeface="Arial" panose="020B0604020202020204" pitchFamily="34" charset="0"/>
              </a:rPr>
              <a:t>prudce toxické, </a:t>
            </a:r>
            <a:r>
              <a:rPr lang="en-GB" altLang="en-US" sz="2000" dirty="0" err="1">
                <a:solidFill>
                  <a:schemeClr val="tx2"/>
                </a:solidFill>
                <a:cs typeface="Arial" panose="020B0604020202020204" pitchFamily="34" charset="0"/>
              </a:rPr>
              <a:t>účinky</a:t>
            </a:r>
            <a:r>
              <a:rPr lang="en-GB" altLang="en-US" sz="2000" dirty="0">
                <a:solidFill>
                  <a:schemeClr val="tx2"/>
                </a:solidFill>
                <a:cs typeface="Arial" panose="020B0604020202020204" pitchFamily="34" charset="0"/>
              </a:rPr>
              <a:t> se </a:t>
            </a:r>
            <a:r>
              <a:rPr lang="en-GB" altLang="en-US" sz="2000" dirty="0" err="1">
                <a:solidFill>
                  <a:schemeClr val="tx2"/>
                </a:solidFill>
                <a:cs typeface="Arial" panose="020B0604020202020204" pitchFamily="34" charset="0"/>
              </a:rPr>
              <a:t>projevují</a:t>
            </a:r>
            <a:r>
              <a:rPr lang="en-GB" altLang="en-US" sz="2000" dirty="0">
                <a:solidFill>
                  <a:schemeClr val="tx2"/>
                </a:solidFill>
                <a:cs typeface="Arial" panose="020B0604020202020204" pitchFamily="34" charset="0"/>
              </a:rPr>
              <a:t> se </a:t>
            </a:r>
            <a:r>
              <a:rPr lang="en-GB" altLang="en-US" sz="2000" dirty="0" err="1">
                <a:solidFill>
                  <a:schemeClr val="tx2"/>
                </a:solidFill>
                <a:cs typeface="Arial" panose="020B0604020202020204" pitchFamily="34" charset="0"/>
              </a:rPr>
              <a:t>zpožděním</a:t>
            </a:r>
            <a:r>
              <a:rPr lang="en-GB" altLang="en-US" sz="2000" dirty="0">
                <a:solidFill>
                  <a:schemeClr val="tx2"/>
                </a:solidFill>
                <a:cs typeface="Arial" panose="020B0604020202020204" pitchFamily="34" charset="0"/>
              </a:rPr>
              <a:t> </a:t>
            </a:r>
            <a:r>
              <a:rPr lang="en-GB" altLang="en-US" sz="2000" dirty="0">
                <a:solidFill>
                  <a:schemeClr val="tx2"/>
                </a:solidFill>
                <a:cs typeface="Arial" panose="020B0604020202020204" pitchFamily="34" charset="0"/>
                <a:sym typeface="Symbol" pitchFamily="18" charset="2"/>
              </a:rPr>
              <a:t></a:t>
            </a:r>
            <a:r>
              <a:rPr lang="en-GB" altLang="en-US" sz="2000" dirty="0">
                <a:solidFill>
                  <a:schemeClr val="tx2"/>
                </a:solidFill>
                <a:cs typeface="Arial" panose="020B0604020202020204" pitchFamily="34" charset="0"/>
              </a:rPr>
              <a:t> </a:t>
            </a:r>
            <a:r>
              <a:rPr lang="cs-CZ" altLang="en-US" sz="2000" dirty="0">
                <a:solidFill>
                  <a:schemeClr val="tx2"/>
                </a:solidFill>
                <a:cs typeface="Arial" panose="020B0604020202020204" pitchFamily="34" charset="0"/>
              </a:rPr>
              <a:t>byly proto </a:t>
            </a:r>
            <a:r>
              <a:rPr lang="en-GB" altLang="en-US" sz="2000" dirty="0" err="1">
                <a:solidFill>
                  <a:schemeClr val="tx2"/>
                </a:solidFill>
                <a:cs typeface="Arial" panose="020B0604020202020204" pitchFamily="34" charset="0"/>
              </a:rPr>
              <a:t>využíván</a:t>
            </a:r>
            <a:r>
              <a:rPr lang="cs-CZ" altLang="en-US" sz="2000" dirty="0">
                <a:solidFill>
                  <a:schemeClr val="tx2"/>
                </a:solidFill>
                <a:cs typeface="Arial" panose="020B0604020202020204" pitchFamily="34" charset="0"/>
              </a:rPr>
              <a:t>y</a:t>
            </a:r>
            <a:r>
              <a:rPr lang="en-GB" altLang="en-US" sz="2000" dirty="0">
                <a:solidFill>
                  <a:schemeClr val="tx2"/>
                </a:solidFill>
                <a:cs typeface="Arial" panose="020B0604020202020204" pitchFamily="34" charset="0"/>
              </a:rPr>
              <a:t> k </a:t>
            </a:r>
            <a:r>
              <a:rPr lang="en-GB" altLang="en-US" sz="2000" dirty="0" err="1">
                <a:solidFill>
                  <a:schemeClr val="tx2"/>
                </a:solidFill>
                <a:cs typeface="Arial" panose="020B0604020202020204" pitchFamily="34" charset="0"/>
              </a:rPr>
              <a:t>trávení</a:t>
            </a:r>
            <a:r>
              <a:rPr lang="en-GB" altLang="en-US" sz="2000" dirty="0">
                <a:solidFill>
                  <a:schemeClr val="tx2"/>
                </a:solidFill>
                <a:cs typeface="Arial" panose="020B0604020202020204" pitchFamily="34" charset="0"/>
              </a:rPr>
              <a:t> </a:t>
            </a:r>
            <a:r>
              <a:rPr lang="en-GB" altLang="en-US" sz="2000" dirty="0" err="1">
                <a:solidFill>
                  <a:schemeClr val="tx2"/>
                </a:solidFill>
                <a:cs typeface="Arial" panose="020B0604020202020204" pitchFamily="34" charset="0"/>
              </a:rPr>
              <a:t>hlodavců</a:t>
            </a:r>
            <a:r>
              <a:rPr lang="en-GB" altLang="en-US" sz="2000" dirty="0">
                <a:solidFill>
                  <a:schemeClr val="tx2"/>
                </a:solidFill>
                <a:cs typeface="Arial" panose="020B0604020202020204" pitchFamily="34" charset="0"/>
              </a:rPr>
              <a:t>. </a:t>
            </a:r>
            <a:r>
              <a:rPr lang="cs-CZ" altLang="en-US" sz="2000" u="sng" dirty="0">
                <a:solidFill>
                  <a:schemeClr val="tx2"/>
                </a:solidFill>
                <a:cs typeface="Arial" panose="020B0604020202020204" pitchFamily="34" charset="0"/>
              </a:rPr>
              <a:t>Otrava thalliem se projevuje </a:t>
            </a:r>
            <a:r>
              <a:rPr lang="cs-CZ" sz="2000" u="sng" dirty="0">
                <a:solidFill>
                  <a:schemeClr val="tx2"/>
                </a:solidFill>
                <a:cs typeface="Arial" panose="020B0604020202020204" pitchFamily="34" charset="0"/>
              </a:rPr>
              <a:t>padáním vlasů a erozí nehtů</a:t>
            </a:r>
            <a:r>
              <a:rPr lang="cs-CZ" sz="2000" dirty="0">
                <a:solidFill>
                  <a:schemeClr val="tx2"/>
                </a:solidFill>
                <a:cs typeface="Arial" panose="020B0604020202020204" pitchFamily="34" charset="0"/>
              </a:rPr>
              <a:t>. </a:t>
            </a:r>
            <a:endParaRPr lang="en-US" sz="2000" dirty="0">
              <a:solidFill>
                <a:schemeClr val="tx2"/>
              </a:solidFill>
            </a:endParaRPr>
          </a:p>
        </p:txBody>
      </p:sp>
      <p:pic>
        <p:nvPicPr>
          <p:cNvPr id="1026" name="Picture 2" descr="Zobrazit zdrojový obrázek">
            <a:extLst>
              <a:ext uri="{FF2B5EF4-FFF2-40B4-BE49-F238E27FC236}">
                <a16:creationId xmlns:a16="http://schemas.microsoft.com/office/drawing/2014/main" id="{CF0434CF-FE98-4A3F-8009-C12AE5A283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242" y="4333531"/>
            <a:ext cx="2362200" cy="22699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rosion of nails following thallium poisoning: a case ...">
            <a:extLst>
              <a:ext uri="{FF2B5EF4-FFF2-40B4-BE49-F238E27FC236}">
                <a16:creationId xmlns:a16="http://schemas.microsoft.com/office/drawing/2014/main" id="{AE81B7D3-6800-4427-AAAF-D689CEFB76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33531"/>
            <a:ext cx="3581400" cy="205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E0BE1080-FB2F-4E28-91C0-5DE8820E3B95}"/>
              </a:ext>
            </a:extLst>
          </p:cNvPr>
          <p:cNvPicPr>
            <a:picLocks noChangeAspect="1"/>
          </p:cNvPicPr>
          <p:nvPr/>
        </p:nvPicPr>
        <p:blipFill>
          <a:blip r:embed="rId2"/>
          <a:stretch>
            <a:fillRect/>
          </a:stretch>
        </p:blipFill>
        <p:spPr>
          <a:xfrm>
            <a:off x="6281363" y="156150"/>
            <a:ext cx="2457450" cy="1990188"/>
          </a:xfrm>
          <a:prstGeom prst="rect">
            <a:avLst/>
          </a:prstGeom>
        </p:spPr>
      </p:pic>
      <p:sp>
        <p:nvSpPr>
          <p:cNvPr id="7" name="TextovéPole 6">
            <a:extLst>
              <a:ext uri="{FF2B5EF4-FFF2-40B4-BE49-F238E27FC236}">
                <a16:creationId xmlns:a16="http://schemas.microsoft.com/office/drawing/2014/main" id="{D52207F0-23DC-4014-BFCD-40BF9778D76D}"/>
              </a:ext>
            </a:extLst>
          </p:cNvPr>
          <p:cNvSpPr txBox="1"/>
          <p:nvPr/>
        </p:nvSpPr>
        <p:spPr>
          <a:xfrm>
            <a:off x="228600" y="1600200"/>
            <a:ext cx="8686800" cy="4955203"/>
          </a:xfrm>
          <a:prstGeom prst="rect">
            <a:avLst/>
          </a:prstGeom>
          <a:noFill/>
        </p:spPr>
        <p:txBody>
          <a:bodyPr wrap="square" rtlCol="0">
            <a:spAutoFit/>
          </a:bodyPr>
          <a:lstStyle/>
          <a:p>
            <a:r>
              <a:rPr lang="cs-CZ" sz="2000" dirty="0"/>
              <a:t>Nekovy s vysokým bodem tání, nevodiče.</a:t>
            </a:r>
          </a:p>
          <a:p>
            <a:endParaRPr lang="cs-CZ" sz="800" dirty="0"/>
          </a:p>
          <a:p>
            <a:r>
              <a:rPr lang="cs-CZ" sz="2000" dirty="0"/>
              <a:t>Hodnoty elektronegativit boru B (2,0) a křemíku Si (1,8).</a:t>
            </a:r>
          </a:p>
          <a:p>
            <a:endParaRPr lang="cs-CZ" sz="800" dirty="0"/>
          </a:p>
          <a:p>
            <a:r>
              <a:rPr lang="cs-CZ" sz="2000" dirty="0"/>
              <a:t>Oba prvky mají téměř shodné hodnoty ionizačního potenciálu B</a:t>
            </a:r>
            <a:r>
              <a:rPr lang="cs-CZ" sz="2000" baseline="30000" dirty="0"/>
              <a:t>3+</a:t>
            </a:r>
            <a:r>
              <a:rPr lang="cs-CZ" sz="2000" dirty="0"/>
              <a:t> (3/41 = 0,073) a Si</a:t>
            </a:r>
            <a:r>
              <a:rPr lang="cs-CZ" sz="2000" baseline="30000" dirty="0"/>
              <a:t>4+ </a:t>
            </a:r>
            <a:r>
              <a:rPr lang="cs-CZ" sz="2000" dirty="0"/>
              <a:t>(4/54 = 0,074)</a:t>
            </a:r>
          </a:p>
          <a:p>
            <a:endParaRPr lang="cs-CZ" sz="800" dirty="0"/>
          </a:p>
          <a:p>
            <a:r>
              <a:rPr lang="cs-CZ" sz="2000" dirty="0"/>
              <a:t>Oba prvky lze připravit z oxidů redukcí hořčíkem</a:t>
            </a:r>
          </a:p>
          <a:p>
            <a:endParaRPr lang="cs-CZ" sz="800" dirty="0"/>
          </a:p>
          <a:p>
            <a:r>
              <a:rPr lang="cs-CZ" sz="2000" dirty="0"/>
              <a:t>		B</a:t>
            </a:r>
            <a:r>
              <a:rPr lang="cs-CZ" sz="2000" baseline="-25000" dirty="0"/>
              <a:t>2</a:t>
            </a:r>
            <a:r>
              <a:rPr lang="cs-CZ" sz="2000" dirty="0"/>
              <a:t>O</a:t>
            </a:r>
            <a:r>
              <a:rPr lang="cs-CZ" sz="2000" baseline="-25000" dirty="0"/>
              <a:t>3</a:t>
            </a:r>
            <a:r>
              <a:rPr lang="cs-CZ" sz="2000" dirty="0"/>
              <a:t> + 3 Mg = 2 B + 3 </a:t>
            </a:r>
            <a:r>
              <a:rPr lang="cs-CZ" sz="2000" dirty="0" err="1"/>
              <a:t>MgO</a:t>
            </a:r>
            <a:endParaRPr lang="cs-CZ" sz="2000" dirty="0"/>
          </a:p>
          <a:p>
            <a:endParaRPr lang="cs-CZ" sz="800" dirty="0"/>
          </a:p>
          <a:p>
            <a:r>
              <a:rPr lang="cs-CZ" sz="2000" dirty="0"/>
              <a:t>		SiO</a:t>
            </a:r>
            <a:r>
              <a:rPr lang="cs-CZ" sz="2000" baseline="-25000" dirty="0"/>
              <a:t>2</a:t>
            </a:r>
            <a:r>
              <a:rPr lang="cs-CZ" sz="2000" dirty="0"/>
              <a:t> + 2 Mg = Si + 2 </a:t>
            </a:r>
            <a:r>
              <a:rPr lang="cs-CZ" sz="2000" dirty="0" err="1"/>
              <a:t>MgO</a:t>
            </a:r>
            <a:endParaRPr lang="cs-CZ" sz="2000" dirty="0"/>
          </a:p>
          <a:p>
            <a:endParaRPr lang="cs-CZ" sz="800" dirty="0"/>
          </a:p>
          <a:p>
            <a:r>
              <a:rPr lang="cs-CZ" sz="2000" dirty="0"/>
              <a:t>V přírodě se nevyskytují jako volné, lze je najít ve formě </a:t>
            </a:r>
            <a:r>
              <a:rPr lang="cs-CZ" sz="2000" dirty="0" err="1"/>
              <a:t>oxosloučenin</a:t>
            </a:r>
            <a:r>
              <a:rPr lang="cs-CZ" sz="2000" dirty="0"/>
              <a:t> - boritanů, resp. křemičitanů.</a:t>
            </a:r>
          </a:p>
          <a:p>
            <a:endParaRPr lang="cs-CZ" sz="800" dirty="0"/>
          </a:p>
          <a:p>
            <a:r>
              <a:rPr lang="cs-CZ" sz="2000" dirty="0"/>
              <a:t>Oba prvky existují ve 2 alotropických formách (krystalické a amorfní).</a:t>
            </a:r>
          </a:p>
          <a:p>
            <a:endParaRPr lang="cs-CZ" sz="800" dirty="0"/>
          </a:p>
          <a:p>
            <a:r>
              <a:rPr lang="cs-CZ" sz="2000" dirty="0"/>
              <a:t>Oba prvky tvoří těkavé hydridy, B</a:t>
            </a:r>
            <a:r>
              <a:rPr lang="cs-CZ" sz="2000" baseline="-25000" dirty="0"/>
              <a:t>2</a:t>
            </a:r>
            <a:r>
              <a:rPr lang="cs-CZ" sz="2000" dirty="0"/>
              <a:t>H</a:t>
            </a:r>
            <a:r>
              <a:rPr lang="cs-CZ" sz="2000" baseline="-25000" dirty="0"/>
              <a:t>6</a:t>
            </a:r>
            <a:r>
              <a:rPr lang="cs-CZ" sz="2000" dirty="0"/>
              <a:t> a SiH</a:t>
            </a:r>
            <a:r>
              <a:rPr lang="cs-CZ" sz="2000" baseline="-25000" dirty="0"/>
              <a:t>4</a:t>
            </a:r>
            <a:r>
              <a:rPr lang="cs-CZ" sz="2000" dirty="0"/>
              <a:t>, a kyselé </a:t>
            </a:r>
            <a:r>
              <a:rPr lang="cs-CZ" sz="2000" dirty="0" err="1"/>
              <a:t>hydroxysloučeniny</a:t>
            </a:r>
            <a:r>
              <a:rPr lang="cs-CZ" sz="2000" dirty="0"/>
              <a:t> B(OH)</a:t>
            </a:r>
            <a:r>
              <a:rPr lang="cs-CZ" sz="2000" baseline="-25000" dirty="0"/>
              <a:t>3</a:t>
            </a:r>
            <a:r>
              <a:rPr lang="cs-CZ" sz="2000" dirty="0"/>
              <a:t> a Si(OH)</a:t>
            </a:r>
            <a:r>
              <a:rPr lang="cs-CZ" sz="2000" baseline="-25000" dirty="0"/>
              <a:t>4</a:t>
            </a:r>
            <a:r>
              <a:rPr lang="cs-CZ" sz="2000" dirty="0"/>
              <a:t>.</a:t>
            </a:r>
          </a:p>
        </p:txBody>
      </p:sp>
      <p:sp>
        <p:nvSpPr>
          <p:cNvPr id="8" name="TextovéPole 7">
            <a:extLst>
              <a:ext uri="{FF2B5EF4-FFF2-40B4-BE49-F238E27FC236}">
                <a16:creationId xmlns:a16="http://schemas.microsoft.com/office/drawing/2014/main" id="{F28C3C10-D691-4F3A-91EF-77E5DEE66D07}"/>
              </a:ext>
            </a:extLst>
          </p:cNvPr>
          <p:cNvSpPr txBox="1"/>
          <p:nvPr/>
        </p:nvSpPr>
        <p:spPr>
          <a:xfrm>
            <a:off x="405187" y="508843"/>
            <a:ext cx="5005601" cy="461665"/>
          </a:xfrm>
          <a:prstGeom prst="rect">
            <a:avLst/>
          </a:prstGeom>
          <a:noFill/>
        </p:spPr>
        <p:txBody>
          <a:bodyPr wrap="none" rtlCol="0">
            <a:spAutoFit/>
          </a:bodyPr>
          <a:lstStyle/>
          <a:p>
            <a:r>
              <a:rPr lang="cs-CZ" sz="2400" b="1" dirty="0"/>
              <a:t>Diagonální podobnost boru a křemíku</a:t>
            </a:r>
          </a:p>
        </p:txBody>
      </p:sp>
    </p:spTree>
    <p:extLst>
      <p:ext uri="{BB962C8B-B14F-4D97-AF65-F5344CB8AC3E}">
        <p14:creationId xmlns:p14="http://schemas.microsoft.com/office/powerpoint/2010/main" val="12861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95543" y="228600"/>
            <a:ext cx="8839200" cy="6477000"/>
          </a:xfrm>
        </p:spPr>
        <p:txBody>
          <a:bodyPr>
            <a:noAutofit/>
          </a:bodyPr>
          <a:lstStyle/>
          <a:p>
            <a:pPr marL="0" indent="0">
              <a:buNone/>
            </a:pPr>
            <a:r>
              <a:rPr lang="cs-CZ" altLang="en-US" sz="2000" dirty="0">
                <a:cs typeface="Arial" panose="020B0604020202020204" pitchFamily="34" charset="0"/>
              </a:rPr>
              <a:t>Bor má v</a:t>
            </a:r>
            <a:r>
              <a:rPr lang="en-GB" altLang="en-US" sz="2000" dirty="0" err="1">
                <a:cs typeface="Arial" panose="020B0604020202020204" pitchFamily="34" charset="0"/>
              </a:rPr>
              <a:t>ys</a:t>
            </a:r>
            <a:r>
              <a:rPr lang="cs-CZ" altLang="en-US" sz="2000" dirty="0" err="1">
                <a:cs typeface="Arial" panose="020B0604020202020204" pitchFamily="34" charset="0"/>
              </a:rPr>
              <a:t>oký</a:t>
            </a:r>
            <a:r>
              <a:rPr lang="en-GB" altLang="en-US" sz="2000" dirty="0">
                <a:cs typeface="Arial" panose="020B0604020202020204" pitchFamily="34" charset="0"/>
              </a:rPr>
              <a:t> bod </a:t>
            </a:r>
            <a:r>
              <a:rPr lang="en-GB" altLang="en-US" sz="2000" dirty="0" err="1">
                <a:cs typeface="Arial" panose="020B0604020202020204" pitchFamily="34" charset="0"/>
              </a:rPr>
              <a:t>tání</a:t>
            </a:r>
            <a:r>
              <a:rPr lang="en-GB" altLang="en-US" sz="2000" dirty="0">
                <a:cs typeface="Arial" panose="020B0604020202020204" pitchFamily="34" charset="0"/>
              </a:rPr>
              <a:t> (2300</a:t>
            </a:r>
            <a:r>
              <a:rPr lang="cs-CZ" altLang="en-US" sz="2000" dirty="0">
                <a:cs typeface="Arial" panose="020B0604020202020204" pitchFamily="34" charset="0"/>
              </a:rPr>
              <a:t> </a:t>
            </a:r>
            <a:r>
              <a:rPr lang="cs-CZ" altLang="en-US" sz="2000" baseline="30000" dirty="0">
                <a:cs typeface="Arial" panose="020B0604020202020204" pitchFamily="34" charset="0"/>
              </a:rPr>
              <a:t>0</a:t>
            </a:r>
            <a:r>
              <a:rPr lang="en-GB" altLang="en-US" sz="2000" dirty="0">
                <a:cs typeface="Arial" panose="020B0604020202020204" pitchFamily="34" charset="0"/>
              </a:rPr>
              <a:t>C), </a:t>
            </a:r>
            <a:r>
              <a:rPr lang="en-GB" altLang="en-US" sz="2000" dirty="0" err="1">
                <a:cs typeface="Arial" panose="020B0604020202020204" pitchFamily="34" charset="0"/>
              </a:rPr>
              <a:t>na</a:t>
            </a:r>
            <a:r>
              <a:rPr lang="en-GB" altLang="en-US" sz="2000" dirty="0">
                <a:cs typeface="Arial" panose="020B0604020202020204" pitchFamily="34" charset="0"/>
              </a:rPr>
              <a:t> </a:t>
            </a:r>
            <a:r>
              <a:rPr lang="en-GB" altLang="en-US" sz="2000" dirty="0" err="1">
                <a:cs typeface="Arial" panose="020B0604020202020204" pitchFamily="34" charset="0"/>
              </a:rPr>
              <a:t>vzduchu</a:t>
            </a:r>
            <a:r>
              <a:rPr lang="en-GB" altLang="en-US" sz="2000" dirty="0">
                <a:cs typeface="Arial" panose="020B0604020202020204" pitchFamily="34" charset="0"/>
              </a:rPr>
              <a:t> </a:t>
            </a:r>
            <a:r>
              <a:rPr lang="cs-CZ" altLang="en-US" sz="2000" dirty="0">
                <a:cs typeface="Arial" panose="020B0604020202020204" pitchFamily="34" charset="0"/>
              </a:rPr>
              <a:t>je </a:t>
            </a:r>
            <a:r>
              <a:rPr lang="en-GB" altLang="en-US" sz="2000" dirty="0" err="1">
                <a:cs typeface="Arial" panose="020B0604020202020204" pitchFamily="34" charset="0"/>
              </a:rPr>
              <a:t>stálý</a:t>
            </a:r>
            <a:r>
              <a:rPr lang="en-GB" altLang="en-US" sz="2000" dirty="0">
                <a:cs typeface="Arial" panose="020B0604020202020204" pitchFamily="34" charset="0"/>
              </a:rPr>
              <a:t>. </a:t>
            </a:r>
            <a:r>
              <a:rPr lang="cs-CZ" altLang="en-US" sz="2000" dirty="0">
                <a:cs typeface="Arial" panose="020B0604020202020204" pitchFamily="34" charset="0"/>
              </a:rPr>
              <a:t>V</a:t>
            </a:r>
            <a:r>
              <a:rPr lang="en-GB" altLang="en-US" sz="2000" dirty="0">
                <a:cs typeface="Arial" panose="020B0604020202020204" pitchFamily="34" charset="0"/>
              </a:rPr>
              <a:t>e </a:t>
            </a:r>
            <a:r>
              <a:rPr lang="en-GB" altLang="en-US" sz="2000" dirty="0" err="1">
                <a:cs typeface="Arial" panose="020B0604020202020204" pitchFamily="34" charset="0"/>
              </a:rPr>
              <a:t>sloučeninách</a:t>
            </a:r>
            <a:r>
              <a:rPr lang="en-GB" altLang="en-US" sz="2000" dirty="0">
                <a:cs typeface="Arial" panose="020B0604020202020204" pitchFamily="34" charset="0"/>
              </a:rPr>
              <a:t> </a:t>
            </a:r>
            <a:r>
              <a:rPr lang="cs-CZ" altLang="en-US" sz="2000" dirty="0">
                <a:cs typeface="Arial" panose="020B0604020202020204" pitchFamily="34" charset="0"/>
              </a:rPr>
              <a:t>je </a:t>
            </a:r>
            <a:r>
              <a:rPr lang="en-GB" altLang="en-US" sz="2000" dirty="0" err="1">
                <a:cs typeface="Arial" panose="020B0604020202020204" pitchFamily="34" charset="0"/>
              </a:rPr>
              <a:t>vázán</a:t>
            </a:r>
            <a:r>
              <a:rPr lang="en-GB" altLang="en-US" sz="2000" dirty="0">
                <a:cs typeface="Arial" panose="020B0604020202020204" pitchFamily="34" charset="0"/>
              </a:rPr>
              <a:t> </a:t>
            </a:r>
            <a:r>
              <a:rPr lang="en-GB" altLang="en-US" sz="2000" dirty="0" err="1">
                <a:cs typeface="Arial" panose="020B0604020202020204" pitchFamily="34" charset="0"/>
              </a:rPr>
              <a:t>výlučně</a:t>
            </a:r>
            <a:r>
              <a:rPr lang="en-GB" altLang="en-US" sz="2000" dirty="0">
                <a:cs typeface="Arial" panose="020B0604020202020204" pitchFamily="34" charset="0"/>
              </a:rPr>
              <a:t> </a:t>
            </a:r>
            <a:r>
              <a:rPr lang="en-GB" altLang="en-US" sz="2000" dirty="0" err="1">
                <a:cs typeface="Arial" panose="020B0604020202020204" pitchFamily="34" charset="0"/>
              </a:rPr>
              <a:t>koval</a:t>
            </a:r>
            <a:r>
              <a:rPr lang="cs-CZ" altLang="en-US" sz="2000" dirty="0" err="1">
                <a:cs typeface="Arial" panose="020B0604020202020204" pitchFamily="34" charset="0"/>
              </a:rPr>
              <a:t>entními</a:t>
            </a:r>
            <a:r>
              <a:rPr lang="en-GB" altLang="en-US" sz="2000" dirty="0">
                <a:cs typeface="Arial" panose="020B0604020202020204" pitchFamily="34" charset="0"/>
              </a:rPr>
              <a:t> </a:t>
            </a:r>
            <a:r>
              <a:rPr lang="en-GB" altLang="en-US" sz="2000" dirty="0" err="1">
                <a:cs typeface="Arial" panose="020B0604020202020204" pitchFamily="34" charset="0"/>
              </a:rPr>
              <a:t>vazbami</a:t>
            </a:r>
            <a:r>
              <a:rPr lang="en-GB" altLang="en-US" sz="2000" dirty="0">
                <a:cs typeface="Arial" panose="020B0604020202020204" pitchFamily="34" charset="0"/>
              </a:rPr>
              <a:t>. </a:t>
            </a:r>
            <a:endParaRPr lang="cs-CZ" altLang="en-US" sz="2000" dirty="0">
              <a:cs typeface="Arial" panose="020B0604020202020204" pitchFamily="34" charset="0"/>
            </a:endParaRPr>
          </a:p>
          <a:p>
            <a:pPr>
              <a:buNone/>
            </a:pPr>
            <a:endParaRPr lang="cs-CZ" altLang="en-US" sz="800" dirty="0">
              <a:cs typeface="Arial" panose="020B0604020202020204" pitchFamily="34" charset="0"/>
            </a:endParaRPr>
          </a:p>
          <a:p>
            <a:pPr marL="0" indent="0" algn="just">
              <a:buNone/>
            </a:pPr>
            <a:r>
              <a:rPr lang="cs-CZ" altLang="en-US" sz="2000" dirty="0">
                <a:cs typeface="Arial" panose="020B0604020202020204" pitchFamily="34" charset="0"/>
              </a:rPr>
              <a:t>P</a:t>
            </a:r>
            <a:r>
              <a:rPr lang="en-GB" altLang="en-US" sz="2000" dirty="0" err="1">
                <a:cs typeface="Arial" panose="020B0604020202020204" pitchFamily="34" charset="0"/>
              </a:rPr>
              <a:t>odobnost</a:t>
            </a:r>
            <a:r>
              <a:rPr lang="en-GB" altLang="en-US" sz="2000" dirty="0">
                <a:cs typeface="Arial" panose="020B0604020202020204" pitchFamily="34" charset="0"/>
              </a:rPr>
              <a:t> </a:t>
            </a:r>
            <a:r>
              <a:rPr lang="en-GB" altLang="en-US" sz="2000" dirty="0" err="1">
                <a:cs typeface="Arial" panose="020B0604020202020204" pitchFamily="34" charset="0"/>
              </a:rPr>
              <a:t>spíše</a:t>
            </a:r>
            <a:r>
              <a:rPr lang="en-GB" altLang="en-US" sz="2000" dirty="0">
                <a:cs typeface="Arial" panose="020B0604020202020204" pitchFamily="34" charset="0"/>
              </a:rPr>
              <a:t> s Si, </a:t>
            </a:r>
            <a:r>
              <a:rPr lang="en-GB" altLang="en-US" sz="2000" dirty="0" err="1">
                <a:cs typeface="Arial" panose="020B0604020202020204" pitchFamily="34" charset="0"/>
              </a:rPr>
              <a:t>než</a:t>
            </a:r>
            <a:r>
              <a:rPr lang="en-GB" altLang="en-US" sz="2000" dirty="0">
                <a:cs typeface="Arial" panose="020B0604020202020204" pitchFamily="34" charset="0"/>
              </a:rPr>
              <a:t> s Al</a:t>
            </a:r>
            <a:r>
              <a:rPr lang="cs-CZ" altLang="en-US" sz="2000" dirty="0">
                <a:cs typeface="Arial" panose="020B0604020202020204" pitchFamily="34" charset="0"/>
              </a:rPr>
              <a:t> (</a:t>
            </a:r>
            <a:r>
              <a:rPr lang="cs-CZ" altLang="en-US" sz="2000" b="1" dirty="0">
                <a:cs typeface="Arial" panose="020B0604020202020204" pitchFamily="34" charset="0"/>
              </a:rPr>
              <a:t>diagonální podobnost mezi B a Si </a:t>
            </a:r>
            <a:r>
              <a:rPr lang="cs-CZ" altLang="en-US" sz="2000" dirty="0">
                <a:cs typeface="Arial" panose="020B0604020202020204" pitchFamily="34" charset="0"/>
              </a:rPr>
              <a:t>v periodické tabulce)</a:t>
            </a:r>
            <a:r>
              <a:rPr lang="en-GB" altLang="en-US" sz="2000" dirty="0">
                <a:cs typeface="Arial" panose="020B0604020202020204" pitchFamily="34" charset="0"/>
              </a:rPr>
              <a:t>,  </a:t>
            </a:r>
            <a:r>
              <a:rPr lang="en-GB" altLang="en-US" sz="2000" dirty="0" err="1">
                <a:cs typeface="Arial" panose="020B0604020202020204" pitchFamily="34" charset="0"/>
              </a:rPr>
              <a:t>kyselina</a:t>
            </a:r>
            <a:r>
              <a:rPr lang="en-GB" altLang="en-US" sz="2000" dirty="0">
                <a:cs typeface="Arial" panose="020B0604020202020204" pitchFamily="34" charset="0"/>
              </a:rPr>
              <a:t> </a:t>
            </a:r>
            <a:r>
              <a:rPr lang="en-GB" altLang="en-US" sz="2000" dirty="0" err="1">
                <a:cs typeface="Arial" panose="020B0604020202020204" pitchFamily="34" charset="0"/>
              </a:rPr>
              <a:t>boritá</a:t>
            </a:r>
            <a:r>
              <a:rPr lang="en-GB" altLang="en-US" sz="2000" dirty="0">
                <a:cs typeface="Arial" panose="020B0604020202020204" pitchFamily="34" charset="0"/>
              </a:rPr>
              <a:t> je </a:t>
            </a:r>
            <a:r>
              <a:rPr lang="en-GB" altLang="en-US" sz="2000" dirty="0" err="1">
                <a:cs typeface="Arial" panose="020B0604020202020204" pitchFamily="34" charset="0"/>
              </a:rPr>
              <a:t>podobná</a:t>
            </a:r>
            <a:r>
              <a:rPr lang="en-GB" altLang="en-US" sz="2000" dirty="0">
                <a:cs typeface="Arial" panose="020B0604020202020204" pitchFamily="34" charset="0"/>
              </a:rPr>
              <a:t>  </a:t>
            </a:r>
            <a:r>
              <a:rPr lang="en-GB" altLang="en-US" sz="2000" dirty="0" err="1">
                <a:cs typeface="Arial" panose="020B0604020202020204" pitchFamily="34" charset="0"/>
              </a:rPr>
              <a:t>kys</a:t>
            </a:r>
            <a:r>
              <a:rPr lang="en-GB" altLang="en-US" sz="2000" dirty="0">
                <a:cs typeface="Arial" panose="020B0604020202020204" pitchFamily="34" charset="0"/>
              </a:rPr>
              <a:t>. </a:t>
            </a:r>
            <a:r>
              <a:rPr lang="en-GB" altLang="en-US" sz="2000" dirty="0" err="1">
                <a:cs typeface="Arial" panose="020B0604020202020204" pitchFamily="34" charset="0"/>
              </a:rPr>
              <a:t>křemičité</a:t>
            </a:r>
            <a:r>
              <a:rPr lang="en-GB" altLang="en-US" sz="2000" dirty="0">
                <a:cs typeface="Arial" panose="020B0604020202020204" pitchFamily="34" charset="0"/>
              </a:rPr>
              <a:t>; B(OH)</a:t>
            </a:r>
            <a:r>
              <a:rPr lang="en-GB" altLang="en-US" sz="2000" baseline="-25000" dirty="0">
                <a:cs typeface="Arial" panose="020B0604020202020204" pitchFamily="34" charset="0"/>
              </a:rPr>
              <a:t>3</a:t>
            </a:r>
            <a:r>
              <a:rPr lang="en-GB" altLang="en-US" sz="2000" dirty="0">
                <a:cs typeface="Arial" panose="020B0604020202020204" pitchFamily="34" charset="0"/>
              </a:rPr>
              <a:t> je </a:t>
            </a:r>
            <a:r>
              <a:rPr lang="en-GB" altLang="en-US" sz="2000" dirty="0" err="1">
                <a:cs typeface="Arial" panose="020B0604020202020204" pitchFamily="34" charset="0"/>
              </a:rPr>
              <a:t>kyselina</a:t>
            </a:r>
            <a:r>
              <a:rPr lang="en-GB" altLang="en-US" sz="2000" dirty="0">
                <a:cs typeface="Arial" panose="020B0604020202020204" pitchFamily="34" charset="0"/>
              </a:rPr>
              <a:t>, ale Al(OH)</a:t>
            </a:r>
            <a:r>
              <a:rPr lang="en-GB" altLang="en-US" sz="2000" baseline="-25000" dirty="0">
                <a:cs typeface="Arial" panose="020B0604020202020204" pitchFamily="34" charset="0"/>
              </a:rPr>
              <a:t>3</a:t>
            </a:r>
            <a:r>
              <a:rPr lang="en-GB" altLang="en-US" sz="2000" dirty="0">
                <a:cs typeface="Arial" panose="020B0604020202020204" pitchFamily="34" charset="0"/>
              </a:rPr>
              <a:t> </a:t>
            </a:r>
            <a:r>
              <a:rPr lang="en-GB" altLang="en-US" sz="2000" dirty="0" err="1">
                <a:cs typeface="Arial" panose="020B0604020202020204" pitchFamily="34" charset="0"/>
              </a:rPr>
              <a:t>převážně</a:t>
            </a:r>
            <a:r>
              <a:rPr lang="en-GB" altLang="en-US" sz="2000" dirty="0">
                <a:cs typeface="Arial" panose="020B0604020202020204" pitchFamily="34" charset="0"/>
              </a:rPr>
              <a:t> </a:t>
            </a:r>
            <a:r>
              <a:rPr lang="en-GB" altLang="en-US" sz="2000" dirty="0" err="1">
                <a:cs typeface="Arial" panose="020B0604020202020204" pitchFamily="34" charset="0"/>
              </a:rPr>
              <a:t>zásaditý</a:t>
            </a:r>
            <a:r>
              <a:rPr lang="en-GB" altLang="en-US" sz="2000" dirty="0">
                <a:cs typeface="Arial" panose="020B0604020202020204" pitchFamily="34" charset="0"/>
              </a:rPr>
              <a:t> s </a:t>
            </a:r>
            <a:r>
              <a:rPr lang="en-GB" altLang="en-US" sz="2000" dirty="0" err="1">
                <a:cs typeface="Arial" panose="020B0604020202020204" pitchFamily="34" charset="0"/>
              </a:rPr>
              <a:t>část</a:t>
            </a:r>
            <a:r>
              <a:rPr lang="cs-CZ" altLang="en-US" sz="2000" dirty="0" err="1">
                <a:cs typeface="Arial" panose="020B0604020202020204" pitchFamily="34" charset="0"/>
              </a:rPr>
              <a:t>ečně</a:t>
            </a:r>
            <a:r>
              <a:rPr lang="en-GB" altLang="en-US" sz="2000" dirty="0">
                <a:cs typeface="Arial" panose="020B0604020202020204" pitchFamily="34" charset="0"/>
              </a:rPr>
              <a:t> </a:t>
            </a:r>
            <a:r>
              <a:rPr lang="en-GB" altLang="en-US" sz="2000" dirty="0" err="1">
                <a:cs typeface="Arial" panose="020B0604020202020204" pitchFamily="34" charset="0"/>
              </a:rPr>
              <a:t>amfoterním</a:t>
            </a:r>
            <a:r>
              <a:rPr lang="en-GB" altLang="en-US" sz="2000" dirty="0">
                <a:cs typeface="Arial" panose="020B0604020202020204" pitchFamily="34" charset="0"/>
              </a:rPr>
              <a:t> </a:t>
            </a:r>
            <a:r>
              <a:rPr lang="en-GB" altLang="en-US" sz="2000" dirty="0" err="1">
                <a:cs typeface="Arial" panose="020B0604020202020204" pitchFamily="34" charset="0"/>
              </a:rPr>
              <a:t>chováním</a:t>
            </a:r>
            <a:r>
              <a:rPr lang="en-GB" altLang="en-US" sz="2000" dirty="0">
                <a:cs typeface="Arial" panose="020B0604020202020204" pitchFamily="34" charset="0"/>
              </a:rPr>
              <a:t>. </a:t>
            </a:r>
          </a:p>
          <a:p>
            <a:pPr marL="0" indent="0" algn="just">
              <a:buNone/>
            </a:pPr>
            <a:endParaRPr lang="cs-CZ" altLang="en-US" sz="800" dirty="0">
              <a:cs typeface="Arial" panose="020B0604020202020204" pitchFamily="34" charset="0"/>
            </a:endParaRPr>
          </a:p>
          <a:p>
            <a:pPr marL="0" indent="0" algn="just">
              <a:buNone/>
            </a:pPr>
            <a:r>
              <a:rPr lang="cs-CZ" sz="2000" dirty="0">
                <a:cs typeface="Arial" panose="020B0604020202020204" pitchFamily="34" charset="0"/>
              </a:rPr>
              <a:t> Ve sloučeninách vystupuje bor většinou v oxidačním stavu III, vzácně též I a II. Ze sloučenin </a:t>
            </a:r>
            <a:r>
              <a:rPr lang="cs-CZ" sz="2000" i="1" dirty="0">
                <a:cs typeface="Arial" panose="020B0604020202020204" pitchFamily="34" charset="0"/>
              </a:rPr>
              <a:t>jednomocného boru </a:t>
            </a:r>
            <a:r>
              <a:rPr lang="cs-CZ" sz="2000" dirty="0">
                <a:cs typeface="Arial" panose="020B0604020202020204" pitchFamily="34" charset="0"/>
              </a:rPr>
              <a:t>jsou známy např. nestabilní fluorid borný BF a chlorid borný </a:t>
            </a:r>
            <a:r>
              <a:rPr lang="cs-CZ" sz="2000" dirty="0" err="1">
                <a:cs typeface="Arial" panose="020B0604020202020204" pitchFamily="34" charset="0"/>
              </a:rPr>
              <a:t>BCl</a:t>
            </a:r>
            <a:r>
              <a:rPr lang="cs-CZ" sz="2000" dirty="0">
                <a:cs typeface="Arial" panose="020B0604020202020204" pitchFamily="34" charset="0"/>
              </a:rPr>
              <a:t>, </a:t>
            </a:r>
            <a:r>
              <a:rPr lang="cs-CZ" sz="2000" i="1" dirty="0">
                <a:cs typeface="Arial" panose="020B0604020202020204" pitchFamily="34" charset="0"/>
              </a:rPr>
              <a:t>dvojmocný bor</a:t>
            </a:r>
            <a:r>
              <a:rPr lang="cs-CZ" sz="2000" dirty="0">
                <a:cs typeface="Arial" panose="020B0604020202020204" pitchFamily="34" charset="0"/>
              </a:rPr>
              <a:t> je znám ve formě nestabilního oxidu </a:t>
            </a:r>
            <a:r>
              <a:rPr lang="cs-CZ" sz="2000" dirty="0" err="1">
                <a:cs typeface="Arial" panose="020B0604020202020204" pitchFamily="34" charset="0"/>
              </a:rPr>
              <a:t>bornatého</a:t>
            </a:r>
            <a:r>
              <a:rPr lang="cs-CZ" sz="2000" dirty="0">
                <a:cs typeface="Arial" panose="020B0604020202020204" pitchFamily="34" charset="0"/>
              </a:rPr>
              <a:t> BO a jodidu </a:t>
            </a:r>
            <a:r>
              <a:rPr lang="cs-CZ" sz="2000" dirty="0" err="1">
                <a:cs typeface="Arial" panose="020B0604020202020204" pitchFamily="34" charset="0"/>
              </a:rPr>
              <a:t>bornatého</a:t>
            </a:r>
            <a:r>
              <a:rPr lang="cs-CZ" sz="2000" dirty="0">
                <a:cs typeface="Arial" panose="020B0604020202020204" pitchFamily="34" charset="0"/>
              </a:rPr>
              <a:t> B</a:t>
            </a:r>
            <a:r>
              <a:rPr lang="cs-CZ" sz="2000" baseline="-25000" dirty="0">
                <a:cs typeface="Arial" panose="020B0604020202020204" pitchFamily="34" charset="0"/>
              </a:rPr>
              <a:t>2</a:t>
            </a:r>
            <a:r>
              <a:rPr lang="cs-CZ" sz="2000" dirty="0">
                <a:cs typeface="Arial" panose="020B0604020202020204" pitchFamily="34" charset="0"/>
              </a:rPr>
              <a:t>I</a:t>
            </a:r>
            <a:r>
              <a:rPr lang="cs-CZ" sz="2000" baseline="-25000" dirty="0">
                <a:cs typeface="Arial" panose="020B0604020202020204" pitchFamily="34" charset="0"/>
              </a:rPr>
              <a:t>4</a:t>
            </a:r>
            <a:r>
              <a:rPr lang="cs-CZ" sz="2000" dirty="0">
                <a:cs typeface="Arial" panose="020B0604020202020204" pitchFamily="34" charset="0"/>
              </a:rPr>
              <a:t>. </a:t>
            </a:r>
          </a:p>
          <a:p>
            <a:pPr>
              <a:buNone/>
            </a:pPr>
            <a:endParaRPr lang="cs-CZ" sz="800" dirty="0">
              <a:cs typeface="Arial" panose="020B0604020202020204" pitchFamily="34" charset="0"/>
            </a:endParaRPr>
          </a:p>
          <a:p>
            <a:pPr algn="just">
              <a:buNone/>
            </a:pPr>
            <a:r>
              <a:rPr lang="cs-CZ" sz="2000" dirty="0">
                <a:cs typeface="Arial" panose="020B0604020202020204" pitchFamily="34" charset="0"/>
              </a:rPr>
              <a:t>Bor se vyznačuje vysokou chemickou odolností a to i proti silným okysličovadlům, nereaguje ani s kyselinou fluorovodíkovou, ale oxiduje se horkou kyselinou dusičnou a sírovou a při teplotě přes 600°C reaguje s vodní párou:</a:t>
            </a:r>
          </a:p>
          <a:p>
            <a:pPr algn="ctr">
              <a:buNone/>
            </a:pPr>
            <a:r>
              <a:rPr lang="cs-CZ" sz="2000" dirty="0">
                <a:cs typeface="Arial" panose="020B0604020202020204" pitchFamily="34" charset="0"/>
              </a:rPr>
              <a:t>B + 3HNO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2B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+ 3SO</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2B + 3H</a:t>
            </a:r>
            <a:r>
              <a:rPr lang="cs-CZ" sz="2000" baseline="-25000" dirty="0">
                <a:cs typeface="Arial" panose="020B0604020202020204" pitchFamily="34" charset="0"/>
              </a:rPr>
              <a:t>2</a:t>
            </a:r>
            <a:r>
              <a:rPr lang="cs-CZ" sz="2000" dirty="0">
                <a:cs typeface="Arial" panose="020B0604020202020204" pitchFamily="34" charset="0"/>
              </a:rPr>
              <a:t>O → 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altLang="en-US" sz="2000" dirty="0">
              <a:cs typeface="Arial" panose="020B0604020202020204" pitchFamily="34" charset="0"/>
            </a:endParaRPr>
          </a:p>
          <a:p>
            <a:pPr marL="0" indent="0">
              <a:buNone/>
            </a:pPr>
            <a:r>
              <a:rPr lang="cs-CZ" sz="2000" dirty="0">
                <a:cs typeface="Arial" panose="020B0604020202020204" pitchFamily="34" charset="0"/>
              </a:rPr>
              <a:t>Amorfní bor reaguje s roztoky i taveninami hydroxidů alkalických kovů:</a:t>
            </a:r>
          </a:p>
          <a:p>
            <a:pPr marL="0" indent="0" algn="ctr">
              <a:buNone/>
            </a:pPr>
            <a:r>
              <a:rPr lang="cs-CZ" sz="2000" dirty="0">
                <a:cs typeface="Arial" panose="020B0604020202020204" pitchFamily="34" charset="0"/>
              </a:rPr>
              <a:t>2B + 2NaOH + 6H</a:t>
            </a:r>
            <a:r>
              <a:rPr lang="cs-CZ" sz="2000" baseline="-25000" dirty="0">
                <a:cs typeface="Arial" panose="020B0604020202020204" pitchFamily="34" charset="0"/>
              </a:rPr>
              <a:t>2</a:t>
            </a:r>
            <a:r>
              <a:rPr lang="cs-CZ" sz="2000" dirty="0">
                <a:cs typeface="Arial" panose="020B0604020202020204" pitchFamily="34" charset="0"/>
              </a:rPr>
              <a:t>O → 2Na[B(OH)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2B + 6NaOH → 2Na</a:t>
            </a:r>
            <a:r>
              <a:rPr lang="cs-CZ" sz="2000" baseline="-25000" dirty="0">
                <a:cs typeface="Arial" panose="020B0604020202020204" pitchFamily="34" charset="0"/>
              </a:rPr>
              <a:t>3</a:t>
            </a:r>
            <a:r>
              <a:rPr lang="cs-CZ" sz="2000" dirty="0">
                <a:cs typeface="Arial" panose="020B0604020202020204" pitchFamily="34" charset="0"/>
              </a:rPr>
              <a:t>BO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altLang="en-US" sz="2000" dirty="0">
                <a:cs typeface="Arial" panose="020B0604020202020204" pitchFamily="34" charset="0"/>
              </a:rPr>
              <a:t>	</a:t>
            </a:r>
          </a:p>
        </p:txBody>
      </p:sp>
    </p:spTree>
    <p:extLst>
      <p:ext uri="{BB962C8B-B14F-4D97-AF65-F5344CB8AC3E}">
        <p14:creationId xmlns:p14="http://schemas.microsoft.com/office/powerpoint/2010/main" val="4447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50061"/>
            <a:ext cx="8839200" cy="5632311"/>
          </a:xfrm>
          <a:prstGeom prst="rect">
            <a:avLst/>
          </a:prstGeom>
        </p:spPr>
        <p:txBody>
          <a:bodyPr wrap="square">
            <a:spAutoFit/>
          </a:bodyPr>
          <a:lstStyle/>
          <a:p>
            <a:pPr algn="just"/>
            <a:r>
              <a:rPr lang="cs-CZ" sz="2000" dirty="0">
                <a:cs typeface="Arial" panose="020B0604020202020204" pitchFamily="34" charset="0"/>
              </a:rPr>
              <a:t>  Za laboratorní teploty bor reaguje přímo pouze s fluorem, s ostatními halogeny se slučuje až při teplotách nad 400 °C. Se sírou se slučuje na sulfid boritý B</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při teplotách nad 600 °C, za zvláštních podmínek vytváří také sulfid zajímavého složení B</a:t>
            </a:r>
            <a:r>
              <a:rPr lang="cs-CZ" sz="2000" baseline="-25000" dirty="0">
                <a:cs typeface="Arial" panose="020B0604020202020204" pitchFamily="34" charset="0"/>
              </a:rPr>
              <a:t>8</a:t>
            </a:r>
            <a:r>
              <a:rPr lang="cs-CZ" sz="2000" dirty="0">
                <a:cs typeface="Arial" panose="020B0604020202020204" pitchFamily="34" charset="0"/>
              </a:rPr>
              <a:t>S</a:t>
            </a:r>
            <a:r>
              <a:rPr lang="cs-CZ" sz="2000" baseline="-25000" dirty="0">
                <a:cs typeface="Arial" panose="020B0604020202020204" pitchFamily="34" charset="0"/>
              </a:rPr>
              <a:t>16</a:t>
            </a:r>
            <a:r>
              <a:rPr lang="cs-CZ" sz="2000" dirty="0">
                <a:cs typeface="Arial" panose="020B0604020202020204" pitchFamily="34" charset="0"/>
              </a:rPr>
              <a:t>. S fosforem reaguje při teplotě 1000 °C za vzniku fosfidu BP, teprve při teplotě 2000°C reaguje s uhlíkem.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  Díky své </a:t>
            </a:r>
            <a:r>
              <a:rPr lang="cs-CZ" sz="2000" u="sng" dirty="0">
                <a:cs typeface="Arial" panose="020B0604020202020204" pitchFamily="34" charset="0"/>
              </a:rPr>
              <a:t>vysoké afinitě ke kyslíku a k dalším elektronegativním prvkům</a:t>
            </a:r>
            <a:r>
              <a:rPr lang="cs-CZ" sz="2000" dirty="0">
                <a:cs typeface="Arial" panose="020B0604020202020204" pitchFamily="34" charset="0"/>
              </a:rPr>
              <a:t>, je bor, za vhodných podmínek, schopen vytěsňovat kovy z oxidů, chloridů a sulfidů. </a:t>
            </a:r>
          </a:p>
          <a:p>
            <a:pPr algn="just"/>
            <a:endParaRPr lang="cs-CZ" sz="2000" dirty="0">
              <a:cs typeface="Arial" panose="020B0604020202020204" pitchFamily="34" charset="0"/>
            </a:endParaRPr>
          </a:p>
          <a:p>
            <a:pPr algn="just"/>
            <a:r>
              <a:rPr lang="cs-CZ" sz="2000" dirty="0">
                <a:cs typeface="Arial" panose="020B0604020202020204" pitchFamily="34" charset="0"/>
              </a:rPr>
              <a:t>  S řadou přechodných kovů reaguje za tvorby boridů se zajímavými vzorci, např. Cr</a:t>
            </a:r>
            <a:r>
              <a:rPr lang="cs-CZ" sz="2000" baseline="-25000" dirty="0">
                <a:cs typeface="Arial" panose="020B0604020202020204" pitchFamily="34" charset="0"/>
              </a:rPr>
              <a:t>5</a:t>
            </a:r>
            <a:r>
              <a:rPr lang="cs-CZ" sz="2000" dirty="0">
                <a:cs typeface="Arial" panose="020B0604020202020204" pitchFamily="34" charset="0"/>
              </a:rPr>
              <a:t>B</a:t>
            </a:r>
            <a:r>
              <a:rPr lang="cs-CZ" sz="2000" baseline="-25000" dirty="0">
                <a:cs typeface="Arial" panose="020B0604020202020204" pitchFamily="34" charset="0"/>
              </a:rPr>
              <a:t>3</a:t>
            </a:r>
            <a:r>
              <a:rPr lang="cs-CZ" sz="2000" dirty="0">
                <a:cs typeface="Arial" panose="020B0604020202020204" pitchFamily="34" charset="0"/>
              </a:rPr>
              <a:t>, Re</a:t>
            </a:r>
            <a:r>
              <a:rPr lang="cs-CZ" sz="2000" baseline="-25000" dirty="0">
                <a:cs typeface="Arial" panose="020B0604020202020204" pitchFamily="34" charset="0"/>
              </a:rPr>
              <a:t>7</a:t>
            </a:r>
            <a:r>
              <a:rPr lang="cs-CZ" sz="2000" dirty="0">
                <a:cs typeface="Arial" panose="020B0604020202020204" pitchFamily="34" charset="0"/>
              </a:rPr>
              <a:t>B</a:t>
            </a:r>
            <a:r>
              <a:rPr lang="cs-CZ" sz="2000" baseline="-25000" dirty="0">
                <a:cs typeface="Arial" panose="020B0604020202020204" pitchFamily="34" charset="0"/>
              </a:rPr>
              <a:t>3</a:t>
            </a:r>
            <a:r>
              <a:rPr lang="cs-CZ" sz="2000" dirty="0">
                <a:cs typeface="Arial" panose="020B0604020202020204" pitchFamily="34" charset="0"/>
              </a:rPr>
              <a:t>, Pd</a:t>
            </a:r>
            <a:r>
              <a:rPr lang="cs-CZ" sz="2000" baseline="-25000" dirty="0">
                <a:cs typeface="Arial" panose="020B0604020202020204" pitchFamily="34" charset="0"/>
              </a:rPr>
              <a:t>5</a:t>
            </a:r>
            <a:r>
              <a:rPr lang="cs-CZ" sz="2000" dirty="0">
                <a:cs typeface="Arial" panose="020B0604020202020204" pitchFamily="34" charset="0"/>
              </a:rPr>
              <a:t>B</a:t>
            </a:r>
            <a:r>
              <a:rPr lang="cs-CZ" sz="2000" baseline="-25000" dirty="0">
                <a:cs typeface="Arial" panose="020B0604020202020204" pitchFamily="34" charset="0"/>
              </a:rPr>
              <a:t>2</a:t>
            </a:r>
            <a:r>
              <a:rPr lang="cs-CZ" sz="2000" dirty="0">
                <a:cs typeface="Arial" panose="020B0604020202020204" pitchFamily="34" charset="0"/>
              </a:rPr>
              <a:t> nebo Ru</a:t>
            </a:r>
            <a:r>
              <a:rPr lang="cs-CZ" sz="2000" baseline="-25000" dirty="0">
                <a:cs typeface="Arial" panose="020B0604020202020204" pitchFamily="34" charset="0"/>
              </a:rPr>
              <a:t>11</a:t>
            </a:r>
            <a:r>
              <a:rPr lang="cs-CZ" sz="2000" dirty="0">
                <a:cs typeface="Arial" panose="020B0604020202020204" pitchFamily="34" charset="0"/>
              </a:rPr>
              <a:t>B</a:t>
            </a:r>
            <a:r>
              <a:rPr lang="cs-CZ" sz="2000" baseline="-25000" dirty="0">
                <a:cs typeface="Arial" panose="020B0604020202020204" pitchFamily="34" charset="0"/>
              </a:rPr>
              <a:t>8</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dirty="0">
                <a:cs typeface="Arial" panose="020B0604020202020204" pitchFamily="34" charset="0"/>
              </a:rPr>
              <a:t>  Krystalický bor, se pro svou vysokou tvrdost používá jako </a:t>
            </a:r>
            <a:r>
              <a:rPr lang="cs-CZ" sz="2000" u="sng" dirty="0">
                <a:cs typeface="Arial" panose="020B0604020202020204" pitchFamily="34" charset="0"/>
              </a:rPr>
              <a:t>složka brusných směsí</a:t>
            </a:r>
            <a:r>
              <a:rPr lang="cs-CZ" sz="2000" dirty="0">
                <a:cs typeface="Arial" panose="020B0604020202020204" pitchFamily="34" charset="0"/>
              </a:rPr>
              <a:t> a jako </a:t>
            </a:r>
            <a:r>
              <a:rPr lang="cs-CZ" sz="2000" u="sng" dirty="0">
                <a:cs typeface="Arial" panose="020B0604020202020204" pitchFamily="34" charset="0"/>
              </a:rPr>
              <a:t>přísada ocelí </a:t>
            </a:r>
            <a:r>
              <a:rPr lang="cs-CZ" sz="2000" dirty="0">
                <a:cs typeface="Arial" panose="020B0604020202020204" pitchFamily="34" charset="0"/>
              </a:rPr>
              <a:t>zlepšuje jejich kalitelnost. </a:t>
            </a:r>
          </a:p>
          <a:p>
            <a:pPr algn="just"/>
            <a:r>
              <a:rPr lang="cs-CZ" sz="2000" dirty="0">
                <a:cs typeface="Arial" panose="020B0604020202020204" pitchFamily="34" charset="0"/>
              </a:rPr>
              <a:t>   Bor je také důležitým legujícím prvkem při </a:t>
            </a:r>
            <a:r>
              <a:rPr lang="cs-CZ" sz="2000" u="sng" dirty="0">
                <a:cs typeface="Arial" panose="020B0604020202020204" pitchFamily="34" charset="0"/>
              </a:rPr>
              <a:t>přípravě řady slitin hliníku</a:t>
            </a:r>
            <a:r>
              <a:rPr lang="cs-CZ" sz="2000" dirty="0">
                <a:cs typeface="Arial" panose="020B0604020202020204" pitchFamily="34" charset="0"/>
              </a:rPr>
              <a:t>. Jeho přídavkem se podstatně zjemňuje struktura slitin a zvyšuje schopnost hliníku </a:t>
            </a:r>
            <a:r>
              <a:rPr lang="cs-CZ" sz="2000" u="sng" dirty="0">
                <a:cs typeface="Arial" panose="020B0604020202020204" pitchFamily="34" charset="0"/>
              </a:rPr>
              <a:t>zachytávat neutrony</a:t>
            </a:r>
            <a:r>
              <a:rPr lang="cs-CZ" sz="2000" dirty="0">
                <a:cs typeface="Arial" panose="020B0604020202020204" pitchFamily="34" charset="0"/>
              </a:rPr>
              <a:t>, přídavek boru současně zvyšuje elektrickou vodivost čistého hliníku.</a:t>
            </a:r>
          </a:p>
        </p:txBody>
      </p:sp>
    </p:spTree>
    <p:extLst>
      <p:ext uri="{BB962C8B-B14F-4D97-AF65-F5344CB8AC3E}">
        <p14:creationId xmlns:p14="http://schemas.microsoft.com/office/powerpoint/2010/main" val="19607785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12282</TotalTime>
  <Words>7996</Words>
  <Application>Microsoft Office PowerPoint</Application>
  <PresentationFormat>Předvádění na obrazovce (4:3)</PresentationFormat>
  <Paragraphs>538</Paragraphs>
  <Slides>62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62</vt:i4>
      </vt:variant>
    </vt:vector>
  </HeadingPairs>
  <TitlesOfParts>
    <vt:vector size="68" baseType="lpstr">
      <vt:lpstr>Arial</vt:lpstr>
      <vt:lpstr>Calibri</vt:lpstr>
      <vt:lpstr>Times New Roman</vt:lpstr>
      <vt:lpstr>ubuntu</vt:lpstr>
      <vt:lpstr>Wingdings</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Hydridy</vt:lpstr>
      <vt:lpstr>Třístředová dvouelektronová vazba</vt:lpstr>
      <vt:lpstr>Prezentace aplikace PowerPoint</vt:lpstr>
      <vt:lpstr>Prezentace aplikace PowerPoint</vt:lpstr>
      <vt:lpstr>Halogenidy</vt:lpstr>
      <vt:lpstr>Prezentace aplikace PowerPoint</vt:lpstr>
      <vt:lpstr>Prezentace aplikace PowerPoint</vt:lpstr>
      <vt:lpstr>Oxosloučeniny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Sloučeniny s dusíkem</vt:lpstr>
      <vt:lpstr>Prezentace aplikace PowerPoint</vt:lpstr>
      <vt:lpstr>Sloučeniny s uhlíkem</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Lubomír Prokeš</cp:lastModifiedBy>
  <cp:revision>416</cp:revision>
  <dcterms:created xsi:type="dcterms:W3CDTF">2019-02-28T14:01:10Z</dcterms:created>
  <dcterms:modified xsi:type="dcterms:W3CDTF">2024-02-15T23:38:44Z</dcterms:modified>
</cp:coreProperties>
</file>