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6" r:id="rId2"/>
    <p:sldId id="316" r:id="rId3"/>
    <p:sldId id="320" r:id="rId4"/>
    <p:sldId id="313" r:id="rId5"/>
    <p:sldId id="314" r:id="rId6"/>
    <p:sldId id="315" r:id="rId7"/>
    <p:sldId id="292" r:id="rId8"/>
    <p:sldId id="351" r:id="rId9"/>
    <p:sldId id="293" r:id="rId10"/>
    <p:sldId id="294" r:id="rId11"/>
    <p:sldId id="317" r:id="rId12"/>
    <p:sldId id="295" r:id="rId13"/>
    <p:sldId id="296" r:id="rId14"/>
    <p:sldId id="297" r:id="rId15"/>
    <p:sldId id="256" r:id="rId16"/>
    <p:sldId id="257" r:id="rId17"/>
    <p:sldId id="258" r:id="rId18"/>
    <p:sldId id="259" r:id="rId19"/>
    <p:sldId id="508" r:id="rId20"/>
    <p:sldId id="509" r:id="rId21"/>
    <p:sldId id="260" r:id="rId22"/>
    <p:sldId id="261" r:id="rId23"/>
    <p:sldId id="262" r:id="rId24"/>
    <p:sldId id="263" r:id="rId25"/>
    <p:sldId id="264" r:id="rId26"/>
    <p:sldId id="507" r:id="rId27"/>
    <p:sldId id="265" r:id="rId28"/>
    <p:sldId id="266" r:id="rId29"/>
    <p:sldId id="267" r:id="rId30"/>
    <p:sldId id="268" r:id="rId31"/>
    <p:sldId id="269" r:id="rId32"/>
    <p:sldId id="398" r:id="rId33"/>
    <p:sldId id="270" r:id="rId34"/>
    <p:sldId id="368" r:id="rId35"/>
    <p:sldId id="510" r:id="rId36"/>
    <p:sldId id="271" r:id="rId37"/>
    <p:sldId id="511" r:id="rId38"/>
    <p:sldId id="272" r:id="rId39"/>
    <p:sldId id="273" r:id="rId40"/>
    <p:sldId id="274" r:id="rId41"/>
    <p:sldId id="369" r:id="rId42"/>
    <p:sldId id="370" r:id="rId43"/>
    <p:sldId id="371" r:id="rId44"/>
    <p:sldId id="372" r:id="rId45"/>
    <p:sldId id="373" r:id="rId46"/>
    <p:sldId id="367" r:id="rId47"/>
    <p:sldId id="374" r:id="rId48"/>
    <p:sldId id="375" r:id="rId49"/>
    <p:sldId id="365" r:id="rId50"/>
    <p:sldId id="376" r:id="rId51"/>
    <p:sldId id="377" r:id="rId52"/>
    <p:sldId id="512" r:id="rId53"/>
    <p:sldId id="378" r:id="rId54"/>
    <p:sldId id="379" r:id="rId55"/>
    <p:sldId id="380" r:id="rId56"/>
    <p:sldId id="381" r:id="rId57"/>
    <p:sldId id="364" r:id="rId58"/>
    <p:sldId id="382" r:id="rId59"/>
    <p:sldId id="383" r:id="rId60"/>
    <p:sldId id="513" r:id="rId61"/>
    <p:sldId id="384" r:id="rId62"/>
    <p:sldId id="289" r:id="rId63"/>
    <p:sldId id="290" r:id="rId64"/>
    <p:sldId id="291" r:id="rId65"/>
    <p:sldId id="514" r:id="rId66"/>
    <p:sldId id="363" r:id="rId67"/>
    <p:sldId id="515" r:id="rId68"/>
    <p:sldId id="516" r:id="rId69"/>
    <p:sldId id="362" r:id="rId70"/>
    <p:sldId id="517" r:id="rId71"/>
    <p:sldId id="518" r:id="rId72"/>
    <p:sldId id="519" r:id="rId73"/>
    <p:sldId id="520" r:id="rId74"/>
    <p:sldId id="298" r:id="rId75"/>
    <p:sldId id="299" r:id="rId76"/>
    <p:sldId id="300" r:id="rId77"/>
    <p:sldId id="301" r:id="rId78"/>
    <p:sldId id="326" r:id="rId79"/>
    <p:sldId id="521" r:id="rId80"/>
    <p:sldId id="741" r:id="rId81"/>
    <p:sldId id="890" r:id="rId82"/>
    <p:sldId id="302" r:id="rId83"/>
    <p:sldId id="303" r:id="rId84"/>
    <p:sldId id="304" r:id="rId85"/>
    <p:sldId id="305" r:id="rId86"/>
    <p:sldId id="360" r:id="rId87"/>
    <p:sldId id="307" r:id="rId88"/>
    <p:sldId id="308" r:id="rId89"/>
    <p:sldId id="309" r:id="rId90"/>
    <p:sldId id="358" r:id="rId91"/>
    <p:sldId id="310" r:id="rId92"/>
    <p:sldId id="311" r:id="rId93"/>
    <p:sldId id="312" r:id="rId94"/>
    <p:sldId id="891" r:id="rId95"/>
    <p:sldId id="892" r:id="rId96"/>
    <p:sldId id="893" r:id="rId97"/>
    <p:sldId id="894" r:id="rId98"/>
    <p:sldId id="895" r:id="rId99"/>
    <p:sldId id="896" r:id="rId100"/>
    <p:sldId id="318" r:id="rId101"/>
    <p:sldId id="319" r:id="rId102"/>
    <p:sldId id="897" r:id="rId103"/>
    <p:sldId id="355" r:id="rId104"/>
    <p:sldId id="321" r:id="rId105"/>
    <p:sldId id="322" r:id="rId106"/>
    <p:sldId id="323" r:id="rId107"/>
    <p:sldId id="324" r:id="rId108"/>
    <p:sldId id="325" r:id="rId109"/>
    <p:sldId id="327" r:id="rId110"/>
    <p:sldId id="328" r:id="rId111"/>
    <p:sldId id="329" r:id="rId112"/>
    <p:sldId id="330" r:id="rId113"/>
    <p:sldId id="331" r:id="rId114"/>
    <p:sldId id="332" r:id="rId115"/>
    <p:sldId id="333" r:id="rId116"/>
    <p:sldId id="334" r:id="rId117"/>
    <p:sldId id="335" r:id="rId118"/>
    <p:sldId id="336" r:id="rId119"/>
    <p:sldId id="898" r:id="rId120"/>
    <p:sldId id="899" r:id="rId121"/>
    <p:sldId id="900" r:id="rId122"/>
    <p:sldId id="306" r:id="rId123"/>
    <p:sldId id="359" r:id="rId124"/>
    <p:sldId id="337" r:id="rId125"/>
    <p:sldId id="354" r:id="rId126"/>
    <p:sldId id="338" r:id="rId127"/>
    <p:sldId id="339" r:id="rId128"/>
    <p:sldId id="340" r:id="rId129"/>
    <p:sldId id="341" r:id="rId130"/>
    <p:sldId id="901" r:id="rId131"/>
    <p:sldId id="902" r:id="rId132"/>
    <p:sldId id="342" r:id="rId133"/>
    <p:sldId id="903" r:id="rId134"/>
    <p:sldId id="904" r:id="rId135"/>
    <p:sldId id="905" r:id="rId136"/>
    <p:sldId id="906" r:id="rId137"/>
    <p:sldId id="343" r:id="rId138"/>
    <p:sldId id="344" r:id="rId139"/>
    <p:sldId id="345" r:id="rId140"/>
    <p:sldId id="346" r:id="rId141"/>
    <p:sldId id="347" r:id="rId142"/>
    <p:sldId id="348" r:id="rId143"/>
    <p:sldId id="353" r:id="rId144"/>
    <p:sldId id="349" r:id="rId145"/>
    <p:sldId id="350" r:id="rId146"/>
    <p:sldId id="907" r:id="rId14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ED32F8-E5C6-41BB-8126-12C3CD3512D3}" v="13" dt="2024-03-14T21:52:05.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5033" autoAdjust="0"/>
  </p:normalViewPr>
  <p:slideViewPr>
    <p:cSldViewPr>
      <p:cViewPr varScale="1">
        <p:scale>
          <a:sx n="78" d="100"/>
          <a:sy n="78" d="100"/>
        </p:scale>
        <p:origin x="1598"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bomír Prokeš" userId="c6190586-327c-4754-acfe-3cab059996b7" providerId="ADAL" clId="{9BED32F8-E5C6-41BB-8126-12C3CD3512D3}"/>
    <pc:docChg chg="undo custSel addSld delSld modSld">
      <pc:chgData name="Lubomír Prokeš" userId="c6190586-327c-4754-acfe-3cab059996b7" providerId="ADAL" clId="{9BED32F8-E5C6-41BB-8126-12C3CD3512D3}" dt="2024-03-14T22:25:41.229" v="684" actId="2711"/>
      <pc:docMkLst>
        <pc:docMk/>
      </pc:docMkLst>
      <pc:sldChg chg="modSp mod">
        <pc:chgData name="Lubomír Prokeš" userId="c6190586-327c-4754-acfe-3cab059996b7" providerId="ADAL" clId="{9BED32F8-E5C6-41BB-8126-12C3CD3512D3}" dt="2024-03-14T20:56:19.350" v="78" actId="2711"/>
        <pc:sldMkLst>
          <pc:docMk/>
          <pc:sldMk cId="648428421" sldId="256"/>
        </pc:sldMkLst>
        <pc:spChg chg="mod">
          <ac:chgData name="Lubomír Prokeš" userId="c6190586-327c-4754-acfe-3cab059996b7" providerId="ADAL" clId="{9BED32F8-E5C6-41BB-8126-12C3CD3512D3}" dt="2024-03-14T20:56:19.350" v="78" actId="2711"/>
          <ac:spMkLst>
            <pc:docMk/>
            <pc:sldMk cId="648428421" sldId="256"/>
            <ac:spMk id="2" creationId="{00000000-0000-0000-0000-000000000000}"/>
          </ac:spMkLst>
        </pc:spChg>
      </pc:sldChg>
      <pc:sldChg chg="modSp mod">
        <pc:chgData name="Lubomír Prokeš" userId="c6190586-327c-4754-acfe-3cab059996b7" providerId="ADAL" clId="{9BED32F8-E5C6-41BB-8126-12C3CD3512D3}" dt="2024-03-14T20:57:30.635" v="84" actId="115"/>
        <pc:sldMkLst>
          <pc:docMk/>
          <pc:sldMk cId="1332139603" sldId="257"/>
        </pc:sldMkLst>
        <pc:spChg chg="mod">
          <ac:chgData name="Lubomír Prokeš" userId="c6190586-327c-4754-acfe-3cab059996b7" providerId="ADAL" clId="{9BED32F8-E5C6-41BB-8126-12C3CD3512D3}" dt="2024-03-14T20:57:30.635" v="84" actId="115"/>
          <ac:spMkLst>
            <pc:docMk/>
            <pc:sldMk cId="1332139603" sldId="257"/>
            <ac:spMk id="4" creationId="{00000000-0000-0000-0000-000000000000}"/>
          </ac:spMkLst>
        </pc:spChg>
      </pc:sldChg>
      <pc:sldChg chg="modSp mod">
        <pc:chgData name="Lubomír Prokeš" userId="c6190586-327c-4754-acfe-3cab059996b7" providerId="ADAL" clId="{9BED32F8-E5C6-41BB-8126-12C3CD3512D3}" dt="2024-03-14T21:00:42.774" v="107" actId="115"/>
        <pc:sldMkLst>
          <pc:docMk/>
          <pc:sldMk cId="1775880274" sldId="258"/>
        </pc:sldMkLst>
        <pc:spChg chg="mod">
          <ac:chgData name="Lubomír Prokeš" userId="c6190586-327c-4754-acfe-3cab059996b7" providerId="ADAL" clId="{9BED32F8-E5C6-41BB-8126-12C3CD3512D3}" dt="2024-03-14T21:00:42.774" v="107" actId="115"/>
          <ac:spMkLst>
            <pc:docMk/>
            <pc:sldMk cId="1775880274" sldId="258"/>
            <ac:spMk id="2" creationId="{00000000-0000-0000-0000-000000000000}"/>
          </ac:spMkLst>
        </pc:spChg>
      </pc:sldChg>
      <pc:sldChg chg="modSp mod">
        <pc:chgData name="Lubomír Prokeš" userId="c6190586-327c-4754-acfe-3cab059996b7" providerId="ADAL" clId="{9BED32F8-E5C6-41BB-8126-12C3CD3512D3}" dt="2024-03-14T21:02:04.738" v="114" actId="255"/>
        <pc:sldMkLst>
          <pc:docMk/>
          <pc:sldMk cId="38995882" sldId="259"/>
        </pc:sldMkLst>
        <pc:spChg chg="mod">
          <ac:chgData name="Lubomír Prokeš" userId="c6190586-327c-4754-acfe-3cab059996b7" providerId="ADAL" clId="{9BED32F8-E5C6-41BB-8126-12C3CD3512D3}" dt="2024-03-14T21:02:04.738" v="114" actId="255"/>
          <ac:spMkLst>
            <pc:docMk/>
            <pc:sldMk cId="38995882" sldId="259"/>
            <ac:spMk id="2" creationId="{00000000-0000-0000-0000-000000000000}"/>
          </ac:spMkLst>
        </pc:spChg>
      </pc:sldChg>
      <pc:sldChg chg="modSp mod">
        <pc:chgData name="Lubomír Prokeš" userId="c6190586-327c-4754-acfe-3cab059996b7" providerId="ADAL" clId="{9BED32F8-E5C6-41BB-8126-12C3CD3512D3}" dt="2024-03-14T21:05:40.576" v="142" actId="115"/>
        <pc:sldMkLst>
          <pc:docMk/>
          <pc:sldMk cId="520368748" sldId="260"/>
        </pc:sldMkLst>
        <pc:spChg chg="mod">
          <ac:chgData name="Lubomír Prokeš" userId="c6190586-327c-4754-acfe-3cab059996b7" providerId="ADAL" clId="{9BED32F8-E5C6-41BB-8126-12C3CD3512D3}" dt="2024-03-14T21:05:40.576" v="142" actId="115"/>
          <ac:spMkLst>
            <pc:docMk/>
            <pc:sldMk cId="520368748" sldId="260"/>
            <ac:spMk id="3" creationId="{766FF30B-0870-4057-98F7-1D909D249A5F}"/>
          </ac:spMkLst>
        </pc:spChg>
        <pc:spChg chg="mod">
          <ac:chgData name="Lubomír Prokeš" userId="c6190586-327c-4754-acfe-3cab059996b7" providerId="ADAL" clId="{9BED32F8-E5C6-41BB-8126-12C3CD3512D3}" dt="2024-03-14T21:05:11.841" v="139" actId="20577"/>
          <ac:spMkLst>
            <pc:docMk/>
            <pc:sldMk cId="520368748" sldId="260"/>
            <ac:spMk id="7" creationId="{DA4EAA93-1B21-4481-A926-8162AB69E7D8}"/>
          </ac:spMkLst>
        </pc:spChg>
        <pc:spChg chg="mod">
          <ac:chgData name="Lubomír Prokeš" userId="c6190586-327c-4754-acfe-3cab059996b7" providerId="ADAL" clId="{9BED32F8-E5C6-41BB-8126-12C3CD3512D3}" dt="2024-03-14T21:05:24.351" v="140" actId="2711"/>
          <ac:spMkLst>
            <pc:docMk/>
            <pc:sldMk cId="520368748" sldId="260"/>
            <ac:spMk id="16" creationId="{EDA2C196-EEA5-4532-AD11-522FDD1D53DC}"/>
          </ac:spMkLst>
        </pc:spChg>
      </pc:sldChg>
      <pc:sldChg chg="modSp mod">
        <pc:chgData name="Lubomír Prokeš" userId="c6190586-327c-4754-acfe-3cab059996b7" providerId="ADAL" clId="{9BED32F8-E5C6-41BB-8126-12C3CD3512D3}" dt="2024-03-14T21:06:28.078" v="147" actId="115"/>
        <pc:sldMkLst>
          <pc:docMk/>
          <pc:sldMk cId="1470062046" sldId="261"/>
        </pc:sldMkLst>
        <pc:spChg chg="mod">
          <ac:chgData name="Lubomír Prokeš" userId="c6190586-327c-4754-acfe-3cab059996b7" providerId="ADAL" clId="{9BED32F8-E5C6-41BB-8126-12C3CD3512D3}" dt="2024-03-14T21:06:28.078" v="147" actId="115"/>
          <ac:spMkLst>
            <pc:docMk/>
            <pc:sldMk cId="1470062046" sldId="261"/>
            <ac:spMk id="2" creationId="{00000000-0000-0000-0000-000000000000}"/>
          </ac:spMkLst>
        </pc:spChg>
      </pc:sldChg>
      <pc:sldChg chg="modSp mod">
        <pc:chgData name="Lubomír Prokeš" userId="c6190586-327c-4754-acfe-3cab059996b7" providerId="ADAL" clId="{9BED32F8-E5C6-41BB-8126-12C3CD3512D3}" dt="2024-03-14T21:08:24.264" v="165" actId="255"/>
        <pc:sldMkLst>
          <pc:docMk/>
          <pc:sldMk cId="2571151462" sldId="262"/>
        </pc:sldMkLst>
        <pc:spChg chg="mod">
          <ac:chgData name="Lubomír Prokeš" userId="c6190586-327c-4754-acfe-3cab059996b7" providerId="ADAL" clId="{9BED32F8-E5C6-41BB-8126-12C3CD3512D3}" dt="2024-03-14T21:08:24.264" v="165" actId="255"/>
          <ac:spMkLst>
            <pc:docMk/>
            <pc:sldMk cId="2571151462" sldId="262"/>
            <ac:spMk id="2" creationId="{00000000-0000-0000-0000-000000000000}"/>
          </ac:spMkLst>
        </pc:spChg>
      </pc:sldChg>
      <pc:sldChg chg="modSp mod">
        <pc:chgData name="Lubomír Prokeš" userId="c6190586-327c-4754-acfe-3cab059996b7" providerId="ADAL" clId="{9BED32F8-E5C6-41BB-8126-12C3CD3512D3}" dt="2024-03-14T21:08:45.190" v="166" actId="2711"/>
        <pc:sldMkLst>
          <pc:docMk/>
          <pc:sldMk cId="1954742694" sldId="263"/>
        </pc:sldMkLst>
        <pc:spChg chg="mod">
          <ac:chgData name="Lubomír Prokeš" userId="c6190586-327c-4754-acfe-3cab059996b7" providerId="ADAL" clId="{9BED32F8-E5C6-41BB-8126-12C3CD3512D3}" dt="2024-03-14T21:08:45.190" v="166" actId="2711"/>
          <ac:spMkLst>
            <pc:docMk/>
            <pc:sldMk cId="1954742694" sldId="263"/>
            <ac:spMk id="2" creationId="{00000000-0000-0000-0000-000000000000}"/>
          </ac:spMkLst>
        </pc:spChg>
      </pc:sldChg>
      <pc:sldChg chg="modSp mod">
        <pc:chgData name="Lubomír Prokeš" userId="c6190586-327c-4754-acfe-3cab059996b7" providerId="ADAL" clId="{9BED32F8-E5C6-41BB-8126-12C3CD3512D3}" dt="2024-03-14T21:10:09.456" v="189" actId="115"/>
        <pc:sldMkLst>
          <pc:docMk/>
          <pc:sldMk cId="1227622052" sldId="264"/>
        </pc:sldMkLst>
        <pc:spChg chg="mod">
          <ac:chgData name="Lubomír Prokeš" userId="c6190586-327c-4754-acfe-3cab059996b7" providerId="ADAL" clId="{9BED32F8-E5C6-41BB-8126-12C3CD3512D3}" dt="2024-03-14T21:10:09.456" v="189" actId="115"/>
          <ac:spMkLst>
            <pc:docMk/>
            <pc:sldMk cId="1227622052" sldId="264"/>
            <ac:spMk id="2" creationId="{00000000-0000-0000-0000-000000000000}"/>
          </ac:spMkLst>
        </pc:spChg>
        <pc:spChg chg="mod">
          <ac:chgData name="Lubomír Prokeš" userId="c6190586-327c-4754-acfe-3cab059996b7" providerId="ADAL" clId="{9BED32F8-E5C6-41BB-8126-12C3CD3512D3}" dt="2024-03-14T21:09:43.727" v="186" actId="115"/>
          <ac:spMkLst>
            <pc:docMk/>
            <pc:sldMk cId="1227622052" sldId="264"/>
            <ac:spMk id="5" creationId="{C666991E-7048-4C41-AFCA-080F13CAC79F}"/>
          </ac:spMkLst>
        </pc:spChg>
        <pc:spChg chg="mod">
          <ac:chgData name="Lubomír Prokeš" userId="c6190586-327c-4754-acfe-3cab059996b7" providerId="ADAL" clId="{9BED32F8-E5C6-41BB-8126-12C3CD3512D3}" dt="2024-03-14T21:09:06.150" v="168" actId="2711"/>
          <ac:spMkLst>
            <pc:docMk/>
            <pc:sldMk cId="1227622052" sldId="264"/>
            <ac:spMk id="7" creationId="{FBFF193F-C6B8-4D0B-8C1C-A0F7271152A4}"/>
          </ac:spMkLst>
        </pc:spChg>
      </pc:sldChg>
      <pc:sldChg chg="modSp mod">
        <pc:chgData name="Lubomír Prokeš" userId="c6190586-327c-4754-acfe-3cab059996b7" providerId="ADAL" clId="{9BED32F8-E5C6-41BB-8126-12C3CD3512D3}" dt="2024-03-14T21:11:17.393" v="195" actId="2711"/>
        <pc:sldMkLst>
          <pc:docMk/>
          <pc:sldMk cId="2827262476" sldId="265"/>
        </pc:sldMkLst>
        <pc:spChg chg="mod">
          <ac:chgData name="Lubomír Prokeš" userId="c6190586-327c-4754-acfe-3cab059996b7" providerId="ADAL" clId="{9BED32F8-E5C6-41BB-8126-12C3CD3512D3}" dt="2024-03-14T21:11:17.393" v="195" actId="2711"/>
          <ac:spMkLst>
            <pc:docMk/>
            <pc:sldMk cId="2827262476" sldId="265"/>
            <ac:spMk id="2" creationId="{00000000-0000-0000-0000-000000000000}"/>
          </ac:spMkLst>
        </pc:spChg>
      </pc:sldChg>
      <pc:sldChg chg="modSp mod">
        <pc:chgData name="Lubomír Prokeš" userId="c6190586-327c-4754-acfe-3cab059996b7" providerId="ADAL" clId="{9BED32F8-E5C6-41BB-8126-12C3CD3512D3}" dt="2024-03-14T21:12:18.345" v="200" actId="20577"/>
        <pc:sldMkLst>
          <pc:docMk/>
          <pc:sldMk cId="1625563917" sldId="266"/>
        </pc:sldMkLst>
        <pc:spChg chg="mod">
          <ac:chgData name="Lubomír Prokeš" userId="c6190586-327c-4754-acfe-3cab059996b7" providerId="ADAL" clId="{9BED32F8-E5C6-41BB-8126-12C3CD3512D3}" dt="2024-03-14T21:12:18.345" v="200" actId="20577"/>
          <ac:spMkLst>
            <pc:docMk/>
            <pc:sldMk cId="1625563917" sldId="266"/>
            <ac:spMk id="2" creationId="{00000000-0000-0000-0000-000000000000}"/>
          </ac:spMkLst>
        </pc:spChg>
      </pc:sldChg>
      <pc:sldChg chg="modSp mod">
        <pc:chgData name="Lubomír Prokeš" userId="c6190586-327c-4754-acfe-3cab059996b7" providerId="ADAL" clId="{9BED32F8-E5C6-41BB-8126-12C3CD3512D3}" dt="2024-03-14T21:13:13.835" v="212" actId="255"/>
        <pc:sldMkLst>
          <pc:docMk/>
          <pc:sldMk cId="1392283235" sldId="267"/>
        </pc:sldMkLst>
        <pc:spChg chg="mod">
          <ac:chgData name="Lubomír Prokeš" userId="c6190586-327c-4754-acfe-3cab059996b7" providerId="ADAL" clId="{9BED32F8-E5C6-41BB-8126-12C3CD3512D3}" dt="2024-03-14T21:13:13.835" v="212" actId="255"/>
          <ac:spMkLst>
            <pc:docMk/>
            <pc:sldMk cId="1392283235" sldId="267"/>
            <ac:spMk id="2" creationId="{00000000-0000-0000-0000-000000000000}"/>
          </ac:spMkLst>
        </pc:spChg>
      </pc:sldChg>
      <pc:sldChg chg="modSp mod">
        <pc:chgData name="Lubomír Prokeš" userId="c6190586-327c-4754-acfe-3cab059996b7" providerId="ADAL" clId="{9BED32F8-E5C6-41BB-8126-12C3CD3512D3}" dt="2024-03-14T21:14:00.387" v="219" actId="113"/>
        <pc:sldMkLst>
          <pc:docMk/>
          <pc:sldMk cId="1845661232" sldId="268"/>
        </pc:sldMkLst>
        <pc:spChg chg="mod">
          <ac:chgData name="Lubomír Prokeš" userId="c6190586-327c-4754-acfe-3cab059996b7" providerId="ADAL" clId="{9BED32F8-E5C6-41BB-8126-12C3CD3512D3}" dt="2024-03-14T21:14:00.387" v="219" actId="113"/>
          <ac:spMkLst>
            <pc:docMk/>
            <pc:sldMk cId="1845661232" sldId="268"/>
            <ac:spMk id="2" creationId="{00000000-0000-0000-0000-000000000000}"/>
          </ac:spMkLst>
        </pc:spChg>
      </pc:sldChg>
      <pc:sldChg chg="modSp mod">
        <pc:chgData name="Lubomír Prokeš" userId="c6190586-327c-4754-acfe-3cab059996b7" providerId="ADAL" clId="{9BED32F8-E5C6-41BB-8126-12C3CD3512D3}" dt="2024-03-14T21:14:18.606" v="221" actId="2711"/>
        <pc:sldMkLst>
          <pc:docMk/>
          <pc:sldMk cId="3901150012" sldId="269"/>
        </pc:sldMkLst>
        <pc:spChg chg="mod">
          <ac:chgData name="Lubomír Prokeš" userId="c6190586-327c-4754-acfe-3cab059996b7" providerId="ADAL" clId="{9BED32F8-E5C6-41BB-8126-12C3CD3512D3}" dt="2024-03-14T21:14:12.045" v="220" actId="2711"/>
          <ac:spMkLst>
            <pc:docMk/>
            <pc:sldMk cId="3901150012" sldId="269"/>
            <ac:spMk id="2" creationId="{00000000-0000-0000-0000-000000000000}"/>
          </ac:spMkLst>
        </pc:spChg>
        <pc:spChg chg="mod">
          <ac:chgData name="Lubomír Prokeš" userId="c6190586-327c-4754-acfe-3cab059996b7" providerId="ADAL" clId="{9BED32F8-E5C6-41BB-8126-12C3CD3512D3}" dt="2024-03-14T21:14:18.606" v="221" actId="2711"/>
          <ac:spMkLst>
            <pc:docMk/>
            <pc:sldMk cId="3901150012" sldId="269"/>
            <ac:spMk id="5" creationId="{815746E2-F2E5-4F5C-8BDA-1BB3E4EA53A1}"/>
          </ac:spMkLst>
        </pc:spChg>
      </pc:sldChg>
      <pc:sldChg chg="modSp mod">
        <pc:chgData name="Lubomír Prokeš" userId="c6190586-327c-4754-acfe-3cab059996b7" providerId="ADAL" clId="{9BED32F8-E5C6-41BB-8126-12C3CD3512D3}" dt="2024-03-14T21:15:01.430" v="225" actId="115"/>
        <pc:sldMkLst>
          <pc:docMk/>
          <pc:sldMk cId="1510628045" sldId="270"/>
        </pc:sldMkLst>
        <pc:spChg chg="mod">
          <ac:chgData name="Lubomír Prokeš" userId="c6190586-327c-4754-acfe-3cab059996b7" providerId="ADAL" clId="{9BED32F8-E5C6-41BB-8126-12C3CD3512D3}" dt="2024-03-14T21:15:01.430" v="225" actId="115"/>
          <ac:spMkLst>
            <pc:docMk/>
            <pc:sldMk cId="1510628045" sldId="270"/>
            <ac:spMk id="2" creationId="{00000000-0000-0000-0000-000000000000}"/>
          </ac:spMkLst>
        </pc:spChg>
      </pc:sldChg>
      <pc:sldChg chg="modSp mod">
        <pc:chgData name="Lubomír Prokeš" userId="c6190586-327c-4754-acfe-3cab059996b7" providerId="ADAL" clId="{9BED32F8-E5C6-41BB-8126-12C3CD3512D3}" dt="2024-03-14T21:18:27.030" v="252" actId="115"/>
        <pc:sldMkLst>
          <pc:docMk/>
          <pc:sldMk cId="3498114371" sldId="271"/>
        </pc:sldMkLst>
        <pc:spChg chg="mod">
          <ac:chgData name="Lubomír Prokeš" userId="c6190586-327c-4754-acfe-3cab059996b7" providerId="ADAL" clId="{9BED32F8-E5C6-41BB-8126-12C3CD3512D3}" dt="2024-03-14T21:18:27.030" v="252" actId="115"/>
          <ac:spMkLst>
            <pc:docMk/>
            <pc:sldMk cId="3498114371" sldId="271"/>
            <ac:spMk id="2" creationId="{00000000-0000-0000-0000-000000000000}"/>
          </ac:spMkLst>
        </pc:spChg>
      </pc:sldChg>
      <pc:sldChg chg="modSp mod">
        <pc:chgData name="Lubomír Prokeš" userId="c6190586-327c-4754-acfe-3cab059996b7" providerId="ADAL" clId="{9BED32F8-E5C6-41BB-8126-12C3CD3512D3}" dt="2024-03-14T21:19:59.363" v="262" actId="115"/>
        <pc:sldMkLst>
          <pc:docMk/>
          <pc:sldMk cId="1865749345" sldId="272"/>
        </pc:sldMkLst>
        <pc:spChg chg="mod">
          <ac:chgData name="Lubomír Prokeš" userId="c6190586-327c-4754-acfe-3cab059996b7" providerId="ADAL" clId="{9BED32F8-E5C6-41BB-8126-12C3CD3512D3}" dt="2024-03-14T21:19:59.363" v="262" actId="115"/>
          <ac:spMkLst>
            <pc:docMk/>
            <pc:sldMk cId="1865749345" sldId="272"/>
            <ac:spMk id="2" creationId="{00000000-0000-0000-0000-000000000000}"/>
          </ac:spMkLst>
        </pc:spChg>
      </pc:sldChg>
      <pc:sldChg chg="modSp mod">
        <pc:chgData name="Lubomír Prokeš" userId="c6190586-327c-4754-acfe-3cab059996b7" providerId="ADAL" clId="{9BED32F8-E5C6-41BB-8126-12C3CD3512D3}" dt="2024-03-14T21:20:09.308" v="263" actId="2711"/>
        <pc:sldMkLst>
          <pc:docMk/>
          <pc:sldMk cId="1399629525" sldId="273"/>
        </pc:sldMkLst>
        <pc:spChg chg="mod">
          <ac:chgData name="Lubomír Prokeš" userId="c6190586-327c-4754-acfe-3cab059996b7" providerId="ADAL" clId="{9BED32F8-E5C6-41BB-8126-12C3CD3512D3}" dt="2024-03-14T21:20:09.308" v="263" actId="2711"/>
          <ac:spMkLst>
            <pc:docMk/>
            <pc:sldMk cId="1399629525" sldId="273"/>
            <ac:spMk id="2" creationId="{00000000-0000-0000-0000-000000000000}"/>
          </ac:spMkLst>
        </pc:spChg>
      </pc:sldChg>
      <pc:sldChg chg="modSp mod">
        <pc:chgData name="Lubomír Prokeš" userId="c6190586-327c-4754-acfe-3cab059996b7" providerId="ADAL" clId="{9BED32F8-E5C6-41BB-8126-12C3CD3512D3}" dt="2024-03-14T21:20:39.843" v="267" actId="115"/>
        <pc:sldMkLst>
          <pc:docMk/>
          <pc:sldMk cId="3782991074" sldId="274"/>
        </pc:sldMkLst>
        <pc:spChg chg="mod">
          <ac:chgData name="Lubomír Prokeš" userId="c6190586-327c-4754-acfe-3cab059996b7" providerId="ADAL" clId="{9BED32F8-E5C6-41BB-8126-12C3CD3512D3}" dt="2024-03-14T21:20:19.543" v="264" actId="2711"/>
          <ac:spMkLst>
            <pc:docMk/>
            <pc:sldMk cId="3782991074" sldId="274"/>
            <ac:spMk id="2" creationId="{00000000-0000-0000-0000-000000000000}"/>
          </ac:spMkLst>
        </pc:spChg>
        <pc:spChg chg="mod">
          <ac:chgData name="Lubomír Prokeš" userId="c6190586-327c-4754-acfe-3cab059996b7" providerId="ADAL" clId="{9BED32F8-E5C6-41BB-8126-12C3CD3512D3}" dt="2024-03-14T21:20:39.843" v="267" actId="115"/>
          <ac:spMkLst>
            <pc:docMk/>
            <pc:sldMk cId="3782991074" sldId="274"/>
            <ac:spMk id="4" creationId="{92BE627D-BD04-4D75-BF59-9CDDF3AA6D16}"/>
          </ac:spMkLst>
        </pc:spChg>
      </pc:sldChg>
      <pc:sldChg chg="add del">
        <pc:chgData name="Lubomír Prokeš" userId="c6190586-327c-4754-acfe-3cab059996b7" providerId="ADAL" clId="{9BED32F8-E5C6-41BB-8126-12C3CD3512D3}" dt="2024-03-08T11:45:51.861" v="3"/>
        <pc:sldMkLst>
          <pc:docMk/>
          <pc:sldMk cId="151570946" sldId="288"/>
        </pc:sldMkLst>
      </pc:sldChg>
      <pc:sldChg chg="add del">
        <pc:chgData name="Lubomír Prokeš" userId="c6190586-327c-4754-acfe-3cab059996b7" providerId="ADAL" clId="{9BED32F8-E5C6-41BB-8126-12C3CD3512D3}" dt="2024-03-08T11:45:30.335" v="1"/>
        <pc:sldMkLst>
          <pc:docMk/>
          <pc:sldMk cId="3197298538" sldId="288"/>
        </pc:sldMkLst>
      </pc:sldChg>
      <pc:sldChg chg="modSp add mod">
        <pc:chgData name="Lubomír Prokeš" userId="c6190586-327c-4754-acfe-3cab059996b7" providerId="ADAL" clId="{9BED32F8-E5C6-41BB-8126-12C3CD3512D3}" dt="2024-03-14T21:43:05.410" v="418" actId="115"/>
        <pc:sldMkLst>
          <pc:docMk/>
          <pc:sldMk cId="3327022058" sldId="289"/>
        </pc:sldMkLst>
        <pc:spChg chg="mod">
          <ac:chgData name="Lubomír Prokeš" userId="c6190586-327c-4754-acfe-3cab059996b7" providerId="ADAL" clId="{9BED32F8-E5C6-41BB-8126-12C3CD3512D3}" dt="2024-03-14T21:43:05.410" v="418" actId="115"/>
          <ac:spMkLst>
            <pc:docMk/>
            <pc:sldMk cId="3327022058" sldId="289"/>
            <ac:spMk id="2" creationId="{00000000-0000-0000-0000-000000000000}"/>
          </ac:spMkLst>
        </pc:spChg>
      </pc:sldChg>
      <pc:sldChg chg="add del">
        <pc:chgData name="Lubomír Prokeš" userId="c6190586-327c-4754-acfe-3cab059996b7" providerId="ADAL" clId="{9BED32F8-E5C6-41BB-8126-12C3CD3512D3}" dt="2024-03-08T11:45:51.861" v="3"/>
        <pc:sldMkLst>
          <pc:docMk/>
          <pc:sldMk cId="3914924689" sldId="289"/>
        </pc:sldMkLst>
      </pc:sldChg>
      <pc:sldChg chg="add del">
        <pc:chgData name="Lubomír Prokeš" userId="c6190586-327c-4754-acfe-3cab059996b7" providerId="ADAL" clId="{9BED32F8-E5C6-41BB-8126-12C3CD3512D3}" dt="2024-03-08T11:45:30.335" v="1"/>
        <pc:sldMkLst>
          <pc:docMk/>
          <pc:sldMk cId="4144921029" sldId="289"/>
        </pc:sldMkLst>
      </pc:sldChg>
      <pc:sldChg chg="add del">
        <pc:chgData name="Lubomír Prokeš" userId="c6190586-327c-4754-acfe-3cab059996b7" providerId="ADAL" clId="{9BED32F8-E5C6-41BB-8126-12C3CD3512D3}" dt="2024-03-08T11:45:51.861" v="3"/>
        <pc:sldMkLst>
          <pc:docMk/>
          <pc:sldMk cId="2759926134" sldId="290"/>
        </pc:sldMkLst>
      </pc:sldChg>
      <pc:sldChg chg="modSp add mod">
        <pc:chgData name="Lubomír Prokeš" userId="c6190586-327c-4754-acfe-3cab059996b7" providerId="ADAL" clId="{9BED32F8-E5C6-41BB-8126-12C3CD3512D3}" dt="2024-03-14T21:43:31.768" v="420" actId="113"/>
        <pc:sldMkLst>
          <pc:docMk/>
          <pc:sldMk cId="3006479097" sldId="290"/>
        </pc:sldMkLst>
        <pc:spChg chg="mod">
          <ac:chgData name="Lubomír Prokeš" userId="c6190586-327c-4754-acfe-3cab059996b7" providerId="ADAL" clId="{9BED32F8-E5C6-41BB-8126-12C3CD3512D3}" dt="2024-03-14T21:43:31.768" v="420" actId="113"/>
          <ac:spMkLst>
            <pc:docMk/>
            <pc:sldMk cId="3006479097" sldId="290"/>
            <ac:spMk id="2" creationId="{00000000-0000-0000-0000-000000000000}"/>
          </ac:spMkLst>
        </pc:spChg>
      </pc:sldChg>
      <pc:sldChg chg="add del">
        <pc:chgData name="Lubomír Prokeš" userId="c6190586-327c-4754-acfe-3cab059996b7" providerId="ADAL" clId="{9BED32F8-E5C6-41BB-8126-12C3CD3512D3}" dt="2024-03-08T11:45:30.335" v="1"/>
        <pc:sldMkLst>
          <pc:docMk/>
          <pc:sldMk cId="3498625198" sldId="290"/>
        </pc:sldMkLst>
      </pc:sldChg>
      <pc:sldChg chg="add del">
        <pc:chgData name="Lubomír Prokeš" userId="c6190586-327c-4754-acfe-3cab059996b7" providerId="ADAL" clId="{9BED32F8-E5C6-41BB-8126-12C3CD3512D3}" dt="2024-03-08T11:45:30.335" v="1"/>
        <pc:sldMkLst>
          <pc:docMk/>
          <pc:sldMk cId="198947035" sldId="291"/>
        </pc:sldMkLst>
      </pc:sldChg>
      <pc:sldChg chg="modSp add mod">
        <pc:chgData name="Lubomír Prokeš" userId="c6190586-327c-4754-acfe-3cab059996b7" providerId="ADAL" clId="{9BED32F8-E5C6-41BB-8126-12C3CD3512D3}" dt="2024-03-14T21:43:52.210" v="423" actId="113"/>
        <pc:sldMkLst>
          <pc:docMk/>
          <pc:sldMk cId="876291147" sldId="291"/>
        </pc:sldMkLst>
        <pc:spChg chg="mod">
          <ac:chgData name="Lubomír Prokeš" userId="c6190586-327c-4754-acfe-3cab059996b7" providerId="ADAL" clId="{9BED32F8-E5C6-41BB-8126-12C3CD3512D3}" dt="2024-03-14T21:43:52.210" v="423" actId="113"/>
          <ac:spMkLst>
            <pc:docMk/>
            <pc:sldMk cId="876291147" sldId="291"/>
            <ac:spMk id="2" creationId="{00000000-0000-0000-0000-000000000000}"/>
          </ac:spMkLst>
        </pc:spChg>
      </pc:sldChg>
      <pc:sldChg chg="add del">
        <pc:chgData name="Lubomír Prokeš" userId="c6190586-327c-4754-acfe-3cab059996b7" providerId="ADAL" clId="{9BED32F8-E5C6-41BB-8126-12C3CD3512D3}" dt="2024-03-08T11:45:51.861" v="3"/>
        <pc:sldMkLst>
          <pc:docMk/>
          <pc:sldMk cId="1959164277" sldId="291"/>
        </pc:sldMkLst>
      </pc:sldChg>
      <pc:sldChg chg="modSp mod">
        <pc:chgData name="Lubomír Prokeš" userId="c6190586-327c-4754-acfe-3cab059996b7" providerId="ADAL" clId="{9BED32F8-E5C6-41BB-8126-12C3CD3512D3}" dt="2024-03-14T20:51:12.010" v="54" actId="122"/>
        <pc:sldMkLst>
          <pc:docMk/>
          <pc:sldMk cId="673515319" sldId="292"/>
        </pc:sldMkLst>
        <pc:spChg chg="mod">
          <ac:chgData name="Lubomír Prokeš" userId="c6190586-327c-4754-acfe-3cab059996b7" providerId="ADAL" clId="{9BED32F8-E5C6-41BB-8126-12C3CD3512D3}" dt="2024-03-14T20:51:12.010" v="54" actId="122"/>
          <ac:spMkLst>
            <pc:docMk/>
            <pc:sldMk cId="673515319" sldId="292"/>
            <ac:spMk id="2" creationId="{00000000-0000-0000-0000-000000000000}"/>
          </ac:spMkLst>
        </pc:spChg>
      </pc:sldChg>
      <pc:sldChg chg="modSp mod">
        <pc:chgData name="Lubomír Prokeš" userId="c6190586-327c-4754-acfe-3cab059996b7" providerId="ADAL" clId="{9BED32F8-E5C6-41BB-8126-12C3CD3512D3}" dt="2024-03-14T20:52:10.210" v="63" actId="115"/>
        <pc:sldMkLst>
          <pc:docMk/>
          <pc:sldMk cId="673515319" sldId="293"/>
        </pc:sldMkLst>
        <pc:spChg chg="mod">
          <ac:chgData name="Lubomír Prokeš" userId="c6190586-327c-4754-acfe-3cab059996b7" providerId="ADAL" clId="{9BED32F8-E5C6-41BB-8126-12C3CD3512D3}" dt="2024-03-14T20:52:10.210" v="63" actId="115"/>
          <ac:spMkLst>
            <pc:docMk/>
            <pc:sldMk cId="673515319" sldId="293"/>
            <ac:spMk id="2" creationId="{00000000-0000-0000-0000-000000000000}"/>
          </ac:spMkLst>
        </pc:spChg>
      </pc:sldChg>
      <pc:sldChg chg="modSp mod">
        <pc:chgData name="Lubomír Prokeš" userId="c6190586-327c-4754-acfe-3cab059996b7" providerId="ADAL" clId="{9BED32F8-E5C6-41BB-8126-12C3CD3512D3}" dt="2024-03-14T20:53:19.242" v="67" actId="255"/>
        <pc:sldMkLst>
          <pc:docMk/>
          <pc:sldMk cId="673515319" sldId="294"/>
        </pc:sldMkLst>
        <pc:spChg chg="mod">
          <ac:chgData name="Lubomír Prokeš" userId="c6190586-327c-4754-acfe-3cab059996b7" providerId="ADAL" clId="{9BED32F8-E5C6-41BB-8126-12C3CD3512D3}" dt="2024-03-14T20:53:19.242" v="67" actId="255"/>
          <ac:spMkLst>
            <pc:docMk/>
            <pc:sldMk cId="673515319" sldId="294"/>
            <ac:spMk id="2" creationId="{00000000-0000-0000-0000-000000000000}"/>
          </ac:spMkLst>
        </pc:spChg>
        <pc:spChg chg="mod">
          <ac:chgData name="Lubomír Prokeš" userId="c6190586-327c-4754-acfe-3cab059996b7" providerId="ADAL" clId="{9BED32F8-E5C6-41BB-8126-12C3CD3512D3}" dt="2024-03-14T20:52:57.543" v="65" actId="2711"/>
          <ac:spMkLst>
            <pc:docMk/>
            <pc:sldMk cId="673515319" sldId="294"/>
            <ac:spMk id="4" creationId="{2DDC89CC-62AC-4833-848D-77B553687134}"/>
          </ac:spMkLst>
        </pc:spChg>
      </pc:sldChg>
      <pc:sldChg chg="modSp mod">
        <pc:chgData name="Lubomír Prokeš" userId="c6190586-327c-4754-acfe-3cab059996b7" providerId="ADAL" clId="{9BED32F8-E5C6-41BB-8126-12C3CD3512D3}" dt="2024-03-14T20:54:05.340" v="69" actId="2711"/>
        <pc:sldMkLst>
          <pc:docMk/>
          <pc:sldMk cId="673515319" sldId="295"/>
        </pc:sldMkLst>
        <pc:spChg chg="mod">
          <ac:chgData name="Lubomír Prokeš" userId="c6190586-327c-4754-acfe-3cab059996b7" providerId="ADAL" clId="{9BED32F8-E5C6-41BB-8126-12C3CD3512D3}" dt="2024-03-14T20:54:05.340" v="69" actId="2711"/>
          <ac:spMkLst>
            <pc:docMk/>
            <pc:sldMk cId="673515319" sldId="295"/>
            <ac:spMk id="2" creationId="{00000000-0000-0000-0000-000000000000}"/>
          </ac:spMkLst>
        </pc:spChg>
      </pc:sldChg>
      <pc:sldChg chg="modSp mod">
        <pc:chgData name="Lubomír Prokeš" userId="c6190586-327c-4754-acfe-3cab059996b7" providerId="ADAL" clId="{9BED32F8-E5C6-41BB-8126-12C3CD3512D3}" dt="2024-03-14T20:55:18.775" v="73" actId="115"/>
        <pc:sldMkLst>
          <pc:docMk/>
          <pc:sldMk cId="673515319" sldId="296"/>
        </pc:sldMkLst>
        <pc:spChg chg="mod">
          <ac:chgData name="Lubomír Prokeš" userId="c6190586-327c-4754-acfe-3cab059996b7" providerId="ADAL" clId="{9BED32F8-E5C6-41BB-8126-12C3CD3512D3}" dt="2024-03-14T20:55:18.775" v="73" actId="115"/>
          <ac:spMkLst>
            <pc:docMk/>
            <pc:sldMk cId="673515319" sldId="296"/>
            <ac:spMk id="3" creationId="{00000000-0000-0000-0000-000000000000}"/>
          </ac:spMkLst>
        </pc:spChg>
      </pc:sldChg>
      <pc:sldChg chg="modSp mod">
        <pc:chgData name="Lubomír Prokeš" userId="c6190586-327c-4754-acfe-3cab059996b7" providerId="ADAL" clId="{9BED32F8-E5C6-41BB-8126-12C3CD3512D3}" dt="2024-03-14T20:55:53.540" v="76" actId="2711"/>
        <pc:sldMkLst>
          <pc:docMk/>
          <pc:sldMk cId="673515319" sldId="297"/>
        </pc:sldMkLst>
        <pc:spChg chg="mod">
          <ac:chgData name="Lubomír Prokeš" userId="c6190586-327c-4754-acfe-3cab059996b7" providerId="ADAL" clId="{9BED32F8-E5C6-41BB-8126-12C3CD3512D3}" dt="2024-03-14T20:55:42.712" v="75" actId="255"/>
          <ac:spMkLst>
            <pc:docMk/>
            <pc:sldMk cId="673515319" sldId="297"/>
            <ac:spMk id="2" creationId="{00000000-0000-0000-0000-000000000000}"/>
          </ac:spMkLst>
        </pc:spChg>
        <pc:spChg chg="mod">
          <ac:chgData name="Lubomír Prokeš" userId="c6190586-327c-4754-acfe-3cab059996b7" providerId="ADAL" clId="{9BED32F8-E5C6-41BB-8126-12C3CD3512D3}" dt="2024-03-14T20:55:53.540" v="76" actId="2711"/>
          <ac:spMkLst>
            <pc:docMk/>
            <pc:sldMk cId="673515319" sldId="297"/>
            <ac:spMk id="5" creationId="{870776DE-E35B-4848-9932-E64F2B375947}"/>
          </ac:spMkLst>
        </pc:spChg>
        <pc:spChg chg="mod">
          <ac:chgData name="Lubomír Prokeš" userId="c6190586-327c-4754-acfe-3cab059996b7" providerId="ADAL" clId="{9BED32F8-E5C6-41BB-8126-12C3CD3512D3}" dt="2024-03-14T20:55:53.540" v="76" actId="2711"/>
          <ac:spMkLst>
            <pc:docMk/>
            <pc:sldMk cId="673515319" sldId="297"/>
            <ac:spMk id="7" creationId="{0DCC868D-1A8C-4350-BF70-564C7FB65743}"/>
          </ac:spMkLst>
        </pc:spChg>
      </pc:sldChg>
      <pc:sldChg chg="modSp add mod">
        <pc:chgData name="Lubomír Prokeš" userId="c6190586-327c-4754-acfe-3cab059996b7" providerId="ADAL" clId="{9BED32F8-E5C6-41BB-8126-12C3CD3512D3}" dt="2024-03-14T21:48:34.328" v="456" actId="2711"/>
        <pc:sldMkLst>
          <pc:docMk/>
          <pc:sldMk cId="2041837310" sldId="298"/>
        </pc:sldMkLst>
        <pc:spChg chg="mod">
          <ac:chgData name="Lubomír Prokeš" userId="c6190586-327c-4754-acfe-3cab059996b7" providerId="ADAL" clId="{9BED32F8-E5C6-41BB-8126-12C3CD3512D3}" dt="2024-03-14T21:48:34.328" v="456" actId="2711"/>
          <ac:spMkLst>
            <pc:docMk/>
            <pc:sldMk cId="2041837310" sldId="298"/>
            <ac:spMk id="2" creationId="{00000000-0000-0000-0000-000000000000}"/>
          </ac:spMkLst>
        </pc:spChg>
      </pc:sldChg>
      <pc:sldChg chg="modSp add mod">
        <pc:chgData name="Lubomír Prokeš" userId="c6190586-327c-4754-acfe-3cab059996b7" providerId="ADAL" clId="{9BED32F8-E5C6-41BB-8126-12C3CD3512D3}" dt="2024-03-14T21:49:04.268" v="460" actId="14100"/>
        <pc:sldMkLst>
          <pc:docMk/>
          <pc:sldMk cId="1671093195" sldId="299"/>
        </pc:sldMkLst>
        <pc:spChg chg="mod">
          <ac:chgData name="Lubomír Prokeš" userId="c6190586-327c-4754-acfe-3cab059996b7" providerId="ADAL" clId="{9BED32F8-E5C6-41BB-8126-12C3CD3512D3}" dt="2024-03-14T21:49:04.268" v="460" actId="14100"/>
          <ac:spMkLst>
            <pc:docMk/>
            <pc:sldMk cId="1671093195" sldId="299"/>
            <ac:spMk id="2" creationId="{00000000-0000-0000-0000-000000000000}"/>
          </ac:spMkLst>
        </pc:spChg>
      </pc:sldChg>
      <pc:sldChg chg="add del">
        <pc:chgData name="Lubomír Prokeš" userId="c6190586-327c-4754-acfe-3cab059996b7" providerId="ADAL" clId="{9BED32F8-E5C6-41BB-8126-12C3CD3512D3}" dt="2024-03-08T11:45:30.335" v="1"/>
        <pc:sldMkLst>
          <pc:docMk/>
          <pc:sldMk cId="2229104951" sldId="299"/>
        </pc:sldMkLst>
      </pc:sldChg>
      <pc:sldChg chg="add del">
        <pc:chgData name="Lubomír Prokeš" userId="c6190586-327c-4754-acfe-3cab059996b7" providerId="ADAL" clId="{9BED32F8-E5C6-41BB-8126-12C3CD3512D3}" dt="2024-03-08T11:45:51.861" v="3"/>
        <pc:sldMkLst>
          <pc:docMk/>
          <pc:sldMk cId="3495200032" sldId="299"/>
        </pc:sldMkLst>
      </pc:sldChg>
      <pc:sldChg chg="add del">
        <pc:chgData name="Lubomír Prokeš" userId="c6190586-327c-4754-acfe-3cab059996b7" providerId="ADAL" clId="{9BED32F8-E5C6-41BB-8126-12C3CD3512D3}" dt="2024-03-08T11:45:30.335" v="1"/>
        <pc:sldMkLst>
          <pc:docMk/>
          <pc:sldMk cId="197677113" sldId="300"/>
        </pc:sldMkLst>
      </pc:sldChg>
      <pc:sldChg chg="add del">
        <pc:chgData name="Lubomír Prokeš" userId="c6190586-327c-4754-acfe-3cab059996b7" providerId="ADAL" clId="{9BED32F8-E5C6-41BB-8126-12C3CD3512D3}" dt="2024-03-08T11:45:51.861" v="3"/>
        <pc:sldMkLst>
          <pc:docMk/>
          <pc:sldMk cId="1022091158" sldId="300"/>
        </pc:sldMkLst>
      </pc:sldChg>
      <pc:sldChg chg="modSp add mod">
        <pc:chgData name="Lubomír Prokeš" userId="c6190586-327c-4754-acfe-3cab059996b7" providerId="ADAL" clId="{9BED32F8-E5C6-41BB-8126-12C3CD3512D3}" dt="2024-03-14T21:49:18.526" v="462" actId="2711"/>
        <pc:sldMkLst>
          <pc:docMk/>
          <pc:sldMk cId="3823056323" sldId="300"/>
        </pc:sldMkLst>
        <pc:spChg chg="mod">
          <ac:chgData name="Lubomír Prokeš" userId="c6190586-327c-4754-acfe-3cab059996b7" providerId="ADAL" clId="{9BED32F8-E5C6-41BB-8126-12C3CD3512D3}" dt="2024-03-14T21:49:18.526" v="462" actId="2711"/>
          <ac:spMkLst>
            <pc:docMk/>
            <pc:sldMk cId="3823056323" sldId="300"/>
            <ac:spMk id="2" creationId="{00000000-0000-0000-0000-000000000000}"/>
          </ac:spMkLst>
        </pc:spChg>
      </pc:sldChg>
      <pc:sldChg chg="add del">
        <pc:chgData name="Lubomír Prokeš" userId="c6190586-327c-4754-acfe-3cab059996b7" providerId="ADAL" clId="{9BED32F8-E5C6-41BB-8126-12C3CD3512D3}" dt="2024-03-08T11:45:30.335" v="1"/>
        <pc:sldMkLst>
          <pc:docMk/>
          <pc:sldMk cId="70727674" sldId="301"/>
        </pc:sldMkLst>
      </pc:sldChg>
      <pc:sldChg chg="add del">
        <pc:chgData name="Lubomír Prokeš" userId="c6190586-327c-4754-acfe-3cab059996b7" providerId="ADAL" clId="{9BED32F8-E5C6-41BB-8126-12C3CD3512D3}" dt="2024-03-08T11:45:51.861" v="3"/>
        <pc:sldMkLst>
          <pc:docMk/>
          <pc:sldMk cId="3302314356" sldId="301"/>
        </pc:sldMkLst>
      </pc:sldChg>
      <pc:sldChg chg="modSp add mod">
        <pc:chgData name="Lubomír Prokeš" userId="c6190586-327c-4754-acfe-3cab059996b7" providerId="ADAL" clId="{9BED32F8-E5C6-41BB-8126-12C3CD3512D3}" dt="2024-03-14T21:50:27.114" v="469" actId="1035"/>
        <pc:sldMkLst>
          <pc:docMk/>
          <pc:sldMk cId="4198464879" sldId="301"/>
        </pc:sldMkLst>
        <pc:spChg chg="mod">
          <ac:chgData name="Lubomír Prokeš" userId="c6190586-327c-4754-acfe-3cab059996b7" providerId="ADAL" clId="{9BED32F8-E5C6-41BB-8126-12C3CD3512D3}" dt="2024-03-14T21:50:27.114" v="469" actId="1035"/>
          <ac:spMkLst>
            <pc:docMk/>
            <pc:sldMk cId="4198464879" sldId="301"/>
            <ac:spMk id="2" creationId="{00000000-0000-0000-0000-000000000000}"/>
          </ac:spMkLst>
        </pc:spChg>
      </pc:sldChg>
      <pc:sldChg chg="add del">
        <pc:chgData name="Lubomír Prokeš" userId="c6190586-327c-4754-acfe-3cab059996b7" providerId="ADAL" clId="{9BED32F8-E5C6-41BB-8126-12C3CD3512D3}" dt="2024-03-08T11:45:51.861" v="3"/>
        <pc:sldMkLst>
          <pc:docMk/>
          <pc:sldMk cId="2406066462" sldId="302"/>
        </pc:sldMkLst>
      </pc:sldChg>
      <pc:sldChg chg="add del">
        <pc:chgData name="Lubomír Prokeš" userId="c6190586-327c-4754-acfe-3cab059996b7" providerId="ADAL" clId="{9BED32F8-E5C6-41BB-8126-12C3CD3512D3}" dt="2024-03-08T11:45:30.335" v="1"/>
        <pc:sldMkLst>
          <pc:docMk/>
          <pc:sldMk cId="3712601805" sldId="302"/>
        </pc:sldMkLst>
      </pc:sldChg>
      <pc:sldChg chg="modSp add mod">
        <pc:chgData name="Lubomír Prokeš" userId="c6190586-327c-4754-acfe-3cab059996b7" providerId="ADAL" clId="{9BED32F8-E5C6-41BB-8126-12C3CD3512D3}" dt="2024-03-14T21:52:41.790" v="482" actId="115"/>
        <pc:sldMkLst>
          <pc:docMk/>
          <pc:sldMk cId="4089552833" sldId="302"/>
        </pc:sldMkLst>
        <pc:spChg chg="mod">
          <ac:chgData name="Lubomír Prokeš" userId="c6190586-327c-4754-acfe-3cab059996b7" providerId="ADAL" clId="{9BED32F8-E5C6-41BB-8126-12C3CD3512D3}" dt="2024-03-14T21:52:41.790" v="482" actId="115"/>
          <ac:spMkLst>
            <pc:docMk/>
            <pc:sldMk cId="4089552833" sldId="302"/>
            <ac:spMk id="2" creationId="{00000000-0000-0000-0000-000000000000}"/>
          </ac:spMkLst>
        </pc:spChg>
      </pc:sldChg>
      <pc:sldChg chg="modSp add mod">
        <pc:chgData name="Lubomír Prokeš" userId="c6190586-327c-4754-acfe-3cab059996b7" providerId="ADAL" clId="{9BED32F8-E5C6-41BB-8126-12C3CD3512D3}" dt="2024-03-14T21:52:54.010" v="483" actId="2711"/>
        <pc:sldMkLst>
          <pc:docMk/>
          <pc:sldMk cId="1901218880" sldId="303"/>
        </pc:sldMkLst>
        <pc:spChg chg="mod">
          <ac:chgData name="Lubomír Prokeš" userId="c6190586-327c-4754-acfe-3cab059996b7" providerId="ADAL" clId="{9BED32F8-E5C6-41BB-8126-12C3CD3512D3}" dt="2024-03-14T21:52:54.010" v="483" actId="2711"/>
          <ac:spMkLst>
            <pc:docMk/>
            <pc:sldMk cId="1901218880" sldId="303"/>
            <ac:spMk id="2" creationId="{00000000-0000-0000-0000-000000000000}"/>
          </ac:spMkLst>
        </pc:spChg>
      </pc:sldChg>
      <pc:sldChg chg="add del">
        <pc:chgData name="Lubomír Prokeš" userId="c6190586-327c-4754-acfe-3cab059996b7" providerId="ADAL" clId="{9BED32F8-E5C6-41BB-8126-12C3CD3512D3}" dt="2024-03-08T11:45:51.861" v="3"/>
        <pc:sldMkLst>
          <pc:docMk/>
          <pc:sldMk cId="2675420306" sldId="303"/>
        </pc:sldMkLst>
      </pc:sldChg>
      <pc:sldChg chg="add del">
        <pc:chgData name="Lubomír Prokeš" userId="c6190586-327c-4754-acfe-3cab059996b7" providerId="ADAL" clId="{9BED32F8-E5C6-41BB-8126-12C3CD3512D3}" dt="2024-03-08T11:45:30.335" v="1"/>
        <pc:sldMkLst>
          <pc:docMk/>
          <pc:sldMk cId="3572469507" sldId="303"/>
        </pc:sldMkLst>
      </pc:sldChg>
      <pc:sldChg chg="modSp add mod">
        <pc:chgData name="Lubomír Prokeš" userId="c6190586-327c-4754-acfe-3cab059996b7" providerId="ADAL" clId="{9BED32F8-E5C6-41BB-8126-12C3CD3512D3}" dt="2024-03-14T21:53:10.794" v="484" actId="2711"/>
        <pc:sldMkLst>
          <pc:docMk/>
          <pc:sldMk cId="401406176" sldId="304"/>
        </pc:sldMkLst>
        <pc:spChg chg="mod">
          <ac:chgData name="Lubomír Prokeš" userId="c6190586-327c-4754-acfe-3cab059996b7" providerId="ADAL" clId="{9BED32F8-E5C6-41BB-8126-12C3CD3512D3}" dt="2024-03-14T21:53:10.794" v="484" actId="2711"/>
          <ac:spMkLst>
            <pc:docMk/>
            <pc:sldMk cId="401406176" sldId="304"/>
            <ac:spMk id="2" creationId="{00000000-0000-0000-0000-000000000000}"/>
          </ac:spMkLst>
        </pc:spChg>
      </pc:sldChg>
      <pc:sldChg chg="add del">
        <pc:chgData name="Lubomír Prokeš" userId="c6190586-327c-4754-acfe-3cab059996b7" providerId="ADAL" clId="{9BED32F8-E5C6-41BB-8126-12C3CD3512D3}" dt="2024-03-08T11:45:51.861" v="3"/>
        <pc:sldMkLst>
          <pc:docMk/>
          <pc:sldMk cId="744145193" sldId="304"/>
        </pc:sldMkLst>
      </pc:sldChg>
      <pc:sldChg chg="add del">
        <pc:chgData name="Lubomír Prokeš" userId="c6190586-327c-4754-acfe-3cab059996b7" providerId="ADAL" clId="{9BED32F8-E5C6-41BB-8126-12C3CD3512D3}" dt="2024-03-08T11:45:30.335" v="1"/>
        <pc:sldMkLst>
          <pc:docMk/>
          <pc:sldMk cId="984858625" sldId="304"/>
        </pc:sldMkLst>
      </pc:sldChg>
      <pc:sldChg chg="add del setBg">
        <pc:chgData name="Lubomír Prokeš" userId="c6190586-327c-4754-acfe-3cab059996b7" providerId="ADAL" clId="{9BED32F8-E5C6-41BB-8126-12C3CD3512D3}" dt="2024-03-08T11:45:51.861" v="3"/>
        <pc:sldMkLst>
          <pc:docMk/>
          <pc:sldMk cId="717664078" sldId="305"/>
        </pc:sldMkLst>
      </pc:sldChg>
      <pc:sldChg chg="modSp add mod">
        <pc:chgData name="Lubomír Prokeš" userId="c6190586-327c-4754-acfe-3cab059996b7" providerId="ADAL" clId="{9BED32F8-E5C6-41BB-8126-12C3CD3512D3}" dt="2024-03-14T21:53:20.502" v="485" actId="2711"/>
        <pc:sldMkLst>
          <pc:docMk/>
          <pc:sldMk cId="770194097" sldId="305"/>
        </pc:sldMkLst>
        <pc:spChg chg="mod">
          <ac:chgData name="Lubomír Prokeš" userId="c6190586-327c-4754-acfe-3cab059996b7" providerId="ADAL" clId="{9BED32F8-E5C6-41BB-8126-12C3CD3512D3}" dt="2024-03-14T21:53:20.502" v="485" actId="2711"/>
          <ac:spMkLst>
            <pc:docMk/>
            <pc:sldMk cId="770194097" sldId="305"/>
            <ac:spMk id="2" creationId="{00000000-0000-0000-0000-000000000000}"/>
          </ac:spMkLst>
        </pc:spChg>
      </pc:sldChg>
      <pc:sldChg chg="add del setBg">
        <pc:chgData name="Lubomír Prokeš" userId="c6190586-327c-4754-acfe-3cab059996b7" providerId="ADAL" clId="{9BED32F8-E5C6-41BB-8126-12C3CD3512D3}" dt="2024-03-08T11:45:30.335" v="1"/>
        <pc:sldMkLst>
          <pc:docMk/>
          <pc:sldMk cId="3006078859" sldId="305"/>
        </pc:sldMkLst>
      </pc:sldChg>
      <pc:sldChg chg="add del">
        <pc:chgData name="Lubomír Prokeš" userId="c6190586-327c-4754-acfe-3cab059996b7" providerId="ADAL" clId="{9BED32F8-E5C6-41BB-8126-12C3CD3512D3}" dt="2024-03-08T11:45:30.335" v="1"/>
        <pc:sldMkLst>
          <pc:docMk/>
          <pc:sldMk cId="744588210" sldId="306"/>
        </pc:sldMkLst>
      </pc:sldChg>
      <pc:sldChg chg="modSp add mod">
        <pc:chgData name="Lubomír Prokeš" userId="c6190586-327c-4754-acfe-3cab059996b7" providerId="ADAL" clId="{9BED32F8-E5C6-41BB-8126-12C3CD3512D3}" dt="2024-03-14T22:12:53.533" v="613" actId="255"/>
        <pc:sldMkLst>
          <pc:docMk/>
          <pc:sldMk cId="2380580809" sldId="306"/>
        </pc:sldMkLst>
        <pc:spChg chg="mod">
          <ac:chgData name="Lubomír Prokeš" userId="c6190586-327c-4754-acfe-3cab059996b7" providerId="ADAL" clId="{9BED32F8-E5C6-41BB-8126-12C3CD3512D3}" dt="2024-03-14T22:12:53.533" v="613" actId="255"/>
          <ac:spMkLst>
            <pc:docMk/>
            <pc:sldMk cId="2380580809" sldId="306"/>
            <ac:spMk id="2" creationId="{00000000-0000-0000-0000-000000000000}"/>
          </ac:spMkLst>
        </pc:spChg>
      </pc:sldChg>
      <pc:sldChg chg="add del">
        <pc:chgData name="Lubomír Prokeš" userId="c6190586-327c-4754-acfe-3cab059996b7" providerId="ADAL" clId="{9BED32F8-E5C6-41BB-8126-12C3CD3512D3}" dt="2024-03-08T11:45:51.861" v="3"/>
        <pc:sldMkLst>
          <pc:docMk/>
          <pc:sldMk cId="3991702143" sldId="306"/>
        </pc:sldMkLst>
      </pc:sldChg>
      <pc:sldChg chg="modSp add mod">
        <pc:chgData name="Lubomír Prokeš" userId="c6190586-327c-4754-acfe-3cab059996b7" providerId="ADAL" clId="{9BED32F8-E5C6-41BB-8126-12C3CD3512D3}" dt="2024-03-14T21:54:14.869" v="492" actId="115"/>
        <pc:sldMkLst>
          <pc:docMk/>
          <pc:sldMk cId="201679191" sldId="307"/>
        </pc:sldMkLst>
        <pc:spChg chg="mod">
          <ac:chgData name="Lubomír Prokeš" userId="c6190586-327c-4754-acfe-3cab059996b7" providerId="ADAL" clId="{9BED32F8-E5C6-41BB-8126-12C3CD3512D3}" dt="2024-03-14T21:54:14.869" v="492" actId="115"/>
          <ac:spMkLst>
            <pc:docMk/>
            <pc:sldMk cId="201679191" sldId="307"/>
            <ac:spMk id="2" creationId="{00000000-0000-0000-0000-000000000000}"/>
          </ac:spMkLst>
        </pc:spChg>
      </pc:sldChg>
      <pc:sldChg chg="add del">
        <pc:chgData name="Lubomír Prokeš" userId="c6190586-327c-4754-acfe-3cab059996b7" providerId="ADAL" clId="{9BED32F8-E5C6-41BB-8126-12C3CD3512D3}" dt="2024-03-08T11:45:30.335" v="1"/>
        <pc:sldMkLst>
          <pc:docMk/>
          <pc:sldMk cId="512189393" sldId="307"/>
        </pc:sldMkLst>
      </pc:sldChg>
      <pc:sldChg chg="add del">
        <pc:chgData name="Lubomír Prokeš" userId="c6190586-327c-4754-acfe-3cab059996b7" providerId="ADAL" clId="{9BED32F8-E5C6-41BB-8126-12C3CD3512D3}" dt="2024-03-08T11:45:51.861" v="3"/>
        <pc:sldMkLst>
          <pc:docMk/>
          <pc:sldMk cId="1593821648" sldId="307"/>
        </pc:sldMkLst>
      </pc:sldChg>
      <pc:sldChg chg="modSp add mod">
        <pc:chgData name="Lubomír Prokeš" userId="c6190586-327c-4754-acfe-3cab059996b7" providerId="ADAL" clId="{9BED32F8-E5C6-41BB-8126-12C3CD3512D3}" dt="2024-03-14T21:54:26.371" v="493" actId="2711"/>
        <pc:sldMkLst>
          <pc:docMk/>
          <pc:sldMk cId="2308921015" sldId="308"/>
        </pc:sldMkLst>
        <pc:spChg chg="mod">
          <ac:chgData name="Lubomír Prokeš" userId="c6190586-327c-4754-acfe-3cab059996b7" providerId="ADAL" clId="{9BED32F8-E5C6-41BB-8126-12C3CD3512D3}" dt="2024-03-14T21:54:26.371" v="493" actId="2711"/>
          <ac:spMkLst>
            <pc:docMk/>
            <pc:sldMk cId="2308921015" sldId="308"/>
            <ac:spMk id="2" creationId="{00000000-0000-0000-0000-000000000000}"/>
          </ac:spMkLst>
        </pc:spChg>
      </pc:sldChg>
      <pc:sldChg chg="add del">
        <pc:chgData name="Lubomír Prokeš" userId="c6190586-327c-4754-acfe-3cab059996b7" providerId="ADAL" clId="{9BED32F8-E5C6-41BB-8126-12C3CD3512D3}" dt="2024-03-08T11:45:51.861" v="3"/>
        <pc:sldMkLst>
          <pc:docMk/>
          <pc:sldMk cId="2325034220" sldId="308"/>
        </pc:sldMkLst>
      </pc:sldChg>
      <pc:sldChg chg="add del">
        <pc:chgData name="Lubomír Prokeš" userId="c6190586-327c-4754-acfe-3cab059996b7" providerId="ADAL" clId="{9BED32F8-E5C6-41BB-8126-12C3CD3512D3}" dt="2024-03-08T11:45:30.335" v="1"/>
        <pc:sldMkLst>
          <pc:docMk/>
          <pc:sldMk cId="3604526176" sldId="308"/>
        </pc:sldMkLst>
      </pc:sldChg>
      <pc:sldChg chg="modSp add mod">
        <pc:chgData name="Lubomír Prokeš" userId="c6190586-327c-4754-acfe-3cab059996b7" providerId="ADAL" clId="{9BED32F8-E5C6-41BB-8126-12C3CD3512D3}" dt="2024-03-14T21:55:23.300" v="497" actId="115"/>
        <pc:sldMkLst>
          <pc:docMk/>
          <pc:sldMk cId="2538178772" sldId="309"/>
        </pc:sldMkLst>
        <pc:spChg chg="mod">
          <ac:chgData name="Lubomír Prokeš" userId="c6190586-327c-4754-acfe-3cab059996b7" providerId="ADAL" clId="{9BED32F8-E5C6-41BB-8126-12C3CD3512D3}" dt="2024-03-14T21:55:23.300" v="497" actId="115"/>
          <ac:spMkLst>
            <pc:docMk/>
            <pc:sldMk cId="2538178772" sldId="309"/>
            <ac:spMk id="2" creationId="{00000000-0000-0000-0000-000000000000}"/>
          </ac:spMkLst>
        </pc:spChg>
      </pc:sldChg>
      <pc:sldChg chg="modSp add mod">
        <pc:chgData name="Lubomír Prokeš" userId="c6190586-327c-4754-acfe-3cab059996b7" providerId="ADAL" clId="{9BED32F8-E5C6-41BB-8126-12C3CD3512D3}" dt="2024-03-14T21:56:12.491" v="503" actId="115"/>
        <pc:sldMkLst>
          <pc:docMk/>
          <pc:sldMk cId="2595082943" sldId="310"/>
        </pc:sldMkLst>
        <pc:spChg chg="mod">
          <ac:chgData name="Lubomír Prokeš" userId="c6190586-327c-4754-acfe-3cab059996b7" providerId="ADAL" clId="{9BED32F8-E5C6-41BB-8126-12C3CD3512D3}" dt="2024-03-14T21:56:12.491" v="503" actId="115"/>
          <ac:spMkLst>
            <pc:docMk/>
            <pc:sldMk cId="2595082943" sldId="310"/>
            <ac:spMk id="2" creationId="{00000000-0000-0000-0000-000000000000}"/>
          </ac:spMkLst>
        </pc:spChg>
      </pc:sldChg>
      <pc:sldChg chg="add del">
        <pc:chgData name="Lubomír Prokeš" userId="c6190586-327c-4754-acfe-3cab059996b7" providerId="ADAL" clId="{9BED32F8-E5C6-41BB-8126-12C3CD3512D3}" dt="2024-03-08T11:45:30.335" v="1"/>
        <pc:sldMkLst>
          <pc:docMk/>
          <pc:sldMk cId="3803331776" sldId="310"/>
        </pc:sldMkLst>
      </pc:sldChg>
      <pc:sldChg chg="add del">
        <pc:chgData name="Lubomír Prokeš" userId="c6190586-327c-4754-acfe-3cab059996b7" providerId="ADAL" clId="{9BED32F8-E5C6-41BB-8126-12C3CD3512D3}" dt="2024-03-08T11:45:51.861" v="3"/>
        <pc:sldMkLst>
          <pc:docMk/>
          <pc:sldMk cId="3933028204" sldId="310"/>
        </pc:sldMkLst>
      </pc:sldChg>
      <pc:sldChg chg="add del">
        <pc:chgData name="Lubomír Prokeš" userId="c6190586-327c-4754-acfe-3cab059996b7" providerId="ADAL" clId="{9BED32F8-E5C6-41BB-8126-12C3CD3512D3}" dt="2024-03-08T11:45:30.335" v="1"/>
        <pc:sldMkLst>
          <pc:docMk/>
          <pc:sldMk cId="618962755" sldId="311"/>
        </pc:sldMkLst>
      </pc:sldChg>
      <pc:sldChg chg="add del">
        <pc:chgData name="Lubomír Prokeš" userId="c6190586-327c-4754-acfe-3cab059996b7" providerId="ADAL" clId="{9BED32F8-E5C6-41BB-8126-12C3CD3512D3}" dt="2024-03-08T11:45:51.861" v="3"/>
        <pc:sldMkLst>
          <pc:docMk/>
          <pc:sldMk cId="3090062550" sldId="311"/>
        </pc:sldMkLst>
      </pc:sldChg>
      <pc:sldChg chg="modSp add mod">
        <pc:chgData name="Lubomír Prokeš" userId="c6190586-327c-4754-acfe-3cab059996b7" providerId="ADAL" clId="{9BED32F8-E5C6-41BB-8126-12C3CD3512D3}" dt="2024-03-14T21:56:26.893" v="504" actId="2711"/>
        <pc:sldMkLst>
          <pc:docMk/>
          <pc:sldMk cId="3877179210" sldId="311"/>
        </pc:sldMkLst>
        <pc:spChg chg="mod">
          <ac:chgData name="Lubomír Prokeš" userId="c6190586-327c-4754-acfe-3cab059996b7" providerId="ADAL" clId="{9BED32F8-E5C6-41BB-8126-12C3CD3512D3}" dt="2024-03-14T21:56:26.893" v="504" actId="2711"/>
          <ac:spMkLst>
            <pc:docMk/>
            <pc:sldMk cId="3877179210" sldId="311"/>
            <ac:spMk id="2" creationId="{00000000-0000-0000-0000-000000000000}"/>
          </ac:spMkLst>
        </pc:spChg>
      </pc:sldChg>
      <pc:sldChg chg="add del">
        <pc:chgData name="Lubomír Prokeš" userId="c6190586-327c-4754-acfe-3cab059996b7" providerId="ADAL" clId="{9BED32F8-E5C6-41BB-8126-12C3CD3512D3}" dt="2024-03-08T11:45:51.861" v="3"/>
        <pc:sldMkLst>
          <pc:docMk/>
          <pc:sldMk cId="165314068" sldId="312"/>
        </pc:sldMkLst>
      </pc:sldChg>
      <pc:sldChg chg="modSp add mod">
        <pc:chgData name="Lubomír Prokeš" userId="c6190586-327c-4754-acfe-3cab059996b7" providerId="ADAL" clId="{9BED32F8-E5C6-41BB-8126-12C3CD3512D3}" dt="2024-03-14T21:56:45.733" v="507" actId="2711"/>
        <pc:sldMkLst>
          <pc:docMk/>
          <pc:sldMk cId="620524382" sldId="312"/>
        </pc:sldMkLst>
        <pc:spChg chg="mod">
          <ac:chgData name="Lubomír Prokeš" userId="c6190586-327c-4754-acfe-3cab059996b7" providerId="ADAL" clId="{9BED32F8-E5C6-41BB-8126-12C3CD3512D3}" dt="2024-03-14T21:56:45.733" v="507" actId="2711"/>
          <ac:spMkLst>
            <pc:docMk/>
            <pc:sldMk cId="620524382" sldId="312"/>
            <ac:spMk id="2" creationId="{00000000-0000-0000-0000-000000000000}"/>
          </ac:spMkLst>
        </pc:spChg>
      </pc:sldChg>
      <pc:sldChg chg="add del">
        <pc:chgData name="Lubomír Prokeš" userId="c6190586-327c-4754-acfe-3cab059996b7" providerId="ADAL" clId="{9BED32F8-E5C6-41BB-8126-12C3CD3512D3}" dt="2024-03-08T11:45:30.335" v="1"/>
        <pc:sldMkLst>
          <pc:docMk/>
          <pc:sldMk cId="3121784575" sldId="312"/>
        </pc:sldMkLst>
      </pc:sldChg>
      <pc:sldChg chg="modSp mod">
        <pc:chgData name="Lubomír Prokeš" userId="c6190586-327c-4754-acfe-3cab059996b7" providerId="ADAL" clId="{9BED32F8-E5C6-41BB-8126-12C3CD3512D3}" dt="2024-03-14T20:45:30.908" v="19" actId="115"/>
        <pc:sldMkLst>
          <pc:docMk/>
          <pc:sldMk cId="2049867705" sldId="313"/>
        </pc:sldMkLst>
        <pc:spChg chg="mod">
          <ac:chgData name="Lubomír Prokeš" userId="c6190586-327c-4754-acfe-3cab059996b7" providerId="ADAL" clId="{9BED32F8-E5C6-41BB-8126-12C3CD3512D3}" dt="2024-03-14T20:45:30.908" v="19" actId="115"/>
          <ac:spMkLst>
            <pc:docMk/>
            <pc:sldMk cId="2049867705" sldId="313"/>
            <ac:spMk id="2" creationId="{00000000-0000-0000-0000-000000000000}"/>
          </ac:spMkLst>
        </pc:spChg>
      </pc:sldChg>
      <pc:sldChg chg="modSp mod">
        <pc:chgData name="Lubomír Prokeš" userId="c6190586-327c-4754-acfe-3cab059996b7" providerId="ADAL" clId="{9BED32F8-E5C6-41BB-8126-12C3CD3512D3}" dt="2024-03-14T20:45:58.243" v="21" actId="20577"/>
        <pc:sldMkLst>
          <pc:docMk/>
          <pc:sldMk cId="2049867705" sldId="314"/>
        </pc:sldMkLst>
        <pc:spChg chg="mod">
          <ac:chgData name="Lubomír Prokeš" userId="c6190586-327c-4754-acfe-3cab059996b7" providerId="ADAL" clId="{9BED32F8-E5C6-41BB-8126-12C3CD3512D3}" dt="2024-03-14T20:45:58.243" v="21" actId="20577"/>
          <ac:spMkLst>
            <pc:docMk/>
            <pc:sldMk cId="2049867705" sldId="314"/>
            <ac:spMk id="2" creationId="{00000000-0000-0000-0000-000000000000}"/>
          </ac:spMkLst>
        </pc:spChg>
      </pc:sldChg>
      <pc:sldChg chg="modSp mod">
        <pc:chgData name="Lubomír Prokeš" userId="c6190586-327c-4754-acfe-3cab059996b7" providerId="ADAL" clId="{9BED32F8-E5C6-41BB-8126-12C3CD3512D3}" dt="2024-03-14T20:47:07.263" v="29" actId="255"/>
        <pc:sldMkLst>
          <pc:docMk/>
          <pc:sldMk cId="2049867705" sldId="315"/>
        </pc:sldMkLst>
        <pc:spChg chg="mod">
          <ac:chgData name="Lubomír Prokeš" userId="c6190586-327c-4754-acfe-3cab059996b7" providerId="ADAL" clId="{9BED32F8-E5C6-41BB-8126-12C3CD3512D3}" dt="2024-03-14T20:47:07.263" v="29" actId="255"/>
          <ac:spMkLst>
            <pc:docMk/>
            <pc:sldMk cId="2049867705" sldId="315"/>
            <ac:spMk id="2" creationId="{00000000-0000-0000-0000-000000000000}"/>
          </ac:spMkLst>
        </pc:spChg>
      </pc:sldChg>
      <pc:sldChg chg="modSp mod">
        <pc:chgData name="Lubomír Prokeš" userId="c6190586-327c-4754-acfe-3cab059996b7" providerId="ADAL" clId="{9BED32F8-E5C6-41BB-8126-12C3CD3512D3}" dt="2024-03-14T20:54:32.305" v="70" actId="255"/>
        <pc:sldMkLst>
          <pc:docMk/>
          <pc:sldMk cId="2784646828" sldId="316"/>
        </pc:sldMkLst>
        <pc:spChg chg="mod">
          <ac:chgData name="Lubomír Prokeš" userId="c6190586-327c-4754-acfe-3cab059996b7" providerId="ADAL" clId="{9BED32F8-E5C6-41BB-8126-12C3CD3512D3}" dt="2024-03-14T20:54:32.305" v="70" actId="255"/>
          <ac:spMkLst>
            <pc:docMk/>
            <pc:sldMk cId="2784646828" sldId="316"/>
            <ac:spMk id="4" creationId="{00000000-0000-0000-0000-000000000000}"/>
          </ac:spMkLst>
        </pc:spChg>
      </pc:sldChg>
      <pc:sldChg chg="modSp mod">
        <pc:chgData name="Lubomír Prokeš" userId="c6190586-327c-4754-acfe-3cab059996b7" providerId="ADAL" clId="{9BED32F8-E5C6-41BB-8126-12C3CD3512D3}" dt="2024-03-14T20:53:39.055" v="68" actId="2711"/>
        <pc:sldMkLst>
          <pc:docMk/>
          <pc:sldMk cId="302756900" sldId="317"/>
        </pc:sldMkLst>
        <pc:spChg chg="mod">
          <ac:chgData name="Lubomír Prokeš" userId="c6190586-327c-4754-acfe-3cab059996b7" providerId="ADAL" clId="{9BED32F8-E5C6-41BB-8126-12C3CD3512D3}" dt="2024-03-14T20:53:39.055" v="68" actId="2711"/>
          <ac:spMkLst>
            <pc:docMk/>
            <pc:sldMk cId="302756900" sldId="317"/>
            <ac:spMk id="4" creationId="{00000000-0000-0000-0000-000000000000}"/>
          </ac:spMkLst>
        </pc:spChg>
      </pc:sldChg>
      <pc:sldChg chg="modSp add mod">
        <pc:chgData name="Lubomír Prokeš" userId="c6190586-327c-4754-acfe-3cab059996b7" providerId="ADAL" clId="{9BED32F8-E5C6-41BB-8126-12C3CD3512D3}" dt="2024-03-14T22:02:34.901" v="548" actId="2711"/>
        <pc:sldMkLst>
          <pc:docMk/>
          <pc:sldMk cId="3109700252" sldId="318"/>
        </pc:sldMkLst>
        <pc:spChg chg="mod">
          <ac:chgData name="Lubomír Prokeš" userId="c6190586-327c-4754-acfe-3cab059996b7" providerId="ADAL" clId="{9BED32F8-E5C6-41BB-8126-12C3CD3512D3}" dt="2024-03-14T22:02:34.901" v="548" actId="2711"/>
          <ac:spMkLst>
            <pc:docMk/>
            <pc:sldMk cId="3109700252" sldId="318"/>
            <ac:spMk id="2" creationId="{00000000-0000-0000-0000-000000000000}"/>
          </ac:spMkLst>
        </pc:spChg>
      </pc:sldChg>
      <pc:sldChg chg="modSp add mod">
        <pc:chgData name="Lubomír Prokeš" userId="c6190586-327c-4754-acfe-3cab059996b7" providerId="ADAL" clId="{9BED32F8-E5C6-41BB-8126-12C3CD3512D3}" dt="2024-03-14T22:03:13.410" v="552" actId="115"/>
        <pc:sldMkLst>
          <pc:docMk/>
          <pc:sldMk cId="2363078102" sldId="319"/>
        </pc:sldMkLst>
        <pc:spChg chg="mod">
          <ac:chgData name="Lubomír Prokeš" userId="c6190586-327c-4754-acfe-3cab059996b7" providerId="ADAL" clId="{9BED32F8-E5C6-41BB-8126-12C3CD3512D3}" dt="2024-03-14T22:03:13.410" v="552" actId="115"/>
          <ac:spMkLst>
            <pc:docMk/>
            <pc:sldMk cId="2363078102" sldId="319"/>
            <ac:spMk id="2" creationId="{00000000-0000-0000-0000-000000000000}"/>
          </ac:spMkLst>
        </pc:spChg>
      </pc:sldChg>
      <pc:sldChg chg="modSp mod">
        <pc:chgData name="Lubomír Prokeš" userId="c6190586-327c-4754-acfe-3cab059996b7" providerId="ADAL" clId="{9BED32F8-E5C6-41BB-8126-12C3CD3512D3}" dt="2024-03-14T20:45:03.937" v="16" actId="20577"/>
        <pc:sldMkLst>
          <pc:docMk/>
          <pc:sldMk cId="4008384510" sldId="320"/>
        </pc:sldMkLst>
        <pc:spChg chg="mod">
          <ac:chgData name="Lubomír Prokeš" userId="c6190586-327c-4754-acfe-3cab059996b7" providerId="ADAL" clId="{9BED32F8-E5C6-41BB-8126-12C3CD3512D3}" dt="2024-03-14T20:45:03.937" v="16" actId="20577"/>
          <ac:spMkLst>
            <pc:docMk/>
            <pc:sldMk cId="4008384510" sldId="320"/>
            <ac:spMk id="2" creationId="{00000000-0000-0000-0000-000000000000}"/>
          </ac:spMkLst>
        </pc:spChg>
      </pc:sldChg>
      <pc:sldChg chg="add del">
        <pc:chgData name="Lubomír Prokeš" userId="c6190586-327c-4754-acfe-3cab059996b7" providerId="ADAL" clId="{9BED32F8-E5C6-41BB-8126-12C3CD3512D3}" dt="2024-03-08T11:45:51.861" v="3"/>
        <pc:sldMkLst>
          <pc:docMk/>
          <pc:sldMk cId="1870718701" sldId="321"/>
        </pc:sldMkLst>
      </pc:sldChg>
      <pc:sldChg chg="modSp add mod">
        <pc:chgData name="Lubomír Prokeš" userId="c6190586-327c-4754-acfe-3cab059996b7" providerId="ADAL" clId="{9BED32F8-E5C6-41BB-8126-12C3CD3512D3}" dt="2024-03-14T22:04:24.533" v="559" actId="115"/>
        <pc:sldMkLst>
          <pc:docMk/>
          <pc:sldMk cId="3523712245" sldId="321"/>
        </pc:sldMkLst>
        <pc:spChg chg="mod">
          <ac:chgData name="Lubomír Prokeš" userId="c6190586-327c-4754-acfe-3cab059996b7" providerId="ADAL" clId="{9BED32F8-E5C6-41BB-8126-12C3CD3512D3}" dt="2024-03-14T22:04:24.533" v="559" actId="115"/>
          <ac:spMkLst>
            <pc:docMk/>
            <pc:sldMk cId="3523712245" sldId="321"/>
            <ac:spMk id="2" creationId="{00000000-0000-0000-0000-000000000000}"/>
          </ac:spMkLst>
        </pc:spChg>
      </pc:sldChg>
      <pc:sldChg chg="add del">
        <pc:chgData name="Lubomír Prokeš" userId="c6190586-327c-4754-acfe-3cab059996b7" providerId="ADAL" clId="{9BED32F8-E5C6-41BB-8126-12C3CD3512D3}" dt="2024-03-08T11:45:30.335" v="1"/>
        <pc:sldMkLst>
          <pc:docMk/>
          <pc:sldMk cId="4236665619" sldId="321"/>
        </pc:sldMkLst>
      </pc:sldChg>
      <pc:sldChg chg="add del">
        <pc:chgData name="Lubomír Prokeš" userId="c6190586-327c-4754-acfe-3cab059996b7" providerId="ADAL" clId="{9BED32F8-E5C6-41BB-8126-12C3CD3512D3}" dt="2024-03-08T11:45:51.861" v="3"/>
        <pc:sldMkLst>
          <pc:docMk/>
          <pc:sldMk cId="1237927147" sldId="322"/>
        </pc:sldMkLst>
      </pc:sldChg>
      <pc:sldChg chg="modSp add mod">
        <pc:chgData name="Lubomír Prokeš" userId="c6190586-327c-4754-acfe-3cab059996b7" providerId="ADAL" clId="{9BED32F8-E5C6-41BB-8126-12C3CD3512D3}" dt="2024-03-14T22:04:34.171" v="560" actId="2711"/>
        <pc:sldMkLst>
          <pc:docMk/>
          <pc:sldMk cId="2396428846" sldId="322"/>
        </pc:sldMkLst>
        <pc:spChg chg="mod">
          <ac:chgData name="Lubomír Prokeš" userId="c6190586-327c-4754-acfe-3cab059996b7" providerId="ADAL" clId="{9BED32F8-E5C6-41BB-8126-12C3CD3512D3}" dt="2024-03-14T22:04:34.171" v="560" actId="2711"/>
          <ac:spMkLst>
            <pc:docMk/>
            <pc:sldMk cId="2396428846" sldId="322"/>
            <ac:spMk id="2" creationId="{00000000-0000-0000-0000-000000000000}"/>
          </ac:spMkLst>
        </pc:spChg>
      </pc:sldChg>
      <pc:sldChg chg="add del">
        <pc:chgData name="Lubomír Prokeš" userId="c6190586-327c-4754-acfe-3cab059996b7" providerId="ADAL" clId="{9BED32F8-E5C6-41BB-8126-12C3CD3512D3}" dt="2024-03-08T11:45:30.335" v="1"/>
        <pc:sldMkLst>
          <pc:docMk/>
          <pc:sldMk cId="3098451723" sldId="322"/>
        </pc:sldMkLst>
      </pc:sldChg>
      <pc:sldChg chg="add del">
        <pc:chgData name="Lubomír Prokeš" userId="c6190586-327c-4754-acfe-3cab059996b7" providerId="ADAL" clId="{9BED32F8-E5C6-41BB-8126-12C3CD3512D3}" dt="2024-03-08T11:45:51.861" v="3"/>
        <pc:sldMkLst>
          <pc:docMk/>
          <pc:sldMk cId="1061835850" sldId="323"/>
        </pc:sldMkLst>
      </pc:sldChg>
      <pc:sldChg chg="add del">
        <pc:chgData name="Lubomír Prokeš" userId="c6190586-327c-4754-acfe-3cab059996b7" providerId="ADAL" clId="{9BED32F8-E5C6-41BB-8126-12C3CD3512D3}" dt="2024-03-08T11:45:30.335" v="1"/>
        <pc:sldMkLst>
          <pc:docMk/>
          <pc:sldMk cId="1796340603" sldId="323"/>
        </pc:sldMkLst>
      </pc:sldChg>
      <pc:sldChg chg="modSp add mod">
        <pc:chgData name="Lubomír Prokeš" userId="c6190586-327c-4754-acfe-3cab059996b7" providerId="ADAL" clId="{9BED32F8-E5C6-41BB-8126-12C3CD3512D3}" dt="2024-03-14T22:05:00.877" v="564" actId="115"/>
        <pc:sldMkLst>
          <pc:docMk/>
          <pc:sldMk cId="4139591384" sldId="323"/>
        </pc:sldMkLst>
        <pc:spChg chg="mod">
          <ac:chgData name="Lubomír Prokeš" userId="c6190586-327c-4754-acfe-3cab059996b7" providerId="ADAL" clId="{9BED32F8-E5C6-41BB-8126-12C3CD3512D3}" dt="2024-03-14T22:05:00.877" v="564" actId="115"/>
          <ac:spMkLst>
            <pc:docMk/>
            <pc:sldMk cId="4139591384" sldId="323"/>
            <ac:spMk id="2" creationId="{00000000-0000-0000-0000-000000000000}"/>
          </ac:spMkLst>
        </pc:spChg>
      </pc:sldChg>
      <pc:sldChg chg="modSp add mod">
        <pc:chgData name="Lubomír Prokeš" userId="c6190586-327c-4754-acfe-3cab059996b7" providerId="ADAL" clId="{9BED32F8-E5C6-41BB-8126-12C3CD3512D3}" dt="2024-03-14T22:05:13.031" v="565" actId="2711"/>
        <pc:sldMkLst>
          <pc:docMk/>
          <pc:sldMk cId="894880399" sldId="324"/>
        </pc:sldMkLst>
        <pc:spChg chg="mod">
          <ac:chgData name="Lubomír Prokeš" userId="c6190586-327c-4754-acfe-3cab059996b7" providerId="ADAL" clId="{9BED32F8-E5C6-41BB-8126-12C3CD3512D3}" dt="2024-03-14T22:05:13.031" v="565" actId="2711"/>
          <ac:spMkLst>
            <pc:docMk/>
            <pc:sldMk cId="894880399" sldId="324"/>
            <ac:spMk id="2" creationId="{00000000-0000-0000-0000-000000000000}"/>
          </ac:spMkLst>
        </pc:spChg>
      </pc:sldChg>
      <pc:sldChg chg="add del">
        <pc:chgData name="Lubomír Prokeš" userId="c6190586-327c-4754-acfe-3cab059996b7" providerId="ADAL" clId="{9BED32F8-E5C6-41BB-8126-12C3CD3512D3}" dt="2024-03-08T11:45:30.335" v="1"/>
        <pc:sldMkLst>
          <pc:docMk/>
          <pc:sldMk cId="1974252263" sldId="324"/>
        </pc:sldMkLst>
      </pc:sldChg>
      <pc:sldChg chg="add del">
        <pc:chgData name="Lubomír Prokeš" userId="c6190586-327c-4754-acfe-3cab059996b7" providerId="ADAL" clId="{9BED32F8-E5C6-41BB-8126-12C3CD3512D3}" dt="2024-03-08T11:45:51.861" v="3"/>
        <pc:sldMkLst>
          <pc:docMk/>
          <pc:sldMk cId="3169024327" sldId="324"/>
        </pc:sldMkLst>
      </pc:sldChg>
      <pc:sldChg chg="modSp add mod">
        <pc:chgData name="Lubomír Prokeš" userId="c6190586-327c-4754-acfe-3cab059996b7" providerId="ADAL" clId="{9BED32F8-E5C6-41BB-8126-12C3CD3512D3}" dt="2024-03-14T22:06:19.511" v="573" actId="115"/>
        <pc:sldMkLst>
          <pc:docMk/>
          <pc:sldMk cId="1257330914" sldId="325"/>
        </pc:sldMkLst>
        <pc:spChg chg="mod">
          <ac:chgData name="Lubomír Prokeš" userId="c6190586-327c-4754-acfe-3cab059996b7" providerId="ADAL" clId="{9BED32F8-E5C6-41BB-8126-12C3CD3512D3}" dt="2024-03-14T22:06:19.511" v="573" actId="115"/>
          <ac:spMkLst>
            <pc:docMk/>
            <pc:sldMk cId="1257330914" sldId="325"/>
            <ac:spMk id="2" creationId="{00000000-0000-0000-0000-000000000000}"/>
          </ac:spMkLst>
        </pc:spChg>
      </pc:sldChg>
      <pc:sldChg chg="add del">
        <pc:chgData name="Lubomír Prokeš" userId="c6190586-327c-4754-acfe-3cab059996b7" providerId="ADAL" clId="{9BED32F8-E5C6-41BB-8126-12C3CD3512D3}" dt="2024-03-08T11:45:30.335" v="1"/>
        <pc:sldMkLst>
          <pc:docMk/>
          <pc:sldMk cId="1354936395" sldId="325"/>
        </pc:sldMkLst>
      </pc:sldChg>
      <pc:sldChg chg="add del">
        <pc:chgData name="Lubomír Prokeš" userId="c6190586-327c-4754-acfe-3cab059996b7" providerId="ADAL" clId="{9BED32F8-E5C6-41BB-8126-12C3CD3512D3}" dt="2024-03-08T11:45:51.861" v="3"/>
        <pc:sldMkLst>
          <pc:docMk/>
          <pc:sldMk cId="3843671472" sldId="325"/>
        </pc:sldMkLst>
      </pc:sldChg>
      <pc:sldChg chg="modSp add mod">
        <pc:chgData name="Lubomír Prokeš" userId="c6190586-327c-4754-acfe-3cab059996b7" providerId="ADAL" clId="{9BED32F8-E5C6-41BB-8126-12C3CD3512D3}" dt="2024-03-14T21:51:01.967" v="471" actId="255"/>
        <pc:sldMkLst>
          <pc:docMk/>
          <pc:sldMk cId="1196696456" sldId="326"/>
        </pc:sldMkLst>
        <pc:spChg chg="mod">
          <ac:chgData name="Lubomír Prokeš" userId="c6190586-327c-4754-acfe-3cab059996b7" providerId="ADAL" clId="{9BED32F8-E5C6-41BB-8126-12C3CD3512D3}" dt="2024-03-14T21:51:01.967" v="471" actId="255"/>
          <ac:spMkLst>
            <pc:docMk/>
            <pc:sldMk cId="1196696456" sldId="326"/>
            <ac:spMk id="2" creationId="{00000000-0000-0000-0000-000000000000}"/>
          </ac:spMkLst>
        </pc:spChg>
      </pc:sldChg>
      <pc:sldChg chg="modSp add mod">
        <pc:chgData name="Lubomír Prokeš" userId="c6190586-327c-4754-acfe-3cab059996b7" providerId="ADAL" clId="{9BED32F8-E5C6-41BB-8126-12C3CD3512D3}" dt="2024-03-14T22:06:44.544" v="575" actId="115"/>
        <pc:sldMkLst>
          <pc:docMk/>
          <pc:sldMk cId="1103885285" sldId="327"/>
        </pc:sldMkLst>
        <pc:spChg chg="mod">
          <ac:chgData name="Lubomír Prokeš" userId="c6190586-327c-4754-acfe-3cab059996b7" providerId="ADAL" clId="{9BED32F8-E5C6-41BB-8126-12C3CD3512D3}" dt="2024-03-14T22:06:44.544" v="575" actId="115"/>
          <ac:spMkLst>
            <pc:docMk/>
            <pc:sldMk cId="1103885285" sldId="327"/>
            <ac:spMk id="2" creationId="{00000000-0000-0000-0000-000000000000}"/>
          </ac:spMkLst>
        </pc:spChg>
      </pc:sldChg>
      <pc:sldChg chg="modSp add mod">
        <pc:chgData name="Lubomír Prokeš" userId="c6190586-327c-4754-acfe-3cab059996b7" providerId="ADAL" clId="{9BED32F8-E5C6-41BB-8126-12C3CD3512D3}" dt="2024-03-14T22:07:14.588" v="579" actId="115"/>
        <pc:sldMkLst>
          <pc:docMk/>
          <pc:sldMk cId="3298328469" sldId="328"/>
        </pc:sldMkLst>
        <pc:spChg chg="mod">
          <ac:chgData name="Lubomír Prokeš" userId="c6190586-327c-4754-acfe-3cab059996b7" providerId="ADAL" clId="{9BED32F8-E5C6-41BB-8126-12C3CD3512D3}" dt="2024-03-14T22:07:14.588" v="579" actId="115"/>
          <ac:spMkLst>
            <pc:docMk/>
            <pc:sldMk cId="3298328469" sldId="328"/>
            <ac:spMk id="2" creationId="{00000000-0000-0000-0000-000000000000}"/>
          </ac:spMkLst>
        </pc:spChg>
      </pc:sldChg>
      <pc:sldChg chg="modSp add mod">
        <pc:chgData name="Lubomír Prokeš" userId="c6190586-327c-4754-acfe-3cab059996b7" providerId="ADAL" clId="{9BED32F8-E5C6-41BB-8126-12C3CD3512D3}" dt="2024-03-14T22:07:51.952" v="582" actId="115"/>
        <pc:sldMkLst>
          <pc:docMk/>
          <pc:sldMk cId="2976081493" sldId="329"/>
        </pc:sldMkLst>
        <pc:spChg chg="mod">
          <ac:chgData name="Lubomír Prokeš" userId="c6190586-327c-4754-acfe-3cab059996b7" providerId="ADAL" clId="{9BED32F8-E5C6-41BB-8126-12C3CD3512D3}" dt="2024-03-14T22:07:51.952" v="582" actId="115"/>
          <ac:spMkLst>
            <pc:docMk/>
            <pc:sldMk cId="2976081493" sldId="329"/>
            <ac:spMk id="2" creationId="{00000000-0000-0000-0000-000000000000}"/>
          </ac:spMkLst>
        </pc:spChg>
      </pc:sldChg>
      <pc:sldChg chg="modSp add mod">
        <pc:chgData name="Lubomír Prokeš" userId="c6190586-327c-4754-acfe-3cab059996b7" providerId="ADAL" clId="{9BED32F8-E5C6-41BB-8126-12C3CD3512D3}" dt="2024-03-14T22:08:17.911" v="586" actId="115"/>
        <pc:sldMkLst>
          <pc:docMk/>
          <pc:sldMk cId="309425568" sldId="330"/>
        </pc:sldMkLst>
        <pc:spChg chg="mod">
          <ac:chgData name="Lubomír Prokeš" userId="c6190586-327c-4754-acfe-3cab059996b7" providerId="ADAL" clId="{9BED32F8-E5C6-41BB-8126-12C3CD3512D3}" dt="2024-03-14T22:08:17.911" v="586" actId="115"/>
          <ac:spMkLst>
            <pc:docMk/>
            <pc:sldMk cId="309425568" sldId="330"/>
            <ac:spMk id="2" creationId="{00000000-0000-0000-0000-000000000000}"/>
          </ac:spMkLst>
        </pc:spChg>
      </pc:sldChg>
      <pc:sldChg chg="modSp add mod">
        <pc:chgData name="Lubomír Prokeš" userId="c6190586-327c-4754-acfe-3cab059996b7" providerId="ADAL" clId="{9BED32F8-E5C6-41BB-8126-12C3CD3512D3}" dt="2024-03-14T22:08:35.623" v="588" actId="20577"/>
        <pc:sldMkLst>
          <pc:docMk/>
          <pc:sldMk cId="1229263523" sldId="331"/>
        </pc:sldMkLst>
        <pc:spChg chg="mod">
          <ac:chgData name="Lubomír Prokeš" userId="c6190586-327c-4754-acfe-3cab059996b7" providerId="ADAL" clId="{9BED32F8-E5C6-41BB-8126-12C3CD3512D3}" dt="2024-03-14T22:08:35.623" v="588" actId="20577"/>
          <ac:spMkLst>
            <pc:docMk/>
            <pc:sldMk cId="1229263523" sldId="331"/>
            <ac:spMk id="2" creationId="{00000000-0000-0000-0000-000000000000}"/>
          </ac:spMkLst>
        </pc:spChg>
      </pc:sldChg>
      <pc:sldChg chg="modSp add mod">
        <pc:chgData name="Lubomír Prokeš" userId="c6190586-327c-4754-acfe-3cab059996b7" providerId="ADAL" clId="{9BED32F8-E5C6-41BB-8126-12C3CD3512D3}" dt="2024-03-14T22:09:16.345" v="592" actId="115"/>
        <pc:sldMkLst>
          <pc:docMk/>
          <pc:sldMk cId="802142904" sldId="332"/>
        </pc:sldMkLst>
        <pc:spChg chg="mod">
          <ac:chgData name="Lubomír Prokeš" userId="c6190586-327c-4754-acfe-3cab059996b7" providerId="ADAL" clId="{9BED32F8-E5C6-41BB-8126-12C3CD3512D3}" dt="2024-03-14T22:09:16.345" v="592" actId="115"/>
          <ac:spMkLst>
            <pc:docMk/>
            <pc:sldMk cId="802142904" sldId="332"/>
            <ac:spMk id="2" creationId="{00000000-0000-0000-0000-000000000000}"/>
          </ac:spMkLst>
        </pc:spChg>
      </pc:sldChg>
      <pc:sldChg chg="modSp add mod">
        <pc:chgData name="Lubomír Prokeš" userId="c6190586-327c-4754-acfe-3cab059996b7" providerId="ADAL" clId="{9BED32F8-E5C6-41BB-8126-12C3CD3512D3}" dt="2024-03-14T22:09:35.293" v="594" actId="20577"/>
        <pc:sldMkLst>
          <pc:docMk/>
          <pc:sldMk cId="3156665861" sldId="333"/>
        </pc:sldMkLst>
        <pc:spChg chg="mod">
          <ac:chgData name="Lubomír Prokeš" userId="c6190586-327c-4754-acfe-3cab059996b7" providerId="ADAL" clId="{9BED32F8-E5C6-41BB-8126-12C3CD3512D3}" dt="2024-03-14T22:09:35.293" v="594" actId="20577"/>
          <ac:spMkLst>
            <pc:docMk/>
            <pc:sldMk cId="3156665861" sldId="333"/>
            <ac:spMk id="2" creationId="{00000000-0000-0000-0000-000000000000}"/>
          </ac:spMkLst>
        </pc:spChg>
      </pc:sldChg>
      <pc:sldChg chg="modSp add mod">
        <pc:chgData name="Lubomír Prokeš" userId="c6190586-327c-4754-acfe-3cab059996b7" providerId="ADAL" clId="{9BED32F8-E5C6-41BB-8126-12C3CD3512D3}" dt="2024-03-14T22:10:59.185" v="599" actId="115"/>
        <pc:sldMkLst>
          <pc:docMk/>
          <pc:sldMk cId="1362151094" sldId="334"/>
        </pc:sldMkLst>
        <pc:spChg chg="mod">
          <ac:chgData name="Lubomír Prokeš" userId="c6190586-327c-4754-acfe-3cab059996b7" providerId="ADAL" clId="{9BED32F8-E5C6-41BB-8126-12C3CD3512D3}" dt="2024-03-14T22:10:59.185" v="599" actId="115"/>
          <ac:spMkLst>
            <pc:docMk/>
            <pc:sldMk cId="1362151094" sldId="334"/>
            <ac:spMk id="2" creationId="{00000000-0000-0000-0000-000000000000}"/>
          </ac:spMkLst>
        </pc:spChg>
      </pc:sldChg>
      <pc:sldChg chg="modSp add mod">
        <pc:chgData name="Lubomír Prokeš" userId="c6190586-327c-4754-acfe-3cab059996b7" providerId="ADAL" clId="{9BED32F8-E5C6-41BB-8126-12C3CD3512D3}" dt="2024-03-14T22:11:08.633" v="600" actId="2711"/>
        <pc:sldMkLst>
          <pc:docMk/>
          <pc:sldMk cId="2487168830" sldId="335"/>
        </pc:sldMkLst>
        <pc:spChg chg="mod">
          <ac:chgData name="Lubomír Prokeš" userId="c6190586-327c-4754-acfe-3cab059996b7" providerId="ADAL" clId="{9BED32F8-E5C6-41BB-8126-12C3CD3512D3}" dt="2024-03-14T22:11:08.633" v="600" actId="2711"/>
          <ac:spMkLst>
            <pc:docMk/>
            <pc:sldMk cId="2487168830" sldId="335"/>
            <ac:spMk id="2" creationId="{00000000-0000-0000-0000-000000000000}"/>
          </ac:spMkLst>
        </pc:spChg>
      </pc:sldChg>
      <pc:sldChg chg="add">
        <pc:chgData name="Lubomír Prokeš" userId="c6190586-327c-4754-acfe-3cab059996b7" providerId="ADAL" clId="{9BED32F8-E5C6-41BB-8126-12C3CD3512D3}" dt="2024-03-08T11:46:15.561" v="4"/>
        <pc:sldMkLst>
          <pc:docMk/>
          <pc:sldMk cId="656114662" sldId="336"/>
        </pc:sldMkLst>
      </pc:sldChg>
      <pc:sldChg chg="modSp add mod">
        <pc:chgData name="Lubomír Prokeš" userId="c6190586-327c-4754-acfe-3cab059996b7" providerId="ADAL" clId="{9BED32F8-E5C6-41BB-8126-12C3CD3512D3}" dt="2024-03-14T22:13:31.963" v="618" actId="2711"/>
        <pc:sldMkLst>
          <pc:docMk/>
          <pc:sldMk cId="39556027" sldId="337"/>
        </pc:sldMkLst>
        <pc:spChg chg="mod">
          <ac:chgData name="Lubomír Prokeš" userId="c6190586-327c-4754-acfe-3cab059996b7" providerId="ADAL" clId="{9BED32F8-E5C6-41BB-8126-12C3CD3512D3}" dt="2024-03-14T22:13:31.963" v="618" actId="2711"/>
          <ac:spMkLst>
            <pc:docMk/>
            <pc:sldMk cId="39556027" sldId="337"/>
            <ac:spMk id="2" creationId="{00000000-0000-0000-0000-000000000000}"/>
          </ac:spMkLst>
        </pc:spChg>
      </pc:sldChg>
      <pc:sldChg chg="modSp add mod">
        <pc:chgData name="Lubomír Prokeš" userId="c6190586-327c-4754-acfe-3cab059996b7" providerId="ADAL" clId="{9BED32F8-E5C6-41BB-8126-12C3CD3512D3}" dt="2024-03-14T22:14:07.662" v="620" actId="2711"/>
        <pc:sldMkLst>
          <pc:docMk/>
          <pc:sldMk cId="632014020" sldId="338"/>
        </pc:sldMkLst>
        <pc:spChg chg="mod">
          <ac:chgData name="Lubomír Prokeš" userId="c6190586-327c-4754-acfe-3cab059996b7" providerId="ADAL" clId="{9BED32F8-E5C6-41BB-8126-12C3CD3512D3}" dt="2024-03-14T22:14:07.662" v="620" actId="2711"/>
          <ac:spMkLst>
            <pc:docMk/>
            <pc:sldMk cId="632014020" sldId="338"/>
            <ac:spMk id="2" creationId="{00000000-0000-0000-0000-000000000000}"/>
          </ac:spMkLst>
        </pc:spChg>
      </pc:sldChg>
      <pc:sldChg chg="modSp add mod">
        <pc:chgData name="Lubomír Prokeš" userId="c6190586-327c-4754-acfe-3cab059996b7" providerId="ADAL" clId="{9BED32F8-E5C6-41BB-8126-12C3CD3512D3}" dt="2024-03-14T22:14:46.344" v="622" actId="2711"/>
        <pc:sldMkLst>
          <pc:docMk/>
          <pc:sldMk cId="4230494849" sldId="339"/>
        </pc:sldMkLst>
        <pc:spChg chg="mod">
          <ac:chgData name="Lubomír Prokeš" userId="c6190586-327c-4754-acfe-3cab059996b7" providerId="ADAL" clId="{9BED32F8-E5C6-41BB-8126-12C3CD3512D3}" dt="2024-03-14T22:14:46.344" v="622" actId="2711"/>
          <ac:spMkLst>
            <pc:docMk/>
            <pc:sldMk cId="4230494849" sldId="339"/>
            <ac:spMk id="2" creationId="{00000000-0000-0000-0000-000000000000}"/>
          </ac:spMkLst>
        </pc:spChg>
      </pc:sldChg>
      <pc:sldChg chg="modSp add mod">
        <pc:chgData name="Lubomír Prokeš" userId="c6190586-327c-4754-acfe-3cab059996b7" providerId="ADAL" clId="{9BED32F8-E5C6-41BB-8126-12C3CD3512D3}" dt="2024-03-14T22:15:21.948" v="624" actId="2711"/>
        <pc:sldMkLst>
          <pc:docMk/>
          <pc:sldMk cId="4284494509" sldId="340"/>
        </pc:sldMkLst>
        <pc:spChg chg="mod">
          <ac:chgData name="Lubomír Prokeš" userId="c6190586-327c-4754-acfe-3cab059996b7" providerId="ADAL" clId="{9BED32F8-E5C6-41BB-8126-12C3CD3512D3}" dt="2024-03-14T22:15:21.948" v="624" actId="2711"/>
          <ac:spMkLst>
            <pc:docMk/>
            <pc:sldMk cId="4284494509" sldId="340"/>
            <ac:spMk id="2" creationId="{00000000-0000-0000-0000-000000000000}"/>
          </ac:spMkLst>
        </pc:spChg>
      </pc:sldChg>
      <pc:sldChg chg="modSp add mod">
        <pc:chgData name="Lubomír Prokeš" userId="c6190586-327c-4754-acfe-3cab059996b7" providerId="ADAL" clId="{9BED32F8-E5C6-41BB-8126-12C3CD3512D3}" dt="2024-03-14T22:16:03.710" v="627" actId="255"/>
        <pc:sldMkLst>
          <pc:docMk/>
          <pc:sldMk cId="938678174" sldId="341"/>
        </pc:sldMkLst>
        <pc:spChg chg="mod">
          <ac:chgData name="Lubomír Prokeš" userId="c6190586-327c-4754-acfe-3cab059996b7" providerId="ADAL" clId="{9BED32F8-E5C6-41BB-8126-12C3CD3512D3}" dt="2024-03-14T22:16:03.710" v="627" actId="255"/>
          <ac:spMkLst>
            <pc:docMk/>
            <pc:sldMk cId="938678174" sldId="341"/>
            <ac:spMk id="2" creationId="{00000000-0000-0000-0000-000000000000}"/>
          </ac:spMkLst>
        </pc:spChg>
      </pc:sldChg>
      <pc:sldChg chg="modSp add mod">
        <pc:chgData name="Lubomír Prokeš" userId="c6190586-327c-4754-acfe-3cab059996b7" providerId="ADAL" clId="{9BED32F8-E5C6-41BB-8126-12C3CD3512D3}" dt="2024-03-14T22:17:26.070" v="644" actId="115"/>
        <pc:sldMkLst>
          <pc:docMk/>
          <pc:sldMk cId="3686126438" sldId="342"/>
        </pc:sldMkLst>
        <pc:spChg chg="mod">
          <ac:chgData name="Lubomír Prokeš" userId="c6190586-327c-4754-acfe-3cab059996b7" providerId="ADAL" clId="{9BED32F8-E5C6-41BB-8126-12C3CD3512D3}" dt="2024-03-14T22:17:26.070" v="644" actId="115"/>
          <ac:spMkLst>
            <pc:docMk/>
            <pc:sldMk cId="3686126438" sldId="342"/>
            <ac:spMk id="2" creationId="{00000000-0000-0000-0000-000000000000}"/>
          </ac:spMkLst>
        </pc:spChg>
      </pc:sldChg>
      <pc:sldChg chg="modSp add mod">
        <pc:chgData name="Lubomír Prokeš" userId="c6190586-327c-4754-acfe-3cab059996b7" providerId="ADAL" clId="{9BED32F8-E5C6-41BB-8126-12C3CD3512D3}" dt="2024-03-14T22:21:09.083" v="662" actId="2711"/>
        <pc:sldMkLst>
          <pc:docMk/>
          <pc:sldMk cId="2599599336" sldId="343"/>
        </pc:sldMkLst>
        <pc:spChg chg="mod">
          <ac:chgData name="Lubomír Prokeš" userId="c6190586-327c-4754-acfe-3cab059996b7" providerId="ADAL" clId="{9BED32F8-E5C6-41BB-8126-12C3CD3512D3}" dt="2024-03-14T22:21:09.083" v="662" actId="2711"/>
          <ac:spMkLst>
            <pc:docMk/>
            <pc:sldMk cId="2599599336" sldId="343"/>
            <ac:spMk id="2" creationId="{00000000-0000-0000-0000-000000000000}"/>
          </ac:spMkLst>
        </pc:spChg>
      </pc:sldChg>
      <pc:sldChg chg="modSp add mod">
        <pc:chgData name="Lubomír Prokeš" userId="c6190586-327c-4754-acfe-3cab059996b7" providerId="ADAL" clId="{9BED32F8-E5C6-41BB-8126-12C3CD3512D3}" dt="2024-03-14T22:21:29.244" v="663" actId="2711"/>
        <pc:sldMkLst>
          <pc:docMk/>
          <pc:sldMk cId="344522220" sldId="344"/>
        </pc:sldMkLst>
        <pc:spChg chg="mod">
          <ac:chgData name="Lubomír Prokeš" userId="c6190586-327c-4754-acfe-3cab059996b7" providerId="ADAL" clId="{9BED32F8-E5C6-41BB-8126-12C3CD3512D3}" dt="2024-03-14T22:21:29.244" v="663" actId="2711"/>
          <ac:spMkLst>
            <pc:docMk/>
            <pc:sldMk cId="344522220" sldId="344"/>
            <ac:spMk id="2" creationId="{00000000-0000-0000-0000-000000000000}"/>
          </ac:spMkLst>
        </pc:spChg>
        <pc:spChg chg="mod">
          <ac:chgData name="Lubomír Prokeš" userId="c6190586-327c-4754-acfe-3cab059996b7" providerId="ADAL" clId="{9BED32F8-E5C6-41BB-8126-12C3CD3512D3}" dt="2024-03-14T22:21:29.244" v="663" actId="2711"/>
          <ac:spMkLst>
            <pc:docMk/>
            <pc:sldMk cId="344522220" sldId="344"/>
            <ac:spMk id="5" creationId="{AA9EABF5-0BD4-4A83-96FB-BC2520A5A58A}"/>
          </ac:spMkLst>
        </pc:spChg>
        <pc:spChg chg="mod">
          <ac:chgData name="Lubomír Prokeš" userId="c6190586-327c-4754-acfe-3cab059996b7" providerId="ADAL" clId="{9BED32F8-E5C6-41BB-8126-12C3CD3512D3}" dt="2024-03-14T22:21:29.244" v="663" actId="2711"/>
          <ac:spMkLst>
            <pc:docMk/>
            <pc:sldMk cId="344522220" sldId="344"/>
            <ac:spMk id="7" creationId="{586C0575-67C9-4297-A18A-CB32C2D9FFDB}"/>
          </ac:spMkLst>
        </pc:spChg>
        <pc:spChg chg="mod">
          <ac:chgData name="Lubomír Prokeš" userId="c6190586-327c-4754-acfe-3cab059996b7" providerId="ADAL" clId="{9BED32F8-E5C6-41BB-8126-12C3CD3512D3}" dt="2024-03-14T22:21:29.244" v="663" actId="2711"/>
          <ac:spMkLst>
            <pc:docMk/>
            <pc:sldMk cId="344522220" sldId="344"/>
            <ac:spMk id="9" creationId="{B084880A-8889-4D81-8A1D-BCD2C21706C8}"/>
          </ac:spMkLst>
        </pc:spChg>
      </pc:sldChg>
      <pc:sldChg chg="modSp add mod">
        <pc:chgData name="Lubomír Prokeš" userId="c6190586-327c-4754-acfe-3cab059996b7" providerId="ADAL" clId="{9BED32F8-E5C6-41BB-8126-12C3CD3512D3}" dt="2024-03-14T22:22:05.458" v="665" actId="115"/>
        <pc:sldMkLst>
          <pc:docMk/>
          <pc:sldMk cId="4109005910" sldId="345"/>
        </pc:sldMkLst>
        <pc:spChg chg="mod">
          <ac:chgData name="Lubomír Prokeš" userId="c6190586-327c-4754-acfe-3cab059996b7" providerId="ADAL" clId="{9BED32F8-E5C6-41BB-8126-12C3CD3512D3}" dt="2024-03-14T22:22:05.458" v="665" actId="115"/>
          <ac:spMkLst>
            <pc:docMk/>
            <pc:sldMk cId="4109005910" sldId="345"/>
            <ac:spMk id="2" creationId="{00000000-0000-0000-0000-000000000000}"/>
          </ac:spMkLst>
        </pc:spChg>
      </pc:sldChg>
      <pc:sldChg chg="modSp add mod">
        <pc:chgData name="Lubomír Prokeš" userId="c6190586-327c-4754-acfe-3cab059996b7" providerId="ADAL" clId="{9BED32F8-E5C6-41BB-8126-12C3CD3512D3}" dt="2024-03-14T22:23:36.252" v="672" actId="115"/>
        <pc:sldMkLst>
          <pc:docMk/>
          <pc:sldMk cId="1838181522" sldId="346"/>
        </pc:sldMkLst>
        <pc:spChg chg="mod">
          <ac:chgData name="Lubomír Prokeš" userId="c6190586-327c-4754-acfe-3cab059996b7" providerId="ADAL" clId="{9BED32F8-E5C6-41BB-8126-12C3CD3512D3}" dt="2024-03-14T22:23:36.252" v="672" actId="115"/>
          <ac:spMkLst>
            <pc:docMk/>
            <pc:sldMk cId="1838181522" sldId="346"/>
            <ac:spMk id="2" creationId="{00000000-0000-0000-0000-000000000000}"/>
          </ac:spMkLst>
        </pc:spChg>
        <pc:spChg chg="mod">
          <ac:chgData name="Lubomír Prokeš" userId="c6190586-327c-4754-acfe-3cab059996b7" providerId="ADAL" clId="{9BED32F8-E5C6-41BB-8126-12C3CD3512D3}" dt="2024-03-14T22:22:35.160" v="666" actId="2711"/>
          <ac:spMkLst>
            <pc:docMk/>
            <pc:sldMk cId="1838181522" sldId="346"/>
            <ac:spMk id="3" creationId="{B07587F6-A845-4D49-A732-D00B610661E9}"/>
          </ac:spMkLst>
        </pc:spChg>
      </pc:sldChg>
      <pc:sldChg chg="modSp add mod">
        <pc:chgData name="Lubomír Prokeš" userId="c6190586-327c-4754-acfe-3cab059996b7" providerId="ADAL" clId="{9BED32F8-E5C6-41BB-8126-12C3CD3512D3}" dt="2024-03-14T22:23:54.340" v="673" actId="2711"/>
        <pc:sldMkLst>
          <pc:docMk/>
          <pc:sldMk cId="1682162955" sldId="347"/>
        </pc:sldMkLst>
        <pc:spChg chg="mod">
          <ac:chgData name="Lubomír Prokeš" userId="c6190586-327c-4754-acfe-3cab059996b7" providerId="ADAL" clId="{9BED32F8-E5C6-41BB-8126-12C3CD3512D3}" dt="2024-03-14T22:23:54.340" v="673" actId="2711"/>
          <ac:spMkLst>
            <pc:docMk/>
            <pc:sldMk cId="1682162955" sldId="347"/>
            <ac:spMk id="2" creationId="{00000000-0000-0000-0000-000000000000}"/>
          </ac:spMkLst>
        </pc:spChg>
      </pc:sldChg>
      <pc:sldChg chg="modSp add mod">
        <pc:chgData name="Lubomír Prokeš" userId="c6190586-327c-4754-acfe-3cab059996b7" providerId="ADAL" clId="{9BED32F8-E5C6-41BB-8126-12C3CD3512D3}" dt="2024-03-14T22:24:13.341" v="676" actId="113"/>
        <pc:sldMkLst>
          <pc:docMk/>
          <pc:sldMk cId="2489786820" sldId="348"/>
        </pc:sldMkLst>
        <pc:spChg chg="mod">
          <ac:chgData name="Lubomír Prokeš" userId="c6190586-327c-4754-acfe-3cab059996b7" providerId="ADAL" clId="{9BED32F8-E5C6-41BB-8126-12C3CD3512D3}" dt="2024-03-14T22:24:13.341" v="676" actId="113"/>
          <ac:spMkLst>
            <pc:docMk/>
            <pc:sldMk cId="2489786820" sldId="348"/>
            <ac:spMk id="2" creationId="{00000000-0000-0000-0000-000000000000}"/>
          </ac:spMkLst>
        </pc:spChg>
      </pc:sldChg>
      <pc:sldChg chg="modSp add mod">
        <pc:chgData name="Lubomír Prokeš" userId="c6190586-327c-4754-acfe-3cab059996b7" providerId="ADAL" clId="{9BED32F8-E5C6-41BB-8126-12C3CD3512D3}" dt="2024-03-14T22:24:57.744" v="679" actId="2711"/>
        <pc:sldMkLst>
          <pc:docMk/>
          <pc:sldMk cId="50250339" sldId="349"/>
        </pc:sldMkLst>
        <pc:spChg chg="mod">
          <ac:chgData name="Lubomír Prokeš" userId="c6190586-327c-4754-acfe-3cab059996b7" providerId="ADAL" clId="{9BED32F8-E5C6-41BB-8126-12C3CD3512D3}" dt="2024-03-14T22:24:57.744" v="679" actId="2711"/>
          <ac:spMkLst>
            <pc:docMk/>
            <pc:sldMk cId="50250339" sldId="349"/>
            <ac:spMk id="2" creationId="{00000000-0000-0000-0000-000000000000}"/>
          </ac:spMkLst>
        </pc:spChg>
      </pc:sldChg>
      <pc:sldChg chg="modSp add mod">
        <pc:chgData name="Lubomír Prokeš" userId="c6190586-327c-4754-acfe-3cab059996b7" providerId="ADAL" clId="{9BED32F8-E5C6-41BB-8126-12C3CD3512D3}" dt="2024-03-14T22:25:21.578" v="682" actId="2711"/>
        <pc:sldMkLst>
          <pc:docMk/>
          <pc:sldMk cId="685068371" sldId="350"/>
        </pc:sldMkLst>
        <pc:spChg chg="mod">
          <ac:chgData name="Lubomír Prokeš" userId="c6190586-327c-4754-acfe-3cab059996b7" providerId="ADAL" clId="{9BED32F8-E5C6-41BB-8126-12C3CD3512D3}" dt="2024-03-14T22:25:21.578" v="682" actId="2711"/>
          <ac:spMkLst>
            <pc:docMk/>
            <pc:sldMk cId="685068371" sldId="350"/>
            <ac:spMk id="2" creationId="{00000000-0000-0000-0000-000000000000}"/>
          </ac:spMkLst>
        </pc:spChg>
      </pc:sldChg>
      <pc:sldChg chg="modSp mod">
        <pc:chgData name="Lubomír Prokeš" userId="c6190586-327c-4754-acfe-3cab059996b7" providerId="ADAL" clId="{9BED32F8-E5C6-41BB-8126-12C3CD3512D3}" dt="2024-03-14T20:50:58.890" v="53" actId="115"/>
        <pc:sldMkLst>
          <pc:docMk/>
          <pc:sldMk cId="2554216446" sldId="351"/>
        </pc:sldMkLst>
        <pc:spChg chg="mod">
          <ac:chgData name="Lubomír Prokeš" userId="c6190586-327c-4754-acfe-3cab059996b7" providerId="ADAL" clId="{9BED32F8-E5C6-41BB-8126-12C3CD3512D3}" dt="2024-03-14T20:50:58.890" v="53" actId="115"/>
          <ac:spMkLst>
            <pc:docMk/>
            <pc:sldMk cId="2554216446" sldId="351"/>
            <ac:spMk id="4" creationId="{00000000-0000-0000-0000-000000000000}"/>
          </ac:spMkLst>
        </pc:spChg>
      </pc:sldChg>
      <pc:sldChg chg="add del">
        <pc:chgData name="Lubomír Prokeš" userId="c6190586-327c-4754-acfe-3cab059996b7" providerId="ADAL" clId="{9BED32F8-E5C6-41BB-8126-12C3CD3512D3}" dt="2024-03-08T11:45:30.335" v="1"/>
        <pc:sldMkLst>
          <pc:docMk/>
          <pc:sldMk cId="1571607938" sldId="352"/>
        </pc:sldMkLst>
      </pc:sldChg>
      <pc:sldChg chg="add del">
        <pc:chgData name="Lubomír Prokeš" userId="c6190586-327c-4754-acfe-3cab059996b7" providerId="ADAL" clId="{9BED32F8-E5C6-41BB-8126-12C3CD3512D3}" dt="2024-03-08T11:45:51.861" v="3"/>
        <pc:sldMkLst>
          <pc:docMk/>
          <pc:sldMk cId="2440688108" sldId="352"/>
        </pc:sldMkLst>
      </pc:sldChg>
      <pc:sldChg chg="modSp add mod">
        <pc:chgData name="Lubomír Prokeš" userId="c6190586-327c-4754-acfe-3cab059996b7" providerId="ADAL" clId="{9BED32F8-E5C6-41BB-8126-12C3CD3512D3}" dt="2024-03-14T22:24:26.597" v="677" actId="2711"/>
        <pc:sldMkLst>
          <pc:docMk/>
          <pc:sldMk cId="227851035" sldId="353"/>
        </pc:sldMkLst>
        <pc:spChg chg="mod">
          <ac:chgData name="Lubomír Prokeš" userId="c6190586-327c-4754-acfe-3cab059996b7" providerId="ADAL" clId="{9BED32F8-E5C6-41BB-8126-12C3CD3512D3}" dt="2024-03-14T22:24:26.597" v="677" actId="2711"/>
          <ac:spMkLst>
            <pc:docMk/>
            <pc:sldMk cId="227851035" sldId="353"/>
            <ac:spMk id="4" creationId="{00000000-0000-0000-0000-000000000000}"/>
          </ac:spMkLst>
        </pc:spChg>
      </pc:sldChg>
      <pc:sldChg chg="add del">
        <pc:chgData name="Lubomír Prokeš" userId="c6190586-327c-4754-acfe-3cab059996b7" providerId="ADAL" clId="{9BED32F8-E5C6-41BB-8126-12C3CD3512D3}" dt="2024-03-08T11:45:51.861" v="3"/>
        <pc:sldMkLst>
          <pc:docMk/>
          <pc:sldMk cId="289602612" sldId="354"/>
        </pc:sldMkLst>
      </pc:sldChg>
      <pc:sldChg chg="modSp add mod">
        <pc:chgData name="Lubomír Prokeš" userId="c6190586-327c-4754-acfe-3cab059996b7" providerId="ADAL" clId="{9BED32F8-E5C6-41BB-8126-12C3CD3512D3}" dt="2024-03-14T22:13:53.336" v="619" actId="2711"/>
        <pc:sldMkLst>
          <pc:docMk/>
          <pc:sldMk cId="1878079420" sldId="354"/>
        </pc:sldMkLst>
        <pc:spChg chg="mod">
          <ac:chgData name="Lubomír Prokeš" userId="c6190586-327c-4754-acfe-3cab059996b7" providerId="ADAL" clId="{9BED32F8-E5C6-41BB-8126-12C3CD3512D3}" dt="2024-03-14T22:13:53.336" v="619" actId="2711"/>
          <ac:spMkLst>
            <pc:docMk/>
            <pc:sldMk cId="1878079420" sldId="354"/>
            <ac:spMk id="4" creationId="{00000000-0000-0000-0000-000000000000}"/>
          </ac:spMkLst>
        </pc:spChg>
      </pc:sldChg>
      <pc:sldChg chg="add del">
        <pc:chgData name="Lubomír Prokeš" userId="c6190586-327c-4754-acfe-3cab059996b7" providerId="ADAL" clId="{9BED32F8-E5C6-41BB-8126-12C3CD3512D3}" dt="2024-03-08T11:45:30.335" v="1"/>
        <pc:sldMkLst>
          <pc:docMk/>
          <pc:sldMk cId="4072182855" sldId="354"/>
        </pc:sldMkLst>
      </pc:sldChg>
      <pc:sldChg chg="modSp add mod">
        <pc:chgData name="Lubomír Prokeš" userId="c6190586-327c-4754-acfe-3cab059996b7" providerId="ADAL" clId="{9BED32F8-E5C6-41BB-8126-12C3CD3512D3}" dt="2024-03-14T22:03:41.754" v="554" actId="2711"/>
        <pc:sldMkLst>
          <pc:docMk/>
          <pc:sldMk cId="3693398216" sldId="355"/>
        </pc:sldMkLst>
        <pc:spChg chg="mod">
          <ac:chgData name="Lubomír Prokeš" userId="c6190586-327c-4754-acfe-3cab059996b7" providerId="ADAL" clId="{9BED32F8-E5C6-41BB-8126-12C3CD3512D3}" dt="2024-03-14T22:03:41.754" v="554" actId="2711"/>
          <ac:spMkLst>
            <pc:docMk/>
            <pc:sldMk cId="3693398216" sldId="355"/>
            <ac:spMk id="4" creationId="{00000000-0000-0000-0000-000000000000}"/>
          </ac:spMkLst>
        </pc:spChg>
      </pc:sldChg>
      <pc:sldChg chg="modSp mod">
        <pc:chgData name="Lubomír Prokeš" userId="c6190586-327c-4754-acfe-3cab059996b7" providerId="ADAL" clId="{9BED32F8-E5C6-41BB-8126-12C3CD3512D3}" dt="2024-03-14T20:56:30.368" v="80" actId="2711"/>
        <pc:sldMkLst>
          <pc:docMk/>
          <pc:sldMk cId="463354008" sldId="356"/>
        </pc:sldMkLst>
        <pc:spChg chg="mod">
          <ac:chgData name="Lubomír Prokeš" userId="c6190586-327c-4754-acfe-3cab059996b7" providerId="ADAL" clId="{9BED32F8-E5C6-41BB-8126-12C3CD3512D3}" dt="2024-03-14T20:56:30.368" v="80" actId="2711"/>
          <ac:spMkLst>
            <pc:docMk/>
            <pc:sldMk cId="463354008" sldId="356"/>
            <ac:spMk id="2" creationId="{00000000-0000-0000-0000-000000000000}"/>
          </ac:spMkLst>
        </pc:spChg>
      </pc:sldChg>
      <pc:sldChg chg="modSp add del mod">
        <pc:chgData name="Lubomír Prokeš" userId="c6190586-327c-4754-acfe-3cab059996b7" providerId="ADAL" clId="{9BED32F8-E5C6-41BB-8126-12C3CD3512D3}" dt="2024-03-14T21:59:16.964" v="527" actId="47"/>
        <pc:sldMkLst>
          <pc:docMk/>
          <pc:sldMk cId="1459066108" sldId="357"/>
        </pc:sldMkLst>
        <pc:spChg chg="mod">
          <ac:chgData name="Lubomír Prokeš" userId="c6190586-327c-4754-acfe-3cab059996b7" providerId="ADAL" clId="{9BED32F8-E5C6-41BB-8126-12C3CD3512D3}" dt="2024-03-14T21:57:29.992" v="513" actId="255"/>
          <ac:spMkLst>
            <pc:docMk/>
            <pc:sldMk cId="1459066108" sldId="357"/>
            <ac:spMk id="4" creationId="{00000000-0000-0000-0000-000000000000}"/>
          </ac:spMkLst>
        </pc:spChg>
      </pc:sldChg>
      <pc:sldChg chg="modSp add mod">
        <pc:chgData name="Lubomír Prokeš" userId="c6190586-327c-4754-acfe-3cab059996b7" providerId="ADAL" clId="{9BED32F8-E5C6-41BB-8126-12C3CD3512D3}" dt="2024-03-14T21:55:34.299" v="498" actId="2711"/>
        <pc:sldMkLst>
          <pc:docMk/>
          <pc:sldMk cId="1030781865" sldId="358"/>
        </pc:sldMkLst>
        <pc:spChg chg="mod">
          <ac:chgData name="Lubomír Prokeš" userId="c6190586-327c-4754-acfe-3cab059996b7" providerId="ADAL" clId="{9BED32F8-E5C6-41BB-8126-12C3CD3512D3}" dt="2024-03-14T21:55:34.299" v="498" actId="2711"/>
          <ac:spMkLst>
            <pc:docMk/>
            <pc:sldMk cId="1030781865" sldId="358"/>
            <ac:spMk id="4" creationId="{00000000-0000-0000-0000-000000000000}"/>
          </ac:spMkLst>
        </pc:spChg>
      </pc:sldChg>
      <pc:sldChg chg="modSp add mod">
        <pc:chgData name="Lubomír Prokeš" userId="c6190586-327c-4754-acfe-3cab059996b7" providerId="ADAL" clId="{9BED32F8-E5C6-41BB-8126-12C3CD3512D3}" dt="2024-03-14T22:13:13.167" v="615" actId="115"/>
        <pc:sldMkLst>
          <pc:docMk/>
          <pc:sldMk cId="1874461801" sldId="359"/>
        </pc:sldMkLst>
        <pc:spChg chg="mod">
          <ac:chgData name="Lubomír Prokeš" userId="c6190586-327c-4754-acfe-3cab059996b7" providerId="ADAL" clId="{9BED32F8-E5C6-41BB-8126-12C3CD3512D3}" dt="2024-03-14T22:13:13.167" v="615" actId="115"/>
          <ac:spMkLst>
            <pc:docMk/>
            <pc:sldMk cId="1874461801" sldId="359"/>
            <ac:spMk id="4" creationId="{00000000-0000-0000-0000-000000000000}"/>
          </ac:spMkLst>
        </pc:spChg>
      </pc:sldChg>
      <pc:sldChg chg="modSp add mod">
        <pc:chgData name="Lubomír Prokeš" userId="c6190586-327c-4754-acfe-3cab059996b7" providerId="ADAL" clId="{9BED32F8-E5C6-41BB-8126-12C3CD3512D3}" dt="2024-03-14T21:53:30.663" v="486" actId="2711"/>
        <pc:sldMkLst>
          <pc:docMk/>
          <pc:sldMk cId="173403441" sldId="360"/>
        </pc:sldMkLst>
        <pc:spChg chg="mod">
          <ac:chgData name="Lubomír Prokeš" userId="c6190586-327c-4754-acfe-3cab059996b7" providerId="ADAL" clId="{9BED32F8-E5C6-41BB-8126-12C3CD3512D3}" dt="2024-03-14T21:53:30.663" v="486" actId="2711"/>
          <ac:spMkLst>
            <pc:docMk/>
            <pc:sldMk cId="173403441" sldId="360"/>
            <ac:spMk id="4" creationId="{00000000-0000-0000-0000-000000000000}"/>
          </ac:spMkLst>
        </pc:spChg>
      </pc:sldChg>
      <pc:sldChg chg="modSp add del mod">
        <pc:chgData name="Lubomír Prokeš" userId="c6190586-327c-4754-acfe-3cab059996b7" providerId="ADAL" clId="{9BED32F8-E5C6-41BB-8126-12C3CD3512D3}" dt="2024-03-14T21:50:54.563" v="470" actId="47"/>
        <pc:sldMkLst>
          <pc:docMk/>
          <pc:sldMk cId="1962122233" sldId="361"/>
        </pc:sldMkLst>
        <pc:spChg chg="mod">
          <ac:chgData name="Lubomír Prokeš" userId="c6190586-327c-4754-acfe-3cab059996b7" providerId="ADAL" clId="{9BED32F8-E5C6-41BB-8126-12C3CD3512D3}" dt="2024-03-14T21:49:58.434" v="464" actId="2711"/>
          <ac:spMkLst>
            <pc:docMk/>
            <pc:sldMk cId="1962122233" sldId="361"/>
            <ac:spMk id="4" creationId="{00000000-0000-0000-0000-000000000000}"/>
          </ac:spMkLst>
        </pc:spChg>
      </pc:sldChg>
      <pc:sldChg chg="modSp add mod">
        <pc:chgData name="Lubomír Prokeš" userId="c6190586-327c-4754-acfe-3cab059996b7" providerId="ADAL" clId="{9BED32F8-E5C6-41BB-8126-12C3CD3512D3}" dt="2024-03-14T21:46:03.051" v="443" actId="14100"/>
        <pc:sldMkLst>
          <pc:docMk/>
          <pc:sldMk cId="3045073508" sldId="362"/>
        </pc:sldMkLst>
        <pc:spChg chg="mod">
          <ac:chgData name="Lubomír Prokeš" userId="c6190586-327c-4754-acfe-3cab059996b7" providerId="ADAL" clId="{9BED32F8-E5C6-41BB-8126-12C3CD3512D3}" dt="2024-03-14T21:46:03.051" v="443" actId="14100"/>
          <ac:spMkLst>
            <pc:docMk/>
            <pc:sldMk cId="3045073508" sldId="362"/>
            <ac:spMk id="4" creationId="{00000000-0000-0000-0000-000000000000}"/>
          </ac:spMkLst>
        </pc:spChg>
      </pc:sldChg>
      <pc:sldChg chg="modSp add mod">
        <pc:chgData name="Lubomír Prokeš" userId="c6190586-327c-4754-acfe-3cab059996b7" providerId="ADAL" clId="{9BED32F8-E5C6-41BB-8126-12C3CD3512D3}" dt="2024-03-14T21:44:25.804" v="427" actId="113"/>
        <pc:sldMkLst>
          <pc:docMk/>
          <pc:sldMk cId="58117442" sldId="363"/>
        </pc:sldMkLst>
        <pc:spChg chg="mod">
          <ac:chgData name="Lubomír Prokeš" userId="c6190586-327c-4754-acfe-3cab059996b7" providerId="ADAL" clId="{9BED32F8-E5C6-41BB-8126-12C3CD3512D3}" dt="2024-03-14T21:44:25.804" v="427" actId="113"/>
          <ac:spMkLst>
            <pc:docMk/>
            <pc:sldMk cId="58117442" sldId="363"/>
            <ac:spMk id="4" creationId="{00000000-0000-0000-0000-000000000000}"/>
          </ac:spMkLst>
        </pc:spChg>
      </pc:sldChg>
      <pc:sldChg chg="modSp add mod">
        <pc:chgData name="Lubomír Prokeš" userId="c6190586-327c-4754-acfe-3cab059996b7" providerId="ADAL" clId="{9BED32F8-E5C6-41BB-8126-12C3CD3512D3}" dt="2024-03-14T21:36:54.272" v="372" actId="2711"/>
        <pc:sldMkLst>
          <pc:docMk/>
          <pc:sldMk cId="4250728753" sldId="364"/>
        </pc:sldMkLst>
        <pc:spChg chg="mod">
          <ac:chgData name="Lubomír Prokeš" userId="c6190586-327c-4754-acfe-3cab059996b7" providerId="ADAL" clId="{9BED32F8-E5C6-41BB-8126-12C3CD3512D3}" dt="2024-03-14T21:36:54.272" v="372" actId="2711"/>
          <ac:spMkLst>
            <pc:docMk/>
            <pc:sldMk cId="4250728753" sldId="364"/>
            <ac:spMk id="4" creationId="{00000000-0000-0000-0000-000000000000}"/>
          </ac:spMkLst>
        </pc:spChg>
      </pc:sldChg>
      <pc:sldChg chg="modSp mod">
        <pc:chgData name="Lubomír Prokeš" userId="c6190586-327c-4754-acfe-3cab059996b7" providerId="ADAL" clId="{9BED32F8-E5C6-41BB-8126-12C3CD3512D3}" dt="2024-03-14T21:30:27.104" v="338" actId="2711"/>
        <pc:sldMkLst>
          <pc:docMk/>
          <pc:sldMk cId="3860867966" sldId="365"/>
        </pc:sldMkLst>
        <pc:spChg chg="mod">
          <ac:chgData name="Lubomír Prokeš" userId="c6190586-327c-4754-acfe-3cab059996b7" providerId="ADAL" clId="{9BED32F8-E5C6-41BB-8126-12C3CD3512D3}" dt="2024-03-14T21:30:27.104" v="338" actId="2711"/>
          <ac:spMkLst>
            <pc:docMk/>
            <pc:sldMk cId="3860867966" sldId="365"/>
            <ac:spMk id="4" creationId="{00000000-0000-0000-0000-000000000000}"/>
          </ac:spMkLst>
        </pc:spChg>
      </pc:sldChg>
      <pc:sldChg chg="modSp mod">
        <pc:chgData name="Lubomír Prokeš" userId="c6190586-327c-4754-acfe-3cab059996b7" providerId="ADAL" clId="{9BED32F8-E5C6-41BB-8126-12C3CD3512D3}" dt="2024-03-14T21:24:39.464" v="306" actId="2711"/>
        <pc:sldMkLst>
          <pc:docMk/>
          <pc:sldMk cId="566829144" sldId="367"/>
        </pc:sldMkLst>
        <pc:spChg chg="mod">
          <ac:chgData name="Lubomír Prokeš" userId="c6190586-327c-4754-acfe-3cab059996b7" providerId="ADAL" clId="{9BED32F8-E5C6-41BB-8126-12C3CD3512D3}" dt="2024-03-14T21:24:39.464" v="306" actId="2711"/>
          <ac:spMkLst>
            <pc:docMk/>
            <pc:sldMk cId="566829144" sldId="367"/>
            <ac:spMk id="4" creationId="{00000000-0000-0000-0000-000000000000}"/>
          </ac:spMkLst>
        </pc:spChg>
      </pc:sldChg>
      <pc:sldChg chg="modSp mod">
        <pc:chgData name="Lubomír Prokeš" userId="c6190586-327c-4754-acfe-3cab059996b7" providerId="ADAL" clId="{9BED32F8-E5C6-41BB-8126-12C3CD3512D3}" dt="2024-03-14T21:16:11.923" v="231" actId="6549"/>
        <pc:sldMkLst>
          <pc:docMk/>
          <pc:sldMk cId="2775083669" sldId="368"/>
        </pc:sldMkLst>
        <pc:spChg chg="mod">
          <ac:chgData name="Lubomír Prokeš" userId="c6190586-327c-4754-acfe-3cab059996b7" providerId="ADAL" clId="{9BED32F8-E5C6-41BB-8126-12C3CD3512D3}" dt="2024-03-14T21:15:34.561" v="226" actId="2711"/>
          <ac:spMkLst>
            <pc:docMk/>
            <pc:sldMk cId="2775083669" sldId="368"/>
            <ac:spMk id="4" creationId="{00000000-0000-0000-0000-000000000000}"/>
          </ac:spMkLst>
        </pc:spChg>
        <pc:spChg chg="mod">
          <ac:chgData name="Lubomír Prokeš" userId="c6190586-327c-4754-acfe-3cab059996b7" providerId="ADAL" clId="{9BED32F8-E5C6-41BB-8126-12C3CD3512D3}" dt="2024-03-14T21:16:11.923" v="231" actId="6549"/>
          <ac:spMkLst>
            <pc:docMk/>
            <pc:sldMk cId="2775083669" sldId="368"/>
            <ac:spMk id="5" creationId="{EF005578-5B39-47C5-B6CA-4F3B08C38148}"/>
          </ac:spMkLst>
        </pc:spChg>
        <pc:spChg chg="mod">
          <ac:chgData name="Lubomír Prokeš" userId="c6190586-327c-4754-acfe-3cab059996b7" providerId="ADAL" clId="{9BED32F8-E5C6-41BB-8126-12C3CD3512D3}" dt="2024-03-14T21:15:34.561" v="226" actId="2711"/>
          <ac:spMkLst>
            <pc:docMk/>
            <pc:sldMk cId="2775083669" sldId="368"/>
            <ac:spMk id="7" creationId="{54739E93-F972-45B5-B551-EE3EF16F97BC}"/>
          </ac:spMkLst>
        </pc:spChg>
        <pc:spChg chg="mod">
          <ac:chgData name="Lubomír Prokeš" userId="c6190586-327c-4754-acfe-3cab059996b7" providerId="ADAL" clId="{9BED32F8-E5C6-41BB-8126-12C3CD3512D3}" dt="2024-03-14T21:15:34.561" v="226" actId="2711"/>
          <ac:spMkLst>
            <pc:docMk/>
            <pc:sldMk cId="2775083669" sldId="368"/>
            <ac:spMk id="10" creationId="{F4BE546E-4198-4541-BFED-6D5690C0CE7E}"/>
          </ac:spMkLst>
        </pc:spChg>
      </pc:sldChg>
      <pc:sldChg chg="modSp mod">
        <pc:chgData name="Lubomír Prokeš" userId="c6190586-327c-4754-acfe-3cab059996b7" providerId="ADAL" clId="{9BED32F8-E5C6-41BB-8126-12C3CD3512D3}" dt="2024-03-14T21:22:08.043" v="275" actId="115"/>
        <pc:sldMkLst>
          <pc:docMk/>
          <pc:sldMk cId="1718501934" sldId="369"/>
        </pc:sldMkLst>
        <pc:spChg chg="mod">
          <ac:chgData name="Lubomír Prokeš" userId="c6190586-327c-4754-acfe-3cab059996b7" providerId="ADAL" clId="{9BED32F8-E5C6-41BB-8126-12C3CD3512D3}" dt="2024-03-14T21:22:08.043" v="275" actId="115"/>
          <ac:spMkLst>
            <pc:docMk/>
            <pc:sldMk cId="1718501934" sldId="369"/>
            <ac:spMk id="4" creationId="{00000000-0000-0000-0000-000000000000}"/>
          </ac:spMkLst>
        </pc:spChg>
        <pc:picChg chg="mod">
          <ac:chgData name="Lubomír Prokeš" userId="c6190586-327c-4754-acfe-3cab059996b7" providerId="ADAL" clId="{9BED32F8-E5C6-41BB-8126-12C3CD3512D3}" dt="2024-03-14T21:21:08.961" v="270" actId="14100"/>
          <ac:picMkLst>
            <pc:docMk/>
            <pc:sldMk cId="1718501934" sldId="369"/>
            <ac:picMk id="3" creationId="{F16659D4-DD9A-480C-B750-072D81FDB6A5}"/>
          </ac:picMkLst>
        </pc:picChg>
      </pc:sldChg>
      <pc:sldChg chg="modSp mod">
        <pc:chgData name="Lubomír Prokeš" userId="c6190586-327c-4754-acfe-3cab059996b7" providerId="ADAL" clId="{9BED32F8-E5C6-41BB-8126-12C3CD3512D3}" dt="2024-03-14T21:22:48.281" v="281" actId="6549"/>
        <pc:sldMkLst>
          <pc:docMk/>
          <pc:sldMk cId="1406897893" sldId="370"/>
        </pc:sldMkLst>
        <pc:spChg chg="mod">
          <ac:chgData name="Lubomír Prokeš" userId="c6190586-327c-4754-acfe-3cab059996b7" providerId="ADAL" clId="{9BED32F8-E5C6-41BB-8126-12C3CD3512D3}" dt="2024-03-14T21:22:48.281" v="281" actId="6549"/>
          <ac:spMkLst>
            <pc:docMk/>
            <pc:sldMk cId="1406897893" sldId="370"/>
            <ac:spMk id="2" creationId="{00000000-0000-0000-0000-000000000000}"/>
          </ac:spMkLst>
        </pc:spChg>
      </pc:sldChg>
      <pc:sldChg chg="modSp mod">
        <pc:chgData name="Lubomír Prokeš" userId="c6190586-327c-4754-acfe-3cab059996b7" providerId="ADAL" clId="{9BED32F8-E5C6-41BB-8126-12C3CD3512D3}" dt="2024-03-14T21:24:02.578" v="303" actId="313"/>
        <pc:sldMkLst>
          <pc:docMk/>
          <pc:sldMk cId="1531983196" sldId="371"/>
        </pc:sldMkLst>
        <pc:spChg chg="mod">
          <ac:chgData name="Lubomír Prokeš" userId="c6190586-327c-4754-acfe-3cab059996b7" providerId="ADAL" clId="{9BED32F8-E5C6-41BB-8126-12C3CD3512D3}" dt="2024-03-14T21:24:02.578" v="303" actId="313"/>
          <ac:spMkLst>
            <pc:docMk/>
            <pc:sldMk cId="1531983196" sldId="371"/>
            <ac:spMk id="2" creationId="{00000000-0000-0000-0000-000000000000}"/>
          </ac:spMkLst>
        </pc:spChg>
      </pc:sldChg>
      <pc:sldChg chg="modSp mod">
        <pc:chgData name="Lubomír Prokeš" userId="c6190586-327c-4754-acfe-3cab059996b7" providerId="ADAL" clId="{9BED32F8-E5C6-41BB-8126-12C3CD3512D3}" dt="2024-03-14T21:24:16.385" v="304" actId="2711"/>
        <pc:sldMkLst>
          <pc:docMk/>
          <pc:sldMk cId="2592877767" sldId="372"/>
        </pc:sldMkLst>
        <pc:spChg chg="mod">
          <ac:chgData name="Lubomír Prokeš" userId="c6190586-327c-4754-acfe-3cab059996b7" providerId="ADAL" clId="{9BED32F8-E5C6-41BB-8126-12C3CD3512D3}" dt="2024-03-14T21:24:16.385" v="304" actId="2711"/>
          <ac:spMkLst>
            <pc:docMk/>
            <pc:sldMk cId="2592877767" sldId="372"/>
            <ac:spMk id="2" creationId="{00000000-0000-0000-0000-000000000000}"/>
          </ac:spMkLst>
        </pc:spChg>
      </pc:sldChg>
      <pc:sldChg chg="modSp mod">
        <pc:chgData name="Lubomír Prokeš" userId="c6190586-327c-4754-acfe-3cab059996b7" providerId="ADAL" clId="{9BED32F8-E5C6-41BB-8126-12C3CD3512D3}" dt="2024-03-14T21:24:25.687" v="305" actId="2711"/>
        <pc:sldMkLst>
          <pc:docMk/>
          <pc:sldMk cId="3621027379" sldId="373"/>
        </pc:sldMkLst>
        <pc:spChg chg="mod">
          <ac:chgData name="Lubomír Prokeš" userId="c6190586-327c-4754-acfe-3cab059996b7" providerId="ADAL" clId="{9BED32F8-E5C6-41BB-8126-12C3CD3512D3}" dt="2024-03-14T21:24:25.687" v="305" actId="2711"/>
          <ac:spMkLst>
            <pc:docMk/>
            <pc:sldMk cId="3621027379" sldId="373"/>
            <ac:spMk id="2" creationId="{00000000-0000-0000-0000-000000000000}"/>
          </ac:spMkLst>
        </pc:spChg>
      </pc:sldChg>
      <pc:sldChg chg="modSp mod">
        <pc:chgData name="Lubomír Prokeš" userId="c6190586-327c-4754-acfe-3cab059996b7" providerId="ADAL" clId="{9BED32F8-E5C6-41BB-8126-12C3CD3512D3}" dt="2024-03-14T21:29:16.498" v="331" actId="20577"/>
        <pc:sldMkLst>
          <pc:docMk/>
          <pc:sldMk cId="3674848070" sldId="374"/>
        </pc:sldMkLst>
        <pc:spChg chg="mod">
          <ac:chgData name="Lubomír Prokeš" userId="c6190586-327c-4754-acfe-3cab059996b7" providerId="ADAL" clId="{9BED32F8-E5C6-41BB-8126-12C3CD3512D3}" dt="2024-03-14T21:29:16.498" v="331" actId="20577"/>
          <ac:spMkLst>
            <pc:docMk/>
            <pc:sldMk cId="3674848070" sldId="374"/>
            <ac:spMk id="2" creationId="{00000000-0000-0000-0000-000000000000}"/>
          </ac:spMkLst>
        </pc:spChg>
        <pc:spChg chg="mod">
          <ac:chgData name="Lubomír Prokeš" userId="c6190586-327c-4754-acfe-3cab059996b7" providerId="ADAL" clId="{9BED32F8-E5C6-41BB-8126-12C3CD3512D3}" dt="2024-03-14T21:27:04.412" v="316" actId="1076"/>
          <ac:spMkLst>
            <pc:docMk/>
            <pc:sldMk cId="3674848070" sldId="374"/>
            <ac:spMk id="5" creationId="{317AD828-E11C-4B2A-85D7-48E073692F00}"/>
          </ac:spMkLst>
        </pc:spChg>
        <pc:picChg chg="mod">
          <ac:chgData name="Lubomír Prokeš" userId="c6190586-327c-4754-acfe-3cab059996b7" providerId="ADAL" clId="{9BED32F8-E5C6-41BB-8126-12C3CD3512D3}" dt="2024-03-14T21:27:01.677" v="315" actId="14100"/>
          <ac:picMkLst>
            <pc:docMk/>
            <pc:sldMk cId="3674848070" sldId="374"/>
            <ac:picMk id="10242" creationId="{48AB9338-40DE-4E58-99B8-92EB4EF6FEF3}"/>
          </ac:picMkLst>
        </pc:picChg>
      </pc:sldChg>
      <pc:sldChg chg="modSp mod">
        <pc:chgData name="Lubomír Prokeš" userId="c6190586-327c-4754-acfe-3cab059996b7" providerId="ADAL" clId="{9BED32F8-E5C6-41BB-8126-12C3CD3512D3}" dt="2024-03-14T21:30:13.390" v="337" actId="115"/>
        <pc:sldMkLst>
          <pc:docMk/>
          <pc:sldMk cId="214370237" sldId="375"/>
        </pc:sldMkLst>
        <pc:spChg chg="mod">
          <ac:chgData name="Lubomír Prokeš" userId="c6190586-327c-4754-acfe-3cab059996b7" providerId="ADAL" clId="{9BED32F8-E5C6-41BB-8126-12C3CD3512D3}" dt="2024-03-14T21:30:13.390" v="337" actId="115"/>
          <ac:spMkLst>
            <pc:docMk/>
            <pc:sldMk cId="214370237" sldId="375"/>
            <ac:spMk id="2" creationId="{00000000-0000-0000-0000-000000000000}"/>
          </ac:spMkLst>
        </pc:spChg>
        <pc:picChg chg="mod">
          <ac:chgData name="Lubomír Prokeš" userId="c6190586-327c-4754-acfe-3cab059996b7" providerId="ADAL" clId="{9BED32F8-E5C6-41BB-8126-12C3CD3512D3}" dt="2024-03-14T21:29:40.134" v="333" actId="1076"/>
          <ac:picMkLst>
            <pc:docMk/>
            <pc:sldMk cId="214370237" sldId="375"/>
            <ac:picMk id="1028" creationId="{00000000-0000-0000-0000-000000000000}"/>
          </ac:picMkLst>
        </pc:picChg>
        <pc:picChg chg="mod">
          <ac:chgData name="Lubomír Prokeš" userId="c6190586-327c-4754-acfe-3cab059996b7" providerId="ADAL" clId="{9BED32F8-E5C6-41BB-8126-12C3CD3512D3}" dt="2024-03-14T21:29:41.641" v="334" actId="1076"/>
          <ac:picMkLst>
            <pc:docMk/>
            <pc:sldMk cId="214370237" sldId="375"/>
            <ac:picMk id="1030" creationId="{00000000-0000-0000-0000-000000000000}"/>
          </ac:picMkLst>
        </pc:picChg>
        <pc:picChg chg="mod">
          <ac:chgData name="Lubomír Prokeš" userId="c6190586-327c-4754-acfe-3cab059996b7" providerId="ADAL" clId="{9BED32F8-E5C6-41BB-8126-12C3CD3512D3}" dt="2024-03-14T21:29:44.139" v="335" actId="1076"/>
          <ac:picMkLst>
            <pc:docMk/>
            <pc:sldMk cId="214370237" sldId="375"/>
            <ac:picMk id="1034" creationId="{00000000-0000-0000-0000-000000000000}"/>
          </ac:picMkLst>
        </pc:picChg>
      </pc:sldChg>
      <pc:sldChg chg="modSp mod">
        <pc:chgData name="Lubomír Prokeš" userId="c6190586-327c-4754-acfe-3cab059996b7" providerId="ADAL" clId="{9BED32F8-E5C6-41BB-8126-12C3CD3512D3}" dt="2024-03-14T21:31:35.900" v="341" actId="115"/>
        <pc:sldMkLst>
          <pc:docMk/>
          <pc:sldMk cId="2304219018" sldId="376"/>
        </pc:sldMkLst>
        <pc:spChg chg="mod">
          <ac:chgData name="Lubomír Prokeš" userId="c6190586-327c-4754-acfe-3cab059996b7" providerId="ADAL" clId="{9BED32F8-E5C6-41BB-8126-12C3CD3512D3}" dt="2024-03-14T21:31:35.900" v="341" actId="115"/>
          <ac:spMkLst>
            <pc:docMk/>
            <pc:sldMk cId="2304219018" sldId="376"/>
            <ac:spMk id="2" creationId="{00000000-0000-0000-0000-000000000000}"/>
          </ac:spMkLst>
        </pc:spChg>
      </pc:sldChg>
      <pc:sldChg chg="modSp mod">
        <pc:chgData name="Lubomír Prokeš" userId="c6190586-327c-4754-acfe-3cab059996b7" providerId="ADAL" clId="{9BED32F8-E5C6-41BB-8126-12C3CD3512D3}" dt="2024-03-14T21:31:51.871" v="342" actId="2711"/>
        <pc:sldMkLst>
          <pc:docMk/>
          <pc:sldMk cId="1403558195" sldId="377"/>
        </pc:sldMkLst>
        <pc:spChg chg="mod">
          <ac:chgData name="Lubomír Prokeš" userId="c6190586-327c-4754-acfe-3cab059996b7" providerId="ADAL" clId="{9BED32F8-E5C6-41BB-8126-12C3CD3512D3}" dt="2024-03-14T21:31:51.871" v="342" actId="2711"/>
          <ac:spMkLst>
            <pc:docMk/>
            <pc:sldMk cId="1403558195" sldId="377"/>
            <ac:spMk id="3" creationId="{00000000-0000-0000-0000-000000000000}"/>
          </ac:spMkLst>
        </pc:spChg>
        <pc:spChg chg="mod">
          <ac:chgData name="Lubomír Prokeš" userId="c6190586-327c-4754-acfe-3cab059996b7" providerId="ADAL" clId="{9BED32F8-E5C6-41BB-8126-12C3CD3512D3}" dt="2024-03-14T21:31:51.871" v="342" actId="2711"/>
          <ac:spMkLst>
            <pc:docMk/>
            <pc:sldMk cId="1403558195" sldId="377"/>
            <ac:spMk id="5" creationId="{283ACB83-B137-4E63-9C79-54CF0DE49247}"/>
          </ac:spMkLst>
        </pc:spChg>
        <pc:spChg chg="mod">
          <ac:chgData name="Lubomír Prokeš" userId="c6190586-327c-4754-acfe-3cab059996b7" providerId="ADAL" clId="{9BED32F8-E5C6-41BB-8126-12C3CD3512D3}" dt="2024-03-14T21:31:51.871" v="342" actId="2711"/>
          <ac:spMkLst>
            <pc:docMk/>
            <pc:sldMk cId="1403558195" sldId="377"/>
            <ac:spMk id="7" creationId="{D5BE6040-C219-409A-9872-F721891D7E7F}"/>
          </ac:spMkLst>
        </pc:spChg>
        <pc:spChg chg="mod">
          <ac:chgData name="Lubomír Prokeš" userId="c6190586-327c-4754-acfe-3cab059996b7" providerId="ADAL" clId="{9BED32F8-E5C6-41BB-8126-12C3CD3512D3}" dt="2024-03-14T21:31:51.871" v="342" actId="2711"/>
          <ac:spMkLst>
            <pc:docMk/>
            <pc:sldMk cId="1403558195" sldId="377"/>
            <ac:spMk id="9" creationId="{6907FADD-339E-438C-B3FE-F9FD9A659310}"/>
          </ac:spMkLst>
        </pc:spChg>
        <pc:spChg chg="mod">
          <ac:chgData name="Lubomír Prokeš" userId="c6190586-327c-4754-acfe-3cab059996b7" providerId="ADAL" clId="{9BED32F8-E5C6-41BB-8126-12C3CD3512D3}" dt="2024-03-14T21:31:51.871" v="342" actId="2711"/>
          <ac:spMkLst>
            <pc:docMk/>
            <pc:sldMk cId="1403558195" sldId="377"/>
            <ac:spMk id="13" creationId="{A9A67060-83F7-4A81-AF22-D709A8B32886}"/>
          </ac:spMkLst>
        </pc:spChg>
      </pc:sldChg>
      <pc:sldChg chg="modSp add mod">
        <pc:chgData name="Lubomír Prokeš" userId="c6190586-327c-4754-acfe-3cab059996b7" providerId="ADAL" clId="{9BED32F8-E5C6-41BB-8126-12C3CD3512D3}" dt="2024-03-14T21:35:55.125" v="365" actId="113"/>
        <pc:sldMkLst>
          <pc:docMk/>
          <pc:sldMk cId="4270209282" sldId="378"/>
        </pc:sldMkLst>
        <pc:spChg chg="mod">
          <ac:chgData name="Lubomír Prokeš" userId="c6190586-327c-4754-acfe-3cab059996b7" providerId="ADAL" clId="{9BED32F8-E5C6-41BB-8126-12C3CD3512D3}" dt="2024-03-14T21:35:55.125" v="365" actId="113"/>
          <ac:spMkLst>
            <pc:docMk/>
            <pc:sldMk cId="4270209282" sldId="378"/>
            <ac:spMk id="2" creationId="{00000000-0000-0000-0000-000000000000}"/>
          </ac:spMkLst>
        </pc:spChg>
      </pc:sldChg>
      <pc:sldChg chg="modSp add mod">
        <pc:chgData name="Lubomír Prokeš" userId="c6190586-327c-4754-acfe-3cab059996b7" providerId="ADAL" clId="{9BED32F8-E5C6-41BB-8126-12C3CD3512D3}" dt="2024-03-14T21:34:30.799" v="358" actId="113"/>
        <pc:sldMkLst>
          <pc:docMk/>
          <pc:sldMk cId="1997928144" sldId="379"/>
        </pc:sldMkLst>
        <pc:spChg chg="mod">
          <ac:chgData name="Lubomír Prokeš" userId="c6190586-327c-4754-acfe-3cab059996b7" providerId="ADAL" clId="{9BED32F8-E5C6-41BB-8126-12C3CD3512D3}" dt="2024-03-14T21:34:30.799" v="358" actId="113"/>
          <ac:spMkLst>
            <pc:docMk/>
            <pc:sldMk cId="1997928144" sldId="379"/>
            <ac:spMk id="2" creationId="{00000000-0000-0000-0000-000000000000}"/>
          </ac:spMkLst>
        </pc:spChg>
      </pc:sldChg>
      <pc:sldChg chg="modSp add mod">
        <pc:chgData name="Lubomír Prokeš" userId="c6190586-327c-4754-acfe-3cab059996b7" providerId="ADAL" clId="{9BED32F8-E5C6-41BB-8126-12C3CD3512D3}" dt="2024-03-14T21:36:22.898" v="368" actId="115"/>
        <pc:sldMkLst>
          <pc:docMk/>
          <pc:sldMk cId="1870354191" sldId="380"/>
        </pc:sldMkLst>
        <pc:spChg chg="mod">
          <ac:chgData name="Lubomír Prokeš" userId="c6190586-327c-4754-acfe-3cab059996b7" providerId="ADAL" clId="{9BED32F8-E5C6-41BB-8126-12C3CD3512D3}" dt="2024-03-14T21:36:22.898" v="368" actId="115"/>
          <ac:spMkLst>
            <pc:docMk/>
            <pc:sldMk cId="1870354191" sldId="380"/>
            <ac:spMk id="2" creationId="{00000000-0000-0000-0000-000000000000}"/>
          </ac:spMkLst>
        </pc:spChg>
      </pc:sldChg>
      <pc:sldChg chg="modSp add mod">
        <pc:chgData name="Lubomír Prokeš" userId="c6190586-327c-4754-acfe-3cab059996b7" providerId="ADAL" clId="{9BED32F8-E5C6-41BB-8126-12C3CD3512D3}" dt="2024-03-14T21:36:44.643" v="371" actId="14100"/>
        <pc:sldMkLst>
          <pc:docMk/>
          <pc:sldMk cId="1447136471" sldId="381"/>
        </pc:sldMkLst>
        <pc:spChg chg="mod">
          <ac:chgData name="Lubomír Prokeš" userId="c6190586-327c-4754-acfe-3cab059996b7" providerId="ADAL" clId="{9BED32F8-E5C6-41BB-8126-12C3CD3512D3}" dt="2024-03-14T21:36:44.643" v="371" actId="14100"/>
          <ac:spMkLst>
            <pc:docMk/>
            <pc:sldMk cId="1447136471" sldId="381"/>
            <ac:spMk id="2" creationId="{00000000-0000-0000-0000-000000000000}"/>
          </ac:spMkLst>
        </pc:spChg>
      </pc:sldChg>
      <pc:sldChg chg="modSp add mod">
        <pc:chgData name="Lubomír Prokeš" userId="c6190586-327c-4754-acfe-3cab059996b7" providerId="ADAL" clId="{9BED32F8-E5C6-41BB-8126-12C3CD3512D3}" dt="2024-03-14T21:38:45.931" v="391" actId="20577"/>
        <pc:sldMkLst>
          <pc:docMk/>
          <pc:sldMk cId="2490331010" sldId="382"/>
        </pc:sldMkLst>
        <pc:spChg chg="mod">
          <ac:chgData name="Lubomír Prokeš" userId="c6190586-327c-4754-acfe-3cab059996b7" providerId="ADAL" clId="{9BED32F8-E5C6-41BB-8126-12C3CD3512D3}" dt="2024-03-14T21:38:45.931" v="391" actId="20577"/>
          <ac:spMkLst>
            <pc:docMk/>
            <pc:sldMk cId="2490331010" sldId="382"/>
            <ac:spMk id="2" creationId="{00000000-0000-0000-0000-000000000000}"/>
          </ac:spMkLst>
        </pc:spChg>
      </pc:sldChg>
      <pc:sldChg chg="modSp add mod">
        <pc:chgData name="Lubomír Prokeš" userId="c6190586-327c-4754-acfe-3cab059996b7" providerId="ADAL" clId="{9BED32F8-E5C6-41BB-8126-12C3CD3512D3}" dt="2024-03-14T21:39:22.413" v="397" actId="1036"/>
        <pc:sldMkLst>
          <pc:docMk/>
          <pc:sldMk cId="2108619288" sldId="383"/>
        </pc:sldMkLst>
        <pc:spChg chg="mod">
          <ac:chgData name="Lubomír Prokeš" userId="c6190586-327c-4754-acfe-3cab059996b7" providerId="ADAL" clId="{9BED32F8-E5C6-41BB-8126-12C3CD3512D3}" dt="2024-03-14T21:39:09.661" v="393" actId="1076"/>
          <ac:spMkLst>
            <pc:docMk/>
            <pc:sldMk cId="2108619288" sldId="383"/>
            <ac:spMk id="3" creationId="{CC0BAB96-E4E9-427C-9D67-B1D0AF4B0D9A}"/>
          </ac:spMkLst>
        </pc:spChg>
        <pc:spChg chg="mod">
          <ac:chgData name="Lubomír Prokeš" userId="c6190586-327c-4754-acfe-3cab059996b7" providerId="ADAL" clId="{9BED32F8-E5C6-41BB-8126-12C3CD3512D3}" dt="2024-03-14T21:39:04.196" v="392" actId="2711"/>
          <ac:spMkLst>
            <pc:docMk/>
            <pc:sldMk cId="2108619288" sldId="383"/>
            <ac:spMk id="7" creationId="{F8B955BB-09D7-4A5E-8473-5011FD7B1966}"/>
          </ac:spMkLst>
        </pc:spChg>
        <pc:picChg chg="mod">
          <ac:chgData name="Lubomír Prokeš" userId="c6190586-327c-4754-acfe-3cab059996b7" providerId="ADAL" clId="{9BED32F8-E5C6-41BB-8126-12C3CD3512D3}" dt="2024-03-14T21:39:22.413" v="397" actId="1036"/>
          <ac:picMkLst>
            <pc:docMk/>
            <pc:sldMk cId="2108619288" sldId="383"/>
            <ac:picMk id="6" creationId="{23DBF6C2-BD91-477F-ADA5-E96156A30877}"/>
          </ac:picMkLst>
        </pc:picChg>
        <pc:picChg chg="mod">
          <ac:chgData name="Lubomír Prokeš" userId="c6190586-327c-4754-acfe-3cab059996b7" providerId="ADAL" clId="{9BED32F8-E5C6-41BB-8126-12C3CD3512D3}" dt="2024-03-14T21:39:19.020" v="395" actId="1076"/>
          <ac:picMkLst>
            <pc:docMk/>
            <pc:sldMk cId="2108619288" sldId="383"/>
            <ac:picMk id="2050" creationId="{02B78618-B8D9-4FB1-8D7C-71FDFA7981C3}"/>
          </ac:picMkLst>
        </pc:picChg>
      </pc:sldChg>
      <pc:sldChg chg="modSp add mod">
        <pc:chgData name="Lubomír Prokeš" userId="c6190586-327c-4754-acfe-3cab059996b7" providerId="ADAL" clId="{9BED32F8-E5C6-41BB-8126-12C3CD3512D3}" dt="2024-03-14T21:41:49.867" v="412" actId="115"/>
        <pc:sldMkLst>
          <pc:docMk/>
          <pc:sldMk cId="3644038595" sldId="384"/>
        </pc:sldMkLst>
        <pc:spChg chg="mod">
          <ac:chgData name="Lubomír Prokeš" userId="c6190586-327c-4754-acfe-3cab059996b7" providerId="ADAL" clId="{9BED32F8-E5C6-41BB-8126-12C3CD3512D3}" dt="2024-03-14T21:41:49.867" v="412" actId="115"/>
          <ac:spMkLst>
            <pc:docMk/>
            <pc:sldMk cId="3644038595" sldId="384"/>
            <ac:spMk id="4" creationId="{00000000-0000-0000-0000-000000000000}"/>
          </ac:spMkLst>
        </pc:spChg>
      </pc:sldChg>
      <pc:sldChg chg="modSp mod">
        <pc:chgData name="Lubomír Prokeš" userId="c6190586-327c-4754-acfe-3cab059996b7" providerId="ADAL" clId="{9BED32F8-E5C6-41BB-8126-12C3CD3512D3}" dt="2024-03-14T21:14:38.405" v="223" actId="2711"/>
        <pc:sldMkLst>
          <pc:docMk/>
          <pc:sldMk cId="4044220501" sldId="398"/>
        </pc:sldMkLst>
        <pc:spChg chg="mod">
          <ac:chgData name="Lubomír Prokeš" userId="c6190586-327c-4754-acfe-3cab059996b7" providerId="ADAL" clId="{9BED32F8-E5C6-41BB-8126-12C3CD3512D3}" dt="2024-03-14T21:14:31.435" v="222" actId="2711"/>
          <ac:spMkLst>
            <pc:docMk/>
            <pc:sldMk cId="4044220501" sldId="398"/>
            <ac:spMk id="10" creationId="{85B6EC25-41BF-4A9E-9C29-959021802DCC}"/>
          </ac:spMkLst>
        </pc:spChg>
        <pc:spChg chg="mod">
          <ac:chgData name="Lubomír Prokeš" userId="c6190586-327c-4754-acfe-3cab059996b7" providerId="ADAL" clId="{9BED32F8-E5C6-41BB-8126-12C3CD3512D3}" dt="2024-03-14T21:14:38.405" v="223" actId="2711"/>
          <ac:spMkLst>
            <pc:docMk/>
            <pc:sldMk cId="4044220501" sldId="398"/>
            <ac:spMk id="11" creationId="{E311A081-78BA-4DC0-A658-C2929C57E18B}"/>
          </ac:spMkLst>
        </pc:spChg>
      </pc:sldChg>
      <pc:sldChg chg="add del">
        <pc:chgData name="Lubomír Prokeš" userId="c6190586-327c-4754-acfe-3cab059996b7" providerId="ADAL" clId="{9BED32F8-E5C6-41BB-8126-12C3CD3512D3}" dt="2024-03-08T11:45:30.335" v="1"/>
        <pc:sldMkLst>
          <pc:docMk/>
          <pc:sldMk cId="3562596648" sldId="404"/>
        </pc:sldMkLst>
      </pc:sldChg>
      <pc:sldChg chg="add del">
        <pc:chgData name="Lubomír Prokeš" userId="c6190586-327c-4754-acfe-3cab059996b7" providerId="ADAL" clId="{9BED32F8-E5C6-41BB-8126-12C3CD3512D3}" dt="2024-03-08T11:45:51.861" v="3"/>
        <pc:sldMkLst>
          <pc:docMk/>
          <pc:sldMk cId="4225716136" sldId="404"/>
        </pc:sldMkLst>
      </pc:sldChg>
      <pc:sldChg chg="add del">
        <pc:chgData name="Lubomír Prokeš" userId="c6190586-327c-4754-acfe-3cab059996b7" providerId="ADAL" clId="{9BED32F8-E5C6-41BB-8126-12C3CD3512D3}" dt="2024-03-08T11:45:30.335" v="1"/>
        <pc:sldMkLst>
          <pc:docMk/>
          <pc:sldMk cId="807696533" sldId="405"/>
        </pc:sldMkLst>
      </pc:sldChg>
      <pc:sldChg chg="add del">
        <pc:chgData name="Lubomír Prokeš" userId="c6190586-327c-4754-acfe-3cab059996b7" providerId="ADAL" clId="{9BED32F8-E5C6-41BB-8126-12C3CD3512D3}" dt="2024-03-08T11:45:51.861" v="3"/>
        <pc:sldMkLst>
          <pc:docMk/>
          <pc:sldMk cId="4056390572" sldId="405"/>
        </pc:sldMkLst>
      </pc:sldChg>
      <pc:sldChg chg="add del">
        <pc:chgData name="Lubomír Prokeš" userId="c6190586-327c-4754-acfe-3cab059996b7" providerId="ADAL" clId="{9BED32F8-E5C6-41BB-8126-12C3CD3512D3}" dt="2024-03-08T11:45:51.861" v="3"/>
        <pc:sldMkLst>
          <pc:docMk/>
          <pc:sldMk cId="3525961544" sldId="498"/>
        </pc:sldMkLst>
      </pc:sldChg>
      <pc:sldChg chg="add del">
        <pc:chgData name="Lubomír Prokeš" userId="c6190586-327c-4754-acfe-3cab059996b7" providerId="ADAL" clId="{9BED32F8-E5C6-41BB-8126-12C3CD3512D3}" dt="2024-03-08T11:45:30.335" v="1"/>
        <pc:sldMkLst>
          <pc:docMk/>
          <pc:sldMk cId="3829135339" sldId="498"/>
        </pc:sldMkLst>
      </pc:sldChg>
      <pc:sldChg chg="add del">
        <pc:chgData name="Lubomír Prokeš" userId="c6190586-327c-4754-acfe-3cab059996b7" providerId="ADAL" clId="{9BED32F8-E5C6-41BB-8126-12C3CD3512D3}" dt="2024-03-08T11:45:30.335" v="1"/>
        <pc:sldMkLst>
          <pc:docMk/>
          <pc:sldMk cId="2298073180" sldId="500"/>
        </pc:sldMkLst>
      </pc:sldChg>
      <pc:sldChg chg="add del">
        <pc:chgData name="Lubomír Prokeš" userId="c6190586-327c-4754-acfe-3cab059996b7" providerId="ADAL" clId="{9BED32F8-E5C6-41BB-8126-12C3CD3512D3}" dt="2024-03-08T11:45:51.861" v="3"/>
        <pc:sldMkLst>
          <pc:docMk/>
          <pc:sldMk cId="3504192493" sldId="500"/>
        </pc:sldMkLst>
      </pc:sldChg>
      <pc:sldChg chg="add del">
        <pc:chgData name="Lubomír Prokeš" userId="c6190586-327c-4754-acfe-3cab059996b7" providerId="ADAL" clId="{9BED32F8-E5C6-41BB-8126-12C3CD3512D3}" dt="2024-03-08T11:45:51.861" v="3"/>
        <pc:sldMkLst>
          <pc:docMk/>
          <pc:sldMk cId="2924010136" sldId="501"/>
        </pc:sldMkLst>
      </pc:sldChg>
      <pc:sldChg chg="add del">
        <pc:chgData name="Lubomír Prokeš" userId="c6190586-327c-4754-acfe-3cab059996b7" providerId="ADAL" clId="{9BED32F8-E5C6-41BB-8126-12C3CD3512D3}" dt="2024-03-08T11:45:30.335" v="1"/>
        <pc:sldMkLst>
          <pc:docMk/>
          <pc:sldMk cId="3325888973" sldId="501"/>
        </pc:sldMkLst>
      </pc:sldChg>
      <pc:sldChg chg="add del">
        <pc:chgData name="Lubomír Prokeš" userId="c6190586-327c-4754-acfe-3cab059996b7" providerId="ADAL" clId="{9BED32F8-E5C6-41BB-8126-12C3CD3512D3}" dt="2024-03-08T11:45:30.335" v="1"/>
        <pc:sldMkLst>
          <pc:docMk/>
          <pc:sldMk cId="184866914" sldId="502"/>
        </pc:sldMkLst>
      </pc:sldChg>
      <pc:sldChg chg="add del">
        <pc:chgData name="Lubomír Prokeš" userId="c6190586-327c-4754-acfe-3cab059996b7" providerId="ADAL" clId="{9BED32F8-E5C6-41BB-8126-12C3CD3512D3}" dt="2024-03-08T11:45:51.861" v="3"/>
        <pc:sldMkLst>
          <pc:docMk/>
          <pc:sldMk cId="2445956070" sldId="502"/>
        </pc:sldMkLst>
      </pc:sldChg>
      <pc:sldChg chg="modSp mod">
        <pc:chgData name="Lubomír Prokeš" userId="c6190586-327c-4754-acfe-3cab059996b7" providerId="ADAL" clId="{9BED32F8-E5C6-41BB-8126-12C3CD3512D3}" dt="2024-03-14T21:10:54.946" v="192" actId="2711"/>
        <pc:sldMkLst>
          <pc:docMk/>
          <pc:sldMk cId="4219182139" sldId="507"/>
        </pc:sldMkLst>
        <pc:spChg chg="mod">
          <ac:chgData name="Lubomír Prokeš" userId="c6190586-327c-4754-acfe-3cab059996b7" providerId="ADAL" clId="{9BED32F8-E5C6-41BB-8126-12C3CD3512D3}" dt="2024-03-14T21:10:28.654" v="191" actId="14100"/>
          <ac:spMkLst>
            <pc:docMk/>
            <pc:sldMk cId="4219182139" sldId="507"/>
            <ac:spMk id="3" creationId="{F2C49082-A060-46B7-9EA9-7E7CC5DF868E}"/>
          </ac:spMkLst>
        </pc:spChg>
        <pc:spChg chg="mod">
          <ac:chgData name="Lubomír Prokeš" userId="c6190586-327c-4754-acfe-3cab059996b7" providerId="ADAL" clId="{9BED32F8-E5C6-41BB-8126-12C3CD3512D3}" dt="2024-03-14T21:10:54.946" v="192" actId="2711"/>
          <ac:spMkLst>
            <pc:docMk/>
            <pc:sldMk cId="4219182139" sldId="507"/>
            <ac:spMk id="6" creationId="{63402C5A-3DDB-498D-9F30-F541BC450F99}"/>
          </ac:spMkLst>
        </pc:spChg>
        <pc:spChg chg="mod">
          <ac:chgData name="Lubomír Prokeš" userId="c6190586-327c-4754-acfe-3cab059996b7" providerId="ADAL" clId="{9BED32F8-E5C6-41BB-8126-12C3CD3512D3}" dt="2024-03-14T21:10:54.946" v="192" actId="2711"/>
          <ac:spMkLst>
            <pc:docMk/>
            <pc:sldMk cId="4219182139" sldId="507"/>
            <ac:spMk id="8" creationId="{AC85C026-4052-4A39-A349-6AC89D5BA478}"/>
          </ac:spMkLst>
        </pc:spChg>
        <pc:spChg chg="mod">
          <ac:chgData name="Lubomír Prokeš" userId="c6190586-327c-4754-acfe-3cab059996b7" providerId="ADAL" clId="{9BED32F8-E5C6-41BB-8126-12C3CD3512D3}" dt="2024-03-14T21:10:54.946" v="192" actId="2711"/>
          <ac:spMkLst>
            <pc:docMk/>
            <pc:sldMk cId="4219182139" sldId="507"/>
            <ac:spMk id="10" creationId="{688164F5-64E3-48FC-8E54-378C36FBB1A1}"/>
          </ac:spMkLst>
        </pc:spChg>
        <pc:spChg chg="mod">
          <ac:chgData name="Lubomír Prokeš" userId="c6190586-327c-4754-acfe-3cab059996b7" providerId="ADAL" clId="{9BED32F8-E5C6-41BB-8126-12C3CD3512D3}" dt="2024-03-14T21:10:54.946" v="192" actId="2711"/>
          <ac:spMkLst>
            <pc:docMk/>
            <pc:sldMk cId="4219182139" sldId="507"/>
            <ac:spMk id="13" creationId="{A9123119-7D53-4F76-8703-205A78BB0B2A}"/>
          </ac:spMkLst>
        </pc:spChg>
      </pc:sldChg>
      <pc:sldChg chg="modSp mod">
        <pc:chgData name="Lubomír Prokeš" userId="c6190586-327c-4754-acfe-3cab059996b7" providerId="ADAL" clId="{9BED32F8-E5C6-41BB-8126-12C3CD3512D3}" dt="2024-03-14T21:03:30.552" v="124" actId="115"/>
        <pc:sldMkLst>
          <pc:docMk/>
          <pc:sldMk cId="4126946396" sldId="508"/>
        </pc:sldMkLst>
        <pc:spChg chg="mod">
          <ac:chgData name="Lubomír Prokeš" userId="c6190586-327c-4754-acfe-3cab059996b7" providerId="ADAL" clId="{9BED32F8-E5C6-41BB-8126-12C3CD3512D3}" dt="2024-03-14T21:02:56.414" v="119" actId="115"/>
          <ac:spMkLst>
            <pc:docMk/>
            <pc:sldMk cId="4126946396" sldId="508"/>
            <ac:spMk id="2" creationId="{00000000-0000-0000-0000-000000000000}"/>
          </ac:spMkLst>
        </pc:spChg>
        <pc:spChg chg="mod">
          <ac:chgData name="Lubomír Prokeš" userId="c6190586-327c-4754-acfe-3cab059996b7" providerId="ADAL" clId="{9BED32F8-E5C6-41BB-8126-12C3CD3512D3}" dt="2024-03-14T21:03:10.375" v="121" actId="115"/>
          <ac:spMkLst>
            <pc:docMk/>
            <pc:sldMk cId="4126946396" sldId="508"/>
            <ac:spMk id="7" creationId="{B7273A3E-09D4-4306-BEE5-8FE92020796E}"/>
          </ac:spMkLst>
        </pc:spChg>
        <pc:spChg chg="mod">
          <ac:chgData name="Lubomír Prokeš" userId="c6190586-327c-4754-acfe-3cab059996b7" providerId="ADAL" clId="{9BED32F8-E5C6-41BB-8126-12C3CD3512D3}" dt="2024-03-14T21:03:30.552" v="124" actId="115"/>
          <ac:spMkLst>
            <pc:docMk/>
            <pc:sldMk cId="4126946396" sldId="508"/>
            <ac:spMk id="9" creationId="{F0C553DD-D551-40DA-A9D5-FE6B3C2D98B3}"/>
          </ac:spMkLst>
        </pc:spChg>
      </pc:sldChg>
      <pc:sldChg chg="modSp mod">
        <pc:chgData name="Lubomír Prokeš" userId="c6190586-327c-4754-acfe-3cab059996b7" providerId="ADAL" clId="{9BED32F8-E5C6-41BB-8126-12C3CD3512D3}" dt="2024-03-14T21:04:25.009" v="130" actId="1036"/>
        <pc:sldMkLst>
          <pc:docMk/>
          <pc:sldMk cId="1128689794" sldId="509"/>
        </pc:sldMkLst>
        <pc:spChg chg="mod">
          <ac:chgData name="Lubomír Prokeš" userId="c6190586-327c-4754-acfe-3cab059996b7" providerId="ADAL" clId="{9BED32F8-E5C6-41BB-8126-12C3CD3512D3}" dt="2024-03-14T21:03:47.561" v="126" actId="115"/>
          <ac:spMkLst>
            <pc:docMk/>
            <pc:sldMk cId="1128689794" sldId="509"/>
            <ac:spMk id="2" creationId="{00000000-0000-0000-0000-000000000000}"/>
          </ac:spMkLst>
        </pc:spChg>
        <pc:spChg chg="mod">
          <ac:chgData name="Lubomír Prokeš" userId="c6190586-327c-4754-acfe-3cab059996b7" providerId="ADAL" clId="{9BED32F8-E5C6-41BB-8126-12C3CD3512D3}" dt="2024-03-14T21:04:03.229" v="128" actId="115"/>
          <ac:spMkLst>
            <pc:docMk/>
            <pc:sldMk cId="1128689794" sldId="509"/>
            <ac:spMk id="9" creationId="{9DD85E4C-99D9-44B2-851F-E9C548EF32EC}"/>
          </ac:spMkLst>
        </pc:spChg>
        <pc:spChg chg="mod">
          <ac:chgData name="Lubomír Prokeš" userId="c6190586-327c-4754-acfe-3cab059996b7" providerId="ADAL" clId="{9BED32F8-E5C6-41BB-8126-12C3CD3512D3}" dt="2024-03-14T21:04:25.009" v="130" actId="1036"/>
          <ac:spMkLst>
            <pc:docMk/>
            <pc:sldMk cId="1128689794" sldId="509"/>
            <ac:spMk id="11" creationId="{D7465276-4D18-4C0B-BC16-23855789B4AD}"/>
          </ac:spMkLst>
        </pc:spChg>
      </pc:sldChg>
      <pc:sldChg chg="modSp mod">
        <pc:chgData name="Lubomír Prokeš" userId="c6190586-327c-4754-acfe-3cab059996b7" providerId="ADAL" clId="{9BED32F8-E5C6-41BB-8126-12C3CD3512D3}" dt="2024-03-14T21:16:23.596" v="232" actId="255"/>
        <pc:sldMkLst>
          <pc:docMk/>
          <pc:sldMk cId="948676946" sldId="510"/>
        </pc:sldMkLst>
        <pc:spChg chg="mod">
          <ac:chgData name="Lubomír Prokeš" userId="c6190586-327c-4754-acfe-3cab059996b7" providerId="ADAL" clId="{9BED32F8-E5C6-41BB-8126-12C3CD3512D3}" dt="2024-03-14T21:16:23.596" v="232" actId="255"/>
          <ac:spMkLst>
            <pc:docMk/>
            <pc:sldMk cId="948676946" sldId="510"/>
            <ac:spMk id="2" creationId="{3539D2A2-4E3D-41B1-9608-46FBD672C33F}"/>
          </ac:spMkLst>
        </pc:spChg>
      </pc:sldChg>
      <pc:sldChg chg="modSp mod">
        <pc:chgData name="Lubomír Prokeš" userId="c6190586-327c-4754-acfe-3cab059996b7" providerId="ADAL" clId="{9BED32F8-E5C6-41BB-8126-12C3CD3512D3}" dt="2024-03-14T21:19:31.587" v="260" actId="115"/>
        <pc:sldMkLst>
          <pc:docMk/>
          <pc:sldMk cId="3584096066" sldId="511"/>
        </pc:sldMkLst>
        <pc:spChg chg="mod">
          <ac:chgData name="Lubomír Prokeš" userId="c6190586-327c-4754-acfe-3cab059996b7" providerId="ADAL" clId="{9BED32F8-E5C6-41BB-8126-12C3CD3512D3}" dt="2024-03-14T21:19:31.587" v="260" actId="115"/>
          <ac:spMkLst>
            <pc:docMk/>
            <pc:sldMk cId="3584096066" sldId="511"/>
            <ac:spMk id="2" creationId="{00000000-0000-0000-0000-000000000000}"/>
          </ac:spMkLst>
        </pc:spChg>
      </pc:sldChg>
      <pc:sldChg chg="modSp add mod">
        <pc:chgData name="Lubomír Prokeš" userId="c6190586-327c-4754-acfe-3cab059996b7" providerId="ADAL" clId="{9BED32F8-E5C6-41BB-8126-12C3CD3512D3}" dt="2024-03-14T21:32:26.843" v="345" actId="2711"/>
        <pc:sldMkLst>
          <pc:docMk/>
          <pc:sldMk cId="707321931" sldId="512"/>
        </pc:sldMkLst>
        <pc:spChg chg="mod">
          <ac:chgData name="Lubomír Prokeš" userId="c6190586-327c-4754-acfe-3cab059996b7" providerId="ADAL" clId="{9BED32F8-E5C6-41BB-8126-12C3CD3512D3}" dt="2024-03-14T21:32:26.843" v="345" actId="2711"/>
          <ac:spMkLst>
            <pc:docMk/>
            <pc:sldMk cId="707321931" sldId="512"/>
            <ac:spMk id="2" creationId="{3539D2A2-4E3D-41B1-9608-46FBD672C33F}"/>
          </ac:spMkLst>
        </pc:spChg>
      </pc:sldChg>
      <pc:sldChg chg="modSp add mod">
        <pc:chgData name="Lubomír Prokeš" userId="c6190586-327c-4754-acfe-3cab059996b7" providerId="ADAL" clId="{9BED32F8-E5C6-41BB-8126-12C3CD3512D3}" dt="2024-03-14T21:40:44.272" v="407" actId="14100"/>
        <pc:sldMkLst>
          <pc:docMk/>
          <pc:sldMk cId="2647357846" sldId="513"/>
        </pc:sldMkLst>
        <pc:spChg chg="mod">
          <ac:chgData name="Lubomír Prokeš" userId="c6190586-327c-4754-acfe-3cab059996b7" providerId="ADAL" clId="{9BED32F8-E5C6-41BB-8126-12C3CD3512D3}" dt="2024-03-14T21:40:44.272" v="407" actId="14100"/>
          <ac:spMkLst>
            <pc:docMk/>
            <pc:sldMk cId="2647357846" sldId="513"/>
            <ac:spMk id="2" creationId="{00000000-0000-0000-0000-000000000000}"/>
          </ac:spMkLst>
        </pc:spChg>
        <pc:spChg chg="mod">
          <ac:chgData name="Lubomír Prokeš" userId="c6190586-327c-4754-acfe-3cab059996b7" providerId="ADAL" clId="{9BED32F8-E5C6-41BB-8126-12C3CD3512D3}" dt="2024-03-14T21:40:38.384" v="406" actId="1076"/>
          <ac:spMkLst>
            <pc:docMk/>
            <pc:sldMk cId="2647357846" sldId="513"/>
            <ac:spMk id="5" creationId="{15F11D8B-401B-48EC-B89C-A89EA858CB5F}"/>
          </ac:spMkLst>
        </pc:spChg>
        <pc:picChg chg="mod">
          <ac:chgData name="Lubomír Prokeš" userId="c6190586-327c-4754-acfe-3cab059996b7" providerId="ADAL" clId="{9BED32F8-E5C6-41BB-8126-12C3CD3512D3}" dt="2024-03-14T21:40:10.041" v="402" actId="1076"/>
          <ac:picMkLst>
            <pc:docMk/>
            <pc:sldMk cId="2647357846" sldId="513"/>
            <ac:picMk id="3075" creationId="{00000000-0000-0000-0000-000000000000}"/>
          </ac:picMkLst>
        </pc:picChg>
      </pc:sldChg>
      <pc:sldChg chg="modSp add mod">
        <pc:chgData name="Lubomír Prokeš" userId="c6190586-327c-4754-acfe-3cab059996b7" providerId="ADAL" clId="{9BED32F8-E5C6-41BB-8126-12C3CD3512D3}" dt="2024-03-14T21:44:09.197" v="425" actId="1076"/>
        <pc:sldMkLst>
          <pc:docMk/>
          <pc:sldMk cId="2683149478" sldId="514"/>
        </pc:sldMkLst>
        <pc:spChg chg="mod">
          <ac:chgData name="Lubomír Prokeš" userId="c6190586-327c-4754-acfe-3cab059996b7" providerId="ADAL" clId="{9BED32F8-E5C6-41BB-8126-12C3CD3512D3}" dt="2024-03-14T21:44:09.197" v="425" actId="1076"/>
          <ac:spMkLst>
            <pc:docMk/>
            <pc:sldMk cId="2683149478" sldId="514"/>
            <ac:spMk id="2" creationId="{00000000-0000-0000-0000-000000000000}"/>
          </ac:spMkLst>
        </pc:spChg>
      </pc:sldChg>
      <pc:sldChg chg="modSp add mod">
        <pc:chgData name="Lubomír Prokeš" userId="c6190586-327c-4754-acfe-3cab059996b7" providerId="ADAL" clId="{9BED32F8-E5C6-41BB-8126-12C3CD3512D3}" dt="2024-03-14T21:45:17.927" v="435" actId="115"/>
        <pc:sldMkLst>
          <pc:docMk/>
          <pc:sldMk cId="3838832387" sldId="515"/>
        </pc:sldMkLst>
        <pc:spChg chg="mod">
          <ac:chgData name="Lubomír Prokeš" userId="c6190586-327c-4754-acfe-3cab059996b7" providerId="ADAL" clId="{9BED32F8-E5C6-41BB-8126-12C3CD3512D3}" dt="2024-03-14T21:45:17.927" v="435" actId="115"/>
          <ac:spMkLst>
            <pc:docMk/>
            <pc:sldMk cId="3838832387" sldId="515"/>
            <ac:spMk id="2" creationId="{00000000-0000-0000-0000-000000000000}"/>
          </ac:spMkLst>
        </pc:spChg>
      </pc:sldChg>
      <pc:sldChg chg="modSp add mod">
        <pc:chgData name="Lubomír Prokeš" userId="c6190586-327c-4754-acfe-3cab059996b7" providerId="ADAL" clId="{9BED32F8-E5C6-41BB-8126-12C3CD3512D3}" dt="2024-03-14T21:45:40.815" v="441" actId="20577"/>
        <pc:sldMkLst>
          <pc:docMk/>
          <pc:sldMk cId="1607113997" sldId="516"/>
        </pc:sldMkLst>
        <pc:spChg chg="mod">
          <ac:chgData name="Lubomír Prokeš" userId="c6190586-327c-4754-acfe-3cab059996b7" providerId="ADAL" clId="{9BED32F8-E5C6-41BB-8126-12C3CD3512D3}" dt="2024-03-14T21:45:40.815" v="441" actId="20577"/>
          <ac:spMkLst>
            <pc:docMk/>
            <pc:sldMk cId="1607113997" sldId="516"/>
            <ac:spMk id="2" creationId="{00000000-0000-0000-0000-000000000000}"/>
          </ac:spMkLst>
        </pc:spChg>
      </pc:sldChg>
      <pc:sldChg chg="modSp add mod">
        <pc:chgData name="Lubomír Prokeš" userId="c6190586-327c-4754-acfe-3cab059996b7" providerId="ADAL" clId="{9BED32F8-E5C6-41BB-8126-12C3CD3512D3}" dt="2024-03-14T21:46:20.280" v="446" actId="2711"/>
        <pc:sldMkLst>
          <pc:docMk/>
          <pc:sldMk cId="208849234" sldId="517"/>
        </pc:sldMkLst>
        <pc:spChg chg="mod">
          <ac:chgData name="Lubomír Prokeš" userId="c6190586-327c-4754-acfe-3cab059996b7" providerId="ADAL" clId="{9BED32F8-E5C6-41BB-8126-12C3CD3512D3}" dt="2024-03-14T21:46:20.280" v="446" actId="2711"/>
          <ac:spMkLst>
            <pc:docMk/>
            <pc:sldMk cId="208849234" sldId="517"/>
            <ac:spMk id="2" creationId="{3539D2A2-4E3D-41B1-9608-46FBD672C33F}"/>
          </ac:spMkLst>
        </pc:spChg>
      </pc:sldChg>
      <pc:sldChg chg="modSp add mod">
        <pc:chgData name="Lubomír Prokeš" userId="c6190586-327c-4754-acfe-3cab059996b7" providerId="ADAL" clId="{9BED32F8-E5C6-41BB-8126-12C3CD3512D3}" dt="2024-03-14T21:47:03.588" v="451" actId="115"/>
        <pc:sldMkLst>
          <pc:docMk/>
          <pc:sldMk cId="3014948124" sldId="518"/>
        </pc:sldMkLst>
        <pc:spChg chg="mod">
          <ac:chgData name="Lubomír Prokeš" userId="c6190586-327c-4754-acfe-3cab059996b7" providerId="ADAL" clId="{9BED32F8-E5C6-41BB-8126-12C3CD3512D3}" dt="2024-03-14T21:47:03.588" v="451" actId="115"/>
          <ac:spMkLst>
            <pc:docMk/>
            <pc:sldMk cId="3014948124" sldId="518"/>
            <ac:spMk id="2" creationId="{00000000-0000-0000-0000-000000000000}"/>
          </ac:spMkLst>
        </pc:spChg>
      </pc:sldChg>
      <pc:sldChg chg="modSp add mod">
        <pc:chgData name="Lubomír Prokeš" userId="c6190586-327c-4754-acfe-3cab059996b7" providerId="ADAL" clId="{9BED32F8-E5C6-41BB-8126-12C3CD3512D3}" dt="2024-03-14T21:47:48.069" v="454" actId="113"/>
        <pc:sldMkLst>
          <pc:docMk/>
          <pc:sldMk cId="2950198901" sldId="519"/>
        </pc:sldMkLst>
        <pc:spChg chg="mod">
          <ac:chgData name="Lubomír Prokeš" userId="c6190586-327c-4754-acfe-3cab059996b7" providerId="ADAL" clId="{9BED32F8-E5C6-41BB-8126-12C3CD3512D3}" dt="2024-03-14T21:47:48.069" v="454" actId="113"/>
          <ac:spMkLst>
            <pc:docMk/>
            <pc:sldMk cId="2950198901" sldId="519"/>
            <ac:spMk id="2" creationId="{00000000-0000-0000-0000-000000000000}"/>
          </ac:spMkLst>
        </pc:spChg>
      </pc:sldChg>
      <pc:sldChg chg="modSp add mod">
        <pc:chgData name="Lubomír Prokeš" userId="c6190586-327c-4754-acfe-3cab059996b7" providerId="ADAL" clId="{9BED32F8-E5C6-41BB-8126-12C3CD3512D3}" dt="2024-03-14T21:48:12.176" v="455" actId="2711"/>
        <pc:sldMkLst>
          <pc:docMk/>
          <pc:sldMk cId="1258285198" sldId="520"/>
        </pc:sldMkLst>
        <pc:spChg chg="mod">
          <ac:chgData name="Lubomír Prokeš" userId="c6190586-327c-4754-acfe-3cab059996b7" providerId="ADAL" clId="{9BED32F8-E5C6-41BB-8126-12C3CD3512D3}" dt="2024-03-14T21:48:12.176" v="455" actId="2711"/>
          <ac:spMkLst>
            <pc:docMk/>
            <pc:sldMk cId="1258285198" sldId="520"/>
            <ac:spMk id="2" creationId="{00000000-0000-0000-0000-000000000000}"/>
          </ac:spMkLst>
        </pc:spChg>
      </pc:sldChg>
      <pc:sldChg chg="add">
        <pc:chgData name="Lubomír Prokeš" userId="c6190586-327c-4754-acfe-3cab059996b7" providerId="ADAL" clId="{9BED32F8-E5C6-41BB-8126-12C3CD3512D3}" dt="2024-03-08T11:46:15.561" v="4"/>
        <pc:sldMkLst>
          <pc:docMk/>
          <pc:sldMk cId="4172001452" sldId="521"/>
        </pc:sldMkLst>
      </pc:sldChg>
      <pc:sldChg chg="modSp add mod">
        <pc:chgData name="Lubomír Prokeš" userId="c6190586-327c-4754-acfe-3cab059996b7" providerId="ADAL" clId="{9BED32F8-E5C6-41BB-8126-12C3CD3512D3}" dt="2024-03-14T21:51:16.529" v="474" actId="27636"/>
        <pc:sldMkLst>
          <pc:docMk/>
          <pc:sldMk cId="3943785952" sldId="741"/>
        </pc:sldMkLst>
        <pc:spChg chg="mod">
          <ac:chgData name="Lubomír Prokeš" userId="c6190586-327c-4754-acfe-3cab059996b7" providerId="ADAL" clId="{9BED32F8-E5C6-41BB-8126-12C3CD3512D3}" dt="2024-03-14T21:51:16.529" v="474" actId="27636"/>
          <ac:spMkLst>
            <pc:docMk/>
            <pc:sldMk cId="3943785952" sldId="741"/>
            <ac:spMk id="2" creationId="{00000000-0000-0000-0000-000000000000}"/>
          </ac:spMkLst>
        </pc:spChg>
      </pc:sldChg>
      <pc:sldChg chg="modSp add mod">
        <pc:chgData name="Lubomír Prokeš" userId="c6190586-327c-4754-acfe-3cab059996b7" providerId="ADAL" clId="{9BED32F8-E5C6-41BB-8126-12C3CD3512D3}" dt="2024-03-14T21:52:05.307" v="478" actId="1076"/>
        <pc:sldMkLst>
          <pc:docMk/>
          <pc:sldMk cId="1374559303" sldId="890"/>
        </pc:sldMkLst>
        <pc:spChg chg="mod">
          <ac:chgData name="Lubomír Prokeš" userId="c6190586-327c-4754-acfe-3cab059996b7" providerId="ADAL" clId="{9BED32F8-E5C6-41BB-8126-12C3CD3512D3}" dt="2024-03-14T21:51:48.303" v="476" actId="2711"/>
          <ac:spMkLst>
            <pc:docMk/>
            <pc:sldMk cId="1374559303" sldId="890"/>
            <ac:spMk id="5" creationId="{14D59BC6-EBB1-409E-BC02-A48C70597FF3}"/>
          </ac:spMkLst>
        </pc:spChg>
        <pc:spChg chg="mod">
          <ac:chgData name="Lubomír Prokeš" userId="c6190586-327c-4754-acfe-3cab059996b7" providerId="ADAL" clId="{9BED32F8-E5C6-41BB-8126-12C3CD3512D3}" dt="2024-03-14T21:51:56.808" v="477" actId="255"/>
          <ac:spMkLst>
            <pc:docMk/>
            <pc:sldMk cId="1374559303" sldId="890"/>
            <ac:spMk id="8" creationId="{5CFB8581-D6DC-46D4-8CDD-3AC29834B3D0}"/>
          </ac:spMkLst>
        </pc:spChg>
        <pc:picChg chg="mod">
          <ac:chgData name="Lubomír Prokeš" userId="c6190586-327c-4754-acfe-3cab059996b7" providerId="ADAL" clId="{9BED32F8-E5C6-41BB-8126-12C3CD3512D3}" dt="2024-03-14T21:52:05.307" v="478" actId="1076"/>
          <ac:picMkLst>
            <pc:docMk/>
            <pc:sldMk cId="1374559303" sldId="890"/>
            <ac:picMk id="6" creationId="{22553D4A-E104-409B-8E56-3D85E4641229}"/>
          </ac:picMkLst>
        </pc:picChg>
      </pc:sldChg>
      <pc:sldChg chg="modSp add mod">
        <pc:chgData name="Lubomír Prokeš" userId="c6190586-327c-4754-acfe-3cab059996b7" providerId="ADAL" clId="{9BED32F8-E5C6-41BB-8126-12C3CD3512D3}" dt="2024-03-14T21:59:08.932" v="526" actId="6549"/>
        <pc:sldMkLst>
          <pc:docMk/>
          <pc:sldMk cId="3600577940" sldId="891"/>
        </pc:sldMkLst>
        <pc:spChg chg="mod">
          <ac:chgData name="Lubomír Prokeš" userId="c6190586-327c-4754-acfe-3cab059996b7" providerId="ADAL" clId="{9BED32F8-E5C6-41BB-8126-12C3CD3512D3}" dt="2024-03-14T21:59:08.932" v="526" actId="6549"/>
          <ac:spMkLst>
            <pc:docMk/>
            <pc:sldMk cId="3600577940" sldId="891"/>
            <ac:spMk id="2" creationId="{00000000-0000-0000-0000-000000000000}"/>
          </ac:spMkLst>
        </pc:spChg>
      </pc:sldChg>
      <pc:sldChg chg="modSp add mod">
        <pc:chgData name="Lubomír Prokeš" userId="c6190586-327c-4754-acfe-3cab059996b7" providerId="ADAL" clId="{9BED32F8-E5C6-41BB-8126-12C3CD3512D3}" dt="2024-03-14T21:59:40.847" v="531" actId="115"/>
        <pc:sldMkLst>
          <pc:docMk/>
          <pc:sldMk cId="301802481" sldId="892"/>
        </pc:sldMkLst>
        <pc:spChg chg="mod">
          <ac:chgData name="Lubomír Prokeš" userId="c6190586-327c-4754-acfe-3cab059996b7" providerId="ADAL" clId="{9BED32F8-E5C6-41BB-8126-12C3CD3512D3}" dt="2024-03-14T21:59:40.847" v="531" actId="115"/>
          <ac:spMkLst>
            <pc:docMk/>
            <pc:sldMk cId="301802481" sldId="892"/>
            <ac:spMk id="2" creationId="{00000000-0000-0000-0000-000000000000}"/>
          </ac:spMkLst>
        </pc:spChg>
      </pc:sldChg>
      <pc:sldChg chg="modSp add mod">
        <pc:chgData name="Lubomír Prokeš" userId="c6190586-327c-4754-acfe-3cab059996b7" providerId="ADAL" clId="{9BED32F8-E5C6-41BB-8126-12C3CD3512D3}" dt="2024-03-14T22:00:51.427" v="538" actId="115"/>
        <pc:sldMkLst>
          <pc:docMk/>
          <pc:sldMk cId="3127455975" sldId="893"/>
        </pc:sldMkLst>
        <pc:spChg chg="mod">
          <ac:chgData name="Lubomír Prokeš" userId="c6190586-327c-4754-acfe-3cab059996b7" providerId="ADAL" clId="{9BED32F8-E5C6-41BB-8126-12C3CD3512D3}" dt="2024-03-14T22:00:51.427" v="538" actId="115"/>
          <ac:spMkLst>
            <pc:docMk/>
            <pc:sldMk cId="3127455975" sldId="893"/>
            <ac:spMk id="2" creationId="{00000000-0000-0000-0000-000000000000}"/>
          </ac:spMkLst>
        </pc:spChg>
      </pc:sldChg>
      <pc:sldChg chg="modSp add mod">
        <pc:chgData name="Lubomír Prokeš" userId="c6190586-327c-4754-acfe-3cab059996b7" providerId="ADAL" clId="{9BED32F8-E5C6-41BB-8126-12C3CD3512D3}" dt="2024-03-14T22:01:19.289" v="540" actId="115"/>
        <pc:sldMkLst>
          <pc:docMk/>
          <pc:sldMk cId="711781259" sldId="894"/>
        </pc:sldMkLst>
        <pc:spChg chg="mod">
          <ac:chgData name="Lubomír Prokeš" userId="c6190586-327c-4754-acfe-3cab059996b7" providerId="ADAL" clId="{9BED32F8-E5C6-41BB-8126-12C3CD3512D3}" dt="2024-03-14T22:01:19.289" v="540" actId="115"/>
          <ac:spMkLst>
            <pc:docMk/>
            <pc:sldMk cId="711781259" sldId="894"/>
            <ac:spMk id="2" creationId="{00000000-0000-0000-0000-000000000000}"/>
          </ac:spMkLst>
        </pc:spChg>
      </pc:sldChg>
      <pc:sldChg chg="modSp add mod">
        <pc:chgData name="Lubomír Prokeš" userId="c6190586-327c-4754-acfe-3cab059996b7" providerId="ADAL" clId="{9BED32F8-E5C6-41BB-8126-12C3CD3512D3}" dt="2024-03-14T22:01:31.648" v="541" actId="2711"/>
        <pc:sldMkLst>
          <pc:docMk/>
          <pc:sldMk cId="3272051224" sldId="895"/>
        </pc:sldMkLst>
        <pc:spChg chg="mod">
          <ac:chgData name="Lubomír Prokeš" userId="c6190586-327c-4754-acfe-3cab059996b7" providerId="ADAL" clId="{9BED32F8-E5C6-41BB-8126-12C3CD3512D3}" dt="2024-03-14T22:01:31.648" v="541" actId="2711"/>
          <ac:spMkLst>
            <pc:docMk/>
            <pc:sldMk cId="3272051224" sldId="895"/>
            <ac:spMk id="4" creationId="{00000000-0000-0000-0000-000000000000}"/>
          </ac:spMkLst>
        </pc:spChg>
      </pc:sldChg>
      <pc:sldChg chg="modSp add mod">
        <pc:chgData name="Lubomír Prokeš" userId="c6190586-327c-4754-acfe-3cab059996b7" providerId="ADAL" clId="{9BED32F8-E5C6-41BB-8126-12C3CD3512D3}" dt="2024-03-14T22:02:18.549" v="547" actId="20577"/>
        <pc:sldMkLst>
          <pc:docMk/>
          <pc:sldMk cId="2466493559" sldId="896"/>
        </pc:sldMkLst>
        <pc:spChg chg="mod">
          <ac:chgData name="Lubomír Prokeš" userId="c6190586-327c-4754-acfe-3cab059996b7" providerId="ADAL" clId="{9BED32F8-E5C6-41BB-8126-12C3CD3512D3}" dt="2024-03-14T22:02:18.549" v="547" actId="20577"/>
          <ac:spMkLst>
            <pc:docMk/>
            <pc:sldMk cId="2466493559" sldId="896"/>
            <ac:spMk id="2" creationId="{00000000-0000-0000-0000-000000000000}"/>
          </ac:spMkLst>
        </pc:spChg>
      </pc:sldChg>
      <pc:sldChg chg="modSp add mod">
        <pc:chgData name="Lubomír Prokeš" userId="c6190586-327c-4754-acfe-3cab059996b7" providerId="ADAL" clId="{9BED32F8-E5C6-41BB-8126-12C3CD3512D3}" dt="2024-03-14T22:03:27.190" v="553" actId="2711"/>
        <pc:sldMkLst>
          <pc:docMk/>
          <pc:sldMk cId="1335447926" sldId="897"/>
        </pc:sldMkLst>
        <pc:spChg chg="mod">
          <ac:chgData name="Lubomír Prokeš" userId="c6190586-327c-4754-acfe-3cab059996b7" providerId="ADAL" clId="{9BED32F8-E5C6-41BB-8126-12C3CD3512D3}" dt="2024-03-14T22:03:27.190" v="553" actId="2711"/>
          <ac:spMkLst>
            <pc:docMk/>
            <pc:sldMk cId="1335447926" sldId="897"/>
            <ac:spMk id="2" creationId="{00000000-0000-0000-0000-000000000000}"/>
          </ac:spMkLst>
        </pc:spChg>
      </pc:sldChg>
      <pc:sldChg chg="add">
        <pc:chgData name="Lubomír Prokeš" userId="c6190586-327c-4754-acfe-3cab059996b7" providerId="ADAL" clId="{9BED32F8-E5C6-41BB-8126-12C3CD3512D3}" dt="2024-03-08T11:46:15.561" v="4"/>
        <pc:sldMkLst>
          <pc:docMk/>
          <pc:sldMk cId="2291162615" sldId="898"/>
        </pc:sldMkLst>
      </pc:sldChg>
      <pc:sldChg chg="add">
        <pc:chgData name="Lubomír Prokeš" userId="c6190586-327c-4754-acfe-3cab059996b7" providerId="ADAL" clId="{9BED32F8-E5C6-41BB-8126-12C3CD3512D3}" dt="2024-03-08T11:46:15.561" v="4"/>
        <pc:sldMkLst>
          <pc:docMk/>
          <pc:sldMk cId="3567028501" sldId="899"/>
        </pc:sldMkLst>
      </pc:sldChg>
      <pc:sldChg chg="add">
        <pc:chgData name="Lubomír Prokeš" userId="c6190586-327c-4754-acfe-3cab059996b7" providerId="ADAL" clId="{9BED32F8-E5C6-41BB-8126-12C3CD3512D3}" dt="2024-03-08T11:46:15.561" v="4"/>
        <pc:sldMkLst>
          <pc:docMk/>
          <pc:sldMk cId="2304877567" sldId="900"/>
        </pc:sldMkLst>
      </pc:sldChg>
      <pc:sldChg chg="modSp add mod">
        <pc:chgData name="Lubomír Prokeš" userId="c6190586-327c-4754-acfe-3cab059996b7" providerId="ADAL" clId="{9BED32F8-E5C6-41BB-8126-12C3CD3512D3}" dt="2024-03-14T22:16:55.064" v="642" actId="20577"/>
        <pc:sldMkLst>
          <pc:docMk/>
          <pc:sldMk cId="3956314217" sldId="901"/>
        </pc:sldMkLst>
        <pc:spChg chg="mod">
          <ac:chgData name="Lubomír Prokeš" userId="c6190586-327c-4754-acfe-3cab059996b7" providerId="ADAL" clId="{9BED32F8-E5C6-41BB-8126-12C3CD3512D3}" dt="2024-03-14T22:16:13.613" v="628" actId="2711"/>
          <ac:spMkLst>
            <pc:docMk/>
            <pc:sldMk cId="3956314217" sldId="901"/>
            <ac:spMk id="2" creationId="{00000000-0000-0000-0000-000000000000}"/>
          </ac:spMkLst>
        </pc:spChg>
        <pc:spChg chg="mod">
          <ac:chgData name="Lubomír Prokeš" userId="c6190586-327c-4754-acfe-3cab059996b7" providerId="ADAL" clId="{9BED32F8-E5C6-41BB-8126-12C3CD3512D3}" dt="2024-03-14T22:16:55.064" v="642" actId="20577"/>
          <ac:spMkLst>
            <pc:docMk/>
            <pc:sldMk cId="3956314217" sldId="901"/>
            <ac:spMk id="7" creationId="{26C4A455-ACE9-4912-B074-FC41E43F9FE6}"/>
          </ac:spMkLst>
        </pc:spChg>
      </pc:sldChg>
      <pc:sldChg chg="add">
        <pc:chgData name="Lubomír Prokeš" userId="c6190586-327c-4754-acfe-3cab059996b7" providerId="ADAL" clId="{9BED32F8-E5C6-41BB-8126-12C3CD3512D3}" dt="2024-03-08T11:46:15.561" v="4"/>
        <pc:sldMkLst>
          <pc:docMk/>
          <pc:sldMk cId="1468748501" sldId="902"/>
        </pc:sldMkLst>
      </pc:sldChg>
      <pc:sldChg chg="modSp add mod">
        <pc:chgData name="Lubomír Prokeš" userId="c6190586-327c-4754-acfe-3cab059996b7" providerId="ADAL" clId="{9BED32F8-E5C6-41BB-8126-12C3CD3512D3}" dt="2024-03-14T22:19:16.043" v="657" actId="115"/>
        <pc:sldMkLst>
          <pc:docMk/>
          <pc:sldMk cId="4214327058" sldId="903"/>
        </pc:sldMkLst>
        <pc:spChg chg="mod">
          <ac:chgData name="Lubomír Prokeš" userId="c6190586-327c-4754-acfe-3cab059996b7" providerId="ADAL" clId="{9BED32F8-E5C6-41BB-8126-12C3CD3512D3}" dt="2024-03-14T22:19:16.043" v="657" actId="115"/>
          <ac:spMkLst>
            <pc:docMk/>
            <pc:sldMk cId="4214327058" sldId="903"/>
            <ac:spMk id="4" creationId="{00000000-0000-0000-0000-000000000000}"/>
          </ac:spMkLst>
        </pc:spChg>
      </pc:sldChg>
      <pc:sldChg chg="modSp add mod">
        <pc:chgData name="Lubomír Prokeš" userId="c6190586-327c-4754-acfe-3cab059996b7" providerId="ADAL" clId="{9BED32F8-E5C6-41BB-8126-12C3CD3512D3}" dt="2024-03-14T22:19:25.899" v="658" actId="2711"/>
        <pc:sldMkLst>
          <pc:docMk/>
          <pc:sldMk cId="1124757180" sldId="904"/>
        </pc:sldMkLst>
        <pc:spChg chg="mod">
          <ac:chgData name="Lubomír Prokeš" userId="c6190586-327c-4754-acfe-3cab059996b7" providerId="ADAL" clId="{9BED32F8-E5C6-41BB-8126-12C3CD3512D3}" dt="2024-03-14T22:19:25.899" v="658" actId="2711"/>
          <ac:spMkLst>
            <pc:docMk/>
            <pc:sldMk cId="1124757180" sldId="904"/>
            <ac:spMk id="4" creationId="{00000000-0000-0000-0000-000000000000}"/>
          </ac:spMkLst>
        </pc:spChg>
      </pc:sldChg>
      <pc:sldChg chg="modSp add mod setBg">
        <pc:chgData name="Lubomír Prokeš" userId="c6190586-327c-4754-acfe-3cab059996b7" providerId="ADAL" clId="{9BED32F8-E5C6-41BB-8126-12C3CD3512D3}" dt="2024-03-14T22:20:30.956" v="661" actId="115"/>
        <pc:sldMkLst>
          <pc:docMk/>
          <pc:sldMk cId="1996079455" sldId="905"/>
        </pc:sldMkLst>
        <pc:spChg chg="mod">
          <ac:chgData name="Lubomír Prokeš" userId="c6190586-327c-4754-acfe-3cab059996b7" providerId="ADAL" clId="{9BED32F8-E5C6-41BB-8126-12C3CD3512D3}" dt="2024-03-14T22:20:30.956" v="661" actId="115"/>
          <ac:spMkLst>
            <pc:docMk/>
            <pc:sldMk cId="1996079455" sldId="905"/>
            <ac:spMk id="4" creationId="{00000000-0000-0000-0000-000000000000}"/>
          </ac:spMkLst>
        </pc:spChg>
      </pc:sldChg>
      <pc:sldChg chg="add">
        <pc:chgData name="Lubomír Prokeš" userId="c6190586-327c-4754-acfe-3cab059996b7" providerId="ADAL" clId="{9BED32F8-E5C6-41BB-8126-12C3CD3512D3}" dt="2024-03-08T11:46:15.561" v="4"/>
        <pc:sldMkLst>
          <pc:docMk/>
          <pc:sldMk cId="1276334678" sldId="906"/>
        </pc:sldMkLst>
      </pc:sldChg>
      <pc:sldChg chg="modSp add mod">
        <pc:chgData name="Lubomír Prokeš" userId="c6190586-327c-4754-acfe-3cab059996b7" providerId="ADAL" clId="{9BED32F8-E5C6-41BB-8126-12C3CD3512D3}" dt="2024-03-14T22:25:41.229" v="684" actId="2711"/>
        <pc:sldMkLst>
          <pc:docMk/>
          <pc:sldMk cId="1971016794" sldId="907"/>
        </pc:sldMkLst>
        <pc:spChg chg="mod">
          <ac:chgData name="Lubomír Prokeš" userId="c6190586-327c-4754-acfe-3cab059996b7" providerId="ADAL" clId="{9BED32F8-E5C6-41BB-8126-12C3CD3512D3}" dt="2024-03-14T22:25:41.229" v="684" actId="2711"/>
          <ac:spMkLst>
            <pc:docMk/>
            <pc:sldMk cId="1971016794" sldId="907"/>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A1DFE386-0794-4696-A8B3-C0B063B71C71}" type="datetimeFigureOut">
              <a:rPr lang="cs-CZ" smtClean="0"/>
              <a:t>14.03.2024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382512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1DFE386-0794-4696-A8B3-C0B063B71C71}" type="datetimeFigureOut">
              <a:rPr lang="cs-CZ" smtClean="0"/>
              <a:t>14.03.2024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13329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1DFE386-0794-4696-A8B3-C0B063B71C71}" type="datetimeFigureOut">
              <a:rPr lang="cs-CZ" smtClean="0"/>
              <a:t>14.03.2024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101895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1DFE386-0794-4696-A8B3-C0B063B71C71}" type="datetimeFigureOut">
              <a:rPr lang="cs-CZ" smtClean="0"/>
              <a:t>14.03.2024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205340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1DFE386-0794-4696-A8B3-C0B063B71C71}" type="datetimeFigureOut">
              <a:rPr lang="cs-CZ" smtClean="0"/>
              <a:t>14.03.2024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182459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1DFE386-0794-4696-A8B3-C0B063B71C71}" type="datetimeFigureOut">
              <a:rPr lang="cs-CZ" smtClean="0"/>
              <a:t>14.03.2024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240691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1DFE386-0794-4696-A8B3-C0B063B71C71}" type="datetimeFigureOut">
              <a:rPr lang="cs-CZ" smtClean="0"/>
              <a:t>14.03.2024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332827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1DFE386-0794-4696-A8B3-C0B063B71C71}" type="datetimeFigureOut">
              <a:rPr lang="cs-CZ" smtClean="0"/>
              <a:t>14.03.2024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188384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1DFE386-0794-4696-A8B3-C0B063B71C71}" type="datetimeFigureOut">
              <a:rPr lang="cs-CZ" smtClean="0"/>
              <a:t>14.03.2024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295865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1DFE386-0794-4696-A8B3-C0B063B71C71}" type="datetimeFigureOut">
              <a:rPr lang="cs-CZ" smtClean="0"/>
              <a:t>14.03.2024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122100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1DFE386-0794-4696-A8B3-C0B063B71C71}" type="datetimeFigureOut">
              <a:rPr lang="cs-CZ" smtClean="0"/>
              <a:t>14.03.2024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A446320-98BB-47CD-B387-EEE5AFBB2485}" type="slidenum">
              <a:rPr lang="cs-CZ" smtClean="0"/>
              <a:t>‹#›</a:t>
            </a:fld>
            <a:endParaRPr lang="cs-CZ"/>
          </a:p>
        </p:txBody>
      </p:sp>
    </p:spTree>
    <p:extLst>
      <p:ext uri="{BB962C8B-B14F-4D97-AF65-F5344CB8AC3E}">
        <p14:creationId xmlns:p14="http://schemas.microsoft.com/office/powerpoint/2010/main" val="216925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FE386-0794-4696-A8B3-C0B063B71C71}" type="datetimeFigureOut">
              <a:rPr lang="cs-CZ" smtClean="0"/>
              <a:t>14.03.2024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46320-98BB-47CD-B387-EEE5AFBB2485}" type="slidenum">
              <a:rPr lang="cs-CZ" smtClean="0"/>
              <a:t>‹#›</a:t>
            </a:fld>
            <a:endParaRPr lang="cs-CZ"/>
          </a:p>
        </p:txBody>
      </p:sp>
    </p:spTree>
    <p:extLst>
      <p:ext uri="{BB962C8B-B14F-4D97-AF65-F5344CB8AC3E}">
        <p14:creationId xmlns:p14="http://schemas.microsoft.com/office/powerpoint/2010/main" val="2458598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1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gif"/></Relationships>
</file>

<file path=ppt/slides/_rels/slide12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s://commons.wikimedia.org/wiki/File:Uranium-glass-karafa.jpg"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3.png"/><Relationship Id="rId4" Type="http://schemas.openxmlformats.org/officeDocument/2006/relationships/image" Target="../media/image92.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97.gi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de.wikipedia.org/wiki/Datei:Titanocen-monomer.pn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jpeg"/></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8600" y="209495"/>
            <a:ext cx="3323426" cy="688975"/>
          </a:xfrm>
        </p:spPr>
        <p:txBody>
          <a:bodyPr>
            <a:normAutofit/>
          </a:bodyPr>
          <a:lstStyle/>
          <a:p>
            <a:r>
              <a:rPr lang="cs-CZ" sz="2800" b="1" dirty="0">
                <a:latin typeface="+mn-lt"/>
              </a:rPr>
              <a:t>Skupina manganu</a:t>
            </a:r>
          </a:p>
        </p:txBody>
      </p:sp>
      <p:pic>
        <p:nvPicPr>
          <p:cNvPr id="10242" name="Picture 2" descr="VII. B skupina prvkov (so zameraním na prvky: Mn, Tc, Re ...">
            <a:extLst>
              <a:ext uri="{FF2B5EF4-FFF2-40B4-BE49-F238E27FC236}">
                <a16:creationId xmlns:a16="http://schemas.microsoft.com/office/drawing/2014/main" id="{EC7AC577-C83F-406F-8BEF-84D7B616C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2039" y="2352679"/>
            <a:ext cx="5001211" cy="1597207"/>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20934010-5EC0-43A7-921E-88125F824FD5}"/>
              </a:ext>
            </a:extLst>
          </p:cNvPr>
          <p:cNvPicPr>
            <a:picLocks noChangeAspect="1"/>
          </p:cNvPicPr>
          <p:nvPr/>
        </p:nvPicPr>
        <p:blipFill>
          <a:blip r:embed="rId3"/>
          <a:stretch>
            <a:fillRect/>
          </a:stretch>
        </p:blipFill>
        <p:spPr>
          <a:xfrm>
            <a:off x="3886200" y="49117"/>
            <a:ext cx="5172891" cy="2057400"/>
          </a:xfrm>
          <a:prstGeom prst="rect">
            <a:avLst/>
          </a:prstGeom>
        </p:spPr>
      </p:pic>
      <p:sp>
        <p:nvSpPr>
          <p:cNvPr id="6" name="Ovál 5">
            <a:extLst>
              <a:ext uri="{FF2B5EF4-FFF2-40B4-BE49-F238E27FC236}">
                <a16:creationId xmlns:a16="http://schemas.microsoft.com/office/drawing/2014/main" id="{11108925-E465-4A56-8056-36D1E8BEE7A7}"/>
              </a:ext>
            </a:extLst>
          </p:cNvPr>
          <p:cNvSpPr/>
          <p:nvPr/>
        </p:nvSpPr>
        <p:spPr>
          <a:xfrm>
            <a:off x="5624244" y="1104900"/>
            <a:ext cx="30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descr="electronegativity trends | Chemistry.Com.Pk">
            <a:extLst>
              <a:ext uri="{FF2B5EF4-FFF2-40B4-BE49-F238E27FC236}">
                <a16:creationId xmlns:a16="http://schemas.microsoft.com/office/drawing/2014/main" id="{957CA47B-CCDB-483E-AADF-F2128935F4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2845" y="4058689"/>
            <a:ext cx="4419600" cy="2720816"/>
          </a:xfrm>
          <a:prstGeom prst="rect">
            <a:avLst/>
          </a:prstGeom>
          <a:noFill/>
          <a:extLst>
            <a:ext uri="{909E8E84-426E-40DD-AFC4-6F175D3DCCD1}">
              <a14:hiddenFill xmlns:a14="http://schemas.microsoft.com/office/drawing/2010/main">
                <a:solidFill>
                  <a:srgbClr val="FFFFFF"/>
                </a:solidFill>
              </a14:hiddenFill>
            </a:ext>
          </a:extLst>
        </p:spPr>
      </p:pic>
      <p:sp>
        <p:nvSpPr>
          <p:cNvPr id="10" name="Kosoúhelník 9">
            <a:extLst>
              <a:ext uri="{FF2B5EF4-FFF2-40B4-BE49-F238E27FC236}">
                <a16:creationId xmlns:a16="http://schemas.microsoft.com/office/drawing/2014/main" id="{930E7D3E-C795-40E2-91C2-A6D249A692EE}"/>
              </a:ext>
            </a:extLst>
          </p:cNvPr>
          <p:cNvSpPr/>
          <p:nvPr/>
        </p:nvSpPr>
        <p:spPr>
          <a:xfrm rot="1403173">
            <a:off x="5651859" y="4916983"/>
            <a:ext cx="332816" cy="629812"/>
          </a:xfrm>
          <a:prstGeom prst="parallelogram">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0" name="Picture 2" descr="Manganum, un remède homéopathique à base de manganèse">
            <a:extLst>
              <a:ext uri="{FF2B5EF4-FFF2-40B4-BE49-F238E27FC236}">
                <a16:creationId xmlns:a16="http://schemas.microsoft.com/office/drawing/2014/main" id="{42A95A1F-4BC8-4C1A-B914-1C6815C058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04900"/>
            <a:ext cx="3444126" cy="173878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A43ABFE7-7C9E-4F64-89CC-E84A2823C871}"/>
              </a:ext>
            </a:extLst>
          </p:cNvPr>
          <p:cNvSpPr txBox="1"/>
          <p:nvPr/>
        </p:nvSpPr>
        <p:spPr>
          <a:xfrm>
            <a:off x="242346" y="2488202"/>
            <a:ext cx="546945" cy="400110"/>
          </a:xfrm>
          <a:prstGeom prst="rect">
            <a:avLst/>
          </a:prstGeom>
          <a:noFill/>
        </p:spPr>
        <p:txBody>
          <a:bodyPr wrap="none" rtlCol="0">
            <a:spAutoFit/>
          </a:bodyPr>
          <a:lstStyle/>
          <a:p>
            <a:r>
              <a:rPr lang="en-US" sz="2000" b="1" dirty="0"/>
              <a:t>Mn</a:t>
            </a:r>
            <a:endParaRPr lang="cs-CZ" sz="2000" b="1" dirty="0"/>
          </a:p>
        </p:txBody>
      </p:sp>
      <p:pic>
        <p:nvPicPr>
          <p:cNvPr id="2052" name="Picture 4" descr="Rhenium - Wikipedia">
            <a:extLst>
              <a:ext uri="{FF2B5EF4-FFF2-40B4-BE49-F238E27FC236}">
                <a16:creationId xmlns:a16="http://schemas.microsoft.com/office/drawing/2014/main" id="{390146C5-6B8B-4E33-9F0F-A00693BF7C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702" y="4706740"/>
            <a:ext cx="3323426" cy="2092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54EABECD-0C17-45F5-A36A-D7C84F857BD8}"/>
              </a:ext>
            </a:extLst>
          </p:cNvPr>
          <p:cNvSpPr txBox="1"/>
          <p:nvPr/>
        </p:nvSpPr>
        <p:spPr>
          <a:xfrm flipH="1">
            <a:off x="300077" y="6410173"/>
            <a:ext cx="762000" cy="400110"/>
          </a:xfrm>
          <a:prstGeom prst="rect">
            <a:avLst/>
          </a:prstGeom>
          <a:noFill/>
        </p:spPr>
        <p:txBody>
          <a:bodyPr wrap="square" rtlCol="0">
            <a:spAutoFit/>
          </a:bodyPr>
          <a:lstStyle/>
          <a:p>
            <a:r>
              <a:rPr lang="en-US" sz="2000" b="1" dirty="0"/>
              <a:t>Re</a:t>
            </a:r>
            <a:endParaRPr lang="cs-CZ" sz="2000" b="1" dirty="0"/>
          </a:p>
        </p:txBody>
      </p:sp>
      <p:pic>
        <p:nvPicPr>
          <p:cNvPr id="2054" name="Picture 6" descr="Technetium - Assignment Point">
            <a:extLst>
              <a:ext uri="{FF2B5EF4-FFF2-40B4-BE49-F238E27FC236}">
                <a16:creationId xmlns:a16="http://schemas.microsoft.com/office/drawing/2014/main" id="{46C1349A-AB27-4C80-ADB6-8A30F14B2F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800" y="2997380"/>
            <a:ext cx="3139026" cy="15695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EC6126DC-01A5-4F6D-8EB4-E0765ED4DD06}"/>
              </a:ext>
            </a:extLst>
          </p:cNvPr>
          <p:cNvSpPr txBox="1"/>
          <p:nvPr/>
        </p:nvSpPr>
        <p:spPr>
          <a:xfrm>
            <a:off x="219702" y="4267485"/>
            <a:ext cx="396391" cy="400110"/>
          </a:xfrm>
          <a:prstGeom prst="rect">
            <a:avLst/>
          </a:prstGeom>
          <a:noFill/>
        </p:spPr>
        <p:txBody>
          <a:bodyPr wrap="none" rtlCol="0">
            <a:spAutoFit/>
          </a:bodyPr>
          <a:lstStyle/>
          <a:p>
            <a:r>
              <a:rPr lang="en-US" sz="2000" b="1" dirty="0"/>
              <a:t>Tc</a:t>
            </a:r>
            <a:endParaRPr lang="cs-CZ" sz="2000" b="1" dirty="0"/>
          </a:p>
        </p:txBody>
      </p:sp>
    </p:spTree>
    <p:extLst>
      <p:ext uri="{BB962C8B-B14F-4D97-AF65-F5344CB8AC3E}">
        <p14:creationId xmlns:p14="http://schemas.microsoft.com/office/powerpoint/2010/main" val="46335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97346"/>
            <a:ext cx="8839200" cy="3724096"/>
          </a:xfrm>
          <a:prstGeom prst="rect">
            <a:avLst/>
          </a:prstGeom>
        </p:spPr>
        <p:txBody>
          <a:bodyPr wrap="square">
            <a:spAutoFit/>
          </a:bodyPr>
          <a:lstStyle/>
          <a:p>
            <a:pPr algn="just"/>
            <a:r>
              <a:rPr lang="cs-CZ" sz="2000" dirty="0">
                <a:cs typeface="Arial" panose="020B0604020202020204" pitchFamily="34" charset="0"/>
              </a:rPr>
              <a:t>  Technecium se získává bombardováním molybdenu neutrony v jaderném reaktoru, při kterém nejprve vznikne nestálý izotop molybdenu </a:t>
            </a:r>
            <a:r>
              <a:rPr lang="cs-CZ" sz="2000" baseline="30000" dirty="0">
                <a:cs typeface="Arial" panose="020B0604020202020204" pitchFamily="34" charset="0"/>
              </a:rPr>
              <a:t>99</a:t>
            </a:r>
            <a:r>
              <a:rPr lang="cs-CZ" sz="2000" dirty="0">
                <a:cs typeface="Arial" panose="020B0604020202020204" pitchFamily="34" charset="0"/>
              </a:rPr>
              <a:t>Mo, který se beta rozpadem přeměňuje na </a:t>
            </a:r>
            <a:r>
              <a:rPr lang="cs-CZ" sz="2000" baseline="30000" dirty="0">
                <a:cs typeface="Arial" panose="020B0604020202020204" pitchFamily="34" charset="0"/>
              </a:rPr>
              <a:t>99</a:t>
            </a:r>
            <a:r>
              <a:rPr lang="cs-CZ" sz="2000" dirty="0">
                <a:cs typeface="Arial" panose="020B0604020202020204" pitchFamily="34" charset="0"/>
              </a:rPr>
              <a:t>Tc. Ve fázi výzkumu je příprava technecia v cyklotronu.</a:t>
            </a:r>
            <a:endParaRPr lang="en-US" sz="2000" dirty="0">
              <a:cs typeface="Arial" panose="020B0604020202020204" pitchFamily="34" charset="0"/>
            </a:endParaRPr>
          </a:p>
          <a:p>
            <a:pPr algn="just"/>
            <a:endParaRPr lang="cs-CZ" sz="800" dirty="0">
              <a:cs typeface="Arial" panose="020B0604020202020204" pitchFamily="34" charset="0"/>
            </a:endParaRPr>
          </a:p>
          <a:p>
            <a:pPr algn="just"/>
            <a:r>
              <a:rPr lang="cs-CZ" sz="2000" dirty="0">
                <a:cs typeface="Arial" panose="020B0604020202020204" pitchFamily="34" charset="0"/>
              </a:rPr>
              <a:t>   Nejstálejším izotopem technecia je </a:t>
            </a:r>
            <a:r>
              <a:rPr lang="cs-CZ" sz="2000" baseline="30000" dirty="0">
                <a:cs typeface="Arial" panose="020B0604020202020204" pitchFamily="34" charset="0"/>
              </a:rPr>
              <a:t>99</a:t>
            </a:r>
            <a:r>
              <a:rPr lang="cs-CZ" sz="2000" dirty="0">
                <a:cs typeface="Arial" panose="020B0604020202020204" pitchFamily="34" charset="0"/>
              </a:rPr>
              <a:t>Tc </a:t>
            </a:r>
            <a:r>
              <a:rPr lang="cs-CZ" sz="2000" i="1" dirty="0">
                <a:cs typeface="Arial" panose="020B0604020202020204" pitchFamily="34" charset="0"/>
              </a:rPr>
              <a:t>(T</a:t>
            </a:r>
            <a:r>
              <a:rPr lang="cs-CZ" sz="2000" i="1" baseline="-25000" dirty="0">
                <a:cs typeface="Arial" panose="020B0604020202020204" pitchFamily="34" charset="0"/>
              </a:rPr>
              <a:t>1/2</a:t>
            </a:r>
            <a:r>
              <a:rPr lang="cs-CZ" sz="2000" i="1" dirty="0">
                <a:cs typeface="Arial" panose="020B0604020202020204" pitchFamily="34" charset="0"/>
              </a:rPr>
              <a:t> = 2,12·10</a:t>
            </a:r>
            <a:r>
              <a:rPr lang="cs-CZ" sz="2000" i="1" baseline="30000" dirty="0">
                <a:cs typeface="Arial" panose="020B0604020202020204" pitchFamily="34" charset="0"/>
              </a:rPr>
              <a:t>5</a:t>
            </a:r>
            <a:r>
              <a:rPr lang="cs-CZ" sz="2000" i="1" dirty="0">
                <a:cs typeface="Arial" panose="020B0604020202020204" pitchFamily="34" charset="0"/>
              </a:rPr>
              <a:t> let)</a:t>
            </a:r>
            <a:r>
              <a:rPr lang="cs-CZ" sz="2000" dirty="0">
                <a:cs typeface="Arial" panose="020B0604020202020204" pitchFamily="34" charset="0"/>
              </a:rPr>
              <a:t>, byl ve stopovém množství izolován z afrických uranových rud jako produkt radioaktivní přeměny </a:t>
            </a:r>
            <a:r>
              <a:rPr lang="cs-CZ" sz="2000" baseline="30000" dirty="0">
                <a:cs typeface="Arial" panose="020B0604020202020204" pitchFamily="34" charset="0"/>
              </a:rPr>
              <a:t>238</a:t>
            </a:r>
            <a:r>
              <a:rPr lang="cs-CZ" sz="2000" dirty="0">
                <a:cs typeface="Arial" panose="020B0604020202020204" pitchFamily="34" charset="0"/>
              </a:rPr>
              <a:t>U. Jeho výskyt byl také zjištěn ve spektrech některých hvězd </a:t>
            </a:r>
            <a:r>
              <a:rPr lang="cs-CZ" sz="2000" i="1" dirty="0">
                <a:cs typeface="Arial" panose="020B0604020202020204" pitchFamily="34" charset="0"/>
              </a:rPr>
              <a:t>(hvězdy spektrálního typu S, N, M)</a:t>
            </a:r>
            <a:r>
              <a:rPr lang="cs-CZ" sz="2000" dirty="0">
                <a:cs typeface="Arial" panose="020B0604020202020204" pitchFamily="34" charset="0"/>
              </a:rPr>
              <a:t>.</a:t>
            </a:r>
          </a:p>
          <a:p>
            <a:pPr algn="just"/>
            <a:endParaRPr lang="cs-CZ" sz="800" dirty="0">
              <a:cs typeface="Arial" panose="020B0604020202020204" pitchFamily="34" charset="0"/>
            </a:endParaRPr>
          </a:p>
          <a:p>
            <a:pPr algn="just"/>
            <a:r>
              <a:rPr lang="cs-CZ" sz="2000" dirty="0">
                <a:cs typeface="Arial" panose="020B0604020202020204" pitchFamily="34" charset="0"/>
              </a:rPr>
              <a:t>Technecium je </a:t>
            </a:r>
            <a:r>
              <a:rPr lang="cs-CZ" sz="2000" b="1" dirty="0">
                <a:cs typeface="Arial" panose="020B0604020202020204" pitchFamily="34" charset="0"/>
              </a:rPr>
              <a:t>supravodič</a:t>
            </a:r>
            <a:r>
              <a:rPr lang="cs-CZ" sz="2000" dirty="0">
                <a:cs typeface="Arial" panose="020B0604020202020204" pitchFamily="34" charset="0"/>
              </a:rPr>
              <a:t> I. typu, velice silně pohlcuje pomalé neutrony a je účinným </a:t>
            </a:r>
            <a:r>
              <a:rPr lang="cs-CZ" sz="2000" b="1" dirty="0">
                <a:cs typeface="Arial" panose="020B0604020202020204" pitchFamily="34" charset="0"/>
              </a:rPr>
              <a:t>inhibitorem koroze </a:t>
            </a:r>
            <a:r>
              <a:rPr lang="cs-CZ" sz="2000" dirty="0">
                <a:cs typeface="Arial" panose="020B0604020202020204" pitchFamily="34" charset="0"/>
              </a:rPr>
              <a:t>oceli, uhlíkatá ocel s přídavkem </a:t>
            </a:r>
            <a:r>
              <a:rPr lang="cs-CZ" sz="2000" u="sng" dirty="0" err="1">
                <a:cs typeface="Arial" panose="020B0604020202020204" pitchFamily="34" charset="0"/>
              </a:rPr>
              <a:t>technicistanu</a:t>
            </a:r>
            <a:r>
              <a:rPr lang="cs-CZ" sz="2000" u="sng" dirty="0">
                <a:cs typeface="Arial" panose="020B0604020202020204" pitchFamily="34" charset="0"/>
              </a:rPr>
              <a:t> draselného</a:t>
            </a:r>
            <a:r>
              <a:rPr lang="cs-CZ" sz="2000" dirty="0">
                <a:cs typeface="Arial" panose="020B0604020202020204" pitchFamily="34" charset="0"/>
              </a:rPr>
              <a:t> KTcO</a:t>
            </a:r>
            <a:r>
              <a:rPr lang="cs-CZ" sz="2000" baseline="-25000" dirty="0">
                <a:cs typeface="Arial" panose="020B0604020202020204" pitchFamily="34" charset="0"/>
              </a:rPr>
              <a:t>4</a:t>
            </a:r>
            <a:r>
              <a:rPr lang="cs-CZ" sz="2000" dirty="0">
                <a:cs typeface="Arial" panose="020B0604020202020204" pitchFamily="34" charset="0"/>
              </a:rPr>
              <a:t> v množství okolo 50 </a:t>
            </a:r>
            <a:r>
              <a:rPr lang="cs-CZ" sz="2000" dirty="0" err="1">
                <a:cs typeface="Arial" panose="020B0604020202020204" pitchFamily="34" charset="0"/>
              </a:rPr>
              <a:t>ppm</a:t>
            </a:r>
            <a:r>
              <a:rPr lang="cs-CZ" sz="2000" dirty="0">
                <a:cs typeface="Arial" panose="020B0604020202020204" pitchFamily="34" charset="0"/>
              </a:rPr>
              <a:t>, má vynikající korozní odolnost i za velmi vysokých tlaků a teplot. </a:t>
            </a:r>
          </a:p>
        </p:txBody>
      </p:sp>
      <p:sp>
        <p:nvSpPr>
          <p:cNvPr id="4" name="TextovéPole 3">
            <a:extLst>
              <a:ext uri="{FF2B5EF4-FFF2-40B4-BE49-F238E27FC236}">
                <a16:creationId xmlns:a16="http://schemas.microsoft.com/office/drawing/2014/main" id="{2DDC89CC-62AC-4833-848D-77B553687134}"/>
              </a:ext>
            </a:extLst>
          </p:cNvPr>
          <p:cNvSpPr txBox="1"/>
          <p:nvPr/>
        </p:nvSpPr>
        <p:spPr>
          <a:xfrm>
            <a:off x="152400" y="4191000"/>
            <a:ext cx="6019800" cy="2369880"/>
          </a:xfrm>
          <a:prstGeom prst="rect">
            <a:avLst/>
          </a:prstGeom>
          <a:noFill/>
        </p:spPr>
        <p:txBody>
          <a:bodyPr wrap="square">
            <a:spAutoFit/>
          </a:bodyPr>
          <a:lstStyle/>
          <a:p>
            <a:pPr algn="just"/>
            <a:r>
              <a:rPr lang="cs-CZ" sz="2000" dirty="0">
                <a:cs typeface="Arial" panose="020B0604020202020204" pitchFamily="34" charset="0"/>
              </a:rPr>
              <a:t>Velmi významné je využití metastabilního radionuklidu </a:t>
            </a:r>
            <a:r>
              <a:rPr lang="cs-CZ" sz="2000" baseline="30000" dirty="0">
                <a:cs typeface="Arial" panose="020B0604020202020204" pitchFamily="34" charset="0"/>
              </a:rPr>
              <a:t>99m</a:t>
            </a:r>
            <a:r>
              <a:rPr lang="cs-CZ" sz="2000" dirty="0">
                <a:cs typeface="Arial" panose="020B0604020202020204" pitchFamily="34" charset="0"/>
              </a:rPr>
              <a:t>Tc </a:t>
            </a:r>
            <a:r>
              <a:rPr lang="cs-CZ" sz="2000" i="1" dirty="0">
                <a:cs typeface="Arial" panose="020B0604020202020204" pitchFamily="34" charset="0"/>
              </a:rPr>
              <a:t>(T</a:t>
            </a:r>
            <a:r>
              <a:rPr lang="cs-CZ" sz="2000" i="1" baseline="-25000" dirty="0">
                <a:cs typeface="Arial" panose="020B0604020202020204" pitchFamily="34" charset="0"/>
              </a:rPr>
              <a:t>1/2</a:t>
            </a:r>
            <a:r>
              <a:rPr lang="cs-CZ" sz="2000" i="1" dirty="0">
                <a:cs typeface="Arial" panose="020B0604020202020204" pitchFamily="34" charset="0"/>
              </a:rPr>
              <a:t> = 6 hod.)</a:t>
            </a:r>
            <a:r>
              <a:rPr lang="cs-CZ" sz="2000" dirty="0">
                <a:cs typeface="Arial" panose="020B0604020202020204" pitchFamily="34" charset="0"/>
              </a:rPr>
              <a:t> ve formě </a:t>
            </a:r>
            <a:r>
              <a:rPr lang="cs-CZ" sz="2000" dirty="0" err="1">
                <a:cs typeface="Arial" panose="020B0604020202020204" pitchFamily="34" charset="0"/>
              </a:rPr>
              <a:t>technicistanu</a:t>
            </a:r>
            <a:r>
              <a:rPr lang="cs-CZ" sz="2000" dirty="0">
                <a:cs typeface="Arial" panose="020B0604020202020204" pitchFamily="34" charset="0"/>
              </a:rPr>
              <a:t> sodného, jako čistého gama zářiče s energií fotonů 140 </a:t>
            </a:r>
            <a:r>
              <a:rPr lang="cs-CZ" sz="2000" dirty="0" err="1">
                <a:cs typeface="Arial" panose="020B0604020202020204" pitchFamily="34" charset="0"/>
              </a:rPr>
              <a:t>keV</a:t>
            </a:r>
            <a:r>
              <a:rPr lang="cs-CZ" sz="2000" dirty="0">
                <a:cs typeface="Arial" panose="020B0604020202020204" pitchFamily="34" charset="0"/>
              </a:rPr>
              <a:t>, </a:t>
            </a:r>
            <a:r>
              <a:rPr lang="cs-CZ" sz="2000" b="1" dirty="0">
                <a:cs typeface="Arial" panose="020B0604020202020204" pitchFamily="34" charset="0"/>
              </a:rPr>
              <a:t>v nukleární medicíně</a:t>
            </a:r>
            <a:r>
              <a:rPr lang="cs-CZ" sz="2000" dirty="0">
                <a:cs typeface="Arial" panose="020B0604020202020204" pitchFamily="34" charset="0"/>
              </a:rPr>
              <a:t>.</a:t>
            </a:r>
          </a:p>
          <a:p>
            <a:pPr algn="just"/>
            <a:endParaRPr lang="cs-CZ" sz="800" dirty="0">
              <a:cs typeface="Arial" panose="020B0604020202020204" pitchFamily="34" charset="0"/>
            </a:endParaRPr>
          </a:p>
          <a:p>
            <a:pPr algn="just"/>
            <a:r>
              <a:rPr lang="cs-CZ" sz="2000" dirty="0">
                <a:cs typeface="Arial" panose="020B0604020202020204" pitchFamily="34" charset="0"/>
              </a:rPr>
              <a:t>Technecium má v jaderné medicíně dominantní postavení, více než 80% všech </a:t>
            </a:r>
            <a:r>
              <a:rPr lang="cs-CZ" sz="2000" b="1" dirty="0">
                <a:cs typeface="Arial" panose="020B0604020202020204" pitchFamily="34" charset="0"/>
              </a:rPr>
              <a:t>radiofarmak</a:t>
            </a:r>
            <a:r>
              <a:rPr lang="cs-CZ" sz="2000" dirty="0">
                <a:cs typeface="Arial" panose="020B0604020202020204" pitchFamily="34" charset="0"/>
              </a:rPr>
              <a:t> vychází z technecia.</a:t>
            </a:r>
          </a:p>
        </p:txBody>
      </p:sp>
      <p:pic>
        <p:nvPicPr>
          <p:cNvPr id="3074" name="Picture 2" descr="Technetium tc 99m medronate; Tc-99m MDP; Technetium ...">
            <a:extLst>
              <a:ext uri="{FF2B5EF4-FFF2-40B4-BE49-F238E27FC236}">
                <a16:creationId xmlns:a16="http://schemas.microsoft.com/office/drawing/2014/main" id="{DE04A0F6-F38E-46F0-9C25-C57A69657F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739654"/>
            <a:ext cx="2190750"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5153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3785652"/>
          </a:xfrm>
          <a:prstGeom prst="rect">
            <a:avLst/>
          </a:prstGeom>
        </p:spPr>
        <p:txBody>
          <a:bodyPr wrap="square">
            <a:spAutoFit/>
          </a:bodyPr>
          <a:lstStyle/>
          <a:p>
            <a:pPr algn="just"/>
            <a:r>
              <a:rPr lang="cs-CZ" sz="2000" dirty="0">
                <a:cs typeface="Arial" panose="020B0604020202020204" pitchFamily="34" charset="0"/>
              </a:rPr>
              <a:t>Výroba europia pro technické účely se provádí loužením </a:t>
            </a:r>
            <a:r>
              <a:rPr lang="cs-CZ" sz="2000" dirty="0" err="1">
                <a:cs typeface="Arial" panose="020B0604020202020204" pitchFamily="34" charset="0"/>
              </a:rPr>
              <a:t>lanthanoidových</a:t>
            </a:r>
            <a:r>
              <a:rPr lang="cs-CZ" sz="2000" dirty="0">
                <a:cs typeface="Arial" panose="020B0604020202020204" pitchFamily="34" charset="0"/>
              </a:rPr>
              <a:t> rud směsí minerálních kyselin. Roztok, ve kterém je europium přítomno ve formě rozpustných trojmocných solí, se redukuje pomocí zinku nebo rtuti, dvoumocné europium se poté separuje ve formě nerozpustného síranu </a:t>
            </a:r>
            <a:r>
              <a:rPr lang="cs-CZ" sz="2000" dirty="0" err="1">
                <a:cs typeface="Arial" panose="020B0604020202020204" pitchFamily="34" charset="0"/>
              </a:rPr>
              <a:t>europnatého</a:t>
            </a:r>
            <a:r>
              <a:rPr lang="cs-CZ" sz="2000" dirty="0">
                <a:cs typeface="Arial" panose="020B0604020202020204" pitchFamily="34" charset="0"/>
              </a:rPr>
              <a:t> EuSO</a:t>
            </a:r>
            <a:r>
              <a:rPr lang="cs-CZ" sz="2000" baseline="-25000" dirty="0">
                <a:cs typeface="Arial" panose="020B0604020202020204" pitchFamily="34" charset="0"/>
              </a:rPr>
              <a:t>4</a:t>
            </a:r>
            <a:r>
              <a:rPr lang="cs-CZ" sz="2000" dirty="0">
                <a:cs typeface="Arial" panose="020B0604020202020204" pitchFamily="34" charset="0"/>
              </a:rPr>
              <a:t>. Po vyloučení europia se z roztoku oddělují další </a:t>
            </a:r>
            <a:r>
              <a:rPr lang="cs-CZ" sz="2000" dirty="0" err="1">
                <a:cs typeface="Arial" panose="020B0604020202020204" pitchFamily="34" charset="0"/>
              </a:rPr>
              <a:t>lanthanidy</a:t>
            </a:r>
            <a:r>
              <a:rPr lang="cs-CZ" sz="2000" dirty="0">
                <a:cs typeface="Arial" panose="020B0604020202020204" pitchFamily="34" charset="0"/>
              </a:rPr>
              <a:t> pomocí iontoměničů nebo kapalinovou extrakcí. Surové kovové europium se vyrábí redukcí oxidu Eu</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vápníkem nebo lanthanem. </a:t>
            </a:r>
          </a:p>
          <a:p>
            <a:pPr algn="just"/>
            <a:endParaRPr lang="cs-CZ" sz="2000" dirty="0">
              <a:cs typeface="Arial" panose="020B0604020202020204" pitchFamily="34" charset="0"/>
            </a:endParaRPr>
          </a:p>
          <a:p>
            <a:pPr algn="just"/>
            <a:r>
              <a:rPr lang="cs-CZ" sz="2000" dirty="0">
                <a:cs typeface="Arial" panose="020B0604020202020204" pitchFamily="34" charset="0"/>
              </a:rPr>
              <a:t>Čisté europium se připravuje elektrolýzou taveniny EuCl</a:t>
            </a:r>
            <a:r>
              <a:rPr lang="cs-CZ" sz="2000" baseline="-25000" dirty="0">
                <a:cs typeface="Arial" panose="020B0604020202020204" pitchFamily="34" charset="0"/>
              </a:rPr>
              <a:t>3</a:t>
            </a:r>
            <a:r>
              <a:rPr lang="cs-CZ" sz="2000" dirty="0">
                <a:cs typeface="Arial" panose="020B0604020202020204" pitchFamily="34" charset="0"/>
              </a:rPr>
              <a:t>.</a:t>
            </a:r>
          </a:p>
          <a:p>
            <a:pPr algn="just"/>
            <a:endParaRPr lang="cs-CZ" sz="2000" dirty="0">
              <a:cs typeface="Arial" panose="020B0604020202020204" pitchFamily="34" charset="0"/>
            </a:endParaRPr>
          </a:p>
          <a:p>
            <a:pPr algn="just"/>
            <a:r>
              <a:rPr lang="cs-CZ" sz="2000" dirty="0">
                <a:cs typeface="Arial" panose="020B0604020202020204" pitchFamily="34" charset="0"/>
              </a:rPr>
              <a:t>Europium se společně s terbiem a yttriem používá k výrobě červených luminoforů do CRT obrazovek a k výrobě luminiscenčních barviv.</a:t>
            </a:r>
          </a:p>
        </p:txBody>
      </p:sp>
    </p:spTree>
    <p:extLst>
      <p:ext uri="{BB962C8B-B14F-4D97-AF65-F5344CB8AC3E}">
        <p14:creationId xmlns:p14="http://schemas.microsoft.com/office/powerpoint/2010/main" val="31097002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570756"/>
          </a:xfrm>
          <a:prstGeom prst="rect">
            <a:avLst/>
          </a:prstGeom>
        </p:spPr>
        <p:txBody>
          <a:bodyPr wrap="square">
            <a:spAutoFit/>
          </a:bodyPr>
          <a:lstStyle/>
          <a:p>
            <a:pPr algn="ctr"/>
            <a:r>
              <a:rPr lang="cs-CZ" sz="2800" b="1" dirty="0">
                <a:cs typeface="Arial" panose="020B0604020202020204" pitchFamily="34" charset="0"/>
              </a:rPr>
              <a:t>Gadolinium</a:t>
            </a:r>
            <a:r>
              <a:rPr lang="cs-CZ" sz="28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stříbřitě bílý, měkký kov s ferromagnetickými vlastnostmi. Existují dvě alotropické modifikace gadolinia, hexagonální </a:t>
            </a:r>
            <a:r>
              <a:rPr lang="el-GR" sz="2000" dirty="0">
                <a:cs typeface="Arial" panose="020B0604020202020204" pitchFamily="34" charset="0"/>
              </a:rPr>
              <a:t>α-</a:t>
            </a:r>
            <a:r>
              <a:rPr lang="cs-CZ" sz="2000" dirty="0" err="1">
                <a:cs typeface="Arial" panose="020B0604020202020204" pitchFamily="34" charset="0"/>
              </a:rPr>
              <a:t>Gd</a:t>
            </a:r>
            <a:r>
              <a:rPr lang="cs-CZ" sz="2000" dirty="0">
                <a:cs typeface="Arial" panose="020B0604020202020204" pitchFamily="34" charset="0"/>
              </a:rPr>
              <a:t> při teplotě 1235°C přechází na kubické </a:t>
            </a:r>
            <a:r>
              <a:rPr lang="el-GR" sz="2000" dirty="0">
                <a:cs typeface="Arial" panose="020B0604020202020204" pitchFamily="34" charset="0"/>
              </a:rPr>
              <a:t>β-</a:t>
            </a:r>
            <a:r>
              <a:rPr lang="cs-CZ" sz="2000" dirty="0" err="1">
                <a:cs typeface="Arial" panose="020B0604020202020204" pitchFamily="34" charset="0"/>
              </a:rPr>
              <a:t>Gd</a:t>
            </a:r>
            <a:r>
              <a:rPr lang="cs-CZ" sz="2000" dirty="0">
                <a:cs typeface="Arial" panose="020B0604020202020204" pitchFamily="34" charset="0"/>
              </a:rPr>
              <a:t>.</a:t>
            </a:r>
          </a:p>
          <a:p>
            <a:pPr algn="just"/>
            <a:r>
              <a:rPr lang="cs-CZ" sz="2000" dirty="0">
                <a:cs typeface="Arial" panose="020B0604020202020204" pitchFamily="34" charset="0"/>
              </a:rPr>
              <a:t>Gadolinium je méně reaktivní než předchozí prvky ze skupiny lanthanoidů. Na suchém vzduchu je prakticky stálé, zapáleno shoří na bílý oxid </a:t>
            </a:r>
            <a:r>
              <a:rPr lang="cs-CZ" sz="2000" dirty="0" err="1">
                <a:cs typeface="Arial" panose="020B0604020202020204" pitchFamily="34" charset="0"/>
              </a:rPr>
              <a:t>gadolinitý</a:t>
            </a:r>
            <a:r>
              <a:rPr lang="cs-CZ" sz="2000" dirty="0">
                <a:cs typeface="Arial" panose="020B0604020202020204" pitchFamily="34" charset="0"/>
              </a:rPr>
              <a:t> Gd</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Se studenou vodou prakticky nereaguje, s horkou vodou reaguje gadolinium jen pozvolna za vzniku vodíku a snadno se rozpouští v běžných minerálních kyselinách:</a:t>
            </a:r>
          </a:p>
          <a:p>
            <a:pPr algn="ctr"/>
            <a:r>
              <a:rPr lang="cs-CZ" sz="2000" dirty="0">
                <a:cs typeface="Arial" panose="020B0604020202020204" pitchFamily="34" charset="0"/>
              </a:rPr>
              <a:t>2Gd + 6H</a:t>
            </a:r>
            <a:r>
              <a:rPr lang="cs-CZ" sz="2000" baseline="-25000" dirty="0">
                <a:cs typeface="Arial" panose="020B0604020202020204" pitchFamily="34" charset="0"/>
              </a:rPr>
              <a:t>2</a:t>
            </a:r>
            <a:r>
              <a:rPr lang="cs-CZ" sz="2000" dirty="0">
                <a:cs typeface="Arial" panose="020B0604020202020204" pitchFamily="34" charset="0"/>
              </a:rPr>
              <a:t>O → 2Gd(OH)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2Gd + 6HCl → 2GdCl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Gd</a:t>
            </a:r>
            <a:r>
              <a:rPr lang="cs-CZ" sz="2000" dirty="0">
                <a:cs typeface="Arial" panose="020B0604020202020204" pitchFamily="34" charset="0"/>
              </a:rPr>
              <a:t> + 6HNO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Gd</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Ve sloučeninách se gadolinium vyskytuje </a:t>
            </a:r>
            <a:r>
              <a:rPr lang="cs-CZ" sz="2000" u="sng" dirty="0">
                <a:cs typeface="Arial" panose="020B0604020202020204" pitchFamily="34" charset="0"/>
              </a:rPr>
              <a:t>pouze v oxidačním stupni III</a:t>
            </a:r>
            <a:r>
              <a:rPr lang="cs-CZ" sz="2000" dirty="0">
                <a:cs typeface="Arial" panose="020B0604020202020204" pitchFamily="34" charset="0"/>
              </a:rPr>
              <a:t>. Sloučeniny gadolinia se svými vlastnostmi podobají sloučeninám hliníku. Vodné roztoky solí gadolinia jsou bezbarvé a silně toxické. Práškový kov je </a:t>
            </a:r>
            <a:r>
              <a:rPr lang="cs-CZ" sz="2000" dirty="0" err="1">
                <a:cs typeface="Arial" panose="020B0604020202020204" pitchFamily="34" charset="0"/>
              </a:rPr>
              <a:t>pyroforní</a:t>
            </a:r>
            <a:r>
              <a:rPr lang="cs-CZ" sz="2000" dirty="0">
                <a:cs typeface="Arial" panose="020B0604020202020204" pitchFamily="34" charset="0"/>
              </a:rPr>
              <a:t>.</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V přírodě se gadolinium vyskytuje pouze ve formě sloučenin společně s ostatními lanthanoidy. Samostatné minerály gadolinia nejsou známy.</a:t>
            </a:r>
            <a:endParaRPr lang="en-US" sz="2000" dirty="0">
              <a:cs typeface="Arial" panose="020B0604020202020204" pitchFamily="34" charset="0"/>
            </a:endParaRPr>
          </a:p>
        </p:txBody>
      </p:sp>
    </p:spTree>
    <p:extLst>
      <p:ext uri="{BB962C8B-B14F-4D97-AF65-F5344CB8AC3E}">
        <p14:creationId xmlns:p14="http://schemas.microsoft.com/office/powerpoint/2010/main" val="23630781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940088"/>
          </a:xfrm>
          <a:prstGeom prst="rect">
            <a:avLst/>
          </a:prstGeom>
        </p:spPr>
        <p:txBody>
          <a:bodyPr wrap="square">
            <a:spAutoFit/>
          </a:bodyPr>
          <a:lstStyle/>
          <a:p>
            <a:pPr algn="just"/>
            <a:r>
              <a:rPr lang="cs-CZ" sz="2000" dirty="0">
                <a:cs typeface="Arial" panose="020B0604020202020204" pitchFamily="34" charset="0"/>
              </a:rPr>
              <a:t>Výroba gadolinia pro technické účely se provádí obdobně jako výroba ostatních </a:t>
            </a:r>
            <a:r>
              <a:rPr lang="cs-CZ" sz="2000" dirty="0" err="1">
                <a:cs typeface="Arial" panose="020B0604020202020204" pitchFamily="34" charset="0"/>
              </a:rPr>
              <a:t>lantahanoidů</a:t>
            </a:r>
            <a:r>
              <a:rPr lang="cs-CZ" sz="2000" dirty="0">
                <a:cs typeface="Arial" panose="020B0604020202020204" pitchFamily="34" charset="0"/>
              </a:rPr>
              <a:t> loužením </a:t>
            </a:r>
            <a:r>
              <a:rPr lang="cs-CZ" sz="2000" dirty="0" err="1">
                <a:cs typeface="Arial" panose="020B0604020202020204" pitchFamily="34" charset="0"/>
              </a:rPr>
              <a:t>lanthanoidových</a:t>
            </a:r>
            <a:r>
              <a:rPr lang="cs-CZ" sz="2000" dirty="0">
                <a:cs typeface="Arial" panose="020B0604020202020204" pitchFamily="34" charset="0"/>
              </a:rPr>
              <a:t> rud směsí minerálních kyselin s následnou redukcí chloridu </a:t>
            </a:r>
            <a:r>
              <a:rPr lang="cs-CZ" sz="2000" dirty="0" err="1">
                <a:cs typeface="Arial" panose="020B0604020202020204" pitchFamily="34" charset="0"/>
              </a:rPr>
              <a:t>gadolinitého</a:t>
            </a:r>
            <a:r>
              <a:rPr lang="cs-CZ" sz="2000" dirty="0">
                <a:cs typeface="Arial" panose="020B0604020202020204" pitchFamily="34" charset="0"/>
              </a:rPr>
              <a:t> GdCl</a:t>
            </a:r>
            <a:r>
              <a:rPr lang="cs-CZ" sz="2000" baseline="-25000" dirty="0">
                <a:cs typeface="Arial" panose="020B0604020202020204" pitchFamily="34" charset="0"/>
              </a:rPr>
              <a:t>3</a:t>
            </a:r>
            <a:r>
              <a:rPr lang="cs-CZ" sz="2000" dirty="0">
                <a:cs typeface="Arial" panose="020B0604020202020204" pitchFamily="34" charset="0"/>
              </a:rPr>
              <a:t> kovovým vápníkem. </a:t>
            </a:r>
            <a:r>
              <a:rPr lang="cs-CZ" sz="2000" dirty="0" err="1">
                <a:cs typeface="Arial" panose="020B0604020202020204" pitchFamily="34" charset="0"/>
              </a:rPr>
              <a:t>Metalotermická</a:t>
            </a:r>
            <a:r>
              <a:rPr lang="cs-CZ" sz="2000" dirty="0">
                <a:cs typeface="Arial" panose="020B0604020202020204" pitchFamily="34" charset="0"/>
              </a:rPr>
              <a:t> redukce chloridu vápníkem probíhá při teplotě přes 1000°C v argonové atmosféře:</a:t>
            </a:r>
          </a:p>
          <a:p>
            <a:pPr algn="ctr"/>
            <a:r>
              <a:rPr lang="cs-CZ" sz="2000" dirty="0">
                <a:cs typeface="Arial" panose="020B0604020202020204" pitchFamily="34" charset="0"/>
              </a:rPr>
              <a:t>2GdCl</a:t>
            </a:r>
            <a:r>
              <a:rPr lang="cs-CZ" sz="2000" baseline="-25000" dirty="0">
                <a:cs typeface="Arial" panose="020B0604020202020204" pitchFamily="34" charset="0"/>
              </a:rPr>
              <a:t>3</a:t>
            </a:r>
            <a:r>
              <a:rPr lang="cs-CZ" sz="2000" dirty="0">
                <a:cs typeface="Arial" panose="020B0604020202020204" pitchFamily="34" charset="0"/>
              </a:rPr>
              <a:t> + 3Ca → 2Gd + 3CaCl</a:t>
            </a:r>
            <a:r>
              <a:rPr lang="cs-CZ" sz="2000" baseline="-25000" dirty="0">
                <a:cs typeface="Arial" panose="020B0604020202020204" pitchFamily="34" charset="0"/>
              </a:rPr>
              <a:t>2</a:t>
            </a:r>
            <a:endParaRPr lang="cs-CZ"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Gadolinium se společně s terbiem používá k výrobě počítačových harddisků a dalších paměťových médií. Dále nalézá společně s dysprosiem uplatnění jako moderátor v jaderné technice, jako legující přísada ocelí, při výrobě zelených luminoforů pro obrazovky radarů. </a:t>
            </a:r>
          </a:p>
          <a:p>
            <a:pPr algn="just"/>
            <a:r>
              <a:rPr lang="cs-CZ" sz="2000" dirty="0">
                <a:cs typeface="Arial" panose="020B0604020202020204" pitchFamily="34" charset="0"/>
              </a:rPr>
              <a:t>    Díky Curieově teplotě ležící v blízkosti pokojové teploty má gadolinium zajímavou perspektivu při vývoji chladících zařízení pracujících na principu adiabatické magnetizace.</a:t>
            </a:r>
            <a:endParaRPr lang="en-US"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     Ve formě </a:t>
            </a:r>
            <a:r>
              <a:rPr lang="cs-CZ" sz="2000" b="1" dirty="0">
                <a:cs typeface="Arial" panose="020B0604020202020204" pitchFamily="34" charset="0"/>
              </a:rPr>
              <a:t>chelátu</a:t>
            </a:r>
            <a:r>
              <a:rPr lang="cs-CZ" sz="2000" dirty="0">
                <a:cs typeface="Arial" panose="020B0604020202020204" pitchFamily="34" charset="0"/>
              </a:rPr>
              <a:t> se používá jako kontrastní látka při magnetické rezonanci v medicíně. Neodymem dopované krystaly </a:t>
            </a:r>
            <a:r>
              <a:rPr lang="cs-CZ" sz="2000" b="1" dirty="0">
                <a:cs typeface="Arial" panose="020B0604020202020204" pitchFamily="34" charset="0"/>
              </a:rPr>
              <a:t>wolframanu </a:t>
            </a:r>
            <a:r>
              <a:rPr lang="cs-CZ" sz="2000" b="1" dirty="0" err="1">
                <a:cs typeface="Arial" panose="020B0604020202020204" pitchFamily="34" charset="0"/>
              </a:rPr>
              <a:t>draselno-gadolinitého</a:t>
            </a:r>
            <a:r>
              <a:rPr lang="cs-CZ" sz="2000" dirty="0">
                <a:cs typeface="Arial" panose="020B0604020202020204" pitchFamily="34" charset="0"/>
              </a:rPr>
              <a:t> </a:t>
            </a:r>
            <a:r>
              <a:rPr lang="cs-CZ" sz="2000" dirty="0" err="1">
                <a:cs typeface="Arial" panose="020B0604020202020204" pitchFamily="34" charset="0"/>
              </a:rPr>
              <a:t>KGd</a:t>
            </a:r>
            <a:r>
              <a:rPr lang="cs-CZ" sz="2000" dirty="0">
                <a:cs typeface="Arial" panose="020B0604020202020204" pitchFamily="34" charset="0"/>
              </a:rPr>
              <a:t>(WO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se používají ke konstrukci laserů.</a:t>
            </a:r>
          </a:p>
          <a:p>
            <a:pPr algn="just"/>
            <a:r>
              <a:rPr lang="cs-CZ" sz="2000" dirty="0">
                <a:cs typeface="Arial" panose="020B0604020202020204" pitchFamily="34" charset="0"/>
              </a:rPr>
              <a:t>    Slitina gadolinia s niklem se používá k výrobě kontejnerů na radioaktivní odpad. </a:t>
            </a: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13354479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1631216"/>
          </a:xfrm>
          <a:prstGeom prst="rect">
            <a:avLst/>
          </a:prstGeom>
        </p:spPr>
        <p:txBody>
          <a:bodyPr wrap="square">
            <a:spAutoFit/>
          </a:bodyPr>
          <a:lstStyle/>
          <a:p>
            <a:pPr algn="just"/>
            <a:r>
              <a:rPr lang="cs-CZ" sz="2000" b="1" dirty="0">
                <a:cs typeface="Arial" panose="020B0604020202020204" pitchFamily="34" charset="0"/>
              </a:rPr>
              <a:t>Borid gadolinia </a:t>
            </a:r>
            <a:r>
              <a:rPr lang="cs-CZ" sz="2000" dirty="0">
                <a:cs typeface="Arial" panose="020B0604020202020204" pitchFamily="34" charset="0"/>
              </a:rPr>
              <a:t>Gd</a:t>
            </a:r>
            <a:r>
              <a:rPr lang="cs-CZ" sz="2000" baseline="-25000" dirty="0">
                <a:cs typeface="Arial" panose="020B0604020202020204" pitchFamily="34" charset="0"/>
              </a:rPr>
              <a:t>2</a:t>
            </a:r>
            <a:r>
              <a:rPr lang="cs-CZ" sz="2000" dirty="0">
                <a:cs typeface="Arial" panose="020B0604020202020204" pitchFamily="34" charset="0"/>
              </a:rPr>
              <a:t>B</a:t>
            </a:r>
            <a:r>
              <a:rPr lang="cs-CZ" sz="2000" baseline="-25000" dirty="0">
                <a:cs typeface="Arial" panose="020B0604020202020204" pitchFamily="34" charset="0"/>
              </a:rPr>
              <a:t>6</a:t>
            </a:r>
            <a:r>
              <a:rPr lang="cs-CZ" sz="2000" dirty="0">
                <a:cs typeface="Arial" panose="020B0604020202020204" pitchFamily="34" charset="0"/>
              </a:rPr>
              <a:t> se používá ke konstrukci katod pro výkonné RTG přístroje. </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Ze sloučenin gadolinia je nejdůležitější </a:t>
            </a:r>
            <a:r>
              <a:rPr lang="cs-CZ" sz="2000" b="1" dirty="0">
                <a:cs typeface="Arial" panose="020B0604020202020204" pitchFamily="34" charset="0"/>
              </a:rPr>
              <a:t>dusičnan </a:t>
            </a:r>
            <a:r>
              <a:rPr lang="cs-CZ" sz="2000" b="1" dirty="0" err="1">
                <a:cs typeface="Arial" panose="020B0604020202020204" pitchFamily="34" charset="0"/>
              </a:rPr>
              <a:t>gadolinitý</a:t>
            </a:r>
            <a:r>
              <a:rPr lang="cs-CZ" sz="2000" b="1" dirty="0">
                <a:cs typeface="Arial" panose="020B0604020202020204" pitchFamily="34" charset="0"/>
              </a:rPr>
              <a:t> </a:t>
            </a:r>
            <a:r>
              <a:rPr lang="cs-CZ" sz="2000" dirty="0" err="1">
                <a:cs typeface="Arial" panose="020B0604020202020204" pitchFamily="34" charset="0"/>
              </a:rPr>
              <a:t>Gd</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který se používá k výrobě speciálních skel a keramiky. Jeho nasycený vodný roztok se využívá ke stínění některých jaderných zařízení, zejména skladů těžké vody.</a:t>
            </a:r>
          </a:p>
        </p:txBody>
      </p:sp>
    </p:spTree>
    <p:extLst>
      <p:ext uri="{BB962C8B-B14F-4D97-AF65-F5344CB8AC3E}">
        <p14:creationId xmlns:p14="http://schemas.microsoft.com/office/powerpoint/2010/main" val="36933982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99672"/>
            <a:ext cx="8839200" cy="5632311"/>
          </a:xfrm>
          <a:prstGeom prst="rect">
            <a:avLst/>
          </a:prstGeom>
        </p:spPr>
        <p:txBody>
          <a:bodyPr wrap="square">
            <a:spAutoFit/>
          </a:bodyPr>
          <a:lstStyle/>
          <a:p>
            <a:pPr algn="ctr"/>
            <a:r>
              <a:rPr lang="cs-CZ" sz="2800" b="1" dirty="0">
                <a:cs typeface="Arial" panose="020B0604020202020204" pitchFamily="34" charset="0"/>
              </a:rPr>
              <a:t>Terbium</a:t>
            </a:r>
            <a:r>
              <a:rPr lang="cs-CZ" sz="32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 stříbřitě bílý, měkký, kujný a tažný kov. Existují dvě alotropické modifikace terbia, hexagonální </a:t>
            </a:r>
            <a:r>
              <a:rPr lang="el-GR" sz="2000" dirty="0">
                <a:cs typeface="Arial" panose="020B0604020202020204" pitchFamily="34" charset="0"/>
              </a:rPr>
              <a:t>α-</a:t>
            </a:r>
            <a:r>
              <a:rPr lang="cs-CZ" sz="2000" dirty="0" err="1">
                <a:cs typeface="Arial" panose="020B0604020202020204" pitchFamily="34" charset="0"/>
              </a:rPr>
              <a:t>Tb</a:t>
            </a:r>
            <a:r>
              <a:rPr lang="cs-CZ" sz="2000" dirty="0">
                <a:cs typeface="Arial" panose="020B0604020202020204" pitchFamily="34" charset="0"/>
              </a:rPr>
              <a:t> přechází při teplotě 1289°C na kubické </a:t>
            </a:r>
            <a:r>
              <a:rPr lang="el-GR" sz="2000" dirty="0">
                <a:cs typeface="Arial" panose="020B0604020202020204" pitchFamily="34" charset="0"/>
              </a:rPr>
              <a:t>β-</a:t>
            </a:r>
            <a:r>
              <a:rPr lang="cs-CZ" sz="2000" dirty="0" err="1">
                <a:cs typeface="Arial" panose="020B0604020202020204" pitchFamily="34" charset="0"/>
              </a:rPr>
              <a:t>Tb</a:t>
            </a:r>
            <a:r>
              <a:rPr lang="cs-CZ" sz="2000" dirty="0">
                <a:cs typeface="Arial" panose="020B0604020202020204" pitchFamily="34" charset="0"/>
              </a:rPr>
              <a:t>.</a:t>
            </a:r>
          </a:p>
          <a:p>
            <a:pPr algn="just"/>
            <a:r>
              <a:rPr lang="cs-CZ" sz="2000" dirty="0">
                <a:cs typeface="Arial" panose="020B0604020202020204" pitchFamily="34" charset="0"/>
              </a:rPr>
              <a:t>Chemická reaktivita terbia je nižší než u předchozích prvků ze skupiny lanthanoidů.</a:t>
            </a:r>
          </a:p>
          <a:p>
            <a:pPr algn="just"/>
            <a:r>
              <a:rPr lang="cs-CZ" sz="2000" dirty="0">
                <a:cs typeface="Arial" panose="020B0604020202020204" pitchFamily="34" charset="0"/>
              </a:rPr>
              <a:t>   Na suchém vzduchu je terbium prakticky stálé, ve vlhkém prostředí se pomalu pokrývá vrstvičkou tmavě hnědého oxidu </a:t>
            </a:r>
            <a:r>
              <a:rPr lang="cs-CZ" sz="2000" dirty="0" err="1">
                <a:cs typeface="Arial" panose="020B0604020202020204" pitchFamily="34" charset="0"/>
              </a:rPr>
              <a:t>terbitého</a:t>
            </a:r>
            <a:r>
              <a:rPr lang="cs-CZ" sz="2000" dirty="0">
                <a:cs typeface="Arial" panose="020B0604020202020204" pitchFamily="34" charset="0"/>
              </a:rPr>
              <a:t> Tb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Zahříváním v atmosféře kyslíku shoří na hnědý oxid </a:t>
            </a:r>
            <a:r>
              <a:rPr lang="cs-CZ" sz="2000" dirty="0" err="1">
                <a:cs typeface="Arial" panose="020B0604020202020204" pitchFamily="34" charset="0"/>
              </a:rPr>
              <a:t>terbito-terbičitý</a:t>
            </a:r>
            <a:r>
              <a:rPr lang="cs-CZ" sz="2000" dirty="0">
                <a:cs typeface="Arial" panose="020B0604020202020204" pitchFamily="34" charset="0"/>
              </a:rPr>
              <a:t> Tb</a:t>
            </a:r>
            <a:r>
              <a:rPr lang="cs-CZ" sz="2000" baseline="-25000" dirty="0">
                <a:cs typeface="Arial" panose="020B0604020202020204" pitchFamily="34" charset="0"/>
              </a:rPr>
              <a:t>4</a:t>
            </a:r>
            <a:r>
              <a:rPr lang="cs-CZ" sz="2000" dirty="0">
                <a:cs typeface="Arial" panose="020B0604020202020204" pitchFamily="34" charset="0"/>
              </a:rPr>
              <a:t>O</a:t>
            </a:r>
            <a:r>
              <a:rPr lang="cs-CZ" sz="2000" baseline="-25000" dirty="0">
                <a:cs typeface="Arial" panose="020B0604020202020204" pitchFamily="34" charset="0"/>
              </a:rPr>
              <a:t>7</a:t>
            </a:r>
            <a:r>
              <a:rPr lang="cs-CZ" sz="2000" dirty="0">
                <a:cs typeface="Arial" panose="020B0604020202020204" pitchFamily="34" charset="0"/>
              </a:rPr>
              <a:t>. S horkou vodou reaguje terbium velice pozvolna za vzniku vodíku, ale snadno se rozpouští v běžných minerálních kyselinách za vzniku </a:t>
            </a:r>
            <a:r>
              <a:rPr lang="cs-CZ" sz="2000" dirty="0" err="1">
                <a:cs typeface="Arial" panose="020B0604020202020204" pitchFamily="34" charset="0"/>
              </a:rPr>
              <a:t>terbité</a:t>
            </a:r>
            <a:r>
              <a:rPr lang="cs-CZ" sz="2000" dirty="0">
                <a:cs typeface="Arial" panose="020B0604020202020204" pitchFamily="34" charset="0"/>
              </a:rPr>
              <a:t> soli:</a:t>
            </a:r>
          </a:p>
          <a:p>
            <a:pPr algn="ctr"/>
            <a:r>
              <a:rPr lang="cs-CZ" sz="2000" dirty="0">
                <a:cs typeface="Arial" panose="020B0604020202020204" pitchFamily="34" charset="0"/>
              </a:rPr>
              <a:t>2Tb + 6H</a:t>
            </a:r>
            <a:r>
              <a:rPr lang="cs-CZ" sz="2000" baseline="-25000" dirty="0">
                <a:cs typeface="Arial" panose="020B0604020202020204" pitchFamily="34" charset="0"/>
              </a:rPr>
              <a:t>2</a:t>
            </a:r>
            <a:r>
              <a:rPr lang="cs-CZ" sz="2000" dirty="0">
                <a:cs typeface="Arial" panose="020B0604020202020204" pitchFamily="34" charset="0"/>
              </a:rPr>
              <a:t>O → 2Tb(OH)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2Tb + 6HCl → 2TbCl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Tb</a:t>
            </a:r>
            <a:r>
              <a:rPr lang="cs-CZ" sz="2000" dirty="0">
                <a:cs typeface="Arial" panose="020B0604020202020204" pitchFamily="34" charset="0"/>
              </a:rPr>
              <a:t> + 6HNO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Tb</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Ve sloučeninách se terbium vyskytuje </a:t>
            </a:r>
            <a:r>
              <a:rPr lang="cs-CZ" sz="2000" u="sng" dirty="0">
                <a:cs typeface="Arial" panose="020B0604020202020204" pitchFamily="34" charset="0"/>
              </a:rPr>
              <a:t>běžně v oxidačním čísle III</a:t>
            </a:r>
            <a:r>
              <a:rPr lang="cs-CZ" sz="2000" dirty="0">
                <a:cs typeface="Arial" panose="020B0604020202020204" pitchFamily="34" charset="0"/>
              </a:rPr>
              <a:t>, </a:t>
            </a:r>
            <a:r>
              <a:rPr lang="cs-CZ" sz="2000" u="sng" dirty="0">
                <a:cs typeface="Arial" panose="020B0604020202020204" pitchFamily="34" charset="0"/>
              </a:rPr>
              <a:t>sloučeniny čtyřmocného terbia jsou značně nestabilní</a:t>
            </a:r>
            <a:r>
              <a:rPr lang="cs-CZ" sz="2000" dirty="0">
                <a:cs typeface="Arial" panose="020B0604020202020204" pitchFamily="34" charset="0"/>
              </a:rPr>
              <a:t> a samovolně se redukují. Vodné roztoky solí trojmocného i čtyřmocného terbia bývají obvykle bezbarvé. Práškové terbium je </a:t>
            </a:r>
            <a:r>
              <a:rPr lang="cs-CZ" sz="2000" dirty="0" err="1">
                <a:cs typeface="Arial" panose="020B0604020202020204" pitchFamily="34" charset="0"/>
              </a:rPr>
              <a:t>pyroforní</a:t>
            </a:r>
            <a:r>
              <a:rPr lang="cs-CZ" sz="2000" dirty="0">
                <a:cs typeface="Arial" panose="020B0604020202020204" pitchFamily="34" charset="0"/>
              </a:rPr>
              <a:t>.</a:t>
            </a:r>
            <a:endParaRPr lang="en-US" sz="2000" dirty="0">
              <a:cs typeface="Arial" panose="020B0604020202020204" pitchFamily="34" charset="0"/>
            </a:endParaRPr>
          </a:p>
          <a:p>
            <a:pPr algn="just"/>
            <a:endParaRPr lang="en-US" sz="2000" dirty="0">
              <a:cs typeface="Arial" panose="020B0604020202020204" pitchFamily="34" charset="0"/>
            </a:endParaRPr>
          </a:p>
        </p:txBody>
      </p:sp>
    </p:spTree>
    <p:extLst>
      <p:ext uri="{BB962C8B-B14F-4D97-AF65-F5344CB8AC3E}">
        <p14:creationId xmlns:p14="http://schemas.microsoft.com/office/powerpoint/2010/main" val="35237122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478423"/>
          </a:xfrm>
          <a:prstGeom prst="rect">
            <a:avLst/>
          </a:prstGeom>
        </p:spPr>
        <p:txBody>
          <a:bodyPr wrap="square">
            <a:spAutoFit/>
          </a:bodyPr>
          <a:lstStyle/>
          <a:p>
            <a:pPr algn="just"/>
            <a:r>
              <a:rPr lang="cs-CZ" sz="2000" dirty="0">
                <a:cs typeface="Arial" panose="020B0604020202020204" pitchFamily="34" charset="0"/>
              </a:rPr>
              <a:t>V přírodě se terbium vyskytuje pouze ve formě trojmocných sloučenin společně s ostatními lanthanoidy. Samostatné minerály terbia nebyly popsány. </a:t>
            </a:r>
            <a:endParaRPr lang="en-US" sz="2000" dirty="0">
              <a:cs typeface="Arial" panose="020B0604020202020204" pitchFamily="34" charset="0"/>
            </a:endParaRPr>
          </a:p>
          <a:p>
            <a:pPr algn="just"/>
            <a:endParaRPr lang="en-US" sz="1000" dirty="0">
              <a:cs typeface="Arial" panose="020B0604020202020204" pitchFamily="34" charset="0"/>
            </a:endParaRPr>
          </a:p>
          <a:p>
            <a:pPr algn="just"/>
            <a:r>
              <a:rPr lang="cs-CZ" sz="2000" dirty="0">
                <a:cs typeface="Arial" panose="020B0604020202020204" pitchFamily="34" charset="0"/>
              </a:rPr>
              <a:t>   Výroba terbia pro technické účely se provádí obdobně jako výroba ostatních </a:t>
            </a:r>
            <a:r>
              <a:rPr lang="cs-CZ" sz="2000" dirty="0" err="1">
                <a:cs typeface="Arial" panose="020B0604020202020204" pitchFamily="34" charset="0"/>
              </a:rPr>
              <a:t>lantahanoidů</a:t>
            </a:r>
            <a:r>
              <a:rPr lang="cs-CZ" sz="2000" dirty="0">
                <a:cs typeface="Arial" panose="020B0604020202020204" pitchFamily="34" charset="0"/>
              </a:rPr>
              <a:t> loužením </a:t>
            </a:r>
            <a:r>
              <a:rPr lang="cs-CZ" sz="2000" dirty="0" err="1">
                <a:cs typeface="Arial" panose="020B0604020202020204" pitchFamily="34" charset="0"/>
              </a:rPr>
              <a:t>lanthanoidových</a:t>
            </a:r>
            <a:r>
              <a:rPr lang="cs-CZ" sz="2000" dirty="0">
                <a:cs typeface="Arial" panose="020B0604020202020204" pitchFamily="34" charset="0"/>
              </a:rPr>
              <a:t> rud směsí minerálních kyselin s následnou separací pomocí extrakce nebo na iontoměničích.</a:t>
            </a:r>
          </a:p>
          <a:p>
            <a:pPr algn="just"/>
            <a:r>
              <a:rPr lang="cs-CZ" sz="2000" dirty="0">
                <a:cs typeface="Arial" panose="020B0604020202020204" pitchFamily="34" charset="0"/>
              </a:rPr>
              <a:t>  Příprava čistého terbia v kovové formě se obvykle provádí redukcí oxidu terbia Tb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elementárním vápníkem. </a:t>
            </a:r>
            <a:r>
              <a:rPr lang="cs-CZ" sz="2000" dirty="0" err="1">
                <a:cs typeface="Arial" panose="020B0604020202020204" pitchFamily="34" charset="0"/>
              </a:rPr>
              <a:t>Metalotermická</a:t>
            </a:r>
            <a:r>
              <a:rPr lang="cs-CZ" sz="2000" dirty="0">
                <a:cs typeface="Arial" panose="020B0604020202020204" pitchFamily="34" charset="0"/>
              </a:rPr>
              <a:t> redukce oxidu </a:t>
            </a:r>
            <a:r>
              <a:rPr lang="cs-CZ" sz="2000" dirty="0" err="1">
                <a:cs typeface="Arial" panose="020B0604020202020204" pitchFamily="34" charset="0"/>
              </a:rPr>
              <a:t>terbitého</a:t>
            </a:r>
            <a:r>
              <a:rPr lang="cs-CZ" sz="2000" dirty="0">
                <a:cs typeface="Arial" panose="020B0604020202020204" pitchFamily="34" charset="0"/>
              </a:rPr>
              <a:t> vápníkem probíhá při teplotě 1000-1200°C ve zředěné argonové atmosféře:</a:t>
            </a:r>
          </a:p>
          <a:p>
            <a:pPr algn="ctr"/>
            <a:r>
              <a:rPr lang="cs-CZ" sz="2000" dirty="0">
                <a:cs typeface="Arial" panose="020B0604020202020204" pitchFamily="34" charset="0"/>
              </a:rPr>
              <a:t>Tb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+ 3Ca → 2Tb + 3CaO</a:t>
            </a:r>
          </a:p>
          <a:p>
            <a:pPr algn="just"/>
            <a:endParaRPr lang="cs-CZ" sz="2000" dirty="0">
              <a:cs typeface="Arial" panose="020B0604020202020204" pitchFamily="34" charset="0"/>
            </a:endParaRPr>
          </a:p>
          <a:p>
            <a:pPr algn="just"/>
            <a:r>
              <a:rPr lang="cs-CZ" sz="2000" dirty="0">
                <a:cs typeface="Arial" panose="020B0604020202020204" pitchFamily="34" charset="0"/>
              </a:rPr>
              <a:t>  V praxi se terbium spolu s europiem používá k výrobě </a:t>
            </a:r>
            <a:r>
              <a:rPr lang="cs-CZ" sz="2000" b="1" dirty="0">
                <a:cs typeface="Arial" panose="020B0604020202020204" pitchFamily="34" charset="0"/>
              </a:rPr>
              <a:t>luminoforů pro barevné televizní obrazovky</a:t>
            </a:r>
            <a:r>
              <a:rPr lang="cs-CZ" sz="2000" dirty="0">
                <a:cs typeface="Arial" panose="020B0604020202020204" pitchFamily="34" charset="0"/>
              </a:rPr>
              <a:t>, jako </a:t>
            </a:r>
            <a:r>
              <a:rPr lang="cs-CZ" sz="2000" b="1" dirty="0">
                <a:cs typeface="Arial" panose="020B0604020202020204" pitchFamily="34" charset="0"/>
              </a:rPr>
              <a:t>kontrastní látka </a:t>
            </a:r>
            <a:r>
              <a:rPr lang="cs-CZ" sz="2000" dirty="0">
                <a:cs typeface="Arial" panose="020B0604020202020204" pitchFamily="34" charset="0"/>
              </a:rPr>
              <a:t>v rentgenologii a mikrobiologii a společně s gadoliniem se používá k výrobě magnetooptických záznamových zařízení. Slitina s neodymem se používá k výrobě silných </a:t>
            </a:r>
            <a:r>
              <a:rPr lang="cs-CZ" sz="2000" b="1" dirty="0">
                <a:cs typeface="Arial" panose="020B0604020202020204" pitchFamily="34" charset="0"/>
              </a:rPr>
              <a:t>permanentních magnetů </a:t>
            </a:r>
            <a:r>
              <a:rPr lang="cs-CZ" sz="2000" dirty="0">
                <a:cs typeface="Arial" panose="020B0604020202020204" pitchFamily="34" charset="0"/>
              </a:rPr>
              <a:t>pro motory hybridních automobilů a generátory větrných elektráren. Sloučeniny trojmocného terbia pod zdrojem UV světla intenzivně zeleně světélkují, této vlastnosti se využívá k tvorbě </a:t>
            </a:r>
            <a:r>
              <a:rPr lang="cs-CZ" sz="2000" b="1" dirty="0">
                <a:cs typeface="Arial" panose="020B0604020202020204" pitchFamily="34" charset="0"/>
              </a:rPr>
              <a:t>ochranných prvků na moderních bankovkách</a:t>
            </a:r>
            <a:r>
              <a:rPr lang="cs-CZ" sz="2000" dirty="0">
                <a:cs typeface="Arial" panose="020B0604020202020204" pitchFamily="34" charset="0"/>
              </a:rPr>
              <a:t>.</a:t>
            </a:r>
          </a:p>
        </p:txBody>
      </p:sp>
    </p:spTree>
    <p:extLst>
      <p:ext uri="{BB962C8B-B14F-4D97-AF65-F5344CB8AC3E}">
        <p14:creationId xmlns:p14="http://schemas.microsoft.com/office/powerpoint/2010/main" val="23964288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120670"/>
            <a:ext cx="8991600" cy="5940088"/>
          </a:xfrm>
          <a:prstGeom prst="rect">
            <a:avLst/>
          </a:prstGeom>
        </p:spPr>
        <p:txBody>
          <a:bodyPr wrap="square">
            <a:spAutoFit/>
          </a:bodyPr>
          <a:lstStyle/>
          <a:p>
            <a:pPr algn="ctr"/>
            <a:r>
              <a:rPr lang="cs-CZ" sz="2800" b="1" dirty="0">
                <a:cs typeface="Arial" panose="020B0604020202020204" pitchFamily="34" charset="0"/>
              </a:rPr>
              <a:t>Dysprosium</a:t>
            </a:r>
            <a:r>
              <a:rPr lang="cs-CZ" sz="32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stříbřitě bílý, měkký kov. Existují dvě alotropické modifikace dysprosia, hexagonální </a:t>
            </a:r>
            <a:r>
              <a:rPr lang="el-GR" sz="2000" dirty="0">
                <a:cs typeface="Arial" panose="020B0604020202020204" pitchFamily="34" charset="0"/>
              </a:rPr>
              <a:t>α-</a:t>
            </a:r>
            <a:r>
              <a:rPr lang="cs-CZ" sz="2000" dirty="0" err="1">
                <a:cs typeface="Arial" panose="020B0604020202020204" pitchFamily="34" charset="0"/>
              </a:rPr>
              <a:t>Dy</a:t>
            </a:r>
            <a:r>
              <a:rPr lang="cs-CZ" sz="2000" dirty="0">
                <a:cs typeface="Arial" panose="020B0604020202020204" pitchFamily="34" charset="0"/>
              </a:rPr>
              <a:t> přechází při teplotě 1384°C na kubické </a:t>
            </a:r>
            <a:r>
              <a:rPr lang="el-GR" sz="2000" dirty="0">
                <a:cs typeface="Arial" panose="020B0604020202020204" pitchFamily="34" charset="0"/>
              </a:rPr>
              <a:t>β-</a:t>
            </a:r>
            <a:r>
              <a:rPr lang="cs-CZ" sz="2000" dirty="0" err="1">
                <a:cs typeface="Arial" panose="020B0604020202020204" pitchFamily="34" charset="0"/>
              </a:rPr>
              <a:t>Dy</a:t>
            </a:r>
            <a:r>
              <a:rPr lang="cs-CZ" sz="2000" dirty="0">
                <a:cs typeface="Arial" panose="020B0604020202020204" pitchFamily="34" charset="0"/>
              </a:rPr>
              <a:t>.</a:t>
            </a:r>
          </a:p>
          <a:p>
            <a:pPr algn="just"/>
            <a:r>
              <a:rPr lang="cs-CZ" sz="2000" dirty="0">
                <a:cs typeface="Arial" panose="020B0604020202020204" pitchFamily="34" charset="0"/>
              </a:rPr>
              <a:t>Dysprosium je méně chemicky reaktivní než předchozí prvky ze skupiny lanthanoidů. Na suchém vzduchu je prakticky stálé. S vodou reaguje jen velmi pozvolna za vzniku vodíku, ale snadno se rozpouští v běžných minerálních kyselinách:</a:t>
            </a:r>
          </a:p>
          <a:p>
            <a:pPr algn="ctr"/>
            <a:r>
              <a:rPr lang="cs-CZ" sz="2000" dirty="0">
                <a:cs typeface="Arial" panose="020B0604020202020204" pitchFamily="34" charset="0"/>
              </a:rPr>
              <a:t>2Dy + 6H</a:t>
            </a:r>
            <a:r>
              <a:rPr lang="cs-CZ" sz="2000" baseline="-25000" dirty="0">
                <a:cs typeface="Arial" panose="020B0604020202020204" pitchFamily="34" charset="0"/>
              </a:rPr>
              <a:t>2</a:t>
            </a:r>
            <a:r>
              <a:rPr lang="cs-CZ" sz="2000" dirty="0">
                <a:cs typeface="Arial" panose="020B0604020202020204" pitchFamily="34" charset="0"/>
              </a:rPr>
              <a:t>O → 2Dy(OH)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2Dy + 6HCl → 2DyCl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Dy</a:t>
            </a:r>
            <a:r>
              <a:rPr lang="cs-CZ" sz="2000" dirty="0">
                <a:cs typeface="Arial" panose="020B0604020202020204" pitchFamily="34" charset="0"/>
              </a:rPr>
              <a:t> + 6HNO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Dy</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Ve sloučeninách se dysprosium vyskytuje </a:t>
            </a:r>
            <a:r>
              <a:rPr lang="cs-CZ" sz="2000" u="sng" dirty="0">
                <a:cs typeface="Arial" panose="020B0604020202020204" pitchFamily="34" charset="0"/>
              </a:rPr>
              <a:t>obvykle v oxidačním stupni III</a:t>
            </a:r>
            <a:r>
              <a:rPr lang="cs-CZ" sz="2000" dirty="0">
                <a:cs typeface="Arial" panose="020B0604020202020204" pitchFamily="34" charset="0"/>
              </a:rPr>
              <a:t>. Sloučeniny trojmocného dysprosia se svými vlastnostmi a chováním podobají sloučeninám hliníku. Vodné roztoky sloučenin dysprosia jsou obvykle žluté nebo žlutozelené, nestabilní sloučeniny dvoumocného dysprosia jsou obvykle zbarveny fialově nebo červeně.</a:t>
            </a:r>
            <a:endParaRPr lang="en-US" sz="2000" dirty="0">
              <a:cs typeface="Arial" panose="020B0604020202020204" pitchFamily="34" charset="0"/>
            </a:endParaRPr>
          </a:p>
          <a:p>
            <a:pPr algn="just"/>
            <a:endParaRPr lang="en-US" sz="1000" dirty="0">
              <a:cs typeface="Arial" panose="020B0604020202020204" pitchFamily="34" charset="0"/>
            </a:endParaRPr>
          </a:p>
          <a:p>
            <a:pPr algn="just"/>
            <a:r>
              <a:rPr lang="cs-CZ" sz="2000" dirty="0">
                <a:cs typeface="Arial" panose="020B0604020202020204" pitchFamily="34" charset="0"/>
              </a:rPr>
              <a:t>V přírodě se dysprosium vyskytuje pouze ve formě sloučenin společně s ostatními lanthanoidy.</a:t>
            </a:r>
          </a:p>
          <a:p>
            <a:pPr algn="just"/>
            <a:endParaRPr lang="cs-CZ" sz="1000" dirty="0">
              <a:cs typeface="Arial" panose="020B0604020202020204" pitchFamily="34" charset="0"/>
            </a:endParaRPr>
          </a:p>
          <a:p>
            <a:pPr algn="just"/>
            <a:r>
              <a:rPr lang="cs-CZ" sz="2000" dirty="0">
                <a:cs typeface="Arial" panose="020B0604020202020204" pitchFamily="34" charset="0"/>
              </a:rPr>
              <a:t>Samostatné minerály dysprosia nejsou známy. </a:t>
            </a:r>
          </a:p>
        </p:txBody>
      </p:sp>
    </p:spTree>
    <p:extLst>
      <p:ext uri="{BB962C8B-B14F-4D97-AF65-F5344CB8AC3E}">
        <p14:creationId xmlns:p14="http://schemas.microsoft.com/office/powerpoint/2010/main" val="41395913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228600"/>
            <a:ext cx="8686800" cy="4708981"/>
          </a:xfrm>
          <a:prstGeom prst="rect">
            <a:avLst/>
          </a:prstGeom>
        </p:spPr>
        <p:txBody>
          <a:bodyPr wrap="square">
            <a:spAutoFit/>
          </a:bodyPr>
          <a:lstStyle/>
          <a:p>
            <a:pPr algn="just"/>
            <a:r>
              <a:rPr lang="cs-CZ" sz="2000" dirty="0">
                <a:cs typeface="Arial" panose="020B0604020202020204" pitchFamily="34" charset="0"/>
              </a:rPr>
              <a:t>Výroba dysprosia pro technické účely se provádí obdobně jako výroba ostatních </a:t>
            </a:r>
            <a:r>
              <a:rPr lang="cs-CZ" sz="2000" dirty="0" err="1">
                <a:cs typeface="Arial" panose="020B0604020202020204" pitchFamily="34" charset="0"/>
              </a:rPr>
              <a:t>lantahanoidů</a:t>
            </a:r>
            <a:r>
              <a:rPr lang="cs-CZ" sz="2000" dirty="0">
                <a:cs typeface="Arial" panose="020B0604020202020204" pitchFamily="34" charset="0"/>
              </a:rPr>
              <a:t> loužením </a:t>
            </a:r>
            <a:r>
              <a:rPr lang="cs-CZ" sz="2000" dirty="0" err="1">
                <a:cs typeface="Arial" panose="020B0604020202020204" pitchFamily="34" charset="0"/>
              </a:rPr>
              <a:t>lanthanoidových</a:t>
            </a:r>
            <a:r>
              <a:rPr lang="cs-CZ" sz="2000" dirty="0">
                <a:cs typeface="Arial" panose="020B0604020202020204" pitchFamily="34" charset="0"/>
              </a:rPr>
              <a:t> rud směsí minerálních kyselin s následnou redukcí fluoridu </a:t>
            </a:r>
            <a:r>
              <a:rPr lang="cs-CZ" sz="2000" dirty="0" err="1">
                <a:cs typeface="Arial" panose="020B0604020202020204" pitchFamily="34" charset="0"/>
              </a:rPr>
              <a:t>dysprositého</a:t>
            </a:r>
            <a:r>
              <a:rPr lang="cs-CZ" sz="2000" dirty="0">
                <a:cs typeface="Arial" panose="020B0604020202020204" pitchFamily="34" charset="0"/>
              </a:rPr>
              <a:t> DyF</a:t>
            </a:r>
            <a:r>
              <a:rPr lang="cs-CZ" sz="2000" baseline="-25000" dirty="0">
                <a:cs typeface="Arial" panose="020B0604020202020204" pitchFamily="34" charset="0"/>
              </a:rPr>
              <a:t>3</a:t>
            </a:r>
            <a:r>
              <a:rPr lang="cs-CZ" sz="2000" dirty="0">
                <a:cs typeface="Arial" panose="020B0604020202020204" pitchFamily="34" charset="0"/>
              </a:rPr>
              <a:t> kovovým vápníkem. </a:t>
            </a:r>
          </a:p>
          <a:p>
            <a:pPr algn="just"/>
            <a:r>
              <a:rPr lang="cs-CZ" sz="2000" dirty="0">
                <a:cs typeface="Arial" panose="020B0604020202020204" pitchFamily="34" charset="0"/>
              </a:rPr>
              <a:t>Redukce fluoridu vápníkem probíhá při teplotě přes 1000°C v argonové atmosféře:</a:t>
            </a:r>
          </a:p>
          <a:p>
            <a:pPr algn="ctr"/>
            <a:r>
              <a:rPr lang="cs-CZ" sz="2000" dirty="0">
                <a:cs typeface="Arial" panose="020B0604020202020204" pitchFamily="34" charset="0"/>
              </a:rPr>
              <a:t>2DyF</a:t>
            </a:r>
            <a:r>
              <a:rPr lang="cs-CZ" sz="2000" baseline="-25000" dirty="0">
                <a:cs typeface="Arial" panose="020B0604020202020204" pitchFamily="34" charset="0"/>
              </a:rPr>
              <a:t>3</a:t>
            </a:r>
            <a:r>
              <a:rPr lang="cs-CZ" sz="2000" dirty="0">
                <a:cs typeface="Arial" panose="020B0604020202020204" pitchFamily="34" charset="0"/>
              </a:rPr>
              <a:t> + 3Ca → 2Dy + 3CaF</a:t>
            </a:r>
            <a:r>
              <a:rPr lang="cs-CZ" sz="2000" baseline="-25000" dirty="0">
                <a:cs typeface="Arial" panose="020B0604020202020204" pitchFamily="34" charset="0"/>
              </a:rPr>
              <a:t>2</a:t>
            </a:r>
            <a:endParaRPr lang="cs-CZ"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Dysprosium se společně s gadoliniem používá k výrobě moderátorových tyčí v jaderné technice. </a:t>
            </a:r>
            <a:endParaRPr lang="en-US" sz="2000" dirty="0">
              <a:cs typeface="Arial" panose="020B0604020202020204" pitchFamily="34" charset="0"/>
            </a:endParaRPr>
          </a:p>
          <a:p>
            <a:pPr algn="just"/>
            <a:r>
              <a:rPr lang="en-US" sz="2000" dirty="0">
                <a:cs typeface="Arial" panose="020B0604020202020204" pitchFamily="34" charset="0"/>
              </a:rPr>
              <a:t>  </a:t>
            </a:r>
            <a:r>
              <a:rPr lang="cs-CZ" sz="2000" dirty="0">
                <a:cs typeface="Arial" panose="020B0604020202020204" pitchFamily="34" charset="0"/>
              </a:rPr>
              <a:t>Slitina dysprosia, terbia a železa, známá pod názvem </a:t>
            </a:r>
            <a:r>
              <a:rPr lang="cs-CZ" sz="2000" b="1" dirty="0" err="1">
                <a:cs typeface="Arial" panose="020B0604020202020204" pitchFamily="34" charset="0"/>
              </a:rPr>
              <a:t>Terfenol</a:t>
            </a:r>
            <a:r>
              <a:rPr lang="cs-CZ" sz="2000" b="1" dirty="0">
                <a:cs typeface="Arial" panose="020B0604020202020204" pitchFamily="34" charset="0"/>
              </a:rPr>
              <a:t>-D</a:t>
            </a:r>
            <a:r>
              <a:rPr lang="cs-CZ" sz="2000" dirty="0">
                <a:cs typeface="Arial" panose="020B0604020202020204" pitchFamily="34" charset="0"/>
              </a:rPr>
              <a:t> má magnetostrikční vlastnosti a používá se ke konstrukci senzorů lodních sonarů. </a:t>
            </a:r>
            <a:endParaRPr lang="en-US" sz="2000" dirty="0">
              <a:cs typeface="Arial" panose="020B0604020202020204" pitchFamily="34" charset="0"/>
            </a:endParaRPr>
          </a:p>
          <a:p>
            <a:pPr algn="just"/>
            <a:endParaRPr lang="cs-CZ" sz="2000" dirty="0">
              <a:cs typeface="Arial" panose="020B0604020202020204" pitchFamily="34" charset="0"/>
            </a:endParaRPr>
          </a:p>
          <a:p>
            <a:pPr algn="just"/>
            <a:r>
              <a:rPr lang="cs-CZ" sz="2000" b="1" dirty="0">
                <a:cs typeface="Arial" panose="020B0604020202020204" pitchFamily="34" charset="0"/>
              </a:rPr>
              <a:t>Jodid </a:t>
            </a:r>
            <a:r>
              <a:rPr lang="cs-CZ" sz="2000" b="1" dirty="0" err="1">
                <a:cs typeface="Arial" panose="020B0604020202020204" pitchFamily="34" charset="0"/>
              </a:rPr>
              <a:t>dysprositý</a:t>
            </a:r>
            <a:r>
              <a:rPr lang="cs-CZ" sz="2000" b="1" dirty="0">
                <a:cs typeface="Arial" panose="020B0604020202020204" pitchFamily="34" charset="0"/>
              </a:rPr>
              <a:t> </a:t>
            </a:r>
            <a:r>
              <a:rPr lang="cs-CZ" sz="2000" dirty="0">
                <a:cs typeface="Arial" panose="020B0604020202020204" pitchFamily="34" charset="0"/>
              </a:rPr>
              <a:t>DyI</a:t>
            </a:r>
            <a:r>
              <a:rPr lang="cs-CZ" sz="2000" baseline="-25000" dirty="0">
                <a:cs typeface="Arial" panose="020B0604020202020204" pitchFamily="34" charset="0"/>
              </a:rPr>
              <a:t>3</a:t>
            </a:r>
            <a:r>
              <a:rPr lang="cs-CZ" sz="2000" dirty="0">
                <a:cs typeface="Arial" panose="020B0604020202020204" pitchFamily="34" charset="0"/>
              </a:rPr>
              <a:t> se používá ve filmařských reflektorech pro dosažení intenzivního světla bílé barvy. </a:t>
            </a:r>
          </a:p>
          <a:p>
            <a:pPr algn="just"/>
            <a:endParaRPr lang="en-US" sz="2000" dirty="0">
              <a:cs typeface="Arial" panose="020B0604020202020204" pitchFamily="34" charset="0"/>
            </a:endParaRP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8948803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91600" cy="6740307"/>
          </a:xfrm>
          <a:prstGeom prst="rect">
            <a:avLst/>
          </a:prstGeom>
        </p:spPr>
        <p:txBody>
          <a:bodyPr wrap="square">
            <a:spAutoFit/>
          </a:bodyPr>
          <a:lstStyle/>
          <a:p>
            <a:pPr algn="ctr"/>
            <a:r>
              <a:rPr lang="cs-CZ" sz="2800" b="1" dirty="0">
                <a:cs typeface="Arial" panose="020B0604020202020204" pitchFamily="34" charset="0"/>
              </a:rPr>
              <a:t>Holmium</a:t>
            </a:r>
            <a:r>
              <a:rPr lang="cs-CZ" sz="32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stříbřitě bílý, měkký a tažný kov. Existují dvě alotropické modifikace holmia, hexagonální </a:t>
            </a:r>
            <a:r>
              <a:rPr lang="el-GR" sz="2000" dirty="0">
                <a:cs typeface="Arial" panose="020B0604020202020204" pitchFamily="34" charset="0"/>
              </a:rPr>
              <a:t>α-</a:t>
            </a:r>
            <a:r>
              <a:rPr lang="cs-CZ" sz="2000" dirty="0">
                <a:cs typeface="Arial" panose="020B0604020202020204" pitchFamily="34" charset="0"/>
              </a:rPr>
              <a:t>Ho přechází při teplotě 1428°C na kubické </a:t>
            </a:r>
            <a:r>
              <a:rPr lang="el-GR" sz="2000" dirty="0">
                <a:cs typeface="Arial" panose="020B0604020202020204" pitchFamily="34" charset="0"/>
              </a:rPr>
              <a:t>β-</a:t>
            </a:r>
            <a:r>
              <a:rPr lang="cs-CZ" sz="2000" dirty="0">
                <a:cs typeface="Arial" panose="020B0604020202020204" pitchFamily="34" charset="0"/>
              </a:rPr>
              <a:t>Ho. V práškové formě je holmium samozápalné.</a:t>
            </a:r>
          </a:p>
          <a:p>
            <a:pPr algn="just"/>
            <a:r>
              <a:rPr lang="cs-CZ" sz="2000" dirty="0">
                <a:cs typeface="Arial" panose="020B0604020202020204" pitchFamily="34" charset="0"/>
              </a:rPr>
              <a:t>Holmium je chemicky méně reaktivní než předchozí prvky ze skupiny lanthanoidů. Na suchém vzduchu je holmium stálé, ve vlhkém prostředí se velice pomalu pokrývá vrstvou žlutého oxidu </a:t>
            </a:r>
            <a:r>
              <a:rPr lang="cs-CZ" sz="2000" dirty="0" err="1">
                <a:cs typeface="Arial" panose="020B0604020202020204" pitchFamily="34" charset="0"/>
              </a:rPr>
              <a:t>holmitého</a:t>
            </a:r>
            <a:r>
              <a:rPr lang="cs-CZ" sz="2000" dirty="0">
                <a:cs typeface="Arial" panose="020B0604020202020204" pitchFamily="34" charset="0"/>
              </a:rPr>
              <a:t> Ho</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 vodou reaguje holmium jen pomalu za vzniku vodíku, ale snadno se rozpouští v běžných minerálních kyselinách za vzniku </a:t>
            </a:r>
            <a:r>
              <a:rPr lang="cs-CZ" sz="2000" dirty="0" err="1">
                <a:cs typeface="Arial" panose="020B0604020202020204" pitchFamily="34" charset="0"/>
              </a:rPr>
              <a:t>holmité</a:t>
            </a:r>
            <a:r>
              <a:rPr lang="cs-CZ" sz="2000" dirty="0">
                <a:cs typeface="Arial" panose="020B0604020202020204" pitchFamily="34" charset="0"/>
              </a:rPr>
              <a:t> soli příslušné kyseliny, s hydroxidy holmium nereaguje, s vodíkem tvoří hydridy HoH</a:t>
            </a:r>
            <a:r>
              <a:rPr lang="cs-CZ" sz="2000" baseline="-25000" dirty="0">
                <a:cs typeface="Arial" panose="020B0604020202020204" pitchFamily="34" charset="0"/>
              </a:rPr>
              <a:t>2</a:t>
            </a:r>
            <a:r>
              <a:rPr lang="cs-CZ" sz="2000" dirty="0">
                <a:cs typeface="Arial" panose="020B0604020202020204" pitchFamily="34" charset="0"/>
              </a:rPr>
              <a:t> a HoH</a:t>
            </a:r>
            <a:r>
              <a:rPr lang="cs-CZ" sz="2000" baseline="-25000" dirty="0">
                <a:cs typeface="Arial" panose="020B0604020202020204" pitchFamily="34" charset="0"/>
              </a:rPr>
              <a:t>3</a:t>
            </a:r>
            <a:r>
              <a:rPr lang="cs-CZ" sz="2000" dirty="0">
                <a:cs typeface="Arial" panose="020B0604020202020204" pitchFamily="34" charset="0"/>
              </a:rPr>
              <a:t>:</a:t>
            </a:r>
          </a:p>
          <a:p>
            <a:pPr algn="ctr"/>
            <a:r>
              <a:rPr lang="cs-CZ" sz="2000" dirty="0">
                <a:cs typeface="Arial" panose="020B0604020202020204" pitchFamily="34" charset="0"/>
              </a:rPr>
              <a:t>2Ho + 6H</a:t>
            </a:r>
            <a:r>
              <a:rPr lang="cs-CZ" sz="2000" baseline="-25000" dirty="0">
                <a:cs typeface="Arial" panose="020B0604020202020204" pitchFamily="34" charset="0"/>
              </a:rPr>
              <a:t>2</a:t>
            </a:r>
            <a:r>
              <a:rPr lang="cs-CZ" sz="2000" dirty="0">
                <a:cs typeface="Arial" panose="020B0604020202020204" pitchFamily="34" charset="0"/>
              </a:rPr>
              <a:t>O → 2Ho(OH)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2Ho + 6HCl → 2HoCl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Ho + 6HNO</a:t>
            </a:r>
            <a:r>
              <a:rPr lang="cs-CZ" sz="2000" baseline="-25000" dirty="0">
                <a:cs typeface="Arial" panose="020B0604020202020204" pitchFamily="34" charset="0"/>
              </a:rPr>
              <a:t>3</a:t>
            </a:r>
            <a:r>
              <a:rPr lang="cs-CZ" sz="2000" dirty="0">
                <a:cs typeface="Arial" panose="020B0604020202020204" pitchFamily="34" charset="0"/>
              </a:rPr>
              <a:t> → Ho(NO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Ve sloučeninách se holmium vyskytuje </a:t>
            </a:r>
            <a:r>
              <a:rPr lang="cs-CZ" sz="2000" u="sng" dirty="0">
                <a:cs typeface="Arial" panose="020B0604020202020204" pitchFamily="34" charset="0"/>
              </a:rPr>
              <a:t>pouze v oxidačním stupni III</a:t>
            </a:r>
            <a:r>
              <a:rPr lang="cs-CZ" sz="2000" dirty="0">
                <a:cs typeface="Arial" panose="020B0604020202020204" pitchFamily="34" charset="0"/>
              </a:rPr>
              <a:t>. V silně redukčním prostředí lze připravit chlorid Ho</a:t>
            </a:r>
            <a:r>
              <a:rPr lang="cs-CZ" sz="2000" baseline="-25000" dirty="0">
                <a:cs typeface="Arial" panose="020B0604020202020204" pitchFamily="34" charset="0"/>
              </a:rPr>
              <a:t>5</a:t>
            </a:r>
            <a:r>
              <a:rPr lang="cs-CZ" sz="2000" dirty="0">
                <a:cs typeface="Arial" panose="020B0604020202020204" pitchFamily="34" charset="0"/>
              </a:rPr>
              <a:t>Cl</a:t>
            </a:r>
            <a:r>
              <a:rPr lang="cs-CZ" sz="2000" baseline="-25000" dirty="0">
                <a:cs typeface="Arial" panose="020B0604020202020204" pitchFamily="34" charset="0"/>
              </a:rPr>
              <a:t>11</a:t>
            </a:r>
            <a:r>
              <a:rPr lang="cs-CZ" sz="2000" dirty="0">
                <a:cs typeface="Arial" panose="020B0604020202020204" pitchFamily="34" charset="0"/>
              </a:rPr>
              <a:t>, ve kterém se vyskytuje současně holmium dvou i trojmocné. Samostatná existence sloučenin dvoumocného holmia nebyla prokázána. Sloučeniny holmia se svými vlastnostmi podobají sloučeninám hliníku. Vodné roztoky solí holmia jsou zabarveny sytě žlutě nebo hnědě, pouze fluorid </a:t>
            </a:r>
            <a:r>
              <a:rPr lang="cs-CZ" sz="2000" dirty="0" err="1">
                <a:cs typeface="Arial" panose="020B0604020202020204" pitchFamily="34" charset="0"/>
              </a:rPr>
              <a:t>holmitý</a:t>
            </a:r>
            <a:r>
              <a:rPr lang="cs-CZ" sz="2000" dirty="0">
                <a:cs typeface="Arial" panose="020B0604020202020204" pitchFamily="34" charset="0"/>
              </a:rPr>
              <a:t> je růžový.</a:t>
            </a:r>
          </a:p>
        </p:txBody>
      </p:sp>
    </p:spTree>
    <p:extLst>
      <p:ext uri="{BB962C8B-B14F-4D97-AF65-F5344CB8AC3E}">
        <p14:creationId xmlns:p14="http://schemas.microsoft.com/office/powerpoint/2010/main" val="12573309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324535"/>
          </a:xfrm>
          <a:prstGeom prst="rect">
            <a:avLst/>
          </a:prstGeom>
        </p:spPr>
        <p:txBody>
          <a:bodyPr wrap="square">
            <a:spAutoFit/>
          </a:bodyPr>
          <a:lstStyle/>
          <a:p>
            <a:pPr algn="just"/>
            <a:r>
              <a:rPr lang="cs-CZ" sz="2000" dirty="0">
                <a:cs typeface="Arial" panose="020B0604020202020204" pitchFamily="34" charset="0"/>
              </a:rPr>
              <a:t>V přírodě se holmium vyskytuje pouze ve formě sloučenin společně s ostatními lanthanoidy. Samostatné minerály s obsahem holmia nejsou známy.</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  Výroba holmia se provádí obdobně jako výroba ostatních </a:t>
            </a:r>
            <a:r>
              <a:rPr lang="cs-CZ" sz="2000" dirty="0" err="1">
                <a:cs typeface="Arial" panose="020B0604020202020204" pitchFamily="34" charset="0"/>
              </a:rPr>
              <a:t>lantahanoidů</a:t>
            </a:r>
            <a:r>
              <a:rPr lang="cs-CZ" sz="2000" dirty="0">
                <a:cs typeface="Arial" panose="020B0604020202020204" pitchFamily="34" charset="0"/>
              </a:rPr>
              <a:t> loužením </a:t>
            </a:r>
            <a:r>
              <a:rPr lang="cs-CZ" sz="2000" dirty="0" err="1">
                <a:cs typeface="Arial" panose="020B0604020202020204" pitchFamily="34" charset="0"/>
              </a:rPr>
              <a:t>lanthanoidových</a:t>
            </a:r>
            <a:r>
              <a:rPr lang="cs-CZ" sz="2000" dirty="0">
                <a:cs typeface="Arial" panose="020B0604020202020204" pitchFamily="34" charset="0"/>
              </a:rPr>
              <a:t> rud směsí minerálních kyselin s následnou redukcí fluoridu </a:t>
            </a:r>
            <a:r>
              <a:rPr lang="cs-CZ" sz="2000" dirty="0" err="1">
                <a:cs typeface="Arial" panose="020B0604020202020204" pitchFamily="34" charset="0"/>
              </a:rPr>
              <a:t>holmitého</a:t>
            </a:r>
            <a:r>
              <a:rPr lang="cs-CZ" sz="2000" dirty="0">
                <a:cs typeface="Arial" panose="020B0604020202020204" pitchFamily="34" charset="0"/>
              </a:rPr>
              <a:t> HoF</a:t>
            </a:r>
            <a:r>
              <a:rPr lang="cs-CZ" sz="2000" baseline="-25000" dirty="0">
                <a:cs typeface="Arial" panose="020B0604020202020204" pitchFamily="34" charset="0"/>
              </a:rPr>
              <a:t>3</a:t>
            </a:r>
            <a:r>
              <a:rPr lang="cs-CZ" sz="2000" dirty="0">
                <a:cs typeface="Arial" panose="020B0604020202020204" pitchFamily="34" charset="0"/>
              </a:rPr>
              <a:t> kovovým vápníkem. </a:t>
            </a:r>
            <a:r>
              <a:rPr lang="cs-CZ" sz="2000" dirty="0" err="1">
                <a:cs typeface="Arial" panose="020B0604020202020204" pitchFamily="34" charset="0"/>
              </a:rPr>
              <a:t>Metalotermická</a:t>
            </a:r>
            <a:r>
              <a:rPr lang="cs-CZ" sz="2000" dirty="0">
                <a:cs typeface="Arial" panose="020B0604020202020204" pitchFamily="34" charset="0"/>
              </a:rPr>
              <a:t> redukce fluoridu vápníkem probíhá při teplotě přes 1000°C v argonové atmosféře:</a:t>
            </a:r>
          </a:p>
          <a:p>
            <a:pPr algn="ctr"/>
            <a:r>
              <a:rPr lang="cs-CZ" sz="2000" dirty="0">
                <a:cs typeface="Arial" panose="020B0604020202020204" pitchFamily="34" charset="0"/>
              </a:rPr>
              <a:t>2HoF</a:t>
            </a:r>
            <a:r>
              <a:rPr lang="cs-CZ" sz="2000" baseline="-25000" dirty="0">
                <a:cs typeface="Arial" panose="020B0604020202020204" pitchFamily="34" charset="0"/>
              </a:rPr>
              <a:t>3</a:t>
            </a:r>
            <a:r>
              <a:rPr lang="cs-CZ" sz="2000" dirty="0">
                <a:cs typeface="Arial" panose="020B0604020202020204" pitchFamily="34" charset="0"/>
              </a:rPr>
              <a:t> + 3Ca → 2Ho + 3CaF</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Rafinace surového holmia se provádí vakuovým přetavováním. </a:t>
            </a:r>
          </a:p>
          <a:p>
            <a:pPr algn="just"/>
            <a:endParaRPr lang="cs-CZ" sz="2000" dirty="0">
              <a:cs typeface="Arial" panose="020B0604020202020204" pitchFamily="34" charset="0"/>
            </a:endParaRPr>
          </a:p>
          <a:p>
            <a:pPr algn="just"/>
            <a:r>
              <a:rPr lang="cs-CZ" sz="2000" dirty="0">
                <a:cs typeface="Arial" panose="020B0604020202020204" pitchFamily="34" charset="0"/>
              </a:rPr>
              <a:t>Holmium se společně s gadoliniem používá k výrobě moderátorových tyčí pro množivé reaktory, pro výrobu permanentních magnetů a </a:t>
            </a:r>
            <a:r>
              <a:rPr lang="cs-CZ" sz="2000" u="sng" dirty="0">
                <a:cs typeface="Arial" panose="020B0604020202020204" pitchFamily="34" charset="0"/>
              </a:rPr>
              <a:t>laserů</a:t>
            </a:r>
            <a:r>
              <a:rPr lang="cs-CZ" sz="2000" dirty="0">
                <a:cs typeface="Arial" panose="020B0604020202020204" pitchFamily="34" charset="0"/>
              </a:rPr>
              <a:t>. </a:t>
            </a:r>
          </a:p>
          <a:p>
            <a:pPr algn="just"/>
            <a:r>
              <a:rPr lang="cs-CZ" sz="2000" dirty="0">
                <a:cs typeface="Arial" panose="020B0604020202020204" pitchFamily="34" charset="0"/>
              </a:rPr>
              <a:t>Holmium má nejvyšší magnetický moment (10,6 </a:t>
            </a:r>
            <a:r>
              <a:rPr lang="el-GR" sz="2000" dirty="0">
                <a:cs typeface="Arial" panose="020B0604020202020204" pitchFamily="34" charset="0"/>
              </a:rPr>
              <a:t>μ</a:t>
            </a:r>
            <a:r>
              <a:rPr lang="cs-CZ" sz="2000" dirty="0">
                <a:cs typeface="Arial" panose="020B0604020202020204" pitchFamily="34" charset="0"/>
              </a:rPr>
              <a:t>B) ze všech přirozeně se vyskytujících prvků. Používá se ke konstrukci koncentrátorů magnetického toku pro vědecké a lékařské přístroje.</a:t>
            </a:r>
            <a:endParaRPr lang="en-US" sz="2000" dirty="0">
              <a:cs typeface="Arial" panose="020B0604020202020204" pitchFamily="34" charset="0"/>
            </a:endParaRPr>
          </a:p>
          <a:p>
            <a:pPr algn="just"/>
            <a:endParaRPr lang="cs-CZ" sz="2000" dirty="0">
              <a:cs typeface="Arial" panose="020B0604020202020204" pitchFamily="34" charset="0"/>
            </a:endParaRPr>
          </a:p>
          <a:p>
            <a:pPr algn="just"/>
            <a:r>
              <a:rPr lang="cs-CZ" sz="2000" b="1" dirty="0">
                <a:cs typeface="Arial" panose="020B0604020202020204" pitchFamily="34" charset="0"/>
              </a:rPr>
              <a:t>Oxid </a:t>
            </a:r>
            <a:r>
              <a:rPr lang="cs-CZ" sz="2000" b="1" dirty="0" err="1">
                <a:cs typeface="Arial" panose="020B0604020202020204" pitchFamily="34" charset="0"/>
              </a:rPr>
              <a:t>holmitý</a:t>
            </a:r>
            <a:r>
              <a:rPr lang="cs-CZ" sz="2000" b="1" dirty="0">
                <a:cs typeface="Arial" panose="020B0604020202020204" pitchFamily="34" charset="0"/>
              </a:rPr>
              <a:t> </a:t>
            </a:r>
            <a:r>
              <a:rPr lang="cs-CZ" sz="2000" dirty="0">
                <a:cs typeface="Arial" panose="020B0604020202020204" pitchFamily="34" charset="0"/>
              </a:rPr>
              <a:t>Ho</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se používá pro barvení skloviny a umělých zirkonů.</a:t>
            </a:r>
          </a:p>
        </p:txBody>
      </p:sp>
    </p:spTree>
    <p:extLst>
      <p:ext uri="{BB962C8B-B14F-4D97-AF65-F5344CB8AC3E}">
        <p14:creationId xmlns:p14="http://schemas.microsoft.com/office/powerpoint/2010/main" val="1103885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2862322"/>
          </a:xfrm>
          <a:prstGeom prst="rect">
            <a:avLst/>
          </a:prstGeom>
        </p:spPr>
        <p:txBody>
          <a:bodyPr wrap="square">
            <a:spAutoFit/>
          </a:bodyPr>
          <a:lstStyle/>
          <a:p>
            <a:pPr algn="just"/>
            <a:r>
              <a:rPr lang="cs-CZ" sz="2000" dirty="0">
                <a:cs typeface="Arial" panose="020B0604020202020204" pitchFamily="34" charset="0"/>
              </a:rPr>
              <a:t>Mezi nejpoužívanější radiofarmaka značená techneciem patří např. </a:t>
            </a:r>
          </a:p>
          <a:p>
            <a:pPr algn="just"/>
            <a:r>
              <a:rPr lang="cs-CZ" sz="2000" dirty="0">
                <a:cs typeface="Arial" panose="020B0604020202020204" pitchFamily="34" charset="0"/>
              </a:rPr>
              <a:t>  </a:t>
            </a:r>
            <a:r>
              <a:rPr lang="cs-CZ" sz="2000" i="1" dirty="0">
                <a:cs typeface="Arial" panose="020B0604020202020204" pitchFamily="34" charset="0"/>
              </a:rPr>
              <a:t>99mTc </a:t>
            </a:r>
            <a:r>
              <a:rPr lang="cs-CZ" sz="2000" i="1" dirty="0" err="1">
                <a:cs typeface="Arial" panose="020B0604020202020204" pitchFamily="34" charset="0"/>
              </a:rPr>
              <a:t>makroagregovaný</a:t>
            </a:r>
            <a:r>
              <a:rPr lang="cs-CZ" sz="2000" i="1" dirty="0">
                <a:cs typeface="Arial" panose="020B0604020202020204" pitchFamily="34" charset="0"/>
              </a:rPr>
              <a:t> albumin (MAA)</a:t>
            </a:r>
            <a:r>
              <a:rPr lang="cs-CZ" sz="2000" dirty="0">
                <a:cs typeface="Arial" panose="020B0604020202020204" pitchFamily="34" charset="0"/>
              </a:rPr>
              <a:t> pro detekci průchodnosti žilního systému dolních končetin, </a:t>
            </a:r>
          </a:p>
          <a:p>
            <a:pPr algn="just"/>
            <a:r>
              <a:rPr lang="cs-CZ" sz="2000" dirty="0">
                <a:cs typeface="Arial" panose="020B0604020202020204" pitchFamily="34" charset="0"/>
              </a:rPr>
              <a:t>  </a:t>
            </a:r>
            <a:r>
              <a:rPr lang="cs-CZ" sz="2000" i="1" dirty="0" err="1">
                <a:cs typeface="Arial" panose="020B0604020202020204" pitchFamily="34" charset="0"/>
              </a:rPr>
              <a:t>fosfonátová</a:t>
            </a:r>
            <a:r>
              <a:rPr lang="cs-CZ" sz="2000" i="1" dirty="0">
                <a:cs typeface="Arial" panose="020B0604020202020204" pitchFamily="34" charset="0"/>
              </a:rPr>
              <a:t> radiofarmaka (</a:t>
            </a:r>
            <a:r>
              <a:rPr lang="cs-CZ" sz="2000" dirty="0">
                <a:cs typeface="Arial" panose="020B0604020202020204" pitchFamily="34" charset="0"/>
              </a:rPr>
              <a:t>pyrofosfát - PYP, metylen </a:t>
            </a:r>
            <a:r>
              <a:rPr lang="cs-CZ" sz="2000" dirty="0" err="1">
                <a:cs typeface="Arial" panose="020B0604020202020204" pitchFamily="34" charset="0"/>
              </a:rPr>
              <a:t>difosfonát</a:t>
            </a:r>
            <a:r>
              <a:rPr lang="cs-CZ" sz="2000" dirty="0">
                <a:cs typeface="Arial" panose="020B0604020202020204" pitchFamily="34" charset="0"/>
              </a:rPr>
              <a:t> - MDP a </a:t>
            </a:r>
            <a:r>
              <a:rPr lang="cs-CZ" sz="2000" dirty="0" err="1">
                <a:cs typeface="Arial" panose="020B0604020202020204" pitchFamily="34" charset="0"/>
              </a:rPr>
              <a:t>hydroxymetylen</a:t>
            </a:r>
            <a:r>
              <a:rPr lang="cs-CZ" sz="2000" dirty="0">
                <a:cs typeface="Arial" panose="020B0604020202020204" pitchFamily="34" charset="0"/>
              </a:rPr>
              <a:t> d</a:t>
            </a:r>
            <a:r>
              <a:rPr lang="en-US" sz="2000" dirty="0" err="1">
                <a:cs typeface="Arial" panose="020B0604020202020204" pitchFamily="34" charset="0"/>
              </a:rPr>
              <a:t>i</a:t>
            </a:r>
            <a:r>
              <a:rPr lang="cs-CZ" sz="2000" dirty="0" err="1">
                <a:cs typeface="Arial" panose="020B0604020202020204" pitchFamily="34" charset="0"/>
              </a:rPr>
              <a:t>fosfonát</a:t>
            </a:r>
            <a:r>
              <a:rPr lang="cs-CZ" sz="2000" dirty="0">
                <a:cs typeface="Arial" panose="020B0604020202020204" pitchFamily="34" charset="0"/>
              </a:rPr>
              <a:t> - HDP</a:t>
            </a:r>
            <a:r>
              <a:rPr lang="cs-CZ" sz="2000" i="1" dirty="0">
                <a:cs typeface="Arial" panose="020B0604020202020204" pitchFamily="34" charset="0"/>
              </a:rPr>
              <a:t>)</a:t>
            </a:r>
            <a:r>
              <a:rPr lang="cs-CZ" sz="2000" dirty="0">
                <a:cs typeface="Arial" panose="020B0604020202020204" pitchFamily="34" charset="0"/>
              </a:rPr>
              <a:t> pro zobrazování skeletu, srdečního infarktu a značení červených krvinek, </a:t>
            </a:r>
          </a:p>
          <a:p>
            <a:pPr algn="just"/>
            <a:r>
              <a:rPr lang="cs-CZ" sz="2000" dirty="0">
                <a:cs typeface="Arial" panose="020B0604020202020204" pitchFamily="34" charset="0"/>
              </a:rPr>
              <a:t>  </a:t>
            </a:r>
            <a:r>
              <a:rPr lang="cs-CZ" sz="2000" i="1" dirty="0">
                <a:cs typeface="Arial" panose="020B0604020202020204" pitchFamily="34" charset="0"/>
              </a:rPr>
              <a:t>99mTc </a:t>
            </a:r>
            <a:r>
              <a:rPr lang="cs-CZ" sz="2000" i="1" dirty="0" err="1">
                <a:cs typeface="Arial" panose="020B0604020202020204" pitchFamily="34" charset="0"/>
              </a:rPr>
              <a:t>sulfurkoloid</a:t>
            </a:r>
            <a:r>
              <a:rPr lang="cs-CZ" sz="2000" i="1" dirty="0">
                <a:cs typeface="Arial" panose="020B0604020202020204" pitchFamily="34" charset="0"/>
              </a:rPr>
              <a:t> </a:t>
            </a:r>
            <a:r>
              <a:rPr lang="cs-CZ" sz="2000" dirty="0">
                <a:cs typeface="Arial" panose="020B0604020202020204" pitchFamily="34" charset="0"/>
              </a:rPr>
              <a:t>pro vyšetřování horní části trávicí trubice, </a:t>
            </a:r>
          </a:p>
          <a:p>
            <a:pPr algn="just"/>
            <a:r>
              <a:rPr lang="cs-CZ" sz="2000" dirty="0">
                <a:cs typeface="Arial" panose="020B0604020202020204" pitchFamily="34" charset="0"/>
              </a:rPr>
              <a:t>  </a:t>
            </a:r>
            <a:r>
              <a:rPr lang="cs-CZ" sz="2000" i="1" dirty="0">
                <a:cs typeface="Arial" panose="020B0604020202020204" pitchFamily="34" charset="0"/>
              </a:rPr>
              <a:t>99mTc </a:t>
            </a:r>
            <a:r>
              <a:rPr lang="cs-CZ" sz="2000" i="1" dirty="0" err="1">
                <a:cs typeface="Arial" panose="020B0604020202020204" pitchFamily="34" charset="0"/>
              </a:rPr>
              <a:t>hexamethylpropylen</a:t>
            </a:r>
            <a:r>
              <a:rPr lang="cs-CZ" sz="2000" i="1" dirty="0">
                <a:cs typeface="Arial" panose="020B0604020202020204" pitchFamily="34" charset="0"/>
              </a:rPr>
              <a:t> amin oxim (HMPAO)</a:t>
            </a:r>
            <a:r>
              <a:rPr lang="cs-CZ" sz="2000" dirty="0">
                <a:cs typeface="Arial" panose="020B0604020202020204" pitchFamily="34" charset="0"/>
              </a:rPr>
              <a:t> pro značení bílých krvinek a celá řada dalších.</a:t>
            </a:r>
          </a:p>
        </p:txBody>
      </p:sp>
      <p:pic>
        <p:nvPicPr>
          <p:cNvPr id="4098" name="Picture 2">
            <a:extLst>
              <a:ext uri="{FF2B5EF4-FFF2-40B4-BE49-F238E27FC236}">
                <a16:creationId xmlns:a16="http://schemas.microsoft.com/office/drawing/2014/main" id="{72DE3FC7-7671-413E-A2AB-08944F220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62" y="3276600"/>
            <a:ext cx="2006922" cy="19132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echnetium (99mTc) tetrofosmin - Wikipedia">
            <a:extLst>
              <a:ext uri="{FF2B5EF4-FFF2-40B4-BE49-F238E27FC236}">
                <a16:creationId xmlns:a16="http://schemas.microsoft.com/office/drawing/2014/main" id="{38687DA6-9440-47AB-B017-CED7061106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4731" y="2971800"/>
            <a:ext cx="3144469" cy="30851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echnetium-99m bone scan (anterior and posterior views ...">
            <a:extLst>
              <a:ext uri="{FF2B5EF4-FFF2-40B4-BE49-F238E27FC236}">
                <a16:creationId xmlns:a16="http://schemas.microsoft.com/office/drawing/2014/main" id="{0F82D85B-ED1B-4C13-B190-1E1B81A7E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605" y="3100340"/>
            <a:ext cx="2486502" cy="326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69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0246" y="128078"/>
            <a:ext cx="8957553" cy="6124754"/>
          </a:xfrm>
          <a:prstGeom prst="rect">
            <a:avLst/>
          </a:prstGeom>
        </p:spPr>
        <p:txBody>
          <a:bodyPr wrap="square">
            <a:spAutoFit/>
          </a:bodyPr>
          <a:lstStyle/>
          <a:p>
            <a:pPr algn="ctr"/>
            <a:r>
              <a:rPr lang="cs-CZ" sz="2800" b="1" dirty="0">
                <a:cs typeface="Arial" panose="020B0604020202020204" pitchFamily="34" charset="0"/>
              </a:rPr>
              <a:t>Erbium</a:t>
            </a:r>
            <a:r>
              <a:rPr lang="cs-CZ" sz="3200" dirty="0">
                <a:cs typeface="Arial" panose="020B0604020202020204" pitchFamily="34" charset="0"/>
              </a:rPr>
              <a:t> </a:t>
            </a:r>
          </a:p>
          <a:p>
            <a:endParaRPr lang="cs-CZ" sz="800" dirty="0">
              <a:cs typeface="Arial" panose="020B0604020202020204" pitchFamily="34" charset="0"/>
            </a:endParaRPr>
          </a:p>
          <a:p>
            <a:r>
              <a:rPr lang="cs-CZ" sz="2000" dirty="0">
                <a:cs typeface="Arial" panose="020B0604020202020204" pitchFamily="34" charset="0"/>
              </a:rPr>
              <a:t>= stříbřitě bílý, měkký kov. Erbium je chemicky méně reaktivní než předchozí prvky ze skupiny lanthanoidů. Na suchém vzduchu je erbium stálé. S horkou vodou reaguje jen pomalu za vzniku hydroxidu </a:t>
            </a:r>
            <a:r>
              <a:rPr lang="cs-CZ" sz="2000" dirty="0" err="1">
                <a:cs typeface="Arial" panose="020B0604020202020204" pitchFamily="34" charset="0"/>
              </a:rPr>
              <a:t>erbitého</a:t>
            </a:r>
            <a:r>
              <a:rPr lang="cs-CZ" sz="2000" dirty="0">
                <a:cs typeface="Arial" panose="020B0604020202020204" pitchFamily="34" charset="0"/>
              </a:rPr>
              <a:t> a vývoje vodíku, snadno se rozpouští v běžných kyselinách:</a:t>
            </a:r>
          </a:p>
          <a:p>
            <a:pPr algn="ctr"/>
            <a:r>
              <a:rPr lang="cs-CZ" sz="2000" dirty="0">
                <a:cs typeface="Arial" panose="020B0604020202020204" pitchFamily="34" charset="0"/>
              </a:rPr>
              <a:t>2Er + 6H</a:t>
            </a:r>
            <a:r>
              <a:rPr lang="cs-CZ" sz="2000" baseline="-25000" dirty="0">
                <a:cs typeface="Arial" panose="020B0604020202020204" pitchFamily="34" charset="0"/>
              </a:rPr>
              <a:t>2</a:t>
            </a:r>
            <a:r>
              <a:rPr lang="cs-CZ" sz="2000" dirty="0">
                <a:cs typeface="Arial" panose="020B0604020202020204" pitchFamily="34" charset="0"/>
              </a:rPr>
              <a:t>O → 2Er(OH)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2Er + 6HCl → 2ErCl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Er + 6HNO</a:t>
            </a:r>
            <a:r>
              <a:rPr lang="cs-CZ" sz="2000" baseline="-25000" dirty="0">
                <a:cs typeface="Arial" panose="020B0604020202020204" pitchFamily="34" charset="0"/>
              </a:rPr>
              <a:t>3</a:t>
            </a:r>
            <a:r>
              <a:rPr lang="cs-CZ" sz="2000" dirty="0">
                <a:cs typeface="Arial" panose="020B0604020202020204" pitchFamily="34" charset="0"/>
              </a:rPr>
              <a:t> → Er(NO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p>
          <a:p>
            <a:r>
              <a:rPr lang="cs-CZ" sz="2000" dirty="0">
                <a:cs typeface="Arial" panose="020B0604020202020204" pitchFamily="34" charset="0"/>
              </a:rPr>
              <a:t>Zahřáto na teplotu 300°C na vzduchu shoří na růžový oxid </a:t>
            </a:r>
            <a:r>
              <a:rPr lang="cs-CZ" sz="2000" dirty="0" err="1">
                <a:cs typeface="Arial" panose="020B0604020202020204" pitchFamily="34" charset="0"/>
              </a:rPr>
              <a:t>erbitý</a:t>
            </a:r>
            <a:r>
              <a:rPr lang="cs-CZ" sz="2000" dirty="0">
                <a:cs typeface="Arial" panose="020B0604020202020204" pitchFamily="34" charset="0"/>
              </a:rPr>
              <a:t> Er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se sírou se slučuje na žlutý sulfid </a:t>
            </a:r>
            <a:r>
              <a:rPr lang="cs-CZ" sz="2000" dirty="0" err="1">
                <a:cs typeface="Arial" panose="020B0604020202020204" pitchFamily="34" charset="0"/>
              </a:rPr>
              <a:t>erbitý</a:t>
            </a:r>
            <a:r>
              <a:rPr lang="cs-CZ" sz="2000" dirty="0">
                <a:cs typeface="Arial" panose="020B0604020202020204" pitchFamily="34" charset="0"/>
              </a:rPr>
              <a:t> Er</a:t>
            </a:r>
            <a:r>
              <a:rPr lang="cs-CZ" sz="2000" baseline="-25000" dirty="0">
                <a:cs typeface="Arial" panose="020B0604020202020204" pitchFamily="34" charset="0"/>
              </a:rPr>
              <a:t>2</a:t>
            </a:r>
            <a:r>
              <a:rPr lang="cs-CZ" sz="2000" dirty="0">
                <a:cs typeface="Arial" panose="020B0604020202020204" pitchFamily="34" charset="0"/>
              </a:rPr>
              <a:t>S</a:t>
            </a:r>
            <a:r>
              <a:rPr lang="cs-CZ" sz="2000" baseline="-25000" dirty="0">
                <a:cs typeface="Arial" panose="020B0604020202020204" pitchFamily="34" charset="0"/>
              </a:rPr>
              <a:t>3</a:t>
            </a:r>
            <a:r>
              <a:rPr lang="cs-CZ" sz="2000" dirty="0">
                <a:cs typeface="Arial" panose="020B0604020202020204" pitchFamily="34" charset="0"/>
              </a:rPr>
              <a:t> až při teplotě 800°C, ale s chlorem se slučuje na fialový chlorid </a:t>
            </a:r>
            <a:r>
              <a:rPr lang="cs-CZ" sz="2000" dirty="0" err="1">
                <a:cs typeface="Arial" panose="020B0604020202020204" pitchFamily="34" charset="0"/>
              </a:rPr>
              <a:t>erbitý</a:t>
            </a:r>
            <a:r>
              <a:rPr lang="cs-CZ" sz="2000" dirty="0">
                <a:cs typeface="Arial" panose="020B0604020202020204" pitchFamily="34" charset="0"/>
              </a:rPr>
              <a:t> ErCl</a:t>
            </a:r>
            <a:r>
              <a:rPr lang="cs-CZ" sz="2000" baseline="-25000" dirty="0">
                <a:cs typeface="Arial" panose="020B0604020202020204" pitchFamily="34" charset="0"/>
              </a:rPr>
              <a:t>3</a:t>
            </a:r>
            <a:r>
              <a:rPr lang="cs-CZ" sz="2000" dirty="0">
                <a:cs typeface="Arial" panose="020B0604020202020204" pitchFamily="34" charset="0"/>
              </a:rPr>
              <a:t> již při teplotě 200°C. </a:t>
            </a:r>
          </a:p>
          <a:p>
            <a:r>
              <a:rPr lang="cs-CZ" sz="2000" dirty="0">
                <a:cs typeface="Arial" panose="020B0604020202020204" pitchFamily="34" charset="0"/>
              </a:rPr>
              <a:t>Ve sloučeninách se erbium vyskytuje </a:t>
            </a:r>
            <a:r>
              <a:rPr lang="cs-CZ" sz="2000" u="sng" dirty="0">
                <a:cs typeface="Arial" panose="020B0604020202020204" pitchFamily="34" charset="0"/>
              </a:rPr>
              <a:t>pouze v oxidačním stupni III</a:t>
            </a:r>
            <a:r>
              <a:rPr lang="cs-CZ" sz="2000" dirty="0">
                <a:cs typeface="Arial" panose="020B0604020202020204" pitchFamily="34" charset="0"/>
              </a:rPr>
              <a:t>. Sloučeniny erbia se svými vlastnostmi podobají sloučeninám hliníku. Vodné roztoky solí erbia jsou zbarveny růžově nebo fialově.</a:t>
            </a:r>
            <a:endParaRPr lang="en-US" sz="2000" dirty="0">
              <a:cs typeface="Arial" panose="020B0604020202020204" pitchFamily="34" charset="0"/>
            </a:endParaRPr>
          </a:p>
          <a:p>
            <a:endParaRPr lang="en-US" sz="2000" dirty="0">
              <a:cs typeface="Arial" panose="020B0604020202020204" pitchFamily="34" charset="0"/>
            </a:endParaRPr>
          </a:p>
          <a:p>
            <a:r>
              <a:rPr lang="cs-CZ" sz="2000" dirty="0">
                <a:cs typeface="Arial" panose="020B0604020202020204" pitchFamily="34" charset="0"/>
              </a:rPr>
              <a:t>V přírodě se erbium vyskytuje pouze ve formě sloučenin společně s ostatními lanthanoidy. Samostatné minerály erbia nejsou známy. </a:t>
            </a:r>
            <a:endParaRPr lang="en-US" sz="2000" dirty="0">
              <a:cs typeface="Arial" panose="020B0604020202020204" pitchFamily="34" charset="0"/>
            </a:endParaRPr>
          </a:p>
          <a:p>
            <a:endParaRPr lang="en-US" sz="2000" dirty="0">
              <a:cs typeface="Arial" panose="020B0604020202020204" pitchFamily="34" charset="0"/>
            </a:endParaRPr>
          </a:p>
        </p:txBody>
      </p:sp>
    </p:spTree>
    <p:extLst>
      <p:ext uri="{BB962C8B-B14F-4D97-AF65-F5344CB8AC3E}">
        <p14:creationId xmlns:p14="http://schemas.microsoft.com/office/powerpoint/2010/main" val="32983284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327498"/>
            <a:ext cx="8839200" cy="4401205"/>
          </a:xfrm>
          <a:prstGeom prst="rect">
            <a:avLst/>
          </a:prstGeom>
        </p:spPr>
        <p:txBody>
          <a:bodyPr wrap="square">
            <a:spAutoFit/>
          </a:bodyPr>
          <a:lstStyle/>
          <a:p>
            <a:pPr algn="just"/>
            <a:r>
              <a:rPr lang="cs-CZ" sz="2000" dirty="0">
                <a:cs typeface="Arial" panose="020B0604020202020204" pitchFamily="34" charset="0"/>
              </a:rPr>
              <a:t>Výroba erbia se provádí podobně jako výroba ostatních </a:t>
            </a:r>
            <a:r>
              <a:rPr lang="cs-CZ" sz="2000" dirty="0" err="1">
                <a:cs typeface="Arial" panose="020B0604020202020204" pitchFamily="34" charset="0"/>
              </a:rPr>
              <a:t>lantahanoidů</a:t>
            </a:r>
            <a:r>
              <a:rPr lang="cs-CZ" sz="2000" dirty="0">
                <a:cs typeface="Arial" panose="020B0604020202020204" pitchFamily="34" charset="0"/>
              </a:rPr>
              <a:t> loužením </a:t>
            </a:r>
            <a:r>
              <a:rPr lang="cs-CZ" sz="2000" dirty="0" err="1">
                <a:cs typeface="Arial" panose="020B0604020202020204" pitchFamily="34" charset="0"/>
              </a:rPr>
              <a:t>lanthanoidových</a:t>
            </a:r>
            <a:r>
              <a:rPr lang="cs-CZ" sz="2000" dirty="0">
                <a:cs typeface="Arial" panose="020B0604020202020204" pitchFamily="34" charset="0"/>
              </a:rPr>
              <a:t> rud směsí minerálních kyselin s následnou redukcí fluoridu ErF</a:t>
            </a:r>
            <a:r>
              <a:rPr lang="cs-CZ" sz="2000" baseline="-25000" dirty="0">
                <a:cs typeface="Arial" panose="020B0604020202020204" pitchFamily="34" charset="0"/>
              </a:rPr>
              <a:t>3</a:t>
            </a:r>
            <a:r>
              <a:rPr lang="cs-CZ" sz="2000" dirty="0">
                <a:cs typeface="Arial" panose="020B0604020202020204" pitchFamily="34" charset="0"/>
              </a:rPr>
              <a:t> kovovým vápníkem. Redukce vápníkem probíhá při teplotě okolo 1000°C v argonové atmosféře:</a:t>
            </a:r>
          </a:p>
          <a:p>
            <a:pPr algn="ctr"/>
            <a:r>
              <a:rPr lang="cs-CZ" sz="2000" dirty="0">
                <a:cs typeface="Arial" panose="020B0604020202020204" pitchFamily="34" charset="0"/>
              </a:rPr>
              <a:t>2ErF</a:t>
            </a:r>
            <a:r>
              <a:rPr lang="cs-CZ" sz="2000" baseline="-25000" dirty="0">
                <a:cs typeface="Arial" panose="020B0604020202020204" pitchFamily="34" charset="0"/>
              </a:rPr>
              <a:t>3</a:t>
            </a:r>
            <a:r>
              <a:rPr lang="cs-CZ" sz="2000" dirty="0">
                <a:cs typeface="Arial" panose="020B0604020202020204" pitchFamily="34" charset="0"/>
              </a:rPr>
              <a:t> + 3Ca → 2Er + 3CaF</a:t>
            </a:r>
            <a:r>
              <a:rPr lang="cs-CZ" sz="2000" baseline="-25000" dirty="0">
                <a:cs typeface="Arial" panose="020B0604020202020204" pitchFamily="34" charset="0"/>
              </a:rPr>
              <a:t>2</a:t>
            </a:r>
            <a:endParaRPr lang="cs-CZ"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  Erbium se společně s gadoliniem používá k výrobě </a:t>
            </a:r>
            <a:r>
              <a:rPr lang="cs-CZ" sz="2000" b="1" dirty="0">
                <a:cs typeface="Arial" panose="020B0604020202020204" pitchFamily="34" charset="0"/>
              </a:rPr>
              <a:t>moderátorových tyčí </a:t>
            </a:r>
            <a:r>
              <a:rPr lang="cs-CZ" sz="2000" dirty="0">
                <a:cs typeface="Arial" panose="020B0604020202020204" pitchFamily="34" charset="0"/>
              </a:rPr>
              <a:t>pro jadernou techniku, pro výrobu permanentních magnetů a laserů.</a:t>
            </a:r>
          </a:p>
          <a:p>
            <a:pPr algn="just"/>
            <a:r>
              <a:rPr lang="cs-CZ" sz="2000" dirty="0">
                <a:cs typeface="Arial" panose="020B0604020202020204" pitchFamily="34" charset="0"/>
              </a:rPr>
              <a:t>   V metalurgii se erbium používá jako </a:t>
            </a:r>
            <a:r>
              <a:rPr lang="cs-CZ" sz="2000" b="1" dirty="0">
                <a:cs typeface="Arial" panose="020B0604020202020204" pitchFamily="34" charset="0"/>
              </a:rPr>
              <a:t>legující přísada </a:t>
            </a:r>
            <a:r>
              <a:rPr lang="cs-CZ" sz="2000" dirty="0">
                <a:cs typeface="Arial" panose="020B0604020202020204" pitchFamily="34" charset="0"/>
              </a:rPr>
              <a:t>do slitin vanadu pro vylepšení jejich některých mechanických vlastností, přídavek erbia snižuje jejich křehkost a zlepšuje obrobitelnost.</a:t>
            </a:r>
          </a:p>
          <a:p>
            <a:pPr algn="just"/>
            <a:r>
              <a:rPr lang="cs-CZ" sz="2000" dirty="0">
                <a:cs typeface="Arial" panose="020B0604020202020204" pitchFamily="34" charset="0"/>
              </a:rPr>
              <a:t>  </a:t>
            </a:r>
            <a:r>
              <a:rPr lang="cs-CZ" sz="2000" b="1" dirty="0">
                <a:cs typeface="Arial" panose="020B0604020202020204" pitchFamily="34" charset="0"/>
              </a:rPr>
              <a:t>Oxid </a:t>
            </a:r>
            <a:r>
              <a:rPr lang="cs-CZ" sz="2000" b="1" dirty="0" err="1">
                <a:cs typeface="Arial" panose="020B0604020202020204" pitchFamily="34" charset="0"/>
              </a:rPr>
              <a:t>erbitý</a:t>
            </a:r>
            <a:r>
              <a:rPr lang="cs-CZ" sz="2000" b="1" dirty="0">
                <a:cs typeface="Arial" panose="020B0604020202020204" pitchFamily="34" charset="0"/>
              </a:rPr>
              <a:t> </a:t>
            </a:r>
            <a:r>
              <a:rPr lang="cs-CZ" sz="2000" dirty="0">
                <a:cs typeface="Arial" panose="020B0604020202020204" pitchFamily="34" charset="0"/>
              </a:rPr>
              <a:t>Er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se používá </a:t>
            </a:r>
            <a:r>
              <a:rPr lang="cs-CZ" sz="2000" u="sng" dirty="0">
                <a:cs typeface="Arial" panose="020B0604020202020204" pitchFamily="34" charset="0"/>
              </a:rPr>
              <a:t>ve sklářství</a:t>
            </a:r>
            <a:r>
              <a:rPr lang="cs-CZ" sz="2000" dirty="0">
                <a:cs typeface="Arial" panose="020B0604020202020204" pitchFamily="34" charset="0"/>
              </a:rPr>
              <a:t> a keramickém průmyslu pro </a:t>
            </a:r>
            <a:r>
              <a:rPr lang="cs-CZ" sz="2000" u="sng" dirty="0">
                <a:cs typeface="Arial" panose="020B0604020202020204" pitchFamily="34" charset="0"/>
              </a:rPr>
              <a:t>barvení skloviny</a:t>
            </a:r>
            <a:r>
              <a:rPr lang="cs-CZ" sz="2000" dirty="0">
                <a:cs typeface="Arial" panose="020B0604020202020204" pitchFamily="34" charset="0"/>
              </a:rPr>
              <a:t>, porcelánu a glazur do červených a růžových odstínů.</a:t>
            </a: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29760814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940088"/>
          </a:xfrm>
          <a:prstGeom prst="rect">
            <a:avLst/>
          </a:prstGeom>
        </p:spPr>
        <p:txBody>
          <a:bodyPr wrap="square">
            <a:spAutoFit/>
          </a:bodyPr>
          <a:lstStyle/>
          <a:p>
            <a:pPr algn="ctr"/>
            <a:r>
              <a:rPr lang="cs-CZ" sz="2800" b="1" dirty="0">
                <a:cs typeface="Arial" panose="020B0604020202020204" pitchFamily="34" charset="0"/>
              </a:rPr>
              <a:t>Thulium</a:t>
            </a:r>
            <a:r>
              <a:rPr lang="cs-CZ" sz="32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stříbřitě bílý, měkký kov. Thulium je chemicky méně reaktivní než předešlé prvky ze skupiny lanthanoidů. Na suchém vzduchu je thulium stálé, zapáleno shoří na zelený oxid </a:t>
            </a:r>
            <a:r>
              <a:rPr lang="cs-CZ" sz="2000" dirty="0" err="1">
                <a:cs typeface="Arial" panose="020B0604020202020204" pitchFamily="34" charset="0"/>
              </a:rPr>
              <a:t>thulitý</a:t>
            </a:r>
            <a:r>
              <a:rPr lang="cs-CZ" sz="2000" dirty="0">
                <a:cs typeface="Arial" panose="020B0604020202020204" pitchFamily="34" charset="0"/>
              </a:rPr>
              <a:t> Tm</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 horkou vodou reaguje jen pomalu za vzniku vodíku, ale snadno se rozpouští v běžných kyselinách:</a:t>
            </a:r>
          </a:p>
          <a:p>
            <a:pPr algn="ctr"/>
            <a:r>
              <a:rPr lang="cs-CZ" sz="2000" dirty="0">
                <a:cs typeface="Arial" panose="020B0604020202020204" pitchFamily="34" charset="0"/>
              </a:rPr>
              <a:t>2Tm + 6H</a:t>
            </a:r>
            <a:r>
              <a:rPr lang="cs-CZ" sz="2000" baseline="-25000" dirty="0">
                <a:cs typeface="Arial" panose="020B0604020202020204" pitchFamily="34" charset="0"/>
              </a:rPr>
              <a:t>2</a:t>
            </a:r>
            <a:r>
              <a:rPr lang="cs-CZ" sz="2000" dirty="0">
                <a:cs typeface="Arial" panose="020B0604020202020204" pitchFamily="34" charset="0"/>
              </a:rPr>
              <a:t>O → 2Tm(OH)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2Tm + 6HCl → 2TmCl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Tm</a:t>
            </a:r>
            <a:r>
              <a:rPr lang="cs-CZ" sz="2000" dirty="0">
                <a:cs typeface="Arial" panose="020B0604020202020204" pitchFamily="34" charset="0"/>
              </a:rPr>
              <a:t> + 6HNO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Tm</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p>
          <a:p>
            <a:pPr algn="just"/>
            <a:endParaRPr lang="cs-CZ" sz="2000" dirty="0">
              <a:cs typeface="Arial" panose="020B0604020202020204" pitchFamily="34" charset="0"/>
            </a:endParaRPr>
          </a:p>
          <a:p>
            <a:pPr algn="just"/>
            <a:r>
              <a:rPr lang="cs-CZ" sz="2000" dirty="0">
                <a:cs typeface="Arial" panose="020B0604020202020204" pitchFamily="34" charset="0"/>
              </a:rPr>
              <a:t>Ve sloučeninách se thulium vyskytuje </a:t>
            </a:r>
            <a:r>
              <a:rPr lang="cs-CZ" sz="2000" u="sng" dirty="0">
                <a:cs typeface="Arial" panose="020B0604020202020204" pitchFamily="34" charset="0"/>
              </a:rPr>
              <a:t>obvykle v oxidačním stupni III</a:t>
            </a:r>
            <a:r>
              <a:rPr lang="cs-CZ" sz="2000" dirty="0">
                <a:cs typeface="Arial" panose="020B0604020202020204" pitchFamily="34" charset="0"/>
              </a:rPr>
              <a:t>. Sloučeniny trojmocného thulia se svými chemickými vlastnostmi podobají sloučeninám hliníku. Vodné roztoky sloučenin trojmocného thulia jsou obvykle zabarveny zeleně, chlorid a jodid je zbarven žlutě. Sloučeniny dvoumocného thulia jsou nestabilní a samovolně se oxidují, jsou charakteristické svým intenzivním fialově červeným zbarvením.</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V přírodě se thulium vyskytuje pouze velmi vzácně ve formě sloučenin společně s ostatními lanthanoidy. Samostatné minerály s obsahem thulia nejsou známy. </a:t>
            </a:r>
            <a:endParaRPr lang="en-US" sz="2000" dirty="0">
              <a:cs typeface="Arial" panose="020B0604020202020204" pitchFamily="34" charset="0"/>
            </a:endParaRPr>
          </a:p>
        </p:txBody>
      </p:sp>
    </p:spTree>
    <p:extLst>
      <p:ext uri="{BB962C8B-B14F-4D97-AF65-F5344CB8AC3E}">
        <p14:creationId xmlns:p14="http://schemas.microsoft.com/office/powerpoint/2010/main" val="3094255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304800"/>
            <a:ext cx="8915400" cy="4093428"/>
          </a:xfrm>
          <a:prstGeom prst="rect">
            <a:avLst/>
          </a:prstGeom>
        </p:spPr>
        <p:txBody>
          <a:bodyPr wrap="square">
            <a:spAutoFit/>
          </a:bodyPr>
          <a:lstStyle/>
          <a:p>
            <a:pPr algn="just"/>
            <a:r>
              <a:rPr lang="cs-CZ" sz="2000" dirty="0">
                <a:cs typeface="Arial" panose="020B0604020202020204" pitchFamily="34" charset="0"/>
              </a:rPr>
              <a:t>Výroba thulia se provádí podobně jako výroba ostatních </a:t>
            </a:r>
            <a:r>
              <a:rPr lang="cs-CZ" sz="2000" dirty="0" err="1">
                <a:cs typeface="Arial" panose="020B0604020202020204" pitchFamily="34" charset="0"/>
              </a:rPr>
              <a:t>lantahanoidů</a:t>
            </a:r>
            <a:r>
              <a:rPr lang="cs-CZ" sz="2000" dirty="0">
                <a:cs typeface="Arial" panose="020B0604020202020204" pitchFamily="34" charset="0"/>
              </a:rPr>
              <a:t> loužením </a:t>
            </a:r>
            <a:r>
              <a:rPr lang="cs-CZ" sz="2000" dirty="0" err="1">
                <a:cs typeface="Arial" panose="020B0604020202020204" pitchFamily="34" charset="0"/>
              </a:rPr>
              <a:t>lanthanoidových</a:t>
            </a:r>
            <a:r>
              <a:rPr lang="cs-CZ" sz="2000" dirty="0">
                <a:cs typeface="Arial" panose="020B0604020202020204" pitchFamily="34" charset="0"/>
              </a:rPr>
              <a:t> rud směsí minerálních kyselin s následnou redukcí fluoridu </a:t>
            </a:r>
            <a:r>
              <a:rPr lang="cs-CZ" sz="2000" dirty="0" err="1">
                <a:cs typeface="Arial" panose="020B0604020202020204" pitchFamily="34" charset="0"/>
              </a:rPr>
              <a:t>thulitého</a:t>
            </a:r>
            <a:r>
              <a:rPr lang="cs-CZ" sz="2000" dirty="0">
                <a:cs typeface="Arial" panose="020B0604020202020204" pitchFamily="34" charset="0"/>
              </a:rPr>
              <a:t> TmF</a:t>
            </a:r>
            <a:r>
              <a:rPr lang="cs-CZ" sz="2000" baseline="-25000" dirty="0">
                <a:cs typeface="Arial" panose="020B0604020202020204" pitchFamily="34" charset="0"/>
              </a:rPr>
              <a:t>3</a:t>
            </a:r>
            <a:r>
              <a:rPr lang="cs-CZ" sz="2000" dirty="0">
                <a:cs typeface="Arial" panose="020B0604020202020204" pitchFamily="34" charset="0"/>
              </a:rPr>
              <a:t> kovovým vápníkem. Redukce fluoridu vápníkem probíhá při teplotě přes 1000°C v argonové atmosféře:</a:t>
            </a:r>
          </a:p>
          <a:p>
            <a:pPr algn="ctr"/>
            <a:r>
              <a:rPr lang="cs-CZ" sz="2000" dirty="0">
                <a:cs typeface="Arial" panose="020B0604020202020204" pitchFamily="34" charset="0"/>
              </a:rPr>
              <a:t>2TmF</a:t>
            </a:r>
            <a:r>
              <a:rPr lang="cs-CZ" sz="2000" baseline="-25000" dirty="0">
                <a:cs typeface="Arial" panose="020B0604020202020204" pitchFamily="34" charset="0"/>
              </a:rPr>
              <a:t>3</a:t>
            </a:r>
            <a:r>
              <a:rPr lang="cs-CZ" sz="2000" dirty="0">
                <a:cs typeface="Arial" panose="020B0604020202020204" pitchFamily="34" charset="0"/>
              </a:rPr>
              <a:t> + 3Ca → 2Tm + 3CaF</a:t>
            </a:r>
            <a:r>
              <a:rPr lang="cs-CZ" sz="2000" baseline="-25000" dirty="0">
                <a:cs typeface="Arial" panose="020B0604020202020204" pitchFamily="34" charset="0"/>
              </a:rPr>
              <a:t>2</a:t>
            </a:r>
            <a:endParaRPr lang="cs-CZ"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Sloučeniny thulia se vyznačují intenzivní modrou fluorescencí pod zdrojem UV záření a používají se k výrobě ochranných prvků na bankovkách. </a:t>
            </a:r>
          </a:p>
          <a:p>
            <a:pPr algn="just"/>
            <a:endParaRPr lang="cs-CZ" sz="2000" dirty="0">
              <a:cs typeface="Arial" panose="020B0604020202020204" pitchFamily="34" charset="0"/>
            </a:endParaRPr>
          </a:p>
          <a:p>
            <a:pPr algn="just"/>
            <a:r>
              <a:rPr lang="cs-CZ" sz="2000" dirty="0">
                <a:cs typeface="Arial" panose="020B0604020202020204" pitchFamily="34" charset="0"/>
              </a:rPr>
              <a:t>Významnější praktické využití kovové thulium ani jeho sloučeniny nemají. </a:t>
            </a:r>
          </a:p>
          <a:p>
            <a:pPr algn="just"/>
            <a:endParaRPr lang="cs-CZ" sz="2000" dirty="0">
              <a:cs typeface="Arial" panose="020B0604020202020204" pitchFamily="34" charset="0"/>
            </a:endParaRPr>
          </a:p>
          <a:p>
            <a:pPr algn="just"/>
            <a:r>
              <a:rPr lang="cs-CZ" sz="2000" dirty="0">
                <a:cs typeface="Arial" panose="020B0604020202020204" pitchFamily="34" charset="0"/>
              </a:rPr>
              <a:t>Radioaktivní izotop </a:t>
            </a:r>
            <a:r>
              <a:rPr lang="cs-CZ" sz="2000" baseline="30000" dirty="0">
                <a:cs typeface="Arial" panose="020B0604020202020204" pitchFamily="34" charset="0"/>
              </a:rPr>
              <a:t>171</a:t>
            </a:r>
            <a:r>
              <a:rPr lang="cs-CZ" sz="2000" dirty="0">
                <a:cs typeface="Arial" panose="020B0604020202020204" pitchFamily="34" charset="0"/>
              </a:rPr>
              <a:t>Tm je potenciálním energetickým zdrojem pro kosmický výzkum.</a:t>
            </a:r>
          </a:p>
        </p:txBody>
      </p:sp>
    </p:spTree>
    <p:extLst>
      <p:ext uri="{BB962C8B-B14F-4D97-AF65-F5344CB8AC3E}">
        <p14:creationId xmlns:p14="http://schemas.microsoft.com/office/powerpoint/2010/main" val="12292635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5878532"/>
          </a:xfrm>
          <a:prstGeom prst="rect">
            <a:avLst/>
          </a:prstGeom>
        </p:spPr>
        <p:txBody>
          <a:bodyPr wrap="square">
            <a:spAutoFit/>
          </a:bodyPr>
          <a:lstStyle/>
          <a:p>
            <a:pPr algn="ctr"/>
            <a:r>
              <a:rPr lang="cs-CZ" sz="2800" b="1" dirty="0">
                <a:cs typeface="Arial" panose="020B0604020202020204" pitchFamily="34" charset="0"/>
              </a:rPr>
              <a:t>Ytterbium</a:t>
            </a:r>
            <a:endParaRPr lang="cs-CZ" sz="2800" dirty="0">
              <a:cs typeface="Arial" panose="020B0604020202020204" pitchFamily="34" charset="0"/>
            </a:endParaRPr>
          </a:p>
          <a:p>
            <a:pPr algn="just"/>
            <a:r>
              <a:rPr lang="cs-CZ" sz="800" dirty="0">
                <a:cs typeface="Arial" panose="020B0604020202020204" pitchFamily="34" charset="0"/>
              </a:rPr>
              <a:t>  </a:t>
            </a:r>
          </a:p>
          <a:p>
            <a:pPr algn="just"/>
            <a:r>
              <a:rPr lang="cs-CZ" sz="2000" dirty="0">
                <a:cs typeface="Arial" panose="020B0604020202020204" pitchFamily="34" charset="0"/>
              </a:rPr>
              <a:t>= stříbřitě bílý, měkký kov. Jsou známy dvě alotropické modifikace ytterbia, hexagonální </a:t>
            </a:r>
            <a:r>
              <a:rPr lang="el-GR" sz="2000" dirty="0">
                <a:cs typeface="Arial" panose="020B0604020202020204" pitchFamily="34" charset="0"/>
              </a:rPr>
              <a:t>α-</a:t>
            </a:r>
            <a:r>
              <a:rPr lang="cs-CZ" sz="2000" dirty="0" err="1">
                <a:cs typeface="Arial" panose="020B0604020202020204" pitchFamily="34" charset="0"/>
              </a:rPr>
              <a:t>Yb</a:t>
            </a:r>
            <a:r>
              <a:rPr lang="cs-CZ" sz="2000" dirty="0">
                <a:cs typeface="Arial" panose="020B0604020202020204" pitchFamily="34" charset="0"/>
              </a:rPr>
              <a:t> přechází při teplotě 792°C na kubické </a:t>
            </a:r>
            <a:r>
              <a:rPr lang="el-GR" sz="2000" dirty="0">
                <a:cs typeface="Arial" panose="020B0604020202020204" pitchFamily="34" charset="0"/>
              </a:rPr>
              <a:t>β-</a:t>
            </a:r>
            <a:r>
              <a:rPr lang="cs-CZ" sz="2000" dirty="0" err="1">
                <a:cs typeface="Arial" panose="020B0604020202020204" pitchFamily="34" charset="0"/>
              </a:rPr>
              <a:t>Yb</a:t>
            </a:r>
            <a:r>
              <a:rPr lang="cs-CZ" sz="2000" dirty="0">
                <a:cs typeface="Arial" panose="020B0604020202020204" pitchFamily="34" charset="0"/>
              </a:rPr>
              <a:t>.</a:t>
            </a:r>
          </a:p>
          <a:p>
            <a:pPr algn="just"/>
            <a:r>
              <a:rPr lang="cs-CZ" sz="2000" dirty="0">
                <a:cs typeface="Arial" panose="020B0604020202020204" pitchFamily="34" charset="0"/>
              </a:rPr>
              <a:t>Ytterbium je chemicky méně reaktivní než předešlé prvky ze skupiny lanthanoidů. Na suchém vzduchu je ytterbium stálé, zapáleno shoří na bílý oxid </a:t>
            </a:r>
            <a:r>
              <a:rPr lang="cs-CZ" sz="2000" dirty="0" err="1">
                <a:cs typeface="Arial" panose="020B0604020202020204" pitchFamily="34" charset="0"/>
              </a:rPr>
              <a:t>ytterbitý</a:t>
            </a:r>
            <a:r>
              <a:rPr lang="cs-CZ" sz="2000" dirty="0">
                <a:cs typeface="Arial" panose="020B0604020202020204" pitchFamily="34" charset="0"/>
              </a:rPr>
              <a:t> Yb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 horkou vodou reaguje jen pomalu za vzniku vodíku, ale snadno se rozpouští v běžných kyselinách:</a:t>
            </a:r>
          </a:p>
          <a:p>
            <a:pPr algn="ctr"/>
            <a:r>
              <a:rPr lang="cs-CZ" sz="2000" dirty="0">
                <a:cs typeface="Arial" panose="020B0604020202020204" pitchFamily="34" charset="0"/>
              </a:rPr>
              <a:t>2Yb + 6H</a:t>
            </a:r>
            <a:r>
              <a:rPr lang="cs-CZ" sz="2000" baseline="-25000" dirty="0">
                <a:cs typeface="Arial" panose="020B0604020202020204" pitchFamily="34" charset="0"/>
              </a:rPr>
              <a:t>2</a:t>
            </a:r>
            <a:r>
              <a:rPr lang="cs-CZ" sz="2000" dirty="0">
                <a:cs typeface="Arial" panose="020B0604020202020204" pitchFamily="34" charset="0"/>
              </a:rPr>
              <a:t>O → 2Yb(OH)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2Yb + 6HCl → 2YbCl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Yb</a:t>
            </a:r>
            <a:r>
              <a:rPr lang="cs-CZ" sz="2000" dirty="0">
                <a:cs typeface="Arial" panose="020B0604020202020204" pitchFamily="34" charset="0"/>
              </a:rPr>
              <a:t> + 6HNO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Yb</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  Ve sloučeninách se ytterbium vyskytuje </a:t>
            </a:r>
            <a:r>
              <a:rPr lang="cs-CZ" sz="2000" u="sng" dirty="0">
                <a:cs typeface="Arial" panose="020B0604020202020204" pitchFamily="34" charset="0"/>
              </a:rPr>
              <a:t>nejčastěji v oxidačním stupni III, sloučeniny dvoumocného ytterbia se snadno oxidují a jsou nestálé</a:t>
            </a:r>
            <a:r>
              <a:rPr lang="cs-CZ" sz="2000" dirty="0">
                <a:cs typeface="Arial" panose="020B0604020202020204" pitchFamily="34" charset="0"/>
              </a:rPr>
              <a:t>, jejich chování se podobá chování sloučenin kovů alkalických zemin. Sloučeniny trojmocného ytterbia se svými chemickými vlastnostmi podobají sloučeninám hliníku. Vodné roztoky solí dvoumocného ytterbia jsou zelené, trojmocného bezbarvé.</a:t>
            </a:r>
            <a:endParaRPr lang="en-US" sz="2000" dirty="0">
              <a:cs typeface="Arial" panose="020B0604020202020204" pitchFamily="34" charset="0"/>
            </a:endParaRPr>
          </a:p>
          <a:p>
            <a:pPr algn="just"/>
            <a:r>
              <a:rPr lang="cs-CZ" sz="2000" dirty="0">
                <a:cs typeface="Arial" panose="020B0604020202020204" pitchFamily="34" charset="0"/>
              </a:rPr>
              <a:t>  V přírodě se ytterbium vyskytuje pouze velmi vzácně ve formě sloučenin společně s ostatními lanthanoidy. Mezi samostatné minerály ytterbia patří např. </a:t>
            </a:r>
            <a:r>
              <a:rPr lang="cs-CZ" sz="2000" b="1" dirty="0">
                <a:cs typeface="Arial" panose="020B0604020202020204" pitchFamily="34" charset="0"/>
              </a:rPr>
              <a:t>xenotim-(</a:t>
            </a:r>
            <a:r>
              <a:rPr lang="cs-CZ" sz="2000" b="1" dirty="0" err="1">
                <a:cs typeface="Arial" panose="020B0604020202020204" pitchFamily="34" charset="0"/>
              </a:rPr>
              <a:t>Yb</a:t>
            </a:r>
            <a:r>
              <a:rPr lang="cs-CZ" sz="2000" b="1" dirty="0">
                <a:cs typeface="Arial" panose="020B0604020202020204" pitchFamily="34" charset="0"/>
              </a:rPr>
              <a:t>)</a:t>
            </a:r>
            <a:r>
              <a:rPr lang="cs-CZ" sz="2000" dirty="0">
                <a:cs typeface="Arial" panose="020B0604020202020204" pitchFamily="34" charset="0"/>
              </a:rPr>
              <a:t> YbPO</a:t>
            </a:r>
            <a:r>
              <a:rPr lang="cs-CZ" sz="2000" baseline="-25000" dirty="0">
                <a:cs typeface="Arial" panose="020B0604020202020204" pitchFamily="34" charset="0"/>
              </a:rPr>
              <a:t>4</a:t>
            </a:r>
            <a:r>
              <a:rPr lang="cs-CZ" sz="2000" dirty="0">
                <a:cs typeface="Arial" panose="020B0604020202020204" pitchFamily="34" charset="0"/>
              </a:rPr>
              <a:t>, </a:t>
            </a:r>
            <a:r>
              <a:rPr lang="cs-CZ" sz="2000" b="1" dirty="0" err="1">
                <a:cs typeface="Arial" panose="020B0604020202020204" pitchFamily="34" charset="0"/>
              </a:rPr>
              <a:t>keivit</a:t>
            </a:r>
            <a:r>
              <a:rPr lang="cs-CZ" sz="2000" b="1" dirty="0">
                <a:cs typeface="Arial" panose="020B0604020202020204" pitchFamily="34" charset="0"/>
              </a:rPr>
              <a:t>-(</a:t>
            </a:r>
            <a:r>
              <a:rPr lang="cs-CZ" sz="2000" b="1" dirty="0" err="1">
                <a:cs typeface="Arial" panose="020B0604020202020204" pitchFamily="34" charset="0"/>
              </a:rPr>
              <a:t>Yb</a:t>
            </a:r>
            <a:r>
              <a:rPr lang="cs-CZ" sz="2000" b="1" dirty="0">
                <a:cs typeface="Arial" panose="020B0604020202020204" pitchFamily="34" charset="0"/>
              </a:rPr>
              <a:t>)</a:t>
            </a:r>
            <a:r>
              <a:rPr lang="cs-CZ" sz="2000" dirty="0">
                <a:cs typeface="Arial" panose="020B0604020202020204" pitchFamily="34" charset="0"/>
              </a:rPr>
              <a:t> (</a:t>
            </a:r>
            <a:r>
              <a:rPr lang="cs-CZ" sz="2000" dirty="0" err="1">
                <a:cs typeface="Arial" panose="020B0604020202020204" pitchFamily="34" charset="0"/>
              </a:rPr>
              <a:t>Yb,Y</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Si</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7</a:t>
            </a:r>
            <a:r>
              <a:rPr lang="cs-CZ" sz="2000" dirty="0">
                <a:cs typeface="Arial" panose="020B0604020202020204" pitchFamily="34" charset="0"/>
              </a:rPr>
              <a:t> nebo </a:t>
            </a:r>
            <a:r>
              <a:rPr lang="cs-CZ" sz="2000" b="1" dirty="0" err="1">
                <a:cs typeface="Arial" panose="020B0604020202020204" pitchFamily="34" charset="0"/>
              </a:rPr>
              <a:t>hinganit</a:t>
            </a:r>
            <a:r>
              <a:rPr lang="cs-CZ" sz="2000" b="1" dirty="0">
                <a:cs typeface="Arial" panose="020B0604020202020204" pitchFamily="34" charset="0"/>
              </a:rPr>
              <a:t>-(</a:t>
            </a:r>
            <a:r>
              <a:rPr lang="cs-CZ" sz="2000" b="1" dirty="0" err="1">
                <a:cs typeface="Arial" panose="020B0604020202020204" pitchFamily="34" charset="0"/>
              </a:rPr>
              <a:t>Yb</a:t>
            </a:r>
            <a:r>
              <a:rPr lang="cs-CZ" sz="2000" b="1" dirty="0">
                <a:cs typeface="Arial" panose="020B0604020202020204" pitchFamily="34" charset="0"/>
              </a:rPr>
              <a:t>)</a:t>
            </a:r>
            <a:r>
              <a:rPr lang="cs-CZ" sz="2000" dirty="0">
                <a:cs typeface="Arial" panose="020B0604020202020204" pitchFamily="34" charset="0"/>
              </a:rPr>
              <a:t> (</a:t>
            </a:r>
            <a:r>
              <a:rPr lang="cs-CZ" sz="2000" dirty="0" err="1">
                <a:cs typeface="Arial" panose="020B0604020202020204" pitchFamily="34" charset="0"/>
              </a:rPr>
              <a:t>Yb,Y</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([])Be</a:t>
            </a:r>
            <a:r>
              <a:rPr lang="cs-CZ" sz="2000" baseline="-25000" dirty="0">
                <a:cs typeface="Arial" panose="020B0604020202020204" pitchFamily="34" charset="0"/>
              </a:rPr>
              <a:t>2</a:t>
            </a:r>
            <a:r>
              <a:rPr lang="cs-CZ" sz="2000" dirty="0">
                <a:cs typeface="Arial" panose="020B0604020202020204" pitchFamily="34" charset="0"/>
              </a:rPr>
              <a:t>Si</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8</a:t>
            </a:r>
            <a:r>
              <a:rPr lang="cs-CZ" sz="2000" dirty="0">
                <a:cs typeface="Arial" panose="020B0604020202020204" pitchFamily="34" charset="0"/>
              </a:rPr>
              <a:t>(OH)</a:t>
            </a:r>
            <a:r>
              <a:rPr lang="cs-CZ" sz="2000" baseline="-25000" dirty="0">
                <a:cs typeface="Arial" panose="020B0604020202020204" pitchFamily="34" charset="0"/>
              </a:rPr>
              <a:t>2</a:t>
            </a:r>
            <a:r>
              <a:rPr lang="cs-CZ" sz="2000" dirty="0">
                <a:cs typeface="Arial" panose="020B0604020202020204" pitchFamily="34" charset="0"/>
              </a:rPr>
              <a:t>.</a:t>
            </a:r>
            <a:endParaRPr lang="en-US" sz="2000" dirty="0">
              <a:cs typeface="Arial" panose="020B0604020202020204" pitchFamily="34" charset="0"/>
            </a:endParaRPr>
          </a:p>
        </p:txBody>
      </p:sp>
    </p:spTree>
    <p:extLst>
      <p:ext uri="{BB962C8B-B14F-4D97-AF65-F5344CB8AC3E}">
        <p14:creationId xmlns:p14="http://schemas.microsoft.com/office/powerpoint/2010/main" val="8021429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97346"/>
            <a:ext cx="8839200" cy="5324535"/>
          </a:xfrm>
          <a:prstGeom prst="rect">
            <a:avLst/>
          </a:prstGeom>
        </p:spPr>
        <p:txBody>
          <a:bodyPr wrap="square">
            <a:spAutoFit/>
          </a:bodyPr>
          <a:lstStyle/>
          <a:p>
            <a:pPr algn="just"/>
            <a:r>
              <a:rPr lang="cs-CZ" sz="2000" dirty="0">
                <a:cs typeface="Arial" panose="020B0604020202020204" pitchFamily="34" charset="0"/>
              </a:rPr>
              <a:t>   Výroba ytterbia se provádí podobně jako výroba ostatních </a:t>
            </a:r>
            <a:r>
              <a:rPr lang="cs-CZ" sz="2000" dirty="0" err="1">
                <a:cs typeface="Arial" panose="020B0604020202020204" pitchFamily="34" charset="0"/>
              </a:rPr>
              <a:t>lantahanoidů</a:t>
            </a:r>
            <a:r>
              <a:rPr lang="cs-CZ" sz="2000" dirty="0">
                <a:cs typeface="Arial" panose="020B0604020202020204" pitchFamily="34" charset="0"/>
              </a:rPr>
              <a:t> loužením </a:t>
            </a:r>
            <a:r>
              <a:rPr lang="cs-CZ" sz="2000" dirty="0" err="1">
                <a:cs typeface="Arial" panose="020B0604020202020204" pitchFamily="34" charset="0"/>
              </a:rPr>
              <a:t>lanthanoidových</a:t>
            </a:r>
            <a:r>
              <a:rPr lang="cs-CZ" sz="2000" dirty="0">
                <a:cs typeface="Arial" panose="020B0604020202020204" pitchFamily="34" charset="0"/>
              </a:rPr>
              <a:t> rud směsí minerálních kyselin s následnou složitou separací.</a:t>
            </a:r>
          </a:p>
          <a:p>
            <a:pPr algn="just"/>
            <a:r>
              <a:rPr lang="cs-CZ" sz="2000" dirty="0">
                <a:cs typeface="Arial" panose="020B0604020202020204" pitchFamily="34" charset="0"/>
              </a:rPr>
              <a:t>   Výroba kovového ytterbia se provádí tavnou elektrolýzou chloridu </a:t>
            </a:r>
            <a:r>
              <a:rPr lang="cs-CZ" sz="2000" dirty="0" err="1">
                <a:cs typeface="Arial" panose="020B0604020202020204" pitchFamily="34" charset="0"/>
              </a:rPr>
              <a:t>ytterbitého</a:t>
            </a:r>
            <a:r>
              <a:rPr lang="cs-CZ" sz="2000" dirty="0">
                <a:cs typeface="Arial" panose="020B0604020202020204" pitchFamily="34" charset="0"/>
              </a:rPr>
              <a:t> YbCl</a:t>
            </a:r>
            <a:r>
              <a:rPr lang="cs-CZ" sz="2000" baseline="-25000" dirty="0">
                <a:cs typeface="Arial" panose="020B0604020202020204" pitchFamily="34" charset="0"/>
              </a:rPr>
              <a:t>3</a:t>
            </a:r>
            <a:r>
              <a:rPr lang="cs-CZ" sz="2000" dirty="0">
                <a:cs typeface="Arial" panose="020B0604020202020204" pitchFamily="34" charset="0"/>
              </a:rPr>
              <a:t> nebo termickou redukcí fluoridu YbF</a:t>
            </a:r>
            <a:r>
              <a:rPr lang="cs-CZ" sz="2000" baseline="-25000" dirty="0">
                <a:cs typeface="Arial" panose="020B0604020202020204" pitchFamily="34" charset="0"/>
              </a:rPr>
              <a:t>3</a:t>
            </a:r>
            <a:r>
              <a:rPr lang="cs-CZ" sz="2000" dirty="0">
                <a:cs typeface="Arial" panose="020B0604020202020204" pitchFamily="34" charset="0"/>
              </a:rPr>
              <a:t> nebo oxidu Yb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kovovým </a:t>
            </a:r>
            <a:r>
              <a:rPr lang="cs-CZ" sz="2000" u="sng" dirty="0">
                <a:cs typeface="Arial" panose="020B0604020202020204" pitchFamily="34" charset="0"/>
              </a:rPr>
              <a:t>d</a:t>
            </a:r>
            <a:r>
              <a:rPr lang="cs-CZ" sz="2000" dirty="0">
                <a:cs typeface="Arial" panose="020B0604020202020204" pitchFamily="34" charset="0"/>
              </a:rPr>
              <a:t>raslíkem, vápníkem nebo lanthanem:</a:t>
            </a:r>
          </a:p>
          <a:p>
            <a:pPr algn="ctr"/>
            <a:r>
              <a:rPr lang="cs-CZ" sz="2000" dirty="0">
                <a:cs typeface="Arial" panose="020B0604020202020204" pitchFamily="34" charset="0"/>
              </a:rPr>
              <a:t>YbF</a:t>
            </a:r>
            <a:r>
              <a:rPr lang="cs-CZ" sz="2000" baseline="-25000" dirty="0">
                <a:cs typeface="Arial" panose="020B0604020202020204" pitchFamily="34" charset="0"/>
              </a:rPr>
              <a:t>3</a:t>
            </a:r>
            <a:r>
              <a:rPr lang="cs-CZ" sz="2000" dirty="0">
                <a:cs typeface="Arial" panose="020B0604020202020204" pitchFamily="34" charset="0"/>
              </a:rPr>
              <a:t> + 3K → </a:t>
            </a:r>
            <a:r>
              <a:rPr lang="cs-CZ" sz="2000" dirty="0" err="1">
                <a:cs typeface="Arial" panose="020B0604020202020204" pitchFamily="34" charset="0"/>
              </a:rPr>
              <a:t>Yb</a:t>
            </a:r>
            <a:r>
              <a:rPr lang="cs-CZ" sz="2000" dirty="0">
                <a:cs typeface="Arial" panose="020B0604020202020204" pitchFamily="34" charset="0"/>
              </a:rPr>
              <a:t> + 3KF</a:t>
            </a:r>
            <a:br>
              <a:rPr lang="cs-CZ" sz="2000" dirty="0">
                <a:cs typeface="Arial" panose="020B0604020202020204" pitchFamily="34" charset="0"/>
              </a:rPr>
            </a:br>
            <a:r>
              <a:rPr lang="cs-CZ" sz="2000" dirty="0">
                <a:cs typeface="Arial" panose="020B0604020202020204" pitchFamily="34" charset="0"/>
              </a:rPr>
              <a:t>Yb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+ 3Ca → 2Yb + 3CaO</a:t>
            </a:r>
            <a:br>
              <a:rPr lang="cs-CZ" sz="2000" dirty="0">
                <a:cs typeface="Arial" panose="020B0604020202020204" pitchFamily="34" charset="0"/>
              </a:rPr>
            </a:br>
            <a:r>
              <a:rPr lang="cs-CZ" sz="2000" dirty="0">
                <a:cs typeface="Arial" panose="020B0604020202020204" pitchFamily="34" charset="0"/>
              </a:rPr>
              <a:t>Yb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+ 2La → 2Yb + La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endParaRPr lang="cs-CZ" sz="2000" dirty="0">
              <a:cs typeface="Arial" panose="020B0604020202020204" pitchFamily="34" charset="0"/>
            </a:endParaRPr>
          </a:p>
          <a:p>
            <a:pPr algn="just"/>
            <a:r>
              <a:rPr lang="cs-CZ" sz="2000" dirty="0">
                <a:cs typeface="Arial" panose="020B0604020202020204" pitchFamily="34" charset="0"/>
              </a:rPr>
              <a:t>V omezené míře se ytterbium využívá v metalurgii pro ovlivnění mikrokrystalické struktury speciálních druhů ocelí. Významnější praktické využití kovové ytterbium nemá.</a:t>
            </a:r>
          </a:p>
          <a:p>
            <a:pPr algn="just"/>
            <a:endParaRPr lang="cs-CZ" sz="2000" dirty="0">
              <a:cs typeface="Arial" panose="020B0604020202020204" pitchFamily="34" charset="0"/>
            </a:endParaRPr>
          </a:p>
          <a:p>
            <a:pPr algn="just"/>
            <a:r>
              <a:rPr lang="cs-CZ" sz="2000" b="1" dirty="0">
                <a:cs typeface="Arial" panose="020B0604020202020204" pitchFamily="34" charset="0"/>
              </a:rPr>
              <a:t>Oxid </a:t>
            </a:r>
            <a:r>
              <a:rPr lang="cs-CZ" sz="2000" b="1" dirty="0" err="1">
                <a:cs typeface="Arial" panose="020B0604020202020204" pitchFamily="34" charset="0"/>
              </a:rPr>
              <a:t>ytterbitý</a:t>
            </a:r>
            <a:r>
              <a:rPr lang="cs-CZ" sz="2000" b="1" dirty="0">
                <a:cs typeface="Arial" panose="020B0604020202020204" pitchFamily="34" charset="0"/>
              </a:rPr>
              <a:t> </a:t>
            </a:r>
            <a:r>
              <a:rPr lang="cs-CZ" sz="2000" dirty="0">
                <a:cs typeface="Arial" panose="020B0604020202020204" pitchFamily="34" charset="0"/>
              </a:rPr>
              <a:t>Yb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slouží k výrobě bílých smaltů a glazur. </a:t>
            </a:r>
          </a:p>
          <a:p>
            <a:pPr algn="just"/>
            <a:r>
              <a:rPr lang="cs-CZ" sz="2000" b="1" dirty="0">
                <a:cs typeface="Arial" panose="020B0604020202020204" pitchFamily="34" charset="0"/>
              </a:rPr>
              <a:t>Chlorid </a:t>
            </a:r>
            <a:r>
              <a:rPr lang="cs-CZ" sz="2000" b="1" dirty="0" err="1">
                <a:cs typeface="Arial" panose="020B0604020202020204" pitchFamily="34" charset="0"/>
              </a:rPr>
              <a:t>ytterbnatý</a:t>
            </a:r>
            <a:r>
              <a:rPr lang="cs-CZ" sz="2000" b="1" dirty="0">
                <a:cs typeface="Arial" panose="020B0604020202020204" pitchFamily="34" charset="0"/>
              </a:rPr>
              <a:t> </a:t>
            </a:r>
            <a:r>
              <a:rPr lang="cs-CZ" sz="2000" dirty="0">
                <a:cs typeface="Arial" panose="020B0604020202020204" pitchFamily="34" charset="0"/>
              </a:rPr>
              <a:t>YbCl</a:t>
            </a:r>
            <a:r>
              <a:rPr lang="cs-CZ" sz="2000" baseline="-25000" dirty="0">
                <a:cs typeface="Arial" panose="020B0604020202020204" pitchFamily="34" charset="0"/>
              </a:rPr>
              <a:t>2</a:t>
            </a:r>
            <a:r>
              <a:rPr lang="cs-CZ" sz="2000" dirty="0">
                <a:cs typeface="Arial" panose="020B0604020202020204" pitchFamily="34" charset="0"/>
              </a:rPr>
              <a:t> se občas používá v laboratorní praxi jako velmi silné redukční činidlo. </a:t>
            </a:r>
          </a:p>
          <a:p>
            <a:pPr algn="just"/>
            <a:r>
              <a:rPr lang="cs-CZ" sz="2000" b="1" dirty="0">
                <a:cs typeface="Arial" panose="020B0604020202020204" pitchFamily="34" charset="0"/>
              </a:rPr>
              <a:t>Chlorid </a:t>
            </a:r>
            <a:r>
              <a:rPr lang="cs-CZ" sz="2000" b="1" dirty="0" err="1">
                <a:cs typeface="Arial" panose="020B0604020202020204" pitchFamily="34" charset="0"/>
              </a:rPr>
              <a:t>ytterbitý</a:t>
            </a:r>
            <a:r>
              <a:rPr lang="cs-CZ" sz="2000" b="1" dirty="0">
                <a:cs typeface="Arial" panose="020B0604020202020204" pitchFamily="34" charset="0"/>
              </a:rPr>
              <a:t> </a:t>
            </a:r>
            <a:r>
              <a:rPr lang="cs-CZ" sz="2000" dirty="0">
                <a:cs typeface="Arial" panose="020B0604020202020204" pitchFamily="34" charset="0"/>
              </a:rPr>
              <a:t>YbCl</a:t>
            </a:r>
            <a:r>
              <a:rPr lang="cs-CZ" sz="2000" baseline="-25000" dirty="0">
                <a:cs typeface="Arial" panose="020B0604020202020204" pitchFamily="34" charset="0"/>
              </a:rPr>
              <a:t>3</a:t>
            </a:r>
            <a:r>
              <a:rPr lang="cs-CZ" sz="2000" dirty="0">
                <a:cs typeface="Arial" panose="020B0604020202020204" pitchFamily="34" charset="0"/>
              </a:rPr>
              <a:t> se využívá jako katalyzátor alkylací. </a:t>
            </a:r>
          </a:p>
          <a:p>
            <a:pPr algn="just"/>
            <a:r>
              <a:rPr lang="cs-CZ" sz="2000" b="1" dirty="0">
                <a:cs typeface="Arial" panose="020B0604020202020204" pitchFamily="34" charset="0"/>
              </a:rPr>
              <a:t>Síran </a:t>
            </a:r>
            <a:r>
              <a:rPr lang="cs-CZ" sz="2000" b="1" dirty="0" err="1">
                <a:cs typeface="Arial" panose="020B0604020202020204" pitchFamily="34" charset="0"/>
              </a:rPr>
              <a:t>ytterbitý</a:t>
            </a:r>
            <a:r>
              <a:rPr lang="cs-CZ" sz="2000" b="1" dirty="0">
                <a:cs typeface="Arial" panose="020B0604020202020204" pitchFamily="34" charset="0"/>
              </a:rPr>
              <a:t> </a:t>
            </a:r>
            <a:r>
              <a:rPr lang="cs-CZ" sz="2000" dirty="0">
                <a:cs typeface="Arial" panose="020B0604020202020204" pitchFamily="34" charset="0"/>
              </a:rPr>
              <a:t>Yb</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se používá v laboratorní praxi jako zdroj </a:t>
            </a:r>
            <a:r>
              <a:rPr lang="cs-CZ" sz="2000" dirty="0" err="1">
                <a:cs typeface="Arial" panose="020B0604020202020204" pitchFamily="34" charset="0"/>
              </a:rPr>
              <a:t>ytterbitých</a:t>
            </a:r>
            <a:r>
              <a:rPr lang="cs-CZ" sz="2000" dirty="0">
                <a:cs typeface="Arial" panose="020B0604020202020204" pitchFamily="34" charset="0"/>
              </a:rPr>
              <a:t> iontů.</a:t>
            </a:r>
          </a:p>
        </p:txBody>
      </p:sp>
    </p:spTree>
    <p:extLst>
      <p:ext uri="{BB962C8B-B14F-4D97-AF65-F5344CB8AC3E}">
        <p14:creationId xmlns:p14="http://schemas.microsoft.com/office/powerpoint/2010/main" val="31566658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96870"/>
            <a:ext cx="8839200" cy="5878532"/>
          </a:xfrm>
          <a:prstGeom prst="rect">
            <a:avLst/>
          </a:prstGeom>
        </p:spPr>
        <p:txBody>
          <a:bodyPr wrap="square">
            <a:spAutoFit/>
          </a:bodyPr>
          <a:lstStyle/>
          <a:p>
            <a:pPr algn="ctr"/>
            <a:r>
              <a:rPr lang="cs-CZ" sz="2800" b="1" dirty="0">
                <a:cs typeface="Arial" panose="020B0604020202020204" pitchFamily="34" charset="0"/>
              </a:rPr>
              <a:t>Lutecium</a:t>
            </a:r>
            <a:r>
              <a:rPr lang="cs-CZ" sz="28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stříbřitě bílý, lesklý, měkký kov, který má ze všech lanthanoidů nejvyšší hustotu. Lutecium je ze všech lanthanoidů chemicky nejméně reaktivní prvek.</a:t>
            </a:r>
          </a:p>
          <a:p>
            <a:pPr algn="just"/>
            <a:r>
              <a:rPr lang="cs-CZ" sz="2000" dirty="0">
                <a:cs typeface="Arial" panose="020B0604020202020204" pitchFamily="34" charset="0"/>
              </a:rPr>
              <a:t>Na suchém vzduchu je lutecium stálé, při zahřátí na 150°C shoří na bílý oxid </a:t>
            </a:r>
            <a:r>
              <a:rPr lang="cs-CZ" sz="2000" dirty="0" err="1">
                <a:cs typeface="Arial" panose="020B0604020202020204" pitchFamily="34" charset="0"/>
              </a:rPr>
              <a:t>lutecitý</a:t>
            </a:r>
            <a:r>
              <a:rPr lang="cs-CZ" sz="2000" dirty="0">
                <a:cs typeface="Arial" panose="020B0604020202020204" pitchFamily="34" charset="0"/>
              </a:rPr>
              <a:t> Lu</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 vodíkem tvoří hydridy LuH</a:t>
            </a:r>
            <a:r>
              <a:rPr lang="cs-CZ" sz="2000" baseline="-25000" dirty="0">
                <a:cs typeface="Arial" panose="020B0604020202020204" pitchFamily="34" charset="0"/>
              </a:rPr>
              <a:t>2</a:t>
            </a:r>
            <a:r>
              <a:rPr lang="cs-CZ" sz="2000" dirty="0">
                <a:cs typeface="Arial" panose="020B0604020202020204" pitchFamily="34" charset="0"/>
              </a:rPr>
              <a:t> a LuH</a:t>
            </a:r>
            <a:r>
              <a:rPr lang="cs-CZ" sz="2000" baseline="-25000" dirty="0">
                <a:cs typeface="Arial" panose="020B0604020202020204" pitchFamily="34" charset="0"/>
              </a:rPr>
              <a:t>3</a:t>
            </a:r>
            <a:r>
              <a:rPr lang="cs-CZ" sz="2000" dirty="0">
                <a:cs typeface="Arial" panose="020B0604020202020204" pitchFamily="34" charset="0"/>
              </a:rPr>
              <a:t>. S vodou reaguje pouze za zvýšené teploty a velmi pomalu za vzniku vodíku, ale snadno se rozpouští v běžných minerálních kyselinách:</a:t>
            </a:r>
          </a:p>
          <a:p>
            <a:pPr algn="ctr"/>
            <a:r>
              <a:rPr lang="cs-CZ" sz="2000" dirty="0">
                <a:cs typeface="Arial" panose="020B0604020202020204" pitchFamily="34" charset="0"/>
              </a:rPr>
              <a:t>2Lu + 6H</a:t>
            </a:r>
            <a:r>
              <a:rPr lang="cs-CZ" sz="2000" baseline="-25000" dirty="0">
                <a:cs typeface="Arial" panose="020B0604020202020204" pitchFamily="34" charset="0"/>
              </a:rPr>
              <a:t>2</a:t>
            </a:r>
            <a:r>
              <a:rPr lang="cs-CZ" sz="2000" dirty="0">
                <a:cs typeface="Arial" panose="020B0604020202020204" pitchFamily="34" charset="0"/>
              </a:rPr>
              <a:t>O → 2Lu(OH)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2Lu + 6HCl → 2LuCl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Lu</a:t>
            </a:r>
            <a:r>
              <a:rPr lang="cs-CZ" sz="2000" dirty="0">
                <a:cs typeface="Arial" panose="020B0604020202020204" pitchFamily="34" charset="0"/>
              </a:rPr>
              <a:t> + 6HNO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Lu</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Ve sloučeninách se lutecium vyskytuje </a:t>
            </a:r>
            <a:r>
              <a:rPr lang="cs-CZ" sz="2000" u="sng" dirty="0">
                <a:cs typeface="Arial" panose="020B0604020202020204" pitchFamily="34" charset="0"/>
              </a:rPr>
              <a:t>pouze v oxidačním stupni III</a:t>
            </a:r>
            <a:r>
              <a:rPr lang="cs-CZ" sz="2000" dirty="0">
                <a:cs typeface="Arial" panose="020B0604020202020204" pitchFamily="34" charset="0"/>
              </a:rPr>
              <a:t>. Sloučeniny lutecia se svými chemickými vlastnostmi podobají sloučeninám hliníku. Vodné roztoky solí lutecia jsou bezbarvé, pouze jodid je hnědý.</a:t>
            </a:r>
            <a:endParaRPr lang="en-US" sz="2000" dirty="0">
              <a:cs typeface="Arial" panose="020B0604020202020204" pitchFamily="34" charset="0"/>
            </a:endParaRPr>
          </a:p>
          <a:p>
            <a:pPr algn="just"/>
            <a:endParaRPr lang="en-US" sz="1000" dirty="0">
              <a:cs typeface="Arial" panose="020B0604020202020204" pitchFamily="34" charset="0"/>
            </a:endParaRPr>
          </a:p>
          <a:p>
            <a:pPr algn="just"/>
            <a:r>
              <a:rPr lang="cs-CZ" sz="2000" dirty="0">
                <a:cs typeface="Arial" panose="020B0604020202020204" pitchFamily="34" charset="0"/>
              </a:rPr>
              <a:t>V přírodě se lutecium vyskytuje vzácně ve formě sloučenin společně s ostatními lanthanoidy, samostatné minerály lutecia nejsou známy. </a:t>
            </a:r>
            <a:endParaRPr lang="en-US" sz="2000" dirty="0">
              <a:cs typeface="Arial" panose="020B0604020202020204" pitchFamily="34" charset="0"/>
            </a:endParaRPr>
          </a:p>
          <a:p>
            <a:pPr algn="just"/>
            <a:endParaRPr lang="en-US" sz="1000" dirty="0">
              <a:cs typeface="Arial" panose="020B0604020202020204" pitchFamily="34" charset="0"/>
            </a:endParaRPr>
          </a:p>
          <a:p>
            <a:pPr algn="just"/>
            <a:r>
              <a:rPr lang="cs-CZ" sz="2000" dirty="0">
                <a:cs typeface="Arial" panose="020B0604020202020204" pitchFamily="34" charset="0"/>
              </a:rPr>
              <a:t>Výroba lutecia se provádí podobně jako výroba ostatních </a:t>
            </a:r>
            <a:r>
              <a:rPr lang="cs-CZ" sz="2000" dirty="0" err="1">
                <a:cs typeface="Arial" panose="020B0604020202020204" pitchFamily="34" charset="0"/>
              </a:rPr>
              <a:t>lantahanoidů</a:t>
            </a:r>
            <a:r>
              <a:rPr lang="cs-CZ" sz="2000" dirty="0">
                <a:cs typeface="Arial" panose="020B0604020202020204" pitchFamily="34" charset="0"/>
              </a:rPr>
              <a:t> loužením </a:t>
            </a:r>
            <a:r>
              <a:rPr lang="cs-CZ" sz="2000" dirty="0" err="1">
                <a:cs typeface="Arial" panose="020B0604020202020204" pitchFamily="34" charset="0"/>
              </a:rPr>
              <a:t>lanthanoidových</a:t>
            </a:r>
            <a:r>
              <a:rPr lang="cs-CZ" sz="2000" dirty="0">
                <a:cs typeface="Arial" panose="020B0604020202020204" pitchFamily="34" charset="0"/>
              </a:rPr>
              <a:t> rud směsí minerálních kyselin s následnou složitou separací.</a:t>
            </a:r>
          </a:p>
        </p:txBody>
      </p:sp>
    </p:spTree>
    <p:extLst>
      <p:ext uri="{BB962C8B-B14F-4D97-AF65-F5344CB8AC3E}">
        <p14:creationId xmlns:p14="http://schemas.microsoft.com/office/powerpoint/2010/main" val="13621510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4093428"/>
          </a:xfrm>
          <a:prstGeom prst="rect">
            <a:avLst/>
          </a:prstGeom>
        </p:spPr>
        <p:txBody>
          <a:bodyPr wrap="square">
            <a:spAutoFit/>
          </a:bodyPr>
          <a:lstStyle/>
          <a:p>
            <a:pPr algn="just"/>
            <a:r>
              <a:rPr lang="cs-CZ" sz="2000" dirty="0">
                <a:cs typeface="Arial" panose="020B0604020202020204" pitchFamily="34" charset="0"/>
              </a:rPr>
              <a:t>Výroba kovového lutecia se provádí elektrolýzou taveniny chloridu </a:t>
            </a:r>
            <a:r>
              <a:rPr lang="cs-CZ" sz="2000" dirty="0" err="1">
                <a:cs typeface="Arial" panose="020B0604020202020204" pitchFamily="34" charset="0"/>
              </a:rPr>
              <a:t>letecitého</a:t>
            </a:r>
            <a:r>
              <a:rPr lang="cs-CZ" sz="2000" dirty="0">
                <a:cs typeface="Arial" panose="020B0604020202020204" pitchFamily="34" charset="0"/>
              </a:rPr>
              <a:t> LuCl</a:t>
            </a:r>
            <a:r>
              <a:rPr lang="cs-CZ" sz="2000" baseline="-25000" dirty="0">
                <a:cs typeface="Arial" panose="020B0604020202020204" pitchFamily="34" charset="0"/>
              </a:rPr>
              <a:t>3</a:t>
            </a:r>
            <a:r>
              <a:rPr lang="cs-CZ" sz="2000" dirty="0">
                <a:cs typeface="Arial" panose="020B0604020202020204" pitchFamily="34" charset="0"/>
              </a:rPr>
              <a:t> nebo jeho redukcí kovovým vápníkem:</a:t>
            </a:r>
          </a:p>
          <a:p>
            <a:pPr algn="ctr"/>
            <a:r>
              <a:rPr lang="cs-CZ" sz="2000" dirty="0">
                <a:cs typeface="Arial" panose="020B0604020202020204" pitchFamily="34" charset="0"/>
              </a:rPr>
              <a:t>2LuCl</a:t>
            </a:r>
            <a:r>
              <a:rPr lang="cs-CZ" sz="2000" baseline="-25000" dirty="0">
                <a:cs typeface="Arial" panose="020B0604020202020204" pitchFamily="34" charset="0"/>
              </a:rPr>
              <a:t>3</a:t>
            </a:r>
            <a:r>
              <a:rPr lang="cs-CZ" sz="2000" dirty="0">
                <a:cs typeface="Arial" panose="020B0604020202020204" pitchFamily="34" charset="0"/>
              </a:rPr>
              <a:t> + 3Ca → 2Lu + 3CaCl</a:t>
            </a:r>
            <a:r>
              <a:rPr lang="cs-CZ" sz="2000" baseline="-25000" dirty="0">
                <a:cs typeface="Arial" panose="020B0604020202020204" pitchFamily="34" charset="0"/>
              </a:rPr>
              <a:t>2</a:t>
            </a:r>
            <a:endParaRPr lang="cs-CZ"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Významnější praktické využití kovové lutecium ani jeho sloučeniny nemají. </a:t>
            </a:r>
          </a:p>
          <a:p>
            <a:pPr algn="just"/>
            <a:endParaRPr lang="cs-CZ" sz="2000" dirty="0">
              <a:cs typeface="Arial" panose="020B0604020202020204" pitchFamily="34" charset="0"/>
            </a:endParaRPr>
          </a:p>
          <a:p>
            <a:pPr algn="just"/>
            <a:r>
              <a:rPr lang="cs-CZ" sz="2000" b="1" dirty="0">
                <a:cs typeface="Arial" panose="020B0604020202020204" pitchFamily="34" charset="0"/>
              </a:rPr>
              <a:t>Oxid </a:t>
            </a:r>
            <a:r>
              <a:rPr lang="cs-CZ" sz="2000" b="1" dirty="0" err="1">
                <a:cs typeface="Arial" panose="020B0604020202020204" pitchFamily="34" charset="0"/>
              </a:rPr>
              <a:t>lutecitý</a:t>
            </a:r>
            <a:r>
              <a:rPr lang="cs-CZ" sz="2000" b="1" dirty="0">
                <a:cs typeface="Arial" panose="020B0604020202020204" pitchFamily="34" charset="0"/>
              </a:rPr>
              <a:t> </a:t>
            </a:r>
            <a:r>
              <a:rPr lang="cs-CZ" sz="2000" dirty="0">
                <a:cs typeface="Arial" panose="020B0604020202020204" pitchFamily="34" charset="0"/>
              </a:rPr>
              <a:t>Lu</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se používá pro výrobu katalyzátorů pro krakování, hydrogenaci, alkylaci a polymeraci. </a:t>
            </a:r>
          </a:p>
          <a:p>
            <a:pPr algn="just"/>
            <a:r>
              <a:rPr lang="cs-CZ" sz="2000" b="1" dirty="0" err="1">
                <a:cs typeface="Arial" panose="020B0604020202020204" pitchFamily="34" charset="0"/>
              </a:rPr>
              <a:t>Tantaličnan</a:t>
            </a:r>
            <a:r>
              <a:rPr lang="cs-CZ" sz="2000" b="1" dirty="0">
                <a:cs typeface="Arial" panose="020B0604020202020204" pitchFamily="34" charset="0"/>
              </a:rPr>
              <a:t> </a:t>
            </a:r>
            <a:r>
              <a:rPr lang="cs-CZ" sz="2000" b="1" dirty="0" err="1">
                <a:cs typeface="Arial" panose="020B0604020202020204" pitchFamily="34" charset="0"/>
              </a:rPr>
              <a:t>lutecitý</a:t>
            </a:r>
            <a:r>
              <a:rPr lang="cs-CZ" sz="2000" b="1" dirty="0">
                <a:cs typeface="Arial" panose="020B0604020202020204" pitchFamily="34" charset="0"/>
              </a:rPr>
              <a:t> </a:t>
            </a:r>
            <a:r>
              <a:rPr lang="cs-CZ" sz="2000" dirty="0">
                <a:cs typeface="Arial" panose="020B0604020202020204" pitchFamily="34" charset="0"/>
              </a:rPr>
              <a:t>LuTaO</a:t>
            </a:r>
            <a:r>
              <a:rPr lang="cs-CZ" sz="2000" baseline="-25000" dirty="0">
                <a:cs typeface="Arial" panose="020B0604020202020204" pitchFamily="34" charset="0"/>
              </a:rPr>
              <a:t>4</a:t>
            </a:r>
            <a:r>
              <a:rPr lang="cs-CZ" sz="2000" dirty="0">
                <a:cs typeface="Arial" panose="020B0604020202020204" pitchFamily="34" charset="0"/>
              </a:rPr>
              <a:t> má termoluminiscenční vlastnosti a slouží k výrobě detektorů IR záření. </a:t>
            </a:r>
          </a:p>
          <a:p>
            <a:pPr algn="just"/>
            <a:endParaRPr lang="cs-CZ" sz="2000" dirty="0">
              <a:cs typeface="Arial" panose="020B0604020202020204" pitchFamily="34" charset="0"/>
            </a:endParaRPr>
          </a:p>
          <a:p>
            <a:pPr algn="just"/>
            <a:r>
              <a:rPr lang="cs-CZ" sz="2000" dirty="0">
                <a:cs typeface="Arial" panose="020B0604020202020204" pitchFamily="34" charset="0"/>
              </a:rPr>
              <a:t>Izotop </a:t>
            </a:r>
            <a:r>
              <a:rPr lang="cs-CZ" sz="2000" baseline="30000" dirty="0">
                <a:cs typeface="Arial" panose="020B0604020202020204" pitchFamily="34" charset="0"/>
              </a:rPr>
              <a:t>176</a:t>
            </a:r>
            <a:r>
              <a:rPr lang="cs-CZ" sz="2000" dirty="0">
                <a:cs typeface="Arial" panose="020B0604020202020204" pitchFamily="34" charset="0"/>
              </a:rPr>
              <a:t>Lu se využívá ke stanovení stáří meteoritů.</a:t>
            </a: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24871688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27660" y="381000"/>
            <a:ext cx="2242024" cy="707886"/>
          </a:xfrm>
          <a:prstGeom prst="rect">
            <a:avLst/>
          </a:prstGeom>
          <a:noFill/>
        </p:spPr>
        <p:txBody>
          <a:bodyPr wrap="none" rtlCol="0">
            <a:spAutoFit/>
          </a:bodyPr>
          <a:lstStyle/>
          <a:p>
            <a:r>
              <a:rPr lang="cs-CZ" sz="4000" b="1" dirty="0"/>
              <a:t>Aktinoidy</a:t>
            </a:r>
          </a:p>
        </p:txBody>
      </p:sp>
      <p:pic>
        <p:nvPicPr>
          <p:cNvPr id="4" name="Obrázek 3">
            <a:extLst>
              <a:ext uri="{FF2B5EF4-FFF2-40B4-BE49-F238E27FC236}">
                <a16:creationId xmlns:a16="http://schemas.microsoft.com/office/drawing/2014/main" id="{29DF52EB-0068-4251-87F9-D9BA4F5EE2A9}"/>
              </a:ext>
            </a:extLst>
          </p:cNvPr>
          <p:cNvPicPr>
            <a:picLocks noChangeAspect="1"/>
          </p:cNvPicPr>
          <p:nvPr/>
        </p:nvPicPr>
        <p:blipFill>
          <a:blip r:embed="rId2"/>
          <a:stretch>
            <a:fillRect/>
          </a:stretch>
        </p:blipFill>
        <p:spPr>
          <a:xfrm>
            <a:off x="3733800" y="381000"/>
            <a:ext cx="5048366" cy="2556136"/>
          </a:xfrm>
          <a:prstGeom prst="rect">
            <a:avLst/>
          </a:prstGeom>
        </p:spPr>
      </p:pic>
      <p:pic>
        <p:nvPicPr>
          <p:cNvPr id="6154" name="Picture 10" descr="Actinoids - Properties and Uses - Self Study Point">
            <a:extLst>
              <a:ext uri="{FF2B5EF4-FFF2-40B4-BE49-F238E27FC236}">
                <a16:creationId xmlns:a16="http://schemas.microsoft.com/office/drawing/2014/main" id="{97F07154-8CC1-4E60-B522-978C63C34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315" y="3408906"/>
            <a:ext cx="5538597" cy="334336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F4D35DD2-D84E-4880-86EB-264FC80B6B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272" y="1600384"/>
            <a:ext cx="2590800" cy="494576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146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56795" y="209891"/>
            <a:ext cx="3532890" cy="523220"/>
          </a:xfrm>
          <a:prstGeom prst="rect">
            <a:avLst/>
          </a:prstGeom>
          <a:noFill/>
        </p:spPr>
        <p:txBody>
          <a:bodyPr wrap="none" rtlCol="0">
            <a:spAutoFit/>
          </a:bodyPr>
          <a:lstStyle/>
          <a:p>
            <a:r>
              <a:rPr lang="cs-CZ" sz="2800" b="1" dirty="0" err="1"/>
              <a:t>Aktinoidová</a:t>
            </a:r>
            <a:r>
              <a:rPr lang="cs-CZ" sz="2800" b="1" dirty="0"/>
              <a:t> kontrakce</a:t>
            </a:r>
          </a:p>
        </p:txBody>
      </p:sp>
      <p:sp>
        <p:nvSpPr>
          <p:cNvPr id="3" name="Rectangle 1">
            <a:extLst>
              <a:ext uri="{FF2B5EF4-FFF2-40B4-BE49-F238E27FC236}">
                <a16:creationId xmlns:a16="http://schemas.microsoft.com/office/drawing/2014/main" id="{91B5F3AA-6605-42A3-B73D-5B1AFACF62E0}"/>
              </a:ext>
            </a:extLst>
          </p:cNvPr>
          <p:cNvSpPr>
            <a:spLocks noChangeArrowheads="1"/>
          </p:cNvSpPr>
          <p:nvPr/>
        </p:nvSpPr>
        <p:spPr bwMode="auto">
          <a:xfrm>
            <a:off x="156795" y="896179"/>
            <a:ext cx="8814462" cy="12311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cs-CZ" sz="2000" b="0" i="0" u="none" strike="noStrike" cap="none" normalizeH="0" baseline="0" dirty="0" err="1">
                <a:ln>
                  <a:noFill/>
                </a:ln>
                <a:solidFill>
                  <a:srgbClr val="2E2E2E"/>
                </a:solidFill>
                <a:effectLst/>
                <a:latin typeface="+mn-lt"/>
                <a:cs typeface="Arial" panose="020B0604020202020204" pitchFamily="34" charset="0"/>
              </a:rPr>
              <a:t>Iontov</a:t>
            </a:r>
            <a:r>
              <a:rPr kumimoji="0" lang="cs-CZ" altLang="cs-CZ" sz="2000" b="0" i="0" u="none" strike="noStrike" cap="none" normalizeH="0" baseline="0" dirty="0">
                <a:ln>
                  <a:noFill/>
                </a:ln>
                <a:solidFill>
                  <a:srgbClr val="2E2E2E"/>
                </a:solidFill>
                <a:effectLst/>
                <a:latin typeface="+mn-lt"/>
                <a:cs typeface="Arial" panose="020B0604020202020204" pitchFamily="34" charset="0"/>
              </a:rPr>
              <a:t>é</a:t>
            </a:r>
            <a:r>
              <a:rPr kumimoji="0" lang="en-US" altLang="cs-CZ" sz="2000" b="0" i="0" u="none" strike="noStrike" cap="none" normalizeH="0" baseline="0" dirty="0">
                <a:ln>
                  <a:noFill/>
                </a:ln>
                <a:solidFill>
                  <a:srgbClr val="2E2E2E"/>
                </a:solidFill>
                <a:effectLst/>
                <a:latin typeface="+mn-lt"/>
                <a:cs typeface="Arial" panose="020B0604020202020204" pitchFamily="34" charset="0"/>
              </a:rPr>
              <a:t> </a:t>
            </a:r>
            <a:r>
              <a:rPr kumimoji="0" lang="en-US" altLang="cs-CZ" sz="2000" b="0" i="0" u="none" strike="noStrike" cap="none" normalizeH="0" baseline="0" dirty="0" err="1">
                <a:ln>
                  <a:noFill/>
                </a:ln>
                <a:solidFill>
                  <a:srgbClr val="2E2E2E"/>
                </a:solidFill>
                <a:effectLst/>
                <a:latin typeface="+mn-lt"/>
                <a:cs typeface="Arial" panose="020B0604020202020204" pitchFamily="34" charset="0"/>
              </a:rPr>
              <a:t>polom</a:t>
            </a:r>
            <a:r>
              <a:rPr kumimoji="0" lang="cs-CZ" altLang="cs-CZ" sz="2000" b="0" i="0" u="none" strike="noStrike" cap="none" normalizeH="0" baseline="0" dirty="0" err="1">
                <a:ln>
                  <a:noFill/>
                </a:ln>
                <a:solidFill>
                  <a:srgbClr val="2E2E2E"/>
                </a:solidFill>
                <a:effectLst/>
                <a:latin typeface="+mn-lt"/>
                <a:cs typeface="Arial" panose="020B0604020202020204" pitchFamily="34" charset="0"/>
              </a:rPr>
              <a:t>ěry</a:t>
            </a:r>
            <a:r>
              <a:rPr kumimoji="0" lang="cs-CZ" altLang="cs-CZ" sz="2000" b="0" i="0" u="none" strike="noStrike" cap="none" normalizeH="0" baseline="0" dirty="0">
                <a:ln>
                  <a:noFill/>
                </a:ln>
                <a:solidFill>
                  <a:srgbClr val="2E2E2E"/>
                </a:solidFill>
                <a:effectLst/>
                <a:latin typeface="+mn-lt"/>
                <a:cs typeface="Arial" panose="020B0604020202020204" pitchFamily="34" charset="0"/>
              </a:rPr>
              <a:t> </a:t>
            </a:r>
            <a:r>
              <a:rPr kumimoji="0" lang="cs-CZ" altLang="cs-CZ" sz="2000" i="0" u="none" strike="noStrike" cap="none" normalizeH="0" baseline="0" dirty="0">
                <a:ln>
                  <a:noFill/>
                </a:ln>
                <a:solidFill>
                  <a:srgbClr val="2E2E2E"/>
                </a:solidFill>
                <a:effectLst/>
                <a:latin typeface="+mn-lt"/>
                <a:cs typeface="Arial" panose="020B0604020202020204" pitchFamily="34" charset="0"/>
              </a:rPr>
              <a:t>aktinoidů postupně klesají se zvyšujícím se atomovým číslem</a:t>
            </a:r>
            <a:r>
              <a:rPr kumimoji="0" lang="cs-CZ" altLang="cs-CZ" sz="2000" b="1" i="0" u="none" strike="noStrike" cap="none" normalizeH="0" baseline="0" dirty="0">
                <a:ln>
                  <a:noFill/>
                </a:ln>
                <a:solidFill>
                  <a:srgbClr val="2E2E2E"/>
                </a:solidFill>
                <a:effectLst/>
                <a:latin typeface="+mn-lt"/>
                <a:cs typeface="Arial" panose="020B0604020202020204" pitchFamily="34" charset="0"/>
              </a:rPr>
              <a:t> </a:t>
            </a:r>
            <a:r>
              <a:rPr lang="en-US" altLang="cs-CZ" sz="2000" dirty="0">
                <a:solidFill>
                  <a:srgbClr val="2E2E2E"/>
                </a:solidFill>
                <a:latin typeface="+mn-lt"/>
                <a:cs typeface="Arial" panose="020B0604020202020204" pitchFamily="34" charset="0"/>
              </a:rPr>
              <a:t>= </a:t>
            </a:r>
            <a:r>
              <a:rPr kumimoji="0" lang="cs-CZ" altLang="cs-CZ" sz="2000" b="1" i="0" u="none" strike="noStrike" cap="none" normalizeH="0" baseline="0" dirty="0" err="1">
                <a:ln>
                  <a:noFill/>
                </a:ln>
                <a:solidFill>
                  <a:srgbClr val="2E2E2E"/>
                </a:solidFill>
                <a:effectLst/>
                <a:latin typeface="+mn-lt"/>
                <a:cs typeface="Arial" panose="020B0604020202020204" pitchFamily="34" charset="0"/>
              </a:rPr>
              <a:t>aktinoidová</a:t>
            </a:r>
            <a:r>
              <a:rPr kumimoji="0" lang="cs-CZ" altLang="cs-CZ" sz="2000" b="1" i="0" u="none" strike="noStrike" cap="none" normalizeH="0" baseline="0" dirty="0">
                <a:ln>
                  <a:noFill/>
                </a:ln>
                <a:solidFill>
                  <a:srgbClr val="2E2E2E"/>
                </a:solidFill>
                <a:effectLst/>
                <a:latin typeface="+mn-lt"/>
                <a:cs typeface="Arial" panose="020B0604020202020204" pitchFamily="34" charset="0"/>
              </a:rPr>
              <a:t> kontrakce</a:t>
            </a:r>
            <a:r>
              <a:rPr kumimoji="0" lang="en-US" altLang="cs-CZ" sz="2000" b="1" i="0" u="none" strike="noStrike" cap="none" normalizeH="0" baseline="0" dirty="0">
                <a:ln>
                  <a:noFill/>
                </a:ln>
                <a:solidFill>
                  <a:srgbClr val="2E2E2E"/>
                </a:solidFill>
                <a:effectLst/>
                <a:latin typeface="+mn-lt"/>
                <a:cs typeface="Arial" panose="020B0604020202020204" pitchFamily="34" charset="0"/>
              </a:rPr>
              <a:t>,</a:t>
            </a:r>
            <a:r>
              <a:rPr kumimoji="0" lang="cs-CZ" altLang="cs-CZ" sz="2000" b="0" i="0" u="none" strike="noStrike" cap="none" normalizeH="0" baseline="0" dirty="0">
                <a:ln>
                  <a:noFill/>
                </a:ln>
                <a:solidFill>
                  <a:srgbClr val="2E2E2E"/>
                </a:solidFill>
                <a:effectLst/>
                <a:latin typeface="+mn-lt"/>
                <a:cs typeface="Arial" panose="020B0604020202020204" pitchFamily="34" charset="0"/>
              </a:rPr>
              <a:t> analogická </a:t>
            </a:r>
            <a:r>
              <a:rPr kumimoji="0" lang="cs-CZ" altLang="cs-CZ" sz="2000" i="0" u="none" strike="noStrike" cap="none" normalizeH="0" baseline="0" dirty="0" err="1">
                <a:ln>
                  <a:noFill/>
                </a:ln>
                <a:solidFill>
                  <a:srgbClr val="2E2E2E"/>
                </a:solidFill>
                <a:effectLst/>
                <a:latin typeface="+mn-lt"/>
                <a:cs typeface="Arial" panose="020B0604020202020204" pitchFamily="34" charset="0"/>
              </a:rPr>
              <a:t>lanthanoidové</a:t>
            </a:r>
            <a:r>
              <a:rPr kumimoji="0" lang="cs-CZ" altLang="cs-CZ" sz="2000" i="0" u="none" strike="noStrike" cap="none" normalizeH="0" baseline="0" dirty="0">
                <a:ln>
                  <a:noFill/>
                </a:ln>
                <a:solidFill>
                  <a:srgbClr val="2E2E2E"/>
                </a:solidFill>
                <a:effectLst/>
                <a:latin typeface="+mn-lt"/>
                <a:cs typeface="Arial" panose="020B0604020202020204" pitchFamily="34" charset="0"/>
              </a:rPr>
              <a:t> kontrakci (stínící </a:t>
            </a:r>
            <a:r>
              <a:rPr kumimoji="0" lang="en-US" altLang="cs-CZ" sz="2000" i="0" u="none" strike="noStrike" cap="none" normalizeH="0" baseline="0" dirty="0">
                <a:ln>
                  <a:noFill/>
                </a:ln>
                <a:solidFill>
                  <a:srgbClr val="2E2E2E"/>
                </a:solidFill>
                <a:effectLst/>
                <a:latin typeface="+mn-lt"/>
                <a:cs typeface="Arial" panose="020B0604020202020204" pitchFamily="34" charset="0"/>
              </a:rPr>
              <a:t> </a:t>
            </a:r>
            <a:r>
              <a:rPr kumimoji="0" lang="en-US" altLang="cs-CZ" sz="2000" i="0" u="none" strike="noStrike" cap="none" normalizeH="0" baseline="0" dirty="0" err="1">
                <a:ln>
                  <a:noFill/>
                </a:ln>
                <a:solidFill>
                  <a:srgbClr val="2E2E2E"/>
                </a:solidFill>
                <a:effectLst/>
                <a:latin typeface="+mn-lt"/>
                <a:cs typeface="Arial" panose="020B0604020202020204" pitchFamily="34" charset="0"/>
              </a:rPr>
              <a:t>efe</a:t>
            </a:r>
            <a:r>
              <a:rPr kumimoji="0" lang="cs-CZ" altLang="cs-CZ" sz="2000" i="0" u="none" strike="noStrike" cap="none" normalizeH="0" baseline="0" dirty="0">
                <a:ln>
                  <a:noFill/>
                </a:ln>
                <a:solidFill>
                  <a:srgbClr val="2E2E2E"/>
                </a:solidFill>
                <a:effectLst/>
                <a:latin typeface="+mn-lt"/>
                <a:cs typeface="Arial" panose="020B0604020202020204" pitchFamily="34" charset="0"/>
              </a:rPr>
              <a:t>k</a:t>
            </a:r>
            <a:r>
              <a:rPr kumimoji="0" lang="en-US" altLang="cs-CZ" sz="2000" i="0" u="none" strike="noStrike" cap="none" normalizeH="0" baseline="0" dirty="0">
                <a:ln>
                  <a:noFill/>
                </a:ln>
                <a:solidFill>
                  <a:srgbClr val="2E2E2E"/>
                </a:solidFill>
                <a:effectLst/>
                <a:latin typeface="+mn-lt"/>
                <a:cs typeface="Arial" panose="020B0604020202020204" pitchFamily="34" charset="0"/>
              </a:rPr>
              <a:t>t 5</a:t>
            </a:r>
            <a:r>
              <a:rPr kumimoji="0" lang="en-US" altLang="cs-CZ" sz="2000" i="1" u="none" strike="noStrike" cap="none" normalizeH="0" baseline="0" dirty="0">
                <a:ln>
                  <a:noFill/>
                </a:ln>
                <a:solidFill>
                  <a:srgbClr val="2E2E2E"/>
                </a:solidFill>
                <a:effectLst/>
                <a:latin typeface="+mn-lt"/>
                <a:cs typeface="Arial" panose="020B0604020202020204" pitchFamily="34" charset="0"/>
              </a:rPr>
              <a:t>f</a:t>
            </a:r>
            <a:r>
              <a:rPr kumimoji="0" lang="en-US" altLang="cs-CZ" sz="2000" i="0" u="none" strike="noStrike" cap="none" normalizeH="0" baseline="0" dirty="0">
                <a:ln>
                  <a:noFill/>
                </a:ln>
                <a:solidFill>
                  <a:srgbClr val="2E2E2E"/>
                </a:solidFill>
                <a:effectLst/>
                <a:latin typeface="+mn-lt"/>
                <a:cs typeface="Arial" panose="020B0604020202020204" pitchFamily="34" charset="0"/>
              </a:rPr>
              <a:t>-orbital</a:t>
            </a:r>
            <a:r>
              <a:rPr kumimoji="0" lang="cs-CZ" altLang="cs-CZ" sz="2000" i="0" u="none" strike="noStrike" cap="none" normalizeH="0" baseline="0" dirty="0">
                <a:ln>
                  <a:noFill/>
                </a:ln>
                <a:solidFill>
                  <a:srgbClr val="2E2E2E"/>
                </a:solidFill>
                <a:effectLst/>
                <a:latin typeface="+mn-lt"/>
                <a:cs typeface="Arial" panose="020B0604020202020204" pitchFamily="34" charset="0"/>
              </a:rPr>
              <a:t>ů</a:t>
            </a:r>
            <a:r>
              <a:rPr kumimoji="0" lang="en-US" altLang="cs-CZ" sz="2000" i="0" u="none" strike="noStrike" cap="none" normalizeH="0" baseline="0" dirty="0">
                <a:ln>
                  <a:noFill/>
                </a:ln>
                <a:solidFill>
                  <a:srgbClr val="2E2E2E"/>
                </a:solidFill>
                <a:effectLst/>
                <a:latin typeface="+mn-lt"/>
                <a:cs typeface="Arial" panose="020B0604020202020204" pitchFamily="34" charset="0"/>
              </a:rPr>
              <a:t> </a:t>
            </a:r>
            <a:r>
              <a:rPr kumimoji="0" lang="cs-CZ" altLang="cs-CZ" sz="2000" i="0" u="none" strike="noStrike" cap="none" normalizeH="0" baseline="0" dirty="0">
                <a:ln>
                  <a:noFill/>
                </a:ln>
                <a:solidFill>
                  <a:srgbClr val="2E2E2E"/>
                </a:solidFill>
                <a:effectLst/>
                <a:latin typeface="+mn-lt"/>
                <a:cs typeface="Arial" panose="020B0604020202020204" pitchFamily="34" charset="0"/>
              </a:rPr>
              <a:t>je v důsledku jejich tvaru mnohem menší ve srovnání se stínícím efektem</a:t>
            </a:r>
            <a:r>
              <a:rPr kumimoji="0" lang="en-US" altLang="cs-CZ" sz="2000" i="0" u="none" strike="noStrike" cap="none" normalizeH="0" baseline="0" dirty="0">
                <a:ln>
                  <a:noFill/>
                </a:ln>
                <a:solidFill>
                  <a:srgbClr val="2E2E2E"/>
                </a:solidFill>
                <a:effectLst/>
                <a:latin typeface="+mn-lt"/>
                <a:cs typeface="Arial" panose="020B0604020202020204" pitchFamily="34" charset="0"/>
              </a:rPr>
              <a:t> </a:t>
            </a:r>
            <a:r>
              <a:rPr kumimoji="0" lang="en-US" altLang="cs-CZ" sz="2000" i="1" u="none" strike="noStrike" cap="none" normalizeH="0" baseline="0" dirty="0">
                <a:ln>
                  <a:noFill/>
                </a:ln>
                <a:solidFill>
                  <a:srgbClr val="2E2E2E"/>
                </a:solidFill>
                <a:effectLst/>
                <a:latin typeface="+mn-lt"/>
                <a:cs typeface="Arial" panose="020B0604020202020204" pitchFamily="34" charset="0"/>
              </a:rPr>
              <a:t>s</a:t>
            </a:r>
            <a:r>
              <a:rPr kumimoji="0" lang="en-US" altLang="cs-CZ" sz="2000" i="0" u="none" strike="noStrike" cap="none" normalizeH="0" baseline="0" dirty="0">
                <a:ln>
                  <a:noFill/>
                </a:ln>
                <a:solidFill>
                  <a:srgbClr val="2E2E2E"/>
                </a:solidFill>
                <a:effectLst/>
                <a:latin typeface="+mn-lt"/>
                <a:cs typeface="Arial" panose="020B0604020202020204" pitchFamily="34" charset="0"/>
              </a:rPr>
              <a:t>, </a:t>
            </a:r>
            <a:r>
              <a:rPr kumimoji="0" lang="en-US" altLang="cs-CZ" sz="2000" i="1" u="none" strike="noStrike" cap="none" normalizeH="0" baseline="0" dirty="0">
                <a:ln>
                  <a:noFill/>
                </a:ln>
                <a:solidFill>
                  <a:srgbClr val="2E2E2E"/>
                </a:solidFill>
                <a:effectLst/>
                <a:latin typeface="+mn-lt"/>
                <a:cs typeface="Arial" panose="020B0604020202020204" pitchFamily="34" charset="0"/>
              </a:rPr>
              <a:t>p</a:t>
            </a:r>
            <a:r>
              <a:rPr kumimoji="0" lang="cs-CZ" altLang="cs-CZ" sz="2000" i="0" u="none" strike="noStrike" cap="none" normalizeH="0" baseline="0" dirty="0">
                <a:ln>
                  <a:noFill/>
                </a:ln>
                <a:solidFill>
                  <a:srgbClr val="2E2E2E"/>
                </a:solidFill>
                <a:effectLst/>
                <a:latin typeface="+mn-lt"/>
                <a:cs typeface="Arial" panose="020B0604020202020204" pitchFamily="34" charset="0"/>
              </a:rPr>
              <a:t> i </a:t>
            </a:r>
            <a:r>
              <a:rPr kumimoji="0" lang="en-US" altLang="cs-CZ" sz="2000" i="1" u="none" strike="noStrike" cap="none" normalizeH="0" baseline="0" dirty="0">
                <a:ln>
                  <a:noFill/>
                </a:ln>
                <a:solidFill>
                  <a:srgbClr val="2E2E2E"/>
                </a:solidFill>
                <a:effectLst/>
                <a:latin typeface="+mn-lt"/>
                <a:cs typeface="Arial" panose="020B0604020202020204" pitchFamily="34" charset="0"/>
              </a:rPr>
              <a:t>d</a:t>
            </a:r>
            <a:r>
              <a:rPr kumimoji="0" lang="en-US" altLang="cs-CZ" sz="2000" i="0" u="none" strike="noStrike" cap="none" normalizeH="0" baseline="0" dirty="0">
                <a:ln>
                  <a:noFill/>
                </a:ln>
                <a:solidFill>
                  <a:srgbClr val="2E2E2E"/>
                </a:solidFill>
                <a:effectLst/>
                <a:latin typeface="+mn-lt"/>
                <a:cs typeface="Arial" panose="020B0604020202020204" pitchFamily="34" charset="0"/>
              </a:rPr>
              <a:t>-orbital</a:t>
            </a:r>
            <a:r>
              <a:rPr kumimoji="0" lang="cs-CZ" altLang="cs-CZ" sz="2000" i="0" u="none" strike="noStrike" cap="none" normalizeH="0" baseline="0" dirty="0">
                <a:ln>
                  <a:noFill/>
                </a:ln>
                <a:solidFill>
                  <a:srgbClr val="2E2E2E"/>
                </a:solidFill>
                <a:effectLst/>
                <a:latin typeface="+mn-lt"/>
                <a:cs typeface="Arial" panose="020B0604020202020204" pitchFamily="34" charset="0"/>
              </a:rPr>
              <a:t>ů)</a:t>
            </a:r>
            <a:r>
              <a:rPr kumimoji="0" lang="en-US" altLang="cs-CZ" sz="2000" i="0" u="none" strike="noStrike" cap="none" normalizeH="0" baseline="0" dirty="0">
                <a:ln>
                  <a:noFill/>
                </a:ln>
                <a:solidFill>
                  <a:srgbClr val="2E2E2E"/>
                </a:solidFill>
                <a:effectLst/>
                <a:latin typeface="+mn-lt"/>
                <a:cs typeface="Arial" panose="020B0604020202020204" pitchFamily="34" charset="0"/>
              </a:rPr>
              <a:t>. </a:t>
            </a:r>
            <a:endParaRPr kumimoji="0" lang="cs-CZ" altLang="cs-CZ" sz="2000" i="0" u="none" strike="noStrike" cap="none" normalizeH="0" baseline="0" dirty="0">
              <a:ln>
                <a:noFill/>
              </a:ln>
              <a:solidFill>
                <a:srgbClr val="2E2E2E"/>
              </a:solidFill>
              <a:effectLst/>
              <a:latin typeface="+mn-lt"/>
              <a:cs typeface="Arial" panose="020B0604020202020204" pitchFamily="34" charset="0"/>
            </a:endParaRPr>
          </a:p>
        </p:txBody>
      </p:sp>
      <p:pic>
        <p:nvPicPr>
          <p:cNvPr id="1027" name="Picture 3" descr="Why is Ac ( OH )3 more basic than Cf ( OH )3 ?">
            <a:extLst>
              <a:ext uri="{FF2B5EF4-FFF2-40B4-BE49-F238E27FC236}">
                <a16:creationId xmlns:a16="http://schemas.microsoft.com/office/drawing/2014/main" id="{CC96532C-8106-43F8-82A3-0F1FA98E8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52" y="4785954"/>
            <a:ext cx="3711896" cy="105789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a:extLst>
              <a:ext uri="{FF2B5EF4-FFF2-40B4-BE49-F238E27FC236}">
                <a16:creationId xmlns:a16="http://schemas.microsoft.com/office/drawing/2014/main" id="{1765B522-55B1-421D-9EDE-A6C3827CAD6C}"/>
              </a:ext>
            </a:extLst>
          </p:cNvPr>
          <p:cNvPicPr>
            <a:picLocks noChangeAspect="1"/>
          </p:cNvPicPr>
          <p:nvPr/>
        </p:nvPicPr>
        <p:blipFill>
          <a:blip r:embed="rId3"/>
          <a:stretch>
            <a:fillRect/>
          </a:stretch>
        </p:blipFill>
        <p:spPr>
          <a:xfrm>
            <a:off x="4170726" y="1928028"/>
            <a:ext cx="4800531" cy="1937306"/>
          </a:xfrm>
          <a:prstGeom prst="rect">
            <a:avLst/>
          </a:prstGeom>
        </p:spPr>
      </p:pic>
      <p:sp>
        <p:nvSpPr>
          <p:cNvPr id="8" name="TextovéPole 7">
            <a:extLst>
              <a:ext uri="{FF2B5EF4-FFF2-40B4-BE49-F238E27FC236}">
                <a16:creationId xmlns:a16="http://schemas.microsoft.com/office/drawing/2014/main" id="{7FF80EED-C3D5-4208-8236-6509D9C42CB6}"/>
              </a:ext>
            </a:extLst>
          </p:cNvPr>
          <p:cNvSpPr txBox="1"/>
          <p:nvPr/>
        </p:nvSpPr>
        <p:spPr>
          <a:xfrm>
            <a:off x="156795" y="2333235"/>
            <a:ext cx="3805605" cy="2246769"/>
          </a:xfrm>
          <a:prstGeom prst="rect">
            <a:avLst/>
          </a:prstGeom>
          <a:noFill/>
        </p:spPr>
        <p:txBody>
          <a:bodyPr wrap="square">
            <a:spAutoFit/>
          </a:bodyPr>
          <a:lstStyle/>
          <a:p>
            <a:pPr algn="just"/>
            <a:r>
              <a:rPr lang="cs-CZ" altLang="cs-CZ" sz="2000" dirty="0">
                <a:solidFill>
                  <a:srgbClr val="2E2E2E"/>
                </a:solidFill>
                <a:latin typeface="+mn-lt"/>
                <a:cs typeface="Arial" panose="020B0604020202020204" pitchFamily="34" charset="0"/>
              </a:rPr>
              <a:t>   Následkem </a:t>
            </a:r>
            <a:r>
              <a:rPr lang="cs-CZ" altLang="cs-CZ" sz="2000" dirty="0" err="1">
                <a:solidFill>
                  <a:srgbClr val="2E2E2E"/>
                </a:solidFill>
                <a:latin typeface="+mn-lt"/>
                <a:cs typeface="Arial" panose="020B0604020202020204" pitchFamily="34" charset="0"/>
              </a:rPr>
              <a:t>aktinoidové</a:t>
            </a:r>
            <a:r>
              <a:rPr lang="cs-CZ" altLang="cs-CZ" sz="2000" dirty="0">
                <a:solidFill>
                  <a:srgbClr val="2E2E2E"/>
                </a:solidFill>
                <a:latin typeface="+mn-lt"/>
                <a:cs typeface="Arial" panose="020B0604020202020204" pitchFamily="34" charset="0"/>
              </a:rPr>
              <a:t> kontrakce roste kovalentní charakter sloučenin aktinoidů s rostoucím atomovým číslem</a:t>
            </a:r>
            <a:r>
              <a:rPr kumimoji="0" lang="cs-CZ" altLang="cs-CZ" sz="2000" i="0" u="none" strike="noStrike" cap="none" normalizeH="0" baseline="0" dirty="0">
                <a:ln>
                  <a:noFill/>
                </a:ln>
                <a:solidFill>
                  <a:schemeClr val="tx1"/>
                </a:solidFill>
                <a:effectLst/>
                <a:latin typeface="+mn-lt"/>
                <a:cs typeface="Arial" panose="020B0604020202020204" pitchFamily="34" charset="0"/>
              </a:rPr>
              <a:t> (sloučeniny </a:t>
            </a:r>
            <a:r>
              <a:rPr kumimoji="0" lang="en-US" altLang="cs-CZ" sz="2000" i="0" u="none" strike="noStrike" cap="none" normalizeH="0" baseline="0" dirty="0" err="1">
                <a:ln>
                  <a:noFill/>
                </a:ln>
                <a:solidFill>
                  <a:schemeClr val="tx1"/>
                </a:solidFill>
                <a:effectLst/>
                <a:latin typeface="+mn-lt"/>
                <a:cs typeface="Arial" panose="020B0604020202020204" pitchFamily="34" charset="0"/>
              </a:rPr>
              <a:t>lawrenci</a:t>
            </a:r>
            <a:r>
              <a:rPr kumimoji="0" lang="cs-CZ" altLang="cs-CZ" sz="2000" i="0" u="none" strike="noStrike" cap="none" normalizeH="0" baseline="0" dirty="0">
                <a:ln>
                  <a:noFill/>
                </a:ln>
                <a:solidFill>
                  <a:schemeClr val="tx1"/>
                </a:solidFill>
                <a:effectLst/>
                <a:latin typeface="+mn-lt"/>
                <a:cs typeface="Arial" panose="020B0604020202020204" pitchFamily="34" charset="0"/>
              </a:rPr>
              <a:t>a</a:t>
            </a:r>
            <a:r>
              <a:rPr kumimoji="0" lang="en-US" altLang="cs-CZ" sz="2000" i="0" u="none" strike="noStrike" cap="none" normalizeH="0" baseline="0" dirty="0">
                <a:ln>
                  <a:noFill/>
                </a:ln>
                <a:solidFill>
                  <a:schemeClr val="tx1"/>
                </a:solidFill>
                <a:effectLst/>
                <a:latin typeface="+mn-lt"/>
                <a:cs typeface="Arial" panose="020B0604020202020204" pitchFamily="34" charset="0"/>
              </a:rPr>
              <a:t> </a:t>
            </a:r>
            <a:r>
              <a:rPr kumimoji="0" lang="cs-CZ" altLang="cs-CZ" sz="2000" i="0" u="none" strike="noStrike" cap="none" normalizeH="0" baseline="0" dirty="0">
                <a:ln>
                  <a:noFill/>
                </a:ln>
                <a:solidFill>
                  <a:schemeClr val="tx1"/>
                </a:solidFill>
                <a:effectLst/>
                <a:latin typeface="+mn-lt"/>
                <a:cs typeface="Arial" panose="020B0604020202020204" pitchFamily="34" charset="0"/>
              </a:rPr>
              <a:t>jsou nejvíce</a:t>
            </a:r>
            <a:r>
              <a:rPr kumimoji="0" lang="en-US" altLang="cs-CZ" sz="2000" i="0" u="none" strike="noStrike" cap="none" normalizeH="0" baseline="0" dirty="0">
                <a:ln>
                  <a:noFill/>
                </a:ln>
                <a:solidFill>
                  <a:schemeClr val="tx1"/>
                </a:solidFill>
                <a:effectLst/>
                <a:latin typeface="+mn-lt"/>
                <a:cs typeface="Arial" panose="020B0604020202020204" pitchFamily="34" charset="0"/>
              </a:rPr>
              <a:t> </a:t>
            </a:r>
            <a:r>
              <a:rPr kumimoji="0" lang="cs-CZ" altLang="cs-CZ" sz="2000" i="0" u="none" strike="noStrike" cap="none" normalizeH="0" baseline="0" dirty="0">
                <a:ln>
                  <a:noFill/>
                </a:ln>
                <a:solidFill>
                  <a:schemeClr val="tx1"/>
                </a:solidFill>
                <a:effectLst/>
                <a:latin typeface="+mn-lt"/>
                <a:cs typeface="Arial" panose="020B0604020202020204" pitchFamily="34" charset="0"/>
              </a:rPr>
              <a:t>k</a:t>
            </a:r>
            <a:r>
              <a:rPr kumimoji="0" lang="en-US" altLang="cs-CZ" sz="2000" i="0" u="none" strike="noStrike" cap="none" normalizeH="0" baseline="0" dirty="0" err="1">
                <a:ln>
                  <a:noFill/>
                </a:ln>
                <a:solidFill>
                  <a:schemeClr val="tx1"/>
                </a:solidFill>
                <a:effectLst/>
                <a:latin typeface="+mn-lt"/>
                <a:cs typeface="Arial" panose="020B0604020202020204" pitchFamily="34" charset="0"/>
              </a:rPr>
              <a:t>ovalent</a:t>
            </a:r>
            <a:r>
              <a:rPr kumimoji="0" lang="cs-CZ" altLang="cs-CZ" sz="2000" i="0" u="none" strike="noStrike" cap="none" normalizeH="0" baseline="0" dirty="0">
                <a:ln>
                  <a:noFill/>
                </a:ln>
                <a:solidFill>
                  <a:schemeClr val="tx1"/>
                </a:solidFill>
                <a:effectLst/>
                <a:latin typeface="+mn-lt"/>
                <a:cs typeface="Arial" panose="020B0604020202020204" pitchFamily="34" charset="0"/>
              </a:rPr>
              <a:t>ní, sloučeniny </a:t>
            </a:r>
            <a:r>
              <a:rPr kumimoji="0" lang="en-US" altLang="cs-CZ" sz="2000" i="0" u="none" strike="noStrike" cap="none" normalizeH="0" baseline="0" dirty="0">
                <a:ln>
                  <a:noFill/>
                </a:ln>
                <a:solidFill>
                  <a:schemeClr val="tx1"/>
                </a:solidFill>
                <a:effectLst/>
                <a:latin typeface="+mn-lt"/>
                <a:cs typeface="Arial" panose="020B0604020202020204" pitchFamily="34" charset="0"/>
              </a:rPr>
              <a:t>a</a:t>
            </a:r>
            <a:r>
              <a:rPr kumimoji="0" lang="cs-CZ" altLang="cs-CZ" sz="2000" i="0" u="none" strike="noStrike" cap="none" normalizeH="0" baseline="0" dirty="0">
                <a:ln>
                  <a:noFill/>
                </a:ln>
                <a:solidFill>
                  <a:schemeClr val="tx1"/>
                </a:solidFill>
                <a:effectLst/>
                <a:latin typeface="+mn-lt"/>
                <a:cs typeface="Arial" panose="020B0604020202020204" pitchFamily="34" charset="0"/>
              </a:rPr>
              <a:t>k</a:t>
            </a:r>
            <a:r>
              <a:rPr kumimoji="0" lang="en-US" altLang="cs-CZ" sz="2000" i="0" u="none" strike="noStrike" cap="none" normalizeH="0" baseline="0" dirty="0" err="1">
                <a:ln>
                  <a:noFill/>
                </a:ln>
                <a:solidFill>
                  <a:schemeClr val="tx1"/>
                </a:solidFill>
                <a:effectLst/>
                <a:latin typeface="+mn-lt"/>
                <a:cs typeface="Arial" panose="020B0604020202020204" pitchFamily="34" charset="0"/>
              </a:rPr>
              <a:t>tini</a:t>
            </a:r>
            <a:r>
              <a:rPr kumimoji="0" lang="cs-CZ" altLang="cs-CZ" sz="2000" i="0" u="none" strike="noStrike" cap="none" normalizeH="0" baseline="0" dirty="0">
                <a:ln>
                  <a:noFill/>
                </a:ln>
                <a:solidFill>
                  <a:schemeClr val="tx1"/>
                </a:solidFill>
                <a:effectLst/>
                <a:latin typeface="+mn-lt"/>
                <a:cs typeface="Arial" panose="020B0604020202020204" pitchFamily="34" charset="0"/>
              </a:rPr>
              <a:t>a</a:t>
            </a:r>
            <a:r>
              <a:rPr kumimoji="0" lang="en-US" altLang="cs-CZ" sz="2000" i="0" u="none" strike="noStrike" cap="none" normalizeH="0" baseline="0" dirty="0">
                <a:ln>
                  <a:noFill/>
                </a:ln>
                <a:solidFill>
                  <a:schemeClr val="tx1"/>
                </a:solidFill>
                <a:effectLst/>
                <a:latin typeface="+mn-lt"/>
                <a:cs typeface="Arial" panose="020B0604020202020204" pitchFamily="34" charset="0"/>
              </a:rPr>
              <a:t> </a:t>
            </a:r>
            <a:r>
              <a:rPr kumimoji="0" lang="cs-CZ" altLang="cs-CZ" sz="2000" i="0" u="none" strike="noStrike" cap="none" normalizeH="0" baseline="0" dirty="0">
                <a:ln>
                  <a:noFill/>
                </a:ln>
                <a:solidFill>
                  <a:schemeClr val="tx1"/>
                </a:solidFill>
                <a:effectLst/>
                <a:latin typeface="+mn-lt"/>
                <a:cs typeface="Arial" panose="020B0604020202020204" pitchFamily="34" charset="0"/>
              </a:rPr>
              <a:t>jsou nejméně</a:t>
            </a:r>
            <a:r>
              <a:rPr kumimoji="0" lang="en-US" altLang="cs-CZ" sz="2000" i="0" u="none" strike="noStrike" cap="none" normalizeH="0" baseline="0" dirty="0">
                <a:ln>
                  <a:noFill/>
                </a:ln>
                <a:solidFill>
                  <a:schemeClr val="tx1"/>
                </a:solidFill>
                <a:effectLst/>
                <a:latin typeface="+mn-lt"/>
                <a:cs typeface="Arial" panose="020B0604020202020204" pitchFamily="34" charset="0"/>
              </a:rPr>
              <a:t> </a:t>
            </a:r>
            <a:r>
              <a:rPr kumimoji="0" lang="cs-CZ" altLang="cs-CZ" sz="2000" i="0" u="none" strike="noStrike" cap="none" normalizeH="0" baseline="0" dirty="0">
                <a:ln>
                  <a:noFill/>
                </a:ln>
                <a:solidFill>
                  <a:schemeClr val="tx1"/>
                </a:solidFill>
                <a:effectLst/>
                <a:latin typeface="+mn-lt"/>
                <a:cs typeface="Arial" panose="020B0604020202020204" pitchFamily="34" charset="0"/>
              </a:rPr>
              <a:t>k</a:t>
            </a:r>
            <a:r>
              <a:rPr kumimoji="0" lang="en-US" altLang="cs-CZ" sz="2000" i="0" u="none" strike="noStrike" cap="none" normalizeH="0" baseline="0" dirty="0" err="1">
                <a:ln>
                  <a:noFill/>
                </a:ln>
                <a:solidFill>
                  <a:schemeClr val="tx1"/>
                </a:solidFill>
                <a:effectLst/>
                <a:latin typeface="+mn-lt"/>
                <a:cs typeface="Arial" panose="020B0604020202020204" pitchFamily="34" charset="0"/>
              </a:rPr>
              <a:t>ovalent</a:t>
            </a:r>
            <a:r>
              <a:rPr kumimoji="0" lang="cs-CZ" altLang="cs-CZ" sz="2000" i="0" u="none" strike="noStrike" cap="none" normalizeH="0" baseline="0" dirty="0">
                <a:ln>
                  <a:noFill/>
                </a:ln>
                <a:solidFill>
                  <a:schemeClr val="tx1"/>
                </a:solidFill>
                <a:effectLst/>
                <a:latin typeface="+mn-lt"/>
                <a:cs typeface="Arial" panose="020B0604020202020204" pitchFamily="34" charset="0"/>
              </a:rPr>
              <a:t>ní)</a:t>
            </a:r>
            <a:r>
              <a:rPr kumimoji="0" lang="en-US" altLang="cs-CZ" sz="2000" i="0" u="none" strike="noStrike" cap="none" normalizeH="0" baseline="0" dirty="0">
                <a:ln>
                  <a:noFill/>
                </a:ln>
                <a:solidFill>
                  <a:schemeClr val="tx1"/>
                </a:solidFill>
                <a:effectLst/>
                <a:latin typeface="+mn-lt"/>
                <a:cs typeface="Arial" panose="020B0604020202020204" pitchFamily="34" charset="0"/>
              </a:rPr>
              <a:t>.</a:t>
            </a:r>
            <a:r>
              <a:rPr kumimoji="0" lang="cs-CZ" altLang="cs-CZ" sz="2000" i="0" u="none" strike="noStrike" cap="none" normalizeH="0" baseline="0" dirty="0">
                <a:ln>
                  <a:noFill/>
                </a:ln>
                <a:solidFill>
                  <a:schemeClr val="tx1"/>
                </a:solidFill>
                <a:effectLst/>
                <a:latin typeface="+mn-lt"/>
                <a:cs typeface="Arial" panose="020B0604020202020204" pitchFamily="34" charset="0"/>
              </a:rPr>
              <a:t> </a:t>
            </a:r>
            <a:endParaRPr lang="cs-CZ" sz="2000" dirty="0"/>
          </a:p>
        </p:txBody>
      </p:sp>
      <p:pic>
        <p:nvPicPr>
          <p:cNvPr id="2050" name="Picture 2">
            <a:extLst>
              <a:ext uri="{FF2B5EF4-FFF2-40B4-BE49-F238E27FC236}">
                <a16:creationId xmlns:a16="http://schemas.microsoft.com/office/drawing/2014/main" id="{B40161DE-1776-403A-975C-F10D8BCFB4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265" y="4005614"/>
            <a:ext cx="3359451" cy="261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6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117693"/>
            <a:ext cx="8991600" cy="6032421"/>
          </a:xfrm>
          <a:prstGeom prst="rect">
            <a:avLst/>
          </a:prstGeom>
        </p:spPr>
        <p:txBody>
          <a:bodyPr wrap="square">
            <a:spAutoFit/>
          </a:bodyPr>
          <a:lstStyle/>
          <a:p>
            <a:pPr algn="ctr"/>
            <a:r>
              <a:rPr lang="cs-CZ" sz="2800" b="1" dirty="0">
                <a:cs typeface="Arial" panose="020B0604020202020204" pitchFamily="34" charset="0"/>
              </a:rPr>
              <a:t>Rhenium</a:t>
            </a:r>
            <a:r>
              <a:rPr lang="cs-CZ" sz="2800" dirty="0">
                <a:cs typeface="Arial" panose="020B0604020202020204" pitchFamily="34" charset="0"/>
              </a:rPr>
              <a:t> </a:t>
            </a:r>
          </a:p>
          <a:p>
            <a:pPr algn="just"/>
            <a:r>
              <a:rPr lang="cs-CZ" dirty="0"/>
              <a:t>  </a:t>
            </a:r>
          </a:p>
          <a:p>
            <a:pPr algn="just"/>
            <a:r>
              <a:rPr lang="cs-CZ" sz="2000" dirty="0">
                <a:cs typeface="Arial" panose="020B0604020202020204" pitchFamily="34" charset="0"/>
              </a:rPr>
              <a:t>kujný kov, vzhledem podobný platině. Práškové rhenium je šedomodrý prášek. Kovové rhenium odolává většině minerálních kyselin s výjimkou kyseliny dusičné a koncentrované kyseliny sírové, ve kterých se velmi dobře rozpouští za vzniku kyseliny </a:t>
            </a:r>
            <a:r>
              <a:rPr lang="cs-CZ" sz="2000" dirty="0" err="1">
                <a:cs typeface="Arial" panose="020B0604020202020204" pitchFamily="34" charset="0"/>
              </a:rPr>
              <a:t>rhenisté</a:t>
            </a:r>
            <a:r>
              <a:rPr lang="cs-CZ" sz="2000" dirty="0">
                <a:cs typeface="Arial" panose="020B0604020202020204" pitchFamily="34" charset="0"/>
              </a:rPr>
              <a:t> HReO</a:t>
            </a:r>
            <a:r>
              <a:rPr lang="cs-CZ" sz="2000" baseline="-25000" dirty="0">
                <a:cs typeface="Arial" panose="020B0604020202020204" pitchFamily="34" charset="0"/>
              </a:rPr>
              <a:t>4</a:t>
            </a:r>
            <a:r>
              <a:rPr lang="cs-CZ" sz="2000" dirty="0">
                <a:cs typeface="Arial" panose="020B0604020202020204" pitchFamily="34" charset="0"/>
              </a:rPr>
              <a:t>:</a:t>
            </a:r>
          </a:p>
          <a:p>
            <a:pPr algn="ctr"/>
            <a:r>
              <a:rPr lang="cs-CZ" sz="2000" dirty="0">
                <a:cs typeface="Arial" panose="020B0604020202020204" pitchFamily="34" charset="0"/>
              </a:rPr>
              <a:t>3Re + 7HNO</a:t>
            </a:r>
            <a:r>
              <a:rPr lang="cs-CZ" sz="2000" baseline="-25000" dirty="0">
                <a:cs typeface="Arial" panose="020B0604020202020204" pitchFamily="34" charset="0"/>
              </a:rPr>
              <a:t>3</a:t>
            </a:r>
            <a:r>
              <a:rPr lang="cs-CZ" sz="2000" dirty="0">
                <a:cs typeface="Arial" panose="020B0604020202020204" pitchFamily="34" charset="0"/>
              </a:rPr>
              <a:t> → 3HReO</a:t>
            </a:r>
            <a:r>
              <a:rPr lang="cs-CZ" sz="2000" baseline="-25000" dirty="0">
                <a:cs typeface="Arial" panose="020B0604020202020204" pitchFamily="34" charset="0"/>
              </a:rPr>
              <a:t>4</a:t>
            </a:r>
            <a:r>
              <a:rPr lang="cs-CZ" sz="2000" dirty="0">
                <a:cs typeface="Arial" panose="020B0604020202020204" pitchFamily="34" charset="0"/>
              </a:rPr>
              <a:t> + 7NO + 2H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2Re + 7H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2HReO</a:t>
            </a:r>
            <a:r>
              <a:rPr lang="cs-CZ" sz="2000" baseline="-25000" dirty="0">
                <a:cs typeface="Arial" panose="020B0604020202020204" pitchFamily="34" charset="0"/>
              </a:rPr>
              <a:t>4</a:t>
            </a:r>
            <a:r>
              <a:rPr lang="cs-CZ" sz="2000" dirty="0">
                <a:cs typeface="Arial" panose="020B0604020202020204" pitchFamily="34" charset="0"/>
              </a:rPr>
              <a:t> + 7SO</a:t>
            </a:r>
            <a:r>
              <a:rPr lang="cs-CZ" sz="2000" baseline="-25000" dirty="0">
                <a:cs typeface="Arial" panose="020B0604020202020204" pitchFamily="34" charset="0"/>
              </a:rPr>
              <a:t>2</a:t>
            </a:r>
            <a:r>
              <a:rPr lang="cs-CZ" sz="2000" dirty="0">
                <a:cs typeface="Arial" panose="020B0604020202020204" pitchFamily="34" charset="0"/>
              </a:rPr>
              <a:t> + 6H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  Ochotně reaguje s koncentrovaným roztokem peroxidu vodíku nebo s koncentrovaným hydroxidem sodným syceným kyslíkem:</a:t>
            </a:r>
          </a:p>
          <a:p>
            <a:pPr algn="ctr"/>
            <a:r>
              <a:rPr lang="cs-CZ" sz="2000" dirty="0">
                <a:cs typeface="Arial" panose="020B0604020202020204" pitchFamily="34" charset="0"/>
              </a:rPr>
              <a:t>2Re + 7H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 → 2HReO</a:t>
            </a:r>
            <a:r>
              <a:rPr lang="cs-CZ" sz="2000" baseline="-25000" dirty="0">
                <a:cs typeface="Arial" panose="020B0604020202020204" pitchFamily="34" charset="0"/>
              </a:rPr>
              <a:t>4</a:t>
            </a:r>
            <a:r>
              <a:rPr lang="cs-CZ" sz="2000" dirty="0">
                <a:cs typeface="Arial" panose="020B0604020202020204" pitchFamily="34" charset="0"/>
              </a:rPr>
              <a:t> + 6H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4Re + 4NaOH + 7O</a:t>
            </a:r>
            <a:r>
              <a:rPr lang="cs-CZ" sz="2000" baseline="-25000" dirty="0">
                <a:cs typeface="Arial" panose="020B0604020202020204" pitchFamily="34" charset="0"/>
              </a:rPr>
              <a:t>2</a:t>
            </a:r>
            <a:r>
              <a:rPr lang="cs-CZ" sz="2000" dirty="0">
                <a:cs typeface="Arial" panose="020B0604020202020204" pitchFamily="34" charset="0"/>
              </a:rPr>
              <a:t> → 4NaReO</a:t>
            </a:r>
            <a:r>
              <a:rPr lang="cs-CZ" sz="2000" baseline="-25000" dirty="0">
                <a:cs typeface="Arial" panose="020B0604020202020204" pitchFamily="34" charset="0"/>
              </a:rPr>
              <a:t>4</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Na vlhkém vzduchu se rhenium pomalu pokrývá vrstvou kyseliny </a:t>
            </a:r>
            <a:r>
              <a:rPr lang="cs-CZ" sz="2000" dirty="0" err="1">
                <a:cs typeface="Arial" panose="020B0604020202020204" pitchFamily="34" charset="0"/>
              </a:rPr>
              <a:t>rhenisté</a:t>
            </a:r>
            <a:r>
              <a:rPr lang="cs-CZ" sz="2000" dirty="0">
                <a:cs typeface="Arial" panose="020B0604020202020204" pitchFamily="34" charset="0"/>
              </a:rPr>
              <a:t>, nereaguje s vodíkem a dusíkem. </a:t>
            </a:r>
          </a:p>
          <a:p>
            <a:pPr algn="just"/>
            <a:r>
              <a:rPr lang="cs-CZ" sz="2000" dirty="0">
                <a:cs typeface="Arial" panose="020B0604020202020204" pitchFamily="34" charset="0"/>
              </a:rPr>
              <a:t>  S kyslíkem se slučuje až za teplot nad 1000°C, naopak s fluorem reaguje již za teploty 125°C za vzniku fluoridu rheniového ReF</a:t>
            </a:r>
            <a:r>
              <a:rPr lang="cs-CZ" sz="2000" baseline="-25000" dirty="0">
                <a:cs typeface="Arial" panose="020B0604020202020204" pitchFamily="34" charset="0"/>
              </a:rPr>
              <a:t>6</a:t>
            </a:r>
            <a:r>
              <a:rPr lang="cs-CZ" sz="2000" dirty="0">
                <a:cs typeface="Arial" panose="020B0604020202020204" pitchFamily="34" charset="0"/>
              </a:rPr>
              <a:t>, při teplotě 750°C vytváří fluorid </a:t>
            </a:r>
            <a:r>
              <a:rPr lang="cs-CZ" sz="2000" dirty="0" err="1">
                <a:cs typeface="Arial" panose="020B0604020202020204" pitchFamily="34" charset="0"/>
              </a:rPr>
              <a:t>rhenistý</a:t>
            </a:r>
            <a:r>
              <a:rPr lang="cs-CZ" sz="2000" dirty="0">
                <a:cs typeface="Arial" panose="020B0604020202020204" pitchFamily="34" charset="0"/>
              </a:rPr>
              <a:t> ReF</a:t>
            </a:r>
            <a:r>
              <a:rPr lang="cs-CZ" sz="2000" baseline="-25000" dirty="0">
                <a:cs typeface="Arial" panose="020B0604020202020204" pitchFamily="34" charset="0"/>
              </a:rPr>
              <a:t>7</a:t>
            </a:r>
            <a:r>
              <a:rPr lang="cs-CZ" sz="2000" dirty="0">
                <a:cs typeface="Arial" panose="020B0604020202020204" pitchFamily="34" charset="0"/>
              </a:rPr>
              <a:t>. S chlorem se při teplotě 400°C slučuje na chlorid </a:t>
            </a:r>
            <a:r>
              <a:rPr lang="cs-CZ" sz="2000" dirty="0" err="1">
                <a:cs typeface="Arial" panose="020B0604020202020204" pitchFamily="34" charset="0"/>
              </a:rPr>
              <a:t>rheničný</a:t>
            </a:r>
            <a:r>
              <a:rPr lang="cs-CZ" sz="2000" dirty="0">
                <a:cs typeface="Arial" panose="020B0604020202020204" pitchFamily="34" charset="0"/>
              </a:rPr>
              <a:t> ReCl</a:t>
            </a:r>
            <a:r>
              <a:rPr lang="cs-CZ" sz="2000" baseline="-25000" dirty="0">
                <a:cs typeface="Arial" panose="020B0604020202020204" pitchFamily="34" charset="0"/>
              </a:rPr>
              <a:t>5</a:t>
            </a:r>
            <a:r>
              <a:rPr lang="cs-CZ" sz="2000" dirty="0">
                <a:cs typeface="Arial" panose="020B0604020202020204" pitchFamily="34" charset="0"/>
              </a:rPr>
              <a:t>. </a:t>
            </a:r>
          </a:p>
          <a:p>
            <a:pPr algn="just"/>
            <a:r>
              <a:rPr lang="cs-CZ" sz="2000" dirty="0">
                <a:cs typeface="Arial" panose="020B0604020202020204" pitchFamily="34" charset="0"/>
              </a:rPr>
              <a:t>  Ochotně reaguje s fosforem za vzniku celé řady sloučenin, např. Re</a:t>
            </a:r>
            <a:r>
              <a:rPr lang="cs-CZ" sz="2000" baseline="-25000" dirty="0">
                <a:cs typeface="Arial" panose="020B0604020202020204" pitchFamily="34" charset="0"/>
              </a:rPr>
              <a:t>2</a:t>
            </a:r>
            <a:r>
              <a:rPr lang="cs-CZ" sz="2000" dirty="0">
                <a:cs typeface="Arial" panose="020B0604020202020204" pitchFamily="34" charset="0"/>
              </a:rPr>
              <a:t>P, </a:t>
            </a:r>
            <a:r>
              <a:rPr lang="cs-CZ" sz="2000" dirty="0" err="1">
                <a:cs typeface="Arial" panose="020B0604020202020204" pitchFamily="34" charset="0"/>
              </a:rPr>
              <a:t>ReP</a:t>
            </a:r>
            <a:r>
              <a:rPr lang="cs-CZ" sz="2000" dirty="0">
                <a:cs typeface="Arial" panose="020B0604020202020204" pitchFamily="34" charset="0"/>
              </a:rPr>
              <a:t> nebo ReP</a:t>
            </a:r>
            <a:r>
              <a:rPr lang="cs-CZ" sz="2000" baseline="-25000" dirty="0">
                <a:cs typeface="Arial" panose="020B0604020202020204" pitchFamily="34" charset="0"/>
              </a:rPr>
              <a:t>3</a:t>
            </a:r>
            <a:r>
              <a:rPr lang="cs-CZ" sz="2000" dirty="0">
                <a:cs typeface="Arial" panose="020B0604020202020204" pitchFamily="34" charset="0"/>
              </a:rPr>
              <a:t>.</a:t>
            </a:r>
          </a:p>
        </p:txBody>
      </p:sp>
    </p:spTree>
    <p:extLst>
      <p:ext uri="{BB962C8B-B14F-4D97-AF65-F5344CB8AC3E}">
        <p14:creationId xmlns:p14="http://schemas.microsoft.com/office/powerpoint/2010/main" val="6735153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mpare the chemistry of actinoids with that of the ...">
            <a:extLst>
              <a:ext uri="{FF2B5EF4-FFF2-40B4-BE49-F238E27FC236}">
                <a16:creationId xmlns:a16="http://schemas.microsoft.com/office/drawing/2014/main" id="{7658FE3A-8C5F-4FCD-8618-2A10C8AE0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718" y="3287666"/>
            <a:ext cx="6146563" cy="328841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37 MAGNETIC PROPERTIES OF F BLOCK ELEMENTS - * PropertiesofE1">
            <a:extLst>
              <a:ext uri="{FF2B5EF4-FFF2-40B4-BE49-F238E27FC236}">
                <a16:creationId xmlns:a16="http://schemas.microsoft.com/office/drawing/2014/main" id="{4048F848-5A62-4321-A5D1-8E6237971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028" y="685800"/>
            <a:ext cx="4773851" cy="230515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D2D9360D-797D-4F48-B1CD-E401E9B7B6E2}"/>
              </a:ext>
            </a:extLst>
          </p:cNvPr>
          <p:cNvSpPr txBox="1"/>
          <p:nvPr/>
        </p:nvSpPr>
        <p:spPr>
          <a:xfrm>
            <a:off x="-180447" y="162580"/>
            <a:ext cx="4773851" cy="523220"/>
          </a:xfrm>
          <a:prstGeom prst="rect">
            <a:avLst/>
          </a:prstGeom>
          <a:noFill/>
        </p:spPr>
        <p:txBody>
          <a:bodyPr wrap="square" rtlCol="0">
            <a:spAutoFit/>
          </a:bodyPr>
          <a:lstStyle/>
          <a:p>
            <a:pPr algn="ctr"/>
            <a:r>
              <a:rPr lang="cs-CZ" sz="2800" b="1" dirty="0"/>
              <a:t>Lanthanoidy vs. aktinoidy</a:t>
            </a:r>
          </a:p>
        </p:txBody>
      </p:sp>
      <p:pic>
        <p:nvPicPr>
          <p:cNvPr id="4100" name="Picture 4">
            <a:extLst>
              <a:ext uri="{FF2B5EF4-FFF2-40B4-BE49-F238E27FC236}">
                <a16:creationId xmlns:a16="http://schemas.microsoft.com/office/drawing/2014/main" id="{CCA3D45D-3A37-4334-BA9E-8B3B53F64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870" y="925154"/>
            <a:ext cx="3430842" cy="205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0285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a:extLst>
              <a:ext uri="{FF2B5EF4-FFF2-40B4-BE49-F238E27FC236}">
                <a16:creationId xmlns:a16="http://schemas.microsoft.com/office/drawing/2014/main" id="{1457814A-49B4-4847-9121-4566BC4AB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09600"/>
            <a:ext cx="599089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775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86916"/>
            <a:ext cx="8915400" cy="6771084"/>
          </a:xfrm>
          <a:prstGeom prst="rect">
            <a:avLst/>
          </a:prstGeom>
        </p:spPr>
        <p:txBody>
          <a:bodyPr wrap="square">
            <a:spAutoFit/>
          </a:bodyPr>
          <a:lstStyle/>
          <a:p>
            <a:pPr algn="ctr"/>
            <a:r>
              <a:rPr lang="cs-CZ" sz="2800" b="1" dirty="0">
                <a:cs typeface="Arial" panose="020B0604020202020204" pitchFamily="34" charset="0"/>
              </a:rPr>
              <a:t>Aktinium</a:t>
            </a:r>
            <a:r>
              <a:rPr lang="cs-CZ" sz="2800" dirty="0">
                <a:cs typeface="Arial" panose="020B0604020202020204" pitchFamily="34" charset="0"/>
              </a:rPr>
              <a:t> </a:t>
            </a:r>
          </a:p>
          <a:p>
            <a:pPr algn="just"/>
            <a:endParaRPr lang="cs-CZ" sz="800" dirty="0">
              <a:cs typeface="Arial" panose="020B0604020202020204" pitchFamily="34" charset="0"/>
            </a:endParaRPr>
          </a:p>
          <a:p>
            <a:pPr algn="just"/>
            <a:endParaRPr lang="cs-CZ" sz="800" dirty="0">
              <a:cs typeface="Arial" panose="020B0604020202020204" pitchFamily="34" charset="0"/>
            </a:endParaRPr>
          </a:p>
          <a:p>
            <a:pPr algn="just"/>
            <a:r>
              <a:rPr lang="cs-CZ" sz="2000" dirty="0">
                <a:cs typeface="Arial" panose="020B0604020202020204" pitchFamily="34" charset="0"/>
              </a:rPr>
              <a:t>= </a:t>
            </a:r>
            <a:r>
              <a:rPr lang="cs-CZ" sz="2000" u="sng" dirty="0">
                <a:cs typeface="Arial" panose="020B0604020202020204" pitchFamily="34" charset="0"/>
              </a:rPr>
              <a:t>radioaktivní, ve tmě světélkující prvek</a:t>
            </a:r>
            <a:r>
              <a:rPr lang="cs-CZ" sz="2000" dirty="0">
                <a:cs typeface="Arial" panose="020B0604020202020204" pitchFamily="34" charset="0"/>
              </a:rPr>
              <a:t> kovového charakteru.</a:t>
            </a:r>
          </a:p>
          <a:p>
            <a:pPr algn="just"/>
            <a:r>
              <a:rPr lang="cs-CZ" sz="2000" dirty="0">
                <a:cs typeface="Arial" panose="020B0604020202020204" pitchFamily="34" charset="0"/>
              </a:rPr>
              <a:t>Aktinium se dobře rozpouští v minerálních kyselinách za vzniku </a:t>
            </a:r>
            <a:r>
              <a:rPr lang="cs-CZ" sz="2000" dirty="0" err="1">
                <a:cs typeface="Arial" panose="020B0604020202020204" pitchFamily="34" charset="0"/>
              </a:rPr>
              <a:t>aktinité</a:t>
            </a:r>
            <a:r>
              <a:rPr lang="cs-CZ" sz="2000" dirty="0">
                <a:cs typeface="Arial" panose="020B0604020202020204" pitchFamily="34" charset="0"/>
              </a:rPr>
              <a:t> soli a vývoje vodíku, výjimku tvoří reakce aktinia se zředěnou kyselinou dusičnou, při které se vodík neuvolňuje:</a:t>
            </a:r>
          </a:p>
          <a:p>
            <a:pPr algn="ctr"/>
            <a:r>
              <a:rPr lang="cs-CZ" sz="2000" dirty="0">
                <a:cs typeface="Arial" panose="020B0604020202020204" pitchFamily="34" charset="0"/>
              </a:rPr>
              <a:t>2Ac + 6HCl → 2AcCl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8Ac + 30HNO</a:t>
            </a:r>
            <a:r>
              <a:rPr lang="cs-CZ" sz="2000" baseline="-25000" dirty="0">
                <a:cs typeface="Arial" panose="020B0604020202020204" pitchFamily="34" charset="0"/>
              </a:rPr>
              <a:t>3</a:t>
            </a:r>
            <a:r>
              <a:rPr lang="cs-CZ" sz="2000" dirty="0">
                <a:cs typeface="Arial" panose="020B0604020202020204" pitchFamily="34" charset="0"/>
              </a:rPr>
              <a:t> → 8Ac(NO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a:t>
            </a:r>
            <a:r>
              <a:rPr lang="cs-CZ" sz="2000" baseline="-25000" dirty="0">
                <a:cs typeface="Arial" panose="020B0604020202020204" pitchFamily="34" charset="0"/>
              </a:rPr>
              <a:t>2</a:t>
            </a:r>
            <a:r>
              <a:rPr lang="cs-CZ" sz="2000" dirty="0">
                <a:cs typeface="Arial" panose="020B0604020202020204" pitchFamily="34" charset="0"/>
              </a:rPr>
              <a:t>O + 15H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S vodou aktinium ochotně reaguje za vzniku hydroxidu:</a:t>
            </a:r>
          </a:p>
          <a:p>
            <a:pPr algn="ctr"/>
            <a:r>
              <a:rPr lang="cs-CZ" sz="2000" dirty="0">
                <a:cs typeface="Arial" panose="020B0604020202020204" pitchFamily="34" charset="0"/>
              </a:rPr>
              <a:t>2Ac + 6H</a:t>
            </a:r>
            <a:r>
              <a:rPr lang="cs-CZ" sz="2000" baseline="-25000" dirty="0">
                <a:cs typeface="Arial" panose="020B0604020202020204" pitchFamily="34" charset="0"/>
              </a:rPr>
              <a:t>2</a:t>
            </a:r>
            <a:r>
              <a:rPr lang="cs-CZ" sz="2000" dirty="0">
                <a:cs typeface="Arial" panose="020B0604020202020204" pitchFamily="34" charset="0"/>
              </a:rPr>
              <a:t>O → 2Ac(OH)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Zvláštností aktinia je jeho poměrně značná neochota k přímému slučování s fluorem, reakce za tvorby fluoridu </a:t>
            </a:r>
            <a:r>
              <a:rPr lang="cs-CZ" sz="2000" dirty="0" err="1">
                <a:cs typeface="Arial" panose="020B0604020202020204" pitchFamily="34" charset="0"/>
              </a:rPr>
              <a:t>aktinitého</a:t>
            </a:r>
            <a:r>
              <a:rPr lang="cs-CZ" sz="2000" dirty="0">
                <a:cs typeface="Arial" panose="020B0604020202020204" pitchFamily="34" charset="0"/>
              </a:rPr>
              <a:t> AcF</a:t>
            </a:r>
            <a:r>
              <a:rPr lang="cs-CZ" sz="2000" baseline="-25000" dirty="0">
                <a:cs typeface="Arial" panose="020B0604020202020204" pitchFamily="34" charset="0"/>
              </a:rPr>
              <a:t>3</a:t>
            </a:r>
            <a:r>
              <a:rPr lang="cs-CZ" sz="2000" dirty="0">
                <a:cs typeface="Arial" panose="020B0604020202020204" pitchFamily="34" charset="0"/>
              </a:rPr>
              <a:t> probíhá až za teploty okolo 1350°C. Ostatní chemické vlastnosti aktinia i jeho sloučenin se nejvíce podobají vlastnostem lanthanu a jeho sloučenin, pouze chování aktinia ve formě bezvodého fosforečnanu AcPO</a:t>
            </a:r>
            <a:r>
              <a:rPr lang="cs-CZ" sz="2000" baseline="-25000" dirty="0">
                <a:cs typeface="Arial" panose="020B0604020202020204" pitchFamily="34" charset="0"/>
              </a:rPr>
              <a:t>4</a:t>
            </a:r>
            <a:r>
              <a:rPr lang="cs-CZ" sz="2000" dirty="0">
                <a:cs typeface="Arial" panose="020B0604020202020204" pitchFamily="34" charset="0"/>
              </a:rPr>
              <a:t> se více podobá vlastnostem vápníku.</a:t>
            </a:r>
            <a:endParaRPr lang="en-US" sz="2000" dirty="0">
              <a:cs typeface="Arial" panose="020B0604020202020204" pitchFamily="34" charset="0"/>
            </a:endParaRPr>
          </a:p>
          <a:p>
            <a:pPr algn="just"/>
            <a:endParaRPr lang="en-US" sz="800" dirty="0">
              <a:cs typeface="Arial" panose="020B0604020202020204" pitchFamily="34" charset="0"/>
            </a:endParaRPr>
          </a:p>
          <a:p>
            <a:pPr algn="just"/>
            <a:r>
              <a:rPr lang="cs-CZ" sz="2000" dirty="0">
                <a:cs typeface="Arial" panose="020B0604020202020204" pitchFamily="34" charset="0"/>
              </a:rPr>
              <a:t>   V přírodě aktinium vzniká radioaktivním rozpadem protaktinia a thoria a vyskytuje se jako nepatrná příměs v uranových rudách. Známým nerostem aktinia je </a:t>
            </a:r>
            <a:r>
              <a:rPr lang="cs-CZ" sz="2000" b="1" dirty="0" err="1">
                <a:cs typeface="Arial" panose="020B0604020202020204" pitchFamily="34" charset="0"/>
              </a:rPr>
              <a:t>vicanit</a:t>
            </a:r>
            <a:r>
              <a:rPr lang="cs-CZ" sz="2000" dirty="0">
                <a:cs typeface="Arial" panose="020B0604020202020204" pitchFamily="34" charset="0"/>
              </a:rPr>
              <a:t> (</a:t>
            </a:r>
            <a:r>
              <a:rPr lang="cs-CZ" sz="2000" dirty="0" err="1">
                <a:cs typeface="Arial" panose="020B0604020202020204" pitchFamily="34" charset="0"/>
              </a:rPr>
              <a:t>Ca,Ce,La,Th</a:t>
            </a:r>
            <a:r>
              <a:rPr lang="cs-CZ" sz="2000" dirty="0">
                <a:cs typeface="Arial" panose="020B0604020202020204" pitchFamily="34" charset="0"/>
              </a:rPr>
              <a:t>)</a:t>
            </a:r>
            <a:r>
              <a:rPr lang="cs-CZ" sz="2000" baseline="-25000" dirty="0">
                <a:cs typeface="Arial" panose="020B0604020202020204" pitchFamily="34" charset="0"/>
              </a:rPr>
              <a:t>15</a:t>
            </a:r>
            <a:r>
              <a:rPr lang="cs-CZ" sz="2000" dirty="0">
                <a:cs typeface="Arial" panose="020B0604020202020204" pitchFamily="34" charset="0"/>
              </a:rPr>
              <a:t>As(</a:t>
            </a:r>
            <a:r>
              <a:rPr lang="cs-CZ" sz="2000" dirty="0" err="1">
                <a:cs typeface="Arial" panose="020B0604020202020204" pitchFamily="34" charset="0"/>
              </a:rPr>
              <a:t>AsNa</a:t>
            </a:r>
            <a:r>
              <a:rPr lang="cs-CZ" sz="2000" dirty="0">
                <a:cs typeface="Arial" panose="020B0604020202020204" pitchFamily="34" charset="0"/>
              </a:rPr>
              <a:t>)FeSi</a:t>
            </a:r>
            <a:r>
              <a:rPr lang="cs-CZ" sz="2000" baseline="-25000" dirty="0">
                <a:cs typeface="Arial" panose="020B0604020202020204" pitchFamily="34" charset="0"/>
              </a:rPr>
              <a:t>6</a:t>
            </a:r>
            <a:r>
              <a:rPr lang="cs-CZ" sz="2000" dirty="0">
                <a:cs typeface="Arial" panose="020B0604020202020204" pitchFamily="34" charset="0"/>
              </a:rPr>
              <a:t>B</a:t>
            </a:r>
            <a:r>
              <a:rPr lang="cs-CZ" sz="2000" baseline="-25000" dirty="0">
                <a:cs typeface="Arial" panose="020B0604020202020204" pitchFamily="34" charset="0"/>
              </a:rPr>
              <a:t>4</a:t>
            </a:r>
            <a:r>
              <a:rPr lang="cs-CZ" sz="2000" dirty="0">
                <a:cs typeface="Arial" panose="020B0604020202020204" pitchFamily="34" charset="0"/>
              </a:rPr>
              <a:t>O</a:t>
            </a:r>
            <a:r>
              <a:rPr lang="cs-CZ" sz="2000" baseline="-25000" dirty="0">
                <a:cs typeface="Arial" panose="020B0604020202020204" pitchFamily="34" charset="0"/>
              </a:rPr>
              <a:t>40</a:t>
            </a:r>
            <a:r>
              <a:rPr lang="cs-CZ" sz="2000" dirty="0">
                <a:cs typeface="Arial" panose="020B0604020202020204" pitchFamily="34" charset="0"/>
              </a:rPr>
              <a:t>F</a:t>
            </a:r>
            <a:r>
              <a:rPr lang="cs-CZ" sz="2000" baseline="-25000" dirty="0">
                <a:cs typeface="Arial" panose="020B0604020202020204" pitchFamily="34" charset="0"/>
              </a:rPr>
              <a:t>7</a:t>
            </a:r>
            <a:r>
              <a:rPr lang="cs-CZ" sz="20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Nejstálejší izotop </a:t>
            </a:r>
            <a:r>
              <a:rPr lang="cs-CZ" sz="2000" baseline="30000" dirty="0">
                <a:cs typeface="Arial" panose="020B0604020202020204" pitchFamily="34" charset="0"/>
              </a:rPr>
              <a:t>227</a:t>
            </a:r>
            <a:r>
              <a:rPr lang="cs-CZ" sz="2000" dirty="0">
                <a:cs typeface="Arial" panose="020B0604020202020204" pitchFamily="34" charset="0"/>
              </a:rPr>
              <a:t>Ac má poločas rozpadu 21,7 let. Celkem je známo 29 izotopů aktinia.</a:t>
            </a:r>
            <a:endParaRPr lang="en-US" sz="2000" dirty="0">
              <a:cs typeface="Arial" panose="020B0604020202020204" pitchFamily="34" charset="0"/>
            </a:endParaRPr>
          </a:p>
        </p:txBody>
      </p:sp>
    </p:spTree>
    <p:extLst>
      <p:ext uri="{BB962C8B-B14F-4D97-AF65-F5344CB8AC3E}">
        <p14:creationId xmlns:p14="http://schemas.microsoft.com/office/powerpoint/2010/main" val="238058080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763000" cy="1631216"/>
          </a:xfrm>
          <a:prstGeom prst="rect">
            <a:avLst/>
          </a:prstGeom>
        </p:spPr>
        <p:txBody>
          <a:bodyPr wrap="square">
            <a:spAutoFit/>
          </a:bodyPr>
          <a:lstStyle/>
          <a:p>
            <a:pPr algn="just"/>
            <a:r>
              <a:rPr lang="cs-CZ" sz="2000" dirty="0">
                <a:cs typeface="Arial" panose="020B0604020202020204" pitchFamily="34" charset="0"/>
              </a:rPr>
              <a:t>Příprava aktinia se provádí z </a:t>
            </a:r>
            <a:r>
              <a:rPr lang="cs-CZ" sz="2000" baseline="30000" dirty="0">
                <a:cs typeface="Arial" panose="020B0604020202020204" pitchFamily="34" charset="0"/>
              </a:rPr>
              <a:t>226</a:t>
            </a:r>
            <a:r>
              <a:rPr lang="cs-CZ" sz="2000" dirty="0">
                <a:cs typeface="Arial" panose="020B0604020202020204" pitchFamily="34" charset="0"/>
              </a:rPr>
              <a:t>Ra bombardováním neutrony. Výroba kovového aktinia z přírodních zdrojů se provádí redukcí fluoridu </a:t>
            </a:r>
            <a:r>
              <a:rPr lang="cs-CZ" sz="2000" dirty="0" err="1">
                <a:cs typeface="Arial" panose="020B0604020202020204" pitchFamily="34" charset="0"/>
              </a:rPr>
              <a:t>aktinitého</a:t>
            </a:r>
            <a:r>
              <a:rPr lang="cs-CZ" sz="2000" dirty="0">
                <a:cs typeface="Arial" panose="020B0604020202020204" pitchFamily="34" charset="0"/>
              </a:rPr>
              <a:t> AcF</a:t>
            </a:r>
            <a:r>
              <a:rPr lang="cs-CZ" sz="2000" baseline="-25000" dirty="0">
                <a:cs typeface="Arial" panose="020B0604020202020204" pitchFamily="34" charset="0"/>
              </a:rPr>
              <a:t>3</a:t>
            </a:r>
            <a:r>
              <a:rPr lang="cs-CZ" sz="2000" dirty="0">
                <a:cs typeface="Arial" panose="020B0604020202020204" pitchFamily="34" charset="0"/>
              </a:rPr>
              <a:t> parami lithia při teplotě 1100-1300°C. </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Praktické využití nalézá aktinium jako </a:t>
            </a:r>
            <a:r>
              <a:rPr lang="cs-CZ" sz="2000" u="sng" dirty="0">
                <a:cs typeface="Arial" panose="020B0604020202020204" pitchFamily="34" charset="0"/>
              </a:rPr>
              <a:t>silný zdroj neutronů</a:t>
            </a:r>
            <a:r>
              <a:rPr lang="cs-CZ" sz="2000" dirty="0">
                <a:cs typeface="Arial" panose="020B0604020202020204" pitchFamily="34" charset="0"/>
              </a:rPr>
              <a:t> pro výzkumné účely.</a:t>
            </a:r>
          </a:p>
        </p:txBody>
      </p:sp>
    </p:spTree>
    <p:extLst>
      <p:ext uri="{BB962C8B-B14F-4D97-AF65-F5344CB8AC3E}">
        <p14:creationId xmlns:p14="http://schemas.microsoft.com/office/powerpoint/2010/main" val="18744618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124754"/>
          </a:xfrm>
          <a:prstGeom prst="rect">
            <a:avLst/>
          </a:prstGeom>
        </p:spPr>
        <p:txBody>
          <a:bodyPr wrap="square">
            <a:spAutoFit/>
          </a:bodyPr>
          <a:lstStyle/>
          <a:p>
            <a:pPr algn="ctr"/>
            <a:r>
              <a:rPr lang="cs-CZ" sz="2800" b="1" dirty="0">
                <a:cs typeface="Arial" panose="020B0604020202020204" pitchFamily="34" charset="0"/>
              </a:rPr>
              <a:t>Thorium</a:t>
            </a:r>
            <a:r>
              <a:rPr lang="cs-CZ" sz="32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radioaktivní, šedý, měkký a tažný kov, vzhledem podobný platině. Práškové thorium je </a:t>
            </a:r>
            <a:r>
              <a:rPr lang="cs-CZ" sz="2000" dirty="0" err="1">
                <a:cs typeface="Arial" panose="020B0604020202020204" pitchFamily="34" charset="0"/>
              </a:rPr>
              <a:t>pyroforní</a:t>
            </a:r>
            <a:r>
              <a:rPr lang="cs-CZ" sz="2000" dirty="0">
                <a:cs typeface="Arial" panose="020B0604020202020204" pitchFamily="34" charset="0"/>
              </a:rPr>
              <a:t>, kovové thorium se na vzduchu vznítí při zahřátí na teplotu 130°C.</a:t>
            </a:r>
          </a:p>
          <a:p>
            <a:pPr algn="just"/>
            <a:r>
              <a:rPr lang="cs-CZ" sz="2000" dirty="0">
                <a:cs typeface="Arial" panose="020B0604020202020204" pitchFamily="34" charset="0"/>
              </a:rPr>
              <a:t>    Při laboratorní teplotě reaguje s fluorem za vzniku fluoridu </a:t>
            </a:r>
            <a:r>
              <a:rPr lang="cs-CZ" sz="2000" dirty="0" err="1">
                <a:cs typeface="Arial" panose="020B0604020202020204" pitchFamily="34" charset="0"/>
              </a:rPr>
              <a:t>thoričitého</a:t>
            </a:r>
            <a:r>
              <a:rPr lang="cs-CZ" sz="2000" dirty="0">
                <a:cs typeface="Arial" panose="020B0604020202020204" pitchFamily="34" charset="0"/>
              </a:rPr>
              <a:t> ThF</a:t>
            </a:r>
            <a:r>
              <a:rPr lang="cs-CZ" sz="2000" baseline="-25000" dirty="0">
                <a:cs typeface="Arial" panose="020B0604020202020204" pitchFamily="34" charset="0"/>
              </a:rPr>
              <a:t>4</a:t>
            </a:r>
            <a:r>
              <a:rPr lang="cs-CZ" sz="2000" dirty="0">
                <a:cs typeface="Arial" panose="020B0604020202020204" pitchFamily="34" charset="0"/>
              </a:rPr>
              <a:t>, při teplotách okolo 500°C reaguje thorium s ostatními halogeny za vzniku halogenidů typu ThX</a:t>
            </a:r>
            <a:r>
              <a:rPr lang="cs-CZ" sz="2000" baseline="-25000" dirty="0">
                <a:cs typeface="Arial" panose="020B0604020202020204" pitchFamily="34" charset="0"/>
              </a:rPr>
              <a:t>4</a:t>
            </a:r>
            <a:r>
              <a:rPr lang="cs-CZ" sz="2000" dirty="0">
                <a:cs typeface="Arial" panose="020B0604020202020204" pitchFamily="34" charset="0"/>
              </a:rPr>
              <a:t> a se sírou za vzniku sulfidu </a:t>
            </a:r>
            <a:r>
              <a:rPr lang="cs-CZ" sz="2000" dirty="0" err="1">
                <a:cs typeface="Arial" panose="020B0604020202020204" pitchFamily="34" charset="0"/>
              </a:rPr>
              <a:t>thoričitého</a:t>
            </a:r>
            <a:r>
              <a:rPr lang="cs-CZ" sz="2000" dirty="0">
                <a:cs typeface="Arial" panose="020B0604020202020204" pitchFamily="34" charset="0"/>
              </a:rPr>
              <a:t> ThS</a:t>
            </a:r>
            <a:r>
              <a:rPr lang="cs-CZ" sz="2000" baseline="-25000" dirty="0">
                <a:cs typeface="Arial" panose="020B0604020202020204" pitchFamily="34" charset="0"/>
              </a:rPr>
              <a:t>2</a:t>
            </a:r>
            <a:r>
              <a:rPr lang="cs-CZ" sz="2000" dirty="0">
                <a:cs typeface="Arial" panose="020B0604020202020204" pitchFamily="34" charset="0"/>
              </a:rPr>
              <a:t> s příměsí sulfidu </a:t>
            </a:r>
            <a:r>
              <a:rPr lang="cs-CZ" sz="2000" dirty="0" err="1">
                <a:cs typeface="Arial" panose="020B0604020202020204" pitchFamily="34" charset="0"/>
              </a:rPr>
              <a:t>thoritého</a:t>
            </a:r>
            <a:r>
              <a:rPr lang="cs-CZ" sz="2000" dirty="0">
                <a:cs typeface="Arial" panose="020B0604020202020204" pitchFamily="34" charset="0"/>
              </a:rPr>
              <a:t> Th</a:t>
            </a:r>
            <a:r>
              <a:rPr lang="cs-CZ" sz="2000" baseline="-25000" dirty="0">
                <a:cs typeface="Arial" panose="020B0604020202020204" pitchFamily="34" charset="0"/>
              </a:rPr>
              <a:t>2</a:t>
            </a:r>
            <a:r>
              <a:rPr lang="cs-CZ" sz="2000" dirty="0">
                <a:cs typeface="Arial" panose="020B0604020202020204" pitchFamily="34" charset="0"/>
              </a:rPr>
              <a:t>S</a:t>
            </a:r>
            <a:r>
              <a:rPr lang="cs-CZ" sz="2000" baseline="-25000" dirty="0">
                <a:cs typeface="Arial" panose="020B0604020202020204" pitchFamily="34" charset="0"/>
              </a:rPr>
              <a:t>3</a:t>
            </a:r>
            <a:r>
              <a:rPr lang="cs-CZ" sz="2000" dirty="0">
                <a:cs typeface="Arial" panose="020B0604020202020204" pitchFamily="34" charset="0"/>
              </a:rPr>
              <a:t>. Při vyšších teplotách reaguje také s dusíkem za vzniku nitridu Th</a:t>
            </a:r>
            <a:r>
              <a:rPr lang="cs-CZ" sz="2000" baseline="-25000" dirty="0">
                <a:cs typeface="Arial" panose="020B0604020202020204" pitchFamily="34" charset="0"/>
              </a:rPr>
              <a:t>3</a:t>
            </a:r>
            <a:r>
              <a:rPr lang="cs-CZ" sz="2000" dirty="0">
                <a:cs typeface="Arial" panose="020B0604020202020204" pitchFamily="34" charset="0"/>
              </a:rPr>
              <a:t>N</a:t>
            </a:r>
            <a:r>
              <a:rPr lang="cs-CZ" sz="2000" baseline="-25000" dirty="0">
                <a:cs typeface="Arial" panose="020B0604020202020204" pitchFamily="34" charset="0"/>
              </a:rPr>
              <a:t>4</a:t>
            </a:r>
            <a:r>
              <a:rPr lang="cs-CZ" sz="2000" dirty="0">
                <a:cs typeface="Arial" panose="020B0604020202020204" pitchFamily="34" charset="0"/>
              </a:rPr>
              <a:t> a s křemíkem za vzniku silicidu ThSi</a:t>
            </a:r>
            <a:r>
              <a:rPr lang="cs-CZ" sz="2000" baseline="-25000" dirty="0">
                <a:cs typeface="Arial" panose="020B0604020202020204" pitchFamily="34" charset="0"/>
              </a:rPr>
              <a:t>2</a:t>
            </a:r>
            <a:r>
              <a:rPr lang="cs-CZ" sz="2000" dirty="0">
                <a:cs typeface="Arial" panose="020B0604020202020204" pitchFamily="34" charset="0"/>
              </a:rPr>
              <a:t>. Při zahřátí na teplotu 250°C na vzduchu hoří za vzniku oxidu </a:t>
            </a:r>
            <a:r>
              <a:rPr lang="cs-CZ" sz="2000" dirty="0" err="1">
                <a:cs typeface="Arial" panose="020B0604020202020204" pitchFamily="34" charset="0"/>
              </a:rPr>
              <a:t>thoričitého</a:t>
            </a:r>
            <a:r>
              <a:rPr lang="cs-CZ" sz="2000" dirty="0">
                <a:cs typeface="Arial" panose="020B0604020202020204" pitchFamily="34" charset="0"/>
              </a:rPr>
              <a:t> ThO</a:t>
            </a:r>
            <a:r>
              <a:rPr lang="cs-CZ" sz="2000" baseline="-25000" dirty="0">
                <a:cs typeface="Arial" panose="020B0604020202020204" pitchFamily="34" charset="0"/>
              </a:rPr>
              <a:t>2</a:t>
            </a:r>
            <a:r>
              <a:rPr lang="cs-CZ" sz="2000" dirty="0">
                <a:cs typeface="Arial" panose="020B0604020202020204" pitchFamily="34" charset="0"/>
              </a:rPr>
              <a:t>.</a:t>
            </a:r>
          </a:p>
          <a:p>
            <a:pPr algn="just"/>
            <a:r>
              <a:rPr lang="cs-CZ" sz="2000" dirty="0">
                <a:cs typeface="Arial" panose="020B0604020202020204" pitchFamily="34" charset="0"/>
              </a:rPr>
              <a:t>    Ve zředěných kyselinách i zásadách se thorium nerozpouští, ale je dobře rozpustné v lučavce královské a v dýmavé kyselině chlorovodíkové. Dobře se rozpouští v koncentrované kyselině dusičné i chlorovodíkové za vzniku </a:t>
            </a:r>
            <a:r>
              <a:rPr lang="cs-CZ" sz="2000" dirty="0" err="1">
                <a:cs typeface="Arial" panose="020B0604020202020204" pitchFamily="34" charset="0"/>
              </a:rPr>
              <a:t>thoričité</a:t>
            </a:r>
            <a:r>
              <a:rPr lang="cs-CZ" sz="2000" dirty="0">
                <a:cs typeface="Arial" panose="020B0604020202020204" pitchFamily="34" charset="0"/>
              </a:rPr>
              <a:t> soli a vývoje vodíku, reakce thoria s těmito kyselinami je katalyzována přítomností fluoridových iontů:</a:t>
            </a:r>
          </a:p>
          <a:p>
            <a:pPr algn="ctr"/>
            <a:r>
              <a:rPr lang="cs-CZ" sz="2000" dirty="0">
                <a:cs typeface="Arial" panose="020B0604020202020204" pitchFamily="34" charset="0"/>
              </a:rPr>
              <a:t>3Th + 4HNO</a:t>
            </a:r>
            <a:r>
              <a:rPr lang="cs-CZ" sz="2000" baseline="-25000" dirty="0">
                <a:cs typeface="Arial" panose="020B0604020202020204" pitchFamily="34" charset="0"/>
              </a:rPr>
              <a:t>3</a:t>
            </a:r>
            <a:r>
              <a:rPr lang="cs-CZ" sz="2000" dirty="0">
                <a:cs typeface="Arial" panose="020B0604020202020204" pitchFamily="34" charset="0"/>
              </a:rPr>
              <a:t> + 12HCl → 3ThCl</a:t>
            </a:r>
            <a:r>
              <a:rPr lang="cs-CZ" sz="2000" baseline="-25000" dirty="0">
                <a:cs typeface="Arial" panose="020B0604020202020204" pitchFamily="34" charset="0"/>
              </a:rPr>
              <a:t>4</a:t>
            </a:r>
            <a:r>
              <a:rPr lang="cs-CZ" sz="2000" dirty="0">
                <a:cs typeface="Arial" panose="020B0604020202020204" pitchFamily="34" charset="0"/>
              </a:rPr>
              <a:t> + 4NO + 8H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err="1">
                <a:cs typeface="Arial" panose="020B0604020202020204" pitchFamily="34" charset="0"/>
              </a:rPr>
              <a:t>Th</a:t>
            </a:r>
            <a:r>
              <a:rPr lang="cs-CZ" sz="2000" dirty="0">
                <a:cs typeface="Arial" panose="020B0604020202020204" pitchFamily="34" charset="0"/>
              </a:rPr>
              <a:t> + 4HCl → ThCl</a:t>
            </a:r>
            <a:r>
              <a:rPr lang="cs-CZ" sz="2000" baseline="-25000" dirty="0">
                <a:cs typeface="Arial" panose="020B0604020202020204" pitchFamily="34" charset="0"/>
              </a:rPr>
              <a:t>4</a:t>
            </a:r>
            <a:r>
              <a:rPr lang="cs-CZ" sz="2000" dirty="0">
                <a:cs typeface="Arial" panose="020B0604020202020204" pitchFamily="34" charset="0"/>
              </a:rPr>
              <a:t> + 2H</a:t>
            </a:r>
            <a:r>
              <a:rPr lang="cs-CZ" sz="2000" baseline="-25000" dirty="0">
                <a:cs typeface="Arial" panose="020B0604020202020204" pitchFamily="34" charset="0"/>
              </a:rPr>
              <a:t>2</a:t>
            </a:r>
          </a:p>
          <a:p>
            <a:pPr algn="ctr"/>
            <a:endParaRPr lang="cs-CZ" sz="2000" dirty="0">
              <a:cs typeface="Arial" panose="020B0604020202020204" pitchFamily="34" charset="0"/>
            </a:endParaRPr>
          </a:p>
        </p:txBody>
      </p:sp>
    </p:spTree>
    <p:extLst>
      <p:ext uri="{BB962C8B-B14F-4D97-AF65-F5344CB8AC3E}">
        <p14:creationId xmlns:p14="http://schemas.microsoft.com/office/powerpoint/2010/main" val="395560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763000" cy="6247864"/>
          </a:xfrm>
          <a:prstGeom prst="rect">
            <a:avLst/>
          </a:prstGeom>
        </p:spPr>
        <p:txBody>
          <a:bodyPr wrap="square">
            <a:spAutoFit/>
          </a:bodyPr>
          <a:lstStyle/>
          <a:p>
            <a:pPr algn="just"/>
            <a:r>
              <a:rPr lang="cs-CZ" sz="2000" dirty="0">
                <a:cs typeface="Arial" panose="020B0604020202020204" pitchFamily="34" charset="0"/>
              </a:rPr>
              <a:t>  Za teploty od 150°C probíhá reakce thoria s vodní párou za vzniku hydroxidu </a:t>
            </a:r>
            <a:r>
              <a:rPr lang="cs-CZ" sz="2000" dirty="0" err="1">
                <a:cs typeface="Arial" panose="020B0604020202020204" pitchFamily="34" charset="0"/>
              </a:rPr>
              <a:t>thoričitého</a:t>
            </a:r>
            <a:r>
              <a:rPr lang="cs-CZ" sz="2000" dirty="0">
                <a:cs typeface="Arial" panose="020B0604020202020204" pitchFamily="34" charset="0"/>
              </a:rPr>
              <a:t> a vývoje vodíku:</a:t>
            </a:r>
          </a:p>
          <a:p>
            <a:pPr algn="ctr"/>
            <a:r>
              <a:rPr lang="cs-CZ" sz="2000" dirty="0" err="1">
                <a:cs typeface="Arial" panose="020B0604020202020204" pitchFamily="34" charset="0"/>
              </a:rPr>
              <a:t>Th</a:t>
            </a:r>
            <a:r>
              <a:rPr lang="cs-CZ" sz="2000" dirty="0">
                <a:cs typeface="Arial" panose="020B0604020202020204" pitchFamily="34" charset="0"/>
              </a:rPr>
              <a:t> + 4H</a:t>
            </a:r>
            <a:r>
              <a:rPr lang="cs-CZ" sz="2000" baseline="-25000" dirty="0">
                <a:cs typeface="Arial" panose="020B0604020202020204" pitchFamily="34" charset="0"/>
              </a:rPr>
              <a:t>2</a:t>
            </a:r>
            <a:r>
              <a:rPr lang="cs-CZ" sz="2000" dirty="0">
                <a:cs typeface="Arial" panose="020B0604020202020204" pitchFamily="34" charset="0"/>
              </a:rPr>
              <a:t>O → </a:t>
            </a:r>
            <a:r>
              <a:rPr lang="cs-CZ" sz="2000" dirty="0" err="1">
                <a:cs typeface="Arial" panose="020B0604020202020204" pitchFamily="34" charset="0"/>
              </a:rPr>
              <a:t>Th</a:t>
            </a:r>
            <a:r>
              <a:rPr lang="cs-CZ" sz="2000" dirty="0">
                <a:cs typeface="Arial" panose="020B0604020202020204" pitchFamily="34" charset="0"/>
              </a:rPr>
              <a:t>(OH)</a:t>
            </a:r>
            <a:r>
              <a:rPr lang="cs-CZ" sz="2000" baseline="-25000" dirty="0">
                <a:cs typeface="Arial" panose="020B0604020202020204" pitchFamily="34" charset="0"/>
              </a:rPr>
              <a:t>4</a:t>
            </a:r>
            <a:r>
              <a:rPr lang="cs-CZ" sz="2000" dirty="0">
                <a:cs typeface="Arial" panose="020B0604020202020204" pitchFamily="34" charset="0"/>
              </a:rPr>
              <a:t> + 2H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  Ve sloučeninách vystupuje thorium nejčastěji v oxidačním stupni IV, chemické vlastnosti sloučenin čtyřmocného thoria se velmi podobají vlastnostem sloučenin titanu.</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   V přírodě se thorium ve formě izotopu </a:t>
            </a:r>
            <a:r>
              <a:rPr lang="cs-CZ" sz="2000" baseline="30000" dirty="0">
                <a:cs typeface="Arial" panose="020B0604020202020204" pitchFamily="34" charset="0"/>
              </a:rPr>
              <a:t>232</a:t>
            </a:r>
            <a:r>
              <a:rPr lang="cs-CZ" sz="2000" dirty="0">
                <a:cs typeface="Arial" panose="020B0604020202020204" pitchFamily="34" charset="0"/>
              </a:rPr>
              <a:t>Th, obvykle v doprovodu lanthanoidů, vyskytuje zejména v monazitových horninách.</a:t>
            </a:r>
          </a:p>
          <a:p>
            <a:pPr algn="just"/>
            <a:endParaRPr lang="cs-CZ" sz="2000" dirty="0">
              <a:cs typeface="Arial" panose="020B0604020202020204" pitchFamily="34" charset="0"/>
            </a:endParaRPr>
          </a:p>
          <a:p>
            <a:pPr algn="just"/>
            <a:r>
              <a:rPr lang="cs-CZ" sz="2000" dirty="0">
                <a:cs typeface="Arial" panose="020B0604020202020204" pitchFamily="34" charset="0"/>
              </a:rPr>
              <a:t>  Výroba thoria se provádí alkalickým nebo kyselým loužením rudných koncentrátů. </a:t>
            </a:r>
            <a:r>
              <a:rPr lang="cs-CZ" sz="2000" b="1" dirty="0">
                <a:cs typeface="Arial" panose="020B0604020202020204" pitchFamily="34" charset="0"/>
              </a:rPr>
              <a:t>Alkalický postup </a:t>
            </a:r>
            <a:r>
              <a:rPr lang="cs-CZ" sz="2000" dirty="0">
                <a:cs typeface="Arial" panose="020B0604020202020204" pitchFamily="34" charset="0"/>
              </a:rPr>
              <a:t>spočívá v působení </a:t>
            </a:r>
            <a:r>
              <a:rPr lang="cs-CZ" sz="2000" dirty="0" err="1">
                <a:cs typeface="Arial" panose="020B0604020202020204" pitchFamily="34" charset="0"/>
              </a:rPr>
              <a:t>NaOH</a:t>
            </a:r>
            <a:r>
              <a:rPr lang="cs-CZ" sz="2000" dirty="0">
                <a:cs typeface="Arial" panose="020B0604020202020204" pitchFamily="34" charset="0"/>
              </a:rPr>
              <a:t> při zvýšené teplotě. Vzniklé nerozpustné oxidy thoria a uranu se rozpustí v horké kyselině chlorovodíkové. Oddělení thoria od uranu se provádí kapalinovou extrakcí.</a:t>
            </a:r>
          </a:p>
          <a:p>
            <a:pPr algn="just"/>
            <a:r>
              <a:rPr lang="cs-CZ" sz="2000" dirty="0">
                <a:cs typeface="Arial" panose="020B0604020202020204" pitchFamily="34" charset="0"/>
              </a:rPr>
              <a:t>  Při </a:t>
            </a:r>
            <a:r>
              <a:rPr lang="cs-CZ" sz="2000" b="1" dirty="0">
                <a:cs typeface="Arial" panose="020B0604020202020204" pitchFamily="34" charset="0"/>
              </a:rPr>
              <a:t>kyselém postupu </a:t>
            </a:r>
            <a:r>
              <a:rPr lang="cs-CZ" sz="2000" dirty="0">
                <a:cs typeface="Arial" panose="020B0604020202020204" pitchFamily="34" charset="0"/>
              </a:rPr>
              <a:t>se rudný koncentrát podrobí působení koncentrované kyseliny sírové, vznikne roztok sloučenin thoria znečištěný kovy vzácných zemin. Po převedení na šťavelany se na základě rozdílné rozpustnosti oddělí šťavelan thoria od šťavelanů vzácných zemin.</a:t>
            </a:r>
          </a:p>
          <a:p>
            <a:pPr algn="just"/>
            <a:r>
              <a:rPr lang="cs-CZ" sz="2000" dirty="0">
                <a:cs typeface="Arial" panose="020B0604020202020204" pitchFamily="34" charset="0"/>
              </a:rPr>
              <a:t>   Výsledným produktem obou postupů je práškové thorium, které se převádí na kompaktní kov slinováním nebo vakuovým přetavováním.</a:t>
            </a:r>
          </a:p>
        </p:txBody>
      </p:sp>
    </p:spTree>
    <p:extLst>
      <p:ext uri="{BB962C8B-B14F-4D97-AF65-F5344CB8AC3E}">
        <p14:creationId xmlns:p14="http://schemas.microsoft.com/office/powerpoint/2010/main" val="18780794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632311"/>
          </a:xfrm>
          <a:prstGeom prst="rect">
            <a:avLst/>
          </a:prstGeom>
        </p:spPr>
        <p:txBody>
          <a:bodyPr wrap="square">
            <a:spAutoFit/>
          </a:bodyPr>
          <a:lstStyle/>
          <a:p>
            <a:pPr algn="just"/>
            <a:r>
              <a:rPr lang="cs-CZ" sz="2000" dirty="0">
                <a:cs typeface="Arial" panose="020B0604020202020204" pitchFamily="34" charset="0"/>
              </a:rPr>
              <a:t>Čisté thorium se připravuje tepelným rozkladem jodidu ThI</a:t>
            </a:r>
            <a:r>
              <a:rPr lang="cs-CZ" sz="2000" baseline="-25000" dirty="0">
                <a:cs typeface="Arial" panose="020B0604020202020204" pitchFamily="34" charset="0"/>
              </a:rPr>
              <a:t>4</a:t>
            </a:r>
            <a:r>
              <a:rPr lang="cs-CZ" sz="2000" dirty="0">
                <a:cs typeface="Arial" panose="020B0604020202020204" pitchFamily="34" charset="0"/>
              </a:rPr>
              <a:t>, redukcí oxidu </a:t>
            </a:r>
            <a:r>
              <a:rPr lang="cs-CZ" sz="2000" dirty="0" err="1">
                <a:cs typeface="Arial" panose="020B0604020202020204" pitchFamily="34" charset="0"/>
              </a:rPr>
              <a:t>thoričitého</a:t>
            </a:r>
            <a:r>
              <a:rPr lang="cs-CZ" sz="2000" dirty="0">
                <a:cs typeface="Arial" panose="020B0604020202020204" pitchFamily="34" charset="0"/>
              </a:rPr>
              <a:t> vápníkem nebo elektrolýzou taveniny podvojného fluoridu ThF</a:t>
            </a:r>
            <a:r>
              <a:rPr lang="cs-CZ" sz="2000" baseline="-25000" dirty="0">
                <a:cs typeface="Arial" panose="020B0604020202020204" pitchFamily="34" charset="0"/>
              </a:rPr>
              <a:t>4</a:t>
            </a:r>
            <a:r>
              <a:rPr lang="cs-CZ" sz="2000" dirty="0">
                <a:cs typeface="Arial" panose="020B0604020202020204" pitchFamily="34" charset="0"/>
              </a:rPr>
              <a:t>.KF.</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Technické využití nalézá kovové thorium zejména jako součást </a:t>
            </a:r>
            <a:r>
              <a:rPr lang="cs-CZ" sz="2000" b="1" dirty="0">
                <a:cs typeface="Arial" panose="020B0604020202020204" pitchFamily="34" charset="0"/>
              </a:rPr>
              <a:t>slitin</a:t>
            </a:r>
            <a:r>
              <a:rPr lang="cs-CZ" sz="2000" dirty="0">
                <a:cs typeface="Arial" panose="020B0604020202020204" pitchFamily="34" charset="0"/>
              </a:rPr>
              <a:t> pro výrobu žhavících drátů do elektrických pecí. Slitina thoria s wolframem se používá k výrobě žhavicích vláken elektronek. Thorium se využívá ve </a:t>
            </a:r>
            <a:r>
              <a:rPr lang="cs-CZ" sz="2000" b="1" dirty="0">
                <a:cs typeface="Arial" panose="020B0604020202020204" pitchFamily="34" charset="0"/>
              </a:rPr>
              <a:t>sklářství</a:t>
            </a:r>
            <a:r>
              <a:rPr lang="cs-CZ" sz="2000" dirty="0">
                <a:cs typeface="Arial" panose="020B0604020202020204" pitchFamily="34" charset="0"/>
              </a:rPr>
              <a:t> pro úpravu indexu lomu optických skel. </a:t>
            </a:r>
            <a:endParaRPr lang="en-US" sz="2000" dirty="0">
              <a:cs typeface="Arial" panose="020B0604020202020204" pitchFamily="34" charset="0"/>
            </a:endParaRPr>
          </a:p>
          <a:p>
            <a:pPr algn="just"/>
            <a:endParaRPr lang="cs-CZ" sz="2000" dirty="0">
              <a:cs typeface="Arial" panose="020B0604020202020204" pitchFamily="34" charset="0"/>
            </a:endParaRPr>
          </a:p>
          <a:p>
            <a:pPr algn="just"/>
            <a:r>
              <a:rPr lang="cs-CZ" sz="2000" b="1" dirty="0">
                <a:cs typeface="Arial" panose="020B0604020202020204" pitchFamily="34" charset="0"/>
              </a:rPr>
              <a:t>Dusičnan </a:t>
            </a:r>
            <a:r>
              <a:rPr lang="cs-CZ" sz="2000" b="1" dirty="0" err="1">
                <a:cs typeface="Arial" panose="020B0604020202020204" pitchFamily="34" charset="0"/>
              </a:rPr>
              <a:t>thoričit</a:t>
            </a:r>
            <a:r>
              <a:rPr lang="cs-CZ" sz="2000" dirty="0" err="1">
                <a:cs typeface="Arial" panose="020B0604020202020204" pitchFamily="34" charset="0"/>
              </a:rPr>
              <a:t>ý</a:t>
            </a:r>
            <a:r>
              <a:rPr lang="cs-CZ" sz="2000" dirty="0">
                <a:cs typeface="Arial" panose="020B0604020202020204" pitchFamily="34" charset="0"/>
              </a:rPr>
              <a:t> se využívá na výrobu </a:t>
            </a:r>
            <a:r>
              <a:rPr lang="cs-CZ" sz="2000" dirty="0" err="1">
                <a:cs typeface="Arial" panose="020B0604020202020204" pitchFamily="34" charset="0"/>
              </a:rPr>
              <a:t>thoriovaných</a:t>
            </a:r>
            <a:r>
              <a:rPr lang="cs-CZ" sz="2000" dirty="0">
                <a:cs typeface="Arial" panose="020B0604020202020204" pitchFamily="34" charset="0"/>
              </a:rPr>
              <a:t> wolframových elektrod pro obloukové svařování </a:t>
            </a:r>
            <a:r>
              <a:rPr lang="cs-CZ" sz="2000" dirty="0" err="1">
                <a:cs typeface="Arial" panose="020B0604020202020204" pitchFamily="34" charset="0"/>
              </a:rPr>
              <a:t>težkosvařitelných</a:t>
            </a:r>
            <a:r>
              <a:rPr lang="cs-CZ" sz="2000" dirty="0">
                <a:cs typeface="Arial" panose="020B0604020202020204" pitchFamily="34" charset="0"/>
              </a:rPr>
              <a:t> nerezových ocelí a slitin niklu stejnosměrným proudem.</a:t>
            </a:r>
            <a:endParaRPr lang="en-US"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Ze sloučenin thoria je nejdůležitější </a:t>
            </a:r>
            <a:r>
              <a:rPr lang="cs-CZ" sz="2000" b="1" dirty="0">
                <a:cs typeface="Arial" panose="020B0604020202020204" pitchFamily="34" charset="0"/>
              </a:rPr>
              <a:t>oxid </a:t>
            </a:r>
            <a:r>
              <a:rPr lang="cs-CZ" sz="2000" b="1" dirty="0" err="1">
                <a:cs typeface="Arial" panose="020B0604020202020204" pitchFamily="34" charset="0"/>
              </a:rPr>
              <a:t>thoričitý</a:t>
            </a:r>
            <a:r>
              <a:rPr lang="cs-CZ" sz="2000" b="1" dirty="0">
                <a:cs typeface="Arial" panose="020B0604020202020204" pitchFamily="34" charset="0"/>
              </a:rPr>
              <a:t> </a:t>
            </a:r>
            <a:r>
              <a:rPr lang="cs-CZ" sz="2000" dirty="0">
                <a:cs typeface="Arial" panose="020B0604020202020204" pitchFamily="34" charset="0"/>
              </a:rPr>
              <a:t>ThO</a:t>
            </a:r>
            <a:r>
              <a:rPr lang="cs-CZ" sz="2000" baseline="-25000" dirty="0">
                <a:cs typeface="Arial" panose="020B0604020202020204" pitchFamily="34" charset="0"/>
              </a:rPr>
              <a:t>2</a:t>
            </a:r>
            <a:r>
              <a:rPr lang="cs-CZ" sz="2000" dirty="0">
                <a:cs typeface="Arial" panose="020B0604020202020204" pitchFamily="34" charset="0"/>
              </a:rPr>
              <a:t>, který se používá jako součást katalyzátoru pro výrobu benzínu Fischer-</a:t>
            </a:r>
            <a:r>
              <a:rPr lang="cs-CZ" sz="2000" dirty="0" err="1">
                <a:cs typeface="Arial" panose="020B0604020202020204" pitchFamily="34" charset="0"/>
              </a:rPr>
              <a:t>Tropschovou</a:t>
            </a:r>
            <a:r>
              <a:rPr lang="cs-CZ" sz="2000" dirty="0">
                <a:cs typeface="Arial" panose="020B0604020202020204" pitchFamily="34" charset="0"/>
              </a:rPr>
              <a:t> syntézou a pro oxidaci amoniaku při průmyslové výrobě kyseliny dusičné. Pro svou vysokou teplotu tání (</a:t>
            </a:r>
            <a:r>
              <a:rPr lang="cs-CZ" sz="2000" i="1" dirty="0">
                <a:cs typeface="Arial" panose="020B0604020202020204" pitchFamily="34" charset="0"/>
              </a:rPr>
              <a:t>3300°C</a:t>
            </a:r>
            <a:r>
              <a:rPr lang="cs-CZ" sz="2000" dirty="0">
                <a:cs typeface="Arial" panose="020B0604020202020204" pitchFamily="34" charset="0"/>
              </a:rPr>
              <a:t>) se oxid </a:t>
            </a:r>
            <a:r>
              <a:rPr lang="cs-CZ" sz="2000" dirty="0" err="1">
                <a:cs typeface="Arial" panose="020B0604020202020204" pitchFamily="34" charset="0"/>
              </a:rPr>
              <a:t>thoričitý</a:t>
            </a:r>
            <a:r>
              <a:rPr lang="cs-CZ" sz="2000" dirty="0">
                <a:cs typeface="Arial" panose="020B0604020202020204" pitchFamily="34" charset="0"/>
              </a:rPr>
              <a:t> také používá k výrobě žáruvzdorné keramiky. V medicíně se oxid </a:t>
            </a:r>
            <a:r>
              <a:rPr lang="cs-CZ" sz="2000" dirty="0" err="1">
                <a:cs typeface="Arial" panose="020B0604020202020204" pitchFamily="34" charset="0"/>
              </a:rPr>
              <a:t>thoričitý</a:t>
            </a:r>
            <a:r>
              <a:rPr lang="cs-CZ" sz="2000" dirty="0">
                <a:cs typeface="Arial" panose="020B0604020202020204" pitchFamily="34" charset="0"/>
              </a:rPr>
              <a:t> používá jako kontrastní látka v rentgenologii.</a:t>
            </a:r>
          </a:p>
          <a:p>
            <a:pPr algn="just"/>
            <a:r>
              <a:rPr lang="cs-CZ" sz="2000" dirty="0">
                <a:cs typeface="Arial" panose="020B0604020202020204" pitchFamily="34" charset="0"/>
              </a:rPr>
              <a:t>Praktické využití thoria má značnou perspektivu v jaderné energetice budoucnosti.</a:t>
            </a:r>
          </a:p>
        </p:txBody>
      </p:sp>
    </p:spTree>
    <p:extLst>
      <p:ext uri="{BB962C8B-B14F-4D97-AF65-F5344CB8AC3E}">
        <p14:creationId xmlns:p14="http://schemas.microsoft.com/office/powerpoint/2010/main" val="6320140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152400"/>
            <a:ext cx="8763000" cy="5139869"/>
          </a:xfrm>
          <a:prstGeom prst="rect">
            <a:avLst/>
          </a:prstGeom>
        </p:spPr>
        <p:txBody>
          <a:bodyPr wrap="square">
            <a:spAutoFit/>
          </a:bodyPr>
          <a:lstStyle/>
          <a:p>
            <a:pPr algn="ctr"/>
            <a:r>
              <a:rPr lang="cs-CZ" sz="2800" b="1" dirty="0">
                <a:cs typeface="Arial" panose="020B0604020202020204" pitchFamily="34" charset="0"/>
              </a:rPr>
              <a:t>Protaktinium</a:t>
            </a:r>
            <a:r>
              <a:rPr lang="cs-CZ" sz="2800" dirty="0">
                <a:cs typeface="Arial" panose="020B0604020202020204" pitchFamily="34" charset="0"/>
              </a:rPr>
              <a:t> </a:t>
            </a:r>
            <a:endParaRPr lang="en-US" sz="2800" dirty="0">
              <a:cs typeface="Arial" panose="020B0604020202020204" pitchFamily="34" charset="0"/>
            </a:endParaRPr>
          </a:p>
          <a:p>
            <a:endParaRPr lang="cs-CZ" sz="800" dirty="0">
              <a:cs typeface="Arial" panose="020B0604020202020204" pitchFamily="34" charset="0"/>
            </a:endParaRPr>
          </a:p>
          <a:p>
            <a:r>
              <a:rPr lang="en-US" sz="2000" dirty="0">
                <a:cs typeface="Arial" panose="020B0604020202020204" pitchFamily="34" charset="0"/>
              </a:rPr>
              <a:t>=</a:t>
            </a:r>
            <a:r>
              <a:rPr lang="cs-CZ" sz="2000" dirty="0">
                <a:cs typeface="Arial" panose="020B0604020202020204" pitchFamily="34" charset="0"/>
              </a:rPr>
              <a:t> radioaktivní prvek kovového charakteru. Jeho nestabilnější izotop </a:t>
            </a:r>
            <a:r>
              <a:rPr lang="cs-CZ" sz="2000" baseline="30000" dirty="0">
                <a:cs typeface="Arial" panose="020B0604020202020204" pitchFamily="34" charset="0"/>
              </a:rPr>
              <a:t>231</a:t>
            </a:r>
            <a:r>
              <a:rPr lang="cs-CZ" sz="2000" dirty="0">
                <a:cs typeface="Arial" panose="020B0604020202020204" pitchFamily="34" charset="0"/>
              </a:rPr>
              <a:t>Pa má poločas rozpadu 3,2.10</a:t>
            </a:r>
            <a:r>
              <a:rPr lang="cs-CZ" sz="2000" baseline="30000" dirty="0">
                <a:cs typeface="Arial" panose="020B0604020202020204" pitchFamily="34" charset="0"/>
              </a:rPr>
              <a:t>4</a:t>
            </a:r>
            <a:r>
              <a:rPr lang="cs-CZ" sz="2000" dirty="0">
                <a:cs typeface="Arial" panose="020B0604020202020204" pitchFamily="34" charset="0"/>
              </a:rPr>
              <a:t> let.</a:t>
            </a:r>
          </a:p>
          <a:p>
            <a:r>
              <a:rPr lang="en-US" sz="2000" dirty="0">
                <a:cs typeface="Arial" panose="020B0604020202020204" pitchFamily="34" charset="0"/>
              </a:rPr>
              <a:t>    </a:t>
            </a:r>
            <a:r>
              <a:rPr lang="cs-CZ" sz="2000" dirty="0">
                <a:cs typeface="Arial" panose="020B0604020202020204" pitchFamily="34" charset="0"/>
              </a:rPr>
              <a:t>Protaktinium se přímo slučuje s halogeny, za vyšších teplot reaguje s vodou za vzniku oxidu Pa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a vývoje vodíku, s vodíkem reaguje za zvýšeného tlaku a teploty a tvoří hydrid PaH</a:t>
            </a:r>
            <a:r>
              <a:rPr lang="cs-CZ" sz="2000" baseline="-25000" dirty="0">
                <a:cs typeface="Arial" panose="020B0604020202020204" pitchFamily="34" charset="0"/>
              </a:rPr>
              <a:t>3</a:t>
            </a:r>
            <a:r>
              <a:rPr lang="cs-CZ" sz="2000" dirty="0">
                <a:cs typeface="Arial" panose="020B0604020202020204" pitchFamily="34" charset="0"/>
              </a:rPr>
              <a:t>. </a:t>
            </a:r>
            <a:endParaRPr lang="en-US" sz="2000" dirty="0">
              <a:cs typeface="Arial" panose="020B0604020202020204" pitchFamily="34" charset="0"/>
            </a:endParaRPr>
          </a:p>
          <a:p>
            <a:r>
              <a:rPr lang="en-US" sz="2000" dirty="0">
                <a:cs typeface="Arial" panose="020B0604020202020204" pitchFamily="34" charset="0"/>
              </a:rPr>
              <a:t>   </a:t>
            </a:r>
            <a:r>
              <a:rPr lang="cs-CZ" sz="2000" dirty="0">
                <a:cs typeface="Arial" panose="020B0604020202020204" pitchFamily="34" charset="0"/>
              </a:rPr>
              <a:t>Reakce protaktinia s neoxidujícími kyselinami probíhají za vývoje vodíku:</a:t>
            </a:r>
          </a:p>
          <a:p>
            <a:pPr algn="ctr"/>
            <a:r>
              <a:rPr lang="cs-CZ" sz="2000" dirty="0">
                <a:cs typeface="Arial" panose="020B0604020202020204" pitchFamily="34" charset="0"/>
              </a:rPr>
              <a:t>Pa + 4HCl → PaCl</a:t>
            </a:r>
            <a:r>
              <a:rPr lang="cs-CZ" sz="2000" baseline="-25000" dirty="0">
                <a:cs typeface="Arial" panose="020B0604020202020204" pitchFamily="34" charset="0"/>
              </a:rPr>
              <a:t>4</a:t>
            </a:r>
            <a:r>
              <a:rPr lang="cs-CZ" sz="2000" dirty="0">
                <a:cs typeface="Arial" panose="020B0604020202020204" pitchFamily="34" charset="0"/>
              </a:rPr>
              <a:t> + 2H</a:t>
            </a:r>
            <a:r>
              <a:rPr lang="cs-CZ" sz="2000" baseline="-25000" dirty="0">
                <a:cs typeface="Arial" panose="020B0604020202020204" pitchFamily="34" charset="0"/>
              </a:rPr>
              <a:t>2</a:t>
            </a:r>
            <a:endParaRPr lang="cs-CZ" sz="2000" dirty="0">
              <a:cs typeface="Arial" panose="020B0604020202020204" pitchFamily="34" charset="0"/>
            </a:endParaRPr>
          </a:p>
          <a:p>
            <a:r>
              <a:rPr lang="en-US" sz="2000" dirty="0">
                <a:cs typeface="Arial" panose="020B0604020202020204" pitchFamily="34" charset="0"/>
              </a:rPr>
              <a:t> </a:t>
            </a:r>
          </a:p>
          <a:p>
            <a:r>
              <a:rPr lang="cs-CZ" sz="2000" dirty="0">
                <a:cs typeface="Arial" panose="020B0604020202020204" pitchFamily="34" charset="0"/>
              </a:rPr>
              <a:t>V přírodě </a:t>
            </a:r>
            <a:r>
              <a:rPr lang="cs-CZ" sz="2000" dirty="0" err="1">
                <a:cs typeface="Arial" panose="020B0604020202020204" pitchFamily="34" charset="0"/>
              </a:rPr>
              <a:t>protaktinum</a:t>
            </a:r>
            <a:r>
              <a:rPr lang="cs-CZ" sz="2000" dirty="0">
                <a:cs typeface="Arial" panose="020B0604020202020204" pitchFamily="34" charset="0"/>
              </a:rPr>
              <a:t> vzniká jako produkt radioaktivního rozpadu uranu.</a:t>
            </a:r>
            <a:endParaRPr lang="en-US" sz="2000" dirty="0">
              <a:cs typeface="Arial" panose="020B0604020202020204" pitchFamily="34" charset="0"/>
            </a:endParaRPr>
          </a:p>
          <a:p>
            <a:endParaRPr lang="en-US" sz="2000" dirty="0">
              <a:cs typeface="Arial" panose="020B0604020202020204" pitchFamily="34" charset="0"/>
            </a:endParaRPr>
          </a:p>
          <a:p>
            <a:r>
              <a:rPr lang="en-US" sz="2000" dirty="0">
                <a:cs typeface="Arial" panose="020B0604020202020204" pitchFamily="34" charset="0"/>
              </a:rPr>
              <a:t>P</a:t>
            </a:r>
            <a:r>
              <a:rPr lang="cs-CZ" sz="2000" dirty="0" err="1">
                <a:cs typeface="Arial" panose="020B0604020202020204" pitchFamily="34" charset="0"/>
              </a:rPr>
              <a:t>říprava</a:t>
            </a:r>
            <a:r>
              <a:rPr lang="cs-CZ" sz="2000" dirty="0">
                <a:cs typeface="Arial" panose="020B0604020202020204" pitchFamily="34" charset="0"/>
              </a:rPr>
              <a:t> kovového protaktinia </a:t>
            </a:r>
            <a:r>
              <a:rPr lang="en-US" sz="2000" dirty="0" err="1">
                <a:cs typeface="Arial" panose="020B0604020202020204" pitchFamily="34" charset="0"/>
              </a:rPr>
              <a:t>prob</a:t>
            </a:r>
            <a:r>
              <a:rPr lang="cs-CZ" sz="2000" dirty="0">
                <a:cs typeface="Arial" panose="020B0604020202020204" pitchFamily="34" charset="0"/>
              </a:rPr>
              <a:t>í</a:t>
            </a:r>
            <a:r>
              <a:rPr lang="en-US" sz="2000" dirty="0">
                <a:cs typeface="Arial" panose="020B0604020202020204" pitchFamily="34" charset="0"/>
              </a:rPr>
              <a:t>h</a:t>
            </a:r>
            <a:r>
              <a:rPr lang="cs-CZ" sz="2000" dirty="0">
                <a:cs typeface="Arial" panose="020B0604020202020204" pitchFamily="34" charset="0"/>
              </a:rPr>
              <a:t>á</a:t>
            </a:r>
            <a:r>
              <a:rPr lang="en-US" sz="2000" dirty="0">
                <a:cs typeface="Arial" panose="020B0604020202020204" pitchFamily="34" charset="0"/>
              </a:rPr>
              <a:t> </a:t>
            </a:r>
            <a:r>
              <a:rPr lang="cs-CZ" sz="2000" dirty="0">
                <a:cs typeface="Arial" panose="020B0604020202020204" pitchFamily="34" charset="0"/>
              </a:rPr>
              <a:t>redukcí fluoridu </a:t>
            </a:r>
            <a:r>
              <a:rPr lang="cs-CZ" sz="2000" dirty="0" err="1">
                <a:cs typeface="Arial" panose="020B0604020202020204" pitchFamily="34" charset="0"/>
              </a:rPr>
              <a:t>protaktiničného</a:t>
            </a:r>
            <a:r>
              <a:rPr lang="cs-CZ" sz="2000" dirty="0">
                <a:cs typeface="Arial" panose="020B0604020202020204" pitchFamily="34" charset="0"/>
              </a:rPr>
              <a:t> parami barya:</a:t>
            </a:r>
          </a:p>
          <a:p>
            <a:pPr algn="ctr"/>
            <a:r>
              <a:rPr lang="cs-CZ" sz="2000" dirty="0">
                <a:cs typeface="Arial" panose="020B0604020202020204" pitchFamily="34" charset="0"/>
              </a:rPr>
              <a:t>2PaF</a:t>
            </a:r>
            <a:r>
              <a:rPr lang="cs-CZ" sz="2000" baseline="-25000" dirty="0">
                <a:cs typeface="Arial" panose="020B0604020202020204" pitchFamily="34" charset="0"/>
              </a:rPr>
              <a:t>5</a:t>
            </a:r>
            <a:r>
              <a:rPr lang="cs-CZ" sz="2000" dirty="0">
                <a:cs typeface="Arial" panose="020B0604020202020204" pitchFamily="34" charset="0"/>
              </a:rPr>
              <a:t> + 5Ba → 2Pa + 5BaF</a:t>
            </a:r>
            <a:r>
              <a:rPr lang="cs-CZ" sz="2000" baseline="-25000" dirty="0">
                <a:cs typeface="Arial" panose="020B0604020202020204" pitchFamily="34" charset="0"/>
              </a:rPr>
              <a:t>2</a:t>
            </a:r>
            <a:endParaRPr lang="cs-CZ" sz="2000" dirty="0">
              <a:cs typeface="Arial" panose="020B0604020202020204" pitchFamily="34" charset="0"/>
            </a:endParaRPr>
          </a:p>
          <a:p>
            <a:endParaRPr lang="cs-CZ" sz="2000" dirty="0">
              <a:cs typeface="Arial" panose="020B0604020202020204" pitchFamily="34" charset="0"/>
            </a:endParaRPr>
          </a:p>
        </p:txBody>
      </p:sp>
    </p:spTree>
    <p:extLst>
      <p:ext uri="{BB962C8B-B14F-4D97-AF65-F5344CB8AC3E}">
        <p14:creationId xmlns:p14="http://schemas.microsoft.com/office/powerpoint/2010/main" val="42304948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262979"/>
          </a:xfrm>
          <a:prstGeom prst="rect">
            <a:avLst/>
          </a:prstGeom>
        </p:spPr>
        <p:txBody>
          <a:bodyPr wrap="square">
            <a:spAutoFit/>
          </a:bodyPr>
          <a:lstStyle/>
          <a:p>
            <a:pPr algn="ctr"/>
            <a:r>
              <a:rPr lang="en-US" sz="2800" b="1" dirty="0">
                <a:cs typeface="Arial" panose="020B0604020202020204" pitchFamily="34" charset="0"/>
              </a:rPr>
              <a:t>U</a:t>
            </a:r>
            <a:r>
              <a:rPr lang="cs-CZ" sz="2800" b="1" dirty="0">
                <a:cs typeface="Arial" panose="020B0604020202020204" pitchFamily="34" charset="0"/>
              </a:rPr>
              <a:t>ran</a:t>
            </a:r>
            <a:r>
              <a:rPr lang="cs-CZ" sz="2800" dirty="0">
                <a:cs typeface="Arial" panose="020B0604020202020204" pitchFamily="34" charset="0"/>
              </a:rPr>
              <a:t> </a:t>
            </a:r>
            <a:endParaRPr lang="en-US" sz="2800" dirty="0">
              <a:cs typeface="Arial" panose="020B0604020202020204" pitchFamily="34" charset="0"/>
            </a:endParaRPr>
          </a:p>
          <a:p>
            <a:pPr algn="just"/>
            <a:r>
              <a:rPr lang="en-US" sz="800" dirty="0">
                <a:cs typeface="Arial" panose="020B0604020202020204" pitchFamily="34" charset="0"/>
              </a:rPr>
              <a:t> </a:t>
            </a:r>
          </a:p>
          <a:p>
            <a:pPr algn="just"/>
            <a:r>
              <a:rPr lang="en-US" sz="2000" dirty="0">
                <a:cs typeface="Arial" panose="020B0604020202020204" pitchFamily="34" charset="0"/>
              </a:rPr>
              <a:t> =</a:t>
            </a:r>
            <a:r>
              <a:rPr lang="cs-CZ" sz="2000" dirty="0">
                <a:cs typeface="Arial" panose="020B0604020202020204" pitchFamily="34" charset="0"/>
              </a:rPr>
              <a:t> stříbřitě bílý, lesklý, tvrdý, tvárný radioaktivní kov, který se dá i za normální teploty dobře kovat a válcovat. Tvoří tři krystalické modifikace, kosočtverečný </a:t>
            </a:r>
            <a:r>
              <a:rPr lang="el-GR" sz="2000" dirty="0">
                <a:cs typeface="Arial" panose="020B0604020202020204" pitchFamily="34" charset="0"/>
              </a:rPr>
              <a:t>α-</a:t>
            </a:r>
            <a:r>
              <a:rPr lang="cs-CZ" sz="2000" dirty="0">
                <a:cs typeface="Arial" panose="020B0604020202020204" pitchFamily="34" charset="0"/>
              </a:rPr>
              <a:t>U přechází při teplotě 667°C na čtverečný </a:t>
            </a:r>
            <a:r>
              <a:rPr lang="el-GR" sz="2000" dirty="0">
                <a:cs typeface="Arial" panose="020B0604020202020204" pitchFamily="34" charset="0"/>
              </a:rPr>
              <a:t>β-</a:t>
            </a:r>
            <a:r>
              <a:rPr lang="cs-CZ" sz="2000" dirty="0">
                <a:cs typeface="Arial" panose="020B0604020202020204" pitchFamily="34" charset="0"/>
              </a:rPr>
              <a:t>U, při teplotě nad 772°C vzniká krychlový </a:t>
            </a:r>
            <a:r>
              <a:rPr lang="el-GR" sz="2000" dirty="0">
                <a:cs typeface="Arial" panose="020B0604020202020204" pitchFamily="34" charset="0"/>
              </a:rPr>
              <a:t>γ-</a:t>
            </a:r>
            <a:r>
              <a:rPr lang="cs-CZ" sz="2000" dirty="0">
                <a:cs typeface="Arial" panose="020B0604020202020204" pitchFamily="34" charset="0"/>
              </a:rPr>
              <a:t>U.</a:t>
            </a:r>
          </a:p>
          <a:p>
            <a:pPr algn="just"/>
            <a:r>
              <a:rPr lang="en-US" sz="2000" dirty="0">
                <a:cs typeface="Arial" panose="020B0604020202020204" pitchFamily="34" charset="0"/>
              </a:rPr>
              <a:t>  </a:t>
            </a:r>
            <a:r>
              <a:rPr lang="cs-CZ" sz="2000" dirty="0">
                <a:cs typeface="Arial" panose="020B0604020202020204" pitchFamily="34" charset="0"/>
              </a:rPr>
              <a:t>Za vyšších teplot je uran značně chemicky reaktivní prvek. Ochotně reaguje se sírou, halogeny, fosforem, dusíkem, vodíkem a uhlíkem. S fluorem se uran slučuje na fluorid uraničitý UF</a:t>
            </a:r>
            <a:r>
              <a:rPr lang="cs-CZ" sz="2000" baseline="-25000" dirty="0">
                <a:cs typeface="Arial" panose="020B0604020202020204" pitchFamily="34" charset="0"/>
              </a:rPr>
              <a:t>4</a:t>
            </a:r>
            <a:r>
              <a:rPr lang="cs-CZ" sz="2000" dirty="0">
                <a:cs typeface="Arial" panose="020B0604020202020204" pitchFamily="34" charset="0"/>
              </a:rPr>
              <a:t> již za normální teploty za vzniku plamene, při mírném zahřátí na vzduchu hoří za silného vývoje jisker na oxid U</a:t>
            </a:r>
            <a:r>
              <a:rPr lang="cs-CZ" sz="2000" baseline="-25000" dirty="0">
                <a:cs typeface="Arial" panose="020B0604020202020204" pitchFamily="34" charset="0"/>
              </a:rPr>
              <a:t>3</a:t>
            </a:r>
            <a:r>
              <a:rPr lang="cs-CZ" sz="2000" dirty="0">
                <a:cs typeface="Arial" panose="020B0604020202020204" pitchFamily="34" charset="0"/>
              </a:rPr>
              <a:t>O</a:t>
            </a:r>
            <a:r>
              <a:rPr lang="cs-CZ" sz="2000" baseline="-25000" dirty="0">
                <a:cs typeface="Arial" panose="020B0604020202020204" pitchFamily="34" charset="0"/>
              </a:rPr>
              <a:t>8</a:t>
            </a:r>
            <a:r>
              <a:rPr lang="cs-CZ" sz="2000" dirty="0">
                <a:cs typeface="Arial" panose="020B0604020202020204" pitchFamily="34" charset="0"/>
              </a:rPr>
              <a:t>. S borem a arsenem se přímo slučuje až při teplotách nad 1000°C.</a:t>
            </a:r>
          </a:p>
          <a:p>
            <a:pPr algn="just"/>
            <a:r>
              <a:rPr lang="en-US" sz="2000" dirty="0">
                <a:cs typeface="Arial" panose="020B0604020202020204" pitchFamily="34" charset="0"/>
              </a:rPr>
              <a:t>    </a:t>
            </a:r>
            <a:r>
              <a:rPr lang="cs-CZ" sz="2000" dirty="0">
                <a:cs typeface="Arial" panose="020B0604020202020204" pitchFamily="34" charset="0"/>
              </a:rPr>
              <a:t>Uran se snadno rozpouští ve zředěných minerálních kyselinách za vzniku uraničité soli a vývoje vodíku:</a:t>
            </a:r>
          </a:p>
          <a:p>
            <a:pPr algn="ctr"/>
            <a:r>
              <a:rPr lang="cs-CZ" sz="2000" dirty="0">
                <a:cs typeface="Arial" panose="020B0604020202020204" pitchFamily="34" charset="0"/>
              </a:rPr>
              <a:t>U + 4HCl → UCl</a:t>
            </a:r>
            <a:r>
              <a:rPr lang="cs-CZ" sz="2000" baseline="-25000" dirty="0">
                <a:cs typeface="Arial" panose="020B0604020202020204" pitchFamily="34" charset="0"/>
              </a:rPr>
              <a:t>4</a:t>
            </a:r>
            <a:r>
              <a:rPr lang="cs-CZ" sz="2000" dirty="0">
                <a:cs typeface="Arial" panose="020B0604020202020204" pitchFamily="34" charset="0"/>
              </a:rPr>
              <a:t> + 2H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V koncentrované kyselině dusičné se kompaktní uran nerozpouští, ale práškový uran s koncentrovanou i zředěnou kyselinou dusičnou reaguje velmi prudce za tvorby dusičnanu uranylu a vývoje oxidu dusného:</a:t>
            </a:r>
          </a:p>
          <a:p>
            <a:pPr algn="ctr"/>
            <a:r>
              <a:rPr lang="cs-CZ" sz="2000" dirty="0">
                <a:cs typeface="Arial" panose="020B0604020202020204" pitchFamily="34" charset="0"/>
              </a:rPr>
              <a:t>4U + 14HNO</a:t>
            </a:r>
            <a:r>
              <a:rPr lang="cs-CZ" sz="2000" baseline="-25000" dirty="0">
                <a:cs typeface="Arial" panose="020B0604020202020204" pitchFamily="34" charset="0"/>
              </a:rPr>
              <a:t>3</a:t>
            </a:r>
            <a:r>
              <a:rPr lang="cs-CZ" sz="2000" dirty="0">
                <a:cs typeface="Arial" panose="020B0604020202020204" pitchFamily="34" charset="0"/>
              </a:rPr>
              <a:t> → 4UO</a:t>
            </a:r>
            <a:r>
              <a:rPr lang="cs-CZ" sz="2000" baseline="-25000" dirty="0">
                <a:cs typeface="Arial" panose="020B0604020202020204" pitchFamily="34" charset="0"/>
              </a:rPr>
              <a:t>2</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+ 3N</a:t>
            </a:r>
            <a:r>
              <a:rPr lang="cs-CZ" sz="2000" baseline="-25000" dirty="0">
                <a:cs typeface="Arial" panose="020B0604020202020204" pitchFamily="34" charset="0"/>
              </a:rPr>
              <a:t>2</a:t>
            </a:r>
            <a:r>
              <a:rPr lang="cs-CZ" sz="2000" dirty="0">
                <a:cs typeface="Arial" panose="020B0604020202020204" pitchFamily="34" charset="0"/>
              </a:rPr>
              <a:t>O + 7H</a:t>
            </a:r>
            <a:r>
              <a:rPr lang="cs-CZ" sz="2000" baseline="-25000" dirty="0">
                <a:cs typeface="Arial" panose="020B0604020202020204" pitchFamily="34" charset="0"/>
              </a:rPr>
              <a:t>2</a:t>
            </a:r>
            <a:r>
              <a:rPr lang="cs-CZ" sz="2000" dirty="0">
                <a:cs typeface="Arial" panose="020B0604020202020204" pitchFamily="34" charset="0"/>
              </a:rPr>
              <a:t>O</a:t>
            </a:r>
          </a:p>
        </p:txBody>
      </p:sp>
    </p:spTree>
    <p:extLst>
      <p:ext uri="{BB962C8B-B14F-4D97-AF65-F5344CB8AC3E}">
        <p14:creationId xmlns:p14="http://schemas.microsoft.com/office/powerpoint/2010/main" val="42844945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4572000"/>
            <a:ext cx="8839200" cy="2062103"/>
          </a:xfrm>
          <a:prstGeom prst="rect">
            <a:avLst/>
          </a:prstGeom>
        </p:spPr>
        <p:txBody>
          <a:bodyPr wrap="square">
            <a:spAutoFit/>
          </a:bodyPr>
          <a:lstStyle/>
          <a:p>
            <a:pPr algn="just"/>
            <a:r>
              <a:rPr lang="cs-CZ" sz="2000" dirty="0">
                <a:cs typeface="Arial" panose="020B0604020202020204" pitchFamily="34" charset="0"/>
              </a:rPr>
              <a:t>Uran snadno reaguje s koncentrovaným roztokem peroxidu vodíku a při teplotách nad 150°C i s vodní párou:</a:t>
            </a:r>
          </a:p>
          <a:p>
            <a:pPr algn="ctr"/>
            <a:r>
              <a:rPr lang="cs-CZ" sz="2000" dirty="0">
                <a:cs typeface="Arial" panose="020B0604020202020204" pitchFamily="34" charset="0"/>
              </a:rPr>
              <a:t>U + 2H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 → U(OH)</a:t>
            </a:r>
            <a:r>
              <a:rPr lang="cs-CZ" sz="2000" baseline="-25000" dirty="0">
                <a:cs typeface="Arial" panose="020B0604020202020204" pitchFamily="34" charset="0"/>
              </a:rPr>
              <a:t>4</a:t>
            </a:r>
            <a:br>
              <a:rPr lang="cs-CZ" sz="2000" dirty="0">
                <a:cs typeface="Arial" panose="020B0604020202020204" pitchFamily="34" charset="0"/>
              </a:rPr>
            </a:br>
            <a:r>
              <a:rPr lang="cs-CZ" sz="2000" dirty="0">
                <a:cs typeface="Arial" panose="020B0604020202020204" pitchFamily="34" charset="0"/>
              </a:rPr>
              <a:t>U + 2H</a:t>
            </a:r>
            <a:r>
              <a:rPr lang="cs-CZ" sz="2000" baseline="-25000" dirty="0">
                <a:cs typeface="Arial" panose="020B0604020202020204" pitchFamily="34" charset="0"/>
              </a:rPr>
              <a:t>2</a:t>
            </a:r>
            <a:r>
              <a:rPr lang="cs-CZ" sz="2000" dirty="0">
                <a:cs typeface="Arial" panose="020B0604020202020204" pitchFamily="34" charset="0"/>
              </a:rPr>
              <a:t>O → UO</a:t>
            </a:r>
            <a:r>
              <a:rPr lang="cs-CZ" sz="2000" baseline="-25000" dirty="0">
                <a:cs typeface="Arial" panose="020B0604020202020204" pitchFamily="34" charset="0"/>
              </a:rPr>
              <a:t>2</a:t>
            </a:r>
            <a:r>
              <a:rPr lang="cs-CZ" sz="2000" dirty="0">
                <a:cs typeface="Arial" panose="020B0604020202020204" pitchFamily="34" charset="0"/>
              </a:rPr>
              <a:t> + 2H</a:t>
            </a:r>
            <a:r>
              <a:rPr lang="cs-CZ" sz="2000" baseline="-25000" dirty="0">
                <a:cs typeface="Arial" panose="020B0604020202020204" pitchFamily="34" charset="0"/>
              </a:rPr>
              <a:t>2</a:t>
            </a:r>
          </a:p>
          <a:p>
            <a:pPr algn="just"/>
            <a:endParaRPr lang="cs-CZ" sz="800" dirty="0">
              <a:cs typeface="Arial" panose="020B0604020202020204" pitchFamily="34" charset="0"/>
            </a:endParaRPr>
          </a:p>
          <a:p>
            <a:pPr algn="just"/>
            <a:r>
              <a:rPr lang="cs-CZ" sz="2000" dirty="0">
                <a:cs typeface="Arial" panose="020B0604020202020204" pitchFamily="34" charset="0"/>
              </a:rPr>
              <a:t>Ve sloučeninách vystupuje uran </a:t>
            </a:r>
            <a:r>
              <a:rPr lang="cs-CZ" sz="2000" u="sng" dirty="0">
                <a:cs typeface="Arial" panose="020B0604020202020204" pitchFamily="34" charset="0"/>
              </a:rPr>
              <a:t>ve všech oxidačních stavech od II až po VI</a:t>
            </a:r>
            <a:r>
              <a:rPr lang="cs-CZ" sz="2000" dirty="0">
                <a:cs typeface="Arial" panose="020B0604020202020204" pitchFamily="34" charset="0"/>
              </a:rPr>
              <a:t>. Nejstabilnější jsou sloučeniny s </a:t>
            </a:r>
            <a:r>
              <a:rPr lang="cs-CZ" sz="2000" u="sng" dirty="0">
                <a:cs typeface="Arial" panose="020B0604020202020204" pitchFamily="34" charset="0"/>
              </a:rPr>
              <a:t>oxidačním číslem VI</a:t>
            </a:r>
            <a:r>
              <a:rPr lang="cs-CZ" sz="2000" dirty="0">
                <a:cs typeface="Arial" panose="020B0604020202020204" pitchFamily="34" charset="0"/>
              </a:rPr>
              <a:t>.</a:t>
            </a:r>
          </a:p>
        </p:txBody>
      </p:sp>
      <p:pic>
        <p:nvPicPr>
          <p:cNvPr id="5" name="Obrázek 4">
            <a:extLst>
              <a:ext uri="{FF2B5EF4-FFF2-40B4-BE49-F238E27FC236}">
                <a16:creationId xmlns:a16="http://schemas.microsoft.com/office/drawing/2014/main" id="{CF0E42AF-2A01-48AA-958F-2113F3CDBC1F}"/>
              </a:ext>
            </a:extLst>
          </p:cNvPr>
          <p:cNvPicPr>
            <a:picLocks noChangeAspect="1"/>
          </p:cNvPicPr>
          <p:nvPr/>
        </p:nvPicPr>
        <p:blipFill>
          <a:blip r:embed="rId2"/>
          <a:stretch>
            <a:fillRect/>
          </a:stretch>
        </p:blipFill>
        <p:spPr>
          <a:xfrm>
            <a:off x="1676400" y="384363"/>
            <a:ext cx="5903343" cy="3803274"/>
          </a:xfrm>
          <a:prstGeom prst="rect">
            <a:avLst/>
          </a:prstGeom>
        </p:spPr>
      </p:pic>
    </p:spTree>
    <p:extLst>
      <p:ext uri="{BB962C8B-B14F-4D97-AF65-F5344CB8AC3E}">
        <p14:creationId xmlns:p14="http://schemas.microsoft.com/office/powerpoint/2010/main" val="93867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28600" y="152400"/>
            <a:ext cx="8763000" cy="5786199"/>
          </a:xfrm>
          <a:prstGeom prst="rect">
            <a:avLst/>
          </a:prstGeom>
        </p:spPr>
        <p:txBody>
          <a:bodyPr wrap="square">
            <a:spAutoFit/>
          </a:bodyPr>
          <a:lstStyle/>
          <a:p>
            <a:pPr algn="just"/>
            <a:r>
              <a:rPr lang="cs-CZ" sz="2000" dirty="0">
                <a:cs typeface="Arial" panose="020B0604020202020204" pitchFamily="34" charset="0"/>
              </a:rPr>
              <a:t>  Za vysokého tlaku se slučuje s oxidem uhelnatým za vzniku </a:t>
            </a:r>
            <a:r>
              <a:rPr lang="cs-CZ" sz="2000" dirty="0" err="1">
                <a:cs typeface="Arial" panose="020B0604020202020204" pitchFamily="34" charset="0"/>
              </a:rPr>
              <a:t>pentakarbonylu</a:t>
            </a:r>
            <a:r>
              <a:rPr lang="cs-CZ" sz="2000" dirty="0">
                <a:cs typeface="Arial" panose="020B0604020202020204" pitchFamily="34" charset="0"/>
              </a:rPr>
              <a:t> [Re(CO)</a:t>
            </a:r>
            <a:r>
              <a:rPr lang="cs-CZ" sz="2000" baseline="-25000" dirty="0">
                <a:cs typeface="Arial" panose="020B0604020202020204" pitchFamily="34" charset="0"/>
              </a:rPr>
              <a:t>5</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s wolframem netvoří slitinu, ale intermetalickou sloučeninu W</a:t>
            </a:r>
            <a:r>
              <a:rPr lang="cs-CZ" sz="2000" baseline="-25000" dirty="0">
                <a:cs typeface="Arial" panose="020B0604020202020204" pitchFamily="34" charset="0"/>
              </a:rPr>
              <a:t>2</a:t>
            </a:r>
            <a:r>
              <a:rPr lang="cs-CZ" sz="2000" dirty="0">
                <a:cs typeface="Arial" panose="020B0604020202020204" pitchFamily="34" charset="0"/>
              </a:rPr>
              <a:t>Re</a:t>
            </a:r>
            <a:r>
              <a:rPr lang="cs-CZ" sz="2000" baseline="-25000" dirty="0">
                <a:cs typeface="Arial" panose="020B0604020202020204" pitchFamily="34" charset="0"/>
              </a:rPr>
              <a:t>3 </a:t>
            </a:r>
            <a:r>
              <a:rPr lang="cs-CZ" sz="2000" dirty="0">
                <a:cs typeface="Arial" panose="020B0604020202020204" pitchFamily="34" charset="0"/>
              </a:rPr>
              <a:t>.</a:t>
            </a:r>
            <a:endParaRPr lang="cs-CZ" sz="2000" baseline="-25000" dirty="0">
              <a:cs typeface="Arial" panose="020B0604020202020204" pitchFamily="34" charset="0"/>
            </a:endParaRPr>
          </a:p>
          <a:p>
            <a:pPr algn="just"/>
            <a:r>
              <a:rPr lang="cs-CZ" sz="2000" dirty="0">
                <a:cs typeface="Arial" panose="020B0604020202020204" pitchFamily="34" charset="0"/>
              </a:rPr>
              <a:t>  Ve sloučeninách vystupuje rhenium převážně jako </a:t>
            </a:r>
            <a:r>
              <a:rPr lang="cs-CZ" sz="2000" u="sng" dirty="0">
                <a:cs typeface="Arial" panose="020B0604020202020204" pitchFamily="34" charset="0"/>
              </a:rPr>
              <a:t>čtyř a sedmimocné</a:t>
            </a:r>
            <a:r>
              <a:rPr lang="cs-CZ" sz="2000" dirty="0">
                <a:cs typeface="Arial" panose="020B0604020202020204" pitchFamily="34" charset="0"/>
              </a:rPr>
              <a:t>. </a:t>
            </a:r>
            <a:r>
              <a:rPr lang="cs-CZ" sz="2000" u="sng" dirty="0">
                <a:cs typeface="Arial" panose="020B0604020202020204" pitchFamily="34" charset="0"/>
              </a:rPr>
              <a:t>Sloučeniny rhenia v jiných oxidačních stupních nejsou příliš časté</a:t>
            </a:r>
            <a:r>
              <a:rPr lang="cs-CZ" sz="2000" dirty="0">
                <a:cs typeface="Arial" panose="020B0604020202020204" pitchFamily="34" charset="0"/>
              </a:rPr>
              <a:t>, obvykle se jedná pouze o oxidy a chloridy. Další chemické vlastnosti rhenia a jeho sloučenin se nejvíce podobají vlastnostem manganu.</a:t>
            </a:r>
          </a:p>
          <a:p>
            <a:pPr algn="just"/>
            <a:endParaRPr lang="cs-CZ" sz="2000" dirty="0">
              <a:cs typeface="Arial" panose="020B0604020202020204" pitchFamily="34" charset="0"/>
            </a:endParaRPr>
          </a:p>
          <a:p>
            <a:pPr algn="just"/>
            <a:r>
              <a:rPr lang="cs-CZ" sz="2000" dirty="0">
                <a:cs typeface="Arial" panose="020B0604020202020204" pitchFamily="34" charset="0"/>
              </a:rPr>
              <a:t>Rhenium se nalézá jako ryzí kov a v několika minerálech,. Poměrně značné množství rhenia se vyskytuje jako izomorfní náhrada molybdenu v </a:t>
            </a:r>
            <a:r>
              <a:rPr lang="cs-CZ" sz="2000" b="1" dirty="0">
                <a:cs typeface="Arial" panose="020B0604020202020204" pitchFamily="34" charset="0"/>
              </a:rPr>
              <a:t>molybdenitu</a:t>
            </a:r>
            <a:r>
              <a:rPr lang="cs-CZ" sz="2000" dirty="0">
                <a:cs typeface="Arial" panose="020B0604020202020204" pitchFamily="34" charset="0"/>
              </a:rPr>
              <a:t> MoS</a:t>
            </a:r>
            <a:r>
              <a:rPr lang="cs-CZ" sz="2000" baseline="-25000" dirty="0">
                <a:cs typeface="Arial" panose="020B0604020202020204" pitchFamily="34" charset="0"/>
              </a:rPr>
              <a:t>2</a:t>
            </a:r>
            <a:r>
              <a:rPr lang="cs-CZ" sz="2000" dirty="0">
                <a:cs typeface="Arial" panose="020B0604020202020204" pitchFamily="34" charset="0"/>
              </a:rPr>
              <a:t>, který je hlavním zdrojem pro průmyslovou výrobu rhenia.</a:t>
            </a:r>
          </a:p>
          <a:p>
            <a:pPr algn="just"/>
            <a:endParaRPr lang="cs-CZ" sz="1000" dirty="0">
              <a:cs typeface="Arial" panose="020B0604020202020204" pitchFamily="34" charset="0"/>
            </a:endParaRPr>
          </a:p>
          <a:p>
            <a:pPr algn="just"/>
            <a:r>
              <a:rPr lang="cs-CZ" sz="2000" dirty="0">
                <a:cs typeface="Arial" panose="020B0604020202020204" pitchFamily="34" charset="0"/>
              </a:rPr>
              <a:t>Rhenium se získává z odpadních kalů při výrobě mědi a molybdenu. Kaly se nejprve podrobí oxidaci, rhenium přejde na </a:t>
            </a:r>
            <a:r>
              <a:rPr lang="cs-CZ" sz="2000" dirty="0" err="1">
                <a:cs typeface="Arial" panose="020B0604020202020204" pitchFamily="34" charset="0"/>
              </a:rPr>
              <a:t>rhenistany</a:t>
            </a:r>
            <a:r>
              <a:rPr lang="cs-CZ" sz="2000" dirty="0">
                <a:cs typeface="Arial" panose="020B0604020202020204" pitchFamily="34" charset="0"/>
              </a:rPr>
              <a:t>, přídavkem roztoku </a:t>
            </a:r>
            <a:r>
              <a:rPr lang="cs-CZ" sz="2000" dirty="0" err="1">
                <a:cs typeface="Arial" panose="020B0604020202020204" pitchFamily="34" charset="0"/>
              </a:rPr>
              <a:t>KCl</a:t>
            </a:r>
            <a:r>
              <a:rPr lang="cs-CZ" sz="2000" dirty="0">
                <a:cs typeface="Arial" panose="020B0604020202020204" pitchFamily="34" charset="0"/>
              </a:rPr>
              <a:t> se vysráží </a:t>
            </a:r>
            <a:r>
              <a:rPr lang="cs-CZ" sz="2000" dirty="0" err="1">
                <a:cs typeface="Arial" panose="020B0604020202020204" pitchFamily="34" charset="0"/>
              </a:rPr>
              <a:t>rhenistan</a:t>
            </a:r>
            <a:r>
              <a:rPr lang="cs-CZ" sz="2000" dirty="0">
                <a:cs typeface="Arial" panose="020B0604020202020204" pitchFamily="34" charset="0"/>
              </a:rPr>
              <a:t> draselný KReO</a:t>
            </a:r>
            <a:r>
              <a:rPr lang="cs-CZ" sz="2000" baseline="-25000" dirty="0">
                <a:cs typeface="Arial" panose="020B0604020202020204" pitchFamily="34" charset="0"/>
              </a:rPr>
              <a:t>4</a:t>
            </a:r>
            <a:r>
              <a:rPr lang="cs-CZ" sz="2000" dirty="0">
                <a:cs typeface="Arial" panose="020B0604020202020204" pitchFamily="34" charset="0"/>
              </a:rPr>
              <a:t>, ze kterého se redukcí vodíkem připraví práškové rhenium:</a:t>
            </a:r>
          </a:p>
          <a:p>
            <a:pPr algn="ctr"/>
            <a:r>
              <a:rPr lang="cs-CZ" sz="2000" dirty="0">
                <a:cs typeface="Arial" panose="020B0604020202020204" pitchFamily="34" charset="0"/>
              </a:rPr>
              <a:t>2KReO</a:t>
            </a:r>
            <a:r>
              <a:rPr lang="cs-CZ" sz="2000" baseline="-25000" dirty="0">
                <a:cs typeface="Arial" panose="020B0604020202020204" pitchFamily="34" charset="0"/>
              </a:rPr>
              <a:t>4</a:t>
            </a:r>
            <a:r>
              <a:rPr lang="cs-CZ" sz="2000" dirty="0">
                <a:cs typeface="Arial" panose="020B0604020202020204" pitchFamily="34" charset="0"/>
              </a:rPr>
              <a:t> + 7H</a:t>
            </a:r>
            <a:r>
              <a:rPr lang="cs-CZ" sz="2000" baseline="-25000" dirty="0">
                <a:cs typeface="Arial" panose="020B0604020202020204" pitchFamily="34" charset="0"/>
              </a:rPr>
              <a:t>2</a:t>
            </a:r>
            <a:r>
              <a:rPr lang="cs-CZ" sz="2000" dirty="0">
                <a:cs typeface="Arial" panose="020B0604020202020204" pitchFamily="34" charset="0"/>
              </a:rPr>
              <a:t> → 2Re + 2KOH + 6H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Kovové rhenium se vyrábí slinováním práškového rhenia nebo redukcí </a:t>
            </a:r>
            <a:r>
              <a:rPr lang="cs-CZ" sz="2000" dirty="0" err="1">
                <a:cs typeface="Arial" panose="020B0604020202020204" pitchFamily="34" charset="0"/>
              </a:rPr>
              <a:t>rhenistanu</a:t>
            </a:r>
            <a:r>
              <a:rPr lang="cs-CZ" sz="2000" dirty="0">
                <a:cs typeface="Arial" panose="020B0604020202020204" pitchFamily="34" charset="0"/>
              </a:rPr>
              <a:t> amonného NH</a:t>
            </a:r>
            <a:r>
              <a:rPr lang="cs-CZ" sz="2000" baseline="-25000" dirty="0">
                <a:cs typeface="Arial" panose="020B0604020202020204" pitchFamily="34" charset="0"/>
              </a:rPr>
              <a:t>4</a:t>
            </a:r>
            <a:r>
              <a:rPr lang="cs-CZ" sz="2000" dirty="0">
                <a:cs typeface="Arial" panose="020B0604020202020204" pitchFamily="34" charset="0"/>
              </a:rPr>
              <a:t>ReO</a:t>
            </a:r>
            <a:r>
              <a:rPr lang="cs-CZ" sz="2000" baseline="-25000" dirty="0">
                <a:cs typeface="Arial" panose="020B0604020202020204" pitchFamily="34" charset="0"/>
              </a:rPr>
              <a:t>4</a:t>
            </a:r>
            <a:r>
              <a:rPr lang="cs-CZ" sz="2000" dirty="0">
                <a:cs typeface="Arial" panose="020B0604020202020204" pitchFamily="34" charset="0"/>
              </a:rPr>
              <a:t> vodíkem:</a:t>
            </a:r>
          </a:p>
          <a:p>
            <a:pPr algn="ctr"/>
            <a:r>
              <a:rPr lang="cs-CZ" sz="2000" dirty="0">
                <a:cs typeface="Arial" panose="020B0604020202020204" pitchFamily="34" charset="0"/>
              </a:rPr>
              <a:t>2NH</a:t>
            </a:r>
            <a:r>
              <a:rPr lang="cs-CZ" sz="2000" baseline="-25000" dirty="0">
                <a:cs typeface="Arial" panose="020B0604020202020204" pitchFamily="34" charset="0"/>
              </a:rPr>
              <a:t>4</a:t>
            </a:r>
            <a:r>
              <a:rPr lang="cs-CZ" sz="2000" dirty="0">
                <a:cs typeface="Arial" panose="020B0604020202020204" pitchFamily="34" charset="0"/>
              </a:rPr>
              <a:t>ReO</a:t>
            </a:r>
            <a:r>
              <a:rPr lang="cs-CZ" sz="2000" baseline="-25000" dirty="0">
                <a:cs typeface="Arial" panose="020B0604020202020204" pitchFamily="34" charset="0"/>
              </a:rPr>
              <a:t>4</a:t>
            </a:r>
            <a:r>
              <a:rPr lang="cs-CZ" sz="2000" dirty="0">
                <a:cs typeface="Arial" panose="020B0604020202020204" pitchFamily="34" charset="0"/>
              </a:rPr>
              <a:t> + 7H</a:t>
            </a:r>
            <a:r>
              <a:rPr lang="cs-CZ" sz="2000" baseline="-25000" dirty="0">
                <a:cs typeface="Arial" panose="020B0604020202020204" pitchFamily="34" charset="0"/>
              </a:rPr>
              <a:t>2</a:t>
            </a:r>
            <a:r>
              <a:rPr lang="cs-CZ" sz="2000" dirty="0">
                <a:cs typeface="Arial" panose="020B0604020202020204" pitchFamily="34" charset="0"/>
              </a:rPr>
              <a:t> → 2Re + 2NH</a:t>
            </a:r>
            <a:r>
              <a:rPr lang="cs-CZ" sz="2000" baseline="-25000" dirty="0">
                <a:cs typeface="Arial" panose="020B0604020202020204" pitchFamily="34" charset="0"/>
              </a:rPr>
              <a:t>4</a:t>
            </a:r>
            <a:r>
              <a:rPr lang="cs-CZ" sz="2000" dirty="0">
                <a:cs typeface="Arial" panose="020B0604020202020204" pitchFamily="34" charset="0"/>
              </a:rPr>
              <a:t>OH + 6H</a:t>
            </a:r>
            <a:r>
              <a:rPr lang="cs-CZ" sz="2000" baseline="-25000" dirty="0">
                <a:cs typeface="Arial" panose="020B0604020202020204" pitchFamily="34" charset="0"/>
              </a:rPr>
              <a:t>2</a:t>
            </a:r>
            <a:r>
              <a:rPr lang="cs-CZ" sz="2000" dirty="0">
                <a:cs typeface="Arial" panose="020B0604020202020204" pitchFamily="34" charset="0"/>
              </a:rPr>
              <a:t>O</a:t>
            </a:r>
          </a:p>
        </p:txBody>
      </p:sp>
    </p:spTree>
    <p:extLst>
      <p:ext uri="{BB962C8B-B14F-4D97-AF65-F5344CB8AC3E}">
        <p14:creationId xmlns:p14="http://schemas.microsoft.com/office/powerpoint/2010/main" val="6735153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1015663"/>
          </a:xfrm>
          <a:prstGeom prst="rect">
            <a:avLst/>
          </a:prstGeom>
        </p:spPr>
        <p:txBody>
          <a:bodyPr wrap="square">
            <a:spAutoFit/>
          </a:bodyPr>
          <a:lstStyle/>
          <a:p>
            <a:pPr algn="just"/>
            <a:r>
              <a:rPr lang="en-US" sz="2000" dirty="0">
                <a:cs typeface="Arial" panose="020B0604020202020204" pitchFamily="34" charset="0"/>
              </a:rPr>
              <a:t>V </a:t>
            </a:r>
            <a:r>
              <a:rPr lang="cs-CZ" sz="2000" dirty="0">
                <a:cs typeface="Arial" panose="020B0604020202020204" pitchFamily="34" charset="0"/>
              </a:rPr>
              <a:t>přírodě se uran vyskytuje jako směs 3 radioaktivních izotopů, </a:t>
            </a:r>
            <a:r>
              <a:rPr lang="cs-CZ" sz="2000" baseline="30000" dirty="0">
                <a:cs typeface="Arial" panose="020B0604020202020204" pitchFamily="34" charset="0"/>
              </a:rPr>
              <a:t>234</a:t>
            </a:r>
            <a:r>
              <a:rPr lang="cs-CZ" sz="2000" dirty="0">
                <a:cs typeface="Arial" panose="020B0604020202020204" pitchFamily="34" charset="0"/>
              </a:rPr>
              <a:t>U, </a:t>
            </a:r>
            <a:r>
              <a:rPr lang="cs-CZ" sz="2000" baseline="30000" dirty="0">
                <a:cs typeface="Arial" panose="020B0604020202020204" pitchFamily="34" charset="0"/>
              </a:rPr>
              <a:t>235</a:t>
            </a:r>
            <a:r>
              <a:rPr lang="cs-CZ" sz="2000" dirty="0">
                <a:cs typeface="Arial" panose="020B0604020202020204" pitchFamily="34" charset="0"/>
              </a:rPr>
              <a:t>U a </a:t>
            </a:r>
            <a:r>
              <a:rPr lang="cs-CZ" sz="2000" baseline="30000" dirty="0">
                <a:cs typeface="Arial" panose="020B0604020202020204" pitchFamily="34" charset="0"/>
              </a:rPr>
              <a:t>238</a:t>
            </a:r>
            <a:r>
              <a:rPr lang="cs-CZ" sz="2000" dirty="0">
                <a:cs typeface="Arial" panose="020B0604020202020204" pitchFamily="34" charset="0"/>
              </a:rPr>
              <a:t>U, poslední izotop je nejstabilnější </a:t>
            </a:r>
            <a:r>
              <a:rPr lang="cs-CZ" sz="2000" i="1" dirty="0">
                <a:cs typeface="Arial" panose="020B0604020202020204" pitchFamily="34" charset="0"/>
              </a:rPr>
              <a:t>(T</a:t>
            </a:r>
            <a:r>
              <a:rPr lang="cs-CZ" sz="2000" i="1" baseline="-25000" dirty="0">
                <a:cs typeface="Arial" panose="020B0604020202020204" pitchFamily="34" charset="0"/>
              </a:rPr>
              <a:t>1/2</a:t>
            </a:r>
            <a:r>
              <a:rPr lang="cs-CZ" sz="2000" i="1" dirty="0">
                <a:cs typeface="Arial" panose="020B0604020202020204" pitchFamily="34" charset="0"/>
              </a:rPr>
              <a:t> = 4,51.10</a:t>
            </a:r>
            <a:r>
              <a:rPr lang="cs-CZ" sz="2000" i="1" baseline="30000" dirty="0">
                <a:cs typeface="Arial" panose="020B0604020202020204" pitchFamily="34" charset="0"/>
              </a:rPr>
              <a:t>9</a:t>
            </a:r>
            <a:r>
              <a:rPr lang="cs-CZ" sz="2000" i="1" dirty="0">
                <a:cs typeface="Arial" panose="020B0604020202020204" pitchFamily="34" charset="0"/>
              </a:rPr>
              <a:t> let)</a:t>
            </a:r>
            <a:r>
              <a:rPr lang="cs-CZ" sz="2000" dirty="0">
                <a:cs typeface="Arial" panose="020B0604020202020204" pitchFamily="34" charset="0"/>
              </a:rPr>
              <a:t>.</a:t>
            </a:r>
            <a:r>
              <a:rPr lang="en-US" sz="2000" dirty="0">
                <a:cs typeface="Arial" panose="020B0604020202020204" pitchFamily="34" charset="0"/>
              </a:rPr>
              <a:t> </a:t>
            </a:r>
            <a:r>
              <a:rPr lang="cs-CZ" sz="2000" u="sng" dirty="0">
                <a:cs typeface="Arial" panose="020B0604020202020204" pitchFamily="34" charset="0"/>
              </a:rPr>
              <a:t>Uran tedy nemá stabilní izotop !!!</a:t>
            </a:r>
            <a:endParaRPr lang="en-US" sz="2000" u="sng" dirty="0">
              <a:cs typeface="Arial" panose="020B0604020202020204" pitchFamily="34" charset="0"/>
            </a:endParaRPr>
          </a:p>
        </p:txBody>
      </p:sp>
      <p:pic>
        <p:nvPicPr>
          <p:cNvPr id="3" name="Obrázek 2">
            <a:extLst>
              <a:ext uri="{FF2B5EF4-FFF2-40B4-BE49-F238E27FC236}">
                <a16:creationId xmlns:a16="http://schemas.microsoft.com/office/drawing/2014/main" id="{1FF8AF1D-E56F-45B1-8943-9283F2B2B463}"/>
              </a:ext>
            </a:extLst>
          </p:cNvPr>
          <p:cNvPicPr>
            <a:picLocks noChangeAspect="1"/>
          </p:cNvPicPr>
          <p:nvPr/>
        </p:nvPicPr>
        <p:blipFill>
          <a:blip r:embed="rId2"/>
          <a:stretch>
            <a:fillRect/>
          </a:stretch>
        </p:blipFill>
        <p:spPr>
          <a:xfrm>
            <a:off x="2590800" y="3458966"/>
            <a:ext cx="4663915" cy="2995584"/>
          </a:xfrm>
          <a:prstGeom prst="rect">
            <a:avLst/>
          </a:prstGeom>
        </p:spPr>
      </p:pic>
      <p:sp>
        <p:nvSpPr>
          <p:cNvPr id="7" name="TextovéPole 6">
            <a:extLst>
              <a:ext uri="{FF2B5EF4-FFF2-40B4-BE49-F238E27FC236}">
                <a16:creationId xmlns:a16="http://schemas.microsoft.com/office/drawing/2014/main" id="{26C4A455-ACE9-4912-B074-FC41E43F9FE6}"/>
              </a:ext>
            </a:extLst>
          </p:cNvPr>
          <p:cNvSpPr txBox="1"/>
          <p:nvPr/>
        </p:nvSpPr>
        <p:spPr>
          <a:xfrm>
            <a:off x="228600" y="1447800"/>
            <a:ext cx="8610600" cy="1938992"/>
          </a:xfrm>
          <a:prstGeom prst="rect">
            <a:avLst/>
          </a:prstGeom>
          <a:noFill/>
        </p:spPr>
        <p:txBody>
          <a:bodyPr wrap="square">
            <a:spAutoFit/>
          </a:bodyPr>
          <a:lstStyle/>
          <a:p>
            <a:pPr algn="just"/>
            <a:r>
              <a:rPr lang="cs-CZ" sz="2000" dirty="0">
                <a:cs typeface="Arial" panose="020B0604020202020204" pitchFamily="34" charset="0"/>
              </a:rPr>
              <a:t>Nejdůležitější uranové rudy jsou </a:t>
            </a:r>
            <a:r>
              <a:rPr lang="cs-CZ" sz="2000" b="1" dirty="0">
                <a:cs typeface="Arial" panose="020B0604020202020204" pitchFamily="34" charset="0"/>
              </a:rPr>
              <a:t>uraninit</a:t>
            </a:r>
            <a:r>
              <a:rPr lang="cs-CZ" sz="2000" dirty="0">
                <a:cs typeface="Arial" panose="020B0604020202020204" pitchFamily="34" charset="0"/>
              </a:rPr>
              <a:t> (</a:t>
            </a:r>
            <a:r>
              <a:rPr lang="cs-CZ" sz="2000" i="1" dirty="0">
                <a:cs typeface="Arial" panose="020B0604020202020204" pitchFamily="34" charset="0"/>
              </a:rPr>
              <a:t>smolinec</a:t>
            </a:r>
            <a:r>
              <a:rPr lang="cs-CZ" sz="2000" dirty="0">
                <a:cs typeface="Arial" panose="020B0604020202020204" pitchFamily="34" charset="0"/>
              </a:rPr>
              <a:t>) UO</a:t>
            </a:r>
            <a:r>
              <a:rPr lang="cs-CZ" sz="2000" baseline="-25000" dirty="0">
                <a:cs typeface="Arial" panose="020B0604020202020204" pitchFamily="34" charset="0"/>
              </a:rPr>
              <a:t>2</a:t>
            </a:r>
            <a:r>
              <a:rPr lang="cs-CZ" sz="2000" dirty="0">
                <a:cs typeface="Arial" panose="020B0604020202020204" pitchFamily="34" charset="0"/>
              </a:rPr>
              <a:t>, </a:t>
            </a:r>
            <a:r>
              <a:rPr lang="cs-CZ" sz="2000" b="1" dirty="0" err="1">
                <a:cs typeface="Arial" panose="020B0604020202020204" pitchFamily="34" charset="0"/>
              </a:rPr>
              <a:t>coffinit</a:t>
            </a:r>
            <a:r>
              <a:rPr lang="cs-CZ" sz="2000" dirty="0">
                <a:cs typeface="Arial" panose="020B0604020202020204" pitchFamily="34" charset="0"/>
              </a:rPr>
              <a:t> USiO</a:t>
            </a:r>
            <a:r>
              <a:rPr lang="cs-CZ" sz="2000" baseline="-25000" dirty="0">
                <a:cs typeface="Arial" panose="020B0604020202020204" pitchFamily="34" charset="0"/>
              </a:rPr>
              <a:t>4</a:t>
            </a:r>
            <a:r>
              <a:rPr lang="cs-CZ" sz="2000" dirty="0">
                <a:cs typeface="Arial" panose="020B0604020202020204" pitchFamily="34" charset="0"/>
              </a:rPr>
              <a:t>, </a:t>
            </a:r>
            <a:r>
              <a:rPr lang="cs-CZ" sz="2000" b="1" dirty="0">
                <a:cs typeface="Arial" panose="020B0604020202020204" pitchFamily="34" charset="0"/>
              </a:rPr>
              <a:t>karnotit</a:t>
            </a:r>
            <a:r>
              <a:rPr lang="cs-CZ" sz="2000" dirty="0">
                <a:cs typeface="Arial" panose="020B0604020202020204" pitchFamily="34" charset="0"/>
              </a:rPr>
              <a:t> K</a:t>
            </a:r>
            <a:r>
              <a:rPr lang="cs-CZ" sz="2000" baseline="-25000" dirty="0">
                <a:cs typeface="Arial" panose="020B0604020202020204" pitchFamily="34" charset="0"/>
              </a:rPr>
              <a:t>2</a:t>
            </a:r>
            <a:r>
              <a:rPr lang="cs-CZ" sz="2000" dirty="0">
                <a:cs typeface="Arial" panose="020B0604020202020204" pitchFamily="34" charset="0"/>
              </a:rPr>
              <a:t>(UO</a:t>
            </a:r>
            <a:r>
              <a:rPr lang="cs-CZ" sz="2000" baseline="-25000" dirty="0">
                <a:cs typeface="Arial" panose="020B0604020202020204" pitchFamily="34" charset="0"/>
              </a:rPr>
              <a:t>2</a:t>
            </a:r>
            <a:r>
              <a:rPr lang="cs-CZ" sz="2000" dirty="0">
                <a:cs typeface="Arial" panose="020B0604020202020204" pitchFamily="34" charset="0"/>
              </a:rPr>
              <a:t>)(</a:t>
            </a:r>
            <a:r>
              <a:rPr lang="cs-CZ" sz="2000" dirty="0" err="1">
                <a:cs typeface="Arial" panose="020B0604020202020204" pitchFamily="34" charset="0"/>
              </a:rPr>
              <a:t>VO</a:t>
            </a:r>
            <a:r>
              <a:rPr lang="cs-CZ" sz="2000" baseline="-25000" dirty="0" err="1">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 </a:t>
            </a:r>
            <a:r>
              <a:rPr lang="cs-CZ" sz="2000" dirty="0">
                <a:cs typeface="Arial" panose="020B0604020202020204" pitchFamily="34" charset="0"/>
              </a:rPr>
              <a:t>. </a:t>
            </a:r>
            <a:r>
              <a:rPr lang="cs-CZ" sz="2000" dirty="0" err="1">
                <a:cs typeface="Arial" panose="020B0604020202020204" pitchFamily="34" charset="0"/>
              </a:rPr>
              <a:t>3H</a:t>
            </a:r>
            <a:r>
              <a:rPr lang="cs-CZ" sz="2000" baseline="-25000" dirty="0" err="1">
                <a:cs typeface="Arial" panose="020B0604020202020204" pitchFamily="34" charset="0"/>
              </a:rPr>
              <a:t>2</a:t>
            </a:r>
            <a:r>
              <a:rPr lang="cs-CZ" sz="2000" dirty="0" err="1">
                <a:cs typeface="Arial" panose="020B0604020202020204" pitchFamily="34" charset="0"/>
              </a:rPr>
              <a:t>O</a:t>
            </a:r>
            <a:r>
              <a:rPr lang="cs-CZ" sz="2000" dirty="0">
                <a:cs typeface="Arial" panose="020B0604020202020204" pitchFamily="34" charset="0"/>
              </a:rPr>
              <a:t>, </a:t>
            </a:r>
            <a:r>
              <a:rPr lang="cs-CZ" sz="2000" b="1" dirty="0" err="1">
                <a:cs typeface="Arial" panose="020B0604020202020204" pitchFamily="34" charset="0"/>
              </a:rPr>
              <a:t>torbernit</a:t>
            </a:r>
            <a:r>
              <a:rPr lang="cs-CZ" sz="2000" dirty="0">
                <a:cs typeface="Arial" panose="020B0604020202020204" pitchFamily="34" charset="0"/>
              </a:rPr>
              <a:t> </a:t>
            </a:r>
            <a:r>
              <a:rPr lang="cs-CZ" sz="2000" dirty="0" err="1">
                <a:cs typeface="Arial" panose="020B0604020202020204" pitchFamily="34" charset="0"/>
              </a:rPr>
              <a:t>Cu</a:t>
            </a:r>
            <a:r>
              <a:rPr lang="cs-CZ" sz="2000" dirty="0">
                <a:cs typeface="Arial" panose="020B0604020202020204" pitchFamily="34" charset="0"/>
              </a:rPr>
              <a:t>(UO</a:t>
            </a:r>
            <a:r>
              <a:rPr lang="cs-CZ" sz="2000" baseline="-25000" dirty="0">
                <a:cs typeface="Arial" panose="020B0604020202020204" pitchFamily="34" charset="0"/>
              </a:rPr>
              <a:t>2</a:t>
            </a:r>
            <a:r>
              <a:rPr lang="cs-CZ" sz="2000" dirty="0">
                <a:cs typeface="Arial" panose="020B0604020202020204" pitchFamily="34" charset="0"/>
              </a:rPr>
              <a:t>)(PO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.8H</a:t>
            </a:r>
            <a:r>
              <a:rPr lang="cs-CZ" sz="2000" baseline="-25000" dirty="0">
                <a:cs typeface="Arial" panose="020B0604020202020204" pitchFamily="34" charset="0"/>
              </a:rPr>
              <a:t>2</a:t>
            </a:r>
            <a:r>
              <a:rPr lang="cs-CZ" sz="2000" dirty="0">
                <a:cs typeface="Arial" panose="020B0604020202020204" pitchFamily="34" charset="0"/>
              </a:rPr>
              <a:t>O, </a:t>
            </a:r>
            <a:r>
              <a:rPr lang="cs-CZ" sz="2000" b="1" dirty="0" err="1">
                <a:cs typeface="Arial" panose="020B0604020202020204" pitchFamily="34" charset="0"/>
              </a:rPr>
              <a:t>brannerit</a:t>
            </a:r>
            <a:r>
              <a:rPr lang="cs-CZ" sz="2000" dirty="0">
                <a:cs typeface="Arial" panose="020B0604020202020204" pitchFamily="34" charset="0"/>
              </a:rPr>
              <a:t> UTiO</a:t>
            </a:r>
            <a:r>
              <a:rPr lang="cs-CZ" sz="2000" baseline="-25000" dirty="0">
                <a:cs typeface="Arial" panose="020B0604020202020204" pitchFamily="34" charset="0"/>
              </a:rPr>
              <a:t>2</a:t>
            </a:r>
            <a:r>
              <a:rPr lang="cs-CZ" sz="2000" dirty="0">
                <a:cs typeface="Arial" panose="020B0604020202020204" pitchFamily="34" charset="0"/>
              </a:rPr>
              <a:t>, </a:t>
            </a:r>
            <a:r>
              <a:rPr lang="cs-CZ" sz="2000" b="1" dirty="0">
                <a:cs typeface="Arial" panose="020B0604020202020204" pitchFamily="34" charset="0"/>
              </a:rPr>
              <a:t>autunit</a:t>
            </a:r>
            <a:r>
              <a:rPr lang="cs-CZ" sz="2000" dirty="0">
                <a:cs typeface="Arial" panose="020B0604020202020204" pitchFamily="34" charset="0"/>
              </a:rPr>
              <a:t> Ca(UO</a:t>
            </a:r>
            <a:r>
              <a:rPr lang="cs-CZ" sz="2000" baseline="-25000" dirty="0">
                <a:cs typeface="Arial" panose="020B0604020202020204" pitchFamily="34" charset="0"/>
              </a:rPr>
              <a:t>2</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(PO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 10-12 </a:t>
            </a:r>
            <a:r>
              <a:rPr lang="cs-CZ" sz="2000" dirty="0" err="1">
                <a:cs typeface="Arial" panose="020B0604020202020204" pitchFamily="34" charset="0"/>
              </a:rPr>
              <a:t>H</a:t>
            </a:r>
            <a:r>
              <a:rPr lang="cs-CZ" sz="2000" baseline="-25000" dirty="0" err="1">
                <a:cs typeface="Arial" panose="020B0604020202020204" pitchFamily="34" charset="0"/>
              </a:rPr>
              <a:t>2</a:t>
            </a:r>
            <a:r>
              <a:rPr lang="cs-CZ" sz="2000" dirty="0" err="1">
                <a:cs typeface="Arial" panose="020B0604020202020204" pitchFamily="34" charset="0"/>
              </a:rPr>
              <a:t>O</a:t>
            </a:r>
            <a:r>
              <a:rPr lang="cs-CZ" sz="2000" dirty="0">
                <a:cs typeface="Arial" panose="020B0604020202020204" pitchFamily="34" charset="0"/>
              </a:rPr>
              <a:t>, </a:t>
            </a:r>
            <a:r>
              <a:rPr lang="cs-CZ" sz="2000" b="1" dirty="0" err="1">
                <a:cs typeface="Arial" panose="020B0604020202020204" pitchFamily="34" charset="0"/>
              </a:rPr>
              <a:t>davidit</a:t>
            </a:r>
            <a:r>
              <a:rPr lang="cs-CZ" sz="2000" dirty="0">
                <a:cs typeface="Arial" panose="020B0604020202020204" pitchFamily="34" charset="0"/>
              </a:rPr>
              <a:t> (</a:t>
            </a:r>
            <a:r>
              <a:rPr lang="cs-CZ" sz="2000" dirty="0" err="1">
                <a:cs typeface="Arial" panose="020B0604020202020204" pitchFamily="34" charset="0"/>
              </a:rPr>
              <a:t>La,Ce</a:t>
            </a:r>
            <a:r>
              <a:rPr lang="cs-CZ" sz="2000" dirty="0">
                <a:cs typeface="Arial" panose="020B0604020202020204" pitchFamily="34" charset="0"/>
              </a:rPr>
              <a:t>)(</a:t>
            </a:r>
            <a:r>
              <a:rPr lang="cs-CZ" sz="2000" dirty="0" err="1">
                <a:cs typeface="Arial" panose="020B0604020202020204" pitchFamily="34" charset="0"/>
              </a:rPr>
              <a:t>Y,U,Fe</a:t>
            </a:r>
            <a:r>
              <a:rPr lang="cs-CZ" sz="2000" dirty="0">
                <a:cs typeface="Arial" panose="020B0604020202020204" pitchFamily="34" charset="0"/>
              </a:rPr>
              <a:t>)(</a:t>
            </a:r>
            <a:r>
              <a:rPr lang="cs-CZ" sz="2000" dirty="0" err="1">
                <a:cs typeface="Arial" panose="020B0604020202020204" pitchFamily="34" charset="0"/>
              </a:rPr>
              <a:t>Ti,Fe</a:t>
            </a:r>
            <a:r>
              <a:rPr lang="cs-CZ" sz="2000" dirty="0">
                <a:cs typeface="Arial" panose="020B0604020202020204" pitchFamily="34" charset="0"/>
              </a:rPr>
              <a:t>)</a:t>
            </a:r>
            <a:r>
              <a:rPr lang="cs-CZ" sz="2000" baseline="-25000" dirty="0">
                <a:cs typeface="Arial" panose="020B0604020202020204" pitchFamily="34" charset="0"/>
              </a:rPr>
              <a:t>20</a:t>
            </a:r>
            <a:r>
              <a:rPr lang="cs-CZ" sz="2000" dirty="0">
                <a:cs typeface="Arial" panose="020B0604020202020204" pitchFamily="34" charset="0"/>
              </a:rPr>
              <a:t>(O,OH)</a:t>
            </a:r>
            <a:r>
              <a:rPr lang="cs-CZ" sz="2000" baseline="-25000" dirty="0">
                <a:cs typeface="Arial" panose="020B0604020202020204" pitchFamily="34" charset="0"/>
              </a:rPr>
              <a:t>38</a:t>
            </a:r>
            <a:r>
              <a:rPr lang="cs-CZ" sz="2000" dirty="0">
                <a:cs typeface="Arial" panose="020B0604020202020204" pitchFamily="34" charset="0"/>
              </a:rPr>
              <a:t>, </a:t>
            </a:r>
            <a:r>
              <a:rPr lang="cs-CZ" sz="2000" b="1" dirty="0" err="1">
                <a:cs typeface="Arial" panose="020B0604020202020204" pitchFamily="34" charset="0"/>
              </a:rPr>
              <a:t>uranofan</a:t>
            </a:r>
            <a:r>
              <a:rPr lang="cs-CZ" sz="2000" dirty="0">
                <a:cs typeface="Arial" panose="020B0604020202020204" pitchFamily="34" charset="0"/>
              </a:rPr>
              <a:t> Ca(UO</a:t>
            </a:r>
            <a:r>
              <a:rPr lang="cs-CZ" sz="2000" baseline="-25000" dirty="0">
                <a:cs typeface="Arial" panose="020B0604020202020204" pitchFamily="34" charset="0"/>
              </a:rPr>
              <a:t>2</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[SiO</a:t>
            </a:r>
            <a:r>
              <a:rPr lang="cs-CZ" sz="2000" baseline="-25000" dirty="0">
                <a:cs typeface="Arial" panose="020B0604020202020204" pitchFamily="34" charset="0"/>
              </a:rPr>
              <a:t>3</a:t>
            </a:r>
            <a:r>
              <a:rPr lang="cs-CZ" sz="2000" dirty="0">
                <a:cs typeface="Arial" panose="020B0604020202020204" pitchFamily="34" charset="0"/>
              </a:rPr>
              <a:t>(OH)]</a:t>
            </a:r>
            <a:r>
              <a:rPr lang="cs-CZ" sz="2000" baseline="-25000" dirty="0">
                <a:cs typeface="Arial" panose="020B0604020202020204" pitchFamily="34" charset="0"/>
              </a:rPr>
              <a:t>2 </a:t>
            </a:r>
            <a:r>
              <a:rPr lang="cs-CZ" sz="2000" dirty="0">
                <a:cs typeface="Arial" panose="020B0604020202020204" pitchFamily="34" charset="0"/>
              </a:rPr>
              <a:t>· 5 </a:t>
            </a:r>
            <a:r>
              <a:rPr lang="cs-CZ" sz="2000" dirty="0" err="1">
                <a:cs typeface="Arial" panose="020B0604020202020204" pitchFamily="34" charset="0"/>
              </a:rPr>
              <a:t>H</a:t>
            </a:r>
            <a:r>
              <a:rPr lang="cs-CZ" sz="2000" baseline="-25000" dirty="0" err="1">
                <a:cs typeface="Arial" panose="020B0604020202020204" pitchFamily="34" charset="0"/>
              </a:rPr>
              <a:t>2</a:t>
            </a:r>
            <a:r>
              <a:rPr lang="cs-CZ" sz="2000" dirty="0" err="1">
                <a:cs typeface="Arial" panose="020B0604020202020204" pitchFamily="34" charset="0"/>
              </a:rPr>
              <a:t>O</a:t>
            </a:r>
            <a:r>
              <a:rPr lang="cs-CZ" sz="2000" dirty="0">
                <a:cs typeface="Arial" panose="020B0604020202020204" pitchFamily="34" charset="0"/>
              </a:rPr>
              <a:t>, </a:t>
            </a:r>
            <a:r>
              <a:rPr lang="cs-CZ" sz="2000" b="1" dirty="0" err="1">
                <a:cs typeface="Arial" panose="020B0604020202020204" pitchFamily="34" charset="0"/>
              </a:rPr>
              <a:t>ningyoit</a:t>
            </a:r>
            <a:r>
              <a:rPr lang="cs-CZ" sz="2000" dirty="0">
                <a:cs typeface="Arial" panose="020B0604020202020204" pitchFamily="34" charset="0"/>
              </a:rPr>
              <a:t> (</a:t>
            </a:r>
            <a:r>
              <a:rPr lang="cs-CZ" sz="2000" dirty="0" err="1">
                <a:cs typeface="Arial" panose="020B0604020202020204" pitchFamily="34" charset="0"/>
              </a:rPr>
              <a:t>U,Ca</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a:t>
            </a:r>
            <a:r>
              <a:rPr lang="cs-CZ" sz="2000" dirty="0" err="1">
                <a:cs typeface="Arial" panose="020B0604020202020204" pitchFamily="34" charset="0"/>
              </a:rPr>
              <a:t>PO</a:t>
            </a:r>
            <a:r>
              <a:rPr lang="cs-CZ" sz="2000" baseline="-25000" dirty="0" err="1">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 </a:t>
            </a:r>
            <a:r>
              <a:rPr lang="cs-CZ" sz="2000" dirty="0">
                <a:cs typeface="Arial" panose="020B0604020202020204" pitchFamily="34" charset="0"/>
              </a:rPr>
              <a:t>· 1-2 </a:t>
            </a:r>
            <a:r>
              <a:rPr lang="cs-CZ" sz="2000" dirty="0" err="1">
                <a:cs typeface="Arial" panose="020B0604020202020204" pitchFamily="34" charset="0"/>
              </a:rPr>
              <a:t>H</a:t>
            </a:r>
            <a:r>
              <a:rPr lang="cs-CZ" sz="2000" baseline="-25000" dirty="0" err="1">
                <a:cs typeface="Arial" panose="020B0604020202020204" pitchFamily="34" charset="0"/>
              </a:rPr>
              <a:t>2</a:t>
            </a:r>
            <a:r>
              <a:rPr lang="cs-CZ" sz="2000" dirty="0" err="1">
                <a:cs typeface="Arial" panose="020B0604020202020204" pitchFamily="34" charset="0"/>
              </a:rPr>
              <a:t>O</a:t>
            </a:r>
            <a:r>
              <a:rPr lang="cs-CZ" sz="2000" dirty="0">
                <a:cs typeface="Arial" panose="020B0604020202020204" pitchFamily="34" charset="0"/>
              </a:rPr>
              <a:t> a řada dalších minerálů</a:t>
            </a:r>
            <a:r>
              <a:rPr lang="en-US" sz="2000" dirty="0">
                <a:cs typeface="Arial" panose="020B0604020202020204" pitchFamily="34" charset="0"/>
              </a:rPr>
              <a:t>.</a:t>
            </a:r>
          </a:p>
          <a:p>
            <a:pPr algn="just"/>
            <a:endParaRPr lang="cs-CZ" sz="2000" dirty="0"/>
          </a:p>
        </p:txBody>
      </p:sp>
    </p:spTree>
    <p:extLst>
      <p:ext uri="{BB962C8B-B14F-4D97-AF65-F5344CB8AC3E}">
        <p14:creationId xmlns:p14="http://schemas.microsoft.com/office/powerpoint/2010/main" val="39563142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ow Hot Are Your Rocks? Radioactivity in Uranyl-Activated Fluorescent  Minerals">
            <a:extLst>
              <a:ext uri="{FF2B5EF4-FFF2-40B4-BE49-F238E27FC236}">
                <a16:creationId xmlns:a16="http://schemas.microsoft.com/office/drawing/2014/main" id="{DEA303BF-E723-4118-B8CD-5D510EF8B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06" y="265492"/>
            <a:ext cx="8053387" cy="6327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7485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632311"/>
          </a:xfrm>
          <a:prstGeom prst="rect">
            <a:avLst/>
          </a:prstGeom>
        </p:spPr>
        <p:txBody>
          <a:bodyPr wrap="square">
            <a:spAutoFit/>
          </a:bodyPr>
          <a:lstStyle/>
          <a:p>
            <a:pPr algn="just"/>
            <a:r>
              <a:rPr lang="cs-CZ" sz="2000" dirty="0">
                <a:cs typeface="Arial" panose="020B0604020202020204" pitchFamily="34" charset="0"/>
              </a:rPr>
              <a:t>   Výroba kovového uranu se provádí složitým postupem, který spočívá v loužení koncentrátu uranové rudy kyselinou dusičnou. Uran přejde na rozpustný dusičnan uranylu UO</a:t>
            </a:r>
            <a:r>
              <a:rPr lang="cs-CZ" sz="2000" baseline="-25000" dirty="0">
                <a:cs typeface="Arial" panose="020B0604020202020204" pitchFamily="34" charset="0"/>
              </a:rPr>
              <a:t>2</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Z roztoku se pomocí kyseliny sírové vysráží olovo, radium, vanad a další příměsi ve formě nerozpustných síranů, které se odfiltrují.</a:t>
            </a:r>
          </a:p>
          <a:p>
            <a:pPr algn="just"/>
            <a:r>
              <a:rPr lang="cs-CZ" sz="2000" dirty="0">
                <a:cs typeface="Arial" panose="020B0604020202020204" pitchFamily="34" charset="0"/>
              </a:rPr>
              <a:t>   Filtrát se podrobí extrakci éterem, po odpaření rozpouštědla se čistý dusičnan opět rozpustí ve vodě a oxiduje se peroxidem vodíku na hydratovaný oxid uranový UO</a:t>
            </a:r>
            <a:r>
              <a:rPr lang="cs-CZ" sz="2000" baseline="-25000" dirty="0">
                <a:cs typeface="Arial" panose="020B0604020202020204" pitchFamily="34" charset="0"/>
              </a:rPr>
              <a:t>3</a:t>
            </a:r>
            <a:r>
              <a:rPr lang="cs-CZ" sz="2000" dirty="0">
                <a:cs typeface="Arial" panose="020B0604020202020204" pitchFamily="34" charset="0"/>
              </a:rPr>
              <a:t>·2H</a:t>
            </a:r>
            <a:r>
              <a:rPr lang="cs-CZ" sz="2000" baseline="-25000" dirty="0">
                <a:cs typeface="Arial" panose="020B0604020202020204" pitchFamily="34" charset="0"/>
              </a:rPr>
              <a:t>2</a:t>
            </a:r>
            <a:r>
              <a:rPr lang="cs-CZ" sz="2000" dirty="0">
                <a:cs typeface="Arial" panose="020B0604020202020204" pitchFamily="34" charset="0"/>
              </a:rPr>
              <a:t>O, který se zahřáním převede na bezvodý oxid UO</a:t>
            </a:r>
            <a:r>
              <a:rPr lang="cs-CZ" sz="2000" baseline="-25000" dirty="0">
                <a:cs typeface="Arial" panose="020B0604020202020204" pitchFamily="34" charset="0"/>
              </a:rPr>
              <a:t>3</a:t>
            </a:r>
            <a:r>
              <a:rPr lang="cs-CZ" sz="2000" dirty="0">
                <a:cs typeface="Arial" panose="020B0604020202020204" pitchFamily="34" charset="0"/>
              </a:rPr>
              <a:t>. Oxid uranový se působením fluorovodíku nebo fluoridu amonného převede na fluorid uraničitý UF</a:t>
            </a:r>
            <a:r>
              <a:rPr lang="cs-CZ" sz="2000" baseline="-25000" dirty="0">
                <a:cs typeface="Arial" panose="020B0604020202020204" pitchFamily="34" charset="0"/>
              </a:rPr>
              <a:t>4</a:t>
            </a:r>
            <a:r>
              <a:rPr lang="cs-CZ" sz="2000" dirty="0">
                <a:cs typeface="Arial" panose="020B0604020202020204" pitchFamily="34" charset="0"/>
              </a:rPr>
              <a:t>, který se posléze redukuje vápníkem na kovový uran.</a:t>
            </a:r>
          </a:p>
          <a:p>
            <a:pPr algn="just"/>
            <a:r>
              <a:rPr lang="en-US" sz="2000" dirty="0">
                <a:cs typeface="Arial" panose="020B0604020202020204" pitchFamily="34" charset="0"/>
              </a:rPr>
              <a:t>   </a:t>
            </a:r>
            <a:r>
              <a:rPr lang="cs-CZ" sz="2000" dirty="0">
                <a:cs typeface="Arial" panose="020B0604020202020204" pitchFamily="34" charset="0"/>
              </a:rPr>
              <a:t>Některé technologie využívají redukci oxidu uranového vodíkem nebo hliníkem, s vynecháním mezistupně převodu oxidu uranového na fluorid uraničitý. Pro laboratorní použití se čistý kovový uran připravuje redukcí UF</a:t>
            </a:r>
            <a:r>
              <a:rPr lang="cs-CZ" sz="2000" baseline="-25000" dirty="0">
                <a:cs typeface="Arial" panose="020B0604020202020204" pitchFamily="34" charset="0"/>
              </a:rPr>
              <a:t>4</a:t>
            </a:r>
            <a:r>
              <a:rPr lang="cs-CZ" sz="2000" dirty="0">
                <a:cs typeface="Arial" panose="020B0604020202020204" pitchFamily="34" charset="0"/>
              </a:rPr>
              <a:t> hořčíkem.</a:t>
            </a:r>
          </a:p>
          <a:p>
            <a:pPr algn="just"/>
            <a:endParaRPr lang="en-US" sz="2000" dirty="0">
              <a:cs typeface="Arial" panose="020B0604020202020204" pitchFamily="34" charset="0"/>
            </a:endParaRPr>
          </a:p>
          <a:p>
            <a:pPr algn="just"/>
            <a:r>
              <a:rPr lang="cs-CZ" sz="2000" baseline="30000" dirty="0">
                <a:cs typeface="Arial" panose="020B0604020202020204" pitchFamily="34" charset="0"/>
              </a:rPr>
              <a:t>235</a:t>
            </a:r>
            <a:r>
              <a:rPr lang="cs-CZ" sz="2000" dirty="0">
                <a:cs typeface="Arial" panose="020B0604020202020204" pitchFamily="34" charset="0"/>
              </a:rPr>
              <a:t>U byl v minulosti důležitou </a:t>
            </a:r>
            <a:r>
              <a:rPr lang="cs-CZ" sz="2000" u="sng" dirty="0">
                <a:cs typeface="Arial" panose="020B0604020202020204" pitchFamily="34" charset="0"/>
              </a:rPr>
              <a:t>surovinou pro výrobu nukleárních zbraní</a:t>
            </a:r>
            <a:r>
              <a:rPr lang="cs-CZ" sz="2000" dirty="0">
                <a:cs typeface="Arial" panose="020B0604020202020204" pitchFamily="34" charset="0"/>
              </a:rPr>
              <a:t>. Při vývoji prvních sovětských jaderných bomb sehrála podstatnou úlohu těžba uranu v Jáchymově v Krušných horách.</a:t>
            </a:r>
          </a:p>
          <a:p>
            <a:pPr algn="just"/>
            <a:endParaRPr lang="cs-CZ" sz="2000" dirty="0">
              <a:cs typeface="Arial" panose="020B0604020202020204" pitchFamily="34" charset="0"/>
            </a:endParaRP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36861264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91600" cy="6124754"/>
          </a:xfrm>
          <a:prstGeom prst="rect">
            <a:avLst/>
          </a:prstGeom>
        </p:spPr>
        <p:txBody>
          <a:bodyPr wrap="square">
            <a:spAutoFit/>
          </a:bodyPr>
          <a:lstStyle/>
          <a:p>
            <a:pPr algn="ctr"/>
            <a:r>
              <a:rPr lang="cs-CZ" sz="2400" b="1" dirty="0">
                <a:cs typeface="Arial" panose="020B0604020202020204" pitchFamily="34" charset="0"/>
              </a:rPr>
              <a:t>Obohacený uran</a:t>
            </a:r>
            <a:r>
              <a:rPr lang="cs-CZ" sz="2400" dirty="0">
                <a:cs typeface="Arial" panose="020B0604020202020204" pitchFamily="34" charset="0"/>
              </a:rPr>
              <a:t> </a:t>
            </a:r>
            <a:endParaRPr lang="en-US" sz="2400" dirty="0">
              <a:cs typeface="Arial" panose="020B0604020202020204" pitchFamily="34" charset="0"/>
            </a:endParaRPr>
          </a:p>
          <a:p>
            <a:pPr algn="just"/>
            <a:endParaRPr lang="cs-CZ" sz="2000" dirty="0">
              <a:cs typeface="Arial" panose="020B0604020202020204" pitchFamily="34" charset="0"/>
            </a:endParaRPr>
          </a:p>
          <a:p>
            <a:pPr algn="just"/>
            <a:r>
              <a:rPr lang="en-US" sz="2000" dirty="0">
                <a:cs typeface="Arial" panose="020B0604020202020204" pitchFamily="34" charset="0"/>
              </a:rPr>
              <a:t>= </a:t>
            </a:r>
            <a:r>
              <a:rPr lang="cs-CZ" sz="2000" dirty="0">
                <a:cs typeface="Arial" panose="020B0604020202020204" pitchFamily="34" charset="0"/>
              </a:rPr>
              <a:t>uran, ve kterém byl </a:t>
            </a:r>
            <a:r>
              <a:rPr lang="cs-CZ" sz="2000" u="sng" dirty="0">
                <a:cs typeface="Arial" panose="020B0604020202020204" pitchFamily="34" charset="0"/>
              </a:rPr>
              <a:t>zvýšen podíl izotopu </a:t>
            </a:r>
            <a:r>
              <a:rPr lang="cs-CZ" sz="2000" u="sng" baseline="30000" dirty="0">
                <a:cs typeface="Arial" panose="020B0604020202020204" pitchFamily="34" charset="0"/>
              </a:rPr>
              <a:t>235</a:t>
            </a:r>
            <a:r>
              <a:rPr lang="cs-CZ" sz="2000" u="sng" dirty="0">
                <a:cs typeface="Arial" panose="020B0604020202020204" pitchFamily="34" charset="0"/>
              </a:rPr>
              <a:t>U </a:t>
            </a:r>
            <a:r>
              <a:rPr lang="cs-CZ" sz="2000" dirty="0">
                <a:cs typeface="Arial" panose="020B0604020202020204" pitchFamily="34" charset="0"/>
              </a:rPr>
              <a:t>nad jeho přirozený podíl 0</a:t>
            </a:r>
            <a:r>
              <a:rPr lang="en-US" sz="2000" dirty="0">
                <a:cs typeface="Arial" panose="020B0604020202020204" pitchFamily="34" charset="0"/>
              </a:rPr>
              <a:t>.</a:t>
            </a:r>
            <a:r>
              <a:rPr lang="cs-CZ" sz="2000" dirty="0">
                <a:cs typeface="Arial" panose="020B0604020202020204" pitchFamily="34" charset="0"/>
              </a:rPr>
              <a:t>71 %. </a:t>
            </a:r>
            <a:endParaRPr lang="en-US" sz="2000" dirty="0">
              <a:cs typeface="Arial" panose="020B0604020202020204" pitchFamily="34" charset="0"/>
            </a:endParaRPr>
          </a:p>
          <a:p>
            <a:pPr algn="just"/>
            <a:endParaRPr lang="cs-CZ" sz="2000" dirty="0">
              <a:cs typeface="Arial" panose="020B0604020202020204" pitchFamily="34" charset="0"/>
            </a:endParaRPr>
          </a:p>
          <a:p>
            <a:pPr algn="just"/>
            <a:r>
              <a:rPr lang="en-US" sz="2000" dirty="0">
                <a:cs typeface="Arial" panose="020B0604020202020204" pitchFamily="34" charset="0"/>
              </a:rPr>
              <a:t> </a:t>
            </a:r>
            <a:r>
              <a:rPr lang="cs-CZ" sz="2000" dirty="0">
                <a:cs typeface="Arial" panose="020B0604020202020204" pitchFamily="34" charset="0"/>
              </a:rPr>
              <a:t>  </a:t>
            </a:r>
            <a:r>
              <a:rPr lang="cs-CZ" sz="2000" i="1" u="sng" dirty="0">
                <a:cs typeface="Arial" panose="020B0604020202020204" pitchFamily="34" charset="0"/>
              </a:rPr>
              <a:t>Mírně obohacený uran </a:t>
            </a:r>
            <a:r>
              <a:rPr lang="cs-CZ" sz="2000" dirty="0">
                <a:cs typeface="Arial" panose="020B0604020202020204" pitchFamily="34" charset="0"/>
              </a:rPr>
              <a:t>s podílem izotopu 235 obvykle 3–5 % se využívá jako </a:t>
            </a:r>
            <a:r>
              <a:rPr lang="cs-CZ" sz="2000" u="sng" dirty="0">
                <a:cs typeface="Arial" panose="020B0604020202020204" pitchFamily="34" charset="0"/>
              </a:rPr>
              <a:t>palivo ve většině jaderných elektráren</a:t>
            </a:r>
            <a:r>
              <a:rPr lang="en-US" sz="2000" dirty="0">
                <a:cs typeface="Arial" panose="020B0604020202020204" pitchFamily="34" charset="0"/>
              </a:rPr>
              <a:t>.</a:t>
            </a:r>
            <a:r>
              <a:rPr lang="cs-CZ" sz="2000" dirty="0">
                <a:cs typeface="Arial" panose="020B0604020202020204" pitchFamily="34" charset="0"/>
              </a:rPr>
              <a:t> </a:t>
            </a:r>
            <a:endParaRPr lang="en-US" sz="2000" dirty="0">
              <a:cs typeface="Arial" panose="020B0604020202020204" pitchFamily="34" charset="0"/>
            </a:endParaRPr>
          </a:p>
          <a:p>
            <a:pPr algn="just"/>
            <a:r>
              <a:rPr lang="en-US" sz="800" b="1" dirty="0">
                <a:cs typeface="Arial" panose="020B0604020202020204" pitchFamily="34" charset="0"/>
              </a:rPr>
              <a:t>  </a:t>
            </a:r>
            <a:endParaRPr lang="cs-CZ" sz="800" b="1" dirty="0">
              <a:cs typeface="Arial" panose="020B0604020202020204" pitchFamily="34" charset="0"/>
            </a:endParaRPr>
          </a:p>
          <a:p>
            <a:pPr algn="just"/>
            <a:r>
              <a:rPr lang="cs-CZ" sz="2000" b="1" i="1" dirty="0">
                <a:cs typeface="Arial" panose="020B0604020202020204" pitchFamily="34" charset="0"/>
              </a:rPr>
              <a:t>  </a:t>
            </a:r>
            <a:r>
              <a:rPr lang="cs-CZ" sz="2000" i="1" u="sng" dirty="0">
                <a:cs typeface="Arial" panose="020B0604020202020204" pitchFamily="34" charset="0"/>
              </a:rPr>
              <a:t>Vysoce obohacený uran</a:t>
            </a:r>
            <a:r>
              <a:rPr lang="cs-CZ" sz="2000" i="1" dirty="0">
                <a:cs typeface="Arial" panose="020B0604020202020204" pitchFamily="34" charset="0"/>
              </a:rPr>
              <a:t> </a:t>
            </a:r>
            <a:r>
              <a:rPr lang="cs-CZ" sz="2000" dirty="0">
                <a:cs typeface="Arial" panose="020B0604020202020204" pitchFamily="34" charset="0"/>
              </a:rPr>
              <a:t>(nad 85 %) má zejména vojenské využití pro </a:t>
            </a:r>
            <a:r>
              <a:rPr lang="cs-CZ" sz="2000" u="sng" dirty="0">
                <a:cs typeface="Arial" panose="020B0604020202020204" pitchFamily="34" charset="0"/>
              </a:rPr>
              <a:t>konstrukci jaderných zbraní</a:t>
            </a:r>
            <a:r>
              <a:rPr lang="cs-CZ" sz="2000" dirty="0">
                <a:cs typeface="Arial" panose="020B0604020202020204" pitchFamily="34" charset="0"/>
              </a:rPr>
              <a:t>. </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en-US" sz="2000" b="1" dirty="0" err="1">
                <a:cs typeface="Arial" panose="020B0604020202020204" pitchFamily="34" charset="0"/>
              </a:rPr>
              <a:t>Difu</a:t>
            </a:r>
            <a:r>
              <a:rPr lang="cs-CZ" sz="2000" b="1" dirty="0">
                <a:cs typeface="Arial" panose="020B0604020202020204" pitchFamily="34" charset="0"/>
              </a:rPr>
              <a:t>zní</a:t>
            </a:r>
            <a:r>
              <a:rPr lang="en-US" sz="2000" b="1" dirty="0">
                <a:cs typeface="Arial" panose="020B0604020202020204" pitchFamily="34" charset="0"/>
              </a:rPr>
              <a:t> </a:t>
            </a:r>
            <a:r>
              <a:rPr lang="en-US" sz="2000" b="1" dirty="0" err="1">
                <a:cs typeface="Arial" panose="020B0604020202020204" pitchFamily="34" charset="0"/>
              </a:rPr>
              <a:t>postup</a:t>
            </a:r>
            <a:r>
              <a:rPr lang="en-US" sz="2000" dirty="0">
                <a:cs typeface="Arial" panose="020B0604020202020204" pitchFamily="34" charset="0"/>
              </a:rPr>
              <a:t> </a:t>
            </a:r>
            <a:r>
              <a:rPr lang="cs-CZ" sz="2000" dirty="0">
                <a:cs typeface="Arial" panose="020B0604020202020204" pitchFamily="34" charset="0"/>
              </a:rPr>
              <a:t>využívá rozdílných difuzních koeficientů </a:t>
            </a:r>
            <a:r>
              <a:rPr lang="cs-CZ" sz="2000" u="sng" dirty="0">
                <a:cs typeface="Arial" panose="020B0604020202020204" pitchFamily="34" charset="0"/>
              </a:rPr>
              <a:t>plynného UF</a:t>
            </a:r>
            <a:r>
              <a:rPr lang="cs-CZ" sz="2000" u="sng" baseline="-25000" dirty="0">
                <a:cs typeface="Arial" panose="020B0604020202020204" pitchFamily="34" charset="0"/>
              </a:rPr>
              <a:t>6</a:t>
            </a:r>
            <a:r>
              <a:rPr lang="cs-CZ" sz="2000" dirty="0">
                <a:cs typeface="Arial" panose="020B0604020202020204" pitchFamily="34" charset="0"/>
              </a:rPr>
              <a:t>. V případě oddělování </a:t>
            </a:r>
            <a:r>
              <a:rPr lang="cs-CZ" sz="2000" baseline="30000" dirty="0">
                <a:cs typeface="Arial" panose="020B0604020202020204" pitchFamily="34" charset="0"/>
              </a:rPr>
              <a:t>238</a:t>
            </a:r>
            <a:r>
              <a:rPr lang="cs-CZ" sz="2000" dirty="0">
                <a:cs typeface="Arial" panose="020B0604020202020204" pitchFamily="34" charset="0"/>
              </a:rPr>
              <a:t>U a </a:t>
            </a:r>
            <a:r>
              <a:rPr lang="cs-CZ" sz="2000" baseline="30000" dirty="0">
                <a:cs typeface="Arial" panose="020B0604020202020204" pitchFamily="34" charset="0"/>
              </a:rPr>
              <a:t>235</a:t>
            </a:r>
            <a:r>
              <a:rPr lang="cs-CZ" sz="2000" dirty="0">
                <a:cs typeface="Arial" panose="020B0604020202020204" pitchFamily="34" charset="0"/>
              </a:rPr>
              <a:t>U je rozdíl hmotností velmi malý a pro dosažení vysokého stupně separace je třeba tento postup opakovat až několika tisícinásobně.</a:t>
            </a:r>
          </a:p>
          <a:p>
            <a:pPr algn="just"/>
            <a:endParaRPr lang="cs-CZ" sz="800" dirty="0">
              <a:cs typeface="Arial" panose="020B0604020202020204" pitchFamily="34" charset="0"/>
            </a:endParaRPr>
          </a:p>
          <a:p>
            <a:pPr algn="just"/>
            <a:r>
              <a:rPr lang="cs-CZ" sz="2000" b="1" dirty="0">
                <a:cs typeface="Arial" panose="020B0604020202020204" pitchFamily="34" charset="0"/>
              </a:rPr>
              <a:t>Centrifugální separace </a:t>
            </a:r>
            <a:r>
              <a:rPr lang="cs-CZ" sz="2000" dirty="0">
                <a:cs typeface="Arial" panose="020B0604020202020204" pitchFamily="34" charset="0"/>
              </a:rPr>
              <a:t>je dnes hlavním průmyslovým postupem obohacování uranu. V centrifuze o vysokých otáčkách dochází k dělení molekul podle jejich hmotnosti na základě rozdílného momentu hybnosti pohybujících se molekul </a:t>
            </a:r>
            <a:r>
              <a:rPr lang="cs-CZ" sz="2000" u="sng" dirty="0">
                <a:cs typeface="Arial" panose="020B0604020202020204" pitchFamily="34" charset="0"/>
              </a:rPr>
              <a:t>plynného UF</a:t>
            </a:r>
            <a:r>
              <a:rPr lang="cs-CZ" sz="2000" u="sng" baseline="-25000" dirty="0">
                <a:cs typeface="Arial" panose="020B0604020202020204" pitchFamily="34" charset="0"/>
              </a:rPr>
              <a:t>6</a:t>
            </a:r>
            <a:r>
              <a:rPr lang="cs-CZ" sz="2000" dirty="0">
                <a:cs typeface="Arial" panose="020B0604020202020204" pitchFamily="34" charset="0"/>
              </a:rPr>
              <a:t>. Pro výrobu kvalitního štěpného materiálu je stále nezbytné použití kaskád odstředivek v řádu několika stovek až tisíc kusů.</a:t>
            </a:r>
            <a:endParaRPr lang="en-US" sz="2000" dirty="0">
              <a:cs typeface="Arial" panose="020B0604020202020204" pitchFamily="34" charset="0"/>
            </a:endParaRPr>
          </a:p>
          <a:p>
            <a:pPr algn="just"/>
            <a:endParaRPr lang="en-US" sz="2000" dirty="0">
              <a:cs typeface="Arial" panose="020B0604020202020204" pitchFamily="34" charset="0"/>
            </a:endParaRPr>
          </a:p>
        </p:txBody>
      </p:sp>
    </p:spTree>
    <p:extLst>
      <p:ext uri="{BB962C8B-B14F-4D97-AF65-F5344CB8AC3E}">
        <p14:creationId xmlns:p14="http://schemas.microsoft.com/office/powerpoint/2010/main" val="421432705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76200"/>
            <a:ext cx="8915400" cy="5416868"/>
          </a:xfrm>
          <a:prstGeom prst="rect">
            <a:avLst/>
          </a:prstGeom>
        </p:spPr>
        <p:txBody>
          <a:bodyPr wrap="square">
            <a:spAutoFit/>
          </a:bodyPr>
          <a:lstStyle/>
          <a:p>
            <a:pPr algn="ctr"/>
            <a:r>
              <a:rPr lang="cs-CZ" sz="2000" b="1" dirty="0">
                <a:cs typeface="Arial" panose="020B0604020202020204" pitchFamily="34" charset="0"/>
              </a:rPr>
              <a:t>Ochuzený uran</a:t>
            </a:r>
            <a:r>
              <a:rPr lang="cs-CZ" sz="2000" dirty="0">
                <a:cs typeface="Arial" panose="020B0604020202020204" pitchFamily="34" charset="0"/>
              </a:rPr>
              <a:t> (</a:t>
            </a:r>
            <a:r>
              <a:rPr lang="cs-CZ" sz="2000" i="1" dirty="0" err="1">
                <a:cs typeface="Arial" panose="020B0604020202020204" pitchFamily="34" charset="0"/>
              </a:rPr>
              <a:t>depleted</a:t>
            </a:r>
            <a:r>
              <a:rPr lang="cs-CZ" sz="2000" i="1" dirty="0">
                <a:cs typeface="Arial" panose="020B0604020202020204" pitchFamily="34" charset="0"/>
              </a:rPr>
              <a:t> uranium – DU</a:t>
            </a:r>
            <a:r>
              <a:rPr lang="cs-CZ" sz="2000" dirty="0">
                <a:cs typeface="Arial" panose="020B0604020202020204" pitchFamily="34" charset="0"/>
              </a:rPr>
              <a:t>)</a:t>
            </a:r>
          </a:p>
          <a:p>
            <a:pPr algn="just"/>
            <a:endParaRPr lang="cs-CZ" sz="1000" dirty="0">
              <a:cs typeface="Arial" panose="020B0604020202020204" pitchFamily="34" charset="0"/>
            </a:endParaRPr>
          </a:p>
          <a:p>
            <a:pPr algn="just"/>
            <a:r>
              <a:rPr lang="cs-CZ" sz="2000" dirty="0">
                <a:cs typeface="Arial" panose="020B0604020202020204" pitchFamily="34" charset="0"/>
              </a:rPr>
              <a:t>= odpadní produkt v procesu obohacování přírodního uranu, s obsahem radioaktivního izotopu </a:t>
            </a:r>
            <a:r>
              <a:rPr lang="cs-CZ" sz="2000" baseline="30000" dirty="0">
                <a:cs typeface="Arial" panose="020B0604020202020204" pitchFamily="34" charset="0"/>
              </a:rPr>
              <a:t>235</a:t>
            </a:r>
            <a:r>
              <a:rPr lang="cs-CZ" sz="2000" dirty="0">
                <a:cs typeface="Arial" panose="020B0604020202020204" pitchFamily="34" charset="0"/>
              </a:rPr>
              <a:t>U v množství 0,23 %. Přídomek „ochuzený“ získal proto, že byl oproti přírodnímu uranu s podílem 0,7 % </a:t>
            </a:r>
            <a:r>
              <a:rPr lang="cs-CZ" sz="2000" baseline="30000" dirty="0">
                <a:cs typeface="Arial" panose="020B0604020202020204" pitchFamily="34" charset="0"/>
              </a:rPr>
              <a:t>235</a:t>
            </a:r>
            <a:r>
              <a:rPr lang="cs-CZ" sz="2000" dirty="0">
                <a:cs typeface="Arial" panose="020B0604020202020204" pitchFamily="34" charset="0"/>
              </a:rPr>
              <a:t>U zbaven podstatné části tohoto izotopu ve prospěch obohaceného uranu. </a:t>
            </a:r>
          </a:p>
          <a:p>
            <a:pPr algn="just"/>
            <a:r>
              <a:rPr lang="cs-CZ" sz="2000" dirty="0">
                <a:cs typeface="Arial" panose="020B0604020202020204" pitchFamily="34" charset="0"/>
              </a:rPr>
              <a:t>    Ochuzený uran má hustotu 19,07 g.cm</a:t>
            </a:r>
            <a:r>
              <a:rPr lang="cs-CZ" sz="2000" baseline="30000" dirty="0">
                <a:cs typeface="Arial" panose="020B0604020202020204" pitchFamily="34" charset="0"/>
              </a:rPr>
              <a:t>-3</a:t>
            </a:r>
            <a:r>
              <a:rPr lang="cs-CZ" sz="2000" dirty="0">
                <a:cs typeface="Arial" panose="020B0604020202020204" pitchFamily="34" charset="0"/>
              </a:rPr>
              <a:t> (1,7krát větší hustota než olovo). V práškové formě se ochuzený uran spontánně odpařuje při teplotě 600–700 °C. </a:t>
            </a:r>
          </a:p>
          <a:p>
            <a:pPr algn="just"/>
            <a:r>
              <a:rPr lang="cs-CZ" sz="2000" dirty="0">
                <a:cs typeface="Arial" panose="020B0604020202020204" pitchFamily="34" charset="0"/>
              </a:rPr>
              <a:t>   Vedle wolframu se ochuzený uran využívá pro </a:t>
            </a:r>
            <a:r>
              <a:rPr lang="cs-CZ" sz="2000" b="1" dirty="0">
                <a:cs typeface="Arial" panose="020B0604020202020204" pitchFamily="34" charset="0"/>
              </a:rPr>
              <a:t>výrobu protipancéřových projektilů</a:t>
            </a:r>
            <a:r>
              <a:rPr lang="cs-CZ" sz="2000" dirty="0">
                <a:cs typeface="Arial" panose="020B0604020202020204" pitchFamily="34" charset="0"/>
              </a:rPr>
              <a:t>, v některých amerických tancích (např. M1 </a:t>
            </a:r>
            <a:r>
              <a:rPr lang="cs-CZ" sz="2000" dirty="0" err="1">
                <a:cs typeface="Arial" panose="020B0604020202020204" pitchFamily="34" charset="0"/>
              </a:rPr>
              <a:t>Abrams</a:t>
            </a:r>
            <a:r>
              <a:rPr lang="cs-CZ" sz="2000" dirty="0">
                <a:cs typeface="Arial" panose="020B0604020202020204" pitchFamily="34" charset="0"/>
              </a:rPr>
              <a:t>) je používán jako součást pancíře. Na rozdíl od wolframu či jiných jeho alternativ je získávání ochuzeného uranu poměrně levné a tento materiál je dostupný ve velkých množstvích. </a:t>
            </a:r>
          </a:p>
          <a:p>
            <a:pPr algn="just"/>
            <a:endParaRPr lang="cs-CZ" sz="1000" dirty="0">
              <a:cs typeface="Arial" panose="020B0604020202020204" pitchFamily="34" charset="0"/>
            </a:endParaRPr>
          </a:p>
          <a:p>
            <a:pPr algn="just"/>
            <a:r>
              <a:rPr lang="cs-CZ" dirty="0">
                <a:cs typeface="Arial" panose="020B0604020202020204" pitchFamily="34" charset="0"/>
              </a:rPr>
              <a:t>Přes poměrně nízkou radioaktivitu </a:t>
            </a:r>
            <a:r>
              <a:rPr lang="cs-CZ" baseline="30000" dirty="0">
                <a:cs typeface="Arial" panose="020B0604020202020204" pitchFamily="34" charset="0"/>
              </a:rPr>
              <a:t>238</a:t>
            </a:r>
            <a:r>
              <a:rPr lang="cs-CZ" dirty="0">
                <a:cs typeface="Arial" panose="020B0604020202020204" pitchFamily="34" charset="0"/>
              </a:rPr>
              <a:t>U však přesto dochází k slabému radioaktivnímu zamoření, míra jeho neškodnosti nebo škodlivosti není dosud dořešena. </a:t>
            </a:r>
          </a:p>
          <a:p>
            <a:pPr algn="just"/>
            <a:endParaRPr lang="cs-CZ" sz="1000" dirty="0">
              <a:cs typeface="Arial" panose="020B0604020202020204" pitchFamily="34" charset="0"/>
            </a:endParaRPr>
          </a:p>
          <a:p>
            <a:pPr algn="just"/>
            <a:r>
              <a:rPr lang="cs-CZ" sz="2000" dirty="0">
                <a:cs typeface="Arial" panose="020B0604020202020204" pitchFamily="34" charset="0"/>
              </a:rPr>
              <a:t>DU používá často i na vyvážení v </a:t>
            </a:r>
            <a:r>
              <a:rPr lang="cs-CZ" sz="2000" b="1" dirty="0">
                <a:cs typeface="Arial" panose="020B0604020202020204" pitchFamily="34" charset="0"/>
              </a:rPr>
              <a:t>leteckém průmyslu </a:t>
            </a:r>
            <a:r>
              <a:rPr lang="cs-CZ" sz="2000" dirty="0">
                <a:cs typeface="Arial" panose="020B0604020202020204" pitchFamily="34" charset="0"/>
              </a:rPr>
              <a:t>a jako vhodná ochrana před rentgenovým zářením v </a:t>
            </a:r>
            <a:r>
              <a:rPr lang="cs-CZ" sz="2000" b="1" dirty="0">
                <a:cs typeface="Arial" panose="020B0604020202020204" pitchFamily="34" charset="0"/>
              </a:rPr>
              <a:t>nemocnicích</a:t>
            </a:r>
            <a:r>
              <a:rPr lang="cs-CZ" sz="2000" dirty="0">
                <a:cs typeface="Arial" panose="020B0604020202020204" pitchFamily="34" charset="0"/>
              </a:rPr>
              <a:t>, </a:t>
            </a:r>
            <a:r>
              <a:rPr lang="en-US" sz="2000" dirty="0" err="1">
                <a:cs typeface="Arial" panose="020B0604020202020204" pitchFamily="34" charset="0"/>
              </a:rPr>
              <a:t>nebo</a:t>
            </a:r>
            <a:r>
              <a:rPr lang="cs-CZ" sz="2000" dirty="0">
                <a:cs typeface="Arial" panose="020B0604020202020204" pitchFamily="34" charset="0"/>
              </a:rPr>
              <a:t> na výrobu kontejnerů k </a:t>
            </a:r>
            <a:r>
              <a:rPr lang="cs-CZ" sz="2000" b="1" dirty="0">
                <a:cs typeface="Arial" panose="020B0604020202020204" pitchFamily="34" charset="0"/>
              </a:rPr>
              <a:t>transportu radioaktivních zdrojů</a:t>
            </a:r>
            <a:r>
              <a:rPr lang="cs-CZ" sz="2000" dirty="0">
                <a:cs typeface="Arial" panose="020B0604020202020204" pitchFamily="34" charset="0"/>
              </a:rPr>
              <a:t>. </a:t>
            </a:r>
          </a:p>
        </p:txBody>
      </p:sp>
    </p:spTree>
    <p:extLst>
      <p:ext uri="{BB962C8B-B14F-4D97-AF65-F5344CB8AC3E}">
        <p14:creationId xmlns:p14="http://schemas.microsoft.com/office/powerpoint/2010/main" val="11247571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228600"/>
            <a:ext cx="8610600" cy="6247864"/>
          </a:xfrm>
          <a:prstGeom prst="rect">
            <a:avLst/>
          </a:prstGeom>
        </p:spPr>
        <p:txBody>
          <a:bodyPr wrap="square">
            <a:spAutoFit/>
          </a:bodyPr>
          <a:lstStyle/>
          <a:p>
            <a:pPr algn="just"/>
            <a:r>
              <a:rPr lang="cs-CZ" sz="2000" b="1" dirty="0" err="1">
                <a:cs typeface="Arial" panose="020B0604020202020204" pitchFamily="34" charset="0"/>
              </a:rPr>
              <a:t>Hexahydrát</a:t>
            </a:r>
            <a:r>
              <a:rPr lang="cs-CZ" sz="2000" b="1" dirty="0">
                <a:cs typeface="Arial" panose="020B0604020202020204" pitchFamily="34" charset="0"/>
              </a:rPr>
              <a:t> </a:t>
            </a:r>
            <a:r>
              <a:rPr lang="cs-CZ" sz="2000" b="1" dirty="0" err="1">
                <a:cs typeface="Arial" panose="020B0604020202020204" pitchFamily="34" charset="0"/>
              </a:rPr>
              <a:t>diurananu</a:t>
            </a:r>
            <a:r>
              <a:rPr lang="cs-CZ" sz="2000" b="1" dirty="0">
                <a:cs typeface="Arial" panose="020B0604020202020204" pitchFamily="34" charset="0"/>
              </a:rPr>
              <a:t> sodného </a:t>
            </a:r>
            <a:r>
              <a:rPr lang="cs-CZ" sz="2000" dirty="0">
                <a:cs typeface="Arial" panose="020B0604020202020204" pitchFamily="34" charset="0"/>
              </a:rPr>
              <a:t>(Na</a:t>
            </a:r>
            <a:r>
              <a:rPr lang="cs-CZ" sz="2000" baseline="-25000" dirty="0">
                <a:cs typeface="Arial" panose="020B0604020202020204" pitchFamily="34" charset="0"/>
              </a:rPr>
              <a:t>2</a:t>
            </a:r>
            <a:r>
              <a:rPr lang="cs-CZ" sz="2000" dirty="0">
                <a:cs typeface="Arial" panose="020B0604020202020204" pitchFamily="34" charset="0"/>
              </a:rPr>
              <a:t>U</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7</a:t>
            </a:r>
            <a:r>
              <a:rPr lang="cs-CZ" sz="2000" dirty="0">
                <a:cs typeface="Arial" panose="020B0604020202020204" pitchFamily="34" charset="0"/>
              </a:rPr>
              <a:t>.6H</a:t>
            </a:r>
            <a:r>
              <a:rPr lang="cs-CZ" sz="2000" baseline="-25000" dirty="0">
                <a:cs typeface="Arial" panose="020B0604020202020204" pitchFamily="34" charset="0"/>
              </a:rPr>
              <a:t>2</a:t>
            </a:r>
            <a:r>
              <a:rPr lang="cs-CZ" sz="2000" dirty="0">
                <a:cs typeface="Arial" panose="020B0604020202020204" pitchFamily="34" charset="0"/>
              </a:rPr>
              <a:t>O) a </a:t>
            </a:r>
            <a:r>
              <a:rPr lang="cs-CZ" sz="2000" b="1" dirty="0" err="1">
                <a:cs typeface="Arial" panose="020B0604020202020204" pitchFamily="34" charset="0"/>
              </a:rPr>
              <a:t>hexahydrát</a:t>
            </a:r>
            <a:r>
              <a:rPr lang="cs-CZ" sz="2000" b="1" dirty="0">
                <a:cs typeface="Arial" panose="020B0604020202020204" pitchFamily="34" charset="0"/>
              </a:rPr>
              <a:t> </a:t>
            </a:r>
            <a:r>
              <a:rPr lang="cs-CZ" sz="2000" b="1" dirty="0" err="1">
                <a:cs typeface="Arial" panose="020B0604020202020204" pitchFamily="34" charset="0"/>
              </a:rPr>
              <a:t>diurananu</a:t>
            </a:r>
            <a:r>
              <a:rPr lang="cs-CZ" sz="2000" b="1" dirty="0">
                <a:cs typeface="Arial" panose="020B0604020202020204" pitchFamily="34" charset="0"/>
              </a:rPr>
              <a:t> draselného </a:t>
            </a:r>
            <a:r>
              <a:rPr lang="cs-CZ" sz="2000" dirty="0">
                <a:cs typeface="Arial" panose="020B0604020202020204" pitchFamily="34" charset="0"/>
              </a:rPr>
              <a:t>(K</a:t>
            </a:r>
            <a:r>
              <a:rPr lang="cs-CZ" sz="2000" baseline="-25000" dirty="0">
                <a:cs typeface="Arial" panose="020B0604020202020204" pitchFamily="34" charset="0"/>
              </a:rPr>
              <a:t>2</a:t>
            </a:r>
            <a:r>
              <a:rPr lang="cs-CZ" sz="2000" dirty="0">
                <a:cs typeface="Arial" panose="020B0604020202020204" pitchFamily="34" charset="0"/>
              </a:rPr>
              <a:t>U</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7</a:t>
            </a:r>
            <a:r>
              <a:rPr lang="cs-CZ" sz="2000" dirty="0">
                <a:cs typeface="Arial" panose="020B0604020202020204" pitchFamily="34" charset="0"/>
              </a:rPr>
              <a:t>.6H</a:t>
            </a:r>
            <a:r>
              <a:rPr lang="cs-CZ" sz="2000" baseline="-25000" dirty="0">
                <a:cs typeface="Arial" panose="020B0604020202020204" pitchFamily="34" charset="0"/>
              </a:rPr>
              <a:t>2</a:t>
            </a:r>
            <a:r>
              <a:rPr lang="cs-CZ" sz="2000" dirty="0">
                <a:cs typeface="Arial" panose="020B0604020202020204" pitchFamily="34" charset="0"/>
              </a:rPr>
              <a:t>O) se dosud označují jako </a:t>
            </a:r>
            <a:r>
              <a:rPr lang="cs-CZ" sz="2000" u="sng" dirty="0">
                <a:cs typeface="Arial" panose="020B0604020202020204" pitchFamily="34" charset="0"/>
              </a:rPr>
              <a:t>uranová žluť </a:t>
            </a:r>
            <a:r>
              <a:rPr lang="cs-CZ" sz="2000" dirty="0">
                <a:cs typeface="Arial" panose="020B0604020202020204" pitchFamily="34" charset="0"/>
              </a:rPr>
              <a:t>používající se k </a:t>
            </a:r>
            <a:r>
              <a:rPr lang="cs-CZ" sz="2000" u="sng" dirty="0">
                <a:cs typeface="Arial" panose="020B0604020202020204" pitchFamily="34" charset="0"/>
              </a:rPr>
              <a:t>barvení skla, glazur a porcelánu</a:t>
            </a:r>
            <a:r>
              <a:rPr lang="cs-CZ" sz="2000" dirty="0">
                <a:cs typeface="Arial" panose="020B0604020202020204" pitchFamily="34" charset="0"/>
              </a:rPr>
              <a:t> (barví na žluto až </a:t>
            </a:r>
            <a:r>
              <a:rPr lang="cs-CZ" sz="2000" dirty="0" err="1">
                <a:cs typeface="Arial" panose="020B0604020202020204" pitchFamily="34" charset="0"/>
              </a:rPr>
              <a:t>žlutozeleno</a:t>
            </a:r>
            <a:r>
              <a:rPr lang="cs-CZ" sz="2000" dirty="0">
                <a:cs typeface="Arial" panose="020B0604020202020204" pitchFamily="34" charset="0"/>
              </a:rPr>
              <a:t>, přičemž fluoreskuje).</a:t>
            </a: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Ve fotografii se sloučenin (solí) uranu (např. UO</a:t>
            </a:r>
            <a:r>
              <a:rPr lang="cs-CZ" sz="2000" baseline="-25000" dirty="0">
                <a:cs typeface="Arial" panose="020B0604020202020204" pitchFamily="34" charset="0"/>
              </a:rPr>
              <a:t>2</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 </a:t>
            </a:r>
            <a:r>
              <a:rPr lang="cs-CZ" sz="2000" b="1" dirty="0">
                <a:cs typeface="Arial" panose="020B0604020202020204" pitchFamily="34" charset="0"/>
              </a:rPr>
              <a:t>dusičnan uranylu</a:t>
            </a:r>
            <a:r>
              <a:rPr lang="cs-CZ" sz="2000" dirty="0">
                <a:cs typeface="Arial" panose="020B0604020202020204" pitchFamily="34" charset="0"/>
              </a:rPr>
              <a:t>) používá k zesilování negativů, do tónovacích lázní, zesilovač světlotisku. Kvůli chemické toxicitě se dusičnan uranylu používá pro experimentální vyvolání patologického stavu ledvin u pokusných zvířat.</a:t>
            </a:r>
          </a:p>
          <a:p>
            <a:pPr algn="just"/>
            <a:endParaRPr lang="cs-CZ" sz="2000" dirty="0">
              <a:cs typeface="Arial" panose="020B0604020202020204" pitchFamily="34" charset="0"/>
            </a:endParaRPr>
          </a:p>
          <a:p>
            <a:pPr algn="just"/>
            <a:r>
              <a:rPr lang="cs-CZ" sz="2000" b="1" dirty="0">
                <a:cs typeface="Arial" panose="020B0604020202020204" pitchFamily="34" charset="0"/>
              </a:rPr>
              <a:t>Octan uranylu </a:t>
            </a:r>
            <a:r>
              <a:rPr lang="cs-CZ" sz="2000" dirty="0">
                <a:cs typeface="Arial" panose="020B0604020202020204" pitchFamily="34" charset="0"/>
              </a:rPr>
              <a:t>UO</a:t>
            </a:r>
            <a:r>
              <a:rPr lang="cs-CZ" sz="2000" baseline="-25000" dirty="0">
                <a:cs typeface="Arial" panose="020B0604020202020204" pitchFamily="34" charset="0"/>
              </a:rPr>
              <a:t>2</a:t>
            </a:r>
            <a:r>
              <a:rPr lang="cs-CZ" sz="2000" dirty="0">
                <a:cs typeface="Arial" panose="020B0604020202020204" pitchFamily="34" charset="0"/>
              </a:rPr>
              <a:t>(C</a:t>
            </a:r>
            <a:r>
              <a:rPr lang="cs-CZ" sz="2000" baseline="-25000" dirty="0">
                <a:cs typeface="Arial" panose="020B0604020202020204" pitchFamily="34" charset="0"/>
              </a:rPr>
              <a:t>2</a:t>
            </a:r>
            <a:r>
              <a:rPr lang="cs-CZ" sz="2000" dirty="0">
                <a:cs typeface="Arial" panose="020B0604020202020204" pitchFamily="34" charset="0"/>
              </a:rPr>
              <a:t>H</a:t>
            </a:r>
            <a:r>
              <a:rPr lang="cs-CZ" sz="2000" baseline="-25000" dirty="0">
                <a:cs typeface="Arial" panose="020B0604020202020204" pitchFamily="34" charset="0"/>
              </a:rPr>
              <a:t>3</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.2H</a:t>
            </a:r>
            <a:r>
              <a:rPr lang="cs-CZ" sz="2000" baseline="-25000" dirty="0">
                <a:cs typeface="Arial" panose="020B0604020202020204" pitchFamily="34" charset="0"/>
              </a:rPr>
              <a:t>2</a:t>
            </a:r>
            <a:r>
              <a:rPr lang="cs-CZ" sz="2000" dirty="0">
                <a:cs typeface="Arial" panose="020B0604020202020204" pitchFamily="34" charset="0"/>
              </a:rPr>
              <a:t>O, NaUO</a:t>
            </a:r>
            <a:r>
              <a:rPr lang="cs-CZ" sz="2000" baseline="-25000" dirty="0">
                <a:cs typeface="Arial" panose="020B0604020202020204" pitchFamily="34" charset="0"/>
              </a:rPr>
              <a:t>2</a:t>
            </a:r>
            <a:r>
              <a:rPr lang="cs-CZ" sz="2000" dirty="0">
                <a:cs typeface="Arial" panose="020B0604020202020204" pitchFamily="34" charset="0"/>
              </a:rPr>
              <a:t>(C</a:t>
            </a:r>
            <a:r>
              <a:rPr lang="cs-CZ" sz="2000" baseline="-25000" dirty="0">
                <a:cs typeface="Arial" panose="020B0604020202020204" pitchFamily="34" charset="0"/>
              </a:rPr>
              <a:t>2</a:t>
            </a:r>
            <a:r>
              <a:rPr lang="cs-CZ" sz="2000" dirty="0">
                <a:cs typeface="Arial" panose="020B0604020202020204" pitchFamily="34" charset="0"/>
              </a:rPr>
              <a:t>H</a:t>
            </a:r>
            <a:r>
              <a:rPr lang="cs-CZ" sz="2000" baseline="-25000" dirty="0">
                <a:cs typeface="Arial" panose="020B0604020202020204" pitchFamily="34" charset="0"/>
              </a:rPr>
              <a:t>3</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 a </a:t>
            </a:r>
            <a:r>
              <a:rPr lang="cs-CZ" sz="2000" b="1" dirty="0" err="1">
                <a:cs typeface="Arial" panose="020B0604020202020204" pitchFamily="34" charset="0"/>
              </a:rPr>
              <a:t>diuranan</a:t>
            </a:r>
            <a:r>
              <a:rPr lang="cs-CZ" sz="2000" b="1" dirty="0">
                <a:cs typeface="Arial" panose="020B0604020202020204" pitchFamily="34" charset="0"/>
              </a:rPr>
              <a:t> amonný </a:t>
            </a:r>
            <a:r>
              <a:rPr lang="cs-CZ" sz="2000" dirty="0">
                <a:cs typeface="Arial" panose="020B0604020202020204" pitchFamily="34" charset="0"/>
              </a:rPr>
              <a:t>(NH</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U</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7</a:t>
            </a:r>
            <a:r>
              <a:rPr lang="cs-CZ" sz="2000" dirty="0">
                <a:cs typeface="Arial" panose="020B0604020202020204" pitchFamily="34" charset="0"/>
              </a:rPr>
              <a:t> mají význam v analytické chemii.</a:t>
            </a:r>
          </a:p>
          <a:p>
            <a:pPr algn="just"/>
            <a:endParaRPr lang="cs-CZ" sz="2000" dirty="0">
              <a:cs typeface="Arial" panose="020B0604020202020204" pitchFamily="34" charset="0"/>
            </a:endParaRPr>
          </a:p>
          <a:p>
            <a:pPr algn="just"/>
            <a:r>
              <a:rPr lang="cs-CZ" sz="2000" b="1" dirty="0">
                <a:cs typeface="Arial" panose="020B0604020202020204" pitchFamily="34" charset="0"/>
              </a:rPr>
              <a:t>Uran s obsahem karbidu </a:t>
            </a:r>
            <a:r>
              <a:rPr lang="cs-CZ" sz="2000" dirty="0">
                <a:cs typeface="Arial" panose="020B0604020202020204" pitchFamily="34" charset="0"/>
              </a:rPr>
              <a:t>je vhodným katalyzátorem pro syntézu amoniaku </a:t>
            </a:r>
            <a:r>
              <a:rPr lang="cs-CZ" sz="2000" dirty="0" err="1">
                <a:cs typeface="Arial" panose="020B0604020202020204" pitchFamily="34" charset="0"/>
              </a:rPr>
              <a:t>Haberovým</a:t>
            </a:r>
            <a:r>
              <a:rPr lang="cs-CZ" sz="2000" dirty="0">
                <a:cs typeface="Arial" panose="020B0604020202020204" pitchFamily="34" charset="0"/>
              </a:rPr>
              <a:t> způsobem.</a:t>
            </a:r>
          </a:p>
        </p:txBody>
      </p:sp>
      <p:pic>
        <p:nvPicPr>
          <p:cNvPr id="2051" name="Picture 3" descr="https://upload.wikimedia.org/wikipedia/commons/thumb/1/16/Uranium-glass-karafa.jpg/255px-Uranium-glass-karaf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295400"/>
            <a:ext cx="853984" cy="182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0794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C8D52352-A5CC-3A7C-011F-7147586814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5905" y="1651379"/>
            <a:ext cx="2938816" cy="22041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E764E533-232D-7C93-2732-5E8EBBBAFB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8609" y="4490112"/>
            <a:ext cx="2902424" cy="2176818"/>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03A072A3-4932-6ED0-C4C1-A13133397ABB}"/>
              </a:ext>
            </a:extLst>
          </p:cNvPr>
          <p:cNvPicPr>
            <a:picLocks noChangeAspect="1"/>
          </p:cNvPicPr>
          <p:nvPr/>
        </p:nvPicPr>
        <p:blipFill>
          <a:blip r:embed="rId4"/>
          <a:stretch>
            <a:fillRect/>
          </a:stretch>
        </p:blipFill>
        <p:spPr>
          <a:xfrm>
            <a:off x="248430" y="1678673"/>
            <a:ext cx="2256824" cy="2163951"/>
          </a:xfrm>
          <a:prstGeom prst="rect">
            <a:avLst/>
          </a:prstGeom>
        </p:spPr>
      </p:pic>
      <p:pic>
        <p:nvPicPr>
          <p:cNvPr id="9" name="Obrázek 8">
            <a:extLst>
              <a:ext uri="{FF2B5EF4-FFF2-40B4-BE49-F238E27FC236}">
                <a16:creationId xmlns:a16="http://schemas.microsoft.com/office/drawing/2014/main" id="{A26AB1D7-DFE1-3BAD-7B1A-20B3B3870B04}"/>
              </a:ext>
            </a:extLst>
          </p:cNvPr>
          <p:cNvPicPr>
            <a:picLocks noChangeAspect="1"/>
          </p:cNvPicPr>
          <p:nvPr/>
        </p:nvPicPr>
        <p:blipFill>
          <a:blip r:embed="rId5"/>
          <a:stretch>
            <a:fillRect/>
          </a:stretch>
        </p:blipFill>
        <p:spPr>
          <a:xfrm>
            <a:off x="286887" y="4460887"/>
            <a:ext cx="2210654" cy="2221082"/>
          </a:xfrm>
          <a:prstGeom prst="rect">
            <a:avLst/>
          </a:prstGeom>
        </p:spPr>
      </p:pic>
      <p:pic>
        <p:nvPicPr>
          <p:cNvPr id="3082" name="Picture 10" descr="Vaseline glass dinnerware">
            <a:extLst>
              <a:ext uri="{FF2B5EF4-FFF2-40B4-BE49-F238E27FC236}">
                <a16:creationId xmlns:a16="http://schemas.microsoft.com/office/drawing/2014/main" id="{50D16356-099F-6882-F872-5D62465DCC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9418" y="1604563"/>
            <a:ext cx="2585968" cy="235840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Vaseline glass dinnerware under UV light">
            <a:extLst>
              <a:ext uri="{FF2B5EF4-FFF2-40B4-BE49-F238E27FC236}">
                <a16:creationId xmlns:a16="http://schemas.microsoft.com/office/drawing/2014/main" id="{BC440039-CB06-4ACF-12E5-E43141EDE2F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3742" y="4364026"/>
            <a:ext cx="2888246" cy="2384791"/>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a:extLst>
              <a:ext uri="{FF2B5EF4-FFF2-40B4-BE49-F238E27FC236}">
                <a16:creationId xmlns:a16="http://schemas.microsoft.com/office/drawing/2014/main" id="{F03E1177-6E57-41DD-F88F-1ECA3F4812DC}"/>
              </a:ext>
            </a:extLst>
          </p:cNvPr>
          <p:cNvSpPr txBox="1"/>
          <p:nvPr/>
        </p:nvSpPr>
        <p:spPr>
          <a:xfrm>
            <a:off x="3132162" y="3957430"/>
            <a:ext cx="2299647" cy="369332"/>
          </a:xfrm>
          <a:prstGeom prst="rect">
            <a:avLst/>
          </a:prstGeom>
          <a:noFill/>
        </p:spPr>
        <p:txBody>
          <a:bodyPr wrap="square">
            <a:spAutoFit/>
          </a:bodyPr>
          <a:lstStyle/>
          <a:p>
            <a:r>
              <a:rPr lang="en-US" b="0" i="0" dirty="0">
                <a:solidFill>
                  <a:srgbClr val="424242"/>
                </a:solidFill>
                <a:effectLst/>
              </a:rPr>
              <a:t>pod UV </a:t>
            </a:r>
            <a:r>
              <a:rPr lang="en-US" b="0" i="0" dirty="0" err="1">
                <a:solidFill>
                  <a:srgbClr val="424242"/>
                </a:solidFill>
                <a:effectLst/>
              </a:rPr>
              <a:t>lampou</a:t>
            </a:r>
            <a:r>
              <a:rPr lang="en-US" b="0" i="0" dirty="0">
                <a:solidFill>
                  <a:srgbClr val="424242"/>
                </a:solidFill>
                <a:effectLst/>
              </a:rPr>
              <a:t> </a:t>
            </a:r>
            <a:r>
              <a:rPr lang="en-US" b="0" i="0" dirty="0" err="1">
                <a:solidFill>
                  <a:srgbClr val="424242"/>
                </a:solidFill>
                <a:effectLst/>
              </a:rPr>
              <a:t>září</a:t>
            </a:r>
            <a:endParaRPr lang="en-US" dirty="0"/>
          </a:p>
        </p:txBody>
      </p:sp>
      <p:sp>
        <p:nvSpPr>
          <p:cNvPr id="24" name="TextovéPole 23">
            <a:extLst>
              <a:ext uri="{FF2B5EF4-FFF2-40B4-BE49-F238E27FC236}">
                <a16:creationId xmlns:a16="http://schemas.microsoft.com/office/drawing/2014/main" id="{6C41E6A8-F526-8022-5066-D95EB1B2DB43}"/>
              </a:ext>
            </a:extLst>
          </p:cNvPr>
          <p:cNvSpPr txBox="1"/>
          <p:nvPr/>
        </p:nvSpPr>
        <p:spPr>
          <a:xfrm>
            <a:off x="156949" y="180540"/>
            <a:ext cx="8809630" cy="1323439"/>
          </a:xfrm>
          <a:prstGeom prst="rect">
            <a:avLst/>
          </a:prstGeom>
          <a:noFill/>
        </p:spPr>
        <p:txBody>
          <a:bodyPr wrap="square">
            <a:spAutoFit/>
          </a:bodyPr>
          <a:lstStyle/>
          <a:p>
            <a:pPr algn="just"/>
            <a:r>
              <a:rPr lang="en-US" sz="2000" b="1" dirty="0" err="1"/>
              <a:t>Uranové</a:t>
            </a:r>
            <a:r>
              <a:rPr lang="en-US" sz="2000" b="1" dirty="0"/>
              <a:t> </a:t>
            </a:r>
            <a:r>
              <a:rPr lang="en-US" sz="2000" b="1" dirty="0" err="1"/>
              <a:t>sklo</a:t>
            </a:r>
            <a:r>
              <a:rPr lang="en-US" sz="2000" dirty="0"/>
              <a:t> je </a:t>
            </a:r>
            <a:r>
              <a:rPr lang="en-US" sz="2000" dirty="0" err="1"/>
              <a:t>sklo</a:t>
            </a:r>
            <a:r>
              <a:rPr lang="en-US" sz="2000" dirty="0"/>
              <a:t>, do </a:t>
            </a:r>
            <a:r>
              <a:rPr lang="en-US" sz="2000" dirty="0" err="1"/>
              <a:t>jehož</a:t>
            </a:r>
            <a:r>
              <a:rPr lang="en-US" sz="2000" dirty="0"/>
              <a:t> </a:t>
            </a:r>
            <a:r>
              <a:rPr lang="en-US" sz="2000" dirty="0" err="1"/>
              <a:t>směsi</a:t>
            </a:r>
            <a:r>
              <a:rPr lang="en-US" sz="2000" dirty="0"/>
              <a:t> </a:t>
            </a:r>
            <a:r>
              <a:rPr lang="en-US" sz="2000" dirty="0" err="1"/>
              <a:t>byl</a:t>
            </a:r>
            <a:r>
              <a:rPr lang="en-US" sz="2000" dirty="0"/>
              <a:t> </a:t>
            </a:r>
            <a:r>
              <a:rPr lang="en-US" sz="2000" dirty="0" err="1"/>
              <a:t>před</a:t>
            </a:r>
            <a:r>
              <a:rPr lang="en-US" sz="2000" dirty="0"/>
              <a:t> </a:t>
            </a:r>
            <a:r>
              <a:rPr lang="en-US" sz="2000" dirty="0" err="1"/>
              <a:t>tavením</a:t>
            </a:r>
            <a:r>
              <a:rPr lang="en-US" sz="2000" dirty="0"/>
              <a:t> </a:t>
            </a:r>
            <a:r>
              <a:rPr lang="en-US" sz="2000" dirty="0" err="1"/>
              <a:t>přidán</a:t>
            </a:r>
            <a:r>
              <a:rPr lang="en-US" sz="2000" dirty="0"/>
              <a:t> </a:t>
            </a:r>
            <a:r>
              <a:rPr lang="en-US" sz="2000" dirty="0" err="1"/>
              <a:t>uran</a:t>
            </a:r>
            <a:r>
              <a:rPr lang="en-US" sz="2000" dirty="0"/>
              <a:t>, </a:t>
            </a:r>
            <a:r>
              <a:rPr lang="en-US" sz="2000" dirty="0" err="1"/>
              <a:t>obvykle</a:t>
            </a:r>
            <a:r>
              <a:rPr lang="en-US" sz="2000" dirty="0"/>
              <a:t> </a:t>
            </a:r>
            <a:r>
              <a:rPr lang="en-US" sz="2000" dirty="0" err="1"/>
              <a:t>ve</a:t>
            </a:r>
            <a:r>
              <a:rPr lang="en-US" sz="2000" dirty="0"/>
              <a:t> </a:t>
            </a:r>
            <a:r>
              <a:rPr lang="en-US" sz="2000" dirty="0" err="1"/>
              <a:t>formě</a:t>
            </a:r>
            <a:r>
              <a:rPr lang="en-US" sz="2000" dirty="0"/>
              <a:t> </a:t>
            </a:r>
            <a:r>
              <a:rPr lang="en-US" sz="2000" dirty="0" err="1"/>
              <a:t>oxidu</a:t>
            </a:r>
            <a:r>
              <a:rPr lang="en-US" sz="2000" dirty="0"/>
              <a:t> </a:t>
            </a:r>
            <a:r>
              <a:rPr lang="en-US" sz="2000" dirty="0" err="1"/>
              <a:t>diuraničitého</a:t>
            </a:r>
            <a:r>
              <a:rPr lang="en-US" sz="2000" dirty="0"/>
              <a:t>, aby se </a:t>
            </a:r>
            <a:r>
              <a:rPr lang="en-US" sz="2000" dirty="0" err="1"/>
              <a:t>zabarvil</a:t>
            </a:r>
            <a:r>
              <a:rPr lang="en-US" sz="2000" dirty="0"/>
              <a:t>. </a:t>
            </a:r>
            <a:r>
              <a:rPr lang="en-US" sz="2000" dirty="0" err="1"/>
              <a:t>Podíl</a:t>
            </a:r>
            <a:r>
              <a:rPr lang="en-US" sz="2000" dirty="0"/>
              <a:t> </a:t>
            </a:r>
            <a:r>
              <a:rPr lang="en-US" sz="2000" dirty="0" err="1"/>
              <a:t>uranu</a:t>
            </a:r>
            <a:r>
              <a:rPr lang="en-US" sz="2000" dirty="0"/>
              <a:t> se </a:t>
            </a:r>
            <a:r>
              <a:rPr lang="en-US" sz="2000" dirty="0" err="1"/>
              <a:t>obvykle</a:t>
            </a:r>
            <a:r>
              <a:rPr lang="en-US" sz="2000" dirty="0"/>
              <a:t> </a:t>
            </a:r>
            <a:r>
              <a:rPr lang="en-US" sz="2000" dirty="0" err="1"/>
              <a:t>pohybuje</a:t>
            </a:r>
            <a:r>
              <a:rPr lang="en-US" sz="2000" dirty="0"/>
              <a:t> od </a:t>
            </a:r>
            <a:r>
              <a:rPr lang="en-US" sz="2000" dirty="0" err="1"/>
              <a:t>stopových</a:t>
            </a:r>
            <a:r>
              <a:rPr lang="en-US" sz="2000" dirty="0"/>
              <a:t> </a:t>
            </a:r>
            <a:r>
              <a:rPr lang="en-US" sz="2000" dirty="0" err="1"/>
              <a:t>množství</a:t>
            </a:r>
            <a:r>
              <a:rPr lang="en-US" sz="2000" dirty="0"/>
              <a:t> </a:t>
            </a:r>
            <a:r>
              <a:rPr lang="en-US" sz="2000" dirty="0" err="1"/>
              <a:t>až</a:t>
            </a:r>
            <a:r>
              <a:rPr lang="en-US" sz="2000" dirty="0"/>
              <a:t> po </a:t>
            </a:r>
            <a:r>
              <a:rPr lang="en-US" sz="2000" dirty="0" err="1"/>
              <a:t>přibližně</a:t>
            </a:r>
            <a:r>
              <a:rPr lang="en-US" sz="2000" dirty="0"/>
              <a:t> 2 % </a:t>
            </a:r>
            <a:r>
              <a:rPr lang="en-US" sz="2000" dirty="0" err="1"/>
              <a:t>hmotnosti</a:t>
            </a:r>
            <a:r>
              <a:rPr lang="en-US" sz="2000" dirty="0"/>
              <a:t>, </a:t>
            </a:r>
            <a:r>
              <a:rPr lang="en-US" sz="2000" dirty="0" err="1"/>
              <a:t>ačkoli</a:t>
            </a:r>
            <a:r>
              <a:rPr lang="en-US" sz="2000" dirty="0"/>
              <a:t> </a:t>
            </a:r>
            <a:r>
              <a:rPr lang="en-US" sz="2000" dirty="0" err="1"/>
              <a:t>některé</a:t>
            </a:r>
            <a:r>
              <a:rPr lang="en-US" sz="2000" dirty="0"/>
              <a:t> </a:t>
            </a:r>
            <a:r>
              <a:rPr lang="en-US" sz="2000" dirty="0" err="1"/>
              <a:t>kusy</a:t>
            </a:r>
            <a:r>
              <a:rPr lang="en-US" sz="2000" dirty="0"/>
              <a:t> z 20. </a:t>
            </a:r>
            <a:r>
              <a:rPr lang="en-US" sz="2000" dirty="0" err="1"/>
              <a:t>století</a:t>
            </a:r>
            <a:r>
              <a:rPr lang="en-US" sz="2000" dirty="0"/>
              <a:t> </a:t>
            </a:r>
            <a:r>
              <a:rPr lang="en-US" sz="2000" dirty="0" err="1"/>
              <a:t>obsahovaly</a:t>
            </a:r>
            <a:r>
              <a:rPr lang="en-US" sz="2000" dirty="0"/>
              <a:t> </a:t>
            </a:r>
            <a:r>
              <a:rPr lang="en-US" sz="2000" dirty="0" err="1"/>
              <a:t>až</a:t>
            </a:r>
            <a:r>
              <a:rPr lang="en-US" sz="2000" dirty="0"/>
              <a:t> 25 % </a:t>
            </a:r>
            <a:r>
              <a:rPr lang="en-US" sz="2000" dirty="0" err="1"/>
              <a:t>uranu</a:t>
            </a:r>
            <a:r>
              <a:rPr lang="en-US" sz="2000" dirty="0"/>
              <a:t>.</a:t>
            </a:r>
          </a:p>
        </p:txBody>
      </p:sp>
    </p:spTree>
    <p:extLst>
      <p:ext uri="{BB962C8B-B14F-4D97-AF65-F5344CB8AC3E}">
        <p14:creationId xmlns:p14="http://schemas.microsoft.com/office/powerpoint/2010/main" val="12763346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91600" cy="5909310"/>
          </a:xfrm>
          <a:prstGeom prst="rect">
            <a:avLst/>
          </a:prstGeom>
        </p:spPr>
        <p:txBody>
          <a:bodyPr wrap="square">
            <a:spAutoFit/>
          </a:bodyPr>
          <a:lstStyle/>
          <a:p>
            <a:pPr algn="ctr"/>
            <a:r>
              <a:rPr lang="en-US" sz="2800" b="1" dirty="0">
                <a:cs typeface="Arial" panose="020B0604020202020204" pitchFamily="34" charset="0"/>
              </a:rPr>
              <a:t>N</a:t>
            </a:r>
            <a:r>
              <a:rPr lang="cs-CZ" sz="2800" b="1" dirty="0" err="1">
                <a:cs typeface="Arial" panose="020B0604020202020204" pitchFamily="34" charset="0"/>
              </a:rPr>
              <a:t>eptunium</a:t>
            </a:r>
            <a:r>
              <a:rPr lang="cs-CZ" sz="2800" dirty="0">
                <a:cs typeface="Arial" panose="020B0604020202020204" pitchFamily="34" charset="0"/>
              </a:rPr>
              <a:t> </a:t>
            </a:r>
            <a:endParaRPr lang="en-US" sz="2800" dirty="0">
              <a:cs typeface="Arial" panose="020B0604020202020204" pitchFamily="34" charset="0"/>
            </a:endParaRPr>
          </a:p>
          <a:p>
            <a:pPr algn="just"/>
            <a:endParaRPr lang="en-US" sz="1000" dirty="0">
              <a:cs typeface="Arial" panose="020B0604020202020204" pitchFamily="34" charset="0"/>
            </a:endParaRPr>
          </a:p>
          <a:p>
            <a:pPr algn="just"/>
            <a:r>
              <a:rPr lang="en-US" sz="2000" dirty="0">
                <a:cs typeface="Arial" panose="020B0604020202020204" pitchFamily="34" charset="0"/>
              </a:rPr>
              <a:t>=</a:t>
            </a:r>
            <a:r>
              <a:rPr lang="cs-CZ" sz="2000" dirty="0">
                <a:cs typeface="Arial" panose="020B0604020202020204" pitchFamily="34" charset="0"/>
              </a:rPr>
              <a:t> stříbřitě bílý, lesklý, na vzduchu stálý radioaktivní kov, jeho nejstabilnější izotop </a:t>
            </a:r>
            <a:r>
              <a:rPr lang="cs-CZ" sz="2000" baseline="30000" dirty="0">
                <a:cs typeface="Arial" panose="020B0604020202020204" pitchFamily="34" charset="0"/>
              </a:rPr>
              <a:t>237</a:t>
            </a:r>
            <a:r>
              <a:rPr lang="cs-CZ" sz="2000" dirty="0">
                <a:cs typeface="Arial" panose="020B0604020202020204" pitchFamily="34" charset="0"/>
              </a:rPr>
              <a:t>Np má poločas rozpadu 2,25.10</a:t>
            </a:r>
            <a:r>
              <a:rPr lang="cs-CZ" sz="2000" baseline="30000" dirty="0">
                <a:cs typeface="Arial" panose="020B0604020202020204" pitchFamily="34" charset="0"/>
              </a:rPr>
              <a:t>6</a:t>
            </a:r>
            <a:r>
              <a:rPr lang="cs-CZ" sz="2000" dirty="0">
                <a:cs typeface="Arial" panose="020B0604020202020204" pitchFamily="34" charset="0"/>
              </a:rPr>
              <a:t> let.</a:t>
            </a:r>
            <a:r>
              <a:rPr lang="en-US" sz="2000" dirty="0">
                <a:cs typeface="Arial" panose="020B0604020202020204" pitchFamily="34" charset="0"/>
              </a:rPr>
              <a:t> </a:t>
            </a:r>
            <a:r>
              <a:rPr lang="cs-CZ" sz="2000" dirty="0">
                <a:cs typeface="Arial" panose="020B0604020202020204" pitchFamily="34" charset="0"/>
              </a:rPr>
              <a:t>Neptunium se vyskytuje ve třech modifikacích, kosočtverečná modifikace </a:t>
            </a:r>
            <a:r>
              <a:rPr lang="el-GR" sz="2000" dirty="0">
                <a:cs typeface="Arial" panose="020B0604020202020204" pitchFamily="34" charset="0"/>
              </a:rPr>
              <a:t>α-</a:t>
            </a:r>
            <a:r>
              <a:rPr lang="cs-CZ" sz="2000" dirty="0" err="1">
                <a:cs typeface="Arial" panose="020B0604020202020204" pitchFamily="34" charset="0"/>
              </a:rPr>
              <a:t>Np</a:t>
            </a:r>
            <a:r>
              <a:rPr lang="cs-CZ" sz="2000" dirty="0">
                <a:cs typeface="Arial" panose="020B0604020202020204" pitchFamily="34" charset="0"/>
              </a:rPr>
              <a:t> stabilní za normální teploty, čtverečná modifikace </a:t>
            </a:r>
            <a:r>
              <a:rPr lang="el-GR" sz="2000" dirty="0">
                <a:cs typeface="Arial" panose="020B0604020202020204" pitchFamily="34" charset="0"/>
              </a:rPr>
              <a:t>β-</a:t>
            </a:r>
            <a:r>
              <a:rPr lang="cs-CZ" sz="2000" dirty="0" err="1">
                <a:cs typeface="Arial" panose="020B0604020202020204" pitchFamily="34" charset="0"/>
              </a:rPr>
              <a:t>Np</a:t>
            </a:r>
            <a:r>
              <a:rPr lang="cs-CZ" sz="2000" dirty="0">
                <a:cs typeface="Arial" panose="020B0604020202020204" pitchFamily="34" charset="0"/>
              </a:rPr>
              <a:t> stabilní v rozmezí teplot 278-550°C a </a:t>
            </a:r>
            <a:r>
              <a:rPr lang="el-GR" sz="2000" dirty="0">
                <a:cs typeface="Arial" panose="020B0604020202020204" pitchFamily="34" charset="0"/>
              </a:rPr>
              <a:t>γ-</a:t>
            </a:r>
            <a:r>
              <a:rPr lang="cs-CZ" sz="2000" dirty="0" err="1">
                <a:cs typeface="Arial" panose="020B0604020202020204" pitchFamily="34" charset="0"/>
              </a:rPr>
              <a:t>Np</a:t>
            </a:r>
            <a:r>
              <a:rPr lang="cs-CZ" sz="2000" dirty="0">
                <a:cs typeface="Arial" panose="020B0604020202020204" pitchFamily="34" charset="0"/>
              </a:rPr>
              <a:t>, která vzniká při teplotě nad 550°C a je stabilní až do teploty tání.</a:t>
            </a:r>
          </a:p>
          <a:p>
            <a:pPr algn="just"/>
            <a:r>
              <a:rPr lang="en-US" sz="2000" dirty="0">
                <a:cs typeface="Arial" panose="020B0604020202020204" pitchFamily="34" charset="0"/>
              </a:rPr>
              <a:t>   </a:t>
            </a:r>
            <a:r>
              <a:rPr lang="cs-CZ" sz="2000" dirty="0">
                <a:cs typeface="Arial" panose="020B0604020202020204" pitchFamily="34" charset="0"/>
              </a:rPr>
              <a:t>Kovové neptunium reaguje s horkou vodou za vzniku červeného hydroxidu </a:t>
            </a:r>
            <a:r>
              <a:rPr lang="cs-CZ" sz="2000" dirty="0" err="1">
                <a:cs typeface="Arial" panose="020B0604020202020204" pitchFamily="34" charset="0"/>
              </a:rPr>
              <a:t>neptunitého</a:t>
            </a:r>
            <a:r>
              <a:rPr lang="cs-CZ" sz="2000" dirty="0">
                <a:cs typeface="Arial" panose="020B0604020202020204" pitchFamily="34" charset="0"/>
              </a:rPr>
              <a:t> a vývoje vodíku, s horkou vodou nasycenou kyslíkem neptunium tvoří žlutozelený hydroxid </a:t>
            </a:r>
            <a:r>
              <a:rPr lang="cs-CZ" sz="2000" dirty="0" err="1">
                <a:cs typeface="Arial" panose="020B0604020202020204" pitchFamily="34" charset="0"/>
              </a:rPr>
              <a:t>neptuničitý</a:t>
            </a:r>
            <a:r>
              <a:rPr lang="cs-CZ" sz="2000" dirty="0">
                <a:cs typeface="Arial" panose="020B0604020202020204" pitchFamily="34" charset="0"/>
              </a:rPr>
              <a:t>:</a:t>
            </a:r>
          </a:p>
          <a:p>
            <a:pPr algn="ctr"/>
            <a:r>
              <a:rPr lang="cs-CZ" sz="2000" dirty="0">
                <a:cs typeface="Arial" panose="020B0604020202020204" pitchFamily="34" charset="0"/>
              </a:rPr>
              <a:t>2Np + 6H</a:t>
            </a:r>
            <a:r>
              <a:rPr lang="cs-CZ" sz="2000" baseline="-25000" dirty="0">
                <a:cs typeface="Arial" panose="020B0604020202020204" pitchFamily="34" charset="0"/>
              </a:rPr>
              <a:t>2</a:t>
            </a:r>
            <a:r>
              <a:rPr lang="cs-CZ" sz="2000" dirty="0">
                <a:cs typeface="Arial" panose="020B0604020202020204" pitchFamily="34" charset="0"/>
              </a:rPr>
              <a:t>O → 2Np(OH)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Np</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 + O</a:t>
            </a:r>
            <a:r>
              <a:rPr lang="cs-CZ" sz="2000" baseline="-25000" dirty="0">
                <a:cs typeface="Arial" panose="020B0604020202020204" pitchFamily="34" charset="0"/>
              </a:rPr>
              <a:t>2</a:t>
            </a:r>
            <a:r>
              <a:rPr lang="cs-CZ" sz="2000" dirty="0">
                <a:cs typeface="Arial" panose="020B0604020202020204" pitchFamily="34" charset="0"/>
              </a:rPr>
              <a:t> → </a:t>
            </a:r>
            <a:r>
              <a:rPr lang="cs-CZ" sz="2000" dirty="0" err="1">
                <a:cs typeface="Arial" panose="020B0604020202020204" pitchFamily="34" charset="0"/>
              </a:rPr>
              <a:t>Np</a:t>
            </a:r>
            <a:r>
              <a:rPr lang="cs-CZ" sz="2000" dirty="0">
                <a:cs typeface="Arial" panose="020B0604020202020204" pitchFamily="34" charset="0"/>
              </a:rPr>
              <a:t>(OH)</a:t>
            </a:r>
            <a:r>
              <a:rPr lang="cs-CZ" sz="2000" baseline="-25000" dirty="0">
                <a:cs typeface="Arial" panose="020B0604020202020204" pitchFamily="34" charset="0"/>
              </a:rPr>
              <a:t>4</a:t>
            </a:r>
            <a:endParaRPr lang="cs-CZ" sz="2000" dirty="0">
              <a:cs typeface="Arial" panose="020B0604020202020204" pitchFamily="34" charset="0"/>
            </a:endParaRPr>
          </a:p>
          <a:p>
            <a:pPr algn="just"/>
            <a:r>
              <a:rPr lang="cs-CZ" sz="2000" dirty="0">
                <a:cs typeface="Arial" panose="020B0604020202020204" pitchFamily="34" charset="0"/>
              </a:rPr>
              <a:t>Neptunium snadno reaguje se zředěnými minerálními kyselinami:</a:t>
            </a:r>
          </a:p>
          <a:p>
            <a:pPr algn="ctr"/>
            <a:r>
              <a:rPr lang="cs-CZ" sz="2000" dirty="0">
                <a:cs typeface="Arial" panose="020B0604020202020204" pitchFamily="34" charset="0"/>
              </a:rPr>
              <a:t>2Np + 6HCl → 2NpCl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2Np + 10HNO</a:t>
            </a:r>
            <a:r>
              <a:rPr lang="cs-CZ" sz="2000" baseline="-25000" dirty="0">
                <a:cs typeface="Arial" panose="020B0604020202020204" pitchFamily="34" charset="0"/>
              </a:rPr>
              <a:t>3</a:t>
            </a:r>
            <a:r>
              <a:rPr lang="cs-CZ" sz="2000" dirty="0">
                <a:cs typeface="Arial" panose="020B0604020202020204" pitchFamily="34" charset="0"/>
              </a:rPr>
              <a:t> → 2Np(NO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4</a:t>
            </a:r>
            <a:r>
              <a:rPr lang="cs-CZ" sz="2000" dirty="0">
                <a:cs typeface="Arial" panose="020B0604020202020204" pitchFamily="34" charset="0"/>
              </a:rPr>
              <a:t> + N</a:t>
            </a:r>
            <a:r>
              <a:rPr lang="cs-CZ" sz="2000" baseline="-25000" dirty="0">
                <a:cs typeface="Arial" panose="020B0604020202020204" pitchFamily="34" charset="0"/>
              </a:rPr>
              <a:t>2</a:t>
            </a:r>
            <a:r>
              <a:rPr lang="cs-CZ" sz="2000" dirty="0">
                <a:cs typeface="Arial" panose="020B0604020202020204" pitchFamily="34" charset="0"/>
              </a:rPr>
              <a:t>O + 5H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V silně oxidačním prostředí reaguje neptunium za vzniku růžových solí </a:t>
            </a:r>
            <a:r>
              <a:rPr lang="cs-CZ" sz="2000" dirty="0" err="1">
                <a:cs typeface="Arial" panose="020B0604020202020204" pitchFamily="34" charset="0"/>
              </a:rPr>
              <a:t>neptunylu</a:t>
            </a:r>
            <a:r>
              <a:rPr lang="cs-CZ" sz="2000" dirty="0">
                <a:cs typeface="Arial" panose="020B0604020202020204" pitchFamily="34" charset="0"/>
              </a:rPr>
              <a:t>:</a:t>
            </a:r>
          </a:p>
          <a:p>
            <a:pPr algn="ctr"/>
            <a:r>
              <a:rPr lang="cs-CZ" sz="2000" dirty="0">
                <a:cs typeface="Arial" panose="020B0604020202020204" pitchFamily="34" charset="0"/>
              </a:rPr>
              <a:t>5Np + 28HNO</a:t>
            </a:r>
            <a:r>
              <a:rPr lang="cs-CZ" sz="2000" baseline="-25000" dirty="0">
                <a:cs typeface="Arial" panose="020B0604020202020204" pitchFamily="34" charset="0"/>
              </a:rPr>
              <a:t>3</a:t>
            </a:r>
            <a:r>
              <a:rPr lang="cs-CZ" sz="2000" dirty="0">
                <a:cs typeface="Arial" panose="020B0604020202020204" pitchFamily="34" charset="0"/>
              </a:rPr>
              <a:t> + 6KMnO</a:t>
            </a:r>
            <a:r>
              <a:rPr lang="cs-CZ" sz="2000" baseline="-25000" dirty="0">
                <a:cs typeface="Arial" panose="020B0604020202020204" pitchFamily="34" charset="0"/>
              </a:rPr>
              <a:t>4</a:t>
            </a:r>
            <a:r>
              <a:rPr lang="cs-CZ" sz="2000" dirty="0">
                <a:cs typeface="Arial" panose="020B0604020202020204" pitchFamily="34" charset="0"/>
              </a:rPr>
              <a:t> → 5NpO</a:t>
            </a:r>
            <a:r>
              <a:rPr lang="cs-CZ" sz="2000" baseline="-25000" dirty="0">
                <a:cs typeface="Arial" panose="020B0604020202020204" pitchFamily="34" charset="0"/>
              </a:rPr>
              <a:t>2</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+ 6Mn(NO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+ 14H</a:t>
            </a:r>
            <a:r>
              <a:rPr lang="cs-CZ" sz="2000" baseline="-25000" dirty="0">
                <a:cs typeface="Arial" panose="020B0604020202020204" pitchFamily="34" charset="0"/>
              </a:rPr>
              <a:t>2</a:t>
            </a:r>
            <a:r>
              <a:rPr lang="cs-CZ" sz="2000" dirty="0">
                <a:cs typeface="Arial" panose="020B0604020202020204" pitchFamily="34" charset="0"/>
              </a:rPr>
              <a:t>O + 6KNO</a:t>
            </a:r>
            <a:r>
              <a:rPr lang="cs-CZ" sz="2000" baseline="-25000" dirty="0">
                <a:cs typeface="Arial" panose="020B0604020202020204" pitchFamily="34" charset="0"/>
              </a:rPr>
              <a:t>3</a:t>
            </a:r>
            <a:br>
              <a:rPr lang="cs-CZ" sz="2000" dirty="0">
                <a:cs typeface="Arial" panose="020B0604020202020204" pitchFamily="34" charset="0"/>
              </a:rPr>
            </a:br>
            <a:r>
              <a:rPr lang="cs-CZ" sz="2000" dirty="0" err="1">
                <a:cs typeface="Arial" panose="020B0604020202020204" pitchFamily="34" charset="0"/>
              </a:rPr>
              <a:t>Np</a:t>
            </a:r>
            <a:r>
              <a:rPr lang="cs-CZ" sz="2000" dirty="0">
                <a:cs typeface="Arial" panose="020B0604020202020204" pitchFamily="34" charset="0"/>
              </a:rPr>
              <a:t> + 2HNO</a:t>
            </a:r>
            <a:r>
              <a:rPr lang="cs-CZ" sz="2000" baseline="-25000" dirty="0">
                <a:cs typeface="Arial" panose="020B0604020202020204" pitchFamily="34" charset="0"/>
              </a:rPr>
              <a:t>3</a:t>
            </a:r>
            <a:r>
              <a:rPr lang="cs-CZ" sz="2000" dirty="0">
                <a:cs typeface="Arial" panose="020B0604020202020204" pitchFamily="34" charset="0"/>
              </a:rPr>
              <a:t> + KBrO</a:t>
            </a:r>
            <a:r>
              <a:rPr lang="cs-CZ" sz="2000" baseline="-25000" dirty="0">
                <a:cs typeface="Arial" panose="020B0604020202020204" pitchFamily="34" charset="0"/>
              </a:rPr>
              <a:t>3</a:t>
            </a:r>
            <a:r>
              <a:rPr lang="cs-CZ" sz="2000" dirty="0">
                <a:cs typeface="Arial" panose="020B0604020202020204" pitchFamily="34" charset="0"/>
              </a:rPr>
              <a:t> → NpO</a:t>
            </a:r>
            <a:r>
              <a:rPr lang="cs-CZ" sz="2000" baseline="-25000" dirty="0">
                <a:cs typeface="Arial" panose="020B0604020202020204" pitchFamily="34" charset="0"/>
              </a:rPr>
              <a:t>2</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 </a:t>
            </a:r>
            <a:r>
              <a:rPr lang="cs-CZ" sz="2000" dirty="0" err="1">
                <a:cs typeface="Arial" panose="020B0604020202020204" pitchFamily="34" charset="0"/>
              </a:rPr>
              <a:t>KBr</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Již za mírně zvýšené teploty reaguje s vodíkem za vzniku hydridů NpH</a:t>
            </a:r>
            <a:r>
              <a:rPr lang="cs-CZ" sz="2000" baseline="-25000" dirty="0">
                <a:cs typeface="Arial" panose="020B0604020202020204" pitchFamily="34" charset="0"/>
              </a:rPr>
              <a:t>3</a:t>
            </a:r>
            <a:r>
              <a:rPr lang="cs-CZ" sz="2000" dirty="0">
                <a:cs typeface="Arial" panose="020B0604020202020204" pitchFamily="34" charset="0"/>
              </a:rPr>
              <a:t> a NpH</a:t>
            </a:r>
            <a:r>
              <a:rPr lang="cs-CZ" sz="2000" baseline="-25000" dirty="0">
                <a:cs typeface="Arial" panose="020B0604020202020204" pitchFamily="34" charset="0"/>
              </a:rPr>
              <a:t>2</a:t>
            </a:r>
            <a:r>
              <a:rPr lang="cs-CZ" sz="2000" dirty="0">
                <a:cs typeface="Arial" panose="020B0604020202020204" pitchFamily="34" charset="0"/>
              </a:rPr>
              <a:t>.</a:t>
            </a:r>
            <a:endParaRPr lang="en-US" sz="2000" dirty="0">
              <a:cs typeface="Arial" panose="020B0604020202020204" pitchFamily="34" charset="0"/>
            </a:endParaRPr>
          </a:p>
        </p:txBody>
      </p:sp>
    </p:spTree>
    <p:extLst>
      <p:ext uri="{BB962C8B-B14F-4D97-AF65-F5344CB8AC3E}">
        <p14:creationId xmlns:p14="http://schemas.microsoft.com/office/powerpoint/2010/main" val="25995993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763000" cy="1323439"/>
          </a:xfrm>
          <a:prstGeom prst="rect">
            <a:avLst/>
          </a:prstGeom>
        </p:spPr>
        <p:txBody>
          <a:bodyPr wrap="square">
            <a:spAutoFit/>
          </a:bodyPr>
          <a:lstStyle/>
          <a:p>
            <a:pPr algn="just"/>
            <a:r>
              <a:rPr lang="cs-CZ" sz="2000" dirty="0">
                <a:cs typeface="Arial" panose="020B0604020202020204" pitchFamily="34" charset="0"/>
              </a:rPr>
              <a:t>Ve sloučeninách vystupuje neptunium nejčastěji v oxidačním stavu VI, jeho chemické vlastnosti jsou velmi podobné vlastnostem sloučenin šestimocného </a:t>
            </a:r>
            <a:r>
              <a:rPr lang="cs-CZ" sz="2000" u="sng" dirty="0">
                <a:cs typeface="Arial" panose="020B0604020202020204" pitchFamily="34" charset="0"/>
              </a:rPr>
              <a:t>uranu</a:t>
            </a:r>
            <a:r>
              <a:rPr lang="cs-CZ" sz="2000" dirty="0">
                <a:cs typeface="Arial" panose="020B0604020202020204" pitchFamily="34" charset="0"/>
              </a:rPr>
              <a:t> nebo v oxidačním stavu III, chemické vlastnosti </a:t>
            </a:r>
            <a:r>
              <a:rPr lang="cs-CZ" sz="2000" dirty="0" err="1">
                <a:cs typeface="Arial" panose="020B0604020202020204" pitchFamily="34" charset="0"/>
              </a:rPr>
              <a:t>neptunitých</a:t>
            </a:r>
            <a:r>
              <a:rPr lang="cs-CZ" sz="2000" dirty="0">
                <a:cs typeface="Arial" panose="020B0604020202020204" pitchFamily="34" charset="0"/>
              </a:rPr>
              <a:t> sloučenin se nejvíce podobají vlastnostem sloučenin promethia. </a:t>
            </a:r>
          </a:p>
        </p:txBody>
      </p:sp>
      <p:pic>
        <p:nvPicPr>
          <p:cNvPr id="11266" name="Picture 2" descr="93 - Neptunium">
            <a:extLst>
              <a:ext uri="{FF2B5EF4-FFF2-40B4-BE49-F238E27FC236}">
                <a16:creationId xmlns:a16="http://schemas.microsoft.com/office/drawing/2014/main" id="{45A20802-8353-4FC4-8CAC-7046B357F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842819"/>
            <a:ext cx="3479181"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AA9EABF5-0BD4-4A83-96FB-BC2520A5A58A}"/>
              </a:ext>
            </a:extLst>
          </p:cNvPr>
          <p:cNvSpPr txBox="1"/>
          <p:nvPr/>
        </p:nvSpPr>
        <p:spPr>
          <a:xfrm>
            <a:off x="196921" y="4648200"/>
            <a:ext cx="8839200" cy="400110"/>
          </a:xfrm>
          <a:prstGeom prst="rect">
            <a:avLst/>
          </a:prstGeom>
          <a:noFill/>
        </p:spPr>
        <p:txBody>
          <a:bodyPr wrap="square">
            <a:spAutoFit/>
          </a:bodyPr>
          <a:lstStyle/>
          <a:p>
            <a:pPr algn="just"/>
            <a:r>
              <a:rPr lang="cs-CZ" sz="2000" dirty="0">
                <a:cs typeface="Arial" panose="020B0604020202020204" pitchFamily="34" charset="0"/>
              </a:rPr>
              <a:t>V přírodě se neptunium nachází jako nepatrná příměs uranových rud.</a:t>
            </a:r>
            <a:endParaRPr lang="en-US" sz="2000" dirty="0">
              <a:cs typeface="Arial" panose="020B0604020202020204" pitchFamily="34" charset="0"/>
            </a:endParaRPr>
          </a:p>
        </p:txBody>
      </p:sp>
      <p:sp>
        <p:nvSpPr>
          <p:cNvPr id="7" name="TextovéPole 6">
            <a:extLst>
              <a:ext uri="{FF2B5EF4-FFF2-40B4-BE49-F238E27FC236}">
                <a16:creationId xmlns:a16="http://schemas.microsoft.com/office/drawing/2014/main" id="{586C0575-67C9-4297-A18A-CB32C2D9FFDB}"/>
              </a:ext>
            </a:extLst>
          </p:cNvPr>
          <p:cNvSpPr txBox="1"/>
          <p:nvPr/>
        </p:nvSpPr>
        <p:spPr>
          <a:xfrm>
            <a:off x="175517" y="5181600"/>
            <a:ext cx="8650840" cy="1015663"/>
          </a:xfrm>
          <a:prstGeom prst="rect">
            <a:avLst/>
          </a:prstGeom>
          <a:noFill/>
        </p:spPr>
        <p:txBody>
          <a:bodyPr wrap="square">
            <a:spAutoFit/>
          </a:bodyPr>
          <a:lstStyle/>
          <a:p>
            <a:pPr algn="just"/>
            <a:r>
              <a:rPr lang="cs-CZ" sz="2000" dirty="0">
                <a:cs typeface="Arial" panose="020B0604020202020204" pitchFamily="34" charset="0"/>
              </a:rPr>
              <a:t>Kovové neptunium se připravuje redukcí fluoridu </a:t>
            </a:r>
            <a:r>
              <a:rPr lang="cs-CZ" sz="2000" dirty="0" err="1">
                <a:cs typeface="Arial" panose="020B0604020202020204" pitchFamily="34" charset="0"/>
              </a:rPr>
              <a:t>neptunitého</a:t>
            </a:r>
            <a:r>
              <a:rPr lang="cs-CZ" sz="2000" dirty="0">
                <a:cs typeface="Arial" panose="020B0604020202020204" pitchFamily="34" charset="0"/>
              </a:rPr>
              <a:t> NpF</a:t>
            </a:r>
            <a:r>
              <a:rPr lang="cs-CZ" sz="2000" baseline="-25000" dirty="0">
                <a:cs typeface="Arial" panose="020B0604020202020204" pitchFamily="34" charset="0"/>
              </a:rPr>
              <a:t>3</a:t>
            </a:r>
            <a:r>
              <a:rPr lang="cs-CZ" sz="2000" dirty="0">
                <a:cs typeface="Arial" panose="020B0604020202020204" pitchFamily="34" charset="0"/>
              </a:rPr>
              <a:t> parami barya nebo lithia při teplotě okolo 1200°C:</a:t>
            </a:r>
          </a:p>
          <a:p>
            <a:pPr algn="ctr"/>
            <a:r>
              <a:rPr lang="cs-CZ" sz="2000" dirty="0">
                <a:cs typeface="Arial" panose="020B0604020202020204" pitchFamily="34" charset="0"/>
              </a:rPr>
              <a:t>2NpF</a:t>
            </a:r>
            <a:r>
              <a:rPr lang="cs-CZ" sz="2000" baseline="-25000" dirty="0">
                <a:cs typeface="Arial" panose="020B0604020202020204" pitchFamily="34" charset="0"/>
              </a:rPr>
              <a:t>3</a:t>
            </a:r>
            <a:r>
              <a:rPr lang="cs-CZ" sz="2000" dirty="0">
                <a:cs typeface="Arial" panose="020B0604020202020204" pitchFamily="34" charset="0"/>
              </a:rPr>
              <a:t> + 3Ba → 2Np + 3BaF</a:t>
            </a:r>
            <a:r>
              <a:rPr lang="cs-CZ" sz="2000" baseline="-25000" dirty="0">
                <a:cs typeface="Arial" panose="020B0604020202020204" pitchFamily="34" charset="0"/>
              </a:rPr>
              <a:t>2</a:t>
            </a:r>
            <a:endParaRPr lang="cs-CZ" sz="2000" dirty="0">
              <a:cs typeface="Arial" panose="020B0604020202020204" pitchFamily="34" charset="0"/>
            </a:endParaRPr>
          </a:p>
        </p:txBody>
      </p:sp>
      <p:sp>
        <p:nvSpPr>
          <p:cNvPr id="9" name="TextovéPole 8">
            <a:extLst>
              <a:ext uri="{FF2B5EF4-FFF2-40B4-BE49-F238E27FC236}">
                <a16:creationId xmlns:a16="http://schemas.microsoft.com/office/drawing/2014/main" id="{B084880A-8889-4D81-8A1D-BCD2C21706C8}"/>
              </a:ext>
            </a:extLst>
          </p:cNvPr>
          <p:cNvSpPr txBox="1"/>
          <p:nvPr/>
        </p:nvSpPr>
        <p:spPr>
          <a:xfrm>
            <a:off x="152400" y="1767751"/>
            <a:ext cx="4945628" cy="1938992"/>
          </a:xfrm>
          <a:prstGeom prst="rect">
            <a:avLst/>
          </a:prstGeom>
          <a:noFill/>
        </p:spPr>
        <p:txBody>
          <a:bodyPr wrap="square">
            <a:spAutoFit/>
          </a:bodyPr>
          <a:lstStyle/>
          <a:p>
            <a:pPr algn="just"/>
            <a:r>
              <a:rPr lang="cs-CZ" sz="2000" dirty="0">
                <a:cs typeface="Arial" panose="020B0604020202020204" pitchFamily="34" charset="0"/>
              </a:rPr>
              <a:t>Vodné roztoky solí neptunia mají charakteristické zbarvení podle mocenství, Np</a:t>
            </a:r>
            <a:r>
              <a:rPr lang="cs-CZ" sz="2000" baseline="30000" dirty="0">
                <a:cs typeface="Arial" panose="020B0604020202020204" pitchFamily="34" charset="0"/>
              </a:rPr>
              <a:t>3+</a:t>
            </a:r>
            <a:r>
              <a:rPr lang="cs-CZ" sz="2000" dirty="0">
                <a:cs typeface="Arial" panose="020B0604020202020204" pitchFamily="34" charset="0"/>
              </a:rPr>
              <a:t> - fialová, Np</a:t>
            </a:r>
            <a:r>
              <a:rPr lang="cs-CZ" sz="2000" baseline="30000" dirty="0">
                <a:cs typeface="Arial" panose="020B0604020202020204" pitchFamily="34" charset="0"/>
              </a:rPr>
              <a:t>4+</a:t>
            </a:r>
            <a:r>
              <a:rPr lang="cs-CZ" sz="2000" dirty="0">
                <a:cs typeface="Arial" panose="020B0604020202020204" pitchFamily="34" charset="0"/>
              </a:rPr>
              <a:t> - žlutozelená, Np</a:t>
            </a:r>
            <a:r>
              <a:rPr lang="cs-CZ" sz="2000" baseline="30000" dirty="0">
                <a:cs typeface="Arial" panose="020B0604020202020204" pitchFamily="34" charset="0"/>
              </a:rPr>
              <a:t>5+</a:t>
            </a:r>
            <a:r>
              <a:rPr lang="cs-CZ" sz="2000" dirty="0">
                <a:cs typeface="Arial" panose="020B0604020202020204" pitchFamily="34" charset="0"/>
              </a:rPr>
              <a:t> - v kyselém prostředí zelená, v alkalickém žlutá, Np</a:t>
            </a:r>
            <a:r>
              <a:rPr lang="cs-CZ" sz="2000" baseline="30000" dirty="0">
                <a:cs typeface="Arial" panose="020B0604020202020204" pitchFamily="34" charset="0"/>
              </a:rPr>
              <a:t>6+</a:t>
            </a:r>
            <a:r>
              <a:rPr lang="cs-CZ" sz="2000" dirty="0">
                <a:cs typeface="Arial" panose="020B0604020202020204" pitchFamily="34" charset="0"/>
              </a:rPr>
              <a:t> - růžová, Np</a:t>
            </a:r>
            <a:r>
              <a:rPr lang="cs-CZ" sz="2000" baseline="30000" dirty="0">
                <a:cs typeface="Arial" panose="020B0604020202020204" pitchFamily="34" charset="0"/>
              </a:rPr>
              <a:t>7+</a:t>
            </a:r>
            <a:r>
              <a:rPr lang="cs-CZ" sz="2000" dirty="0">
                <a:cs typeface="Arial" panose="020B0604020202020204" pitchFamily="34" charset="0"/>
              </a:rPr>
              <a:t> - v kyselém prostředí hnědočervená, v alkalickém zelená.</a:t>
            </a:r>
            <a:endParaRPr lang="cs-CZ" sz="2000" dirty="0"/>
          </a:p>
        </p:txBody>
      </p:sp>
    </p:spTree>
    <p:extLst>
      <p:ext uri="{BB962C8B-B14F-4D97-AF65-F5344CB8AC3E}">
        <p14:creationId xmlns:p14="http://schemas.microsoft.com/office/powerpoint/2010/main" val="3445222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6200"/>
            <a:ext cx="8839200" cy="6340197"/>
          </a:xfrm>
          <a:prstGeom prst="rect">
            <a:avLst/>
          </a:prstGeom>
        </p:spPr>
        <p:txBody>
          <a:bodyPr wrap="square">
            <a:spAutoFit/>
          </a:bodyPr>
          <a:lstStyle/>
          <a:p>
            <a:pPr algn="ctr"/>
            <a:r>
              <a:rPr lang="en-US" sz="2800" b="1" dirty="0">
                <a:cs typeface="Arial" panose="020B0604020202020204" pitchFamily="34" charset="0"/>
              </a:rPr>
              <a:t>P</a:t>
            </a:r>
            <a:r>
              <a:rPr lang="cs-CZ" sz="2800" b="1" dirty="0" err="1">
                <a:cs typeface="Arial" panose="020B0604020202020204" pitchFamily="34" charset="0"/>
              </a:rPr>
              <a:t>lutonium</a:t>
            </a:r>
            <a:r>
              <a:rPr lang="cs-CZ" sz="2800" dirty="0">
                <a:cs typeface="Arial" panose="020B0604020202020204" pitchFamily="34" charset="0"/>
              </a:rPr>
              <a:t> </a:t>
            </a:r>
            <a:endParaRPr lang="en-US" sz="2800" dirty="0">
              <a:cs typeface="Arial" panose="020B0604020202020204" pitchFamily="34" charset="0"/>
            </a:endParaRPr>
          </a:p>
          <a:p>
            <a:endParaRPr lang="en-US" sz="1000" dirty="0">
              <a:cs typeface="Arial" panose="020B0604020202020204" pitchFamily="34" charset="0"/>
            </a:endParaRPr>
          </a:p>
          <a:p>
            <a:r>
              <a:rPr lang="en-US" sz="2000" dirty="0">
                <a:cs typeface="Arial" panose="020B0604020202020204" pitchFamily="34" charset="0"/>
              </a:rPr>
              <a:t>=</a:t>
            </a:r>
            <a:r>
              <a:rPr lang="cs-CZ" sz="2000" dirty="0">
                <a:cs typeface="Arial" panose="020B0604020202020204" pitchFamily="34" charset="0"/>
              </a:rPr>
              <a:t> tmavošedý, silně elektropozitivní a radioaktivní kov. Nestabilnější izotop plutonia </a:t>
            </a:r>
            <a:r>
              <a:rPr lang="cs-CZ" sz="2000" baseline="30000" dirty="0">
                <a:cs typeface="Arial" panose="020B0604020202020204" pitchFamily="34" charset="0"/>
              </a:rPr>
              <a:t>242</a:t>
            </a:r>
            <a:r>
              <a:rPr lang="cs-CZ" sz="2000" dirty="0">
                <a:cs typeface="Arial" panose="020B0604020202020204" pitchFamily="34" charset="0"/>
              </a:rPr>
              <a:t>Pu má poločas rozpadu 3,73.10</a:t>
            </a:r>
            <a:r>
              <a:rPr lang="cs-CZ" sz="2000" baseline="30000" dirty="0">
                <a:cs typeface="Arial" panose="020B0604020202020204" pitchFamily="34" charset="0"/>
              </a:rPr>
              <a:t>5</a:t>
            </a:r>
            <a:r>
              <a:rPr lang="cs-CZ" sz="2000" dirty="0">
                <a:cs typeface="Arial" panose="020B0604020202020204" pitchFamily="34" charset="0"/>
              </a:rPr>
              <a:t> let.</a:t>
            </a:r>
          </a:p>
          <a:p>
            <a:r>
              <a:rPr lang="cs-CZ" sz="2000" dirty="0">
                <a:cs typeface="Arial" panose="020B0604020202020204" pitchFamily="34" charset="0"/>
              </a:rPr>
              <a:t>Plutonium reaguje s horkou vodou za vzniku šedomodrého hydroxidu </a:t>
            </a:r>
            <a:r>
              <a:rPr lang="cs-CZ" sz="2000" dirty="0" err="1">
                <a:cs typeface="Arial" panose="020B0604020202020204" pitchFamily="34" charset="0"/>
              </a:rPr>
              <a:t>plutonitého</a:t>
            </a:r>
            <a:r>
              <a:rPr lang="cs-CZ" sz="2000" dirty="0">
                <a:cs typeface="Arial" panose="020B0604020202020204" pitchFamily="34" charset="0"/>
              </a:rPr>
              <a:t>, s horkou vodou nasycenou kyslíkem reaguje za vzniku zeleného hydroxidu </a:t>
            </a:r>
            <a:r>
              <a:rPr lang="cs-CZ" sz="2000" dirty="0" err="1">
                <a:cs typeface="Arial" panose="020B0604020202020204" pitchFamily="34" charset="0"/>
              </a:rPr>
              <a:t>plutoničitého</a:t>
            </a:r>
            <a:r>
              <a:rPr lang="cs-CZ" sz="2000" dirty="0">
                <a:cs typeface="Arial" panose="020B0604020202020204" pitchFamily="34" charset="0"/>
              </a:rPr>
              <a:t>:</a:t>
            </a:r>
          </a:p>
          <a:p>
            <a:pPr algn="ctr"/>
            <a:r>
              <a:rPr lang="cs-CZ" sz="2000" dirty="0">
                <a:cs typeface="Arial" panose="020B0604020202020204" pitchFamily="34" charset="0"/>
              </a:rPr>
              <a:t>2Pu + 6H</a:t>
            </a:r>
            <a:r>
              <a:rPr lang="cs-CZ" sz="2000" baseline="-25000" dirty="0">
                <a:cs typeface="Arial" panose="020B0604020202020204" pitchFamily="34" charset="0"/>
              </a:rPr>
              <a:t>2</a:t>
            </a:r>
            <a:r>
              <a:rPr lang="cs-CZ" sz="2000" dirty="0">
                <a:cs typeface="Arial" panose="020B0604020202020204" pitchFamily="34" charset="0"/>
              </a:rPr>
              <a:t>O → 2Pu(OH)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Pu</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 + O</a:t>
            </a:r>
            <a:r>
              <a:rPr lang="cs-CZ" sz="2000" baseline="-25000" dirty="0">
                <a:cs typeface="Arial" panose="020B0604020202020204" pitchFamily="34" charset="0"/>
              </a:rPr>
              <a:t>2</a:t>
            </a:r>
            <a:r>
              <a:rPr lang="cs-CZ" sz="2000" dirty="0">
                <a:cs typeface="Arial" panose="020B0604020202020204" pitchFamily="34" charset="0"/>
              </a:rPr>
              <a:t> → </a:t>
            </a:r>
            <a:r>
              <a:rPr lang="cs-CZ" sz="2000" dirty="0" err="1">
                <a:cs typeface="Arial" panose="020B0604020202020204" pitchFamily="34" charset="0"/>
              </a:rPr>
              <a:t>Pu</a:t>
            </a:r>
            <a:r>
              <a:rPr lang="cs-CZ" sz="2000" dirty="0">
                <a:cs typeface="Arial" panose="020B0604020202020204" pitchFamily="34" charset="0"/>
              </a:rPr>
              <a:t>(OH)</a:t>
            </a:r>
            <a:r>
              <a:rPr lang="cs-CZ" sz="2000" baseline="-25000" dirty="0">
                <a:cs typeface="Arial" panose="020B0604020202020204" pitchFamily="34" charset="0"/>
              </a:rPr>
              <a:t>4</a:t>
            </a:r>
            <a:endParaRPr lang="cs-CZ" sz="2000" dirty="0">
              <a:cs typeface="Arial" panose="020B0604020202020204" pitchFamily="34" charset="0"/>
            </a:endParaRPr>
          </a:p>
          <a:p>
            <a:r>
              <a:rPr lang="cs-CZ" sz="2000" dirty="0">
                <a:cs typeface="Arial" panose="020B0604020202020204" pitchFamily="34" charset="0"/>
              </a:rPr>
              <a:t>Plutonium reaguje s minerálními kyselinami za vzniku </a:t>
            </a:r>
            <a:r>
              <a:rPr lang="cs-CZ" sz="2000" dirty="0" err="1">
                <a:cs typeface="Arial" panose="020B0604020202020204" pitchFamily="34" charset="0"/>
              </a:rPr>
              <a:t>plutonité</a:t>
            </a:r>
            <a:r>
              <a:rPr lang="cs-CZ" sz="2000" dirty="0">
                <a:cs typeface="Arial" panose="020B0604020202020204" pitchFamily="34" charset="0"/>
              </a:rPr>
              <a:t> soli a vývoje vodíku:</a:t>
            </a:r>
          </a:p>
          <a:p>
            <a:pPr algn="ctr"/>
            <a:r>
              <a:rPr lang="cs-CZ" sz="2000" dirty="0">
                <a:cs typeface="Arial" panose="020B0604020202020204" pitchFamily="34" charset="0"/>
              </a:rPr>
              <a:t>2Pu + 3H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Pu</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2Pu + 6HCl → 2PuCl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endParaRPr lang="cs-CZ" sz="2000" dirty="0">
              <a:cs typeface="Arial" panose="020B0604020202020204" pitchFamily="34" charset="0"/>
            </a:endParaRPr>
          </a:p>
          <a:p>
            <a:r>
              <a:rPr lang="cs-CZ" sz="2000" dirty="0">
                <a:cs typeface="Arial" panose="020B0604020202020204" pitchFamily="34" charset="0"/>
              </a:rPr>
              <a:t>Reakce plutonia s kyselinou dusičnou probíhá za vzniku </a:t>
            </a:r>
            <a:r>
              <a:rPr lang="cs-CZ" sz="2000" dirty="0" err="1">
                <a:cs typeface="Arial" panose="020B0604020202020204" pitchFamily="34" charset="0"/>
              </a:rPr>
              <a:t>plutoničité</a:t>
            </a:r>
            <a:r>
              <a:rPr lang="cs-CZ" sz="2000" dirty="0">
                <a:cs typeface="Arial" panose="020B0604020202020204" pitchFamily="34" charset="0"/>
              </a:rPr>
              <a:t> soli a bez vývoje vodíku:</a:t>
            </a:r>
          </a:p>
          <a:p>
            <a:r>
              <a:rPr lang="cs-CZ" sz="2000" dirty="0">
                <a:cs typeface="Arial" panose="020B0604020202020204" pitchFamily="34" charset="0"/>
              </a:rPr>
              <a:t>         3Pu + 16HNO</a:t>
            </a:r>
            <a:r>
              <a:rPr lang="cs-CZ" sz="2000" baseline="-25000" dirty="0">
                <a:cs typeface="Arial" panose="020B0604020202020204" pitchFamily="34" charset="0"/>
              </a:rPr>
              <a:t>3</a:t>
            </a:r>
            <a:r>
              <a:rPr lang="cs-CZ" sz="2000" dirty="0">
                <a:cs typeface="Arial" panose="020B0604020202020204" pitchFamily="34" charset="0"/>
              </a:rPr>
              <a:t> → 3Pu(NO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4</a:t>
            </a:r>
            <a:r>
              <a:rPr lang="cs-CZ" sz="2000" dirty="0">
                <a:cs typeface="Arial" panose="020B0604020202020204" pitchFamily="34" charset="0"/>
              </a:rPr>
              <a:t> + 8H</a:t>
            </a:r>
            <a:r>
              <a:rPr lang="cs-CZ" sz="2000" baseline="-25000" dirty="0">
                <a:cs typeface="Arial" panose="020B0604020202020204" pitchFamily="34" charset="0"/>
              </a:rPr>
              <a:t>2</a:t>
            </a:r>
            <a:r>
              <a:rPr lang="cs-CZ" sz="2000" dirty="0">
                <a:cs typeface="Arial" panose="020B0604020202020204" pitchFamily="34" charset="0"/>
              </a:rPr>
              <a:t>O + 4NO</a:t>
            </a:r>
          </a:p>
          <a:p>
            <a:endParaRPr lang="cs-CZ" sz="800" dirty="0">
              <a:cs typeface="Arial" panose="020B0604020202020204" pitchFamily="34" charset="0"/>
            </a:endParaRPr>
          </a:p>
          <a:p>
            <a:pPr algn="just"/>
            <a:r>
              <a:rPr lang="cs-CZ" sz="2000" dirty="0">
                <a:cs typeface="Arial" panose="020B0604020202020204" pitchFamily="34" charset="0"/>
              </a:rPr>
              <a:t>Chemické vlastnosti trojmocných sloučenin plutonia se nejvíce podobají vlastnostem samaria. Ostatní chemické vlastnosti plutonia se velmi podobají vlastnostem uranu. Plutonium i všechny jeho sloučeniny jsou </a:t>
            </a:r>
            <a:r>
              <a:rPr lang="cs-CZ" sz="2000" b="1" dirty="0">
                <a:cs typeface="Arial" panose="020B0604020202020204" pitchFamily="34" charset="0"/>
              </a:rPr>
              <a:t>prudce jedovaté</a:t>
            </a:r>
            <a:r>
              <a:rPr lang="cs-CZ" sz="2000" dirty="0">
                <a:cs typeface="Arial" panose="020B0604020202020204" pitchFamily="34" charset="0"/>
              </a:rPr>
              <a:t>. Ve sloučeninách se plutonium vyskytuje v oxidačních stupních +II až +VII, nejstabilnější sloučeniny jsou </a:t>
            </a:r>
            <a:r>
              <a:rPr lang="cs-CZ" sz="2000" dirty="0" err="1">
                <a:cs typeface="Arial" panose="020B0604020202020204" pitchFamily="34" charset="0"/>
              </a:rPr>
              <a:t>plutoničité</a:t>
            </a:r>
            <a:r>
              <a:rPr lang="cs-CZ" sz="2000" dirty="0">
                <a:cs typeface="Arial" panose="020B0604020202020204" pitchFamily="34" charset="0"/>
              </a:rPr>
              <a:t>. </a:t>
            </a:r>
          </a:p>
        </p:txBody>
      </p:sp>
    </p:spTree>
    <p:extLst>
      <p:ext uri="{BB962C8B-B14F-4D97-AF65-F5344CB8AC3E}">
        <p14:creationId xmlns:p14="http://schemas.microsoft.com/office/powerpoint/2010/main" val="4109005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1754326"/>
          </a:xfrm>
          <a:prstGeom prst="rect">
            <a:avLst/>
          </a:prstGeom>
        </p:spPr>
        <p:txBody>
          <a:bodyPr wrap="square">
            <a:spAutoFit/>
          </a:bodyPr>
          <a:lstStyle/>
          <a:p>
            <a:pPr algn="just"/>
            <a:r>
              <a:rPr lang="cs-CZ" sz="2000" dirty="0">
                <a:cs typeface="Arial" panose="020B0604020202020204" pitchFamily="34" charset="0"/>
              </a:rPr>
              <a:t>Použití zejména k </a:t>
            </a:r>
            <a:r>
              <a:rPr lang="cs-CZ" sz="2000" b="1" dirty="0">
                <a:cs typeface="Arial" panose="020B0604020202020204" pitchFamily="34" charset="0"/>
              </a:rPr>
              <a:t>legování slitin</a:t>
            </a:r>
            <a:r>
              <a:rPr lang="cs-CZ" sz="2000" dirty="0">
                <a:cs typeface="Arial" panose="020B0604020202020204" pitchFamily="34" charset="0"/>
              </a:rPr>
              <a:t> pro výrobu proudových motorů a plynových turbín. Z rhenia se vyrábějí </a:t>
            </a:r>
            <a:r>
              <a:rPr lang="cs-CZ" sz="2000" b="1" dirty="0">
                <a:cs typeface="Arial" panose="020B0604020202020204" pitchFamily="34" charset="0"/>
              </a:rPr>
              <a:t>termočlánky</a:t>
            </a:r>
            <a:r>
              <a:rPr lang="cs-CZ" sz="2000" dirty="0">
                <a:cs typeface="Arial" panose="020B0604020202020204" pitchFamily="34" charset="0"/>
              </a:rPr>
              <a:t> pro měření vysokých teplot a </a:t>
            </a:r>
            <a:r>
              <a:rPr lang="cs-CZ" sz="2000" b="1" dirty="0">
                <a:cs typeface="Arial" panose="020B0604020202020204" pitchFamily="34" charset="0"/>
              </a:rPr>
              <a:t>katalyzátory</a:t>
            </a:r>
            <a:r>
              <a:rPr lang="cs-CZ" sz="2000" dirty="0">
                <a:cs typeface="Arial" panose="020B0604020202020204" pitchFamily="34" charset="0"/>
              </a:rPr>
              <a:t> řady chemických reakcí. </a:t>
            </a:r>
          </a:p>
          <a:p>
            <a:pPr algn="just"/>
            <a:endParaRPr lang="cs-CZ" sz="800" dirty="0">
              <a:cs typeface="Arial" panose="020B0604020202020204" pitchFamily="34" charset="0"/>
            </a:endParaRPr>
          </a:p>
          <a:p>
            <a:pPr algn="just"/>
            <a:r>
              <a:rPr lang="cs-CZ" sz="2000" b="1" dirty="0" err="1">
                <a:cs typeface="Arial" panose="020B0604020202020204" pitchFamily="34" charset="0"/>
              </a:rPr>
              <a:t>Diborid</a:t>
            </a:r>
            <a:r>
              <a:rPr lang="cs-CZ" sz="2000" b="1" dirty="0">
                <a:cs typeface="Arial" panose="020B0604020202020204" pitchFamily="34" charset="0"/>
              </a:rPr>
              <a:t> rhenia </a:t>
            </a:r>
            <a:r>
              <a:rPr lang="cs-CZ" sz="2000" dirty="0">
                <a:cs typeface="Arial" panose="020B0604020202020204" pitchFamily="34" charset="0"/>
              </a:rPr>
              <a:t>ReB</a:t>
            </a:r>
            <a:r>
              <a:rPr lang="cs-CZ" sz="2000" baseline="-25000" dirty="0">
                <a:cs typeface="Arial" panose="020B0604020202020204" pitchFamily="34" charset="0"/>
              </a:rPr>
              <a:t>2</a:t>
            </a:r>
            <a:r>
              <a:rPr lang="cs-CZ" sz="2000" dirty="0">
                <a:cs typeface="Arial" panose="020B0604020202020204" pitchFamily="34" charset="0"/>
              </a:rPr>
              <a:t> je extrémně tvrdý a odolný materiál a má značnou perspektivu ve výrobě břitů obráběcích nástrojů. </a:t>
            </a:r>
            <a:endParaRPr lang="en-US" sz="2000" dirty="0">
              <a:cs typeface="Arial" panose="020B0604020202020204" pitchFamily="34" charset="0"/>
            </a:endParaRPr>
          </a:p>
        </p:txBody>
      </p:sp>
      <p:sp>
        <p:nvSpPr>
          <p:cNvPr id="5" name="TextovéPole 4">
            <a:extLst>
              <a:ext uri="{FF2B5EF4-FFF2-40B4-BE49-F238E27FC236}">
                <a16:creationId xmlns:a16="http://schemas.microsoft.com/office/drawing/2014/main" id="{870776DE-E35B-4848-9932-E64F2B375947}"/>
              </a:ext>
            </a:extLst>
          </p:cNvPr>
          <p:cNvSpPr txBox="1"/>
          <p:nvPr/>
        </p:nvSpPr>
        <p:spPr>
          <a:xfrm>
            <a:off x="182366" y="4267200"/>
            <a:ext cx="7285234" cy="707886"/>
          </a:xfrm>
          <a:prstGeom prst="rect">
            <a:avLst/>
          </a:prstGeom>
          <a:noFill/>
        </p:spPr>
        <p:txBody>
          <a:bodyPr wrap="square">
            <a:spAutoFit/>
          </a:bodyPr>
          <a:lstStyle/>
          <a:p>
            <a:pPr algn="just"/>
            <a:r>
              <a:rPr lang="cs-CZ" sz="2000" dirty="0">
                <a:cs typeface="Arial" panose="020B0604020202020204" pitchFamily="34" charset="0"/>
              </a:rPr>
              <a:t>Dimerní </a:t>
            </a:r>
            <a:r>
              <a:rPr lang="cs-CZ" sz="2000" b="1" dirty="0">
                <a:cs typeface="Arial" panose="020B0604020202020204" pitchFamily="34" charset="0"/>
              </a:rPr>
              <a:t>chlorid </a:t>
            </a:r>
            <a:r>
              <a:rPr lang="cs-CZ" sz="2000" b="1" dirty="0" err="1">
                <a:cs typeface="Arial" panose="020B0604020202020204" pitchFamily="34" charset="0"/>
              </a:rPr>
              <a:t>rheničný</a:t>
            </a:r>
            <a:r>
              <a:rPr lang="cs-CZ" sz="2000" b="1" dirty="0">
                <a:cs typeface="Arial" panose="020B0604020202020204" pitchFamily="34" charset="0"/>
              </a:rPr>
              <a:t> </a:t>
            </a:r>
            <a:r>
              <a:rPr lang="cs-CZ" sz="2000" dirty="0">
                <a:cs typeface="Arial" panose="020B0604020202020204" pitchFamily="34" charset="0"/>
              </a:rPr>
              <a:t>Re</a:t>
            </a:r>
            <a:r>
              <a:rPr lang="cs-CZ" sz="2000" baseline="-25000" dirty="0">
                <a:cs typeface="Arial" panose="020B0604020202020204" pitchFamily="34" charset="0"/>
              </a:rPr>
              <a:t>2</a:t>
            </a:r>
            <a:r>
              <a:rPr lang="cs-CZ" sz="2000" dirty="0">
                <a:cs typeface="Arial" panose="020B0604020202020204" pitchFamily="34" charset="0"/>
              </a:rPr>
              <a:t>Cl</a:t>
            </a:r>
            <a:r>
              <a:rPr lang="cs-CZ" sz="2000" baseline="-25000" dirty="0">
                <a:cs typeface="Arial" panose="020B0604020202020204" pitchFamily="34" charset="0"/>
              </a:rPr>
              <a:t>10</a:t>
            </a:r>
            <a:r>
              <a:rPr lang="cs-CZ" sz="2000" dirty="0">
                <a:cs typeface="Arial" panose="020B0604020202020204" pitchFamily="34" charset="0"/>
              </a:rPr>
              <a:t> je katalyzátorem řady reakcí olefinů.</a:t>
            </a:r>
          </a:p>
        </p:txBody>
      </p:sp>
      <p:sp>
        <p:nvSpPr>
          <p:cNvPr id="7" name="TextovéPole 6">
            <a:extLst>
              <a:ext uri="{FF2B5EF4-FFF2-40B4-BE49-F238E27FC236}">
                <a16:creationId xmlns:a16="http://schemas.microsoft.com/office/drawing/2014/main" id="{0DCC868D-1A8C-4350-BF70-564C7FB65743}"/>
              </a:ext>
            </a:extLst>
          </p:cNvPr>
          <p:cNvSpPr txBox="1"/>
          <p:nvPr/>
        </p:nvSpPr>
        <p:spPr>
          <a:xfrm>
            <a:off x="184934" y="2690911"/>
            <a:ext cx="6673065" cy="707886"/>
          </a:xfrm>
          <a:prstGeom prst="rect">
            <a:avLst/>
          </a:prstGeom>
          <a:noFill/>
        </p:spPr>
        <p:txBody>
          <a:bodyPr wrap="square">
            <a:spAutoFit/>
          </a:bodyPr>
          <a:lstStyle/>
          <a:p>
            <a:pPr algn="just"/>
            <a:r>
              <a:rPr lang="cs-CZ" sz="2000" b="1" dirty="0">
                <a:cs typeface="Arial" panose="020B0604020202020204" pitchFamily="34" charset="0"/>
              </a:rPr>
              <a:t>Fluorid rheniový </a:t>
            </a:r>
            <a:r>
              <a:rPr lang="cs-CZ" sz="2000" dirty="0">
                <a:cs typeface="Arial" panose="020B0604020202020204" pitchFamily="34" charset="0"/>
              </a:rPr>
              <a:t>ReF</a:t>
            </a:r>
            <a:r>
              <a:rPr lang="cs-CZ" sz="2000" baseline="-25000" dirty="0">
                <a:cs typeface="Arial" panose="020B0604020202020204" pitchFamily="34" charset="0"/>
              </a:rPr>
              <a:t>6</a:t>
            </a:r>
            <a:r>
              <a:rPr lang="cs-CZ" sz="2000" dirty="0">
                <a:cs typeface="Arial" panose="020B0604020202020204" pitchFamily="34" charset="0"/>
              </a:rPr>
              <a:t> slouží jako zdroj rhenia pro pokovování elektrických kontaktů. </a:t>
            </a:r>
            <a:endParaRPr lang="en-US" sz="2000" dirty="0">
              <a:cs typeface="Arial" panose="020B0604020202020204" pitchFamily="34" charset="0"/>
            </a:endParaRPr>
          </a:p>
        </p:txBody>
      </p:sp>
      <p:pic>
        <p:nvPicPr>
          <p:cNvPr id="8" name="Obrázek 7">
            <a:extLst>
              <a:ext uri="{FF2B5EF4-FFF2-40B4-BE49-F238E27FC236}">
                <a16:creationId xmlns:a16="http://schemas.microsoft.com/office/drawing/2014/main" id="{57C0629F-46C1-4D1E-A009-30F8A57D13D1}"/>
              </a:ext>
            </a:extLst>
          </p:cNvPr>
          <p:cNvPicPr>
            <a:picLocks noChangeAspect="1"/>
          </p:cNvPicPr>
          <p:nvPr/>
        </p:nvPicPr>
        <p:blipFill>
          <a:blip r:embed="rId2"/>
          <a:stretch>
            <a:fillRect/>
          </a:stretch>
        </p:blipFill>
        <p:spPr>
          <a:xfrm>
            <a:off x="2209800" y="4800600"/>
            <a:ext cx="1847850" cy="1762125"/>
          </a:xfrm>
          <a:prstGeom prst="rect">
            <a:avLst/>
          </a:prstGeom>
        </p:spPr>
      </p:pic>
      <p:pic>
        <p:nvPicPr>
          <p:cNvPr id="5124" name="Picture 4">
            <a:extLst>
              <a:ext uri="{FF2B5EF4-FFF2-40B4-BE49-F238E27FC236}">
                <a16:creationId xmlns:a16="http://schemas.microsoft.com/office/drawing/2014/main" id="{AA7B4379-CD4F-48B7-945A-5ECD23164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00962"/>
            <a:ext cx="154305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5153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829455"/>
            <a:ext cx="8839200" cy="3600986"/>
          </a:xfrm>
          <a:prstGeom prst="rect">
            <a:avLst/>
          </a:prstGeom>
        </p:spPr>
        <p:txBody>
          <a:bodyPr wrap="square">
            <a:spAutoFit/>
          </a:bodyPr>
          <a:lstStyle/>
          <a:p>
            <a:pPr algn="just"/>
            <a:r>
              <a:rPr lang="cs-CZ" sz="2000" dirty="0">
                <a:cs typeface="Arial" panose="020B0604020202020204" pitchFamily="34" charset="0"/>
              </a:rPr>
              <a:t>Plutonium se vyrábí ozařováním jader </a:t>
            </a:r>
            <a:r>
              <a:rPr lang="cs-CZ" sz="2000" baseline="30000" dirty="0">
                <a:cs typeface="Arial" panose="020B0604020202020204" pitchFamily="34" charset="0"/>
              </a:rPr>
              <a:t>238</a:t>
            </a:r>
            <a:r>
              <a:rPr lang="cs-CZ" sz="2000" dirty="0">
                <a:cs typeface="Arial" panose="020B0604020202020204" pitchFamily="34" charset="0"/>
              </a:rPr>
              <a:t>U rychlými neutrony v množivých jaderných reaktorech typu FBR </a:t>
            </a:r>
            <a:r>
              <a:rPr lang="cs-CZ" sz="2000" i="1" dirty="0">
                <a:cs typeface="Arial" panose="020B0604020202020204" pitchFamily="34" charset="0"/>
              </a:rPr>
              <a:t>(Fast </a:t>
            </a:r>
            <a:r>
              <a:rPr lang="cs-CZ" sz="2000" i="1" dirty="0" err="1">
                <a:cs typeface="Arial" panose="020B0604020202020204" pitchFamily="34" charset="0"/>
              </a:rPr>
              <a:t>Breeder</a:t>
            </a:r>
            <a:r>
              <a:rPr lang="cs-CZ" sz="2000" i="1" dirty="0">
                <a:cs typeface="Arial" panose="020B0604020202020204" pitchFamily="34" charset="0"/>
              </a:rPr>
              <a:t> </a:t>
            </a:r>
            <a:r>
              <a:rPr lang="cs-CZ" sz="2000" i="1" dirty="0" err="1">
                <a:cs typeface="Arial" panose="020B0604020202020204" pitchFamily="34" charset="0"/>
              </a:rPr>
              <a:t>Reactor</a:t>
            </a:r>
            <a:r>
              <a:rPr lang="cs-CZ" sz="2000" i="1" dirty="0">
                <a:cs typeface="Arial" panose="020B0604020202020204" pitchFamily="34" charset="0"/>
              </a:rPr>
              <a:t>)</a:t>
            </a:r>
            <a:r>
              <a:rPr lang="cs-CZ" sz="2000" dirty="0">
                <a:cs typeface="Arial" panose="020B0604020202020204" pitchFamily="34" charset="0"/>
              </a:rPr>
              <a:t> podle rovnice:.</a:t>
            </a:r>
          </a:p>
          <a:p>
            <a:pPr algn="ctr"/>
            <a:r>
              <a:rPr lang="cs-CZ" sz="2000" baseline="30000" dirty="0">
                <a:cs typeface="Arial" panose="020B0604020202020204" pitchFamily="34" charset="0"/>
              </a:rPr>
              <a:t>238</a:t>
            </a:r>
            <a:r>
              <a:rPr lang="cs-CZ" sz="2000" dirty="0">
                <a:cs typeface="Arial" panose="020B0604020202020204" pitchFamily="34" charset="0"/>
              </a:rPr>
              <a:t>U + </a:t>
            </a:r>
            <a:r>
              <a:rPr lang="cs-CZ" sz="2000" baseline="30000" dirty="0">
                <a:cs typeface="Arial" panose="020B0604020202020204" pitchFamily="34" charset="0"/>
              </a:rPr>
              <a:t>1</a:t>
            </a:r>
            <a:r>
              <a:rPr lang="cs-CZ" sz="2000" dirty="0">
                <a:cs typeface="Arial" panose="020B0604020202020204" pitchFamily="34" charset="0"/>
              </a:rPr>
              <a:t>n → </a:t>
            </a:r>
            <a:r>
              <a:rPr lang="cs-CZ" sz="2000" baseline="30000" dirty="0">
                <a:cs typeface="Arial" panose="020B0604020202020204" pitchFamily="34" charset="0"/>
              </a:rPr>
              <a:t>239</a:t>
            </a:r>
            <a:r>
              <a:rPr lang="cs-CZ" sz="2000" dirty="0">
                <a:cs typeface="Arial" panose="020B0604020202020204" pitchFamily="34" charset="0"/>
              </a:rPr>
              <a:t>U + </a:t>
            </a:r>
            <a:r>
              <a:rPr lang="el-GR" sz="2000" dirty="0">
                <a:cs typeface="Arial" panose="020B0604020202020204" pitchFamily="34" charset="0"/>
              </a:rPr>
              <a:t>β → </a:t>
            </a:r>
            <a:r>
              <a:rPr lang="el-GR" sz="2000" baseline="30000" dirty="0">
                <a:cs typeface="Arial" panose="020B0604020202020204" pitchFamily="34" charset="0"/>
              </a:rPr>
              <a:t>239</a:t>
            </a:r>
            <a:r>
              <a:rPr lang="cs-CZ" sz="2000" dirty="0" err="1">
                <a:cs typeface="Arial" panose="020B0604020202020204" pitchFamily="34" charset="0"/>
              </a:rPr>
              <a:t>Np</a:t>
            </a:r>
            <a:r>
              <a:rPr lang="cs-CZ" sz="2000" dirty="0">
                <a:cs typeface="Arial" panose="020B0604020202020204" pitchFamily="34" charset="0"/>
              </a:rPr>
              <a:t> + </a:t>
            </a:r>
            <a:r>
              <a:rPr lang="el-GR" sz="2000" dirty="0">
                <a:cs typeface="Arial" panose="020B0604020202020204" pitchFamily="34" charset="0"/>
              </a:rPr>
              <a:t>β → </a:t>
            </a:r>
            <a:r>
              <a:rPr lang="el-GR" sz="2000" baseline="30000" dirty="0">
                <a:cs typeface="Arial" panose="020B0604020202020204" pitchFamily="34" charset="0"/>
              </a:rPr>
              <a:t>239</a:t>
            </a:r>
            <a:r>
              <a:rPr lang="cs-CZ" sz="2000" dirty="0" err="1">
                <a:cs typeface="Arial" panose="020B0604020202020204" pitchFamily="34" charset="0"/>
              </a:rPr>
              <a:t>Pu</a:t>
            </a:r>
            <a:r>
              <a:rPr lang="cs-CZ" sz="2000" dirty="0">
                <a:cs typeface="Arial" panose="020B0604020202020204" pitchFamily="34" charset="0"/>
              </a:rPr>
              <a:t> + </a:t>
            </a:r>
            <a:r>
              <a:rPr lang="el-GR" sz="2000" dirty="0">
                <a:cs typeface="Arial" panose="020B0604020202020204" pitchFamily="34" charset="0"/>
              </a:rPr>
              <a:t>β</a:t>
            </a:r>
          </a:p>
          <a:p>
            <a:pPr algn="just"/>
            <a:r>
              <a:rPr lang="cs-CZ" sz="2000" dirty="0">
                <a:cs typeface="Arial" panose="020B0604020202020204" pitchFamily="34" charset="0"/>
              </a:rPr>
              <a:t>Jako chladivo se pro rychlý reaktor FBR s uran-plutoniovým palivovým cyklem používá kapalný sodík. Důležitým </a:t>
            </a:r>
            <a:r>
              <a:rPr lang="cs-CZ" sz="2000" u="sng" dirty="0">
                <a:cs typeface="Arial" panose="020B0604020202020204" pitchFamily="34" charset="0"/>
              </a:rPr>
              <a:t>zdrojem plutonia jsou také vyhořelé uranové palivové články z reaktorů jaderných elektráren</a:t>
            </a:r>
            <a:r>
              <a:rPr lang="cs-CZ" sz="2000" dirty="0">
                <a:cs typeface="Arial" panose="020B0604020202020204" pitchFamily="34" charset="0"/>
              </a:rPr>
              <a:t>. </a:t>
            </a:r>
            <a:endParaRPr lang="en-US" sz="2000" dirty="0">
              <a:cs typeface="Arial" panose="020B0604020202020204" pitchFamily="34" charset="0"/>
            </a:endParaRPr>
          </a:p>
          <a:p>
            <a:pPr algn="just"/>
            <a:endParaRPr lang="cs-CZ" sz="800" dirty="0">
              <a:cs typeface="Arial" panose="020B0604020202020204" pitchFamily="34" charset="0"/>
            </a:endParaRPr>
          </a:p>
          <a:p>
            <a:pPr algn="just"/>
            <a:r>
              <a:rPr lang="cs-CZ" sz="2000" dirty="0">
                <a:cs typeface="Arial" panose="020B0604020202020204" pitchFamily="34" charset="0"/>
              </a:rPr>
              <a:t>Nejdůležitější využití nalézá plutonium, ve formě izotopu </a:t>
            </a:r>
            <a:r>
              <a:rPr lang="cs-CZ" sz="2000" baseline="30000" dirty="0">
                <a:cs typeface="Arial" panose="020B0604020202020204" pitchFamily="34" charset="0"/>
              </a:rPr>
              <a:t>239</a:t>
            </a:r>
            <a:r>
              <a:rPr lang="cs-CZ" sz="2000" dirty="0">
                <a:cs typeface="Arial" panose="020B0604020202020204" pitchFamily="34" charset="0"/>
              </a:rPr>
              <a:t>Pu, jako základní </a:t>
            </a:r>
            <a:r>
              <a:rPr lang="cs-CZ" sz="2000" u="sng" dirty="0">
                <a:cs typeface="Arial" panose="020B0604020202020204" pitchFamily="34" charset="0"/>
              </a:rPr>
              <a:t>surovina pro výrobu jaderných zbraní</a:t>
            </a:r>
            <a:r>
              <a:rPr lang="cs-CZ" sz="2000" dirty="0">
                <a:cs typeface="Arial" panose="020B0604020202020204" pitchFamily="34" charset="0"/>
              </a:rPr>
              <a:t>. Izotop </a:t>
            </a:r>
            <a:r>
              <a:rPr lang="cs-CZ" sz="2000" baseline="30000" dirty="0">
                <a:cs typeface="Arial" panose="020B0604020202020204" pitchFamily="34" charset="0"/>
              </a:rPr>
              <a:t>238</a:t>
            </a:r>
            <a:r>
              <a:rPr lang="cs-CZ" sz="2000" dirty="0">
                <a:cs typeface="Arial" panose="020B0604020202020204" pitchFamily="34" charset="0"/>
              </a:rPr>
              <a:t>Pu byl použit jako trvanlivý energetický zdroj pro seizmické i další vědecké přístroje rozmístěné na povrchu Měsíce při výpravách projektu Apollo. Pro jaderné využití se plutonium leguje přídavkem </a:t>
            </a:r>
            <a:r>
              <a:rPr lang="en-US" sz="2000" dirty="0" err="1">
                <a:cs typeface="Arial" panose="020B0604020202020204" pitchFamily="34" charset="0"/>
              </a:rPr>
              <a:t>gallia</a:t>
            </a:r>
            <a:r>
              <a:rPr lang="cs-CZ" sz="2000" dirty="0">
                <a:cs typeface="Arial" panose="020B0604020202020204" pitchFamily="34" charset="0"/>
              </a:rPr>
              <a:t> a jeho povrch se pokrývá ochrannou vrstvou niklu.</a:t>
            </a:r>
          </a:p>
        </p:txBody>
      </p:sp>
      <p:sp>
        <p:nvSpPr>
          <p:cNvPr id="3" name="TextovéPole 2">
            <a:extLst>
              <a:ext uri="{FF2B5EF4-FFF2-40B4-BE49-F238E27FC236}">
                <a16:creationId xmlns:a16="http://schemas.microsoft.com/office/drawing/2014/main" id="{B07587F6-A845-4D49-A732-D00B610661E9}"/>
              </a:ext>
            </a:extLst>
          </p:cNvPr>
          <p:cNvSpPr txBox="1"/>
          <p:nvPr/>
        </p:nvSpPr>
        <p:spPr>
          <a:xfrm>
            <a:off x="152400" y="304800"/>
            <a:ext cx="5334000" cy="2369880"/>
          </a:xfrm>
          <a:prstGeom prst="rect">
            <a:avLst/>
          </a:prstGeom>
          <a:noFill/>
        </p:spPr>
        <p:txBody>
          <a:bodyPr wrap="square">
            <a:spAutoFit/>
          </a:bodyPr>
          <a:lstStyle/>
          <a:p>
            <a:pPr algn="just"/>
            <a:r>
              <a:rPr lang="cs-CZ" sz="2000" dirty="0">
                <a:cs typeface="Arial" panose="020B0604020202020204" pitchFamily="34" charset="0"/>
              </a:rPr>
              <a:t>Vodné roztoky soli plutonia mají </a:t>
            </a:r>
            <a:r>
              <a:rPr lang="cs-CZ" sz="2000" dirty="0" err="1">
                <a:cs typeface="Arial" panose="020B0604020202020204" pitchFamily="34" charset="0"/>
              </a:rPr>
              <a:t>chrakteristické</a:t>
            </a:r>
            <a:r>
              <a:rPr lang="cs-CZ" sz="2000" dirty="0">
                <a:cs typeface="Arial" panose="020B0604020202020204" pitchFamily="34" charset="0"/>
              </a:rPr>
              <a:t> zbarvení podle mocenství, Pu</a:t>
            </a:r>
            <a:r>
              <a:rPr lang="cs-CZ" sz="2000" baseline="30000" dirty="0">
                <a:cs typeface="Arial" panose="020B0604020202020204" pitchFamily="34" charset="0"/>
              </a:rPr>
              <a:t>3+</a:t>
            </a:r>
            <a:r>
              <a:rPr lang="cs-CZ" sz="2000" dirty="0">
                <a:cs typeface="Arial" panose="020B0604020202020204" pitchFamily="34" charset="0"/>
              </a:rPr>
              <a:t> - modrá, Pu</a:t>
            </a:r>
            <a:r>
              <a:rPr lang="cs-CZ" sz="2000" baseline="30000" dirty="0">
                <a:cs typeface="Arial" panose="020B0604020202020204" pitchFamily="34" charset="0"/>
              </a:rPr>
              <a:t>4+</a:t>
            </a:r>
            <a:r>
              <a:rPr lang="cs-CZ" sz="2000" dirty="0">
                <a:cs typeface="Arial" panose="020B0604020202020204" pitchFamily="34" charset="0"/>
              </a:rPr>
              <a:t> - žlutohnědá, Pu</a:t>
            </a:r>
            <a:r>
              <a:rPr lang="cs-CZ" sz="2000" baseline="30000" dirty="0">
                <a:cs typeface="Arial" panose="020B0604020202020204" pitchFamily="34" charset="0"/>
              </a:rPr>
              <a:t>5+</a:t>
            </a:r>
            <a:r>
              <a:rPr lang="cs-CZ" sz="2000" dirty="0">
                <a:cs typeface="Arial" panose="020B0604020202020204" pitchFamily="34" charset="0"/>
              </a:rPr>
              <a:t> - růžová, Pu</a:t>
            </a:r>
            <a:r>
              <a:rPr lang="cs-CZ" sz="2000" baseline="30000" dirty="0">
                <a:cs typeface="Arial" panose="020B0604020202020204" pitchFamily="34" charset="0"/>
              </a:rPr>
              <a:t>6+</a:t>
            </a:r>
            <a:r>
              <a:rPr lang="cs-CZ" sz="2000" dirty="0">
                <a:cs typeface="Arial" panose="020B0604020202020204" pitchFamily="34" charset="0"/>
              </a:rPr>
              <a:t> - žlutá, oranžová, Pu</a:t>
            </a:r>
            <a:r>
              <a:rPr lang="cs-CZ" sz="2000" baseline="30000" dirty="0">
                <a:cs typeface="Arial" panose="020B0604020202020204" pitchFamily="34" charset="0"/>
              </a:rPr>
              <a:t>7+</a:t>
            </a:r>
            <a:r>
              <a:rPr lang="cs-CZ" sz="2000" dirty="0">
                <a:cs typeface="Arial" panose="020B0604020202020204" pitchFamily="34" charset="0"/>
              </a:rPr>
              <a:t> - zelená.</a:t>
            </a:r>
          </a:p>
          <a:p>
            <a:pPr algn="just"/>
            <a:endParaRPr lang="cs-CZ" sz="800" dirty="0">
              <a:cs typeface="Arial" panose="020B0604020202020204" pitchFamily="34" charset="0"/>
            </a:endParaRPr>
          </a:p>
          <a:p>
            <a:pPr algn="just"/>
            <a:r>
              <a:rPr lang="cs-CZ" sz="2000" dirty="0">
                <a:cs typeface="Arial" panose="020B0604020202020204" pitchFamily="34" charset="0"/>
              </a:rPr>
              <a:t>V přírodě se plutonium nalézá v nepatrném množství v uranových rudách, ve kterých vzniká přirozeným radioaktivním rozpadem.</a:t>
            </a:r>
          </a:p>
        </p:txBody>
      </p:sp>
      <p:pic>
        <p:nvPicPr>
          <p:cNvPr id="4" name="Picture 2" descr="The Actinoids - Study Material for IIT JEEE | askIITians">
            <a:extLst>
              <a:ext uri="{FF2B5EF4-FFF2-40B4-BE49-F238E27FC236}">
                <a16:creationId xmlns:a16="http://schemas.microsoft.com/office/drawing/2014/main" id="{714E73E8-BD1F-4F12-AC73-A61D8D866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629" y="204623"/>
            <a:ext cx="3092267" cy="242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18152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0247" y="76200"/>
            <a:ext cx="8957553" cy="5909310"/>
          </a:xfrm>
          <a:prstGeom prst="rect">
            <a:avLst/>
          </a:prstGeom>
        </p:spPr>
        <p:txBody>
          <a:bodyPr wrap="square">
            <a:spAutoFit/>
          </a:bodyPr>
          <a:lstStyle/>
          <a:p>
            <a:pPr algn="ctr"/>
            <a:r>
              <a:rPr lang="en-US" sz="2800" b="1" dirty="0">
                <a:cs typeface="Arial" panose="020B0604020202020204" pitchFamily="34" charset="0"/>
              </a:rPr>
              <a:t>A</a:t>
            </a:r>
            <a:r>
              <a:rPr lang="cs-CZ" sz="2800" b="1" dirty="0" err="1">
                <a:cs typeface="Arial" panose="020B0604020202020204" pitchFamily="34" charset="0"/>
              </a:rPr>
              <a:t>mericium</a:t>
            </a:r>
            <a:r>
              <a:rPr lang="cs-CZ" sz="2800" b="1" dirty="0">
                <a:cs typeface="Arial" panose="020B0604020202020204" pitchFamily="34" charset="0"/>
              </a:rPr>
              <a:t> </a:t>
            </a:r>
            <a:endParaRPr lang="en-US" sz="2800" b="1" dirty="0">
              <a:cs typeface="Arial" panose="020B0604020202020204" pitchFamily="34" charset="0"/>
            </a:endParaRPr>
          </a:p>
          <a:p>
            <a:r>
              <a:rPr lang="en-US" sz="1000" dirty="0">
                <a:cs typeface="Arial" panose="020B0604020202020204" pitchFamily="34" charset="0"/>
              </a:rPr>
              <a:t>  </a:t>
            </a:r>
          </a:p>
          <a:p>
            <a:r>
              <a:rPr lang="en-US" sz="2000" dirty="0">
                <a:cs typeface="Arial" panose="020B0604020202020204" pitchFamily="34" charset="0"/>
              </a:rPr>
              <a:t>=</a:t>
            </a:r>
            <a:r>
              <a:rPr lang="cs-CZ" sz="2000" dirty="0">
                <a:cs typeface="Arial" panose="020B0604020202020204" pitchFamily="34" charset="0"/>
              </a:rPr>
              <a:t> stříbřitě bílý, tažný, radioaktivní kov. Nestabilnější izotop americia </a:t>
            </a:r>
            <a:r>
              <a:rPr lang="cs-CZ" sz="2000" baseline="30000" dirty="0">
                <a:cs typeface="Arial" panose="020B0604020202020204" pitchFamily="34" charset="0"/>
              </a:rPr>
              <a:t>243</a:t>
            </a:r>
            <a:r>
              <a:rPr lang="cs-CZ" sz="2000" dirty="0">
                <a:cs typeface="Arial" panose="020B0604020202020204" pitchFamily="34" charset="0"/>
              </a:rPr>
              <a:t>Am má poločas rozpadu 7,95.10</a:t>
            </a:r>
            <a:r>
              <a:rPr lang="cs-CZ" sz="2000" baseline="30000" dirty="0">
                <a:cs typeface="Arial" panose="020B0604020202020204" pitchFamily="34" charset="0"/>
              </a:rPr>
              <a:t>3</a:t>
            </a:r>
            <a:r>
              <a:rPr lang="cs-CZ" sz="2000" dirty="0">
                <a:cs typeface="Arial" panose="020B0604020202020204" pitchFamily="34" charset="0"/>
              </a:rPr>
              <a:t> let.</a:t>
            </a:r>
          </a:p>
          <a:p>
            <a:pPr algn="just"/>
            <a:r>
              <a:rPr lang="en-US" sz="2000" dirty="0">
                <a:cs typeface="Arial" panose="020B0604020202020204" pitchFamily="34" charset="0"/>
              </a:rPr>
              <a:t>    </a:t>
            </a:r>
            <a:r>
              <a:rPr lang="cs-CZ" sz="2000" dirty="0">
                <a:cs typeface="Arial" panose="020B0604020202020204" pitchFamily="34" charset="0"/>
              </a:rPr>
              <a:t>Americium se při teplotě 200°C přímo slučuje s fluorem na červený fluorid </a:t>
            </a:r>
            <a:r>
              <a:rPr lang="cs-CZ" sz="2000" dirty="0" err="1">
                <a:cs typeface="Arial" panose="020B0604020202020204" pitchFamily="34" charset="0"/>
              </a:rPr>
              <a:t>americitý</a:t>
            </a:r>
            <a:r>
              <a:rPr lang="cs-CZ" sz="2000" dirty="0">
                <a:cs typeface="Arial" panose="020B0604020202020204" pitchFamily="34" charset="0"/>
              </a:rPr>
              <a:t> AmF</a:t>
            </a:r>
            <a:r>
              <a:rPr lang="cs-CZ" sz="2000" baseline="-25000" dirty="0">
                <a:cs typeface="Arial" panose="020B0604020202020204" pitchFamily="34" charset="0"/>
              </a:rPr>
              <a:t>3</a:t>
            </a:r>
            <a:r>
              <a:rPr lang="cs-CZ" sz="2000" dirty="0">
                <a:cs typeface="Arial" panose="020B0604020202020204" pitchFamily="34" charset="0"/>
              </a:rPr>
              <a:t>, při teplotě nad 400°C vzniká oranžový fluorid </a:t>
            </a:r>
            <a:r>
              <a:rPr lang="cs-CZ" sz="2000" dirty="0" err="1">
                <a:cs typeface="Arial" panose="020B0604020202020204" pitchFamily="34" charset="0"/>
              </a:rPr>
              <a:t>americičitý</a:t>
            </a:r>
            <a:r>
              <a:rPr lang="cs-CZ" sz="2000" dirty="0">
                <a:cs typeface="Arial" panose="020B0604020202020204" pitchFamily="34" charset="0"/>
              </a:rPr>
              <a:t> AmF</a:t>
            </a:r>
            <a:r>
              <a:rPr lang="cs-CZ" sz="2000" baseline="-25000" dirty="0">
                <a:cs typeface="Arial" panose="020B0604020202020204" pitchFamily="34" charset="0"/>
              </a:rPr>
              <a:t>4</a:t>
            </a:r>
            <a:r>
              <a:rPr lang="cs-CZ" sz="2000" dirty="0">
                <a:cs typeface="Arial" panose="020B0604020202020204" pitchFamily="34" charset="0"/>
              </a:rPr>
              <a:t>. S dalšími halogeny reaguje nepřímo a tvoří černý chlorid </a:t>
            </a:r>
            <a:r>
              <a:rPr lang="cs-CZ" sz="2000" dirty="0" err="1">
                <a:cs typeface="Arial" panose="020B0604020202020204" pitchFamily="34" charset="0"/>
              </a:rPr>
              <a:t>americnatý</a:t>
            </a:r>
            <a:r>
              <a:rPr lang="cs-CZ" sz="2000" dirty="0">
                <a:cs typeface="Arial" panose="020B0604020202020204" pitchFamily="34" charset="0"/>
              </a:rPr>
              <a:t> AmCl</a:t>
            </a:r>
            <a:r>
              <a:rPr lang="cs-CZ" sz="2000" baseline="-25000" dirty="0">
                <a:cs typeface="Arial" panose="020B0604020202020204" pitchFamily="34" charset="0"/>
              </a:rPr>
              <a:t>2</a:t>
            </a:r>
            <a:r>
              <a:rPr lang="cs-CZ" sz="2000" dirty="0">
                <a:cs typeface="Arial" panose="020B0604020202020204" pitchFamily="34" charset="0"/>
              </a:rPr>
              <a:t>, růžový chlorid </a:t>
            </a:r>
            <a:r>
              <a:rPr lang="cs-CZ" sz="2000" dirty="0" err="1">
                <a:cs typeface="Arial" panose="020B0604020202020204" pitchFamily="34" charset="0"/>
              </a:rPr>
              <a:t>americitý</a:t>
            </a:r>
            <a:r>
              <a:rPr lang="cs-CZ" sz="2000" dirty="0">
                <a:cs typeface="Arial" panose="020B0604020202020204" pitchFamily="34" charset="0"/>
              </a:rPr>
              <a:t> AmCl</a:t>
            </a:r>
            <a:r>
              <a:rPr lang="cs-CZ" sz="2000" baseline="-25000" dirty="0">
                <a:cs typeface="Arial" panose="020B0604020202020204" pitchFamily="34" charset="0"/>
              </a:rPr>
              <a:t>3</a:t>
            </a:r>
            <a:r>
              <a:rPr lang="cs-CZ" sz="2000" dirty="0">
                <a:cs typeface="Arial" panose="020B0604020202020204" pitchFamily="34" charset="0"/>
              </a:rPr>
              <a:t>, bílý bromid </a:t>
            </a:r>
            <a:r>
              <a:rPr lang="cs-CZ" sz="2000" dirty="0" err="1">
                <a:cs typeface="Arial" panose="020B0604020202020204" pitchFamily="34" charset="0"/>
              </a:rPr>
              <a:t>americitý</a:t>
            </a:r>
            <a:r>
              <a:rPr lang="cs-CZ" sz="2000" dirty="0">
                <a:cs typeface="Arial" panose="020B0604020202020204" pitchFamily="34" charset="0"/>
              </a:rPr>
              <a:t> AmBr</a:t>
            </a:r>
            <a:r>
              <a:rPr lang="cs-CZ" sz="2000" baseline="-25000" dirty="0">
                <a:cs typeface="Arial" panose="020B0604020202020204" pitchFamily="34" charset="0"/>
              </a:rPr>
              <a:t>3</a:t>
            </a:r>
            <a:r>
              <a:rPr lang="cs-CZ" sz="2000" dirty="0">
                <a:cs typeface="Arial" panose="020B0604020202020204" pitchFamily="34" charset="0"/>
              </a:rPr>
              <a:t>, černý jodid </a:t>
            </a:r>
            <a:r>
              <a:rPr lang="cs-CZ" sz="2000" dirty="0" err="1">
                <a:cs typeface="Arial" panose="020B0604020202020204" pitchFamily="34" charset="0"/>
              </a:rPr>
              <a:t>americnatý</a:t>
            </a:r>
            <a:r>
              <a:rPr lang="cs-CZ" sz="2000" dirty="0">
                <a:cs typeface="Arial" panose="020B0604020202020204" pitchFamily="34" charset="0"/>
              </a:rPr>
              <a:t> AmI</a:t>
            </a:r>
            <a:r>
              <a:rPr lang="cs-CZ" sz="2000" baseline="-25000" dirty="0">
                <a:cs typeface="Arial" panose="020B0604020202020204" pitchFamily="34" charset="0"/>
              </a:rPr>
              <a:t>2</a:t>
            </a:r>
            <a:r>
              <a:rPr lang="cs-CZ" sz="2000" dirty="0">
                <a:cs typeface="Arial" panose="020B0604020202020204" pitchFamily="34" charset="0"/>
              </a:rPr>
              <a:t> a žlutý jodid </a:t>
            </a:r>
            <a:r>
              <a:rPr lang="cs-CZ" sz="2000" dirty="0" err="1">
                <a:cs typeface="Arial" panose="020B0604020202020204" pitchFamily="34" charset="0"/>
              </a:rPr>
              <a:t>americitý</a:t>
            </a:r>
            <a:r>
              <a:rPr lang="cs-CZ" sz="2000" dirty="0">
                <a:cs typeface="Arial" panose="020B0604020202020204" pitchFamily="34" charset="0"/>
              </a:rPr>
              <a:t> AmI</a:t>
            </a:r>
            <a:r>
              <a:rPr lang="cs-CZ" sz="2000" baseline="-25000" dirty="0">
                <a:cs typeface="Arial" panose="020B0604020202020204" pitchFamily="34" charset="0"/>
              </a:rPr>
              <a:t>3</a:t>
            </a:r>
            <a:r>
              <a:rPr lang="cs-CZ" sz="2000" dirty="0">
                <a:cs typeface="Arial" panose="020B0604020202020204" pitchFamily="34" charset="0"/>
              </a:rPr>
              <a:t>. </a:t>
            </a:r>
            <a:endParaRPr lang="en-US" sz="2000" dirty="0">
              <a:cs typeface="Arial" panose="020B0604020202020204" pitchFamily="34" charset="0"/>
            </a:endParaRPr>
          </a:p>
          <a:p>
            <a:pPr algn="just"/>
            <a:r>
              <a:rPr lang="en-US" sz="2000" dirty="0">
                <a:cs typeface="Arial" panose="020B0604020202020204" pitchFamily="34" charset="0"/>
              </a:rPr>
              <a:t>  </a:t>
            </a:r>
            <a:r>
              <a:rPr lang="cs-CZ" sz="2000" dirty="0">
                <a:cs typeface="Arial" panose="020B0604020202020204" pitchFamily="34" charset="0"/>
              </a:rPr>
              <a:t>Zapáleno na vzduchu hoří za vzniku černého oxidu </a:t>
            </a:r>
            <a:r>
              <a:rPr lang="cs-CZ" sz="2000" dirty="0" err="1">
                <a:cs typeface="Arial" panose="020B0604020202020204" pitchFamily="34" charset="0"/>
              </a:rPr>
              <a:t>americičitého</a:t>
            </a:r>
            <a:r>
              <a:rPr lang="cs-CZ" sz="2000" dirty="0">
                <a:cs typeface="Arial" panose="020B0604020202020204" pitchFamily="34" charset="0"/>
              </a:rPr>
              <a:t> AmO</a:t>
            </a:r>
            <a:r>
              <a:rPr lang="cs-CZ" sz="2000" baseline="-25000" dirty="0">
                <a:cs typeface="Arial" panose="020B0604020202020204" pitchFamily="34" charset="0"/>
              </a:rPr>
              <a:t>2</a:t>
            </a:r>
            <a:r>
              <a:rPr lang="cs-CZ" sz="2000" dirty="0">
                <a:cs typeface="Arial" panose="020B0604020202020204" pitchFamily="34" charset="0"/>
              </a:rPr>
              <a:t>, hnědý oxid </a:t>
            </a:r>
            <a:r>
              <a:rPr lang="cs-CZ" sz="2000" dirty="0" err="1">
                <a:cs typeface="Arial" panose="020B0604020202020204" pitchFamily="34" charset="0"/>
              </a:rPr>
              <a:t>americitý</a:t>
            </a:r>
            <a:r>
              <a:rPr lang="cs-CZ" sz="2000" dirty="0">
                <a:cs typeface="Arial" panose="020B0604020202020204" pitchFamily="34" charset="0"/>
              </a:rPr>
              <a:t> Am</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je možné připravit nepřímým způsobem. Se sírou se přímo neslučuje, nepřímým postupem je možné připravit sulfid </a:t>
            </a:r>
            <a:r>
              <a:rPr lang="cs-CZ" sz="2000" dirty="0" err="1">
                <a:cs typeface="Arial" panose="020B0604020202020204" pitchFamily="34" charset="0"/>
              </a:rPr>
              <a:t>americitý</a:t>
            </a:r>
            <a:r>
              <a:rPr lang="cs-CZ" sz="2000" dirty="0">
                <a:cs typeface="Arial" panose="020B0604020202020204" pitchFamily="34" charset="0"/>
              </a:rPr>
              <a:t> Am</a:t>
            </a:r>
            <a:r>
              <a:rPr lang="cs-CZ" sz="2000" baseline="-25000" dirty="0">
                <a:cs typeface="Arial" panose="020B0604020202020204" pitchFamily="34" charset="0"/>
              </a:rPr>
              <a:t>2</a:t>
            </a:r>
            <a:r>
              <a:rPr lang="cs-CZ" sz="2000" dirty="0">
                <a:cs typeface="Arial" panose="020B0604020202020204" pitchFamily="34" charset="0"/>
              </a:rPr>
              <a:t>S</a:t>
            </a:r>
            <a:r>
              <a:rPr lang="cs-CZ" sz="2000" baseline="-25000" dirty="0">
                <a:cs typeface="Arial" panose="020B0604020202020204" pitchFamily="34" charset="0"/>
              </a:rPr>
              <a:t>3</a:t>
            </a:r>
            <a:r>
              <a:rPr lang="cs-CZ" sz="2000" dirty="0">
                <a:cs typeface="Arial" panose="020B0604020202020204" pitchFamily="34" charset="0"/>
              </a:rPr>
              <a:t>.</a:t>
            </a:r>
          </a:p>
          <a:p>
            <a:pPr algn="just"/>
            <a:r>
              <a:rPr lang="en-US" sz="2000" dirty="0">
                <a:cs typeface="Arial" panose="020B0604020202020204" pitchFamily="34" charset="0"/>
              </a:rPr>
              <a:t> </a:t>
            </a:r>
            <a:r>
              <a:rPr lang="cs-CZ" sz="2000" dirty="0">
                <a:cs typeface="Arial" panose="020B0604020202020204" pitchFamily="34" charset="0"/>
              </a:rPr>
              <a:t>S horkou vodou reaguje za vzniku nerozpustného červeného hydroxidu </a:t>
            </a:r>
            <a:r>
              <a:rPr lang="cs-CZ" sz="2000" dirty="0" err="1">
                <a:cs typeface="Arial" panose="020B0604020202020204" pitchFamily="34" charset="0"/>
              </a:rPr>
              <a:t>americitého</a:t>
            </a:r>
            <a:r>
              <a:rPr lang="cs-CZ" sz="2000" dirty="0">
                <a:cs typeface="Arial" panose="020B0604020202020204" pitchFamily="34" charset="0"/>
              </a:rPr>
              <a:t> </a:t>
            </a:r>
            <a:r>
              <a:rPr lang="cs-CZ" sz="2000" dirty="0" err="1">
                <a:cs typeface="Arial" panose="020B0604020202020204" pitchFamily="34" charset="0"/>
              </a:rPr>
              <a:t>Am</a:t>
            </a:r>
            <a:r>
              <a:rPr lang="cs-CZ" sz="2000" dirty="0">
                <a:cs typeface="Arial" panose="020B0604020202020204" pitchFamily="34" charset="0"/>
              </a:rPr>
              <a:t>(OH)</a:t>
            </a:r>
            <a:r>
              <a:rPr lang="cs-CZ" sz="2000" baseline="-25000" dirty="0">
                <a:cs typeface="Arial" panose="020B0604020202020204" pitchFamily="34" charset="0"/>
              </a:rPr>
              <a:t>3</a:t>
            </a:r>
            <a:r>
              <a:rPr lang="cs-CZ" sz="2000" dirty="0">
                <a:cs typeface="Arial" panose="020B0604020202020204" pitchFamily="34" charset="0"/>
              </a:rPr>
              <a:t> a vývoje vodíku:</a:t>
            </a:r>
          </a:p>
          <a:p>
            <a:pPr algn="ctr"/>
            <a:r>
              <a:rPr lang="cs-CZ" sz="2000" dirty="0">
                <a:cs typeface="Arial" panose="020B0604020202020204" pitchFamily="34" charset="0"/>
              </a:rPr>
              <a:t>2Am + 6H</a:t>
            </a:r>
            <a:r>
              <a:rPr lang="cs-CZ" sz="2000" baseline="-25000" dirty="0">
                <a:cs typeface="Arial" panose="020B0604020202020204" pitchFamily="34" charset="0"/>
              </a:rPr>
              <a:t>2</a:t>
            </a:r>
            <a:r>
              <a:rPr lang="cs-CZ" sz="2000" dirty="0">
                <a:cs typeface="Arial" panose="020B0604020202020204" pitchFamily="34" charset="0"/>
              </a:rPr>
              <a:t>O → 2Am(OH)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endParaRPr lang="cs-CZ" sz="2000" dirty="0">
              <a:cs typeface="Arial" panose="020B0604020202020204" pitchFamily="34" charset="0"/>
            </a:endParaRPr>
          </a:p>
          <a:p>
            <a:r>
              <a:rPr lang="cs-CZ" sz="2000" dirty="0">
                <a:cs typeface="Arial" panose="020B0604020202020204" pitchFamily="34" charset="0"/>
              </a:rPr>
              <a:t>S koncentrovaným peroxidem vodíku reaguje za vzniku nerozpustného černého hydroxidu </a:t>
            </a:r>
            <a:r>
              <a:rPr lang="cs-CZ" sz="2000" dirty="0" err="1">
                <a:cs typeface="Arial" panose="020B0604020202020204" pitchFamily="34" charset="0"/>
              </a:rPr>
              <a:t>americičitého</a:t>
            </a:r>
            <a:r>
              <a:rPr lang="cs-CZ" sz="2000" dirty="0">
                <a:cs typeface="Arial" panose="020B0604020202020204" pitchFamily="34" charset="0"/>
              </a:rPr>
              <a:t>:</a:t>
            </a:r>
          </a:p>
          <a:p>
            <a:pPr algn="ctr"/>
            <a:r>
              <a:rPr lang="cs-CZ" sz="2000" dirty="0" err="1">
                <a:cs typeface="Arial" panose="020B0604020202020204" pitchFamily="34" charset="0"/>
              </a:rPr>
              <a:t>Am</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 → </a:t>
            </a:r>
            <a:r>
              <a:rPr lang="cs-CZ" sz="2000" dirty="0" err="1">
                <a:cs typeface="Arial" panose="020B0604020202020204" pitchFamily="34" charset="0"/>
              </a:rPr>
              <a:t>Am</a:t>
            </a:r>
            <a:r>
              <a:rPr lang="cs-CZ" sz="2000" dirty="0">
                <a:cs typeface="Arial" panose="020B0604020202020204" pitchFamily="34" charset="0"/>
              </a:rPr>
              <a:t>(OH)</a:t>
            </a:r>
            <a:r>
              <a:rPr lang="cs-CZ" sz="2000" baseline="-25000" dirty="0">
                <a:cs typeface="Arial" panose="020B0604020202020204" pitchFamily="34" charset="0"/>
              </a:rPr>
              <a:t>4</a:t>
            </a:r>
            <a:endParaRPr lang="cs-CZ" sz="2000" dirty="0">
              <a:cs typeface="Arial" panose="020B0604020202020204" pitchFamily="34" charset="0"/>
            </a:endParaRPr>
          </a:p>
          <a:p>
            <a:endParaRPr lang="en-US" sz="2000" dirty="0">
              <a:cs typeface="Arial" panose="020B0604020202020204" pitchFamily="34" charset="0"/>
            </a:endParaRPr>
          </a:p>
        </p:txBody>
      </p:sp>
    </p:spTree>
    <p:extLst>
      <p:ext uri="{BB962C8B-B14F-4D97-AF65-F5344CB8AC3E}">
        <p14:creationId xmlns:p14="http://schemas.microsoft.com/office/powerpoint/2010/main" val="168216295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878532"/>
          </a:xfrm>
          <a:prstGeom prst="rect">
            <a:avLst/>
          </a:prstGeom>
        </p:spPr>
        <p:txBody>
          <a:bodyPr wrap="square">
            <a:spAutoFit/>
          </a:bodyPr>
          <a:lstStyle/>
          <a:p>
            <a:r>
              <a:rPr lang="cs-CZ" sz="2000" dirty="0">
                <a:cs typeface="Arial" panose="020B0604020202020204" pitchFamily="34" charset="0"/>
              </a:rPr>
              <a:t>S hydroxidy nereaguje, snadno se rozpouští ve zředěných neoxidujících i oxidujících kyselinách za vzniku </a:t>
            </a:r>
            <a:r>
              <a:rPr lang="cs-CZ" sz="2000" dirty="0" err="1">
                <a:cs typeface="Arial" panose="020B0604020202020204" pitchFamily="34" charset="0"/>
              </a:rPr>
              <a:t>americité</a:t>
            </a:r>
            <a:r>
              <a:rPr lang="cs-CZ" sz="2000" dirty="0">
                <a:cs typeface="Arial" panose="020B0604020202020204" pitchFamily="34" charset="0"/>
              </a:rPr>
              <a:t> soli:</a:t>
            </a:r>
          </a:p>
          <a:p>
            <a:pPr algn="ctr"/>
            <a:r>
              <a:rPr lang="cs-CZ" sz="2000" dirty="0">
                <a:cs typeface="Arial" panose="020B0604020202020204" pitchFamily="34" charset="0"/>
              </a:rPr>
              <a:t>2Am + 6HCl → 2AmCl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8Am + 30HNO</a:t>
            </a:r>
            <a:r>
              <a:rPr lang="cs-CZ" sz="2000" baseline="-25000" dirty="0">
                <a:cs typeface="Arial" panose="020B0604020202020204" pitchFamily="34" charset="0"/>
              </a:rPr>
              <a:t>3</a:t>
            </a:r>
            <a:r>
              <a:rPr lang="cs-CZ" sz="2000" dirty="0">
                <a:cs typeface="Arial" panose="020B0604020202020204" pitchFamily="34" charset="0"/>
              </a:rPr>
              <a:t> → 8Am(NO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a:t>
            </a:r>
            <a:r>
              <a:rPr lang="cs-CZ" sz="2000" baseline="-25000" dirty="0">
                <a:cs typeface="Arial" panose="020B0604020202020204" pitchFamily="34" charset="0"/>
              </a:rPr>
              <a:t>2</a:t>
            </a:r>
            <a:r>
              <a:rPr lang="cs-CZ" sz="2000" dirty="0">
                <a:cs typeface="Arial" panose="020B0604020202020204" pitchFamily="34" charset="0"/>
              </a:rPr>
              <a:t>O + 15H</a:t>
            </a:r>
            <a:r>
              <a:rPr lang="cs-CZ" sz="2000" baseline="-25000" dirty="0">
                <a:cs typeface="Arial" panose="020B0604020202020204" pitchFamily="34" charset="0"/>
              </a:rPr>
              <a:t>2</a:t>
            </a:r>
            <a:r>
              <a:rPr lang="cs-CZ" sz="2000" dirty="0">
                <a:cs typeface="Arial" panose="020B0604020202020204" pitchFamily="34" charset="0"/>
              </a:rPr>
              <a:t>O</a:t>
            </a:r>
            <a:endParaRPr lang="en-US" sz="2000" dirty="0">
              <a:cs typeface="Arial" panose="020B0604020202020204" pitchFamily="34" charset="0"/>
            </a:endParaRPr>
          </a:p>
          <a:p>
            <a:endParaRPr lang="en-US" sz="800" dirty="0">
              <a:cs typeface="Arial" panose="020B0604020202020204" pitchFamily="34" charset="0"/>
            </a:endParaRPr>
          </a:p>
          <a:p>
            <a:r>
              <a:rPr lang="cs-CZ" sz="2000" dirty="0">
                <a:cs typeface="Arial" panose="020B0604020202020204" pitchFamily="34" charset="0"/>
              </a:rPr>
              <a:t>Reakcí americia se studenou koncentrovanou kyselinou dusičnou vzniká </a:t>
            </a:r>
            <a:r>
              <a:rPr lang="cs-CZ" sz="2000" dirty="0" err="1">
                <a:cs typeface="Arial" panose="020B0604020202020204" pitchFamily="34" charset="0"/>
              </a:rPr>
              <a:t>americičitá</a:t>
            </a:r>
            <a:r>
              <a:rPr lang="cs-CZ" sz="2000" dirty="0">
                <a:cs typeface="Arial" panose="020B0604020202020204" pitchFamily="34" charset="0"/>
              </a:rPr>
              <a:t> sůl:</a:t>
            </a:r>
          </a:p>
          <a:p>
            <a:pPr algn="ctr"/>
            <a:r>
              <a:rPr lang="cs-CZ" sz="2000" dirty="0">
                <a:cs typeface="Arial" panose="020B0604020202020204" pitchFamily="34" charset="0"/>
              </a:rPr>
              <a:t>5Am + 24HNO</a:t>
            </a:r>
            <a:r>
              <a:rPr lang="cs-CZ" sz="2000" baseline="-25000" dirty="0">
                <a:cs typeface="Arial" panose="020B0604020202020204" pitchFamily="34" charset="0"/>
              </a:rPr>
              <a:t>3</a:t>
            </a:r>
            <a:r>
              <a:rPr lang="cs-CZ" sz="2000" dirty="0">
                <a:cs typeface="Arial" panose="020B0604020202020204" pitchFamily="34" charset="0"/>
              </a:rPr>
              <a:t> → 5Am(NO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4</a:t>
            </a:r>
            <a:r>
              <a:rPr lang="cs-CZ" sz="2000" dirty="0">
                <a:cs typeface="Arial" panose="020B0604020202020204" pitchFamily="34" charset="0"/>
              </a:rPr>
              <a:t> + 2N</a:t>
            </a:r>
            <a:r>
              <a:rPr lang="cs-CZ" sz="2000" baseline="-25000" dirty="0">
                <a:cs typeface="Arial" panose="020B0604020202020204" pitchFamily="34" charset="0"/>
              </a:rPr>
              <a:t>2</a:t>
            </a:r>
            <a:r>
              <a:rPr lang="cs-CZ" sz="2000" dirty="0">
                <a:cs typeface="Arial" panose="020B0604020202020204" pitchFamily="34" charset="0"/>
              </a:rPr>
              <a:t> + 12H</a:t>
            </a:r>
            <a:r>
              <a:rPr lang="cs-CZ" sz="2000" baseline="-25000" dirty="0">
                <a:cs typeface="Arial" panose="020B0604020202020204" pitchFamily="34" charset="0"/>
              </a:rPr>
              <a:t>2</a:t>
            </a:r>
            <a:r>
              <a:rPr lang="cs-CZ" sz="2000" dirty="0">
                <a:cs typeface="Arial" panose="020B0604020202020204" pitchFamily="34" charset="0"/>
              </a:rPr>
              <a:t>O</a:t>
            </a:r>
          </a:p>
          <a:p>
            <a:r>
              <a:rPr lang="cs-CZ" sz="2000" dirty="0">
                <a:cs typeface="Arial" panose="020B0604020202020204" pitchFamily="34" charset="0"/>
              </a:rPr>
              <a:t>Reakcí s kyselinou dusičnou sycenou kyslíkem vznikne dusičnan </a:t>
            </a:r>
            <a:r>
              <a:rPr lang="cs-CZ" sz="2000" dirty="0" err="1">
                <a:cs typeface="Arial" panose="020B0604020202020204" pitchFamily="34" charset="0"/>
              </a:rPr>
              <a:t>americylu</a:t>
            </a:r>
            <a:r>
              <a:rPr lang="cs-CZ" sz="2000" dirty="0">
                <a:cs typeface="Arial" panose="020B0604020202020204" pitchFamily="34" charset="0"/>
              </a:rPr>
              <a:t>:</a:t>
            </a:r>
          </a:p>
          <a:p>
            <a:pPr algn="ctr"/>
            <a:r>
              <a:rPr lang="cs-CZ" sz="2000" dirty="0" err="1">
                <a:cs typeface="Arial" panose="020B0604020202020204" pitchFamily="34" charset="0"/>
              </a:rPr>
              <a:t>Am</a:t>
            </a:r>
            <a:r>
              <a:rPr lang="cs-CZ" sz="2000" dirty="0">
                <a:cs typeface="Arial" panose="020B0604020202020204" pitchFamily="34" charset="0"/>
              </a:rPr>
              <a:t> + 2HNO</a:t>
            </a:r>
            <a:r>
              <a:rPr lang="cs-CZ" sz="2000" baseline="-25000" dirty="0">
                <a:cs typeface="Arial" panose="020B0604020202020204" pitchFamily="34" charset="0"/>
              </a:rPr>
              <a:t>3</a:t>
            </a:r>
            <a:r>
              <a:rPr lang="cs-CZ" sz="2000" dirty="0">
                <a:cs typeface="Arial" panose="020B0604020202020204" pitchFamily="34" charset="0"/>
              </a:rPr>
              <a:t> + 3O</a:t>
            </a:r>
            <a:r>
              <a:rPr lang="cs-CZ" sz="2000" baseline="-25000" dirty="0">
                <a:cs typeface="Arial" panose="020B0604020202020204" pitchFamily="34" charset="0"/>
              </a:rPr>
              <a:t>3</a:t>
            </a:r>
            <a:r>
              <a:rPr lang="cs-CZ" sz="2000" dirty="0">
                <a:cs typeface="Arial" panose="020B0604020202020204" pitchFamily="34" charset="0"/>
              </a:rPr>
              <a:t> → AmO</a:t>
            </a:r>
            <a:r>
              <a:rPr lang="cs-CZ" sz="2000" baseline="-25000" dirty="0">
                <a:cs typeface="Arial" panose="020B0604020202020204" pitchFamily="34" charset="0"/>
              </a:rPr>
              <a:t>2</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+ 3O</a:t>
            </a:r>
            <a:r>
              <a:rPr lang="cs-CZ" sz="2000" baseline="-25000" dirty="0">
                <a:cs typeface="Arial" panose="020B0604020202020204" pitchFamily="34" charset="0"/>
              </a:rPr>
              <a:t>2</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O</a:t>
            </a:r>
          </a:p>
          <a:p>
            <a:pPr algn="just"/>
            <a:endParaRPr lang="en-US" sz="800" dirty="0">
              <a:cs typeface="Arial" panose="020B0604020202020204" pitchFamily="34" charset="0"/>
            </a:endParaRPr>
          </a:p>
          <a:p>
            <a:pPr algn="just"/>
            <a:r>
              <a:rPr lang="cs-CZ" sz="2000" dirty="0">
                <a:cs typeface="Arial" panose="020B0604020202020204" pitchFamily="34" charset="0"/>
              </a:rPr>
              <a:t>Ve sloučeninách se vyskytuje nejčastěji v oxidačním stavu III. Sloučeniny americia v oxidačním stavu II se obvykle připravují redukcí </a:t>
            </a:r>
            <a:r>
              <a:rPr lang="cs-CZ" sz="2000" dirty="0" err="1">
                <a:cs typeface="Arial" panose="020B0604020202020204" pitchFamily="34" charset="0"/>
              </a:rPr>
              <a:t>americitých</a:t>
            </a:r>
            <a:r>
              <a:rPr lang="cs-CZ" sz="2000" dirty="0">
                <a:cs typeface="Arial" panose="020B0604020202020204" pitchFamily="34" charset="0"/>
              </a:rPr>
              <a:t> solí pomocí silných redukčních činidel. Chemické vlastnosti sloučenin dvojmocného a trojmocného americia jsou nejvíce podobné vlastnostem obdobných sloučenin europia, vodné roztoky solí americia v oxidačním stavu III mají obvykle červené zbarvení. Sloučeniny americia ve vyšších oxidačních stavech se připravují elektrolytickou oxidací </a:t>
            </a:r>
            <a:r>
              <a:rPr lang="cs-CZ" sz="2000" dirty="0" err="1">
                <a:cs typeface="Arial" panose="020B0604020202020204" pitchFamily="34" charset="0"/>
              </a:rPr>
              <a:t>americitých</a:t>
            </a:r>
            <a:r>
              <a:rPr lang="cs-CZ" sz="2000" dirty="0">
                <a:cs typeface="Arial" panose="020B0604020202020204" pitchFamily="34" charset="0"/>
              </a:rPr>
              <a:t> solí, nebo jejich oxidací pomocí kyseliny chloristé. Tyto sloučeniny jsou velmi nestálé a jejich chemické vlastnosti se nejvíce podobají vlastnostem analogických sloučenin uranu a neptunia.</a:t>
            </a:r>
            <a:endParaRPr lang="en-US" sz="2000" dirty="0">
              <a:cs typeface="Arial" panose="020B0604020202020204" pitchFamily="34" charset="0"/>
            </a:endParaRPr>
          </a:p>
        </p:txBody>
      </p:sp>
    </p:spTree>
    <p:extLst>
      <p:ext uri="{BB962C8B-B14F-4D97-AF65-F5344CB8AC3E}">
        <p14:creationId xmlns:p14="http://schemas.microsoft.com/office/powerpoint/2010/main" val="24897868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91600" cy="2862322"/>
          </a:xfrm>
          <a:prstGeom prst="rect">
            <a:avLst/>
          </a:prstGeom>
        </p:spPr>
        <p:txBody>
          <a:bodyPr wrap="square">
            <a:spAutoFit/>
          </a:bodyPr>
          <a:lstStyle/>
          <a:p>
            <a:pPr algn="just"/>
            <a:r>
              <a:rPr lang="cs-CZ" sz="2000" dirty="0">
                <a:cs typeface="Arial" panose="020B0604020202020204" pitchFamily="34" charset="0"/>
              </a:rPr>
              <a:t>Americium se připravuje jadernými reakcemi, v kovové formě byl získáno až v roce 1951 redukcí fluoridu </a:t>
            </a:r>
            <a:r>
              <a:rPr lang="cs-CZ" sz="2000" dirty="0" err="1">
                <a:cs typeface="Arial" panose="020B0604020202020204" pitchFamily="34" charset="0"/>
              </a:rPr>
              <a:t>americitého</a:t>
            </a:r>
            <a:r>
              <a:rPr lang="cs-CZ" sz="2000" dirty="0">
                <a:cs typeface="Arial" panose="020B0604020202020204" pitchFamily="34" charset="0"/>
              </a:rPr>
              <a:t> AmF</a:t>
            </a:r>
            <a:r>
              <a:rPr lang="cs-CZ" sz="2000" baseline="-25000" dirty="0">
                <a:cs typeface="Arial" panose="020B0604020202020204" pitchFamily="34" charset="0"/>
              </a:rPr>
              <a:t>3</a:t>
            </a:r>
            <a:r>
              <a:rPr lang="cs-CZ" sz="2000" dirty="0">
                <a:cs typeface="Arial" panose="020B0604020202020204" pitchFamily="34" charset="0"/>
              </a:rPr>
              <a:t> kovovým baryem. Redukce se prováděla ve vysokém vakuu v kelímku zhotoveném z oxidu </a:t>
            </a:r>
            <a:r>
              <a:rPr lang="cs-CZ" sz="2000" dirty="0" err="1">
                <a:cs typeface="Arial" panose="020B0604020202020204" pitchFamily="34" charset="0"/>
              </a:rPr>
              <a:t>beryllnatého</a:t>
            </a:r>
            <a:r>
              <a:rPr lang="cs-CZ" sz="2000" dirty="0">
                <a:cs typeface="Arial" panose="020B0604020202020204" pitchFamily="34" charset="0"/>
              </a:rPr>
              <a:t> při teplotě 1100°C:</a:t>
            </a:r>
          </a:p>
          <a:p>
            <a:pPr algn="ctr"/>
            <a:r>
              <a:rPr lang="cs-CZ" sz="2000" dirty="0">
                <a:cs typeface="Arial" panose="020B0604020202020204" pitchFamily="34" charset="0"/>
              </a:rPr>
              <a:t>2AmF</a:t>
            </a:r>
            <a:r>
              <a:rPr lang="cs-CZ" sz="2000" baseline="-25000" dirty="0">
                <a:cs typeface="Arial" panose="020B0604020202020204" pitchFamily="34" charset="0"/>
              </a:rPr>
              <a:t>3</a:t>
            </a:r>
            <a:r>
              <a:rPr lang="cs-CZ" sz="2000" dirty="0">
                <a:cs typeface="Arial" panose="020B0604020202020204" pitchFamily="34" charset="0"/>
              </a:rPr>
              <a:t> + 3Ba → 2Am + 3BaF</a:t>
            </a:r>
            <a:r>
              <a:rPr lang="cs-CZ" sz="2000" baseline="-25000" dirty="0">
                <a:cs typeface="Arial" panose="020B0604020202020204" pitchFamily="34" charset="0"/>
              </a:rPr>
              <a:t>2</a:t>
            </a:r>
            <a:endParaRPr lang="cs-CZ"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V přírodě se nenalézá</a:t>
            </a:r>
            <a:r>
              <a:rPr lang="en-US" sz="2000" dirty="0">
                <a:cs typeface="Arial" panose="020B0604020202020204" pitchFamily="34" charset="0"/>
              </a:rPr>
              <a:t>.</a:t>
            </a:r>
            <a:r>
              <a:rPr lang="cs-CZ" sz="2000" dirty="0">
                <a:cs typeface="Arial" panose="020B0604020202020204" pitchFamily="34" charset="0"/>
              </a:rPr>
              <a:t> </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Americium nemá zvláštní praktický význam, pouze izotop </a:t>
            </a:r>
            <a:r>
              <a:rPr lang="cs-CZ" sz="2000" baseline="30000" dirty="0">
                <a:cs typeface="Arial" panose="020B0604020202020204" pitchFamily="34" charset="0"/>
              </a:rPr>
              <a:t>241</a:t>
            </a:r>
            <a:r>
              <a:rPr lang="cs-CZ" sz="2000" dirty="0">
                <a:cs typeface="Arial" panose="020B0604020202020204" pitchFamily="34" charset="0"/>
              </a:rPr>
              <a:t>Am nachází využití jako zdroj ionizujícího záření v požárních detektorech kouře.</a:t>
            </a:r>
          </a:p>
        </p:txBody>
      </p:sp>
    </p:spTree>
    <p:extLst>
      <p:ext uri="{BB962C8B-B14F-4D97-AF65-F5344CB8AC3E}">
        <p14:creationId xmlns:p14="http://schemas.microsoft.com/office/powerpoint/2010/main" val="22785103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7549" y="76200"/>
            <a:ext cx="8980251" cy="5909310"/>
          </a:xfrm>
          <a:prstGeom prst="rect">
            <a:avLst/>
          </a:prstGeom>
        </p:spPr>
        <p:txBody>
          <a:bodyPr wrap="square">
            <a:spAutoFit/>
          </a:bodyPr>
          <a:lstStyle/>
          <a:p>
            <a:pPr algn="ctr"/>
            <a:r>
              <a:rPr lang="en-US" sz="2800" b="1" dirty="0">
                <a:cs typeface="Arial" panose="020B0604020202020204" pitchFamily="34" charset="0"/>
              </a:rPr>
              <a:t>C</a:t>
            </a:r>
            <a:r>
              <a:rPr lang="cs-CZ" sz="2800" b="1" dirty="0" err="1">
                <a:cs typeface="Arial" panose="020B0604020202020204" pitchFamily="34" charset="0"/>
              </a:rPr>
              <a:t>urium</a:t>
            </a:r>
            <a:r>
              <a:rPr lang="cs-CZ" sz="2800" dirty="0">
                <a:cs typeface="Arial" panose="020B0604020202020204" pitchFamily="34" charset="0"/>
              </a:rPr>
              <a:t> </a:t>
            </a:r>
            <a:endParaRPr lang="en-US" sz="2800" dirty="0">
              <a:cs typeface="Arial" panose="020B0604020202020204" pitchFamily="34" charset="0"/>
            </a:endParaRPr>
          </a:p>
          <a:p>
            <a:pPr algn="just"/>
            <a:endParaRPr lang="en-US" sz="1000" dirty="0">
              <a:cs typeface="Arial" panose="020B0604020202020204" pitchFamily="34" charset="0"/>
            </a:endParaRPr>
          </a:p>
          <a:p>
            <a:pPr algn="just"/>
            <a:r>
              <a:rPr lang="en-US" sz="2000" dirty="0">
                <a:cs typeface="Arial" panose="020B0604020202020204" pitchFamily="34" charset="0"/>
              </a:rPr>
              <a:t>=</a:t>
            </a:r>
            <a:r>
              <a:rPr lang="cs-CZ" sz="2000" dirty="0">
                <a:cs typeface="Arial" panose="020B0604020202020204" pitchFamily="34" charset="0"/>
              </a:rPr>
              <a:t> stříbřitě bílý, radioaktivní kov. Nejstabilnější izotop curia </a:t>
            </a:r>
            <a:r>
              <a:rPr lang="cs-CZ" sz="2000" baseline="30000" dirty="0">
                <a:cs typeface="Arial" panose="020B0604020202020204" pitchFamily="34" charset="0"/>
              </a:rPr>
              <a:t>247</a:t>
            </a:r>
            <a:r>
              <a:rPr lang="cs-CZ" sz="2000" dirty="0">
                <a:cs typeface="Arial" panose="020B0604020202020204" pitchFamily="34" charset="0"/>
              </a:rPr>
              <a:t>Cm se rozpadá s poločasem rozpadu 15,6 milionů let.</a:t>
            </a:r>
          </a:p>
          <a:p>
            <a:pPr algn="just"/>
            <a:r>
              <a:rPr lang="en-US" sz="2000" dirty="0">
                <a:cs typeface="Arial" panose="020B0604020202020204" pitchFamily="34" charset="0"/>
              </a:rPr>
              <a:t>   </a:t>
            </a:r>
            <a:r>
              <a:rPr lang="cs-CZ" sz="2000" dirty="0">
                <a:cs typeface="Arial" panose="020B0604020202020204" pitchFamily="34" charset="0"/>
              </a:rPr>
              <a:t>Na vzduchu curium samovolně reaguje s kyslíkem a povrch kovu se pokrývá tenkou vrstvou nestabilního oxidu </a:t>
            </a:r>
            <a:r>
              <a:rPr lang="cs-CZ" sz="2000" dirty="0" err="1">
                <a:cs typeface="Arial" panose="020B0604020202020204" pitchFamily="34" charset="0"/>
              </a:rPr>
              <a:t>curnatého</a:t>
            </a:r>
            <a:r>
              <a:rPr lang="cs-CZ" sz="2000" dirty="0">
                <a:cs typeface="Arial" panose="020B0604020202020204" pitchFamily="34" charset="0"/>
              </a:rPr>
              <a:t> </a:t>
            </a:r>
            <a:r>
              <a:rPr lang="cs-CZ" sz="2000" dirty="0" err="1">
                <a:cs typeface="Arial" panose="020B0604020202020204" pitchFamily="34" charset="0"/>
              </a:rPr>
              <a:t>CmO</a:t>
            </a:r>
            <a:r>
              <a:rPr lang="cs-CZ" sz="2000" dirty="0">
                <a:cs typeface="Arial" panose="020B0604020202020204" pitchFamily="34" charset="0"/>
              </a:rPr>
              <a:t>, oxidace samovolně postupuje přes zelený oxid </a:t>
            </a:r>
            <a:r>
              <a:rPr lang="cs-CZ" sz="2000" dirty="0" err="1">
                <a:cs typeface="Arial" panose="020B0604020202020204" pitchFamily="34" charset="0"/>
              </a:rPr>
              <a:t>curitý</a:t>
            </a:r>
            <a:r>
              <a:rPr lang="cs-CZ" sz="2000" dirty="0">
                <a:cs typeface="Arial" panose="020B0604020202020204" pitchFamily="34" charset="0"/>
              </a:rPr>
              <a:t> Cm</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až k černému oxidu </a:t>
            </a:r>
            <a:r>
              <a:rPr lang="cs-CZ" sz="2000" dirty="0" err="1">
                <a:cs typeface="Arial" panose="020B0604020202020204" pitchFamily="34" charset="0"/>
              </a:rPr>
              <a:t>curičitému</a:t>
            </a:r>
            <a:r>
              <a:rPr lang="cs-CZ" sz="2000" dirty="0">
                <a:cs typeface="Arial" panose="020B0604020202020204" pitchFamily="34" charset="0"/>
              </a:rPr>
              <a:t> CmO</a:t>
            </a:r>
            <a:r>
              <a:rPr lang="cs-CZ" sz="2000" baseline="-25000" dirty="0">
                <a:cs typeface="Arial" panose="020B0604020202020204" pitchFamily="34" charset="0"/>
              </a:rPr>
              <a:t>2</a:t>
            </a:r>
            <a:r>
              <a:rPr lang="cs-CZ" sz="2000" dirty="0">
                <a:cs typeface="Arial" panose="020B0604020202020204" pitchFamily="34" charset="0"/>
              </a:rPr>
              <a:t>. S horkou vodou reaguje za vzniku hydroxidu </a:t>
            </a:r>
            <a:r>
              <a:rPr lang="cs-CZ" sz="2000" dirty="0" err="1">
                <a:cs typeface="Arial" panose="020B0604020202020204" pitchFamily="34" charset="0"/>
              </a:rPr>
              <a:t>curitého</a:t>
            </a:r>
            <a:r>
              <a:rPr lang="cs-CZ" sz="2000" dirty="0">
                <a:cs typeface="Arial" panose="020B0604020202020204" pitchFamily="34" charset="0"/>
              </a:rPr>
              <a:t> a vývoje vodíku:</a:t>
            </a:r>
          </a:p>
          <a:p>
            <a:pPr algn="ctr"/>
            <a:r>
              <a:rPr lang="cs-CZ" sz="2000" dirty="0">
                <a:cs typeface="Arial" panose="020B0604020202020204" pitchFamily="34" charset="0"/>
              </a:rPr>
              <a:t>2Cm + 6H</a:t>
            </a:r>
            <a:r>
              <a:rPr lang="cs-CZ" sz="2000" baseline="-25000" dirty="0">
                <a:cs typeface="Arial" panose="020B0604020202020204" pitchFamily="34" charset="0"/>
              </a:rPr>
              <a:t>2</a:t>
            </a:r>
            <a:r>
              <a:rPr lang="cs-CZ" sz="2000" dirty="0">
                <a:cs typeface="Arial" panose="020B0604020202020204" pitchFamily="34" charset="0"/>
              </a:rPr>
              <a:t>O → 2Cm(OH)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Snadno reaguje se zředěnými neoxidujícími i oxidujícími kyselinami za vzniku </a:t>
            </a:r>
            <a:r>
              <a:rPr lang="cs-CZ" sz="2000" dirty="0" err="1">
                <a:cs typeface="Arial" panose="020B0604020202020204" pitchFamily="34" charset="0"/>
              </a:rPr>
              <a:t>curitých</a:t>
            </a:r>
            <a:r>
              <a:rPr lang="cs-CZ" sz="2000" dirty="0">
                <a:cs typeface="Arial" panose="020B0604020202020204" pitchFamily="34" charset="0"/>
              </a:rPr>
              <a:t> solí:</a:t>
            </a:r>
          </a:p>
          <a:p>
            <a:pPr algn="ctr"/>
            <a:r>
              <a:rPr lang="cs-CZ" sz="2000" dirty="0">
                <a:cs typeface="Arial" panose="020B0604020202020204" pitchFamily="34" charset="0"/>
              </a:rPr>
              <a:t>2Cm + 6HCl → 2CmCl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Cm + 4HNO</a:t>
            </a:r>
            <a:r>
              <a:rPr lang="cs-CZ" sz="2000" baseline="-25000" dirty="0">
                <a:cs typeface="Arial" panose="020B0604020202020204" pitchFamily="34" charset="0"/>
              </a:rPr>
              <a:t>3</a:t>
            </a:r>
            <a:r>
              <a:rPr lang="cs-CZ" sz="2000" dirty="0">
                <a:cs typeface="Arial" panose="020B0604020202020204" pitchFamily="34" charset="0"/>
              </a:rPr>
              <a:t> → Cm(NO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NO + 2H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Stabilní sloučeniny tvoří curium pouze v oxidačním stavu III, sloučeniny v </a:t>
            </a:r>
            <a:r>
              <a:rPr lang="cs-CZ" sz="2000" dirty="0" err="1">
                <a:cs typeface="Arial" panose="020B0604020202020204" pitchFamily="34" charset="0"/>
              </a:rPr>
              <a:t>ox</a:t>
            </a:r>
            <a:r>
              <a:rPr lang="cs-CZ" sz="2000" dirty="0">
                <a:cs typeface="Arial" panose="020B0604020202020204" pitchFamily="34" charset="0"/>
              </a:rPr>
              <a:t>. stavu IV se samovolně redukují. Vodné roztoky solí trojmocného curia jsou bezbarvé nebo mají charakteristické žlutozelené zbarvení, jejich chemické vlastnosti se velmi podobají vlastnostem sloučenin gadolinia.</a:t>
            </a:r>
          </a:p>
          <a:p>
            <a:pPr algn="just"/>
            <a:r>
              <a:rPr lang="en-US" sz="2000" dirty="0">
                <a:cs typeface="Arial" panose="020B0604020202020204" pitchFamily="34" charset="0"/>
              </a:rPr>
              <a:t>   </a:t>
            </a:r>
            <a:r>
              <a:rPr lang="cs-CZ" sz="2000" dirty="0">
                <a:cs typeface="Arial" panose="020B0604020202020204" pitchFamily="34" charset="0"/>
              </a:rPr>
              <a:t>V přírodě se curium nenalézá, připravuje se uměle jadernými reakcemi z plutonia.</a:t>
            </a:r>
            <a:endParaRPr lang="en-US" sz="2000" dirty="0">
              <a:cs typeface="Arial" panose="020B0604020202020204" pitchFamily="34" charset="0"/>
            </a:endParaRPr>
          </a:p>
          <a:p>
            <a:pPr algn="just"/>
            <a:r>
              <a:rPr lang="en-US" sz="2000" dirty="0">
                <a:cs typeface="Arial" panose="020B0604020202020204" pitchFamily="34" charset="0"/>
              </a:rPr>
              <a:t> </a:t>
            </a:r>
            <a:r>
              <a:rPr lang="cs-CZ" sz="2000" dirty="0">
                <a:cs typeface="Arial" panose="020B0604020202020204" pitchFamily="34" charset="0"/>
              </a:rPr>
              <a:t>Praktické využití curium nemá.</a:t>
            </a:r>
          </a:p>
        </p:txBody>
      </p:sp>
    </p:spTree>
    <p:extLst>
      <p:ext uri="{BB962C8B-B14F-4D97-AF65-F5344CB8AC3E}">
        <p14:creationId xmlns:p14="http://schemas.microsoft.com/office/powerpoint/2010/main" val="5025033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58847"/>
            <a:ext cx="8991600" cy="5570756"/>
          </a:xfrm>
          <a:prstGeom prst="rect">
            <a:avLst/>
          </a:prstGeom>
        </p:spPr>
        <p:txBody>
          <a:bodyPr wrap="square">
            <a:spAutoFit/>
          </a:bodyPr>
          <a:lstStyle/>
          <a:p>
            <a:pPr algn="ctr"/>
            <a:r>
              <a:rPr lang="en-US" sz="2800" b="1" dirty="0">
                <a:cs typeface="Arial" panose="020B0604020202020204" pitchFamily="34" charset="0"/>
              </a:rPr>
              <a:t>B</a:t>
            </a:r>
            <a:r>
              <a:rPr lang="cs-CZ" sz="2800" b="1" dirty="0" err="1">
                <a:cs typeface="Arial" panose="020B0604020202020204" pitchFamily="34" charset="0"/>
              </a:rPr>
              <a:t>erkelium</a:t>
            </a:r>
            <a:r>
              <a:rPr lang="cs-CZ" sz="2800" dirty="0">
                <a:cs typeface="Arial" panose="020B0604020202020204" pitchFamily="34" charset="0"/>
              </a:rPr>
              <a:t> </a:t>
            </a:r>
            <a:endParaRPr lang="en-US" sz="2800" dirty="0">
              <a:cs typeface="Arial" panose="020B0604020202020204" pitchFamily="34" charset="0"/>
            </a:endParaRPr>
          </a:p>
          <a:p>
            <a:endParaRPr lang="en-US" sz="800" dirty="0">
              <a:cs typeface="Arial" panose="020B0604020202020204" pitchFamily="34" charset="0"/>
            </a:endParaRPr>
          </a:p>
          <a:p>
            <a:r>
              <a:rPr lang="en-US" sz="2000" dirty="0">
                <a:cs typeface="Arial" panose="020B0604020202020204" pitchFamily="34" charset="0"/>
              </a:rPr>
              <a:t>=</a:t>
            </a:r>
            <a:r>
              <a:rPr lang="cs-CZ" sz="2000" dirty="0">
                <a:cs typeface="Arial" panose="020B0604020202020204" pitchFamily="34" charset="0"/>
              </a:rPr>
              <a:t> silně radioaktivní kov. Nejstabilnější izotop berkelia </a:t>
            </a:r>
            <a:r>
              <a:rPr lang="cs-CZ" sz="2000" baseline="30000" dirty="0">
                <a:cs typeface="Arial" panose="020B0604020202020204" pitchFamily="34" charset="0"/>
              </a:rPr>
              <a:t>247</a:t>
            </a:r>
            <a:r>
              <a:rPr lang="cs-CZ" sz="2000" dirty="0">
                <a:cs typeface="Arial" panose="020B0604020202020204" pitchFamily="34" charset="0"/>
              </a:rPr>
              <a:t>Bk má poločas rozpadu 1380 let. Zapáleno na vzduchu hoří za vzniku žlutého oxidu </a:t>
            </a:r>
            <a:r>
              <a:rPr lang="cs-CZ" sz="2000" dirty="0" err="1">
                <a:cs typeface="Arial" panose="020B0604020202020204" pitchFamily="34" charset="0"/>
              </a:rPr>
              <a:t>berkeličitého</a:t>
            </a:r>
            <a:r>
              <a:rPr lang="cs-CZ" sz="2000" dirty="0">
                <a:cs typeface="Arial" panose="020B0604020202020204" pitchFamily="34" charset="0"/>
              </a:rPr>
              <a:t> BkO</a:t>
            </a:r>
            <a:r>
              <a:rPr lang="cs-CZ" sz="2000" baseline="-25000" dirty="0">
                <a:cs typeface="Arial" panose="020B0604020202020204" pitchFamily="34" charset="0"/>
              </a:rPr>
              <a:t>2</a:t>
            </a:r>
            <a:r>
              <a:rPr lang="cs-CZ" sz="2000" dirty="0">
                <a:cs typeface="Arial" panose="020B0604020202020204" pitchFamily="34" charset="0"/>
              </a:rPr>
              <a:t>. S horkou vodou reaguje za vzniku hydroxidu </a:t>
            </a:r>
            <a:r>
              <a:rPr lang="cs-CZ" sz="2000" dirty="0" err="1">
                <a:cs typeface="Arial" panose="020B0604020202020204" pitchFamily="34" charset="0"/>
              </a:rPr>
              <a:t>berkelitého</a:t>
            </a:r>
            <a:r>
              <a:rPr lang="cs-CZ" sz="2000" dirty="0">
                <a:cs typeface="Arial" panose="020B0604020202020204" pitchFamily="34" charset="0"/>
              </a:rPr>
              <a:t> a vývoje vodíku:</a:t>
            </a:r>
          </a:p>
          <a:p>
            <a:pPr algn="ctr"/>
            <a:r>
              <a:rPr lang="cs-CZ" sz="2000" dirty="0">
                <a:cs typeface="Arial" panose="020B0604020202020204" pitchFamily="34" charset="0"/>
              </a:rPr>
              <a:t>2Bk + 6H2O → 2Bk(OH)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endParaRPr lang="cs-CZ" sz="2000" dirty="0">
              <a:cs typeface="Arial" panose="020B0604020202020204" pitchFamily="34" charset="0"/>
            </a:endParaRPr>
          </a:p>
          <a:p>
            <a:r>
              <a:rPr lang="cs-CZ" sz="2000" dirty="0">
                <a:cs typeface="Arial" panose="020B0604020202020204" pitchFamily="34" charset="0"/>
              </a:rPr>
              <a:t>Snadno reaguje se zředěnými neoxidujícími i oxidujícími kyselinami za vzniku </a:t>
            </a:r>
            <a:r>
              <a:rPr lang="cs-CZ" sz="2000" dirty="0" err="1">
                <a:cs typeface="Arial" panose="020B0604020202020204" pitchFamily="34" charset="0"/>
              </a:rPr>
              <a:t>berkelité</a:t>
            </a:r>
            <a:r>
              <a:rPr lang="cs-CZ" sz="2000" dirty="0">
                <a:cs typeface="Arial" panose="020B0604020202020204" pitchFamily="34" charset="0"/>
              </a:rPr>
              <a:t> soli:</a:t>
            </a:r>
          </a:p>
          <a:p>
            <a:pPr algn="ctr"/>
            <a:r>
              <a:rPr lang="cs-CZ" sz="2000" dirty="0">
                <a:cs typeface="Arial" panose="020B0604020202020204" pitchFamily="34" charset="0"/>
              </a:rPr>
              <a:t>2Bk + 6HCl → 2BkCl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Bk</a:t>
            </a:r>
            <a:r>
              <a:rPr lang="cs-CZ" sz="2000" dirty="0">
                <a:cs typeface="Arial" panose="020B0604020202020204" pitchFamily="34" charset="0"/>
              </a:rPr>
              <a:t> + 4HNO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Bk</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NO + 2H</a:t>
            </a:r>
            <a:r>
              <a:rPr lang="cs-CZ" sz="2000" baseline="-25000" dirty="0">
                <a:cs typeface="Arial" panose="020B0604020202020204" pitchFamily="34" charset="0"/>
              </a:rPr>
              <a:t>2</a:t>
            </a:r>
            <a:r>
              <a:rPr lang="cs-CZ" sz="2000" dirty="0">
                <a:cs typeface="Arial" panose="020B0604020202020204" pitchFamily="34" charset="0"/>
              </a:rPr>
              <a:t>O</a:t>
            </a:r>
          </a:p>
          <a:p>
            <a:r>
              <a:rPr lang="cs-CZ" sz="2000" dirty="0">
                <a:cs typeface="Arial" panose="020B0604020202020204" pitchFamily="34" charset="0"/>
              </a:rPr>
              <a:t>Ostatní chemické a fyzikální vlastnosti berkelia ani jeho sloučenin nebyly doposud spolehlivě určeny, pravděpodobně se budou podobat vlastnostem sloučenin terbia.</a:t>
            </a:r>
          </a:p>
          <a:p>
            <a:endParaRPr lang="en-US" sz="2000" dirty="0">
              <a:cs typeface="Arial" panose="020B0604020202020204" pitchFamily="34" charset="0"/>
            </a:endParaRPr>
          </a:p>
          <a:p>
            <a:r>
              <a:rPr lang="cs-CZ" sz="2000" dirty="0">
                <a:cs typeface="Arial" panose="020B0604020202020204" pitchFamily="34" charset="0"/>
              </a:rPr>
              <a:t>V přírodě se berkelium nenalézá, připravuje se uměle jadernými reakcemi. Berkelium bylo poprvé připraveno v urychlovači částic srážkami americia </a:t>
            </a:r>
            <a:r>
              <a:rPr lang="cs-CZ" sz="2000" baseline="30000" dirty="0">
                <a:cs typeface="Arial" panose="020B0604020202020204" pitchFamily="34" charset="0"/>
              </a:rPr>
              <a:t>241</a:t>
            </a:r>
            <a:r>
              <a:rPr lang="cs-CZ" sz="2000" dirty="0">
                <a:cs typeface="Arial" panose="020B0604020202020204" pitchFamily="34" charset="0"/>
              </a:rPr>
              <a:t>Am s vysoce energetickými částicemi alfa. </a:t>
            </a:r>
            <a:endParaRPr lang="en-US" sz="2000" dirty="0">
              <a:cs typeface="Arial" panose="020B0604020202020204" pitchFamily="34" charset="0"/>
            </a:endParaRPr>
          </a:p>
          <a:p>
            <a:endParaRPr lang="en-US" sz="2000" dirty="0">
              <a:cs typeface="Arial" panose="020B0604020202020204" pitchFamily="34" charset="0"/>
            </a:endParaRPr>
          </a:p>
          <a:p>
            <a:r>
              <a:rPr lang="cs-CZ" sz="2000" dirty="0">
                <a:cs typeface="Arial" panose="020B0604020202020204" pitchFamily="34" charset="0"/>
              </a:rPr>
              <a:t>Zvláštní praktické využití berkelium nemá.</a:t>
            </a:r>
          </a:p>
        </p:txBody>
      </p:sp>
    </p:spTree>
    <p:extLst>
      <p:ext uri="{BB962C8B-B14F-4D97-AF65-F5344CB8AC3E}">
        <p14:creationId xmlns:p14="http://schemas.microsoft.com/office/powerpoint/2010/main" val="68506837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52689" cy="6740307"/>
          </a:xfrm>
          <a:prstGeom prst="rect">
            <a:avLst/>
          </a:prstGeom>
        </p:spPr>
        <p:txBody>
          <a:bodyPr wrap="square">
            <a:spAutoFit/>
          </a:bodyPr>
          <a:lstStyle/>
          <a:p>
            <a:pPr algn="ctr"/>
            <a:r>
              <a:rPr lang="en-US" sz="2800" b="1" dirty="0">
                <a:cs typeface="Arial" panose="020B0604020202020204" pitchFamily="34" charset="0"/>
              </a:rPr>
              <a:t>K</a:t>
            </a:r>
            <a:r>
              <a:rPr lang="cs-CZ" sz="2800" b="1" dirty="0" err="1">
                <a:cs typeface="Arial" panose="020B0604020202020204" pitchFamily="34" charset="0"/>
              </a:rPr>
              <a:t>alifornium</a:t>
            </a:r>
            <a:r>
              <a:rPr lang="cs-CZ" sz="2800" dirty="0">
                <a:cs typeface="Arial" panose="020B0604020202020204" pitchFamily="34" charset="0"/>
              </a:rPr>
              <a:t> </a:t>
            </a:r>
            <a:endParaRPr lang="en-US" sz="2800" dirty="0">
              <a:cs typeface="Arial" panose="020B0604020202020204" pitchFamily="34" charset="0"/>
            </a:endParaRPr>
          </a:p>
          <a:p>
            <a:pPr algn="just"/>
            <a:endParaRPr lang="en-US" sz="1000" dirty="0">
              <a:cs typeface="Arial" panose="020B0604020202020204" pitchFamily="34" charset="0"/>
            </a:endParaRPr>
          </a:p>
          <a:p>
            <a:pPr algn="just"/>
            <a:r>
              <a:rPr lang="en-US" sz="2000" dirty="0">
                <a:cs typeface="Arial" panose="020B0604020202020204" pitchFamily="34" charset="0"/>
              </a:rPr>
              <a:t>= </a:t>
            </a:r>
            <a:r>
              <a:rPr lang="cs-CZ" sz="2000" dirty="0">
                <a:cs typeface="Arial" panose="020B0604020202020204" pitchFamily="34" charset="0"/>
              </a:rPr>
              <a:t>silně radioaktivní kov. Nejstabilnější izotop kalifornia </a:t>
            </a:r>
            <a:r>
              <a:rPr lang="cs-CZ" sz="2000" baseline="30000" dirty="0">
                <a:cs typeface="Arial" panose="020B0604020202020204" pitchFamily="34" charset="0"/>
              </a:rPr>
              <a:t>251</a:t>
            </a:r>
            <a:r>
              <a:rPr lang="cs-CZ" sz="2000" dirty="0">
                <a:cs typeface="Arial" panose="020B0604020202020204" pitchFamily="34" charset="0"/>
              </a:rPr>
              <a:t>Cf má poločas rozpadu 898 let. Kompaktní kovové kalifornium reaguje s horkou vodou, práškové kalifornium s vodou reaguje již za laboratorní teploty za vzniku hydroxidu </a:t>
            </a:r>
            <a:r>
              <a:rPr lang="cs-CZ" sz="2000" dirty="0" err="1">
                <a:cs typeface="Arial" panose="020B0604020202020204" pitchFamily="34" charset="0"/>
              </a:rPr>
              <a:t>kalifornitého</a:t>
            </a:r>
            <a:r>
              <a:rPr lang="cs-CZ" sz="2000" dirty="0">
                <a:cs typeface="Arial" panose="020B0604020202020204" pitchFamily="34" charset="0"/>
              </a:rPr>
              <a:t> a vývoje vodíku:</a:t>
            </a:r>
          </a:p>
          <a:p>
            <a:pPr algn="ctr"/>
            <a:r>
              <a:rPr lang="cs-CZ" sz="2000" dirty="0">
                <a:cs typeface="Arial" panose="020B0604020202020204" pitchFamily="34" charset="0"/>
              </a:rPr>
              <a:t>2Cf + 6H</a:t>
            </a:r>
            <a:r>
              <a:rPr lang="cs-CZ" sz="2000" baseline="-25000" dirty="0">
                <a:cs typeface="Arial" panose="020B0604020202020204" pitchFamily="34" charset="0"/>
              </a:rPr>
              <a:t>2</a:t>
            </a:r>
            <a:r>
              <a:rPr lang="cs-CZ" sz="2000" dirty="0">
                <a:cs typeface="Arial" panose="020B0604020202020204" pitchFamily="34" charset="0"/>
              </a:rPr>
              <a:t>O → 2Cf(OH)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Ochotně reaguje se zředěnými neoxidujícími i oxidujícími kyselinami za vzniku </a:t>
            </a:r>
            <a:r>
              <a:rPr lang="cs-CZ" sz="2000" dirty="0" err="1">
                <a:cs typeface="Arial" panose="020B0604020202020204" pitchFamily="34" charset="0"/>
              </a:rPr>
              <a:t>kalifornité</a:t>
            </a:r>
            <a:r>
              <a:rPr lang="cs-CZ" sz="2000" dirty="0">
                <a:cs typeface="Arial" panose="020B0604020202020204" pitchFamily="34" charset="0"/>
              </a:rPr>
              <a:t> soli:</a:t>
            </a:r>
          </a:p>
          <a:p>
            <a:pPr algn="ctr"/>
            <a:r>
              <a:rPr lang="cs-CZ" sz="2000" dirty="0">
                <a:cs typeface="Arial" panose="020B0604020202020204" pitchFamily="34" charset="0"/>
              </a:rPr>
              <a:t>2Cf + 6HCl → 2CfCl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Cf</a:t>
            </a:r>
            <a:r>
              <a:rPr lang="cs-CZ" sz="2000" dirty="0">
                <a:cs typeface="Arial" panose="020B0604020202020204" pitchFamily="34" charset="0"/>
              </a:rPr>
              <a:t> + 4HNO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Cf</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NO + 2H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Další chemické a fyzikální vlastnosti kalifornia ani jeho sloučenin nebyly doposud spolehlivě určeny. Je ověřena pouze existence stabilních sloučenin kalifornia v oxidačním stavu +III, jejich vlastnosti by se měly podobat vlastnostem sloučenin dysprosia.</a:t>
            </a:r>
          </a:p>
          <a:p>
            <a:pPr algn="just"/>
            <a:endParaRPr lang="en-US" sz="2000" dirty="0">
              <a:cs typeface="Arial" panose="020B0604020202020204" pitchFamily="34" charset="0"/>
            </a:endParaRPr>
          </a:p>
          <a:p>
            <a:pPr algn="just"/>
            <a:r>
              <a:rPr lang="cs-CZ" sz="2000" dirty="0">
                <a:cs typeface="Arial" panose="020B0604020202020204" pitchFamily="34" charset="0"/>
              </a:rPr>
              <a:t>V přírodě se kalifornium nenalézá, připravuje se uměle jadernými reakcemi, např. bombardováním curia </a:t>
            </a:r>
            <a:r>
              <a:rPr lang="cs-CZ" sz="2000" baseline="30000" dirty="0">
                <a:cs typeface="Arial" panose="020B0604020202020204" pitchFamily="34" charset="0"/>
              </a:rPr>
              <a:t>242</a:t>
            </a:r>
            <a:r>
              <a:rPr lang="cs-CZ" sz="2000" dirty="0">
                <a:cs typeface="Arial" panose="020B0604020202020204" pitchFamily="34" charset="0"/>
              </a:rPr>
              <a:t>Cm částicemi </a:t>
            </a:r>
            <a:r>
              <a:rPr lang="el-GR" sz="2000" dirty="0">
                <a:cs typeface="Arial" panose="020B0604020202020204" pitchFamily="34" charset="0"/>
              </a:rPr>
              <a:t>α. </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Praktické využití nalézá kalifornium jako </a:t>
            </a:r>
            <a:r>
              <a:rPr lang="cs-CZ" sz="2000" u="sng" dirty="0">
                <a:cs typeface="Arial" panose="020B0604020202020204" pitchFamily="34" charset="0"/>
              </a:rPr>
              <a:t>silný zdroj neutronů</a:t>
            </a:r>
            <a:r>
              <a:rPr lang="cs-CZ" sz="2000" dirty="0">
                <a:cs typeface="Arial" panose="020B0604020202020204" pitchFamily="34" charset="0"/>
              </a:rPr>
              <a:t>. Využívá se v jaderném výzkumu, v nedestruktivní defektoskopii a medicíně.</a:t>
            </a:r>
          </a:p>
        </p:txBody>
      </p:sp>
    </p:spTree>
    <p:extLst>
      <p:ext uri="{BB962C8B-B14F-4D97-AF65-F5344CB8AC3E}">
        <p14:creationId xmlns:p14="http://schemas.microsoft.com/office/powerpoint/2010/main" val="197101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09600" y="211977"/>
            <a:ext cx="3581400" cy="688975"/>
          </a:xfrm>
        </p:spPr>
        <p:txBody>
          <a:bodyPr>
            <a:normAutofit/>
          </a:bodyPr>
          <a:lstStyle/>
          <a:p>
            <a:r>
              <a:rPr lang="cs-CZ" sz="2800" b="1" dirty="0">
                <a:latin typeface="+mn-lt"/>
              </a:rPr>
              <a:t>Skupina chromu</a:t>
            </a:r>
          </a:p>
        </p:txBody>
      </p:sp>
      <p:pic>
        <p:nvPicPr>
          <p:cNvPr id="3" name="Picture 2" descr="Molybdenum - Wikipedia">
            <a:extLst>
              <a:ext uri="{FF2B5EF4-FFF2-40B4-BE49-F238E27FC236}">
                <a16:creationId xmlns:a16="http://schemas.microsoft.com/office/drawing/2014/main" id="{43DDF2E2-FCBC-434C-AD2C-0D5309712E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476072"/>
            <a:ext cx="3124200" cy="19813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hromium - Wikipedia">
            <a:extLst>
              <a:ext uri="{FF2B5EF4-FFF2-40B4-BE49-F238E27FC236}">
                <a16:creationId xmlns:a16="http://schemas.microsoft.com/office/drawing/2014/main" id="{EFF3054B-97D6-4432-A82F-F910790660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25469"/>
            <a:ext cx="3197301" cy="19106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43DF394-DFB3-4E12-B3D6-2078EADA5E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694013"/>
            <a:ext cx="2486169" cy="1989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Albert Einstein broke the Periodic Table">
            <a:extLst>
              <a:ext uri="{FF2B5EF4-FFF2-40B4-BE49-F238E27FC236}">
                <a16:creationId xmlns:a16="http://schemas.microsoft.com/office/drawing/2014/main" id="{7EEE7BB0-F485-4376-BDE0-44890BCA53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990600"/>
            <a:ext cx="5105400" cy="279733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F9975297-4072-4461-82EC-33E07B095AB1}"/>
              </a:ext>
            </a:extLst>
          </p:cNvPr>
          <p:cNvSpPr txBox="1"/>
          <p:nvPr/>
        </p:nvSpPr>
        <p:spPr>
          <a:xfrm>
            <a:off x="5715000" y="1845668"/>
            <a:ext cx="388248" cy="369332"/>
          </a:xfrm>
          <a:prstGeom prst="rect">
            <a:avLst/>
          </a:prstGeom>
          <a:noFill/>
        </p:spPr>
        <p:txBody>
          <a:bodyPr wrap="none" rtlCol="0">
            <a:spAutoFit/>
          </a:bodyPr>
          <a:lstStyle/>
          <a:p>
            <a:r>
              <a:rPr lang="en-US" b="1" dirty="0"/>
              <a:t>Cr</a:t>
            </a:r>
            <a:endParaRPr lang="cs-CZ" b="1" dirty="0"/>
          </a:p>
        </p:txBody>
      </p:sp>
      <p:sp>
        <p:nvSpPr>
          <p:cNvPr id="10" name="TextovéPole 9">
            <a:extLst>
              <a:ext uri="{FF2B5EF4-FFF2-40B4-BE49-F238E27FC236}">
                <a16:creationId xmlns:a16="http://schemas.microsoft.com/office/drawing/2014/main" id="{C97145D9-9A45-48A5-98C1-8580497D30BD}"/>
              </a:ext>
            </a:extLst>
          </p:cNvPr>
          <p:cNvSpPr txBox="1"/>
          <p:nvPr/>
        </p:nvSpPr>
        <p:spPr>
          <a:xfrm>
            <a:off x="5726779" y="3995024"/>
            <a:ext cx="510076" cy="369332"/>
          </a:xfrm>
          <a:prstGeom prst="rect">
            <a:avLst/>
          </a:prstGeom>
          <a:noFill/>
        </p:spPr>
        <p:txBody>
          <a:bodyPr wrap="none" rtlCol="0">
            <a:spAutoFit/>
          </a:bodyPr>
          <a:lstStyle/>
          <a:p>
            <a:r>
              <a:rPr lang="en-US" b="1" dirty="0"/>
              <a:t>Mo</a:t>
            </a:r>
            <a:endParaRPr lang="cs-CZ" b="1" dirty="0"/>
          </a:p>
        </p:txBody>
      </p:sp>
      <p:sp>
        <p:nvSpPr>
          <p:cNvPr id="11" name="TextovéPole 10">
            <a:extLst>
              <a:ext uri="{FF2B5EF4-FFF2-40B4-BE49-F238E27FC236}">
                <a16:creationId xmlns:a16="http://schemas.microsoft.com/office/drawing/2014/main" id="{CC765720-C456-49C8-BC13-8EC460631DAC}"/>
              </a:ext>
            </a:extLst>
          </p:cNvPr>
          <p:cNvSpPr txBox="1"/>
          <p:nvPr/>
        </p:nvSpPr>
        <p:spPr>
          <a:xfrm>
            <a:off x="5726779" y="6162180"/>
            <a:ext cx="394660" cy="369332"/>
          </a:xfrm>
          <a:prstGeom prst="rect">
            <a:avLst/>
          </a:prstGeom>
          <a:noFill/>
        </p:spPr>
        <p:txBody>
          <a:bodyPr wrap="none" rtlCol="0">
            <a:spAutoFit/>
          </a:bodyPr>
          <a:lstStyle/>
          <a:p>
            <a:r>
              <a:rPr lang="en-US" b="1" dirty="0"/>
              <a:t>W</a:t>
            </a:r>
            <a:endParaRPr lang="cs-CZ" b="1" dirty="0"/>
          </a:p>
        </p:txBody>
      </p:sp>
      <p:sp>
        <p:nvSpPr>
          <p:cNvPr id="6" name="Obdélník 5">
            <a:extLst>
              <a:ext uri="{FF2B5EF4-FFF2-40B4-BE49-F238E27FC236}">
                <a16:creationId xmlns:a16="http://schemas.microsoft.com/office/drawing/2014/main" id="{670D7DB8-7C3C-4EF1-A64B-32F08A94F1F8}"/>
              </a:ext>
            </a:extLst>
          </p:cNvPr>
          <p:cNvSpPr/>
          <p:nvPr/>
        </p:nvSpPr>
        <p:spPr>
          <a:xfrm>
            <a:off x="1752600" y="2057238"/>
            <a:ext cx="312048" cy="762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Picture 2" descr="electronegativity trends | Chemistry.Com.Pk">
            <a:extLst>
              <a:ext uri="{FF2B5EF4-FFF2-40B4-BE49-F238E27FC236}">
                <a16:creationId xmlns:a16="http://schemas.microsoft.com/office/drawing/2014/main" id="{7BA59108-955F-436A-9877-994E27AA96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3972060"/>
            <a:ext cx="4419600" cy="2720816"/>
          </a:xfrm>
          <a:prstGeom prst="rect">
            <a:avLst/>
          </a:prstGeom>
          <a:noFill/>
          <a:extLst>
            <a:ext uri="{909E8E84-426E-40DD-AFC4-6F175D3DCCD1}">
              <a14:hiddenFill xmlns:a14="http://schemas.microsoft.com/office/drawing/2010/main">
                <a:solidFill>
                  <a:srgbClr val="FFFFFF"/>
                </a:solidFill>
              </a14:hiddenFill>
            </a:ext>
          </a:extLst>
        </p:spPr>
      </p:pic>
      <p:sp>
        <p:nvSpPr>
          <p:cNvPr id="7" name="Kosoúhelník 6">
            <a:extLst>
              <a:ext uri="{FF2B5EF4-FFF2-40B4-BE49-F238E27FC236}">
                <a16:creationId xmlns:a16="http://schemas.microsoft.com/office/drawing/2014/main" id="{1A1EC462-2DDE-4C69-ABDE-9258DF0A356C}"/>
              </a:ext>
            </a:extLst>
          </p:cNvPr>
          <p:cNvSpPr/>
          <p:nvPr/>
        </p:nvSpPr>
        <p:spPr>
          <a:xfrm rot="1403173">
            <a:off x="1676400" y="4770600"/>
            <a:ext cx="464448" cy="714823"/>
          </a:xfrm>
          <a:prstGeom prst="parallelogram">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48428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5816977"/>
          </a:xfrm>
          <a:prstGeom prst="rect">
            <a:avLst/>
          </a:prstGeom>
        </p:spPr>
        <p:txBody>
          <a:bodyPr wrap="square">
            <a:spAutoFit/>
          </a:bodyPr>
          <a:lstStyle/>
          <a:p>
            <a:pPr algn="ctr"/>
            <a:r>
              <a:rPr lang="cs-CZ" sz="3200" b="1" dirty="0">
                <a:cs typeface="Arial" panose="020B0604020202020204" pitchFamily="34" charset="0"/>
              </a:rPr>
              <a:t>Chrom</a:t>
            </a:r>
            <a:r>
              <a:rPr lang="cs-CZ" sz="3200" dirty="0">
                <a:cs typeface="Arial" panose="020B0604020202020204" pitchFamily="34" charset="0"/>
              </a:rPr>
              <a:t> </a:t>
            </a:r>
            <a:endParaRPr lang="en-US" sz="3200" dirty="0">
              <a:cs typeface="Arial" panose="020B0604020202020204" pitchFamily="34" charset="0"/>
            </a:endParaRPr>
          </a:p>
          <a:p>
            <a:pPr algn="just"/>
            <a:r>
              <a:rPr lang="cs-CZ" sz="800" dirty="0">
                <a:cs typeface="Arial" panose="020B0604020202020204" pitchFamily="34" charset="0"/>
              </a:rPr>
              <a:t> </a:t>
            </a:r>
          </a:p>
          <a:p>
            <a:pPr algn="just"/>
            <a:r>
              <a:rPr lang="cs-CZ" sz="2000" dirty="0">
                <a:cs typeface="Arial" panose="020B0604020202020204" pitchFamily="34" charset="0"/>
              </a:rPr>
              <a:t>  = bílý, lesklý, křehký a neobyčejně tvrdý kov. Chrom je </a:t>
            </a:r>
            <a:r>
              <a:rPr lang="cs-CZ" sz="2000" u="sng" dirty="0">
                <a:cs typeface="Arial" panose="020B0604020202020204" pitchFamily="34" charset="0"/>
              </a:rPr>
              <a:t>nejtvrdší ze všech kovů</a:t>
            </a:r>
            <a:r>
              <a:rPr lang="cs-CZ" sz="2000" dirty="0">
                <a:cs typeface="Arial" panose="020B0604020202020204" pitchFamily="34" charset="0"/>
              </a:rPr>
              <a:t>, podle </a:t>
            </a:r>
            <a:r>
              <a:rPr lang="cs-CZ" sz="2000" dirty="0" err="1">
                <a:cs typeface="Arial" panose="020B0604020202020204" pitchFamily="34" charset="0"/>
              </a:rPr>
              <a:t>Mohsovy</a:t>
            </a:r>
            <a:r>
              <a:rPr lang="cs-CZ" sz="2000" dirty="0">
                <a:cs typeface="Arial" panose="020B0604020202020204" pitchFamily="34" charset="0"/>
              </a:rPr>
              <a:t> stupnice dosahuje tvrdost chromu hodnoty 8,5.</a:t>
            </a:r>
          </a:p>
          <a:p>
            <a:pPr algn="just"/>
            <a:r>
              <a:rPr lang="cs-CZ" sz="2000" dirty="0">
                <a:cs typeface="Arial" panose="020B0604020202020204" pitchFamily="34" charset="0"/>
              </a:rPr>
              <a:t>Za normální teploty je chrom značně chemicky odolný a stálý. Za vyšších teplot přímo reaguje s halogeny, kompaktní kovový chrom podle zvolených reakčních podmínek tvoří halogenidy různých typů, práškový chrom reaguje přednostně za vzniku halogenidů typu CrX</a:t>
            </a:r>
            <a:r>
              <a:rPr lang="cs-CZ" sz="2000" baseline="-25000" dirty="0">
                <a:cs typeface="Arial" panose="020B0604020202020204" pitchFamily="34" charset="0"/>
              </a:rPr>
              <a:t>3</a:t>
            </a:r>
            <a:r>
              <a:rPr lang="cs-CZ" sz="2000" dirty="0">
                <a:cs typeface="Arial" panose="020B0604020202020204" pitchFamily="34" charset="0"/>
              </a:rPr>
              <a:t>. Se sírou se slučuje až při teplotách nad 1000°C na směs sulfidů </a:t>
            </a:r>
            <a:r>
              <a:rPr lang="cs-CZ" sz="2000" dirty="0" err="1">
                <a:cs typeface="Arial" panose="020B0604020202020204" pitchFamily="34" charset="0"/>
              </a:rPr>
              <a:t>CrS</a:t>
            </a:r>
            <a:r>
              <a:rPr lang="cs-CZ" sz="2000" dirty="0">
                <a:cs typeface="Arial" panose="020B0604020202020204" pitchFamily="34" charset="0"/>
              </a:rPr>
              <a:t> a Cr</a:t>
            </a:r>
            <a:r>
              <a:rPr lang="cs-CZ" sz="2000" baseline="-25000" dirty="0">
                <a:cs typeface="Arial" panose="020B0604020202020204" pitchFamily="34" charset="0"/>
              </a:rPr>
              <a:t>2</a:t>
            </a:r>
            <a:r>
              <a:rPr lang="cs-CZ" sz="2000" dirty="0">
                <a:cs typeface="Arial" panose="020B0604020202020204" pitchFamily="34" charset="0"/>
              </a:rPr>
              <a:t>S</a:t>
            </a:r>
            <a:r>
              <a:rPr lang="cs-CZ" sz="2000" baseline="-25000" dirty="0">
                <a:cs typeface="Arial" panose="020B0604020202020204" pitchFamily="34" charset="0"/>
              </a:rPr>
              <a:t>3</a:t>
            </a:r>
            <a:r>
              <a:rPr lang="cs-CZ" sz="2000" dirty="0">
                <a:cs typeface="Arial" panose="020B0604020202020204" pitchFamily="34" charset="0"/>
              </a:rPr>
              <a:t>, s borem, křemíkem, uhlíkem i některými kovy reaguje také při teplotách okolo 1000°C.</a:t>
            </a:r>
          </a:p>
          <a:p>
            <a:pPr algn="just"/>
            <a:r>
              <a:rPr lang="cs-CZ" sz="2000" dirty="0">
                <a:cs typeface="Arial" panose="020B0604020202020204" pitchFamily="34" charset="0"/>
              </a:rPr>
              <a:t>    Čistý chrom se nerozpouští v běžných koncentrovaných oxidujících kyselinách ani v lučavce královské. Tato jeho odolnost je způsobena </a:t>
            </a:r>
            <a:r>
              <a:rPr lang="cs-CZ" sz="2000" u="sng" dirty="0">
                <a:cs typeface="Arial" panose="020B0604020202020204" pitchFamily="34" charset="0"/>
              </a:rPr>
              <a:t>pasivací vrstvou oxidu Cr</a:t>
            </a:r>
            <a:r>
              <a:rPr lang="cs-CZ" sz="2000" u="sng" baseline="-25000" dirty="0">
                <a:cs typeface="Arial" panose="020B0604020202020204" pitchFamily="34" charset="0"/>
              </a:rPr>
              <a:t>2</a:t>
            </a:r>
            <a:r>
              <a:rPr lang="cs-CZ" sz="2000" u="sng" dirty="0">
                <a:cs typeface="Arial" panose="020B0604020202020204" pitchFamily="34" charset="0"/>
              </a:rPr>
              <a:t>O</a:t>
            </a:r>
            <a:r>
              <a:rPr lang="cs-CZ" sz="2000" u="sng" baseline="-25000" dirty="0">
                <a:cs typeface="Arial" panose="020B0604020202020204" pitchFamily="34" charset="0"/>
              </a:rPr>
              <a:t>3</a:t>
            </a:r>
            <a:r>
              <a:rPr lang="cs-CZ" sz="2000" u="sng" dirty="0">
                <a:cs typeface="Arial" panose="020B0604020202020204" pitchFamily="34" charset="0"/>
              </a:rPr>
              <a:t> na povrchu kovu</a:t>
            </a:r>
            <a:r>
              <a:rPr lang="cs-CZ" sz="2000" dirty="0">
                <a:cs typeface="Arial" panose="020B0604020202020204" pitchFamily="34" charset="0"/>
              </a:rPr>
              <a:t>. Mírně znečištěný chrom se rozpouští v kyselině sírové. Chemicky čistý chrom je rozpustný pouze v kyselině chlorovodíkové, produktem reakce chromu s kyselinou chlorovodíkovou je chlorid chromnatý a vodík:</a:t>
            </a:r>
          </a:p>
          <a:p>
            <a:pPr algn="ctr"/>
            <a:r>
              <a:rPr lang="cs-CZ" sz="2000" dirty="0" err="1">
                <a:cs typeface="Arial" panose="020B0604020202020204" pitchFamily="34" charset="0"/>
              </a:rPr>
              <a:t>Cr</a:t>
            </a:r>
            <a:r>
              <a:rPr lang="cs-CZ" sz="2000" dirty="0">
                <a:cs typeface="Arial" panose="020B0604020202020204" pitchFamily="34" charset="0"/>
              </a:rPr>
              <a:t> + 2HCl → CrCl</a:t>
            </a:r>
            <a:r>
              <a:rPr lang="cs-CZ" sz="2000" baseline="-25000" dirty="0">
                <a:cs typeface="Arial" panose="020B0604020202020204" pitchFamily="34" charset="0"/>
              </a:rPr>
              <a:t>2</a:t>
            </a:r>
            <a:r>
              <a:rPr lang="cs-CZ" sz="2000" dirty="0">
                <a:cs typeface="Arial" panose="020B0604020202020204" pitchFamily="34" charset="0"/>
              </a:rPr>
              <a:t> + 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Při teplotě 700°C reaguje s vodní párou:</a:t>
            </a:r>
          </a:p>
          <a:p>
            <a:pPr algn="ctr"/>
            <a:r>
              <a:rPr lang="cs-CZ" sz="2000" dirty="0">
                <a:cs typeface="Arial" panose="020B0604020202020204" pitchFamily="34" charset="0"/>
              </a:rPr>
              <a:t>2Cr + 3H</a:t>
            </a:r>
            <a:r>
              <a:rPr lang="cs-CZ" sz="2000" baseline="-25000" dirty="0">
                <a:cs typeface="Arial" panose="020B0604020202020204" pitchFamily="34" charset="0"/>
              </a:rPr>
              <a:t>2</a:t>
            </a:r>
            <a:r>
              <a:rPr lang="cs-CZ" sz="2000" dirty="0">
                <a:cs typeface="Arial" panose="020B0604020202020204" pitchFamily="34" charset="0"/>
              </a:rPr>
              <a:t>O → 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endParaRPr lang="cs-CZ" sz="2000" dirty="0">
              <a:cs typeface="Arial" panose="020B0604020202020204" pitchFamily="34" charset="0"/>
            </a:endParaRPr>
          </a:p>
        </p:txBody>
      </p:sp>
    </p:spTree>
    <p:extLst>
      <p:ext uri="{BB962C8B-B14F-4D97-AF65-F5344CB8AC3E}">
        <p14:creationId xmlns:p14="http://schemas.microsoft.com/office/powerpoint/2010/main" val="133213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063198"/>
          </a:xfrm>
          <a:prstGeom prst="rect">
            <a:avLst/>
          </a:prstGeom>
        </p:spPr>
        <p:txBody>
          <a:bodyPr wrap="square">
            <a:spAutoFit/>
          </a:bodyPr>
          <a:lstStyle/>
          <a:p>
            <a:pPr algn="just"/>
            <a:r>
              <a:rPr lang="cs-CZ" sz="2000" dirty="0">
                <a:cs typeface="Arial" panose="020B0604020202020204" pitchFamily="34" charset="0"/>
              </a:rPr>
              <a:t>Tavením s oxidačními činidly přechází na oxid chromitý při teplotách okolo 500°C:</a:t>
            </a:r>
          </a:p>
          <a:p>
            <a:pPr algn="ctr"/>
            <a:r>
              <a:rPr lang="cs-CZ" sz="2000" dirty="0">
                <a:cs typeface="Arial" panose="020B0604020202020204" pitchFamily="34" charset="0"/>
              </a:rPr>
              <a:t>2Cr + KClO</a:t>
            </a:r>
            <a:r>
              <a:rPr lang="cs-CZ" sz="2000" baseline="-25000" dirty="0">
                <a:cs typeface="Arial" panose="020B0604020202020204" pitchFamily="34" charset="0"/>
              </a:rPr>
              <a:t>3</a:t>
            </a:r>
            <a:r>
              <a:rPr lang="cs-CZ" sz="2000" dirty="0">
                <a:cs typeface="Arial" panose="020B0604020202020204" pitchFamily="34" charset="0"/>
              </a:rPr>
              <a:t> → 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KCl</a:t>
            </a:r>
            <a:endParaRPr lang="en-US" sz="2000" dirty="0">
              <a:cs typeface="Arial" panose="020B0604020202020204" pitchFamily="34" charset="0"/>
            </a:endParaRPr>
          </a:p>
          <a:p>
            <a:pPr algn="just"/>
            <a:r>
              <a:rPr lang="cs-CZ" sz="2000" dirty="0">
                <a:cs typeface="Arial" panose="020B0604020202020204" pitchFamily="34" charset="0"/>
              </a:rPr>
              <a:t>S kyslíkem tvoří žlutý </a:t>
            </a:r>
            <a:r>
              <a:rPr lang="cs-CZ" sz="2000" u="sng" dirty="0">
                <a:cs typeface="Arial" panose="020B0604020202020204" pitchFamily="34" charset="0"/>
              </a:rPr>
              <a:t>alkalický </a:t>
            </a:r>
            <a:r>
              <a:rPr lang="cs-CZ" sz="2000" b="1" u="sng" dirty="0">
                <a:cs typeface="Arial" panose="020B0604020202020204" pitchFamily="34" charset="0"/>
              </a:rPr>
              <a:t>oxid chromnatý</a:t>
            </a:r>
            <a:r>
              <a:rPr lang="cs-CZ" sz="2000" u="sng" dirty="0">
                <a:cs typeface="Arial" panose="020B0604020202020204" pitchFamily="34" charset="0"/>
              </a:rPr>
              <a:t> </a:t>
            </a:r>
            <a:r>
              <a:rPr lang="cs-CZ" sz="2000" u="sng" dirty="0" err="1">
                <a:cs typeface="Arial" panose="020B0604020202020204" pitchFamily="34" charset="0"/>
              </a:rPr>
              <a:t>CrO</a:t>
            </a:r>
            <a:r>
              <a:rPr lang="cs-CZ" sz="2000" dirty="0">
                <a:cs typeface="Arial" panose="020B0604020202020204" pitchFamily="34" charset="0"/>
              </a:rPr>
              <a:t>, zelený </a:t>
            </a:r>
            <a:r>
              <a:rPr lang="cs-CZ" sz="2000" u="sng" dirty="0">
                <a:cs typeface="Arial" panose="020B0604020202020204" pitchFamily="34" charset="0"/>
              </a:rPr>
              <a:t>amfoterní </a:t>
            </a:r>
            <a:r>
              <a:rPr lang="cs-CZ" sz="2000" b="1" u="sng" dirty="0">
                <a:cs typeface="Arial" panose="020B0604020202020204" pitchFamily="34" charset="0"/>
              </a:rPr>
              <a:t>oxid chromitý </a:t>
            </a:r>
            <a:r>
              <a:rPr lang="cs-CZ" sz="2000" u="sng" dirty="0">
                <a:cs typeface="Arial" panose="020B0604020202020204" pitchFamily="34" charset="0"/>
              </a:rPr>
              <a:t>Cr</a:t>
            </a:r>
            <a:r>
              <a:rPr lang="cs-CZ" sz="2000" u="sng" baseline="-25000" dirty="0">
                <a:cs typeface="Arial" panose="020B0604020202020204" pitchFamily="34" charset="0"/>
              </a:rPr>
              <a:t>2</a:t>
            </a:r>
            <a:r>
              <a:rPr lang="cs-CZ" sz="2000" u="sng" dirty="0">
                <a:cs typeface="Arial" panose="020B0604020202020204" pitchFamily="34" charset="0"/>
              </a:rPr>
              <a:t>O</a:t>
            </a:r>
            <a:r>
              <a:rPr lang="cs-CZ" sz="2000" u="sng" baseline="-25000" dirty="0">
                <a:cs typeface="Arial" panose="020B0604020202020204" pitchFamily="34" charset="0"/>
              </a:rPr>
              <a:t>3</a:t>
            </a:r>
            <a:r>
              <a:rPr lang="cs-CZ" sz="2000" dirty="0">
                <a:cs typeface="Arial" panose="020B0604020202020204" pitchFamily="34" charset="0"/>
              </a:rPr>
              <a:t> a hnědočervený </a:t>
            </a:r>
            <a:r>
              <a:rPr lang="cs-CZ" sz="2000" u="sng" dirty="0">
                <a:cs typeface="Arial" panose="020B0604020202020204" pitchFamily="34" charset="0"/>
              </a:rPr>
              <a:t>kyselý </a:t>
            </a:r>
            <a:r>
              <a:rPr lang="cs-CZ" sz="2000" b="1" u="sng" dirty="0">
                <a:cs typeface="Arial" panose="020B0604020202020204" pitchFamily="34" charset="0"/>
              </a:rPr>
              <a:t>oxid chromový </a:t>
            </a:r>
            <a:r>
              <a:rPr lang="cs-CZ" sz="2000" u="sng" dirty="0">
                <a:cs typeface="Arial" panose="020B0604020202020204" pitchFamily="34" charset="0"/>
              </a:rPr>
              <a:t>CrO</a:t>
            </a:r>
            <a:r>
              <a:rPr lang="cs-CZ" sz="2000" u="sng" baseline="-25000" dirty="0">
                <a:cs typeface="Arial" panose="020B0604020202020204" pitchFamily="34" charset="0"/>
              </a:rPr>
              <a:t>3</a:t>
            </a:r>
            <a:r>
              <a:rPr lang="cs-CZ" sz="2000" dirty="0">
                <a:cs typeface="Arial" panose="020B0604020202020204" pitchFamily="34" charset="0"/>
              </a:rPr>
              <a:t>. </a:t>
            </a:r>
            <a:endParaRPr lang="en-US" sz="2000" dirty="0">
              <a:cs typeface="Arial" panose="020B0604020202020204" pitchFamily="34" charset="0"/>
            </a:endParaRPr>
          </a:p>
          <a:p>
            <a:pPr algn="just"/>
            <a:endParaRPr lang="cs-CZ" sz="800" dirty="0">
              <a:cs typeface="Arial" panose="020B0604020202020204" pitchFamily="34" charset="0"/>
            </a:endParaRPr>
          </a:p>
          <a:p>
            <a:pPr algn="just"/>
            <a:r>
              <a:rPr lang="cs-CZ" sz="2000" dirty="0">
                <a:cs typeface="Arial" panose="020B0604020202020204" pitchFamily="34" charset="0"/>
              </a:rPr>
              <a:t>   </a:t>
            </a:r>
            <a:r>
              <a:rPr lang="cs-CZ" sz="2000" b="1" dirty="0">
                <a:cs typeface="Arial" panose="020B0604020202020204" pitchFamily="34" charset="0"/>
              </a:rPr>
              <a:t>Hydroxid chromnatý</a:t>
            </a:r>
            <a:r>
              <a:rPr lang="cs-CZ" sz="2000" dirty="0">
                <a:cs typeface="Arial" panose="020B0604020202020204" pitchFamily="34" charset="0"/>
              </a:rPr>
              <a:t> </a:t>
            </a:r>
            <a:r>
              <a:rPr lang="cs-CZ" sz="2000" dirty="0" err="1">
                <a:cs typeface="Arial" panose="020B0604020202020204" pitchFamily="34" charset="0"/>
              </a:rPr>
              <a:t>Cr</a:t>
            </a:r>
            <a:r>
              <a:rPr lang="cs-CZ" sz="2000" dirty="0">
                <a:cs typeface="Arial" panose="020B0604020202020204" pitchFamily="34" charset="0"/>
              </a:rPr>
              <a:t>(OH)</a:t>
            </a:r>
            <a:r>
              <a:rPr lang="cs-CZ" sz="2000" baseline="-25000" dirty="0">
                <a:cs typeface="Arial" panose="020B0604020202020204" pitchFamily="34" charset="0"/>
              </a:rPr>
              <a:t>2</a:t>
            </a:r>
            <a:r>
              <a:rPr lang="cs-CZ" sz="2000" dirty="0">
                <a:cs typeface="Arial" panose="020B0604020202020204" pitchFamily="34" charset="0"/>
              </a:rPr>
              <a:t> je slabě alkalický a s kyselinami reaguje za vzniku chromnaté soli. </a:t>
            </a:r>
            <a:endParaRPr lang="en-US" sz="2000" dirty="0">
              <a:cs typeface="Arial" panose="020B0604020202020204" pitchFamily="34" charset="0"/>
            </a:endParaRPr>
          </a:p>
          <a:p>
            <a:pPr algn="just"/>
            <a:r>
              <a:rPr lang="en-US" sz="2000" b="1" dirty="0">
                <a:cs typeface="Arial" panose="020B0604020202020204" pitchFamily="34" charset="0"/>
              </a:rPr>
              <a:t>  </a:t>
            </a:r>
            <a:r>
              <a:rPr lang="cs-CZ" sz="2000" b="1" dirty="0">
                <a:cs typeface="Arial" panose="020B0604020202020204" pitchFamily="34" charset="0"/>
              </a:rPr>
              <a:t>Hydroxid chromitý </a:t>
            </a:r>
            <a:r>
              <a:rPr lang="cs-CZ" sz="2000" dirty="0" err="1">
                <a:cs typeface="Arial" panose="020B0604020202020204" pitchFamily="34" charset="0"/>
              </a:rPr>
              <a:t>Cr</a:t>
            </a:r>
            <a:r>
              <a:rPr lang="cs-CZ" sz="2000" dirty="0">
                <a:cs typeface="Arial" panose="020B0604020202020204" pitchFamily="34" charset="0"/>
              </a:rPr>
              <a:t>(OH)</a:t>
            </a:r>
            <a:r>
              <a:rPr lang="cs-CZ" sz="2000" baseline="-25000" dirty="0">
                <a:cs typeface="Arial" panose="020B0604020202020204" pitchFamily="34" charset="0"/>
              </a:rPr>
              <a:t>3</a:t>
            </a:r>
            <a:r>
              <a:rPr lang="cs-CZ" sz="2000" dirty="0">
                <a:cs typeface="Arial" panose="020B0604020202020204" pitchFamily="34" charset="0"/>
              </a:rPr>
              <a:t> je amfoterní, s kyselinami reaguje za vzniku chromité soli, s hydroxidy alkalických kovů vytváří alkalické </a:t>
            </a:r>
            <a:r>
              <a:rPr lang="cs-CZ" sz="2000" dirty="0" err="1">
                <a:cs typeface="Arial" panose="020B0604020202020204" pitchFamily="34" charset="0"/>
              </a:rPr>
              <a:t>hexahydroxochromitany</a:t>
            </a:r>
            <a:r>
              <a:rPr lang="cs-CZ" sz="2000" dirty="0">
                <a:cs typeface="Arial" panose="020B0604020202020204" pitchFamily="34" charset="0"/>
              </a:rPr>
              <a:t>:</a:t>
            </a:r>
          </a:p>
          <a:p>
            <a:pPr algn="ctr"/>
            <a:r>
              <a:rPr lang="cs-CZ" sz="2000" dirty="0" err="1">
                <a:cs typeface="Arial" panose="020B0604020202020204" pitchFamily="34" charset="0"/>
              </a:rPr>
              <a:t>Cr</a:t>
            </a:r>
            <a:r>
              <a:rPr lang="cs-CZ" sz="2000" dirty="0">
                <a:cs typeface="Arial" panose="020B0604020202020204" pitchFamily="34" charset="0"/>
              </a:rPr>
              <a:t>(OH)</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NaOH</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 → Na[</a:t>
            </a:r>
            <a:r>
              <a:rPr lang="cs-CZ" sz="2000" dirty="0" err="1">
                <a:cs typeface="Arial" panose="020B0604020202020204" pitchFamily="34" charset="0"/>
              </a:rPr>
              <a:t>Cr</a:t>
            </a:r>
            <a:r>
              <a:rPr lang="cs-CZ" sz="2000" dirty="0">
                <a:cs typeface="Arial" panose="020B0604020202020204" pitchFamily="34" charset="0"/>
              </a:rPr>
              <a:t>(OH)</a:t>
            </a:r>
            <a:r>
              <a:rPr lang="cs-CZ" sz="2000" baseline="-25000" dirty="0">
                <a:cs typeface="Arial" panose="020B0604020202020204" pitchFamily="34" charset="0"/>
              </a:rPr>
              <a:t>4</a:t>
            </a:r>
            <a:r>
              <a:rPr lang="cs-CZ" sz="2000" dirty="0">
                <a:cs typeface="Arial" panose="020B0604020202020204" pitchFamily="34" charset="0"/>
              </a:rPr>
              <a:t>(H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a:t>
            </a:r>
            <a:br>
              <a:rPr lang="cs-CZ" sz="2000" dirty="0">
                <a:cs typeface="Arial" panose="020B0604020202020204" pitchFamily="34" charset="0"/>
              </a:rPr>
            </a:br>
            <a:r>
              <a:rPr lang="cs-CZ" sz="2000" dirty="0">
                <a:cs typeface="Arial" panose="020B0604020202020204" pitchFamily="34" charset="0"/>
              </a:rPr>
              <a:t>Na[</a:t>
            </a:r>
            <a:r>
              <a:rPr lang="cs-CZ" sz="2000" dirty="0" err="1">
                <a:cs typeface="Arial" panose="020B0604020202020204" pitchFamily="34" charset="0"/>
              </a:rPr>
              <a:t>Cr</a:t>
            </a:r>
            <a:r>
              <a:rPr lang="cs-CZ" sz="2000" dirty="0">
                <a:cs typeface="Arial" panose="020B0604020202020204" pitchFamily="34" charset="0"/>
              </a:rPr>
              <a:t>(OH)</a:t>
            </a:r>
            <a:r>
              <a:rPr lang="cs-CZ" sz="2000" baseline="-25000" dirty="0">
                <a:cs typeface="Arial" panose="020B0604020202020204" pitchFamily="34" charset="0"/>
              </a:rPr>
              <a:t>4</a:t>
            </a:r>
            <a:r>
              <a:rPr lang="cs-CZ" sz="2000" dirty="0">
                <a:cs typeface="Arial" panose="020B0604020202020204" pitchFamily="34" charset="0"/>
              </a:rPr>
              <a:t>(H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 + 2NaOH → Na</a:t>
            </a:r>
            <a:r>
              <a:rPr lang="cs-CZ" sz="2000" baseline="-25000" dirty="0">
                <a:cs typeface="Arial" panose="020B0604020202020204" pitchFamily="34" charset="0"/>
              </a:rPr>
              <a:t>3</a:t>
            </a:r>
            <a:r>
              <a:rPr lang="cs-CZ" sz="2000" dirty="0">
                <a:cs typeface="Arial" panose="020B0604020202020204" pitchFamily="34" charset="0"/>
              </a:rPr>
              <a:t>[</a:t>
            </a:r>
            <a:r>
              <a:rPr lang="cs-CZ" sz="2000" dirty="0" err="1">
                <a:cs typeface="Arial" panose="020B0604020202020204" pitchFamily="34" charset="0"/>
              </a:rPr>
              <a:t>Cr</a:t>
            </a:r>
            <a:r>
              <a:rPr lang="cs-CZ" sz="2000" dirty="0">
                <a:cs typeface="Arial" panose="020B0604020202020204" pitchFamily="34" charset="0"/>
              </a:rPr>
              <a:t>(OH)</a:t>
            </a:r>
            <a:r>
              <a:rPr lang="cs-CZ" sz="2000" baseline="-25000" dirty="0">
                <a:cs typeface="Arial" panose="020B0604020202020204" pitchFamily="34" charset="0"/>
              </a:rPr>
              <a:t>6</a:t>
            </a:r>
            <a:r>
              <a:rPr lang="cs-CZ" sz="2000" dirty="0">
                <a:cs typeface="Arial" panose="020B0604020202020204" pitchFamily="34" charset="0"/>
              </a:rPr>
              <a:t>]</a:t>
            </a:r>
          </a:p>
          <a:p>
            <a:pPr algn="just"/>
            <a:r>
              <a:rPr lang="cs-CZ" sz="2000" dirty="0">
                <a:cs typeface="Arial" panose="020B0604020202020204" pitchFamily="34" charset="0"/>
              </a:rPr>
              <a:t>Od oxidu chromového se odvozuje silná </a:t>
            </a:r>
            <a:r>
              <a:rPr lang="cs-CZ" sz="2000" b="1" dirty="0">
                <a:cs typeface="Arial" panose="020B0604020202020204" pitchFamily="34" charset="0"/>
              </a:rPr>
              <a:t>kyselina chromová</a:t>
            </a:r>
            <a:r>
              <a:rPr lang="cs-CZ" sz="2000" dirty="0">
                <a:cs typeface="Arial" panose="020B0604020202020204" pitchFamily="34" charset="0"/>
              </a:rPr>
              <a:t> H</a:t>
            </a:r>
            <a:r>
              <a:rPr lang="cs-CZ" sz="2000" baseline="-25000" dirty="0">
                <a:cs typeface="Arial" panose="020B0604020202020204" pitchFamily="34" charset="0"/>
              </a:rPr>
              <a:t>2</a:t>
            </a:r>
            <a:r>
              <a:rPr lang="cs-CZ" sz="2000" dirty="0">
                <a:cs typeface="Arial" panose="020B0604020202020204" pitchFamily="34" charset="0"/>
              </a:rPr>
              <a:t>CrO</a:t>
            </a:r>
            <a:r>
              <a:rPr lang="cs-CZ" sz="2000" baseline="-25000" dirty="0">
                <a:cs typeface="Arial" panose="020B0604020202020204" pitchFamily="34" charset="0"/>
              </a:rPr>
              <a:t>4</a:t>
            </a:r>
            <a:r>
              <a:rPr lang="cs-CZ" sz="2000" dirty="0">
                <a:cs typeface="Arial" panose="020B0604020202020204" pitchFamily="34" charset="0"/>
              </a:rPr>
              <a:t> a </a:t>
            </a:r>
            <a:r>
              <a:rPr lang="cs-CZ" sz="2000" b="1" dirty="0">
                <a:cs typeface="Arial" panose="020B0604020202020204" pitchFamily="34" charset="0"/>
              </a:rPr>
              <a:t>kyselina dichromová </a:t>
            </a:r>
            <a:r>
              <a:rPr lang="cs-CZ" sz="2000" dirty="0">
                <a:cs typeface="Arial" panose="020B0604020202020204" pitchFamily="34" charset="0"/>
              </a:rPr>
              <a:t>H</a:t>
            </a:r>
            <a:r>
              <a:rPr lang="cs-CZ" sz="2000" baseline="-25000" dirty="0">
                <a:cs typeface="Arial" panose="020B0604020202020204" pitchFamily="34" charset="0"/>
              </a:rPr>
              <a:t>2</a:t>
            </a:r>
            <a:r>
              <a:rPr lang="cs-CZ" sz="2000" dirty="0">
                <a:cs typeface="Arial" panose="020B0604020202020204" pitchFamily="34" charset="0"/>
              </a:rPr>
              <a:t>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7</a:t>
            </a:r>
            <a:r>
              <a:rPr lang="cs-CZ" sz="2000" dirty="0">
                <a:cs typeface="Arial" panose="020B0604020202020204" pitchFamily="34" charset="0"/>
              </a:rPr>
              <a:t>. Obě kyseliny i jejich soli mají silné oxidační účinky. Soli kyseliny chromové - </a:t>
            </a:r>
            <a:r>
              <a:rPr lang="cs-CZ" sz="2000" b="1" dirty="0">
                <a:cs typeface="Arial" panose="020B0604020202020204" pitchFamily="34" charset="0"/>
              </a:rPr>
              <a:t>chromany</a:t>
            </a:r>
            <a:r>
              <a:rPr lang="cs-CZ" sz="2000" dirty="0">
                <a:cs typeface="Arial" panose="020B0604020202020204" pitchFamily="34" charset="0"/>
              </a:rPr>
              <a:t> jsou stálé pouze </a:t>
            </a:r>
            <a:r>
              <a:rPr lang="cs-CZ" sz="2000" u="sng" dirty="0">
                <a:cs typeface="Arial" panose="020B0604020202020204" pitchFamily="34" charset="0"/>
              </a:rPr>
              <a:t>v alkalickém prostředí</a:t>
            </a:r>
            <a:r>
              <a:rPr lang="cs-CZ" sz="2000" dirty="0">
                <a:cs typeface="Arial" panose="020B0604020202020204" pitchFamily="34" charset="0"/>
              </a:rPr>
              <a:t>, </a:t>
            </a:r>
            <a:r>
              <a:rPr lang="cs-CZ" sz="2000" u="sng" dirty="0">
                <a:cs typeface="Arial" panose="020B0604020202020204" pitchFamily="34" charset="0"/>
              </a:rPr>
              <a:t>v kyselém prostředí</a:t>
            </a:r>
            <a:r>
              <a:rPr lang="cs-CZ" sz="2000" dirty="0">
                <a:cs typeface="Arial" panose="020B0604020202020204" pitchFamily="34" charset="0"/>
              </a:rPr>
              <a:t> přecházejí na </a:t>
            </a:r>
            <a:r>
              <a:rPr lang="cs-CZ" sz="2000" b="1" dirty="0">
                <a:cs typeface="Arial" panose="020B0604020202020204" pitchFamily="34" charset="0"/>
              </a:rPr>
              <a:t>dichromany</a:t>
            </a:r>
            <a:r>
              <a:rPr lang="cs-CZ" sz="2000" dirty="0">
                <a:cs typeface="Arial" panose="020B0604020202020204" pitchFamily="34" charset="0"/>
              </a:rPr>
              <a:t>. </a:t>
            </a:r>
            <a:endParaRPr lang="en-US" sz="2000" dirty="0">
              <a:cs typeface="Arial" panose="020B0604020202020204" pitchFamily="34" charset="0"/>
            </a:endParaRPr>
          </a:p>
          <a:p>
            <a:pPr algn="just"/>
            <a:r>
              <a:rPr lang="cs-CZ" sz="2000" dirty="0">
                <a:cs typeface="Arial" panose="020B0604020202020204" pitchFamily="34" charset="0"/>
              </a:rPr>
              <a:t>Srážením rozpustných dichromanů kationty </a:t>
            </a:r>
            <a:r>
              <a:rPr lang="cs-CZ" sz="2000" u="sng" dirty="0">
                <a:cs typeface="Arial" panose="020B0604020202020204" pitchFamily="34" charset="0"/>
              </a:rPr>
              <a:t>stříbra</a:t>
            </a:r>
            <a:r>
              <a:rPr lang="cs-CZ" sz="2000" dirty="0">
                <a:cs typeface="Arial" panose="020B0604020202020204" pitchFamily="34" charset="0"/>
              </a:rPr>
              <a:t>, barya nebo olova vznikají vždy </a:t>
            </a:r>
            <a:r>
              <a:rPr lang="cs-CZ" sz="2000" u="sng" dirty="0">
                <a:cs typeface="Arial" panose="020B0604020202020204" pitchFamily="34" charset="0"/>
              </a:rPr>
              <a:t>nerozpustné chromany</a:t>
            </a:r>
            <a:r>
              <a:rPr lang="cs-CZ" sz="2000" dirty="0">
                <a:cs typeface="Arial" panose="020B0604020202020204" pitchFamily="34" charset="0"/>
              </a:rPr>
              <a:t>, nikoliv dichromany:</a:t>
            </a:r>
          </a:p>
          <a:p>
            <a:pPr algn="ctr"/>
            <a:r>
              <a:rPr lang="cs-CZ" sz="2000" dirty="0">
                <a:cs typeface="Arial" panose="020B0604020202020204" pitchFamily="34" charset="0"/>
              </a:rPr>
              <a:t>2K</a:t>
            </a:r>
            <a:r>
              <a:rPr lang="cs-CZ" sz="2000" baseline="-25000" dirty="0">
                <a:cs typeface="Arial" panose="020B0604020202020204" pitchFamily="34" charset="0"/>
              </a:rPr>
              <a:t>2</a:t>
            </a:r>
            <a:r>
              <a:rPr lang="cs-CZ" sz="2000" dirty="0">
                <a:cs typeface="Arial" panose="020B0604020202020204" pitchFamily="34" charset="0"/>
              </a:rPr>
              <a:t>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7</a:t>
            </a:r>
            <a:r>
              <a:rPr lang="cs-CZ" sz="2000" dirty="0">
                <a:cs typeface="Arial" panose="020B0604020202020204" pitchFamily="34" charset="0"/>
              </a:rPr>
              <a:t> + 4AgNO</a:t>
            </a:r>
            <a:r>
              <a:rPr lang="cs-CZ" sz="2000" baseline="-25000" dirty="0">
                <a:cs typeface="Arial" panose="020B0604020202020204" pitchFamily="34" charset="0"/>
              </a:rPr>
              <a:t>3</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O → 2Ag</a:t>
            </a:r>
            <a:r>
              <a:rPr lang="cs-CZ" sz="2000" baseline="-25000" dirty="0">
                <a:cs typeface="Arial" panose="020B0604020202020204" pitchFamily="34" charset="0"/>
              </a:rPr>
              <a:t>2</a:t>
            </a:r>
            <a:r>
              <a:rPr lang="cs-CZ" sz="2000" dirty="0">
                <a:cs typeface="Arial" panose="020B0604020202020204" pitchFamily="34" charset="0"/>
              </a:rPr>
              <a:t>CrO</a:t>
            </a:r>
            <a:r>
              <a:rPr lang="cs-CZ" sz="2000" baseline="-25000" dirty="0">
                <a:cs typeface="Arial" panose="020B0604020202020204" pitchFamily="34" charset="0"/>
              </a:rPr>
              <a:t>4</a:t>
            </a:r>
            <a:r>
              <a:rPr lang="cs-CZ" sz="2000" dirty="0">
                <a:cs typeface="Arial" panose="020B0604020202020204" pitchFamily="34" charset="0"/>
              </a:rPr>
              <a:t> + 4KNO</a:t>
            </a:r>
            <a:r>
              <a:rPr lang="cs-CZ" sz="2000" baseline="-25000" dirty="0">
                <a:cs typeface="Arial" panose="020B0604020202020204" pitchFamily="34" charset="0"/>
              </a:rPr>
              <a:t>3</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7</a:t>
            </a:r>
            <a:endParaRPr lang="en-US" sz="2000" baseline="-25000" dirty="0">
              <a:cs typeface="Arial" panose="020B0604020202020204" pitchFamily="34" charset="0"/>
            </a:endParaRPr>
          </a:p>
          <a:p>
            <a:pPr algn="just"/>
            <a:r>
              <a:rPr lang="cs-CZ" sz="2000" dirty="0">
                <a:cs typeface="Arial" panose="020B0604020202020204" pitchFamily="34" charset="0"/>
              </a:rPr>
              <a:t>Ve sloučeninách vystupuje chrom nejčastěji jako trojmocný, trojmocný chrom má sklon tvořit četné barevné komplexní sloučeniny s koordinačním číslem 6. </a:t>
            </a:r>
          </a:p>
        </p:txBody>
      </p:sp>
    </p:spTree>
    <p:extLst>
      <p:ext uri="{BB962C8B-B14F-4D97-AF65-F5344CB8AC3E}">
        <p14:creationId xmlns:p14="http://schemas.microsoft.com/office/powerpoint/2010/main" val="177588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228600"/>
            <a:ext cx="8991600" cy="6555641"/>
          </a:xfrm>
          <a:prstGeom prst="rect">
            <a:avLst/>
          </a:prstGeom>
        </p:spPr>
        <p:txBody>
          <a:bodyPr wrap="square">
            <a:spAutoFit/>
          </a:bodyPr>
          <a:lstStyle/>
          <a:p>
            <a:pPr algn="just"/>
            <a:r>
              <a:rPr lang="cs-CZ" sz="2000" u="sng" dirty="0">
                <a:cs typeface="Arial" panose="020B0604020202020204" pitchFamily="34" charset="0"/>
              </a:rPr>
              <a:t>Chromité soli slabých kyselin ve vodných roztocích silně hydrolyzují za vzniku hydroxidu chromitého</a:t>
            </a:r>
            <a:r>
              <a:rPr lang="cs-CZ" sz="2000" dirty="0">
                <a:cs typeface="Arial" panose="020B0604020202020204" pitchFamily="34" charset="0"/>
              </a:rPr>
              <a:t>. </a:t>
            </a:r>
            <a:endParaRPr lang="en-US" sz="2000" dirty="0">
              <a:cs typeface="Arial" panose="020B0604020202020204" pitchFamily="34" charset="0"/>
            </a:endParaRPr>
          </a:p>
          <a:p>
            <a:pPr algn="just"/>
            <a:r>
              <a:rPr lang="cs-CZ" sz="2000" dirty="0">
                <a:cs typeface="Arial" panose="020B0604020202020204" pitchFamily="34" charset="0"/>
              </a:rPr>
              <a:t>   Sloučeniny dvoumocného a šestimocného chromu jsou nestálé. Sloučenin jednomocného, čtyřmocného a pětimocného chromu je známo pouze několik, např. chloristan </a:t>
            </a:r>
            <a:r>
              <a:rPr lang="cs-CZ" sz="2000" dirty="0" err="1">
                <a:cs typeface="Arial" panose="020B0604020202020204" pitchFamily="34" charset="0"/>
              </a:rPr>
              <a:t>chromný</a:t>
            </a:r>
            <a:r>
              <a:rPr lang="cs-CZ" sz="2000" dirty="0">
                <a:cs typeface="Arial" panose="020B0604020202020204" pitchFamily="34" charset="0"/>
              </a:rPr>
              <a:t> CrClO</a:t>
            </a:r>
            <a:r>
              <a:rPr lang="cs-CZ" sz="2000" baseline="-25000" dirty="0">
                <a:cs typeface="Arial" panose="020B0604020202020204" pitchFamily="34" charset="0"/>
              </a:rPr>
              <a:t>4</a:t>
            </a:r>
            <a:r>
              <a:rPr lang="cs-CZ" sz="2000" dirty="0">
                <a:cs typeface="Arial" panose="020B0604020202020204" pitchFamily="34" charset="0"/>
              </a:rPr>
              <a:t>, fluorid chromičitý CrF</a:t>
            </a:r>
            <a:r>
              <a:rPr lang="cs-CZ" sz="2000" baseline="-25000" dirty="0">
                <a:cs typeface="Arial" panose="020B0604020202020204" pitchFamily="34" charset="0"/>
              </a:rPr>
              <a:t>4</a:t>
            </a:r>
            <a:r>
              <a:rPr lang="cs-CZ" sz="2000" dirty="0">
                <a:cs typeface="Arial" panose="020B0604020202020204" pitchFamily="34" charset="0"/>
              </a:rPr>
              <a:t> nebo oxid </a:t>
            </a:r>
            <a:r>
              <a:rPr lang="cs-CZ" sz="2000" dirty="0" err="1">
                <a:cs typeface="Arial" panose="020B0604020202020204" pitchFamily="34" charset="0"/>
              </a:rPr>
              <a:t>chromičný</a:t>
            </a:r>
            <a:r>
              <a:rPr lang="cs-CZ" sz="2000" dirty="0">
                <a:cs typeface="Arial" panose="020B0604020202020204" pitchFamily="34" charset="0"/>
              </a:rPr>
              <a:t> 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Ve sloučeninách typu [</a:t>
            </a:r>
            <a:r>
              <a:rPr lang="cs-CZ" sz="2000" dirty="0" err="1">
                <a:cs typeface="Arial" panose="020B0604020202020204" pitchFamily="34" charset="0"/>
              </a:rPr>
              <a:t>Cr</a:t>
            </a:r>
            <a:r>
              <a:rPr lang="cs-CZ" sz="2000" dirty="0">
                <a:cs typeface="Arial" panose="020B0604020202020204" pitchFamily="34" charset="0"/>
              </a:rPr>
              <a:t>(CO)</a:t>
            </a:r>
            <a:r>
              <a:rPr lang="cs-CZ" sz="2000" baseline="-25000" dirty="0">
                <a:cs typeface="Arial" panose="020B0604020202020204" pitchFamily="34" charset="0"/>
              </a:rPr>
              <a:t>5</a:t>
            </a:r>
            <a:r>
              <a:rPr lang="cs-CZ" sz="2000" dirty="0">
                <a:cs typeface="Arial" panose="020B0604020202020204" pitchFamily="34" charset="0"/>
              </a:rPr>
              <a:t>]</a:t>
            </a:r>
            <a:r>
              <a:rPr lang="cs-CZ" sz="2000" baseline="30000" dirty="0">
                <a:cs typeface="Arial" panose="020B0604020202020204" pitchFamily="34" charset="0"/>
              </a:rPr>
              <a:t>2-</a:t>
            </a:r>
            <a:r>
              <a:rPr lang="cs-CZ" sz="2000" dirty="0">
                <a:cs typeface="Arial" panose="020B0604020202020204" pitchFamily="34" charset="0"/>
              </a:rPr>
              <a:t> se chrom vyskytuje v oxidačním stupni -II.</a:t>
            </a:r>
            <a:endParaRPr lang="en-US" sz="2000" dirty="0">
              <a:cs typeface="Arial" panose="020B0604020202020204" pitchFamily="34" charset="0"/>
            </a:endParaRPr>
          </a:p>
          <a:p>
            <a:pPr algn="just"/>
            <a:endParaRPr lang="cs-CZ" sz="1000" dirty="0">
              <a:cs typeface="Arial" panose="020B0604020202020204" pitchFamily="34" charset="0"/>
            </a:endParaRPr>
          </a:p>
          <a:p>
            <a:pPr algn="just"/>
            <a:r>
              <a:rPr lang="cs-CZ" sz="2000" dirty="0">
                <a:cs typeface="Arial" panose="020B0604020202020204" pitchFamily="34" charset="0"/>
              </a:rPr>
              <a:t>V přírodě se chrom vyskytuje nejčastěji v rudách </a:t>
            </a:r>
            <a:r>
              <a:rPr lang="cs-CZ" sz="2000" b="1" dirty="0" err="1">
                <a:cs typeface="Arial" panose="020B0604020202020204" pitchFamily="34" charset="0"/>
              </a:rPr>
              <a:t>chromit</a:t>
            </a:r>
            <a:r>
              <a:rPr lang="cs-CZ" sz="2000" dirty="0">
                <a:cs typeface="Arial" panose="020B0604020202020204" pitchFamily="34" charset="0"/>
              </a:rPr>
              <a:t> FeO·Cr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a </a:t>
            </a:r>
            <a:r>
              <a:rPr lang="cs-CZ" sz="2000" b="1" dirty="0" err="1">
                <a:cs typeface="Arial" panose="020B0604020202020204" pitchFamily="34" charset="0"/>
              </a:rPr>
              <a:t>krokoit</a:t>
            </a:r>
            <a:r>
              <a:rPr lang="cs-CZ" sz="2000" dirty="0">
                <a:cs typeface="Arial" panose="020B0604020202020204" pitchFamily="34" charset="0"/>
              </a:rPr>
              <a:t> PbCrO</a:t>
            </a:r>
            <a:r>
              <a:rPr lang="cs-CZ" sz="2000" baseline="-25000" dirty="0">
                <a:cs typeface="Arial" panose="020B0604020202020204" pitchFamily="34" charset="0"/>
              </a:rPr>
              <a:t>4</a:t>
            </a:r>
            <a:r>
              <a:rPr lang="cs-CZ" sz="2000" dirty="0">
                <a:cs typeface="Arial" panose="020B0604020202020204" pitchFamily="34" charset="0"/>
              </a:rPr>
              <a:t>. </a:t>
            </a:r>
          </a:p>
          <a:p>
            <a:pPr algn="just"/>
            <a:endParaRPr lang="cs-CZ" sz="1000" dirty="0">
              <a:cs typeface="Arial" panose="020B0604020202020204" pitchFamily="34" charset="0"/>
            </a:endParaRPr>
          </a:p>
          <a:p>
            <a:pPr algn="just"/>
            <a:r>
              <a:rPr lang="cs-CZ" sz="2000" dirty="0">
                <a:cs typeface="Arial" panose="020B0604020202020204" pitchFamily="34" charset="0"/>
              </a:rPr>
              <a:t>Pro technické účely se chrom vyrábí jako ferochrom redukcí </a:t>
            </a:r>
            <a:r>
              <a:rPr lang="cs-CZ" sz="2000" dirty="0" err="1">
                <a:cs typeface="Arial" panose="020B0604020202020204" pitchFamily="34" charset="0"/>
              </a:rPr>
              <a:t>chromitu</a:t>
            </a:r>
            <a:r>
              <a:rPr lang="cs-CZ" sz="2000" dirty="0">
                <a:cs typeface="Arial" panose="020B0604020202020204" pitchFamily="34" charset="0"/>
              </a:rPr>
              <a:t> uhlíkem v elektrické nebo Martinské peci.</a:t>
            </a:r>
            <a:endParaRPr lang="en-US" sz="2000" dirty="0">
              <a:cs typeface="Arial" panose="020B0604020202020204" pitchFamily="34" charset="0"/>
            </a:endParaRPr>
          </a:p>
          <a:p>
            <a:pPr algn="just"/>
            <a:endParaRPr lang="cs-CZ" sz="800" dirty="0">
              <a:cs typeface="Arial" panose="020B0604020202020204" pitchFamily="34" charset="0"/>
            </a:endParaRPr>
          </a:p>
          <a:p>
            <a:pPr algn="just"/>
            <a:r>
              <a:rPr lang="cs-CZ" sz="2000" dirty="0">
                <a:cs typeface="Arial" panose="020B0604020202020204" pitchFamily="34" charset="0"/>
              </a:rPr>
              <a:t>   </a:t>
            </a:r>
            <a:r>
              <a:rPr lang="cs-CZ" sz="2000" u="sng" dirty="0">
                <a:cs typeface="Arial" panose="020B0604020202020204" pitchFamily="34" charset="0"/>
              </a:rPr>
              <a:t>Výroba</a:t>
            </a:r>
            <a:r>
              <a:rPr lang="cs-CZ" sz="2000" dirty="0">
                <a:cs typeface="Arial" panose="020B0604020202020204" pitchFamily="34" charset="0"/>
              </a:rPr>
              <a:t> čistého chromu se provádí z 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a:t>
            </a:r>
            <a:r>
              <a:rPr lang="cs-CZ" sz="2000" u="sng" dirty="0" err="1">
                <a:cs typeface="Arial" panose="020B0604020202020204" pitchFamily="34" charset="0"/>
              </a:rPr>
              <a:t>aluminotermicky</a:t>
            </a:r>
            <a:r>
              <a:rPr lang="cs-CZ" sz="2000" dirty="0">
                <a:cs typeface="Arial" panose="020B0604020202020204" pitchFamily="34" charset="0"/>
              </a:rPr>
              <a:t>, redukcí 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křemíkem nebo vápníkem, redukcí CrCl</a:t>
            </a:r>
            <a:r>
              <a:rPr lang="cs-CZ" sz="2000" baseline="-25000" dirty="0">
                <a:cs typeface="Arial" panose="020B0604020202020204" pitchFamily="34" charset="0"/>
              </a:rPr>
              <a:t>3</a:t>
            </a:r>
            <a:r>
              <a:rPr lang="cs-CZ" sz="2000" dirty="0">
                <a:cs typeface="Arial" panose="020B0604020202020204" pitchFamily="34" charset="0"/>
              </a:rPr>
              <a:t> vápníkem v tavenině BaCl</a:t>
            </a:r>
            <a:r>
              <a:rPr lang="cs-CZ" sz="2000" baseline="-25000" dirty="0">
                <a:cs typeface="Arial" panose="020B0604020202020204" pitchFamily="34" charset="0"/>
              </a:rPr>
              <a:t>2</a:t>
            </a:r>
            <a:r>
              <a:rPr lang="cs-CZ" sz="2000" dirty="0">
                <a:cs typeface="Arial" panose="020B0604020202020204" pitchFamily="34" charset="0"/>
              </a:rPr>
              <a:t> nebo elektrolýzou kyseliny chromové H</a:t>
            </a:r>
            <a:r>
              <a:rPr lang="cs-CZ" sz="2000" baseline="-25000" dirty="0">
                <a:cs typeface="Arial" panose="020B0604020202020204" pitchFamily="34" charset="0"/>
              </a:rPr>
              <a:t>2</a:t>
            </a:r>
            <a:r>
              <a:rPr lang="cs-CZ" sz="2000" dirty="0">
                <a:cs typeface="Arial" panose="020B0604020202020204" pitchFamily="34" charset="0"/>
              </a:rPr>
              <a:t>CrO</a:t>
            </a:r>
            <a:r>
              <a:rPr lang="cs-CZ" sz="2000" baseline="-25000" dirty="0">
                <a:cs typeface="Arial" panose="020B0604020202020204" pitchFamily="34" charset="0"/>
              </a:rPr>
              <a:t>4</a:t>
            </a:r>
            <a:r>
              <a:rPr lang="cs-CZ" sz="2000" dirty="0">
                <a:cs typeface="Arial" panose="020B0604020202020204" pitchFamily="34" charset="0"/>
              </a:rPr>
              <a:t>. Průběh redukce oxidu chromitého hliníkem, křemíkem a vápníkem popisují rovnice:</a:t>
            </a:r>
          </a:p>
          <a:p>
            <a:pPr algn="ctr"/>
            <a:r>
              <a:rPr lang="cs-CZ" sz="2000" dirty="0">
                <a:cs typeface="Arial" panose="020B0604020202020204" pitchFamily="34" charset="0"/>
              </a:rPr>
              <a:t>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+ 2 Al → 2Cr + 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br>
              <a:rPr lang="cs-CZ" sz="2000" dirty="0">
                <a:cs typeface="Arial" panose="020B0604020202020204" pitchFamily="34" charset="0"/>
              </a:rPr>
            </a:br>
            <a:r>
              <a:rPr lang="cs-CZ" sz="2000" dirty="0">
                <a:cs typeface="Arial" panose="020B0604020202020204" pitchFamily="34" charset="0"/>
              </a:rPr>
              <a:t>2Cr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+ 3Si → 4Cr + 3SiO</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+ 3Ca → 2Cr + 3CaO</a:t>
            </a:r>
          </a:p>
          <a:p>
            <a:pPr algn="just"/>
            <a:r>
              <a:rPr lang="cs-CZ" sz="2000" dirty="0">
                <a:cs typeface="Arial" panose="020B0604020202020204" pitchFamily="34" charset="0"/>
              </a:rPr>
              <a:t>Ve fázi nadějných pokusů je výroba chromu elektrolytickou redukcí 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pomocí taveniny CaCl</a:t>
            </a:r>
            <a:r>
              <a:rPr lang="cs-CZ" sz="2000" baseline="-25000" dirty="0">
                <a:cs typeface="Arial" panose="020B0604020202020204" pitchFamily="34" charset="0"/>
              </a:rPr>
              <a:t>2</a:t>
            </a:r>
            <a:r>
              <a:rPr lang="cs-CZ" sz="2000" dirty="0">
                <a:cs typeface="Arial" panose="020B0604020202020204" pitchFamily="34" charset="0"/>
              </a:rPr>
              <a:t>, </a:t>
            </a:r>
            <a:r>
              <a:rPr lang="cs-CZ" sz="2000" dirty="0" err="1">
                <a:cs typeface="Arial" panose="020B0604020202020204" pitchFamily="34" charset="0"/>
              </a:rPr>
              <a:t>kalciotermická</a:t>
            </a:r>
            <a:r>
              <a:rPr lang="cs-CZ" sz="2000" dirty="0">
                <a:cs typeface="Arial" panose="020B0604020202020204" pitchFamily="34" charset="0"/>
              </a:rPr>
              <a:t> redukce kovů </a:t>
            </a:r>
            <a:r>
              <a:rPr lang="cs-CZ" sz="2000" i="1" dirty="0">
                <a:cs typeface="Arial" panose="020B0604020202020204" pitchFamily="34" charset="0"/>
              </a:rPr>
              <a:t>(FFC metoda)</a:t>
            </a:r>
            <a:r>
              <a:rPr lang="cs-CZ" sz="2000" dirty="0">
                <a:cs typeface="Arial" panose="020B0604020202020204" pitchFamily="34" charset="0"/>
              </a:rPr>
              <a:t> je popsána při výrobě titanu.</a:t>
            </a:r>
          </a:p>
        </p:txBody>
      </p:sp>
    </p:spTree>
    <p:extLst>
      <p:ext uri="{BB962C8B-B14F-4D97-AF65-F5344CB8AC3E}">
        <p14:creationId xmlns:p14="http://schemas.microsoft.com/office/powerpoint/2010/main" val="38995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6200"/>
            <a:ext cx="8839200" cy="1323439"/>
          </a:xfrm>
          <a:prstGeom prst="rect">
            <a:avLst/>
          </a:prstGeom>
        </p:spPr>
        <p:txBody>
          <a:bodyPr wrap="square">
            <a:spAutoFit/>
          </a:bodyPr>
          <a:lstStyle/>
          <a:p>
            <a:pPr algn="just"/>
            <a:r>
              <a:rPr lang="cs-CZ" sz="2000" dirty="0">
                <a:cs typeface="Arial" panose="020B0604020202020204" pitchFamily="34" charset="0"/>
              </a:rPr>
              <a:t>Chrom má značný význam v </a:t>
            </a:r>
            <a:r>
              <a:rPr lang="cs-CZ" sz="2000" b="1" dirty="0">
                <a:cs typeface="Arial" panose="020B0604020202020204" pitchFamily="34" charset="0"/>
              </a:rPr>
              <a:t>metalurgii</a:t>
            </a:r>
            <a:r>
              <a:rPr lang="cs-CZ" sz="2000" dirty="0">
                <a:cs typeface="Arial" panose="020B0604020202020204" pitchFamily="34" charset="0"/>
              </a:rPr>
              <a:t>, přídavek chromu do oceli podstatně ovlivňuje žáruvzdornost, tvrdost a </a:t>
            </a:r>
            <a:r>
              <a:rPr lang="cs-CZ" sz="2000" u="sng" dirty="0">
                <a:cs typeface="Arial" panose="020B0604020202020204" pitchFamily="34" charset="0"/>
              </a:rPr>
              <a:t>odolnost proti chemické a elektrochemické korozi</a:t>
            </a:r>
            <a:r>
              <a:rPr lang="cs-CZ" sz="2000" dirty="0">
                <a:cs typeface="Arial" panose="020B0604020202020204" pitchFamily="34" charset="0"/>
              </a:rPr>
              <a:t> v oxidačním prostředí a používá se při </a:t>
            </a:r>
            <a:r>
              <a:rPr lang="cs-CZ" sz="2000" u="sng" dirty="0">
                <a:cs typeface="Arial" panose="020B0604020202020204" pitchFamily="34" charset="0"/>
              </a:rPr>
              <a:t>povrchové úpravě kovů</a:t>
            </a:r>
            <a:r>
              <a:rPr lang="cs-CZ" sz="2000" dirty="0">
                <a:cs typeface="Arial" panose="020B0604020202020204" pitchFamily="34" charset="0"/>
              </a:rPr>
              <a:t>. Jako legující prvek má podstatný vliv na kalitelnost vytvrditelných slitin hliníku.</a:t>
            </a:r>
          </a:p>
        </p:txBody>
      </p:sp>
      <p:pic>
        <p:nvPicPr>
          <p:cNvPr id="4098" name="Picture 2" descr="AQA A Level chemistry - A2 Unit 5: Section 3.5.4 ...">
            <a:extLst>
              <a:ext uri="{FF2B5EF4-FFF2-40B4-BE49-F238E27FC236}">
                <a16:creationId xmlns:a16="http://schemas.microsoft.com/office/drawing/2014/main" id="{481450D5-ED04-4DA1-945E-11DED06AB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862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B7273A3E-09D4-4306-BEE5-8FE92020796E}"/>
              </a:ext>
            </a:extLst>
          </p:cNvPr>
          <p:cNvSpPr txBox="1"/>
          <p:nvPr/>
        </p:nvSpPr>
        <p:spPr>
          <a:xfrm>
            <a:off x="184078" y="2931625"/>
            <a:ext cx="4235522" cy="707886"/>
          </a:xfrm>
          <a:prstGeom prst="rect">
            <a:avLst/>
          </a:prstGeom>
          <a:noFill/>
        </p:spPr>
        <p:txBody>
          <a:bodyPr wrap="square">
            <a:spAutoFit/>
          </a:bodyPr>
          <a:lstStyle/>
          <a:p>
            <a:pPr algn="just"/>
            <a:r>
              <a:rPr lang="cs-CZ" sz="2000" b="1" dirty="0">
                <a:cs typeface="Arial" panose="020B0604020202020204" pitchFamily="34" charset="0"/>
              </a:rPr>
              <a:t>Chromité soli</a:t>
            </a:r>
            <a:r>
              <a:rPr lang="cs-CZ" sz="2000" dirty="0">
                <a:cs typeface="Arial" panose="020B0604020202020204" pitchFamily="34" charset="0"/>
              </a:rPr>
              <a:t> se využívají v </a:t>
            </a:r>
            <a:r>
              <a:rPr lang="cs-CZ" sz="2000" u="sng" dirty="0">
                <a:cs typeface="Arial" panose="020B0604020202020204" pitchFamily="34" charset="0"/>
              </a:rPr>
              <a:t>koželužství </a:t>
            </a:r>
            <a:r>
              <a:rPr lang="cs-CZ" sz="2000" dirty="0">
                <a:cs typeface="Arial" panose="020B0604020202020204" pitchFamily="34" charset="0"/>
              </a:rPr>
              <a:t>při </a:t>
            </a:r>
            <a:r>
              <a:rPr lang="cs-CZ" sz="2000" dirty="0" err="1">
                <a:cs typeface="Arial" panose="020B0604020202020204" pitchFamily="34" charset="0"/>
              </a:rPr>
              <a:t>chromočinění</a:t>
            </a:r>
            <a:r>
              <a:rPr lang="cs-CZ" sz="2000" dirty="0">
                <a:cs typeface="Arial" panose="020B0604020202020204" pitchFamily="34" charset="0"/>
              </a:rPr>
              <a:t> kůží.</a:t>
            </a:r>
          </a:p>
        </p:txBody>
      </p:sp>
      <p:sp>
        <p:nvSpPr>
          <p:cNvPr id="9" name="TextovéPole 8">
            <a:extLst>
              <a:ext uri="{FF2B5EF4-FFF2-40B4-BE49-F238E27FC236}">
                <a16:creationId xmlns:a16="http://schemas.microsoft.com/office/drawing/2014/main" id="{F0C553DD-D551-40DA-A9D5-FE6B3C2D98B3}"/>
              </a:ext>
            </a:extLst>
          </p:cNvPr>
          <p:cNvSpPr txBox="1"/>
          <p:nvPr/>
        </p:nvSpPr>
        <p:spPr>
          <a:xfrm>
            <a:off x="184078" y="1524000"/>
            <a:ext cx="8807522" cy="1015663"/>
          </a:xfrm>
          <a:prstGeom prst="rect">
            <a:avLst/>
          </a:prstGeom>
          <a:noFill/>
        </p:spPr>
        <p:txBody>
          <a:bodyPr wrap="square">
            <a:spAutoFit/>
          </a:bodyPr>
          <a:lstStyle/>
          <a:p>
            <a:pPr algn="just"/>
            <a:r>
              <a:rPr lang="cs-CZ" sz="2000" b="1" dirty="0">
                <a:cs typeface="Arial" panose="020B0604020202020204" pitchFamily="34" charset="0"/>
              </a:rPr>
              <a:t>Oxid chromitý </a:t>
            </a:r>
            <a:r>
              <a:rPr lang="cs-CZ" sz="2000" dirty="0">
                <a:cs typeface="Arial" panose="020B0604020202020204" pitchFamily="34" charset="0"/>
              </a:rPr>
              <a:t>se používá jako </a:t>
            </a:r>
            <a:r>
              <a:rPr lang="cs-CZ" sz="2000" u="sng" dirty="0">
                <a:cs typeface="Arial" panose="020B0604020202020204" pitchFamily="34" charset="0"/>
              </a:rPr>
              <a:t>zelený pigment</a:t>
            </a:r>
            <a:r>
              <a:rPr lang="cs-CZ" sz="2000" dirty="0">
                <a:cs typeface="Arial" panose="020B0604020202020204" pitchFamily="34" charset="0"/>
              </a:rPr>
              <a:t> (</a:t>
            </a:r>
            <a:r>
              <a:rPr lang="cs-CZ" sz="2000" i="1" dirty="0">
                <a:cs typeface="Arial" panose="020B0604020202020204" pitchFamily="34" charset="0"/>
              </a:rPr>
              <a:t>tisk bankovek</a:t>
            </a:r>
            <a:r>
              <a:rPr lang="cs-CZ" sz="2000" dirty="0">
                <a:cs typeface="Arial" panose="020B0604020202020204" pitchFamily="34" charset="0"/>
              </a:rPr>
              <a:t>), jako součást </a:t>
            </a:r>
            <a:r>
              <a:rPr lang="cs-CZ" sz="2000" u="sng" dirty="0">
                <a:cs typeface="Arial" panose="020B0604020202020204" pitchFamily="34" charset="0"/>
              </a:rPr>
              <a:t>katalyzátorů</a:t>
            </a:r>
            <a:r>
              <a:rPr lang="cs-CZ" sz="2000" dirty="0">
                <a:cs typeface="Arial" panose="020B0604020202020204" pitchFamily="34" charset="0"/>
              </a:rPr>
              <a:t> pro celou řadu chemických výrob </a:t>
            </a:r>
            <a:r>
              <a:rPr lang="cs-CZ" sz="2000" i="1" dirty="0">
                <a:cs typeface="Arial" panose="020B0604020202020204" pitchFamily="34" charset="0"/>
              </a:rPr>
              <a:t>(syntéza </a:t>
            </a:r>
            <a:r>
              <a:rPr lang="cs-CZ" sz="2000" i="1" dirty="0" err="1">
                <a:cs typeface="Arial" panose="020B0604020202020204" pitchFamily="34" charset="0"/>
              </a:rPr>
              <a:t>metylalhoholu</a:t>
            </a:r>
            <a:r>
              <a:rPr lang="cs-CZ" sz="2000" i="1" dirty="0">
                <a:cs typeface="Arial" panose="020B0604020202020204" pitchFamily="34" charset="0"/>
              </a:rPr>
              <a:t>)</a:t>
            </a:r>
            <a:r>
              <a:rPr lang="cs-CZ" sz="2000" dirty="0">
                <a:cs typeface="Arial" panose="020B0604020202020204" pitchFamily="34" charset="0"/>
              </a:rPr>
              <a:t> a jako žáruvzdorný materiál na výrobu slévárenských forem.</a:t>
            </a:r>
          </a:p>
        </p:txBody>
      </p:sp>
      <p:pic>
        <p:nvPicPr>
          <p:cNvPr id="4100" name="Picture 4" descr="Happy Saint Patrick's Day: How To Beat A Breathalyzer Test ...">
            <a:extLst>
              <a:ext uri="{FF2B5EF4-FFF2-40B4-BE49-F238E27FC236}">
                <a16:creationId xmlns:a16="http://schemas.microsoft.com/office/drawing/2014/main" id="{E3821B53-09F4-4807-ADCC-5570CA473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31900"/>
            <a:ext cx="4419600" cy="414990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9">
            <a:extLst>
              <a:ext uri="{FF2B5EF4-FFF2-40B4-BE49-F238E27FC236}">
                <a16:creationId xmlns:a16="http://schemas.microsoft.com/office/drawing/2014/main" id="{96BF04DD-FCAB-4AEA-B56E-5BAF2AFA15F6}"/>
              </a:ext>
            </a:extLst>
          </p:cNvPr>
          <p:cNvPicPr>
            <a:picLocks noChangeAspect="1"/>
          </p:cNvPicPr>
          <p:nvPr/>
        </p:nvPicPr>
        <p:blipFill>
          <a:blip r:embed="rId4"/>
          <a:stretch>
            <a:fillRect/>
          </a:stretch>
        </p:blipFill>
        <p:spPr>
          <a:xfrm>
            <a:off x="152400" y="3886200"/>
            <a:ext cx="2084798" cy="1533893"/>
          </a:xfrm>
          <a:prstGeom prst="rect">
            <a:avLst/>
          </a:prstGeom>
        </p:spPr>
      </p:pic>
    </p:spTree>
    <p:extLst>
      <p:ext uri="{BB962C8B-B14F-4D97-AF65-F5344CB8AC3E}">
        <p14:creationId xmlns:p14="http://schemas.microsoft.com/office/powerpoint/2010/main" val="412694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81064" y="76200"/>
            <a:ext cx="8915400" cy="6678751"/>
          </a:xfrm>
          <a:prstGeom prst="rect">
            <a:avLst/>
          </a:prstGeom>
        </p:spPr>
        <p:txBody>
          <a:bodyPr wrap="square">
            <a:spAutoFit/>
          </a:bodyPr>
          <a:lstStyle/>
          <a:p>
            <a:pPr algn="ctr"/>
            <a:r>
              <a:rPr lang="cs-CZ" sz="2800" b="1" dirty="0">
                <a:cs typeface="Arial" panose="020B0604020202020204" pitchFamily="34" charset="0"/>
              </a:rPr>
              <a:t>Mangan</a:t>
            </a:r>
            <a:r>
              <a:rPr lang="cs-CZ" sz="2800" dirty="0">
                <a:cs typeface="Arial" panose="020B0604020202020204" pitchFamily="34" charset="0"/>
              </a:rPr>
              <a:t> </a:t>
            </a:r>
          </a:p>
          <a:p>
            <a:endParaRPr lang="cs-CZ" sz="800" dirty="0">
              <a:cs typeface="Arial" panose="020B0604020202020204" pitchFamily="34" charset="0"/>
            </a:endParaRPr>
          </a:p>
          <a:p>
            <a:pPr algn="just"/>
            <a:r>
              <a:rPr lang="cs-CZ" sz="2000" dirty="0">
                <a:cs typeface="Arial" panose="020B0604020202020204" pitchFamily="34" charset="0"/>
              </a:rPr>
              <a:t>= stříbřitě bílý, lesklý, křehký a značně tvrdý kov. Mangan je znám ve třech stabilních modifikacích, mangan </a:t>
            </a:r>
            <a:r>
              <a:rPr lang="el-GR" sz="2000" dirty="0">
                <a:cs typeface="Arial" panose="020B0604020202020204" pitchFamily="34" charset="0"/>
              </a:rPr>
              <a:t>α, β </a:t>
            </a:r>
            <a:r>
              <a:rPr lang="cs-CZ" sz="2000" dirty="0">
                <a:cs typeface="Arial" panose="020B0604020202020204" pitchFamily="34" charset="0"/>
              </a:rPr>
              <a:t>a </a:t>
            </a:r>
            <a:r>
              <a:rPr lang="el-GR" sz="2000" dirty="0">
                <a:cs typeface="Arial" panose="020B0604020202020204" pitchFamily="34" charset="0"/>
              </a:rPr>
              <a:t>γ. </a:t>
            </a:r>
            <a:r>
              <a:rPr lang="cs-CZ" sz="2000" dirty="0">
                <a:cs typeface="Arial" panose="020B0604020202020204" pitchFamily="34" charset="0"/>
              </a:rPr>
              <a:t>Mangan </a:t>
            </a:r>
            <a:r>
              <a:rPr lang="el-GR" sz="2000" dirty="0">
                <a:cs typeface="Arial" panose="020B0604020202020204" pitchFamily="34" charset="0"/>
              </a:rPr>
              <a:t>α </a:t>
            </a:r>
            <a:r>
              <a:rPr lang="cs-CZ" sz="2000" dirty="0">
                <a:cs typeface="Arial" panose="020B0604020202020204" pitchFamily="34" charset="0"/>
              </a:rPr>
              <a:t>a </a:t>
            </a:r>
            <a:r>
              <a:rPr lang="el-GR" sz="2000" dirty="0">
                <a:cs typeface="Arial" panose="020B0604020202020204" pitchFamily="34" charset="0"/>
              </a:rPr>
              <a:t>β </a:t>
            </a:r>
            <a:r>
              <a:rPr lang="cs-CZ" sz="2000" dirty="0">
                <a:cs typeface="Arial" panose="020B0604020202020204" pitchFamily="34" charset="0"/>
              </a:rPr>
              <a:t>vzniká při metalurgické výrobě a je tvrdý a křehký. Mangan </a:t>
            </a:r>
            <a:r>
              <a:rPr lang="el-GR" sz="2000" dirty="0">
                <a:cs typeface="Arial" panose="020B0604020202020204" pitchFamily="34" charset="0"/>
              </a:rPr>
              <a:t>γ </a:t>
            </a:r>
            <a:r>
              <a:rPr lang="cs-CZ" sz="2000" dirty="0">
                <a:cs typeface="Arial" panose="020B0604020202020204" pitchFamily="34" charset="0"/>
              </a:rPr>
              <a:t>vzniká při elektrolytické výrobě a je velice měkký, kujný a tažný.</a:t>
            </a:r>
          </a:p>
          <a:p>
            <a:pPr algn="just"/>
            <a:r>
              <a:rPr lang="cs-CZ" sz="2000" dirty="0">
                <a:cs typeface="Arial" panose="020B0604020202020204" pitchFamily="34" charset="0"/>
              </a:rPr>
              <a:t>   Z běžných kovů má mangan </a:t>
            </a:r>
            <a:r>
              <a:rPr lang="cs-CZ" sz="2000" u="sng" dirty="0">
                <a:cs typeface="Arial" panose="020B0604020202020204" pitchFamily="34" charset="0"/>
              </a:rPr>
              <a:t>nejnižší hodnotu tepelné vodivosti</a:t>
            </a:r>
            <a:r>
              <a:rPr lang="cs-CZ" sz="2000" dirty="0">
                <a:cs typeface="Arial" panose="020B0604020202020204" pitchFamily="34" charset="0"/>
              </a:rPr>
              <a:t>, nižší tepelnou vodivost mají pouze transurany neptunium a plutonium.</a:t>
            </a:r>
          </a:p>
          <a:p>
            <a:pPr algn="just"/>
            <a:r>
              <a:rPr lang="cs-CZ" sz="2000" dirty="0">
                <a:cs typeface="Arial" panose="020B0604020202020204" pitchFamily="34" charset="0"/>
              </a:rPr>
              <a:t>  Kompaktní kovový mangan reaguje s koncentrovanou kyselinou sírovou a dusičnou bez vývoje vodíku:</a:t>
            </a:r>
          </a:p>
          <a:p>
            <a:pPr algn="ctr"/>
            <a:r>
              <a:rPr lang="cs-CZ" sz="2000" dirty="0" err="1">
                <a:cs typeface="Arial" panose="020B0604020202020204" pitchFamily="34" charset="0"/>
              </a:rPr>
              <a:t>Mn</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MnSO</a:t>
            </a:r>
            <a:r>
              <a:rPr lang="cs-CZ" sz="2000" baseline="-25000" dirty="0">
                <a:cs typeface="Arial" panose="020B0604020202020204" pitchFamily="34" charset="0"/>
              </a:rPr>
              <a:t>4</a:t>
            </a:r>
            <a:r>
              <a:rPr lang="cs-CZ" sz="2000" dirty="0">
                <a:cs typeface="Arial" panose="020B0604020202020204" pitchFamily="34" charset="0"/>
              </a:rPr>
              <a:t> + SO</a:t>
            </a:r>
            <a:r>
              <a:rPr lang="cs-CZ" sz="2000" baseline="-25000" dirty="0">
                <a:cs typeface="Arial" panose="020B0604020202020204" pitchFamily="34" charset="0"/>
              </a:rPr>
              <a:t>2</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3Mn + 8HNO</a:t>
            </a:r>
            <a:r>
              <a:rPr lang="cs-CZ" sz="2000" baseline="-25000" dirty="0">
                <a:cs typeface="Arial" panose="020B0604020202020204" pitchFamily="34" charset="0"/>
              </a:rPr>
              <a:t>3</a:t>
            </a:r>
            <a:r>
              <a:rPr lang="cs-CZ" sz="2000" dirty="0">
                <a:cs typeface="Arial" panose="020B0604020202020204" pitchFamily="34" charset="0"/>
              </a:rPr>
              <a:t> → 3Mn(NO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+ 2NO + 4H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Se zředěnými kyselinami reaguje pouze práškový mangan za vývoje vodíku:</a:t>
            </a:r>
          </a:p>
          <a:p>
            <a:pPr algn="ctr"/>
            <a:r>
              <a:rPr lang="cs-CZ" sz="2000" dirty="0" err="1">
                <a:cs typeface="Arial" panose="020B0604020202020204" pitchFamily="34" charset="0"/>
              </a:rPr>
              <a:t>Mn</a:t>
            </a:r>
            <a:r>
              <a:rPr lang="cs-CZ" sz="2000" dirty="0">
                <a:cs typeface="Arial" panose="020B0604020202020204" pitchFamily="34" charset="0"/>
              </a:rPr>
              <a:t> + 2HCl → MnCl</a:t>
            </a:r>
            <a:r>
              <a:rPr lang="cs-CZ" sz="2000" baseline="-25000" dirty="0">
                <a:cs typeface="Arial" panose="020B0604020202020204" pitchFamily="34" charset="0"/>
              </a:rPr>
              <a:t>2</a:t>
            </a:r>
            <a:r>
              <a:rPr lang="cs-CZ" sz="2000" dirty="0">
                <a:cs typeface="Arial" panose="020B0604020202020204" pitchFamily="34" charset="0"/>
              </a:rPr>
              <a:t> + 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Mn</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MnSO</a:t>
            </a:r>
            <a:r>
              <a:rPr lang="cs-CZ" sz="2000" baseline="-25000" dirty="0">
                <a:cs typeface="Arial" panose="020B0604020202020204" pitchFamily="34" charset="0"/>
              </a:rPr>
              <a:t>4</a:t>
            </a:r>
            <a:r>
              <a:rPr lang="cs-CZ" sz="2000" dirty="0">
                <a:cs typeface="Arial" panose="020B0604020202020204" pitchFamily="34" charset="0"/>
              </a:rPr>
              <a:t> + 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Při teplotě 150°C reaguje s vodní párou za vzniku hydroxidu manganatého a vývoje vodíku:</a:t>
            </a:r>
          </a:p>
          <a:p>
            <a:pPr algn="ctr"/>
            <a:r>
              <a:rPr lang="cs-CZ" sz="2000" dirty="0" err="1">
                <a:cs typeface="Arial" panose="020B0604020202020204" pitchFamily="34" charset="0"/>
              </a:rPr>
              <a:t>Mn</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 → </a:t>
            </a:r>
            <a:r>
              <a:rPr lang="cs-CZ" sz="2000" dirty="0" err="1">
                <a:cs typeface="Arial" panose="020B0604020202020204" pitchFamily="34" charset="0"/>
              </a:rPr>
              <a:t>Mn</a:t>
            </a:r>
            <a:r>
              <a:rPr lang="cs-CZ" sz="2000" dirty="0">
                <a:cs typeface="Arial" panose="020B0604020202020204" pitchFamily="34" charset="0"/>
              </a:rPr>
              <a:t>(OH)</a:t>
            </a:r>
            <a:r>
              <a:rPr lang="cs-CZ" sz="2000" baseline="-25000" dirty="0">
                <a:cs typeface="Arial" panose="020B0604020202020204" pitchFamily="34" charset="0"/>
              </a:rPr>
              <a:t>2</a:t>
            </a:r>
            <a:r>
              <a:rPr lang="cs-CZ" sz="2000" dirty="0">
                <a:cs typeface="Arial" panose="020B0604020202020204" pitchFamily="34" charset="0"/>
              </a:rPr>
              <a:t> + 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Ve sloučeninách vystupuje mangan nejčastěji jako </a:t>
            </a:r>
            <a:r>
              <a:rPr lang="cs-CZ" sz="2000" u="sng" dirty="0">
                <a:cs typeface="Arial" panose="020B0604020202020204" pitchFamily="34" charset="0"/>
              </a:rPr>
              <a:t>dvou, čtyř a sedmimocný</a:t>
            </a:r>
            <a:r>
              <a:rPr lang="cs-CZ" sz="2000" dirty="0">
                <a:cs typeface="Arial" panose="020B0604020202020204" pitchFamily="34" charset="0"/>
              </a:rPr>
              <a:t>. Sloučeniny trojmocného, pětimocného a šestimocného manganu jsou méně časté. Jednomocný mangan se vyskytuje pouze v </a:t>
            </a:r>
            <a:r>
              <a:rPr lang="cs-CZ" sz="2000" dirty="0" err="1">
                <a:cs typeface="Arial" panose="020B0604020202020204" pitchFamily="34" charset="0"/>
              </a:rPr>
              <a:t>kyanosolích</a:t>
            </a:r>
            <a:r>
              <a:rPr lang="cs-CZ" sz="2000" dirty="0">
                <a:cs typeface="Arial" panose="020B0604020202020204" pitchFamily="34" charset="0"/>
              </a:rPr>
              <a:t> [</a:t>
            </a:r>
            <a:r>
              <a:rPr lang="cs-CZ" sz="2000" dirty="0" err="1">
                <a:cs typeface="Arial" panose="020B0604020202020204" pitchFamily="34" charset="0"/>
              </a:rPr>
              <a:t>Mn</a:t>
            </a:r>
            <a:r>
              <a:rPr lang="cs-CZ" sz="2000" dirty="0">
                <a:cs typeface="Arial" panose="020B0604020202020204" pitchFamily="34" charset="0"/>
              </a:rPr>
              <a:t>(CN)</a:t>
            </a:r>
            <a:r>
              <a:rPr lang="cs-CZ" sz="2000" baseline="-25000" dirty="0">
                <a:cs typeface="Arial" panose="020B0604020202020204" pitchFamily="34" charset="0"/>
              </a:rPr>
              <a:t>6</a:t>
            </a:r>
            <a:r>
              <a:rPr lang="cs-CZ" sz="2000" dirty="0">
                <a:cs typeface="Arial" panose="020B0604020202020204" pitchFamily="34" charset="0"/>
              </a:rPr>
              <a:t>]</a:t>
            </a:r>
            <a:r>
              <a:rPr lang="cs-CZ" sz="2000" baseline="30000" dirty="0">
                <a:cs typeface="Arial" panose="020B0604020202020204" pitchFamily="34" charset="0"/>
              </a:rPr>
              <a:t>5-</a:t>
            </a:r>
            <a:r>
              <a:rPr lang="cs-CZ" sz="2000" dirty="0">
                <a:cs typeface="Arial" panose="020B0604020202020204" pitchFamily="34" charset="0"/>
              </a:rPr>
              <a:t>.</a:t>
            </a:r>
          </a:p>
        </p:txBody>
      </p:sp>
    </p:spTree>
    <p:extLst>
      <p:ext uri="{BB962C8B-B14F-4D97-AF65-F5344CB8AC3E}">
        <p14:creationId xmlns:p14="http://schemas.microsoft.com/office/powerpoint/2010/main" val="278464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1015663"/>
          </a:xfrm>
          <a:prstGeom prst="rect">
            <a:avLst/>
          </a:prstGeom>
        </p:spPr>
        <p:txBody>
          <a:bodyPr wrap="square">
            <a:spAutoFit/>
          </a:bodyPr>
          <a:lstStyle/>
          <a:p>
            <a:pPr algn="just"/>
            <a:r>
              <a:rPr lang="cs-CZ" sz="2000" dirty="0">
                <a:cs typeface="Arial" panose="020B0604020202020204" pitchFamily="34" charset="0"/>
              </a:rPr>
              <a:t>Některé </a:t>
            </a:r>
            <a:r>
              <a:rPr lang="cs-CZ" sz="2000" b="1" dirty="0">
                <a:cs typeface="Arial" panose="020B0604020202020204" pitchFamily="34" charset="0"/>
              </a:rPr>
              <a:t>chromany a dichromany </a:t>
            </a:r>
            <a:r>
              <a:rPr lang="cs-CZ" sz="2000" dirty="0">
                <a:cs typeface="Arial" panose="020B0604020202020204" pitchFamily="34" charset="0"/>
              </a:rPr>
              <a:t>slouží jako důležitá </a:t>
            </a:r>
            <a:r>
              <a:rPr lang="cs-CZ" sz="2000" u="sng" dirty="0">
                <a:cs typeface="Arial" panose="020B0604020202020204" pitchFamily="34" charset="0"/>
              </a:rPr>
              <a:t>oxidační činidla</a:t>
            </a:r>
            <a:r>
              <a:rPr lang="cs-CZ" sz="2000" dirty="0">
                <a:cs typeface="Arial" panose="020B0604020202020204" pitchFamily="34" charset="0"/>
              </a:rPr>
              <a:t>, v organické chemii se používá např. </a:t>
            </a:r>
            <a:r>
              <a:rPr lang="cs-CZ" sz="2000" i="1" dirty="0" err="1">
                <a:cs typeface="Arial" panose="020B0604020202020204" pitchFamily="34" charset="0"/>
              </a:rPr>
              <a:t>Jonesova</a:t>
            </a:r>
            <a:r>
              <a:rPr lang="cs-CZ" sz="2000" i="1" dirty="0">
                <a:cs typeface="Arial" panose="020B0604020202020204" pitchFamily="34" charset="0"/>
              </a:rPr>
              <a:t> oxidace</a:t>
            </a:r>
            <a:r>
              <a:rPr lang="cs-CZ" sz="2000" dirty="0">
                <a:cs typeface="Arial" panose="020B0604020202020204" pitchFamily="34" charset="0"/>
              </a:rPr>
              <a:t> sekundárních alkoholů na ketony dichromanem draselným v kyselém prostředí. </a:t>
            </a:r>
          </a:p>
        </p:txBody>
      </p:sp>
      <p:pic>
        <p:nvPicPr>
          <p:cNvPr id="5124" name="Picture 4" descr="Explain the structures of dichromate and chromate ion ...">
            <a:extLst>
              <a:ext uri="{FF2B5EF4-FFF2-40B4-BE49-F238E27FC236}">
                <a16:creationId xmlns:a16="http://schemas.microsoft.com/office/drawing/2014/main" id="{7CBCC3BB-60DC-4330-B0B4-9429F53E6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6" y="1600200"/>
            <a:ext cx="4294814" cy="1213493"/>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a:extLst>
              <a:ext uri="{FF2B5EF4-FFF2-40B4-BE49-F238E27FC236}">
                <a16:creationId xmlns:a16="http://schemas.microsoft.com/office/drawing/2014/main" id="{293E2603-1679-4068-A7F1-3BE463F67856}"/>
              </a:ext>
            </a:extLst>
          </p:cNvPr>
          <p:cNvPicPr>
            <a:picLocks noChangeAspect="1"/>
          </p:cNvPicPr>
          <p:nvPr/>
        </p:nvPicPr>
        <p:blipFill>
          <a:blip r:embed="rId3"/>
          <a:stretch>
            <a:fillRect/>
          </a:stretch>
        </p:blipFill>
        <p:spPr>
          <a:xfrm>
            <a:off x="4907536" y="1387019"/>
            <a:ext cx="3657600" cy="1515717"/>
          </a:xfrm>
          <a:prstGeom prst="rect">
            <a:avLst/>
          </a:prstGeom>
        </p:spPr>
      </p:pic>
      <p:sp>
        <p:nvSpPr>
          <p:cNvPr id="9" name="TextovéPole 8">
            <a:extLst>
              <a:ext uri="{FF2B5EF4-FFF2-40B4-BE49-F238E27FC236}">
                <a16:creationId xmlns:a16="http://schemas.microsoft.com/office/drawing/2014/main" id="{9DD85E4C-99D9-44B2-851F-E9C548EF32EC}"/>
              </a:ext>
            </a:extLst>
          </p:cNvPr>
          <p:cNvSpPr txBox="1"/>
          <p:nvPr/>
        </p:nvSpPr>
        <p:spPr>
          <a:xfrm>
            <a:off x="152400" y="3413641"/>
            <a:ext cx="8763000" cy="707886"/>
          </a:xfrm>
          <a:prstGeom prst="rect">
            <a:avLst/>
          </a:prstGeom>
          <a:noFill/>
        </p:spPr>
        <p:txBody>
          <a:bodyPr wrap="square">
            <a:spAutoFit/>
          </a:bodyPr>
          <a:lstStyle/>
          <a:p>
            <a:pPr algn="just"/>
            <a:r>
              <a:rPr lang="cs-CZ" sz="2000" b="1" dirty="0">
                <a:cs typeface="Arial" panose="020B0604020202020204" pitchFamily="34" charset="0"/>
              </a:rPr>
              <a:t>Chroman draselný </a:t>
            </a:r>
            <a:r>
              <a:rPr lang="cs-CZ" sz="2000" dirty="0">
                <a:cs typeface="Arial" panose="020B0604020202020204" pitchFamily="34" charset="0"/>
              </a:rPr>
              <a:t>nebo</a:t>
            </a:r>
            <a:r>
              <a:rPr lang="cs-CZ" sz="2000" b="1" dirty="0">
                <a:cs typeface="Arial" panose="020B0604020202020204" pitchFamily="34" charset="0"/>
              </a:rPr>
              <a:t> dichroman draselný </a:t>
            </a:r>
            <a:r>
              <a:rPr lang="cs-CZ" sz="2000" dirty="0">
                <a:cs typeface="Arial" panose="020B0604020202020204" pitchFamily="34" charset="0"/>
              </a:rPr>
              <a:t>jsou hlavní </a:t>
            </a:r>
            <a:r>
              <a:rPr lang="cs-CZ" sz="2000" u="sng" dirty="0">
                <a:cs typeface="Arial" panose="020B0604020202020204" pitchFamily="34" charset="0"/>
              </a:rPr>
              <a:t>součástí detekčních trubiček na alkohol</a:t>
            </a:r>
            <a:r>
              <a:rPr lang="cs-CZ" sz="2000" dirty="0">
                <a:cs typeface="Arial" panose="020B0604020202020204" pitchFamily="34" charset="0"/>
              </a:rPr>
              <a:t>. </a:t>
            </a:r>
          </a:p>
        </p:txBody>
      </p:sp>
      <p:sp>
        <p:nvSpPr>
          <p:cNvPr id="11" name="TextovéPole 10">
            <a:extLst>
              <a:ext uri="{FF2B5EF4-FFF2-40B4-BE49-F238E27FC236}">
                <a16:creationId xmlns:a16="http://schemas.microsoft.com/office/drawing/2014/main" id="{D7465276-4D18-4C0B-BC16-23855789B4AD}"/>
              </a:ext>
            </a:extLst>
          </p:cNvPr>
          <p:cNvSpPr txBox="1"/>
          <p:nvPr/>
        </p:nvSpPr>
        <p:spPr>
          <a:xfrm>
            <a:off x="170380" y="5997714"/>
            <a:ext cx="8821220" cy="707886"/>
          </a:xfrm>
          <a:prstGeom prst="rect">
            <a:avLst/>
          </a:prstGeom>
          <a:noFill/>
        </p:spPr>
        <p:txBody>
          <a:bodyPr wrap="square">
            <a:spAutoFit/>
          </a:bodyPr>
          <a:lstStyle/>
          <a:p>
            <a:r>
              <a:rPr lang="cs-CZ" sz="2000" b="1" dirty="0">
                <a:cs typeface="Arial" panose="020B0604020202020204" pitchFamily="34" charset="0"/>
              </a:rPr>
              <a:t>Dichroman amonný </a:t>
            </a:r>
            <a:r>
              <a:rPr lang="cs-CZ" sz="2000" dirty="0">
                <a:cs typeface="Arial" panose="020B0604020202020204" pitchFamily="34" charset="0"/>
              </a:rPr>
              <a:t>(NH</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7</a:t>
            </a:r>
            <a:r>
              <a:rPr lang="cs-CZ" sz="2000" dirty="0">
                <a:cs typeface="Arial" panose="020B0604020202020204" pitchFamily="34" charset="0"/>
              </a:rPr>
              <a:t> a </a:t>
            </a:r>
            <a:r>
              <a:rPr lang="cs-CZ" sz="2000" b="1" dirty="0" err="1">
                <a:cs typeface="Arial" panose="020B0604020202020204" pitchFamily="34" charset="0"/>
              </a:rPr>
              <a:t>trichroman</a:t>
            </a:r>
            <a:r>
              <a:rPr lang="cs-CZ" sz="2000" b="1" dirty="0">
                <a:cs typeface="Arial" panose="020B0604020202020204" pitchFamily="34" charset="0"/>
              </a:rPr>
              <a:t> amonný </a:t>
            </a:r>
            <a:r>
              <a:rPr lang="cs-CZ" sz="2000" dirty="0">
                <a:cs typeface="Arial" panose="020B0604020202020204" pitchFamily="34" charset="0"/>
              </a:rPr>
              <a:t>(NH</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Cr</a:t>
            </a:r>
            <a:r>
              <a:rPr lang="cs-CZ" sz="2000" baseline="-25000" dirty="0">
                <a:cs typeface="Arial" panose="020B0604020202020204" pitchFamily="34" charset="0"/>
              </a:rPr>
              <a:t>3</a:t>
            </a:r>
            <a:r>
              <a:rPr lang="cs-CZ" sz="2000" dirty="0">
                <a:cs typeface="Arial" panose="020B0604020202020204" pitchFamily="34" charset="0"/>
              </a:rPr>
              <a:t>O</a:t>
            </a:r>
            <a:r>
              <a:rPr lang="cs-CZ" sz="2000" baseline="-25000" dirty="0">
                <a:cs typeface="Arial" panose="020B0604020202020204" pitchFamily="34" charset="0"/>
              </a:rPr>
              <a:t>10</a:t>
            </a:r>
            <a:r>
              <a:rPr lang="cs-CZ" sz="2000" dirty="0">
                <a:cs typeface="Arial" panose="020B0604020202020204" pitchFamily="34" charset="0"/>
              </a:rPr>
              <a:t> se omezeně využívají v pyrotechnice. </a:t>
            </a:r>
            <a:endParaRPr lang="cs-CZ" sz="2000" dirty="0"/>
          </a:p>
        </p:txBody>
      </p:sp>
      <p:pic>
        <p:nvPicPr>
          <p:cNvPr id="6148" name="Picture 4" descr="Content: How Does the Breathalyzer Work? – The Alcohol Pharmacology  Education Partnership">
            <a:extLst>
              <a:ext uri="{FF2B5EF4-FFF2-40B4-BE49-F238E27FC236}">
                <a16:creationId xmlns:a16="http://schemas.microsoft.com/office/drawing/2014/main" id="{F695B701-2C42-43CC-9929-FBD0BD740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15" y="3912386"/>
            <a:ext cx="2606685" cy="1955014"/>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ek 11">
            <a:extLst>
              <a:ext uri="{FF2B5EF4-FFF2-40B4-BE49-F238E27FC236}">
                <a16:creationId xmlns:a16="http://schemas.microsoft.com/office/drawing/2014/main" id="{50F735AC-5DAC-4826-9275-6361B0DE4E92}"/>
              </a:ext>
            </a:extLst>
          </p:cNvPr>
          <p:cNvPicPr>
            <a:picLocks noChangeAspect="1"/>
          </p:cNvPicPr>
          <p:nvPr/>
        </p:nvPicPr>
        <p:blipFill>
          <a:blip r:embed="rId5"/>
          <a:stretch>
            <a:fillRect/>
          </a:stretch>
        </p:blipFill>
        <p:spPr>
          <a:xfrm>
            <a:off x="457200" y="4321083"/>
            <a:ext cx="5381625" cy="1323975"/>
          </a:xfrm>
          <a:prstGeom prst="rect">
            <a:avLst/>
          </a:prstGeom>
        </p:spPr>
      </p:pic>
    </p:spTree>
    <p:extLst>
      <p:ext uri="{BB962C8B-B14F-4D97-AF65-F5344CB8AC3E}">
        <p14:creationId xmlns:p14="http://schemas.microsoft.com/office/powerpoint/2010/main" val="112868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766FF30B-0870-4057-98F7-1D909D249A5F}"/>
              </a:ext>
            </a:extLst>
          </p:cNvPr>
          <p:cNvSpPr/>
          <p:nvPr/>
        </p:nvSpPr>
        <p:spPr>
          <a:xfrm>
            <a:off x="152399" y="4419600"/>
            <a:ext cx="7072046" cy="1015663"/>
          </a:xfrm>
          <a:prstGeom prst="rect">
            <a:avLst/>
          </a:prstGeom>
        </p:spPr>
        <p:txBody>
          <a:bodyPr wrap="square">
            <a:spAutoFit/>
          </a:bodyPr>
          <a:lstStyle/>
          <a:p>
            <a:pPr algn="just"/>
            <a:r>
              <a:rPr lang="cs-CZ" sz="2000" dirty="0">
                <a:cs typeface="Arial" panose="020B0604020202020204" pitchFamily="34" charset="0"/>
              </a:rPr>
              <a:t>Rozpustné </a:t>
            </a:r>
            <a:r>
              <a:rPr lang="cs-CZ" sz="2000" u="sng" dirty="0">
                <a:cs typeface="Arial" panose="020B0604020202020204" pitchFamily="34" charset="0"/>
              </a:rPr>
              <a:t>sloučeniny šestimocného chromu </a:t>
            </a:r>
            <a:r>
              <a:rPr lang="cs-CZ" sz="2000" dirty="0">
                <a:cs typeface="Arial" panose="020B0604020202020204" pitchFamily="34" charset="0"/>
              </a:rPr>
              <a:t>patří mezi významně toxické látky a jsou zařazeny mezi </a:t>
            </a:r>
            <a:r>
              <a:rPr lang="cs-CZ" sz="2000" u="sng" dirty="0">
                <a:cs typeface="Arial" panose="020B0604020202020204" pitchFamily="34" charset="0"/>
              </a:rPr>
              <a:t>karcinogeny</a:t>
            </a:r>
            <a:r>
              <a:rPr lang="cs-CZ" sz="2000" dirty="0">
                <a:cs typeface="Arial" panose="020B0604020202020204" pitchFamily="34" charset="0"/>
              </a:rPr>
              <a:t>. Dichromany jsou podle zákona v ČR klasifikovány jako </a:t>
            </a:r>
            <a:r>
              <a:rPr lang="cs-CZ" sz="2000" u="sng" dirty="0">
                <a:cs typeface="Arial" panose="020B0604020202020204" pitchFamily="34" charset="0"/>
              </a:rPr>
              <a:t>vysoce toxické</a:t>
            </a:r>
            <a:r>
              <a:rPr lang="cs-CZ" sz="2000" dirty="0">
                <a:cs typeface="Arial" panose="020B0604020202020204" pitchFamily="34" charset="0"/>
              </a:rPr>
              <a:t>.</a:t>
            </a:r>
          </a:p>
        </p:txBody>
      </p:sp>
      <p:pic>
        <p:nvPicPr>
          <p:cNvPr id="4" name="Obrázek 3">
            <a:extLst>
              <a:ext uri="{FF2B5EF4-FFF2-40B4-BE49-F238E27FC236}">
                <a16:creationId xmlns:a16="http://schemas.microsoft.com/office/drawing/2014/main" id="{EC00ABBF-22DD-4F69-86D2-62E47DC1FBCA}"/>
              </a:ext>
            </a:extLst>
          </p:cNvPr>
          <p:cNvPicPr>
            <a:picLocks noChangeAspect="1"/>
          </p:cNvPicPr>
          <p:nvPr/>
        </p:nvPicPr>
        <p:blipFill>
          <a:blip r:embed="rId2"/>
          <a:stretch>
            <a:fillRect/>
          </a:stretch>
        </p:blipFill>
        <p:spPr>
          <a:xfrm>
            <a:off x="7416013" y="4550454"/>
            <a:ext cx="1575586" cy="1537528"/>
          </a:xfrm>
          <a:prstGeom prst="rect">
            <a:avLst/>
          </a:prstGeom>
        </p:spPr>
      </p:pic>
      <p:sp>
        <p:nvSpPr>
          <p:cNvPr id="7" name="TextovéPole 6">
            <a:extLst>
              <a:ext uri="{FF2B5EF4-FFF2-40B4-BE49-F238E27FC236}">
                <a16:creationId xmlns:a16="http://schemas.microsoft.com/office/drawing/2014/main" id="{DA4EAA93-1B21-4481-A926-8162AB69E7D8}"/>
              </a:ext>
            </a:extLst>
          </p:cNvPr>
          <p:cNvSpPr txBox="1"/>
          <p:nvPr/>
        </p:nvSpPr>
        <p:spPr>
          <a:xfrm>
            <a:off x="152400" y="205869"/>
            <a:ext cx="8839199" cy="830997"/>
          </a:xfrm>
          <a:prstGeom prst="rect">
            <a:avLst/>
          </a:prstGeom>
          <a:noFill/>
        </p:spPr>
        <p:txBody>
          <a:bodyPr wrap="square">
            <a:spAutoFit/>
          </a:bodyPr>
          <a:lstStyle/>
          <a:p>
            <a:pPr algn="just"/>
            <a:r>
              <a:rPr lang="cs-CZ" sz="2000" dirty="0">
                <a:cs typeface="Arial" panose="020B0604020202020204" pitchFamily="34" charset="0"/>
              </a:rPr>
              <a:t>Zajímavou sloučeninou chromu je snadno připravitelný </a:t>
            </a:r>
            <a:r>
              <a:rPr lang="cs-CZ" sz="2000" b="1" dirty="0">
                <a:cs typeface="Arial" panose="020B0604020202020204" pitchFamily="34" charset="0"/>
              </a:rPr>
              <a:t>chlorid </a:t>
            </a:r>
            <a:r>
              <a:rPr lang="cs-CZ" sz="2000" b="1" dirty="0" err="1">
                <a:cs typeface="Arial" panose="020B0604020202020204" pitchFamily="34" charset="0"/>
              </a:rPr>
              <a:t>chromylu</a:t>
            </a:r>
            <a:r>
              <a:rPr lang="cs-CZ" sz="2000" dirty="0">
                <a:cs typeface="Arial" panose="020B0604020202020204" pitchFamily="34" charset="0"/>
              </a:rPr>
              <a:t> </a:t>
            </a:r>
            <a:r>
              <a:rPr lang="cs-CZ" sz="2000" dirty="0" err="1">
                <a:cs typeface="Arial" panose="020B0604020202020204" pitchFamily="34" charset="0"/>
              </a:rPr>
              <a:t>CrO</a:t>
            </a:r>
            <a:r>
              <a:rPr lang="cs-CZ" sz="2000" baseline="-25000" dirty="0" err="1">
                <a:cs typeface="Arial" panose="020B0604020202020204" pitchFamily="34" charset="0"/>
              </a:rPr>
              <a:t>2</a:t>
            </a:r>
            <a:r>
              <a:rPr lang="cs-CZ" sz="2000" dirty="0" err="1">
                <a:cs typeface="Arial" panose="020B0604020202020204" pitchFamily="34" charset="0"/>
              </a:rPr>
              <a:t>Cl</a:t>
            </a:r>
            <a:r>
              <a:rPr lang="cs-CZ" sz="2000" baseline="-25000" dirty="0" err="1">
                <a:cs typeface="Arial" panose="020B0604020202020204" pitchFamily="34" charset="0"/>
              </a:rPr>
              <a:t>2</a:t>
            </a:r>
            <a:r>
              <a:rPr lang="cs-CZ" sz="2000" dirty="0">
                <a:cs typeface="Arial" panose="020B0604020202020204" pitchFamily="34" charset="0"/>
              </a:rPr>
              <a:t>:</a:t>
            </a:r>
            <a:endParaRPr lang="en-US" sz="2000" dirty="0">
              <a:cs typeface="Arial" panose="020B0604020202020204" pitchFamily="34" charset="0"/>
            </a:endParaRPr>
          </a:p>
          <a:p>
            <a:pPr algn="just"/>
            <a:r>
              <a:rPr lang="cs-CZ" sz="800" dirty="0">
                <a:cs typeface="Arial" panose="020B0604020202020204" pitchFamily="34" charset="0"/>
              </a:rPr>
              <a:t> </a:t>
            </a:r>
          </a:p>
          <a:p>
            <a:pPr algn="just"/>
            <a:r>
              <a:rPr lang="cs-CZ" sz="2000" dirty="0">
                <a:cs typeface="Arial" panose="020B0604020202020204" pitchFamily="34" charset="0"/>
              </a:rPr>
              <a:t>	</a:t>
            </a:r>
            <a:r>
              <a:rPr lang="pt-BR" dirty="0">
                <a:cs typeface="Arial" panose="020B0604020202020204" pitchFamily="34" charset="0"/>
              </a:rPr>
              <a:t>K</a:t>
            </a:r>
            <a:r>
              <a:rPr lang="pt-BR" baseline="-25000" dirty="0">
                <a:cs typeface="Arial" panose="020B0604020202020204" pitchFamily="34" charset="0"/>
              </a:rPr>
              <a:t>2</a:t>
            </a:r>
            <a:r>
              <a:rPr lang="pt-BR" dirty="0">
                <a:cs typeface="Arial" panose="020B0604020202020204" pitchFamily="34" charset="0"/>
              </a:rPr>
              <a:t>Cr</a:t>
            </a:r>
            <a:r>
              <a:rPr lang="pt-BR" baseline="-25000" dirty="0">
                <a:cs typeface="Arial" panose="020B0604020202020204" pitchFamily="34" charset="0"/>
              </a:rPr>
              <a:t>2</a:t>
            </a:r>
            <a:r>
              <a:rPr lang="pt-BR" dirty="0">
                <a:cs typeface="Arial" panose="020B0604020202020204" pitchFamily="34" charset="0"/>
              </a:rPr>
              <a:t>O</a:t>
            </a:r>
            <a:r>
              <a:rPr lang="pt-BR" baseline="-25000" dirty="0">
                <a:cs typeface="Arial" panose="020B0604020202020204" pitchFamily="34" charset="0"/>
              </a:rPr>
              <a:t>7</a:t>
            </a:r>
            <a:r>
              <a:rPr lang="pt-BR" dirty="0">
                <a:cs typeface="Arial" panose="020B0604020202020204" pitchFamily="34" charset="0"/>
              </a:rPr>
              <a:t> + 4 NaCl + 6 H</a:t>
            </a:r>
            <a:r>
              <a:rPr lang="pt-BR" baseline="-25000" dirty="0">
                <a:cs typeface="Arial" panose="020B0604020202020204" pitchFamily="34" charset="0"/>
              </a:rPr>
              <a:t>2</a:t>
            </a:r>
            <a:r>
              <a:rPr lang="pt-BR" dirty="0">
                <a:cs typeface="Arial" panose="020B0604020202020204" pitchFamily="34" charset="0"/>
              </a:rPr>
              <a:t>SO</a:t>
            </a:r>
            <a:r>
              <a:rPr lang="pt-BR" baseline="-25000" dirty="0">
                <a:cs typeface="Arial" panose="020B0604020202020204" pitchFamily="34" charset="0"/>
              </a:rPr>
              <a:t>4</a:t>
            </a:r>
            <a:r>
              <a:rPr lang="pt-BR" dirty="0">
                <a:cs typeface="Arial" panose="020B0604020202020204" pitchFamily="34" charset="0"/>
              </a:rPr>
              <a:t> → 2 CrO</a:t>
            </a:r>
            <a:r>
              <a:rPr lang="pt-BR" baseline="-25000" dirty="0">
                <a:cs typeface="Arial" panose="020B0604020202020204" pitchFamily="34" charset="0"/>
              </a:rPr>
              <a:t>2</a:t>
            </a:r>
            <a:r>
              <a:rPr lang="pt-BR" dirty="0">
                <a:cs typeface="Arial" panose="020B0604020202020204" pitchFamily="34" charset="0"/>
              </a:rPr>
              <a:t>Cl</a:t>
            </a:r>
            <a:r>
              <a:rPr lang="pt-BR" baseline="-25000" dirty="0">
                <a:cs typeface="Arial" panose="020B0604020202020204" pitchFamily="34" charset="0"/>
              </a:rPr>
              <a:t>2</a:t>
            </a:r>
            <a:r>
              <a:rPr lang="pt-BR" dirty="0">
                <a:cs typeface="Arial" panose="020B0604020202020204" pitchFamily="34" charset="0"/>
              </a:rPr>
              <a:t> + 2KHSO</a:t>
            </a:r>
            <a:r>
              <a:rPr lang="pt-BR" baseline="-25000" dirty="0">
                <a:cs typeface="Arial" panose="020B0604020202020204" pitchFamily="34" charset="0"/>
              </a:rPr>
              <a:t>4</a:t>
            </a:r>
            <a:r>
              <a:rPr lang="pt-BR" dirty="0">
                <a:cs typeface="Arial" panose="020B0604020202020204" pitchFamily="34" charset="0"/>
              </a:rPr>
              <a:t> + 4 NaHSO</a:t>
            </a:r>
            <a:r>
              <a:rPr lang="pt-BR" baseline="-25000" dirty="0">
                <a:cs typeface="Arial" panose="020B0604020202020204" pitchFamily="34" charset="0"/>
              </a:rPr>
              <a:t>4</a:t>
            </a:r>
            <a:r>
              <a:rPr lang="pt-BR" dirty="0">
                <a:cs typeface="Arial" panose="020B0604020202020204" pitchFamily="34" charset="0"/>
              </a:rPr>
              <a:t> +3 H</a:t>
            </a:r>
            <a:r>
              <a:rPr lang="pt-BR" baseline="-25000" dirty="0">
                <a:cs typeface="Arial" panose="020B0604020202020204" pitchFamily="34" charset="0"/>
              </a:rPr>
              <a:t>2</a:t>
            </a:r>
            <a:r>
              <a:rPr lang="pt-BR" dirty="0">
                <a:cs typeface="Arial" panose="020B0604020202020204" pitchFamily="34" charset="0"/>
              </a:rPr>
              <a:t>O </a:t>
            </a:r>
            <a:endParaRPr lang="cs-CZ" dirty="0">
              <a:cs typeface="Arial" panose="020B0604020202020204" pitchFamily="34" charset="0"/>
            </a:endParaRPr>
          </a:p>
        </p:txBody>
      </p:sp>
      <p:pic>
        <p:nvPicPr>
          <p:cNvPr id="10" name="Obrázek 9">
            <a:extLst>
              <a:ext uri="{FF2B5EF4-FFF2-40B4-BE49-F238E27FC236}">
                <a16:creationId xmlns:a16="http://schemas.microsoft.com/office/drawing/2014/main" id="{1A11BEE2-1D28-4E96-91A8-BC38C5C845EB}"/>
              </a:ext>
            </a:extLst>
          </p:cNvPr>
          <p:cNvPicPr>
            <a:picLocks noChangeAspect="1"/>
          </p:cNvPicPr>
          <p:nvPr/>
        </p:nvPicPr>
        <p:blipFill>
          <a:blip r:embed="rId3"/>
          <a:stretch>
            <a:fillRect/>
          </a:stretch>
        </p:blipFill>
        <p:spPr>
          <a:xfrm>
            <a:off x="304800" y="1607835"/>
            <a:ext cx="4876800" cy="1600000"/>
          </a:xfrm>
          <a:prstGeom prst="rect">
            <a:avLst/>
          </a:prstGeom>
        </p:spPr>
      </p:pic>
      <p:pic>
        <p:nvPicPr>
          <p:cNvPr id="5126" name="Picture 6">
            <a:extLst>
              <a:ext uri="{FF2B5EF4-FFF2-40B4-BE49-F238E27FC236}">
                <a16:creationId xmlns:a16="http://schemas.microsoft.com/office/drawing/2014/main" id="{27109054-8C39-4C85-96DA-0C78272974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4245" y="1634916"/>
            <a:ext cx="1600200" cy="152467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hromyl chloride - Wikidata">
            <a:extLst>
              <a:ext uri="{FF2B5EF4-FFF2-40B4-BE49-F238E27FC236}">
                <a16:creationId xmlns:a16="http://schemas.microsoft.com/office/drawing/2014/main" id="{7ECA135D-302B-41DD-A11F-DD701751A4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090" y="1671798"/>
            <a:ext cx="1313203" cy="1516152"/>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a:extLst>
              <a:ext uri="{FF2B5EF4-FFF2-40B4-BE49-F238E27FC236}">
                <a16:creationId xmlns:a16="http://schemas.microsoft.com/office/drawing/2014/main" id="{EDA2C196-EEA5-4532-AD11-522FDD1D53DC}"/>
              </a:ext>
            </a:extLst>
          </p:cNvPr>
          <p:cNvSpPr txBox="1"/>
          <p:nvPr/>
        </p:nvSpPr>
        <p:spPr>
          <a:xfrm>
            <a:off x="152399" y="3352800"/>
            <a:ext cx="8827893" cy="400110"/>
          </a:xfrm>
          <a:prstGeom prst="rect">
            <a:avLst/>
          </a:prstGeom>
          <a:noFill/>
        </p:spPr>
        <p:txBody>
          <a:bodyPr wrap="square">
            <a:spAutoFit/>
          </a:bodyPr>
          <a:lstStyle/>
          <a:p>
            <a:pPr algn="just"/>
            <a:r>
              <a:rPr lang="cs-CZ" sz="2000" dirty="0">
                <a:cs typeface="Arial" panose="020B0604020202020204" pitchFamily="34" charset="0"/>
              </a:rPr>
              <a:t>Ten ve směsi s některými běžnými látkami poskytuje zajímavé pyrotechnické </a:t>
            </a:r>
            <a:r>
              <a:rPr lang="en-US" sz="2000" dirty="0" err="1">
                <a:cs typeface="Arial" panose="020B0604020202020204" pitchFamily="34" charset="0"/>
              </a:rPr>
              <a:t>efekty</a:t>
            </a:r>
            <a:r>
              <a:rPr lang="en-US" sz="2000" dirty="0">
                <a:cs typeface="Arial" panose="020B0604020202020204" pitchFamily="34" charset="0"/>
              </a:rPr>
              <a:t>.</a:t>
            </a:r>
          </a:p>
        </p:txBody>
      </p:sp>
    </p:spTree>
    <p:extLst>
      <p:ext uri="{BB962C8B-B14F-4D97-AF65-F5344CB8AC3E}">
        <p14:creationId xmlns:p14="http://schemas.microsoft.com/office/powerpoint/2010/main" val="520368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91600" cy="5816977"/>
          </a:xfrm>
          <a:prstGeom prst="rect">
            <a:avLst/>
          </a:prstGeom>
        </p:spPr>
        <p:txBody>
          <a:bodyPr wrap="square">
            <a:spAutoFit/>
          </a:bodyPr>
          <a:lstStyle/>
          <a:p>
            <a:pPr algn="ctr"/>
            <a:r>
              <a:rPr lang="cs-CZ" sz="2800" b="1" dirty="0">
                <a:cs typeface="Arial" panose="020B0604020202020204" pitchFamily="34" charset="0"/>
              </a:rPr>
              <a:t>Molybden</a:t>
            </a:r>
            <a:r>
              <a:rPr lang="cs-CZ" sz="32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stříbrobílý, lesklý, značně tvrdý kov. Je znám i v šedé práškové formě.</a:t>
            </a:r>
          </a:p>
          <a:p>
            <a:pPr algn="just"/>
            <a:r>
              <a:rPr lang="cs-CZ" sz="2000" dirty="0">
                <a:cs typeface="Arial" panose="020B0604020202020204" pitchFamily="34" charset="0"/>
              </a:rPr>
              <a:t>Molybden je </a:t>
            </a:r>
            <a:r>
              <a:rPr lang="cs-CZ" sz="2000" u="sng" dirty="0">
                <a:cs typeface="Arial" panose="020B0604020202020204" pitchFamily="34" charset="0"/>
              </a:rPr>
              <a:t>chemicky značně odolný prvek</a:t>
            </a:r>
            <a:r>
              <a:rPr lang="cs-CZ" sz="2000" dirty="0">
                <a:cs typeface="Arial" panose="020B0604020202020204" pitchFamily="34" charset="0"/>
              </a:rPr>
              <a:t>. Za normální teploty reaguje kompaktní kovový molybden pouze s fluorem za vzniku fluoridu molybdenového MoF</a:t>
            </a:r>
            <a:r>
              <a:rPr lang="cs-CZ" sz="2000" baseline="-25000" dirty="0">
                <a:cs typeface="Arial" panose="020B0604020202020204" pitchFamily="34" charset="0"/>
              </a:rPr>
              <a:t>6</a:t>
            </a:r>
            <a:r>
              <a:rPr lang="cs-CZ" sz="2000" dirty="0">
                <a:cs typeface="Arial" panose="020B0604020202020204" pitchFamily="34" charset="0"/>
              </a:rPr>
              <a:t>, s ostatními prvky reaguje pouze za vysokých teplot. Práškový molybden je podstatně reaktivnější, s chlorem se slučuje na chlorid </a:t>
            </a:r>
            <a:r>
              <a:rPr lang="cs-CZ" sz="2000" dirty="0" err="1">
                <a:cs typeface="Arial" panose="020B0604020202020204" pitchFamily="34" charset="0"/>
              </a:rPr>
              <a:t>molybdeničný</a:t>
            </a:r>
            <a:r>
              <a:rPr lang="cs-CZ" sz="2000" dirty="0">
                <a:cs typeface="Arial" panose="020B0604020202020204" pitchFamily="34" charset="0"/>
              </a:rPr>
              <a:t> MoCl</a:t>
            </a:r>
            <a:r>
              <a:rPr lang="cs-CZ" sz="2000" baseline="-25000" dirty="0">
                <a:cs typeface="Arial" panose="020B0604020202020204" pitchFamily="34" charset="0"/>
              </a:rPr>
              <a:t>5</a:t>
            </a:r>
            <a:r>
              <a:rPr lang="cs-CZ" sz="2000" dirty="0">
                <a:cs typeface="Arial" panose="020B0604020202020204" pitchFamily="34" charset="0"/>
              </a:rPr>
              <a:t> již za teploty 40°C, s bromem se slučuje za vzniku bromidu </a:t>
            </a:r>
            <a:r>
              <a:rPr lang="cs-CZ" sz="2000" dirty="0" err="1">
                <a:cs typeface="Arial" panose="020B0604020202020204" pitchFamily="34" charset="0"/>
              </a:rPr>
              <a:t>molybdenitého</a:t>
            </a:r>
            <a:r>
              <a:rPr lang="cs-CZ" sz="2000" dirty="0">
                <a:cs typeface="Arial" panose="020B0604020202020204" pitchFamily="34" charset="0"/>
              </a:rPr>
              <a:t> MoBr</a:t>
            </a:r>
            <a:r>
              <a:rPr lang="cs-CZ" sz="2000" baseline="-25000" dirty="0">
                <a:cs typeface="Arial" panose="020B0604020202020204" pitchFamily="34" charset="0"/>
              </a:rPr>
              <a:t>3</a:t>
            </a:r>
            <a:r>
              <a:rPr lang="cs-CZ" sz="2000" dirty="0">
                <a:cs typeface="Arial" panose="020B0604020202020204" pitchFamily="34" charset="0"/>
              </a:rPr>
              <a:t>. S oxidem uhelnatým probíhá reakce při teplotě 200°C za vzniku </a:t>
            </a:r>
            <a:r>
              <a:rPr lang="cs-CZ" sz="2000" dirty="0" err="1">
                <a:cs typeface="Arial" panose="020B0604020202020204" pitchFamily="34" charset="0"/>
              </a:rPr>
              <a:t>hexakarbonylu</a:t>
            </a:r>
            <a:r>
              <a:rPr lang="cs-CZ" sz="2000" dirty="0">
                <a:cs typeface="Arial" panose="020B0604020202020204" pitchFamily="34" charset="0"/>
              </a:rPr>
              <a:t> [</a:t>
            </a:r>
            <a:r>
              <a:rPr lang="cs-CZ" sz="2000" dirty="0" err="1">
                <a:cs typeface="Arial" panose="020B0604020202020204" pitchFamily="34" charset="0"/>
              </a:rPr>
              <a:t>Mo</a:t>
            </a:r>
            <a:r>
              <a:rPr lang="cs-CZ" sz="2000" dirty="0">
                <a:cs typeface="Arial" panose="020B0604020202020204" pitchFamily="34" charset="0"/>
              </a:rPr>
              <a:t>(CO)</a:t>
            </a:r>
            <a:r>
              <a:rPr lang="cs-CZ" sz="2000" baseline="-25000" dirty="0">
                <a:cs typeface="Arial" panose="020B0604020202020204" pitchFamily="34" charset="0"/>
              </a:rPr>
              <a:t>6</a:t>
            </a:r>
            <a:r>
              <a:rPr lang="cs-CZ" sz="2000" dirty="0">
                <a:cs typeface="Arial" panose="020B0604020202020204" pitchFamily="34" charset="0"/>
              </a:rPr>
              <a:t>]. S dusíkem se přímo neslučuje, s amoniakem tvoří nitridy Mo</a:t>
            </a:r>
            <a:r>
              <a:rPr lang="cs-CZ" sz="2000" baseline="-25000" dirty="0">
                <a:cs typeface="Arial" panose="020B0604020202020204" pitchFamily="34" charset="0"/>
              </a:rPr>
              <a:t>2</a:t>
            </a:r>
            <a:r>
              <a:rPr lang="cs-CZ" sz="2000" dirty="0">
                <a:cs typeface="Arial" panose="020B0604020202020204" pitchFamily="34" charset="0"/>
              </a:rPr>
              <a:t>N a </a:t>
            </a:r>
            <a:r>
              <a:rPr lang="cs-CZ" sz="2000" dirty="0" err="1">
                <a:cs typeface="Arial" panose="020B0604020202020204" pitchFamily="34" charset="0"/>
              </a:rPr>
              <a:t>MoN</a:t>
            </a:r>
            <a:r>
              <a:rPr lang="cs-CZ" sz="2000" dirty="0">
                <a:cs typeface="Arial" panose="020B0604020202020204" pitchFamily="34" charset="0"/>
              </a:rPr>
              <a:t>.</a:t>
            </a:r>
          </a:p>
          <a:p>
            <a:pPr algn="just"/>
            <a:r>
              <a:rPr lang="cs-CZ" sz="2000" dirty="0">
                <a:cs typeface="Arial" panose="020B0604020202020204" pitchFamily="34" charset="0"/>
              </a:rPr>
              <a:t>  V hydroxidech ani běžných kyselinách se nerozpouští, reakce molybdenu s kyselinou dusičnou probíhá zvolna za vzniku oxidu molybdenového:</a:t>
            </a:r>
          </a:p>
          <a:p>
            <a:pPr algn="ctr"/>
            <a:r>
              <a:rPr lang="cs-CZ" sz="2000" dirty="0" err="1">
                <a:cs typeface="Arial" panose="020B0604020202020204" pitchFamily="34" charset="0"/>
              </a:rPr>
              <a:t>Mo</a:t>
            </a:r>
            <a:r>
              <a:rPr lang="cs-CZ" sz="2000" dirty="0">
                <a:cs typeface="Arial" panose="020B0604020202020204" pitchFamily="34" charset="0"/>
              </a:rPr>
              <a:t> + 2HNO</a:t>
            </a:r>
            <a:r>
              <a:rPr lang="cs-CZ" sz="2000" baseline="-25000" dirty="0">
                <a:cs typeface="Arial" panose="020B0604020202020204" pitchFamily="34" charset="0"/>
              </a:rPr>
              <a:t>3</a:t>
            </a:r>
            <a:r>
              <a:rPr lang="cs-CZ" sz="2000" dirty="0">
                <a:cs typeface="Arial" panose="020B0604020202020204" pitchFamily="34" charset="0"/>
              </a:rPr>
              <a:t> → MoO</a:t>
            </a:r>
            <a:r>
              <a:rPr lang="cs-CZ" sz="2000" baseline="-25000" dirty="0">
                <a:cs typeface="Arial" panose="020B0604020202020204" pitchFamily="34" charset="0"/>
              </a:rPr>
              <a:t>3</a:t>
            </a:r>
            <a:r>
              <a:rPr lang="cs-CZ" sz="2000" dirty="0">
                <a:cs typeface="Arial" panose="020B0604020202020204" pitchFamily="34" charset="0"/>
              </a:rPr>
              <a:t> + 2NO + 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Molybden se nejlépe rozpouští ve směsi koncentrované kyseliny fluorovodíkové a horké koncentrované kyseliny dusičné, reakce probíhá za vzniku komplexní kyseliny:</a:t>
            </a:r>
          </a:p>
          <a:p>
            <a:pPr algn="ctr"/>
            <a:r>
              <a:rPr lang="cs-CZ" sz="2000" dirty="0" err="1">
                <a:cs typeface="Arial" panose="020B0604020202020204" pitchFamily="34" charset="0"/>
              </a:rPr>
              <a:t>Mo</a:t>
            </a:r>
            <a:r>
              <a:rPr lang="cs-CZ" sz="2000" dirty="0">
                <a:cs typeface="Arial" panose="020B0604020202020204" pitchFamily="34" charset="0"/>
              </a:rPr>
              <a:t> + 4HF + 2HNO</a:t>
            </a:r>
            <a:r>
              <a:rPr lang="cs-CZ" sz="2000" baseline="-25000" dirty="0">
                <a:cs typeface="Arial" panose="020B0604020202020204" pitchFamily="34" charset="0"/>
              </a:rPr>
              <a:t>3</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[MoO</a:t>
            </a:r>
            <a:r>
              <a:rPr lang="cs-CZ" sz="2000" baseline="-25000" dirty="0">
                <a:cs typeface="Arial" panose="020B0604020202020204" pitchFamily="34" charset="0"/>
              </a:rPr>
              <a:t>2</a:t>
            </a:r>
            <a:r>
              <a:rPr lang="cs-CZ" sz="2000" dirty="0">
                <a:cs typeface="Arial" panose="020B0604020202020204" pitchFamily="34" charset="0"/>
              </a:rPr>
              <a:t>F</a:t>
            </a:r>
            <a:r>
              <a:rPr lang="cs-CZ" sz="2000" baseline="-25000" dirty="0">
                <a:cs typeface="Arial" panose="020B0604020202020204" pitchFamily="34" charset="0"/>
              </a:rPr>
              <a:t>4</a:t>
            </a:r>
            <a:r>
              <a:rPr lang="cs-CZ" sz="2000" dirty="0">
                <a:cs typeface="Arial" panose="020B0604020202020204" pitchFamily="34" charset="0"/>
              </a:rPr>
              <a:t>] + 2NO + 2H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Reakce molybdenu s vodní párou probíhá při teplotě nad 700°C:</a:t>
            </a:r>
          </a:p>
          <a:p>
            <a:pPr algn="ctr"/>
            <a:r>
              <a:rPr lang="cs-CZ" sz="2000" dirty="0" err="1">
                <a:cs typeface="Arial" panose="020B0604020202020204" pitchFamily="34" charset="0"/>
              </a:rPr>
              <a:t>Mo</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 → MoO</a:t>
            </a:r>
            <a:r>
              <a:rPr lang="cs-CZ" sz="2000" baseline="-25000" dirty="0">
                <a:cs typeface="Arial" panose="020B0604020202020204" pitchFamily="34" charset="0"/>
              </a:rPr>
              <a:t>2</a:t>
            </a:r>
            <a:r>
              <a:rPr lang="cs-CZ" sz="2000" dirty="0">
                <a:cs typeface="Arial" panose="020B0604020202020204" pitchFamily="34" charset="0"/>
              </a:rPr>
              <a:t> + 2H</a:t>
            </a:r>
            <a:r>
              <a:rPr lang="cs-CZ" sz="2000" baseline="-25000" dirty="0">
                <a:cs typeface="Arial" panose="020B0604020202020204" pitchFamily="34" charset="0"/>
              </a:rPr>
              <a:t>2</a:t>
            </a:r>
            <a:endParaRPr lang="cs-CZ" sz="2000" dirty="0">
              <a:cs typeface="Arial" panose="020B0604020202020204" pitchFamily="34" charset="0"/>
            </a:endParaRPr>
          </a:p>
        </p:txBody>
      </p:sp>
    </p:spTree>
    <p:extLst>
      <p:ext uri="{BB962C8B-B14F-4D97-AF65-F5344CB8AC3E}">
        <p14:creationId xmlns:p14="http://schemas.microsoft.com/office/powerpoint/2010/main" val="147006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30624"/>
            <a:ext cx="8839200" cy="6401753"/>
          </a:xfrm>
          <a:prstGeom prst="rect">
            <a:avLst/>
          </a:prstGeom>
        </p:spPr>
        <p:txBody>
          <a:bodyPr wrap="square">
            <a:spAutoFit/>
          </a:bodyPr>
          <a:lstStyle/>
          <a:p>
            <a:pPr algn="just"/>
            <a:r>
              <a:rPr lang="cs-CZ" sz="2000" dirty="0">
                <a:cs typeface="Arial" panose="020B0604020202020204" pitchFamily="34" charset="0"/>
              </a:rPr>
              <a:t>Molybden velmi snadno reaguje s taveninami dusičnanů, chlorečnanů nebo peroxidů alkalických kovů, produktem reakce jsou alkalické molybdenany:</a:t>
            </a:r>
          </a:p>
          <a:p>
            <a:pPr algn="ctr"/>
            <a:r>
              <a:rPr lang="cs-CZ" sz="2000" dirty="0" err="1">
                <a:cs typeface="Arial" panose="020B0604020202020204" pitchFamily="34" charset="0"/>
              </a:rPr>
              <a:t>Mo</a:t>
            </a:r>
            <a:r>
              <a:rPr lang="cs-CZ" sz="2000" dirty="0">
                <a:cs typeface="Arial" panose="020B0604020202020204" pitchFamily="34" charset="0"/>
              </a:rPr>
              <a:t> + 3NaNO</a:t>
            </a:r>
            <a:r>
              <a:rPr lang="cs-CZ" sz="2000" baseline="-25000" dirty="0">
                <a:cs typeface="Arial" panose="020B0604020202020204" pitchFamily="34" charset="0"/>
              </a:rPr>
              <a:t>3</a:t>
            </a:r>
            <a:r>
              <a:rPr lang="cs-CZ" sz="2000" dirty="0">
                <a:cs typeface="Arial" panose="020B0604020202020204" pitchFamily="34" charset="0"/>
              </a:rPr>
              <a:t> + Na</a:t>
            </a:r>
            <a:r>
              <a:rPr lang="cs-CZ" sz="2000" baseline="-25000" dirty="0">
                <a:cs typeface="Arial" panose="020B0604020202020204" pitchFamily="34" charset="0"/>
              </a:rPr>
              <a:t>2</a:t>
            </a:r>
            <a:r>
              <a:rPr lang="cs-CZ" sz="2000" dirty="0">
                <a:cs typeface="Arial" panose="020B0604020202020204" pitchFamily="34" charset="0"/>
              </a:rPr>
              <a:t>CO</a:t>
            </a:r>
            <a:r>
              <a:rPr lang="cs-CZ" sz="2000" baseline="-25000" dirty="0">
                <a:cs typeface="Arial" panose="020B0604020202020204" pitchFamily="34" charset="0"/>
              </a:rPr>
              <a:t>3</a:t>
            </a:r>
            <a:r>
              <a:rPr lang="cs-CZ" sz="2000" dirty="0">
                <a:cs typeface="Arial" panose="020B0604020202020204" pitchFamily="34" charset="0"/>
              </a:rPr>
              <a:t> → Na</a:t>
            </a:r>
            <a:r>
              <a:rPr lang="cs-CZ" sz="2000" baseline="-25000" dirty="0">
                <a:cs typeface="Arial" panose="020B0604020202020204" pitchFamily="34" charset="0"/>
              </a:rPr>
              <a:t>2</a:t>
            </a:r>
            <a:r>
              <a:rPr lang="cs-CZ" sz="2000" dirty="0">
                <a:cs typeface="Arial" panose="020B0604020202020204" pitchFamily="34" charset="0"/>
              </a:rPr>
              <a:t>MoO</a:t>
            </a:r>
            <a:r>
              <a:rPr lang="cs-CZ" sz="2000" baseline="-25000" dirty="0">
                <a:cs typeface="Arial" panose="020B0604020202020204" pitchFamily="34" charset="0"/>
              </a:rPr>
              <a:t>4</a:t>
            </a:r>
            <a:r>
              <a:rPr lang="cs-CZ" sz="2000" dirty="0">
                <a:cs typeface="Arial" panose="020B0604020202020204" pitchFamily="34" charset="0"/>
              </a:rPr>
              <a:t> + 3NaNO</a:t>
            </a:r>
            <a:r>
              <a:rPr lang="cs-CZ" sz="2000" baseline="-25000" dirty="0">
                <a:cs typeface="Arial" panose="020B0604020202020204" pitchFamily="34" charset="0"/>
              </a:rPr>
              <a:t>2</a:t>
            </a:r>
            <a:r>
              <a:rPr lang="cs-CZ" sz="2000" dirty="0">
                <a:cs typeface="Arial" panose="020B0604020202020204" pitchFamily="34" charset="0"/>
              </a:rPr>
              <a:t> + CO</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Mo</a:t>
            </a:r>
            <a:r>
              <a:rPr lang="cs-CZ" sz="2000" dirty="0">
                <a:cs typeface="Arial" panose="020B0604020202020204" pitchFamily="34" charset="0"/>
              </a:rPr>
              <a:t> + 2KOH + KClO</a:t>
            </a:r>
            <a:r>
              <a:rPr lang="cs-CZ" sz="2000" baseline="-25000" dirty="0">
                <a:cs typeface="Arial" panose="020B0604020202020204" pitchFamily="34" charset="0"/>
              </a:rPr>
              <a:t>3</a:t>
            </a:r>
            <a:r>
              <a:rPr lang="cs-CZ" sz="2000" dirty="0">
                <a:cs typeface="Arial" panose="020B0604020202020204" pitchFamily="34" charset="0"/>
              </a:rPr>
              <a:t> → K</a:t>
            </a:r>
            <a:r>
              <a:rPr lang="cs-CZ" sz="2000" baseline="-25000" dirty="0">
                <a:cs typeface="Arial" panose="020B0604020202020204" pitchFamily="34" charset="0"/>
              </a:rPr>
              <a:t>2</a:t>
            </a:r>
            <a:r>
              <a:rPr lang="cs-CZ" sz="2000" dirty="0">
                <a:cs typeface="Arial" panose="020B0604020202020204" pitchFamily="34" charset="0"/>
              </a:rPr>
              <a:t>MoO</a:t>
            </a:r>
            <a:r>
              <a:rPr lang="cs-CZ" sz="2000" baseline="-25000" dirty="0">
                <a:cs typeface="Arial" panose="020B0604020202020204" pitchFamily="34" charset="0"/>
              </a:rPr>
              <a:t>4</a:t>
            </a:r>
            <a:r>
              <a:rPr lang="cs-CZ" sz="2000" dirty="0">
                <a:cs typeface="Arial" panose="020B0604020202020204" pitchFamily="34" charset="0"/>
              </a:rPr>
              <a:t> + </a:t>
            </a:r>
            <a:r>
              <a:rPr lang="cs-CZ" sz="2000" dirty="0" err="1">
                <a:cs typeface="Arial" panose="020B0604020202020204" pitchFamily="34" charset="0"/>
              </a:rPr>
              <a:t>KCl</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Ve sloučeninách vystupuje molybden </a:t>
            </a:r>
            <a:r>
              <a:rPr lang="cs-CZ" sz="2000" u="sng" dirty="0">
                <a:cs typeface="Arial" panose="020B0604020202020204" pitchFamily="34" charset="0"/>
              </a:rPr>
              <a:t>v oxidačních stavech II až VI</a:t>
            </a:r>
            <a:r>
              <a:rPr lang="cs-CZ" sz="2000" dirty="0">
                <a:cs typeface="Arial" panose="020B0604020202020204" pitchFamily="34" charset="0"/>
              </a:rPr>
              <a:t>. Vyznačuje se silnou afinitou ke kyslíku, kromě oxidů běžného složení tvoří i přechodné oxidy se zajímavou strukturou - Mo</a:t>
            </a:r>
            <a:r>
              <a:rPr lang="cs-CZ" sz="2000" baseline="-25000" dirty="0">
                <a:cs typeface="Arial" panose="020B0604020202020204" pitchFamily="34" charset="0"/>
              </a:rPr>
              <a:t>9</a:t>
            </a:r>
            <a:r>
              <a:rPr lang="cs-CZ" sz="2000" dirty="0">
                <a:cs typeface="Arial" panose="020B0604020202020204" pitchFamily="34" charset="0"/>
              </a:rPr>
              <a:t>O</a:t>
            </a:r>
            <a:r>
              <a:rPr lang="cs-CZ" sz="2000" baseline="-25000" dirty="0">
                <a:cs typeface="Arial" panose="020B0604020202020204" pitchFamily="34" charset="0"/>
              </a:rPr>
              <a:t>26</a:t>
            </a:r>
            <a:r>
              <a:rPr lang="cs-CZ" sz="2000" dirty="0">
                <a:cs typeface="Arial" panose="020B0604020202020204" pitchFamily="34" charset="0"/>
              </a:rPr>
              <a:t>, Mo</a:t>
            </a:r>
            <a:r>
              <a:rPr lang="cs-CZ" sz="2000" baseline="-25000" dirty="0">
                <a:cs typeface="Arial" panose="020B0604020202020204" pitchFamily="34" charset="0"/>
              </a:rPr>
              <a:t>8</a:t>
            </a:r>
            <a:r>
              <a:rPr lang="cs-CZ" sz="2000" dirty="0">
                <a:cs typeface="Arial" panose="020B0604020202020204" pitchFamily="34" charset="0"/>
              </a:rPr>
              <a:t>O</a:t>
            </a:r>
            <a:r>
              <a:rPr lang="cs-CZ" sz="2000" baseline="-25000" dirty="0">
                <a:cs typeface="Arial" panose="020B0604020202020204" pitchFamily="34" charset="0"/>
              </a:rPr>
              <a:t>23</a:t>
            </a:r>
            <a:r>
              <a:rPr lang="cs-CZ" sz="2000" dirty="0">
                <a:cs typeface="Arial" panose="020B0604020202020204" pitchFamily="34" charset="0"/>
              </a:rPr>
              <a:t> nebo Mo</a:t>
            </a:r>
            <a:r>
              <a:rPr lang="cs-CZ" sz="2000" baseline="-25000" dirty="0">
                <a:cs typeface="Arial" panose="020B0604020202020204" pitchFamily="34" charset="0"/>
              </a:rPr>
              <a:t>17</a:t>
            </a:r>
            <a:r>
              <a:rPr lang="cs-CZ" sz="2000" dirty="0">
                <a:cs typeface="Arial" panose="020B0604020202020204" pitchFamily="34" charset="0"/>
              </a:rPr>
              <a:t>O</a:t>
            </a:r>
            <a:r>
              <a:rPr lang="cs-CZ" sz="2000" baseline="-25000" dirty="0">
                <a:cs typeface="Arial" panose="020B0604020202020204" pitchFamily="34" charset="0"/>
              </a:rPr>
              <a:t>47</a:t>
            </a:r>
            <a:r>
              <a:rPr lang="cs-CZ" sz="2000" dirty="0">
                <a:cs typeface="Arial" panose="020B0604020202020204" pitchFamily="34" charset="0"/>
              </a:rPr>
              <a:t> a řadu dalších. </a:t>
            </a:r>
          </a:p>
          <a:p>
            <a:pPr algn="just"/>
            <a:r>
              <a:rPr lang="cs-CZ" sz="2000" dirty="0">
                <a:cs typeface="Arial" panose="020B0604020202020204" pitchFamily="34" charset="0"/>
              </a:rPr>
              <a:t>   Od </a:t>
            </a:r>
            <a:r>
              <a:rPr lang="cs-CZ" sz="2000" b="1" dirty="0">
                <a:cs typeface="Arial" panose="020B0604020202020204" pitchFamily="34" charset="0"/>
              </a:rPr>
              <a:t>oxidu molybdenového</a:t>
            </a:r>
            <a:r>
              <a:rPr lang="cs-CZ" sz="2000" dirty="0">
                <a:cs typeface="Arial" panose="020B0604020202020204" pitchFamily="34" charset="0"/>
              </a:rPr>
              <a:t> MoO</a:t>
            </a:r>
            <a:r>
              <a:rPr lang="cs-CZ" sz="2000" baseline="-25000" dirty="0">
                <a:cs typeface="Arial" panose="020B0604020202020204" pitchFamily="34" charset="0"/>
              </a:rPr>
              <a:t>3</a:t>
            </a:r>
            <a:r>
              <a:rPr lang="cs-CZ" sz="2000" dirty="0">
                <a:cs typeface="Arial" panose="020B0604020202020204" pitchFamily="34" charset="0"/>
              </a:rPr>
              <a:t> se odvozují </a:t>
            </a:r>
            <a:r>
              <a:rPr lang="cs-CZ" sz="2000" b="1" dirty="0">
                <a:cs typeface="Arial" panose="020B0604020202020204" pitchFamily="34" charset="0"/>
              </a:rPr>
              <a:t>molybdenany</a:t>
            </a:r>
            <a:r>
              <a:rPr lang="cs-CZ" sz="2000" dirty="0">
                <a:cs typeface="Arial" panose="020B0604020202020204" pitchFamily="34" charset="0"/>
              </a:rPr>
              <a:t> [MoO</a:t>
            </a:r>
            <a:r>
              <a:rPr lang="cs-CZ" sz="2000" baseline="-25000" dirty="0">
                <a:cs typeface="Arial" panose="020B0604020202020204" pitchFamily="34" charset="0"/>
              </a:rPr>
              <a:t>4</a:t>
            </a:r>
            <a:r>
              <a:rPr lang="cs-CZ" sz="2000" dirty="0">
                <a:cs typeface="Arial" panose="020B0604020202020204" pitchFamily="34" charset="0"/>
              </a:rPr>
              <a:t>]</a:t>
            </a:r>
            <a:r>
              <a:rPr lang="cs-CZ" sz="2000" baseline="30000" dirty="0">
                <a:cs typeface="Arial" panose="020B0604020202020204" pitchFamily="34" charset="0"/>
              </a:rPr>
              <a:t>2-</a:t>
            </a:r>
            <a:r>
              <a:rPr lang="cs-CZ" sz="2000" dirty="0">
                <a:cs typeface="Arial" panose="020B0604020202020204" pitchFamily="34" charset="0"/>
              </a:rPr>
              <a:t>. Molybdenany </a:t>
            </a:r>
            <a:r>
              <a:rPr lang="cs-CZ" sz="2000" u="sng" dirty="0">
                <a:cs typeface="Arial" panose="020B0604020202020204" pitchFamily="34" charset="0"/>
              </a:rPr>
              <a:t>v kyselém prostředí </a:t>
            </a:r>
            <a:r>
              <a:rPr lang="cs-CZ" sz="2000" dirty="0">
                <a:cs typeface="Arial" panose="020B0604020202020204" pitchFamily="34" charset="0"/>
              </a:rPr>
              <a:t>snadno </a:t>
            </a:r>
            <a:r>
              <a:rPr lang="cs-CZ" sz="2000" u="sng" dirty="0">
                <a:cs typeface="Arial" panose="020B0604020202020204" pitchFamily="34" charset="0"/>
              </a:rPr>
              <a:t>přecházejí na složité molybdenany</a:t>
            </a:r>
            <a:r>
              <a:rPr lang="cs-CZ" sz="2000" dirty="0">
                <a:cs typeface="Arial" panose="020B0604020202020204" pitchFamily="34" charset="0"/>
              </a:rPr>
              <a:t>, např. molybdenan sodný Na</a:t>
            </a:r>
            <a:r>
              <a:rPr lang="cs-CZ" sz="2000" baseline="-25000" dirty="0">
                <a:cs typeface="Arial" panose="020B0604020202020204" pitchFamily="34" charset="0"/>
              </a:rPr>
              <a:t>2</a:t>
            </a:r>
            <a:r>
              <a:rPr lang="cs-CZ" sz="2000" dirty="0">
                <a:cs typeface="Arial" panose="020B0604020202020204" pitchFamily="34" charset="0"/>
              </a:rPr>
              <a:t>MoO</a:t>
            </a:r>
            <a:r>
              <a:rPr lang="cs-CZ" sz="2000" baseline="-25000" dirty="0">
                <a:cs typeface="Arial" panose="020B0604020202020204" pitchFamily="34" charset="0"/>
              </a:rPr>
              <a:t>4</a:t>
            </a:r>
            <a:r>
              <a:rPr lang="cs-CZ" sz="2000" dirty="0">
                <a:cs typeface="Arial" panose="020B0604020202020204" pitchFamily="34" charset="0"/>
              </a:rPr>
              <a:t> působením kyseliny sírové postupně přechází na </a:t>
            </a:r>
            <a:r>
              <a:rPr lang="cs-CZ" sz="2000" dirty="0" err="1">
                <a:cs typeface="Arial" panose="020B0604020202020204" pitchFamily="34" charset="0"/>
              </a:rPr>
              <a:t>heptamolybdenan</a:t>
            </a:r>
            <a:r>
              <a:rPr lang="cs-CZ" sz="2000" dirty="0">
                <a:cs typeface="Arial" panose="020B0604020202020204" pitchFamily="34" charset="0"/>
              </a:rPr>
              <a:t> Na</a:t>
            </a:r>
            <a:r>
              <a:rPr lang="cs-CZ" sz="2000" baseline="-25000" dirty="0">
                <a:cs typeface="Arial" panose="020B0604020202020204" pitchFamily="34" charset="0"/>
              </a:rPr>
              <a:t>6</a:t>
            </a:r>
            <a:r>
              <a:rPr lang="cs-CZ" sz="2000" dirty="0">
                <a:cs typeface="Arial" panose="020B0604020202020204" pitchFamily="34" charset="0"/>
              </a:rPr>
              <a:t>Mo</a:t>
            </a:r>
            <a:r>
              <a:rPr lang="cs-CZ" sz="2000" baseline="-25000" dirty="0">
                <a:cs typeface="Arial" panose="020B0604020202020204" pitchFamily="34" charset="0"/>
              </a:rPr>
              <a:t>7</a:t>
            </a:r>
            <a:r>
              <a:rPr lang="cs-CZ" sz="2000" dirty="0">
                <a:cs typeface="Arial" panose="020B0604020202020204" pitchFamily="34" charset="0"/>
              </a:rPr>
              <a:t>O</a:t>
            </a:r>
            <a:r>
              <a:rPr lang="cs-CZ" sz="2000" baseline="-25000" dirty="0">
                <a:cs typeface="Arial" panose="020B0604020202020204" pitchFamily="34" charset="0"/>
              </a:rPr>
              <a:t>24</a:t>
            </a:r>
            <a:r>
              <a:rPr lang="cs-CZ" sz="2000" dirty="0">
                <a:cs typeface="Arial" panose="020B0604020202020204" pitchFamily="34" charset="0"/>
              </a:rPr>
              <a:t>, </a:t>
            </a:r>
            <a:r>
              <a:rPr lang="cs-CZ" sz="2000" dirty="0" err="1">
                <a:cs typeface="Arial" panose="020B0604020202020204" pitchFamily="34" charset="0"/>
              </a:rPr>
              <a:t>oktamolybdenan</a:t>
            </a:r>
            <a:r>
              <a:rPr lang="cs-CZ" sz="2000" dirty="0">
                <a:cs typeface="Arial" panose="020B0604020202020204" pitchFamily="34" charset="0"/>
              </a:rPr>
              <a:t> Na</a:t>
            </a:r>
            <a:r>
              <a:rPr lang="cs-CZ" sz="2000" baseline="-25000" dirty="0">
                <a:cs typeface="Arial" panose="020B0604020202020204" pitchFamily="34" charset="0"/>
              </a:rPr>
              <a:t>4</a:t>
            </a:r>
            <a:r>
              <a:rPr lang="cs-CZ" sz="2000" dirty="0">
                <a:cs typeface="Arial" panose="020B0604020202020204" pitchFamily="34" charset="0"/>
              </a:rPr>
              <a:t>Mo</a:t>
            </a:r>
            <a:r>
              <a:rPr lang="cs-CZ" sz="2000" baseline="-25000" dirty="0">
                <a:cs typeface="Arial" panose="020B0604020202020204" pitchFamily="34" charset="0"/>
              </a:rPr>
              <a:t>8</a:t>
            </a:r>
            <a:r>
              <a:rPr lang="cs-CZ" sz="2000" dirty="0">
                <a:cs typeface="Arial" panose="020B0604020202020204" pitchFamily="34" charset="0"/>
              </a:rPr>
              <a:t>O</a:t>
            </a:r>
            <a:r>
              <a:rPr lang="cs-CZ" sz="2000" baseline="-25000" dirty="0">
                <a:cs typeface="Arial" panose="020B0604020202020204" pitchFamily="34" charset="0"/>
              </a:rPr>
              <a:t>26</a:t>
            </a:r>
            <a:r>
              <a:rPr lang="cs-CZ" sz="2000" dirty="0">
                <a:cs typeface="Arial" panose="020B0604020202020204" pitchFamily="34" charset="0"/>
              </a:rPr>
              <a:t> a dokonce i na </a:t>
            </a:r>
            <a:r>
              <a:rPr lang="cs-CZ" sz="2000" dirty="0" err="1">
                <a:cs typeface="Arial" panose="020B0604020202020204" pitchFamily="34" charset="0"/>
              </a:rPr>
              <a:t>hexatriakontamolybdenan</a:t>
            </a:r>
            <a:r>
              <a:rPr lang="cs-CZ" sz="2000" dirty="0">
                <a:cs typeface="Arial" panose="020B0604020202020204" pitchFamily="34" charset="0"/>
              </a:rPr>
              <a:t> </a:t>
            </a:r>
            <a:r>
              <a:rPr lang="cs-CZ" sz="2000" dirty="0" err="1">
                <a:cs typeface="Arial" panose="020B0604020202020204" pitchFamily="34" charset="0"/>
              </a:rPr>
              <a:t>oktasodný</a:t>
            </a:r>
            <a:r>
              <a:rPr lang="cs-CZ" sz="2000" dirty="0">
                <a:cs typeface="Arial" panose="020B0604020202020204" pitchFamily="34" charset="0"/>
              </a:rPr>
              <a:t> Na</a:t>
            </a:r>
            <a:r>
              <a:rPr lang="cs-CZ" sz="2000" baseline="-25000" dirty="0">
                <a:cs typeface="Arial" panose="020B0604020202020204" pitchFamily="34" charset="0"/>
              </a:rPr>
              <a:t>8</a:t>
            </a:r>
            <a:r>
              <a:rPr lang="cs-CZ" sz="2000" dirty="0">
                <a:cs typeface="Arial" panose="020B0604020202020204" pitchFamily="34" charset="0"/>
              </a:rPr>
              <a:t>Mo</a:t>
            </a:r>
            <a:r>
              <a:rPr lang="cs-CZ" sz="2000" baseline="-25000" dirty="0">
                <a:cs typeface="Arial" panose="020B0604020202020204" pitchFamily="34" charset="0"/>
              </a:rPr>
              <a:t>36</a:t>
            </a:r>
            <a:r>
              <a:rPr lang="cs-CZ" sz="2000" dirty="0">
                <a:cs typeface="Arial" panose="020B0604020202020204" pitchFamily="34" charset="0"/>
              </a:rPr>
              <a:t>O</a:t>
            </a:r>
            <a:r>
              <a:rPr lang="cs-CZ" sz="2000" baseline="-25000" dirty="0">
                <a:cs typeface="Arial" panose="020B0604020202020204" pitchFamily="34" charset="0"/>
              </a:rPr>
              <a:t>112</a:t>
            </a:r>
            <a:r>
              <a:rPr lang="cs-CZ" sz="2000" dirty="0">
                <a:cs typeface="Arial" panose="020B0604020202020204" pitchFamily="34" charset="0"/>
              </a:rPr>
              <a:t>. </a:t>
            </a:r>
            <a:endParaRPr lang="en-US" sz="2000" dirty="0">
              <a:cs typeface="Arial" panose="020B0604020202020204" pitchFamily="34" charset="0"/>
            </a:endParaRPr>
          </a:p>
          <a:p>
            <a:pPr algn="just"/>
            <a:endParaRPr lang="cs-CZ" sz="800" dirty="0">
              <a:cs typeface="Arial" panose="020B0604020202020204" pitchFamily="34" charset="0"/>
            </a:endParaRPr>
          </a:p>
          <a:p>
            <a:pPr algn="just"/>
            <a:r>
              <a:rPr lang="cs-CZ" sz="2000" dirty="0">
                <a:cs typeface="Arial" panose="020B0604020202020204" pitchFamily="34" charset="0"/>
              </a:rPr>
              <a:t>   Existují však mnohem exotičtější sloučeniny molybdenu, např. působením hydroxylaminu NH</a:t>
            </a:r>
            <a:r>
              <a:rPr lang="cs-CZ" sz="2000" baseline="-25000" dirty="0">
                <a:cs typeface="Arial" panose="020B0604020202020204" pitchFamily="34" charset="0"/>
              </a:rPr>
              <a:t>2</a:t>
            </a:r>
            <a:r>
              <a:rPr lang="cs-CZ" sz="2000" dirty="0">
                <a:cs typeface="Arial" panose="020B0604020202020204" pitchFamily="34" charset="0"/>
              </a:rPr>
              <a:t>OH na okyselený roztok molybdenanu amonného za vysokých teplot je možné získat sloučeninu (NH</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25</a:t>
            </a:r>
            <a:r>
              <a:rPr lang="cs-CZ" sz="2000" dirty="0">
                <a:cs typeface="Arial" panose="020B0604020202020204" pitchFamily="34" charset="0"/>
              </a:rPr>
              <a:t>[Mo</a:t>
            </a:r>
            <a:r>
              <a:rPr lang="cs-CZ" sz="2000" baseline="-25000" dirty="0">
                <a:cs typeface="Arial" panose="020B0604020202020204" pitchFamily="34" charset="0"/>
              </a:rPr>
              <a:t>154</a:t>
            </a:r>
            <a:r>
              <a:rPr lang="cs-CZ" sz="2000" dirty="0">
                <a:cs typeface="Arial" panose="020B0604020202020204" pitchFamily="34" charset="0"/>
              </a:rPr>
              <a:t>O</a:t>
            </a:r>
            <a:r>
              <a:rPr lang="cs-CZ" sz="2000" baseline="-25000" dirty="0">
                <a:cs typeface="Arial" panose="020B0604020202020204" pitchFamily="34" charset="0"/>
              </a:rPr>
              <a:t>420</a:t>
            </a:r>
            <a:r>
              <a:rPr lang="cs-CZ" sz="2000" dirty="0">
                <a:cs typeface="Arial" panose="020B0604020202020204" pitchFamily="34" charset="0"/>
              </a:rPr>
              <a:t>(NO)</a:t>
            </a:r>
            <a:r>
              <a:rPr lang="cs-CZ" sz="2000" baseline="-25000" dirty="0">
                <a:cs typeface="Arial" panose="020B0604020202020204" pitchFamily="34" charset="0"/>
              </a:rPr>
              <a:t>14</a:t>
            </a:r>
            <a:r>
              <a:rPr lang="cs-CZ" sz="2000" dirty="0">
                <a:cs typeface="Arial" panose="020B0604020202020204" pitchFamily="34" charset="0"/>
              </a:rPr>
              <a:t>(H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70</a:t>
            </a:r>
            <a:r>
              <a:rPr lang="cs-CZ" sz="2000" dirty="0">
                <a:cs typeface="Arial" panose="020B0604020202020204" pitchFamily="34" charset="0"/>
              </a:rPr>
              <a:t>]. Působením hydroxylaminu a některých solí </a:t>
            </a:r>
            <a:r>
              <a:rPr lang="cs-CZ" sz="2000" dirty="0" err="1">
                <a:cs typeface="Arial" panose="020B0604020202020204" pitchFamily="34" charset="0"/>
              </a:rPr>
              <a:t>vanadylu</a:t>
            </a:r>
            <a:r>
              <a:rPr lang="cs-CZ" sz="2000" dirty="0">
                <a:cs typeface="Arial" panose="020B0604020202020204" pitchFamily="34" charset="0"/>
              </a:rPr>
              <a:t> je možné získat (NH</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6</a:t>
            </a:r>
            <a:r>
              <a:rPr lang="cs-CZ" sz="2000" dirty="0">
                <a:cs typeface="Arial" panose="020B0604020202020204" pitchFamily="34" charset="0"/>
              </a:rPr>
              <a:t>[Mo</a:t>
            </a:r>
            <a:r>
              <a:rPr lang="cs-CZ" sz="2000" baseline="-25000" dirty="0">
                <a:cs typeface="Arial" panose="020B0604020202020204" pitchFamily="34" charset="0"/>
              </a:rPr>
              <a:t>57</a:t>
            </a:r>
            <a:r>
              <a:rPr lang="cs-CZ" sz="2000" dirty="0">
                <a:cs typeface="Arial" panose="020B0604020202020204" pitchFamily="34" charset="0"/>
              </a:rPr>
              <a:t>V</a:t>
            </a:r>
            <a:r>
              <a:rPr lang="cs-CZ" sz="2000" baseline="-25000" dirty="0">
                <a:cs typeface="Arial" panose="020B0604020202020204" pitchFamily="34" charset="0"/>
              </a:rPr>
              <a:t>6</a:t>
            </a:r>
            <a:r>
              <a:rPr lang="cs-CZ" sz="2000" dirty="0">
                <a:cs typeface="Arial" panose="020B0604020202020204" pitchFamily="34" charset="0"/>
              </a:rPr>
              <a:t>O</a:t>
            </a:r>
            <a:r>
              <a:rPr lang="cs-CZ" sz="2000" baseline="-25000" dirty="0">
                <a:cs typeface="Arial" panose="020B0604020202020204" pitchFamily="34" charset="0"/>
              </a:rPr>
              <a:t>183</a:t>
            </a:r>
            <a:r>
              <a:rPr lang="cs-CZ" sz="2000" dirty="0">
                <a:cs typeface="Arial" panose="020B0604020202020204" pitchFamily="34" charset="0"/>
              </a:rPr>
              <a:t>(NO)</a:t>
            </a:r>
            <a:r>
              <a:rPr lang="cs-CZ" sz="2000" baseline="-25000" dirty="0">
                <a:cs typeface="Arial" panose="020B0604020202020204" pitchFamily="34" charset="0"/>
              </a:rPr>
              <a:t>6</a:t>
            </a:r>
            <a:r>
              <a:rPr lang="cs-CZ" sz="2000" dirty="0">
                <a:cs typeface="Arial" panose="020B0604020202020204" pitchFamily="34" charset="0"/>
              </a:rPr>
              <a:t>(H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18</a:t>
            </a:r>
            <a:r>
              <a:rPr lang="cs-CZ" sz="2000" dirty="0">
                <a:cs typeface="Arial" panose="020B0604020202020204" pitchFamily="34" charset="0"/>
              </a:rPr>
              <a:t>].</a:t>
            </a:r>
          </a:p>
          <a:p>
            <a:pPr algn="just"/>
            <a:endParaRPr lang="en-US" sz="1000" dirty="0">
              <a:cs typeface="Arial" panose="020B0604020202020204" pitchFamily="34" charset="0"/>
            </a:endParaRPr>
          </a:p>
          <a:p>
            <a:r>
              <a:rPr lang="cs-CZ" sz="2000" dirty="0">
                <a:cs typeface="Arial" panose="020B0604020202020204" pitchFamily="34" charset="0"/>
              </a:rPr>
              <a:t>V přírodě se molybden nejčastěji vyskytuje v minerálech </a:t>
            </a:r>
            <a:r>
              <a:rPr lang="cs-CZ" sz="2000" b="1" dirty="0">
                <a:cs typeface="Arial" panose="020B0604020202020204" pitchFamily="34" charset="0"/>
              </a:rPr>
              <a:t>molybdenit</a:t>
            </a:r>
            <a:r>
              <a:rPr lang="cs-CZ" sz="2000" dirty="0">
                <a:cs typeface="Arial" panose="020B0604020202020204" pitchFamily="34" charset="0"/>
              </a:rPr>
              <a:t> MoS</a:t>
            </a:r>
            <a:r>
              <a:rPr lang="cs-CZ" sz="2000" baseline="-25000" dirty="0">
                <a:cs typeface="Arial" panose="020B0604020202020204" pitchFamily="34" charset="0"/>
              </a:rPr>
              <a:t>2</a:t>
            </a:r>
            <a:r>
              <a:rPr lang="cs-CZ" sz="2000" dirty="0">
                <a:cs typeface="Arial" panose="020B0604020202020204" pitchFamily="34" charset="0"/>
              </a:rPr>
              <a:t>, </a:t>
            </a:r>
            <a:r>
              <a:rPr lang="cs-CZ" sz="2000" b="1" dirty="0">
                <a:cs typeface="Arial" panose="020B0604020202020204" pitchFamily="34" charset="0"/>
              </a:rPr>
              <a:t>wulfenit</a:t>
            </a:r>
            <a:r>
              <a:rPr lang="cs-CZ" sz="2000" dirty="0">
                <a:cs typeface="Arial" panose="020B0604020202020204" pitchFamily="34" charset="0"/>
              </a:rPr>
              <a:t> PbMoO</a:t>
            </a:r>
            <a:r>
              <a:rPr lang="cs-CZ" sz="2000" baseline="-25000" dirty="0">
                <a:cs typeface="Arial" panose="020B0604020202020204" pitchFamily="34" charset="0"/>
              </a:rPr>
              <a:t>4</a:t>
            </a:r>
            <a:r>
              <a:rPr lang="cs-CZ" sz="2000" dirty="0">
                <a:cs typeface="Arial" panose="020B0604020202020204" pitchFamily="34" charset="0"/>
              </a:rPr>
              <a:t> nebo </a:t>
            </a:r>
            <a:r>
              <a:rPr lang="cs-CZ" sz="2000" b="1" dirty="0" err="1">
                <a:cs typeface="Arial" panose="020B0604020202020204" pitchFamily="34" charset="0"/>
              </a:rPr>
              <a:t>powellit</a:t>
            </a:r>
            <a:r>
              <a:rPr lang="cs-CZ" sz="2000" dirty="0">
                <a:cs typeface="Arial" panose="020B0604020202020204" pitchFamily="34" charset="0"/>
              </a:rPr>
              <a:t> CaMoO</a:t>
            </a:r>
            <a:r>
              <a:rPr lang="cs-CZ" sz="2000" baseline="-25000" dirty="0">
                <a:cs typeface="Arial" panose="020B0604020202020204" pitchFamily="34" charset="0"/>
              </a:rPr>
              <a:t>4</a:t>
            </a:r>
            <a:r>
              <a:rPr lang="cs-CZ" sz="2000" dirty="0">
                <a:cs typeface="Arial" panose="020B0604020202020204" pitchFamily="34" charset="0"/>
              </a:rPr>
              <a:t> .</a:t>
            </a:r>
            <a:endParaRPr lang="cs-CZ" sz="2000" dirty="0"/>
          </a:p>
        </p:txBody>
      </p:sp>
    </p:spTree>
    <p:extLst>
      <p:ext uri="{BB962C8B-B14F-4D97-AF65-F5344CB8AC3E}">
        <p14:creationId xmlns:p14="http://schemas.microsoft.com/office/powerpoint/2010/main" val="2571151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304800"/>
            <a:ext cx="8839200" cy="6247864"/>
          </a:xfrm>
          <a:prstGeom prst="rect">
            <a:avLst/>
          </a:prstGeom>
        </p:spPr>
        <p:txBody>
          <a:bodyPr wrap="square">
            <a:spAutoFit/>
          </a:bodyPr>
          <a:lstStyle/>
          <a:p>
            <a:pPr algn="just"/>
            <a:r>
              <a:rPr lang="cs-CZ" sz="2000" dirty="0">
                <a:cs typeface="Arial" panose="020B0604020202020204" pitchFamily="34" charset="0"/>
              </a:rPr>
              <a:t>Výroba molybdenu se provádí redukcí oxidu molybdenového vodíkem ve fluidní peci. Redukce oxidu molybdenového probíhá postupně v jednotlivých teplotních pásmech pece ve třech krocích při teplotách 400 až 1100°C. Postupný průběh redukce znázorňují rovnice:</a:t>
            </a:r>
          </a:p>
          <a:p>
            <a:pPr algn="ctr"/>
            <a:r>
              <a:rPr lang="cs-CZ" sz="2000" dirty="0">
                <a:cs typeface="Arial" panose="020B0604020202020204" pitchFamily="34" charset="0"/>
              </a:rPr>
              <a:t>2MoO</a:t>
            </a:r>
            <a:r>
              <a:rPr lang="cs-CZ" sz="2000" baseline="-25000" dirty="0">
                <a:cs typeface="Arial" panose="020B0604020202020204" pitchFamily="34" charset="0"/>
              </a:rPr>
              <a:t>3</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 → Mo</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Mo</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 → 2MoO</a:t>
            </a:r>
            <a:r>
              <a:rPr lang="cs-CZ" sz="2000" baseline="-25000" dirty="0">
                <a:cs typeface="Arial" panose="020B0604020202020204" pitchFamily="34" charset="0"/>
              </a:rPr>
              <a:t>2</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MoO</a:t>
            </a:r>
            <a:r>
              <a:rPr lang="cs-CZ" sz="2000" baseline="-25000" dirty="0">
                <a:cs typeface="Arial" panose="020B0604020202020204" pitchFamily="34" charset="0"/>
              </a:rPr>
              <a:t>2</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 → </a:t>
            </a:r>
            <a:r>
              <a:rPr lang="cs-CZ" sz="2000" dirty="0" err="1">
                <a:cs typeface="Arial" panose="020B0604020202020204" pitchFamily="34" charset="0"/>
              </a:rPr>
              <a:t>Mo</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Produktem redukce je práškový molybden, který se slinováním při teplotě 2400°C převádí do kovové podoby. Oxid molybdenový potřebný k redukci se připravuje oxidačním pražením molybdenitu při teplotě okolo 700°C:</a:t>
            </a:r>
          </a:p>
          <a:p>
            <a:pPr algn="ctr"/>
            <a:r>
              <a:rPr lang="cs-CZ" sz="2000" dirty="0">
                <a:cs typeface="Arial" panose="020B0604020202020204" pitchFamily="34" charset="0"/>
              </a:rPr>
              <a:t>2MoS</a:t>
            </a:r>
            <a:r>
              <a:rPr lang="cs-CZ" sz="2000" baseline="-25000" dirty="0">
                <a:cs typeface="Arial" panose="020B0604020202020204" pitchFamily="34" charset="0"/>
              </a:rPr>
              <a:t>2</a:t>
            </a:r>
            <a:r>
              <a:rPr lang="cs-CZ" sz="2000" dirty="0">
                <a:cs typeface="Arial" panose="020B0604020202020204" pitchFamily="34" charset="0"/>
              </a:rPr>
              <a:t> + 7O</a:t>
            </a:r>
            <a:r>
              <a:rPr lang="cs-CZ" sz="2000" baseline="-25000" dirty="0">
                <a:cs typeface="Arial" panose="020B0604020202020204" pitchFamily="34" charset="0"/>
              </a:rPr>
              <a:t>2</a:t>
            </a:r>
            <a:r>
              <a:rPr lang="cs-CZ" sz="2000" dirty="0">
                <a:cs typeface="Arial" panose="020B0604020202020204" pitchFamily="34" charset="0"/>
              </a:rPr>
              <a:t> → 2MoO</a:t>
            </a:r>
            <a:r>
              <a:rPr lang="cs-CZ" sz="2000" baseline="-25000" dirty="0">
                <a:cs typeface="Arial" panose="020B0604020202020204" pitchFamily="34" charset="0"/>
              </a:rPr>
              <a:t>3</a:t>
            </a:r>
            <a:r>
              <a:rPr lang="cs-CZ" sz="2000" dirty="0">
                <a:cs typeface="Arial" panose="020B0604020202020204" pitchFamily="34" charset="0"/>
              </a:rPr>
              <a:t> + 4SO</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Z výpražku se těkavý oxid molybdenový odděluje destilací při teplotě 1000°C, nebo </a:t>
            </a:r>
            <a:r>
              <a:rPr lang="cs-CZ" sz="2000" dirty="0" err="1">
                <a:cs typeface="Arial" panose="020B0604020202020204" pitchFamily="34" charset="0"/>
              </a:rPr>
              <a:t>vylouhovaním</a:t>
            </a:r>
            <a:r>
              <a:rPr lang="cs-CZ" sz="2000" dirty="0">
                <a:cs typeface="Arial" panose="020B0604020202020204" pitchFamily="34" charset="0"/>
              </a:rPr>
              <a:t> ve vodném roztoku amoniaku, v tomto případě nejprve vznikne rozpustný molybdenan amonný, ze kterého hydrolýzou vznikne kyselina molybdenová. Kyselina molybdenová se termickým rozkladem převede na oxid o vysoké čistotě.</a:t>
            </a:r>
          </a:p>
          <a:p>
            <a:pPr algn="just"/>
            <a:r>
              <a:rPr lang="cs-CZ" sz="2000" dirty="0">
                <a:cs typeface="Arial" panose="020B0604020202020204" pitchFamily="34" charset="0"/>
              </a:rPr>
              <a:t>     Dalším způsobem přípravy oxidu molybdenového je alkalické tavení molybdenitu v plamenné peci za přítomnosti uhličitanu sodného. Reakcí vzniká molybdenan sodný, který se rozkládá koncentrovanou kyselinou chlorovodíkovou za vzniku oxidu molybdenového.</a:t>
            </a:r>
          </a:p>
        </p:txBody>
      </p:sp>
    </p:spTree>
    <p:extLst>
      <p:ext uri="{BB962C8B-B14F-4D97-AF65-F5344CB8AC3E}">
        <p14:creationId xmlns:p14="http://schemas.microsoft.com/office/powerpoint/2010/main" val="1954742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6200"/>
            <a:ext cx="8839200" cy="3323987"/>
          </a:xfrm>
          <a:prstGeom prst="rect">
            <a:avLst/>
          </a:prstGeom>
        </p:spPr>
        <p:txBody>
          <a:bodyPr wrap="square">
            <a:spAutoFit/>
          </a:bodyPr>
          <a:lstStyle/>
          <a:p>
            <a:pPr algn="just"/>
            <a:r>
              <a:rPr lang="cs-CZ" sz="2000" dirty="0">
                <a:cs typeface="Arial" panose="020B0604020202020204" pitchFamily="34" charset="0"/>
              </a:rPr>
              <a:t>Pro technické účely se molybden připravuje </a:t>
            </a:r>
            <a:r>
              <a:rPr lang="cs-CZ" sz="2000" dirty="0" err="1">
                <a:cs typeface="Arial" panose="020B0604020202020204" pitchFamily="34" charset="0"/>
              </a:rPr>
              <a:t>aluminotermicky</a:t>
            </a:r>
            <a:r>
              <a:rPr lang="cs-CZ" sz="2000" dirty="0">
                <a:cs typeface="Arial" panose="020B0604020202020204" pitchFamily="34" charset="0"/>
              </a:rPr>
              <a:t> jako slitina se železem - feromolybden. Kompaktní molybden o velmi vysoké čistotě se připravuje elektrolýzou eutektické taveniny </a:t>
            </a:r>
            <a:r>
              <a:rPr lang="cs-CZ" sz="2000" dirty="0" err="1">
                <a:cs typeface="Arial" panose="020B0604020202020204" pitchFamily="34" charset="0"/>
              </a:rPr>
              <a:t>NaCl</a:t>
            </a:r>
            <a:r>
              <a:rPr lang="cs-CZ" sz="2000" dirty="0">
                <a:cs typeface="Arial" panose="020B0604020202020204" pitchFamily="34" charset="0"/>
              </a:rPr>
              <a:t>, </a:t>
            </a:r>
            <a:r>
              <a:rPr lang="cs-CZ" sz="2000" dirty="0" err="1">
                <a:cs typeface="Arial" panose="020B0604020202020204" pitchFamily="34" charset="0"/>
              </a:rPr>
              <a:t>KCl</a:t>
            </a:r>
            <a:r>
              <a:rPr lang="cs-CZ" sz="2000" dirty="0">
                <a:cs typeface="Arial" panose="020B0604020202020204" pitchFamily="34" charset="0"/>
              </a:rPr>
              <a:t> a K</a:t>
            </a:r>
            <a:r>
              <a:rPr lang="cs-CZ" sz="2000" baseline="-25000" dirty="0">
                <a:cs typeface="Arial" panose="020B0604020202020204" pitchFamily="34" charset="0"/>
              </a:rPr>
              <a:t>3</a:t>
            </a:r>
            <a:r>
              <a:rPr lang="cs-CZ" sz="2000" dirty="0">
                <a:cs typeface="Arial" panose="020B0604020202020204" pitchFamily="34" charset="0"/>
              </a:rPr>
              <a:t>MoCl</a:t>
            </a:r>
            <a:r>
              <a:rPr lang="cs-CZ" sz="2000" baseline="-25000" dirty="0">
                <a:cs typeface="Arial" panose="020B0604020202020204" pitchFamily="34" charset="0"/>
              </a:rPr>
              <a:t>6</a:t>
            </a:r>
            <a:r>
              <a:rPr lang="cs-CZ" sz="2000" dirty="0">
                <a:cs typeface="Arial" panose="020B0604020202020204" pitchFamily="34" charset="0"/>
              </a:rPr>
              <a:t>. Elektrolýzou MoO</a:t>
            </a:r>
            <a:r>
              <a:rPr lang="cs-CZ" sz="2000" baseline="-25000" dirty="0">
                <a:cs typeface="Arial" panose="020B0604020202020204" pitchFamily="34" charset="0"/>
              </a:rPr>
              <a:t>3</a:t>
            </a:r>
            <a:r>
              <a:rPr lang="cs-CZ" sz="2000" dirty="0">
                <a:cs typeface="Arial" panose="020B0604020202020204" pitchFamily="34" charset="0"/>
              </a:rPr>
              <a:t> rozpuštěného při teplotě 1000°C v tavenině Na</a:t>
            </a:r>
            <a:r>
              <a:rPr lang="cs-CZ" sz="2000" baseline="-25000" dirty="0">
                <a:cs typeface="Arial" panose="020B0604020202020204" pitchFamily="34" charset="0"/>
              </a:rPr>
              <a:t>4</a:t>
            </a:r>
            <a:r>
              <a:rPr lang="cs-CZ" sz="2000" dirty="0">
                <a:cs typeface="Arial" panose="020B0604020202020204" pitchFamily="34" charset="0"/>
              </a:rPr>
              <a:t>P</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7</a:t>
            </a:r>
            <a:r>
              <a:rPr lang="cs-CZ" sz="2000" dirty="0">
                <a:cs typeface="Arial" panose="020B0604020202020204" pitchFamily="34" charset="0"/>
              </a:rPr>
              <a:t>, Na</a:t>
            </a:r>
            <a:r>
              <a:rPr lang="cs-CZ" sz="2000" baseline="-25000" dirty="0">
                <a:cs typeface="Arial" panose="020B0604020202020204" pitchFamily="34" charset="0"/>
              </a:rPr>
              <a:t>2</a:t>
            </a:r>
            <a:r>
              <a:rPr lang="cs-CZ" sz="2000" dirty="0">
                <a:cs typeface="Arial" panose="020B0604020202020204" pitchFamily="34" charset="0"/>
              </a:rPr>
              <a:t>B</a:t>
            </a:r>
            <a:r>
              <a:rPr lang="cs-CZ" sz="2000" baseline="-25000" dirty="0">
                <a:cs typeface="Arial" panose="020B0604020202020204" pitchFamily="34" charset="0"/>
              </a:rPr>
              <a:t>4</a:t>
            </a:r>
            <a:r>
              <a:rPr lang="cs-CZ" sz="2000" dirty="0">
                <a:cs typeface="Arial" panose="020B0604020202020204" pitchFamily="34" charset="0"/>
              </a:rPr>
              <a:t>O</a:t>
            </a:r>
            <a:r>
              <a:rPr lang="cs-CZ" sz="2000" baseline="-25000" dirty="0">
                <a:cs typeface="Arial" panose="020B0604020202020204" pitchFamily="34" charset="0"/>
              </a:rPr>
              <a:t>7</a:t>
            </a:r>
            <a:r>
              <a:rPr lang="cs-CZ" sz="2000" dirty="0">
                <a:cs typeface="Arial" panose="020B0604020202020204" pitchFamily="34" charset="0"/>
              </a:rPr>
              <a:t> a </a:t>
            </a:r>
            <a:r>
              <a:rPr lang="cs-CZ" sz="2000" dirty="0" err="1">
                <a:cs typeface="Arial" panose="020B0604020202020204" pitchFamily="34" charset="0"/>
              </a:rPr>
              <a:t>NaCl</a:t>
            </a:r>
            <a:r>
              <a:rPr lang="cs-CZ" sz="2000" dirty="0">
                <a:cs typeface="Arial" panose="020B0604020202020204" pitchFamily="34" charset="0"/>
              </a:rPr>
              <a:t> se připravuje čistý práškový molybden. </a:t>
            </a:r>
          </a:p>
          <a:p>
            <a:pPr algn="just"/>
            <a:endParaRPr lang="cs-CZ" sz="1000" dirty="0">
              <a:cs typeface="Arial" panose="020B0604020202020204" pitchFamily="34" charset="0"/>
            </a:endParaRPr>
          </a:p>
          <a:p>
            <a:pPr algn="just"/>
            <a:r>
              <a:rPr lang="cs-CZ" sz="2000" dirty="0">
                <a:cs typeface="Arial" panose="020B0604020202020204" pitchFamily="34" charset="0"/>
              </a:rPr>
              <a:t>Molybden nalézá široké uplatnění zvláště v </a:t>
            </a:r>
            <a:r>
              <a:rPr lang="cs-CZ" sz="2000" b="1" dirty="0">
                <a:cs typeface="Arial" panose="020B0604020202020204" pitchFamily="34" charset="0"/>
              </a:rPr>
              <a:t>metalurgii</a:t>
            </a:r>
            <a:r>
              <a:rPr lang="cs-CZ" sz="2000" dirty="0">
                <a:cs typeface="Arial" panose="020B0604020202020204" pitchFamily="34" charset="0"/>
              </a:rPr>
              <a:t> pro </a:t>
            </a:r>
            <a:r>
              <a:rPr lang="cs-CZ" sz="2000" u="sng" dirty="0">
                <a:cs typeface="Arial" panose="020B0604020202020204" pitchFamily="34" charset="0"/>
              </a:rPr>
              <a:t>výrobu speciálních </a:t>
            </a:r>
            <a:r>
              <a:rPr lang="cs-CZ" sz="2000" dirty="0">
                <a:cs typeface="Arial" panose="020B0604020202020204" pitchFamily="34" charset="0"/>
              </a:rPr>
              <a:t>magnetických, rychlořezných a kyselinovzdorných </a:t>
            </a:r>
            <a:r>
              <a:rPr lang="cs-CZ" sz="2000" u="sng" dirty="0">
                <a:cs typeface="Arial" panose="020B0604020202020204" pitchFamily="34" charset="0"/>
              </a:rPr>
              <a:t>ocelí</a:t>
            </a:r>
            <a:r>
              <a:rPr lang="cs-CZ" sz="2000" dirty="0">
                <a:cs typeface="Arial" panose="020B0604020202020204" pitchFamily="34" charset="0"/>
              </a:rPr>
              <a:t>. </a:t>
            </a:r>
            <a:r>
              <a:rPr lang="cs-CZ" sz="2000" dirty="0" err="1">
                <a:cs typeface="Arial" panose="020B0604020202020204" pitchFamily="34" charset="0"/>
              </a:rPr>
              <a:t>Vysokopevné</a:t>
            </a:r>
            <a:r>
              <a:rPr lang="cs-CZ" sz="2000" dirty="0">
                <a:cs typeface="Arial" panose="020B0604020202020204" pitchFamily="34" charset="0"/>
              </a:rPr>
              <a:t> ocele s přísadou molybdenu se využívají zejména ve zbrojním průmyslu. Molybdenové dráty se používají v žárovkách jako nosiče žhavících vláken a pro výrobu topných odporů do elektrických pecí.</a:t>
            </a:r>
          </a:p>
        </p:txBody>
      </p:sp>
      <p:pic>
        <p:nvPicPr>
          <p:cNvPr id="3074" name="Picture 2" descr="12027-67-7 | Ammonium Molybdate | Ammonium molybdate(VI ...">
            <a:extLst>
              <a:ext uri="{FF2B5EF4-FFF2-40B4-BE49-F238E27FC236}">
                <a16:creationId xmlns:a16="http://schemas.microsoft.com/office/drawing/2014/main" id="{AFCB681B-7968-4665-AD4A-6A5A4629B5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029200"/>
            <a:ext cx="2819400" cy="1609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C666991E-7048-4C41-AFCA-080F13CAC79F}"/>
              </a:ext>
            </a:extLst>
          </p:cNvPr>
          <p:cNvSpPr txBox="1"/>
          <p:nvPr/>
        </p:nvSpPr>
        <p:spPr>
          <a:xfrm>
            <a:off x="156681" y="5257800"/>
            <a:ext cx="5569449" cy="1015663"/>
          </a:xfrm>
          <a:prstGeom prst="rect">
            <a:avLst/>
          </a:prstGeom>
          <a:noFill/>
        </p:spPr>
        <p:txBody>
          <a:bodyPr wrap="square">
            <a:spAutoFit/>
          </a:bodyPr>
          <a:lstStyle/>
          <a:p>
            <a:pPr algn="just"/>
            <a:r>
              <a:rPr lang="cs-CZ" sz="2000" b="1" dirty="0">
                <a:cs typeface="Arial" panose="020B0604020202020204" pitchFamily="34" charset="0"/>
              </a:rPr>
              <a:t>Molybdenan amonný </a:t>
            </a:r>
            <a:r>
              <a:rPr lang="cs-CZ" sz="2000" dirty="0">
                <a:cs typeface="Arial" panose="020B0604020202020204" pitchFamily="34" charset="0"/>
              </a:rPr>
              <a:t>(NH</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MoO</a:t>
            </a:r>
            <a:r>
              <a:rPr lang="cs-CZ" sz="2000" baseline="-25000" dirty="0">
                <a:cs typeface="Arial" panose="020B0604020202020204" pitchFamily="34" charset="0"/>
              </a:rPr>
              <a:t>4</a:t>
            </a:r>
            <a:r>
              <a:rPr lang="cs-CZ" sz="2000" dirty="0">
                <a:cs typeface="Arial" panose="020B0604020202020204" pitchFamily="34" charset="0"/>
              </a:rPr>
              <a:t> je důležité analytické činidlo pro </a:t>
            </a:r>
            <a:r>
              <a:rPr lang="cs-CZ" sz="2000" u="sng" dirty="0">
                <a:cs typeface="Arial" panose="020B0604020202020204" pitchFamily="34" charset="0"/>
              </a:rPr>
              <a:t>důkaz kyseliny fosforečné</a:t>
            </a:r>
            <a:r>
              <a:rPr lang="en-US" sz="2000" u="sng" dirty="0">
                <a:cs typeface="Arial" panose="020B0604020202020204" pitchFamily="34" charset="0"/>
              </a:rPr>
              <a:t> a </a:t>
            </a:r>
            <a:r>
              <a:rPr lang="en-US" sz="2000" u="sng" dirty="0" err="1">
                <a:cs typeface="Arial" panose="020B0604020202020204" pitchFamily="34" charset="0"/>
              </a:rPr>
              <a:t>fosfore</a:t>
            </a:r>
            <a:r>
              <a:rPr lang="cs-CZ" sz="2000" u="sng" dirty="0" err="1">
                <a:cs typeface="Arial" panose="020B0604020202020204" pitchFamily="34" charset="0"/>
              </a:rPr>
              <a:t>čnanů</a:t>
            </a:r>
            <a:r>
              <a:rPr lang="cs-CZ" sz="2000" u="sng" dirty="0">
                <a:cs typeface="Arial" panose="020B0604020202020204" pitchFamily="34" charset="0"/>
              </a:rPr>
              <a:t> </a:t>
            </a:r>
            <a:r>
              <a:rPr lang="cs-CZ" sz="2000" i="1" u="sng" dirty="0">
                <a:cs typeface="Arial" panose="020B0604020202020204" pitchFamily="34" charset="0"/>
              </a:rPr>
              <a:t>(molybdenová soluce)</a:t>
            </a:r>
            <a:r>
              <a:rPr lang="cs-CZ" sz="2000" dirty="0">
                <a:cs typeface="Arial" panose="020B0604020202020204" pitchFamily="34" charset="0"/>
              </a:rPr>
              <a:t>. </a:t>
            </a:r>
          </a:p>
        </p:txBody>
      </p:sp>
      <p:sp>
        <p:nvSpPr>
          <p:cNvPr id="7" name="TextovéPole 6">
            <a:extLst>
              <a:ext uri="{FF2B5EF4-FFF2-40B4-BE49-F238E27FC236}">
                <a16:creationId xmlns:a16="http://schemas.microsoft.com/office/drawing/2014/main" id="{FBFF193F-C6B8-4D0B-8C1C-A0F7271152A4}"/>
              </a:ext>
            </a:extLst>
          </p:cNvPr>
          <p:cNvSpPr txBox="1"/>
          <p:nvPr/>
        </p:nvSpPr>
        <p:spPr>
          <a:xfrm>
            <a:off x="152399" y="3705902"/>
            <a:ext cx="5569449" cy="1015663"/>
          </a:xfrm>
          <a:prstGeom prst="rect">
            <a:avLst/>
          </a:prstGeom>
          <a:noFill/>
        </p:spPr>
        <p:txBody>
          <a:bodyPr wrap="square">
            <a:spAutoFit/>
          </a:bodyPr>
          <a:lstStyle/>
          <a:p>
            <a:pPr algn="just"/>
            <a:r>
              <a:rPr lang="cs-CZ" sz="2000" b="1" dirty="0">
                <a:cs typeface="Arial" panose="020B0604020202020204" pitchFamily="34" charset="0"/>
              </a:rPr>
              <a:t>Sulfid MoS</a:t>
            </a:r>
            <a:r>
              <a:rPr lang="cs-CZ" sz="2000" b="1" baseline="-25000" dirty="0">
                <a:cs typeface="Arial" panose="020B0604020202020204" pitchFamily="34" charset="0"/>
              </a:rPr>
              <a:t>2</a:t>
            </a:r>
            <a:r>
              <a:rPr lang="cs-CZ" sz="2000" b="1" dirty="0">
                <a:cs typeface="Arial" panose="020B0604020202020204" pitchFamily="34" charset="0"/>
              </a:rPr>
              <a:t> </a:t>
            </a:r>
            <a:r>
              <a:rPr lang="cs-CZ" sz="2000" dirty="0">
                <a:cs typeface="Arial" panose="020B0604020202020204" pitchFamily="34" charset="0"/>
              </a:rPr>
              <a:t>se ve směsi s grafitem nebo syntetickými oleji používá jako průmyslové plastické mazivo a jako katalyzátor při výrobě vodíku. </a:t>
            </a:r>
          </a:p>
        </p:txBody>
      </p:sp>
      <p:pic>
        <p:nvPicPr>
          <p:cNvPr id="3076" name="Picture 4" descr="New Findings Boost Promise of Molybdenum Sulfide for ...">
            <a:extLst>
              <a:ext uri="{FF2B5EF4-FFF2-40B4-BE49-F238E27FC236}">
                <a16:creationId xmlns:a16="http://schemas.microsoft.com/office/drawing/2014/main" id="{623A83DA-C83C-4415-9F50-1A9364DA9F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7875" y="3124200"/>
            <a:ext cx="3200400" cy="180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622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lybdenum(V) chloride - Wikipedia">
            <a:extLst>
              <a:ext uri="{FF2B5EF4-FFF2-40B4-BE49-F238E27FC236}">
                <a16:creationId xmlns:a16="http://schemas.microsoft.com/office/drawing/2014/main" id="{29EC0077-39B7-4B3D-8DC7-B180D49F1B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0607" y="4420816"/>
            <a:ext cx="2460102" cy="1353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63402C5A-3DDB-498D-9F30-F541BC450F99}"/>
              </a:ext>
            </a:extLst>
          </p:cNvPr>
          <p:cNvSpPr txBox="1"/>
          <p:nvPr/>
        </p:nvSpPr>
        <p:spPr>
          <a:xfrm>
            <a:off x="196786" y="2383219"/>
            <a:ext cx="8610600" cy="400110"/>
          </a:xfrm>
          <a:prstGeom prst="rect">
            <a:avLst/>
          </a:prstGeom>
          <a:noFill/>
        </p:spPr>
        <p:txBody>
          <a:bodyPr wrap="square">
            <a:spAutoFit/>
          </a:bodyPr>
          <a:lstStyle/>
          <a:p>
            <a:pPr algn="just"/>
            <a:r>
              <a:rPr lang="cs-CZ" sz="2000" b="1" dirty="0" err="1">
                <a:cs typeface="Arial" panose="020B0604020202020204" pitchFamily="34" charset="0"/>
              </a:rPr>
              <a:t>Disilicid</a:t>
            </a:r>
            <a:r>
              <a:rPr lang="cs-CZ" sz="2000" b="1" dirty="0">
                <a:cs typeface="Arial" panose="020B0604020202020204" pitchFamily="34" charset="0"/>
              </a:rPr>
              <a:t> MoSi</a:t>
            </a:r>
            <a:r>
              <a:rPr lang="cs-CZ" sz="2000" b="1" baseline="-25000" dirty="0">
                <a:cs typeface="Arial" panose="020B0604020202020204" pitchFamily="34" charset="0"/>
              </a:rPr>
              <a:t>2</a:t>
            </a:r>
            <a:r>
              <a:rPr lang="cs-CZ" sz="2000" b="1" dirty="0">
                <a:cs typeface="Arial" panose="020B0604020202020204" pitchFamily="34" charset="0"/>
              </a:rPr>
              <a:t> </a:t>
            </a:r>
            <a:r>
              <a:rPr lang="cs-CZ" sz="2000" dirty="0">
                <a:cs typeface="Arial" panose="020B0604020202020204" pitchFamily="34" charset="0"/>
              </a:rPr>
              <a:t>slouží k výrobě žáruvzdorné keramiky a topných těles.</a:t>
            </a:r>
          </a:p>
        </p:txBody>
      </p:sp>
      <p:sp>
        <p:nvSpPr>
          <p:cNvPr id="8" name="TextovéPole 7">
            <a:extLst>
              <a:ext uri="{FF2B5EF4-FFF2-40B4-BE49-F238E27FC236}">
                <a16:creationId xmlns:a16="http://schemas.microsoft.com/office/drawing/2014/main" id="{AC85C026-4052-4A39-A349-6AC89D5BA478}"/>
              </a:ext>
            </a:extLst>
          </p:cNvPr>
          <p:cNvSpPr txBox="1"/>
          <p:nvPr/>
        </p:nvSpPr>
        <p:spPr>
          <a:xfrm>
            <a:off x="152400" y="5943600"/>
            <a:ext cx="8610600" cy="707886"/>
          </a:xfrm>
          <a:prstGeom prst="rect">
            <a:avLst/>
          </a:prstGeom>
          <a:noFill/>
        </p:spPr>
        <p:txBody>
          <a:bodyPr wrap="square">
            <a:spAutoFit/>
          </a:bodyPr>
          <a:lstStyle/>
          <a:p>
            <a:pPr algn="just"/>
            <a:r>
              <a:rPr lang="cs-CZ" sz="2000" b="1" dirty="0" err="1">
                <a:cs typeface="Arial" panose="020B0604020202020204" pitchFamily="34" charset="0"/>
              </a:rPr>
              <a:t>Hexakarbonyl</a:t>
            </a:r>
            <a:r>
              <a:rPr lang="cs-CZ" sz="2000" b="1" dirty="0">
                <a:cs typeface="Arial" panose="020B0604020202020204" pitchFamily="34" charset="0"/>
              </a:rPr>
              <a:t> molybdenu </a:t>
            </a:r>
            <a:r>
              <a:rPr lang="cs-CZ" sz="2000" dirty="0" err="1">
                <a:cs typeface="Arial" panose="020B0604020202020204" pitchFamily="34" charset="0"/>
              </a:rPr>
              <a:t>Mo</a:t>
            </a:r>
            <a:r>
              <a:rPr lang="cs-CZ" sz="2000" dirty="0">
                <a:cs typeface="Arial" panose="020B0604020202020204" pitchFamily="34" charset="0"/>
              </a:rPr>
              <a:t>(CO)</a:t>
            </a:r>
            <a:r>
              <a:rPr lang="cs-CZ" sz="2000" baseline="-25000" dirty="0">
                <a:cs typeface="Arial" panose="020B0604020202020204" pitchFamily="34" charset="0"/>
              </a:rPr>
              <a:t>6</a:t>
            </a:r>
            <a:r>
              <a:rPr lang="cs-CZ" sz="2000" dirty="0">
                <a:cs typeface="Arial" panose="020B0604020202020204" pitchFamily="34" charset="0"/>
              </a:rPr>
              <a:t> je důležitým činidlem v chemii organokovových sloučenin. </a:t>
            </a:r>
          </a:p>
        </p:txBody>
      </p:sp>
      <p:sp>
        <p:nvSpPr>
          <p:cNvPr id="10" name="TextovéPole 9">
            <a:extLst>
              <a:ext uri="{FF2B5EF4-FFF2-40B4-BE49-F238E27FC236}">
                <a16:creationId xmlns:a16="http://schemas.microsoft.com/office/drawing/2014/main" id="{688164F5-64E3-48FC-8E54-378C36FBB1A1}"/>
              </a:ext>
            </a:extLst>
          </p:cNvPr>
          <p:cNvSpPr txBox="1"/>
          <p:nvPr/>
        </p:nvSpPr>
        <p:spPr>
          <a:xfrm>
            <a:off x="162882" y="4797623"/>
            <a:ext cx="6009318" cy="707886"/>
          </a:xfrm>
          <a:prstGeom prst="rect">
            <a:avLst/>
          </a:prstGeom>
          <a:noFill/>
        </p:spPr>
        <p:txBody>
          <a:bodyPr wrap="square">
            <a:spAutoFit/>
          </a:bodyPr>
          <a:lstStyle/>
          <a:p>
            <a:pPr algn="just"/>
            <a:r>
              <a:rPr lang="cs-CZ" sz="2000" b="1" dirty="0">
                <a:cs typeface="Arial" panose="020B0604020202020204" pitchFamily="34" charset="0"/>
              </a:rPr>
              <a:t>Dimerní chlorid molybdeničitý </a:t>
            </a:r>
            <a:r>
              <a:rPr lang="cs-CZ" sz="2000" dirty="0">
                <a:cs typeface="Arial" panose="020B0604020202020204" pitchFamily="34" charset="0"/>
              </a:rPr>
              <a:t>Mo</a:t>
            </a:r>
            <a:r>
              <a:rPr lang="cs-CZ" sz="2000" baseline="-25000" dirty="0">
                <a:cs typeface="Arial" panose="020B0604020202020204" pitchFamily="34" charset="0"/>
              </a:rPr>
              <a:t>2</a:t>
            </a:r>
            <a:r>
              <a:rPr lang="cs-CZ" sz="2000" dirty="0">
                <a:cs typeface="Arial" panose="020B0604020202020204" pitchFamily="34" charset="0"/>
              </a:rPr>
              <a:t>Cl</a:t>
            </a:r>
            <a:r>
              <a:rPr lang="cs-CZ" sz="2000" baseline="-25000" dirty="0">
                <a:cs typeface="Arial" panose="020B0604020202020204" pitchFamily="34" charset="0"/>
              </a:rPr>
              <a:t>10</a:t>
            </a:r>
            <a:r>
              <a:rPr lang="cs-CZ" sz="2000" dirty="0">
                <a:cs typeface="Arial" panose="020B0604020202020204" pitchFamily="34" charset="0"/>
              </a:rPr>
              <a:t> se používá jako chlorační činidlo v organické chemii.</a:t>
            </a:r>
          </a:p>
        </p:txBody>
      </p:sp>
      <p:pic>
        <p:nvPicPr>
          <p:cNvPr id="2052" name="Picture 4" descr="Molybdenum Oxide (MoO2, MoO3)">
            <a:extLst>
              <a:ext uri="{FF2B5EF4-FFF2-40B4-BE49-F238E27FC236}">
                <a16:creationId xmlns:a16="http://schemas.microsoft.com/office/drawing/2014/main" id="{6EFE2D51-2F34-4CCB-99D5-E32F5941A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227" y="2904404"/>
            <a:ext cx="2161646" cy="1317845"/>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a:extLst>
              <a:ext uri="{FF2B5EF4-FFF2-40B4-BE49-F238E27FC236}">
                <a16:creationId xmlns:a16="http://schemas.microsoft.com/office/drawing/2014/main" id="{A9123119-7D53-4F76-8703-205A78BB0B2A}"/>
              </a:ext>
            </a:extLst>
          </p:cNvPr>
          <p:cNvSpPr txBox="1"/>
          <p:nvPr/>
        </p:nvSpPr>
        <p:spPr>
          <a:xfrm>
            <a:off x="228600" y="3188096"/>
            <a:ext cx="5084852" cy="1015663"/>
          </a:xfrm>
          <a:prstGeom prst="rect">
            <a:avLst/>
          </a:prstGeom>
          <a:noFill/>
        </p:spPr>
        <p:txBody>
          <a:bodyPr wrap="square">
            <a:spAutoFit/>
          </a:bodyPr>
          <a:lstStyle/>
          <a:p>
            <a:pPr algn="just"/>
            <a:r>
              <a:rPr lang="cs-CZ" sz="2000" b="1" dirty="0">
                <a:cs typeface="Arial" panose="020B0604020202020204" pitchFamily="34" charset="0"/>
              </a:rPr>
              <a:t>Oxid molybdenový </a:t>
            </a:r>
            <a:r>
              <a:rPr lang="cs-CZ" sz="2000" dirty="0">
                <a:cs typeface="Arial" panose="020B0604020202020204" pitchFamily="34" charset="0"/>
              </a:rPr>
              <a:t>MoO</a:t>
            </a:r>
            <a:r>
              <a:rPr lang="cs-CZ" sz="2000" baseline="-25000" dirty="0">
                <a:cs typeface="Arial" panose="020B0604020202020204" pitchFamily="34" charset="0"/>
              </a:rPr>
              <a:t>3</a:t>
            </a:r>
            <a:r>
              <a:rPr lang="cs-CZ" sz="2000" dirty="0">
                <a:cs typeface="Arial" panose="020B0604020202020204" pitchFamily="34" charset="0"/>
              </a:rPr>
              <a:t> a </a:t>
            </a:r>
            <a:r>
              <a:rPr lang="cs-CZ" sz="2000" b="1" dirty="0">
                <a:cs typeface="Arial" panose="020B0604020202020204" pitchFamily="34" charset="0"/>
              </a:rPr>
              <a:t>oxid molybdeničitý </a:t>
            </a:r>
            <a:r>
              <a:rPr lang="cs-CZ" sz="2000" dirty="0">
                <a:cs typeface="Arial" panose="020B0604020202020204" pitchFamily="34" charset="0"/>
              </a:rPr>
              <a:t>MoO</a:t>
            </a:r>
            <a:r>
              <a:rPr lang="cs-CZ" sz="2000" baseline="-25000" dirty="0">
                <a:cs typeface="Arial" panose="020B0604020202020204" pitchFamily="34" charset="0"/>
              </a:rPr>
              <a:t>2</a:t>
            </a:r>
            <a:r>
              <a:rPr lang="cs-CZ" sz="2000" dirty="0">
                <a:cs typeface="Arial" panose="020B0604020202020204" pitchFamily="34" charset="0"/>
              </a:rPr>
              <a:t> se používají jako katalyzátory některých organických reakcí. </a:t>
            </a:r>
          </a:p>
        </p:txBody>
      </p:sp>
      <p:pic>
        <p:nvPicPr>
          <p:cNvPr id="1026" name="Picture 2">
            <a:extLst>
              <a:ext uri="{FF2B5EF4-FFF2-40B4-BE49-F238E27FC236}">
                <a16:creationId xmlns:a16="http://schemas.microsoft.com/office/drawing/2014/main" id="{5BE0B6BA-EECD-494C-B9A1-285079C317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1193" y="186221"/>
            <a:ext cx="2024605" cy="20339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5F7D198-4DAE-4CE7-B396-B9DD0367A4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843" y="331592"/>
            <a:ext cx="1715918" cy="17159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D7002A7-C533-4FAB-A7D3-C06C6D5FA9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0223" y="198679"/>
            <a:ext cx="2024605" cy="2056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423C04F6-880C-4212-AAF9-DC524715651B}"/>
              </a:ext>
            </a:extLst>
          </p:cNvPr>
          <p:cNvSpPr txBox="1"/>
          <p:nvPr/>
        </p:nvSpPr>
        <p:spPr>
          <a:xfrm>
            <a:off x="228600" y="163213"/>
            <a:ext cx="3591048" cy="400110"/>
          </a:xfrm>
          <a:prstGeom prst="rect">
            <a:avLst/>
          </a:prstGeom>
          <a:noFill/>
        </p:spPr>
        <p:txBody>
          <a:bodyPr wrap="none" rtlCol="0">
            <a:spAutoFit/>
          </a:bodyPr>
          <a:lstStyle/>
          <a:p>
            <a:r>
              <a:rPr lang="cs-CZ" sz="2000" b="1" dirty="0">
                <a:latin typeface="Arial" panose="020B0604020202020204" pitchFamily="34" charset="0"/>
                <a:cs typeface="Arial" panose="020B0604020202020204" pitchFamily="34" charset="0"/>
              </a:rPr>
              <a:t>Kyselina </a:t>
            </a:r>
            <a:r>
              <a:rPr lang="cs-CZ" sz="2000" b="1" dirty="0" err="1">
                <a:latin typeface="Arial" panose="020B0604020202020204" pitchFamily="34" charset="0"/>
                <a:cs typeface="Arial" panose="020B0604020202020204" pitchFamily="34" charset="0"/>
              </a:rPr>
              <a:t>fosfomolybdenová</a:t>
            </a:r>
            <a:endParaRPr lang="cs-CZ" sz="2000" b="1" dirty="0">
              <a:latin typeface="Arial" panose="020B060402020202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F2C49082-A060-46B7-9EA9-7E7CC5DF868E}"/>
              </a:ext>
            </a:extLst>
          </p:cNvPr>
          <p:cNvSpPr txBox="1"/>
          <p:nvPr/>
        </p:nvSpPr>
        <p:spPr>
          <a:xfrm>
            <a:off x="228600" y="662831"/>
            <a:ext cx="2652243" cy="1015663"/>
          </a:xfrm>
          <a:prstGeom prst="rect">
            <a:avLst/>
          </a:prstGeom>
          <a:noFill/>
        </p:spPr>
        <p:txBody>
          <a:bodyPr wrap="square" rtlCol="0">
            <a:spAutoFit/>
          </a:bodyPr>
          <a:lstStyle/>
          <a:p>
            <a:r>
              <a:rPr lang="cs-CZ" sz="2000" dirty="0">
                <a:cs typeface="Arial" panose="020B0604020202020204" pitchFamily="34" charset="0"/>
              </a:rPr>
              <a:t>Využívá se k fotometrickému stanovení fosforečnanů</a:t>
            </a:r>
          </a:p>
        </p:txBody>
      </p:sp>
    </p:spTree>
    <p:extLst>
      <p:ext uri="{BB962C8B-B14F-4D97-AF65-F5344CB8AC3E}">
        <p14:creationId xmlns:p14="http://schemas.microsoft.com/office/powerpoint/2010/main" val="4219182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6200"/>
            <a:ext cx="8839200" cy="5940088"/>
          </a:xfrm>
          <a:prstGeom prst="rect">
            <a:avLst/>
          </a:prstGeom>
        </p:spPr>
        <p:txBody>
          <a:bodyPr wrap="square">
            <a:spAutoFit/>
          </a:bodyPr>
          <a:lstStyle/>
          <a:p>
            <a:pPr algn="ctr"/>
            <a:r>
              <a:rPr lang="cs-CZ" sz="2800" b="1" dirty="0">
                <a:cs typeface="Arial" panose="020B0604020202020204" pitchFamily="34" charset="0"/>
              </a:rPr>
              <a:t>Wolfram</a:t>
            </a:r>
            <a:r>
              <a:rPr lang="cs-CZ" sz="3200" dirty="0">
                <a:cs typeface="Arial" panose="020B0604020202020204" pitchFamily="34" charset="0"/>
              </a:rPr>
              <a:t> </a:t>
            </a:r>
          </a:p>
          <a:p>
            <a:endParaRPr lang="cs-CZ" sz="800" dirty="0">
              <a:cs typeface="Arial" panose="020B0604020202020204" pitchFamily="34" charset="0"/>
            </a:endParaRPr>
          </a:p>
          <a:p>
            <a:pPr algn="just"/>
            <a:r>
              <a:rPr lang="cs-CZ" sz="2000" dirty="0">
                <a:cs typeface="Arial" panose="020B0604020202020204" pitchFamily="34" charset="0"/>
              </a:rPr>
              <a:t>   = bílý lesklý kov, který se vyznačuje značnou chemickou odolností. Wolfram je po chromu druhý nejtvrdší kov a </a:t>
            </a:r>
            <a:r>
              <a:rPr lang="cs-CZ" sz="2000" u="sng" dirty="0">
                <a:cs typeface="Arial" panose="020B0604020202020204" pitchFamily="34" charset="0"/>
              </a:rPr>
              <a:t>má nejvyšší teplotu tání ze všech kovů</a:t>
            </a:r>
            <a:r>
              <a:rPr lang="cs-CZ" sz="2000" dirty="0">
                <a:cs typeface="Arial" panose="020B0604020202020204" pitchFamily="34" charset="0"/>
              </a:rPr>
              <a:t>.</a:t>
            </a:r>
          </a:p>
          <a:p>
            <a:pPr algn="just"/>
            <a:r>
              <a:rPr lang="cs-CZ" sz="2000" dirty="0">
                <a:cs typeface="Arial" panose="020B0604020202020204" pitchFamily="34" charset="0"/>
              </a:rPr>
              <a:t>   Za laboratorní teploty reaguje pouze s fluorem za vzniku fluoridu wolframového WF</a:t>
            </a:r>
            <a:r>
              <a:rPr lang="cs-CZ" sz="2000" baseline="-25000" dirty="0">
                <a:cs typeface="Arial" panose="020B0604020202020204" pitchFamily="34" charset="0"/>
              </a:rPr>
              <a:t>6</a:t>
            </a:r>
            <a:r>
              <a:rPr lang="cs-CZ" sz="2000" dirty="0">
                <a:cs typeface="Arial" panose="020B0604020202020204" pitchFamily="34" charset="0"/>
              </a:rPr>
              <a:t>:</a:t>
            </a:r>
          </a:p>
          <a:p>
            <a:pPr algn="ctr"/>
            <a:r>
              <a:rPr lang="cs-CZ" sz="2000" dirty="0">
                <a:cs typeface="Arial" panose="020B0604020202020204" pitchFamily="34" charset="0"/>
              </a:rPr>
              <a:t>W + 3F</a:t>
            </a:r>
            <a:r>
              <a:rPr lang="cs-CZ" sz="2000" baseline="-25000" dirty="0">
                <a:cs typeface="Arial" panose="020B0604020202020204" pitchFamily="34" charset="0"/>
              </a:rPr>
              <a:t>2</a:t>
            </a:r>
            <a:r>
              <a:rPr lang="cs-CZ" sz="2000" dirty="0">
                <a:cs typeface="Arial" panose="020B0604020202020204" pitchFamily="34" charset="0"/>
              </a:rPr>
              <a:t> → WF</a:t>
            </a:r>
            <a:r>
              <a:rPr lang="cs-CZ" sz="2000" baseline="-25000" dirty="0">
                <a:cs typeface="Arial" panose="020B0604020202020204" pitchFamily="34" charset="0"/>
              </a:rPr>
              <a:t>6</a:t>
            </a:r>
            <a:endParaRPr lang="cs-CZ" sz="2000" dirty="0">
              <a:cs typeface="Arial" panose="020B0604020202020204" pitchFamily="34" charset="0"/>
            </a:endParaRPr>
          </a:p>
          <a:p>
            <a:pPr algn="just"/>
            <a:r>
              <a:rPr lang="cs-CZ" sz="2000" dirty="0">
                <a:cs typeface="Arial" panose="020B0604020202020204" pitchFamily="34" charset="0"/>
              </a:rPr>
              <a:t>S chlorem reaguje za vzniku chloridu wolframového WCl</a:t>
            </a:r>
            <a:r>
              <a:rPr lang="cs-CZ" sz="2000" baseline="-25000" dirty="0">
                <a:cs typeface="Arial" panose="020B0604020202020204" pitchFamily="34" charset="0"/>
              </a:rPr>
              <a:t>6</a:t>
            </a:r>
            <a:r>
              <a:rPr lang="cs-CZ" sz="2000" dirty="0">
                <a:cs typeface="Arial" panose="020B0604020202020204" pitchFamily="34" charset="0"/>
              </a:rPr>
              <a:t> až za teploty nad 500°C, se sírou a selenem se slučuje až při teplotách nad 800°C. S oxidem uhelnatým reaguje práškový wolfram již při teplotě 200°C za vzniku </a:t>
            </a:r>
            <a:r>
              <a:rPr lang="cs-CZ" sz="2000" dirty="0" err="1">
                <a:cs typeface="Arial" panose="020B0604020202020204" pitchFamily="34" charset="0"/>
              </a:rPr>
              <a:t>hexakarbonylu</a:t>
            </a:r>
            <a:r>
              <a:rPr lang="cs-CZ" sz="2000" dirty="0">
                <a:cs typeface="Arial" panose="020B0604020202020204" pitchFamily="34" charset="0"/>
              </a:rPr>
              <a:t> [W(CO)</a:t>
            </a:r>
            <a:r>
              <a:rPr lang="cs-CZ" sz="2000" baseline="-25000" dirty="0">
                <a:cs typeface="Arial" panose="020B0604020202020204" pitchFamily="34" charset="0"/>
              </a:rPr>
              <a:t>6</a:t>
            </a:r>
            <a:r>
              <a:rPr lang="cs-CZ" sz="2000" dirty="0">
                <a:cs typeface="Arial" panose="020B0604020202020204" pitchFamily="34" charset="0"/>
              </a:rPr>
              <a:t>]. </a:t>
            </a:r>
          </a:p>
          <a:p>
            <a:pPr algn="just"/>
            <a:r>
              <a:rPr lang="cs-CZ" sz="2000" dirty="0">
                <a:cs typeface="Arial" panose="020B0604020202020204" pitchFamily="34" charset="0"/>
              </a:rPr>
              <a:t>   Kompaktní kovový wolfram nereaguje s běžnými kyselinami, s lučavkou královskou a koncentrovanou kyselinou dusičnou reaguje velmi pomalu a pouze na svém povrchu. Nejlepším rozpouštědlem wolframu je horká směs koncentrovaných kyselin dusičné a fluorovodíkové:</a:t>
            </a:r>
          </a:p>
          <a:p>
            <a:pPr algn="ctr"/>
            <a:r>
              <a:rPr lang="cs-CZ" sz="2000" dirty="0">
                <a:cs typeface="Arial" panose="020B0604020202020204" pitchFamily="34" charset="0"/>
              </a:rPr>
              <a:t>W + 4HF + 2HNO</a:t>
            </a:r>
            <a:r>
              <a:rPr lang="cs-CZ" sz="2000" baseline="-25000" dirty="0">
                <a:cs typeface="Arial" panose="020B0604020202020204" pitchFamily="34" charset="0"/>
              </a:rPr>
              <a:t>3</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[WO</a:t>
            </a:r>
            <a:r>
              <a:rPr lang="cs-CZ" sz="2000" baseline="-25000" dirty="0">
                <a:cs typeface="Arial" panose="020B0604020202020204" pitchFamily="34" charset="0"/>
              </a:rPr>
              <a:t>2</a:t>
            </a:r>
            <a:r>
              <a:rPr lang="cs-CZ" sz="2000" dirty="0">
                <a:cs typeface="Arial" panose="020B0604020202020204" pitchFamily="34" charset="0"/>
              </a:rPr>
              <a:t>F</a:t>
            </a:r>
            <a:r>
              <a:rPr lang="cs-CZ" sz="2000" baseline="-25000" dirty="0">
                <a:cs typeface="Arial" panose="020B0604020202020204" pitchFamily="34" charset="0"/>
              </a:rPr>
              <a:t>4</a:t>
            </a:r>
            <a:r>
              <a:rPr lang="cs-CZ" sz="2000" dirty="0">
                <a:cs typeface="Arial" panose="020B0604020202020204" pitchFamily="34" charset="0"/>
              </a:rPr>
              <a:t>] + 2NO + 2H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Velmi ochotně reaguje s alkalickými oxidačními taveninami, např. NaClO</a:t>
            </a:r>
            <a:r>
              <a:rPr lang="cs-CZ" sz="2000" baseline="-25000" dirty="0">
                <a:cs typeface="Arial" panose="020B0604020202020204" pitchFamily="34" charset="0"/>
              </a:rPr>
              <a:t>3</a:t>
            </a:r>
            <a:r>
              <a:rPr lang="cs-CZ" sz="2000" dirty="0">
                <a:cs typeface="Arial" panose="020B0604020202020204" pitchFamily="34" charset="0"/>
              </a:rPr>
              <a:t>, Na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 nebo KNO</a:t>
            </a:r>
            <a:r>
              <a:rPr lang="cs-CZ" sz="2000" baseline="-25000" dirty="0">
                <a:cs typeface="Arial" panose="020B0604020202020204" pitchFamily="34" charset="0"/>
              </a:rPr>
              <a:t>3</a:t>
            </a:r>
            <a:r>
              <a:rPr lang="cs-CZ" sz="2000" dirty="0">
                <a:cs typeface="Arial" panose="020B0604020202020204" pitchFamily="34" charset="0"/>
              </a:rPr>
              <a:t> za vzniku wolframanů:</a:t>
            </a:r>
          </a:p>
          <a:p>
            <a:pPr algn="ctr"/>
            <a:r>
              <a:rPr lang="cs-CZ" sz="2000" dirty="0">
                <a:cs typeface="Arial" panose="020B0604020202020204" pitchFamily="34" charset="0"/>
              </a:rPr>
              <a:t>6W + 6NaClO</a:t>
            </a:r>
            <a:r>
              <a:rPr lang="cs-CZ" sz="2000" baseline="-25000" dirty="0">
                <a:cs typeface="Arial" panose="020B0604020202020204" pitchFamily="34" charset="0"/>
              </a:rPr>
              <a:t>3</a:t>
            </a:r>
            <a:r>
              <a:rPr lang="cs-CZ" sz="2000" dirty="0">
                <a:cs typeface="Arial" panose="020B0604020202020204" pitchFamily="34" charset="0"/>
              </a:rPr>
              <a:t> → 3Na</a:t>
            </a:r>
            <a:r>
              <a:rPr lang="cs-CZ" sz="2000" baseline="-25000" dirty="0">
                <a:cs typeface="Arial" panose="020B0604020202020204" pitchFamily="34" charset="0"/>
              </a:rPr>
              <a:t>2</a:t>
            </a:r>
            <a:r>
              <a:rPr lang="cs-CZ" sz="2000" dirty="0">
                <a:cs typeface="Arial" panose="020B0604020202020204" pitchFamily="34" charset="0"/>
              </a:rPr>
              <a:t>WO</a:t>
            </a:r>
            <a:r>
              <a:rPr lang="cs-CZ" sz="2000" baseline="-25000" dirty="0">
                <a:cs typeface="Arial" panose="020B0604020202020204" pitchFamily="34" charset="0"/>
              </a:rPr>
              <a:t>4</a:t>
            </a:r>
            <a:r>
              <a:rPr lang="cs-CZ" sz="2000" dirty="0">
                <a:cs typeface="Arial" panose="020B0604020202020204" pitchFamily="34" charset="0"/>
              </a:rPr>
              <a:t> + 2WO</a:t>
            </a:r>
            <a:r>
              <a:rPr lang="cs-CZ" sz="2000" baseline="-25000" dirty="0">
                <a:cs typeface="Arial" panose="020B0604020202020204" pitchFamily="34" charset="0"/>
              </a:rPr>
              <a:t>3</a:t>
            </a:r>
            <a:r>
              <a:rPr lang="cs-CZ" sz="2000" dirty="0">
                <a:cs typeface="Arial" panose="020B0604020202020204" pitchFamily="34" charset="0"/>
              </a:rPr>
              <a:t> + WCl</a:t>
            </a:r>
            <a:r>
              <a:rPr lang="cs-CZ" sz="2000" baseline="-25000" dirty="0">
                <a:cs typeface="Arial" panose="020B0604020202020204" pitchFamily="34" charset="0"/>
              </a:rPr>
              <a:t>6</a:t>
            </a:r>
            <a:br>
              <a:rPr lang="cs-CZ" sz="2000" dirty="0">
                <a:cs typeface="Arial" panose="020B0604020202020204" pitchFamily="34" charset="0"/>
              </a:rPr>
            </a:br>
            <a:r>
              <a:rPr lang="cs-CZ" sz="2000" dirty="0">
                <a:cs typeface="Arial" panose="020B0604020202020204" pitchFamily="34" charset="0"/>
              </a:rPr>
              <a:t>W + 2KNO</a:t>
            </a:r>
            <a:r>
              <a:rPr lang="cs-CZ" sz="2000" baseline="-25000" dirty="0">
                <a:cs typeface="Arial" panose="020B0604020202020204" pitchFamily="34" charset="0"/>
              </a:rPr>
              <a:t>3</a:t>
            </a:r>
            <a:r>
              <a:rPr lang="cs-CZ" sz="2000" dirty="0">
                <a:cs typeface="Arial" panose="020B0604020202020204" pitchFamily="34" charset="0"/>
              </a:rPr>
              <a:t> → K</a:t>
            </a:r>
            <a:r>
              <a:rPr lang="cs-CZ" sz="2000" baseline="-25000" dirty="0">
                <a:cs typeface="Arial" panose="020B0604020202020204" pitchFamily="34" charset="0"/>
              </a:rPr>
              <a:t>2</a:t>
            </a:r>
            <a:r>
              <a:rPr lang="cs-CZ" sz="2000" dirty="0">
                <a:cs typeface="Arial" panose="020B0604020202020204" pitchFamily="34" charset="0"/>
              </a:rPr>
              <a:t>WO</a:t>
            </a:r>
            <a:r>
              <a:rPr lang="cs-CZ" sz="2000" baseline="-25000" dirty="0">
                <a:cs typeface="Arial" panose="020B0604020202020204" pitchFamily="34" charset="0"/>
              </a:rPr>
              <a:t>4</a:t>
            </a:r>
            <a:r>
              <a:rPr lang="cs-CZ" sz="2000" dirty="0">
                <a:cs typeface="Arial" panose="020B0604020202020204" pitchFamily="34" charset="0"/>
              </a:rPr>
              <a:t> + 2NO</a:t>
            </a:r>
          </a:p>
        </p:txBody>
      </p:sp>
    </p:spTree>
    <p:extLst>
      <p:ext uri="{BB962C8B-B14F-4D97-AF65-F5344CB8AC3E}">
        <p14:creationId xmlns:p14="http://schemas.microsoft.com/office/powerpoint/2010/main" val="2827262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763000" cy="5940088"/>
          </a:xfrm>
          <a:prstGeom prst="rect">
            <a:avLst/>
          </a:prstGeom>
        </p:spPr>
        <p:txBody>
          <a:bodyPr wrap="square">
            <a:spAutoFit/>
          </a:bodyPr>
          <a:lstStyle/>
          <a:p>
            <a:pPr algn="just"/>
            <a:r>
              <a:rPr lang="cs-CZ" sz="2000" dirty="0">
                <a:cs typeface="Arial" panose="020B0604020202020204" pitchFamily="34" charset="0"/>
              </a:rPr>
              <a:t>S peroxidem vodíku reaguje práškový wolfram již za normální teploty:</a:t>
            </a:r>
          </a:p>
          <a:p>
            <a:pPr algn="ctr"/>
            <a:r>
              <a:rPr lang="cs-CZ" sz="2000" dirty="0">
                <a:cs typeface="Arial" panose="020B0604020202020204" pitchFamily="34" charset="0"/>
              </a:rPr>
              <a:t>W + 2H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 → WO</a:t>
            </a:r>
            <a:r>
              <a:rPr lang="cs-CZ" sz="2000" baseline="-25000" dirty="0">
                <a:cs typeface="Arial" panose="020B0604020202020204" pitchFamily="34" charset="0"/>
              </a:rPr>
              <a:t>2</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WO</a:t>
            </a:r>
            <a:r>
              <a:rPr lang="cs-CZ" sz="2000" baseline="-25000" dirty="0">
                <a:cs typeface="Arial" panose="020B0604020202020204" pitchFamily="34" charset="0"/>
              </a:rPr>
              <a:t>2</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WO</a:t>
            </a:r>
            <a:r>
              <a:rPr lang="cs-CZ" sz="2000" baseline="-25000" dirty="0">
                <a:cs typeface="Arial" panose="020B0604020202020204" pitchFamily="34" charset="0"/>
              </a:rPr>
              <a:t>4</a:t>
            </a:r>
            <a:br>
              <a:rPr lang="cs-CZ" sz="2000" dirty="0">
                <a:cs typeface="Arial" panose="020B0604020202020204" pitchFamily="34" charset="0"/>
              </a:rPr>
            </a:br>
            <a:r>
              <a:rPr lang="cs-CZ" sz="2000" dirty="0">
                <a:cs typeface="Arial" panose="020B0604020202020204" pitchFamily="34" charset="0"/>
              </a:rPr>
              <a:t>3H</a:t>
            </a:r>
            <a:r>
              <a:rPr lang="cs-CZ" sz="2000" baseline="-25000" dirty="0">
                <a:cs typeface="Arial" panose="020B0604020202020204" pitchFamily="34" charset="0"/>
              </a:rPr>
              <a:t>2</a:t>
            </a:r>
            <a:r>
              <a:rPr lang="cs-CZ" sz="2000" dirty="0">
                <a:cs typeface="Arial" panose="020B0604020202020204" pitchFamily="34" charset="0"/>
              </a:rPr>
              <a:t>WO</a:t>
            </a:r>
            <a:r>
              <a:rPr lang="cs-CZ" sz="2000" baseline="-25000" dirty="0">
                <a:cs typeface="Arial" panose="020B0604020202020204" pitchFamily="34" charset="0"/>
              </a:rPr>
              <a:t>4</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W</a:t>
            </a:r>
            <a:r>
              <a:rPr lang="cs-CZ" sz="2000" baseline="-25000" dirty="0">
                <a:cs typeface="Arial" panose="020B0604020202020204" pitchFamily="34" charset="0"/>
              </a:rPr>
              <a:t>3</a:t>
            </a:r>
            <a:r>
              <a:rPr lang="cs-CZ" sz="2000" dirty="0">
                <a:cs typeface="Arial" panose="020B0604020202020204" pitchFamily="34" charset="0"/>
              </a:rPr>
              <a:t>O</a:t>
            </a:r>
            <a:r>
              <a:rPr lang="cs-CZ" sz="2000" baseline="-25000" dirty="0">
                <a:cs typeface="Arial" panose="020B0604020202020204" pitchFamily="34" charset="0"/>
              </a:rPr>
              <a:t>12</a:t>
            </a:r>
            <a:r>
              <a:rPr lang="cs-CZ" sz="2000" dirty="0">
                <a:cs typeface="Arial" panose="020B0604020202020204" pitchFamily="34" charset="0"/>
              </a:rPr>
              <a:t> + 4H</a:t>
            </a:r>
            <a:r>
              <a:rPr lang="cs-CZ" sz="2000" baseline="-25000" dirty="0">
                <a:cs typeface="Arial" panose="020B0604020202020204" pitchFamily="34" charset="0"/>
              </a:rPr>
              <a:t>2</a:t>
            </a:r>
            <a:r>
              <a:rPr lang="cs-CZ" sz="2000" dirty="0">
                <a:cs typeface="Arial" panose="020B0604020202020204" pitchFamily="34" charset="0"/>
              </a:rPr>
              <a:t>O</a:t>
            </a:r>
          </a:p>
          <a:p>
            <a:pPr algn="just"/>
            <a:endParaRPr lang="cs-CZ" sz="2000" dirty="0">
              <a:cs typeface="Arial" panose="020B0604020202020204" pitchFamily="34" charset="0"/>
            </a:endParaRPr>
          </a:p>
          <a:p>
            <a:pPr algn="just"/>
            <a:r>
              <a:rPr lang="cs-CZ" sz="2000" dirty="0">
                <a:cs typeface="Arial" panose="020B0604020202020204" pitchFamily="34" charset="0"/>
              </a:rPr>
              <a:t>   V alkalickém prostředí ochotně probíhá reakce wolframu s </a:t>
            </a:r>
            <a:r>
              <a:rPr lang="cs-CZ" sz="2000" dirty="0" err="1">
                <a:cs typeface="Arial" panose="020B0604020202020204" pitchFamily="34" charset="0"/>
              </a:rPr>
              <a:t>hexakyanoželezitany</a:t>
            </a:r>
            <a:r>
              <a:rPr lang="cs-CZ" sz="2000" dirty="0">
                <a:cs typeface="Arial" panose="020B0604020202020204" pitchFamily="34" charset="0"/>
              </a:rPr>
              <a:t>:</a:t>
            </a:r>
          </a:p>
          <a:p>
            <a:pPr algn="ctr"/>
            <a:r>
              <a:rPr lang="cs-CZ" sz="2000" dirty="0">
                <a:cs typeface="Arial" panose="020B0604020202020204" pitchFamily="34" charset="0"/>
              </a:rPr>
              <a:t>W + 6K</a:t>
            </a:r>
            <a:r>
              <a:rPr lang="cs-CZ" sz="2000" baseline="-25000" dirty="0">
                <a:cs typeface="Arial" panose="020B0604020202020204" pitchFamily="34" charset="0"/>
              </a:rPr>
              <a:t>3</a:t>
            </a:r>
            <a:r>
              <a:rPr lang="cs-CZ" sz="2000" dirty="0">
                <a:cs typeface="Arial" panose="020B0604020202020204" pitchFamily="34" charset="0"/>
              </a:rPr>
              <a:t>[</a:t>
            </a:r>
            <a:r>
              <a:rPr lang="cs-CZ" sz="2000" dirty="0" err="1">
                <a:cs typeface="Arial" panose="020B0604020202020204" pitchFamily="34" charset="0"/>
              </a:rPr>
              <a:t>Fe</a:t>
            </a:r>
            <a:r>
              <a:rPr lang="cs-CZ" sz="2000" dirty="0">
                <a:cs typeface="Arial" panose="020B0604020202020204" pitchFamily="34" charset="0"/>
              </a:rPr>
              <a:t>(CN)</a:t>
            </a:r>
            <a:r>
              <a:rPr lang="cs-CZ" sz="2000" baseline="-25000" dirty="0">
                <a:cs typeface="Arial" panose="020B0604020202020204" pitchFamily="34" charset="0"/>
              </a:rPr>
              <a:t>6</a:t>
            </a:r>
            <a:r>
              <a:rPr lang="cs-CZ" sz="2000" dirty="0">
                <a:cs typeface="Arial" panose="020B0604020202020204" pitchFamily="34" charset="0"/>
              </a:rPr>
              <a:t>] + 8KOH → K</a:t>
            </a:r>
            <a:r>
              <a:rPr lang="cs-CZ" sz="2000" baseline="-25000" dirty="0">
                <a:cs typeface="Arial" panose="020B0604020202020204" pitchFamily="34" charset="0"/>
              </a:rPr>
              <a:t>2</a:t>
            </a:r>
            <a:r>
              <a:rPr lang="cs-CZ" sz="2000" dirty="0">
                <a:cs typeface="Arial" panose="020B0604020202020204" pitchFamily="34" charset="0"/>
              </a:rPr>
              <a:t>WO</a:t>
            </a:r>
            <a:r>
              <a:rPr lang="cs-CZ" sz="2000" baseline="-25000" dirty="0">
                <a:cs typeface="Arial" panose="020B0604020202020204" pitchFamily="34" charset="0"/>
              </a:rPr>
              <a:t>4</a:t>
            </a:r>
            <a:r>
              <a:rPr lang="cs-CZ" sz="2000" dirty="0">
                <a:cs typeface="Arial" panose="020B0604020202020204" pitchFamily="34" charset="0"/>
              </a:rPr>
              <a:t> + K</a:t>
            </a:r>
            <a:r>
              <a:rPr lang="cs-CZ" sz="2000" baseline="-25000" dirty="0">
                <a:cs typeface="Arial" panose="020B0604020202020204" pitchFamily="34" charset="0"/>
              </a:rPr>
              <a:t>4</a:t>
            </a:r>
            <a:r>
              <a:rPr lang="cs-CZ" sz="2000" dirty="0">
                <a:cs typeface="Arial" panose="020B0604020202020204" pitchFamily="34" charset="0"/>
              </a:rPr>
              <a:t>[</a:t>
            </a:r>
            <a:r>
              <a:rPr lang="cs-CZ" sz="2000" dirty="0" err="1">
                <a:cs typeface="Arial" panose="020B0604020202020204" pitchFamily="34" charset="0"/>
              </a:rPr>
              <a:t>Fe</a:t>
            </a:r>
            <a:r>
              <a:rPr lang="cs-CZ" sz="2000" dirty="0">
                <a:cs typeface="Arial" panose="020B0604020202020204" pitchFamily="34" charset="0"/>
              </a:rPr>
              <a:t>(CN)</a:t>
            </a:r>
            <a:r>
              <a:rPr lang="cs-CZ" sz="2000" baseline="-25000" dirty="0">
                <a:cs typeface="Arial" panose="020B0604020202020204" pitchFamily="34" charset="0"/>
              </a:rPr>
              <a:t>6</a:t>
            </a:r>
            <a:r>
              <a:rPr lang="cs-CZ" sz="2000" dirty="0">
                <a:cs typeface="Arial" panose="020B0604020202020204" pitchFamily="34" charset="0"/>
              </a:rPr>
              <a:t>] + 4H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Wolfram je i za normální teploty silně korodován vodným roztokem chloridu železitého nebo amoniaku a amoniakálními roztoky dvoumocné mědi. Při teplotě 600 °C probíhá reakce wolframu s vodní párou:</a:t>
            </a:r>
          </a:p>
          <a:p>
            <a:pPr algn="ctr"/>
            <a:r>
              <a:rPr lang="cs-CZ" sz="2000" dirty="0">
                <a:cs typeface="Arial" panose="020B0604020202020204" pitchFamily="34" charset="0"/>
              </a:rPr>
              <a:t>W + 2H</a:t>
            </a:r>
            <a:r>
              <a:rPr lang="cs-CZ" sz="2000" baseline="-25000" dirty="0">
                <a:cs typeface="Arial" panose="020B0604020202020204" pitchFamily="34" charset="0"/>
              </a:rPr>
              <a:t>2</a:t>
            </a:r>
            <a:r>
              <a:rPr lang="cs-CZ" sz="2000" dirty="0">
                <a:cs typeface="Arial" panose="020B0604020202020204" pitchFamily="34" charset="0"/>
              </a:rPr>
              <a:t>O → WO</a:t>
            </a:r>
            <a:r>
              <a:rPr lang="cs-CZ" sz="2000" baseline="-25000" dirty="0">
                <a:cs typeface="Arial" panose="020B0604020202020204" pitchFamily="34" charset="0"/>
              </a:rPr>
              <a:t>2</a:t>
            </a:r>
            <a:r>
              <a:rPr lang="cs-CZ" sz="2000" dirty="0">
                <a:cs typeface="Arial" panose="020B0604020202020204" pitchFamily="34" charset="0"/>
              </a:rPr>
              <a:t> + 2H</a:t>
            </a:r>
            <a:r>
              <a:rPr lang="cs-CZ" sz="2000" baseline="-25000" dirty="0">
                <a:cs typeface="Arial" panose="020B0604020202020204" pitchFamily="34" charset="0"/>
              </a:rPr>
              <a:t>2</a:t>
            </a:r>
          </a:p>
          <a:p>
            <a:pPr algn="just"/>
            <a:r>
              <a:rPr lang="cs-CZ" sz="2000" dirty="0">
                <a:cs typeface="Arial" panose="020B0604020202020204" pitchFamily="34" charset="0"/>
              </a:rPr>
              <a:t>Při teplotě nad 400 °C se wolfram snadno slučuje se sirovodíkem:</a:t>
            </a:r>
          </a:p>
          <a:p>
            <a:pPr algn="ctr"/>
            <a:r>
              <a:rPr lang="cs-CZ" sz="2000" dirty="0">
                <a:cs typeface="Arial" panose="020B0604020202020204" pitchFamily="34" charset="0"/>
              </a:rPr>
              <a:t>W + 2H</a:t>
            </a:r>
            <a:r>
              <a:rPr lang="cs-CZ" sz="2000" baseline="-25000" dirty="0">
                <a:cs typeface="Arial" panose="020B0604020202020204" pitchFamily="34" charset="0"/>
              </a:rPr>
              <a:t>2</a:t>
            </a:r>
            <a:r>
              <a:rPr lang="cs-CZ" sz="2000" dirty="0">
                <a:cs typeface="Arial" panose="020B0604020202020204" pitchFamily="34" charset="0"/>
              </a:rPr>
              <a:t>S → WS</a:t>
            </a:r>
            <a:r>
              <a:rPr lang="cs-CZ" sz="2000" baseline="-25000" dirty="0">
                <a:cs typeface="Arial" panose="020B0604020202020204" pitchFamily="34" charset="0"/>
              </a:rPr>
              <a:t>2</a:t>
            </a:r>
            <a:r>
              <a:rPr lang="cs-CZ" sz="2000" dirty="0">
                <a:cs typeface="Arial" panose="020B0604020202020204" pitchFamily="34" charset="0"/>
              </a:rPr>
              <a:t> + 2H</a:t>
            </a:r>
            <a:r>
              <a:rPr lang="cs-CZ" sz="2000" baseline="-25000" dirty="0">
                <a:cs typeface="Arial" panose="020B0604020202020204" pitchFamily="34" charset="0"/>
              </a:rPr>
              <a:t>2</a:t>
            </a:r>
            <a:endParaRPr lang="cs-CZ"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Ve sloučeninách vystupuje wolfram nejčastěji v </a:t>
            </a:r>
            <a:r>
              <a:rPr lang="cs-CZ" sz="2000" b="1" dirty="0">
                <a:cs typeface="Arial" panose="020B0604020202020204" pitchFamily="34" charset="0"/>
              </a:rPr>
              <a:t>oxidačním stupni VI </a:t>
            </a:r>
            <a:r>
              <a:rPr lang="cs-CZ" sz="2000" dirty="0">
                <a:cs typeface="Arial" panose="020B0604020202020204" pitchFamily="34" charset="0"/>
              </a:rPr>
              <a:t>obvykle ve formě </a:t>
            </a:r>
            <a:r>
              <a:rPr lang="cs-CZ" sz="2000" b="1" dirty="0">
                <a:cs typeface="Arial" panose="020B0604020202020204" pitchFamily="34" charset="0"/>
              </a:rPr>
              <a:t>wolframanů</a:t>
            </a:r>
            <a:r>
              <a:rPr lang="cs-CZ" sz="2000" dirty="0">
                <a:cs typeface="Arial" panose="020B0604020202020204" pitchFamily="34" charset="0"/>
              </a:rPr>
              <a:t> [WO</a:t>
            </a:r>
            <a:r>
              <a:rPr lang="cs-CZ" sz="2000" baseline="-25000" dirty="0">
                <a:cs typeface="Arial" panose="020B0604020202020204" pitchFamily="34" charset="0"/>
              </a:rPr>
              <a:t>4</a:t>
            </a:r>
            <a:r>
              <a:rPr lang="cs-CZ" sz="2000" dirty="0">
                <a:cs typeface="Arial" panose="020B0604020202020204" pitchFamily="34" charset="0"/>
              </a:rPr>
              <a:t>]</a:t>
            </a:r>
            <a:r>
              <a:rPr lang="cs-CZ" sz="2000" baseline="30000" dirty="0">
                <a:cs typeface="Arial" panose="020B0604020202020204" pitchFamily="34" charset="0"/>
              </a:rPr>
              <a:t>-2</a:t>
            </a:r>
            <a:r>
              <a:rPr lang="cs-CZ" sz="2000" dirty="0">
                <a:cs typeface="Arial" panose="020B0604020202020204" pitchFamily="34" charset="0"/>
              </a:rPr>
              <a:t>, méně často se vyskytuje jako kation W</a:t>
            </a:r>
            <a:r>
              <a:rPr lang="cs-CZ" sz="2000" baseline="30000" dirty="0">
                <a:cs typeface="Arial" panose="020B0604020202020204" pitchFamily="34" charset="0"/>
              </a:rPr>
              <a:t>6+</a:t>
            </a:r>
            <a:r>
              <a:rPr lang="cs-CZ" sz="2000" dirty="0">
                <a:cs typeface="Arial" panose="020B0604020202020204" pitchFamily="34" charset="0"/>
              </a:rPr>
              <a:t>. Sloučenin, ve kterých se vyskytuje šestimocný wolfram ve formě kationu je známo pouze několik, jedná se zejména o fluorid, chlorid, bromid, sulfid a oxid. Kromě běžných oxidů WO</a:t>
            </a:r>
            <a:r>
              <a:rPr lang="cs-CZ" sz="2000" baseline="-25000" dirty="0">
                <a:cs typeface="Arial" panose="020B0604020202020204" pitchFamily="34" charset="0"/>
              </a:rPr>
              <a:t>3</a:t>
            </a:r>
            <a:r>
              <a:rPr lang="cs-CZ" sz="2000" dirty="0">
                <a:cs typeface="Arial" panose="020B0604020202020204" pitchFamily="34" charset="0"/>
              </a:rPr>
              <a:t> a WO</a:t>
            </a:r>
            <a:r>
              <a:rPr lang="cs-CZ" sz="2000" baseline="-25000" dirty="0">
                <a:cs typeface="Arial" panose="020B0604020202020204" pitchFamily="34" charset="0"/>
              </a:rPr>
              <a:t>4</a:t>
            </a:r>
            <a:r>
              <a:rPr lang="cs-CZ" sz="2000" dirty="0">
                <a:cs typeface="Arial" panose="020B0604020202020204" pitchFamily="34" charset="0"/>
              </a:rPr>
              <a:t> vytváří také oxidy poněkud exotických struktur W</a:t>
            </a:r>
            <a:r>
              <a:rPr lang="cs-CZ" sz="2000" baseline="-25000" dirty="0">
                <a:cs typeface="Arial" panose="020B0604020202020204" pitchFamily="34" charset="0"/>
              </a:rPr>
              <a:t>4</a:t>
            </a:r>
            <a:r>
              <a:rPr lang="cs-CZ" sz="2000" dirty="0">
                <a:cs typeface="Arial" panose="020B0604020202020204" pitchFamily="34" charset="0"/>
              </a:rPr>
              <a:t>O</a:t>
            </a:r>
            <a:r>
              <a:rPr lang="cs-CZ" sz="2000" baseline="-25000" dirty="0">
                <a:cs typeface="Arial" panose="020B0604020202020204" pitchFamily="34" charset="0"/>
              </a:rPr>
              <a:t>11</a:t>
            </a:r>
            <a:r>
              <a:rPr lang="cs-CZ" sz="2000" dirty="0">
                <a:cs typeface="Arial" panose="020B0604020202020204" pitchFamily="34" charset="0"/>
              </a:rPr>
              <a:t> nebo W</a:t>
            </a:r>
            <a:r>
              <a:rPr lang="cs-CZ" sz="2000" baseline="-25000" dirty="0">
                <a:cs typeface="Arial" panose="020B0604020202020204" pitchFamily="34" charset="0"/>
              </a:rPr>
              <a:t>10</a:t>
            </a:r>
            <a:r>
              <a:rPr lang="cs-CZ" sz="2000" dirty="0">
                <a:cs typeface="Arial" panose="020B0604020202020204" pitchFamily="34" charset="0"/>
              </a:rPr>
              <a:t>O</a:t>
            </a:r>
            <a:r>
              <a:rPr lang="cs-CZ" sz="2000" baseline="-25000" dirty="0">
                <a:cs typeface="Arial" panose="020B0604020202020204" pitchFamily="34" charset="0"/>
              </a:rPr>
              <a:t>29</a:t>
            </a:r>
            <a:r>
              <a:rPr lang="cs-CZ" sz="2000" dirty="0">
                <a:cs typeface="Arial" panose="020B0604020202020204" pitchFamily="34" charset="0"/>
              </a:rPr>
              <a:t>.</a:t>
            </a:r>
          </a:p>
        </p:txBody>
      </p:sp>
    </p:spTree>
    <p:extLst>
      <p:ext uri="{BB962C8B-B14F-4D97-AF65-F5344CB8AC3E}">
        <p14:creationId xmlns:p14="http://schemas.microsoft.com/office/powerpoint/2010/main" val="1625563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6732" y="203136"/>
            <a:ext cx="8874868" cy="6555641"/>
          </a:xfrm>
          <a:prstGeom prst="rect">
            <a:avLst/>
          </a:prstGeom>
        </p:spPr>
        <p:txBody>
          <a:bodyPr wrap="square">
            <a:spAutoFit/>
          </a:bodyPr>
          <a:lstStyle/>
          <a:p>
            <a:r>
              <a:rPr lang="cs-CZ" sz="2000" dirty="0">
                <a:cs typeface="Arial" panose="020B0604020202020204" pitchFamily="34" charset="0"/>
              </a:rPr>
              <a:t>Wolfram má silný sklon k tvorbě komplexních aniontů (</a:t>
            </a:r>
            <a:r>
              <a:rPr lang="cs-CZ" sz="2000" b="1" dirty="0" err="1">
                <a:cs typeface="Arial" panose="020B0604020202020204" pitchFamily="34" charset="0"/>
              </a:rPr>
              <a:t>parawolframany</a:t>
            </a:r>
            <a:r>
              <a:rPr lang="cs-CZ" sz="2000" dirty="0">
                <a:cs typeface="Arial" panose="020B0604020202020204" pitchFamily="34" charset="0"/>
              </a:rPr>
              <a:t>) se zajímavou strukturou a ještě zajímavějšími názvy. Postupnou kondenzací wolframanů v kyselém prostředí mohou vznikat např.    </a:t>
            </a:r>
          </a:p>
          <a:p>
            <a:r>
              <a:rPr lang="cs-CZ" sz="2000" dirty="0">
                <a:cs typeface="Arial" panose="020B0604020202020204" pitchFamily="34" charset="0"/>
              </a:rPr>
              <a:t>    </a:t>
            </a:r>
            <a:r>
              <a:rPr lang="cs-CZ" sz="2000" dirty="0" err="1">
                <a:cs typeface="Arial" panose="020B0604020202020204" pitchFamily="34" charset="0"/>
              </a:rPr>
              <a:t>henikosaoxohydrogenhexawolframany</a:t>
            </a:r>
            <a:r>
              <a:rPr lang="cs-CZ" sz="2000" dirty="0">
                <a:cs typeface="Arial" panose="020B0604020202020204" pitchFamily="34" charset="0"/>
              </a:rPr>
              <a:t> [HW</a:t>
            </a:r>
            <a:r>
              <a:rPr lang="cs-CZ" sz="2000" baseline="-25000" dirty="0">
                <a:cs typeface="Arial" panose="020B0604020202020204" pitchFamily="34" charset="0"/>
              </a:rPr>
              <a:t>6</a:t>
            </a:r>
            <a:r>
              <a:rPr lang="cs-CZ" sz="2000" dirty="0">
                <a:cs typeface="Arial" panose="020B0604020202020204" pitchFamily="34" charset="0"/>
              </a:rPr>
              <a:t>O</a:t>
            </a:r>
            <a:r>
              <a:rPr lang="cs-CZ" sz="2000" baseline="-25000" dirty="0">
                <a:cs typeface="Arial" panose="020B0604020202020204" pitchFamily="34" charset="0"/>
              </a:rPr>
              <a:t>21</a:t>
            </a:r>
            <a:r>
              <a:rPr lang="cs-CZ" sz="2000" dirty="0">
                <a:cs typeface="Arial" panose="020B0604020202020204" pitchFamily="34" charset="0"/>
              </a:rPr>
              <a:t>]</a:t>
            </a:r>
            <a:r>
              <a:rPr lang="cs-CZ" sz="2000" baseline="30000" dirty="0">
                <a:cs typeface="Arial" panose="020B0604020202020204" pitchFamily="34" charset="0"/>
              </a:rPr>
              <a:t>-5</a:t>
            </a:r>
            <a:r>
              <a:rPr lang="cs-CZ" sz="2000" dirty="0">
                <a:cs typeface="Arial" panose="020B0604020202020204" pitchFamily="34" charset="0"/>
              </a:rPr>
              <a:t>,   </a:t>
            </a:r>
          </a:p>
          <a:p>
            <a:r>
              <a:rPr lang="cs-CZ" sz="2000" dirty="0">
                <a:cs typeface="Arial" panose="020B0604020202020204" pitchFamily="34" charset="0"/>
              </a:rPr>
              <a:t>    </a:t>
            </a:r>
            <a:r>
              <a:rPr lang="cs-CZ" sz="2000" dirty="0" err="1">
                <a:cs typeface="Arial" panose="020B0604020202020204" pitchFamily="34" charset="0"/>
              </a:rPr>
              <a:t>ditetrakontaoxodihydrogendodekawolframany</a:t>
            </a:r>
            <a:r>
              <a:rPr lang="cs-CZ" sz="2000" dirty="0">
                <a:cs typeface="Arial" panose="020B0604020202020204" pitchFamily="34" charset="0"/>
              </a:rPr>
              <a:t> [H</a:t>
            </a:r>
            <a:r>
              <a:rPr lang="cs-CZ" sz="2000" baseline="-25000" dirty="0">
                <a:cs typeface="Arial" panose="020B0604020202020204" pitchFamily="34" charset="0"/>
              </a:rPr>
              <a:t>2</a:t>
            </a:r>
            <a:r>
              <a:rPr lang="cs-CZ" sz="2000" dirty="0">
                <a:cs typeface="Arial" panose="020B0604020202020204" pitchFamily="34" charset="0"/>
              </a:rPr>
              <a:t>W</a:t>
            </a:r>
            <a:r>
              <a:rPr lang="cs-CZ" sz="2000" baseline="-25000" dirty="0">
                <a:cs typeface="Arial" panose="020B0604020202020204" pitchFamily="34" charset="0"/>
              </a:rPr>
              <a:t>12</a:t>
            </a:r>
            <a:r>
              <a:rPr lang="cs-CZ" sz="2000" dirty="0">
                <a:cs typeface="Arial" panose="020B0604020202020204" pitchFamily="34" charset="0"/>
              </a:rPr>
              <a:t>O</a:t>
            </a:r>
            <a:r>
              <a:rPr lang="cs-CZ" sz="2000" baseline="-25000" dirty="0">
                <a:cs typeface="Arial" panose="020B0604020202020204" pitchFamily="34" charset="0"/>
              </a:rPr>
              <a:t>42</a:t>
            </a:r>
            <a:r>
              <a:rPr lang="cs-CZ" sz="2000" dirty="0">
                <a:cs typeface="Arial" panose="020B0604020202020204" pitchFamily="34" charset="0"/>
              </a:rPr>
              <a:t>]</a:t>
            </a:r>
            <a:r>
              <a:rPr lang="cs-CZ" sz="2000" baseline="30000" dirty="0">
                <a:cs typeface="Arial" panose="020B0604020202020204" pitchFamily="34" charset="0"/>
              </a:rPr>
              <a:t>-10</a:t>
            </a:r>
            <a:r>
              <a:rPr lang="cs-CZ" sz="2000" dirty="0">
                <a:cs typeface="Arial" panose="020B0604020202020204" pitchFamily="34" charset="0"/>
              </a:rPr>
              <a:t> nebo   </a:t>
            </a:r>
          </a:p>
          <a:p>
            <a:r>
              <a:rPr lang="cs-CZ" sz="2000" dirty="0">
                <a:cs typeface="Arial" panose="020B0604020202020204" pitchFamily="34" charset="0"/>
              </a:rPr>
              <a:t>     </a:t>
            </a:r>
            <a:r>
              <a:rPr lang="cs-CZ" sz="2000" dirty="0" err="1">
                <a:cs typeface="Arial" panose="020B0604020202020204" pitchFamily="34" charset="0"/>
              </a:rPr>
              <a:t>tetrakontaoxodihydrogendodekawolframany</a:t>
            </a:r>
            <a:r>
              <a:rPr lang="cs-CZ" sz="2000" dirty="0">
                <a:cs typeface="Arial" panose="020B0604020202020204" pitchFamily="34" charset="0"/>
              </a:rPr>
              <a:t> [H</a:t>
            </a:r>
            <a:r>
              <a:rPr lang="cs-CZ" sz="2000" baseline="-25000" dirty="0">
                <a:cs typeface="Arial" panose="020B0604020202020204" pitchFamily="34" charset="0"/>
              </a:rPr>
              <a:t>2</a:t>
            </a:r>
            <a:r>
              <a:rPr lang="cs-CZ" sz="2000" dirty="0">
                <a:cs typeface="Arial" panose="020B0604020202020204" pitchFamily="34" charset="0"/>
              </a:rPr>
              <a:t>W</a:t>
            </a:r>
            <a:r>
              <a:rPr lang="cs-CZ" sz="2000" baseline="-25000" dirty="0">
                <a:cs typeface="Arial" panose="020B0604020202020204" pitchFamily="34" charset="0"/>
              </a:rPr>
              <a:t>12</a:t>
            </a:r>
            <a:r>
              <a:rPr lang="cs-CZ" sz="2000" dirty="0">
                <a:cs typeface="Arial" panose="020B0604020202020204" pitchFamily="34" charset="0"/>
              </a:rPr>
              <a:t>O</a:t>
            </a:r>
            <a:r>
              <a:rPr lang="cs-CZ" sz="2000" baseline="-25000" dirty="0">
                <a:cs typeface="Arial" panose="020B0604020202020204" pitchFamily="34" charset="0"/>
              </a:rPr>
              <a:t>40</a:t>
            </a:r>
            <a:r>
              <a:rPr lang="cs-CZ" sz="2000" dirty="0">
                <a:cs typeface="Arial" panose="020B0604020202020204" pitchFamily="34" charset="0"/>
              </a:rPr>
              <a:t>]</a:t>
            </a:r>
            <a:r>
              <a:rPr lang="cs-CZ" sz="2000" baseline="30000" dirty="0">
                <a:cs typeface="Arial" panose="020B0604020202020204" pitchFamily="34" charset="0"/>
              </a:rPr>
              <a:t>-6</a:t>
            </a:r>
            <a:r>
              <a:rPr lang="cs-CZ" sz="2000" dirty="0">
                <a:cs typeface="Arial" panose="020B0604020202020204" pitchFamily="34" charset="0"/>
              </a:rPr>
              <a:t>. </a:t>
            </a:r>
          </a:p>
          <a:p>
            <a:endParaRPr lang="cs-CZ" sz="800" dirty="0">
              <a:cs typeface="Arial" panose="020B0604020202020204" pitchFamily="34" charset="0"/>
            </a:endParaRPr>
          </a:p>
          <a:p>
            <a:r>
              <a:rPr lang="cs-CZ" sz="2000" b="1" dirty="0" err="1">
                <a:cs typeface="Arial" panose="020B0604020202020204" pitchFamily="34" charset="0"/>
              </a:rPr>
              <a:t>Parawolframan</a:t>
            </a:r>
            <a:r>
              <a:rPr lang="cs-CZ" sz="2000" b="1" dirty="0">
                <a:cs typeface="Arial" panose="020B0604020202020204" pitchFamily="34" charset="0"/>
              </a:rPr>
              <a:t> </a:t>
            </a:r>
            <a:r>
              <a:rPr lang="cs-CZ" sz="2000" b="1" dirty="0" err="1">
                <a:cs typeface="Arial" panose="020B0604020202020204" pitchFamily="34" charset="0"/>
              </a:rPr>
              <a:t>amnonný</a:t>
            </a:r>
            <a:r>
              <a:rPr lang="cs-CZ" sz="2000" b="1" dirty="0">
                <a:cs typeface="Arial" panose="020B0604020202020204" pitchFamily="34" charset="0"/>
              </a:rPr>
              <a:t> </a:t>
            </a:r>
            <a:r>
              <a:rPr lang="cs-CZ" sz="2000" dirty="0">
                <a:cs typeface="Arial" panose="020B0604020202020204" pitchFamily="34" charset="0"/>
              </a:rPr>
              <a:t>(NH4)</a:t>
            </a:r>
            <a:r>
              <a:rPr lang="cs-CZ" sz="2000" baseline="-25000" dirty="0">
                <a:cs typeface="Arial" panose="020B0604020202020204" pitchFamily="34" charset="0"/>
              </a:rPr>
              <a:t>10</a:t>
            </a:r>
            <a:r>
              <a:rPr lang="cs-CZ" sz="2000" dirty="0">
                <a:cs typeface="Arial" panose="020B0604020202020204" pitchFamily="34" charset="0"/>
              </a:rPr>
              <a:t>[H</a:t>
            </a:r>
            <a:r>
              <a:rPr lang="cs-CZ" sz="2000" baseline="-25000" dirty="0">
                <a:cs typeface="Arial" panose="020B0604020202020204" pitchFamily="34" charset="0"/>
              </a:rPr>
              <a:t>2</a:t>
            </a:r>
            <a:r>
              <a:rPr lang="cs-CZ" sz="2000" dirty="0">
                <a:cs typeface="Arial" panose="020B0604020202020204" pitchFamily="34" charset="0"/>
              </a:rPr>
              <a:t>W</a:t>
            </a:r>
            <a:r>
              <a:rPr lang="cs-CZ" sz="2000" baseline="-25000" dirty="0">
                <a:cs typeface="Arial" panose="020B0604020202020204" pitchFamily="34" charset="0"/>
              </a:rPr>
              <a:t>12</a:t>
            </a:r>
            <a:r>
              <a:rPr lang="cs-CZ" sz="2000" dirty="0">
                <a:cs typeface="Arial" panose="020B0604020202020204" pitchFamily="34" charset="0"/>
              </a:rPr>
              <a:t>O</a:t>
            </a:r>
            <a:r>
              <a:rPr lang="cs-CZ" sz="2000" baseline="-25000" dirty="0">
                <a:cs typeface="Arial" panose="020B0604020202020204" pitchFamily="34" charset="0"/>
              </a:rPr>
              <a:t>42</a:t>
            </a:r>
            <a:r>
              <a:rPr lang="cs-CZ" sz="2000" dirty="0">
                <a:cs typeface="Arial" panose="020B0604020202020204" pitchFamily="34" charset="0"/>
              </a:rPr>
              <a:t>]·4H</a:t>
            </a:r>
            <a:r>
              <a:rPr lang="cs-CZ" sz="2000" baseline="-25000" dirty="0">
                <a:cs typeface="Arial" panose="020B0604020202020204" pitchFamily="34" charset="0"/>
              </a:rPr>
              <a:t>2</a:t>
            </a:r>
            <a:r>
              <a:rPr lang="cs-CZ" sz="2000" dirty="0">
                <a:cs typeface="Arial" panose="020B0604020202020204" pitchFamily="34" charset="0"/>
              </a:rPr>
              <a:t>O slouží k přípravě téměř všech dalších sloučenin wolframu.</a:t>
            </a:r>
          </a:p>
          <a:p>
            <a:pPr algn="just"/>
            <a:endParaRPr lang="en-US" sz="2000" dirty="0">
              <a:cs typeface="Arial" panose="020B0604020202020204" pitchFamily="34" charset="0"/>
            </a:endParaRPr>
          </a:p>
          <a:p>
            <a:pPr algn="just"/>
            <a:r>
              <a:rPr lang="cs-CZ" sz="2000" dirty="0">
                <a:cs typeface="Arial" panose="020B0604020202020204" pitchFamily="34" charset="0"/>
              </a:rPr>
              <a:t>Nejdůležitější wolframové rudy jsou </a:t>
            </a:r>
            <a:r>
              <a:rPr lang="cs-CZ" sz="2000" b="1" dirty="0">
                <a:cs typeface="Arial" panose="020B0604020202020204" pitchFamily="34" charset="0"/>
              </a:rPr>
              <a:t>wolframit</a:t>
            </a:r>
            <a:r>
              <a:rPr lang="cs-CZ" sz="2000" dirty="0">
                <a:cs typeface="Arial" panose="020B0604020202020204" pitchFamily="34" charset="0"/>
              </a:rPr>
              <a:t> (</a:t>
            </a:r>
            <a:r>
              <a:rPr lang="cs-CZ" sz="2000" dirty="0" err="1">
                <a:cs typeface="Arial" panose="020B0604020202020204" pitchFamily="34" charset="0"/>
              </a:rPr>
              <a:t>Fe,Mn</a:t>
            </a:r>
            <a:r>
              <a:rPr lang="cs-CZ" sz="2000" dirty="0">
                <a:cs typeface="Arial" panose="020B0604020202020204" pitchFamily="34" charset="0"/>
              </a:rPr>
              <a:t>)WO</a:t>
            </a:r>
            <a:r>
              <a:rPr lang="cs-CZ" sz="2000" baseline="-25000" dirty="0">
                <a:cs typeface="Arial" panose="020B0604020202020204" pitchFamily="34" charset="0"/>
              </a:rPr>
              <a:t>4</a:t>
            </a:r>
            <a:r>
              <a:rPr lang="cs-CZ" sz="2000" dirty="0">
                <a:cs typeface="Arial" panose="020B0604020202020204" pitchFamily="34" charset="0"/>
              </a:rPr>
              <a:t>, </a:t>
            </a:r>
            <a:r>
              <a:rPr lang="cs-CZ" sz="2000" b="1" dirty="0" err="1">
                <a:cs typeface="Arial" panose="020B0604020202020204" pitchFamily="34" charset="0"/>
              </a:rPr>
              <a:t>ferberit</a:t>
            </a:r>
            <a:r>
              <a:rPr lang="cs-CZ" sz="2000" dirty="0">
                <a:cs typeface="Arial" panose="020B0604020202020204" pitchFamily="34" charset="0"/>
              </a:rPr>
              <a:t> FeWO</a:t>
            </a:r>
            <a:r>
              <a:rPr lang="cs-CZ" sz="2000" baseline="-25000" dirty="0">
                <a:cs typeface="Arial" panose="020B0604020202020204" pitchFamily="34" charset="0"/>
              </a:rPr>
              <a:t>4</a:t>
            </a:r>
            <a:r>
              <a:rPr lang="cs-CZ" sz="2000" dirty="0">
                <a:cs typeface="Arial" panose="020B0604020202020204" pitchFamily="34" charset="0"/>
              </a:rPr>
              <a:t>, </a:t>
            </a:r>
            <a:r>
              <a:rPr lang="cs-CZ" sz="2000" b="1" dirty="0" err="1">
                <a:cs typeface="Arial" panose="020B0604020202020204" pitchFamily="34" charset="0"/>
              </a:rPr>
              <a:t>hübnerit</a:t>
            </a:r>
            <a:r>
              <a:rPr lang="cs-CZ" sz="2000" dirty="0">
                <a:cs typeface="Arial" panose="020B0604020202020204" pitchFamily="34" charset="0"/>
              </a:rPr>
              <a:t> MnWO</a:t>
            </a:r>
            <a:r>
              <a:rPr lang="cs-CZ" sz="2000" baseline="-25000" dirty="0">
                <a:cs typeface="Arial" panose="020B0604020202020204" pitchFamily="34" charset="0"/>
              </a:rPr>
              <a:t>4</a:t>
            </a:r>
            <a:r>
              <a:rPr lang="cs-CZ" sz="2000" dirty="0">
                <a:cs typeface="Arial" panose="020B0604020202020204" pitchFamily="34" charset="0"/>
              </a:rPr>
              <a:t>, </a:t>
            </a:r>
            <a:r>
              <a:rPr lang="cs-CZ" sz="2000" b="1" dirty="0">
                <a:cs typeface="Arial" panose="020B0604020202020204" pitchFamily="34" charset="0"/>
              </a:rPr>
              <a:t>scheelit</a:t>
            </a:r>
            <a:r>
              <a:rPr lang="cs-CZ" sz="2000" dirty="0">
                <a:cs typeface="Arial" panose="020B0604020202020204" pitchFamily="34" charset="0"/>
              </a:rPr>
              <a:t> CaWO</a:t>
            </a:r>
            <a:r>
              <a:rPr lang="cs-CZ" sz="2000" baseline="-25000" dirty="0">
                <a:cs typeface="Arial" panose="020B0604020202020204" pitchFamily="34" charset="0"/>
              </a:rPr>
              <a:t>4</a:t>
            </a:r>
            <a:r>
              <a:rPr lang="cs-CZ" sz="2000" dirty="0">
                <a:cs typeface="Arial" panose="020B0604020202020204" pitchFamily="34" charset="0"/>
              </a:rPr>
              <a:t> a </a:t>
            </a:r>
            <a:r>
              <a:rPr lang="cs-CZ" sz="2000" b="1" dirty="0">
                <a:cs typeface="Arial" panose="020B0604020202020204" pitchFamily="34" charset="0"/>
              </a:rPr>
              <a:t>stolzit</a:t>
            </a:r>
            <a:r>
              <a:rPr lang="cs-CZ" sz="2000" dirty="0">
                <a:cs typeface="Arial" panose="020B0604020202020204" pitchFamily="34" charset="0"/>
              </a:rPr>
              <a:t> (</a:t>
            </a:r>
            <a:r>
              <a:rPr lang="cs-CZ" sz="2000" dirty="0" err="1">
                <a:cs typeface="Arial" panose="020B0604020202020204" pitchFamily="34" charset="0"/>
              </a:rPr>
              <a:t>raspit</a:t>
            </a:r>
            <a:r>
              <a:rPr lang="cs-CZ" sz="2000" dirty="0">
                <a:cs typeface="Arial" panose="020B0604020202020204" pitchFamily="34" charset="0"/>
              </a:rPr>
              <a:t>) PbWO</a:t>
            </a:r>
            <a:r>
              <a:rPr lang="cs-CZ" sz="2000" baseline="-25000" dirty="0">
                <a:cs typeface="Arial" panose="020B0604020202020204" pitchFamily="34" charset="0"/>
              </a:rPr>
              <a:t>4</a:t>
            </a:r>
            <a:r>
              <a:rPr lang="cs-CZ" sz="2000" dirty="0">
                <a:cs typeface="Arial" panose="020B0604020202020204" pitchFamily="34" charset="0"/>
              </a:rPr>
              <a:t>.</a:t>
            </a:r>
          </a:p>
          <a:p>
            <a:pPr algn="just"/>
            <a:endParaRPr lang="cs-CZ" sz="2000" dirty="0">
              <a:cs typeface="Arial" panose="020B0604020202020204" pitchFamily="34" charset="0"/>
            </a:endParaRPr>
          </a:p>
          <a:p>
            <a:pPr algn="just"/>
            <a:r>
              <a:rPr lang="cs-CZ" sz="2000" dirty="0">
                <a:cs typeface="Arial" panose="020B0604020202020204" pitchFamily="34" charset="0"/>
              </a:rPr>
              <a:t>Technologie výroby wolframu se skládá ze dvou základních kroků, nejprve probíhá poměrně složitá příprava a rafinace kyseliny wolframové, poté následuje redukce oxidu wolframového na práškový wolfram. Výroba kyseliny wolframové z wolframitu, </a:t>
            </a:r>
            <a:r>
              <a:rPr lang="cs-CZ" sz="2000" dirty="0" err="1">
                <a:cs typeface="Arial" panose="020B0604020202020204" pitchFamily="34" charset="0"/>
              </a:rPr>
              <a:t>hübneritu</a:t>
            </a:r>
            <a:r>
              <a:rPr lang="cs-CZ" sz="2000" dirty="0">
                <a:cs typeface="Arial" panose="020B0604020202020204" pitchFamily="34" charset="0"/>
              </a:rPr>
              <a:t> a příbuzných rud začíná flotací a magnetickou separací. Vzniklý rudný koncentrát se nejprve oxidačně praží, pražením se odstraní hlavní příměsi síry a arsenu. Následuje loužení kyselinou sírovou, při kterém se odstraňují další nečistoty, zejména fosfor. </a:t>
            </a: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139228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324535"/>
          </a:xfrm>
          <a:prstGeom prst="rect">
            <a:avLst/>
          </a:prstGeom>
        </p:spPr>
        <p:txBody>
          <a:bodyPr wrap="square">
            <a:spAutoFit/>
          </a:bodyPr>
          <a:lstStyle/>
          <a:p>
            <a:pPr algn="just"/>
            <a:r>
              <a:rPr lang="cs-CZ" sz="2000" dirty="0">
                <a:cs typeface="Arial" panose="020B0604020202020204" pitchFamily="34" charset="0"/>
              </a:rPr>
              <a:t>Mangan je po železu druhý nejrozšířenější těžký kov. V přírodě se mangan vyskytuje značně rozptýlen, většinou </a:t>
            </a:r>
            <a:r>
              <a:rPr lang="cs-CZ" sz="2000" u="sng" dirty="0">
                <a:cs typeface="Arial" panose="020B0604020202020204" pitchFamily="34" charset="0"/>
              </a:rPr>
              <a:t>doprovází železo</a:t>
            </a:r>
            <a:r>
              <a:rPr lang="cs-CZ" sz="2000" dirty="0">
                <a:cs typeface="Arial" panose="020B0604020202020204" pitchFamily="34" charset="0"/>
              </a:rPr>
              <a:t>. Nejdůležitější manganové rudy jsou </a:t>
            </a:r>
            <a:r>
              <a:rPr lang="cs-CZ" sz="2000" b="1" u="sng" dirty="0">
                <a:cs typeface="Arial" panose="020B0604020202020204" pitchFamily="34" charset="0"/>
              </a:rPr>
              <a:t>pyroluzit</a:t>
            </a:r>
            <a:r>
              <a:rPr lang="cs-CZ" sz="2000" u="sng" dirty="0">
                <a:cs typeface="Arial" panose="020B0604020202020204" pitchFamily="34" charset="0"/>
              </a:rPr>
              <a:t> (burel</a:t>
            </a:r>
            <a:r>
              <a:rPr lang="cs-CZ" sz="2000" dirty="0">
                <a:cs typeface="Arial" panose="020B0604020202020204" pitchFamily="34" charset="0"/>
              </a:rPr>
              <a:t>, </a:t>
            </a:r>
            <a:r>
              <a:rPr lang="cs-CZ" sz="2000" dirty="0" err="1">
                <a:cs typeface="Arial" panose="020B0604020202020204" pitchFamily="34" charset="0"/>
              </a:rPr>
              <a:t>polyanit</a:t>
            </a:r>
            <a:r>
              <a:rPr lang="cs-CZ" sz="2000" dirty="0">
                <a:cs typeface="Arial" panose="020B0604020202020204" pitchFamily="34" charset="0"/>
              </a:rPr>
              <a:t>, </a:t>
            </a:r>
            <a:r>
              <a:rPr lang="cs-CZ" sz="2000" dirty="0" err="1">
                <a:cs typeface="Arial" panose="020B0604020202020204" pitchFamily="34" charset="0"/>
              </a:rPr>
              <a:t>ramsdelit</a:t>
            </a:r>
            <a:r>
              <a:rPr lang="cs-CZ" sz="2000" dirty="0">
                <a:cs typeface="Arial" panose="020B0604020202020204" pitchFamily="34" charset="0"/>
              </a:rPr>
              <a:t>) </a:t>
            </a:r>
            <a:r>
              <a:rPr lang="cs-CZ" sz="2000" u="sng" dirty="0">
                <a:cs typeface="Arial" panose="020B0604020202020204" pitchFamily="34" charset="0"/>
              </a:rPr>
              <a:t>MnO</a:t>
            </a:r>
            <a:r>
              <a:rPr lang="cs-CZ" sz="2000" u="sng" baseline="-25000" dirty="0">
                <a:cs typeface="Arial" panose="020B0604020202020204" pitchFamily="34" charset="0"/>
              </a:rPr>
              <a:t>2</a:t>
            </a:r>
            <a:r>
              <a:rPr lang="cs-CZ" sz="2000" baseline="-25000" dirty="0">
                <a:cs typeface="Arial" panose="020B0604020202020204" pitchFamily="34" charset="0"/>
              </a:rPr>
              <a:t>, </a:t>
            </a:r>
            <a:r>
              <a:rPr lang="cs-CZ" sz="2000" b="1" dirty="0">
                <a:cs typeface="Arial" panose="020B0604020202020204" pitchFamily="34" charset="0"/>
              </a:rPr>
              <a:t>manganit</a:t>
            </a:r>
            <a:r>
              <a:rPr lang="cs-CZ" sz="2000" dirty="0">
                <a:cs typeface="Arial" panose="020B0604020202020204" pitchFamily="34" charset="0"/>
              </a:rPr>
              <a:t> </a:t>
            </a:r>
            <a:r>
              <a:rPr lang="cs-CZ" sz="2000" dirty="0" err="1">
                <a:cs typeface="Arial" panose="020B0604020202020204" pitchFamily="34" charset="0"/>
              </a:rPr>
              <a:t>MnO</a:t>
            </a:r>
            <a:r>
              <a:rPr lang="cs-CZ" sz="2000" dirty="0">
                <a:cs typeface="Arial" panose="020B0604020202020204" pitchFamily="34" charset="0"/>
              </a:rPr>
              <a:t>(OH) nebo </a:t>
            </a:r>
            <a:r>
              <a:rPr lang="cs-CZ" sz="2000" b="1" dirty="0" err="1">
                <a:cs typeface="Arial" panose="020B0604020202020204" pitchFamily="34" charset="0"/>
              </a:rPr>
              <a:t>rhodochrozit</a:t>
            </a:r>
            <a:r>
              <a:rPr lang="cs-CZ" sz="2000" dirty="0">
                <a:cs typeface="Arial" panose="020B0604020202020204" pitchFamily="34" charset="0"/>
              </a:rPr>
              <a:t> (dialogit) MnCO</a:t>
            </a:r>
            <a:r>
              <a:rPr lang="cs-CZ" sz="2000" baseline="-25000" dirty="0">
                <a:cs typeface="Arial" panose="020B0604020202020204" pitchFamily="34" charset="0"/>
              </a:rPr>
              <a:t>3</a:t>
            </a:r>
            <a:r>
              <a:rPr lang="cs-CZ" sz="2000" dirty="0">
                <a:cs typeface="Arial" panose="020B0604020202020204" pitchFamily="34" charset="0"/>
              </a:rPr>
              <a:t>.</a:t>
            </a:r>
          </a:p>
          <a:p>
            <a:pPr algn="just"/>
            <a:endParaRPr lang="cs-CZ" sz="2000" dirty="0">
              <a:cs typeface="Arial" panose="020B0604020202020204" pitchFamily="34" charset="0"/>
            </a:endParaRPr>
          </a:p>
          <a:p>
            <a:pPr algn="just"/>
            <a:r>
              <a:rPr lang="cs-CZ" sz="2000" dirty="0">
                <a:cs typeface="Arial" panose="020B0604020202020204" pitchFamily="34" charset="0"/>
              </a:rPr>
              <a:t>Pro technické účely se mangan nejčastěji vyrábí jako feromangan </a:t>
            </a:r>
            <a:r>
              <a:rPr lang="cs-CZ" sz="2000" b="1" dirty="0">
                <a:cs typeface="Arial" panose="020B0604020202020204" pitchFamily="34" charset="0"/>
              </a:rPr>
              <a:t>přímou redukcí</a:t>
            </a:r>
            <a:r>
              <a:rPr lang="cs-CZ" sz="2000" dirty="0">
                <a:cs typeface="Arial" panose="020B0604020202020204" pitchFamily="34" charset="0"/>
              </a:rPr>
              <a:t> bohatých kyslíkatých rud uhlíkem ve vysoké nebo obloukové peci:</a:t>
            </a:r>
          </a:p>
          <a:p>
            <a:pPr algn="ctr"/>
            <a:r>
              <a:rPr lang="cs-CZ" sz="2000" dirty="0" err="1">
                <a:cs typeface="Arial" panose="020B0604020202020204" pitchFamily="34" charset="0"/>
              </a:rPr>
              <a:t>MnO</a:t>
            </a:r>
            <a:r>
              <a:rPr lang="cs-CZ" sz="2000" dirty="0">
                <a:cs typeface="Arial" panose="020B0604020202020204" pitchFamily="34" charset="0"/>
              </a:rPr>
              <a:t> + C → </a:t>
            </a:r>
            <a:r>
              <a:rPr lang="cs-CZ" sz="2000" dirty="0" err="1">
                <a:cs typeface="Arial" panose="020B0604020202020204" pitchFamily="34" charset="0"/>
              </a:rPr>
              <a:t>Mn</a:t>
            </a:r>
            <a:r>
              <a:rPr lang="cs-CZ" sz="2000" dirty="0">
                <a:cs typeface="Arial" panose="020B0604020202020204" pitchFamily="34" charset="0"/>
              </a:rPr>
              <a:t> + CO</a:t>
            </a:r>
            <a:br>
              <a:rPr lang="cs-CZ" sz="2000" dirty="0">
                <a:cs typeface="Arial" panose="020B0604020202020204" pitchFamily="34" charset="0"/>
              </a:rPr>
            </a:br>
            <a:r>
              <a:rPr lang="cs-CZ" sz="2000" dirty="0">
                <a:cs typeface="Arial" panose="020B0604020202020204" pitchFamily="34" charset="0"/>
              </a:rPr>
              <a:t>MnO</a:t>
            </a:r>
            <a:r>
              <a:rPr lang="cs-CZ" sz="2000" baseline="-25000" dirty="0">
                <a:cs typeface="Arial" panose="020B0604020202020204" pitchFamily="34" charset="0"/>
              </a:rPr>
              <a:t>2</a:t>
            </a:r>
            <a:r>
              <a:rPr lang="cs-CZ" sz="2000" dirty="0">
                <a:cs typeface="Arial" panose="020B0604020202020204" pitchFamily="34" charset="0"/>
              </a:rPr>
              <a:t> + C → </a:t>
            </a:r>
            <a:r>
              <a:rPr lang="cs-CZ" sz="2000" dirty="0" err="1">
                <a:cs typeface="Arial" panose="020B0604020202020204" pitchFamily="34" charset="0"/>
              </a:rPr>
              <a:t>Mn</a:t>
            </a:r>
            <a:r>
              <a:rPr lang="cs-CZ" sz="2000" dirty="0">
                <a:cs typeface="Arial" panose="020B0604020202020204" pitchFamily="34" charset="0"/>
              </a:rPr>
              <a:t> + CO</a:t>
            </a:r>
            <a:r>
              <a:rPr lang="cs-CZ" sz="2000" baseline="-25000" dirty="0">
                <a:cs typeface="Arial" panose="020B0604020202020204" pitchFamily="34" charset="0"/>
              </a:rPr>
              <a:t>2</a:t>
            </a:r>
            <a:endParaRPr lang="cs-CZ" sz="2000" dirty="0">
              <a:cs typeface="Arial" panose="020B0604020202020204" pitchFamily="34" charset="0"/>
            </a:endParaRPr>
          </a:p>
          <a:p>
            <a:pPr algn="just"/>
            <a:endParaRPr lang="en-US" sz="800" dirty="0">
              <a:cs typeface="Arial" panose="020B0604020202020204" pitchFamily="34" charset="0"/>
            </a:endParaRPr>
          </a:p>
          <a:p>
            <a:pPr algn="just"/>
            <a:r>
              <a:rPr lang="cs-CZ" sz="2000" dirty="0">
                <a:cs typeface="Arial" panose="020B0604020202020204" pitchFamily="34" charset="0"/>
              </a:rPr>
              <a:t>Čistý kovový mangan se vyrábí </a:t>
            </a:r>
            <a:r>
              <a:rPr lang="cs-CZ" sz="2000" b="1" dirty="0" err="1">
                <a:cs typeface="Arial" panose="020B0604020202020204" pitchFamily="34" charset="0"/>
              </a:rPr>
              <a:t>aluminotermicky</a:t>
            </a:r>
            <a:r>
              <a:rPr lang="cs-CZ" sz="2000" dirty="0">
                <a:cs typeface="Arial" panose="020B0604020202020204" pitchFamily="34" charset="0"/>
              </a:rPr>
              <a:t> nebo </a:t>
            </a:r>
            <a:r>
              <a:rPr lang="cs-CZ" sz="2000" b="1" dirty="0">
                <a:cs typeface="Arial" panose="020B0604020202020204" pitchFamily="34" charset="0"/>
              </a:rPr>
              <a:t>elektrolýzou</a:t>
            </a:r>
            <a:r>
              <a:rPr lang="cs-CZ" sz="2000" dirty="0">
                <a:cs typeface="Arial" panose="020B0604020202020204" pitchFamily="34" charset="0"/>
              </a:rPr>
              <a:t> okyseleného vodného roztoku síranu manganatého. Pro </a:t>
            </a:r>
            <a:r>
              <a:rPr lang="cs-CZ" sz="2000" dirty="0" err="1">
                <a:cs typeface="Arial" panose="020B0604020202020204" pitchFamily="34" charset="0"/>
              </a:rPr>
              <a:t>aluminotermickou</a:t>
            </a:r>
            <a:r>
              <a:rPr lang="cs-CZ" sz="2000" dirty="0">
                <a:cs typeface="Arial" panose="020B0604020202020204" pitchFamily="34" charset="0"/>
              </a:rPr>
              <a:t> výrobu nelze použít přímo MnO</a:t>
            </a:r>
            <a:r>
              <a:rPr lang="cs-CZ" sz="2000" baseline="-25000" dirty="0">
                <a:cs typeface="Arial" panose="020B0604020202020204" pitchFamily="34" charset="0"/>
              </a:rPr>
              <a:t>2</a:t>
            </a:r>
            <a:r>
              <a:rPr lang="cs-CZ" sz="2000" dirty="0">
                <a:cs typeface="Arial" panose="020B0604020202020204" pitchFamily="34" charset="0"/>
              </a:rPr>
              <a:t>, reakce s hliníkem by probíhala velice prudce a za vývoje velkého množství tepla. Burel se nejprve praží v rotační peci při teplotě 525°C za vzniku Mn</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při teplotě nad 900°C poté vzniká Mn</a:t>
            </a:r>
            <a:r>
              <a:rPr lang="cs-CZ" sz="2000" baseline="-25000" dirty="0">
                <a:cs typeface="Arial" panose="020B0604020202020204" pitchFamily="34" charset="0"/>
              </a:rPr>
              <a:t>3</a:t>
            </a:r>
            <a:r>
              <a:rPr lang="cs-CZ" sz="2000" dirty="0">
                <a:cs typeface="Arial" panose="020B0604020202020204" pitchFamily="34" charset="0"/>
              </a:rPr>
              <a:t>O</a:t>
            </a:r>
            <a:r>
              <a:rPr lang="cs-CZ" sz="2000" baseline="-25000" dirty="0">
                <a:cs typeface="Arial" panose="020B0604020202020204" pitchFamily="34" charset="0"/>
              </a:rPr>
              <a:t>4</a:t>
            </a:r>
            <a:r>
              <a:rPr lang="cs-CZ" sz="2000" dirty="0">
                <a:cs typeface="Arial" panose="020B0604020202020204" pitchFamily="34" charset="0"/>
              </a:rPr>
              <a:t>, který se redukuje:</a:t>
            </a:r>
          </a:p>
          <a:p>
            <a:pPr algn="ctr"/>
            <a:r>
              <a:rPr lang="cs-CZ" sz="2000" dirty="0">
                <a:cs typeface="Arial" panose="020B0604020202020204" pitchFamily="34" charset="0"/>
              </a:rPr>
              <a:t>3</a:t>
            </a:r>
            <a:r>
              <a:rPr lang="en-US" sz="2000" dirty="0">
                <a:cs typeface="Arial" panose="020B0604020202020204" pitchFamily="34" charset="0"/>
              </a:rPr>
              <a:t> </a:t>
            </a:r>
            <a:r>
              <a:rPr lang="cs-CZ" sz="2000" dirty="0" err="1">
                <a:cs typeface="Arial" panose="020B0604020202020204" pitchFamily="34" charset="0"/>
              </a:rPr>
              <a:t>Mn</a:t>
            </a:r>
            <a:r>
              <a:rPr lang="cs-CZ" sz="2000" baseline="-25000" dirty="0" err="1">
                <a:cs typeface="Arial" panose="020B0604020202020204" pitchFamily="34" charset="0"/>
              </a:rPr>
              <a:t>3</a:t>
            </a:r>
            <a:r>
              <a:rPr lang="cs-CZ" sz="2000" dirty="0" err="1">
                <a:cs typeface="Arial" panose="020B0604020202020204" pitchFamily="34" charset="0"/>
              </a:rPr>
              <a:t>O</a:t>
            </a:r>
            <a:r>
              <a:rPr lang="cs-CZ" sz="2000" baseline="-25000" dirty="0" err="1">
                <a:cs typeface="Arial" panose="020B0604020202020204" pitchFamily="34" charset="0"/>
              </a:rPr>
              <a:t>4</a:t>
            </a:r>
            <a:r>
              <a:rPr lang="cs-CZ" sz="2000" dirty="0">
                <a:cs typeface="Arial" panose="020B0604020202020204" pitchFamily="34" charset="0"/>
              </a:rPr>
              <a:t> + 8</a:t>
            </a:r>
            <a:r>
              <a:rPr lang="en-US" sz="2000" dirty="0">
                <a:cs typeface="Arial" panose="020B0604020202020204" pitchFamily="34" charset="0"/>
              </a:rPr>
              <a:t> </a:t>
            </a:r>
            <a:r>
              <a:rPr lang="cs-CZ" sz="2000" dirty="0">
                <a:cs typeface="Arial" panose="020B0604020202020204" pitchFamily="34" charset="0"/>
              </a:rPr>
              <a:t>Al → 9</a:t>
            </a:r>
            <a:r>
              <a:rPr lang="en-US" sz="2000" dirty="0">
                <a:cs typeface="Arial" panose="020B0604020202020204" pitchFamily="34" charset="0"/>
              </a:rPr>
              <a:t> </a:t>
            </a:r>
            <a:r>
              <a:rPr lang="cs-CZ" sz="2000" dirty="0" err="1">
                <a:cs typeface="Arial" panose="020B0604020202020204" pitchFamily="34" charset="0"/>
              </a:rPr>
              <a:t>Mn</a:t>
            </a:r>
            <a:r>
              <a:rPr lang="cs-CZ" sz="2000" dirty="0">
                <a:cs typeface="Arial" panose="020B0604020202020204" pitchFamily="34" charset="0"/>
              </a:rPr>
              <a:t> + 4</a:t>
            </a:r>
            <a:r>
              <a:rPr lang="en-US" sz="2000" dirty="0">
                <a:cs typeface="Arial" panose="020B0604020202020204" pitchFamily="34" charset="0"/>
              </a:rPr>
              <a:t> </a:t>
            </a:r>
            <a:r>
              <a:rPr lang="cs-CZ" sz="2000" dirty="0" err="1">
                <a:cs typeface="Arial" panose="020B0604020202020204" pitchFamily="34" charset="0"/>
              </a:rPr>
              <a:t>Al</a:t>
            </a:r>
            <a:r>
              <a:rPr lang="cs-CZ" sz="2000" baseline="-25000" dirty="0" err="1">
                <a:cs typeface="Arial" panose="020B0604020202020204" pitchFamily="34" charset="0"/>
              </a:rPr>
              <a:t>2</a:t>
            </a:r>
            <a:r>
              <a:rPr lang="cs-CZ" sz="2000" dirty="0" err="1">
                <a:cs typeface="Arial" panose="020B0604020202020204" pitchFamily="34" charset="0"/>
              </a:rPr>
              <a:t>O</a:t>
            </a:r>
            <a:r>
              <a:rPr lang="cs-CZ" sz="2000" baseline="-25000" dirty="0" err="1">
                <a:cs typeface="Arial" panose="020B0604020202020204" pitchFamily="34" charset="0"/>
              </a:rPr>
              <a:t>3</a:t>
            </a:r>
            <a:endParaRPr lang="cs-CZ" sz="2000" dirty="0">
              <a:cs typeface="Arial" panose="020B0604020202020204" pitchFamily="34" charset="0"/>
            </a:endParaRP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4008384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152400"/>
            <a:ext cx="8686800" cy="5324535"/>
          </a:xfrm>
          <a:prstGeom prst="rect">
            <a:avLst/>
          </a:prstGeom>
        </p:spPr>
        <p:txBody>
          <a:bodyPr wrap="square">
            <a:spAutoFit/>
          </a:bodyPr>
          <a:lstStyle/>
          <a:p>
            <a:pPr algn="just"/>
            <a:r>
              <a:rPr lang="cs-CZ" sz="2000" dirty="0">
                <a:cs typeface="Arial" panose="020B0604020202020204" pitchFamily="34" charset="0"/>
              </a:rPr>
              <a:t>Dalším krokem je tavení rudného koncentrátu se sodou nebo hydroxidem sodným v plamenné peci při teplotě 800-900°C. Při alkalickém tavení vzniká rozpustný </a:t>
            </a:r>
            <a:r>
              <a:rPr lang="cs-CZ" sz="2000" b="1" dirty="0">
                <a:cs typeface="Arial" panose="020B0604020202020204" pitchFamily="34" charset="0"/>
              </a:rPr>
              <a:t>wolframan sodný</a:t>
            </a:r>
            <a:r>
              <a:rPr lang="cs-CZ" sz="2000" dirty="0">
                <a:cs typeface="Arial" panose="020B0604020202020204" pitchFamily="34" charset="0"/>
              </a:rPr>
              <a:t>:</a:t>
            </a:r>
          </a:p>
          <a:p>
            <a:pPr algn="ctr"/>
            <a:r>
              <a:rPr lang="cs-CZ" sz="2000" dirty="0">
                <a:cs typeface="Arial" panose="020B0604020202020204" pitchFamily="34" charset="0"/>
              </a:rPr>
              <a:t>(</a:t>
            </a:r>
            <a:r>
              <a:rPr lang="cs-CZ" sz="2000" dirty="0" err="1">
                <a:cs typeface="Arial" panose="020B0604020202020204" pitchFamily="34" charset="0"/>
              </a:rPr>
              <a:t>Fe,Mn</a:t>
            </a:r>
            <a:r>
              <a:rPr lang="cs-CZ" sz="2000" dirty="0">
                <a:cs typeface="Arial" panose="020B0604020202020204" pitchFamily="34" charset="0"/>
              </a:rPr>
              <a:t>)WO</a:t>
            </a:r>
            <a:r>
              <a:rPr lang="cs-CZ" sz="2000" baseline="-25000" dirty="0">
                <a:cs typeface="Arial" panose="020B0604020202020204" pitchFamily="34" charset="0"/>
              </a:rPr>
              <a:t>4</a:t>
            </a:r>
            <a:r>
              <a:rPr lang="cs-CZ" sz="2000" dirty="0">
                <a:cs typeface="Arial" panose="020B0604020202020204" pitchFamily="34" charset="0"/>
              </a:rPr>
              <a:t> + Na</a:t>
            </a:r>
            <a:r>
              <a:rPr lang="cs-CZ" sz="2000" baseline="-25000" dirty="0">
                <a:cs typeface="Arial" panose="020B0604020202020204" pitchFamily="34" charset="0"/>
              </a:rPr>
              <a:t>2</a:t>
            </a:r>
            <a:r>
              <a:rPr lang="cs-CZ" sz="2000" dirty="0">
                <a:cs typeface="Arial" panose="020B0604020202020204" pitchFamily="34" charset="0"/>
              </a:rPr>
              <a:t>CO</a:t>
            </a:r>
            <a:r>
              <a:rPr lang="cs-CZ" sz="2000" baseline="-25000" dirty="0">
                <a:cs typeface="Arial" panose="020B0604020202020204" pitchFamily="34" charset="0"/>
              </a:rPr>
              <a:t>3</a:t>
            </a:r>
            <a:r>
              <a:rPr lang="cs-CZ" sz="2000" dirty="0">
                <a:cs typeface="Arial" panose="020B0604020202020204" pitchFamily="34" charset="0"/>
              </a:rPr>
              <a:t> → Na</a:t>
            </a:r>
            <a:r>
              <a:rPr lang="cs-CZ" sz="2000" baseline="-25000" dirty="0">
                <a:cs typeface="Arial" panose="020B0604020202020204" pitchFamily="34" charset="0"/>
              </a:rPr>
              <a:t>2</a:t>
            </a:r>
            <a:r>
              <a:rPr lang="cs-CZ" sz="2000" dirty="0">
                <a:cs typeface="Arial" panose="020B0604020202020204" pitchFamily="34" charset="0"/>
              </a:rPr>
              <a:t>WO</a:t>
            </a:r>
            <a:r>
              <a:rPr lang="cs-CZ" sz="2000" baseline="-25000" dirty="0">
                <a:cs typeface="Arial" panose="020B0604020202020204" pitchFamily="34" charset="0"/>
              </a:rPr>
              <a:t>4</a:t>
            </a:r>
            <a:r>
              <a:rPr lang="cs-CZ" sz="2000" dirty="0">
                <a:cs typeface="Arial" panose="020B0604020202020204" pitchFamily="34" charset="0"/>
              </a:rPr>
              <a:t> + CO</a:t>
            </a:r>
            <a:r>
              <a:rPr lang="cs-CZ" sz="2000" baseline="-25000" dirty="0">
                <a:cs typeface="Arial" panose="020B0604020202020204" pitchFamily="34" charset="0"/>
              </a:rPr>
              <a:t>2</a:t>
            </a:r>
            <a:r>
              <a:rPr lang="cs-CZ" sz="2000" dirty="0">
                <a:cs typeface="Arial" panose="020B0604020202020204" pitchFamily="34" charset="0"/>
              </a:rPr>
              <a:t> + (</a:t>
            </a:r>
            <a:r>
              <a:rPr lang="cs-CZ" sz="2000" dirty="0" err="1">
                <a:cs typeface="Arial" panose="020B0604020202020204" pitchFamily="34" charset="0"/>
              </a:rPr>
              <a:t>Fe,Mn</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 </a:t>
            </a:r>
          </a:p>
          <a:p>
            <a:pPr algn="just"/>
            <a:r>
              <a:rPr lang="cs-CZ" sz="2000" dirty="0">
                <a:cs typeface="Arial" panose="020B0604020202020204" pitchFamily="34" charset="0"/>
              </a:rPr>
              <a:t>Wolframan sodný se </a:t>
            </a:r>
            <a:r>
              <a:rPr lang="cs-CZ" sz="2000" dirty="0" err="1">
                <a:cs typeface="Arial" panose="020B0604020202020204" pitchFamily="34" charset="0"/>
              </a:rPr>
              <a:t>vylouží</a:t>
            </a:r>
            <a:r>
              <a:rPr lang="cs-CZ" sz="2000" dirty="0">
                <a:cs typeface="Arial" panose="020B0604020202020204" pitchFamily="34" charset="0"/>
              </a:rPr>
              <a:t> vodou a podrobí se působení koncentrované kyseliny chlorovodíkové za vzniku žluté sraženiny kyseliny wolframové:</a:t>
            </a:r>
          </a:p>
          <a:p>
            <a:pPr algn="ctr"/>
            <a:r>
              <a:rPr lang="cs-CZ" sz="2000" dirty="0">
                <a:cs typeface="Arial" panose="020B0604020202020204" pitchFamily="34" charset="0"/>
              </a:rPr>
              <a:t>Na</a:t>
            </a:r>
            <a:r>
              <a:rPr lang="cs-CZ" sz="2000" baseline="-25000" dirty="0">
                <a:cs typeface="Arial" panose="020B0604020202020204" pitchFamily="34" charset="0"/>
              </a:rPr>
              <a:t>2</a:t>
            </a:r>
            <a:r>
              <a:rPr lang="cs-CZ" sz="2000" dirty="0">
                <a:cs typeface="Arial" panose="020B0604020202020204" pitchFamily="34" charset="0"/>
              </a:rPr>
              <a:t>WO</a:t>
            </a:r>
            <a:r>
              <a:rPr lang="cs-CZ" sz="2000" baseline="-25000" dirty="0">
                <a:cs typeface="Arial" panose="020B0604020202020204" pitchFamily="34" charset="0"/>
              </a:rPr>
              <a:t>4</a:t>
            </a:r>
            <a:r>
              <a:rPr lang="cs-CZ" sz="2000" dirty="0">
                <a:cs typeface="Arial" panose="020B0604020202020204" pitchFamily="34" charset="0"/>
              </a:rPr>
              <a:t> + 2HCl → H</a:t>
            </a:r>
            <a:r>
              <a:rPr lang="cs-CZ" sz="2000" baseline="-25000" dirty="0">
                <a:cs typeface="Arial" panose="020B0604020202020204" pitchFamily="34" charset="0"/>
              </a:rPr>
              <a:t>2</a:t>
            </a:r>
            <a:r>
              <a:rPr lang="cs-CZ" sz="2000" dirty="0">
                <a:cs typeface="Arial" panose="020B0604020202020204" pitchFamily="34" charset="0"/>
              </a:rPr>
              <a:t>WO</a:t>
            </a:r>
            <a:r>
              <a:rPr lang="cs-CZ" sz="2000" baseline="-25000" dirty="0">
                <a:cs typeface="Arial" panose="020B0604020202020204" pitchFamily="34" charset="0"/>
              </a:rPr>
              <a:t>4</a:t>
            </a:r>
            <a:r>
              <a:rPr lang="cs-CZ" sz="2000" dirty="0">
                <a:cs typeface="Arial" panose="020B0604020202020204" pitchFamily="34" charset="0"/>
              </a:rPr>
              <a:t> + 2NaCl</a:t>
            </a:r>
          </a:p>
          <a:p>
            <a:pPr algn="just"/>
            <a:r>
              <a:rPr lang="cs-CZ" sz="2000" dirty="0">
                <a:cs typeface="Arial" panose="020B0604020202020204" pitchFamily="34" charset="0"/>
              </a:rPr>
              <a:t>Technologie výroby </a:t>
            </a:r>
            <a:r>
              <a:rPr lang="cs-CZ" sz="2000" b="1" dirty="0">
                <a:cs typeface="Arial" panose="020B0604020202020204" pitchFamily="34" charset="0"/>
              </a:rPr>
              <a:t>kyseliny wolframové</a:t>
            </a:r>
            <a:r>
              <a:rPr lang="cs-CZ" sz="2000" dirty="0">
                <a:cs typeface="Arial" panose="020B0604020202020204" pitchFamily="34" charset="0"/>
              </a:rPr>
              <a:t> ze </a:t>
            </a:r>
            <a:r>
              <a:rPr lang="cs-CZ" sz="2000" dirty="0" err="1">
                <a:cs typeface="Arial" panose="020B0604020202020204" pitchFamily="34" charset="0"/>
              </a:rPr>
              <a:t>sheelitu</a:t>
            </a:r>
            <a:r>
              <a:rPr lang="cs-CZ" sz="2000" dirty="0">
                <a:cs typeface="Arial" panose="020B0604020202020204" pitchFamily="34" charset="0"/>
              </a:rPr>
              <a:t> je podstatně </a:t>
            </a:r>
            <a:r>
              <a:rPr lang="cs-CZ" sz="2000" dirty="0" err="1">
                <a:cs typeface="Arial" panose="020B0604020202020204" pitchFamily="34" charset="0"/>
              </a:rPr>
              <a:t>jednoušší</a:t>
            </a:r>
            <a:r>
              <a:rPr lang="cs-CZ" sz="2000" dirty="0">
                <a:cs typeface="Arial" panose="020B0604020202020204" pitchFamily="34" charset="0"/>
              </a:rPr>
              <a:t>, není nutno používat alkalické tavení, na rudný koncentrát se působí koncentrovanou kyselinou chlorovodíkovou, produktem je přímo kyselina </a:t>
            </a:r>
            <a:r>
              <a:rPr lang="cs-CZ" sz="2000" dirty="0" err="1">
                <a:cs typeface="Arial" panose="020B0604020202020204" pitchFamily="34" charset="0"/>
              </a:rPr>
              <a:t>wolramová</a:t>
            </a:r>
            <a:r>
              <a:rPr lang="cs-CZ" sz="2000" dirty="0">
                <a:cs typeface="Arial" panose="020B0604020202020204" pitchFamily="34" charset="0"/>
              </a:rPr>
              <a:t>:</a:t>
            </a:r>
          </a:p>
          <a:p>
            <a:pPr algn="ctr"/>
            <a:r>
              <a:rPr lang="cs-CZ" sz="2000" dirty="0">
                <a:cs typeface="Arial" panose="020B0604020202020204" pitchFamily="34" charset="0"/>
              </a:rPr>
              <a:t>CaWO</a:t>
            </a:r>
            <a:r>
              <a:rPr lang="cs-CZ" sz="2000" baseline="-25000" dirty="0">
                <a:cs typeface="Arial" panose="020B0604020202020204" pitchFamily="34" charset="0"/>
              </a:rPr>
              <a:t>4</a:t>
            </a:r>
            <a:r>
              <a:rPr lang="cs-CZ" sz="2000" dirty="0">
                <a:cs typeface="Arial" panose="020B0604020202020204" pitchFamily="34" charset="0"/>
              </a:rPr>
              <a:t> + 2HCl → H</a:t>
            </a:r>
            <a:r>
              <a:rPr lang="cs-CZ" sz="2000" baseline="-25000" dirty="0">
                <a:cs typeface="Arial" panose="020B0604020202020204" pitchFamily="34" charset="0"/>
              </a:rPr>
              <a:t>2</a:t>
            </a:r>
            <a:r>
              <a:rPr lang="cs-CZ" sz="2000" dirty="0">
                <a:cs typeface="Arial" panose="020B0604020202020204" pitchFamily="34" charset="0"/>
              </a:rPr>
              <a:t>WO</a:t>
            </a:r>
            <a:r>
              <a:rPr lang="cs-CZ" sz="2000" baseline="-25000" dirty="0">
                <a:cs typeface="Arial" panose="020B0604020202020204" pitchFamily="34" charset="0"/>
              </a:rPr>
              <a:t>4</a:t>
            </a:r>
            <a:r>
              <a:rPr lang="cs-CZ" sz="2000" dirty="0">
                <a:cs typeface="Arial" panose="020B0604020202020204" pitchFamily="34" charset="0"/>
              </a:rPr>
              <a:t> + CaCl</a:t>
            </a:r>
            <a:r>
              <a:rPr lang="cs-CZ" sz="2000" baseline="-25000" dirty="0">
                <a:cs typeface="Arial" panose="020B0604020202020204" pitchFamily="34" charset="0"/>
              </a:rPr>
              <a:t>2</a:t>
            </a:r>
            <a:endParaRPr lang="en-US" sz="2000" baseline="-25000" dirty="0">
              <a:cs typeface="Arial" panose="020B0604020202020204" pitchFamily="34" charset="0"/>
            </a:endParaRPr>
          </a:p>
          <a:p>
            <a:pPr algn="just"/>
            <a:r>
              <a:rPr lang="cs-CZ" sz="2000" dirty="0">
                <a:cs typeface="Arial" panose="020B0604020202020204" pitchFamily="34" charset="0"/>
              </a:rPr>
              <a:t>Vysrážená surová kyselina wolframová</a:t>
            </a:r>
            <a:r>
              <a:rPr lang="cs-CZ" sz="2000" u="sng" dirty="0">
                <a:cs typeface="Arial" panose="020B0604020202020204" pitchFamily="34" charset="0"/>
              </a:rPr>
              <a:t> </a:t>
            </a:r>
            <a:r>
              <a:rPr lang="cs-CZ" sz="2000" dirty="0">
                <a:cs typeface="Arial" panose="020B0604020202020204" pitchFamily="34" charset="0"/>
              </a:rPr>
              <a:t>obsahuje značný podíl železa i dalších nečistot a k získání čistého oxidu wolframového se musí se rafinovat. Obvykle se reakcí s vodným roztokem amoniaku připraví </a:t>
            </a:r>
            <a:r>
              <a:rPr lang="cs-CZ" sz="2000" b="1" dirty="0" err="1">
                <a:cs typeface="Arial" panose="020B0604020202020204" pitchFamily="34" charset="0"/>
              </a:rPr>
              <a:t>parawolframan</a:t>
            </a:r>
            <a:r>
              <a:rPr lang="cs-CZ" sz="2000" b="1" dirty="0">
                <a:cs typeface="Arial" panose="020B0604020202020204" pitchFamily="34" charset="0"/>
              </a:rPr>
              <a:t> amonný </a:t>
            </a:r>
            <a:r>
              <a:rPr lang="cs-CZ" sz="2000" dirty="0">
                <a:cs typeface="Arial" panose="020B0604020202020204" pitchFamily="34" charset="0"/>
              </a:rPr>
              <a:t>(NH</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10</a:t>
            </a:r>
            <a:r>
              <a:rPr lang="cs-CZ" sz="2000" dirty="0">
                <a:cs typeface="Arial" panose="020B0604020202020204" pitchFamily="34" charset="0"/>
              </a:rPr>
              <a:t>[H</a:t>
            </a:r>
            <a:r>
              <a:rPr lang="cs-CZ" sz="2000" baseline="-25000" dirty="0">
                <a:cs typeface="Arial" panose="020B0604020202020204" pitchFamily="34" charset="0"/>
              </a:rPr>
              <a:t>2</a:t>
            </a:r>
            <a:r>
              <a:rPr lang="cs-CZ" sz="2000" dirty="0">
                <a:cs typeface="Arial" panose="020B0604020202020204" pitchFamily="34" charset="0"/>
              </a:rPr>
              <a:t>W</a:t>
            </a:r>
            <a:r>
              <a:rPr lang="cs-CZ" sz="2000" baseline="-25000" dirty="0">
                <a:cs typeface="Arial" panose="020B0604020202020204" pitchFamily="34" charset="0"/>
              </a:rPr>
              <a:t>12</a:t>
            </a:r>
            <a:r>
              <a:rPr lang="cs-CZ" sz="2000" dirty="0">
                <a:cs typeface="Arial" panose="020B0604020202020204" pitchFamily="34" charset="0"/>
              </a:rPr>
              <a:t>O</a:t>
            </a:r>
            <a:r>
              <a:rPr lang="cs-CZ" sz="2000" baseline="-25000" dirty="0">
                <a:cs typeface="Arial" panose="020B0604020202020204" pitchFamily="34" charset="0"/>
              </a:rPr>
              <a:t>42</a:t>
            </a:r>
            <a:r>
              <a:rPr lang="cs-CZ" sz="2000" dirty="0">
                <a:cs typeface="Arial" panose="020B0604020202020204" pitchFamily="34" charset="0"/>
              </a:rPr>
              <a:t>], který se čistí frakční krystalizací. Překrystalizovaný </a:t>
            </a:r>
            <a:r>
              <a:rPr lang="cs-CZ" sz="2000" dirty="0" err="1">
                <a:cs typeface="Arial" panose="020B0604020202020204" pitchFamily="34" charset="0"/>
              </a:rPr>
              <a:t>parawolframan</a:t>
            </a:r>
            <a:r>
              <a:rPr lang="cs-CZ" sz="2000" dirty="0">
                <a:cs typeface="Arial" panose="020B0604020202020204" pitchFamily="34" charset="0"/>
              </a:rPr>
              <a:t> se termickým rozkladem převede na čistý oxid wolframový:</a:t>
            </a:r>
          </a:p>
          <a:p>
            <a:pPr algn="ctr"/>
            <a:r>
              <a:rPr lang="cs-CZ" sz="2000" dirty="0">
                <a:cs typeface="Arial" panose="020B0604020202020204" pitchFamily="34" charset="0"/>
              </a:rPr>
              <a:t>(NH</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10</a:t>
            </a:r>
            <a:r>
              <a:rPr lang="cs-CZ" sz="2000" dirty="0">
                <a:cs typeface="Arial" panose="020B0604020202020204" pitchFamily="34" charset="0"/>
              </a:rPr>
              <a:t>[H</a:t>
            </a:r>
            <a:r>
              <a:rPr lang="cs-CZ" sz="2000" baseline="-25000" dirty="0">
                <a:cs typeface="Arial" panose="020B0604020202020204" pitchFamily="34" charset="0"/>
              </a:rPr>
              <a:t>2</a:t>
            </a:r>
            <a:r>
              <a:rPr lang="cs-CZ" sz="2000" dirty="0">
                <a:cs typeface="Arial" panose="020B0604020202020204" pitchFamily="34" charset="0"/>
              </a:rPr>
              <a:t>W</a:t>
            </a:r>
            <a:r>
              <a:rPr lang="cs-CZ" sz="2000" baseline="-25000" dirty="0">
                <a:cs typeface="Arial" panose="020B0604020202020204" pitchFamily="34" charset="0"/>
              </a:rPr>
              <a:t>12</a:t>
            </a:r>
            <a:r>
              <a:rPr lang="cs-CZ" sz="2000" dirty="0">
                <a:cs typeface="Arial" panose="020B0604020202020204" pitchFamily="34" charset="0"/>
              </a:rPr>
              <a:t>O</a:t>
            </a:r>
            <a:r>
              <a:rPr lang="cs-CZ" sz="2000" baseline="-25000" dirty="0">
                <a:cs typeface="Arial" panose="020B0604020202020204" pitchFamily="34" charset="0"/>
              </a:rPr>
              <a:t>42</a:t>
            </a:r>
            <a:r>
              <a:rPr lang="cs-CZ" sz="2000" dirty="0">
                <a:cs typeface="Arial" panose="020B0604020202020204" pitchFamily="34" charset="0"/>
              </a:rPr>
              <a:t>]·4H</a:t>
            </a:r>
            <a:r>
              <a:rPr lang="cs-CZ" sz="2000" baseline="-25000" dirty="0">
                <a:cs typeface="Arial" panose="020B0604020202020204" pitchFamily="34" charset="0"/>
              </a:rPr>
              <a:t>2</a:t>
            </a:r>
            <a:r>
              <a:rPr lang="cs-CZ" sz="2000" dirty="0">
                <a:cs typeface="Arial" panose="020B0604020202020204" pitchFamily="34" charset="0"/>
              </a:rPr>
              <a:t>O → 12WO</a:t>
            </a:r>
            <a:r>
              <a:rPr lang="cs-CZ" sz="2000" baseline="-25000" dirty="0">
                <a:cs typeface="Arial" panose="020B0604020202020204" pitchFamily="34" charset="0"/>
              </a:rPr>
              <a:t>3</a:t>
            </a:r>
            <a:r>
              <a:rPr lang="cs-CZ" sz="2000" dirty="0">
                <a:cs typeface="Arial" panose="020B0604020202020204" pitchFamily="34" charset="0"/>
              </a:rPr>
              <a:t> + 10NH</a:t>
            </a:r>
            <a:r>
              <a:rPr lang="cs-CZ" sz="2000" baseline="-25000" dirty="0">
                <a:cs typeface="Arial" panose="020B0604020202020204" pitchFamily="34" charset="0"/>
              </a:rPr>
              <a:t>3</a:t>
            </a:r>
            <a:r>
              <a:rPr lang="cs-CZ" sz="2000" dirty="0">
                <a:cs typeface="Arial" panose="020B0604020202020204" pitchFamily="34" charset="0"/>
              </a:rPr>
              <a:t> + 11H</a:t>
            </a:r>
            <a:r>
              <a:rPr lang="cs-CZ" sz="2000" baseline="-25000" dirty="0">
                <a:cs typeface="Arial" panose="020B0604020202020204" pitchFamily="34" charset="0"/>
              </a:rPr>
              <a:t>2</a:t>
            </a:r>
            <a:r>
              <a:rPr lang="cs-CZ" sz="2000" dirty="0">
                <a:cs typeface="Arial" panose="020B0604020202020204" pitchFamily="34" charset="0"/>
              </a:rPr>
              <a:t>O</a:t>
            </a:r>
          </a:p>
        </p:txBody>
      </p:sp>
    </p:spTree>
    <p:extLst>
      <p:ext uri="{BB962C8B-B14F-4D97-AF65-F5344CB8AC3E}">
        <p14:creationId xmlns:p14="http://schemas.microsoft.com/office/powerpoint/2010/main" val="1845661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4708981"/>
          </a:xfrm>
          <a:prstGeom prst="rect">
            <a:avLst/>
          </a:prstGeom>
        </p:spPr>
        <p:txBody>
          <a:bodyPr wrap="square">
            <a:spAutoFit/>
          </a:bodyPr>
          <a:lstStyle/>
          <a:p>
            <a:pPr algn="just"/>
            <a:r>
              <a:rPr lang="cs-CZ" sz="2000" dirty="0">
                <a:cs typeface="Arial" panose="020B0604020202020204" pitchFamily="34" charset="0"/>
              </a:rPr>
              <a:t>Posledním krokem při výrobě wolframu je redukce </a:t>
            </a:r>
            <a:r>
              <a:rPr lang="cs-CZ" sz="2000" dirty="0" err="1">
                <a:cs typeface="Arial" panose="020B0604020202020204" pitchFamily="34" charset="0"/>
              </a:rPr>
              <a:t>wolframičitého</a:t>
            </a:r>
            <a:r>
              <a:rPr lang="cs-CZ" sz="2000" dirty="0">
                <a:cs typeface="Arial" panose="020B0604020202020204" pitchFamily="34" charset="0"/>
              </a:rPr>
              <a:t> oxidu na práškový wolfram. Jako redukční činidlo se používá vodík, uhlík nebo zinek. Redukce oxidu wolframového vodíkem probíhá ve dvou stupních:</a:t>
            </a:r>
          </a:p>
          <a:p>
            <a:pPr algn="ctr"/>
            <a:r>
              <a:rPr lang="cs-CZ" sz="2000" dirty="0">
                <a:cs typeface="Arial" panose="020B0604020202020204" pitchFamily="34" charset="0"/>
              </a:rPr>
              <a:t>WO</a:t>
            </a:r>
            <a:r>
              <a:rPr lang="cs-CZ" sz="2000" baseline="-25000" dirty="0">
                <a:cs typeface="Arial" panose="020B0604020202020204" pitchFamily="34" charset="0"/>
              </a:rPr>
              <a:t>3</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 → WO</a:t>
            </a:r>
            <a:r>
              <a:rPr lang="cs-CZ" sz="2000" baseline="-25000" dirty="0">
                <a:cs typeface="Arial" panose="020B0604020202020204" pitchFamily="34" charset="0"/>
              </a:rPr>
              <a:t>2</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WO</a:t>
            </a:r>
            <a:r>
              <a:rPr lang="cs-CZ" sz="2000" baseline="-25000" dirty="0">
                <a:cs typeface="Arial" panose="020B0604020202020204" pitchFamily="34" charset="0"/>
              </a:rPr>
              <a:t>2</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 → W + 2H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První reakce probíhá v rozmezí teplot 500-700°C, druhý stupeň redukce probíhá za teploty 1000-1100°C. Redukce oxidu wolframového uhlíkem se provádí v niklových kelímcích při teplotě 1300-1400°C, redukce práškovým zinkem probíhá v redukční atmosféře vodíku nebo oxidu uhelnatého při teplotě 800°C podle rovnice:</a:t>
            </a:r>
          </a:p>
          <a:p>
            <a:pPr algn="ctr"/>
            <a:r>
              <a:rPr lang="cs-CZ" sz="2000" dirty="0">
                <a:cs typeface="Arial" panose="020B0604020202020204" pitchFamily="34" charset="0"/>
              </a:rPr>
              <a:t>WO</a:t>
            </a:r>
            <a:r>
              <a:rPr lang="cs-CZ" sz="2000" baseline="-25000" dirty="0">
                <a:cs typeface="Arial" panose="020B0604020202020204" pitchFamily="34" charset="0"/>
              </a:rPr>
              <a:t>3</a:t>
            </a:r>
            <a:r>
              <a:rPr lang="cs-CZ" sz="2000" dirty="0">
                <a:cs typeface="Arial" panose="020B0604020202020204" pitchFamily="34" charset="0"/>
              </a:rPr>
              <a:t> + 3Zn → W + 3ZnO</a:t>
            </a:r>
          </a:p>
          <a:p>
            <a:pPr algn="just"/>
            <a:r>
              <a:rPr lang="cs-CZ" sz="2000" dirty="0">
                <a:cs typeface="Arial" panose="020B0604020202020204" pitchFamily="34" charset="0"/>
              </a:rPr>
              <a:t>Vzniklý oxid zinečnatý se z reakční směsi odstraní promýváním kyselinou chlorovodíkovou.</a:t>
            </a:r>
          </a:p>
          <a:p>
            <a:pPr algn="just"/>
            <a:r>
              <a:rPr lang="cs-CZ" sz="2000" dirty="0">
                <a:cs typeface="Arial" panose="020B0604020202020204" pitchFamily="34" charset="0"/>
              </a:rPr>
              <a:t>    Práškový wolfram se slinováním ve vodíkové atmosféře při teplotě 3000°C a kováním převádí na kompaktní kovový wolfram nebo se z něj střídavým působením kyseliny chlorovodíkové a hydroxidu sodného připravuje koloidní wolfram. </a:t>
            </a:r>
            <a:endParaRPr lang="en-US" sz="2000" dirty="0">
              <a:cs typeface="Arial" panose="020B0604020202020204" pitchFamily="34" charset="0"/>
            </a:endParaRPr>
          </a:p>
        </p:txBody>
      </p:sp>
      <p:pic>
        <p:nvPicPr>
          <p:cNvPr id="7170" name="Picture 2" descr="ABOUT - Met-Link">
            <a:extLst>
              <a:ext uri="{FF2B5EF4-FFF2-40B4-BE49-F238E27FC236}">
                <a16:creationId xmlns:a16="http://schemas.microsoft.com/office/drawing/2014/main" id="{19AA383C-518D-4070-A906-D5080FCAC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174774"/>
            <a:ext cx="2314575" cy="15402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815746E2-F2E5-4F5C-8BDA-1BB3E4EA53A1}"/>
              </a:ext>
            </a:extLst>
          </p:cNvPr>
          <p:cNvSpPr txBox="1"/>
          <p:nvPr/>
        </p:nvSpPr>
        <p:spPr>
          <a:xfrm>
            <a:off x="177229" y="5588145"/>
            <a:ext cx="6199598" cy="707886"/>
          </a:xfrm>
          <a:prstGeom prst="rect">
            <a:avLst/>
          </a:prstGeom>
          <a:noFill/>
        </p:spPr>
        <p:txBody>
          <a:bodyPr wrap="square">
            <a:spAutoFit/>
          </a:bodyPr>
          <a:lstStyle/>
          <a:p>
            <a:pPr algn="just"/>
            <a:r>
              <a:rPr lang="cs-CZ" sz="2000" dirty="0">
                <a:cs typeface="Arial" panose="020B0604020202020204" pitchFamily="34" charset="0"/>
              </a:rPr>
              <a:t>Pro běžné technické využití se wolfram obvykle připravuje ve formě slitiny se železem jako </a:t>
            </a:r>
            <a:r>
              <a:rPr lang="cs-CZ" sz="2000" b="1" dirty="0" err="1">
                <a:cs typeface="Arial" panose="020B0604020202020204" pitchFamily="34" charset="0"/>
              </a:rPr>
              <a:t>ferowolfram</a:t>
            </a:r>
            <a:r>
              <a:rPr lang="cs-CZ" sz="2000" dirty="0">
                <a:cs typeface="Arial" panose="020B0604020202020204" pitchFamily="34" charset="0"/>
              </a:rPr>
              <a:t>.</a:t>
            </a:r>
            <a:endParaRPr lang="en-US" sz="2000" dirty="0">
              <a:cs typeface="Arial" panose="020B0604020202020204" pitchFamily="34" charset="0"/>
            </a:endParaRPr>
          </a:p>
        </p:txBody>
      </p:sp>
    </p:spTree>
    <p:extLst>
      <p:ext uri="{BB962C8B-B14F-4D97-AF65-F5344CB8AC3E}">
        <p14:creationId xmlns:p14="http://schemas.microsoft.com/office/powerpoint/2010/main" val="3901150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mapa&#10;&#10;Popis byl vytvořen automaticky">
            <a:extLst>
              <a:ext uri="{FF2B5EF4-FFF2-40B4-BE49-F238E27FC236}">
                <a16:creationId xmlns:a16="http://schemas.microsoft.com/office/drawing/2014/main" id="{B1C4AED0-6732-411D-BE01-AC42DEFB1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09800"/>
            <a:ext cx="4991100" cy="2495550"/>
          </a:xfrm>
          <a:prstGeom prst="rect">
            <a:avLst/>
          </a:prstGeom>
        </p:spPr>
      </p:pic>
      <p:pic>
        <p:nvPicPr>
          <p:cNvPr id="8" name="Obrázek 7">
            <a:extLst>
              <a:ext uri="{FF2B5EF4-FFF2-40B4-BE49-F238E27FC236}">
                <a16:creationId xmlns:a16="http://schemas.microsoft.com/office/drawing/2014/main" id="{7D5B5953-5B79-4CA7-8481-6F7EE8D88EE8}"/>
              </a:ext>
            </a:extLst>
          </p:cNvPr>
          <p:cNvPicPr>
            <a:picLocks noChangeAspect="1"/>
          </p:cNvPicPr>
          <p:nvPr/>
        </p:nvPicPr>
        <p:blipFill>
          <a:blip r:embed="rId3"/>
          <a:stretch>
            <a:fillRect/>
          </a:stretch>
        </p:blipFill>
        <p:spPr>
          <a:xfrm>
            <a:off x="7315200" y="2209800"/>
            <a:ext cx="1225655" cy="2021182"/>
          </a:xfrm>
          <a:prstGeom prst="rect">
            <a:avLst/>
          </a:prstGeom>
        </p:spPr>
      </p:pic>
      <p:sp>
        <p:nvSpPr>
          <p:cNvPr id="10" name="Obdélník 9">
            <a:extLst>
              <a:ext uri="{FF2B5EF4-FFF2-40B4-BE49-F238E27FC236}">
                <a16:creationId xmlns:a16="http://schemas.microsoft.com/office/drawing/2014/main" id="{85B6EC25-41BF-4A9E-9C29-959021802DCC}"/>
              </a:ext>
            </a:extLst>
          </p:cNvPr>
          <p:cNvSpPr/>
          <p:nvPr/>
        </p:nvSpPr>
        <p:spPr>
          <a:xfrm>
            <a:off x="152400" y="381000"/>
            <a:ext cx="8839200" cy="1015663"/>
          </a:xfrm>
          <a:prstGeom prst="rect">
            <a:avLst/>
          </a:prstGeom>
        </p:spPr>
        <p:txBody>
          <a:bodyPr wrap="square">
            <a:spAutoFit/>
          </a:bodyPr>
          <a:lstStyle/>
          <a:p>
            <a:pPr algn="just"/>
            <a:r>
              <a:rPr lang="cs-CZ" sz="2000" b="1" dirty="0">
                <a:cs typeface="Arial" panose="020B0604020202020204" pitchFamily="34" charset="0"/>
              </a:rPr>
              <a:t>Žárovka</a:t>
            </a:r>
            <a:r>
              <a:rPr lang="cs-CZ" sz="2000" dirty="0">
                <a:cs typeface="Arial" panose="020B0604020202020204" pitchFamily="34" charset="0"/>
              </a:rPr>
              <a:t> f</a:t>
            </a:r>
            <a:r>
              <a:rPr lang="en-US" sz="2000" dirty="0" err="1">
                <a:cs typeface="Arial" panose="020B0604020202020204" pitchFamily="34" charset="0"/>
              </a:rPr>
              <a:t>unguje</a:t>
            </a:r>
            <a:r>
              <a:rPr lang="en-US" sz="2000" dirty="0">
                <a:cs typeface="Arial" panose="020B0604020202020204" pitchFamily="34" charset="0"/>
              </a:rPr>
              <a:t> </a:t>
            </a:r>
            <a:r>
              <a:rPr lang="en-US" sz="2000" dirty="0" err="1">
                <a:cs typeface="Arial" panose="020B0604020202020204" pitchFamily="34" charset="0"/>
              </a:rPr>
              <a:t>na</a:t>
            </a:r>
            <a:r>
              <a:rPr lang="en-US" sz="2000" dirty="0">
                <a:cs typeface="Arial" panose="020B0604020202020204" pitchFamily="34" charset="0"/>
              </a:rPr>
              <a:t> </a:t>
            </a:r>
            <a:r>
              <a:rPr lang="en-US" sz="2000" dirty="0" err="1">
                <a:cs typeface="Arial" panose="020B0604020202020204" pitchFamily="34" charset="0"/>
              </a:rPr>
              <a:t>principu</a:t>
            </a:r>
            <a:r>
              <a:rPr lang="en-US" sz="2000" dirty="0">
                <a:cs typeface="Arial" panose="020B0604020202020204" pitchFamily="34" charset="0"/>
              </a:rPr>
              <a:t> </a:t>
            </a:r>
            <a:r>
              <a:rPr lang="en-US" sz="2000" dirty="0" err="1">
                <a:cs typeface="Arial" panose="020B0604020202020204" pitchFamily="34" charset="0"/>
              </a:rPr>
              <a:t>zahřívání</a:t>
            </a:r>
            <a:r>
              <a:rPr lang="en-US" sz="2000" dirty="0">
                <a:cs typeface="Arial" panose="020B0604020202020204" pitchFamily="34" charset="0"/>
              </a:rPr>
              <a:t> </a:t>
            </a:r>
            <a:r>
              <a:rPr lang="en-US" sz="2000" dirty="0" err="1">
                <a:cs typeface="Arial" panose="020B0604020202020204" pitchFamily="34" charset="0"/>
              </a:rPr>
              <a:t>tenkého</a:t>
            </a:r>
            <a:r>
              <a:rPr lang="en-US" sz="2000" dirty="0">
                <a:cs typeface="Arial" panose="020B0604020202020204" pitchFamily="34" charset="0"/>
              </a:rPr>
              <a:t>, </a:t>
            </a:r>
            <a:r>
              <a:rPr lang="en-US" sz="2000" dirty="0" err="1">
                <a:cs typeface="Arial" panose="020B0604020202020204" pitchFamily="34" charset="0"/>
              </a:rPr>
              <a:t>obvykle</a:t>
            </a:r>
            <a:r>
              <a:rPr lang="en-US" sz="2000" dirty="0">
                <a:cs typeface="Arial" panose="020B0604020202020204" pitchFamily="34" charset="0"/>
              </a:rPr>
              <a:t> </a:t>
            </a:r>
            <a:r>
              <a:rPr lang="en-US" sz="2000" b="1" dirty="0" err="1">
                <a:cs typeface="Arial" panose="020B0604020202020204" pitchFamily="34" charset="0"/>
              </a:rPr>
              <a:t>wolframového</a:t>
            </a:r>
            <a:r>
              <a:rPr lang="en-US" sz="2000" dirty="0">
                <a:cs typeface="Arial" panose="020B0604020202020204" pitchFamily="34" charset="0"/>
              </a:rPr>
              <a:t> </a:t>
            </a:r>
            <a:r>
              <a:rPr lang="en-US" sz="2000" dirty="0" err="1">
                <a:cs typeface="Arial" panose="020B0604020202020204" pitchFamily="34" charset="0"/>
              </a:rPr>
              <a:t>vodiče</a:t>
            </a:r>
            <a:r>
              <a:rPr lang="en-US" sz="2000" dirty="0">
                <a:cs typeface="Arial" panose="020B0604020202020204" pitchFamily="34" charset="0"/>
              </a:rPr>
              <a:t> </a:t>
            </a:r>
            <a:r>
              <a:rPr lang="en-US" sz="2000" dirty="0" err="1">
                <a:cs typeface="Arial" panose="020B0604020202020204" pitchFamily="34" charset="0"/>
              </a:rPr>
              <a:t>elektrickým</a:t>
            </a:r>
            <a:r>
              <a:rPr lang="en-US" sz="2000" dirty="0">
                <a:cs typeface="Arial" panose="020B0604020202020204" pitchFamily="34" charset="0"/>
              </a:rPr>
              <a:t> </a:t>
            </a:r>
            <a:r>
              <a:rPr lang="en-US" sz="2000" dirty="0" err="1">
                <a:cs typeface="Arial" panose="020B0604020202020204" pitchFamily="34" charset="0"/>
              </a:rPr>
              <a:t>proudem</a:t>
            </a:r>
            <a:r>
              <a:rPr lang="en-US" sz="2000" dirty="0">
                <a:cs typeface="Arial" panose="020B0604020202020204" pitchFamily="34" charset="0"/>
              </a:rPr>
              <a:t>, </a:t>
            </a:r>
            <a:r>
              <a:rPr lang="en-US" sz="2000" dirty="0" err="1">
                <a:cs typeface="Arial" panose="020B0604020202020204" pitchFamily="34" charset="0"/>
              </a:rPr>
              <a:t>který</a:t>
            </a:r>
            <a:r>
              <a:rPr lang="en-US" sz="2000" dirty="0">
                <a:cs typeface="Arial" panose="020B0604020202020204" pitchFamily="34" charset="0"/>
              </a:rPr>
              <a:t> </a:t>
            </a:r>
            <a:r>
              <a:rPr lang="en-US" sz="2000" dirty="0" err="1">
                <a:cs typeface="Arial" panose="020B0604020202020204" pitchFamily="34" charset="0"/>
              </a:rPr>
              <a:t>jím</a:t>
            </a:r>
            <a:r>
              <a:rPr lang="en-US" sz="2000" dirty="0">
                <a:cs typeface="Arial" panose="020B0604020202020204" pitchFamily="34" charset="0"/>
              </a:rPr>
              <a:t> </a:t>
            </a:r>
            <a:r>
              <a:rPr lang="en-US" sz="2000" dirty="0" err="1">
                <a:cs typeface="Arial" panose="020B0604020202020204" pitchFamily="34" charset="0"/>
              </a:rPr>
              <a:t>protéká</a:t>
            </a:r>
            <a:r>
              <a:rPr lang="en-US" sz="2000" dirty="0">
                <a:cs typeface="Arial" panose="020B0604020202020204" pitchFamily="34" charset="0"/>
              </a:rPr>
              <a:t>. </a:t>
            </a:r>
            <a:r>
              <a:rPr lang="en-US" sz="2000" dirty="0" err="1">
                <a:cs typeface="Arial" panose="020B0604020202020204" pitchFamily="34" charset="0"/>
              </a:rPr>
              <a:t>Při</a:t>
            </a:r>
            <a:r>
              <a:rPr lang="en-US" sz="2000" dirty="0">
                <a:cs typeface="Arial" panose="020B0604020202020204" pitchFamily="34" charset="0"/>
              </a:rPr>
              <a:t> </a:t>
            </a:r>
            <a:r>
              <a:rPr lang="en-US" sz="2000" dirty="0" err="1">
                <a:cs typeface="Arial" panose="020B0604020202020204" pitchFamily="34" charset="0"/>
              </a:rPr>
              <a:t>vysoké</a:t>
            </a:r>
            <a:r>
              <a:rPr lang="en-US" sz="2000" dirty="0">
                <a:cs typeface="Arial" panose="020B0604020202020204" pitchFamily="34" charset="0"/>
              </a:rPr>
              <a:t> </a:t>
            </a:r>
            <a:r>
              <a:rPr lang="en-US" sz="2000" dirty="0" err="1">
                <a:cs typeface="Arial" panose="020B0604020202020204" pitchFamily="34" charset="0"/>
              </a:rPr>
              <a:t>teplotě</a:t>
            </a:r>
            <a:r>
              <a:rPr lang="en-US" sz="2000" dirty="0">
                <a:cs typeface="Arial" panose="020B0604020202020204" pitchFamily="34" charset="0"/>
              </a:rPr>
              <a:t> </a:t>
            </a:r>
            <a:r>
              <a:rPr lang="en-US" sz="2000" dirty="0" err="1">
                <a:cs typeface="Arial" panose="020B0604020202020204" pitchFamily="34" charset="0"/>
              </a:rPr>
              <a:t>vlákno</a:t>
            </a:r>
            <a:r>
              <a:rPr lang="en-US" sz="2000" dirty="0">
                <a:cs typeface="Arial" panose="020B0604020202020204" pitchFamily="34" charset="0"/>
              </a:rPr>
              <a:t> </a:t>
            </a:r>
            <a:r>
              <a:rPr lang="en-US" sz="2000" dirty="0" err="1">
                <a:cs typeface="Arial" panose="020B0604020202020204" pitchFamily="34" charset="0"/>
              </a:rPr>
              <a:t>žárovky</a:t>
            </a:r>
            <a:r>
              <a:rPr lang="en-US" sz="2000" dirty="0">
                <a:cs typeface="Arial" panose="020B0604020202020204" pitchFamily="34" charset="0"/>
              </a:rPr>
              <a:t> </a:t>
            </a:r>
            <a:r>
              <a:rPr lang="en-US" sz="2000" dirty="0" err="1">
                <a:cs typeface="Arial" panose="020B0604020202020204" pitchFamily="34" charset="0"/>
              </a:rPr>
              <a:t>září</a:t>
            </a:r>
            <a:r>
              <a:rPr lang="en-US" sz="2000" dirty="0">
                <a:cs typeface="Arial" panose="020B0604020202020204" pitchFamily="34" charset="0"/>
              </a:rPr>
              <a:t> </a:t>
            </a:r>
            <a:r>
              <a:rPr lang="en-US" sz="2000" dirty="0" err="1">
                <a:cs typeface="Arial" panose="020B0604020202020204" pitchFamily="34" charset="0"/>
              </a:rPr>
              <a:t>především</a:t>
            </a:r>
            <a:r>
              <a:rPr lang="en-US" sz="2000" dirty="0">
                <a:cs typeface="Arial" panose="020B0604020202020204" pitchFamily="34" charset="0"/>
              </a:rPr>
              <a:t> v </a:t>
            </a:r>
            <a:r>
              <a:rPr lang="en-US" sz="2000" dirty="0" err="1">
                <a:cs typeface="Arial" panose="020B0604020202020204" pitchFamily="34" charset="0"/>
              </a:rPr>
              <a:t>infračervené</a:t>
            </a:r>
            <a:r>
              <a:rPr lang="en-US" sz="2000" dirty="0">
                <a:cs typeface="Arial" panose="020B0604020202020204" pitchFamily="34" charset="0"/>
              </a:rPr>
              <a:t> </a:t>
            </a:r>
            <a:r>
              <a:rPr lang="en-US" sz="2000" dirty="0" err="1">
                <a:cs typeface="Arial" panose="020B0604020202020204" pitchFamily="34" charset="0"/>
              </a:rPr>
              <a:t>oblasti</a:t>
            </a:r>
            <a:r>
              <a:rPr lang="en-US" sz="2000" dirty="0">
                <a:cs typeface="Arial" panose="020B0604020202020204" pitchFamily="34" charset="0"/>
              </a:rPr>
              <a:t>, </a:t>
            </a:r>
            <a:r>
              <a:rPr lang="en-US" sz="2000" dirty="0" err="1">
                <a:cs typeface="Arial" panose="020B0604020202020204" pitchFamily="34" charset="0"/>
              </a:rPr>
              <a:t>zčásti</a:t>
            </a:r>
            <a:r>
              <a:rPr lang="en-US" sz="2000" dirty="0">
                <a:cs typeface="Arial" panose="020B0604020202020204" pitchFamily="34" charset="0"/>
              </a:rPr>
              <a:t> </a:t>
            </a:r>
            <a:r>
              <a:rPr lang="en-US" sz="2000" dirty="0" err="1">
                <a:cs typeface="Arial" panose="020B0604020202020204" pitchFamily="34" charset="0"/>
              </a:rPr>
              <a:t>i</a:t>
            </a:r>
            <a:r>
              <a:rPr lang="en-US" sz="2000" dirty="0">
                <a:cs typeface="Arial" panose="020B0604020202020204" pitchFamily="34" charset="0"/>
              </a:rPr>
              <a:t> </a:t>
            </a:r>
            <a:r>
              <a:rPr lang="en-US" sz="2000" dirty="0" err="1">
                <a:cs typeface="Arial" panose="020B0604020202020204" pitchFamily="34" charset="0"/>
              </a:rPr>
              <a:t>ve</a:t>
            </a:r>
            <a:r>
              <a:rPr lang="en-US" sz="2000" dirty="0">
                <a:cs typeface="Arial" panose="020B0604020202020204" pitchFamily="34" charset="0"/>
              </a:rPr>
              <a:t> </a:t>
            </a:r>
            <a:r>
              <a:rPr lang="en-US" sz="2000" dirty="0" err="1">
                <a:cs typeface="Arial" panose="020B0604020202020204" pitchFamily="34" charset="0"/>
              </a:rPr>
              <a:t>viditelném</a:t>
            </a:r>
            <a:r>
              <a:rPr lang="en-US" sz="2000" dirty="0">
                <a:cs typeface="Arial" panose="020B0604020202020204" pitchFamily="34" charset="0"/>
              </a:rPr>
              <a:t> </a:t>
            </a:r>
            <a:r>
              <a:rPr lang="en-US" sz="2000" dirty="0" err="1">
                <a:cs typeface="Arial" panose="020B0604020202020204" pitchFamily="34" charset="0"/>
              </a:rPr>
              <a:t>světle</a:t>
            </a:r>
            <a:r>
              <a:rPr lang="en-US" sz="2000" dirty="0">
                <a:cs typeface="Arial" panose="020B0604020202020204" pitchFamily="34" charset="0"/>
              </a:rPr>
              <a:t>.</a:t>
            </a:r>
          </a:p>
        </p:txBody>
      </p:sp>
      <p:sp>
        <p:nvSpPr>
          <p:cNvPr id="11" name="Obdélník 10">
            <a:extLst>
              <a:ext uri="{FF2B5EF4-FFF2-40B4-BE49-F238E27FC236}">
                <a16:creationId xmlns:a16="http://schemas.microsoft.com/office/drawing/2014/main" id="{E311A081-78BA-4DC0-A658-C2929C57E18B}"/>
              </a:ext>
            </a:extLst>
          </p:cNvPr>
          <p:cNvSpPr/>
          <p:nvPr/>
        </p:nvSpPr>
        <p:spPr>
          <a:xfrm>
            <a:off x="228600" y="4800600"/>
            <a:ext cx="8763000" cy="1631216"/>
          </a:xfrm>
          <a:prstGeom prst="rect">
            <a:avLst/>
          </a:prstGeom>
        </p:spPr>
        <p:txBody>
          <a:bodyPr wrap="square">
            <a:spAutoFit/>
          </a:bodyPr>
          <a:lstStyle/>
          <a:p>
            <a:pPr algn="just"/>
            <a:r>
              <a:rPr lang="cs-CZ" sz="2000" u="sng" dirty="0">
                <a:cs typeface="Arial" panose="020B0604020202020204" pitchFamily="34" charset="0"/>
              </a:rPr>
              <a:t>W</a:t>
            </a:r>
            <a:r>
              <a:rPr lang="en-US" sz="2000" u="sng" dirty="0" err="1">
                <a:cs typeface="Arial" panose="020B0604020202020204" pitchFamily="34" charset="0"/>
              </a:rPr>
              <a:t>olfram</a:t>
            </a:r>
            <a:r>
              <a:rPr lang="cs-CZ" sz="2000" u="sng" dirty="0">
                <a:cs typeface="Arial" panose="020B0604020202020204" pitchFamily="34" charset="0"/>
              </a:rPr>
              <a:t> nej</a:t>
            </a:r>
            <a:r>
              <a:rPr lang="en-US" sz="2000" u="sng" dirty="0" err="1">
                <a:cs typeface="Arial" panose="020B0604020202020204" pitchFamily="34" charset="0"/>
              </a:rPr>
              <a:t>lépe</a:t>
            </a:r>
            <a:r>
              <a:rPr lang="en-US" sz="2000" u="sng" dirty="0">
                <a:cs typeface="Arial" panose="020B0604020202020204" pitchFamily="34" charset="0"/>
              </a:rPr>
              <a:t> </a:t>
            </a:r>
            <a:r>
              <a:rPr lang="en-US" sz="2000" u="sng" dirty="0" err="1">
                <a:cs typeface="Arial" panose="020B0604020202020204" pitchFamily="34" charset="0"/>
              </a:rPr>
              <a:t>odolává</a:t>
            </a:r>
            <a:r>
              <a:rPr lang="en-US" sz="2000" u="sng" dirty="0">
                <a:cs typeface="Arial" panose="020B0604020202020204" pitchFamily="34" charset="0"/>
              </a:rPr>
              <a:t> </a:t>
            </a:r>
            <a:r>
              <a:rPr lang="en-US" sz="2000" u="sng" dirty="0" err="1">
                <a:cs typeface="Arial" panose="020B0604020202020204" pitchFamily="34" charset="0"/>
              </a:rPr>
              <a:t>vysokým</a:t>
            </a:r>
            <a:r>
              <a:rPr lang="en-US" sz="2000" u="sng" dirty="0">
                <a:cs typeface="Arial" panose="020B0604020202020204" pitchFamily="34" charset="0"/>
              </a:rPr>
              <a:t> </a:t>
            </a:r>
            <a:r>
              <a:rPr lang="en-US" sz="2000" u="sng" dirty="0" err="1">
                <a:cs typeface="Arial" panose="020B0604020202020204" pitchFamily="34" charset="0"/>
              </a:rPr>
              <a:t>teplotám</a:t>
            </a:r>
            <a:r>
              <a:rPr lang="en-US" sz="2000" dirty="0">
                <a:cs typeface="Arial" panose="020B0604020202020204" pitchFamily="34" charset="0"/>
              </a:rPr>
              <a:t>. Aby </a:t>
            </a:r>
            <a:r>
              <a:rPr lang="en-US" sz="2000" dirty="0" err="1">
                <a:cs typeface="Arial" panose="020B0604020202020204" pitchFamily="34" charset="0"/>
              </a:rPr>
              <a:t>vlákno</a:t>
            </a:r>
            <a:r>
              <a:rPr lang="en-US" sz="2000" dirty="0">
                <a:cs typeface="Arial" panose="020B0604020202020204" pitchFamily="34" charset="0"/>
              </a:rPr>
              <a:t> </a:t>
            </a:r>
            <a:r>
              <a:rPr lang="en-US" sz="2000" dirty="0" err="1">
                <a:cs typeface="Arial" panose="020B0604020202020204" pitchFamily="34" charset="0"/>
              </a:rPr>
              <a:t>neshořelo</a:t>
            </a:r>
            <a:r>
              <a:rPr lang="en-US" sz="2000" dirty="0">
                <a:cs typeface="Arial" panose="020B0604020202020204" pitchFamily="34" charset="0"/>
              </a:rPr>
              <a:t>, je </a:t>
            </a:r>
            <a:r>
              <a:rPr lang="en-US" sz="2000" dirty="0" err="1">
                <a:cs typeface="Arial" panose="020B0604020202020204" pitchFamily="34" charset="0"/>
              </a:rPr>
              <a:t>umístěno</a:t>
            </a:r>
            <a:r>
              <a:rPr lang="en-US" sz="2000" dirty="0">
                <a:cs typeface="Arial" panose="020B0604020202020204" pitchFamily="34" charset="0"/>
              </a:rPr>
              <a:t> v</a:t>
            </a:r>
            <a:r>
              <a:rPr lang="cs-CZ" sz="2000" dirty="0">
                <a:cs typeface="Arial" panose="020B0604020202020204" pitchFamily="34" charset="0"/>
              </a:rPr>
              <a:t>e skleněné</a:t>
            </a:r>
            <a:r>
              <a:rPr lang="en-US" sz="2000" dirty="0">
                <a:cs typeface="Arial" panose="020B0604020202020204" pitchFamily="34" charset="0"/>
              </a:rPr>
              <a:t> </a:t>
            </a:r>
            <a:r>
              <a:rPr lang="en-US" sz="2000" dirty="0" err="1">
                <a:cs typeface="Arial" panose="020B0604020202020204" pitchFamily="34" charset="0"/>
              </a:rPr>
              <a:t>baňce</a:t>
            </a:r>
            <a:r>
              <a:rPr lang="en-US" sz="2000" dirty="0">
                <a:cs typeface="Arial" panose="020B0604020202020204" pitchFamily="34" charset="0"/>
              </a:rPr>
              <a:t>. U </a:t>
            </a:r>
            <a:r>
              <a:rPr lang="en-US" sz="2000" dirty="0" err="1">
                <a:cs typeface="Arial" panose="020B0604020202020204" pitchFamily="34" charset="0"/>
              </a:rPr>
              <a:t>standardních</a:t>
            </a:r>
            <a:r>
              <a:rPr lang="en-US" sz="2000" dirty="0">
                <a:cs typeface="Arial" panose="020B0604020202020204" pitchFamily="34" charset="0"/>
              </a:rPr>
              <a:t> </a:t>
            </a:r>
            <a:r>
              <a:rPr lang="en-US" sz="2000" dirty="0" err="1">
                <a:cs typeface="Arial" panose="020B0604020202020204" pitchFamily="34" charset="0"/>
              </a:rPr>
              <a:t>žárovek</a:t>
            </a:r>
            <a:r>
              <a:rPr lang="en-US" sz="2000" dirty="0">
                <a:cs typeface="Arial" panose="020B0604020202020204" pitchFamily="34" charset="0"/>
              </a:rPr>
              <a:t> do 15 W je </a:t>
            </a:r>
            <a:r>
              <a:rPr lang="en-US" sz="2000" dirty="0" err="1">
                <a:cs typeface="Arial" panose="020B0604020202020204" pitchFamily="34" charset="0"/>
              </a:rPr>
              <a:t>obvykle</a:t>
            </a:r>
            <a:r>
              <a:rPr lang="en-US" sz="2000" dirty="0">
                <a:cs typeface="Arial" panose="020B0604020202020204" pitchFamily="34" charset="0"/>
              </a:rPr>
              <a:t> </a:t>
            </a:r>
            <a:r>
              <a:rPr lang="en-US" sz="2000" dirty="0" err="1">
                <a:cs typeface="Arial" panose="020B0604020202020204" pitchFamily="34" charset="0"/>
              </a:rPr>
              <a:t>baňka</a:t>
            </a:r>
            <a:r>
              <a:rPr lang="en-US" sz="2000" dirty="0">
                <a:cs typeface="Arial" panose="020B0604020202020204" pitchFamily="34" charset="0"/>
              </a:rPr>
              <a:t> </a:t>
            </a:r>
            <a:r>
              <a:rPr lang="en-US" sz="2000" dirty="0" err="1">
                <a:cs typeface="Arial" panose="020B0604020202020204" pitchFamily="34" charset="0"/>
              </a:rPr>
              <a:t>vakuovaná</a:t>
            </a:r>
            <a:r>
              <a:rPr lang="en-US" sz="2000" dirty="0">
                <a:cs typeface="Arial" panose="020B0604020202020204" pitchFamily="34" charset="0"/>
              </a:rPr>
              <a:t>, u </a:t>
            </a:r>
            <a:r>
              <a:rPr lang="en-US" sz="2000" dirty="0" err="1">
                <a:cs typeface="Arial" panose="020B0604020202020204" pitchFamily="34" charset="0"/>
              </a:rPr>
              <a:t>silnějších</a:t>
            </a:r>
            <a:r>
              <a:rPr lang="en-US" sz="2000" dirty="0">
                <a:cs typeface="Arial" panose="020B0604020202020204" pitchFamily="34" charset="0"/>
              </a:rPr>
              <a:t> </a:t>
            </a:r>
            <a:r>
              <a:rPr lang="en-US" sz="2000" dirty="0" err="1">
                <a:cs typeface="Arial" panose="020B0604020202020204" pitchFamily="34" charset="0"/>
              </a:rPr>
              <a:t>žárovek</a:t>
            </a:r>
            <a:r>
              <a:rPr lang="en-US" sz="2000" dirty="0">
                <a:cs typeface="Arial" panose="020B0604020202020204" pitchFamily="34" charset="0"/>
              </a:rPr>
              <a:t> je </a:t>
            </a:r>
            <a:r>
              <a:rPr lang="en-US" sz="2000" dirty="0" err="1">
                <a:cs typeface="Arial" panose="020B0604020202020204" pitchFamily="34" charset="0"/>
              </a:rPr>
              <a:t>plněná</a:t>
            </a:r>
            <a:r>
              <a:rPr lang="en-US" sz="2000" dirty="0">
                <a:cs typeface="Arial" panose="020B0604020202020204" pitchFamily="34" charset="0"/>
              </a:rPr>
              <a:t> </a:t>
            </a:r>
            <a:r>
              <a:rPr lang="en-US" sz="2000" dirty="0" err="1">
                <a:cs typeface="Arial" panose="020B0604020202020204" pitchFamily="34" charset="0"/>
              </a:rPr>
              <a:t>směsí</a:t>
            </a:r>
            <a:r>
              <a:rPr lang="en-US" sz="2000" dirty="0">
                <a:cs typeface="Arial" panose="020B0604020202020204" pitchFamily="34" charset="0"/>
              </a:rPr>
              <a:t> </a:t>
            </a:r>
            <a:r>
              <a:rPr lang="en-US" sz="2000" dirty="0" err="1">
                <a:cs typeface="Arial" panose="020B0604020202020204" pitchFamily="34" charset="0"/>
              </a:rPr>
              <a:t>dusíku</a:t>
            </a:r>
            <a:r>
              <a:rPr lang="en-US" sz="2000" dirty="0">
                <a:cs typeface="Arial" panose="020B0604020202020204" pitchFamily="34" charset="0"/>
              </a:rPr>
              <a:t> a </a:t>
            </a:r>
            <a:r>
              <a:rPr lang="en-US" sz="2000" dirty="0" err="1">
                <a:cs typeface="Arial" panose="020B0604020202020204" pitchFamily="34" charset="0"/>
              </a:rPr>
              <a:t>argonu</a:t>
            </a:r>
            <a:r>
              <a:rPr lang="en-US" sz="2000" dirty="0">
                <a:cs typeface="Arial" panose="020B0604020202020204" pitchFamily="34" charset="0"/>
              </a:rPr>
              <a:t>, </a:t>
            </a:r>
            <a:r>
              <a:rPr lang="en-US" sz="2000" dirty="0" err="1">
                <a:cs typeface="Arial" panose="020B0604020202020204" pitchFamily="34" charset="0"/>
              </a:rPr>
              <a:t>řidčeji</a:t>
            </a:r>
            <a:r>
              <a:rPr lang="en-US" sz="2000" dirty="0">
                <a:cs typeface="Arial" panose="020B0604020202020204" pitchFamily="34" charset="0"/>
              </a:rPr>
              <a:t> </a:t>
            </a:r>
            <a:r>
              <a:rPr lang="en-US" sz="2000" dirty="0" err="1">
                <a:cs typeface="Arial" panose="020B0604020202020204" pitchFamily="34" charset="0"/>
              </a:rPr>
              <a:t>také</a:t>
            </a:r>
            <a:r>
              <a:rPr lang="en-US" sz="2000" dirty="0">
                <a:cs typeface="Arial" panose="020B0604020202020204" pitchFamily="34" charset="0"/>
              </a:rPr>
              <a:t> </a:t>
            </a:r>
            <a:r>
              <a:rPr lang="en-US" sz="2000" dirty="0" err="1">
                <a:cs typeface="Arial" panose="020B0604020202020204" pitchFamily="34" charset="0"/>
              </a:rPr>
              <a:t>kryptonem</a:t>
            </a:r>
            <a:r>
              <a:rPr lang="en-US" sz="2000" dirty="0">
                <a:cs typeface="Arial" panose="020B0604020202020204" pitchFamily="34" charset="0"/>
              </a:rPr>
              <a:t> </a:t>
            </a:r>
            <a:r>
              <a:rPr lang="en-US" sz="2000" dirty="0" err="1">
                <a:cs typeface="Arial" panose="020B0604020202020204" pitchFamily="34" charset="0"/>
              </a:rPr>
              <a:t>nebo</a:t>
            </a:r>
            <a:r>
              <a:rPr lang="en-US" sz="2000" dirty="0">
                <a:cs typeface="Arial" panose="020B0604020202020204" pitchFamily="34" charset="0"/>
              </a:rPr>
              <a:t> </a:t>
            </a:r>
            <a:r>
              <a:rPr lang="en-US" sz="2000" dirty="0" err="1">
                <a:cs typeface="Arial" panose="020B0604020202020204" pitchFamily="34" charset="0"/>
              </a:rPr>
              <a:t>dokonce</a:t>
            </a:r>
            <a:r>
              <a:rPr lang="en-US" sz="2000" dirty="0">
                <a:cs typeface="Arial" panose="020B0604020202020204" pitchFamily="34" charset="0"/>
              </a:rPr>
              <a:t> </a:t>
            </a:r>
            <a:r>
              <a:rPr lang="en-US" sz="2000" dirty="0" err="1">
                <a:cs typeface="Arial" panose="020B0604020202020204" pitchFamily="34" charset="0"/>
              </a:rPr>
              <a:t>xenonem</a:t>
            </a:r>
            <a:r>
              <a:rPr lang="en-US" sz="2000" dirty="0">
                <a:cs typeface="Arial" panose="020B0604020202020204" pitchFamily="34" charset="0"/>
              </a:rPr>
              <a:t>. </a:t>
            </a:r>
            <a:r>
              <a:rPr lang="en-US" sz="2000" dirty="0" err="1">
                <a:cs typeface="Arial" panose="020B0604020202020204" pitchFamily="34" charset="0"/>
              </a:rPr>
              <a:t>Tyto</a:t>
            </a:r>
            <a:r>
              <a:rPr lang="en-US" sz="2000" dirty="0">
                <a:cs typeface="Arial" panose="020B0604020202020204" pitchFamily="34" charset="0"/>
              </a:rPr>
              <a:t> </a:t>
            </a:r>
            <a:r>
              <a:rPr lang="en-US" sz="2000" dirty="0" err="1">
                <a:cs typeface="Arial" panose="020B0604020202020204" pitchFamily="34" charset="0"/>
              </a:rPr>
              <a:t>náplně</a:t>
            </a:r>
            <a:r>
              <a:rPr lang="en-US" sz="2000" dirty="0">
                <a:cs typeface="Arial" panose="020B0604020202020204" pitchFamily="34" charset="0"/>
              </a:rPr>
              <a:t> </a:t>
            </a:r>
            <a:r>
              <a:rPr lang="en-US" sz="2000" dirty="0" err="1">
                <a:cs typeface="Arial" panose="020B0604020202020204" pitchFamily="34" charset="0"/>
              </a:rPr>
              <a:t>umožňují</a:t>
            </a:r>
            <a:r>
              <a:rPr lang="en-US" sz="2000" dirty="0">
                <a:cs typeface="Arial" panose="020B0604020202020204" pitchFamily="34" charset="0"/>
              </a:rPr>
              <a:t> </a:t>
            </a:r>
            <a:r>
              <a:rPr lang="en-US" sz="2000" dirty="0" err="1">
                <a:cs typeface="Arial" panose="020B0604020202020204" pitchFamily="34" charset="0"/>
              </a:rPr>
              <a:t>vyšší</a:t>
            </a:r>
            <a:r>
              <a:rPr lang="en-US" sz="2000" dirty="0">
                <a:cs typeface="Arial" panose="020B0604020202020204" pitchFamily="34" charset="0"/>
              </a:rPr>
              <a:t> </a:t>
            </a:r>
            <a:r>
              <a:rPr lang="en-US" sz="2000" dirty="0" err="1">
                <a:cs typeface="Arial" panose="020B0604020202020204" pitchFamily="34" charset="0"/>
              </a:rPr>
              <a:t>provozní</a:t>
            </a:r>
            <a:r>
              <a:rPr lang="en-US" sz="2000" dirty="0">
                <a:cs typeface="Arial" panose="020B0604020202020204" pitchFamily="34" charset="0"/>
              </a:rPr>
              <a:t> </a:t>
            </a:r>
            <a:r>
              <a:rPr lang="en-US" sz="2000" dirty="0" err="1">
                <a:cs typeface="Arial" panose="020B0604020202020204" pitchFamily="34" charset="0"/>
              </a:rPr>
              <a:t>teploty</a:t>
            </a:r>
            <a:r>
              <a:rPr lang="en-US" sz="2000" dirty="0">
                <a:cs typeface="Arial" panose="020B0604020202020204" pitchFamily="34" charset="0"/>
              </a:rPr>
              <a:t> </a:t>
            </a:r>
            <a:r>
              <a:rPr lang="en-US" sz="2000" dirty="0" err="1">
                <a:cs typeface="Arial" panose="020B0604020202020204" pitchFamily="34" charset="0"/>
              </a:rPr>
              <a:t>vlákna</a:t>
            </a:r>
            <a:r>
              <a:rPr lang="en-US" sz="2000" dirty="0">
                <a:cs typeface="Arial" panose="020B0604020202020204" pitchFamily="34" charset="0"/>
              </a:rPr>
              <a:t>, </a:t>
            </a:r>
            <a:r>
              <a:rPr lang="en-US" sz="2000" dirty="0" err="1">
                <a:cs typeface="Arial" panose="020B0604020202020204" pitchFamily="34" charset="0"/>
              </a:rPr>
              <a:t>omezují</a:t>
            </a:r>
            <a:r>
              <a:rPr lang="en-US" sz="2000" dirty="0">
                <a:cs typeface="Arial" panose="020B0604020202020204" pitchFamily="34" charset="0"/>
              </a:rPr>
              <a:t> </a:t>
            </a:r>
            <a:r>
              <a:rPr lang="en-US" sz="2000" dirty="0" err="1">
                <a:cs typeface="Arial" panose="020B0604020202020204" pitchFamily="34" charset="0"/>
              </a:rPr>
              <a:t>jeho</a:t>
            </a:r>
            <a:r>
              <a:rPr lang="en-US" sz="2000" dirty="0">
                <a:cs typeface="Arial" panose="020B0604020202020204" pitchFamily="34" charset="0"/>
              </a:rPr>
              <a:t> </a:t>
            </a:r>
            <a:r>
              <a:rPr lang="en-US" sz="2000" dirty="0" err="1">
                <a:cs typeface="Arial" panose="020B0604020202020204" pitchFamily="34" charset="0"/>
              </a:rPr>
              <a:t>stárnutí</a:t>
            </a:r>
            <a:r>
              <a:rPr lang="en-US" sz="2000" dirty="0">
                <a:cs typeface="Arial" panose="020B0604020202020204" pitchFamily="34" charset="0"/>
              </a:rPr>
              <a:t> </a:t>
            </a:r>
            <a:r>
              <a:rPr lang="en-US" sz="2000" dirty="0" err="1">
                <a:cs typeface="Arial" panose="020B0604020202020204" pitchFamily="34" charset="0"/>
              </a:rPr>
              <a:t>rozprašováním</a:t>
            </a:r>
            <a:r>
              <a:rPr lang="en-US" sz="2000" dirty="0">
                <a:cs typeface="Arial" panose="020B0604020202020204" pitchFamily="34" charset="0"/>
              </a:rPr>
              <a:t> </a:t>
            </a:r>
            <a:r>
              <a:rPr lang="en-US" sz="2000" dirty="0" err="1">
                <a:cs typeface="Arial" panose="020B0604020202020204" pitchFamily="34" charset="0"/>
              </a:rPr>
              <a:t>nebo</a:t>
            </a:r>
            <a:r>
              <a:rPr lang="en-US" sz="2000" dirty="0">
                <a:cs typeface="Arial" panose="020B0604020202020204" pitchFamily="34" charset="0"/>
              </a:rPr>
              <a:t> </a:t>
            </a:r>
            <a:r>
              <a:rPr lang="en-US" sz="2000" dirty="0" err="1">
                <a:cs typeface="Arial" panose="020B0604020202020204" pitchFamily="34" charset="0"/>
              </a:rPr>
              <a:t>odpařováním</a:t>
            </a:r>
            <a:r>
              <a:rPr lang="en-US" sz="2000" dirty="0">
                <a:cs typeface="Arial" panose="020B0604020202020204" pitchFamily="34" charset="0"/>
              </a:rPr>
              <a:t>. </a:t>
            </a:r>
          </a:p>
        </p:txBody>
      </p:sp>
      <p:pic>
        <p:nvPicPr>
          <p:cNvPr id="12" name="Obrázek 11">
            <a:extLst>
              <a:ext uri="{FF2B5EF4-FFF2-40B4-BE49-F238E27FC236}">
                <a16:creationId xmlns:a16="http://schemas.microsoft.com/office/drawing/2014/main" id="{6E3BD27E-9E25-4231-931A-D535ABC42552}"/>
              </a:ext>
            </a:extLst>
          </p:cNvPr>
          <p:cNvPicPr>
            <a:picLocks noChangeAspect="1"/>
          </p:cNvPicPr>
          <p:nvPr/>
        </p:nvPicPr>
        <p:blipFill>
          <a:blip r:embed="rId4"/>
          <a:stretch>
            <a:fillRect/>
          </a:stretch>
        </p:blipFill>
        <p:spPr>
          <a:xfrm rot="16200000">
            <a:off x="5014914" y="2376488"/>
            <a:ext cx="2847975" cy="1600200"/>
          </a:xfrm>
          <a:prstGeom prst="rect">
            <a:avLst/>
          </a:prstGeom>
        </p:spPr>
      </p:pic>
    </p:spTree>
    <p:extLst>
      <p:ext uri="{BB962C8B-B14F-4D97-AF65-F5344CB8AC3E}">
        <p14:creationId xmlns:p14="http://schemas.microsoft.com/office/powerpoint/2010/main" val="4044220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617196"/>
          </a:xfrm>
          <a:prstGeom prst="rect">
            <a:avLst/>
          </a:prstGeom>
        </p:spPr>
        <p:txBody>
          <a:bodyPr wrap="square">
            <a:spAutoFit/>
          </a:bodyPr>
          <a:lstStyle/>
          <a:p>
            <a:pPr algn="just"/>
            <a:r>
              <a:rPr lang="cs-CZ" sz="2000" u="sng" dirty="0" err="1">
                <a:cs typeface="Arial" panose="020B0604020202020204" pitchFamily="34" charset="0"/>
              </a:rPr>
              <a:t>Pseudoslitina</a:t>
            </a:r>
            <a:r>
              <a:rPr lang="cs-CZ" sz="2000" u="sng" dirty="0">
                <a:cs typeface="Arial" panose="020B0604020202020204" pitchFamily="34" charset="0"/>
              </a:rPr>
              <a:t> wolframu s chromem</a:t>
            </a:r>
            <a:r>
              <a:rPr lang="cs-CZ" sz="2000" dirty="0">
                <a:cs typeface="Arial" panose="020B0604020202020204" pitchFamily="34" charset="0"/>
              </a:rPr>
              <a:t> připravená metodami práškové metalurgie slouží k výrobě rychlořezných ocelí. </a:t>
            </a:r>
          </a:p>
          <a:p>
            <a:pPr algn="just"/>
            <a:r>
              <a:rPr lang="cs-CZ" sz="2000" dirty="0">
                <a:cs typeface="Arial" panose="020B0604020202020204" pitchFamily="34" charset="0"/>
              </a:rPr>
              <a:t>Pro svou </a:t>
            </a:r>
            <a:r>
              <a:rPr lang="cs-CZ" sz="2000" u="sng" dirty="0">
                <a:cs typeface="Arial" panose="020B0604020202020204" pitchFamily="34" charset="0"/>
              </a:rPr>
              <a:t>značnou hustotu </a:t>
            </a:r>
            <a:r>
              <a:rPr lang="cs-CZ" sz="2000" dirty="0">
                <a:cs typeface="Arial" panose="020B0604020202020204" pitchFamily="34" charset="0"/>
              </a:rPr>
              <a:t>a vhodné mechanické vlastnosti se wolfram spolu s ochuzeným uranem používá ke konstrukci </a:t>
            </a:r>
            <a:r>
              <a:rPr lang="cs-CZ" sz="2000" u="sng" dirty="0">
                <a:cs typeface="Arial" panose="020B0604020202020204" pitchFamily="34" charset="0"/>
              </a:rPr>
              <a:t>průbojných protipancéřových projektilů</a:t>
            </a:r>
            <a:r>
              <a:rPr lang="cs-CZ" sz="2000" b="1" u="sng" dirty="0">
                <a:cs typeface="Arial" panose="020B0604020202020204" pitchFamily="34" charset="0"/>
              </a:rPr>
              <a:t> </a:t>
            </a:r>
            <a:r>
              <a:rPr lang="cs-CZ" sz="2000" dirty="0">
                <a:cs typeface="Arial" panose="020B0604020202020204" pitchFamily="34" charset="0"/>
              </a:rPr>
              <a:t>a nachází i další rozsáhlé využití ve zbrojní výrobě. </a:t>
            </a:r>
          </a:p>
          <a:p>
            <a:pPr algn="just"/>
            <a:r>
              <a:rPr lang="cs-CZ" sz="2000" dirty="0">
                <a:cs typeface="Arial" panose="020B0604020202020204" pitchFamily="34" charset="0"/>
              </a:rPr>
              <a:t>  Těžké slitiny na bázi wolframu se používají ke konstrukci rotorů gyroskopů, rotačních regulátorů nebo vyvažovacích prvků listů vrtulníkových rotorů. Hodnota koeficientu tepelné roztažnosti wolframu je velice blízká koeficientu tepelné roztažnosti tvrzeného skla, wolfram se proto používá ke konstrukci těsnění sklo-kov ve výkonných světelných zdrojích.</a:t>
            </a:r>
          </a:p>
          <a:p>
            <a:pPr algn="just"/>
            <a:endParaRPr lang="en-US" sz="800" dirty="0">
              <a:cs typeface="Arial" panose="020B0604020202020204" pitchFamily="34" charset="0"/>
            </a:endParaRPr>
          </a:p>
          <a:p>
            <a:pPr algn="just"/>
            <a:r>
              <a:rPr lang="cs-CZ" sz="2000" dirty="0">
                <a:cs typeface="Arial" panose="020B0604020202020204" pitchFamily="34" charset="0"/>
              </a:rPr>
              <a:t>Velmi tvrdý </a:t>
            </a:r>
            <a:r>
              <a:rPr lang="cs-CZ" sz="2000" b="1" dirty="0">
                <a:cs typeface="Arial" panose="020B0604020202020204" pitchFamily="34" charset="0"/>
              </a:rPr>
              <a:t>karbid W</a:t>
            </a:r>
            <a:r>
              <a:rPr lang="cs-CZ" sz="2000" b="1" baseline="-25000" dirty="0">
                <a:cs typeface="Arial" panose="020B0604020202020204" pitchFamily="34" charset="0"/>
              </a:rPr>
              <a:t>2</a:t>
            </a:r>
            <a:r>
              <a:rPr lang="cs-CZ" sz="2000" b="1" dirty="0">
                <a:cs typeface="Arial" panose="020B0604020202020204" pitchFamily="34" charset="0"/>
              </a:rPr>
              <a:t>C </a:t>
            </a:r>
            <a:r>
              <a:rPr lang="cs-CZ" sz="2000" dirty="0">
                <a:cs typeface="Arial" panose="020B0604020202020204" pitchFamily="34" charset="0"/>
              </a:rPr>
              <a:t>spolu s kobaltem tvoří známou tvrdou slitinu </a:t>
            </a:r>
            <a:r>
              <a:rPr lang="cs-CZ" sz="2000" b="1" i="1" dirty="0" err="1">
                <a:cs typeface="Arial" panose="020B0604020202020204" pitchFamily="34" charset="0"/>
              </a:rPr>
              <a:t>vidium</a:t>
            </a:r>
            <a:r>
              <a:rPr lang="cs-CZ" sz="2000" dirty="0">
                <a:cs typeface="Arial" panose="020B0604020202020204" pitchFamily="34" charset="0"/>
              </a:rPr>
              <a:t>. </a:t>
            </a:r>
          </a:p>
          <a:p>
            <a:pPr algn="just"/>
            <a:endParaRPr lang="cs-CZ" sz="800" b="1" dirty="0">
              <a:cs typeface="Arial" panose="020B0604020202020204" pitchFamily="34" charset="0"/>
            </a:endParaRPr>
          </a:p>
          <a:p>
            <a:pPr algn="just"/>
            <a:r>
              <a:rPr lang="cs-CZ" sz="2000" b="1" dirty="0">
                <a:cs typeface="Arial" panose="020B0604020202020204" pitchFamily="34" charset="0"/>
              </a:rPr>
              <a:t>Karbid wolframu WC</a:t>
            </a:r>
            <a:r>
              <a:rPr lang="cs-CZ" sz="2000" dirty="0">
                <a:cs typeface="Arial" panose="020B0604020202020204" pitchFamily="34" charset="0"/>
              </a:rPr>
              <a:t> se používá k </a:t>
            </a:r>
            <a:r>
              <a:rPr lang="cs-CZ" sz="2000" u="sng" dirty="0">
                <a:cs typeface="Arial" panose="020B0604020202020204" pitchFamily="34" charset="0"/>
              </a:rPr>
              <a:t>výrobě obráběcích nástrojů</a:t>
            </a:r>
            <a:r>
              <a:rPr lang="cs-CZ" sz="2000" dirty="0">
                <a:cs typeface="Arial" panose="020B0604020202020204" pitchFamily="34" charset="0"/>
              </a:rPr>
              <a:t>, hrotů per a k výrobě protipancéřové munice, jako účinný reflektor neutronů se používá v jaderné technice. </a:t>
            </a:r>
          </a:p>
          <a:p>
            <a:pPr algn="just"/>
            <a:endParaRPr lang="cs-CZ" sz="800" b="1" dirty="0">
              <a:cs typeface="Arial" panose="020B0604020202020204" pitchFamily="34" charset="0"/>
            </a:endParaRPr>
          </a:p>
          <a:p>
            <a:pPr algn="just"/>
            <a:r>
              <a:rPr lang="cs-CZ" sz="2000" b="1" dirty="0">
                <a:cs typeface="Arial" panose="020B0604020202020204" pitchFamily="34" charset="0"/>
              </a:rPr>
              <a:t>Borid W</a:t>
            </a:r>
            <a:r>
              <a:rPr lang="cs-CZ" sz="2000" b="1" baseline="-25000" dirty="0">
                <a:cs typeface="Arial" panose="020B0604020202020204" pitchFamily="34" charset="0"/>
              </a:rPr>
              <a:t>2</a:t>
            </a:r>
            <a:r>
              <a:rPr lang="cs-CZ" sz="2000" b="1" dirty="0">
                <a:cs typeface="Arial" panose="020B0604020202020204" pitchFamily="34" charset="0"/>
              </a:rPr>
              <a:t>B</a:t>
            </a:r>
            <a:r>
              <a:rPr lang="cs-CZ" sz="2000" b="1" baseline="-25000" dirty="0">
                <a:cs typeface="Arial" panose="020B0604020202020204" pitchFamily="34" charset="0"/>
              </a:rPr>
              <a:t>5</a:t>
            </a:r>
            <a:r>
              <a:rPr lang="cs-CZ" sz="2000" b="1" dirty="0">
                <a:cs typeface="Arial" panose="020B0604020202020204" pitchFamily="34" charset="0"/>
              </a:rPr>
              <a:t> a silicid WSi</a:t>
            </a:r>
            <a:r>
              <a:rPr lang="cs-CZ" sz="2000" b="1" baseline="-25000" dirty="0">
                <a:cs typeface="Arial" panose="020B0604020202020204" pitchFamily="34" charset="0"/>
              </a:rPr>
              <a:t>2</a:t>
            </a:r>
            <a:r>
              <a:rPr lang="cs-CZ" sz="2000" dirty="0">
                <a:cs typeface="Arial" panose="020B0604020202020204" pitchFamily="34" charset="0"/>
              </a:rPr>
              <a:t> se používají jako ochranné povlaky na břity obráběcích nástrojů a na namáhané strojní součásti.</a:t>
            </a:r>
          </a:p>
          <a:p>
            <a:pPr algn="just"/>
            <a:endParaRPr lang="cs-CZ" sz="800" b="1" dirty="0">
              <a:cs typeface="Arial" panose="020B0604020202020204" pitchFamily="34" charset="0"/>
            </a:endParaRPr>
          </a:p>
          <a:p>
            <a:pPr algn="just"/>
            <a:r>
              <a:rPr lang="cs-CZ" sz="2000" b="1" dirty="0">
                <a:cs typeface="Arial" panose="020B0604020202020204" pitchFamily="34" charset="0"/>
              </a:rPr>
              <a:t>Sulfid </a:t>
            </a:r>
            <a:r>
              <a:rPr lang="cs-CZ" sz="2000" b="1" dirty="0" err="1">
                <a:cs typeface="Arial" panose="020B0604020202020204" pitchFamily="34" charset="0"/>
              </a:rPr>
              <a:t>wolframičitý</a:t>
            </a:r>
            <a:r>
              <a:rPr lang="cs-CZ" sz="2000" dirty="0">
                <a:cs typeface="Arial" panose="020B0604020202020204" pitchFamily="34" charset="0"/>
              </a:rPr>
              <a:t> WS</a:t>
            </a:r>
            <a:r>
              <a:rPr lang="cs-CZ" sz="2000" baseline="-25000" dirty="0">
                <a:cs typeface="Arial" panose="020B0604020202020204" pitchFamily="34" charset="0"/>
              </a:rPr>
              <a:t>2</a:t>
            </a:r>
            <a:r>
              <a:rPr lang="cs-CZ" sz="2000" dirty="0">
                <a:cs typeface="Arial" panose="020B0604020202020204" pitchFamily="34" charset="0"/>
              </a:rPr>
              <a:t> je využíván jako katalyzátor při </a:t>
            </a:r>
            <a:r>
              <a:rPr lang="cs-CZ" sz="2000" dirty="0" err="1">
                <a:cs typeface="Arial" panose="020B0604020202020204" pitchFamily="34" charset="0"/>
              </a:rPr>
              <a:t>hydrokrakování</a:t>
            </a:r>
            <a:r>
              <a:rPr lang="cs-CZ" sz="2000" dirty="0">
                <a:cs typeface="Arial" panose="020B0604020202020204" pitchFamily="34" charset="0"/>
              </a:rPr>
              <a:t> a jako průmyslové mazivo. Jako průmyslové mazivo je využíván také </a:t>
            </a:r>
            <a:r>
              <a:rPr lang="cs-CZ" sz="2000" b="1" dirty="0">
                <a:cs typeface="Arial" panose="020B0604020202020204" pitchFamily="34" charset="0"/>
              </a:rPr>
              <a:t>selenid </a:t>
            </a:r>
            <a:r>
              <a:rPr lang="cs-CZ" sz="2000" b="1" dirty="0" err="1">
                <a:cs typeface="Arial" panose="020B0604020202020204" pitchFamily="34" charset="0"/>
              </a:rPr>
              <a:t>wolframičitý</a:t>
            </a:r>
            <a:r>
              <a:rPr lang="cs-CZ" sz="2000" b="1" dirty="0">
                <a:cs typeface="Arial" panose="020B0604020202020204" pitchFamily="34" charset="0"/>
              </a:rPr>
              <a:t> WSe</a:t>
            </a:r>
            <a:r>
              <a:rPr lang="cs-CZ" sz="2000" b="1" baseline="-25000" dirty="0">
                <a:cs typeface="Arial" panose="020B0604020202020204" pitchFamily="34" charset="0"/>
              </a:rPr>
              <a:t>2</a:t>
            </a:r>
            <a:r>
              <a:rPr lang="cs-CZ" sz="2000" dirty="0">
                <a:cs typeface="Arial" panose="020B0604020202020204" pitchFamily="34" charset="0"/>
              </a:rPr>
              <a:t>. </a:t>
            </a:r>
          </a:p>
        </p:txBody>
      </p:sp>
    </p:spTree>
    <p:extLst>
      <p:ext uri="{BB962C8B-B14F-4D97-AF65-F5344CB8AC3E}">
        <p14:creationId xmlns:p14="http://schemas.microsoft.com/office/powerpoint/2010/main" val="1510628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915400" cy="707886"/>
          </a:xfrm>
          <a:prstGeom prst="rect">
            <a:avLst/>
          </a:prstGeom>
        </p:spPr>
        <p:txBody>
          <a:bodyPr wrap="square">
            <a:spAutoFit/>
          </a:bodyPr>
          <a:lstStyle/>
          <a:p>
            <a:pPr algn="just"/>
            <a:r>
              <a:rPr lang="cs-CZ" sz="2000" b="1" dirty="0">
                <a:cs typeface="Arial" panose="020B0604020202020204" pitchFamily="34" charset="0"/>
              </a:rPr>
              <a:t>Oxid wolframový </a:t>
            </a:r>
            <a:r>
              <a:rPr lang="cs-CZ" sz="2000" dirty="0">
                <a:cs typeface="Arial" panose="020B0604020202020204" pitchFamily="34" charset="0"/>
              </a:rPr>
              <a:t>na křemelině je katalyzátorem při výrobě ethanolu přímou hydratací ethylenu. </a:t>
            </a:r>
          </a:p>
        </p:txBody>
      </p:sp>
      <p:pic>
        <p:nvPicPr>
          <p:cNvPr id="8194" name="Picture 2" descr="Tungstate - Tungstate - qaz.wiki">
            <a:extLst>
              <a:ext uri="{FF2B5EF4-FFF2-40B4-BE49-F238E27FC236}">
                <a16:creationId xmlns:a16="http://schemas.microsoft.com/office/drawing/2014/main" id="{A3C5CF1A-7FB9-4DE4-AD87-D8CD2FE910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1681" y="2190184"/>
            <a:ext cx="1823156"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EF005578-5B39-47C5-B6CA-4F3B08C38148}"/>
              </a:ext>
            </a:extLst>
          </p:cNvPr>
          <p:cNvSpPr txBox="1"/>
          <p:nvPr/>
        </p:nvSpPr>
        <p:spPr>
          <a:xfrm>
            <a:off x="152400" y="1828800"/>
            <a:ext cx="7002345" cy="2246769"/>
          </a:xfrm>
          <a:prstGeom prst="rect">
            <a:avLst/>
          </a:prstGeom>
          <a:noFill/>
        </p:spPr>
        <p:txBody>
          <a:bodyPr wrap="square">
            <a:spAutoFit/>
          </a:bodyPr>
          <a:lstStyle/>
          <a:p>
            <a:pPr algn="just"/>
            <a:r>
              <a:rPr lang="cs-CZ" sz="2000" b="1" dirty="0">
                <a:cs typeface="Arial" panose="020B0604020202020204" pitchFamily="34" charset="0"/>
              </a:rPr>
              <a:t>Kyselina wolframová </a:t>
            </a:r>
            <a:r>
              <a:rPr lang="cs-CZ" sz="2000" dirty="0">
                <a:cs typeface="Arial" panose="020B0604020202020204" pitchFamily="34" charset="0"/>
              </a:rPr>
              <a:t>slouží</a:t>
            </a:r>
            <a:r>
              <a:rPr lang="cs-CZ" sz="2000" b="1" dirty="0">
                <a:cs typeface="Arial" panose="020B0604020202020204" pitchFamily="34" charset="0"/>
              </a:rPr>
              <a:t> </a:t>
            </a:r>
            <a:r>
              <a:rPr lang="cs-CZ" sz="2000" dirty="0">
                <a:cs typeface="Arial" panose="020B0604020202020204" pitchFamily="34" charset="0"/>
              </a:rPr>
              <a:t>jako žlutý pigment. </a:t>
            </a:r>
          </a:p>
          <a:p>
            <a:pPr algn="just"/>
            <a:r>
              <a:rPr lang="cs-CZ" sz="2000" b="1" dirty="0">
                <a:cs typeface="Arial" panose="020B0604020202020204" pitchFamily="34" charset="0"/>
              </a:rPr>
              <a:t>Wolframan barnatý </a:t>
            </a:r>
            <a:r>
              <a:rPr lang="cs-CZ" sz="2000" dirty="0">
                <a:cs typeface="Arial" panose="020B0604020202020204" pitchFamily="34" charset="0"/>
              </a:rPr>
              <a:t>BaWO</a:t>
            </a:r>
            <a:r>
              <a:rPr lang="cs-CZ" sz="2000" baseline="-25000" dirty="0">
                <a:cs typeface="Arial" panose="020B0604020202020204" pitchFamily="34" charset="0"/>
              </a:rPr>
              <a:t>4</a:t>
            </a:r>
            <a:r>
              <a:rPr lang="cs-CZ" sz="2000" dirty="0">
                <a:cs typeface="Arial" panose="020B0604020202020204" pitchFamily="34" charset="0"/>
              </a:rPr>
              <a:t> a </a:t>
            </a:r>
            <a:r>
              <a:rPr lang="cs-CZ" sz="2000" b="1" dirty="0">
                <a:cs typeface="Arial" panose="020B0604020202020204" pitchFamily="34" charset="0"/>
              </a:rPr>
              <a:t>wolframan zinečnatý </a:t>
            </a:r>
            <a:r>
              <a:rPr lang="cs-CZ" sz="2000" dirty="0">
                <a:cs typeface="Arial" panose="020B0604020202020204" pitchFamily="34" charset="0"/>
              </a:rPr>
              <a:t>ZnWO</a:t>
            </a:r>
            <a:r>
              <a:rPr lang="cs-CZ" sz="2000" baseline="-25000" dirty="0">
                <a:cs typeface="Arial" panose="020B0604020202020204" pitchFamily="34" charset="0"/>
              </a:rPr>
              <a:t>4</a:t>
            </a:r>
            <a:r>
              <a:rPr lang="cs-CZ" sz="2000" dirty="0">
                <a:cs typeface="Arial" panose="020B0604020202020204" pitchFamily="34" charset="0"/>
              </a:rPr>
              <a:t> jsou bílé pigmenty. </a:t>
            </a:r>
          </a:p>
          <a:p>
            <a:pPr algn="just"/>
            <a:r>
              <a:rPr lang="cs-CZ" sz="2000" b="1" dirty="0">
                <a:cs typeface="Arial" panose="020B0604020202020204" pitchFamily="34" charset="0"/>
              </a:rPr>
              <a:t>Wolframan sodný </a:t>
            </a:r>
            <a:r>
              <a:rPr lang="cs-CZ" sz="2000" dirty="0">
                <a:cs typeface="Arial" panose="020B0604020202020204" pitchFamily="34" charset="0"/>
              </a:rPr>
              <a:t>Na</a:t>
            </a:r>
            <a:r>
              <a:rPr lang="cs-CZ" sz="2000" baseline="-25000" dirty="0">
                <a:cs typeface="Arial" panose="020B0604020202020204" pitchFamily="34" charset="0"/>
              </a:rPr>
              <a:t>2</a:t>
            </a:r>
            <a:r>
              <a:rPr lang="cs-CZ" sz="2000" dirty="0">
                <a:cs typeface="Arial" panose="020B0604020202020204" pitchFamily="34" charset="0"/>
              </a:rPr>
              <a:t>WO</a:t>
            </a:r>
            <a:r>
              <a:rPr lang="cs-CZ" sz="2000" baseline="-25000" dirty="0">
                <a:cs typeface="Arial" panose="020B0604020202020204" pitchFamily="34" charset="0"/>
              </a:rPr>
              <a:t>4</a:t>
            </a:r>
            <a:r>
              <a:rPr lang="cs-CZ" sz="2000" dirty="0">
                <a:cs typeface="Arial" panose="020B0604020202020204" pitchFamily="34" charset="0"/>
              </a:rPr>
              <a:t> se používá pro nehořlavé úpravy textilu. </a:t>
            </a:r>
          </a:p>
          <a:p>
            <a:pPr algn="just"/>
            <a:r>
              <a:rPr lang="cs-CZ" sz="2000" b="1" dirty="0">
                <a:cs typeface="Arial" panose="020B0604020202020204" pitchFamily="34" charset="0"/>
              </a:rPr>
              <a:t>Wolframan vápenatý</a:t>
            </a:r>
            <a:r>
              <a:rPr lang="cs-CZ" sz="2000" dirty="0">
                <a:cs typeface="Arial" panose="020B0604020202020204" pitchFamily="34" charset="0"/>
              </a:rPr>
              <a:t> CaWO</a:t>
            </a:r>
            <a:r>
              <a:rPr lang="cs-CZ" sz="2000" baseline="-25000" dirty="0">
                <a:cs typeface="Arial" panose="020B0604020202020204" pitchFamily="34" charset="0"/>
              </a:rPr>
              <a:t>4</a:t>
            </a:r>
            <a:r>
              <a:rPr lang="cs-CZ" sz="2000" dirty="0">
                <a:cs typeface="Arial" panose="020B0604020202020204" pitchFamily="34" charset="0"/>
              </a:rPr>
              <a:t> má luminoforní vlastnosti, využívá se k výrobě zářivek. </a:t>
            </a:r>
            <a:endParaRPr lang="cs-CZ" sz="2000" dirty="0"/>
          </a:p>
        </p:txBody>
      </p:sp>
      <p:sp>
        <p:nvSpPr>
          <p:cNvPr id="7" name="TextovéPole 6">
            <a:extLst>
              <a:ext uri="{FF2B5EF4-FFF2-40B4-BE49-F238E27FC236}">
                <a16:creationId xmlns:a16="http://schemas.microsoft.com/office/drawing/2014/main" id="{54739E93-F972-45B5-B551-EE3EF16F97BC}"/>
              </a:ext>
            </a:extLst>
          </p:cNvPr>
          <p:cNvSpPr txBox="1"/>
          <p:nvPr/>
        </p:nvSpPr>
        <p:spPr>
          <a:xfrm>
            <a:off x="156681" y="4343400"/>
            <a:ext cx="8878156" cy="707886"/>
          </a:xfrm>
          <a:prstGeom prst="rect">
            <a:avLst/>
          </a:prstGeom>
          <a:noFill/>
        </p:spPr>
        <p:txBody>
          <a:bodyPr wrap="square">
            <a:spAutoFit/>
          </a:bodyPr>
          <a:lstStyle/>
          <a:p>
            <a:r>
              <a:rPr lang="cs-CZ" sz="2000" b="1" dirty="0" err="1">
                <a:cs typeface="Arial" panose="020B0604020202020204" pitchFamily="34" charset="0"/>
              </a:rPr>
              <a:t>Hexakarbonyl</a:t>
            </a:r>
            <a:r>
              <a:rPr lang="cs-CZ" sz="2000" b="1" dirty="0">
                <a:cs typeface="Arial" panose="020B0604020202020204" pitchFamily="34" charset="0"/>
              </a:rPr>
              <a:t> wolframu </a:t>
            </a:r>
            <a:r>
              <a:rPr lang="cs-CZ" sz="2000" dirty="0">
                <a:cs typeface="Arial" panose="020B0604020202020204" pitchFamily="34" charset="0"/>
              </a:rPr>
              <a:t>[W(CO)</a:t>
            </a:r>
            <a:r>
              <a:rPr lang="cs-CZ" sz="2000" baseline="-25000" dirty="0">
                <a:cs typeface="Arial" panose="020B0604020202020204" pitchFamily="34" charset="0"/>
              </a:rPr>
              <a:t>6</a:t>
            </a:r>
            <a:r>
              <a:rPr lang="cs-CZ" sz="2000" dirty="0">
                <a:cs typeface="Arial" panose="020B0604020202020204" pitchFamily="34" charset="0"/>
              </a:rPr>
              <a:t>] se používá jako katalyzátor polymerace olefinů a k pokovování keramiky. </a:t>
            </a:r>
            <a:endParaRPr lang="cs-CZ" sz="2000" dirty="0"/>
          </a:p>
        </p:txBody>
      </p:sp>
      <p:pic>
        <p:nvPicPr>
          <p:cNvPr id="8196" name="Picture 4" descr="Tungsten hexafluoride - Wikipedia">
            <a:extLst>
              <a:ext uri="{FF2B5EF4-FFF2-40B4-BE49-F238E27FC236}">
                <a16:creationId xmlns:a16="http://schemas.microsoft.com/office/drawing/2014/main" id="{886E35E9-193A-4784-A21D-0BF5AF199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13803"/>
            <a:ext cx="1066800" cy="12908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F4BE546E-4198-4541-BFED-6D5690C0CE7E}"/>
              </a:ext>
            </a:extLst>
          </p:cNvPr>
          <p:cNvSpPr txBox="1"/>
          <p:nvPr/>
        </p:nvSpPr>
        <p:spPr>
          <a:xfrm>
            <a:off x="152400" y="956335"/>
            <a:ext cx="6513970" cy="707886"/>
          </a:xfrm>
          <a:prstGeom prst="rect">
            <a:avLst/>
          </a:prstGeom>
          <a:noFill/>
        </p:spPr>
        <p:txBody>
          <a:bodyPr wrap="square">
            <a:spAutoFit/>
          </a:bodyPr>
          <a:lstStyle/>
          <a:p>
            <a:pPr algn="just"/>
            <a:r>
              <a:rPr lang="cs-CZ" sz="2000" b="1" dirty="0">
                <a:cs typeface="Arial" panose="020B0604020202020204" pitchFamily="34" charset="0"/>
              </a:rPr>
              <a:t>Fluorid wolframový </a:t>
            </a:r>
            <a:r>
              <a:rPr lang="cs-CZ" sz="2000" dirty="0">
                <a:cs typeface="Arial" panose="020B0604020202020204" pitchFamily="34" charset="0"/>
              </a:rPr>
              <a:t>WF</a:t>
            </a:r>
            <a:r>
              <a:rPr lang="cs-CZ" sz="2000" baseline="-25000" dirty="0">
                <a:cs typeface="Arial" panose="020B0604020202020204" pitchFamily="34" charset="0"/>
              </a:rPr>
              <a:t>6</a:t>
            </a:r>
            <a:r>
              <a:rPr lang="cs-CZ" sz="2000" dirty="0">
                <a:cs typeface="Arial" panose="020B0604020202020204" pitchFamily="34" charset="0"/>
              </a:rPr>
              <a:t> je důležitou látkou při výrobě polovodičů. </a:t>
            </a:r>
          </a:p>
        </p:txBody>
      </p:sp>
    </p:spTree>
    <p:extLst>
      <p:ext uri="{BB962C8B-B14F-4D97-AF65-F5344CB8AC3E}">
        <p14:creationId xmlns:p14="http://schemas.microsoft.com/office/powerpoint/2010/main" val="2775083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39D2A2-4E3D-41B1-9608-46FBD672C33F}"/>
              </a:ext>
            </a:extLst>
          </p:cNvPr>
          <p:cNvSpPr>
            <a:spLocks noGrp="1"/>
          </p:cNvSpPr>
          <p:nvPr>
            <p:ph type="title"/>
          </p:nvPr>
        </p:nvSpPr>
        <p:spPr>
          <a:xfrm>
            <a:off x="219075" y="116465"/>
            <a:ext cx="3276600" cy="563562"/>
          </a:xfrm>
        </p:spPr>
        <p:txBody>
          <a:bodyPr>
            <a:normAutofit fontScale="90000"/>
          </a:bodyPr>
          <a:lstStyle/>
          <a:p>
            <a:r>
              <a:rPr lang="en-US" sz="3100" b="1" dirty="0" err="1"/>
              <a:t>Skupina</a:t>
            </a:r>
            <a:r>
              <a:rPr lang="en-US" sz="3200" b="1" dirty="0"/>
              <a:t> </a:t>
            </a:r>
            <a:r>
              <a:rPr lang="en-US" sz="3200" b="1" dirty="0" err="1"/>
              <a:t>vanadu</a:t>
            </a:r>
            <a:endParaRPr lang="cs-CZ" sz="3200" b="1" dirty="0"/>
          </a:p>
        </p:txBody>
      </p:sp>
      <p:pic>
        <p:nvPicPr>
          <p:cNvPr id="6146" name="Picture 2" descr="Vanadium | History, Uses, Facts, Physical &amp; Chemical ...">
            <a:extLst>
              <a:ext uri="{FF2B5EF4-FFF2-40B4-BE49-F238E27FC236}">
                <a16:creationId xmlns:a16="http://schemas.microsoft.com/office/drawing/2014/main" id="{1CB11279-2CCA-44B6-B36B-4ACE2641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60F5C9E6-BC96-4ED4-BE1A-924A0802EC4F}"/>
              </a:ext>
            </a:extLst>
          </p:cNvPr>
          <p:cNvSpPr txBox="1"/>
          <p:nvPr/>
        </p:nvSpPr>
        <p:spPr>
          <a:xfrm>
            <a:off x="6781800" y="1926193"/>
            <a:ext cx="336952" cy="400110"/>
          </a:xfrm>
          <a:prstGeom prst="rect">
            <a:avLst/>
          </a:prstGeom>
          <a:noFill/>
        </p:spPr>
        <p:txBody>
          <a:bodyPr wrap="none" rtlCol="0">
            <a:spAutoFit/>
          </a:bodyPr>
          <a:lstStyle/>
          <a:p>
            <a:r>
              <a:rPr lang="en-US" sz="2000" b="1" dirty="0"/>
              <a:t>V</a:t>
            </a:r>
            <a:endParaRPr lang="cs-CZ" sz="2000" b="1" dirty="0"/>
          </a:p>
        </p:txBody>
      </p:sp>
      <p:pic>
        <p:nvPicPr>
          <p:cNvPr id="6148" name="Picture 4" descr="Nebengruppen in Chemie | Schülerlexikon | Lernhelfer">
            <a:extLst>
              <a:ext uri="{FF2B5EF4-FFF2-40B4-BE49-F238E27FC236}">
                <a16:creationId xmlns:a16="http://schemas.microsoft.com/office/drawing/2014/main" id="{92FC2BCF-2ACF-4277-8802-523439229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25" y="3919372"/>
            <a:ext cx="4114800" cy="282710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F288E596-8B93-4B90-AEDA-84A0099FA9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8324" y="2498110"/>
            <a:ext cx="3620855" cy="2033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3ACAA4B3-0ECA-49AA-9658-864D25CD9AF3}"/>
              </a:ext>
            </a:extLst>
          </p:cNvPr>
          <p:cNvSpPr txBox="1"/>
          <p:nvPr/>
        </p:nvSpPr>
        <p:spPr>
          <a:xfrm>
            <a:off x="5308324" y="4131588"/>
            <a:ext cx="490840" cy="400110"/>
          </a:xfrm>
          <a:prstGeom prst="rect">
            <a:avLst/>
          </a:prstGeom>
          <a:noFill/>
        </p:spPr>
        <p:txBody>
          <a:bodyPr wrap="none" rtlCol="0">
            <a:spAutoFit/>
          </a:bodyPr>
          <a:lstStyle/>
          <a:p>
            <a:r>
              <a:rPr lang="en-US" sz="2000" b="1" dirty="0"/>
              <a:t>Nb</a:t>
            </a:r>
            <a:endParaRPr lang="cs-CZ" sz="2000" b="1" dirty="0"/>
          </a:p>
        </p:txBody>
      </p:sp>
      <p:pic>
        <p:nvPicPr>
          <p:cNvPr id="7" name="Obrázek 6">
            <a:extLst>
              <a:ext uri="{FF2B5EF4-FFF2-40B4-BE49-F238E27FC236}">
                <a16:creationId xmlns:a16="http://schemas.microsoft.com/office/drawing/2014/main" id="{EB59A278-9563-4E4C-B70C-20698B94EE27}"/>
              </a:ext>
            </a:extLst>
          </p:cNvPr>
          <p:cNvPicPr>
            <a:picLocks noChangeAspect="1"/>
          </p:cNvPicPr>
          <p:nvPr/>
        </p:nvPicPr>
        <p:blipFill>
          <a:blip r:embed="rId5"/>
          <a:stretch>
            <a:fillRect/>
          </a:stretch>
        </p:blipFill>
        <p:spPr>
          <a:xfrm>
            <a:off x="5291400" y="4703505"/>
            <a:ext cx="3654701" cy="1954195"/>
          </a:xfrm>
          <a:prstGeom prst="rect">
            <a:avLst/>
          </a:prstGeom>
        </p:spPr>
      </p:pic>
      <p:sp>
        <p:nvSpPr>
          <p:cNvPr id="8" name="TextovéPole 7">
            <a:extLst>
              <a:ext uri="{FF2B5EF4-FFF2-40B4-BE49-F238E27FC236}">
                <a16:creationId xmlns:a16="http://schemas.microsoft.com/office/drawing/2014/main" id="{E5C929F5-5E8D-4441-A21A-72FA90B9FD8B}"/>
              </a:ext>
            </a:extLst>
          </p:cNvPr>
          <p:cNvSpPr txBox="1"/>
          <p:nvPr/>
        </p:nvSpPr>
        <p:spPr>
          <a:xfrm>
            <a:off x="5308324" y="6257590"/>
            <a:ext cx="418513" cy="400110"/>
          </a:xfrm>
          <a:prstGeom prst="rect">
            <a:avLst/>
          </a:prstGeom>
          <a:noFill/>
        </p:spPr>
        <p:txBody>
          <a:bodyPr wrap="none" rtlCol="0">
            <a:spAutoFit/>
          </a:bodyPr>
          <a:lstStyle/>
          <a:p>
            <a:r>
              <a:rPr lang="en-US" sz="2000" b="1" dirty="0"/>
              <a:t>Ta</a:t>
            </a:r>
            <a:endParaRPr lang="cs-CZ" sz="2000" b="1" dirty="0"/>
          </a:p>
        </p:txBody>
      </p:sp>
      <p:pic>
        <p:nvPicPr>
          <p:cNvPr id="12" name="Picture 8" descr="How Albert Einstein broke the Periodic Table">
            <a:extLst>
              <a:ext uri="{FF2B5EF4-FFF2-40B4-BE49-F238E27FC236}">
                <a16:creationId xmlns:a16="http://schemas.microsoft.com/office/drawing/2014/main" id="{A9BD7BBB-6686-41B0-AB8A-57370FCD83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000" y="895684"/>
            <a:ext cx="5105400" cy="2797333"/>
          </a:xfrm>
          <a:prstGeom prst="rect">
            <a:avLst/>
          </a:prstGeom>
          <a:noFill/>
          <a:extLst>
            <a:ext uri="{909E8E84-426E-40DD-AFC4-6F175D3DCCD1}">
              <a14:hiddenFill xmlns:a14="http://schemas.microsoft.com/office/drawing/2010/main">
                <a:solidFill>
                  <a:srgbClr val="FFFFFF"/>
                </a:solidFill>
              </a14:hiddenFill>
            </a:ext>
          </a:extLst>
        </p:spPr>
      </p:pic>
      <p:sp>
        <p:nvSpPr>
          <p:cNvPr id="13" name="Obdélník 12">
            <a:extLst>
              <a:ext uri="{FF2B5EF4-FFF2-40B4-BE49-F238E27FC236}">
                <a16:creationId xmlns:a16="http://schemas.microsoft.com/office/drawing/2014/main" id="{422281A6-6D54-4E15-B605-E5EA02419421}"/>
              </a:ext>
            </a:extLst>
          </p:cNvPr>
          <p:cNvSpPr/>
          <p:nvPr/>
        </p:nvSpPr>
        <p:spPr>
          <a:xfrm>
            <a:off x="1545327" y="1981200"/>
            <a:ext cx="312048" cy="762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48676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5751" y="76200"/>
            <a:ext cx="8835850" cy="5878532"/>
          </a:xfrm>
          <a:prstGeom prst="rect">
            <a:avLst/>
          </a:prstGeom>
        </p:spPr>
        <p:txBody>
          <a:bodyPr wrap="square">
            <a:spAutoFit/>
          </a:bodyPr>
          <a:lstStyle/>
          <a:p>
            <a:pPr algn="ctr"/>
            <a:r>
              <a:rPr lang="en-US" sz="2800" b="1" dirty="0">
                <a:cs typeface="Arial" panose="020B0604020202020204" pitchFamily="34" charset="0"/>
              </a:rPr>
              <a:t>V</a:t>
            </a:r>
            <a:r>
              <a:rPr lang="cs-CZ" sz="2800" b="1" dirty="0" err="1">
                <a:cs typeface="Arial" panose="020B0604020202020204" pitchFamily="34" charset="0"/>
              </a:rPr>
              <a:t>anad</a:t>
            </a:r>
            <a:r>
              <a:rPr lang="cs-CZ" sz="2800" dirty="0">
                <a:cs typeface="Arial" panose="020B0604020202020204" pitchFamily="34" charset="0"/>
              </a:rPr>
              <a:t> </a:t>
            </a:r>
            <a:endParaRPr lang="en-US" sz="2800" dirty="0">
              <a:cs typeface="Arial" panose="020B0604020202020204" pitchFamily="34" charset="0"/>
            </a:endParaRPr>
          </a:p>
          <a:p>
            <a:pPr algn="just"/>
            <a:endParaRPr lang="en-US" sz="800" dirty="0">
              <a:cs typeface="Arial" panose="020B0604020202020204" pitchFamily="34" charset="0"/>
            </a:endParaRPr>
          </a:p>
          <a:p>
            <a:pPr algn="just"/>
            <a:r>
              <a:rPr lang="cs-CZ" sz="2000" dirty="0">
                <a:cs typeface="Arial" panose="020B0604020202020204" pitchFamily="34" charset="0"/>
              </a:rPr>
              <a:t> ocelově šedý, výjimečně tvrdý kov.</a:t>
            </a:r>
            <a:r>
              <a:rPr lang="en-US" sz="2000" dirty="0">
                <a:cs typeface="Arial" panose="020B0604020202020204" pitchFamily="34" charset="0"/>
              </a:rPr>
              <a:t> </a:t>
            </a:r>
            <a:r>
              <a:rPr lang="cs-CZ" sz="2000" dirty="0">
                <a:cs typeface="Arial" panose="020B0604020202020204" pitchFamily="34" charset="0"/>
              </a:rPr>
              <a:t>Vanad je prvek na vzduchu stálý, nereaguje s vodou, hydroxidy ani se zředěnými kyselinami. Vanad je značně odolný proti korozivním účinkům mořské vody, práškový vanad je na vzduchu </a:t>
            </a:r>
            <a:r>
              <a:rPr lang="cs-CZ" sz="2000" dirty="0" err="1">
                <a:cs typeface="Arial" panose="020B0604020202020204" pitchFamily="34" charset="0"/>
              </a:rPr>
              <a:t>pyroforní</a:t>
            </a:r>
            <a:r>
              <a:rPr lang="cs-CZ" sz="2000" dirty="0">
                <a:cs typeface="Arial" panose="020B0604020202020204" pitchFamily="34" charset="0"/>
              </a:rPr>
              <a:t>. Dobře se rozpouští se v kyselině fluorovodíkové. Reakce vanadu s kyselinou fluorovodíkovou probíhá za vzniku komplexní </a:t>
            </a:r>
            <a:r>
              <a:rPr lang="cs-CZ" sz="2000" b="1" dirty="0">
                <a:cs typeface="Arial" panose="020B0604020202020204" pitchFamily="34" charset="0"/>
              </a:rPr>
              <a:t>kyseliny </a:t>
            </a:r>
            <a:r>
              <a:rPr lang="cs-CZ" sz="2000" b="1" dirty="0" err="1">
                <a:cs typeface="Arial" panose="020B0604020202020204" pitchFamily="34" charset="0"/>
              </a:rPr>
              <a:t>heptafluorovanadičné</a:t>
            </a:r>
            <a:r>
              <a:rPr lang="cs-CZ" sz="2000" dirty="0">
                <a:cs typeface="Arial" panose="020B0604020202020204" pitchFamily="34" charset="0"/>
              </a:rPr>
              <a:t> a vývoje vodíku, reakcí s horkou koncentrovanou kyselinou vznikne komplexní </a:t>
            </a:r>
            <a:r>
              <a:rPr lang="cs-CZ" sz="2000" b="1" dirty="0">
                <a:cs typeface="Arial" panose="020B0604020202020204" pitchFamily="34" charset="0"/>
              </a:rPr>
              <a:t>kyselina </a:t>
            </a:r>
            <a:r>
              <a:rPr lang="cs-CZ" sz="2000" b="1" dirty="0" err="1">
                <a:cs typeface="Arial" panose="020B0604020202020204" pitchFamily="34" charset="0"/>
              </a:rPr>
              <a:t>trihydrogenhexafluorovanaditá</a:t>
            </a:r>
            <a:r>
              <a:rPr lang="cs-CZ" sz="2000" dirty="0">
                <a:cs typeface="Arial" panose="020B0604020202020204" pitchFamily="34" charset="0"/>
              </a:rPr>
              <a:t>:</a:t>
            </a:r>
          </a:p>
          <a:p>
            <a:pPr algn="ctr"/>
            <a:r>
              <a:rPr lang="cs-CZ" sz="2000" dirty="0">
                <a:cs typeface="Arial" panose="020B0604020202020204" pitchFamily="34" charset="0"/>
              </a:rPr>
              <a:t>2V + 14HF → 2H</a:t>
            </a:r>
            <a:r>
              <a:rPr lang="cs-CZ" sz="2000" baseline="-25000" dirty="0">
                <a:cs typeface="Arial" panose="020B0604020202020204" pitchFamily="34" charset="0"/>
              </a:rPr>
              <a:t>2</a:t>
            </a:r>
            <a:r>
              <a:rPr lang="cs-CZ" sz="2000" dirty="0">
                <a:cs typeface="Arial" panose="020B0604020202020204" pitchFamily="34" charset="0"/>
              </a:rPr>
              <a:t>[VF</a:t>
            </a:r>
            <a:r>
              <a:rPr lang="cs-CZ" sz="2000" baseline="-25000" dirty="0">
                <a:cs typeface="Arial" panose="020B0604020202020204" pitchFamily="34" charset="0"/>
              </a:rPr>
              <a:t>7</a:t>
            </a:r>
            <a:r>
              <a:rPr lang="cs-CZ" sz="2000" dirty="0">
                <a:cs typeface="Arial" panose="020B0604020202020204" pitchFamily="34" charset="0"/>
              </a:rPr>
              <a:t>] + 5H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2V + 12HF → 2H</a:t>
            </a:r>
            <a:r>
              <a:rPr lang="cs-CZ" sz="2000" baseline="-25000" dirty="0">
                <a:cs typeface="Arial" panose="020B0604020202020204" pitchFamily="34" charset="0"/>
              </a:rPr>
              <a:t>3</a:t>
            </a:r>
            <a:r>
              <a:rPr lang="cs-CZ" sz="2000" dirty="0">
                <a:cs typeface="Arial" panose="020B0604020202020204" pitchFamily="34" charset="0"/>
              </a:rPr>
              <a:t>[VF</a:t>
            </a:r>
            <a:r>
              <a:rPr lang="cs-CZ" sz="2000" baseline="-25000" dirty="0">
                <a:cs typeface="Arial" panose="020B0604020202020204" pitchFamily="34" charset="0"/>
              </a:rPr>
              <a:t>6</a:t>
            </a:r>
            <a:r>
              <a:rPr lang="cs-CZ" sz="2000" dirty="0">
                <a:cs typeface="Arial" panose="020B0604020202020204" pitchFamily="34" charset="0"/>
              </a:rPr>
              <a:t>] + 3H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Vanad reaguje i s horkou koncentrovanou kyselinou dusičnou, sírovou a lučavkou královskou:</a:t>
            </a:r>
          </a:p>
          <a:p>
            <a:pPr algn="ctr"/>
            <a:r>
              <a:rPr lang="cs-CZ" sz="2000" dirty="0">
                <a:cs typeface="Arial" panose="020B0604020202020204" pitchFamily="34" charset="0"/>
              </a:rPr>
              <a:t>V + 6HNO</a:t>
            </a:r>
            <a:r>
              <a:rPr lang="cs-CZ" sz="2000" baseline="-25000" dirty="0">
                <a:cs typeface="Arial" panose="020B0604020202020204" pitchFamily="34" charset="0"/>
              </a:rPr>
              <a:t>3</a:t>
            </a:r>
            <a:r>
              <a:rPr lang="cs-CZ" sz="2000" dirty="0">
                <a:cs typeface="Arial" panose="020B0604020202020204" pitchFamily="34" charset="0"/>
              </a:rPr>
              <a:t> → (VO</a:t>
            </a:r>
            <a:r>
              <a:rPr lang="cs-CZ" sz="2000" baseline="-25000" dirty="0">
                <a:cs typeface="Arial" panose="020B0604020202020204" pitchFamily="34" charset="0"/>
              </a:rPr>
              <a:t>2</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 + 5NO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V + 3H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(VO)SO</a:t>
            </a:r>
            <a:r>
              <a:rPr lang="cs-CZ" sz="2000" baseline="-25000" dirty="0">
                <a:cs typeface="Arial" panose="020B0604020202020204" pitchFamily="34" charset="0"/>
              </a:rPr>
              <a:t>4</a:t>
            </a:r>
            <a:r>
              <a:rPr lang="cs-CZ" sz="2000" dirty="0">
                <a:cs typeface="Arial" panose="020B0604020202020204" pitchFamily="34" charset="0"/>
              </a:rPr>
              <a:t> + 2SO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3V + 12HCl + 4HNO</a:t>
            </a:r>
            <a:r>
              <a:rPr lang="cs-CZ" sz="2000" baseline="-25000" dirty="0">
                <a:cs typeface="Arial" panose="020B0604020202020204" pitchFamily="34" charset="0"/>
              </a:rPr>
              <a:t>3</a:t>
            </a:r>
            <a:r>
              <a:rPr lang="cs-CZ" sz="2000" dirty="0">
                <a:cs typeface="Arial" panose="020B0604020202020204" pitchFamily="34" charset="0"/>
              </a:rPr>
              <a:t> → 3VCl</a:t>
            </a:r>
            <a:r>
              <a:rPr lang="cs-CZ" sz="2000" baseline="-25000" dirty="0">
                <a:cs typeface="Arial" panose="020B0604020202020204" pitchFamily="34" charset="0"/>
              </a:rPr>
              <a:t>4</a:t>
            </a:r>
            <a:r>
              <a:rPr lang="cs-CZ" sz="2000" dirty="0">
                <a:cs typeface="Arial" panose="020B0604020202020204" pitchFamily="34" charset="0"/>
              </a:rPr>
              <a:t> + 4NO + 8H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S kyslíkem vytváří </a:t>
            </a:r>
            <a:r>
              <a:rPr lang="cs-CZ" sz="2000" u="sng" dirty="0">
                <a:cs typeface="Arial" panose="020B0604020202020204" pitchFamily="34" charset="0"/>
              </a:rPr>
              <a:t>zásaditý oxid VO a amfoterní oxidy V</a:t>
            </a:r>
            <a:r>
              <a:rPr lang="cs-CZ" sz="2000" u="sng" baseline="-25000" dirty="0">
                <a:cs typeface="Arial" panose="020B0604020202020204" pitchFamily="34" charset="0"/>
              </a:rPr>
              <a:t>2</a:t>
            </a:r>
            <a:r>
              <a:rPr lang="cs-CZ" sz="2000" u="sng" dirty="0">
                <a:cs typeface="Arial" panose="020B0604020202020204" pitchFamily="34" charset="0"/>
              </a:rPr>
              <a:t>O</a:t>
            </a:r>
            <a:r>
              <a:rPr lang="cs-CZ" sz="2000" u="sng" baseline="-25000" dirty="0">
                <a:cs typeface="Arial" panose="020B0604020202020204" pitchFamily="34" charset="0"/>
              </a:rPr>
              <a:t>3</a:t>
            </a:r>
            <a:r>
              <a:rPr lang="cs-CZ" sz="2000" u="sng" dirty="0">
                <a:cs typeface="Arial" panose="020B0604020202020204" pitchFamily="34" charset="0"/>
              </a:rPr>
              <a:t>, VO</a:t>
            </a:r>
            <a:r>
              <a:rPr lang="cs-CZ" sz="2000" u="sng" baseline="-25000" dirty="0">
                <a:cs typeface="Arial" panose="020B0604020202020204" pitchFamily="34" charset="0"/>
              </a:rPr>
              <a:t>2</a:t>
            </a:r>
            <a:r>
              <a:rPr lang="cs-CZ" sz="2000" u="sng" dirty="0">
                <a:cs typeface="Arial" panose="020B0604020202020204" pitchFamily="34" charset="0"/>
              </a:rPr>
              <a:t> a  V</a:t>
            </a:r>
            <a:r>
              <a:rPr lang="cs-CZ" sz="2000" u="sng" baseline="-25000" dirty="0">
                <a:cs typeface="Arial" panose="020B0604020202020204" pitchFamily="34" charset="0"/>
              </a:rPr>
              <a:t>2</a:t>
            </a:r>
            <a:r>
              <a:rPr lang="cs-CZ" sz="2000" u="sng" dirty="0">
                <a:cs typeface="Arial" panose="020B0604020202020204" pitchFamily="34" charset="0"/>
              </a:rPr>
              <a:t>O</a:t>
            </a:r>
            <a:r>
              <a:rPr lang="cs-CZ" sz="2000" u="sng" baseline="-25000" dirty="0">
                <a:cs typeface="Arial" panose="020B0604020202020204" pitchFamily="34" charset="0"/>
              </a:rPr>
              <a:t>5</a:t>
            </a:r>
            <a:r>
              <a:rPr lang="cs-CZ" sz="2000" dirty="0">
                <a:cs typeface="Arial" panose="020B0604020202020204" pitchFamily="34" charset="0"/>
              </a:rPr>
              <a:t>, s vodíkem tvoří hydrid VH</a:t>
            </a:r>
            <a:r>
              <a:rPr lang="cs-CZ" sz="2000" baseline="-25000" dirty="0">
                <a:cs typeface="Arial" panose="020B0604020202020204" pitchFamily="34" charset="0"/>
              </a:rPr>
              <a:t>0,71</a:t>
            </a:r>
            <a:r>
              <a:rPr lang="cs-CZ" sz="2000" dirty="0">
                <a:cs typeface="Arial" panose="020B0604020202020204" pitchFamily="34" charset="0"/>
              </a:rPr>
              <a:t>, s halogeny reaguje za vzniku těkavých a snadno hydrolyzujících halogenidů VF</a:t>
            </a:r>
            <a:r>
              <a:rPr lang="cs-CZ" sz="2000" baseline="-25000" dirty="0">
                <a:cs typeface="Arial" panose="020B0604020202020204" pitchFamily="34" charset="0"/>
              </a:rPr>
              <a:t>5</a:t>
            </a:r>
            <a:r>
              <a:rPr lang="cs-CZ" sz="2000" dirty="0">
                <a:cs typeface="Arial" panose="020B0604020202020204" pitchFamily="34" charset="0"/>
              </a:rPr>
              <a:t>, VCl</a:t>
            </a:r>
            <a:r>
              <a:rPr lang="cs-CZ" sz="2000" baseline="-25000" dirty="0">
                <a:cs typeface="Arial" panose="020B0604020202020204" pitchFamily="34" charset="0"/>
              </a:rPr>
              <a:t>4</a:t>
            </a:r>
            <a:r>
              <a:rPr lang="cs-CZ" sz="2000" dirty="0">
                <a:cs typeface="Arial" panose="020B0604020202020204" pitchFamily="34" charset="0"/>
              </a:rPr>
              <a:t>, VBr</a:t>
            </a:r>
            <a:r>
              <a:rPr lang="cs-CZ" sz="2000" baseline="-25000" dirty="0">
                <a:cs typeface="Arial" panose="020B0604020202020204" pitchFamily="34" charset="0"/>
              </a:rPr>
              <a:t>3</a:t>
            </a:r>
            <a:r>
              <a:rPr lang="cs-CZ" sz="2000" dirty="0">
                <a:cs typeface="Arial" panose="020B0604020202020204" pitchFamily="34" charset="0"/>
              </a:rPr>
              <a:t> a VI</a:t>
            </a:r>
            <a:r>
              <a:rPr lang="cs-CZ" sz="2000" baseline="-25000" dirty="0">
                <a:cs typeface="Arial" panose="020B0604020202020204" pitchFamily="34" charset="0"/>
              </a:rPr>
              <a:t>3</a:t>
            </a:r>
            <a:r>
              <a:rPr lang="cs-CZ" sz="2000" dirty="0">
                <a:cs typeface="Arial" panose="020B0604020202020204" pitchFamily="34" charset="0"/>
              </a:rPr>
              <a:t>. </a:t>
            </a:r>
          </a:p>
        </p:txBody>
      </p:sp>
    </p:spTree>
    <p:extLst>
      <p:ext uri="{BB962C8B-B14F-4D97-AF65-F5344CB8AC3E}">
        <p14:creationId xmlns:p14="http://schemas.microsoft.com/office/powerpoint/2010/main" val="3498114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308312"/>
            <a:ext cx="8686800" cy="4093428"/>
          </a:xfrm>
          <a:prstGeom prst="rect">
            <a:avLst/>
          </a:prstGeom>
        </p:spPr>
        <p:txBody>
          <a:bodyPr wrap="square">
            <a:spAutoFit/>
          </a:bodyPr>
          <a:lstStyle/>
          <a:p>
            <a:pPr algn="just"/>
            <a:r>
              <a:rPr lang="cs-CZ" sz="2000" dirty="0">
                <a:cs typeface="Arial" panose="020B0604020202020204" pitchFamily="34" charset="0"/>
              </a:rPr>
              <a:t>Reakcí V</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s alkalickými roztoky vznikají barevné alkalické </a:t>
            </a:r>
            <a:r>
              <a:rPr lang="cs-CZ" sz="2000" b="1" dirty="0" err="1">
                <a:cs typeface="Arial" panose="020B0604020202020204" pitchFamily="34" charset="0"/>
              </a:rPr>
              <a:t>polyvanadičnany</a:t>
            </a:r>
            <a:r>
              <a:rPr lang="cs-CZ" sz="2000" dirty="0">
                <a:cs typeface="Arial" panose="020B0604020202020204" pitchFamily="34" charset="0"/>
              </a:rPr>
              <a:t> [V</a:t>
            </a:r>
            <a:r>
              <a:rPr lang="cs-CZ" sz="2000" baseline="-25000" dirty="0">
                <a:cs typeface="Arial" panose="020B0604020202020204" pitchFamily="34" charset="0"/>
              </a:rPr>
              <a:t>3</a:t>
            </a:r>
            <a:r>
              <a:rPr lang="cs-CZ" sz="2000" dirty="0">
                <a:cs typeface="Arial" panose="020B0604020202020204" pitchFamily="34" charset="0"/>
              </a:rPr>
              <a:t>O</a:t>
            </a:r>
            <a:r>
              <a:rPr lang="cs-CZ" sz="2000" baseline="-25000" dirty="0">
                <a:cs typeface="Arial" panose="020B0604020202020204" pitchFamily="34" charset="0"/>
              </a:rPr>
              <a:t>9</a:t>
            </a:r>
            <a:r>
              <a:rPr lang="cs-CZ" sz="2000" dirty="0">
                <a:cs typeface="Arial" panose="020B0604020202020204" pitchFamily="34" charset="0"/>
              </a:rPr>
              <a:t>]</a:t>
            </a:r>
            <a:r>
              <a:rPr lang="cs-CZ" sz="2000" baseline="30000" dirty="0">
                <a:cs typeface="Arial" panose="020B0604020202020204" pitchFamily="34" charset="0"/>
              </a:rPr>
              <a:t>9-</a:t>
            </a:r>
            <a:r>
              <a:rPr lang="cs-CZ" sz="2000" dirty="0">
                <a:cs typeface="Arial" panose="020B0604020202020204" pitchFamily="34" charset="0"/>
              </a:rPr>
              <a:t>, [V</a:t>
            </a:r>
            <a:r>
              <a:rPr lang="cs-CZ" sz="2000" baseline="-25000" dirty="0">
                <a:cs typeface="Arial" panose="020B0604020202020204" pitchFamily="34" charset="0"/>
              </a:rPr>
              <a:t>4</a:t>
            </a:r>
            <a:r>
              <a:rPr lang="cs-CZ" sz="2000" dirty="0">
                <a:cs typeface="Arial" panose="020B0604020202020204" pitchFamily="34" charset="0"/>
              </a:rPr>
              <a:t>O</a:t>
            </a:r>
            <a:r>
              <a:rPr lang="cs-CZ" sz="2000" baseline="-25000" dirty="0">
                <a:cs typeface="Arial" panose="020B0604020202020204" pitchFamily="34" charset="0"/>
              </a:rPr>
              <a:t>12</a:t>
            </a:r>
            <a:r>
              <a:rPr lang="cs-CZ" sz="2000" dirty="0">
                <a:cs typeface="Arial" panose="020B0604020202020204" pitchFamily="34" charset="0"/>
              </a:rPr>
              <a:t>]</a:t>
            </a:r>
            <a:r>
              <a:rPr lang="cs-CZ" sz="2000" baseline="30000" dirty="0">
                <a:cs typeface="Arial" panose="020B0604020202020204" pitchFamily="34" charset="0"/>
              </a:rPr>
              <a:t>4-</a:t>
            </a:r>
            <a:r>
              <a:rPr lang="cs-CZ" sz="2000" dirty="0">
                <a:cs typeface="Arial" panose="020B0604020202020204" pitchFamily="34" charset="0"/>
              </a:rPr>
              <a:t>, [V</a:t>
            </a:r>
            <a:r>
              <a:rPr lang="cs-CZ" sz="2000" baseline="-25000" dirty="0">
                <a:cs typeface="Arial" panose="020B0604020202020204" pitchFamily="34" charset="0"/>
              </a:rPr>
              <a:t>10</a:t>
            </a:r>
            <a:r>
              <a:rPr lang="cs-CZ" sz="2000" dirty="0">
                <a:cs typeface="Arial" panose="020B0604020202020204" pitchFamily="34" charset="0"/>
              </a:rPr>
              <a:t>O</a:t>
            </a:r>
            <a:r>
              <a:rPr lang="cs-CZ" sz="2000" baseline="-25000" dirty="0">
                <a:cs typeface="Arial" panose="020B0604020202020204" pitchFamily="34" charset="0"/>
              </a:rPr>
              <a:t>28</a:t>
            </a:r>
            <a:r>
              <a:rPr lang="cs-CZ" sz="2000" dirty="0">
                <a:cs typeface="Arial" panose="020B0604020202020204" pitchFamily="34" charset="0"/>
              </a:rPr>
              <a:t>]</a:t>
            </a:r>
            <a:r>
              <a:rPr lang="cs-CZ" sz="2000" baseline="30000" dirty="0">
                <a:cs typeface="Arial" panose="020B0604020202020204" pitchFamily="34" charset="0"/>
              </a:rPr>
              <a:t>6-</a:t>
            </a:r>
            <a:r>
              <a:rPr lang="cs-CZ" sz="2000" dirty="0">
                <a:cs typeface="Arial" panose="020B0604020202020204" pitchFamily="34" charset="0"/>
              </a:rPr>
              <a:t> a další. Reakcí oxidu vanadičného s kyselinami vznikají soli </a:t>
            </a:r>
            <a:r>
              <a:rPr lang="cs-CZ" sz="2000" b="1" dirty="0" err="1">
                <a:cs typeface="Arial" panose="020B0604020202020204" pitchFamily="34" charset="0"/>
              </a:rPr>
              <a:t>vanadylu</a:t>
            </a:r>
            <a:r>
              <a:rPr lang="cs-CZ" sz="2000" dirty="0">
                <a:cs typeface="Arial" panose="020B0604020202020204" pitchFamily="34" charset="0"/>
              </a:rPr>
              <a:t>. </a:t>
            </a:r>
            <a:endParaRPr lang="en-US" sz="2000" dirty="0">
              <a:cs typeface="Arial" panose="020B0604020202020204" pitchFamily="34" charset="0"/>
            </a:endParaRPr>
          </a:p>
          <a:p>
            <a:pPr algn="just"/>
            <a:r>
              <a:rPr lang="en-US" sz="2000" dirty="0">
                <a:cs typeface="Arial" panose="020B0604020202020204" pitchFamily="34" charset="0"/>
              </a:rPr>
              <a:t>   </a:t>
            </a:r>
            <a:r>
              <a:rPr lang="cs-CZ" sz="2000" dirty="0">
                <a:cs typeface="Arial" panose="020B0604020202020204" pitchFamily="34" charset="0"/>
              </a:rPr>
              <a:t>Vodné roztoky solí vanadu jsou obvykle různě zbarvené. Pestrá barevnost vodných roztoků sloučenin vanadu je způsobena tvorbou </a:t>
            </a:r>
            <a:r>
              <a:rPr lang="cs-CZ" sz="2000" u="sng" dirty="0">
                <a:cs typeface="Arial" panose="020B0604020202020204" pitchFamily="34" charset="0"/>
              </a:rPr>
              <a:t>barevných hydratovaných iontů</a:t>
            </a:r>
            <a:r>
              <a:rPr lang="cs-CZ" sz="2000" dirty="0">
                <a:cs typeface="Arial" panose="020B0604020202020204" pitchFamily="34" charset="0"/>
              </a:rPr>
              <a:t>. Pro </a:t>
            </a:r>
            <a:r>
              <a:rPr lang="cs-CZ" sz="2000" b="1" dirty="0">
                <a:cs typeface="Arial" panose="020B0604020202020204" pitchFamily="34" charset="0"/>
              </a:rPr>
              <a:t>dvojmocný vanad </a:t>
            </a:r>
            <a:r>
              <a:rPr lang="cs-CZ" sz="2000" dirty="0">
                <a:cs typeface="Arial" panose="020B0604020202020204" pitchFamily="34" charset="0"/>
              </a:rPr>
              <a:t>je typická tvorba fialových iontů [V(H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6</a:t>
            </a:r>
            <a:r>
              <a:rPr lang="cs-CZ" sz="2000" dirty="0">
                <a:cs typeface="Arial" panose="020B0604020202020204" pitchFamily="34" charset="0"/>
              </a:rPr>
              <a:t>]</a:t>
            </a:r>
            <a:r>
              <a:rPr lang="cs-CZ" sz="2000" baseline="30000" dirty="0">
                <a:cs typeface="Arial" panose="020B0604020202020204" pitchFamily="34" charset="0"/>
              </a:rPr>
              <a:t>2+</a:t>
            </a:r>
            <a:r>
              <a:rPr lang="cs-CZ" sz="2000" dirty="0">
                <a:cs typeface="Arial" panose="020B0604020202020204" pitchFamily="34" charset="0"/>
              </a:rPr>
              <a:t>, </a:t>
            </a:r>
            <a:r>
              <a:rPr lang="cs-CZ" sz="2000" b="1" dirty="0">
                <a:cs typeface="Arial" panose="020B0604020202020204" pitchFamily="34" charset="0"/>
              </a:rPr>
              <a:t>trojmocný vanad </a:t>
            </a:r>
            <a:r>
              <a:rPr lang="cs-CZ" sz="2000" dirty="0">
                <a:cs typeface="Arial" panose="020B0604020202020204" pitchFamily="34" charset="0"/>
              </a:rPr>
              <a:t>obvykle vytváří zelené kationty [V(H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6</a:t>
            </a:r>
            <a:r>
              <a:rPr lang="cs-CZ" sz="2000" dirty="0">
                <a:cs typeface="Arial" panose="020B0604020202020204" pitchFamily="34" charset="0"/>
              </a:rPr>
              <a:t>]</a:t>
            </a:r>
            <a:r>
              <a:rPr lang="cs-CZ" sz="2000" baseline="30000" dirty="0">
                <a:cs typeface="Arial" panose="020B0604020202020204" pitchFamily="34" charset="0"/>
              </a:rPr>
              <a:t>3+</a:t>
            </a:r>
            <a:r>
              <a:rPr lang="cs-CZ" sz="2000" dirty="0">
                <a:cs typeface="Arial" panose="020B0604020202020204" pitchFamily="34" charset="0"/>
              </a:rPr>
              <a:t>, </a:t>
            </a:r>
            <a:r>
              <a:rPr lang="cs-CZ" sz="2000" u="sng" dirty="0">
                <a:cs typeface="Arial" panose="020B0604020202020204" pitchFamily="34" charset="0"/>
              </a:rPr>
              <a:t>čtyřmocný vanad </a:t>
            </a:r>
            <a:r>
              <a:rPr lang="cs-CZ" sz="2000" dirty="0">
                <a:cs typeface="Arial" panose="020B0604020202020204" pitchFamily="34" charset="0"/>
              </a:rPr>
              <a:t>tvoří modré [VO(H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a:t>
            </a:r>
            <a:r>
              <a:rPr lang="cs-CZ" sz="2000" baseline="30000" dirty="0">
                <a:cs typeface="Arial" panose="020B0604020202020204" pitchFamily="34" charset="0"/>
              </a:rPr>
              <a:t>2+</a:t>
            </a:r>
            <a:r>
              <a:rPr lang="cs-CZ" sz="2000" dirty="0">
                <a:cs typeface="Arial" panose="020B0604020202020204" pitchFamily="34" charset="0"/>
              </a:rPr>
              <a:t>. </a:t>
            </a:r>
            <a:endParaRPr lang="en-US" sz="2000" dirty="0">
              <a:cs typeface="Arial" panose="020B0604020202020204" pitchFamily="34" charset="0"/>
            </a:endParaRPr>
          </a:p>
          <a:p>
            <a:pPr algn="just"/>
            <a:r>
              <a:rPr lang="en-US" sz="2000" dirty="0">
                <a:cs typeface="Arial" panose="020B0604020202020204" pitchFamily="34" charset="0"/>
              </a:rPr>
              <a:t>  </a:t>
            </a:r>
            <a:r>
              <a:rPr lang="cs-CZ" sz="2000" b="1" dirty="0">
                <a:cs typeface="Arial" panose="020B0604020202020204" pitchFamily="34" charset="0"/>
              </a:rPr>
              <a:t>Pětimocný vanad </a:t>
            </a:r>
            <a:r>
              <a:rPr lang="cs-CZ" sz="2000" dirty="0">
                <a:cs typeface="Arial" panose="020B0604020202020204" pitchFamily="34" charset="0"/>
              </a:rPr>
              <a:t>v roztocích vytváří celou řadu iontů v závislosti na pH. V alkalickém prostředí tvoří fialové [V(O</a:t>
            </a:r>
            <a:r>
              <a:rPr lang="cs-CZ" sz="2000" baseline="-25000" dirty="0">
                <a:cs typeface="Arial" panose="020B0604020202020204" pitchFamily="34" charset="0"/>
              </a:rPr>
              <a:t>2</a:t>
            </a:r>
            <a:r>
              <a:rPr lang="cs-CZ" sz="2000" dirty="0">
                <a:cs typeface="Arial" panose="020B0604020202020204" pitchFamily="34" charset="0"/>
              </a:rPr>
              <a:t>)</a:t>
            </a:r>
            <a:r>
              <a:rPr lang="cs-CZ" sz="2000" baseline="-25000" dirty="0">
                <a:cs typeface="Arial" panose="020B0604020202020204" pitchFamily="34" charset="0"/>
              </a:rPr>
              <a:t>4</a:t>
            </a:r>
            <a:r>
              <a:rPr lang="cs-CZ" sz="2000" dirty="0">
                <a:cs typeface="Arial" panose="020B0604020202020204" pitchFamily="34" charset="0"/>
              </a:rPr>
              <a:t>]</a:t>
            </a:r>
            <a:r>
              <a:rPr lang="cs-CZ" sz="2000" baseline="30000" dirty="0">
                <a:cs typeface="Arial" panose="020B0604020202020204" pitchFamily="34" charset="0"/>
              </a:rPr>
              <a:t>3–</a:t>
            </a:r>
            <a:r>
              <a:rPr lang="cs-CZ" sz="2000" dirty="0">
                <a:cs typeface="Arial" panose="020B0604020202020204" pitchFamily="34" charset="0"/>
              </a:rPr>
              <a:t>, v neutrálním prostředí žluté [VO</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a:t>
            </a:r>
            <a:r>
              <a:rPr lang="cs-CZ" sz="2000" baseline="30000" dirty="0">
                <a:cs typeface="Arial" panose="020B0604020202020204" pitchFamily="34" charset="0"/>
              </a:rPr>
              <a:t>3–</a:t>
            </a:r>
            <a:r>
              <a:rPr lang="cs-CZ" sz="2000" dirty="0">
                <a:cs typeface="Arial" panose="020B0604020202020204" pitchFamily="34" charset="0"/>
              </a:rPr>
              <a:t> a v kyselém prostředí červené [VO(O</a:t>
            </a:r>
            <a:r>
              <a:rPr lang="cs-CZ" sz="2000" baseline="-25000" dirty="0">
                <a:cs typeface="Arial" panose="020B0604020202020204" pitchFamily="34" charset="0"/>
              </a:rPr>
              <a:t>2</a:t>
            </a:r>
            <a:r>
              <a:rPr lang="cs-CZ" sz="2000" dirty="0">
                <a:cs typeface="Arial" panose="020B0604020202020204" pitchFamily="34" charset="0"/>
              </a:rPr>
              <a:t>)]</a:t>
            </a:r>
            <a:r>
              <a:rPr lang="cs-CZ" sz="2000" baseline="30000" dirty="0">
                <a:cs typeface="Arial" panose="020B0604020202020204" pitchFamily="34" charset="0"/>
              </a:rPr>
              <a:t>+</a:t>
            </a:r>
            <a:r>
              <a:rPr lang="cs-CZ" sz="2000" dirty="0">
                <a:cs typeface="Arial" panose="020B0604020202020204" pitchFamily="34" charset="0"/>
              </a:rPr>
              <a:t>. </a:t>
            </a:r>
            <a:r>
              <a:rPr lang="cs-CZ" sz="2000" u="sng" dirty="0" err="1">
                <a:cs typeface="Arial" panose="020B0604020202020204" pitchFamily="34" charset="0"/>
              </a:rPr>
              <a:t>Vanadnaté</a:t>
            </a:r>
            <a:r>
              <a:rPr lang="cs-CZ" sz="2000" u="sng" dirty="0">
                <a:cs typeface="Arial" panose="020B0604020202020204" pitchFamily="34" charset="0"/>
              </a:rPr>
              <a:t> a </a:t>
            </a:r>
            <a:r>
              <a:rPr lang="cs-CZ" sz="2000" u="sng" dirty="0" err="1">
                <a:cs typeface="Arial" panose="020B0604020202020204" pitchFamily="34" charset="0"/>
              </a:rPr>
              <a:t>vanadité</a:t>
            </a:r>
            <a:r>
              <a:rPr lang="cs-CZ" sz="2000" u="sng" dirty="0">
                <a:cs typeface="Arial" panose="020B0604020202020204" pitchFamily="34" charset="0"/>
              </a:rPr>
              <a:t> sloučeniny </a:t>
            </a:r>
            <a:r>
              <a:rPr lang="cs-CZ" sz="2000" dirty="0">
                <a:cs typeface="Arial" panose="020B0604020202020204" pitchFamily="34" charset="0"/>
              </a:rPr>
              <a:t>jsou </a:t>
            </a:r>
            <a:r>
              <a:rPr lang="cs-CZ" sz="2000" u="sng" dirty="0">
                <a:cs typeface="Arial" panose="020B0604020202020204" pitchFamily="34" charset="0"/>
              </a:rPr>
              <a:t>redukční činidla</a:t>
            </a:r>
            <a:r>
              <a:rPr lang="cs-CZ" sz="2000" dirty="0">
                <a:cs typeface="Arial" panose="020B0604020202020204" pitchFamily="34" charset="0"/>
              </a:rPr>
              <a:t> a snadno se oxidují, </a:t>
            </a:r>
            <a:r>
              <a:rPr lang="cs-CZ" sz="2000" u="sng" dirty="0">
                <a:cs typeface="Arial" panose="020B0604020202020204" pitchFamily="34" charset="0"/>
              </a:rPr>
              <a:t>sloučeniny vanadu v </a:t>
            </a:r>
            <a:r>
              <a:rPr lang="cs-CZ" sz="2000" u="sng" dirty="0" err="1">
                <a:cs typeface="Arial" panose="020B0604020202020204" pitchFamily="34" charset="0"/>
              </a:rPr>
              <a:t>ox</a:t>
            </a:r>
            <a:r>
              <a:rPr lang="cs-CZ" sz="2000" u="sng" dirty="0">
                <a:cs typeface="Arial" panose="020B0604020202020204" pitchFamily="34" charset="0"/>
              </a:rPr>
              <a:t>. stavech IV a V jsou stabilní</a:t>
            </a:r>
            <a:r>
              <a:rPr lang="cs-CZ" sz="2000" dirty="0">
                <a:cs typeface="Arial" panose="020B0604020202020204" pitchFamily="34" charset="0"/>
              </a:rPr>
              <a:t>.</a:t>
            </a:r>
            <a:endParaRPr lang="en-US" sz="2000" dirty="0">
              <a:cs typeface="Arial" panose="020B0604020202020204" pitchFamily="34" charset="0"/>
            </a:endParaRPr>
          </a:p>
        </p:txBody>
      </p:sp>
      <p:pic>
        <p:nvPicPr>
          <p:cNvPr id="4" name="Obrázek 3">
            <a:extLst>
              <a:ext uri="{FF2B5EF4-FFF2-40B4-BE49-F238E27FC236}">
                <a16:creationId xmlns:a16="http://schemas.microsoft.com/office/drawing/2014/main" id="{9EB7CBFC-BB78-455D-B908-A2EA14BA0129}"/>
              </a:ext>
            </a:extLst>
          </p:cNvPr>
          <p:cNvPicPr>
            <a:picLocks noChangeAspect="1"/>
          </p:cNvPicPr>
          <p:nvPr/>
        </p:nvPicPr>
        <p:blipFill>
          <a:blip r:embed="rId2"/>
          <a:stretch>
            <a:fillRect/>
          </a:stretch>
        </p:blipFill>
        <p:spPr>
          <a:xfrm>
            <a:off x="304800" y="4495800"/>
            <a:ext cx="3505200" cy="2203938"/>
          </a:xfrm>
          <a:prstGeom prst="rect">
            <a:avLst/>
          </a:prstGeom>
        </p:spPr>
      </p:pic>
      <p:pic>
        <p:nvPicPr>
          <p:cNvPr id="7170" name="Picture 2" descr="Vanadium Oxidation States">
            <a:extLst>
              <a:ext uri="{FF2B5EF4-FFF2-40B4-BE49-F238E27FC236}">
                <a16:creationId xmlns:a16="http://schemas.microsoft.com/office/drawing/2014/main" id="{FAA62A79-20EA-4C01-B32B-D6379AD5D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32788"/>
            <a:ext cx="2857500" cy="2266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404A0D4D-49C0-4002-B471-DC46993C500B}"/>
              </a:ext>
            </a:extLst>
          </p:cNvPr>
          <p:cNvSpPr txBox="1"/>
          <p:nvPr/>
        </p:nvSpPr>
        <p:spPr>
          <a:xfrm>
            <a:off x="4495800" y="4876800"/>
            <a:ext cx="1485900" cy="1477328"/>
          </a:xfrm>
          <a:prstGeom prst="rect">
            <a:avLst/>
          </a:prstGeom>
          <a:noFill/>
        </p:spPr>
        <p:txBody>
          <a:bodyPr wrap="square">
            <a:spAutoFit/>
          </a:bodyPr>
          <a:lstStyle/>
          <a:p>
            <a:r>
              <a:rPr lang="en-US" b="0" i="1" dirty="0">
                <a:solidFill>
                  <a:srgbClr val="757575"/>
                </a:solidFill>
                <a:effectLst/>
                <a:latin typeface="Cantarell"/>
              </a:rPr>
              <a:t>Aqueous solutions of +2, +3, +4 and +5 ions of vanadium.</a:t>
            </a:r>
            <a:endParaRPr lang="cs-CZ" dirty="0"/>
          </a:p>
        </p:txBody>
      </p:sp>
    </p:spTree>
    <p:extLst>
      <p:ext uri="{BB962C8B-B14F-4D97-AF65-F5344CB8AC3E}">
        <p14:creationId xmlns:p14="http://schemas.microsoft.com/office/powerpoint/2010/main" val="3584096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308312"/>
            <a:ext cx="8686800" cy="1938992"/>
          </a:xfrm>
          <a:prstGeom prst="rect">
            <a:avLst/>
          </a:prstGeom>
        </p:spPr>
        <p:txBody>
          <a:bodyPr wrap="square">
            <a:spAutoFit/>
          </a:bodyPr>
          <a:lstStyle/>
          <a:p>
            <a:pPr algn="just"/>
            <a:r>
              <a:rPr lang="cs-CZ" sz="2000" dirty="0">
                <a:cs typeface="Arial" panose="020B0604020202020204" pitchFamily="34" charset="0"/>
              </a:rPr>
              <a:t>Vanad tvoří i sloučeniny ve kterých se vyskytuj v záporném oxidačním stavu - </a:t>
            </a:r>
            <a:r>
              <a:rPr lang="cs-CZ" sz="2000" b="1" dirty="0" err="1">
                <a:cs typeface="Arial" panose="020B0604020202020204" pitchFamily="34" charset="0"/>
              </a:rPr>
              <a:t>vanadidy</a:t>
            </a:r>
            <a:r>
              <a:rPr lang="cs-CZ" sz="2000" dirty="0">
                <a:cs typeface="Arial" panose="020B0604020202020204" pitchFamily="34" charset="0"/>
              </a:rPr>
              <a:t>. Známý je např. </a:t>
            </a:r>
            <a:r>
              <a:rPr lang="cs-CZ" sz="2000" dirty="0" err="1">
                <a:cs typeface="Arial" panose="020B0604020202020204" pitchFamily="34" charset="0"/>
              </a:rPr>
              <a:t>hexakarbonylvanadid</a:t>
            </a:r>
            <a:r>
              <a:rPr lang="cs-CZ" sz="2000" dirty="0">
                <a:cs typeface="Arial" panose="020B0604020202020204" pitchFamily="34" charset="0"/>
              </a:rPr>
              <a:t> sodný Na[V(CO)</a:t>
            </a:r>
            <a:r>
              <a:rPr lang="cs-CZ" sz="2000" baseline="-25000" dirty="0">
                <a:cs typeface="Arial" panose="020B0604020202020204" pitchFamily="34" charset="0"/>
              </a:rPr>
              <a:t>6</a:t>
            </a:r>
            <a:r>
              <a:rPr lang="cs-CZ" sz="2000" dirty="0">
                <a:cs typeface="Arial" panose="020B0604020202020204" pitchFamily="34" charset="0"/>
              </a:rPr>
              <a:t>].</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V přírodě se vanad nalézá ve více než 200 různých nerostech, pro průmyslové využití mají největší význam </a:t>
            </a:r>
            <a:r>
              <a:rPr lang="cs-CZ" sz="2000" b="1" dirty="0" err="1">
                <a:cs typeface="Arial" panose="020B0604020202020204" pitchFamily="34" charset="0"/>
              </a:rPr>
              <a:t>patronit</a:t>
            </a:r>
            <a:r>
              <a:rPr lang="cs-CZ" sz="2000" dirty="0">
                <a:cs typeface="Arial" panose="020B0604020202020204" pitchFamily="34" charset="0"/>
              </a:rPr>
              <a:t> VS</a:t>
            </a:r>
            <a:r>
              <a:rPr lang="cs-CZ" sz="2000" baseline="-25000" dirty="0">
                <a:cs typeface="Arial" panose="020B0604020202020204" pitchFamily="34" charset="0"/>
              </a:rPr>
              <a:t>4</a:t>
            </a:r>
            <a:r>
              <a:rPr lang="en-US" sz="2000" baseline="-25000" dirty="0">
                <a:cs typeface="Arial" panose="020B0604020202020204" pitchFamily="34" charset="0"/>
              </a:rPr>
              <a:t>. </a:t>
            </a:r>
            <a:r>
              <a:rPr lang="cs-CZ" sz="2000" b="1" dirty="0" err="1">
                <a:cs typeface="Arial" panose="020B0604020202020204" pitchFamily="34" charset="0"/>
              </a:rPr>
              <a:t>vanadinit</a:t>
            </a:r>
            <a:r>
              <a:rPr lang="cs-CZ" sz="2000" dirty="0">
                <a:cs typeface="Arial" panose="020B0604020202020204" pitchFamily="34" charset="0"/>
              </a:rPr>
              <a:t> Pb</a:t>
            </a:r>
            <a:r>
              <a:rPr lang="cs-CZ" sz="2000" baseline="-25000" dirty="0">
                <a:cs typeface="Arial" panose="020B0604020202020204" pitchFamily="34" charset="0"/>
              </a:rPr>
              <a:t>5</a:t>
            </a:r>
            <a:r>
              <a:rPr lang="cs-CZ" sz="2000" dirty="0">
                <a:cs typeface="Arial" panose="020B0604020202020204" pitchFamily="34" charset="0"/>
              </a:rPr>
              <a:t>(VO)</a:t>
            </a:r>
            <a:r>
              <a:rPr lang="cs-CZ" sz="2000" baseline="-25000" dirty="0">
                <a:cs typeface="Arial" panose="020B0604020202020204" pitchFamily="34" charset="0"/>
              </a:rPr>
              <a:t>4</a:t>
            </a:r>
            <a:r>
              <a:rPr lang="cs-CZ" sz="2000" dirty="0">
                <a:cs typeface="Arial" panose="020B0604020202020204" pitchFamily="34" charset="0"/>
              </a:rPr>
              <a:t>Cl</a:t>
            </a:r>
            <a:r>
              <a:rPr lang="en-US" sz="2000" dirty="0">
                <a:cs typeface="Arial" panose="020B0604020202020204" pitchFamily="34" charset="0"/>
              </a:rPr>
              <a:t>, </a:t>
            </a:r>
            <a:r>
              <a:rPr lang="cs-CZ" sz="2000" b="1" dirty="0" err="1">
                <a:cs typeface="Arial" panose="020B0604020202020204" pitchFamily="34" charset="0"/>
              </a:rPr>
              <a:t>sulvanit</a:t>
            </a:r>
            <a:r>
              <a:rPr lang="cs-CZ" sz="2000" dirty="0">
                <a:cs typeface="Arial" panose="020B0604020202020204" pitchFamily="34" charset="0"/>
              </a:rPr>
              <a:t> 3Cu</a:t>
            </a:r>
            <a:r>
              <a:rPr lang="cs-CZ" sz="2000" baseline="-25000" dirty="0">
                <a:cs typeface="Arial" panose="020B0604020202020204" pitchFamily="34" charset="0"/>
              </a:rPr>
              <a:t>2</a:t>
            </a:r>
            <a:r>
              <a:rPr lang="cs-CZ" sz="2000" dirty="0">
                <a:cs typeface="Arial" panose="020B0604020202020204" pitchFamily="34" charset="0"/>
              </a:rPr>
              <a:t>S·V</a:t>
            </a:r>
            <a:r>
              <a:rPr lang="cs-CZ" sz="2000" baseline="-25000" dirty="0">
                <a:cs typeface="Arial" panose="020B0604020202020204" pitchFamily="34" charset="0"/>
              </a:rPr>
              <a:t>2</a:t>
            </a:r>
            <a:r>
              <a:rPr lang="cs-CZ" sz="2000" dirty="0">
                <a:cs typeface="Arial" panose="020B0604020202020204" pitchFamily="34" charset="0"/>
              </a:rPr>
              <a:t>S</a:t>
            </a:r>
            <a:r>
              <a:rPr lang="cs-CZ" sz="2000" baseline="-25000" dirty="0">
                <a:cs typeface="Arial" panose="020B0604020202020204" pitchFamily="34" charset="0"/>
              </a:rPr>
              <a:t>5</a:t>
            </a:r>
            <a:r>
              <a:rPr lang="en-US" sz="2000" baseline="-25000" dirty="0">
                <a:cs typeface="Arial" panose="020B0604020202020204" pitchFamily="34" charset="0"/>
              </a:rPr>
              <a:t>, </a:t>
            </a:r>
            <a:r>
              <a:rPr lang="cs-CZ" sz="2000" b="1" dirty="0">
                <a:cs typeface="Arial" panose="020B0604020202020204" pitchFamily="34" charset="0"/>
              </a:rPr>
              <a:t>karnotit</a:t>
            </a:r>
            <a:r>
              <a:rPr lang="cs-CZ" sz="2000" dirty="0">
                <a:cs typeface="Arial" panose="020B0604020202020204" pitchFamily="34" charset="0"/>
              </a:rPr>
              <a:t> K</a:t>
            </a:r>
            <a:r>
              <a:rPr lang="cs-CZ" sz="2000" baseline="-25000" dirty="0">
                <a:cs typeface="Arial" panose="020B0604020202020204" pitchFamily="34" charset="0"/>
              </a:rPr>
              <a:t>2</a:t>
            </a:r>
            <a:r>
              <a:rPr lang="cs-CZ" sz="2000" dirty="0">
                <a:cs typeface="Arial" panose="020B0604020202020204" pitchFamily="34" charset="0"/>
              </a:rPr>
              <a:t>(UO</a:t>
            </a:r>
            <a:r>
              <a:rPr lang="cs-CZ" sz="2000" baseline="-25000" dirty="0">
                <a:cs typeface="Arial" panose="020B0604020202020204" pitchFamily="34" charset="0"/>
              </a:rPr>
              <a:t>2</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(VO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·3H</a:t>
            </a:r>
            <a:r>
              <a:rPr lang="cs-CZ" sz="2000" baseline="-25000" dirty="0">
                <a:cs typeface="Arial" panose="020B0604020202020204" pitchFamily="34" charset="0"/>
              </a:rPr>
              <a:t>2</a:t>
            </a:r>
            <a:r>
              <a:rPr lang="cs-CZ" sz="2000" dirty="0">
                <a:cs typeface="Arial" panose="020B0604020202020204" pitchFamily="34" charset="0"/>
              </a:rPr>
              <a:t>O </a:t>
            </a:r>
            <a:r>
              <a:rPr lang="en-US" sz="2000" dirty="0">
                <a:cs typeface="Arial" panose="020B0604020202020204" pitchFamily="34" charset="0"/>
              </a:rPr>
              <a:t>a</a:t>
            </a:r>
            <a:r>
              <a:rPr lang="en-US" sz="2000" b="1" dirty="0">
                <a:cs typeface="Arial" panose="020B0604020202020204" pitchFamily="34" charset="0"/>
              </a:rPr>
              <a:t> </a:t>
            </a:r>
            <a:r>
              <a:rPr lang="cs-CZ" sz="2000" b="1" dirty="0" err="1">
                <a:cs typeface="Arial" panose="020B0604020202020204" pitchFamily="34" charset="0"/>
              </a:rPr>
              <a:t>coulsonit</a:t>
            </a:r>
            <a:r>
              <a:rPr lang="cs-CZ" sz="2000" dirty="0">
                <a:cs typeface="Arial" panose="020B0604020202020204" pitchFamily="34" charset="0"/>
              </a:rPr>
              <a:t> FeV</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4</a:t>
            </a:r>
            <a:r>
              <a:rPr lang="en-US" sz="2000" baseline="-25000" dirty="0">
                <a:cs typeface="Arial" panose="020B0604020202020204" pitchFamily="34" charset="0"/>
              </a:rPr>
              <a:t>.</a:t>
            </a:r>
            <a:endParaRPr lang="en-US" sz="2000" dirty="0">
              <a:cs typeface="Arial" panose="020B0604020202020204" pitchFamily="34" charset="0"/>
            </a:endParaRPr>
          </a:p>
        </p:txBody>
      </p:sp>
      <p:pic>
        <p:nvPicPr>
          <p:cNvPr id="8194" name="Picture 2" descr="Vanadium at Rs 31000 /kilogram | Vanadium Metal | ID ...">
            <a:extLst>
              <a:ext uri="{FF2B5EF4-FFF2-40B4-BE49-F238E27FC236}">
                <a16:creationId xmlns:a16="http://schemas.microsoft.com/office/drawing/2014/main" id="{9274A1B6-2F56-4C10-A150-CB9324EE4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3200400"/>
            <a:ext cx="6019800" cy="300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749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24838" y="152400"/>
            <a:ext cx="8763000" cy="5570756"/>
          </a:xfrm>
          <a:prstGeom prst="rect">
            <a:avLst/>
          </a:prstGeom>
        </p:spPr>
        <p:txBody>
          <a:bodyPr wrap="square">
            <a:spAutoFit/>
          </a:bodyPr>
          <a:lstStyle/>
          <a:p>
            <a:pPr algn="just"/>
            <a:r>
              <a:rPr lang="cs-CZ" sz="2000" dirty="0">
                <a:cs typeface="Arial" panose="020B0604020202020204" pitchFamily="34" charset="0"/>
              </a:rPr>
              <a:t>Vanad se nejčastěji vyrábí z odpadů při výrobě železa - strusky, nebo z </a:t>
            </a:r>
            <a:r>
              <a:rPr lang="cs-CZ" sz="2000" dirty="0" err="1">
                <a:cs typeface="Arial" panose="020B0604020202020204" pitchFamily="34" charset="0"/>
              </a:rPr>
              <a:t>patronitu</a:t>
            </a:r>
            <a:r>
              <a:rPr lang="cs-CZ" sz="2000" dirty="0">
                <a:cs typeface="Arial" panose="020B0604020202020204" pitchFamily="34" charset="0"/>
              </a:rPr>
              <a:t>. Po technické účely se nejčastěji vyrábí slitina vanadu se železem - </a:t>
            </a:r>
            <a:r>
              <a:rPr lang="cs-CZ" sz="2000" b="1" dirty="0" err="1">
                <a:cs typeface="Arial" panose="020B0604020202020204" pitchFamily="34" charset="0"/>
              </a:rPr>
              <a:t>ferovanad</a:t>
            </a:r>
            <a:r>
              <a:rPr lang="cs-CZ" sz="2000" dirty="0">
                <a:cs typeface="Arial" panose="020B0604020202020204" pitchFamily="34" charset="0"/>
              </a:rPr>
              <a:t>.</a:t>
            </a:r>
          </a:p>
          <a:p>
            <a:pPr algn="just"/>
            <a:endParaRPr lang="cs-CZ" sz="800" dirty="0">
              <a:cs typeface="Arial" panose="020B0604020202020204" pitchFamily="34" charset="0"/>
            </a:endParaRPr>
          </a:p>
          <a:p>
            <a:pPr algn="just"/>
            <a:r>
              <a:rPr lang="cs-CZ" sz="2000" dirty="0">
                <a:cs typeface="Arial" panose="020B0604020202020204" pitchFamily="34" charset="0"/>
              </a:rPr>
              <a:t>Princip výroby vanadu ze železné strusky spočívá v </a:t>
            </a:r>
            <a:r>
              <a:rPr lang="cs-CZ" sz="2000" b="1" dirty="0">
                <a:cs typeface="Arial" panose="020B0604020202020204" pitchFamily="34" charset="0"/>
              </a:rPr>
              <a:t>oxidačním pražení strusky</a:t>
            </a:r>
            <a:r>
              <a:rPr lang="cs-CZ" sz="2000" dirty="0">
                <a:cs typeface="Arial" panose="020B0604020202020204" pitchFamily="34" charset="0"/>
              </a:rPr>
              <a:t> za přítomnosti Na</a:t>
            </a:r>
            <a:r>
              <a:rPr lang="cs-CZ" sz="2000" baseline="-25000" dirty="0">
                <a:cs typeface="Arial" panose="020B0604020202020204" pitchFamily="34" charset="0"/>
              </a:rPr>
              <a:t>2</a:t>
            </a:r>
            <a:r>
              <a:rPr lang="cs-CZ" sz="2000" dirty="0">
                <a:cs typeface="Arial" panose="020B0604020202020204" pitchFamily="34" charset="0"/>
              </a:rPr>
              <a:t>CO</a:t>
            </a:r>
            <a:r>
              <a:rPr lang="cs-CZ" sz="2000" baseline="-25000" dirty="0">
                <a:cs typeface="Arial" panose="020B0604020202020204" pitchFamily="34" charset="0"/>
              </a:rPr>
              <a:t>3</a:t>
            </a:r>
            <a:r>
              <a:rPr lang="cs-CZ" sz="2000" dirty="0">
                <a:cs typeface="Arial" panose="020B0604020202020204" pitchFamily="34" charset="0"/>
              </a:rPr>
              <a:t> nebo </a:t>
            </a:r>
            <a:r>
              <a:rPr lang="cs-CZ" sz="2000" dirty="0" err="1">
                <a:cs typeface="Arial" panose="020B0604020202020204" pitchFamily="34" charset="0"/>
              </a:rPr>
              <a:t>NaOH</a:t>
            </a:r>
            <a:r>
              <a:rPr lang="cs-CZ" sz="2000" dirty="0">
                <a:cs typeface="Arial" panose="020B0604020202020204" pitchFamily="34" charset="0"/>
              </a:rPr>
              <a:t> při teplotě okolo 850°C . Vanad tvoří rozpustný </a:t>
            </a:r>
            <a:r>
              <a:rPr lang="cs-CZ" sz="2000" dirty="0" err="1">
                <a:cs typeface="Arial" panose="020B0604020202020204" pitchFamily="34" charset="0"/>
              </a:rPr>
              <a:t>vanadičnan</a:t>
            </a:r>
            <a:r>
              <a:rPr lang="cs-CZ" sz="2000" dirty="0">
                <a:cs typeface="Arial" panose="020B0604020202020204" pitchFamily="34" charset="0"/>
              </a:rPr>
              <a:t> sodný NaVO</a:t>
            </a:r>
            <a:r>
              <a:rPr lang="cs-CZ" sz="2000" baseline="-25000" dirty="0">
                <a:cs typeface="Arial" panose="020B0604020202020204" pitchFamily="34" charset="0"/>
              </a:rPr>
              <a:t>3</a:t>
            </a:r>
            <a:r>
              <a:rPr lang="cs-CZ" sz="2000" dirty="0">
                <a:cs typeface="Arial" panose="020B0604020202020204" pitchFamily="34" charset="0"/>
              </a:rPr>
              <a:t>, ze kterého okyselením vzniká oxid vanadičný V</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Čistý vanad se vyrábí </a:t>
            </a:r>
            <a:r>
              <a:rPr lang="cs-CZ" sz="2000" dirty="0" err="1">
                <a:cs typeface="Arial" panose="020B0604020202020204" pitchFamily="34" charset="0"/>
              </a:rPr>
              <a:t>kalciotermickou</a:t>
            </a:r>
            <a:r>
              <a:rPr lang="cs-CZ" sz="2000" dirty="0">
                <a:cs typeface="Arial" panose="020B0604020202020204" pitchFamily="34" charset="0"/>
              </a:rPr>
              <a:t> redukcí oxidu vanadičného směsí kovového vápníku a chloridu vápenatého při teplotě 900-950°C za zvýšeného tlaku </a:t>
            </a:r>
            <a:r>
              <a:rPr lang="cs-CZ" sz="2000" i="1" dirty="0">
                <a:cs typeface="Arial" panose="020B0604020202020204" pitchFamily="34" charset="0"/>
              </a:rPr>
              <a:t>(postup </a:t>
            </a:r>
            <a:r>
              <a:rPr lang="cs-CZ" sz="2000" i="1" dirty="0" err="1">
                <a:cs typeface="Arial" panose="020B0604020202020204" pitchFamily="34" charset="0"/>
              </a:rPr>
              <a:t>McKechnie</a:t>
            </a:r>
            <a:r>
              <a:rPr lang="cs-CZ" sz="2000" i="1" dirty="0">
                <a:cs typeface="Arial" panose="020B0604020202020204" pitchFamily="34" charset="0"/>
              </a:rPr>
              <a:t> - </a:t>
            </a:r>
            <a:r>
              <a:rPr lang="cs-CZ" sz="2000" i="1" dirty="0" err="1">
                <a:cs typeface="Arial" panose="020B0604020202020204" pitchFamily="34" charset="0"/>
              </a:rPr>
              <a:t>Seybair</a:t>
            </a:r>
            <a:r>
              <a:rPr lang="cs-CZ" sz="2000" i="1" dirty="0">
                <a:cs typeface="Arial" panose="020B0604020202020204" pitchFamily="34" charset="0"/>
              </a:rPr>
              <a:t>)</a:t>
            </a:r>
            <a:r>
              <a:rPr lang="cs-CZ" sz="2000" dirty="0">
                <a:cs typeface="Arial" panose="020B0604020202020204" pitchFamily="34" charset="0"/>
              </a:rPr>
              <a:t>:</a:t>
            </a:r>
          </a:p>
          <a:p>
            <a:pPr algn="ctr"/>
            <a:r>
              <a:rPr lang="cs-CZ" sz="2000" dirty="0">
                <a:cs typeface="Arial" panose="020B0604020202020204" pitchFamily="34" charset="0"/>
              </a:rPr>
              <a:t>V</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+ 5Ca + 5CaCl</a:t>
            </a:r>
            <a:r>
              <a:rPr lang="cs-CZ" sz="2000" baseline="-25000" dirty="0">
                <a:cs typeface="Arial" panose="020B0604020202020204" pitchFamily="34" charset="0"/>
              </a:rPr>
              <a:t>2</a:t>
            </a:r>
            <a:r>
              <a:rPr lang="cs-CZ" sz="2000" dirty="0">
                <a:cs typeface="Arial" panose="020B0604020202020204" pitchFamily="34" charset="0"/>
              </a:rPr>
              <a:t> → 2V + 5CaO·CaCl</a:t>
            </a:r>
            <a:r>
              <a:rPr lang="cs-CZ" sz="2000" baseline="-25000" dirty="0">
                <a:cs typeface="Arial" panose="020B0604020202020204" pitchFamily="34" charset="0"/>
              </a:rPr>
              <a:t>2</a:t>
            </a:r>
            <a:endParaRPr lang="cs-CZ" sz="2000" dirty="0">
              <a:cs typeface="Arial" panose="020B0604020202020204" pitchFamily="34" charset="0"/>
            </a:endParaRPr>
          </a:p>
          <a:p>
            <a:pPr algn="just"/>
            <a:endParaRPr lang="en-US" sz="800" dirty="0">
              <a:cs typeface="Arial" panose="020B0604020202020204" pitchFamily="34" charset="0"/>
            </a:endParaRPr>
          </a:p>
          <a:p>
            <a:pPr algn="just"/>
            <a:r>
              <a:rPr lang="cs-CZ" sz="2000" dirty="0">
                <a:cs typeface="Arial" panose="020B0604020202020204" pitchFamily="34" charset="0"/>
              </a:rPr>
              <a:t>Při výrobě vanadu z </a:t>
            </a:r>
            <a:r>
              <a:rPr lang="cs-CZ" sz="2000" dirty="0" err="1">
                <a:cs typeface="Arial" panose="020B0604020202020204" pitchFamily="34" charset="0"/>
              </a:rPr>
              <a:t>patronitu</a:t>
            </a:r>
            <a:r>
              <a:rPr lang="cs-CZ" sz="2000" dirty="0">
                <a:cs typeface="Arial" panose="020B0604020202020204" pitchFamily="34" charset="0"/>
              </a:rPr>
              <a:t> se provádí </a:t>
            </a:r>
            <a:r>
              <a:rPr lang="cs-CZ" sz="2000" b="1" dirty="0">
                <a:cs typeface="Arial" panose="020B0604020202020204" pitchFamily="34" charset="0"/>
              </a:rPr>
              <a:t>tavení rudy v plamenové peci </a:t>
            </a:r>
            <a:r>
              <a:rPr lang="cs-CZ" sz="2000" dirty="0">
                <a:cs typeface="Arial" panose="020B0604020202020204" pitchFamily="34" charset="0"/>
              </a:rPr>
              <a:t>s přísadou tavidel. Při tom se specificky těžší příměsi usadí, zatímco vanad přechází do strusky, ze které se ve formě </a:t>
            </a:r>
            <a:r>
              <a:rPr lang="cs-CZ" sz="2000" dirty="0" err="1">
                <a:cs typeface="Arial" panose="020B0604020202020204" pitchFamily="34" charset="0"/>
              </a:rPr>
              <a:t>ferovanadu</a:t>
            </a:r>
            <a:r>
              <a:rPr lang="cs-CZ" sz="2000" dirty="0">
                <a:cs typeface="Arial" panose="020B0604020202020204" pitchFamily="34" charset="0"/>
              </a:rPr>
              <a:t> získává </a:t>
            </a:r>
            <a:r>
              <a:rPr lang="cs-CZ" sz="2000" dirty="0" err="1">
                <a:cs typeface="Arial" panose="020B0604020202020204" pitchFamily="34" charset="0"/>
              </a:rPr>
              <a:t>aluminotermicky</a:t>
            </a:r>
            <a:r>
              <a:rPr lang="cs-CZ" sz="2000" dirty="0">
                <a:cs typeface="Arial" panose="020B0604020202020204" pitchFamily="34" charset="0"/>
              </a:rPr>
              <a:t>. </a:t>
            </a:r>
            <a:endParaRPr lang="en-US" sz="2000" dirty="0">
              <a:cs typeface="Arial" panose="020B0604020202020204" pitchFamily="34" charset="0"/>
            </a:endParaRPr>
          </a:p>
          <a:p>
            <a:pPr algn="just"/>
            <a:r>
              <a:rPr lang="en-US" sz="2000" dirty="0">
                <a:cs typeface="Arial" panose="020B0604020202020204" pitchFamily="34" charset="0"/>
              </a:rPr>
              <a:t>  </a:t>
            </a:r>
            <a:r>
              <a:rPr lang="cs-CZ" sz="2000" dirty="0">
                <a:cs typeface="Arial" panose="020B0604020202020204" pitchFamily="34" charset="0"/>
              </a:rPr>
              <a:t>Postupuje se tak, že se struska obsahující vanad smísí se zrněným hliníkem a železem za přísady tavidel (</a:t>
            </a:r>
            <a:r>
              <a:rPr lang="cs-CZ" sz="2000" i="1" dirty="0">
                <a:cs typeface="Arial" panose="020B0604020202020204" pitchFamily="34" charset="0"/>
              </a:rPr>
              <a:t>kazivce a boraxu</a:t>
            </a:r>
            <a:r>
              <a:rPr lang="cs-CZ" sz="2000" dirty="0">
                <a:cs typeface="Arial" panose="020B0604020202020204" pitchFamily="34" charset="0"/>
              </a:rPr>
              <a:t>), zahřívá se v kelímcích nebo v šachtové peci do červeného žáru a pak se směs zapálí</a:t>
            </a:r>
            <a:endParaRPr lang="en-US" sz="2000" dirty="0">
              <a:cs typeface="Arial" panose="020B0604020202020204" pitchFamily="34" charset="0"/>
            </a:endParaRPr>
          </a:p>
          <a:p>
            <a:pPr algn="ctr"/>
            <a:r>
              <a:rPr lang="cs-CZ" sz="2000" dirty="0">
                <a:cs typeface="Arial" panose="020B0604020202020204" pitchFamily="34" charset="0"/>
              </a:rPr>
              <a:t> 3V</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+ 10Al → 6V +5Al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endParaRPr lang="cs-CZ" sz="2000" dirty="0">
              <a:cs typeface="Arial" panose="020B0604020202020204" pitchFamily="34" charset="0"/>
            </a:endParaRP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1399629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324306"/>
            <a:ext cx="8763000" cy="5324535"/>
          </a:xfrm>
          <a:prstGeom prst="rect">
            <a:avLst/>
          </a:prstGeom>
        </p:spPr>
        <p:txBody>
          <a:bodyPr wrap="square">
            <a:spAutoFit/>
          </a:bodyPr>
          <a:lstStyle/>
          <a:p>
            <a:pPr algn="just"/>
            <a:r>
              <a:rPr lang="cs-CZ" sz="2000" dirty="0">
                <a:cs typeface="Arial" panose="020B0604020202020204" pitchFamily="34" charset="0"/>
              </a:rPr>
              <a:t>  Chudé manganové rudy, které není možné přímo redukovat, se zpracovávají </a:t>
            </a:r>
            <a:r>
              <a:rPr lang="cs-CZ" sz="2000" b="1" dirty="0">
                <a:cs typeface="Arial" panose="020B0604020202020204" pitchFamily="34" charset="0"/>
              </a:rPr>
              <a:t>mokrým postupem</a:t>
            </a:r>
            <a:r>
              <a:rPr lang="cs-CZ" sz="2000" dirty="0">
                <a:cs typeface="Arial" panose="020B0604020202020204" pitchFamily="34" charset="0"/>
              </a:rPr>
              <a:t>. Jemně nadrcená ruda se nejprve redukčně praží v rotační peci při teplotě 900-1000°C, výpražek se louhuje zředěnou kyselinou sírovou, z výluhu s obsahem síranu manganatého se neutralizací vysráží železo, fosfor a arsen. Další nečistoty měď, nikl a kobalt se vysráží působením sulfanu. Po okyselení se roztok zpracovává elektrolyticky. Elektrolýza probíhá v diafragmovém elektrolyzéru při teplotě 35°C, katodou je ocelový plech, anoda je z olova legovaného stříbrem. Mangan vyloučený na katodě obsahuje velké množství vodíku, musí se proto vakuově přetavovat.</a:t>
            </a:r>
          </a:p>
          <a:p>
            <a:pPr algn="just"/>
            <a:r>
              <a:rPr lang="cs-CZ" sz="2000" dirty="0">
                <a:cs typeface="Arial" panose="020B0604020202020204" pitchFamily="34" charset="0"/>
              </a:rPr>
              <a:t>  Pokusně se také prováděla výroba velice čistého manganu s minimálním obsahem uhlíku </a:t>
            </a:r>
            <a:r>
              <a:rPr lang="cs-CZ" sz="2000" b="1" dirty="0">
                <a:cs typeface="Arial" panose="020B0604020202020204" pitchFamily="34" charset="0"/>
              </a:rPr>
              <a:t>elektrolýzou taveniny </a:t>
            </a:r>
            <a:r>
              <a:rPr lang="cs-CZ" sz="2000" dirty="0">
                <a:cs typeface="Arial" panose="020B0604020202020204" pitchFamily="34" charset="0"/>
              </a:rPr>
              <a:t>oxidu manganatého ve směsi s fluoridem vápenatým a oxidem barnatým nebo vakuovou destilací feromanganu.</a:t>
            </a: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Mangan je </a:t>
            </a:r>
            <a:r>
              <a:rPr lang="cs-CZ" sz="2000" u="sng" dirty="0">
                <a:cs typeface="Arial" panose="020B0604020202020204" pitchFamily="34" charset="0"/>
              </a:rPr>
              <a:t>součástí</a:t>
            </a:r>
            <a:r>
              <a:rPr lang="cs-CZ" sz="2000" dirty="0">
                <a:cs typeface="Arial" panose="020B0604020202020204" pitchFamily="34" charset="0"/>
              </a:rPr>
              <a:t> 36 </a:t>
            </a:r>
            <a:r>
              <a:rPr lang="cs-CZ" sz="2000" u="sng" dirty="0">
                <a:cs typeface="Arial" panose="020B0604020202020204" pitchFamily="34" charset="0"/>
              </a:rPr>
              <a:t>enzymů</a:t>
            </a:r>
            <a:r>
              <a:rPr lang="cs-CZ" sz="2000" dirty="0">
                <a:cs typeface="Arial" panose="020B0604020202020204" pitchFamily="34" charset="0"/>
              </a:rPr>
              <a:t> a hraje značnou roli při metabolismu sacharidů, bílkovin a tuků. </a:t>
            </a: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2049867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4955203"/>
          </a:xfrm>
          <a:prstGeom prst="rect">
            <a:avLst/>
          </a:prstGeom>
        </p:spPr>
        <p:txBody>
          <a:bodyPr wrap="square">
            <a:spAutoFit/>
          </a:bodyPr>
          <a:lstStyle/>
          <a:p>
            <a:pPr algn="just"/>
            <a:r>
              <a:rPr lang="cs-CZ" sz="2000" dirty="0">
                <a:cs typeface="Arial" panose="020B0604020202020204" pitchFamily="34" charset="0"/>
              </a:rPr>
              <a:t>Laboratorní příprava velmi čistého vanadu se provádí redukcí chloridu </a:t>
            </a:r>
            <a:r>
              <a:rPr lang="cs-CZ" sz="2000" dirty="0" err="1">
                <a:cs typeface="Arial" panose="020B0604020202020204" pitchFamily="34" charset="0"/>
              </a:rPr>
              <a:t>vanaditého</a:t>
            </a:r>
            <a:r>
              <a:rPr lang="cs-CZ" sz="2000" dirty="0">
                <a:cs typeface="Arial" panose="020B0604020202020204" pitchFamily="34" charset="0"/>
              </a:rPr>
              <a:t> nebo </a:t>
            </a:r>
            <a:r>
              <a:rPr lang="cs-CZ" sz="2000" dirty="0" err="1">
                <a:cs typeface="Arial" panose="020B0604020202020204" pitchFamily="34" charset="0"/>
              </a:rPr>
              <a:t>vanadičitého</a:t>
            </a:r>
            <a:r>
              <a:rPr lang="cs-CZ" sz="2000" dirty="0">
                <a:cs typeface="Arial" panose="020B0604020202020204" pitchFamily="34" charset="0"/>
              </a:rPr>
              <a:t> vodíkem nebo hydridem sodným:</a:t>
            </a:r>
          </a:p>
          <a:p>
            <a:pPr algn="ctr"/>
            <a:r>
              <a:rPr lang="cs-CZ" sz="2000" dirty="0">
                <a:cs typeface="Arial" panose="020B0604020202020204" pitchFamily="34" charset="0"/>
              </a:rPr>
              <a:t>2VCl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 → 2V + 6HCl</a:t>
            </a:r>
            <a:br>
              <a:rPr lang="cs-CZ" sz="2000" dirty="0">
                <a:cs typeface="Arial" panose="020B0604020202020204" pitchFamily="34" charset="0"/>
              </a:rPr>
            </a:br>
            <a:r>
              <a:rPr lang="cs-CZ" sz="2000" dirty="0">
                <a:cs typeface="Arial" panose="020B0604020202020204" pitchFamily="34" charset="0"/>
              </a:rPr>
              <a:t>VCl</a:t>
            </a:r>
            <a:r>
              <a:rPr lang="cs-CZ" sz="2000" baseline="-25000" dirty="0">
                <a:cs typeface="Arial" panose="020B0604020202020204" pitchFamily="34" charset="0"/>
              </a:rPr>
              <a:t>4</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 → V + 4HCl</a:t>
            </a:r>
            <a:br>
              <a:rPr lang="cs-CZ" sz="2000" dirty="0">
                <a:cs typeface="Arial" panose="020B0604020202020204" pitchFamily="34" charset="0"/>
              </a:rPr>
            </a:br>
            <a:r>
              <a:rPr lang="cs-CZ" sz="2000" dirty="0">
                <a:cs typeface="Arial" panose="020B0604020202020204" pitchFamily="34" charset="0"/>
              </a:rPr>
              <a:t>2VCl</a:t>
            </a:r>
            <a:r>
              <a:rPr lang="cs-CZ" sz="2000" baseline="-25000" dirty="0">
                <a:cs typeface="Arial" panose="020B0604020202020204" pitchFamily="34" charset="0"/>
              </a:rPr>
              <a:t>3</a:t>
            </a:r>
            <a:r>
              <a:rPr lang="cs-CZ" sz="2000" dirty="0">
                <a:cs typeface="Arial" panose="020B0604020202020204" pitchFamily="34" charset="0"/>
              </a:rPr>
              <a:t> + 3NaH → 2V + 3NaCl + 3HCl</a:t>
            </a:r>
            <a:br>
              <a:rPr lang="cs-CZ" sz="2000" dirty="0">
                <a:cs typeface="Arial" panose="020B0604020202020204" pitchFamily="34" charset="0"/>
              </a:rPr>
            </a:br>
            <a:r>
              <a:rPr lang="cs-CZ" sz="2000" dirty="0">
                <a:cs typeface="Arial" panose="020B0604020202020204" pitchFamily="34" charset="0"/>
              </a:rPr>
              <a:t>VCl</a:t>
            </a:r>
            <a:r>
              <a:rPr lang="cs-CZ" sz="2000" baseline="-25000" dirty="0">
                <a:cs typeface="Arial" panose="020B0604020202020204" pitchFamily="34" charset="0"/>
              </a:rPr>
              <a:t>4</a:t>
            </a:r>
            <a:r>
              <a:rPr lang="cs-CZ" sz="2000" dirty="0">
                <a:cs typeface="Arial" panose="020B0604020202020204" pitchFamily="34" charset="0"/>
              </a:rPr>
              <a:t> + 2NaH → V + 2NaCl + 2HCl</a:t>
            </a:r>
          </a:p>
          <a:p>
            <a:pPr algn="just"/>
            <a:endParaRPr lang="en-US" sz="2000" dirty="0">
              <a:cs typeface="Arial" panose="020B0604020202020204" pitchFamily="34" charset="0"/>
            </a:endParaRPr>
          </a:p>
          <a:p>
            <a:pPr algn="just"/>
            <a:r>
              <a:rPr lang="cs-CZ" sz="2000" dirty="0">
                <a:cs typeface="Arial" panose="020B0604020202020204" pitchFamily="34" charset="0"/>
              </a:rPr>
              <a:t>Největší využití nachází vanad v metalurgii. V množství 0,1 až 0,2 % se přidává do oceli a litiny pro zvýšení pevnosti a pružnosti. Slouží také k výrobě permanentních magnetů.</a:t>
            </a:r>
            <a:r>
              <a:rPr lang="en-US" sz="2000" dirty="0">
                <a:cs typeface="Arial" panose="020B0604020202020204" pitchFamily="34" charset="0"/>
              </a:rPr>
              <a:t> </a:t>
            </a:r>
          </a:p>
          <a:p>
            <a:pPr algn="just"/>
            <a:endParaRPr lang="en-US" sz="2000" dirty="0">
              <a:cs typeface="Arial" panose="020B0604020202020204" pitchFamily="34" charset="0"/>
            </a:endParaRPr>
          </a:p>
          <a:p>
            <a:pPr algn="just"/>
            <a:r>
              <a:rPr lang="cs-CZ" sz="2000" b="1" dirty="0">
                <a:cs typeface="Arial" panose="020B0604020202020204" pitchFamily="34" charset="0"/>
              </a:rPr>
              <a:t>Karbid vanadu </a:t>
            </a:r>
            <a:r>
              <a:rPr lang="cs-CZ" sz="2000" dirty="0">
                <a:cs typeface="Arial" panose="020B0604020202020204" pitchFamily="34" charset="0"/>
              </a:rPr>
              <a:t>VC se používá k výrobě žáruvzdorných materiálů. </a:t>
            </a:r>
            <a:endParaRPr lang="en-US" sz="2000" dirty="0">
              <a:cs typeface="Arial" panose="020B0604020202020204" pitchFamily="34" charset="0"/>
            </a:endParaRPr>
          </a:p>
          <a:p>
            <a:pPr algn="just"/>
            <a:endParaRPr lang="cs-CZ" sz="800" b="1" dirty="0">
              <a:cs typeface="Arial" panose="020B0604020202020204" pitchFamily="34" charset="0"/>
            </a:endParaRPr>
          </a:p>
          <a:p>
            <a:pPr algn="just"/>
            <a:r>
              <a:rPr lang="cs-CZ" sz="2000" b="1" dirty="0">
                <a:cs typeface="Arial" panose="020B0604020202020204" pitchFamily="34" charset="0"/>
              </a:rPr>
              <a:t>Nitridy vanadu </a:t>
            </a:r>
            <a:r>
              <a:rPr lang="cs-CZ" sz="2000" dirty="0">
                <a:cs typeface="Arial" panose="020B0604020202020204" pitchFamily="34" charset="0"/>
              </a:rPr>
              <a:t>VN a V</a:t>
            </a:r>
            <a:r>
              <a:rPr lang="cs-CZ" sz="2000" baseline="-25000" dirty="0">
                <a:cs typeface="Arial" panose="020B0604020202020204" pitchFamily="34" charset="0"/>
              </a:rPr>
              <a:t>2</a:t>
            </a:r>
            <a:r>
              <a:rPr lang="cs-CZ" sz="2000" dirty="0">
                <a:cs typeface="Arial" panose="020B0604020202020204" pitchFamily="34" charset="0"/>
              </a:rPr>
              <a:t>N slouží k povrchové úpravě mechanicky namáhaných strojních součástí. </a:t>
            </a:r>
            <a:endParaRPr lang="en-US" sz="2000" dirty="0">
              <a:cs typeface="Arial" panose="020B0604020202020204" pitchFamily="34" charset="0"/>
            </a:endParaRPr>
          </a:p>
          <a:p>
            <a:pPr algn="just"/>
            <a:endParaRPr lang="cs-CZ" sz="800" b="1" dirty="0">
              <a:cs typeface="Arial" panose="020B0604020202020204" pitchFamily="34" charset="0"/>
            </a:endParaRPr>
          </a:p>
          <a:p>
            <a:pPr algn="just"/>
            <a:r>
              <a:rPr lang="cs-CZ" sz="2000" b="1" dirty="0">
                <a:cs typeface="Arial" panose="020B0604020202020204" pitchFamily="34" charset="0"/>
              </a:rPr>
              <a:t>Chlorid </a:t>
            </a:r>
            <a:r>
              <a:rPr lang="cs-CZ" sz="2000" b="1" dirty="0" err="1">
                <a:cs typeface="Arial" panose="020B0604020202020204" pitchFamily="34" charset="0"/>
              </a:rPr>
              <a:t>vanadnatý</a:t>
            </a:r>
            <a:r>
              <a:rPr lang="cs-CZ" sz="2000" b="1" dirty="0">
                <a:cs typeface="Arial" panose="020B0604020202020204" pitchFamily="34" charset="0"/>
              </a:rPr>
              <a:t> </a:t>
            </a:r>
            <a:r>
              <a:rPr lang="cs-CZ" sz="2000" dirty="0">
                <a:cs typeface="Arial" panose="020B0604020202020204" pitchFamily="34" charset="0"/>
              </a:rPr>
              <a:t>VCl</a:t>
            </a:r>
            <a:r>
              <a:rPr lang="cs-CZ" sz="2000" baseline="-25000" dirty="0">
                <a:cs typeface="Arial" panose="020B0604020202020204" pitchFamily="34" charset="0"/>
              </a:rPr>
              <a:t>2</a:t>
            </a:r>
            <a:r>
              <a:rPr lang="cs-CZ" sz="2000" dirty="0">
                <a:cs typeface="Arial" panose="020B0604020202020204" pitchFamily="34" charset="0"/>
              </a:rPr>
              <a:t> se používá jako silné redukční činidlo v organické chemii. </a:t>
            </a:r>
            <a:endParaRPr lang="en-US" sz="2000" dirty="0">
              <a:cs typeface="Arial" panose="020B0604020202020204" pitchFamily="34" charset="0"/>
            </a:endParaRPr>
          </a:p>
        </p:txBody>
      </p:sp>
      <p:sp>
        <p:nvSpPr>
          <p:cNvPr id="4" name="TextovéPole 3">
            <a:extLst>
              <a:ext uri="{FF2B5EF4-FFF2-40B4-BE49-F238E27FC236}">
                <a16:creationId xmlns:a16="http://schemas.microsoft.com/office/drawing/2014/main" id="{92BE627D-BD04-4D75-BF59-9CDDF3AA6D16}"/>
              </a:ext>
            </a:extLst>
          </p:cNvPr>
          <p:cNvSpPr txBox="1"/>
          <p:nvPr/>
        </p:nvSpPr>
        <p:spPr>
          <a:xfrm>
            <a:off x="76200" y="5410200"/>
            <a:ext cx="8839200" cy="1015663"/>
          </a:xfrm>
          <a:prstGeom prst="rect">
            <a:avLst/>
          </a:prstGeom>
          <a:noFill/>
        </p:spPr>
        <p:txBody>
          <a:bodyPr wrap="square">
            <a:spAutoFit/>
          </a:bodyPr>
          <a:lstStyle/>
          <a:p>
            <a:pPr algn="just"/>
            <a:r>
              <a:rPr lang="cs-CZ" sz="2000" b="1" dirty="0">
                <a:cs typeface="Arial" panose="020B0604020202020204" pitchFamily="34" charset="0"/>
              </a:rPr>
              <a:t>Chlorid </a:t>
            </a:r>
            <a:r>
              <a:rPr lang="cs-CZ" sz="2000" b="1" dirty="0" err="1">
                <a:cs typeface="Arial" panose="020B0604020202020204" pitchFamily="34" charset="0"/>
              </a:rPr>
              <a:t>vanaditý</a:t>
            </a:r>
            <a:r>
              <a:rPr lang="cs-CZ" sz="2000" b="1" dirty="0">
                <a:cs typeface="Arial" panose="020B0604020202020204" pitchFamily="34" charset="0"/>
              </a:rPr>
              <a:t> </a:t>
            </a:r>
            <a:r>
              <a:rPr lang="cs-CZ" sz="2000" dirty="0">
                <a:cs typeface="Arial" panose="020B0604020202020204" pitchFamily="34" charset="0"/>
              </a:rPr>
              <a:t>VCl</a:t>
            </a:r>
            <a:r>
              <a:rPr lang="cs-CZ" sz="2000" baseline="-25000" dirty="0">
                <a:cs typeface="Arial" panose="020B0604020202020204" pitchFamily="34" charset="0"/>
              </a:rPr>
              <a:t>3</a:t>
            </a:r>
            <a:r>
              <a:rPr lang="cs-CZ" sz="2000" dirty="0">
                <a:cs typeface="Arial" panose="020B0604020202020204" pitchFamily="34" charset="0"/>
              </a:rPr>
              <a:t> a </a:t>
            </a:r>
            <a:r>
              <a:rPr lang="cs-CZ" sz="2000" b="1" dirty="0">
                <a:cs typeface="Arial" panose="020B0604020202020204" pitchFamily="34" charset="0"/>
              </a:rPr>
              <a:t>bromid </a:t>
            </a:r>
            <a:r>
              <a:rPr lang="cs-CZ" sz="2000" b="1" dirty="0" err="1">
                <a:cs typeface="Arial" panose="020B0604020202020204" pitchFamily="34" charset="0"/>
              </a:rPr>
              <a:t>vanaditý</a:t>
            </a:r>
            <a:r>
              <a:rPr lang="cs-CZ" sz="2000" b="1" dirty="0">
                <a:cs typeface="Arial" panose="020B0604020202020204" pitchFamily="34" charset="0"/>
              </a:rPr>
              <a:t> </a:t>
            </a:r>
            <a:r>
              <a:rPr lang="cs-CZ" sz="2000" dirty="0">
                <a:cs typeface="Arial" panose="020B0604020202020204" pitchFamily="34" charset="0"/>
              </a:rPr>
              <a:t>VBr</a:t>
            </a:r>
            <a:r>
              <a:rPr lang="cs-CZ" sz="2000" baseline="-25000" dirty="0">
                <a:cs typeface="Arial" panose="020B0604020202020204" pitchFamily="34" charset="0"/>
              </a:rPr>
              <a:t>3</a:t>
            </a:r>
            <a:r>
              <a:rPr lang="cs-CZ" sz="2000" dirty="0">
                <a:cs typeface="Arial" panose="020B0604020202020204" pitchFamily="34" charset="0"/>
              </a:rPr>
              <a:t> vytváří s vodním roztokem kyseliny </a:t>
            </a:r>
            <a:r>
              <a:rPr lang="cs-CZ" sz="2000" dirty="0" err="1">
                <a:cs typeface="Arial" panose="020B0604020202020204" pitchFamily="34" charset="0"/>
              </a:rPr>
              <a:t>mekonové</a:t>
            </a:r>
            <a:r>
              <a:rPr lang="cs-CZ" sz="2000" dirty="0">
                <a:cs typeface="Arial" panose="020B0604020202020204" pitchFamily="34" charset="0"/>
              </a:rPr>
              <a:t> intenzivní temně červené zbarvení a využívají se proto jako </a:t>
            </a:r>
            <a:r>
              <a:rPr lang="cs-CZ" sz="2000" u="sng" dirty="0">
                <a:cs typeface="Arial" panose="020B0604020202020204" pitchFamily="34" charset="0"/>
              </a:rPr>
              <a:t>analytická činidla k důkazu opia</a:t>
            </a:r>
            <a:r>
              <a:rPr lang="cs-CZ" sz="2000" dirty="0">
                <a:cs typeface="Arial" panose="020B0604020202020204" pitchFamily="34" charset="0"/>
              </a:rPr>
              <a:t>. </a:t>
            </a:r>
            <a:endParaRPr lang="en-US" sz="2000" dirty="0">
              <a:cs typeface="Arial" panose="020B0604020202020204" pitchFamily="34" charset="0"/>
            </a:endParaRPr>
          </a:p>
        </p:txBody>
      </p:sp>
    </p:spTree>
    <p:extLst>
      <p:ext uri="{BB962C8B-B14F-4D97-AF65-F5344CB8AC3E}">
        <p14:creationId xmlns:p14="http://schemas.microsoft.com/office/powerpoint/2010/main" val="3782991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228600"/>
            <a:ext cx="8534400" cy="5078313"/>
          </a:xfrm>
          <a:prstGeom prst="rect">
            <a:avLst/>
          </a:prstGeom>
        </p:spPr>
        <p:txBody>
          <a:bodyPr wrap="square">
            <a:spAutoFit/>
          </a:bodyPr>
          <a:lstStyle/>
          <a:p>
            <a:pPr algn="just"/>
            <a:r>
              <a:rPr lang="cs-CZ" sz="2000" b="1" dirty="0">
                <a:cs typeface="Arial" panose="020B0604020202020204" pitchFamily="34" charset="0"/>
              </a:rPr>
              <a:t>Chlorid </a:t>
            </a:r>
            <a:r>
              <a:rPr lang="cs-CZ" sz="2000" b="1" dirty="0" err="1">
                <a:cs typeface="Arial" panose="020B0604020202020204" pitchFamily="34" charset="0"/>
              </a:rPr>
              <a:t>vanadičitý</a:t>
            </a:r>
            <a:r>
              <a:rPr lang="cs-CZ" sz="2000" b="1" dirty="0">
                <a:cs typeface="Arial" panose="020B0604020202020204" pitchFamily="34" charset="0"/>
              </a:rPr>
              <a:t> </a:t>
            </a:r>
            <a:r>
              <a:rPr lang="cs-CZ" sz="2000" dirty="0">
                <a:cs typeface="Arial" panose="020B0604020202020204" pitchFamily="34" charset="0"/>
              </a:rPr>
              <a:t>VCl</a:t>
            </a:r>
            <a:r>
              <a:rPr lang="cs-CZ" sz="2000" baseline="-25000" dirty="0">
                <a:cs typeface="Arial" panose="020B0604020202020204" pitchFamily="34" charset="0"/>
              </a:rPr>
              <a:t>4</a:t>
            </a:r>
            <a:r>
              <a:rPr lang="cs-CZ" sz="2000" dirty="0">
                <a:cs typeface="Arial" panose="020B0604020202020204" pitchFamily="34" charset="0"/>
              </a:rPr>
              <a:t> se jako katalyzátor polymerace alkenů využívá v gumárenství.</a:t>
            </a:r>
          </a:p>
          <a:p>
            <a:pPr algn="just"/>
            <a:r>
              <a:rPr lang="cs-CZ" sz="800" dirty="0">
                <a:cs typeface="Arial" panose="020B0604020202020204" pitchFamily="34" charset="0"/>
              </a:rPr>
              <a:t> </a:t>
            </a:r>
            <a:endParaRPr lang="en-US" sz="800" dirty="0">
              <a:cs typeface="Arial" panose="020B0604020202020204" pitchFamily="34" charset="0"/>
            </a:endParaRPr>
          </a:p>
          <a:p>
            <a:pPr algn="just"/>
            <a:r>
              <a:rPr lang="cs-CZ" sz="2000" b="1" dirty="0">
                <a:cs typeface="Arial" panose="020B0604020202020204" pitchFamily="34" charset="0"/>
              </a:rPr>
              <a:t>Fluorid vanadičný </a:t>
            </a:r>
            <a:r>
              <a:rPr lang="cs-CZ" sz="2000" dirty="0">
                <a:cs typeface="Arial" panose="020B0604020202020204" pitchFamily="34" charset="0"/>
              </a:rPr>
              <a:t>VF</a:t>
            </a:r>
            <a:r>
              <a:rPr lang="cs-CZ" sz="2000" baseline="-25000" dirty="0">
                <a:cs typeface="Arial" panose="020B0604020202020204" pitchFamily="34" charset="0"/>
              </a:rPr>
              <a:t>5</a:t>
            </a:r>
            <a:r>
              <a:rPr lang="cs-CZ" sz="2000" dirty="0">
                <a:cs typeface="Arial" panose="020B0604020202020204" pitchFamily="34" charset="0"/>
              </a:rPr>
              <a:t> se jako silné fluorační činidlo používá v organické chemii. </a:t>
            </a:r>
          </a:p>
          <a:p>
            <a:pPr algn="just"/>
            <a:endParaRPr lang="cs-CZ" sz="800" dirty="0">
              <a:cs typeface="Arial" panose="020B0604020202020204" pitchFamily="34" charset="0"/>
            </a:endParaRPr>
          </a:p>
          <a:p>
            <a:pPr algn="just"/>
            <a:r>
              <a:rPr lang="cs-CZ" sz="2000" dirty="0">
                <a:cs typeface="Arial" panose="020B0604020202020204" pitchFamily="34" charset="0"/>
              </a:rPr>
              <a:t>Významné je použití </a:t>
            </a:r>
            <a:r>
              <a:rPr lang="cs-CZ" sz="2000" b="1" dirty="0">
                <a:cs typeface="Arial" panose="020B0604020202020204" pitchFamily="34" charset="0"/>
              </a:rPr>
              <a:t>oxidu vanadičného </a:t>
            </a:r>
            <a:r>
              <a:rPr lang="cs-CZ" sz="2000" dirty="0">
                <a:cs typeface="Arial" panose="020B0604020202020204" pitchFamily="34" charset="0"/>
              </a:rPr>
              <a:t>V</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b="1" dirty="0">
                <a:cs typeface="Arial" panose="020B0604020202020204" pitchFamily="34" charset="0"/>
              </a:rPr>
              <a:t> </a:t>
            </a:r>
            <a:r>
              <a:rPr lang="cs-CZ" sz="2000" dirty="0">
                <a:cs typeface="Arial" panose="020B0604020202020204" pitchFamily="34" charset="0"/>
              </a:rPr>
              <a:t>jako </a:t>
            </a:r>
            <a:r>
              <a:rPr lang="cs-CZ" sz="2000" u="sng" dirty="0">
                <a:cs typeface="Arial" panose="020B0604020202020204" pitchFamily="34" charset="0"/>
              </a:rPr>
              <a:t>katalyzátoru</a:t>
            </a:r>
            <a:r>
              <a:rPr lang="cs-CZ" sz="2000" dirty="0">
                <a:cs typeface="Arial" panose="020B0604020202020204" pitchFamily="34" charset="0"/>
              </a:rPr>
              <a:t> při </a:t>
            </a:r>
            <a:r>
              <a:rPr lang="cs-CZ" sz="2000" u="sng" dirty="0">
                <a:cs typeface="Arial" panose="020B0604020202020204" pitchFamily="34" charset="0"/>
              </a:rPr>
              <a:t>výrobě kyseliny sírové</a:t>
            </a:r>
            <a:r>
              <a:rPr lang="cs-CZ" sz="2000" dirty="0">
                <a:cs typeface="Arial" panose="020B0604020202020204" pitchFamily="34" charset="0"/>
              </a:rPr>
              <a:t> kontaktním způsobem, při výrobě anhydridu kyseliny ftalové oxidací naftalenu nebo při výrobě antrachinonu oxidací antracenu. </a:t>
            </a:r>
          </a:p>
          <a:p>
            <a:pPr algn="just"/>
            <a:endParaRPr lang="en-US" sz="800" dirty="0">
              <a:cs typeface="Arial" panose="020B0604020202020204" pitchFamily="34" charset="0"/>
            </a:endParaRPr>
          </a:p>
          <a:p>
            <a:pPr algn="just"/>
            <a:r>
              <a:rPr lang="cs-CZ" sz="2000" b="1" dirty="0">
                <a:cs typeface="Arial" panose="020B0604020202020204" pitchFamily="34" charset="0"/>
              </a:rPr>
              <a:t>Oxid </a:t>
            </a:r>
            <a:r>
              <a:rPr lang="cs-CZ" sz="2000" b="1" dirty="0" err="1">
                <a:cs typeface="Arial" panose="020B0604020202020204" pitchFamily="34" charset="0"/>
              </a:rPr>
              <a:t>vanaditý</a:t>
            </a:r>
            <a:r>
              <a:rPr lang="cs-CZ" sz="2000" b="1" dirty="0">
                <a:cs typeface="Arial" panose="020B0604020202020204" pitchFamily="34" charset="0"/>
              </a:rPr>
              <a:t> </a:t>
            </a:r>
            <a:r>
              <a:rPr lang="cs-CZ" sz="2000" dirty="0">
                <a:cs typeface="Arial" panose="020B0604020202020204" pitchFamily="34" charset="0"/>
              </a:rPr>
              <a:t>V</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je velmi účinným katalyzátorem řady hydrogenačních reakcí. </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b="1" dirty="0" err="1">
                <a:cs typeface="Arial" panose="020B0604020202020204" pitchFamily="34" charset="0"/>
              </a:rPr>
              <a:t>Vanadičnan</a:t>
            </a:r>
            <a:r>
              <a:rPr lang="cs-CZ" sz="2000" b="1" dirty="0">
                <a:cs typeface="Arial" panose="020B0604020202020204" pitchFamily="34" charset="0"/>
              </a:rPr>
              <a:t> amonný </a:t>
            </a:r>
            <a:r>
              <a:rPr lang="cs-CZ" sz="2000" dirty="0">
                <a:cs typeface="Arial" panose="020B0604020202020204" pitchFamily="34" charset="0"/>
              </a:rPr>
              <a:t>NH</a:t>
            </a:r>
            <a:r>
              <a:rPr lang="cs-CZ" sz="2000" baseline="-25000" dirty="0">
                <a:cs typeface="Arial" panose="020B0604020202020204" pitchFamily="34" charset="0"/>
              </a:rPr>
              <a:t>4</a:t>
            </a:r>
            <a:r>
              <a:rPr lang="cs-CZ" sz="2000" dirty="0">
                <a:cs typeface="Arial" panose="020B0604020202020204" pitchFamily="34" charset="0"/>
              </a:rPr>
              <a:t>VO</a:t>
            </a:r>
            <a:r>
              <a:rPr lang="cs-CZ" sz="2000" baseline="-25000" dirty="0">
                <a:cs typeface="Arial" panose="020B0604020202020204" pitchFamily="34" charset="0"/>
              </a:rPr>
              <a:t>3</a:t>
            </a:r>
            <a:r>
              <a:rPr lang="cs-CZ" sz="2000" dirty="0">
                <a:cs typeface="Arial" panose="020B0604020202020204" pitchFamily="34" charset="0"/>
              </a:rPr>
              <a:t> je katalyzátorem při výrobě kyseliny adipové oxidací </a:t>
            </a:r>
            <a:r>
              <a:rPr lang="cs-CZ" sz="2000" dirty="0" err="1">
                <a:cs typeface="Arial" panose="020B0604020202020204" pitchFamily="34" charset="0"/>
              </a:rPr>
              <a:t>cyklohexanolu</a:t>
            </a:r>
            <a:r>
              <a:rPr lang="cs-CZ" sz="2000" dirty="0">
                <a:cs typeface="Arial" panose="020B0604020202020204" pitchFamily="34" charset="0"/>
              </a:rPr>
              <a:t>. </a:t>
            </a:r>
          </a:p>
          <a:p>
            <a:pPr algn="just"/>
            <a:endParaRPr lang="cs-CZ" sz="2000" dirty="0">
              <a:cs typeface="Arial" panose="020B0604020202020204" pitchFamily="34" charset="0"/>
            </a:endParaRPr>
          </a:p>
          <a:p>
            <a:pPr algn="just"/>
            <a:r>
              <a:rPr lang="cs-CZ" sz="2000" b="1" dirty="0">
                <a:cs typeface="Arial" panose="020B0604020202020204" pitchFamily="34" charset="0"/>
              </a:rPr>
              <a:t>Síran </a:t>
            </a:r>
            <a:r>
              <a:rPr lang="cs-CZ" sz="2000" b="1" dirty="0" err="1">
                <a:cs typeface="Arial" panose="020B0604020202020204" pitchFamily="34" charset="0"/>
              </a:rPr>
              <a:t>vanadylu</a:t>
            </a:r>
            <a:r>
              <a:rPr lang="cs-CZ" sz="2000" b="1" dirty="0">
                <a:cs typeface="Arial" panose="020B0604020202020204" pitchFamily="34" charset="0"/>
              </a:rPr>
              <a:t> </a:t>
            </a:r>
            <a:r>
              <a:rPr lang="cs-CZ" sz="2000" dirty="0">
                <a:cs typeface="Arial" panose="020B0604020202020204" pitchFamily="34" charset="0"/>
              </a:rPr>
              <a:t>(2+) VOSO</a:t>
            </a:r>
            <a:r>
              <a:rPr lang="cs-CZ" sz="2000" baseline="-25000" dirty="0">
                <a:cs typeface="Arial" panose="020B0604020202020204" pitchFamily="34" charset="0"/>
              </a:rPr>
              <a:t>4</a:t>
            </a:r>
            <a:r>
              <a:rPr lang="cs-CZ" sz="2000" dirty="0">
                <a:cs typeface="Arial" panose="020B0604020202020204" pitchFamily="34" charset="0"/>
              </a:rPr>
              <a:t> a </a:t>
            </a:r>
            <a:r>
              <a:rPr lang="cs-CZ" sz="2000" b="1" dirty="0">
                <a:cs typeface="Arial" panose="020B0604020202020204" pitchFamily="34" charset="0"/>
              </a:rPr>
              <a:t>chlorid </a:t>
            </a:r>
            <a:r>
              <a:rPr lang="cs-CZ" sz="2000" b="1" dirty="0" err="1">
                <a:cs typeface="Arial" panose="020B0604020202020204" pitchFamily="34" charset="0"/>
              </a:rPr>
              <a:t>vanadylu</a:t>
            </a:r>
            <a:r>
              <a:rPr lang="cs-CZ" sz="2000" dirty="0">
                <a:cs typeface="Arial" panose="020B0604020202020204" pitchFamily="34" charset="0"/>
              </a:rPr>
              <a:t> (3+) VOCl</a:t>
            </a:r>
            <a:r>
              <a:rPr lang="cs-CZ" sz="2000" baseline="-25000" dirty="0">
                <a:cs typeface="Arial" panose="020B0604020202020204" pitchFamily="34" charset="0"/>
              </a:rPr>
              <a:t>3</a:t>
            </a:r>
            <a:r>
              <a:rPr lang="cs-CZ" sz="2000" dirty="0">
                <a:cs typeface="Arial" panose="020B0604020202020204" pitchFamily="34" charset="0"/>
              </a:rPr>
              <a:t> se používají jako laboratorní činidla.</a:t>
            </a:r>
          </a:p>
          <a:p>
            <a:pPr algn="just"/>
            <a:endParaRPr lang="en-US" sz="2000" dirty="0">
              <a:cs typeface="Arial" panose="020B0604020202020204" pitchFamily="34" charset="0"/>
            </a:endParaRPr>
          </a:p>
          <a:p>
            <a:pPr algn="just"/>
            <a:r>
              <a:rPr lang="cs-CZ" sz="2000" dirty="0">
                <a:cs typeface="Arial" panose="020B0604020202020204" pitchFamily="34" charset="0"/>
              </a:rPr>
              <a:t>Všechny </a:t>
            </a:r>
            <a:r>
              <a:rPr lang="cs-CZ" sz="2000" u="sng" dirty="0">
                <a:cs typeface="Arial" panose="020B0604020202020204" pitchFamily="34" charset="0"/>
              </a:rPr>
              <a:t>rozpustné sloučeniny vanadu jsou </a:t>
            </a:r>
            <a:r>
              <a:rPr lang="cs-CZ" sz="2000" b="1" u="sng" dirty="0">
                <a:cs typeface="Arial" panose="020B0604020202020204" pitchFamily="34" charset="0"/>
              </a:rPr>
              <a:t>jedovaté</a:t>
            </a:r>
            <a:r>
              <a:rPr lang="cs-CZ" sz="2000" dirty="0">
                <a:cs typeface="Arial" panose="020B0604020202020204" pitchFamily="34" charset="0"/>
              </a:rPr>
              <a:t>.</a:t>
            </a:r>
          </a:p>
        </p:txBody>
      </p:sp>
      <p:pic>
        <p:nvPicPr>
          <p:cNvPr id="3" name="Obrázek 2">
            <a:extLst>
              <a:ext uri="{FF2B5EF4-FFF2-40B4-BE49-F238E27FC236}">
                <a16:creationId xmlns:a16="http://schemas.microsoft.com/office/drawing/2014/main" id="{F16659D4-DD9A-480C-B750-072D81FDB6A5}"/>
              </a:ext>
            </a:extLst>
          </p:cNvPr>
          <p:cNvPicPr>
            <a:picLocks noChangeAspect="1"/>
          </p:cNvPicPr>
          <p:nvPr/>
        </p:nvPicPr>
        <p:blipFill>
          <a:blip r:embed="rId2"/>
          <a:stretch>
            <a:fillRect/>
          </a:stretch>
        </p:blipFill>
        <p:spPr>
          <a:xfrm>
            <a:off x="6945815" y="4724047"/>
            <a:ext cx="1640171" cy="1600553"/>
          </a:xfrm>
          <a:prstGeom prst="rect">
            <a:avLst/>
          </a:prstGeom>
        </p:spPr>
      </p:pic>
    </p:spTree>
    <p:extLst>
      <p:ext uri="{BB962C8B-B14F-4D97-AF65-F5344CB8AC3E}">
        <p14:creationId xmlns:p14="http://schemas.microsoft.com/office/powerpoint/2010/main" val="1718501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763000" cy="5878532"/>
          </a:xfrm>
          <a:prstGeom prst="rect">
            <a:avLst/>
          </a:prstGeom>
        </p:spPr>
        <p:txBody>
          <a:bodyPr wrap="square">
            <a:spAutoFit/>
          </a:bodyPr>
          <a:lstStyle/>
          <a:p>
            <a:pPr algn="ctr"/>
            <a:r>
              <a:rPr lang="cs-CZ" sz="2800" b="1" dirty="0">
                <a:cs typeface="Arial" panose="020B0604020202020204" pitchFamily="34" charset="0"/>
              </a:rPr>
              <a:t>Niob</a:t>
            </a:r>
            <a:r>
              <a:rPr lang="cs-CZ" sz="28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 šedý, středně tvrdý kov. Niob nereaguje s alkalickými hydroxidy ani s minerálními kyselinami. Reaguje pouze pomalu s kyselinou fluorovodíkovou, produktem reakce niobu s HF je komplexní kyselina </a:t>
            </a:r>
            <a:r>
              <a:rPr lang="cs-CZ" sz="2000" dirty="0" err="1">
                <a:cs typeface="Arial" panose="020B0604020202020204" pitchFamily="34" charset="0"/>
              </a:rPr>
              <a:t>heptafluoroniobičná</a:t>
            </a:r>
            <a:r>
              <a:rPr lang="cs-CZ" sz="2000" dirty="0">
                <a:cs typeface="Arial" panose="020B0604020202020204" pitchFamily="34" charset="0"/>
              </a:rPr>
              <a:t> a vodík:</a:t>
            </a:r>
          </a:p>
          <a:p>
            <a:pPr algn="ctr"/>
            <a:r>
              <a:rPr lang="cs-CZ" sz="2000" dirty="0">
                <a:cs typeface="Arial" panose="020B0604020202020204" pitchFamily="34" charset="0"/>
              </a:rPr>
              <a:t>2Nb + 14HF → 2H</a:t>
            </a:r>
            <a:r>
              <a:rPr lang="cs-CZ" sz="2000" baseline="-25000" dirty="0">
                <a:cs typeface="Arial" panose="020B0604020202020204" pitchFamily="34" charset="0"/>
              </a:rPr>
              <a:t>2</a:t>
            </a:r>
            <a:r>
              <a:rPr lang="cs-CZ" sz="2000" dirty="0">
                <a:cs typeface="Arial" panose="020B0604020202020204" pitchFamily="34" charset="0"/>
              </a:rPr>
              <a:t>[NbF</a:t>
            </a:r>
            <a:r>
              <a:rPr lang="cs-CZ" sz="2000" baseline="-25000" dirty="0">
                <a:cs typeface="Arial" panose="020B0604020202020204" pitchFamily="34" charset="0"/>
              </a:rPr>
              <a:t>7</a:t>
            </a:r>
            <a:r>
              <a:rPr lang="cs-CZ" sz="2000" dirty="0">
                <a:cs typeface="Arial" panose="020B0604020202020204" pitchFamily="34" charset="0"/>
              </a:rPr>
              <a:t>] + 5H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Reakce niobu se směsí koncentrovaných kyselin </a:t>
            </a:r>
            <a:r>
              <a:rPr lang="cs-CZ" sz="2000" dirty="0" err="1">
                <a:cs typeface="Arial" panose="020B0604020202020204" pitchFamily="34" charset="0"/>
              </a:rPr>
              <a:t>flurovodíkové</a:t>
            </a:r>
            <a:r>
              <a:rPr lang="cs-CZ" sz="2000" dirty="0">
                <a:cs typeface="Arial" panose="020B0604020202020204" pitchFamily="34" charset="0"/>
              </a:rPr>
              <a:t> a dusičné probíhá za vzniku komplexní kyseliny </a:t>
            </a:r>
            <a:r>
              <a:rPr lang="cs-CZ" sz="2000" dirty="0" err="1">
                <a:cs typeface="Arial" panose="020B0604020202020204" pitchFamily="34" charset="0"/>
              </a:rPr>
              <a:t>hexafluoroniobičné</a:t>
            </a:r>
            <a:r>
              <a:rPr lang="cs-CZ" sz="2000" dirty="0">
                <a:cs typeface="Arial" panose="020B0604020202020204" pitchFamily="34" charset="0"/>
              </a:rPr>
              <a:t>:</a:t>
            </a:r>
          </a:p>
          <a:p>
            <a:pPr algn="ctr"/>
            <a:r>
              <a:rPr lang="cs-CZ" sz="2000" dirty="0">
                <a:cs typeface="Arial" panose="020B0604020202020204" pitchFamily="34" charset="0"/>
              </a:rPr>
              <a:t>3Nb + 18HF + 5HNO</a:t>
            </a:r>
            <a:r>
              <a:rPr lang="cs-CZ" sz="2000" baseline="-25000" dirty="0">
                <a:cs typeface="Arial" panose="020B0604020202020204" pitchFamily="34" charset="0"/>
              </a:rPr>
              <a:t>3</a:t>
            </a:r>
            <a:r>
              <a:rPr lang="cs-CZ" sz="2000" dirty="0">
                <a:cs typeface="Arial" panose="020B0604020202020204" pitchFamily="34" charset="0"/>
              </a:rPr>
              <a:t> → 3H[NbF</a:t>
            </a:r>
            <a:r>
              <a:rPr lang="cs-CZ" sz="2000" baseline="-25000" dirty="0">
                <a:cs typeface="Arial" panose="020B0604020202020204" pitchFamily="34" charset="0"/>
              </a:rPr>
              <a:t>6</a:t>
            </a:r>
            <a:r>
              <a:rPr lang="cs-CZ" sz="2000" dirty="0">
                <a:cs typeface="Arial" panose="020B0604020202020204" pitchFamily="34" charset="0"/>
              </a:rPr>
              <a:t>] + 5NO + 10H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Práškový niob reaguje s roztoky alkalických hydroxidů:</a:t>
            </a:r>
          </a:p>
          <a:p>
            <a:pPr algn="ctr"/>
            <a:r>
              <a:rPr lang="cs-CZ" sz="2000" dirty="0">
                <a:cs typeface="Arial" panose="020B0604020202020204" pitchFamily="34" charset="0"/>
              </a:rPr>
              <a:t>2Nb + 2NaOH + 4H</a:t>
            </a:r>
            <a:r>
              <a:rPr lang="cs-CZ" sz="2000" baseline="-25000" dirty="0">
                <a:cs typeface="Arial" panose="020B0604020202020204" pitchFamily="34" charset="0"/>
              </a:rPr>
              <a:t>2</a:t>
            </a:r>
            <a:r>
              <a:rPr lang="cs-CZ" sz="2000" dirty="0">
                <a:cs typeface="Arial" panose="020B0604020202020204" pitchFamily="34" charset="0"/>
              </a:rPr>
              <a:t>O → 2(</a:t>
            </a:r>
            <a:r>
              <a:rPr lang="cs-CZ" sz="2000" dirty="0" err="1">
                <a:cs typeface="Arial" panose="020B0604020202020204" pitchFamily="34" charset="0"/>
              </a:rPr>
              <a:t>NaNb</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+ 5H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Za teplot nad 500°C reaguje s taveninami alkalických hydroxidů za vzniku alkalických niobičnanů:</a:t>
            </a:r>
          </a:p>
          <a:p>
            <a:pPr algn="ctr"/>
            <a:r>
              <a:rPr lang="cs-CZ" sz="2000" dirty="0">
                <a:cs typeface="Arial" panose="020B0604020202020204" pitchFamily="34" charset="0"/>
              </a:rPr>
              <a:t>4Nb + 12NaOH + 5O</a:t>
            </a:r>
            <a:r>
              <a:rPr lang="cs-CZ" sz="2000" baseline="-25000" dirty="0">
                <a:cs typeface="Arial" panose="020B0604020202020204" pitchFamily="34" charset="0"/>
              </a:rPr>
              <a:t>2</a:t>
            </a:r>
            <a:r>
              <a:rPr lang="cs-CZ" sz="2000" dirty="0">
                <a:cs typeface="Arial" panose="020B0604020202020204" pitchFamily="34" charset="0"/>
              </a:rPr>
              <a:t> → 4Na</a:t>
            </a:r>
            <a:r>
              <a:rPr lang="cs-CZ" sz="2000" baseline="-25000" dirty="0">
                <a:cs typeface="Arial" panose="020B0604020202020204" pitchFamily="34" charset="0"/>
              </a:rPr>
              <a:t>3</a:t>
            </a:r>
            <a:r>
              <a:rPr lang="cs-CZ" sz="2000" dirty="0">
                <a:cs typeface="Arial" panose="020B0604020202020204" pitchFamily="34" charset="0"/>
              </a:rPr>
              <a:t>NbO</a:t>
            </a:r>
            <a:r>
              <a:rPr lang="cs-CZ" sz="2000" baseline="-25000" dirty="0">
                <a:cs typeface="Arial" panose="020B0604020202020204" pitchFamily="34" charset="0"/>
              </a:rPr>
              <a:t>4</a:t>
            </a:r>
            <a:r>
              <a:rPr lang="cs-CZ" sz="2000" dirty="0">
                <a:cs typeface="Arial" panose="020B0604020202020204" pitchFamily="34" charset="0"/>
              </a:rPr>
              <a:t> + 6H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Korozi vzdušným kyslíkem podléhá teprve při teplotě nad 500°C. Za normální teploty se přímo slučuje pouze s fluorem, za vyšších teplot reaguje s chlorem, sírou a selenem. Ve sloučeninách vystupuje niob nejčastěji jako </a:t>
            </a:r>
            <a:r>
              <a:rPr lang="cs-CZ" sz="2000" b="1" dirty="0">
                <a:cs typeface="Arial" panose="020B0604020202020204" pitchFamily="34" charset="0"/>
              </a:rPr>
              <a:t>pětimocný</a:t>
            </a:r>
            <a:r>
              <a:rPr lang="cs-CZ" sz="2000" dirty="0">
                <a:cs typeface="Arial" panose="020B0604020202020204" pitchFamily="34" charset="0"/>
              </a:rPr>
              <a:t>. Sloučeniny niobu v dalších oxidačních stavech nejsou příliš rozšířené, obvykle se jedná pouze o chloridy a oxidy.</a:t>
            </a:r>
          </a:p>
        </p:txBody>
      </p:sp>
    </p:spTree>
    <p:extLst>
      <p:ext uri="{BB962C8B-B14F-4D97-AF65-F5344CB8AC3E}">
        <p14:creationId xmlns:p14="http://schemas.microsoft.com/office/powerpoint/2010/main" val="1406897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21596" y="228600"/>
            <a:ext cx="8946204" cy="5016758"/>
          </a:xfrm>
          <a:prstGeom prst="rect">
            <a:avLst/>
          </a:prstGeom>
        </p:spPr>
        <p:txBody>
          <a:bodyPr wrap="square">
            <a:spAutoFit/>
          </a:bodyPr>
          <a:lstStyle/>
          <a:p>
            <a:pPr algn="just"/>
            <a:r>
              <a:rPr lang="cs-CZ" sz="2000" dirty="0">
                <a:cs typeface="Arial" panose="020B0604020202020204" pitchFamily="34" charset="0"/>
              </a:rPr>
              <a:t>Ze všech známých prvků má niob nejvyšší bod supravodivosti - 9,25 K, niob je supravodič II. typu. Jemně rozptýlený práškový niob je explozivní a </a:t>
            </a:r>
            <a:r>
              <a:rPr lang="cs-CZ" sz="2000" dirty="0" err="1">
                <a:cs typeface="Arial" panose="020B0604020202020204" pitchFamily="34" charset="0"/>
              </a:rPr>
              <a:t>pyroforní</a:t>
            </a:r>
            <a:r>
              <a:rPr lang="cs-CZ" sz="2000" dirty="0">
                <a:cs typeface="Arial" panose="020B0604020202020204" pitchFamily="34" charset="0"/>
              </a:rPr>
              <a:t>.</a:t>
            </a:r>
            <a:endParaRPr lang="en-US"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V přírodě se niob nalézá v různých nerostech, vždy současně s tantalem, v malé míře doprovází některé cínové rudy (</a:t>
            </a:r>
            <a:r>
              <a:rPr lang="cs-CZ" sz="2000" dirty="0" err="1">
                <a:cs typeface="Arial" panose="020B0604020202020204" pitchFamily="34" charset="0"/>
              </a:rPr>
              <a:t>kassiterit</a:t>
            </a:r>
            <a:r>
              <a:rPr lang="cs-CZ" sz="2000" dirty="0">
                <a:cs typeface="Arial" panose="020B0604020202020204" pitchFamily="34" charset="0"/>
              </a:rPr>
              <a:t>).</a:t>
            </a:r>
            <a:r>
              <a:rPr lang="en-US" sz="2000" dirty="0">
                <a:cs typeface="Arial" panose="020B0604020202020204" pitchFamily="34" charset="0"/>
              </a:rPr>
              <a:t> </a:t>
            </a:r>
            <a:r>
              <a:rPr lang="cs-CZ" sz="2000" dirty="0">
                <a:cs typeface="Arial" panose="020B0604020202020204" pitchFamily="34" charset="0"/>
              </a:rPr>
              <a:t>Nejdůležitějšími minerály niobu jsou </a:t>
            </a:r>
            <a:r>
              <a:rPr lang="cs-CZ" sz="2000" b="1" dirty="0">
                <a:cs typeface="Arial" panose="020B0604020202020204" pitchFamily="34" charset="0"/>
              </a:rPr>
              <a:t>tantalit</a:t>
            </a:r>
            <a:r>
              <a:rPr lang="cs-CZ" sz="2000" dirty="0">
                <a:cs typeface="Arial" panose="020B0604020202020204" pitchFamily="34" charset="0"/>
              </a:rPr>
              <a:t> (</a:t>
            </a:r>
            <a:r>
              <a:rPr lang="cs-CZ" sz="2000" dirty="0" err="1">
                <a:cs typeface="Arial" panose="020B0604020202020204" pitchFamily="34" charset="0"/>
              </a:rPr>
              <a:t>Mg,Fe</a:t>
            </a:r>
            <a:r>
              <a:rPr lang="cs-CZ" sz="2000" dirty="0">
                <a:cs typeface="Arial" panose="020B0604020202020204" pitchFamily="34" charset="0"/>
              </a:rPr>
              <a:t>)(</a:t>
            </a:r>
            <a:r>
              <a:rPr lang="cs-CZ" sz="2000" dirty="0" err="1">
                <a:cs typeface="Arial" panose="020B0604020202020204" pitchFamily="34" charset="0"/>
              </a:rPr>
              <a:t>Ta,Nb</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6</a:t>
            </a:r>
            <a:r>
              <a:rPr lang="cs-CZ" sz="2000" dirty="0">
                <a:cs typeface="Arial" panose="020B0604020202020204" pitchFamily="34" charset="0"/>
              </a:rPr>
              <a:t>, </a:t>
            </a:r>
            <a:r>
              <a:rPr lang="cs-CZ" sz="2000" b="1" dirty="0">
                <a:cs typeface="Arial" panose="020B0604020202020204" pitchFamily="34" charset="0"/>
              </a:rPr>
              <a:t>kolumbit</a:t>
            </a:r>
            <a:r>
              <a:rPr lang="cs-CZ" sz="2000" dirty="0">
                <a:cs typeface="Arial" panose="020B0604020202020204" pitchFamily="34" charset="0"/>
              </a:rPr>
              <a:t> </a:t>
            </a:r>
            <a:r>
              <a:rPr lang="cs-CZ" sz="2000" dirty="0" err="1">
                <a:cs typeface="Arial" panose="020B0604020202020204" pitchFamily="34" charset="0"/>
              </a:rPr>
              <a:t>Fe</a:t>
            </a:r>
            <a:r>
              <a:rPr lang="cs-CZ" sz="2000" baseline="30000" dirty="0" err="1">
                <a:cs typeface="Arial" panose="020B0604020202020204" pitchFamily="34" charset="0"/>
              </a:rPr>
              <a:t>2+</a:t>
            </a:r>
            <a:r>
              <a:rPr lang="cs-CZ" sz="2000" dirty="0" err="1">
                <a:cs typeface="Arial" panose="020B0604020202020204" pitchFamily="34" charset="0"/>
              </a:rPr>
              <a:t>Nb</a:t>
            </a:r>
            <a:r>
              <a:rPr lang="cs-CZ" sz="2000" baseline="-25000" dirty="0" err="1">
                <a:cs typeface="Arial" panose="020B0604020202020204" pitchFamily="34" charset="0"/>
              </a:rPr>
              <a:t>2</a:t>
            </a:r>
            <a:r>
              <a:rPr lang="cs-CZ" sz="2000" dirty="0" err="1">
                <a:cs typeface="Arial" panose="020B0604020202020204" pitchFamily="34" charset="0"/>
              </a:rPr>
              <a:t>O</a:t>
            </a:r>
            <a:r>
              <a:rPr lang="cs-CZ" sz="2000" baseline="-25000" dirty="0" err="1">
                <a:cs typeface="Arial" panose="020B0604020202020204" pitchFamily="34" charset="0"/>
              </a:rPr>
              <a:t>6</a:t>
            </a:r>
            <a:r>
              <a:rPr lang="cs-CZ" sz="2000" dirty="0">
                <a:cs typeface="Arial" panose="020B0604020202020204" pitchFamily="34" charset="0"/>
              </a:rPr>
              <a:t> (tzv. „</a:t>
            </a:r>
            <a:r>
              <a:rPr lang="cs-CZ" sz="2000" dirty="0" err="1">
                <a:cs typeface="Arial" panose="020B0604020202020204" pitchFamily="34" charset="0"/>
              </a:rPr>
              <a:t>ColTan</a:t>
            </a:r>
            <a:r>
              <a:rPr lang="cs-CZ" sz="2000" dirty="0">
                <a:cs typeface="Arial" panose="020B0604020202020204" pitchFamily="34" charset="0"/>
              </a:rPr>
              <a:t>“) a </a:t>
            </a:r>
            <a:r>
              <a:rPr lang="cs-CZ" sz="2000" b="1" dirty="0" err="1">
                <a:cs typeface="Arial" panose="020B0604020202020204" pitchFamily="34" charset="0"/>
              </a:rPr>
              <a:t>fergusonit</a:t>
            </a:r>
            <a:r>
              <a:rPr lang="cs-CZ" sz="2000" dirty="0">
                <a:cs typeface="Arial" panose="020B0604020202020204" pitchFamily="34" charset="0"/>
              </a:rPr>
              <a:t> (</a:t>
            </a:r>
            <a:r>
              <a:rPr lang="cs-CZ" sz="2000" dirty="0" err="1">
                <a:cs typeface="Arial" panose="020B0604020202020204" pitchFamily="34" charset="0"/>
              </a:rPr>
              <a:t>Ce,La,Nd,Y</a:t>
            </a:r>
            <a:r>
              <a:rPr lang="cs-CZ" sz="2000" dirty="0">
                <a:cs typeface="Arial" panose="020B0604020202020204" pitchFamily="34" charset="0"/>
              </a:rPr>
              <a:t>)NbO</a:t>
            </a:r>
            <a:r>
              <a:rPr lang="cs-CZ" sz="2000" baseline="-25000" dirty="0">
                <a:cs typeface="Arial" panose="020B0604020202020204" pitchFamily="34" charset="0"/>
              </a:rPr>
              <a:t>4</a:t>
            </a:r>
            <a:r>
              <a:rPr lang="cs-CZ" sz="2000" dirty="0">
                <a:cs typeface="Arial" panose="020B0604020202020204" pitchFamily="34" charset="0"/>
              </a:rPr>
              <a:t>, ale rozhodující význam pro průmyslovou těžbu má dnes brazilský </a:t>
            </a:r>
            <a:r>
              <a:rPr lang="cs-CZ" sz="2000" b="1" dirty="0" err="1">
                <a:cs typeface="Arial" panose="020B0604020202020204" pitchFamily="34" charset="0"/>
              </a:rPr>
              <a:t>pyrochlor</a:t>
            </a:r>
            <a:r>
              <a:rPr lang="cs-CZ" sz="2000" dirty="0">
                <a:cs typeface="Arial" panose="020B0604020202020204" pitchFamily="34" charset="0"/>
              </a:rPr>
              <a:t> (</a:t>
            </a:r>
            <a:r>
              <a:rPr lang="cs-CZ" sz="2000" dirty="0" err="1">
                <a:cs typeface="Arial" panose="020B0604020202020204" pitchFamily="34" charset="0"/>
              </a:rPr>
              <a:t>Ca,Na</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Nb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6</a:t>
            </a:r>
            <a:r>
              <a:rPr lang="cs-CZ" sz="2000" dirty="0">
                <a:cs typeface="Arial" panose="020B0604020202020204" pitchFamily="34" charset="0"/>
              </a:rPr>
              <a:t>(OH,F).</a:t>
            </a:r>
          </a:p>
          <a:p>
            <a:pPr algn="just"/>
            <a:endParaRPr lang="cs-CZ" sz="2000" dirty="0">
              <a:cs typeface="Arial" panose="020B0604020202020204" pitchFamily="34" charset="0"/>
            </a:endParaRPr>
          </a:p>
          <a:p>
            <a:pPr algn="just"/>
            <a:r>
              <a:rPr lang="cs-CZ" sz="2000" dirty="0">
                <a:cs typeface="Arial" panose="020B0604020202020204" pitchFamily="34" charset="0"/>
              </a:rPr>
              <a:t>Průmyslová </a:t>
            </a:r>
            <a:r>
              <a:rPr lang="cs-CZ" sz="2000" b="1" dirty="0">
                <a:cs typeface="Arial" panose="020B0604020202020204" pitchFamily="34" charset="0"/>
              </a:rPr>
              <a:t>výroba niobu z tantalitu</a:t>
            </a:r>
            <a:r>
              <a:rPr lang="cs-CZ" sz="2000" dirty="0">
                <a:cs typeface="Arial" panose="020B0604020202020204" pitchFamily="34" charset="0"/>
              </a:rPr>
              <a:t> se provádí společně s výrobou tantalu. Na rudný koncentrát se působí horkou směsí kyseliny fluorovodíkové a sírové, niob a tantal přecházejí do roztoku jako komplexní fluoridy H</a:t>
            </a:r>
            <a:r>
              <a:rPr lang="cs-CZ" sz="2000" baseline="-25000" dirty="0">
                <a:cs typeface="Arial" panose="020B0604020202020204" pitchFamily="34" charset="0"/>
              </a:rPr>
              <a:t>2</a:t>
            </a:r>
            <a:r>
              <a:rPr lang="cs-CZ" sz="2000" dirty="0">
                <a:cs typeface="Arial" panose="020B0604020202020204" pitchFamily="34" charset="0"/>
              </a:rPr>
              <a:t>[NbOF</a:t>
            </a:r>
            <a:r>
              <a:rPr lang="cs-CZ" sz="2000" baseline="-25000" dirty="0">
                <a:cs typeface="Arial" panose="020B0604020202020204" pitchFamily="34" charset="0"/>
              </a:rPr>
              <a:t>5</a:t>
            </a:r>
            <a:r>
              <a:rPr lang="cs-CZ" sz="2000" dirty="0">
                <a:cs typeface="Arial" panose="020B0604020202020204" pitchFamily="34" charset="0"/>
              </a:rPr>
              <a:t>] a H</a:t>
            </a:r>
            <a:r>
              <a:rPr lang="cs-CZ" sz="2000" baseline="-25000" dirty="0">
                <a:cs typeface="Arial" panose="020B0604020202020204" pitchFamily="34" charset="0"/>
              </a:rPr>
              <a:t>2</a:t>
            </a:r>
            <a:r>
              <a:rPr lang="cs-CZ" sz="2000" dirty="0">
                <a:cs typeface="Arial" panose="020B0604020202020204" pitchFamily="34" charset="0"/>
              </a:rPr>
              <a:t>[TaF</a:t>
            </a:r>
            <a:r>
              <a:rPr lang="cs-CZ" sz="2000" baseline="-25000" dirty="0">
                <a:cs typeface="Arial" panose="020B0604020202020204" pitchFamily="34" charset="0"/>
              </a:rPr>
              <a:t>7</a:t>
            </a:r>
            <a:r>
              <a:rPr lang="cs-CZ" sz="2000" dirty="0">
                <a:cs typeface="Arial" panose="020B0604020202020204" pitchFamily="34" charset="0"/>
              </a:rPr>
              <a:t>]. Separace obou kovů se provádí frakční krystalizací </a:t>
            </a:r>
            <a:r>
              <a:rPr lang="cs-CZ" sz="2000" i="1" dirty="0">
                <a:cs typeface="Arial" panose="020B0604020202020204" pitchFamily="34" charset="0"/>
              </a:rPr>
              <a:t>(de </a:t>
            </a:r>
            <a:r>
              <a:rPr lang="cs-CZ" sz="2000" i="1" dirty="0" err="1">
                <a:cs typeface="Arial" panose="020B0604020202020204" pitchFamily="34" charset="0"/>
              </a:rPr>
              <a:t>Marignacův</a:t>
            </a:r>
            <a:r>
              <a:rPr lang="cs-CZ" sz="2000" i="1" dirty="0">
                <a:cs typeface="Arial" panose="020B0604020202020204" pitchFamily="34" charset="0"/>
              </a:rPr>
              <a:t> proces)</a:t>
            </a:r>
            <a:r>
              <a:rPr lang="cs-CZ" sz="2000" dirty="0">
                <a:cs typeface="Arial" panose="020B0604020202020204" pitchFamily="34" charset="0"/>
              </a:rPr>
              <a:t> nebo častěji selektivní extrakcí </a:t>
            </a:r>
            <a:r>
              <a:rPr lang="cs-CZ" sz="2000" dirty="0" err="1">
                <a:cs typeface="Arial" panose="020B0604020202020204" pitchFamily="34" charset="0"/>
              </a:rPr>
              <a:t>cyklohexanolem</a:t>
            </a:r>
            <a:r>
              <a:rPr lang="cs-CZ" sz="2000" dirty="0">
                <a:cs typeface="Arial" panose="020B0604020202020204" pitchFamily="34" charset="0"/>
              </a:rPr>
              <a:t> nebo </a:t>
            </a:r>
            <a:r>
              <a:rPr lang="cs-CZ" sz="2000" dirty="0" err="1">
                <a:cs typeface="Arial" panose="020B0604020202020204" pitchFamily="34" charset="0"/>
              </a:rPr>
              <a:t>metylizobutylketonem</a:t>
            </a:r>
            <a:r>
              <a:rPr lang="cs-CZ" sz="2000" dirty="0">
                <a:cs typeface="Arial" panose="020B0604020202020204" pitchFamily="34" charset="0"/>
              </a:rPr>
              <a:t>. Z rozpouštědel se ve vodném prostředí niob vysráží přídavkem fluoridu draselného jako nerozpustný </a:t>
            </a:r>
            <a:r>
              <a:rPr lang="cs-CZ" sz="2000" dirty="0" err="1">
                <a:cs typeface="Arial" panose="020B0604020202020204" pitchFamily="34" charset="0"/>
              </a:rPr>
              <a:t>oxopentafluoroniobát</a:t>
            </a:r>
            <a:r>
              <a:rPr lang="cs-CZ" sz="2000" dirty="0">
                <a:cs typeface="Arial" panose="020B0604020202020204" pitchFamily="34" charset="0"/>
              </a:rPr>
              <a:t> draselný K</a:t>
            </a:r>
            <a:r>
              <a:rPr lang="cs-CZ" sz="2000" baseline="-25000" dirty="0">
                <a:cs typeface="Arial" panose="020B0604020202020204" pitchFamily="34" charset="0"/>
              </a:rPr>
              <a:t>2</a:t>
            </a:r>
            <a:r>
              <a:rPr lang="cs-CZ" sz="2000" dirty="0">
                <a:cs typeface="Arial" panose="020B0604020202020204" pitchFamily="34" charset="0"/>
              </a:rPr>
              <a:t>[NbOF</a:t>
            </a:r>
            <a:r>
              <a:rPr lang="cs-CZ" sz="2000" baseline="-25000" dirty="0">
                <a:cs typeface="Arial" panose="020B0604020202020204" pitchFamily="34" charset="0"/>
              </a:rPr>
              <a:t>5</a:t>
            </a:r>
            <a:r>
              <a:rPr lang="cs-CZ" sz="2000" dirty="0">
                <a:cs typeface="Arial" panose="020B0604020202020204" pitchFamily="34" charset="0"/>
              </a:rPr>
              <a:t>].</a:t>
            </a:r>
          </a:p>
        </p:txBody>
      </p:sp>
    </p:spTree>
    <p:extLst>
      <p:ext uri="{BB962C8B-B14F-4D97-AF65-F5344CB8AC3E}">
        <p14:creationId xmlns:p14="http://schemas.microsoft.com/office/powerpoint/2010/main" val="1531983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915400" cy="5632311"/>
          </a:xfrm>
          <a:prstGeom prst="rect">
            <a:avLst/>
          </a:prstGeom>
        </p:spPr>
        <p:txBody>
          <a:bodyPr wrap="square">
            <a:spAutoFit/>
          </a:bodyPr>
          <a:lstStyle/>
          <a:p>
            <a:pPr algn="just"/>
            <a:r>
              <a:rPr lang="cs-CZ" sz="2000" dirty="0">
                <a:cs typeface="Arial" panose="020B0604020202020204" pitchFamily="34" charset="0"/>
              </a:rPr>
              <a:t>Stále větší význam dnes získává o mnoho jednodušší </a:t>
            </a:r>
            <a:r>
              <a:rPr lang="cs-CZ" sz="2000" b="1" dirty="0">
                <a:cs typeface="Arial" panose="020B0604020202020204" pitchFamily="34" charset="0"/>
              </a:rPr>
              <a:t>výroba niobu z </a:t>
            </a:r>
            <a:r>
              <a:rPr lang="cs-CZ" sz="2000" b="1" dirty="0" err="1">
                <a:cs typeface="Arial" panose="020B0604020202020204" pitchFamily="34" charset="0"/>
              </a:rPr>
              <a:t>pyrochloru</a:t>
            </a:r>
            <a:r>
              <a:rPr lang="cs-CZ" sz="2000" dirty="0">
                <a:cs typeface="Arial" panose="020B0604020202020204" pitchFamily="34" charset="0"/>
              </a:rPr>
              <a:t>, při které není nutná složitá separace tantalu. Po rozpuštění v kyselině fluorovodíkové se z roztoku niob vyloučí působením vodného roztoku amoniaku jako nerozpustný oxid niobičný. </a:t>
            </a:r>
            <a:r>
              <a:rPr lang="cs-CZ" sz="2000" dirty="0" err="1">
                <a:cs typeface="Arial" panose="020B0604020202020204" pitchFamily="34" charset="0"/>
              </a:rPr>
              <a:t>Pyrochlor</a:t>
            </a:r>
            <a:r>
              <a:rPr lang="cs-CZ" sz="2000" dirty="0">
                <a:cs typeface="Arial" panose="020B0604020202020204" pitchFamily="34" charset="0"/>
              </a:rPr>
              <a:t> se také zpracovává Krollovou metodou, tj. chlorací, při které niob přechází na chlorid niobičný s jeho následnou redukcí pomocí hořčíku. V minulosti se menší množství niobu získávalo také ze strusky po výrobě cínu z některých druhů asijských cínových rud.</a:t>
            </a:r>
          </a:p>
          <a:p>
            <a:pPr algn="just"/>
            <a:r>
              <a:rPr lang="cs-CZ" sz="2000" dirty="0">
                <a:cs typeface="Arial" panose="020B0604020202020204" pitchFamily="34" charset="0"/>
              </a:rPr>
              <a:t>    Čistý </a:t>
            </a:r>
            <a:r>
              <a:rPr lang="cs-CZ" sz="2000" b="1" dirty="0">
                <a:cs typeface="Arial" panose="020B0604020202020204" pitchFamily="34" charset="0"/>
              </a:rPr>
              <a:t>kovový niob</a:t>
            </a:r>
            <a:r>
              <a:rPr lang="cs-CZ" sz="2000" dirty="0">
                <a:cs typeface="Arial" panose="020B0604020202020204" pitchFamily="34" charset="0"/>
              </a:rPr>
              <a:t> se získává tavnou elektrolýzou směsi K</a:t>
            </a:r>
            <a:r>
              <a:rPr lang="cs-CZ" sz="2000" baseline="-25000" dirty="0">
                <a:cs typeface="Arial" panose="020B0604020202020204" pitchFamily="34" charset="0"/>
              </a:rPr>
              <a:t>2</a:t>
            </a:r>
            <a:r>
              <a:rPr lang="cs-CZ" sz="2000" dirty="0">
                <a:cs typeface="Arial" panose="020B0604020202020204" pitchFamily="34" charset="0"/>
              </a:rPr>
              <a:t>[NbOF</a:t>
            </a:r>
            <a:r>
              <a:rPr lang="cs-CZ" sz="2000" baseline="-25000" dirty="0">
                <a:cs typeface="Arial" panose="020B0604020202020204" pitchFamily="34" charset="0"/>
              </a:rPr>
              <a:t>5</a:t>
            </a:r>
            <a:r>
              <a:rPr lang="cs-CZ" sz="2000" dirty="0">
                <a:cs typeface="Arial" panose="020B0604020202020204" pitchFamily="34" charset="0"/>
              </a:rPr>
              <a:t>] a </a:t>
            </a:r>
            <a:r>
              <a:rPr lang="cs-CZ" sz="2000" dirty="0" err="1">
                <a:cs typeface="Arial" panose="020B0604020202020204" pitchFamily="34" charset="0"/>
              </a:rPr>
              <a:t>NaCl</a:t>
            </a:r>
            <a:r>
              <a:rPr lang="cs-CZ" sz="2000" dirty="0">
                <a:cs typeface="Arial" panose="020B0604020202020204" pitchFamily="34" charset="0"/>
              </a:rPr>
              <a:t>, redukcí oxidu niobičného sodíkem nebo redukcí chloridu niobičného hořčíkem:</a:t>
            </a:r>
          </a:p>
          <a:p>
            <a:pPr algn="ctr"/>
            <a:r>
              <a:rPr lang="cs-CZ" sz="2000" dirty="0">
                <a:cs typeface="Arial" panose="020B0604020202020204" pitchFamily="34" charset="0"/>
              </a:rPr>
              <a:t>Nb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+ 10Na → 2Nb + 5Na</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2NbCl</a:t>
            </a:r>
            <a:r>
              <a:rPr lang="cs-CZ" sz="2000" baseline="-25000" dirty="0">
                <a:cs typeface="Arial" panose="020B0604020202020204" pitchFamily="34" charset="0"/>
              </a:rPr>
              <a:t>5</a:t>
            </a:r>
            <a:r>
              <a:rPr lang="cs-CZ" sz="2000" dirty="0">
                <a:cs typeface="Arial" panose="020B0604020202020204" pitchFamily="34" charset="0"/>
              </a:rPr>
              <a:t> + 5Mg → 2Nb + 5MgCl</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Mezi další způsoby výroby kovového niobu patří redukce oxidu niobičného uhlíkem, která se provádí při teplotě 1600-1800°C v indukční nebo odporové elektrické peci. Pracuje se za vysokého vakua. Vstupní surovinou jsou pelety vyrobené slisováním stechiometrického množství oxidu niobičného a sazí. Jako pojivo se používá obvykle cukr nebo kafr. Nejprve probíhá reakce:</a:t>
            </a:r>
          </a:p>
          <a:p>
            <a:pPr algn="ctr"/>
            <a:r>
              <a:rPr lang="cs-CZ" sz="2000" dirty="0">
                <a:cs typeface="Arial" panose="020B0604020202020204" pitchFamily="34" charset="0"/>
              </a:rPr>
              <a:t>Nb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+ 7C → 2NbC + 5CO</a:t>
            </a: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2592877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940088"/>
          </a:xfrm>
          <a:prstGeom prst="rect">
            <a:avLst/>
          </a:prstGeom>
        </p:spPr>
        <p:txBody>
          <a:bodyPr wrap="square">
            <a:spAutoFit/>
          </a:bodyPr>
          <a:lstStyle/>
          <a:p>
            <a:pPr algn="just"/>
            <a:r>
              <a:rPr lang="cs-CZ" sz="2000" dirty="0">
                <a:cs typeface="Arial" panose="020B0604020202020204" pitchFamily="34" charset="0"/>
              </a:rPr>
              <a:t>Po vychlazení se pelety s obsahem karbidu rozemelou na prášek, po smísení s dalším podílem oxidu se opět </a:t>
            </a:r>
            <a:r>
              <a:rPr lang="cs-CZ" sz="2000" dirty="0" err="1">
                <a:cs typeface="Arial" panose="020B0604020202020204" pitchFamily="34" charset="0"/>
              </a:rPr>
              <a:t>peletují</a:t>
            </a:r>
            <a:r>
              <a:rPr lang="cs-CZ" sz="2000" dirty="0">
                <a:cs typeface="Arial" panose="020B0604020202020204" pitchFamily="34" charset="0"/>
              </a:rPr>
              <a:t>. Ve vysokofrekvenční elektrické peci při teplotě 2100°C a ve vakuu probíhá reakce:</a:t>
            </a:r>
          </a:p>
          <a:p>
            <a:pPr algn="ctr"/>
            <a:r>
              <a:rPr lang="cs-CZ" sz="2000" dirty="0">
                <a:cs typeface="Arial" panose="020B0604020202020204" pitchFamily="34" charset="0"/>
              </a:rPr>
              <a:t>Nb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+ 5NbC → 7Nb + 5CO</a:t>
            </a:r>
            <a:endParaRPr lang="en-US" sz="2000" dirty="0">
              <a:cs typeface="Arial" panose="020B0604020202020204" pitchFamily="34" charset="0"/>
            </a:endParaRPr>
          </a:p>
          <a:p>
            <a:pPr algn="just"/>
            <a:r>
              <a:rPr lang="cs-CZ" sz="2000" b="1" dirty="0">
                <a:cs typeface="Arial" panose="020B0604020202020204" pitchFamily="34" charset="0"/>
              </a:rPr>
              <a:t>        </a:t>
            </a:r>
            <a:r>
              <a:rPr lang="cs-CZ" sz="2000" b="1" i="1" dirty="0">
                <a:cs typeface="Arial" panose="020B0604020202020204" pitchFamily="34" charset="0"/>
              </a:rPr>
              <a:t>Práškový niob</a:t>
            </a:r>
            <a:r>
              <a:rPr lang="cs-CZ" sz="2000" i="1" dirty="0">
                <a:cs typeface="Arial" panose="020B0604020202020204" pitchFamily="34" charset="0"/>
              </a:rPr>
              <a:t> </a:t>
            </a:r>
            <a:r>
              <a:rPr lang="cs-CZ" sz="2000" dirty="0">
                <a:cs typeface="Arial" panose="020B0604020202020204" pitchFamily="34" charset="0"/>
              </a:rPr>
              <a:t>se vyrábí </a:t>
            </a:r>
            <a:r>
              <a:rPr lang="cs-CZ" sz="2000" b="1" dirty="0">
                <a:cs typeface="Arial" panose="020B0604020202020204" pitchFamily="34" charset="0"/>
              </a:rPr>
              <a:t>redukcí</a:t>
            </a:r>
            <a:r>
              <a:rPr lang="cs-CZ" sz="2000" dirty="0">
                <a:cs typeface="Arial" panose="020B0604020202020204" pitchFamily="34" charset="0"/>
              </a:rPr>
              <a:t> oxidu niobičného </a:t>
            </a:r>
            <a:r>
              <a:rPr lang="cs-CZ" sz="2000" b="1" dirty="0">
                <a:cs typeface="Arial" panose="020B0604020202020204" pitchFamily="34" charset="0"/>
              </a:rPr>
              <a:t>kovovým hořčíkem</a:t>
            </a:r>
            <a:r>
              <a:rPr lang="cs-CZ" sz="2000" dirty="0">
                <a:cs typeface="Arial" panose="020B0604020202020204" pitchFamily="34" charset="0"/>
              </a:rPr>
              <a:t>, redukcí </a:t>
            </a:r>
            <a:r>
              <a:rPr lang="cs-CZ" sz="2000" dirty="0" err="1">
                <a:cs typeface="Arial" panose="020B0604020202020204" pitchFamily="34" charset="0"/>
              </a:rPr>
              <a:t>heptafluoroniobičnanu</a:t>
            </a:r>
            <a:r>
              <a:rPr lang="cs-CZ" sz="2000" dirty="0">
                <a:cs typeface="Arial" panose="020B0604020202020204" pitchFamily="34" charset="0"/>
              </a:rPr>
              <a:t> draselného K</a:t>
            </a:r>
            <a:r>
              <a:rPr lang="cs-CZ" sz="2000" baseline="-25000" dirty="0">
                <a:cs typeface="Arial" panose="020B0604020202020204" pitchFamily="34" charset="0"/>
              </a:rPr>
              <a:t>2</a:t>
            </a:r>
            <a:r>
              <a:rPr lang="cs-CZ" sz="2000" dirty="0">
                <a:cs typeface="Arial" panose="020B0604020202020204" pitchFamily="34" charset="0"/>
              </a:rPr>
              <a:t>NbF</a:t>
            </a:r>
            <a:r>
              <a:rPr lang="cs-CZ" sz="2000" baseline="-25000" dirty="0">
                <a:cs typeface="Arial" panose="020B0604020202020204" pitchFamily="34" charset="0"/>
              </a:rPr>
              <a:t>7</a:t>
            </a:r>
            <a:r>
              <a:rPr lang="cs-CZ" sz="2000" dirty="0">
                <a:cs typeface="Arial" panose="020B0604020202020204" pitchFamily="34" charset="0"/>
              </a:rPr>
              <a:t> </a:t>
            </a:r>
            <a:r>
              <a:rPr lang="cs-CZ" sz="2000" b="1" dirty="0">
                <a:cs typeface="Arial" panose="020B0604020202020204" pitchFamily="34" charset="0"/>
              </a:rPr>
              <a:t>sodíkem</a:t>
            </a:r>
            <a:r>
              <a:rPr lang="cs-CZ" sz="2000" dirty="0">
                <a:cs typeface="Arial" panose="020B0604020202020204" pitchFamily="34" charset="0"/>
              </a:rPr>
              <a:t>, technický niob pro legování ocelí </a:t>
            </a:r>
            <a:r>
              <a:rPr lang="cs-CZ" sz="2000" i="1" dirty="0">
                <a:cs typeface="Arial" panose="020B0604020202020204" pitchFamily="34" charset="0"/>
              </a:rPr>
              <a:t>(</a:t>
            </a:r>
            <a:r>
              <a:rPr lang="cs-CZ" sz="2000" i="1" dirty="0" err="1">
                <a:cs typeface="Arial" panose="020B0604020202020204" pitchFamily="34" charset="0"/>
              </a:rPr>
              <a:t>feroniobium</a:t>
            </a:r>
            <a:r>
              <a:rPr lang="cs-CZ" sz="2000" i="1" dirty="0">
                <a:cs typeface="Arial" panose="020B0604020202020204" pitchFamily="34" charset="0"/>
              </a:rPr>
              <a:t>)</a:t>
            </a:r>
            <a:r>
              <a:rPr lang="cs-CZ" sz="2000" dirty="0">
                <a:cs typeface="Arial" panose="020B0604020202020204" pitchFamily="34" charset="0"/>
              </a:rPr>
              <a:t> se vyrábí </a:t>
            </a:r>
            <a:r>
              <a:rPr lang="cs-CZ" sz="2000" b="1" dirty="0" err="1">
                <a:cs typeface="Arial" panose="020B0604020202020204" pitchFamily="34" charset="0"/>
              </a:rPr>
              <a:t>aluminotermickou</a:t>
            </a:r>
            <a:r>
              <a:rPr lang="cs-CZ" sz="2000" b="1" dirty="0">
                <a:cs typeface="Arial" panose="020B0604020202020204" pitchFamily="34" charset="0"/>
              </a:rPr>
              <a:t> redukcí </a:t>
            </a:r>
            <a:r>
              <a:rPr lang="cs-CZ" sz="2000" dirty="0">
                <a:cs typeface="Arial" panose="020B0604020202020204" pitchFamily="34" charset="0"/>
              </a:rPr>
              <a:t>směsi oxidu niobičného a oxidu železitého:</a:t>
            </a:r>
          </a:p>
          <a:p>
            <a:pPr algn="ctr"/>
            <a:r>
              <a:rPr lang="cs-CZ" sz="2000" dirty="0">
                <a:cs typeface="Arial" panose="020B0604020202020204" pitchFamily="34" charset="0"/>
              </a:rPr>
              <a:t>Nb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+ 5Mg → 2Nb + 5MgO</a:t>
            </a:r>
            <a:br>
              <a:rPr lang="cs-CZ" sz="2000" dirty="0">
                <a:cs typeface="Arial" panose="020B0604020202020204" pitchFamily="34" charset="0"/>
              </a:rPr>
            </a:br>
            <a:r>
              <a:rPr lang="cs-CZ" sz="2000" dirty="0">
                <a:cs typeface="Arial" panose="020B0604020202020204" pitchFamily="34" charset="0"/>
              </a:rPr>
              <a:t>K</a:t>
            </a:r>
            <a:r>
              <a:rPr lang="cs-CZ" sz="2000" baseline="-25000" dirty="0">
                <a:cs typeface="Arial" panose="020B0604020202020204" pitchFamily="34" charset="0"/>
              </a:rPr>
              <a:t>2</a:t>
            </a:r>
            <a:r>
              <a:rPr lang="cs-CZ" sz="2000" dirty="0">
                <a:cs typeface="Arial" panose="020B0604020202020204" pitchFamily="34" charset="0"/>
              </a:rPr>
              <a:t>NbF</a:t>
            </a:r>
            <a:r>
              <a:rPr lang="cs-CZ" sz="2000" baseline="-25000" dirty="0">
                <a:cs typeface="Arial" panose="020B0604020202020204" pitchFamily="34" charset="0"/>
              </a:rPr>
              <a:t>7</a:t>
            </a:r>
            <a:r>
              <a:rPr lang="cs-CZ" sz="2000" dirty="0">
                <a:cs typeface="Arial" panose="020B0604020202020204" pitchFamily="34" charset="0"/>
              </a:rPr>
              <a:t> + 5Na → </a:t>
            </a:r>
            <a:r>
              <a:rPr lang="cs-CZ" sz="2000" dirty="0" err="1">
                <a:cs typeface="Arial" panose="020B0604020202020204" pitchFamily="34" charset="0"/>
              </a:rPr>
              <a:t>Nb</a:t>
            </a:r>
            <a:r>
              <a:rPr lang="cs-CZ" sz="2000" dirty="0">
                <a:cs typeface="Arial" panose="020B0604020202020204" pitchFamily="34" charset="0"/>
              </a:rPr>
              <a:t> + 5NaF + 2KF</a:t>
            </a:r>
            <a:br>
              <a:rPr lang="cs-CZ" sz="2000" dirty="0">
                <a:cs typeface="Arial" panose="020B0604020202020204" pitchFamily="34" charset="0"/>
              </a:rPr>
            </a:br>
            <a:r>
              <a:rPr lang="cs-CZ" sz="2000" dirty="0">
                <a:cs typeface="Arial" panose="020B0604020202020204" pitchFamily="34" charset="0"/>
              </a:rPr>
              <a:t>3Nb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 Fe</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+ 12Al → 6Nb + 2Fe + 6Al</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endParaRPr lang="cs-CZ" sz="2000" dirty="0">
              <a:cs typeface="Arial" panose="020B0604020202020204" pitchFamily="34" charset="0"/>
            </a:endParaRPr>
          </a:p>
          <a:p>
            <a:pPr algn="just"/>
            <a:r>
              <a:rPr lang="cs-CZ" sz="2000" dirty="0">
                <a:cs typeface="Arial" panose="020B0604020202020204" pitchFamily="34" charset="0"/>
              </a:rPr>
              <a:t>Niob je důležitou </a:t>
            </a:r>
            <a:r>
              <a:rPr lang="cs-CZ" sz="2000" dirty="0" err="1">
                <a:cs typeface="Arial" panose="020B0604020202020204" pitchFamily="34" charset="0"/>
              </a:rPr>
              <a:t>feritotvornou</a:t>
            </a:r>
            <a:r>
              <a:rPr lang="cs-CZ" sz="2000" dirty="0">
                <a:cs typeface="Arial" panose="020B0604020202020204" pitchFamily="34" charset="0"/>
              </a:rPr>
              <a:t> přísadou do legovaných ocelí, díky své afinitě k uhlíku zabraňuje vzniku karbidů chromu v oceli a tím omezuje tvorbu </a:t>
            </a:r>
            <a:r>
              <a:rPr lang="cs-CZ" sz="2000" dirty="0" err="1">
                <a:cs typeface="Arial" panose="020B0604020202020204" pitchFamily="34" charset="0"/>
              </a:rPr>
              <a:t>mezikrystalické</a:t>
            </a:r>
            <a:r>
              <a:rPr lang="cs-CZ" sz="2000" dirty="0">
                <a:cs typeface="Arial" panose="020B0604020202020204" pitchFamily="34" charset="0"/>
              </a:rPr>
              <a:t> koroze. Niobové nerezavějící oceli s 0,5 - 1 % </a:t>
            </a:r>
            <a:r>
              <a:rPr lang="cs-CZ" sz="2000" dirty="0" err="1">
                <a:cs typeface="Arial" panose="020B0604020202020204" pitchFamily="34" charset="0"/>
              </a:rPr>
              <a:t>Nb</a:t>
            </a:r>
            <a:r>
              <a:rPr lang="cs-CZ" sz="2000" dirty="0">
                <a:cs typeface="Arial" panose="020B0604020202020204" pitchFamily="34" charset="0"/>
              </a:rPr>
              <a:t> jsou žáruvzdorné a korozivzdorné a zhotovují se z nich lopatky plynových turbín a proudových motorů. Z ocelí s obsahem 1 až 4 % </a:t>
            </a:r>
            <a:r>
              <a:rPr lang="cs-CZ" sz="2000" dirty="0" err="1">
                <a:cs typeface="Arial" panose="020B0604020202020204" pitchFamily="34" charset="0"/>
              </a:rPr>
              <a:t>Nb</a:t>
            </a:r>
            <a:r>
              <a:rPr lang="cs-CZ" sz="2000" dirty="0">
                <a:cs typeface="Arial" panose="020B0604020202020204" pitchFamily="34" charset="0"/>
              </a:rPr>
              <a:t> se vyrábí tvrdé břity obráběcích nástrojů. Niob je hlavní složkou slitin po výrobu kardiostimulátorů, kostních implantátů, nebo kontejnerů na radioaktivní odpad a pro výrobu chladících potrubí po jaderné reaktory chlazené kapalným sodíkem nebo draslíkem. </a:t>
            </a:r>
          </a:p>
        </p:txBody>
      </p:sp>
    </p:spTree>
    <p:extLst>
      <p:ext uri="{BB962C8B-B14F-4D97-AF65-F5344CB8AC3E}">
        <p14:creationId xmlns:p14="http://schemas.microsoft.com/office/powerpoint/2010/main" val="3621027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151180"/>
            <a:ext cx="8763000" cy="3970318"/>
          </a:xfrm>
          <a:prstGeom prst="rect">
            <a:avLst/>
          </a:prstGeom>
        </p:spPr>
        <p:txBody>
          <a:bodyPr wrap="square">
            <a:spAutoFit/>
          </a:bodyPr>
          <a:lstStyle/>
          <a:p>
            <a:pPr algn="just"/>
            <a:r>
              <a:rPr lang="cs-CZ" sz="2000" dirty="0">
                <a:cs typeface="Arial" panose="020B0604020202020204" pitchFamily="34" charset="0"/>
              </a:rPr>
              <a:t>Niob a jeho sloučeniny nachází uplatnění zejména ve sklářství. </a:t>
            </a:r>
          </a:p>
          <a:p>
            <a:pPr algn="just"/>
            <a:endParaRPr lang="cs-CZ" sz="800" dirty="0">
              <a:cs typeface="Arial" panose="020B0604020202020204" pitchFamily="34" charset="0"/>
            </a:endParaRPr>
          </a:p>
          <a:p>
            <a:pPr algn="just"/>
            <a:r>
              <a:rPr lang="cs-CZ" sz="2000" dirty="0">
                <a:cs typeface="Arial" panose="020B0604020202020204" pitchFamily="34" charset="0"/>
              </a:rPr>
              <a:t>V malém množství se ve formě </a:t>
            </a:r>
            <a:r>
              <a:rPr lang="cs-CZ" sz="2000" b="1" dirty="0">
                <a:cs typeface="Arial" panose="020B0604020202020204" pitchFamily="34" charset="0"/>
              </a:rPr>
              <a:t>oxidu niobičného</a:t>
            </a:r>
            <a:r>
              <a:rPr lang="cs-CZ" sz="2000" dirty="0">
                <a:cs typeface="Arial" panose="020B0604020202020204" pitchFamily="34" charset="0"/>
              </a:rPr>
              <a:t> Nb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přidává ke sklovině při výrobě některých druhů optického skla. </a:t>
            </a:r>
          </a:p>
          <a:p>
            <a:pPr algn="just"/>
            <a:endParaRPr lang="cs-CZ" sz="800" dirty="0">
              <a:cs typeface="Arial" panose="020B0604020202020204" pitchFamily="34" charset="0"/>
            </a:endParaRPr>
          </a:p>
          <a:p>
            <a:pPr algn="just"/>
            <a:r>
              <a:rPr lang="cs-CZ" sz="2000" b="1" dirty="0">
                <a:cs typeface="Arial" panose="020B0604020202020204" pitchFamily="34" charset="0"/>
              </a:rPr>
              <a:t>Fluorid niobičný </a:t>
            </a:r>
            <a:r>
              <a:rPr lang="cs-CZ" sz="2000" dirty="0">
                <a:cs typeface="Arial" panose="020B0604020202020204" pitchFamily="34" charset="0"/>
              </a:rPr>
              <a:t>NbF</a:t>
            </a:r>
            <a:r>
              <a:rPr lang="cs-CZ" sz="2000" baseline="-25000" dirty="0">
                <a:cs typeface="Arial" panose="020B0604020202020204" pitchFamily="34" charset="0"/>
              </a:rPr>
              <a:t>5</a:t>
            </a:r>
            <a:r>
              <a:rPr lang="cs-CZ" sz="2000" dirty="0">
                <a:cs typeface="Arial" panose="020B0604020202020204" pitchFamily="34" charset="0"/>
              </a:rPr>
              <a:t> slouží jako katalyzátor rozkladu kovových hydridů, využívaných k uskladňování vodíku. </a:t>
            </a:r>
          </a:p>
          <a:p>
            <a:pPr algn="just"/>
            <a:endParaRPr lang="cs-CZ" sz="800" dirty="0">
              <a:cs typeface="Arial" panose="020B0604020202020204" pitchFamily="34" charset="0"/>
            </a:endParaRPr>
          </a:p>
          <a:p>
            <a:pPr algn="just"/>
            <a:r>
              <a:rPr lang="cs-CZ" sz="2000" dirty="0">
                <a:cs typeface="Arial" panose="020B0604020202020204" pitchFamily="34" charset="0"/>
              </a:rPr>
              <a:t>Velice tvrdý </a:t>
            </a:r>
            <a:r>
              <a:rPr lang="cs-CZ" sz="2000" b="1" dirty="0">
                <a:cs typeface="Arial" panose="020B0604020202020204" pitchFamily="34" charset="0"/>
              </a:rPr>
              <a:t>karbid niobu </a:t>
            </a:r>
            <a:r>
              <a:rPr lang="cs-CZ" sz="2000" dirty="0" err="1">
                <a:cs typeface="Arial" panose="020B0604020202020204" pitchFamily="34" charset="0"/>
              </a:rPr>
              <a:t>NbC</a:t>
            </a:r>
            <a:r>
              <a:rPr lang="cs-CZ" sz="2000" dirty="0">
                <a:cs typeface="Arial" panose="020B0604020202020204" pitchFamily="34" charset="0"/>
              </a:rPr>
              <a:t> se používá k výrobě řezných nástrojů. </a:t>
            </a:r>
          </a:p>
          <a:p>
            <a:pPr algn="just"/>
            <a:endParaRPr lang="cs-CZ" sz="800" dirty="0">
              <a:cs typeface="Arial" panose="020B0604020202020204" pitchFamily="34" charset="0"/>
            </a:endParaRPr>
          </a:p>
          <a:p>
            <a:pPr algn="just"/>
            <a:r>
              <a:rPr lang="cs-CZ" sz="2000" b="1" dirty="0">
                <a:cs typeface="Arial" panose="020B0604020202020204" pitchFamily="34" charset="0"/>
              </a:rPr>
              <a:t>Nitrid </a:t>
            </a:r>
            <a:r>
              <a:rPr lang="cs-CZ" sz="2000" b="1" dirty="0" err="1">
                <a:cs typeface="Arial" panose="020B0604020202020204" pitchFamily="34" charset="0"/>
              </a:rPr>
              <a:t>niobitý</a:t>
            </a:r>
            <a:r>
              <a:rPr lang="cs-CZ" sz="2000" b="1" dirty="0">
                <a:cs typeface="Arial" panose="020B0604020202020204" pitchFamily="34" charset="0"/>
              </a:rPr>
              <a:t> </a:t>
            </a:r>
            <a:r>
              <a:rPr lang="cs-CZ" sz="2000" dirty="0" err="1">
                <a:cs typeface="Arial" panose="020B0604020202020204" pitchFamily="34" charset="0"/>
              </a:rPr>
              <a:t>NbN</a:t>
            </a:r>
            <a:r>
              <a:rPr lang="cs-CZ" sz="2000" dirty="0">
                <a:cs typeface="Arial" panose="020B0604020202020204" pitchFamily="34" charset="0"/>
              </a:rPr>
              <a:t> slouží k výrobě detektorů fotonů a infračerveného záření. </a:t>
            </a:r>
          </a:p>
          <a:p>
            <a:pPr algn="just"/>
            <a:endParaRPr lang="cs-CZ" sz="2000" dirty="0">
              <a:cs typeface="Arial" panose="020B0604020202020204" pitchFamily="34" charset="0"/>
            </a:endParaRPr>
          </a:p>
          <a:p>
            <a:pPr algn="just"/>
            <a:r>
              <a:rPr lang="cs-CZ" sz="2000" dirty="0">
                <a:cs typeface="Arial" panose="020B0604020202020204" pitchFamily="34" charset="0"/>
              </a:rPr>
              <a:t>Některé slitiny a sloučeniny niobu se používají k výrobě supravodivých materiálů. Mezi supravodiče patří např. slitiny niobu s titanem nebo zirkoniem. Ze sloučenin mají supravodivé vlastnosti např. Nb</a:t>
            </a:r>
            <a:r>
              <a:rPr lang="cs-CZ" sz="2000" baseline="-25000" dirty="0">
                <a:cs typeface="Arial" panose="020B0604020202020204" pitchFamily="34" charset="0"/>
              </a:rPr>
              <a:t>3</a:t>
            </a:r>
            <a:r>
              <a:rPr lang="cs-CZ" sz="2000" dirty="0">
                <a:cs typeface="Arial" panose="020B0604020202020204" pitchFamily="34" charset="0"/>
              </a:rPr>
              <a:t>Sn, Nb</a:t>
            </a:r>
            <a:r>
              <a:rPr lang="cs-CZ" sz="2000" baseline="-25000" dirty="0">
                <a:cs typeface="Arial" panose="020B0604020202020204" pitchFamily="34" charset="0"/>
              </a:rPr>
              <a:t>3</a:t>
            </a:r>
            <a:r>
              <a:rPr lang="cs-CZ" sz="2000" dirty="0">
                <a:cs typeface="Arial" panose="020B0604020202020204" pitchFamily="34" charset="0"/>
              </a:rPr>
              <a:t>Al a Nb</a:t>
            </a:r>
            <a:r>
              <a:rPr lang="cs-CZ" sz="2000" baseline="-25000" dirty="0">
                <a:cs typeface="Arial" panose="020B0604020202020204" pitchFamily="34" charset="0"/>
              </a:rPr>
              <a:t>3</a:t>
            </a:r>
            <a:r>
              <a:rPr lang="cs-CZ" sz="2000" dirty="0">
                <a:cs typeface="Arial" panose="020B0604020202020204" pitchFamily="34" charset="0"/>
              </a:rPr>
              <a:t>Ge.</a:t>
            </a:r>
          </a:p>
        </p:txBody>
      </p:sp>
    </p:spTree>
    <p:extLst>
      <p:ext uri="{BB962C8B-B14F-4D97-AF65-F5344CB8AC3E}">
        <p14:creationId xmlns:p14="http://schemas.microsoft.com/office/powerpoint/2010/main" val="566829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0198" y="76200"/>
            <a:ext cx="8839200" cy="5755422"/>
          </a:xfrm>
          <a:prstGeom prst="rect">
            <a:avLst/>
          </a:prstGeom>
        </p:spPr>
        <p:txBody>
          <a:bodyPr wrap="square">
            <a:spAutoFit/>
          </a:bodyPr>
          <a:lstStyle/>
          <a:p>
            <a:pPr algn="ctr"/>
            <a:r>
              <a:rPr lang="cs-CZ" sz="2800" b="1" dirty="0">
                <a:cs typeface="Arial" panose="020B0604020202020204" pitchFamily="34" charset="0"/>
              </a:rPr>
              <a:t>Tantal</a:t>
            </a:r>
            <a:r>
              <a:rPr lang="cs-CZ" sz="2800" dirty="0">
                <a:cs typeface="Arial" panose="020B0604020202020204" pitchFamily="34" charset="0"/>
              </a:rPr>
              <a:t> </a:t>
            </a:r>
          </a:p>
          <a:p>
            <a:pPr algn="just"/>
            <a:r>
              <a:rPr lang="cs-CZ" sz="800" dirty="0">
                <a:cs typeface="Arial" panose="020B0604020202020204" pitchFamily="34" charset="0"/>
              </a:rPr>
              <a:t> </a:t>
            </a:r>
          </a:p>
          <a:p>
            <a:pPr algn="just"/>
            <a:r>
              <a:rPr lang="cs-CZ" sz="2000" dirty="0">
                <a:cs typeface="Arial" panose="020B0604020202020204" pitchFamily="34" charset="0"/>
              </a:rPr>
              <a:t>= platinově šedý, značně tvrdý, neobyčejně tažný kov. Má </a:t>
            </a:r>
            <a:r>
              <a:rPr lang="cs-CZ" sz="2000" u="sng" dirty="0">
                <a:cs typeface="Arial" panose="020B0604020202020204" pitchFamily="34" charset="0"/>
              </a:rPr>
              <a:t>mimořádnou chemickou odolnost</a:t>
            </a:r>
            <a:r>
              <a:rPr lang="cs-CZ" sz="2000" dirty="0">
                <a:cs typeface="Arial" panose="020B0604020202020204" pitchFamily="34" charset="0"/>
              </a:rPr>
              <a:t>, za normální teploty reaguje pouze s fluorem, při vysokých teplotách se přímo slučuje i s chlorem a sírou.</a:t>
            </a:r>
          </a:p>
          <a:p>
            <a:pPr algn="just"/>
            <a:r>
              <a:rPr lang="cs-CZ" sz="2000" dirty="0">
                <a:cs typeface="Arial" panose="020B0604020202020204" pitchFamily="34" charset="0"/>
              </a:rPr>
              <a:t>   Ve sloučeninách vystupuje tantal </a:t>
            </a:r>
            <a:r>
              <a:rPr lang="cs-CZ" sz="2000" u="sng" dirty="0">
                <a:cs typeface="Arial" panose="020B0604020202020204" pitchFamily="34" charset="0"/>
              </a:rPr>
              <a:t>téměř výhradně jako pětimocný</a:t>
            </a:r>
            <a:r>
              <a:rPr lang="cs-CZ" sz="2000" dirty="0">
                <a:cs typeface="Arial" panose="020B0604020202020204" pitchFamily="34" charset="0"/>
              </a:rPr>
              <a:t>, ze sloučenin tantalu v nižším mocenství jsou obvyklé pouze chloridy.</a:t>
            </a:r>
          </a:p>
          <a:p>
            <a:pPr algn="just"/>
            <a:r>
              <a:rPr lang="cs-CZ" sz="2000" dirty="0">
                <a:cs typeface="Arial" panose="020B0604020202020204" pitchFamily="34" charset="0"/>
              </a:rPr>
              <a:t>Kompaktní kovový tantal se </a:t>
            </a:r>
            <a:r>
              <a:rPr lang="cs-CZ" sz="2000" dirty="0" err="1">
                <a:cs typeface="Arial" panose="020B0604020202020204" pitchFamily="34" charset="0"/>
              </a:rPr>
              <a:t>nerozp</a:t>
            </a:r>
            <a:r>
              <a:rPr lang="en-US" sz="2000" dirty="0">
                <a:cs typeface="Arial" panose="020B0604020202020204" pitchFamily="34" charset="0"/>
              </a:rPr>
              <a:t>o</a:t>
            </a:r>
            <a:r>
              <a:rPr lang="cs-CZ" sz="2000" dirty="0" err="1">
                <a:cs typeface="Arial" panose="020B0604020202020204" pitchFamily="34" charset="0"/>
              </a:rPr>
              <a:t>uští</a:t>
            </a:r>
            <a:r>
              <a:rPr lang="cs-CZ" sz="2000" dirty="0">
                <a:cs typeface="Arial" panose="020B0604020202020204" pitchFamily="34" charset="0"/>
              </a:rPr>
              <a:t> v žádné minerální kyselině, nereaguje ani s alkalickými hydroxidy. Pomalu reaguje pouze s  kyselinou fluorovodíkovou, produktem reakce tantalu se zředěnou HF je komplexní </a:t>
            </a:r>
            <a:r>
              <a:rPr lang="cs-CZ" sz="2000" b="1" dirty="0">
                <a:cs typeface="Arial" panose="020B0604020202020204" pitchFamily="34" charset="0"/>
              </a:rPr>
              <a:t>kyselina </a:t>
            </a:r>
            <a:r>
              <a:rPr lang="cs-CZ" sz="2000" b="1" dirty="0" err="1">
                <a:cs typeface="Arial" panose="020B0604020202020204" pitchFamily="34" charset="0"/>
              </a:rPr>
              <a:t>heptafluorotantaličná</a:t>
            </a:r>
            <a:r>
              <a:rPr lang="cs-CZ" sz="2000" dirty="0">
                <a:cs typeface="Arial" panose="020B0604020202020204" pitchFamily="34" charset="0"/>
              </a:rPr>
              <a:t> a vodík, s koncentrovanou kyselinou fluorovodíkovou tantal reaguje za vzniku komplexní </a:t>
            </a:r>
            <a:r>
              <a:rPr lang="cs-CZ" sz="2000" b="1" dirty="0">
                <a:cs typeface="Arial" panose="020B0604020202020204" pitchFamily="34" charset="0"/>
              </a:rPr>
              <a:t>kyseliny </a:t>
            </a:r>
            <a:r>
              <a:rPr lang="cs-CZ" sz="2000" b="1" dirty="0" err="1">
                <a:cs typeface="Arial" panose="020B0604020202020204" pitchFamily="34" charset="0"/>
              </a:rPr>
              <a:t>trihydrogenoktafluorotantaličné</a:t>
            </a:r>
            <a:r>
              <a:rPr lang="cs-CZ" sz="2000" dirty="0">
                <a:cs typeface="Arial" panose="020B0604020202020204" pitchFamily="34" charset="0"/>
              </a:rPr>
              <a:t>:</a:t>
            </a:r>
          </a:p>
          <a:p>
            <a:pPr algn="ctr"/>
            <a:r>
              <a:rPr lang="cs-CZ" sz="2000" dirty="0">
                <a:cs typeface="Arial" panose="020B0604020202020204" pitchFamily="34" charset="0"/>
              </a:rPr>
              <a:t>2 Ta + 14 </a:t>
            </a:r>
            <a:r>
              <a:rPr lang="cs-CZ" sz="2000" dirty="0" err="1">
                <a:cs typeface="Arial" panose="020B0604020202020204" pitchFamily="34" charset="0"/>
              </a:rPr>
              <a:t>HF</a:t>
            </a:r>
            <a:r>
              <a:rPr lang="cs-CZ" sz="2000" dirty="0">
                <a:cs typeface="Arial" panose="020B0604020202020204" pitchFamily="34" charset="0"/>
              </a:rPr>
              <a:t> → 2 </a:t>
            </a:r>
            <a:r>
              <a:rPr lang="cs-CZ" sz="2000" dirty="0" err="1">
                <a:cs typeface="Arial" panose="020B0604020202020204" pitchFamily="34" charset="0"/>
              </a:rPr>
              <a:t>H</a:t>
            </a:r>
            <a:r>
              <a:rPr lang="cs-CZ" sz="2000" baseline="-25000" dirty="0" err="1">
                <a:cs typeface="Arial" panose="020B0604020202020204" pitchFamily="34" charset="0"/>
              </a:rPr>
              <a:t>2</a:t>
            </a:r>
            <a:r>
              <a:rPr lang="cs-CZ" sz="2000" dirty="0">
                <a:cs typeface="Arial" panose="020B0604020202020204" pitchFamily="34" charset="0"/>
              </a:rPr>
              <a:t>[TaF</a:t>
            </a:r>
            <a:r>
              <a:rPr lang="cs-CZ" sz="2000" baseline="-25000" dirty="0">
                <a:cs typeface="Arial" panose="020B0604020202020204" pitchFamily="34" charset="0"/>
              </a:rPr>
              <a:t>7</a:t>
            </a:r>
            <a:r>
              <a:rPr lang="cs-CZ" sz="2000" dirty="0">
                <a:cs typeface="Arial" panose="020B0604020202020204" pitchFamily="34" charset="0"/>
              </a:rPr>
              <a:t>] + 5 </a:t>
            </a:r>
            <a:r>
              <a:rPr lang="cs-CZ" sz="2000" dirty="0" err="1">
                <a:cs typeface="Arial" panose="020B0604020202020204" pitchFamily="34" charset="0"/>
              </a:rPr>
              <a:t>H</a:t>
            </a:r>
            <a:r>
              <a:rPr lang="cs-CZ" sz="2000" baseline="-25000" dirty="0" err="1">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 Ta + 16 </a:t>
            </a:r>
            <a:r>
              <a:rPr lang="cs-CZ" sz="2000" dirty="0" err="1">
                <a:cs typeface="Arial" panose="020B0604020202020204" pitchFamily="34" charset="0"/>
              </a:rPr>
              <a:t>HF</a:t>
            </a:r>
            <a:r>
              <a:rPr lang="cs-CZ" sz="2000" dirty="0">
                <a:cs typeface="Arial" panose="020B0604020202020204" pitchFamily="34" charset="0"/>
              </a:rPr>
              <a:t> → 2 </a:t>
            </a:r>
            <a:r>
              <a:rPr lang="cs-CZ" sz="2000" dirty="0" err="1">
                <a:cs typeface="Arial" panose="020B0604020202020204" pitchFamily="34" charset="0"/>
              </a:rPr>
              <a:t>H</a:t>
            </a:r>
            <a:r>
              <a:rPr lang="cs-CZ" sz="2000" baseline="-25000" dirty="0" err="1">
                <a:cs typeface="Arial" panose="020B0604020202020204" pitchFamily="34" charset="0"/>
              </a:rPr>
              <a:t>3</a:t>
            </a:r>
            <a:r>
              <a:rPr lang="cs-CZ" sz="2000" dirty="0">
                <a:cs typeface="Arial" panose="020B0604020202020204" pitchFamily="34" charset="0"/>
              </a:rPr>
              <a:t>[TaF</a:t>
            </a:r>
            <a:r>
              <a:rPr lang="cs-CZ" sz="2000" baseline="-25000" dirty="0">
                <a:cs typeface="Arial" panose="020B0604020202020204" pitchFamily="34" charset="0"/>
              </a:rPr>
              <a:t>8</a:t>
            </a:r>
            <a:r>
              <a:rPr lang="cs-CZ" sz="2000" dirty="0">
                <a:cs typeface="Arial" panose="020B0604020202020204" pitchFamily="34" charset="0"/>
              </a:rPr>
              <a:t>] + 5 </a:t>
            </a:r>
            <a:r>
              <a:rPr lang="cs-CZ" sz="2000" dirty="0" err="1">
                <a:cs typeface="Arial" panose="020B0604020202020204" pitchFamily="34" charset="0"/>
              </a:rPr>
              <a:t>H</a:t>
            </a:r>
            <a:r>
              <a:rPr lang="cs-CZ" sz="2000" baseline="-25000" dirty="0" err="1">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Nejlépe se však rozpouští ve směsi koncentrovaných kyselin fluorovodíkové a dusičné:</a:t>
            </a:r>
          </a:p>
          <a:p>
            <a:pPr algn="just"/>
            <a:r>
              <a:rPr lang="cs-CZ" sz="2000" dirty="0">
                <a:cs typeface="Arial" panose="020B0604020202020204" pitchFamily="34" charset="0"/>
              </a:rPr>
              <a:t>      3 Ta + 21 </a:t>
            </a:r>
            <a:r>
              <a:rPr lang="cs-CZ" sz="2000" dirty="0" err="1">
                <a:cs typeface="Arial" panose="020B0604020202020204" pitchFamily="34" charset="0"/>
              </a:rPr>
              <a:t>HF</a:t>
            </a:r>
            <a:r>
              <a:rPr lang="cs-CZ" sz="2000" dirty="0">
                <a:cs typeface="Arial" panose="020B0604020202020204" pitchFamily="34" charset="0"/>
              </a:rPr>
              <a:t> + 5 </a:t>
            </a:r>
            <a:r>
              <a:rPr lang="cs-CZ" sz="2000" dirty="0" err="1">
                <a:cs typeface="Arial" panose="020B0604020202020204" pitchFamily="34" charset="0"/>
              </a:rPr>
              <a:t>HNO</a:t>
            </a:r>
            <a:r>
              <a:rPr lang="cs-CZ" sz="2000" baseline="-25000" dirty="0" err="1">
                <a:cs typeface="Arial" panose="020B0604020202020204" pitchFamily="34" charset="0"/>
              </a:rPr>
              <a:t>3</a:t>
            </a:r>
            <a:r>
              <a:rPr lang="cs-CZ" sz="2000" dirty="0">
                <a:cs typeface="Arial" panose="020B0604020202020204" pitchFamily="34" charset="0"/>
              </a:rPr>
              <a:t> → 3 </a:t>
            </a:r>
            <a:r>
              <a:rPr lang="cs-CZ" sz="2000" dirty="0" err="1">
                <a:cs typeface="Arial" panose="020B0604020202020204" pitchFamily="34" charset="0"/>
              </a:rPr>
              <a:t>H</a:t>
            </a:r>
            <a:r>
              <a:rPr lang="cs-CZ" sz="2000" baseline="-25000" dirty="0" err="1">
                <a:cs typeface="Arial" panose="020B0604020202020204" pitchFamily="34" charset="0"/>
              </a:rPr>
              <a:t>2</a:t>
            </a:r>
            <a:r>
              <a:rPr lang="cs-CZ" sz="2000" dirty="0">
                <a:cs typeface="Arial" panose="020B0604020202020204" pitchFamily="34" charset="0"/>
              </a:rPr>
              <a:t>[TaF</a:t>
            </a:r>
            <a:r>
              <a:rPr lang="cs-CZ" sz="2000" baseline="-25000" dirty="0">
                <a:cs typeface="Arial" panose="020B0604020202020204" pitchFamily="34" charset="0"/>
              </a:rPr>
              <a:t>7</a:t>
            </a:r>
            <a:r>
              <a:rPr lang="cs-CZ" sz="2000" dirty="0">
                <a:cs typeface="Arial" panose="020B0604020202020204" pitchFamily="34" charset="0"/>
              </a:rPr>
              <a:t>] + 5 NO + 10 </a:t>
            </a:r>
            <a:r>
              <a:rPr lang="cs-CZ" sz="2000" dirty="0" err="1">
                <a:cs typeface="Arial" panose="020B0604020202020204" pitchFamily="34" charset="0"/>
              </a:rPr>
              <a:t>H</a:t>
            </a:r>
            <a:r>
              <a:rPr lang="cs-CZ" sz="2000" baseline="-25000" dirty="0" err="1">
                <a:cs typeface="Arial" panose="020B0604020202020204" pitchFamily="34" charset="0"/>
              </a:rPr>
              <a:t>2</a:t>
            </a:r>
            <a:r>
              <a:rPr lang="cs-CZ" sz="2000" dirty="0" err="1">
                <a:cs typeface="Arial" panose="020B0604020202020204" pitchFamily="34" charset="0"/>
              </a:rPr>
              <a:t>O</a:t>
            </a:r>
            <a:endParaRPr lang="cs-CZ" sz="2000" dirty="0">
              <a:cs typeface="Arial" panose="020B0604020202020204" pitchFamily="34" charset="0"/>
            </a:endParaRPr>
          </a:p>
          <a:p>
            <a:pPr algn="just"/>
            <a:endParaRPr lang="cs-CZ" sz="2000" b="1" dirty="0">
              <a:cs typeface="Arial" panose="020B0604020202020204" pitchFamily="34" charset="0"/>
            </a:endParaRPr>
          </a:p>
        </p:txBody>
      </p:sp>
      <p:pic>
        <p:nvPicPr>
          <p:cNvPr id="10242" name="Picture 2" descr="Tantalate - Wikipedia">
            <a:extLst>
              <a:ext uri="{FF2B5EF4-FFF2-40B4-BE49-F238E27FC236}">
                <a16:creationId xmlns:a16="http://schemas.microsoft.com/office/drawing/2014/main" id="{48AB9338-40DE-4E58-99B8-92EB4EF6F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534" y="4953000"/>
            <a:ext cx="2453268"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317AD828-E11C-4B2A-85D7-48E073692F00}"/>
              </a:ext>
            </a:extLst>
          </p:cNvPr>
          <p:cNvSpPr txBox="1"/>
          <p:nvPr/>
        </p:nvSpPr>
        <p:spPr>
          <a:xfrm>
            <a:off x="3581400" y="6172200"/>
            <a:ext cx="3220702" cy="338554"/>
          </a:xfrm>
          <a:prstGeom prst="rect">
            <a:avLst/>
          </a:prstGeom>
          <a:noFill/>
        </p:spPr>
        <p:txBody>
          <a:bodyPr wrap="square">
            <a:spAutoFit/>
          </a:bodyPr>
          <a:lstStyle/>
          <a:p>
            <a:pPr algn="just"/>
            <a:r>
              <a:rPr lang="cs-CZ" sz="1600" dirty="0" err="1">
                <a:latin typeface="Arial" panose="020B0604020202020204" pitchFamily="34" charset="0"/>
                <a:cs typeface="Arial" panose="020B0604020202020204" pitchFamily="34" charset="0"/>
              </a:rPr>
              <a:t>heptafluorotantaličnan</a:t>
            </a:r>
            <a:r>
              <a:rPr lang="cs-CZ" sz="1600" dirty="0">
                <a:latin typeface="Arial" panose="020B0604020202020204" pitchFamily="34" charset="0"/>
                <a:cs typeface="Arial" panose="020B0604020202020204" pitchFamily="34" charset="0"/>
              </a:rPr>
              <a:t> draselný</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848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247864"/>
          </a:xfrm>
          <a:prstGeom prst="rect">
            <a:avLst/>
          </a:prstGeom>
        </p:spPr>
        <p:txBody>
          <a:bodyPr wrap="square">
            <a:spAutoFit/>
          </a:bodyPr>
          <a:lstStyle/>
          <a:p>
            <a:pPr algn="just"/>
            <a:r>
              <a:rPr lang="cs-CZ" sz="2000" dirty="0">
                <a:cs typeface="Arial" panose="020B0604020202020204" pitchFamily="34" charset="0"/>
              </a:rPr>
              <a:t>V přírodě se tantal nachází jako ryzí kov a v minerálech </a:t>
            </a:r>
            <a:r>
              <a:rPr lang="cs-CZ" sz="2000" b="1" dirty="0">
                <a:cs typeface="Arial" panose="020B0604020202020204" pitchFamily="34" charset="0"/>
              </a:rPr>
              <a:t>tantalit</a:t>
            </a:r>
            <a:r>
              <a:rPr lang="cs-CZ" sz="2000" dirty="0">
                <a:cs typeface="Arial" panose="020B0604020202020204" pitchFamily="34" charset="0"/>
              </a:rPr>
              <a:t> (</a:t>
            </a:r>
            <a:r>
              <a:rPr lang="cs-CZ" sz="2000" dirty="0" err="1">
                <a:cs typeface="Arial" panose="020B0604020202020204" pitchFamily="34" charset="0"/>
              </a:rPr>
              <a:t>Fe,Mn</a:t>
            </a:r>
            <a:r>
              <a:rPr lang="cs-CZ" sz="2000" dirty="0">
                <a:cs typeface="Arial" panose="020B0604020202020204" pitchFamily="34" charset="0"/>
              </a:rPr>
              <a:t>)Ta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4</a:t>
            </a:r>
            <a:r>
              <a:rPr lang="cs-CZ" sz="2000" dirty="0">
                <a:cs typeface="Arial" panose="020B0604020202020204" pitchFamily="34" charset="0"/>
              </a:rPr>
              <a:t>, </a:t>
            </a:r>
            <a:r>
              <a:rPr lang="cs-CZ" sz="2000" b="1" dirty="0">
                <a:cs typeface="Arial" panose="020B0604020202020204" pitchFamily="34" charset="0"/>
              </a:rPr>
              <a:t>kolumbit</a:t>
            </a:r>
            <a:r>
              <a:rPr lang="cs-CZ" sz="2000" dirty="0">
                <a:cs typeface="Arial" panose="020B0604020202020204" pitchFamily="34" charset="0"/>
              </a:rPr>
              <a:t> (</a:t>
            </a:r>
            <a:r>
              <a:rPr lang="cs-CZ" sz="2000" dirty="0" err="1">
                <a:cs typeface="Arial" panose="020B0604020202020204" pitchFamily="34" charset="0"/>
              </a:rPr>
              <a:t>Fe,Mn</a:t>
            </a:r>
            <a:r>
              <a:rPr lang="cs-CZ" sz="2000" dirty="0">
                <a:cs typeface="Arial" panose="020B0604020202020204" pitchFamily="34" charset="0"/>
              </a:rPr>
              <a:t>)(</a:t>
            </a:r>
            <a:r>
              <a:rPr lang="cs-CZ" sz="2000" dirty="0" err="1">
                <a:cs typeface="Arial" panose="020B0604020202020204" pitchFamily="34" charset="0"/>
              </a:rPr>
              <a:t>Nb,Ta</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6</a:t>
            </a:r>
            <a:r>
              <a:rPr lang="cs-CZ" sz="2000" dirty="0">
                <a:cs typeface="Arial" panose="020B0604020202020204" pitchFamily="34" charset="0"/>
              </a:rPr>
              <a:t> a </a:t>
            </a:r>
            <a:r>
              <a:rPr lang="cs-CZ" sz="2000" b="1" dirty="0">
                <a:cs typeface="Arial" panose="020B0604020202020204" pitchFamily="34" charset="0"/>
              </a:rPr>
              <a:t>niobit</a:t>
            </a:r>
            <a:r>
              <a:rPr lang="cs-CZ" sz="2000" dirty="0">
                <a:cs typeface="Arial" panose="020B0604020202020204" pitchFamily="34" charset="0"/>
              </a:rPr>
              <a:t> vždy v doprovodu niobu.</a:t>
            </a:r>
          </a:p>
          <a:p>
            <a:pPr algn="just"/>
            <a:endParaRPr lang="cs-CZ" sz="2000" dirty="0">
              <a:cs typeface="Arial" panose="020B0604020202020204" pitchFamily="34" charset="0"/>
            </a:endParaRPr>
          </a:p>
          <a:p>
            <a:pPr algn="just"/>
            <a:r>
              <a:rPr lang="cs-CZ" sz="2000" b="1" dirty="0" err="1">
                <a:cs typeface="Arial" panose="020B0604020202020204" pitchFamily="34" charset="0"/>
              </a:rPr>
              <a:t>Coltan</a:t>
            </a:r>
            <a:r>
              <a:rPr lang="cs-CZ" sz="2000" dirty="0">
                <a:cs typeface="Arial" panose="020B0604020202020204" pitchFamily="34" charset="0"/>
              </a:rPr>
              <a:t> je průmyslový název kolumbitu-tantalitu, matně černé rudy, ze které se získávají prvky niob a tantal. </a:t>
            </a:r>
            <a:r>
              <a:rPr lang="cs-CZ" sz="2000" dirty="0" err="1">
                <a:cs typeface="Arial" panose="020B0604020202020204" pitchFamily="34" charset="0"/>
              </a:rPr>
              <a:t>Coltan</a:t>
            </a:r>
            <a:r>
              <a:rPr lang="cs-CZ" sz="2000" dirty="0">
                <a:cs typeface="Arial" panose="020B0604020202020204" pitchFamily="34" charset="0"/>
              </a:rPr>
              <a:t> se ve velkých množstvích nachází v Kongu, kde se odhaduje 80 procent celosvětových zásob. </a:t>
            </a:r>
          </a:p>
          <a:p>
            <a:pPr algn="just"/>
            <a:r>
              <a:rPr lang="cs-CZ" sz="2000" dirty="0">
                <a:cs typeface="Arial" panose="020B0604020202020204" pitchFamily="34" charset="0"/>
              </a:rPr>
              <a:t>  K jeho získávání jsou v Kongu různými ozbrojenými skupinami využíváni vesničané, četně dětí. Takto vytěžený </a:t>
            </a:r>
            <a:r>
              <a:rPr lang="cs-CZ" sz="2000" dirty="0" err="1">
                <a:cs typeface="Arial" panose="020B0604020202020204" pitchFamily="34" charset="0"/>
              </a:rPr>
              <a:t>coltan</a:t>
            </a:r>
            <a:r>
              <a:rPr lang="cs-CZ" sz="2000" dirty="0">
                <a:cs typeface="Arial" panose="020B0604020202020204" pitchFamily="34" charset="0"/>
              </a:rPr>
              <a:t> se často ze země pašuje.</a:t>
            </a:r>
            <a:endParaRPr lang="en-US" sz="2000" dirty="0">
              <a:cs typeface="Arial" panose="020B0604020202020204" pitchFamily="34" charset="0"/>
            </a:endParaRP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Při rafinaci se z </a:t>
            </a:r>
            <a:r>
              <a:rPr lang="cs-CZ" sz="2000" dirty="0" err="1">
                <a:cs typeface="Arial" panose="020B0604020202020204" pitchFamily="34" charset="0"/>
              </a:rPr>
              <a:t>coltanu</a:t>
            </a:r>
            <a:r>
              <a:rPr lang="cs-CZ" sz="2000" dirty="0">
                <a:cs typeface="Arial" panose="020B0604020202020204" pitchFamily="34" charset="0"/>
              </a:rPr>
              <a:t> stává teplotně odolný prášek s vysokou permitivitou. Tantal z </a:t>
            </a:r>
            <a:r>
              <a:rPr lang="cs-CZ" sz="2000" dirty="0" err="1">
                <a:cs typeface="Arial" panose="020B0604020202020204" pitchFamily="34" charset="0"/>
              </a:rPr>
              <a:t>coltanu</a:t>
            </a:r>
            <a:r>
              <a:rPr lang="cs-CZ" sz="2000" dirty="0">
                <a:cs typeface="Arial" panose="020B0604020202020204" pitchFamily="34" charset="0"/>
              </a:rPr>
              <a:t> je důležitou součástí při výrobě kondenzátorů, používaných </a:t>
            </a:r>
            <a:r>
              <a:rPr lang="cs-CZ" sz="2000" u="sng" dirty="0">
                <a:cs typeface="Arial" panose="020B0604020202020204" pitchFamily="34" charset="0"/>
              </a:rPr>
              <a:t>při výrobě </a:t>
            </a:r>
            <a:r>
              <a:rPr lang="cs-CZ" sz="2000" dirty="0">
                <a:cs typeface="Arial" panose="020B0604020202020204" pitchFamily="34" charset="0"/>
              </a:rPr>
              <a:t>malých elektronických součástek, zejména </a:t>
            </a:r>
            <a:r>
              <a:rPr lang="cs-CZ" sz="2000" u="sng" dirty="0">
                <a:cs typeface="Arial" panose="020B0604020202020204" pitchFamily="34" charset="0"/>
              </a:rPr>
              <a:t>mobilních telefonů, notebooků a ostatních elektronických přístrojů</a:t>
            </a:r>
            <a:r>
              <a:rPr lang="cs-CZ" sz="2000" dirty="0">
                <a:cs typeface="Arial" panose="020B0604020202020204" pitchFamily="34" charset="0"/>
              </a:rPr>
              <a:t>. </a:t>
            </a:r>
          </a:p>
        </p:txBody>
      </p:sp>
      <p:pic>
        <p:nvPicPr>
          <p:cNvPr id="1028" name="Picture 4"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00" y="3048000"/>
            <a:ext cx="294490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obrazit zdrojový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113" y="3048000"/>
            <a:ext cx="2579380" cy="17998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obrazit zdrojový obrá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986440"/>
            <a:ext cx="2563906" cy="192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70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65370" y="152400"/>
            <a:ext cx="8839200" cy="5632311"/>
          </a:xfrm>
          <a:prstGeom prst="rect">
            <a:avLst/>
          </a:prstGeom>
        </p:spPr>
        <p:txBody>
          <a:bodyPr wrap="square">
            <a:spAutoFit/>
          </a:bodyPr>
          <a:lstStyle/>
          <a:p>
            <a:pPr algn="just"/>
            <a:r>
              <a:rPr lang="cs-CZ" sz="2000" dirty="0">
                <a:cs typeface="Arial" panose="020B0604020202020204" pitchFamily="34" charset="0"/>
              </a:rPr>
              <a:t>   Výroba tantalu a niobu se provádí dvěma základními způsoby, obvyklejší je </a:t>
            </a:r>
            <a:r>
              <a:rPr lang="cs-CZ" sz="2000" b="1" dirty="0">
                <a:cs typeface="Arial" panose="020B0604020202020204" pitchFamily="34" charset="0"/>
              </a:rPr>
              <a:t>hydrometalurgický postup</a:t>
            </a:r>
            <a:r>
              <a:rPr lang="cs-CZ" sz="2000" dirty="0">
                <a:cs typeface="Arial" panose="020B0604020202020204" pitchFamily="34" charset="0"/>
              </a:rPr>
              <a:t>, který spočívá v loužení rudného koncentrátu horkou směsí kyseliny fluorovodíkové a sírové. Méně používaný je </a:t>
            </a:r>
            <a:r>
              <a:rPr lang="cs-CZ" sz="2000" b="1" dirty="0">
                <a:cs typeface="Arial" panose="020B0604020202020204" pitchFamily="34" charset="0"/>
              </a:rPr>
              <a:t>pyrometalurgický postup</a:t>
            </a:r>
            <a:r>
              <a:rPr lang="cs-CZ" sz="2000" dirty="0">
                <a:cs typeface="Arial" panose="020B0604020202020204" pitchFamily="34" charset="0"/>
              </a:rPr>
              <a:t>, který se provádí tavením rudného koncentrátu s hydroxidy alkalických kovů, sodou nebo </a:t>
            </a:r>
            <a:r>
              <a:rPr lang="cs-CZ" sz="2000" dirty="0" err="1">
                <a:cs typeface="Arial" panose="020B0604020202020204" pitchFamily="34" charset="0"/>
              </a:rPr>
              <a:t>potaší</a:t>
            </a:r>
            <a:r>
              <a:rPr lang="cs-CZ" sz="2000" dirty="0">
                <a:cs typeface="Arial" panose="020B0604020202020204" pitchFamily="34" charset="0"/>
              </a:rPr>
              <a:t>.</a:t>
            </a:r>
          </a:p>
          <a:p>
            <a:pPr algn="just"/>
            <a:r>
              <a:rPr lang="cs-CZ" sz="2000" dirty="0">
                <a:cs typeface="Arial" panose="020B0604020202020204" pitchFamily="34" charset="0"/>
              </a:rPr>
              <a:t>   V prvním případě přechází tantal a niob do roztoků, z nichž krystalizují komplexní fluoridy K</a:t>
            </a:r>
            <a:r>
              <a:rPr lang="cs-CZ" sz="2000" baseline="-25000" dirty="0">
                <a:cs typeface="Arial" panose="020B0604020202020204" pitchFamily="34" charset="0"/>
              </a:rPr>
              <a:t>2</a:t>
            </a:r>
            <a:r>
              <a:rPr lang="cs-CZ" sz="2000" dirty="0">
                <a:cs typeface="Arial" panose="020B0604020202020204" pitchFamily="34" charset="0"/>
              </a:rPr>
              <a:t>TaF</a:t>
            </a:r>
            <a:r>
              <a:rPr lang="cs-CZ" sz="2000" baseline="-25000" dirty="0">
                <a:cs typeface="Arial" panose="020B0604020202020204" pitchFamily="34" charset="0"/>
              </a:rPr>
              <a:t>7</a:t>
            </a:r>
            <a:r>
              <a:rPr lang="cs-CZ" sz="2000" dirty="0">
                <a:cs typeface="Arial" panose="020B0604020202020204" pitchFamily="34" charset="0"/>
              </a:rPr>
              <a:t> a K</a:t>
            </a:r>
            <a:r>
              <a:rPr lang="cs-CZ" sz="2000" baseline="-25000" dirty="0">
                <a:cs typeface="Arial" panose="020B0604020202020204" pitchFamily="34" charset="0"/>
              </a:rPr>
              <a:t>2</a:t>
            </a:r>
            <a:r>
              <a:rPr lang="cs-CZ" sz="2000" dirty="0">
                <a:cs typeface="Arial" panose="020B0604020202020204" pitchFamily="34" charset="0"/>
              </a:rPr>
              <a:t>NbF</a:t>
            </a:r>
            <a:r>
              <a:rPr lang="cs-CZ" sz="2000" baseline="-25000" dirty="0">
                <a:cs typeface="Arial" panose="020B0604020202020204" pitchFamily="34" charset="0"/>
              </a:rPr>
              <a:t>7</a:t>
            </a:r>
            <a:r>
              <a:rPr lang="cs-CZ" sz="2000" dirty="0">
                <a:cs typeface="Arial" panose="020B0604020202020204" pitchFamily="34" charset="0"/>
              </a:rPr>
              <a:t>. V druhém případě vznikají alkalické niobičnany a </a:t>
            </a:r>
            <a:r>
              <a:rPr lang="cs-CZ" sz="2000" dirty="0" err="1">
                <a:cs typeface="Arial" panose="020B0604020202020204" pitchFamily="34" charset="0"/>
              </a:rPr>
              <a:t>tantaličnany</a:t>
            </a:r>
            <a:r>
              <a:rPr lang="cs-CZ" sz="2000" dirty="0">
                <a:cs typeface="Arial" panose="020B0604020202020204" pitchFamily="34" charset="0"/>
              </a:rPr>
              <a:t> Na</a:t>
            </a:r>
            <a:r>
              <a:rPr lang="cs-CZ" sz="2000" baseline="-25000" dirty="0">
                <a:cs typeface="Arial" panose="020B0604020202020204" pitchFamily="34" charset="0"/>
              </a:rPr>
              <a:t>5</a:t>
            </a:r>
            <a:r>
              <a:rPr lang="cs-CZ" sz="2000" dirty="0">
                <a:cs typeface="Arial" panose="020B0604020202020204" pitchFamily="34" charset="0"/>
              </a:rPr>
              <a:t>NbO</a:t>
            </a:r>
            <a:r>
              <a:rPr lang="cs-CZ" sz="2000" baseline="-25000" dirty="0">
                <a:cs typeface="Arial" panose="020B0604020202020204" pitchFamily="34" charset="0"/>
              </a:rPr>
              <a:t>5</a:t>
            </a:r>
            <a:r>
              <a:rPr lang="cs-CZ" sz="2000" dirty="0">
                <a:cs typeface="Arial" panose="020B0604020202020204" pitchFamily="34" charset="0"/>
              </a:rPr>
              <a:t> a Na</a:t>
            </a:r>
            <a:r>
              <a:rPr lang="cs-CZ" sz="2000" baseline="-25000" dirty="0">
                <a:cs typeface="Arial" panose="020B0604020202020204" pitchFamily="34" charset="0"/>
              </a:rPr>
              <a:t>5</a:t>
            </a:r>
            <a:r>
              <a:rPr lang="cs-CZ" sz="2000" dirty="0">
                <a:cs typeface="Arial" panose="020B0604020202020204" pitchFamily="34" charset="0"/>
              </a:rPr>
              <a:t>TaO</a:t>
            </a:r>
            <a:r>
              <a:rPr lang="cs-CZ" sz="2000" baseline="-25000" dirty="0">
                <a:cs typeface="Arial" panose="020B0604020202020204" pitchFamily="34" charset="0"/>
              </a:rPr>
              <a:t>5</a:t>
            </a:r>
            <a:r>
              <a:rPr lang="cs-CZ" sz="2000" dirty="0">
                <a:cs typeface="Arial" panose="020B0604020202020204" pitchFamily="34" charset="0"/>
              </a:rPr>
              <a:t>, ze kterých působením kyseliny chlorovodíkové vznikají hydratované oxidy Ta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·xH</a:t>
            </a:r>
            <a:r>
              <a:rPr lang="cs-CZ" sz="2000" baseline="-25000" dirty="0">
                <a:cs typeface="Arial" panose="020B0604020202020204" pitchFamily="34" charset="0"/>
              </a:rPr>
              <a:t>2</a:t>
            </a:r>
            <a:r>
              <a:rPr lang="cs-CZ" sz="2000" dirty="0">
                <a:cs typeface="Arial" panose="020B0604020202020204" pitchFamily="34" charset="0"/>
              </a:rPr>
              <a:t>O a Nb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·xH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K separaci jednotlivých kovů se v minulosti používal de </a:t>
            </a:r>
            <a:r>
              <a:rPr lang="cs-CZ" sz="2000" dirty="0" err="1">
                <a:cs typeface="Arial" panose="020B0604020202020204" pitchFamily="34" charset="0"/>
              </a:rPr>
              <a:t>Marignacův</a:t>
            </a:r>
            <a:r>
              <a:rPr lang="cs-CZ" sz="2000" dirty="0">
                <a:cs typeface="Arial" panose="020B0604020202020204" pitchFamily="34" charset="0"/>
              </a:rPr>
              <a:t> krystalizační postup, který využíval rozdílné rozpustnosti komplexních fluoridů ve vodě, v současnosti se v průmyslovém měřítku k oddělení tantalu a niobu využívá selektivní kapalinová extrakce do organických rozpouštědel nebo se k separaci obou kovů využívá </a:t>
            </a:r>
            <a:r>
              <a:rPr lang="cs-CZ" sz="2000" dirty="0" err="1">
                <a:cs typeface="Arial" panose="020B0604020202020204" pitchFamily="34" charset="0"/>
              </a:rPr>
              <a:t>iontomeničů</a:t>
            </a:r>
            <a:r>
              <a:rPr lang="cs-CZ" sz="2000" dirty="0">
                <a:cs typeface="Arial" panose="020B0604020202020204" pitchFamily="34" charset="0"/>
              </a:rPr>
              <a:t>.</a:t>
            </a:r>
          </a:p>
          <a:p>
            <a:pPr algn="just"/>
            <a:endParaRPr lang="cs-CZ" sz="2000" dirty="0">
              <a:cs typeface="Arial" panose="020B0604020202020204" pitchFamily="34" charset="0"/>
            </a:endParaRPr>
          </a:p>
          <a:p>
            <a:pPr algn="just"/>
            <a:r>
              <a:rPr lang="cs-CZ" sz="2000" dirty="0">
                <a:cs typeface="Arial" panose="020B0604020202020204" pitchFamily="34" charset="0"/>
              </a:rPr>
              <a:t>Menší množství tantalu se získává z odpadních strusek po výrobě cínu z některých druhů asijského kasiteritu.</a:t>
            </a:r>
            <a:endParaRPr lang="en-US" sz="2000" dirty="0">
              <a:cs typeface="Arial" panose="020B0604020202020204" pitchFamily="34" charset="0"/>
            </a:endParaRPr>
          </a:p>
          <a:p>
            <a:pPr algn="just"/>
            <a:r>
              <a:rPr lang="cs-CZ" sz="2000" dirty="0">
                <a:cs typeface="Arial" panose="020B0604020202020204" pitchFamily="34" charset="0"/>
              </a:rPr>
              <a:t> </a:t>
            </a:r>
          </a:p>
        </p:txBody>
      </p:sp>
    </p:spTree>
    <p:extLst>
      <p:ext uri="{BB962C8B-B14F-4D97-AF65-F5344CB8AC3E}">
        <p14:creationId xmlns:p14="http://schemas.microsoft.com/office/powerpoint/2010/main" val="386086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247864"/>
          </a:xfrm>
          <a:prstGeom prst="rect">
            <a:avLst/>
          </a:prstGeom>
        </p:spPr>
        <p:txBody>
          <a:bodyPr wrap="square">
            <a:spAutoFit/>
          </a:bodyPr>
          <a:lstStyle/>
          <a:p>
            <a:pPr algn="just"/>
            <a:r>
              <a:rPr lang="cs-CZ" sz="2000" dirty="0">
                <a:cs typeface="Arial" panose="020B0604020202020204" pitchFamily="34" charset="0"/>
              </a:rPr>
              <a:t>  Použití hlavně jako </a:t>
            </a:r>
            <a:r>
              <a:rPr lang="cs-CZ" sz="2000" b="1" dirty="0">
                <a:cs typeface="Arial" panose="020B0604020202020204" pitchFamily="34" charset="0"/>
              </a:rPr>
              <a:t>legující přísada ocelí</a:t>
            </a:r>
            <a:r>
              <a:rPr lang="cs-CZ" sz="2000" dirty="0">
                <a:cs typeface="Arial" panose="020B0604020202020204" pitchFamily="34" charset="0"/>
              </a:rPr>
              <a:t>. Mangan podstatným způsobem ovlivňuje pevnost oceli v tahu, tvrdost, v menší míře i pružnost a kujnost. Vysoce pevná a houževnatá je </a:t>
            </a:r>
            <a:r>
              <a:rPr lang="cs-CZ" sz="2000" dirty="0" err="1">
                <a:cs typeface="Arial" panose="020B0604020202020204" pitchFamily="34" charset="0"/>
              </a:rPr>
              <a:t>Hadfieldova</a:t>
            </a:r>
            <a:r>
              <a:rPr lang="cs-CZ" sz="2000" dirty="0">
                <a:cs typeface="Arial" panose="020B0604020202020204" pitchFamily="34" charset="0"/>
              </a:rPr>
              <a:t> ocel s obsahem manganu okolo 12</a:t>
            </a:r>
            <a:r>
              <a:rPr lang="en-US" sz="2000" dirty="0">
                <a:cs typeface="Arial" panose="020B0604020202020204" pitchFamily="34" charset="0"/>
              </a:rPr>
              <a:t> </a:t>
            </a:r>
            <a:r>
              <a:rPr lang="cs-CZ" sz="2000" dirty="0">
                <a:cs typeface="Arial" panose="020B0604020202020204" pitchFamily="34" charset="0"/>
              </a:rPr>
              <a:t>%. Ta se využívá zejména ve zbrojní výrobě a ke konstrukci velmi namáhaných strojních součástí.</a:t>
            </a:r>
          </a:p>
          <a:p>
            <a:pPr algn="just"/>
            <a:r>
              <a:rPr lang="cs-CZ" sz="2000" dirty="0">
                <a:cs typeface="Arial" panose="020B0604020202020204" pitchFamily="34" charset="0"/>
              </a:rPr>
              <a:t>  Významné množství manganu se spotřebovává k </a:t>
            </a:r>
            <a:r>
              <a:rPr lang="cs-CZ" sz="2000" b="1" dirty="0">
                <a:cs typeface="Arial" panose="020B0604020202020204" pitchFamily="34" charset="0"/>
              </a:rPr>
              <a:t>legování hliníku</a:t>
            </a:r>
            <a:r>
              <a:rPr lang="cs-CZ" sz="2000" dirty="0">
                <a:cs typeface="Arial" panose="020B0604020202020204" pitchFamily="34" charset="0"/>
              </a:rPr>
              <a:t>. Přídavek 0,8 až 1,5% manganu podstatným způsobem ovlivňuje odolnost hliníku vůči chemické korozi. Manganem legovaný hliník nalézá uplatnění zejména při výrobě obalů pro potravinářství.</a:t>
            </a:r>
          </a:p>
          <a:p>
            <a:pPr algn="just"/>
            <a:r>
              <a:rPr lang="cs-CZ" sz="2000" dirty="0">
                <a:cs typeface="Arial" panose="020B0604020202020204" pitchFamily="34" charset="0"/>
              </a:rPr>
              <a:t>  Další využití nalézá kovový mangan jako přísada pro </a:t>
            </a:r>
            <a:r>
              <a:rPr lang="cs-CZ" sz="2000" b="1" dirty="0">
                <a:cs typeface="Arial" panose="020B0604020202020204" pitchFamily="34" charset="0"/>
              </a:rPr>
              <a:t>barvení skla </a:t>
            </a:r>
            <a:r>
              <a:rPr lang="cs-CZ" sz="2000" dirty="0">
                <a:cs typeface="Arial" panose="020B0604020202020204" pitchFamily="34" charset="0"/>
              </a:rPr>
              <a:t>a jako součást celé řady </a:t>
            </a:r>
            <a:r>
              <a:rPr lang="cs-CZ" sz="2000" b="1" dirty="0">
                <a:cs typeface="Arial" panose="020B0604020202020204" pitchFamily="34" charset="0"/>
              </a:rPr>
              <a:t>slitin</a:t>
            </a:r>
            <a:r>
              <a:rPr lang="cs-CZ" sz="2000" dirty="0">
                <a:cs typeface="Arial" panose="020B0604020202020204" pitchFamily="34" charset="0"/>
              </a:rPr>
              <a:t>:</a:t>
            </a:r>
          </a:p>
          <a:p>
            <a:pPr algn="just"/>
            <a:r>
              <a:rPr lang="cs-CZ" sz="2000" i="1" dirty="0">
                <a:cs typeface="Arial" panose="020B0604020202020204" pitchFamily="34" charset="0"/>
              </a:rPr>
              <a:t>  </a:t>
            </a:r>
            <a:r>
              <a:rPr lang="cs-CZ" sz="2000" i="1" dirty="0" err="1">
                <a:cs typeface="Arial" panose="020B0604020202020204" pitchFamily="34" charset="0"/>
              </a:rPr>
              <a:t>Bismanol</a:t>
            </a:r>
            <a:r>
              <a:rPr lang="cs-CZ" sz="2000" dirty="0">
                <a:cs typeface="Arial" panose="020B0604020202020204" pitchFamily="34" charset="0"/>
              </a:rPr>
              <a:t> - slitina manganu s bismutem se používá k výrobě velmi silných permanentních magnetů. </a:t>
            </a:r>
          </a:p>
          <a:p>
            <a:pPr algn="just"/>
            <a:r>
              <a:rPr lang="cs-CZ" sz="2000" i="1" dirty="0">
                <a:cs typeface="Arial" panose="020B0604020202020204" pitchFamily="34" charset="0"/>
              </a:rPr>
              <a:t>  </a:t>
            </a:r>
            <a:r>
              <a:rPr lang="cs-CZ" sz="2000" i="1" dirty="0" err="1">
                <a:cs typeface="Arial" panose="020B0604020202020204" pitchFamily="34" charset="0"/>
              </a:rPr>
              <a:t>Heuslerova</a:t>
            </a:r>
            <a:r>
              <a:rPr lang="cs-CZ" sz="2000" i="1" dirty="0">
                <a:cs typeface="Arial" panose="020B0604020202020204" pitchFamily="34" charset="0"/>
              </a:rPr>
              <a:t> slitina</a:t>
            </a:r>
            <a:r>
              <a:rPr lang="cs-CZ" sz="2000" dirty="0">
                <a:cs typeface="Arial" panose="020B0604020202020204" pitchFamily="34" charset="0"/>
              </a:rPr>
              <a:t> - slitina manganu s antimonem se využívá k výrobě permanentních magnetů. </a:t>
            </a:r>
          </a:p>
          <a:p>
            <a:pPr algn="just"/>
            <a:r>
              <a:rPr lang="cs-CZ" sz="2000" i="1" dirty="0">
                <a:cs typeface="Arial" panose="020B0604020202020204" pitchFamily="34" charset="0"/>
              </a:rPr>
              <a:t>  Manganin</a:t>
            </a:r>
            <a:r>
              <a:rPr lang="cs-CZ" sz="2000" dirty="0">
                <a:cs typeface="Arial" panose="020B0604020202020204" pitchFamily="34" charset="0"/>
              </a:rPr>
              <a:t> - slitina manganu s niklem a mědí se používá k výrobě odporových topných drátů a přesných elektrických odporů. </a:t>
            </a:r>
          </a:p>
          <a:p>
            <a:pPr algn="just"/>
            <a:r>
              <a:rPr lang="cs-CZ" sz="2000" i="1" dirty="0">
                <a:cs typeface="Arial" panose="020B0604020202020204" pitchFamily="34" charset="0"/>
              </a:rPr>
              <a:t>  Manganový bronz </a:t>
            </a:r>
            <a:r>
              <a:rPr lang="cs-CZ" sz="2000" dirty="0">
                <a:cs typeface="Arial" panose="020B0604020202020204" pitchFamily="34" charset="0"/>
              </a:rPr>
              <a:t>- slitina manganu s mědí a cínem se používá k odlévání velmi přesných součástek pro jemnou mechaniku. </a:t>
            </a:r>
          </a:p>
          <a:p>
            <a:pPr algn="just"/>
            <a:r>
              <a:rPr lang="cs-CZ" sz="2000" i="1" dirty="0">
                <a:cs typeface="Arial" panose="020B0604020202020204" pitchFamily="34" charset="0"/>
              </a:rPr>
              <a:t>  Duraluminium</a:t>
            </a:r>
            <a:r>
              <a:rPr lang="cs-CZ" sz="2000" dirty="0">
                <a:cs typeface="Arial" panose="020B0604020202020204" pitchFamily="34" charset="0"/>
              </a:rPr>
              <a:t> - slitina manganu s mědí, hořčíkem, hliníkem a křemíkem, důležitý konstrukční materiál v letectví a kosmické technice. </a:t>
            </a:r>
          </a:p>
        </p:txBody>
      </p:sp>
    </p:spTree>
    <p:extLst>
      <p:ext uri="{BB962C8B-B14F-4D97-AF65-F5344CB8AC3E}">
        <p14:creationId xmlns:p14="http://schemas.microsoft.com/office/powerpoint/2010/main" val="2049867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6200"/>
            <a:ext cx="8839200" cy="6555641"/>
          </a:xfrm>
          <a:prstGeom prst="rect">
            <a:avLst/>
          </a:prstGeom>
        </p:spPr>
        <p:txBody>
          <a:bodyPr wrap="square">
            <a:spAutoFit/>
          </a:bodyPr>
          <a:lstStyle/>
          <a:p>
            <a:pPr algn="just"/>
            <a:r>
              <a:rPr lang="cs-CZ" sz="2000" dirty="0">
                <a:cs typeface="Arial" panose="020B0604020202020204" pitchFamily="34" charset="0"/>
              </a:rPr>
              <a:t>Kovový tantal se získává elektrolýzou taveniny K</a:t>
            </a:r>
            <a:r>
              <a:rPr lang="cs-CZ" sz="2000" baseline="-25000" dirty="0">
                <a:cs typeface="Arial" panose="020B0604020202020204" pitchFamily="34" charset="0"/>
              </a:rPr>
              <a:t>2</a:t>
            </a:r>
            <a:r>
              <a:rPr lang="cs-CZ" sz="2000" dirty="0">
                <a:cs typeface="Arial" panose="020B0604020202020204" pitchFamily="34" charset="0"/>
              </a:rPr>
              <a:t>TaF</a:t>
            </a:r>
            <a:r>
              <a:rPr lang="cs-CZ" sz="2000" baseline="-25000" dirty="0">
                <a:cs typeface="Arial" panose="020B0604020202020204" pitchFamily="34" charset="0"/>
              </a:rPr>
              <a:t>7</a:t>
            </a:r>
            <a:r>
              <a:rPr lang="cs-CZ" sz="2000" dirty="0">
                <a:cs typeface="Arial" panose="020B0604020202020204" pitchFamily="34" charset="0"/>
              </a:rPr>
              <a:t>, redukcí K</a:t>
            </a:r>
            <a:r>
              <a:rPr lang="cs-CZ" sz="2000" baseline="-25000" dirty="0">
                <a:cs typeface="Arial" panose="020B0604020202020204" pitchFamily="34" charset="0"/>
              </a:rPr>
              <a:t>2</a:t>
            </a:r>
            <a:r>
              <a:rPr lang="cs-CZ" sz="2000" dirty="0">
                <a:cs typeface="Arial" panose="020B0604020202020204" pitchFamily="34" charset="0"/>
              </a:rPr>
              <a:t>TaF</a:t>
            </a:r>
            <a:r>
              <a:rPr lang="cs-CZ" sz="2000" baseline="-25000" dirty="0">
                <a:cs typeface="Arial" panose="020B0604020202020204" pitchFamily="34" charset="0"/>
              </a:rPr>
              <a:t>7</a:t>
            </a:r>
            <a:r>
              <a:rPr lang="cs-CZ" sz="2000" dirty="0">
                <a:cs typeface="Arial" panose="020B0604020202020204" pitchFamily="34" charset="0"/>
              </a:rPr>
              <a:t> sodíkem, vakuovou redukcí Ta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·xH</a:t>
            </a:r>
            <a:r>
              <a:rPr lang="cs-CZ" sz="2000" baseline="-25000" dirty="0">
                <a:cs typeface="Arial" panose="020B0604020202020204" pitchFamily="34" charset="0"/>
              </a:rPr>
              <a:t>2</a:t>
            </a:r>
            <a:r>
              <a:rPr lang="cs-CZ" sz="2000" dirty="0">
                <a:cs typeface="Arial" panose="020B0604020202020204" pitchFamily="34" charset="0"/>
              </a:rPr>
              <a:t>O uhlíkem za vysokých teplot nebo Krollovou metodou redukcí chloridu </a:t>
            </a:r>
            <a:r>
              <a:rPr lang="cs-CZ" sz="2000" dirty="0" err="1">
                <a:cs typeface="Arial" panose="020B0604020202020204" pitchFamily="34" charset="0"/>
              </a:rPr>
              <a:t>tantaličného</a:t>
            </a:r>
            <a:r>
              <a:rPr lang="cs-CZ" sz="2000" dirty="0">
                <a:cs typeface="Arial" panose="020B0604020202020204" pitchFamily="34" charset="0"/>
              </a:rPr>
              <a:t> hořčíkem v elektrické peci:</a:t>
            </a:r>
          </a:p>
          <a:p>
            <a:pPr algn="ctr"/>
            <a:r>
              <a:rPr lang="cs-CZ" sz="2000" dirty="0">
                <a:cs typeface="Arial" panose="020B0604020202020204" pitchFamily="34" charset="0"/>
              </a:rPr>
              <a:t>K</a:t>
            </a:r>
            <a:r>
              <a:rPr lang="cs-CZ" sz="2000" baseline="-25000" dirty="0">
                <a:cs typeface="Arial" panose="020B0604020202020204" pitchFamily="34" charset="0"/>
              </a:rPr>
              <a:t>2</a:t>
            </a:r>
            <a:r>
              <a:rPr lang="cs-CZ" sz="2000" dirty="0">
                <a:cs typeface="Arial" panose="020B0604020202020204" pitchFamily="34" charset="0"/>
              </a:rPr>
              <a:t>TaF</a:t>
            </a:r>
            <a:r>
              <a:rPr lang="cs-CZ" sz="2000" baseline="-25000" dirty="0">
                <a:cs typeface="Arial" panose="020B0604020202020204" pitchFamily="34" charset="0"/>
              </a:rPr>
              <a:t>7</a:t>
            </a:r>
            <a:r>
              <a:rPr lang="cs-CZ" sz="2000" dirty="0">
                <a:cs typeface="Arial" panose="020B0604020202020204" pitchFamily="34" charset="0"/>
              </a:rPr>
              <a:t> + 5Na → Ta + 5NaF + 2KF</a:t>
            </a:r>
            <a:br>
              <a:rPr lang="cs-CZ" sz="2000" dirty="0">
                <a:cs typeface="Arial" panose="020B0604020202020204" pitchFamily="34" charset="0"/>
              </a:rPr>
            </a:br>
            <a:r>
              <a:rPr lang="cs-CZ" sz="2000" dirty="0">
                <a:cs typeface="Arial" panose="020B0604020202020204" pitchFamily="34" charset="0"/>
              </a:rPr>
              <a:t>Ta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+ 5C → 2Ta + 5CO</a:t>
            </a:r>
            <a:br>
              <a:rPr lang="cs-CZ" sz="2000" dirty="0">
                <a:cs typeface="Arial" panose="020B0604020202020204" pitchFamily="34" charset="0"/>
              </a:rPr>
            </a:br>
            <a:r>
              <a:rPr lang="cs-CZ" sz="2000" dirty="0">
                <a:cs typeface="Arial" panose="020B0604020202020204" pitchFamily="34" charset="0"/>
              </a:rPr>
              <a:t>2TaCl</a:t>
            </a:r>
            <a:r>
              <a:rPr lang="cs-CZ" sz="2000" baseline="-25000" dirty="0">
                <a:cs typeface="Arial" panose="020B0604020202020204" pitchFamily="34" charset="0"/>
              </a:rPr>
              <a:t>5</a:t>
            </a:r>
            <a:r>
              <a:rPr lang="cs-CZ" sz="2000" dirty="0">
                <a:cs typeface="Arial" panose="020B0604020202020204" pitchFamily="34" charset="0"/>
              </a:rPr>
              <a:t> + 5Mg → 2Ta + 5MgCl</a:t>
            </a:r>
            <a:r>
              <a:rPr lang="cs-CZ" sz="2000" baseline="-25000" dirty="0">
                <a:cs typeface="Arial" panose="020B0604020202020204" pitchFamily="34" charset="0"/>
              </a:rPr>
              <a:t>2</a:t>
            </a:r>
            <a:endParaRPr lang="cs-CZ" sz="2000" dirty="0">
              <a:cs typeface="Arial" panose="020B0604020202020204" pitchFamily="34" charset="0"/>
            </a:endParaRPr>
          </a:p>
          <a:p>
            <a:endParaRPr lang="cs-CZ" sz="800" dirty="0"/>
          </a:p>
          <a:p>
            <a:pPr algn="just"/>
            <a:r>
              <a:rPr lang="cs-CZ" sz="2000" dirty="0">
                <a:cs typeface="Arial" panose="020B0604020202020204" pitchFamily="34" charset="0"/>
              </a:rPr>
              <a:t>Tantal se používá k </a:t>
            </a:r>
            <a:r>
              <a:rPr lang="cs-CZ" sz="2000" u="sng" dirty="0">
                <a:cs typeface="Arial" panose="020B0604020202020204" pitchFamily="34" charset="0"/>
              </a:rPr>
              <a:t>výrobě elektrických kondenzátorů, chirurgických nástrojů</a:t>
            </a:r>
            <a:r>
              <a:rPr lang="cs-CZ" sz="2000" dirty="0">
                <a:cs typeface="Arial" panose="020B0604020202020204" pitchFamily="34" charset="0"/>
              </a:rPr>
              <a:t> a vláken elektronek. V některých případech tantal nahrazuje platinu. </a:t>
            </a:r>
            <a:r>
              <a:rPr lang="cs-CZ" sz="2000" u="sng" dirty="0">
                <a:cs typeface="Arial" panose="020B0604020202020204" pitchFamily="34" charset="0"/>
              </a:rPr>
              <a:t>Slitiny</a:t>
            </a:r>
            <a:r>
              <a:rPr lang="cs-CZ" sz="2000" dirty="0">
                <a:cs typeface="Arial" panose="020B0604020202020204" pitchFamily="34" charset="0"/>
              </a:rPr>
              <a:t> legované tantalem se používají ke konstrukci tepelně a chemicky namáhaných zařízení pro petrochemii, spřádací trysky, plynové turbíny, jadernou energetiku a metalurgii kovů vzácných zemin. </a:t>
            </a:r>
          </a:p>
          <a:p>
            <a:pPr algn="just"/>
            <a:endParaRPr lang="cs-CZ" sz="1600" dirty="0">
              <a:cs typeface="Arial" panose="020B0604020202020204" pitchFamily="34" charset="0"/>
            </a:endParaRPr>
          </a:p>
          <a:p>
            <a:pPr algn="just"/>
            <a:r>
              <a:rPr lang="cs-CZ" sz="2000" dirty="0">
                <a:cs typeface="Arial" panose="020B0604020202020204" pitchFamily="34" charset="0"/>
              </a:rPr>
              <a:t>Směsný </a:t>
            </a:r>
            <a:r>
              <a:rPr lang="cs-CZ" sz="2000" b="1" dirty="0">
                <a:cs typeface="Arial" panose="020B0604020202020204" pitchFamily="34" charset="0"/>
              </a:rPr>
              <a:t>karbid </a:t>
            </a:r>
            <a:r>
              <a:rPr lang="cs-CZ" sz="2000" b="1" dirty="0" err="1">
                <a:cs typeface="Arial" panose="020B0604020202020204" pitchFamily="34" charset="0"/>
              </a:rPr>
              <a:t>TaC·ZrC</a:t>
            </a:r>
            <a:r>
              <a:rPr lang="cs-CZ" sz="2000" b="1" dirty="0">
                <a:cs typeface="Arial" panose="020B0604020202020204" pitchFamily="34" charset="0"/>
              </a:rPr>
              <a:t> </a:t>
            </a:r>
            <a:r>
              <a:rPr lang="cs-CZ" sz="2000" dirty="0">
                <a:cs typeface="Arial" panose="020B0604020202020204" pitchFamily="34" charset="0"/>
              </a:rPr>
              <a:t>má </a:t>
            </a:r>
            <a:r>
              <a:rPr lang="cs-CZ" sz="2000" u="sng" dirty="0">
                <a:cs typeface="Arial" panose="020B0604020202020204" pitchFamily="34" charset="0"/>
              </a:rPr>
              <a:t>nejvyšší teplotu tání ze všech doposud známých látek</a:t>
            </a:r>
            <a:r>
              <a:rPr lang="cs-CZ" sz="2000" dirty="0">
                <a:cs typeface="Arial" panose="020B0604020202020204" pitchFamily="34" charset="0"/>
              </a:rPr>
              <a:t> (přes 4000 ºC). </a:t>
            </a:r>
          </a:p>
          <a:p>
            <a:pPr algn="just"/>
            <a:endParaRPr lang="cs-CZ" sz="800" dirty="0">
              <a:cs typeface="Arial" panose="020B0604020202020204" pitchFamily="34" charset="0"/>
            </a:endParaRPr>
          </a:p>
          <a:p>
            <a:pPr algn="just"/>
            <a:r>
              <a:rPr lang="cs-CZ" sz="2000" b="1" dirty="0">
                <a:cs typeface="Arial" panose="020B0604020202020204" pitchFamily="34" charset="0"/>
              </a:rPr>
              <a:t>Směsné karbidy </a:t>
            </a:r>
            <a:r>
              <a:rPr lang="cs-CZ" sz="2000" b="1" dirty="0" err="1">
                <a:cs typeface="Arial" panose="020B0604020202020204" pitchFamily="34" charset="0"/>
              </a:rPr>
              <a:t>TaNbC</a:t>
            </a:r>
            <a:r>
              <a:rPr lang="cs-CZ" sz="2000" b="1" dirty="0">
                <a:cs typeface="Arial" panose="020B0604020202020204" pitchFamily="34" charset="0"/>
              </a:rPr>
              <a:t>, </a:t>
            </a:r>
            <a:r>
              <a:rPr lang="cs-CZ" sz="2000" b="1" dirty="0" err="1">
                <a:cs typeface="Arial" panose="020B0604020202020204" pitchFamily="34" charset="0"/>
              </a:rPr>
              <a:t>WTiTaC</a:t>
            </a:r>
            <a:r>
              <a:rPr lang="cs-CZ" sz="2000" b="1" dirty="0">
                <a:cs typeface="Arial" panose="020B0604020202020204" pitchFamily="34" charset="0"/>
              </a:rPr>
              <a:t> </a:t>
            </a:r>
            <a:r>
              <a:rPr lang="cs-CZ" sz="2000" dirty="0">
                <a:cs typeface="Arial" panose="020B0604020202020204" pitchFamily="34" charset="0"/>
              </a:rPr>
              <a:t>a</a:t>
            </a:r>
            <a:r>
              <a:rPr lang="cs-CZ" sz="2000" b="1" dirty="0">
                <a:cs typeface="Arial" panose="020B0604020202020204" pitchFamily="34" charset="0"/>
              </a:rPr>
              <a:t> </a:t>
            </a:r>
            <a:r>
              <a:rPr lang="cs-CZ" sz="2000" b="1" dirty="0" err="1">
                <a:cs typeface="Arial" panose="020B0604020202020204" pitchFamily="34" charset="0"/>
              </a:rPr>
              <a:t>WTiTaNbC</a:t>
            </a:r>
            <a:r>
              <a:rPr lang="cs-CZ" sz="2000" b="1" dirty="0">
                <a:cs typeface="Arial" panose="020B0604020202020204" pitchFamily="34" charset="0"/>
              </a:rPr>
              <a:t> </a:t>
            </a:r>
            <a:r>
              <a:rPr lang="cs-CZ" sz="2000" dirty="0">
                <a:cs typeface="Arial" panose="020B0604020202020204" pitchFamily="34" charset="0"/>
              </a:rPr>
              <a:t>se používají na výrobu řezných nástrojů a k povrchové úpravě zubů rýpadel a pracovních ploch průmyslových mlýnů a drtičů. </a:t>
            </a:r>
          </a:p>
          <a:p>
            <a:pPr algn="just"/>
            <a:endParaRPr lang="cs-CZ" sz="800" dirty="0">
              <a:cs typeface="Arial" panose="020B0604020202020204" pitchFamily="34" charset="0"/>
            </a:endParaRPr>
          </a:p>
          <a:p>
            <a:pPr algn="just"/>
            <a:r>
              <a:rPr lang="cs-CZ" sz="2000" b="1" dirty="0">
                <a:cs typeface="Arial" panose="020B0604020202020204" pitchFamily="34" charset="0"/>
              </a:rPr>
              <a:t>Borid Ta</a:t>
            </a:r>
            <a:r>
              <a:rPr lang="cs-CZ" sz="2000" b="1" baseline="-25000" dirty="0">
                <a:cs typeface="Arial" panose="020B0604020202020204" pitchFamily="34" charset="0"/>
              </a:rPr>
              <a:t>3</a:t>
            </a:r>
            <a:r>
              <a:rPr lang="cs-CZ" sz="2000" b="1" dirty="0">
                <a:cs typeface="Arial" panose="020B0604020202020204" pitchFamily="34" charset="0"/>
              </a:rPr>
              <a:t>B</a:t>
            </a:r>
            <a:r>
              <a:rPr lang="cs-CZ" sz="2000" b="1" baseline="-25000" dirty="0">
                <a:cs typeface="Arial" panose="020B0604020202020204" pitchFamily="34" charset="0"/>
              </a:rPr>
              <a:t>4</a:t>
            </a:r>
            <a:r>
              <a:rPr lang="cs-CZ" sz="2000" b="1" dirty="0">
                <a:cs typeface="Arial" panose="020B0604020202020204" pitchFamily="34" charset="0"/>
              </a:rPr>
              <a:t> </a:t>
            </a:r>
            <a:r>
              <a:rPr lang="cs-CZ" sz="2000" dirty="0">
                <a:cs typeface="Arial" panose="020B0604020202020204" pitchFamily="34" charset="0"/>
              </a:rPr>
              <a:t>je extrémně tvrdý </a:t>
            </a:r>
            <a:r>
              <a:rPr lang="cs-CZ" sz="2000" i="1" dirty="0">
                <a:cs typeface="Arial" panose="020B0604020202020204" pitchFamily="34" charset="0"/>
              </a:rPr>
              <a:t>(</a:t>
            </a:r>
            <a:r>
              <a:rPr lang="cs-CZ" sz="2000" i="1" dirty="0" err="1">
                <a:cs typeface="Arial" panose="020B0604020202020204" pitchFamily="34" charset="0"/>
              </a:rPr>
              <a:t>Vickers</a:t>
            </a:r>
            <a:r>
              <a:rPr lang="cs-CZ" sz="2000" i="1" dirty="0">
                <a:cs typeface="Arial" panose="020B0604020202020204" pitchFamily="34" charset="0"/>
              </a:rPr>
              <a:t> 30 </a:t>
            </a:r>
            <a:r>
              <a:rPr lang="cs-CZ" sz="2000" i="1" dirty="0" err="1">
                <a:cs typeface="Arial" panose="020B0604020202020204" pitchFamily="34" charset="0"/>
              </a:rPr>
              <a:t>GPa</a:t>
            </a:r>
            <a:r>
              <a:rPr lang="cs-CZ" sz="2000" i="1" dirty="0">
                <a:cs typeface="Arial" panose="020B0604020202020204" pitchFamily="34" charset="0"/>
              </a:rPr>
              <a:t>)</a:t>
            </a:r>
            <a:r>
              <a:rPr lang="cs-CZ" sz="2000" dirty="0">
                <a:cs typeface="Arial" panose="020B0604020202020204" pitchFamily="34" charset="0"/>
              </a:rPr>
              <a:t> a odolný oxidaci a minerálním kyselinám do teploty 700°C, používá se pro povrchovou úpravu tepelně a chemicky namáhaných dílů. </a:t>
            </a:r>
          </a:p>
        </p:txBody>
      </p:sp>
    </p:spTree>
    <p:extLst>
      <p:ext uri="{BB962C8B-B14F-4D97-AF65-F5344CB8AC3E}">
        <p14:creationId xmlns:p14="http://schemas.microsoft.com/office/powerpoint/2010/main" val="2304219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Tantalum Oxide Ta2O5 CAS No.1314-61-0 | Elements China">
            <a:extLst>
              <a:ext uri="{FF2B5EF4-FFF2-40B4-BE49-F238E27FC236}">
                <a16:creationId xmlns:a16="http://schemas.microsoft.com/office/drawing/2014/main" id="{70F17B7D-CE40-44D2-8457-22B68035A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9513" y="1994269"/>
            <a:ext cx="3613934" cy="3613934"/>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125002" y="228600"/>
            <a:ext cx="8839200" cy="1754326"/>
          </a:xfrm>
          <a:prstGeom prst="rect">
            <a:avLst/>
          </a:prstGeom>
        </p:spPr>
        <p:txBody>
          <a:bodyPr wrap="square">
            <a:spAutoFit/>
          </a:bodyPr>
          <a:lstStyle/>
          <a:p>
            <a:pPr algn="just"/>
            <a:r>
              <a:rPr lang="cs-CZ" sz="2000" dirty="0">
                <a:cs typeface="Arial" panose="020B0604020202020204" pitchFamily="34" charset="0"/>
              </a:rPr>
              <a:t>Intermetalická sloučenina tantalu a hliníku </a:t>
            </a:r>
            <a:r>
              <a:rPr lang="cs-CZ" sz="2000" b="1" dirty="0">
                <a:cs typeface="Arial" panose="020B0604020202020204" pitchFamily="34" charset="0"/>
              </a:rPr>
              <a:t>TaAl</a:t>
            </a:r>
            <a:r>
              <a:rPr lang="cs-CZ" sz="2000" b="1" baseline="-25000" dirty="0">
                <a:cs typeface="Arial" panose="020B0604020202020204" pitchFamily="34" charset="0"/>
              </a:rPr>
              <a:t>3</a:t>
            </a:r>
            <a:r>
              <a:rPr lang="cs-CZ" sz="2000" dirty="0">
                <a:cs typeface="Arial" panose="020B0604020202020204" pitchFamily="34" charset="0"/>
              </a:rPr>
              <a:t> slouží k povrchové úpravě zrcadel pracujících v IR oboru spektra. </a:t>
            </a:r>
          </a:p>
          <a:p>
            <a:pPr algn="just"/>
            <a:endParaRPr lang="cs-CZ" sz="800" b="1" dirty="0">
              <a:cs typeface="Arial" panose="020B0604020202020204" pitchFamily="34" charset="0"/>
            </a:endParaRPr>
          </a:p>
          <a:p>
            <a:pPr algn="just"/>
            <a:endParaRPr lang="cs-CZ" sz="2000" dirty="0">
              <a:cs typeface="Arial" panose="020B0604020202020204" pitchFamily="34" charset="0"/>
            </a:endParaRPr>
          </a:p>
          <a:p>
            <a:pPr algn="just"/>
            <a:endParaRPr lang="cs-CZ" sz="2000" dirty="0">
              <a:cs typeface="Arial" panose="020B0604020202020204" pitchFamily="34" charset="0"/>
            </a:endParaRPr>
          </a:p>
          <a:p>
            <a:pPr algn="just"/>
            <a:endParaRPr lang="cs-CZ" sz="2000" dirty="0">
              <a:cs typeface="Arial" panose="020B0604020202020204" pitchFamily="34" charset="0"/>
            </a:endParaRPr>
          </a:p>
        </p:txBody>
      </p:sp>
      <p:pic>
        <p:nvPicPr>
          <p:cNvPr id="9218" name="Picture 2" descr="Tantalum(V) fluoride">
            <a:extLst>
              <a:ext uri="{FF2B5EF4-FFF2-40B4-BE49-F238E27FC236}">
                <a16:creationId xmlns:a16="http://schemas.microsoft.com/office/drawing/2014/main" id="{4BA0E285-DFA3-41A7-9822-E0CA300B1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27858"/>
            <a:ext cx="2411002" cy="232332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283ACB83-B137-4E63-9C79-54CF0DE49247}"/>
              </a:ext>
            </a:extLst>
          </p:cNvPr>
          <p:cNvSpPr txBox="1"/>
          <p:nvPr/>
        </p:nvSpPr>
        <p:spPr>
          <a:xfrm>
            <a:off x="241442" y="1153316"/>
            <a:ext cx="3111357" cy="1015663"/>
          </a:xfrm>
          <a:prstGeom prst="rect">
            <a:avLst/>
          </a:prstGeom>
          <a:noFill/>
        </p:spPr>
        <p:txBody>
          <a:bodyPr wrap="square">
            <a:spAutoFit/>
          </a:bodyPr>
          <a:lstStyle/>
          <a:p>
            <a:pPr algn="just"/>
            <a:r>
              <a:rPr lang="cs-CZ" sz="2000" b="1" dirty="0">
                <a:cs typeface="Arial" panose="020B0604020202020204" pitchFamily="34" charset="0"/>
              </a:rPr>
              <a:t>Fluorid </a:t>
            </a:r>
            <a:r>
              <a:rPr lang="cs-CZ" sz="2000" b="1" dirty="0" err="1">
                <a:cs typeface="Arial" panose="020B0604020202020204" pitchFamily="34" charset="0"/>
              </a:rPr>
              <a:t>tantaličný</a:t>
            </a:r>
            <a:r>
              <a:rPr lang="cs-CZ" sz="2000" b="1" dirty="0">
                <a:cs typeface="Arial" panose="020B0604020202020204" pitchFamily="34" charset="0"/>
              </a:rPr>
              <a:t> TaF</a:t>
            </a:r>
            <a:r>
              <a:rPr lang="cs-CZ" sz="2000" b="1" baseline="-25000" dirty="0">
                <a:cs typeface="Arial" panose="020B0604020202020204" pitchFamily="34" charset="0"/>
              </a:rPr>
              <a:t>5</a:t>
            </a:r>
            <a:r>
              <a:rPr lang="cs-CZ" sz="2000" b="1" dirty="0">
                <a:cs typeface="Arial" panose="020B0604020202020204" pitchFamily="34" charset="0"/>
              </a:rPr>
              <a:t> </a:t>
            </a:r>
            <a:r>
              <a:rPr lang="cs-CZ" sz="2000" dirty="0">
                <a:cs typeface="Arial" panose="020B0604020202020204" pitchFamily="34" charset="0"/>
              </a:rPr>
              <a:t>a </a:t>
            </a:r>
            <a:r>
              <a:rPr lang="cs-CZ" sz="2000" b="1" dirty="0">
                <a:cs typeface="Arial" panose="020B0604020202020204" pitchFamily="34" charset="0"/>
              </a:rPr>
              <a:t>chlorid </a:t>
            </a:r>
            <a:r>
              <a:rPr lang="cs-CZ" sz="2000" b="1" dirty="0" err="1">
                <a:cs typeface="Arial" panose="020B0604020202020204" pitchFamily="34" charset="0"/>
              </a:rPr>
              <a:t>tantaličný</a:t>
            </a:r>
            <a:r>
              <a:rPr lang="cs-CZ" sz="2000" b="1" dirty="0">
                <a:cs typeface="Arial" panose="020B0604020202020204" pitchFamily="34" charset="0"/>
              </a:rPr>
              <a:t> TaCl</a:t>
            </a:r>
            <a:r>
              <a:rPr lang="cs-CZ" sz="2000" baseline="-25000" dirty="0">
                <a:cs typeface="Arial" panose="020B0604020202020204" pitchFamily="34" charset="0"/>
              </a:rPr>
              <a:t>5</a:t>
            </a:r>
            <a:r>
              <a:rPr lang="cs-CZ" sz="2000" dirty="0">
                <a:cs typeface="Arial" panose="020B0604020202020204" pitchFamily="34" charset="0"/>
              </a:rPr>
              <a:t> katalyzují alkylační reakce. </a:t>
            </a:r>
          </a:p>
        </p:txBody>
      </p:sp>
      <p:sp>
        <p:nvSpPr>
          <p:cNvPr id="7" name="TextovéPole 6">
            <a:extLst>
              <a:ext uri="{FF2B5EF4-FFF2-40B4-BE49-F238E27FC236}">
                <a16:creationId xmlns:a16="http://schemas.microsoft.com/office/drawing/2014/main" id="{D5BE6040-C219-409A-9872-F721891D7E7F}"/>
              </a:ext>
            </a:extLst>
          </p:cNvPr>
          <p:cNvSpPr txBox="1"/>
          <p:nvPr/>
        </p:nvSpPr>
        <p:spPr>
          <a:xfrm>
            <a:off x="125002" y="2851187"/>
            <a:ext cx="8839200" cy="707886"/>
          </a:xfrm>
          <a:prstGeom prst="rect">
            <a:avLst/>
          </a:prstGeom>
          <a:noFill/>
        </p:spPr>
        <p:txBody>
          <a:bodyPr wrap="square">
            <a:spAutoFit/>
          </a:bodyPr>
          <a:lstStyle/>
          <a:p>
            <a:pPr algn="just"/>
            <a:r>
              <a:rPr lang="cs-CZ" sz="2000" b="1" dirty="0">
                <a:cs typeface="Arial" panose="020B0604020202020204" pitchFamily="34" charset="0"/>
              </a:rPr>
              <a:t>Oxid </a:t>
            </a:r>
            <a:r>
              <a:rPr lang="cs-CZ" sz="2000" b="1" dirty="0" err="1">
                <a:cs typeface="Arial" panose="020B0604020202020204" pitchFamily="34" charset="0"/>
              </a:rPr>
              <a:t>tantaličný</a:t>
            </a:r>
            <a:r>
              <a:rPr lang="cs-CZ" sz="2000" b="1" dirty="0">
                <a:cs typeface="Arial" panose="020B0604020202020204" pitchFamily="34" charset="0"/>
              </a:rPr>
              <a:t> </a:t>
            </a:r>
            <a:r>
              <a:rPr lang="cs-CZ" sz="2000" dirty="0">
                <a:cs typeface="Arial" panose="020B0604020202020204" pitchFamily="34" charset="0"/>
              </a:rPr>
              <a:t>Ta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se používá jako přísada pro zvýšení indexu lomu při výrobě optického skla. </a:t>
            </a:r>
          </a:p>
        </p:txBody>
      </p:sp>
      <p:sp>
        <p:nvSpPr>
          <p:cNvPr id="9" name="TextovéPole 8">
            <a:extLst>
              <a:ext uri="{FF2B5EF4-FFF2-40B4-BE49-F238E27FC236}">
                <a16:creationId xmlns:a16="http://schemas.microsoft.com/office/drawing/2014/main" id="{6907FADD-339E-438C-B3FE-F9FD9A659310}"/>
              </a:ext>
            </a:extLst>
          </p:cNvPr>
          <p:cNvSpPr txBox="1"/>
          <p:nvPr/>
        </p:nvSpPr>
        <p:spPr>
          <a:xfrm>
            <a:off x="125002" y="5966613"/>
            <a:ext cx="8746732" cy="707886"/>
          </a:xfrm>
          <a:prstGeom prst="rect">
            <a:avLst/>
          </a:prstGeom>
          <a:noFill/>
        </p:spPr>
        <p:txBody>
          <a:bodyPr wrap="square">
            <a:spAutoFit/>
          </a:bodyPr>
          <a:lstStyle/>
          <a:p>
            <a:pPr algn="just"/>
            <a:r>
              <a:rPr lang="cs-CZ" sz="2000" dirty="0">
                <a:cs typeface="Arial" panose="020B0604020202020204" pitchFamily="34" charset="0"/>
              </a:rPr>
              <a:t>Stále populárnější je využití tantalu v klenotnictví, speciální využití nachází tantal při konstrukci plášťů protipancéřové munice.</a:t>
            </a:r>
          </a:p>
        </p:txBody>
      </p:sp>
      <p:pic>
        <p:nvPicPr>
          <p:cNvPr id="10" name="Obrázek 9">
            <a:extLst>
              <a:ext uri="{FF2B5EF4-FFF2-40B4-BE49-F238E27FC236}">
                <a16:creationId xmlns:a16="http://schemas.microsoft.com/office/drawing/2014/main" id="{9D238498-9B59-4E33-986F-0153DD03C487}"/>
              </a:ext>
            </a:extLst>
          </p:cNvPr>
          <p:cNvPicPr>
            <a:picLocks noChangeAspect="1"/>
          </p:cNvPicPr>
          <p:nvPr/>
        </p:nvPicPr>
        <p:blipFill>
          <a:blip r:embed="rId4"/>
          <a:stretch>
            <a:fillRect/>
          </a:stretch>
        </p:blipFill>
        <p:spPr>
          <a:xfrm>
            <a:off x="6350071" y="4223231"/>
            <a:ext cx="2209800" cy="1309511"/>
          </a:xfrm>
          <a:prstGeom prst="rect">
            <a:avLst/>
          </a:prstGeom>
        </p:spPr>
      </p:pic>
      <p:sp>
        <p:nvSpPr>
          <p:cNvPr id="13" name="TextovéPole 12">
            <a:extLst>
              <a:ext uri="{FF2B5EF4-FFF2-40B4-BE49-F238E27FC236}">
                <a16:creationId xmlns:a16="http://schemas.microsoft.com/office/drawing/2014/main" id="{A9A67060-83F7-4A81-AF22-D709A8B32886}"/>
              </a:ext>
            </a:extLst>
          </p:cNvPr>
          <p:cNvSpPr txBox="1"/>
          <p:nvPr/>
        </p:nvSpPr>
        <p:spPr>
          <a:xfrm>
            <a:off x="125002" y="3801236"/>
            <a:ext cx="6020657" cy="1631216"/>
          </a:xfrm>
          <a:prstGeom prst="rect">
            <a:avLst/>
          </a:prstGeom>
          <a:noFill/>
        </p:spPr>
        <p:txBody>
          <a:bodyPr wrap="square">
            <a:spAutoFit/>
          </a:bodyPr>
          <a:lstStyle/>
          <a:p>
            <a:pPr algn="just"/>
            <a:r>
              <a:rPr lang="cs-CZ" sz="2000" b="1" dirty="0" err="1">
                <a:cs typeface="Arial" panose="020B0604020202020204" pitchFamily="34" charset="0"/>
              </a:rPr>
              <a:t>Tantaličnan</a:t>
            </a:r>
            <a:r>
              <a:rPr lang="cs-CZ" sz="2000" b="1" dirty="0">
                <a:cs typeface="Arial" panose="020B0604020202020204" pitchFamily="34" charset="0"/>
              </a:rPr>
              <a:t> lithný </a:t>
            </a:r>
            <a:r>
              <a:rPr lang="cs-CZ" sz="2000" dirty="0">
                <a:cs typeface="Arial" panose="020B0604020202020204" pitchFamily="34" charset="0"/>
              </a:rPr>
              <a:t>LiTaO</a:t>
            </a:r>
            <a:r>
              <a:rPr lang="cs-CZ" sz="2000" baseline="-25000" dirty="0">
                <a:cs typeface="Arial" panose="020B0604020202020204" pitchFamily="34" charset="0"/>
              </a:rPr>
              <a:t>3</a:t>
            </a:r>
            <a:r>
              <a:rPr lang="cs-CZ" sz="2000" dirty="0">
                <a:cs typeface="Arial" panose="020B0604020202020204" pitchFamily="34" charset="0"/>
              </a:rPr>
              <a:t> má piezoelektrické vlastnosti a slouží se ke konstrukci elektromechanických filtrů s povrchovou akustickou vlnou </a:t>
            </a:r>
            <a:r>
              <a:rPr lang="cs-CZ" sz="2000" i="1" dirty="0">
                <a:cs typeface="Arial" panose="020B0604020202020204" pitchFamily="34" charset="0"/>
              </a:rPr>
              <a:t>(SAW filtr)</a:t>
            </a:r>
            <a:r>
              <a:rPr lang="cs-CZ" sz="2000" dirty="0">
                <a:cs typeface="Arial" panose="020B0604020202020204" pitchFamily="34" charset="0"/>
              </a:rPr>
              <a:t>, které se používají v elektrotechnice a slouží k výrobě senzorů termokamer.</a:t>
            </a:r>
          </a:p>
        </p:txBody>
      </p:sp>
      <p:pic>
        <p:nvPicPr>
          <p:cNvPr id="2" name="Picture 2" descr="WebElements Periodic Table » Tantalum » tantalum tetrachloride">
            <a:extLst>
              <a:ext uri="{FF2B5EF4-FFF2-40B4-BE49-F238E27FC236}">
                <a16:creationId xmlns:a16="http://schemas.microsoft.com/office/drawing/2014/main" id="{0078720B-9901-4AB8-B3C0-02A7D5AC74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697" y="921854"/>
            <a:ext cx="2411002" cy="180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558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39D2A2-4E3D-41B1-9608-46FBD672C33F}"/>
              </a:ext>
            </a:extLst>
          </p:cNvPr>
          <p:cNvSpPr>
            <a:spLocks noGrp="1"/>
          </p:cNvSpPr>
          <p:nvPr>
            <p:ph type="title"/>
          </p:nvPr>
        </p:nvSpPr>
        <p:spPr>
          <a:xfrm>
            <a:off x="1043960" y="212690"/>
            <a:ext cx="3276600" cy="340376"/>
          </a:xfrm>
        </p:spPr>
        <p:txBody>
          <a:bodyPr>
            <a:noAutofit/>
          </a:bodyPr>
          <a:lstStyle/>
          <a:p>
            <a:r>
              <a:rPr lang="en-US" sz="2800" b="1" dirty="0" err="1">
                <a:latin typeface="+mn-lt"/>
              </a:rPr>
              <a:t>Skupina</a:t>
            </a:r>
            <a:r>
              <a:rPr lang="en-US" sz="2800" b="1" dirty="0">
                <a:latin typeface="+mn-lt"/>
              </a:rPr>
              <a:t> </a:t>
            </a:r>
            <a:r>
              <a:rPr lang="en-US" sz="2800" b="1" dirty="0" err="1">
                <a:latin typeface="+mn-lt"/>
              </a:rPr>
              <a:t>titanu</a:t>
            </a:r>
            <a:endParaRPr lang="cs-CZ" sz="2800" b="1" dirty="0">
              <a:latin typeface="+mn-lt"/>
            </a:endParaRPr>
          </a:p>
        </p:txBody>
      </p:sp>
      <p:pic>
        <p:nvPicPr>
          <p:cNvPr id="12" name="Picture 8" descr="How Albert Einstein broke the Periodic Table">
            <a:extLst>
              <a:ext uri="{FF2B5EF4-FFF2-40B4-BE49-F238E27FC236}">
                <a16:creationId xmlns:a16="http://schemas.microsoft.com/office/drawing/2014/main" id="{A9BD7BBB-6686-41B0-AB8A-57370FCD83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980" y="914400"/>
            <a:ext cx="5105400" cy="2797333"/>
          </a:xfrm>
          <a:prstGeom prst="rect">
            <a:avLst/>
          </a:prstGeom>
          <a:noFill/>
          <a:extLst>
            <a:ext uri="{909E8E84-426E-40DD-AFC4-6F175D3DCCD1}">
              <a14:hiddenFill xmlns:a14="http://schemas.microsoft.com/office/drawing/2010/main">
                <a:solidFill>
                  <a:srgbClr val="FFFFFF"/>
                </a:solidFill>
              </a14:hiddenFill>
            </a:ext>
          </a:extLst>
        </p:spPr>
      </p:pic>
      <p:sp>
        <p:nvSpPr>
          <p:cNvPr id="13" name="Obdélník 12">
            <a:extLst>
              <a:ext uri="{FF2B5EF4-FFF2-40B4-BE49-F238E27FC236}">
                <a16:creationId xmlns:a16="http://schemas.microsoft.com/office/drawing/2014/main" id="{422281A6-6D54-4E15-B605-E5EA02419421}"/>
              </a:ext>
            </a:extLst>
          </p:cNvPr>
          <p:cNvSpPr/>
          <p:nvPr/>
        </p:nvSpPr>
        <p:spPr>
          <a:xfrm>
            <a:off x="1421380" y="2008266"/>
            <a:ext cx="312048" cy="762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descr="10 Titanium Facts">
            <a:extLst>
              <a:ext uri="{FF2B5EF4-FFF2-40B4-BE49-F238E27FC236}">
                <a16:creationId xmlns:a16="http://schemas.microsoft.com/office/drawing/2014/main" id="{F5B062D0-7BCC-4ABD-815C-219BAA8B2E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845" y="152401"/>
            <a:ext cx="3156766"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A2E7C926-A23E-49C7-AA00-3D6B18362407}"/>
              </a:ext>
            </a:extLst>
          </p:cNvPr>
          <p:cNvSpPr txBox="1"/>
          <p:nvPr/>
        </p:nvSpPr>
        <p:spPr>
          <a:xfrm>
            <a:off x="8458200" y="1708662"/>
            <a:ext cx="373820" cy="400110"/>
          </a:xfrm>
          <a:prstGeom prst="rect">
            <a:avLst/>
          </a:prstGeom>
          <a:noFill/>
        </p:spPr>
        <p:txBody>
          <a:bodyPr wrap="none" rtlCol="0">
            <a:spAutoFit/>
          </a:bodyPr>
          <a:lstStyle/>
          <a:p>
            <a:r>
              <a:rPr lang="en-US" sz="2000" b="1" dirty="0" err="1"/>
              <a:t>Ti</a:t>
            </a:r>
            <a:endParaRPr lang="cs-CZ" sz="2000" b="1" dirty="0"/>
          </a:p>
        </p:txBody>
      </p:sp>
      <p:pic>
        <p:nvPicPr>
          <p:cNvPr id="1028" name="Picture 4">
            <a:extLst>
              <a:ext uri="{FF2B5EF4-FFF2-40B4-BE49-F238E27FC236}">
                <a16:creationId xmlns:a16="http://schemas.microsoft.com/office/drawing/2014/main" id="{D802E942-6408-4B6B-A721-10931423A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526" y="2299337"/>
            <a:ext cx="3174085" cy="233034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C883204B-E12F-45B8-822F-9E4D62B5AC01}"/>
              </a:ext>
            </a:extLst>
          </p:cNvPr>
          <p:cNvSpPr txBox="1"/>
          <p:nvPr/>
        </p:nvSpPr>
        <p:spPr>
          <a:xfrm>
            <a:off x="5892845" y="4246647"/>
            <a:ext cx="397866" cy="400110"/>
          </a:xfrm>
          <a:prstGeom prst="rect">
            <a:avLst/>
          </a:prstGeom>
          <a:noFill/>
        </p:spPr>
        <p:txBody>
          <a:bodyPr wrap="none" rtlCol="0">
            <a:spAutoFit/>
          </a:bodyPr>
          <a:lstStyle/>
          <a:p>
            <a:r>
              <a:rPr lang="en-US" sz="2000" b="1" dirty="0"/>
              <a:t>Zr</a:t>
            </a:r>
            <a:endParaRPr lang="cs-CZ" sz="2000" b="1" dirty="0"/>
          </a:p>
        </p:txBody>
      </p:sp>
      <p:pic>
        <p:nvPicPr>
          <p:cNvPr id="1032" name="Picture 8" descr="Virginia Geological Survey - Hafnium">
            <a:extLst>
              <a:ext uri="{FF2B5EF4-FFF2-40B4-BE49-F238E27FC236}">
                <a16:creationId xmlns:a16="http://schemas.microsoft.com/office/drawing/2014/main" id="{6E4ACB58-2E44-41AE-9B9D-4BA7B6E59F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2247" y="4952999"/>
            <a:ext cx="3467363" cy="1779431"/>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52E4BA3A-AF28-433A-8DBD-9D5FCD915D29}"/>
              </a:ext>
            </a:extLst>
          </p:cNvPr>
          <p:cNvSpPr txBox="1"/>
          <p:nvPr/>
        </p:nvSpPr>
        <p:spPr>
          <a:xfrm flipH="1">
            <a:off x="5875526" y="6332320"/>
            <a:ext cx="538436" cy="400110"/>
          </a:xfrm>
          <a:prstGeom prst="rect">
            <a:avLst/>
          </a:prstGeom>
          <a:noFill/>
        </p:spPr>
        <p:txBody>
          <a:bodyPr wrap="square" rtlCol="0">
            <a:spAutoFit/>
          </a:bodyPr>
          <a:lstStyle/>
          <a:p>
            <a:r>
              <a:rPr lang="en-US" sz="2000" b="1" dirty="0"/>
              <a:t>Hf</a:t>
            </a:r>
            <a:endParaRPr lang="cs-CZ" sz="2000" b="1" dirty="0"/>
          </a:p>
        </p:txBody>
      </p:sp>
      <p:pic>
        <p:nvPicPr>
          <p:cNvPr id="11" name="Obrázek 10">
            <a:extLst>
              <a:ext uri="{FF2B5EF4-FFF2-40B4-BE49-F238E27FC236}">
                <a16:creationId xmlns:a16="http://schemas.microsoft.com/office/drawing/2014/main" id="{19EC94CD-9D88-4C04-BC66-B48078E46E41}"/>
              </a:ext>
            </a:extLst>
          </p:cNvPr>
          <p:cNvPicPr>
            <a:picLocks noChangeAspect="1"/>
          </p:cNvPicPr>
          <p:nvPr/>
        </p:nvPicPr>
        <p:blipFill>
          <a:blip r:embed="rId6"/>
          <a:stretch>
            <a:fillRect/>
          </a:stretch>
        </p:blipFill>
        <p:spPr>
          <a:xfrm>
            <a:off x="1008857" y="3828340"/>
            <a:ext cx="4006671" cy="1872998"/>
          </a:xfrm>
          <a:prstGeom prst="rect">
            <a:avLst/>
          </a:prstGeom>
        </p:spPr>
      </p:pic>
      <p:pic>
        <p:nvPicPr>
          <p:cNvPr id="1038" name="Picture 14" descr="lanthanoid contraction - Consequences, Cause">
            <a:extLst>
              <a:ext uri="{FF2B5EF4-FFF2-40B4-BE49-F238E27FC236}">
                <a16:creationId xmlns:a16="http://schemas.microsoft.com/office/drawing/2014/main" id="{F2262664-BD1B-4AFC-BBE8-18FA81A662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123" y="5842714"/>
            <a:ext cx="4148137" cy="82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21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228600"/>
            <a:ext cx="8915400" cy="5940088"/>
          </a:xfrm>
          <a:prstGeom prst="rect">
            <a:avLst/>
          </a:prstGeom>
        </p:spPr>
        <p:txBody>
          <a:bodyPr wrap="square">
            <a:spAutoFit/>
          </a:bodyPr>
          <a:lstStyle/>
          <a:p>
            <a:pPr algn="ctr"/>
            <a:r>
              <a:rPr lang="cs-CZ" sz="2800" b="1" dirty="0">
                <a:cs typeface="Arial" panose="020B0604020202020204" pitchFamily="34" charset="0"/>
              </a:rPr>
              <a:t>Titan</a:t>
            </a:r>
            <a:r>
              <a:rPr lang="cs-CZ" sz="32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 kov ocelového vzhledu, velmi </a:t>
            </a:r>
            <a:r>
              <a:rPr lang="cs-CZ" sz="2000" u="sng" dirty="0">
                <a:cs typeface="Arial" panose="020B0604020202020204" pitchFamily="34" charset="0"/>
              </a:rPr>
              <a:t>tvrdý a křehký</a:t>
            </a:r>
            <a:r>
              <a:rPr lang="cs-CZ" sz="2000" dirty="0">
                <a:cs typeface="Arial" panose="020B0604020202020204" pitchFamily="34" charset="0"/>
              </a:rPr>
              <a:t>. Na vzduchu je titan stálý, s fluorem reaguje při 150°C za vzniku fluoridu titaničitého TiF</a:t>
            </a:r>
            <a:r>
              <a:rPr lang="cs-CZ" sz="2000" baseline="-25000" dirty="0">
                <a:cs typeface="Arial" panose="020B0604020202020204" pitchFamily="34" charset="0"/>
              </a:rPr>
              <a:t>4</a:t>
            </a:r>
            <a:r>
              <a:rPr lang="cs-CZ" sz="2000" dirty="0">
                <a:cs typeface="Arial" panose="020B0604020202020204" pitchFamily="34" charset="0"/>
              </a:rPr>
              <a:t>, s chlorem reaguje za vzniku chloridu titaničitého TiCl</a:t>
            </a:r>
            <a:r>
              <a:rPr lang="cs-CZ" sz="2000" baseline="-25000" dirty="0">
                <a:cs typeface="Arial" panose="020B0604020202020204" pitchFamily="34" charset="0"/>
              </a:rPr>
              <a:t>4</a:t>
            </a:r>
            <a:r>
              <a:rPr lang="cs-CZ" sz="2000" dirty="0">
                <a:cs typeface="Arial" panose="020B0604020202020204" pitchFamily="34" charset="0"/>
              </a:rPr>
              <a:t> až při teplotě 300°C, s ostatními nekovy se slučuje až za mnohem vyšších teplot. Má značnou afinitu k uhlíku a křemíku a </a:t>
            </a:r>
            <a:r>
              <a:rPr lang="cs-CZ" sz="2000" u="sng" dirty="0">
                <a:cs typeface="Arial" panose="020B0604020202020204" pitchFamily="34" charset="0"/>
              </a:rPr>
              <a:t>snadno se slučuje na karbid </a:t>
            </a:r>
            <a:r>
              <a:rPr lang="cs-CZ" sz="2000" u="sng" dirty="0" err="1">
                <a:cs typeface="Arial" panose="020B0604020202020204" pitchFamily="34" charset="0"/>
              </a:rPr>
              <a:t>TiC</a:t>
            </a:r>
            <a:r>
              <a:rPr lang="cs-CZ" sz="2000" u="sng" dirty="0">
                <a:cs typeface="Arial" panose="020B0604020202020204" pitchFamily="34" charset="0"/>
              </a:rPr>
              <a:t> a silicid TiSi</a:t>
            </a:r>
            <a:r>
              <a:rPr lang="cs-CZ" sz="2000" u="sng" baseline="-25000" dirty="0">
                <a:cs typeface="Arial" panose="020B0604020202020204" pitchFamily="34" charset="0"/>
              </a:rPr>
              <a:t>2</a:t>
            </a:r>
            <a:r>
              <a:rPr lang="cs-CZ" sz="2000" dirty="0">
                <a:cs typeface="Arial" panose="020B0604020202020204" pitchFamily="34" charset="0"/>
              </a:rPr>
              <a:t>, s dusíkem reaguje za vzniku nitridu </a:t>
            </a:r>
            <a:r>
              <a:rPr lang="cs-CZ" sz="2000" dirty="0" err="1">
                <a:cs typeface="Arial" panose="020B0604020202020204" pitchFamily="34" charset="0"/>
              </a:rPr>
              <a:t>TiN</a:t>
            </a:r>
            <a:r>
              <a:rPr lang="cs-CZ" sz="2000" dirty="0">
                <a:cs typeface="Arial" panose="020B0604020202020204" pitchFamily="34" charset="0"/>
              </a:rPr>
              <a:t>. Dobře rozpustný je v kyselině fluorovodíkové HF za vzniku komplexní kyseliny </a:t>
            </a:r>
            <a:r>
              <a:rPr lang="cs-CZ" sz="2000" dirty="0" err="1">
                <a:cs typeface="Arial" panose="020B0604020202020204" pitchFamily="34" charset="0"/>
              </a:rPr>
              <a:t>hexafluorotitaničité</a:t>
            </a:r>
            <a:r>
              <a:rPr lang="cs-CZ" sz="2000" dirty="0">
                <a:cs typeface="Arial" panose="020B0604020202020204" pitchFamily="34" charset="0"/>
              </a:rPr>
              <a:t>:</a:t>
            </a:r>
          </a:p>
          <a:p>
            <a:pPr algn="ctr"/>
            <a:r>
              <a:rPr lang="cs-CZ" sz="2000" dirty="0">
                <a:cs typeface="Arial" panose="020B0604020202020204" pitchFamily="34" charset="0"/>
              </a:rPr>
              <a:t>Ti + 6HF → H</a:t>
            </a:r>
            <a:r>
              <a:rPr lang="cs-CZ" sz="2000" baseline="-25000" dirty="0">
                <a:cs typeface="Arial" panose="020B0604020202020204" pitchFamily="34" charset="0"/>
              </a:rPr>
              <a:t>2</a:t>
            </a:r>
            <a:r>
              <a:rPr lang="cs-CZ" sz="2000" dirty="0">
                <a:cs typeface="Arial" panose="020B0604020202020204" pitchFamily="34" charset="0"/>
              </a:rPr>
              <a:t>[TiF</a:t>
            </a:r>
            <a:r>
              <a:rPr lang="cs-CZ" sz="2000" baseline="-25000" dirty="0">
                <a:cs typeface="Arial" panose="020B0604020202020204" pitchFamily="34" charset="0"/>
              </a:rPr>
              <a:t>6</a:t>
            </a:r>
            <a:r>
              <a:rPr lang="cs-CZ" sz="2000" dirty="0">
                <a:cs typeface="Arial" panose="020B0604020202020204" pitchFamily="34" charset="0"/>
              </a:rPr>
              <a:t>] + 2H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Pomalu reaguje se zředěnými horkými roztoky </a:t>
            </a:r>
            <a:r>
              <a:rPr lang="cs-CZ" sz="2000" dirty="0" err="1">
                <a:cs typeface="Arial" panose="020B0604020202020204" pitchFamily="34" charset="0"/>
              </a:rPr>
              <a:t>HCl</a:t>
            </a:r>
            <a:r>
              <a:rPr lang="cs-CZ" sz="2000" dirty="0">
                <a:cs typeface="Arial" panose="020B0604020202020204" pitchFamily="34" charset="0"/>
              </a:rPr>
              <a:t> a </a:t>
            </a:r>
            <a:r>
              <a:rPr lang="cs-CZ" sz="2000" dirty="0" err="1">
                <a:cs typeface="Arial" panose="020B0604020202020204" pitchFamily="34" charset="0"/>
              </a:rPr>
              <a:t>HBr</a:t>
            </a:r>
            <a:r>
              <a:rPr lang="cs-CZ" sz="2000" dirty="0">
                <a:cs typeface="Arial" panose="020B0604020202020204" pitchFamily="34" charset="0"/>
              </a:rPr>
              <a:t> za vzniku typicky </a:t>
            </a:r>
            <a:r>
              <a:rPr lang="cs-CZ" sz="2000" dirty="0" err="1">
                <a:cs typeface="Arial" panose="020B0604020202020204" pitchFamily="34" charset="0"/>
              </a:rPr>
              <a:t>světlefialově</a:t>
            </a:r>
            <a:r>
              <a:rPr lang="cs-CZ" sz="2000" dirty="0">
                <a:cs typeface="Arial" panose="020B0604020202020204" pitchFamily="34" charset="0"/>
              </a:rPr>
              <a:t> zbarveného </a:t>
            </a:r>
            <a:r>
              <a:rPr lang="cs-CZ" sz="2000" b="1" dirty="0">
                <a:cs typeface="Arial" panose="020B0604020202020204" pitchFamily="34" charset="0"/>
              </a:rPr>
              <a:t>komplexu </a:t>
            </a:r>
            <a:r>
              <a:rPr lang="cs-CZ" sz="2000" b="1" dirty="0" err="1">
                <a:cs typeface="Arial" panose="020B0604020202020204" pitchFamily="34" charset="0"/>
              </a:rPr>
              <a:t>hexaaquatitanitého</a:t>
            </a:r>
            <a:r>
              <a:rPr lang="cs-CZ" sz="2000" b="1" dirty="0">
                <a:cs typeface="Arial" panose="020B0604020202020204" pitchFamily="34" charset="0"/>
              </a:rPr>
              <a:t> </a:t>
            </a:r>
            <a:r>
              <a:rPr lang="cs-CZ" sz="2000" dirty="0">
                <a:cs typeface="Arial" panose="020B0604020202020204" pitchFamily="34" charset="0"/>
              </a:rPr>
              <a:t>[Ti(H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6</a:t>
            </a:r>
            <a:r>
              <a:rPr lang="cs-CZ" sz="2000" dirty="0">
                <a:cs typeface="Arial" panose="020B0604020202020204" pitchFamily="34" charset="0"/>
              </a:rPr>
              <a:t>]</a:t>
            </a:r>
            <a:r>
              <a:rPr lang="cs-CZ" sz="2000" baseline="30000" dirty="0">
                <a:cs typeface="Arial" panose="020B0604020202020204" pitchFamily="34" charset="0"/>
              </a:rPr>
              <a:t>3+</a:t>
            </a:r>
            <a:r>
              <a:rPr lang="cs-CZ" sz="2000" dirty="0">
                <a:cs typeface="Arial" panose="020B0604020202020204" pitchFamily="34" charset="0"/>
              </a:rPr>
              <a:t>.</a:t>
            </a:r>
          </a:p>
          <a:p>
            <a:pPr algn="just"/>
            <a:r>
              <a:rPr lang="cs-CZ" sz="2000" dirty="0">
                <a:cs typeface="Arial" panose="020B0604020202020204" pitchFamily="34" charset="0"/>
              </a:rPr>
              <a:t>   S kyselinou sírovou titan reaguje za vzniku komplexní kyseliny </a:t>
            </a:r>
            <a:r>
              <a:rPr lang="cs-CZ" sz="2000" dirty="0" err="1">
                <a:cs typeface="Arial" panose="020B0604020202020204" pitchFamily="34" charset="0"/>
              </a:rPr>
              <a:t>trisulfatotitaničité</a:t>
            </a:r>
            <a:r>
              <a:rPr lang="cs-CZ" sz="2000" dirty="0">
                <a:cs typeface="Arial" panose="020B0604020202020204" pitchFamily="34" charset="0"/>
              </a:rPr>
              <a:t>:</a:t>
            </a:r>
          </a:p>
          <a:p>
            <a:pPr algn="ctr"/>
            <a:r>
              <a:rPr lang="cs-CZ" sz="2000" dirty="0">
                <a:cs typeface="Arial" panose="020B0604020202020204" pitchFamily="34" charset="0"/>
              </a:rPr>
              <a:t>Ti + 5H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[Ti(SO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+ 2SO</a:t>
            </a:r>
            <a:r>
              <a:rPr lang="cs-CZ" sz="2000" baseline="-25000" dirty="0">
                <a:cs typeface="Arial" panose="020B0604020202020204" pitchFamily="34" charset="0"/>
              </a:rPr>
              <a:t>2</a:t>
            </a:r>
            <a:r>
              <a:rPr lang="cs-CZ" sz="2000" dirty="0">
                <a:cs typeface="Arial" panose="020B0604020202020204" pitchFamily="34" charset="0"/>
              </a:rPr>
              <a:t> + 4H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S kyslíkem tvoří </a:t>
            </a:r>
            <a:r>
              <a:rPr lang="cs-CZ" sz="2000" b="1" dirty="0">
                <a:cs typeface="Arial" panose="020B0604020202020204" pitchFamily="34" charset="0"/>
              </a:rPr>
              <a:t>oxid </a:t>
            </a:r>
            <a:r>
              <a:rPr lang="cs-CZ" sz="2000" b="1" dirty="0" err="1">
                <a:cs typeface="Arial" panose="020B0604020202020204" pitchFamily="34" charset="0"/>
              </a:rPr>
              <a:t>titanitý</a:t>
            </a:r>
            <a:r>
              <a:rPr lang="cs-CZ" sz="2000" b="1" dirty="0">
                <a:cs typeface="Arial" panose="020B0604020202020204" pitchFamily="34" charset="0"/>
              </a:rPr>
              <a:t> </a:t>
            </a:r>
            <a:r>
              <a:rPr lang="cs-CZ" sz="2000" dirty="0">
                <a:cs typeface="Arial" panose="020B0604020202020204" pitchFamily="34" charset="0"/>
              </a:rPr>
              <a:t>Ti</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a </a:t>
            </a:r>
            <a:r>
              <a:rPr lang="cs-CZ" sz="2000" b="1" dirty="0">
                <a:cs typeface="Arial" panose="020B0604020202020204" pitchFamily="34" charset="0"/>
              </a:rPr>
              <a:t>titaničitý</a:t>
            </a:r>
            <a:r>
              <a:rPr lang="cs-CZ" sz="2000" dirty="0">
                <a:cs typeface="Arial" panose="020B0604020202020204" pitchFamily="34" charset="0"/>
              </a:rPr>
              <a:t> TiO</a:t>
            </a:r>
            <a:r>
              <a:rPr lang="cs-CZ" sz="2000" baseline="-25000" dirty="0">
                <a:cs typeface="Arial" panose="020B0604020202020204" pitchFamily="34" charset="0"/>
              </a:rPr>
              <a:t>2</a:t>
            </a:r>
            <a:r>
              <a:rPr lang="cs-CZ" sz="2000" dirty="0">
                <a:cs typeface="Arial" panose="020B0604020202020204" pitchFamily="34" charset="0"/>
              </a:rPr>
              <a:t>. </a:t>
            </a:r>
            <a:r>
              <a:rPr lang="cs-CZ" sz="2000" b="1" dirty="0">
                <a:cs typeface="Arial" panose="020B0604020202020204" pitchFamily="34" charset="0"/>
              </a:rPr>
              <a:t>Hydroxid </a:t>
            </a:r>
            <a:r>
              <a:rPr lang="cs-CZ" sz="2000" b="1" dirty="0" err="1">
                <a:cs typeface="Arial" panose="020B0604020202020204" pitchFamily="34" charset="0"/>
              </a:rPr>
              <a:t>titanitý</a:t>
            </a:r>
            <a:r>
              <a:rPr lang="cs-CZ" sz="2000" b="1" dirty="0">
                <a:cs typeface="Arial" panose="020B0604020202020204" pitchFamily="34" charset="0"/>
              </a:rPr>
              <a:t> </a:t>
            </a:r>
            <a:r>
              <a:rPr lang="cs-CZ" sz="2000" dirty="0">
                <a:cs typeface="Arial" panose="020B0604020202020204" pitchFamily="34" charset="0"/>
              </a:rPr>
              <a:t>Ti(OH)</a:t>
            </a:r>
            <a:r>
              <a:rPr lang="cs-CZ" sz="2000" baseline="-25000" dirty="0">
                <a:cs typeface="Arial" panose="020B0604020202020204" pitchFamily="34" charset="0"/>
              </a:rPr>
              <a:t>3</a:t>
            </a:r>
            <a:r>
              <a:rPr lang="cs-CZ" sz="2000" dirty="0">
                <a:cs typeface="Arial" panose="020B0604020202020204" pitchFamily="34" charset="0"/>
              </a:rPr>
              <a:t> je slabá zásada a reaguje s kyselinami za vzniku </a:t>
            </a:r>
            <a:r>
              <a:rPr lang="cs-CZ" sz="2000" b="1" dirty="0" err="1">
                <a:cs typeface="Arial" panose="020B0604020202020204" pitchFamily="34" charset="0"/>
              </a:rPr>
              <a:t>titanité</a:t>
            </a:r>
            <a:r>
              <a:rPr lang="cs-CZ" sz="2000" dirty="0">
                <a:cs typeface="Arial" panose="020B0604020202020204" pitchFamily="34" charset="0"/>
              </a:rPr>
              <a:t> soli:</a:t>
            </a:r>
          </a:p>
          <a:p>
            <a:pPr algn="ctr"/>
            <a:r>
              <a:rPr lang="cs-CZ" sz="2000" dirty="0">
                <a:cs typeface="Arial" panose="020B0604020202020204" pitchFamily="34" charset="0"/>
              </a:rPr>
              <a:t>2Ti(OH)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Ti</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+ 6H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Naproti tomu </a:t>
            </a:r>
            <a:r>
              <a:rPr lang="cs-CZ" sz="2000" b="1" dirty="0">
                <a:cs typeface="Arial" panose="020B0604020202020204" pitchFamily="34" charset="0"/>
              </a:rPr>
              <a:t>hydroxid titaničitý </a:t>
            </a:r>
            <a:r>
              <a:rPr lang="cs-CZ" sz="2000" dirty="0">
                <a:cs typeface="Arial" panose="020B0604020202020204" pitchFamily="34" charset="0"/>
              </a:rPr>
              <a:t>Ti(OH)</a:t>
            </a:r>
            <a:r>
              <a:rPr lang="cs-CZ" sz="2000" baseline="-25000" dirty="0">
                <a:cs typeface="Arial" panose="020B0604020202020204" pitchFamily="34" charset="0"/>
              </a:rPr>
              <a:t>4</a:t>
            </a:r>
            <a:r>
              <a:rPr lang="cs-CZ" sz="2000" dirty="0">
                <a:cs typeface="Arial" panose="020B0604020202020204" pitchFamily="34" charset="0"/>
              </a:rPr>
              <a:t> je výrazně amfoterní, s hydroxidy alkalických kovů reaguje za vzniku alkalických </a:t>
            </a:r>
            <a:r>
              <a:rPr lang="cs-CZ" sz="2000" b="1" dirty="0" err="1">
                <a:cs typeface="Arial" panose="020B0604020202020204" pitchFamily="34" charset="0"/>
              </a:rPr>
              <a:t>hexahydroxytitaničitanů</a:t>
            </a:r>
            <a:r>
              <a:rPr lang="cs-CZ" sz="2000" dirty="0">
                <a:cs typeface="Arial" panose="020B0604020202020204" pitchFamily="34" charset="0"/>
              </a:rPr>
              <a:t>:</a:t>
            </a:r>
          </a:p>
          <a:p>
            <a:pPr algn="ctr"/>
            <a:r>
              <a:rPr lang="cs-CZ" sz="2000" dirty="0">
                <a:cs typeface="Arial" panose="020B0604020202020204" pitchFamily="34" charset="0"/>
              </a:rPr>
              <a:t>Ti(OH)</a:t>
            </a:r>
            <a:r>
              <a:rPr lang="cs-CZ" sz="2000" baseline="-25000" dirty="0">
                <a:cs typeface="Arial" panose="020B0604020202020204" pitchFamily="34" charset="0"/>
              </a:rPr>
              <a:t>4</a:t>
            </a:r>
            <a:r>
              <a:rPr lang="cs-CZ" sz="2000" dirty="0">
                <a:cs typeface="Arial" panose="020B0604020202020204" pitchFamily="34" charset="0"/>
              </a:rPr>
              <a:t> + 2NaOH → Na</a:t>
            </a:r>
            <a:r>
              <a:rPr lang="cs-CZ" sz="2000" baseline="-25000" dirty="0">
                <a:cs typeface="Arial" panose="020B0604020202020204" pitchFamily="34" charset="0"/>
              </a:rPr>
              <a:t>2</a:t>
            </a:r>
            <a:r>
              <a:rPr lang="cs-CZ" sz="2000" dirty="0">
                <a:cs typeface="Arial" panose="020B0604020202020204" pitchFamily="34" charset="0"/>
              </a:rPr>
              <a:t>[Ti(OH)</a:t>
            </a:r>
            <a:r>
              <a:rPr lang="cs-CZ" sz="2000" baseline="-25000" dirty="0">
                <a:cs typeface="Arial" panose="020B0604020202020204" pitchFamily="34" charset="0"/>
              </a:rPr>
              <a:t>6</a:t>
            </a:r>
            <a:r>
              <a:rPr lang="cs-CZ" sz="2000" dirty="0">
                <a:cs typeface="Arial" panose="020B0604020202020204" pitchFamily="34" charset="0"/>
              </a:rPr>
              <a:t>].</a:t>
            </a:r>
          </a:p>
        </p:txBody>
      </p:sp>
    </p:spTree>
    <p:extLst>
      <p:ext uri="{BB962C8B-B14F-4D97-AF65-F5344CB8AC3E}">
        <p14:creationId xmlns:p14="http://schemas.microsoft.com/office/powerpoint/2010/main" val="4270209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093976"/>
          </a:xfrm>
          <a:prstGeom prst="rect">
            <a:avLst/>
          </a:prstGeom>
        </p:spPr>
        <p:txBody>
          <a:bodyPr wrap="square">
            <a:spAutoFit/>
          </a:bodyPr>
          <a:lstStyle/>
          <a:p>
            <a:pPr algn="just"/>
            <a:r>
              <a:rPr lang="cs-CZ" sz="2000" dirty="0">
                <a:cs typeface="Arial" panose="020B0604020202020204" pitchFamily="34" charset="0"/>
              </a:rPr>
              <a:t>S kyselinami reaguje za vzniku solí </a:t>
            </a:r>
            <a:r>
              <a:rPr lang="cs-CZ" sz="2000" b="1" dirty="0" err="1">
                <a:cs typeface="Arial" panose="020B0604020202020204" pitchFamily="34" charset="0"/>
              </a:rPr>
              <a:t>titanylu</a:t>
            </a:r>
            <a:r>
              <a:rPr lang="cs-CZ" sz="2000" dirty="0">
                <a:cs typeface="Arial" panose="020B0604020202020204" pitchFamily="34" charset="0"/>
              </a:rPr>
              <a:t>, s nadbytkem kyseliny tvoří komplexní kyselinu </a:t>
            </a:r>
            <a:r>
              <a:rPr lang="cs-CZ" sz="2000" dirty="0" err="1">
                <a:cs typeface="Arial" panose="020B0604020202020204" pitchFamily="34" charset="0"/>
              </a:rPr>
              <a:t>disulfatotitanylu</a:t>
            </a:r>
            <a:r>
              <a:rPr lang="cs-CZ" sz="2000" dirty="0">
                <a:cs typeface="Arial" panose="020B0604020202020204" pitchFamily="34" charset="0"/>
              </a:rPr>
              <a:t> nebo kyselinu </a:t>
            </a:r>
            <a:r>
              <a:rPr lang="cs-CZ" sz="2000" dirty="0" err="1">
                <a:cs typeface="Arial" panose="020B0604020202020204" pitchFamily="34" charset="0"/>
              </a:rPr>
              <a:t>trisulfatotitaničitou</a:t>
            </a:r>
            <a:r>
              <a:rPr lang="cs-CZ" sz="2000" dirty="0">
                <a:cs typeface="Arial" panose="020B0604020202020204" pitchFamily="34" charset="0"/>
              </a:rPr>
              <a:t>:</a:t>
            </a:r>
          </a:p>
          <a:p>
            <a:pPr algn="ctr"/>
            <a:r>
              <a:rPr lang="cs-CZ" sz="2000" dirty="0">
                <a:cs typeface="Arial" panose="020B0604020202020204" pitchFamily="34" charset="0"/>
              </a:rPr>
              <a:t>Ti(OH)</a:t>
            </a:r>
            <a:r>
              <a:rPr lang="cs-CZ" sz="2000" baseline="-25000" dirty="0">
                <a:cs typeface="Arial" panose="020B0604020202020204" pitchFamily="34" charset="0"/>
              </a:rPr>
              <a:t>4</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TiOSO</a:t>
            </a:r>
            <a:r>
              <a:rPr lang="cs-CZ" sz="2000" baseline="-25000" dirty="0">
                <a:cs typeface="Arial" panose="020B0604020202020204" pitchFamily="34" charset="0"/>
              </a:rPr>
              <a:t>4</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Ti(OH)</a:t>
            </a:r>
            <a:r>
              <a:rPr lang="cs-CZ" sz="2000" baseline="-25000" dirty="0">
                <a:cs typeface="Arial" panose="020B0604020202020204" pitchFamily="34" charset="0"/>
              </a:rPr>
              <a:t>4</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a:t>
            </a:r>
            <a:r>
              <a:rPr lang="cs-CZ" sz="2000" dirty="0" err="1">
                <a:cs typeface="Arial" panose="020B0604020202020204" pitchFamily="34" charset="0"/>
              </a:rPr>
              <a:t>TiO</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Ti(OH)</a:t>
            </a:r>
            <a:r>
              <a:rPr lang="cs-CZ" sz="2000" baseline="-25000" dirty="0">
                <a:cs typeface="Arial" panose="020B0604020202020204" pitchFamily="34" charset="0"/>
              </a:rPr>
              <a:t>4</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[Ti(SO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+ 4H</a:t>
            </a:r>
            <a:r>
              <a:rPr lang="cs-CZ" sz="2000" baseline="-25000" dirty="0">
                <a:cs typeface="Arial" panose="020B0604020202020204" pitchFamily="34" charset="0"/>
              </a:rPr>
              <a:t>2</a:t>
            </a:r>
            <a:r>
              <a:rPr lang="cs-CZ" sz="2000" dirty="0">
                <a:cs typeface="Arial" panose="020B0604020202020204" pitchFamily="34" charset="0"/>
              </a:rPr>
              <a:t>O</a:t>
            </a:r>
          </a:p>
          <a:p>
            <a:pPr algn="just"/>
            <a:endParaRPr lang="cs-CZ" sz="800" dirty="0">
              <a:cs typeface="Arial" panose="020B0604020202020204" pitchFamily="34" charset="0"/>
            </a:endParaRPr>
          </a:p>
          <a:p>
            <a:pPr algn="just"/>
            <a:r>
              <a:rPr lang="cs-CZ" sz="2000" dirty="0">
                <a:cs typeface="Arial" panose="020B0604020202020204" pitchFamily="34" charset="0"/>
              </a:rPr>
              <a:t>Patří mezi neušlechtilé kovy a snadno vytěsňuje ušlechtilé kovy z jejich solí. Titan má značný </a:t>
            </a:r>
            <a:r>
              <a:rPr lang="cs-CZ" sz="2000" u="sng" dirty="0">
                <a:cs typeface="Arial" panose="020B0604020202020204" pitchFamily="34" charset="0"/>
              </a:rPr>
              <a:t>sklon k tvorbě komplexních sloučenin</a:t>
            </a:r>
            <a:r>
              <a:rPr lang="cs-CZ" sz="2000" dirty="0">
                <a:cs typeface="Arial" panose="020B0604020202020204" pitchFamily="34" charset="0"/>
              </a:rPr>
              <a:t>, ve kterých vystupuje </a:t>
            </a:r>
            <a:r>
              <a:rPr lang="cs-CZ" sz="2000" u="sng" dirty="0">
                <a:cs typeface="Arial" panose="020B0604020202020204" pitchFamily="34" charset="0"/>
              </a:rPr>
              <a:t>obvykle s koordinačním číslem 6, méně často 4</a:t>
            </a:r>
            <a:r>
              <a:rPr lang="cs-CZ" sz="2000" dirty="0">
                <a:cs typeface="Arial" panose="020B0604020202020204" pitchFamily="34" charset="0"/>
              </a:rPr>
              <a:t>. Ve sloučeninách se titan vyskytuje nejčastěji jako </a:t>
            </a:r>
            <a:r>
              <a:rPr lang="cs-CZ" sz="2000" b="1" dirty="0">
                <a:cs typeface="Arial" panose="020B0604020202020204" pitchFamily="34" charset="0"/>
              </a:rPr>
              <a:t>čtyřmocný</a:t>
            </a:r>
            <a:r>
              <a:rPr lang="cs-CZ" sz="2000" dirty="0">
                <a:cs typeface="Arial" panose="020B0604020202020204" pitchFamily="34" charset="0"/>
              </a:rPr>
              <a:t>, sloučeniny </a:t>
            </a:r>
            <a:r>
              <a:rPr lang="cs-CZ" sz="2000" b="1" dirty="0">
                <a:cs typeface="Arial" panose="020B0604020202020204" pitchFamily="34" charset="0"/>
              </a:rPr>
              <a:t>trojmocného</a:t>
            </a:r>
            <a:r>
              <a:rPr lang="cs-CZ" sz="2000" dirty="0">
                <a:cs typeface="Arial" panose="020B0604020202020204" pitchFamily="34" charset="0"/>
              </a:rPr>
              <a:t> titanu jsou podstatně méně rozšířené, sloučenin </a:t>
            </a:r>
            <a:r>
              <a:rPr lang="cs-CZ" sz="2000" b="1" dirty="0">
                <a:cs typeface="Arial" panose="020B0604020202020204" pitchFamily="34" charset="0"/>
              </a:rPr>
              <a:t>dvoumocného</a:t>
            </a:r>
            <a:r>
              <a:rPr lang="cs-CZ" sz="2000" dirty="0">
                <a:cs typeface="Arial" panose="020B0604020202020204" pitchFamily="34" charset="0"/>
              </a:rPr>
              <a:t> titanu existuje pouze několik, např</a:t>
            </a:r>
            <a:r>
              <a:rPr lang="cs-CZ" sz="2000" u="sng" dirty="0">
                <a:cs typeface="Arial" panose="020B0604020202020204" pitchFamily="34" charset="0"/>
              </a:rPr>
              <a:t>. oxid </a:t>
            </a:r>
            <a:r>
              <a:rPr lang="cs-CZ" sz="2000" u="sng" dirty="0" err="1">
                <a:cs typeface="Arial" panose="020B0604020202020204" pitchFamily="34" charset="0"/>
              </a:rPr>
              <a:t>titanatý</a:t>
            </a:r>
            <a:r>
              <a:rPr lang="cs-CZ" sz="2000" u="sng" dirty="0">
                <a:cs typeface="Arial" panose="020B0604020202020204" pitchFamily="34" charset="0"/>
              </a:rPr>
              <a:t> </a:t>
            </a:r>
            <a:r>
              <a:rPr lang="cs-CZ" sz="2000" dirty="0" err="1">
                <a:cs typeface="Arial" panose="020B0604020202020204" pitchFamily="34" charset="0"/>
              </a:rPr>
              <a:t>TiO</a:t>
            </a:r>
            <a:r>
              <a:rPr lang="cs-CZ" sz="2000" dirty="0">
                <a:cs typeface="Arial" panose="020B0604020202020204" pitchFamily="34" charset="0"/>
              </a:rPr>
              <a:t> a nestabilní halogenidy TiCl</a:t>
            </a:r>
            <a:r>
              <a:rPr lang="cs-CZ" sz="2000" baseline="-25000" dirty="0">
                <a:cs typeface="Arial" panose="020B0604020202020204" pitchFamily="34" charset="0"/>
              </a:rPr>
              <a:t>2</a:t>
            </a:r>
            <a:r>
              <a:rPr lang="cs-CZ" sz="2000" dirty="0">
                <a:cs typeface="Arial" panose="020B0604020202020204" pitchFamily="34" charset="0"/>
              </a:rPr>
              <a:t>, TiBr</a:t>
            </a:r>
            <a:r>
              <a:rPr lang="cs-CZ" sz="2000" baseline="-25000" dirty="0">
                <a:cs typeface="Arial" panose="020B0604020202020204" pitchFamily="34" charset="0"/>
              </a:rPr>
              <a:t>2</a:t>
            </a:r>
            <a:r>
              <a:rPr lang="cs-CZ" sz="2000" dirty="0">
                <a:cs typeface="Arial" panose="020B0604020202020204" pitchFamily="34" charset="0"/>
              </a:rPr>
              <a:t>, TiI</a:t>
            </a:r>
            <a:r>
              <a:rPr lang="cs-CZ" sz="2000" baseline="-25000" dirty="0">
                <a:cs typeface="Arial" panose="020B0604020202020204" pitchFamily="34" charset="0"/>
              </a:rPr>
              <a:t>2</a:t>
            </a:r>
            <a:r>
              <a:rPr lang="cs-CZ" sz="2000" dirty="0">
                <a:cs typeface="Arial" panose="020B0604020202020204" pitchFamily="34" charset="0"/>
              </a:rPr>
              <a:t>.</a:t>
            </a:r>
          </a:p>
          <a:p>
            <a:pPr algn="just"/>
            <a:r>
              <a:rPr lang="cs-CZ" sz="2000" dirty="0">
                <a:cs typeface="Arial" panose="020B0604020202020204" pitchFamily="34" charset="0"/>
              </a:rPr>
              <a:t>Sloučeniny titanu v oxidačních stavech +II a +III bývají </a:t>
            </a:r>
            <a:r>
              <a:rPr lang="cs-CZ" sz="2000" u="sng" dirty="0">
                <a:cs typeface="Arial" panose="020B0604020202020204" pitchFamily="34" charset="0"/>
              </a:rPr>
              <a:t>obvykle zbarvené fialově či zeleně, sloučeniny čtyřmocného titanu jsou většinou bílé či bezbarvé</a:t>
            </a:r>
            <a:r>
              <a:rPr lang="cs-CZ" sz="2000" dirty="0">
                <a:cs typeface="Arial" panose="020B0604020202020204" pitchFamily="34" charset="0"/>
              </a:rPr>
              <a:t>. Komplexní sloučeniny mívají různá zbarvení.</a:t>
            </a:r>
            <a:endParaRPr lang="en-US" sz="2000" dirty="0">
              <a:cs typeface="Arial" panose="020B0604020202020204" pitchFamily="34" charset="0"/>
            </a:endParaRPr>
          </a:p>
          <a:p>
            <a:pPr algn="just"/>
            <a:endParaRPr lang="en-US" sz="1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V přírodě se titan vyskytuje značně rozptýlen, bývá obsažen téměř v každé půdě</a:t>
            </a:r>
            <a:r>
              <a:rPr lang="en-US" sz="2000" dirty="0">
                <a:cs typeface="Arial" panose="020B0604020202020204" pitchFamily="34" charset="0"/>
              </a:rPr>
              <a:t>. </a:t>
            </a:r>
            <a:r>
              <a:rPr lang="cs-CZ" sz="2000" dirty="0">
                <a:cs typeface="Arial" panose="020B0604020202020204" pitchFamily="34" charset="0"/>
              </a:rPr>
              <a:t>Nejdůležitější rudy titanu jsou </a:t>
            </a:r>
            <a:r>
              <a:rPr lang="cs-CZ" sz="2000" b="1" dirty="0">
                <a:cs typeface="Arial" panose="020B0604020202020204" pitchFamily="34" charset="0"/>
              </a:rPr>
              <a:t>ilmenit</a:t>
            </a:r>
            <a:r>
              <a:rPr lang="cs-CZ" sz="2000" dirty="0">
                <a:cs typeface="Arial" panose="020B0604020202020204" pitchFamily="34" charset="0"/>
              </a:rPr>
              <a:t> FeTiO</a:t>
            </a:r>
            <a:r>
              <a:rPr lang="cs-CZ" sz="2000" baseline="-25000" dirty="0">
                <a:cs typeface="Arial" panose="020B0604020202020204" pitchFamily="34" charset="0"/>
              </a:rPr>
              <a:t>3</a:t>
            </a:r>
            <a:r>
              <a:rPr lang="cs-CZ" sz="2000" dirty="0">
                <a:cs typeface="Arial" panose="020B0604020202020204" pitchFamily="34" charset="0"/>
              </a:rPr>
              <a:t> (pokrývá 92% spotřeby), </a:t>
            </a:r>
            <a:r>
              <a:rPr lang="cs-CZ" sz="2000" b="1" dirty="0">
                <a:cs typeface="Arial" panose="020B0604020202020204" pitchFamily="34" charset="0"/>
              </a:rPr>
              <a:t>rutil</a:t>
            </a:r>
            <a:r>
              <a:rPr lang="cs-CZ" sz="2000" dirty="0">
                <a:cs typeface="Arial" panose="020B0604020202020204" pitchFamily="34" charset="0"/>
              </a:rPr>
              <a:t> (</a:t>
            </a:r>
            <a:r>
              <a:rPr lang="cs-CZ" sz="2000" i="1" dirty="0">
                <a:cs typeface="Arial" panose="020B0604020202020204" pitchFamily="34" charset="0"/>
              </a:rPr>
              <a:t>anatas, brookit</a:t>
            </a:r>
            <a:r>
              <a:rPr lang="cs-CZ" sz="2000" dirty="0">
                <a:cs typeface="Arial" panose="020B0604020202020204" pitchFamily="34" charset="0"/>
              </a:rPr>
              <a:t>) TiO</a:t>
            </a:r>
            <a:r>
              <a:rPr lang="cs-CZ" sz="2000" baseline="-25000" dirty="0">
                <a:cs typeface="Arial" panose="020B0604020202020204" pitchFamily="34" charset="0"/>
              </a:rPr>
              <a:t>2</a:t>
            </a:r>
            <a:r>
              <a:rPr lang="cs-CZ" sz="2000" dirty="0">
                <a:cs typeface="Arial" panose="020B0604020202020204" pitchFamily="34" charset="0"/>
              </a:rPr>
              <a:t>, </a:t>
            </a:r>
            <a:r>
              <a:rPr lang="cs-CZ" sz="2000" b="1" dirty="0" err="1">
                <a:cs typeface="Arial" panose="020B0604020202020204" pitchFamily="34" charset="0"/>
              </a:rPr>
              <a:t>perovskit</a:t>
            </a:r>
            <a:r>
              <a:rPr lang="cs-CZ" sz="2000" dirty="0">
                <a:cs typeface="Arial" panose="020B0604020202020204" pitchFamily="34" charset="0"/>
              </a:rPr>
              <a:t> CaTiO</a:t>
            </a:r>
            <a:r>
              <a:rPr lang="cs-CZ" sz="2000" baseline="-25000" dirty="0">
                <a:cs typeface="Arial" panose="020B0604020202020204" pitchFamily="34" charset="0"/>
              </a:rPr>
              <a:t>3</a:t>
            </a:r>
            <a:r>
              <a:rPr lang="cs-CZ" sz="2000" dirty="0">
                <a:cs typeface="Arial" panose="020B0604020202020204" pitchFamily="34" charset="0"/>
              </a:rPr>
              <a:t> a </a:t>
            </a:r>
            <a:r>
              <a:rPr lang="cs-CZ" sz="2000" b="1" dirty="0">
                <a:cs typeface="Arial" panose="020B0604020202020204" pitchFamily="34" charset="0"/>
              </a:rPr>
              <a:t>titanit</a:t>
            </a:r>
            <a:r>
              <a:rPr lang="cs-CZ" sz="2000" dirty="0">
                <a:cs typeface="Arial" panose="020B0604020202020204" pitchFamily="34" charset="0"/>
              </a:rPr>
              <a:t> CaTiSiO</a:t>
            </a:r>
            <a:r>
              <a:rPr lang="cs-CZ" sz="2000" baseline="-25000" dirty="0">
                <a:cs typeface="Arial" panose="020B0604020202020204" pitchFamily="34" charset="0"/>
              </a:rPr>
              <a:t>5</a:t>
            </a:r>
            <a:r>
              <a:rPr lang="cs-CZ" sz="2000" dirty="0">
                <a:cs typeface="Arial" panose="020B0604020202020204" pitchFamily="34" charset="0"/>
              </a:rPr>
              <a:t>.</a:t>
            </a:r>
            <a:endParaRPr lang="en-US" sz="2000" dirty="0">
              <a:cs typeface="Arial" panose="020B0604020202020204" pitchFamily="34" charset="0"/>
            </a:endParaRPr>
          </a:p>
        </p:txBody>
      </p:sp>
    </p:spTree>
    <p:extLst>
      <p:ext uri="{BB962C8B-B14F-4D97-AF65-F5344CB8AC3E}">
        <p14:creationId xmlns:p14="http://schemas.microsoft.com/office/powerpoint/2010/main" val="1997928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686800" cy="5940088"/>
          </a:xfrm>
          <a:prstGeom prst="rect">
            <a:avLst/>
          </a:prstGeom>
        </p:spPr>
        <p:txBody>
          <a:bodyPr wrap="square">
            <a:spAutoFit/>
          </a:bodyPr>
          <a:lstStyle/>
          <a:p>
            <a:pPr algn="just"/>
            <a:r>
              <a:rPr lang="cs-CZ" sz="2000" dirty="0">
                <a:cs typeface="Arial" panose="020B0604020202020204" pitchFamily="34" charset="0"/>
              </a:rPr>
              <a:t>Průmyslová výroba titanu se provádí poměrně složitým, značně energeticky náročným procesem z chloridu TiCl</a:t>
            </a:r>
            <a:r>
              <a:rPr lang="cs-CZ" sz="2000" baseline="-25000" dirty="0">
                <a:cs typeface="Arial" panose="020B0604020202020204" pitchFamily="34" charset="0"/>
              </a:rPr>
              <a:t>4</a:t>
            </a:r>
            <a:r>
              <a:rPr lang="cs-CZ" sz="2000" dirty="0">
                <a:cs typeface="Arial" panose="020B0604020202020204" pitchFamily="34" charset="0"/>
              </a:rPr>
              <a:t> </a:t>
            </a:r>
            <a:r>
              <a:rPr lang="cs-CZ" sz="2000" b="1" dirty="0">
                <a:cs typeface="Arial" panose="020B0604020202020204" pitchFamily="34" charset="0"/>
              </a:rPr>
              <a:t>redukcí roztaveným hořčíkem nebo sodíkem</a:t>
            </a:r>
            <a:r>
              <a:rPr lang="cs-CZ" sz="2000" dirty="0">
                <a:cs typeface="Arial" panose="020B0604020202020204" pitchFamily="34" charset="0"/>
              </a:rPr>
              <a:t> (Krollův proces výroby titanu) nebo </a:t>
            </a:r>
            <a:r>
              <a:rPr lang="cs-CZ" sz="2000" b="1" dirty="0" err="1">
                <a:cs typeface="Arial" panose="020B0604020202020204" pitchFamily="34" charset="0"/>
              </a:rPr>
              <a:t>aluminotermicky</a:t>
            </a:r>
            <a:r>
              <a:rPr lang="cs-CZ" sz="2000" dirty="0">
                <a:cs typeface="Arial" panose="020B0604020202020204" pitchFamily="34" charset="0"/>
              </a:rPr>
              <a:t>. Chlorid titaničitý potřebný pro Krollův proces se připravuje chlorací rutilu nebo ilmenitu.</a:t>
            </a:r>
          </a:p>
          <a:p>
            <a:pPr algn="just"/>
            <a:r>
              <a:rPr lang="cs-CZ" sz="2000" dirty="0">
                <a:cs typeface="Arial" panose="020B0604020202020204" pitchFamily="34" charset="0"/>
              </a:rPr>
              <a:t>   Pokud je surovinou </a:t>
            </a:r>
            <a:r>
              <a:rPr lang="cs-CZ" sz="2000" i="1" u="sng" dirty="0">
                <a:cs typeface="Arial" panose="020B0604020202020204" pitchFamily="34" charset="0"/>
              </a:rPr>
              <a:t>rutil</a:t>
            </a:r>
            <a:r>
              <a:rPr lang="cs-CZ" sz="2000" u="sng" dirty="0">
                <a:cs typeface="Arial" panose="020B0604020202020204" pitchFamily="34" charset="0"/>
              </a:rPr>
              <a:t> TiO</a:t>
            </a:r>
            <a:r>
              <a:rPr lang="cs-CZ" sz="2000" u="sng" baseline="-25000" dirty="0">
                <a:cs typeface="Arial" panose="020B0604020202020204" pitchFamily="34" charset="0"/>
              </a:rPr>
              <a:t>2</a:t>
            </a:r>
            <a:r>
              <a:rPr lang="cs-CZ" sz="2000" dirty="0">
                <a:cs typeface="Arial" panose="020B0604020202020204" pitchFamily="34" charset="0"/>
              </a:rPr>
              <a:t>, je postup jednoduchý, ruda se smísí s uhlím v poměru 3:1, briketuje se a poté kalcinuje v redukční atmosféře při teplotě 700°C. Vlastní chlorace se provádí v elektricky vytápěné šachtové peci při teplotě 800-1200°C, průběh chlorace znázorňují rovnice:</a:t>
            </a:r>
          </a:p>
          <a:p>
            <a:pPr algn="ctr"/>
            <a:r>
              <a:rPr lang="cs-CZ" sz="2000" dirty="0">
                <a:cs typeface="Arial" panose="020B0604020202020204" pitchFamily="34" charset="0"/>
              </a:rPr>
              <a:t>TiO</a:t>
            </a:r>
            <a:r>
              <a:rPr lang="cs-CZ" sz="2000" baseline="-25000" dirty="0">
                <a:cs typeface="Arial" panose="020B0604020202020204" pitchFamily="34" charset="0"/>
              </a:rPr>
              <a:t>2</a:t>
            </a:r>
            <a:r>
              <a:rPr lang="cs-CZ" sz="2000" dirty="0">
                <a:cs typeface="Arial" panose="020B0604020202020204" pitchFamily="34" charset="0"/>
              </a:rPr>
              <a:t> + 2Cl</a:t>
            </a:r>
            <a:r>
              <a:rPr lang="cs-CZ" sz="2000" baseline="-25000" dirty="0">
                <a:cs typeface="Arial" panose="020B0604020202020204" pitchFamily="34" charset="0"/>
              </a:rPr>
              <a:t>2</a:t>
            </a:r>
            <a:r>
              <a:rPr lang="cs-CZ" sz="2000" dirty="0">
                <a:cs typeface="Arial" panose="020B0604020202020204" pitchFamily="34" charset="0"/>
              </a:rPr>
              <a:t> + 2C → TiCl</a:t>
            </a:r>
            <a:r>
              <a:rPr lang="cs-CZ" sz="2000" baseline="-25000" dirty="0">
                <a:cs typeface="Arial" panose="020B0604020202020204" pitchFamily="34" charset="0"/>
              </a:rPr>
              <a:t>4</a:t>
            </a:r>
            <a:r>
              <a:rPr lang="cs-CZ" sz="2000" dirty="0">
                <a:cs typeface="Arial" panose="020B0604020202020204" pitchFamily="34" charset="0"/>
              </a:rPr>
              <a:t> + 2CO</a:t>
            </a:r>
            <a:br>
              <a:rPr lang="cs-CZ" sz="2000" dirty="0">
                <a:cs typeface="Arial" panose="020B0604020202020204" pitchFamily="34" charset="0"/>
              </a:rPr>
            </a:br>
            <a:r>
              <a:rPr lang="cs-CZ" sz="2000" dirty="0">
                <a:cs typeface="Arial" panose="020B0604020202020204" pitchFamily="34" charset="0"/>
              </a:rPr>
              <a:t>TiO</a:t>
            </a:r>
            <a:r>
              <a:rPr lang="cs-CZ" sz="2000" baseline="-25000" dirty="0">
                <a:cs typeface="Arial" panose="020B0604020202020204" pitchFamily="34" charset="0"/>
              </a:rPr>
              <a:t>2</a:t>
            </a:r>
            <a:r>
              <a:rPr lang="cs-CZ" sz="2000" dirty="0">
                <a:cs typeface="Arial" panose="020B0604020202020204" pitchFamily="34" charset="0"/>
              </a:rPr>
              <a:t> + 4Cl</a:t>
            </a:r>
            <a:r>
              <a:rPr lang="cs-CZ" sz="2000" baseline="-25000" dirty="0">
                <a:cs typeface="Arial" panose="020B0604020202020204" pitchFamily="34" charset="0"/>
              </a:rPr>
              <a:t>2</a:t>
            </a:r>
            <a:r>
              <a:rPr lang="cs-CZ" sz="2000" dirty="0">
                <a:cs typeface="Arial" panose="020B0604020202020204" pitchFamily="34" charset="0"/>
              </a:rPr>
              <a:t> + 2C → TiCl</a:t>
            </a:r>
            <a:r>
              <a:rPr lang="cs-CZ" sz="2000" baseline="-25000" dirty="0">
                <a:cs typeface="Arial" panose="020B0604020202020204" pitchFamily="34" charset="0"/>
              </a:rPr>
              <a:t>4</a:t>
            </a:r>
            <a:r>
              <a:rPr lang="cs-CZ" sz="2000" dirty="0">
                <a:cs typeface="Arial" panose="020B0604020202020204" pitchFamily="34" charset="0"/>
              </a:rPr>
              <a:t> + 2COCl</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Chlorid titaničitý vzniká v párách a poté kondenzuje jako nažloutlá kapalina. Před vlastním Krollovým procesem se chemicky čistí a destiluje.</a:t>
            </a:r>
          </a:p>
          <a:p>
            <a:pPr algn="just"/>
            <a:r>
              <a:rPr lang="cs-CZ" sz="2000" dirty="0">
                <a:cs typeface="Arial" panose="020B0604020202020204" pitchFamily="34" charset="0"/>
              </a:rPr>
              <a:t>  Jestliže se použije </a:t>
            </a:r>
            <a:r>
              <a:rPr lang="cs-CZ" sz="2000" i="1" u="sng" dirty="0">
                <a:cs typeface="Arial" panose="020B0604020202020204" pitchFamily="34" charset="0"/>
              </a:rPr>
              <a:t>ilmenit</a:t>
            </a:r>
            <a:r>
              <a:rPr lang="cs-CZ" sz="2000" u="sng" dirty="0">
                <a:cs typeface="Arial" panose="020B0604020202020204" pitchFamily="34" charset="0"/>
              </a:rPr>
              <a:t> FeTiO</a:t>
            </a:r>
            <a:r>
              <a:rPr lang="cs-CZ" sz="2000" u="sng" baseline="-25000" dirty="0">
                <a:cs typeface="Arial" panose="020B0604020202020204" pitchFamily="34" charset="0"/>
              </a:rPr>
              <a:t>3</a:t>
            </a:r>
            <a:r>
              <a:rPr lang="cs-CZ" sz="2000" dirty="0">
                <a:cs typeface="Arial" panose="020B0604020202020204" pitchFamily="34" charset="0"/>
              </a:rPr>
              <a:t>, musí se nejprve provést jeho selektivní redukce v obloukové peci na surové železo, titan tvoří snadno </a:t>
            </a:r>
            <a:r>
              <a:rPr lang="cs-CZ" sz="2000" dirty="0" err="1">
                <a:cs typeface="Arial" panose="020B0604020202020204" pitchFamily="34" charset="0"/>
              </a:rPr>
              <a:t>chlorovatelný</a:t>
            </a:r>
            <a:r>
              <a:rPr lang="cs-CZ" sz="2000" dirty="0">
                <a:cs typeface="Arial" panose="020B0604020202020204" pitchFamily="34" charset="0"/>
              </a:rPr>
              <a:t> karbid, který přejde do strusky. Pokud se redukce ilmenitu provádí za přídavku vzduchu nebo amoniaku, přechází titan do snadno </a:t>
            </a:r>
            <a:r>
              <a:rPr lang="cs-CZ" sz="2000" dirty="0" err="1">
                <a:cs typeface="Arial" panose="020B0604020202020204" pitchFamily="34" charset="0"/>
              </a:rPr>
              <a:t>chlorovatelného</a:t>
            </a:r>
            <a:r>
              <a:rPr lang="cs-CZ" sz="2000" dirty="0">
                <a:cs typeface="Arial" panose="020B0604020202020204" pitchFamily="34" charset="0"/>
              </a:rPr>
              <a:t> nitridu. Průběh redukce ilmenitu zachycují rovnice:</a:t>
            </a:r>
          </a:p>
          <a:p>
            <a:pPr algn="ctr"/>
            <a:r>
              <a:rPr lang="cs-CZ" sz="2000" dirty="0">
                <a:cs typeface="Arial" panose="020B0604020202020204" pitchFamily="34" charset="0"/>
              </a:rPr>
              <a:t>FeTiO</a:t>
            </a:r>
            <a:r>
              <a:rPr lang="cs-CZ" sz="2000" baseline="-25000" dirty="0">
                <a:cs typeface="Arial" panose="020B0604020202020204" pitchFamily="34" charset="0"/>
              </a:rPr>
              <a:t>3</a:t>
            </a:r>
            <a:r>
              <a:rPr lang="cs-CZ" sz="2000" dirty="0">
                <a:cs typeface="Arial" panose="020B0604020202020204" pitchFamily="34" charset="0"/>
              </a:rPr>
              <a:t> + 4C → </a:t>
            </a:r>
            <a:r>
              <a:rPr lang="cs-CZ" sz="2000" dirty="0" err="1">
                <a:cs typeface="Arial" panose="020B0604020202020204" pitchFamily="34" charset="0"/>
              </a:rPr>
              <a:t>TiC</a:t>
            </a:r>
            <a:r>
              <a:rPr lang="cs-CZ" sz="2000" dirty="0">
                <a:cs typeface="Arial" panose="020B0604020202020204" pitchFamily="34" charset="0"/>
              </a:rPr>
              <a:t> + </a:t>
            </a:r>
            <a:r>
              <a:rPr lang="cs-CZ" sz="2000" dirty="0" err="1">
                <a:cs typeface="Arial" panose="020B0604020202020204" pitchFamily="34" charset="0"/>
              </a:rPr>
              <a:t>Fe</a:t>
            </a:r>
            <a:r>
              <a:rPr lang="cs-CZ" sz="2000" dirty="0">
                <a:cs typeface="Arial" panose="020B0604020202020204" pitchFamily="34" charset="0"/>
              </a:rPr>
              <a:t> + 3CO</a:t>
            </a:r>
            <a:br>
              <a:rPr lang="cs-CZ" sz="2000" dirty="0">
                <a:cs typeface="Arial" panose="020B0604020202020204" pitchFamily="34" charset="0"/>
              </a:rPr>
            </a:br>
            <a:r>
              <a:rPr lang="cs-CZ" sz="2000" dirty="0">
                <a:cs typeface="Arial" panose="020B0604020202020204" pitchFamily="34" charset="0"/>
              </a:rPr>
              <a:t>2FeTiO</a:t>
            </a:r>
            <a:r>
              <a:rPr lang="cs-CZ" sz="2000" baseline="-25000" dirty="0">
                <a:cs typeface="Arial" panose="020B0604020202020204" pitchFamily="34" charset="0"/>
              </a:rPr>
              <a:t>3</a:t>
            </a:r>
            <a:r>
              <a:rPr lang="cs-CZ" sz="2000" dirty="0">
                <a:cs typeface="Arial" panose="020B0604020202020204" pitchFamily="34" charset="0"/>
              </a:rPr>
              <a:t> + 6C + N</a:t>
            </a:r>
            <a:r>
              <a:rPr lang="cs-CZ" sz="2000" baseline="-25000" dirty="0">
                <a:cs typeface="Arial" panose="020B0604020202020204" pitchFamily="34" charset="0"/>
              </a:rPr>
              <a:t>2</a:t>
            </a:r>
            <a:r>
              <a:rPr lang="cs-CZ" sz="2000" dirty="0">
                <a:cs typeface="Arial" panose="020B0604020202020204" pitchFamily="34" charset="0"/>
              </a:rPr>
              <a:t> → 2TiN + 2Fe + 6CO</a:t>
            </a:r>
          </a:p>
        </p:txBody>
      </p:sp>
    </p:spTree>
    <p:extLst>
      <p:ext uri="{BB962C8B-B14F-4D97-AF65-F5344CB8AC3E}">
        <p14:creationId xmlns:p14="http://schemas.microsoft.com/office/powerpoint/2010/main" val="1870354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49959"/>
            <a:ext cx="8763000" cy="5786199"/>
          </a:xfrm>
          <a:prstGeom prst="rect">
            <a:avLst/>
          </a:prstGeom>
        </p:spPr>
        <p:txBody>
          <a:bodyPr wrap="square">
            <a:spAutoFit/>
          </a:bodyPr>
          <a:lstStyle/>
          <a:p>
            <a:pPr algn="just"/>
            <a:r>
              <a:rPr lang="cs-CZ" sz="2000" dirty="0">
                <a:cs typeface="Arial" panose="020B0604020202020204" pitchFamily="34" charset="0"/>
              </a:rPr>
              <a:t>Chlorace karbidu a nitridu vzniklých redukcí ilmenitu potom probíhá podle rovnic:</a:t>
            </a:r>
          </a:p>
          <a:p>
            <a:pPr algn="ctr"/>
            <a:r>
              <a:rPr lang="cs-CZ" sz="2000" dirty="0" err="1">
                <a:cs typeface="Arial" panose="020B0604020202020204" pitchFamily="34" charset="0"/>
              </a:rPr>
              <a:t>TiC</a:t>
            </a:r>
            <a:r>
              <a:rPr lang="cs-CZ" sz="2000" dirty="0">
                <a:cs typeface="Arial" panose="020B0604020202020204" pitchFamily="34" charset="0"/>
              </a:rPr>
              <a:t> + 2Cl</a:t>
            </a:r>
            <a:r>
              <a:rPr lang="cs-CZ" sz="2000" baseline="-25000" dirty="0">
                <a:cs typeface="Arial" panose="020B0604020202020204" pitchFamily="34" charset="0"/>
              </a:rPr>
              <a:t>2</a:t>
            </a:r>
            <a:r>
              <a:rPr lang="cs-CZ" sz="2000" dirty="0">
                <a:cs typeface="Arial" panose="020B0604020202020204" pitchFamily="34" charset="0"/>
              </a:rPr>
              <a:t> + ½ O</a:t>
            </a:r>
            <a:r>
              <a:rPr lang="cs-CZ" sz="2000" baseline="-25000" dirty="0">
                <a:cs typeface="Arial" panose="020B0604020202020204" pitchFamily="34" charset="0"/>
              </a:rPr>
              <a:t>2</a:t>
            </a:r>
            <a:r>
              <a:rPr lang="cs-CZ" sz="2000" dirty="0">
                <a:cs typeface="Arial" panose="020B0604020202020204" pitchFamily="34" charset="0"/>
              </a:rPr>
              <a:t> → TiCl</a:t>
            </a:r>
            <a:r>
              <a:rPr lang="cs-CZ" sz="2000" baseline="-25000" dirty="0">
                <a:cs typeface="Arial" panose="020B0604020202020204" pitchFamily="34" charset="0"/>
              </a:rPr>
              <a:t>4</a:t>
            </a:r>
            <a:r>
              <a:rPr lang="cs-CZ" sz="2000" dirty="0">
                <a:cs typeface="Arial" panose="020B0604020202020204" pitchFamily="34" charset="0"/>
              </a:rPr>
              <a:t> + CO</a:t>
            </a:r>
            <a:br>
              <a:rPr lang="cs-CZ" sz="2000" dirty="0">
                <a:cs typeface="Arial" panose="020B0604020202020204" pitchFamily="34" charset="0"/>
              </a:rPr>
            </a:br>
            <a:r>
              <a:rPr lang="cs-CZ" sz="2000" dirty="0" err="1">
                <a:cs typeface="Arial" panose="020B0604020202020204" pitchFamily="34" charset="0"/>
              </a:rPr>
              <a:t>TiN</a:t>
            </a:r>
            <a:r>
              <a:rPr lang="cs-CZ" sz="2000" dirty="0">
                <a:cs typeface="Arial" panose="020B0604020202020204" pitchFamily="34" charset="0"/>
              </a:rPr>
              <a:t> + 2Cl</a:t>
            </a:r>
            <a:r>
              <a:rPr lang="cs-CZ" sz="2000" baseline="-25000" dirty="0">
                <a:cs typeface="Arial" panose="020B0604020202020204" pitchFamily="34" charset="0"/>
              </a:rPr>
              <a:t>2</a:t>
            </a:r>
            <a:r>
              <a:rPr lang="cs-CZ" sz="2000" dirty="0">
                <a:cs typeface="Arial" panose="020B0604020202020204" pitchFamily="34" charset="0"/>
              </a:rPr>
              <a:t> + ½ O</a:t>
            </a:r>
            <a:r>
              <a:rPr lang="cs-CZ" sz="2000" baseline="-25000" dirty="0">
                <a:cs typeface="Arial" panose="020B0604020202020204" pitchFamily="34" charset="0"/>
              </a:rPr>
              <a:t>2</a:t>
            </a:r>
            <a:r>
              <a:rPr lang="cs-CZ" sz="2000" dirty="0">
                <a:cs typeface="Arial" panose="020B0604020202020204" pitchFamily="34" charset="0"/>
              </a:rPr>
              <a:t> → TiCl</a:t>
            </a:r>
            <a:r>
              <a:rPr lang="cs-CZ" sz="2000" baseline="-25000" dirty="0">
                <a:cs typeface="Arial" panose="020B0604020202020204" pitchFamily="34" charset="0"/>
              </a:rPr>
              <a:t>4</a:t>
            </a:r>
            <a:r>
              <a:rPr lang="cs-CZ" sz="2000" dirty="0">
                <a:cs typeface="Arial" panose="020B0604020202020204" pitchFamily="34" charset="0"/>
              </a:rPr>
              <a:t> + NO</a:t>
            </a:r>
          </a:p>
          <a:p>
            <a:pPr algn="just"/>
            <a:r>
              <a:rPr lang="cs-CZ" sz="2000" b="1" dirty="0">
                <a:cs typeface="Arial" panose="020B0604020202020204" pitchFamily="34" charset="0"/>
              </a:rPr>
              <a:t>Krollův proces</a:t>
            </a:r>
            <a:r>
              <a:rPr lang="cs-CZ" sz="2000" dirty="0">
                <a:cs typeface="Arial" panose="020B0604020202020204" pitchFamily="34" charset="0"/>
              </a:rPr>
              <a:t> probíhá při teplotách 850 - 900 °C v železných nádobách v ochranné atmosféře helia nebo argonu. Průběh redukce chloridu titaničitého hořčíkem vyjadřuje rovnice:</a:t>
            </a:r>
          </a:p>
          <a:p>
            <a:pPr algn="ctr"/>
            <a:r>
              <a:rPr lang="cs-CZ" sz="2000" dirty="0">
                <a:cs typeface="Arial" panose="020B0604020202020204" pitchFamily="34" charset="0"/>
              </a:rPr>
              <a:t>TiCl</a:t>
            </a:r>
            <a:r>
              <a:rPr lang="cs-CZ" sz="2000" baseline="-25000" dirty="0">
                <a:cs typeface="Arial" panose="020B0604020202020204" pitchFamily="34" charset="0"/>
              </a:rPr>
              <a:t>4</a:t>
            </a:r>
            <a:r>
              <a:rPr lang="cs-CZ" sz="2000" dirty="0">
                <a:cs typeface="Arial" panose="020B0604020202020204" pitchFamily="34" charset="0"/>
              </a:rPr>
              <a:t> + 2Mg → Ti + 2MgCl</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Produktem je houbovitý titan, který se usazuje na stěnách kelímku. </a:t>
            </a:r>
            <a:r>
              <a:rPr lang="cs-CZ" sz="2000" dirty="0" err="1">
                <a:cs typeface="Arial" panose="020B0604020202020204" pitchFamily="34" charset="0"/>
              </a:rPr>
              <a:t>Nezreagovaný</a:t>
            </a:r>
            <a:r>
              <a:rPr lang="cs-CZ" sz="2000" dirty="0">
                <a:cs typeface="Arial" panose="020B0604020202020204" pitchFamily="34" charset="0"/>
              </a:rPr>
              <a:t> hořčík a vzniklý chlorid hořečnatý se odstraní promýváním kyselinou chlorovodíkovou nebo vakuovou destilací. Titanová houba se slisuje do tvaru elektrody, která se přetavuje v elektrické obloukové peci na kompaktní kov.</a:t>
            </a:r>
          </a:p>
          <a:p>
            <a:pPr algn="just"/>
            <a:endParaRPr lang="cs-CZ" sz="1000" dirty="0">
              <a:cs typeface="Arial" panose="020B0604020202020204" pitchFamily="34" charset="0"/>
            </a:endParaRPr>
          </a:p>
          <a:p>
            <a:pPr algn="just"/>
            <a:r>
              <a:rPr lang="cs-CZ" sz="2000" dirty="0">
                <a:cs typeface="Arial" panose="020B0604020202020204" pitchFamily="34" charset="0"/>
              </a:rPr>
              <a:t>Modifikací původního Krollova postupu je </a:t>
            </a:r>
            <a:r>
              <a:rPr lang="cs-CZ" sz="2000" b="1" dirty="0" err="1">
                <a:cs typeface="Arial" panose="020B0604020202020204" pitchFamily="34" charset="0"/>
              </a:rPr>
              <a:t>Maddexův-Eastwoodův</a:t>
            </a:r>
            <a:r>
              <a:rPr lang="cs-CZ" sz="2000" b="1" dirty="0">
                <a:cs typeface="Arial" panose="020B0604020202020204" pitchFamily="34" charset="0"/>
              </a:rPr>
              <a:t> postup</a:t>
            </a:r>
            <a:r>
              <a:rPr lang="cs-CZ" sz="2000" dirty="0">
                <a:cs typeface="Arial" panose="020B0604020202020204" pitchFamily="34" charset="0"/>
              </a:rPr>
              <a:t>, který spočívá v redukci plynného chloridu titaničitého kapalným hořčíkem za zvýšeného tlaku. Produktem je suspenze kovového titanu v tavenině chloridu hořečnatého. Suspenze z redukční pece kontinuálně odtéká do elektrické pece, kde dojde k odpaření </a:t>
            </a:r>
            <a:r>
              <a:rPr lang="cs-CZ" sz="2000" dirty="0" err="1">
                <a:cs typeface="Arial" panose="020B0604020202020204" pitchFamily="34" charset="0"/>
              </a:rPr>
              <a:t>nezreagovaného</a:t>
            </a:r>
            <a:r>
              <a:rPr lang="cs-CZ" sz="2000" dirty="0">
                <a:cs typeface="Arial" panose="020B0604020202020204" pitchFamily="34" charset="0"/>
              </a:rPr>
              <a:t> hořčíku a chloridu hořečnatého.</a:t>
            </a:r>
          </a:p>
          <a:p>
            <a:pPr algn="just"/>
            <a:r>
              <a:rPr lang="cs-CZ" sz="2000" dirty="0">
                <a:cs typeface="Arial" panose="020B0604020202020204" pitchFamily="34" charset="0"/>
              </a:rPr>
              <a:t>Pro některé účely se používá slitina titanu se železem - </a:t>
            </a:r>
            <a:r>
              <a:rPr lang="cs-CZ" sz="2000" dirty="0" err="1">
                <a:cs typeface="Arial" panose="020B0604020202020204" pitchFamily="34" charset="0"/>
              </a:rPr>
              <a:t>ferotitan</a:t>
            </a:r>
            <a:r>
              <a:rPr lang="cs-CZ" sz="2000" dirty="0">
                <a:cs typeface="Arial" panose="020B0604020202020204" pitchFamily="34" charset="0"/>
              </a:rPr>
              <a:t>. </a:t>
            </a:r>
            <a:r>
              <a:rPr lang="cs-CZ" sz="2000" dirty="0" err="1">
                <a:cs typeface="Arial" panose="020B0604020202020204" pitchFamily="34" charset="0"/>
              </a:rPr>
              <a:t>Ferotitan</a:t>
            </a:r>
            <a:r>
              <a:rPr lang="cs-CZ" sz="2000" dirty="0">
                <a:cs typeface="Arial" panose="020B0604020202020204" pitchFamily="34" charset="0"/>
              </a:rPr>
              <a:t> se vyrábí redukcí rutilu a železné rudy uhlím.</a:t>
            </a:r>
            <a:endParaRPr lang="en-US" sz="2000" dirty="0">
              <a:cs typeface="Arial" panose="020B0604020202020204" pitchFamily="34" charset="0"/>
            </a:endParaRPr>
          </a:p>
        </p:txBody>
      </p:sp>
    </p:spTree>
    <p:extLst>
      <p:ext uri="{BB962C8B-B14F-4D97-AF65-F5344CB8AC3E}">
        <p14:creationId xmlns:p14="http://schemas.microsoft.com/office/powerpoint/2010/main" val="1447136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45915" y="152400"/>
            <a:ext cx="8839200" cy="6247864"/>
          </a:xfrm>
          <a:prstGeom prst="rect">
            <a:avLst/>
          </a:prstGeom>
        </p:spPr>
        <p:txBody>
          <a:bodyPr wrap="square">
            <a:spAutoFit/>
          </a:bodyPr>
          <a:lstStyle/>
          <a:p>
            <a:pPr algn="just"/>
            <a:r>
              <a:rPr lang="cs-CZ" sz="2000" dirty="0">
                <a:cs typeface="Arial" panose="020B0604020202020204" pitchFamily="34" charset="0"/>
              </a:rPr>
              <a:t>Ve stádiu poloprovozních zkoušek je velice perspektivní a levná výroba titanu elektrolytickou redukcí. Tento postup je po svém objeviteli prof. </a:t>
            </a:r>
            <a:r>
              <a:rPr lang="cs-CZ" sz="2000" dirty="0" err="1">
                <a:cs typeface="Arial" panose="020B0604020202020204" pitchFamily="34" charset="0"/>
              </a:rPr>
              <a:t>Frayovi</a:t>
            </a:r>
            <a:r>
              <a:rPr lang="cs-CZ" sz="2000" dirty="0">
                <a:cs typeface="Arial" panose="020B0604020202020204" pitchFamily="34" charset="0"/>
              </a:rPr>
              <a:t> pojmenován jako </a:t>
            </a:r>
            <a:r>
              <a:rPr lang="cs-CZ" sz="2000" b="1" dirty="0" err="1">
                <a:cs typeface="Arial" panose="020B0604020202020204" pitchFamily="34" charset="0"/>
              </a:rPr>
              <a:t>Frayův</a:t>
            </a:r>
            <a:r>
              <a:rPr lang="cs-CZ" sz="2000" b="1" dirty="0">
                <a:cs typeface="Arial" panose="020B0604020202020204" pitchFamily="34" charset="0"/>
              </a:rPr>
              <a:t> proces výroby titanu (FFC proces)</a:t>
            </a:r>
            <a:r>
              <a:rPr lang="cs-CZ" sz="2000" dirty="0">
                <a:cs typeface="Arial" panose="020B0604020202020204" pitchFamily="34" charset="0"/>
              </a:rPr>
              <a:t>. Elektrolyzují se pelety TiO</a:t>
            </a:r>
            <a:r>
              <a:rPr lang="cs-CZ" sz="2000" baseline="-25000" dirty="0">
                <a:cs typeface="Arial" panose="020B0604020202020204" pitchFamily="34" charset="0"/>
              </a:rPr>
              <a:t>2</a:t>
            </a:r>
            <a:r>
              <a:rPr lang="cs-CZ" sz="2000" dirty="0">
                <a:cs typeface="Arial" panose="020B0604020202020204" pitchFamily="34" charset="0"/>
              </a:rPr>
              <a:t>, elektrolytem je tavenina CaCl</a:t>
            </a:r>
            <a:r>
              <a:rPr lang="cs-CZ" sz="2000" baseline="-25000" dirty="0">
                <a:cs typeface="Arial" panose="020B0604020202020204" pitchFamily="34" charset="0"/>
              </a:rPr>
              <a:t>2</a:t>
            </a:r>
            <a:r>
              <a:rPr lang="cs-CZ" sz="2000" dirty="0">
                <a:cs typeface="Arial" panose="020B0604020202020204" pitchFamily="34" charset="0"/>
              </a:rPr>
              <a:t>, katoda i anoda jsou z grafitu. Pracuje se s napětím 2,8-3,2 V za teploty 950-1000°C v inertní atmosféře. Redukčním činidlem je vápník vznikající na katodě. </a:t>
            </a:r>
            <a:r>
              <a:rPr lang="cs-CZ" sz="2000" dirty="0" err="1">
                <a:cs typeface="Arial" panose="020B0604020202020204" pitchFamily="34" charset="0"/>
              </a:rPr>
              <a:t>Elektrokalciotermická</a:t>
            </a:r>
            <a:r>
              <a:rPr lang="cs-CZ" sz="2000" dirty="0">
                <a:cs typeface="Arial" panose="020B0604020202020204" pitchFamily="34" charset="0"/>
              </a:rPr>
              <a:t> redukce oxidu titaničitého probíhá v několika stupních, při kterých jako meziprodukty postupně vznikají oxidy Ti</a:t>
            </a:r>
            <a:r>
              <a:rPr lang="cs-CZ" sz="2000" baseline="-25000" dirty="0">
                <a:cs typeface="Arial" panose="020B0604020202020204" pitchFamily="34" charset="0"/>
              </a:rPr>
              <a:t>3</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Ti</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a </a:t>
            </a:r>
            <a:r>
              <a:rPr lang="cs-CZ" sz="2000" dirty="0" err="1">
                <a:cs typeface="Arial" panose="020B0604020202020204" pitchFamily="34" charset="0"/>
              </a:rPr>
              <a:t>TiO</a:t>
            </a:r>
            <a:r>
              <a:rPr lang="cs-CZ" sz="2000" dirty="0">
                <a:cs typeface="Arial" panose="020B0604020202020204" pitchFamily="34" charset="0"/>
              </a:rPr>
              <a:t>.</a:t>
            </a:r>
          </a:p>
          <a:p>
            <a:pPr algn="just"/>
            <a:r>
              <a:rPr lang="cs-CZ" sz="2000" dirty="0">
                <a:cs typeface="Arial" panose="020B0604020202020204" pitchFamily="34" charset="0"/>
              </a:rPr>
              <a:t>   Elektrolyzér pro elektrolytickou redukci tvoří skloněná ležatá nádoba. Grafitová anoda tvoří víko a katoda dno elektrolyzéru. Do šikmé mezery mezi elektrodami se kontinuálně dávkují válcovité pelety TiO</a:t>
            </a:r>
            <a:r>
              <a:rPr lang="cs-CZ" sz="2000" baseline="-25000" dirty="0">
                <a:cs typeface="Arial" panose="020B0604020202020204" pitchFamily="34" charset="0"/>
              </a:rPr>
              <a:t>2</a:t>
            </a:r>
            <a:r>
              <a:rPr lang="cs-CZ" sz="2000" dirty="0">
                <a:cs typeface="Arial" panose="020B0604020202020204" pitchFamily="34" charset="0"/>
              </a:rPr>
              <a:t> o průměru 5-10 mm a výšce 2-10 mm, které se gravitačně posunují po šikmém dně. V nejnižším místě nádoby se hromadí pelety vyredukovaného titanu, které se mechanickým dopravníkem nepřetržitě odstraňují.</a:t>
            </a:r>
          </a:p>
          <a:p>
            <a:pPr algn="just"/>
            <a:r>
              <a:rPr lang="cs-CZ" sz="2000" dirty="0">
                <a:cs typeface="Arial" panose="020B0604020202020204" pitchFamily="34" charset="0"/>
              </a:rPr>
              <a:t>   Výhodou FFC procesu je zejména rychlost a jednoduchost celého postupu. Stejným způsobem se pokusně podařilo vyredukovat příslušné kovy i z Cr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Nb</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ZrO</a:t>
            </a:r>
            <a:r>
              <a:rPr lang="cs-CZ" sz="2000" baseline="-25000" dirty="0">
                <a:cs typeface="Arial" panose="020B0604020202020204" pitchFamily="34" charset="0"/>
              </a:rPr>
              <a:t>2</a:t>
            </a:r>
            <a:r>
              <a:rPr lang="cs-CZ" sz="2000" dirty="0">
                <a:cs typeface="Arial" panose="020B0604020202020204" pitchFamily="34" charset="0"/>
              </a:rPr>
              <a:t>, Ta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5</a:t>
            </a:r>
            <a:r>
              <a:rPr lang="cs-CZ" sz="2000" dirty="0">
                <a:cs typeface="Arial" panose="020B0604020202020204" pitchFamily="34" charset="0"/>
              </a:rPr>
              <a:t>, WO</a:t>
            </a:r>
            <a:r>
              <a:rPr lang="cs-CZ" sz="2000" baseline="-25000" dirty="0">
                <a:cs typeface="Arial" panose="020B0604020202020204" pitchFamily="34" charset="0"/>
              </a:rPr>
              <a:t>3</a:t>
            </a:r>
            <a:r>
              <a:rPr lang="cs-CZ" sz="2000" dirty="0">
                <a:cs typeface="Arial" panose="020B0604020202020204" pitchFamily="34" charset="0"/>
              </a:rPr>
              <a:t>, CeO</a:t>
            </a:r>
            <a:r>
              <a:rPr lang="cs-CZ" sz="2000" baseline="-25000" dirty="0">
                <a:cs typeface="Arial" panose="020B0604020202020204" pitchFamily="34" charset="0"/>
              </a:rPr>
              <a:t>2</a:t>
            </a:r>
            <a:r>
              <a:rPr lang="cs-CZ" sz="2000" dirty="0">
                <a:cs typeface="Arial" panose="020B0604020202020204" pitchFamily="34" charset="0"/>
              </a:rPr>
              <a:t>. FFC procesem se také se podařilo připravit několik zajímavých intermetalických sloučenin, např. </a:t>
            </a:r>
            <a:r>
              <a:rPr lang="cs-CZ" sz="2000" dirty="0" err="1">
                <a:cs typeface="Arial" panose="020B0604020202020204" pitchFamily="34" charset="0"/>
              </a:rPr>
              <a:t>TiNi</a:t>
            </a:r>
            <a:r>
              <a:rPr lang="cs-CZ" sz="2000" dirty="0">
                <a:cs typeface="Arial" panose="020B0604020202020204" pitchFamily="34" charset="0"/>
              </a:rPr>
              <a:t>, TiAl</a:t>
            </a:r>
            <a:r>
              <a:rPr lang="cs-CZ" sz="2000" baseline="-25000" dirty="0">
                <a:cs typeface="Arial" panose="020B0604020202020204" pitchFamily="34" charset="0"/>
              </a:rPr>
              <a:t>3</a:t>
            </a:r>
            <a:r>
              <a:rPr lang="cs-CZ" sz="2000" dirty="0">
                <a:cs typeface="Arial" panose="020B0604020202020204" pitchFamily="34" charset="0"/>
              </a:rPr>
              <a:t>, Ni</a:t>
            </a:r>
            <a:r>
              <a:rPr lang="cs-CZ" sz="2000" baseline="-25000" dirty="0">
                <a:cs typeface="Arial" panose="020B0604020202020204" pitchFamily="34" charset="0"/>
              </a:rPr>
              <a:t>3</a:t>
            </a:r>
            <a:r>
              <a:rPr lang="cs-CZ" sz="2000" dirty="0">
                <a:cs typeface="Arial" panose="020B0604020202020204" pitchFamily="34" charset="0"/>
              </a:rPr>
              <a:t>Al, </a:t>
            </a:r>
            <a:r>
              <a:rPr lang="cs-CZ" sz="2000" dirty="0" err="1">
                <a:cs typeface="Arial" panose="020B0604020202020204" pitchFamily="34" charset="0"/>
              </a:rPr>
              <a:t>TiNb</a:t>
            </a:r>
            <a:r>
              <a:rPr lang="cs-CZ" sz="2000" dirty="0">
                <a:cs typeface="Arial" panose="020B0604020202020204" pitchFamily="34" charset="0"/>
              </a:rPr>
              <a:t>, Ti</a:t>
            </a:r>
            <a:r>
              <a:rPr lang="cs-CZ" sz="2000" baseline="-25000" dirty="0">
                <a:cs typeface="Arial" panose="020B0604020202020204" pitchFamily="34" charset="0"/>
              </a:rPr>
              <a:t>6</a:t>
            </a:r>
            <a:r>
              <a:rPr lang="cs-CZ" sz="2000" dirty="0">
                <a:cs typeface="Arial" panose="020B0604020202020204" pitchFamily="34" charset="0"/>
              </a:rPr>
              <a:t>Al</a:t>
            </a:r>
            <a:r>
              <a:rPr lang="cs-CZ" sz="2000" baseline="-25000" dirty="0">
                <a:cs typeface="Arial" panose="020B0604020202020204" pitchFamily="34" charset="0"/>
              </a:rPr>
              <a:t>4</a:t>
            </a:r>
            <a:r>
              <a:rPr lang="cs-CZ" sz="2000" dirty="0">
                <a:cs typeface="Arial" panose="020B0604020202020204" pitchFamily="34" charset="0"/>
              </a:rPr>
              <a:t>V, Ni</a:t>
            </a:r>
            <a:r>
              <a:rPr lang="cs-CZ" sz="2000" baseline="-25000" dirty="0">
                <a:cs typeface="Arial" panose="020B0604020202020204" pitchFamily="34" charset="0"/>
              </a:rPr>
              <a:t>2</a:t>
            </a:r>
            <a:r>
              <a:rPr lang="cs-CZ" sz="2000" dirty="0">
                <a:cs typeface="Arial" panose="020B0604020202020204" pitchFamily="34" charset="0"/>
              </a:rPr>
              <a:t>MnGa.</a:t>
            </a: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4250728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632311"/>
          </a:xfrm>
          <a:prstGeom prst="rect">
            <a:avLst/>
          </a:prstGeom>
        </p:spPr>
        <p:txBody>
          <a:bodyPr wrap="square">
            <a:spAutoFit/>
          </a:bodyPr>
          <a:lstStyle/>
          <a:p>
            <a:pPr algn="just"/>
            <a:r>
              <a:rPr lang="cs-CZ" sz="2000" dirty="0">
                <a:cs typeface="Arial" panose="020B0604020202020204" pitchFamily="34" charset="0"/>
              </a:rPr>
              <a:t>Byly vyvinuty i další alternativní technologie výroby titanu, např. redukce chloridu titaničitého vodíkem, termický vakuový rozklad chloridu </a:t>
            </a:r>
            <a:r>
              <a:rPr lang="cs-CZ" sz="2000" dirty="0" err="1">
                <a:cs typeface="Arial" panose="020B0604020202020204" pitchFamily="34" charset="0"/>
              </a:rPr>
              <a:t>titanitého</a:t>
            </a:r>
            <a:r>
              <a:rPr lang="cs-CZ" sz="2000" dirty="0">
                <a:cs typeface="Arial" panose="020B0604020202020204" pitchFamily="34" charset="0"/>
              </a:rPr>
              <a:t> TiCl</a:t>
            </a:r>
            <a:r>
              <a:rPr lang="cs-CZ" sz="2000" baseline="-25000" dirty="0">
                <a:cs typeface="Arial" panose="020B0604020202020204" pitchFamily="34" charset="0"/>
              </a:rPr>
              <a:t>3</a:t>
            </a:r>
            <a:r>
              <a:rPr lang="cs-CZ" sz="2000" dirty="0">
                <a:cs typeface="Arial" panose="020B0604020202020204" pitchFamily="34" charset="0"/>
              </a:rPr>
              <a:t> na prvky, tavná elektrolýza K</a:t>
            </a:r>
            <a:r>
              <a:rPr lang="cs-CZ" sz="2000" baseline="-25000" dirty="0">
                <a:cs typeface="Arial" panose="020B0604020202020204" pitchFamily="34" charset="0"/>
              </a:rPr>
              <a:t>2</a:t>
            </a:r>
            <a:r>
              <a:rPr lang="cs-CZ" sz="2000" dirty="0">
                <a:cs typeface="Arial" panose="020B0604020202020204" pitchFamily="34" charset="0"/>
              </a:rPr>
              <a:t>[TiF</a:t>
            </a:r>
            <a:r>
              <a:rPr lang="cs-CZ" sz="2000" baseline="-25000" dirty="0">
                <a:cs typeface="Arial" panose="020B0604020202020204" pitchFamily="34" charset="0"/>
              </a:rPr>
              <a:t>6</a:t>
            </a:r>
            <a:r>
              <a:rPr lang="cs-CZ" sz="2000" dirty="0">
                <a:cs typeface="Arial" panose="020B0604020202020204" pitchFamily="34" charset="0"/>
              </a:rPr>
              <a:t>] nebo redukce TiO</a:t>
            </a:r>
            <a:r>
              <a:rPr lang="cs-CZ" sz="2000" baseline="-25000" dirty="0">
                <a:cs typeface="Arial" panose="020B0604020202020204" pitchFamily="34" charset="0"/>
              </a:rPr>
              <a:t>2</a:t>
            </a:r>
            <a:r>
              <a:rPr lang="cs-CZ" sz="2000" dirty="0">
                <a:cs typeface="Arial" panose="020B0604020202020204" pitchFamily="34" charset="0"/>
              </a:rPr>
              <a:t> hydridem vápenatým.</a:t>
            </a:r>
          </a:p>
          <a:p>
            <a:pPr algn="just"/>
            <a:endParaRPr lang="en-US" sz="2000" dirty="0">
              <a:cs typeface="Arial" panose="020B0604020202020204" pitchFamily="34" charset="0"/>
            </a:endParaRPr>
          </a:p>
          <a:p>
            <a:pPr algn="just"/>
            <a:r>
              <a:rPr lang="cs-CZ" sz="2000" dirty="0">
                <a:cs typeface="Arial" panose="020B0604020202020204" pitchFamily="34" charset="0"/>
              </a:rPr>
              <a:t>Titan se používá zejména jako přísada do speciálních </a:t>
            </a:r>
            <a:r>
              <a:rPr lang="cs-CZ" sz="2000" b="1" dirty="0">
                <a:cs typeface="Arial" panose="020B0604020202020204" pitchFamily="34" charset="0"/>
              </a:rPr>
              <a:t>slitin</a:t>
            </a:r>
            <a:r>
              <a:rPr lang="cs-CZ" sz="2000" dirty="0">
                <a:cs typeface="Arial" panose="020B0604020202020204" pitchFamily="34" charset="0"/>
              </a:rPr>
              <a:t>. Přídavek titanu podstatným způsobem ovlivňuje jejich mechanické vlastnosti. Slitiny titanu nalézají rozsáhlé využití jako konstrukční materiál zejména ve zbrojní výrobě nebo v chemickém průmyslu. Společně s borem je důležitou </a:t>
            </a:r>
            <a:r>
              <a:rPr lang="cs-CZ" sz="2000" dirty="0" err="1">
                <a:cs typeface="Arial" panose="020B0604020202020204" pitchFamily="34" charset="0"/>
              </a:rPr>
              <a:t>legurou</a:t>
            </a:r>
            <a:r>
              <a:rPr lang="cs-CZ" sz="2000" dirty="0">
                <a:cs typeface="Arial" panose="020B0604020202020204" pitchFamily="34" charset="0"/>
              </a:rPr>
              <a:t> hliníkových slitin, do kterých se přidává pro zjemnění struktury.</a:t>
            </a:r>
            <a:endParaRPr lang="en-US" sz="2000" dirty="0">
              <a:cs typeface="Arial" panose="020B0604020202020204" pitchFamily="34" charset="0"/>
            </a:endParaRPr>
          </a:p>
          <a:p>
            <a:pPr algn="just"/>
            <a:r>
              <a:rPr lang="cs-CZ" sz="2000" dirty="0">
                <a:cs typeface="Arial" panose="020B0604020202020204" pitchFamily="34" charset="0"/>
              </a:rPr>
              <a:t>   </a:t>
            </a:r>
          </a:p>
          <a:p>
            <a:pPr algn="just"/>
            <a:r>
              <a:rPr lang="cs-CZ" sz="2000" dirty="0">
                <a:cs typeface="Arial" panose="020B0604020202020204" pitchFamily="34" charset="0"/>
              </a:rPr>
              <a:t>  Ze sloučenin titanu má největší využití </a:t>
            </a:r>
            <a:r>
              <a:rPr lang="cs-CZ" sz="2000" b="1" dirty="0">
                <a:cs typeface="Arial" panose="020B0604020202020204" pitchFamily="34" charset="0"/>
              </a:rPr>
              <a:t>oxid titaničitý </a:t>
            </a:r>
            <a:r>
              <a:rPr lang="cs-CZ" sz="2000" dirty="0">
                <a:cs typeface="Arial" panose="020B0604020202020204" pitchFamily="34" charset="0"/>
              </a:rPr>
              <a:t>TiO</a:t>
            </a:r>
            <a:r>
              <a:rPr lang="cs-CZ" sz="2000" baseline="-25000" dirty="0">
                <a:cs typeface="Arial" panose="020B0604020202020204" pitchFamily="34" charset="0"/>
              </a:rPr>
              <a:t>2</a:t>
            </a:r>
            <a:r>
              <a:rPr lang="cs-CZ" sz="2000" dirty="0">
                <a:cs typeface="Arial" panose="020B0604020202020204" pitchFamily="34" charset="0"/>
              </a:rPr>
              <a:t>, který se pod názvem </a:t>
            </a:r>
            <a:r>
              <a:rPr lang="cs-CZ" sz="2000" u="sng" dirty="0">
                <a:cs typeface="Arial" panose="020B0604020202020204" pitchFamily="34" charset="0"/>
              </a:rPr>
              <a:t>„titanová běloba“ </a:t>
            </a:r>
            <a:r>
              <a:rPr lang="cs-CZ" sz="2000" dirty="0">
                <a:cs typeface="Arial" panose="020B0604020202020204" pitchFamily="34" charset="0"/>
              </a:rPr>
              <a:t>používá jako vydatný </a:t>
            </a:r>
            <a:r>
              <a:rPr lang="cs-CZ" sz="2000" u="sng" dirty="0">
                <a:cs typeface="Arial" panose="020B0604020202020204" pitchFamily="34" charset="0"/>
              </a:rPr>
              <a:t>bílý pigment</a:t>
            </a:r>
            <a:r>
              <a:rPr lang="cs-CZ" sz="2000" dirty="0">
                <a:cs typeface="Arial" panose="020B0604020202020204" pitchFamily="34" charset="0"/>
              </a:rPr>
              <a:t> v řadě aplikací.     </a:t>
            </a:r>
          </a:p>
          <a:p>
            <a:pPr algn="just"/>
            <a:r>
              <a:rPr lang="cs-CZ" sz="2000" dirty="0">
                <a:cs typeface="Arial" panose="020B0604020202020204" pitchFamily="34" charset="0"/>
              </a:rPr>
              <a:t>    Pod označením E 171 se používal jako </a:t>
            </a:r>
            <a:r>
              <a:rPr lang="cs-CZ" sz="2000" u="sng" dirty="0">
                <a:cs typeface="Arial" panose="020B0604020202020204" pitchFamily="34" charset="0"/>
              </a:rPr>
              <a:t>potravinářské barvivo</a:t>
            </a:r>
            <a:r>
              <a:rPr lang="cs-CZ" sz="2000" b="1" dirty="0">
                <a:cs typeface="Arial" panose="020B0604020202020204" pitchFamily="34" charset="0"/>
              </a:rPr>
              <a:t> </a:t>
            </a:r>
            <a:r>
              <a:rPr lang="cs-CZ" sz="2000" dirty="0">
                <a:cs typeface="Arial" panose="020B0604020202020204" pitchFamily="34" charset="0"/>
              </a:rPr>
              <a:t>k barvení žvýkaček, mléka, želé, džemů a krmiv pro zvířata. Další využití nalézá jako kalivo při přípravě </a:t>
            </a:r>
            <a:r>
              <a:rPr lang="cs-CZ" sz="2000" u="sng" dirty="0">
                <a:cs typeface="Arial" panose="020B0604020202020204" pitchFamily="34" charset="0"/>
              </a:rPr>
              <a:t>keramických glazur</a:t>
            </a:r>
            <a:r>
              <a:rPr lang="cs-CZ" sz="2000" dirty="0">
                <a:cs typeface="Arial" panose="020B0604020202020204" pitchFamily="34" charset="0"/>
              </a:rPr>
              <a:t>.</a:t>
            </a:r>
          </a:p>
          <a:p>
            <a:pPr algn="just"/>
            <a:r>
              <a:rPr lang="cs-CZ" sz="2000" dirty="0">
                <a:cs typeface="Arial" panose="020B0604020202020204" pitchFamily="34" charset="0"/>
              </a:rPr>
              <a:t>Výroba titanové běloby se může provádět spalováním čistého chloridu titaničitého v proudu kyslíku při teplotách 900-1400°C nebo rozkladem ilmenitu pomocí kyseliny sírové a následnou hydrolýzou vzniklého sulfátu </a:t>
            </a:r>
            <a:r>
              <a:rPr lang="cs-CZ" sz="2000" dirty="0" err="1">
                <a:cs typeface="Arial" panose="020B0604020202020204" pitchFamily="34" charset="0"/>
              </a:rPr>
              <a:t>titanylu</a:t>
            </a:r>
            <a:r>
              <a:rPr lang="cs-CZ" sz="2000" dirty="0">
                <a:cs typeface="Arial" panose="020B0604020202020204" pitchFamily="34" charset="0"/>
              </a:rPr>
              <a:t>. </a:t>
            </a:r>
          </a:p>
        </p:txBody>
      </p:sp>
    </p:spTree>
    <p:extLst>
      <p:ext uri="{BB962C8B-B14F-4D97-AF65-F5344CB8AC3E}">
        <p14:creationId xmlns:p14="http://schemas.microsoft.com/office/powerpoint/2010/main" val="24903310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tragonal structures of crystalline forms of rutile ...">
            <a:extLst>
              <a:ext uri="{FF2B5EF4-FFF2-40B4-BE49-F238E27FC236}">
                <a16:creationId xmlns:a16="http://schemas.microsoft.com/office/drawing/2014/main" id="{02B78618-B8D9-4FB1-8D7C-71FDFA798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47611"/>
            <a:ext cx="6349613" cy="2816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CC0BAB96-E4E9-427C-9D67-B1D0AF4B0D9A}"/>
              </a:ext>
            </a:extLst>
          </p:cNvPr>
          <p:cNvSpPr txBox="1"/>
          <p:nvPr/>
        </p:nvSpPr>
        <p:spPr>
          <a:xfrm>
            <a:off x="222063" y="1564428"/>
            <a:ext cx="1346587" cy="400110"/>
          </a:xfrm>
          <a:prstGeom prst="rect">
            <a:avLst/>
          </a:prstGeom>
          <a:noFill/>
        </p:spPr>
        <p:txBody>
          <a:bodyPr wrap="none" rtlCol="0">
            <a:spAutoFit/>
          </a:bodyPr>
          <a:lstStyle/>
          <a:p>
            <a:r>
              <a:rPr lang="en-US" sz="2000" dirty="0" err="1"/>
              <a:t>Formy</a:t>
            </a:r>
            <a:r>
              <a:rPr lang="en-US" sz="2000" b="1" dirty="0"/>
              <a:t> TiO</a:t>
            </a:r>
            <a:r>
              <a:rPr lang="en-US" sz="2000" b="1" baseline="-25000" dirty="0"/>
              <a:t>2</a:t>
            </a:r>
            <a:endParaRPr lang="cs-CZ" sz="2000" b="1" baseline="-25000" dirty="0"/>
          </a:p>
        </p:txBody>
      </p:sp>
      <p:sp>
        <p:nvSpPr>
          <p:cNvPr id="7" name="TextovéPole 6">
            <a:extLst>
              <a:ext uri="{FF2B5EF4-FFF2-40B4-BE49-F238E27FC236}">
                <a16:creationId xmlns:a16="http://schemas.microsoft.com/office/drawing/2014/main" id="{F8B955BB-09D7-4A5E-8473-5011FD7B1966}"/>
              </a:ext>
            </a:extLst>
          </p:cNvPr>
          <p:cNvSpPr txBox="1"/>
          <p:nvPr/>
        </p:nvSpPr>
        <p:spPr>
          <a:xfrm>
            <a:off x="220037" y="152400"/>
            <a:ext cx="8761717" cy="1015663"/>
          </a:xfrm>
          <a:prstGeom prst="rect">
            <a:avLst/>
          </a:prstGeom>
          <a:noFill/>
        </p:spPr>
        <p:txBody>
          <a:bodyPr wrap="square">
            <a:spAutoFit/>
          </a:bodyPr>
          <a:lstStyle/>
          <a:p>
            <a:pPr algn="just"/>
            <a:r>
              <a:rPr lang="cs-CZ" sz="2000" dirty="0">
                <a:cs typeface="Arial" panose="020B0604020202020204" pitchFamily="34" charset="0"/>
              </a:rPr>
              <a:t>Rozklad ilmenitu kyselinou sírovou a hydrolýzu </a:t>
            </a:r>
            <a:r>
              <a:rPr lang="cs-CZ" sz="2000" dirty="0" err="1">
                <a:cs typeface="Arial" panose="020B0604020202020204" pitchFamily="34" charset="0"/>
              </a:rPr>
              <a:t>titanylsulfátu</a:t>
            </a:r>
            <a:r>
              <a:rPr lang="cs-CZ" sz="2000" dirty="0">
                <a:cs typeface="Arial" panose="020B0604020202020204" pitchFamily="34" charset="0"/>
              </a:rPr>
              <a:t> popisují rovnice:</a:t>
            </a:r>
          </a:p>
          <a:p>
            <a:pPr algn="ctr"/>
            <a:r>
              <a:rPr lang="cs-CZ" sz="2000" dirty="0">
                <a:cs typeface="Arial" panose="020B0604020202020204" pitchFamily="34" charset="0"/>
              </a:rPr>
              <a:t>FeTiO</a:t>
            </a:r>
            <a:r>
              <a:rPr lang="cs-CZ" sz="2000" baseline="-25000" dirty="0">
                <a:cs typeface="Arial" panose="020B0604020202020204" pitchFamily="34" charset="0"/>
              </a:rPr>
              <a:t>3</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a:t>
            </a:r>
            <a:r>
              <a:rPr lang="cs-CZ" sz="2000" dirty="0" err="1">
                <a:cs typeface="Arial" panose="020B0604020202020204" pitchFamily="34" charset="0"/>
              </a:rPr>
              <a:t>TiO</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FeSO</a:t>
            </a:r>
            <a:r>
              <a:rPr lang="cs-CZ" sz="2000" baseline="-25000" dirty="0">
                <a:cs typeface="Arial" panose="020B0604020202020204" pitchFamily="34" charset="0"/>
              </a:rPr>
              <a:t>4</a:t>
            </a:r>
            <a:r>
              <a:rPr lang="cs-CZ" sz="2000" dirty="0">
                <a:cs typeface="Arial" panose="020B0604020202020204" pitchFamily="34" charset="0"/>
              </a:rPr>
              <a:t> + 2H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a:t>
            </a:r>
            <a:r>
              <a:rPr lang="cs-CZ" sz="2000" dirty="0" err="1">
                <a:cs typeface="Arial" panose="020B0604020202020204" pitchFamily="34" charset="0"/>
              </a:rPr>
              <a:t>TiO</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nH</a:t>
            </a:r>
            <a:r>
              <a:rPr lang="cs-CZ" sz="2000" baseline="-25000" dirty="0">
                <a:cs typeface="Arial" panose="020B0604020202020204" pitchFamily="34" charset="0"/>
              </a:rPr>
              <a:t>2</a:t>
            </a:r>
            <a:r>
              <a:rPr lang="cs-CZ" sz="2000" dirty="0">
                <a:cs typeface="Arial" panose="020B0604020202020204" pitchFamily="34" charset="0"/>
              </a:rPr>
              <a:t>O → TiO</a:t>
            </a:r>
            <a:r>
              <a:rPr lang="cs-CZ" sz="2000" baseline="-25000" dirty="0">
                <a:cs typeface="Arial" panose="020B0604020202020204" pitchFamily="34" charset="0"/>
              </a:rPr>
              <a:t>2</a:t>
            </a:r>
            <a:r>
              <a:rPr lang="cs-CZ" sz="2000" dirty="0">
                <a:cs typeface="Arial" panose="020B0604020202020204" pitchFamily="34" charset="0"/>
              </a:rPr>
              <a:t>·(n-1)H</a:t>
            </a:r>
            <a:r>
              <a:rPr lang="cs-CZ" sz="2000" baseline="-25000" dirty="0">
                <a:cs typeface="Arial" panose="020B0604020202020204" pitchFamily="34" charset="0"/>
              </a:rPr>
              <a:t>2</a:t>
            </a:r>
            <a:r>
              <a:rPr lang="cs-CZ" sz="2000" dirty="0">
                <a:cs typeface="Arial" panose="020B0604020202020204" pitchFamily="34" charset="0"/>
              </a:rPr>
              <a:t>O + 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endParaRPr lang="cs-CZ" sz="2000" dirty="0">
              <a:cs typeface="Arial" panose="020B0604020202020204" pitchFamily="34" charset="0"/>
            </a:endParaRPr>
          </a:p>
        </p:txBody>
      </p:sp>
      <p:pic>
        <p:nvPicPr>
          <p:cNvPr id="6" name="Obrázek 5">
            <a:extLst>
              <a:ext uri="{FF2B5EF4-FFF2-40B4-BE49-F238E27FC236}">
                <a16:creationId xmlns:a16="http://schemas.microsoft.com/office/drawing/2014/main" id="{23DBF6C2-BD91-477F-ADA5-E96156A30877}"/>
              </a:ext>
            </a:extLst>
          </p:cNvPr>
          <p:cNvPicPr>
            <a:picLocks noChangeAspect="1"/>
          </p:cNvPicPr>
          <p:nvPr/>
        </p:nvPicPr>
        <p:blipFill>
          <a:blip r:embed="rId3"/>
          <a:stretch>
            <a:fillRect/>
          </a:stretch>
        </p:blipFill>
        <p:spPr>
          <a:xfrm>
            <a:off x="762000" y="4442717"/>
            <a:ext cx="7968777" cy="2186683"/>
          </a:xfrm>
          <a:prstGeom prst="rect">
            <a:avLst/>
          </a:prstGeom>
        </p:spPr>
      </p:pic>
    </p:spTree>
    <p:extLst>
      <p:ext uri="{BB962C8B-B14F-4D97-AF65-F5344CB8AC3E}">
        <p14:creationId xmlns:p14="http://schemas.microsoft.com/office/powerpoint/2010/main" val="210861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936"/>
            <a:ext cx="8839200" cy="6217087"/>
          </a:xfrm>
          <a:prstGeom prst="rect">
            <a:avLst/>
          </a:prstGeom>
        </p:spPr>
        <p:txBody>
          <a:bodyPr wrap="square">
            <a:spAutoFit/>
          </a:bodyPr>
          <a:lstStyle/>
          <a:p>
            <a:pPr algn="just"/>
            <a:r>
              <a:rPr lang="cs-CZ" sz="2000" dirty="0">
                <a:cs typeface="Arial" panose="020B0604020202020204" pitchFamily="34" charset="0"/>
              </a:rPr>
              <a:t>Sloučeniny manganu se používají jako pigmenty, oxidační činidla a katalyzátory. </a:t>
            </a:r>
          </a:p>
          <a:p>
            <a:pPr algn="just"/>
            <a:endParaRPr lang="cs-CZ" sz="1000" dirty="0">
              <a:cs typeface="Arial" panose="020B0604020202020204" pitchFamily="34" charset="0"/>
            </a:endParaRPr>
          </a:p>
          <a:p>
            <a:pPr algn="just"/>
            <a:r>
              <a:rPr lang="cs-CZ" sz="2000" b="1" dirty="0">
                <a:cs typeface="Arial" panose="020B0604020202020204" pitchFamily="34" charset="0"/>
              </a:rPr>
              <a:t>Manganistan sodný </a:t>
            </a:r>
            <a:r>
              <a:rPr lang="cs-CZ" sz="2000" dirty="0">
                <a:cs typeface="Arial" panose="020B0604020202020204" pitchFamily="34" charset="0"/>
              </a:rPr>
              <a:t>NaMnO</a:t>
            </a:r>
            <a:r>
              <a:rPr lang="cs-CZ" sz="2000" baseline="-25000" dirty="0">
                <a:cs typeface="Arial" panose="020B0604020202020204" pitchFamily="34" charset="0"/>
              </a:rPr>
              <a:t>4 </a:t>
            </a:r>
            <a:r>
              <a:rPr lang="cs-CZ" sz="2000" dirty="0">
                <a:cs typeface="Arial" panose="020B0604020202020204" pitchFamily="34" charset="0"/>
              </a:rPr>
              <a:t>je důležité oxidační činidlo a desinfekční prostředek. </a:t>
            </a:r>
          </a:p>
          <a:p>
            <a:pPr algn="just"/>
            <a:r>
              <a:rPr lang="cs-CZ" sz="2000" b="1" dirty="0">
                <a:cs typeface="Arial" panose="020B0604020202020204" pitchFamily="34" charset="0"/>
              </a:rPr>
              <a:t>Manganistan amonný </a:t>
            </a:r>
            <a:r>
              <a:rPr lang="cs-CZ" sz="2000" dirty="0">
                <a:cs typeface="Arial" panose="020B0604020202020204" pitchFamily="34" charset="0"/>
              </a:rPr>
              <a:t>NH</a:t>
            </a:r>
            <a:r>
              <a:rPr lang="cs-CZ" sz="2000" baseline="-25000" dirty="0">
                <a:cs typeface="Arial" panose="020B0604020202020204" pitchFamily="34" charset="0"/>
              </a:rPr>
              <a:t>4</a:t>
            </a:r>
            <a:r>
              <a:rPr lang="cs-CZ" sz="2000" dirty="0">
                <a:cs typeface="Arial" panose="020B0604020202020204" pitchFamily="34" charset="0"/>
              </a:rPr>
              <a:t>MnO</a:t>
            </a:r>
            <a:r>
              <a:rPr lang="cs-CZ" sz="2000" baseline="-25000" dirty="0">
                <a:cs typeface="Arial" panose="020B0604020202020204" pitchFamily="34" charset="0"/>
              </a:rPr>
              <a:t>4</a:t>
            </a:r>
            <a:r>
              <a:rPr lang="cs-CZ" sz="2000" dirty="0">
                <a:cs typeface="Arial" panose="020B0604020202020204" pitchFamily="34" charset="0"/>
              </a:rPr>
              <a:t> - velmi silné oxidační činidlo, nacházel omezené využití v pyrotechnice. </a:t>
            </a:r>
            <a:endParaRPr lang="en-US" sz="2000" dirty="0">
              <a:cs typeface="Arial" panose="020B0604020202020204" pitchFamily="34" charset="0"/>
            </a:endParaRPr>
          </a:p>
          <a:p>
            <a:pPr algn="just"/>
            <a:endParaRPr lang="cs-CZ" sz="800" dirty="0">
              <a:cs typeface="Arial" panose="020B0604020202020204" pitchFamily="34" charset="0"/>
            </a:endParaRPr>
          </a:p>
          <a:p>
            <a:pPr algn="just"/>
            <a:r>
              <a:rPr lang="cs-CZ" sz="2000" b="1" dirty="0">
                <a:cs typeface="Arial" panose="020B0604020202020204" pitchFamily="34" charset="0"/>
              </a:rPr>
              <a:t>Síran manganatý </a:t>
            </a:r>
            <a:r>
              <a:rPr lang="cs-CZ" sz="2000" dirty="0">
                <a:cs typeface="Arial" panose="020B0604020202020204" pitchFamily="34" charset="0"/>
              </a:rPr>
              <a:t>MnSO</a:t>
            </a:r>
            <a:r>
              <a:rPr lang="cs-CZ" sz="2000" baseline="-25000" dirty="0">
                <a:cs typeface="Arial" panose="020B0604020202020204" pitchFamily="34" charset="0"/>
              </a:rPr>
              <a:t>4</a:t>
            </a:r>
            <a:r>
              <a:rPr lang="cs-CZ" sz="2000" dirty="0">
                <a:cs typeface="Arial" panose="020B0604020202020204" pitchFamily="34" charset="0"/>
              </a:rPr>
              <a:t> se používá jako bílý pigment k barvení keramiky, pro výrobu laků a barev. </a:t>
            </a:r>
          </a:p>
          <a:p>
            <a:pPr algn="just"/>
            <a:r>
              <a:rPr lang="cs-CZ" sz="2000" b="1" dirty="0">
                <a:cs typeface="Arial" panose="020B0604020202020204" pitchFamily="34" charset="0"/>
              </a:rPr>
              <a:t>Dusičnan manganatý </a:t>
            </a:r>
            <a:r>
              <a:rPr lang="cs-CZ" sz="2000" dirty="0" err="1">
                <a:cs typeface="Arial" panose="020B0604020202020204" pitchFamily="34" charset="0"/>
              </a:rPr>
              <a:t>Mn</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slouží zdroj manganu v hnojivech a prostředcích pro výživu rostlin. </a:t>
            </a:r>
          </a:p>
          <a:p>
            <a:pPr algn="just"/>
            <a:r>
              <a:rPr lang="cs-CZ" sz="2000" b="1" dirty="0">
                <a:cs typeface="Arial" panose="020B0604020202020204" pitchFamily="34" charset="0"/>
              </a:rPr>
              <a:t>Oxid manganatý </a:t>
            </a:r>
            <a:r>
              <a:rPr lang="cs-CZ" sz="2000" dirty="0" err="1">
                <a:cs typeface="Arial" panose="020B0604020202020204" pitchFamily="34" charset="0"/>
              </a:rPr>
              <a:t>MnO</a:t>
            </a:r>
            <a:r>
              <a:rPr lang="cs-CZ" sz="2000" dirty="0">
                <a:cs typeface="Arial" panose="020B0604020202020204" pitchFamily="34" charset="0"/>
              </a:rPr>
              <a:t> je zelený pigment, zdroj manganu v hnojivech a prostředcích pro výživu rostlin. </a:t>
            </a:r>
          </a:p>
          <a:p>
            <a:pPr algn="just"/>
            <a:r>
              <a:rPr lang="cs-CZ" sz="2000" b="1" dirty="0">
                <a:cs typeface="Arial" panose="020B0604020202020204" pitchFamily="34" charset="0"/>
              </a:rPr>
              <a:t>Oxid </a:t>
            </a:r>
            <a:r>
              <a:rPr lang="cs-CZ" sz="2000" b="1" dirty="0" err="1">
                <a:cs typeface="Arial" panose="020B0604020202020204" pitchFamily="34" charset="0"/>
              </a:rPr>
              <a:t>manganitý</a:t>
            </a:r>
            <a:r>
              <a:rPr lang="cs-CZ" sz="2000" b="1" dirty="0">
                <a:cs typeface="Arial" panose="020B0604020202020204" pitchFamily="34" charset="0"/>
              </a:rPr>
              <a:t> </a:t>
            </a:r>
            <a:r>
              <a:rPr lang="cs-CZ" sz="2000" dirty="0">
                <a:cs typeface="Arial" panose="020B0604020202020204" pitchFamily="34" charset="0"/>
              </a:rPr>
              <a:t>Mn</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nachází využití jako černý pigment. </a:t>
            </a:r>
            <a:endParaRPr lang="en-US" sz="2000" dirty="0">
              <a:cs typeface="Arial" panose="020B0604020202020204" pitchFamily="34" charset="0"/>
            </a:endParaRPr>
          </a:p>
          <a:p>
            <a:pPr algn="just"/>
            <a:r>
              <a:rPr lang="cs-CZ" sz="2000" b="1" dirty="0">
                <a:cs typeface="Arial" panose="020B0604020202020204" pitchFamily="34" charset="0"/>
              </a:rPr>
              <a:t>Oxid manganičitý </a:t>
            </a:r>
            <a:r>
              <a:rPr lang="cs-CZ" sz="2000" dirty="0">
                <a:cs typeface="Arial" panose="020B0604020202020204" pitchFamily="34" charset="0"/>
              </a:rPr>
              <a:t>MnO</a:t>
            </a:r>
            <a:r>
              <a:rPr lang="cs-CZ" sz="2000" baseline="-25000" dirty="0">
                <a:cs typeface="Arial" panose="020B0604020202020204" pitchFamily="34" charset="0"/>
              </a:rPr>
              <a:t>2</a:t>
            </a:r>
            <a:r>
              <a:rPr lang="cs-CZ" sz="2000" dirty="0">
                <a:cs typeface="Arial" panose="020B0604020202020204" pitchFamily="34" charset="0"/>
              </a:rPr>
              <a:t> - černý pigment, oxidační činidlo, depolarizátor suchých elektrických článků, přísada do skla. </a:t>
            </a:r>
          </a:p>
          <a:p>
            <a:pPr algn="just"/>
            <a:r>
              <a:rPr lang="cs-CZ" sz="2000" b="1" dirty="0">
                <a:cs typeface="Arial" panose="020B0604020202020204" pitchFamily="34" charset="0"/>
              </a:rPr>
              <a:t>Oxid manganistý </a:t>
            </a:r>
            <a:r>
              <a:rPr lang="cs-CZ" sz="2000" dirty="0">
                <a:cs typeface="Arial" panose="020B0604020202020204" pitchFamily="34" charset="0"/>
              </a:rPr>
              <a:t>Mn</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7</a:t>
            </a:r>
            <a:r>
              <a:rPr lang="cs-CZ" sz="2000" dirty="0">
                <a:cs typeface="Arial" panose="020B0604020202020204" pitchFamily="34" charset="0"/>
              </a:rPr>
              <a:t> - velmi silné oxidační činidlo. </a:t>
            </a:r>
          </a:p>
          <a:p>
            <a:pPr algn="just"/>
            <a:endParaRPr lang="en-US" sz="800" b="1" dirty="0">
              <a:cs typeface="Arial" panose="020B0604020202020204" pitchFamily="34" charset="0"/>
            </a:endParaRPr>
          </a:p>
          <a:p>
            <a:pPr algn="just"/>
            <a:r>
              <a:rPr lang="cs-CZ" sz="2000" b="1" dirty="0">
                <a:cs typeface="Arial" panose="020B0604020202020204" pitchFamily="34" charset="0"/>
              </a:rPr>
              <a:t>Uhličitan manganatý </a:t>
            </a:r>
            <a:r>
              <a:rPr lang="cs-CZ" sz="2000" dirty="0">
                <a:cs typeface="Arial" panose="020B0604020202020204" pitchFamily="34" charset="0"/>
              </a:rPr>
              <a:t>MnCO</a:t>
            </a:r>
            <a:r>
              <a:rPr lang="cs-CZ" sz="2000" baseline="-25000" dirty="0">
                <a:cs typeface="Arial" panose="020B0604020202020204" pitchFamily="34" charset="0"/>
              </a:rPr>
              <a:t>3</a:t>
            </a:r>
            <a:r>
              <a:rPr lang="cs-CZ" sz="2000" dirty="0">
                <a:cs typeface="Arial" panose="020B0604020202020204" pitchFamily="34" charset="0"/>
              </a:rPr>
              <a:t> - oxidační činidlo pro výrobě hydrochinonu z anilínu, výchozí surovina pro výrobu dalších sloučenin manganu. </a:t>
            </a:r>
          </a:p>
          <a:p>
            <a:pPr algn="just"/>
            <a:r>
              <a:rPr lang="cs-CZ" sz="2000" b="1" dirty="0">
                <a:cs typeface="Arial" panose="020B0604020202020204" pitchFamily="34" charset="0"/>
              </a:rPr>
              <a:t>Octan manganatý </a:t>
            </a:r>
            <a:r>
              <a:rPr lang="cs-CZ" sz="2000" dirty="0">
                <a:cs typeface="Arial" panose="020B0604020202020204" pitchFamily="34" charset="0"/>
              </a:rPr>
              <a:t>(CH</a:t>
            </a:r>
            <a:r>
              <a:rPr lang="cs-CZ" sz="2000" baseline="-25000" dirty="0">
                <a:cs typeface="Arial" panose="020B0604020202020204" pitchFamily="34" charset="0"/>
              </a:rPr>
              <a:t>3</a:t>
            </a:r>
            <a:r>
              <a:rPr lang="cs-CZ" sz="2000" dirty="0">
                <a:cs typeface="Arial" panose="020B0604020202020204" pitchFamily="34" charset="0"/>
              </a:rPr>
              <a:t>COO)</a:t>
            </a:r>
            <a:r>
              <a:rPr lang="cs-CZ" sz="2000" baseline="-25000" dirty="0">
                <a:cs typeface="Arial" panose="020B0604020202020204" pitchFamily="34" charset="0"/>
              </a:rPr>
              <a:t>2</a:t>
            </a:r>
            <a:r>
              <a:rPr lang="cs-CZ" sz="2000" dirty="0">
                <a:cs typeface="Arial" panose="020B0604020202020204" pitchFamily="34" charset="0"/>
              </a:rPr>
              <a:t>Mn - katalyzátor při výrobě kyseliny octové oxidací acetaldehydu.</a:t>
            </a:r>
          </a:p>
        </p:txBody>
      </p:sp>
    </p:spTree>
    <p:extLst>
      <p:ext uri="{BB962C8B-B14F-4D97-AF65-F5344CB8AC3E}">
        <p14:creationId xmlns:p14="http://schemas.microsoft.com/office/powerpoint/2010/main" val="20498677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8560" y="1771287"/>
            <a:ext cx="8756840" cy="3908762"/>
          </a:xfrm>
          <a:prstGeom prst="rect">
            <a:avLst/>
          </a:prstGeom>
        </p:spPr>
        <p:txBody>
          <a:bodyPr wrap="square">
            <a:spAutoFit/>
          </a:bodyPr>
          <a:lstStyle/>
          <a:p>
            <a:r>
              <a:rPr lang="cs-CZ" sz="2000" dirty="0">
                <a:cs typeface="Arial" panose="020B0604020202020204" pitchFamily="34" charset="0"/>
              </a:rPr>
              <a:t>Velmi tvrdý </a:t>
            </a:r>
            <a:r>
              <a:rPr lang="cs-CZ" sz="2000" b="1" dirty="0">
                <a:cs typeface="Arial" panose="020B0604020202020204" pitchFamily="34" charset="0"/>
              </a:rPr>
              <a:t>nitrid titanu </a:t>
            </a:r>
            <a:r>
              <a:rPr lang="cs-CZ" sz="2000" dirty="0">
                <a:cs typeface="Arial" panose="020B0604020202020204" pitchFamily="34" charset="0"/>
              </a:rPr>
              <a:t>TiN</a:t>
            </a:r>
            <a:r>
              <a:rPr lang="cs-CZ" sz="2000" baseline="-25000" dirty="0">
                <a:cs typeface="Arial" panose="020B0604020202020204" pitchFamily="34" charset="0"/>
              </a:rPr>
              <a:t>2</a:t>
            </a:r>
            <a:r>
              <a:rPr lang="cs-CZ" sz="2000" dirty="0">
                <a:cs typeface="Arial" panose="020B0604020202020204" pitchFamily="34" charset="0"/>
              </a:rPr>
              <a:t> a </a:t>
            </a:r>
            <a:r>
              <a:rPr lang="cs-CZ" sz="2000" b="1" dirty="0" err="1">
                <a:cs typeface="Arial" panose="020B0604020202020204" pitchFamily="34" charset="0"/>
              </a:rPr>
              <a:t>diborid</a:t>
            </a:r>
            <a:r>
              <a:rPr lang="cs-CZ" sz="2000" b="1" dirty="0">
                <a:cs typeface="Arial" panose="020B0604020202020204" pitchFamily="34" charset="0"/>
              </a:rPr>
              <a:t> titanu </a:t>
            </a:r>
            <a:r>
              <a:rPr lang="cs-CZ" sz="2000" dirty="0">
                <a:cs typeface="Arial" panose="020B0604020202020204" pitchFamily="34" charset="0"/>
              </a:rPr>
              <a:t>TiB</a:t>
            </a:r>
            <a:r>
              <a:rPr lang="cs-CZ" sz="2000" baseline="-25000" dirty="0">
                <a:cs typeface="Arial" panose="020B0604020202020204" pitchFamily="34" charset="0"/>
              </a:rPr>
              <a:t>2</a:t>
            </a:r>
            <a:r>
              <a:rPr lang="cs-CZ" sz="2000" dirty="0">
                <a:cs typeface="Arial" panose="020B0604020202020204" pitchFamily="34" charset="0"/>
              </a:rPr>
              <a:t> se používají jako brusivo a k povrchové úpravě břitů obráběcích nástrojů. </a:t>
            </a:r>
            <a:endParaRPr lang="en-US" sz="2000" dirty="0">
              <a:cs typeface="Arial" panose="020B0604020202020204" pitchFamily="34" charset="0"/>
            </a:endParaRPr>
          </a:p>
          <a:p>
            <a:endParaRPr lang="cs-CZ" sz="800" dirty="0">
              <a:cs typeface="Arial" panose="020B0604020202020204" pitchFamily="34" charset="0"/>
            </a:endParaRPr>
          </a:p>
          <a:p>
            <a:r>
              <a:rPr lang="cs-CZ" sz="2000" b="1" dirty="0">
                <a:cs typeface="Arial" panose="020B0604020202020204" pitchFamily="34" charset="0"/>
              </a:rPr>
              <a:t>Chlorid </a:t>
            </a:r>
            <a:r>
              <a:rPr lang="cs-CZ" sz="2000" b="1" dirty="0" err="1">
                <a:cs typeface="Arial" panose="020B0604020202020204" pitchFamily="34" charset="0"/>
              </a:rPr>
              <a:t>titanitý</a:t>
            </a:r>
            <a:r>
              <a:rPr lang="cs-CZ" sz="2000" b="1" dirty="0">
                <a:cs typeface="Arial" panose="020B0604020202020204" pitchFamily="34" charset="0"/>
              </a:rPr>
              <a:t> </a:t>
            </a:r>
            <a:r>
              <a:rPr lang="cs-CZ" sz="2000" dirty="0">
                <a:cs typeface="Arial" panose="020B0604020202020204" pitchFamily="34" charset="0"/>
              </a:rPr>
              <a:t>TiCl</a:t>
            </a:r>
            <a:r>
              <a:rPr lang="cs-CZ" sz="2000" baseline="-25000" dirty="0">
                <a:cs typeface="Arial" panose="020B0604020202020204" pitchFamily="34" charset="0"/>
              </a:rPr>
              <a:t>3</a:t>
            </a:r>
            <a:r>
              <a:rPr lang="cs-CZ" sz="2000" dirty="0">
                <a:cs typeface="Arial" panose="020B0604020202020204" pitchFamily="34" charset="0"/>
              </a:rPr>
              <a:t> slouží jako nejdůležitější katalyzátor při výrobě polypropylenu, </a:t>
            </a:r>
            <a:endParaRPr lang="en-US" sz="2000" dirty="0">
              <a:cs typeface="Arial" panose="020B0604020202020204" pitchFamily="34" charset="0"/>
            </a:endParaRPr>
          </a:p>
          <a:p>
            <a:endParaRPr lang="en-US" sz="800" b="1" dirty="0">
              <a:cs typeface="Arial" panose="020B0604020202020204" pitchFamily="34" charset="0"/>
            </a:endParaRPr>
          </a:p>
          <a:p>
            <a:r>
              <a:rPr lang="en-US" sz="2000" b="1" dirty="0">
                <a:cs typeface="Arial" panose="020B0604020202020204" pitchFamily="34" charset="0"/>
              </a:rPr>
              <a:t>H</a:t>
            </a:r>
            <a:r>
              <a:rPr lang="cs-CZ" sz="2000" b="1" dirty="0" err="1">
                <a:cs typeface="Arial" panose="020B0604020202020204" pitchFamily="34" charset="0"/>
              </a:rPr>
              <a:t>exafluorotitaničitan</a:t>
            </a:r>
            <a:r>
              <a:rPr lang="cs-CZ" sz="2000" b="1" dirty="0">
                <a:cs typeface="Arial" panose="020B0604020202020204" pitchFamily="34" charset="0"/>
              </a:rPr>
              <a:t> sodný</a:t>
            </a:r>
            <a:r>
              <a:rPr lang="cs-CZ" sz="2000" dirty="0">
                <a:cs typeface="Arial" panose="020B0604020202020204" pitchFamily="34" charset="0"/>
              </a:rPr>
              <a:t> Na</a:t>
            </a:r>
            <a:r>
              <a:rPr lang="cs-CZ" sz="2000" baseline="-25000" dirty="0">
                <a:cs typeface="Arial" panose="020B0604020202020204" pitchFamily="34" charset="0"/>
              </a:rPr>
              <a:t>2</a:t>
            </a:r>
            <a:r>
              <a:rPr lang="cs-CZ" sz="2000" dirty="0">
                <a:cs typeface="Arial" panose="020B0604020202020204" pitchFamily="34" charset="0"/>
              </a:rPr>
              <a:t>[TiF</a:t>
            </a:r>
            <a:r>
              <a:rPr lang="cs-CZ" sz="2000" baseline="-25000" dirty="0">
                <a:cs typeface="Arial" panose="020B0604020202020204" pitchFamily="34" charset="0"/>
              </a:rPr>
              <a:t>6</a:t>
            </a:r>
            <a:r>
              <a:rPr lang="cs-CZ" sz="2000" dirty="0">
                <a:cs typeface="Arial" panose="020B0604020202020204" pitchFamily="34" charset="0"/>
              </a:rPr>
              <a:t>] slouží jako mořidlo při barvení tkanin</a:t>
            </a:r>
            <a:r>
              <a:rPr lang="en-US" sz="2000" dirty="0">
                <a:cs typeface="Arial" panose="020B0604020202020204" pitchFamily="34" charset="0"/>
              </a:rPr>
              <a:t>.</a:t>
            </a:r>
          </a:p>
          <a:p>
            <a:r>
              <a:rPr lang="cs-CZ" sz="800" dirty="0">
                <a:cs typeface="Arial" panose="020B0604020202020204" pitchFamily="34" charset="0"/>
              </a:rPr>
              <a:t> </a:t>
            </a:r>
          </a:p>
          <a:p>
            <a:r>
              <a:rPr lang="cs-CZ" sz="2000" b="1" dirty="0">
                <a:cs typeface="Arial" panose="020B0604020202020204" pitchFamily="34" charset="0"/>
              </a:rPr>
              <a:t>Síran </a:t>
            </a:r>
            <a:r>
              <a:rPr lang="cs-CZ" sz="2000" b="1" dirty="0" err="1">
                <a:cs typeface="Arial" panose="020B0604020202020204" pitchFamily="34" charset="0"/>
              </a:rPr>
              <a:t>titanitý</a:t>
            </a:r>
            <a:r>
              <a:rPr lang="cs-CZ" sz="2000" b="1" dirty="0">
                <a:cs typeface="Arial" panose="020B0604020202020204" pitchFamily="34" charset="0"/>
              </a:rPr>
              <a:t> </a:t>
            </a:r>
            <a:r>
              <a:rPr lang="cs-CZ" sz="2000" dirty="0">
                <a:cs typeface="Arial" panose="020B0604020202020204" pitchFamily="34" charset="0"/>
              </a:rPr>
              <a:t>Ti</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se používá jako analytické činidlo pro stanovení látek oxidační povahy - titanometrie. </a:t>
            </a:r>
            <a:endParaRPr lang="en-US" sz="2000" dirty="0">
              <a:cs typeface="Arial" panose="020B0604020202020204" pitchFamily="34" charset="0"/>
            </a:endParaRPr>
          </a:p>
          <a:p>
            <a:endParaRPr lang="cs-CZ" sz="800" dirty="0">
              <a:cs typeface="Arial" panose="020B0604020202020204" pitchFamily="34" charset="0"/>
            </a:endParaRPr>
          </a:p>
          <a:p>
            <a:r>
              <a:rPr lang="cs-CZ" sz="2000" b="1" dirty="0">
                <a:cs typeface="Arial" panose="020B0604020202020204" pitchFamily="34" charset="0"/>
              </a:rPr>
              <a:t>Karbid titanu </a:t>
            </a:r>
            <a:r>
              <a:rPr lang="cs-CZ" sz="2000" dirty="0" err="1">
                <a:cs typeface="Arial" panose="020B0604020202020204" pitchFamily="34" charset="0"/>
              </a:rPr>
              <a:t>TiC</a:t>
            </a:r>
            <a:r>
              <a:rPr lang="cs-CZ" sz="2000" dirty="0">
                <a:cs typeface="Arial" panose="020B0604020202020204" pitchFamily="34" charset="0"/>
              </a:rPr>
              <a:t> slouží k výrobě žáruvzdorné keramiky. </a:t>
            </a:r>
            <a:endParaRPr lang="en-US" sz="2000" dirty="0">
              <a:cs typeface="Arial" panose="020B0604020202020204" pitchFamily="34" charset="0"/>
            </a:endParaRPr>
          </a:p>
          <a:p>
            <a:endParaRPr lang="cs-CZ" sz="800" dirty="0">
              <a:cs typeface="Arial" panose="020B0604020202020204" pitchFamily="34" charset="0"/>
            </a:endParaRPr>
          </a:p>
          <a:p>
            <a:r>
              <a:rPr lang="cs-CZ" sz="2000" b="1" dirty="0">
                <a:cs typeface="Arial" panose="020B0604020202020204" pitchFamily="34" charset="0"/>
              </a:rPr>
              <a:t>Disulfid TiS</a:t>
            </a:r>
            <a:r>
              <a:rPr lang="cs-CZ" sz="2000" b="1" i="1" baseline="-25000" dirty="0">
                <a:cs typeface="Arial" panose="020B0604020202020204" pitchFamily="34" charset="0"/>
              </a:rPr>
              <a:t>2</a:t>
            </a:r>
            <a:r>
              <a:rPr lang="cs-CZ" sz="2000" b="1" dirty="0">
                <a:cs typeface="Arial" panose="020B0604020202020204" pitchFamily="34" charset="0"/>
              </a:rPr>
              <a:t> </a:t>
            </a:r>
            <a:r>
              <a:rPr lang="cs-CZ" sz="2000" dirty="0">
                <a:cs typeface="Arial" panose="020B0604020202020204" pitchFamily="34" charset="0"/>
              </a:rPr>
              <a:t>se používá k výrobě katod do některých typů lithiových baterií, </a:t>
            </a:r>
            <a:r>
              <a:rPr lang="cs-CZ" sz="2000" dirty="0" err="1">
                <a:cs typeface="Arial" panose="020B0604020202020204" pitchFamily="34" charset="0"/>
              </a:rPr>
              <a:t>disilicid</a:t>
            </a:r>
            <a:r>
              <a:rPr lang="cs-CZ" sz="2000" dirty="0">
                <a:cs typeface="Arial" panose="020B0604020202020204" pitchFamily="34" charset="0"/>
              </a:rPr>
              <a:t> TiSi</a:t>
            </a:r>
            <a:r>
              <a:rPr lang="cs-CZ" sz="2000" baseline="-25000" dirty="0">
                <a:cs typeface="Arial" panose="020B0604020202020204" pitchFamily="34" charset="0"/>
              </a:rPr>
              <a:t>2</a:t>
            </a:r>
            <a:r>
              <a:rPr lang="cs-CZ" sz="2000" dirty="0">
                <a:cs typeface="Arial" panose="020B0604020202020204" pitchFamily="34" charset="0"/>
              </a:rPr>
              <a:t> slouží k výrobě polovodičů.</a:t>
            </a:r>
          </a:p>
          <a:p>
            <a:endParaRPr lang="cs-CZ" sz="800" b="1" dirty="0">
              <a:cs typeface="Arial" panose="020B0604020202020204" pitchFamily="34" charset="0"/>
            </a:endParaRPr>
          </a:p>
          <a:p>
            <a:r>
              <a:rPr lang="cs-CZ" sz="2000" b="1" dirty="0" err="1">
                <a:cs typeface="Arial" panose="020B0604020202020204" pitchFamily="34" charset="0"/>
              </a:rPr>
              <a:t>Titanocen</a:t>
            </a:r>
            <a:r>
              <a:rPr lang="cs-CZ" sz="2000" dirty="0">
                <a:cs typeface="Arial" panose="020B0604020202020204" pitchFamily="34" charset="0"/>
              </a:rPr>
              <a:t> je silné oxidovadlo.</a:t>
            </a:r>
          </a:p>
        </p:txBody>
      </p:sp>
      <p:pic>
        <p:nvPicPr>
          <p:cNvPr id="3075" name="Picture 3" descr="Monomeres Titanocen">
            <a:hlinkClick r:id="rId2" tooltip="Monomeres Titanoc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194858"/>
            <a:ext cx="914400" cy="1316737"/>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15F11D8B-401B-48EC-B89C-A89EA858CB5F}"/>
              </a:ext>
            </a:extLst>
          </p:cNvPr>
          <p:cNvSpPr/>
          <p:nvPr/>
        </p:nvSpPr>
        <p:spPr>
          <a:xfrm>
            <a:off x="158560" y="164652"/>
            <a:ext cx="8638854" cy="1631216"/>
          </a:xfrm>
          <a:prstGeom prst="rect">
            <a:avLst/>
          </a:prstGeom>
        </p:spPr>
        <p:txBody>
          <a:bodyPr wrap="square">
            <a:spAutoFit/>
          </a:bodyPr>
          <a:lstStyle/>
          <a:p>
            <a:pPr algn="just"/>
            <a:r>
              <a:rPr lang="cs-CZ" sz="2000" b="1" dirty="0">
                <a:cs typeface="Arial" panose="020B0604020202020204" pitchFamily="34" charset="0"/>
              </a:rPr>
              <a:t>Chlorid titaničitý </a:t>
            </a:r>
            <a:r>
              <a:rPr lang="cs-CZ" sz="2000" dirty="0">
                <a:cs typeface="Arial" panose="020B0604020202020204" pitchFamily="34" charset="0"/>
              </a:rPr>
              <a:t>TiCl</a:t>
            </a:r>
            <a:r>
              <a:rPr lang="cs-CZ" sz="2000" baseline="-25000" dirty="0">
                <a:cs typeface="Arial" panose="020B0604020202020204" pitchFamily="34" charset="0"/>
              </a:rPr>
              <a:t>4</a:t>
            </a:r>
            <a:r>
              <a:rPr lang="cs-CZ" sz="2000" dirty="0">
                <a:cs typeface="Arial" panose="020B0604020202020204" pitchFamily="34" charset="0"/>
              </a:rPr>
              <a:t> se používá v pyrotechnice jako náplň dýmovnic - při styku se vzdušnou vlhkostí snadno hydrolyzuje za vzniku bílého dýmu TiO</a:t>
            </a:r>
            <a:r>
              <a:rPr lang="cs-CZ" sz="2000" baseline="-25000" dirty="0">
                <a:cs typeface="Arial" panose="020B0604020202020204" pitchFamily="34" charset="0"/>
              </a:rPr>
              <a:t>2</a:t>
            </a:r>
            <a:r>
              <a:rPr lang="cs-CZ" sz="2000" dirty="0">
                <a:cs typeface="Arial" panose="020B0604020202020204" pitchFamily="34" charset="0"/>
              </a:rPr>
              <a:t> a </a:t>
            </a:r>
            <a:r>
              <a:rPr lang="cs-CZ" sz="2000" dirty="0" err="1">
                <a:cs typeface="Arial" panose="020B0604020202020204" pitchFamily="34" charset="0"/>
              </a:rPr>
              <a:t>HCl</a:t>
            </a:r>
            <a:r>
              <a:rPr lang="cs-CZ" sz="2000" dirty="0">
                <a:cs typeface="Arial" panose="020B0604020202020204" pitchFamily="34" charset="0"/>
              </a:rPr>
              <a:t>. Ve směsi s organokovovou sloučeninou hliníku </a:t>
            </a:r>
            <a:r>
              <a:rPr lang="cs-CZ" sz="2000" dirty="0" err="1">
                <a:cs typeface="Arial" panose="020B0604020202020204" pitchFamily="34" charset="0"/>
              </a:rPr>
              <a:t>triethylaluminium</a:t>
            </a:r>
            <a:r>
              <a:rPr lang="cs-CZ" sz="2000" dirty="0">
                <a:cs typeface="Arial" panose="020B0604020202020204" pitchFamily="34" charset="0"/>
              </a:rPr>
              <a:t> (C</a:t>
            </a:r>
            <a:r>
              <a:rPr lang="cs-CZ" sz="2000" baseline="-25000" dirty="0">
                <a:cs typeface="Arial" panose="020B0604020202020204" pitchFamily="34" charset="0"/>
              </a:rPr>
              <a:t>2</a:t>
            </a:r>
            <a:r>
              <a:rPr lang="cs-CZ" sz="2000" dirty="0">
                <a:cs typeface="Arial" panose="020B0604020202020204" pitchFamily="34" charset="0"/>
              </a:rPr>
              <a:t>H</a:t>
            </a:r>
            <a:r>
              <a:rPr lang="cs-CZ" sz="2000" baseline="-25000" dirty="0">
                <a:cs typeface="Arial" panose="020B0604020202020204" pitchFamily="34" charset="0"/>
              </a:rPr>
              <a:t>5</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Al se jako Zieglerův-</a:t>
            </a:r>
            <a:r>
              <a:rPr lang="cs-CZ" sz="2000" dirty="0" err="1">
                <a:cs typeface="Arial" panose="020B0604020202020204" pitchFamily="34" charset="0"/>
              </a:rPr>
              <a:t>Nattův</a:t>
            </a:r>
            <a:r>
              <a:rPr lang="cs-CZ" sz="2000" dirty="0">
                <a:cs typeface="Arial" panose="020B0604020202020204" pitchFamily="34" charset="0"/>
              </a:rPr>
              <a:t> katalyzátor používá k iontové katalýze beztlaké polymerace alkenů. </a:t>
            </a:r>
          </a:p>
        </p:txBody>
      </p:sp>
    </p:spTree>
    <p:extLst>
      <p:ext uri="{BB962C8B-B14F-4D97-AF65-F5344CB8AC3E}">
        <p14:creationId xmlns:p14="http://schemas.microsoft.com/office/powerpoint/2010/main" val="26473578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763000" cy="6309420"/>
          </a:xfrm>
          <a:prstGeom prst="rect">
            <a:avLst/>
          </a:prstGeom>
        </p:spPr>
        <p:txBody>
          <a:bodyPr wrap="square">
            <a:spAutoFit/>
          </a:bodyPr>
          <a:lstStyle/>
          <a:p>
            <a:pPr algn="just"/>
            <a:r>
              <a:rPr lang="cs-CZ" sz="2400" b="1" dirty="0">
                <a:cs typeface="Arial" panose="020B0604020202020204" pitchFamily="34" charset="0"/>
              </a:rPr>
              <a:t>Fotokatalýza</a:t>
            </a:r>
          </a:p>
          <a:p>
            <a:pPr algn="just"/>
            <a:endParaRPr lang="cs-CZ" sz="800" dirty="0">
              <a:cs typeface="Arial" panose="020B0604020202020204" pitchFamily="34" charset="0"/>
            </a:endParaRPr>
          </a:p>
          <a:p>
            <a:pPr algn="just"/>
            <a:r>
              <a:rPr lang="cs-CZ" sz="2000" dirty="0">
                <a:cs typeface="Arial" panose="020B0604020202020204" pitchFamily="34" charset="0"/>
              </a:rPr>
              <a:t> je proces chemického rozkladu látek za přítomnosti </a:t>
            </a:r>
            <a:r>
              <a:rPr lang="cs-CZ" sz="2000" dirty="0" err="1">
                <a:cs typeface="Arial" panose="020B0604020202020204" pitchFamily="34" charset="0"/>
              </a:rPr>
              <a:t>fotokatalyzátoru</a:t>
            </a:r>
            <a:r>
              <a:rPr lang="cs-CZ" sz="2000" dirty="0">
                <a:cs typeface="Arial" panose="020B0604020202020204" pitchFamily="34" charset="0"/>
              </a:rPr>
              <a:t> a světelného záření. Principiálně vychází z fotolýzy, přirozeného </a:t>
            </a:r>
            <a:r>
              <a:rPr lang="cs-CZ" sz="2000" u="sng" dirty="0">
                <a:cs typeface="Arial" panose="020B0604020202020204" pitchFamily="34" charset="0"/>
              </a:rPr>
              <a:t>rozkladu některých látek působením světla, urychlené přítomností </a:t>
            </a:r>
            <a:r>
              <a:rPr lang="cs-CZ" sz="2000" u="sng" dirty="0" err="1">
                <a:cs typeface="Arial" panose="020B0604020202020204" pitchFamily="34" charset="0"/>
              </a:rPr>
              <a:t>fotokatalyzátoru</a:t>
            </a:r>
            <a:r>
              <a:rPr lang="cs-CZ" sz="2000" dirty="0">
                <a:cs typeface="Arial" panose="020B0604020202020204" pitchFamily="34" charset="0"/>
              </a:rPr>
              <a:t>. Primárně vzniklý volný pár elektron-díra a hydroxylové radikály sekundárně vznikající kontaktem excitované molekuly </a:t>
            </a:r>
            <a:r>
              <a:rPr lang="cs-CZ" sz="2000" dirty="0" err="1">
                <a:cs typeface="Arial" panose="020B0604020202020204" pitchFamily="34" charset="0"/>
              </a:rPr>
              <a:t>fotokatalyzátoru</a:t>
            </a:r>
            <a:r>
              <a:rPr lang="cs-CZ" sz="2000" dirty="0">
                <a:cs typeface="Arial" panose="020B0604020202020204" pitchFamily="34" charset="0"/>
              </a:rPr>
              <a:t> a vodní páry rozkládají přítomné organické a anorganické substance. </a:t>
            </a:r>
          </a:p>
          <a:p>
            <a:pPr algn="just"/>
            <a:endParaRPr lang="cs-CZ" sz="2000" dirty="0">
              <a:cs typeface="Arial" panose="020B0604020202020204" pitchFamily="34" charset="0"/>
            </a:endParaRPr>
          </a:p>
          <a:p>
            <a:pPr algn="just"/>
            <a:r>
              <a:rPr lang="cs-CZ" sz="2000" dirty="0">
                <a:cs typeface="Arial" panose="020B0604020202020204" pitchFamily="34" charset="0"/>
              </a:rPr>
              <a:t>Mezi </a:t>
            </a:r>
            <a:r>
              <a:rPr lang="cs-CZ" sz="2000" u="sng" dirty="0">
                <a:cs typeface="Arial" panose="020B0604020202020204" pitchFamily="34" charset="0"/>
              </a:rPr>
              <a:t>látky rozložitelné fotokatalýzou</a:t>
            </a:r>
            <a:r>
              <a:rPr lang="cs-CZ" sz="2000" dirty="0">
                <a:cs typeface="Arial" panose="020B0604020202020204" pitchFamily="34" charset="0"/>
              </a:rPr>
              <a:t> patří např. oxidy dusíku (</a:t>
            </a:r>
            <a:r>
              <a:rPr lang="cs-CZ" sz="2000" dirty="0" err="1">
                <a:cs typeface="Arial" panose="020B0604020202020204" pitchFamily="34" charset="0"/>
              </a:rPr>
              <a:t>NO</a:t>
            </a:r>
            <a:r>
              <a:rPr lang="cs-CZ" sz="2000" baseline="-25000" dirty="0" err="1">
                <a:cs typeface="Arial" panose="020B0604020202020204" pitchFamily="34" charset="0"/>
              </a:rPr>
              <a:t>x</a:t>
            </a:r>
            <a:r>
              <a:rPr lang="cs-CZ" sz="2000" dirty="0">
                <a:cs typeface="Arial" panose="020B0604020202020204" pitchFamily="34" charset="0"/>
              </a:rPr>
              <a:t>), oxidy síry (</a:t>
            </a:r>
            <a:r>
              <a:rPr lang="cs-CZ" sz="2000" dirty="0" err="1">
                <a:cs typeface="Arial" panose="020B0604020202020204" pitchFamily="34" charset="0"/>
              </a:rPr>
              <a:t>SO</a:t>
            </a:r>
            <a:r>
              <a:rPr lang="cs-CZ" sz="2000" baseline="-25000" dirty="0" err="1">
                <a:cs typeface="Arial" panose="020B0604020202020204" pitchFamily="34" charset="0"/>
              </a:rPr>
              <a:t>x</a:t>
            </a:r>
            <a:r>
              <a:rPr lang="cs-CZ" sz="2000" dirty="0">
                <a:cs typeface="Arial" panose="020B0604020202020204" pitchFamily="34" charset="0"/>
              </a:rPr>
              <a:t>), oxid uhelnatý (CO), ozón (O</a:t>
            </a:r>
            <a:r>
              <a:rPr lang="cs-CZ" sz="2000" baseline="-25000" dirty="0">
                <a:cs typeface="Arial" panose="020B0604020202020204" pitchFamily="34" charset="0"/>
              </a:rPr>
              <a:t>3</a:t>
            </a:r>
            <a:r>
              <a:rPr lang="cs-CZ" sz="2000" dirty="0">
                <a:cs typeface="Arial" panose="020B0604020202020204" pitchFamily="34" charset="0"/>
              </a:rPr>
              <a:t>), čpavek (NH</a:t>
            </a:r>
            <a:r>
              <a:rPr lang="cs-CZ" sz="2000" baseline="-25000" dirty="0">
                <a:cs typeface="Arial" panose="020B0604020202020204" pitchFamily="34" charset="0"/>
              </a:rPr>
              <a:t>3</a:t>
            </a:r>
            <a:r>
              <a:rPr lang="cs-CZ" sz="2000" dirty="0">
                <a:cs typeface="Arial" panose="020B0604020202020204" pitchFamily="34" charset="0"/>
              </a:rPr>
              <a:t>), sirovodík (H</a:t>
            </a:r>
            <a:r>
              <a:rPr lang="cs-CZ" sz="2000" baseline="-25000" dirty="0">
                <a:cs typeface="Arial" panose="020B0604020202020204" pitchFamily="34" charset="0"/>
              </a:rPr>
              <a:t>2</a:t>
            </a:r>
            <a:r>
              <a:rPr lang="cs-CZ" sz="2000" dirty="0">
                <a:cs typeface="Arial" panose="020B0604020202020204" pitchFamily="34" charset="0"/>
              </a:rPr>
              <a:t>S), chlorované uhlovodíky (např. CH</a:t>
            </a:r>
            <a:r>
              <a:rPr lang="cs-CZ" sz="2000" baseline="-25000" dirty="0">
                <a:cs typeface="Arial" panose="020B0604020202020204" pitchFamily="34" charset="0"/>
              </a:rPr>
              <a:t>2</a:t>
            </a:r>
            <a:r>
              <a:rPr lang="cs-CZ" sz="2000" dirty="0">
                <a:cs typeface="Arial" panose="020B0604020202020204" pitchFamily="34" charset="0"/>
              </a:rPr>
              <a:t>Cl</a:t>
            </a:r>
            <a:r>
              <a:rPr lang="cs-CZ" sz="2000" baseline="-25000" dirty="0">
                <a:cs typeface="Arial" panose="020B0604020202020204" pitchFamily="34" charset="0"/>
              </a:rPr>
              <a:t>2</a:t>
            </a:r>
            <a:r>
              <a:rPr lang="cs-CZ" sz="2000" dirty="0">
                <a:cs typeface="Arial" panose="020B0604020202020204" pitchFamily="34" charset="0"/>
              </a:rPr>
              <a:t>, CHCl</a:t>
            </a:r>
            <a:r>
              <a:rPr lang="cs-CZ" sz="2000" baseline="-25000" dirty="0">
                <a:cs typeface="Arial" panose="020B0604020202020204" pitchFamily="34" charset="0"/>
              </a:rPr>
              <a:t>3</a:t>
            </a:r>
            <a:r>
              <a:rPr lang="cs-CZ" sz="2000" dirty="0">
                <a:cs typeface="Arial" panose="020B0604020202020204" pitchFamily="34" charset="0"/>
              </a:rPr>
              <a:t>, CCl</a:t>
            </a:r>
            <a:r>
              <a:rPr lang="cs-CZ" sz="2000" baseline="-25000" dirty="0">
                <a:cs typeface="Arial" panose="020B0604020202020204" pitchFamily="34" charset="0"/>
              </a:rPr>
              <a:t>4</a:t>
            </a:r>
            <a:r>
              <a:rPr lang="cs-CZ" sz="2000" dirty="0">
                <a:cs typeface="Arial" panose="020B0604020202020204" pitchFamily="34" charset="0"/>
              </a:rPr>
              <a:t>, C</a:t>
            </a:r>
            <a:r>
              <a:rPr lang="cs-CZ" sz="2000" baseline="-25000" dirty="0">
                <a:cs typeface="Arial" panose="020B0604020202020204" pitchFamily="34" charset="0"/>
              </a:rPr>
              <a:t>2</a:t>
            </a:r>
            <a:r>
              <a:rPr lang="cs-CZ" sz="2000" dirty="0">
                <a:cs typeface="Arial" panose="020B0604020202020204" pitchFamily="34" charset="0"/>
              </a:rPr>
              <a:t>HCl</a:t>
            </a:r>
            <a:r>
              <a:rPr lang="cs-CZ" sz="2000" baseline="-25000" dirty="0">
                <a:cs typeface="Arial" panose="020B0604020202020204" pitchFamily="34" charset="0"/>
              </a:rPr>
              <a:t>3</a:t>
            </a:r>
            <a:r>
              <a:rPr lang="cs-CZ" sz="2000" dirty="0">
                <a:cs typeface="Arial" panose="020B0604020202020204" pitchFamily="34" charset="0"/>
              </a:rPr>
              <a:t>, C</a:t>
            </a:r>
            <a:r>
              <a:rPr lang="cs-CZ" sz="2000" baseline="-25000" dirty="0">
                <a:cs typeface="Arial" panose="020B0604020202020204" pitchFamily="34" charset="0"/>
              </a:rPr>
              <a:t>2</a:t>
            </a:r>
            <a:r>
              <a:rPr lang="cs-CZ" sz="2000" dirty="0">
                <a:cs typeface="Arial" panose="020B0604020202020204" pitchFamily="34" charset="0"/>
              </a:rPr>
              <a:t>Cl</a:t>
            </a:r>
            <a:r>
              <a:rPr lang="cs-CZ" sz="2000" baseline="-25000" dirty="0">
                <a:cs typeface="Arial" panose="020B0604020202020204" pitchFamily="34" charset="0"/>
              </a:rPr>
              <a:t>4</a:t>
            </a:r>
            <a:r>
              <a:rPr lang="cs-CZ" sz="2000" dirty="0">
                <a:cs typeface="Arial" panose="020B0604020202020204" pitchFamily="34" charset="0"/>
              </a:rPr>
              <a:t>), dioxiny, chlorbenzen, </a:t>
            </a:r>
            <a:r>
              <a:rPr lang="cs-CZ" sz="2000" dirty="0" err="1">
                <a:cs typeface="Arial" panose="020B0604020202020204" pitchFamily="34" charset="0"/>
              </a:rPr>
              <a:t>chlorfenol</a:t>
            </a:r>
            <a:r>
              <a:rPr lang="cs-CZ" sz="2000" dirty="0">
                <a:cs typeface="Arial" panose="020B0604020202020204" pitchFamily="34" charset="0"/>
              </a:rPr>
              <a:t>, jednoduché uhlovodíky (např. CH</a:t>
            </a:r>
            <a:r>
              <a:rPr lang="cs-CZ" sz="2000" baseline="-25000" dirty="0">
                <a:cs typeface="Arial" panose="020B0604020202020204" pitchFamily="34" charset="0"/>
              </a:rPr>
              <a:t>3</a:t>
            </a:r>
            <a:r>
              <a:rPr lang="cs-CZ" sz="2000" dirty="0">
                <a:cs typeface="Arial" panose="020B0604020202020204" pitchFamily="34" charset="0"/>
              </a:rPr>
              <a:t>OH, C</a:t>
            </a:r>
            <a:r>
              <a:rPr lang="cs-CZ" sz="2000" baseline="-25000" dirty="0">
                <a:cs typeface="Arial" panose="020B0604020202020204" pitchFamily="34" charset="0"/>
              </a:rPr>
              <a:t>2</a:t>
            </a:r>
            <a:r>
              <a:rPr lang="cs-CZ" sz="2000" dirty="0">
                <a:cs typeface="Arial" panose="020B0604020202020204" pitchFamily="34" charset="0"/>
              </a:rPr>
              <a:t>H</a:t>
            </a:r>
            <a:r>
              <a:rPr lang="cs-CZ" sz="2000" baseline="-25000" dirty="0">
                <a:cs typeface="Arial" panose="020B0604020202020204" pitchFamily="34" charset="0"/>
              </a:rPr>
              <a:t>5</a:t>
            </a:r>
            <a:r>
              <a:rPr lang="cs-CZ" sz="2000" dirty="0">
                <a:cs typeface="Arial" panose="020B0604020202020204" pitchFamily="34" charset="0"/>
              </a:rPr>
              <a:t>OH, CH</a:t>
            </a:r>
            <a:r>
              <a:rPr lang="cs-CZ" sz="2000" baseline="-25000" dirty="0">
                <a:cs typeface="Arial" panose="020B0604020202020204" pitchFamily="34" charset="0"/>
              </a:rPr>
              <a:t>3</a:t>
            </a:r>
            <a:r>
              <a:rPr lang="cs-CZ" sz="2000" dirty="0">
                <a:cs typeface="Arial" panose="020B0604020202020204" pitchFamily="34" charset="0"/>
              </a:rPr>
              <a:t>COOH, CH</a:t>
            </a:r>
            <a:r>
              <a:rPr lang="cs-CZ" sz="2000" baseline="-25000" dirty="0">
                <a:cs typeface="Arial" panose="020B0604020202020204" pitchFamily="34" charset="0"/>
              </a:rPr>
              <a:t>4</a:t>
            </a:r>
            <a:r>
              <a:rPr lang="cs-CZ" sz="2000" dirty="0">
                <a:cs typeface="Arial" panose="020B0604020202020204" pitchFamily="34" charset="0"/>
              </a:rPr>
              <a:t>, C</a:t>
            </a:r>
            <a:r>
              <a:rPr lang="cs-CZ" sz="2000" baseline="-25000" dirty="0">
                <a:cs typeface="Arial" panose="020B0604020202020204" pitchFamily="34" charset="0"/>
              </a:rPr>
              <a:t>2</a:t>
            </a:r>
            <a:r>
              <a:rPr lang="cs-CZ" sz="2000" dirty="0">
                <a:cs typeface="Arial" panose="020B0604020202020204" pitchFamily="34" charset="0"/>
              </a:rPr>
              <a:t>H</a:t>
            </a:r>
            <a:r>
              <a:rPr lang="cs-CZ" sz="2000" baseline="-25000" dirty="0">
                <a:cs typeface="Arial" panose="020B0604020202020204" pitchFamily="34" charset="0"/>
              </a:rPr>
              <a:t>6</a:t>
            </a:r>
            <a:r>
              <a:rPr lang="cs-CZ" sz="2000" dirty="0">
                <a:cs typeface="Arial" panose="020B0604020202020204" pitchFamily="34" charset="0"/>
              </a:rPr>
              <a:t>, C</a:t>
            </a:r>
            <a:r>
              <a:rPr lang="cs-CZ" sz="2000" baseline="-25000" dirty="0">
                <a:cs typeface="Arial" panose="020B0604020202020204" pitchFamily="34" charset="0"/>
              </a:rPr>
              <a:t>3</a:t>
            </a:r>
            <a:r>
              <a:rPr lang="cs-CZ" sz="2000" dirty="0">
                <a:cs typeface="Arial" panose="020B0604020202020204" pitchFamily="34" charset="0"/>
              </a:rPr>
              <a:t>H</a:t>
            </a:r>
            <a:r>
              <a:rPr lang="cs-CZ" sz="2000" baseline="-25000" dirty="0">
                <a:cs typeface="Arial" panose="020B0604020202020204" pitchFamily="34" charset="0"/>
              </a:rPr>
              <a:t>8</a:t>
            </a:r>
            <a:r>
              <a:rPr lang="cs-CZ" sz="2000" dirty="0">
                <a:cs typeface="Arial" panose="020B0604020202020204" pitchFamily="34" charset="0"/>
              </a:rPr>
              <a:t>, C</a:t>
            </a:r>
            <a:r>
              <a:rPr lang="cs-CZ" sz="2000" baseline="-25000" dirty="0">
                <a:cs typeface="Arial" panose="020B0604020202020204" pitchFamily="34" charset="0"/>
              </a:rPr>
              <a:t>2</a:t>
            </a:r>
            <a:r>
              <a:rPr lang="cs-CZ" sz="2000" dirty="0">
                <a:cs typeface="Arial" panose="020B0604020202020204" pitchFamily="34" charset="0"/>
              </a:rPr>
              <a:t>H</a:t>
            </a:r>
            <a:r>
              <a:rPr lang="cs-CZ" sz="2000" baseline="-25000" dirty="0">
                <a:cs typeface="Arial" panose="020B0604020202020204" pitchFamily="34" charset="0"/>
              </a:rPr>
              <a:t>4</a:t>
            </a:r>
            <a:r>
              <a:rPr lang="cs-CZ" sz="2000" dirty="0">
                <a:cs typeface="Arial" panose="020B0604020202020204" pitchFamily="34" charset="0"/>
              </a:rPr>
              <a:t>, C</a:t>
            </a:r>
            <a:r>
              <a:rPr lang="cs-CZ" sz="2000" baseline="-25000" dirty="0">
                <a:cs typeface="Arial" panose="020B0604020202020204" pitchFamily="34" charset="0"/>
              </a:rPr>
              <a:t>3</a:t>
            </a:r>
            <a:r>
              <a:rPr lang="cs-CZ" sz="2000" dirty="0">
                <a:cs typeface="Arial" panose="020B0604020202020204" pitchFamily="34" charset="0"/>
              </a:rPr>
              <a:t>H</a:t>
            </a:r>
            <a:r>
              <a:rPr lang="cs-CZ" sz="2000" baseline="-25000" dirty="0">
                <a:cs typeface="Arial" panose="020B0604020202020204" pitchFamily="34" charset="0"/>
              </a:rPr>
              <a:t>6</a:t>
            </a:r>
            <a:r>
              <a:rPr lang="cs-CZ" sz="2000" dirty="0">
                <a:cs typeface="Arial" panose="020B0604020202020204" pitchFamily="34" charset="0"/>
              </a:rPr>
              <a:t>), aromatické uhlovodíky (benzen, fenol, toluen, etylbenzen, o-xylen), pesticidy (</a:t>
            </a:r>
            <a:r>
              <a:rPr lang="cs-CZ" sz="2000" dirty="0" err="1">
                <a:cs typeface="Arial" panose="020B0604020202020204" pitchFamily="34" charset="0"/>
              </a:rPr>
              <a:t>Tradimefon</a:t>
            </a:r>
            <a:r>
              <a:rPr lang="cs-CZ" sz="2000" dirty="0">
                <a:cs typeface="Arial" panose="020B0604020202020204" pitchFamily="34" charset="0"/>
              </a:rPr>
              <a:t>, </a:t>
            </a:r>
            <a:r>
              <a:rPr lang="cs-CZ" sz="2000" dirty="0" err="1">
                <a:cs typeface="Arial" panose="020B0604020202020204" pitchFamily="34" charset="0"/>
              </a:rPr>
              <a:t>Primicarb</a:t>
            </a:r>
            <a:r>
              <a:rPr lang="cs-CZ" sz="2000" dirty="0">
                <a:cs typeface="Arial" panose="020B0604020202020204" pitchFamily="34" charset="0"/>
              </a:rPr>
              <a:t>, </a:t>
            </a:r>
            <a:r>
              <a:rPr lang="cs-CZ" sz="2000" dirty="0" err="1">
                <a:cs typeface="Arial" panose="020B0604020202020204" pitchFamily="34" charset="0"/>
              </a:rPr>
              <a:t>Asulam</a:t>
            </a:r>
            <a:r>
              <a:rPr lang="cs-CZ" sz="2000" dirty="0">
                <a:cs typeface="Arial" panose="020B0604020202020204" pitchFamily="34" charset="0"/>
              </a:rPr>
              <a:t>, </a:t>
            </a:r>
            <a:r>
              <a:rPr lang="cs-CZ" sz="2000" dirty="0" err="1">
                <a:cs typeface="Arial" panose="020B0604020202020204" pitchFamily="34" charset="0"/>
              </a:rPr>
              <a:t>Diazinon</a:t>
            </a:r>
            <a:r>
              <a:rPr lang="cs-CZ" sz="2000" dirty="0">
                <a:cs typeface="Arial" panose="020B0604020202020204" pitchFamily="34" charset="0"/>
              </a:rPr>
              <a:t>, MPMC, atrazin) a také bakterie, viry, houby nebo částice </a:t>
            </a:r>
            <a:r>
              <a:rPr lang="cs-CZ" sz="2000" dirty="0" err="1">
                <a:cs typeface="Arial" panose="020B0604020202020204" pitchFamily="34" charset="0"/>
              </a:rPr>
              <a:t>mikroprachu</a:t>
            </a:r>
            <a:r>
              <a:rPr lang="cs-CZ" sz="2000" dirty="0">
                <a:cs typeface="Arial" panose="020B0604020202020204" pitchFamily="34" charset="0"/>
              </a:rPr>
              <a:t>. Konečným produktem pak bývají běžné a stabilní sloučeniny. </a:t>
            </a:r>
          </a:p>
          <a:p>
            <a:pPr algn="just"/>
            <a:endParaRPr lang="cs-CZ" sz="2000" dirty="0"/>
          </a:p>
          <a:p>
            <a:pPr algn="just"/>
            <a:r>
              <a:rPr lang="cs-CZ" sz="2000" dirty="0">
                <a:cs typeface="Arial" panose="020B0604020202020204" pitchFamily="34" charset="0"/>
              </a:rPr>
              <a:t>Nejčastěji je jako katalyzátor používán nanokrystalický </a:t>
            </a:r>
            <a:r>
              <a:rPr lang="cs-CZ" sz="2000" b="1" dirty="0">
                <a:cs typeface="Arial" panose="020B0604020202020204" pitchFamily="34" charset="0"/>
              </a:rPr>
              <a:t>oxid titaničitý TiO</a:t>
            </a:r>
            <a:r>
              <a:rPr lang="cs-CZ" sz="2000" b="1" baseline="-25000" dirty="0">
                <a:cs typeface="Arial" panose="020B0604020202020204" pitchFamily="34" charset="0"/>
              </a:rPr>
              <a:t>2</a:t>
            </a:r>
            <a:r>
              <a:rPr lang="cs-CZ" sz="2000" b="1" dirty="0">
                <a:cs typeface="Arial" panose="020B0604020202020204" pitchFamily="34" charset="0"/>
              </a:rPr>
              <a:t> </a:t>
            </a:r>
            <a:r>
              <a:rPr lang="cs-CZ" sz="2000" dirty="0">
                <a:cs typeface="Arial" panose="020B0604020202020204" pitchFamily="34" charset="0"/>
              </a:rPr>
              <a:t>(</a:t>
            </a:r>
            <a:r>
              <a:rPr lang="cs-CZ" sz="2000" u="sng" dirty="0">
                <a:cs typeface="Arial" panose="020B0604020202020204" pitchFamily="34" charset="0"/>
              </a:rPr>
              <a:t>pouze ve formě </a:t>
            </a:r>
            <a:r>
              <a:rPr lang="cs-CZ" sz="2000" b="1" u="sng" dirty="0">
                <a:cs typeface="Arial" panose="020B0604020202020204" pitchFamily="34" charset="0"/>
              </a:rPr>
              <a:t>anatasu</a:t>
            </a:r>
            <a:r>
              <a:rPr lang="cs-CZ" sz="2000" dirty="0">
                <a:cs typeface="Arial" panose="020B0604020202020204" pitchFamily="34" charset="0"/>
              </a:rPr>
              <a:t>), který je aktivován UV-A zářením.</a:t>
            </a:r>
          </a:p>
        </p:txBody>
      </p:sp>
    </p:spTree>
    <p:extLst>
      <p:ext uri="{BB962C8B-B14F-4D97-AF65-F5344CB8AC3E}">
        <p14:creationId xmlns:p14="http://schemas.microsoft.com/office/powerpoint/2010/main" val="3644038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26460" y="76200"/>
            <a:ext cx="8839200" cy="5878532"/>
          </a:xfrm>
          <a:prstGeom prst="rect">
            <a:avLst/>
          </a:prstGeom>
        </p:spPr>
        <p:txBody>
          <a:bodyPr wrap="square">
            <a:spAutoFit/>
          </a:bodyPr>
          <a:lstStyle/>
          <a:p>
            <a:pPr algn="ctr"/>
            <a:r>
              <a:rPr lang="cs-CZ" sz="2800" b="1" dirty="0">
                <a:cs typeface="Arial" panose="020B0604020202020204" pitchFamily="34" charset="0"/>
              </a:rPr>
              <a:t>Zirkonium</a:t>
            </a:r>
            <a:r>
              <a:rPr lang="cs-CZ" sz="28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 znám ve dvou formách. Lesklé kovové zirkonium a černé práškové zirkonium, které je </a:t>
            </a:r>
            <a:r>
              <a:rPr lang="cs-CZ" sz="2000" dirty="0" err="1">
                <a:cs typeface="Arial" panose="020B0604020202020204" pitchFamily="34" charset="0"/>
              </a:rPr>
              <a:t>pyroforní</a:t>
            </a:r>
            <a:r>
              <a:rPr lang="cs-CZ" sz="2000" dirty="0">
                <a:cs typeface="Arial" panose="020B0604020202020204" pitchFamily="34" charset="0"/>
              </a:rPr>
              <a:t>. Jsou známy dvě krystalografické modifikace, šesterečné </a:t>
            </a:r>
            <a:r>
              <a:rPr lang="el-GR" sz="2000" dirty="0">
                <a:cs typeface="Arial" panose="020B0604020202020204" pitchFamily="34" charset="0"/>
              </a:rPr>
              <a:t>α-</a:t>
            </a:r>
            <a:r>
              <a:rPr lang="cs-CZ" sz="2000" dirty="0" err="1">
                <a:cs typeface="Arial" panose="020B0604020202020204" pitchFamily="34" charset="0"/>
              </a:rPr>
              <a:t>Zr</a:t>
            </a:r>
            <a:r>
              <a:rPr lang="cs-CZ" sz="2000" dirty="0">
                <a:cs typeface="Arial" panose="020B0604020202020204" pitchFamily="34" charset="0"/>
              </a:rPr>
              <a:t> přechází při 867°C na kubické </a:t>
            </a:r>
            <a:r>
              <a:rPr lang="el-GR" sz="2000" dirty="0">
                <a:cs typeface="Arial" panose="020B0604020202020204" pitchFamily="34" charset="0"/>
              </a:rPr>
              <a:t>β-</a:t>
            </a:r>
            <a:r>
              <a:rPr lang="cs-CZ" sz="2000" dirty="0" err="1">
                <a:cs typeface="Arial" panose="020B0604020202020204" pitchFamily="34" charset="0"/>
              </a:rPr>
              <a:t>Zr</a:t>
            </a:r>
            <a:r>
              <a:rPr lang="cs-CZ" sz="2000" dirty="0">
                <a:cs typeface="Arial" panose="020B0604020202020204" pitchFamily="34" charset="0"/>
              </a:rPr>
              <a:t>.</a:t>
            </a:r>
          </a:p>
          <a:p>
            <a:pPr algn="just"/>
            <a:r>
              <a:rPr lang="cs-CZ" sz="2000" dirty="0">
                <a:cs typeface="Arial" panose="020B0604020202020204" pitchFamily="34" charset="0"/>
              </a:rPr>
              <a:t>Zirkonium je odolné vůči vodě i alkalickým hydroxidům. Dobře se rozpouští ve zředěné i koncentrované kyselině fluorovodíkové a lučavce královské:</a:t>
            </a:r>
          </a:p>
          <a:p>
            <a:pPr algn="ctr"/>
            <a:r>
              <a:rPr lang="cs-CZ" sz="2000" dirty="0" err="1">
                <a:cs typeface="Arial" panose="020B0604020202020204" pitchFamily="34" charset="0"/>
              </a:rPr>
              <a:t>Zr</a:t>
            </a:r>
            <a:r>
              <a:rPr lang="cs-CZ" sz="2000" dirty="0">
                <a:cs typeface="Arial" panose="020B0604020202020204" pitchFamily="34" charset="0"/>
              </a:rPr>
              <a:t> + 4HF + H</a:t>
            </a:r>
            <a:r>
              <a:rPr lang="cs-CZ" sz="2000" baseline="-25000" dirty="0">
                <a:cs typeface="Arial" panose="020B0604020202020204" pitchFamily="34" charset="0"/>
              </a:rPr>
              <a:t>2</a:t>
            </a:r>
            <a:r>
              <a:rPr lang="cs-CZ" sz="2000" dirty="0">
                <a:cs typeface="Arial" panose="020B0604020202020204" pitchFamily="34" charset="0"/>
              </a:rPr>
              <a:t>O → H</a:t>
            </a:r>
            <a:r>
              <a:rPr lang="cs-CZ" sz="2000" baseline="-25000" dirty="0">
                <a:cs typeface="Arial" panose="020B0604020202020204" pitchFamily="34" charset="0"/>
              </a:rPr>
              <a:t>2</a:t>
            </a:r>
            <a:r>
              <a:rPr lang="cs-CZ" sz="2000" dirty="0">
                <a:cs typeface="Arial" panose="020B0604020202020204" pitchFamily="34" charset="0"/>
              </a:rPr>
              <a:t>[ZrOF</a:t>
            </a:r>
            <a:r>
              <a:rPr lang="cs-CZ" sz="2000" baseline="-25000" dirty="0">
                <a:cs typeface="Arial" panose="020B0604020202020204" pitchFamily="34" charset="0"/>
              </a:rPr>
              <a:t>4</a:t>
            </a:r>
            <a:r>
              <a:rPr lang="cs-CZ" sz="2000" dirty="0">
                <a:cs typeface="Arial" panose="020B0604020202020204" pitchFamily="34" charset="0"/>
              </a:rPr>
              <a:t>] + 2H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Zr</a:t>
            </a:r>
            <a:r>
              <a:rPr lang="cs-CZ" sz="2000" dirty="0">
                <a:cs typeface="Arial" panose="020B0604020202020204" pitchFamily="34" charset="0"/>
              </a:rPr>
              <a:t> + 6HF → H</a:t>
            </a:r>
            <a:r>
              <a:rPr lang="cs-CZ" sz="2000" baseline="-25000" dirty="0">
                <a:cs typeface="Arial" panose="020B0604020202020204" pitchFamily="34" charset="0"/>
              </a:rPr>
              <a:t>2</a:t>
            </a:r>
            <a:r>
              <a:rPr lang="cs-CZ" sz="2000" dirty="0">
                <a:cs typeface="Arial" panose="020B0604020202020204" pitchFamily="34" charset="0"/>
              </a:rPr>
              <a:t>[ZrF</a:t>
            </a:r>
            <a:r>
              <a:rPr lang="cs-CZ" sz="2000" baseline="-25000" dirty="0">
                <a:cs typeface="Arial" panose="020B0604020202020204" pitchFamily="34" charset="0"/>
              </a:rPr>
              <a:t>6</a:t>
            </a:r>
            <a:r>
              <a:rPr lang="cs-CZ" sz="2000" dirty="0">
                <a:cs typeface="Arial" panose="020B0604020202020204" pitchFamily="34" charset="0"/>
              </a:rPr>
              <a:t>] + 2H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3Zr + 6HCl + 4HNO</a:t>
            </a:r>
            <a:r>
              <a:rPr lang="cs-CZ" sz="2000" baseline="-25000" dirty="0">
                <a:cs typeface="Arial" panose="020B0604020202020204" pitchFamily="34" charset="0"/>
              </a:rPr>
              <a:t>3</a:t>
            </a:r>
            <a:r>
              <a:rPr lang="cs-CZ" sz="2000" dirty="0">
                <a:cs typeface="Arial" panose="020B0604020202020204" pitchFamily="34" charset="0"/>
              </a:rPr>
              <a:t> → [Zr</a:t>
            </a:r>
            <a:r>
              <a:rPr lang="cs-CZ" sz="2000" baseline="-25000" dirty="0">
                <a:cs typeface="Arial" panose="020B0604020202020204" pitchFamily="34" charset="0"/>
              </a:rPr>
              <a:t>3</a:t>
            </a:r>
            <a:r>
              <a:rPr lang="cs-CZ" sz="2000" dirty="0">
                <a:cs typeface="Arial" panose="020B0604020202020204" pitchFamily="34" charset="0"/>
              </a:rPr>
              <a:t>Cl</a:t>
            </a:r>
            <a:r>
              <a:rPr lang="cs-CZ" sz="2000" baseline="-25000" dirty="0">
                <a:cs typeface="Arial" panose="020B0604020202020204" pitchFamily="34" charset="0"/>
              </a:rPr>
              <a:t>3</a:t>
            </a:r>
            <a:r>
              <a:rPr lang="cs-CZ" sz="2000" dirty="0">
                <a:cs typeface="Arial" panose="020B0604020202020204" pitchFamily="34" charset="0"/>
              </a:rPr>
              <a:t>(OH)</a:t>
            </a:r>
            <a:r>
              <a:rPr lang="cs-CZ" sz="2000" baseline="-25000" dirty="0">
                <a:cs typeface="Arial" panose="020B0604020202020204" pitchFamily="34" charset="0"/>
              </a:rPr>
              <a:t>6</a:t>
            </a:r>
            <a:r>
              <a:rPr lang="cs-CZ" sz="2000" dirty="0">
                <a:cs typeface="Arial" panose="020B0604020202020204" pitchFamily="34" charset="0"/>
              </a:rPr>
              <a:t>]Cl</a:t>
            </a:r>
            <a:r>
              <a:rPr lang="cs-CZ" sz="2000" baseline="-25000" dirty="0">
                <a:cs typeface="Arial" panose="020B0604020202020204" pitchFamily="34" charset="0"/>
              </a:rPr>
              <a:t>3</a:t>
            </a:r>
            <a:r>
              <a:rPr lang="cs-CZ" sz="2000" dirty="0">
                <a:cs typeface="Arial" panose="020B0604020202020204" pitchFamily="34" charset="0"/>
              </a:rPr>
              <a:t> + 4NO + 2H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  Reakce zirkonia s koncentrovanou kyselinou sírovou probíhá zvolna:</a:t>
            </a:r>
          </a:p>
          <a:p>
            <a:pPr algn="ctr"/>
            <a:r>
              <a:rPr lang="cs-CZ" sz="2000" dirty="0" err="1">
                <a:cs typeface="Arial" panose="020B0604020202020204" pitchFamily="34" charset="0"/>
              </a:rPr>
              <a:t>Zr</a:t>
            </a:r>
            <a:r>
              <a:rPr lang="cs-CZ" sz="2000" dirty="0">
                <a:cs typeface="Arial" panose="020B0604020202020204" pitchFamily="34" charset="0"/>
              </a:rPr>
              <a:t> + 4H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a:t>
            </a:r>
            <a:r>
              <a:rPr lang="cs-CZ" sz="2000" dirty="0" err="1">
                <a:cs typeface="Arial" panose="020B0604020202020204" pitchFamily="34" charset="0"/>
              </a:rPr>
              <a:t>Zr</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O] + 2SO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Při teplotě nad 300°C reaguje s vodní párou za vzniku oxidu zirkoničitého ZrO</a:t>
            </a:r>
            <a:r>
              <a:rPr lang="cs-CZ" sz="2000" baseline="-25000" dirty="0">
                <a:cs typeface="Arial" panose="020B0604020202020204" pitchFamily="34" charset="0"/>
              </a:rPr>
              <a:t>2</a:t>
            </a:r>
            <a:r>
              <a:rPr lang="cs-CZ" sz="2000" dirty="0">
                <a:cs typeface="Arial" panose="020B0604020202020204" pitchFamily="34" charset="0"/>
              </a:rPr>
              <a:t> a malého množství hydridu ZrH</a:t>
            </a:r>
            <a:r>
              <a:rPr lang="cs-CZ" sz="2000" baseline="-25000" dirty="0">
                <a:cs typeface="Arial" panose="020B0604020202020204" pitchFamily="34" charset="0"/>
              </a:rPr>
              <a:t>2</a:t>
            </a:r>
            <a:r>
              <a:rPr lang="cs-CZ" sz="2000" dirty="0">
                <a:cs typeface="Arial" panose="020B0604020202020204" pitchFamily="34" charset="0"/>
              </a:rPr>
              <a:t>. S dusíkem reaguje až při teplotě 800°C za vzniku žlutého nitridu </a:t>
            </a:r>
            <a:r>
              <a:rPr lang="cs-CZ" sz="2000" dirty="0" err="1">
                <a:cs typeface="Arial" panose="020B0604020202020204" pitchFamily="34" charset="0"/>
              </a:rPr>
              <a:t>ZrN</a:t>
            </a:r>
            <a:r>
              <a:rPr lang="cs-CZ" sz="2000" dirty="0">
                <a:cs typeface="Arial" panose="020B0604020202020204" pitchFamily="34" charset="0"/>
              </a:rPr>
              <a:t>. Se sírou se přímo slučuje až za teplot 300-650°C. S halogeny reaguje práškové zirkonium při teplotě od 300°C za vzniku halogenidů typu ZrX</a:t>
            </a:r>
            <a:r>
              <a:rPr lang="cs-CZ" sz="2000" baseline="-25000" dirty="0">
                <a:cs typeface="Arial" panose="020B0604020202020204" pitchFamily="34" charset="0"/>
              </a:rPr>
              <a:t>4</a:t>
            </a:r>
            <a:r>
              <a:rPr lang="cs-CZ" sz="2000" dirty="0">
                <a:cs typeface="Arial" panose="020B0604020202020204" pitchFamily="34" charset="0"/>
              </a:rPr>
              <a:t>.</a:t>
            </a:r>
            <a:endParaRPr lang="en-US" sz="2000" dirty="0">
              <a:cs typeface="Arial" panose="020B0604020202020204" pitchFamily="34" charset="0"/>
            </a:endParaRPr>
          </a:p>
          <a:p>
            <a:pPr algn="just"/>
            <a:r>
              <a:rPr lang="cs-CZ" sz="2000" dirty="0">
                <a:cs typeface="Arial" panose="020B0604020202020204" pitchFamily="34" charset="0"/>
              </a:rPr>
              <a:t>  Ve sloučeninách vystupuje zirkonium </a:t>
            </a:r>
            <a:r>
              <a:rPr lang="cs-CZ" sz="2000" u="sng" dirty="0">
                <a:cs typeface="Arial" panose="020B0604020202020204" pitchFamily="34" charset="0"/>
              </a:rPr>
              <a:t>téměř výhradně jako čtyřmocné</a:t>
            </a:r>
            <a:r>
              <a:rPr lang="cs-CZ" sz="2000" dirty="0">
                <a:cs typeface="Arial" panose="020B0604020202020204" pitchFamily="34" charset="0"/>
              </a:rPr>
              <a:t>, ze sloučenin </a:t>
            </a:r>
            <a:r>
              <a:rPr lang="cs-CZ" sz="2000" u="sng" dirty="0">
                <a:cs typeface="Arial" panose="020B0604020202020204" pitchFamily="34" charset="0"/>
              </a:rPr>
              <a:t>trojmocného</a:t>
            </a:r>
            <a:r>
              <a:rPr lang="cs-CZ" sz="2000" dirty="0">
                <a:cs typeface="Arial" panose="020B0604020202020204" pitchFamily="34" charset="0"/>
              </a:rPr>
              <a:t> zirkonia je znám chlorid </a:t>
            </a:r>
            <a:r>
              <a:rPr lang="cs-CZ" sz="2000" dirty="0" err="1">
                <a:cs typeface="Arial" panose="020B0604020202020204" pitchFamily="34" charset="0"/>
              </a:rPr>
              <a:t>zirkonitý</a:t>
            </a:r>
            <a:r>
              <a:rPr lang="cs-CZ" sz="2000" dirty="0">
                <a:cs typeface="Arial" panose="020B0604020202020204" pitchFamily="34" charset="0"/>
              </a:rPr>
              <a:t> ZrCl</a:t>
            </a:r>
            <a:r>
              <a:rPr lang="cs-CZ" sz="2000" baseline="-25000" dirty="0">
                <a:cs typeface="Arial" panose="020B0604020202020204" pitchFamily="34" charset="0"/>
              </a:rPr>
              <a:t>3</a:t>
            </a:r>
            <a:r>
              <a:rPr lang="cs-CZ" sz="2000" dirty="0">
                <a:cs typeface="Arial" panose="020B0604020202020204" pitchFamily="34" charset="0"/>
              </a:rPr>
              <a:t> a bromid </a:t>
            </a:r>
            <a:r>
              <a:rPr lang="cs-CZ" sz="2000" dirty="0" err="1">
                <a:cs typeface="Arial" panose="020B0604020202020204" pitchFamily="34" charset="0"/>
              </a:rPr>
              <a:t>zirkonitý</a:t>
            </a:r>
            <a:r>
              <a:rPr lang="cs-CZ" sz="2000" dirty="0">
                <a:cs typeface="Arial" panose="020B0604020202020204" pitchFamily="34" charset="0"/>
              </a:rPr>
              <a:t> ZrBr</a:t>
            </a:r>
            <a:r>
              <a:rPr lang="cs-CZ" sz="2000" baseline="-25000" dirty="0">
                <a:cs typeface="Arial" panose="020B0604020202020204" pitchFamily="34" charset="0"/>
              </a:rPr>
              <a:t>3</a:t>
            </a:r>
            <a:r>
              <a:rPr lang="cs-CZ" sz="2000" dirty="0">
                <a:cs typeface="Arial" panose="020B0604020202020204" pitchFamily="34" charset="0"/>
              </a:rPr>
              <a:t>, ze sloučenin dvoumocného </a:t>
            </a:r>
            <a:r>
              <a:rPr lang="cs-CZ" sz="2000" dirty="0" err="1">
                <a:cs typeface="Arial" panose="020B0604020202020204" pitchFamily="34" charset="0"/>
              </a:rPr>
              <a:t>zikonia</a:t>
            </a:r>
            <a:r>
              <a:rPr lang="cs-CZ" sz="2000" dirty="0">
                <a:cs typeface="Arial" panose="020B0604020202020204" pitchFamily="34" charset="0"/>
              </a:rPr>
              <a:t> je znám chlorid </a:t>
            </a:r>
            <a:r>
              <a:rPr lang="cs-CZ" sz="2000" dirty="0" err="1">
                <a:cs typeface="Arial" panose="020B0604020202020204" pitchFamily="34" charset="0"/>
              </a:rPr>
              <a:t>zirkonatý</a:t>
            </a:r>
            <a:r>
              <a:rPr lang="cs-CZ" sz="2000" dirty="0">
                <a:cs typeface="Arial" panose="020B0604020202020204" pitchFamily="34" charset="0"/>
              </a:rPr>
              <a:t> ZrCl</a:t>
            </a:r>
            <a:r>
              <a:rPr lang="cs-CZ" sz="2000" baseline="-25000" dirty="0">
                <a:cs typeface="Arial" panose="020B0604020202020204" pitchFamily="34" charset="0"/>
              </a:rPr>
              <a:t>2</a:t>
            </a:r>
            <a:r>
              <a:rPr lang="cs-CZ" sz="2000" dirty="0">
                <a:cs typeface="Arial" panose="020B0604020202020204" pitchFamily="34" charset="0"/>
              </a:rPr>
              <a:t> a oxid </a:t>
            </a:r>
            <a:r>
              <a:rPr lang="cs-CZ" sz="2000" dirty="0" err="1">
                <a:cs typeface="Arial" panose="020B0604020202020204" pitchFamily="34" charset="0"/>
              </a:rPr>
              <a:t>zirkonatý</a:t>
            </a:r>
            <a:r>
              <a:rPr lang="cs-CZ" sz="2000" dirty="0">
                <a:cs typeface="Arial" panose="020B0604020202020204" pitchFamily="34" charset="0"/>
              </a:rPr>
              <a:t> </a:t>
            </a:r>
            <a:r>
              <a:rPr lang="cs-CZ" sz="2000" dirty="0" err="1">
                <a:cs typeface="Arial" panose="020B0604020202020204" pitchFamily="34" charset="0"/>
              </a:rPr>
              <a:t>ZrO</a:t>
            </a:r>
            <a:r>
              <a:rPr lang="cs-CZ" sz="2000" dirty="0">
                <a:cs typeface="Arial" panose="020B0604020202020204" pitchFamily="34" charset="0"/>
              </a:rPr>
              <a:t>.</a:t>
            </a:r>
          </a:p>
        </p:txBody>
      </p:sp>
    </p:spTree>
    <p:extLst>
      <p:ext uri="{BB962C8B-B14F-4D97-AF65-F5344CB8AC3E}">
        <p14:creationId xmlns:p14="http://schemas.microsoft.com/office/powerpoint/2010/main" val="3327022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76200"/>
            <a:ext cx="8763000" cy="6555641"/>
          </a:xfrm>
          <a:prstGeom prst="rect">
            <a:avLst/>
          </a:prstGeom>
        </p:spPr>
        <p:txBody>
          <a:bodyPr wrap="square">
            <a:spAutoFit/>
          </a:bodyPr>
          <a:lstStyle/>
          <a:p>
            <a:pPr algn="just"/>
            <a:r>
              <a:rPr lang="cs-CZ" sz="2000" dirty="0">
                <a:cs typeface="Arial" panose="020B0604020202020204" pitchFamily="34" charset="0"/>
              </a:rPr>
              <a:t>Práškové zirkonium má schopnost pohlcovat velké množství vodíku a tvoří s ním hydridy </a:t>
            </a:r>
            <a:r>
              <a:rPr lang="cs-CZ" sz="2000" dirty="0" err="1">
                <a:cs typeface="Arial" panose="020B0604020202020204" pitchFamily="34" charset="0"/>
              </a:rPr>
              <a:t>ZrH</a:t>
            </a:r>
            <a:r>
              <a:rPr lang="cs-CZ" sz="2000" dirty="0">
                <a:cs typeface="Arial" panose="020B0604020202020204" pitchFamily="34" charset="0"/>
              </a:rPr>
              <a:t>, ZrH</a:t>
            </a:r>
            <a:r>
              <a:rPr lang="cs-CZ" sz="2000" baseline="-25000" dirty="0">
                <a:cs typeface="Arial" panose="020B0604020202020204" pitchFamily="34" charset="0"/>
              </a:rPr>
              <a:t>2</a:t>
            </a:r>
            <a:r>
              <a:rPr lang="cs-CZ" sz="2000" dirty="0">
                <a:cs typeface="Arial" panose="020B0604020202020204" pitchFamily="34" charset="0"/>
              </a:rPr>
              <a:t> a ZrH</a:t>
            </a:r>
            <a:r>
              <a:rPr lang="cs-CZ" sz="2000" baseline="-25000" dirty="0">
                <a:cs typeface="Arial" panose="020B0604020202020204" pitchFamily="34" charset="0"/>
              </a:rPr>
              <a:t>4</a:t>
            </a:r>
            <a:r>
              <a:rPr lang="cs-CZ" sz="2000" dirty="0">
                <a:cs typeface="Arial" panose="020B0604020202020204" pitchFamily="34" charset="0"/>
              </a:rPr>
              <a:t>.</a:t>
            </a:r>
          </a:p>
          <a:p>
            <a:pPr algn="just"/>
            <a:r>
              <a:rPr lang="cs-CZ" sz="2000" dirty="0">
                <a:cs typeface="Arial" panose="020B0604020202020204" pitchFamily="34" charset="0"/>
              </a:rPr>
              <a:t>Chemické i fyzikální vlastnosti zirkonia i všech jeho sloučenin jsou téměř naprosto identické s vlastnostmi hafnia.</a:t>
            </a:r>
          </a:p>
          <a:p>
            <a:pPr algn="just"/>
            <a:endParaRPr lang="cs-CZ" sz="1000" dirty="0">
              <a:cs typeface="Arial" panose="020B0604020202020204" pitchFamily="34" charset="0"/>
            </a:endParaRPr>
          </a:p>
          <a:p>
            <a:pPr algn="just"/>
            <a:r>
              <a:rPr lang="cs-CZ" sz="2000" dirty="0">
                <a:cs typeface="Arial" panose="020B0604020202020204" pitchFamily="34" charset="0"/>
              </a:rPr>
              <a:t>V přírodě se zirkonium nalézá vždy v doprovodu hafnia v různých minerálech rozptýlené po celém zemském povrchu.</a:t>
            </a:r>
            <a:r>
              <a:rPr lang="en-US" sz="2000" dirty="0">
                <a:cs typeface="Arial" panose="020B0604020202020204" pitchFamily="34" charset="0"/>
              </a:rPr>
              <a:t> </a:t>
            </a:r>
            <a:r>
              <a:rPr lang="cs-CZ" sz="2000" dirty="0">
                <a:cs typeface="Arial" panose="020B0604020202020204" pitchFamily="34" charset="0"/>
              </a:rPr>
              <a:t>Nejdůležitější užitkové nerosty zirkonia jsou </a:t>
            </a:r>
            <a:r>
              <a:rPr lang="cs-CZ" sz="2000" b="1" dirty="0">
                <a:cs typeface="Arial" panose="020B0604020202020204" pitchFamily="34" charset="0"/>
              </a:rPr>
              <a:t>zirkon</a:t>
            </a:r>
            <a:r>
              <a:rPr lang="cs-CZ" sz="2000" dirty="0">
                <a:cs typeface="Arial" panose="020B0604020202020204" pitchFamily="34" charset="0"/>
              </a:rPr>
              <a:t> ZrSiO</a:t>
            </a:r>
            <a:r>
              <a:rPr lang="cs-CZ" sz="2000" baseline="-25000" dirty="0">
                <a:cs typeface="Arial" panose="020B0604020202020204" pitchFamily="34" charset="0"/>
              </a:rPr>
              <a:t>4</a:t>
            </a:r>
            <a:r>
              <a:rPr lang="cs-CZ" sz="2000" dirty="0">
                <a:cs typeface="Arial" panose="020B0604020202020204" pitchFamily="34" charset="0"/>
              </a:rPr>
              <a:t> a </a:t>
            </a:r>
            <a:r>
              <a:rPr lang="cs-CZ" sz="2000" b="1" dirty="0" err="1">
                <a:cs typeface="Arial" panose="020B0604020202020204" pitchFamily="34" charset="0"/>
              </a:rPr>
              <a:t>baddeleyit</a:t>
            </a:r>
            <a:r>
              <a:rPr lang="cs-CZ" sz="2000" dirty="0">
                <a:cs typeface="Arial" panose="020B0604020202020204" pitchFamily="34" charset="0"/>
              </a:rPr>
              <a:t> ZrO</a:t>
            </a:r>
            <a:r>
              <a:rPr lang="cs-CZ" sz="2000" baseline="-25000" dirty="0">
                <a:cs typeface="Arial" panose="020B0604020202020204" pitchFamily="34" charset="0"/>
              </a:rPr>
              <a:t>2</a:t>
            </a:r>
            <a:r>
              <a:rPr lang="cs-CZ" sz="2000" dirty="0">
                <a:cs typeface="Arial" panose="020B0604020202020204" pitchFamily="34" charset="0"/>
              </a:rPr>
              <a:t>. </a:t>
            </a:r>
            <a:endParaRPr lang="en-US" sz="2000" dirty="0">
              <a:cs typeface="Arial" panose="020B0604020202020204" pitchFamily="34" charset="0"/>
            </a:endParaRPr>
          </a:p>
          <a:p>
            <a:pPr algn="just"/>
            <a:endParaRPr lang="en-US" sz="1000" dirty="0">
              <a:cs typeface="Arial" panose="020B0604020202020204" pitchFamily="34" charset="0"/>
            </a:endParaRPr>
          </a:p>
          <a:p>
            <a:pPr algn="just"/>
            <a:r>
              <a:rPr lang="cs-CZ" sz="2000" dirty="0">
                <a:cs typeface="Arial" panose="020B0604020202020204" pitchFamily="34" charset="0"/>
              </a:rPr>
              <a:t>Výroba zirkonia se provádí podobně jako výroba titanu redukcí chloridu zirkoničitého ZrCl</a:t>
            </a:r>
            <a:r>
              <a:rPr lang="cs-CZ" sz="2000" baseline="-25000" dirty="0">
                <a:cs typeface="Arial" panose="020B0604020202020204" pitchFamily="34" charset="0"/>
              </a:rPr>
              <a:t>4</a:t>
            </a:r>
            <a:r>
              <a:rPr lang="cs-CZ" sz="2000" dirty="0">
                <a:cs typeface="Arial" panose="020B0604020202020204" pitchFamily="34" charset="0"/>
              </a:rPr>
              <a:t> roztaveným hořčíkem - Krollův proces výroby kovů.</a:t>
            </a:r>
          </a:p>
          <a:p>
            <a:pPr algn="just"/>
            <a:r>
              <a:rPr lang="cs-CZ" sz="2000" dirty="0">
                <a:cs typeface="Arial" panose="020B0604020202020204" pitchFamily="34" charset="0"/>
              </a:rPr>
              <a:t>Chlorid zirkoničitý potřebný pro Krollův proces se z </a:t>
            </a:r>
            <a:r>
              <a:rPr lang="cs-CZ" sz="2000" dirty="0" err="1">
                <a:cs typeface="Arial" panose="020B0604020202020204" pitchFamily="34" charset="0"/>
              </a:rPr>
              <a:t>baddeleitu</a:t>
            </a:r>
            <a:r>
              <a:rPr lang="cs-CZ" sz="2000" dirty="0">
                <a:cs typeface="Arial" panose="020B0604020202020204" pitchFamily="34" charset="0"/>
              </a:rPr>
              <a:t> ZrO</a:t>
            </a:r>
            <a:r>
              <a:rPr lang="cs-CZ" sz="2000" baseline="-25000" dirty="0">
                <a:cs typeface="Arial" panose="020B0604020202020204" pitchFamily="34" charset="0"/>
              </a:rPr>
              <a:t>2</a:t>
            </a:r>
            <a:r>
              <a:rPr lang="cs-CZ" sz="2000" dirty="0">
                <a:cs typeface="Arial" panose="020B0604020202020204" pitchFamily="34" charset="0"/>
              </a:rPr>
              <a:t> připravuje přímou chlorací briket rudy slisovaných s uhlím v šachtové peci vyhřívané z vnějšku na teplotu 900°C. Chlorace </a:t>
            </a:r>
            <a:r>
              <a:rPr lang="cs-CZ" sz="2000" dirty="0" err="1">
                <a:cs typeface="Arial" panose="020B0604020202020204" pitchFamily="34" charset="0"/>
              </a:rPr>
              <a:t>baddeleitu</a:t>
            </a:r>
            <a:r>
              <a:rPr lang="cs-CZ" sz="2000" dirty="0">
                <a:cs typeface="Arial" panose="020B0604020202020204" pitchFamily="34" charset="0"/>
              </a:rPr>
              <a:t> probíhá ve dvou stupních a je znázorněna rovnicemi:</a:t>
            </a:r>
          </a:p>
          <a:p>
            <a:pPr algn="ctr"/>
            <a:r>
              <a:rPr lang="cs-CZ" sz="2000" dirty="0">
                <a:cs typeface="Arial" panose="020B0604020202020204" pitchFamily="34" charset="0"/>
              </a:rPr>
              <a:t>ZrO</a:t>
            </a:r>
            <a:r>
              <a:rPr lang="cs-CZ" sz="2000" baseline="-25000" dirty="0">
                <a:cs typeface="Arial" panose="020B0604020202020204" pitchFamily="34" charset="0"/>
              </a:rPr>
              <a:t>2</a:t>
            </a:r>
            <a:r>
              <a:rPr lang="cs-CZ" sz="2000" dirty="0">
                <a:cs typeface="Arial" panose="020B0604020202020204" pitchFamily="34" charset="0"/>
              </a:rPr>
              <a:t> + 2Cl</a:t>
            </a:r>
            <a:r>
              <a:rPr lang="cs-CZ" sz="2000" baseline="-25000" dirty="0">
                <a:cs typeface="Arial" panose="020B0604020202020204" pitchFamily="34" charset="0"/>
              </a:rPr>
              <a:t>2</a:t>
            </a:r>
            <a:r>
              <a:rPr lang="cs-CZ" sz="2000" dirty="0">
                <a:cs typeface="Arial" panose="020B0604020202020204" pitchFamily="34" charset="0"/>
              </a:rPr>
              <a:t> + 2C → ZrCl</a:t>
            </a:r>
            <a:r>
              <a:rPr lang="cs-CZ" sz="2000" baseline="-25000" dirty="0">
                <a:cs typeface="Arial" panose="020B0604020202020204" pitchFamily="34" charset="0"/>
              </a:rPr>
              <a:t>4</a:t>
            </a:r>
            <a:r>
              <a:rPr lang="cs-CZ" sz="2000" dirty="0">
                <a:cs typeface="Arial" panose="020B0604020202020204" pitchFamily="34" charset="0"/>
              </a:rPr>
              <a:t> + 2CO</a:t>
            </a:r>
            <a:br>
              <a:rPr lang="cs-CZ" sz="2000" dirty="0">
                <a:cs typeface="Arial" panose="020B0604020202020204" pitchFamily="34" charset="0"/>
              </a:rPr>
            </a:br>
            <a:r>
              <a:rPr lang="cs-CZ" sz="2000" dirty="0">
                <a:cs typeface="Arial" panose="020B0604020202020204" pitchFamily="34" charset="0"/>
              </a:rPr>
              <a:t>ZrO</a:t>
            </a:r>
            <a:r>
              <a:rPr lang="cs-CZ" sz="2000" baseline="-25000" dirty="0">
                <a:cs typeface="Arial" panose="020B0604020202020204" pitchFamily="34" charset="0"/>
              </a:rPr>
              <a:t>2</a:t>
            </a:r>
            <a:r>
              <a:rPr lang="cs-CZ" sz="2000" dirty="0">
                <a:cs typeface="Arial" panose="020B0604020202020204" pitchFamily="34" charset="0"/>
              </a:rPr>
              <a:t> + 4Cl</a:t>
            </a:r>
            <a:r>
              <a:rPr lang="cs-CZ" sz="2000" baseline="-25000" dirty="0">
                <a:cs typeface="Arial" panose="020B0604020202020204" pitchFamily="34" charset="0"/>
              </a:rPr>
              <a:t>2</a:t>
            </a:r>
            <a:r>
              <a:rPr lang="cs-CZ" sz="2000" dirty="0">
                <a:cs typeface="Arial" panose="020B0604020202020204" pitchFamily="34" charset="0"/>
              </a:rPr>
              <a:t> + 2C → ZrCl</a:t>
            </a:r>
            <a:r>
              <a:rPr lang="cs-CZ" sz="2000" baseline="-25000" dirty="0">
                <a:cs typeface="Arial" panose="020B0604020202020204" pitchFamily="34" charset="0"/>
              </a:rPr>
              <a:t>4</a:t>
            </a:r>
            <a:r>
              <a:rPr lang="cs-CZ" sz="2000" dirty="0">
                <a:cs typeface="Arial" panose="020B0604020202020204" pitchFamily="34" charset="0"/>
              </a:rPr>
              <a:t> + 2COCl</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Pokud je jako surovina použit koncentrát získaný ze zirkonu ZrSiO</a:t>
            </a:r>
            <a:r>
              <a:rPr lang="cs-CZ" sz="2000" baseline="-25000" dirty="0">
                <a:cs typeface="Arial" panose="020B0604020202020204" pitchFamily="34" charset="0"/>
              </a:rPr>
              <a:t>4</a:t>
            </a:r>
            <a:r>
              <a:rPr lang="cs-CZ" sz="2000" dirty="0">
                <a:cs typeface="Arial" panose="020B0604020202020204" pitchFamily="34" charset="0"/>
              </a:rPr>
              <a:t>, provádí se nejprve jeho redukce koksem v obloukové peci při teplotě nad 1000°C, křemík vytěká ve formě křemičitého úletu a zirkonium přechází do snadno </a:t>
            </a:r>
            <a:r>
              <a:rPr lang="cs-CZ" sz="2000" dirty="0" err="1">
                <a:cs typeface="Arial" panose="020B0604020202020204" pitchFamily="34" charset="0"/>
              </a:rPr>
              <a:t>chlorovatelného</a:t>
            </a:r>
            <a:r>
              <a:rPr lang="cs-CZ" sz="2000" dirty="0">
                <a:cs typeface="Arial" panose="020B0604020202020204" pitchFamily="34" charset="0"/>
              </a:rPr>
              <a:t> nitridu. Chlorace nitridu je snadná a provádí se odděleně v chloračním reaktoru již za teploty okolo 400°C.</a:t>
            </a:r>
          </a:p>
        </p:txBody>
      </p:sp>
    </p:spTree>
    <p:extLst>
      <p:ext uri="{BB962C8B-B14F-4D97-AF65-F5344CB8AC3E}">
        <p14:creationId xmlns:p14="http://schemas.microsoft.com/office/powerpoint/2010/main" val="30064790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9974" y="308312"/>
            <a:ext cx="8763000" cy="5632311"/>
          </a:xfrm>
          <a:prstGeom prst="rect">
            <a:avLst/>
          </a:prstGeom>
        </p:spPr>
        <p:txBody>
          <a:bodyPr wrap="square">
            <a:spAutoFit/>
          </a:bodyPr>
          <a:lstStyle/>
          <a:p>
            <a:pPr algn="just"/>
            <a:r>
              <a:rPr lang="cs-CZ" sz="2000" dirty="0">
                <a:cs typeface="Arial" panose="020B0604020202020204" pitchFamily="34" charset="0"/>
              </a:rPr>
              <a:t>Před redukcí se chlorid zirkoničitý rafinuje sublimací, při ní dojde k separaci chloridu </a:t>
            </a:r>
            <a:r>
              <a:rPr lang="cs-CZ" sz="2000" dirty="0" err="1">
                <a:cs typeface="Arial" panose="020B0604020202020204" pitchFamily="34" charset="0"/>
              </a:rPr>
              <a:t>hafničitého</a:t>
            </a:r>
            <a:r>
              <a:rPr lang="cs-CZ" sz="2000" dirty="0">
                <a:cs typeface="Arial" panose="020B0604020202020204" pitchFamily="34" charset="0"/>
              </a:rPr>
              <a:t> HfCl</a:t>
            </a:r>
            <a:r>
              <a:rPr lang="cs-CZ" sz="2000" baseline="-25000" dirty="0">
                <a:cs typeface="Arial" panose="020B0604020202020204" pitchFamily="34" charset="0"/>
              </a:rPr>
              <a:t>4</a:t>
            </a:r>
            <a:r>
              <a:rPr lang="cs-CZ" sz="2000" dirty="0">
                <a:cs typeface="Arial" panose="020B0604020202020204" pitchFamily="34" charset="0"/>
              </a:rPr>
              <a:t>, který se odděleně zpracovává na kovové hafnium. Vlastní redukce chloridu zirkoničitého se provádí roztaveným hořčíkem při teplotě 800°C v atmosféře argonu nebo helia. </a:t>
            </a:r>
            <a:r>
              <a:rPr lang="cs-CZ" sz="2000" dirty="0" err="1">
                <a:cs typeface="Arial" panose="020B0604020202020204" pitchFamily="34" charset="0"/>
              </a:rPr>
              <a:t>Nezreagovaný</a:t>
            </a:r>
            <a:r>
              <a:rPr lang="cs-CZ" sz="2000" dirty="0">
                <a:cs typeface="Arial" panose="020B0604020202020204" pitchFamily="34" charset="0"/>
              </a:rPr>
              <a:t> hořčík a vzniklý chlorid hořečnatý se oddělí vakuovou sublimací při teplotě nad 825°C nebo promýváním kyselinou chlorovodíkovou. </a:t>
            </a:r>
          </a:p>
          <a:p>
            <a:pPr algn="just"/>
            <a:r>
              <a:rPr lang="cs-CZ" sz="2000" dirty="0">
                <a:cs typeface="Arial" panose="020B0604020202020204" pitchFamily="34" charset="0"/>
              </a:rPr>
              <a:t>    Produktem redukce je houbovité zirkonium, které se do podoby kompaktního kovu převádí slisováním do tvaru elektrody a následným přetavením v elektrické obloukové peci. Průběh redukce chloridu zirkoničitého hořčíkem znázorňuje rovnice:</a:t>
            </a:r>
          </a:p>
          <a:p>
            <a:pPr algn="ctr"/>
            <a:r>
              <a:rPr lang="cs-CZ" sz="2000" dirty="0">
                <a:cs typeface="Arial" panose="020B0604020202020204" pitchFamily="34" charset="0"/>
              </a:rPr>
              <a:t>ZrCl</a:t>
            </a:r>
            <a:r>
              <a:rPr lang="cs-CZ" sz="2000" baseline="-25000" dirty="0">
                <a:cs typeface="Arial" panose="020B0604020202020204" pitchFamily="34" charset="0"/>
              </a:rPr>
              <a:t>4</a:t>
            </a:r>
            <a:r>
              <a:rPr lang="cs-CZ" sz="2000" dirty="0">
                <a:cs typeface="Arial" panose="020B0604020202020204" pitchFamily="34" charset="0"/>
              </a:rPr>
              <a:t> + 2Mg → </a:t>
            </a:r>
            <a:r>
              <a:rPr lang="cs-CZ" sz="2000" dirty="0" err="1">
                <a:cs typeface="Arial" panose="020B0604020202020204" pitchFamily="34" charset="0"/>
              </a:rPr>
              <a:t>Zr</a:t>
            </a:r>
            <a:r>
              <a:rPr lang="cs-CZ" sz="2000" dirty="0">
                <a:cs typeface="Arial" panose="020B0604020202020204" pitchFamily="34" charset="0"/>
              </a:rPr>
              <a:t> + 2MgCl</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    Práškové zirkonium se také vyrábí redukcí </a:t>
            </a:r>
            <a:r>
              <a:rPr lang="cs-CZ" sz="2000" dirty="0" err="1">
                <a:cs typeface="Arial" panose="020B0604020202020204" pitchFamily="34" charset="0"/>
              </a:rPr>
              <a:t>hexafluorozirkoničitanu</a:t>
            </a:r>
            <a:r>
              <a:rPr lang="cs-CZ" sz="2000" dirty="0">
                <a:cs typeface="Arial" panose="020B0604020202020204" pitchFamily="34" charset="0"/>
              </a:rPr>
              <a:t> draselného K</a:t>
            </a:r>
            <a:r>
              <a:rPr lang="cs-CZ" sz="2000" baseline="-25000" dirty="0">
                <a:cs typeface="Arial" panose="020B0604020202020204" pitchFamily="34" charset="0"/>
              </a:rPr>
              <a:t>2</a:t>
            </a:r>
            <a:r>
              <a:rPr lang="cs-CZ" sz="2000" dirty="0">
                <a:cs typeface="Arial" panose="020B0604020202020204" pitchFamily="34" charset="0"/>
              </a:rPr>
              <a:t>ZrF</a:t>
            </a:r>
            <a:r>
              <a:rPr lang="cs-CZ" sz="2000" baseline="-25000" dirty="0">
                <a:cs typeface="Arial" panose="020B0604020202020204" pitchFamily="34" charset="0"/>
              </a:rPr>
              <a:t>6</a:t>
            </a:r>
            <a:r>
              <a:rPr lang="cs-CZ" sz="2000" dirty="0">
                <a:cs typeface="Arial" panose="020B0604020202020204" pitchFamily="34" charset="0"/>
              </a:rPr>
              <a:t> sodíkem nebo draslíkem při teplotě 800°C v inertní atmosféře. Průběh redukce </a:t>
            </a:r>
            <a:r>
              <a:rPr lang="cs-CZ" sz="2000" dirty="0" err="1">
                <a:cs typeface="Arial" panose="020B0604020202020204" pitchFamily="34" charset="0"/>
              </a:rPr>
              <a:t>hexafluorozirkoničitanu</a:t>
            </a:r>
            <a:r>
              <a:rPr lang="cs-CZ" sz="2000" dirty="0">
                <a:cs typeface="Arial" panose="020B0604020202020204" pitchFamily="34" charset="0"/>
              </a:rPr>
              <a:t> alkalickými kovy vyjadřují rovnice:</a:t>
            </a:r>
          </a:p>
          <a:p>
            <a:pPr algn="ctr"/>
            <a:r>
              <a:rPr lang="cs-CZ" sz="2000" dirty="0">
                <a:cs typeface="Arial" panose="020B0604020202020204" pitchFamily="34" charset="0"/>
              </a:rPr>
              <a:t>K</a:t>
            </a:r>
            <a:r>
              <a:rPr lang="cs-CZ" sz="2000" baseline="-25000" dirty="0">
                <a:cs typeface="Arial" panose="020B0604020202020204" pitchFamily="34" charset="0"/>
              </a:rPr>
              <a:t>2</a:t>
            </a:r>
            <a:r>
              <a:rPr lang="cs-CZ" sz="2000" dirty="0">
                <a:cs typeface="Arial" panose="020B0604020202020204" pitchFamily="34" charset="0"/>
              </a:rPr>
              <a:t>ZrF</a:t>
            </a:r>
            <a:r>
              <a:rPr lang="cs-CZ" sz="2000" baseline="-25000" dirty="0">
                <a:cs typeface="Arial" panose="020B0604020202020204" pitchFamily="34" charset="0"/>
              </a:rPr>
              <a:t>6</a:t>
            </a:r>
            <a:r>
              <a:rPr lang="cs-CZ" sz="2000" dirty="0">
                <a:cs typeface="Arial" panose="020B0604020202020204" pitchFamily="34" charset="0"/>
              </a:rPr>
              <a:t> + 4Na → </a:t>
            </a:r>
            <a:r>
              <a:rPr lang="cs-CZ" sz="2000" dirty="0" err="1">
                <a:cs typeface="Arial" panose="020B0604020202020204" pitchFamily="34" charset="0"/>
              </a:rPr>
              <a:t>Zr</a:t>
            </a:r>
            <a:r>
              <a:rPr lang="cs-CZ" sz="2000" dirty="0">
                <a:cs typeface="Arial" panose="020B0604020202020204" pitchFamily="34" charset="0"/>
              </a:rPr>
              <a:t> + 2KF + 4NaF</a:t>
            </a:r>
            <a:br>
              <a:rPr lang="cs-CZ" sz="2000" dirty="0">
                <a:cs typeface="Arial" panose="020B0604020202020204" pitchFamily="34" charset="0"/>
              </a:rPr>
            </a:br>
            <a:r>
              <a:rPr lang="cs-CZ" sz="2000" dirty="0">
                <a:cs typeface="Arial" panose="020B0604020202020204" pitchFamily="34" charset="0"/>
              </a:rPr>
              <a:t>K</a:t>
            </a:r>
            <a:r>
              <a:rPr lang="cs-CZ" sz="2000" baseline="-25000" dirty="0">
                <a:cs typeface="Arial" panose="020B0604020202020204" pitchFamily="34" charset="0"/>
              </a:rPr>
              <a:t>2</a:t>
            </a:r>
            <a:r>
              <a:rPr lang="cs-CZ" sz="2000" dirty="0">
                <a:cs typeface="Arial" panose="020B0604020202020204" pitchFamily="34" charset="0"/>
              </a:rPr>
              <a:t>ZrF</a:t>
            </a:r>
            <a:r>
              <a:rPr lang="cs-CZ" sz="2000" baseline="-25000" dirty="0">
                <a:cs typeface="Arial" panose="020B0604020202020204" pitchFamily="34" charset="0"/>
              </a:rPr>
              <a:t>6</a:t>
            </a:r>
            <a:r>
              <a:rPr lang="cs-CZ" sz="2000" dirty="0">
                <a:cs typeface="Arial" panose="020B0604020202020204" pitchFamily="34" charset="0"/>
              </a:rPr>
              <a:t> + 4K → </a:t>
            </a:r>
            <a:r>
              <a:rPr lang="cs-CZ" sz="2000" dirty="0" err="1">
                <a:cs typeface="Arial" panose="020B0604020202020204" pitchFamily="34" charset="0"/>
              </a:rPr>
              <a:t>Zr</a:t>
            </a:r>
            <a:r>
              <a:rPr lang="cs-CZ" sz="2000" dirty="0">
                <a:cs typeface="Arial" panose="020B0604020202020204" pitchFamily="34" charset="0"/>
              </a:rPr>
              <a:t> + 6KF</a:t>
            </a:r>
          </a:p>
          <a:p>
            <a:pPr algn="just"/>
            <a:r>
              <a:rPr lang="cs-CZ" sz="2000" dirty="0">
                <a:cs typeface="Arial" panose="020B0604020202020204" pitchFamily="34" charset="0"/>
              </a:rPr>
              <a:t>Po redukci se fluoridy od zirkonia odstraní promýváním zředěnou kyselinou chlorovodíkovou.</a:t>
            </a:r>
          </a:p>
        </p:txBody>
      </p:sp>
    </p:spTree>
    <p:extLst>
      <p:ext uri="{BB962C8B-B14F-4D97-AF65-F5344CB8AC3E}">
        <p14:creationId xmlns:p14="http://schemas.microsoft.com/office/powerpoint/2010/main" val="876291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5878532"/>
          </a:xfrm>
          <a:prstGeom prst="rect">
            <a:avLst/>
          </a:prstGeom>
        </p:spPr>
        <p:txBody>
          <a:bodyPr wrap="square">
            <a:spAutoFit/>
          </a:bodyPr>
          <a:lstStyle/>
          <a:p>
            <a:pPr algn="just"/>
            <a:r>
              <a:rPr lang="cs-CZ" sz="2000" dirty="0">
                <a:cs typeface="Arial" panose="020B0604020202020204" pitchFamily="34" charset="0"/>
              </a:rPr>
              <a:t>Velmi čisté zirkonium pro speciální účely se získává rafinací </a:t>
            </a:r>
            <a:r>
              <a:rPr lang="cs-CZ" sz="2000" b="1" dirty="0">
                <a:cs typeface="Arial" panose="020B0604020202020204" pitchFamily="34" charset="0"/>
              </a:rPr>
              <a:t>Van </a:t>
            </a:r>
            <a:r>
              <a:rPr lang="cs-CZ" sz="2000" b="1" dirty="0" err="1">
                <a:cs typeface="Arial" panose="020B0604020202020204" pitchFamily="34" charset="0"/>
              </a:rPr>
              <a:t>Arkelovou</a:t>
            </a:r>
            <a:r>
              <a:rPr lang="cs-CZ" sz="2000" b="1" dirty="0">
                <a:cs typeface="Arial" panose="020B0604020202020204" pitchFamily="34" charset="0"/>
              </a:rPr>
              <a:t> a De </a:t>
            </a:r>
            <a:r>
              <a:rPr lang="cs-CZ" sz="2000" b="1" dirty="0" err="1">
                <a:cs typeface="Arial" panose="020B0604020202020204" pitchFamily="34" charset="0"/>
              </a:rPr>
              <a:t>Boerovou</a:t>
            </a:r>
            <a:r>
              <a:rPr lang="cs-CZ" sz="2000" b="1" dirty="0">
                <a:cs typeface="Arial" panose="020B0604020202020204" pitchFamily="34" charset="0"/>
              </a:rPr>
              <a:t> metodou</a:t>
            </a:r>
            <a:r>
              <a:rPr lang="cs-CZ" sz="2000" dirty="0">
                <a:cs typeface="Arial" panose="020B0604020202020204" pitchFamily="34" charset="0"/>
              </a:rPr>
              <a:t>, která se zakládá na tepelném rozkladu jodidu zirkoničitého ZrI</a:t>
            </a:r>
            <a:r>
              <a:rPr lang="cs-CZ" sz="2000" baseline="-25000" dirty="0">
                <a:cs typeface="Arial" panose="020B0604020202020204" pitchFamily="34" charset="0"/>
              </a:rPr>
              <a:t>4</a:t>
            </a:r>
            <a:r>
              <a:rPr lang="cs-CZ" sz="2000" dirty="0">
                <a:cs typeface="Arial" panose="020B0604020202020204" pitchFamily="34" charset="0"/>
              </a:rPr>
              <a:t> na žhaveném zirkoniovém vlákně při teplotách okolo 1300°C. Tímto způsobem se získává kujné a tažné zirkonium, které je možno tvářet i za studena. Pokusná výroba zirkonia se provádí </a:t>
            </a:r>
            <a:r>
              <a:rPr lang="cs-CZ" sz="2000" b="1" dirty="0" err="1">
                <a:cs typeface="Arial" panose="020B0604020202020204" pitchFamily="34" charset="0"/>
              </a:rPr>
              <a:t>Frayovým</a:t>
            </a:r>
            <a:r>
              <a:rPr lang="cs-CZ" sz="2000" b="1" dirty="0">
                <a:cs typeface="Arial" panose="020B0604020202020204" pitchFamily="34" charset="0"/>
              </a:rPr>
              <a:t> procesem</a:t>
            </a:r>
            <a:r>
              <a:rPr lang="cs-CZ" sz="2000" dirty="0">
                <a:cs typeface="Arial" panose="020B0604020202020204" pitchFamily="34" charset="0"/>
              </a:rPr>
              <a:t>, který je blíže popsán při výrobě titanu.</a:t>
            </a:r>
          </a:p>
          <a:p>
            <a:pPr algn="just"/>
            <a:endParaRPr lang="cs-CZ" sz="800" dirty="0">
              <a:cs typeface="Arial" panose="020B0604020202020204" pitchFamily="34" charset="0"/>
            </a:endParaRPr>
          </a:p>
          <a:p>
            <a:pPr algn="just"/>
            <a:r>
              <a:rPr lang="cs-CZ" sz="2000" dirty="0">
                <a:cs typeface="Arial" panose="020B0604020202020204" pitchFamily="34" charset="0"/>
              </a:rPr>
              <a:t>Praktické využití zirkonia a jeho sloučenin je poměrně značné. </a:t>
            </a:r>
          </a:p>
          <a:p>
            <a:pPr algn="just"/>
            <a:r>
              <a:rPr lang="cs-CZ" sz="2000" dirty="0">
                <a:cs typeface="Arial" panose="020B0604020202020204" pitchFamily="34" charset="0"/>
              </a:rPr>
              <a:t>Kovové zirkonium se používá zejména pro výrobu </a:t>
            </a:r>
            <a:r>
              <a:rPr lang="cs-CZ" sz="2000" b="1" dirty="0">
                <a:cs typeface="Arial" panose="020B0604020202020204" pitchFamily="34" charset="0"/>
              </a:rPr>
              <a:t>těžkotavitelných slitin </a:t>
            </a:r>
            <a:r>
              <a:rPr lang="cs-CZ" sz="2000" i="1" dirty="0">
                <a:cs typeface="Arial" panose="020B0604020202020204" pitchFamily="34" charset="0"/>
              </a:rPr>
              <a:t>(tryskové motory, lopatky plynových </a:t>
            </a:r>
            <a:r>
              <a:rPr lang="cs-CZ" sz="2000" i="1" dirty="0" err="1">
                <a:cs typeface="Arial" panose="020B0604020202020204" pitchFamily="34" charset="0"/>
              </a:rPr>
              <a:t>turbin</a:t>
            </a:r>
            <a:r>
              <a:rPr lang="cs-CZ" sz="2000" i="1" dirty="0">
                <a:cs typeface="Arial" panose="020B0604020202020204" pitchFamily="34" charset="0"/>
              </a:rPr>
              <a:t>, pancéřování vojenské techniky)</a:t>
            </a:r>
            <a:r>
              <a:rPr lang="cs-CZ" sz="2000" dirty="0">
                <a:cs typeface="Arial" panose="020B0604020202020204" pitchFamily="34" charset="0"/>
              </a:rPr>
              <a:t> a supravodivých magnetů. Zirkonium velmi málo absorbuje volné neutrony, používá se proto k výrobě </a:t>
            </a:r>
            <a:r>
              <a:rPr lang="cs-CZ" sz="2000" b="1" dirty="0">
                <a:cs typeface="Arial" panose="020B0604020202020204" pitchFamily="34" charset="0"/>
              </a:rPr>
              <a:t>ochranných potahů palivových článků </a:t>
            </a:r>
            <a:r>
              <a:rPr lang="cs-CZ" sz="2000" dirty="0">
                <a:cs typeface="Arial" panose="020B0604020202020204" pitchFamily="34" charset="0"/>
              </a:rPr>
              <a:t>vodou chlazených jaderných reaktorů. </a:t>
            </a:r>
          </a:p>
          <a:p>
            <a:pPr algn="just"/>
            <a:r>
              <a:rPr lang="cs-CZ" sz="2000" dirty="0">
                <a:cs typeface="Arial" panose="020B0604020202020204" pitchFamily="34" charset="0"/>
              </a:rPr>
              <a:t>Slitiny zirkonia s názvem </a:t>
            </a:r>
            <a:r>
              <a:rPr lang="cs-CZ" sz="2000" dirty="0" err="1">
                <a:cs typeface="Arial" panose="020B0604020202020204" pitchFamily="34" charset="0"/>
              </a:rPr>
              <a:t>Zircaloy</a:t>
            </a:r>
            <a:r>
              <a:rPr lang="cs-CZ" sz="2000" dirty="0">
                <a:cs typeface="Arial" panose="020B0604020202020204" pitchFamily="34" charset="0"/>
              </a:rPr>
              <a:t> jsou nezbytným materiálem pro </a:t>
            </a:r>
            <a:r>
              <a:rPr lang="cs-CZ" sz="2000" b="1" dirty="0">
                <a:cs typeface="Arial" panose="020B0604020202020204" pitchFamily="34" charset="0"/>
              </a:rPr>
              <a:t>konstrukce jaderných zařízení</a:t>
            </a:r>
            <a:r>
              <a:rPr lang="cs-CZ" sz="2000" dirty="0">
                <a:cs typeface="Arial" panose="020B0604020202020204" pitchFamily="34" charset="0"/>
              </a:rPr>
              <a:t>. </a:t>
            </a:r>
            <a:endParaRPr lang="en-US" sz="2000" dirty="0">
              <a:cs typeface="Arial" panose="020B0604020202020204" pitchFamily="34" charset="0"/>
            </a:endParaRPr>
          </a:p>
          <a:p>
            <a:pPr algn="just"/>
            <a:endParaRPr lang="cs-CZ" sz="800" dirty="0">
              <a:cs typeface="Arial" panose="020B0604020202020204" pitchFamily="34" charset="0"/>
            </a:endParaRPr>
          </a:p>
          <a:p>
            <a:pPr algn="just"/>
            <a:r>
              <a:rPr lang="cs-CZ" sz="2000" dirty="0" err="1">
                <a:cs typeface="Arial" panose="020B0604020202020204" pitchFamily="34" charset="0"/>
              </a:rPr>
              <a:t>Pyroforních</a:t>
            </a:r>
            <a:r>
              <a:rPr lang="cs-CZ" sz="2000" dirty="0">
                <a:cs typeface="Arial" panose="020B0604020202020204" pitchFamily="34" charset="0"/>
              </a:rPr>
              <a:t> vlastností práškového zirkonia ve směsi s dusičnanem zirkoničitým </a:t>
            </a:r>
            <a:r>
              <a:rPr lang="cs-CZ" sz="2000" dirty="0" err="1">
                <a:cs typeface="Arial" panose="020B0604020202020204" pitchFamily="34" charset="0"/>
              </a:rPr>
              <a:t>Zr</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4</a:t>
            </a:r>
            <a:r>
              <a:rPr lang="cs-CZ" sz="2000" dirty="0">
                <a:cs typeface="Arial" panose="020B0604020202020204" pitchFamily="34" charset="0"/>
              </a:rPr>
              <a:t> se využívá při </a:t>
            </a:r>
            <a:r>
              <a:rPr lang="cs-CZ" sz="2000" b="1" dirty="0">
                <a:cs typeface="Arial" panose="020B0604020202020204" pitchFamily="34" charset="0"/>
              </a:rPr>
              <a:t>výrobě zápalné munice</a:t>
            </a:r>
            <a:r>
              <a:rPr lang="cs-CZ" sz="2000" dirty="0">
                <a:cs typeface="Arial" panose="020B0604020202020204" pitchFamily="34" charset="0"/>
              </a:rPr>
              <a:t>. Zirkonium i některé jeho sloučeniny se používají jako </a:t>
            </a:r>
            <a:r>
              <a:rPr lang="cs-CZ" sz="2000" b="1" dirty="0">
                <a:cs typeface="Arial" panose="020B0604020202020204" pitchFamily="34" charset="0"/>
              </a:rPr>
              <a:t>katalyzátory</a:t>
            </a:r>
            <a:r>
              <a:rPr lang="cs-CZ" sz="2000" dirty="0">
                <a:cs typeface="Arial" panose="020B0604020202020204" pitchFamily="34" charset="0"/>
              </a:rPr>
              <a:t> řady hydrogenačních, aminačních, </a:t>
            </a:r>
            <a:r>
              <a:rPr lang="cs-CZ" sz="2000" dirty="0" err="1">
                <a:cs typeface="Arial" panose="020B0604020202020204" pitchFamily="34" charset="0"/>
              </a:rPr>
              <a:t>izomeračních</a:t>
            </a:r>
            <a:r>
              <a:rPr lang="cs-CZ" sz="2000" dirty="0">
                <a:cs typeface="Arial" panose="020B0604020202020204" pitchFamily="34" charset="0"/>
              </a:rPr>
              <a:t> a oxidačních reakcí. Zirkoniem legované </a:t>
            </a:r>
            <a:r>
              <a:rPr lang="cs-CZ" sz="2000" b="1" dirty="0">
                <a:cs typeface="Arial" panose="020B0604020202020204" pitchFamily="34" charset="0"/>
              </a:rPr>
              <a:t>wolframové elektrody </a:t>
            </a:r>
            <a:r>
              <a:rPr lang="cs-CZ" sz="2000" dirty="0">
                <a:cs typeface="Arial" panose="020B0604020202020204" pitchFamily="34" charset="0"/>
              </a:rPr>
              <a:t>se používají ke svařování slitin hliníku střídavým proudem.</a:t>
            </a:r>
            <a:endParaRPr lang="en-US" sz="2000" dirty="0">
              <a:cs typeface="Arial" panose="020B0604020202020204" pitchFamily="34" charset="0"/>
            </a:endParaRPr>
          </a:p>
        </p:txBody>
      </p:sp>
    </p:spTree>
    <p:extLst>
      <p:ext uri="{BB962C8B-B14F-4D97-AF65-F5344CB8AC3E}">
        <p14:creationId xmlns:p14="http://schemas.microsoft.com/office/powerpoint/2010/main" val="2683149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3539430"/>
          </a:xfrm>
          <a:prstGeom prst="rect">
            <a:avLst/>
          </a:prstGeom>
        </p:spPr>
        <p:txBody>
          <a:bodyPr wrap="square">
            <a:spAutoFit/>
          </a:bodyPr>
          <a:lstStyle/>
          <a:p>
            <a:pPr algn="just"/>
            <a:r>
              <a:rPr lang="cs-CZ" sz="2000" dirty="0">
                <a:cs typeface="Arial" panose="020B0604020202020204" pitchFamily="34" charset="0"/>
              </a:rPr>
              <a:t>Mezi nejdůležitější sloučeniny zirkonia patří </a:t>
            </a:r>
            <a:r>
              <a:rPr lang="cs-CZ" sz="2000" b="1" dirty="0">
                <a:cs typeface="Arial" panose="020B0604020202020204" pitchFamily="34" charset="0"/>
              </a:rPr>
              <a:t>oxid zirkoničitý</a:t>
            </a:r>
            <a:r>
              <a:rPr lang="cs-CZ" sz="2000" dirty="0">
                <a:cs typeface="Arial" panose="020B0604020202020204" pitchFamily="34" charset="0"/>
              </a:rPr>
              <a:t> ZrO</a:t>
            </a:r>
            <a:r>
              <a:rPr lang="cs-CZ" sz="2000" baseline="-25000" dirty="0">
                <a:cs typeface="Arial" panose="020B0604020202020204" pitchFamily="34" charset="0"/>
              </a:rPr>
              <a:t>2</a:t>
            </a:r>
            <a:r>
              <a:rPr lang="cs-CZ" sz="2000" dirty="0">
                <a:cs typeface="Arial" panose="020B0604020202020204" pitchFamily="34" charset="0"/>
              </a:rPr>
              <a:t>, který se používá jako bílý pigment, žáruvzdorný materiál, jako kontrastní látka v rentgenologii, k výrobě </a:t>
            </a:r>
            <a:r>
              <a:rPr lang="cs-CZ" sz="2000" dirty="0" err="1">
                <a:cs typeface="Arial" panose="020B0604020202020204" pitchFamily="34" charset="0"/>
              </a:rPr>
              <a:t>biokeramiky</a:t>
            </a:r>
            <a:r>
              <a:rPr lang="cs-CZ" sz="2000" dirty="0">
                <a:cs typeface="Arial" panose="020B0604020202020204" pitchFamily="34" charset="0"/>
              </a:rPr>
              <a:t> a je součástí keramických glazur </a:t>
            </a:r>
            <a:r>
              <a:rPr lang="cs-CZ" sz="2000" i="1" dirty="0">
                <a:cs typeface="Arial" panose="020B0604020202020204" pitchFamily="34" charset="0"/>
              </a:rPr>
              <a:t>(glazura </a:t>
            </a:r>
            <a:r>
              <a:rPr lang="cs-CZ" sz="2000" i="1" dirty="0" err="1">
                <a:cs typeface="Arial" panose="020B0604020202020204" pitchFamily="34" charset="0"/>
              </a:rPr>
              <a:t>ultrox</a:t>
            </a:r>
            <a:r>
              <a:rPr lang="cs-CZ" sz="2000" i="1" dirty="0">
                <a:cs typeface="Arial" panose="020B0604020202020204" pitchFamily="34" charset="0"/>
              </a:rPr>
              <a:t> obsahuje 65 % ZrO</a:t>
            </a:r>
            <a:r>
              <a:rPr lang="cs-CZ" sz="2000" i="1" baseline="-25000" dirty="0">
                <a:cs typeface="Arial" panose="020B0604020202020204" pitchFamily="34" charset="0"/>
              </a:rPr>
              <a:t>2</a:t>
            </a:r>
            <a:r>
              <a:rPr lang="cs-CZ" sz="2000" i="1" dirty="0">
                <a:cs typeface="Arial" panose="020B0604020202020204" pitchFamily="34" charset="0"/>
              </a:rPr>
              <a:t>, glazura </a:t>
            </a:r>
            <a:r>
              <a:rPr lang="cs-CZ" sz="2000" i="1" dirty="0" err="1">
                <a:cs typeface="Arial" panose="020B0604020202020204" pitchFamily="34" charset="0"/>
              </a:rPr>
              <a:t>zirkopax</a:t>
            </a:r>
            <a:r>
              <a:rPr lang="cs-CZ" sz="2000" i="1" dirty="0">
                <a:cs typeface="Arial" panose="020B0604020202020204" pitchFamily="34" charset="0"/>
              </a:rPr>
              <a:t> až 67 %)</a:t>
            </a:r>
            <a:r>
              <a:rPr lang="cs-CZ" sz="2000" dirty="0">
                <a:cs typeface="Arial" panose="020B0604020202020204" pitchFamily="34" charset="0"/>
              </a:rPr>
              <a:t>. </a:t>
            </a:r>
          </a:p>
          <a:p>
            <a:pPr algn="just"/>
            <a:endParaRPr lang="en-US" sz="800" dirty="0">
              <a:cs typeface="Arial" panose="020B0604020202020204" pitchFamily="34" charset="0"/>
            </a:endParaRPr>
          </a:p>
          <a:p>
            <a:pPr algn="just"/>
            <a:r>
              <a:rPr lang="cs-CZ" sz="2000" dirty="0">
                <a:cs typeface="Arial" panose="020B0604020202020204" pitchFamily="34" charset="0"/>
              </a:rPr>
              <a:t>Velmi tvrdý </a:t>
            </a:r>
            <a:r>
              <a:rPr lang="cs-CZ" sz="2000" b="1" dirty="0">
                <a:cs typeface="Arial" panose="020B0604020202020204" pitchFamily="34" charset="0"/>
              </a:rPr>
              <a:t>karbid zirkonia </a:t>
            </a:r>
            <a:r>
              <a:rPr lang="cs-CZ" sz="2000" dirty="0" err="1">
                <a:cs typeface="Arial" panose="020B0604020202020204" pitchFamily="34" charset="0"/>
              </a:rPr>
              <a:t>ZrC</a:t>
            </a:r>
            <a:r>
              <a:rPr lang="cs-CZ" sz="2000" dirty="0">
                <a:cs typeface="Arial" panose="020B0604020202020204" pitchFamily="34" charset="0"/>
              </a:rPr>
              <a:t> se používá jako brusný materiál. Ještě vyšší tvrdost než karbid vykazuje </a:t>
            </a:r>
            <a:r>
              <a:rPr lang="cs-CZ" sz="2000" b="1" dirty="0">
                <a:cs typeface="Arial" panose="020B0604020202020204" pitchFamily="34" charset="0"/>
              </a:rPr>
              <a:t>borid</a:t>
            </a:r>
            <a:r>
              <a:rPr lang="cs-CZ" sz="2000" dirty="0">
                <a:cs typeface="Arial" panose="020B0604020202020204" pitchFamily="34" charset="0"/>
              </a:rPr>
              <a:t> ZrB</a:t>
            </a:r>
            <a:r>
              <a:rPr lang="cs-CZ" sz="2000" baseline="-25000" dirty="0">
                <a:cs typeface="Arial" panose="020B0604020202020204" pitchFamily="34" charset="0"/>
              </a:rPr>
              <a:t>12</a:t>
            </a:r>
            <a:r>
              <a:rPr lang="cs-CZ" sz="2000" dirty="0">
                <a:cs typeface="Arial" panose="020B0604020202020204" pitchFamily="34" charset="0"/>
              </a:rPr>
              <a:t> a </a:t>
            </a:r>
            <a:r>
              <a:rPr lang="cs-CZ" sz="2000" b="1" dirty="0">
                <a:cs typeface="Arial" panose="020B0604020202020204" pitchFamily="34" charset="0"/>
              </a:rPr>
              <a:t>silicid</a:t>
            </a:r>
            <a:r>
              <a:rPr lang="cs-CZ" sz="2000" dirty="0">
                <a:cs typeface="Arial" panose="020B0604020202020204" pitchFamily="34" charset="0"/>
              </a:rPr>
              <a:t> ZrSi</a:t>
            </a:r>
            <a:r>
              <a:rPr lang="cs-CZ" sz="2000" baseline="-25000" dirty="0">
                <a:cs typeface="Arial" panose="020B0604020202020204" pitchFamily="34" charset="0"/>
              </a:rPr>
              <a:t>2</a:t>
            </a:r>
            <a:r>
              <a:rPr lang="cs-CZ" sz="2000" dirty="0">
                <a:cs typeface="Arial" panose="020B0604020202020204" pitchFamily="34" charset="0"/>
              </a:rPr>
              <a:t>. </a:t>
            </a:r>
          </a:p>
          <a:p>
            <a:pPr algn="just"/>
            <a:endParaRPr lang="en-US" sz="800" b="1" dirty="0">
              <a:cs typeface="Arial" panose="020B0604020202020204" pitchFamily="34" charset="0"/>
            </a:endParaRPr>
          </a:p>
          <a:p>
            <a:pPr algn="just"/>
            <a:r>
              <a:rPr lang="cs-CZ" sz="2000" b="1" dirty="0">
                <a:cs typeface="Arial" panose="020B0604020202020204" pitchFamily="34" charset="0"/>
              </a:rPr>
              <a:t>Dusičnan </a:t>
            </a:r>
            <a:r>
              <a:rPr lang="cs-CZ" sz="2000" b="1" dirty="0" err="1">
                <a:cs typeface="Arial" panose="020B0604020202020204" pitchFamily="34" charset="0"/>
              </a:rPr>
              <a:t>zirkonylu</a:t>
            </a:r>
            <a:r>
              <a:rPr lang="cs-CZ" sz="2000" b="1" dirty="0">
                <a:cs typeface="Arial" panose="020B0604020202020204" pitchFamily="34" charset="0"/>
              </a:rPr>
              <a:t> </a:t>
            </a:r>
            <a:r>
              <a:rPr lang="cs-CZ" sz="2000" dirty="0" err="1">
                <a:cs typeface="Arial" panose="020B0604020202020204" pitchFamily="34" charset="0"/>
              </a:rPr>
              <a:t>ZrO</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a </a:t>
            </a:r>
            <a:r>
              <a:rPr lang="cs-CZ" sz="2000" b="1" dirty="0">
                <a:cs typeface="Arial" panose="020B0604020202020204" pitchFamily="34" charset="0"/>
              </a:rPr>
              <a:t>chlorid </a:t>
            </a:r>
            <a:r>
              <a:rPr lang="cs-CZ" sz="2000" b="1" dirty="0" err="1">
                <a:cs typeface="Arial" panose="020B0604020202020204" pitchFamily="34" charset="0"/>
              </a:rPr>
              <a:t>zirkonylu</a:t>
            </a:r>
            <a:r>
              <a:rPr lang="cs-CZ" sz="2000" b="1" dirty="0">
                <a:cs typeface="Arial" panose="020B0604020202020204" pitchFamily="34" charset="0"/>
              </a:rPr>
              <a:t> </a:t>
            </a:r>
            <a:r>
              <a:rPr lang="cs-CZ" sz="2000" dirty="0">
                <a:cs typeface="Arial" panose="020B0604020202020204" pitchFamily="34" charset="0"/>
              </a:rPr>
              <a:t>ZrOCl</a:t>
            </a:r>
            <a:r>
              <a:rPr lang="cs-CZ" sz="2000" baseline="-25000" dirty="0">
                <a:cs typeface="Arial" panose="020B0604020202020204" pitchFamily="34" charset="0"/>
              </a:rPr>
              <a:t>2</a:t>
            </a:r>
            <a:r>
              <a:rPr lang="cs-CZ" sz="2000" dirty="0">
                <a:cs typeface="Arial" panose="020B0604020202020204" pitchFamily="34" charset="0"/>
              </a:rPr>
              <a:t> se používají v analytické chemii k odstraňování kyseliny fosforečné. </a:t>
            </a:r>
          </a:p>
          <a:p>
            <a:pPr algn="just"/>
            <a:endParaRPr lang="en-US" sz="800" b="1" dirty="0">
              <a:cs typeface="Arial" panose="020B0604020202020204" pitchFamily="34" charset="0"/>
            </a:endParaRPr>
          </a:p>
          <a:p>
            <a:pPr algn="just"/>
            <a:r>
              <a:rPr lang="cs-CZ" sz="2000" b="1" dirty="0">
                <a:cs typeface="Arial" panose="020B0604020202020204" pitchFamily="34" charset="0"/>
              </a:rPr>
              <a:t>Fluorid zirkoničitý </a:t>
            </a:r>
            <a:r>
              <a:rPr lang="cs-CZ" sz="2000" dirty="0">
                <a:cs typeface="Arial" panose="020B0604020202020204" pitchFamily="34" charset="0"/>
              </a:rPr>
              <a:t>ZrF</a:t>
            </a:r>
            <a:r>
              <a:rPr lang="cs-CZ" sz="2000" baseline="-25000" dirty="0">
                <a:cs typeface="Arial" panose="020B0604020202020204" pitchFamily="34" charset="0"/>
              </a:rPr>
              <a:t>4</a:t>
            </a:r>
            <a:r>
              <a:rPr lang="cs-CZ" sz="2000" dirty="0">
                <a:cs typeface="Arial" panose="020B0604020202020204" pitchFamily="34" charset="0"/>
              </a:rPr>
              <a:t> se využívá ke katalýze rozkladu hydridů hořčíku, které se slouží jako zásobníky vodíku.</a:t>
            </a:r>
            <a:endParaRPr lang="en-US" sz="2000" dirty="0">
              <a:cs typeface="Arial" panose="020B0604020202020204" pitchFamily="34" charset="0"/>
            </a:endParaRPr>
          </a:p>
        </p:txBody>
      </p:sp>
    </p:spTree>
    <p:extLst>
      <p:ext uri="{BB962C8B-B14F-4D97-AF65-F5344CB8AC3E}">
        <p14:creationId xmlns:p14="http://schemas.microsoft.com/office/powerpoint/2010/main" val="581174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399" y="152400"/>
            <a:ext cx="8868697" cy="5940088"/>
          </a:xfrm>
          <a:prstGeom prst="rect">
            <a:avLst/>
          </a:prstGeom>
        </p:spPr>
        <p:txBody>
          <a:bodyPr wrap="square">
            <a:spAutoFit/>
          </a:bodyPr>
          <a:lstStyle/>
          <a:p>
            <a:pPr algn="ctr"/>
            <a:r>
              <a:rPr lang="cs-CZ" sz="2800" b="1" dirty="0">
                <a:cs typeface="Arial" panose="020B0604020202020204" pitchFamily="34" charset="0"/>
              </a:rPr>
              <a:t>Hafnium</a:t>
            </a:r>
            <a:r>
              <a:rPr lang="cs-CZ" sz="32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velmi lesklý, kujný a tažný kov. Práškové hafnium je </a:t>
            </a:r>
            <a:r>
              <a:rPr lang="cs-CZ" sz="2000" dirty="0" err="1">
                <a:cs typeface="Arial" panose="020B0604020202020204" pitchFamily="34" charset="0"/>
              </a:rPr>
              <a:t>pyroforní</a:t>
            </a:r>
            <a:r>
              <a:rPr lang="cs-CZ" sz="2000" dirty="0">
                <a:cs typeface="Arial" panose="020B0604020202020204" pitchFamily="34" charset="0"/>
              </a:rPr>
              <a:t>. Ve sloučeninách vystupuje hafnium </a:t>
            </a:r>
            <a:r>
              <a:rPr lang="cs-CZ" sz="2000" u="sng" dirty="0">
                <a:cs typeface="Arial" panose="020B0604020202020204" pitchFamily="34" charset="0"/>
              </a:rPr>
              <a:t>téměř vždy jako čtyřmocné</a:t>
            </a:r>
            <a:r>
              <a:rPr lang="cs-CZ" sz="2000" dirty="0">
                <a:cs typeface="Arial" panose="020B0604020202020204" pitchFamily="34" charset="0"/>
              </a:rPr>
              <a:t>, redukce na trojmocné nebo dvoumocné hafnium je značně obtížná. Ze sloučenin dvou a trojmocného hafnia byly připraveny pouze černý bromid </a:t>
            </a:r>
            <a:r>
              <a:rPr lang="cs-CZ" sz="2000" dirty="0" err="1">
                <a:cs typeface="Arial" panose="020B0604020202020204" pitchFamily="34" charset="0"/>
              </a:rPr>
              <a:t>hafnatý</a:t>
            </a:r>
            <a:r>
              <a:rPr lang="cs-CZ" sz="2000" dirty="0">
                <a:cs typeface="Arial" panose="020B0604020202020204" pitchFamily="34" charset="0"/>
              </a:rPr>
              <a:t> HfBr</a:t>
            </a:r>
            <a:r>
              <a:rPr lang="cs-CZ" sz="2000" baseline="-25000" dirty="0">
                <a:cs typeface="Arial" panose="020B0604020202020204" pitchFamily="34" charset="0"/>
              </a:rPr>
              <a:t>2</a:t>
            </a:r>
            <a:r>
              <a:rPr lang="cs-CZ" sz="2000" dirty="0">
                <a:cs typeface="Arial" panose="020B0604020202020204" pitchFamily="34" charset="0"/>
              </a:rPr>
              <a:t> a modrý bromid </a:t>
            </a:r>
            <a:r>
              <a:rPr lang="cs-CZ" sz="2000" dirty="0" err="1">
                <a:cs typeface="Arial" panose="020B0604020202020204" pitchFamily="34" charset="0"/>
              </a:rPr>
              <a:t>hafnitý</a:t>
            </a:r>
            <a:r>
              <a:rPr lang="cs-CZ" sz="2000" dirty="0">
                <a:cs typeface="Arial" panose="020B0604020202020204" pitchFamily="34" charset="0"/>
              </a:rPr>
              <a:t> HfBr</a:t>
            </a:r>
            <a:r>
              <a:rPr lang="cs-CZ" sz="2000" baseline="-25000" dirty="0">
                <a:cs typeface="Arial" panose="020B0604020202020204" pitchFamily="34" charset="0"/>
              </a:rPr>
              <a:t>3</a:t>
            </a:r>
            <a:r>
              <a:rPr lang="cs-CZ" sz="2000" dirty="0">
                <a:cs typeface="Arial" panose="020B0604020202020204" pitchFamily="34" charset="0"/>
              </a:rPr>
              <a:t>.</a:t>
            </a:r>
          </a:p>
          <a:p>
            <a:pPr algn="just"/>
            <a:r>
              <a:rPr lang="cs-CZ" sz="2000" dirty="0">
                <a:cs typeface="Arial" panose="020B0604020202020204" pitchFamily="34" charset="0"/>
              </a:rPr>
              <a:t>Při teplotě přes 700 °C reaguje s vodíkem za vzniku hydridu </a:t>
            </a:r>
            <a:r>
              <a:rPr lang="cs-CZ" sz="2000" dirty="0" err="1">
                <a:cs typeface="Arial" panose="020B0604020202020204" pitchFamily="34" charset="0"/>
              </a:rPr>
              <a:t>HfH</a:t>
            </a:r>
            <a:r>
              <a:rPr lang="cs-CZ" sz="2000" baseline="-25000" dirty="0" err="1">
                <a:cs typeface="Arial" panose="020B0604020202020204" pitchFamily="34" charset="0"/>
              </a:rPr>
              <a:t>1,86</a:t>
            </a:r>
            <a:endParaRPr lang="cs-CZ" sz="2000" dirty="0">
              <a:cs typeface="Arial" panose="020B0604020202020204" pitchFamily="34" charset="0"/>
            </a:endParaRPr>
          </a:p>
          <a:p>
            <a:pPr algn="just"/>
            <a:r>
              <a:rPr lang="cs-CZ" sz="2000" dirty="0">
                <a:cs typeface="Arial" panose="020B0604020202020204" pitchFamily="34" charset="0"/>
              </a:rPr>
              <a:t>Hafnium je dobře rozpustné v koncentrované i zředěné kyselině fluorovodíkové:</a:t>
            </a:r>
          </a:p>
          <a:p>
            <a:pPr algn="ctr"/>
            <a:r>
              <a:rPr lang="cs-CZ" sz="2000" dirty="0" err="1">
                <a:cs typeface="Arial" panose="020B0604020202020204" pitchFamily="34" charset="0"/>
              </a:rPr>
              <a:t>Hf</a:t>
            </a:r>
            <a:r>
              <a:rPr lang="cs-CZ" sz="2000" dirty="0">
                <a:cs typeface="Arial" panose="020B0604020202020204" pitchFamily="34" charset="0"/>
              </a:rPr>
              <a:t> + 6HF → H</a:t>
            </a:r>
            <a:r>
              <a:rPr lang="cs-CZ" sz="2000" baseline="-25000" dirty="0">
                <a:cs typeface="Arial" panose="020B0604020202020204" pitchFamily="34" charset="0"/>
              </a:rPr>
              <a:t>2</a:t>
            </a:r>
            <a:r>
              <a:rPr lang="cs-CZ" sz="2000" dirty="0">
                <a:cs typeface="Arial" panose="020B0604020202020204" pitchFamily="34" charset="0"/>
              </a:rPr>
              <a:t>[HfF</a:t>
            </a:r>
            <a:r>
              <a:rPr lang="cs-CZ" sz="2000" baseline="-25000" dirty="0">
                <a:cs typeface="Arial" panose="020B0604020202020204" pitchFamily="34" charset="0"/>
              </a:rPr>
              <a:t>6</a:t>
            </a:r>
            <a:r>
              <a:rPr lang="cs-CZ" sz="2000" dirty="0">
                <a:cs typeface="Arial" panose="020B0604020202020204" pitchFamily="34" charset="0"/>
              </a:rPr>
              <a:t>] + 2H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Hf</a:t>
            </a:r>
            <a:r>
              <a:rPr lang="cs-CZ" sz="2000" dirty="0">
                <a:cs typeface="Arial" panose="020B0604020202020204" pitchFamily="34" charset="0"/>
              </a:rPr>
              <a:t> + 4HF + H</a:t>
            </a:r>
            <a:r>
              <a:rPr lang="cs-CZ" sz="2000" baseline="-25000" dirty="0">
                <a:cs typeface="Arial" panose="020B0604020202020204" pitchFamily="34" charset="0"/>
              </a:rPr>
              <a:t>2</a:t>
            </a:r>
            <a:r>
              <a:rPr lang="cs-CZ" sz="2000" dirty="0">
                <a:cs typeface="Arial" panose="020B0604020202020204" pitchFamily="34" charset="0"/>
              </a:rPr>
              <a:t>O → H</a:t>
            </a:r>
            <a:r>
              <a:rPr lang="cs-CZ" sz="2000" baseline="-25000" dirty="0">
                <a:cs typeface="Arial" panose="020B0604020202020204" pitchFamily="34" charset="0"/>
              </a:rPr>
              <a:t>2</a:t>
            </a:r>
            <a:r>
              <a:rPr lang="cs-CZ" sz="2000" dirty="0">
                <a:cs typeface="Arial" panose="020B0604020202020204" pitchFamily="34" charset="0"/>
              </a:rPr>
              <a:t>[HfOF</a:t>
            </a:r>
            <a:r>
              <a:rPr lang="cs-CZ" sz="2000" baseline="-25000" dirty="0">
                <a:cs typeface="Arial" panose="020B0604020202020204" pitchFamily="34" charset="0"/>
              </a:rPr>
              <a:t>4</a:t>
            </a:r>
            <a:r>
              <a:rPr lang="cs-CZ" sz="2000" dirty="0">
                <a:cs typeface="Arial" panose="020B0604020202020204" pitchFamily="34" charset="0"/>
              </a:rPr>
              <a:t>] + 2H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Reakce hafnia s koncentrovanou kyselinou sírovou a lučavkou královskou probíhají zvolna:</a:t>
            </a:r>
          </a:p>
          <a:p>
            <a:pPr algn="ctr"/>
            <a:r>
              <a:rPr lang="cs-CZ" sz="2000" dirty="0" err="1">
                <a:cs typeface="Arial" panose="020B0604020202020204" pitchFamily="34" charset="0"/>
              </a:rPr>
              <a:t>Hf</a:t>
            </a:r>
            <a:r>
              <a:rPr lang="cs-CZ" sz="2000" dirty="0">
                <a:cs typeface="Arial" panose="020B0604020202020204" pitchFamily="34" charset="0"/>
              </a:rPr>
              <a:t> + 4H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a:t>
            </a:r>
            <a:r>
              <a:rPr lang="cs-CZ" sz="2000" dirty="0" err="1">
                <a:cs typeface="Arial" panose="020B0604020202020204" pitchFamily="34" charset="0"/>
              </a:rPr>
              <a:t>Hf</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O] + 2SO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3Hf + 6HCl + 4HNO</a:t>
            </a:r>
            <a:r>
              <a:rPr lang="cs-CZ" sz="2000" baseline="-25000" dirty="0">
                <a:cs typeface="Arial" panose="020B0604020202020204" pitchFamily="34" charset="0"/>
              </a:rPr>
              <a:t>3</a:t>
            </a:r>
            <a:r>
              <a:rPr lang="cs-CZ" sz="2000" dirty="0">
                <a:cs typeface="Arial" panose="020B0604020202020204" pitchFamily="34" charset="0"/>
              </a:rPr>
              <a:t> → [Hf</a:t>
            </a:r>
            <a:r>
              <a:rPr lang="cs-CZ" sz="2000" baseline="-25000" dirty="0">
                <a:cs typeface="Arial" panose="020B0604020202020204" pitchFamily="34" charset="0"/>
              </a:rPr>
              <a:t>3</a:t>
            </a:r>
            <a:r>
              <a:rPr lang="cs-CZ" sz="2000" dirty="0">
                <a:cs typeface="Arial" panose="020B0604020202020204" pitchFamily="34" charset="0"/>
              </a:rPr>
              <a:t>Cl</a:t>
            </a:r>
            <a:r>
              <a:rPr lang="cs-CZ" sz="2000" baseline="-25000" dirty="0">
                <a:cs typeface="Arial" panose="020B0604020202020204" pitchFamily="34" charset="0"/>
              </a:rPr>
              <a:t>3</a:t>
            </a:r>
            <a:r>
              <a:rPr lang="cs-CZ" sz="2000" dirty="0">
                <a:cs typeface="Arial" panose="020B0604020202020204" pitchFamily="34" charset="0"/>
              </a:rPr>
              <a:t>(OH)</a:t>
            </a:r>
            <a:r>
              <a:rPr lang="cs-CZ" sz="2000" baseline="-25000" dirty="0">
                <a:cs typeface="Arial" panose="020B0604020202020204" pitchFamily="34" charset="0"/>
              </a:rPr>
              <a:t>6</a:t>
            </a:r>
            <a:r>
              <a:rPr lang="cs-CZ" sz="2000" dirty="0">
                <a:cs typeface="Arial" panose="020B0604020202020204" pitchFamily="34" charset="0"/>
              </a:rPr>
              <a:t>]Cl</a:t>
            </a:r>
            <a:r>
              <a:rPr lang="cs-CZ" sz="2000" baseline="-25000" dirty="0">
                <a:cs typeface="Arial" panose="020B0604020202020204" pitchFamily="34" charset="0"/>
              </a:rPr>
              <a:t>3</a:t>
            </a:r>
            <a:r>
              <a:rPr lang="cs-CZ" sz="2000" dirty="0">
                <a:cs typeface="Arial" panose="020B0604020202020204" pitchFamily="34" charset="0"/>
              </a:rPr>
              <a:t> + 4NO + 2H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Při teplotě nad 300°C reaguje s vodní párou za vzniku oxidu </a:t>
            </a:r>
            <a:r>
              <a:rPr lang="cs-CZ" sz="2000" dirty="0" err="1">
                <a:cs typeface="Arial" panose="020B0604020202020204" pitchFamily="34" charset="0"/>
              </a:rPr>
              <a:t>hafničitého</a:t>
            </a:r>
            <a:r>
              <a:rPr lang="cs-CZ" sz="2000" dirty="0">
                <a:cs typeface="Arial" panose="020B0604020202020204" pitchFamily="34" charset="0"/>
              </a:rPr>
              <a:t> HfO</a:t>
            </a:r>
            <a:r>
              <a:rPr lang="cs-CZ" sz="2000" baseline="-25000" dirty="0">
                <a:cs typeface="Arial" panose="020B0604020202020204" pitchFamily="34" charset="0"/>
              </a:rPr>
              <a:t>2</a:t>
            </a:r>
            <a:r>
              <a:rPr lang="cs-CZ" sz="2000" dirty="0">
                <a:cs typeface="Arial" panose="020B0604020202020204" pitchFamily="34" charset="0"/>
              </a:rPr>
              <a:t> a malého množství hydridu HfH</a:t>
            </a:r>
            <a:r>
              <a:rPr lang="cs-CZ" sz="2000" baseline="-25000" dirty="0">
                <a:cs typeface="Arial" panose="020B0604020202020204" pitchFamily="34" charset="0"/>
              </a:rPr>
              <a:t>2</a:t>
            </a:r>
            <a:r>
              <a:rPr lang="cs-CZ" sz="2000" dirty="0">
                <a:cs typeface="Arial" panose="020B0604020202020204" pitchFamily="34" charset="0"/>
              </a:rPr>
              <a:t>.</a:t>
            </a:r>
          </a:p>
          <a:p>
            <a:pPr algn="just"/>
            <a:r>
              <a:rPr lang="cs-CZ" sz="2000" dirty="0">
                <a:cs typeface="Arial" panose="020B0604020202020204" pitchFamily="34" charset="0"/>
              </a:rPr>
              <a:t>   Chemické i fyzikální vlastnosti hafnia i všech jeho sloučenin se zcela podobají vlastnostem zirkonia a jeho sloučenin. Vzájemná podobnost dvojice hafnium - zirkonium je největší v celé periodické soustavě.</a:t>
            </a:r>
            <a:endParaRPr lang="en-US" sz="2000" dirty="0">
              <a:cs typeface="Arial" panose="020B0604020202020204" pitchFamily="34" charset="0"/>
            </a:endParaRPr>
          </a:p>
        </p:txBody>
      </p:sp>
    </p:spTree>
    <p:extLst>
      <p:ext uri="{BB962C8B-B14F-4D97-AF65-F5344CB8AC3E}">
        <p14:creationId xmlns:p14="http://schemas.microsoft.com/office/powerpoint/2010/main" val="3838832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915400" cy="6555641"/>
          </a:xfrm>
          <a:prstGeom prst="rect">
            <a:avLst/>
          </a:prstGeom>
        </p:spPr>
        <p:txBody>
          <a:bodyPr wrap="square">
            <a:spAutoFit/>
          </a:bodyPr>
          <a:lstStyle/>
          <a:p>
            <a:pPr algn="just"/>
            <a:r>
              <a:rPr lang="cs-CZ" sz="2000" dirty="0">
                <a:cs typeface="Arial" panose="020B0604020202020204" pitchFamily="34" charset="0"/>
              </a:rPr>
              <a:t>V přírodě se hafnium nalézá vždy v přítomnosti zirkonia.</a:t>
            </a:r>
            <a:r>
              <a:rPr lang="en-US" sz="2000" dirty="0">
                <a:cs typeface="Arial" panose="020B0604020202020204" pitchFamily="34" charset="0"/>
              </a:rPr>
              <a:t> </a:t>
            </a:r>
            <a:r>
              <a:rPr lang="cs-CZ" sz="2000" dirty="0">
                <a:cs typeface="Arial" panose="020B0604020202020204" pitchFamily="34" charset="0"/>
              </a:rPr>
              <a:t>Jediný známý samostatný minerál hafnia je vzácný nerost </a:t>
            </a:r>
            <a:r>
              <a:rPr lang="cs-CZ" sz="2000" b="1" dirty="0" err="1">
                <a:cs typeface="Arial" panose="020B0604020202020204" pitchFamily="34" charset="0"/>
              </a:rPr>
              <a:t>hafnon</a:t>
            </a:r>
            <a:r>
              <a:rPr lang="cs-CZ" sz="2000" dirty="0">
                <a:cs typeface="Arial" panose="020B0604020202020204" pitchFamily="34" charset="0"/>
              </a:rPr>
              <a:t> HfSiO</a:t>
            </a:r>
            <a:r>
              <a:rPr lang="cs-CZ" sz="2000" baseline="-25000" dirty="0">
                <a:cs typeface="Arial" panose="020B0604020202020204" pitchFamily="34" charset="0"/>
              </a:rPr>
              <a:t>4</a:t>
            </a:r>
            <a:r>
              <a:rPr lang="cs-CZ" sz="2000" dirty="0">
                <a:cs typeface="Arial" panose="020B0604020202020204" pitchFamily="34" charset="0"/>
              </a:rPr>
              <a:t>, většina hafnia se vyskytuje jako izomorfní příměs v nerostech zirkonia, např. v </a:t>
            </a:r>
            <a:r>
              <a:rPr lang="cs-CZ" sz="2000" b="1" dirty="0">
                <a:cs typeface="Arial" panose="020B0604020202020204" pitchFamily="34" charset="0"/>
              </a:rPr>
              <a:t>zirkonu</a:t>
            </a:r>
            <a:r>
              <a:rPr lang="cs-CZ" sz="2000" dirty="0">
                <a:cs typeface="Arial" panose="020B0604020202020204" pitchFamily="34" charset="0"/>
              </a:rPr>
              <a:t> ZrSiO</a:t>
            </a:r>
            <a:r>
              <a:rPr lang="cs-CZ" sz="2000" baseline="-25000" dirty="0">
                <a:cs typeface="Arial" panose="020B0604020202020204" pitchFamily="34" charset="0"/>
              </a:rPr>
              <a:t>4</a:t>
            </a:r>
            <a:r>
              <a:rPr lang="cs-CZ" sz="2000" dirty="0">
                <a:cs typeface="Arial" panose="020B0604020202020204" pitchFamily="34" charset="0"/>
              </a:rPr>
              <a:t>, </a:t>
            </a:r>
            <a:r>
              <a:rPr lang="cs-CZ" sz="2000" b="1" dirty="0" err="1">
                <a:cs typeface="Arial" panose="020B0604020202020204" pitchFamily="34" charset="0"/>
              </a:rPr>
              <a:t>allendeitu</a:t>
            </a:r>
            <a:r>
              <a:rPr lang="cs-CZ" sz="2000" dirty="0">
                <a:cs typeface="Arial" panose="020B0604020202020204" pitchFamily="34" charset="0"/>
              </a:rPr>
              <a:t> Sc</a:t>
            </a:r>
            <a:r>
              <a:rPr lang="cs-CZ" sz="2000" baseline="-25000" dirty="0">
                <a:cs typeface="Arial" panose="020B0604020202020204" pitchFamily="34" charset="0"/>
              </a:rPr>
              <a:t>4</a:t>
            </a:r>
            <a:r>
              <a:rPr lang="cs-CZ" sz="2000" dirty="0">
                <a:cs typeface="Arial" panose="020B0604020202020204" pitchFamily="34" charset="0"/>
              </a:rPr>
              <a:t>Zr</a:t>
            </a:r>
            <a:r>
              <a:rPr lang="cs-CZ" sz="2000" baseline="-25000" dirty="0">
                <a:cs typeface="Arial" panose="020B0604020202020204" pitchFamily="34" charset="0"/>
              </a:rPr>
              <a:t>3</a:t>
            </a:r>
            <a:r>
              <a:rPr lang="cs-CZ" sz="2000" dirty="0">
                <a:cs typeface="Arial" panose="020B0604020202020204" pitchFamily="34" charset="0"/>
              </a:rPr>
              <a:t>O</a:t>
            </a:r>
            <a:r>
              <a:rPr lang="cs-CZ" sz="2000" baseline="-25000" dirty="0">
                <a:cs typeface="Arial" panose="020B0604020202020204" pitchFamily="34" charset="0"/>
              </a:rPr>
              <a:t>12</a:t>
            </a:r>
            <a:r>
              <a:rPr lang="cs-CZ" sz="2000" dirty="0">
                <a:cs typeface="Arial" panose="020B0604020202020204" pitchFamily="34" charset="0"/>
              </a:rPr>
              <a:t> nebo </a:t>
            </a:r>
            <a:r>
              <a:rPr lang="cs-CZ" sz="2000" b="1" dirty="0" err="1">
                <a:cs typeface="Arial" panose="020B0604020202020204" pitchFamily="34" charset="0"/>
              </a:rPr>
              <a:t>lakargitu</a:t>
            </a:r>
            <a:r>
              <a:rPr lang="cs-CZ" sz="2000" dirty="0">
                <a:cs typeface="Arial" panose="020B0604020202020204" pitchFamily="34" charset="0"/>
              </a:rPr>
              <a:t> CaZrO</a:t>
            </a:r>
            <a:r>
              <a:rPr lang="cs-CZ" sz="2000" baseline="-25000" dirty="0">
                <a:cs typeface="Arial" panose="020B0604020202020204" pitchFamily="34" charset="0"/>
              </a:rPr>
              <a:t>3</a:t>
            </a:r>
            <a:r>
              <a:rPr lang="cs-CZ" sz="2000" dirty="0">
                <a:cs typeface="Arial" panose="020B0604020202020204" pitchFamily="34" charset="0"/>
              </a:rPr>
              <a:t>.</a:t>
            </a:r>
          </a:p>
          <a:p>
            <a:pPr algn="just"/>
            <a:endParaRPr lang="cs-CZ" sz="2000" dirty="0">
              <a:cs typeface="Arial" panose="020B0604020202020204" pitchFamily="34" charset="0"/>
            </a:endParaRPr>
          </a:p>
          <a:p>
            <a:pPr algn="just"/>
            <a:r>
              <a:rPr lang="cs-CZ" sz="2000" dirty="0">
                <a:cs typeface="Arial" panose="020B0604020202020204" pitchFamily="34" charset="0"/>
              </a:rPr>
              <a:t>Výroba hafnia se prováděla rekrystalizací podvojných fluoridů získaných z odpadních produktů po rafinaci zirkonia. V současnosti se hafnium odděluje selektivní extrakcí nebo pomocí iontoměničů. Průmyslová výroba hafnia se nejčastěji provádí Krollovou metodou:</a:t>
            </a:r>
          </a:p>
          <a:p>
            <a:pPr algn="ctr"/>
            <a:r>
              <a:rPr lang="cs-CZ" sz="2000" dirty="0">
                <a:cs typeface="Arial" panose="020B0604020202020204" pitchFamily="34" charset="0"/>
              </a:rPr>
              <a:t>HfO</a:t>
            </a:r>
            <a:r>
              <a:rPr lang="cs-CZ" sz="2000" baseline="-25000" dirty="0">
                <a:cs typeface="Arial" panose="020B0604020202020204" pitchFamily="34" charset="0"/>
              </a:rPr>
              <a:t>2</a:t>
            </a:r>
            <a:r>
              <a:rPr lang="cs-CZ" sz="2000" dirty="0">
                <a:cs typeface="Arial" panose="020B0604020202020204" pitchFamily="34" charset="0"/>
              </a:rPr>
              <a:t> + 2 </a:t>
            </a:r>
            <a:r>
              <a:rPr lang="cs-CZ" sz="2000" dirty="0" err="1">
                <a:cs typeface="Arial" panose="020B0604020202020204" pitchFamily="34" charset="0"/>
              </a:rPr>
              <a:t>Cl</a:t>
            </a:r>
            <a:r>
              <a:rPr lang="cs-CZ" sz="2000" baseline="-25000" dirty="0" err="1">
                <a:cs typeface="Arial" panose="020B0604020202020204" pitchFamily="34" charset="0"/>
              </a:rPr>
              <a:t>2</a:t>
            </a:r>
            <a:r>
              <a:rPr lang="cs-CZ" sz="2000" dirty="0">
                <a:cs typeface="Arial" panose="020B0604020202020204" pitchFamily="34" charset="0"/>
              </a:rPr>
              <a:t> + 2 C → HfCl</a:t>
            </a:r>
            <a:r>
              <a:rPr lang="cs-CZ" sz="2000" baseline="-25000" dirty="0">
                <a:cs typeface="Arial" panose="020B0604020202020204" pitchFamily="34" charset="0"/>
              </a:rPr>
              <a:t>4</a:t>
            </a:r>
            <a:r>
              <a:rPr lang="cs-CZ" sz="2000" dirty="0">
                <a:cs typeface="Arial" panose="020B0604020202020204" pitchFamily="34" charset="0"/>
              </a:rPr>
              <a:t> + 2 CO</a:t>
            </a:r>
            <a:br>
              <a:rPr lang="cs-CZ" sz="2000" dirty="0">
                <a:cs typeface="Arial" panose="020B0604020202020204" pitchFamily="34" charset="0"/>
              </a:rPr>
            </a:br>
            <a:r>
              <a:rPr lang="cs-CZ" sz="2000" dirty="0">
                <a:cs typeface="Arial" panose="020B0604020202020204" pitchFamily="34" charset="0"/>
              </a:rPr>
              <a:t>HfCl</a:t>
            </a:r>
            <a:r>
              <a:rPr lang="cs-CZ" sz="2000" baseline="-25000" dirty="0">
                <a:cs typeface="Arial" panose="020B0604020202020204" pitchFamily="34" charset="0"/>
              </a:rPr>
              <a:t>4</a:t>
            </a:r>
            <a:r>
              <a:rPr lang="cs-CZ" sz="2000" dirty="0">
                <a:cs typeface="Arial" panose="020B0604020202020204" pitchFamily="34" charset="0"/>
              </a:rPr>
              <a:t> + 2 Mg → </a:t>
            </a:r>
            <a:r>
              <a:rPr lang="cs-CZ" sz="2000" dirty="0" err="1">
                <a:cs typeface="Arial" panose="020B0604020202020204" pitchFamily="34" charset="0"/>
              </a:rPr>
              <a:t>Hf</a:t>
            </a:r>
            <a:r>
              <a:rPr lang="cs-CZ" sz="2000" dirty="0">
                <a:cs typeface="Arial" panose="020B0604020202020204" pitchFamily="34" charset="0"/>
              </a:rPr>
              <a:t> + 2 </a:t>
            </a:r>
            <a:r>
              <a:rPr lang="cs-CZ" sz="2000" dirty="0" err="1">
                <a:cs typeface="Arial" panose="020B0604020202020204" pitchFamily="34" charset="0"/>
              </a:rPr>
              <a:t>MgCl</a:t>
            </a:r>
            <a:r>
              <a:rPr lang="cs-CZ" sz="2000" baseline="-25000" dirty="0" err="1">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Laboratorní příprava čistého kovového hafnia se provádí tepelným rozkladem jodidu </a:t>
            </a:r>
            <a:r>
              <a:rPr lang="cs-CZ" sz="2000" dirty="0" err="1">
                <a:cs typeface="Arial" panose="020B0604020202020204" pitchFamily="34" charset="0"/>
              </a:rPr>
              <a:t>hafničitého</a:t>
            </a:r>
            <a:r>
              <a:rPr lang="cs-CZ" sz="2000" dirty="0">
                <a:cs typeface="Arial" panose="020B0604020202020204" pitchFamily="34" charset="0"/>
              </a:rPr>
              <a:t> HfI</a:t>
            </a:r>
            <a:r>
              <a:rPr lang="cs-CZ" sz="2000" baseline="-25000" dirty="0">
                <a:cs typeface="Arial" panose="020B0604020202020204" pitchFamily="34" charset="0"/>
              </a:rPr>
              <a:t>4</a:t>
            </a:r>
            <a:r>
              <a:rPr lang="cs-CZ" sz="2000" dirty="0">
                <a:cs typeface="Arial" panose="020B0604020202020204" pitchFamily="34" charset="0"/>
              </a:rPr>
              <a:t> pomocí rozžhaveného wolframového vlákna.</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  Hafnium se vyznačuje velmi silnou absorpcí termických neutronů a používá se k výrobě </a:t>
            </a:r>
            <a:r>
              <a:rPr lang="cs-CZ" sz="2000" u="sng" dirty="0">
                <a:cs typeface="Arial" panose="020B0604020202020204" pitchFamily="34" charset="0"/>
              </a:rPr>
              <a:t>regulačních tyčí do jaderných reaktorů ponorek</a:t>
            </a:r>
            <a:r>
              <a:rPr lang="cs-CZ" sz="2000" dirty="0">
                <a:cs typeface="Arial" panose="020B0604020202020204" pitchFamily="34" charset="0"/>
              </a:rPr>
              <a:t>.</a:t>
            </a:r>
          </a:p>
          <a:p>
            <a:pPr algn="just"/>
            <a:r>
              <a:rPr lang="cs-CZ" sz="800" dirty="0">
                <a:cs typeface="Arial" panose="020B0604020202020204" pitchFamily="34" charset="0"/>
              </a:rPr>
              <a:t>  </a:t>
            </a:r>
            <a:endParaRPr lang="en-US" sz="800" dirty="0">
              <a:cs typeface="Arial" panose="020B0604020202020204" pitchFamily="34" charset="0"/>
            </a:endParaRPr>
          </a:p>
          <a:p>
            <a:pPr algn="just"/>
            <a:r>
              <a:rPr lang="cs-CZ" sz="2000" dirty="0">
                <a:cs typeface="Arial" panose="020B0604020202020204" pitchFamily="34" charset="0"/>
              </a:rPr>
              <a:t>Slitiny hafnia s titanem, tantalem a niobem se využívají ke konstrukci tepelně namáhaných součástí proudových a raketových motorů. Hafnium se používá k výrobě elektrod pro svařování měkké oceli v ochranné atmosféře argonu nebo oxidu uhličitého.</a:t>
            </a:r>
          </a:p>
        </p:txBody>
      </p:sp>
    </p:spTree>
    <p:extLst>
      <p:ext uri="{BB962C8B-B14F-4D97-AF65-F5344CB8AC3E}">
        <p14:creationId xmlns:p14="http://schemas.microsoft.com/office/powerpoint/2010/main" val="16071139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152400"/>
            <a:ext cx="8763000" cy="3724096"/>
          </a:xfrm>
          <a:prstGeom prst="rect">
            <a:avLst/>
          </a:prstGeom>
        </p:spPr>
        <p:txBody>
          <a:bodyPr wrap="square">
            <a:spAutoFit/>
          </a:bodyPr>
          <a:lstStyle/>
          <a:p>
            <a:pPr algn="just"/>
            <a:r>
              <a:rPr lang="cs-CZ" sz="2000" b="1" dirty="0">
                <a:cs typeface="Arial" panose="020B0604020202020204" pitchFamily="34" charset="0"/>
              </a:rPr>
              <a:t>Oxid </a:t>
            </a:r>
            <a:r>
              <a:rPr lang="cs-CZ" sz="2000" b="1" dirty="0" err="1">
                <a:cs typeface="Arial" panose="020B0604020202020204" pitchFamily="34" charset="0"/>
              </a:rPr>
              <a:t>hafničitý</a:t>
            </a:r>
            <a:r>
              <a:rPr lang="cs-CZ" sz="2000" b="1" dirty="0">
                <a:cs typeface="Arial" panose="020B0604020202020204" pitchFamily="34" charset="0"/>
              </a:rPr>
              <a:t> </a:t>
            </a:r>
            <a:r>
              <a:rPr lang="cs-CZ" sz="2000" dirty="0">
                <a:cs typeface="Arial" panose="020B0604020202020204" pitchFamily="34" charset="0"/>
              </a:rPr>
              <a:t>HfO</a:t>
            </a:r>
            <a:r>
              <a:rPr lang="cs-CZ" sz="2000" baseline="-25000" dirty="0">
                <a:cs typeface="Arial" panose="020B0604020202020204" pitchFamily="34" charset="0"/>
              </a:rPr>
              <a:t>2</a:t>
            </a:r>
            <a:r>
              <a:rPr lang="cs-CZ" sz="2000" dirty="0">
                <a:cs typeface="Arial" panose="020B0604020202020204" pitchFamily="34" charset="0"/>
              </a:rPr>
              <a:t> se používá k výrobě žáruvzdorného skla a společně s </a:t>
            </a:r>
            <a:r>
              <a:rPr lang="cs-CZ" sz="2000" dirty="0" err="1">
                <a:cs typeface="Arial" panose="020B0604020202020204" pitchFamily="34" charset="0"/>
              </a:rPr>
              <a:t>HfSiON</a:t>
            </a:r>
            <a:r>
              <a:rPr lang="cs-CZ" sz="2000" dirty="0">
                <a:cs typeface="Arial" panose="020B0604020202020204" pitchFamily="34" charset="0"/>
              </a:rPr>
              <a:t> a </a:t>
            </a:r>
            <a:r>
              <a:rPr lang="cs-CZ" sz="2000" dirty="0" err="1">
                <a:cs typeface="Arial" panose="020B0604020202020204" pitchFamily="34" charset="0"/>
              </a:rPr>
              <a:t>HfSiO</a:t>
            </a:r>
            <a:r>
              <a:rPr lang="cs-CZ" sz="2000" dirty="0">
                <a:cs typeface="Arial" panose="020B0604020202020204" pitchFamily="34" charset="0"/>
              </a:rPr>
              <a:t> k výrobě pokročilých počítačových čipů, kde slouží jako dielektrikum. </a:t>
            </a:r>
            <a:endParaRPr lang="en-US" sz="2000" dirty="0">
              <a:cs typeface="Arial" panose="020B0604020202020204" pitchFamily="34" charset="0"/>
            </a:endParaRPr>
          </a:p>
          <a:p>
            <a:pPr algn="just"/>
            <a:endParaRPr lang="cs-CZ" sz="800" dirty="0">
              <a:cs typeface="Arial" panose="020B0604020202020204" pitchFamily="34" charset="0"/>
            </a:endParaRPr>
          </a:p>
          <a:p>
            <a:pPr algn="just"/>
            <a:r>
              <a:rPr lang="cs-CZ" sz="2000" b="1" dirty="0">
                <a:cs typeface="Arial" panose="020B0604020202020204" pitchFamily="34" charset="0"/>
              </a:rPr>
              <a:t>Karbid hafnia </a:t>
            </a:r>
            <a:r>
              <a:rPr lang="cs-CZ" sz="2000" dirty="0" err="1">
                <a:cs typeface="Arial" panose="020B0604020202020204" pitchFamily="34" charset="0"/>
              </a:rPr>
              <a:t>HfC</a:t>
            </a:r>
            <a:r>
              <a:rPr lang="cs-CZ" sz="2000" dirty="0">
                <a:cs typeface="Arial" panose="020B0604020202020204" pitchFamily="34" charset="0"/>
              </a:rPr>
              <a:t> má teplotu tání 3890°C a společně s nitridem hafnia se používá ke konstrukci tepelně namáhaných trysek plazmových hořáků a proudových motorů. </a:t>
            </a:r>
            <a:endParaRPr lang="en-US" sz="2000" dirty="0">
              <a:cs typeface="Arial" panose="020B0604020202020204" pitchFamily="34" charset="0"/>
            </a:endParaRPr>
          </a:p>
          <a:p>
            <a:pPr algn="just"/>
            <a:endParaRPr lang="cs-CZ" sz="800" dirty="0">
              <a:cs typeface="Arial" panose="020B0604020202020204" pitchFamily="34" charset="0"/>
            </a:endParaRPr>
          </a:p>
          <a:p>
            <a:pPr algn="just"/>
            <a:r>
              <a:rPr lang="cs-CZ" sz="2000" b="1" dirty="0">
                <a:cs typeface="Arial" panose="020B0604020202020204" pitchFamily="34" charset="0"/>
              </a:rPr>
              <a:t>Fluorid </a:t>
            </a:r>
            <a:r>
              <a:rPr lang="cs-CZ" sz="2000" b="1" dirty="0" err="1">
                <a:cs typeface="Arial" panose="020B0604020202020204" pitchFamily="34" charset="0"/>
              </a:rPr>
              <a:t>hafničitý</a:t>
            </a:r>
            <a:r>
              <a:rPr lang="cs-CZ" sz="2000" b="1" dirty="0">
                <a:cs typeface="Arial" panose="020B0604020202020204" pitchFamily="34" charset="0"/>
              </a:rPr>
              <a:t> </a:t>
            </a:r>
            <a:r>
              <a:rPr lang="cs-CZ" sz="2000" dirty="0">
                <a:cs typeface="Arial" panose="020B0604020202020204" pitchFamily="34" charset="0"/>
              </a:rPr>
              <a:t>je složkou speciálních skel pro výrobu optických vláken a přístrojů pro noční vidění.</a:t>
            </a:r>
          </a:p>
          <a:p>
            <a:pPr algn="just"/>
            <a:endParaRPr lang="cs-CZ" sz="2000" dirty="0">
              <a:cs typeface="Arial" panose="020B0604020202020204" pitchFamily="34" charset="0"/>
            </a:endParaRPr>
          </a:p>
          <a:p>
            <a:pPr algn="just"/>
            <a:r>
              <a:rPr lang="cs-CZ" sz="2000" dirty="0">
                <a:cs typeface="Arial" panose="020B0604020202020204" pitchFamily="34" charset="0"/>
              </a:rPr>
              <a:t>Metastabilní izotop </a:t>
            </a:r>
            <a:r>
              <a:rPr lang="cs-CZ" sz="2000" baseline="30000" dirty="0">
                <a:cs typeface="Arial" panose="020B0604020202020204" pitchFamily="34" charset="0"/>
              </a:rPr>
              <a:t>178m</a:t>
            </a:r>
            <a:r>
              <a:rPr lang="cs-CZ" sz="2000" dirty="0">
                <a:cs typeface="Arial" panose="020B0604020202020204" pitchFamily="34" charset="0"/>
              </a:rPr>
              <a:t>Hf byl v letech 1998-2004 objektem vojenského výzkumu jako perspektivní materiál pro konstrukci jaderných zbraní nové generace.</a:t>
            </a: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304507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32112"/>
            <a:ext cx="8839200" cy="6063198"/>
          </a:xfrm>
          <a:prstGeom prst="rect">
            <a:avLst/>
          </a:prstGeom>
        </p:spPr>
        <p:txBody>
          <a:bodyPr wrap="square">
            <a:spAutoFit/>
          </a:bodyPr>
          <a:lstStyle/>
          <a:p>
            <a:pPr algn="just"/>
            <a:r>
              <a:rPr lang="cs-CZ" sz="2000" b="1" dirty="0">
                <a:cs typeface="Arial" panose="020B0604020202020204" pitchFamily="34" charset="0"/>
              </a:rPr>
              <a:t>Manganistan draselný</a:t>
            </a:r>
            <a:r>
              <a:rPr lang="cs-CZ" sz="2000" dirty="0">
                <a:cs typeface="Arial" panose="020B0604020202020204" pitchFamily="34" charset="0"/>
              </a:rPr>
              <a:t> </a:t>
            </a:r>
            <a:r>
              <a:rPr lang="cs-CZ" sz="2000" i="1" dirty="0">
                <a:cs typeface="Arial" panose="020B0604020202020204" pitchFamily="34" charset="0"/>
              </a:rPr>
              <a:t>(hypermangan)</a:t>
            </a:r>
            <a:r>
              <a:rPr lang="cs-CZ" sz="2000" dirty="0">
                <a:cs typeface="Arial" panose="020B0604020202020204" pitchFamily="34" charset="0"/>
              </a:rPr>
              <a:t> KMnO</a:t>
            </a:r>
            <a:r>
              <a:rPr lang="cs-CZ" sz="2000" baseline="-25000" dirty="0">
                <a:cs typeface="Arial" panose="020B0604020202020204" pitchFamily="34" charset="0"/>
              </a:rPr>
              <a:t>4</a:t>
            </a:r>
            <a:r>
              <a:rPr lang="cs-CZ" sz="2000" dirty="0">
                <a:cs typeface="Arial" panose="020B0604020202020204" pitchFamily="34" charset="0"/>
              </a:rPr>
              <a:t>, který se využívá jako silné oxidační činidlo a desinfekční prostředek. Mangan se postupně redukuje z </a:t>
            </a:r>
            <a:r>
              <a:rPr lang="cs-CZ" sz="2000" dirty="0" err="1">
                <a:cs typeface="Arial" panose="020B0604020202020204" pitchFamily="34" charset="0"/>
              </a:rPr>
              <a:t>ox</a:t>
            </a:r>
            <a:r>
              <a:rPr lang="cs-CZ" sz="2000" dirty="0">
                <a:cs typeface="Arial" panose="020B0604020202020204" pitchFamily="34" charset="0"/>
              </a:rPr>
              <a:t>. stavu VII až na </a:t>
            </a:r>
            <a:r>
              <a:rPr lang="cs-CZ" sz="2000" dirty="0" err="1">
                <a:cs typeface="Arial" panose="020B0604020202020204" pitchFamily="34" charset="0"/>
              </a:rPr>
              <a:t>ox</a:t>
            </a:r>
            <a:r>
              <a:rPr lang="cs-CZ" sz="2000" dirty="0">
                <a:cs typeface="Arial" panose="020B0604020202020204" pitchFamily="34" charset="0"/>
              </a:rPr>
              <a:t>. stav II. Při redukci dochází k barevným změnám od fialové (VII), přes zelenou (VI), hnědou (IV) až k bezbarvé či lehce narůžovělé (II). Stupeň redukce, a tím i zbarvení, je ovlivněno reakčním prostředím.</a:t>
            </a:r>
          </a:p>
          <a:p>
            <a:pPr algn="just"/>
            <a:r>
              <a:rPr lang="cs-CZ" sz="2000" dirty="0">
                <a:cs typeface="Arial" panose="020B0604020202020204" pitchFamily="34" charset="0"/>
              </a:rPr>
              <a:t>  </a:t>
            </a:r>
            <a:r>
              <a:rPr lang="cs-CZ" sz="2000" u="sng" dirty="0">
                <a:cs typeface="Arial" panose="020B0604020202020204" pitchFamily="34" charset="0"/>
              </a:rPr>
              <a:t>V </a:t>
            </a:r>
            <a:r>
              <a:rPr lang="cs-CZ" sz="2000" b="1" u="sng" dirty="0">
                <a:cs typeface="Arial" panose="020B0604020202020204" pitchFamily="34" charset="0"/>
              </a:rPr>
              <a:t>kyselém</a:t>
            </a:r>
            <a:r>
              <a:rPr lang="cs-CZ" sz="2000" u="sng" dirty="0">
                <a:cs typeface="Arial" panose="020B0604020202020204" pitchFamily="34" charset="0"/>
              </a:rPr>
              <a:t> prostředí</a:t>
            </a:r>
            <a:r>
              <a:rPr lang="cs-CZ" sz="2000" dirty="0">
                <a:cs typeface="Arial" panose="020B0604020202020204" pitchFamily="34" charset="0"/>
              </a:rPr>
              <a:t> se původně fialový manganistan redukuje až </a:t>
            </a:r>
            <a:r>
              <a:rPr lang="cs-CZ" sz="2000" u="sng" dirty="0">
                <a:cs typeface="Arial" panose="020B0604020202020204" pitchFamily="34" charset="0"/>
              </a:rPr>
              <a:t>na bezbarvý</a:t>
            </a:r>
            <a:r>
              <a:rPr lang="cs-CZ" sz="2000" dirty="0">
                <a:cs typeface="Arial" panose="020B0604020202020204" pitchFamily="34" charset="0"/>
              </a:rPr>
              <a:t> čí narůžovělý </a:t>
            </a:r>
            <a:r>
              <a:rPr lang="cs-CZ" sz="2000" u="sng" dirty="0">
                <a:cs typeface="Arial" panose="020B0604020202020204" pitchFamily="34" charset="0"/>
              </a:rPr>
              <a:t>manganatý kation</a:t>
            </a:r>
            <a:r>
              <a:rPr lang="cs-CZ" sz="2000" dirty="0">
                <a:cs typeface="Arial" panose="020B0604020202020204" pitchFamily="34" charset="0"/>
              </a:rPr>
              <a:t>:</a:t>
            </a:r>
          </a:p>
          <a:p>
            <a:pPr algn="ctr"/>
            <a:r>
              <a:rPr lang="cs-CZ" sz="2000" dirty="0">
                <a:cs typeface="Arial" panose="020B0604020202020204" pitchFamily="34" charset="0"/>
              </a:rPr>
              <a:t>2 KMnO</a:t>
            </a:r>
            <a:r>
              <a:rPr lang="cs-CZ" sz="2000" baseline="-25000" dirty="0">
                <a:cs typeface="Arial" panose="020B0604020202020204" pitchFamily="34" charset="0"/>
              </a:rPr>
              <a:t>4</a:t>
            </a:r>
            <a:r>
              <a:rPr lang="cs-CZ" sz="2000" dirty="0">
                <a:cs typeface="Arial" panose="020B0604020202020204" pitchFamily="34" charset="0"/>
              </a:rPr>
              <a:t> + 5 K</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3</a:t>
            </a:r>
            <a:r>
              <a:rPr lang="cs-CZ" sz="2000" dirty="0">
                <a:cs typeface="Arial" panose="020B0604020202020204" pitchFamily="34" charset="0"/>
              </a:rPr>
              <a:t> + 3 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2 MnSO</a:t>
            </a:r>
            <a:r>
              <a:rPr lang="cs-CZ" sz="2000" baseline="-25000" dirty="0">
                <a:cs typeface="Arial" panose="020B0604020202020204" pitchFamily="34" charset="0"/>
              </a:rPr>
              <a:t>4</a:t>
            </a:r>
            <a:r>
              <a:rPr lang="cs-CZ" sz="2000" dirty="0">
                <a:cs typeface="Arial" panose="020B0604020202020204" pitchFamily="34" charset="0"/>
              </a:rPr>
              <a:t> + 6 K</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+ 3 </a:t>
            </a:r>
            <a:r>
              <a:rPr lang="cs-CZ" sz="2000" dirty="0" err="1">
                <a:cs typeface="Arial" panose="020B0604020202020204" pitchFamily="34" charset="0"/>
              </a:rPr>
              <a:t>H</a:t>
            </a:r>
            <a:r>
              <a:rPr lang="cs-CZ" sz="2000" baseline="-25000" dirty="0" err="1">
                <a:cs typeface="Arial" panose="020B0604020202020204" pitchFamily="34" charset="0"/>
              </a:rPr>
              <a:t>2</a:t>
            </a:r>
            <a:r>
              <a:rPr lang="cs-CZ" sz="2000" dirty="0" err="1">
                <a:cs typeface="Arial" panose="020B0604020202020204" pitchFamily="34" charset="0"/>
              </a:rPr>
              <a:t>O</a:t>
            </a:r>
            <a:endParaRPr lang="en-US" sz="2000" dirty="0">
              <a:cs typeface="Arial" panose="020B0604020202020204" pitchFamily="34" charset="0"/>
            </a:endParaRPr>
          </a:p>
          <a:p>
            <a:pPr algn="just"/>
            <a:endParaRPr lang="cs-CZ" sz="800" dirty="0">
              <a:cs typeface="Arial" panose="020B0604020202020204" pitchFamily="34" charset="0"/>
            </a:endParaRPr>
          </a:p>
          <a:p>
            <a:pPr algn="just"/>
            <a:r>
              <a:rPr lang="cs-CZ" sz="2000" dirty="0">
                <a:cs typeface="Arial" panose="020B0604020202020204" pitchFamily="34" charset="0"/>
              </a:rPr>
              <a:t>  </a:t>
            </a:r>
            <a:r>
              <a:rPr lang="cs-CZ" sz="2000" u="sng" dirty="0">
                <a:cs typeface="Arial" panose="020B0604020202020204" pitchFamily="34" charset="0"/>
              </a:rPr>
              <a:t>V </a:t>
            </a:r>
            <a:r>
              <a:rPr lang="cs-CZ" sz="2000" b="1" u="sng" dirty="0">
                <a:cs typeface="Arial" panose="020B0604020202020204" pitchFamily="34" charset="0"/>
              </a:rPr>
              <a:t>neutrálním</a:t>
            </a:r>
            <a:r>
              <a:rPr lang="cs-CZ" sz="2000" u="sng" dirty="0">
                <a:cs typeface="Arial" panose="020B0604020202020204" pitchFamily="34" charset="0"/>
              </a:rPr>
              <a:t> prostředí</a:t>
            </a:r>
            <a:r>
              <a:rPr lang="cs-CZ" sz="2000" dirty="0">
                <a:cs typeface="Arial" panose="020B0604020202020204" pitchFamily="34" charset="0"/>
              </a:rPr>
              <a:t> se redukuje na hnědý až </a:t>
            </a:r>
            <a:r>
              <a:rPr lang="cs-CZ" sz="2000" u="sng" dirty="0">
                <a:cs typeface="Arial" panose="020B0604020202020204" pitchFamily="34" charset="0"/>
              </a:rPr>
              <a:t>černý oxid manganičitý</a:t>
            </a:r>
            <a:r>
              <a:rPr lang="cs-CZ" sz="2000" dirty="0">
                <a:cs typeface="Arial" panose="020B0604020202020204" pitchFamily="34" charset="0"/>
              </a:rPr>
              <a:t>:</a:t>
            </a:r>
          </a:p>
          <a:p>
            <a:pPr algn="ctr"/>
            <a:r>
              <a:rPr lang="cs-CZ" sz="2000" dirty="0">
                <a:cs typeface="Arial" panose="020B0604020202020204" pitchFamily="34" charset="0"/>
              </a:rPr>
              <a:t>2KMnO</a:t>
            </a:r>
            <a:r>
              <a:rPr lang="cs-CZ" sz="2000" baseline="-25000" dirty="0">
                <a:cs typeface="Arial" panose="020B0604020202020204" pitchFamily="34" charset="0"/>
              </a:rPr>
              <a:t>4</a:t>
            </a:r>
            <a:r>
              <a:rPr lang="cs-CZ" sz="2000" dirty="0">
                <a:cs typeface="Arial" panose="020B0604020202020204" pitchFamily="34" charset="0"/>
              </a:rPr>
              <a:t> + 3Na</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3</a:t>
            </a:r>
            <a:r>
              <a:rPr lang="cs-CZ" sz="2000" dirty="0">
                <a:cs typeface="Arial" panose="020B0604020202020204" pitchFamily="34" charset="0"/>
              </a:rPr>
              <a:t> + H</a:t>
            </a:r>
            <a:r>
              <a:rPr lang="cs-CZ" sz="2000" baseline="-25000" dirty="0">
                <a:cs typeface="Arial" panose="020B0604020202020204" pitchFamily="34" charset="0"/>
              </a:rPr>
              <a:t>2</a:t>
            </a:r>
            <a:r>
              <a:rPr lang="cs-CZ" sz="2000" dirty="0">
                <a:cs typeface="Arial" panose="020B0604020202020204" pitchFamily="34" charset="0"/>
              </a:rPr>
              <a:t>O → 2MnO</a:t>
            </a:r>
            <a:r>
              <a:rPr lang="cs-CZ" sz="2000" baseline="-25000" dirty="0">
                <a:cs typeface="Arial" panose="020B0604020202020204" pitchFamily="34" charset="0"/>
              </a:rPr>
              <a:t>2</a:t>
            </a:r>
            <a:r>
              <a:rPr lang="cs-CZ" sz="2000" dirty="0">
                <a:cs typeface="Arial" panose="020B0604020202020204" pitchFamily="34" charset="0"/>
              </a:rPr>
              <a:t> + 3Na</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a:t>
            </a:r>
            <a:r>
              <a:rPr lang="cs-CZ" sz="2000" dirty="0" err="1">
                <a:cs typeface="Arial" panose="020B0604020202020204" pitchFamily="34" charset="0"/>
              </a:rPr>
              <a:t>2KOH</a:t>
            </a:r>
            <a:endParaRPr lang="en-US" sz="2000" dirty="0">
              <a:cs typeface="Arial" panose="020B0604020202020204" pitchFamily="34" charset="0"/>
            </a:endParaRPr>
          </a:p>
          <a:p>
            <a:pPr algn="just"/>
            <a:endParaRPr lang="cs-CZ" sz="800" dirty="0">
              <a:cs typeface="Arial" panose="020B0604020202020204" pitchFamily="34" charset="0"/>
            </a:endParaRPr>
          </a:p>
          <a:p>
            <a:pPr algn="just"/>
            <a:r>
              <a:rPr lang="cs-CZ" sz="2000" dirty="0">
                <a:cs typeface="Arial" panose="020B0604020202020204" pitchFamily="34" charset="0"/>
              </a:rPr>
              <a:t>   Zcela odlišně reaguje manganistan v oxidačně-redukčních reakcích </a:t>
            </a:r>
            <a:r>
              <a:rPr lang="cs-CZ" sz="2000" u="sng" dirty="0">
                <a:cs typeface="Arial" panose="020B0604020202020204" pitchFamily="34" charset="0"/>
              </a:rPr>
              <a:t>v </a:t>
            </a:r>
            <a:r>
              <a:rPr lang="cs-CZ" sz="2000" b="1" u="sng" dirty="0">
                <a:cs typeface="Arial" panose="020B0604020202020204" pitchFamily="34" charset="0"/>
              </a:rPr>
              <a:t>alkalickém</a:t>
            </a:r>
            <a:r>
              <a:rPr lang="cs-CZ" sz="2000" u="sng" dirty="0">
                <a:cs typeface="Arial" panose="020B0604020202020204" pitchFamily="34" charset="0"/>
              </a:rPr>
              <a:t> prostředí</a:t>
            </a:r>
            <a:r>
              <a:rPr lang="cs-CZ" sz="2000" dirty="0">
                <a:cs typeface="Arial" panose="020B0604020202020204" pitchFamily="34" charset="0"/>
              </a:rPr>
              <a:t>, kdy dochází k redukci za vzniku zeleného </a:t>
            </a:r>
            <a:r>
              <a:rPr lang="cs-CZ" sz="2000" u="sng" dirty="0" err="1">
                <a:cs typeface="Arial" panose="020B0604020202020204" pitchFamily="34" charset="0"/>
              </a:rPr>
              <a:t>mangananu</a:t>
            </a:r>
            <a:r>
              <a:rPr lang="cs-CZ" sz="2000" dirty="0">
                <a:cs typeface="Arial" panose="020B0604020202020204" pitchFamily="34" charset="0"/>
              </a:rPr>
              <a:t>:</a:t>
            </a:r>
          </a:p>
          <a:p>
            <a:pPr algn="ctr"/>
            <a:r>
              <a:rPr lang="cs-CZ" sz="2000" dirty="0">
                <a:cs typeface="Arial" panose="020B0604020202020204" pitchFamily="34" charset="0"/>
              </a:rPr>
              <a:t>8 KMnO</a:t>
            </a:r>
            <a:r>
              <a:rPr lang="cs-CZ" sz="2000" baseline="-25000" dirty="0">
                <a:cs typeface="Arial" panose="020B0604020202020204" pitchFamily="34" charset="0"/>
              </a:rPr>
              <a:t>4</a:t>
            </a:r>
            <a:r>
              <a:rPr lang="cs-CZ" sz="2000" dirty="0">
                <a:cs typeface="Arial" panose="020B0604020202020204" pitchFamily="34" charset="0"/>
              </a:rPr>
              <a:t> + KI + 8 KOH → 8 K</a:t>
            </a:r>
            <a:r>
              <a:rPr lang="cs-CZ" sz="2000" baseline="-25000" dirty="0">
                <a:cs typeface="Arial" panose="020B0604020202020204" pitchFamily="34" charset="0"/>
              </a:rPr>
              <a:t>2</a:t>
            </a:r>
            <a:r>
              <a:rPr lang="cs-CZ" sz="2000" dirty="0">
                <a:cs typeface="Arial" panose="020B0604020202020204" pitchFamily="34" charset="0"/>
              </a:rPr>
              <a:t>MnO</a:t>
            </a:r>
            <a:r>
              <a:rPr lang="cs-CZ" sz="2000" baseline="-25000" dirty="0">
                <a:cs typeface="Arial" panose="020B0604020202020204" pitchFamily="34" charset="0"/>
              </a:rPr>
              <a:t>4</a:t>
            </a:r>
            <a:r>
              <a:rPr lang="cs-CZ" sz="2000" dirty="0">
                <a:cs typeface="Arial" panose="020B0604020202020204" pitchFamily="34" charset="0"/>
              </a:rPr>
              <a:t> + KIO</a:t>
            </a:r>
            <a:r>
              <a:rPr lang="cs-CZ" sz="2000" baseline="-25000" dirty="0">
                <a:cs typeface="Arial" panose="020B0604020202020204" pitchFamily="34" charset="0"/>
              </a:rPr>
              <a:t>4</a:t>
            </a:r>
            <a:r>
              <a:rPr lang="cs-CZ" sz="2000" dirty="0">
                <a:cs typeface="Arial" panose="020B0604020202020204" pitchFamily="34" charset="0"/>
              </a:rPr>
              <a:t> + 4 H</a:t>
            </a:r>
            <a:r>
              <a:rPr lang="cs-CZ" sz="2000" baseline="-25000" dirty="0">
                <a:cs typeface="Arial" panose="020B0604020202020204" pitchFamily="34" charset="0"/>
              </a:rPr>
              <a:t>2</a:t>
            </a:r>
            <a:r>
              <a:rPr lang="cs-CZ" sz="2000" dirty="0">
                <a:cs typeface="Arial" panose="020B0604020202020204" pitchFamily="34" charset="0"/>
              </a:rPr>
              <a:t>O</a:t>
            </a:r>
          </a:p>
          <a:p>
            <a:pPr algn="just"/>
            <a:endParaRPr lang="cs-CZ" sz="2000" dirty="0">
              <a:cs typeface="Arial" panose="020B0604020202020204" pitchFamily="34" charset="0"/>
            </a:endParaRPr>
          </a:p>
          <a:p>
            <a:pPr algn="just"/>
            <a:r>
              <a:rPr lang="cs-CZ" sz="2000" u="sng" dirty="0">
                <a:cs typeface="Arial" panose="020B0604020202020204" pitchFamily="34" charset="0"/>
              </a:rPr>
              <a:t>Peroxid vodíku při reakci s manganistanem draselným v prostředí kyseliny sírové</a:t>
            </a:r>
            <a:r>
              <a:rPr lang="cs-CZ" sz="2000" dirty="0">
                <a:cs typeface="Arial" panose="020B0604020202020204" pitchFamily="34" charset="0"/>
              </a:rPr>
              <a:t> způsobuje </a:t>
            </a:r>
            <a:r>
              <a:rPr lang="cs-CZ" sz="2000" u="sng" dirty="0">
                <a:cs typeface="Arial" panose="020B0604020202020204" pitchFamily="34" charset="0"/>
              </a:rPr>
              <a:t>redukci fialového manganistanu draselného na bezbarvou manganatou sůl</a:t>
            </a:r>
            <a:r>
              <a:rPr lang="cs-CZ" sz="2000" dirty="0">
                <a:cs typeface="Arial" panose="020B0604020202020204" pitchFamily="34" charset="0"/>
              </a:rPr>
              <a:t>:</a:t>
            </a:r>
          </a:p>
          <a:p>
            <a:pPr algn="ctr"/>
            <a:r>
              <a:rPr lang="cs-CZ" sz="2000" dirty="0">
                <a:cs typeface="Arial" panose="020B0604020202020204" pitchFamily="34" charset="0"/>
              </a:rPr>
              <a:t>2 KMnO</a:t>
            </a:r>
            <a:r>
              <a:rPr lang="cs-CZ" sz="2000" baseline="-25000" dirty="0">
                <a:cs typeface="Arial" panose="020B0604020202020204" pitchFamily="34" charset="0"/>
              </a:rPr>
              <a:t>4</a:t>
            </a:r>
            <a:r>
              <a:rPr lang="cs-CZ" sz="2000" dirty="0">
                <a:cs typeface="Arial" panose="020B0604020202020204" pitchFamily="34" charset="0"/>
              </a:rPr>
              <a:t> + 5 H</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2</a:t>
            </a:r>
            <a:r>
              <a:rPr lang="cs-CZ" sz="2000" dirty="0">
                <a:cs typeface="Arial" panose="020B0604020202020204" pitchFamily="34" charset="0"/>
              </a:rPr>
              <a:t> + 3 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K</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+ 2 MnSO</a:t>
            </a:r>
            <a:r>
              <a:rPr lang="cs-CZ" sz="2000" baseline="-25000" dirty="0">
                <a:cs typeface="Arial" panose="020B0604020202020204" pitchFamily="34" charset="0"/>
              </a:rPr>
              <a:t>4</a:t>
            </a:r>
            <a:r>
              <a:rPr lang="cs-CZ" sz="2000" dirty="0">
                <a:cs typeface="Arial" panose="020B0604020202020204" pitchFamily="34" charset="0"/>
              </a:rPr>
              <a:t> + 8 H</a:t>
            </a:r>
            <a:r>
              <a:rPr lang="cs-CZ" sz="2000" baseline="-25000" dirty="0">
                <a:cs typeface="Arial" panose="020B0604020202020204" pitchFamily="34" charset="0"/>
              </a:rPr>
              <a:t>2</a:t>
            </a:r>
            <a:r>
              <a:rPr lang="cs-CZ" sz="2000" dirty="0">
                <a:cs typeface="Arial" panose="020B0604020202020204" pitchFamily="34" charset="0"/>
              </a:rPr>
              <a:t>O + 5 O</a:t>
            </a:r>
            <a:r>
              <a:rPr lang="cs-CZ" sz="2000" baseline="-25000" dirty="0">
                <a:cs typeface="Arial" panose="020B0604020202020204" pitchFamily="34" charset="0"/>
              </a:rPr>
              <a:t>2</a:t>
            </a:r>
            <a:endParaRPr lang="cs-CZ" sz="2000" dirty="0">
              <a:cs typeface="Arial" panose="020B0604020202020204" pitchFamily="34" charset="0"/>
            </a:endParaRPr>
          </a:p>
        </p:txBody>
      </p:sp>
    </p:spTree>
    <p:extLst>
      <p:ext uri="{BB962C8B-B14F-4D97-AF65-F5344CB8AC3E}">
        <p14:creationId xmlns:p14="http://schemas.microsoft.com/office/powerpoint/2010/main" val="6735153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39D2A2-4E3D-41B1-9608-46FBD672C33F}"/>
              </a:ext>
            </a:extLst>
          </p:cNvPr>
          <p:cNvSpPr>
            <a:spLocks noGrp="1"/>
          </p:cNvSpPr>
          <p:nvPr>
            <p:ph type="title"/>
          </p:nvPr>
        </p:nvSpPr>
        <p:spPr>
          <a:xfrm>
            <a:off x="685800" y="228600"/>
            <a:ext cx="3276600" cy="563562"/>
          </a:xfrm>
        </p:spPr>
        <p:txBody>
          <a:bodyPr>
            <a:normAutofit/>
          </a:bodyPr>
          <a:lstStyle/>
          <a:p>
            <a:r>
              <a:rPr lang="en-US" sz="2800" b="1" dirty="0" err="1">
                <a:latin typeface="+mn-lt"/>
              </a:rPr>
              <a:t>Skandi</a:t>
            </a:r>
            <a:r>
              <a:rPr lang="cs-CZ" sz="2800" b="1" dirty="0">
                <a:latin typeface="+mn-lt"/>
              </a:rPr>
              <a:t>um a yttrium</a:t>
            </a:r>
          </a:p>
        </p:txBody>
      </p:sp>
      <p:pic>
        <p:nvPicPr>
          <p:cNvPr id="12" name="Picture 8" descr="How Albert Einstein broke the Periodic Table">
            <a:extLst>
              <a:ext uri="{FF2B5EF4-FFF2-40B4-BE49-F238E27FC236}">
                <a16:creationId xmlns:a16="http://schemas.microsoft.com/office/drawing/2014/main" id="{A9BD7BBB-6686-41B0-AB8A-57370FCD83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43000"/>
            <a:ext cx="5105400" cy="2797333"/>
          </a:xfrm>
          <a:prstGeom prst="rect">
            <a:avLst/>
          </a:prstGeom>
          <a:noFill/>
          <a:extLst>
            <a:ext uri="{909E8E84-426E-40DD-AFC4-6F175D3DCCD1}">
              <a14:hiddenFill xmlns:a14="http://schemas.microsoft.com/office/drawing/2010/main">
                <a:solidFill>
                  <a:srgbClr val="FFFFFF"/>
                </a:solidFill>
              </a14:hiddenFill>
            </a:ext>
          </a:extLst>
        </p:spPr>
      </p:pic>
      <p:sp>
        <p:nvSpPr>
          <p:cNvPr id="13" name="Obdélník 12">
            <a:extLst>
              <a:ext uri="{FF2B5EF4-FFF2-40B4-BE49-F238E27FC236}">
                <a16:creationId xmlns:a16="http://schemas.microsoft.com/office/drawing/2014/main" id="{422281A6-6D54-4E15-B605-E5EA02419421}"/>
              </a:ext>
            </a:extLst>
          </p:cNvPr>
          <p:cNvSpPr/>
          <p:nvPr/>
        </p:nvSpPr>
        <p:spPr>
          <a:xfrm>
            <a:off x="990600" y="2197695"/>
            <a:ext cx="228600" cy="5334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descr="Scandium - Wikipedia">
            <a:extLst>
              <a:ext uri="{FF2B5EF4-FFF2-40B4-BE49-F238E27FC236}">
                <a16:creationId xmlns:a16="http://schemas.microsoft.com/office/drawing/2014/main" id="{A30F5228-3F5C-4177-B152-FEB164BE5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293" y="304800"/>
            <a:ext cx="27336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ttrium – Wikipedie">
            <a:extLst>
              <a:ext uri="{FF2B5EF4-FFF2-40B4-BE49-F238E27FC236}">
                <a16:creationId xmlns:a16="http://schemas.microsoft.com/office/drawing/2014/main" id="{B1943D1A-C3F0-40BD-A2B1-17F7DCF3D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5484" y="2185708"/>
            <a:ext cx="2741381" cy="186454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012E2CFB-4B34-428E-8E54-0456B1A6A30E}"/>
              </a:ext>
            </a:extLst>
          </p:cNvPr>
          <p:cNvSpPr txBox="1"/>
          <p:nvPr/>
        </p:nvSpPr>
        <p:spPr>
          <a:xfrm>
            <a:off x="6172200" y="325715"/>
            <a:ext cx="413896" cy="400110"/>
          </a:xfrm>
          <a:prstGeom prst="rect">
            <a:avLst/>
          </a:prstGeom>
          <a:noFill/>
        </p:spPr>
        <p:txBody>
          <a:bodyPr wrap="none" rtlCol="0">
            <a:spAutoFit/>
          </a:bodyPr>
          <a:lstStyle/>
          <a:p>
            <a:r>
              <a:rPr lang="cs-CZ" sz="2000" b="1" dirty="0" err="1"/>
              <a:t>Sc</a:t>
            </a:r>
            <a:endParaRPr lang="cs-CZ" sz="2000" b="1" dirty="0"/>
          </a:p>
        </p:txBody>
      </p:sp>
      <p:sp>
        <p:nvSpPr>
          <p:cNvPr id="4" name="TextovéPole 3">
            <a:extLst>
              <a:ext uri="{FF2B5EF4-FFF2-40B4-BE49-F238E27FC236}">
                <a16:creationId xmlns:a16="http://schemas.microsoft.com/office/drawing/2014/main" id="{6B773A6B-DEAB-4066-BF14-26B26CE7168D}"/>
              </a:ext>
            </a:extLst>
          </p:cNvPr>
          <p:cNvSpPr txBox="1"/>
          <p:nvPr/>
        </p:nvSpPr>
        <p:spPr>
          <a:xfrm>
            <a:off x="6019800" y="3657600"/>
            <a:ext cx="317716" cy="400110"/>
          </a:xfrm>
          <a:prstGeom prst="rect">
            <a:avLst/>
          </a:prstGeom>
          <a:noFill/>
        </p:spPr>
        <p:txBody>
          <a:bodyPr wrap="none" rtlCol="0">
            <a:spAutoFit/>
          </a:bodyPr>
          <a:lstStyle/>
          <a:p>
            <a:r>
              <a:rPr lang="cs-CZ" sz="2000" b="1" dirty="0"/>
              <a:t>Y</a:t>
            </a:r>
          </a:p>
        </p:txBody>
      </p:sp>
      <p:pic>
        <p:nvPicPr>
          <p:cNvPr id="6" name="Obrázek 5">
            <a:extLst>
              <a:ext uri="{FF2B5EF4-FFF2-40B4-BE49-F238E27FC236}">
                <a16:creationId xmlns:a16="http://schemas.microsoft.com/office/drawing/2014/main" id="{88A47AC6-183C-4265-9919-249922F3ED18}"/>
              </a:ext>
            </a:extLst>
          </p:cNvPr>
          <p:cNvPicPr>
            <a:picLocks noChangeAspect="1"/>
          </p:cNvPicPr>
          <p:nvPr/>
        </p:nvPicPr>
        <p:blipFill>
          <a:blip r:embed="rId5"/>
          <a:stretch>
            <a:fillRect/>
          </a:stretch>
        </p:blipFill>
        <p:spPr>
          <a:xfrm>
            <a:off x="1676400" y="4505325"/>
            <a:ext cx="5362575" cy="2047875"/>
          </a:xfrm>
          <a:prstGeom prst="rect">
            <a:avLst/>
          </a:prstGeom>
        </p:spPr>
      </p:pic>
    </p:spTree>
    <p:extLst>
      <p:ext uri="{BB962C8B-B14F-4D97-AF65-F5344CB8AC3E}">
        <p14:creationId xmlns:p14="http://schemas.microsoft.com/office/powerpoint/2010/main" val="2088492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632311"/>
          </a:xfrm>
          <a:prstGeom prst="rect">
            <a:avLst/>
          </a:prstGeom>
        </p:spPr>
        <p:txBody>
          <a:bodyPr wrap="square">
            <a:spAutoFit/>
          </a:bodyPr>
          <a:lstStyle/>
          <a:p>
            <a:pPr algn="ctr"/>
            <a:r>
              <a:rPr lang="cs-CZ" sz="2800" b="1" dirty="0">
                <a:cs typeface="Arial" panose="020B0604020202020204" pitchFamily="34" charset="0"/>
              </a:rPr>
              <a:t>Skandium</a:t>
            </a:r>
            <a:r>
              <a:rPr lang="cs-CZ" sz="32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je tažný, bílý, neušlechtilý kov s charakteristickým žlutým nádechem. Vyskytuje se ve dvou alotropických modifikacích, hexagonální </a:t>
            </a:r>
            <a:r>
              <a:rPr lang="el-GR" sz="2000" dirty="0">
                <a:cs typeface="Arial" panose="020B0604020202020204" pitchFamily="34" charset="0"/>
              </a:rPr>
              <a:t>α-</a:t>
            </a:r>
            <a:r>
              <a:rPr lang="cs-CZ" sz="2000" dirty="0" err="1">
                <a:cs typeface="Arial" panose="020B0604020202020204" pitchFamily="34" charset="0"/>
              </a:rPr>
              <a:t>Sc</a:t>
            </a:r>
            <a:r>
              <a:rPr lang="cs-CZ" sz="2000" dirty="0">
                <a:cs typeface="Arial" panose="020B0604020202020204" pitchFamily="34" charset="0"/>
              </a:rPr>
              <a:t> přechází při teplotě 1335°C na kubické </a:t>
            </a:r>
            <a:r>
              <a:rPr lang="el-GR" sz="2000" dirty="0">
                <a:cs typeface="Arial" panose="020B0604020202020204" pitchFamily="34" charset="0"/>
              </a:rPr>
              <a:t>β-</a:t>
            </a:r>
            <a:r>
              <a:rPr lang="cs-CZ" sz="2000" dirty="0" err="1">
                <a:cs typeface="Arial" panose="020B0604020202020204" pitchFamily="34" charset="0"/>
              </a:rPr>
              <a:t>Sc</a:t>
            </a:r>
            <a:r>
              <a:rPr lang="cs-CZ" sz="2000" dirty="0">
                <a:cs typeface="Arial" panose="020B0604020202020204" pitchFamily="34" charset="0"/>
              </a:rPr>
              <a:t>. </a:t>
            </a:r>
          </a:p>
          <a:p>
            <a:pPr algn="just"/>
            <a:r>
              <a:rPr lang="cs-CZ" sz="2000" dirty="0">
                <a:cs typeface="Arial" panose="020B0604020202020204" pitchFamily="34" charset="0"/>
              </a:rPr>
              <a:t>  </a:t>
            </a:r>
            <a:r>
              <a:rPr lang="cs-CZ" sz="2000" dirty="0" err="1">
                <a:cs typeface="Arial" panose="020B0604020202020204" pitchFamily="34" charset="0"/>
              </a:rPr>
              <a:t>Skadium</a:t>
            </a:r>
            <a:r>
              <a:rPr lang="cs-CZ" sz="2000" dirty="0">
                <a:cs typeface="Arial" panose="020B0604020202020204" pitchFamily="34" charset="0"/>
              </a:rPr>
              <a:t> je značně </a:t>
            </a:r>
            <a:r>
              <a:rPr lang="cs-CZ" sz="2000" u="sng" dirty="0">
                <a:cs typeface="Arial" panose="020B0604020202020204" pitchFamily="34" charset="0"/>
              </a:rPr>
              <a:t>reaktivní prvek</a:t>
            </a:r>
            <a:r>
              <a:rPr lang="cs-CZ" sz="2000" dirty="0">
                <a:cs typeface="Arial" panose="020B0604020202020204" pitchFamily="34" charset="0"/>
              </a:rPr>
              <a:t>. Vysoká reaktivita je způsobena nestabilní elektronovou konfigurací, skandium je prvním prvkem 4. periody, který má obsazen orbital </a:t>
            </a:r>
            <a:r>
              <a:rPr lang="cs-CZ" sz="2000" b="1" dirty="0">
                <a:cs typeface="Arial" panose="020B0604020202020204" pitchFamily="34" charset="0"/>
              </a:rPr>
              <a:t>d</a:t>
            </a:r>
            <a:r>
              <a:rPr lang="cs-CZ" sz="2000" dirty="0">
                <a:cs typeface="Arial" panose="020B0604020202020204" pitchFamily="34" charset="0"/>
              </a:rPr>
              <a:t> a velice ochotně tedy uvolňuje 3 elektrony za tvorby bezbarvého, diamagnetického </a:t>
            </a:r>
            <a:r>
              <a:rPr lang="cs-CZ" sz="2000" u="sng" dirty="0">
                <a:cs typeface="Arial" panose="020B0604020202020204" pitchFamily="34" charset="0"/>
              </a:rPr>
              <a:t>kationu Sc</a:t>
            </a:r>
            <a:r>
              <a:rPr lang="cs-CZ" sz="2000" u="sng" baseline="30000" dirty="0">
                <a:cs typeface="Arial" panose="020B0604020202020204" pitchFamily="34" charset="0"/>
              </a:rPr>
              <a:t>3+</a:t>
            </a:r>
            <a:r>
              <a:rPr lang="cs-CZ" sz="2000" dirty="0">
                <a:cs typeface="Arial" panose="020B0604020202020204" pitchFamily="34" charset="0"/>
              </a:rPr>
              <a:t>. S vodou reaguje za vzniku oxidu </a:t>
            </a:r>
            <a:r>
              <a:rPr lang="cs-CZ" sz="2000" dirty="0" err="1">
                <a:cs typeface="Arial" panose="020B0604020202020204" pitchFamily="34" charset="0"/>
              </a:rPr>
              <a:t>skanditého</a:t>
            </a:r>
            <a:r>
              <a:rPr lang="cs-CZ" sz="2000" dirty="0">
                <a:cs typeface="Arial" panose="020B0604020202020204" pitchFamily="34" charset="0"/>
              </a:rPr>
              <a:t>. Při zahřátí na teplotu 200°C hoří na vzduchu za vzniku oxidu Sc</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 chlorem se přímo slučuje na chlorid ScCl</a:t>
            </a:r>
            <a:r>
              <a:rPr lang="cs-CZ" sz="2000" baseline="-25000" dirty="0">
                <a:cs typeface="Arial" panose="020B0604020202020204" pitchFamily="34" charset="0"/>
              </a:rPr>
              <a:t>3</a:t>
            </a:r>
            <a:r>
              <a:rPr lang="cs-CZ" sz="2000" dirty="0">
                <a:cs typeface="Arial" panose="020B0604020202020204" pitchFamily="34" charset="0"/>
              </a:rPr>
              <a:t> při teplotě 400°C, s dusíkem reaguje za vzniku nitridu </a:t>
            </a:r>
            <a:r>
              <a:rPr lang="cs-CZ" sz="2000" dirty="0" err="1">
                <a:cs typeface="Arial" panose="020B0604020202020204" pitchFamily="34" charset="0"/>
              </a:rPr>
              <a:t>ScN</a:t>
            </a:r>
            <a:r>
              <a:rPr lang="cs-CZ" sz="2000" dirty="0">
                <a:cs typeface="Arial" panose="020B0604020202020204" pitchFamily="34" charset="0"/>
              </a:rPr>
              <a:t> až za teplot okolo 800°C. Skandium velmi ochotně reaguje již za teploty okolo 100°C s oxidem dusičitým za vzniku dusičnanu </a:t>
            </a:r>
            <a:r>
              <a:rPr lang="cs-CZ" sz="2000" dirty="0" err="1">
                <a:cs typeface="Arial" panose="020B0604020202020204" pitchFamily="34" charset="0"/>
              </a:rPr>
              <a:t>skanditého</a:t>
            </a:r>
            <a:r>
              <a:rPr lang="cs-CZ" sz="2000" dirty="0">
                <a:cs typeface="Arial" panose="020B0604020202020204" pitchFamily="34" charset="0"/>
              </a:rPr>
              <a:t> </a:t>
            </a:r>
            <a:r>
              <a:rPr lang="cs-CZ" sz="2000" dirty="0" err="1">
                <a:cs typeface="Arial" panose="020B0604020202020204" pitchFamily="34" charset="0"/>
              </a:rPr>
              <a:t>Sc</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a:t>
            </a:r>
          </a:p>
          <a:p>
            <a:pPr algn="just"/>
            <a:r>
              <a:rPr lang="cs-CZ" sz="2000" dirty="0">
                <a:cs typeface="Arial" panose="020B0604020202020204" pitchFamily="34" charset="0"/>
              </a:rPr>
              <a:t>  Dobře se rozpouští v běžných minerálních i některých organických kyselinách za vzniku </a:t>
            </a:r>
            <a:r>
              <a:rPr lang="cs-CZ" sz="2000" dirty="0" err="1">
                <a:cs typeface="Arial" panose="020B0604020202020204" pitchFamily="34" charset="0"/>
              </a:rPr>
              <a:t>skandité</a:t>
            </a:r>
            <a:r>
              <a:rPr lang="cs-CZ" sz="2000" dirty="0">
                <a:cs typeface="Arial" panose="020B0604020202020204" pitchFamily="34" charset="0"/>
              </a:rPr>
              <a:t> soli a vývoje vodíku. </a:t>
            </a:r>
            <a:r>
              <a:rPr lang="cs-CZ" sz="2000" dirty="0" err="1">
                <a:cs typeface="Arial" panose="020B0604020202020204" pitchFamily="34" charset="0"/>
              </a:rPr>
              <a:t>Skadité</a:t>
            </a:r>
            <a:r>
              <a:rPr lang="cs-CZ" sz="2000" dirty="0">
                <a:cs typeface="Arial" panose="020B0604020202020204" pitchFamily="34" charset="0"/>
              </a:rPr>
              <a:t> soli silných kyselin bývají velmi dobře rozpustné ve vodě, soli slabých kyselin jsou špatně rozpustné. Reakce s velmi zředěnou kyselinou dusičnou probíhá bez vzniku vodíku:</a:t>
            </a:r>
          </a:p>
          <a:p>
            <a:pPr algn="ctr"/>
            <a:r>
              <a:rPr lang="cs-CZ" sz="2000" dirty="0">
                <a:cs typeface="Arial" panose="020B0604020202020204" pitchFamily="34" charset="0"/>
              </a:rPr>
              <a:t>8Sc + 30HNO</a:t>
            </a:r>
            <a:r>
              <a:rPr lang="cs-CZ" sz="2000" baseline="-25000" dirty="0">
                <a:cs typeface="Arial" panose="020B0604020202020204" pitchFamily="34" charset="0"/>
              </a:rPr>
              <a:t>3</a:t>
            </a:r>
            <a:r>
              <a:rPr lang="cs-CZ" sz="2000" dirty="0">
                <a:cs typeface="Arial" panose="020B0604020202020204" pitchFamily="34" charset="0"/>
              </a:rPr>
              <a:t> → 8Sc(NO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+ 3NH</a:t>
            </a:r>
            <a:r>
              <a:rPr lang="cs-CZ" sz="2000" baseline="-25000" dirty="0">
                <a:cs typeface="Arial" panose="020B0604020202020204" pitchFamily="34" charset="0"/>
              </a:rPr>
              <a:t>4</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 + 9H</a:t>
            </a:r>
            <a:r>
              <a:rPr lang="cs-CZ" sz="2000" baseline="-25000" dirty="0">
                <a:cs typeface="Arial" panose="020B0604020202020204" pitchFamily="34" charset="0"/>
              </a:rPr>
              <a:t>2</a:t>
            </a:r>
            <a:r>
              <a:rPr lang="cs-CZ" sz="2000" dirty="0">
                <a:cs typeface="Arial" panose="020B0604020202020204" pitchFamily="34" charset="0"/>
              </a:rPr>
              <a:t>O</a:t>
            </a:r>
            <a:endParaRPr lang="en-US" sz="2000" dirty="0">
              <a:cs typeface="Arial" panose="020B0604020202020204" pitchFamily="34" charset="0"/>
            </a:endParaRPr>
          </a:p>
        </p:txBody>
      </p:sp>
    </p:spTree>
    <p:extLst>
      <p:ext uri="{BB962C8B-B14F-4D97-AF65-F5344CB8AC3E}">
        <p14:creationId xmlns:p14="http://schemas.microsoft.com/office/powerpoint/2010/main" val="30149481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6093976"/>
          </a:xfrm>
          <a:prstGeom prst="rect">
            <a:avLst/>
          </a:prstGeom>
        </p:spPr>
        <p:txBody>
          <a:bodyPr wrap="square">
            <a:spAutoFit/>
          </a:bodyPr>
          <a:lstStyle/>
          <a:p>
            <a:pPr algn="just"/>
            <a:r>
              <a:rPr lang="cs-CZ" sz="2000" dirty="0">
                <a:cs typeface="Arial" panose="020B0604020202020204" pitchFamily="34" charset="0"/>
              </a:rPr>
              <a:t>  Ve sloučeninách, kterých tvoří celou řadu, vystupuje skandium </a:t>
            </a:r>
            <a:r>
              <a:rPr lang="cs-CZ" sz="2000" u="sng" dirty="0">
                <a:cs typeface="Arial" panose="020B0604020202020204" pitchFamily="34" charset="0"/>
              </a:rPr>
              <a:t>téměř výhradně v oxidačním stavu +III</a:t>
            </a:r>
            <a:r>
              <a:rPr lang="cs-CZ" sz="2000" dirty="0">
                <a:cs typeface="Arial" panose="020B0604020202020204" pitchFamily="34" charset="0"/>
              </a:rPr>
              <a:t> jako kation </a:t>
            </a:r>
            <a:r>
              <a:rPr lang="cs-CZ" sz="2000" b="1" dirty="0" err="1">
                <a:cs typeface="Arial" panose="020B0604020202020204" pitchFamily="34" charset="0"/>
              </a:rPr>
              <a:t>skanditý</a:t>
            </a:r>
            <a:r>
              <a:rPr lang="cs-CZ" sz="2000" dirty="0">
                <a:cs typeface="Arial" panose="020B0604020202020204" pitchFamily="34" charset="0"/>
              </a:rPr>
              <a:t> Sc</a:t>
            </a:r>
            <a:r>
              <a:rPr lang="cs-CZ" sz="2000" baseline="30000" dirty="0">
                <a:cs typeface="Arial" panose="020B0604020202020204" pitchFamily="34" charset="0"/>
              </a:rPr>
              <a:t>3+</a:t>
            </a:r>
            <a:r>
              <a:rPr lang="cs-CZ" sz="2000" dirty="0">
                <a:cs typeface="Arial" panose="020B0604020202020204" pitchFamily="34" charset="0"/>
              </a:rPr>
              <a:t>, za určitých podmínek tvoří také </a:t>
            </a:r>
            <a:r>
              <a:rPr lang="cs-CZ" sz="2000" dirty="0" err="1">
                <a:cs typeface="Arial" panose="020B0604020202020204" pitchFamily="34" charset="0"/>
              </a:rPr>
              <a:t>skanditany</a:t>
            </a:r>
            <a:r>
              <a:rPr lang="cs-CZ" sz="2000" dirty="0">
                <a:cs typeface="Arial" panose="020B0604020202020204" pitchFamily="34" charset="0"/>
              </a:rPr>
              <a:t> [ScO</a:t>
            </a:r>
            <a:r>
              <a:rPr lang="cs-CZ" sz="2000" baseline="-25000" dirty="0">
                <a:cs typeface="Arial" panose="020B0604020202020204" pitchFamily="34" charset="0"/>
              </a:rPr>
              <a:t>2</a:t>
            </a:r>
            <a:r>
              <a:rPr lang="cs-CZ" sz="2000" dirty="0">
                <a:cs typeface="Arial" panose="020B0604020202020204" pitchFamily="34" charset="0"/>
              </a:rPr>
              <a:t>]</a:t>
            </a:r>
            <a:r>
              <a:rPr lang="cs-CZ" sz="2000" baseline="30000" dirty="0">
                <a:cs typeface="Arial" panose="020B0604020202020204" pitchFamily="34" charset="0"/>
              </a:rPr>
              <a:t>-</a:t>
            </a:r>
            <a:r>
              <a:rPr lang="cs-CZ" sz="2000" dirty="0">
                <a:cs typeface="Arial" panose="020B0604020202020204" pitchFamily="34" charset="0"/>
              </a:rPr>
              <a:t> nebo </a:t>
            </a:r>
            <a:r>
              <a:rPr lang="cs-CZ" sz="2000" dirty="0" err="1">
                <a:cs typeface="Arial" panose="020B0604020202020204" pitchFamily="34" charset="0"/>
              </a:rPr>
              <a:t>diskanditany</a:t>
            </a:r>
            <a:r>
              <a:rPr lang="cs-CZ" sz="2000" dirty="0">
                <a:cs typeface="Arial" panose="020B0604020202020204" pitchFamily="34" charset="0"/>
              </a:rPr>
              <a:t> [Sc</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4</a:t>
            </a:r>
            <a:r>
              <a:rPr lang="cs-CZ" sz="2000" dirty="0">
                <a:cs typeface="Arial" panose="020B0604020202020204" pitchFamily="34" charset="0"/>
              </a:rPr>
              <a:t>]</a:t>
            </a:r>
            <a:r>
              <a:rPr lang="cs-CZ" sz="2000" baseline="30000" dirty="0">
                <a:cs typeface="Arial" panose="020B0604020202020204" pitchFamily="34" charset="0"/>
              </a:rPr>
              <a:t>2-</a:t>
            </a:r>
            <a:r>
              <a:rPr lang="cs-CZ" sz="2000" dirty="0">
                <a:cs typeface="Arial" panose="020B0604020202020204" pitchFamily="34" charset="0"/>
              </a:rPr>
              <a:t>. Většina rozpustných sloučenin skandia snadno podléhá hydrolýze. Sloučeniny skandia v jiných oxidačních stavech jsou vzácné a nemají zvláštní praktický význam, v </a:t>
            </a:r>
            <a:r>
              <a:rPr lang="cs-CZ" sz="2000" dirty="0" err="1">
                <a:cs typeface="Arial" panose="020B0604020202020204" pitchFamily="34" charset="0"/>
              </a:rPr>
              <a:t>ox</a:t>
            </a:r>
            <a:r>
              <a:rPr lang="cs-CZ" sz="2000" dirty="0">
                <a:cs typeface="Arial" panose="020B0604020202020204" pitchFamily="34" charset="0"/>
              </a:rPr>
              <a:t>. stavu I se vyskytuje ve formě chloridu </a:t>
            </a:r>
            <a:r>
              <a:rPr lang="cs-CZ" sz="2000" dirty="0" err="1">
                <a:cs typeface="Arial" panose="020B0604020202020204" pitchFamily="34" charset="0"/>
              </a:rPr>
              <a:t>skandného</a:t>
            </a:r>
            <a:r>
              <a:rPr lang="cs-CZ" sz="2000" dirty="0">
                <a:cs typeface="Arial" panose="020B0604020202020204" pitchFamily="34" charset="0"/>
              </a:rPr>
              <a:t> </a:t>
            </a:r>
            <a:r>
              <a:rPr lang="cs-CZ" sz="2000" dirty="0" err="1">
                <a:cs typeface="Arial" panose="020B0604020202020204" pitchFamily="34" charset="0"/>
              </a:rPr>
              <a:t>ScCl</a:t>
            </a:r>
            <a:r>
              <a:rPr lang="cs-CZ" sz="2000" dirty="0">
                <a:cs typeface="Arial" panose="020B0604020202020204" pitchFamily="34" charset="0"/>
              </a:rPr>
              <a:t>, v </a:t>
            </a:r>
            <a:r>
              <a:rPr lang="cs-CZ" sz="2000" dirty="0" err="1">
                <a:cs typeface="Arial" panose="020B0604020202020204" pitchFamily="34" charset="0"/>
              </a:rPr>
              <a:t>ox</a:t>
            </a:r>
            <a:r>
              <a:rPr lang="cs-CZ" sz="2000" dirty="0">
                <a:cs typeface="Arial" panose="020B0604020202020204" pitchFamily="34" charset="0"/>
              </a:rPr>
              <a:t>. stavu II se vyskytuje ve formě sulfidu </a:t>
            </a:r>
            <a:r>
              <a:rPr lang="cs-CZ" sz="2000" dirty="0" err="1">
                <a:cs typeface="Arial" panose="020B0604020202020204" pitchFamily="34" charset="0"/>
              </a:rPr>
              <a:t>skandnatého</a:t>
            </a:r>
            <a:r>
              <a:rPr lang="cs-CZ" sz="2000" dirty="0">
                <a:cs typeface="Arial" panose="020B0604020202020204" pitchFamily="34" charset="0"/>
              </a:rPr>
              <a:t> </a:t>
            </a:r>
            <a:r>
              <a:rPr lang="cs-CZ" sz="2000" dirty="0" err="1">
                <a:cs typeface="Arial" panose="020B0604020202020204" pitchFamily="34" charset="0"/>
              </a:rPr>
              <a:t>ScS</a:t>
            </a:r>
            <a:r>
              <a:rPr lang="cs-CZ" sz="2000" dirty="0">
                <a:cs typeface="Arial" panose="020B0604020202020204" pitchFamily="34" charset="0"/>
              </a:rPr>
              <a:t>.</a:t>
            </a:r>
          </a:p>
          <a:p>
            <a:pPr algn="just"/>
            <a:r>
              <a:rPr lang="cs-CZ" sz="2000" dirty="0">
                <a:cs typeface="Arial" panose="020B0604020202020204" pitchFamily="34" charset="0"/>
              </a:rPr>
              <a:t>    Díky malému iontovému poloměru má ze všech prvků III.B skupiny nejsilnější sklon k tvorbě komplexních sloučenin, ve kterých se vyskytuje s koordinačním číslem 6, běžné jsou např. </a:t>
            </a:r>
            <a:r>
              <a:rPr lang="cs-CZ" sz="2000" dirty="0" err="1">
                <a:cs typeface="Arial" panose="020B0604020202020204" pitchFamily="34" charset="0"/>
              </a:rPr>
              <a:t>hexafluoroskanditany</a:t>
            </a:r>
            <a:r>
              <a:rPr lang="cs-CZ" sz="2000" dirty="0">
                <a:cs typeface="Arial" panose="020B0604020202020204" pitchFamily="34" charset="0"/>
              </a:rPr>
              <a:t> [ScF</a:t>
            </a:r>
            <a:r>
              <a:rPr lang="cs-CZ" sz="2000" baseline="-25000" dirty="0">
                <a:cs typeface="Arial" panose="020B0604020202020204" pitchFamily="34" charset="0"/>
              </a:rPr>
              <a:t>6</a:t>
            </a:r>
            <a:r>
              <a:rPr lang="cs-CZ" sz="2000" dirty="0">
                <a:cs typeface="Arial" panose="020B0604020202020204" pitchFamily="34" charset="0"/>
              </a:rPr>
              <a:t>]</a:t>
            </a:r>
            <a:r>
              <a:rPr lang="cs-CZ" sz="2000" baseline="30000" dirty="0">
                <a:cs typeface="Arial" panose="020B0604020202020204" pitchFamily="34" charset="0"/>
              </a:rPr>
              <a:t>3-</a:t>
            </a:r>
            <a:r>
              <a:rPr lang="cs-CZ" sz="2000" dirty="0">
                <a:cs typeface="Arial" panose="020B0604020202020204" pitchFamily="34" charset="0"/>
              </a:rPr>
              <a:t> nebo </a:t>
            </a:r>
            <a:r>
              <a:rPr lang="cs-CZ" sz="2000" dirty="0" err="1">
                <a:cs typeface="Arial" panose="020B0604020202020204" pitchFamily="34" charset="0"/>
              </a:rPr>
              <a:t>hexahydroxoskanditany</a:t>
            </a:r>
            <a:r>
              <a:rPr lang="cs-CZ" sz="2000" dirty="0">
                <a:cs typeface="Arial" panose="020B0604020202020204" pitchFamily="34" charset="0"/>
              </a:rPr>
              <a:t> [</a:t>
            </a:r>
            <a:r>
              <a:rPr lang="cs-CZ" sz="2000" dirty="0" err="1">
                <a:cs typeface="Arial" panose="020B0604020202020204" pitchFamily="34" charset="0"/>
              </a:rPr>
              <a:t>Sc</a:t>
            </a:r>
            <a:r>
              <a:rPr lang="cs-CZ" sz="2000" dirty="0">
                <a:cs typeface="Arial" panose="020B0604020202020204" pitchFamily="34" charset="0"/>
              </a:rPr>
              <a:t>(OH)</a:t>
            </a:r>
            <a:r>
              <a:rPr lang="cs-CZ" sz="2000" baseline="-25000" dirty="0">
                <a:cs typeface="Arial" panose="020B0604020202020204" pitchFamily="34" charset="0"/>
              </a:rPr>
              <a:t>6</a:t>
            </a:r>
            <a:r>
              <a:rPr lang="cs-CZ" sz="2000" dirty="0">
                <a:cs typeface="Arial" panose="020B0604020202020204" pitchFamily="34" charset="0"/>
              </a:rPr>
              <a:t>]</a:t>
            </a:r>
            <a:r>
              <a:rPr lang="cs-CZ" sz="2000" baseline="30000" dirty="0">
                <a:cs typeface="Arial" panose="020B0604020202020204" pitchFamily="34" charset="0"/>
              </a:rPr>
              <a:t>3-</a:t>
            </a:r>
            <a:r>
              <a:rPr lang="cs-CZ" sz="2000" dirty="0">
                <a:cs typeface="Arial" panose="020B0604020202020204" pitchFamily="34" charset="0"/>
              </a:rPr>
              <a:t>.</a:t>
            </a:r>
          </a:p>
          <a:p>
            <a:pPr algn="just"/>
            <a:r>
              <a:rPr lang="cs-CZ" sz="2000" dirty="0">
                <a:cs typeface="Arial" panose="020B0604020202020204" pitchFamily="34" charset="0"/>
              </a:rPr>
              <a:t>    Vlastnosti většiny sloučenin skandia se podobají vlastnostem sloučenin lanthanu, některé sloučeniny skandia se však svým chováním více blíží vlastnostem sloučenin vápníku nebo hliníku.</a:t>
            </a:r>
          </a:p>
          <a:p>
            <a:pPr algn="just"/>
            <a:endParaRPr lang="en-US" sz="1000" dirty="0">
              <a:cs typeface="Arial" panose="020B0604020202020204" pitchFamily="34" charset="0"/>
            </a:endParaRPr>
          </a:p>
          <a:p>
            <a:pPr algn="just"/>
            <a:r>
              <a:rPr lang="cs-CZ" sz="2000" dirty="0">
                <a:cs typeface="Arial" panose="020B0604020202020204" pitchFamily="34" charset="0"/>
              </a:rPr>
              <a:t>Od ostatních kovů skupiny III.B se skandium odlišuje několika vlastnostmi. Hydroxid </a:t>
            </a:r>
            <a:r>
              <a:rPr lang="cs-CZ" sz="2000" dirty="0" err="1">
                <a:cs typeface="Arial" panose="020B0604020202020204" pitchFamily="34" charset="0"/>
              </a:rPr>
              <a:t>skanditý</a:t>
            </a:r>
            <a:r>
              <a:rPr lang="cs-CZ" sz="2000" dirty="0">
                <a:cs typeface="Arial" panose="020B0604020202020204" pitchFamily="34" charset="0"/>
              </a:rPr>
              <a:t> </a:t>
            </a:r>
            <a:r>
              <a:rPr lang="cs-CZ" sz="2000" dirty="0" err="1">
                <a:cs typeface="Arial" panose="020B0604020202020204" pitchFamily="34" charset="0"/>
              </a:rPr>
              <a:t>Sc</a:t>
            </a:r>
            <a:r>
              <a:rPr lang="cs-CZ" sz="2000" dirty="0">
                <a:cs typeface="Arial" panose="020B0604020202020204" pitchFamily="34" charset="0"/>
              </a:rPr>
              <a:t>(OH)</a:t>
            </a:r>
            <a:r>
              <a:rPr lang="cs-CZ" sz="2000" baseline="-25000" dirty="0">
                <a:cs typeface="Arial" panose="020B0604020202020204" pitchFamily="34" charset="0"/>
              </a:rPr>
              <a:t>3</a:t>
            </a:r>
            <a:r>
              <a:rPr lang="cs-CZ" sz="2000" dirty="0">
                <a:cs typeface="Arial" panose="020B0604020202020204" pitchFamily="34" charset="0"/>
              </a:rPr>
              <a:t> vykazuje amfoterní vlastnosti, na rozdíl od hydroxidů ostatních prvků téže skupiny, které jsou alkalické. Termickým rozkladem hydratovaného chloridu </a:t>
            </a:r>
            <a:r>
              <a:rPr lang="cs-CZ" sz="2000" dirty="0" err="1">
                <a:cs typeface="Arial" panose="020B0604020202020204" pitchFamily="34" charset="0"/>
              </a:rPr>
              <a:t>skanditého</a:t>
            </a:r>
            <a:r>
              <a:rPr lang="cs-CZ" sz="2000" dirty="0">
                <a:cs typeface="Arial" panose="020B0604020202020204" pitchFamily="34" charset="0"/>
              </a:rPr>
              <a:t> vzniká oxid </a:t>
            </a:r>
            <a:r>
              <a:rPr lang="cs-CZ" sz="2000" dirty="0" err="1">
                <a:cs typeface="Arial" panose="020B0604020202020204" pitchFamily="34" charset="0"/>
              </a:rPr>
              <a:t>skanditý</a:t>
            </a:r>
            <a:r>
              <a:rPr lang="cs-CZ" sz="2000" dirty="0">
                <a:cs typeface="Arial" panose="020B0604020202020204" pitchFamily="34" charset="0"/>
              </a:rPr>
              <a:t>, termickým rozkladem chloridů dalších kovů téže skupiny vznikají oxid-chloridy typu </a:t>
            </a:r>
            <a:r>
              <a:rPr lang="cs-CZ" sz="2000" dirty="0" err="1">
                <a:cs typeface="Arial" panose="020B0604020202020204" pitchFamily="34" charset="0"/>
              </a:rPr>
              <a:t>MOCl</a:t>
            </a:r>
            <a:r>
              <a:rPr lang="cs-CZ" sz="2000" dirty="0">
                <a:cs typeface="Arial" panose="020B0604020202020204" pitchFamily="34" charset="0"/>
              </a:rPr>
              <a:t>.</a:t>
            </a:r>
          </a:p>
        </p:txBody>
      </p:sp>
    </p:spTree>
    <p:extLst>
      <p:ext uri="{BB962C8B-B14F-4D97-AF65-F5344CB8AC3E}">
        <p14:creationId xmlns:p14="http://schemas.microsoft.com/office/powerpoint/2010/main" val="29501989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915400" cy="6247864"/>
          </a:xfrm>
          <a:prstGeom prst="rect">
            <a:avLst/>
          </a:prstGeom>
        </p:spPr>
        <p:txBody>
          <a:bodyPr wrap="square">
            <a:spAutoFit/>
          </a:bodyPr>
          <a:lstStyle/>
          <a:p>
            <a:pPr algn="just"/>
            <a:r>
              <a:rPr lang="cs-CZ" sz="2000" dirty="0">
                <a:cs typeface="Arial" panose="020B0604020202020204" pitchFamily="34" charset="0"/>
              </a:rPr>
              <a:t>S některými nekovy tvoří skandium vedle běžných valenčních sloučenin také sloučeniny </a:t>
            </a:r>
            <a:r>
              <a:rPr lang="cs-CZ" sz="2000" dirty="0" err="1">
                <a:cs typeface="Arial" panose="020B0604020202020204" pitchFamily="34" charset="0"/>
              </a:rPr>
              <a:t>nestechiometrického</a:t>
            </a:r>
            <a:r>
              <a:rPr lang="cs-CZ" sz="2000" dirty="0">
                <a:cs typeface="Arial" panose="020B0604020202020204" pitchFamily="34" charset="0"/>
              </a:rPr>
              <a:t> složení, např. s křemíkem tvoří skandium silicid ScSi</a:t>
            </a:r>
            <a:r>
              <a:rPr lang="cs-CZ" sz="2000" baseline="-25000" dirty="0">
                <a:cs typeface="Arial" panose="020B0604020202020204" pitchFamily="34" charset="0"/>
              </a:rPr>
              <a:t>2</a:t>
            </a:r>
            <a:r>
              <a:rPr lang="cs-CZ" sz="2000" dirty="0">
                <a:cs typeface="Arial" panose="020B0604020202020204" pitchFamily="34" charset="0"/>
              </a:rPr>
              <a:t>, který se více podobá intermetalickým sloučeninám. Také s chlorem tvoří řadu sloučenin </a:t>
            </a:r>
            <a:r>
              <a:rPr lang="cs-CZ" sz="2000" dirty="0" err="1">
                <a:cs typeface="Arial" panose="020B0604020202020204" pitchFamily="34" charset="0"/>
              </a:rPr>
              <a:t>nestechiometrického</a:t>
            </a:r>
            <a:r>
              <a:rPr lang="cs-CZ" sz="2000" dirty="0">
                <a:cs typeface="Arial" panose="020B0604020202020204" pitchFamily="34" charset="0"/>
              </a:rPr>
              <a:t> složení, např. Sc</a:t>
            </a:r>
            <a:r>
              <a:rPr lang="cs-CZ" sz="2000" baseline="-25000" dirty="0">
                <a:cs typeface="Arial" panose="020B0604020202020204" pitchFamily="34" charset="0"/>
              </a:rPr>
              <a:t>7</a:t>
            </a:r>
            <a:r>
              <a:rPr lang="cs-CZ" sz="2000" dirty="0">
                <a:cs typeface="Arial" panose="020B0604020202020204" pitchFamily="34" charset="0"/>
              </a:rPr>
              <a:t>Cl</a:t>
            </a:r>
            <a:r>
              <a:rPr lang="cs-CZ" sz="2000" baseline="-25000" dirty="0">
                <a:cs typeface="Arial" panose="020B0604020202020204" pitchFamily="34" charset="0"/>
              </a:rPr>
              <a:t>10</a:t>
            </a:r>
            <a:r>
              <a:rPr lang="cs-CZ" sz="2000" dirty="0">
                <a:cs typeface="Arial" panose="020B0604020202020204" pitchFamily="34" charset="0"/>
              </a:rPr>
              <a:t> nebo Sc</a:t>
            </a:r>
            <a:r>
              <a:rPr lang="cs-CZ" sz="2000" baseline="-25000" dirty="0">
                <a:cs typeface="Arial" panose="020B0604020202020204" pitchFamily="34" charset="0"/>
              </a:rPr>
              <a:t>5</a:t>
            </a:r>
            <a:r>
              <a:rPr lang="cs-CZ" sz="2000" dirty="0">
                <a:cs typeface="Arial" panose="020B0604020202020204" pitchFamily="34" charset="0"/>
              </a:rPr>
              <a:t>Cl</a:t>
            </a:r>
            <a:r>
              <a:rPr lang="cs-CZ" sz="2000" baseline="-25000" dirty="0">
                <a:cs typeface="Arial" panose="020B0604020202020204" pitchFamily="34" charset="0"/>
              </a:rPr>
              <a:t>8</a:t>
            </a:r>
            <a:r>
              <a:rPr lang="cs-CZ" sz="2000" dirty="0">
                <a:cs typeface="Arial" panose="020B0604020202020204" pitchFamily="34" charset="0"/>
              </a:rPr>
              <a:t>. S výjimkou vanadu, chromu, hafnia a tantalu se skandium přímo slučuje se všemi ostatními kovy za vzniku intermetalických sloučenin rozmanitého složení.</a:t>
            </a:r>
          </a:p>
          <a:p>
            <a:pPr algn="just"/>
            <a:endParaRPr lang="en-US" sz="1000" dirty="0">
              <a:cs typeface="Arial" panose="020B0604020202020204" pitchFamily="34" charset="0"/>
            </a:endParaRPr>
          </a:p>
          <a:p>
            <a:pPr algn="just"/>
            <a:r>
              <a:rPr lang="cs-CZ" sz="2000" dirty="0">
                <a:cs typeface="Arial" panose="020B0604020202020204" pitchFamily="34" charset="0"/>
              </a:rPr>
              <a:t>V přírodě se skandium vyskytuje velmi vzácně v monazitových píscích, většinou v doprovodu lanthanu a yttria. </a:t>
            </a:r>
          </a:p>
          <a:p>
            <a:pPr algn="just"/>
            <a:endParaRPr lang="cs-CZ" sz="1000" dirty="0">
              <a:cs typeface="Arial" panose="020B0604020202020204" pitchFamily="34" charset="0"/>
            </a:endParaRPr>
          </a:p>
          <a:p>
            <a:pPr algn="just"/>
            <a:r>
              <a:rPr lang="cs-CZ" sz="2000" dirty="0">
                <a:cs typeface="Arial" panose="020B0604020202020204" pitchFamily="34" charset="0"/>
              </a:rPr>
              <a:t>Výroba skandia se provádí elektrolýzou taveniny ScCl</a:t>
            </a:r>
            <a:r>
              <a:rPr lang="cs-CZ" sz="2000" baseline="-25000" dirty="0">
                <a:cs typeface="Arial" panose="020B0604020202020204" pitchFamily="34" charset="0"/>
              </a:rPr>
              <a:t>3</a:t>
            </a:r>
            <a:r>
              <a:rPr lang="cs-CZ" sz="2000" dirty="0">
                <a:cs typeface="Arial" panose="020B0604020202020204" pitchFamily="34" charset="0"/>
              </a:rPr>
              <a:t>. Chlorid </a:t>
            </a:r>
            <a:r>
              <a:rPr lang="cs-CZ" sz="2000" dirty="0" err="1">
                <a:cs typeface="Arial" panose="020B0604020202020204" pitchFamily="34" charset="0"/>
              </a:rPr>
              <a:t>skanditý</a:t>
            </a:r>
            <a:r>
              <a:rPr lang="cs-CZ" sz="2000" dirty="0">
                <a:cs typeface="Arial" panose="020B0604020202020204" pitchFamily="34" charset="0"/>
              </a:rPr>
              <a:t>, nutný pro elektrolýzu, se připravuje chlorací oxidu </a:t>
            </a:r>
            <a:r>
              <a:rPr lang="cs-CZ" sz="2000" dirty="0" err="1">
                <a:cs typeface="Arial" panose="020B0604020202020204" pitchFamily="34" charset="0"/>
              </a:rPr>
              <a:t>skaditého</a:t>
            </a:r>
            <a:r>
              <a:rPr lang="cs-CZ" sz="2000" dirty="0">
                <a:cs typeface="Arial" panose="020B0604020202020204" pitchFamily="34" charset="0"/>
              </a:rPr>
              <a:t> pomocí směsi Cl</a:t>
            </a:r>
            <a:r>
              <a:rPr lang="cs-CZ" sz="2000" baseline="-25000" dirty="0">
                <a:cs typeface="Arial" panose="020B0604020202020204" pitchFamily="34" charset="0"/>
              </a:rPr>
              <a:t>2</a:t>
            </a:r>
            <a:r>
              <a:rPr lang="cs-CZ" sz="2000" dirty="0">
                <a:cs typeface="Arial" panose="020B0604020202020204" pitchFamily="34" charset="0"/>
              </a:rPr>
              <a:t> a S</a:t>
            </a:r>
            <a:r>
              <a:rPr lang="cs-CZ" sz="2000" baseline="-25000" dirty="0">
                <a:cs typeface="Arial" panose="020B0604020202020204" pitchFamily="34" charset="0"/>
              </a:rPr>
              <a:t>2</a:t>
            </a:r>
            <a:r>
              <a:rPr lang="cs-CZ" sz="2000" dirty="0">
                <a:cs typeface="Arial" panose="020B0604020202020204" pitchFamily="34" charset="0"/>
              </a:rPr>
              <a:t>Cl</a:t>
            </a:r>
            <a:r>
              <a:rPr lang="cs-CZ" sz="2000" baseline="-25000" dirty="0">
                <a:cs typeface="Arial" panose="020B0604020202020204" pitchFamily="34" charset="0"/>
              </a:rPr>
              <a:t>2</a:t>
            </a:r>
            <a:r>
              <a:rPr lang="cs-CZ" sz="2000" dirty="0">
                <a:cs typeface="Arial" panose="020B0604020202020204" pitchFamily="34" charset="0"/>
              </a:rPr>
              <a:t> při teplotě 800°C nebo častěji působením CCl</a:t>
            </a:r>
            <a:r>
              <a:rPr lang="cs-CZ" sz="2000" baseline="-25000" dirty="0">
                <a:cs typeface="Arial" panose="020B0604020202020204" pitchFamily="34" charset="0"/>
              </a:rPr>
              <a:t>4</a:t>
            </a:r>
            <a:r>
              <a:rPr lang="cs-CZ" sz="2000" dirty="0">
                <a:cs typeface="Arial" panose="020B0604020202020204" pitchFamily="34" charset="0"/>
              </a:rPr>
              <a:t> při teplotě 750°C:</a:t>
            </a:r>
          </a:p>
          <a:p>
            <a:pPr algn="ctr"/>
            <a:r>
              <a:rPr lang="cs-CZ" sz="2000" dirty="0">
                <a:cs typeface="Arial" panose="020B0604020202020204" pitchFamily="34" charset="0"/>
              </a:rPr>
              <a:t>2Sc</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+ 3CCl</a:t>
            </a:r>
            <a:r>
              <a:rPr lang="cs-CZ" sz="2000" baseline="-25000" dirty="0">
                <a:cs typeface="Arial" panose="020B0604020202020204" pitchFamily="34" charset="0"/>
              </a:rPr>
              <a:t>4</a:t>
            </a:r>
            <a:r>
              <a:rPr lang="cs-CZ" sz="2000" dirty="0">
                <a:cs typeface="Arial" panose="020B0604020202020204" pitchFamily="34" charset="0"/>
              </a:rPr>
              <a:t> → 4ScCl</a:t>
            </a:r>
            <a:r>
              <a:rPr lang="cs-CZ" sz="2000" baseline="-25000" dirty="0">
                <a:cs typeface="Arial" panose="020B0604020202020204" pitchFamily="34" charset="0"/>
              </a:rPr>
              <a:t>3</a:t>
            </a:r>
            <a:r>
              <a:rPr lang="cs-CZ" sz="2000" dirty="0">
                <a:cs typeface="Arial" panose="020B0604020202020204" pitchFamily="34" charset="0"/>
              </a:rPr>
              <a:t> + 3CO</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V minulosti se používala i přímá chlorace působením plynného chloru na směs oxidu </a:t>
            </a:r>
            <a:r>
              <a:rPr lang="cs-CZ" sz="2000" dirty="0" err="1">
                <a:cs typeface="Arial" panose="020B0604020202020204" pitchFamily="34" charset="0"/>
              </a:rPr>
              <a:t>skanditého</a:t>
            </a:r>
            <a:r>
              <a:rPr lang="cs-CZ" sz="2000" dirty="0">
                <a:cs typeface="Arial" panose="020B0604020202020204" pitchFamily="34" charset="0"/>
              </a:rPr>
              <a:t> a koksu. Reakce probíhala při teplotách nad 1200°C:</a:t>
            </a:r>
          </a:p>
          <a:p>
            <a:pPr algn="ctr"/>
            <a:r>
              <a:rPr lang="cs-CZ" sz="2000" dirty="0">
                <a:cs typeface="Arial" panose="020B0604020202020204" pitchFamily="34" charset="0"/>
              </a:rPr>
              <a:t>Sc</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+ 3C + 3Cl</a:t>
            </a:r>
            <a:r>
              <a:rPr lang="cs-CZ" sz="2000" baseline="-25000" dirty="0">
                <a:cs typeface="Arial" panose="020B0604020202020204" pitchFamily="34" charset="0"/>
              </a:rPr>
              <a:t>2</a:t>
            </a:r>
            <a:r>
              <a:rPr lang="cs-CZ" sz="2000" dirty="0">
                <a:cs typeface="Arial" panose="020B0604020202020204" pitchFamily="34" charset="0"/>
              </a:rPr>
              <a:t> → 2ScCl</a:t>
            </a:r>
            <a:r>
              <a:rPr lang="cs-CZ" sz="2000" baseline="-25000" dirty="0">
                <a:cs typeface="Arial" panose="020B0604020202020204" pitchFamily="34" charset="0"/>
              </a:rPr>
              <a:t>3</a:t>
            </a:r>
            <a:r>
              <a:rPr lang="cs-CZ" sz="2000" dirty="0">
                <a:cs typeface="Arial" panose="020B0604020202020204" pitchFamily="34" charset="0"/>
              </a:rPr>
              <a:t> + 3CO</a:t>
            </a:r>
            <a:endParaRPr lang="en-US"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Praktické využití skandia je doposud velmi omezené. Skandium se používá jako </a:t>
            </a:r>
            <a:r>
              <a:rPr lang="cs-CZ" sz="2000" dirty="0" err="1">
                <a:cs typeface="Arial" panose="020B0604020202020204" pitchFamily="34" charset="0"/>
              </a:rPr>
              <a:t>mikrolegovací</a:t>
            </a:r>
            <a:r>
              <a:rPr lang="cs-CZ" sz="2000" dirty="0">
                <a:cs typeface="Arial" panose="020B0604020202020204" pitchFamily="34" charset="0"/>
              </a:rPr>
              <a:t> přísada do vysoce pevných a lehkých slitin pro úzce specializované (</a:t>
            </a:r>
            <a:r>
              <a:rPr lang="cs-CZ" sz="2000" i="1" dirty="0">
                <a:cs typeface="Arial" panose="020B0604020202020204" pitchFamily="34" charset="0"/>
              </a:rPr>
              <a:t>vojenské, kosmické</a:t>
            </a:r>
            <a:r>
              <a:rPr lang="cs-CZ" sz="2000" dirty="0">
                <a:cs typeface="Arial" panose="020B0604020202020204" pitchFamily="34" charset="0"/>
              </a:rPr>
              <a:t>) účely.</a:t>
            </a:r>
            <a:endParaRPr lang="en-US" sz="2000" dirty="0">
              <a:cs typeface="Arial" panose="020B0604020202020204" pitchFamily="34" charset="0"/>
            </a:endParaRPr>
          </a:p>
        </p:txBody>
      </p:sp>
    </p:spTree>
    <p:extLst>
      <p:ext uri="{BB962C8B-B14F-4D97-AF65-F5344CB8AC3E}">
        <p14:creationId xmlns:p14="http://schemas.microsoft.com/office/powerpoint/2010/main" val="12582851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5478423"/>
          </a:xfrm>
          <a:prstGeom prst="rect">
            <a:avLst/>
          </a:prstGeom>
        </p:spPr>
        <p:txBody>
          <a:bodyPr wrap="square">
            <a:spAutoFit/>
          </a:bodyPr>
          <a:lstStyle/>
          <a:p>
            <a:pPr algn="just"/>
            <a:r>
              <a:rPr lang="cs-CZ" sz="2000" dirty="0">
                <a:cs typeface="Arial" panose="020B0604020202020204" pitchFamily="34" charset="0"/>
              </a:rPr>
              <a:t>Slitiny legované skandiem se vyznačují nízkou hustotou, dobrou svařitelností a definovanými pevnostními i únavovými vlastnostmi. Obvyklými typy slitin jsou Al-</a:t>
            </a:r>
            <a:r>
              <a:rPr lang="cs-CZ" sz="2000" dirty="0" err="1">
                <a:cs typeface="Arial" panose="020B0604020202020204" pitchFamily="34" charset="0"/>
              </a:rPr>
              <a:t>Li</a:t>
            </a:r>
            <a:r>
              <a:rPr lang="cs-CZ" sz="2000" dirty="0">
                <a:cs typeface="Arial" panose="020B0604020202020204" pitchFamily="34" charset="0"/>
              </a:rPr>
              <a:t>-</a:t>
            </a:r>
            <a:r>
              <a:rPr lang="cs-CZ" sz="2000" dirty="0" err="1">
                <a:cs typeface="Arial" panose="020B0604020202020204" pitchFamily="34" charset="0"/>
              </a:rPr>
              <a:t>Sc</a:t>
            </a:r>
            <a:r>
              <a:rPr lang="cs-CZ" sz="2000" dirty="0">
                <a:cs typeface="Arial" panose="020B0604020202020204" pitchFamily="34" charset="0"/>
              </a:rPr>
              <a:t>, Al-Mg-</a:t>
            </a:r>
            <a:r>
              <a:rPr lang="cs-CZ" sz="2000" dirty="0" err="1">
                <a:cs typeface="Arial" panose="020B0604020202020204" pitchFamily="34" charset="0"/>
              </a:rPr>
              <a:t>Sc</a:t>
            </a:r>
            <a:r>
              <a:rPr lang="cs-CZ" sz="2000" dirty="0">
                <a:cs typeface="Arial" panose="020B0604020202020204" pitchFamily="34" charset="0"/>
              </a:rPr>
              <a:t> nebo Al-</a:t>
            </a:r>
            <a:r>
              <a:rPr lang="cs-CZ" sz="2000" dirty="0" err="1">
                <a:cs typeface="Arial" panose="020B0604020202020204" pitchFamily="34" charset="0"/>
              </a:rPr>
              <a:t>Zr</a:t>
            </a:r>
            <a:r>
              <a:rPr lang="cs-CZ" sz="2000" dirty="0">
                <a:cs typeface="Arial" panose="020B0604020202020204" pitchFamily="34" charset="0"/>
              </a:rPr>
              <a:t>-</a:t>
            </a:r>
            <a:r>
              <a:rPr lang="cs-CZ" sz="2000" dirty="0" err="1">
                <a:cs typeface="Arial" panose="020B0604020202020204" pitchFamily="34" charset="0"/>
              </a:rPr>
              <a:t>Sc</a:t>
            </a:r>
            <a:r>
              <a:rPr lang="cs-CZ" sz="2000" dirty="0">
                <a:cs typeface="Arial" panose="020B0604020202020204" pitchFamily="34" charset="0"/>
              </a:rPr>
              <a:t>. Největší podíl skandia ve formě lehké slitiny byl použit při konstrukci sovětské stíhačky MIG-29. V civilním letectví byly slitiny legované skandiem využity při konstrukci letounu Airbus A-350.</a:t>
            </a:r>
          </a:p>
          <a:p>
            <a:pPr algn="just"/>
            <a:endParaRPr lang="en-US" sz="1000" dirty="0">
              <a:cs typeface="Arial" panose="020B0604020202020204" pitchFamily="34" charset="0"/>
            </a:endParaRPr>
          </a:p>
          <a:p>
            <a:pPr algn="just"/>
            <a:r>
              <a:rPr lang="cs-CZ" sz="2000" dirty="0">
                <a:cs typeface="Arial" panose="020B0604020202020204" pitchFamily="34" charset="0"/>
              </a:rPr>
              <a:t>Sloučeniny skandia se využívají k výrobě speciálních skel a žáruvzdorných materiálů. </a:t>
            </a:r>
          </a:p>
          <a:p>
            <a:pPr algn="just"/>
            <a:r>
              <a:rPr lang="cs-CZ" sz="2000" b="1" dirty="0">
                <a:cs typeface="Arial" panose="020B0604020202020204" pitchFamily="34" charset="0"/>
              </a:rPr>
              <a:t>Jodid </a:t>
            </a:r>
            <a:r>
              <a:rPr lang="cs-CZ" sz="2000" b="1" dirty="0" err="1">
                <a:cs typeface="Arial" panose="020B0604020202020204" pitchFamily="34" charset="0"/>
              </a:rPr>
              <a:t>skanditý</a:t>
            </a:r>
            <a:r>
              <a:rPr lang="cs-CZ" sz="2000" b="1" dirty="0">
                <a:cs typeface="Arial" panose="020B0604020202020204" pitchFamily="34" charset="0"/>
              </a:rPr>
              <a:t> </a:t>
            </a:r>
            <a:r>
              <a:rPr lang="cs-CZ" sz="2000" dirty="0">
                <a:cs typeface="Arial" panose="020B0604020202020204" pitchFamily="34" charset="0"/>
              </a:rPr>
              <a:t>ScI</a:t>
            </a:r>
            <a:r>
              <a:rPr lang="cs-CZ" sz="2000" baseline="-25000" dirty="0">
                <a:cs typeface="Arial" panose="020B0604020202020204" pitchFamily="34" charset="0"/>
              </a:rPr>
              <a:t>3</a:t>
            </a:r>
            <a:r>
              <a:rPr lang="cs-CZ" sz="2000" dirty="0">
                <a:cs typeface="Arial" panose="020B0604020202020204" pitchFamily="34" charset="0"/>
              </a:rPr>
              <a:t> se přidává do rtuťových výbojek pro úpravu barvy jejich světla. </a:t>
            </a:r>
          </a:p>
          <a:p>
            <a:pPr algn="just"/>
            <a:r>
              <a:rPr lang="cs-CZ" sz="2000" b="1" dirty="0">
                <a:cs typeface="Arial" panose="020B0604020202020204" pitchFamily="34" charset="0"/>
              </a:rPr>
              <a:t>Síran </a:t>
            </a:r>
            <a:r>
              <a:rPr lang="cs-CZ" sz="2000" b="1" dirty="0" err="1">
                <a:cs typeface="Arial" panose="020B0604020202020204" pitchFamily="34" charset="0"/>
              </a:rPr>
              <a:t>skanditý</a:t>
            </a:r>
            <a:r>
              <a:rPr lang="cs-CZ" sz="2000" b="1" dirty="0">
                <a:cs typeface="Arial" panose="020B0604020202020204" pitchFamily="34" charset="0"/>
              </a:rPr>
              <a:t> </a:t>
            </a:r>
            <a:r>
              <a:rPr lang="cs-CZ" sz="2000" dirty="0">
                <a:cs typeface="Arial" panose="020B0604020202020204" pitchFamily="34" charset="0"/>
              </a:rPr>
              <a:t>Sc</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se používá jako mořidlo na osivo kukuřice a hrachu.</a:t>
            </a:r>
          </a:p>
          <a:p>
            <a:pPr algn="just"/>
            <a:r>
              <a:rPr lang="cs-CZ" sz="2000" b="1" dirty="0">
                <a:cs typeface="Arial" panose="020B0604020202020204" pitchFamily="34" charset="0"/>
              </a:rPr>
              <a:t>Karbid Sc</a:t>
            </a:r>
            <a:r>
              <a:rPr lang="cs-CZ" sz="2000" b="1" baseline="-25000" dirty="0">
                <a:cs typeface="Arial" panose="020B0604020202020204" pitchFamily="34" charset="0"/>
              </a:rPr>
              <a:t>15</a:t>
            </a:r>
            <a:r>
              <a:rPr lang="cs-CZ" sz="2000" b="1" dirty="0">
                <a:cs typeface="Arial" panose="020B0604020202020204" pitchFamily="34" charset="0"/>
              </a:rPr>
              <a:t>C</a:t>
            </a:r>
            <a:r>
              <a:rPr lang="cs-CZ" sz="2000" b="1" baseline="-25000" dirty="0">
                <a:cs typeface="Arial" panose="020B0604020202020204" pitchFamily="34" charset="0"/>
              </a:rPr>
              <a:t>19</a:t>
            </a:r>
            <a:r>
              <a:rPr lang="cs-CZ" sz="2000" dirty="0">
                <a:cs typeface="Arial" panose="020B0604020202020204" pitchFamily="34" charset="0"/>
              </a:rPr>
              <a:t>, který se vyznačuje mimořádnou tvrdostí (56 </a:t>
            </a:r>
            <a:r>
              <a:rPr lang="cs-CZ" sz="2000" dirty="0" err="1">
                <a:cs typeface="Arial" panose="020B0604020202020204" pitchFamily="34" charset="0"/>
              </a:rPr>
              <a:t>GPa</a:t>
            </a:r>
            <a:r>
              <a:rPr lang="cs-CZ" sz="2000" dirty="0">
                <a:cs typeface="Arial" panose="020B0604020202020204" pitchFamily="34" charset="0"/>
              </a:rPr>
              <a:t>), která ho řadí na třetí místo mezi nejtvrdší materiály, hned za diamant a kubický nitrid boru. Karbid skandia velmi snadno hydrolyzuje za vzniku vodíku a </a:t>
            </a:r>
            <a:r>
              <a:rPr lang="cs-CZ" sz="2000" dirty="0" err="1">
                <a:cs typeface="Arial" panose="020B0604020202020204" pitchFamily="34" charset="0"/>
              </a:rPr>
              <a:t>allylenu</a:t>
            </a:r>
            <a:r>
              <a:rPr lang="cs-CZ" sz="2000" dirty="0">
                <a:cs typeface="Arial" panose="020B0604020202020204" pitchFamily="34" charset="0"/>
              </a:rPr>
              <a:t> (</a:t>
            </a:r>
            <a:r>
              <a:rPr lang="cs-CZ" sz="2000" dirty="0" err="1">
                <a:cs typeface="Arial" panose="020B0604020202020204" pitchFamily="34" charset="0"/>
              </a:rPr>
              <a:t>propin</a:t>
            </a:r>
            <a:r>
              <a:rPr lang="cs-CZ" sz="2000" dirty="0">
                <a:cs typeface="Arial" panose="020B0604020202020204" pitchFamily="34" charset="0"/>
              </a:rPr>
              <a:t>), což jeho praktické využití značně komplikuje. </a:t>
            </a:r>
          </a:p>
          <a:p>
            <a:pPr algn="just"/>
            <a:r>
              <a:rPr lang="cs-CZ" sz="2000" b="1" dirty="0">
                <a:cs typeface="Arial" panose="020B0604020202020204" pitchFamily="34" charset="0"/>
              </a:rPr>
              <a:t>Borid skandia </a:t>
            </a:r>
            <a:r>
              <a:rPr lang="cs-CZ" sz="2000" dirty="0">
                <a:cs typeface="Arial" panose="020B0604020202020204" pitchFamily="34" charset="0"/>
              </a:rPr>
              <a:t>ScB</a:t>
            </a:r>
            <a:r>
              <a:rPr lang="cs-CZ" sz="2000" baseline="-25000" dirty="0">
                <a:cs typeface="Arial" panose="020B0604020202020204" pitchFamily="34" charset="0"/>
              </a:rPr>
              <a:t>12</a:t>
            </a:r>
            <a:r>
              <a:rPr lang="cs-CZ" sz="2000" dirty="0">
                <a:cs typeface="Arial" panose="020B0604020202020204" pitchFamily="34" charset="0"/>
              </a:rPr>
              <a:t> vykazuje negativní hodnotu tepelné roztažnosti, při zahřívání se tedy jeho objem zmenšuje.</a:t>
            </a:r>
          </a:p>
          <a:p>
            <a:pPr algn="just"/>
            <a:endParaRPr lang="cs-CZ" sz="2000" dirty="0">
              <a:cs typeface="Arial" panose="020B0604020202020204" pitchFamily="34" charset="0"/>
            </a:endParaRPr>
          </a:p>
          <a:p>
            <a:pPr algn="just"/>
            <a:r>
              <a:rPr lang="cs-CZ" sz="2000" dirty="0">
                <a:cs typeface="Arial" panose="020B0604020202020204" pitchFamily="34" charset="0"/>
              </a:rPr>
              <a:t>Radioaktivní izotop </a:t>
            </a:r>
            <a:r>
              <a:rPr lang="cs-CZ" sz="2000" baseline="30000" dirty="0">
                <a:cs typeface="Arial" panose="020B0604020202020204" pitchFamily="34" charset="0"/>
              </a:rPr>
              <a:t>46</a:t>
            </a:r>
            <a:r>
              <a:rPr lang="cs-CZ" sz="2000" dirty="0">
                <a:cs typeface="Arial" panose="020B0604020202020204" pitchFamily="34" charset="0"/>
              </a:rPr>
              <a:t>Sc </a:t>
            </a:r>
            <a:r>
              <a:rPr lang="cs-CZ" sz="2000" i="1" dirty="0">
                <a:cs typeface="Arial" panose="020B0604020202020204" pitchFamily="34" charset="0"/>
              </a:rPr>
              <a:t>(T</a:t>
            </a:r>
            <a:r>
              <a:rPr lang="cs-CZ" sz="2000" i="1" baseline="-25000" dirty="0">
                <a:cs typeface="Arial" panose="020B0604020202020204" pitchFamily="34" charset="0"/>
              </a:rPr>
              <a:t>1/2</a:t>
            </a:r>
            <a:r>
              <a:rPr lang="cs-CZ" sz="2000" i="1" dirty="0">
                <a:cs typeface="Arial" panose="020B0604020202020204" pitchFamily="34" charset="0"/>
              </a:rPr>
              <a:t> = 83 dní)</a:t>
            </a:r>
            <a:r>
              <a:rPr lang="cs-CZ" sz="2000" dirty="0">
                <a:cs typeface="Arial" panose="020B0604020202020204" pitchFamily="34" charset="0"/>
              </a:rPr>
              <a:t> se používá jako značkovací látka při sledování petrochemických a metalurgických procesů.</a:t>
            </a:r>
          </a:p>
        </p:txBody>
      </p:sp>
    </p:spTree>
    <p:extLst>
      <p:ext uri="{BB962C8B-B14F-4D97-AF65-F5344CB8AC3E}">
        <p14:creationId xmlns:p14="http://schemas.microsoft.com/office/powerpoint/2010/main" val="20418373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152400"/>
            <a:ext cx="8763000" cy="5940088"/>
          </a:xfrm>
          <a:prstGeom prst="rect">
            <a:avLst/>
          </a:prstGeom>
        </p:spPr>
        <p:txBody>
          <a:bodyPr wrap="square">
            <a:spAutoFit/>
          </a:bodyPr>
          <a:lstStyle/>
          <a:p>
            <a:pPr algn="ctr"/>
            <a:r>
              <a:rPr lang="cs-CZ" sz="2800" b="1" dirty="0">
                <a:cs typeface="Arial" panose="020B0604020202020204" pitchFamily="34" charset="0"/>
              </a:rPr>
              <a:t>Yttrium</a:t>
            </a:r>
            <a:r>
              <a:rPr lang="cs-CZ" sz="3200" dirty="0">
                <a:cs typeface="Arial" panose="020B0604020202020204" pitchFamily="34" charset="0"/>
              </a:rPr>
              <a:t> </a:t>
            </a:r>
          </a:p>
          <a:p>
            <a:pPr algn="just"/>
            <a:r>
              <a:rPr lang="cs-CZ" sz="800" dirty="0">
                <a:cs typeface="Arial" panose="020B0604020202020204" pitchFamily="34" charset="0"/>
              </a:rPr>
              <a:t>   </a:t>
            </a:r>
          </a:p>
          <a:p>
            <a:pPr algn="just"/>
            <a:r>
              <a:rPr lang="cs-CZ" sz="2000" dirty="0">
                <a:cs typeface="Arial" panose="020B0604020202020204" pitchFamily="34" charset="0"/>
              </a:rPr>
              <a:t>  = stříbřitě bílý, měkký a kujný kov. Existují dvě krystalické modifikace, šesterečné </a:t>
            </a:r>
            <a:r>
              <a:rPr lang="el-GR" sz="2000" dirty="0">
                <a:cs typeface="Arial" panose="020B0604020202020204" pitchFamily="34" charset="0"/>
              </a:rPr>
              <a:t>α-</a:t>
            </a:r>
            <a:r>
              <a:rPr lang="cs-CZ" sz="2000" dirty="0">
                <a:cs typeface="Arial" panose="020B0604020202020204" pitchFamily="34" charset="0"/>
              </a:rPr>
              <a:t>Y přechází při teplotě 1480°C na kubické </a:t>
            </a:r>
            <a:r>
              <a:rPr lang="el-GR" sz="2000" dirty="0">
                <a:cs typeface="Arial" panose="020B0604020202020204" pitchFamily="34" charset="0"/>
              </a:rPr>
              <a:t>β-</a:t>
            </a:r>
            <a:r>
              <a:rPr lang="cs-CZ" sz="2000" dirty="0">
                <a:cs typeface="Arial" panose="020B0604020202020204" pitchFamily="34" charset="0"/>
              </a:rPr>
              <a:t>Y.</a:t>
            </a:r>
          </a:p>
          <a:p>
            <a:pPr algn="just"/>
            <a:r>
              <a:rPr lang="cs-CZ" sz="2000" dirty="0">
                <a:cs typeface="Arial" panose="020B0604020202020204" pitchFamily="34" charset="0"/>
              </a:rPr>
              <a:t>Kompaktní kovové yttrium je na vzduchu stálé, dobře se rozpouští ve zředěných minerálních kyselinách, kyselině octové a šťavelové za vzniku </a:t>
            </a:r>
            <a:r>
              <a:rPr lang="cs-CZ" sz="2000" dirty="0" err="1">
                <a:cs typeface="Arial" panose="020B0604020202020204" pitchFamily="34" charset="0"/>
              </a:rPr>
              <a:t>yttrité</a:t>
            </a:r>
            <a:r>
              <a:rPr lang="cs-CZ" sz="2000" dirty="0">
                <a:cs typeface="Arial" panose="020B0604020202020204" pitchFamily="34" charset="0"/>
              </a:rPr>
              <a:t> soli a vývoje vodíku:</a:t>
            </a:r>
          </a:p>
          <a:p>
            <a:pPr algn="ctr"/>
            <a:r>
              <a:rPr lang="cs-CZ" sz="2000" dirty="0">
                <a:cs typeface="Arial" panose="020B0604020202020204" pitchFamily="34" charset="0"/>
              </a:rPr>
              <a:t>2Y + 6HCl → 2YCl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Reakce yttria se zředěnou kyselinou dusičnou probíhá bez vývoje vodíku:</a:t>
            </a:r>
          </a:p>
          <a:p>
            <a:pPr algn="ctr"/>
            <a:r>
              <a:rPr lang="cs-CZ" sz="2000" dirty="0">
                <a:cs typeface="Arial" panose="020B0604020202020204" pitchFamily="34" charset="0"/>
              </a:rPr>
              <a:t>8Y + 30HNO</a:t>
            </a:r>
            <a:r>
              <a:rPr lang="cs-CZ" sz="2000" baseline="-25000" dirty="0">
                <a:cs typeface="Arial" panose="020B0604020202020204" pitchFamily="34" charset="0"/>
              </a:rPr>
              <a:t>3</a:t>
            </a:r>
            <a:r>
              <a:rPr lang="cs-CZ" sz="2000" dirty="0">
                <a:cs typeface="Arial" panose="020B0604020202020204" pitchFamily="34" charset="0"/>
              </a:rPr>
              <a:t> → 8Y(NO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+ 3NH</a:t>
            </a:r>
            <a:r>
              <a:rPr lang="cs-CZ" sz="2000" baseline="-25000" dirty="0">
                <a:cs typeface="Arial" panose="020B0604020202020204" pitchFamily="34" charset="0"/>
              </a:rPr>
              <a:t>4</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 + 9H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S vodou reaguje již za laboratorní teploty za vzniku hydroxidu </a:t>
            </a:r>
            <a:r>
              <a:rPr lang="cs-CZ" sz="2000" dirty="0" err="1">
                <a:cs typeface="Arial" panose="020B0604020202020204" pitchFamily="34" charset="0"/>
              </a:rPr>
              <a:t>yttritého</a:t>
            </a:r>
            <a:r>
              <a:rPr lang="cs-CZ" sz="2000" dirty="0">
                <a:cs typeface="Arial" panose="020B0604020202020204" pitchFamily="34" charset="0"/>
              </a:rPr>
              <a:t>:</a:t>
            </a:r>
          </a:p>
          <a:p>
            <a:pPr algn="ctr"/>
            <a:r>
              <a:rPr lang="cs-CZ" sz="2000" dirty="0">
                <a:cs typeface="Arial" panose="020B0604020202020204" pitchFamily="34" charset="0"/>
              </a:rPr>
              <a:t>2Y + 6H</a:t>
            </a:r>
            <a:r>
              <a:rPr lang="cs-CZ" sz="2000" baseline="-25000" dirty="0">
                <a:cs typeface="Arial" panose="020B0604020202020204" pitchFamily="34" charset="0"/>
              </a:rPr>
              <a:t>2</a:t>
            </a:r>
            <a:r>
              <a:rPr lang="cs-CZ" sz="2000" dirty="0">
                <a:cs typeface="Arial" panose="020B0604020202020204" pitchFamily="34" charset="0"/>
              </a:rPr>
              <a:t>O → 2Y(OH)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  Při zahřátí na teplotu 470°C na vzduchu hoří červeným plamenem, v atmosféře chloru se vznítí již při teplotě 200°C za vzniku chloridu </a:t>
            </a:r>
            <a:r>
              <a:rPr lang="cs-CZ" sz="2000" dirty="0" err="1">
                <a:cs typeface="Arial" panose="020B0604020202020204" pitchFamily="34" charset="0"/>
              </a:rPr>
              <a:t>yttritého</a:t>
            </a:r>
            <a:r>
              <a:rPr lang="cs-CZ" sz="2000" dirty="0">
                <a:cs typeface="Arial" panose="020B0604020202020204" pitchFamily="34" charset="0"/>
              </a:rPr>
              <a:t> YCl</a:t>
            </a:r>
            <a:r>
              <a:rPr lang="cs-CZ" sz="2000" baseline="-25000" dirty="0">
                <a:cs typeface="Arial" panose="020B0604020202020204" pitchFamily="34" charset="0"/>
              </a:rPr>
              <a:t>3</a:t>
            </a:r>
            <a:r>
              <a:rPr lang="cs-CZ" sz="2000" dirty="0">
                <a:cs typeface="Arial" panose="020B0604020202020204" pitchFamily="34" charset="0"/>
              </a:rPr>
              <a:t>. Při teplotě okolo 700°C reaguje s dusíkem za vzniku nitridu YN, s amoniakem reaguje za vzniku nitridu již při teplotě 450°C. Práškové yttrium velmi rychle podléhá samovolné oxidaci a ochotně reaguje i s oxidy dusíku za vzniku dusičnanu </a:t>
            </a:r>
            <a:r>
              <a:rPr lang="cs-CZ" sz="2000" dirty="0" err="1">
                <a:cs typeface="Arial" panose="020B0604020202020204" pitchFamily="34" charset="0"/>
              </a:rPr>
              <a:t>yttritého</a:t>
            </a:r>
            <a:r>
              <a:rPr lang="cs-CZ" sz="2000" dirty="0">
                <a:cs typeface="Arial" panose="020B0604020202020204" pitchFamily="34" charset="0"/>
              </a:rPr>
              <a:t> Y(NO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Za vysoké teploty se přímo slučuje s borem za vzniku velké řady boridů, např. YB</a:t>
            </a:r>
            <a:r>
              <a:rPr lang="cs-CZ" sz="2000" baseline="-25000" dirty="0">
                <a:cs typeface="Arial" panose="020B0604020202020204" pitchFamily="34" charset="0"/>
              </a:rPr>
              <a:t>2</a:t>
            </a:r>
            <a:r>
              <a:rPr lang="cs-CZ" sz="2000" dirty="0">
                <a:cs typeface="Arial" panose="020B0604020202020204" pitchFamily="34" charset="0"/>
              </a:rPr>
              <a:t>, YB</a:t>
            </a:r>
            <a:r>
              <a:rPr lang="cs-CZ" sz="2000" baseline="-25000" dirty="0">
                <a:cs typeface="Arial" panose="020B0604020202020204" pitchFamily="34" charset="0"/>
              </a:rPr>
              <a:t>4</a:t>
            </a:r>
            <a:r>
              <a:rPr lang="cs-CZ" sz="2000" dirty="0">
                <a:cs typeface="Arial" panose="020B0604020202020204" pitchFamily="34" charset="0"/>
              </a:rPr>
              <a:t> nebo YB</a:t>
            </a:r>
            <a:r>
              <a:rPr lang="cs-CZ" sz="2000" baseline="-25000" dirty="0">
                <a:cs typeface="Arial" panose="020B0604020202020204" pitchFamily="34" charset="0"/>
              </a:rPr>
              <a:t>6</a:t>
            </a:r>
            <a:r>
              <a:rPr lang="cs-CZ" sz="2000" dirty="0">
                <a:cs typeface="Arial" panose="020B0604020202020204" pitchFamily="34" charset="0"/>
              </a:rPr>
              <a:t>, existují i boridy yttria YB</a:t>
            </a:r>
            <a:r>
              <a:rPr lang="cs-CZ" sz="2000" baseline="-25000" dirty="0">
                <a:cs typeface="Arial" panose="020B0604020202020204" pitchFamily="34" charset="0"/>
              </a:rPr>
              <a:t>25</a:t>
            </a:r>
            <a:r>
              <a:rPr lang="cs-CZ" sz="2000" dirty="0">
                <a:cs typeface="Arial" panose="020B0604020202020204" pitchFamily="34" charset="0"/>
              </a:rPr>
              <a:t> nebo YB</a:t>
            </a:r>
            <a:r>
              <a:rPr lang="cs-CZ" sz="2000" baseline="-25000" dirty="0">
                <a:cs typeface="Arial" panose="020B0604020202020204" pitchFamily="34" charset="0"/>
              </a:rPr>
              <a:t>66</a:t>
            </a:r>
            <a:r>
              <a:rPr lang="cs-CZ" sz="2000" dirty="0">
                <a:cs typeface="Arial" panose="020B0604020202020204" pitchFamily="34" charset="0"/>
              </a:rPr>
              <a:t>.</a:t>
            </a:r>
          </a:p>
        </p:txBody>
      </p:sp>
    </p:spTree>
    <p:extLst>
      <p:ext uri="{BB962C8B-B14F-4D97-AF65-F5344CB8AC3E}">
        <p14:creationId xmlns:p14="http://schemas.microsoft.com/office/powerpoint/2010/main" val="1671093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9156" y="152400"/>
            <a:ext cx="8842443" cy="6093976"/>
          </a:xfrm>
          <a:prstGeom prst="rect">
            <a:avLst/>
          </a:prstGeom>
        </p:spPr>
        <p:txBody>
          <a:bodyPr wrap="square">
            <a:spAutoFit/>
          </a:bodyPr>
          <a:lstStyle/>
          <a:p>
            <a:pPr algn="just"/>
            <a:r>
              <a:rPr lang="cs-CZ" sz="2000" dirty="0">
                <a:cs typeface="Arial" panose="020B0604020202020204" pitchFamily="34" charset="0"/>
              </a:rPr>
              <a:t>Chemické vlastnosti yttria i jeho sloučenin se nejvíce podobají vlastnostem lanthanu a jeho sloučenin. Ve sloučeninách vystupuje v oxidačním stupni III jako bezbarvý kation Y</a:t>
            </a:r>
            <a:r>
              <a:rPr lang="cs-CZ" sz="2000" baseline="30000" dirty="0">
                <a:cs typeface="Arial" panose="020B0604020202020204" pitchFamily="34" charset="0"/>
              </a:rPr>
              <a:t>3+</a:t>
            </a:r>
            <a:r>
              <a:rPr lang="cs-CZ" sz="2000" dirty="0">
                <a:cs typeface="Arial" panose="020B0604020202020204" pitchFamily="34" charset="0"/>
              </a:rPr>
              <a:t>. S některými nekovy tvoří yttrium také sloučeniny </a:t>
            </a:r>
            <a:r>
              <a:rPr lang="cs-CZ" sz="2000" dirty="0" err="1">
                <a:cs typeface="Arial" panose="020B0604020202020204" pitchFamily="34" charset="0"/>
              </a:rPr>
              <a:t>nestechiometrické</a:t>
            </a:r>
            <a:r>
              <a:rPr lang="cs-CZ" sz="2000" dirty="0">
                <a:cs typeface="Arial" panose="020B0604020202020204" pitchFamily="34" charset="0"/>
              </a:rPr>
              <a:t> povahy, např. silicid YSi</a:t>
            </a:r>
            <a:r>
              <a:rPr lang="cs-CZ" sz="2000" baseline="-25000" dirty="0">
                <a:cs typeface="Arial" panose="020B0604020202020204" pitchFamily="34" charset="0"/>
              </a:rPr>
              <a:t>2</a:t>
            </a:r>
            <a:r>
              <a:rPr lang="cs-CZ" sz="2000" dirty="0">
                <a:cs typeface="Arial" panose="020B0604020202020204" pitchFamily="34" charset="0"/>
              </a:rPr>
              <a:t>, s uhlíkem tvoří </a:t>
            </a:r>
            <a:r>
              <a:rPr lang="cs-CZ" sz="2000" dirty="0" err="1">
                <a:cs typeface="Arial" panose="020B0604020202020204" pitchFamily="34" charset="0"/>
              </a:rPr>
              <a:t>acet</a:t>
            </a:r>
            <a:r>
              <a:rPr lang="en-US" sz="2000" dirty="0">
                <a:cs typeface="Arial" panose="020B0604020202020204" pitchFamily="34" charset="0"/>
              </a:rPr>
              <a:t>y</a:t>
            </a:r>
            <a:r>
              <a:rPr lang="cs-CZ" sz="2000" dirty="0">
                <a:cs typeface="Arial" panose="020B0604020202020204" pitchFamily="34" charset="0"/>
              </a:rPr>
              <a:t>lid YC</a:t>
            </a:r>
            <a:r>
              <a:rPr lang="cs-CZ" sz="2000" baseline="-25000" dirty="0">
                <a:cs typeface="Arial" panose="020B0604020202020204" pitchFamily="34" charset="0"/>
              </a:rPr>
              <a:t>2</a:t>
            </a:r>
            <a:r>
              <a:rPr lang="cs-CZ" sz="2000" dirty="0">
                <a:cs typeface="Arial" panose="020B0604020202020204" pitchFamily="34" charset="0"/>
              </a:rPr>
              <a:t> ve kterém vystupuje jako formálně dvoumocné.</a:t>
            </a:r>
            <a:endParaRPr lang="en-US" sz="2000" dirty="0">
              <a:cs typeface="Arial" panose="020B0604020202020204" pitchFamily="34" charset="0"/>
            </a:endParaRPr>
          </a:p>
          <a:p>
            <a:pPr algn="just"/>
            <a:r>
              <a:rPr lang="cs-CZ" sz="2000" dirty="0">
                <a:cs typeface="Arial" panose="020B0604020202020204" pitchFamily="34" charset="0"/>
              </a:rPr>
              <a:t>   Kovové yttrium a jeho některé sloučeniny vykazují supravodivé vlastnosti již při relativně vysokých teplotách. Yttrium je supravodič I. typu. </a:t>
            </a:r>
          </a:p>
          <a:p>
            <a:pPr algn="just"/>
            <a:endParaRPr lang="cs-CZ" sz="2000" dirty="0">
              <a:cs typeface="Arial" panose="020B0604020202020204" pitchFamily="34" charset="0"/>
            </a:endParaRPr>
          </a:p>
          <a:p>
            <a:pPr algn="just"/>
            <a:r>
              <a:rPr lang="cs-CZ" sz="2000" dirty="0">
                <a:cs typeface="Arial" panose="020B0604020202020204" pitchFamily="34" charset="0"/>
              </a:rPr>
              <a:t>   V přírodě se yttrium nalézá velmi vzácně a pouze ve formě svých sloučenin, často v doprovodu skandia, lanthanu, ceru a dalších, zejména těžších lanthanoidů. Relativně vysoký obsah yttria byl zjištěn v horninách na Měsíci.</a:t>
            </a:r>
            <a:endParaRPr lang="en-US" sz="2000" dirty="0">
              <a:cs typeface="Arial" panose="020B0604020202020204" pitchFamily="34" charset="0"/>
            </a:endParaRPr>
          </a:p>
          <a:p>
            <a:pPr algn="just"/>
            <a:endParaRPr lang="en-US" sz="1000" dirty="0">
              <a:cs typeface="Arial" panose="020B0604020202020204" pitchFamily="34" charset="0"/>
            </a:endParaRPr>
          </a:p>
          <a:p>
            <a:pPr algn="just"/>
            <a:r>
              <a:rPr lang="cs-CZ" sz="2000" dirty="0">
                <a:cs typeface="Arial" panose="020B0604020202020204" pitchFamily="34" charset="0"/>
              </a:rPr>
              <a:t>Výroba yttria se provádí loužením </a:t>
            </a:r>
            <a:r>
              <a:rPr lang="cs-CZ" sz="2000" dirty="0" err="1">
                <a:cs typeface="Arial" panose="020B0604020202020204" pitchFamily="34" charset="0"/>
              </a:rPr>
              <a:t>lanthanoidových</a:t>
            </a:r>
            <a:r>
              <a:rPr lang="cs-CZ" sz="2000" dirty="0">
                <a:cs typeface="Arial" panose="020B0604020202020204" pitchFamily="34" charset="0"/>
              </a:rPr>
              <a:t> rud směsí minerálních kyselin s následnou separací yttria pomocí chromatografické iontové výměny. Působením kyseliny šťavelové vznikají šťavelany, jejich oxidačním pražením vznikne oxid </a:t>
            </a:r>
            <a:r>
              <a:rPr lang="cs-CZ" sz="2000" dirty="0" err="1">
                <a:cs typeface="Arial" panose="020B0604020202020204" pitchFamily="34" charset="0"/>
              </a:rPr>
              <a:t>yttritý</a:t>
            </a:r>
            <a:r>
              <a:rPr lang="cs-CZ" sz="2000" dirty="0">
                <a:cs typeface="Arial" panose="020B0604020202020204" pitchFamily="34" charset="0"/>
              </a:rPr>
              <a:t> Y</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který se působením kyseliny fluorovodíkové převede na fluorid </a:t>
            </a:r>
            <a:r>
              <a:rPr lang="cs-CZ" sz="2000" dirty="0" err="1">
                <a:cs typeface="Arial" panose="020B0604020202020204" pitchFamily="34" charset="0"/>
              </a:rPr>
              <a:t>yttritý</a:t>
            </a:r>
            <a:r>
              <a:rPr lang="cs-CZ" sz="2000" dirty="0">
                <a:cs typeface="Arial" panose="020B0604020202020204" pitchFamily="34" charset="0"/>
              </a:rPr>
              <a:t> YF</a:t>
            </a:r>
            <a:r>
              <a:rPr lang="cs-CZ" sz="2000" baseline="-25000" dirty="0">
                <a:cs typeface="Arial" panose="020B0604020202020204" pitchFamily="34" charset="0"/>
              </a:rPr>
              <a:t>3</a:t>
            </a:r>
            <a:r>
              <a:rPr lang="cs-CZ" sz="2000" dirty="0">
                <a:cs typeface="Arial" panose="020B0604020202020204" pitchFamily="34" charset="0"/>
              </a:rPr>
              <a:t>, ze kterého se kovové houbovité yttrium vyredukuje v elektrické peci vápníkem nebo draslíkem:</a:t>
            </a:r>
          </a:p>
          <a:p>
            <a:pPr algn="ctr"/>
            <a:r>
              <a:rPr lang="cs-CZ" sz="2000" dirty="0">
                <a:cs typeface="Arial" panose="020B0604020202020204" pitchFamily="34" charset="0"/>
              </a:rPr>
              <a:t>2YF</a:t>
            </a:r>
            <a:r>
              <a:rPr lang="cs-CZ" sz="2000" baseline="-25000" dirty="0">
                <a:cs typeface="Arial" panose="020B0604020202020204" pitchFamily="34" charset="0"/>
              </a:rPr>
              <a:t>3</a:t>
            </a:r>
            <a:r>
              <a:rPr lang="cs-CZ" sz="2000" dirty="0">
                <a:cs typeface="Arial" panose="020B0604020202020204" pitchFamily="34" charset="0"/>
              </a:rPr>
              <a:t> + 3Ca → 2Y + 3CaF</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YF</a:t>
            </a:r>
            <a:r>
              <a:rPr lang="cs-CZ" sz="2000" baseline="-25000" dirty="0">
                <a:cs typeface="Arial" panose="020B0604020202020204" pitchFamily="34" charset="0"/>
              </a:rPr>
              <a:t>3</a:t>
            </a:r>
            <a:r>
              <a:rPr lang="cs-CZ" sz="2000" dirty="0">
                <a:cs typeface="Arial" panose="020B0604020202020204" pitchFamily="34" charset="0"/>
              </a:rPr>
              <a:t> + 3K → Y + 3KF</a:t>
            </a:r>
          </a:p>
        </p:txBody>
      </p:sp>
    </p:spTree>
    <p:extLst>
      <p:ext uri="{BB962C8B-B14F-4D97-AF65-F5344CB8AC3E}">
        <p14:creationId xmlns:p14="http://schemas.microsoft.com/office/powerpoint/2010/main" val="38230563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84826" y="76200"/>
            <a:ext cx="8806774" cy="6709529"/>
          </a:xfrm>
          <a:prstGeom prst="rect">
            <a:avLst/>
          </a:prstGeom>
        </p:spPr>
        <p:txBody>
          <a:bodyPr wrap="square">
            <a:spAutoFit/>
          </a:bodyPr>
          <a:lstStyle/>
          <a:p>
            <a:pPr algn="just"/>
            <a:r>
              <a:rPr lang="cs-CZ" sz="2000" dirty="0">
                <a:cs typeface="Arial" panose="020B0604020202020204" pitchFamily="34" charset="0"/>
              </a:rPr>
              <a:t>Praktické využití nalézá ytrium dopované europiem nebo terbiem jako součást červených luminoforů barevných obrazovek. V metalurgii se yttrium používá jako složka kujné litiny a lehkých slitin, přídavek yttria podstatným způsobem zvyšuje pevnost slitin hliníku a hořčíku a jako deoxidační činidlo při výrobě titanu, vanadu a dalších neželezných kovů. Používá se jako legující přísada pro zjemnění struktury slitin chromu, molybdenu a zirkonia. Kovové yttrium i některé jeho sloučeniny se používají jako katalyzátory při polymeraci </a:t>
            </a:r>
            <a:r>
              <a:rPr lang="cs-CZ" sz="2000" dirty="0" err="1">
                <a:cs typeface="Arial" panose="020B0604020202020204" pitchFamily="34" charset="0"/>
              </a:rPr>
              <a:t>ethylenu</a:t>
            </a:r>
            <a:r>
              <a:rPr lang="cs-CZ" sz="2000" dirty="0">
                <a:cs typeface="Arial" panose="020B0604020202020204" pitchFamily="34" charset="0"/>
              </a:rPr>
              <a:t>.</a:t>
            </a:r>
          </a:p>
          <a:p>
            <a:pPr algn="just"/>
            <a:endParaRPr lang="cs-CZ" sz="1000" b="1" dirty="0">
              <a:cs typeface="Arial" panose="020B0604020202020204" pitchFamily="34" charset="0"/>
            </a:endParaRPr>
          </a:p>
          <a:p>
            <a:pPr algn="just"/>
            <a:r>
              <a:rPr lang="cs-CZ" sz="2000" b="1" dirty="0">
                <a:cs typeface="Arial" panose="020B0604020202020204" pitchFamily="34" charset="0"/>
              </a:rPr>
              <a:t>Oxid </a:t>
            </a:r>
            <a:r>
              <a:rPr lang="cs-CZ" sz="2000" b="1" dirty="0" err="1">
                <a:cs typeface="Arial" panose="020B0604020202020204" pitchFamily="34" charset="0"/>
              </a:rPr>
              <a:t>yttritý</a:t>
            </a:r>
            <a:r>
              <a:rPr lang="cs-CZ" sz="2000" b="1" dirty="0">
                <a:cs typeface="Arial" panose="020B0604020202020204" pitchFamily="34" charset="0"/>
              </a:rPr>
              <a:t> </a:t>
            </a:r>
            <a:r>
              <a:rPr lang="cs-CZ" sz="2000" dirty="0">
                <a:cs typeface="Arial" panose="020B0604020202020204" pitchFamily="34" charset="0"/>
              </a:rPr>
              <a:t>je součástí elektrolytů ve vysokoteplotních </a:t>
            </a:r>
            <a:r>
              <a:rPr lang="cs-CZ" sz="2000" dirty="0" err="1">
                <a:cs typeface="Arial" panose="020B0604020202020204" pitchFamily="34" charset="0"/>
              </a:rPr>
              <a:t>kyslíko</a:t>
            </a:r>
            <a:r>
              <a:rPr lang="cs-CZ" sz="2000" dirty="0">
                <a:cs typeface="Arial" panose="020B0604020202020204" pitchFamily="34" charset="0"/>
              </a:rPr>
              <a:t>-uhlovodíkových palivových článcích MCFC </a:t>
            </a:r>
            <a:r>
              <a:rPr lang="cs-CZ" sz="2000" i="1" dirty="0">
                <a:cs typeface="Arial" panose="020B0604020202020204" pitchFamily="34" charset="0"/>
              </a:rPr>
              <a:t>(</a:t>
            </a:r>
            <a:r>
              <a:rPr lang="cs-CZ" sz="2000" i="1" dirty="0" err="1">
                <a:cs typeface="Arial" panose="020B0604020202020204" pitchFamily="34" charset="0"/>
              </a:rPr>
              <a:t>Molten</a:t>
            </a:r>
            <a:r>
              <a:rPr lang="cs-CZ" sz="2000" i="1" dirty="0">
                <a:cs typeface="Arial" panose="020B0604020202020204" pitchFamily="34" charset="0"/>
              </a:rPr>
              <a:t> </a:t>
            </a:r>
            <a:r>
              <a:rPr lang="cs-CZ" sz="2000" i="1" dirty="0" err="1">
                <a:cs typeface="Arial" panose="020B0604020202020204" pitchFamily="34" charset="0"/>
              </a:rPr>
              <a:t>Carbonate</a:t>
            </a:r>
            <a:r>
              <a:rPr lang="cs-CZ" sz="2000" i="1" dirty="0">
                <a:cs typeface="Arial" panose="020B0604020202020204" pitchFamily="34" charset="0"/>
              </a:rPr>
              <a:t> </a:t>
            </a:r>
            <a:r>
              <a:rPr lang="cs-CZ" sz="2000" i="1" dirty="0" err="1">
                <a:cs typeface="Arial" panose="020B0604020202020204" pitchFamily="34" charset="0"/>
              </a:rPr>
              <a:t>Fuel</a:t>
            </a:r>
            <a:r>
              <a:rPr lang="cs-CZ" sz="2000" i="1" dirty="0">
                <a:cs typeface="Arial" panose="020B0604020202020204" pitchFamily="34" charset="0"/>
              </a:rPr>
              <a:t> Cell)</a:t>
            </a:r>
            <a:r>
              <a:rPr lang="cs-CZ" sz="2000" dirty="0">
                <a:cs typeface="Arial" panose="020B0604020202020204" pitchFamily="34" charset="0"/>
              </a:rPr>
              <a:t> nebo SOFC </a:t>
            </a:r>
            <a:r>
              <a:rPr lang="cs-CZ" sz="2000" i="1" dirty="0">
                <a:cs typeface="Arial" panose="020B0604020202020204" pitchFamily="34" charset="0"/>
              </a:rPr>
              <a:t>(Solid Oxide </a:t>
            </a:r>
            <a:r>
              <a:rPr lang="cs-CZ" sz="2000" i="1" dirty="0" err="1">
                <a:cs typeface="Arial" panose="020B0604020202020204" pitchFamily="34" charset="0"/>
              </a:rPr>
              <a:t>Fuel</a:t>
            </a:r>
            <a:r>
              <a:rPr lang="cs-CZ" sz="2000" i="1" dirty="0">
                <a:cs typeface="Arial" panose="020B0604020202020204" pitchFamily="34" charset="0"/>
              </a:rPr>
              <a:t> Cell)</a:t>
            </a:r>
            <a:r>
              <a:rPr lang="cs-CZ" sz="2000" dirty="0">
                <a:cs typeface="Arial" panose="020B0604020202020204" pitchFamily="34" charset="0"/>
              </a:rPr>
              <a:t>. Oxid Y</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se používá ve sklářství pro úpravu bodu tání a součinitele tepelné roztažnosti skla a k výrobě supravodičů YBCO (yttrium, baryum, oxid měďnatý). </a:t>
            </a:r>
          </a:p>
          <a:p>
            <a:pPr algn="just"/>
            <a:r>
              <a:rPr lang="cs-CZ" sz="2000" b="1" dirty="0">
                <a:cs typeface="Arial" panose="020B0604020202020204" pitchFamily="34" charset="0"/>
              </a:rPr>
              <a:t>Oxidy Y</a:t>
            </a:r>
            <a:r>
              <a:rPr lang="cs-CZ" sz="2000" b="1" baseline="-25000" dirty="0">
                <a:cs typeface="Arial" panose="020B0604020202020204" pitchFamily="34" charset="0"/>
              </a:rPr>
              <a:t>3</a:t>
            </a:r>
            <a:r>
              <a:rPr lang="cs-CZ" sz="2000" b="1" dirty="0">
                <a:cs typeface="Arial" panose="020B0604020202020204" pitchFamily="34" charset="0"/>
              </a:rPr>
              <a:t>Fe</a:t>
            </a:r>
            <a:r>
              <a:rPr lang="cs-CZ" sz="2000" b="1" baseline="-25000" dirty="0">
                <a:cs typeface="Arial" panose="020B0604020202020204" pitchFamily="34" charset="0"/>
              </a:rPr>
              <a:t>5</a:t>
            </a:r>
            <a:r>
              <a:rPr lang="cs-CZ" sz="2000" b="1" dirty="0">
                <a:cs typeface="Arial" panose="020B0604020202020204" pitchFamily="34" charset="0"/>
              </a:rPr>
              <a:t>O</a:t>
            </a:r>
            <a:r>
              <a:rPr lang="cs-CZ" sz="2000" b="1" baseline="-25000" dirty="0">
                <a:cs typeface="Arial" panose="020B0604020202020204" pitchFamily="34" charset="0"/>
              </a:rPr>
              <a:t>12</a:t>
            </a:r>
            <a:r>
              <a:rPr lang="cs-CZ" sz="2000" b="1" dirty="0">
                <a:cs typeface="Arial" panose="020B0604020202020204" pitchFamily="34" charset="0"/>
              </a:rPr>
              <a:t> a Y</a:t>
            </a:r>
            <a:r>
              <a:rPr lang="cs-CZ" sz="2000" b="1" baseline="-25000" dirty="0">
                <a:cs typeface="Arial" panose="020B0604020202020204" pitchFamily="34" charset="0"/>
              </a:rPr>
              <a:t>3</a:t>
            </a:r>
            <a:r>
              <a:rPr lang="cs-CZ" sz="2000" b="1" dirty="0">
                <a:cs typeface="Arial" panose="020B0604020202020204" pitchFamily="34" charset="0"/>
              </a:rPr>
              <a:t>Al</a:t>
            </a:r>
            <a:r>
              <a:rPr lang="cs-CZ" sz="2000" b="1" baseline="-25000" dirty="0">
                <a:cs typeface="Arial" panose="020B0604020202020204" pitchFamily="34" charset="0"/>
              </a:rPr>
              <a:t>5</a:t>
            </a:r>
            <a:r>
              <a:rPr lang="cs-CZ" sz="2000" b="1" dirty="0">
                <a:cs typeface="Arial" panose="020B0604020202020204" pitchFamily="34" charset="0"/>
              </a:rPr>
              <a:t>O</a:t>
            </a:r>
            <a:r>
              <a:rPr lang="cs-CZ" sz="2000" b="1" baseline="-25000" dirty="0">
                <a:cs typeface="Arial" panose="020B0604020202020204" pitchFamily="34" charset="0"/>
              </a:rPr>
              <a:t>12</a:t>
            </a:r>
            <a:r>
              <a:rPr lang="cs-CZ" sz="2000" b="1" dirty="0">
                <a:cs typeface="Arial" panose="020B0604020202020204" pitchFamily="34" charset="0"/>
              </a:rPr>
              <a:t> </a:t>
            </a:r>
            <a:r>
              <a:rPr lang="cs-CZ" sz="2000" dirty="0">
                <a:cs typeface="Arial" panose="020B0604020202020204" pitchFamily="34" charset="0"/>
              </a:rPr>
              <a:t>se jako umělé granáty používaly jako levná náhrada diamantu, díky své schopnosti účinně pohlcovat některé složky mikrovlnného záření se dnes používají ke konstrukci ochranných krytů radarů. </a:t>
            </a:r>
          </a:p>
          <a:p>
            <a:pPr algn="just"/>
            <a:r>
              <a:rPr lang="cs-CZ" sz="2000" b="1" dirty="0">
                <a:cs typeface="Arial" panose="020B0604020202020204" pitchFamily="34" charset="0"/>
              </a:rPr>
              <a:t>Fluorid </a:t>
            </a:r>
            <a:r>
              <a:rPr lang="cs-CZ" sz="2000" b="1" dirty="0" err="1">
                <a:cs typeface="Arial" panose="020B0604020202020204" pitchFamily="34" charset="0"/>
              </a:rPr>
              <a:t>yttritý</a:t>
            </a:r>
            <a:r>
              <a:rPr lang="cs-CZ" sz="2000" b="1" dirty="0">
                <a:cs typeface="Arial" panose="020B0604020202020204" pitchFamily="34" charset="0"/>
              </a:rPr>
              <a:t> </a:t>
            </a:r>
            <a:r>
              <a:rPr lang="cs-CZ" sz="2000" dirty="0">
                <a:cs typeface="Arial" panose="020B0604020202020204" pitchFamily="34" charset="0"/>
              </a:rPr>
              <a:t>YF</a:t>
            </a:r>
            <a:r>
              <a:rPr lang="cs-CZ" sz="2000" baseline="-25000" dirty="0">
                <a:cs typeface="Arial" panose="020B0604020202020204" pitchFamily="34" charset="0"/>
              </a:rPr>
              <a:t>3</a:t>
            </a:r>
            <a:r>
              <a:rPr lang="cs-CZ" sz="2000" dirty="0">
                <a:cs typeface="Arial" panose="020B0604020202020204" pitchFamily="34" charset="0"/>
              </a:rPr>
              <a:t> se používá pro povrchovou úpravu keramiky. </a:t>
            </a:r>
          </a:p>
          <a:p>
            <a:pPr algn="just"/>
            <a:r>
              <a:rPr lang="cs-CZ" sz="2000" b="1" dirty="0" err="1">
                <a:cs typeface="Arial" panose="020B0604020202020204" pitchFamily="34" charset="0"/>
              </a:rPr>
              <a:t>Vanadičnan</a:t>
            </a:r>
            <a:r>
              <a:rPr lang="cs-CZ" sz="2000" b="1" dirty="0">
                <a:cs typeface="Arial" panose="020B0604020202020204" pitchFamily="34" charset="0"/>
              </a:rPr>
              <a:t> </a:t>
            </a:r>
            <a:r>
              <a:rPr lang="cs-CZ" sz="2000" b="1" dirty="0" err="1">
                <a:cs typeface="Arial" panose="020B0604020202020204" pitchFamily="34" charset="0"/>
              </a:rPr>
              <a:t>yttritý</a:t>
            </a:r>
            <a:r>
              <a:rPr lang="cs-CZ" sz="2000" b="1" dirty="0">
                <a:cs typeface="Arial" panose="020B0604020202020204" pitchFamily="34" charset="0"/>
              </a:rPr>
              <a:t> </a:t>
            </a:r>
            <a:r>
              <a:rPr lang="cs-CZ" sz="2000" dirty="0">
                <a:cs typeface="Arial" panose="020B0604020202020204" pitchFamily="34" charset="0"/>
              </a:rPr>
              <a:t>YVO</a:t>
            </a:r>
            <a:r>
              <a:rPr lang="cs-CZ" sz="2000" baseline="-25000" dirty="0">
                <a:cs typeface="Arial" panose="020B0604020202020204" pitchFamily="34" charset="0"/>
              </a:rPr>
              <a:t>4</a:t>
            </a:r>
            <a:r>
              <a:rPr lang="cs-CZ" sz="2000" dirty="0">
                <a:cs typeface="Arial" panose="020B0604020202020204" pitchFamily="34" charset="0"/>
              </a:rPr>
              <a:t> slouží k výrobě polarizačních hranolů a využívá se jako luminofor ve vysokotlakých rtuťových výbojkách.</a:t>
            </a:r>
          </a:p>
          <a:p>
            <a:pPr algn="just"/>
            <a:r>
              <a:rPr lang="cs-CZ" sz="2000" b="1" dirty="0">
                <a:cs typeface="Arial" panose="020B0604020202020204" pitchFamily="34" charset="0"/>
              </a:rPr>
              <a:t>Wolframan </a:t>
            </a:r>
            <a:r>
              <a:rPr lang="cs-CZ" sz="2000" b="1" dirty="0" err="1">
                <a:cs typeface="Arial" panose="020B0604020202020204" pitchFamily="34" charset="0"/>
              </a:rPr>
              <a:t>draselno-yttritý</a:t>
            </a:r>
            <a:r>
              <a:rPr lang="cs-CZ" sz="2000" b="1" dirty="0">
                <a:cs typeface="Arial" panose="020B0604020202020204" pitchFamily="34" charset="0"/>
              </a:rPr>
              <a:t> </a:t>
            </a:r>
            <a:r>
              <a:rPr lang="cs-CZ" sz="2000" dirty="0" err="1">
                <a:cs typeface="Arial" panose="020B0604020202020204" pitchFamily="34" charset="0"/>
              </a:rPr>
              <a:t>KY</a:t>
            </a:r>
            <a:r>
              <a:rPr lang="cs-CZ" sz="2000" dirty="0">
                <a:cs typeface="Arial" panose="020B0604020202020204" pitchFamily="34" charset="0"/>
              </a:rPr>
              <a:t>(</a:t>
            </a:r>
            <a:r>
              <a:rPr lang="cs-CZ" sz="2000" dirty="0" err="1">
                <a:cs typeface="Arial" panose="020B0604020202020204" pitchFamily="34" charset="0"/>
              </a:rPr>
              <a:t>WO</a:t>
            </a:r>
            <a:r>
              <a:rPr lang="cs-CZ" sz="2000" baseline="-25000" dirty="0" err="1">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dopovaný ytterbiem se používá ke konstrukci zesilovačů </a:t>
            </a:r>
            <a:r>
              <a:rPr lang="cs-CZ" sz="2000" dirty="0" err="1">
                <a:cs typeface="Arial" panose="020B0604020202020204" pitchFamily="34" charset="0"/>
              </a:rPr>
              <a:t>femtosekundových</a:t>
            </a:r>
            <a:r>
              <a:rPr lang="cs-CZ" sz="2000" dirty="0">
                <a:cs typeface="Arial" panose="020B0604020202020204" pitchFamily="34" charset="0"/>
              </a:rPr>
              <a:t> pulsních laserů.</a:t>
            </a:r>
          </a:p>
          <a:p>
            <a:pPr algn="just"/>
            <a:endParaRPr lang="cs-CZ" sz="800" dirty="0">
              <a:cs typeface="Arial" panose="020B0604020202020204" pitchFamily="34" charset="0"/>
            </a:endParaRPr>
          </a:p>
          <a:p>
            <a:pPr algn="just"/>
            <a:r>
              <a:rPr lang="cs-CZ" sz="2000" dirty="0">
                <a:cs typeface="Arial" panose="020B0604020202020204" pitchFamily="34" charset="0"/>
              </a:rPr>
              <a:t>Radioaktivní izotop </a:t>
            </a:r>
            <a:r>
              <a:rPr lang="cs-CZ" sz="2000" baseline="30000" dirty="0" err="1">
                <a:cs typeface="Arial" panose="020B0604020202020204" pitchFamily="34" charset="0"/>
              </a:rPr>
              <a:t>90</a:t>
            </a:r>
            <a:r>
              <a:rPr lang="cs-CZ" sz="2000" dirty="0" err="1">
                <a:cs typeface="Arial" panose="020B0604020202020204" pitchFamily="34" charset="0"/>
              </a:rPr>
              <a:t>Y</a:t>
            </a:r>
            <a:r>
              <a:rPr lang="cs-CZ" sz="2000" dirty="0">
                <a:cs typeface="Arial" panose="020B0604020202020204" pitchFamily="34" charset="0"/>
              </a:rPr>
              <a:t> se využívá jako zářič v medicíně. </a:t>
            </a:r>
          </a:p>
        </p:txBody>
      </p:sp>
    </p:spTree>
    <p:extLst>
      <p:ext uri="{BB962C8B-B14F-4D97-AF65-F5344CB8AC3E}">
        <p14:creationId xmlns:p14="http://schemas.microsoft.com/office/powerpoint/2010/main" val="41984648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1438" y="247470"/>
            <a:ext cx="3276600" cy="1143000"/>
          </a:xfrm>
        </p:spPr>
        <p:txBody>
          <a:bodyPr>
            <a:normAutofit/>
          </a:bodyPr>
          <a:lstStyle/>
          <a:p>
            <a:r>
              <a:rPr lang="cs-CZ" sz="3600" b="1" dirty="0">
                <a:latin typeface="+mn-lt"/>
              </a:rPr>
              <a:t>Lanthanoidy</a:t>
            </a:r>
          </a:p>
        </p:txBody>
      </p:sp>
      <p:pic>
        <p:nvPicPr>
          <p:cNvPr id="4" name="Obrázek 3">
            <a:extLst>
              <a:ext uri="{FF2B5EF4-FFF2-40B4-BE49-F238E27FC236}">
                <a16:creationId xmlns:a16="http://schemas.microsoft.com/office/drawing/2014/main" id="{531B4458-3B33-43EE-8270-9422DD0D07CF}"/>
              </a:ext>
            </a:extLst>
          </p:cNvPr>
          <p:cNvPicPr>
            <a:picLocks noChangeAspect="1"/>
          </p:cNvPicPr>
          <p:nvPr/>
        </p:nvPicPr>
        <p:blipFill>
          <a:blip r:embed="rId2"/>
          <a:stretch>
            <a:fillRect/>
          </a:stretch>
        </p:blipFill>
        <p:spPr>
          <a:xfrm>
            <a:off x="4526622" y="3962400"/>
            <a:ext cx="4539264" cy="2508261"/>
          </a:xfrm>
          <a:prstGeom prst="rect">
            <a:avLst/>
          </a:prstGeom>
        </p:spPr>
      </p:pic>
      <p:pic>
        <p:nvPicPr>
          <p:cNvPr id="9" name="Picture 2" descr="Study Material, IIT JEE Chemistry, Inorganic Chemistry, D ...">
            <a:extLst>
              <a:ext uri="{FF2B5EF4-FFF2-40B4-BE49-F238E27FC236}">
                <a16:creationId xmlns:a16="http://schemas.microsoft.com/office/drawing/2014/main" id="{4EB81D07-C09D-4A5B-8514-ABB2519F3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7022" y="318249"/>
            <a:ext cx="5148864" cy="31424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E1500F8-1AD1-4A10-B9D5-C0DF80F305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582" y="4114539"/>
            <a:ext cx="4038600" cy="2484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4 Ionic radii throughout the lanthanide series, demonstrating... | Download  Scientific Diagram">
            <a:extLst>
              <a:ext uri="{FF2B5EF4-FFF2-40B4-BE49-F238E27FC236}">
                <a16:creationId xmlns:a16="http://schemas.microsoft.com/office/drawing/2014/main" id="{06C36B0A-DC3F-42E3-BA6D-4930F78EB6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919" y="1701971"/>
            <a:ext cx="3294517" cy="216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964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2815ADA-A294-4556-99C4-BA33B833E034}"/>
              </a:ext>
            </a:extLst>
          </p:cNvPr>
          <p:cNvPicPr>
            <a:picLocks noChangeAspect="1"/>
          </p:cNvPicPr>
          <p:nvPr/>
        </p:nvPicPr>
        <p:blipFill>
          <a:blip r:embed="rId2"/>
          <a:stretch>
            <a:fillRect/>
          </a:stretch>
        </p:blipFill>
        <p:spPr>
          <a:xfrm>
            <a:off x="190500" y="1981200"/>
            <a:ext cx="8763000" cy="4267200"/>
          </a:xfrm>
          <a:prstGeom prst="rect">
            <a:avLst/>
          </a:prstGeom>
        </p:spPr>
      </p:pic>
      <p:sp>
        <p:nvSpPr>
          <p:cNvPr id="6" name="Nadpis 1">
            <a:extLst>
              <a:ext uri="{FF2B5EF4-FFF2-40B4-BE49-F238E27FC236}">
                <a16:creationId xmlns:a16="http://schemas.microsoft.com/office/drawing/2014/main" id="{D37B74FD-FDDA-4C13-BA3C-BCC69EB3E58C}"/>
              </a:ext>
            </a:extLst>
          </p:cNvPr>
          <p:cNvSpPr>
            <a:spLocks noGrp="1"/>
          </p:cNvSpPr>
          <p:nvPr>
            <p:ph type="title"/>
          </p:nvPr>
        </p:nvSpPr>
        <p:spPr>
          <a:xfrm>
            <a:off x="838200" y="304800"/>
            <a:ext cx="2057400" cy="1143000"/>
          </a:xfrm>
        </p:spPr>
        <p:txBody>
          <a:bodyPr>
            <a:normAutofit/>
          </a:bodyPr>
          <a:lstStyle/>
          <a:p>
            <a:r>
              <a:rPr lang="cs-CZ" sz="2800" b="1" dirty="0">
                <a:latin typeface="+mn-lt"/>
              </a:rPr>
              <a:t>Lanthanoidy</a:t>
            </a:r>
          </a:p>
        </p:txBody>
      </p:sp>
    </p:spTree>
    <p:extLst>
      <p:ext uri="{BB962C8B-B14F-4D97-AF65-F5344CB8AC3E}">
        <p14:creationId xmlns:p14="http://schemas.microsoft.com/office/powerpoint/2010/main" val="417200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839200" cy="3785652"/>
          </a:xfrm>
          <a:prstGeom prst="rect">
            <a:avLst/>
          </a:prstGeom>
        </p:spPr>
        <p:txBody>
          <a:bodyPr wrap="square">
            <a:spAutoFit/>
          </a:bodyPr>
          <a:lstStyle/>
          <a:p>
            <a:pPr algn="just"/>
            <a:r>
              <a:rPr lang="cs-CZ" sz="2000" b="1" dirty="0">
                <a:cs typeface="Arial" panose="020B0604020202020204" pitchFamily="34" charset="0"/>
              </a:rPr>
              <a:t>Síran manganatý </a:t>
            </a:r>
            <a:r>
              <a:rPr lang="cs-CZ" sz="2000" dirty="0">
                <a:cs typeface="Arial" panose="020B0604020202020204" pitchFamily="34" charset="0"/>
              </a:rPr>
              <a:t>a </a:t>
            </a:r>
            <a:r>
              <a:rPr lang="cs-CZ" sz="2000" b="1" dirty="0">
                <a:cs typeface="Arial" panose="020B0604020202020204" pitchFamily="34" charset="0"/>
              </a:rPr>
              <a:t>chlorid manganatý</a:t>
            </a:r>
            <a:r>
              <a:rPr lang="cs-CZ" sz="2000" dirty="0">
                <a:cs typeface="Arial" panose="020B0604020202020204" pitchFamily="34" charset="0"/>
              </a:rPr>
              <a:t> se používají v barvířství, v tisku tkanin a k moření osiva. </a:t>
            </a:r>
            <a:endParaRPr lang="en-US" sz="2000" dirty="0">
              <a:cs typeface="Arial" panose="020B0604020202020204" pitchFamily="34" charset="0"/>
            </a:endParaRPr>
          </a:p>
          <a:p>
            <a:pPr algn="just"/>
            <a:r>
              <a:rPr lang="cs-CZ" sz="2000" b="1" dirty="0">
                <a:cs typeface="Arial" panose="020B0604020202020204" pitchFamily="34" charset="0"/>
              </a:rPr>
              <a:t>Chlorid manganatý</a:t>
            </a:r>
            <a:r>
              <a:rPr lang="cs-CZ" sz="2000" dirty="0">
                <a:cs typeface="Arial" panose="020B0604020202020204" pitchFamily="34" charset="0"/>
              </a:rPr>
              <a:t> se také využívá na výrobu sikativ pro fermeže. </a:t>
            </a:r>
            <a:endParaRPr lang="en-US"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Některé sloučeniny manganu se používaly a dnes ještě některé používají jako </a:t>
            </a:r>
            <a:r>
              <a:rPr lang="cs-CZ" sz="2000" u="sng" dirty="0">
                <a:cs typeface="Arial" panose="020B0604020202020204" pitchFamily="34" charset="0"/>
              </a:rPr>
              <a:t>malířské barvy</a:t>
            </a:r>
            <a:r>
              <a:rPr lang="cs-CZ" sz="2000" dirty="0">
                <a:cs typeface="Arial" panose="020B0604020202020204" pitchFamily="34" charset="0"/>
              </a:rPr>
              <a:t>. K přírodním barvám manganu patří umbra a k umělým manganová hněď (zásaditý uhličitan manganatý), manganová běloba (uhličitan manganatý), manganová zeleň (někdy také kasselská zeleň) a permanentní violeť. </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Přídavek malého množství manganu do skloviny může zvýšit </a:t>
            </a:r>
            <a:r>
              <a:rPr lang="cs-CZ" sz="2000" u="sng" dirty="0">
                <a:cs typeface="Arial" panose="020B0604020202020204" pitchFamily="34" charset="0"/>
              </a:rPr>
              <a:t>jasnost vyrobeného skla</a:t>
            </a:r>
            <a:r>
              <a:rPr lang="cs-CZ" sz="2000" dirty="0">
                <a:cs typeface="Arial" panose="020B0604020202020204" pitchFamily="34" charset="0"/>
              </a:rPr>
              <a:t>, protože odstraňuje zelenavý nádech, který po sobě ve skle zanechávají stopy železa.</a:t>
            </a:r>
          </a:p>
        </p:txBody>
      </p:sp>
    </p:spTree>
    <p:extLst>
      <p:ext uri="{BB962C8B-B14F-4D97-AF65-F5344CB8AC3E}">
        <p14:creationId xmlns:p14="http://schemas.microsoft.com/office/powerpoint/2010/main" val="25542164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199" y="153801"/>
            <a:ext cx="8229600" cy="487362"/>
          </a:xfrm>
        </p:spPr>
        <p:txBody>
          <a:bodyPr>
            <a:normAutofit/>
          </a:bodyPr>
          <a:lstStyle/>
          <a:p>
            <a:r>
              <a:rPr lang="en-US" sz="2400" b="1" dirty="0" err="1"/>
              <a:t>Lanthanoidov</a:t>
            </a:r>
            <a:r>
              <a:rPr lang="cs-CZ" sz="2400" b="1" dirty="0"/>
              <a:t>á kontrakce</a:t>
            </a:r>
          </a:p>
        </p:txBody>
      </p:sp>
      <p:sp>
        <p:nvSpPr>
          <p:cNvPr id="5" name="Obdélník 4"/>
          <p:cNvSpPr/>
          <p:nvPr/>
        </p:nvSpPr>
        <p:spPr>
          <a:xfrm>
            <a:off x="191310" y="762000"/>
            <a:ext cx="8761379" cy="2554545"/>
          </a:xfrm>
          <a:prstGeom prst="rect">
            <a:avLst/>
          </a:prstGeom>
        </p:spPr>
        <p:txBody>
          <a:bodyPr wrap="square">
            <a:spAutoFit/>
          </a:bodyPr>
          <a:lstStyle/>
          <a:p>
            <a:pPr algn="just"/>
            <a:r>
              <a:rPr lang="cs-CZ" sz="2000" dirty="0">
                <a:cs typeface="Arial" panose="020B0604020202020204" pitchFamily="34" charset="0"/>
              </a:rPr>
              <a:t>= jev, kdy se s postupným zvyšováním atomového čísla prvku zmenšuje poloměr následujících atomů. </a:t>
            </a:r>
          </a:p>
          <a:p>
            <a:pPr algn="just"/>
            <a:r>
              <a:rPr lang="cs-CZ" sz="2000" dirty="0">
                <a:cs typeface="Arial" panose="020B0604020202020204" pitchFamily="34" charset="0"/>
              </a:rPr>
              <a:t>Postupné zmenšování atomového poloměru se vysvětluje tím, že elektrony doplňované postupně do orbitalu </a:t>
            </a:r>
            <a:r>
              <a:rPr lang="cs-CZ" sz="2000" i="1" dirty="0">
                <a:cs typeface="Arial" panose="020B0604020202020204" pitchFamily="34" charset="0"/>
              </a:rPr>
              <a:t>4f</a:t>
            </a:r>
            <a:r>
              <a:rPr lang="cs-CZ" sz="2000" dirty="0">
                <a:cs typeface="Arial" panose="020B0604020202020204" pitchFamily="34" charset="0"/>
              </a:rPr>
              <a:t> vykazují nízké stínění kladného náboje atomového jádra a </a:t>
            </a:r>
            <a:r>
              <a:rPr lang="en-US" sz="2000" dirty="0"/>
              <a:t>6</a:t>
            </a:r>
            <a:r>
              <a:rPr lang="en-US" sz="2000" i="1" dirty="0"/>
              <a:t>s</a:t>
            </a:r>
            <a:r>
              <a:rPr lang="en-US" sz="2000" dirty="0"/>
              <a:t> </a:t>
            </a:r>
            <a:r>
              <a:rPr lang="en-US" sz="2000" dirty="0" err="1"/>
              <a:t>elektron</a:t>
            </a:r>
            <a:r>
              <a:rPr lang="cs-CZ" sz="2000" dirty="0"/>
              <a:t>y</a:t>
            </a:r>
            <a:r>
              <a:rPr lang="en-US" sz="2000" dirty="0"/>
              <a:t> </a:t>
            </a:r>
            <a:r>
              <a:rPr lang="en-US" sz="2000" dirty="0" err="1"/>
              <a:t>jsou</a:t>
            </a:r>
            <a:r>
              <a:rPr lang="cs-CZ" sz="2000" dirty="0"/>
              <a:t> více přitahovány směrem k jádru</a:t>
            </a:r>
            <a:r>
              <a:rPr lang="en-US" sz="2000" dirty="0"/>
              <a:t>. </a:t>
            </a:r>
            <a:r>
              <a:rPr lang="cs-CZ" sz="2000" dirty="0">
                <a:cs typeface="Arial" panose="020B0604020202020204" pitchFamily="34" charset="0"/>
              </a:rPr>
              <a:t>S přibývajícím atomovým číslem a tím i počtem protonů v jádře roste efektivní náboj jádra působící přitažlivou silou na elektrony, </a:t>
            </a:r>
            <a:r>
              <a:rPr lang="cs-CZ" sz="2000" dirty="0"/>
              <a:t>což se projeví menším atomovým poloměrem</a:t>
            </a:r>
            <a:r>
              <a:rPr lang="cs-CZ" sz="2000" dirty="0">
                <a:cs typeface="Arial" panose="020B0604020202020204" pitchFamily="34" charset="0"/>
              </a:rPr>
              <a:t>.</a:t>
            </a:r>
          </a:p>
        </p:txBody>
      </p:sp>
      <p:pic>
        <p:nvPicPr>
          <p:cNvPr id="6" name="Obrázek 5">
            <a:extLst>
              <a:ext uri="{FF2B5EF4-FFF2-40B4-BE49-F238E27FC236}">
                <a16:creationId xmlns:a16="http://schemas.microsoft.com/office/drawing/2014/main" id="{1D1C26A5-03BC-4B9B-B177-9DB6305B1CAB}"/>
              </a:ext>
            </a:extLst>
          </p:cNvPr>
          <p:cNvPicPr>
            <a:picLocks noChangeAspect="1"/>
          </p:cNvPicPr>
          <p:nvPr/>
        </p:nvPicPr>
        <p:blipFill>
          <a:blip r:embed="rId2"/>
          <a:stretch>
            <a:fillRect/>
          </a:stretch>
        </p:blipFill>
        <p:spPr>
          <a:xfrm>
            <a:off x="280046" y="4044252"/>
            <a:ext cx="4801962" cy="2023173"/>
          </a:xfrm>
          <a:prstGeom prst="rect">
            <a:avLst/>
          </a:prstGeom>
        </p:spPr>
      </p:pic>
      <p:pic>
        <p:nvPicPr>
          <p:cNvPr id="8" name="Obrázek 7" descr="Obsah obrázku text, mapa&#10;&#10;Popis byl vytvořen automaticky">
            <a:extLst>
              <a:ext uri="{FF2B5EF4-FFF2-40B4-BE49-F238E27FC236}">
                <a16:creationId xmlns:a16="http://schemas.microsoft.com/office/drawing/2014/main" id="{B3F8E494-7955-4BE4-9C63-D7535E6FD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227953"/>
            <a:ext cx="3520429" cy="3355409"/>
          </a:xfrm>
          <a:prstGeom prst="rect">
            <a:avLst/>
          </a:prstGeom>
        </p:spPr>
      </p:pic>
    </p:spTree>
    <p:extLst>
      <p:ext uri="{BB962C8B-B14F-4D97-AF65-F5344CB8AC3E}">
        <p14:creationId xmlns:p14="http://schemas.microsoft.com/office/powerpoint/2010/main" val="39437859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14D59BC6-EBB1-409E-BC02-A48C70597FF3}"/>
              </a:ext>
            </a:extLst>
          </p:cNvPr>
          <p:cNvSpPr txBox="1"/>
          <p:nvPr/>
        </p:nvSpPr>
        <p:spPr>
          <a:xfrm>
            <a:off x="152400" y="197346"/>
            <a:ext cx="8839200" cy="1508105"/>
          </a:xfrm>
          <a:prstGeom prst="rect">
            <a:avLst/>
          </a:prstGeom>
          <a:noFill/>
        </p:spPr>
        <p:txBody>
          <a:bodyPr wrap="square">
            <a:spAutoFit/>
          </a:bodyPr>
          <a:lstStyle/>
          <a:p>
            <a:pPr algn="just" rtl="0">
              <a:spcBef>
                <a:spcPts val="0"/>
              </a:spcBef>
              <a:spcAft>
                <a:spcPts val="0"/>
              </a:spcAft>
            </a:pPr>
            <a:r>
              <a:rPr lang="cs-CZ" sz="2400" b="1" i="0" dirty="0">
                <a:solidFill>
                  <a:srgbClr val="555555"/>
                </a:solidFill>
                <a:effectLst/>
              </a:rPr>
              <a:t>Důsledky</a:t>
            </a:r>
            <a:r>
              <a:rPr lang="en-US" sz="2400" b="1" i="0" dirty="0">
                <a:solidFill>
                  <a:srgbClr val="555555"/>
                </a:solidFill>
                <a:effectLst/>
              </a:rPr>
              <a:t> </a:t>
            </a:r>
            <a:r>
              <a:rPr lang="en-US" sz="2400" b="1" i="0" dirty="0" err="1">
                <a:solidFill>
                  <a:srgbClr val="555555"/>
                </a:solidFill>
                <a:effectLst/>
              </a:rPr>
              <a:t>lanthan</a:t>
            </a:r>
            <a:r>
              <a:rPr lang="cs-CZ" sz="2400" b="1" i="0" dirty="0">
                <a:solidFill>
                  <a:srgbClr val="555555"/>
                </a:solidFill>
                <a:effectLst/>
              </a:rPr>
              <a:t>o</a:t>
            </a:r>
            <a:r>
              <a:rPr lang="en-US" sz="2400" b="1" i="0" dirty="0">
                <a:solidFill>
                  <a:srgbClr val="555555"/>
                </a:solidFill>
                <a:effectLst/>
              </a:rPr>
              <a:t>id</a:t>
            </a:r>
            <a:r>
              <a:rPr lang="cs-CZ" sz="2400" b="1" i="0" dirty="0" err="1">
                <a:solidFill>
                  <a:srgbClr val="555555"/>
                </a:solidFill>
                <a:effectLst/>
              </a:rPr>
              <a:t>ové</a:t>
            </a:r>
            <a:r>
              <a:rPr lang="en-US" sz="2400" b="1" i="0" dirty="0">
                <a:solidFill>
                  <a:srgbClr val="555555"/>
                </a:solidFill>
                <a:effectLst/>
              </a:rPr>
              <a:t> </a:t>
            </a:r>
            <a:r>
              <a:rPr lang="cs-CZ" sz="2400" b="1" i="0" dirty="0">
                <a:solidFill>
                  <a:srgbClr val="555555"/>
                </a:solidFill>
                <a:effectLst/>
              </a:rPr>
              <a:t>kontrakce</a:t>
            </a:r>
            <a:endParaRPr lang="en-US" sz="2400" b="0" i="0" dirty="0">
              <a:solidFill>
                <a:srgbClr val="555555"/>
              </a:solidFill>
              <a:effectLst/>
            </a:endParaRPr>
          </a:p>
          <a:p>
            <a:pPr algn="just" rtl="0">
              <a:spcBef>
                <a:spcPts val="0"/>
              </a:spcBef>
              <a:spcAft>
                <a:spcPts val="0"/>
              </a:spcAft>
            </a:pPr>
            <a:endParaRPr lang="cs-CZ" sz="800" b="0" i="0" dirty="0">
              <a:solidFill>
                <a:srgbClr val="555555"/>
              </a:solidFill>
              <a:effectLst/>
            </a:endParaRPr>
          </a:p>
          <a:p>
            <a:pPr algn="just" rtl="0">
              <a:spcBef>
                <a:spcPts val="0"/>
              </a:spcBef>
              <a:spcAft>
                <a:spcPts val="0"/>
              </a:spcAft>
            </a:pPr>
            <a:r>
              <a:rPr lang="cs-CZ" sz="2000" b="1" i="0" dirty="0">
                <a:solidFill>
                  <a:srgbClr val="555555"/>
                </a:solidFill>
                <a:effectLst/>
              </a:rPr>
              <a:t>A</a:t>
            </a:r>
            <a:r>
              <a:rPr lang="en-US" sz="2000" b="1" i="0" dirty="0">
                <a:solidFill>
                  <a:srgbClr val="555555"/>
                </a:solidFill>
                <a:effectLst/>
              </a:rPr>
              <a:t>tom</a:t>
            </a:r>
            <a:r>
              <a:rPr lang="cs-CZ" sz="2000" b="1" i="0" dirty="0" err="1">
                <a:solidFill>
                  <a:srgbClr val="555555"/>
                </a:solidFill>
                <a:effectLst/>
              </a:rPr>
              <a:t>ové</a:t>
            </a:r>
            <a:r>
              <a:rPr lang="cs-CZ" sz="2000" b="1" i="0" dirty="0">
                <a:solidFill>
                  <a:srgbClr val="555555"/>
                </a:solidFill>
                <a:effectLst/>
              </a:rPr>
              <a:t> poloměry</a:t>
            </a:r>
            <a:r>
              <a:rPr lang="en-US" sz="2000" b="1" i="0" dirty="0">
                <a:solidFill>
                  <a:srgbClr val="555555"/>
                </a:solidFill>
                <a:effectLst/>
              </a:rPr>
              <a:t> </a:t>
            </a:r>
            <a:r>
              <a:rPr lang="en-US" sz="2000" b="0" i="0" dirty="0">
                <a:solidFill>
                  <a:srgbClr val="555555"/>
                </a:solidFill>
                <a:effectLst/>
              </a:rPr>
              <a:t>Hf </a:t>
            </a:r>
            <a:r>
              <a:rPr lang="cs-CZ" sz="2000" b="0" i="0" dirty="0">
                <a:solidFill>
                  <a:srgbClr val="555555"/>
                </a:solidFill>
                <a:effectLst/>
              </a:rPr>
              <a:t>a </a:t>
            </a:r>
            <a:r>
              <a:rPr lang="cs-CZ" sz="2000" b="0" i="0" dirty="0" err="1">
                <a:solidFill>
                  <a:srgbClr val="555555"/>
                </a:solidFill>
                <a:effectLst/>
              </a:rPr>
              <a:t>Zr</a:t>
            </a:r>
            <a:r>
              <a:rPr lang="cs-CZ" sz="2000" b="0" i="0" dirty="0">
                <a:solidFill>
                  <a:srgbClr val="555555"/>
                </a:solidFill>
                <a:effectLst/>
              </a:rPr>
              <a:t> jsou téměř stejné v důsledku </a:t>
            </a:r>
            <a:r>
              <a:rPr lang="en-US" sz="2000" b="0" i="0" dirty="0" err="1">
                <a:solidFill>
                  <a:srgbClr val="555555"/>
                </a:solidFill>
                <a:effectLst/>
              </a:rPr>
              <a:t>lanthan</a:t>
            </a:r>
            <a:r>
              <a:rPr lang="cs-CZ" sz="2000" b="0" i="0" dirty="0">
                <a:solidFill>
                  <a:srgbClr val="555555"/>
                </a:solidFill>
                <a:effectLst/>
              </a:rPr>
              <a:t>o</a:t>
            </a:r>
            <a:r>
              <a:rPr lang="en-US" sz="2000" b="0" i="0" dirty="0">
                <a:solidFill>
                  <a:srgbClr val="555555"/>
                </a:solidFill>
                <a:effectLst/>
              </a:rPr>
              <a:t>id</a:t>
            </a:r>
            <a:r>
              <a:rPr lang="cs-CZ" sz="2000" b="0" i="0" dirty="0" err="1">
                <a:solidFill>
                  <a:srgbClr val="555555"/>
                </a:solidFill>
                <a:effectLst/>
              </a:rPr>
              <a:t>ové</a:t>
            </a:r>
            <a:r>
              <a:rPr lang="en-US" sz="2000" b="0" i="0" dirty="0">
                <a:solidFill>
                  <a:srgbClr val="555555"/>
                </a:solidFill>
                <a:effectLst/>
              </a:rPr>
              <a:t> </a:t>
            </a:r>
            <a:r>
              <a:rPr lang="cs-CZ" sz="2000" b="0" i="0" dirty="0">
                <a:solidFill>
                  <a:srgbClr val="555555"/>
                </a:solidFill>
                <a:effectLst/>
              </a:rPr>
              <a:t>k</a:t>
            </a:r>
            <a:r>
              <a:rPr lang="en-US" sz="2000" b="0" i="0" dirty="0" err="1">
                <a:solidFill>
                  <a:srgbClr val="555555"/>
                </a:solidFill>
                <a:effectLst/>
              </a:rPr>
              <a:t>ontra</a:t>
            </a:r>
            <a:r>
              <a:rPr lang="cs-CZ" sz="2000" b="0" i="0" dirty="0">
                <a:solidFill>
                  <a:srgbClr val="555555"/>
                </a:solidFill>
                <a:effectLst/>
              </a:rPr>
              <a:t>k</a:t>
            </a:r>
            <a:r>
              <a:rPr lang="en-US" sz="2000" b="0" i="0" dirty="0">
                <a:solidFill>
                  <a:srgbClr val="555555"/>
                </a:solidFill>
                <a:effectLst/>
              </a:rPr>
              <a:t>c</a:t>
            </a:r>
            <a:r>
              <a:rPr lang="cs-CZ" sz="2000" b="0" i="0" dirty="0">
                <a:solidFill>
                  <a:srgbClr val="555555"/>
                </a:solidFill>
                <a:effectLst/>
              </a:rPr>
              <a:t>e</a:t>
            </a:r>
            <a:r>
              <a:rPr lang="en-US" sz="2000" b="0" i="0" dirty="0">
                <a:solidFill>
                  <a:srgbClr val="555555"/>
                </a:solidFill>
                <a:effectLst/>
              </a:rPr>
              <a:t>. </a:t>
            </a:r>
            <a:r>
              <a:rPr lang="cs-CZ" sz="2000" b="0" i="0" dirty="0">
                <a:solidFill>
                  <a:srgbClr val="555555"/>
                </a:solidFill>
                <a:effectLst/>
              </a:rPr>
              <a:t>Důsledkem toho jsou velmi podobné chemické vlastnosti obou prvků (= „chemická dvojčata“)</a:t>
            </a:r>
            <a:r>
              <a:rPr lang="en-US" sz="2000" i="0" dirty="0">
                <a:solidFill>
                  <a:srgbClr val="555555"/>
                </a:solidFill>
                <a:effectLst/>
              </a:rPr>
              <a:t>.</a:t>
            </a:r>
            <a:r>
              <a:rPr lang="cs-CZ" sz="2000" i="0" dirty="0">
                <a:solidFill>
                  <a:srgbClr val="555555"/>
                </a:solidFill>
                <a:effectLst/>
              </a:rPr>
              <a:t> </a:t>
            </a:r>
            <a:r>
              <a:rPr lang="cs-CZ" sz="2000" b="0" i="0" dirty="0">
                <a:solidFill>
                  <a:srgbClr val="555555"/>
                </a:solidFill>
                <a:effectLst/>
              </a:rPr>
              <a:t>Totéž platí pro dvojice</a:t>
            </a:r>
            <a:r>
              <a:rPr lang="en-US" sz="2000" b="0" i="0" dirty="0">
                <a:solidFill>
                  <a:srgbClr val="555555"/>
                </a:solidFill>
                <a:effectLst/>
              </a:rPr>
              <a:t> Nb</a:t>
            </a:r>
            <a:r>
              <a:rPr lang="cs-CZ" sz="2000" b="0" i="0" dirty="0">
                <a:solidFill>
                  <a:srgbClr val="555555"/>
                </a:solidFill>
                <a:effectLst/>
              </a:rPr>
              <a:t> - Ta, </a:t>
            </a:r>
            <a:r>
              <a:rPr lang="cs-CZ" sz="2000" b="0" i="0" dirty="0" err="1">
                <a:solidFill>
                  <a:srgbClr val="555555"/>
                </a:solidFill>
                <a:effectLst/>
              </a:rPr>
              <a:t>Mo</a:t>
            </a:r>
            <a:r>
              <a:rPr lang="cs-CZ" sz="2000" b="0" i="0" dirty="0">
                <a:solidFill>
                  <a:srgbClr val="555555"/>
                </a:solidFill>
                <a:effectLst/>
              </a:rPr>
              <a:t> </a:t>
            </a:r>
            <a:r>
              <a:rPr lang="en-US" sz="2000" b="0" i="0" dirty="0">
                <a:solidFill>
                  <a:srgbClr val="555555"/>
                </a:solidFill>
                <a:effectLst/>
              </a:rPr>
              <a:t>- W, Ru - </a:t>
            </a:r>
            <a:r>
              <a:rPr lang="en-US" sz="2000" b="0" i="0" dirty="0" err="1">
                <a:solidFill>
                  <a:srgbClr val="555555"/>
                </a:solidFill>
                <a:effectLst/>
              </a:rPr>
              <a:t>Os</a:t>
            </a:r>
            <a:r>
              <a:rPr lang="en-US" sz="2000" b="0" i="0" dirty="0">
                <a:solidFill>
                  <a:srgbClr val="555555"/>
                </a:solidFill>
                <a:effectLst/>
              </a:rPr>
              <a:t>,</a:t>
            </a:r>
            <a:r>
              <a:rPr lang="cs-CZ" sz="2000" b="0" i="0" dirty="0">
                <a:solidFill>
                  <a:srgbClr val="555555"/>
                </a:solidFill>
                <a:effectLst/>
              </a:rPr>
              <a:t> </a:t>
            </a:r>
            <a:r>
              <a:rPr lang="en-US" sz="2000" b="0" i="0" dirty="0">
                <a:solidFill>
                  <a:srgbClr val="555555"/>
                </a:solidFill>
                <a:effectLst/>
              </a:rPr>
              <a:t>Rh -</a:t>
            </a:r>
            <a:r>
              <a:rPr lang="cs-CZ" sz="2000" b="0" i="0" dirty="0">
                <a:solidFill>
                  <a:srgbClr val="555555"/>
                </a:solidFill>
                <a:effectLst/>
              </a:rPr>
              <a:t> </a:t>
            </a:r>
            <a:r>
              <a:rPr lang="en-US" sz="2000" b="0" i="0" dirty="0" err="1">
                <a:solidFill>
                  <a:srgbClr val="555555"/>
                </a:solidFill>
                <a:effectLst/>
              </a:rPr>
              <a:t>Ir</a:t>
            </a:r>
            <a:r>
              <a:rPr lang="en-US" sz="2000" b="0" i="0" dirty="0">
                <a:solidFill>
                  <a:srgbClr val="555555"/>
                </a:solidFill>
                <a:effectLst/>
              </a:rPr>
              <a:t>, Pd</a:t>
            </a:r>
            <a:r>
              <a:rPr lang="cs-CZ" sz="2000" b="0" i="0" dirty="0">
                <a:solidFill>
                  <a:srgbClr val="555555"/>
                </a:solidFill>
                <a:effectLst/>
              </a:rPr>
              <a:t> </a:t>
            </a:r>
            <a:r>
              <a:rPr lang="en-US" sz="2000" b="0" i="0" dirty="0">
                <a:solidFill>
                  <a:srgbClr val="555555"/>
                </a:solidFill>
                <a:effectLst/>
              </a:rPr>
              <a:t>-</a:t>
            </a:r>
            <a:r>
              <a:rPr lang="cs-CZ" sz="2000" b="0" i="0" dirty="0">
                <a:solidFill>
                  <a:srgbClr val="555555"/>
                </a:solidFill>
                <a:effectLst/>
              </a:rPr>
              <a:t> </a:t>
            </a:r>
            <a:r>
              <a:rPr lang="en-US" sz="2000" b="0" i="0" dirty="0">
                <a:solidFill>
                  <a:srgbClr val="555555"/>
                </a:solidFill>
                <a:effectLst/>
              </a:rPr>
              <a:t>Pt. </a:t>
            </a:r>
          </a:p>
        </p:txBody>
      </p:sp>
      <p:pic>
        <p:nvPicPr>
          <p:cNvPr id="3" name="Obrázek 2">
            <a:extLst>
              <a:ext uri="{FF2B5EF4-FFF2-40B4-BE49-F238E27FC236}">
                <a16:creationId xmlns:a16="http://schemas.microsoft.com/office/drawing/2014/main" id="{7127D9CC-EA56-41E0-9B5E-E1D897E11923}"/>
              </a:ext>
            </a:extLst>
          </p:cNvPr>
          <p:cNvPicPr>
            <a:picLocks noChangeAspect="1"/>
          </p:cNvPicPr>
          <p:nvPr/>
        </p:nvPicPr>
        <p:blipFill>
          <a:blip r:embed="rId2"/>
          <a:stretch>
            <a:fillRect/>
          </a:stretch>
        </p:blipFill>
        <p:spPr>
          <a:xfrm>
            <a:off x="2854170" y="1830472"/>
            <a:ext cx="4179384" cy="1477328"/>
          </a:xfrm>
          <a:prstGeom prst="rect">
            <a:avLst/>
          </a:prstGeom>
        </p:spPr>
      </p:pic>
      <p:pic>
        <p:nvPicPr>
          <p:cNvPr id="6" name="Picture 2">
            <a:extLst>
              <a:ext uri="{FF2B5EF4-FFF2-40B4-BE49-F238E27FC236}">
                <a16:creationId xmlns:a16="http://schemas.microsoft.com/office/drawing/2014/main" id="{22553D4A-E104-409B-8E56-3D85E4641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056239"/>
            <a:ext cx="4110750" cy="1631454"/>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5CFB8581-D6DC-46D4-8CDD-3AC29834B3D0}"/>
              </a:ext>
            </a:extLst>
          </p:cNvPr>
          <p:cNvSpPr txBox="1"/>
          <p:nvPr/>
        </p:nvSpPr>
        <p:spPr>
          <a:xfrm>
            <a:off x="180278" y="3389971"/>
            <a:ext cx="8839200" cy="1631216"/>
          </a:xfrm>
          <a:prstGeom prst="rect">
            <a:avLst/>
          </a:prstGeom>
          <a:noFill/>
        </p:spPr>
        <p:txBody>
          <a:bodyPr wrap="square">
            <a:spAutoFit/>
          </a:bodyPr>
          <a:lstStyle/>
          <a:p>
            <a:pPr algn="just" rtl="0">
              <a:spcBef>
                <a:spcPts val="0"/>
              </a:spcBef>
              <a:spcAft>
                <a:spcPts val="0"/>
              </a:spcAft>
            </a:pPr>
            <a:r>
              <a:rPr lang="cs-CZ" sz="2000" b="0" i="0" dirty="0">
                <a:solidFill>
                  <a:srgbClr val="555555"/>
                </a:solidFill>
                <a:effectLst/>
              </a:rPr>
              <a:t>Rozdíl a</a:t>
            </a:r>
            <a:r>
              <a:rPr lang="en-US" sz="2000" b="0" i="0" dirty="0">
                <a:solidFill>
                  <a:srgbClr val="555555"/>
                </a:solidFill>
                <a:effectLst/>
              </a:rPr>
              <a:t>tom</a:t>
            </a:r>
            <a:r>
              <a:rPr lang="cs-CZ" sz="2000" b="0" i="0" dirty="0" err="1">
                <a:solidFill>
                  <a:srgbClr val="555555"/>
                </a:solidFill>
                <a:effectLst/>
              </a:rPr>
              <a:t>ových</a:t>
            </a:r>
            <a:r>
              <a:rPr lang="cs-CZ" sz="2000" b="0" i="0" dirty="0">
                <a:solidFill>
                  <a:srgbClr val="555555"/>
                </a:solidFill>
                <a:effectLst/>
              </a:rPr>
              <a:t> hmotností</a:t>
            </a:r>
            <a:r>
              <a:rPr lang="en-US" sz="2000" b="0" i="0" dirty="0">
                <a:solidFill>
                  <a:srgbClr val="555555"/>
                </a:solidFill>
                <a:effectLst/>
              </a:rPr>
              <a:t> </a:t>
            </a:r>
            <a:r>
              <a:rPr lang="cs-CZ" sz="2000" b="0" i="0" dirty="0" err="1">
                <a:solidFill>
                  <a:srgbClr val="555555"/>
                </a:solidFill>
                <a:effectLst/>
              </a:rPr>
              <a:t>Zr</a:t>
            </a:r>
            <a:r>
              <a:rPr lang="cs-CZ" sz="2000" b="0" i="0" dirty="0">
                <a:solidFill>
                  <a:srgbClr val="555555"/>
                </a:solidFill>
                <a:effectLst/>
              </a:rPr>
              <a:t> a </a:t>
            </a:r>
            <a:r>
              <a:rPr lang="cs-CZ" sz="2000" b="0" i="0" dirty="0" err="1">
                <a:solidFill>
                  <a:srgbClr val="555555"/>
                </a:solidFill>
                <a:effectLst/>
              </a:rPr>
              <a:t>Hf</a:t>
            </a:r>
            <a:r>
              <a:rPr lang="cs-CZ" sz="2000" b="0" i="0" dirty="0">
                <a:solidFill>
                  <a:srgbClr val="555555"/>
                </a:solidFill>
                <a:effectLst/>
              </a:rPr>
              <a:t> je zhruba dvojnásobný</a:t>
            </a:r>
            <a:r>
              <a:rPr lang="en-US" sz="2000" b="0" i="0" dirty="0">
                <a:solidFill>
                  <a:srgbClr val="555555"/>
                </a:solidFill>
                <a:effectLst/>
              </a:rPr>
              <a:t> (Zr =</a:t>
            </a:r>
            <a:r>
              <a:rPr lang="cs-CZ" sz="2000" b="0" i="0" dirty="0">
                <a:solidFill>
                  <a:srgbClr val="555555"/>
                </a:solidFill>
                <a:effectLst/>
              </a:rPr>
              <a:t> </a:t>
            </a:r>
            <a:r>
              <a:rPr lang="en-US" sz="2000" b="0" i="0" dirty="0">
                <a:solidFill>
                  <a:srgbClr val="555555"/>
                </a:solidFill>
                <a:effectLst/>
              </a:rPr>
              <a:t>91.2</a:t>
            </a:r>
            <a:r>
              <a:rPr lang="cs-CZ" sz="2000" b="0" i="0" dirty="0">
                <a:solidFill>
                  <a:srgbClr val="555555"/>
                </a:solidFill>
                <a:effectLst/>
              </a:rPr>
              <a:t> g.mol</a:t>
            </a:r>
            <a:r>
              <a:rPr lang="cs-CZ" sz="2000" b="0" i="0" baseline="30000" dirty="0">
                <a:solidFill>
                  <a:srgbClr val="555555"/>
                </a:solidFill>
                <a:effectLst/>
              </a:rPr>
              <a:t>-1</a:t>
            </a:r>
            <a:r>
              <a:rPr lang="en-US" sz="2000" b="0" i="0" dirty="0">
                <a:solidFill>
                  <a:srgbClr val="555555"/>
                </a:solidFill>
                <a:effectLst/>
              </a:rPr>
              <a:t> a Hf =</a:t>
            </a:r>
            <a:r>
              <a:rPr lang="cs-CZ" sz="2000" b="0" i="0" dirty="0">
                <a:solidFill>
                  <a:srgbClr val="555555"/>
                </a:solidFill>
                <a:effectLst/>
              </a:rPr>
              <a:t> </a:t>
            </a:r>
            <a:r>
              <a:rPr lang="en-US" sz="2000" b="0" i="0" dirty="0">
                <a:solidFill>
                  <a:srgbClr val="555555"/>
                </a:solidFill>
                <a:effectLst/>
              </a:rPr>
              <a:t>178.5</a:t>
            </a:r>
            <a:r>
              <a:rPr lang="cs-CZ" sz="2000" b="0" i="0" dirty="0">
                <a:solidFill>
                  <a:srgbClr val="555555"/>
                </a:solidFill>
                <a:effectLst/>
              </a:rPr>
              <a:t> g.mol</a:t>
            </a:r>
            <a:r>
              <a:rPr lang="cs-CZ" sz="2000" b="0" i="0" baseline="30000" dirty="0">
                <a:solidFill>
                  <a:srgbClr val="555555"/>
                </a:solidFill>
                <a:effectLst/>
              </a:rPr>
              <a:t>-1</a:t>
            </a:r>
            <a:r>
              <a:rPr lang="en-US" sz="2000" b="0" i="0" dirty="0">
                <a:solidFill>
                  <a:srgbClr val="555555"/>
                </a:solidFill>
                <a:effectLst/>
              </a:rPr>
              <a:t>)</a:t>
            </a:r>
            <a:r>
              <a:rPr lang="cs-CZ" sz="2000" b="0" i="0" dirty="0">
                <a:solidFill>
                  <a:srgbClr val="555555"/>
                </a:solidFill>
                <a:effectLst/>
              </a:rPr>
              <a:t>, zatímco jejich atomový poloměr je v důsledku </a:t>
            </a:r>
            <a:r>
              <a:rPr lang="en-US" sz="2000" b="0" i="0" dirty="0" err="1">
                <a:solidFill>
                  <a:srgbClr val="555555"/>
                </a:solidFill>
                <a:effectLst/>
              </a:rPr>
              <a:t>lanthan</a:t>
            </a:r>
            <a:r>
              <a:rPr lang="cs-CZ" sz="2000" b="0" i="0" dirty="0">
                <a:solidFill>
                  <a:srgbClr val="555555"/>
                </a:solidFill>
                <a:effectLst/>
              </a:rPr>
              <a:t>o</a:t>
            </a:r>
            <a:r>
              <a:rPr lang="en-US" sz="2000" b="0" i="0" dirty="0">
                <a:solidFill>
                  <a:srgbClr val="555555"/>
                </a:solidFill>
                <a:effectLst/>
              </a:rPr>
              <a:t>id</a:t>
            </a:r>
            <a:r>
              <a:rPr lang="cs-CZ" sz="2000" b="0" i="0" dirty="0" err="1">
                <a:solidFill>
                  <a:srgbClr val="555555"/>
                </a:solidFill>
                <a:effectLst/>
              </a:rPr>
              <a:t>ové</a:t>
            </a:r>
            <a:r>
              <a:rPr lang="en-US" sz="2000" b="0" i="0" dirty="0">
                <a:solidFill>
                  <a:srgbClr val="555555"/>
                </a:solidFill>
                <a:effectLst/>
              </a:rPr>
              <a:t> </a:t>
            </a:r>
            <a:r>
              <a:rPr lang="cs-CZ" sz="2000" b="0" i="0" dirty="0">
                <a:solidFill>
                  <a:srgbClr val="555555"/>
                </a:solidFill>
                <a:effectLst/>
              </a:rPr>
              <a:t>k</a:t>
            </a:r>
            <a:r>
              <a:rPr lang="en-US" sz="2000" b="0" i="0" dirty="0" err="1">
                <a:solidFill>
                  <a:srgbClr val="555555"/>
                </a:solidFill>
                <a:effectLst/>
              </a:rPr>
              <a:t>ontra</a:t>
            </a:r>
            <a:r>
              <a:rPr lang="cs-CZ" sz="2000" b="0" i="0" dirty="0">
                <a:solidFill>
                  <a:srgbClr val="555555"/>
                </a:solidFill>
                <a:effectLst/>
              </a:rPr>
              <a:t>k</a:t>
            </a:r>
            <a:r>
              <a:rPr lang="en-US" sz="2000" b="0" i="0" dirty="0">
                <a:solidFill>
                  <a:srgbClr val="555555"/>
                </a:solidFill>
                <a:effectLst/>
              </a:rPr>
              <a:t>c</a:t>
            </a:r>
            <a:r>
              <a:rPr lang="cs-CZ" sz="2000" b="0" i="0" dirty="0">
                <a:solidFill>
                  <a:srgbClr val="555555"/>
                </a:solidFill>
                <a:effectLst/>
              </a:rPr>
              <a:t>e zhruba stejný</a:t>
            </a:r>
            <a:r>
              <a:rPr lang="en-US" sz="2000" b="0" i="0" dirty="0">
                <a:solidFill>
                  <a:srgbClr val="555555"/>
                </a:solidFill>
                <a:effectLst/>
              </a:rPr>
              <a:t>. </a:t>
            </a:r>
            <a:r>
              <a:rPr lang="cs-CZ" sz="2000" b="1" i="0" dirty="0">
                <a:solidFill>
                  <a:srgbClr val="555555"/>
                </a:solidFill>
                <a:effectLst/>
              </a:rPr>
              <a:t>Hustota</a:t>
            </a:r>
            <a:r>
              <a:rPr lang="en-US" sz="2000" b="0" i="0" dirty="0">
                <a:solidFill>
                  <a:srgbClr val="555555"/>
                </a:solidFill>
                <a:effectLst/>
              </a:rPr>
              <a:t> Hf (11.4</a:t>
            </a:r>
            <a:r>
              <a:rPr lang="cs-CZ" sz="2000" b="0" i="0" dirty="0">
                <a:solidFill>
                  <a:srgbClr val="555555"/>
                </a:solidFill>
                <a:effectLst/>
              </a:rPr>
              <a:t> kg.m</a:t>
            </a:r>
            <a:r>
              <a:rPr lang="cs-CZ" sz="2000" b="0" i="0" baseline="30000" dirty="0">
                <a:solidFill>
                  <a:srgbClr val="555555"/>
                </a:solidFill>
                <a:effectLst/>
              </a:rPr>
              <a:t>-3</a:t>
            </a:r>
            <a:r>
              <a:rPr lang="en-US" sz="2000" b="0" i="0" dirty="0">
                <a:solidFill>
                  <a:srgbClr val="555555"/>
                </a:solidFill>
                <a:effectLst/>
              </a:rPr>
              <a:t>) </a:t>
            </a:r>
            <a:r>
              <a:rPr lang="cs-CZ" sz="2000" b="0" i="0" dirty="0">
                <a:solidFill>
                  <a:srgbClr val="555555"/>
                </a:solidFill>
                <a:effectLst/>
              </a:rPr>
              <a:t>je tudíž asi dvojnásobná ve srovnání s </a:t>
            </a:r>
            <a:r>
              <a:rPr lang="en-US" sz="2000" b="0" i="0" dirty="0">
                <a:solidFill>
                  <a:srgbClr val="555555"/>
                </a:solidFill>
                <a:effectLst/>
              </a:rPr>
              <a:t>Zr (6.4</a:t>
            </a:r>
            <a:r>
              <a:rPr lang="cs-CZ" sz="2000" b="0" i="0" dirty="0">
                <a:solidFill>
                  <a:srgbClr val="555555"/>
                </a:solidFill>
                <a:effectLst/>
              </a:rPr>
              <a:t> kg.m</a:t>
            </a:r>
            <a:r>
              <a:rPr lang="cs-CZ" sz="2000" b="0" i="0" baseline="30000" dirty="0">
                <a:solidFill>
                  <a:srgbClr val="555555"/>
                </a:solidFill>
                <a:effectLst/>
              </a:rPr>
              <a:t>-3</a:t>
            </a:r>
            <a:r>
              <a:rPr lang="en-US" sz="2000" b="0" i="0" dirty="0">
                <a:solidFill>
                  <a:srgbClr val="555555"/>
                </a:solidFill>
                <a:effectLst/>
              </a:rPr>
              <a:t>).</a:t>
            </a:r>
            <a:r>
              <a:rPr lang="cs-CZ" sz="2000" b="0" i="0" dirty="0">
                <a:solidFill>
                  <a:srgbClr val="555555"/>
                </a:solidFill>
                <a:effectLst/>
              </a:rPr>
              <a:t> Podobně mají vysokou hustotu i další prvky nacházející se v periodické tabulce za lanthanoidy (Ta, W, … ).</a:t>
            </a:r>
            <a:endParaRPr lang="en-US" sz="2000" b="0" i="0" dirty="0">
              <a:solidFill>
                <a:srgbClr val="555555"/>
              </a:solidFill>
              <a:effectLst/>
            </a:endParaRPr>
          </a:p>
        </p:txBody>
      </p:sp>
      <p:sp>
        <p:nvSpPr>
          <p:cNvPr id="9" name="TextovéPole 8">
            <a:extLst>
              <a:ext uri="{FF2B5EF4-FFF2-40B4-BE49-F238E27FC236}">
                <a16:creationId xmlns:a16="http://schemas.microsoft.com/office/drawing/2014/main" id="{6136BC10-02C3-4096-8E2C-295709C72DCA}"/>
              </a:ext>
            </a:extLst>
          </p:cNvPr>
          <p:cNvSpPr txBox="1"/>
          <p:nvPr/>
        </p:nvSpPr>
        <p:spPr>
          <a:xfrm>
            <a:off x="7239000" y="2384470"/>
            <a:ext cx="1008609" cy="369332"/>
          </a:xfrm>
          <a:prstGeom prst="rect">
            <a:avLst/>
          </a:prstGeom>
          <a:noFill/>
        </p:spPr>
        <p:txBody>
          <a:bodyPr wrap="none" rtlCol="0">
            <a:spAutoFit/>
          </a:bodyPr>
          <a:lstStyle/>
          <a:p>
            <a:r>
              <a:rPr lang="cs-CZ" dirty="0"/>
              <a:t>x</a:t>
            </a:r>
            <a:r>
              <a:rPr lang="cs-CZ" dirty="0">
                <a:solidFill>
                  <a:srgbClr val="0070C0"/>
                </a:solidFill>
              </a:rPr>
              <a:t> </a:t>
            </a:r>
            <a:r>
              <a:rPr lang="cs-CZ" dirty="0"/>
              <a:t>10</a:t>
            </a:r>
            <a:r>
              <a:rPr lang="cs-CZ" baseline="30000" dirty="0"/>
              <a:t>2</a:t>
            </a:r>
            <a:r>
              <a:rPr lang="cs-CZ" dirty="0"/>
              <a:t> </a:t>
            </a:r>
            <a:r>
              <a:rPr lang="cs-CZ" dirty="0" err="1"/>
              <a:t>pm</a:t>
            </a:r>
            <a:endParaRPr lang="cs-CZ" dirty="0"/>
          </a:p>
        </p:txBody>
      </p:sp>
    </p:spTree>
    <p:extLst>
      <p:ext uri="{BB962C8B-B14F-4D97-AF65-F5344CB8AC3E}">
        <p14:creationId xmlns:p14="http://schemas.microsoft.com/office/powerpoint/2010/main" val="13745593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3762" y="76200"/>
            <a:ext cx="8972145" cy="6186309"/>
          </a:xfrm>
          <a:prstGeom prst="rect">
            <a:avLst/>
          </a:prstGeom>
        </p:spPr>
        <p:txBody>
          <a:bodyPr wrap="square">
            <a:spAutoFit/>
          </a:bodyPr>
          <a:lstStyle/>
          <a:p>
            <a:pPr algn="ctr"/>
            <a:r>
              <a:rPr lang="cs-CZ" sz="2800" b="1" dirty="0">
                <a:cs typeface="Arial" panose="020B0604020202020204" pitchFamily="34" charset="0"/>
              </a:rPr>
              <a:t>Lanthan</a:t>
            </a:r>
            <a:r>
              <a:rPr lang="cs-CZ" sz="28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 bílý, měkký a tažný kov. Vyskytuje se ve třech alotropických modifikacích, hexagonální </a:t>
            </a:r>
            <a:r>
              <a:rPr lang="el-GR" sz="2000" dirty="0">
                <a:cs typeface="Arial" panose="020B0604020202020204" pitchFamily="34" charset="0"/>
              </a:rPr>
              <a:t>α-</a:t>
            </a:r>
            <a:r>
              <a:rPr lang="cs-CZ" sz="2000" dirty="0">
                <a:cs typeface="Arial" panose="020B0604020202020204" pitchFamily="34" charset="0"/>
              </a:rPr>
              <a:t>La přechází při teplotě 310°C na kubický </a:t>
            </a:r>
            <a:r>
              <a:rPr lang="el-GR" sz="2000" dirty="0">
                <a:cs typeface="Arial" panose="020B0604020202020204" pitchFamily="34" charset="0"/>
              </a:rPr>
              <a:t>β-</a:t>
            </a:r>
            <a:r>
              <a:rPr lang="cs-CZ" sz="2000" dirty="0">
                <a:cs typeface="Arial" panose="020B0604020202020204" pitchFamily="34" charset="0"/>
              </a:rPr>
              <a:t>La a při teplotě nad 861°C na </a:t>
            </a:r>
            <a:r>
              <a:rPr lang="el-GR" sz="2000" dirty="0">
                <a:cs typeface="Arial" panose="020B0604020202020204" pitchFamily="34" charset="0"/>
              </a:rPr>
              <a:t>γ-</a:t>
            </a:r>
            <a:r>
              <a:rPr lang="cs-CZ" sz="2000" dirty="0">
                <a:cs typeface="Arial" panose="020B0604020202020204" pitchFamily="34" charset="0"/>
              </a:rPr>
              <a:t>La. Lanthan je supravodič I. typu.</a:t>
            </a:r>
          </a:p>
          <a:p>
            <a:pPr algn="just"/>
            <a:r>
              <a:rPr lang="cs-CZ" sz="2000" dirty="0">
                <a:cs typeface="Arial" panose="020B0604020202020204" pitchFamily="34" charset="0"/>
              </a:rPr>
              <a:t>   Lanthan se na suchém vzduchu pomalu pokrývá modrou vrstvou oxidu La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a:t>
            </a:r>
            <a:r>
              <a:rPr lang="cs-CZ" sz="2000" u="sng" dirty="0">
                <a:cs typeface="Arial" panose="020B0604020202020204" pitchFamily="34" charset="0"/>
              </a:rPr>
              <a:t>ve vlhkém prostředí se rychle pokryje vrstvou bílého hydroxidu</a:t>
            </a:r>
            <a:r>
              <a:rPr lang="cs-CZ" sz="2000" dirty="0">
                <a:cs typeface="Arial" panose="020B0604020202020204" pitchFamily="34" charset="0"/>
              </a:rPr>
              <a:t>. Se studenou vodou reaguje kompaktní kovový lanthan velmi pomalu, s horkou vodou reaguje prudce za vzniku oxidu </a:t>
            </a:r>
            <a:r>
              <a:rPr lang="cs-CZ" sz="2000" dirty="0" err="1">
                <a:cs typeface="Arial" panose="020B0604020202020204" pitchFamily="34" charset="0"/>
              </a:rPr>
              <a:t>lanthanitého</a:t>
            </a:r>
            <a:r>
              <a:rPr lang="cs-CZ" sz="2000" dirty="0">
                <a:cs typeface="Arial" panose="020B0604020202020204" pitchFamily="34" charset="0"/>
              </a:rPr>
              <a:t> La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a vodíku, další reakcí oxidu s vodou vzniká hydroxid </a:t>
            </a:r>
            <a:r>
              <a:rPr lang="cs-CZ" sz="2000" dirty="0" err="1">
                <a:cs typeface="Arial" panose="020B0604020202020204" pitchFamily="34" charset="0"/>
              </a:rPr>
              <a:t>lathanitý</a:t>
            </a:r>
            <a:r>
              <a:rPr lang="cs-CZ" sz="2000" dirty="0">
                <a:cs typeface="Arial" panose="020B0604020202020204" pitchFamily="34" charset="0"/>
              </a:rPr>
              <a:t> La(OH)</a:t>
            </a:r>
            <a:r>
              <a:rPr lang="cs-CZ" sz="2000" baseline="-25000" dirty="0">
                <a:cs typeface="Arial" panose="020B0604020202020204" pitchFamily="34" charset="0"/>
              </a:rPr>
              <a:t>3</a:t>
            </a:r>
            <a:r>
              <a:rPr lang="cs-CZ" sz="2000" dirty="0">
                <a:cs typeface="Arial" panose="020B0604020202020204" pitchFamily="34" charset="0"/>
              </a:rPr>
              <a:t> :</a:t>
            </a:r>
          </a:p>
          <a:p>
            <a:pPr algn="ctr"/>
            <a:r>
              <a:rPr lang="cs-CZ" sz="2000" dirty="0">
                <a:cs typeface="Arial" panose="020B0604020202020204" pitchFamily="34" charset="0"/>
              </a:rPr>
              <a:t>2La + 3H</a:t>
            </a:r>
            <a:r>
              <a:rPr lang="cs-CZ" sz="2000" baseline="-25000" dirty="0">
                <a:cs typeface="Arial" panose="020B0604020202020204" pitchFamily="34" charset="0"/>
              </a:rPr>
              <a:t>2</a:t>
            </a:r>
            <a:r>
              <a:rPr lang="cs-CZ" sz="2000" dirty="0">
                <a:cs typeface="Arial" panose="020B0604020202020204" pitchFamily="34" charset="0"/>
              </a:rPr>
              <a:t>O → La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La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 → 2La(OH)</a:t>
            </a:r>
            <a:r>
              <a:rPr lang="cs-CZ" sz="2000" baseline="-25000" dirty="0">
                <a:cs typeface="Arial" panose="020B0604020202020204" pitchFamily="34" charset="0"/>
              </a:rPr>
              <a:t>3</a:t>
            </a:r>
            <a:endParaRPr lang="cs-CZ" sz="2000" dirty="0">
              <a:cs typeface="Arial" panose="020B0604020202020204" pitchFamily="34" charset="0"/>
            </a:endParaRPr>
          </a:p>
          <a:p>
            <a:pPr algn="just"/>
            <a:r>
              <a:rPr lang="cs-CZ" sz="2000" dirty="0">
                <a:cs typeface="Arial" panose="020B0604020202020204" pitchFamily="34" charset="0"/>
              </a:rPr>
              <a:t>Při zahřátí na teplotu 450°C na vzduchu shoří za vzniku oxidu a nitridu:</a:t>
            </a:r>
          </a:p>
          <a:p>
            <a:pPr algn="ctr"/>
            <a:r>
              <a:rPr lang="cs-CZ" sz="2000" dirty="0">
                <a:cs typeface="Arial" panose="020B0604020202020204" pitchFamily="34" charset="0"/>
              </a:rPr>
              <a:t>4La + 3O</a:t>
            </a:r>
            <a:r>
              <a:rPr lang="cs-CZ" sz="2000" baseline="-25000" dirty="0">
                <a:cs typeface="Arial" panose="020B0604020202020204" pitchFamily="34" charset="0"/>
              </a:rPr>
              <a:t>2</a:t>
            </a:r>
            <a:r>
              <a:rPr lang="cs-CZ" sz="2000" dirty="0">
                <a:cs typeface="Arial" panose="020B0604020202020204" pitchFamily="34" charset="0"/>
              </a:rPr>
              <a:t> → 2La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br>
              <a:rPr lang="cs-CZ" sz="2000" dirty="0">
                <a:cs typeface="Arial" panose="020B0604020202020204" pitchFamily="34" charset="0"/>
              </a:rPr>
            </a:br>
            <a:r>
              <a:rPr lang="cs-CZ" sz="2000" dirty="0">
                <a:cs typeface="Arial" panose="020B0604020202020204" pitchFamily="34" charset="0"/>
              </a:rPr>
              <a:t>2La + N</a:t>
            </a:r>
            <a:r>
              <a:rPr lang="cs-CZ" sz="2000" baseline="-25000" dirty="0">
                <a:cs typeface="Arial" panose="020B0604020202020204" pitchFamily="34" charset="0"/>
              </a:rPr>
              <a:t>2</a:t>
            </a:r>
            <a:r>
              <a:rPr lang="cs-CZ" sz="2000" dirty="0">
                <a:cs typeface="Arial" panose="020B0604020202020204" pitchFamily="34" charset="0"/>
              </a:rPr>
              <a:t> → 2LaN</a:t>
            </a:r>
          </a:p>
          <a:p>
            <a:pPr algn="just"/>
            <a:r>
              <a:rPr lang="cs-CZ" sz="2000" dirty="0">
                <a:cs typeface="Arial" panose="020B0604020202020204" pitchFamily="34" charset="0"/>
              </a:rPr>
              <a:t>Reakce lanthanu se zředěnými kyselinami probíhají za vývoje vodíku, s kyselinou dusičnou reaguje bez vývoje vodíku:</a:t>
            </a:r>
          </a:p>
          <a:p>
            <a:pPr algn="ctr"/>
            <a:r>
              <a:rPr lang="cs-CZ" sz="2000" dirty="0">
                <a:cs typeface="Arial" panose="020B0604020202020204" pitchFamily="34" charset="0"/>
              </a:rPr>
              <a:t>2La + 6HCl → 2LaCl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8La + 30HNO</a:t>
            </a:r>
            <a:r>
              <a:rPr lang="cs-CZ" sz="2000" baseline="-25000" dirty="0">
                <a:cs typeface="Arial" panose="020B0604020202020204" pitchFamily="34" charset="0"/>
              </a:rPr>
              <a:t>3</a:t>
            </a:r>
            <a:r>
              <a:rPr lang="cs-CZ" sz="2000" dirty="0">
                <a:cs typeface="Arial" panose="020B0604020202020204" pitchFamily="34" charset="0"/>
              </a:rPr>
              <a:t> → 8La(NO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+ 3NH</a:t>
            </a:r>
            <a:r>
              <a:rPr lang="cs-CZ" sz="2000" baseline="-25000" dirty="0">
                <a:cs typeface="Arial" panose="020B0604020202020204" pitchFamily="34" charset="0"/>
              </a:rPr>
              <a:t>4</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 + 9H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Při teplotě 100°C reaguje s halogeny, se sírou se slučuje až při teplotě nad 600°C.</a:t>
            </a:r>
            <a:endParaRPr lang="en-US" sz="2000" dirty="0">
              <a:cs typeface="Arial" panose="020B0604020202020204" pitchFamily="34" charset="0"/>
            </a:endParaRPr>
          </a:p>
        </p:txBody>
      </p:sp>
    </p:spTree>
    <p:extLst>
      <p:ext uri="{BB962C8B-B14F-4D97-AF65-F5344CB8AC3E}">
        <p14:creationId xmlns:p14="http://schemas.microsoft.com/office/powerpoint/2010/main" val="40895528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555641"/>
          </a:xfrm>
          <a:prstGeom prst="rect">
            <a:avLst/>
          </a:prstGeom>
        </p:spPr>
        <p:txBody>
          <a:bodyPr wrap="square">
            <a:spAutoFit/>
          </a:bodyPr>
          <a:lstStyle/>
          <a:p>
            <a:pPr algn="just"/>
            <a:r>
              <a:rPr lang="cs-CZ" sz="2000" dirty="0">
                <a:cs typeface="Arial" panose="020B0604020202020204" pitchFamily="34" charset="0"/>
              </a:rPr>
              <a:t>Od ostatních prvků skupiny III.B se </a:t>
            </a:r>
            <a:r>
              <a:rPr lang="cs-CZ" sz="2000" u="sng" dirty="0">
                <a:cs typeface="Arial" panose="020B0604020202020204" pitchFamily="34" charset="0"/>
              </a:rPr>
              <a:t>lanthan odlišuje zejména chováním oxidu </a:t>
            </a:r>
            <a:r>
              <a:rPr lang="cs-CZ" sz="2000" u="sng" dirty="0" err="1">
                <a:cs typeface="Arial" panose="020B0604020202020204" pitchFamily="34" charset="0"/>
              </a:rPr>
              <a:t>lanthanitého</a:t>
            </a:r>
            <a:r>
              <a:rPr lang="cs-CZ" sz="2000" u="sng" dirty="0">
                <a:cs typeface="Arial" panose="020B0604020202020204" pitchFamily="34" charset="0"/>
              </a:rPr>
              <a:t>, který silně exotermně reaguje s vodou za vzniku hydroxidu. Oxidy ostatních prvků této skupiny s vodou nereagují</a:t>
            </a:r>
            <a:r>
              <a:rPr lang="cs-CZ" sz="2000" dirty="0">
                <a:cs typeface="Arial" panose="020B0604020202020204" pitchFamily="34" charset="0"/>
              </a:rPr>
              <a:t>.</a:t>
            </a:r>
          </a:p>
          <a:p>
            <a:pPr algn="just"/>
            <a:r>
              <a:rPr lang="cs-CZ" sz="2000" dirty="0">
                <a:cs typeface="Arial" panose="020B0604020202020204" pitchFamily="34" charset="0"/>
              </a:rPr>
              <a:t>   Kromě hliníku tvoří lanthan intermetalické sloučeniny i s jinými kovy, např. Mg</a:t>
            </a:r>
            <a:r>
              <a:rPr lang="cs-CZ" sz="2000" baseline="-25000" dirty="0">
                <a:cs typeface="Arial" panose="020B0604020202020204" pitchFamily="34" charset="0"/>
              </a:rPr>
              <a:t>9</a:t>
            </a:r>
            <a:r>
              <a:rPr lang="cs-CZ" sz="2000" dirty="0">
                <a:cs typeface="Arial" panose="020B0604020202020204" pitchFamily="34" charset="0"/>
              </a:rPr>
              <a:t>La, MgLa</a:t>
            </a:r>
            <a:r>
              <a:rPr lang="cs-CZ" sz="2000" baseline="-25000" dirty="0">
                <a:cs typeface="Arial" panose="020B0604020202020204" pitchFamily="34" charset="0"/>
              </a:rPr>
              <a:t>4</a:t>
            </a:r>
            <a:r>
              <a:rPr lang="cs-CZ" sz="2000" dirty="0">
                <a:cs typeface="Arial" panose="020B0604020202020204" pitchFamily="34" charset="0"/>
              </a:rPr>
              <a:t>, La</a:t>
            </a:r>
            <a:r>
              <a:rPr lang="cs-CZ" sz="2000" baseline="-25000" dirty="0">
                <a:cs typeface="Arial" panose="020B0604020202020204" pitchFamily="34" charset="0"/>
              </a:rPr>
              <a:t>2</a:t>
            </a:r>
            <a:r>
              <a:rPr lang="cs-CZ" sz="2000" dirty="0">
                <a:cs typeface="Arial" panose="020B0604020202020204" pitchFamily="34" charset="0"/>
              </a:rPr>
              <a:t>Tl, LaCu</a:t>
            </a:r>
            <a:r>
              <a:rPr lang="cs-CZ" sz="2000" baseline="-25000" dirty="0">
                <a:cs typeface="Arial" panose="020B0604020202020204" pitchFamily="34" charset="0"/>
              </a:rPr>
              <a:t>4</a:t>
            </a:r>
            <a:r>
              <a:rPr lang="cs-CZ" sz="2000" dirty="0">
                <a:cs typeface="Arial" panose="020B0604020202020204" pitchFamily="34" charset="0"/>
              </a:rPr>
              <a:t>, </a:t>
            </a:r>
            <a:r>
              <a:rPr lang="cs-CZ" sz="2000" dirty="0" err="1">
                <a:cs typeface="Arial" panose="020B0604020202020204" pitchFamily="34" charset="0"/>
              </a:rPr>
              <a:t>LaZn</a:t>
            </a:r>
            <a:r>
              <a:rPr lang="cs-CZ" sz="2000" dirty="0">
                <a:cs typeface="Arial" panose="020B0604020202020204" pitchFamily="34" charset="0"/>
              </a:rPr>
              <a:t>, </a:t>
            </a:r>
            <a:r>
              <a:rPr lang="cs-CZ" sz="2000" dirty="0" err="1">
                <a:cs typeface="Arial" panose="020B0604020202020204" pitchFamily="34" charset="0"/>
              </a:rPr>
              <a:t>LaCd</a:t>
            </a:r>
            <a:r>
              <a:rPr lang="cs-CZ" sz="2000" dirty="0">
                <a:cs typeface="Arial" panose="020B0604020202020204" pitchFamily="34" charset="0"/>
              </a:rPr>
              <a:t>, LaAu</a:t>
            </a:r>
            <a:r>
              <a:rPr lang="cs-CZ" sz="2000" baseline="-25000" dirty="0">
                <a:cs typeface="Arial" panose="020B0604020202020204" pitchFamily="34" charset="0"/>
              </a:rPr>
              <a:t>3</a:t>
            </a:r>
            <a:r>
              <a:rPr lang="cs-CZ" sz="2000" dirty="0">
                <a:cs typeface="Arial" panose="020B0604020202020204" pitchFamily="34" charset="0"/>
              </a:rPr>
              <a:t> a řadu dalších. S borem, sírou, křemíkem a selenem tvoří lanthan vedle běžných valenčních sloučenin také sloučeniny </a:t>
            </a:r>
            <a:r>
              <a:rPr lang="cs-CZ" sz="2000" dirty="0" err="1">
                <a:cs typeface="Arial" panose="020B0604020202020204" pitchFamily="34" charset="0"/>
              </a:rPr>
              <a:t>nestechiometrického</a:t>
            </a:r>
            <a:r>
              <a:rPr lang="cs-CZ" sz="2000" dirty="0">
                <a:cs typeface="Arial" panose="020B0604020202020204" pitchFamily="34" charset="0"/>
              </a:rPr>
              <a:t> složení - LaB</a:t>
            </a:r>
            <a:r>
              <a:rPr lang="cs-CZ" sz="2000" baseline="-25000" dirty="0">
                <a:cs typeface="Arial" panose="020B0604020202020204" pitchFamily="34" charset="0"/>
              </a:rPr>
              <a:t>6</a:t>
            </a:r>
            <a:r>
              <a:rPr lang="cs-CZ" sz="2000" dirty="0">
                <a:cs typeface="Arial" panose="020B0604020202020204" pitchFamily="34" charset="0"/>
              </a:rPr>
              <a:t>, LaS</a:t>
            </a:r>
            <a:r>
              <a:rPr lang="cs-CZ" sz="2000" baseline="-25000" dirty="0">
                <a:cs typeface="Arial" panose="020B0604020202020204" pitchFamily="34" charset="0"/>
              </a:rPr>
              <a:t>2</a:t>
            </a:r>
            <a:r>
              <a:rPr lang="cs-CZ" sz="2000" dirty="0">
                <a:cs typeface="Arial" panose="020B0604020202020204" pitchFamily="34" charset="0"/>
              </a:rPr>
              <a:t>, LaSi</a:t>
            </a:r>
            <a:r>
              <a:rPr lang="cs-CZ" sz="2000" baseline="-25000" dirty="0">
                <a:cs typeface="Arial" panose="020B0604020202020204" pitchFamily="34" charset="0"/>
              </a:rPr>
              <a:t>2</a:t>
            </a:r>
            <a:r>
              <a:rPr lang="cs-CZ" sz="2000" dirty="0">
                <a:cs typeface="Arial" panose="020B0604020202020204" pitchFamily="34" charset="0"/>
              </a:rPr>
              <a:t>, LaSe</a:t>
            </a:r>
            <a:r>
              <a:rPr lang="cs-CZ" sz="2000" baseline="-25000" dirty="0">
                <a:cs typeface="Arial" panose="020B0604020202020204" pitchFamily="34" charset="0"/>
              </a:rPr>
              <a:t>2</a:t>
            </a:r>
            <a:r>
              <a:rPr lang="cs-CZ" sz="2000" dirty="0">
                <a:cs typeface="Arial" panose="020B0604020202020204" pitchFamily="34" charset="0"/>
              </a:rPr>
              <a:t>.</a:t>
            </a:r>
          </a:p>
          <a:p>
            <a:pPr algn="just"/>
            <a:r>
              <a:rPr lang="cs-CZ" sz="2000" dirty="0">
                <a:cs typeface="Arial" panose="020B0604020202020204" pitchFamily="34" charset="0"/>
              </a:rPr>
              <a:t>Lanthan tvoří četné soli, vystupuje v nich vždy v oxidačním čísle III. </a:t>
            </a:r>
            <a:r>
              <a:rPr lang="cs-CZ" sz="2000" u="sng" dirty="0">
                <a:cs typeface="Arial" panose="020B0604020202020204" pitchFamily="34" charset="0"/>
              </a:rPr>
              <a:t>Chemické vlastnosti </a:t>
            </a:r>
            <a:r>
              <a:rPr lang="cs-CZ" sz="2000" u="sng" dirty="0" err="1">
                <a:cs typeface="Arial" panose="020B0604020202020204" pitchFamily="34" charset="0"/>
              </a:rPr>
              <a:t>lanthanitých</a:t>
            </a:r>
            <a:r>
              <a:rPr lang="cs-CZ" sz="2000" u="sng" dirty="0">
                <a:cs typeface="Arial" panose="020B0604020202020204" pitchFamily="34" charset="0"/>
              </a:rPr>
              <a:t> solí se podobají chemickým vlastnostem hlinitých solí</a:t>
            </a:r>
            <a:r>
              <a:rPr lang="cs-CZ" sz="2000" dirty="0">
                <a:cs typeface="Arial" panose="020B0604020202020204" pitchFamily="34" charset="0"/>
              </a:rPr>
              <a:t>. </a:t>
            </a:r>
            <a:r>
              <a:rPr lang="cs-CZ" sz="2000" dirty="0" err="1">
                <a:cs typeface="Arial" panose="020B0604020202020204" pitchFamily="34" charset="0"/>
              </a:rPr>
              <a:t>Lathanité</a:t>
            </a:r>
            <a:r>
              <a:rPr lang="cs-CZ" sz="2000" dirty="0">
                <a:cs typeface="Arial" panose="020B0604020202020204" pitchFamily="34" charset="0"/>
              </a:rPr>
              <a:t> soli silných kyselin bývají obvykle dobře rozpustné ve vodě, rozpustnost </a:t>
            </a:r>
            <a:r>
              <a:rPr lang="cs-CZ" sz="2000" dirty="0" err="1">
                <a:cs typeface="Arial" panose="020B0604020202020204" pitchFamily="34" charset="0"/>
              </a:rPr>
              <a:t>lanthanitých</a:t>
            </a:r>
            <a:r>
              <a:rPr lang="cs-CZ" sz="2000" dirty="0">
                <a:cs typeface="Arial" panose="020B0604020202020204" pitchFamily="34" charset="0"/>
              </a:rPr>
              <a:t> solí slabých kyselin je většinou podstatně nižší. Vodné roztoky solí lanthanu jsou obvykle bezbarvé.</a:t>
            </a:r>
          </a:p>
          <a:p>
            <a:pPr algn="just"/>
            <a:r>
              <a:rPr lang="cs-CZ" sz="2000" dirty="0">
                <a:cs typeface="Arial" panose="020B0604020202020204" pitchFamily="34" charset="0"/>
              </a:rPr>
              <a:t>   Vytváří také nestabilní komplexní sloučeniny ve kterých obvykle vystupuje s koordinačním číslem 8.</a:t>
            </a:r>
            <a:endParaRPr lang="en-US" sz="2000" dirty="0">
              <a:cs typeface="Arial" panose="020B0604020202020204" pitchFamily="34" charset="0"/>
            </a:endParaRPr>
          </a:p>
          <a:p>
            <a:pPr algn="just"/>
            <a:r>
              <a:rPr lang="cs-CZ" sz="2000" dirty="0">
                <a:cs typeface="Arial" panose="020B0604020202020204" pitchFamily="34" charset="0"/>
              </a:rPr>
              <a:t>   Zásaditý </a:t>
            </a:r>
            <a:r>
              <a:rPr lang="cs-CZ" sz="2000" u="sng" dirty="0">
                <a:cs typeface="Arial" panose="020B0604020202020204" pitchFamily="34" charset="0"/>
              </a:rPr>
              <a:t>octan </a:t>
            </a:r>
            <a:r>
              <a:rPr lang="cs-CZ" sz="2000" u="sng" dirty="0" err="1">
                <a:cs typeface="Arial" panose="020B0604020202020204" pitchFamily="34" charset="0"/>
              </a:rPr>
              <a:t>lanthanitý</a:t>
            </a:r>
            <a:r>
              <a:rPr lang="cs-CZ" sz="2000" u="sng" dirty="0">
                <a:cs typeface="Arial" panose="020B0604020202020204" pitchFamily="34" charset="0"/>
              </a:rPr>
              <a:t> </a:t>
            </a:r>
            <a:r>
              <a:rPr lang="cs-CZ" sz="2000" dirty="0">
                <a:cs typeface="Arial" panose="020B0604020202020204" pitchFamily="34" charset="0"/>
              </a:rPr>
              <a:t>připravený reakcí kyseliny octové s uhličitanem či hydroxidem </a:t>
            </a:r>
            <a:r>
              <a:rPr lang="cs-CZ" sz="2000" dirty="0" err="1">
                <a:cs typeface="Arial" panose="020B0604020202020204" pitchFamily="34" charset="0"/>
              </a:rPr>
              <a:t>lanthanitým</a:t>
            </a:r>
            <a:r>
              <a:rPr lang="cs-CZ" sz="2000" dirty="0">
                <a:cs typeface="Arial" panose="020B0604020202020204" pitchFamily="34" charset="0"/>
              </a:rPr>
              <a:t> barví jod modře, podobně jako škroby.</a:t>
            </a:r>
            <a:endParaRPr lang="en-US" sz="2000" dirty="0">
              <a:cs typeface="Arial" panose="020B0604020202020204" pitchFamily="34" charset="0"/>
            </a:endParaRPr>
          </a:p>
          <a:p>
            <a:pPr algn="just"/>
            <a:endParaRPr lang="en-US" sz="1000" dirty="0">
              <a:cs typeface="Arial" panose="020B0604020202020204" pitchFamily="34" charset="0"/>
            </a:endParaRPr>
          </a:p>
          <a:p>
            <a:pPr algn="just"/>
            <a:r>
              <a:rPr lang="cs-CZ" sz="2000" dirty="0">
                <a:cs typeface="Arial" panose="020B0604020202020204" pitchFamily="34" charset="0"/>
              </a:rPr>
              <a:t>V přírodě se lanthan nachází vzácně v monazitovém písku, většinou ve společnosti dalších prvků třetí vedlejší podskupiny skandia a yttria, často doprovázen také thoriem. Mezi známé nerosty s obsahem lanthanu patří např. </a:t>
            </a:r>
            <a:r>
              <a:rPr lang="cs-CZ" sz="2000" b="1" dirty="0" err="1">
                <a:cs typeface="Arial" panose="020B0604020202020204" pitchFamily="34" charset="0"/>
              </a:rPr>
              <a:t>fluocerit</a:t>
            </a:r>
            <a:r>
              <a:rPr lang="cs-CZ" sz="2000" dirty="0">
                <a:cs typeface="Arial" panose="020B0604020202020204" pitchFamily="34" charset="0"/>
              </a:rPr>
              <a:t> (</a:t>
            </a:r>
            <a:r>
              <a:rPr lang="cs-CZ" sz="2000" dirty="0" err="1">
                <a:cs typeface="Arial" panose="020B0604020202020204" pitchFamily="34" charset="0"/>
              </a:rPr>
              <a:t>La,Ce</a:t>
            </a:r>
            <a:r>
              <a:rPr lang="cs-CZ" sz="2000" dirty="0">
                <a:cs typeface="Arial" panose="020B0604020202020204" pitchFamily="34" charset="0"/>
              </a:rPr>
              <a:t>)F</a:t>
            </a:r>
            <a:r>
              <a:rPr lang="cs-CZ" sz="2000" baseline="-25000" dirty="0">
                <a:cs typeface="Arial" panose="020B0604020202020204" pitchFamily="34" charset="0"/>
              </a:rPr>
              <a:t>3</a:t>
            </a:r>
            <a:r>
              <a:rPr lang="cs-CZ" sz="2000" dirty="0">
                <a:cs typeface="Arial" panose="020B0604020202020204" pitchFamily="34" charset="0"/>
              </a:rPr>
              <a:t>, </a:t>
            </a:r>
            <a:r>
              <a:rPr lang="cs-CZ" sz="2000" b="1" dirty="0" err="1">
                <a:cs typeface="Arial" panose="020B0604020202020204" pitchFamily="34" charset="0"/>
              </a:rPr>
              <a:t>bastnasit</a:t>
            </a:r>
            <a:r>
              <a:rPr lang="cs-CZ" sz="2000" dirty="0">
                <a:cs typeface="Arial" panose="020B0604020202020204" pitchFamily="34" charset="0"/>
              </a:rPr>
              <a:t> La(CO</a:t>
            </a:r>
            <a:r>
              <a:rPr lang="cs-CZ" sz="2000" baseline="-25000" dirty="0">
                <a:cs typeface="Arial" panose="020B0604020202020204" pitchFamily="34" charset="0"/>
              </a:rPr>
              <a:t>3</a:t>
            </a:r>
            <a:r>
              <a:rPr lang="cs-CZ" sz="2000" dirty="0">
                <a:cs typeface="Arial" panose="020B0604020202020204" pitchFamily="34" charset="0"/>
              </a:rPr>
              <a:t>)F, </a:t>
            </a:r>
            <a:r>
              <a:rPr lang="cs-CZ" sz="2000" b="1" dirty="0" err="1">
                <a:cs typeface="Arial" panose="020B0604020202020204" pitchFamily="34" charset="0"/>
              </a:rPr>
              <a:t>wakefieldit</a:t>
            </a:r>
            <a:r>
              <a:rPr lang="cs-CZ" sz="2000" dirty="0">
                <a:cs typeface="Arial" panose="020B0604020202020204" pitchFamily="34" charset="0"/>
              </a:rPr>
              <a:t> LaVO</a:t>
            </a:r>
            <a:r>
              <a:rPr lang="cs-CZ" sz="2000" baseline="-25000" dirty="0">
                <a:cs typeface="Arial" panose="020B0604020202020204" pitchFamily="34" charset="0"/>
              </a:rPr>
              <a:t>4</a:t>
            </a:r>
            <a:r>
              <a:rPr lang="cs-CZ" sz="2000" dirty="0">
                <a:cs typeface="Arial" panose="020B0604020202020204" pitchFamily="34" charset="0"/>
              </a:rPr>
              <a:t>. </a:t>
            </a:r>
            <a:endParaRPr lang="en-US" sz="2000" dirty="0">
              <a:cs typeface="Arial" panose="020B0604020202020204" pitchFamily="34" charset="0"/>
            </a:endParaRPr>
          </a:p>
        </p:txBody>
      </p:sp>
    </p:spTree>
    <p:extLst>
      <p:ext uri="{BB962C8B-B14F-4D97-AF65-F5344CB8AC3E}">
        <p14:creationId xmlns:p14="http://schemas.microsoft.com/office/powerpoint/2010/main" val="19012188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129702"/>
            <a:ext cx="8915400" cy="6247864"/>
          </a:xfrm>
          <a:prstGeom prst="rect">
            <a:avLst/>
          </a:prstGeom>
        </p:spPr>
        <p:txBody>
          <a:bodyPr wrap="square">
            <a:spAutoFit/>
          </a:bodyPr>
          <a:lstStyle/>
          <a:p>
            <a:pPr algn="just"/>
            <a:r>
              <a:rPr lang="cs-CZ" sz="2000" dirty="0">
                <a:cs typeface="Arial" panose="020B0604020202020204" pitchFamily="34" charset="0"/>
              </a:rPr>
              <a:t>Výroba lanthanu se provádí loužením lanthanových rud směsí koncentrované kyseliny sírové a chlorovodíkové při teplotě 120-150°C, po ochlazení se ze rmutu vyloučí </a:t>
            </a:r>
            <a:r>
              <a:rPr lang="cs-CZ" sz="2000" dirty="0" err="1">
                <a:cs typeface="Arial" panose="020B0604020202020204" pitchFamily="34" charset="0"/>
              </a:rPr>
              <a:t>vetšina</a:t>
            </a:r>
            <a:r>
              <a:rPr lang="cs-CZ" sz="2000" dirty="0">
                <a:cs typeface="Arial" panose="020B0604020202020204" pitchFamily="34" charset="0"/>
              </a:rPr>
              <a:t> nečistot, po přídavku roztoku </a:t>
            </a:r>
            <a:r>
              <a:rPr lang="cs-CZ" sz="2000" dirty="0" err="1">
                <a:cs typeface="Arial" panose="020B0604020202020204" pitchFamily="34" charset="0"/>
              </a:rPr>
              <a:t>NaOH</a:t>
            </a:r>
            <a:r>
              <a:rPr lang="cs-CZ" sz="2000" dirty="0">
                <a:cs typeface="Arial" panose="020B0604020202020204" pitchFamily="34" charset="0"/>
              </a:rPr>
              <a:t> dojde k vyloučeni thoria. Přídavkem kyseliny šťavelové nebo šťavelanu amonného se lanthanoidy vysrážejí jako nerozpustné šťavelany. </a:t>
            </a:r>
          </a:p>
          <a:p>
            <a:pPr algn="just"/>
            <a:r>
              <a:rPr lang="cs-CZ" sz="2000" dirty="0">
                <a:cs typeface="Arial" panose="020B0604020202020204" pitchFamily="34" charset="0"/>
              </a:rPr>
              <a:t>   Ty se kalcinací převedou na oxidy, po rozpuštění oxidů v kyselině dusičné se jednotlivé kovy separují kapalinovou extrakcí, pomocí iontoměničů, frakční krystalizací nebo selektivním srážením nerozpustných komplexů. Čistý kovový lanthan se vyrábí redukcí fluoridu </a:t>
            </a:r>
            <a:r>
              <a:rPr lang="cs-CZ" sz="2000" dirty="0" err="1">
                <a:cs typeface="Arial" panose="020B0604020202020204" pitchFamily="34" charset="0"/>
              </a:rPr>
              <a:t>lanthanitého</a:t>
            </a:r>
            <a:r>
              <a:rPr lang="cs-CZ" sz="2000" dirty="0">
                <a:cs typeface="Arial" panose="020B0604020202020204" pitchFamily="34" charset="0"/>
              </a:rPr>
              <a:t> vápníkem nebo redukcí </a:t>
            </a:r>
            <a:r>
              <a:rPr lang="cs-CZ" sz="2000" dirty="0" err="1">
                <a:cs typeface="Arial" panose="020B0604020202020204" pitchFamily="34" charset="0"/>
              </a:rPr>
              <a:t>chlorudu</a:t>
            </a:r>
            <a:r>
              <a:rPr lang="cs-CZ" sz="2000" dirty="0">
                <a:cs typeface="Arial" panose="020B0604020202020204" pitchFamily="34" charset="0"/>
              </a:rPr>
              <a:t> </a:t>
            </a:r>
            <a:r>
              <a:rPr lang="cs-CZ" sz="2000" dirty="0" err="1">
                <a:cs typeface="Arial" panose="020B0604020202020204" pitchFamily="34" charset="0"/>
              </a:rPr>
              <a:t>lanthanitého</a:t>
            </a:r>
            <a:r>
              <a:rPr lang="cs-CZ" sz="2000" dirty="0">
                <a:cs typeface="Arial" panose="020B0604020202020204" pitchFamily="34" charset="0"/>
              </a:rPr>
              <a:t> lithiem. Redukce probíhá při teplotě okolo 1000°C v atmosféře argonu. Průběh redukce halogenidů lanthanu popisují rovnice:</a:t>
            </a:r>
          </a:p>
          <a:p>
            <a:pPr algn="ctr"/>
            <a:r>
              <a:rPr lang="cs-CZ" sz="2000" dirty="0">
                <a:cs typeface="Arial" panose="020B0604020202020204" pitchFamily="34" charset="0"/>
              </a:rPr>
              <a:t>2LaF</a:t>
            </a:r>
            <a:r>
              <a:rPr lang="cs-CZ" sz="2000" baseline="-25000" dirty="0">
                <a:cs typeface="Arial" panose="020B0604020202020204" pitchFamily="34" charset="0"/>
              </a:rPr>
              <a:t>3</a:t>
            </a:r>
            <a:r>
              <a:rPr lang="cs-CZ" sz="2000" dirty="0">
                <a:cs typeface="Arial" panose="020B0604020202020204" pitchFamily="34" charset="0"/>
              </a:rPr>
              <a:t> + 3Ca → 2La + 3CaF</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LaCl</a:t>
            </a:r>
            <a:r>
              <a:rPr lang="cs-CZ" sz="2000" baseline="-25000" dirty="0">
                <a:cs typeface="Arial" panose="020B0604020202020204" pitchFamily="34" charset="0"/>
              </a:rPr>
              <a:t>3</a:t>
            </a:r>
            <a:r>
              <a:rPr lang="cs-CZ" sz="2000" dirty="0">
                <a:cs typeface="Arial" panose="020B0604020202020204" pitchFamily="34" charset="0"/>
              </a:rPr>
              <a:t> + 3Li → La + 3LiCl</a:t>
            </a:r>
          </a:p>
          <a:p>
            <a:pPr algn="just"/>
            <a:endParaRPr lang="cs-CZ" sz="2000" dirty="0">
              <a:cs typeface="Arial" panose="020B0604020202020204" pitchFamily="34" charset="0"/>
            </a:endParaRPr>
          </a:p>
          <a:p>
            <a:pPr algn="just"/>
            <a:r>
              <a:rPr lang="cs-CZ" sz="2000" dirty="0">
                <a:cs typeface="Arial" panose="020B0604020202020204" pitchFamily="34" charset="0"/>
              </a:rPr>
              <a:t>Výroba lanthanu je také možná tavnou elektrolýzou směsi bezvodého chloridu </a:t>
            </a:r>
            <a:r>
              <a:rPr lang="cs-CZ" sz="2000" dirty="0" err="1">
                <a:cs typeface="Arial" panose="020B0604020202020204" pitchFamily="34" charset="0"/>
              </a:rPr>
              <a:t>lanthanitého</a:t>
            </a:r>
            <a:r>
              <a:rPr lang="cs-CZ" sz="2000" dirty="0">
                <a:cs typeface="Arial" panose="020B0604020202020204" pitchFamily="34" charset="0"/>
              </a:rPr>
              <a:t> a chloridu sodného.</a:t>
            </a:r>
          </a:p>
          <a:p>
            <a:pPr algn="just"/>
            <a:endParaRPr lang="cs-CZ" sz="2000" dirty="0">
              <a:cs typeface="Arial" panose="020B0604020202020204" pitchFamily="34" charset="0"/>
            </a:endParaRPr>
          </a:p>
          <a:p>
            <a:pPr algn="just"/>
            <a:r>
              <a:rPr lang="cs-CZ" sz="2000" dirty="0">
                <a:cs typeface="Arial" panose="020B0604020202020204" pitchFamily="34" charset="0"/>
              </a:rPr>
              <a:t>  Významným zdrojem pro průmyslovou výrobu lanthanu a řady dalších lanthanoidů jsou odpadní produkty, které vznikají při výrobě kombinovaných NP a NPK hnojiv rozkladem některých druhů apatitu kyselinou dusičnou.</a:t>
            </a:r>
          </a:p>
        </p:txBody>
      </p:sp>
    </p:spTree>
    <p:extLst>
      <p:ext uri="{BB962C8B-B14F-4D97-AF65-F5344CB8AC3E}">
        <p14:creationId xmlns:p14="http://schemas.microsoft.com/office/powerpoint/2010/main" val="4014061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786199"/>
          </a:xfrm>
          <a:prstGeom prst="rect">
            <a:avLst/>
          </a:prstGeom>
        </p:spPr>
        <p:txBody>
          <a:bodyPr wrap="square">
            <a:spAutoFit/>
          </a:bodyPr>
          <a:lstStyle/>
          <a:p>
            <a:pPr algn="just"/>
            <a:r>
              <a:rPr lang="cs-CZ" sz="2000" dirty="0">
                <a:cs typeface="Arial" panose="020B0604020202020204" pitchFamily="34" charset="0"/>
              </a:rPr>
              <a:t>   Z reakční směsi při výrobě hnojiv se fosforečnany lanthanoidů nejprve oddělí frakční krystalizací, následuje vysrážení nerozpustných šťavelanů pomocí kyseliny šťavelové nebo šťavelanem draselným. Šťavelany lanthanoidů se působením hydroxidu draselného převedou na hydroxidy, ty se kalcinují za vzniku oxidů. Směs oxidů lanthanoidů se působením kyseliny dusičné převede na roztok dusičnanů. </a:t>
            </a:r>
          </a:p>
          <a:p>
            <a:pPr algn="just"/>
            <a:r>
              <a:rPr lang="cs-CZ" sz="2000" dirty="0">
                <a:cs typeface="Arial" panose="020B0604020202020204" pitchFamily="34" charset="0"/>
              </a:rPr>
              <a:t>   Jednotlivé lanthanoidy, s výjimkou europia oddělovaného elektrochemicky, se z roztoku dusičnanů separují pomocí vícestupňové kaskádové kapalinové extrakce působením roztoku dietylesteru kyseliny </a:t>
            </a:r>
            <a:r>
              <a:rPr lang="cs-CZ" sz="2000" dirty="0" err="1">
                <a:cs typeface="Arial" panose="020B0604020202020204" pitchFamily="34" charset="0"/>
              </a:rPr>
              <a:t>hydrogenfosforečné</a:t>
            </a:r>
            <a:r>
              <a:rPr lang="cs-CZ" sz="2000" dirty="0">
                <a:cs typeface="Arial" panose="020B0604020202020204" pitchFamily="34" charset="0"/>
              </a:rPr>
              <a:t> (DEHPA) nebo </a:t>
            </a:r>
            <a:r>
              <a:rPr lang="cs-CZ" sz="2000" dirty="0" err="1">
                <a:cs typeface="Arial" panose="020B0604020202020204" pitchFamily="34" charset="0"/>
              </a:rPr>
              <a:t>tributylesteru</a:t>
            </a:r>
            <a:r>
              <a:rPr lang="cs-CZ" sz="2000" dirty="0">
                <a:cs typeface="Arial" panose="020B0604020202020204" pitchFamily="34" charset="0"/>
              </a:rPr>
              <a:t> kyseliny fosforečné (TBP) v petroleji nebo v jiných nepolárních organických látkách. Následuje redukce jednotlivých dusičnanů vodíkem na kovy. Výsledným produktem je kovový lanthan a další příbuzné kovy o čistotě až 99,999%.</a:t>
            </a:r>
          </a:p>
          <a:p>
            <a:pPr algn="just"/>
            <a:endParaRPr lang="cs-CZ" sz="1000" dirty="0">
              <a:cs typeface="Arial" panose="020B0604020202020204" pitchFamily="34" charset="0"/>
            </a:endParaRPr>
          </a:p>
          <a:p>
            <a:pPr algn="just"/>
            <a:r>
              <a:rPr lang="cs-CZ" sz="2000" dirty="0">
                <a:cs typeface="Arial" panose="020B0604020202020204" pitchFamily="34" charset="0"/>
              </a:rPr>
              <a:t>   Laboratorní příprava čistého lanthanu se provádí elektrolýzou </a:t>
            </a:r>
            <a:r>
              <a:rPr lang="cs-CZ" sz="2000" dirty="0" err="1">
                <a:cs typeface="Arial" panose="020B0604020202020204" pitchFamily="34" charset="0"/>
              </a:rPr>
              <a:t>ethanolového</a:t>
            </a:r>
            <a:r>
              <a:rPr lang="cs-CZ" sz="2000" dirty="0">
                <a:cs typeface="Arial" panose="020B0604020202020204" pitchFamily="34" charset="0"/>
              </a:rPr>
              <a:t> roztoku chloridu </a:t>
            </a:r>
            <a:r>
              <a:rPr lang="cs-CZ" sz="2000" dirty="0" err="1">
                <a:cs typeface="Arial" panose="020B0604020202020204" pitchFamily="34" charset="0"/>
              </a:rPr>
              <a:t>lanthanitého</a:t>
            </a:r>
            <a:r>
              <a:rPr lang="cs-CZ" sz="2000" dirty="0">
                <a:cs typeface="Arial" panose="020B0604020202020204" pitchFamily="34" charset="0"/>
              </a:rPr>
              <a:t>. Na rtuťové katodě vznikne amalgam, který se podrobí tepelnému rozkladu za vzniku čistého lanthanu.</a:t>
            </a:r>
          </a:p>
          <a:p>
            <a:pPr algn="just"/>
            <a:endParaRPr lang="en-US" sz="2000" dirty="0">
              <a:cs typeface="Arial" panose="020B0604020202020204" pitchFamily="34" charset="0"/>
            </a:endParaRPr>
          </a:p>
          <a:p>
            <a:pPr algn="just"/>
            <a:r>
              <a:rPr lang="cs-CZ" sz="2000" dirty="0">
                <a:cs typeface="Arial" panose="020B0604020202020204" pitchFamily="34" charset="0"/>
              </a:rPr>
              <a:t>Lanthan se využívá jako legující přísada zejména při výrobě </a:t>
            </a:r>
            <a:r>
              <a:rPr lang="cs-CZ" sz="2000" b="1" dirty="0">
                <a:cs typeface="Arial" panose="020B0604020202020204" pitchFamily="34" charset="0"/>
              </a:rPr>
              <a:t>slitin</a:t>
            </a:r>
            <a:r>
              <a:rPr lang="cs-CZ" sz="2000" dirty="0">
                <a:cs typeface="Arial" panose="020B0604020202020204" pitchFamily="34" charset="0"/>
              </a:rPr>
              <a:t> molybdenu, kde jeho přídavek zvyšuje jejich tepelnou odolnost. V metalurgii železa se lanthan s dalšími lanthanoidy využívá jako deoxidační přísada.</a:t>
            </a:r>
          </a:p>
        </p:txBody>
      </p:sp>
    </p:spTree>
    <p:extLst>
      <p:ext uri="{BB962C8B-B14F-4D97-AF65-F5344CB8AC3E}">
        <p14:creationId xmlns:p14="http://schemas.microsoft.com/office/powerpoint/2010/main" val="7701940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839200" cy="5324535"/>
          </a:xfrm>
          <a:prstGeom prst="rect">
            <a:avLst/>
          </a:prstGeom>
        </p:spPr>
        <p:txBody>
          <a:bodyPr wrap="square">
            <a:spAutoFit/>
          </a:bodyPr>
          <a:lstStyle/>
          <a:p>
            <a:pPr algn="just"/>
            <a:r>
              <a:rPr lang="cs-CZ" sz="2000" dirty="0">
                <a:cs typeface="Arial" panose="020B0604020202020204" pitchFamily="34" charset="0"/>
              </a:rPr>
              <a:t>Lanthan ve formě </a:t>
            </a:r>
            <a:r>
              <a:rPr lang="cs-CZ" sz="2000" b="1" dirty="0">
                <a:cs typeface="Arial" panose="020B0604020202020204" pitchFamily="34" charset="0"/>
              </a:rPr>
              <a:t>oxidu La</a:t>
            </a:r>
            <a:r>
              <a:rPr lang="cs-CZ" sz="2000" b="1" baseline="-25000" dirty="0">
                <a:cs typeface="Arial" panose="020B0604020202020204" pitchFamily="34" charset="0"/>
              </a:rPr>
              <a:t>2</a:t>
            </a:r>
            <a:r>
              <a:rPr lang="cs-CZ" sz="2000" b="1" dirty="0">
                <a:cs typeface="Arial" panose="020B0604020202020204" pitchFamily="34" charset="0"/>
              </a:rPr>
              <a:t>O</a:t>
            </a:r>
            <a:r>
              <a:rPr lang="cs-CZ" sz="2000" b="1" baseline="-25000" dirty="0">
                <a:cs typeface="Arial" panose="020B0604020202020204" pitchFamily="34" charset="0"/>
              </a:rPr>
              <a:t>3</a:t>
            </a:r>
            <a:r>
              <a:rPr lang="cs-CZ" sz="2000" b="1" dirty="0">
                <a:cs typeface="Arial" panose="020B0604020202020204" pitchFamily="34" charset="0"/>
              </a:rPr>
              <a:t> </a:t>
            </a:r>
            <a:r>
              <a:rPr lang="cs-CZ" sz="2000" dirty="0">
                <a:cs typeface="Arial" panose="020B0604020202020204" pitchFamily="34" charset="0"/>
              </a:rPr>
              <a:t>se používá jako přísada do speciálních druhů skel pro úpravu jejich optických vlastností (</a:t>
            </a:r>
            <a:r>
              <a:rPr lang="cs-CZ" sz="2000" i="1" dirty="0">
                <a:cs typeface="Arial" panose="020B0604020202020204" pitchFamily="34" charset="0"/>
              </a:rPr>
              <a:t>vysoký index lomu, nízký světelný rozptyl</a:t>
            </a:r>
            <a:r>
              <a:rPr lang="cs-CZ" sz="2000" dirty="0">
                <a:cs typeface="Arial" panose="020B0604020202020204" pitchFamily="34" charset="0"/>
              </a:rPr>
              <a:t>) a pro výrobu křišťálového skla, porcelánu a glazur. Ve sklářství nahrazuje toxické sloučeniny olova, při současném zlepšení chemické a tepelné odolnosti skla. Sklo s vyšší alkalickou odolností je vhodné do myček nádobí. Lanthanem legované wolframové elektrody se používají zejména při automatizovaném svařování. </a:t>
            </a:r>
          </a:p>
          <a:p>
            <a:pPr algn="just"/>
            <a:r>
              <a:rPr lang="cs-CZ" sz="2000" dirty="0">
                <a:cs typeface="Arial" panose="020B0604020202020204" pitchFamily="34" charset="0"/>
              </a:rPr>
              <a:t>  Nejvíce lanthanu se spotřebovává ve formě </a:t>
            </a:r>
            <a:r>
              <a:rPr lang="cs-CZ" sz="2000" b="1" dirty="0">
                <a:cs typeface="Arial" panose="020B0604020202020204" pitchFamily="34" charset="0"/>
              </a:rPr>
              <a:t>hydridu LaH</a:t>
            </a:r>
            <a:r>
              <a:rPr lang="cs-CZ" sz="2000" b="1" baseline="-25000" dirty="0">
                <a:cs typeface="Arial" panose="020B0604020202020204" pitchFamily="34" charset="0"/>
              </a:rPr>
              <a:t>3</a:t>
            </a:r>
            <a:r>
              <a:rPr lang="cs-CZ" sz="2000" b="1" dirty="0">
                <a:cs typeface="Arial" panose="020B0604020202020204" pitchFamily="34" charset="0"/>
              </a:rPr>
              <a:t> </a:t>
            </a:r>
            <a:r>
              <a:rPr lang="cs-CZ" sz="2000" dirty="0">
                <a:cs typeface="Arial" panose="020B0604020202020204" pitchFamily="34" charset="0"/>
              </a:rPr>
              <a:t>na výrobu </a:t>
            </a:r>
            <a:r>
              <a:rPr lang="cs-CZ" sz="2000" dirty="0" err="1">
                <a:cs typeface="Arial" panose="020B0604020202020204" pitchFamily="34" charset="0"/>
              </a:rPr>
              <a:t>NiMH</a:t>
            </a:r>
            <a:r>
              <a:rPr lang="cs-CZ" sz="2000" dirty="0">
                <a:cs typeface="Arial" panose="020B0604020202020204" pitchFamily="34" charset="0"/>
              </a:rPr>
              <a:t> akumulátorů. </a:t>
            </a:r>
            <a:endParaRPr lang="en-US" sz="2000" dirty="0">
              <a:cs typeface="Arial" panose="020B0604020202020204" pitchFamily="34" charset="0"/>
            </a:endParaRPr>
          </a:p>
          <a:p>
            <a:pPr algn="just"/>
            <a:r>
              <a:rPr lang="en-US" sz="2000" dirty="0">
                <a:cs typeface="Arial" panose="020B0604020202020204" pitchFamily="34" charset="0"/>
              </a:rPr>
              <a:t>  </a:t>
            </a:r>
            <a:r>
              <a:rPr lang="cs-CZ" sz="2000" dirty="0">
                <a:cs typeface="Arial" panose="020B0604020202020204" pitchFamily="34" charset="0"/>
              </a:rPr>
              <a:t>Lanthan a jeho soli se používají jako katalyzátor krakovacích reakcí. </a:t>
            </a:r>
            <a:endParaRPr lang="en-US" sz="2000" dirty="0">
              <a:cs typeface="Arial" panose="020B0604020202020204" pitchFamily="34" charset="0"/>
            </a:endParaRPr>
          </a:p>
          <a:p>
            <a:pPr algn="just"/>
            <a:r>
              <a:rPr lang="cs-CZ" sz="2000" b="1" dirty="0">
                <a:cs typeface="Arial" panose="020B0604020202020204" pitchFamily="34" charset="0"/>
              </a:rPr>
              <a:t>Uhličitan </a:t>
            </a:r>
            <a:r>
              <a:rPr lang="cs-CZ" sz="2000" b="1" dirty="0" err="1">
                <a:cs typeface="Arial" panose="020B0604020202020204" pitchFamily="34" charset="0"/>
              </a:rPr>
              <a:t>lanthanitý</a:t>
            </a:r>
            <a:r>
              <a:rPr lang="cs-CZ" sz="2000" b="1" dirty="0">
                <a:cs typeface="Arial" panose="020B0604020202020204" pitchFamily="34" charset="0"/>
              </a:rPr>
              <a:t> </a:t>
            </a:r>
            <a:r>
              <a:rPr lang="cs-CZ" sz="2000" dirty="0">
                <a:cs typeface="Arial" panose="020B0604020202020204" pitchFamily="34" charset="0"/>
              </a:rPr>
              <a:t>La</a:t>
            </a:r>
            <a:r>
              <a:rPr lang="cs-CZ" sz="2000" baseline="-25000" dirty="0">
                <a:cs typeface="Arial" panose="020B0604020202020204" pitchFamily="34" charset="0"/>
              </a:rPr>
              <a:t>2</a:t>
            </a:r>
            <a:r>
              <a:rPr lang="cs-CZ" sz="2000" dirty="0">
                <a:cs typeface="Arial" panose="020B0604020202020204" pitchFamily="34" charset="0"/>
              </a:rPr>
              <a:t>(CO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se používá jako součást léčiv pro snížení obsahu fosforečnanů při onemocnění ledvin, jako součást </a:t>
            </a:r>
            <a:r>
              <a:rPr lang="cs-CZ" sz="2000" dirty="0" err="1">
                <a:cs typeface="Arial" panose="020B0604020202020204" pitchFamily="34" charset="0"/>
              </a:rPr>
              <a:t>bezchlorové</a:t>
            </a:r>
            <a:r>
              <a:rPr lang="cs-CZ" sz="2000" dirty="0">
                <a:cs typeface="Arial" panose="020B0604020202020204" pitchFamily="34" charset="0"/>
              </a:rPr>
              <a:t> bazénové chemie a ke konstrukci palivových článků typu SOFC </a:t>
            </a:r>
            <a:r>
              <a:rPr lang="cs-CZ" sz="2000" i="1" dirty="0">
                <a:cs typeface="Arial" panose="020B0604020202020204" pitchFamily="34" charset="0"/>
              </a:rPr>
              <a:t>(Solid Oxide </a:t>
            </a:r>
            <a:r>
              <a:rPr lang="cs-CZ" sz="2000" i="1" dirty="0" err="1">
                <a:cs typeface="Arial" panose="020B0604020202020204" pitchFamily="34" charset="0"/>
              </a:rPr>
              <a:t>Fuel</a:t>
            </a:r>
            <a:r>
              <a:rPr lang="cs-CZ" sz="2000" i="1" dirty="0">
                <a:cs typeface="Arial" panose="020B0604020202020204" pitchFamily="34" charset="0"/>
              </a:rPr>
              <a:t> </a:t>
            </a:r>
            <a:r>
              <a:rPr lang="cs-CZ" sz="2000" i="1" dirty="0" err="1">
                <a:cs typeface="Arial" panose="020B0604020202020204" pitchFamily="34" charset="0"/>
              </a:rPr>
              <a:t>Cells</a:t>
            </a:r>
            <a:r>
              <a:rPr lang="cs-CZ" sz="2000" i="1" dirty="0">
                <a:cs typeface="Arial" panose="020B0604020202020204" pitchFamily="34" charset="0"/>
              </a:rPr>
              <a:t>)</a:t>
            </a:r>
            <a:r>
              <a:rPr lang="cs-CZ" sz="2000" dirty="0">
                <a:cs typeface="Arial" panose="020B0604020202020204" pitchFamily="34" charset="0"/>
              </a:rPr>
              <a:t>. </a:t>
            </a:r>
          </a:p>
          <a:p>
            <a:pPr algn="just"/>
            <a:r>
              <a:rPr lang="cs-CZ" sz="2000" b="1" dirty="0">
                <a:cs typeface="Arial" panose="020B0604020202020204" pitchFamily="34" charset="0"/>
              </a:rPr>
              <a:t>Dusičnan </a:t>
            </a:r>
            <a:r>
              <a:rPr lang="cs-CZ" sz="2000" b="1" dirty="0" err="1">
                <a:cs typeface="Arial" panose="020B0604020202020204" pitchFamily="34" charset="0"/>
              </a:rPr>
              <a:t>lanthanitý</a:t>
            </a:r>
            <a:r>
              <a:rPr lang="cs-CZ" sz="2000" b="1" dirty="0">
                <a:cs typeface="Arial" panose="020B0604020202020204" pitchFamily="34" charset="0"/>
              </a:rPr>
              <a:t> </a:t>
            </a:r>
            <a:r>
              <a:rPr lang="cs-CZ" sz="2000" dirty="0">
                <a:cs typeface="Arial" panose="020B0604020202020204" pitchFamily="34" charset="0"/>
              </a:rPr>
              <a:t>La(NO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se využívá jako analytické činidlo ke stanovení fluoridů. </a:t>
            </a:r>
          </a:p>
          <a:p>
            <a:pPr algn="just"/>
            <a:r>
              <a:rPr lang="cs-CZ" sz="2000" b="1" dirty="0">
                <a:cs typeface="Arial" panose="020B0604020202020204" pitchFamily="34" charset="0"/>
              </a:rPr>
              <a:t>Borid </a:t>
            </a:r>
            <a:r>
              <a:rPr lang="cs-CZ" sz="2000" b="1" dirty="0" err="1">
                <a:cs typeface="Arial" panose="020B0604020202020204" pitchFamily="34" charset="0"/>
              </a:rPr>
              <a:t>lanthanitý</a:t>
            </a:r>
            <a:r>
              <a:rPr lang="cs-CZ" sz="2000" b="1" dirty="0">
                <a:cs typeface="Arial" panose="020B0604020202020204" pitchFamily="34" charset="0"/>
              </a:rPr>
              <a:t> </a:t>
            </a:r>
            <a:r>
              <a:rPr lang="cs-CZ" sz="2000" dirty="0">
                <a:cs typeface="Arial" panose="020B0604020202020204" pitchFamily="34" charset="0"/>
              </a:rPr>
              <a:t>LaB</a:t>
            </a:r>
            <a:r>
              <a:rPr lang="cs-CZ" sz="2000" baseline="-25000" dirty="0">
                <a:cs typeface="Arial" panose="020B0604020202020204" pitchFamily="34" charset="0"/>
              </a:rPr>
              <a:t>6</a:t>
            </a:r>
            <a:r>
              <a:rPr lang="cs-CZ" sz="2000" dirty="0">
                <a:cs typeface="Arial" panose="020B0604020202020204" pitchFamily="34" charset="0"/>
              </a:rPr>
              <a:t> se používá ke konstrukci katod s vysokou emisí elektronů, např. v elektronových mikroskopech. </a:t>
            </a:r>
          </a:p>
          <a:p>
            <a:pPr algn="just"/>
            <a:r>
              <a:rPr lang="cs-CZ" sz="2000" dirty="0">
                <a:cs typeface="Arial" panose="020B0604020202020204" pitchFamily="34" charset="0"/>
              </a:rPr>
              <a:t>Sloučenina </a:t>
            </a:r>
            <a:r>
              <a:rPr lang="cs-CZ" sz="2000" b="1" dirty="0">
                <a:cs typeface="Arial" panose="020B0604020202020204" pitchFamily="34" charset="0"/>
              </a:rPr>
              <a:t>La</a:t>
            </a:r>
            <a:r>
              <a:rPr lang="cs-CZ" sz="2000" b="1" baseline="-25000" dirty="0">
                <a:cs typeface="Arial" panose="020B0604020202020204" pitchFamily="34" charset="0"/>
              </a:rPr>
              <a:t>2-x</a:t>
            </a:r>
            <a:r>
              <a:rPr lang="cs-CZ" sz="2000" b="1" dirty="0">
                <a:cs typeface="Arial" panose="020B0604020202020204" pitchFamily="34" charset="0"/>
              </a:rPr>
              <a:t>Sr</a:t>
            </a:r>
            <a:r>
              <a:rPr lang="cs-CZ" sz="2000" b="1" baseline="-25000" dirty="0">
                <a:cs typeface="Arial" panose="020B0604020202020204" pitchFamily="34" charset="0"/>
              </a:rPr>
              <a:t>x</a:t>
            </a:r>
            <a:r>
              <a:rPr lang="cs-CZ" sz="2000" b="1" dirty="0">
                <a:cs typeface="Arial" panose="020B0604020202020204" pitchFamily="34" charset="0"/>
              </a:rPr>
              <a:t>CuO</a:t>
            </a:r>
            <a:r>
              <a:rPr lang="cs-CZ" sz="2000" b="1" baseline="-25000" dirty="0">
                <a:cs typeface="Arial" panose="020B0604020202020204" pitchFamily="34" charset="0"/>
              </a:rPr>
              <a:t>4</a:t>
            </a:r>
            <a:r>
              <a:rPr lang="cs-CZ" sz="2000" dirty="0">
                <a:cs typeface="Arial" panose="020B0604020202020204" pitchFamily="34" charset="0"/>
              </a:rPr>
              <a:t> se používá jako vysokoteplotní supravodič.</a:t>
            </a:r>
          </a:p>
        </p:txBody>
      </p:sp>
    </p:spTree>
    <p:extLst>
      <p:ext uri="{BB962C8B-B14F-4D97-AF65-F5344CB8AC3E}">
        <p14:creationId xmlns:p14="http://schemas.microsoft.com/office/powerpoint/2010/main" val="1734034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91600" cy="5940088"/>
          </a:xfrm>
          <a:prstGeom prst="rect">
            <a:avLst/>
          </a:prstGeom>
        </p:spPr>
        <p:txBody>
          <a:bodyPr wrap="square">
            <a:spAutoFit/>
          </a:bodyPr>
          <a:lstStyle/>
          <a:p>
            <a:pPr algn="ctr"/>
            <a:r>
              <a:rPr lang="cs-CZ" sz="2800" b="1" dirty="0">
                <a:cs typeface="Arial" panose="020B0604020202020204" pitchFamily="34" charset="0"/>
              </a:rPr>
              <a:t>Cer</a:t>
            </a:r>
            <a:r>
              <a:rPr lang="cs-CZ" sz="3200" dirty="0">
                <a:cs typeface="Arial" panose="020B0604020202020204" pitchFamily="34" charset="0"/>
              </a:rPr>
              <a:t> </a:t>
            </a:r>
          </a:p>
          <a:p>
            <a:endParaRPr lang="cs-CZ" sz="800" dirty="0"/>
          </a:p>
          <a:p>
            <a:pPr algn="just"/>
            <a:r>
              <a:rPr lang="cs-CZ" sz="2000" dirty="0">
                <a:cs typeface="Arial" panose="020B0604020202020204" pitchFamily="34" charset="0"/>
              </a:rPr>
              <a:t>   = měkký kov šedé barvy. Vyskytuje se ve čtyřech alotropických modifikacích.</a:t>
            </a:r>
            <a:r>
              <a:rPr lang="en-US" sz="2000" dirty="0">
                <a:cs typeface="Arial" panose="020B0604020202020204" pitchFamily="34" charset="0"/>
              </a:rPr>
              <a:t> </a:t>
            </a:r>
            <a:r>
              <a:rPr lang="cs-CZ" sz="2000" dirty="0">
                <a:cs typeface="Arial" panose="020B0604020202020204" pitchFamily="34" charset="0"/>
              </a:rPr>
              <a:t>vyskytuje se ve čtyřech alotropických modifikacích. Krychlový </a:t>
            </a:r>
            <a:r>
              <a:rPr lang="el-GR" sz="2000" dirty="0">
                <a:cs typeface="Arial" panose="020B0604020202020204" pitchFamily="34" charset="0"/>
              </a:rPr>
              <a:t>α-</a:t>
            </a:r>
            <a:r>
              <a:rPr lang="cs-CZ" sz="2000" dirty="0" err="1">
                <a:cs typeface="Arial" panose="020B0604020202020204" pitchFamily="34" charset="0"/>
              </a:rPr>
              <a:t>Ce</a:t>
            </a:r>
            <a:r>
              <a:rPr lang="cs-CZ" sz="2000" dirty="0">
                <a:cs typeface="Arial" panose="020B0604020202020204" pitchFamily="34" charset="0"/>
              </a:rPr>
              <a:t> je stabilní při teplotě pod -178°C, hexagonální modifikace </a:t>
            </a:r>
            <a:r>
              <a:rPr lang="el-GR" sz="2000" dirty="0">
                <a:cs typeface="Arial" panose="020B0604020202020204" pitchFamily="34" charset="0"/>
              </a:rPr>
              <a:t>β-</a:t>
            </a:r>
            <a:r>
              <a:rPr lang="cs-CZ" sz="2000" dirty="0" err="1">
                <a:cs typeface="Arial" panose="020B0604020202020204" pitchFamily="34" charset="0"/>
              </a:rPr>
              <a:t>Ce</a:t>
            </a:r>
            <a:r>
              <a:rPr lang="cs-CZ" sz="2000" dirty="0">
                <a:cs typeface="Arial" panose="020B0604020202020204" pitchFamily="34" charset="0"/>
              </a:rPr>
              <a:t> existuje v rozmezí -178 - 10°C, krychlová modifikace </a:t>
            </a:r>
            <a:r>
              <a:rPr lang="el-GR" sz="2000" dirty="0">
                <a:cs typeface="Arial" panose="020B0604020202020204" pitchFamily="34" charset="0"/>
              </a:rPr>
              <a:t>γ-</a:t>
            </a:r>
            <a:r>
              <a:rPr lang="cs-CZ" sz="2000" dirty="0" err="1">
                <a:cs typeface="Arial" panose="020B0604020202020204" pitchFamily="34" charset="0"/>
              </a:rPr>
              <a:t>Ce</a:t>
            </a:r>
            <a:r>
              <a:rPr lang="cs-CZ" sz="2000" dirty="0">
                <a:cs typeface="Arial" panose="020B0604020202020204" pitchFamily="34" charset="0"/>
              </a:rPr>
              <a:t> je stabilní v rozmezí teplot -10 - 762°C, nad touto teplotou se vyskytuje krychlový </a:t>
            </a:r>
            <a:r>
              <a:rPr lang="el-GR" sz="2000" dirty="0">
                <a:cs typeface="Arial" panose="020B0604020202020204" pitchFamily="34" charset="0"/>
              </a:rPr>
              <a:t>δ-</a:t>
            </a:r>
            <a:r>
              <a:rPr lang="cs-CZ" sz="2000" dirty="0" err="1">
                <a:cs typeface="Arial" panose="020B0604020202020204" pitchFamily="34" charset="0"/>
              </a:rPr>
              <a:t>Ce</a:t>
            </a:r>
            <a:r>
              <a:rPr lang="cs-CZ" sz="2000" dirty="0">
                <a:cs typeface="Arial" panose="020B0604020202020204" pitchFamily="34" charset="0"/>
              </a:rPr>
              <a:t>.</a:t>
            </a:r>
            <a:endParaRPr lang="en-US" sz="2000" dirty="0">
              <a:cs typeface="Arial" panose="020B0604020202020204" pitchFamily="34" charset="0"/>
            </a:endParaRPr>
          </a:p>
          <a:p>
            <a:pPr algn="just"/>
            <a:r>
              <a:rPr lang="cs-CZ" sz="2000" dirty="0">
                <a:cs typeface="Arial" panose="020B0604020202020204" pitchFamily="34" charset="0"/>
              </a:rPr>
              <a:t>    Cer reaguje s horkou vodou za vzniku hydroxidu ceritého a vývoje vodíku, snadno se rozpouští v minerálních kyselinách za vzniku cerité soli:</a:t>
            </a:r>
          </a:p>
          <a:p>
            <a:pPr algn="ctr"/>
            <a:r>
              <a:rPr lang="cs-CZ" sz="2000" dirty="0">
                <a:cs typeface="Arial" panose="020B0604020202020204" pitchFamily="34" charset="0"/>
              </a:rPr>
              <a:t>2Ce + 6H</a:t>
            </a:r>
            <a:r>
              <a:rPr lang="cs-CZ" sz="2000" baseline="-25000" dirty="0">
                <a:cs typeface="Arial" panose="020B0604020202020204" pitchFamily="34" charset="0"/>
              </a:rPr>
              <a:t>2</a:t>
            </a:r>
            <a:r>
              <a:rPr lang="cs-CZ" sz="2000" dirty="0">
                <a:cs typeface="Arial" panose="020B0604020202020204" pitchFamily="34" charset="0"/>
              </a:rPr>
              <a:t>O → 2Ce(OH)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2Ce + 6HCl → 2CeCl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Ce</a:t>
            </a:r>
            <a:r>
              <a:rPr lang="cs-CZ" sz="2000" dirty="0">
                <a:cs typeface="Arial" panose="020B0604020202020204" pitchFamily="34" charset="0"/>
              </a:rPr>
              <a:t> + 6HNO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Ce</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Cer ochotně a energicky reaguje s celou řadou nekovů. Na vzduchu shoří na oxid ceričitý CeO</a:t>
            </a:r>
            <a:r>
              <a:rPr lang="cs-CZ" sz="2000" baseline="-25000" dirty="0">
                <a:cs typeface="Arial" panose="020B0604020202020204" pitchFamily="34" charset="0"/>
              </a:rPr>
              <a:t>2</a:t>
            </a:r>
            <a:r>
              <a:rPr lang="cs-CZ" sz="2000" dirty="0">
                <a:cs typeface="Arial" panose="020B0604020202020204" pitchFamily="34" charset="0"/>
              </a:rPr>
              <a:t> již při zahřátí na teplotu 160°C, s chlorem se slučuje na chlorid ceritý CeCl</a:t>
            </a:r>
            <a:r>
              <a:rPr lang="cs-CZ" sz="2000" baseline="-25000" dirty="0">
                <a:cs typeface="Arial" panose="020B0604020202020204" pitchFamily="34" charset="0"/>
              </a:rPr>
              <a:t>3</a:t>
            </a:r>
            <a:r>
              <a:rPr lang="cs-CZ" sz="2000" dirty="0">
                <a:cs typeface="Arial" panose="020B0604020202020204" pitchFamily="34" charset="0"/>
              </a:rPr>
              <a:t> již za teploty 200°C, se sírou reaguje při teplotě od 400°C, s dusíkem se slučuje na nitrid </a:t>
            </a:r>
            <a:r>
              <a:rPr lang="cs-CZ" sz="2000" dirty="0" err="1">
                <a:cs typeface="Arial" panose="020B0604020202020204" pitchFamily="34" charset="0"/>
              </a:rPr>
              <a:t>CeN</a:t>
            </a:r>
            <a:r>
              <a:rPr lang="cs-CZ" sz="2000" dirty="0">
                <a:cs typeface="Arial" panose="020B0604020202020204" pitchFamily="34" charset="0"/>
              </a:rPr>
              <a:t> za teploty 450°C, pouze s uhlíkem reaguje za vzniku karbidu CeC</a:t>
            </a:r>
            <a:r>
              <a:rPr lang="cs-CZ" sz="2000" baseline="-25000" dirty="0">
                <a:cs typeface="Arial" panose="020B0604020202020204" pitchFamily="34" charset="0"/>
              </a:rPr>
              <a:t>2</a:t>
            </a:r>
            <a:r>
              <a:rPr lang="cs-CZ" sz="2000" dirty="0">
                <a:cs typeface="Arial" panose="020B0604020202020204" pitchFamily="34" charset="0"/>
              </a:rPr>
              <a:t> až při teplotách nad 1000°C. Tvoří velké množství podvojných a komplexních sloučenin.</a:t>
            </a:r>
          </a:p>
          <a:p>
            <a:pPr algn="just"/>
            <a:r>
              <a:rPr lang="cs-CZ" sz="2000" dirty="0">
                <a:cs typeface="Arial" panose="020B0604020202020204" pitchFamily="34" charset="0"/>
              </a:rPr>
              <a:t>   Ve sloučeninách vystupuje cer </a:t>
            </a:r>
            <a:r>
              <a:rPr lang="cs-CZ" sz="2000" u="sng" dirty="0">
                <a:cs typeface="Arial" panose="020B0604020202020204" pitchFamily="34" charset="0"/>
              </a:rPr>
              <a:t>nejčastěji v oxidačním čísle III</a:t>
            </a:r>
            <a:r>
              <a:rPr lang="cs-CZ" sz="2000" dirty="0">
                <a:cs typeface="Arial" panose="020B0604020202020204" pitchFamily="34" charset="0"/>
              </a:rPr>
              <a:t>, </a:t>
            </a:r>
            <a:r>
              <a:rPr lang="cs-CZ" sz="2000" u="sng" dirty="0">
                <a:cs typeface="Arial" panose="020B0604020202020204" pitchFamily="34" charset="0"/>
              </a:rPr>
              <a:t>sloučeniny ceričité</a:t>
            </a:r>
            <a:r>
              <a:rPr lang="cs-CZ" sz="2000" dirty="0">
                <a:cs typeface="Arial" panose="020B0604020202020204" pitchFamily="34" charset="0"/>
              </a:rPr>
              <a:t>, </a:t>
            </a:r>
            <a:r>
              <a:rPr lang="cs-CZ" sz="2000" u="sng" dirty="0">
                <a:cs typeface="Arial" panose="020B0604020202020204" pitchFamily="34" charset="0"/>
              </a:rPr>
              <a:t>s výjimkou oxidu ceričitého, jsou nestálé a snadno se redukují na sloučeniny cerité</a:t>
            </a:r>
            <a:r>
              <a:rPr lang="cs-CZ" sz="2000" dirty="0">
                <a:cs typeface="Arial" panose="020B0604020202020204" pitchFamily="34" charset="0"/>
              </a:rPr>
              <a:t>.</a:t>
            </a:r>
          </a:p>
        </p:txBody>
      </p:sp>
    </p:spTree>
    <p:extLst>
      <p:ext uri="{BB962C8B-B14F-4D97-AF65-F5344CB8AC3E}">
        <p14:creationId xmlns:p14="http://schemas.microsoft.com/office/powerpoint/2010/main" val="2016791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9136"/>
            <a:ext cx="8915400" cy="5940088"/>
          </a:xfrm>
          <a:prstGeom prst="rect">
            <a:avLst/>
          </a:prstGeom>
        </p:spPr>
        <p:txBody>
          <a:bodyPr wrap="square">
            <a:spAutoFit/>
          </a:bodyPr>
          <a:lstStyle/>
          <a:p>
            <a:pPr algn="just"/>
            <a:r>
              <a:rPr lang="cs-CZ" sz="2000" dirty="0">
                <a:cs typeface="Arial" panose="020B0604020202020204" pitchFamily="34" charset="0"/>
              </a:rPr>
              <a:t>   V oxidačním stavu II se vyskytuje v CeH</a:t>
            </a:r>
            <a:r>
              <a:rPr lang="cs-CZ" sz="2000" baseline="-25000" dirty="0">
                <a:cs typeface="Arial" panose="020B0604020202020204" pitchFamily="34" charset="0"/>
              </a:rPr>
              <a:t>2</a:t>
            </a:r>
            <a:r>
              <a:rPr lang="cs-CZ" sz="2000" dirty="0">
                <a:cs typeface="Arial" panose="020B0604020202020204" pitchFamily="34" charset="0"/>
              </a:rPr>
              <a:t>, CeI</a:t>
            </a:r>
            <a:r>
              <a:rPr lang="cs-CZ" sz="2000" baseline="-25000" dirty="0">
                <a:cs typeface="Arial" panose="020B0604020202020204" pitchFamily="34" charset="0"/>
              </a:rPr>
              <a:t>2</a:t>
            </a:r>
            <a:r>
              <a:rPr lang="cs-CZ" sz="2000" dirty="0">
                <a:cs typeface="Arial" panose="020B0604020202020204" pitchFamily="34" charset="0"/>
              </a:rPr>
              <a:t> nebo </a:t>
            </a:r>
            <a:r>
              <a:rPr lang="cs-CZ" sz="2000" dirty="0" err="1">
                <a:cs typeface="Arial" panose="020B0604020202020204" pitchFamily="34" charset="0"/>
              </a:rPr>
              <a:t>CeS</a:t>
            </a:r>
            <a:r>
              <a:rPr lang="cs-CZ" sz="2000" dirty="0">
                <a:cs typeface="Arial" panose="020B0604020202020204" pitchFamily="34" charset="0"/>
              </a:rPr>
              <a:t>. Vodné roztoky ceritých solí bývají obvykle bezbarvé, roztoky ceričitých solí jsou většinou zbarveny intenzivně červeně nebo oranžově.</a:t>
            </a:r>
          </a:p>
          <a:p>
            <a:pPr algn="just"/>
            <a:r>
              <a:rPr lang="cs-CZ" sz="2000" dirty="0">
                <a:cs typeface="Arial" panose="020B0604020202020204" pitchFamily="34" charset="0"/>
              </a:rPr>
              <a:t>   Další chemické vlastnosti elementárního ceru se velmi podobají chemickým vlastnostem lanthanu. Chemické vlastnosti a chování trojmocných sloučenin ceru se podobají vlastnostem trojmocných sloučenin hliníku. Vlastnosti a chování některých sloučenin čtyřmocného ceru se velmi podobají vlastnostem obdobných sloučenin čtyřmocného titanu.</a:t>
            </a:r>
          </a:p>
          <a:p>
            <a:pPr algn="just"/>
            <a:endParaRPr lang="cs-CZ" sz="1000" dirty="0">
              <a:cs typeface="Arial" panose="020B0604020202020204" pitchFamily="34" charset="0"/>
            </a:endParaRPr>
          </a:p>
          <a:p>
            <a:pPr algn="just"/>
            <a:r>
              <a:rPr lang="cs-CZ" sz="2000" dirty="0">
                <a:cs typeface="Arial" panose="020B0604020202020204" pitchFamily="34" charset="0"/>
              </a:rPr>
              <a:t>    V přírodě se cer vyskytuje vzácně pouze ve formě svých sloučenin, vždy v doprovodu lanthanu a dalších </a:t>
            </a:r>
            <a:r>
              <a:rPr lang="cs-CZ" sz="2000" dirty="0" err="1">
                <a:cs typeface="Arial" panose="020B0604020202020204" pitchFamily="34" charset="0"/>
              </a:rPr>
              <a:t>lantahoidů</a:t>
            </a:r>
            <a:r>
              <a:rPr lang="cs-CZ" sz="2000" dirty="0">
                <a:cs typeface="Arial" panose="020B0604020202020204" pitchFamily="34" charset="0"/>
              </a:rPr>
              <a:t>.</a:t>
            </a:r>
            <a:r>
              <a:rPr lang="en-US" sz="2000" dirty="0">
                <a:cs typeface="Arial" panose="020B0604020202020204" pitchFamily="34" charset="0"/>
              </a:rPr>
              <a:t> </a:t>
            </a:r>
            <a:r>
              <a:rPr lang="cs-CZ" sz="2000" dirty="0">
                <a:cs typeface="Arial" panose="020B0604020202020204" pitchFamily="34" charset="0"/>
              </a:rPr>
              <a:t>cer je nejrozšířenější lanthanoid celé periodické soustavy. Nejdůležitějším zdrojem ceru jsou nerosty </a:t>
            </a:r>
            <a:r>
              <a:rPr lang="cs-CZ" sz="2000" b="1" dirty="0">
                <a:cs typeface="Arial" panose="020B0604020202020204" pitchFamily="34" charset="0"/>
              </a:rPr>
              <a:t>monazit</a:t>
            </a:r>
            <a:r>
              <a:rPr lang="cs-CZ" sz="2000" dirty="0">
                <a:cs typeface="Arial" panose="020B0604020202020204" pitchFamily="34" charset="0"/>
              </a:rPr>
              <a:t> (</a:t>
            </a:r>
            <a:r>
              <a:rPr lang="cs-CZ" sz="2000" dirty="0" err="1">
                <a:cs typeface="Arial" panose="020B0604020202020204" pitchFamily="34" charset="0"/>
              </a:rPr>
              <a:t>Ce,La,Nd,Th</a:t>
            </a:r>
            <a:r>
              <a:rPr lang="cs-CZ" sz="2000" dirty="0">
                <a:cs typeface="Arial" panose="020B0604020202020204" pitchFamily="34" charset="0"/>
              </a:rPr>
              <a:t>)PO</a:t>
            </a:r>
            <a:r>
              <a:rPr lang="cs-CZ" sz="2000" baseline="-25000" dirty="0">
                <a:cs typeface="Arial" panose="020B0604020202020204" pitchFamily="34" charset="0"/>
              </a:rPr>
              <a:t>4</a:t>
            </a:r>
            <a:r>
              <a:rPr lang="cs-CZ" sz="2000" dirty="0">
                <a:cs typeface="Arial" panose="020B0604020202020204" pitchFamily="34" charset="0"/>
              </a:rPr>
              <a:t>, </a:t>
            </a:r>
            <a:r>
              <a:rPr lang="cs-CZ" sz="2000" b="1" dirty="0" err="1">
                <a:cs typeface="Arial" panose="020B0604020202020204" pitchFamily="34" charset="0"/>
              </a:rPr>
              <a:t>bastnäsit</a:t>
            </a:r>
            <a:r>
              <a:rPr lang="cs-CZ" sz="2000" dirty="0">
                <a:cs typeface="Arial" panose="020B0604020202020204" pitchFamily="34" charset="0"/>
              </a:rPr>
              <a:t> (</a:t>
            </a:r>
            <a:r>
              <a:rPr lang="cs-CZ" sz="2000" dirty="0" err="1">
                <a:cs typeface="Arial" panose="020B0604020202020204" pitchFamily="34" charset="0"/>
              </a:rPr>
              <a:t>Ce,La</a:t>
            </a:r>
            <a:r>
              <a:rPr lang="cs-CZ" sz="2000" dirty="0">
                <a:cs typeface="Arial" panose="020B0604020202020204" pitchFamily="34" charset="0"/>
              </a:rPr>
              <a:t>)(CO</a:t>
            </a:r>
            <a:r>
              <a:rPr lang="cs-CZ" sz="2000" baseline="-25000" dirty="0">
                <a:cs typeface="Arial" panose="020B0604020202020204" pitchFamily="34" charset="0"/>
              </a:rPr>
              <a:t>3</a:t>
            </a:r>
            <a:r>
              <a:rPr lang="cs-CZ" sz="2000" dirty="0">
                <a:cs typeface="Arial" panose="020B0604020202020204" pitchFamily="34" charset="0"/>
              </a:rPr>
              <a:t>)F a </a:t>
            </a:r>
            <a:r>
              <a:rPr lang="cs-CZ" sz="2000" b="1" dirty="0" err="1">
                <a:cs typeface="Arial" panose="020B0604020202020204" pitchFamily="34" charset="0"/>
              </a:rPr>
              <a:t>loparit</a:t>
            </a:r>
            <a:r>
              <a:rPr lang="cs-CZ" sz="2000" dirty="0">
                <a:cs typeface="Arial" panose="020B0604020202020204" pitchFamily="34" charset="0"/>
              </a:rPr>
              <a:t> (</a:t>
            </a:r>
            <a:r>
              <a:rPr lang="cs-CZ" sz="2000" dirty="0" err="1">
                <a:cs typeface="Arial" panose="020B0604020202020204" pitchFamily="34" charset="0"/>
              </a:rPr>
              <a:t>Ce,La,Na,Ca,Sr</a:t>
            </a:r>
            <a:r>
              <a:rPr lang="cs-CZ" sz="2000" dirty="0">
                <a:cs typeface="Arial" panose="020B0604020202020204" pitchFamily="34" charset="0"/>
              </a:rPr>
              <a:t>)(</a:t>
            </a:r>
            <a:r>
              <a:rPr lang="cs-CZ" sz="2000" dirty="0" err="1">
                <a:cs typeface="Arial" panose="020B0604020202020204" pitchFamily="34" charset="0"/>
              </a:rPr>
              <a:t>Ti,Nb</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a:t>
            </a:r>
            <a:endParaRPr lang="en-US" sz="2000" dirty="0">
              <a:cs typeface="Arial" panose="020B0604020202020204" pitchFamily="34" charset="0"/>
            </a:endParaRPr>
          </a:p>
          <a:p>
            <a:pPr algn="just"/>
            <a:endParaRPr lang="en-US" sz="1000" dirty="0">
              <a:cs typeface="Arial" panose="020B0604020202020204" pitchFamily="34" charset="0"/>
            </a:endParaRPr>
          </a:p>
          <a:p>
            <a:pPr algn="just"/>
            <a:r>
              <a:rPr lang="cs-CZ" sz="2000" dirty="0">
                <a:cs typeface="Arial" panose="020B0604020202020204" pitchFamily="34" charset="0"/>
              </a:rPr>
              <a:t>  Průmyslová výroba ceru se provádí loužením rudného koncentrátu směsí minerálních kyselin s následnou oxidací pomocí manganistanu draselného nebo kyseliny chlorné. Cer se z roztoku vyloučí jako nerozpustný oxid ceričitý CeO</a:t>
            </a:r>
            <a:r>
              <a:rPr lang="cs-CZ" sz="2000" baseline="-25000" dirty="0">
                <a:cs typeface="Arial" panose="020B0604020202020204" pitchFamily="34" charset="0"/>
              </a:rPr>
              <a:t>2</a:t>
            </a:r>
            <a:r>
              <a:rPr lang="cs-CZ" sz="2000" dirty="0">
                <a:cs typeface="Arial" panose="020B0604020202020204" pitchFamily="34" charset="0"/>
              </a:rPr>
              <a:t> nebo jako velmi špatně rozpustný jodičnan ceričitý </a:t>
            </a:r>
            <a:r>
              <a:rPr lang="cs-CZ" sz="2000" dirty="0" err="1">
                <a:cs typeface="Arial" panose="020B0604020202020204" pitchFamily="34" charset="0"/>
              </a:rPr>
              <a:t>Ce</a:t>
            </a:r>
            <a:r>
              <a:rPr lang="cs-CZ" sz="2000" dirty="0">
                <a:cs typeface="Arial" panose="020B0604020202020204" pitchFamily="34" charset="0"/>
              </a:rPr>
              <a:t>(IO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4</a:t>
            </a:r>
            <a:r>
              <a:rPr lang="cs-CZ" sz="2000" dirty="0">
                <a:cs typeface="Arial" panose="020B0604020202020204" pitchFamily="34" charset="0"/>
              </a:rPr>
              <a:t>. Po separaci ceru se k roztoku přidává zinek nebo rtuť, dojde k redukci přítomného europia z oxidačního stavu III na oxidační stav II. </a:t>
            </a:r>
          </a:p>
        </p:txBody>
      </p:sp>
    </p:spTree>
    <p:extLst>
      <p:ext uri="{BB962C8B-B14F-4D97-AF65-F5344CB8AC3E}">
        <p14:creationId xmlns:p14="http://schemas.microsoft.com/office/powerpoint/2010/main" val="23089210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915400" cy="6247864"/>
          </a:xfrm>
          <a:prstGeom prst="rect">
            <a:avLst/>
          </a:prstGeom>
        </p:spPr>
        <p:txBody>
          <a:bodyPr wrap="square">
            <a:spAutoFit/>
          </a:bodyPr>
          <a:lstStyle/>
          <a:p>
            <a:pPr algn="just"/>
            <a:r>
              <a:rPr lang="cs-CZ" sz="2000" dirty="0">
                <a:cs typeface="Arial" panose="020B0604020202020204" pitchFamily="34" charset="0"/>
              </a:rPr>
              <a:t>Po okyselení kyselinou sírovou se europium vysráží jako nerozpustný síran </a:t>
            </a:r>
            <a:r>
              <a:rPr lang="cs-CZ" sz="2000" dirty="0" err="1">
                <a:cs typeface="Arial" panose="020B0604020202020204" pitchFamily="34" charset="0"/>
              </a:rPr>
              <a:t>europnatý</a:t>
            </a:r>
            <a:r>
              <a:rPr lang="cs-CZ" sz="2000" dirty="0">
                <a:cs typeface="Arial" panose="020B0604020202020204" pitchFamily="34" charset="0"/>
              </a:rPr>
              <a:t> EuSO</a:t>
            </a:r>
            <a:r>
              <a:rPr lang="cs-CZ" sz="2000" baseline="-25000" dirty="0">
                <a:cs typeface="Arial" panose="020B0604020202020204" pitchFamily="34" charset="0"/>
              </a:rPr>
              <a:t>4</a:t>
            </a:r>
            <a:r>
              <a:rPr lang="cs-CZ" sz="2000" dirty="0">
                <a:cs typeface="Arial" panose="020B0604020202020204" pitchFamily="34" charset="0"/>
              </a:rPr>
              <a:t>.</a:t>
            </a:r>
          </a:p>
          <a:p>
            <a:pPr algn="just"/>
            <a:r>
              <a:rPr lang="cs-CZ" sz="2000" dirty="0">
                <a:cs typeface="Arial" panose="020B0604020202020204" pitchFamily="34" charset="0"/>
              </a:rPr>
              <a:t>   Ostatní </a:t>
            </a:r>
            <a:r>
              <a:rPr lang="cs-CZ" sz="2000" dirty="0" err="1">
                <a:cs typeface="Arial" panose="020B0604020202020204" pitchFamily="34" charset="0"/>
              </a:rPr>
              <a:t>lanthanidy</a:t>
            </a:r>
            <a:r>
              <a:rPr lang="cs-CZ" sz="2000" dirty="0">
                <a:cs typeface="Arial" panose="020B0604020202020204" pitchFamily="34" charset="0"/>
              </a:rPr>
              <a:t> se poté oddělují kapalinovou extrakcí, frakční krystalizací nebo pomocí iontoměničů. Kovový cer se vyrábí redukcí fluoridu ceritého CeF</a:t>
            </a:r>
            <a:r>
              <a:rPr lang="cs-CZ" sz="2000" baseline="-25000" dirty="0">
                <a:cs typeface="Arial" panose="020B0604020202020204" pitchFamily="34" charset="0"/>
              </a:rPr>
              <a:t>3</a:t>
            </a:r>
            <a:r>
              <a:rPr lang="cs-CZ" sz="2000" dirty="0">
                <a:cs typeface="Arial" panose="020B0604020202020204" pitchFamily="34" charset="0"/>
              </a:rPr>
              <a:t> vápníkem nebo lanthanem nebo tavnou elektrolýzou chloridu ceritého CeCl</a:t>
            </a:r>
            <a:r>
              <a:rPr lang="cs-CZ" sz="2000" baseline="-25000" dirty="0">
                <a:cs typeface="Arial" panose="020B0604020202020204" pitchFamily="34" charset="0"/>
              </a:rPr>
              <a:t>3</a:t>
            </a:r>
            <a:r>
              <a:rPr lang="cs-CZ" sz="2000" dirty="0">
                <a:cs typeface="Arial" panose="020B0604020202020204" pitchFamily="34" charset="0"/>
              </a:rPr>
              <a:t>.</a:t>
            </a:r>
          </a:p>
          <a:p>
            <a:pPr algn="just"/>
            <a:r>
              <a:rPr lang="cs-CZ" sz="2000" dirty="0">
                <a:cs typeface="Arial" panose="020B0604020202020204" pitchFamily="34" charset="0"/>
              </a:rPr>
              <a:t>  Kovový cer se používá jako </a:t>
            </a:r>
            <a:r>
              <a:rPr lang="cs-CZ" sz="2000" u="sng" dirty="0">
                <a:cs typeface="Arial" panose="020B0604020202020204" pitchFamily="34" charset="0"/>
              </a:rPr>
              <a:t>součást slitin pro výrobu křesacích kamínků do zapalovačů</a:t>
            </a:r>
            <a:r>
              <a:rPr lang="cs-CZ" sz="2000" dirty="0">
                <a:cs typeface="Arial" panose="020B0604020202020204" pitchFamily="34" charset="0"/>
              </a:rPr>
              <a:t>. Cerem legované wolframové elektrody se používají ke svařování slitin hořčíku, hliníku, titanu, mědi a niklu v ochranné atmosféře argonu.</a:t>
            </a:r>
          </a:p>
          <a:p>
            <a:pPr algn="just"/>
            <a:endParaRPr lang="cs-CZ" sz="2000" dirty="0">
              <a:cs typeface="Arial" panose="020B0604020202020204" pitchFamily="34" charset="0"/>
            </a:endParaRPr>
          </a:p>
          <a:p>
            <a:pPr algn="just"/>
            <a:r>
              <a:rPr lang="cs-CZ" sz="2000" dirty="0">
                <a:cs typeface="Arial" panose="020B0604020202020204" pitchFamily="34" charset="0"/>
              </a:rPr>
              <a:t>Sloučeniny ceru, zejména </a:t>
            </a:r>
            <a:r>
              <a:rPr lang="cs-CZ" sz="2000" b="1" dirty="0">
                <a:cs typeface="Arial" panose="020B0604020202020204" pitchFamily="34" charset="0"/>
              </a:rPr>
              <a:t>sulfid ceritý </a:t>
            </a:r>
            <a:r>
              <a:rPr lang="cs-CZ" sz="2000" dirty="0">
                <a:cs typeface="Arial" panose="020B0604020202020204" pitchFamily="34" charset="0"/>
              </a:rPr>
              <a:t>Ce</a:t>
            </a:r>
            <a:r>
              <a:rPr lang="cs-CZ" sz="2000" baseline="-25000" dirty="0">
                <a:cs typeface="Arial" panose="020B0604020202020204" pitchFamily="34" charset="0"/>
              </a:rPr>
              <a:t>2</a:t>
            </a:r>
            <a:r>
              <a:rPr lang="cs-CZ" sz="2000" dirty="0">
                <a:cs typeface="Arial" panose="020B0604020202020204" pitchFamily="34" charset="0"/>
              </a:rPr>
              <a:t>S</a:t>
            </a:r>
            <a:r>
              <a:rPr lang="cs-CZ" sz="2000" baseline="-25000" dirty="0">
                <a:cs typeface="Arial" panose="020B0604020202020204" pitchFamily="34" charset="0"/>
              </a:rPr>
              <a:t>3</a:t>
            </a:r>
            <a:r>
              <a:rPr lang="cs-CZ" sz="2000" dirty="0">
                <a:cs typeface="Arial" panose="020B0604020202020204" pitchFamily="34" charset="0"/>
              </a:rPr>
              <a:t>, slouží k obarvování skla, porcelánu, smaltů a polymerů na červenou nebo oranžovou barvu. </a:t>
            </a:r>
          </a:p>
          <a:p>
            <a:pPr algn="just"/>
            <a:r>
              <a:rPr lang="cs-CZ" sz="2000" b="1" dirty="0">
                <a:cs typeface="Arial" panose="020B0604020202020204" pitchFamily="34" charset="0"/>
              </a:rPr>
              <a:t>  Oxid ceritý </a:t>
            </a:r>
            <a:r>
              <a:rPr lang="cs-CZ" sz="2000" dirty="0">
                <a:cs typeface="Arial" panose="020B0604020202020204" pitchFamily="34" charset="0"/>
              </a:rPr>
              <a:t>Ce</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je součástí filtrů plynových masek a používá se jako katalyzátor některých organických reakcí. </a:t>
            </a:r>
          </a:p>
          <a:p>
            <a:pPr algn="just"/>
            <a:r>
              <a:rPr lang="cs-CZ" sz="2000" dirty="0">
                <a:cs typeface="Arial" panose="020B0604020202020204" pitchFamily="34" charset="0"/>
              </a:rPr>
              <a:t>  Vysoce aktivní katalyzátory pro čištění výfukových plynů nebo do palivových článků se vyrábějí z </a:t>
            </a:r>
            <a:r>
              <a:rPr lang="cs-CZ" sz="2000" b="1" dirty="0">
                <a:cs typeface="Arial" panose="020B0604020202020204" pitchFamily="34" charset="0"/>
              </a:rPr>
              <a:t>oxidu ceričitého</a:t>
            </a:r>
            <a:r>
              <a:rPr lang="cs-CZ" sz="2000" dirty="0">
                <a:cs typeface="Arial" panose="020B0604020202020204" pitchFamily="34" charset="0"/>
              </a:rPr>
              <a:t> CeO</a:t>
            </a:r>
            <a:r>
              <a:rPr lang="cs-CZ" sz="2000" baseline="-25000" dirty="0">
                <a:cs typeface="Arial" panose="020B0604020202020204" pitchFamily="34" charset="0"/>
              </a:rPr>
              <a:t>2</a:t>
            </a:r>
            <a:r>
              <a:rPr lang="cs-CZ" sz="2000" dirty="0">
                <a:cs typeface="Arial" panose="020B0604020202020204" pitchFamily="34" charset="0"/>
              </a:rPr>
              <a:t> v kombinaci s niklem, rutheniem, palladiem, cínem, platinou nebo zlatem. </a:t>
            </a:r>
          </a:p>
          <a:p>
            <a:pPr algn="just"/>
            <a:r>
              <a:rPr lang="cs-CZ" sz="2000" b="1" dirty="0">
                <a:cs typeface="Arial" panose="020B0604020202020204" pitchFamily="34" charset="0"/>
              </a:rPr>
              <a:t>   Šťavelan ceritý </a:t>
            </a:r>
            <a:r>
              <a:rPr lang="cs-CZ" sz="2000" dirty="0">
                <a:cs typeface="Arial" panose="020B0604020202020204" pitchFamily="34" charset="0"/>
              </a:rPr>
              <a:t>Ce</a:t>
            </a:r>
            <a:r>
              <a:rPr lang="cs-CZ" sz="2000" baseline="-25000" dirty="0">
                <a:cs typeface="Arial" panose="020B0604020202020204" pitchFamily="34" charset="0"/>
              </a:rPr>
              <a:t>2</a:t>
            </a:r>
            <a:r>
              <a:rPr lang="cs-CZ" sz="2000" dirty="0">
                <a:cs typeface="Arial" panose="020B0604020202020204" pitchFamily="34" charset="0"/>
              </a:rPr>
              <a:t>(C</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je součástí </a:t>
            </a:r>
            <a:r>
              <a:rPr lang="cs-CZ" sz="2000" u="sng" dirty="0">
                <a:cs typeface="Arial" panose="020B0604020202020204" pitchFamily="34" charset="0"/>
              </a:rPr>
              <a:t>léků proti nevolnosti</a:t>
            </a:r>
            <a:r>
              <a:rPr lang="cs-CZ" sz="2000" dirty="0">
                <a:cs typeface="Arial" panose="020B0604020202020204" pitchFamily="34" charset="0"/>
              </a:rPr>
              <a:t> v dopravních prostředcích </a:t>
            </a:r>
            <a:r>
              <a:rPr lang="cs-CZ" sz="2000" i="1" dirty="0">
                <a:cs typeface="Arial" panose="020B0604020202020204" pitchFamily="34" charset="0"/>
              </a:rPr>
              <a:t>(kinetóza)</a:t>
            </a:r>
            <a:r>
              <a:rPr lang="cs-CZ" sz="2000" dirty="0">
                <a:cs typeface="Arial" panose="020B0604020202020204" pitchFamily="34" charset="0"/>
              </a:rPr>
              <a:t> a jako antiemetikum se podává při chemoterapii, octan ceritý </a:t>
            </a:r>
            <a:r>
              <a:rPr lang="cs-CZ" sz="2000" dirty="0" err="1">
                <a:cs typeface="Arial" panose="020B0604020202020204" pitchFamily="34" charset="0"/>
              </a:rPr>
              <a:t>Ce</a:t>
            </a:r>
            <a:r>
              <a:rPr lang="cs-CZ" sz="2000" dirty="0">
                <a:cs typeface="Arial" panose="020B0604020202020204" pitchFamily="34" charset="0"/>
              </a:rPr>
              <a:t>(CH</a:t>
            </a:r>
            <a:r>
              <a:rPr lang="cs-CZ" sz="2000" baseline="-25000" dirty="0">
                <a:cs typeface="Arial" panose="020B0604020202020204" pitchFamily="34" charset="0"/>
              </a:rPr>
              <a:t>3</a:t>
            </a:r>
            <a:r>
              <a:rPr lang="cs-CZ" sz="2000" dirty="0">
                <a:cs typeface="Arial" panose="020B0604020202020204" pitchFamily="34" charset="0"/>
              </a:rPr>
              <a:t>COO)</a:t>
            </a:r>
            <a:r>
              <a:rPr lang="cs-CZ" sz="2000" baseline="-25000" dirty="0">
                <a:cs typeface="Arial" panose="020B0604020202020204" pitchFamily="34" charset="0"/>
              </a:rPr>
              <a:t>3</a:t>
            </a:r>
            <a:r>
              <a:rPr lang="cs-CZ" sz="2000" dirty="0">
                <a:cs typeface="Arial" panose="020B0604020202020204" pitchFamily="34" charset="0"/>
              </a:rPr>
              <a:t> se přidává do pigmentů na bázi oxidu titaničitého pro vylepšení jejich optických vlastností a prodloužení životnosti. </a:t>
            </a:r>
          </a:p>
        </p:txBody>
      </p:sp>
    </p:spTree>
    <p:extLst>
      <p:ext uri="{BB962C8B-B14F-4D97-AF65-F5344CB8AC3E}">
        <p14:creationId xmlns:p14="http://schemas.microsoft.com/office/powerpoint/2010/main" val="253817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839200" cy="6678751"/>
          </a:xfrm>
          <a:prstGeom prst="rect">
            <a:avLst/>
          </a:prstGeom>
        </p:spPr>
        <p:txBody>
          <a:bodyPr wrap="square">
            <a:spAutoFit/>
          </a:bodyPr>
          <a:lstStyle/>
          <a:p>
            <a:pPr algn="ctr"/>
            <a:r>
              <a:rPr lang="cs-CZ" sz="2800" b="1" dirty="0"/>
              <a:t>Technecium </a:t>
            </a:r>
          </a:p>
          <a:p>
            <a:endParaRPr lang="en-US" sz="800" dirty="0">
              <a:cs typeface="Arial" panose="020B0604020202020204" pitchFamily="34" charset="0"/>
            </a:endParaRPr>
          </a:p>
          <a:p>
            <a:r>
              <a:rPr lang="cs-CZ" sz="2000" dirty="0">
                <a:cs typeface="Arial" panose="020B0604020202020204" pitchFamily="34" charset="0"/>
              </a:rPr>
              <a:t>= stříbrošedý, radioaktivní kov, krystalující v hexagonální soustavě. Technecium se rozpouští pouze v koncentrované kyselině dusičné a koncentrované kyselině sírové za vzniku kyseliny </a:t>
            </a:r>
            <a:r>
              <a:rPr lang="cs-CZ" sz="2000" dirty="0" err="1">
                <a:cs typeface="Arial" panose="020B0604020202020204" pitchFamily="34" charset="0"/>
              </a:rPr>
              <a:t>technicisté</a:t>
            </a:r>
            <a:r>
              <a:rPr lang="cs-CZ" sz="2000" dirty="0">
                <a:cs typeface="Arial" panose="020B0604020202020204" pitchFamily="34" charset="0"/>
              </a:rPr>
              <a:t> HTcO</a:t>
            </a:r>
            <a:r>
              <a:rPr lang="cs-CZ" sz="2000" baseline="-25000" dirty="0">
                <a:cs typeface="Arial" panose="020B0604020202020204" pitchFamily="34" charset="0"/>
              </a:rPr>
              <a:t>4</a:t>
            </a:r>
            <a:r>
              <a:rPr lang="cs-CZ" sz="2000" dirty="0">
                <a:cs typeface="Arial" panose="020B0604020202020204" pitchFamily="34" charset="0"/>
              </a:rPr>
              <a:t>:</a:t>
            </a:r>
          </a:p>
          <a:p>
            <a:pPr algn="ctr"/>
            <a:r>
              <a:rPr lang="cs-CZ" sz="2000" dirty="0">
                <a:cs typeface="Arial" panose="020B0604020202020204" pitchFamily="34" charset="0"/>
              </a:rPr>
              <a:t>3Tc + 7HNO</a:t>
            </a:r>
            <a:r>
              <a:rPr lang="cs-CZ" sz="2000" baseline="-25000" dirty="0">
                <a:cs typeface="Arial" panose="020B0604020202020204" pitchFamily="34" charset="0"/>
              </a:rPr>
              <a:t>3</a:t>
            </a:r>
            <a:r>
              <a:rPr lang="cs-CZ" sz="2000" dirty="0">
                <a:cs typeface="Arial" panose="020B0604020202020204" pitchFamily="34" charset="0"/>
              </a:rPr>
              <a:t> → 3HTcO</a:t>
            </a:r>
            <a:r>
              <a:rPr lang="cs-CZ" sz="2000" baseline="-25000" dirty="0">
                <a:cs typeface="Arial" panose="020B0604020202020204" pitchFamily="34" charset="0"/>
              </a:rPr>
              <a:t>4</a:t>
            </a:r>
            <a:r>
              <a:rPr lang="cs-CZ" sz="2000" dirty="0">
                <a:cs typeface="Arial" panose="020B0604020202020204" pitchFamily="34" charset="0"/>
              </a:rPr>
              <a:t> + 7NO + 2H</a:t>
            </a:r>
            <a:r>
              <a:rPr lang="cs-CZ" sz="2000" baseline="-25000" dirty="0">
                <a:cs typeface="Arial" panose="020B0604020202020204" pitchFamily="34" charset="0"/>
              </a:rPr>
              <a:t>2</a:t>
            </a:r>
            <a:r>
              <a:rPr lang="cs-CZ" sz="2000" dirty="0">
                <a:cs typeface="Arial" panose="020B0604020202020204" pitchFamily="34" charset="0"/>
              </a:rPr>
              <a:t>O</a:t>
            </a:r>
            <a:br>
              <a:rPr lang="cs-CZ" sz="2000" dirty="0">
                <a:cs typeface="Arial" panose="020B0604020202020204" pitchFamily="34" charset="0"/>
              </a:rPr>
            </a:br>
            <a:r>
              <a:rPr lang="cs-CZ" sz="2000" dirty="0">
                <a:cs typeface="Arial" panose="020B0604020202020204" pitchFamily="34" charset="0"/>
              </a:rPr>
              <a:t>2Tc + 7H</a:t>
            </a:r>
            <a:r>
              <a:rPr lang="cs-CZ" sz="2000" baseline="-25000" dirty="0">
                <a:cs typeface="Arial" panose="020B0604020202020204" pitchFamily="34" charset="0"/>
              </a:rPr>
              <a:t>2</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 → 2HTcO</a:t>
            </a:r>
            <a:r>
              <a:rPr lang="cs-CZ" sz="2000" baseline="-25000" dirty="0">
                <a:cs typeface="Arial" panose="020B0604020202020204" pitchFamily="34" charset="0"/>
              </a:rPr>
              <a:t>4</a:t>
            </a:r>
            <a:r>
              <a:rPr lang="cs-CZ" sz="2000" dirty="0">
                <a:cs typeface="Arial" panose="020B0604020202020204" pitchFamily="34" charset="0"/>
              </a:rPr>
              <a:t> + 7SO</a:t>
            </a:r>
            <a:r>
              <a:rPr lang="cs-CZ" sz="2000" baseline="-25000" dirty="0">
                <a:cs typeface="Arial" panose="020B0604020202020204" pitchFamily="34" charset="0"/>
              </a:rPr>
              <a:t>2</a:t>
            </a:r>
            <a:r>
              <a:rPr lang="cs-CZ" sz="2000" dirty="0">
                <a:cs typeface="Arial" panose="020B0604020202020204" pitchFamily="34" charset="0"/>
              </a:rPr>
              <a:t> + 6H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   Reakce technecia s lučavkou královskou probíhá za vzniku komplexní kyseliny </a:t>
            </a:r>
            <a:r>
              <a:rPr lang="cs-CZ" sz="2000" dirty="0" err="1">
                <a:cs typeface="Arial" panose="020B0604020202020204" pitchFamily="34" charset="0"/>
              </a:rPr>
              <a:t>hexachlorotechničité</a:t>
            </a:r>
            <a:r>
              <a:rPr lang="cs-CZ" sz="2000" dirty="0">
                <a:cs typeface="Arial" panose="020B0604020202020204" pitchFamily="34" charset="0"/>
              </a:rPr>
              <a:t>:</a:t>
            </a:r>
          </a:p>
          <a:p>
            <a:pPr algn="ctr"/>
            <a:r>
              <a:rPr lang="cs-CZ" sz="2000" dirty="0">
                <a:cs typeface="Arial" panose="020B0604020202020204" pitchFamily="34" charset="0"/>
              </a:rPr>
              <a:t>3Tc + 18HCl + 4HNO</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[TcCl</a:t>
            </a:r>
            <a:r>
              <a:rPr lang="cs-CZ" sz="2000" baseline="-25000" dirty="0">
                <a:cs typeface="Arial" panose="020B0604020202020204" pitchFamily="34" charset="0"/>
              </a:rPr>
              <a:t>6</a:t>
            </a:r>
            <a:r>
              <a:rPr lang="cs-CZ" sz="2000" dirty="0">
                <a:cs typeface="Arial" panose="020B0604020202020204" pitchFamily="34" charset="0"/>
              </a:rPr>
              <a:t>] + 4NO + 8H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   Zahřáté v atmosféře kyslíku shoří za vzniku těkavého, žlutě zbarveného oxidu </a:t>
            </a:r>
            <a:r>
              <a:rPr lang="cs-CZ" sz="2000" dirty="0" err="1">
                <a:cs typeface="Arial" panose="020B0604020202020204" pitchFamily="34" charset="0"/>
              </a:rPr>
              <a:t>technicistého</a:t>
            </a:r>
            <a:r>
              <a:rPr lang="cs-CZ" sz="2000" dirty="0">
                <a:cs typeface="Arial" panose="020B0604020202020204" pitchFamily="34" charset="0"/>
              </a:rPr>
              <a:t> Tc</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7</a:t>
            </a:r>
            <a:r>
              <a:rPr lang="cs-CZ" sz="2000" dirty="0">
                <a:cs typeface="Arial" panose="020B0604020202020204" pitchFamily="34" charset="0"/>
              </a:rPr>
              <a:t>.</a:t>
            </a:r>
          </a:p>
          <a:p>
            <a:pPr algn="just"/>
            <a:r>
              <a:rPr lang="cs-CZ" sz="2000" dirty="0">
                <a:cs typeface="Arial" panose="020B0604020202020204" pitchFamily="34" charset="0"/>
              </a:rPr>
              <a:t>   Ve sloučeninách vystupuje technecium nejčastěji jako sedmimocný kation Tc</a:t>
            </a:r>
            <a:r>
              <a:rPr lang="cs-CZ" sz="2000" baseline="30000" dirty="0">
                <a:cs typeface="Arial" panose="020B0604020202020204" pitchFamily="34" charset="0"/>
              </a:rPr>
              <a:t>7+</a:t>
            </a:r>
            <a:r>
              <a:rPr lang="cs-CZ" sz="2000" dirty="0">
                <a:cs typeface="Arial" panose="020B0604020202020204" pitchFamily="34" charset="0"/>
              </a:rPr>
              <a:t>, v silně oxidačním prostředí se vyskytuje ve formě </a:t>
            </a:r>
            <a:r>
              <a:rPr lang="cs-CZ" sz="2000" dirty="0" err="1">
                <a:cs typeface="Arial" panose="020B0604020202020204" pitchFamily="34" charset="0"/>
              </a:rPr>
              <a:t>technicistého</a:t>
            </a:r>
            <a:r>
              <a:rPr lang="cs-CZ" sz="2000" dirty="0">
                <a:cs typeface="Arial" panose="020B0604020202020204" pitchFamily="34" charset="0"/>
              </a:rPr>
              <a:t> anionu TcO</a:t>
            </a:r>
            <a:r>
              <a:rPr lang="cs-CZ" sz="2000" baseline="-25000" dirty="0">
                <a:cs typeface="Arial" panose="020B0604020202020204" pitchFamily="34" charset="0"/>
              </a:rPr>
              <a:t>4</a:t>
            </a:r>
            <a:r>
              <a:rPr lang="cs-CZ" sz="2000" baseline="30000" dirty="0">
                <a:cs typeface="Arial" panose="020B0604020202020204" pitchFamily="34" charset="0"/>
              </a:rPr>
              <a:t>-</a:t>
            </a:r>
            <a:r>
              <a:rPr lang="cs-CZ" sz="2000" dirty="0">
                <a:cs typeface="Arial" panose="020B0604020202020204" pitchFamily="34" charset="0"/>
              </a:rPr>
              <a:t>. Chemické vlastnosti </a:t>
            </a:r>
            <a:r>
              <a:rPr lang="cs-CZ" sz="2000" dirty="0" err="1">
                <a:cs typeface="Arial" panose="020B0604020202020204" pitchFamily="34" charset="0"/>
              </a:rPr>
              <a:t>technicistých</a:t>
            </a:r>
            <a:r>
              <a:rPr lang="cs-CZ" sz="2000" dirty="0">
                <a:cs typeface="Arial" panose="020B0604020202020204" pitchFamily="34" charset="0"/>
              </a:rPr>
              <a:t> sloučenin se nejvíce podobají vlastnostem sloučenin sedmimocného rhenia. </a:t>
            </a:r>
          </a:p>
          <a:p>
            <a:pPr algn="just"/>
            <a:r>
              <a:rPr lang="cs-CZ" sz="2000" dirty="0">
                <a:cs typeface="Arial" panose="020B0604020202020204" pitchFamily="34" charset="0"/>
              </a:rPr>
              <a:t>  Chemické vlastnosti sloučenin čtyř a šestimocného technecia se nejvíce podobají vlastnostem sloučenin manganu.</a:t>
            </a:r>
          </a:p>
          <a:p>
            <a:endParaRPr lang="cs-CZ" sz="2000" dirty="0">
              <a:cs typeface="Arial" panose="020B0604020202020204" pitchFamily="34" charset="0"/>
            </a:endParaRPr>
          </a:p>
          <a:p>
            <a:r>
              <a:rPr lang="cs-CZ" sz="2000" dirty="0">
                <a:cs typeface="Arial" panose="020B0604020202020204" pitchFamily="34" charset="0"/>
              </a:rPr>
              <a:t>  Technecium je </a:t>
            </a:r>
            <a:r>
              <a:rPr lang="cs-CZ" sz="2000" u="sng" dirty="0">
                <a:cs typeface="Arial" panose="020B0604020202020204" pitchFamily="34" charset="0"/>
              </a:rPr>
              <a:t>uměle připravený radioaktivní prvek</a:t>
            </a:r>
            <a:r>
              <a:rPr lang="cs-CZ" sz="2000" dirty="0">
                <a:cs typeface="Arial" panose="020B0604020202020204" pitchFamily="34" charset="0"/>
              </a:rPr>
              <a:t>, který se </a:t>
            </a:r>
            <a:r>
              <a:rPr lang="cs-CZ" sz="2000" u="sng" dirty="0">
                <a:cs typeface="Arial" panose="020B0604020202020204" pitchFamily="34" charset="0"/>
              </a:rPr>
              <a:t>v přírodě téměř nevyskytuje</a:t>
            </a:r>
            <a:r>
              <a:rPr lang="cs-CZ" sz="2000" dirty="0">
                <a:cs typeface="Arial" panose="020B0604020202020204" pitchFamily="34" charset="0"/>
              </a:rPr>
              <a:t>.</a:t>
            </a:r>
          </a:p>
        </p:txBody>
      </p:sp>
    </p:spTree>
    <p:extLst>
      <p:ext uri="{BB962C8B-B14F-4D97-AF65-F5344CB8AC3E}">
        <p14:creationId xmlns:p14="http://schemas.microsoft.com/office/powerpoint/2010/main" val="6735153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839200" cy="2246769"/>
          </a:xfrm>
          <a:prstGeom prst="rect">
            <a:avLst/>
          </a:prstGeom>
        </p:spPr>
        <p:txBody>
          <a:bodyPr wrap="square">
            <a:spAutoFit/>
          </a:bodyPr>
          <a:lstStyle/>
          <a:p>
            <a:pPr algn="just"/>
            <a:r>
              <a:rPr lang="cs-CZ" sz="2000" b="1" dirty="0">
                <a:cs typeface="Arial" panose="020B0604020202020204" pitchFamily="34" charset="0"/>
              </a:rPr>
              <a:t>Uhličitan ceritý </a:t>
            </a:r>
            <a:r>
              <a:rPr lang="cs-CZ" sz="2000" dirty="0">
                <a:cs typeface="Arial" panose="020B0604020202020204" pitchFamily="34" charset="0"/>
              </a:rPr>
              <a:t>Ce</a:t>
            </a:r>
            <a:r>
              <a:rPr lang="cs-CZ" sz="2000" baseline="-25000" dirty="0">
                <a:cs typeface="Arial" panose="020B0604020202020204" pitchFamily="34" charset="0"/>
              </a:rPr>
              <a:t>2</a:t>
            </a:r>
            <a:r>
              <a:rPr lang="cs-CZ" sz="2000" dirty="0">
                <a:cs typeface="Arial" panose="020B0604020202020204" pitchFamily="34" charset="0"/>
              </a:rPr>
              <a:t>(CO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se využívá ke konstrukci palivových článků typu SOFC </a:t>
            </a:r>
            <a:r>
              <a:rPr lang="cs-CZ" sz="2000" i="1" dirty="0">
                <a:cs typeface="Arial" panose="020B0604020202020204" pitchFamily="34" charset="0"/>
              </a:rPr>
              <a:t>(Solid Oxide </a:t>
            </a:r>
            <a:r>
              <a:rPr lang="cs-CZ" sz="2000" i="1" dirty="0" err="1">
                <a:cs typeface="Arial" panose="020B0604020202020204" pitchFamily="34" charset="0"/>
              </a:rPr>
              <a:t>Fuel</a:t>
            </a:r>
            <a:r>
              <a:rPr lang="cs-CZ" sz="2000" i="1" dirty="0">
                <a:cs typeface="Arial" panose="020B0604020202020204" pitchFamily="34" charset="0"/>
              </a:rPr>
              <a:t> </a:t>
            </a:r>
            <a:r>
              <a:rPr lang="cs-CZ" sz="2000" i="1" dirty="0" err="1">
                <a:cs typeface="Arial" panose="020B0604020202020204" pitchFamily="34" charset="0"/>
              </a:rPr>
              <a:t>Cells</a:t>
            </a:r>
            <a:r>
              <a:rPr lang="cs-CZ" sz="2000" i="1" dirty="0">
                <a:cs typeface="Arial" panose="020B0604020202020204" pitchFamily="34" charset="0"/>
              </a:rPr>
              <a:t>)</a:t>
            </a:r>
            <a:r>
              <a:rPr lang="cs-CZ" sz="2000" dirty="0">
                <a:cs typeface="Arial" panose="020B0604020202020204" pitchFamily="34" charset="0"/>
              </a:rPr>
              <a:t>. </a:t>
            </a:r>
          </a:p>
          <a:p>
            <a:pPr algn="just"/>
            <a:r>
              <a:rPr lang="cs-CZ" sz="2000" b="1" dirty="0">
                <a:cs typeface="Arial" panose="020B0604020202020204" pitchFamily="34" charset="0"/>
              </a:rPr>
              <a:t>Síran ceričitý </a:t>
            </a:r>
            <a:r>
              <a:rPr lang="cs-CZ" sz="2000" dirty="0" err="1">
                <a:cs typeface="Arial" panose="020B0604020202020204" pitchFamily="34" charset="0"/>
              </a:rPr>
              <a:t>Ce</a:t>
            </a:r>
            <a:r>
              <a:rPr lang="cs-CZ" sz="2000" dirty="0">
                <a:cs typeface="Arial" panose="020B0604020202020204" pitchFamily="34" charset="0"/>
              </a:rPr>
              <a:t>(SO</a:t>
            </a:r>
            <a:r>
              <a:rPr lang="cs-CZ" sz="2000" baseline="-25000" dirty="0">
                <a:cs typeface="Arial" panose="020B0604020202020204" pitchFamily="34" charset="0"/>
              </a:rPr>
              <a:t>4</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 je důležité oxidační činidlo využívané v laboratorní praxi. </a:t>
            </a:r>
          </a:p>
          <a:p>
            <a:pPr algn="just"/>
            <a:r>
              <a:rPr lang="cs-CZ" sz="2000" b="1" dirty="0">
                <a:cs typeface="Arial" panose="020B0604020202020204" pitchFamily="34" charset="0"/>
              </a:rPr>
              <a:t>Chlorid ceritý </a:t>
            </a:r>
            <a:r>
              <a:rPr lang="cs-CZ" sz="2000" dirty="0">
                <a:cs typeface="Arial" panose="020B0604020202020204" pitchFamily="34" charset="0"/>
              </a:rPr>
              <a:t>CeCl</a:t>
            </a:r>
            <a:r>
              <a:rPr lang="cs-CZ" sz="2000" baseline="-25000" dirty="0">
                <a:cs typeface="Arial" panose="020B0604020202020204" pitchFamily="34" charset="0"/>
              </a:rPr>
              <a:t>3</a:t>
            </a:r>
            <a:r>
              <a:rPr lang="cs-CZ" sz="2000" dirty="0">
                <a:cs typeface="Arial" panose="020B0604020202020204" pitchFamily="34" charset="0"/>
              </a:rPr>
              <a:t> slouží jako katalyzátor alkylačních reakcí. </a:t>
            </a:r>
          </a:p>
          <a:p>
            <a:pPr algn="just"/>
            <a:r>
              <a:rPr lang="cs-CZ" sz="2000" b="1" dirty="0">
                <a:cs typeface="Arial" panose="020B0604020202020204" pitchFamily="34" charset="0"/>
              </a:rPr>
              <a:t>Bromid ceritý </a:t>
            </a:r>
            <a:r>
              <a:rPr lang="cs-CZ" sz="2000" dirty="0">
                <a:cs typeface="Arial" panose="020B0604020202020204" pitchFamily="34" charset="0"/>
              </a:rPr>
              <a:t>CeBr</a:t>
            </a:r>
            <a:r>
              <a:rPr lang="cs-CZ" sz="2000" baseline="-25000" dirty="0">
                <a:cs typeface="Arial" panose="020B0604020202020204" pitchFamily="34" charset="0"/>
              </a:rPr>
              <a:t>3</a:t>
            </a:r>
            <a:r>
              <a:rPr lang="cs-CZ" sz="2000" dirty="0">
                <a:cs typeface="Arial" panose="020B0604020202020204" pitchFamily="34" charset="0"/>
              </a:rPr>
              <a:t> slouží k výrobě scintilátorů k detekci </a:t>
            </a:r>
            <a:r>
              <a:rPr lang="el-GR" sz="2000" dirty="0">
                <a:cs typeface="Arial" panose="020B0604020202020204" pitchFamily="34" charset="0"/>
              </a:rPr>
              <a:t>γ-</a:t>
            </a:r>
            <a:r>
              <a:rPr lang="cs-CZ" sz="2000" dirty="0">
                <a:cs typeface="Arial" panose="020B0604020202020204" pitchFamily="34" charset="0"/>
              </a:rPr>
              <a:t>záření. </a:t>
            </a:r>
          </a:p>
          <a:p>
            <a:pPr algn="just"/>
            <a:r>
              <a:rPr lang="cs-CZ" sz="2000" b="1" dirty="0" err="1">
                <a:cs typeface="Arial" panose="020B0604020202020204" pitchFamily="34" charset="0"/>
              </a:rPr>
              <a:t>Hexaborid</a:t>
            </a:r>
            <a:r>
              <a:rPr lang="cs-CZ" sz="2000" b="1" dirty="0">
                <a:cs typeface="Arial" panose="020B0604020202020204" pitchFamily="34" charset="0"/>
              </a:rPr>
              <a:t> ceritý </a:t>
            </a:r>
            <a:r>
              <a:rPr lang="cs-CZ" sz="2000" dirty="0">
                <a:cs typeface="Arial" panose="020B0604020202020204" pitchFamily="34" charset="0"/>
              </a:rPr>
              <a:t>CeB</a:t>
            </a:r>
            <a:r>
              <a:rPr lang="cs-CZ" sz="2000" baseline="-25000" dirty="0">
                <a:cs typeface="Arial" panose="020B0604020202020204" pitchFamily="34" charset="0"/>
              </a:rPr>
              <a:t>6</a:t>
            </a:r>
            <a:r>
              <a:rPr lang="cs-CZ" sz="2000" dirty="0">
                <a:cs typeface="Arial" panose="020B0604020202020204" pitchFamily="34" charset="0"/>
              </a:rPr>
              <a:t> se používá k výrobě žáruvzdorných materiálů. </a:t>
            </a:r>
          </a:p>
          <a:p>
            <a:pPr algn="just"/>
            <a:endParaRPr lang="cs-CZ" sz="2000" dirty="0">
              <a:cs typeface="Arial" panose="020B0604020202020204" pitchFamily="34" charset="0"/>
            </a:endParaRPr>
          </a:p>
        </p:txBody>
      </p:sp>
    </p:spTree>
    <p:extLst>
      <p:ext uri="{BB962C8B-B14F-4D97-AF65-F5344CB8AC3E}">
        <p14:creationId xmlns:p14="http://schemas.microsoft.com/office/powerpoint/2010/main" val="10307818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96870"/>
            <a:ext cx="8839200" cy="5632311"/>
          </a:xfrm>
          <a:prstGeom prst="rect">
            <a:avLst/>
          </a:prstGeom>
        </p:spPr>
        <p:txBody>
          <a:bodyPr wrap="square">
            <a:spAutoFit/>
          </a:bodyPr>
          <a:lstStyle/>
          <a:p>
            <a:pPr algn="ctr"/>
            <a:r>
              <a:rPr lang="cs-CZ" sz="2800" b="1" dirty="0" err="1">
                <a:cs typeface="Arial" panose="020B0604020202020204" pitchFamily="34" charset="0"/>
              </a:rPr>
              <a:t>Praseodym</a:t>
            </a:r>
            <a:r>
              <a:rPr lang="cs-CZ" sz="32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 stříbřitě bílý, měkký a tažný kov. Existují dvě alotropické modifikace, hexagonální </a:t>
            </a:r>
            <a:r>
              <a:rPr lang="el-GR" sz="2000" dirty="0">
                <a:cs typeface="Arial" panose="020B0604020202020204" pitchFamily="34" charset="0"/>
              </a:rPr>
              <a:t>α-</a:t>
            </a:r>
            <a:r>
              <a:rPr lang="cs-CZ" sz="2000" dirty="0" err="1">
                <a:cs typeface="Arial" panose="020B0604020202020204" pitchFamily="34" charset="0"/>
              </a:rPr>
              <a:t>Pr</a:t>
            </a:r>
            <a:r>
              <a:rPr lang="cs-CZ" sz="2000" dirty="0">
                <a:cs typeface="Arial" panose="020B0604020202020204" pitchFamily="34" charset="0"/>
              </a:rPr>
              <a:t> přechází při teplotě 792°C na kubický plošně centrovaný </a:t>
            </a:r>
            <a:r>
              <a:rPr lang="el-GR" sz="2000" dirty="0">
                <a:cs typeface="Arial" panose="020B0604020202020204" pitchFamily="34" charset="0"/>
              </a:rPr>
              <a:t>β-</a:t>
            </a:r>
            <a:r>
              <a:rPr lang="cs-CZ" sz="2000" dirty="0" err="1">
                <a:cs typeface="Arial" panose="020B0604020202020204" pitchFamily="34" charset="0"/>
              </a:rPr>
              <a:t>Pr</a:t>
            </a:r>
            <a:r>
              <a:rPr lang="cs-CZ" sz="2000" dirty="0">
                <a:cs typeface="Arial" panose="020B0604020202020204" pitchFamily="34" charset="0"/>
              </a:rPr>
              <a:t>.</a:t>
            </a:r>
          </a:p>
          <a:p>
            <a:pPr algn="just"/>
            <a:r>
              <a:rPr lang="cs-CZ" sz="2000" dirty="0">
                <a:cs typeface="Arial" panose="020B0604020202020204" pitchFamily="34" charset="0"/>
              </a:rPr>
              <a:t>   Na vzduchu se rychle pokrývá vrstvou zeleně zbarveného oxidu Pr</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při vyšších teplotách reaguje s vodou za vzniku vodíku a je dobře rozpustný ve zředěných anorganických kyselinách:</a:t>
            </a:r>
          </a:p>
          <a:p>
            <a:pPr algn="ctr"/>
            <a:r>
              <a:rPr lang="cs-CZ" sz="2000" dirty="0">
                <a:cs typeface="Arial" panose="020B0604020202020204" pitchFamily="34" charset="0"/>
              </a:rPr>
              <a:t>2Pr + 6H</a:t>
            </a:r>
            <a:r>
              <a:rPr lang="cs-CZ" sz="2000" baseline="-25000" dirty="0">
                <a:cs typeface="Arial" panose="020B0604020202020204" pitchFamily="34" charset="0"/>
              </a:rPr>
              <a:t>2</a:t>
            </a:r>
            <a:r>
              <a:rPr lang="cs-CZ" sz="2000" dirty="0">
                <a:cs typeface="Arial" panose="020B0604020202020204" pitchFamily="34" charset="0"/>
              </a:rPr>
              <a:t>O → 2Pr(OH)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2Pr + 6HCl → 2PrCl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Pr</a:t>
            </a:r>
            <a:r>
              <a:rPr lang="cs-CZ" sz="2000" dirty="0">
                <a:cs typeface="Arial" panose="020B0604020202020204" pitchFamily="34" charset="0"/>
              </a:rPr>
              <a:t> + 6HNO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Pr</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Zahřát v atmosféře kyslíku shoří na tmavě hnědý oxid Pr</a:t>
            </a:r>
            <a:r>
              <a:rPr lang="cs-CZ" sz="2000" baseline="-25000" dirty="0">
                <a:cs typeface="Arial" panose="020B0604020202020204" pitchFamily="34" charset="0"/>
              </a:rPr>
              <a:t>6</a:t>
            </a:r>
            <a:r>
              <a:rPr lang="cs-CZ" sz="2000" dirty="0">
                <a:cs typeface="Arial" panose="020B0604020202020204" pitchFamily="34" charset="0"/>
              </a:rPr>
              <a:t>O</a:t>
            </a:r>
            <a:r>
              <a:rPr lang="cs-CZ" sz="2000" baseline="-25000" dirty="0">
                <a:cs typeface="Arial" panose="020B0604020202020204" pitchFamily="34" charset="0"/>
              </a:rPr>
              <a:t>11</a:t>
            </a:r>
            <a:r>
              <a:rPr lang="cs-CZ" sz="2000" dirty="0">
                <a:cs typeface="Arial" panose="020B0604020202020204" pitchFamily="34" charset="0"/>
              </a:rPr>
              <a:t>.</a:t>
            </a:r>
            <a:endParaRPr lang="en-US" sz="2000" dirty="0">
              <a:cs typeface="Arial" panose="020B0604020202020204" pitchFamily="34" charset="0"/>
            </a:endParaRPr>
          </a:p>
          <a:p>
            <a:pPr algn="just"/>
            <a:r>
              <a:rPr lang="cs-CZ" sz="2000" dirty="0">
                <a:cs typeface="Arial" panose="020B0604020202020204" pitchFamily="34" charset="0"/>
              </a:rPr>
              <a:t>    Ve sloučeninách se </a:t>
            </a:r>
            <a:r>
              <a:rPr lang="cs-CZ" sz="2000" dirty="0" err="1">
                <a:cs typeface="Arial" panose="020B0604020202020204" pitchFamily="34" charset="0"/>
              </a:rPr>
              <a:t>praseodym</a:t>
            </a:r>
            <a:r>
              <a:rPr lang="cs-CZ" sz="2000" dirty="0">
                <a:cs typeface="Arial" panose="020B0604020202020204" pitchFamily="34" charset="0"/>
              </a:rPr>
              <a:t> vyskytuje </a:t>
            </a:r>
            <a:r>
              <a:rPr lang="cs-CZ" sz="2000" u="sng" dirty="0">
                <a:cs typeface="Arial" panose="020B0604020202020204" pitchFamily="34" charset="0"/>
              </a:rPr>
              <a:t>nejčastěji v oxidačním čísle III</a:t>
            </a:r>
            <a:r>
              <a:rPr lang="cs-CZ" sz="2000" dirty="0">
                <a:cs typeface="Arial" panose="020B0604020202020204" pitchFamily="34" charset="0"/>
              </a:rPr>
              <a:t>, </a:t>
            </a:r>
            <a:r>
              <a:rPr lang="cs-CZ" sz="2000" u="sng" dirty="0">
                <a:cs typeface="Arial" panose="020B0604020202020204" pitchFamily="34" charset="0"/>
              </a:rPr>
              <a:t>sloučeniny s oxidačními čísly II a IV jsou stabilní pouze jako tuhé látky</a:t>
            </a:r>
            <a:r>
              <a:rPr lang="cs-CZ" sz="2000" dirty="0">
                <a:cs typeface="Arial" panose="020B0604020202020204" pitchFamily="34" charset="0"/>
              </a:rPr>
              <a:t>, v roztoku rychle přecházejí na stabilní oxidační stav III. Vodné roztoky sloučenin trojmocného </a:t>
            </a:r>
            <a:r>
              <a:rPr lang="cs-CZ" sz="2000" dirty="0" err="1">
                <a:cs typeface="Arial" panose="020B0604020202020204" pitchFamily="34" charset="0"/>
              </a:rPr>
              <a:t>praseodymu</a:t>
            </a:r>
            <a:r>
              <a:rPr lang="cs-CZ" sz="2000" dirty="0">
                <a:cs typeface="Arial" panose="020B0604020202020204" pitchFamily="34" charset="0"/>
              </a:rPr>
              <a:t> mají charakteristické žluté nebo žlutozelené zbarvení, sloučeniny dvoumocného a čtyřmocného </a:t>
            </a:r>
            <a:r>
              <a:rPr lang="cs-CZ" sz="2000" dirty="0" err="1">
                <a:cs typeface="Arial" panose="020B0604020202020204" pitchFamily="34" charset="0"/>
              </a:rPr>
              <a:t>praseodymu</a:t>
            </a:r>
            <a:r>
              <a:rPr lang="cs-CZ" sz="2000" dirty="0">
                <a:cs typeface="Arial" panose="020B0604020202020204" pitchFamily="34" charset="0"/>
              </a:rPr>
              <a:t> jsou obvykle bezbarvé. Chemické vlastnosti </a:t>
            </a:r>
            <a:r>
              <a:rPr lang="cs-CZ" sz="2000" dirty="0" err="1">
                <a:cs typeface="Arial" panose="020B0604020202020204" pitchFamily="34" charset="0"/>
              </a:rPr>
              <a:t>praseodymu</a:t>
            </a:r>
            <a:r>
              <a:rPr lang="cs-CZ" sz="2000" dirty="0">
                <a:cs typeface="Arial" panose="020B0604020202020204" pitchFamily="34" charset="0"/>
              </a:rPr>
              <a:t> i jeho trojmocných sloučenin se nejvíce podobají chemickým vlastnostem hliníku a jeho sloučenin.</a:t>
            </a:r>
            <a:endParaRPr lang="en-US" sz="2000" dirty="0">
              <a:cs typeface="Arial" panose="020B0604020202020204" pitchFamily="34" charset="0"/>
            </a:endParaRPr>
          </a:p>
        </p:txBody>
      </p:sp>
    </p:spTree>
    <p:extLst>
      <p:ext uri="{BB962C8B-B14F-4D97-AF65-F5344CB8AC3E}">
        <p14:creationId xmlns:p14="http://schemas.microsoft.com/office/powerpoint/2010/main" val="25950829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763000" cy="5940088"/>
          </a:xfrm>
          <a:prstGeom prst="rect">
            <a:avLst/>
          </a:prstGeom>
        </p:spPr>
        <p:txBody>
          <a:bodyPr wrap="square">
            <a:spAutoFit/>
          </a:bodyPr>
          <a:lstStyle/>
          <a:p>
            <a:pPr algn="just"/>
            <a:r>
              <a:rPr lang="cs-CZ" sz="2000" dirty="0">
                <a:cs typeface="Arial" panose="020B0604020202020204" pitchFamily="34" charset="0"/>
              </a:rPr>
              <a:t>   V přírodě se </a:t>
            </a:r>
            <a:r>
              <a:rPr lang="cs-CZ" sz="2000" dirty="0" err="1">
                <a:cs typeface="Arial" panose="020B0604020202020204" pitchFamily="34" charset="0"/>
              </a:rPr>
              <a:t>praseodym</a:t>
            </a:r>
            <a:r>
              <a:rPr lang="cs-CZ" sz="2000" dirty="0">
                <a:cs typeface="Arial" panose="020B0604020202020204" pitchFamily="34" charset="0"/>
              </a:rPr>
              <a:t> vyskytuje vzácně ve formě svých sloučenin vždy v doprovodu dalších </a:t>
            </a:r>
            <a:r>
              <a:rPr lang="cs-CZ" sz="2000" dirty="0" err="1">
                <a:cs typeface="Arial" panose="020B0604020202020204" pitchFamily="34" charset="0"/>
              </a:rPr>
              <a:t>lantahoidů</a:t>
            </a:r>
            <a:r>
              <a:rPr lang="cs-CZ" sz="2000" dirty="0">
                <a:cs typeface="Arial" panose="020B0604020202020204" pitchFamily="34" charset="0"/>
              </a:rPr>
              <a:t>. Největší množství </a:t>
            </a:r>
            <a:r>
              <a:rPr lang="cs-CZ" sz="2000" i="1" dirty="0">
                <a:cs typeface="Arial" panose="020B0604020202020204" pitchFamily="34" charset="0"/>
              </a:rPr>
              <a:t>(6,89 % </a:t>
            </a:r>
            <a:r>
              <a:rPr lang="cs-CZ" sz="2000" i="1" dirty="0" err="1">
                <a:cs typeface="Arial" panose="020B0604020202020204" pitchFamily="34" charset="0"/>
              </a:rPr>
              <a:t>Pr</a:t>
            </a:r>
            <a:r>
              <a:rPr lang="cs-CZ" sz="2000" i="1" dirty="0">
                <a:cs typeface="Arial" panose="020B0604020202020204" pitchFamily="34" charset="0"/>
              </a:rPr>
              <a:t>)</a:t>
            </a:r>
            <a:r>
              <a:rPr lang="cs-CZ" sz="2000" dirty="0">
                <a:cs typeface="Arial" panose="020B0604020202020204" pitchFamily="34" charset="0"/>
              </a:rPr>
              <a:t> </a:t>
            </a:r>
            <a:r>
              <a:rPr lang="cs-CZ" sz="2000" dirty="0" err="1">
                <a:cs typeface="Arial" panose="020B0604020202020204" pitchFamily="34" charset="0"/>
              </a:rPr>
              <a:t>praseodymu</a:t>
            </a:r>
            <a:r>
              <a:rPr lang="cs-CZ" sz="2000" dirty="0">
                <a:cs typeface="Arial" panose="020B0604020202020204" pitchFamily="34" charset="0"/>
              </a:rPr>
              <a:t> obsahuje minerál </a:t>
            </a:r>
            <a:r>
              <a:rPr lang="cs-CZ" sz="2000" b="1" dirty="0" err="1">
                <a:cs typeface="Arial" panose="020B0604020202020204" pitchFamily="34" charset="0"/>
              </a:rPr>
              <a:t>paratoit</a:t>
            </a:r>
            <a:r>
              <a:rPr lang="cs-CZ" sz="2000" dirty="0">
                <a:cs typeface="Arial" panose="020B0604020202020204" pitchFamily="34" charset="0"/>
              </a:rPr>
              <a:t> REE</a:t>
            </a:r>
            <a:r>
              <a:rPr lang="cs-CZ" sz="2000" baseline="-25000" dirty="0">
                <a:cs typeface="Arial" panose="020B0604020202020204" pitchFamily="34" charset="0"/>
              </a:rPr>
              <a:t>3</a:t>
            </a:r>
            <a:r>
              <a:rPr lang="cs-CZ" sz="2000" dirty="0">
                <a:cs typeface="Arial" panose="020B0604020202020204" pitchFamily="34" charset="0"/>
              </a:rPr>
              <a:t>(</a:t>
            </a:r>
            <a:r>
              <a:rPr lang="cs-CZ" sz="2000" dirty="0" err="1">
                <a:cs typeface="Arial" panose="020B0604020202020204" pitchFamily="34" charset="0"/>
              </a:rPr>
              <a:t>Ca,Sr</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NaCu(CO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8</a:t>
            </a:r>
            <a:r>
              <a:rPr lang="cs-CZ" sz="2000" dirty="0">
                <a:cs typeface="Arial" panose="020B0604020202020204" pitchFamily="34" charset="0"/>
              </a:rPr>
              <a:t>. </a:t>
            </a:r>
            <a:endParaRPr lang="en-US" sz="2000" dirty="0">
              <a:cs typeface="Arial" panose="020B0604020202020204" pitchFamily="34" charset="0"/>
            </a:endParaRPr>
          </a:p>
          <a:p>
            <a:pPr algn="just"/>
            <a:endParaRPr lang="cs-CZ" sz="2000" dirty="0">
              <a:cs typeface="Arial" panose="020B0604020202020204" pitchFamily="34" charset="0"/>
            </a:endParaRPr>
          </a:p>
          <a:p>
            <a:pPr algn="just"/>
            <a:r>
              <a:rPr lang="cs-CZ" sz="2000" dirty="0">
                <a:cs typeface="Arial" panose="020B0604020202020204" pitchFamily="34" charset="0"/>
              </a:rPr>
              <a:t>   Výroba </a:t>
            </a:r>
            <a:r>
              <a:rPr lang="cs-CZ" sz="2000" dirty="0" err="1">
                <a:cs typeface="Arial" panose="020B0604020202020204" pitchFamily="34" charset="0"/>
              </a:rPr>
              <a:t>praseodymu</a:t>
            </a:r>
            <a:r>
              <a:rPr lang="cs-CZ" sz="2000" dirty="0">
                <a:cs typeface="Arial" panose="020B0604020202020204" pitchFamily="34" charset="0"/>
              </a:rPr>
              <a:t> se provádí obdobně jako u ostatních </a:t>
            </a:r>
            <a:r>
              <a:rPr lang="cs-CZ" sz="2000" dirty="0" err="1">
                <a:cs typeface="Arial" panose="020B0604020202020204" pitchFamily="34" charset="0"/>
              </a:rPr>
              <a:t>lantahanoidů</a:t>
            </a:r>
            <a:r>
              <a:rPr lang="cs-CZ" sz="2000" dirty="0">
                <a:cs typeface="Arial" panose="020B0604020202020204" pitchFamily="34" charset="0"/>
              </a:rPr>
              <a:t> loužením směsí minerálních kyselin s následnou redukcí chloridu </a:t>
            </a:r>
            <a:r>
              <a:rPr lang="cs-CZ" sz="2000" dirty="0" err="1">
                <a:cs typeface="Arial" panose="020B0604020202020204" pitchFamily="34" charset="0"/>
              </a:rPr>
              <a:t>preseodymitého</a:t>
            </a:r>
            <a:r>
              <a:rPr lang="cs-CZ" sz="2000" dirty="0">
                <a:cs typeface="Arial" panose="020B0604020202020204" pitchFamily="34" charset="0"/>
              </a:rPr>
              <a:t> PrCl</a:t>
            </a:r>
            <a:r>
              <a:rPr lang="cs-CZ" sz="2000" baseline="-25000" dirty="0">
                <a:cs typeface="Arial" panose="020B0604020202020204" pitchFamily="34" charset="0"/>
              </a:rPr>
              <a:t>3</a:t>
            </a:r>
            <a:r>
              <a:rPr lang="cs-CZ" sz="2000" dirty="0">
                <a:cs typeface="Arial" panose="020B0604020202020204" pitchFamily="34" charset="0"/>
              </a:rPr>
              <a:t> kovovým vápníkem:</a:t>
            </a:r>
          </a:p>
          <a:p>
            <a:pPr algn="ctr"/>
            <a:r>
              <a:rPr lang="cs-CZ" sz="2000" dirty="0">
                <a:cs typeface="Arial" panose="020B0604020202020204" pitchFamily="34" charset="0"/>
              </a:rPr>
              <a:t>2PrCl</a:t>
            </a:r>
            <a:r>
              <a:rPr lang="cs-CZ" sz="2000" baseline="-25000" dirty="0">
                <a:cs typeface="Arial" panose="020B0604020202020204" pitchFamily="34" charset="0"/>
              </a:rPr>
              <a:t>3</a:t>
            </a:r>
            <a:r>
              <a:rPr lang="cs-CZ" sz="2000" dirty="0">
                <a:cs typeface="Arial" panose="020B0604020202020204" pitchFamily="34" charset="0"/>
              </a:rPr>
              <a:t> + 3Ca → 2Pr + 3CaCl</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Pro technické účely se </a:t>
            </a:r>
            <a:r>
              <a:rPr lang="cs-CZ" sz="2000" dirty="0" err="1">
                <a:cs typeface="Arial" panose="020B0604020202020204" pitchFamily="34" charset="0"/>
              </a:rPr>
              <a:t>praseodym</a:t>
            </a:r>
            <a:r>
              <a:rPr lang="cs-CZ" sz="2000" dirty="0">
                <a:cs typeface="Arial" panose="020B0604020202020204" pitchFamily="34" charset="0"/>
              </a:rPr>
              <a:t> nejčastěji připravuje jako slitina s neodymem pod názvem </a:t>
            </a:r>
            <a:r>
              <a:rPr lang="cs-CZ" sz="2000" b="1" dirty="0">
                <a:cs typeface="Arial" panose="020B0604020202020204" pitchFamily="34" charset="0"/>
              </a:rPr>
              <a:t>didym</a:t>
            </a:r>
            <a:r>
              <a:rPr lang="cs-CZ" sz="2000" dirty="0">
                <a:cs typeface="Arial" panose="020B0604020202020204" pitchFamily="34" charset="0"/>
              </a:rPr>
              <a:t>.</a:t>
            </a:r>
          </a:p>
          <a:p>
            <a:pPr algn="just"/>
            <a:endParaRPr lang="cs-CZ" sz="2000" dirty="0">
              <a:cs typeface="Arial" panose="020B0604020202020204" pitchFamily="34" charset="0"/>
            </a:endParaRPr>
          </a:p>
          <a:p>
            <a:pPr algn="just"/>
            <a:r>
              <a:rPr lang="cs-CZ" sz="2000" dirty="0">
                <a:cs typeface="Arial" panose="020B0604020202020204" pitchFamily="34" charset="0"/>
              </a:rPr>
              <a:t>Praktické využití nalézá </a:t>
            </a:r>
            <a:r>
              <a:rPr lang="cs-CZ" sz="2000" dirty="0" err="1">
                <a:cs typeface="Arial" panose="020B0604020202020204" pitchFamily="34" charset="0"/>
              </a:rPr>
              <a:t>praseodym</a:t>
            </a:r>
            <a:r>
              <a:rPr lang="cs-CZ" sz="2000" dirty="0">
                <a:cs typeface="Arial" panose="020B0604020202020204" pitchFamily="34" charset="0"/>
              </a:rPr>
              <a:t> v metalurgii jako součást lehkých </a:t>
            </a:r>
            <a:r>
              <a:rPr lang="cs-CZ" sz="2000" b="1" dirty="0">
                <a:cs typeface="Arial" panose="020B0604020202020204" pitchFamily="34" charset="0"/>
              </a:rPr>
              <a:t>slitin</a:t>
            </a:r>
            <a:r>
              <a:rPr lang="cs-CZ" sz="2000" dirty="0">
                <a:cs typeface="Arial" panose="020B0604020202020204" pitchFamily="34" charset="0"/>
              </a:rPr>
              <a:t>.    </a:t>
            </a:r>
          </a:p>
          <a:p>
            <a:pPr algn="just"/>
            <a:r>
              <a:rPr lang="cs-CZ" sz="2000" dirty="0">
                <a:cs typeface="Arial" panose="020B0604020202020204" pitchFamily="34" charset="0"/>
              </a:rPr>
              <a:t>   </a:t>
            </a:r>
            <a:r>
              <a:rPr lang="cs-CZ" sz="2000" b="1" dirty="0">
                <a:cs typeface="Arial" panose="020B0604020202020204" pitchFamily="34" charset="0"/>
              </a:rPr>
              <a:t>Oxidy Pr</a:t>
            </a:r>
            <a:r>
              <a:rPr lang="cs-CZ" sz="2000" b="1" baseline="-25000" dirty="0">
                <a:cs typeface="Arial" panose="020B0604020202020204" pitchFamily="34" charset="0"/>
              </a:rPr>
              <a:t>2</a:t>
            </a:r>
            <a:r>
              <a:rPr lang="cs-CZ" sz="2000" b="1" dirty="0">
                <a:cs typeface="Arial" panose="020B0604020202020204" pitchFamily="34" charset="0"/>
              </a:rPr>
              <a:t>O</a:t>
            </a:r>
            <a:r>
              <a:rPr lang="cs-CZ" sz="2000" b="1" baseline="-25000" dirty="0">
                <a:cs typeface="Arial" panose="020B0604020202020204" pitchFamily="34" charset="0"/>
              </a:rPr>
              <a:t>3</a:t>
            </a:r>
            <a:r>
              <a:rPr lang="cs-CZ" sz="2000" b="1" dirty="0">
                <a:cs typeface="Arial" panose="020B0604020202020204" pitchFamily="34" charset="0"/>
              </a:rPr>
              <a:t> a Pr</a:t>
            </a:r>
            <a:r>
              <a:rPr lang="cs-CZ" sz="2000" b="1" baseline="-25000" dirty="0">
                <a:cs typeface="Arial" panose="020B0604020202020204" pitchFamily="34" charset="0"/>
              </a:rPr>
              <a:t>6</a:t>
            </a:r>
            <a:r>
              <a:rPr lang="cs-CZ" sz="2000" b="1" dirty="0">
                <a:cs typeface="Arial" panose="020B0604020202020204" pitchFamily="34" charset="0"/>
              </a:rPr>
              <a:t>O</a:t>
            </a:r>
            <a:r>
              <a:rPr lang="cs-CZ" sz="2000" b="1" baseline="-25000" dirty="0">
                <a:cs typeface="Arial" panose="020B0604020202020204" pitchFamily="34" charset="0"/>
              </a:rPr>
              <a:t>11</a:t>
            </a:r>
            <a:r>
              <a:rPr lang="cs-CZ" sz="2000" b="1" dirty="0">
                <a:cs typeface="Arial" panose="020B0604020202020204" pitchFamily="34" charset="0"/>
              </a:rPr>
              <a:t> </a:t>
            </a:r>
            <a:r>
              <a:rPr lang="cs-CZ" sz="2000" dirty="0">
                <a:cs typeface="Arial" panose="020B0604020202020204" pitchFamily="34" charset="0"/>
              </a:rPr>
              <a:t>se používají ve sklářství a v keramickém průmyslu pro barvení glazur a skloviny na žlutou nebo zelenou barvu a pro výrobu antireflexních vrstev čoček objektivů nebo brýlí. </a:t>
            </a:r>
          </a:p>
          <a:p>
            <a:pPr algn="just"/>
            <a:r>
              <a:rPr lang="cs-CZ" sz="2000" dirty="0">
                <a:cs typeface="Arial" panose="020B0604020202020204" pitchFamily="34" charset="0"/>
              </a:rPr>
              <a:t>   </a:t>
            </a:r>
            <a:r>
              <a:rPr lang="cs-CZ" sz="2000" b="1" dirty="0">
                <a:cs typeface="Arial" panose="020B0604020202020204" pitchFamily="34" charset="0"/>
              </a:rPr>
              <a:t>Uhličitan </a:t>
            </a:r>
            <a:r>
              <a:rPr lang="cs-CZ" sz="2000" b="1" dirty="0" err="1">
                <a:cs typeface="Arial" panose="020B0604020202020204" pitchFamily="34" charset="0"/>
              </a:rPr>
              <a:t>praseodymitý</a:t>
            </a:r>
            <a:r>
              <a:rPr lang="cs-CZ" sz="2000" b="1" dirty="0">
                <a:cs typeface="Arial" panose="020B0604020202020204" pitchFamily="34" charset="0"/>
              </a:rPr>
              <a:t> </a:t>
            </a:r>
            <a:r>
              <a:rPr lang="cs-CZ" sz="2000" dirty="0">
                <a:cs typeface="Arial" panose="020B0604020202020204" pitchFamily="34" charset="0"/>
              </a:rPr>
              <a:t>Pr</a:t>
            </a:r>
            <a:r>
              <a:rPr lang="cs-CZ" sz="2000" baseline="-25000" dirty="0">
                <a:cs typeface="Arial" panose="020B0604020202020204" pitchFamily="34" charset="0"/>
              </a:rPr>
              <a:t>2</a:t>
            </a:r>
            <a:r>
              <a:rPr lang="cs-CZ" sz="2000" dirty="0">
                <a:cs typeface="Arial" panose="020B0604020202020204" pitchFamily="34" charset="0"/>
              </a:rPr>
              <a:t>(CO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se využívá ke konstrukci palivových článků typu SOFC </a:t>
            </a:r>
            <a:r>
              <a:rPr lang="cs-CZ" sz="2000" i="1" dirty="0">
                <a:cs typeface="Arial" panose="020B0604020202020204" pitchFamily="34" charset="0"/>
              </a:rPr>
              <a:t>(Solid Oxide </a:t>
            </a:r>
            <a:r>
              <a:rPr lang="cs-CZ" sz="2000" i="1" dirty="0" err="1">
                <a:cs typeface="Arial" panose="020B0604020202020204" pitchFamily="34" charset="0"/>
              </a:rPr>
              <a:t>Fuel</a:t>
            </a:r>
            <a:r>
              <a:rPr lang="cs-CZ" sz="2000" i="1" dirty="0">
                <a:cs typeface="Arial" panose="020B0604020202020204" pitchFamily="34" charset="0"/>
              </a:rPr>
              <a:t> </a:t>
            </a:r>
            <a:r>
              <a:rPr lang="cs-CZ" sz="2000" i="1" dirty="0" err="1">
                <a:cs typeface="Arial" panose="020B0604020202020204" pitchFamily="34" charset="0"/>
              </a:rPr>
              <a:t>Cells</a:t>
            </a:r>
            <a:r>
              <a:rPr lang="cs-CZ" sz="2000" i="1" dirty="0">
                <a:cs typeface="Arial" panose="020B0604020202020204" pitchFamily="34" charset="0"/>
              </a:rPr>
              <a:t>)</a:t>
            </a:r>
            <a:r>
              <a:rPr lang="cs-CZ" sz="2000" dirty="0">
                <a:cs typeface="Arial" panose="020B0604020202020204" pitchFamily="34" charset="0"/>
              </a:rPr>
              <a:t>, </a:t>
            </a:r>
          </a:p>
          <a:p>
            <a:pPr algn="just"/>
            <a:r>
              <a:rPr lang="cs-CZ" sz="2000" dirty="0">
                <a:cs typeface="Arial" panose="020B0604020202020204" pitchFamily="34" charset="0"/>
              </a:rPr>
              <a:t>   </a:t>
            </a:r>
            <a:r>
              <a:rPr lang="cs-CZ" sz="2000" b="1" dirty="0">
                <a:cs typeface="Arial" panose="020B0604020202020204" pitchFamily="34" charset="0"/>
              </a:rPr>
              <a:t>Oxid </a:t>
            </a:r>
            <a:r>
              <a:rPr lang="cs-CZ" sz="2000" b="1" dirty="0" err="1">
                <a:cs typeface="Arial" panose="020B0604020202020204" pitchFamily="34" charset="0"/>
              </a:rPr>
              <a:t>praseodymičitý</a:t>
            </a:r>
            <a:r>
              <a:rPr lang="cs-CZ" sz="2000" b="1" dirty="0">
                <a:cs typeface="Arial" panose="020B0604020202020204" pitchFamily="34" charset="0"/>
              </a:rPr>
              <a:t> </a:t>
            </a:r>
            <a:r>
              <a:rPr lang="cs-CZ" sz="2000" dirty="0">
                <a:cs typeface="Arial" panose="020B0604020202020204" pitchFamily="34" charset="0"/>
              </a:rPr>
              <a:t>PrO</a:t>
            </a:r>
            <a:r>
              <a:rPr lang="cs-CZ" sz="2000" baseline="-25000" dirty="0">
                <a:cs typeface="Arial" panose="020B0604020202020204" pitchFamily="34" charset="0"/>
              </a:rPr>
              <a:t>2</a:t>
            </a:r>
            <a:r>
              <a:rPr lang="cs-CZ" sz="2000" dirty="0">
                <a:cs typeface="Arial" panose="020B0604020202020204" pitchFamily="34" charset="0"/>
              </a:rPr>
              <a:t> se používá v laboratorní praxi jako extrémně silné oxidační činidlo.</a:t>
            </a:r>
          </a:p>
        </p:txBody>
      </p:sp>
    </p:spTree>
    <p:extLst>
      <p:ext uri="{BB962C8B-B14F-4D97-AF65-F5344CB8AC3E}">
        <p14:creationId xmlns:p14="http://schemas.microsoft.com/office/powerpoint/2010/main" val="38771792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91600" cy="5940088"/>
          </a:xfrm>
          <a:prstGeom prst="rect">
            <a:avLst/>
          </a:prstGeom>
        </p:spPr>
        <p:txBody>
          <a:bodyPr wrap="square">
            <a:spAutoFit/>
          </a:bodyPr>
          <a:lstStyle/>
          <a:p>
            <a:pPr algn="ctr"/>
            <a:r>
              <a:rPr lang="cs-CZ" sz="2800" b="1" dirty="0">
                <a:cs typeface="Arial" panose="020B0604020202020204" pitchFamily="34" charset="0"/>
              </a:rPr>
              <a:t>Neodym</a:t>
            </a:r>
            <a:r>
              <a:rPr lang="cs-CZ" sz="32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 měkký, stříbřitě bílý kov. Existují dvě alotropické modifikace neodymu, hexagonální </a:t>
            </a:r>
            <a:r>
              <a:rPr lang="el-GR" sz="2000" dirty="0">
                <a:cs typeface="Arial" panose="020B0604020202020204" pitchFamily="34" charset="0"/>
              </a:rPr>
              <a:t>α-</a:t>
            </a:r>
            <a:r>
              <a:rPr lang="cs-CZ" sz="2000" dirty="0" err="1">
                <a:cs typeface="Arial" panose="020B0604020202020204" pitchFamily="34" charset="0"/>
              </a:rPr>
              <a:t>Nd</a:t>
            </a:r>
            <a:r>
              <a:rPr lang="cs-CZ" sz="2000" dirty="0">
                <a:cs typeface="Arial" panose="020B0604020202020204" pitchFamily="34" charset="0"/>
              </a:rPr>
              <a:t> přechází při teplotě 862°C na kubický </a:t>
            </a:r>
            <a:r>
              <a:rPr lang="el-GR" sz="2000" dirty="0">
                <a:cs typeface="Arial" panose="020B0604020202020204" pitchFamily="34" charset="0"/>
              </a:rPr>
              <a:t>β-</a:t>
            </a:r>
            <a:r>
              <a:rPr lang="cs-CZ" sz="2000" dirty="0" err="1">
                <a:cs typeface="Arial" panose="020B0604020202020204" pitchFamily="34" charset="0"/>
              </a:rPr>
              <a:t>Nd</a:t>
            </a:r>
            <a:r>
              <a:rPr lang="cs-CZ" sz="2000" dirty="0">
                <a:cs typeface="Arial" panose="020B0604020202020204" pitchFamily="34" charset="0"/>
              </a:rPr>
              <a:t>.</a:t>
            </a:r>
          </a:p>
          <a:p>
            <a:pPr algn="just"/>
            <a:r>
              <a:rPr lang="cs-CZ" sz="2000" dirty="0">
                <a:cs typeface="Arial" panose="020B0604020202020204" pitchFamily="34" charset="0"/>
              </a:rPr>
              <a:t>   Neodym je chemicky poměrně reaktivní prvek. Při styku se vzdušným kyslíkem se okamžitě pokrývá modrou vrstvou oxidu </a:t>
            </a:r>
            <a:r>
              <a:rPr lang="cs-CZ" sz="2000" dirty="0" err="1">
                <a:cs typeface="Arial" panose="020B0604020202020204" pitchFamily="34" charset="0"/>
              </a:rPr>
              <a:t>neodymitého</a:t>
            </a:r>
            <a:r>
              <a:rPr lang="cs-CZ" sz="2000" dirty="0">
                <a:cs typeface="Arial" panose="020B0604020202020204" pitchFamily="34" charset="0"/>
              </a:rPr>
              <a:t> Nd</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 chlorem reaguje od teploty 300°C za vzniku chloridu </a:t>
            </a:r>
            <a:r>
              <a:rPr lang="cs-CZ" sz="2000" dirty="0" err="1">
                <a:cs typeface="Arial" panose="020B0604020202020204" pitchFamily="34" charset="0"/>
              </a:rPr>
              <a:t>neodymitého</a:t>
            </a:r>
            <a:r>
              <a:rPr lang="cs-CZ" sz="2000" dirty="0">
                <a:cs typeface="Arial" panose="020B0604020202020204" pitchFamily="34" charset="0"/>
              </a:rPr>
              <a:t> NdCl</a:t>
            </a:r>
            <a:r>
              <a:rPr lang="cs-CZ" sz="2000" baseline="-25000" dirty="0">
                <a:cs typeface="Arial" panose="020B0604020202020204" pitchFamily="34" charset="0"/>
              </a:rPr>
              <a:t>3</a:t>
            </a:r>
            <a:r>
              <a:rPr lang="cs-CZ" sz="2000" dirty="0">
                <a:cs typeface="Arial" panose="020B0604020202020204" pitchFamily="34" charset="0"/>
              </a:rPr>
              <a:t>, se sírou se slučuje až při teplotě nad 500°C na tmavě zelený sulfid </a:t>
            </a:r>
            <a:r>
              <a:rPr lang="cs-CZ" sz="2000" dirty="0" err="1">
                <a:cs typeface="Arial" panose="020B0604020202020204" pitchFamily="34" charset="0"/>
              </a:rPr>
              <a:t>neodymitý</a:t>
            </a:r>
            <a:r>
              <a:rPr lang="cs-CZ" sz="2000" dirty="0">
                <a:cs typeface="Arial" panose="020B0604020202020204" pitchFamily="34" charset="0"/>
              </a:rPr>
              <a:t> Nd</a:t>
            </a:r>
            <a:r>
              <a:rPr lang="cs-CZ" sz="2000" baseline="-25000" dirty="0">
                <a:cs typeface="Arial" panose="020B0604020202020204" pitchFamily="34" charset="0"/>
              </a:rPr>
              <a:t>2</a:t>
            </a:r>
            <a:r>
              <a:rPr lang="cs-CZ" sz="2000" dirty="0">
                <a:cs typeface="Arial" panose="020B0604020202020204" pitchFamily="34" charset="0"/>
              </a:rPr>
              <a:t>S</a:t>
            </a:r>
            <a:r>
              <a:rPr lang="cs-CZ" sz="2000" baseline="-25000" dirty="0">
                <a:cs typeface="Arial" panose="020B0604020202020204" pitchFamily="34" charset="0"/>
              </a:rPr>
              <a:t>3</a:t>
            </a:r>
            <a:r>
              <a:rPr lang="cs-CZ" sz="2000" dirty="0">
                <a:cs typeface="Arial" panose="020B0604020202020204" pitchFamily="34" charset="0"/>
              </a:rPr>
              <a:t>.</a:t>
            </a:r>
          </a:p>
          <a:p>
            <a:pPr algn="just"/>
            <a:r>
              <a:rPr lang="cs-CZ" sz="2000" dirty="0">
                <a:cs typeface="Arial" panose="020B0604020202020204" pitchFamily="34" charset="0"/>
              </a:rPr>
              <a:t>   S horkou vodou reaguje neodym za vzniku nerozpustného hydroxidu </a:t>
            </a:r>
            <a:r>
              <a:rPr lang="cs-CZ" sz="2000" dirty="0" err="1">
                <a:cs typeface="Arial" panose="020B0604020202020204" pitchFamily="34" charset="0"/>
              </a:rPr>
              <a:t>neodymitého</a:t>
            </a:r>
            <a:r>
              <a:rPr lang="cs-CZ" sz="2000" dirty="0">
                <a:cs typeface="Arial" panose="020B0604020202020204" pitchFamily="34" charset="0"/>
              </a:rPr>
              <a:t> a za vývoje vodíku, snadno se rozpouští v běžných minerálních kyselinách za vzniku </a:t>
            </a:r>
            <a:r>
              <a:rPr lang="cs-CZ" sz="2000" dirty="0" err="1">
                <a:cs typeface="Arial" panose="020B0604020202020204" pitchFamily="34" charset="0"/>
              </a:rPr>
              <a:t>neodymité</a:t>
            </a:r>
            <a:r>
              <a:rPr lang="cs-CZ" sz="2000" dirty="0">
                <a:cs typeface="Arial" panose="020B0604020202020204" pitchFamily="34" charset="0"/>
              </a:rPr>
              <a:t> soli příslušné kyseliny:</a:t>
            </a:r>
          </a:p>
          <a:p>
            <a:pPr algn="ctr"/>
            <a:r>
              <a:rPr lang="cs-CZ" sz="2000" dirty="0">
                <a:cs typeface="Arial" panose="020B0604020202020204" pitchFamily="34" charset="0"/>
              </a:rPr>
              <a:t>2Nd + 6H</a:t>
            </a:r>
            <a:r>
              <a:rPr lang="cs-CZ" sz="2000" baseline="-25000" dirty="0">
                <a:cs typeface="Arial" panose="020B0604020202020204" pitchFamily="34" charset="0"/>
              </a:rPr>
              <a:t>2</a:t>
            </a:r>
            <a:r>
              <a:rPr lang="cs-CZ" sz="2000" dirty="0">
                <a:cs typeface="Arial" panose="020B0604020202020204" pitchFamily="34" charset="0"/>
              </a:rPr>
              <a:t>O → 2Nd(OH)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2Nd + 6HCl → 2NdCl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Nd</a:t>
            </a:r>
            <a:r>
              <a:rPr lang="cs-CZ" sz="2000" dirty="0">
                <a:cs typeface="Arial" panose="020B0604020202020204" pitchFamily="34" charset="0"/>
              </a:rPr>
              <a:t> + 6HNO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Nd</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endParaRPr lang="en-US" sz="2000" dirty="0">
              <a:cs typeface="Arial" panose="020B0604020202020204" pitchFamily="34" charset="0"/>
            </a:endParaRPr>
          </a:p>
          <a:p>
            <a:pPr algn="just"/>
            <a:r>
              <a:rPr lang="cs-CZ" sz="2000" dirty="0">
                <a:cs typeface="Arial" panose="020B0604020202020204" pitchFamily="34" charset="0"/>
              </a:rPr>
              <a:t>   Ve sloučeninách vystupuje neodym obvykle v oxidačním stavu III. Chemické vlastnosti a chování sloučenin trojmocného neodymu jsou značně podobné sloučeninám hliníku. Sloučeniny dvoumocného neodymu jsou nestabilní a samovolně se oxidují. Vodné roztoky solí neodymu v obou oxidačních stavech mají typické červené nebo červenofialové zbarvení, pouze jodid </a:t>
            </a:r>
            <a:r>
              <a:rPr lang="cs-CZ" sz="2000" dirty="0" err="1">
                <a:cs typeface="Arial" panose="020B0604020202020204" pitchFamily="34" charset="0"/>
              </a:rPr>
              <a:t>neodymitý</a:t>
            </a:r>
            <a:r>
              <a:rPr lang="cs-CZ" sz="2000" dirty="0">
                <a:cs typeface="Arial" panose="020B0604020202020204" pitchFamily="34" charset="0"/>
              </a:rPr>
              <a:t> NdI</a:t>
            </a:r>
            <a:r>
              <a:rPr lang="cs-CZ" sz="2000" baseline="-25000" dirty="0">
                <a:cs typeface="Arial" panose="020B0604020202020204" pitchFamily="34" charset="0"/>
              </a:rPr>
              <a:t>3</a:t>
            </a:r>
            <a:r>
              <a:rPr lang="cs-CZ" sz="2000" dirty="0">
                <a:cs typeface="Arial" panose="020B0604020202020204" pitchFamily="34" charset="0"/>
              </a:rPr>
              <a:t> je zelený.</a:t>
            </a:r>
            <a:endParaRPr lang="en-US" sz="2000" dirty="0">
              <a:cs typeface="Arial" panose="020B0604020202020204" pitchFamily="34" charset="0"/>
            </a:endParaRPr>
          </a:p>
        </p:txBody>
      </p:sp>
    </p:spTree>
    <p:extLst>
      <p:ext uri="{BB962C8B-B14F-4D97-AF65-F5344CB8AC3E}">
        <p14:creationId xmlns:p14="http://schemas.microsoft.com/office/powerpoint/2010/main" val="6205243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42982"/>
            <a:ext cx="8839200" cy="6586418"/>
          </a:xfrm>
          <a:prstGeom prst="rect">
            <a:avLst/>
          </a:prstGeom>
        </p:spPr>
        <p:txBody>
          <a:bodyPr wrap="square">
            <a:spAutoFit/>
          </a:bodyPr>
          <a:lstStyle/>
          <a:p>
            <a:pPr algn="just"/>
            <a:r>
              <a:rPr lang="cs-CZ" sz="2000" dirty="0">
                <a:cs typeface="Arial" panose="020B0604020202020204" pitchFamily="34" charset="0"/>
              </a:rPr>
              <a:t>   </a:t>
            </a:r>
            <a:r>
              <a:rPr lang="en-US" sz="2000" dirty="0">
                <a:cs typeface="Arial" panose="020B0604020202020204" pitchFamily="34" charset="0"/>
              </a:rPr>
              <a:t>V </a:t>
            </a:r>
            <a:r>
              <a:rPr lang="cs-CZ" sz="2000" dirty="0">
                <a:cs typeface="Arial" panose="020B0604020202020204" pitchFamily="34" charset="0"/>
              </a:rPr>
              <a:t>přírodě se neodym vzácně nalézá společně s ostatními lanthanoidy v monazitu a některých fosfátech. Neodym jako jeden z mála lanthanoidů vytváří samostatné minerály, např. </a:t>
            </a:r>
            <a:r>
              <a:rPr lang="cs-CZ" sz="2000" b="1" dirty="0" err="1">
                <a:cs typeface="Arial" panose="020B0604020202020204" pitchFamily="34" charset="0"/>
              </a:rPr>
              <a:t>wakefieldit</a:t>
            </a:r>
            <a:r>
              <a:rPr lang="cs-CZ" sz="2000" dirty="0">
                <a:cs typeface="Arial" panose="020B0604020202020204" pitchFamily="34" charset="0"/>
              </a:rPr>
              <a:t> NdVO</a:t>
            </a:r>
            <a:r>
              <a:rPr lang="cs-CZ" sz="2000" baseline="-25000" dirty="0">
                <a:cs typeface="Arial" panose="020B0604020202020204" pitchFamily="34" charset="0"/>
              </a:rPr>
              <a:t>4</a:t>
            </a:r>
            <a:r>
              <a:rPr lang="cs-CZ" sz="2000" dirty="0">
                <a:cs typeface="Arial" panose="020B0604020202020204" pitchFamily="34" charset="0"/>
              </a:rPr>
              <a:t>, </a:t>
            </a:r>
            <a:r>
              <a:rPr lang="cs-CZ" sz="2000" b="1" dirty="0" err="1">
                <a:cs typeface="Arial" panose="020B0604020202020204" pitchFamily="34" charset="0"/>
              </a:rPr>
              <a:t>churchit</a:t>
            </a:r>
            <a:r>
              <a:rPr lang="cs-CZ" sz="2000" dirty="0">
                <a:cs typeface="Arial" panose="020B0604020202020204" pitchFamily="34" charset="0"/>
              </a:rPr>
              <a:t> </a:t>
            </a:r>
            <a:r>
              <a:rPr lang="cs-CZ" sz="2000" dirty="0" err="1">
                <a:cs typeface="Arial" panose="020B0604020202020204" pitchFamily="34" charset="0"/>
              </a:rPr>
              <a:t>Nd</a:t>
            </a:r>
            <a:r>
              <a:rPr lang="cs-CZ" sz="2000" dirty="0">
                <a:cs typeface="Arial" panose="020B0604020202020204" pitchFamily="34" charset="0"/>
              </a:rPr>
              <a:t>(PO</a:t>
            </a:r>
            <a:r>
              <a:rPr lang="cs-CZ" sz="2000" baseline="-25000" dirty="0">
                <a:cs typeface="Arial" panose="020B0604020202020204" pitchFamily="34" charset="0"/>
              </a:rPr>
              <a:t>4</a:t>
            </a:r>
            <a:r>
              <a:rPr lang="cs-CZ" sz="2000" dirty="0">
                <a:cs typeface="Arial" panose="020B0604020202020204" pitchFamily="34" charset="0"/>
              </a:rPr>
              <a:t>)·2H</a:t>
            </a:r>
            <a:r>
              <a:rPr lang="cs-CZ" sz="2000" baseline="-25000" dirty="0">
                <a:cs typeface="Arial" panose="020B0604020202020204" pitchFamily="34" charset="0"/>
              </a:rPr>
              <a:t>2</a:t>
            </a:r>
            <a:r>
              <a:rPr lang="cs-CZ" sz="2000" dirty="0">
                <a:cs typeface="Arial" panose="020B0604020202020204" pitchFamily="34" charset="0"/>
              </a:rPr>
              <a:t>O, </a:t>
            </a:r>
            <a:r>
              <a:rPr lang="cs-CZ" sz="2000" b="1" dirty="0" err="1">
                <a:cs typeface="Arial" panose="020B0604020202020204" pitchFamily="34" charset="0"/>
              </a:rPr>
              <a:t>synchysit</a:t>
            </a:r>
            <a:r>
              <a:rPr lang="cs-CZ" sz="2000" dirty="0">
                <a:cs typeface="Arial" panose="020B0604020202020204" pitchFamily="34" charset="0"/>
              </a:rPr>
              <a:t> </a:t>
            </a:r>
            <a:r>
              <a:rPr lang="cs-CZ" sz="2000" dirty="0" err="1">
                <a:cs typeface="Arial" panose="020B0604020202020204" pitchFamily="34" charset="0"/>
              </a:rPr>
              <a:t>CaNd</a:t>
            </a:r>
            <a:r>
              <a:rPr lang="cs-CZ" sz="2000" dirty="0">
                <a:cs typeface="Arial" panose="020B0604020202020204" pitchFamily="34" charset="0"/>
              </a:rPr>
              <a:t>(CO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F nebo </a:t>
            </a:r>
            <a:r>
              <a:rPr lang="cs-CZ" sz="2000" b="1" dirty="0" err="1">
                <a:cs typeface="Arial" panose="020B0604020202020204" pitchFamily="34" charset="0"/>
              </a:rPr>
              <a:t>kalcioancylit</a:t>
            </a:r>
            <a:r>
              <a:rPr lang="cs-CZ" sz="2000" dirty="0">
                <a:cs typeface="Arial" panose="020B0604020202020204" pitchFamily="34" charset="0"/>
              </a:rPr>
              <a:t> </a:t>
            </a:r>
            <a:r>
              <a:rPr lang="cs-CZ" sz="2000" dirty="0" err="1">
                <a:cs typeface="Arial" panose="020B0604020202020204" pitchFamily="34" charset="0"/>
              </a:rPr>
              <a:t>CaNd</a:t>
            </a:r>
            <a:r>
              <a:rPr lang="cs-CZ" sz="2000" dirty="0">
                <a:cs typeface="Arial" panose="020B0604020202020204" pitchFamily="34" charset="0"/>
              </a:rPr>
              <a:t>(CO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2</a:t>
            </a:r>
            <a:r>
              <a:rPr lang="cs-CZ" sz="2000" dirty="0">
                <a:cs typeface="Arial" panose="020B0604020202020204" pitchFamily="34" charset="0"/>
              </a:rPr>
              <a:t>(OH)·H</a:t>
            </a:r>
            <a:r>
              <a:rPr lang="cs-CZ" sz="2000" baseline="-25000" dirty="0">
                <a:cs typeface="Arial" panose="020B0604020202020204" pitchFamily="34" charset="0"/>
              </a:rPr>
              <a:t>2</a:t>
            </a:r>
            <a:r>
              <a:rPr lang="cs-CZ" sz="2000" dirty="0">
                <a:cs typeface="Arial" panose="020B0604020202020204" pitchFamily="34" charset="0"/>
              </a:rPr>
              <a:t>O.</a:t>
            </a:r>
          </a:p>
          <a:p>
            <a:pPr algn="just"/>
            <a:endParaRPr lang="cs-CZ" sz="1000" dirty="0">
              <a:cs typeface="Arial" panose="020B0604020202020204" pitchFamily="34" charset="0"/>
            </a:endParaRPr>
          </a:p>
          <a:p>
            <a:pPr algn="just"/>
            <a:r>
              <a:rPr lang="cs-CZ" sz="2000" dirty="0">
                <a:cs typeface="Arial" panose="020B0604020202020204" pitchFamily="34" charset="0"/>
              </a:rPr>
              <a:t>   Výroba neodymu se provádí obdobně jako výroba ostatních </a:t>
            </a:r>
            <a:r>
              <a:rPr lang="cs-CZ" sz="2000" dirty="0" err="1">
                <a:cs typeface="Arial" panose="020B0604020202020204" pitchFamily="34" charset="0"/>
              </a:rPr>
              <a:t>lantahanoidů</a:t>
            </a:r>
            <a:r>
              <a:rPr lang="cs-CZ" sz="2000" dirty="0">
                <a:cs typeface="Arial" panose="020B0604020202020204" pitchFamily="34" charset="0"/>
              </a:rPr>
              <a:t> loužením </a:t>
            </a:r>
            <a:r>
              <a:rPr lang="cs-CZ" sz="2000" dirty="0" err="1">
                <a:cs typeface="Arial" panose="020B0604020202020204" pitchFamily="34" charset="0"/>
              </a:rPr>
              <a:t>lanthanoidových</a:t>
            </a:r>
            <a:r>
              <a:rPr lang="cs-CZ" sz="2000" dirty="0">
                <a:cs typeface="Arial" panose="020B0604020202020204" pitchFamily="34" charset="0"/>
              </a:rPr>
              <a:t> rud směsí minerálních kyselin. Z výluhu se kovy vysrážejí přídavkem alkalických hydroxidů. Separace neodymu od ostatních kovů dnes provádí nejčastěji pomocí iontoměničů, po separaci se neodym převede na chlorid </a:t>
            </a:r>
            <a:r>
              <a:rPr lang="cs-CZ" sz="2000" dirty="0" err="1">
                <a:cs typeface="Arial" panose="020B0604020202020204" pitchFamily="34" charset="0"/>
              </a:rPr>
              <a:t>neodymitý</a:t>
            </a:r>
            <a:r>
              <a:rPr lang="cs-CZ" sz="2000" dirty="0">
                <a:cs typeface="Arial" panose="020B0604020202020204" pitchFamily="34" charset="0"/>
              </a:rPr>
              <a:t> NdCl</a:t>
            </a:r>
            <a:r>
              <a:rPr lang="cs-CZ" sz="2000" baseline="-25000" dirty="0">
                <a:cs typeface="Arial" panose="020B0604020202020204" pitchFamily="34" charset="0"/>
              </a:rPr>
              <a:t>3</a:t>
            </a:r>
            <a:r>
              <a:rPr lang="cs-CZ" sz="2000" dirty="0">
                <a:cs typeface="Arial" panose="020B0604020202020204" pitchFamily="34" charset="0"/>
              </a:rPr>
              <a:t> a následuje jeho redukce vápníkem:</a:t>
            </a:r>
          </a:p>
          <a:p>
            <a:pPr algn="ctr"/>
            <a:r>
              <a:rPr lang="cs-CZ" sz="2000" dirty="0">
                <a:cs typeface="Arial" panose="020B0604020202020204" pitchFamily="34" charset="0"/>
              </a:rPr>
              <a:t>2NdCl</a:t>
            </a:r>
            <a:r>
              <a:rPr lang="cs-CZ" sz="2000" baseline="-25000" dirty="0">
                <a:cs typeface="Arial" panose="020B0604020202020204" pitchFamily="34" charset="0"/>
              </a:rPr>
              <a:t>3</a:t>
            </a:r>
            <a:r>
              <a:rPr lang="cs-CZ" sz="2000" dirty="0">
                <a:cs typeface="Arial" panose="020B0604020202020204" pitchFamily="34" charset="0"/>
              </a:rPr>
              <a:t> + 3Ca → 2Nd + 3CaCl</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Pro technické účely se neodym obvykle připravuje jako slitina s  </a:t>
            </a:r>
            <a:r>
              <a:rPr lang="cs-CZ" sz="2000" dirty="0" err="1">
                <a:cs typeface="Arial" panose="020B0604020202020204" pitchFamily="34" charset="0"/>
              </a:rPr>
              <a:t>praseodymem</a:t>
            </a:r>
            <a:r>
              <a:rPr lang="cs-CZ" sz="2000" dirty="0">
                <a:cs typeface="Arial" panose="020B0604020202020204" pitchFamily="34" charset="0"/>
              </a:rPr>
              <a:t> pod názvem </a:t>
            </a:r>
            <a:r>
              <a:rPr lang="cs-CZ" sz="2000" b="1" dirty="0">
                <a:cs typeface="Arial" panose="020B0604020202020204" pitchFamily="34" charset="0"/>
              </a:rPr>
              <a:t>didym</a:t>
            </a:r>
            <a:r>
              <a:rPr lang="cs-CZ" sz="2000" dirty="0">
                <a:cs typeface="Arial" panose="020B0604020202020204" pitchFamily="34" charset="0"/>
              </a:rPr>
              <a:t>.</a:t>
            </a:r>
            <a:endParaRPr lang="en-US" sz="2000" dirty="0">
              <a:cs typeface="Arial" panose="020B0604020202020204" pitchFamily="34" charset="0"/>
            </a:endParaRPr>
          </a:p>
          <a:p>
            <a:pPr algn="just"/>
            <a:endParaRPr lang="cs-CZ" sz="800" dirty="0">
              <a:cs typeface="Arial" panose="020B0604020202020204" pitchFamily="34" charset="0"/>
            </a:endParaRPr>
          </a:p>
          <a:p>
            <a:pPr algn="just"/>
            <a:r>
              <a:rPr lang="cs-CZ" sz="2000" dirty="0">
                <a:cs typeface="Arial" panose="020B0604020202020204" pitchFamily="34" charset="0"/>
              </a:rPr>
              <a:t>Neodym se využívá k výrobě velmi silných </a:t>
            </a:r>
            <a:r>
              <a:rPr lang="cs-CZ" sz="2000" b="1" dirty="0">
                <a:cs typeface="Arial" panose="020B0604020202020204" pitchFamily="34" charset="0"/>
              </a:rPr>
              <a:t>permanentních magnetů</a:t>
            </a:r>
            <a:r>
              <a:rPr lang="cs-CZ" sz="2000" dirty="0">
                <a:cs typeface="Arial" panose="020B0604020202020204" pitchFamily="34" charset="0"/>
              </a:rPr>
              <a:t>, </a:t>
            </a:r>
            <a:r>
              <a:rPr lang="cs-CZ" sz="2000" b="1" dirty="0">
                <a:cs typeface="Arial" panose="020B0604020202020204" pitchFamily="34" charset="0"/>
              </a:rPr>
              <a:t>krystalů pro infračervené lasery </a:t>
            </a:r>
            <a:r>
              <a:rPr lang="cs-CZ" sz="2000" dirty="0">
                <a:cs typeface="Arial" panose="020B0604020202020204" pitchFamily="34" charset="0"/>
              </a:rPr>
              <a:t>a k </a:t>
            </a:r>
            <a:r>
              <a:rPr lang="cs-CZ" sz="2000" b="1" dirty="0">
                <a:cs typeface="Arial" panose="020B0604020202020204" pitchFamily="34" charset="0"/>
              </a:rPr>
              <a:t>obarvování skla a glazur </a:t>
            </a:r>
            <a:r>
              <a:rPr lang="cs-CZ" sz="2000" dirty="0">
                <a:cs typeface="Arial" panose="020B0604020202020204" pitchFamily="34" charset="0"/>
              </a:rPr>
              <a:t>na fialovou nebo temně červenou barvu. </a:t>
            </a:r>
            <a:endParaRPr lang="cs-CZ" sz="800" dirty="0">
              <a:cs typeface="Arial" panose="020B0604020202020204" pitchFamily="34" charset="0"/>
            </a:endParaRPr>
          </a:p>
          <a:p>
            <a:pPr algn="just"/>
            <a:r>
              <a:rPr lang="cs-CZ" sz="2000" dirty="0">
                <a:cs typeface="Arial" panose="020B0604020202020204" pitchFamily="34" charset="0"/>
              </a:rPr>
              <a:t>Neodym je také důležitou složkou moderních lehkých </a:t>
            </a:r>
            <a:r>
              <a:rPr lang="cs-CZ" sz="2000" b="1" dirty="0">
                <a:cs typeface="Arial" panose="020B0604020202020204" pitchFamily="34" charset="0"/>
              </a:rPr>
              <a:t>slitin</a:t>
            </a:r>
            <a:r>
              <a:rPr lang="cs-CZ" sz="2000" dirty="0">
                <a:cs typeface="Arial" panose="020B0604020202020204" pitchFamily="34" charset="0"/>
              </a:rPr>
              <a:t> na bázi hořčíku.</a:t>
            </a:r>
          </a:p>
          <a:p>
            <a:pPr algn="just"/>
            <a:endParaRPr lang="cs-CZ" sz="800" dirty="0">
              <a:cs typeface="Arial" panose="020B0604020202020204" pitchFamily="34" charset="0"/>
            </a:endParaRPr>
          </a:p>
          <a:p>
            <a:pPr algn="just"/>
            <a:r>
              <a:rPr lang="cs-CZ" sz="2000" b="1" dirty="0">
                <a:cs typeface="Arial" panose="020B0604020202020204" pitchFamily="34" charset="0"/>
              </a:rPr>
              <a:t>Oxid </a:t>
            </a:r>
            <a:r>
              <a:rPr lang="cs-CZ" sz="2000" b="1" dirty="0" err="1">
                <a:cs typeface="Arial" panose="020B0604020202020204" pitchFamily="34" charset="0"/>
              </a:rPr>
              <a:t>neodymitý</a:t>
            </a:r>
            <a:r>
              <a:rPr lang="cs-CZ" sz="2000" b="1" dirty="0">
                <a:cs typeface="Arial" panose="020B0604020202020204" pitchFamily="34" charset="0"/>
              </a:rPr>
              <a:t> </a:t>
            </a:r>
            <a:r>
              <a:rPr lang="cs-CZ" sz="2000" dirty="0" err="1">
                <a:cs typeface="Arial" panose="020B0604020202020204" pitchFamily="34" charset="0"/>
              </a:rPr>
              <a:t>Nd</a:t>
            </a:r>
            <a:r>
              <a:rPr lang="cs-CZ" sz="2000" baseline="-25000" dirty="0" err="1">
                <a:cs typeface="Arial" panose="020B0604020202020204" pitchFamily="34" charset="0"/>
              </a:rPr>
              <a:t>2</a:t>
            </a:r>
            <a:r>
              <a:rPr lang="cs-CZ" sz="2000" dirty="0" err="1">
                <a:cs typeface="Arial" panose="020B0604020202020204" pitchFamily="34" charset="0"/>
              </a:rPr>
              <a:t>O</a:t>
            </a:r>
            <a:r>
              <a:rPr lang="cs-CZ" sz="2000" baseline="-25000" dirty="0" err="1">
                <a:cs typeface="Arial" panose="020B0604020202020204" pitchFamily="34" charset="0"/>
              </a:rPr>
              <a:t>3</a:t>
            </a:r>
            <a:r>
              <a:rPr lang="cs-CZ" sz="2000" dirty="0">
                <a:cs typeface="Arial" panose="020B0604020202020204" pitchFamily="34" charset="0"/>
              </a:rPr>
              <a:t> se používá k barvení skel slunečních a svářečských brýlí. </a:t>
            </a:r>
            <a:endParaRPr lang="en-US" sz="2000" dirty="0">
              <a:cs typeface="Arial" panose="020B0604020202020204" pitchFamily="34" charset="0"/>
            </a:endParaRPr>
          </a:p>
          <a:p>
            <a:pPr algn="just"/>
            <a:endParaRPr lang="cs-CZ" sz="800" dirty="0">
              <a:cs typeface="Arial" panose="020B0604020202020204" pitchFamily="34" charset="0"/>
            </a:endParaRPr>
          </a:p>
          <a:p>
            <a:pPr algn="just"/>
            <a:r>
              <a:rPr lang="cs-CZ" sz="2000" b="1" dirty="0">
                <a:cs typeface="Arial" panose="020B0604020202020204" pitchFamily="34" charset="0"/>
              </a:rPr>
              <a:t>Chlorid </a:t>
            </a:r>
            <a:r>
              <a:rPr lang="cs-CZ" sz="2000" b="1" dirty="0" err="1">
                <a:cs typeface="Arial" panose="020B0604020202020204" pitchFamily="34" charset="0"/>
              </a:rPr>
              <a:t>neodymitý</a:t>
            </a:r>
            <a:r>
              <a:rPr lang="cs-CZ" sz="2000" b="1" dirty="0">
                <a:cs typeface="Arial" panose="020B0604020202020204" pitchFamily="34" charset="0"/>
              </a:rPr>
              <a:t> </a:t>
            </a:r>
            <a:r>
              <a:rPr lang="cs-CZ" sz="2000" dirty="0" err="1">
                <a:cs typeface="Arial" panose="020B0604020202020204" pitchFamily="34" charset="0"/>
              </a:rPr>
              <a:t>NdCl</a:t>
            </a:r>
            <a:r>
              <a:rPr lang="cs-CZ" sz="2000" baseline="-25000" dirty="0" err="1">
                <a:cs typeface="Arial" panose="020B0604020202020204" pitchFamily="34" charset="0"/>
              </a:rPr>
              <a:t>3</a:t>
            </a:r>
            <a:r>
              <a:rPr lang="cs-CZ" sz="2000" dirty="0">
                <a:cs typeface="Arial" panose="020B0604020202020204" pitchFamily="34" charset="0"/>
              </a:rPr>
              <a:t> se jako katalyzátor polymerace dienů používá při výrobě syntetického kaučuku.</a:t>
            </a:r>
          </a:p>
        </p:txBody>
      </p:sp>
    </p:spTree>
    <p:extLst>
      <p:ext uri="{BB962C8B-B14F-4D97-AF65-F5344CB8AC3E}">
        <p14:creationId xmlns:p14="http://schemas.microsoft.com/office/powerpoint/2010/main" val="36005779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915400" cy="5940088"/>
          </a:xfrm>
          <a:prstGeom prst="rect">
            <a:avLst/>
          </a:prstGeom>
        </p:spPr>
        <p:txBody>
          <a:bodyPr wrap="square">
            <a:spAutoFit/>
          </a:bodyPr>
          <a:lstStyle/>
          <a:p>
            <a:pPr algn="ctr"/>
            <a:r>
              <a:rPr lang="cs-CZ" sz="2800" b="1" dirty="0">
                <a:cs typeface="Arial" panose="020B0604020202020204" pitchFamily="34" charset="0"/>
              </a:rPr>
              <a:t>Promethium</a:t>
            </a:r>
            <a:r>
              <a:rPr lang="cs-CZ" sz="32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a:t>
            </a:r>
            <a:r>
              <a:rPr lang="cs-CZ" sz="2000" u="sng" dirty="0">
                <a:cs typeface="Arial" panose="020B0604020202020204" pitchFamily="34" charset="0"/>
              </a:rPr>
              <a:t>radioaktivní, uměle připravený</a:t>
            </a:r>
            <a:r>
              <a:rPr lang="cs-CZ" sz="2000" dirty="0">
                <a:cs typeface="Arial" panose="020B0604020202020204" pitchFamily="34" charset="0"/>
              </a:rPr>
              <a:t> chemický prvek. Chemické vlastnosti promethia nejsou doposud prozkoumány. Na vzduchu se rychle pokrývá růžovou vrstvou Pm</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Vodné roztoky sloučenin promethia, kterých bylo připraveno pouze 30, mají nejčastěji růžové zbarvení, ale ve tmě světélkují modře nebo modrozeleně.</a:t>
            </a:r>
            <a:endParaRPr lang="en-US" sz="2000" dirty="0">
              <a:cs typeface="Arial" panose="020B0604020202020204" pitchFamily="34" charset="0"/>
            </a:endParaRPr>
          </a:p>
          <a:p>
            <a:pPr algn="just"/>
            <a:r>
              <a:rPr lang="cs-CZ" sz="2000" dirty="0">
                <a:cs typeface="Arial" panose="020B0604020202020204" pitchFamily="34" charset="0"/>
              </a:rPr>
              <a:t>  </a:t>
            </a:r>
          </a:p>
          <a:p>
            <a:pPr algn="just"/>
            <a:r>
              <a:rPr lang="cs-CZ" sz="2000" dirty="0">
                <a:cs typeface="Arial" panose="020B0604020202020204" pitchFamily="34" charset="0"/>
              </a:rPr>
              <a:t>  V přírodě se promethium vyskytuje v téměř neměřitelném množství jako produkt radioaktivního rozpadu.</a:t>
            </a:r>
            <a:r>
              <a:rPr lang="en-US" sz="2000" dirty="0">
                <a:cs typeface="Arial" panose="020B0604020202020204" pitchFamily="34" charset="0"/>
              </a:rPr>
              <a:t> </a:t>
            </a:r>
            <a:r>
              <a:rPr lang="cs-CZ" sz="2000" dirty="0">
                <a:cs typeface="Arial" panose="020B0604020202020204" pitchFamily="34" charset="0"/>
              </a:rPr>
              <a:t>Nejstabilnější izotop </a:t>
            </a:r>
            <a:r>
              <a:rPr lang="cs-CZ" sz="2000" baseline="30000" dirty="0">
                <a:cs typeface="Arial" panose="020B0604020202020204" pitchFamily="34" charset="0"/>
              </a:rPr>
              <a:t>145</a:t>
            </a:r>
            <a:r>
              <a:rPr lang="cs-CZ" sz="2000" dirty="0">
                <a:cs typeface="Arial" panose="020B0604020202020204" pitchFamily="34" charset="0"/>
              </a:rPr>
              <a:t>Pm má poločas rozpadu 17,7 let. Ve vesmíru bylo největší množství promethia zjištěno ve spektru hvězdy HR-465 v souhvězdí Andromedy.</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Příprava promethia se provádí bombardováním izotopu </a:t>
            </a:r>
            <a:r>
              <a:rPr lang="cs-CZ" sz="2000" baseline="30000" dirty="0">
                <a:cs typeface="Arial" panose="020B0604020202020204" pitchFamily="34" charset="0"/>
              </a:rPr>
              <a:t>146</a:t>
            </a:r>
            <a:r>
              <a:rPr lang="cs-CZ" sz="2000" dirty="0">
                <a:cs typeface="Arial" panose="020B0604020202020204" pitchFamily="34" charset="0"/>
              </a:rPr>
              <a:t>Nd neutrony za vzniku </a:t>
            </a:r>
            <a:r>
              <a:rPr lang="cs-CZ" sz="2000" baseline="30000" dirty="0">
                <a:cs typeface="Arial" panose="020B0604020202020204" pitchFamily="34" charset="0"/>
              </a:rPr>
              <a:t>147</a:t>
            </a:r>
            <a:r>
              <a:rPr lang="cs-CZ" sz="2000" dirty="0">
                <a:cs typeface="Arial" panose="020B0604020202020204" pitchFamily="34" charset="0"/>
              </a:rPr>
              <a:t>Nd, který se beta rozpadem mění na </a:t>
            </a:r>
            <a:r>
              <a:rPr lang="cs-CZ" sz="2000" baseline="30000" dirty="0">
                <a:cs typeface="Arial" panose="020B0604020202020204" pitchFamily="34" charset="0"/>
              </a:rPr>
              <a:t>147</a:t>
            </a:r>
            <a:r>
              <a:rPr lang="cs-CZ" sz="2000" dirty="0">
                <a:cs typeface="Arial" panose="020B0604020202020204" pitchFamily="34" charset="0"/>
              </a:rPr>
              <a:t>Pm. Kovové promethium se připravuje redukcí fluoridu </a:t>
            </a:r>
            <a:r>
              <a:rPr lang="cs-CZ" sz="2000" dirty="0" err="1">
                <a:cs typeface="Arial" panose="020B0604020202020204" pitchFamily="34" charset="0"/>
              </a:rPr>
              <a:t>promethitého</a:t>
            </a:r>
            <a:r>
              <a:rPr lang="cs-CZ" sz="2000" dirty="0">
                <a:cs typeface="Arial" panose="020B0604020202020204" pitchFamily="34" charset="0"/>
              </a:rPr>
              <a:t> PmF</a:t>
            </a:r>
            <a:r>
              <a:rPr lang="cs-CZ" sz="2000" baseline="-25000" dirty="0">
                <a:cs typeface="Arial" panose="020B0604020202020204" pitchFamily="34" charset="0"/>
              </a:rPr>
              <a:t>3</a:t>
            </a:r>
            <a:r>
              <a:rPr lang="cs-CZ" sz="2000" dirty="0">
                <a:cs typeface="Arial" panose="020B0604020202020204" pitchFamily="34" charset="0"/>
              </a:rPr>
              <a:t> kovovým lithiem:</a:t>
            </a:r>
          </a:p>
          <a:p>
            <a:pPr algn="ctr"/>
            <a:r>
              <a:rPr lang="cs-CZ" sz="2000" dirty="0">
                <a:cs typeface="Arial" panose="020B0604020202020204" pitchFamily="34" charset="0"/>
              </a:rPr>
              <a:t>PmF</a:t>
            </a:r>
            <a:r>
              <a:rPr lang="cs-CZ" sz="2000" baseline="-25000" dirty="0">
                <a:cs typeface="Arial" panose="020B0604020202020204" pitchFamily="34" charset="0"/>
              </a:rPr>
              <a:t>3</a:t>
            </a:r>
            <a:r>
              <a:rPr lang="cs-CZ" sz="2000" dirty="0">
                <a:cs typeface="Arial" panose="020B0604020202020204" pitchFamily="34" charset="0"/>
              </a:rPr>
              <a:t> + 3Li → </a:t>
            </a:r>
            <a:r>
              <a:rPr lang="cs-CZ" sz="2000" dirty="0" err="1">
                <a:cs typeface="Arial" panose="020B0604020202020204" pitchFamily="34" charset="0"/>
              </a:rPr>
              <a:t>Pm</a:t>
            </a:r>
            <a:r>
              <a:rPr lang="cs-CZ" sz="2000" dirty="0">
                <a:cs typeface="Arial" panose="020B0604020202020204" pitchFamily="34" charset="0"/>
              </a:rPr>
              <a:t> + 3LiF</a:t>
            </a:r>
          </a:p>
          <a:p>
            <a:pPr algn="just"/>
            <a:endParaRPr lang="cs-CZ" sz="2000" dirty="0">
              <a:cs typeface="Arial" panose="020B0604020202020204" pitchFamily="34" charset="0"/>
            </a:endParaRPr>
          </a:p>
          <a:p>
            <a:pPr algn="just"/>
            <a:r>
              <a:rPr lang="cs-CZ" sz="2000" dirty="0">
                <a:cs typeface="Arial" panose="020B0604020202020204" pitchFamily="34" charset="0"/>
              </a:rPr>
              <a:t>Izotopy promethia jako beta zářiče jsou využívány jako energetické zdroje v kosmickém výzkumu.</a:t>
            </a:r>
          </a:p>
        </p:txBody>
      </p:sp>
    </p:spTree>
    <p:extLst>
      <p:ext uri="{BB962C8B-B14F-4D97-AF65-F5344CB8AC3E}">
        <p14:creationId xmlns:p14="http://schemas.microsoft.com/office/powerpoint/2010/main" val="3018024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432530"/>
          </a:xfrm>
          <a:prstGeom prst="rect">
            <a:avLst/>
          </a:prstGeom>
        </p:spPr>
        <p:txBody>
          <a:bodyPr wrap="square">
            <a:spAutoFit/>
          </a:bodyPr>
          <a:lstStyle/>
          <a:p>
            <a:pPr algn="ctr"/>
            <a:r>
              <a:rPr lang="cs-CZ" sz="2800" b="1" dirty="0">
                <a:cs typeface="Arial" panose="020B0604020202020204" pitchFamily="34" charset="0"/>
              </a:rPr>
              <a:t>Samarium</a:t>
            </a:r>
            <a:r>
              <a:rPr lang="cs-CZ" sz="32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stříbřitě bílý, lesklý a měkký kov, který se vyskytuje ve dvou alotropických modifikacích. Trigonální </a:t>
            </a:r>
            <a:r>
              <a:rPr lang="el-GR" sz="2000" dirty="0">
                <a:cs typeface="Arial" panose="020B0604020202020204" pitchFamily="34" charset="0"/>
              </a:rPr>
              <a:t>α-</a:t>
            </a:r>
            <a:r>
              <a:rPr lang="cs-CZ" sz="2000" dirty="0" err="1">
                <a:cs typeface="Arial" panose="020B0604020202020204" pitchFamily="34" charset="0"/>
              </a:rPr>
              <a:t>Sm</a:t>
            </a:r>
            <a:r>
              <a:rPr lang="cs-CZ" sz="2000" dirty="0">
                <a:cs typeface="Arial" panose="020B0604020202020204" pitchFamily="34" charset="0"/>
              </a:rPr>
              <a:t> při 924°C přechází na kubické </a:t>
            </a:r>
            <a:r>
              <a:rPr lang="el-GR" sz="2000" dirty="0">
                <a:cs typeface="Arial" panose="020B0604020202020204" pitchFamily="34" charset="0"/>
              </a:rPr>
              <a:t>β-</a:t>
            </a:r>
            <a:r>
              <a:rPr lang="cs-CZ" sz="2000" dirty="0" err="1">
                <a:cs typeface="Arial" panose="020B0604020202020204" pitchFamily="34" charset="0"/>
              </a:rPr>
              <a:t>Sm</a:t>
            </a:r>
            <a:r>
              <a:rPr lang="cs-CZ" sz="2000" dirty="0">
                <a:cs typeface="Arial" panose="020B0604020202020204" pitchFamily="34" charset="0"/>
              </a:rPr>
              <a:t>.</a:t>
            </a:r>
          </a:p>
          <a:p>
            <a:pPr algn="just"/>
            <a:r>
              <a:rPr lang="cs-CZ" sz="2000" dirty="0">
                <a:cs typeface="Arial" panose="020B0604020202020204" pitchFamily="34" charset="0"/>
              </a:rPr>
              <a:t>Na vzduchu je samarium poměrně stále, při zahřátí na teplotu 150°C se vznítí za vzniku nažloutlého oxidu </a:t>
            </a:r>
            <a:r>
              <a:rPr lang="cs-CZ" sz="2000" dirty="0" err="1">
                <a:cs typeface="Arial" panose="020B0604020202020204" pitchFamily="34" charset="0"/>
              </a:rPr>
              <a:t>samaritého</a:t>
            </a:r>
            <a:r>
              <a:rPr lang="cs-CZ" sz="2000" dirty="0">
                <a:cs typeface="Arial" panose="020B0604020202020204" pitchFamily="34" charset="0"/>
              </a:rPr>
              <a:t> Sm</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S vodou ochotně reaguje již za laboratorní teploty:</a:t>
            </a:r>
          </a:p>
          <a:p>
            <a:pPr algn="ctr"/>
            <a:r>
              <a:rPr lang="cs-CZ" sz="2000" dirty="0">
                <a:cs typeface="Arial" panose="020B0604020202020204" pitchFamily="34" charset="0"/>
              </a:rPr>
              <a:t>2Sm + 6H</a:t>
            </a:r>
            <a:r>
              <a:rPr lang="cs-CZ" sz="2000" baseline="-25000" dirty="0">
                <a:cs typeface="Arial" panose="020B0604020202020204" pitchFamily="34" charset="0"/>
              </a:rPr>
              <a:t>2</a:t>
            </a:r>
            <a:r>
              <a:rPr lang="cs-CZ" sz="2000" dirty="0">
                <a:cs typeface="Arial" panose="020B0604020202020204" pitchFamily="34" charset="0"/>
              </a:rPr>
              <a:t>O → 2Sm(OH)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endParaRPr lang="cs-CZ" sz="2000" dirty="0">
              <a:cs typeface="Arial" panose="020B0604020202020204" pitchFamily="34" charset="0"/>
            </a:endParaRPr>
          </a:p>
          <a:p>
            <a:pPr algn="just"/>
            <a:r>
              <a:rPr lang="cs-CZ" sz="2000" dirty="0">
                <a:cs typeface="Arial" panose="020B0604020202020204" pitchFamily="34" charset="0"/>
              </a:rPr>
              <a:t>Je dobře rozpustné v neoxidujících i oxidujících kyselinách:</a:t>
            </a:r>
          </a:p>
          <a:p>
            <a:pPr algn="ctr"/>
            <a:r>
              <a:rPr lang="cs-CZ" sz="2000" dirty="0">
                <a:cs typeface="Arial" panose="020B0604020202020204" pitchFamily="34" charset="0"/>
              </a:rPr>
              <a:t>2Sm + 6HCl → 2SmCl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Sm</a:t>
            </a:r>
            <a:r>
              <a:rPr lang="cs-CZ" sz="2000" dirty="0">
                <a:cs typeface="Arial" panose="020B0604020202020204" pitchFamily="34" charset="0"/>
              </a:rPr>
              <a:t> + 6HNO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Sm</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S halogeny přímo reaguje až při teplotách nad 300°C za vzniku halogenidů typu SmX</a:t>
            </a:r>
            <a:r>
              <a:rPr lang="cs-CZ" sz="2000" baseline="-25000" dirty="0">
                <a:cs typeface="Arial" panose="020B0604020202020204" pitchFamily="34" charset="0"/>
              </a:rPr>
              <a:t>3</a:t>
            </a:r>
            <a:r>
              <a:rPr lang="cs-CZ" sz="2000" dirty="0">
                <a:cs typeface="Arial" panose="020B0604020202020204" pitchFamily="34" charset="0"/>
              </a:rPr>
              <a:t>, se sírou se slučuje při teplotě okolo 600°C na žlutohnědý sulfid </a:t>
            </a:r>
            <a:r>
              <a:rPr lang="cs-CZ" sz="2000" dirty="0" err="1">
                <a:cs typeface="Arial" panose="020B0604020202020204" pitchFamily="34" charset="0"/>
              </a:rPr>
              <a:t>samaritý</a:t>
            </a:r>
            <a:r>
              <a:rPr lang="cs-CZ" sz="2000" dirty="0">
                <a:cs typeface="Arial" panose="020B0604020202020204" pitchFamily="34" charset="0"/>
              </a:rPr>
              <a:t> Sm</a:t>
            </a:r>
            <a:r>
              <a:rPr lang="cs-CZ" sz="2000" baseline="-25000" dirty="0">
                <a:cs typeface="Arial" panose="020B0604020202020204" pitchFamily="34" charset="0"/>
              </a:rPr>
              <a:t>2</a:t>
            </a:r>
            <a:r>
              <a:rPr lang="cs-CZ" sz="2000" dirty="0">
                <a:cs typeface="Arial" panose="020B0604020202020204" pitchFamily="34" charset="0"/>
              </a:rPr>
              <a:t>S</a:t>
            </a:r>
            <a:r>
              <a:rPr lang="cs-CZ" sz="2000" baseline="-25000" dirty="0">
                <a:cs typeface="Arial" panose="020B0604020202020204" pitchFamily="34" charset="0"/>
              </a:rPr>
              <a:t>3</a:t>
            </a:r>
            <a:r>
              <a:rPr lang="cs-CZ" sz="2000" dirty="0">
                <a:cs typeface="Arial" panose="020B0604020202020204" pitchFamily="34" charset="0"/>
              </a:rPr>
              <a:t>.</a:t>
            </a:r>
            <a:endParaRPr lang="en-US" sz="2000" dirty="0">
              <a:cs typeface="Arial" panose="020B0604020202020204" pitchFamily="34" charset="0"/>
            </a:endParaRPr>
          </a:p>
          <a:p>
            <a:pPr algn="just"/>
            <a:r>
              <a:rPr lang="cs-CZ" sz="2000" dirty="0">
                <a:cs typeface="Arial" panose="020B0604020202020204" pitchFamily="34" charset="0"/>
              </a:rPr>
              <a:t>    </a:t>
            </a:r>
            <a:r>
              <a:rPr lang="cs-CZ" sz="2000" u="sng" dirty="0">
                <a:cs typeface="Arial" panose="020B0604020202020204" pitchFamily="34" charset="0"/>
              </a:rPr>
              <a:t>Stabilní sloučeniny</a:t>
            </a:r>
            <a:r>
              <a:rPr lang="cs-CZ" sz="2000" dirty="0">
                <a:cs typeface="Arial" panose="020B0604020202020204" pitchFamily="34" charset="0"/>
              </a:rPr>
              <a:t> tvoří samarium </a:t>
            </a:r>
            <a:r>
              <a:rPr lang="cs-CZ" sz="2000" u="sng" dirty="0">
                <a:cs typeface="Arial" panose="020B0604020202020204" pitchFamily="34" charset="0"/>
              </a:rPr>
              <a:t>pouze v oxidačním stupni +III</a:t>
            </a:r>
            <a:r>
              <a:rPr lang="cs-CZ" sz="2000" dirty="0">
                <a:cs typeface="Arial" panose="020B0604020202020204" pitchFamily="34" charset="0"/>
              </a:rPr>
              <a:t>, </a:t>
            </a:r>
            <a:r>
              <a:rPr lang="cs-CZ" sz="2000" u="sng" dirty="0">
                <a:cs typeface="Arial" panose="020B0604020202020204" pitchFamily="34" charset="0"/>
              </a:rPr>
              <a:t>sloučeniny dvoumocného samaria existují pouze v tuhém stavu</a:t>
            </a:r>
            <a:r>
              <a:rPr lang="cs-CZ" sz="2000" dirty="0">
                <a:cs typeface="Arial" panose="020B0604020202020204" pitchFamily="34" charset="0"/>
              </a:rPr>
              <a:t>, s vodou ihned reagují za vzniku vodíku a oxidují se.</a:t>
            </a:r>
          </a:p>
          <a:p>
            <a:pPr algn="just"/>
            <a:r>
              <a:rPr lang="cs-CZ" sz="2000" dirty="0">
                <a:cs typeface="Arial" panose="020B0604020202020204" pitchFamily="34" charset="0"/>
              </a:rPr>
              <a:t>   Chemické vlastnosti sloučenin trojmocného samaria jsou značně podobné sloučeninám hliníku, vlastnosti dvoumocných sloučenin se podobají vlastnostem sloučenin vápníku.</a:t>
            </a:r>
          </a:p>
        </p:txBody>
      </p:sp>
    </p:spTree>
    <p:extLst>
      <p:ext uri="{BB962C8B-B14F-4D97-AF65-F5344CB8AC3E}">
        <p14:creationId xmlns:p14="http://schemas.microsoft.com/office/powerpoint/2010/main" val="31274559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5940088"/>
          </a:xfrm>
          <a:prstGeom prst="rect">
            <a:avLst/>
          </a:prstGeom>
        </p:spPr>
        <p:txBody>
          <a:bodyPr wrap="square">
            <a:spAutoFit/>
          </a:bodyPr>
          <a:lstStyle/>
          <a:p>
            <a:pPr algn="just"/>
            <a:r>
              <a:rPr lang="cs-CZ" sz="2000" dirty="0">
                <a:cs typeface="Arial" panose="020B0604020202020204" pitchFamily="34" charset="0"/>
              </a:rPr>
              <a:t>Vodné roztoky solí trojmocného samaria mají obvykle žluté nebo oranžové zbarvení, pro sloučeniny dvoumocného samaria je charakteristické krvavě červené nebo hnědé zbarvení, barevnou výjimkou je sytě zelený jodid </a:t>
            </a:r>
            <a:r>
              <a:rPr lang="cs-CZ" sz="2000" dirty="0" err="1">
                <a:cs typeface="Arial" panose="020B0604020202020204" pitchFamily="34" charset="0"/>
              </a:rPr>
              <a:t>samarnatý</a:t>
            </a:r>
            <a:r>
              <a:rPr lang="cs-CZ" sz="2000" dirty="0">
                <a:cs typeface="Arial" panose="020B0604020202020204" pitchFamily="34" charset="0"/>
              </a:rPr>
              <a:t> SmI</a:t>
            </a:r>
            <a:r>
              <a:rPr lang="cs-CZ" sz="2000" baseline="-25000" dirty="0">
                <a:cs typeface="Arial" panose="020B0604020202020204" pitchFamily="34" charset="0"/>
              </a:rPr>
              <a:t>2</a:t>
            </a:r>
            <a:r>
              <a:rPr lang="cs-CZ" sz="2000" dirty="0">
                <a:cs typeface="Arial" panose="020B0604020202020204" pitchFamily="34" charset="0"/>
              </a:rPr>
              <a:t>.</a:t>
            </a:r>
          </a:p>
          <a:p>
            <a:pPr algn="just"/>
            <a:endParaRPr lang="cs-CZ" sz="1000" dirty="0">
              <a:cs typeface="Arial" panose="020B0604020202020204" pitchFamily="34" charset="0"/>
            </a:endParaRPr>
          </a:p>
          <a:p>
            <a:pPr algn="just"/>
            <a:r>
              <a:rPr lang="cs-CZ" sz="2000" dirty="0">
                <a:cs typeface="Arial" panose="020B0604020202020204" pitchFamily="34" charset="0"/>
              </a:rPr>
              <a:t>  V přírodě se samarium vzácně nalézá pouze ve formě sloučenin společně s ostatními lanthanoidy v různých druzích monazitu a dalších fosfátech. Samostatné minerály samaria nejsou známy, jedinou výjimku tvoří </a:t>
            </a:r>
            <a:r>
              <a:rPr lang="cs-CZ" sz="2000" b="1" dirty="0">
                <a:cs typeface="Arial" panose="020B0604020202020204" pitchFamily="34" charset="0"/>
              </a:rPr>
              <a:t>monazit</a:t>
            </a:r>
            <a:r>
              <a:rPr lang="cs-CZ" sz="2000" dirty="0">
                <a:cs typeface="Arial" panose="020B0604020202020204" pitchFamily="34" charset="0"/>
              </a:rPr>
              <a:t> SmPO</a:t>
            </a:r>
            <a:r>
              <a:rPr lang="cs-CZ" sz="2000" baseline="-25000" dirty="0">
                <a:cs typeface="Arial" panose="020B0604020202020204" pitchFamily="34" charset="0"/>
              </a:rPr>
              <a:t>4</a:t>
            </a:r>
            <a:r>
              <a:rPr lang="cs-CZ" sz="2000" dirty="0">
                <a:cs typeface="Arial" panose="020B0604020202020204" pitchFamily="34" charset="0"/>
              </a:rPr>
              <a:t>.</a:t>
            </a:r>
          </a:p>
          <a:p>
            <a:pPr algn="just"/>
            <a:endParaRPr lang="cs-CZ" sz="1000" dirty="0">
              <a:cs typeface="Arial" panose="020B0604020202020204" pitchFamily="34" charset="0"/>
            </a:endParaRPr>
          </a:p>
          <a:p>
            <a:pPr algn="just"/>
            <a:r>
              <a:rPr lang="cs-CZ" sz="2000" dirty="0">
                <a:cs typeface="Arial" panose="020B0604020202020204" pitchFamily="34" charset="0"/>
              </a:rPr>
              <a:t>   Výroba samaria pro technické účely se provádí obdobně jako výroba ostatních </a:t>
            </a:r>
            <a:r>
              <a:rPr lang="cs-CZ" sz="2000" dirty="0" err="1">
                <a:cs typeface="Arial" panose="020B0604020202020204" pitchFamily="34" charset="0"/>
              </a:rPr>
              <a:t>lantahanoidů</a:t>
            </a:r>
            <a:r>
              <a:rPr lang="cs-CZ" sz="2000" dirty="0">
                <a:cs typeface="Arial" panose="020B0604020202020204" pitchFamily="34" charset="0"/>
              </a:rPr>
              <a:t> loužením </a:t>
            </a:r>
            <a:r>
              <a:rPr lang="cs-CZ" sz="2000" dirty="0" err="1">
                <a:cs typeface="Arial" panose="020B0604020202020204" pitchFamily="34" charset="0"/>
              </a:rPr>
              <a:t>lanthanoidových</a:t>
            </a:r>
            <a:r>
              <a:rPr lang="cs-CZ" sz="2000" dirty="0">
                <a:cs typeface="Arial" panose="020B0604020202020204" pitchFamily="34" charset="0"/>
              </a:rPr>
              <a:t> rud směsí minerálních kyselin s následnou redukcí oxidu Sm</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vápníkem nebo lanthanem. Redukce probíhá v atmosféře argonu při teplotě 1100-1200°C:</a:t>
            </a:r>
          </a:p>
          <a:p>
            <a:pPr algn="ctr"/>
            <a:r>
              <a:rPr lang="cs-CZ" sz="2000" dirty="0">
                <a:cs typeface="Arial" panose="020B0604020202020204" pitchFamily="34" charset="0"/>
              </a:rPr>
              <a:t>Sm</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+ 2La → 2Sm + La</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endParaRPr lang="cs-CZ" sz="2000" dirty="0">
              <a:cs typeface="Arial" panose="020B0604020202020204" pitchFamily="34" charset="0"/>
            </a:endParaRPr>
          </a:p>
          <a:p>
            <a:pPr algn="just"/>
            <a:r>
              <a:rPr lang="cs-CZ" sz="2000" dirty="0">
                <a:cs typeface="Arial" panose="020B0604020202020204" pitchFamily="34" charset="0"/>
              </a:rPr>
              <a:t>Čisté samarium se připravuje elektrolýzou taveniny SmCl</a:t>
            </a:r>
            <a:r>
              <a:rPr lang="cs-CZ" sz="2000" baseline="-25000" dirty="0">
                <a:cs typeface="Arial" panose="020B0604020202020204" pitchFamily="34" charset="0"/>
              </a:rPr>
              <a:t>3</a:t>
            </a:r>
            <a:r>
              <a:rPr lang="cs-CZ" sz="2000" dirty="0">
                <a:cs typeface="Arial" panose="020B0604020202020204" pitchFamily="34" charset="0"/>
              </a:rPr>
              <a:t>.</a:t>
            </a:r>
          </a:p>
          <a:p>
            <a:pPr algn="just"/>
            <a:endParaRPr lang="cs-CZ" sz="2000" dirty="0">
              <a:cs typeface="Arial" panose="020B0604020202020204" pitchFamily="34" charset="0"/>
            </a:endParaRPr>
          </a:p>
          <a:p>
            <a:pPr algn="just"/>
            <a:r>
              <a:rPr lang="cs-CZ" sz="2000" dirty="0">
                <a:cs typeface="Arial" panose="020B0604020202020204" pitchFamily="34" charset="0"/>
              </a:rPr>
              <a:t>Samarium se používá k úpravě fyzikálních vlastností skla a k výrobě krystalů pro optické lasery. Intermetalické sloučeniny SmCo</a:t>
            </a:r>
            <a:r>
              <a:rPr lang="cs-CZ" sz="2000" baseline="-25000" dirty="0">
                <a:cs typeface="Arial" panose="020B0604020202020204" pitchFamily="34" charset="0"/>
              </a:rPr>
              <a:t>5</a:t>
            </a:r>
            <a:r>
              <a:rPr lang="cs-CZ" sz="2000" dirty="0">
                <a:cs typeface="Arial" panose="020B0604020202020204" pitchFamily="34" charset="0"/>
              </a:rPr>
              <a:t> a Sm</a:t>
            </a:r>
            <a:r>
              <a:rPr lang="cs-CZ" sz="2000" baseline="-25000" dirty="0">
                <a:cs typeface="Arial" panose="020B0604020202020204" pitchFamily="34" charset="0"/>
              </a:rPr>
              <a:t>2</a:t>
            </a:r>
            <a:r>
              <a:rPr lang="cs-CZ" sz="2000" dirty="0">
                <a:cs typeface="Arial" panose="020B0604020202020204" pitchFamily="34" charset="0"/>
              </a:rPr>
              <a:t>Co</a:t>
            </a:r>
            <a:r>
              <a:rPr lang="cs-CZ" sz="2000" baseline="-25000" dirty="0">
                <a:cs typeface="Arial" panose="020B0604020202020204" pitchFamily="34" charset="0"/>
              </a:rPr>
              <a:t>17</a:t>
            </a:r>
            <a:r>
              <a:rPr lang="cs-CZ" sz="2000" dirty="0">
                <a:cs typeface="Arial" panose="020B0604020202020204" pitchFamily="34" charset="0"/>
              </a:rPr>
              <a:t> se používají k </a:t>
            </a:r>
            <a:r>
              <a:rPr lang="cs-CZ" sz="2000" u="sng" dirty="0">
                <a:cs typeface="Arial" panose="020B0604020202020204" pitchFamily="34" charset="0"/>
              </a:rPr>
              <a:t>výrobě silných permanentních magnetů</a:t>
            </a:r>
            <a:r>
              <a:rPr lang="cs-CZ" sz="2000" dirty="0">
                <a:cs typeface="Arial" panose="020B0604020202020204" pitchFamily="34" charset="0"/>
              </a:rPr>
              <a:t>, které slouží ke konstrukci sluchátek, kytarových snímačů, miniaturních elektromotorů a nalézají široké uplatnění v pokročilých zbrojních systémech.</a:t>
            </a:r>
          </a:p>
        </p:txBody>
      </p:sp>
    </p:spTree>
    <p:extLst>
      <p:ext uri="{BB962C8B-B14F-4D97-AF65-F5344CB8AC3E}">
        <p14:creationId xmlns:p14="http://schemas.microsoft.com/office/powerpoint/2010/main" val="7117812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3785652"/>
          </a:xfrm>
          <a:prstGeom prst="rect">
            <a:avLst/>
          </a:prstGeom>
        </p:spPr>
        <p:txBody>
          <a:bodyPr wrap="square">
            <a:spAutoFit/>
          </a:bodyPr>
          <a:lstStyle/>
          <a:p>
            <a:pPr algn="just"/>
            <a:r>
              <a:rPr lang="cs-CZ" sz="2000" b="1" dirty="0">
                <a:cs typeface="Arial" panose="020B0604020202020204" pitchFamily="34" charset="0"/>
              </a:rPr>
              <a:t>Oxid </a:t>
            </a:r>
            <a:r>
              <a:rPr lang="cs-CZ" sz="2000" b="1" dirty="0" err="1">
                <a:cs typeface="Arial" panose="020B0604020202020204" pitchFamily="34" charset="0"/>
              </a:rPr>
              <a:t>samaritý</a:t>
            </a:r>
            <a:r>
              <a:rPr lang="cs-CZ" sz="2000" b="1" dirty="0">
                <a:cs typeface="Arial" panose="020B0604020202020204" pitchFamily="34" charset="0"/>
              </a:rPr>
              <a:t> </a:t>
            </a:r>
            <a:r>
              <a:rPr lang="cs-CZ" sz="2000" dirty="0">
                <a:cs typeface="Arial" panose="020B0604020202020204" pitchFamily="34" charset="0"/>
              </a:rPr>
              <a:t>Sm</a:t>
            </a:r>
            <a:r>
              <a:rPr lang="cs-CZ" sz="2000" baseline="-25000" dirty="0">
                <a:cs typeface="Arial" panose="020B0604020202020204" pitchFamily="34" charset="0"/>
              </a:rPr>
              <a:t>2</a:t>
            </a:r>
            <a:r>
              <a:rPr lang="cs-CZ" sz="2000" dirty="0">
                <a:cs typeface="Arial" panose="020B0604020202020204" pitchFamily="34" charset="0"/>
              </a:rPr>
              <a:t>O</a:t>
            </a:r>
            <a:r>
              <a:rPr lang="cs-CZ" sz="2000" baseline="-25000" dirty="0">
                <a:cs typeface="Arial" panose="020B0604020202020204" pitchFamily="34" charset="0"/>
              </a:rPr>
              <a:t>3</a:t>
            </a:r>
            <a:r>
              <a:rPr lang="cs-CZ" sz="2000" dirty="0">
                <a:cs typeface="Arial" panose="020B0604020202020204" pitchFamily="34" charset="0"/>
              </a:rPr>
              <a:t> je používán k výrobě katalyzátorů pro některé organické dehydrogenační a dehydratační reakce a k výrobě skla pohlcujícího infračervené záření. </a:t>
            </a:r>
          </a:p>
          <a:p>
            <a:pPr algn="just"/>
            <a:r>
              <a:rPr lang="cs-CZ" sz="2000" b="1" dirty="0">
                <a:cs typeface="Arial" panose="020B0604020202020204" pitchFamily="34" charset="0"/>
              </a:rPr>
              <a:t>Chlorid </a:t>
            </a:r>
            <a:r>
              <a:rPr lang="cs-CZ" sz="2000" b="1" dirty="0" err="1">
                <a:cs typeface="Arial" panose="020B0604020202020204" pitchFamily="34" charset="0"/>
              </a:rPr>
              <a:t>samarnatý</a:t>
            </a:r>
            <a:r>
              <a:rPr lang="cs-CZ" sz="2000" b="1" dirty="0">
                <a:cs typeface="Arial" panose="020B0604020202020204" pitchFamily="34" charset="0"/>
              </a:rPr>
              <a:t> </a:t>
            </a:r>
            <a:r>
              <a:rPr lang="cs-CZ" sz="2000" dirty="0">
                <a:cs typeface="Arial" panose="020B0604020202020204" pitchFamily="34" charset="0"/>
              </a:rPr>
              <a:t>SmCl</a:t>
            </a:r>
            <a:r>
              <a:rPr lang="cs-CZ" sz="2000" baseline="-25000" dirty="0">
                <a:cs typeface="Arial" panose="020B0604020202020204" pitchFamily="34" charset="0"/>
              </a:rPr>
              <a:t>2</a:t>
            </a:r>
            <a:r>
              <a:rPr lang="cs-CZ" sz="2000" dirty="0">
                <a:cs typeface="Arial" panose="020B0604020202020204" pitchFamily="34" charset="0"/>
              </a:rPr>
              <a:t> a chlorid </a:t>
            </a:r>
            <a:r>
              <a:rPr lang="cs-CZ" sz="2000" dirty="0" err="1">
                <a:cs typeface="Arial" panose="020B0604020202020204" pitchFamily="34" charset="0"/>
              </a:rPr>
              <a:t>samaritý</a:t>
            </a:r>
            <a:r>
              <a:rPr lang="cs-CZ" sz="2000" dirty="0">
                <a:cs typeface="Arial" panose="020B0604020202020204" pitchFamily="34" charset="0"/>
              </a:rPr>
              <a:t> SmCl</a:t>
            </a:r>
            <a:r>
              <a:rPr lang="cs-CZ" sz="2000" baseline="-25000" dirty="0">
                <a:cs typeface="Arial" panose="020B0604020202020204" pitchFamily="34" charset="0"/>
              </a:rPr>
              <a:t>3</a:t>
            </a:r>
            <a:r>
              <a:rPr lang="cs-CZ" sz="2000" dirty="0">
                <a:cs typeface="Arial" panose="020B0604020202020204" pitchFamily="34" charset="0"/>
              </a:rPr>
              <a:t> se využívají jako laboratorní činidla v organické chemii. </a:t>
            </a:r>
          </a:p>
          <a:p>
            <a:pPr algn="just"/>
            <a:r>
              <a:rPr lang="cs-CZ" sz="2000" b="1" dirty="0">
                <a:cs typeface="Arial" panose="020B0604020202020204" pitchFamily="34" charset="0"/>
              </a:rPr>
              <a:t>Jodid </a:t>
            </a:r>
            <a:r>
              <a:rPr lang="cs-CZ" sz="2000" b="1" dirty="0" err="1">
                <a:cs typeface="Arial" panose="020B0604020202020204" pitchFamily="34" charset="0"/>
              </a:rPr>
              <a:t>samarnatý</a:t>
            </a:r>
            <a:r>
              <a:rPr lang="cs-CZ" sz="2000" b="1" dirty="0">
                <a:cs typeface="Arial" panose="020B0604020202020204" pitchFamily="34" charset="0"/>
              </a:rPr>
              <a:t> </a:t>
            </a:r>
            <a:r>
              <a:rPr lang="cs-CZ" sz="2000" dirty="0">
                <a:cs typeface="Arial" panose="020B0604020202020204" pitchFamily="34" charset="0"/>
              </a:rPr>
              <a:t>SmI</a:t>
            </a:r>
            <a:r>
              <a:rPr lang="cs-CZ" sz="2000" baseline="-25000" dirty="0">
                <a:cs typeface="Arial" panose="020B0604020202020204" pitchFamily="34" charset="0"/>
              </a:rPr>
              <a:t>2</a:t>
            </a:r>
            <a:r>
              <a:rPr lang="cs-CZ" sz="2000" dirty="0">
                <a:cs typeface="Arial" panose="020B0604020202020204" pitchFamily="34" charset="0"/>
              </a:rPr>
              <a:t> slouží jako katalyzátor při přípravě řady organických aminů.</a:t>
            </a:r>
          </a:p>
          <a:p>
            <a:pPr algn="just"/>
            <a:endParaRPr lang="cs-CZ" sz="2000" dirty="0">
              <a:cs typeface="Arial" panose="020B0604020202020204" pitchFamily="34" charset="0"/>
            </a:endParaRPr>
          </a:p>
          <a:p>
            <a:pPr algn="just"/>
            <a:r>
              <a:rPr lang="cs-CZ" sz="2000" dirty="0">
                <a:cs typeface="Arial" panose="020B0604020202020204" pitchFamily="34" charset="0"/>
              </a:rPr>
              <a:t>Slitiny s obsahem samaria se uplatňují v jaderné technice pro zachycování neutronů. </a:t>
            </a:r>
          </a:p>
          <a:p>
            <a:pPr algn="just"/>
            <a:endParaRPr lang="cs-CZ" sz="2000" dirty="0">
              <a:cs typeface="Arial" panose="020B0604020202020204" pitchFamily="34" charset="0"/>
            </a:endParaRPr>
          </a:p>
          <a:p>
            <a:pPr algn="just"/>
            <a:r>
              <a:rPr lang="cs-CZ" sz="2000" dirty="0">
                <a:cs typeface="Arial" panose="020B0604020202020204" pitchFamily="34" charset="0"/>
              </a:rPr>
              <a:t>Radioaktivní izotop </a:t>
            </a:r>
            <a:r>
              <a:rPr lang="cs-CZ" sz="2000" baseline="30000" dirty="0">
                <a:cs typeface="Arial" panose="020B0604020202020204" pitchFamily="34" charset="0"/>
              </a:rPr>
              <a:t>153</a:t>
            </a:r>
            <a:r>
              <a:rPr lang="cs-CZ" sz="2000" dirty="0">
                <a:cs typeface="Arial" panose="020B0604020202020204" pitchFamily="34" charset="0"/>
              </a:rPr>
              <a:t>Sm se využívá v medicíně, izotop </a:t>
            </a:r>
            <a:r>
              <a:rPr lang="cs-CZ" sz="2000" baseline="30000" dirty="0">
                <a:cs typeface="Arial" panose="020B0604020202020204" pitchFamily="34" charset="0"/>
              </a:rPr>
              <a:t>146</a:t>
            </a:r>
            <a:r>
              <a:rPr lang="cs-CZ" sz="2000" dirty="0">
                <a:cs typeface="Arial" panose="020B0604020202020204" pitchFamily="34" charset="0"/>
              </a:rPr>
              <a:t>Sm se používá k radioizotopovému určování stáří objektů v geologii. </a:t>
            </a:r>
          </a:p>
        </p:txBody>
      </p:sp>
    </p:spTree>
    <p:extLst>
      <p:ext uri="{BB962C8B-B14F-4D97-AF65-F5344CB8AC3E}">
        <p14:creationId xmlns:p14="http://schemas.microsoft.com/office/powerpoint/2010/main" val="32720512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5878532"/>
          </a:xfrm>
          <a:prstGeom prst="rect">
            <a:avLst/>
          </a:prstGeom>
        </p:spPr>
        <p:txBody>
          <a:bodyPr wrap="square">
            <a:spAutoFit/>
          </a:bodyPr>
          <a:lstStyle/>
          <a:p>
            <a:pPr algn="ctr"/>
            <a:r>
              <a:rPr lang="cs-CZ" sz="2800" b="1" dirty="0">
                <a:cs typeface="Arial" panose="020B0604020202020204" pitchFamily="34" charset="0"/>
              </a:rPr>
              <a:t>Europium</a:t>
            </a:r>
            <a:r>
              <a:rPr lang="cs-CZ" sz="2800" dirty="0">
                <a:cs typeface="Arial" panose="020B0604020202020204" pitchFamily="34" charset="0"/>
              </a:rPr>
              <a:t> </a:t>
            </a:r>
          </a:p>
          <a:p>
            <a:pPr algn="just"/>
            <a:endParaRPr lang="cs-CZ" sz="800" dirty="0">
              <a:cs typeface="Arial" panose="020B0604020202020204" pitchFamily="34" charset="0"/>
            </a:endParaRPr>
          </a:p>
          <a:p>
            <a:pPr algn="just"/>
            <a:r>
              <a:rPr lang="cs-CZ" sz="2000" dirty="0">
                <a:cs typeface="Arial" panose="020B0604020202020204" pitchFamily="34" charset="0"/>
              </a:rPr>
              <a:t>= stříbřitě bílý, měkký kov. Europium je chemicky méně reaktivní než předchozí prvky ze skupiny lanthanoidů. Na vzduchu je europium za normální teploty relativně stálé. S horkou vodou reaguje za vzniku vodíku a snadno se rozpouští v běžných minerálních kyselinách:</a:t>
            </a:r>
          </a:p>
          <a:p>
            <a:pPr algn="ctr"/>
            <a:r>
              <a:rPr lang="cs-CZ" sz="2000" dirty="0">
                <a:cs typeface="Arial" panose="020B0604020202020204" pitchFamily="34" charset="0"/>
              </a:rPr>
              <a:t>2Eu + 6H</a:t>
            </a:r>
            <a:r>
              <a:rPr lang="cs-CZ" sz="2000" baseline="-25000" dirty="0">
                <a:cs typeface="Arial" panose="020B0604020202020204" pitchFamily="34" charset="0"/>
              </a:rPr>
              <a:t>2</a:t>
            </a:r>
            <a:r>
              <a:rPr lang="cs-CZ" sz="2000" dirty="0">
                <a:cs typeface="Arial" panose="020B0604020202020204" pitchFamily="34" charset="0"/>
              </a:rPr>
              <a:t>O → 2Eu(OH)</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a:cs typeface="Arial" panose="020B0604020202020204" pitchFamily="34" charset="0"/>
              </a:rPr>
              <a:t>2Eu + 6HCl → 2EuCl</a:t>
            </a:r>
            <a:r>
              <a:rPr lang="cs-CZ" sz="2000" baseline="-25000" dirty="0">
                <a:cs typeface="Arial" panose="020B0604020202020204" pitchFamily="34" charset="0"/>
              </a:rPr>
              <a:t>3</a:t>
            </a:r>
            <a:r>
              <a:rPr lang="cs-CZ" sz="2000" dirty="0">
                <a:cs typeface="Arial" panose="020B0604020202020204" pitchFamily="34" charset="0"/>
              </a:rPr>
              <a:t> + 3H</a:t>
            </a:r>
            <a:r>
              <a:rPr lang="cs-CZ" sz="2000" baseline="-25000" dirty="0">
                <a:cs typeface="Arial" panose="020B0604020202020204" pitchFamily="34" charset="0"/>
              </a:rPr>
              <a:t>2</a:t>
            </a:r>
            <a:br>
              <a:rPr lang="cs-CZ" sz="2000" dirty="0">
                <a:cs typeface="Arial" panose="020B0604020202020204" pitchFamily="34" charset="0"/>
              </a:rPr>
            </a:br>
            <a:r>
              <a:rPr lang="cs-CZ" sz="2000" dirty="0" err="1">
                <a:cs typeface="Arial" panose="020B0604020202020204" pitchFamily="34" charset="0"/>
              </a:rPr>
              <a:t>Eu</a:t>
            </a:r>
            <a:r>
              <a:rPr lang="cs-CZ" sz="2000" dirty="0">
                <a:cs typeface="Arial" panose="020B0604020202020204" pitchFamily="34" charset="0"/>
              </a:rPr>
              <a:t> + 6HNO</a:t>
            </a:r>
            <a:r>
              <a:rPr lang="cs-CZ" sz="2000" baseline="-25000" dirty="0">
                <a:cs typeface="Arial" panose="020B0604020202020204" pitchFamily="34" charset="0"/>
              </a:rPr>
              <a:t>3</a:t>
            </a:r>
            <a:r>
              <a:rPr lang="cs-CZ" sz="2000" dirty="0">
                <a:cs typeface="Arial" panose="020B0604020202020204" pitchFamily="34" charset="0"/>
              </a:rPr>
              <a:t> → </a:t>
            </a:r>
            <a:r>
              <a:rPr lang="cs-CZ" sz="2000" dirty="0" err="1">
                <a:cs typeface="Arial" panose="020B0604020202020204" pitchFamily="34" charset="0"/>
              </a:rPr>
              <a:t>Eu</a:t>
            </a:r>
            <a:r>
              <a:rPr lang="cs-CZ" sz="2000" dirty="0">
                <a:cs typeface="Arial" panose="020B0604020202020204" pitchFamily="34" charset="0"/>
              </a:rPr>
              <a:t>(NO</a:t>
            </a:r>
            <a:r>
              <a:rPr lang="cs-CZ" sz="2000" baseline="-25000" dirty="0">
                <a:cs typeface="Arial" panose="020B0604020202020204" pitchFamily="34" charset="0"/>
              </a:rPr>
              <a:t>3</a:t>
            </a:r>
            <a:r>
              <a:rPr lang="cs-CZ" sz="2000" dirty="0">
                <a:cs typeface="Arial" panose="020B0604020202020204" pitchFamily="34" charset="0"/>
              </a:rPr>
              <a:t>)</a:t>
            </a:r>
            <a:r>
              <a:rPr lang="cs-CZ" sz="2000" baseline="-25000" dirty="0">
                <a:cs typeface="Arial" panose="020B0604020202020204" pitchFamily="34" charset="0"/>
              </a:rPr>
              <a:t>3</a:t>
            </a:r>
            <a:r>
              <a:rPr lang="cs-CZ" sz="2000" dirty="0">
                <a:cs typeface="Arial" panose="020B0604020202020204" pitchFamily="34" charset="0"/>
              </a:rPr>
              <a:t> + 3NO</a:t>
            </a:r>
            <a:r>
              <a:rPr lang="cs-CZ" sz="2000" baseline="-25000" dirty="0">
                <a:cs typeface="Arial" panose="020B0604020202020204" pitchFamily="34" charset="0"/>
              </a:rPr>
              <a:t>2</a:t>
            </a:r>
            <a:r>
              <a:rPr lang="cs-CZ" sz="2000" dirty="0">
                <a:cs typeface="Arial" panose="020B0604020202020204" pitchFamily="34" charset="0"/>
              </a:rPr>
              <a:t> + 3H</a:t>
            </a:r>
            <a:r>
              <a:rPr lang="cs-CZ" sz="2000" baseline="-25000" dirty="0">
                <a:cs typeface="Arial" panose="020B0604020202020204" pitchFamily="34" charset="0"/>
              </a:rPr>
              <a:t>2</a:t>
            </a:r>
            <a:r>
              <a:rPr lang="cs-CZ" sz="2000" dirty="0">
                <a:cs typeface="Arial" panose="020B0604020202020204" pitchFamily="34" charset="0"/>
              </a:rPr>
              <a:t>O</a:t>
            </a:r>
          </a:p>
          <a:p>
            <a:pPr algn="just"/>
            <a:r>
              <a:rPr lang="cs-CZ" sz="2000" dirty="0">
                <a:cs typeface="Arial" panose="020B0604020202020204" pitchFamily="34" charset="0"/>
              </a:rPr>
              <a:t>Od ostatních lanthanoidů se europium odlišuje tím, že se </a:t>
            </a:r>
            <a:r>
              <a:rPr lang="cs-CZ" sz="2000" u="sng" dirty="0">
                <a:cs typeface="Arial" panose="020B0604020202020204" pitchFamily="34" charset="0"/>
              </a:rPr>
              <a:t>kromě stabilních trojmocných sloučenin vyskytují i stabilní sloučeniny dvojmocné</a:t>
            </a:r>
            <a:r>
              <a:rPr lang="cs-CZ" sz="2000" dirty="0">
                <a:cs typeface="Arial" panose="020B0604020202020204" pitchFamily="34" charset="0"/>
              </a:rPr>
              <a:t>.</a:t>
            </a:r>
          </a:p>
          <a:p>
            <a:pPr algn="just"/>
            <a:r>
              <a:rPr lang="cs-CZ" sz="2000" dirty="0">
                <a:cs typeface="Arial" panose="020B0604020202020204" pitchFamily="34" charset="0"/>
              </a:rPr>
              <a:t>   Chemické vlastnosti i chování dvoumocných sloučenin europia se nejvíce podobají sloučeninám stroncia. Vlastnosti trojmocných sloučenin europia se nejvíce podobají vlastnostem sloučenin hlinitých. Vodné roztoky solí dvoumocného i trojmocného europia bývají obvykle bezbarvé.</a:t>
            </a:r>
            <a:endParaRPr lang="en-US" sz="2000" dirty="0">
              <a:cs typeface="Arial" panose="020B0604020202020204" pitchFamily="34" charset="0"/>
            </a:endParaRPr>
          </a:p>
          <a:p>
            <a:pPr algn="just"/>
            <a:endParaRPr lang="en-US" sz="2000" dirty="0">
              <a:cs typeface="Arial" panose="020B0604020202020204" pitchFamily="34" charset="0"/>
            </a:endParaRPr>
          </a:p>
          <a:p>
            <a:pPr algn="just"/>
            <a:r>
              <a:rPr lang="cs-CZ" sz="2000" dirty="0">
                <a:cs typeface="Arial" panose="020B0604020202020204" pitchFamily="34" charset="0"/>
              </a:rPr>
              <a:t>V přírodě se europium vyskytuje pouze ve formě sloučenin společně s ostatními lanthanoidy.</a:t>
            </a:r>
            <a:r>
              <a:rPr lang="en-US" sz="2000" dirty="0">
                <a:cs typeface="Arial" panose="020B0604020202020204" pitchFamily="34" charset="0"/>
              </a:rPr>
              <a:t> </a:t>
            </a:r>
            <a:r>
              <a:rPr lang="cs-CZ" sz="2000" dirty="0">
                <a:cs typeface="Arial" panose="020B0604020202020204" pitchFamily="34" charset="0"/>
              </a:rPr>
              <a:t>Samostatné minerály europia nejsou známy.</a:t>
            </a:r>
            <a:endParaRPr lang="en-US" sz="2000" dirty="0">
              <a:cs typeface="Arial" panose="020B0604020202020204" pitchFamily="34" charset="0"/>
            </a:endParaRPr>
          </a:p>
          <a:p>
            <a:pPr algn="just"/>
            <a:endParaRPr lang="en-US" sz="2000" dirty="0">
              <a:cs typeface="Arial" panose="020B0604020202020204" pitchFamily="34" charset="0"/>
            </a:endParaRPr>
          </a:p>
        </p:txBody>
      </p:sp>
    </p:spTree>
    <p:extLst>
      <p:ext uri="{BB962C8B-B14F-4D97-AF65-F5344CB8AC3E}">
        <p14:creationId xmlns:p14="http://schemas.microsoft.com/office/powerpoint/2010/main" val="2466493559"/>
      </p:ext>
    </p:extLst>
  </p:cSld>
  <p:clrMapOvr>
    <a:masterClrMapping/>
  </p:clrMapOvr>
</p:sld>
</file>

<file path=ppt/theme/theme1.xml><?xml version="1.0" encoding="utf-8"?>
<a:theme xmlns:a="http://schemas.openxmlformats.org/drawingml/2006/main" name="AnorganikaAua">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AnorganikaAua</Template>
  <TotalTime>2023</TotalTime>
  <Words>21520</Words>
  <Application>Microsoft Office PowerPoint</Application>
  <PresentationFormat>Předvádění na obrazovce (4:3)</PresentationFormat>
  <Paragraphs>1074</Paragraphs>
  <Slides>146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146</vt:i4>
      </vt:variant>
    </vt:vector>
  </HeadingPairs>
  <TitlesOfParts>
    <vt:vector size="150" baseType="lpstr">
      <vt:lpstr>Arial</vt:lpstr>
      <vt:lpstr>Calibri</vt:lpstr>
      <vt:lpstr>Cantarell</vt:lpstr>
      <vt:lpstr>AnorganikaAua</vt:lpstr>
      <vt:lpstr>Skupina manganu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Skupina chromu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Skupina vanadu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Skupina titanu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Skandium a yttrium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Lanthanoidy</vt:lpstr>
      <vt:lpstr>Lanthanoidy</vt:lpstr>
      <vt:lpstr>Lanthanoidová kontrakce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Triáda mědi</dc:title>
  <dc:creator>Lubomir Prokes</dc:creator>
  <cp:lastModifiedBy>Lubomír Prokeš</cp:lastModifiedBy>
  <cp:revision>84</cp:revision>
  <dcterms:created xsi:type="dcterms:W3CDTF">2019-04-25T13:11:35Z</dcterms:created>
  <dcterms:modified xsi:type="dcterms:W3CDTF">2024-03-14T22:25:52Z</dcterms:modified>
</cp:coreProperties>
</file>