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768" r:id="rId2"/>
    <p:sldId id="332" r:id="rId3"/>
    <p:sldId id="760" r:id="rId4"/>
    <p:sldId id="259" r:id="rId5"/>
    <p:sldId id="295" r:id="rId6"/>
    <p:sldId id="260" r:id="rId7"/>
    <p:sldId id="261" r:id="rId8"/>
    <p:sldId id="285" r:id="rId9"/>
    <p:sldId id="761" r:id="rId10"/>
    <p:sldId id="762" r:id="rId11"/>
    <p:sldId id="266" r:id="rId12"/>
    <p:sldId id="770" r:id="rId13"/>
    <p:sldId id="764" r:id="rId14"/>
    <p:sldId id="765" r:id="rId15"/>
    <p:sldId id="771" r:id="rId16"/>
    <p:sldId id="268" r:id="rId17"/>
    <p:sldId id="256" r:id="rId18"/>
    <p:sldId id="736" r:id="rId19"/>
    <p:sldId id="738" r:id="rId20"/>
    <p:sldId id="772" r:id="rId21"/>
    <p:sldId id="767" r:id="rId22"/>
    <p:sldId id="277" r:id="rId23"/>
    <p:sldId id="264" r:id="rId24"/>
    <p:sldId id="257" r:id="rId25"/>
    <p:sldId id="281" r:id="rId26"/>
    <p:sldId id="265" r:id="rId27"/>
    <p:sldId id="280" r:id="rId28"/>
    <p:sldId id="274" r:id="rId29"/>
    <p:sldId id="275" r:id="rId30"/>
    <p:sldId id="276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660"/>
  </p:normalViewPr>
  <p:slideViewPr>
    <p:cSldViewPr snapToGrid="0">
      <p:cViewPr varScale="1">
        <p:scale>
          <a:sx n="70" d="100"/>
          <a:sy n="70" d="100"/>
        </p:scale>
        <p:origin x="6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9A257-F065-4C6E-9FF0-BBC9F678194A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5B37-FC26-4CBB-9105-2C51235D8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248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9A257-F065-4C6E-9FF0-BBC9F678194A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5B37-FC26-4CBB-9105-2C51235D8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332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9A257-F065-4C6E-9FF0-BBC9F678194A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5B37-FC26-4CBB-9105-2C51235D8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563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9A257-F065-4C6E-9FF0-BBC9F678194A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5B37-FC26-4CBB-9105-2C51235D8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677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9A257-F065-4C6E-9FF0-BBC9F678194A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5B37-FC26-4CBB-9105-2C51235D8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866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9A257-F065-4C6E-9FF0-BBC9F678194A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5B37-FC26-4CBB-9105-2C51235D8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053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9A257-F065-4C6E-9FF0-BBC9F678194A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5B37-FC26-4CBB-9105-2C51235D8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921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9A257-F065-4C6E-9FF0-BBC9F678194A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5B37-FC26-4CBB-9105-2C51235D8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70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9A257-F065-4C6E-9FF0-BBC9F678194A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5B37-FC26-4CBB-9105-2C51235D8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086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9A257-F065-4C6E-9FF0-BBC9F678194A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5B37-FC26-4CBB-9105-2C51235D8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744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9A257-F065-4C6E-9FF0-BBC9F678194A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5B37-FC26-4CBB-9105-2C51235D8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245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9A257-F065-4C6E-9FF0-BBC9F678194A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05B37-FC26-4CBB-9105-2C51235D8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150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gif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A4C3D-6B9F-417A-9A1F-94912E599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6507" y="175454"/>
            <a:ext cx="2619531" cy="501409"/>
          </a:xfrm>
        </p:spPr>
        <p:txBody>
          <a:bodyPr>
            <a:noAutofit/>
          </a:bodyPr>
          <a:lstStyle/>
          <a:p>
            <a:r>
              <a:rPr lang="cs-CZ" sz="2800" b="1" dirty="0">
                <a:latin typeface="+mn-lt"/>
              </a:rPr>
              <a:t>Termochemie</a:t>
            </a:r>
            <a:endParaRPr lang="en-US" sz="2800" b="1" dirty="0">
              <a:latin typeface="+mn-lt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D67A7CD-C022-4519-B63F-33A9AEE230A4}"/>
              </a:ext>
            </a:extLst>
          </p:cNvPr>
          <p:cNvSpPr txBox="1"/>
          <p:nvPr/>
        </p:nvSpPr>
        <p:spPr>
          <a:xfrm>
            <a:off x="175073" y="752319"/>
            <a:ext cx="8600438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/>
              <a:t>Termochemie</a:t>
            </a:r>
            <a:r>
              <a:rPr lang="en-US" sz="2000" b="1" dirty="0"/>
              <a:t> je oblast </a:t>
            </a:r>
            <a:r>
              <a:rPr lang="en-US" sz="2000" b="1" dirty="0" err="1"/>
              <a:t>termodynamiky</a:t>
            </a:r>
            <a:r>
              <a:rPr lang="en-US" sz="2000" b="1" dirty="0"/>
              <a:t> </a:t>
            </a:r>
            <a:r>
              <a:rPr lang="en-US" sz="2000" b="1" dirty="0" err="1"/>
              <a:t>zabývající</a:t>
            </a:r>
            <a:r>
              <a:rPr lang="en-US" sz="2000" b="1" dirty="0"/>
              <a:t> se </a:t>
            </a:r>
            <a:r>
              <a:rPr lang="en-US" sz="2000" b="1" dirty="0" err="1"/>
              <a:t>studiem</a:t>
            </a:r>
            <a:r>
              <a:rPr lang="en-US" sz="2000" b="1" dirty="0"/>
              <a:t> </a:t>
            </a:r>
            <a:r>
              <a:rPr lang="en-US" sz="2000" b="1" dirty="0" err="1"/>
              <a:t>tepelného</a:t>
            </a:r>
            <a:r>
              <a:rPr lang="en-US" sz="2000" b="1" dirty="0"/>
              <a:t> </a:t>
            </a:r>
            <a:r>
              <a:rPr lang="en-US" sz="2000" b="1" dirty="0" err="1"/>
              <a:t>zabarvení</a:t>
            </a:r>
            <a:r>
              <a:rPr lang="en-US" sz="2000" b="1" dirty="0"/>
              <a:t> </a:t>
            </a:r>
            <a:r>
              <a:rPr lang="en-US" sz="2000" b="1" dirty="0" err="1"/>
              <a:t>chemických</a:t>
            </a:r>
            <a:r>
              <a:rPr lang="en-US" sz="2000" b="1" dirty="0"/>
              <a:t> </a:t>
            </a:r>
            <a:r>
              <a:rPr lang="en-US" sz="2000" b="1" dirty="0" err="1"/>
              <a:t>reakcí</a:t>
            </a:r>
            <a:r>
              <a:rPr lang="en-US" sz="2000" dirty="0"/>
              <a:t>, </a:t>
            </a:r>
            <a:r>
              <a:rPr lang="en-US" sz="2000" dirty="0" err="1"/>
              <a:t>tzn</a:t>
            </a:r>
            <a:r>
              <a:rPr lang="en-US" sz="2000" dirty="0"/>
              <a:t>. </a:t>
            </a:r>
            <a:r>
              <a:rPr lang="en-US" sz="2000" dirty="0" err="1"/>
              <a:t>zajímá</a:t>
            </a:r>
            <a:r>
              <a:rPr lang="en-US" sz="2000" dirty="0"/>
              <a:t> se, </a:t>
            </a:r>
            <a:r>
              <a:rPr lang="en-US" sz="2000" dirty="0" err="1"/>
              <a:t>zda</a:t>
            </a:r>
            <a:r>
              <a:rPr lang="en-US" sz="2000" dirty="0"/>
              <a:t> se </a:t>
            </a:r>
            <a:r>
              <a:rPr lang="en-US" sz="2000" dirty="0" err="1"/>
              <a:t>teplo</a:t>
            </a:r>
            <a:r>
              <a:rPr lang="en-US" sz="2000" dirty="0"/>
              <a:t> </a:t>
            </a:r>
            <a:r>
              <a:rPr lang="en-US" sz="2000" dirty="0" err="1"/>
              <a:t>při</a:t>
            </a:r>
            <a:r>
              <a:rPr lang="en-US" sz="2000" dirty="0"/>
              <a:t> </a:t>
            </a:r>
            <a:r>
              <a:rPr lang="en-US" sz="2000" dirty="0" err="1"/>
              <a:t>chemické</a:t>
            </a:r>
            <a:r>
              <a:rPr lang="en-US" sz="2000" dirty="0"/>
              <a:t> </a:t>
            </a:r>
            <a:r>
              <a:rPr lang="en-US" sz="2000" dirty="0" err="1"/>
              <a:t>reakci</a:t>
            </a:r>
            <a:r>
              <a:rPr lang="en-US" sz="2000" dirty="0"/>
              <a:t> </a:t>
            </a:r>
            <a:r>
              <a:rPr lang="en-US" sz="2000" b="1" dirty="0" err="1"/>
              <a:t>uvolňuje</a:t>
            </a:r>
            <a:r>
              <a:rPr lang="en-US" sz="2000" dirty="0"/>
              <a:t> </a:t>
            </a:r>
            <a:r>
              <a:rPr lang="en-US" sz="2000" dirty="0" err="1"/>
              <a:t>či</a:t>
            </a:r>
            <a:r>
              <a:rPr lang="en-US" sz="2000" dirty="0"/>
              <a:t> </a:t>
            </a:r>
            <a:r>
              <a:rPr lang="en-US" sz="2000" b="1" dirty="0" err="1"/>
              <a:t>spotřebovává</a:t>
            </a:r>
            <a:r>
              <a:rPr lang="en-US" sz="2000" dirty="0"/>
              <a:t>. Tato </a:t>
            </a:r>
            <a:r>
              <a:rPr lang="en-US" sz="2000" dirty="0" err="1"/>
              <a:t>tepelná</a:t>
            </a:r>
            <a:r>
              <a:rPr lang="en-US" sz="2000" dirty="0"/>
              <a:t> </a:t>
            </a:r>
            <a:r>
              <a:rPr lang="en-US" sz="2000" dirty="0" err="1"/>
              <a:t>energie</a:t>
            </a:r>
            <a:r>
              <a:rPr lang="en-US" sz="2000" dirty="0"/>
              <a:t> </a:t>
            </a:r>
            <a:r>
              <a:rPr lang="en-US" sz="2000" dirty="0" err="1"/>
              <a:t>vzniká</a:t>
            </a:r>
            <a:r>
              <a:rPr lang="en-US" sz="2000" dirty="0"/>
              <a:t> </a:t>
            </a:r>
            <a:r>
              <a:rPr lang="en-US" sz="2000" dirty="0" err="1"/>
              <a:t>nebo</a:t>
            </a:r>
            <a:r>
              <a:rPr lang="en-US" sz="2000" dirty="0"/>
              <a:t> je </a:t>
            </a:r>
            <a:r>
              <a:rPr lang="en-US" sz="2000" dirty="0" err="1"/>
              <a:t>spotřebována</a:t>
            </a:r>
            <a:r>
              <a:rPr lang="en-US" sz="2000" dirty="0"/>
              <a:t> v </a:t>
            </a:r>
            <a:r>
              <a:rPr lang="en-US" sz="2000" dirty="0" err="1"/>
              <a:t>důsledku</a:t>
            </a:r>
            <a:r>
              <a:rPr lang="en-US" sz="2000" dirty="0"/>
              <a:t> </a:t>
            </a:r>
            <a:r>
              <a:rPr lang="en-US" sz="2000" dirty="0" err="1"/>
              <a:t>štěpení</a:t>
            </a:r>
            <a:r>
              <a:rPr lang="en-US" sz="2000" dirty="0"/>
              <a:t> </a:t>
            </a:r>
            <a:r>
              <a:rPr lang="en-US" sz="2000" dirty="0" err="1"/>
              <a:t>vazeb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výchozích</a:t>
            </a:r>
            <a:r>
              <a:rPr lang="en-US" sz="2000" dirty="0"/>
              <a:t> </a:t>
            </a:r>
            <a:r>
              <a:rPr lang="en-US" sz="2000" dirty="0" err="1"/>
              <a:t>látkách</a:t>
            </a:r>
            <a:r>
              <a:rPr lang="en-US" sz="2000" dirty="0"/>
              <a:t> a </a:t>
            </a:r>
            <a:r>
              <a:rPr lang="en-US" sz="2000" dirty="0" err="1"/>
              <a:t>vzniku</a:t>
            </a:r>
            <a:r>
              <a:rPr lang="en-US" sz="2000" dirty="0"/>
              <a:t> </a:t>
            </a:r>
            <a:r>
              <a:rPr lang="en-US" sz="2000" dirty="0" err="1"/>
              <a:t>nových</a:t>
            </a:r>
            <a:r>
              <a:rPr lang="en-US" sz="2000" dirty="0"/>
              <a:t> </a:t>
            </a:r>
            <a:r>
              <a:rPr lang="en-US" sz="2000" dirty="0" err="1"/>
              <a:t>vazeb</a:t>
            </a:r>
            <a:r>
              <a:rPr lang="en-US" sz="2000" dirty="0"/>
              <a:t> v </a:t>
            </a:r>
            <a:r>
              <a:rPr lang="en-US" sz="2000" dirty="0" err="1"/>
              <a:t>produktech</a:t>
            </a:r>
            <a:r>
              <a:rPr lang="en-US" sz="2000" dirty="0"/>
              <a:t>. Na </a:t>
            </a:r>
            <a:r>
              <a:rPr lang="en-US" sz="2000" dirty="0" err="1"/>
              <a:t>rozštěpení</a:t>
            </a:r>
            <a:r>
              <a:rPr lang="en-US" sz="2000" dirty="0"/>
              <a:t> </a:t>
            </a:r>
            <a:r>
              <a:rPr lang="en-US" sz="2000" dirty="0" err="1"/>
              <a:t>vazeb</a:t>
            </a:r>
            <a:r>
              <a:rPr lang="en-US" sz="2000" dirty="0"/>
              <a:t> je </a:t>
            </a:r>
            <a:r>
              <a:rPr lang="en-US" sz="2000" dirty="0" err="1"/>
              <a:t>třeba</a:t>
            </a:r>
            <a:r>
              <a:rPr lang="en-US" sz="2000" dirty="0"/>
              <a:t> </a:t>
            </a:r>
            <a:r>
              <a:rPr lang="en-US" sz="2000" dirty="0" err="1"/>
              <a:t>energii</a:t>
            </a:r>
            <a:r>
              <a:rPr lang="en-US" sz="2000" dirty="0"/>
              <a:t> </a:t>
            </a:r>
            <a:r>
              <a:rPr lang="en-US" sz="2000" dirty="0" err="1"/>
              <a:t>dodávat</a:t>
            </a:r>
            <a:r>
              <a:rPr lang="en-US" sz="2000" dirty="0"/>
              <a:t>, </a:t>
            </a:r>
            <a:r>
              <a:rPr lang="en-US" sz="2000" dirty="0" err="1"/>
              <a:t>zatímco</a:t>
            </a:r>
            <a:r>
              <a:rPr lang="en-US" sz="2000" dirty="0"/>
              <a:t> </a:t>
            </a:r>
            <a:r>
              <a:rPr lang="en-US" sz="2000" dirty="0" err="1"/>
              <a:t>při</a:t>
            </a:r>
            <a:r>
              <a:rPr lang="en-US" sz="2000" dirty="0"/>
              <a:t> </a:t>
            </a:r>
            <a:r>
              <a:rPr lang="en-US" sz="2000" dirty="0" err="1"/>
              <a:t>vzniku</a:t>
            </a:r>
            <a:r>
              <a:rPr lang="en-US" sz="2000" dirty="0"/>
              <a:t> </a:t>
            </a:r>
            <a:r>
              <a:rPr lang="en-US" sz="2000" dirty="0" err="1"/>
              <a:t>vazeb</a:t>
            </a:r>
            <a:r>
              <a:rPr lang="en-US" sz="2000" dirty="0"/>
              <a:t> se </a:t>
            </a:r>
            <a:r>
              <a:rPr lang="en-US" sz="2000" dirty="0" err="1"/>
              <a:t>energie</a:t>
            </a:r>
            <a:r>
              <a:rPr lang="en-US" sz="2000" dirty="0"/>
              <a:t> </a:t>
            </a:r>
            <a:r>
              <a:rPr lang="en-US" sz="2000" dirty="0" err="1"/>
              <a:t>uvolňuje</a:t>
            </a:r>
            <a:r>
              <a:rPr lang="en-US" sz="2000" dirty="0"/>
              <a:t>. </a:t>
            </a:r>
            <a:endParaRPr lang="cs-CZ" sz="2000" dirty="0"/>
          </a:p>
          <a:p>
            <a:pPr algn="just"/>
            <a:endParaRPr lang="cs-CZ" sz="800" dirty="0"/>
          </a:p>
          <a:p>
            <a:pPr algn="just"/>
            <a:r>
              <a:rPr lang="cs-CZ" sz="2000" dirty="0"/>
              <a:t>Většina chemických reakcí probíhá za izobarických podmínek (konstantní tlak) kdy je reakční teplo rovno </a:t>
            </a:r>
            <a:r>
              <a:rPr lang="cs-CZ" sz="2000" dirty="0" err="1"/>
              <a:t>enthalpii</a:t>
            </a:r>
            <a:r>
              <a:rPr lang="cs-CZ" sz="2000" dirty="0"/>
              <a:t> </a:t>
            </a:r>
            <a:r>
              <a:rPr lang="el-GR" sz="2000" dirty="0"/>
              <a:t>Δ</a:t>
            </a:r>
            <a:r>
              <a:rPr lang="cs-CZ" sz="2000" dirty="0" err="1"/>
              <a:t>Q</a:t>
            </a:r>
            <a:r>
              <a:rPr lang="cs-CZ" sz="2000" baseline="-25000" dirty="0" err="1"/>
              <a:t>p</a:t>
            </a:r>
            <a:r>
              <a:rPr lang="cs-CZ" sz="2000" dirty="0"/>
              <a:t> = </a:t>
            </a:r>
            <a:r>
              <a:rPr lang="el-GR" sz="2000" dirty="0"/>
              <a:t>Δ</a:t>
            </a:r>
            <a:r>
              <a:rPr lang="cs-CZ" sz="2000" dirty="0"/>
              <a:t>H. Tyto izobarické reakce dělíme na reakce exotermické a endotermické.</a:t>
            </a:r>
          </a:p>
          <a:p>
            <a:pPr algn="just"/>
            <a:endParaRPr lang="cs-CZ" sz="800" b="1" dirty="0"/>
          </a:p>
          <a:p>
            <a:pPr algn="just"/>
            <a:r>
              <a:rPr lang="en-US" sz="2000" dirty="0" err="1"/>
              <a:t>Reakce</a:t>
            </a:r>
            <a:r>
              <a:rPr lang="en-US" sz="2000" dirty="0"/>
              <a:t>, </a:t>
            </a:r>
            <a:r>
              <a:rPr lang="en-US" sz="2000" dirty="0" err="1"/>
              <a:t>při</a:t>
            </a:r>
            <a:r>
              <a:rPr lang="en-US" sz="2000" dirty="0"/>
              <a:t> </a:t>
            </a:r>
            <a:r>
              <a:rPr lang="en-US" sz="2000" dirty="0" err="1"/>
              <a:t>kterých</a:t>
            </a:r>
            <a:r>
              <a:rPr lang="en-US" sz="2000" dirty="0"/>
              <a:t> </a:t>
            </a:r>
            <a:r>
              <a:rPr lang="en-US" sz="2000" dirty="0" err="1"/>
              <a:t>systém</a:t>
            </a:r>
            <a:r>
              <a:rPr lang="en-US" sz="2000" dirty="0"/>
              <a:t> </a:t>
            </a:r>
            <a:r>
              <a:rPr lang="en-US" sz="2000" dirty="0" err="1"/>
              <a:t>teplo</a:t>
            </a:r>
            <a:r>
              <a:rPr lang="en-US" sz="2000" dirty="0"/>
              <a:t> </a:t>
            </a:r>
            <a:r>
              <a:rPr lang="en-US" sz="2000" dirty="0" err="1"/>
              <a:t>uvolňuje</a:t>
            </a:r>
            <a:r>
              <a:rPr lang="en-US" sz="2000" dirty="0"/>
              <a:t>, se </a:t>
            </a:r>
            <a:r>
              <a:rPr lang="en-US" sz="2000" dirty="0" err="1"/>
              <a:t>nazývají</a:t>
            </a:r>
            <a:r>
              <a:rPr lang="cs-CZ" sz="2000" dirty="0"/>
              <a:t> </a:t>
            </a:r>
            <a:r>
              <a:rPr lang="cs-CZ" sz="2000" b="1" dirty="0"/>
              <a:t>exotermické,</a:t>
            </a:r>
            <a:r>
              <a:rPr lang="en-US" sz="2000" b="1" dirty="0"/>
              <a:t> </a:t>
            </a:r>
            <a:r>
              <a:rPr lang="en-US" sz="2000" dirty="0" err="1"/>
              <a:t>tedy</a:t>
            </a:r>
            <a:r>
              <a:rPr lang="en-US" sz="2000" dirty="0"/>
              <a:t> </a:t>
            </a:r>
            <a:r>
              <a:rPr lang="el-GR" sz="2000" b="1" dirty="0"/>
              <a:t>Δ</a:t>
            </a:r>
            <a:r>
              <a:rPr lang="en-US" sz="2000" b="1" i="1" dirty="0"/>
              <a:t>H</a:t>
            </a:r>
            <a:r>
              <a:rPr lang="en-US" sz="2000" dirty="0"/>
              <a:t> </a:t>
            </a:r>
            <a:r>
              <a:rPr lang="en-US" sz="2000" b="1" dirty="0"/>
              <a:t>&lt; 0 </a:t>
            </a:r>
            <a:r>
              <a:rPr lang="en-US" sz="2000" dirty="0"/>
              <a:t>(</a:t>
            </a:r>
            <a:r>
              <a:rPr lang="en-US" sz="2000" dirty="0" err="1"/>
              <a:t>změna</a:t>
            </a:r>
            <a:r>
              <a:rPr lang="en-US" sz="2000" dirty="0"/>
              <a:t> </a:t>
            </a:r>
            <a:r>
              <a:rPr lang="en-US" sz="2000" dirty="0" err="1"/>
              <a:t>enthalpie</a:t>
            </a:r>
            <a:r>
              <a:rPr lang="en-US" sz="2000" dirty="0"/>
              <a:t> za </a:t>
            </a:r>
            <a:r>
              <a:rPr lang="en-US" sz="2000" dirty="0" err="1"/>
              <a:t>konstantního</a:t>
            </a:r>
            <a:r>
              <a:rPr lang="en-US" sz="2000" dirty="0"/>
              <a:t> </a:t>
            </a:r>
            <a:r>
              <a:rPr lang="en-US" sz="2000" dirty="0" err="1"/>
              <a:t>tlaku</a:t>
            </a:r>
            <a:r>
              <a:rPr lang="en-US" sz="2000" dirty="0"/>
              <a:t> je </a:t>
            </a:r>
            <a:r>
              <a:rPr lang="en-US" sz="2000" dirty="0" err="1"/>
              <a:t>záporná</a:t>
            </a:r>
            <a:r>
              <a:rPr lang="en-US" sz="2000" dirty="0"/>
              <a:t>), </a:t>
            </a:r>
            <a:r>
              <a:rPr lang="en-US" sz="2000" dirty="0" err="1"/>
              <a:t>systém</a:t>
            </a:r>
            <a:r>
              <a:rPr lang="en-US" sz="2000" dirty="0"/>
              <a:t> </a:t>
            </a:r>
            <a:r>
              <a:rPr lang="en-US" sz="2000" dirty="0" err="1"/>
              <a:t>předal</a:t>
            </a:r>
            <a:r>
              <a:rPr lang="en-US" sz="2000" dirty="0"/>
              <a:t> </a:t>
            </a:r>
            <a:r>
              <a:rPr lang="en-US" sz="2000" dirty="0" err="1"/>
              <a:t>teplo</a:t>
            </a:r>
            <a:r>
              <a:rPr lang="en-US" sz="2000" dirty="0"/>
              <a:t> do </a:t>
            </a:r>
            <a:r>
              <a:rPr lang="en-US" sz="2000" dirty="0" err="1"/>
              <a:t>okolí</a:t>
            </a:r>
            <a:r>
              <a:rPr lang="en-US" sz="2000" dirty="0"/>
              <a:t> a je o </a:t>
            </a:r>
            <a:r>
              <a:rPr lang="en-US" sz="2000" dirty="0" err="1"/>
              <a:t>tuto</a:t>
            </a:r>
            <a:r>
              <a:rPr lang="en-US" sz="2000" dirty="0"/>
              <a:t> </a:t>
            </a:r>
            <a:r>
              <a:rPr lang="en-US" sz="2000" dirty="0" err="1"/>
              <a:t>energii</a:t>
            </a:r>
            <a:r>
              <a:rPr lang="en-US" sz="2000" dirty="0"/>
              <a:t> </a:t>
            </a:r>
            <a:r>
              <a:rPr lang="en-US" sz="2000" dirty="0" err="1"/>
              <a:t>chudší</a:t>
            </a:r>
            <a:r>
              <a:rPr lang="en-US" sz="2000" dirty="0"/>
              <a:t>. </a:t>
            </a:r>
            <a:r>
              <a:rPr lang="en-US" sz="2000" dirty="0" err="1"/>
              <a:t>Průběh</a:t>
            </a:r>
            <a:r>
              <a:rPr lang="en-US" sz="2000" dirty="0"/>
              <a:t> </a:t>
            </a:r>
            <a:r>
              <a:rPr lang="en-US" sz="2000" dirty="0" err="1"/>
              <a:t>těchto</a:t>
            </a:r>
            <a:r>
              <a:rPr lang="en-US" sz="2000" dirty="0"/>
              <a:t> </a:t>
            </a:r>
            <a:r>
              <a:rPr lang="en-US" sz="2000" dirty="0" err="1"/>
              <a:t>dějů</a:t>
            </a:r>
            <a:r>
              <a:rPr lang="en-US" sz="2000" dirty="0"/>
              <a:t> </a:t>
            </a:r>
            <a:r>
              <a:rPr lang="en-US" sz="2000" dirty="0" err="1"/>
              <a:t>může</a:t>
            </a:r>
            <a:r>
              <a:rPr lang="en-US" sz="2000" dirty="0"/>
              <a:t> </a:t>
            </a:r>
            <a:r>
              <a:rPr lang="en-US" sz="2000" dirty="0" err="1"/>
              <a:t>být</a:t>
            </a:r>
            <a:r>
              <a:rPr lang="en-US" sz="2000" dirty="0"/>
              <a:t> </a:t>
            </a:r>
            <a:r>
              <a:rPr lang="en-US" sz="2000" dirty="0" err="1"/>
              <a:t>doprovázen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světelnými</a:t>
            </a:r>
            <a:r>
              <a:rPr lang="en-US" sz="2000" dirty="0"/>
              <a:t> </a:t>
            </a:r>
            <a:r>
              <a:rPr lang="en-US" sz="2000" dirty="0" err="1"/>
              <a:t>efekty</a:t>
            </a:r>
            <a:r>
              <a:rPr lang="en-US" sz="2000" dirty="0"/>
              <a:t>, </a:t>
            </a:r>
            <a:r>
              <a:rPr lang="en-US" sz="2000" dirty="0" err="1"/>
              <a:t>například</a:t>
            </a:r>
            <a:r>
              <a:rPr lang="en-US" sz="2000" dirty="0"/>
              <a:t> </a:t>
            </a:r>
            <a:r>
              <a:rPr lang="en-US" sz="2000" dirty="0" err="1"/>
              <a:t>hořením</a:t>
            </a:r>
            <a:r>
              <a:rPr lang="en-US" sz="2000" dirty="0"/>
              <a:t>. </a:t>
            </a:r>
            <a:r>
              <a:rPr lang="en-US" sz="2000" dirty="0" err="1"/>
              <a:t>Mezi</a:t>
            </a:r>
            <a:r>
              <a:rPr lang="en-US" sz="2000" dirty="0"/>
              <a:t> </a:t>
            </a:r>
            <a:r>
              <a:rPr lang="en-US" sz="2000" dirty="0" err="1"/>
              <a:t>exotermní</a:t>
            </a:r>
            <a:r>
              <a:rPr lang="en-US" sz="2000" dirty="0"/>
              <a:t> </a:t>
            </a:r>
            <a:r>
              <a:rPr lang="en-US" sz="2000" dirty="0" err="1"/>
              <a:t>reakce</a:t>
            </a:r>
            <a:r>
              <a:rPr lang="en-US" sz="2000" dirty="0"/>
              <a:t> </a:t>
            </a:r>
            <a:r>
              <a:rPr lang="en-US" sz="2000" dirty="0" err="1"/>
              <a:t>patří</a:t>
            </a:r>
            <a:r>
              <a:rPr lang="en-US" sz="2000" dirty="0"/>
              <a:t> </a:t>
            </a:r>
            <a:r>
              <a:rPr lang="en-US" sz="2000" dirty="0" err="1"/>
              <a:t>například</a:t>
            </a:r>
            <a:r>
              <a:rPr lang="en-US" sz="2000" dirty="0"/>
              <a:t> </a:t>
            </a:r>
            <a:r>
              <a:rPr lang="en-US" sz="2000" dirty="0" err="1"/>
              <a:t>hoření</a:t>
            </a:r>
            <a:r>
              <a:rPr lang="en-US" sz="2000" dirty="0"/>
              <a:t> </a:t>
            </a:r>
            <a:r>
              <a:rPr lang="en-US" sz="2000" dirty="0" err="1"/>
              <a:t>železa</a:t>
            </a:r>
            <a:r>
              <a:rPr lang="en-US" sz="2000" dirty="0"/>
              <a:t> v </a:t>
            </a:r>
            <a:r>
              <a:rPr lang="en-US" sz="2000" dirty="0" err="1"/>
              <a:t>kyslíkové</a:t>
            </a:r>
            <a:r>
              <a:rPr lang="en-US" sz="2000" dirty="0"/>
              <a:t> </a:t>
            </a:r>
            <a:r>
              <a:rPr lang="en-US" sz="2000" dirty="0" err="1"/>
              <a:t>atmosféře</a:t>
            </a:r>
            <a:r>
              <a:rPr lang="en-US" sz="2000" dirty="0"/>
              <a:t>, </a:t>
            </a:r>
            <a:r>
              <a:rPr lang="en-US" sz="2000" dirty="0" err="1"/>
              <a:t>hoření</a:t>
            </a:r>
            <a:r>
              <a:rPr lang="en-US" sz="2000" dirty="0"/>
              <a:t> </a:t>
            </a:r>
            <a:r>
              <a:rPr lang="en-US" sz="2000" dirty="0" err="1"/>
              <a:t>hořčíkové</a:t>
            </a:r>
            <a:r>
              <a:rPr lang="en-US" sz="2000" dirty="0"/>
              <a:t> </a:t>
            </a:r>
            <a:r>
              <a:rPr lang="en-US" sz="2000" dirty="0" err="1"/>
              <a:t>pásky</a:t>
            </a:r>
            <a:r>
              <a:rPr lang="en-US" sz="2000" dirty="0"/>
              <a:t>, </a:t>
            </a:r>
            <a:r>
              <a:rPr lang="en-US" sz="2000" dirty="0" err="1"/>
              <a:t>ředění</a:t>
            </a:r>
            <a:r>
              <a:rPr lang="en-US" sz="2000" dirty="0"/>
              <a:t> </a:t>
            </a:r>
            <a:r>
              <a:rPr lang="en-US" sz="2000" dirty="0" err="1"/>
              <a:t>kyselin</a:t>
            </a:r>
            <a:r>
              <a:rPr lang="en-US" sz="2000" dirty="0"/>
              <a:t>, </a:t>
            </a:r>
            <a:r>
              <a:rPr lang="en-US" sz="2000" dirty="0" err="1"/>
              <a:t>katalytický</a:t>
            </a:r>
            <a:r>
              <a:rPr lang="en-US" sz="2000" dirty="0"/>
              <a:t> </a:t>
            </a:r>
            <a:r>
              <a:rPr lang="en-US" sz="2000" dirty="0" err="1"/>
              <a:t>rozklad</a:t>
            </a:r>
            <a:r>
              <a:rPr lang="en-US" sz="2000" dirty="0"/>
              <a:t> </a:t>
            </a:r>
            <a:r>
              <a:rPr lang="en-US" sz="2000" dirty="0" err="1"/>
              <a:t>peroxidu</a:t>
            </a:r>
            <a:r>
              <a:rPr lang="en-US" sz="2000" dirty="0"/>
              <a:t> </a:t>
            </a:r>
            <a:r>
              <a:rPr lang="en-US" sz="2000" dirty="0" err="1"/>
              <a:t>vodíku</a:t>
            </a:r>
            <a:r>
              <a:rPr lang="en-US" sz="2000" dirty="0"/>
              <a:t> </a:t>
            </a:r>
            <a:r>
              <a:rPr lang="en-US" sz="2000" dirty="0" err="1"/>
              <a:t>oxidem</a:t>
            </a:r>
            <a:r>
              <a:rPr lang="en-US" sz="2000" dirty="0"/>
              <a:t> </a:t>
            </a:r>
            <a:r>
              <a:rPr lang="en-US" sz="2000" dirty="0" err="1"/>
              <a:t>manganičitým</a:t>
            </a:r>
            <a:r>
              <a:rPr lang="en-US" sz="2000" dirty="0"/>
              <a:t>, </a:t>
            </a:r>
            <a:r>
              <a:rPr lang="en-US" sz="2000" dirty="0" err="1"/>
              <a:t>zapálení</a:t>
            </a:r>
            <a:r>
              <a:rPr lang="en-US" sz="2000" dirty="0"/>
              <a:t> </a:t>
            </a:r>
            <a:r>
              <a:rPr lang="en-US" sz="2000" dirty="0" err="1"/>
              <a:t>prskavky</a:t>
            </a:r>
            <a:r>
              <a:rPr lang="en-US" sz="2000" dirty="0"/>
              <a:t>. </a:t>
            </a:r>
            <a:r>
              <a:rPr lang="en-US" sz="2000" dirty="0" err="1"/>
              <a:t>Kromě</a:t>
            </a:r>
            <a:r>
              <a:rPr lang="en-US" sz="2000" dirty="0"/>
              <a:t> „</a:t>
            </a:r>
            <a:r>
              <a:rPr lang="en-US" sz="2000" dirty="0" err="1"/>
              <a:t>prudkých</a:t>
            </a:r>
            <a:r>
              <a:rPr lang="en-US" sz="2000" dirty="0"/>
              <a:t>“ </a:t>
            </a:r>
            <a:r>
              <a:rPr lang="en-US" sz="2000" dirty="0" err="1"/>
              <a:t>reakcí</a:t>
            </a:r>
            <a:r>
              <a:rPr lang="en-US" sz="2000" dirty="0"/>
              <a:t> </a:t>
            </a:r>
            <a:r>
              <a:rPr lang="en-US" sz="2000" dirty="0" err="1"/>
              <a:t>existují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reakce</a:t>
            </a:r>
            <a:r>
              <a:rPr lang="en-US" sz="2000" dirty="0"/>
              <a:t>,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kterých</a:t>
            </a:r>
            <a:r>
              <a:rPr lang="en-US" sz="2000" dirty="0"/>
              <a:t> se </a:t>
            </a:r>
            <a:r>
              <a:rPr lang="en-US" sz="2000" dirty="0" err="1"/>
              <a:t>také</a:t>
            </a:r>
            <a:r>
              <a:rPr lang="en-US" sz="2000" dirty="0"/>
              <a:t> </a:t>
            </a:r>
            <a:r>
              <a:rPr lang="en-US" sz="2000" dirty="0" err="1"/>
              <a:t>uvolňuje</a:t>
            </a:r>
            <a:r>
              <a:rPr lang="en-US" sz="2000" dirty="0"/>
              <a:t> </a:t>
            </a:r>
            <a:r>
              <a:rPr lang="en-US" sz="2000" dirty="0" err="1"/>
              <a:t>energie</a:t>
            </a:r>
            <a:r>
              <a:rPr lang="en-US" sz="2000" dirty="0"/>
              <a:t>, a </a:t>
            </a:r>
            <a:r>
              <a:rPr lang="en-US" sz="2000" dirty="0" err="1"/>
              <a:t>přitom</a:t>
            </a:r>
            <a:r>
              <a:rPr lang="en-US" sz="2000" dirty="0"/>
              <a:t> </a:t>
            </a:r>
            <a:r>
              <a:rPr lang="en-US" sz="2000" dirty="0" err="1"/>
              <a:t>nemusí</a:t>
            </a:r>
            <a:r>
              <a:rPr lang="en-US" sz="2000" dirty="0"/>
              <a:t> </a:t>
            </a:r>
            <a:r>
              <a:rPr lang="en-US" sz="2000" dirty="0" err="1"/>
              <a:t>hořet</a:t>
            </a:r>
            <a:r>
              <a:rPr lang="en-US" sz="2000" dirty="0"/>
              <a:t>. </a:t>
            </a:r>
            <a:r>
              <a:rPr lang="en-US" sz="2000" dirty="0" err="1"/>
              <a:t>Příkladem</a:t>
            </a:r>
            <a:r>
              <a:rPr lang="en-US" sz="2000" dirty="0"/>
              <a:t> </a:t>
            </a:r>
            <a:r>
              <a:rPr lang="en-US" sz="2000" dirty="0" err="1"/>
              <a:t>mohou</a:t>
            </a:r>
            <a:r>
              <a:rPr lang="en-US" sz="2000" dirty="0"/>
              <a:t> </a:t>
            </a:r>
            <a:r>
              <a:rPr lang="en-US" sz="2000" dirty="0" err="1"/>
              <a:t>být</a:t>
            </a:r>
            <a:r>
              <a:rPr lang="en-US" sz="2000" dirty="0"/>
              <a:t> </a:t>
            </a:r>
            <a:r>
              <a:rPr lang="en-US" sz="2000" dirty="0" err="1"/>
              <a:t>některé</a:t>
            </a:r>
            <a:r>
              <a:rPr lang="en-US" sz="2000" dirty="0"/>
              <a:t> </a:t>
            </a:r>
            <a:r>
              <a:rPr lang="en-US" sz="2000" dirty="0" err="1"/>
              <a:t>krystalizace</a:t>
            </a:r>
            <a:r>
              <a:rPr lang="en-US" sz="2000" dirty="0"/>
              <a:t>. </a:t>
            </a:r>
            <a:endParaRPr lang="cs-CZ" sz="2000" dirty="0"/>
          </a:p>
          <a:p>
            <a:pPr algn="just"/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3566821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5F909C87-9FD3-41C0-8239-C41A20EA0D4B}"/>
              </a:ext>
            </a:extLst>
          </p:cNvPr>
          <p:cNvSpPr/>
          <p:nvPr/>
        </p:nvSpPr>
        <p:spPr>
          <a:xfrm>
            <a:off x="324135" y="286478"/>
            <a:ext cx="855373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>
                <a:solidFill>
                  <a:srgbClr val="000000"/>
                </a:solidFill>
              </a:rPr>
              <a:t>Pro obecnou </a:t>
            </a:r>
            <a:r>
              <a:rPr lang="en-US" sz="2000" dirty="0" err="1">
                <a:solidFill>
                  <a:srgbClr val="000000"/>
                </a:solidFill>
              </a:rPr>
              <a:t>reakc</a:t>
            </a:r>
            <a:r>
              <a:rPr lang="cs-CZ" sz="2000" dirty="0">
                <a:solidFill>
                  <a:srgbClr val="000000"/>
                </a:solidFill>
              </a:rPr>
              <a:t>i</a:t>
            </a:r>
            <a:r>
              <a:rPr lang="en-US" sz="2000" dirty="0">
                <a:solidFill>
                  <a:srgbClr val="000000"/>
                </a:solidFill>
              </a:rPr>
              <a:t>:</a:t>
            </a:r>
          </a:p>
          <a:p>
            <a:pPr algn="ctr"/>
            <a:r>
              <a:rPr lang="en-US" sz="2000" i="1" dirty="0" err="1">
                <a:solidFill>
                  <a:srgbClr val="000000"/>
                </a:solidFill>
              </a:rPr>
              <a:t>a</a:t>
            </a:r>
            <a:r>
              <a:rPr lang="en-US" sz="2000" b="1" dirty="0" err="1">
                <a:solidFill>
                  <a:srgbClr val="000000"/>
                </a:solidFill>
              </a:rPr>
              <a:t>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 +  </a:t>
            </a:r>
            <a:r>
              <a:rPr lang="en-US" sz="2000" i="1" dirty="0" err="1">
                <a:solidFill>
                  <a:srgbClr val="000000"/>
                </a:solidFill>
              </a:rPr>
              <a:t>b</a:t>
            </a:r>
            <a:r>
              <a:rPr lang="en-US" sz="2000" b="1" dirty="0" err="1">
                <a:solidFill>
                  <a:srgbClr val="000000"/>
                </a:solidFill>
              </a:rPr>
              <a:t>B</a:t>
            </a:r>
            <a:r>
              <a:rPr lang="en-US" sz="2000" dirty="0">
                <a:solidFill>
                  <a:srgbClr val="000000"/>
                </a:solidFill>
              </a:rPr>
              <a:t>  ---›  </a:t>
            </a:r>
            <a:r>
              <a:rPr lang="en-US" sz="2000" i="1" dirty="0" err="1">
                <a:solidFill>
                  <a:srgbClr val="000000"/>
                </a:solidFill>
              </a:rPr>
              <a:t>c</a:t>
            </a:r>
            <a:r>
              <a:rPr lang="en-US" sz="2000" b="1" dirty="0" err="1">
                <a:solidFill>
                  <a:srgbClr val="000000"/>
                </a:solidFill>
              </a:rPr>
              <a:t>C</a:t>
            </a:r>
            <a:r>
              <a:rPr lang="en-US" sz="2000" dirty="0">
                <a:solidFill>
                  <a:srgbClr val="000000"/>
                </a:solidFill>
              </a:rPr>
              <a:t>  +  </a:t>
            </a:r>
            <a:r>
              <a:rPr lang="en-US" sz="2000" i="1" dirty="0" err="1">
                <a:solidFill>
                  <a:srgbClr val="000000"/>
                </a:solidFill>
              </a:rPr>
              <a:t>d</a:t>
            </a:r>
            <a:r>
              <a:rPr lang="en-US" sz="2000" b="1" dirty="0" err="1">
                <a:solidFill>
                  <a:srgbClr val="000000"/>
                </a:solidFill>
              </a:rPr>
              <a:t>D</a:t>
            </a:r>
            <a:br>
              <a:rPr lang="en-US" sz="2000" dirty="0">
                <a:solidFill>
                  <a:srgbClr val="000000"/>
                </a:solidFill>
              </a:rPr>
            </a:br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 err="1">
                <a:solidFill>
                  <a:srgbClr val="000000"/>
                </a:solidFill>
              </a:rPr>
              <a:t>kde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i="1" dirty="0">
                <a:solidFill>
                  <a:srgbClr val="000000"/>
                </a:solidFill>
              </a:rPr>
              <a:t>a, b, c, d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jsou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stechiometrické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koeficienty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látek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b="1" dirty="0">
                <a:solidFill>
                  <a:srgbClr val="000000"/>
                </a:solidFill>
              </a:rPr>
              <a:t>A, B, C, D</a:t>
            </a:r>
            <a:br>
              <a:rPr lang="en-US" sz="2000" dirty="0">
                <a:solidFill>
                  <a:srgbClr val="000000"/>
                </a:solidFill>
              </a:rPr>
            </a:br>
            <a:r>
              <a:rPr lang="en-US" sz="2000" b="1" dirty="0">
                <a:solidFill>
                  <a:srgbClr val="000000"/>
                </a:solidFill>
              </a:rPr>
              <a:t>A, B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jsou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výchozí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látky</a:t>
            </a:r>
            <a:br>
              <a:rPr lang="en-US" sz="2000" dirty="0">
                <a:solidFill>
                  <a:srgbClr val="000000"/>
                </a:solidFill>
              </a:rPr>
            </a:br>
            <a:r>
              <a:rPr lang="en-US" sz="2000" b="1" dirty="0">
                <a:solidFill>
                  <a:srgbClr val="000000"/>
                </a:solidFill>
              </a:rPr>
              <a:t>C, D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jsou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produkty</a:t>
            </a:r>
            <a:r>
              <a:rPr lang="en-US" sz="2000" dirty="0">
                <a:solidFill>
                  <a:srgbClr val="000000"/>
                </a:solidFill>
              </a:rPr>
              <a:t>,</a:t>
            </a:r>
          </a:p>
          <a:p>
            <a:r>
              <a:rPr lang="en-US" sz="2000" dirty="0">
                <a:solidFill>
                  <a:srgbClr val="000000"/>
                </a:solidFill>
              </a:rPr>
              <a:t>pro </a:t>
            </a:r>
            <a:r>
              <a:rPr lang="en-US" sz="2000" dirty="0" err="1">
                <a:solidFill>
                  <a:srgbClr val="000000"/>
                </a:solidFill>
              </a:rPr>
              <a:t>výchozí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látky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i="1" dirty="0">
                <a:solidFill>
                  <a:srgbClr val="000000"/>
                </a:solidFill>
              </a:rPr>
              <a:t>a, b</a:t>
            </a:r>
            <a:r>
              <a:rPr lang="en-US" sz="2000" dirty="0">
                <a:solidFill>
                  <a:srgbClr val="000000"/>
                </a:solidFill>
              </a:rPr>
              <a:t> &lt; 0 </a:t>
            </a:r>
            <a:br>
              <a:rPr lang="en-US" sz="2000" dirty="0">
                <a:solidFill>
                  <a:srgbClr val="000000"/>
                </a:solidFill>
              </a:rPr>
            </a:br>
            <a:r>
              <a:rPr lang="en-US" sz="2000" dirty="0">
                <a:solidFill>
                  <a:srgbClr val="000000"/>
                </a:solidFill>
              </a:rPr>
              <a:t>pro </a:t>
            </a:r>
            <a:r>
              <a:rPr lang="en-US" sz="2000" dirty="0" err="1">
                <a:solidFill>
                  <a:srgbClr val="000000"/>
                </a:solidFill>
              </a:rPr>
              <a:t>produkty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i="1" dirty="0">
                <a:solidFill>
                  <a:srgbClr val="000000"/>
                </a:solidFill>
              </a:rPr>
              <a:t>c, d</a:t>
            </a:r>
            <a:r>
              <a:rPr lang="en-US" sz="2000" dirty="0">
                <a:solidFill>
                  <a:srgbClr val="000000"/>
                </a:solidFill>
              </a:rPr>
              <a:t> &gt; 0.</a:t>
            </a:r>
          </a:p>
          <a:p>
            <a:endParaRPr lang="cs-CZ" sz="2000" dirty="0">
              <a:solidFill>
                <a:srgbClr val="000000"/>
              </a:solidFill>
            </a:endParaRPr>
          </a:p>
          <a:p>
            <a:r>
              <a:rPr lang="cs-CZ" sz="2000" dirty="0">
                <a:solidFill>
                  <a:srgbClr val="000000"/>
                </a:solidFill>
              </a:rPr>
              <a:t>je r</a:t>
            </a:r>
            <a:r>
              <a:rPr lang="en-US" sz="2000" dirty="0" err="1">
                <a:solidFill>
                  <a:srgbClr val="000000"/>
                </a:solidFill>
              </a:rPr>
              <a:t>eakční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teplo</a:t>
            </a:r>
            <a:r>
              <a:rPr lang="cs-CZ" sz="2000" dirty="0">
                <a:solidFill>
                  <a:srgbClr val="000000"/>
                </a:solidFill>
              </a:rPr>
              <a:t>: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4338" name="Picture 2" descr=" ">
            <a:extLst>
              <a:ext uri="{FF2B5EF4-FFF2-40B4-BE49-F238E27FC236}">
                <a16:creationId xmlns:a16="http://schemas.microsoft.com/office/drawing/2014/main" id="{AE185ABA-8E30-4879-9660-73735BAA8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34" y="4039737"/>
            <a:ext cx="7927622" cy="65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1">
            <a:extLst>
              <a:ext uri="{FF2B5EF4-FFF2-40B4-BE49-F238E27FC236}">
                <a16:creationId xmlns:a16="http://schemas.microsoft.com/office/drawing/2014/main" id="{B7513CD7-1548-48BE-AF24-56E701DAC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126" y="4852561"/>
            <a:ext cx="3871857" cy="90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304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571184" cy="570613"/>
          </a:xfrm>
        </p:spPr>
        <p:txBody>
          <a:bodyPr>
            <a:normAutofit/>
          </a:bodyPr>
          <a:lstStyle/>
          <a:p>
            <a:r>
              <a:rPr lang="cs-CZ" sz="2400" b="1" dirty="0"/>
              <a:t>Standardní slučovací teplo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221885" y="728960"/>
                <a:ext cx="8771990" cy="2314492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cs-CZ" sz="2000" b="0" dirty="0"/>
                  <a:t>Teplo, při kterém vzniká 1 mol látky přímo z prvků, reakční látky musí být ve standardním stavu</a:t>
                </a:r>
                <a:r>
                  <a:rPr lang="en-US" sz="2000" b="0" dirty="0"/>
                  <a:t> (j</a:t>
                </a:r>
                <a:r>
                  <a:rPr lang="cs-CZ" sz="2000" b="0" dirty="0" err="1"/>
                  <a:t>ednotka</a:t>
                </a:r>
                <a:r>
                  <a:rPr lang="cs-CZ" sz="2000" b="0" dirty="0"/>
                  <a:t>: </a:t>
                </a:r>
                <a:r>
                  <a:rPr lang="cs-CZ" sz="2000" dirty="0"/>
                  <a:t>kJ.mol</a:t>
                </a:r>
                <a:r>
                  <a:rPr lang="cs-CZ" sz="2000" baseline="30000" dirty="0"/>
                  <a:t>-1</a:t>
                </a:r>
                <a:r>
                  <a:rPr lang="en-US" sz="2000" b="0" dirty="0"/>
                  <a:t>)</a:t>
                </a:r>
                <a:r>
                  <a:rPr lang="cs-CZ" sz="2000" b="0" dirty="0"/>
                  <a:t>. Standardní slučovací tepla prvků jsou rovna nule.</a:t>
                </a:r>
                <a:endParaRPr lang="cs-CZ" sz="800" b="0" dirty="0"/>
              </a:p>
              <a:p>
                <a:pPr marL="0" indent="0" algn="just">
                  <a:buNone/>
                </a:pPr>
                <a:r>
                  <a:rPr lang="cs-CZ" sz="2000" b="0" dirty="0"/>
                  <a:t>Vzorec výpočtu reakčního tepla: </a:t>
                </a:r>
              </a:p>
              <a:p>
                <a:pPr marL="0" indent="0" algn="ctr">
                  <a:buNone/>
                </a:pPr>
                <a:r>
                  <a:rPr lang="cs-CZ" sz="2000" b="0" dirty="0"/>
                  <a:t>ΔH</a:t>
                </a:r>
                <a:r>
                  <a:rPr lang="cs-CZ" sz="2000" b="0" baseline="30000" dirty="0"/>
                  <a:t>0</a:t>
                </a:r>
                <a:r>
                  <a:rPr lang="cs-CZ" sz="2000" b="0" baseline="-25000" dirty="0"/>
                  <a:t>298</a:t>
                </a:r>
                <a:r>
                  <a:rPr lang="cs-CZ" sz="2000" b="0" dirty="0"/>
                  <a:t>=</a:t>
                </a:r>
                <a14:m>
                  <m:oMath xmlns:m="http://schemas.openxmlformats.org/officeDocument/2006/math"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cs-CZ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l-GR" sz="2000" b="0" i="1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cs-CZ" sz="2000" b="0" i="1" baseline="30000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cs-CZ" sz="2000" b="0" i="1" baseline="-25000" smtClean="0">
                            <a:latin typeface="Cambria Math" panose="02040503050406030204" pitchFamily="18" charset="0"/>
                          </a:rPr>
                          <m:t>𝑠𝑙𝑢</m:t>
                        </m:r>
                        <m:r>
                          <a:rPr lang="cs-CZ" sz="2000" b="0" i="1" baseline="-25000" smtClean="0">
                            <a:latin typeface="Cambria Math" panose="02040503050406030204" pitchFamily="18" charset="0"/>
                          </a:rPr>
                          <m:t>č</m:t>
                        </m:r>
                      </m:e>
                    </m:nary>
                  </m:oMath>
                </a14:m>
                <a:r>
                  <a:rPr lang="cs-CZ" sz="2000" b="0" dirty="0"/>
                  <a:t>)</a:t>
                </a:r>
                <a:r>
                  <a:rPr lang="cs-CZ" sz="2000" b="0" i="1" baseline="-25000" dirty="0">
                    <a:ea typeface="Cambria Math" panose="02040503050406030204" pitchFamily="18" charset="0"/>
                  </a:rPr>
                  <a:t>prod</a:t>
                </a:r>
                <a:r>
                  <a:rPr lang="cs-CZ" sz="2000" b="0" i="1" baseline="-25000" dirty="0"/>
                  <a:t>.</a:t>
                </a:r>
                <a:r>
                  <a:rPr lang="cs-CZ" sz="2000" b="0" i="1" dirty="0"/>
                  <a:t> -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cs-CZ" sz="2000" b="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cs-CZ" sz="2000" b="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l-GR" sz="2000" b="0" i="1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cs-CZ" sz="2000" b="0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cs-CZ" sz="2000" b="0" i="1" baseline="3000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cs-CZ" sz="2000" b="0" i="1" baseline="-25000">
                            <a:latin typeface="Cambria Math" panose="02040503050406030204" pitchFamily="18" charset="0"/>
                          </a:rPr>
                          <m:t>𝑠𝑙𝑢</m:t>
                        </m:r>
                        <m:r>
                          <a:rPr lang="cs-CZ" sz="2000" b="0" i="1" baseline="-25000">
                            <a:latin typeface="Cambria Math" panose="02040503050406030204" pitchFamily="18" charset="0"/>
                          </a:rPr>
                          <m:t>č</m:t>
                        </m:r>
                      </m:e>
                    </m:nary>
                  </m:oMath>
                </a14:m>
                <a:r>
                  <a:rPr lang="cs-CZ" sz="2000" b="0" dirty="0"/>
                  <a:t>)</a:t>
                </a:r>
                <a:r>
                  <a:rPr lang="cs-CZ" sz="2000" b="0" i="1" baseline="-25000" dirty="0" err="1">
                    <a:ea typeface="Cambria Math" panose="02040503050406030204" pitchFamily="18" charset="0"/>
                  </a:rPr>
                  <a:t>vých.l</a:t>
                </a:r>
                <a:r>
                  <a:rPr lang="cs-CZ" sz="2000" b="0" i="1" baseline="-25000" dirty="0">
                    <a:ea typeface="Cambria Math" panose="02040503050406030204" pitchFamily="18" charset="0"/>
                  </a:rPr>
                  <a:t>.</a:t>
                </a:r>
              </a:p>
              <a:p>
                <a:pPr algn="just"/>
                <a:endParaRPr lang="cs-CZ" sz="2000" b="0" i="1" dirty="0">
                  <a:ea typeface="Cambria Math" panose="02040503050406030204" pitchFamily="18" charset="0"/>
                </a:endParaRPr>
              </a:p>
              <a:p>
                <a:pPr algn="just"/>
                <a:endParaRPr lang="cs-CZ" sz="2000" b="0" i="1" dirty="0">
                  <a:ea typeface="Cambria Math" panose="02040503050406030204" pitchFamily="18" charset="0"/>
                </a:endParaRPr>
              </a:p>
              <a:p>
                <a:pPr algn="just"/>
                <a:endParaRPr lang="cs-CZ" sz="2000" b="0" baseline="-25000" dirty="0"/>
              </a:p>
              <a:p>
                <a:pPr algn="just"/>
                <a:endParaRPr lang="cs-CZ" sz="2000" b="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1885" y="728960"/>
                <a:ext cx="8771990" cy="2314492"/>
              </a:xfrm>
              <a:blipFill>
                <a:blip r:embed="rId2"/>
                <a:stretch>
                  <a:fillRect l="-695" t="-2902" r="-764" b="-63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Zástupný symbol pro obsah 2">
                <a:extLst>
                  <a:ext uri="{FF2B5EF4-FFF2-40B4-BE49-F238E27FC236}">
                    <a16:creationId xmlns:a16="http://schemas.microsoft.com/office/drawing/2014/main" id="{A5B21945-DCD9-41F7-92E4-EB0909F6CBB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4716" y="3009331"/>
                <a:ext cx="8761863" cy="384866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cs-CZ" sz="2000" b="1" dirty="0"/>
                  <a:t>Příklad: </a:t>
                </a:r>
                <a:endParaRPr lang="en-US" sz="2000" b="1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cs-CZ" sz="2000" dirty="0"/>
                  <a:t>Vypočítejte reakční teplo reakce uhlíku s vodní párou ze slučovacích tepel.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cs-CZ" sz="2000" dirty="0"/>
                  <a:t>ΔH</a:t>
                </a:r>
                <a:r>
                  <a:rPr lang="cs-CZ" sz="2000" baseline="30000" dirty="0"/>
                  <a:t>0</a:t>
                </a:r>
                <a:r>
                  <a:rPr lang="cs-CZ" sz="2000" baseline="-25000" dirty="0"/>
                  <a:t>sluč.</a:t>
                </a:r>
                <a:r>
                  <a:rPr lang="cs-CZ" sz="2000" dirty="0"/>
                  <a:t>(</a:t>
                </a:r>
                <a:r>
                  <a:rPr lang="pt-BR" sz="2000" dirty="0"/>
                  <a:t>H</a:t>
                </a:r>
                <a:r>
                  <a:rPr lang="pt-BR" sz="2000" baseline="-25000" dirty="0"/>
                  <a:t>2</a:t>
                </a:r>
                <a:r>
                  <a:rPr lang="pt-BR" sz="2000" dirty="0"/>
                  <a:t>O(g)</a:t>
                </a:r>
                <a:r>
                  <a:rPr lang="cs-CZ" sz="2000" dirty="0"/>
                  <a:t>)</a:t>
                </a:r>
                <a:r>
                  <a:rPr lang="pt-BR" sz="2000" dirty="0"/>
                  <a:t> = - 241,8 kJ/mol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cs-CZ" sz="2000" dirty="0"/>
                  <a:t>ΔH</a:t>
                </a:r>
                <a:r>
                  <a:rPr lang="cs-CZ" sz="2000" baseline="30000" dirty="0"/>
                  <a:t>0</a:t>
                </a:r>
                <a:r>
                  <a:rPr lang="cs-CZ" sz="2000" baseline="-25000" dirty="0"/>
                  <a:t>sluč. </a:t>
                </a:r>
                <a:r>
                  <a:rPr lang="cs-CZ" sz="2000" dirty="0"/>
                  <a:t>(</a:t>
                </a:r>
                <a:r>
                  <a:rPr lang="pl-PL" sz="2000" dirty="0"/>
                  <a:t>CO(g)) = - 110,5 kJ/mol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cs-CZ" sz="2000" dirty="0"/>
                  <a:t>ΔH</a:t>
                </a:r>
                <a:r>
                  <a:rPr lang="cs-CZ" sz="2000" baseline="30000" dirty="0"/>
                  <a:t>0</a:t>
                </a:r>
                <a:r>
                  <a:rPr lang="cs-CZ" sz="2000" baseline="-25000" dirty="0"/>
                  <a:t>298 </a:t>
                </a:r>
                <a:r>
                  <a:rPr lang="cs-CZ" sz="2000" dirty="0"/>
                  <a:t>= ?</a:t>
                </a:r>
              </a:p>
              <a:p>
                <a:endParaRPr lang="cs-CZ" sz="8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cs-CZ" sz="2000" b="1" dirty="0"/>
                  <a:t>Řešení: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pt-BR" sz="2000" dirty="0"/>
                  <a:t>C (s, grafit) + H</a:t>
                </a:r>
                <a:r>
                  <a:rPr lang="pt-BR" sz="2000" baseline="-25000" dirty="0"/>
                  <a:t>2</a:t>
                </a:r>
                <a:r>
                  <a:rPr lang="pt-BR" sz="2000" dirty="0"/>
                  <a:t>O(g) → CO(g) + H</a:t>
                </a:r>
                <a:r>
                  <a:rPr lang="pt-BR" sz="2000" baseline="-25000" dirty="0"/>
                  <a:t>2</a:t>
                </a:r>
                <a:r>
                  <a:rPr lang="pt-BR" sz="2000" dirty="0"/>
                  <a:t>(g)</a:t>
                </a:r>
                <a:endParaRPr lang="cs-CZ" sz="20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cs-CZ" sz="2000" dirty="0"/>
                  <a:t>ΔH</a:t>
                </a:r>
                <a:r>
                  <a:rPr lang="cs-CZ" sz="2000" baseline="30000" dirty="0"/>
                  <a:t>0</a:t>
                </a:r>
                <a:r>
                  <a:rPr lang="cs-CZ" sz="2000" baseline="-25000" dirty="0"/>
                  <a:t>298	</a:t>
                </a:r>
                <a:r>
                  <a:rPr lang="cs-CZ" sz="2000" dirty="0"/>
                  <a:t>=</a:t>
                </a:r>
                <a14:m>
                  <m:oMath xmlns:m="http://schemas.openxmlformats.org/officeDocument/2006/math">
                    <m:r>
                      <a:rPr lang="cs-CZ" sz="2000" i="1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cs-CZ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l-GR" sz="2000" i="1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cs-CZ" sz="2000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cs-CZ" sz="2000" i="1" baseline="3000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cs-CZ" sz="2000" i="1" baseline="-25000">
                            <a:latin typeface="Cambria Math" panose="02040503050406030204" pitchFamily="18" charset="0"/>
                          </a:rPr>
                          <m:t>𝑠𝑙𝑢</m:t>
                        </m:r>
                        <m:r>
                          <a:rPr lang="cs-CZ" sz="2000" i="1" baseline="-25000">
                            <a:latin typeface="Cambria Math" panose="02040503050406030204" pitchFamily="18" charset="0"/>
                          </a:rPr>
                          <m:t>č</m:t>
                        </m:r>
                      </m:e>
                    </m:nary>
                  </m:oMath>
                </a14:m>
                <a:r>
                  <a:rPr lang="cs-CZ" sz="2000" dirty="0"/>
                  <a:t>)</a:t>
                </a:r>
                <a:r>
                  <a:rPr lang="cs-CZ" sz="2000" i="1" baseline="-25000" dirty="0">
                    <a:ea typeface="Cambria Math" panose="02040503050406030204" pitchFamily="18" charset="0"/>
                  </a:rPr>
                  <a:t>prod</a:t>
                </a:r>
                <a:r>
                  <a:rPr lang="cs-CZ" sz="2000" i="1" baseline="-25000" dirty="0"/>
                  <a:t>.</a:t>
                </a:r>
                <a:r>
                  <a:rPr lang="cs-CZ" sz="2000" i="1" dirty="0"/>
                  <a:t> -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cs-CZ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l-GR" sz="2000" i="1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cs-CZ" sz="2000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cs-CZ" sz="2000" i="1" baseline="3000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cs-CZ" sz="2000" i="1" baseline="-25000">
                            <a:latin typeface="Cambria Math" panose="02040503050406030204" pitchFamily="18" charset="0"/>
                          </a:rPr>
                          <m:t>𝑠𝑙𝑢</m:t>
                        </m:r>
                        <m:r>
                          <a:rPr lang="cs-CZ" sz="2000" i="1" baseline="-25000">
                            <a:latin typeface="Cambria Math" panose="02040503050406030204" pitchFamily="18" charset="0"/>
                          </a:rPr>
                          <m:t>č</m:t>
                        </m:r>
                      </m:e>
                    </m:nary>
                  </m:oMath>
                </a14:m>
                <a:r>
                  <a:rPr lang="cs-CZ" sz="2000" dirty="0"/>
                  <a:t>)</a:t>
                </a:r>
                <a:r>
                  <a:rPr lang="cs-CZ" sz="2000" i="1" baseline="-25000" dirty="0" err="1">
                    <a:ea typeface="Cambria Math" panose="02040503050406030204" pitchFamily="18" charset="0"/>
                  </a:rPr>
                  <a:t>vých.l</a:t>
                </a:r>
                <a:r>
                  <a:rPr lang="cs-CZ" sz="2000" i="1" baseline="-25000" dirty="0">
                    <a:ea typeface="Cambria Math" panose="02040503050406030204" pitchFamily="18" charset="0"/>
                  </a:rPr>
                  <a:t> </a:t>
                </a:r>
                <a:r>
                  <a:rPr lang="cs-CZ" sz="2000" dirty="0"/>
                  <a:t> =</a:t>
                </a:r>
                <a:r>
                  <a:rPr lang="en-US" sz="2000" dirty="0"/>
                  <a:t> </a:t>
                </a:r>
                <a:r>
                  <a:rPr lang="cs-CZ" sz="2000" dirty="0"/>
                  <a:t>-110,5 – (- 241,8) = 131,3 </a:t>
                </a:r>
                <a:r>
                  <a:rPr lang="cs-CZ" sz="2000" dirty="0" err="1"/>
                  <a:t>kJ</a:t>
                </a:r>
                <a:endParaRPr lang="cs-CZ" sz="20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cs-CZ" sz="2000" dirty="0"/>
                  <a:t>Tepelné zabarvení reakce je 131,3 </a:t>
                </a:r>
                <a:r>
                  <a:rPr lang="cs-CZ" sz="2000" dirty="0" err="1"/>
                  <a:t>kJ</a:t>
                </a:r>
                <a:r>
                  <a:rPr lang="cs-CZ" sz="2000" dirty="0"/>
                  <a:t>.</a:t>
                </a:r>
              </a:p>
            </p:txBody>
          </p:sp>
        </mc:Choice>
        <mc:Fallback xmlns="">
          <p:sp>
            <p:nvSpPr>
              <p:cNvPr id="4" name="Zástupný symbol pro obsah 2">
                <a:extLst>
                  <a:ext uri="{FF2B5EF4-FFF2-40B4-BE49-F238E27FC236}">
                    <a16:creationId xmlns:a16="http://schemas.microsoft.com/office/drawing/2014/main" id="{A5B21945-DCD9-41F7-92E4-EB0909F6CB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716" y="3009331"/>
                <a:ext cx="8761863" cy="3848669"/>
              </a:xfrm>
              <a:prstGeom prst="rect">
                <a:avLst/>
              </a:prstGeom>
              <a:blipFill>
                <a:blip r:embed="rId3"/>
                <a:stretch>
                  <a:fillRect l="-765" t="-1743" b="-7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1962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662EA800-77D9-456C-96E7-E92D317AB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144" y="343112"/>
            <a:ext cx="8451674" cy="5539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cs-CZ" altLang="en-US" sz="2000" b="1" dirty="0">
                <a:solidFill>
                  <a:srgbClr val="000000"/>
                </a:solidFill>
                <a:latin typeface="+mn-lt"/>
              </a:rPr>
              <a:t>Příklad:</a:t>
            </a:r>
          </a:p>
          <a:p>
            <a:pPr defTabSz="685800"/>
            <a:r>
              <a:rPr lang="en-US" altLang="en-US" sz="2000" dirty="0" err="1">
                <a:solidFill>
                  <a:srgbClr val="000000"/>
                </a:solidFill>
                <a:latin typeface="+mn-lt"/>
              </a:rPr>
              <a:t>Kolik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 se </a:t>
            </a:r>
            <a:r>
              <a:rPr lang="en-US" altLang="en-US" sz="2000" dirty="0" err="1">
                <a:solidFill>
                  <a:srgbClr val="000000"/>
                </a:solidFill>
                <a:latin typeface="+mn-lt"/>
              </a:rPr>
              <a:t>uvolní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+mn-lt"/>
              </a:rPr>
              <a:t>tepla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+mn-lt"/>
              </a:rPr>
              <a:t>při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+mn-lt"/>
              </a:rPr>
              <a:t>spalování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+mn-lt"/>
              </a:rPr>
              <a:t>methanu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?</a:t>
            </a:r>
            <a:endParaRPr lang="en-US" altLang="en-US" sz="2000" dirty="0">
              <a:latin typeface="+mn-lt"/>
            </a:endParaRPr>
          </a:p>
          <a:p>
            <a:pPr algn="ctr" defTabSz="685800"/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CH</a:t>
            </a:r>
            <a:r>
              <a:rPr lang="en-US" altLang="en-US" sz="2000" baseline="-25000" dirty="0">
                <a:solidFill>
                  <a:srgbClr val="000000"/>
                </a:solidFill>
                <a:latin typeface="+mn-lt"/>
              </a:rPr>
              <a:t>4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(g)</a:t>
            </a:r>
            <a:r>
              <a:rPr lang="cs-CZ" alt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+</a:t>
            </a:r>
            <a:r>
              <a:rPr lang="cs-CZ" alt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2</a:t>
            </a:r>
            <a:r>
              <a:rPr lang="cs-CZ" alt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O</a:t>
            </a:r>
            <a:r>
              <a:rPr lang="en-US" altLang="en-US" sz="2000" baseline="-25000" dirty="0">
                <a:solidFill>
                  <a:srgbClr val="000000"/>
                </a:solidFill>
                <a:latin typeface="+mn-lt"/>
              </a:rPr>
              <a:t>2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(g)</a:t>
            </a:r>
            <a:r>
              <a:rPr lang="cs-CZ" altLang="en-US" sz="2000" dirty="0">
                <a:solidFill>
                  <a:srgbClr val="000000"/>
                </a:solidFill>
                <a:latin typeface="+mn-lt"/>
              </a:rPr>
              <a:t>  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→</a:t>
            </a:r>
            <a:r>
              <a:rPr lang="cs-CZ" altLang="en-US" sz="2000" dirty="0">
                <a:solidFill>
                  <a:srgbClr val="000000"/>
                </a:solidFill>
                <a:latin typeface="+mn-lt"/>
              </a:rPr>
              <a:t>  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2</a:t>
            </a:r>
            <a:r>
              <a:rPr lang="cs-CZ" alt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H</a:t>
            </a:r>
            <a:r>
              <a:rPr lang="en-US" altLang="en-US" sz="2000" baseline="-25000" dirty="0">
                <a:solidFill>
                  <a:srgbClr val="000000"/>
                </a:solidFill>
                <a:latin typeface="+mn-lt"/>
              </a:rPr>
              <a:t>2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O(g)</a:t>
            </a:r>
            <a:r>
              <a:rPr lang="cs-CZ" alt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+</a:t>
            </a:r>
            <a:r>
              <a:rPr lang="cs-CZ" alt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CO</a:t>
            </a:r>
            <a:r>
              <a:rPr lang="en-US" altLang="en-US" sz="2000" baseline="-25000" dirty="0">
                <a:solidFill>
                  <a:srgbClr val="000000"/>
                </a:solidFill>
                <a:latin typeface="+mn-lt"/>
              </a:rPr>
              <a:t>2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(g)</a:t>
            </a:r>
          </a:p>
          <a:p>
            <a:pPr defTabSz="685800"/>
            <a:r>
              <a:rPr lang="en-US" altLang="en-US" sz="2000" dirty="0" err="1">
                <a:solidFill>
                  <a:srgbClr val="000000"/>
                </a:solidFill>
                <a:latin typeface="+mn-lt"/>
              </a:rPr>
              <a:t>Víme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-li </a:t>
            </a:r>
            <a:r>
              <a:rPr lang="en-US" altLang="en-US" sz="2000" dirty="0" err="1">
                <a:solidFill>
                  <a:srgbClr val="000000"/>
                </a:solidFill>
                <a:latin typeface="+mn-lt"/>
              </a:rPr>
              <a:t>slučovací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+mn-lt"/>
              </a:rPr>
              <a:t>tepla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:</a:t>
            </a:r>
            <a:endParaRPr lang="en-US" altLang="en-US" sz="2000" dirty="0">
              <a:latin typeface="+mn-lt"/>
            </a:endParaRPr>
          </a:p>
          <a:p>
            <a:pPr defTabSz="685800"/>
            <a:r>
              <a:rPr lang="cs-CZ" altLang="en-US" sz="2000" dirty="0">
                <a:solidFill>
                  <a:srgbClr val="000000"/>
                </a:solidFill>
                <a:latin typeface="+mn-lt"/>
              </a:rPr>
              <a:t>	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(△H</a:t>
            </a:r>
            <a:r>
              <a:rPr lang="en-US" altLang="en-US" sz="2000" baseline="-25000" dirty="0">
                <a:solidFill>
                  <a:srgbClr val="000000"/>
                </a:solidFill>
                <a:latin typeface="+mn-lt"/>
              </a:rPr>
              <a:t>298</a:t>
            </a:r>
            <a:r>
              <a:rPr lang="en-US" altLang="en-US" sz="2000" baseline="30000" dirty="0">
                <a:solidFill>
                  <a:srgbClr val="000000"/>
                </a:solidFill>
                <a:latin typeface="+mn-lt"/>
              </a:rPr>
              <a:t>0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)</a:t>
            </a:r>
            <a:r>
              <a:rPr lang="en-US" altLang="en-US" sz="2000" dirty="0" err="1">
                <a:solidFill>
                  <a:srgbClr val="000000"/>
                </a:solidFill>
                <a:latin typeface="+mn-lt"/>
              </a:rPr>
              <a:t>sluč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 CH</a:t>
            </a:r>
            <a:r>
              <a:rPr lang="en-US" altLang="en-US" sz="2000" baseline="-30000" dirty="0">
                <a:solidFill>
                  <a:srgbClr val="000000"/>
                </a:solidFill>
                <a:latin typeface="+mn-lt"/>
              </a:rPr>
              <a:t>4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(g) = −76,37 kJ⋅mol</a:t>
            </a:r>
            <a:r>
              <a:rPr lang="en-US" altLang="en-US" sz="2000" baseline="30000" dirty="0">
                <a:solidFill>
                  <a:srgbClr val="000000"/>
                </a:solidFill>
                <a:latin typeface="+mn-lt"/>
              </a:rPr>
              <a:t>−1</a:t>
            </a:r>
            <a:endParaRPr lang="en-US" altLang="en-US" sz="2000" dirty="0">
              <a:latin typeface="+mn-lt"/>
            </a:endParaRPr>
          </a:p>
          <a:p>
            <a:pPr defTabSz="685800"/>
            <a:r>
              <a:rPr lang="cs-CZ" altLang="en-US" sz="2000" dirty="0">
                <a:solidFill>
                  <a:srgbClr val="000000"/>
                </a:solidFill>
                <a:latin typeface="+mn-lt"/>
              </a:rPr>
              <a:t>	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(△H</a:t>
            </a:r>
            <a:r>
              <a:rPr lang="en-US" altLang="en-US" sz="2000" baseline="-25000" dirty="0">
                <a:solidFill>
                  <a:srgbClr val="000000"/>
                </a:solidFill>
                <a:latin typeface="+mn-lt"/>
              </a:rPr>
              <a:t>298</a:t>
            </a:r>
            <a:r>
              <a:rPr lang="en-US" altLang="en-US" sz="2000" baseline="30000" dirty="0">
                <a:solidFill>
                  <a:srgbClr val="000000"/>
                </a:solidFill>
                <a:latin typeface="+mn-lt"/>
              </a:rPr>
              <a:t>0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)</a:t>
            </a:r>
            <a:r>
              <a:rPr lang="en-US" altLang="en-US" sz="2000" dirty="0" err="1">
                <a:solidFill>
                  <a:srgbClr val="000000"/>
                </a:solidFill>
                <a:latin typeface="+mn-lt"/>
              </a:rPr>
              <a:t>sluč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 CO</a:t>
            </a:r>
            <a:r>
              <a:rPr lang="en-US" altLang="en-US" sz="2000" baseline="-30000" dirty="0">
                <a:solidFill>
                  <a:srgbClr val="000000"/>
                </a:solidFill>
                <a:latin typeface="+mn-lt"/>
              </a:rPr>
              <a:t>2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(g) = −393,97 kJ⋅mol</a:t>
            </a:r>
            <a:r>
              <a:rPr lang="en-US" altLang="en-US" sz="2000" baseline="30000" dirty="0">
                <a:solidFill>
                  <a:srgbClr val="000000"/>
                </a:solidFill>
                <a:latin typeface="+mn-lt"/>
              </a:rPr>
              <a:t>−1</a:t>
            </a:r>
            <a:endParaRPr lang="en-US" altLang="en-US" sz="2000" dirty="0">
              <a:latin typeface="+mn-lt"/>
            </a:endParaRPr>
          </a:p>
          <a:p>
            <a:pPr defTabSz="685800"/>
            <a:r>
              <a:rPr lang="cs-CZ" altLang="en-US" sz="2000" dirty="0">
                <a:solidFill>
                  <a:srgbClr val="000000"/>
                </a:solidFill>
                <a:latin typeface="+mn-lt"/>
              </a:rPr>
              <a:t>	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(△H</a:t>
            </a:r>
            <a:r>
              <a:rPr lang="en-US" altLang="en-US" sz="2000" baseline="-25000" dirty="0">
                <a:solidFill>
                  <a:srgbClr val="000000"/>
                </a:solidFill>
                <a:latin typeface="+mn-lt"/>
              </a:rPr>
              <a:t>298</a:t>
            </a:r>
            <a:r>
              <a:rPr lang="en-US" altLang="en-US" sz="2000" baseline="30000" dirty="0">
                <a:solidFill>
                  <a:srgbClr val="000000"/>
                </a:solidFill>
                <a:latin typeface="+mn-lt"/>
              </a:rPr>
              <a:t>0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)</a:t>
            </a:r>
            <a:r>
              <a:rPr lang="en-US" altLang="en-US" sz="2000" dirty="0" err="1">
                <a:solidFill>
                  <a:srgbClr val="000000"/>
                </a:solidFill>
                <a:latin typeface="+mn-lt"/>
              </a:rPr>
              <a:t>sluč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 H</a:t>
            </a:r>
            <a:r>
              <a:rPr lang="en-US" altLang="en-US" sz="2000" baseline="-30000" dirty="0">
                <a:solidFill>
                  <a:srgbClr val="000000"/>
                </a:solidFill>
                <a:latin typeface="+mn-lt"/>
              </a:rPr>
              <a:t>2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O(g) = −242,00 kJ⋅mol</a:t>
            </a:r>
            <a:r>
              <a:rPr lang="en-US" altLang="en-US" sz="2000" baseline="30000" dirty="0">
                <a:solidFill>
                  <a:srgbClr val="000000"/>
                </a:solidFill>
                <a:latin typeface="+mn-lt"/>
              </a:rPr>
              <a:t>−1</a:t>
            </a:r>
            <a:endParaRPr lang="cs-CZ" altLang="en-US" sz="2000" dirty="0">
              <a:solidFill>
                <a:srgbClr val="000000"/>
              </a:solidFill>
              <a:latin typeface="+mn-lt"/>
            </a:endParaRPr>
          </a:p>
          <a:p>
            <a:pPr defTabSz="685800"/>
            <a:endParaRPr lang="cs-CZ" altLang="en-US" sz="2000" dirty="0">
              <a:latin typeface="+mn-lt"/>
            </a:endParaRPr>
          </a:p>
          <a:p>
            <a:pPr defTabSz="685800"/>
            <a:r>
              <a:rPr lang="cs-CZ" altLang="en-US" sz="2000" b="1" dirty="0">
                <a:latin typeface="+mn-lt"/>
              </a:rPr>
              <a:t>Řešení</a:t>
            </a:r>
            <a:r>
              <a:rPr lang="cs-CZ" altLang="en-US" sz="2000" dirty="0">
                <a:latin typeface="+mn-lt"/>
              </a:rPr>
              <a:t>:</a:t>
            </a:r>
          </a:p>
          <a:p>
            <a:pPr lvl="0"/>
            <a:r>
              <a:rPr lang="en-US" altLang="en-US" sz="2000" dirty="0">
                <a:latin typeface="+mn-lt"/>
              </a:rPr>
              <a:t>Od </a:t>
            </a:r>
            <a:r>
              <a:rPr lang="en-US" altLang="en-US" sz="2000" dirty="0" err="1">
                <a:latin typeface="+mn-lt"/>
              </a:rPr>
              <a:t>součtu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standardních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slučovacích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tepel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produktu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odečteme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součet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standardních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tepel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reaktantů</a:t>
            </a:r>
            <a:r>
              <a:rPr lang="en-US" altLang="en-US" sz="2000" dirty="0">
                <a:latin typeface="+mn-lt"/>
              </a:rPr>
              <a:t>.</a:t>
            </a:r>
          </a:p>
          <a:p>
            <a:pPr lvl="0"/>
            <a:r>
              <a:rPr lang="en-US" altLang="en-US" sz="2000" dirty="0" err="1">
                <a:latin typeface="+mn-lt"/>
              </a:rPr>
              <a:t>Slučovací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tepla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prvků</a:t>
            </a:r>
            <a:r>
              <a:rPr lang="en-US" altLang="en-US" sz="2000" dirty="0">
                <a:latin typeface="+mn-lt"/>
              </a:rPr>
              <a:t> se </a:t>
            </a:r>
            <a:r>
              <a:rPr lang="en-US" altLang="en-US" sz="2000" dirty="0" err="1">
                <a:latin typeface="+mn-lt"/>
              </a:rPr>
              <a:t>považují</a:t>
            </a:r>
            <a:r>
              <a:rPr lang="en-US" altLang="en-US" sz="2000" dirty="0">
                <a:latin typeface="+mn-lt"/>
              </a:rPr>
              <a:t> za </a:t>
            </a:r>
            <a:r>
              <a:rPr lang="en-US" altLang="en-US" sz="2000" dirty="0" err="1">
                <a:latin typeface="+mn-lt"/>
              </a:rPr>
              <a:t>nulová</a:t>
            </a:r>
            <a:r>
              <a:rPr lang="en-US" altLang="en-US" sz="2000" dirty="0">
                <a:latin typeface="+mn-lt"/>
              </a:rPr>
              <a:t>.</a:t>
            </a:r>
          </a:p>
          <a:p>
            <a:pPr defTabSz="685800"/>
            <a:endParaRPr lang="en-US" altLang="en-US" sz="2000" dirty="0">
              <a:latin typeface="+mn-lt"/>
            </a:endParaRPr>
          </a:p>
          <a:p>
            <a:pPr lvl="0"/>
            <a:r>
              <a:rPr lang="en-US" altLang="en-US" sz="2000" dirty="0">
                <a:latin typeface="+mn-lt"/>
              </a:rPr>
              <a:t>△</a:t>
            </a:r>
            <a:r>
              <a:rPr lang="en-US" altLang="en-US" sz="2000" i="1" dirty="0">
                <a:latin typeface="+mn-lt"/>
              </a:rPr>
              <a:t>H</a:t>
            </a:r>
            <a:r>
              <a:rPr lang="en-US" altLang="en-US" sz="2000" baseline="-25000" dirty="0">
                <a:latin typeface="+mn-lt"/>
              </a:rPr>
              <a:t>298</a:t>
            </a:r>
            <a:r>
              <a:rPr lang="en-US" altLang="en-US" sz="2000" baseline="30000" dirty="0">
                <a:latin typeface="+mn-lt"/>
              </a:rPr>
              <a:t>0</a:t>
            </a:r>
            <a:r>
              <a:rPr lang="en-US" altLang="en-US" sz="2000" dirty="0">
                <a:latin typeface="+mn-lt"/>
              </a:rPr>
              <a:t> = ∑</a:t>
            </a:r>
            <a:r>
              <a:rPr lang="en-US" altLang="en-US" sz="2000" i="1" baseline="-25000" dirty="0" err="1">
                <a:latin typeface="+mn-lt"/>
              </a:rPr>
              <a:t>produkty</a:t>
            </a:r>
            <a:r>
              <a:rPr lang="en-US" altLang="en-US" sz="2000" i="1" dirty="0" err="1">
                <a:latin typeface="+mn-lt"/>
              </a:rPr>
              <a:t>v</a:t>
            </a:r>
            <a:r>
              <a:rPr lang="en-US" altLang="en-US" sz="2000" dirty="0">
                <a:latin typeface="+mn-lt"/>
              </a:rPr>
              <a:t>⋅(△</a:t>
            </a:r>
            <a:r>
              <a:rPr lang="en-US" altLang="en-US" sz="2000" i="1" dirty="0">
                <a:latin typeface="+mn-lt"/>
              </a:rPr>
              <a:t>H</a:t>
            </a:r>
            <a:r>
              <a:rPr lang="en-US" altLang="en-US" sz="2000" dirty="0">
                <a:latin typeface="+mn-lt"/>
              </a:rPr>
              <a:t>0298)</a:t>
            </a:r>
            <a:r>
              <a:rPr lang="en-US" altLang="en-US" sz="2000" i="1" dirty="0" err="1">
                <a:latin typeface="+mn-lt"/>
              </a:rPr>
              <a:t>slu</a:t>
            </a:r>
            <a:r>
              <a:rPr lang="en-US" altLang="en-US" sz="2000" dirty="0" err="1">
                <a:latin typeface="+mn-lt"/>
              </a:rPr>
              <a:t>č</a:t>
            </a:r>
            <a:r>
              <a:rPr lang="en-US" altLang="en-US" sz="2000" dirty="0">
                <a:latin typeface="+mn-lt"/>
              </a:rPr>
              <a:t> − ∑</a:t>
            </a:r>
            <a:r>
              <a:rPr lang="en-US" altLang="en-US" sz="2000" i="1" baseline="-25000" dirty="0" err="1">
                <a:latin typeface="+mn-lt"/>
              </a:rPr>
              <a:t>reaktanty</a:t>
            </a:r>
            <a:r>
              <a:rPr lang="en-US" altLang="en-US" sz="2000" i="1" dirty="0" err="1">
                <a:latin typeface="+mn-lt"/>
              </a:rPr>
              <a:t>v</a:t>
            </a:r>
            <a:r>
              <a:rPr lang="en-US" altLang="en-US" sz="2000" dirty="0">
                <a:latin typeface="+mn-lt"/>
              </a:rPr>
              <a:t>⋅(△</a:t>
            </a:r>
            <a:r>
              <a:rPr lang="en-US" altLang="en-US" sz="2000" i="1" dirty="0">
                <a:latin typeface="+mn-lt"/>
              </a:rPr>
              <a:t>H</a:t>
            </a:r>
            <a:r>
              <a:rPr lang="en-US" altLang="en-US" sz="2000" dirty="0">
                <a:latin typeface="+mn-lt"/>
              </a:rPr>
              <a:t>0298)</a:t>
            </a:r>
            <a:r>
              <a:rPr lang="en-US" altLang="en-US" sz="2000" i="1" dirty="0" err="1">
                <a:latin typeface="+mn-lt"/>
              </a:rPr>
              <a:t>slu</a:t>
            </a:r>
            <a:r>
              <a:rPr lang="en-US" altLang="en-US" sz="2000" dirty="0" err="1">
                <a:latin typeface="+mn-lt"/>
              </a:rPr>
              <a:t>č</a:t>
            </a:r>
            <a:endParaRPr lang="en-US" altLang="en-US" sz="2000" dirty="0">
              <a:latin typeface="+mn-lt"/>
            </a:endParaRPr>
          </a:p>
          <a:p>
            <a:pPr lvl="0"/>
            <a:r>
              <a:rPr lang="en-US" altLang="en-US" sz="2000" dirty="0">
                <a:latin typeface="+mn-lt"/>
              </a:rPr>
              <a:t>△</a:t>
            </a:r>
            <a:r>
              <a:rPr lang="en-US" altLang="en-US" sz="2000" i="1" dirty="0">
                <a:latin typeface="+mn-lt"/>
              </a:rPr>
              <a:t>H</a:t>
            </a:r>
            <a:r>
              <a:rPr lang="en-US" altLang="en-US" sz="2000" baseline="-25000" dirty="0">
                <a:latin typeface="+mn-lt"/>
              </a:rPr>
              <a:t>298</a:t>
            </a:r>
            <a:r>
              <a:rPr lang="en-US" altLang="en-US" sz="2000" baseline="30000" dirty="0">
                <a:latin typeface="+mn-lt"/>
              </a:rPr>
              <a:t>0  </a:t>
            </a:r>
            <a:r>
              <a:rPr lang="en-US" altLang="en-US" sz="2000" dirty="0">
                <a:latin typeface="+mn-lt"/>
              </a:rPr>
              <a:t>= (2⋅(−242,00) + (−393,97)) − (−76,37) kJ⋅mol</a:t>
            </a:r>
            <a:r>
              <a:rPr lang="en-US" altLang="en-US" sz="2000" baseline="-25000" dirty="0">
                <a:latin typeface="+mn-lt"/>
              </a:rPr>
              <a:t>−1</a:t>
            </a:r>
            <a:r>
              <a:rPr lang="en-US" altLang="en-US" sz="2000" dirty="0">
                <a:latin typeface="+mn-lt"/>
              </a:rPr>
              <a:t> </a:t>
            </a:r>
          </a:p>
          <a:p>
            <a:pPr lvl="0"/>
            <a:r>
              <a:rPr lang="en-US" altLang="en-US" sz="2000" dirty="0">
                <a:latin typeface="+mn-lt"/>
              </a:rPr>
              <a:t>△</a:t>
            </a:r>
            <a:r>
              <a:rPr lang="en-US" altLang="en-US" sz="2000" i="1" dirty="0">
                <a:latin typeface="+mn-lt"/>
              </a:rPr>
              <a:t>H</a:t>
            </a:r>
            <a:r>
              <a:rPr lang="en-US" altLang="en-US" sz="2000" baseline="-25000" dirty="0">
                <a:latin typeface="+mn-lt"/>
              </a:rPr>
              <a:t>298</a:t>
            </a:r>
            <a:r>
              <a:rPr lang="en-US" altLang="en-US" sz="2000" baseline="30000" dirty="0">
                <a:latin typeface="+mn-lt"/>
              </a:rPr>
              <a:t>0  </a:t>
            </a:r>
            <a:r>
              <a:rPr lang="en-US" altLang="en-US" sz="2000" dirty="0">
                <a:latin typeface="+mn-lt"/>
              </a:rPr>
              <a:t>= −801,60 kJ⋅mol</a:t>
            </a:r>
            <a:r>
              <a:rPr lang="en-US" altLang="en-US" sz="2000" baseline="30000" dirty="0">
                <a:latin typeface="+mn-lt"/>
              </a:rPr>
              <a:t>−1</a:t>
            </a:r>
            <a:r>
              <a:rPr lang="en-US" altLang="en-US" sz="2000" dirty="0">
                <a:latin typeface="+mn-lt"/>
              </a:rPr>
              <a:t> </a:t>
            </a:r>
          </a:p>
          <a:p>
            <a:pPr lvl="0"/>
            <a:r>
              <a:rPr lang="en-US" altLang="en-US" sz="2000" dirty="0" err="1">
                <a:latin typeface="+mn-lt"/>
              </a:rPr>
              <a:t>Při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spalování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methanu</a:t>
            </a:r>
            <a:r>
              <a:rPr lang="en-US" altLang="en-US" sz="2000" dirty="0">
                <a:latin typeface="+mn-lt"/>
              </a:rPr>
              <a:t> se </a:t>
            </a:r>
            <a:r>
              <a:rPr lang="en-US" altLang="en-US" sz="2000" dirty="0" err="1">
                <a:latin typeface="+mn-lt"/>
              </a:rPr>
              <a:t>uvolní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teplo</a:t>
            </a:r>
            <a:r>
              <a:rPr lang="en-US" altLang="en-US" sz="2000" dirty="0">
                <a:latin typeface="+mn-lt"/>
              </a:rPr>
              <a:t> 801,60 kJ⋅mol</a:t>
            </a:r>
            <a:r>
              <a:rPr lang="en-US" altLang="en-US" sz="2000" baseline="30000" dirty="0">
                <a:latin typeface="+mn-lt"/>
              </a:rPr>
              <a:t>−1</a:t>
            </a:r>
            <a:r>
              <a:rPr lang="en-US" altLang="en-US" sz="2000" dirty="0">
                <a:latin typeface="+mn-lt"/>
              </a:rPr>
              <a:t>.</a:t>
            </a:r>
          </a:p>
          <a:p>
            <a:pPr defTabSz="685800"/>
            <a:endParaRPr lang="en-US" alt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20047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E5CB25EA-C0FB-411D-8DC9-48D9287A75A2}"/>
              </a:ext>
            </a:extLst>
          </p:cNvPr>
          <p:cNvSpPr/>
          <p:nvPr/>
        </p:nvSpPr>
        <p:spPr>
          <a:xfrm>
            <a:off x="178242" y="356232"/>
            <a:ext cx="56741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 err="1">
                <a:solidFill>
                  <a:srgbClr val="000000"/>
                </a:solidFill>
                <a:latin typeface="times" panose="02020603050405020304" pitchFamily="18" charset="0"/>
              </a:rPr>
              <a:t>Výpočet</a:t>
            </a:r>
            <a:r>
              <a:rPr lang="en-US" sz="2400" b="1" u="sng" dirty="0">
                <a:solidFill>
                  <a:srgbClr val="000000"/>
                </a:solidFill>
                <a:latin typeface="times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0000"/>
                </a:solidFill>
                <a:latin typeface="times" panose="02020603050405020304" pitchFamily="18" charset="0"/>
              </a:rPr>
              <a:t>reakčního</a:t>
            </a:r>
            <a:r>
              <a:rPr lang="en-US" sz="2400" b="1" u="sng" dirty="0">
                <a:solidFill>
                  <a:srgbClr val="000000"/>
                </a:solidFill>
                <a:latin typeface="times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0000"/>
                </a:solidFill>
                <a:latin typeface="times" panose="02020603050405020304" pitchFamily="18" charset="0"/>
              </a:rPr>
              <a:t>tepla</a:t>
            </a:r>
            <a:r>
              <a:rPr lang="en-US" sz="2400" b="1" u="sng" dirty="0">
                <a:solidFill>
                  <a:srgbClr val="000000"/>
                </a:solidFill>
                <a:latin typeface="times" panose="02020603050405020304" pitchFamily="18" charset="0"/>
              </a:rPr>
              <a:t> ze </a:t>
            </a:r>
            <a:r>
              <a:rPr lang="en-US" sz="2400" b="1" u="sng" dirty="0" err="1">
                <a:solidFill>
                  <a:srgbClr val="000000"/>
                </a:solidFill>
                <a:latin typeface="times" panose="02020603050405020304" pitchFamily="18" charset="0"/>
              </a:rPr>
              <a:t>spalných</a:t>
            </a:r>
            <a:r>
              <a:rPr lang="en-US" sz="2400" b="1" u="sng" dirty="0">
                <a:solidFill>
                  <a:srgbClr val="000000"/>
                </a:solidFill>
                <a:latin typeface="times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0000"/>
                </a:solidFill>
                <a:latin typeface="times" panose="02020603050405020304" pitchFamily="18" charset="0"/>
              </a:rPr>
              <a:t>tepel</a:t>
            </a:r>
            <a:endParaRPr lang="en-US" sz="2400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BC3B350-9924-40FC-9185-9D770C83E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955" y="986114"/>
            <a:ext cx="3780431" cy="2562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685800"/>
            <a:r>
              <a:rPr lang="en-US" altLang="en-US" b="1" dirty="0" err="1">
                <a:solidFill>
                  <a:srgbClr val="FF0000"/>
                </a:solidFill>
                <a:latin typeface="+mn-lt"/>
              </a:rPr>
              <a:t>výchozí</a:t>
            </a:r>
            <a:r>
              <a:rPr lang="en-US" altLang="en-US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+mn-lt"/>
              </a:rPr>
              <a:t>látky</a:t>
            </a:r>
            <a:r>
              <a:rPr lang="en-US" altLang="en-US" b="1" dirty="0">
                <a:solidFill>
                  <a:srgbClr val="FF0000"/>
                </a:solidFill>
                <a:latin typeface="+mn-lt"/>
              </a:rPr>
              <a:t> se </a:t>
            </a:r>
            <a:r>
              <a:rPr lang="en-US" altLang="en-US" b="1" dirty="0" err="1">
                <a:solidFill>
                  <a:srgbClr val="FF0000"/>
                </a:solidFill>
                <a:latin typeface="+mn-lt"/>
              </a:rPr>
              <a:t>spálí</a:t>
            </a:r>
            <a:r>
              <a:rPr lang="en-US" altLang="en-US" b="1" dirty="0">
                <a:solidFill>
                  <a:srgbClr val="FF0000"/>
                </a:solidFill>
                <a:latin typeface="+mn-lt"/>
              </a:rPr>
              <a:t> v </a:t>
            </a:r>
            <a:r>
              <a:rPr lang="en-US" altLang="en-US" b="1" dirty="0" err="1">
                <a:solidFill>
                  <a:srgbClr val="FF0000"/>
                </a:solidFill>
                <a:latin typeface="+mn-lt"/>
              </a:rPr>
              <a:t>kyslíku</a:t>
            </a:r>
            <a:r>
              <a:rPr lang="en-US" altLang="en-US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+mn-lt"/>
              </a:rPr>
              <a:t>na</a:t>
            </a:r>
            <a:r>
              <a:rPr lang="en-US" altLang="en-US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+mn-lt"/>
              </a:rPr>
              <a:t>nejstálejší</a:t>
            </a:r>
            <a:r>
              <a:rPr lang="en-US" altLang="en-US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+mn-lt"/>
              </a:rPr>
              <a:t>oxidy</a:t>
            </a:r>
            <a:r>
              <a:rPr lang="en-US" altLang="en-US" dirty="0">
                <a:solidFill>
                  <a:srgbClr val="000000"/>
                </a:solidFill>
                <a:latin typeface="+mn-lt"/>
              </a:rPr>
              <a:t> </a:t>
            </a:r>
          </a:p>
          <a:p>
            <a:pPr algn="just" defTabSz="685800"/>
            <a:r>
              <a:rPr lang="en-US" altLang="en-US" sz="800" b="1" dirty="0">
                <a:solidFill>
                  <a:srgbClr val="000000"/>
                </a:solidFill>
                <a:latin typeface="+mn-lt"/>
              </a:rPr>
              <a:t>          </a:t>
            </a:r>
            <a:r>
              <a:rPr lang="en-US" altLang="en-US" b="1" dirty="0">
                <a:solidFill>
                  <a:srgbClr val="000000"/>
                </a:solidFill>
                <a:latin typeface="+mn-lt"/>
              </a:rPr>
              <a:t>                                          </a:t>
            </a:r>
            <a:r>
              <a:rPr lang="en-US" altLang="en-US" dirty="0">
                <a:solidFill>
                  <a:srgbClr val="000000"/>
                </a:solidFill>
                <a:latin typeface="+mn-lt"/>
              </a:rPr>
              <a:t> </a:t>
            </a:r>
            <a:endParaRPr lang="en-US" altLang="en-US" dirty="0">
              <a:latin typeface="+mn-lt"/>
            </a:endParaRPr>
          </a:p>
          <a:p>
            <a:pPr algn="just" defTabSz="685800"/>
            <a:r>
              <a:rPr lang="en-US" altLang="en-US" dirty="0">
                <a:solidFill>
                  <a:srgbClr val="000000"/>
                </a:solidFill>
                <a:latin typeface="+mn-lt"/>
              </a:rPr>
              <a:t> </a:t>
            </a:r>
            <a:r>
              <a:rPr lang="en-US" altLang="en-US" b="1" dirty="0" err="1">
                <a:solidFill>
                  <a:srgbClr val="0000FF"/>
                </a:solidFill>
                <a:latin typeface="+mn-lt"/>
              </a:rPr>
              <a:t>produkty</a:t>
            </a:r>
            <a:r>
              <a:rPr lang="en-US" altLang="en-US" b="1" dirty="0">
                <a:solidFill>
                  <a:srgbClr val="0000FF"/>
                </a:solidFill>
                <a:latin typeface="+mn-lt"/>
              </a:rPr>
              <a:t> se </a:t>
            </a:r>
            <a:r>
              <a:rPr lang="en-US" altLang="en-US" b="1" dirty="0" err="1">
                <a:solidFill>
                  <a:srgbClr val="0000FF"/>
                </a:solidFill>
                <a:latin typeface="+mn-lt"/>
              </a:rPr>
              <a:t>spálí</a:t>
            </a:r>
            <a:r>
              <a:rPr lang="en-US" altLang="en-US" b="1" dirty="0">
                <a:solidFill>
                  <a:srgbClr val="0000FF"/>
                </a:solidFill>
                <a:latin typeface="+mn-lt"/>
              </a:rPr>
              <a:t> v </a:t>
            </a:r>
            <a:r>
              <a:rPr lang="en-US" altLang="en-US" b="1" dirty="0" err="1">
                <a:solidFill>
                  <a:srgbClr val="0000FF"/>
                </a:solidFill>
                <a:latin typeface="+mn-lt"/>
              </a:rPr>
              <a:t>kyslíku</a:t>
            </a:r>
            <a:r>
              <a:rPr lang="en-US" altLang="en-US" b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+mn-lt"/>
              </a:rPr>
              <a:t>na</a:t>
            </a:r>
            <a:r>
              <a:rPr lang="en-US" altLang="en-US" b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+mn-lt"/>
              </a:rPr>
              <a:t>nejstálejší</a:t>
            </a:r>
            <a:r>
              <a:rPr lang="en-US" altLang="en-US" b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+mn-lt"/>
              </a:rPr>
              <a:t>oxidy</a:t>
            </a:r>
            <a:r>
              <a:rPr lang="en-US" altLang="en-US" b="1" dirty="0">
                <a:solidFill>
                  <a:srgbClr val="0000FF"/>
                </a:solidFill>
                <a:latin typeface="+mn-lt"/>
              </a:rPr>
              <a:t> </a:t>
            </a:r>
            <a:endParaRPr lang="en-US" altLang="en-US" dirty="0">
              <a:solidFill>
                <a:srgbClr val="000000"/>
              </a:solidFill>
              <a:latin typeface="+mn-lt"/>
            </a:endParaRPr>
          </a:p>
          <a:p>
            <a:pPr algn="just" defTabSz="685800"/>
            <a:r>
              <a:rPr lang="en-US" altLang="en-US" sz="800" b="1" dirty="0">
                <a:solidFill>
                  <a:srgbClr val="000000"/>
                </a:solidFill>
                <a:latin typeface="+mn-lt"/>
              </a:rPr>
              <a:t>       </a:t>
            </a:r>
            <a:r>
              <a:rPr lang="en-US" altLang="en-US" b="1" dirty="0">
                <a:solidFill>
                  <a:srgbClr val="000000"/>
                </a:solidFill>
                <a:latin typeface="+mn-lt"/>
              </a:rPr>
              <a:t>                                             </a:t>
            </a:r>
            <a:r>
              <a:rPr lang="en-US" altLang="en-US" dirty="0">
                <a:solidFill>
                  <a:srgbClr val="000000"/>
                </a:solidFill>
                <a:latin typeface="+mn-lt"/>
              </a:rPr>
              <a:t> </a:t>
            </a:r>
            <a:endParaRPr lang="en-US" altLang="en-US" dirty="0">
              <a:latin typeface="+mn-lt"/>
            </a:endParaRPr>
          </a:p>
          <a:p>
            <a:pPr algn="just" defTabSz="685800"/>
            <a:r>
              <a:rPr lang="en-US" altLang="en-US" dirty="0">
                <a:solidFill>
                  <a:srgbClr val="000000"/>
                </a:solidFill>
                <a:latin typeface="+mn-lt"/>
              </a:rPr>
              <a:t> </a:t>
            </a:r>
            <a:r>
              <a:rPr lang="en-US" altLang="en-US" b="1" dirty="0" err="1">
                <a:solidFill>
                  <a:srgbClr val="009900"/>
                </a:solidFill>
                <a:latin typeface="+mn-lt"/>
              </a:rPr>
              <a:t>výsledek</a:t>
            </a:r>
            <a:r>
              <a:rPr lang="en-US" altLang="en-US" b="1" dirty="0">
                <a:solidFill>
                  <a:srgbClr val="009900"/>
                </a:solidFill>
                <a:latin typeface="+mn-lt"/>
              </a:rPr>
              <a:t> (to, co </a:t>
            </a:r>
            <a:r>
              <a:rPr lang="en-US" altLang="en-US" b="1" dirty="0" err="1">
                <a:solidFill>
                  <a:srgbClr val="009900"/>
                </a:solidFill>
                <a:latin typeface="+mn-lt"/>
              </a:rPr>
              <a:t>chcete</a:t>
            </a:r>
            <a:r>
              <a:rPr lang="en-US" altLang="en-US" b="1" dirty="0">
                <a:solidFill>
                  <a:srgbClr val="009900"/>
                </a:solidFill>
                <a:latin typeface="+mn-lt"/>
              </a:rPr>
              <a:t> </a:t>
            </a:r>
            <a:r>
              <a:rPr lang="en-US" altLang="en-US" b="1" dirty="0" err="1">
                <a:solidFill>
                  <a:srgbClr val="009900"/>
                </a:solidFill>
                <a:latin typeface="+mn-lt"/>
              </a:rPr>
              <a:t>spočítat</a:t>
            </a:r>
            <a:r>
              <a:rPr lang="en-US" altLang="en-US" b="1" dirty="0">
                <a:solidFill>
                  <a:srgbClr val="009900"/>
                </a:solidFill>
                <a:latin typeface="+mn-lt"/>
              </a:rPr>
              <a:t> Δ</a:t>
            </a:r>
            <a:r>
              <a:rPr lang="en-US" altLang="en-US" b="1" i="1" dirty="0">
                <a:solidFill>
                  <a:srgbClr val="009900"/>
                </a:solidFill>
                <a:latin typeface="+mn-lt"/>
              </a:rPr>
              <a:t>H°T</a:t>
            </a:r>
            <a:r>
              <a:rPr lang="en-US" altLang="en-US" b="1" dirty="0">
                <a:solidFill>
                  <a:srgbClr val="009900"/>
                </a:solidFill>
                <a:latin typeface="+mn-lt"/>
              </a:rPr>
              <a:t>) – </a:t>
            </a:r>
            <a:r>
              <a:rPr lang="en-US" altLang="en-US" b="1" dirty="0" err="1">
                <a:solidFill>
                  <a:srgbClr val="009900"/>
                </a:solidFill>
                <a:latin typeface="+mn-lt"/>
              </a:rPr>
              <a:t>přeměna</a:t>
            </a:r>
            <a:r>
              <a:rPr lang="en-US" altLang="en-US" b="1" dirty="0">
                <a:solidFill>
                  <a:srgbClr val="009900"/>
                </a:solidFill>
                <a:latin typeface="+mn-lt"/>
              </a:rPr>
              <a:t> </a:t>
            </a:r>
            <a:r>
              <a:rPr lang="en-US" altLang="en-US" b="1" dirty="0" err="1">
                <a:solidFill>
                  <a:srgbClr val="009900"/>
                </a:solidFill>
                <a:latin typeface="+mn-lt"/>
              </a:rPr>
              <a:t>výchozích</a:t>
            </a:r>
            <a:r>
              <a:rPr lang="en-US" altLang="en-US" b="1" dirty="0">
                <a:solidFill>
                  <a:srgbClr val="009900"/>
                </a:solidFill>
                <a:latin typeface="+mn-lt"/>
              </a:rPr>
              <a:t> </a:t>
            </a:r>
            <a:r>
              <a:rPr lang="en-US" altLang="en-US" b="1" dirty="0" err="1">
                <a:solidFill>
                  <a:srgbClr val="009900"/>
                </a:solidFill>
                <a:latin typeface="+mn-lt"/>
              </a:rPr>
              <a:t>látek</a:t>
            </a:r>
            <a:r>
              <a:rPr lang="en-US" altLang="en-US" b="1" dirty="0">
                <a:solidFill>
                  <a:srgbClr val="009900"/>
                </a:solidFill>
                <a:latin typeface="+mn-lt"/>
              </a:rPr>
              <a:t> </a:t>
            </a:r>
            <a:r>
              <a:rPr lang="en-US" altLang="en-US" b="1" dirty="0" err="1">
                <a:solidFill>
                  <a:srgbClr val="009900"/>
                </a:solidFill>
                <a:latin typeface="+mn-lt"/>
              </a:rPr>
              <a:t>na</a:t>
            </a:r>
            <a:r>
              <a:rPr lang="en-US" altLang="en-US" b="1" dirty="0">
                <a:solidFill>
                  <a:srgbClr val="009900"/>
                </a:solidFill>
                <a:latin typeface="+mn-lt"/>
              </a:rPr>
              <a:t> </a:t>
            </a:r>
            <a:r>
              <a:rPr lang="en-US" altLang="en-US" b="1" dirty="0" err="1">
                <a:solidFill>
                  <a:srgbClr val="009900"/>
                </a:solidFill>
                <a:latin typeface="+mn-lt"/>
              </a:rPr>
              <a:t>produkty</a:t>
            </a:r>
            <a:r>
              <a:rPr lang="en-US" altLang="en-US" b="1" dirty="0">
                <a:solidFill>
                  <a:srgbClr val="009900"/>
                </a:solidFill>
                <a:latin typeface="+mn-lt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+mn-lt"/>
              </a:rPr>
              <a:t>       </a:t>
            </a:r>
            <a:endParaRPr lang="en-US" altLang="en-US" dirty="0">
              <a:latin typeface="+mn-lt"/>
            </a:endParaRPr>
          </a:p>
        </p:txBody>
      </p:sp>
      <p:pic>
        <p:nvPicPr>
          <p:cNvPr id="16391" name="Picture 7" descr="1">
            <a:extLst>
              <a:ext uri="{FF2B5EF4-FFF2-40B4-BE49-F238E27FC236}">
                <a16:creationId xmlns:a16="http://schemas.microsoft.com/office/drawing/2014/main" id="{BC467EC2-359B-498B-9CC6-DDE162FA5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243" y="1009935"/>
            <a:ext cx="4391256" cy="51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1">
            <a:extLst>
              <a:ext uri="{FF2B5EF4-FFF2-40B4-BE49-F238E27FC236}">
                <a16:creationId xmlns:a16="http://schemas.microsoft.com/office/drawing/2014/main" id="{1D1D3BEF-5221-4DFE-B67A-D3C474EE1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704" y="1913047"/>
            <a:ext cx="4298906" cy="48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3" name="Picture 9" descr="1">
            <a:extLst>
              <a:ext uri="{FF2B5EF4-FFF2-40B4-BE49-F238E27FC236}">
                <a16:creationId xmlns:a16="http://schemas.microsoft.com/office/drawing/2014/main" id="{BE2A76C2-E56C-421E-8C6B-403ED5BB4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207" y="2795106"/>
            <a:ext cx="3190031" cy="49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10" descr="1">
            <a:extLst>
              <a:ext uri="{FF2B5EF4-FFF2-40B4-BE49-F238E27FC236}">
                <a16:creationId xmlns:a16="http://schemas.microsoft.com/office/drawing/2014/main" id="{2EB51854-9787-417E-B42E-4DD8C1297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342" y="4462640"/>
            <a:ext cx="4551440" cy="211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580C51C3-E09C-43A3-B72C-0DFD5ADC0379}"/>
              </a:ext>
            </a:extLst>
          </p:cNvPr>
          <p:cNvSpPr/>
          <p:nvPr/>
        </p:nvSpPr>
        <p:spPr>
          <a:xfrm>
            <a:off x="242248" y="4398244"/>
            <a:ext cx="381113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</a:rPr>
              <a:t>Je </a:t>
            </a:r>
            <a:r>
              <a:rPr lang="en-US" altLang="en-US" dirty="0" err="1">
                <a:solidFill>
                  <a:srgbClr val="000000"/>
                </a:solidFill>
              </a:rPr>
              <a:t>zřejmé</a:t>
            </a:r>
            <a:r>
              <a:rPr lang="en-US" altLang="en-US" dirty="0">
                <a:solidFill>
                  <a:srgbClr val="000000"/>
                </a:solidFill>
              </a:rPr>
              <a:t>, </a:t>
            </a:r>
            <a:r>
              <a:rPr lang="en-US" altLang="en-US" dirty="0" err="1">
                <a:solidFill>
                  <a:srgbClr val="000000"/>
                </a:solidFill>
              </a:rPr>
              <a:t>že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pokud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odečte</a:t>
            </a:r>
            <a:r>
              <a:rPr lang="cs-CZ" altLang="en-US" dirty="0">
                <a:solidFill>
                  <a:srgbClr val="000000"/>
                </a:solidFill>
              </a:rPr>
              <a:t>m</a:t>
            </a:r>
            <a:r>
              <a:rPr lang="en-US" altLang="en-US" dirty="0">
                <a:solidFill>
                  <a:srgbClr val="000000"/>
                </a:solidFill>
              </a:rPr>
              <a:t>e </a:t>
            </a:r>
            <a:r>
              <a:rPr lang="en-US" altLang="en-US" dirty="0" err="1">
                <a:solidFill>
                  <a:srgbClr val="0000FF"/>
                </a:solidFill>
              </a:rPr>
              <a:t>reakční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tepla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odpovídající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přeměně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produktů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na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jejich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nejstálejší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oxidy</a:t>
            </a:r>
            <a:r>
              <a:rPr lang="en-US" altLang="en-US" dirty="0">
                <a:solidFill>
                  <a:srgbClr val="000000"/>
                </a:solidFill>
              </a:rPr>
              <a:t> od </a:t>
            </a:r>
            <a:r>
              <a:rPr lang="en-US" altLang="en-US" dirty="0" err="1">
                <a:solidFill>
                  <a:srgbClr val="FF0000"/>
                </a:solidFill>
              </a:rPr>
              <a:t>reakčních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tepel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odpovídajících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přeměně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reaktantů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na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jejich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nejstálejší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oxidy</a:t>
            </a:r>
            <a:r>
              <a:rPr lang="en-US" altLang="en-US" dirty="0">
                <a:solidFill>
                  <a:srgbClr val="000000"/>
                </a:solidFill>
              </a:rPr>
              <a:t>, </a:t>
            </a:r>
            <a:r>
              <a:rPr lang="en-US" altLang="en-US" dirty="0" err="1">
                <a:solidFill>
                  <a:srgbClr val="000000"/>
                </a:solidFill>
              </a:rPr>
              <a:t>dostanete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9900"/>
                </a:solidFill>
              </a:rPr>
              <a:t>reakční</a:t>
            </a:r>
            <a:r>
              <a:rPr lang="en-US" altLang="en-US" dirty="0">
                <a:solidFill>
                  <a:srgbClr val="009900"/>
                </a:solidFill>
              </a:rPr>
              <a:t> </a:t>
            </a:r>
            <a:r>
              <a:rPr lang="en-US" altLang="en-US" dirty="0" err="1">
                <a:solidFill>
                  <a:srgbClr val="009900"/>
                </a:solidFill>
              </a:rPr>
              <a:t>teplo</a:t>
            </a:r>
            <a:r>
              <a:rPr lang="en-US" altLang="en-US" dirty="0">
                <a:solidFill>
                  <a:srgbClr val="009900"/>
                </a:solidFill>
              </a:rPr>
              <a:t> </a:t>
            </a:r>
            <a:r>
              <a:rPr lang="en-US" altLang="en-US" dirty="0" err="1">
                <a:solidFill>
                  <a:srgbClr val="009900"/>
                </a:solidFill>
              </a:rPr>
              <a:t>hledané</a:t>
            </a:r>
            <a:r>
              <a:rPr lang="en-US" altLang="en-US" dirty="0">
                <a:solidFill>
                  <a:srgbClr val="009900"/>
                </a:solidFill>
              </a:rPr>
              <a:t> </a:t>
            </a:r>
            <a:r>
              <a:rPr lang="en-US" altLang="en-US" dirty="0" err="1">
                <a:solidFill>
                  <a:srgbClr val="009900"/>
                </a:solidFill>
              </a:rPr>
              <a:t>reakce</a:t>
            </a:r>
            <a:r>
              <a:rPr lang="en-US" altLang="en-US" dirty="0">
                <a:solidFill>
                  <a:srgbClr val="000000"/>
                </a:solidFill>
              </a:rPr>
              <a:t>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03993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B4E34E84-0404-4588-804D-A294C1C2F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793" y="320773"/>
            <a:ext cx="8763019" cy="4070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685800"/>
            <a:r>
              <a:rPr lang="cs-CZ" altLang="en-US" sz="2000" dirty="0">
                <a:solidFill>
                  <a:srgbClr val="000000"/>
                </a:solidFill>
                <a:latin typeface="+mn-lt"/>
              </a:rPr>
              <a:t>Pro </a:t>
            </a:r>
            <a:r>
              <a:rPr lang="en-US" altLang="en-US" sz="2000" dirty="0" err="1">
                <a:solidFill>
                  <a:srgbClr val="000000"/>
                </a:solidFill>
                <a:latin typeface="+mn-lt"/>
              </a:rPr>
              <a:t>obecnou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+mn-lt"/>
              </a:rPr>
              <a:t>chemick</a:t>
            </a:r>
            <a:r>
              <a:rPr lang="cs-CZ" altLang="en-US" sz="2000" dirty="0">
                <a:solidFill>
                  <a:srgbClr val="000000"/>
                </a:solidFill>
                <a:latin typeface="+mn-lt"/>
              </a:rPr>
              <a:t>ou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 r</a:t>
            </a:r>
            <a:r>
              <a:rPr lang="cs-CZ" altLang="en-US" sz="2000" dirty="0" err="1">
                <a:solidFill>
                  <a:srgbClr val="000000"/>
                </a:solidFill>
                <a:latin typeface="+mn-lt"/>
              </a:rPr>
              <a:t>eak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ci</a:t>
            </a:r>
            <a:endParaRPr lang="en-US" altLang="en-US" sz="2000" dirty="0">
              <a:latin typeface="+mn-lt"/>
            </a:endParaRPr>
          </a:p>
          <a:p>
            <a:pPr algn="ctr" defTabSz="685800"/>
            <a:r>
              <a:rPr lang="en-US" altLang="en-US" sz="2000" i="1" dirty="0" err="1">
                <a:solidFill>
                  <a:srgbClr val="000000"/>
                </a:solidFill>
                <a:latin typeface="+mn-lt"/>
              </a:rPr>
              <a:t>a</a:t>
            </a:r>
            <a:r>
              <a:rPr lang="en-US" altLang="en-US" sz="2000" b="1" dirty="0" err="1">
                <a:solidFill>
                  <a:srgbClr val="000000"/>
                </a:solidFill>
                <a:latin typeface="+mn-lt"/>
              </a:rPr>
              <a:t>A</a:t>
            </a:r>
            <a:r>
              <a:rPr lang="en-US" altLang="en-US" sz="20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 +  </a:t>
            </a:r>
            <a:r>
              <a:rPr lang="en-US" altLang="en-US" sz="2000" i="1" dirty="0" err="1">
                <a:solidFill>
                  <a:srgbClr val="000000"/>
                </a:solidFill>
                <a:latin typeface="+mn-lt"/>
              </a:rPr>
              <a:t>b</a:t>
            </a:r>
            <a:r>
              <a:rPr lang="en-US" altLang="en-US" sz="2000" b="1" dirty="0" err="1">
                <a:solidFill>
                  <a:srgbClr val="000000"/>
                </a:solidFill>
                <a:latin typeface="+mn-lt"/>
              </a:rPr>
              <a:t>B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  ---›  </a:t>
            </a:r>
            <a:r>
              <a:rPr lang="en-US" altLang="en-US" sz="2000" i="1" dirty="0" err="1">
                <a:solidFill>
                  <a:srgbClr val="000000"/>
                </a:solidFill>
                <a:latin typeface="+mn-lt"/>
              </a:rPr>
              <a:t>c</a:t>
            </a:r>
            <a:r>
              <a:rPr lang="en-US" altLang="en-US" sz="2000" b="1" dirty="0" err="1">
                <a:solidFill>
                  <a:srgbClr val="000000"/>
                </a:solidFill>
                <a:latin typeface="+mn-lt"/>
              </a:rPr>
              <a:t>C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  +  </a:t>
            </a:r>
            <a:r>
              <a:rPr lang="en-US" altLang="en-US" sz="2000" i="1" dirty="0" err="1">
                <a:solidFill>
                  <a:srgbClr val="000000"/>
                </a:solidFill>
                <a:latin typeface="+mn-lt"/>
              </a:rPr>
              <a:t>d</a:t>
            </a:r>
            <a:r>
              <a:rPr lang="en-US" altLang="en-US" sz="2000" b="1" dirty="0" err="1">
                <a:solidFill>
                  <a:srgbClr val="000000"/>
                </a:solidFill>
                <a:latin typeface="+mn-lt"/>
              </a:rPr>
              <a:t>D</a:t>
            </a:r>
            <a:br>
              <a:rPr lang="en-US" altLang="en-US" sz="2000" dirty="0">
                <a:solidFill>
                  <a:srgbClr val="000000"/>
                </a:solidFill>
                <a:latin typeface="+mn-lt"/>
              </a:rPr>
            </a:br>
            <a:endParaRPr lang="en-US" altLang="en-US" sz="2000" dirty="0">
              <a:latin typeface="+mn-lt"/>
            </a:endParaRPr>
          </a:p>
          <a:p>
            <a:pPr defTabSz="685800"/>
            <a:r>
              <a:rPr lang="en-US" altLang="en-US" sz="2000" dirty="0" err="1">
                <a:solidFill>
                  <a:srgbClr val="000000"/>
                </a:solidFill>
                <a:latin typeface="+mn-lt"/>
              </a:rPr>
              <a:t>kde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000" i="1" dirty="0">
                <a:solidFill>
                  <a:srgbClr val="000000"/>
                </a:solidFill>
                <a:latin typeface="+mn-lt"/>
              </a:rPr>
              <a:t>a, b, c, d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+mn-lt"/>
              </a:rPr>
              <a:t>jsou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+mn-lt"/>
              </a:rPr>
              <a:t>stechiometrické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+mn-lt"/>
              </a:rPr>
              <a:t>koeficienty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+mn-lt"/>
              </a:rPr>
              <a:t>látek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  <a:latin typeface="+mn-lt"/>
              </a:rPr>
              <a:t>A, B, C, D</a:t>
            </a:r>
            <a:br>
              <a:rPr lang="en-US" altLang="en-US" sz="2000" dirty="0">
                <a:solidFill>
                  <a:srgbClr val="000000"/>
                </a:solidFill>
                <a:latin typeface="+mn-lt"/>
              </a:rPr>
            </a:br>
            <a:r>
              <a:rPr lang="en-US" altLang="en-US" sz="2000" b="1" dirty="0">
                <a:solidFill>
                  <a:srgbClr val="000000"/>
                </a:solidFill>
                <a:latin typeface="+mn-lt"/>
              </a:rPr>
              <a:t>A, B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+mn-lt"/>
              </a:rPr>
              <a:t>jsou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+mn-lt"/>
              </a:rPr>
              <a:t>výchozí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+mn-lt"/>
              </a:rPr>
              <a:t>látky</a:t>
            </a:r>
            <a:br>
              <a:rPr lang="en-US" altLang="en-US" sz="2000" dirty="0">
                <a:solidFill>
                  <a:srgbClr val="000000"/>
                </a:solidFill>
                <a:latin typeface="+mn-lt"/>
              </a:rPr>
            </a:br>
            <a:r>
              <a:rPr lang="en-US" altLang="en-US" sz="2000" b="1" dirty="0">
                <a:solidFill>
                  <a:srgbClr val="000000"/>
                </a:solidFill>
                <a:latin typeface="+mn-lt"/>
              </a:rPr>
              <a:t>C, D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+mn-lt"/>
              </a:rPr>
              <a:t>jsou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+mn-lt"/>
              </a:rPr>
              <a:t>produkty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,</a:t>
            </a:r>
            <a:endParaRPr lang="en-US" altLang="en-US" sz="2000" dirty="0">
              <a:latin typeface="+mn-lt"/>
            </a:endParaRPr>
          </a:p>
          <a:p>
            <a:pPr defTabSz="685800"/>
            <a:r>
              <a:rPr lang="cs-CZ" altLang="en-US" sz="2000" dirty="0">
                <a:solidFill>
                  <a:srgbClr val="000000"/>
                </a:solidFill>
                <a:latin typeface="+mn-lt"/>
              </a:rPr>
              <a:t>p</a:t>
            </a:r>
            <a:r>
              <a:rPr lang="en-US" altLang="en-US" sz="2000" dirty="0" err="1">
                <a:solidFill>
                  <a:srgbClr val="000000"/>
                </a:solidFill>
                <a:latin typeface="+mn-lt"/>
              </a:rPr>
              <a:t>ro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+mn-lt"/>
              </a:rPr>
              <a:t>výchozí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+mn-lt"/>
              </a:rPr>
              <a:t>látky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000" i="1" dirty="0">
                <a:solidFill>
                  <a:srgbClr val="000000"/>
                </a:solidFill>
                <a:latin typeface="+mn-lt"/>
              </a:rPr>
              <a:t>a, b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 &gt; 0</a:t>
            </a:r>
            <a:br>
              <a:rPr lang="en-US" altLang="en-US" sz="2000" dirty="0">
                <a:solidFill>
                  <a:srgbClr val="000000"/>
                </a:solidFill>
                <a:latin typeface="+mn-lt"/>
              </a:rPr>
            </a:b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pro </a:t>
            </a:r>
            <a:r>
              <a:rPr lang="en-US" altLang="en-US" sz="2000" dirty="0" err="1">
                <a:solidFill>
                  <a:srgbClr val="000000"/>
                </a:solidFill>
                <a:latin typeface="+mn-lt"/>
              </a:rPr>
              <a:t>produkty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000" i="1" dirty="0">
                <a:solidFill>
                  <a:srgbClr val="000000"/>
                </a:solidFill>
                <a:latin typeface="+mn-lt"/>
              </a:rPr>
              <a:t>c, d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 &lt; 0. </a:t>
            </a:r>
            <a:br>
              <a:rPr lang="en-US" altLang="en-US" sz="2000" dirty="0">
                <a:solidFill>
                  <a:srgbClr val="000000"/>
                </a:solidFill>
                <a:latin typeface="+mn-lt"/>
              </a:rPr>
            </a:br>
            <a:endParaRPr lang="en-US" altLang="en-US" sz="2000" dirty="0">
              <a:latin typeface="+mn-lt"/>
            </a:endParaRPr>
          </a:p>
          <a:p>
            <a:pPr algn="just" defTabSz="685800"/>
            <a:r>
              <a:rPr lang="en-US" altLang="en-US" sz="2000" dirty="0" err="1">
                <a:solidFill>
                  <a:srgbClr val="000000"/>
                </a:solidFill>
                <a:latin typeface="+mn-lt"/>
              </a:rPr>
              <a:t>Při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+mn-lt"/>
              </a:rPr>
              <a:t>výpočtu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+mn-lt"/>
              </a:rPr>
              <a:t>reakčních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+mn-lt"/>
              </a:rPr>
              <a:t>tepel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 ze </a:t>
            </a:r>
            <a:r>
              <a:rPr lang="en-US" altLang="en-US" sz="2000" dirty="0" err="1">
                <a:solidFill>
                  <a:srgbClr val="000000"/>
                </a:solidFill>
                <a:latin typeface="+mn-lt"/>
              </a:rPr>
              <a:t>slučovacích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+mn-lt"/>
              </a:rPr>
              <a:t>tepel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+mn-lt"/>
              </a:rPr>
              <a:t>jsou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+mn-lt"/>
              </a:rPr>
              <a:t>znaménka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+mn-lt"/>
              </a:rPr>
              <a:t>stechiometrických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+mn-lt"/>
              </a:rPr>
              <a:t>koeficientů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 u </a:t>
            </a:r>
            <a:r>
              <a:rPr lang="en-US" altLang="en-US" sz="2000" dirty="0" err="1">
                <a:solidFill>
                  <a:srgbClr val="000000"/>
                </a:solidFill>
                <a:latin typeface="+mn-lt"/>
              </a:rPr>
              <a:t>výchozích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+mn-lt"/>
              </a:rPr>
              <a:t>látek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 a </a:t>
            </a:r>
            <a:r>
              <a:rPr lang="en-US" altLang="en-US" sz="2000" dirty="0" err="1">
                <a:solidFill>
                  <a:srgbClr val="000000"/>
                </a:solidFill>
                <a:latin typeface="+mn-lt"/>
              </a:rPr>
              <a:t>produktů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+mn-lt"/>
              </a:rPr>
              <a:t>obráceně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US" altLang="en-US" sz="2000" dirty="0" err="1">
                <a:solidFill>
                  <a:srgbClr val="000000"/>
                </a:solidFill>
                <a:latin typeface="+mn-lt"/>
              </a:rPr>
              <a:t>než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 je </a:t>
            </a:r>
            <a:r>
              <a:rPr lang="en-US" altLang="en-US" sz="2000" dirty="0" err="1">
                <a:solidFill>
                  <a:srgbClr val="000000"/>
                </a:solidFill>
                <a:latin typeface="+mn-lt"/>
              </a:rPr>
              <a:t>tomu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 u </a:t>
            </a:r>
            <a:r>
              <a:rPr lang="en-US" altLang="en-US" sz="2000" dirty="0" err="1">
                <a:solidFill>
                  <a:srgbClr val="000000"/>
                </a:solidFill>
                <a:latin typeface="+mn-lt"/>
              </a:rPr>
              <a:t>slučovacích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+mn-lt"/>
              </a:rPr>
              <a:t>tepel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.</a:t>
            </a:r>
            <a:endParaRPr lang="en-US" altLang="en-US" sz="2000" dirty="0">
              <a:latin typeface="+mn-lt"/>
            </a:endParaRPr>
          </a:p>
          <a:p>
            <a:pPr algn="just" defTabSz="685800"/>
            <a:endParaRPr lang="cs-CZ" altLang="en-US" sz="2000" dirty="0">
              <a:solidFill>
                <a:srgbClr val="000000"/>
              </a:solidFill>
              <a:latin typeface="+mn-lt"/>
            </a:endParaRPr>
          </a:p>
          <a:p>
            <a:pPr algn="just" defTabSz="685800"/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Pak </a:t>
            </a:r>
            <a:r>
              <a:rPr lang="en-US" altLang="en-US" sz="2000" dirty="0" err="1">
                <a:solidFill>
                  <a:srgbClr val="000000"/>
                </a:solidFill>
                <a:latin typeface="+mn-lt"/>
              </a:rPr>
              <a:t>reakční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+mn-lt"/>
              </a:rPr>
              <a:t>teplo</a:t>
            </a:r>
            <a:endParaRPr lang="en-US" altLang="en-US" sz="2000" dirty="0">
              <a:latin typeface="+mn-lt"/>
            </a:endParaRPr>
          </a:p>
        </p:txBody>
      </p:sp>
      <p:pic>
        <p:nvPicPr>
          <p:cNvPr id="17410" name="Picture 2" descr=" ">
            <a:extLst>
              <a:ext uri="{FF2B5EF4-FFF2-40B4-BE49-F238E27FC236}">
                <a16:creationId xmlns:a16="http://schemas.microsoft.com/office/drawing/2014/main" id="{05736305-8A76-4A11-AF1C-D3EA4C143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60" y="4627445"/>
            <a:ext cx="7842375" cy="70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1">
            <a:extLst>
              <a:ext uri="{FF2B5EF4-FFF2-40B4-BE49-F238E27FC236}">
                <a16:creationId xmlns:a16="http://schemas.microsoft.com/office/drawing/2014/main" id="{6B42BAEA-2C25-4E87-846B-31120BAD8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888" y="5453135"/>
            <a:ext cx="3853859" cy="674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74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5E84FD30-6713-4E2E-AF8F-0B7DF37F6409}"/>
              </a:ext>
            </a:extLst>
          </p:cNvPr>
          <p:cNvSpPr/>
          <p:nvPr/>
        </p:nvSpPr>
        <p:spPr>
          <a:xfrm>
            <a:off x="286603" y="306192"/>
            <a:ext cx="8557146" cy="4914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en-US" sz="2000" b="1" dirty="0"/>
              <a:t>Příklad: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err="1"/>
              <a:t>Vypočítejte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reakční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teplo</a:t>
            </a:r>
            <a:r>
              <a:rPr lang="en-US" altLang="en-US" sz="2000" dirty="0"/>
              <a:t> </a:t>
            </a:r>
            <a:r>
              <a:rPr lang="en-US" altLang="en-US" sz="2000" dirty="0" err="1"/>
              <a:t>izomerace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dimethyletheru</a:t>
            </a:r>
            <a:r>
              <a:rPr lang="en-US" altLang="en-US" sz="2000" dirty="0"/>
              <a:t> </a:t>
            </a:r>
            <a:r>
              <a:rPr lang="en-US" altLang="en-US" sz="2000" dirty="0" err="1"/>
              <a:t>na</a:t>
            </a:r>
            <a:r>
              <a:rPr lang="en-US" altLang="en-US" sz="2000" dirty="0"/>
              <a:t> ethanol: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/>
              <a:t>CH</a:t>
            </a:r>
            <a:r>
              <a:rPr lang="en-US" altLang="en-US" sz="2000" baseline="-25000" dirty="0"/>
              <a:t>3</a:t>
            </a:r>
            <a:r>
              <a:rPr lang="en-US" altLang="en-US" sz="2000" dirty="0"/>
              <a:t>OCH</a:t>
            </a:r>
            <a:r>
              <a:rPr lang="en-US" altLang="en-US" sz="2000" baseline="-25000" dirty="0"/>
              <a:t>3</a:t>
            </a:r>
            <a:r>
              <a:rPr lang="en-US" altLang="en-US" sz="2000" dirty="0"/>
              <a:t>(l)→CH</a:t>
            </a:r>
            <a:r>
              <a:rPr lang="en-US" altLang="en-US" sz="2000" baseline="-25000" dirty="0"/>
              <a:t>3</a:t>
            </a:r>
            <a:r>
              <a:rPr lang="en-US" altLang="en-US" sz="2000" dirty="0"/>
              <a:t>CH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OH(l)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err="1"/>
              <a:t>známe</a:t>
            </a:r>
            <a:r>
              <a:rPr lang="en-US" altLang="en-US" sz="2000" dirty="0"/>
              <a:t>-li </a:t>
            </a:r>
            <a:r>
              <a:rPr lang="en-US" altLang="en-US" sz="2000" dirty="0" err="1"/>
              <a:t>spalná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tepla</a:t>
            </a:r>
            <a:r>
              <a:rPr lang="en-US" altLang="en-US" sz="2000" dirty="0"/>
              <a:t>:</a:t>
            </a:r>
            <a:endParaRPr lang="cs-CZ" altLang="en-US" sz="20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en-US" sz="2000" dirty="0"/>
              <a:t>	</a:t>
            </a:r>
            <a:r>
              <a:rPr lang="en-US" altLang="en-US" sz="2000" dirty="0"/>
              <a:t>CH</a:t>
            </a:r>
            <a:r>
              <a:rPr lang="en-US" altLang="en-US" sz="2000" baseline="-25000" dirty="0"/>
              <a:t>3</a:t>
            </a:r>
            <a:r>
              <a:rPr lang="en-US" altLang="en-US" sz="2000" dirty="0"/>
              <a:t>OCH</a:t>
            </a:r>
            <a:r>
              <a:rPr lang="en-US" altLang="en-US" sz="2000" baseline="-25000" dirty="0"/>
              <a:t>3</a:t>
            </a:r>
            <a:r>
              <a:rPr lang="en-US" altLang="en-US" sz="2000" dirty="0"/>
              <a:t>(l)</a:t>
            </a:r>
            <a:r>
              <a:rPr lang="cs-CZ" altLang="en-US" sz="2000" dirty="0"/>
              <a:t> </a:t>
            </a:r>
            <a:r>
              <a:rPr lang="en-US" altLang="en-US" sz="2000" dirty="0"/>
              <a:t>+</a:t>
            </a:r>
            <a:r>
              <a:rPr lang="cs-CZ" altLang="en-US" sz="2000" dirty="0"/>
              <a:t> </a:t>
            </a:r>
            <a:r>
              <a:rPr lang="en-US" altLang="en-US" sz="2000" dirty="0"/>
              <a:t>3</a:t>
            </a:r>
            <a:r>
              <a:rPr lang="cs-CZ" altLang="en-US" sz="2000" dirty="0"/>
              <a:t> </a:t>
            </a:r>
            <a:r>
              <a:rPr lang="en-US" altLang="en-US" sz="2000" dirty="0"/>
              <a:t>O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(g)</a:t>
            </a:r>
            <a:r>
              <a:rPr lang="cs-CZ" altLang="en-US" sz="2000" dirty="0"/>
              <a:t>  </a:t>
            </a:r>
            <a:r>
              <a:rPr lang="en-US" altLang="en-US" sz="2000" dirty="0"/>
              <a:t>→</a:t>
            </a:r>
            <a:r>
              <a:rPr lang="cs-CZ" altLang="en-US" sz="2000" dirty="0"/>
              <a:t>  </a:t>
            </a:r>
            <a:r>
              <a:rPr lang="en-US" altLang="en-US" sz="2000" dirty="0"/>
              <a:t>2</a:t>
            </a:r>
            <a:r>
              <a:rPr lang="cs-CZ" altLang="en-US" sz="2000" dirty="0"/>
              <a:t> </a:t>
            </a:r>
            <a:r>
              <a:rPr lang="en-US" altLang="en-US" sz="2000" dirty="0"/>
              <a:t>CO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(g)</a:t>
            </a:r>
            <a:r>
              <a:rPr lang="cs-CZ" altLang="en-US" sz="2000" dirty="0"/>
              <a:t> </a:t>
            </a:r>
            <a:r>
              <a:rPr lang="en-US" altLang="en-US" sz="2000" dirty="0"/>
              <a:t>+</a:t>
            </a:r>
            <a:r>
              <a:rPr lang="cs-CZ" altLang="en-US" sz="2000" dirty="0"/>
              <a:t> </a:t>
            </a:r>
            <a:r>
              <a:rPr lang="en-US" altLang="en-US" sz="2000" dirty="0"/>
              <a:t>3</a:t>
            </a:r>
            <a:r>
              <a:rPr lang="cs-CZ" altLang="en-US" sz="2000" dirty="0"/>
              <a:t> </a:t>
            </a:r>
            <a:r>
              <a:rPr lang="en-US" altLang="en-US" sz="2000" dirty="0"/>
              <a:t>H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O(l)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/>
              <a:t>(△H</a:t>
            </a:r>
            <a:r>
              <a:rPr lang="en-US" altLang="en-US" sz="2000" baseline="-25000" dirty="0"/>
              <a:t>298</a:t>
            </a:r>
            <a:r>
              <a:rPr lang="en-US" altLang="en-US" sz="2000" baseline="30000" dirty="0"/>
              <a:t>0</a:t>
            </a:r>
            <a:r>
              <a:rPr lang="en-US" altLang="en-US" sz="2000" dirty="0"/>
              <a:t>)</a:t>
            </a:r>
            <a:r>
              <a:rPr lang="en-US" altLang="en-US" sz="2000" baseline="-25000" dirty="0"/>
              <a:t>spalCH3OCH3(l)</a:t>
            </a:r>
            <a:r>
              <a:rPr lang="cs-CZ" altLang="en-US" sz="2000" baseline="-25000" dirty="0"/>
              <a:t> </a:t>
            </a:r>
            <a:r>
              <a:rPr lang="en-US" altLang="en-US" sz="2000" dirty="0"/>
              <a:t>=</a:t>
            </a:r>
            <a:r>
              <a:rPr lang="cs-CZ" altLang="en-US" sz="2000" dirty="0"/>
              <a:t> </a:t>
            </a:r>
            <a:r>
              <a:rPr lang="en-US" altLang="en-US" sz="2000" dirty="0"/>
              <a:t>−1454</a:t>
            </a:r>
            <a:r>
              <a:rPr lang="cs-CZ" altLang="en-US" sz="2000" dirty="0"/>
              <a:t> </a:t>
            </a:r>
            <a:r>
              <a:rPr lang="en-US" altLang="en-US" sz="2000" dirty="0"/>
              <a:t>kJ⋅mol</a:t>
            </a:r>
            <a:r>
              <a:rPr lang="en-US" altLang="en-US" sz="2000" baseline="30000" dirty="0"/>
              <a:t>−1</a:t>
            </a:r>
            <a:r>
              <a:rPr lang="en-US" altLang="en-US" sz="2000" dirty="0"/>
              <a:t> </a:t>
            </a:r>
            <a:endParaRPr lang="cs-CZ" altLang="en-US" sz="20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en-US" sz="2000" dirty="0"/>
              <a:t>	</a:t>
            </a:r>
            <a:r>
              <a:rPr lang="en-US" altLang="en-US" sz="2000" dirty="0"/>
              <a:t>CH</a:t>
            </a:r>
            <a:r>
              <a:rPr lang="en-US" altLang="en-US" sz="2000" baseline="-25000" dirty="0"/>
              <a:t>3</a:t>
            </a:r>
            <a:r>
              <a:rPr lang="en-US" altLang="en-US" sz="2000" dirty="0"/>
              <a:t>CH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OH(l)</a:t>
            </a:r>
            <a:r>
              <a:rPr lang="cs-CZ" altLang="en-US" sz="2000" dirty="0"/>
              <a:t> </a:t>
            </a:r>
            <a:r>
              <a:rPr lang="en-US" altLang="en-US" sz="2000" dirty="0"/>
              <a:t>+</a:t>
            </a:r>
            <a:r>
              <a:rPr lang="cs-CZ" altLang="en-US" sz="2000" dirty="0"/>
              <a:t> </a:t>
            </a:r>
            <a:r>
              <a:rPr lang="en-US" altLang="en-US" sz="2000" dirty="0"/>
              <a:t>3</a:t>
            </a:r>
            <a:r>
              <a:rPr lang="cs-CZ" altLang="en-US" sz="2000" dirty="0"/>
              <a:t> </a:t>
            </a:r>
            <a:r>
              <a:rPr lang="en-US" altLang="en-US" sz="2000" dirty="0"/>
              <a:t>O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(g)</a:t>
            </a:r>
            <a:r>
              <a:rPr lang="cs-CZ" altLang="en-US" sz="2000" dirty="0"/>
              <a:t>  </a:t>
            </a:r>
            <a:r>
              <a:rPr lang="en-US" altLang="en-US" sz="2000" dirty="0"/>
              <a:t>→</a:t>
            </a:r>
            <a:r>
              <a:rPr lang="cs-CZ" altLang="en-US" sz="2000" dirty="0"/>
              <a:t>  </a:t>
            </a:r>
            <a:r>
              <a:rPr lang="en-US" altLang="en-US" sz="2000" dirty="0"/>
              <a:t>2</a:t>
            </a:r>
            <a:r>
              <a:rPr lang="cs-CZ" altLang="en-US" sz="2000" dirty="0"/>
              <a:t> </a:t>
            </a:r>
            <a:r>
              <a:rPr lang="en-US" altLang="en-US" sz="2000" dirty="0"/>
              <a:t>CO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(g)</a:t>
            </a:r>
            <a:r>
              <a:rPr lang="cs-CZ" altLang="en-US" sz="2000" dirty="0"/>
              <a:t> </a:t>
            </a:r>
            <a:r>
              <a:rPr lang="en-US" altLang="en-US" sz="2000" dirty="0"/>
              <a:t>+</a:t>
            </a:r>
            <a:r>
              <a:rPr lang="cs-CZ" altLang="en-US" sz="2000" dirty="0"/>
              <a:t> </a:t>
            </a:r>
            <a:r>
              <a:rPr lang="en-US" altLang="en-US" sz="2000" dirty="0"/>
              <a:t>3</a:t>
            </a:r>
            <a:r>
              <a:rPr lang="cs-CZ" altLang="en-US" sz="2000" dirty="0"/>
              <a:t> </a:t>
            </a:r>
            <a:r>
              <a:rPr lang="en-US" altLang="en-US" sz="2000" dirty="0"/>
              <a:t>H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O(l)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/>
              <a:t>(△H</a:t>
            </a:r>
            <a:r>
              <a:rPr lang="en-US" altLang="en-US" sz="2000" baseline="-25000" dirty="0"/>
              <a:t>298</a:t>
            </a:r>
            <a:r>
              <a:rPr lang="en-US" altLang="en-US" sz="2000" baseline="30000" dirty="0"/>
              <a:t>0</a:t>
            </a:r>
            <a:r>
              <a:rPr lang="en-US" altLang="en-US" sz="2000" dirty="0"/>
              <a:t>)</a:t>
            </a:r>
            <a:r>
              <a:rPr lang="en-US" altLang="en-US" sz="2000" baseline="-25000" dirty="0"/>
              <a:t>spalCH3CH2OH(l)</a:t>
            </a:r>
            <a:r>
              <a:rPr lang="cs-CZ" altLang="en-US" sz="2000" dirty="0"/>
              <a:t> </a:t>
            </a:r>
            <a:r>
              <a:rPr lang="en-US" altLang="en-US" sz="2000" dirty="0"/>
              <a:t>=</a:t>
            </a:r>
            <a:r>
              <a:rPr lang="cs-CZ" altLang="en-US" sz="2000" dirty="0"/>
              <a:t> </a:t>
            </a:r>
            <a:r>
              <a:rPr lang="en-US" altLang="en-US" sz="2000" dirty="0"/>
              <a:t>−1402</a:t>
            </a:r>
            <a:r>
              <a:rPr lang="cs-CZ" altLang="en-US" sz="2000" dirty="0"/>
              <a:t> </a:t>
            </a:r>
            <a:r>
              <a:rPr lang="en-US" altLang="en-US" sz="2000" dirty="0"/>
              <a:t>kJ⋅mol</a:t>
            </a:r>
            <a:r>
              <a:rPr lang="en-US" altLang="en-US" sz="2000" baseline="30000" dirty="0"/>
              <a:t>−1</a:t>
            </a:r>
            <a:endParaRPr lang="cs-CZ" altLang="en-US" sz="20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2000" baseline="300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20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b="1" dirty="0"/>
              <a:t>Řešení: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dirty="0"/>
              <a:t> </a:t>
            </a:r>
            <a:r>
              <a:rPr lang="en-US" sz="2000" dirty="0"/>
              <a:t>Od </a:t>
            </a:r>
            <a:r>
              <a:rPr lang="en-US" sz="2000" dirty="0" err="1"/>
              <a:t>součtu</a:t>
            </a:r>
            <a:r>
              <a:rPr lang="en-US" sz="2000" dirty="0"/>
              <a:t> </a:t>
            </a:r>
            <a:r>
              <a:rPr lang="en-US" sz="2000" dirty="0" err="1"/>
              <a:t>spalných</a:t>
            </a:r>
            <a:r>
              <a:rPr lang="en-US" sz="2000" dirty="0"/>
              <a:t> </a:t>
            </a:r>
            <a:r>
              <a:rPr lang="en-US" sz="2000" dirty="0" err="1"/>
              <a:t>tepel</a:t>
            </a:r>
            <a:r>
              <a:rPr lang="en-US" sz="2000" dirty="0"/>
              <a:t> </a:t>
            </a:r>
            <a:r>
              <a:rPr lang="en-US" sz="2000" dirty="0" err="1"/>
              <a:t>reaktantů</a:t>
            </a:r>
            <a:r>
              <a:rPr lang="en-US" sz="2000" dirty="0"/>
              <a:t>, od </a:t>
            </a:r>
            <a:r>
              <a:rPr lang="en-US" sz="2000" dirty="0" err="1"/>
              <a:t>kterých</a:t>
            </a:r>
            <a:r>
              <a:rPr lang="en-US" sz="2000" dirty="0"/>
              <a:t> </a:t>
            </a:r>
            <a:r>
              <a:rPr lang="en-US" sz="2000" dirty="0" err="1"/>
              <a:t>jsou</a:t>
            </a:r>
            <a:r>
              <a:rPr lang="en-US" sz="2000" dirty="0"/>
              <a:t> </a:t>
            </a:r>
            <a:r>
              <a:rPr lang="en-US" sz="2000" dirty="0" err="1"/>
              <a:t>odečtena</a:t>
            </a:r>
            <a:r>
              <a:rPr lang="en-US" sz="2000" dirty="0"/>
              <a:t> </a:t>
            </a:r>
            <a:r>
              <a:rPr lang="en-US" sz="2000" dirty="0" err="1"/>
              <a:t>spalná</a:t>
            </a:r>
            <a:r>
              <a:rPr lang="en-US" sz="2000" dirty="0"/>
              <a:t> </a:t>
            </a:r>
            <a:r>
              <a:rPr lang="en-US" sz="2000" dirty="0" err="1"/>
              <a:t>tepla</a:t>
            </a:r>
            <a:r>
              <a:rPr lang="en-US" sz="2000" dirty="0"/>
              <a:t> </a:t>
            </a:r>
            <a:r>
              <a:rPr lang="en-US" sz="2000" dirty="0" err="1"/>
              <a:t>produktů</a:t>
            </a:r>
            <a:r>
              <a:rPr lang="en-US" sz="2000" dirty="0"/>
              <a:t>:</a:t>
            </a:r>
            <a:endParaRPr lang="cs-CZ" sz="20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dirty="0"/>
              <a:t>	△H</a:t>
            </a:r>
            <a:r>
              <a:rPr lang="cs-CZ" sz="2000" baseline="-25000" dirty="0"/>
              <a:t>298</a:t>
            </a:r>
            <a:r>
              <a:rPr lang="cs-CZ" sz="2000" baseline="30000" dirty="0"/>
              <a:t>0  </a:t>
            </a:r>
            <a:r>
              <a:rPr lang="cs-CZ" sz="2000" dirty="0"/>
              <a:t>= (−1454) − (−1402) = −52 kJ⋅mol</a:t>
            </a:r>
            <a:r>
              <a:rPr lang="cs-CZ" sz="2000" baseline="30000" dirty="0"/>
              <a:t>−1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20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dirty="0"/>
              <a:t>Reakční teplo reakce je −52 kJ⋅mol</a:t>
            </a:r>
            <a:r>
              <a:rPr lang="cs-CZ" sz="2000" baseline="30000" dirty="0"/>
              <a:t>−1</a:t>
            </a:r>
            <a:r>
              <a:rPr lang="cs-CZ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214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24171"/>
            <a:ext cx="7643192" cy="599161"/>
          </a:xfrm>
        </p:spPr>
        <p:txBody>
          <a:bodyPr>
            <a:normAutofit/>
          </a:bodyPr>
          <a:lstStyle/>
          <a:p>
            <a:pPr algn="ctr"/>
            <a:r>
              <a:rPr lang="cs-CZ" sz="2400" b="1" dirty="0">
                <a:latin typeface="+mn-lt"/>
              </a:rPr>
              <a:t>Standardní spalné teplo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238836" y="689445"/>
                <a:ext cx="8714096" cy="471338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2000" b="0" dirty="0"/>
                  <a:t>Teplo, při kterém se spálí 1 mol látky v nadbytku kyslíku</a:t>
                </a:r>
                <a:r>
                  <a:rPr lang="en-US" sz="2000" b="0" dirty="0"/>
                  <a:t> (j</a:t>
                </a:r>
                <a:r>
                  <a:rPr lang="cs-CZ" sz="2000" b="0" dirty="0" err="1"/>
                  <a:t>ednotka</a:t>
                </a:r>
                <a:r>
                  <a:rPr lang="cs-CZ" sz="2000" b="0" dirty="0"/>
                  <a:t>: </a:t>
                </a:r>
                <a:r>
                  <a:rPr lang="cs-CZ" sz="2000" dirty="0"/>
                  <a:t>kJ.mol</a:t>
                </a:r>
                <a:r>
                  <a:rPr lang="cs-CZ" sz="2000" baseline="30000" dirty="0"/>
                  <a:t>-1</a:t>
                </a:r>
                <a:r>
                  <a:rPr lang="en-US" sz="2000" b="0" dirty="0"/>
                  <a:t>)</a:t>
                </a:r>
                <a:r>
                  <a:rPr lang="cs-CZ" sz="2000" b="0" dirty="0"/>
                  <a:t>.</a:t>
                </a:r>
                <a:r>
                  <a:rPr lang="en-US" sz="2000" b="0" dirty="0"/>
                  <a:t> </a:t>
                </a:r>
                <a:r>
                  <a:rPr lang="cs-CZ" sz="2000" b="0" dirty="0"/>
                  <a:t>Spalná tepla prvků jsou nenulová (výjimkou je kyslík).</a:t>
                </a:r>
              </a:p>
              <a:p>
                <a:pPr marL="0" indent="0">
                  <a:buNone/>
                </a:pPr>
                <a:r>
                  <a:rPr lang="cs-CZ" sz="2000" b="0" dirty="0"/>
                  <a:t>Vzorec výpočtu reakčního tepla: </a:t>
                </a:r>
              </a:p>
              <a:p>
                <a:pPr marL="0" indent="0" algn="ctr">
                  <a:buNone/>
                </a:pPr>
                <a:r>
                  <a:rPr lang="cs-CZ" sz="2000" b="0" dirty="0"/>
                  <a:t>ΔH</a:t>
                </a:r>
                <a:r>
                  <a:rPr lang="cs-CZ" sz="2000" b="0" baseline="30000" dirty="0"/>
                  <a:t>0</a:t>
                </a:r>
                <a:r>
                  <a:rPr lang="cs-CZ" sz="2000" b="0" baseline="-25000" dirty="0"/>
                  <a:t>298</a:t>
                </a:r>
                <a:r>
                  <a:rPr lang="cs-CZ" sz="2000" b="0" dirty="0"/>
                  <a:t>=</a:t>
                </a:r>
                <a14:m>
                  <m:oMath xmlns:m="http://schemas.openxmlformats.org/officeDocument/2006/math">
                    <m:r>
                      <a:rPr lang="cs-CZ" sz="2000" b="0" i="1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cs-CZ" sz="2000" b="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cs-CZ" sz="2000" b="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l-GR" sz="2000" b="0" i="1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cs-CZ" sz="2000" b="0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cs-CZ" sz="2000" b="0" i="1" baseline="3000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cs-CZ" sz="2000" b="0" i="1" baseline="-25000">
                            <a:latin typeface="Cambria Math" panose="02040503050406030204" pitchFamily="18" charset="0"/>
                          </a:rPr>
                          <m:t>𝑠𝑙𝑢</m:t>
                        </m:r>
                        <m:r>
                          <a:rPr lang="cs-CZ" sz="2000" b="0" i="1" baseline="-25000">
                            <a:latin typeface="Cambria Math" panose="02040503050406030204" pitchFamily="18" charset="0"/>
                          </a:rPr>
                          <m:t>č</m:t>
                        </m:r>
                      </m:e>
                    </m:nary>
                  </m:oMath>
                </a14:m>
                <a:r>
                  <a:rPr lang="cs-CZ" sz="2000" b="0" dirty="0"/>
                  <a:t>)</a:t>
                </a:r>
                <a:r>
                  <a:rPr lang="cs-CZ" sz="2000" b="0" i="1" baseline="-25000" dirty="0" err="1">
                    <a:ea typeface="Cambria Math" panose="02040503050406030204" pitchFamily="18" charset="0"/>
                  </a:rPr>
                  <a:t>vých.l</a:t>
                </a:r>
                <a:r>
                  <a:rPr lang="cs-CZ" sz="2000" b="0" i="1" baseline="-25000" dirty="0">
                    <a:ea typeface="Cambria Math" panose="02040503050406030204" pitchFamily="18" charset="0"/>
                  </a:rPr>
                  <a:t>.</a:t>
                </a:r>
                <a:r>
                  <a:rPr lang="cs-CZ" sz="2000" b="0" i="1" dirty="0"/>
                  <a:t>-</a:t>
                </a:r>
                <a14:m>
                  <m:oMath xmlns:m="http://schemas.openxmlformats.org/officeDocument/2006/math"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cs-CZ" sz="2000" b="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cs-CZ" sz="2000" b="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l-GR" sz="2000" b="0" i="1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cs-CZ" sz="2000" b="0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cs-CZ" sz="2000" b="0" i="1" baseline="3000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cs-CZ" sz="2000" b="0" i="1" baseline="-25000">
                            <a:latin typeface="Cambria Math" panose="02040503050406030204" pitchFamily="18" charset="0"/>
                          </a:rPr>
                          <m:t>𝑠𝑙𝑢</m:t>
                        </m:r>
                        <m:r>
                          <a:rPr lang="cs-CZ" sz="2000" b="0" i="1" baseline="-25000">
                            <a:latin typeface="Cambria Math" panose="02040503050406030204" pitchFamily="18" charset="0"/>
                          </a:rPr>
                          <m:t>č</m:t>
                        </m:r>
                      </m:e>
                    </m:nary>
                  </m:oMath>
                </a14:m>
                <a:r>
                  <a:rPr lang="cs-CZ" sz="2000" b="0" dirty="0"/>
                  <a:t>)</a:t>
                </a:r>
                <a:r>
                  <a:rPr lang="cs-CZ" sz="2000" b="0" i="1" baseline="-25000" dirty="0">
                    <a:ea typeface="Cambria Math" panose="02040503050406030204" pitchFamily="18" charset="0"/>
                  </a:rPr>
                  <a:t>prod</a:t>
                </a:r>
                <a:r>
                  <a:rPr lang="cs-CZ" sz="2000" b="0" i="1" baseline="-25000" dirty="0"/>
                  <a:t>.</a:t>
                </a:r>
                <a:endParaRPr lang="cs-CZ" sz="2000" b="0" i="1" baseline="-25000" dirty="0">
                  <a:ea typeface="Cambria Math" panose="02040503050406030204" pitchFamily="18" charset="0"/>
                </a:endParaRPr>
              </a:p>
              <a:p>
                <a:endParaRPr lang="cs-CZ" sz="2000" b="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8836" y="689445"/>
                <a:ext cx="8714096" cy="4713387"/>
              </a:xfrm>
              <a:blipFill>
                <a:blip r:embed="rId2"/>
                <a:stretch>
                  <a:fillRect l="-699" t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Zástupný symbol pro obsah 2">
                <a:extLst>
                  <a:ext uri="{FF2B5EF4-FFF2-40B4-BE49-F238E27FC236}">
                    <a16:creationId xmlns:a16="http://schemas.microsoft.com/office/drawing/2014/main" id="{3244338E-8DA8-4B2F-B157-0DF50655454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2829" y="2113689"/>
                <a:ext cx="8884693" cy="474431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cs-CZ" sz="2000" b="1" dirty="0"/>
                  <a:t>Příklad: </a:t>
                </a:r>
                <a:endParaRPr lang="en-US" sz="2000" b="1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cs-CZ" sz="2000" dirty="0"/>
                  <a:t>Vypočítejte standardní reakční teplo reakce</a:t>
                </a:r>
                <a:r>
                  <a:rPr lang="en-US" sz="2000" dirty="0"/>
                  <a:t>   </a:t>
                </a:r>
                <a:r>
                  <a:rPr lang="cs-CZ" sz="2000" dirty="0"/>
                  <a:t>6 C(s, grafit) + H</a:t>
                </a:r>
                <a:r>
                  <a:rPr lang="cs-CZ" sz="2000" baseline="-25000" dirty="0"/>
                  <a:t>2</a:t>
                </a:r>
                <a:r>
                  <a:rPr lang="cs-CZ" sz="2000" dirty="0"/>
                  <a:t>(g) → C</a:t>
                </a:r>
                <a:r>
                  <a:rPr lang="cs-CZ" sz="2000" baseline="-25000" dirty="0"/>
                  <a:t>6</a:t>
                </a:r>
                <a:r>
                  <a:rPr lang="cs-CZ" sz="2000" dirty="0"/>
                  <a:t>H</a:t>
                </a:r>
                <a:r>
                  <a:rPr lang="cs-CZ" sz="2000" baseline="-25000" dirty="0"/>
                  <a:t>6</a:t>
                </a:r>
                <a:r>
                  <a:rPr lang="cs-CZ" sz="2000" dirty="0"/>
                  <a:t>(l)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cs-CZ" sz="2000" dirty="0"/>
                  <a:t>ΔH</a:t>
                </a:r>
                <a:r>
                  <a:rPr lang="cs-CZ" sz="2000" baseline="30000" dirty="0"/>
                  <a:t>0</a:t>
                </a:r>
                <a:r>
                  <a:rPr lang="cs-CZ" sz="2000" baseline="-25000" dirty="0"/>
                  <a:t>spal.</a:t>
                </a:r>
                <a:r>
                  <a:rPr lang="cs-CZ" sz="2000" dirty="0"/>
                  <a:t> C(s)= -393,51 </a:t>
                </a:r>
                <a:r>
                  <a:rPr lang="cs-CZ" sz="2000" dirty="0" err="1"/>
                  <a:t>kJ</a:t>
                </a:r>
                <a:r>
                  <a:rPr lang="cs-CZ" sz="2000" dirty="0"/>
                  <a:t>/mol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cs-CZ" sz="2000" dirty="0"/>
                  <a:t>ΔH</a:t>
                </a:r>
                <a:r>
                  <a:rPr lang="cs-CZ" sz="2000" baseline="30000" dirty="0"/>
                  <a:t>0</a:t>
                </a:r>
                <a:r>
                  <a:rPr lang="cs-CZ" sz="2000" baseline="-25000" dirty="0"/>
                  <a:t>spal. </a:t>
                </a:r>
                <a:r>
                  <a:rPr lang="cs-CZ" sz="2000" dirty="0"/>
                  <a:t>H</a:t>
                </a:r>
                <a:r>
                  <a:rPr lang="cs-CZ" sz="2000" baseline="-25000" dirty="0"/>
                  <a:t>2</a:t>
                </a:r>
                <a:r>
                  <a:rPr lang="cs-CZ" sz="2000" dirty="0"/>
                  <a:t>(g) = -285,85 </a:t>
                </a:r>
                <a:r>
                  <a:rPr lang="cs-CZ" sz="2000" dirty="0" err="1"/>
                  <a:t>kJ</a:t>
                </a:r>
                <a:r>
                  <a:rPr lang="cs-CZ" sz="2000" dirty="0"/>
                  <a:t>/mol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cs-CZ" sz="2000" dirty="0"/>
                  <a:t>ΔH</a:t>
                </a:r>
                <a:r>
                  <a:rPr lang="cs-CZ" sz="2000" baseline="30000" dirty="0"/>
                  <a:t>0</a:t>
                </a:r>
                <a:r>
                  <a:rPr lang="cs-CZ" sz="2000" baseline="-25000" dirty="0"/>
                  <a:t>spal. </a:t>
                </a:r>
                <a:r>
                  <a:rPr lang="pt-BR" sz="2000" dirty="0"/>
                  <a:t>C</a:t>
                </a:r>
                <a:r>
                  <a:rPr lang="pt-BR" sz="2000" baseline="-25000" dirty="0"/>
                  <a:t>6</a:t>
                </a:r>
                <a:r>
                  <a:rPr lang="pt-BR" sz="2000" dirty="0"/>
                  <a:t>H</a:t>
                </a:r>
                <a:r>
                  <a:rPr lang="pt-BR" sz="2000" baseline="-25000" dirty="0"/>
                  <a:t>6</a:t>
                </a:r>
                <a:r>
                  <a:rPr lang="pt-BR" sz="2000" dirty="0"/>
                  <a:t>(l) = -3 271,89 kJ/mol</a:t>
                </a:r>
                <a:endParaRPr lang="cs-CZ" sz="2000" dirty="0"/>
              </a:p>
              <a:p>
                <a:endParaRPr lang="cs-CZ" sz="8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cs-CZ" sz="2000" b="1" dirty="0"/>
                  <a:t>Řešení: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cs-CZ" sz="2000" dirty="0"/>
                  <a:t>ΔH</a:t>
                </a:r>
                <a:r>
                  <a:rPr lang="cs-CZ" sz="2000" baseline="30000" dirty="0"/>
                  <a:t>0</a:t>
                </a:r>
                <a:r>
                  <a:rPr lang="cs-CZ" sz="2000" baseline="-25000" dirty="0"/>
                  <a:t>298</a:t>
                </a:r>
                <a:r>
                  <a:rPr lang="cs-CZ" sz="2000" dirty="0"/>
                  <a:t>=</a:t>
                </a:r>
                <a14:m>
                  <m:oMath xmlns:m="http://schemas.openxmlformats.org/officeDocument/2006/math">
                    <m:r>
                      <a:rPr lang="cs-CZ" sz="2000" i="1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cs-CZ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l-GR" sz="2000" i="1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cs-CZ" sz="2000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cs-CZ" sz="2000" i="1" baseline="3000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cs-CZ" sz="2000" i="1" baseline="-25000">
                            <a:latin typeface="Cambria Math" panose="02040503050406030204" pitchFamily="18" charset="0"/>
                          </a:rPr>
                          <m:t>𝑠𝑙𝑢</m:t>
                        </m:r>
                        <m:r>
                          <a:rPr lang="cs-CZ" sz="2000" i="1" baseline="-25000">
                            <a:latin typeface="Cambria Math" panose="02040503050406030204" pitchFamily="18" charset="0"/>
                          </a:rPr>
                          <m:t>č</m:t>
                        </m:r>
                      </m:e>
                    </m:nary>
                  </m:oMath>
                </a14:m>
                <a:r>
                  <a:rPr lang="cs-CZ" sz="2000" dirty="0"/>
                  <a:t>)</a:t>
                </a:r>
                <a:r>
                  <a:rPr lang="cs-CZ" sz="2000" i="1" baseline="-25000" dirty="0" err="1">
                    <a:ea typeface="Cambria Math" panose="02040503050406030204" pitchFamily="18" charset="0"/>
                  </a:rPr>
                  <a:t>vých.l</a:t>
                </a:r>
                <a:r>
                  <a:rPr lang="cs-CZ" sz="2000" i="1" baseline="-25000" dirty="0">
                    <a:ea typeface="Cambria Math" panose="02040503050406030204" pitchFamily="18" charset="0"/>
                  </a:rPr>
                  <a:t>.</a:t>
                </a:r>
                <a:r>
                  <a:rPr lang="cs-CZ" sz="2000" i="1" dirty="0"/>
                  <a:t>-</a:t>
                </a:r>
                <a14:m>
                  <m:oMath xmlns:m="http://schemas.openxmlformats.org/officeDocument/2006/math">
                    <m:r>
                      <a:rPr lang="cs-CZ" sz="2000" i="1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cs-CZ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l-GR" sz="2000" i="1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cs-CZ" sz="2000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cs-CZ" sz="2000" i="1" baseline="3000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cs-CZ" sz="2000" i="1" baseline="-25000">
                            <a:latin typeface="Cambria Math" panose="02040503050406030204" pitchFamily="18" charset="0"/>
                          </a:rPr>
                          <m:t>𝑠𝑙𝑢</m:t>
                        </m:r>
                        <m:r>
                          <a:rPr lang="cs-CZ" sz="2000" i="1" baseline="-25000">
                            <a:latin typeface="Cambria Math" panose="02040503050406030204" pitchFamily="18" charset="0"/>
                          </a:rPr>
                          <m:t>č</m:t>
                        </m:r>
                      </m:e>
                    </m:nary>
                  </m:oMath>
                </a14:m>
                <a:r>
                  <a:rPr lang="cs-CZ" sz="2000" dirty="0"/>
                  <a:t>)</a:t>
                </a:r>
                <a:r>
                  <a:rPr lang="cs-CZ" sz="2000" i="1" baseline="-25000" dirty="0">
                    <a:ea typeface="Cambria Math" panose="02040503050406030204" pitchFamily="18" charset="0"/>
                  </a:rPr>
                  <a:t>prod</a:t>
                </a:r>
                <a:r>
                  <a:rPr lang="cs-CZ" sz="2000" i="1" baseline="-25000" dirty="0"/>
                  <a:t>.</a:t>
                </a:r>
                <a:endParaRPr lang="cs-CZ" sz="2000" i="1" baseline="-25000" dirty="0">
                  <a:ea typeface="Cambria Math" panose="020405030504060302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cs-CZ" sz="2000" dirty="0"/>
                  <a:t>ΔH</a:t>
                </a:r>
                <a:r>
                  <a:rPr lang="cs-CZ" sz="2000" baseline="30000" dirty="0"/>
                  <a:t>0</a:t>
                </a:r>
                <a:r>
                  <a:rPr lang="cs-CZ" sz="2000" baseline="-25000" dirty="0"/>
                  <a:t>298 </a:t>
                </a:r>
                <a:r>
                  <a:rPr lang="cs-CZ" sz="2000" dirty="0"/>
                  <a:t>= {6.ΔH</a:t>
                </a:r>
                <a:r>
                  <a:rPr lang="cs-CZ" sz="2000" baseline="30000" dirty="0"/>
                  <a:t>0</a:t>
                </a:r>
                <a:r>
                  <a:rPr lang="cs-CZ" sz="2000" baseline="-25000" dirty="0"/>
                  <a:t>spal </a:t>
                </a:r>
                <a:r>
                  <a:rPr lang="cs-CZ" sz="2000" dirty="0"/>
                  <a:t>C + 3. ΔH</a:t>
                </a:r>
                <a:r>
                  <a:rPr lang="cs-CZ" sz="2000" baseline="30000" dirty="0"/>
                  <a:t>0</a:t>
                </a:r>
                <a:r>
                  <a:rPr lang="cs-CZ" sz="2000" baseline="-25000" dirty="0"/>
                  <a:t>spal</a:t>
                </a:r>
                <a:r>
                  <a:rPr lang="cs-CZ" sz="2000" dirty="0"/>
                  <a:t> H</a:t>
                </a:r>
                <a:r>
                  <a:rPr lang="cs-CZ" sz="2000" baseline="-25000" dirty="0"/>
                  <a:t>2</a:t>
                </a:r>
                <a:r>
                  <a:rPr lang="cs-CZ" sz="2000" dirty="0"/>
                  <a:t>}- (ΔH</a:t>
                </a:r>
                <a:r>
                  <a:rPr lang="cs-CZ" sz="2000" baseline="30000" dirty="0"/>
                  <a:t>0</a:t>
                </a:r>
                <a:r>
                  <a:rPr lang="cs-CZ" sz="2000" baseline="-25000" dirty="0"/>
                  <a:t>298</a:t>
                </a:r>
                <a:r>
                  <a:rPr lang="cs-CZ" sz="2000" dirty="0"/>
                  <a:t> C</a:t>
                </a:r>
                <a:r>
                  <a:rPr lang="cs-CZ" sz="2000" baseline="-25000" dirty="0"/>
                  <a:t>6</a:t>
                </a:r>
                <a:r>
                  <a:rPr lang="cs-CZ" sz="2000" dirty="0"/>
                  <a:t>H</a:t>
                </a:r>
                <a:r>
                  <a:rPr lang="cs-CZ" sz="2000" baseline="-25000" dirty="0"/>
                  <a:t>6</a:t>
                </a:r>
                <a:r>
                  <a:rPr lang="cs-CZ" sz="2000" dirty="0"/>
                  <a:t>)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cs-CZ" sz="2000" dirty="0"/>
                  <a:t>ΔH</a:t>
                </a:r>
                <a:r>
                  <a:rPr lang="cs-CZ" sz="2000" baseline="30000" dirty="0"/>
                  <a:t>0</a:t>
                </a:r>
                <a:r>
                  <a:rPr lang="cs-CZ" sz="2000" baseline="-25000" dirty="0"/>
                  <a:t>298 </a:t>
                </a:r>
                <a:r>
                  <a:rPr lang="cs-CZ" sz="2000" dirty="0"/>
                  <a:t>= 6.(-393,51) + 3.(-285,85) - (-3 271,89) = 53,28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cs-CZ" sz="2000" dirty="0"/>
                  <a:t>ΔH</a:t>
                </a:r>
                <a:r>
                  <a:rPr lang="cs-CZ" sz="2000" baseline="30000" dirty="0"/>
                  <a:t>0</a:t>
                </a:r>
                <a:r>
                  <a:rPr lang="cs-CZ" sz="2000" baseline="-25000" dirty="0"/>
                  <a:t>298 </a:t>
                </a:r>
                <a:r>
                  <a:rPr lang="cs-CZ" sz="2000" dirty="0"/>
                  <a:t>= 53,28 </a:t>
                </a:r>
                <a:r>
                  <a:rPr lang="cs-CZ" sz="2000" dirty="0" err="1"/>
                  <a:t>kJ</a:t>
                </a:r>
                <a:endParaRPr lang="cs-CZ" sz="20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cs-CZ" sz="2000" dirty="0"/>
                  <a:t>Reakční teplo vzniku benzenu z prvků je 53,28 </a:t>
                </a:r>
                <a:r>
                  <a:rPr lang="cs-CZ" sz="2000" dirty="0" err="1"/>
                  <a:t>kJ</a:t>
                </a:r>
                <a:r>
                  <a:rPr lang="cs-CZ" sz="2000" dirty="0"/>
                  <a:t>, reakce je endotermická.</a:t>
                </a:r>
              </a:p>
            </p:txBody>
          </p:sp>
        </mc:Choice>
        <mc:Fallback xmlns="">
          <p:sp>
            <p:nvSpPr>
              <p:cNvPr id="4" name="Zástupný symbol pro obsah 2">
                <a:extLst>
                  <a:ext uri="{FF2B5EF4-FFF2-40B4-BE49-F238E27FC236}">
                    <a16:creationId xmlns:a16="http://schemas.microsoft.com/office/drawing/2014/main" id="{3244338E-8DA8-4B2F-B157-0DF5065545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29" y="2113689"/>
                <a:ext cx="8884693" cy="4744311"/>
              </a:xfrm>
              <a:prstGeom prst="rect">
                <a:avLst/>
              </a:prstGeom>
              <a:blipFill>
                <a:blip r:embed="rId3"/>
                <a:stretch>
                  <a:fillRect l="-686" t="-1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3610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>
            <a:extLst>
              <a:ext uri="{FF2B5EF4-FFF2-40B4-BE49-F238E27FC236}">
                <a16:creationId xmlns:a16="http://schemas.microsoft.com/office/drawing/2014/main" id="{2F6E9D0C-FBE8-4636-B9F1-76DC804D5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830" y="246221"/>
            <a:ext cx="8911988" cy="1969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cs-CZ" sz="2000" b="1" dirty="0">
                <a:latin typeface="+mn-lt"/>
              </a:rPr>
              <a:t>Příklad: </a:t>
            </a:r>
            <a:endParaRPr lang="en-US" sz="2000" b="1" dirty="0">
              <a:latin typeface="+mn-lt"/>
            </a:endParaRPr>
          </a:p>
          <a:p>
            <a:pPr lvl="0" defTabSz="914400"/>
            <a:endParaRPr kumimoji="0" lang="en-US" altLang="en-US" sz="8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lt"/>
              <a:cs typeface="Noto Sans" panose="020B0502040504020204" pitchFamily="34" charset="0"/>
            </a:endParaRPr>
          </a:p>
          <a:p>
            <a:pPr lvl="0" defTabSz="914400"/>
            <a:r>
              <a:rPr kumimoji="0" lang="en-US" altLang="en-US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Kolik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 se </a:t>
            </a:r>
            <a:r>
              <a:rPr kumimoji="0" lang="en-US" altLang="en-US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uvolní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 </a:t>
            </a:r>
            <a:r>
              <a:rPr kumimoji="0" lang="en-US" altLang="en-US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tepla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 </a:t>
            </a:r>
            <a:r>
              <a:rPr kumimoji="0" lang="en-US" altLang="en-US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při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 </a:t>
            </a:r>
            <a:r>
              <a:rPr kumimoji="0" lang="en-US" altLang="en-US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spalování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 </a:t>
            </a:r>
            <a:r>
              <a:rPr kumimoji="0" lang="en-US" altLang="en-US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methanu</a:t>
            </a:r>
            <a:r>
              <a:rPr kumimoji="0" lang="cs-CZ" alt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 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CH</a:t>
            </a:r>
            <a:r>
              <a:rPr kumimoji="0" lang="en-US" altLang="en-US" sz="2000" i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4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(g)</a:t>
            </a:r>
            <a:r>
              <a:rPr kumimoji="0" lang="cs-CZ" alt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 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+</a:t>
            </a:r>
            <a:r>
              <a:rPr kumimoji="0" lang="cs-CZ" alt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 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2</a:t>
            </a:r>
            <a:r>
              <a:rPr kumimoji="0" lang="cs-CZ" alt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 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O</a:t>
            </a:r>
            <a:r>
              <a:rPr kumimoji="0" lang="en-US" altLang="en-US" sz="2000" i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2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(g)</a:t>
            </a:r>
            <a:r>
              <a:rPr kumimoji="0" lang="cs-CZ" alt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 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→</a:t>
            </a:r>
            <a:r>
              <a:rPr kumimoji="0" lang="cs-CZ" alt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 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2</a:t>
            </a:r>
            <a:r>
              <a:rPr kumimoji="0" lang="cs-CZ" alt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 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H</a:t>
            </a:r>
            <a:r>
              <a:rPr kumimoji="0" lang="en-US" altLang="en-US" sz="2000" i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2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O(g)</a:t>
            </a:r>
            <a:r>
              <a:rPr kumimoji="0" lang="cs-CZ" alt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 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+</a:t>
            </a:r>
            <a:r>
              <a:rPr kumimoji="0" lang="cs-CZ" alt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 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CO</a:t>
            </a:r>
            <a:r>
              <a:rPr kumimoji="0" lang="en-US" altLang="en-US" sz="2000" i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2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(g)</a:t>
            </a:r>
            <a:r>
              <a:rPr kumimoji="0" lang="cs-CZ" alt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+mn-lt"/>
                <a:cs typeface="Noto Sans" panose="020B0502040504020204" pitchFamily="34" charset="0"/>
              </a:rPr>
              <a:t>?</a:t>
            </a:r>
            <a:endParaRPr kumimoji="0" lang="cs-CZ" altLang="en-US" sz="20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lt"/>
              <a:cs typeface="Noto Sans" panose="020B050204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 </a:t>
            </a:r>
            <a:r>
              <a:rPr kumimoji="0" lang="cs-CZ" alt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S</a:t>
            </a:r>
            <a:r>
              <a:rPr kumimoji="0" lang="en-US" altLang="en-US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lučovací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 </a:t>
            </a:r>
            <a:r>
              <a:rPr kumimoji="0" lang="en-US" altLang="en-US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tepla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:</a:t>
            </a:r>
            <a:endParaRPr kumimoji="0" lang="en-US" altLang="en-US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(△H</a:t>
            </a:r>
            <a:r>
              <a:rPr kumimoji="0" lang="en-US" altLang="en-US" sz="200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0</a:t>
            </a:r>
            <a:r>
              <a:rPr kumimoji="0" lang="en-US" altLang="en-US" sz="2000" i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298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)</a:t>
            </a:r>
            <a:r>
              <a:rPr kumimoji="0" lang="en-US" altLang="en-US" sz="2000" i="0" u="none" strike="noStrike" cap="none" normalizeH="0" baseline="-2500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sluč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 CH</a:t>
            </a:r>
            <a:r>
              <a:rPr kumimoji="0" lang="en-US" altLang="en-US" sz="200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4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(g) = −76,37 kJ⋅mol</a:t>
            </a:r>
            <a:r>
              <a:rPr kumimoji="0" lang="en-US" altLang="en-US" sz="200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−1</a:t>
            </a:r>
            <a:endParaRPr kumimoji="0" lang="en-US" altLang="en-US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lvl="0" defTabSz="914400"/>
            <a:r>
              <a:rPr lang="en-US" altLang="en-US" sz="2000" dirty="0">
                <a:solidFill>
                  <a:srgbClr val="000000"/>
                </a:solidFill>
                <a:latin typeface="+mn-lt"/>
                <a:cs typeface="Noto Sans" panose="020B0502040504020204" pitchFamily="34" charset="0"/>
              </a:rPr>
              <a:t>(△H</a:t>
            </a:r>
            <a:r>
              <a:rPr lang="en-US" altLang="en-US" sz="2000" baseline="30000" dirty="0">
                <a:solidFill>
                  <a:srgbClr val="000000"/>
                </a:solidFill>
                <a:latin typeface="+mn-lt"/>
                <a:cs typeface="Noto Sans" panose="020B0502040504020204" pitchFamily="34" charset="0"/>
              </a:rPr>
              <a:t>0</a:t>
            </a:r>
            <a:r>
              <a:rPr lang="en-US" altLang="en-US" sz="2000" baseline="-25000" dirty="0">
                <a:solidFill>
                  <a:srgbClr val="000000"/>
                </a:solidFill>
                <a:latin typeface="+mn-lt"/>
                <a:cs typeface="Noto Sans" panose="020B0502040504020204" pitchFamily="34" charset="0"/>
              </a:rPr>
              <a:t>298</a:t>
            </a:r>
            <a:r>
              <a:rPr lang="en-US" altLang="en-US" sz="2000" dirty="0">
                <a:solidFill>
                  <a:srgbClr val="000000"/>
                </a:solidFill>
                <a:latin typeface="+mn-lt"/>
                <a:cs typeface="Noto Sans" panose="020B0502040504020204" pitchFamily="34" charset="0"/>
              </a:rPr>
              <a:t>)</a:t>
            </a:r>
            <a:r>
              <a:rPr lang="en-US" altLang="en-US" sz="2000" baseline="-25000" dirty="0" err="1">
                <a:solidFill>
                  <a:srgbClr val="000000"/>
                </a:solidFill>
                <a:latin typeface="+mn-lt"/>
                <a:cs typeface="Noto Sans" panose="020B0502040504020204" pitchFamily="34" charset="0"/>
              </a:rPr>
              <a:t>sluč</a:t>
            </a:r>
            <a:r>
              <a:rPr lang="en-US" altLang="en-US" sz="2000" dirty="0">
                <a:solidFill>
                  <a:srgbClr val="000000"/>
                </a:solidFill>
                <a:latin typeface="+mn-lt"/>
                <a:cs typeface="Noto Sans" panose="020B0502040504020204" pitchFamily="34" charset="0"/>
              </a:rPr>
              <a:t> 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CO</a:t>
            </a:r>
            <a:r>
              <a:rPr kumimoji="0" lang="en-US" altLang="en-US" sz="200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2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(g) = −393,97 kJ⋅mol</a:t>
            </a:r>
            <a:r>
              <a:rPr kumimoji="0" lang="en-US" altLang="en-US" sz="200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−1</a:t>
            </a:r>
            <a:endParaRPr kumimoji="0" lang="en-US" altLang="en-US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lvl="0" defTabSz="914400"/>
            <a:r>
              <a:rPr lang="en-US" altLang="en-US" sz="2000" dirty="0">
                <a:solidFill>
                  <a:srgbClr val="000000"/>
                </a:solidFill>
                <a:latin typeface="+mn-lt"/>
                <a:cs typeface="Noto Sans" panose="020B0502040504020204" pitchFamily="34" charset="0"/>
              </a:rPr>
              <a:t>(△H</a:t>
            </a:r>
            <a:r>
              <a:rPr lang="en-US" altLang="en-US" sz="2000" baseline="30000" dirty="0">
                <a:solidFill>
                  <a:srgbClr val="000000"/>
                </a:solidFill>
                <a:latin typeface="+mn-lt"/>
                <a:cs typeface="Noto Sans" panose="020B0502040504020204" pitchFamily="34" charset="0"/>
              </a:rPr>
              <a:t>0</a:t>
            </a:r>
            <a:r>
              <a:rPr lang="en-US" altLang="en-US" sz="2000" baseline="-25000" dirty="0">
                <a:solidFill>
                  <a:srgbClr val="000000"/>
                </a:solidFill>
                <a:latin typeface="+mn-lt"/>
                <a:cs typeface="Noto Sans" panose="020B0502040504020204" pitchFamily="34" charset="0"/>
              </a:rPr>
              <a:t>298</a:t>
            </a:r>
            <a:r>
              <a:rPr lang="en-US" altLang="en-US" sz="2000" dirty="0">
                <a:solidFill>
                  <a:srgbClr val="000000"/>
                </a:solidFill>
                <a:latin typeface="+mn-lt"/>
                <a:cs typeface="Noto Sans" panose="020B0502040504020204" pitchFamily="34" charset="0"/>
              </a:rPr>
              <a:t>)</a:t>
            </a:r>
            <a:r>
              <a:rPr lang="en-US" altLang="en-US" sz="2000" baseline="-25000" dirty="0" err="1">
                <a:solidFill>
                  <a:srgbClr val="000000"/>
                </a:solidFill>
                <a:latin typeface="+mn-lt"/>
                <a:cs typeface="Noto Sans" panose="020B0502040504020204" pitchFamily="34" charset="0"/>
              </a:rPr>
              <a:t>sluč</a:t>
            </a:r>
            <a:r>
              <a:rPr lang="en-US" altLang="en-US" sz="2000" dirty="0">
                <a:solidFill>
                  <a:srgbClr val="000000"/>
                </a:solidFill>
                <a:latin typeface="+mn-lt"/>
                <a:cs typeface="Noto Sans" panose="020B0502040504020204" pitchFamily="34" charset="0"/>
              </a:rPr>
              <a:t> 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H</a:t>
            </a:r>
            <a:r>
              <a:rPr kumimoji="0" lang="en-US" altLang="en-US" sz="200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2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O(g) = −242,00 kJ⋅mol</a:t>
            </a:r>
            <a:r>
              <a:rPr kumimoji="0" lang="en-US" altLang="en-US" sz="200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−1</a:t>
            </a:r>
            <a:endParaRPr kumimoji="0" lang="en-US" altLang="en-US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57F8966-0A3D-4910-A69E-6545653CB2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530" y="2492426"/>
            <a:ext cx="8474321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000" b="1" dirty="0">
                <a:latin typeface="+mn-lt"/>
              </a:rPr>
              <a:t>Řešení: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lt"/>
              <a:cs typeface="Noto Sans" panose="020B050204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△H</a:t>
            </a:r>
            <a:r>
              <a:rPr kumimoji="0" lang="en-US" altLang="en-US" sz="20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0</a:t>
            </a:r>
            <a:r>
              <a:rPr kumimoji="0" lang="en-US" altLang="en-US" sz="2000" b="0" i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298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= ∑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v</a:t>
            </a:r>
            <a:r>
              <a:rPr kumimoji="0" lang="en-US" altLang="en-US" sz="2000" b="0" i="0" u="none" strike="noStrike" cap="none" normalizeH="0" baseline="-2500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reaktanty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⋅(△H</a:t>
            </a:r>
            <a:r>
              <a:rPr kumimoji="0" lang="en-US" altLang="en-US" sz="20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0</a:t>
            </a:r>
            <a:r>
              <a:rPr kumimoji="0" lang="en-US" altLang="en-US" sz="2000" b="0" i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298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)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spal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−∑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v</a:t>
            </a:r>
            <a:r>
              <a:rPr kumimoji="0" lang="en-US" altLang="en-US" sz="2000" b="0" i="0" u="none" strike="noStrike" cap="none" normalizeH="0" baseline="-2500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prudukty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⋅(△H</a:t>
            </a:r>
            <a:r>
              <a:rPr kumimoji="0" lang="en-US" altLang="en-US" sz="20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0</a:t>
            </a:r>
            <a:r>
              <a:rPr kumimoji="0" lang="en-US" altLang="en-US" sz="2000" b="0" i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298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)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spal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lt"/>
              <a:cs typeface="Noto Sans" panose="020B050204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△H</a:t>
            </a:r>
            <a:r>
              <a:rPr kumimoji="0" lang="en-US" altLang="en-US" sz="20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0</a:t>
            </a:r>
            <a:r>
              <a:rPr kumimoji="0" lang="en-US" altLang="en-US" sz="2000" b="0" i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298 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=(−1454)−(−1402)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△H</a:t>
            </a:r>
            <a:r>
              <a:rPr kumimoji="0" lang="en-US" altLang="en-US" sz="20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0</a:t>
            </a:r>
            <a:r>
              <a:rPr kumimoji="0" lang="en-US" altLang="en-US" sz="2000" b="0" i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298 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=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6400"/>
                </a:solidFill>
                <a:effectLst/>
                <a:latin typeface="+mn-lt"/>
                <a:cs typeface="Noto Sans" panose="020B0502040504020204" pitchFamily="34" charset="0"/>
              </a:rPr>
              <a:t>−52kJ⋅mol−1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Reakční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 </a:t>
            </a:r>
            <a:r>
              <a:rPr kumimoji="0" lang="en-US" altLang="en-US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teplo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 </a:t>
            </a:r>
            <a:r>
              <a:rPr kumimoji="0" lang="en-US" altLang="en-US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reakce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 je −52 kJ⋅mol</a:t>
            </a:r>
            <a:r>
              <a:rPr kumimoji="0" lang="en-US" altLang="en-US" sz="200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−1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.</a:t>
            </a:r>
            <a:endParaRPr kumimoji="0" lang="en-US" altLang="en-US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07695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AD90BB33-B9DF-4985-A0D6-1E1C7EB5157F}"/>
              </a:ext>
            </a:extLst>
          </p:cNvPr>
          <p:cNvSpPr/>
          <p:nvPr/>
        </p:nvSpPr>
        <p:spPr>
          <a:xfrm>
            <a:off x="182174" y="3235120"/>
            <a:ext cx="358460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/>
              <a:t>Výhřevnost</a:t>
            </a:r>
            <a:r>
              <a:rPr lang="en-US" sz="2000" dirty="0"/>
              <a:t> je </a:t>
            </a:r>
            <a:r>
              <a:rPr lang="en-US" sz="2000" dirty="0" err="1"/>
              <a:t>vlastnost</a:t>
            </a:r>
            <a:r>
              <a:rPr lang="en-US" sz="2000" dirty="0"/>
              <a:t> </a:t>
            </a:r>
            <a:r>
              <a:rPr lang="en-US" sz="2000" dirty="0" err="1"/>
              <a:t>paliva</a:t>
            </a:r>
            <a:r>
              <a:rPr lang="en-US" sz="2000" dirty="0"/>
              <a:t>, </a:t>
            </a:r>
            <a:r>
              <a:rPr lang="en-US" sz="2000" dirty="0" err="1"/>
              <a:t>která</a:t>
            </a:r>
            <a:r>
              <a:rPr lang="en-US" sz="2000" dirty="0"/>
              <a:t> </a:t>
            </a:r>
            <a:r>
              <a:rPr lang="en-US" sz="2000" dirty="0" err="1"/>
              <a:t>udává</a:t>
            </a:r>
            <a:r>
              <a:rPr lang="en-US" sz="2000" dirty="0"/>
              <a:t>, </a:t>
            </a:r>
            <a:r>
              <a:rPr lang="en-US" sz="2000" dirty="0" err="1"/>
              <a:t>kolik</a:t>
            </a:r>
            <a:r>
              <a:rPr lang="en-US" sz="2000" dirty="0"/>
              <a:t> </a:t>
            </a:r>
            <a:r>
              <a:rPr lang="en-US" sz="2000" dirty="0" err="1"/>
              <a:t>energie</a:t>
            </a:r>
            <a:r>
              <a:rPr lang="en-US" sz="2000" dirty="0"/>
              <a:t> se </a:t>
            </a:r>
            <a:r>
              <a:rPr lang="en-US" sz="2000" dirty="0" err="1"/>
              <a:t>uvolní</a:t>
            </a:r>
            <a:r>
              <a:rPr lang="en-US" sz="2000" dirty="0"/>
              <a:t> </a:t>
            </a:r>
            <a:r>
              <a:rPr lang="en-US" sz="2000" dirty="0" err="1"/>
              <a:t>úplným</a:t>
            </a:r>
            <a:r>
              <a:rPr lang="en-US" sz="2000" dirty="0"/>
              <a:t> </a:t>
            </a:r>
            <a:r>
              <a:rPr lang="en-US" sz="2000" dirty="0" err="1"/>
              <a:t>spálením</a:t>
            </a:r>
            <a:r>
              <a:rPr lang="en-US" sz="2000" dirty="0"/>
              <a:t> </a:t>
            </a:r>
            <a:r>
              <a:rPr lang="en-US" sz="2000" dirty="0" err="1"/>
              <a:t>jedné</a:t>
            </a:r>
            <a:r>
              <a:rPr lang="en-US" sz="2000" dirty="0"/>
              <a:t> </a:t>
            </a:r>
            <a:r>
              <a:rPr lang="en-US" sz="2000" dirty="0" err="1"/>
              <a:t>jednotky</a:t>
            </a:r>
            <a:r>
              <a:rPr lang="en-US" sz="2000" dirty="0"/>
              <a:t> (</a:t>
            </a:r>
            <a:r>
              <a:rPr lang="en-US" sz="2000" dirty="0" err="1"/>
              <a:t>obvykle</a:t>
            </a:r>
            <a:r>
              <a:rPr lang="en-US" sz="2000" dirty="0"/>
              <a:t> 1 kg). </a:t>
            </a:r>
            <a:r>
              <a:rPr lang="en-US" sz="2000" dirty="0" err="1"/>
              <a:t>Proti</a:t>
            </a:r>
            <a:r>
              <a:rPr lang="en-US" sz="2000" dirty="0"/>
              <a:t> </a:t>
            </a:r>
            <a:r>
              <a:rPr lang="en-US" sz="2000" dirty="0" err="1"/>
              <a:t>spalnému</a:t>
            </a:r>
            <a:r>
              <a:rPr lang="en-US" sz="2000" dirty="0"/>
              <a:t> </a:t>
            </a:r>
            <a:r>
              <a:rPr lang="en-US" sz="2000" dirty="0" err="1"/>
              <a:t>teplu</a:t>
            </a:r>
            <a:r>
              <a:rPr lang="en-US" sz="2000" dirty="0"/>
              <a:t> </a:t>
            </a:r>
            <a:r>
              <a:rPr lang="en-US" sz="2000" dirty="0" err="1"/>
              <a:t>není</a:t>
            </a:r>
            <a:r>
              <a:rPr lang="en-US" sz="2000" dirty="0"/>
              <a:t> v </a:t>
            </a:r>
            <a:r>
              <a:rPr lang="en-US" sz="2000" dirty="0" err="1"/>
              <a:t>hodnotě</a:t>
            </a:r>
            <a:r>
              <a:rPr lang="en-US" sz="2000" dirty="0"/>
              <a:t> </a:t>
            </a:r>
            <a:r>
              <a:rPr lang="en-US" sz="2000" dirty="0" err="1"/>
              <a:t>zahrnuto</a:t>
            </a:r>
            <a:r>
              <a:rPr lang="en-US" sz="2000" dirty="0"/>
              <a:t> </a:t>
            </a:r>
            <a:r>
              <a:rPr lang="en-US" sz="2000" dirty="0" err="1"/>
              <a:t>měrné</a:t>
            </a:r>
            <a:r>
              <a:rPr lang="en-US" sz="2000" dirty="0"/>
              <a:t> </a:t>
            </a:r>
            <a:r>
              <a:rPr lang="en-US" sz="2000" dirty="0" err="1"/>
              <a:t>skupenské</a:t>
            </a:r>
            <a:r>
              <a:rPr lang="en-US" sz="2000" dirty="0"/>
              <a:t> </a:t>
            </a:r>
            <a:r>
              <a:rPr lang="en-US" sz="2000" dirty="0" err="1"/>
              <a:t>teplo</a:t>
            </a:r>
            <a:r>
              <a:rPr lang="en-US" sz="2000" dirty="0"/>
              <a:t> </a:t>
            </a:r>
            <a:r>
              <a:rPr lang="en-US" sz="2000" dirty="0" err="1"/>
              <a:t>páry</a:t>
            </a:r>
            <a:r>
              <a:rPr lang="en-US" sz="2000" dirty="0"/>
              <a:t>, </a:t>
            </a:r>
            <a:r>
              <a:rPr lang="en-US" sz="2000" dirty="0" err="1"/>
              <a:t>obsažené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spalinách</a:t>
            </a:r>
            <a:r>
              <a:rPr lang="cs-CZ" sz="2000" dirty="0"/>
              <a:t> (p</a:t>
            </a:r>
            <a:r>
              <a:rPr lang="en-US" sz="2000" dirty="0" err="1"/>
              <a:t>ředpokládá</a:t>
            </a:r>
            <a:r>
              <a:rPr lang="en-US" sz="2000" dirty="0"/>
              <a:t> se, </a:t>
            </a:r>
            <a:r>
              <a:rPr lang="en-US" sz="2000" dirty="0" err="1"/>
              <a:t>že</a:t>
            </a:r>
            <a:r>
              <a:rPr lang="en-US" sz="2000" dirty="0"/>
              <a:t> </a:t>
            </a:r>
            <a:r>
              <a:rPr lang="en-US" sz="2000" dirty="0" err="1"/>
              <a:t>její</a:t>
            </a:r>
            <a:r>
              <a:rPr lang="en-US" sz="2000" dirty="0"/>
              <a:t> </a:t>
            </a:r>
            <a:r>
              <a:rPr lang="en-US" sz="2000" dirty="0" err="1"/>
              <a:t>teplo</a:t>
            </a:r>
            <a:r>
              <a:rPr lang="en-US" sz="2000" dirty="0"/>
              <a:t> je </a:t>
            </a:r>
            <a:r>
              <a:rPr lang="en-US" sz="2000" dirty="0" err="1"/>
              <a:t>nevyužitelné</a:t>
            </a:r>
            <a:r>
              <a:rPr lang="en-US" sz="2000" dirty="0"/>
              <a:t> a </a:t>
            </a:r>
            <a:r>
              <a:rPr lang="en-US" sz="2000" dirty="0" err="1"/>
              <a:t>uniká</a:t>
            </a:r>
            <a:r>
              <a:rPr lang="en-US" sz="2000" dirty="0"/>
              <a:t> v </a:t>
            </a:r>
            <a:r>
              <a:rPr lang="en-US" sz="2000" dirty="0" err="1"/>
              <a:t>plynném</a:t>
            </a:r>
            <a:r>
              <a:rPr lang="en-US" sz="2000" dirty="0"/>
              <a:t> </a:t>
            </a:r>
            <a:r>
              <a:rPr lang="en-US" sz="2000" dirty="0" err="1"/>
              <a:t>stavu</a:t>
            </a:r>
            <a:r>
              <a:rPr lang="en-US" sz="2000" dirty="0"/>
              <a:t> se </a:t>
            </a:r>
            <a:r>
              <a:rPr lang="en-US" sz="2000" dirty="0" err="1"/>
              <a:t>spalinami</a:t>
            </a:r>
            <a:r>
              <a:rPr lang="cs-CZ" sz="2000" dirty="0"/>
              <a:t>)</a:t>
            </a:r>
            <a:r>
              <a:rPr lang="en-US" sz="2000" dirty="0"/>
              <a:t>.</a:t>
            </a:r>
          </a:p>
        </p:txBody>
      </p:sp>
      <p:pic>
        <p:nvPicPr>
          <p:cNvPr id="6" name="Obrázek 5" descr="Obsah obrázku snímek obrazovky&#10;&#10;Popis byl vytvořen automaticky">
            <a:extLst>
              <a:ext uri="{FF2B5EF4-FFF2-40B4-BE49-F238E27FC236}">
                <a16:creationId xmlns:a16="http://schemas.microsoft.com/office/drawing/2014/main" id="{047C4409-C8CE-43A5-B105-843D46C222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265" y="3151583"/>
            <a:ext cx="4886785" cy="2781611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906150AC-7E6F-4596-A4B2-DE4A0ED8E74C}"/>
              </a:ext>
            </a:extLst>
          </p:cNvPr>
          <p:cNvSpPr/>
          <p:nvPr/>
        </p:nvSpPr>
        <p:spPr>
          <a:xfrm>
            <a:off x="104418" y="893593"/>
            <a:ext cx="878991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/>
              <a:t>Spalné</a:t>
            </a:r>
            <a:r>
              <a:rPr lang="en-US" sz="2000" b="1" dirty="0"/>
              <a:t> </a:t>
            </a:r>
            <a:r>
              <a:rPr lang="en-US" sz="2000" b="1" dirty="0" err="1"/>
              <a:t>teplo</a:t>
            </a:r>
            <a:r>
              <a:rPr lang="en-US" sz="2000" b="1" dirty="0"/>
              <a:t> </a:t>
            </a:r>
            <a:r>
              <a:rPr lang="en-US" sz="2000" dirty="0"/>
              <a:t>je </a:t>
            </a:r>
            <a:r>
              <a:rPr lang="en-US" sz="2000" dirty="0" err="1"/>
              <a:t>takové</a:t>
            </a:r>
            <a:r>
              <a:rPr lang="en-US" sz="2000" dirty="0"/>
              <a:t> </a:t>
            </a:r>
            <a:r>
              <a:rPr lang="en-US" sz="2000" dirty="0" err="1"/>
              <a:t>množství</a:t>
            </a:r>
            <a:r>
              <a:rPr lang="en-US" sz="2000" dirty="0"/>
              <a:t> </a:t>
            </a:r>
            <a:r>
              <a:rPr lang="en-US" sz="2000" dirty="0" err="1"/>
              <a:t>tepla</a:t>
            </a:r>
            <a:r>
              <a:rPr lang="en-US" sz="2000" dirty="0"/>
              <a:t>, </a:t>
            </a:r>
            <a:r>
              <a:rPr lang="en-US" sz="2000" dirty="0" err="1"/>
              <a:t>které</a:t>
            </a:r>
            <a:r>
              <a:rPr lang="en-US" sz="2000" dirty="0"/>
              <a:t> se </a:t>
            </a:r>
            <a:r>
              <a:rPr lang="en-US" sz="2000" dirty="0" err="1"/>
              <a:t>uvolní</a:t>
            </a:r>
            <a:r>
              <a:rPr lang="en-US" sz="2000" dirty="0"/>
              <a:t> </a:t>
            </a:r>
            <a:r>
              <a:rPr lang="en-US" sz="2000" dirty="0" err="1"/>
              <a:t>dokonalým</a:t>
            </a:r>
            <a:r>
              <a:rPr lang="en-US" sz="2000" dirty="0"/>
              <a:t> </a:t>
            </a:r>
            <a:r>
              <a:rPr lang="en-US" sz="2000" dirty="0" err="1"/>
              <a:t>spálením</a:t>
            </a:r>
            <a:r>
              <a:rPr lang="en-US" sz="2000" dirty="0"/>
              <a:t> </a:t>
            </a:r>
            <a:r>
              <a:rPr lang="en-US" sz="2000" dirty="0" err="1"/>
              <a:t>jednotkového</a:t>
            </a:r>
            <a:r>
              <a:rPr lang="en-US" sz="2000" dirty="0"/>
              <a:t> </a:t>
            </a:r>
            <a:r>
              <a:rPr lang="en-US" sz="2000" dirty="0" err="1"/>
              <a:t>množství</a:t>
            </a:r>
            <a:r>
              <a:rPr lang="en-US" sz="2000" dirty="0"/>
              <a:t> </a:t>
            </a:r>
            <a:r>
              <a:rPr lang="en-US" sz="2000" dirty="0" err="1"/>
              <a:t>paliva</a:t>
            </a:r>
            <a:r>
              <a:rPr lang="cs-CZ" sz="2000" dirty="0"/>
              <a:t> (</a:t>
            </a:r>
            <a:r>
              <a:rPr lang="en-US" sz="2000" dirty="0"/>
              <a:t>J/kg, </a:t>
            </a:r>
            <a:r>
              <a:rPr lang="cs-CZ" sz="2000" dirty="0"/>
              <a:t>resp.</a:t>
            </a:r>
            <a:r>
              <a:rPr lang="en-US" sz="2000" dirty="0"/>
              <a:t> J/mol </a:t>
            </a:r>
            <a:r>
              <a:rPr lang="en-US" sz="2000" dirty="0" err="1"/>
              <a:t>nebo</a:t>
            </a:r>
            <a:r>
              <a:rPr lang="en-US" sz="2000" dirty="0"/>
              <a:t> J/m³</a:t>
            </a:r>
            <a:r>
              <a:rPr lang="cs-CZ" sz="2000" dirty="0"/>
              <a:t>)</a:t>
            </a:r>
            <a:r>
              <a:rPr lang="en-US" sz="2000" dirty="0"/>
              <a:t>. </a:t>
            </a:r>
            <a:r>
              <a:rPr lang="en-US" sz="2000" dirty="0" err="1"/>
              <a:t>Předpokládá</a:t>
            </a:r>
            <a:r>
              <a:rPr lang="en-US" sz="2000" dirty="0"/>
              <a:t> se, </a:t>
            </a:r>
            <a:r>
              <a:rPr lang="en-US" sz="2000" dirty="0" err="1"/>
              <a:t>že</a:t>
            </a:r>
            <a:r>
              <a:rPr lang="en-US" sz="2000" dirty="0"/>
              <a:t> </a:t>
            </a:r>
            <a:r>
              <a:rPr lang="en-US" sz="2000" dirty="0" err="1"/>
              <a:t>voda</a:t>
            </a:r>
            <a:r>
              <a:rPr lang="en-US" sz="2000" dirty="0"/>
              <a:t>, </a:t>
            </a:r>
            <a:r>
              <a:rPr lang="en-US" sz="2000" dirty="0" err="1"/>
              <a:t>uvolněná</a:t>
            </a:r>
            <a:r>
              <a:rPr lang="en-US" sz="2000" dirty="0"/>
              <a:t> </a:t>
            </a:r>
            <a:r>
              <a:rPr lang="en-US" sz="2000" dirty="0" err="1"/>
              <a:t>spalováním</a:t>
            </a:r>
            <a:r>
              <a:rPr lang="en-US" sz="2000" dirty="0"/>
              <a:t>, </a:t>
            </a:r>
            <a:r>
              <a:rPr lang="en-US" sz="2000" dirty="0" err="1"/>
              <a:t>zkondenzuje</a:t>
            </a:r>
            <a:r>
              <a:rPr lang="en-US" sz="2000" dirty="0"/>
              <a:t> a </a:t>
            </a:r>
            <a:r>
              <a:rPr lang="en-US" sz="2000" dirty="0" err="1"/>
              <a:t>energii</a:t>
            </a:r>
            <a:r>
              <a:rPr lang="en-US" sz="2000" dirty="0"/>
              <a:t> </a:t>
            </a:r>
            <a:r>
              <a:rPr lang="en-US" sz="2000" dirty="0" err="1"/>
              <a:t>chemické</a:t>
            </a:r>
            <a:r>
              <a:rPr lang="en-US" sz="2000" dirty="0"/>
              <a:t> </a:t>
            </a:r>
            <a:r>
              <a:rPr lang="en-US" sz="2000" dirty="0" err="1"/>
              <a:t>reakce</a:t>
            </a:r>
            <a:r>
              <a:rPr lang="en-US" sz="2000" dirty="0"/>
              <a:t> </a:t>
            </a:r>
            <a:r>
              <a:rPr lang="en-US" sz="2000" dirty="0" err="1"/>
              <a:t>není</a:t>
            </a:r>
            <a:r>
              <a:rPr lang="en-US" sz="2000" dirty="0"/>
              <a:t> </a:t>
            </a:r>
            <a:r>
              <a:rPr lang="en-US" sz="2000" dirty="0" err="1"/>
              <a:t>třeba</a:t>
            </a:r>
            <a:r>
              <a:rPr lang="en-US" sz="2000" dirty="0"/>
              <a:t> </a:t>
            </a:r>
            <a:r>
              <a:rPr lang="en-US" sz="2000" dirty="0" err="1"/>
              <a:t>redukovat</a:t>
            </a:r>
            <a:r>
              <a:rPr lang="en-US" sz="2000" dirty="0"/>
              <a:t> o </a:t>
            </a:r>
            <a:r>
              <a:rPr lang="en-US" sz="2000" dirty="0" err="1"/>
              <a:t>její</a:t>
            </a:r>
            <a:r>
              <a:rPr lang="en-US" sz="2000" dirty="0"/>
              <a:t> </a:t>
            </a:r>
            <a:r>
              <a:rPr lang="en-US" sz="2000" dirty="0" err="1"/>
              <a:t>skupenské</a:t>
            </a:r>
            <a:r>
              <a:rPr lang="en-US" sz="2000" dirty="0"/>
              <a:t> </a:t>
            </a:r>
            <a:r>
              <a:rPr lang="en-US" sz="2000" dirty="0" err="1"/>
              <a:t>teplo</a:t>
            </a:r>
            <a:r>
              <a:rPr lang="en-US" sz="2000" dirty="0"/>
              <a:t>. </a:t>
            </a:r>
            <a:r>
              <a:rPr lang="en-US" sz="2000" dirty="0" err="1"/>
              <a:t>Tím</a:t>
            </a:r>
            <a:r>
              <a:rPr lang="en-US" sz="2000" dirty="0"/>
              <a:t> se </a:t>
            </a:r>
            <a:r>
              <a:rPr lang="en-US" sz="2000" dirty="0" err="1"/>
              <a:t>spalné</a:t>
            </a:r>
            <a:r>
              <a:rPr lang="en-US" sz="2000" dirty="0"/>
              <a:t> </a:t>
            </a:r>
            <a:r>
              <a:rPr lang="en-US" sz="2000" dirty="0" err="1"/>
              <a:t>teplo</a:t>
            </a:r>
            <a:r>
              <a:rPr lang="en-US" sz="2000" dirty="0"/>
              <a:t> </a:t>
            </a:r>
            <a:r>
              <a:rPr lang="en-US" sz="2000" dirty="0" err="1"/>
              <a:t>liší</a:t>
            </a:r>
            <a:r>
              <a:rPr lang="en-US" sz="2000" dirty="0"/>
              <a:t> od </a:t>
            </a:r>
            <a:r>
              <a:rPr lang="en-US" sz="2000" dirty="0" err="1"/>
              <a:t>výhřevnosti</a:t>
            </a:r>
            <a:r>
              <a:rPr lang="en-US" sz="2000" dirty="0"/>
              <a:t>, </a:t>
            </a:r>
            <a:r>
              <a:rPr lang="en-US" sz="2000" dirty="0" err="1"/>
              <a:t>kde</a:t>
            </a:r>
            <a:r>
              <a:rPr lang="en-US" sz="2000" dirty="0"/>
              <a:t> se </a:t>
            </a:r>
            <a:r>
              <a:rPr lang="en-US" sz="2000" dirty="0" err="1"/>
              <a:t>předpokládá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konci</a:t>
            </a:r>
            <a:r>
              <a:rPr lang="en-US" sz="2000" dirty="0"/>
              <a:t> </a:t>
            </a:r>
            <a:r>
              <a:rPr lang="en-US" sz="2000" dirty="0" err="1"/>
              <a:t>reakce</a:t>
            </a:r>
            <a:r>
              <a:rPr lang="en-US" sz="2000" dirty="0"/>
              <a:t> </a:t>
            </a:r>
            <a:r>
              <a:rPr lang="en-US" sz="2000" dirty="0" err="1"/>
              <a:t>voda</a:t>
            </a:r>
            <a:r>
              <a:rPr lang="en-US" sz="2000" dirty="0"/>
              <a:t> v </a:t>
            </a:r>
            <a:r>
              <a:rPr lang="en-US" sz="2000" dirty="0" err="1"/>
              <a:t>plynném</a:t>
            </a:r>
            <a:r>
              <a:rPr lang="en-US" sz="2000" dirty="0"/>
              <a:t> </a:t>
            </a:r>
            <a:r>
              <a:rPr lang="en-US" sz="2000" dirty="0" err="1"/>
              <a:t>skupenství</a:t>
            </a:r>
            <a:r>
              <a:rPr lang="en-US" sz="2000" dirty="0"/>
              <a:t>. Proto je </a:t>
            </a:r>
            <a:r>
              <a:rPr lang="en-US" sz="2000" dirty="0" err="1"/>
              <a:t>hodnota</a:t>
            </a:r>
            <a:r>
              <a:rPr lang="en-US" sz="2000" dirty="0"/>
              <a:t> </a:t>
            </a:r>
            <a:r>
              <a:rPr lang="en-US" sz="2000" dirty="0" err="1"/>
              <a:t>spalného</a:t>
            </a:r>
            <a:r>
              <a:rPr lang="en-US" sz="2000" dirty="0"/>
              <a:t> </a:t>
            </a:r>
            <a:r>
              <a:rPr lang="en-US" sz="2000" dirty="0" err="1"/>
              <a:t>tepla</a:t>
            </a:r>
            <a:r>
              <a:rPr lang="en-US" sz="2000" dirty="0"/>
              <a:t> </a:t>
            </a:r>
            <a:r>
              <a:rPr lang="en-US" sz="2000" dirty="0" err="1"/>
              <a:t>vždy</a:t>
            </a:r>
            <a:r>
              <a:rPr lang="en-US" sz="2000" dirty="0"/>
              <a:t> </a:t>
            </a:r>
            <a:r>
              <a:rPr lang="en-US" sz="2000" dirty="0" err="1"/>
              <a:t>větší</a:t>
            </a:r>
            <a:r>
              <a:rPr lang="en-US" sz="2000" dirty="0"/>
              <a:t> </a:t>
            </a:r>
            <a:r>
              <a:rPr lang="en-US" sz="2000" dirty="0" err="1"/>
              <a:t>nebo</a:t>
            </a:r>
            <a:r>
              <a:rPr lang="en-US" sz="2000" dirty="0"/>
              <a:t> </a:t>
            </a:r>
            <a:r>
              <a:rPr lang="en-US" sz="2000" dirty="0" err="1"/>
              <a:t>rovna</a:t>
            </a:r>
            <a:r>
              <a:rPr lang="en-US" sz="2000" dirty="0"/>
              <a:t> </a:t>
            </a:r>
            <a:r>
              <a:rPr lang="en-US" sz="2000" dirty="0" err="1"/>
              <a:t>hodnotě</a:t>
            </a:r>
            <a:r>
              <a:rPr lang="en-US" sz="2000" dirty="0"/>
              <a:t> </a:t>
            </a:r>
            <a:r>
              <a:rPr lang="en-US" sz="2000" dirty="0" err="1"/>
              <a:t>výhřevnosti</a:t>
            </a:r>
            <a:r>
              <a:rPr lang="en-US" sz="2000" dirty="0"/>
              <a:t>. </a:t>
            </a:r>
            <a:r>
              <a:rPr lang="en-US" sz="2000" dirty="0" err="1"/>
              <a:t>Rovnost</a:t>
            </a:r>
            <a:r>
              <a:rPr lang="en-US" sz="2000" dirty="0"/>
              <a:t> </a:t>
            </a:r>
            <a:r>
              <a:rPr lang="en-US" sz="2000" dirty="0" err="1"/>
              <a:t>nastává</a:t>
            </a:r>
            <a:r>
              <a:rPr lang="en-US" sz="2000" dirty="0"/>
              <a:t>, </a:t>
            </a:r>
            <a:r>
              <a:rPr lang="en-US" sz="2000" dirty="0" err="1"/>
              <a:t>když</a:t>
            </a:r>
            <a:r>
              <a:rPr lang="en-US" sz="2000" dirty="0"/>
              <a:t> </a:t>
            </a:r>
            <a:r>
              <a:rPr lang="en-US" sz="2000" dirty="0" err="1"/>
              <a:t>spalováním</a:t>
            </a:r>
            <a:r>
              <a:rPr lang="en-US" sz="2000" dirty="0"/>
              <a:t> </a:t>
            </a:r>
            <a:r>
              <a:rPr lang="en-US" sz="2000" dirty="0" err="1"/>
              <a:t>nevzniká</a:t>
            </a:r>
            <a:r>
              <a:rPr lang="en-US" sz="2000" dirty="0"/>
              <a:t> </a:t>
            </a:r>
            <a:r>
              <a:rPr lang="en-US" sz="2000" dirty="0" err="1"/>
              <a:t>voda</a:t>
            </a:r>
            <a:r>
              <a:rPr lang="en-US" sz="2000" dirty="0"/>
              <a:t>. </a:t>
            </a: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78345158-416E-4771-B460-31C8DBE39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820" y="185985"/>
            <a:ext cx="7886700" cy="531226"/>
          </a:xfrm>
        </p:spPr>
        <p:txBody>
          <a:bodyPr>
            <a:normAutofit/>
          </a:bodyPr>
          <a:lstStyle/>
          <a:p>
            <a:r>
              <a:rPr lang="cs-CZ" sz="2400" b="1" dirty="0">
                <a:latin typeface="+mn-lt"/>
              </a:rPr>
              <a:t>Spalné teplo a výhřevnost v energetice</a:t>
            </a:r>
            <a:endParaRPr lang="en-US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5928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B5B90815-BA1A-49D9-83DF-4BBB2DB6A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30" y="1047027"/>
            <a:ext cx="8597348" cy="483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668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5D67A7CD-C022-4519-B63F-33A9AEE230A4}"/>
              </a:ext>
            </a:extLst>
          </p:cNvPr>
          <p:cNvSpPr txBox="1"/>
          <p:nvPr/>
        </p:nvSpPr>
        <p:spPr>
          <a:xfrm>
            <a:off x="1440903" y="2659596"/>
            <a:ext cx="438139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i="1" dirty="0" err="1"/>
              <a:t>Enthalpie</a:t>
            </a:r>
            <a:r>
              <a:rPr lang="cs-CZ" sz="2000" i="1" dirty="0"/>
              <a:t> (tepla) skupenských přeměn</a:t>
            </a:r>
          </a:p>
          <a:p>
            <a:r>
              <a:rPr lang="cs-CZ" sz="2000" dirty="0"/>
              <a:t>	Teplo tání</a:t>
            </a:r>
          </a:p>
          <a:p>
            <a:r>
              <a:rPr lang="cs-CZ" sz="2000" dirty="0"/>
              <a:t>	Výparné teplo</a:t>
            </a:r>
          </a:p>
          <a:p>
            <a:r>
              <a:rPr lang="cs-CZ" sz="2000" dirty="0"/>
              <a:t>	Sublimační teplo </a:t>
            </a:r>
          </a:p>
          <a:p>
            <a:endParaRPr lang="cs-CZ" sz="2000" dirty="0"/>
          </a:p>
          <a:p>
            <a:r>
              <a:rPr lang="cs-CZ" sz="2000" i="1" dirty="0" err="1"/>
              <a:t>Enthalpie</a:t>
            </a:r>
            <a:r>
              <a:rPr lang="cs-CZ" sz="2000" i="1" dirty="0"/>
              <a:t> (tepla) rozpouštěcí a zřeďovací</a:t>
            </a:r>
          </a:p>
          <a:p>
            <a:endParaRPr lang="cs-CZ" sz="2000" dirty="0"/>
          </a:p>
          <a:p>
            <a:r>
              <a:rPr lang="cs-CZ" sz="2000" i="1" dirty="0"/>
              <a:t>Reakční </a:t>
            </a:r>
            <a:r>
              <a:rPr lang="cs-CZ" sz="2000" i="1" dirty="0" err="1"/>
              <a:t>enthalpie</a:t>
            </a:r>
            <a:endParaRPr lang="cs-CZ" sz="2000" i="1" dirty="0"/>
          </a:p>
          <a:p>
            <a:r>
              <a:rPr lang="cs-CZ" sz="2000" dirty="0"/>
              <a:t>	Slučovací teplo</a:t>
            </a:r>
            <a:r>
              <a:rPr lang="en-US" sz="2000" dirty="0"/>
              <a:t> </a:t>
            </a:r>
            <a:endParaRPr lang="cs-CZ" sz="2000" dirty="0"/>
          </a:p>
          <a:p>
            <a:r>
              <a:rPr lang="cs-CZ" sz="2000" dirty="0"/>
              <a:t>	Spalné teplo</a:t>
            </a:r>
          </a:p>
          <a:p>
            <a:endParaRPr lang="cs-CZ" sz="2000" dirty="0"/>
          </a:p>
          <a:p>
            <a:r>
              <a:rPr lang="cs-CZ" sz="2000" i="1" dirty="0"/>
              <a:t>Výhřevnost</a:t>
            </a:r>
            <a:endParaRPr lang="en-US" sz="2000" i="1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E3CB854-6A09-430D-B51F-1BFB78A7AF15}"/>
              </a:ext>
            </a:extLst>
          </p:cNvPr>
          <p:cNvSpPr txBox="1"/>
          <p:nvPr/>
        </p:nvSpPr>
        <p:spPr>
          <a:xfrm>
            <a:off x="163774" y="1767063"/>
            <a:ext cx="8792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Reakční teplo </a:t>
            </a:r>
            <a:r>
              <a:rPr lang="cs-CZ" sz="2000" dirty="0"/>
              <a:t>= maximální teplo přijaté soustavou. Reakční tepla exotermických reakcí  jsou záporná, reakční  tepla endotermických reakcí jsou kladná.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5074C07-E2C0-4047-A6E7-7F56613AB1E2}"/>
              </a:ext>
            </a:extLst>
          </p:cNvPr>
          <p:cNvSpPr txBox="1"/>
          <p:nvPr/>
        </p:nvSpPr>
        <p:spPr>
          <a:xfrm>
            <a:off x="293426" y="194186"/>
            <a:ext cx="864585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dirty="0" err="1"/>
              <a:t>Reakce</a:t>
            </a:r>
            <a:r>
              <a:rPr lang="en-US" sz="2000" dirty="0"/>
              <a:t> </a:t>
            </a:r>
            <a:r>
              <a:rPr lang="en-US" sz="2000" dirty="0" err="1"/>
              <a:t>spojené</a:t>
            </a:r>
            <a:r>
              <a:rPr lang="en-US" sz="2000" dirty="0"/>
              <a:t> se </a:t>
            </a:r>
            <a:r>
              <a:rPr lang="en-US" sz="2000" dirty="0" err="1"/>
              <a:t>spotřebou</a:t>
            </a:r>
            <a:r>
              <a:rPr lang="en-US" sz="2000" dirty="0"/>
              <a:t> </a:t>
            </a:r>
            <a:r>
              <a:rPr lang="en-US" sz="2000" dirty="0" err="1"/>
              <a:t>tepla</a:t>
            </a:r>
            <a:r>
              <a:rPr lang="en-US" sz="2000" dirty="0"/>
              <a:t> </a:t>
            </a:r>
            <a:r>
              <a:rPr lang="en-US" sz="2000" dirty="0" err="1"/>
              <a:t>jsou</a:t>
            </a:r>
            <a:r>
              <a:rPr lang="en-US" sz="2000" dirty="0"/>
              <a:t> </a:t>
            </a:r>
            <a:r>
              <a:rPr lang="en-US" sz="2000" dirty="0" err="1"/>
              <a:t>označovány</a:t>
            </a:r>
            <a:r>
              <a:rPr lang="en-US" sz="2000" dirty="0"/>
              <a:t> </a:t>
            </a:r>
            <a:r>
              <a:rPr lang="en-US" sz="2000" dirty="0" err="1"/>
              <a:t>jako</a:t>
            </a:r>
            <a:r>
              <a:rPr lang="cs-CZ" sz="2000" dirty="0"/>
              <a:t> </a:t>
            </a:r>
            <a:r>
              <a:rPr lang="cs-CZ" sz="2000" b="1" dirty="0"/>
              <a:t>endotermické</a:t>
            </a:r>
            <a:r>
              <a:rPr lang="en-US" sz="2000" b="1" dirty="0"/>
              <a:t>, </a:t>
            </a:r>
            <a:r>
              <a:rPr lang="en-US" sz="2000" dirty="0" err="1"/>
              <a:t>pak</a:t>
            </a:r>
            <a:r>
              <a:rPr lang="en-US" sz="2000" dirty="0"/>
              <a:t> </a:t>
            </a:r>
            <a:r>
              <a:rPr lang="el-GR" sz="2000" b="1" dirty="0"/>
              <a:t>Δ</a:t>
            </a:r>
            <a:r>
              <a:rPr lang="en-US" sz="2000" b="1" i="1" dirty="0"/>
              <a:t>H </a:t>
            </a:r>
            <a:r>
              <a:rPr lang="en-US" sz="2000" b="1" dirty="0"/>
              <a:t>&gt; 0</a:t>
            </a:r>
            <a:r>
              <a:rPr lang="en-US" sz="2000" dirty="0"/>
              <a:t> (</a:t>
            </a:r>
            <a:r>
              <a:rPr lang="en-US" sz="2000" dirty="0" err="1"/>
              <a:t>změna</a:t>
            </a:r>
            <a:r>
              <a:rPr lang="en-US" sz="2000" dirty="0"/>
              <a:t> </a:t>
            </a:r>
            <a:r>
              <a:rPr lang="en-US" sz="2000" dirty="0" err="1"/>
              <a:t>enthalpie</a:t>
            </a:r>
            <a:r>
              <a:rPr lang="en-US" sz="2000" dirty="0"/>
              <a:t> za </a:t>
            </a:r>
            <a:r>
              <a:rPr lang="en-US" sz="2000" dirty="0" err="1"/>
              <a:t>konstantního</a:t>
            </a:r>
            <a:r>
              <a:rPr lang="en-US" sz="2000" dirty="0"/>
              <a:t> </a:t>
            </a:r>
            <a:r>
              <a:rPr lang="en-US" sz="2000" dirty="0" err="1"/>
              <a:t>tlaku</a:t>
            </a:r>
            <a:r>
              <a:rPr lang="en-US" sz="2000" dirty="0"/>
              <a:t> je </a:t>
            </a:r>
            <a:r>
              <a:rPr lang="en-US" sz="2000" dirty="0" err="1"/>
              <a:t>kladná</a:t>
            </a:r>
            <a:r>
              <a:rPr lang="en-US" sz="2000" dirty="0"/>
              <a:t>), </a:t>
            </a:r>
            <a:r>
              <a:rPr lang="en-US" sz="2000" dirty="0" err="1"/>
              <a:t>systém</a:t>
            </a:r>
            <a:r>
              <a:rPr lang="en-US" sz="2000" dirty="0"/>
              <a:t> od </a:t>
            </a:r>
            <a:r>
              <a:rPr lang="en-US" sz="2000" dirty="0" err="1"/>
              <a:t>okolí</a:t>
            </a:r>
            <a:r>
              <a:rPr lang="en-US" sz="2000" dirty="0"/>
              <a:t> </a:t>
            </a:r>
            <a:r>
              <a:rPr lang="en-US" sz="2000" dirty="0" err="1"/>
              <a:t>energii</a:t>
            </a:r>
            <a:r>
              <a:rPr lang="en-US" sz="2000" dirty="0"/>
              <a:t> </a:t>
            </a:r>
            <a:r>
              <a:rPr lang="en-US" sz="2000" dirty="0" err="1"/>
              <a:t>přijal</a:t>
            </a:r>
            <a:r>
              <a:rPr lang="en-US" sz="2000" dirty="0"/>
              <a:t>. </a:t>
            </a:r>
            <a:r>
              <a:rPr lang="en-US" sz="2000" dirty="0" err="1"/>
              <a:t>Jsou</a:t>
            </a:r>
            <a:r>
              <a:rPr lang="en-US" sz="2000" dirty="0"/>
              <a:t> to </a:t>
            </a:r>
            <a:r>
              <a:rPr lang="en-US" sz="2000" dirty="0" err="1"/>
              <a:t>tedy</a:t>
            </a:r>
            <a:r>
              <a:rPr lang="en-US" sz="2000" dirty="0"/>
              <a:t> </a:t>
            </a:r>
            <a:r>
              <a:rPr lang="en-US" sz="2000" dirty="0" err="1"/>
              <a:t>reakce</a:t>
            </a:r>
            <a:r>
              <a:rPr lang="en-US" sz="2000" dirty="0"/>
              <a:t>, </a:t>
            </a:r>
            <a:r>
              <a:rPr lang="en-US" sz="2000" dirty="0" err="1"/>
              <a:t>kterým</a:t>
            </a:r>
            <a:r>
              <a:rPr lang="en-US" sz="2000" dirty="0"/>
              <a:t> </a:t>
            </a:r>
            <a:r>
              <a:rPr lang="en-US" sz="2000" dirty="0" err="1"/>
              <a:t>musíte</a:t>
            </a:r>
            <a:r>
              <a:rPr lang="en-US" sz="2000" dirty="0"/>
              <a:t> </a:t>
            </a:r>
            <a:r>
              <a:rPr lang="en-US" sz="2000" dirty="0" err="1"/>
              <a:t>dodávat</a:t>
            </a:r>
            <a:r>
              <a:rPr lang="en-US" sz="2000" dirty="0"/>
              <a:t> </a:t>
            </a:r>
            <a:r>
              <a:rPr lang="en-US" sz="2000" dirty="0" err="1"/>
              <a:t>energii</a:t>
            </a:r>
            <a:r>
              <a:rPr lang="en-US" sz="2000" dirty="0"/>
              <a:t>. </a:t>
            </a:r>
            <a:r>
              <a:rPr lang="en-US" sz="2000" dirty="0" err="1"/>
              <a:t>Například</a:t>
            </a:r>
            <a:r>
              <a:rPr lang="en-US" sz="2000" dirty="0"/>
              <a:t> </a:t>
            </a:r>
            <a:r>
              <a:rPr lang="en-US" sz="2000" dirty="0" err="1"/>
              <a:t>tepelný</a:t>
            </a:r>
            <a:r>
              <a:rPr lang="en-US" sz="2000" dirty="0"/>
              <a:t> </a:t>
            </a:r>
            <a:r>
              <a:rPr lang="en-US" sz="2000" dirty="0" err="1"/>
              <a:t>rozklad</a:t>
            </a:r>
            <a:r>
              <a:rPr lang="en-US" sz="2000" dirty="0"/>
              <a:t> </a:t>
            </a:r>
            <a:r>
              <a:rPr lang="en-US" sz="2000" dirty="0" err="1"/>
              <a:t>vápence</a:t>
            </a:r>
            <a:r>
              <a:rPr lang="en-US" sz="2000" dirty="0"/>
              <a:t>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9713205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1B7CA19C-10FA-42E6-AD19-22F23341B6A4}"/>
              </a:ext>
            </a:extLst>
          </p:cNvPr>
          <p:cNvSpPr txBox="1"/>
          <p:nvPr/>
        </p:nvSpPr>
        <p:spPr>
          <a:xfrm>
            <a:off x="225188" y="305389"/>
            <a:ext cx="863221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0" i="0" dirty="0">
                <a:solidFill>
                  <a:srgbClr val="4F4F4F"/>
                </a:solidFill>
                <a:effectLst/>
              </a:rPr>
              <a:t> </a:t>
            </a:r>
            <a:r>
              <a:rPr lang="en-US" sz="2000" b="0" i="0" dirty="0" err="1">
                <a:solidFill>
                  <a:srgbClr val="4F4F4F"/>
                </a:solidFill>
                <a:effectLst/>
              </a:rPr>
              <a:t>Určete</a:t>
            </a:r>
            <a:r>
              <a:rPr lang="en-US" sz="2000" b="0" i="0" dirty="0">
                <a:solidFill>
                  <a:srgbClr val="4F4F4F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4F4F4F"/>
                </a:solidFill>
                <a:effectLst/>
              </a:rPr>
              <a:t>hmotnost</a:t>
            </a:r>
            <a:r>
              <a:rPr lang="en-US" sz="2000" b="0" i="0" dirty="0">
                <a:solidFill>
                  <a:srgbClr val="4F4F4F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4F4F4F"/>
                </a:solidFill>
                <a:effectLst/>
              </a:rPr>
              <a:t>střelného</a:t>
            </a:r>
            <a:r>
              <a:rPr lang="en-US" sz="2000" b="0" i="0" dirty="0">
                <a:solidFill>
                  <a:srgbClr val="4F4F4F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4F4F4F"/>
                </a:solidFill>
                <a:effectLst/>
              </a:rPr>
              <a:t>prachu</a:t>
            </a:r>
            <a:r>
              <a:rPr lang="en-US" sz="2000" b="0" i="0" dirty="0">
                <a:solidFill>
                  <a:srgbClr val="4F4F4F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4F4F4F"/>
                </a:solidFill>
                <a:effectLst/>
              </a:rPr>
              <a:t>potřebného</a:t>
            </a:r>
            <a:r>
              <a:rPr lang="en-US" sz="2000" b="0" i="0" dirty="0">
                <a:solidFill>
                  <a:srgbClr val="4F4F4F"/>
                </a:solidFill>
                <a:effectLst/>
              </a:rPr>
              <a:t> k </a:t>
            </a:r>
            <a:r>
              <a:rPr lang="en-US" sz="2000" b="0" i="0" dirty="0" err="1">
                <a:solidFill>
                  <a:srgbClr val="4F4F4F"/>
                </a:solidFill>
                <a:effectLst/>
              </a:rPr>
              <a:t>tomu</a:t>
            </a:r>
            <a:r>
              <a:rPr lang="en-US" sz="2000" b="0" i="0" dirty="0">
                <a:solidFill>
                  <a:srgbClr val="4F4F4F"/>
                </a:solidFill>
                <a:effectLst/>
              </a:rPr>
              <a:t>, aby </a:t>
            </a:r>
            <a:r>
              <a:rPr lang="en-US" sz="2000" b="0" i="0" dirty="0" err="1">
                <a:solidFill>
                  <a:srgbClr val="4F4F4F"/>
                </a:solidFill>
                <a:effectLst/>
              </a:rPr>
              <a:t>střela</a:t>
            </a:r>
            <a:r>
              <a:rPr lang="en-US" sz="2000" b="0" i="0" dirty="0">
                <a:solidFill>
                  <a:srgbClr val="4F4F4F"/>
                </a:solidFill>
                <a:effectLst/>
              </a:rPr>
              <a:t> o </a:t>
            </a:r>
            <a:r>
              <a:rPr lang="en-US" sz="2000" b="0" i="0" dirty="0" err="1">
                <a:solidFill>
                  <a:srgbClr val="4F4F4F"/>
                </a:solidFill>
                <a:effectLst/>
              </a:rPr>
              <a:t>hmotnosti</a:t>
            </a:r>
            <a:r>
              <a:rPr lang="en-US" sz="2000" b="0" i="0" dirty="0">
                <a:solidFill>
                  <a:srgbClr val="4F4F4F"/>
                </a:solidFill>
                <a:effectLst/>
              </a:rPr>
              <a:t> 50 g </a:t>
            </a:r>
            <a:r>
              <a:rPr lang="en-US" sz="2000" b="0" i="0" dirty="0" err="1">
                <a:solidFill>
                  <a:srgbClr val="4F4F4F"/>
                </a:solidFill>
                <a:effectLst/>
              </a:rPr>
              <a:t>při</a:t>
            </a:r>
            <a:r>
              <a:rPr lang="en-US" sz="2000" b="0" i="0" dirty="0">
                <a:solidFill>
                  <a:srgbClr val="4F4F4F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4F4F4F"/>
                </a:solidFill>
                <a:effectLst/>
              </a:rPr>
              <a:t>svislém</a:t>
            </a:r>
            <a:r>
              <a:rPr lang="en-US" sz="2000" b="0" i="0" dirty="0">
                <a:solidFill>
                  <a:srgbClr val="4F4F4F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4F4F4F"/>
                </a:solidFill>
                <a:effectLst/>
              </a:rPr>
              <a:t>výstřelu</a:t>
            </a:r>
            <a:r>
              <a:rPr lang="en-US" sz="2000" b="0" i="0" dirty="0">
                <a:solidFill>
                  <a:srgbClr val="4F4F4F"/>
                </a:solidFill>
                <a:effectLst/>
              </a:rPr>
              <a:t> z </a:t>
            </a:r>
            <a:r>
              <a:rPr lang="en-US" sz="2000" b="0" i="0" dirty="0" err="1">
                <a:solidFill>
                  <a:srgbClr val="4F4F4F"/>
                </a:solidFill>
                <a:effectLst/>
              </a:rPr>
              <a:t>pušky</a:t>
            </a:r>
            <a:r>
              <a:rPr lang="en-US" sz="2000" b="0" i="0" dirty="0">
                <a:solidFill>
                  <a:srgbClr val="4F4F4F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4F4F4F"/>
                </a:solidFill>
                <a:effectLst/>
              </a:rPr>
              <a:t>dosáhla</a:t>
            </a:r>
            <a:r>
              <a:rPr lang="en-US" sz="2000" b="0" i="0" dirty="0">
                <a:solidFill>
                  <a:srgbClr val="4F4F4F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4F4F4F"/>
                </a:solidFill>
                <a:effectLst/>
              </a:rPr>
              <a:t>výšky</a:t>
            </a:r>
            <a:r>
              <a:rPr lang="en-US" sz="2000" b="0" i="0" dirty="0">
                <a:solidFill>
                  <a:srgbClr val="4F4F4F"/>
                </a:solidFill>
                <a:effectLst/>
              </a:rPr>
              <a:t> 2 km. </a:t>
            </a:r>
            <a:r>
              <a:rPr lang="en-US" sz="2000" b="0" i="0" dirty="0" err="1">
                <a:solidFill>
                  <a:srgbClr val="4F4F4F"/>
                </a:solidFill>
                <a:effectLst/>
              </a:rPr>
              <a:t>Účinnost</a:t>
            </a:r>
            <a:r>
              <a:rPr lang="en-US" sz="2000" b="0" i="0" dirty="0">
                <a:solidFill>
                  <a:srgbClr val="4F4F4F"/>
                </a:solidFill>
                <a:effectLst/>
              </a:rPr>
              <a:t> je 15%, </a:t>
            </a:r>
            <a:r>
              <a:rPr lang="en-US" sz="2000" b="0" i="0" dirty="0" err="1">
                <a:solidFill>
                  <a:srgbClr val="4F4F4F"/>
                </a:solidFill>
                <a:effectLst/>
              </a:rPr>
              <a:t>výhřevnost</a:t>
            </a:r>
            <a:r>
              <a:rPr lang="en-US" sz="2000" b="0" i="0" dirty="0">
                <a:solidFill>
                  <a:srgbClr val="4F4F4F"/>
                </a:solidFill>
                <a:effectLst/>
              </a:rPr>
              <a:t> 2,94 MJ.kg</a:t>
            </a:r>
            <a:r>
              <a:rPr lang="en-US" sz="2000" b="0" i="0" baseline="30000" dirty="0">
                <a:solidFill>
                  <a:srgbClr val="4F4F4F"/>
                </a:solidFill>
                <a:effectLst/>
              </a:rPr>
              <a:t>-1</a:t>
            </a:r>
            <a:r>
              <a:rPr lang="en-US" sz="2000" b="0" i="0" dirty="0">
                <a:solidFill>
                  <a:srgbClr val="4F4F4F"/>
                </a:solidFill>
                <a:effectLst/>
              </a:rPr>
              <a:t>. (</a:t>
            </a:r>
            <a:r>
              <a:rPr lang="en-US" sz="2000" b="0" i="0" dirty="0" err="1">
                <a:solidFill>
                  <a:srgbClr val="4F4F4F"/>
                </a:solidFill>
                <a:effectLst/>
              </a:rPr>
              <a:t>Odpor</a:t>
            </a:r>
            <a:r>
              <a:rPr lang="en-US" sz="2000" b="0" i="0" dirty="0">
                <a:solidFill>
                  <a:srgbClr val="4F4F4F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4F4F4F"/>
                </a:solidFill>
                <a:effectLst/>
              </a:rPr>
              <a:t>vzduchu</a:t>
            </a:r>
            <a:r>
              <a:rPr lang="en-US" sz="2000" b="0" i="0" dirty="0">
                <a:solidFill>
                  <a:srgbClr val="4F4F4F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4F4F4F"/>
                </a:solidFill>
                <a:effectLst/>
              </a:rPr>
              <a:t>zanedbejte</a:t>
            </a:r>
            <a:r>
              <a:rPr lang="en-US" sz="2000" b="0" i="0" dirty="0">
                <a:solidFill>
                  <a:srgbClr val="4F4F4F"/>
                </a:solidFill>
                <a:effectLst/>
              </a:rPr>
              <a:t>)</a:t>
            </a:r>
            <a:endParaRPr lang="en-US" sz="2000" dirty="0"/>
          </a:p>
        </p:txBody>
      </p:sp>
      <p:pic>
        <p:nvPicPr>
          <p:cNvPr id="1026" name="Picture 2" descr="vnutorna-energia-18">
            <a:extLst>
              <a:ext uri="{FF2B5EF4-FFF2-40B4-BE49-F238E27FC236}">
                <a16:creationId xmlns:a16="http://schemas.microsoft.com/office/drawing/2014/main" id="{B7C18092-278B-4DA3-8DE2-3223DCE28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40" y="1655074"/>
            <a:ext cx="6773554" cy="306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2207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D452939E-8D5B-440D-80E6-35C116A69A88}"/>
              </a:ext>
            </a:extLst>
          </p:cNvPr>
          <p:cNvSpPr/>
          <p:nvPr/>
        </p:nvSpPr>
        <p:spPr>
          <a:xfrm>
            <a:off x="184310" y="277757"/>
            <a:ext cx="57129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</a:rPr>
              <a:t>Výpočet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reakčního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tepla</a:t>
            </a:r>
            <a:r>
              <a:rPr lang="en-US" sz="2400" b="1" dirty="0">
                <a:solidFill>
                  <a:srgbClr val="000000"/>
                </a:solidFill>
              </a:rPr>
              <a:t> z </a:t>
            </a:r>
            <a:r>
              <a:rPr lang="cs-CZ" sz="2400" b="1" dirty="0">
                <a:solidFill>
                  <a:srgbClr val="000000"/>
                </a:solidFill>
              </a:rPr>
              <a:t>v</a:t>
            </a:r>
            <a:r>
              <a:rPr lang="en-US" sz="2400" b="1" dirty="0">
                <a:solidFill>
                  <a:srgbClr val="000000"/>
                </a:solidFill>
              </a:rPr>
              <a:t>a</a:t>
            </a:r>
            <a:r>
              <a:rPr lang="cs-CZ" sz="2400" b="1" dirty="0">
                <a:solidFill>
                  <a:srgbClr val="000000"/>
                </a:solidFill>
              </a:rPr>
              <a:t>ze</a:t>
            </a:r>
            <a:r>
              <a:rPr lang="en-US" sz="2400" b="1" dirty="0" err="1">
                <a:solidFill>
                  <a:srgbClr val="000000"/>
                </a:solidFill>
              </a:rPr>
              <a:t>lných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cs-CZ" sz="2400" b="1" dirty="0">
                <a:solidFill>
                  <a:srgbClr val="000000"/>
                </a:solidFill>
              </a:rPr>
              <a:t>energií</a:t>
            </a:r>
            <a:endParaRPr lang="en-US" sz="2400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FBB63B17-9702-4D3F-99F3-C544D53C512E}"/>
              </a:ext>
            </a:extLst>
          </p:cNvPr>
          <p:cNvSpPr/>
          <p:nvPr/>
        </p:nvSpPr>
        <p:spPr>
          <a:xfrm>
            <a:off x="133065" y="946877"/>
            <a:ext cx="876868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/>
              <a:t>Při</a:t>
            </a:r>
            <a:r>
              <a:rPr lang="en-US" sz="2000" dirty="0"/>
              <a:t> </a:t>
            </a:r>
            <a:r>
              <a:rPr lang="en-US" sz="2000" dirty="0" err="1"/>
              <a:t>vzniku</a:t>
            </a:r>
            <a:r>
              <a:rPr lang="en-US" sz="2000" dirty="0"/>
              <a:t> </a:t>
            </a:r>
            <a:r>
              <a:rPr lang="en-US" sz="2000" dirty="0" err="1"/>
              <a:t>chemické</a:t>
            </a:r>
            <a:r>
              <a:rPr lang="en-US" sz="2000" dirty="0"/>
              <a:t> </a:t>
            </a:r>
            <a:r>
              <a:rPr lang="en-US" sz="2000" dirty="0" err="1"/>
              <a:t>vazby</a:t>
            </a:r>
            <a:r>
              <a:rPr lang="en-US" sz="2000" dirty="0"/>
              <a:t> se </a:t>
            </a:r>
            <a:r>
              <a:rPr lang="en-US" sz="2000" dirty="0" err="1"/>
              <a:t>energie</a:t>
            </a:r>
            <a:r>
              <a:rPr lang="en-US" sz="2000" dirty="0"/>
              <a:t> </a:t>
            </a:r>
            <a:r>
              <a:rPr lang="en-US" sz="2000" dirty="0" err="1"/>
              <a:t>uvolňuje</a:t>
            </a:r>
            <a:r>
              <a:rPr lang="en-US" sz="2000" dirty="0"/>
              <a:t> ( </a:t>
            </a:r>
            <a:r>
              <a:rPr lang="en-US" sz="2000" dirty="0" err="1"/>
              <a:t>vazebná</a:t>
            </a:r>
            <a:r>
              <a:rPr lang="en-US" sz="2000" dirty="0"/>
              <a:t> </a:t>
            </a:r>
            <a:r>
              <a:rPr lang="en-US" sz="2000" dirty="0" err="1"/>
              <a:t>energie</a:t>
            </a:r>
            <a:r>
              <a:rPr lang="en-US" sz="2000" dirty="0"/>
              <a:t> ) a </a:t>
            </a:r>
            <a:r>
              <a:rPr lang="en-US" sz="2000" dirty="0" err="1"/>
              <a:t>při</a:t>
            </a:r>
            <a:r>
              <a:rPr lang="en-US" sz="2000" dirty="0"/>
              <a:t> </a:t>
            </a:r>
            <a:r>
              <a:rPr lang="en-US" sz="2000" dirty="0" err="1"/>
              <a:t>štěpení</a:t>
            </a:r>
            <a:r>
              <a:rPr lang="en-US" sz="2000" dirty="0"/>
              <a:t> </a:t>
            </a:r>
            <a:r>
              <a:rPr lang="en-US" sz="2000" dirty="0" err="1"/>
              <a:t>chemických</a:t>
            </a:r>
            <a:r>
              <a:rPr lang="en-US" sz="2000" dirty="0"/>
              <a:t> </a:t>
            </a:r>
            <a:r>
              <a:rPr lang="en-US" sz="2000" dirty="0" err="1"/>
              <a:t>vazeb</a:t>
            </a:r>
            <a:r>
              <a:rPr lang="en-US" sz="2000" dirty="0"/>
              <a:t> se </a:t>
            </a:r>
            <a:r>
              <a:rPr lang="en-US" sz="2000" dirty="0" err="1"/>
              <a:t>musí</a:t>
            </a:r>
            <a:r>
              <a:rPr lang="en-US" sz="2000" dirty="0"/>
              <a:t> </a:t>
            </a:r>
            <a:r>
              <a:rPr lang="en-US" sz="2000" dirty="0" err="1"/>
              <a:t>energie</a:t>
            </a:r>
            <a:r>
              <a:rPr lang="en-US" sz="2000" dirty="0"/>
              <a:t> </a:t>
            </a:r>
            <a:r>
              <a:rPr lang="en-US" sz="2000" dirty="0" err="1"/>
              <a:t>dodávat</a:t>
            </a:r>
            <a:r>
              <a:rPr lang="en-US" sz="2000" dirty="0"/>
              <a:t>. (</a:t>
            </a:r>
            <a:r>
              <a:rPr lang="en-US" sz="2000" dirty="0" err="1"/>
              <a:t>disociační</a:t>
            </a:r>
            <a:r>
              <a:rPr lang="en-US" sz="2000" dirty="0"/>
              <a:t> </a:t>
            </a:r>
            <a:r>
              <a:rPr lang="en-US" sz="2000" dirty="0" err="1"/>
              <a:t>energie</a:t>
            </a:r>
            <a:r>
              <a:rPr lang="en-US" sz="2000" dirty="0"/>
              <a:t>). </a:t>
            </a:r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en-US" sz="2000" dirty="0"/>
          </a:p>
        </p:txBody>
      </p:sp>
      <p:pic>
        <p:nvPicPr>
          <p:cNvPr id="10" name="Obrázek 9" descr="Obsah obrázku snímek obrazovky&#10;&#10;Popis byl vytvořen automaticky">
            <a:extLst>
              <a:ext uri="{FF2B5EF4-FFF2-40B4-BE49-F238E27FC236}">
                <a16:creationId xmlns:a16="http://schemas.microsoft.com/office/drawing/2014/main" id="{BEB3B5A5-0519-4C96-BA37-EBD7749F5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89" y="3136925"/>
            <a:ext cx="5851478" cy="3350934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83CEA5F-031B-4589-A797-B38EC72749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919" y="3508860"/>
            <a:ext cx="2837291" cy="334914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CA2E86A3-3319-44D5-8900-CFAEA50046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544" y="2088108"/>
            <a:ext cx="6265182" cy="53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7454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DAD343C5-7C68-4C95-9BE1-26A8336A890E}"/>
              </a:ext>
            </a:extLst>
          </p:cNvPr>
          <p:cNvSpPr txBox="1"/>
          <p:nvPr/>
        </p:nvSpPr>
        <p:spPr>
          <a:xfrm>
            <a:off x="152049" y="203458"/>
            <a:ext cx="869837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dirty="0">
                <a:latin typeface="+mn-lt"/>
              </a:rPr>
              <a:t>Příklad: </a:t>
            </a:r>
            <a:endParaRPr lang="en-US" sz="2000" b="1" dirty="0">
              <a:latin typeface="+mn-lt"/>
            </a:endParaRPr>
          </a:p>
          <a:p>
            <a:r>
              <a:rPr lang="en-US" sz="2000" i="0" dirty="0" err="1">
                <a:solidFill>
                  <a:srgbClr val="000000"/>
                </a:solidFill>
                <a:effectLst/>
              </a:rPr>
              <a:t>Vypočítejte</a:t>
            </a:r>
            <a:r>
              <a:rPr lang="en-US" sz="200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i="0" dirty="0" err="1">
                <a:solidFill>
                  <a:srgbClr val="000000"/>
                </a:solidFill>
                <a:effectLst/>
              </a:rPr>
              <a:t>reakční</a:t>
            </a:r>
            <a:r>
              <a:rPr lang="en-US" sz="200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i="0" dirty="0" err="1">
                <a:solidFill>
                  <a:srgbClr val="000000"/>
                </a:solidFill>
                <a:effectLst/>
              </a:rPr>
              <a:t>teplo</a:t>
            </a:r>
            <a:r>
              <a:rPr lang="en-US" sz="200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i="0" dirty="0" err="1">
                <a:solidFill>
                  <a:srgbClr val="000000"/>
                </a:solidFill>
                <a:effectLst/>
              </a:rPr>
              <a:t>reakce</a:t>
            </a:r>
            <a:r>
              <a:rPr lang="en-US" sz="2000" i="0" dirty="0">
                <a:solidFill>
                  <a:srgbClr val="000000"/>
                </a:solidFill>
                <a:effectLst/>
              </a:rPr>
              <a:t> CH</a:t>
            </a:r>
            <a:r>
              <a:rPr lang="en-US" sz="2000" i="0" baseline="-25000" dirty="0">
                <a:solidFill>
                  <a:srgbClr val="000000"/>
                </a:solidFill>
                <a:effectLst/>
              </a:rPr>
              <a:t>4</a:t>
            </a:r>
            <a:r>
              <a:rPr lang="en-US" sz="2000" i="0" dirty="0">
                <a:solidFill>
                  <a:srgbClr val="000000"/>
                </a:solidFill>
                <a:effectLst/>
              </a:rPr>
              <a:t>(g) + 4 F</a:t>
            </a:r>
            <a:r>
              <a:rPr lang="en-US" sz="2000" i="0" baseline="-25000" dirty="0">
                <a:solidFill>
                  <a:srgbClr val="000000"/>
                </a:solidFill>
                <a:effectLst/>
              </a:rPr>
              <a:t>2</a:t>
            </a:r>
            <a:r>
              <a:rPr lang="en-US" sz="2000" i="0" dirty="0">
                <a:solidFill>
                  <a:srgbClr val="000000"/>
                </a:solidFill>
                <a:effectLst/>
              </a:rPr>
              <a:t>(g) </a:t>
            </a:r>
            <a:r>
              <a:rPr lang="en-US" altLang="en-US" sz="2000" dirty="0">
                <a:solidFill>
                  <a:srgbClr val="000000"/>
                </a:solidFill>
                <a:cs typeface="Noto Sans" panose="020B0502040504020204" pitchFamily="34" charset="0"/>
              </a:rPr>
              <a:t>→ </a:t>
            </a:r>
            <a:r>
              <a:rPr lang="en-US" sz="2000" i="0" dirty="0">
                <a:solidFill>
                  <a:srgbClr val="000000"/>
                </a:solidFill>
                <a:effectLst/>
              </a:rPr>
              <a:t>CF</a:t>
            </a:r>
            <a:r>
              <a:rPr lang="en-US" sz="2000" i="0" baseline="-25000" dirty="0">
                <a:solidFill>
                  <a:srgbClr val="000000"/>
                </a:solidFill>
                <a:effectLst/>
              </a:rPr>
              <a:t>4</a:t>
            </a:r>
            <a:r>
              <a:rPr lang="en-US" sz="2000" i="0" dirty="0">
                <a:solidFill>
                  <a:srgbClr val="000000"/>
                </a:solidFill>
                <a:effectLst/>
              </a:rPr>
              <a:t>(g) + 4 HF(g)</a:t>
            </a:r>
          </a:p>
          <a:p>
            <a:pPr algn="l"/>
            <a:r>
              <a:rPr lang="en-US" sz="2000" i="0" dirty="0" err="1">
                <a:solidFill>
                  <a:srgbClr val="000000"/>
                </a:solidFill>
                <a:effectLst/>
              </a:rPr>
              <a:t>Vazebné</a:t>
            </a:r>
            <a:r>
              <a:rPr lang="en-US" sz="200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i="0" dirty="0" err="1">
                <a:solidFill>
                  <a:srgbClr val="000000"/>
                </a:solidFill>
                <a:effectLst/>
              </a:rPr>
              <a:t>energie</a:t>
            </a:r>
            <a:r>
              <a:rPr lang="en-US" sz="2000" i="0" dirty="0">
                <a:solidFill>
                  <a:srgbClr val="000000"/>
                </a:solidFill>
                <a:effectLst/>
              </a:rPr>
              <a:t>:</a:t>
            </a:r>
          </a:p>
          <a:p>
            <a:pPr algn="l"/>
            <a:r>
              <a:rPr lang="en-US" sz="2000" i="0" dirty="0">
                <a:solidFill>
                  <a:srgbClr val="000000"/>
                </a:solidFill>
                <a:effectLst/>
              </a:rPr>
              <a:t>E</a:t>
            </a:r>
            <a:r>
              <a:rPr lang="en-US" sz="2000" i="0" baseline="-25000" dirty="0">
                <a:solidFill>
                  <a:srgbClr val="000000"/>
                </a:solidFill>
                <a:effectLst/>
              </a:rPr>
              <a:t>C-H</a:t>
            </a:r>
            <a:r>
              <a:rPr lang="en-US" sz="2000" i="0" dirty="0">
                <a:solidFill>
                  <a:srgbClr val="000000"/>
                </a:solidFill>
                <a:effectLst/>
              </a:rPr>
              <a:t> = 416,17 kJ⋅mol</a:t>
            </a:r>
            <a:r>
              <a:rPr lang="en-US" sz="2000" i="0" baseline="30000" dirty="0">
                <a:solidFill>
                  <a:srgbClr val="000000"/>
                </a:solidFill>
                <a:effectLst/>
              </a:rPr>
              <a:t>−1</a:t>
            </a:r>
            <a:endParaRPr lang="en-US" sz="2000" i="0" dirty="0">
              <a:solidFill>
                <a:srgbClr val="000000"/>
              </a:solidFill>
              <a:effectLst/>
            </a:endParaRPr>
          </a:p>
          <a:p>
            <a:pPr algn="l"/>
            <a:r>
              <a:rPr lang="en-US" sz="2000" i="0" dirty="0">
                <a:solidFill>
                  <a:srgbClr val="000000"/>
                </a:solidFill>
                <a:effectLst/>
              </a:rPr>
              <a:t>E</a:t>
            </a:r>
            <a:r>
              <a:rPr lang="en-US" sz="2000" i="0" baseline="-25000" dirty="0">
                <a:solidFill>
                  <a:srgbClr val="000000"/>
                </a:solidFill>
                <a:effectLst/>
              </a:rPr>
              <a:t>C-F</a:t>
            </a:r>
            <a:r>
              <a:rPr lang="en-US" sz="2000" i="0" dirty="0">
                <a:solidFill>
                  <a:srgbClr val="000000"/>
                </a:solidFill>
                <a:effectLst/>
              </a:rPr>
              <a:t> = 489,86 kJ⋅mol</a:t>
            </a:r>
            <a:r>
              <a:rPr lang="en-US" sz="2000" i="0" baseline="30000" dirty="0">
                <a:solidFill>
                  <a:srgbClr val="000000"/>
                </a:solidFill>
                <a:effectLst/>
              </a:rPr>
              <a:t>−1</a:t>
            </a:r>
            <a:endParaRPr lang="en-US" sz="2000" i="0" dirty="0">
              <a:solidFill>
                <a:srgbClr val="000000"/>
              </a:solidFill>
              <a:effectLst/>
            </a:endParaRPr>
          </a:p>
          <a:p>
            <a:pPr algn="l"/>
            <a:r>
              <a:rPr lang="en-US" sz="2000" i="0" dirty="0">
                <a:solidFill>
                  <a:srgbClr val="000000"/>
                </a:solidFill>
                <a:effectLst/>
              </a:rPr>
              <a:t>E</a:t>
            </a:r>
            <a:r>
              <a:rPr lang="en-US" sz="2000" i="0" baseline="-25000" dirty="0">
                <a:solidFill>
                  <a:srgbClr val="000000"/>
                </a:solidFill>
                <a:effectLst/>
              </a:rPr>
              <a:t>H-F</a:t>
            </a:r>
            <a:r>
              <a:rPr lang="en-US" sz="2000" i="0" dirty="0">
                <a:solidFill>
                  <a:srgbClr val="000000"/>
                </a:solidFill>
                <a:effectLst/>
              </a:rPr>
              <a:t> = 569,40 kJ⋅mol</a:t>
            </a:r>
            <a:r>
              <a:rPr lang="en-US" sz="2000" i="0" baseline="30000" dirty="0">
                <a:solidFill>
                  <a:srgbClr val="000000"/>
                </a:solidFill>
                <a:effectLst/>
              </a:rPr>
              <a:t>−1</a:t>
            </a:r>
            <a:endParaRPr lang="en-US" sz="2000" i="0" dirty="0">
              <a:solidFill>
                <a:srgbClr val="000000"/>
              </a:solidFill>
              <a:effectLst/>
            </a:endParaRPr>
          </a:p>
          <a:p>
            <a:pPr algn="l"/>
            <a:r>
              <a:rPr lang="en-US" sz="2000" i="0" dirty="0">
                <a:solidFill>
                  <a:srgbClr val="000000"/>
                </a:solidFill>
                <a:effectLst/>
              </a:rPr>
              <a:t>E</a:t>
            </a:r>
            <a:r>
              <a:rPr lang="en-US" sz="2000" i="0" baseline="-25000" dirty="0">
                <a:solidFill>
                  <a:srgbClr val="000000"/>
                </a:solidFill>
                <a:effectLst/>
              </a:rPr>
              <a:t>F-F</a:t>
            </a:r>
            <a:r>
              <a:rPr lang="en-US" sz="2000" i="0" dirty="0">
                <a:solidFill>
                  <a:srgbClr val="000000"/>
                </a:solidFill>
                <a:effectLst/>
              </a:rPr>
              <a:t> = 158,26 kJ⋅mol</a:t>
            </a:r>
            <a:r>
              <a:rPr lang="en-US" sz="2000" i="0" baseline="30000" dirty="0">
                <a:solidFill>
                  <a:srgbClr val="000000"/>
                </a:solidFill>
                <a:effectLst/>
              </a:rPr>
              <a:t>−1</a:t>
            </a:r>
            <a:endParaRPr lang="en-US" sz="200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DEEBE01B-1B20-4E02-9EAA-EBDD42153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518" y="2614809"/>
            <a:ext cx="8431480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cs-CZ" sz="2000" b="1" dirty="0">
                <a:latin typeface="+mn-lt"/>
              </a:rPr>
              <a:t>Řešení: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lt"/>
              <a:cs typeface="Noto Sans" panose="020B050204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Reakcí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 se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rozštěpí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na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straně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reaktantů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 4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vazby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 C-H a 4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vazby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 F-F,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vzniknou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na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straně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produktů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 4 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vazby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 C-F a 4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vazby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 H-F: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△</a:t>
            </a:r>
            <a:r>
              <a:rPr lang="en-US" altLang="en-US" sz="2000" dirty="0">
                <a:solidFill>
                  <a:srgbClr val="000000"/>
                </a:solidFill>
                <a:latin typeface="+mn-lt"/>
                <a:cs typeface="Noto Sans" panose="020B0502040504020204" pitchFamily="34" charset="0"/>
              </a:rPr>
              <a:t>H</a:t>
            </a:r>
            <a:r>
              <a:rPr lang="en-US" altLang="en-US" sz="2000" baseline="30000" dirty="0">
                <a:solidFill>
                  <a:srgbClr val="000000"/>
                </a:solidFill>
                <a:latin typeface="+mn-lt"/>
                <a:cs typeface="Noto Sans" panose="020B0502040504020204" pitchFamily="34" charset="0"/>
              </a:rPr>
              <a:t>0</a:t>
            </a:r>
            <a:r>
              <a:rPr lang="en-US" altLang="en-US" sz="2000" baseline="-25000" dirty="0">
                <a:solidFill>
                  <a:srgbClr val="000000"/>
                </a:solidFill>
                <a:latin typeface="+mn-lt"/>
                <a:cs typeface="Noto Sans" panose="020B0502040504020204" pitchFamily="34" charset="0"/>
              </a:rPr>
              <a:t>298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=∑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reaktantyv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⋅(△H0298)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vaz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−∑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pruduktyv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⋅(△H0298)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vaz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△</a:t>
            </a:r>
            <a:r>
              <a:rPr lang="en-US" altLang="en-US" sz="2000" dirty="0">
                <a:solidFill>
                  <a:srgbClr val="000000"/>
                </a:solidFill>
                <a:latin typeface="+mn-lt"/>
                <a:cs typeface="Noto Sans" panose="020B0502040504020204" pitchFamily="34" charset="0"/>
              </a:rPr>
              <a:t>H</a:t>
            </a:r>
            <a:r>
              <a:rPr lang="en-US" altLang="en-US" sz="2000" baseline="30000" dirty="0">
                <a:solidFill>
                  <a:srgbClr val="000000"/>
                </a:solidFill>
                <a:latin typeface="+mn-lt"/>
                <a:cs typeface="Noto Sans" panose="020B0502040504020204" pitchFamily="34" charset="0"/>
              </a:rPr>
              <a:t>0</a:t>
            </a:r>
            <a:r>
              <a:rPr lang="en-US" altLang="en-US" sz="2000" baseline="-25000" dirty="0">
                <a:solidFill>
                  <a:srgbClr val="000000"/>
                </a:solidFill>
                <a:latin typeface="+mn-lt"/>
                <a:cs typeface="Noto Sans" panose="020B0502040504020204" pitchFamily="34" charset="0"/>
              </a:rPr>
              <a:t>298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=(4⋅416,17+4⋅158,26)−(4⋅489,86+4⋅569,40)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dirty="0">
                <a:latin typeface="+mn-lt"/>
                <a:cs typeface="Noto Sans" panose="020B0502040504020204" pitchFamily="34" charset="0"/>
              </a:rPr>
              <a:t>H</a:t>
            </a:r>
            <a:r>
              <a:rPr lang="en-US" altLang="en-US" sz="2000" baseline="30000" dirty="0">
                <a:latin typeface="+mn-lt"/>
                <a:cs typeface="Noto Sans" panose="020B0502040504020204" pitchFamily="34" charset="0"/>
              </a:rPr>
              <a:t>0</a:t>
            </a:r>
            <a:r>
              <a:rPr lang="en-US" altLang="en-US" sz="2000" baseline="-25000" dirty="0">
                <a:latin typeface="+mn-lt"/>
                <a:cs typeface="Noto Sans" panose="020B0502040504020204" pitchFamily="34" charset="0"/>
              </a:rPr>
              <a:t>298 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+mn-lt"/>
                <a:cs typeface="Noto Sans" panose="020B0502040504020204" pitchFamily="34" charset="0"/>
              </a:rPr>
              <a:t>=−1939,32kJ⋅mol</a:t>
            </a:r>
            <a:r>
              <a:rPr kumimoji="0" lang="en-US" altLang="en-US" sz="2000" b="0" i="0" u="none" strike="noStrike" cap="none" normalizeH="0" baseline="30000" dirty="0">
                <a:ln>
                  <a:noFill/>
                </a:ln>
                <a:effectLst/>
                <a:latin typeface="+mn-lt"/>
                <a:cs typeface="Noto Sans" panose="020B0502040504020204" pitchFamily="34" charset="0"/>
              </a:rPr>
              <a:t>−1</a:t>
            </a:r>
            <a:endParaRPr kumimoji="0" lang="en-US" altLang="en-US" sz="2000" b="0" i="0" u="none" strike="noStrike" cap="none" normalizeH="0" baseline="30000" dirty="0">
              <a:ln>
                <a:noFill/>
              </a:ln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Reakční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 </a:t>
            </a:r>
            <a:r>
              <a:rPr kumimoji="0" lang="en-US" altLang="en-US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teplo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 je −1939,32 kJ⋅mol</a:t>
            </a:r>
            <a:r>
              <a:rPr kumimoji="0" lang="en-US" altLang="en-US" sz="200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−1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.</a:t>
            </a:r>
            <a:endParaRPr kumimoji="0" lang="en-US" altLang="en-US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795951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79788" y="301496"/>
            <a:ext cx="8702165" cy="3577952"/>
          </a:xfrm>
        </p:spPr>
        <p:txBody>
          <a:bodyPr>
            <a:noAutofit/>
          </a:bodyPr>
          <a:lstStyle/>
          <a:p>
            <a:pPr algn="l"/>
            <a:r>
              <a:rPr lang="cs-CZ" sz="2000" dirty="0">
                <a:latin typeface="+mn-lt"/>
              </a:rPr>
              <a:t>Z daných hodnot vypočítejte reakční teplo následující reakce:</a:t>
            </a:r>
            <a:endParaRPr lang="cs-CZ" sz="2000" dirty="0">
              <a:solidFill>
                <a:srgbClr val="0070C0"/>
              </a:solidFill>
            </a:endParaRPr>
          </a:p>
          <a:p>
            <a:pPr algn="just"/>
            <a:r>
              <a:rPr lang="cs-CZ" sz="2000" dirty="0">
                <a:solidFill>
                  <a:srgbClr val="0070C0"/>
                </a:solidFill>
              </a:rPr>
              <a:t>		</a:t>
            </a:r>
            <a:r>
              <a:rPr lang="cs-CZ" sz="2000" dirty="0"/>
              <a:t>CH</a:t>
            </a:r>
            <a:r>
              <a:rPr lang="cs-CZ" sz="2000" baseline="-25000" dirty="0"/>
              <a:t>4</a:t>
            </a:r>
            <a:r>
              <a:rPr lang="cs-CZ" sz="2000" dirty="0"/>
              <a:t>(g) + 2 O</a:t>
            </a:r>
            <a:r>
              <a:rPr lang="cs-CZ" sz="2000" baseline="-25000" dirty="0"/>
              <a:t>2</a:t>
            </a:r>
            <a:r>
              <a:rPr lang="cs-CZ" sz="2000" dirty="0"/>
              <a:t>(g) → CO</a:t>
            </a:r>
            <a:r>
              <a:rPr lang="cs-CZ" sz="2000" baseline="-25000" dirty="0"/>
              <a:t>2</a:t>
            </a:r>
            <a:r>
              <a:rPr lang="cs-CZ" sz="2000" dirty="0"/>
              <a:t>(g) + 2 H</a:t>
            </a:r>
            <a:r>
              <a:rPr lang="cs-CZ" sz="2000" baseline="-25000" dirty="0"/>
              <a:t>2</a:t>
            </a:r>
            <a:r>
              <a:rPr lang="cs-CZ" sz="2000" dirty="0"/>
              <a:t>O(l)</a:t>
            </a:r>
          </a:p>
          <a:p>
            <a:pPr algn="l"/>
            <a:endParaRPr lang="cs-CZ" sz="800" dirty="0">
              <a:solidFill>
                <a:schemeClr val="tx1"/>
              </a:solidFill>
            </a:endParaRPr>
          </a:p>
          <a:p>
            <a:pPr algn="l"/>
            <a:r>
              <a:rPr lang="cs-CZ" sz="1800" dirty="0">
                <a:solidFill>
                  <a:schemeClr val="tx1"/>
                </a:solidFill>
              </a:rPr>
              <a:t>(1)   C(s) + O</a:t>
            </a:r>
            <a:r>
              <a:rPr lang="cs-CZ" sz="1800" baseline="-25000" dirty="0">
                <a:solidFill>
                  <a:schemeClr val="tx1"/>
                </a:solidFill>
              </a:rPr>
              <a:t>2</a:t>
            </a:r>
            <a:r>
              <a:rPr lang="cs-CZ" sz="1800" dirty="0">
                <a:solidFill>
                  <a:schemeClr val="tx1"/>
                </a:solidFill>
              </a:rPr>
              <a:t>(g) → CO</a:t>
            </a:r>
            <a:r>
              <a:rPr lang="cs-CZ" sz="1800" baseline="-25000" dirty="0">
                <a:solidFill>
                  <a:schemeClr val="tx1"/>
                </a:solidFill>
              </a:rPr>
              <a:t>2</a:t>
            </a:r>
            <a:r>
              <a:rPr lang="cs-CZ" sz="1800" dirty="0">
                <a:solidFill>
                  <a:schemeClr val="tx1"/>
                </a:solidFill>
              </a:rPr>
              <a:t>(g)              ΔH</a:t>
            </a:r>
            <a:r>
              <a:rPr lang="cs-CZ" sz="1800" baseline="-25000" dirty="0">
                <a:solidFill>
                  <a:schemeClr val="tx1"/>
                </a:solidFill>
              </a:rPr>
              <a:t>1</a:t>
            </a:r>
            <a:r>
              <a:rPr lang="cs-CZ" sz="1800" dirty="0">
                <a:solidFill>
                  <a:schemeClr val="tx1"/>
                </a:solidFill>
              </a:rPr>
              <a:t> = -393,1 kJ·mol</a:t>
            </a:r>
            <a:r>
              <a:rPr lang="cs-CZ" sz="1800" baseline="30000" dirty="0">
                <a:solidFill>
                  <a:schemeClr val="tx1"/>
                </a:solidFill>
              </a:rPr>
              <a:t>-1</a:t>
            </a:r>
            <a:br>
              <a:rPr lang="cs-CZ" sz="1800" baseline="30000" dirty="0">
                <a:solidFill>
                  <a:schemeClr val="tx1"/>
                </a:solidFill>
              </a:rPr>
            </a:br>
            <a:br>
              <a:rPr lang="cs-CZ" sz="800" dirty="0">
                <a:solidFill>
                  <a:schemeClr val="tx1"/>
                </a:solidFill>
              </a:rPr>
            </a:br>
            <a:r>
              <a:rPr lang="cs-CZ" sz="1800" dirty="0">
                <a:solidFill>
                  <a:schemeClr val="tx1"/>
                </a:solidFill>
              </a:rPr>
              <a:t>(2)    H</a:t>
            </a:r>
            <a:r>
              <a:rPr lang="cs-CZ" sz="1800" baseline="-25000" dirty="0">
                <a:solidFill>
                  <a:schemeClr val="tx1"/>
                </a:solidFill>
              </a:rPr>
              <a:t>2</a:t>
            </a:r>
            <a:r>
              <a:rPr lang="cs-CZ" sz="1800" dirty="0">
                <a:solidFill>
                  <a:schemeClr val="tx1"/>
                </a:solidFill>
              </a:rPr>
              <a:t>(g) + ½ O</a:t>
            </a:r>
            <a:r>
              <a:rPr lang="cs-CZ" sz="1800" baseline="-25000" dirty="0">
                <a:solidFill>
                  <a:schemeClr val="tx1"/>
                </a:solidFill>
              </a:rPr>
              <a:t>2</a:t>
            </a:r>
            <a:r>
              <a:rPr lang="cs-CZ" sz="1800" dirty="0">
                <a:solidFill>
                  <a:schemeClr val="tx1"/>
                </a:solidFill>
              </a:rPr>
              <a:t>(g) → H</a:t>
            </a:r>
            <a:r>
              <a:rPr lang="cs-CZ" sz="1800" baseline="-25000" dirty="0">
                <a:solidFill>
                  <a:schemeClr val="tx1"/>
                </a:solidFill>
              </a:rPr>
              <a:t>2</a:t>
            </a:r>
            <a:r>
              <a:rPr lang="cs-CZ" sz="1800" dirty="0">
                <a:solidFill>
                  <a:schemeClr val="tx1"/>
                </a:solidFill>
              </a:rPr>
              <a:t>O(l)       ΔH</a:t>
            </a:r>
            <a:r>
              <a:rPr lang="cs-CZ" sz="1800" baseline="-25000" dirty="0">
                <a:solidFill>
                  <a:schemeClr val="tx1"/>
                </a:solidFill>
              </a:rPr>
              <a:t>2</a:t>
            </a:r>
            <a:r>
              <a:rPr lang="cs-CZ" sz="1800" dirty="0">
                <a:solidFill>
                  <a:schemeClr val="tx1"/>
                </a:solidFill>
              </a:rPr>
              <a:t> = -285,6 kJ·mol</a:t>
            </a:r>
            <a:r>
              <a:rPr lang="cs-CZ" sz="1800" baseline="30000" dirty="0">
                <a:solidFill>
                  <a:schemeClr val="tx1"/>
                </a:solidFill>
              </a:rPr>
              <a:t>-1</a:t>
            </a:r>
            <a:br>
              <a:rPr lang="cs-CZ" sz="1800" baseline="30000" dirty="0">
                <a:solidFill>
                  <a:schemeClr val="tx1"/>
                </a:solidFill>
              </a:rPr>
            </a:br>
            <a:br>
              <a:rPr lang="cs-CZ" sz="800" dirty="0">
                <a:solidFill>
                  <a:schemeClr val="tx1"/>
                </a:solidFill>
              </a:rPr>
            </a:br>
            <a:r>
              <a:rPr lang="cs-CZ" sz="1800" dirty="0">
                <a:solidFill>
                  <a:schemeClr val="tx1"/>
                </a:solidFill>
              </a:rPr>
              <a:t>(3)   C(s) + 2 H</a:t>
            </a:r>
            <a:r>
              <a:rPr lang="cs-CZ" sz="1800" baseline="-25000" dirty="0">
                <a:solidFill>
                  <a:schemeClr val="tx1"/>
                </a:solidFill>
              </a:rPr>
              <a:t>2</a:t>
            </a:r>
            <a:r>
              <a:rPr lang="cs-CZ" sz="1800" dirty="0">
                <a:solidFill>
                  <a:schemeClr val="tx1"/>
                </a:solidFill>
              </a:rPr>
              <a:t>(g) → CH</a:t>
            </a:r>
            <a:r>
              <a:rPr lang="cs-CZ" sz="1800" baseline="-25000" dirty="0">
                <a:solidFill>
                  <a:schemeClr val="tx1"/>
                </a:solidFill>
              </a:rPr>
              <a:t>4</a:t>
            </a:r>
            <a:r>
              <a:rPr lang="cs-CZ" sz="1800" dirty="0">
                <a:solidFill>
                  <a:schemeClr val="tx1"/>
                </a:solidFill>
              </a:rPr>
              <a:t>(g)           ΔH</a:t>
            </a:r>
            <a:r>
              <a:rPr lang="cs-CZ" sz="1800" baseline="-25000" dirty="0">
                <a:solidFill>
                  <a:schemeClr val="tx1"/>
                </a:solidFill>
              </a:rPr>
              <a:t>3</a:t>
            </a:r>
            <a:r>
              <a:rPr lang="cs-CZ" sz="1800" dirty="0">
                <a:solidFill>
                  <a:schemeClr val="tx1"/>
                </a:solidFill>
              </a:rPr>
              <a:t> = -73,1 kJ·mol</a:t>
            </a:r>
            <a:r>
              <a:rPr lang="cs-CZ" sz="1800" baseline="30000" dirty="0">
                <a:solidFill>
                  <a:schemeClr val="tx1"/>
                </a:solidFill>
              </a:rPr>
              <a:t>-1</a:t>
            </a:r>
            <a:br>
              <a:rPr lang="cs-CZ" sz="1800" dirty="0">
                <a:solidFill>
                  <a:schemeClr val="tx1"/>
                </a:solidFill>
              </a:rPr>
            </a:br>
            <a:endParaRPr lang="cs-CZ" sz="1800" dirty="0">
              <a:solidFill>
                <a:schemeClr val="tx1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FEFFFC5-1694-4D4F-8939-391D6D49B49D}"/>
              </a:ext>
            </a:extLst>
          </p:cNvPr>
          <p:cNvSpPr txBox="1"/>
          <p:nvPr/>
        </p:nvSpPr>
        <p:spPr>
          <a:xfrm>
            <a:off x="295155" y="2691643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cs-CZ" sz="2000" dirty="0"/>
              <a:t>Reakční teplo reakce je -891,2 kJ·mol</a:t>
            </a:r>
            <a:r>
              <a:rPr lang="cs-CZ" sz="2000" baseline="30000" dirty="0"/>
              <a:t>-1</a:t>
            </a:r>
            <a:r>
              <a:rPr lang="cs-CZ" sz="2000" dirty="0"/>
              <a:t>.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D324A0C6-EA7F-475A-9302-9FC18F53A970}"/>
              </a:ext>
            </a:extLst>
          </p:cNvPr>
          <p:cNvSpPr txBox="1">
            <a:spLocks/>
          </p:cNvSpPr>
          <p:nvPr/>
        </p:nvSpPr>
        <p:spPr>
          <a:xfrm>
            <a:off x="268214" y="3993820"/>
            <a:ext cx="8280920" cy="2140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2000"/>
              <a:t>Z daných hodnot vypočítejte reakční teplo následující reakce:</a:t>
            </a:r>
            <a:endParaRPr lang="cs-CZ" sz="2000">
              <a:solidFill>
                <a:srgbClr val="0070C0"/>
              </a:solidFill>
            </a:endParaRPr>
          </a:p>
          <a:p>
            <a:pPr algn="l"/>
            <a:r>
              <a:rPr lang="cs-CZ" sz="2000">
                <a:solidFill>
                  <a:srgbClr val="0070C0"/>
                </a:solidFill>
              </a:rPr>
              <a:t>	</a:t>
            </a:r>
            <a:r>
              <a:rPr lang="cs-CZ" sz="2000"/>
              <a:t>C (s) + 2 H</a:t>
            </a:r>
            <a:r>
              <a:rPr lang="cs-CZ" sz="2000" baseline="-25000"/>
              <a:t>2</a:t>
            </a:r>
            <a:r>
              <a:rPr lang="cs-CZ" sz="2000"/>
              <a:t>(g) → CH</a:t>
            </a:r>
            <a:r>
              <a:rPr lang="cs-CZ" sz="2000" baseline="-25000"/>
              <a:t>4</a:t>
            </a:r>
            <a:r>
              <a:rPr lang="cs-CZ" sz="2000"/>
              <a:t>(g)                  ΔH = ?</a:t>
            </a:r>
            <a:br>
              <a:rPr lang="cs-CZ" sz="2000"/>
            </a:br>
            <a:br>
              <a:rPr lang="cs-CZ" sz="2000"/>
            </a:br>
            <a:r>
              <a:rPr lang="cs-CZ" sz="1800"/>
              <a:t>(1)   C(s) + O</a:t>
            </a:r>
            <a:r>
              <a:rPr lang="cs-CZ" sz="1800" baseline="-25000"/>
              <a:t>2</a:t>
            </a:r>
            <a:r>
              <a:rPr lang="cs-CZ" sz="1800"/>
              <a:t>(g) → CO</a:t>
            </a:r>
            <a:r>
              <a:rPr lang="cs-CZ" sz="1800" baseline="-25000"/>
              <a:t>2</a:t>
            </a:r>
            <a:r>
              <a:rPr lang="cs-CZ" sz="1800"/>
              <a:t>(g)              ΔH</a:t>
            </a:r>
            <a:r>
              <a:rPr lang="cs-CZ" sz="1800" baseline="-25000"/>
              <a:t>1</a:t>
            </a:r>
            <a:r>
              <a:rPr lang="cs-CZ" sz="1800"/>
              <a:t> = -393,1 kJ·mol</a:t>
            </a:r>
            <a:r>
              <a:rPr lang="cs-CZ" sz="1800" baseline="30000"/>
              <a:t>-1</a:t>
            </a:r>
            <a:br>
              <a:rPr lang="cs-CZ" sz="1800" baseline="30000"/>
            </a:br>
            <a:br>
              <a:rPr lang="cs-CZ" sz="800"/>
            </a:br>
            <a:r>
              <a:rPr lang="cs-CZ" sz="1800"/>
              <a:t>(2)   H</a:t>
            </a:r>
            <a:r>
              <a:rPr lang="cs-CZ" sz="1800" baseline="-25000"/>
              <a:t>2</a:t>
            </a:r>
            <a:r>
              <a:rPr lang="cs-CZ" sz="1800"/>
              <a:t>(g) + ½ O</a:t>
            </a:r>
            <a:r>
              <a:rPr lang="cs-CZ" sz="1800" baseline="-25000"/>
              <a:t>2</a:t>
            </a:r>
            <a:r>
              <a:rPr lang="cs-CZ" sz="1800"/>
              <a:t>(g) → H</a:t>
            </a:r>
            <a:r>
              <a:rPr lang="cs-CZ" sz="1800" baseline="-25000"/>
              <a:t>2</a:t>
            </a:r>
            <a:r>
              <a:rPr lang="cs-CZ" sz="1800"/>
              <a:t>O(l)       ΔH</a:t>
            </a:r>
            <a:r>
              <a:rPr lang="cs-CZ" sz="1800" baseline="-25000"/>
              <a:t>2</a:t>
            </a:r>
            <a:r>
              <a:rPr lang="cs-CZ" sz="1800"/>
              <a:t> = -285,6 kJ·mol</a:t>
            </a:r>
            <a:r>
              <a:rPr lang="cs-CZ" sz="1800" baseline="30000"/>
              <a:t>-1</a:t>
            </a:r>
            <a:br>
              <a:rPr lang="cs-CZ" sz="1800" baseline="30000"/>
            </a:br>
            <a:br>
              <a:rPr lang="cs-CZ" sz="800"/>
            </a:br>
            <a:r>
              <a:rPr lang="cs-CZ" sz="1800"/>
              <a:t>(3)   CH</a:t>
            </a:r>
            <a:r>
              <a:rPr lang="cs-CZ" sz="1800" baseline="-25000"/>
              <a:t>4</a:t>
            </a:r>
            <a:r>
              <a:rPr lang="cs-CZ" sz="1800"/>
              <a:t>(g) + 2 O</a:t>
            </a:r>
            <a:r>
              <a:rPr lang="cs-CZ" sz="1800" baseline="-25000"/>
              <a:t>2</a:t>
            </a:r>
            <a:r>
              <a:rPr lang="cs-CZ" sz="1800"/>
              <a:t>(g) → CO</a:t>
            </a:r>
            <a:r>
              <a:rPr lang="cs-CZ" sz="1800" baseline="-25000"/>
              <a:t>2</a:t>
            </a:r>
            <a:r>
              <a:rPr lang="cs-CZ" sz="1800"/>
              <a:t>(g) + 2 H</a:t>
            </a:r>
            <a:r>
              <a:rPr lang="cs-CZ" sz="1800" baseline="-25000"/>
              <a:t>2</a:t>
            </a:r>
            <a:r>
              <a:rPr lang="cs-CZ" sz="1800"/>
              <a:t>O(l)      ΔH</a:t>
            </a:r>
            <a:r>
              <a:rPr lang="cs-CZ" sz="1800" baseline="-25000"/>
              <a:t>3</a:t>
            </a:r>
            <a:r>
              <a:rPr lang="cs-CZ" sz="1800"/>
              <a:t> = -889 kJ·mol</a:t>
            </a:r>
            <a:r>
              <a:rPr lang="cs-CZ" sz="1800" baseline="30000"/>
              <a:t>-1</a:t>
            </a:r>
            <a:r>
              <a:rPr lang="cs-CZ" sz="1800"/>
              <a:t>     </a:t>
            </a:r>
            <a:br>
              <a:rPr lang="cs-CZ" sz="1800"/>
            </a:br>
            <a:br>
              <a:rPr lang="cs-CZ" sz="1800"/>
            </a:br>
            <a:endParaRPr lang="cs-CZ" sz="1800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D36583CC-9CC2-464C-901B-8E29FA4DD0C5}"/>
              </a:ext>
            </a:extLst>
          </p:cNvPr>
          <p:cNvSpPr txBox="1"/>
          <p:nvPr/>
        </p:nvSpPr>
        <p:spPr>
          <a:xfrm>
            <a:off x="376177" y="6210346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cs-CZ" sz="2000" dirty="0"/>
              <a:t>Reakční teplo reakce je 710,9 kJ·mol</a:t>
            </a:r>
            <a:r>
              <a:rPr lang="cs-CZ" sz="2000" baseline="30000" dirty="0"/>
              <a:t>-1</a:t>
            </a:r>
            <a:r>
              <a:rPr lang="cs-CZ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345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93E14183-5245-4CD4-BED0-88D3E5993C7C}"/>
              </a:ext>
            </a:extLst>
          </p:cNvPr>
          <p:cNvSpPr txBox="1"/>
          <p:nvPr/>
        </p:nvSpPr>
        <p:spPr>
          <a:xfrm>
            <a:off x="152695" y="161097"/>
            <a:ext cx="8813884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0" i="0" dirty="0" err="1">
                <a:solidFill>
                  <a:srgbClr val="000000"/>
                </a:solidFill>
                <a:effectLst/>
              </a:rPr>
              <a:t>Jaká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bude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hodnota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reakčního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tepla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zpětné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reakce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?</a:t>
            </a:r>
          </a:p>
          <a:p>
            <a:pPr algn="l"/>
            <a:endParaRPr lang="en-US" sz="800" b="0" i="0" dirty="0">
              <a:solidFill>
                <a:srgbClr val="000000"/>
              </a:solidFill>
              <a:effectLst/>
            </a:endParaRPr>
          </a:p>
          <a:p>
            <a:pPr algn="ctr"/>
            <a:r>
              <a:rPr lang="en-US" sz="2000" b="0" i="0" dirty="0">
                <a:solidFill>
                  <a:srgbClr val="000000"/>
                </a:solidFill>
                <a:effectLst/>
              </a:rPr>
              <a:t>N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2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 (g) + 3 H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2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 (g) → 2 NH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3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 (g) </a:t>
            </a:r>
          </a:p>
          <a:p>
            <a:pPr algn="ctr"/>
            <a:r>
              <a:rPr lang="en-US" sz="800" b="0" i="0" dirty="0">
                <a:solidFill>
                  <a:srgbClr val="000000"/>
                </a:solidFill>
                <a:effectLst/>
              </a:rPr>
              <a:t>    </a:t>
            </a:r>
          </a:p>
          <a:p>
            <a:r>
              <a:rPr lang="el-GR" sz="2000" b="0" i="0" dirty="0">
                <a:solidFill>
                  <a:srgbClr val="000000"/>
                </a:solidFill>
                <a:effectLst/>
              </a:rPr>
              <a:t>Δ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H</a:t>
            </a:r>
            <a:r>
              <a:rPr lang="en-US" sz="2000" b="0" i="0" baseline="30000" dirty="0">
                <a:solidFill>
                  <a:srgbClr val="000000"/>
                </a:solidFill>
                <a:effectLst/>
              </a:rPr>
              <a:t>0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298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 = -92,4 kJ⋅mol</a:t>
            </a:r>
            <a:r>
              <a:rPr lang="en-US" sz="2000" b="0" i="0" baseline="30000" dirty="0">
                <a:solidFill>
                  <a:srgbClr val="000000"/>
                </a:solidFill>
                <a:effectLst/>
              </a:rPr>
              <a:t>−1</a:t>
            </a:r>
            <a:endParaRPr lang="en-US" sz="2000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F8B4E11-3D14-4267-9DA8-268ABA9917FA}"/>
              </a:ext>
            </a:extLst>
          </p:cNvPr>
          <p:cNvSpPr txBox="1"/>
          <p:nvPr/>
        </p:nvSpPr>
        <p:spPr>
          <a:xfrm>
            <a:off x="7110483" y="921511"/>
            <a:ext cx="15672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solidFill>
                  <a:srgbClr val="000000"/>
                </a:solidFill>
                <a:effectLst/>
              </a:rPr>
              <a:t>92.4 kJ⋅mol</a:t>
            </a:r>
            <a:r>
              <a:rPr lang="en-US" sz="2000" b="0" i="0" baseline="30000" dirty="0">
                <a:solidFill>
                  <a:srgbClr val="000000"/>
                </a:solidFill>
                <a:effectLst/>
              </a:rPr>
              <a:t>−1</a:t>
            </a:r>
            <a:endParaRPr lang="en-US" sz="2000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2CA6FB74-4538-40E7-B5F0-975CEDAFC759}"/>
              </a:ext>
            </a:extLst>
          </p:cNvPr>
          <p:cNvSpPr txBox="1"/>
          <p:nvPr/>
        </p:nvSpPr>
        <p:spPr>
          <a:xfrm>
            <a:off x="122917" y="1891775"/>
            <a:ext cx="88027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 err="1">
                <a:solidFill>
                  <a:srgbClr val="000000"/>
                </a:solidFill>
                <a:effectLst/>
              </a:rPr>
              <a:t>Pokud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je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reakční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teplo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chemické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reakce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-386,3 kJ⋅mol</a:t>
            </a:r>
            <a:r>
              <a:rPr lang="en-US" sz="2000" b="0" i="0" baseline="30000" dirty="0">
                <a:solidFill>
                  <a:srgbClr val="000000"/>
                </a:solidFill>
                <a:effectLst/>
              </a:rPr>
              <a:t>−1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, je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reakce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exotermní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?</a:t>
            </a:r>
            <a:endParaRPr lang="en-US" sz="2000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5B4EA81C-65A6-4E4A-82F4-BCCF345CA2CE}"/>
              </a:ext>
            </a:extLst>
          </p:cNvPr>
          <p:cNvSpPr txBox="1"/>
          <p:nvPr/>
        </p:nvSpPr>
        <p:spPr>
          <a:xfrm>
            <a:off x="7929349" y="2263246"/>
            <a:ext cx="77357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 err="1">
                <a:solidFill>
                  <a:srgbClr val="000000"/>
                </a:solidFill>
                <a:effectLst/>
              </a:rPr>
              <a:t>Ano</a:t>
            </a:r>
            <a:endParaRPr lang="en-US" sz="2000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D33545A7-1E3A-4937-B869-C153CCBF084E}"/>
              </a:ext>
            </a:extLst>
          </p:cNvPr>
          <p:cNvSpPr txBox="1"/>
          <p:nvPr/>
        </p:nvSpPr>
        <p:spPr>
          <a:xfrm>
            <a:off x="112815" y="2991212"/>
            <a:ext cx="887680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0" i="0" dirty="0" err="1">
                <a:solidFill>
                  <a:srgbClr val="000000"/>
                </a:solidFill>
                <a:effectLst/>
              </a:rPr>
              <a:t>Pomocí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uvedených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rovnic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a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hodnot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reakčních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tepel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vypočítejte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reakční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teplo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následující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reakce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:</a:t>
            </a:r>
          </a:p>
          <a:p>
            <a:pPr algn="ctr"/>
            <a:r>
              <a:rPr lang="en-US" sz="2000" b="0" i="0" dirty="0">
                <a:solidFill>
                  <a:srgbClr val="000000"/>
                </a:solidFill>
                <a:effectLst/>
              </a:rPr>
              <a:t>SnCl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2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 (l) + Cl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2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 (g) → SnCl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4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 (l)</a:t>
            </a:r>
          </a:p>
          <a:p>
            <a:pPr algn="ctr"/>
            <a:endParaRPr lang="en-US" sz="800" b="0" i="0" dirty="0">
              <a:solidFill>
                <a:srgbClr val="000000"/>
              </a:solidFill>
              <a:effectLst/>
            </a:endParaRPr>
          </a:p>
          <a:p>
            <a:r>
              <a:rPr lang="en-US" sz="2000" b="0" i="0" dirty="0">
                <a:solidFill>
                  <a:srgbClr val="000000"/>
                </a:solidFill>
                <a:effectLst/>
              </a:rPr>
              <a:t>Sn (s) + 2 Cl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2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 (g) → SnCl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4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 (l)     </a:t>
            </a:r>
            <a:r>
              <a:rPr lang="el-GR" sz="2000" b="0" i="0" dirty="0">
                <a:solidFill>
                  <a:srgbClr val="000000"/>
                </a:solidFill>
                <a:effectLst/>
              </a:rPr>
              <a:t>Δ 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H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298</a:t>
            </a:r>
            <a:r>
              <a:rPr lang="en-US" sz="2000" b="0" i="0" baseline="30000" dirty="0">
                <a:solidFill>
                  <a:srgbClr val="000000"/>
                </a:solidFill>
                <a:effectLst/>
              </a:rPr>
              <a:t>0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 = -544 kJ⋅mol</a:t>
            </a:r>
            <a:r>
              <a:rPr lang="en-US" sz="2000" b="0" i="0" baseline="30000" dirty="0">
                <a:solidFill>
                  <a:srgbClr val="000000"/>
                </a:solidFill>
                <a:effectLst/>
              </a:rPr>
              <a:t>−1</a:t>
            </a:r>
            <a:endParaRPr lang="en-US" sz="2000" b="0" i="0" dirty="0">
              <a:solidFill>
                <a:srgbClr val="000000"/>
              </a:solidFill>
              <a:effectLst/>
            </a:endParaRPr>
          </a:p>
          <a:p>
            <a:r>
              <a:rPr lang="en-US" sz="2000" b="0" i="0" dirty="0">
                <a:solidFill>
                  <a:srgbClr val="000000"/>
                </a:solidFill>
                <a:effectLst/>
              </a:rPr>
              <a:t>Sn (s) + Cl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2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 (g) → SnCl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2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 (l)     </a:t>
            </a:r>
            <a:r>
              <a:rPr lang="el-GR" sz="2000" b="0" i="0" dirty="0">
                <a:solidFill>
                  <a:srgbClr val="000000"/>
                </a:solidFill>
                <a:effectLst/>
              </a:rPr>
              <a:t>Δ 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H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298</a:t>
            </a:r>
            <a:r>
              <a:rPr lang="en-US" sz="2000" b="0" i="0" baseline="30000" dirty="0">
                <a:solidFill>
                  <a:srgbClr val="000000"/>
                </a:solidFill>
                <a:effectLst/>
              </a:rPr>
              <a:t>0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 = -349 kJ⋅mol</a:t>
            </a:r>
            <a:r>
              <a:rPr lang="en-US" sz="2000" b="0" i="0" baseline="30000" dirty="0">
                <a:solidFill>
                  <a:srgbClr val="000000"/>
                </a:solidFill>
                <a:effectLst/>
              </a:rPr>
              <a:t>−1</a:t>
            </a:r>
            <a:endParaRPr lang="en-US" sz="2000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CEC5DE86-94E1-4819-81A8-012BD6B2281C}"/>
              </a:ext>
            </a:extLst>
          </p:cNvPr>
          <p:cNvSpPr txBox="1"/>
          <p:nvPr/>
        </p:nvSpPr>
        <p:spPr>
          <a:xfrm>
            <a:off x="7260609" y="4152131"/>
            <a:ext cx="15967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solidFill>
                  <a:srgbClr val="000000"/>
                </a:solidFill>
                <a:effectLst/>
              </a:rPr>
              <a:t>-195 kJ⋅mol</a:t>
            </a:r>
            <a:r>
              <a:rPr lang="en-US" sz="2000" b="0" i="0" baseline="30000" dirty="0">
                <a:solidFill>
                  <a:srgbClr val="000000"/>
                </a:solidFill>
                <a:effectLst/>
              </a:rPr>
              <a:t>−1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5860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B6454E58-F384-4F15-8785-DC9EC24BF8E0}"/>
              </a:ext>
            </a:extLst>
          </p:cNvPr>
          <p:cNvSpPr txBox="1"/>
          <p:nvPr/>
        </p:nvSpPr>
        <p:spPr>
          <a:xfrm>
            <a:off x="181762" y="243443"/>
            <a:ext cx="8674925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0" i="0" dirty="0" err="1">
                <a:solidFill>
                  <a:srgbClr val="000000"/>
                </a:solidFill>
                <a:effectLst/>
              </a:rPr>
              <a:t>Kolik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se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uvolní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tepla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při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reakci</a:t>
            </a:r>
            <a:endParaRPr lang="en-US" sz="2000" b="0" i="0" dirty="0">
              <a:solidFill>
                <a:srgbClr val="000000"/>
              </a:solidFill>
              <a:effectLst/>
            </a:endParaRPr>
          </a:p>
          <a:p>
            <a:pPr algn="l"/>
            <a:endParaRPr lang="en-US" sz="800" b="0" i="0" dirty="0">
              <a:solidFill>
                <a:srgbClr val="000000"/>
              </a:solidFill>
              <a:effectLst/>
            </a:endParaRPr>
          </a:p>
          <a:p>
            <a:pPr algn="ctr"/>
            <a:r>
              <a:rPr lang="en-US" sz="2000" b="0" i="0" dirty="0">
                <a:solidFill>
                  <a:srgbClr val="000000"/>
                </a:solidFill>
                <a:effectLst/>
              </a:rPr>
              <a:t>H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2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 (g) + I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2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 (g) → 2 HI (g)</a:t>
            </a:r>
          </a:p>
          <a:p>
            <a:pPr algn="ctr"/>
            <a:endParaRPr lang="en-US" sz="800" b="0" i="0" dirty="0">
              <a:solidFill>
                <a:srgbClr val="000000"/>
              </a:solidFill>
              <a:effectLst/>
            </a:endParaRPr>
          </a:p>
          <a:p>
            <a:pPr algn="l"/>
            <a:r>
              <a:rPr lang="en-US" sz="2000" b="0" i="0" dirty="0" err="1">
                <a:solidFill>
                  <a:srgbClr val="000000"/>
                </a:solidFill>
                <a:effectLst/>
              </a:rPr>
              <a:t>znáte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-li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velikost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energie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vazeb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:</a:t>
            </a:r>
          </a:p>
          <a:p>
            <a:pPr algn="l"/>
            <a:r>
              <a:rPr lang="en-US" sz="2000" b="0" i="0" dirty="0">
                <a:solidFill>
                  <a:srgbClr val="000000"/>
                </a:solidFill>
                <a:effectLst/>
              </a:rPr>
              <a:t>H-H 435 kJ⋅mol</a:t>
            </a:r>
            <a:r>
              <a:rPr lang="en-US" sz="2000" b="0" i="0" baseline="30000" dirty="0">
                <a:solidFill>
                  <a:srgbClr val="000000"/>
                </a:solidFill>
                <a:effectLst/>
              </a:rPr>
              <a:t>−1</a:t>
            </a:r>
            <a:endParaRPr lang="en-US" sz="2000" b="0" i="0" dirty="0">
              <a:solidFill>
                <a:srgbClr val="000000"/>
              </a:solidFill>
              <a:effectLst/>
            </a:endParaRPr>
          </a:p>
          <a:p>
            <a:pPr algn="l"/>
            <a:r>
              <a:rPr lang="en-US" sz="2000" b="0" i="0" dirty="0">
                <a:solidFill>
                  <a:srgbClr val="000000"/>
                </a:solidFill>
                <a:effectLst/>
              </a:rPr>
              <a:t>I-I 150 kJ⋅mol</a:t>
            </a:r>
            <a:r>
              <a:rPr lang="en-US" sz="2000" b="0" i="0" baseline="30000" dirty="0">
                <a:solidFill>
                  <a:srgbClr val="000000"/>
                </a:solidFill>
                <a:effectLst/>
              </a:rPr>
              <a:t>−1</a:t>
            </a:r>
            <a:endParaRPr lang="en-US" sz="2000" b="0" i="0" dirty="0">
              <a:solidFill>
                <a:srgbClr val="000000"/>
              </a:solidFill>
              <a:effectLst/>
            </a:endParaRPr>
          </a:p>
          <a:p>
            <a:pPr algn="l"/>
            <a:r>
              <a:rPr lang="en-US" sz="2000" b="0" i="0" dirty="0">
                <a:solidFill>
                  <a:srgbClr val="000000"/>
                </a:solidFill>
                <a:effectLst/>
              </a:rPr>
              <a:t>H-I 299 kJ⋅mol</a:t>
            </a:r>
            <a:r>
              <a:rPr lang="en-US" sz="2000" b="0" i="0" baseline="30000" dirty="0">
                <a:solidFill>
                  <a:srgbClr val="000000"/>
                </a:solidFill>
                <a:effectLst/>
              </a:rPr>
              <a:t>−1</a:t>
            </a:r>
            <a:endParaRPr lang="en-US" sz="2000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6AC7C65-012E-4DD8-ACBB-65C4BDE314C4}"/>
              </a:ext>
            </a:extLst>
          </p:cNvPr>
          <p:cNvSpPr txBox="1"/>
          <p:nvPr/>
        </p:nvSpPr>
        <p:spPr>
          <a:xfrm>
            <a:off x="6551015" y="1816770"/>
            <a:ext cx="14465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13 kJ⋅mol</a:t>
            </a:r>
            <a:r>
              <a:rPr lang="en-US" b="0" i="0" baseline="3000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−1</a:t>
            </a:r>
            <a:endParaRPr lang="en-US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2B37596C-0F2A-4CF2-A4C0-EF482DFB1332}"/>
              </a:ext>
            </a:extLst>
          </p:cNvPr>
          <p:cNvSpPr txBox="1"/>
          <p:nvPr/>
        </p:nvSpPr>
        <p:spPr>
          <a:xfrm>
            <a:off x="196121" y="3090508"/>
            <a:ext cx="8397132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0" i="0" dirty="0" err="1">
                <a:solidFill>
                  <a:srgbClr val="000000"/>
                </a:solidFill>
                <a:effectLst/>
              </a:rPr>
              <a:t>Vypočítejte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reakční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teplo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reakce</a:t>
            </a:r>
            <a:endParaRPr lang="en-US" sz="2000" b="0" i="0" dirty="0">
              <a:solidFill>
                <a:srgbClr val="000000"/>
              </a:solidFill>
              <a:effectLst/>
            </a:endParaRPr>
          </a:p>
          <a:p>
            <a:pPr algn="l"/>
            <a:endParaRPr lang="en-US" sz="800" b="0" i="0" dirty="0">
              <a:solidFill>
                <a:srgbClr val="000000"/>
              </a:solidFill>
              <a:effectLst/>
            </a:endParaRPr>
          </a:p>
          <a:p>
            <a:pPr algn="ctr"/>
            <a:r>
              <a:rPr lang="en-US" sz="2000" b="0" i="0" dirty="0">
                <a:solidFill>
                  <a:srgbClr val="000000"/>
                </a:solidFill>
                <a:effectLst/>
              </a:rPr>
              <a:t>CH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4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 (g) + 4 F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2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 (g) → CF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4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 (g) + 4 HF (g)</a:t>
            </a:r>
          </a:p>
          <a:p>
            <a:pPr algn="ctr"/>
            <a:endParaRPr lang="en-US" sz="800" b="0" i="0" dirty="0">
              <a:solidFill>
                <a:srgbClr val="000000"/>
              </a:solidFill>
              <a:effectLst/>
            </a:endParaRPr>
          </a:p>
          <a:p>
            <a:pPr algn="l"/>
            <a:r>
              <a:rPr lang="en-US" sz="2000" b="0" i="0" dirty="0" err="1">
                <a:solidFill>
                  <a:srgbClr val="000000"/>
                </a:solidFill>
                <a:effectLst/>
              </a:rPr>
              <a:t>znáte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-li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velikost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energie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vazeb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:</a:t>
            </a:r>
          </a:p>
          <a:p>
            <a:pPr algn="l"/>
            <a:r>
              <a:rPr lang="en-US" sz="2000" b="0" i="0" dirty="0">
                <a:solidFill>
                  <a:srgbClr val="000000"/>
                </a:solidFill>
                <a:effectLst/>
              </a:rPr>
              <a:t>C-H 416,2 kJ⋅mol</a:t>
            </a:r>
            <a:r>
              <a:rPr lang="en-US" sz="2000" b="0" i="0" baseline="30000" dirty="0">
                <a:solidFill>
                  <a:srgbClr val="000000"/>
                </a:solidFill>
                <a:effectLst/>
              </a:rPr>
              <a:t>-1</a:t>
            </a:r>
            <a:endParaRPr lang="en-US" sz="2000" b="0" i="0" dirty="0">
              <a:solidFill>
                <a:srgbClr val="000000"/>
              </a:solidFill>
              <a:effectLst/>
            </a:endParaRPr>
          </a:p>
          <a:p>
            <a:pPr algn="l"/>
            <a:r>
              <a:rPr lang="en-US" sz="2000" b="0" i="0" dirty="0">
                <a:solidFill>
                  <a:srgbClr val="000000"/>
                </a:solidFill>
                <a:effectLst/>
              </a:rPr>
              <a:t>F-F 158,3 kJ⋅mol</a:t>
            </a:r>
            <a:r>
              <a:rPr lang="en-US" sz="2000" b="0" i="0" baseline="30000" dirty="0">
                <a:solidFill>
                  <a:srgbClr val="000000"/>
                </a:solidFill>
                <a:effectLst/>
              </a:rPr>
              <a:t>−1</a:t>
            </a:r>
            <a:endParaRPr lang="en-US" sz="2000" b="0" i="0" dirty="0">
              <a:solidFill>
                <a:srgbClr val="000000"/>
              </a:solidFill>
              <a:effectLst/>
            </a:endParaRPr>
          </a:p>
          <a:p>
            <a:pPr algn="l"/>
            <a:r>
              <a:rPr lang="en-US" sz="2000" b="0" i="0" dirty="0">
                <a:solidFill>
                  <a:srgbClr val="000000"/>
                </a:solidFill>
                <a:effectLst/>
              </a:rPr>
              <a:t>C-F 489,9 kJ⋅mol</a:t>
            </a:r>
            <a:r>
              <a:rPr lang="en-US" sz="2000" b="0" i="0" baseline="30000" dirty="0">
                <a:solidFill>
                  <a:srgbClr val="000000"/>
                </a:solidFill>
                <a:effectLst/>
              </a:rPr>
              <a:t>-1</a:t>
            </a:r>
            <a:endParaRPr lang="en-US" sz="2000" b="0" i="0" dirty="0">
              <a:solidFill>
                <a:srgbClr val="000000"/>
              </a:solidFill>
              <a:effectLst/>
            </a:endParaRPr>
          </a:p>
          <a:p>
            <a:pPr algn="l"/>
            <a:r>
              <a:rPr lang="en-US" sz="2000" b="0" i="0" dirty="0">
                <a:solidFill>
                  <a:srgbClr val="000000"/>
                </a:solidFill>
                <a:effectLst/>
              </a:rPr>
              <a:t>H-F 569,4 kJ⋅mol</a:t>
            </a:r>
            <a:r>
              <a:rPr lang="en-US" sz="2000" b="0" i="0" baseline="30000" dirty="0">
                <a:solidFill>
                  <a:srgbClr val="000000"/>
                </a:solidFill>
                <a:effectLst/>
              </a:rPr>
              <a:t>-1</a:t>
            </a:r>
            <a:endParaRPr lang="en-US" sz="2000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3729542B-C5FD-44CB-88CA-C09B56B812AC}"/>
              </a:ext>
            </a:extLst>
          </p:cNvPr>
          <p:cNvSpPr txBox="1"/>
          <p:nvPr/>
        </p:nvSpPr>
        <p:spPr>
          <a:xfrm>
            <a:off x="6407624" y="4940068"/>
            <a:ext cx="20539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n-NO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 -1939.32 kJ⋅mol</a:t>
            </a:r>
            <a:r>
              <a:rPr lang="nn-NO" b="0" i="0" baseline="3000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−1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44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0931" y="233605"/>
            <a:ext cx="8568952" cy="25790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000" dirty="0"/>
              <a:t>Určete množství tepla, které se spotřebuje nebo uvolní při vzniku 20 g C</a:t>
            </a:r>
            <a:r>
              <a:rPr lang="cs-CZ" sz="2000" baseline="-25000" dirty="0"/>
              <a:t>2</a:t>
            </a:r>
            <a:r>
              <a:rPr lang="cs-CZ" sz="2000" dirty="0"/>
              <a:t>H</a:t>
            </a:r>
            <a:r>
              <a:rPr lang="cs-CZ" sz="2000" baseline="-25000" dirty="0"/>
              <a:t>4.</a:t>
            </a:r>
            <a:br>
              <a:rPr lang="cs-CZ" sz="2000" baseline="-25000" dirty="0"/>
            </a:br>
            <a:r>
              <a:rPr lang="cs-CZ" sz="2000" baseline="-25000" dirty="0"/>
              <a:t>		</a:t>
            </a:r>
            <a:endParaRPr lang="cs-CZ" sz="800" baseline="-25000" dirty="0"/>
          </a:p>
          <a:p>
            <a:pPr marL="0" indent="0" algn="ctr">
              <a:buNone/>
            </a:pPr>
            <a:r>
              <a:rPr lang="cs-CZ" sz="2000" dirty="0"/>
              <a:t>2 C (s) + 2 H</a:t>
            </a:r>
            <a:r>
              <a:rPr lang="cs-CZ" sz="2000" baseline="-25000" dirty="0"/>
              <a:t>2</a:t>
            </a:r>
            <a:r>
              <a:rPr lang="cs-CZ" sz="2000" dirty="0"/>
              <a:t>(g) → C</a:t>
            </a:r>
            <a:r>
              <a:rPr lang="cs-CZ" sz="2000" baseline="-25000" dirty="0"/>
              <a:t>2</a:t>
            </a:r>
            <a:r>
              <a:rPr lang="cs-CZ" sz="2000" dirty="0"/>
              <a:t>H</a:t>
            </a:r>
            <a:r>
              <a:rPr lang="cs-CZ" sz="2000" baseline="-25000" dirty="0"/>
              <a:t>4</a:t>
            </a:r>
            <a:r>
              <a:rPr lang="cs-CZ" sz="2000" dirty="0"/>
              <a:t>(g)            ΔH = ?</a:t>
            </a:r>
            <a:br>
              <a:rPr lang="cs-CZ" sz="2000" dirty="0"/>
            </a:br>
            <a:endParaRPr lang="cs-CZ" sz="800" dirty="0"/>
          </a:p>
          <a:p>
            <a:pPr marL="457200" indent="-457200">
              <a:buAutoNum type="arabicParenBoth"/>
            </a:pPr>
            <a:r>
              <a:rPr lang="cs-CZ" sz="2000" dirty="0"/>
              <a:t>C(s) + O</a:t>
            </a:r>
            <a:r>
              <a:rPr lang="cs-CZ" sz="2000" baseline="-25000" dirty="0"/>
              <a:t>2</a:t>
            </a:r>
            <a:r>
              <a:rPr lang="cs-CZ" sz="2000" dirty="0"/>
              <a:t>(g) → CO</a:t>
            </a:r>
            <a:r>
              <a:rPr lang="cs-CZ" sz="2000" baseline="-25000" dirty="0"/>
              <a:t>2</a:t>
            </a:r>
            <a:r>
              <a:rPr lang="cs-CZ" sz="2000" dirty="0"/>
              <a:t>(g)             ΔH</a:t>
            </a:r>
            <a:r>
              <a:rPr lang="cs-CZ" sz="2000" baseline="-25000" dirty="0"/>
              <a:t>1</a:t>
            </a:r>
            <a:r>
              <a:rPr lang="cs-CZ" sz="2000" dirty="0"/>
              <a:t> = -393,1 kJ·mol</a:t>
            </a:r>
            <a:r>
              <a:rPr lang="cs-CZ" sz="2000" baseline="30000" dirty="0"/>
              <a:t>-1</a:t>
            </a:r>
            <a:br>
              <a:rPr lang="cs-CZ" sz="2000" baseline="30000" dirty="0"/>
            </a:br>
            <a:endParaRPr lang="cs-CZ" sz="800" dirty="0"/>
          </a:p>
          <a:p>
            <a:pPr marL="457200" indent="-457200">
              <a:buAutoNum type="arabicParenBoth" startAt="2"/>
            </a:pPr>
            <a:r>
              <a:rPr lang="cs-CZ" sz="2000" dirty="0"/>
              <a:t>2 H</a:t>
            </a:r>
            <a:r>
              <a:rPr lang="cs-CZ" sz="2000" baseline="-25000" dirty="0"/>
              <a:t>2</a:t>
            </a:r>
            <a:r>
              <a:rPr lang="cs-CZ" sz="2000" dirty="0"/>
              <a:t>(g) + O</a:t>
            </a:r>
            <a:r>
              <a:rPr lang="cs-CZ" sz="2000" baseline="-25000" dirty="0"/>
              <a:t>2</a:t>
            </a:r>
            <a:r>
              <a:rPr lang="cs-CZ" sz="2000" dirty="0"/>
              <a:t>(g) → 2 H</a:t>
            </a:r>
            <a:r>
              <a:rPr lang="cs-CZ" sz="2000" baseline="-25000" dirty="0"/>
              <a:t>2</a:t>
            </a:r>
            <a:r>
              <a:rPr lang="cs-CZ" sz="2000" dirty="0"/>
              <a:t>O(l)     ΔH</a:t>
            </a:r>
            <a:r>
              <a:rPr lang="cs-CZ" sz="2000" baseline="-25000" dirty="0"/>
              <a:t>2</a:t>
            </a:r>
            <a:r>
              <a:rPr lang="cs-CZ" sz="2000" dirty="0"/>
              <a:t> = -571,5 kJ·mol</a:t>
            </a:r>
            <a:r>
              <a:rPr lang="cs-CZ" sz="2000" baseline="30000" dirty="0"/>
              <a:t>-1</a:t>
            </a:r>
          </a:p>
          <a:p>
            <a:pPr marL="0" indent="0">
              <a:buNone/>
            </a:pPr>
            <a:r>
              <a:rPr lang="cs-CZ" sz="2000" dirty="0"/>
              <a:t>(3)   C</a:t>
            </a:r>
            <a:r>
              <a:rPr lang="cs-CZ" sz="2000" baseline="-25000" dirty="0"/>
              <a:t>2</a:t>
            </a:r>
            <a:r>
              <a:rPr lang="cs-CZ" sz="2000" dirty="0"/>
              <a:t>H</a:t>
            </a:r>
            <a:r>
              <a:rPr lang="cs-CZ" sz="2000" baseline="-25000" dirty="0"/>
              <a:t>4</a:t>
            </a:r>
            <a:r>
              <a:rPr lang="cs-CZ" sz="2000" dirty="0"/>
              <a:t>(g) + 3 O</a:t>
            </a:r>
            <a:r>
              <a:rPr lang="cs-CZ" sz="2000" baseline="-25000" dirty="0"/>
              <a:t>2</a:t>
            </a:r>
            <a:r>
              <a:rPr lang="cs-CZ" sz="2000" dirty="0"/>
              <a:t>(g) → 2 CO</a:t>
            </a:r>
            <a:r>
              <a:rPr lang="cs-CZ" sz="2000" baseline="-25000" dirty="0"/>
              <a:t>2</a:t>
            </a:r>
            <a:r>
              <a:rPr lang="cs-CZ" sz="2000" dirty="0"/>
              <a:t>(g) + 2 H</a:t>
            </a:r>
            <a:r>
              <a:rPr lang="cs-CZ" sz="2000" baseline="-25000" dirty="0"/>
              <a:t>2</a:t>
            </a:r>
            <a:r>
              <a:rPr lang="cs-CZ" sz="2000" dirty="0"/>
              <a:t>O(l)       ΔH</a:t>
            </a:r>
            <a:r>
              <a:rPr lang="cs-CZ" sz="2000" baseline="-25000" dirty="0"/>
              <a:t>3</a:t>
            </a:r>
            <a:r>
              <a:rPr lang="cs-CZ" sz="2000" dirty="0"/>
              <a:t> = -1409,9 kJ·mol</a:t>
            </a:r>
            <a:r>
              <a:rPr lang="cs-CZ" sz="2000" baseline="30000" dirty="0"/>
              <a:t>-1</a:t>
            </a:r>
            <a:endParaRPr lang="cs-CZ" sz="20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AE1072A-AEEB-490C-8E81-2DF7E80DA7DB}"/>
              </a:ext>
            </a:extLst>
          </p:cNvPr>
          <p:cNvSpPr txBox="1"/>
          <p:nvPr/>
        </p:nvSpPr>
        <p:spPr>
          <a:xfrm>
            <a:off x="202557" y="2807388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cs-CZ" sz="2000" dirty="0"/>
              <a:t>Při reakci se spotřebuje 37,29 </a:t>
            </a:r>
            <a:r>
              <a:rPr lang="cs-CZ" sz="2000" dirty="0" err="1"/>
              <a:t>kJ</a:t>
            </a:r>
            <a:r>
              <a:rPr lang="cs-CZ" sz="2000" dirty="0"/>
              <a:t> tepla.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D4492CEA-CC03-4103-9697-BAC77537227F}"/>
              </a:ext>
            </a:extLst>
          </p:cNvPr>
          <p:cNvSpPr txBox="1">
            <a:spLocks/>
          </p:cNvSpPr>
          <p:nvPr/>
        </p:nvSpPr>
        <p:spPr>
          <a:xfrm>
            <a:off x="243069" y="3605622"/>
            <a:ext cx="8727310" cy="26215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000" dirty="0"/>
              <a:t>Určete reakční teplo reakce. Vypočítejte, jaké množství tepla se uvolní při reakci 60 g C</a:t>
            </a:r>
            <a:r>
              <a:rPr lang="cs-CZ" sz="2000" baseline="-25000" dirty="0"/>
              <a:t>2</a:t>
            </a:r>
            <a:r>
              <a:rPr lang="cs-CZ" sz="2000" dirty="0"/>
              <a:t>H</a:t>
            </a:r>
            <a:r>
              <a:rPr lang="cs-CZ" sz="2000" baseline="-25000" dirty="0"/>
              <a:t>4.</a:t>
            </a:r>
          </a:p>
          <a:p>
            <a:pPr marL="0" indent="0" algn="ctr">
              <a:buFont typeface="Arial" panose="020B0604020202020204" pitchFamily="34" charset="0"/>
              <a:buNone/>
            </a:pPr>
            <a:br>
              <a:rPr lang="cs-CZ" sz="800" dirty="0"/>
            </a:br>
            <a:r>
              <a:rPr lang="cs-CZ" sz="2000" dirty="0"/>
              <a:t>C</a:t>
            </a:r>
            <a:r>
              <a:rPr lang="cs-CZ" sz="2000" baseline="-25000" dirty="0"/>
              <a:t>2</a:t>
            </a:r>
            <a:r>
              <a:rPr lang="cs-CZ" sz="2000" dirty="0"/>
              <a:t>H</a:t>
            </a:r>
            <a:r>
              <a:rPr lang="cs-CZ" sz="2000" baseline="-25000" dirty="0"/>
              <a:t>4</a:t>
            </a:r>
            <a:r>
              <a:rPr lang="cs-CZ" sz="2000" dirty="0"/>
              <a:t>(g) + H</a:t>
            </a:r>
            <a:r>
              <a:rPr lang="cs-CZ" sz="2000" baseline="-25000" dirty="0"/>
              <a:t>2</a:t>
            </a:r>
            <a:r>
              <a:rPr lang="cs-CZ" sz="2000" dirty="0"/>
              <a:t>(g)  </a:t>
            </a:r>
            <a:r>
              <a:rPr lang="cs-CZ" sz="2000" dirty="0">
                <a:sym typeface="Symbol"/>
              </a:rPr>
              <a:t></a:t>
            </a:r>
            <a:r>
              <a:rPr lang="cs-CZ" sz="2000" dirty="0"/>
              <a:t> C</a:t>
            </a:r>
            <a:r>
              <a:rPr lang="cs-CZ" sz="2000" baseline="-25000" dirty="0"/>
              <a:t>2</a:t>
            </a:r>
            <a:r>
              <a:rPr lang="cs-CZ" sz="2000" dirty="0"/>
              <a:t>H</a:t>
            </a:r>
            <a:r>
              <a:rPr lang="cs-CZ" sz="2000" baseline="-25000" dirty="0"/>
              <a:t>6</a:t>
            </a:r>
            <a:r>
              <a:rPr lang="cs-CZ" sz="2000" dirty="0"/>
              <a:t>(g)        ΔH = ?</a:t>
            </a:r>
          </a:p>
          <a:p>
            <a:pPr marL="0" indent="0">
              <a:buFont typeface="Arial" panose="020B0604020202020204" pitchFamily="34" charset="0"/>
              <a:buNone/>
            </a:pPr>
            <a:br>
              <a:rPr lang="cs-CZ" sz="800" dirty="0"/>
            </a:br>
            <a:r>
              <a:rPr lang="cs-CZ" sz="2000" dirty="0"/>
              <a:t>(1) C</a:t>
            </a:r>
            <a:r>
              <a:rPr lang="cs-CZ" sz="2000" baseline="-25000" dirty="0"/>
              <a:t>2</a:t>
            </a:r>
            <a:r>
              <a:rPr lang="cs-CZ" sz="2000" dirty="0"/>
              <a:t>H</a:t>
            </a:r>
            <a:r>
              <a:rPr lang="cs-CZ" sz="2000" baseline="-25000" dirty="0"/>
              <a:t>4</a:t>
            </a:r>
            <a:r>
              <a:rPr lang="cs-CZ" sz="2000" dirty="0"/>
              <a:t>(g) + 3 O</a:t>
            </a:r>
            <a:r>
              <a:rPr lang="cs-CZ" sz="2000" baseline="-25000" dirty="0"/>
              <a:t>2</a:t>
            </a:r>
            <a:r>
              <a:rPr lang="cs-CZ" sz="2000" dirty="0"/>
              <a:t>(g)  </a:t>
            </a:r>
            <a:r>
              <a:rPr lang="cs-CZ" sz="2000" dirty="0">
                <a:sym typeface="Symbol"/>
              </a:rPr>
              <a:t></a:t>
            </a:r>
            <a:r>
              <a:rPr lang="cs-CZ" sz="2000" dirty="0"/>
              <a:t> 2 H</a:t>
            </a:r>
            <a:r>
              <a:rPr lang="cs-CZ" sz="2000" baseline="-25000" dirty="0"/>
              <a:t>2</a:t>
            </a:r>
            <a:r>
              <a:rPr lang="cs-CZ" sz="2000" dirty="0"/>
              <a:t>O(l) + 2 CO</a:t>
            </a:r>
            <a:r>
              <a:rPr lang="cs-CZ" sz="2000" baseline="-25000" dirty="0"/>
              <a:t>2</a:t>
            </a:r>
            <a:r>
              <a:rPr lang="cs-CZ" sz="2000" dirty="0"/>
              <a:t>(g)    ΔH</a:t>
            </a:r>
            <a:r>
              <a:rPr lang="cs-CZ" sz="2000" baseline="-25000" dirty="0"/>
              <a:t>1</a:t>
            </a:r>
            <a:r>
              <a:rPr lang="cs-CZ" sz="2000" dirty="0"/>
              <a:t> = -1409,9 kJ·mol</a:t>
            </a:r>
            <a:r>
              <a:rPr lang="cs-CZ" sz="2000" baseline="30000" dirty="0"/>
              <a:t>-1</a:t>
            </a:r>
            <a:br>
              <a:rPr lang="cs-CZ" sz="2000" baseline="30000" dirty="0"/>
            </a:br>
            <a:br>
              <a:rPr lang="cs-CZ" sz="800" dirty="0"/>
            </a:br>
            <a:r>
              <a:rPr lang="cs-CZ" sz="2000" dirty="0"/>
              <a:t>(2) 2 C</a:t>
            </a:r>
            <a:r>
              <a:rPr lang="cs-CZ" sz="2000" baseline="-25000" dirty="0"/>
              <a:t>2</a:t>
            </a:r>
            <a:r>
              <a:rPr lang="cs-CZ" sz="2000" dirty="0"/>
              <a:t>H</a:t>
            </a:r>
            <a:r>
              <a:rPr lang="cs-CZ" sz="2000" baseline="-25000" dirty="0"/>
              <a:t>6</a:t>
            </a:r>
            <a:r>
              <a:rPr lang="cs-CZ" sz="2000" dirty="0"/>
              <a:t>(g) + 7 O</a:t>
            </a:r>
            <a:r>
              <a:rPr lang="cs-CZ" sz="2000" baseline="-25000" dirty="0"/>
              <a:t>2</a:t>
            </a:r>
            <a:r>
              <a:rPr lang="cs-CZ" sz="2000" dirty="0"/>
              <a:t>(g)  </a:t>
            </a:r>
            <a:r>
              <a:rPr lang="cs-CZ" sz="2000" dirty="0">
                <a:sym typeface="Symbol"/>
              </a:rPr>
              <a:t></a:t>
            </a:r>
            <a:r>
              <a:rPr lang="cs-CZ" sz="2000" dirty="0"/>
              <a:t> 6 H</a:t>
            </a:r>
            <a:r>
              <a:rPr lang="cs-CZ" sz="2000" baseline="-25000" dirty="0"/>
              <a:t>2</a:t>
            </a:r>
            <a:r>
              <a:rPr lang="cs-CZ" sz="2000" dirty="0"/>
              <a:t>O(l) + 4 CO</a:t>
            </a:r>
            <a:r>
              <a:rPr lang="cs-CZ" sz="2000" baseline="-25000" dirty="0"/>
              <a:t>2</a:t>
            </a:r>
            <a:r>
              <a:rPr lang="cs-CZ" sz="2000" dirty="0"/>
              <a:t>(g)    ΔH</a:t>
            </a:r>
            <a:r>
              <a:rPr lang="cs-CZ" sz="2000" baseline="-25000" dirty="0"/>
              <a:t>2</a:t>
            </a:r>
            <a:r>
              <a:rPr lang="cs-CZ" sz="2000" dirty="0"/>
              <a:t> = -3119,1 kJ·mol</a:t>
            </a:r>
            <a:r>
              <a:rPr lang="cs-CZ" sz="2000" baseline="30000" dirty="0"/>
              <a:t>-1</a:t>
            </a:r>
            <a:br>
              <a:rPr lang="cs-CZ" sz="2000" baseline="30000" dirty="0"/>
            </a:br>
            <a:br>
              <a:rPr lang="cs-CZ" sz="800" dirty="0"/>
            </a:br>
            <a:r>
              <a:rPr lang="cs-CZ" sz="2000" dirty="0"/>
              <a:t>(3) H</a:t>
            </a:r>
            <a:r>
              <a:rPr lang="cs-CZ" sz="2000" baseline="-25000" dirty="0"/>
              <a:t>2</a:t>
            </a:r>
            <a:r>
              <a:rPr lang="cs-CZ" sz="2000" dirty="0"/>
              <a:t>(g) + ½ O</a:t>
            </a:r>
            <a:r>
              <a:rPr lang="cs-CZ" sz="2000" baseline="-25000" dirty="0"/>
              <a:t>2</a:t>
            </a:r>
            <a:r>
              <a:rPr lang="cs-CZ" sz="2000" dirty="0"/>
              <a:t>(g) </a:t>
            </a:r>
            <a:r>
              <a:rPr lang="cs-CZ" sz="2000" dirty="0">
                <a:sym typeface="Symbol"/>
              </a:rPr>
              <a:t></a:t>
            </a:r>
            <a:r>
              <a:rPr lang="cs-CZ" sz="2000" dirty="0"/>
              <a:t> H</a:t>
            </a:r>
            <a:r>
              <a:rPr lang="cs-CZ" sz="2000" baseline="-25000" dirty="0"/>
              <a:t>2</a:t>
            </a:r>
            <a:r>
              <a:rPr lang="cs-CZ" sz="2000" dirty="0"/>
              <a:t>O(l)    ΔH</a:t>
            </a:r>
            <a:r>
              <a:rPr lang="cs-CZ" sz="2000" baseline="-25000" dirty="0"/>
              <a:t>3</a:t>
            </a:r>
            <a:r>
              <a:rPr lang="cs-CZ" sz="2000" dirty="0"/>
              <a:t> = -285,9 kJ·mol</a:t>
            </a:r>
            <a:r>
              <a:rPr lang="cs-CZ" sz="2000" baseline="30000" dirty="0"/>
              <a:t>-1</a:t>
            </a:r>
            <a:endParaRPr lang="cs-CZ" sz="2000" dirty="0">
              <a:solidFill>
                <a:srgbClr val="FF0000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127E820-DCB6-42A5-88E2-0E5FFF35184C}"/>
              </a:ext>
            </a:extLst>
          </p:cNvPr>
          <p:cNvSpPr txBox="1"/>
          <p:nvPr/>
        </p:nvSpPr>
        <p:spPr>
          <a:xfrm>
            <a:off x="190982" y="6326093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/>
              <a:t> [-136,25 kJ·mol</a:t>
            </a:r>
            <a:r>
              <a:rPr lang="cs-CZ" sz="2000" baseline="30000" dirty="0"/>
              <a:t>-1</a:t>
            </a:r>
            <a:r>
              <a:rPr lang="cs-CZ" sz="2000" dirty="0"/>
              <a:t>, 255,47 </a:t>
            </a:r>
            <a:r>
              <a:rPr lang="cs-CZ" sz="2000" dirty="0" err="1"/>
              <a:t>kJ</a:t>
            </a:r>
            <a:r>
              <a:rPr lang="cs-CZ" sz="2000" dirty="0"/>
              <a:t>]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2207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7E1A06B4-0180-493A-A19D-ECFB463B261B}"/>
              </a:ext>
            </a:extLst>
          </p:cNvPr>
          <p:cNvSpPr txBox="1"/>
          <p:nvPr/>
        </p:nvSpPr>
        <p:spPr>
          <a:xfrm>
            <a:off x="218365" y="313899"/>
            <a:ext cx="88164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Jaké množství tepla se uvolní spálením 50 l vodíku za konstantního tlaku (za normálních podmínek)?</a:t>
            </a:r>
          </a:p>
          <a:p>
            <a:r>
              <a:rPr lang="el-GR" sz="2000" b="0" i="0" dirty="0">
                <a:effectLst/>
              </a:rPr>
              <a:t>Δ</a:t>
            </a:r>
            <a:r>
              <a:rPr lang="cs-CZ" sz="2000" dirty="0"/>
              <a:t>H</a:t>
            </a:r>
            <a:r>
              <a:rPr lang="cs-CZ" sz="2000" baseline="30000" dirty="0"/>
              <a:t>0</a:t>
            </a:r>
            <a:r>
              <a:rPr lang="cs-CZ" sz="2000" dirty="0"/>
              <a:t>sluč</a:t>
            </a:r>
            <a:r>
              <a:rPr lang="en-US" sz="2000" dirty="0"/>
              <a:t> </a:t>
            </a:r>
            <a:r>
              <a:rPr lang="cs-CZ" sz="2000" dirty="0"/>
              <a:t>H</a:t>
            </a:r>
            <a:r>
              <a:rPr lang="cs-CZ" sz="2000" baseline="-25000" dirty="0"/>
              <a:t>2</a:t>
            </a:r>
            <a:r>
              <a:rPr lang="cs-CZ" sz="2000" dirty="0"/>
              <a:t>O</a:t>
            </a:r>
            <a:r>
              <a:rPr lang="en-US" sz="2000" dirty="0"/>
              <a:t>(l)</a:t>
            </a:r>
            <a:r>
              <a:rPr lang="cs-CZ" sz="2000" dirty="0"/>
              <a:t> = -285,8 kJ.mol</a:t>
            </a:r>
            <a:r>
              <a:rPr lang="cs-CZ" sz="2000" baseline="30000" dirty="0"/>
              <a:t>-1</a:t>
            </a:r>
            <a:endParaRPr lang="en-US" sz="2000" baseline="300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47C5E35-83B5-43C6-ABBC-739FAD5235BC}"/>
              </a:ext>
            </a:extLst>
          </p:cNvPr>
          <p:cNvSpPr txBox="1"/>
          <p:nvPr/>
        </p:nvSpPr>
        <p:spPr>
          <a:xfrm>
            <a:off x="6578220" y="900753"/>
            <a:ext cx="1024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637,3 </a:t>
            </a:r>
            <a:r>
              <a:rPr lang="cs-CZ" sz="2000" dirty="0" err="1"/>
              <a:t>kJ</a:t>
            </a:r>
            <a:endParaRPr lang="en-US" sz="20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2D54955-6D2F-40A4-855D-888A142CDB76}"/>
              </a:ext>
            </a:extLst>
          </p:cNvPr>
          <p:cNvSpPr txBox="1"/>
          <p:nvPr/>
        </p:nvSpPr>
        <p:spPr>
          <a:xfrm>
            <a:off x="163773" y="1719618"/>
            <a:ext cx="889833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Jaké teplo je za standardních podmínek potřeba na převedení 1 kg vody z kapalného stavu do plynného </a:t>
            </a:r>
          </a:p>
          <a:p>
            <a:r>
              <a:rPr lang="el-GR" sz="2000" b="0" i="0" dirty="0">
                <a:effectLst/>
              </a:rPr>
              <a:t>Δ</a:t>
            </a:r>
            <a:r>
              <a:rPr lang="cs-CZ" sz="2000" dirty="0"/>
              <a:t>H</a:t>
            </a:r>
            <a:r>
              <a:rPr lang="cs-CZ" sz="2000" baseline="30000" dirty="0"/>
              <a:t>0</a:t>
            </a:r>
            <a:r>
              <a:rPr lang="cs-CZ" sz="2000" dirty="0"/>
              <a:t>sluč</a:t>
            </a:r>
            <a:r>
              <a:rPr lang="en-US" sz="2000" dirty="0"/>
              <a:t> </a:t>
            </a:r>
            <a:r>
              <a:rPr lang="cs-CZ" sz="2000" dirty="0"/>
              <a:t>H</a:t>
            </a:r>
            <a:r>
              <a:rPr lang="cs-CZ" sz="2000" baseline="-25000" dirty="0"/>
              <a:t>2</a:t>
            </a:r>
            <a:r>
              <a:rPr lang="cs-CZ" sz="2000" dirty="0"/>
              <a:t>O(l) = -285,8 kJ.mol</a:t>
            </a:r>
            <a:r>
              <a:rPr lang="cs-CZ" sz="2000" baseline="30000" dirty="0"/>
              <a:t>-1</a:t>
            </a:r>
          </a:p>
          <a:p>
            <a:r>
              <a:rPr lang="el-GR" sz="2000" b="0" i="0" dirty="0">
                <a:effectLst/>
              </a:rPr>
              <a:t>Δ</a:t>
            </a:r>
            <a:r>
              <a:rPr lang="cs-CZ" sz="2000" dirty="0"/>
              <a:t>H</a:t>
            </a:r>
            <a:r>
              <a:rPr lang="cs-CZ" sz="2000" baseline="30000" dirty="0"/>
              <a:t>0</a:t>
            </a:r>
            <a:r>
              <a:rPr lang="cs-CZ" sz="2000" dirty="0"/>
              <a:t>slučH</a:t>
            </a:r>
            <a:r>
              <a:rPr lang="cs-CZ" sz="2000" baseline="-25000" dirty="0"/>
              <a:t>2</a:t>
            </a:r>
            <a:r>
              <a:rPr lang="cs-CZ" sz="2000" dirty="0"/>
              <a:t>O(l) = -241,8 kJ.mol</a:t>
            </a:r>
            <a:r>
              <a:rPr lang="cs-CZ" sz="2000" baseline="30000" dirty="0"/>
              <a:t>-1</a:t>
            </a:r>
            <a:endParaRPr lang="en-US" sz="2000" baseline="30000" dirty="0"/>
          </a:p>
          <a:p>
            <a:endParaRPr lang="en-US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C12B270-A9E9-4BB3-9F0F-B7860E76BEC1}"/>
              </a:ext>
            </a:extLst>
          </p:cNvPr>
          <p:cNvSpPr txBox="1"/>
          <p:nvPr/>
        </p:nvSpPr>
        <p:spPr>
          <a:xfrm>
            <a:off x="6755642" y="2511189"/>
            <a:ext cx="1154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2444,6 </a:t>
            </a:r>
            <a:r>
              <a:rPr lang="cs-CZ" sz="2000" dirty="0" err="1"/>
              <a:t>kJ</a:t>
            </a:r>
            <a:endParaRPr lang="en-US" sz="20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3D94AC9-EDF5-4B33-82EB-F8D5043D0518}"/>
              </a:ext>
            </a:extLst>
          </p:cNvPr>
          <p:cNvSpPr txBox="1"/>
          <p:nvPr/>
        </p:nvSpPr>
        <p:spPr>
          <a:xfrm>
            <a:off x="177419" y="3289111"/>
            <a:ext cx="88164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dirty="0"/>
              <a:t>Jaké množství tepla se uvolní spálením vodíku, který vznikl rozpuštěním 90 g zinku ve zředěné kyselině sírové? Spalování proběhlo za standardních podmínek a </a:t>
            </a:r>
            <a:r>
              <a:rPr lang="el-GR" sz="2000" b="0" i="0" dirty="0">
                <a:effectLst/>
              </a:rPr>
              <a:t>Δ</a:t>
            </a:r>
            <a:r>
              <a:rPr lang="cs-CZ" sz="2000" dirty="0"/>
              <a:t>H</a:t>
            </a:r>
            <a:r>
              <a:rPr lang="cs-CZ" sz="2000" baseline="30000" dirty="0"/>
              <a:t>0</a:t>
            </a:r>
            <a:r>
              <a:rPr lang="cs-CZ" sz="2000" dirty="0"/>
              <a:t>slučH</a:t>
            </a:r>
            <a:r>
              <a:rPr lang="cs-CZ" sz="2000" baseline="-25000" dirty="0"/>
              <a:t>2</a:t>
            </a:r>
            <a:r>
              <a:rPr lang="cs-CZ" sz="2000" dirty="0"/>
              <a:t>O(l) = -285,8 kj.mol</a:t>
            </a:r>
            <a:r>
              <a:rPr lang="cs-CZ" sz="2000" baseline="30000" dirty="0"/>
              <a:t>-1</a:t>
            </a:r>
            <a:endParaRPr lang="en-US" sz="2000" baseline="30000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972AB55-535C-4787-903E-6CA084E8B76D}"/>
              </a:ext>
            </a:extLst>
          </p:cNvPr>
          <p:cNvSpPr txBox="1"/>
          <p:nvPr/>
        </p:nvSpPr>
        <p:spPr>
          <a:xfrm>
            <a:off x="6933063" y="4053386"/>
            <a:ext cx="1024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393,6 </a:t>
            </a:r>
            <a:r>
              <a:rPr lang="cs-CZ" sz="2000" dirty="0" err="1"/>
              <a:t>kJ</a:t>
            </a:r>
            <a:endParaRPr lang="en-US" sz="2000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7F212010-FCAF-46DE-BC09-9495597FFC29}"/>
              </a:ext>
            </a:extLst>
          </p:cNvPr>
          <p:cNvSpPr txBox="1"/>
          <p:nvPr/>
        </p:nvSpPr>
        <p:spPr>
          <a:xfrm>
            <a:off x="204716" y="4722125"/>
            <a:ext cx="880280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Jaké množství tepla je nutno do systému dodat aby vzniklo 40 g sirouhlíku?</a:t>
            </a:r>
            <a:endParaRPr lang="en-US" sz="2000" dirty="0"/>
          </a:p>
          <a:p>
            <a:endParaRPr lang="cs-CZ" sz="800" dirty="0"/>
          </a:p>
          <a:p>
            <a:pPr algn="ctr"/>
            <a:r>
              <a:rPr lang="cs-CZ" sz="2000" dirty="0"/>
              <a:t>4 C(s) + S</a:t>
            </a:r>
            <a:r>
              <a:rPr lang="cs-CZ" sz="2000" baseline="-25000" dirty="0"/>
              <a:t>8</a:t>
            </a:r>
            <a:r>
              <a:rPr lang="cs-CZ" sz="2000" dirty="0"/>
              <a:t>(g) = 4 CS</a:t>
            </a:r>
            <a:r>
              <a:rPr lang="cs-CZ" sz="2000" baseline="-25000" dirty="0"/>
              <a:t>2</a:t>
            </a:r>
            <a:r>
              <a:rPr lang="cs-CZ" sz="2000" dirty="0"/>
              <a:t>(l)</a:t>
            </a:r>
          </a:p>
          <a:p>
            <a:endParaRPr lang="en-US" sz="800" b="0" i="0" dirty="0">
              <a:effectLst/>
            </a:endParaRPr>
          </a:p>
          <a:p>
            <a:r>
              <a:rPr lang="el-GR" sz="2000" b="0" i="0" dirty="0">
                <a:effectLst/>
              </a:rPr>
              <a:t>Δ </a:t>
            </a:r>
            <a:r>
              <a:rPr lang="cs-CZ" sz="2000" dirty="0"/>
              <a:t>H</a:t>
            </a:r>
            <a:r>
              <a:rPr lang="cs-CZ" sz="2000" baseline="30000" dirty="0"/>
              <a:t>0</a:t>
            </a:r>
            <a:r>
              <a:rPr lang="cs-CZ" sz="2000" dirty="0"/>
              <a:t>slučCS</a:t>
            </a:r>
            <a:r>
              <a:rPr lang="cs-CZ" sz="2000" baseline="-25000" dirty="0"/>
              <a:t>2</a:t>
            </a:r>
            <a:r>
              <a:rPr lang="cs-CZ" sz="2000" dirty="0"/>
              <a:t>(l) = +358,8 kJ.mol</a:t>
            </a:r>
            <a:r>
              <a:rPr lang="cs-CZ" sz="2000" baseline="30000" dirty="0"/>
              <a:t>-1</a:t>
            </a:r>
            <a:endParaRPr lang="en-US" sz="2000" baseline="30000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3E9A138C-B41F-401D-B791-B6069955A548}"/>
              </a:ext>
            </a:extLst>
          </p:cNvPr>
          <p:cNvSpPr txBox="1"/>
          <p:nvPr/>
        </p:nvSpPr>
        <p:spPr>
          <a:xfrm>
            <a:off x="7192369" y="5418161"/>
            <a:ext cx="8947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47,2 </a:t>
            </a:r>
            <a:r>
              <a:rPr lang="cs-CZ" sz="2000" dirty="0" err="1"/>
              <a:t>kJ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7593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ovéPole 13">
            <a:extLst>
              <a:ext uri="{FF2B5EF4-FFF2-40B4-BE49-F238E27FC236}">
                <a16:creationId xmlns:a16="http://schemas.microsoft.com/office/drawing/2014/main" id="{E68AB616-97A0-4341-A3CE-CF8B4C5816BD}"/>
              </a:ext>
            </a:extLst>
          </p:cNvPr>
          <p:cNvSpPr txBox="1"/>
          <p:nvPr/>
        </p:nvSpPr>
        <p:spPr>
          <a:xfrm>
            <a:off x="163773" y="4307447"/>
            <a:ext cx="8864914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0" i="0" dirty="0" err="1">
                <a:solidFill>
                  <a:srgbClr val="000000"/>
                </a:solidFill>
                <a:effectLst/>
              </a:rPr>
              <a:t>Vypočítejte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standardní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slučovací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teplo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l-GR" sz="2000" b="0" i="0" dirty="0">
                <a:solidFill>
                  <a:srgbClr val="000000"/>
                </a:solidFill>
                <a:effectLst/>
              </a:rPr>
              <a:t>Δ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H</a:t>
            </a:r>
            <a:r>
              <a:rPr lang="en-US" sz="2000" b="0" i="0" baseline="30000" dirty="0">
                <a:solidFill>
                  <a:srgbClr val="000000"/>
                </a:solidFill>
                <a:effectLst/>
              </a:rPr>
              <a:t>0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298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 (NH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3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 (g)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sluč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,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znáte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-li:</a:t>
            </a:r>
          </a:p>
          <a:p>
            <a:pPr algn="l"/>
            <a:endParaRPr lang="en-US" sz="800" b="0" i="0" dirty="0">
              <a:solidFill>
                <a:srgbClr val="000000"/>
              </a:solidFill>
              <a:effectLst/>
            </a:endParaRPr>
          </a:p>
          <a:p>
            <a:pPr algn="ctr"/>
            <a:r>
              <a:rPr lang="en-US" sz="2000" b="0" i="0" dirty="0">
                <a:solidFill>
                  <a:srgbClr val="000000"/>
                </a:solidFill>
                <a:effectLst/>
              </a:rPr>
              <a:t>4 NH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3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(g) + 5 O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2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(g) → 4 NO(g) + 6 H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2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O(g)</a:t>
            </a:r>
          </a:p>
          <a:p>
            <a:pPr algn="ctr"/>
            <a:r>
              <a:rPr lang="en-US" sz="800" b="0" i="0" dirty="0">
                <a:solidFill>
                  <a:srgbClr val="000000"/>
                </a:solidFill>
                <a:effectLst/>
              </a:rPr>
              <a:t>    </a:t>
            </a:r>
            <a:endParaRPr lang="en-US" sz="800" dirty="0">
              <a:solidFill>
                <a:srgbClr val="000000"/>
              </a:solidFill>
            </a:endParaRPr>
          </a:p>
          <a:p>
            <a:pPr algn="just"/>
            <a:r>
              <a:rPr lang="en-US" sz="2000" b="0" i="0" dirty="0">
                <a:solidFill>
                  <a:srgbClr val="000000"/>
                </a:solidFill>
                <a:effectLst/>
              </a:rPr>
              <a:t>(</a:t>
            </a:r>
            <a:r>
              <a:rPr lang="el-GR" sz="2000" b="0" i="0" dirty="0">
                <a:solidFill>
                  <a:srgbClr val="000000"/>
                </a:solidFill>
                <a:effectLst/>
              </a:rPr>
              <a:t>Δ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H</a:t>
            </a:r>
            <a:r>
              <a:rPr lang="en-US" sz="2000" b="0" i="0" baseline="30000" dirty="0">
                <a:solidFill>
                  <a:srgbClr val="000000"/>
                </a:solidFill>
                <a:effectLst/>
              </a:rPr>
              <a:t>0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298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)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sluč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= -904,8 kJ⋅mol</a:t>
            </a:r>
            <a:r>
              <a:rPr lang="en-US" sz="2000" b="0" i="0" baseline="30000" dirty="0">
                <a:solidFill>
                  <a:srgbClr val="000000"/>
                </a:solidFill>
                <a:effectLst/>
              </a:rPr>
              <a:t>−1</a:t>
            </a:r>
            <a:endParaRPr lang="en-US" sz="2000" b="0" i="0" dirty="0">
              <a:solidFill>
                <a:srgbClr val="000000"/>
              </a:solidFill>
              <a:effectLst/>
            </a:endParaRPr>
          </a:p>
          <a:p>
            <a:pPr algn="l"/>
            <a:r>
              <a:rPr lang="en-US" sz="2000" b="0" i="0" dirty="0">
                <a:solidFill>
                  <a:srgbClr val="000000"/>
                </a:solidFill>
                <a:effectLst/>
              </a:rPr>
              <a:t>(</a:t>
            </a:r>
            <a:r>
              <a:rPr lang="el-GR" sz="2000" b="0" i="0" dirty="0">
                <a:solidFill>
                  <a:srgbClr val="000000"/>
                </a:solidFill>
                <a:effectLst/>
              </a:rPr>
              <a:t>Δ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H</a:t>
            </a:r>
            <a:r>
              <a:rPr lang="en-US" sz="2000" b="0" i="0" baseline="30000" dirty="0">
                <a:solidFill>
                  <a:srgbClr val="000000"/>
                </a:solidFill>
                <a:effectLst/>
              </a:rPr>
              <a:t>0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298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) O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2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 (g)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sluč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= 0 kJ⋅mol</a:t>
            </a:r>
            <a:r>
              <a:rPr lang="en-US" sz="2000" b="0" i="0" baseline="30000" dirty="0">
                <a:solidFill>
                  <a:srgbClr val="000000"/>
                </a:solidFill>
                <a:effectLst/>
              </a:rPr>
              <a:t>−1</a:t>
            </a:r>
            <a:endParaRPr lang="en-US" sz="2000" b="0" i="0" dirty="0">
              <a:solidFill>
                <a:srgbClr val="000000"/>
              </a:solidFill>
              <a:effectLst/>
            </a:endParaRPr>
          </a:p>
          <a:p>
            <a:r>
              <a:rPr lang="en-US" sz="2000" b="0" i="0" dirty="0">
                <a:solidFill>
                  <a:srgbClr val="000000"/>
                </a:solidFill>
                <a:effectLst/>
              </a:rPr>
              <a:t>(</a:t>
            </a:r>
            <a:r>
              <a:rPr lang="el-GR" sz="2000" b="0" i="0" dirty="0">
                <a:solidFill>
                  <a:srgbClr val="000000"/>
                </a:solidFill>
                <a:effectLst/>
              </a:rPr>
              <a:t>Δ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H</a:t>
            </a:r>
            <a:r>
              <a:rPr lang="en-US" sz="2000" b="0" i="0" baseline="30000" dirty="0">
                <a:solidFill>
                  <a:srgbClr val="000000"/>
                </a:solidFill>
                <a:effectLst/>
              </a:rPr>
              <a:t>0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298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) NO (g)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sluč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= 90,3 kJ⋅mol</a:t>
            </a:r>
            <a:r>
              <a:rPr lang="en-US" sz="2000" b="0" i="0" baseline="30000" dirty="0">
                <a:solidFill>
                  <a:srgbClr val="000000"/>
                </a:solidFill>
                <a:effectLst/>
              </a:rPr>
              <a:t>−1</a:t>
            </a:r>
            <a:endParaRPr lang="en-US" sz="2000" b="0" i="0" dirty="0">
              <a:solidFill>
                <a:srgbClr val="000000"/>
              </a:solidFill>
              <a:effectLst/>
            </a:endParaRPr>
          </a:p>
          <a:p>
            <a:r>
              <a:rPr lang="en-US" sz="2000" b="0" i="0" dirty="0">
                <a:solidFill>
                  <a:srgbClr val="000000"/>
                </a:solidFill>
                <a:effectLst/>
              </a:rPr>
              <a:t>(</a:t>
            </a:r>
            <a:r>
              <a:rPr lang="el-GR" sz="2000" b="0" i="0" dirty="0">
                <a:solidFill>
                  <a:srgbClr val="000000"/>
                </a:solidFill>
                <a:effectLst/>
              </a:rPr>
              <a:t>Δ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H</a:t>
            </a:r>
            <a:r>
              <a:rPr lang="en-US" sz="2000" b="0" i="0" baseline="30000" dirty="0">
                <a:solidFill>
                  <a:srgbClr val="000000"/>
                </a:solidFill>
                <a:effectLst/>
              </a:rPr>
              <a:t>0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298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) H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2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O (g)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sluč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= -241,8 kJ⋅mol</a:t>
            </a:r>
            <a:r>
              <a:rPr lang="en-US" sz="2000" b="0" i="0" baseline="30000" dirty="0">
                <a:solidFill>
                  <a:srgbClr val="000000"/>
                </a:solidFill>
                <a:effectLst/>
              </a:rPr>
              <a:t>-1</a:t>
            </a:r>
            <a:endParaRPr lang="en-US" sz="20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5FA1060-FCFD-49A5-AD64-B61F90DEB95B}"/>
              </a:ext>
            </a:extLst>
          </p:cNvPr>
          <p:cNvSpPr txBox="1"/>
          <p:nvPr/>
        </p:nvSpPr>
        <p:spPr>
          <a:xfrm>
            <a:off x="306729" y="147197"/>
            <a:ext cx="870994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2000" b="0" i="0" dirty="0">
                <a:solidFill>
                  <a:srgbClr val="000000"/>
                </a:solidFill>
                <a:effectLst/>
              </a:rPr>
              <a:t>R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eakce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probíhá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podle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termochemické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rovnice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:</a:t>
            </a:r>
          </a:p>
          <a:p>
            <a:pPr algn="l"/>
            <a:endParaRPr lang="en-US" sz="800" b="0" i="0" dirty="0">
              <a:solidFill>
                <a:srgbClr val="000000"/>
              </a:solidFill>
              <a:effectLst/>
            </a:endParaRPr>
          </a:p>
          <a:p>
            <a:pPr algn="ctr"/>
            <a:r>
              <a:rPr lang="en-US" sz="2000" b="0" i="0" dirty="0">
                <a:solidFill>
                  <a:srgbClr val="000000"/>
                </a:solidFill>
                <a:effectLst/>
              </a:rPr>
              <a:t>2 H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2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 (g) + O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2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 (g) → 2 H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2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O (g)    </a:t>
            </a:r>
          </a:p>
          <a:p>
            <a:pPr algn="just"/>
            <a:r>
              <a:rPr lang="el-GR" sz="2000" b="0" i="0" dirty="0">
                <a:solidFill>
                  <a:srgbClr val="000000"/>
                </a:solidFill>
                <a:effectLst/>
              </a:rPr>
              <a:t>Δ 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H</a:t>
            </a:r>
            <a:r>
              <a:rPr lang="en-US" sz="2000" b="0" i="0" baseline="30000" dirty="0">
                <a:solidFill>
                  <a:srgbClr val="000000"/>
                </a:solidFill>
                <a:effectLst/>
              </a:rPr>
              <a:t>0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298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 = -483,6 kJ⋅mol</a:t>
            </a:r>
            <a:r>
              <a:rPr lang="en-US" sz="2000" b="0" i="0" baseline="30000" dirty="0">
                <a:solidFill>
                  <a:srgbClr val="000000"/>
                </a:solidFill>
                <a:effectLst/>
              </a:rPr>
              <a:t>−1</a:t>
            </a:r>
            <a:endParaRPr lang="en-US" sz="2000" b="0" i="0" dirty="0">
              <a:solidFill>
                <a:srgbClr val="000000"/>
              </a:solidFill>
              <a:effectLst/>
            </a:endParaRPr>
          </a:p>
          <a:p>
            <a:pPr algn="l"/>
            <a:endParaRPr lang="en-US" sz="800" b="0" i="0" dirty="0">
              <a:solidFill>
                <a:srgbClr val="000000"/>
              </a:solidFill>
              <a:effectLst/>
            </a:endParaRPr>
          </a:p>
          <a:p>
            <a:pPr algn="l"/>
            <a:r>
              <a:rPr lang="en-US" sz="2000" b="0" i="0" dirty="0" err="1">
                <a:solidFill>
                  <a:srgbClr val="000000"/>
                </a:solidFill>
                <a:effectLst/>
              </a:rPr>
              <a:t>Jaké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teplo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se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uvolní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,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jestliže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reakcí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vznikne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5 mol H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2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O?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90E7B2B-771D-48C3-A8E7-8C35C79AF35B}"/>
              </a:ext>
            </a:extLst>
          </p:cNvPr>
          <p:cNvSpPr txBox="1"/>
          <p:nvPr/>
        </p:nvSpPr>
        <p:spPr>
          <a:xfrm>
            <a:off x="7491584" y="1240660"/>
            <a:ext cx="9664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solidFill>
                  <a:srgbClr val="000000"/>
                </a:solidFill>
                <a:effectLst/>
              </a:rPr>
              <a:t>1209 kJ</a:t>
            </a:r>
            <a:endParaRPr lang="en-US" sz="2000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AD0575C0-3C67-467A-A31F-C462AB02392B}"/>
              </a:ext>
            </a:extLst>
          </p:cNvPr>
          <p:cNvSpPr txBox="1"/>
          <p:nvPr/>
        </p:nvSpPr>
        <p:spPr>
          <a:xfrm>
            <a:off x="318304" y="2126467"/>
            <a:ext cx="862892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0" i="0" dirty="0" err="1">
                <a:solidFill>
                  <a:srgbClr val="000000"/>
                </a:solidFill>
                <a:effectLst/>
              </a:rPr>
              <a:t>Jaké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teplo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se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uvolní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při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vzniku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379 g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produktu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,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probíhá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-li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reakce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podle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rovnice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:</a:t>
            </a:r>
          </a:p>
          <a:p>
            <a:pPr algn="l"/>
            <a:endParaRPr lang="en-US" sz="800" b="0" i="0" dirty="0">
              <a:solidFill>
                <a:srgbClr val="000000"/>
              </a:solidFill>
              <a:effectLst/>
            </a:endParaRPr>
          </a:p>
          <a:p>
            <a:pPr algn="ctr"/>
            <a:r>
              <a:rPr lang="en-US" sz="2000" b="0" i="0" dirty="0">
                <a:solidFill>
                  <a:srgbClr val="000000"/>
                </a:solidFill>
                <a:effectLst/>
              </a:rPr>
              <a:t>2 Fe (s) + 3/2 O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2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 (g) → Fe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2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O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3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 (s)</a:t>
            </a:r>
          </a:p>
          <a:p>
            <a:pPr algn="ctr"/>
            <a:r>
              <a:rPr lang="en-US" sz="800" b="0" i="0" dirty="0">
                <a:solidFill>
                  <a:srgbClr val="000000"/>
                </a:solidFill>
                <a:effectLst/>
              </a:rPr>
              <a:t>    </a:t>
            </a:r>
          </a:p>
          <a:p>
            <a:pPr algn="just"/>
            <a:r>
              <a:rPr lang="el-GR" sz="2000" b="0" i="0" dirty="0">
                <a:solidFill>
                  <a:srgbClr val="000000"/>
                </a:solidFill>
                <a:effectLst/>
              </a:rPr>
              <a:t>Δ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H</a:t>
            </a:r>
            <a:r>
              <a:rPr lang="en-US" sz="2000" b="0" i="0" baseline="30000" dirty="0">
                <a:solidFill>
                  <a:srgbClr val="000000"/>
                </a:solidFill>
                <a:effectLst/>
              </a:rPr>
              <a:t>0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298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 = -822 kJ·mol</a:t>
            </a:r>
            <a:r>
              <a:rPr lang="en-US" sz="2000" b="0" i="0" baseline="30000" dirty="0">
                <a:solidFill>
                  <a:srgbClr val="000000"/>
                </a:solidFill>
                <a:effectLst/>
              </a:rPr>
              <a:t>−1</a:t>
            </a:r>
            <a:endParaRPr lang="en-US" sz="2000" b="0" i="0" dirty="0">
              <a:solidFill>
                <a:srgbClr val="000000"/>
              </a:solidFill>
              <a:effectLst/>
            </a:endParaRPr>
          </a:p>
          <a:p>
            <a:pPr algn="l"/>
            <a:r>
              <a:rPr lang="en-US" sz="2000" b="0" i="0" dirty="0">
                <a:solidFill>
                  <a:srgbClr val="000000"/>
                </a:solidFill>
                <a:effectLst/>
              </a:rPr>
              <a:t>M(Fe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2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O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3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) = 159,69 g⋅mol</a:t>
            </a:r>
            <a:r>
              <a:rPr lang="en-US" sz="2000" b="0" i="0" baseline="30000" dirty="0">
                <a:solidFill>
                  <a:srgbClr val="000000"/>
                </a:solidFill>
                <a:effectLst/>
              </a:rPr>
              <a:t>−1</a:t>
            </a:r>
            <a:endParaRPr lang="en-US" sz="2000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5146A743-736E-4875-8E1B-05FC21E66F37}"/>
              </a:ext>
            </a:extLst>
          </p:cNvPr>
          <p:cNvSpPr txBox="1"/>
          <p:nvPr/>
        </p:nvSpPr>
        <p:spPr>
          <a:xfrm>
            <a:off x="7564055" y="2773063"/>
            <a:ext cx="14410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0" i="0" dirty="0">
                <a:solidFill>
                  <a:srgbClr val="000000"/>
                </a:solidFill>
                <a:effectLst/>
              </a:rPr>
              <a:t>2.3733 mol</a:t>
            </a:r>
          </a:p>
          <a:p>
            <a:pPr algn="l"/>
            <a:r>
              <a:rPr lang="en-US" sz="2000" b="0" i="0" dirty="0">
                <a:solidFill>
                  <a:srgbClr val="000000"/>
                </a:solidFill>
                <a:effectLst/>
              </a:rPr>
              <a:t>1950.89 kJ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B74347EF-9511-4C04-B940-529D81F9C8E1}"/>
              </a:ext>
            </a:extLst>
          </p:cNvPr>
          <p:cNvSpPr txBox="1"/>
          <p:nvPr/>
        </p:nvSpPr>
        <p:spPr>
          <a:xfrm>
            <a:off x="7407799" y="6164577"/>
            <a:ext cx="16320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-46.2 kJ⋅mol</a:t>
            </a:r>
            <a:r>
              <a:rPr lang="en-US" b="0" i="0" baseline="3000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−1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64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4D6A7061-E00B-4264-BD47-1AC53D7AA9AF}"/>
              </a:ext>
            </a:extLst>
          </p:cNvPr>
          <p:cNvSpPr txBox="1"/>
          <p:nvPr/>
        </p:nvSpPr>
        <p:spPr>
          <a:xfrm>
            <a:off x="216637" y="204582"/>
            <a:ext cx="8495818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0" i="0" dirty="0" err="1">
                <a:solidFill>
                  <a:srgbClr val="000000"/>
                </a:solidFill>
                <a:effectLst/>
              </a:rPr>
              <a:t>Vypočítejte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standardní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reakční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teplo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reakce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:</a:t>
            </a:r>
          </a:p>
          <a:p>
            <a:pPr algn="l"/>
            <a:endParaRPr lang="en-US" sz="800" b="0" i="0" dirty="0">
              <a:solidFill>
                <a:srgbClr val="000000"/>
              </a:solidFill>
              <a:effectLst/>
            </a:endParaRPr>
          </a:p>
          <a:p>
            <a:pPr algn="ctr"/>
            <a:r>
              <a:rPr lang="en-US" sz="2000" b="0" i="0" dirty="0">
                <a:solidFill>
                  <a:srgbClr val="000000"/>
                </a:solidFill>
                <a:effectLst/>
              </a:rPr>
              <a:t>C (s) + H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2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O (g) → CO (g) + H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2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 (g)</a:t>
            </a:r>
          </a:p>
          <a:p>
            <a:pPr algn="ctr"/>
            <a:endParaRPr lang="en-US" sz="800" b="0" i="0" dirty="0">
              <a:solidFill>
                <a:srgbClr val="000000"/>
              </a:solidFill>
              <a:effectLst/>
            </a:endParaRPr>
          </a:p>
          <a:p>
            <a:pPr algn="l"/>
            <a:r>
              <a:rPr lang="en-US" sz="2000" b="0" i="0" dirty="0">
                <a:solidFill>
                  <a:srgbClr val="000000"/>
                </a:solidFill>
                <a:effectLst/>
              </a:rPr>
              <a:t>(</a:t>
            </a:r>
            <a:r>
              <a:rPr lang="el-GR" sz="2000" b="0" i="0" dirty="0">
                <a:solidFill>
                  <a:srgbClr val="000000"/>
                </a:solidFill>
                <a:effectLst/>
              </a:rPr>
              <a:t>Δ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H</a:t>
            </a:r>
            <a:r>
              <a:rPr lang="en-US" sz="2000" b="0" i="0" baseline="30000" dirty="0">
                <a:solidFill>
                  <a:srgbClr val="000000"/>
                </a:solidFill>
                <a:effectLst/>
              </a:rPr>
              <a:t>0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298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)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sluč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C (s) = 0 kJ⋅mol</a:t>
            </a:r>
            <a:r>
              <a:rPr lang="en-US" sz="2000" b="0" i="0" baseline="30000" dirty="0">
                <a:solidFill>
                  <a:srgbClr val="000000"/>
                </a:solidFill>
                <a:effectLst/>
              </a:rPr>
              <a:t>−1</a:t>
            </a:r>
            <a:endParaRPr lang="en-US" sz="2000" b="0" i="0" dirty="0">
              <a:solidFill>
                <a:srgbClr val="000000"/>
              </a:solidFill>
              <a:effectLst/>
            </a:endParaRPr>
          </a:p>
          <a:p>
            <a:pPr algn="l"/>
            <a:r>
              <a:rPr lang="en-US" sz="2000" b="0" i="0" dirty="0">
                <a:solidFill>
                  <a:srgbClr val="000000"/>
                </a:solidFill>
                <a:effectLst/>
              </a:rPr>
              <a:t>(</a:t>
            </a:r>
            <a:r>
              <a:rPr lang="el-GR" sz="2000" b="0" i="0" dirty="0">
                <a:solidFill>
                  <a:srgbClr val="000000"/>
                </a:solidFill>
                <a:effectLst/>
              </a:rPr>
              <a:t>Δ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H</a:t>
            </a:r>
            <a:r>
              <a:rPr lang="en-US" sz="2000" b="0" i="0" baseline="30000" dirty="0">
                <a:solidFill>
                  <a:srgbClr val="000000"/>
                </a:solidFill>
                <a:effectLst/>
              </a:rPr>
              <a:t>0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298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)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sluč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H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2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O (g) = -241,8 kJ⋅mol</a:t>
            </a:r>
            <a:r>
              <a:rPr lang="en-US" sz="2000" b="0" i="0" baseline="30000" dirty="0">
                <a:solidFill>
                  <a:srgbClr val="000000"/>
                </a:solidFill>
                <a:effectLst/>
              </a:rPr>
              <a:t>−1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,</a:t>
            </a:r>
          </a:p>
          <a:p>
            <a:pPr algn="l"/>
            <a:r>
              <a:rPr lang="en-US" sz="2000" b="0" i="0" dirty="0">
                <a:solidFill>
                  <a:srgbClr val="000000"/>
                </a:solidFill>
                <a:effectLst/>
              </a:rPr>
              <a:t>(</a:t>
            </a:r>
            <a:r>
              <a:rPr lang="el-GR" sz="2000" b="0" i="0" dirty="0">
                <a:solidFill>
                  <a:srgbClr val="000000"/>
                </a:solidFill>
                <a:effectLst/>
              </a:rPr>
              <a:t>Δ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H</a:t>
            </a:r>
            <a:r>
              <a:rPr lang="en-US" sz="2000" b="0" i="0" baseline="30000" dirty="0">
                <a:solidFill>
                  <a:srgbClr val="000000"/>
                </a:solidFill>
                <a:effectLst/>
              </a:rPr>
              <a:t>0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298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)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sluč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CO (g) = -110,5 kJ⋅mol</a:t>
            </a:r>
            <a:r>
              <a:rPr lang="en-US" sz="2000" b="0" i="0" baseline="30000" dirty="0">
                <a:solidFill>
                  <a:srgbClr val="000000"/>
                </a:solidFill>
                <a:effectLst/>
              </a:rPr>
              <a:t>−1</a:t>
            </a:r>
            <a:endParaRPr lang="en-US" sz="2000" b="0" i="0" dirty="0">
              <a:solidFill>
                <a:srgbClr val="000000"/>
              </a:solidFill>
              <a:effectLst/>
            </a:endParaRPr>
          </a:p>
          <a:p>
            <a:pPr algn="l"/>
            <a:r>
              <a:rPr lang="en-US" sz="2000" b="0" i="0" dirty="0">
                <a:solidFill>
                  <a:srgbClr val="000000"/>
                </a:solidFill>
                <a:effectLst/>
              </a:rPr>
              <a:t>(</a:t>
            </a:r>
            <a:r>
              <a:rPr lang="el-GR" sz="2000" b="0" i="0" dirty="0">
                <a:solidFill>
                  <a:srgbClr val="000000"/>
                </a:solidFill>
                <a:effectLst/>
              </a:rPr>
              <a:t>Δ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H</a:t>
            </a:r>
            <a:r>
              <a:rPr lang="en-US" sz="2000" b="0" i="0" baseline="30000" dirty="0">
                <a:solidFill>
                  <a:srgbClr val="000000"/>
                </a:solidFill>
                <a:effectLst/>
              </a:rPr>
              <a:t>0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298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)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sluč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H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2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 (g) = 0 kJ⋅mol</a:t>
            </a:r>
            <a:r>
              <a:rPr lang="en-US" sz="2000" b="0" i="0" baseline="30000" dirty="0">
                <a:solidFill>
                  <a:srgbClr val="000000"/>
                </a:solidFill>
                <a:effectLst/>
              </a:rPr>
              <a:t>−1</a:t>
            </a:r>
            <a:endParaRPr lang="en-US" sz="2000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EE73447-D490-4384-B64D-50774FDD0C1E}"/>
              </a:ext>
            </a:extLst>
          </p:cNvPr>
          <p:cNvSpPr txBox="1"/>
          <p:nvPr/>
        </p:nvSpPr>
        <p:spPr>
          <a:xfrm>
            <a:off x="7072736" y="1730823"/>
            <a:ext cx="18801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solidFill>
                  <a:srgbClr val="000000"/>
                </a:solidFill>
                <a:effectLst/>
              </a:rPr>
              <a:t>131.3 kJ⋅mol</a:t>
            </a:r>
            <a:r>
              <a:rPr lang="en-US" sz="2000" b="0" i="0" baseline="30000" dirty="0">
                <a:solidFill>
                  <a:srgbClr val="000000"/>
                </a:solidFill>
                <a:effectLst/>
              </a:rPr>
              <a:t>−1</a:t>
            </a:r>
            <a:endParaRPr lang="en-US" sz="2000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663BC6F9-A0CE-4EA3-8055-553E8EB17985}"/>
              </a:ext>
            </a:extLst>
          </p:cNvPr>
          <p:cNvSpPr txBox="1"/>
          <p:nvPr/>
        </p:nvSpPr>
        <p:spPr>
          <a:xfrm>
            <a:off x="256629" y="2658454"/>
            <a:ext cx="870994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0" i="0" dirty="0" err="1">
                <a:solidFill>
                  <a:srgbClr val="000000"/>
                </a:solidFill>
                <a:effectLst/>
              </a:rPr>
              <a:t>Jaké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teplo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se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uvolní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při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vzniku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17 g CO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2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?</a:t>
            </a:r>
          </a:p>
          <a:p>
            <a:pPr algn="l"/>
            <a:endParaRPr lang="en-US" sz="800" dirty="0">
              <a:solidFill>
                <a:srgbClr val="000000"/>
              </a:solidFill>
            </a:endParaRPr>
          </a:p>
          <a:p>
            <a:pPr algn="ctr"/>
            <a:r>
              <a:rPr lang="en-US" sz="2000" b="0" i="0" dirty="0">
                <a:solidFill>
                  <a:srgbClr val="000000"/>
                </a:solidFill>
                <a:effectLst/>
              </a:rPr>
              <a:t>CH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4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 (g) + 2 O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2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 (g) → CO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2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 (g) + 2 H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2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O (g)    </a:t>
            </a:r>
          </a:p>
          <a:p>
            <a:pPr algn="l"/>
            <a:endParaRPr lang="en-US" sz="800" b="0" i="0" dirty="0">
              <a:solidFill>
                <a:srgbClr val="000000"/>
              </a:solidFill>
              <a:effectLst/>
            </a:endParaRPr>
          </a:p>
          <a:p>
            <a:pPr algn="l"/>
            <a:r>
              <a:rPr lang="en-US" sz="2000" b="0" i="0" dirty="0">
                <a:solidFill>
                  <a:srgbClr val="000000"/>
                </a:solidFill>
                <a:effectLst/>
              </a:rPr>
              <a:t>M(CO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2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) = 44,01 g⋅mol</a:t>
            </a:r>
            <a:r>
              <a:rPr lang="en-US" sz="2000" b="0" i="0" baseline="30000" dirty="0">
                <a:solidFill>
                  <a:srgbClr val="000000"/>
                </a:solidFill>
                <a:effectLst/>
              </a:rPr>
              <a:t>−1</a:t>
            </a:r>
            <a:endParaRPr lang="en-US" sz="2000" baseline="30000" dirty="0">
              <a:solidFill>
                <a:srgbClr val="000000"/>
              </a:solidFill>
            </a:endParaRPr>
          </a:p>
          <a:p>
            <a:pPr algn="l"/>
            <a:r>
              <a:rPr lang="el-GR" sz="2000" b="0" i="0" dirty="0">
                <a:solidFill>
                  <a:srgbClr val="000000"/>
                </a:solidFill>
                <a:effectLst/>
              </a:rPr>
              <a:t>Δ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H</a:t>
            </a:r>
            <a:r>
              <a:rPr lang="en-US" sz="2000" b="0" i="0" baseline="30000" dirty="0">
                <a:solidFill>
                  <a:srgbClr val="000000"/>
                </a:solidFill>
                <a:effectLst/>
              </a:rPr>
              <a:t>0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298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 = −855,8 kJ⋅mol</a:t>
            </a:r>
            <a:r>
              <a:rPr lang="en-US" sz="2000" b="0" i="0" baseline="30000" dirty="0">
                <a:solidFill>
                  <a:srgbClr val="000000"/>
                </a:solidFill>
                <a:effectLst/>
              </a:rPr>
              <a:t>−1</a:t>
            </a:r>
            <a:endParaRPr lang="en-US" sz="2000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FB989C18-7CBB-4C22-8EEF-F12CD9A2D2D6}"/>
              </a:ext>
            </a:extLst>
          </p:cNvPr>
          <p:cNvSpPr txBox="1"/>
          <p:nvPr/>
        </p:nvSpPr>
        <p:spPr>
          <a:xfrm>
            <a:off x="7187445" y="3565841"/>
            <a:ext cx="19565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0.3863 mol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330.57 kJ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2017EDBD-6905-44E8-B95F-DED176DB7D2E}"/>
              </a:ext>
            </a:extLst>
          </p:cNvPr>
          <p:cNvSpPr txBox="1"/>
          <p:nvPr/>
        </p:nvSpPr>
        <p:spPr>
          <a:xfrm>
            <a:off x="200484" y="4775004"/>
            <a:ext cx="8738799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0" i="0" dirty="0" err="1">
                <a:solidFill>
                  <a:srgbClr val="000000"/>
                </a:solidFill>
                <a:effectLst/>
              </a:rPr>
              <a:t>Vypočítejte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reakční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teplo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reakce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:</a:t>
            </a:r>
          </a:p>
          <a:p>
            <a:pPr algn="l"/>
            <a:endParaRPr lang="en-US" sz="800" b="0" i="0" dirty="0">
              <a:solidFill>
                <a:srgbClr val="000000"/>
              </a:solidFill>
              <a:effectLst/>
            </a:endParaRPr>
          </a:p>
          <a:p>
            <a:pPr algn="ctr"/>
            <a:r>
              <a:rPr lang="en-US" sz="2000" b="0" i="0" dirty="0">
                <a:solidFill>
                  <a:srgbClr val="000000"/>
                </a:solidFill>
                <a:effectLst/>
              </a:rPr>
              <a:t>C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2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H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4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 (g) + H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2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 (g) → C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2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H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6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 (g),</a:t>
            </a:r>
          </a:p>
          <a:p>
            <a:pPr algn="l"/>
            <a:endParaRPr lang="en-US" sz="800" b="0" i="0" dirty="0">
              <a:solidFill>
                <a:srgbClr val="000000"/>
              </a:solidFill>
              <a:effectLst/>
            </a:endParaRPr>
          </a:p>
          <a:p>
            <a:pPr algn="l"/>
            <a:r>
              <a:rPr lang="en-US" sz="2000" b="0" i="0" dirty="0">
                <a:solidFill>
                  <a:srgbClr val="000000"/>
                </a:solidFill>
                <a:effectLst/>
              </a:rPr>
              <a:t>(</a:t>
            </a:r>
            <a:r>
              <a:rPr lang="el-GR" sz="2000" b="0" i="0" dirty="0">
                <a:solidFill>
                  <a:srgbClr val="000000"/>
                </a:solidFill>
                <a:effectLst/>
              </a:rPr>
              <a:t>Δ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H</a:t>
            </a:r>
            <a:r>
              <a:rPr lang="en-US" sz="2000" b="0" i="0" baseline="30000" dirty="0">
                <a:solidFill>
                  <a:srgbClr val="000000"/>
                </a:solidFill>
                <a:effectLst/>
              </a:rPr>
              <a:t>0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298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) C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2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H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4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 (g)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spal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= -1411,3 kJ⋅mol</a:t>
            </a:r>
            <a:r>
              <a:rPr lang="en-US" sz="2000" b="0" i="0" baseline="30000" dirty="0">
                <a:solidFill>
                  <a:srgbClr val="000000"/>
                </a:solidFill>
                <a:effectLst/>
              </a:rPr>
              <a:t>-1</a:t>
            </a:r>
            <a:endParaRPr lang="en-US" sz="2000" b="0" i="0" dirty="0">
              <a:solidFill>
                <a:srgbClr val="000000"/>
              </a:solidFill>
              <a:effectLst/>
            </a:endParaRPr>
          </a:p>
          <a:p>
            <a:pPr algn="l"/>
            <a:r>
              <a:rPr lang="en-US" sz="2000" b="0" i="0" dirty="0">
                <a:solidFill>
                  <a:srgbClr val="000000"/>
                </a:solidFill>
                <a:effectLst/>
              </a:rPr>
              <a:t>(</a:t>
            </a:r>
            <a:r>
              <a:rPr lang="el-GR" sz="2000" b="0" i="0" dirty="0">
                <a:solidFill>
                  <a:srgbClr val="000000"/>
                </a:solidFill>
                <a:effectLst/>
              </a:rPr>
              <a:t>Δ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H</a:t>
            </a:r>
            <a:r>
              <a:rPr lang="en-US" sz="2000" b="0" i="0" baseline="30000" dirty="0">
                <a:solidFill>
                  <a:srgbClr val="000000"/>
                </a:solidFill>
                <a:effectLst/>
              </a:rPr>
              <a:t>0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298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) H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2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 (g)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spal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= 285,9 kJ⋅mol</a:t>
            </a:r>
            <a:r>
              <a:rPr lang="en-US" sz="2000" b="0" i="0" baseline="30000" dirty="0">
                <a:solidFill>
                  <a:srgbClr val="000000"/>
                </a:solidFill>
                <a:effectLst/>
              </a:rPr>
              <a:t>−1</a:t>
            </a:r>
            <a:endParaRPr lang="en-US" sz="2000" b="0" i="0" dirty="0">
              <a:solidFill>
                <a:srgbClr val="000000"/>
              </a:solidFill>
              <a:effectLst/>
            </a:endParaRPr>
          </a:p>
          <a:p>
            <a:pPr algn="l"/>
            <a:r>
              <a:rPr lang="en-US" sz="2000" b="0" i="0" dirty="0">
                <a:solidFill>
                  <a:srgbClr val="000000"/>
                </a:solidFill>
                <a:effectLst/>
              </a:rPr>
              <a:t>(</a:t>
            </a:r>
            <a:r>
              <a:rPr lang="el-GR" sz="2000" b="0" i="0" dirty="0">
                <a:solidFill>
                  <a:srgbClr val="000000"/>
                </a:solidFill>
                <a:effectLst/>
              </a:rPr>
              <a:t>Δ 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H</a:t>
            </a:r>
            <a:r>
              <a:rPr lang="en-US" sz="2000" b="0" i="0" baseline="30000" dirty="0">
                <a:solidFill>
                  <a:srgbClr val="000000"/>
                </a:solidFill>
                <a:effectLst/>
              </a:rPr>
              <a:t>0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298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) C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2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H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6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 (g)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spal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= -1560,2 kJ⋅mol</a:t>
            </a:r>
            <a:r>
              <a:rPr lang="en-US" sz="2000" b="0" i="0" baseline="30000" dirty="0">
                <a:solidFill>
                  <a:srgbClr val="000000"/>
                </a:solidFill>
                <a:effectLst/>
              </a:rPr>
              <a:t>−1</a:t>
            </a:r>
            <a:endParaRPr lang="en-US" sz="2000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6B79A05C-1EFD-4C0B-B193-39C9548C4B90}"/>
              </a:ext>
            </a:extLst>
          </p:cNvPr>
          <p:cNvSpPr txBox="1"/>
          <p:nvPr/>
        </p:nvSpPr>
        <p:spPr>
          <a:xfrm>
            <a:off x="7246961" y="6020193"/>
            <a:ext cx="16289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-137 kJ⋅mol</a:t>
            </a:r>
            <a:r>
              <a:rPr lang="en-US" b="0" i="0" baseline="3000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−1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73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7751C3D5-11AE-4BA6-8955-72425A36955D}"/>
              </a:ext>
            </a:extLst>
          </p:cNvPr>
          <p:cNvSpPr/>
          <p:nvPr/>
        </p:nvSpPr>
        <p:spPr>
          <a:xfrm>
            <a:off x="197892" y="155517"/>
            <a:ext cx="870727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000000"/>
                </a:solidFill>
              </a:rPr>
              <a:t>T</a:t>
            </a:r>
            <a:r>
              <a:rPr lang="en-US" sz="2000" dirty="0" err="1">
                <a:solidFill>
                  <a:srgbClr val="000000"/>
                </a:solidFill>
              </a:rPr>
              <a:t>eplo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které</a:t>
            </a:r>
            <a:r>
              <a:rPr lang="en-US" sz="2000" dirty="0">
                <a:solidFill>
                  <a:srgbClr val="000000"/>
                </a:solidFill>
              </a:rPr>
              <a:t> se </a:t>
            </a:r>
            <a:r>
              <a:rPr lang="en-US" sz="2000" dirty="0" err="1">
                <a:solidFill>
                  <a:srgbClr val="000000"/>
                </a:solidFill>
              </a:rPr>
              <a:t>uvolní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popřípadě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spotřebuje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při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provedení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chemické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reakce</a:t>
            </a:r>
            <a:r>
              <a:rPr lang="en-US" sz="2000" dirty="0">
                <a:solidFill>
                  <a:srgbClr val="000000"/>
                </a:solidFill>
              </a:rPr>
              <a:t> s </a:t>
            </a:r>
            <a:r>
              <a:rPr lang="en-US" sz="2000" dirty="0" err="1">
                <a:solidFill>
                  <a:srgbClr val="000000"/>
                </a:solidFill>
              </a:rPr>
              <a:t>látkami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ve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standardním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stavu</a:t>
            </a:r>
            <a:r>
              <a:rPr lang="en-US" sz="2000" dirty="0">
                <a:solidFill>
                  <a:srgbClr val="000000"/>
                </a:solidFill>
              </a:rPr>
              <a:t>, se </a:t>
            </a:r>
            <a:r>
              <a:rPr lang="en-US" sz="2000" dirty="0" err="1">
                <a:solidFill>
                  <a:srgbClr val="000000"/>
                </a:solidFill>
              </a:rPr>
              <a:t>nazývá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standardní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reakční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teplo</a:t>
            </a:r>
            <a:r>
              <a:rPr lang="en-US" sz="2000" b="1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nebo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lépe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standardní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reakční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enthalpie</a:t>
            </a:r>
            <a:r>
              <a:rPr lang="cs-CZ" sz="2000" b="1" dirty="0">
                <a:solidFill>
                  <a:srgbClr val="000000"/>
                </a:solidFill>
              </a:rPr>
              <a:t>.</a:t>
            </a:r>
            <a:endParaRPr lang="en-US" sz="2000" dirty="0">
              <a:solidFill>
                <a:srgbClr val="000000"/>
              </a:solidFill>
            </a:endParaRPr>
          </a:p>
          <a:p>
            <a:pPr algn="just"/>
            <a:r>
              <a:rPr lang="en-US" sz="2000" dirty="0">
                <a:solidFill>
                  <a:srgbClr val="000000"/>
                </a:solidFill>
              </a:rPr>
              <a:t> </a:t>
            </a:r>
          </a:p>
          <a:p>
            <a:pPr algn="just"/>
            <a:r>
              <a:rPr lang="en-US" sz="2000" b="1" dirty="0" err="1">
                <a:solidFill>
                  <a:srgbClr val="000000"/>
                </a:solidFill>
              </a:rPr>
              <a:t>Standardní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reakční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enthalpie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udává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změnu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enthalpie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určité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reakce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při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teplotě</a:t>
            </a:r>
            <a:r>
              <a:rPr lang="en-US" sz="2000" dirty="0">
                <a:solidFill>
                  <a:srgbClr val="000000"/>
                </a:solidFill>
              </a:rPr>
              <a:t> 298,15 K (25°C) a </a:t>
            </a:r>
            <a:r>
              <a:rPr lang="en-US" sz="2000" dirty="0" err="1">
                <a:solidFill>
                  <a:srgbClr val="000000"/>
                </a:solidFill>
              </a:rPr>
              <a:t>tlaku</a:t>
            </a:r>
            <a:r>
              <a:rPr lang="en-US" sz="2000" dirty="0">
                <a:solidFill>
                  <a:srgbClr val="000000"/>
                </a:solidFill>
              </a:rPr>
              <a:t> 101,325 kPa. </a:t>
            </a:r>
            <a:r>
              <a:rPr lang="en-US" sz="2000" dirty="0" err="1">
                <a:solidFill>
                  <a:srgbClr val="000000"/>
                </a:solidFill>
              </a:rPr>
              <a:t>Standardní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reakční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enthalpii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označujeme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obvykle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jako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l-GR" sz="2000" dirty="0">
                <a:solidFill>
                  <a:srgbClr val="000000"/>
                </a:solidFill>
              </a:rPr>
              <a:t>Δ</a:t>
            </a:r>
            <a:r>
              <a:rPr lang="en-US" sz="2000" i="1" dirty="0">
                <a:solidFill>
                  <a:srgbClr val="000000"/>
                </a:solidFill>
              </a:rPr>
              <a:t>H°</a:t>
            </a:r>
            <a:r>
              <a:rPr lang="en-US" sz="2000" i="1" baseline="-25000" dirty="0">
                <a:solidFill>
                  <a:srgbClr val="000000"/>
                </a:solidFill>
              </a:rPr>
              <a:t>298</a:t>
            </a:r>
            <a:r>
              <a:rPr lang="en-US" sz="2000" i="1" dirty="0">
                <a:solidFill>
                  <a:srgbClr val="000000"/>
                </a:solidFill>
              </a:rPr>
              <a:t>. </a:t>
            </a:r>
            <a:endParaRPr lang="cs-CZ" sz="2000" i="1" dirty="0">
              <a:solidFill>
                <a:srgbClr val="000000"/>
              </a:solidFill>
            </a:endParaRPr>
          </a:p>
          <a:p>
            <a:pPr algn="just"/>
            <a:endParaRPr lang="cs-CZ" sz="2000" i="1" dirty="0">
              <a:solidFill>
                <a:srgbClr val="000000"/>
              </a:solidFill>
            </a:endParaRPr>
          </a:p>
          <a:p>
            <a:pPr algn="just"/>
            <a:endParaRPr lang="cs-CZ" sz="800" i="1" dirty="0">
              <a:solidFill>
                <a:srgbClr val="000000"/>
              </a:solidFill>
            </a:endParaRPr>
          </a:p>
          <a:p>
            <a:pPr algn="just"/>
            <a:r>
              <a:rPr lang="cs-CZ" sz="2000" b="1" dirty="0"/>
              <a:t>I. zákon termochemie </a:t>
            </a:r>
            <a:r>
              <a:rPr lang="cs-CZ" sz="2000" dirty="0"/>
              <a:t>(</a:t>
            </a:r>
            <a:r>
              <a:rPr lang="en-US" sz="2000" dirty="0"/>
              <a:t>Lavoisier-</a:t>
            </a:r>
            <a:r>
              <a:rPr lang="en-US" sz="2000" dirty="0" err="1"/>
              <a:t>Laplaceův</a:t>
            </a:r>
            <a:r>
              <a:rPr lang="en-US" sz="2000" dirty="0"/>
              <a:t> </a:t>
            </a:r>
            <a:r>
              <a:rPr lang="en-US" sz="2000" dirty="0" err="1"/>
              <a:t>zákon</a:t>
            </a:r>
            <a:r>
              <a:rPr lang="cs-CZ" sz="2000" dirty="0"/>
              <a:t>) </a:t>
            </a:r>
            <a:r>
              <a:rPr lang="en-US" sz="2000" dirty="0" err="1">
                <a:solidFill>
                  <a:srgbClr val="000000"/>
                </a:solidFill>
              </a:rPr>
              <a:t>říká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že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reakční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enthalpie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přímé</a:t>
            </a:r>
            <a:r>
              <a:rPr lang="en-US" sz="2000" i="1" dirty="0">
                <a:solidFill>
                  <a:srgbClr val="000000"/>
                </a:solidFill>
              </a:rPr>
              <a:t> a </a:t>
            </a:r>
            <a:r>
              <a:rPr lang="en-US" sz="2000" i="1" dirty="0" err="1">
                <a:solidFill>
                  <a:srgbClr val="000000"/>
                </a:solidFill>
              </a:rPr>
              <a:t>zpětné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reakce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jsou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až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na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znaménka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stejné</a:t>
            </a:r>
            <a:r>
              <a:rPr lang="en-US" sz="2000" b="1" dirty="0">
                <a:solidFill>
                  <a:srgbClr val="000000"/>
                </a:solidFill>
              </a:rPr>
              <a:t>.</a:t>
            </a:r>
            <a:endParaRPr lang="en-US" sz="2000" dirty="0"/>
          </a:p>
          <a:p>
            <a:pPr algn="just"/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F326FDE-ED63-44C7-9937-5446B7530B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760" y="3589362"/>
            <a:ext cx="5802660" cy="44440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9E5BE4C-7125-4927-A382-1317985F79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21" y="4139908"/>
            <a:ext cx="5820078" cy="445739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200A6B93-DC9F-4283-91B5-C9887841D71F}"/>
              </a:ext>
            </a:extLst>
          </p:cNvPr>
          <p:cNvSpPr/>
          <p:nvPr/>
        </p:nvSpPr>
        <p:spPr>
          <a:xfrm>
            <a:off x="119417" y="4640492"/>
            <a:ext cx="87584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solidFill>
                  <a:srgbClr val="000000"/>
                </a:solidFill>
              </a:rPr>
              <a:t>Hodnota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reakční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enthalpie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závisí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mj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  <a:r>
              <a:rPr lang="en-US" sz="2000" dirty="0" err="1">
                <a:solidFill>
                  <a:srgbClr val="000000"/>
                </a:solidFill>
              </a:rPr>
              <a:t>na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teplotě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při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níž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reakce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probíhá</a:t>
            </a:r>
            <a:r>
              <a:rPr lang="en-US" sz="2000" dirty="0">
                <a:solidFill>
                  <a:srgbClr val="000000"/>
                </a:solidFill>
              </a:rPr>
              <a:t>, ale </a:t>
            </a:r>
            <a:r>
              <a:rPr lang="en-US" sz="2000" dirty="0" err="1">
                <a:solidFill>
                  <a:srgbClr val="000000"/>
                </a:solidFill>
              </a:rPr>
              <a:t>také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na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skupenském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stavu</a:t>
            </a:r>
            <a:r>
              <a:rPr lang="en-US" sz="2000" dirty="0">
                <a:solidFill>
                  <a:srgbClr val="000000"/>
                </a:solidFill>
              </a:rPr>
              <a:t>. U </a:t>
            </a:r>
            <a:r>
              <a:rPr lang="en-US" sz="2000" dirty="0" err="1">
                <a:solidFill>
                  <a:srgbClr val="000000"/>
                </a:solidFill>
              </a:rPr>
              <a:t>plynných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reakčních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složek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na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jejich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tlaku</a:t>
            </a:r>
            <a:r>
              <a:rPr lang="en-US" sz="2000" dirty="0">
                <a:solidFill>
                  <a:srgbClr val="000000"/>
                </a:solidFill>
              </a:rPr>
              <a:t>. Proto v </a:t>
            </a:r>
            <a:r>
              <a:rPr lang="en-US" sz="2000" dirty="0" err="1">
                <a:solidFill>
                  <a:srgbClr val="000000"/>
                </a:solidFill>
              </a:rPr>
              <a:t>termochemických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rovnicích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cs-CZ" sz="2000" dirty="0">
                <a:solidFill>
                  <a:srgbClr val="000000"/>
                </a:solidFill>
              </a:rPr>
              <a:t>je třeba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označit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skupenský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stav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  <a:endParaRPr lang="en-US" sz="2000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E1DAE26C-60D9-46D4-8FCC-B95B8C4972E4}"/>
              </a:ext>
            </a:extLst>
          </p:cNvPr>
          <p:cNvSpPr/>
          <p:nvPr/>
        </p:nvSpPr>
        <p:spPr>
          <a:xfrm>
            <a:off x="201305" y="5696298"/>
            <a:ext cx="51349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000000"/>
                </a:solidFill>
              </a:rPr>
              <a:t>pevná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látka</a:t>
            </a:r>
            <a:r>
              <a:rPr lang="en-US" sz="2000" dirty="0">
                <a:solidFill>
                  <a:srgbClr val="000000"/>
                </a:solidFill>
              </a:rPr>
              <a:t> – </a:t>
            </a:r>
            <a:r>
              <a:rPr lang="en-US" sz="2000" i="1" dirty="0">
                <a:solidFill>
                  <a:srgbClr val="000000"/>
                </a:solidFill>
              </a:rPr>
              <a:t>s</a:t>
            </a:r>
            <a:r>
              <a:rPr lang="en-US" sz="2000" dirty="0">
                <a:solidFill>
                  <a:srgbClr val="000000"/>
                </a:solidFill>
              </a:rPr>
              <a:t> (solid)</a:t>
            </a:r>
            <a:br>
              <a:rPr lang="en-US" sz="2000" dirty="0"/>
            </a:br>
            <a:r>
              <a:rPr lang="en-US" sz="2000" dirty="0" err="1">
                <a:solidFill>
                  <a:srgbClr val="000000"/>
                </a:solidFill>
              </a:rPr>
              <a:t>kapalná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látka</a:t>
            </a:r>
            <a:r>
              <a:rPr lang="en-US" sz="2000" dirty="0">
                <a:solidFill>
                  <a:srgbClr val="000000"/>
                </a:solidFill>
              </a:rPr>
              <a:t> – </a:t>
            </a:r>
            <a:r>
              <a:rPr lang="en-US" sz="2000" i="1" dirty="0">
                <a:solidFill>
                  <a:srgbClr val="000000"/>
                </a:solidFill>
              </a:rPr>
              <a:t>l</a:t>
            </a:r>
            <a:r>
              <a:rPr lang="en-US" sz="2000" dirty="0">
                <a:solidFill>
                  <a:srgbClr val="000000"/>
                </a:solidFill>
              </a:rPr>
              <a:t> (liquid)</a:t>
            </a:r>
            <a:br>
              <a:rPr lang="en-US" sz="2000" dirty="0"/>
            </a:br>
            <a:r>
              <a:rPr lang="en-US" sz="2000" dirty="0" err="1">
                <a:solidFill>
                  <a:srgbClr val="000000"/>
                </a:solidFill>
              </a:rPr>
              <a:t>plynná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látka</a:t>
            </a:r>
            <a:r>
              <a:rPr lang="en-US" sz="2000" dirty="0">
                <a:solidFill>
                  <a:srgbClr val="000000"/>
                </a:solidFill>
              </a:rPr>
              <a:t> – </a:t>
            </a:r>
            <a:r>
              <a:rPr lang="en-US" sz="2000" i="1" dirty="0">
                <a:solidFill>
                  <a:srgbClr val="000000"/>
                </a:solidFill>
              </a:rPr>
              <a:t>g</a:t>
            </a:r>
            <a:r>
              <a:rPr lang="en-US" sz="2000" dirty="0">
                <a:solidFill>
                  <a:srgbClr val="000000"/>
                </a:solidFill>
              </a:rPr>
              <a:t> (gas)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357993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9B58FB5C-6E61-49CB-B59E-89DD924299D1}"/>
              </a:ext>
            </a:extLst>
          </p:cNvPr>
          <p:cNvSpPr txBox="1"/>
          <p:nvPr/>
        </p:nvSpPr>
        <p:spPr>
          <a:xfrm>
            <a:off x="283925" y="269508"/>
            <a:ext cx="8524754" cy="17132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0" i="0" dirty="0" err="1">
                <a:solidFill>
                  <a:srgbClr val="000000"/>
                </a:solidFill>
                <a:effectLst/>
              </a:rPr>
              <a:t>Jaké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množství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tepla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se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uvolní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spálením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10 dm</a:t>
            </a:r>
            <a:r>
              <a:rPr lang="en-US" sz="2000" b="0" i="0" baseline="30000" dirty="0">
                <a:solidFill>
                  <a:srgbClr val="000000"/>
                </a:solidFill>
                <a:effectLst/>
              </a:rPr>
              <a:t>3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 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vodíku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(za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normálních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podmínek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),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probíhá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-li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reakce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při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konstantním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tlaku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?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Standardní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slučovací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teplo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</a:p>
          <a:p>
            <a:pPr algn="just"/>
            <a:r>
              <a:rPr lang="en-US" sz="2000" b="0" i="0" dirty="0">
                <a:solidFill>
                  <a:srgbClr val="000000"/>
                </a:solidFill>
                <a:effectLst/>
              </a:rPr>
              <a:t>H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2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O(l) = - 285,80 kJ⋅mol</a:t>
            </a:r>
            <a:r>
              <a:rPr lang="en-US" sz="2000" b="0" i="0" baseline="30000" dirty="0">
                <a:solidFill>
                  <a:srgbClr val="000000"/>
                </a:solidFill>
                <a:effectLst/>
              </a:rPr>
              <a:t>-1</a:t>
            </a:r>
          </a:p>
          <a:p>
            <a:pPr algn="just"/>
            <a:endParaRPr lang="en-US" sz="800" baseline="30000" dirty="0">
              <a:solidFill>
                <a:srgbClr val="000000"/>
              </a:solidFill>
            </a:endParaRPr>
          </a:p>
          <a:p>
            <a:pPr algn="ctr"/>
            <a:r>
              <a:rPr lang="pt-BR" sz="2000" b="0" i="0" dirty="0">
                <a:solidFill>
                  <a:srgbClr val="000000"/>
                </a:solidFill>
                <a:effectLst/>
              </a:rPr>
              <a:t>2 H</a:t>
            </a:r>
            <a:r>
              <a:rPr lang="pt-BR" sz="2000" b="0" i="0" baseline="-25000" dirty="0">
                <a:solidFill>
                  <a:srgbClr val="000000"/>
                </a:solidFill>
                <a:effectLst/>
              </a:rPr>
              <a:t>2</a:t>
            </a:r>
            <a:r>
              <a:rPr lang="pt-BR" sz="2000" b="0" i="0" dirty="0">
                <a:solidFill>
                  <a:srgbClr val="000000"/>
                </a:solidFill>
                <a:effectLst/>
              </a:rPr>
              <a:t>+O</a:t>
            </a:r>
            <a:r>
              <a:rPr lang="pt-BR" sz="2000" b="0" i="0" baseline="-25000" dirty="0">
                <a:solidFill>
                  <a:srgbClr val="000000"/>
                </a:solidFill>
                <a:effectLst/>
              </a:rPr>
              <a:t>2</a:t>
            </a:r>
            <a:r>
              <a:rPr lang="pt-BR" sz="2000" b="0" i="0" dirty="0">
                <a:solidFill>
                  <a:srgbClr val="000000"/>
                </a:solidFill>
                <a:effectLst/>
              </a:rPr>
              <a:t> → 2 H</a:t>
            </a:r>
            <a:r>
              <a:rPr lang="pt-BR" sz="2000" b="0" i="0" baseline="-25000" dirty="0">
                <a:solidFill>
                  <a:srgbClr val="000000"/>
                </a:solidFill>
                <a:effectLst/>
              </a:rPr>
              <a:t>2</a:t>
            </a:r>
            <a:r>
              <a:rPr lang="pt-BR" sz="2000" b="0" i="0" dirty="0">
                <a:solidFill>
                  <a:srgbClr val="000000"/>
                </a:solidFill>
                <a:effectLst/>
              </a:rPr>
              <a:t>O</a:t>
            </a:r>
          </a:p>
          <a:p>
            <a:pPr algn="just"/>
            <a:endParaRPr lang="en-US" sz="2000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0496684-AEB3-4A6A-812C-74E2152B292B}"/>
              </a:ext>
            </a:extLst>
          </p:cNvPr>
          <p:cNvSpPr txBox="1"/>
          <p:nvPr/>
        </p:nvSpPr>
        <p:spPr>
          <a:xfrm>
            <a:off x="7342495" y="1106928"/>
            <a:ext cx="16045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2000" b="0" i="0" dirty="0">
                <a:solidFill>
                  <a:srgbClr val="000000"/>
                </a:solidFill>
                <a:effectLst/>
              </a:rPr>
              <a:t>0.4462 mol</a:t>
            </a:r>
          </a:p>
          <a:p>
            <a:pPr algn="l"/>
            <a:r>
              <a:rPr lang="pt-BR" sz="2000" b="0" i="0" dirty="0">
                <a:solidFill>
                  <a:srgbClr val="000000"/>
                </a:solidFill>
                <a:effectLst/>
              </a:rPr>
              <a:t>127.53 kJ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339DC7C-55A4-4887-8878-9820198AE4BA}"/>
              </a:ext>
            </a:extLst>
          </p:cNvPr>
          <p:cNvSpPr txBox="1"/>
          <p:nvPr/>
        </p:nvSpPr>
        <p:spPr>
          <a:xfrm>
            <a:off x="286602" y="2129051"/>
            <a:ext cx="86526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Ja</a:t>
            </a:r>
            <a:r>
              <a:rPr lang="cs-CZ" sz="2000" dirty="0" err="1"/>
              <a:t>ké</a:t>
            </a:r>
            <a:r>
              <a:rPr lang="cs-CZ" sz="2000" dirty="0"/>
              <a:t> množství tepla se uvolní spálením 250 g acetylenu? M</a:t>
            </a:r>
            <a:r>
              <a:rPr lang="en-US" sz="2000" baseline="-25000" dirty="0"/>
              <a:t>C2H2</a:t>
            </a:r>
            <a:r>
              <a:rPr lang="cs-CZ" sz="2000" dirty="0"/>
              <a:t> = 26, </a:t>
            </a:r>
            <a:r>
              <a:rPr lang="el-GR" sz="2000" b="0" i="0" dirty="0">
                <a:effectLst/>
              </a:rPr>
              <a:t>Δ</a:t>
            </a:r>
            <a:r>
              <a:rPr lang="cs-CZ" sz="2000" dirty="0"/>
              <a:t>H</a:t>
            </a:r>
            <a:r>
              <a:rPr lang="cs-CZ" sz="2000" baseline="30000" dirty="0"/>
              <a:t>0</a:t>
            </a:r>
            <a:r>
              <a:rPr lang="cs-CZ" sz="2000" dirty="0"/>
              <a:t>spal</a:t>
            </a:r>
            <a:r>
              <a:rPr lang="en-US" sz="2000" dirty="0"/>
              <a:t> C</a:t>
            </a:r>
            <a:r>
              <a:rPr lang="en-US" sz="2000" baseline="-25000" dirty="0"/>
              <a:t>2</a:t>
            </a:r>
            <a:r>
              <a:rPr lang="en-US" sz="2000" dirty="0"/>
              <a:t>H</a:t>
            </a:r>
            <a:r>
              <a:rPr lang="en-US" sz="2000" baseline="-25000" dirty="0"/>
              <a:t>2</a:t>
            </a:r>
            <a:r>
              <a:rPr lang="cs-CZ" sz="2000" dirty="0"/>
              <a:t> = </a:t>
            </a:r>
            <a:r>
              <a:rPr lang="en-US" sz="2000" dirty="0"/>
              <a:t>-</a:t>
            </a:r>
            <a:r>
              <a:rPr lang="cs-CZ" sz="2000" dirty="0"/>
              <a:t>1300 kJ.mol</a:t>
            </a:r>
            <a:r>
              <a:rPr lang="cs-CZ" sz="2000" baseline="30000" dirty="0"/>
              <a:t>-1</a:t>
            </a:r>
            <a:r>
              <a:rPr lang="cs-CZ" sz="2000" dirty="0"/>
              <a:t> </a:t>
            </a:r>
            <a:endParaRPr lang="en-US" sz="20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C587C15-8E33-4C5F-AC4E-78EB5262D248}"/>
              </a:ext>
            </a:extLst>
          </p:cNvPr>
          <p:cNvSpPr txBox="1"/>
          <p:nvPr/>
        </p:nvSpPr>
        <p:spPr>
          <a:xfrm>
            <a:off x="7287905" y="2770496"/>
            <a:ext cx="10903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12506 </a:t>
            </a:r>
            <a:r>
              <a:rPr lang="cs-CZ" sz="2000" dirty="0" err="1"/>
              <a:t>kJ</a:t>
            </a:r>
            <a:endParaRPr lang="en-US" sz="20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633482B4-C69A-4BE6-95D5-55A824254524}"/>
              </a:ext>
            </a:extLst>
          </p:cNvPr>
          <p:cNvSpPr txBox="1"/>
          <p:nvPr/>
        </p:nvSpPr>
        <p:spPr>
          <a:xfrm>
            <a:off x="204718" y="3507476"/>
            <a:ext cx="8679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24 g uhlíku bylo za standardních podmínek spáleno na CO</a:t>
            </a:r>
            <a:r>
              <a:rPr lang="cs-CZ" sz="2000" baseline="-25000" dirty="0"/>
              <a:t>2</a:t>
            </a:r>
            <a:r>
              <a:rPr lang="cs-CZ" sz="2000" dirty="0"/>
              <a:t>. V průběhu reakce se uvolnilo teplo 787,4 </a:t>
            </a:r>
            <a:r>
              <a:rPr lang="cs-CZ" sz="2000" dirty="0" err="1"/>
              <a:t>kJ</a:t>
            </a:r>
            <a:r>
              <a:rPr lang="cs-CZ" sz="2000" dirty="0"/>
              <a:t>. Vypočítejte standardní slučovací teplo CO</a:t>
            </a:r>
            <a:r>
              <a:rPr lang="cs-CZ" sz="2000" baseline="-25000" dirty="0"/>
              <a:t>2</a:t>
            </a:r>
            <a:r>
              <a:rPr lang="cs-CZ" sz="2000" dirty="0"/>
              <a:t>. </a:t>
            </a:r>
            <a:endParaRPr lang="en-US" sz="2000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322CB53C-247C-4BB5-B6CC-AA3EB612B7BC}"/>
              </a:ext>
            </a:extLst>
          </p:cNvPr>
          <p:cNvSpPr txBox="1"/>
          <p:nvPr/>
        </p:nvSpPr>
        <p:spPr>
          <a:xfrm>
            <a:off x="7178722" y="4299045"/>
            <a:ext cx="1703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-393,7 kJ.mol</a:t>
            </a:r>
            <a:r>
              <a:rPr lang="cs-CZ" sz="2000" baseline="30000" dirty="0"/>
              <a:t>-1</a:t>
            </a:r>
            <a:endParaRPr lang="en-US" sz="2000" baseline="30000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B7427EA-A47D-496A-9C90-5EA51169A1E1}"/>
              </a:ext>
            </a:extLst>
          </p:cNvPr>
          <p:cNvSpPr txBox="1"/>
          <p:nvPr/>
        </p:nvSpPr>
        <p:spPr>
          <a:xfrm>
            <a:off x="354841" y="4722126"/>
            <a:ext cx="5133457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Vypočítejte standardní slučovací teplo propanu.</a:t>
            </a:r>
            <a:endParaRPr lang="en-US" sz="2000" dirty="0"/>
          </a:p>
          <a:p>
            <a:endParaRPr lang="en-US" sz="800" dirty="0"/>
          </a:p>
          <a:p>
            <a:pPr algn="ctr"/>
            <a:r>
              <a:rPr lang="cs-CZ" sz="2000" dirty="0"/>
              <a:t>3 C + 4 H</a:t>
            </a:r>
            <a:r>
              <a:rPr lang="cs-CZ" sz="2000" baseline="-25000" dirty="0"/>
              <a:t>2</a:t>
            </a:r>
            <a:r>
              <a:rPr lang="cs-CZ" sz="2000" dirty="0"/>
              <a:t> = C</a:t>
            </a:r>
            <a:r>
              <a:rPr lang="cs-CZ" sz="2000" baseline="-25000" dirty="0"/>
              <a:t>3</a:t>
            </a:r>
            <a:r>
              <a:rPr lang="cs-CZ" sz="2000" dirty="0"/>
              <a:t>H</a:t>
            </a:r>
            <a:r>
              <a:rPr lang="cs-CZ" sz="2000" baseline="-25000" dirty="0"/>
              <a:t>8</a:t>
            </a:r>
            <a:endParaRPr lang="en-US" sz="2000" baseline="-25000" dirty="0"/>
          </a:p>
          <a:p>
            <a:endParaRPr lang="cs-CZ" sz="800" dirty="0"/>
          </a:p>
          <a:p>
            <a:r>
              <a:rPr lang="el-GR" sz="2000" b="0" i="0" dirty="0">
                <a:effectLst/>
              </a:rPr>
              <a:t>Δ</a:t>
            </a:r>
            <a:r>
              <a:rPr lang="cs-CZ" sz="2000" dirty="0"/>
              <a:t>H</a:t>
            </a:r>
            <a:r>
              <a:rPr lang="cs-CZ" sz="2000" baseline="30000" dirty="0"/>
              <a:t>0</a:t>
            </a:r>
            <a:r>
              <a:rPr lang="cs-CZ" sz="2000" dirty="0"/>
              <a:t>spalC</a:t>
            </a:r>
            <a:r>
              <a:rPr lang="cs-CZ" sz="2000" baseline="-25000" dirty="0"/>
              <a:t>3</a:t>
            </a:r>
            <a:r>
              <a:rPr lang="cs-CZ" sz="2000" dirty="0"/>
              <a:t>H</a:t>
            </a:r>
            <a:r>
              <a:rPr lang="cs-CZ" sz="2000" baseline="-25000" dirty="0"/>
              <a:t>8</a:t>
            </a:r>
            <a:r>
              <a:rPr lang="cs-CZ" sz="2000" dirty="0"/>
              <a:t>(g) = -2220 </a:t>
            </a:r>
            <a:r>
              <a:rPr lang="cs-CZ" sz="2000" dirty="0" err="1"/>
              <a:t>kJ.mol</a:t>
            </a:r>
            <a:r>
              <a:rPr lang="cs-CZ" sz="2000" baseline="30000" dirty="0"/>
              <a:t>-</a:t>
            </a:r>
            <a:r>
              <a:rPr lang="en-US" sz="2000" baseline="30000" dirty="0"/>
              <a:t>1</a:t>
            </a:r>
            <a:endParaRPr lang="cs-CZ" sz="2000" baseline="30000" dirty="0"/>
          </a:p>
          <a:p>
            <a:r>
              <a:rPr lang="el-GR" sz="2000" b="0" i="0" dirty="0">
                <a:effectLst/>
              </a:rPr>
              <a:t>Δ</a:t>
            </a:r>
            <a:r>
              <a:rPr lang="cs-CZ" sz="2000" dirty="0"/>
              <a:t>H</a:t>
            </a:r>
            <a:r>
              <a:rPr lang="cs-CZ" sz="2000" baseline="30000" dirty="0"/>
              <a:t>0</a:t>
            </a:r>
            <a:r>
              <a:rPr lang="cs-CZ" sz="2000" dirty="0"/>
              <a:t>spalC(s)grafit = -393,7 kJ.mol</a:t>
            </a:r>
            <a:r>
              <a:rPr lang="cs-CZ" sz="2000" baseline="30000" dirty="0"/>
              <a:t>-1</a:t>
            </a:r>
          </a:p>
          <a:p>
            <a:r>
              <a:rPr lang="el-GR" sz="2000" b="0" i="0" dirty="0">
                <a:effectLst/>
              </a:rPr>
              <a:t>Δ</a:t>
            </a:r>
            <a:r>
              <a:rPr lang="cs-CZ" sz="2000" dirty="0"/>
              <a:t>H</a:t>
            </a:r>
            <a:r>
              <a:rPr lang="cs-CZ" sz="2000" baseline="30000" dirty="0"/>
              <a:t>0</a:t>
            </a:r>
            <a:r>
              <a:rPr lang="cs-CZ" sz="2000" dirty="0"/>
              <a:t>slučH</a:t>
            </a:r>
            <a:r>
              <a:rPr lang="cs-CZ" sz="2000" baseline="-25000" dirty="0"/>
              <a:t>2</a:t>
            </a:r>
            <a:r>
              <a:rPr lang="cs-CZ" sz="2000" dirty="0"/>
              <a:t>O(l) = -285,8 kJ.mol</a:t>
            </a:r>
            <a:r>
              <a:rPr lang="cs-CZ" sz="2000" baseline="30000" dirty="0"/>
              <a:t>-1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C91DEE91-43BD-4872-8718-8196A0643E46}"/>
              </a:ext>
            </a:extLst>
          </p:cNvPr>
          <p:cNvSpPr txBox="1"/>
          <p:nvPr/>
        </p:nvSpPr>
        <p:spPr>
          <a:xfrm>
            <a:off x="7206020" y="5854890"/>
            <a:ext cx="1703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-104,3 kJ.mol</a:t>
            </a:r>
            <a:r>
              <a:rPr lang="cs-CZ" sz="2000" baseline="30000" dirty="0"/>
              <a:t>-1</a:t>
            </a:r>
            <a:endParaRPr lang="en-US" sz="2000" baseline="30000" dirty="0"/>
          </a:p>
        </p:txBody>
      </p:sp>
    </p:spTree>
    <p:extLst>
      <p:ext uri="{BB962C8B-B14F-4D97-AF65-F5344CB8AC3E}">
        <p14:creationId xmlns:p14="http://schemas.microsoft.com/office/powerpoint/2010/main" val="115845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34133" t="7124" r="33560" b="12989"/>
          <a:stretch>
            <a:fillRect/>
          </a:stretch>
        </p:blipFill>
        <p:spPr bwMode="auto">
          <a:xfrm>
            <a:off x="783390" y="314846"/>
            <a:ext cx="237626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34368" t="7138" r="32465" b="11221"/>
          <a:stretch>
            <a:fillRect/>
          </a:stretch>
        </p:blipFill>
        <p:spPr bwMode="auto">
          <a:xfrm>
            <a:off x="5521752" y="307307"/>
            <a:ext cx="2480400" cy="38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52B31D67-E265-402B-A774-F0FCE711AF89}"/>
              </a:ext>
            </a:extLst>
          </p:cNvPr>
          <p:cNvSpPr txBox="1"/>
          <p:nvPr/>
        </p:nvSpPr>
        <p:spPr>
          <a:xfrm>
            <a:off x="566382" y="4503340"/>
            <a:ext cx="21904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/>
              <a:t>exotermická </a:t>
            </a:r>
            <a:r>
              <a:rPr lang="en-US" sz="1800" dirty="0" err="1"/>
              <a:t>reakce</a:t>
            </a:r>
            <a:r>
              <a:rPr lang="cs-CZ" sz="1800" dirty="0"/>
              <a:t> </a:t>
            </a:r>
            <a:endParaRPr lang="en-US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D554235-F756-4F65-868E-D7D860A3A65C}"/>
              </a:ext>
            </a:extLst>
          </p:cNvPr>
          <p:cNvSpPr txBox="1"/>
          <p:nvPr/>
        </p:nvSpPr>
        <p:spPr>
          <a:xfrm>
            <a:off x="5820770" y="4421453"/>
            <a:ext cx="23815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e</a:t>
            </a:r>
            <a:r>
              <a:rPr lang="cs-CZ" sz="1800" dirty="0" err="1"/>
              <a:t>ndotermická</a:t>
            </a:r>
            <a:r>
              <a:rPr lang="en-US" sz="1800" dirty="0"/>
              <a:t> </a:t>
            </a:r>
            <a:r>
              <a:rPr lang="en-US" sz="1800" dirty="0" err="1"/>
              <a:t>reakce</a:t>
            </a:r>
            <a:r>
              <a:rPr lang="cs-CZ" sz="1800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636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CD5A0B6A-7575-4259-B664-BCF414EC5DBA}"/>
              </a:ext>
            </a:extLst>
          </p:cNvPr>
          <p:cNvSpPr txBox="1"/>
          <p:nvPr/>
        </p:nvSpPr>
        <p:spPr>
          <a:xfrm>
            <a:off x="179210" y="169660"/>
            <a:ext cx="876689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b="1" dirty="0"/>
              <a:t>II. zákon termochemie </a:t>
            </a:r>
            <a:r>
              <a:rPr lang="cs-CZ" sz="2000" dirty="0"/>
              <a:t>(Hessův zákon): </a:t>
            </a:r>
            <a:r>
              <a:rPr lang="en-US" sz="2000" i="1" dirty="0" err="1"/>
              <a:t>Reakční</a:t>
            </a:r>
            <a:r>
              <a:rPr lang="en-US" sz="2000" i="1" dirty="0"/>
              <a:t> </a:t>
            </a:r>
            <a:r>
              <a:rPr lang="en-US" sz="2000" i="1" dirty="0" err="1"/>
              <a:t>enthalpie</a:t>
            </a:r>
            <a:r>
              <a:rPr lang="en-US" sz="2000" i="1" dirty="0"/>
              <a:t> </a:t>
            </a:r>
            <a:r>
              <a:rPr lang="en-US" sz="2000" i="1" dirty="0" err="1"/>
              <a:t>kterékoliv</a:t>
            </a:r>
            <a:r>
              <a:rPr lang="en-US" sz="2000" i="1" dirty="0"/>
              <a:t> </a:t>
            </a:r>
            <a:r>
              <a:rPr lang="en-US" sz="2000" i="1" dirty="0" err="1"/>
              <a:t>chemické</a:t>
            </a:r>
            <a:r>
              <a:rPr lang="en-US" sz="2000" i="1" dirty="0"/>
              <a:t> </a:t>
            </a:r>
            <a:r>
              <a:rPr lang="en-US" sz="2000" i="1" dirty="0" err="1"/>
              <a:t>reakce</a:t>
            </a:r>
            <a:r>
              <a:rPr lang="en-US" sz="2000" i="1" dirty="0"/>
              <a:t> </a:t>
            </a:r>
            <a:r>
              <a:rPr lang="en-US" sz="2000" i="1" dirty="0" err="1"/>
              <a:t>nezávisí</a:t>
            </a:r>
            <a:r>
              <a:rPr lang="en-US" sz="2000" i="1" dirty="0"/>
              <a:t> </a:t>
            </a:r>
            <a:r>
              <a:rPr lang="en-US" sz="2000" i="1" dirty="0" err="1"/>
              <a:t>na</a:t>
            </a:r>
            <a:r>
              <a:rPr lang="en-US" sz="2000" i="1" dirty="0"/>
              <a:t> </a:t>
            </a:r>
            <a:r>
              <a:rPr lang="en-US" sz="2000" i="1" dirty="0" err="1"/>
              <a:t>způsobu</a:t>
            </a:r>
            <a:r>
              <a:rPr lang="en-US" sz="2000" i="1" dirty="0"/>
              <a:t> </a:t>
            </a:r>
            <a:r>
              <a:rPr lang="en-US" sz="2000" i="1" dirty="0" err="1"/>
              <a:t>jejího</a:t>
            </a:r>
            <a:r>
              <a:rPr lang="en-US" sz="2000" i="1" dirty="0"/>
              <a:t> </a:t>
            </a:r>
            <a:r>
              <a:rPr lang="en-US" sz="2000" i="1" dirty="0" err="1"/>
              <a:t>průběhu</a:t>
            </a:r>
            <a:r>
              <a:rPr lang="en-US" sz="2000" i="1" dirty="0"/>
              <a:t>, ale </a:t>
            </a:r>
            <a:r>
              <a:rPr lang="en-US" sz="2000" i="1" dirty="0" err="1"/>
              <a:t>pouze</a:t>
            </a:r>
            <a:r>
              <a:rPr lang="en-US" sz="2000" i="1" dirty="0"/>
              <a:t> </a:t>
            </a:r>
            <a:r>
              <a:rPr lang="en-US" sz="2000" i="1" dirty="0" err="1"/>
              <a:t>na</a:t>
            </a:r>
            <a:r>
              <a:rPr lang="en-US" sz="2000" i="1" dirty="0"/>
              <a:t> </a:t>
            </a:r>
            <a:r>
              <a:rPr lang="en-US" sz="2000" i="1" dirty="0" err="1"/>
              <a:t>počátečním</a:t>
            </a:r>
            <a:r>
              <a:rPr lang="en-US" sz="2000" i="1" dirty="0"/>
              <a:t> a </a:t>
            </a:r>
            <a:r>
              <a:rPr lang="en-US" sz="2000" i="1" dirty="0" err="1"/>
              <a:t>konečném</a:t>
            </a:r>
            <a:r>
              <a:rPr lang="en-US" sz="2000" i="1" dirty="0"/>
              <a:t> </a:t>
            </a:r>
            <a:r>
              <a:rPr lang="en-US" sz="2000" i="1" dirty="0" err="1"/>
              <a:t>stavu</a:t>
            </a:r>
            <a:r>
              <a:rPr lang="en-US" sz="2000" i="1" dirty="0"/>
              <a:t> </a:t>
            </a:r>
            <a:r>
              <a:rPr lang="en-US" sz="2000" i="1" dirty="0" err="1"/>
              <a:t>soustavy</a:t>
            </a:r>
            <a:r>
              <a:rPr lang="en-US" sz="2000" dirty="0"/>
              <a:t>.</a:t>
            </a:r>
            <a:r>
              <a:rPr lang="cs-CZ" sz="2000" dirty="0"/>
              <a:t> </a:t>
            </a:r>
            <a:r>
              <a:rPr lang="en-US" sz="2000" dirty="0"/>
              <a:t>Z </a:t>
            </a:r>
            <a:r>
              <a:rPr lang="en-US" sz="2000" dirty="0" err="1"/>
              <a:t>druhého</a:t>
            </a:r>
            <a:r>
              <a:rPr lang="en-US" sz="2000" dirty="0"/>
              <a:t> </a:t>
            </a:r>
            <a:r>
              <a:rPr lang="en-US" sz="2000" dirty="0" err="1"/>
              <a:t>termochemického</a:t>
            </a:r>
            <a:r>
              <a:rPr lang="en-US" sz="2000" dirty="0"/>
              <a:t> </a:t>
            </a:r>
            <a:r>
              <a:rPr lang="en-US" sz="2000" dirty="0" err="1"/>
              <a:t>zákona</a:t>
            </a:r>
            <a:r>
              <a:rPr lang="en-US" sz="2000" dirty="0"/>
              <a:t> </a:t>
            </a:r>
            <a:r>
              <a:rPr lang="en-US" sz="2000" dirty="0" err="1"/>
              <a:t>vyplývá</a:t>
            </a:r>
            <a:r>
              <a:rPr lang="en-US" sz="2000" dirty="0"/>
              <a:t>, </a:t>
            </a:r>
            <a:r>
              <a:rPr lang="en-US" sz="2000" dirty="0" err="1"/>
              <a:t>že</a:t>
            </a:r>
            <a:r>
              <a:rPr lang="en-US" sz="2000" dirty="0"/>
              <a:t> </a:t>
            </a:r>
            <a:r>
              <a:rPr lang="en-US" sz="2000" dirty="0" err="1"/>
              <a:t>celkové</a:t>
            </a:r>
            <a:r>
              <a:rPr lang="en-US" sz="2000" dirty="0"/>
              <a:t> </a:t>
            </a:r>
            <a:r>
              <a:rPr lang="en-US" sz="2000" dirty="0" err="1"/>
              <a:t>tepelné</a:t>
            </a:r>
            <a:r>
              <a:rPr lang="en-US" sz="2000" dirty="0"/>
              <a:t> </a:t>
            </a:r>
            <a:r>
              <a:rPr lang="en-US" sz="2000" dirty="0" err="1"/>
              <a:t>zabarvení</a:t>
            </a:r>
            <a:r>
              <a:rPr lang="en-US" sz="2000" dirty="0"/>
              <a:t> </a:t>
            </a:r>
            <a:r>
              <a:rPr lang="en-US" sz="2000" dirty="0" err="1"/>
              <a:t>vícestupňové</a:t>
            </a:r>
            <a:r>
              <a:rPr lang="en-US" sz="2000" dirty="0"/>
              <a:t> </a:t>
            </a:r>
            <a:r>
              <a:rPr lang="en-US" sz="2000" dirty="0" err="1"/>
              <a:t>reakce</a:t>
            </a:r>
            <a:r>
              <a:rPr lang="en-US" sz="2000" dirty="0"/>
              <a:t> je </a:t>
            </a:r>
            <a:r>
              <a:rPr lang="en-US" sz="2000" dirty="0" err="1"/>
              <a:t>dáno</a:t>
            </a:r>
            <a:r>
              <a:rPr lang="en-US" sz="2000" dirty="0"/>
              <a:t> </a:t>
            </a:r>
            <a:r>
              <a:rPr lang="en-US" sz="2000" dirty="0" err="1"/>
              <a:t>součtem</a:t>
            </a:r>
            <a:r>
              <a:rPr lang="en-US" sz="2000" dirty="0"/>
              <a:t> </a:t>
            </a:r>
            <a:r>
              <a:rPr lang="en-US" sz="2000" dirty="0" err="1"/>
              <a:t>reakčních</a:t>
            </a:r>
            <a:r>
              <a:rPr lang="en-US" sz="2000" dirty="0"/>
              <a:t> </a:t>
            </a:r>
            <a:r>
              <a:rPr lang="en-US" sz="2000" dirty="0" err="1"/>
              <a:t>enthalpií</a:t>
            </a:r>
            <a:r>
              <a:rPr lang="en-US" sz="2000" dirty="0"/>
              <a:t> </a:t>
            </a:r>
            <a:r>
              <a:rPr lang="en-US" sz="2000" dirty="0" err="1"/>
              <a:t>všech</a:t>
            </a:r>
            <a:r>
              <a:rPr lang="en-US" sz="2000" dirty="0"/>
              <a:t> </a:t>
            </a:r>
            <a:r>
              <a:rPr lang="en-US" sz="2000" dirty="0" err="1"/>
              <a:t>dílčích</a:t>
            </a:r>
            <a:r>
              <a:rPr lang="en-US" sz="2000" dirty="0"/>
              <a:t> </a:t>
            </a:r>
            <a:r>
              <a:rPr lang="en-US" sz="2000" dirty="0" err="1"/>
              <a:t>reakcí</a:t>
            </a:r>
            <a:r>
              <a:rPr lang="en-US" sz="2000" dirty="0"/>
              <a:t>. </a:t>
            </a:r>
            <a:endParaRPr lang="cs-CZ" sz="2000" dirty="0"/>
          </a:p>
          <a:p>
            <a:pPr algn="just"/>
            <a:endParaRPr lang="cs-CZ" sz="2000" dirty="0"/>
          </a:p>
          <a:p>
            <a:pPr algn="just"/>
            <a:r>
              <a:rPr lang="cs-CZ" sz="2000" b="1" dirty="0"/>
              <a:t>Příklad: </a:t>
            </a:r>
          </a:p>
        </p:txBody>
      </p:sp>
      <p:pic>
        <p:nvPicPr>
          <p:cNvPr id="12290" name="Picture 2" descr="1">
            <a:extLst>
              <a:ext uri="{FF2B5EF4-FFF2-40B4-BE49-F238E27FC236}">
                <a16:creationId xmlns:a16="http://schemas.microsoft.com/office/drawing/2014/main" id="{B97DB482-0EEB-4BC5-971A-8F90A7854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48167"/>
            <a:ext cx="5467051" cy="45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1">
            <a:extLst>
              <a:ext uri="{FF2B5EF4-FFF2-40B4-BE49-F238E27FC236}">
                <a16:creationId xmlns:a16="http://schemas.microsoft.com/office/drawing/2014/main" id="{296B82A2-14C0-4032-9AD9-CED4281FC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98345"/>
            <a:ext cx="5568139" cy="40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1">
            <a:extLst>
              <a:ext uri="{FF2B5EF4-FFF2-40B4-BE49-F238E27FC236}">
                <a16:creationId xmlns:a16="http://schemas.microsoft.com/office/drawing/2014/main" id="{6BB18796-50F0-4945-BC50-DF89BE1D1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11" y="2587043"/>
            <a:ext cx="4959157" cy="52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1">
            <a:extLst>
              <a:ext uri="{FF2B5EF4-FFF2-40B4-BE49-F238E27FC236}">
                <a16:creationId xmlns:a16="http://schemas.microsoft.com/office/drawing/2014/main" id="{BA13ABA6-22F9-45E2-9258-41AF7FB4E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947" y="4525602"/>
            <a:ext cx="4298053" cy="221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1">
            <a:extLst>
              <a:ext uri="{FF2B5EF4-FFF2-40B4-BE49-F238E27FC236}">
                <a16:creationId xmlns:a16="http://schemas.microsoft.com/office/drawing/2014/main" id="{E6F53444-9CAD-4A3C-8D86-F8DD7B7FA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74" y="4746862"/>
            <a:ext cx="4559333" cy="175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2" name="Picture 14" descr="1">
            <a:extLst>
              <a:ext uri="{FF2B5EF4-FFF2-40B4-BE49-F238E27FC236}">
                <a16:creationId xmlns:a16="http://schemas.microsoft.com/office/drawing/2014/main" id="{FD90857C-37EF-4E7A-91FD-BFE48319B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748" y="2306471"/>
            <a:ext cx="3640573" cy="51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3" name="Picture 15" descr="1">
            <a:extLst>
              <a:ext uri="{FF2B5EF4-FFF2-40B4-BE49-F238E27FC236}">
                <a16:creationId xmlns:a16="http://schemas.microsoft.com/office/drawing/2014/main" id="{7224CBFD-030B-464E-8B82-E5354EA78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980" y="2934270"/>
            <a:ext cx="1986270" cy="51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39B115BC-1C75-47B6-9A68-4A2131FF88F6}"/>
              </a:ext>
            </a:extLst>
          </p:cNvPr>
          <p:cNvSpPr/>
          <p:nvPr/>
        </p:nvSpPr>
        <p:spPr>
          <a:xfrm>
            <a:off x="5776414" y="3677947"/>
            <a:ext cx="323452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 err="1">
                <a:solidFill>
                  <a:srgbClr val="000000"/>
                </a:solidFill>
              </a:rPr>
              <a:t>Reakční</a:t>
            </a:r>
            <a:r>
              <a:rPr lang="en-US" sz="1350" dirty="0">
                <a:solidFill>
                  <a:srgbClr val="000000"/>
                </a:solidFill>
              </a:rPr>
              <a:t> </a:t>
            </a:r>
            <a:r>
              <a:rPr lang="en-US" sz="1350" dirty="0" err="1">
                <a:solidFill>
                  <a:srgbClr val="000000"/>
                </a:solidFill>
              </a:rPr>
              <a:t>enthalpie</a:t>
            </a:r>
            <a:r>
              <a:rPr lang="en-US" sz="1350" dirty="0">
                <a:solidFill>
                  <a:srgbClr val="000000"/>
                </a:solidFill>
              </a:rPr>
              <a:t> </a:t>
            </a:r>
            <a:r>
              <a:rPr lang="en-US" sz="1350" dirty="0" err="1">
                <a:solidFill>
                  <a:srgbClr val="000000"/>
                </a:solidFill>
              </a:rPr>
              <a:t>oxidace</a:t>
            </a:r>
            <a:r>
              <a:rPr lang="en-US" sz="1350" dirty="0">
                <a:solidFill>
                  <a:srgbClr val="000000"/>
                </a:solidFill>
              </a:rPr>
              <a:t> </a:t>
            </a:r>
            <a:r>
              <a:rPr lang="en-US" sz="1350" dirty="0" err="1">
                <a:solidFill>
                  <a:srgbClr val="000000"/>
                </a:solidFill>
              </a:rPr>
              <a:t>grafitu</a:t>
            </a:r>
            <a:r>
              <a:rPr lang="en-US" sz="1350" dirty="0">
                <a:solidFill>
                  <a:srgbClr val="000000"/>
                </a:solidFill>
              </a:rPr>
              <a:t> </a:t>
            </a:r>
            <a:r>
              <a:rPr lang="en-US" sz="1350" dirty="0" err="1">
                <a:solidFill>
                  <a:srgbClr val="000000"/>
                </a:solidFill>
              </a:rPr>
              <a:t>na</a:t>
            </a:r>
            <a:r>
              <a:rPr lang="en-US" sz="1350" dirty="0">
                <a:solidFill>
                  <a:srgbClr val="000000"/>
                </a:solidFill>
              </a:rPr>
              <a:t> </a:t>
            </a:r>
            <a:r>
              <a:rPr lang="en-US" sz="1350" dirty="0" err="1">
                <a:solidFill>
                  <a:srgbClr val="000000"/>
                </a:solidFill>
              </a:rPr>
              <a:t>oxid</a:t>
            </a:r>
            <a:r>
              <a:rPr lang="en-US" sz="1350" dirty="0">
                <a:solidFill>
                  <a:srgbClr val="000000"/>
                </a:solidFill>
              </a:rPr>
              <a:t> </a:t>
            </a:r>
            <a:r>
              <a:rPr lang="en-US" sz="1350" dirty="0" err="1">
                <a:solidFill>
                  <a:srgbClr val="000000"/>
                </a:solidFill>
              </a:rPr>
              <a:t>uhelnatý</a:t>
            </a:r>
            <a:r>
              <a:rPr lang="en-US" sz="1350" dirty="0">
                <a:solidFill>
                  <a:srgbClr val="000000"/>
                </a:solidFill>
              </a:rPr>
              <a:t> je </a:t>
            </a:r>
            <a:r>
              <a:rPr lang="en-US" sz="1350" dirty="0" err="1">
                <a:solidFill>
                  <a:srgbClr val="000000"/>
                </a:solidFill>
              </a:rPr>
              <a:t>rovno</a:t>
            </a:r>
            <a:r>
              <a:rPr lang="en-US" sz="1350" dirty="0">
                <a:solidFill>
                  <a:srgbClr val="000000"/>
                </a:solidFill>
              </a:rPr>
              <a:t> </a:t>
            </a:r>
            <a:r>
              <a:rPr lang="en-US" sz="1350" b="1" dirty="0">
                <a:solidFill>
                  <a:srgbClr val="000000"/>
                </a:solidFill>
              </a:rPr>
              <a:t>–</a:t>
            </a:r>
            <a:r>
              <a:rPr lang="en-US" sz="1350" dirty="0">
                <a:solidFill>
                  <a:srgbClr val="000000"/>
                </a:solidFill>
              </a:rPr>
              <a:t> </a:t>
            </a:r>
            <a:r>
              <a:rPr lang="en-US" sz="1350" b="1" dirty="0">
                <a:solidFill>
                  <a:srgbClr val="000000"/>
                </a:solidFill>
              </a:rPr>
              <a:t>283,6 </a:t>
            </a:r>
            <a:r>
              <a:rPr lang="en-US" sz="1350" b="1" i="1" dirty="0">
                <a:solidFill>
                  <a:srgbClr val="000000"/>
                </a:solidFill>
              </a:rPr>
              <a:t>kJ.mol</a:t>
            </a:r>
            <a:r>
              <a:rPr lang="en-US" sz="1350" b="1" i="1" baseline="30000" dirty="0">
                <a:solidFill>
                  <a:srgbClr val="000000"/>
                </a:solidFill>
              </a:rPr>
              <a:t>-1</a:t>
            </a:r>
            <a:r>
              <a:rPr lang="en-US" sz="1350" dirty="0">
                <a:solidFill>
                  <a:srgbClr val="000000"/>
                </a:solidFill>
              </a:rPr>
              <a:t>.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759820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43192" cy="828010"/>
          </a:xfrm>
        </p:spPr>
        <p:txBody>
          <a:bodyPr>
            <a:normAutofit/>
          </a:bodyPr>
          <a:lstStyle/>
          <a:p>
            <a:pPr algn="ctr"/>
            <a:r>
              <a:rPr lang="cs-CZ" sz="2400" b="1" dirty="0">
                <a:latin typeface="+mn-lt"/>
              </a:rPr>
              <a:t>Termochemické zákony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2608" y="1329460"/>
            <a:ext cx="8509379" cy="50014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i="1" dirty="0"/>
              <a:t>1. </a:t>
            </a:r>
            <a:r>
              <a:rPr lang="cs-CZ" sz="2000" b="1" i="1" dirty="0"/>
              <a:t>termochemický zákon (</a:t>
            </a:r>
            <a:r>
              <a:rPr lang="en-US" sz="2000" b="1" i="1" dirty="0"/>
              <a:t>z</a:t>
            </a:r>
            <a:r>
              <a:rPr lang="cs-CZ" sz="2000" b="1" i="1" dirty="0" err="1"/>
              <a:t>ákon</a:t>
            </a:r>
            <a:r>
              <a:rPr lang="cs-CZ" sz="2000" b="1" i="1" dirty="0"/>
              <a:t> </a:t>
            </a:r>
            <a:r>
              <a:rPr lang="cs-CZ" sz="2000" b="1" i="1" dirty="0" err="1"/>
              <a:t>Laplace</a:t>
            </a:r>
            <a:r>
              <a:rPr lang="cs-CZ" sz="2000" b="1" i="1" dirty="0"/>
              <a:t> – </a:t>
            </a:r>
            <a:r>
              <a:rPr lang="cs-CZ" sz="2000" b="1" i="1" dirty="0" err="1"/>
              <a:t>Lavoisierův</a:t>
            </a:r>
            <a:r>
              <a:rPr lang="cs-CZ" sz="2000" b="1" i="1" dirty="0"/>
              <a:t>):</a:t>
            </a:r>
          </a:p>
          <a:p>
            <a:endParaRPr lang="cs-CZ" sz="800" b="0" u="sng" dirty="0"/>
          </a:p>
          <a:p>
            <a:pPr marL="0" indent="0" algn="ctr">
              <a:buNone/>
            </a:pPr>
            <a:r>
              <a:rPr lang="cs-CZ" sz="2000" b="0" dirty="0"/>
              <a:t>Reakční teplo přímé a zpětné reakce jsou až na znaménko stejné.</a:t>
            </a:r>
            <a:endParaRPr lang="en-US" sz="2000" b="0" dirty="0"/>
          </a:p>
          <a:p>
            <a:endParaRPr lang="en-US" sz="800" dirty="0"/>
          </a:p>
          <a:p>
            <a:pPr marL="0" indent="0" rtl="0">
              <a:buNone/>
            </a:pPr>
            <a:r>
              <a:rPr lang="en-US" sz="2000" dirty="0">
                <a:effectLst/>
              </a:rPr>
              <a:t>1.</a:t>
            </a:r>
            <a:r>
              <a:rPr lang="cs-CZ" sz="2000" dirty="0">
                <a:effectLst/>
              </a:rPr>
              <a:t>   </a:t>
            </a:r>
            <a:r>
              <a:rPr lang="en-US" sz="2000" dirty="0">
                <a:effectLst/>
              </a:rPr>
              <a:t>2H</a:t>
            </a:r>
            <a:r>
              <a:rPr lang="en-US" sz="2000" baseline="-25000" dirty="0">
                <a:effectLst/>
              </a:rPr>
              <a:t>2</a:t>
            </a:r>
            <a:r>
              <a:rPr lang="en-US" sz="2000" dirty="0">
                <a:effectLst/>
              </a:rPr>
              <a:t>(g) + O</a:t>
            </a:r>
            <a:r>
              <a:rPr lang="en-US" sz="2000" baseline="-25000" dirty="0">
                <a:effectLst/>
              </a:rPr>
              <a:t>2</a:t>
            </a:r>
            <a:r>
              <a:rPr lang="en-US" sz="2000" dirty="0">
                <a:effectLst/>
              </a:rPr>
              <a:t>(g) </a:t>
            </a:r>
            <a:r>
              <a:rPr lang="cs-CZ" sz="2000" b="0" dirty="0"/>
              <a:t>→ </a:t>
            </a:r>
            <a:r>
              <a:rPr lang="en-US" sz="2000" dirty="0">
                <a:effectLst/>
              </a:rPr>
              <a:t>2H</a:t>
            </a:r>
            <a:r>
              <a:rPr lang="en-US" sz="2000" baseline="-25000" dirty="0">
                <a:effectLst/>
              </a:rPr>
              <a:t>2</a:t>
            </a:r>
            <a:r>
              <a:rPr lang="en-US" sz="2000" dirty="0">
                <a:effectLst/>
              </a:rPr>
              <a:t>O(g) </a:t>
            </a:r>
            <a:r>
              <a:rPr lang="cs-CZ" sz="2000" dirty="0">
                <a:effectLst/>
              </a:rPr>
              <a:t>     </a:t>
            </a:r>
            <a:r>
              <a:rPr lang="el-GR" sz="2000" dirty="0">
                <a:effectLst/>
              </a:rPr>
              <a:t>Δ</a:t>
            </a:r>
            <a:r>
              <a:rPr lang="en-US" sz="2000" dirty="0">
                <a:effectLst/>
              </a:rPr>
              <a:t>H</a:t>
            </a:r>
            <a:r>
              <a:rPr lang="en-US" sz="2000" baseline="-25000" dirty="0">
                <a:effectLst/>
              </a:rPr>
              <a:t>1</a:t>
            </a:r>
            <a:r>
              <a:rPr lang="en-US" sz="2000" dirty="0">
                <a:effectLst/>
              </a:rPr>
              <a:t>= -483,9 kJ.mol</a:t>
            </a:r>
            <a:r>
              <a:rPr lang="en-US" sz="2000" baseline="30000" dirty="0">
                <a:effectLst/>
              </a:rPr>
              <a:t>-1</a:t>
            </a:r>
            <a:r>
              <a:rPr lang="cs-CZ" sz="2000" dirty="0">
                <a:effectLst/>
              </a:rPr>
              <a:t> </a:t>
            </a:r>
            <a:r>
              <a:rPr lang="en-US" sz="2000" dirty="0">
                <a:effectLst/>
              </a:rPr>
              <a:t>(</a:t>
            </a:r>
            <a:r>
              <a:rPr lang="en-US" sz="2000" dirty="0" err="1">
                <a:effectLst/>
              </a:rPr>
              <a:t>exotermická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reakc</a:t>
            </a:r>
            <a:r>
              <a:rPr lang="cs-CZ" sz="2000" dirty="0">
                <a:effectLst/>
              </a:rPr>
              <a:t>e</a:t>
            </a:r>
            <a:r>
              <a:rPr lang="en-US" sz="2000" dirty="0">
                <a:effectLst/>
              </a:rPr>
              <a:t>)</a:t>
            </a:r>
            <a:endParaRPr lang="cs-CZ" sz="2000" dirty="0">
              <a:effectLst/>
            </a:endParaRPr>
          </a:p>
          <a:p>
            <a:pPr rtl="0"/>
            <a:endParaRPr lang="cs-CZ" sz="800" dirty="0"/>
          </a:p>
          <a:p>
            <a:pPr marL="0" indent="0" rtl="0">
              <a:buNone/>
            </a:pPr>
            <a:r>
              <a:rPr lang="en-US" sz="2000" dirty="0">
                <a:effectLst/>
              </a:rPr>
              <a:t>2.</a:t>
            </a:r>
            <a:r>
              <a:rPr lang="cs-CZ" sz="2000" dirty="0">
                <a:effectLst/>
              </a:rPr>
              <a:t>   </a:t>
            </a:r>
            <a:r>
              <a:rPr lang="en-US" sz="2000" dirty="0">
                <a:effectLst/>
              </a:rPr>
              <a:t>2H</a:t>
            </a:r>
            <a:r>
              <a:rPr lang="en-US" sz="2000" baseline="-25000" dirty="0">
                <a:effectLst/>
              </a:rPr>
              <a:t>2</a:t>
            </a:r>
            <a:r>
              <a:rPr lang="en-US" sz="2000" dirty="0">
                <a:effectLst/>
              </a:rPr>
              <a:t>O (g) </a:t>
            </a:r>
            <a:r>
              <a:rPr lang="cs-CZ" sz="2000" b="0" dirty="0"/>
              <a:t>→ </a:t>
            </a:r>
            <a:r>
              <a:rPr lang="en-US" sz="2000" dirty="0">
                <a:effectLst/>
              </a:rPr>
              <a:t>2H</a:t>
            </a:r>
            <a:r>
              <a:rPr lang="en-US" sz="2000" baseline="-25000" dirty="0">
                <a:effectLst/>
              </a:rPr>
              <a:t>2</a:t>
            </a:r>
            <a:r>
              <a:rPr lang="en-US" sz="2000" dirty="0">
                <a:effectLst/>
              </a:rPr>
              <a:t>(g) + O</a:t>
            </a:r>
            <a:r>
              <a:rPr lang="en-US" sz="2000" baseline="-25000" dirty="0">
                <a:effectLst/>
              </a:rPr>
              <a:t>2</a:t>
            </a:r>
            <a:r>
              <a:rPr lang="en-US" sz="2000" dirty="0">
                <a:effectLst/>
              </a:rPr>
              <a:t>(g)     </a:t>
            </a:r>
            <a:r>
              <a:rPr lang="el-GR" sz="2000" dirty="0">
                <a:effectLst/>
              </a:rPr>
              <a:t>Δ</a:t>
            </a:r>
            <a:r>
              <a:rPr lang="en-US" sz="2000" dirty="0">
                <a:effectLst/>
              </a:rPr>
              <a:t>H</a:t>
            </a:r>
            <a:r>
              <a:rPr lang="en-US" sz="2000" baseline="-25000" dirty="0">
                <a:effectLst/>
              </a:rPr>
              <a:t>2</a:t>
            </a:r>
            <a:r>
              <a:rPr lang="en-US" sz="2000" dirty="0">
                <a:effectLst/>
              </a:rPr>
              <a:t>= 483,9 kJ.mol</a:t>
            </a:r>
            <a:r>
              <a:rPr lang="en-US" sz="2000" baseline="30000" dirty="0">
                <a:effectLst/>
              </a:rPr>
              <a:t>-1</a:t>
            </a:r>
            <a:r>
              <a:rPr lang="cs-CZ" sz="2000" dirty="0">
                <a:effectLst/>
              </a:rPr>
              <a:t> </a:t>
            </a:r>
            <a:r>
              <a:rPr lang="en-US" sz="2000" dirty="0">
                <a:effectLst/>
              </a:rPr>
              <a:t>(</a:t>
            </a:r>
            <a:r>
              <a:rPr lang="en-US" sz="2000" dirty="0" err="1">
                <a:effectLst/>
              </a:rPr>
              <a:t>endotermická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reakc</a:t>
            </a:r>
            <a:r>
              <a:rPr lang="cs-CZ" sz="2000" dirty="0">
                <a:effectLst/>
              </a:rPr>
              <a:t>e</a:t>
            </a:r>
            <a:r>
              <a:rPr lang="en-US" sz="2000" dirty="0">
                <a:effectLst/>
              </a:rPr>
              <a:t>)</a:t>
            </a:r>
          </a:p>
          <a:p>
            <a:pPr marL="0" indent="0">
              <a:buNone/>
            </a:pPr>
            <a:endParaRPr lang="cs-CZ" sz="2000" b="0" dirty="0"/>
          </a:p>
          <a:p>
            <a:pPr marL="0" indent="0">
              <a:buNone/>
            </a:pPr>
            <a:r>
              <a:rPr lang="cs-CZ" sz="2000" b="1" dirty="0"/>
              <a:t>Příklad: </a:t>
            </a:r>
            <a:endParaRPr lang="en-US" sz="2000" b="1" dirty="0"/>
          </a:p>
          <a:p>
            <a:pPr marL="0" indent="0">
              <a:buNone/>
            </a:pPr>
            <a:r>
              <a:rPr lang="cs-CZ" sz="2000" b="0" dirty="0"/>
              <a:t>Určete změnu </a:t>
            </a:r>
            <a:r>
              <a:rPr lang="cs-CZ" sz="2000" b="0" dirty="0" err="1"/>
              <a:t>enthalpie</a:t>
            </a:r>
            <a:r>
              <a:rPr lang="cs-CZ" sz="2000" b="0" dirty="0"/>
              <a:t> při reakci rozkladu sulfanu na vodík a síru, víte-li, že </a:t>
            </a:r>
            <a:r>
              <a:rPr lang="el-GR" sz="2000" b="0" dirty="0"/>
              <a:t>Δ</a:t>
            </a:r>
            <a:r>
              <a:rPr lang="cs-CZ" sz="2000" b="0" dirty="0"/>
              <a:t> H reakce</a:t>
            </a:r>
            <a:r>
              <a:rPr lang="en-US" sz="2000" b="0" dirty="0"/>
              <a:t>    </a:t>
            </a:r>
            <a:r>
              <a:rPr lang="cs-CZ" sz="2000" b="0" dirty="0"/>
              <a:t>H</a:t>
            </a:r>
            <a:r>
              <a:rPr lang="cs-CZ" sz="2000" b="0" baseline="-25000" dirty="0"/>
              <a:t>2</a:t>
            </a:r>
            <a:r>
              <a:rPr lang="cs-CZ" sz="2000" b="0" dirty="0"/>
              <a:t>(g) + S(s) → H</a:t>
            </a:r>
            <a:r>
              <a:rPr lang="cs-CZ" sz="2000" b="0" baseline="-25000" dirty="0"/>
              <a:t>2</a:t>
            </a:r>
            <a:r>
              <a:rPr lang="cs-CZ" sz="2000" b="0" dirty="0"/>
              <a:t>S (g) </a:t>
            </a:r>
            <a:r>
              <a:rPr lang="en-US" sz="2000" b="0" dirty="0"/>
              <a:t> </a:t>
            </a:r>
            <a:r>
              <a:rPr lang="cs-CZ" sz="2000" b="0" dirty="0"/>
              <a:t>je – 19, 74 </a:t>
            </a:r>
            <a:r>
              <a:rPr lang="cs-CZ" sz="2000" b="0" dirty="0" err="1"/>
              <a:t>kJ</a:t>
            </a:r>
            <a:endParaRPr lang="en-US" sz="2000" baseline="30000" dirty="0"/>
          </a:p>
          <a:p>
            <a:pPr marL="0" indent="0">
              <a:buNone/>
            </a:pPr>
            <a:endParaRPr lang="cs-CZ" sz="800" b="0" baseline="30000" dirty="0"/>
          </a:p>
          <a:p>
            <a:pPr marL="0" indent="0">
              <a:buNone/>
            </a:pPr>
            <a:r>
              <a:rPr lang="cs-CZ" sz="2000" b="1" dirty="0"/>
              <a:t>Řešení: </a:t>
            </a:r>
            <a:endParaRPr lang="en-US" sz="2000" b="1" dirty="0"/>
          </a:p>
          <a:p>
            <a:pPr marL="0" indent="0">
              <a:buNone/>
            </a:pPr>
            <a:r>
              <a:rPr lang="cs-CZ" sz="2000" b="0" dirty="0"/>
              <a:t>Na základě 1. termochemického zákona určíme, že </a:t>
            </a:r>
            <a:r>
              <a:rPr lang="el-GR" sz="2000" b="0" dirty="0"/>
              <a:t>Δ</a:t>
            </a:r>
            <a:r>
              <a:rPr lang="cs-CZ" sz="2000" b="0" dirty="0"/>
              <a:t> H =  +19,74 </a:t>
            </a:r>
            <a:r>
              <a:rPr lang="cs-CZ" sz="2000" b="0" dirty="0" err="1"/>
              <a:t>kJ</a:t>
            </a:r>
            <a:endParaRPr lang="cs-CZ" sz="2000" b="0" dirty="0"/>
          </a:p>
          <a:p>
            <a:endParaRPr lang="cs-CZ" sz="2000" b="0" dirty="0"/>
          </a:p>
        </p:txBody>
      </p:sp>
    </p:spTree>
    <p:extLst>
      <p:ext uri="{BB962C8B-B14F-4D97-AF65-F5344CB8AC3E}">
        <p14:creationId xmlns:p14="http://schemas.microsoft.com/office/powerpoint/2010/main" val="2681872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571184" cy="488727"/>
          </a:xfrm>
        </p:spPr>
        <p:txBody>
          <a:bodyPr>
            <a:normAutofit/>
          </a:bodyPr>
          <a:lstStyle/>
          <a:p>
            <a:pPr algn="ctr"/>
            <a:r>
              <a:rPr lang="cs-CZ" sz="2400" b="1" dirty="0">
                <a:latin typeface="+mn-lt"/>
              </a:rPr>
              <a:t>Termochemické zákony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6131" y="814616"/>
            <a:ext cx="8686800" cy="10960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000" b="1" i="1" dirty="0"/>
              <a:t>2. termochemický zákon (</a:t>
            </a:r>
            <a:r>
              <a:rPr lang="en-US" sz="2000" b="1" i="1" dirty="0"/>
              <a:t>z</a:t>
            </a:r>
            <a:r>
              <a:rPr lang="cs-CZ" sz="2000" b="1" i="1" dirty="0" err="1"/>
              <a:t>ákon</a:t>
            </a:r>
            <a:r>
              <a:rPr lang="cs-CZ" sz="2000" b="1" i="1" dirty="0"/>
              <a:t> Hessův):</a:t>
            </a:r>
          </a:p>
          <a:p>
            <a:pPr marL="0" indent="0" algn="just">
              <a:buNone/>
            </a:pPr>
            <a:r>
              <a:rPr lang="cs-CZ" sz="2000" b="0" dirty="0"/>
              <a:t>Reakční teplo dané reakce je součtem tepel postupně prováděných reakcí, vycházejících ze stejných počátečních látek a končících stejnými produkty reakce.</a:t>
            </a:r>
          </a:p>
          <a:p>
            <a:pPr marL="0" indent="0">
              <a:buNone/>
            </a:pPr>
            <a:endParaRPr lang="cs-CZ" b="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8FF3E54-C925-4E8D-B10F-018742338933}"/>
              </a:ext>
            </a:extLst>
          </p:cNvPr>
          <p:cNvSpPr txBox="1"/>
          <p:nvPr/>
        </p:nvSpPr>
        <p:spPr>
          <a:xfrm>
            <a:off x="286603" y="2073534"/>
            <a:ext cx="8297839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en-US" sz="2000" dirty="0">
                <a:effectLst/>
              </a:rPr>
              <a:t>2C(s)</a:t>
            </a:r>
            <a:r>
              <a:rPr lang="cs-CZ" sz="2000" dirty="0">
                <a:effectLst/>
              </a:rPr>
              <a:t> </a:t>
            </a:r>
            <a:r>
              <a:rPr lang="en-US" sz="2000" dirty="0">
                <a:effectLst/>
              </a:rPr>
              <a:t>+</a:t>
            </a:r>
            <a:r>
              <a:rPr lang="cs-CZ" sz="2000" dirty="0">
                <a:effectLst/>
              </a:rPr>
              <a:t> </a:t>
            </a:r>
            <a:r>
              <a:rPr lang="en-US" sz="2000" dirty="0">
                <a:effectLst/>
              </a:rPr>
              <a:t>O</a:t>
            </a:r>
            <a:r>
              <a:rPr lang="en-US" sz="2000" baseline="-25000" dirty="0">
                <a:effectLst/>
              </a:rPr>
              <a:t>2</a:t>
            </a:r>
            <a:r>
              <a:rPr lang="en-US" sz="2000" dirty="0">
                <a:effectLst/>
              </a:rPr>
              <a:t>(g) → 2CO(g)</a:t>
            </a:r>
            <a:r>
              <a:rPr lang="cs-CZ" sz="2000" dirty="0">
                <a:effectLst/>
              </a:rPr>
              <a:t>    	</a:t>
            </a:r>
            <a:r>
              <a:rPr lang="el-GR" sz="2000" dirty="0">
                <a:effectLst/>
              </a:rPr>
              <a:t>Δ</a:t>
            </a:r>
            <a:r>
              <a:rPr lang="en-US" sz="2000" dirty="0">
                <a:effectLst/>
              </a:rPr>
              <a:t>H1= -219,4 kJ.mol</a:t>
            </a:r>
            <a:r>
              <a:rPr lang="en-US" sz="2000" baseline="30000" dirty="0">
                <a:effectLst/>
              </a:rPr>
              <a:t>-1</a:t>
            </a:r>
            <a:endParaRPr lang="cs-CZ" sz="2000" baseline="30000" dirty="0">
              <a:effectLst/>
            </a:endParaRPr>
          </a:p>
          <a:p>
            <a:pPr rtl="0"/>
            <a:endParaRPr lang="cs-CZ" sz="800" dirty="0">
              <a:effectLst/>
            </a:endParaRPr>
          </a:p>
          <a:p>
            <a:pPr rtl="0"/>
            <a:r>
              <a:rPr lang="en-US" sz="2000" dirty="0">
                <a:effectLst/>
              </a:rPr>
              <a:t>2CO(g) +O</a:t>
            </a:r>
            <a:r>
              <a:rPr lang="en-US" sz="2000" baseline="-25000" dirty="0">
                <a:effectLst/>
              </a:rPr>
              <a:t>2</a:t>
            </a:r>
            <a:r>
              <a:rPr lang="en-US" sz="2000" dirty="0">
                <a:effectLst/>
              </a:rPr>
              <a:t>(g) → CO</a:t>
            </a:r>
            <a:r>
              <a:rPr lang="en-US" sz="2000" baseline="-25000" dirty="0">
                <a:effectLst/>
              </a:rPr>
              <a:t>2</a:t>
            </a:r>
            <a:r>
              <a:rPr lang="en-US" sz="2000" dirty="0">
                <a:effectLst/>
              </a:rPr>
              <a:t>(g)</a:t>
            </a:r>
            <a:r>
              <a:rPr lang="cs-CZ" sz="2000" dirty="0">
                <a:effectLst/>
              </a:rPr>
              <a:t> 	</a:t>
            </a:r>
            <a:r>
              <a:rPr lang="el-GR" sz="2000" dirty="0">
                <a:effectLst/>
              </a:rPr>
              <a:t>Δ</a:t>
            </a:r>
            <a:r>
              <a:rPr lang="en-US" sz="2000" dirty="0">
                <a:effectLst/>
              </a:rPr>
              <a:t>H2= -566,5 kJ.mol</a:t>
            </a:r>
            <a:r>
              <a:rPr lang="en-US" sz="2000" baseline="30000" dirty="0">
                <a:effectLst/>
              </a:rPr>
              <a:t>-1</a:t>
            </a:r>
            <a:endParaRPr lang="cs-CZ" sz="2000" baseline="30000" dirty="0">
              <a:effectLst/>
            </a:endParaRPr>
          </a:p>
          <a:p>
            <a:pPr rtl="0"/>
            <a:endParaRPr lang="cs-CZ" sz="800" dirty="0"/>
          </a:p>
          <a:p>
            <a:pPr rtl="0"/>
            <a:r>
              <a:rPr lang="en-US" sz="2000" dirty="0">
                <a:effectLst/>
              </a:rPr>
              <a:t>2C(s) + 2O</a:t>
            </a:r>
            <a:r>
              <a:rPr lang="en-US" sz="2000" baseline="-25000" dirty="0">
                <a:effectLst/>
              </a:rPr>
              <a:t>2</a:t>
            </a:r>
            <a:r>
              <a:rPr lang="en-US" sz="2000" dirty="0">
                <a:effectLst/>
              </a:rPr>
              <a:t>(g) → 2 CO</a:t>
            </a:r>
            <a:r>
              <a:rPr lang="en-US" sz="2000" baseline="-25000" dirty="0">
                <a:effectLst/>
              </a:rPr>
              <a:t>2</a:t>
            </a:r>
            <a:r>
              <a:rPr lang="en-US" sz="2000" dirty="0">
                <a:effectLst/>
              </a:rPr>
              <a:t>(g)   </a:t>
            </a:r>
            <a:r>
              <a:rPr lang="el-GR" sz="2000" dirty="0">
                <a:effectLst/>
              </a:rPr>
              <a:t> Δ</a:t>
            </a:r>
            <a:r>
              <a:rPr lang="en-US" sz="2000" dirty="0">
                <a:effectLst/>
              </a:rPr>
              <a:t>H= </a:t>
            </a:r>
            <a:r>
              <a:rPr lang="el-GR" sz="2000" dirty="0">
                <a:effectLst/>
              </a:rPr>
              <a:t>Δ</a:t>
            </a:r>
            <a:r>
              <a:rPr lang="en-US" sz="2000" dirty="0">
                <a:effectLst/>
              </a:rPr>
              <a:t>H</a:t>
            </a:r>
            <a:r>
              <a:rPr lang="en-US" sz="2000" baseline="-25000" dirty="0">
                <a:effectLst/>
              </a:rPr>
              <a:t>1</a:t>
            </a:r>
            <a:r>
              <a:rPr lang="en-US" sz="2000" dirty="0">
                <a:effectLst/>
              </a:rPr>
              <a:t>+ </a:t>
            </a:r>
            <a:r>
              <a:rPr lang="el-GR" sz="2000" dirty="0">
                <a:effectLst/>
              </a:rPr>
              <a:t>Δ</a:t>
            </a:r>
            <a:r>
              <a:rPr lang="en-US" sz="2000" dirty="0">
                <a:effectLst/>
              </a:rPr>
              <a:t>H</a:t>
            </a:r>
            <a:r>
              <a:rPr lang="en-US" sz="2000" baseline="-25000" dirty="0">
                <a:effectLst/>
              </a:rPr>
              <a:t>2</a:t>
            </a:r>
            <a:r>
              <a:rPr lang="en-US" sz="2000" dirty="0">
                <a:effectLst/>
              </a:rPr>
              <a:t>=-785,5kJ.mol</a:t>
            </a:r>
            <a:r>
              <a:rPr lang="en-US" sz="2000" baseline="30000" dirty="0">
                <a:effectLst/>
              </a:rPr>
              <a:t>-1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68B0904-41E6-4479-8DA1-A83EE7B5C96D}"/>
              </a:ext>
            </a:extLst>
          </p:cNvPr>
          <p:cNvSpPr txBox="1"/>
          <p:nvPr/>
        </p:nvSpPr>
        <p:spPr>
          <a:xfrm>
            <a:off x="286602" y="3739740"/>
            <a:ext cx="8693625" cy="2882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dirty="0"/>
              <a:t>Příklad: </a:t>
            </a:r>
            <a:endParaRPr lang="en-US" sz="2000" b="1" dirty="0"/>
          </a:p>
          <a:p>
            <a:r>
              <a:rPr lang="cs-CZ" sz="2000" b="0" dirty="0"/>
              <a:t>Určete reakční </a:t>
            </a:r>
            <a:r>
              <a:rPr lang="cs-CZ" sz="2000" b="0" dirty="0" err="1"/>
              <a:t>enthalpii</a:t>
            </a:r>
            <a:r>
              <a:rPr lang="cs-CZ" sz="2000" b="0" dirty="0"/>
              <a:t> </a:t>
            </a:r>
            <a:r>
              <a:rPr lang="el-GR" sz="2000" b="0" dirty="0"/>
              <a:t>Δ</a:t>
            </a:r>
            <a:r>
              <a:rPr lang="cs-CZ" sz="2000" b="0" dirty="0"/>
              <a:t> H reakce </a:t>
            </a:r>
            <a:r>
              <a:rPr lang="en-US" sz="2000" b="0" dirty="0"/>
              <a:t>     </a:t>
            </a:r>
            <a:r>
              <a:rPr lang="pl-PL" sz="2000" b="0" dirty="0"/>
              <a:t>CO(g) + 1/2O</a:t>
            </a:r>
            <a:r>
              <a:rPr lang="pl-PL" sz="2000" b="0" baseline="-25000" dirty="0"/>
              <a:t>2</a:t>
            </a:r>
            <a:r>
              <a:rPr lang="pl-PL" sz="2000" b="0" dirty="0"/>
              <a:t>(g) →CO</a:t>
            </a:r>
            <a:r>
              <a:rPr lang="pl-PL" sz="2000" b="0" baseline="-25000" dirty="0"/>
              <a:t>2 </a:t>
            </a:r>
            <a:r>
              <a:rPr lang="pl-PL" sz="2000" b="0" dirty="0"/>
              <a:t>(g)</a:t>
            </a:r>
            <a:endParaRPr lang="en-US" sz="2000" b="0" dirty="0"/>
          </a:p>
          <a:p>
            <a:endParaRPr lang="cs-CZ" sz="800" b="0" dirty="0"/>
          </a:p>
          <a:p>
            <a:r>
              <a:rPr lang="pl-PL" sz="2000" b="0" dirty="0"/>
              <a:t>C(s, grafit) + O</a:t>
            </a:r>
            <a:r>
              <a:rPr lang="pl-PL" sz="2000" b="0" baseline="-25000" dirty="0"/>
              <a:t>2</a:t>
            </a:r>
            <a:r>
              <a:rPr lang="pl-PL" sz="2000" b="0" dirty="0"/>
              <a:t> (g) → CO</a:t>
            </a:r>
            <a:r>
              <a:rPr lang="pl-PL" sz="2000" b="0" baseline="-25000" dirty="0"/>
              <a:t>2</a:t>
            </a:r>
            <a:r>
              <a:rPr lang="pl-PL" sz="2000" b="0" dirty="0"/>
              <a:t>(g) 		</a:t>
            </a:r>
            <a:r>
              <a:rPr lang="el-GR" sz="2000" b="0" dirty="0"/>
              <a:t>Δ</a:t>
            </a:r>
            <a:r>
              <a:rPr lang="cs-CZ" sz="2000" b="0" dirty="0"/>
              <a:t> H </a:t>
            </a:r>
            <a:r>
              <a:rPr lang="pl-PL" sz="2000" b="0" dirty="0"/>
              <a:t>= −395 kJ </a:t>
            </a:r>
          </a:p>
          <a:p>
            <a:r>
              <a:rPr lang="pl-PL" sz="2000" b="0" dirty="0"/>
              <a:t>C(s, grafit) + 1/2O</a:t>
            </a:r>
            <a:r>
              <a:rPr lang="pl-PL" sz="2000" b="0" baseline="-25000" dirty="0"/>
              <a:t>2</a:t>
            </a:r>
            <a:r>
              <a:rPr lang="pl-PL" sz="2000" b="0" dirty="0"/>
              <a:t>(g) → CO(g) 		</a:t>
            </a:r>
            <a:r>
              <a:rPr lang="el-GR" sz="2000" b="0" dirty="0"/>
              <a:t>Δ</a:t>
            </a:r>
            <a:r>
              <a:rPr lang="cs-CZ" sz="2000" b="0" dirty="0"/>
              <a:t> H</a:t>
            </a:r>
            <a:r>
              <a:rPr lang="pl-PL" sz="2000" b="0" dirty="0"/>
              <a:t> = − 111 kJ </a:t>
            </a:r>
            <a:endParaRPr lang="pl-PL" sz="2000" b="0" baseline="30000" dirty="0"/>
          </a:p>
          <a:p>
            <a:endParaRPr lang="pl-PL" sz="2000" b="0" baseline="30000" dirty="0"/>
          </a:p>
          <a:p>
            <a:r>
              <a:rPr lang="pl-PL" sz="2000" b="1" dirty="0"/>
              <a:t>Řešení:  </a:t>
            </a:r>
            <a:endParaRPr lang="en-US" sz="2000" b="1" dirty="0"/>
          </a:p>
          <a:p>
            <a:r>
              <a:rPr lang="el-GR" sz="2000" b="0" dirty="0"/>
              <a:t>Δ</a:t>
            </a:r>
            <a:r>
              <a:rPr lang="cs-CZ" sz="2000" b="0" dirty="0"/>
              <a:t>H= -395 – (-111) = - 284 </a:t>
            </a:r>
            <a:r>
              <a:rPr lang="pl-PL" sz="2000" b="0" dirty="0"/>
              <a:t>kJ </a:t>
            </a:r>
          </a:p>
          <a:p>
            <a:r>
              <a:rPr lang="pl-PL" sz="2000" b="0" dirty="0"/>
              <a:t>Součet reakčních tepel dílčích reakcí musí být roven reakčnímu teplu reakce souhrnné.</a:t>
            </a:r>
          </a:p>
        </p:txBody>
      </p:sp>
    </p:spTree>
    <p:extLst>
      <p:ext uri="{BB962C8B-B14F-4D97-AF65-F5344CB8AC3E}">
        <p14:creationId xmlns:p14="http://schemas.microsoft.com/office/powerpoint/2010/main" val="4204350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63D772-B89A-4D5B-91A5-E94F63427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285" y="324689"/>
            <a:ext cx="7886700" cy="491469"/>
          </a:xfrm>
        </p:spPr>
        <p:txBody>
          <a:bodyPr>
            <a:normAutofit/>
          </a:bodyPr>
          <a:lstStyle/>
          <a:p>
            <a:r>
              <a:rPr lang="cs-CZ" sz="2400" b="1" dirty="0">
                <a:latin typeface="+mn-lt"/>
              </a:rPr>
              <a:t>Teplo slučovací a spalné</a:t>
            </a:r>
            <a:endParaRPr lang="en-US" sz="2400" b="1" dirty="0">
              <a:latin typeface="+mn-lt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F74DA50C-3F90-4B2B-817A-E597782B40A0}"/>
              </a:ext>
            </a:extLst>
          </p:cNvPr>
          <p:cNvSpPr/>
          <p:nvPr/>
        </p:nvSpPr>
        <p:spPr>
          <a:xfrm>
            <a:off x="204716" y="1052648"/>
            <a:ext cx="863562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b="1" dirty="0">
                <a:solidFill>
                  <a:srgbClr val="000000"/>
                </a:solidFill>
              </a:rPr>
              <a:t>  </a:t>
            </a:r>
            <a:r>
              <a:rPr lang="en-US" sz="2000" b="1" dirty="0" err="1">
                <a:solidFill>
                  <a:srgbClr val="000000"/>
                </a:solidFill>
              </a:rPr>
              <a:t>Slučovací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teplo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sloučeniny</a:t>
            </a:r>
            <a:r>
              <a:rPr lang="en-US" sz="2000" dirty="0">
                <a:solidFill>
                  <a:srgbClr val="000000"/>
                </a:solidFill>
              </a:rPr>
              <a:t> je </a:t>
            </a:r>
            <a:r>
              <a:rPr lang="en-US" sz="2000" dirty="0" err="1">
                <a:solidFill>
                  <a:srgbClr val="000000"/>
                </a:solidFill>
              </a:rPr>
              <a:t>reakční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teplo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reakce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při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níž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vznikne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jednotkové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látkové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množství</a:t>
            </a:r>
            <a:r>
              <a:rPr lang="en-US" sz="2000" dirty="0">
                <a:solidFill>
                  <a:srgbClr val="000000"/>
                </a:solidFill>
              </a:rPr>
              <a:t> (1 mol) </a:t>
            </a:r>
            <a:r>
              <a:rPr lang="en-US" sz="2000" dirty="0" err="1">
                <a:solidFill>
                  <a:srgbClr val="000000"/>
                </a:solidFill>
              </a:rPr>
              <a:t>této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sloučeniny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přímo</a:t>
            </a:r>
            <a:r>
              <a:rPr lang="en-US" sz="2000" dirty="0">
                <a:solidFill>
                  <a:srgbClr val="000000"/>
                </a:solidFill>
              </a:rPr>
              <a:t> z </a:t>
            </a:r>
            <a:r>
              <a:rPr lang="en-US" sz="2000" dirty="0" err="1">
                <a:solidFill>
                  <a:srgbClr val="000000"/>
                </a:solidFill>
              </a:rPr>
              <a:t>prvků</a:t>
            </a:r>
            <a:r>
              <a:rPr lang="en-US" sz="2000" dirty="0">
                <a:solidFill>
                  <a:srgbClr val="000000"/>
                </a:solidFill>
              </a:rPr>
              <a:t> v </a:t>
            </a:r>
            <a:r>
              <a:rPr lang="en-US" sz="2000" dirty="0" err="1">
                <a:solidFill>
                  <a:srgbClr val="000000"/>
                </a:solidFill>
              </a:rPr>
              <a:t>nejstálejším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stavu</a:t>
            </a:r>
            <a:r>
              <a:rPr lang="en-US" sz="2000" dirty="0">
                <a:solidFill>
                  <a:srgbClr val="000000"/>
                </a:solidFill>
              </a:rPr>
              <a:t> za </a:t>
            </a:r>
            <a:r>
              <a:rPr lang="en-US" sz="2000" dirty="0" err="1">
                <a:solidFill>
                  <a:srgbClr val="000000"/>
                </a:solidFill>
              </a:rPr>
              <a:t>daných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podmínek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  <a:endParaRPr lang="cs-CZ" sz="2000" dirty="0">
              <a:solidFill>
                <a:srgbClr val="000000"/>
              </a:solidFill>
            </a:endParaRPr>
          </a:p>
          <a:p>
            <a:pPr algn="just"/>
            <a:r>
              <a:rPr lang="cs-CZ" sz="2000" b="1" dirty="0"/>
              <a:t>   </a:t>
            </a:r>
            <a:r>
              <a:rPr lang="en-US" sz="2000" b="1" dirty="0" err="1"/>
              <a:t>Standardní</a:t>
            </a:r>
            <a:r>
              <a:rPr lang="en-US" sz="2000" b="1" dirty="0"/>
              <a:t> </a:t>
            </a:r>
            <a:r>
              <a:rPr lang="en-US" sz="2000" b="1" dirty="0" err="1"/>
              <a:t>slučovací</a:t>
            </a:r>
            <a:r>
              <a:rPr lang="en-US" sz="2000" b="1" dirty="0"/>
              <a:t> </a:t>
            </a:r>
            <a:r>
              <a:rPr lang="en-US" sz="2000" b="1" dirty="0" err="1"/>
              <a:t>teplo</a:t>
            </a:r>
            <a:r>
              <a:rPr lang="en-US" sz="2000" b="1" dirty="0"/>
              <a:t> </a:t>
            </a:r>
            <a:r>
              <a:rPr lang="en-US" sz="2000" dirty="0" err="1"/>
              <a:t>dané</a:t>
            </a:r>
            <a:r>
              <a:rPr lang="en-US" sz="2000" dirty="0"/>
              <a:t> </a:t>
            </a:r>
            <a:r>
              <a:rPr lang="en-US" sz="2000" dirty="0" err="1"/>
              <a:t>látky</a:t>
            </a:r>
            <a:r>
              <a:rPr lang="en-US" sz="2000" dirty="0"/>
              <a:t>  </a:t>
            </a:r>
            <a:r>
              <a:rPr lang="en-US" sz="2000" i="1" dirty="0"/>
              <a:t>(</a:t>
            </a:r>
            <a:r>
              <a:rPr lang="el-GR" sz="2000" b="1" dirty="0"/>
              <a:t>Δ</a:t>
            </a:r>
            <a:r>
              <a:rPr lang="en-US" sz="2000" b="1" i="1" dirty="0"/>
              <a:t>H°</a:t>
            </a:r>
            <a:r>
              <a:rPr lang="en-US" sz="2000" b="1" i="1" baseline="-25000" dirty="0"/>
              <a:t>T</a:t>
            </a:r>
            <a:r>
              <a:rPr lang="en-US" sz="2000" i="1" dirty="0"/>
              <a:t>)</a:t>
            </a:r>
            <a:r>
              <a:rPr lang="en-US" sz="2000" b="1" i="1" baseline="-25000" dirty="0" err="1"/>
              <a:t>sluč</a:t>
            </a:r>
            <a:r>
              <a:rPr lang="en-US" sz="2000" i="1" dirty="0"/>
              <a:t> </a:t>
            </a:r>
            <a:r>
              <a:rPr lang="en-US" sz="2000" dirty="0"/>
              <a:t> je </a:t>
            </a:r>
            <a:r>
              <a:rPr lang="en-US" sz="2000" dirty="0" err="1"/>
              <a:t>standardní</a:t>
            </a:r>
            <a:r>
              <a:rPr lang="en-US" sz="2000" dirty="0"/>
              <a:t> </a:t>
            </a:r>
            <a:r>
              <a:rPr lang="en-US" sz="2000" dirty="0" err="1"/>
              <a:t>reakční</a:t>
            </a:r>
            <a:r>
              <a:rPr lang="en-US" sz="2000" dirty="0"/>
              <a:t> </a:t>
            </a:r>
            <a:r>
              <a:rPr lang="en-US" sz="2000" dirty="0" err="1"/>
              <a:t>teplo</a:t>
            </a:r>
            <a:r>
              <a:rPr lang="en-US" sz="2000" dirty="0"/>
              <a:t> </a:t>
            </a:r>
            <a:r>
              <a:rPr lang="en-US" sz="2000" dirty="0" err="1"/>
              <a:t>reakce</a:t>
            </a:r>
            <a:r>
              <a:rPr lang="en-US" sz="2000" dirty="0"/>
              <a:t>, </a:t>
            </a:r>
            <a:r>
              <a:rPr lang="en-US" sz="2000" dirty="0" err="1"/>
              <a:t>při</a:t>
            </a:r>
            <a:r>
              <a:rPr lang="en-US" sz="2000" dirty="0"/>
              <a:t> </a:t>
            </a:r>
            <a:r>
              <a:rPr lang="en-US" sz="2000" dirty="0" err="1"/>
              <a:t>které</a:t>
            </a:r>
            <a:r>
              <a:rPr lang="en-US" sz="2000" dirty="0"/>
              <a:t> </a:t>
            </a:r>
            <a:r>
              <a:rPr lang="en-US" sz="2000" dirty="0" err="1"/>
              <a:t>vznikne</a:t>
            </a:r>
            <a:r>
              <a:rPr lang="en-US" sz="2000" dirty="0"/>
              <a:t> 1 mol </a:t>
            </a:r>
            <a:r>
              <a:rPr lang="en-US" sz="2000" dirty="0" err="1"/>
              <a:t>této</a:t>
            </a:r>
            <a:r>
              <a:rPr lang="en-US" sz="2000" dirty="0"/>
              <a:t> </a:t>
            </a:r>
            <a:r>
              <a:rPr lang="en-US" sz="2000" dirty="0" err="1"/>
              <a:t>látky</a:t>
            </a:r>
            <a:r>
              <a:rPr lang="en-US" sz="2000" dirty="0"/>
              <a:t> </a:t>
            </a:r>
            <a:r>
              <a:rPr lang="en-US" sz="2000" dirty="0" err="1"/>
              <a:t>přímo</a:t>
            </a:r>
            <a:r>
              <a:rPr lang="en-US" sz="2000" dirty="0"/>
              <a:t> z </a:t>
            </a:r>
            <a:r>
              <a:rPr lang="en-US" sz="2000" dirty="0" err="1"/>
              <a:t>prvků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u="sng" dirty="0" err="1"/>
              <a:t>standardním</a:t>
            </a:r>
            <a:r>
              <a:rPr lang="en-US" sz="2000" u="sng" dirty="0"/>
              <a:t> </a:t>
            </a:r>
            <a:r>
              <a:rPr lang="en-US" sz="2000" u="sng" dirty="0" err="1"/>
              <a:t>stavu</a:t>
            </a:r>
            <a:r>
              <a:rPr lang="en-US" sz="2000" dirty="0"/>
              <a:t> za </a:t>
            </a:r>
            <a:r>
              <a:rPr lang="en-US" sz="2000" u="sng" dirty="0" err="1"/>
              <a:t>standardních</a:t>
            </a:r>
            <a:r>
              <a:rPr lang="en-US" sz="2000" u="sng" dirty="0"/>
              <a:t> </a:t>
            </a:r>
            <a:r>
              <a:rPr lang="en-US" sz="2000" u="sng" dirty="0" err="1"/>
              <a:t>podmínek</a:t>
            </a:r>
            <a:r>
              <a:rPr lang="en-US" sz="2000" dirty="0"/>
              <a:t>, </a:t>
            </a:r>
            <a:r>
              <a:rPr lang="en-US" sz="2000" dirty="0" err="1"/>
              <a:t>přičemž</a:t>
            </a:r>
            <a:r>
              <a:rPr lang="en-US" sz="2000" dirty="0"/>
              <a:t> </a:t>
            </a:r>
            <a:r>
              <a:rPr lang="en-US" sz="2000" dirty="0" err="1"/>
              <a:t>dané</a:t>
            </a:r>
            <a:r>
              <a:rPr lang="en-US" sz="2000" dirty="0"/>
              <a:t> </a:t>
            </a:r>
            <a:r>
              <a:rPr lang="en-US" sz="2000" dirty="0" err="1"/>
              <a:t>prvky</a:t>
            </a:r>
            <a:r>
              <a:rPr lang="en-US" sz="2000" dirty="0"/>
              <a:t> </a:t>
            </a:r>
            <a:r>
              <a:rPr lang="en-US" sz="2000" dirty="0" err="1"/>
              <a:t>jsou</a:t>
            </a:r>
            <a:r>
              <a:rPr lang="en-US" sz="2000" dirty="0"/>
              <a:t> </a:t>
            </a:r>
            <a:r>
              <a:rPr lang="en-US" sz="2000" dirty="0" err="1"/>
              <a:t>při</a:t>
            </a:r>
            <a:r>
              <a:rPr lang="en-US" sz="2000" dirty="0"/>
              <a:t> </a:t>
            </a:r>
            <a:r>
              <a:rPr lang="en-US" sz="2000" dirty="0" err="1"/>
              <a:t>zvolené</a:t>
            </a:r>
            <a:r>
              <a:rPr lang="en-US" sz="2000" dirty="0"/>
              <a:t> </a:t>
            </a:r>
            <a:r>
              <a:rPr lang="en-US" sz="2000" dirty="0" err="1"/>
              <a:t>teplotě</a:t>
            </a:r>
            <a:r>
              <a:rPr lang="en-US" sz="2000" dirty="0"/>
              <a:t> a </a:t>
            </a:r>
            <a:r>
              <a:rPr lang="en-US" sz="2000" dirty="0" err="1"/>
              <a:t>standardním</a:t>
            </a:r>
            <a:r>
              <a:rPr lang="en-US" sz="2000" dirty="0"/>
              <a:t> </a:t>
            </a:r>
            <a:r>
              <a:rPr lang="en-US" sz="2000" dirty="0" err="1"/>
              <a:t>tlaku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své</a:t>
            </a:r>
            <a:r>
              <a:rPr lang="en-US" sz="2000" dirty="0"/>
              <a:t> </a:t>
            </a:r>
            <a:r>
              <a:rPr lang="en-US" sz="2000" dirty="0" err="1"/>
              <a:t>nejstálejší</a:t>
            </a:r>
            <a:r>
              <a:rPr lang="en-US" sz="2000" dirty="0"/>
              <a:t> </a:t>
            </a:r>
            <a:r>
              <a:rPr lang="en-US" sz="2000" dirty="0" err="1"/>
              <a:t>podobě</a:t>
            </a:r>
            <a:r>
              <a:rPr lang="en-US" sz="2000" dirty="0"/>
              <a:t>. (</a:t>
            </a:r>
            <a:r>
              <a:rPr lang="cs-CZ" sz="2000" dirty="0"/>
              <a:t>n</a:t>
            </a:r>
            <a:r>
              <a:rPr lang="en-US" sz="2000" dirty="0" err="1"/>
              <a:t>apříklad</a:t>
            </a:r>
            <a:r>
              <a:rPr lang="en-US" sz="2000" dirty="0"/>
              <a:t> </a:t>
            </a:r>
            <a:r>
              <a:rPr lang="en-US" sz="2000" dirty="0" err="1"/>
              <a:t>při</a:t>
            </a:r>
            <a:r>
              <a:rPr lang="en-US" sz="2000" dirty="0"/>
              <a:t> 25°C </a:t>
            </a:r>
            <a:r>
              <a:rPr lang="cs-CZ" sz="2000" dirty="0"/>
              <a:t>je to </a:t>
            </a:r>
            <a:r>
              <a:rPr lang="en-US" sz="2000" dirty="0" err="1"/>
              <a:t>grafit</a:t>
            </a:r>
            <a:r>
              <a:rPr lang="en-US" sz="2000" dirty="0"/>
              <a:t> a ne </a:t>
            </a:r>
            <a:r>
              <a:rPr lang="en-US" sz="2000" dirty="0" err="1"/>
              <a:t>diamant</a:t>
            </a:r>
            <a:r>
              <a:rPr lang="en-US" sz="2000" dirty="0"/>
              <a:t>)</a:t>
            </a:r>
            <a:br>
              <a:rPr lang="en-US" sz="2000" dirty="0"/>
            </a:br>
            <a:r>
              <a:rPr lang="cs-CZ" sz="2000" dirty="0"/>
              <a:t>S</a:t>
            </a:r>
            <a:r>
              <a:rPr lang="en-US" sz="2000" dirty="0" err="1"/>
              <a:t>tandardní</a:t>
            </a:r>
            <a:r>
              <a:rPr lang="en-US" sz="2000" dirty="0"/>
              <a:t> </a:t>
            </a:r>
            <a:r>
              <a:rPr lang="en-US" sz="2000" dirty="0" err="1"/>
              <a:t>slučovací</a:t>
            </a:r>
            <a:r>
              <a:rPr lang="en-US" sz="2000" dirty="0"/>
              <a:t> </a:t>
            </a:r>
            <a:r>
              <a:rPr lang="en-US" sz="2000" dirty="0" err="1"/>
              <a:t>teplo</a:t>
            </a:r>
            <a:r>
              <a:rPr lang="en-US" sz="2000" dirty="0"/>
              <a:t> </a:t>
            </a:r>
            <a:r>
              <a:rPr lang="en-US" sz="2000" dirty="0" err="1"/>
              <a:t>prvků</a:t>
            </a:r>
            <a:r>
              <a:rPr lang="en-US" sz="2000" dirty="0"/>
              <a:t> v </a:t>
            </a:r>
            <a:r>
              <a:rPr lang="en-US" sz="2000" dirty="0" err="1"/>
              <a:t>jejich</a:t>
            </a:r>
            <a:r>
              <a:rPr lang="en-US" sz="2000" dirty="0"/>
              <a:t> </a:t>
            </a:r>
            <a:r>
              <a:rPr lang="en-US" sz="2000" dirty="0" err="1"/>
              <a:t>nejstálejší</a:t>
            </a:r>
            <a:r>
              <a:rPr lang="en-US" sz="2000" dirty="0"/>
              <a:t> </a:t>
            </a:r>
            <a:r>
              <a:rPr lang="en-US" sz="2000" dirty="0" err="1"/>
              <a:t>podobě</a:t>
            </a:r>
            <a:r>
              <a:rPr lang="en-US" sz="2000" dirty="0"/>
              <a:t> je </a:t>
            </a:r>
            <a:r>
              <a:rPr lang="en-US" sz="2000" b="1" dirty="0" err="1"/>
              <a:t>nulové</a:t>
            </a:r>
            <a:r>
              <a:rPr lang="en-US" sz="2000" dirty="0"/>
              <a:t> a </a:t>
            </a:r>
            <a:r>
              <a:rPr lang="en-US" sz="2000" dirty="0" err="1"/>
              <a:t>totéž</a:t>
            </a:r>
            <a:r>
              <a:rPr lang="en-US" sz="2000" dirty="0"/>
              <a:t> </a:t>
            </a:r>
            <a:r>
              <a:rPr lang="en-US" sz="2000" dirty="0" err="1"/>
              <a:t>platí</a:t>
            </a:r>
            <a:r>
              <a:rPr lang="en-US" sz="2000" dirty="0"/>
              <a:t> </a:t>
            </a:r>
            <a:r>
              <a:rPr lang="en-US" sz="2000" dirty="0" err="1"/>
              <a:t>při</a:t>
            </a:r>
            <a:r>
              <a:rPr lang="en-US" sz="2000" dirty="0"/>
              <a:t> </a:t>
            </a:r>
            <a:r>
              <a:rPr lang="en-US" sz="2000" dirty="0" err="1"/>
              <a:t>všech</a:t>
            </a:r>
            <a:r>
              <a:rPr lang="en-US" sz="2000" dirty="0"/>
              <a:t> </a:t>
            </a:r>
            <a:r>
              <a:rPr lang="en-US" sz="2000" dirty="0" err="1"/>
              <a:t>ostatních</a:t>
            </a:r>
            <a:r>
              <a:rPr lang="en-US" sz="2000" dirty="0"/>
              <a:t> </a:t>
            </a:r>
            <a:r>
              <a:rPr lang="en-US" sz="2000" dirty="0" err="1"/>
              <a:t>teplotách</a:t>
            </a:r>
            <a:r>
              <a:rPr lang="en-US" sz="2000" dirty="0"/>
              <a:t>.</a:t>
            </a:r>
            <a:endParaRPr lang="cs-CZ" sz="2000" dirty="0"/>
          </a:p>
          <a:p>
            <a:pPr algn="just"/>
            <a:endParaRPr lang="cs-CZ" sz="2000" dirty="0"/>
          </a:p>
          <a:p>
            <a:pPr algn="just"/>
            <a:r>
              <a:rPr lang="cs-CZ" sz="2000" b="1" dirty="0"/>
              <a:t>   </a:t>
            </a:r>
            <a:r>
              <a:rPr lang="en-US" sz="2000" b="1" dirty="0" err="1"/>
              <a:t>Spalné</a:t>
            </a:r>
            <a:r>
              <a:rPr lang="en-US" sz="2000" b="1" dirty="0"/>
              <a:t> </a:t>
            </a:r>
            <a:r>
              <a:rPr lang="en-US" sz="2000" b="1" dirty="0" err="1"/>
              <a:t>teplo</a:t>
            </a:r>
            <a:r>
              <a:rPr lang="en-US" sz="2000" dirty="0"/>
              <a:t> </a:t>
            </a:r>
            <a:r>
              <a:rPr lang="en-US" sz="2000" dirty="0" err="1"/>
              <a:t>sloučeniny</a:t>
            </a:r>
            <a:r>
              <a:rPr lang="en-US" sz="2000" dirty="0"/>
              <a:t> je </a:t>
            </a:r>
            <a:r>
              <a:rPr lang="en-US" sz="2000" dirty="0" err="1"/>
              <a:t>reakční</a:t>
            </a:r>
            <a:r>
              <a:rPr lang="en-US" sz="2000" dirty="0"/>
              <a:t> </a:t>
            </a:r>
            <a:r>
              <a:rPr lang="en-US" sz="2000" dirty="0" err="1"/>
              <a:t>teplo</a:t>
            </a:r>
            <a:r>
              <a:rPr lang="en-US" sz="2000" dirty="0"/>
              <a:t> </a:t>
            </a:r>
            <a:r>
              <a:rPr lang="en-US" sz="2000" dirty="0" err="1"/>
              <a:t>reakce</a:t>
            </a:r>
            <a:r>
              <a:rPr lang="en-US" sz="2000" dirty="0"/>
              <a:t>, </a:t>
            </a:r>
            <a:r>
              <a:rPr lang="en-US" sz="2000" dirty="0" err="1"/>
              <a:t>při</a:t>
            </a:r>
            <a:r>
              <a:rPr lang="en-US" sz="2000" dirty="0"/>
              <a:t> </a:t>
            </a:r>
            <a:r>
              <a:rPr lang="en-US" sz="2000" dirty="0" err="1"/>
              <a:t>níž</a:t>
            </a:r>
            <a:r>
              <a:rPr lang="en-US" sz="2000" dirty="0"/>
              <a:t> se </a:t>
            </a:r>
            <a:r>
              <a:rPr lang="en-US" sz="2000" dirty="0" err="1"/>
              <a:t>jednotkové</a:t>
            </a:r>
            <a:r>
              <a:rPr lang="en-US" sz="2000" dirty="0"/>
              <a:t> </a:t>
            </a:r>
            <a:r>
              <a:rPr lang="en-US" sz="2000" dirty="0" err="1"/>
              <a:t>látkové</a:t>
            </a:r>
            <a:r>
              <a:rPr lang="en-US" sz="2000" dirty="0"/>
              <a:t> </a:t>
            </a:r>
            <a:r>
              <a:rPr lang="en-US" sz="2000" dirty="0" err="1"/>
              <a:t>množství</a:t>
            </a:r>
            <a:r>
              <a:rPr lang="en-US" sz="2000" dirty="0"/>
              <a:t> (1 mol) </a:t>
            </a:r>
            <a:r>
              <a:rPr lang="en-US" sz="2000" dirty="0" err="1"/>
              <a:t>dané</a:t>
            </a:r>
            <a:r>
              <a:rPr lang="en-US" sz="2000" dirty="0"/>
              <a:t> </a:t>
            </a:r>
            <a:r>
              <a:rPr lang="en-US" sz="2000" dirty="0" err="1"/>
              <a:t>sloučeniny</a:t>
            </a:r>
            <a:r>
              <a:rPr lang="en-US" sz="2000" dirty="0"/>
              <a:t> </a:t>
            </a:r>
            <a:r>
              <a:rPr lang="en-US" sz="2000" dirty="0" err="1"/>
              <a:t>zoxiduje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nejstálejší</a:t>
            </a:r>
            <a:r>
              <a:rPr lang="en-US" sz="2000" dirty="0"/>
              <a:t> </a:t>
            </a:r>
            <a:r>
              <a:rPr lang="en-US" sz="2000" dirty="0" err="1"/>
              <a:t>oxidy</a:t>
            </a:r>
            <a:r>
              <a:rPr lang="en-US" sz="2000" dirty="0"/>
              <a:t> </a:t>
            </a:r>
            <a:r>
              <a:rPr lang="en-US" sz="2000" dirty="0" err="1"/>
              <a:t>anebo</a:t>
            </a:r>
            <a:r>
              <a:rPr lang="en-US" sz="2000" dirty="0"/>
              <a:t> </a:t>
            </a:r>
            <a:r>
              <a:rPr lang="en-US" sz="2000" dirty="0" err="1"/>
              <a:t>nejstálejší</a:t>
            </a:r>
            <a:r>
              <a:rPr lang="en-US" sz="2000" dirty="0"/>
              <a:t> </a:t>
            </a:r>
            <a:r>
              <a:rPr lang="en-US" sz="2000" dirty="0" err="1"/>
              <a:t>produkty</a:t>
            </a:r>
            <a:r>
              <a:rPr lang="en-US" sz="2000" dirty="0"/>
              <a:t> </a:t>
            </a:r>
            <a:r>
              <a:rPr lang="en-US" sz="2000" dirty="0" err="1"/>
              <a:t>oxidace</a:t>
            </a:r>
            <a:r>
              <a:rPr lang="en-US" sz="2000" dirty="0"/>
              <a:t>.</a:t>
            </a:r>
            <a:endParaRPr lang="cs-CZ" sz="2000" dirty="0"/>
          </a:p>
          <a:p>
            <a:pPr algn="just"/>
            <a:r>
              <a:rPr lang="cs-CZ" sz="2000" b="1" dirty="0"/>
              <a:t>   </a:t>
            </a:r>
            <a:r>
              <a:rPr lang="en-US" sz="2000" b="1" dirty="0" err="1"/>
              <a:t>Standardní</a:t>
            </a:r>
            <a:r>
              <a:rPr lang="en-US" sz="2000" b="1" dirty="0"/>
              <a:t> </a:t>
            </a:r>
            <a:r>
              <a:rPr lang="en-US" sz="2000" b="1" dirty="0" err="1"/>
              <a:t>spalné</a:t>
            </a:r>
            <a:r>
              <a:rPr lang="en-US" sz="2000" b="1" dirty="0"/>
              <a:t> </a:t>
            </a:r>
            <a:r>
              <a:rPr lang="en-US" sz="2000" b="1" dirty="0" err="1"/>
              <a:t>teplo</a:t>
            </a:r>
            <a:r>
              <a:rPr lang="en-US" sz="2000" b="1" dirty="0"/>
              <a:t> </a:t>
            </a:r>
            <a:r>
              <a:rPr lang="en-US" sz="2000" dirty="0" err="1"/>
              <a:t>dané</a:t>
            </a:r>
            <a:r>
              <a:rPr lang="en-US" sz="2000" dirty="0"/>
              <a:t> </a:t>
            </a:r>
            <a:r>
              <a:rPr lang="en-US" sz="2000" dirty="0" err="1"/>
              <a:t>látky</a:t>
            </a:r>
            <a:r>
              <a:rPr lang="en-US" sz="2000" dirty="0"/>
              <a:t> </a:t>
            </a:r>
            <a:r>
              <a:rPr lang="en-US" sz="2000" i="1" dirty="0"/>
              <a:t>(</a:t>
            </a:r>
            <a:r>
              <a:rPr lang="el-GR" sz="2000" b="1" dirty="0"/>
              <a:t>Δ</a:t>
            </a:r>
            <a:r>
              <a:rPr lang="en-US" sz="2000" b="1" i="1" dirty="0"/>
              <a:t>H°</a:t>
            </a:r>
            <a:r>
              <a:rPr lang="en-US" sz="2000" b="1" i="1" baseline="-25000" dirty="0"/>
              <a:t>T</a:t>
            </a:r>
            <a:r>
              <a:rPr lang="en-US" sz="2000" i="1" dirty="0"/>
              <a:t>)</a:t>
            </a:r>
            <a:r>
              <a:rPr lang="en-US" sz="2000" b="1" i="1" baseline="-25000" dirty="0" err="1"/>
              <a:t>spal</a:t>
            </a:r>
            <a:r>
              <a:rPr lang="en-US" sz="2000" i="1" dirty="0"/>
              <a:t> </a:t>
            </a:r>
            <a:r>
              <a:rPr lang="en-US" sz="2000" dirty="0"/>
              <a:t> je </a:t>
            </a:r>
            <a:r>
              <a:rPr lang="en-US" sz="2000" dirty="0" err="1"/>
              <a:t>standardní</a:t>
            </a:r>
            <a:r>
              <a:rPr lang="en-US" sz="2000" dirty="0"/>
              <a:t> </a:t>
            </a:r>
            <a:r>
              <a:rPr lang="en-US" sz="2000" dirty="0" err="1"/>
              <a:t>reakční</a:t>
            </a:r>
            <a:r>
              <a:rPr lang="en-US" sz="2000" dirty="0"/>
              <a:t> </a:t>
            </a:r>
            <a:r>
              <a:rPr lang="en-US" sz="2000" dirty="0" err="1"/>
              <a:t>teplo</a:t>
            </a:r>
            <a:r>
              <a:rPr lang="en-US" sz="2000" dirty="0"/>
              <a:t> </a:t>
            </a:r>
            <a:r>
              <a:rPr lang="en-US" sz="2000" dirty="0" err="1"/>
              <a:t>reakce</a:t>
            </a:r>
            <a:r>
              <a:rPr lang="en-US" sz="2000" dirty="0"/>
              <a:t>, </a:t>
            </a:r>
            <a:r>
              <a:rPr lang="en-US" sz="2000" dirty="0" err="1"/>
              <a:t>při</a:t>
            </a:r>
            <a:r>
              <a:rPr lang="en-US" sz="2000" dirty="0"/>
              <a:t> </a:t>
            </a:r>
            <a:r>
              <a:rPr lang="en-US" sz="2000" dirty="0" err="1"/>
              <a:t>které</a:t>
            </a:r>
            <a:r>
              <a:rPr lang="en-US" sz="2000" dirty="0"/>
              <a:t> </a:t>
            </a:r>
            <a:r>
              <a:rPr lang="en-US" sz="2000" dirty="0" err="1"/>
              <a:t>dojde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spálení</a:t>
            </a:r>
            <a:r>
              <a:rPr lang="en-US" sz="2000" dirty="0"/>
              <a:t> 1 </a:t>
            </a:r>
            <a:r>
              <a:rPr lang="en-US" sz="2000" dirty="0" err="1"/>
              <a:t>molu</a:t>
            </a:r>
            <a:r>
              <a:rPr lang="en-US" sz="2000" dirty="0"/>
              <a:t> </a:t>
            </a:r>
            <a:r>
              <a:rPr lang="en-US" sz="2000" dirty="0" err="1"/>
              <a:t>této</a:t>
            </a:r>
            <a:r>
              <a:rPr lang="en-US" sz="2000" dirty="0"/>
              <a:t> </a:t>
            </a:r>
            <a:r>
              <a:rPr lang="en-US" sz="2000" dirty="0" err="1"/>
              <a:t>látky</a:t>
            </a:r>
            <a:r>
              <a:rPr lang="en-US" sz="2000" dirty="0"/>
              <a:t> v </a:t>
            </a:r>
            <a:r>
              <a:rPr lang="en-US" sz="2000" dirty="0" err="1"/>
              <a:t>nejstálejší</a:t>
            </a:r>
            <a:r>
              <a:rPr lang="en-US" sz="2000" dirty="0"/>
              <a:t> </a:t>
            </a:r>
            <a:r>
              <a:rPr lang="en-US" sz="2000" dirty="0" err="1"/>
              <a:t>podobě</a:t>
            </a:r>
            <a:r>
              <a:rPr lang="en-US" sz="2000" dirty="0"/>
              <a:t> za </a:t>
            </a:r>
            <a:r>
              <a:rPr lang="en-US" sz="2000" dirty="0" err="1"/>
              <a:t>standardních</a:t>
            </a:r>
            <a:r>
              <a:rPr lang="en-US" sz="2000" dirty="0"/>
              <a:t> </a:t>
            </a:r>
            <a:r>
              <a:rPr lang="en-US" sz="2000" dirty="0" err="1"/>
              <a:t>podmínek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konečné</a:t>
            </a:r>
            <a:r>
              <a:rPr lang="en-US" sz="2000" dirty="0"/>
              <a:t> </a:t>
            </a:r>
            <a:r>
              <a:rPr lang="en-US" sz="2000" dirty="0" err="1"/>
              <a:t>spalné</a:t>
            </a:r>
            <a:r>
              <a:rPr lang="en-US" sz="2000" dirty="0"/>
              <a:t> </a:t>
            </a:r>
            <a:r>
              <a:rPr lang="en-US" sz="2000" dirty="0" err="1"/>
              <a:t>produkty</a:t>
            </a:r>
            <a:r>
              <a:rPr lang="en-US" sz="2000" dirty="0"/>
              <a:t> (</a:t>
            </a:r>
            <a:r>
              <a:rPr lang="en-US" sz="2000" dirty="0" err="1"/>
              <a:t>obvykle</a:t>
            </a:r>
            <a:r>
              <a:rPr lang="en-US" sz="2000" dirty="0"/>
              <a:t> </a:t>
            </a:r>
            <a:r>
              <a:rPr lang="en-US" sz="2000" dirty="0" err="1"/>
              <a:t>nejstálejší</a:t>
            </a:r>
            <a:r>
              <a:rPr lang="en-US" sz="2000" dirty="0"/>
              <a:t> </a:t>
            </a:r>
            <a:r>
              <a:rPr lang="en-US" sz="2000" dirty="0" err="1"/>
              <a:t>oxidy</a:t>
            </a:r>
            <a:r>
              <a:rPr lang="en-US" sz="2000" dirty="0"/>
              <a:t>, </a:t>
            </a:r>
            <a:r>
              <a:rPr lang="en-US" sz="2000" dirty="0" err="1"/>
              <a:t>například</a:t>
            </a:r>
            <a:r>
              <a:rPr lang="en-US" sz="2000" dirty="0"/>
              <a:t> u </a:t>
            </a:r>
            <a:r>
              <a:rPr lang="en-US" sz="2000" dirty="0" err="1"/>
              <a:t>uhlíku</a:t>
            </a:r>
            <a:r>
              <a:rPr lang="en-US" sz="2000" dirty="0"/>
              <a:t> je to CO</a:t>
            </a:r>
            <a:r>
              <a:rPr lang="en-US" sz="2000" baseline="-25000" dirty="0"/>
              <a:t>2</a:t>
            </a:r>
            <a:r>
              <a:rPr lang="en-US" sz="2000" dirty="0"/>
              <a:t>, u </a:t>
            </a:r>
            <a:r>
              <a:rPr lang="en-US" sz="2000" dirty="0" err="1"/>
              <a:t>železa</a:t>
            </a:r>
            <a:r>
              <a:rPr lang="en-US" sz="2000" dirty="0"/>
              <a:t> je to Fe</a:t>
            </a:r>
            <a:r>
              <a:rPr lang="en-US" sz="2000" baseline="-25000" dirty="0"/>
              <a:t>2</a:t>
            </a:r>
            <a:r>
              <a:rPr lang="en-US" sz="2000" dirty="0"/>
              <a:t>O</a:t>
            </a:r>
            <a:r>
              <a:rPr lang="en-US" sz="2000" baseline="-25000" dirty="0"/>
              <a:t>3</a:t>
            </a:r>
            <a:r>
              <a:rPr lang="en-US" sz="2000" dirty="0"/>
              <a:t>, </a:t>
            </a:r>
            <a:r>
              <a:rPr lang="en-US" sz="2000" dirty="0" err="1"/>
              <a:t>apod</a:t>
            </a:r>
            <a:r>
              <a:rPr lang="en-US" sz="2000" dirty="0"/>
              <a:t>.).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936731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591290E1-0D08-4321-B5BC-542AB5ACE8FE}"/>
              </a:ext>
            </a:extLst>
          </p:cNvPr>
          <p:cNvSpPr/>
          <p:nvPr/>
        </p:nvSpPr>
        <p:spPr>
          <a:xfrm>
            <a:off x="286022" y="1772189"/>
            <a:ext cx="50403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u="sng" dirty="0" err="1">
                <a:solidFill>
                  <a:srgbClr val="000000"/>
                </a:solidFill>
              </a:rPr>
              <a:t>Výpočet</a:t>
            </a:r>
            <a:r>
              <a:rPr lang="en-US" sz="2000" b="1" u="sng" dirty="0">
                <a:solidFill>
                  <a:srgbClr val="000000"/>
                </a:solidFill>
              </a:rPr>
              <a:t> </a:t>
            </a:r>
            <a:r>
              <a:rPr lang="en-US" sz="2000" b="1" u="sng" dirty="0" err="1">
                <a:solidFill>
                  <a:srgbClr val="000000"/>
                </a:solidFill>
              </a:rPr>
              <a:t>reakčního</a:t>
            </a:r>
            <a:r>
              <a:rPr lang="en-US" sz="2000" b="1" u="sng" dirty="0">
                <a:solidFill>
                  <a:srgbClr val="000000"/>
                </a:solidFill>
              </a:rPr>
              <a:t> </a:t>
            </a:r>
            <a:r>
              <a:rPr lang="en-US" sz="2000" b="1" u="sng" dirty="0" err="1">
                <a:solidFill>
                  <a:srgbClr val="000000"/>
                </a:solidFill>
              </a:rPr>
              <a:t>tepla</a:t>
            </a:r>
            <a:r>
              <a:rPr lang="en-US" sz="2000" b="1" u="sng" dirty="0">
                <a:solidFill>
                  <a:srgbClr val="000000"/>
                </a:solidFill>
              </a:rPr>
              <a:t> ze </a:t>
            </a:r>
            <a:r>
              <a:rPr lang="en-US" sz="2000" b="1" u="sng" dirty="0" err="1">
                <a:solidFill>
                  <a:srgbClr val="000000"/>
                </a:solidFill>
              </a:rPr>
              <a:t>slučovacích</a:t>
            </a:r>
            <a:r>
              <a:rPr lang="en-US" sz="2000" b="1" u="sng" dirty="0">
                <a:solidFill>
                  <a:srgbClr val="000000"/>
                </a:solidFill>
              </a:rPr>
              <a:t> </a:t>
            </a:r>
            <a:r>
              <a:rPr lang="en-US" sz="2000" b="1" u="sng" dirty="0" err="1">
                <a:solidFill>
                  <a:srgbClr val="000000"/>
                </a:solidFill>
              </a:rPr>
              <a:t>tepel</a:t>
            </a:r>
            <a:endParaRPr lang="en-US" sz="2000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396FF879-AAA8-4DB8-A960-6BE99E021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603" y="2443991"/>
            <a:ext cx="3821371" cy="2008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buFontTx/>
              <a:buChar char="•"/>
            </a:pPr>
            <a:r>
              <a:rPr lang="en-US" altLang="en-US" dirty="0" err="1">
                <a:solidFill>
                  <a:srgbClr val="FF0000"/>
                </a:solidFill>
                <a:latin typeface="+mn-lt"/>
              </a:rPr>
              <a:t>přímá</a:t>
            </a:r>
            <a:r>
              <a:rPr lang="en-US" alt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+mn-lt"/>
              </a:rPr>
              <a:t>přeměna</a:t>
            </a:r>
            <a:r>
              <a:rPr lang="en-US" alt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+mn-lt"/>
              </a:rPr>
              <a:t>prvků</a:t>
            </a:r>
            <a:r>
              <a:rPr lang="en-US" alt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+mn-lt"/>
              </a:rPr>
              <a:t>na</a:t>
            </a:r>
            <a:r>
              <a:rPr lang="en-US" alt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+mn-lt"/>
              </a:rPr>
              <a:t>produkty</a:t>
            </a:r>
            <a:r>
              <a:rPr lang="en-US" altLang="en-US" dirty="0">
                <a:solidFill>
                  <a:srgbClr val="000000"/>
                </a:solidFill>
                <a:latin typeface="+mn-lt"/>
              </a:rPr>
              <a:t>  </a:t>
            </a:r>
          </a:p>
          <a:p>
            <a:pPr defTabSz="685800"/>
            <a:r>
              <a:rPr lang="en-US" altLang="en-US" sz="800" dirty="0">
                <a:solidFill>
                  <a:srgbClr val="000000"/>
                </a:solidFill>
                <a:latin typeface="+mn-lt"/>
              </a:rPr>
              <a:t>    </a:t>
            </a:r>
            <a:r>
              <a:rPr lang="en-US" altLang="en-US" dirty="0">
                <a:solidFill>
                  <a:srgbClr val="000000"/>
                </a:solidFill>
                <a:latin typeface="+mn-lt"/>
              </a:rPr>
              <a:t>                   </a:t>
            </a:r>
            <a:endParaRPr lang="en-US" altLang="en-US" dirty="0">
              <a:latin typeface="+mn-lt"/>
            </a:endParaRPr>
          </a:p>
          <a:p>
            <a:pPr defTabSz="685800">
              <a:buFontTx/>
              <a:buChar char="•"/>
            </a:pPr>
            <a:r>
              <a:rPr lang="en-US" altLang="en-US" dirty="0" err="1">
                <a:solidFill>
                  <a:srgbClr val="0000FF"/>
                </a:solidFill>
                <a:latin typeface="+mn-lt"/>
              </a:rPr>
              <a:t>přímá</a:t>
            </a:r>
            <a:r>
              <a:rPr lang="en-US" altLang="en-US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+mn-lt"/>
              </a:rPr>
              <a:t>přeměna</a:t>
            </a:r>
            <a:r>
              <a:rPr lang="en-US" altLang="en-US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+mn-lt"/>
              </a:rPr>
              <a:t>prvků</a:t>
            </a:r>
            <a:r>
              <a:rPr lang="en-US" altLang="en-US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+mn-lt"/>
              </a:rPr>
              <a:t>na</a:t>
            </a:r>
            <a:r>
              <a:rPr lang="en-US" altLang="en-US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+mn-lt"/>
              </a:rPr>
              <a:t>výchozí</a:t>
            </a:r>
            <a:r>
              <a:rPr lang="en-US" altLang="en-US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+mn-lt"/>
              </a:rPr>
              <a:t>látky</a:t>
            </a:r>
            <a:r>
              <a:rPr lang="en-US" altLang="en-US" dirty="0">
                <a:solidFill>
                  <a:srgbClr val="000000"/>
                </a:solidFill>
                <a:latin typeface="+mn-lt"/>
              </a:rPr>
              <a:t>     </a:t>
            </a:r>
          </a:p>
          <a:p>
            <a:pPr defTabSz="685800"/>
            <a:r>
              <a:rPr lang="en-US" altLang="en-US" sz="800" dirty="0">
                <a:solidFill>
                  <a:srgbClr val="000000"/>
                </a:solidFill>
                <a:latin typeface="+mn-lt"/>
              </a:rPr>
              <a:t>   </a:t>
            </a:r>
            <a:r>
              <a:rPr lang="en-US" altLang="en-US" dirty="0">
                <a:solidFill>
                  <a:srgbClr val="000000"/>
                </a:solidFill>
                <a:latin typeface="+mn-lt"/>
              </a:rPr>
              <a:t>                       </a:t>
            </a:r>
            <a:endParaRPr lang="en-US" altLang="en-US" dirty="0">
              <a:latin typeface="+mn-lt"/>
            </a:endParaRPr>
          </a:p>
          <a:p>
            <a:pPr defTabSz="685800">
              <a:buFontTx/>
              <a:buChar char="•"/>
            </a:pPr>
            <a:r>
              <a:rPr lang="en-US" altLang="en-US" dirty="0" err="1">
                <a:solidFill>
                  <a:srgbClr val="009900"/>
                </a:solidFill>
                <a:latin typeface="+mn-lt"/>
              </a:rPr>
              <a:t>výsledek</a:t>
            </a:r>
            <a:r>
              <a:rPr lang="en-US" altLang="en-US" dirty="0">
                <a:solidFill>
                  <a:srgbClr val="009900"/>
                </a:solidFill>
                <a:latin typeface="+mn-lt"/>
              </a:rPr>
              <a:t> (to, co </a:t>
            </a:r>
            <a:r>
              <a:rPr lang="en-US" altLang="en-US" dirty="0" err="1">
                <a:solidFill>
                  <a:srgbClr val="009900"/>
                </a:solidFill>
                <a:latin typeface="+mn-lt"/>
              </a:rPr>
              <a:t>chcete</a:t>
            </a:r>
            <a:r>
              <a:rPr lang="en-US" altLang="en-US" dirty="0">
                <a:solidFill>
                  <a:srgbClr val="009900"/>
                </a:solidFill>
                <a:latin typeface="+mn-lt"/>
              </a:rPr>
              <a:t> </a:t>
            </a:r>
            <a:r>
              <a:rPr lang="en-US" altLang="en-US" dirty="0" err="1">
                <a:solidFill>
                  <a:srgbClr val="009900"/>
                </a:solidFill>
                <a:latin typeface="+mn-lt"/>
              </a:rPr>
              <a:t>spočítat</a:t>
            </a:r>
            <a:r>
              <a:rPr lang="en-US" altLang="en-US" dirty="0">
                <a:solidFill>
                  <a:srgbClr val="009900"/>
                </a:solidFill>
                <a:latin typeface="+mn-lt"/>
              </a:rPr>
              <a:t>  Δ</a:t>
            </a:r>
            <a:r>
              <a:rPr lang="en-US" altLang="en-US" i="1" dirty="0">
                <a:solidFill>
                  <a:srgbClr val="009900"/>
                </a:solidFill>
                <a:latin typeface="+mn-lt"/>
              </a:rPr>
              <a:t>H°T</a:t>
            </a:r>
            <a:r>
              <a:rPr lang="en-US" altLang="en-US" dirty="0">
                <a:solidFill>
                  <a:srgbClr val="009900"/>
                </a:solidFill>
                <a:latin typeface="+mn-lt"/>
              </a:rPr>
              <a:t>) – </a:t>
            </a:r>
            <a:r>
              <a:rPr lang="en-US" altLang="en-US" dirty="0" err="1">
                <a:solidFill>
                  <a:srgbClr val="009900"/>
                </a:solidFill>
                <a:latin typeface="+mn-lt"/>
              </a:rPr>
              <a:t>přeměna</a:t>
            </a:r>
            <a:r>
              <a:rPr lang="en-US" altLang="en-US" dirty="0">
                <a:solidFill>
                  <a:srgbClr val="009900"/>
                </a:solidFill>
                <a:latin typeface="+mn-lt"/>
              </a:rPr>
              <a:t> </a:t>
            </a:r>
            <a:r>
              <a:rPr lang="en-US" altLang="en-US" dirty="0" err="1">
                <a:solidFill>
                  <a:srgbClr val="009900"/>
                </a:solidFill>
                <a:latin typeface="+mn-lt"/>
              </a:rPr>
              <a:t>výchozích</a:t>
            </a:r>
            <a:r>
              <a:rPr lang="en-US" altLang="en-US" dirty="0">
                <a:solidFill>
                  <a:srgbClr val="009900"/>
                </a:solidFill>
                <a:latin typeface="+mn-lt"/>
              </a:rPr>
              <a:t> </a:t>
            </a:r>
            <a:r>
              <a:rPr lang="en-US" altLang="en-US" dirty="0" err="1">
                <a:solidFill>
                  <a:srgbClr val="009900"/>
                </a:solidFill>
                <a:latin typeface="+mn-lt"/>
              </a:rPr>
              <a:t>látek</a:t>
            </a:r>
            <a:r>
              <a:rPr lang="en-US" altLang="en-US" dirty="0">
                <a:solidFill>
                  <a:srgbClr val="009900"/>
                </a:solidFill>
                <a:latin typeface="+mn-lt"/>
              </a:rPr>
              <a:t> </a:t>
            </a:r>
            <a:r>
              <a:rPr lang="en-US" altLang="en-US" dirty="0" err="1">
                <a:solidFill>
                  <a:srgbClr val="009900"/>
                </a:solidFill>
                <a:latin typeface="+mn-lt"/>
              </a:rPr>
              <a:t>na</a:t>
            </a:r>
            <a:r>
              <a:rPr lang="en-US" altLang="en-US" dirty="0">
                <a:solidFill>
                  <a:srgbClr val="009900"/>
                </a:solidFill>
                <a:latin typeface="+mn-lt"/>
              </a:rPr>
              <a:t> </a:t>
            </a:r>
            <a:r>
              <a:rPr lang="en-US" altLang="en-US" dirty="0" err="1">
                <a:solidFill>
                  <a:srgbClr val="009900"/>
                </a:solidFill>
                <a:latin typeface="+mn-lt"/>
              </a:rPr>
              <a:t>produkty</a:t>
            </a:r>
            <a:r>
              <a:rPr lang="en-US" altLang="en-US" dirty="0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pic>
        <p:nvPicPr>
          <p:cNvPr id="13314" name="Picture 2" descr="1">
            <a:extLst>
              <a:ext uri="{FF2B5EF4-FFF2-40B4-BE49-F238E27FC236}">
                <a16:creationId xmlns:a16="http://schemas.microsoft.com/office/drawing/2014/main" id="{3D8E48AB-6566-4D98-AEA6-D06C433D8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980" y="2156345"/>
            <a:ext cx="4677486" cy="82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1">
            <a:extLst>
              <a:ext uri="{FF2B5EF4-FFF2-40B4-BE49-F238E27FC236}">
                <a16:creationId xmlns:a16="http://schemas.microsoft.com/office/drawing/2014/main" id="{804F9DB2-E11D-45CE-B912-353733D6D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836" y="3010258"/>
            <a:ext cx="4659039" cy="71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1">
            <a:extLst>
              <a:ext uri="{FF2B5EF4-FFF2-40B4-BE49-F238E27FC236}">
                <a16:creationId xmlns:a16="http://schemas.microsoft.com/office/drawing/2014/main" id="{3B179FA3-4D00-4BCE-AAD3-369F650B7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989" y="4121626"/>
            <a:ext cx="4804011" cy="43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1">
            <a:extLst>
              <a:ext uri="{FF2B5EF4-FFF2-40B4-BE49-F238E27FC236}">
                <a16:creationId xmlns:a16="http://schemas.microsoft.com/office/drawing/2014/main" id="{78CB3D53-E7CC-4C4A-97BE-A00C0822F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590" y="4858604"/>
            <a:ext cx="5051811" cy="175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29D0C505-0D0A-4BAA-81FB-90326774B581}"/>
              </a:ext>
            </a:extLst>
          </p:cNvPr>
          <p:cNvSpPr/>
          <p:nvPr/>
        </p:nvSpPr>
        <p:spPr>
          <a:xfrm>
            <a:off x="211540" y="4679538"/>
            <a:ext cx="34255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0000"/>
                </a:solidFill>
              </a:rPr>
              <a:t>O</a:t>
            </a:r>
            <a:r>
              <a:rPr lang="en-US" dirty="0" err="1">
                <a:solidFill>
                  <a:srgbClr val="000000"/>
                </a:solidFill>
              </a:rPr>
              <a:t>dečte</a:t>
            </a:r>
            <a:r>
              <a:rPr lang="cs-CZ" dirty="0">
                <a:solidFill>
                  <a:srgbClr val="000000"/>
                </a:solidFill>
              </a:rPr>
              <a:t>ním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reakční</a:t>
            </a:r>
            <a:r>
              <a:rPr lang="cs-CZ" dirty="0">
                <a:solidFill>
                  <a:srgbClr val="0000FF"/>
                </a:solidFill>
              </a:rPr>
              <a:t>ch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tep</a:t>
            </a:r>
            <a:r>
              <a:rPr lang="cs-CZ" dirty="0">
                <a:solidFill>
                  <a:srgbClr val="0000FF"/>
                </a:solidFill>
              </a:rPr>
              <a:t>e</a:t>
            </a:r>
            <a:r>
              <a:rPr lang="en-US" dirty="0">
                <a:solidFill>
                  <a:srgbClr val="0000FF"/>
                </a:solidFill>
              </a:rPr>
              <a:t>l </a:t>
            </a:r>
            <a:r>
              <a:rPr lang="en-US" dirty="0" err="1">
                <a:solidFill>
                  <a:srgbClr val="0000FF"/>
                </a:solidFill>
              </a:rPr>
              <a:t>odpovídající</a:t>
            </a:r>
            <a:r>
              <a:rPr lang="cs-CZ" dirty="0">
                <a:solidFill>
                  <a:srgbClr val="0000FF"/>
                </a:solidFill>
              </a:rPr>
              <a:t>ch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přípravě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výchozích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látek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přímo</a:t>
            </a:r>
            <a:r>
              <a:rPr lang="en-US" dirty="0">
                <a:solidFill>
                  <a:srgbClr val="0000FF"/>
                </a:solidFill>
              </a:rPr>
              <a:t> z </a:t>
            </a:r>
            <a:r>
              <a:rPr lang="en-US" dirty="0" err="1">
                <a:solidFill>
                  <a:srgbClr val="0000FF"/>
                </a:solidFill>
              </a:rPr>
              <a:t>prvků</a:t>
            </a:r>
            <a:r>
              <a:rPr lang="en-US" dirty="0">
                <a:solidFill>
                  <a:srgbClr val="000000"/>
                </a:solidFill>
              </a:rPr>
              <a:t> od </a:t>
            </a:r>
            <a:r>
              <a:rPr lang="en-US" dirty="0" err="1">
                <a:solidFill>
                  <a:srgbClr val="FF0000"/>
                </a:solidFill>
              </a:rPr>
              <a:t>reakčních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tepel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odpovídající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přípravě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produktů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přímo</a:t>
            </a:r>
            <a:r>
              <a:rPr lang="en-US" dirty="0">
                <a:solidFill>
                  <a:srgbClr val="FF0000"/>
                </a:solidFill>
              </a:rPr>
              <a:t> z </a:t>
            </a:r>
            <a:r>
              <a:rPr lang="en-US" dirty="0" err="1">
                <a:solidFill>
                  <a:srgbClr val="FF0000"/>
                </a:solidFill>
              </a:rPr>
              <a:t>prvků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dostane</a:t>
            </a:r>
            <a:r>
              <a:rPr lang="cs-CZ" dirty="0">
                <a:solidFill>
                  <a:srgbClr val="000000"/>
                </a:solidFill>
              </a:rPr>
              <a:t>m</a:t>
            </a:r>
            <a:r>
              <a:rPr lang="en-US" dirty="0">
                <a:solidFill>
                  <a:srgbClr val="000000"/>
                </a:solidFill>
              </a:rPr>
              <a:t>e </a:t>
            </a:r>
            <a:r>
              <a:rPr lang="en-US" dirty="0" err="1">
                <a:solidFill>
                  <a:srgbClr val="009900"/>
                </a:solidFill>
              </a:rPr>
              <a:t>reakční</a:t>
            </a:r>
            <a:r>
              <a:rPr lang="en-US" dirty="0">
                <a:solidFill>
                  <a:srgbClr val="009900"/>
                </a:solidFill>
              </a:rPr>
              <a:t> </a:t>
            </a:r>
            <a:r>
              <a:rPr lang="en-US" dirty="0" err="1">
                <a:solidFill>
                  <a:srgbClr val="009900"/>
                </a:solidFill>
              </a:rPr>
              <a:t>teplo</a:t>
            </a:r>
            <a:r>
              <a:rPr lang="en-US" dirty="0">
                <a:solidFill>
                  <a:srgbClr val="009900"/>
                </a:solidFill>
              </a:rPr>
              <a:t> </a:t>
            </a:r>
            <a:r>
              <a:rPr lang="en-US" dirty="0" err="1">
                <a:solidFill>
                  <a:srgbClr val="009900"/>
                </a:solidFill>
              </a:rPr>
              <a:t>hledané</a:t>
            </a:r>
            <a:r>
              <a:rPr lang="en-US" dirty="0">
                <a:solidFill>
                  <a:srgbClr val="009900"/>
                </a:solidFill>
              </a:rPr>
              <a:t> </a:t>
            </a:r>
            <a:r>
              <a:rPr lang="en-US" dirty="0" err="1">
                <a:solidFill>
                  <a:srgbClr val="009900"/>
                </a:solidFill>
              </a:rPr>
              <a:t>reakce</a:t>
            </a:r>
            <a:r>
              <a:rPr lang="en-US" dirty="0">
                <a:solidFill>
                  <a:srgbClr val="000000"/>
                </a:solidFill>
              </a:rPr>
              <a:t>.</a:t>
            </a:r>
            <a:endParaRPr lang="en-US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6BA1327D-CEF5-4C8B-BEB9-FFE29AF5DB57}"/>
              </a:ext>
            </a:extLst>
          </p:cNvPr>
          <p:cNvSpPr txBox="1"/>
          <p:nvPr/>
        </p:nvSpPr>
        <p:spPr>
          <a:xfrm>
            <a:off x="156949" y="286603"/>
            <a:ext cx="870044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dirty="0" err="1"/>
              <a:t>Standardní</a:t>
            </a:r>
            <a:r>
              <a:rPr lang="en-US" sz="2000" dirty="0"/>
              <a:t> </a:t>
            </a:r>
            <a:r>
              <a:rPr lang="en-US" sz="2000" dirty="0" err="1"/>
              <a:t>spalná</a:t>
            </a:r>
            <a:r>
              <a:rPr lang="en-US" sz="2000" dirty="0"/>
              <a:t> a </a:t>
            </a:r>
            <a:r>
              <a:rPr lang="en-US" sz="2000" dirty="0" err="1"/>
              <a:t>standardní</a:t>
            </a:r>
            <a:r>
              <a:rPr lang="en-US" sz="2000" dirty="0"/>
              <a:t> </a:t>
            </a:r>
            <a:r>
              <a:rPr lang="en-US" sz="2000" dirty="0" err="1"/>
              <a:t>slučovací</a:t>
            </a:r>
            <a:r>
              <a:rPr lang="en-US" sz="2000" dirty="0"/>
              <a:t> </a:t>
            </a:r>
            <a:r>
              <a:rPr lang="en-US" sz="2000" dirty="0" err="1"/>
              <a:t>tepla</a:t>
            </a:r>
            <a:r>
              <a:rPr lang="cs-CZ" sz="2000" dirty="0"/>
              <a:t> jsou tabelována. </a:t>
            </a:r>
            <a:r>
              <a:rPr lang="en-US" sz="2000" dirty="0"/>
              <a:t>Na </a:t>
            </a:r>
            <a:r>
              <a:rPr lang="en-US" sz="2000" dirty="0" err="1"/>
              <a:t>základě</a:t>
            </a:r>
            <a:r>
              <a:rPr lang="en-US" sz="2000" dirty="0"/>
              <a:t> </a:t>
            </a:r>
            <a:r>
              <a:rPr lang="en-US" sz="2000" dirty="0" err="1"/>
              <a:t>druhého</a:t>
            </a:r>
            <a:r>
              <a:rPr lang="en-US" sz="2000" dirty="0"/>
              <a:t> </a:t>
            </a:r>
            <a:r>
              <a:rPr lang="en-US" sz="2000" dirty="0" err="1"/>
              <a:t>termochemického</a:t>
            </a:r>
            <a:r>
              <a:rPr lang="en-US" sz="2000" dirty="0"/>
              <a:t> </a:t>
            </a:r>
            <a:r>
              <a:rPr lang="en-US" sz="2000" dirty="0" err="1"/>
              <a:t>zákona</a:t>
            </a:r>
            <a:r>
              <a:rPr lang="en-US" sz="2000" dirty="0"/>
              <a:t> </a:t>
            </a:r>
            <a:r>
              <a:rPr lang="cs-CZ" sz="2000" dirty="0" err="1"/>
              <a:t>lz</a:t>
            </a:r>
            <a:r>
              <a:rPr lang="en-US" sz="2000" dirty="0"/>
              <a:t>e </a:t>
            </a:r>
            <a:r>
              <a:rPr lang="en-US" sz="2000" dirty="0" err="1"/>
              <a:t>vypočítat</a:t>
            </a:r>
            <a:r>
              <a:rPr lang="en-US" sz="2000" dirty="0"/>
              <a:t> </a:t>
            </a:r>
            <a:r>
              <a:rPr lang="en-US" sz="2000" dirty="0" err="1"/>
              <a:t>standardní</a:t>
            </a:r>
            <a:r>
              <a:rPr lang="en-US" sz="2000" dirty="0"/>
              <a:t> </a:t>
            </a:r>
            <a:r>
              <a:rPr lang="en-US" sz="2000" dirty="0" err="1"/>
              <a:t>reakční</a:t>
            </a:r>
            <a:r>
              <a:rPr lang="en-US" sz="2000" dirty="0"/>
              <a:t> </a:t>
            </a:r>
            <a:r>
              <a:rPr lang="en-US" sz="2000" dirty="0" err="1"/>
              <a:t>teplo</a:t>
            </a:r>
            <a:r>
              <a:rPr lang="en-US" sz="2000" dirty="0"/>
              <a:t> </a:t>
            </a:r>
            <a:r>
              <a:rPr lang="en-US" sz="2000" dirty="0" err="1"/>
              <a:t>libovolné</a:t>
            </a:r>
            <a:r>
              <a:rPr lang="en-US" sz="2000" dirty="0"/>
              <a:t> </a:t>
            </a:r>
            <a:r>
              <a:rPr lang="en-US" sz="2000" dirty="0" err="1"/>
              <a:t>reakce</a:t>
            </a:r>
            <a:r>
              <a:rPr lang="en-US" sz="2000" dirty="0"/>
              <a:t>, </a:t>
            </a:r>
            <a:r>
              <a:rPr lang="en-US" sz="2000" dirty="0" err="1"/>
              <a:t>zná</a:t>
            </a:r>
            <a:r>
              <a:rPr lang="cs-CZ" sz="2000" dirty="0"/>
              <a:t>m</a:t>
            </a:r>
            <a:r>
              <a:rPr lang="en-US" sz="2000" dirty="0"/>
              <a:t>e-li </a:t>
            </a:r>
            <a:r>
              <a:rPr lang="en-US" sz="2000" dirty="0" err="1"/>
              <a:t>standardní</a:t>
            </a:r>
            <a:r>
              <a:rPr lang="en-US" sz="2000" dirty="0"/>
              <a:t> </a:t>
            </a:r>
            <a:r>
              <a:rPr lang="en-US" sz="2000" dirty="0" err="1"/>
              <a:t>spalná</a:t>
            </a:r>
            <a:r>
              <a:rPr lang="en-US" sz="2000" dirty="0"/>
              <a:t> </a:t>
            </a:r>
            <a:r>
              <a:rPr lang="en-US" sz="2000" dirty="0" err="1"/>
              <a:t>nebo</a:t>
            </a:r>
            <a:r>
              <a:rPr lang="en-US" sz="2000" dirty="0"/>
              <a:t> </a:t>
            </a:r>
            <a:r>
              <a:rPr lang="en-US" sz="2000" dirty="0" err="1"/>
              <a:t>slučovací</a:t>
            </a:r>
            <a:r>
              <a:rPr lang="en-US" sz="2000" dirty="0"/>
              <a:t> </a:t>
            </a:r>
            <a:r>
              <a:rPr lang="en-US" sz="2000" dirty="0" err="1"/>
              <a:t>tepla</a:t>
            </a:r>
            <a:r>
              <a:rPr lang="en-US" sz="2000" dirty="0"/>
              <a:t> </a:t>
            </a:r>
            <a:r>
              <a:rPr lang="en-US" sz="2000" dirty="0" err="1"/>
              <a:t>výchozích</a:t>
            </a:r>
            <a:r>
              <a:rPr lang="en-US" sz="2000" dirty="0"/>
              <a:t> </a:t>
            </a:r>
            <a:r>
              <a:rPr lang="en-US" sz="2000" dirty="0" err="1"/>
              <a:t>látek</a:t>
            </a:r>
            <a:r>
              <a:rPr lang="en-US" sz="2000" dirty="0"/>
              <a:t> a </a:t>
            </a:r>
            <a:r>
              <a:rPr lang="en-US" sz="2000" dirty="0" err="1"/>
              <a:t>produktů</a:t>
            </a:r>
            <a:r>
              <a:rPr lang="en-US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3301418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523</TotalTime>
  <Words>4106</Words>
  <Application>Microsoft Office PowerPoint</Application>
  <PresentationFormat>Předvádění na obrazovce (4:3)</PresentationFormat>
  <Paragraphs>334</Paragraphs>
  <Slides>30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Noto Sans</vt:lpstr>
      <vt:lpstr>times</vt:lpstr>
      <vt:lpstr>Motiv Office</vt:lpstr>
      <vt:lpstr>Termochemie</vt:lpstr>
      <vt:lpstr>Prezentace aplikace PowerPoint</vt:lpstr>
      <vt:lpstr>Prezentace aplikace PowerPoint</vt:lpstr>
      <vt:lpstr>Prezentace aplikace PowerPoint</vt:lpstr>
      <vt:lpstr>Prezentace aplikace PowerPoint</vt:lpstr>
      <vt:lpstr>Termochemické zákony</vt:lpstr>
      <vt:lpstr>Termochemické zákony</vt:lpstr>
      <vt:lpstr>Teplo slučovací a spalné</vt:lpstr>
      <vt:lpstr>Prezentace aplikace PowerPoint</vt:lpstr>
      <vt:lpstr>Prezentace aplikace PowerPoint</vt:lpstr>
      <vt:lpstr>Standardní slučovací teplo</vt:lpstr>
      <vt:lpstr>Prezentace aplikace PowerPoint</vt:lpstr>
      <vt:lpstr>Prezentace aplikace PowerPoint</vt:lpstr>
      <vt:lpstr>Prezentace aplikace PowerPoint</vt:lpstr>
      <vt:lpstr>Prezentace aplikace PowerPoint</vt:lpstr>
      <vt:lpstr>Standardní spalné teplo</vt:lpstr>
      <vt:lpstr>Prezentace aplikace PowerPoint</vt:lpstr>
      <vt:lpstr>Spalné teplo a výhřevnost v energetice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Lubomir Prokes</dc:creator>
  <cp:lastModifiedBy>Lubomir Prokes</cp:lastModifiedBy>
  <cp:revision>41</cp:revision>
  <dcterms:created xsi:type="dcterms:W3CDTF">2022-04-19T12:14:32Z</dcterms:created>
  <dcterms:modified xsi:type="dcterms:W3CDTF">2022-04-28T07:41:58Z</dcterms:modified>
</cp:coreProperties>
</file>