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6" r:id="rId3"/>
    <p:sldId id="357" r:id="rId4"/>
    <p:sldId id="353" r:id="rId5"/>
    <p:sldId id="355" r:id="rId6"/>
    <p:sldId id="263" r:id="rId7"/>
    <p:sldId id="265" r:id="rId8"/>
    <p:sldId id="264" r:id="rId9"/>
    <p:sldId id="260" r:id="rId10"/>
    <p:sldId id="261" r:id="rId11"/>
    <p:sldId id="262" r:id="rId12"/>
    <p:sldId id="266" r:id="rId13"/>
    <p:sldId id="359" r:id="rId14"/>
    <p:sldId id="361" r:id="rId15"/>
    <p:sldId id="363" r:id="rId16"/>
    <p:sldId id="362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89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02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94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9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65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8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50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40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B137-7494-4C24-B444-730FE720110A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D55B5-8562-466E-9860-D031D211E7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8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93F54E8-735D-4864-9E77-BDF5324A7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600" b="1"/>
              <a:t>Vzorce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4EBEF82E-4D2B-413E-881E-87C732602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573213"/>
            <a:ext cx="820737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i="1"/>
              <a:t>Stechiometrický (sumární) vzorec</a:t>
            </a:r>
            <a:endParaRPr lang="cs-CZ" altLang="cs-CZ" sz="2000"/>
          </a:p>
          <a:p>
            <a:pPr eaLnBrk="1" hangingPunct="1"/>
            <a:r>
              <a:rPr lang="cs-CZ" altLang="cs-CZ" sz="2000"/>
              <a:t>vzájemný poměr prvků, z výsledků elementární analýzy.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	{NH</a:t>
            </a:r>
            <a:r>
              <a:rPr lang="cs-CZ" altLang="cs-CZ" sz="2000" baseline="-25000"/>
              <a:t>2</a:t>
            </a:r>
            <a:r>
              <a:rPr lang="cs-CZ" altLang="cs-CZ" sz="2000"/>
              <a:t>} 	hydrazin</a:t>
            </a:r>
          </a:p>
          <a:p>
            <a:pPr eaLnBrk="1" hangingPunct="1"/>
            <a:r>
              <a:rPr lang="cs-CZ" altLang="cs-CZ" sz="2000"/>
              <a:t>	{CH</a:t>
            </a:r>
            <a:r>
              <a:rPr lang="cs-CZ" altLang="cs-CZ" sz="2000" baseline="-25000"/>
              <a:t>2</a:t>
            </a:r>
            <a:r>
              <a:rPr lang="cs-CZ" altLang="cs-CZ" sz="2000"/>
              <a:t>} 	ethylen</a:t>
            </a:r>
          </a:p>
          <a:p>
            <a:pPr eaLnBrk="1" hangingPunct="1"/>
            <a:r>
              <a:rPr lang="cs-CZ" altLang="cs-CZ" sz="2000"/>
              <a:t>	{HO}	peroxid vodíku</a:t>
            </a:r>
          </a:p>
          <a:p>
            <a:pPr eaLnBrk="1" hangingPunct="1"/>
            <a:endParaRPr lang="cs-CZ" altLang="cs-CZ" sz="2000" i="1"/>
          </a:p>
          <a:p>
            <a:pPr eaLnBrk="1" hangingPunct="1"/>
            <a:endParaRPr lang="cs-CZ" altLang="cs-CZ" sz="2000" i="1"/>
          </a:p>
          <a:p>
            <a:pPr eaLnBrk="1" hangingPunct="1"/>
            <a:r>
              <a:rPr lang="cs-CZ" altLang="cs-CZ" sz="2000" i="1"/>
              <a:t>Molekulární vzorec</a:t>
            </a:r>
            <a:endParaRPr lang="cs-CZ" altLang="cs-CZ" sz="2000"/>
          </a:p>
          <a:p>
            <a:pPr eaLnBrk="1" hangingPunct="1"/>
            <a:r>
              <a:rPr lang="cs-CZ" altLang="cs-CZ" sz="2000"/>
              <a:t>udává složení s ohledem na relativní molekulovou hmotnost.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	{NH</a:t>
            </a:r>
            <a:r>
              <a:rPr lang="cs-CZ" altLang="cs-CZ" sz="2000" baseline="-25000"/>
              <a:t>2</a:t>
            </a:r>
            <a:r>
              <a:rPr lang="cs-CZ" altLang="cs-CZ" sz="2000"/>
              <a:t>} 		N</a:t>
            </a:r>
            <a:r>
              <a:rPr lang="cs-CZ" altLang="cs-CZ" sz="2000" baseline="-25000"/>
              <a:t>2</a:t>
            </a:r>
            <a:r>
              <a:rPr lang="cs-CZ" altLang="cs-CZ" sz="2000"/>
              <a:t>H</a:t>
            </a:r>
            <a:r>
              <a:rPr lang="cs-CZ" altLang="cs-CZ" sz="2000" baseline="-25000"/>
              <a:t>4</a:t>
            </a:r>
            <a:r>
              <a:rPr lang="cs-CZ" altLang="cs-CZ" sz="2000"/>
              <a:t>		hydrazin</a:t>
            </a:r>
          </a:p>
          <a:p>
            <a:pPr eaLnBrk="1" hangingPunct="1"/>
            <a:r>
              <a:rPr lang="cs-CZ" altLang="cs-CZ" sz="2000"/>
              <a:t>	{CH</a:t>
            </a:r>
            <a:r>
              <a:rPr lang="cs-CZ" altLang="cs-CZ" sz="2000" baseline="-25000"/>
              <a:t>2</a:t>
            </a:r>
            <a:r>
              <a:rPr lang="cs-CZ" altLang="cs-CZ" sz="2000"/>
              <a:t>} 		C</a:t>
            </a:r>
            <a:r>
              <a:rPr lang="cs-CZ" altLang="cs-CZ" sz="2000" baseline="-25000"/>
              <a:t>2</a:t>
            </a:r>
            <a:r>
              <a:rPr lang="cs-CZ" altLang="cs-CZ" sz="2000"/>
              <a:t>H</a:t>
            </a:r>
            <a:r>
              <a:rPr lang="cs-CZ" altLang="cs-CZ" sz="2000" baseline="-25000"/>
              <a:t>4</a:t>
            </a:r>
            <a:r>
              <a:rPr lang="cs-CZ" altLang="cs-CZ" sz="2000"/>
              <a:t> 		ethylen</a:t>
            </a:r>
          </a:p>
          <a:p>
            <a:pPr eaLnBrk="1" hangingPunct="1"/>
            <a:r>
              <a:rPr lang="cs-CZ" altLang="cs-CZ" sz="2000"/>
              <a:t>	{HO}		H</a:t>
            </a:r>
            <a:r>
              <a:rPr lang="cs-CZ" altLang="cs-CZ" sz="2000" baseline="-25000"/>
              <a:t>2</a:t>
            </a:r>
            <a:r>
              <a:rPr lang="cs-CZ" altLang="cs-CZ" sz="2000"/>
              <a:t>O</a:t>
            </a:r>
            <a:r>
              <a:rPr lang="cs-CZ" altLang="cs-CZ" sz="2000" baseline="-25000"/>
              <a:t>2</a:t>
            </a:r>
            <a:r>
              <a:rPr lang="cs-CZ" altLang="cs-CZ" sz="2000"/>
              <a:t>		peroxid vodíku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5C346D9-9B96-A6C4-BDA0-D965C662147F}"/>
              </a:ext>
            </a:extLst>
          </p:cNvPr>
          <p:cNvSpPr txBox="1"/>
          <p:nvPr/>
        </p:nvSpPr>
        <p:spPr>
          <a:xfrm>
            <a:off x="247650" y="338435"/>
            <a:ext cx="8648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Kaolinit obsahuje 39,50 % Al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46,55 % SiO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13,95 % vody. Vypočítejte stechiometrický vzorec.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44C0929-46FB-01B5-7356-2F727682E06B}"/>
              </a:ext>
            </a:extLst>
          </p:cNvPr>
          <p:cNvSpPr txBox="1"/>
          <p:nvPr/>
        </p:nvSpPr>
        <p:spPr>
          <a:xfrm>
            <a:off x="5962650" y="1297155"/>
            <a:ext cx="2705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[Al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. 2 SiO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 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881981B-BCBE-5A01-7221-9DDC581B2CB7}"/>
              </a:ext>
            </a:extLst>
          </p:cNvPr>
          <p:cNvSpPr txBox="1"/>
          <p:nvPr/>
        </p:nvSpPr>
        <p:spPr>
          <a:xfrm>
            <a:off x="209550" y="2027379"/>
            <a:ext cx="8724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Nikotin obsahuje 74,04 % C, 17,26 % N a vodík. Vypočítejte stechiometrický vzorec.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FD344F8-FD9A-6AC2-C54A-C73447E7462A}"/>
              </a:ext>
            </a:extLst>
          </p:cNvPr>
          <p:cNvSpPr txBox="1"/>
          <p:nvPr/>
        </p:nvSpPr>
        <p:spPr>
          <a:xfrm>
            <a:off x="7658100" y="2513715"/>
            <a:ext cx="1066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llustrated Glossary of Organic Chemistry - Nicotine">
            <a:extLst>
              <a:ext uri="{FF2B5EF4-FFF2-40B4-BE49-F238E27FC236}">
                <a16:creationId xmlns:a16="http://schemas.microsoft.com/office/drawing/2014/main" id="{334EF73A-5652-65B1-33B9-59262E788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098" y="2419137"/>
            <a:ext cx="1581151" cy="11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7948BE33-B2BC-8421-5352-00E92D750081}"/>
              </a:ext>
            </a:extLst>
          </p:cNvPr>
          <p:cNvSpPr txBox="1"/>
          <p:nvPr/>
        </p:nvSpPr>
        <p:spPr>
          <a:xfrm>
            <a:off x="4610100" y="2915270"/>
            <a:ext cx="13525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10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8045372-A063-61DB-7FEA-5E418C687DBC}"/>
              </a:ext>
            </a:extLst>
          </p:cNvPr>
          <p:cNvSpPr txBox="1"/>
          <p:nvPr/>
        </p:nvSpPr>
        <p:spPr>
          <a:xfrm>
            <a:off x="4572000" y="2461759"/>
            <a:ext cx="2438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 = 162.236 g·mol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−1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B5685DB-7683-EE8A-F2BC-27C422C93C8C}"/>
              </a:ext>
            </a:extLst>
          </p:cNvPr>
          <p:cNvSpPr txBox="1"/>
          <p:nvPr/>
        </p:nvSpPr>
        <p:spPr>
          <a:xfrm>
            <a:off x="209550" y="3705888"/>
            <a:ext cx="87248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Analýzou 0,9534 g hnědočervené látky bylo zjištěno, že obsahuje 0,8644 g olova a 0,0890 g kyslíku. Vypočtěte a) hmotnostní zlomky obou prvků ve sloučenině a b) stechiometrický vzorec sloučeniny.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28B8EDB-1B88-FBC9-CC05-AE6E2B7C6F2E}"/>
              </a:ext>
            </a:extLst>
          </p:cNvPr>
          <p:cNvSpPr txBox="1"/>
          <p:nvPr/>
        </p:nvSpPr>
        <p:spPr>
          <a:xfrm>
            <a:off x="4610100" y="4631607"/>
            <a:ext cx="4000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[a) 90,66% </a:t>
            </a:r>
            <a:r>
              <a:rPr lang="cs-CZ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Pb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9,34% O; b) Pb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AB2BB3C-FBCF-6A82-1186-F2612FA7D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4728677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BAFE0F18-8829-9A9A-BB95-A63F02A46ADD}"/>
              </a:ext>
            </a:extLst>
          </p:cNvPr>
          <p:cNvSpPr txBox="1"/>
          <p:nvPr/>
        </p:nvSpPr>
        <p:spPr>
          <a:xfrm>
            <a:off x="3295650" y="622317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 = 685,597 6 g/mol</a:t>
            </a:r>
            <a:endParaRPr lang="cs-CZ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9195014-2DDD-F679-A2CC-254F11F42D91}"/>
              </a:ext>
            </a:extLst>
          </p:cNvPr>
          <p:cNvSpPr txBox="1"/>
          <p:nvPr/>
        </p:nvSpPr>
        <p:spPr>
          <a:xfrm>
            <a:off x="3295650" y="5497994"/>
            <a:ext cx="56769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Oxid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olovnato-olovičitý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nebo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orthoolovičitan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olovnatý (triviálními názvy suřík nebo minium)</a:t>
            </a:r>
          </a:p>
        </p:txBody>
      </p:sp>
      <p:pic>
        <p:nvPicPr>
          <p:cNvPr id="1030" name="Picture 6" descr="Kaolinit">
            <a:extLst>
              <a:ext uri="{FF2B5EF4-FFF2-40B4-BE49-F238E27FC236}">
                <a16:creationId xmlns:a16="http://schemas.microsoft.com/office/drawing/2014/main" id="{76F2AADE-AE55-B380-5544-197C09F8C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49" y="806363"/>
            <a:ext cx="1314451" cy="102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6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P spid="17" grpId="0"/>
      <p:bldP spid="21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5F85298-87A0-0B65-6F48-A4A781C3B1F0}"/>
              </a:ext>
            </a:extLst>
          </p:cNvPr>
          <p:cNvSpPr txBox="1"/>
          <p:nvPr/>
        </p:nvSpPr>
        <p:spPr>
          <a:xfrm>
            <a:off x="152399" y="189503"/>
            <a:ext cx="8810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 elementární analýze bylo vzato 15,9 mg látky. Spálením tohoto množství vzniklo 46,19 mg oxidu uhličitého a 14,28 mg vody. Relativní molekulová hmotnost sloučeniny je 302. Určete empirický a molekulový vzorec.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D84758-428D-B926-8EC9-F7E90A880883}"/>
              </a:ext>
            </a:extLst>
          </p:cNvPr>
          <p:cNvSpPr txBox="1"/>
          <p:nvPr/>
        </p:nvSpPr>
        <p:spPr>
          <a:xfrm>
            <a:off x="152399" y="1808730"/>
            <a:ext cx="8810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Spálením 0,7 g látky vzniklo 0,05 molu oxidu uhličitého a 0,05 molu vody. 0,1 g látky za normálních podmínek zaujímá objem 32 ml. Určete empirický a molekulový vzorec sloučeniny.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6DAFBE1-C1DF-34E2-F529-5AD5C07EB3C9}"/>
              </a:ext>
            </a:extLst>
          </p:cNvPr>
          <p:cNvSpPr txBox="1"/>
          <p:nvPr/>
        </p:nvSpPr>
        <p:spPr>
          <a:xfrm>
            <a:off x="238125" y="3384778"/>
            <a:ext cx="86296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Oxidačním žíháním se jeden gram minerálu, který je tvořen železem, mědí a sírou, převede na oxidy. Oxid siřičitý unikl ze vzorku a tuhý zbytek o hmotnosti 0,869 g obsahoval 39,87% mědi a 35,04% železa. Určete empirický vzorec minerálu.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8F1B9A1-D345-13F1-E93D-28DFDD5E3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16514"/>
            <a:ext cx="209550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9ADBBB74-1C13-AF6D-A8C6-DF831DE9ED6B}"/>
              </a:ext>
            </a:extLst>
          </p:cNvPr>
          <p:cNvSpPr txBox="1"/>
          <p:nvPr/>
        </p:nvSpPr>
        <p:spPr>
          <a:xfrm>
            <a:off x="6391272" y="5714783"/>
            <a:ext cx="2209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 = 183.54 g/mol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A0198CC-0370-D436-BD9E-772E2AA04514}"/>
              </a:ext>
            </a:extLst>
          </p:cNvPr>
          <p:cNvSpPr txBox="1"/>
          <p:nvPr/>
        </p:nvSpPr>
        <p:spPr>
          <a:xfrm>
            <a:off x="6572250" y="518433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Chalkopyrit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465A127-1C66-ADAB-2698-1FBE851F6F43}"/>
              </a:ext>
            </a:extLst>
          </p:cNvPr>
          <p:cNvSpPr txBox="1"/>
          <p:nvPr/>
        </p:nvSpPr>
        <p:spPr>
          <a:xfrm>
            <a:off x="6572250" y="1089282"/>
            <a:ext cx="2295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O, 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0A7802D-A5D1-1460-8AE8-8403F2FB30BE}"/>
              </a:ext>
            </a:extLst>
          </p:cNvPr>
          <p:cNvSpPr txBox="1"/>
          <p:nvPr/>
        </p:nvSpPr>
        <p:spPr>
          <a:xfrm>
            <a:off x="6694298" y="2586238"/>
            <a:ext cx="1906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9A4F179-8BA8-49EA-A633-9A7D0D683489}"/>
              </a:ext>
            </a:extLst>
          </p:cNvPr>
          <p:cNvSpPr txBox="1"/>
          <p:nvPr/>
        </p:nvSpPr>
        <p:spPr>
          <a:xfrm>
            <a:off x="6572250" y="4653889"/>
            <a:ext cx="12465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[CuFeS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20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hemistry - Vocabulary and Reading | Pedagogická fakulta Masarykovy ...">
            <a:extLst>
              <a:ext uri="{FF2B5EF4-FFF2-40B4-BE49-F238E27FC236}">
                <a16:creationId xmlns:a16="http://schemas.microsoft.com/office/drawing/2014/main" id="{3B9C8E0E-9636-19BF-789E-F99C646BE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770" y="3614671"/>
            <a:ext cx="1580732" cy="119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2AC5F78-1284-2065-CD6D-88BAE95C3DBE}"/>
              </a:ext>
            </a:extLst>
          </p:cNvPr>
          <p:cNvSpPr txBox="1"/>
          <p:nvPr/>
        </p:nvSpPr>
        <p:spPr>
          <a:xfrm>
            <a:off x="228597" y="334653"/>
            <a:ext cx="86868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Určete molekulový vzorec organické sloučeniny, v jejíž molekule hmotnostní poměr C : N : H je 6 : 7: 2 a víte-li, že molární hmotnost této látky je 60 g.mol</a:t>
            </a:r>
            <a:r>
              <a:rPr lang="cs-CZ" b="0" i="0" baseline="30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A33AF85-4FC3-CBFB-76DF-D309C2986406}"/>
              </a:ext>
            </a:extLst>
          </p:cNvPr>
          <p:cNvSpPr txBox="1"/>
          <p:nvPr/>
        </p:nvSpPr>
        <p:spPr>
          <a:xfrm>
            <a:off x="7286624" y="1161959"/>
            <a:ext cx="1266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DF728F-D80C-81A8-D39D-15F8C6C58055}"/>
              </a:ext>
            </a:extLst>
          </p:cNvPr>
          <p:cNvSpPr txBox="1"/>
          <p:nvPr/>
        </p:nvSpPr>
        <p:spPr>
          <a:xfrm>
            <a:off x="196448" y="1748083"/>
            <a:ext cx="86868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kvantitativní analýze bylo spáleno 70 mg látky. Vzniklo 102,8 mg oxidu uhličitého a 41,6 mg vody. Určete stechiometrický vzorec látky.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5A6E81-6D06-5127-E97C-6FD87C0BEFA8}"/>
              </a:ext>
            </a:extLst>
          </p:cNvPr>
          <p:cNvSpPr txBox="1"/>
          <p:nvPr/>
        </p:nvSpPr>
        <p:spPr>
          <a:xfrm>
            <a:off x="7354488" y="2301115"/>
            <a:ext cx="1266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504B269-F31B-5567-04CE-B9A3D3119AE1}"/>
              </a:ext>
            </a:extLst>
          </p:cNvPr>
          <p:cNvSpPr txBox="1"/>
          <p:nvPr/>
        </p:nvSpPr>
        <p:spPr>
          <a:xfrm>
            <a:off x="196447" y="2918596"/>
            <a:ext cx="86868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Sloučenina obsahuje 2,2 % vodíku, 26,6 % uhlíku a 71,2 % kyslíku. Relativní molekulová hmotnost této sloučeniny je 90,034. Určete molekulový vzorec této sloučeniny.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B1A9748-8E47-F891-0455-E53A0C1E188D}"/>
              </a:ext>
            </a:extLst>
          </p:cNvPr>
          <p:cNvSpPr txBox="1"/>
          <p:nvPr/>
        </p:nvSpPr>
        <p:spPr>
          <a:xfrm>
            <a:off x="7283646" y="3911015"/>
            <a:ext cx="1266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16D6E39-534F-AB08-A45E-B285ABA151F4}"/>
              </a:ext>
            </a:extLst>
          </p:cNvPr>
          <p:cNvSpPr txBox="1"/>
          <p:nvPr/>
        </p:nvSpPr>
        <p:spPr>
          <a:xfrm>
            <a:off x="6782987" y="4539040"/>
            <a:ext cx="21324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kyselina šťavelová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9F72FD60-7A2C-C254-3203-50B76C084A6A}"/>
              </a:ext>
            </a:extLst>
          </p:cNvPr>
          <p:cNvSpPr txBox="1"/>
          <p:nvPr/>
        </p:nvSpPr>
        <p:spPr>
          <a:xfrm>
            <a:off x="228597" y="5234376"/>
            <a:ext cx="87576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Hmotnostní složení minerálu leucitu je 21,58 % oxidu draselného, 23,36 % oxidu hlinitého a 55,06 % oxidu křemičitého. Určete jeho empirický vzorec a vyjádřete jej pomocí oxidů.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0E5C073-425B-D7E2-1F42-0387521418E5}"/>
              </a:ext>
            </a:extLst>
          </p:cNvPr>
          <p:cNvSpPr txBox="1"/>
          <p:nvPr/>
        </p:nvSpPr>
        <p:spPr>
          <a:xfrm>
            <a:off x="6181725" y="5948149"/>
            <a:ext cx="2701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[K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. Al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4 SiO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0238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63E65D8-CAFD-498C-A14A-E7D320274BBC}"/>
              </a:ext>
            </a:extLst>
          </p:cNvPr>
          <p:cNvSpPr txBox="1"/>
          <p:nvPr/>
        </p:nvSpPr>
        <p:spPr>
          <a:xfrm>
            <a:off x="88944" y="5021016"/>
            <a:ext cx="887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Úplným spálením 2,66 g látky vzniklo 1,54 g CO</a:t>
            </a:r>
            <a:r>
              <a:rPr lang="cs-CZ" sz="2000" baseline="-25000" dirty="0"/>
              <a:t>2</a:t>
            </a:r>
            <a:r>
              <a:rPr lang="cs-CZ" sz="2000" dirty="0"/>
              <a:t> a 4,48 g SO</a:t>
            </a:r>
            <a:r>
              <a:rPr lang="cs-CZ" sz="2000" baseline="-25000" dirty="0"/>
              <a:t>2</a:t>
            </a:r>
            <a:r>
              <a:rPr lang="cs-CZ" sz="2000" dirty="0"/>
              <a:t>. Odvoďte vzorec látky.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D1DA9B3-7111-4A25-8A0A-1CD7EC54F8E0}"/>
              </a:ext>
            </a:extLst>
          </p:cNvPr>
          <p:cNvSpPr txBox="1"/>
          <p:nvPr/>
        </p:nvSpPr>
        <p:spPr>
          <a:xfrm flipH="1">
            <a:off x="7575090" y="5430612"/>
            <a:ext cx="855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CS</a:t>
            </a:r>
            <a:r>
              <a:rPr lang="cs-CZ" sz="2000" baseline="-25000" dirty="0"/>
              <a:t>2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CFB687E-2B09-4BDB-90E0-F1ECBF53B899}"/>
              </a:ext>
            </a:extLst>
          </p:cNvPr>
          <p:cNvSpPr txBox="1"/>
          <p:nvPr/>
        </p:nvSpPr>
        <p:spPr>
          <a:xfrm>
            <a:off x="107275" y="213055"/>
            <a:ext cx="90814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Oxid chromu obsahuje 68,4 % chromu a 31,6 %. Určete stechiometrický vzorec oxidu.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A6F73D8-CEFA-4062-8240-C45C0531CDAC}"/>
              </a:ext>
            </a:extLst>
          </p:cNvPr>
          <p:cNvSpPr txBox="1"/>
          <p:nvPr/>
        </p:nvSpPr>
        <p:spPr>
          <a:xfrm>
            <a:off x="7923929" y="596058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Cr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2000" baseline="-25000" dirty="0"/>
              <a:t>3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6B31778-8344-4309-BD7C-38A0896F870C}"/>
              </a:ext>
            </a:extLst>
          </p:cNvPr>
          <p:cNvSpPr txBox="1"/>
          <p:nvPr/>
        </p:nvSpPr>
        <p:spPr>
          <a:xfrm>
            <a:off x="114299" y="1005654"/>
            <a:ext cx="86391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Jaký je empirický vzorec sloučeniny, jestliže z její elementární analýzy vyplývá, že</a:t>
            </a:r>
            <a:br>
              <a:rPr lang="cs-CZ" sz="2000" dirty="0"/>
            </a:br>
            <a:r>
              <a:rPr lang="cs-CZ" sz="2000" b="0" i="0" dirty="0">
                <a:solidFill>
                  <a:srgbClr val="000000"/>
                </a:solidFill>
                <a:effectLst/>
              </a:rPr>
              <a:t>obsahuje 58,5 % uhlíku, 4,1 % vodíku, 11,4 % dusíku a 26,0 % kyslíku?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9BC9D5F-75A3-4749-A6EC-E0AF6850F1B2}"/>
              </a:ext>
            </a:extLst>
          </p:cNvPr>
          <p:cNvSpPr txBox="1"/>
          <p:nvPr/>
        </p:nvSpPr>
        <p:spPr>
          <a:xfrm>
            <a:off x="190114" y="2078397"/>
            <a:ext cx="85629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Minerál beryl obsahuje 13,96 % oxidu berylnatého, 18,97 % oxidu hlinitého a 67,07 % oxidu křemičitého. Jaký je jeho stechiometrický vzorec?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94DF401-A9CD-442D-B302-A6F93B77FB3C}"/>
              </a:ext>
            </a:extLst>
          </p:cNvPr>
          <p:cNvSpPr txBox="1"/>
          <p:nvPr/>
        </p:nvSpPr>
        <p:spPr>
          <a:xfrm>
            <a:off x="7806649" y="1470797"/>
            <a:ext cx="1323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NO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4E8AC5F-3EAB-450C-93D6-BE7847A5440F}"/>
              </a:ext>
            </a:extLst>
          </p:cNvPr>
          <p:cNvSpPr txBox="1"/>
          <p:nvPr/>
        </p:nvSpPr>
        <p:spPr>
          <a:xfrm>
            <a:off x="6730508" y="2611290"/>
            <a:ext cx="24185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BeO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Al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baseline="-2500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6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SiO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CEDA8D4-1038-4320-86F9-74B4F8436477}"/>
              </a:ext>
            </a:extLst>
          </p:cNvPr>
          <p:cNvSpPr txBox="1"/>
          <p:nvPr/>
        </p:nvSpPr>
        <p:spPr>
          <a:xfrm>
            <a:off x="114299" y="3159316"/>
            <a:ext cx="84875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Kolik gramů krystalové vody obsahuje 13 gramů MgSO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. 7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O?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DB7E40F-BB54-475A-8E3B-1F57DA59CDD6}"/>
              </a:ext>
            </a:extLst>
          </p:cNvPr>
          <p:cNvSpPr txBox="1"/>
          <p:nvPr/>
        </p:nvSpPr>
        <p:spPr>
          <a:xfrm>
            <a:off x="7189317" y="3259865"/>
            <a:ext cx="13596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 6,65 g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8D1E1ED-2638-4D34-84B7-9094BBACCE3C}"/>
              </a:ext>
            </a:extLst>
          </p:cNvPr>
          <p:cNvSpPr txBox="1"/>
          <p:nvPr/>
        </p:nvSpPr>
        <p:spPr>
          <a:xfrm>
            <a:off x="190114" y="5893343"/>
            <a:ext cx="88780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i="0" dirty="0">
                <a:effectLst/>
              </a:rPr>
              <a:t>Spálením 1,54</a:t>
            </a:r>
            <a:r>
              <a:rPr lang="en-US" sz="2000" i="0" dirty="0">
                <a:effectLst/>
              </a:rPr>
              <a:t> </a:t>
            </a:r>
            <a:r>
              <a:rPr lang="cs-CZ" sz="2000" i="0" dirty="0">
                <a:effectLst/>
              </a:rPr>
              <a:t>g plynného uhlovodíku vzniklo 4,24g CO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 a 3,47 g H</a:t>
            </a:r>
            <a:r>
              <a:rPr lang="cs-CZ" sz="2000" i="0" baseline="-25000" dirty="0">
                <a:effectLst/>
              </a:rPr>
              <a:t>2</a:t>
            </a:r>
            <a:r>
              <a:rPr lang="cs-CZ" sz="2000" i="0" dirty="0">
                <a:effectLst/>
              </a:rPr>
              <a:t>O. Určete vzorec uhlovodíku a pojmenujte ho.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7FFF0F4-78D7-420D-9C0D-40D1E0AFBE61}"/>
              </a:ext>
            </a:extLst>
          </p:cNvPr>
          <p:cNvSpPr txBox="1"/>
          <p:nvPr/>
        </p:nvSpPr>
        <p:spPr>
          <a:xfrm>
            <a:off x="7261655" y="6312426"/>
            <a:ext cx="170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</a:t>
            </a:r>
            <a:r>
              <a:rPr lang="cs-CZ" sz="2000" baseline="-25000" dirty="0"/>
              <a:t>4</a:t>
            </a:r>
            <a:r>
              <a:rPr lang="cs-CZ" sz="2000" dirty="0"/>
              <a:t>, methan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495EA46-E0EB-4147-AF6E-E5ACB444D13A}"/>
              </a:ext>
            </a:extLst>
          </p:cNvPr>
          <p:cNvSpPr txBox="1"/>
          <p:nvPr/>
        </p:nvSpPr>
        <p:spPr>
          <a:xfrm>
            <a:off x="151821" y="3855258"/>
            <a:ext cx="8840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Vzorek 16,1 g hydrátu síranu sodného byl žíháním zbaven veškeré krystalové vody. Úbytek hmotnosti činil 9 g. Určete vzorec hydrátu.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EBEA2F7-1D6A-4CB9-A2F1-5FFCC21DEE58}"/>
              </a:ext>
            </a:extLst>
          </p:cNvPr>
          <p:cNvSpPr txBox="1"/>
          <p:nvPr/>
        </p:nvSpPr>
        <p:spPr>
          <a:xfrm>
            <a:off x="6944873" y="4325074"/>
            <a:ext cx="184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. 10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82556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5" grpId="0"/>
      <p:bldP spid="18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18007C6-720B-4F73-B4D2-7772F56DCBE6}"/>
              </a:ext>
            </a:extLst>
          </p:cNvPr>
          <p:cNvSpPr txBox="1"/>
          <p:nvPr/>
        </p:nvSpPr>
        <p:spPr>
          <a:xfrm>
            <a:off x="161926" y="402200"/>
            <a:ext cx="8734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je molekulový vzorec sloučeniny, která obsahuje uhlík (w = 88,8%) a vodík (w = 11,2%). Jeden litr této plynné látky má za normálních podmínek hmotnost 2,41 g.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78131F-31A3-411E-BC3D-5BA28DE9CC82}"/>
              </a:ext>
            </a:extLst>
          </p:cNvPr>
          <p:cNvSpPr txBox="1"/>
          <p:nvPr/>
        </p:nvSpPr>
        <p:spPr>
          <a:xfrm>
            <a:off x="7515224" y="1068764"/>
            <a:ext cx="13811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9808DC9-CE76-428E-946F-D49C11BE0120}"/>
              </a:ext>
            </a:extLst>
          </p:cNvPr>
          <p:cNvSpPr txBox="1"/>
          <p:nvPr/>
        </p:nvSpPr>
        <p:spPr>
          <a:xfrm>
            <a:off x="161927" y="1522481"/>
            <a:ext cx="87344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Dokonalým spálením 0,29 g organické látky obsahující uhlík a vodík vzniklo 0,88 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0,45 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Určete empirický a molekulový vzorec látky. Relativní molekulová hmotnost je 58.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4EE341-413C-4BD1-9E14-6AF092BD0E3B}"/>
              </a:ext>
            </a:extLst>
          </p:cNvPr>
          <p:cNvSpPr txBox="1"/>
          <p:nvPr/>
        </p:nvSpPr>
        <p:spPr>
          <a:xfrm>
            <a:off x="7553324" y="2270119"/>
            <a:ext cx="1343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D70E502-CAB9-41A3-9C65-CE94F43C9E37}"/>
              </a:ext>
            </a:extLst>
          </p:cNvPr>
          <p:cNvSpPr txBox="1"/>
          <p:nvPr/>
        </p:nvSpPr>
        <p:spPr>
          <a:xfrm>
            <a:off x="161927" y="2787133"/>
            <a:ext cx="882014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V neznámé organické sloučenině byl elementární analýzou stanoven obsah uhlíku (w = 39,89 %), vodíku (w = 6,7 %) a kyslík (w = 53,01 %). Relativní molekulová hmotnost látky je 185. Určete empirický a molekulový vzorec.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59DAD2D-D5A8-47FF-83D2-F8B490555BB3}"/>
              </a:ext>
            </a:extLst>
          </p:cNvPr>
          <p:cNvSpPr txBox="1"/>
          <p:nvPr/>
        </p:nvSpPr>
        <p:spPr>
          <a:xfrm>
            <a:off x="7391399" y="3519590"/>
            <a:ext cx="16668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6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12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7F34F91-8367-49D3-91AB-69602BD6BFF8}"/>
              </a:ext>
            </a:extLst>
          </p:cNvPr>
          <p:cNvSpPr txBox="1"/>
          <p:nvPr/>
        </p:nvSpPr>
        <p:spPr>
          <a:xfrm>
            <a:off x="161927" y="4144325"/>
            <a:ext cx="87344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Jaký empirický a molekulový vzorec má látka složená z vodíku, kyslíku a uhlíku. Její relativní molekulová hmotnost je 46. 0,253 g látky poskytlo 0,242 g oxidu uhličitého a 0,099 g vody.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71B691E-97D0-4E32-B2E5-2C4F7FEA6ED3}"/>
              </a:ext>
            </a:extLst>
          </p:cNvPr>
          <p:cNvSpPr txBox="1"/>
          <p:nvPr/>
        </p:nvSpPr>
        <p:spPr>
          <a:xfrm>
            <a:off x="7019923" y="4921000"/>
            <a:ext cx="2038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HCOOH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CCDA361A-81E4-46B1-A761-E96B39D15416}"/>
              </a:ext>
            </a:extLst>
          </p:cNvPr>
          <p:cNvSpPr txBox="1"/>
          <p:nvPr/>
        </p:nvSpPr>
        <p:spPr>
          <a:xfrm>
            <a:off x="161926" y="5525332"/>
            <a:ext cx="88963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cs-CZ" sz="2000" dirty="0">
                <a:effectLst/>
              </a:rPr>
              <a:t>Úplným spálením 0,2036 g látky, obsahující uhlík, vodík a kyslík, bylo zjištěno 0,3895 g CO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 a 0,2390 g H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O. Určete empirický vzorec sloučeniny.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C4903B3-F756-44C7-A124-DF55E0CB96A3}"/>
              </a:ext>
            </a:extLst>
          </p:cNvPr>
          <p:cNvSpPr txBox="1"/>
          <p:nvPr/>
        </p:nvSpPr>
        <p:spPr>
          <a:xfrm>
            <a:off x="7653334" y="5961233"/>
            <a:ext cx="9620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effectLst/>
              </a:rPr>
              <a:t>C</a:t>
            </a:r>
            <a:r>
              <a:rPr lang="cs-CZ" sz="2000" baseline="-25000" dirty="0">
                <a:effectLst/>
              </a:rPr>
              <a:t>2</a:t>
            </a:r>
            <a:r>
              <a:rPr lang="cs-CZ" sz="2000" dirty="0">
                <a:effectLst/>
              </a:rPr>
              <a:t>H</a:t>
            </a:r>
            <a:r>
              <a:rPr lang="cs-CZ" sz="2000" baseline="-25000" dirty="0">
                <a:effectLst/>
              </a:rPr>
              <a:t>6</a:t>
            </a:r>
            <a:r>
              <a:rPr lang="cs-CZ" sz="2000" dirty="0">
                <a:effectLst/>
              </a:rPr>
              <a:t>O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698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1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0AC279FE-95D7-4FB8-9D34-CF2226690ABA}"/>
              </a:ext>
            </a:extLst>
          </p:cNvPr>
          <p:cNvSpPr txBox="1"/>
          <p:nvPr/>
        </p:nvSpPr>
        <p:spPr>
          <a:xfrm>
            <a:off x="257175" y="258246"/>
            <a:ext cx="8629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Jaký vzorec má látka složená z uhlíku, kyslíku a chloru sloučených v hmotnostním poměru 3:4:18. Jaký je její název?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5CDA95-3EC7-4154-B7EA-243B1D781C55}"/>
              </a:ext>
            </a:extLst>
          </p:cNvPr>
          <p:cNvSpPr txBox="1"/>
          <p:nvPr/>
        </p:nvSpPr>
        <p:spPr>
          <a:xfrm>
            <a:off x="142874" y="1240854"/>
            <a:ext cx="87248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0,0038 g jisté látky vznikne 0,0001 molu oxidu siřičitého a 1,12 ml oxidu uhličitého (za normálních podmínek). Určete hmotnostní poměr prvků ve sloučenině v nejmenších celých číslech a v procentech. Určete její vzorec.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393559-C1E6-44B4-8B2B-58D796FDF32A}"/>
              </a:ext>
            </a:extLst>
          </p:cNvPr>
          <p:cNvSpPr txBox="1"/>
          <p:nvPr/>
        </p:nvSpPr>
        <p:spPr>
          <a:xfrm>
            <a:off x="238122" y="2647403"/>
            <a:ext cx="86296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Analýzou 0,0019 g organické sloučeniny bylo zjištěno, že obsahuje 0,0003 g uhlíku, 0,0008 g síry, 0,0007 g dusíku a 0,0001 g vodíku. Určete empirický vzorec této sloučeniny. Znáte název sloučeniny?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F92898F-3F96-40F9-BD92-FD5E295A1CC9}"/>
              </a:ext>
            </a:extLst>
          </p:cNvPr>
          <p:cNvSpPr txBox="1"/>
          <p:nvPr/>
        </p:nvSpPr>
        <p:spPr>
          <a:xfrm>
            <a:off x="190498" y="4021803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Určete molekulový vzorec organické sloučeniny, v jejíž molekule hmotnostní poměr C:N:H je 6:7:2 a víte-li, že molární hmotnost této látky je 60 g . mol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5DB11DF-246C-46C3-BDF3-DCC7C662DEE2}"/>
              </a:ext>
            </a:extLst>
          </p:cNvPr>
          <p:cNvSpPr txBox="1"/>
          <p:nvPr/>
        </p:nvSpPr>
        <p:spPr>
          <a:xfrm>
            <a:off x="190498" y="5302181"/>
            <a:ext cx="881062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Hmotnostní poměr vápníku, uhlíku a kyslíku ve sloučenině je 5:3:8. Hydrát této sloučeniny obsahuje 12,36 % vody. Jaký je vzorec hydrátu? 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92733D2-373E-40C5-AB8B-1554B80BEAB5}"/>
              </a:ext>
            </a:extLst>
          </p:cNvPr>
          <p:cNvSpPr txBox="1"/>
          <p:nvPr/>
        </p:nvSpPr>
        <p:spPr>
          <a:xfrm>
            <a:off x="6924675" y="637724"/>
            <a:ext cx="175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COCl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– fosgen </a:t>
            </a:r>
            <a:endParaRPr lang="cs-CZ" sz="20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EAD02CDA-D0E4-45AB-BF24-A4D1D9191917}"/>
              </a:ext>
            </a:extLst>
          </p:cNvPr>
          <p:cNvSpPr txBox="1"/>
          <p:nvPr/>
        </p:nvSpPr>
        <p:spPr>
          <a:xfrm>
            <a:off x="8277225" y="2079373"/>
            <a:ext cx="6095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E864A94B-E8B8-42A1-986E-EA05659A1AC8}"/>
              </a:ext>
            </a:extLst>
          </p:cNvPr>
          <p:cNvSpPr txBox="1"/>
          <p:nvPr/>
        </p:nvSpPr>
        <p:spPr>
          <a:xfrm>
            <a:off x="7877178" y="3477092"/>
            <a:ext cx="102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CSN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D98AB55A-B85E-41AC-AEAA-075691924265}"/>
              </a:ext>
            </a:extLst>
          </p:cNvPr>
          <p:cNvSpPr txBox="1"/>
          <p:nvPr/>
        </p:nvSpPr>
        <p:spPr>
          <a:xfrm>
            <a:off x="7967663" y="4674235"/>
            <a:ext cx="985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N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FE0485E-6654-4F40-B2FC-3C57B697DC58}"/>
              </a:ext>
            </a:extLst>
          </p:cNvPr>
          <p:cNvSpPr txBox="1"/>
          <p:nvPr/>
        </p:nvSpPr>
        <p:spPr>
          <a:xfrm>
            <a:off x="7181853" y="5810012"/>
            <a:ext cx="19621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Ca(COO)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.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77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872EF6A-9F39-415A-97C0-4E09FCF95B1C}"/>
              </a:ext>
            </a:extLst>
          </p:cNvPr>
          <p:cNvSpPr txBox="1"/>
          <p:nvPr/>
        </p:nvSpPr>
        <p:spPr>
          <a:xfrm>
            <a:off x="200024" y="265837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K elementární analýze bylo vzato 15,9 mg látky. Spálením tohoto množství vzniklo 46,19 mg CO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a 14,28 mg 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O. Relativní molekulová hmotnost sloučeniny je 302. Určete empirický a molekulový vzorec.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B8037A3-7693-49B1-839A-EAF71C8E285B}"/>
              </a:ext>
            </a:extLst>
          </p:cNvPr>
          <p:cNvSpPr txBox="1"/>
          <p:nvPr/>
        </p:nvSpPr>
        <p:spPr>
          <a:xfrm>
            <a:off x="6524625" y="977383"/>
            <a:ext cx="2228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15</a:t>
            </a:r>
            <a:r>
              <a:rPr lang="cs-CZ" sz="2000" b="0" i="0" dirty="0">
                <a:effectLst/>
              </a:rPr>
              <a:t>O, C</a:t>
            </a:r>
            <a:r>
              <a:rPr lang="cs-CZ" sz="2000" b="0" i="0" baseline="-25000" dirty="0">
                <a:effectLst/>
              </a:rPr>
              <a:t>20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30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53C187-F0C4-471D-9D9B-CE3FB4426DA1}"/>
              </a:ext>
            </a:extLst>
          </p:cNvPr>
          <p:cNvSpPr txBox="1"/>
          <p:nvPr/>
        </p:nvSpPr>
        <p:spPr>
          <a:xfrm>
            <a:off x="200024" y="1868930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0,33 g organické sloučeniny bylo získáno 336 cm3 oxidu uhličitého a 0,27 g vody. Objem látky je za normálních podmínek. Experimentálně určená relativní molekulová hmotnost je 88. Určete empirický a molekulový vzorec sloučeniny. 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F63FB6D-5803-4BB7-8C50-23139CE2AE62}"/>
              </a:ext>
            </a:extLst>
          </p:cNvPr>
          <p:cNvSpPr txBox="1"/>
          <p:nvPr/>
        </p:nvSpPr>
        <p:spPr>
          <a:xfrm>
            <a:off x="6829423" y="2864164"/>
            <a:ext cx="1790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OH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4</a:t>
            </a:r>
            <a:r>
              <a:rPr lang="cs-CZ" sz="2000" b="0" i="0" dirty="0">
                <a:effectLst/>
              </a:rPr>
              <a:t>O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8</a:t>
            </a:r>
            <a:endParaRPr lang="cs-CZ" sz="2000" baseline="-25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9E9C71F-7A2D-4F62-9831-826E699D18B5}"/>
              </a:ext>
            </a:extLst>
          </p:cNvPr>
          <p:cNvSpPr txBox="1"/>
          <p:nvPr/>
        </p:nvSpPr>
        <p:spPr>
          <a:xfrm>
            <a:off x="188118" y="3851704"/>
            <a:ext cx="876776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Spálením 0,7 g látky vzniklo 0,05 molu oxidu uhličitého a 0,05 molu vody. 0,1 g látky za normálních podmínek zaujímá objem 32 ml. Určete empirický a molekulový vzorec sloučeniny. 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736F518-01F5-428B-A95E-DED19F0B65C8}"/>
              </a:ext>
            </a:extLst>
          </p:cNvPr>
          <p:cNvSpPr txBox="1"/>
          <p:nvPr/>
        </p:nvSpPr>
        <p:spPr>
          <a:xfrm>
            <a:off x="7165182" y="4543951"/>
            <a:ext cx="13620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CH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, C</a:t>
            </a:r>
            <a:r>
              <a:rPr lang="cs-CZ" sz="2000" b="0" i="0" baseline="-25000" dirty="0">
                <a:effectLst/>
              </a:rPr>
              <a:t>5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10</a:t>
            </a:r>
            <a:r>
              <a:rPr lang="cs-CZ" sz="2000" b="0" i="0" dirty="0">
                <a:effectLst/>
              </a:rPr>
              <a:t> </a:t>
            </a:r>
            <a:endParaRPr lang="cs-CZ" sz="2000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14789DFE-465C-4F9F-85AB-3C08597C4A14}"/>
              </a:ext>
            </a:extLst>
          </p:cNvPr>
          <p:cNvSpPr txBox="1"/>
          <p:nvPr/>
        </p:nvSpPr>
        <p:spPr>
          <a:xfrm>
            <a:off x="128584" y="5559001"/>
            <a:ext cx="87915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Oxid uhličitý a voda vznikající při spálení jistého uhlovodíku jsou v hmotnostním poměru 22:9. Normální hustota uhlovodíku </a:t>
            </a:r>
            <a:r>
              <a:rPr lang="el-GR" sz="2000" b="0" i="0" dirty="0">
                <a:effectLst/>
              </a:rPr>
              <a:t>ρ</a:t>
            </a:r>
            <a:r>
              <a:rPr lang="cs-CZ" sz="2000" b="0" i="0" baseline="-25000" dirty="0">
                <a:effectLst/>
              </a:rPr>
              <a:t>n</a:t>
            </a:r>
            <a:r>
              <a:rPr lang="cs-CZ" sz="2000" b="0" i="0" dirty="0">
                <a:effectLst/>
              </a:rPr>
              <a:t> = 1,88 kg.m</a:t>
            </a:r>
            <a:r>
              <a:rPr lang="cs-CZ" sz="2000" b="0" i="0" baseline="30000" dirty="0">
                <a:effectLst/>
              </a:rPr>
              <a:t>-3</a:t>
            </a:r>
            <a:r>
              <a:rPr lang="cs-CZ" sz="2000" b="0" i="0" dirty="0">
                <a:effectLst/>
              </a:rPr>
              <a:t>. Jaký je jeho molekulový vzorec?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9095B25-16C0-4759-A3C0-379D9D68AF8D}"/>
              </a:ext>
            </a:extLst>
          </p:cNvPr>
          <p:cNvSpPr txBox="1"/>
          <p:nvPr/>
        </p:nvSpPr>
        <p:spPr>
          <a:xfrm>
            <a:off x="7639050" y="6211167"/>
            <a:ext cx="714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C</a:t>
            </a:r>
            <a:r>
              <a:rPr lang="cs-CZ" sz="2000" b="0" i="0" baseline="-25000" dirty="0">
                <a:effectLst/>
              </a:rPr>
              <a:t>3</a:t>
            </a:r>
            <a:r>
              <a:rPr lang="cs-CZ" sz="2000" b="0" i="0" dirty="0">
                <a:effectLst/>
              </a:rPr>
              <a:t>H</a:t>
            </a:r>
            <a:r>
              <a:rPr lang="cs-CZ" sz="2000" b="0" i="0" baseline="-25000" dirty="0">
                <a:effectLst/>
              </a:rPr>
              <a:t>6</a:t>
            </a:r>
            <a:endParaRPr lang="cs-CZ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89413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F04F773-FC1C-CD9D-1031-0A4E9A27B2D7}"/>
              </a:ext>
            </a:extLst>
          </p:cNvPr>
          <p:cNvSpPr txBox="1"/>
          <p:nvPr/>
        </p:nvSpPr>
        <p:spPr>
          <a:xfrm>
            <a:off x="152399" y="336854"/>
            <a:ext cx="86677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Látka označená jako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heptahydrát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síranu kobaltnatého byla podrobena termické analýze. Tepelný rozklad byl proveden při takové teplotě, aby ze vzorku unikla veškerá voda. Bylo naváženo 0,2568 g látky. Po tepelném rozkladu měl zbytek hmotnost 0,1471 g. Jaký je skutečný vzorec látky?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ECA2CE-7C88-02F4-41B6-6737D91AE9DE}"/>
              </a:ext>
            </a:extLst>
          </p:cNvPr>
          <p:cNvSpPr txBox="1"/>
          <p:nvPr/>
        </p:nvSpPr>
        <p:spPr>
          <a:xfrm>
            <a:off x="314324" y="1630144"/>
            <a:ext cx="83439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CoSO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. 6,41 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O,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heptahydrát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síranu kobaltnatého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tedy částečně "zvětralý".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E8348D1-A903-AC46-B88D-1A5AEDB33C24}"/>
              </a:ext>
            </a:extLst>
          </p:cNvPr>
          <p:cNvSpPr txBox="1"/>
          <p:nvPr/>
        </p:nvSpPr>
        <p:spPr>
          <a:xfrm>
            <a:off x="290513" y="2518857"/>
            <a:ext cx="85629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Organick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kapalina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obsahuje 39,85 % uhlíku a 6,75 % vodíku. Indikační testy ukázaly, že látka nemá redukční vlastnosti a univerzální indikátorový papírek se zbarví do červena.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Určete stechiometrický a molekulový vzorec látky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pokuste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eninu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identifikovat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0EFF384-3108-17D6-D970-068E406D3DEF}"/>
              </a:ext>
            </a:extLst>
          </p:cNvPr>
          <p:cNvSpPr txBox="1"/>
          <p:nvPr/>
        </p:nvSpPr>
        <p:spPr>
          <a:xfrm>
            <a:off x="238122" y="3844413"/>
            <a:ext cx="84201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Stechiometrický vzorec sloučeniny je CH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O. Molekulový vzorec může být také C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C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atd. Sloučenina má však kyselé vlastnosti (jak ukazuje červené zbarvení indikátorového papírku). Tuto podmínku splňuje C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nebo též CH</a:t>
            </a:r>
            <a:r>
              <a:rPr 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COOH, kyselina octová, která je kyselinou bez redukčních vlastností.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20F142-0567-ED2E-73E5-C9E9DD6768D6}"/>
              </a:ext>
            </a:extLst>
          </p:cNvPr>
          <p:cNvSpPr txBox="1"/>
          <p:nvPr/>
        </p:nvSpPr>
        <p:spPr>
          <a:xfrm flipH="1">
            <a:off x="290513" y="5461220"/>
            <a:ext cx="8615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William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Ramsay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 roce 1894 izoloval plyn, který měl při teplotě 25 °C a tlaku 100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hustotu 1,63 g.dm</a:t>
            </a:r>
            <a:r>
              <a:rPr lang="cs-CZ" baseline="30000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Který plyn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Ramsay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izoloval?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306F14A-06AB-F888-E108-9C799C1C9A32}"/>
              </a:ext>
            </a:extLst>
          </p:cNvPr>
          <p:cNvSpPr txBox="1"/>
          <p:nvPr/>
        </p:nvSpPr>
        <p:spPr>
          <a:xfrm>
            <a:off x="6641284" y="6052082"/>
            <a:ext cx="1960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39.948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1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211785C5-8D3F-4828-9A6C-39C7D5AD3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341438"/>
            <a:ext cx="860583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/>
              <a:t>Funkční (racionální) vzorec</a:t>
            </a:r>
            <a:endParaRPr lang="cs-CZ" altLang="cs-CZ"/>
          </a:p>
          <a:p>
            <a:pPr eaLnBrk="1" hangingPunct="1"/>
            <a:r>
              <a:rPr lang="cs-CZ" altLang="cs-CZ"/>
              <a:t>ukazuje „funkční skupiny“.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N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O</a:t>
            </a:r>
            <a:r>
              <a:rPr lang="cs-CZ" altLang="cs-CZ" baseline="-25000"/>
              <a:t>3</a:t>
            </a:r>
            <a:r>
              <a:rPr lang="cs-CZ" altLang="cs-CZ"/>
              <a:t> 		NH</a:t>
            </a:r>
            <a:r>
              <a:rPr lang="cs-CZ" altLang="cs-CZ" baseline="-25000"/>
              <a:t>4</a:t>
            </a:r>
            <a:r>
              <a:rPr lang="cs-CZ" altLang="cs-CZ"/>
              <a:t>NO</a:t>
            </a:r>
            <a:r>
              <a:rPr lang="cs-CZ" altLang="cs-CZ" baseline="-25000"/>
              <a:t>3</a:t>
            </a:r>
            <a:r>
              <a:rPr lang="cs-CZ" altLang="cs-CZ"/>
              <a:t>		dusičnan amonný</a:t>
            </a:r>
          </a:p>
          <a:p>
            <a:pPr eaLnBrk="1" hangingPunct="1"/>
            <a:r>
              <a:rPr lang="cs-CZ" altLang="cs-CZ"/>
              <a:t>	C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O</a:t>
            </a:r>
            <a:r>
              <a:rPr lang="cs-CZ" altLang="cs-CZ" baseline="-25000"/>
              <a:t>2</a:t>
            </a:r>
            <a:r>
              <a:rPr lang="cs-CZ" altLang="cs-CZ"/>
              <a:t>		CH</a:t>
            </a:r>
            <a:r>
              <a:rPr lang="cs-CZ" altLang="cs-CZ" baseline="-25000"/>
              <a:t>3</a:t>
            </a:r>
            <a:r>
              <a:rPr lang="cs-CZ" altLang="cs-CZ"/>
              <a:t>COOH	kyselina octová</a:t>
            </a:r>
          </a:p>
          <a:p>
            <a:pPr eaLnBrk="1" hangingPunct="1"/>
            <a:r>
              <a:rPr lang="cs-CZ" altLang="cs-CZ"/>
              <a:t>			Ba(OH)</a:t>
            </a:r>
            <a:r>
              <a:rPr lang="cs-CZ" altLang="cs-CZ" baseline="-25000"/>
              <a:t>2</a:t>
            </a:r>
            <a:r>
              <a:rPr lang="cs-CZ" altLang="cs-CZ"/>
              <a:t>		hydroxid barnatý</a:t>
            </a:r>
          </a:p>
          <a:p>
            <a:pPr eaLnBrk="1" hangingPunct="1"/>
            <a:r>
              <a:rPr lang="cs-CZ" altLang="cs-CZ"/>
              <a:t>			CuSO</a:t>
            </a:r>
            <a:r>
              <a:rPr lang="cs-CZ" altLang="cs-CZ" baseline="-25000"/>
              <a:t>4</a:t>
            </a:r>
            <a:r>
              <a:rPr lang="cs-CZ" altLang="cs-CZ"/>
              <a:t> . 5 H</a:t>
            </a:r>
            <a:r>
              <a:rPr lang="cs-CZ" altLang="cs-CZ" baseline="-25000"/>
              <a:t>2</a:t>
            </a:r>
            <a:r>
              <a:rPr lang="cs-CZ" altLang="cs-CZ"/>
              <a:t>O	pentahydrát síranu měďnatého</a:t>
            </a:r>
          </a:p>
          <a:p>
            <a:pPr eaLnBrk="1" hangingPunct="1"/>
            <a:r>
              <a:rPr lang="cs-CZ" altLang="cs-CZ"/>
              <a:t>			C</a:t>
            </a:r>
            <a:r>
              <a:rPr lang="cs-CZ" altLang="cs-CZ" baseline="-25000"/>
              <a:t>6</a:t>
            </a:r>
            <a:r>
              <a:rPr lang="cs-CZ" altLang="cs-CZ"/>
              <a:t>H</a:t>
            </a:r>
            <a:r>
              <a:rPr lang="cs-CZ" altLang="cs-CZ" baseline="-25000"/>
              <a:t>5</a:t>
            </a:r>
            <a:r>
              <a:rPr lang="cs-CZ" altLang="cs-CZ"/>
              <a:t>NH</a:t>
            </a:r>
            <a:r>
              <a:rPr lang="cs-CZ" altLang="cs-CZ" baseline="-25000"/>
              <a:t>2</a:t>
            </a:r>
            <a:r>
              <a:rPr lang="cs-CZ" altLang="cs-CZ"/>
              <a:t>		anilin	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</a:t>
            </a:r>
          </a:p>
          <a:p>
            <a:pPr eaLnBrk="1" hangingPunct="1"/>
            <a:r>
              <a:rPr lang="cs-CZ" altLang="cs-CZ"/>
              <a:t>{NH</a:t>
            </a:r>
            <a:r>
              <a:rPr lang="cs-CZ" altLang="cs-CZ" baseline="-25000"/>
              <a:t>2</a:t>
            </a:r>
            <a:r>
              <a:rPr lang="cs-CZ" altLang="cs-CZ"/>
              <a:t>} 		N</a:t>
            </a:r>
            <a:r>
              <a:rPr lang="cs-CZ" altLang="cs-CZ" baseline="-25000"/>
              <a:t>2</a:t>
            </a:r>
            <a:r>
              <a:rPr lang="cs-CZ" altLang="cs-CZ"/>
              <a:t>H</a:t>
            </a:r>
            <a:r>
              <a:rPr lang="cs-CZ" altLang="cs-CZ" baseline="-25000"/>
              <a:t>4</a:t>
            </a:r>
            <a:r>
              <a:rPr lang="cs-CZ" altLang="cs-CZ"/>
              <a:t>		H</a:t>
            </a:r>
            <a:r>
              <a:rPr lang="cs-CZ" altLang="cs-CZ" baseline="-25000"/>
              <a:t>2</a:t>
            </a:r>
            <a:r>
              <a:rPr lang="cs-CZ" altLang="cs-CZ"/>
              <a:t>N-NH</a:t>
            </a:r>
            <a:r>
              <a:rPr lang="cs-CZ" altLang="cs-CZ" baseline="-25000"/>
              <a:t>2</a:t>
            </a:r>
            <a:r>
              <a:rPr lang="cs-CZ" altLang="cs-CZ"/>
              <a:t>		hydrazin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HNCO		kyselina isokyanatá</a:t>
            </a:r>
          </a:p>
          <a:p>
            <a:pPr eaLnBrk="1" hangingPunct="1"/>
            <a:r>
              <a:rPr lang="cs-CZ" altLang="cs-CZ"/>
              <a:t>HOCN		kyselina kyanatá</a:t>
            </a:r>
          </a:p>
          <a:p>
            <a:pPr eaLnBrk="1" hangingPunct="1"/>
            <a:r>
              <a:rPr lang="cs-CZ" altLang="cs-CZ"/>
              <a:t>HCNO		kyselina fulminová</a:t>
            </a:r>
          </a:p>
          <a:p>
            <a:pPr eaLnBrk="1" hangingPunct="1"/>
            <a:endParaRPr lang="cs-CZ" altLang="cs-CZ" i="1"/>
          </a:p>
          <a:p>
            <a:pPr eaLnBrk="1" hangingPunct="1"/>
            <a:endParaRPr lang="cs-CZ" altLang="cs-CZ" i="1"/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454C875A-018F-4E09-B340-17553EBA6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</p:spPr>
        <p:txBody>
          <a:bodyPr/>
          <a:lstStyle/>
          <a:p>
            <a:pPr eaLnBrk="1" hangingPunct="1"/>
            <a:r>
              <a:rPr lang="cs-CZ" altLang="cs-CZ" sz="3600" b="1"/>
              <a:t>Vzorce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AF1F1122-5955-4263-8F1E-648B85C2C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196975"/>
            <a:ext cx="7848600" cy="242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/>
              <a:t>Elektronový strukturní vzorec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vyjadřuje uspořádání valenčních elektronů (elektronovou konfiguraci). Jednotlivé elektrony (např u radikálů) se značí</a:t>
            </a:r>
            <a:r>
              <a:rPr lang="cs-CZ" altLang="cs-CZ" b="1"/>
              <a:t> · </a:t>
            </a:r>
            <a:r>
              <a:rPr lang="cs-CZ" altLang="cs-CZ"/>
              <a:t>, elektronové páry (vazby, volné elektronové páry) -, parciální náboje + a -. </a:t>
            </a:r>
          </a:p>
          <a:p>
            <a:pPr>
              <a:spcBef>
                <a:spcPct val="50000"/>
              </a:spcBef>
            </a:pPr>
            <a:endParaRPr lang="cs-CZ" altLang="cs-CZ"/>
          </a:p>
          <a:p>
            <a:pPr eaLnBrk="1" hangingPunct="1"/>
            <a:r>
              <a:rPr lang="cs-CZ" altLang="cs-CZ" i="1"/>
              <a:t>Geometrický vzorec</a:t>
            </a:r>
            <a:endParaRPr lang="cs-CZ" altLang="cs-CZ"/>
          </a:p>
          <a:p>
            <a:pPr eaLnBrk="1" hangingPunct="1"/>
            <a:r>
              <a:rPr lang="cs-CZ" altLang="cs-CZ"/>
              <a:t>ukazuje skutečné geometrické uspořádání v molekule.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61E78FF0-763A-4174-91A9-FDA310ACD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595312"/>
          </a:xfrm>
          <a:noFill/>
        </p:spPr>
        <p:txBody>
          <a:bodyPr/>
          <a:lstStyle/>
          <a:p>
            <a:pPr eaLnBrk="1" hangingPunct="1"/>
            <a:r>
              <a:rPr lang="cs-CZ" altLang="cs-CZ" sz="3600" b="1" dirty="0"/>
              <a:t>Vzorce</a:t>
            </a:r>
          </a:p>
        </p:txBody>
      </p:sp>
      <p:pic>
        <p:nvPicPr>
          <p:cNvPr id="5124" name="Picture 6" descr="sulfur-ring-3d">
            <a:extLst>
              <a:ext uri="{FF2B5EF4-FFF2-40B4-BE49-F238E27FC236}">
                <a16:creationId xmlns:a16="http://schemas.microsoft.com/office/drawing/2014/main" id="{DCA76F28-83E0-4AF6-8A7D-62F204BB4D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3860800"/>
            <a:ext cx="4762500" cy="2400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55EF6-4B8C-48F9-8635-8D7EF66F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0" y="365127"/>
            <a:ext cx="6667500" cy="949324"/>
          </a:xfrm>
        </p:spPr>
        <p:txBody>
          <a:bodyPr>
            <a:normAutofit/>
          </a:bodyPr>
          <a:lstStyle/>
          <a:p>
            <a:r>
              <a:rPr lang="cs-CZ" sz="3600" b="1" dirty="0">
                <a:latin typeface="+mn-lt"/>
              </a:rPr>
              <a:t>Výpočty z chemického vzorce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F787A26-DE01-4BE1-A700-DFDAE7451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3293924"/>
            <a:ext cx="7153275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F22B598-457B-4BC5-9FB3-56BD7E17D2FB}"/>
              </a:ext>
            </a:extLst>
          </p:cNvPr>
          <p:cNvSpPr txBox="1"/>
          <p:nvPr/>
        </p:nvSpPr>
        <p:spPr>
          <a:xfrm>
            <a:off x="204787" y="1314451"/>
            <a:ext cx="87344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Při chemické analýze neznámé sloučeniny se zjišťuje zastoupení jednotlivých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prvků ve vzorku a podle jejich vzájemného poměru se následně vypočítá skutečné složení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sloučeniny. Pomocí experimentálně zjištěné molekulové hmotnosti pak lze odvodit sumární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vzorec analyzované látky.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Výpočty z chemického vzorce vycházejí ze základního vztahu:</a:t>
            </a:r>
          </a:p>
        </p:txBody>
      </p:sp>
      <p:pic>
        <p:nvPicPr>
          <p:cNvPr id="1026" name="Picture 2" descr="CH8 - Výpočty z chemických vzorců | Výuka chemie, fyziky a ...">
            <a:extLst>
              <a:ext uri="{FF2B5EF4-FFF2-40B4-BE49-F238E27FC236}">
                <a16:creationId xmlns:a16="http://schemas.microsoft.com/office/drawing/2014/main" id="{2A1609A9-DEC0-401E-B188-78DCEFF5A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660" y="4509671"/>
            <a:ext cx="6943728" cy="215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90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DF8D0A0-C597-41E1-8E15-43D01E1D1B5F}"/>
              </a:ext>
            </a:extLst>
          </p:cNvPr>
          <p:cNvSpPr txBox="1"/>
          <p:nvPr/>
        </p:nvSpPr>
        <p:spPr>
          <a:xfrm>
            <a:off x="123824" y="269439"/>
            <a:ext cx="8905875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Určete stechiometrický vzorec sloučeniny, která obsahuje 14,27 % Na, 9,95 % S, 19,86 % O a 55,91 % H</a:t>
            </a:r>
            <a:r>
              <a:rPr lang="cs-CZ" i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</a:t>
            </a:r>
          </a:p>
          <a:p>
            <a:pPr algn="just"/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M[Na] = 22,99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M[S] = 32,06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M[O] = 16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M[H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O] = 18 g.mol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-1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4373DE2-A685-4FDE-A85C-CF782EB19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039" y="1376282"/>
            <a:ext cx="6013234" cy="520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542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8667E183-2814-BFE5-8D65-ECBB8FB90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" y="1466662"/>
            <a:ext cx="7620000" cy="253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K : C : O = x . Ar(K) : y . Ar(C) : z . Ar(O)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x : y : z = 56,58/Ar(K) : 8,69/Ar(C) : 34,73/Ar(O)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x : y : z = 56,58/39,10 : 8,69/12,01 : 34,73/16,00</a:t>
            </a:r>
          </a:p>
          <a:p>
            <a:pPr lvl="0" defTabSz="914400">
              <a:lnSpc>
                <a:spcPct val="150000"/>
              </a:lnSpc>
            </a:pPr>
            <a:r>
              <a:rPr lang="cs-CZ" dirty="0"/>
              <a:t>x : y : z = 1,45 : 0,72 : 2,17</a:t>
            </a:r>
            <a:br>
              <a:rPr lang="cs-CZ" dirty="0"/>
            </a:b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39B48D-B594-4614-64B9-146696B763A9}"/>
              </a:ext>
            </a:extLst>
          </p:cNvPr>
          <p:cNvSpPr txBox="1"/>
          <p:nvPr/>
        </p:nvSpPr>
        <p:spPr>
          <a:xfrm>
            <a:off x="314325" y="318611"/>
            <a:ext cx="8591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Vypočítejte stechiometrický vzorec sloučeniny, která obsahuje 56,58 % K, 8,69 % C a 34,73 % O.</a:t>
            </a:r>
            <a:endParaRPr lang="cs-CZ" b="0" i="0" dirty="0">
              <a:solidFill>
                <a:srgbClr val="071F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0E3244D-6F77-EDE5-C854-A84F5B9D9BA5}"/>
              </a:ext>
            </a:extLst>
          </p:cNvPr>
          <p:cNvSpPr txBox="1"/>
          <p:nvPr/>
        </p:nvSpPr>
        <p:spPr>
          <a:xfrm>
            <a:off x="314324" y="1145478"/>
            <a:ext cx="8524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Ze zadání plyne, že hledáme sloučeninu s obecným vzorcem 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K</a:t>
            </a:r>
            <a:r>
              <a:rPr lang="cs-CZ" b="0" i="0" baseline="-25000" dirty="0" err="1">
                <a:solidFill>
                  <a:srgbClr val="071F2E"/>
                </a:solidFill>
                <a:effectLst/>
                <a:latin typeface="Droid Sans"/>
              </a:rPr>
              <a:t>x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C</a:t>
            </a:r>
            <a:r>
              <a:rPr lang="cs-CZ" b="0" i="0" baseline="-25000" dirty="0" err="1">
                <a:solidFill>
                  <a:srgbClr val="071F2E"/>
                </a:solidFill>
                <a:effectLst/>
                <a:latin typeface="Droid Sans"/>
              </a:rPr>
              <a:t>y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O</a:t>
            </a:r>
            <a:r>
              <a:rPr lang="cs-CZ" b="0" i="0" baseline="-25000" dirty="0" err="1">
                <a:solidFill>
                  <a:srgbClr val="071F2E"/>
                </a:solidFill>
                <a:effectLst/>
                <a:latin typeface="Droid Sans"/>
              </a:rPr>
              <a:t>z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. Platí: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CC5472F-6863-E2AD-E73C-7A6F39192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4" y="3429000"/>
            <a:ext cx="8591549" cy="2031325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Ve vzorci samozřejmě nemůžeme použít desetinná čísla, proto všechny tři čísla vydělíme nejmenším z nich: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x : y : z = 2 : 1 :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Z toho plyne, že stechiometrický vzorec sloučeniny je {K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CO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3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} a jedná se tedy nejspíše o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uhličitan draselný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1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7F918947-2212-A0D9-7B45-720D533D50AB}"/>
              </a:ext>
            </a:extLst>
          </p:cNvPr>
          <p:cNvSpPr txBox="1"/>
          <p:nvPr/>
        </p:nvSpPr>
        <p:spPr>
          <a:xfrm>
            <a:off x="276225" y="394811"/>
            <a:ext cx="8648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Vypočítejte stechiometrický vzorec sloučeniny se složením: 22,55 % Na; 30,38 % P a 47,07 % O. Jeden mol látky váží 407,85 g, jaký je sumární a strukturní vzorec látky?</a:t>
            </a:r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7E7B598D-250A-38CE-D4CC-CFB2C2D64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182864"/>
              </p:ext>
            </p:extLst>
          </p:nvPr>
        </p:nvGraphicFramePr>
        <p:xfrm>
          <a:off x="6534148" y="1431031"/>
          <a:ext cx="2190752" cy="1097280"/>
        </p:xfrm>
        <a:graphic>
          <a:graphicData uri="http://schemas.openxmlformats.org/drawingml/2006/table">
            <a:tbl>
              <a:tblPr/>
              <a:tblGrid>
                <a:gridCol w="1095376">
                  <a:extLst>
                    <a:ext uri="{9D8B030D-6E8A-4147-A177-3AD203B41FA5}">
                      <a16:colId xmlns:a16="http://schemas.microsoft.com/office/drawing/2014/main" val="1105591422"/>
                    </a:ext>
                  </a:extLst>
                </a:gridCol>
                <a:gridCol w="1095376">
                  <a:extLst>
                    <a:ext uri="{9D8B030D-6E8A-4147-A177-3AD203B41FA5}">
                      <a16:colId xmlns:a16="http://schemas.microsoft.com/office/drawing/2014/main" val="1734091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Na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22,99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65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30,97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693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16,00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267842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5950E8EA-41CA-133A-2C1C-24F51EC9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1339403"/>
            <a:ext cx="5968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Budeme potřebovat atomové hmotnosti celkem tří prvků: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5A28334-6220-C1D1-3A5E-EEAEB5D1E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" y="2006996"/>
            <a:ext cx="5033429" cy="1515699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22,55/22,99 : 30,38/30,97 : 47,07/16,00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0,98 : 0,98 : 2,94</a:t>
            </a:r>
          </a:p>
          <a:p>
            <a:pPr lvl="0" defTabSz="914400">
              <a:lnSpc>
                <a:spcPct val="150000"/>
              </a:lnSpc>
            </a:pPr>
            <a:r>
              <a:rPr lang="cs-CZ" altLang="cs-CZ" dirty="0">
                <a:cs typeface="Arial" panose="020B0604020202020204" pitchFamily="34" charset="0"/>
              </a:rPr>
              <a:t>x : y : z = </a:t>
            </a:r>
            <a:r>
              <a:rPr lang="cs-CZ" dirty="0"/>
              <a:t>1 : 1 : 3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E09AD73-D99D-95C8-A3BA-7167811AA481}"/>
              </a:ext>
            </a:extLst>
          </p:cNvPr>
          <p:cNvSpPr txBox="1"/>
          <p:nvPr/>
        </p:nvSpPr>
        <p:spPr>
          <a:xfrm>
            <a:off x="4572000" y="3040618"/>
            <a:ext cx="38290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Stechiometrický vzorec je </a:t>
            </a:r>
            <a:r>
              <a:rPr lang="cs-CZ" b="1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{NaPO</a:t>
            </a:r>
            <a:r>
              <a:rPr lang="cs-CZ" b="1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1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063C971-D831-8BED-61FE-BEA145F7D7F3}"/>
              </a:ext>
            </a:extLst>
          </p:cNvPr>
          <p:cNvSpPr txBox="1"/>
          <p:nvPr/>
        </p:nvSpPr>
        <p:spPr>
          <a:xfrm>
            <a:off x="276225" y="3704908"/>
            <a:ext cx="871537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zadání je uvedena molární hmotnost látky M = </a:t>
            </a:r>
            <a:r>
              <a:rPr lang="cs-CZ" b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407,85 g/mol. 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Potřebujeme tedy zjistit kolikrát se nám hmotnost jednotky NaPO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(M = 101,96 </a:t>
            </a:r>
            <a:r>
              <a:rPr lang="cs-CZ" b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g/mol) 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vejde do zadané molární hmotnosti.</a:t>
            </a:r>
            <a:endParaRPr lang="cs-CZ" dirty="0">
              <a:solidFill>
                <a:srgbClr val="071F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0" i="0" dirty="0">
              <a:solidFill>
                <a:srgbClr val="071F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407,85 / 101,96 = 4,00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D0F964B-D3DA-AD5F-0E07-22CFE5CD610B}"/>
              </a:ext>
            </a:extLst>
          </p:cNvPr>
          <p:cNvSpPr txBox="1"/>
          <p:nvPr/>
        </p:nvSpPr>
        <p:spPr>
          <a:xfrm>
            <a:off x="276225" y="5473551"/>
            <a:ext cx="52144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Látka obsahuje čtyři jednotky NaPO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její vzorec tedy bude Na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baseline="-2500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b="0" i="0" dirty="0">
              <a:solidFill>
                <a:srgbClr val="071F2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Jedná se o </a:t>
            </a:r>
            <a:r>
              <a:rPr lang="cs-CZ" b="0" i="1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cyklo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tetrafosforečnan</a:t>
            </a:r>
            <a:r>
              <a:rPr lang="cs-CZ" b="0" i="0" dirty="0">
                <a:solidFill>
                  <a:srgbClr val="071F2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sodný.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623ADB7F-76F4-7E1A-2E4B-0D9FE98DE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25" y="4586547"/>
            <a:ext cx="2082800" cy="198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3723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4F1F6D6-D974-2A77-6FD3-9E8CC6B3199C}"/>
              </a:ext>
            </a:extLst>
          </p:cNvPr>
          <p:cNvSpPr txBox="1"/>
          <p:nvPr/>
        </p:nvSpPr>
        <p:spPr>
          <a:xfrm>
            <a:off x="209549" y="1022151"/>
            <a:ext cx="85343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V tomto příkladě jde o opačný případ: známe složení látky, ale zajímá nás teoretický výsledek elementární analýzy.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6303E0-4317-F79E-09CF-5563D4C46C2F}"/>
              </a:ext>
            </a:extLst>
          </p:cNvPr>
          <p:cNvSpPr txBox="1"/>
          <p:nvPr/>
        </p:nvSpPr>
        <p:spPr>
          <a:xfrm>
            <a:off x="209549" y="410260"/>
            <a:ext cx="86391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Vypočítejte hmotností zlomek jednotlivých prvků v dichromanu draselném K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40B7D36-305E-120D-A801-B803D3DEF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6" y="1980336"/>
            <a:ext cx="2818140" cy="127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631EEFA-1E47-FF66-B1A0-486AB1C675C6}"/>
              </a:ext>
            </a:extLst>
          </p:cNvPr>
          <p:cNvGraphicFramePr>
            <a:graphicFrameLocks noGrp="1"/>
          </p:cNvGraphicFramePr>
          <p:nvPr/>
        </p:nvGraphicFramePr>
        <p:xfrm>
          <a:off x="4946651" y="1600200"/>
          <a:ext cx="3987800" cy="1828800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1679704688"/>
                    </a:ext>
                  </a:extLst>
                </a:gridCol>
                <a:gridCol w="1993900">
                  <a:extLst>
                    <a:ext uri="{9D8B030D-6E8A-4147-A177-3AD203B41FA5}">
                      <a16:colId xmlns:a16="http://schemas.microsoft.com/office/drawing/2014/main" val="22422729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Atom/molekula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A</a:t>
                      </a:r>
                      <a:r>
                        <a:rPr lang="cs-CZ" baseline="-25000">
                          <a:effectLst/>
                        </a:rPr>
                        <a:t>r</a:t>
                      </a:r>
                      <a:r>
                        <a:rPr lang="cs-CZ">
                          <a:effectLst/>
                        </a:rPr>
                        <a:t>/M</a:t>
                      </a:r>
                      <a:r>
                        <a:rPr lang="cs-CZ" baseline="-25000">
                          <a:effectLst/>
                        </a:rPr>
                        <a:t>r</a:t>
                      </a:r>
                      <a:endParaRPr lang="cs-CZ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979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K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39,10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68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Cr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52,00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884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16,00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09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K</a:t>
                      </a:r>
                      <a:r>
                        <a:rPr lang="cs-CZ" baseline="-25000" dirty="0">
                          <a:effectLst/>
                        </a:rPr>
                        <a:t>2</a:t>
                      </a:r>
                      <a:r>
                        <a:rPr lang="cs-CZ" dirty="0">
                          <a:effectLst/>
                        </a:rPr>
                        <a:t>Cr</a:t>
                      </a:r>
                      <a:r>
                        <a:rPr lang="cs-CZ" baseline="-25000" dirty="0">
                          <a:effectLst/>
                        </a:rPr>
                        <a:t>2</a:t>
                      </a:r>
                      <a:r>
                        <a:rPr lang="cs-CZ" dirty="0">
                          <a:effectLst/>
                        </a:rPr>
                        <a:t>O</a:t>
                      </a:r>
                      <a:r>
                        <a:rPr lang="cs-CZ" baseline="-25000" dirty="0">
                          <a:effectLst/>
                        </a:rPr>
                        <a:t>7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294,18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71643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4B7C4796-DBF7-185E-FA5A-D2B6FD155EF4}"/>
              </a:ext>
            </a:extLst>
          </p:cNvPr>
          <p:cNvSpPr txBox="1"/>
          <p:nvPr/>
        </p:nvSpPr>
        <p:spPr>
          <a:xfrm>
            <a:off x="292100" y="3664097"/>
            <a:ext cx="8559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Výpočet procentuálního zastoupení je jednoduchý, stačí dát do poměru </a:t>
            </a:r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hmotnost prvku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 (nesmíme zapomenout na zastoupení prvku ve sloučenině) a </a:t>
            </a:r>
            <a:r>
              <a:rPr lang="cs-CZ" b="0" i="1" dirty="0">
                <a:solidFill>
                  <a:srgbClr val="071F2E"/>
                </a:solidFill>
                <a:effectLst/>
                <a:latin typeface="Droid Sans"/>
              </a:rPr>
              <a:t>hmotnost sloučeniny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:</a:t>
            </a:r>
            <a:endParaRPr lang="cs-CZ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5E5DBD2-D396-8124-E5C6-6338CCCD4107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71475" y="4712646"/>
            <a:ext cx="3427741" cy="1705494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870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w(K) = 2.39,10/294,18 = 0,2658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Cr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) = 2.52,00/294,18 = 0,3535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71F2E"/>
                </a:solidFill>
                <a:effectLst/>
                <a:cs typeface="Arial" panose="020B0604020202020204" pitchFamily="34" charset="0"/>
              </a:rPr>
              <a:t>w(O) = 7.16,00/294,18 = 0,3807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FCE829-68F7-3CB9-CBE4-8B5228B07C4F}"/>
              </a:ext>
            </a:extLst>
          </p:cNvPr>
          <p:cNvSpPr txBox="1"/>
          <p:nvPr/>
        </p:nvSpPr>
        <p:spPr>
          <a:xfrm>
            <a:off x="4391026" y="4519136"/>
            <a:ext cx="44576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Dichroman draselný obsahuje 26,58 % K; 35,35 % </a:t>
            </a:r>
            <a:r>
              <a:rPr lang="cs-CZ" b="0" i="0" dirty="0" err="1">
                <a:solidFill>
                  <a:srgbClr val="071F2E"/>
                </a:solidFill>
                <a:effectLst/>
                <a:latin typeface="Droid Sans"/>
              </a:rPr>
              <a:t>Cr</a:t>
            </a:r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 a 38,07 5 O. </a:t>
            </a:r>
          </a:p>
          <a:p>
            <a:pPr algn="just"/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Jako rychlou kontrolu můžeme zkontrolovat součet procent, musí se rovnat 100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5E71422-429D-B8EE-C4B4-0056B56F4E3D}"/>
              </a:ext>
            </a:extLst>
          </p:cNvPr>
          <p:cNvSpPr txBox="1"/>
          <p:nvPr/>
        </p:nvSpPr>
        <p:spPr>
          <a:xfrm>
            <a:off x="5067300" y="6078408"/>
            <a:ext cx="3352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071F2E"/>
                </a:solidFill>
                <a:effectLst/>
                <a:latin typeface="Droid Sans"/>
              </a:rPr>
              <a:t>26,58 + 35,35 + 38,07 =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1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5DC38B9-2C2C-548B-75BB-62A05CC6D936}"/>
              </a:ext>
            </a:extLst>
          </p:cNvPr>
          <p:cNvSpPr txBox="1"/>
          <p:nvPr/>
        </p:nvSpPr>
        <p:spPr>
          <a:xfrm>
            <a:off x="409575" y="353110"/>
            <a:ext cx="8172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Kolik % uhlíku a vodíku obsahuje glukóza?</a:t>
            </a:r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CB9B8B3-69C3-0540-2110-66BB3B75E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828675"/>
            <a:ext cx="5562600" cy="304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4EA5644-DE56-4547-401F-0438B9A2868A}"/>
              </a:ext>
            </a:extLst>
          </p:cNvPr>
          <p:cNvSpPr txBox="1"/>
          <p:nvPr/>
        </p:nvSpPr>
        <p:spPr>
          <a:xfrm>
            <a:off x="200025" y="4243685"/>
            <a:ext cx="8753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effectLst/>
                <a:latin typeface="Arial" panose="020B0604020202020204" pitchFamily="34" charset="0"/>
              </a:rPr>
              <a:t>Vypočítejte hmotnostní obsah dusíku, železa a vody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hexahydrátu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hexakyano</a:t>
            </a:r>
            <a:r>
              <a:rPr lang="en-US" b="0" i="0" dirty="0">
                <a:effectLst/>
                <a:latin typeface="Arial" panose="020B0604020202020204" pitchFamily="34" charset="0"/>
              </a:rPr>
              <a:t>-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železnatanu</a:t>
            </a:r>
            <a:r>
              <a:rPr lang="cs-CZ" b="0" i="0" dirty="0">
                <a:effectLst/>
                <a:latin typeface="Arial" panose="020B0604020202020204" pitchFamily="34" charset="0"/>
              </a:rPr>
              <a:t> amonného.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396D95-6056-ED7C-1800-6C088DAEB413}"/>
              </a:ext>
            </a:extLst>
          </p:cNvPr>
          <p:cNvSpPr txBox="1"/>
          <p:nvPr/>
        </p:nvSpPr>
        <p:spPr>
          <a:xfrm>
            <a:off x="4572000" y="4705350"/>
            <a:ext cx="42005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Arial" panose="020B0604020202020204" pitchFamily="34" charset="0"/>
              </a:rPr>
              <a:t>[</a:t>
            </a:r>
            <a:r>
              <a:rPr lang="cs-CZ" b="0" i="0" dirty="0">
                <a:effectLst/>
                <a:latin typeface="Arial" panose="020B0604020202020204" pitchFamily="34" charset="0"/>
              </a:rPr>
              <a:t>35,72 %</a:t>
            </a:r>
            <a:r>
              <a:rPr lang="en-US" b="0" i="0" dirty="0">
                <a:effectLst/>
                <a:latin typeface="Arial" panose="020B0604020202020204" pitchFamily="34" charset="0"/>
              </a:rPr>
              <a:t> N</a:t>
            </a:r>
            <a:r>
              <a:rPr lang="cs-CZ" b="0" i="0" dirty="0">
                <a:effectLst/>
                <a:latin typeface="Arial" panose="020B0604020202020204" pitchFamily="34" charset="0"/>
              </a:rPr>
              <a:t>, 14,24 % </a:t>
            </a:r>
            <a:r>
              <a:rPr lang="en-US" b="0" i="0" dirty="0">
                <a:effectLst/>
                <a:latin typeface="Arial" panose="020B0604020202020204" pitchFamily="34" charset="0"/>
              </a:rPr>
              <a:t>N </a:t>
            </a:r>
            <a:r>
              <a:rPr lang="cs-CZ" b="0" i="0" dirty="0">
                <a:effectLst/>
                <a:latin typeface="Arial" panose="020B0604020202020204" pitchFamily="34" charset="0"/>
              </a:rPr>
              <a:t>a 27,55 %</a:t>
            </a:r>
            <a:r>
              <a:rPr lang="en-US" b="0" i="0" dirty="0">
                <a:effectLst/>
                <a:latin typeface="Arial" panose="020B0604020202020204" pitchFamily="34" charset="0"/>
              </a:rPr>
              <a:t> H</a:t>
            </a:r>
            <a:r>
              <a:rPr lang="en-US" b="0" i="0" baseline="-25000" dirty="0">
                <a:effectLst/>
                <a:latin typeface="Arial" panose="020B0604020202020204" pitchFamily="34" charset="0"/>
              </a:rPr>
              <a:t>2</a:t>
            </a:r>
            <a:r>
              <a:rPr lang="en-US" b="0" i="0" dirty="0">
                <a:effectLst/>
                <a:latin typeface="Arial" panose="020B0604020202020204" pitchFamily="34" charset="0"/>
              </a:rPr>
              <a:t>O]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676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236</TotalTime>
  <Words>2033</Words>
  <Application>Microsoft Office PowerPoint</Application>
  <PresentationFormat>Předvádění na obrazovce (4:3)</PresentationFormat>
  <Paragraphs>177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Droid Sans</vt:lpstr>
      <vt:lpstr>Motiv Office</vt:lpstr>
      <vt:lpstr>Vzorce</vt:lpstr>
      <vt:lpstr>Vzorce</vt:lpstr>
      <vt:lpstr>Vzorce</vt:lpstr>
      <vt:lpstr>Výpočty z chemického vzorce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30</cp:revision>
  <dcterms:created xsi:type="dcterms:W3CDTF">2023-04-24T08:23:53Z</dcterms:created>
  <dcterms:modified xsi:type="dcterms:W3CDTF">2023-04-24T12:20:08Z</dcterms:modified>
</cp:coreProperties>
</file>