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1256" r:id="rId3"/>
    <p:sldId id="1257" r:id="rId4"/>
    <p:sldId id="1259" r:id="rId5"/>
    <p:sldId id="290" r:id="rId6"/>
    <p:sldId id="1262" r:id="rId7"/>
    <p:sldId id="1253" r:id="rId8"/>
    <p:sldId id="1252" r:id="rId9"/>
    <p:sldId id="1260" r:id="rId10"/>
    <p:sldId id="1261" r:id="rId11"/>
    <p:sldId id="1258" r:id="rId12"/>
    <p:sldId id="1254" r:id="rId13"/>
    <p:sldId id="300" r:id="rId14"/>
    <p:sldId id="1075" r:id="rId15"/>
    <p:sldId id="280" r:id="rId16"/>
    <p:sldId id="1264" r:id="rId17"/>
    <p:sldId id="1263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838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FD337-5339-4E04-B313-D90378E407F3}" type="datetimeFigureOut">
              <a:rPr lang="cs-CZ" smtClean="0"/>
              <a:t>01.04.2025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D7DE7-5879-4099-9B74-65B953A163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7833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FD337-5339-4E04-B313-D90378E407F3}" type="datetimeFigureOut">
              <a:rPr lang="cs-CZ" smtClean="0"/>
              <a:t>01.04.2025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D7DE7-5879-4099-9B74-65B953A163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9691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FD337-5339-4E04-B313-D90378E407F3}" type="datetimeFigureOut">
              <a:rPr lang="cs-CZ" smtClean="0"/>
              <a:t>01.04.2025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D7DE7-5879-4099-9B74-65B953A163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919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FD337-5339-4E04-B313-D90378E407F3}" type="datetimeFigureOut">
              <a:rPr lang="cs-CZ" smtClean="0"/>
              <a:t>01.04.2025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D7DE7-5879-4099-9B74-65B953A163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1464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FD337-5339-4E04-B313-D90378E407F3}" type="datetimeFigureOut">
              <a:rPr lang="cs-CZ" smtClean="0"/>
              <a:t>01.04.2025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D7DE7-5879-4099-9B74-65B953A163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3936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FD337-5339-4E04-B313-D90378E407F3}" type="datetimeFigureOut">
              <a:rPr lang="cs-CZ" smtClean="0"/>
              <a:t>01.04.2025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D7DE7-5879-4099-9B74-65B953A163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4581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FD337-5339-4E04-B313-D90378E407F3}" type="datetimeFigureOut">
              <a:rPr lang="cs-CZ" smtClean="0"/>
              <a:t>01.04.2025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D7DE7-5879-4099-9B74-65B953A163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8634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FD337-5339-4E04-B313-D90378E407F3}" type="datetimeFigureOut">
              <a:rPr lang="cs-CZ" smtClean="0"/>
              <a:t>01.04.2025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D7DE7-5879-4099-9B74-65B953A163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7320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FD337-5339-4E04-B313-D90378E407F3}" type="datetimeFigureOut">
              <a:rPr lang="cs-CZ" smtClean="0"/>
              <a:t>01.04.2025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D7DE7-5879-4099-9B74-65B953A163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4118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FD337-5339-4E04-B313-D90378E407F3}" type="datetimeFigureOut">
              <a:rPr lang="cs-CZ" smtClean="0"/>
              <a:t>01.04.2025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D7DE7-5879-4099-9B74-65B953A163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5688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FD337-5339-4E04-B313-D90378E407F3}" type="datetimeFigureOut">
              <a:rPr lang="cs-CZ" smtClean="0"/>
              <a:t>01.04.2025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D7DE7-5879-4099-9B74-65B953A163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074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FFD337-5339-4E04-B313-D90378E407F3}" type="datetimeFigureOut">
              <a:rPr lang="cs-CZ" smtClean="0"/>
              <a:t>01.04.2025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BD7DE7-5879-4099-9B74-65B953A163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0438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E4824F-4D94-9217-7339-534B988D85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706437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Acidobazické reakce</a:t>
            </a:r>
          </a:p>
        </p:txBody>
      </p:sp>
    </p:spTree>
    <p:extLst>
      <p:ext uri="{BB962C8B-B14F-4D97-AF65-F5344CB8AC3E}">
        <p14:creationId xmlns:p14="http://schemas.microsoft.com/office/powerpoint/2010/main" val="2383595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DBEC8893-5165-05EC-6D20-86D51684CA89}"/>
              </a:ext>
            </a:extLst>
          </p:cNvPr>
          <p:cNvSpPr txBox="1"/>
          <p:nvPr/>
        </p:nvSpPr>
        <p:spPr>
          <a:xfrm>
            <a:off x="250371" y="724878"/>
            <a:ext cx="85452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>
                <a:effectLst/>
                <a:latin typeface="-apple-system"/>
              </a:rPr>
              <a:t>Rozhodněte, zda manganistan je schopen zoxidovat chlorid v prostředí kyseliny na volný chlór.</a:t>
            </a: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3C4ED01-6E23-79B9-60CE-8E48B1F9383C}"/>
              </a:ext>
            </a:extLst>
          </p:cNvPr>
          <p:cNvSpPr txBox="1"/>
          <p:nvPr/>
        </p:nvSpPr>
        <p:spPr>
          <a:xfrm>
            <a:off x="424543" y="1590797"/>
            <a:ext cx="81098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 err="1"/>
              <a:t>Manganist</a:t>
            </a:r>
            <a:r>
              <a:rPr lang="en-US" dirty="0"/>
              <a:t>an </a:t>
            </a:r>
            <a:r>
              <a:rPr lang="en-US" dirty="0" err="1"/>
              <a:t>oxiduje</a:t>
            </a:r>
            <a:r>
              <a:rPr lang="en-US" dirty="0"/>
              <a:t> </a:t>
            </a:r>
            <a:r>
              <a:rPr lang="cs-CZ" dirty="0"/>
              <a:t>chloridové ionty na chlor:</a:t>
            </a:r>
          </a:p>
          <a:p>
            <a:r>
              <a:rPr lang="cs-CZ" b="0" i="0" dirty="0">
                <a:effectLst/>
                <a:latin typeface="-apple-system"/>
              </a:rPr>
              <a:t>		</a:t>
            </a:r>
            <a:r>
              <a:rPr lang="pt-BR" b="0" i="0" dirty="0">
                <a:effectLst/>
                <a:latin typeface="-apple-system"/>
              </a:rPr>
              <a:t>2 MnO</a:t>
            </a:r>
            <a:r>
              <a:rPr lang="pt-BR" b="0" i="0" baseline="-25000" dirty="0">
                <a:effectLst/>
                <a:latin typeface="-apple-system"/>
              </a:rPr>
              <a:t>4</a:t>
            </a:r>
            <a:r>
              <a:rPr lang="pt-BR" b="0" i="0" baseline="30000" dirty="0">
                <a:effectLst/>
                <a:latin typeface="-apple-system"/>
              </a:rPr>
              <a:t>–</a:t>
            </a:r>
            <a:r>
              <a:rPr lang="pt-BR" b="0" i="0" dirty="0">
                <a:effectLst/>
                <a:latin typeface="-apple-system"/>
              </a:rPr>
              <a:t> + 10 Cl</a:t>
            </a:r>
            <a:r>
              <a:rPr lang="pt-BR" b="0" i="0" baseline="30000" dirty="0">
                <a:effectLst/>
                <a:latin typeface="-apple-system"/>
              </a:rPr>
              <a:t>–</a:t>
            </a:r>
            <a:r>
              <a:rPr lang="pt-BR" b="0" i="0" dirty="0">
                <a:effectLst/>
                <a:latin typeface="-apple-system"/>
              </a:rPr>
              <a:t> + 16 H</a:t>
            </a:r>
            <a:r>
              <a:rPr lang="pt-BR" b="0" i="0" baseline="30000" dirty="0">
                <a:effectLst/>
                <a:latin typeface="-apple-system"/>
              </a:rPr>
              <a:t>+</a:t>
            </a:r>
            <a:r>
              <a:rPr lang="pt-BR" b="0" i="0" dirty="0">
                <a:effectLst/>
                <a:latin typeface="-apple-system"/>
              </a:rPr>
              <a:t> </a:t>
            </a:r>
            <a:r>
              <a:rPr lang="pt-BR" b="1" i="0" dirty="0">
                <a:effectLst/>
                <a:latin typeface="-apple-system"/>
              </a:rPr>
              <a:t>→</a:t>
            </a:r>
            <a:r>
              <a:rPr lang="pt-BR" b="0" i="0" dirty="0">
                <a:effectLst/>
                <a:latin typeface="-apple-system"/>
              </a:rPr>
              <a:t> 5 Cl</a:t>
            </a:r>
            <a:r>
              <a:rPr lang="pt-BR" b="0" i="0" baseline="-25000" dirty="0">
                <a:effectLst/>
                <a:latin typeface="-apple-system"/>
              </a:rPr>
              <a:t>2</a:t>
            </a:r>
            <a:r>
              <a:rPr lang="pt-BR" b="0" i="0" dirty="0">
                <a:effectLst/>
                <a:latin typeface="-apple-system"/>
              </a:rPr>
              <a:t> + 2 Mn</a:t>
            </a:r>
            <a:r>
              <a:rPr lang="pt-BR" b="0" i="0" baseline="30000" dirty="0">
                <a:effectLst/>
                <a:latin typeface="-apple-system"/>
              </a:rPr>
              <a:t>2+</a:t>
            </a:r>
            <a:r>
              <a:rPr lang="pt-BR" b="0" i="0" dirty="0">
                <a:effectLst/>
                <a:latin typeface="-apple-system"/>
              </a:rPr>
              <a:t> + 8 H</a:t>
            </a:r>
            <a:r>
              <a:rPr lang="pt-BR" b="0" i="0" baseline="-25000" dirty="0">
                <a:effectLst/>
                <a:latin typeface="-apple-system"/>
              </a:rPr>
              <a:t>2</a:t>
            </a:r>
            <a:r>
              <a:rPr lang="pt-BR" b="0" i="0" dirty="0">
                <a:effectLst/>
                <a:latin typeface="-apple-system"/>
              </a:rPr>
              <a:t>O</a:t>
            </a:r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67D51BE7-68AC-CB72-C75C-B1ED7828B108}"/>
              </a:ext>
            </a:extLst>
          </p:cNvPr>
          <p:cNvSpPr txBox="1"/>
          <p:nvPr/>
        </p:nvSpPr>
        <p:spPr>
          <a:xfrm>
            <a:off x="250371" y="2789090"/>
            <a:ext cx="83711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cs-CZ" b="0" i="0" dirty="0">
                <a:effectLst/>
                <a:latin typeface="-apple-system"/>
              </a:rPr>
              <a:t>Rozhodněte, v kterém směru bude reakce probíhat samovolně:</a:t>
            </a:r>
          </a:p>
          <a:p>
            <a:pPr algn="l"/>
            <a:r>
              <a:rPr lang="cs-CZ" b="0" i="0" dirty="0">
                <a:effectLst/>
                <a:latin typeface="-apple-system"/>
              </a:rPr>
              <a:t>		</a:t>
            </a:r>
            <a:r>
              <a:rPr lang="cs-CZ" b="0" i="0" dirty="0" err="1">
                <a:effectLst/>
                <a:latin typeface="-apple-system"/>
              </a:rPr>
              <a:t>NO</a:t>
            </a:r>
            <a:r>
              <a:rPr lang="cs-CZ" b="0" i="0" baseline="-25000" dirty="0" err="1">
                <a:effectLst/>
                <a:latin typeface="-apple-system"/>
              </a:rPr>
              <a:t>3</a:t>
            </a:r>
            <a:r>
              <a:rPr lang="cs-CZ" b="0" i="0" baseline="30000" dirty="0">
                <a:effectLst/>
                <a:latin typeface="-apple-system"/>
              </a:rPr>
              <a:t>–</a:t>
            </a:r>
            <a:r>
              <a:rPr lang="cs-CZ" b="0" i="0" dirty="0">
                <a:effectLst/>
                <a:latin typeface="-apple-system"/>
              </a:rPr>
              <a:t> + 3 </a:t>
            </a:r>
            <a:r>
              <a:rPr lang="cs-CZ" b="0" i="0" dirty="0" err="1">
                <a:effectLst/>
                <a:latin typeface="-apple-system"/>
              </a:rPr>
              <a:t>Fe</a:t>
            </a:r>
            <a:r>
              <a:rPr lang="cs-CZ" b="0" i="0" baseline="30000" dirty="0" err="1">
                <a:effectLst/>
                <a:latin typeface="-apple-system"/>
              </a:rPr>
              <a:t>2</a:t>
            </a:r>
            <a:r>
              <a:rPr lang="cs-CZ" b="0" i="0" baseline="30000" dirty="0">
                <a:effectLst/>
                <a:latin typeface="-apple-system"/>
              </a:rPr>
              <a:t>+</a:t>
            </a:r>
            <a:r>
              <a:rPr lang="cs-CZ" b="0" i="0" dirty="0">
                <a:effectLst/>
                <a:latin typeface="-apple-system"/>
              </a:rPr>
              <a:t> + 4 H</a:t>
            </a:r>
            <a:r>
              <a:rPr lang="cs-CZ" b="0" i="0" baseline="30000" dirty="0">
                <a:effectLst/>
                <a:latin typeface="-apple-system"/>
              </a:rPr>
              <a:t>+</a:t>
            </a:r>
            <a:r>
              <a:rPr lang="cs-CZ" b="0" i="0" dirty="0">
                <a:effectLst/>
                <a:latin typeface="-apple-system"/>
              </a:rPr>
              <a:t> ⇄ NO + 3 </a:t>
            </a:r>
            <a:r>
              <a:rPr lang="cs-CZ" b="0" i="0" dirty="0" err="1">
                <a:effectLst/>
                <a:latin typeface="-apple-system"/>
              </a:rPr>
              <a:t>Fe</a:t>
            </a:r>
            <a:r>
              <a:rPr lang="cs-CZ" b="0" i="0" baseline="30000" dirty="0" err="1">
                <a:effectLst/>
                <a:latin typeface="-apple-system"/>
              </a:rPr>
              <a:t>3</a:t>
            </a:r>
            <a:r>
              <a:rPr lang="cs-CZ" b="0" i="0" baseline="30000" dirty="0">
                <a:effectLst/>
                <a:latin typeface="-apple-system"/>
              </a:rPr>
              <a:t>+</a:t>
            </a:r>
            <a:r>
              <a:rPr lang="cs-CZ" b="0" i="0" dirty="0">
                <a:effectLst/>
                <a:latin typeface="-apple-system"/>
              </a:rPr>
              <a:t> + 2 </a:t>
            </a:r>
            <a:r>
              <a:rPr lang="cs-CZ" b="0" i="0" dirty="0" err="1">
                <a:effectLst/>
                <a:latin typeface="-apple-system"/>
              </a:rPr>
              <a:t>H</a:t>
            </a:r>
            <a:r>
              <a:rPr lang="cs-CZ" b="0" i="0" baseline="-25000" dirty="0" err="1">
                <a:effectLst/>
                <a:latin typeface="-apple-system"/>
              </a:rPr>
              <a:t>2</a:t>
            </a:r>
            <a:r>
              <a:rPr lang="cs-CZ" b="0" i="0" dirty="0" err="1">
                <a:effectLst/>
                <a:latin typeface="-apple-system"/>
              </a:rPr>
              <a:t>O</a:t>
            </a:r>
            <a:endParaRPr lang="cs-CZ" b="0" i="0" dirty="0">
              <a:effectLst/>
              <a:latin typeface="-apple-system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0851EE80-19A3-A417-45E1-DB284D4E4379}"/>
              </a:ext>
            </a:extLst>
          </p:cNvPr>
          <p:cNvSpPr txBox="1"/>
          <p:nvPr/>
        </p:nvSpPr>
        <p:spPr>
          <a:xfrm>
            <a:off x="424543" y="3749379"/>
            <a:ext cx="83711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>
                <a:effectLst/>
                <a:latin typeface="-apple-system"/>
              </a:rPr>
              <a:t>Reakce probíhá samovolně ve směru oxidace </a:t>
            </a:r>
            <a:r>
              <a:rPr lang="cs-CZ" b="0" i="0" dirty="0" err="1">
                <a:effectLst/>
                <a:latin typeface="-apple-system"/>
              </a:rPr>
              <a:t>Fe</a:t>
            </a:r>
            <a:r>
              <a:rPr lang="cs-CZ" b="0" i="0" baseline="30000" dirty="0" err="1">
                <a:effectLst/>
                <a:latin typeface="-apple-system"/>
              </a:rPr>
              <a:t>2</a:t>
            </a:r>
            <a:r>
              <a:rPr lang="cs-CZ" b="0" i="0" baseline="30000" dirty="0">
                <a:effectLst/>
                <a:latin typeface="-apple-system"/>
              </a:rPr>
              <a:t>+</a:t>
            </a:r>
            <a:r>
              <a:rPr lang="cs-CZ" b="0" i="0" dirty="0">
                <a:effectLst/>
                <a:latin typeface="-apple-system"/>
              </a:rPr>
              <a:t> na </a:t>
            </a:r>
            <a:r>
              <a:rPr lang="cs-CZ" b="0" i="0" dirty="0" err="1">
                <a:effectLst/>
                <a:latin typeface="-apple-system"/>
              </a:rPr>
              <a:t>Fe</a:t>
            </a:r>
            <a:r>
              <a:rPr lang="cs-CZ" b="0" i="0" baseline="30000" dirty="0" err="1">
                <a:effectLst/>
                <a:latin typeface="-apple-system"/>
              </a:rPr>
              <a:t>3</a:t>
            </a:r>
            <a:r>
              <a:rPr lang="cs-CZ" b="0" i="0" baseline="30000" dirty="0">
                <a:effectLst/>
                <a:latin typeface="-apple-system"/>
              </a:rPr>
              <a:t>+</a:t>
            </a:r>
            <a:r>
              <a:rPr lang="cs-CZ" b="0" i="0" dirty="0">
                <a:effectLst/>
                <a:latin typeface="-apple-system"/>
              </a:rPr>
              <a:t> působením dusičnanu jako oxidačního činidla.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5281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ECF7FB38-65B6-8574-E03B-E01FED116B1C}"/>
              </a:ext>
            </a:extLst>
          </p:cNvPr>
          <p:cNvSpPr txBox="1"/>
          <p:nvPr/>
        </p:nvSpPr>
        <p:spPr>
          <a:xfrm>
            <a:off x="398883" y="2616300"/>
            <a:ext cx="861060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/>
              <a:t>Příklad</a:t>
            </a:r>
          </a:p>
          <a:p>
            <a:endParaRPr lang="cs-CZ" sz="800" dirty="0"/>
          </a:p>
          <a:p>
            <a:r>
              <a:rPr lang="cs-CZ" dirty="0"/>
              <a:t>Jaký je standardní potenciál E</a:t>
            </a:r>
            <a:r>
              <a:rPr lang="en-US" dirty="0"/>
              <a:t>°</a:t>
            </a:r>
            <a:r>
              <a:rPr lang="cs-CZ" baseline="-25000" dirty="0" err="1"/>
              <a:t>Cr</a:t>
            </a:r>
            <a:r>
              <a:rPr lang="en-US" baseline="-25000" dirty="0"/>
              <a:t>(</a:t>
            </a:r>
            <a:r>
              <a:rPr lang="cs-CZ" i="1" baseline="-25000" dirty="0"/>
              <a:t>3+</a:t>
            </a:r>
            <a:r>
              <a:rPr lang="en-US" i="1" baseline="-25000" dirty="0"/>
              <a:t>/</a:t>
            </a:r>
            <a:r>
              <a:rPr lang="cs-CZ" i="1" baseline="-25000" dirty="0"/>
              <a:t>2</a:t>
            </a:r>
            <a:r>
              <a:rPr lang="en-US" i="1" baseline="-25000" dirty="0"/>
              <a:t>+</a:t>
            </a:r>
            <a:r>
              <a:rPr lang="en-US" baseline="-25000" dirty="0"/>
              <a:t>)</a:t>
            </a:r>
            <a:r>
              <a:rPr lang="cs-CZ" dirty="0"/>
              <a:t> ?   </a:t>
            </a:r>
            <a:r>
              <a:rPr lang="en-US" dirty="0"/>
              <a:t>E°</a:t>
            </a:r>
            <a:r>
              <a:rPr lang="cs-CZ" baseline="-25000" dirty="0" err="1"/>
              <a:t>Cr</a:t>
            </a:r>
            <a:r>
              <a:rPr lang="en-US" baseline="-25000" dirty="0"/>
              <a:t>(</a:t>
            </a:r>
            <a:r>
              <a:rPr lang="cs-CZ" i="1" baseline="-25000" dirty="0"/>
              <a:t>0</a:t>
            </a:r>
            <a:r>
              <a:rPr lang="en-US" i="1" baseline="-25000" dirty="0"/>
              <a:t>/</a:t>
            </a:r>
            <a:r>
              <a:rPr lang="cs-CZ" i="1" baseline="-25000" dirty="0"/>
              <a:t>3</a:t>
            </a:r>
            <a:r>
              <a:rPr lang="en-US" i="1" baseline="-25000" dirty="0"/>
              <a:t>+</a:t>
            </a:r>
            <a:r>
              <a:rPr lang="en-US" baseline="-25000" dirty="0"/>
              <a:t>)</a:t>
            </a:r>
            <a:r>
              <a:rPr lang="cs-CZ" dirty="0"/>
              <a:t> </a:t>
            </a:r>
            <a:r>
              <a:rPr lang="en-US" dirty="0"/>
              <a:t>=</a:t>
            </a:r>
            <a:r>
              <a:rPr lang="cs-CZ" dirty="0"/>
              <a:t> -0,51 V a E</a:t>
            </a:r>
            <a:r>
              <a:rPr lang="en-US" dirty="0"/>
              <a:t>°</a:t>
            </a:r>
            <a:r>
              <a:rPr lang="cs-CZ" baseline="-25000" dirty="0" err="1"/>
              <a:t>Cr</a:t>
            </a:r>
            <a:r>
              <a:rPr lang="en-US" baseline="-25000" dirty="0"/>
              <a:t>(</a:t>
            </a:r>
            <a:r>
              <a:rPr lang="cs-CZ" i="1" baseline="-25000" dirty="0"/>
              <a:t>0</a:t>
            </a:r>
            <a:r>
              <a:rPr lang="en-US" i="1" baseline="-25000" dirty="0"/>
              <a:t>/</a:t>
            </a:r>
            <a:r>
              <a:rPr lang="cs-CZ" i="1" baseline="-25000" dirty="0"/>
              <a:t>2</a:t>
            </a:r>
            <a:r>
              <a:rPr lang="en-US" i="1" baseline="-25000" dirty="0"/>
              <a:t>+</a:t>
            </a:r>
            <a:r>
              <a:rPr lang="en-US" baseline="-25000" dirty="0"/>
              <a:t>)</a:t>
            </a:r>
            <a:r>
              <a:rPr lang="cs-CZ" dirty="0"/>
              <a:t> </a:t>
            </a:r>
            <a:r>
              <a:rPr lang="en-US" dirty="0"/>
              <a:t>=</a:t>
            </a:r>
            <a:r>
              <a:rPr lang="cs-CZ" dirty="0"/>
              <a:t> -0,56 V</a:t>
            </a:r>
          </a:p>
          <a:p>
            <a:endParaRPr lang="cs-CZ" sz="800" dirty="0"/>
          </a:p>
          <a:p>
            <a:r>
              <a:rPr lang="cs-CZ" dirty="0"/>
              <a:t>     </a:t>
            </a:r>
            <a:r>
              <a:rPr lang="en-US" dirty="0"/>
              <a:t>E°</a:t>
            </a:r>
            <a:r>
              <a:rPr lang="cs-CZ" baseline="-25000" dirty="0" err="1"/>
              <a:t>Cr</a:t>
            </a:r>
            <a:r>
              <a:rPr lang="en-US" baseline="-25000" dirty="0"/>
              <a:t>(</a:t>
            </a:r>
            <a:r>
              <a:rPr lang="cs-CZ" i="1" baseline="-25000" dirty="0"/>
              <a:t>3</a:t>
            </a:r>
            <a:r>
              <a:rPr lang="en-US" i="1" baseline="-25000" dirty="0"/>
              <a:t>+/</a:t>
            </a:r>
            <a:r>
              <a:rPr lang="cs-CZ" i="1" baseline="-25000" dirty="0"/>
              <a:t>2</a:t>
            </a:r>
            <a:r>
              <a:rPr lang="en-US" i="1" baseline="-25000" dirty="0"/>
              <a:t>+</a:t>
            </a:r>
            <a:r>
              <a:rPr lang="en-US" baseline="-25000" dirty="0"/>
              <a:t>) </a:t>
            </a:r>
            <a:r>
              <a:rPr lang="en-US" dirty="0"/>
              <a:t>= (</a:t>
            </a:r>
            <a:r>
              <a:rPr lang="cs-CZ" dirty="0"/>
              <a:t>3</a:t>
            </a:r>
            <a:r>
              <a:rPr lang="en-US" dirty="0"/>
              <a:t>.E°</a:t>
            </a:r>
            <a:r>
              <a:rPr lang="cs-CZ" baseline="-25000" dirty="0" err="1"/>
              <a:t>Cr</a:t>
            </a:r>
            <a:r>
              <a:rPr lang="en-US" baseline="-25000" dirty="0"/>
              <a:t>(</a:t>
            </a:r>
            <a:r>
              <a:rPr lang="en-US" i="1" baseline="-25000" dirty="0"/>
              <a:t>0/</a:t>
            </a:r>
            <a:r>
              <a:rPr lang="cs-CZ" i="1" baseline="-25000" dirty="0"/>
              <a:t>3</a:t>
            </a:r>
            <a:r>
              <a:rPr lang="en-US" i="1" baseline="-25000" dirty="0"/>
              <a:t>+</a:t>
            </a:r>
            <a:r>
              <a:rPr lang="en-US" baseline="-25000" dirty="0"/>
              <a:t>) </a:t>
            </a:r>
            <a:r>
              <a:rPr lang="en-US" dirty="0"/>
              <a:t>- </a:t>
            </a:r>
            <a:r>
              <a:rPr lang="cs-CZ" dirty="0"/>
              <a:t>2</a:t>
            </a:r>
            <a:r>
              <a:rPr lang="en-US" dirty="0"/>
              <a:t>.E°</a:t>
            </a:r>
            <a:r>
              <a:rPr lang="cs-CZ" baseline="-25000" dirty="0" err="1"/>
              <a:t>Cr</a:t>
            </a:r>
            <a:r>
              <a:rPr lang="en-US" baseline="-25000" dirty="0"/>
              <a:t>(</a:t>
            </a:r>
            <a:r>
              <a:rPr lang="en-US" i="1" baseline="-25000" dirty="0"/>
              <a:t>0/</a:t>
            </a:r>
            <a:r>
              <a:rPr lang="cs-CZ" i="1" baseline="-25000" dirty="0"/>
              <a:t>2</a:t>
            </a:r>
            <a:r>
              <a:rPr lang="en-US" i="1" baseline="-25000" dirty="0"/>
              <a:t>+</a:t>
            </a:r>
            <a:r>
              <a:rPr lang="en-US" baseline="-25000" dirty="0"/>
              <a:t>)</a:t>
            </a:r>
            <a:r>
              <a:rPr lang="en-US" dirty="0"/>
              <a:t>)/(</a:t>
            </a:r>
            <a:r>
              <a:rPr lang="cs-CZ" dirty="0"/>
              <a:t>3</a:t>
            </a:r>
            <a:r>
              <a:rPr lang="en-US" dirty="0"/>
              <a:t> - </a:t>
            </a:r>
            <a:r>
              <a:rPr lang="cs-CZ" dirty="0"/>
              <a:t>2</a:t>
            </a:r>
            <a:r>
              <a:rPr lang="en-US" dirty="0"/>
              <a:t>)</a:t>
            </a:r>
            <a:r>
              <a:rPr lang="cs-CZ" dirty="0"/>
              <a:t> = </a:t>
            </a:r>
            <a:r>
              <a:rPr lang="cs-CZ" u="sng" dirty="0"/>
              <a:t>-0,41 V </a:t>
            </a:r>
            <a:r>
              <a:rPr lang="en-US" u="sng" baseline="-25000" dirty="0"/>
              <a:t> </a:t>
            </a:r>
            <a:endParaRPr lang="cs-CZ" u="sng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0F5FBEA-7757-0B41-BD1F-55FB70419FA9}"/>
              </a:ext>
            </a:extLst>
          </p:cNvPr>
          <p:cNvSpPr txBox="1"/>
          <p:nvPr/>
        </p:nvSpPr>
        <p:spPr>
          <a:xfrm>
            <a:off x="398883" y="576943"/>
            <a:ext cx="8610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/>
              <a:t>Luther</a:t>
            </a:r>
            <a:r>
              <a:rPr lang="cs-CZ" sz="2000" b="1" i="1" dirty="0"/>
              <a:t>ů</a:t>
            </a:r>
            <a:r>
              <a:rPr lang="en-US" sz="2000" b="1" i="1" dirty="0"/>
              <a:t>v </a:t>
            </a:r>
            <a:r>
              <a:rPr lang="cs-CZ" sz="2000" b="1" i="1" dirty="0"/>
              <a:t>vzorec</a:t>
            </a:r>
            <a:endParaRPr lang="en-US" sz="2000" b="1" i="1" dirty="0"/>
          </a:p>
          <a:p>
            <a:endParaRPr lang="en-US" sz="800" dirty="0"/>
          </a:p>
          <a:p>
            <a:r>
              <a:rPr lang="cs-CZ" sz="2000" dirty="0"/>
              <a:t>    </a:t>
            </a:r>
            <a:r>
              <a:rPr lang="en-US" sz="2000" dirty="0"/>
              <a:t>E°</a:t>
            </a:r>
            <a:r>
              <a:rPr lang="cs-CZ" sz="2000" dirty="0"/>
              <a:t> různých oxidačních stavů téhož prvku lze vypočítat ze vzorce</a:t>
            </a:r>
          </a:p>
          <a:p>
            <a:r>
              <a:rPr lang="cs-CZ" sz="800" dirty="0"/>
              <a:t>	</a:t>
            </a:r>
          </a:p>
          <a:p>
            <a:pPr algn="ctr"/>
            <a:r>
              <a:rPr lang="en-US" sz="2000" dirty="0" err="1"/>
              <a:t>E°</a:t>
            </a:r>
            <a:r>
              <a:rPr lang="en-US" sz="2000" baseline="-25000" dirty="0" err="1"/>
              <a:t>M</a:t>
            </a:r>
            <a:r>
              <a:rPr lang="en-US" sz="2000" baseline="-25000" dirty="0"/>
              <a:t>(</a:t>
            </a:r>
            <a:r>
              <a:rPr lang="en-US" sz="2000" i="1" baseline="-25000" dirty="0"/>
              <a:t>n+/m+</a:t>
            </a:r>
            <a:r>
              <a:rPr lang="en-US" sz="2000" baseline="-25000" dirty="0"/>
              <a:t>) </a:t>
            </a:r>
            <a:r>
              <a:rPr lang="en-US" sz="2000" dirty="0"/>
              <a:t>= (</a:t>
            </a:r>
            <a:r>
              <a:rPr lang="en-US" sz="2000" i="1" dirty="0"/>
              <a:t>m</a:t>
            </a:r>
            <a:r>
              <a:rPr lang="en-US" sz="2000" dirty="0"/>
              <a:t>. </a:t>
            </a:r>
            <a:r>
              <a:rPr lang="en-US" sz="2000" dirty="0" err="1"/>
              <a:t>E°</a:t>
            </a:r>
            <a:r>
              <a:rPr lang="en-US" sz="2000" baseline="-25000" dirty="0" err="1"/>
              <a:t>M</a:t>
            </a:r>
            <a:r>
              <a:rPr lang="en-US" sz="2000" baseline="-25000" dirty="0"/>
              <a:t>(</a:t>
            </a:r>
            <a:r>
              <a:rPr lang="en-US" sz="2000" i="1" baseline="-25000" dirty="0"/>
              <a:t>0/m+</a:t>
            </a:r>
            <a:r>
              <a:rPr lang="en-US" sz="2000" baseline="-25000" dirty="0"/>
              <a:t>) </a:t>
            </a:r>
            <a:r>
              <a:rPr lang="en-US" sz="2000" dirty="0"/>
              <a:t>- </a:t>
            </a:r>
            <a:r>
              <a:rPr lang="en-US" sz="2000" i="1" dirty="0"/>
              <a:t>n</a:t>
            </a:r>
            <a:r>
              <a:rPr lang="en-US" sz="2000" dirty="0"/>
              <a:t>. </a:t>
            </a:r>
            <a:r>
              <a:rPr lang="en-US" sz="2000" dirty="0" err="1"/>
              <a:t>E°</a:t>
            </a:r>
            <a:r>
              <a:rPr lang="en-US" sz="2000" baseline="-25000" dirty="0" err="1"/>
              <a:t>M</a:t>
            </a:r>
            <a:r>
              <a:rPr lang="en-US" sz="2000" baseline="-25000" dirty="0"/>
              <a:t>(</a:t>
            </a:r>
            <a:r>
              <a:rPr lang="en-US" sz="2000" i="1" baseline="-25000" dirty="0"/>
              <a:t>0/n+</a:t>
            </a:r>
            <a:r>
              <a:rPr lang="en-US" sz="2000" baseline="-25000" dirty="0"/>
              <a:t>)</a:t>
            </a:r>
            <a:r>
              <a:rPr lang="en-US" sz="2000" dirty="0"/>
              <a:t>)/(</a:t>
            </a:r>
            <a:r>
              <a:rPr lang="en-US" sz="2000" i="1" dirty="0"/>
              <a:t>m</a:t>
            </a:r>
            <a:r>
              <a:rPr lang="en-US" sz="2000" dirty="0"/>
              <a:t> - </a:t>
            </a:r>
            <a:r>
              <a:rPr lang="en-US" sz="2000" i="1" dirty="0"/>
              <a:t>n</a:t>
            </a:r>
            <a:r>
              <a:rPr lang="en-US" sz="2000" dirty="0"/>
              <a:t>)</a:t>
            </a:r>
            <a:r>
              <a:rPr lang="en-US" sz="2000" baseline="-25000" dirty="0"/>
              <a:t>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31316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083F30-4A51-D9FB-7C6D-E50DFCAE4D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8.1.4.1: Latimer Diagrams summarize elements' redox properties on a ...">
            <a:extLst>
              <a:ext uri="{FF2B5EF4-FFF2-40B4-BE49-F238E27FC236}">
                <a16:creationId xmlns:a16="http://schemas.microsoft.com/office/drawing/2014/main" id="{FDEBDF3B-1A95-06F7-F341-3E4E8D71A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15" y="4648200"/>
            <a:ext cx="7885569" cy="1950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704C488B-AF3C-6CD6-2930-74F1EC9AD6E6}"/>
              </a:ext>
            </a:extLst>
          </p:cNvPr>
          <p:cNvSpPr txBox="1"/>
          <p:nvPr/>
        </p:nvSpPr>
        <p:spPr>
          <a:xfrm>
            <a:off x="228600" y="432318"/>
            <a:ext cx="2584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/>
              <a:t>Latimerův</a:t>
            </a:r>
            <a:r>
              <a:rPr lang="cs-CZ" sz="2400" b="1" dirty="0"/>
              <a:t> diagram</a:t>
            </a:r>
          </a:p>
        </p:txBody>
      </p:sp>
      <p:pic>
        <p:nvPicPr>
          <p:cNvPr id="1032" name="Picture 8" descr="undefined">
            <a:extLst>
              <a:ext uri="{FF2B5EF4-FFF2-40B4-BE49-F238E27FC236}">
                <a16:creationId xmlns:a16="http://schemas.microsoft.com/office/drawing/2014/main" id="{D3F062E6-83FB-D02E-65B9-732D93D02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781" y="2753904"/>
            <a:ext cx="5290547" cy="135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undefined">
            <a:extLst>
              <a:ext uri="{FF2B5EF4-FFF2-40B4-BE49-F238E27FC236}">
                <a16:creationId xmlns:a16="http://schemas.microsoft.com/office/drawing/2014/main" id="{0B9D571E-4ACA-4121-D693-E4B2A1BAF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00470"/>
            <a:ext cx="2857500" cy="74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Diagrammes de Latimer">
            <a:extLst>
              <a:ext uri="{FF2B5EF4-FFF2-40B4-BE49-F238E27FC236}">
                <a16:creationId xmlns:a16="http://schemas.microsoft.com/office/drawing/2014/main" id="{38369FB9-A4A2-0394-BC23-748FF09C7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880" y="1600200"/>
            <a:ext cx="3334139" cy="101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E2D01494-0F34-F51B-7E40-89D271BE937C}"/>
              </a:ext>
            </a:extLst>
          </p:cNvPr>
          <p:cNvSpPr txBox="1"/>
          <p:nvPr/>
        </p:nvSpPr>
        <p:spPr>
          <a:xfrm>
            <a:off x="443917" y="1114921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cs typeface="Arial" panose="020B0604020202020204" pitchFamily="34" charset="0"/>
              </a:rPr>
              <a:t>Z</a:t>
            </a:r>
            <a:r>
              <a:rPr lang="en-US" sz="1800" dirty="0" err="1">
                <a:cs typeface="Arial" panose="020B0604020202020204" pitchFamily="34" charset="0"/>
              </a:rPr>
              <a:t>obra</a:t>
            </a:r>
            <a:r>
              <a:rPr lang="cs-CZ" dirty="0">
                <a:cs typeface="Arial" panose="020B0604020202020204" pitchFamily="34" charset="0"/>
              </a:rPr>
              <a:t>z</a:t>
            </a:r>
            <a:r>
              <a:rPr lang="en-US" sz="1800" dirty="0" err="1">
                <a:cs typeface="Arial" panose="020B0604020202020204" pitchFamily="34" charset="0"/>
              </a:rPr>
              <a:t>uje</a:t>
            </a:r>
            <a:r>
              <a:rPr lang="en-US" sz="1800" dirty="0">
                <a:cs typeface="Arial" panose="020B0604020202020204" pitchFamily="34" charset="0"/>
              </a:rPr>
              <a:t> data </a:t>
            </a:r>
            <a:r>
              <a:rPr lang="en-US" sz="1800" dirty="0" err="1">
                <a:cs typeface="Arial" panose="020B0604020202020204" pitchFamily="34" charset="0"/>
              </a:rPr>
              <a:t>standardn</a:t>
            </a:r>
            <a:r>
              <a:rPr lang="cs-CZ" sz="1800" dirty="0">
                <a:cs typeface="Arial" panose="020B0604020202020204" pitchFamily="34" charset="0"/>
              </a:rPr>
              <a:t>í</a:t>
            </a:r>
            <a:r>
              <a:rPr lang="en-US" sz="1800" dirty="0" err="1">
                <a:cs typeface="Arial" panose="020B0604020202020204" pitchFamily="34" charset="0"/>
              </a:rPr>
              <a:t>ch</a:t>
            </a:r>
            <a:r>
              <a:rPr lang="en-US" sz="1800" dirty="0">
                <a:cs typeface="Arial" panose="020B0604020202020204" pitchFamily="34" charset="0"/>
              </a:rPr>
              <a:t> </a:t>
            </a:r>
            <a:r>
              <a:rPr lang="en-US" sz="1800" dirty="0" err="1">
                <a:cs typeface="Arial" panose="020B0604020202020204" pitchFamily="34" charset="0"/>
              </a:rPr>
              <a:t>elektrodov</a:t>
            </a:r>
            <a:r>
              <a:rPr lang="cs-CZ" sz="1800" dirty="0">
                <a:cs typeface="Arial" panose="020B0604020202020204" pitchFamily="34" charset="0"/>
              </a:rPr>
              <a:t>ý</a:t>
            </a:r>
            <a:r>
              <a:rPr lang="en-US" sz="1800" dirty="0" err="1">
                <a:cs typeface="Arial" panose="020B0604020202020204" pitchFamily="34" charset="0"/>
              </a:rPr>
              <a:t>ch</a:t>
            </a:r>
            <a:r>
              <a:rPr lang="cs-CZ" sz="1800" dirty="0">
                <a:cs typeface="Arial" panose="020B0604020202020204" pitchFamily="34" charset="0"/>
              </a:rPr>
              <a:t> potenciálů pro různé </a:t>
            </a:r>
            <a:r>
              <a:rPr lang="cs-CZ" dirty="0">
                <a:cs typeface="Arial" panose="020B0604020202020204" pitchFamily="34" charset="0"/>
              </a:rPr>
              <a:t>redoxní stavy </a:t>
            </a:r>
            <a:r>
              <a:rPr lang="cs-CZ" sz="1800" dirty="0">
                <a:cs typeface="Arial" panose="020B0604020202020204" pitchFamily="34" charset="0"/>
              </a:rPr>
              <a:t>daného prvku.</a:t>
            </a:r>
            <a:r>
              <a:rPr lang="en-US" sz="1800" dirty="0">
                <a:cs typeface="Arial" panose="020B0604020202020204" pitchFamily="34" charset="0"/>
              </a:rPr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6590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D86077DC-FF76-14D5-54E1-C71A7D58E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032" y="2912913"/>
            <a:ext cx="4631730" cy="1896914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838200" y="294988"/>
            <a:ext cx="2246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Frostův diagram</a:t>
            </a:r>
          </a:p>
        </p:txBody>
      </p:sp>
      <p:pic>
        <p:nvPicPr>
          <p:cNvPr id="148486" name="Picture 6" descr="MnFrostDiagra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272" y="219840"/>
            <a:ext cx="3039845" cy="209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86447" y="848908"/>
            <a:ext cx="519482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>
                <a:cs typeface="Arial" panose="020B0604020202020204" pitchFamily="34" charset="0"/>
              </a:rPr>
              <a:t>Tendence dvou látek k </a:t>
            </a:r>
            <a:r>
              <a:rPr lang="cs-CZ" b="1" dirty="0" err="1">
                <a:cs typeface="Arial" panose="020B0604020202020204" pitchFamily="34" charset="0"/>
              </a:rPr>
              <a:t>synproporcionaci</a:t>
            </a:r>
            <a:r>
              <a:rPr lang="cs-CZ" dirty="0">
                <a:cs typeface="Arial" panose="020B0604020202020204" pitchFamily="34" charset="0"/>
              </a:rPr>
              <a:t> či </a:t>
            </a:r>
            <a:r>
              <a:rPr lang="cs-CZ" b="1" dirty="0">
                <a:cs typeface="Arial" panose="020B0604020202020204" pitchFamily="34" charset="0"/>
              </a:rPr>
              <a:t>disproporcionaci</a:t>
            </a:r>
            <a:r>
              <a:rPr lang="cs-CZ" dirty="0">
                <a:cs typeface="Arial" panose="020B0604020202020204" pitchFamily="34" charset="0"/>
              </a:rPr>
              <a:t> lze vyjádřit tzv. Frostovým diagramem oxidačních čísel; pokud je u látek hodnota </a:t>
            </a:r>
            <a:r>
              <a:rPr lang="cs-CZ" i="1" dirty="0">
                <a:cs typeface="Arial" panose="020B0604020202020204" pitchFamily="34" charset="0"/>
              </a:rPr>
              <a:t>n</a:t>
            </a:r>
            <a:r>
              <a:rPr lang="el-GR" dirty="0">
                <a:cs typeface="Arial" panose="020B0604020202020204" pitchFamily="34" charset="0"/>
              </a:rPr>
              <a:t>Δ</a:t>
            </a:r>
            <a:r>
              <a:rPr lang="cs-CZ" i="1" dirty="0">
                <a:cs typeface="Arial" panose="020B0604020202020204" pitchFamily="34" charset="0"/>
              </a:rPr>
              <a:t>E° </a:t>
            </a:r>
            <a:r>
              <a:rPr lang="cs-CZ" dirty="0">
                <a:cs typeface="Arial" panose="020B0604020202020204" pitchFamily="34" charset="0"/>
              </a:rPr>
              <a:t>(resp. </a:t>
            </a:r>
            <a:r>
              <a:rPr lang="el-GR" dirty="0">
                <a:cs typeface="Arial" panose="020B0604020202020204" pitchFamily="34" charset="0"/>
              </a:rPr>
              <a:t>Δ</a:t>
            </a:r>
            <a:r>
              <a:rPr lang="cs-CZ" i="1" dirty="0">
                <a:cs typeface="Arial" panose="020B0604020202020204" pitchFamily="34" charset="0"/>
              </a:rPr>
              <a:t>G°/F</a:t>
            </a:r>
            <a:r>
              <a:rPr lang="cs-CZ" dirty="0">
                <a:cs typeface="Arial" panose="020B0604020202020204" pitchFamily="34" charset="0"/>
              </a:rPr>
              <a:t>)</a:t>
            </a:r>
            <a:r>
              <a:rPr lang="cs-CZ" i="1" dirty="0">
                <a:cs typeface="Arial" panose="020B0604020202020204" pitchFamily="34" charset="0"/>
              </a:rPr>
              <a:t> </a:t>
            </a:r>
            <a:r>
              <a:rPr lang="cs-CZ" dirty="0">
                <a:cs typeface="Arial" panose="020B0604020202020204" pitchFamily="34" charset="0"/>
              </a:rPr>
              <a:t>níže než čára spojující příslušná oxidační čísla na obou stranách, pak tyto látky, jsou-li společně přítomny v roztoku, podléhají </a:t>
            </a:r>
            <a:r>
              <a:rPr lang="cs-CZ" dirty="0" err="1">
                <a:cs typeface="Arial" panose="020B0604020202020204" pitchFamily="34" charset="0"/>
              </a:rPr>
              <a:t>synproporcionaci</a:t>
            </a:r>
            <a:r>
              <a:rPr lang="cs-CZ" dirty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3AE3E19-CD0D-A167-2037-9134F3FAB620}"/>
              </a:ext>
            </a:extLst>
          </p:cNvPr>
          <p:cNvSpPr txBox="1"/>
          <p:nvPr/>
        </p:nvSpPr>
        <p:spPr>
          <a:xfrm>
            <a:off x="181323" y="5488165"/>
            <a:ext cx="87813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cs typeface="Arial" panose="020B0604020202020204" pitchFamily="34" charset="0"/>
              </a:rPr>
              <a:t>Gradient p</a:t>
            </a:r>
            <a:r>
              <a:rPr lang="cs-CZ" sz="1800" dirty="0">
                <a:cs typeface="Arial" panose="020B0604020202020204" pitchFamily="34" charset="0"/>
              </a:rPr>
              <a:t>ří</a:t>
            </a:r>
            <a:r>
              <a:rPr lang="en-US" sz="1800" dirty="0" err="1">
                <a:cs typeface="Arial" panose="020B0604020202020204" pitchFamily="34" charset="0"/>
              </a:rPr>
              <a:t>mk</a:t>
            </a:r>
            <a:r>
              <a:rPr lang="cs-CZ" sz="1800" dirty="0">
                <a:cs typeface="Arial" panose="020B0604020202020204" pitchFamily="34" charset="0"/>
              </a:rPr>
              <a:t>y</a:t>
            </a:r>
            <a:r>
              <a:rPr lang="en-US" sz="1800" dirty="0">
                <a:cs typeface="Arial" panose="020B0604020202020204" pitchFamily="34" charset="0"/>
              </a:rPr>
              <a:t> </a:t>
            </a:r>
            <a:r>
              <a:rPr lang="en-US" sz="1800" dirty="0" err="1">
                <a:cs typeface="Arial" panose="020B0604020202020204" pitchFamily="34" charset="0"/>
              </a:rPr>
              <a:t>mezi</a:t>
            </a:r>
            <a:r>
              <a:rPr lang="cs-CZ" sz="1800" dirty="0">
                <a:cs typeface="Arial" panose="020B0604020202020204" pitchFamily="34" charset="0"/>
              </a:rPr>
              <a:t> 2 body odpovídá </a:t>
            </a:r>
            <a:r>
              <a:rPr lang="el-GR" sz="1800" dirty="0">
                <a:cs typeface="Arial" panose="020B0604020202020204" pitchFamily="34" charset="0"/>
              </a:rPr>
              <a:t>Δ</a:t>
            </a:r>
            <a:r>
              <a:rPr lang="cs-CZ" sz="1800" dirty="0">
                <a:cs typeface="Arial" panose="020B0604020202020204" pitchFamily="34" charset="0"/>
              </a:rPr>
              <a:t>E° redoxního páru (</a:t>
            </a:r>
            <a:r>
              <a:rPr lang="cs-CZ" sz="1800" dirty="0" err="1">
                <a:cs typeface="Arial" panose="020B0604020202020204" pitchFamily="34" charset="0"/>
              </a:rPr>
              <a:t>poloreakce</a:t>
            </a:r>
            <a:r>
              <a:rPr lang="cs-CZ" sz="1800" dirty="0">
                <a:cs typeface="Arial" panose="020B0604020202020204" pitchFamily="34" charset="0"/>
              </a:rPr>
              <a:t>) tvořeného danými sloučeninami. </a:t>
            </a:r>
            <a:r>
              <a:rPr lang="en-US" sz="1800" dirty="0">
                <a:cs typeface="Arial" panose="020B0604020202020204" pitchFamily="34" charset="0"/>
              </a:rPr>
              <a:t> </a:t>
            </a:r>
            <a:endParaRPr lang="cs-CZ" sz="1800" dirty="0">
              <a:cs typeface="Arial" panose="020B0604020202020204" pitchFamily="34" charset="0"/>
            </a:endParaRPr>
          </a:p>
          <a:p>
            <a:r>
              <a:rPr lang="cs-CZ" dirty="0">
                <a:cs typeface="Arial" panose="020B0604020202020204" pitchFamily="34" charset="0"/>
              </a:rPr>
              <a:t>- Čím větší je směrnice přímky, tím silnější je oxidační činidlo.</a:t>
            </a:r>
          </a:p>
          <a:p>
            <a:r>
              <a:rPr lang="cs-CZ" sz="1800" dirty="0">
                <a:cs typeface="Arial" panose="020B0604020202020204" pitchFamily="34" charset="0"/>
              </a:rPr>
              <a:t>- Čím nižší, resp. více záporná, je směrnice přímky, tím silnější je redukční činidlo.</a:t>
            </a:r>
            <a:r>
              <a:rPr lang="en-US" sz="1800" dirty="0">
                <a:cs typeface="Arial" panose="020B0604020202020204" pitchFamily="34" charset="0"/>
              </a:rPr>
              <a:t> </a:t>
            </a:r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FE123A97-1550-1BD5-897F-03424D9143B6}"/>
              </a:ext>
            </a:extLst>
          </p:cNvPr>
          <p:cNvSpPr txBox="1"/>
          <p:nvPr/>
        </p:nvSpPr>
        <p:spPr>
          <a:xfrm>
            <a:off x="354918" y="4780436"/>
            <a:ext cx="48475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dirty="0">
                <a:cs typeface="Arial" panose="020B0604020202020204" pitchFamily="34" charset="0"/>
              </a:rPr>
              <a:t>A je lepší oxidovadlo, má větší tendenci se redukovat. B je slabší </a:t>
            </a:r>
            <a:r>
              <a:rPr lang="cs-CZ" sz="1400" dirty="0" err="1">
                <a:cs typeface="Arial" panose="020B0604020202020204" pitchFamily="34" charset="0"/>
              </a:rPr>
              <a:t>redukovadlo</a:t>
            </a:r>
            <a:r>
              <a:rPr lang="cs-CZ" sz="1400" dirty="0">
                <a:cs typeface="Arial" panose="020B0604020202020204" pitchFamily="34" charset="0"/>
              </a:rPr>
              <a:t>, má menší tendenci se oxidovat. </a:t>
            </a:r>
            <a:endParaRPr lang="cs-CZ" sz="1400" dirty="0"/>
          </a:p>
        </p:txBody>
      </p:sp>
      <p:pic>
        <p:nvPicPr>
          <p:cNvPr id="4" name="Picture 2" descr="Zobrazit zdrojový obrázek">
            <a:extLst>
              <a:ext uri="{FF2B5EF4-FFF2-40B4-BE49-F238E27FC236}">
                <a16:creationId xmlns:a16="http://schemas.microsoft.com/office/drawing/2014/main" id="{70D2EAE9-1D37-F55E-535F-0B6D64E59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272" y="2583826"/>
            <a:ext cx="3485615" cy="267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994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D4ACDA72-B5CD-4DC6-A376-FF11EF42A1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8198" y="152400"/>
            <a:ext cx="5362575" cy="426706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5D40B31-5385-4C5C-8B63-49A7B20B25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254" y="4648200"/>
            <a:ext cx="2941545" cy="1964906"/>
          </a:xfrm>
          <a:prstGeom prst="rect">
            <a:avLst/>
          </a:prstGeom>
        </p:spPr>
      </p:pic>
      <p:pic>
        <p:nvPicPr>
          <p:cNvPr id="1030" name="Picture 6" descr="Substitution Transfer Abstraction Displacement | Chemogenesis">
            <a:extLst>
              <a:ext uri="{FF2B5EF4-FFF2-40B4-BE49-F238E27FC236}">
                <a16:creationId xmlns:a16="http://schemas.microsoft.com/office/drawing/2014/main" id="{76F62CBD-B10A-4497-B860-16BBBC4CF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724400"/>
            <a:ext cx="4338812" cy="18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E4BC9B08-7742-44FB-979C-802A99FFA0EA}"/>
              </a:ext>
            </a:extLst>
          </p:cNvPr>
          <p:cNvSpPr txBox="1"/>
          <p:nvPr/>
        </p:nvSpPr>
        <p:spPr>
          <a:xfrm>
            <a:off x="38926" y="244894"/>
            <a:ext cx="33519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Vyt</a:t>
            </a:r>
            <a:r>
              <a:rPr lang="cs-CZ" sz="2400" b="1" dirty="0"/>
              <a:t>ě</a:t>
            </a:r>
            <a:r>
              <a:rPr lang="en-US" sz="2400" b="1" dirty="0"/>
              <a:t>s</a:t>
            </a:r>
            <a:r>
              <a:rPr lang="cs-CZ" sz="2400" b="1" dirty="0"/>
              <a:t>ň</a:t>
            </a:r>
            <a:r>
              <a:rPr lang="en-US" sz="2400" b="1" dirty="0" err="1"/>
              <a:t>ov</a:t>
            </a:r>
            <a:r>
              <a:rPr lang="cs-CZ" sz="2400" b="1" dirty="0" err="1"/>
              <a:t>ání</a:t>
            </a:r>
            <a:r>
              <a:rPr lang="cs-CZ" sz="2400" b="1" dirty="0"/>
              <a:t> kovů z roztoků jejich solí</a:t>
            </a:r>
            <a:r>
              <a:rPr lang="en-US" sz="2400" b="1" dirty="0"/>
              <a:t> </a:t>
            </a:r>
            <a:endParaRPr lang="cs-CZ" sz="2400" b="1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F1A961AA-68B5-4F77-A3C3-11CDBA422AAE}"/>
              </a:ext>
            </a:extLst>
          </p:cNvPr>
          <p:cNvSpPr txBox="1"/>
          <p:nvPr/>
        </p:nvSpPr>
        <p:spPr>
          <a:xfrm>
            <a:off x="205614" y="1508462"/>
            <a:ext cx="320909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2000" b="0" i="0" dirty="0">
                <a:solidFill>
                  <a:srgbClr val="202122"/>
                </a:solidFill>
                <a:effectLst/>
              </a:rPr>
              <a:t>Kov stojící v řadě napětí vlevo dokáže kov (v kladném oxidačním stavu) stojící vpravo redukovat a sám se tím pádem oxidovat, a naopak – kov, který stojí v řadě napětí napravo je schopný kov stojící vlevo zoxidovat a sám se redukuje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859229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Predicting reactions of a metal using the reactivity ...">
            <a:extLst>
              <a:ext uri="{FF2B5EF4-FFF2-40B4-BE49-F238E27FC236}">
                <a16:creationId xmlns:a16="http://schemas.microsoft.com/office/drawing/2014/main" id="{9581FFC0-A176-4C3A-8CD9-0EE0134D4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69118"/>
            <a:ext cx="5067637" cy="336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O Level Chemistry : 06/29/13">
            <a:extLst>
              <a:ext uri="{FF2B5EF4-FFF2-40B4-BE49-F238E27FC236}">
                <a16:creationId xmlns:a16="http://schemas.microsoft.com/office/drawing/2014/main" id="{8803D0BD-85BF-467F-AA27-E7FF63E9B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227350"/>
            <a:ext cx="4058352" cy="266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My Share Learning Content: 3.3 Reactivity Series of Metals ...">
            <a:extLst>
              <a:ext uri="{FF2B5EF4-FFF2-40B4-BE49-F238E27FC236}">
                <a16:creationId xmlns:a16="http://schemas.microsoft.com/office/drawing/2014/main" id="{1A523277-7F56-4D43-9BF4-244343358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3893342" cy="259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BBC Bitesize - National 4 Chemistry - Properties of metals ...">
            <a:extLst>
              <a:ext uri="{FF2B5EF4-FFF2-40B4-BE49-F238E27FC236}">
                <a16:creationId xmlns:a16="http://schemas.microsoft.com/office/drawing/2014/main" id="{CF495BE8-9900-4D18-81D2-929879954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590" y="3269118"/>
            <a:ext cx="2704763" cy="337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152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0C29C51C-A036-09A9-4DF4-2F22001D8B60}"/>
              </a:ext>
            </a:extLst>
          </p:cNvPr>
          <p:cNvSpPr txBox="1"/>
          <p:nvPr/>
        </p:nvSpPr>
        <p:spPr>
          <a:xfrm>
            <a:off x="511629" y="567190"/>
            <a:ext cx="72494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Kterým směrem proudí elektrony drátem spojujícím póly těchto článků?</a:t>
            </a:r>
          </a:p>
          <a:p>
            <a:pPr marL="342900" indent="-342900">
              <a:buAutoNum type="alphaLcParenR"/>
            </a:pPr>
            <a:r>
              <a:rPr lang="cs-CZ" dirty="0"/>
              <a:t>Mg/Mg(</a:t>
            </a:r>
            <a:r>
              <a:rPr lang="cs-CZ" dirty="0" err="1"/>
              <a:t>NO</a:t>
            </a:r>
            <a:r>
              <a:rPr lang="cs-CZ" baseline="-25000" dirty="0" err="1"/>
              <a:t>3</a:t>
            </a:r>
            <a:r>
              <a:rPr lang="cs-CZ" dirty="0"/>
              <a:t>)</a:t>
            </a:r>
            <a:r>
              <a:rPr lang="cs-CZ" baseline="-25000" dirty="0"/>
              <a:t>2</a:t>
            </a:r>
            <a:r>
              <a:rPr lang="cs-CZ" dirty="0"/>
              <a:t> – </a:t>
            </a:r>
            <a:r>
              <a:rPr lang="cs-CZ" dirty="0" err="1"/>
              <a:t>Pb</a:t>
            </a:r>
            <a:r>
              <a:rPr lang="cs-CZ" dirty="0"/>
              <a:t>/</a:t>
            </a:r>
            <a:r>
              <a:rPr lang="cs-CZ" dirty="0" err="1"/>
              <a:t>Pb</a:t>
            </a:r>
            <a:r>
              <a:rPr lang="cs-CZ" dirty="0"/>
              <a:t>(</a:t>
            </a:r>
            <a:r>
              <a:rPr lang="cs-CZ" dirty="0" err="1"/>
              <a:t>NO</a:t>
            </a:r>
            <a:r>
              <a:rPr lang="cs-CZ" baseline="-25000" dirty="0" err="1"/>
              <a:t>3</a:t>
            </a:r>
            <a:r>
              <a:rPr lang="cs-CZ" dirty="0"/>
              <a:t>)</a:t>
            </a:r>
            <a:r>
              <a:rPr lang="cs-CZ" baseline="-25000" dirty="0"/>
              <a:t>2</a:t>
            </a:r>
            <a:r>
              <a:rPr lang="cs-CZ" dirty="0"/>
              <a:t> </a:t>
            </a:r>
          </a:p>
          <a:p>
            <a:pPr marL="342900" indent="-342900">
              <a:buAutoNum type="alphaLcParenR"/>
            </a:pPr>
            <a:r>
              <a:rPr lang="cs-CZ" dirty="0" err="1"/>
              <a:t>Pb</a:t>
            </a:r>
            <a:r>
              <a:rPr lang="cs-CZ" dirty="0"/>
              <a:t>/</a:t>
            </a:r>
            <a:r>
              <a:rPr lang="cs-CZ" dirty="0" err="1"/>
              <a:t>Pb</a:t>
            </a:r>
            <a:r>
              <a:rPr lang="cs-CZ" dirty="0"/>
              <a:t>(</a:t>
            </a:r>
            <a:r>
              <a:rPr lang="cs-CZ" dirty="0" err="1"/>
              <a:t>NO</a:t>
            </a:r>
            <a:r>
              <a:rPr lang="cs-CZ" baseline="-25000" dirty="0" err="1"/>
              <a:t>3</a:t>
            </a:r>
            <a:r>
              <a:rPr lang="cs-CZ" dirty="0"/>
              <a:t>)</a:t>
            </a:r>
            <a:r>
              <a:rPr lang="cs-CZ" baseline="-25000" dirty="0"/>
              <a:t>2</a:t>
            </a:r>
            <a:r>
              <a:rPr lang="cs-CZ" dirty="0"/>
              <a:t> – </a:t>
            </a:r>
            <a:r>
              <a:rPr lang="cs-CZ" dirty="0" err="1"/>
              <a:t>Cu</a:t>
            </a:r>
            <a:r>
              <a:rPr lang="cs-CZ" dirty="0"/>
              <a:t>/</a:t>
            </a:r>
            <a:r>
              <a:rPr lang="cs-CZ" dirty="0" err="1"/>
              <a:t>Cu</a:t>
            </a:r>
            <a:r>
              <a:rPr lang="cs-CZ" dirty="0"/>
              <a:t>(</a:t>
            </a:r>
            <a:r>
              <a:rPr lang="cs-CZ" dirty="0" err="1"/>
              <a:t>NO</a:t>
            </a:r>
            <a:r>
              <a:rPr lang="cs-CZ" baseline="-25000" dirty="0" err="1"/>
              <a:t>3</a:t>
            </a:r>
            <a:r>
              <a:rPr lang="cs-CZ" dirty="0"/>
              <a:t>)</a:t>
            </a:r>
            <a:r>
              <a:rPr lang="cs-CZ" baseline="-25000" dirty="0"/>
              <a:t>2</a:t>
            </a:r>
          </a:p>
          <a:p>
            <a:pPr marL="342900" indent="-342900">
              <a:buAutoNum type="alphaLcParenR"/>
            </a:pPr>
            <a:r>
              <a:rPr lang="cs-CZ" dirty="0" err="1"/>
              <a:t>Cu</a:t>
            </a:r>
            <a:r>
              <a:rPr lang="cs-CZ" dirty="0"/>
              <a:t>/</a:t>
            </a:r>
            <a:r>
              <a:rPr lang="cs-CZ" dirty="0" err="1"/>
              <a:t>Cu</a:t>
            </a:r>
            <a:r>
              <a:rPr lang="cs-CZ" dirty="0"/>
              <a:t>(</a:t>
            </a:r>
            <a:r>
              <a:rPr lang="cs-CZ" dirty="0" err="1"/>
              <a:t>NO</a:t>
            </a:r>
            <a:r>
              <a:rPr lang="cs-CZ" baseline="-25000" dirty="0" err="1"/>
              <a:t>3</a:t>
            </a:r>
            <a:r>
              <a:rPr lang="cs-CZ" dirty="0"/>
              <a:t>)</a:t>
            </a:r>
            <a:r>
              <a:rPr lang="cs-CZ" baseline="-25000" dirty="0"/>
              <a:t>2</a:t>
            </a:r>
            <a:r>
              <a:rPr lang="cs-CZ" dirty="0"/>
              <a:t> – </a:t>
            </a:r>
            <a:r>
              <a:rPr lang="cs-CZ" dirty="0" err="1"/>
              <a:t>Ag</a:t>
            </a:r>
            <a:r>
              <a:rPr lang="cs-CZ" dirty="0"/>
              <a:t>/</a:t>
            </a:r>
            <a:r>
              <a:rPr lang="cs-CZ" dirty="0" err="1"/>
              <a:t>AgNO</a:t>
            </a:r>
            <a:r>
              <a:rPr lang="cs-CZ" baseline="-25000" dirty="0" err="1"/>
              <a:t>3</a:t>
            </a:r>
            <a:endParaRPr lang="cs-CZ" baseline="-250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2CA6045-E812-CABC-76B2-BA1772B8B0B3}"/>
              </a:ext>
            </a:extLst>
          </p:cNvPr>
          <p:cNvSpPr txBox="1"/>
          <p:nvPr/>
        </p:nvSpPr>
        <p:spPr>
          <a:xfrm>
            <a:off x="511628" y="2286996"/>
            <a:ext cx="8273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Máme roztoky </a:t>
            </a:r>
            <a:r>
              <a:rPr lang="cs-CZ" dirty="0" err="1"/>
              <a:t>MgSO</a:t>
            </a:r>
            <a:r>
              <a:rPr lang="cs-CZ" baseline="-25000" dirty="0" err="1"/>
              <a:t>4</a:t>
            </a:r>
            <a:r>
              <a:rPr lang="cs-CZ" dirty="0"/>
              <a:t>, </a:t>
            </a:r>
            <a:r>
              <a:rPr lang="cs-CZ" dirty="0" err="1"/>
              <a:t>HgCl</a:t>
            </a:r>
            <a:r>
              <a:rPr lang="cs-CZ" baseline="-25000" dirty="0" err="1"/>
              <a:t>2</a:t>
            </a:r>
            <a:r>
              <a:rPr lang="cs-CZ" dirty="0"/>
              <a:t>, </a:t>
            </a:r>
            <a:r>
              <a:rPr lang="cs-CZ" dirty="0" err="1"/>
              <a:t>CuSO</a:t>
            </a:r>
            <a:r>
              <a:rPr lang="cs-CZ" baseline="-25000" dirty="0" err="1"/>
              <a:t>4</a:t>
            </a:r>
            <a:r>
              <a:rPr lang="cs-CZ" dirty="0"/>
              <a:t>, </a:t>
            </a:r>
            <a:r>
              <a:rPr lang="cs-CZ" dirty="0" err="1"/>
              <a:t>Al</a:t>
            </a:r>
            <a:r>
              <a:rPr lang="cs-CZ" baseline="-25000" dirty="0" err="1"/>
              <a:t>2</a:t>
            </a:r>
            <a:r>
              <a:rPr lang="cs-CZ" dirty="0"/>
              <a:t>(</a:t>
            </a:r>
            <a:r>
              <a:rPr lang="cs-CZ" dirty="0" err="1"/>
              <a:t>SO</a:t>
            </a:r>
            <a:r>
              <a:rPr lang="cs-CZ" baseline="-25000" dirty="0" err="1"/>
              <a:t>4</a:t>
            </a:r>
            <a:r>
              <a:rPr lang="cs-CZ" dirty="0"/>
              <a:t>)</a:t>
            </a:r>
            <a:r>
              <a:rPr lang="cs-CZ" baseline="-25000" dirty="0"/>
              <a:t>3</a:t>
            </a:r>
            <a:r>
              <a:rPr lang="cs-CZ" dirty="0"/>
              <a:t>, </a:t>
            </a:r>
            <a:r>
              <a:rPr lang="cs-CZ" dirty="0" err="1"/>
              <a:t>AgNO</a:t>
            </a:r>
            <a:r>
              <a:rPr lang="cs-CZ" baseline="-25000" dirty="0" err="1"/>
              <a:t>3</a:t>
            </a:r>
            <a:r>
              <a:rPr lang="cs-CZ" dirty="0"/>
              <a:t>, </a:t>
            </a:r>
            <a:r>
              <a:rPr lang="cs-CZ" dirty="0" err="1"/>
              <a:t>SnCl</a:t>
            </a:r>
            <a:r>
              <a:rPr lang="cs-CZ" baseline="-25000" dirty="0" err="1"/>
              <a:t>2</a:t>
            </a:r>
            <a:r>
              <a:rPr lang="cs-CZ" dirty="0"/>
              <a:t>. Do každé zkumavky byl vhozen kousek zinku. Ve kterých zkumavkách dojde k reakci?</a:t>
            </a:r>
            <a:endParaRPr lang="cs-CZ" baseline="-25000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2F30E744-9287-C619-7103-1708AE655B1A}"/>
              </a:ext>
            </a:extLst>
          </p:cNvPr>
          <p:cNvSpPr txBox="1"/>
          <p:nvPr/>
        </p:nvSpPr>
        <p:spPr>
          <a:xfrm>
            <a:off x="511628" y="3452805"/>
            <a:ext cx="8273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Niklové destičky byly ponořeny do roztoků </a:t>
            </a:r>
            <a:r>
              <a:rPr lang="cs-CZ" dirty="0" err="1"/>
              <a:t>MgSO</a:t>
            </a:r>
            <a:r>
              <a:rPr lang="cs-CZ" baseline="-25000" dirty="0" err="1"/>
              <a:t>4</a:t>
            </a:r>
            <a:r>
              <a:rPr lang="cs-CZ" dirty="0"/>
              <a:t>, </a:t>
            </a:r>
            <a:r>
              <a:rPr lang="cs-CZ" dirty="0" err="1"/>
              <a:t>NaCl</a:t>
            </a:r>
            <a:r>
              <a:rPr lang="cs-CZ" baseline="-25000" dirty="0" err="1"/>
              <a:t>2</a:t>
            </a:r>
            <a:r>
              <a:rPr lang="cs-CZ" dirty="0"/>
              <a:t>, </a:t>
            </a:r>
            <a:r>
              <a:rPr lang="cs-CZ" dirty="0" err="1"/>
              <a:t>CuSO</a:t>
            </a:r>
            <a:r>
              <a:rPr lang="cs-CZ" baseline="-25000" dirty="0" err="1"/>
              <a:t>4</a:t>
            </a:r>
            <a:r>
              <a:rPr lang="cs-CZ" dirty="0"/>
              <a:t>, </a:t>
            </a:r>
            <a:r>
              <a:rPr lang="cs-CZ" dirty="0" err="1"/>
              <a:t>AuCl</a:t>
            </a:r>
            <a:r>
              <a:rPr lang="cs-CZ" baseline="-25000" dirty="0" err="1"/>
              <a:t>3</a:t>
            </a:r>
            <a:r>
              <a:rPr lang="cs-CZ" dirty="0"/>
              <a:t>, </a:t>
            </a:r>
            <a:r>
              <a:rPr lang="cs-CZ" dirty="0" err="1"/>
              <a:t>Pb</a:t>
            </a:r>
            <a:r>
              <a:rPr lang="cs-CZ" dirty="0"/>
              <a:t>(</a:t>
            </a:r>
            <a:r>
              <a:rPr lang="cs-CZ" dirty="0" err="1"/>
              <a:t>NO</a:t>
            </a:r>
            <a:r>
              <a:rPr lang="cs-CZ" baseline="-25000" dirty="0" err="1"/>
              <a:t>3</a:t>
            </a:r>
            <a:r>
              <a:rPr lang="cs-CZ" dirty="0"/>
              <a:t>)</a:t>
            </a:r>
            <a:r>
              <a:rPr lang="cs-CZ" baseline="-25000" dirty="0"/>
              <a:t>2</a:t>
            </a:r>
            <a:r>
              <a:rPr lang="cs-CZ" dirty="0"/>
              <a:t>, </a:t>
            </a:r>
            <a:r>
              <a:rPr lang="cs-CZ" dirty="0" err="1"/>
              <a:t>ZnCl</a:t>
            </a:r>
            <a:r>
              <a:rPr lang="cs-CZ" baseline="-25000" dirty="0" err="1"/>
              <a:t>2</a:t>
            </a:r>
            <a:r>
              <a:rPr lang="cs-CZ" dirty="0"/>
              <a:t>. 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C353A82-A5BF-A71D-DF40-2F08D07DDEA1}"/>
              </a:ext>
            </a:extLst>
          </p:cNvPr>
          <p:cNvSpPr txBox="1"/>
          <p:nvPr/>
        </p:nvSpPr>
        <p:spPr>
          <a:xfrm>
            <a:off x="511629" y="4461967"/>
            <a:ext cx="433445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Které z dvojic látek spolu budou reagovat?</a:t>
            </a:r>
          </a:p>
          <a:p>
            <a:pPr marL="342900" indent="-342900">
              <a:buAutoNum type="alphaLcParenR"/>
            </a:pPr>
            <a:r>
              <a:rPr lang="cs-CZ" dirty="0" err="1"/>
              <a:t>Fe</a:t>
            </a:r>
            <a:r>
              <a:rPr lang="cs-CZ" dirty="0"/>
              <a:t> + </a:t>
            </a:r>
            <a:r>
              <a:rPr lang="cs-CZ" dirty="0" err="1"/>
              <a:t>HCl</a:t>
            </a:r>
            <a:endParaRPr lang="cs-CZ" dirty="0"/>
          </a:p>
          <a:p>
            <a:pPr marL="342900" indent="-342900">
              <a:buAutoNum type="alphaLcParenR"/>
            </a:pPr>
            <a:r>
              <a:rPr lang="cs-CZ" dirty="0" err="1"/>
              <a:t>Ag</a:t>
            </a:r>
            <a:r>
              <a:rPr lang="cs-CZ" dirty="0"/>
              <a:t> + </a:t>
            </a:r>
            <a:r>
              <a:rPr lang="cs-CZ" dirty="0" err="1"/>
              <a:t>Cu</a:t>
            </a:r>
            <a:r>
              <a:rPr lang="cs-CZ" dirty="0"/>
              <a:t> (</a:t>
            </a:r>
            <a:r>
              <a:rPr lang="cs-CZ" dirty="0" err="1"/>
              <a:t>NO</a:t>
            </a:r>
            <a:r>
              <a:rPr lang="cs-CZ" baseline="-25000" dirty="0" err="1"/>
              <a:t>3</a:t>
            </a:r>
            <a:r>
              <a:rPr lang="cs-CZ" dirty="0"/>
              <a:t>)</a:t>
            </a:r>
            <a:r>
              <a:rPr lang="cs-CZ" baseline="-25000" dirty="0"/>
              <a:t>2</a:t>
            </a:r>
          </a:p>
          <a:p>
            <a:pPr marL="342900" indent="-342900">
              <a:buAutoNum type="alphaLcParenR"/>
            </a:pPr>
            <a:r>
              <a:rPr lang="cs-CZ" dirty="0" err="1"/>
              <a:t>Cu</a:t>
            </a:r>
            <a:r>
              <a:rPr lang="cs-CZ" dirty="0"/>
              <a:t> + </a:t>
            </a:r>
            <a:r>
              <a:rPr lang="cs-CZ" dirty="0" err="1"/>
              <a:t>HCl</a:t>
            </a:r>
            <a:endParaRPr lang="cs-CZ" dirty="0"/>
          </a:p>
          <a:p>
            <a:pPr marL="342900" indent="-342900">
              <a:buAutoNum type="alphaLcParenR"/>
            </a:pPr>
            <a:r>
              <a:rPr lang="cs-CZ" dirty="0"/>
              <a:t>Zn + </a:t>
            </a:r>
            <a:r>
              <a:rPr lang="cs-CZ" dirty="0" err="1"/>
              <a:t>MgSO</a:t>
            </a:r>
            <a:r>
              <a:rPr lang="cs-CZ" baseline="-25000" dirty="0" err="1"/>
              <a:t>4</a:t>
            </a:r>
            <a:endParaRPr lang="cs-CZ" baseline="-25000" dirty="0"/>
          </a:p>
          <a:p>
            <a:pPr marL="342900" indent="-342900">
              <a:buAutoNum type="alphaLcParenR"/>
            </a:pPr>
            <a:r>
              <a:rPr lang="cs-CZ" dirty="0" err="1"/>
              <a:t>Hg</a:t>
            </a:r>
            <a:r>
              <a:rPr lang="cs-CZ" dirty="0"/>
              <a:t> + </a:t>
            </a:r>
            <a:r>
              <a:rPr lang="cs-CZ" dirty="0" err="1"/>
              <a:t>AgNO</a:t>
            </a:r>
            <a:r>
              <a:rPr lang="cs-CZ" baseline="-25000" dirty="0" err="1"/>
              <a:t>3</a:t>
            </a:r>
            <a:endParaRPr lang="cs-CZ" dirty="0"/>
          </a:p>
          <a:p>
            <a:pPr marL="342900" indent="-342900">
              <a:buAutoNum type="alphaLcParenR"/>
            </a:pPr>
            <a:r>
              <a:rPr lang="cs-CZ" dirty="0"/>
              <a:t>Mg + </a:t>
            </a:r>
            <a:r>
              <a:rPr lang="cs-CZ" dirty="0" err="1"/>
              <a:t>NiCl</a:t>
            </a:r>
            <a:r>
              <a:rPr lang="cs-CZ" baseline="-25000" dirty="0" err="1"/>
              <a:t>2</a:t>
            </a:r>
            <a:endParaRPr lang="cs-CZ" baseline="-25000" dirty="0"/>
          </a:p>
        </p:txBody>
      </p:sp>
    </p:spTree>
    <p:extLst>
      <p:ext uri="{BB962C8B-B14F-4D97-AF65-F5344CB8AC3E}">
        <p14:creationId xmlns:p14="http://schemas.microsoft.com/office/powerpoint/2010/main" val="1944979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C383886B-B88D-DBB6-1583-7ACB8557F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07" y="309564"/>
            <a:ext cx="4305300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A77036F9-7049-9DBB-58AE-6A116C0BC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3814762"/>
            <a:ext cx="4305300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23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AA4B12BB-A48F-86F4-137D-934929BA9639}"/>
              </a:ext>
            </a:extLst>
          </p:cNvPr>
          <p:cNvSpPr txBox="1"/>
          <p:nvPr/>
        </p:nvSpPr>
        <p:spPr>
          <a:xfrm>
            <a:off x="353961" y="668594"/>
            <a:ext cx="6265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 v</a:t>
            </a:r>
            <a:r>
              <a:rPr lang="cs-CZ" dirty="0"/>
              <a:t>z</a:t>
            </a:r>
            <a:r>
              <a:rPr lang="en-US" dirty="0" err="1"/>
              <a:t>nikne</a:t>
            </a:r>
            <a:r>
              <a:rPr lang="en-US" dirty="0"/>
              <a:t> v </a:t>
            </a:r>
            <a:r>
              <a:rPr lang="en-US" dirty="0" err="1"/>
              <a:t>prvn</a:t>
            </a:r>
            <a:r>
              <a:rPr lang="cs-CZ" dirty="0"/>
              <a:t>í</a:t>
            </a:r>
            <a:r>
              <a:rPr lang="en-US" dirty="0"/>
              <a:t> f</a:t>
            </a:r>
            <a:r>
              <a:rPr lang="cs-CZ" dirty="0" err="1"/>
              <a:t>áz</a:t>
            </a:r>
            <a:r>
              <a:rPr lang="en-US" dirty="0" err="1"/>
              <a:t>i</a:t>
            </a:r>
            <a:r>
              <a:rPr lang="cs-CZ" dirty="0"/>
              <a:t> při zavádění chlorovodíku do ethanolu?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BEC6F82-2850-4114-2AD8-916E9EA5E72F}"/>
              </a:ext>
            </a:extLst>
          </p:cNvPr>
          <p:cNvSpPr txBox="1"/>
          <p:nvPr/>
        </p:nvSpPr>
        <p:spPr>
          <a:xfrm>
            <a:off x="5368413" y="1214906"/>
            <a:ext cx="3682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H-Cl + </a:t>
            </a:r>
            <a:r>
              <a:rPr lang="cs-CZ" dirty="0" err="1"/>
              <a:t>C</a:t>
            </a:r>
            <a:r>
              <a:rPr lang="cs-CZ" baseline="-25000" dirty="0" err="1"/>
              <a:t>2</a:t>
            </a:r>
            <a:r>
              <a:rPr lang="cs-CZ" dirty="0" err="1"/>
              <a:t>H</a:t>
            </a:r>
            <a:r>
              <a:rPr lang="cs-CZ" baseline="-25000" dirty="0" err="1"/>
              <a:t>5</a:t>
            </a:r>
            <a:r>
              <a:rPr lang="cs-CZ" dirty="0"/>
              <a:t>-OH = </a:t>
            </a:r>
            <a:r>
              <a:rPr lang="cs-CZ" dirty="0" err="1"/>
              <a:t>C</a:t>
            </a:r>
            <a:r>
              <a:rPr lang="cs-CZ" baseline="-25000" dirty="0" err="1"/>
              <a:t>2</a:t>
            </a:r>
            <a:r>
              <a:rPr lang="cs-CZ" dirty="0" err="1"/>
              <a:t>H</a:t>
            </a:r>
            <a:r>
              <a:rPr lang="cs-CZ" baseline="-25000" dirty="0" err="1"/>
              <a:t>5</a:t>
            </a:r>
            <a:r>
              <a:rPr lang="cs-CZ" dirty="0" err="1"/>
              <a:t>-OH</a:t>
            </a:r>
            <a:r>
              <a:rPr lang="cs-CZ" baseline="-25000" dirty="0" err="1"/>
              <a:t>2</a:t>
            </a:r>
            <a:r>
              <a:rPr lang="cs-CZ" baseline="30000" dirty="0"/>
              <a:t>+</a:t>
            </a:r>
            <a:r>
              <a:rPr lang="cs-CZ" dirty="0"/>
              <a:t> + Cl</a:t>
            </a:r>
            <a:r>
              <a:rPr lang="cs-CZ" baseline="30000" dirty="0"/>
              <a:t>-</a:t>
            </a:r>
            <a:r>
              <a:rPr lang="cs-CZ" dirty="0"/>
              <a:t>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43728D4-C71B-7858-A6BF-38E1EFF0D3D1}"/>
              </a:ext>
            </a:extLst>
          </p:cNvPr>
          <p:cNvSpPr txBox="1"/>
          <p:nvPr/>
        </p:nvSpPr>
        <p:spPr>
          <a:xfrm>
            <a:off x="353961" y="1922207"/>
            <a:ext cx="5289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Jak bude reagovat hydrazin s vodou v poměru 1:1?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AF4B8C0-0FA1-7DB8-95B3-D9F5A4BE2B83}"/>
              </a:ext>
            </a:extLst>
          </p:cNvPr>
          <p:cNvSpPr txBox="1"/>
          <p:nvPr/>
        </p:nvSpPr>
        <p:spPr>
          <a:xfrm>
            <a:off x="5171768" y="2468519"/>
            <a:ext cx="3682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H-OH + </a:t>
            </a:r>
            <a:r>
              <a:rPr lang="cs-CZ" dirty="0" err="1"/>
              <a:t>H</a:t>
            </a:r>
            <a:r>
              <a:rPr lang="cs-CZ" baseline="-25000" dirty="0" err="1"/>
              <a:t>2</a:t>
            </a:r>
            <a:r>
              <a:rPr lang="cs-CZ" dirty="0" err="1"/>
              <a:t>N-NH</a:t>
            </a:r>
            <a:r>
              <a:rPr lang="cs-CZ" baseline="-25000" dirty="0" err="1"/>
              <a:t>2</a:t>
            </a:r>
            <a:r>
              <a:rPr lang="cs-CZ" dirty="0"/>
              <a:t> = </a:t>
            </a:r>
            <a:r>
              <a:rPr lang="cs-CZ" dirty="0" err="1"/>
              <a:t>H</a:t>
            </a:r>
            <a:r>
              <a:rPr lang="cs-CZ" baseline="-25000" dirty="0" err="1"/>
              <a:t>2</a:t>
            </a:r>
            <a:r>
              <a:rPr lang="cs-CZ" dirty="0" err="1"/>
              <a:t>N-NH</a:t>
            </a:r>
            <a:r>
              <a:rPr lang="cs-CZ" baseline="-25000" dirty="0" err="1"/>
              <a:t>3</a:t>
            </a:r>
            <a:r>
              <a:rPr lang="cs-CZ" baseline="30000" dirty="0"/>
              <a:t>+</a:t>
            </a:r>
            <a:r>
              <a:rPr lang="cs-CZ" dirty="0"/>
              <a:t> + OH</a:t>
            </a:r>
            <a:r>
              <a:rPr lang="cs-CZ" baseline="30000" dirty="0"/>
              <a:t>-</a:t>
            </a:r>
            <a:r>
              <a:rPr lang="cs-CZ" dirty="0"/>
              <a:t> 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EEAE6BE-6111-41AC-9A40-C6D558901B96}"/>
              </a:ext>
            </a:extLst>
          </p:cNvPr>
          <p:cNvSpPr txBox="1"/>
          <p:nvPr/>
        </p:nvSpPr>
        <p:spPr>
          <a:xfrm>
            <a:off x="353961" y="3244334"/>
            <a:ext cx="6236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Co vznikne vzájemnou reakcí fluoridu boritého s amoniakem?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74DC3BA0-6C35-133E-0F18-F16EC0403DCE}"/>
              </a:ext>
            </a:extLst>
          </p:cNvPr>
          <p:cNvSpPr txBox="1"/>
          <p:nvPr/>
        </p:nvSpPr>
        <p:spPr>
          <a:xfrm>
            <a:off x="6218904" y="3722132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BF</a:t>
            </a:r>
            <a:r>
              <a:rPr lang="cs-CZ" baseline="-25000" dirty="0" err="1"/>
              <a:t>3</a:t>
            </a:r>
            <a:r>
              <a:rPr lang="cs-CZ" dirty="0"/>
              <a:t> + |</a:t>
            </a:r>
            <a:r>
              <a:rPr lang="cs-CZ" dirty="0" err="1"/>
              <a:t>NH</a:t>
            </a:r>
            <a:r>
              <a:rPr lang="cs-CZ" baseline="-25000" dirty="0" err="1"/>
              <a:t>3</a:t>
            </a:r>
            <a:r>
              <a:rPr lang="cs-CZ" dirty="0"/>
              <a:t> = </a:t>
            </a:r>
            <a:r>
              <a:rPr lang="cs-CZ" dirty="0" err="1"/>
              <a:t>F</a:t>
            </a:r>
            <a:r>
              <a:rPr lang="cs-CZ" baseline="-25000" dirty="0" err="1"/>
              <a:t>3</a:t>
            </a:r>
            <a:r>
              <a:rPr lang="cs-CZ" dirty="0" err="1"/>
              <a:t>B-NH</a:t>
            </a:r>
            <a:r>
              <a:rPr lang="cs-CZ" baseline="-25000" dirty="0" err="1"/>
              <a:t>3</a:t>
            </a:r>
            <a:r>
              <a:rPr lang="cs-CZ" baseline="30000" dirty="0"/>
              <a:t>+</a:t>
            </a:r>
            <a:r>
              <a:rPr lang="cs-CZ" dirty="0"/>
              <a:t> 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D6AEE83-5BE8-069B-4C93-3DC7B29B1A3D}"/>
              </a:ext>
            </a:extLst>
          </p:cNvPr>
          <p:cNvSpPr txBox="1"/>
          <p:nvPr/>
        </p:nvSpPr>
        <p:spPr>
          <a:xfrm>
            <a:off x="383328" y="4381795"/>
            <a:ext cx="5881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Co vznikne vzájemnou reakcí amoniaku s bromovodíkem?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1A2E03C3-3807-0427-A2A2-F8B6EE261FD9}"/>
              </a:ext>
            </a:extLst>
          </p:cNvPr>
          <p:cNvSpPr txBox="1"/>
          <p:nvPr/>
        </p:nvSpPr>
        <p:spPr>
          <a:xfrm>
            <a:off x="6265323" y="4811366"/>
            <a:ext cx="2350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HBr</a:t>
            </a:r>
            <a:r>
              <a:rPr lang="cs-CZ" dirty="0"/>
              <a:t> + |</a:t>
            </a:r>
            <a:r>
              <a:rPr lang="cs-CZ" dirty="0" err="1"/>
              <a:t>NH</a:t>
            </a:r>
            <a:r>
              <a:rPr lang="cs-CZ" baseline="-25000" dirty="0" err="1"/>
              <a:t>3</a:t>
            </a:r>
            <a:r>
              <a:rPr lang="cs-CZ" dirty="0"/>
              <a:t> = </a:t>
            </a:r>
            <a:r>
              <a:rPr lang="cs-CZ" dirty="0" err="1"/>
              <a:t>NH</a:t>
            </a:r>
            <a:r>
              <a:rPr lang="cs-CZ" baseline="-25000" dirty="0" err="1"/>
              <a:t>4</a:t>
            </a:r>
            <a:r>
              <a:rPr lang="cs-CZ" baseline="30000" dirty="0"/>
              <a:t>+ </a:t>
            </a:r>
            <a:r>
              <a:rPr lang="cs-CZ" dirty="0"/>
              <a:t>Br</a:t>
            </a:r>
            <a:r>
              <a:rPr lang="cs-CZ" baseline="30000" dirty="0"/>
              <a:t>-- 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22961A7E-3574-1D17-D241-894482DF2962}"/>
              </a:ext>
            </a:extLst>
          </p:cNvPr>
          <p:cNvSpPr txBox="1"/>
          <p:nvPr/>
        </p:nvSpPr>
        <p:spPr>
          <a:xfrm>
            <a:off x="383328" y="5458428"/>
            <a:ext cx="4863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Budou spolu reagovat </a:t>
            </a:r>
            <a:r>
              <a:rPr lang="cs-CZ" dirty="0" err="1"/>
              <a:t>alan</a:t>
            </a:r>
            <a:r>
              <a:rPr lang="cs-CZ" dirty="0"/>
              <a:t> s hydridem lithným?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CFEF5809-7D0E-399B-B214-FBC298C8B997}"/>
              </a:ext>
            </a:extLst>
          </p:cNvPr>
          <p:cNvSpPr txBox="1"/>
          <p:nvPr/>
        </p:nvSpPr>
        <p:spPr>
          <a:xfrm>
            <a:off x="6218904" y="5820074"/>
            <a:ext cx="2584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Li</a:t>
            </a:r>
            <a:r>
              <a:rPr lang="cs-CZ" baseline="30000" dirty="0"/>
              <a:t>+ </a:t>
            </a:r>
            <a:r>
              <a:rPr lang="cs-CZ" dirty="0"/>
              <a:t>H</a:t>
            </a:r>
            <a:r>
              <a:rPr lang="cs-CZ" baseline="30000" dirty="0"/>
              <a:t>-</a:t>
            </a:r>
            <a:r>
              <a:rPr lang="cs-CZ" dirty="0"/>
              <a:t> + </a:t>
            </a:r>
            <a:r>
              <a:rPr lang="cs-CZ" dirty="0" err="1"/>
              <a:t>AlH</a:t>
            </a:r>
            <a:r>
              <a:rPr lang="cs-CZ" baseline="-25000" dirty="0" err="1"/>
              <a:t>3</a:t>
            </a:r>
            <a:r>
              <a:rPr lang="cs-CZ" dirty="0"/>
              <a:t> = </a:t>
            </a:r>
            <a:r>
              <a:rPr lang="cs-CZ" dirty="0" err="1"/>
              <a:t>Li</a:t>
            </a:r>
            <a:r>
              <a:rPr lang="cs-CZ" baseline="30000" dirty="0"/>
              <a:t>+ </a:t>
            </a:r>
            <a:r>
              <a:rPr lang="en-US" dirty="0"/>
              <a:t>[Al</a:t>
            </a:r>
            <a:r>
              <a:rPr lang="cs-CZ" dirty="0" err="1"/>
              <a:t>H</a:t>
            </a:r>
            <a:r>
              <a:rPr lang="cs-CZ" baseline="-25000" dirty="0" err="1"/>
              <a:t>4</a:t>
            </a:r>
            <a:r>
              <a:rPr lang="en-US" dirty="0"/>
              <a:t>]</a:t>
            </a:r>
            <a:r>
              <a:rPr lang="cs-CZ" baseline="30000" dirty="0"/>
              <a:t>-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9192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D08E3760-F8EC-DAFB-22E9-9C37A02226A5}"/>
              </a:ext>
            </a:extLst>
          </p:cNvPr>
          <p:cNvSpPr txBox="1"/>
          <p:nvPr/>
        </p:nvSpPr>
        <p:spPr>
          <a:xfrm>
            <a:off x="147483" y="329381"/>
            <a:ext cx="4995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Jak bude reagovat f</a:t>
            </a:r>
            <a:r>
              <a:rPr lang="en-US" dirty="0" err="1"/>
              <a:t>lu</a:t>
            </a:r>
            <a:r>
              <a:rPr lang="cs-CZ" dirty="0"/>
              <a:t>o</a:t>
            </a:r>
            <a:r>
              <a:rPr lang="en-US" dirty="0"/>
              <a:t>rid </a:t>
            </a:r>
            <a:r>
              <a:rPr lang="en-US" dirty="0" err="1"/>
              <a:t>borit</a:t>
            </a:r>
            <a:r>
              <a:rPr lang="cs-CZ" dirty="0"/>
              <a:t>ý s fluorovodíkem?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2E038F1-F815-28B1-8161-1489259FB5A6}"/>
              </a:ext>
            </a:extLst>
          </p:cNvPr>
          <p:cNvSpPr txBox="1"/>
          <p:nvPr/>
        </p:nvSpPr>
        <p:spPr>
          <a:xfrm>
            <a:off x="5923936" y="698713"/>
            <a:ext cx="210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HF</a:t>
            </a:r>
            <a:r>
              <a:rPr lang="cs-CZ" dirty="0"/>
              <a:t> + </a:t>
            </a:r>
            <a:r>
              <a:rPr lang="cs-CZ" dirty="0" err="1"/>
              <a:t>BF</a:t>
            </a:r>
            <a:r>
              <a:rPr lang="cs-CZ" baseline="-25000" dirty="0" err="1"/>
              <a:t>3</a:t>
            </a:r>
            <a:r>
              <a:rPr lang="cs-CZ" dirty="0"/>
              <a:t> = H</a:t>
            </a:r>
            <a:r>
              <a:rPr lang="cs-CZ" baseline="30000" dirty="0"/>
              <a:t>+ </a:t>
            </a:r>
            <a:r>
              <a:rPr lang="en-US" dirty="0"/>
              <a:t>[</a:t>
            </a:r>
            <a:r>
              <a:rPr lang="cs-CZ" dirty="0" err="1"/>
              <a:t>BF</a:t>
            </a:r>
            <a:r>
              <a:rPr lang="cs-CZ" baseline="-25000" dirty="0" err="1"/>
              <a:t>4</a:t>
            </a:r>
            <a:r>
              <a:rPr lang="en-US" dirty="0"/>
              <a:t>]</a:t>
            </a:r>
            <a:r>
              <a:rPr lang="cs-CZ" baseline="30000" dirty="0"/>
              <a:t>-</a:t>
            </a:r>
            <a:r>
              <a:rPr lang="cs-CZ" dirty="0"/>
              <a:t> 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29E9AE8C-6508-BB00-83E0-6CB5DA90188E}"/>
              </a:ext>
            </a:extLst>
          </p:cNvPr>
          <p:cNvSpPr txBox="1"/>
          <p:nvPr/>
        </p:nvSpPr>
        <p:spPr>
          <a:xfrm>
            <a:off x="315687" y="1509823"/>
            <a:ext cx="840377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Máme roztoky </a:t>
            </a:r>
            <a:r>
              <a:rPr lang="cs-CZ" dirty="0" err="1"/>
              <a:t>NaOH</a:t>
            </a:r>
            <a:r>
              <a:rPr lang="cs-CZ" dirty="0"/>
              <a:t>, </a:t>
            </a:r>
            <a:r>
              <a:rPr lang="cs-CZ" dirty="0" err="1"/>
              <a:t>Na</a:t>
            </a:r>
            <a:r>
              <a:rPr lang="cs-CZ" baseline="-25000" dirty="0" err="1"/>
              <a:t>2</a:t>
            </a:r>
            <a:r>
              <a:rPr lang="cs-CZ" dirty="0" err="1"/>
              <a:t>SO</a:t>
            </a:r>
            <a:r>
              <a:rPr lang="cs-CZ" baseline="-25000" dirty="0" err="1"/>
              <a:t>3</a:t>
            </a:r>
            <a:r>
              <a:rPr lang="cs-CZ" dirty="0"/>
              <a:t> a </a:t>
            </a:r>
            <a:r>
              <a:rPr lang="cs-CZ" dirty="0" err="1"/>
              <a:t>K</a:t>
            </a:r>
            <a:r>
              <a:rPr lang="cs-CZ" baseline="-25000" dirty="0" err="1"/>
              <a:t>2</a:t>
            </a:r>
            <a:r>
              <a:rPr lang="cs-CZ" dirty="0" err="1"/>
              <a:t>Cr</a:t>
            </a:r>
            <a:r>
              <a:rPr lang="cs-CZ" baseline="-25000" dirty="0" err="1"/>
              <a:t>2</a:t>
            </a:r>
            <a:r>
              <a:rPr lang="cs-CZ" dirty="0" err="1"/>
              <a:t>O</a:t>
            </a:r>
            <a:r>
              <a:rPr lang="cs-CZ" baseline="-25000" dirty="0" err="1"/>
              <a:t>7</a:t>
            </a:r>
            <a:r>
              <a:rPr lang="cs-CZ" dirty="0"/>
              <a:t>. Který z uvedených roztoků můžeme použít k pohlcování</a:t>
            </a:r>
          </a:p>
          <a:p>
            <a:endParaRPr lang="cs-CZ" dirty="0"/>
          </a:p>
          <a:p>
            <a:pPr marL="342900" indent="-342900">
              <a:buAutoNum type="alphaLcParenR"/>
            </a:pPr>
            <a:r>
              <a:rPr lang="cs-CZ" dirty="0" err="1"/>
              <a:t>SO</a:t>
            </a:r>
            <a:r>
              <a:rPr lang="cs-CZ" baseline="-25000" dirty="0" err="1"/>
              <a:t>2</a:t>
            </a:r>
            <a:endParaRPr lang="cs-CZ" baseline="-25000" dirty="0"/>
          </a:p>
          <a:p>
            <a:pPr marL="342900" indent="-342900">
              <a:buAutoNum type="alphaLcParenR"/>
            </a:pPr>
            <a:r>
              <a:rPr lang="cs-CZ" dirty="0"/>
              <a:t>CO</a:t>
            </a:r>
            <a:r>
              <a:rPr lang="cs-CZ" baseline="-25000" dirty="0"/>
              <a:t>2</a:t>
            </a:r>
          </a:p>
          <a:p>
            <a:pPr marL="342900" indent="-342900">
              <a:buAutoNum type="alphaLcParenR"/>
            </a:pPr>
            <a:r>
              <a:rPr lang="cs-CZ" dirty="0" err="1"/>
              <a:t>Cl</a:t>
            </a:r>
            <a:r>
              <a:rPr lang="cs-CZ" baseline="-25000" dirty="0" err="1"/>
              <a:t>2</a:t>
            </a:r>
            <a:endParaRPr lang="cs-CZ" baseline="-25000" dirty="0"/>
          </a:p>
          <a:p>
            <a:pPr marL="342900" indent="-342900">
              <a:buAutoNum type="alphaLcParenR"/>
            </a:pPr>
            <a:r>
              <a:rPr lang="cs-CZ" dirty="0" err="1"/>
              <a:t>H</a:t>
            </a:r>
            <a:r>
              <a:rPr lang="cs-CZ" baseline="-25000" dirty="0" err="1"/>
              <a:t>2</a:t>
            </a:r>
            <a:r>
              <a:rPr lang="cs-CZ" dirty="0" err="1"/>
              <a:t>S</a:t>
            </a: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19F45BAA-8708-B095-968D-AA33AA9AA8E1}"/>
              </a:ext>
            </a:extLst>
          </p:cNvPr>
          <p:cNvSpPr txBox="1"/>
          <p:nvPr/>
        </p:nvSpPr>
        <p:spPr>
          <a:xfrm>
            <a:off x="255815" y="4029092"/>
            <a:ext cx="85235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Které kombinace iontů mohou být společně v roztoku aniž by došlo k reakci?</a:t>
            </a:r>
          </a:p>
          <a:p>
            <a:endParaRPr lang="cs-CZ" dirty="0"/>
          </a:p>
          <a:p>
            <a:r>
              <a:rPr lang="cs-CZ" dirty="0" err="1"/>
              <a:t>Sn</a:t>
            </a:r>
            <a:r>
              <a:rPr lang="cs-CZ" baseline="30000" dirty="0" err="1"/>
              <a:t>2</a:t>
            </a:r>
            <a:r>
              <a:rPr lang="cs-CZ" baseline="30000" dirty="0"/>
              <a:t>+</a:t>
            </a:r>
            <a:r>
              <a:rPr lang="cs-CZ" dirty="0"/>
              <a:t> a </a:t>
            </a:r>
            <a:r>
              <a:rPr lang="cs-CZ" dirty="0" err="1"/>
              <a:t>Hg</a:t>
            </a:r>
            <a:r>
              <a:rPr lang="cs-CZ" baseline="30000" dirty="0" err="1"/>
              <a:t>2</a:t>
            </a:r>
            <a:r>
              <a:rPr lang="cs-CZ" baseline="30000" dirty="0"/>
              <a:t>+</a:t>
            </a:r>
          </a:p>
          <a:p>
            <a:r>
              <a:rPr lang="cs-CZ" dirty="0" err="1"/>
              <a:t>Sn</a:t>
            </a:r>
            <a:r>
              <a:rPr lang="cs-CZ" baseline="30000" dirty="0" err="1"/>
              <a:t>2</a:t>
            </a:r>
            <a:r>
              <a:rPr lang="cs-CZ" baseline="30000" dirty="0"/>
              <a:t>+ </a:t>
            </a:r>
            <a:r>
              <a:rPr lang="cs-CZ" dirty="0"/>
              <a:t>a </a:t>
            </a:r>
            <a:r>
              <a:rPr lang="cs-CZ" dirty="0" err="1"/>
              <a:t>Fe</a:t>
            </a:r>
            <a:r>
              <a:rPr lang="cs-CZ" baseline="30000" dirty="0" err="1"/>
              <a:t>2</a:t>
            </a:r>
            <a:r>
              <a:rPr lang="cs-CZ" baseline="30000" dirty="0"/>
              <a:t>+</a:t>
            </a:r>
          </a:p>
          <a:p>
            <a:r>
              <a:rPr lang="cs-CZ" dirty="0" err="1"/>
              <a:t>Sn</a:t>
            </a:r>
            <a:r>
              <a:rPr lang="cs-CZ" baseline="30000" dirty="0" err="1"/>
              <a:t>2</a:t>
            </a:r>
            <a:r>
              <a:rPr lang="cs-CZ" baseline="30000" dirty="0"/>
              <a:t>+ </a:t>
            </a:r>
            <a:r>
              <a:rPr lang="cs-CZ" dirty="0"/>
              <a:t>a </a:t>
            </a:r>
            <a:r>
              <a:rPr lang="cs-CZ" dirty="0" err="1"/>
              <a:t>Fe</a:t>
            </a:r>
            <a:r>
              <a:rPr lang="cs-CZ" baseline="30000" dirty="0" err="1"/>
              <a:t>3</a:t>
            </a:r>
            <a:r>
              <a:rPr lang="cs-CZ" baseline="30000" dirty="0"/>
              <a:t>+</a:t>
            </a:r>
          </a:p>
          <a:p>
            <a:r>
              <a:rPr lang="cs-CZ" dirty="0" err="1"/>
              <a:t>SO</a:t>
            </a:r>
            <a:r>
              <a:rPr lang="cs-CZ" baseline="-25000" dirty="0" err="1"/>
              <a:t>3</a:t>
            </a:r>
            <a:r>
              <a:rPr lang="cs-CZ" baseline="30000" dirty="0" err="1"/>
              <a:t>2</a:t>
            </a:r>
            <a:r>
              <a:rPr lang="cs-CZ" baseline="30000" dirty="0"/>
              <a:t>-</a:t>
            </a:r>
            <a:r>
              <a:rPr lang="cs-CZ" dirty="0"/>
              <a:t> a </a:t>
            </a:r>
            <a:r>
              <a:rPr lang="cs-CZ" dirty="0" err="1"/>
              <a:t>MnO</a:t>
            </a:r>
            <a:r>
              <a:rPr lang="cs-CZ" baseline="-25000" dirty="0" err="1"/>
              <a:t>4</a:t>
            </a:r>
            <a:r>
              <a:rPr lang="cs-CZ" baseline="30000" dirty="0"/>
              <a:t>-</a:t>
            </a:r>
          </a:p>
          <a:p>
            <a:r>
              <a:rPr lang="cs-CZ" dirty="0" err="1"/>
              <a:t>Cr</a:t>
            </a:r>
            <a:r>
              <a:rPr lang="cs-CZ" baseline="-25000" dirty="0" err="1"/>
              <a:t>2</a:t>
            </a:r>
            <a:r>
              <a:rPr lang="cs-CZ" dirty="0" err="1"/>
              <a:t>O</a:t>
            </a:r>
            <a:r>
              <a:rPr lang="cs-CZ" baseline="-25000" dirty="0" err="1"/>
              <a:t>7</a:t>
            </a:r>
            <a:r>
              <a:rPr lang="cs-CZ" baseline="30000" dirty="0" err="1"/>
              <a:t>2</a:t>
            </a:r>
            <a:r>
              <a:rPr lang="cs-CZ" baseline="30000" dirty="0"/>
              <a:t>-</a:t>
            </a:r>
            <a:r>
              <a:rPr lang="cs-CZ" dirty="0"/>
              <a:t> a </a:t>
            </a:r>
            <a:r>
              <a:rPr lang="cs-CZ" dirty="0" err="1"/>
              <a:t>SO</a:t>
            </a:r>
            <a:r>
              <a:rPr lang="cs-CZ" baseline="-25000" dirty="0" err="1"/>
              <a:t>4</a:t>
            </a:r>
            <a:r>
              <a:rPr lang="cs-CZ" baseline="30000" dirty="0" err="1"/>
              <a:t>2</a:t>
            </a:r>
            <a:r>
              <a:rPr lang="cs-CZ" baseline="30000" dirty="0"/>
              <a:t>-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767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AC4C62-5EAA-DBD2-7E31-D12D861A1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0" y="1540783"/>
            <a:ext cx="3690259" cy="1325563"/>
          </a:xfrm>
        </p:spPr>
        <p:txBody>
          <a:bodyPr/>
          <a:lstStyle/>
          <a:p>
            <a:r>
              <a:rPr lang="cs-CZ" dirty="0"/>
              <a:t>Redoxní reakce</a:t>
            </a:r>
          </a:p>
        </p:txBody>
      </p:sp>
    </p:spTree>
    <p:extLst>
      <p:ext uri="{BB962C8B-B14F-4D97-AF65-F5344CB8AC3E}">
        <p14:creationId xmlns:p14="http://schemas.microsoft.com/office/powerpoint/2010/main" val="3407191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VÃ½sledek obrÃ¡zku pro redox potential table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cs-CZ" sz="1350"/>
          </a:p>
        </p:txBody>
      </p:sp>
      <p:sp>
        <p:nvSpPr>
          <p:cNvPr id="5" name="AutoShape 4" descr="VÃ½sledek obrÃ¡zku pro redox potential table"/>
          <p:cNvSpPr>
            <a:spLocks noChangeAspect="1" noChangeArrowheads="1"/>
          </p:cNvSpPr>
          <p:nvPr/>
        </p:nvSpPr>
        <p:spPr bwMode="auto">
          <a:xfrm>
            <a:off x="1373981" y="8632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cs-CZ" sz="1350"/>
          </a:p>
        </p:txBody>
      </p:sp>
      <p:sp>
        <p:nvSpPr>
          <p:cNvPr id="6" name="AutoShape 6" descr="VÃ½sledek obrÃ¡zku pro redox potential table"/>
          <p:cNvSpPr>
            <a:spLocks noChangeAspect="1" noChangeArrowheads="1"/>
          </p:cNvSpPr>
          <p:nvPr/>
        </p:nvSpPr>
        <p:spPr bwMode="auto">
          <a:xfrm>
            <a:off x="1488281" y="9775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cs-CZ" sz="1350"/>
          </a:p>
        </p:txBody>
      </p:sp>
      <p:sp>
        <p:nvSpPr>
          <p:cNvPr id="7" name="Obdélník 6"/>
          <p:cNvSpPr/>
          <p:nvPr/>
        </p:nvSpPr>
        <p:spPr>
          <a:xfrm>
            <a:off x="344553" y="2527962"/>
            <a:ext cx="4343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>
                <a:cs typeface="Arial" panose="020B0604020202020204" pitchFamily="34" charset="0"/>
              </a:rPr>
              <a:t>= míra schopnosti redoxního systému převést jednoho z reakčních partnerů do oxidovaného stavu (oxidovat ho). Vyjadřuje redukční stav systému v milivoltech (napětí mezi standardní vodíkovou elektrodou a příslušným oxidačně-redukčním přechodem)</a:t>
            </a:r>
          </a:p>
        </p:txBody>
      </p:sp>
      <p:sp>
        <p:nvSpPr>
          <p:cNvPr id="9" name="Obdélník 8"/>
          <p:cNvSpPr/>
          <p:nvPr/>
        </p:nvSpPr>
        <p:spPr>
          <a:xfrm>
            <a:off x="398179" y="5372664"/>
            <a:ext cx="42204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/>
              <a:t>Čím má kov zápornější hodnotu redoxního potenciálu, tím má větší schopnost uvolňovat elektrony.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0390AAD-A9D7-A2F9-C380-DF00839F87CE}"/>
              </a:ext>
            </a:extLst>
          </p:cNvPr>
          <p:cNvSpPr txBox="1"/>
          <p:nvPr/>
        </p:nvSpPr>
        <p:spPr>
          <a:xfrm>
            <a:off x="275276" y="1036036"/>
            <a:ext cx="43434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>
                <a:cs typeface="Arial" panose="020B0604020202020204" pitchFamily="34" charset="0"/>
              </a:rPr>
              <a:t>Standardní redoxní potenciál </a:t>
            </a:r>
            <a:r>
              <a:rPr lang="cs-CZ" sz="2400" dirty="0">
                <a:cs typeface="Arial" panose="020B0604020202020204" pitchFamily="34" charset="0"/>
              </a:rPr>
              <a:t>(oxidačně-redukční potenciál)</a:t>
            </a:r>
            <a:endParaRPr lang="cs-CZ" sz="24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EBCB7D1-3AD0-739D-56AC-1EF007C3C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177" y="134593"/>
            <a:ext cx="4343401" cy="649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324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8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14" y="169199"/>
            <a:ext cx="8251371" cy="651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5507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C8F9B3-C95F-90CC-7770-85DA645FC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F5DA2FE1-71E2-C967-3B1B-45DFFFEBCC27}"/>
              </a:ext>
            </a:extLst>
          </p:cNvPr>
          <p:cNvSpPr txBox="1"/>
          <p:nvPr/>
        </p:nvSpPr>
        <p:spPr>
          <a:xfrm>
            <a:off x="265922" y="799122"/>
            <a:ext cx="8725678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2000" dirty="0">
                <a:cs typeface="Arial" panose="020B0604020202020204" pitchFamily="34" charset="0"/>
              </a:rPr>
              <a:t>Jako </a:t>
            </a:r>
            <a:r>
              <a:rPr lang="cs-CZ" sz="2000" b="1" dirty="0">
                <a:cs typeface="Arial" panose="020B0604020202020204" pitchFamily="34" charset="0"/>
              </a:rPr>
              <a:t>oxidační činidla</a:t>
            </a:r>
            <a:r>
              <a:rPr lang="cs-CZ" sz="2000" dirty="0">
                <a:cs typeface="Arial" panose="020B0604020202020204" pitchFamily="34" charset="0"/>
              </a:rPr>
              <a:t> se používají oxidované formy dané látky s vyššími pozitivními hodnotami redoxních potenciálů. </a:t>
            </a:r>
            <a:r>
              <a:rPr lang="cs-CZ" sz="2000" u="sng" dirty="0"/>
              <a:t>Čím více má činidlo E</a:t>
            </a:r>
            <a:r>
              <a:rPr lang="cs-CZ" sz="2000" u="sng" dirty="0">
                <a:cs typeface="Arial" panose="020B0604020202020204" pitchFamily="34" charset="0"/>
              </a:rPr>
              <a:t>°</a:t>
            </a:r>
            <a:r>
              <a:rPr lang="cs-CZ" sz="2000" u="sng" dirty="0"/>
              <a:t> &gt; 0, tím je silnějším oxidačním činidlem</a:t>
            </a:r>
          </a:p>
          <a:p>
            <a:pPr algn="just"/>
            <a:endParaRPr lang="cs-CZ" sz="800" dirty="0">
              <a:cs typeface="Arial" panose="020B0604020202020204" pitchFamily="34" charset="0"/>
            </a:endParaRPr>
          </a:p>
          <a:p>
            <a:pPr algn="just"/>
            <a:r>
              <a:rPr lang="cs-CZ" dirty="0">
                <a:cs typeface="Arial" panose="020B0604020202020204" pitchFamily="34" charset="0"/>
              </a:rPr>
              <a:t>	E°(</a:t>
            </a:r>
            <a:r>
              <a:rPr lang="cs-CZ" dirty="0" err="1">
                <a:cs typeface="Arial" panose="020B0604020202020204" pitchFamily="34" charset="0"/>
              </a:rPr>
              <a:t>Cl</a:t>
            </a:r>
            <a:r>
              <a:rPr lang="cs-CZ" baseline="-25000" dirty="0" err="1">
                <a:cs typeface="Arial" panose="020B0604020202020204" pitchFamily="34" charset="0"/>
              </a:rPr>
              <a:t>2</a:t>
            </a:r>
            <a:r>
              <a:rPr lang="cs-CZ" dirty="0">
                <a:cs typeface="Arial" panose="020B0604020202020204" pitchFamily="34" charset="0"/>
              </a:rPr>
              <a:t>/Cl</a:t>
            </a:r>
            <a:r>
              <a:rPr lang="cs-CZ" baseline="30000" dirty="0">
                <a:cs typeface="Arial" panose="020B0604020202020204" pitchFamily="34" charset="0"/>
              </a:rPr>
              <a:t>-</a:t>
            </a:r>
            <a:r>
              <a:rPr lang="cs-CZ" dirty="0">
                <a:cs typeface="Arial" panose="020B0604020202020204" pitchFamily="34" charset="0"/>
              </a:rPr>
              <a:t>) = 1,36 V</a:t>
            </a:r>
          </a:p>
          <a:p>
            <a:pPr algn="just"/>
            <a:r>
              <a:rPr lang="cs-CZ" dirty="0">
                <a:cs typeface="Arial" panose="020B0604020202020204" pitchFamily="34" charset="0"/>
              </a:rPr>
              <a:t>	E°(</a:t>
            </a:r>
            <a:r>
              <a:rPr lang="cs-CZ" dirty="0" err="1">
                <a:cs typeface="Arial" panose="020B0604020202020204" pitchFamily="34" charset="0"/>
              </a:rPr>
              <a:t>MnO</a:t>
            </a:r>
            <a:r>
              <a:rPr lang="cs-CZ" baseline="-25000" dirty="0" err="1">
                <a:cs typeface="Arial" panose="020B0604020202020204" pitchFamily="34" charset="0"/>
              </a:rPr>
              <a:t>4</a:t>
            </a:r>
            <a:r>
              <a:rPr lang="cs-CZ" baseline="30000" dirty="0">
                <a:cs typeface="Arial" panose="020B0604020202020204" pitchFamily="34" charset="0"/>
              </a:rPr>
              <a:t>-</a:t>
            </a:r>
            <a:r>
              <a:rPr lang="cs-CZ" dirty="0">
                <a:cs typeface="Arial" panose="020B0604020202020204" pitchFamily="34" charset="0"/>
              </a:rPr>
              <a:t>/</a:t>
            </a:r>
            <a:r>
              <a:rPr lang="cs-CZ" dirty="0" err="1">
                <a:cs typeface="Arial" panose="020B0604020202020204" pitchFamily="34" charset="0"/>
              </a:rPr>
              <a:t>Mn</a:t>
            </a:r>
            <a:r>
              <a:rPr lang="cs-CZ" baseline="30000" dirty="0" err="1">
                <a:cs typeface="Arial" panose="020B0604020202020204" pitchFamily="34" charset="0"/>
              </a:rPr>
              <a:t>2</a:t>
            </a:r>
            <a:r>
              <a:rPr lang="cs-CZ" baseline="30000" dirty="0">
                <a:cs typeface="Arial" panose="020B0604020202020204" pitchFamily="34" charset="0"/>
              </a:rPr>
              <a:t>+</a:t>
            </a:r>
            <a:r>
              <a:rPr lang="cs-CZ" dirty="0">
                <a:cs typeface="Arial" panose="020B0604020202020204" pitchFamily="34" charset="0"/>
              </a:rPr>
              <a:t>) = 1,51 V</a:t>
            </a:r>
          </a:p>
          <a:p>
            <a:pPr algn="just"/>
            <a:endParaRPr lang="cs-CZ" sz="800" dirty="0">
              <a:cs typeface="Arial" panose="020B0604020202020204" pitchFamily="34" charset="0"/>
            </a:endParaRPr>
          </a:p>
          <a:p>
            <a:pPr algn="just"/>
            <a:r>
              <a:rPr lang="cs-CZ" sz="2000" b="1" dirty="0">
                <a:cs typeface="Arial" panose="020B0604020202020204" pitchFamily="34" charset="0"/>
              </a:rPr>
              <a:t>Redukčními činidly</a:t>
            </a:r>
            <a:r>
              <a:rPr lang="cs-CZ" sz="2000" dirty="0">
                <a:cs typeface="Arial" panose="020B0604020202020204" pitchFamily="34" charset="0"/>
              </a:rPr>
              <a:t> jsou redukované formy látek s negativními hodnotami redoxních potenciálů. </a:t>
            </a:r>
            <a:r>
              <a:rPr lang="cs-CZ" sz="2000" u="sng" dirty="0"/>
              <a:t>Čím více má E</a:t>
            </a:r>
            <a:r>
              <a:rPr lang="cs-CZ" sz="2000" u="sng" dirty="0">
                <a:cs typeface="Arial" panose="020B0604020202020204" pitchFamily="34" charset="0"/>
              </a:rPr>
              <a:t> °</a:t>
            </a:r>
            <a:r>
              <a:rPr lang="cs-CZ" sz="2000" u="sng" dirty="0"/>
              <a:t> &lt; 0, tím je silnějším redukčním činidlem. </a:t>
            </a:r>
          </a:p>
          <a:p>
            <a:pPr algn="just"/>
            <a:endParaRPr lang="cs-CZ" sz="800" dirty="0">
              <a:cs typeface="Arial" panose="020B0604020202020204" pitchFamily="34" charset="0"/>
            </a:endParaRPr>
          </a:p>
          <a:p>
            <a:pPr algn="just"/>
            <a:r>
              <a:rPr lang="cs-CZ" dirty="0">
                <a:cs typeface="Arial" panose="020B0604020202020204" pitchFamily="34" charset="0"/>
              </a:rPr>
              <a:t>	E°(</a:t>
            </a:r>
            <a:r>
              <a:rPr lang="cs-CZ" dirty="0" err="1">
                <a:cs typeface="Arial" panose="020B0604020202020204" pitchFamily="34" charset="0"/>
              </a:rPr>
              <a:t>Fe</a:t>
            </a:r>
            <a:r>
              <a:rPr lang="cs-CZ" baseline="30000" dirty="0" err="1">
                <a:cs typeface="Arial" panose="020B0604020202020204" pitchFamily="34" charset="0"/>
              </a:rPr>
              <a:t>2</a:t>
            </a:r>
            <a:r>
              <a:rPr lang="cs-CZ" baseline="30000" dirty="0">
                <a:cs typeface="Arial" panose="020B0604020202020204" pitchFamily="34" charset="0"/>
              </a:rPr>
              <a:t>+</a:t>
            </a:r>
            <a:r>
              <a:rPr lang="cs-CZ" dirty="0">
                <a:cs typeface="Arial" panose="020B0604020202020204" pitchFamily="34" charset="0"/>
              </a:rPr>
              <a:t>/</a:t>
            </a:r>
            <a:r>
              <a:rPr lang="cs-CZ" dirty="0" err="1">
                <a:cs typeface="Arial" panose="020B0604020202020204" pitchFamily="34" charset="0"/>
              </a:rPr>
              <a:t>Fe</a:t>
            </a:r>
            <a:r>
              <a:rPr lang="cs-CZ" dirty="0">
                <a:cs typeface="Arial" panose="020B0604020202020204" pitchFamily="34" charset="0"/>
              </a:rPr>
              <a:t>) = -0,44 V</a:t>
            </a:r>
          </a:p>
          <a:p>
            <a:pPr algn="just"/>
            <a:r>
              <a:rPr lang="cs-CZ" dirty="0">
                <a:cs typeface="Arial" panose="020B0604020202020204" pitchFamily="34" charset="0"/>
              </a:rPr>
              <a:t>	E°(</a:t>
            </a:r>
            <a:r>
              <a:rPr lang="cs-CZ" dirty="0" err="1">
                <a:cs typeface="Arial" panose="020B0604020202020204" pitchFamily="34" charset="0"/>
              </a:rPr>
              <a:t>Al</a:t>
            </a:r>
            <a:r>
              <a:rPr lang="cs-CZ" baseline="30000" dirty="0" err="1">
                <a:cs typeface="Arial" panose="020B0604020202020204" pitchFamily="34" charset="0"/>
              </a:rPr>
              <a:t>3</a:t>
            </a:r>
            <a:r>
              <a:rPr lang="cs-CZ" baseline="30000" dirty="0">
                <a:cs typeface="Arial" panose="020B0604020202020204" pitchFamily="34" charset="0"/>
              </a:rPr>
              <a:t>+</a:t>
            </a:r>
            <a:r>
              <a:rPr lang="cs-CZ" dirty="0">
                <a:cs typeface="Arial" panose="020B0604020202020204" pitchFamily="34" charset="0"/>
              </a:rPr>
              <a:t>/Al) = -1,66 V </a:t>
            </a:r>
          </a:p>
          <a:p>
            <a:pPr algn="just"/>
            <a:endParaRPr lang="cs-CZ" sz="800" dirty="0">
              <a:cs typeface="Arial" panose="020B0604020202020204" pitchFamily="34" charset="0"/>
            </a:endParaRPr>
          </a:p>
          <a:p>
            <a:pPr algn="just"/>
            <a:r>
              <a:rPr lang="cs-CZ" sz="2000" dirty="0">
                <a:cs typeface="Arial" panose="020B0604020202020204" pitchFamily="34" charset="0"/>
              </a:rPr>
              <a:t>Z hodnot redoxních potenciálů lze získat </a:t>
            </a:r>
            <a:r>
              <a:rPr lang="cs-CZ" sz="2000" u="sng" dirty="0">
                <a:cs typeface="Arial" panose="020B0604020202020204" pitchFamily="34" charset="0"/>
              </a:rPr>
              <a:t>informaci o možnosti průběhu a rozsahu reakce </a:t>
            </a:r>
            <a:r>
              <a:rPr lang="cs-CZ" sz="2000" dirty="0">
                <a:cs typeface="Arial" panose="020B0604020202020204" pitchFamily="34" charset="0"/>
              </a:rPr>
              <a:t>spojené s výměnou elektronů.</a:t>
            </a:r>
            <a:r>
              <a:rPr lang="en-US" sz="2000" dirty="0">
                <a:cs typeface="Arial" panose="020B0604020202020204" pitchFamily="34" charset="0"/>
              </a:rPr>
              <a:t> </a:t>
            </a:r>
            <a:r>
              <a:rPr lang="en-US" sz="2000" u="sng" dirty="0">
                <a:cs typeface="Arial" panose="020B0604020202020204" pitchFamily="34" charset="0"/>
              </a:rPr>
              <a:t>U </a:t>
            </a:r>
            <a:r>
              <a:rPr lang="en-US" sz="2000" u="sng" dirty="0" err="1">
                <a:cs typeface="Arial" panose="020B0604020202020204" pitchFamily="34" charset="0"/>
              </a:rPr>
              <a:t>samovoln</a:t>
            </a:r>
            <a:r>
              <a:rPr lang="cs-CZ" sz="2000" u="sng" dirty="0">
                <a:cs typeface="Arial" panose="020B0604020202020204" pitchFamily="34" charset="0"/>
              </a:rPr>
              <a:t>ě</a:t>
            </a:r>
            <a:r>
              <a:rPr lang="en-US" sz="2000" u="sng" dirty="0">
                <a:cs typeface="Arial" panose="020B0604020202020204" pitchFamily="34" charset="0"/>
              </a:rPr>
              <a:t> prob</a:t>
            </a:r>
            <a:r>
              <a:rPr lang="cs-CZ" sz="2000" u="sng" dirty="0">
                <a:cs typeface="Arial" panose="020B0604020202020204" pitchFamily="34" charset="0"/>
              </a:rPr>
              <a:t>í</a:t>
            </a:r>
            <a:r>
              <a:rPr lang="en-US" sz="2000" u="sng" dirty="0">
                <a:cs typeface="Arial" panose="020B0604020202020204" pitchFamily="34" charset="0"/>
              </a:rPr>
              <a:t>haj</a:t>
            </a:r>
            <a:r>
              <a:rPr lang="cs-CZ" sz="2000" u="sng" dirty="0" err="1">
                <a:cs typeface="Arial" panose="020B0604020202020204" pitchFamily="34" charset="0"/>
              </a:rPr>
              <a:t>ící</a:t>
            </a:r>
            <a:r>
              <a:rPr lang="en-US" sz="2000" u="sng" dirty="0">
                <a:cs typeface="Arial" panose="020B0604020202020204" pitchFamily="34" charset="0"/>
              </a:rPr>
              <a:t> </a:t>
            </a:r>
            <a:r>
              <a:rPr lang="en-US" sz="2000" u="sng" dirty="0" err="1">
                <a:cs typeface="Arial" panose="020B0604020202020204" pitchFamily="34" charset="0"/>
              </a:rPr>
              <a:t>reakce</a:t>
            </a:r>
            <a:r>
              <a:rPr lang="en-US" sz="2000" u="sng" dirty="0">
                <a:cs typeface="Arial" panose="020B0604020202020204" pitchFamily="34" charset="0"/>
              </a:rPr>
              <a:t> je </a:t>
            </a:r>
            <a:r>
              <a:rPr lang="cs-CZ" sz="2000" u="sng" dirty="0">
                <a:cs typeface="Arial" panose="020B0604020202020204" pitchFamily="34" charset="0"/>
              </a:rPr>
              <a:t>E° oxidačního činidla vždy vyšší než E° redukčního činidla</a:t>
            </a:r>
            <a:r>
              <a:rPr lang="cs-CZ" sz="2000" dirty="0">
                <a:cs typeface="Arial" panose="020B0604020202020204" pitchFamily="34" charset="0"/>
              </a:rPr>
              <a:t>.</a:t>
            </a:r>
          </a:p>
          <a:p>
            <a:pPr algn="just"/>
            <a:endParaRPr lang="cs-CZ" sz="800" dirty="0">
              <a:cs typeface="Arial" panose="020B0604020202020204" pitchFamily="34" charset="0"/>
            </a:endParaRPr>
          </a:p>
          <a:p>
            <a:pPr algn="just"/>
            <a:r>
              <a:rPr lang="cs-CZ" dirty="0">
                <a:cs typeface="Arial" panose="020B0604020202020204" pitchFamily="34" charset="0"/>
              </a:rPr>
              <a:t>Např </a:t>
            </a:r>
            <a:r>
              <a:rPr lang="cs-CZ" dirty="0" err="1">
                <a:cs typeface="Arial" panose="020B0604020202020204" pitchFamily="34" charset="0"/>
              </a:rPr>
              <a:t>Fe</a:t>
            </a:r>
            <a:r>
              <a:rPr lang="cs-CZ" baseline="30000" dirty="0" err="1">
                <a:cs typeface="Arial" panose="020B0604020202020204" pitchFamily="34" charset="0"/>
              </a:rPr>
              <a:t>2</a:t>
            </a:r>
            <a:r>
              <a:rPr lang="cs-CZ" baseline="30000" dirty="0">
                <a:cs typeface="Arial" panose="020B0604020202020204" pitchFamily="34" charset="0"/>
              </a:rPr>
              <a:t>+</a:t>
            </a:r>
            <a:r>
              <a:rPr lang="cs-CZ" dirty="0">
                <a:cs typeface="Arial" panose="020B0604020202020204" pitchFamily="34" charset="0"/>
              </a:rPr>
              <a:t> sice dokáže </a:t>
            </a:r>
            <a:r>
              <a:rPr lang="cs-CZ" dirty="0" err="1">
                <a:cs typeface="Arial" panose="020B0604020202020204" pitchFamily="34" charset="0"/>
              </a:rPr>
              <a:t>redukova</a:t>
            </a:r>
            <a:r>
              <a:rPr lang="en-US" dirty="0">
                <a:cs typeface="Arial" panose="020B0604020202020204" pitchFamily="34" charset="0"/>
              </a:rPr>
              <a:t>t</a:t>
            </a:r>
            <a:r>
              <a:rPr lang="cs-CZ" dirty="0">
                <a:cs typeface="Arial" panose="020B0604020202020204" pitchFamily="34" charset="0"/>
              </a:rPr>
              <a:t> </a:t>
            </a:r>
            <a:r>
              <a:rPr lang="cs-CZ" dirty="0" err="1">
                <a:cs typeface="Arial" panose="020B0604020202020204" pitchFamily="34" charset="0"/>
              </a:rPr>
              <a:t>Br</a:t>
            </a:r>
            <a:r>
              <a:rPr lang="cs-CZ" baseline="-25000" dirty="0" err="1">
                <a:cs typeface="Arial" panose="020B0604020202020204" pitchFamily="34" charset="0"/>
              </a:rPr>
              <a:t>2</a:t>
            </a:r>
            <a:r>
              <a:rPr lang="cs-CZ" dirty="0">
                <a:cs typeface="Arial" panose="020B0604020202020204" pitchFamily="34" charset="0"/>
              </a:rPr>
              <a:t> na Br</a:t>
            </a:r>
            <a:r>
              <a:rPr lang="cs-CZ" baseline="30000" dirty="0">
                <a:cs typeface="Arial" panose="020B0604020202020204" pitchFamily="34" charset="0"/>
              </a:rPr>
              <a:t>-</a:t>
            </a:r>
            <a:r>
              <a:rPr lang="cs-CZ" dirty="0">
                <a:cs typeface="Arial" panose="020B0604020202020204" pitchFamily="34" charset="0"/>
              </a:rPr>
              <a:t>, ale </a:t>
            </a:r>
            <a:r>
              <a:rPr lang="en-US" dirty="0">
                <a:cs typeface="Arial" panose="020B0604020202020204" pitchFamily="34" charset="0"/>
              </a:rPr>
              <a:t>ji</a:t>
            </a:r>
            <a:r>
              <a:rPr lang="cs-CZ" dirty="0">
                <a:cs typeface="Arial" panose="020B0604020202020204" pitchFamily="34" charset="0"/>
              </a:rPr>
              <a:t>ž nedokáže redukovat </a:t>
            </a:r>
            <a:r>
              <a:rPr lang="cs-CZ" dirty="0" err="1">
                <a:cs typeface="Arial" panose="020B0604020202020204" pitchFamily="34" charset="0"/>
              </a:rPr>
              <a:t>SO</a:t>
            </a:r>
            <a:r>
              <a:rPr lang="cs-CZ" baseline="-25000" dirty="0" err="1">
                <a:cs typeface="Arial" panose="020B0604020202020204" pitchFamily="34" charset="0"/>
              </a:rPr>
              <a:t>4</a:t>
            </a:r>
            <a:r>
              <a:rPr lang="cs-CZ" baseline="30000" dirty="0" err="1">
                <a:cs typeface="Arial" panose="020B0604020202020204" pitchFamily="34" charset="0"/>
              </a:rPr>
              <a:t>2</a:t>
            </a:r>
            <a:r>
              <a:rPr lang="cs-CZ" baseline="30000" dirty="0">
                <a:cs typeface="Arial" panose="020B0604020202020204" pitchFamily="34" charset="0"/>
              </a:rPr>
              <a:t>-</a:t>
            </a:r>
            <a:r>
              <a:rPr lang="cs-CZ" dirty="0">
                <a:cs typeface="Arial" panose="020B0604020202020204" pitchFamily="34" charset="0"/>
              </a:rPr>
              <a:t> na </a:t>
            </a:r>
            <a:r>
              <a:rPr lang="cs-CZ" dirty="0" err="1">
                <a:cs typeface="Arial" panose="020B0604020202020204" pitchFamily="34" charset="0"/>
              </a:rPr>
              <a:t>SO</a:t>
            </a:r>
            <a:r>
              <a:rPr lang="cs-CZ" baseline="-25000" dirty="0" err="1">
                <a:cs typeface="Arial" panose="020B0604020202020204" pitchFamily="34" charset="0"/>
              </a:rPr>
              <a:t>2</a:t>
            </a:r>
            <a:endParaRPr lang="cs-CZ" baseline="-25000" dirty="0">
              <a:cs typeface="Arial" panose="020B0604020202020204" pitchFamily="34" charset="0"/>
            </a:endParaRPr>
          </a:p>
          <a:p>
            <a:pPr algn="just"/>
            <a:r>
              <a:rPr lang="cs-CZ" dirty="0">
                <a:cs typeface="Arial" panose="020B0604020202020204" pitchFamily="34" charset="0"/>
              </a:rPr>
              <a:t>E°(</a:t>
            </a:r>
            <a:r>
              <a:rPr lang="cs-CZ" dirty="0" err="1">
                <a:cs typeface="Arial" panose="020B0604020202020204" pitchFamily="34" charset="0"/>
              </a:rPr>
              <a:t>Fe</a:t>
            </a:r>
            <a:r>
              <a:rPr lang="cs-CZ" baseline="30000" dirty="0" err="1">
                <a:cs typeface="Arial" panose="020B0604020202020204" pitchFamily="34" charset="0"/>
              </a:rPr>
              <a:t>3</a:t>
            </a:r>
            <a:r>
              <a:rPr lang="cs-CZ" baseline="30000" dirty="0">
                <a:cs typeface="Arial" panose="020B0604020202020204" pitchFamily="34" charset="0"/>
              </a:rPr>
              <a:t>+</a:t>
            </a:r>
            <a:r>
              <a:rPr lang="cs-CZ" dirty="0">
                <a:cs typeface="Arial" panose="020B0604020202020204" pitchFamily="34" charset="0"/>
              </a:rPr>
              <a:t>/</a:t>
            </a:r>
            <a:r>
              <a:rPr lang="cs-CZ" dirty="0" err="1">
                <a:cs typeface="Arial" panose="020B0604020202020204" pitchFamily="34" charset="0"/>
              </a:rPr>
              <a:t>Fe</a:t>
            </a:r>
            <a:r>
              <a:rPr lang="cs-CZ" baseline="30000" dirty="0" err="1">
                <a:cs typeface="Arial" panose="020B0604020202020204" pitchFamily="34" charset="0"/>
              </a:rPr>
              <a:t>2</a:t>
            </a:r>
            <a:r>
              <a:rPr lang="cs-CZ" baseline="30000" dirty="0">
                <a:cs typeface="Arial" panose="020B0604020202020204" pitchFamily="34" charset="0"/>
              </a:rPr>
              <a:t>+</a:t>
            </a:r>
            <a:r>
              <a:rPr lang="cs-CZ" dirty="0">
                <a:cs typeface="Arial" panose="020B0604020202020204" pitchFamily="34" charset="0"/>
              </a:rPr>
              <a:t>) = 0,771 V, E (</a:t>
            </a:r>
            <a:r>
              <a:rPr lang="cs-CZ" dirty="0" err="1">
                <a:cs typeface="Arial" panose="020B0604020202020204" pitchFamily="34" charset="0"/>
              </a:rPr>
              <a:t>Br</a:t>
            </a:r>
            <a:r>
              <a:rPr lang="cs-CZ" baseline="-25000" dirty="0" err="1">
                <a:cs typeface="Arial" panose="020B0604020202020204" pitchFamily="34" charset="0"/>
              </a:rPr>
              <a:t>2</a:t>
            </a:r>
            <a:r>
              <a:rPr lang="cs-CZ" dirty="0">
                <a:cs typeface="Arial" panose="020B0604020202020204" pitchFamily="34" charset="0"/>
              </a:rPr>
              <a:t>/Br</a:t>
            </a:r>
            <a:r>
              <a:rPr lang="cs-CZ" baseline="30000" dirty="0">
                <a:cs typeface="Arial" panose="020B0604020202020204" pitchFamily="34" charset="0"/>
              </a:rPr>
              <a:t>-</a:t>
            </a:r>
            <a:r>
              <a:rPr lang="cs-CZ" dirty="0">
                <a:cs typeface="Arial" panose="020B0604020202020204" pitchFamily="34" charset="0"/>
              </a:rPr>
              <a:t>) = 1,065 V, E (</a:t>
            </a:r>
            <a:r>
              <a:rPr lang="cs-CZ" dirty="0" err="1">
                <a:cs typeface="Arial" panose="020B0604020202020204" pitchFamily="34" charset="0"/>
              </a:rPr>
              <a:t>SO</a:t>
            </a:r>
            <a:r>
              <a:rPr lang="cs-CZ" baseline="-25000" dirty="0" err="1">
                <a:cs typeface="Arial" panose="020B0604020202020204" pitchFamily="34" charset="0"/>
              </a:rPr>
              <a:t>4</a:t>
            </a:r>
            <a:r>
              <a:rPr lang="cs-CZ" baseline="30000" dirty="0" err="1">
                <a:cs typeface="Arial" panose="020B0604020202020204" pitchFamily="34" charset="0"/>
              </a:rPr>
              <a:t>2</a:t>
            </a:r>
            <a:r>
              <a:rPr lang="cs-CZ" baseline="30000" dirty="0">
                <a:cs typeface="Arial" panose="020B0604020202020204" pitchFamily="34" charset="0"/>
              </a:rPr>
              <a:t>-</a:t>
            </a:r>
            <a:r>
              <a:rPr lang="cs-CZ" dirty="0">
                <a:cs typeface="Arial" panose="020B0604020202020204" pitchFamily="34" charset="0"/>
              </a:rPr>
              <a:t>/</a:t>
            </a:r>
            <a:r>
              <a:rPr lang="cs-CZ" dirty="0" err="1">
                <a:cs typeface="Arial" panose="020B0604020202020204" pitchFamily="34" charset="0"/>
              </a:rPr>
              <a:t>SO</a:t>
            </a:r>
            <a:r>
              <a:rPr lang="cs-CZ" baseline="-25000" dirty="0" err="1">
                <a:cs typeface="Arial" panose="020B0604020202020204" pitchFamily="34" charset="0"/>
              </a:rPr>
              <a:t>2</a:t>
            </a:r>
            <a:r>
              <a:rPr lang="cs-CZ" dirty="0">
                <a:cs typeface="Arial" panose="020B0604020202020204" pitchFamily="34" charset="0"/>
              </a:rPr>
              <a:t>) = 0,172 V</a:t>
            </a:r>
          </a:p>
          <a:p>
            <a:pPr algn="just"/>
            <a:r>
              <a:rPr lang="cs-CZ" dirty="0">
                <a:cs typeface="Arial" panose="020B0604020202020204" pitchFamily="34" charset="0"/>
              </a:rPr>
              <a:t>	E°(</a:t>
            </a:r>
            <a:r>
              <a:rPr lang="cs-CZ" dirty="0" err="1">
                <a:cs typeface="Arial" panose="020B0604020202020204" pitchFamily="34" charset="0"/>
              </a:rPr>
              <a:t>Fe</a:t>
            </a:r>
            <a:r>
              <a:rPr lang="cs-CZ" baseline="30000" dirty="0" err="1">
                <a:cs typeface="Arial" panose="020B0604020202020204" pitchFamily="34" charset="0"/>
              </a:rPr>
              <a:t>3</a:t>
            </a:r>
            <a:r>
              <a:rPr lang="cs-CZ" baseline="30000" dirty="0">
                <a:cs typeface="Arial" panose="020B0604020202020204" pitchFamily="34" charset="0"/>
              </a:rPr>
              <a:t>+</a:t>
            </a:r>
            <a:r>
              <a:rPr lang="cs-CZ" dirty="0">
                <a:cs typeface="Arial" panose="020B0604020202020204" pitchFamily="34" charset="0"/>
              </a:rPr>
              <a:t>/</a:t>
            </a:r>
            <a:r>
              <a:rPr lang="cs-CZ" dirty="0" err="1">
                <a:cs typeface="Arial" panose="020B0604020202020204" pitchFamily="34" charset="0"/>
              </a:rPr>
              <a:t>Fe</a:t>
            </a:r>
            <a:r>
              <a:rPr lang="cs-CZ" baseline="30000" dirty="0" err="1">
                <a:cs typeface="Arial" panose="020B0604020202020204" pitchFamily="34" charset="0"/>
              </a:rPr>
              <a:t>2</a:t>
            </a:r>
            <a:r>
              <a:rPr lang="cs-CZ" baseline="30000" dirty="0">
                <a:cs typeface="Arial" panose="020B0604020202020204" pitchFamily="34" charset="0"/>
              </a:rPr>
              <a:t>+</a:t>
            </a:r>
            <a:r>
              <a:rPr lang="cs-CZ" dirty="0">
                <a:cs typeface="Arial" panose="020B0604020202020204" pitchFamily="34" charset="0"/>
              </a:rPr>
              <a:t>) </a:t>
            </a:r>
            <a:r>
              <a:rPr lang="en-US" dirty="0">
                <a:cs typeface="Arial" panose="020B0604020202020204" pitchFamily="34" charset="0"/>
              </a:rPr>
              <a:t>&lt; </a:t>
            </a:r>
            <a:r>
              <a:rPr lang="cs-CZ" dirty="0">
                <a:cs typeface="Arial" panose="020B0604020202020204" pitchFamily="34" charset="0"/>
              </a:rPr>
              <a:t>E (</a:t>
            </a:r>
            <a:r>
              <a:rPr lang="cs-CZ" dirty="0" err="1">
                <a:cs typeface="Arial" panose="020B0604020202020204" pitchFamily="34" charset="0"/>
              </a:rPr>
              <a:t>Br</a:t>
            </a:r>
            <a:r>
              <a:rPr lang="cs-CZ" baseline="-25000" dirty="0" err="1">
                <a:cs typeface="Arial" panose="020B0604020202020204" pitchFamily="34" charset="0"/>
              </a:rPr>
              <a:t>2</a:t>
            </a:r>
            <a:r>
              <a:rPr lang="cs-CZ" dirty="0">
                <a:cs typeface="Arial" panose="020B0604020202020204" pitchFamily="34" charset="0"/>
              </a:rPr>
              <a:t>/Br</a:t>
            </a:r>
            <a:r>
              <a:rPr lang="cs-CZ" baseline="30000" dirty="0">
                <a:cs typeface="Arial" panose="020B0604020202020204" pitchFamily="34" charset="0"/>
              </a:rPr>
              <a:t>-</a:t>
            </a:r>
            <a:r>
              <a:rPr lang="cs-CZ" dirty="0">
                <a:cs typeface="Arial" panose="020B0604020202020204" pitchFamily="34" charset="0"/>
              </a:rPr>
              <a:t>)</a:t>
            </a:r>
            <a:r>
              <a:rPr lang="en-US" dirty="0">
                <a:cs typeface="Arial" panose="020B0604020202020204" pitchFamily="34" charset="0"/>
              </a:rPr>
              <a:t>, </a:t>
            </a:r>
          </a:p>
          <a:p>
            <a:pPr algn="just"/>
            <a:r>
              <a:rPr lang="cs-CZ" dirty="0">
                <a:cs typeface="Arial" panose="020B0604020202020204" pitchFamily="34" charset="0"/>
              </a:rPr>
              <a:t>	E°(</a:t>
            </a:r>
            <a:r>
              <a:rPr lang="cs-CZ" dirty="0" err="1">
                <a:cs typeface="Arial" panose="020B0604020202020204" pitchFamily="34" charset="0"/>
              </a:rPr>
              <a:t>Fe</a:t>
            </a:r>
            <a:r>
              <a:rPr lang="cs-CZ" baseline="30000" dirty="0" err="1">
                <a:cs typeface="Arial" panose="020B0604020202020204" pitchFamily="34" charset="0"/>
              </a:rPr>
              <a:t>3</a:t>
            </a:r>
            <a:r>
              <a:rPr lang="cs-CZ" baseline="30000" dirty="0">
                <a:cs typeface="Arial" panose="020B0604020202020204" pitchFamily="34" charset="0"/>
              </a:rPr>
              <a:t>+</a:t>
            </a:r>
            <a:r>
              <a:rPr lang="cs-CZ" dirty="0">
                <a:cs typeface="Arial" panose="020B0604020202020204" pitchFamily="34" charset="0"/>
              </a:rPr>
              <a:t>/</a:t>
            </a:r>
            <a:r>
              <a:rPr lang="cs-CZ" dirty="0" err="1">
                <a:cs typeface="Arial" panose="020B0604020202020204" pitchFamily="34" charset="0"/>
              </a:rPr>
              <a:t>Fe</a:t>
            </a:r>
            <a:r>
              <a:rPr lang="cs-CZ" baseline="30000" dirty="0" err="1">
                <a:cs typeface="Arial" panose="020B0604020202020204" pitchFamily="34" charset="0"/>
              </a:rPr>
              <a:t>2</a:t>
            </a:r>
            <a:r>
              <a:rPr lang="cs-CZ" baseline="30000" dirty="0">
                <a:cs typeface="Arial" panose="020B0604020202020204" pitchFamily="34" charset="0"/>
              </a:rPr>
              <a:t>+</a:t>
            </a:r>
            <a:r>
              <a:rPr lang="cs-CZ" dirty="0">
                <a:cs typeface="Arial" panose="020B0604020202020204" pitchFamily="34" charset="0"/>
              </a:rPr>
              <a:t>) </a:t>
            </a:r>
            <a:r>
              <a:rPr lang="en-US" dirty="0">
                <a:cs typeface="Arial" panose="020B0604020202020204" pitchFamily="34" charset="0"/>
              </a:rPr>
              <a:t>&gt; </a:t>
            </a:r>
            <a:r>
              <a:rPr lang="cs-CZ" dirty="0">
                <a:cs typeface="Arial" panose="020B0604020202020204" pitchFamily="34" charset="0"/>
              </a:rPr>
              <a:t>E (</a:t>
            </a:r>
            <a:r>
              <a:rPr lang="cs-CZ" dirty="0" err="1">
                <a:cs typeface="Arial" panose="020B0604020202020204" pitchFamily="34" charset="0"/>
              </a:rPr>
              <a:t>SO</a:t>
            </a:r>
            <a:r>
              <a:rPr lang="cs-CZ" baseline="-25000" dirty="0" err="1">
                <a:cs typeface="Arial" panose="020B0604020202020204" pitchFamily="34" charset="0"/>
              </a:rPr>
              <a:t>4</a:t>
            </a:r>
            <a:r>
              <a:rPr lang="cs-CZ" baseline="30000" dirty="0" err="1">
                <a:cs typeface="Arial" panose="020B0604020202020204" pitchFamily="34" charset="0"/>
              </a:rPr>
              <a:t>2</a:t>
            </a:r>
            <a:r>
              <a:rPr lang="cs-CZ" baseline="30000" dirty="0">
                <a:cs typeface="Arial" panose="020B0604020202020204" pitchFamily="34" charset="0"/>
              </a:rPr>
              <a:t>-</a:t>
            </a:r>
            <a:r>
              <a:rPr lang="cs-CZ" dirty="0">
                <a:cs typeface="Arial" panose="020B0604020202020204" pitchFamily="34" charset="0"/>
              </a:rPr>
              <a:t>/</a:t>
            </a:r>
            <a:r>
              <a:rPr lang="cs-CZ" dirty="0" err="1">
                <a:cs typeface="Arial" panose="020B0604020202020204" pitchFamily="34" charset="0"/>
              </a:rPr>
              <a:t>SO</a:t>
            </a:r>
            <a:r>
              <a:rPr lang="cs-CZ" baseline="-25000" dirty="0" err="1">
                <a:cs typeface="Arial" panose="020B0604020202020204" pitchFamily="34" charset="0"/>
              </a:rPr>
              <a:t>2</a:t>
            </a:r>
            <a:r>
              <a:rPr lang="cs-CZ" dirty="0">
                <a:cs typeface="Arial" panose="020B0604020202020204" pitchFamily="34" charset="0"/>
              </a:rPr>
              <a:t>)</a:t>
            </a:r>
          </a:p>
          <a:p>
            <a:pPr algn="just"/>
            <a:endParaRPr lang="cs-CZ" sz="800" dirty="0">
              <a:cs typeface="Arial" panose="020B0604020202020204" pitchFamily="34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70C90A6-CFD0-88B5-E027-39E9B8921C9B}"/>
              </a:ext>
            </a:extLst>
          </p:cNvPr>
          <p:cNvSpPr txBox="1"/>
          <p:nvPr/>
        </p:nvSpPr>
        <p:spPr>
          <a:xfrm>
            <a:off x="265922" y="152400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>
                <a:cs typeface="Arial" panose="020B0604020202020204" pitchFamily="34" charset="0"/>
              </a:rPr>
              <a:t>Oxidační a redukční činidla</a:t>
            </a:r>
            <a:r>
              <a:rPr lang="cs-CZ" sz="2400" dirty="0">
                <a:cs typeface="Arial" panose="020B0604020202020204" pitchFamily="34" charset="0"/>
              </a:rPr>
              <a:t>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33979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>
            <a:extLst>
              <a:ext uri="{FF2B5EF4-FFF2-40B4-BE49-F238E27FC236}">
                <a16:creationId xmlns:a16="http://schemas.microsoft.com/office/drawing/2014/main" id="{77865F47-B15C-1A11-DF47-240A355C23CF}"/>
              </a:ext>
            </a:extLst>
          </p:cNvPr>
          <p:cNvSpPr txBox="1"/>
          <p:nvPr/>
        </p:nvSpPr>
        <p:spPr>
          <a:xfrm>
            <a:off x="170283" y="3506565"/>
            <a:ext cx="88392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b="1" dirty="0"/>
              <a:t>Příklad</a:t>
            </a:r>
          </a:p>
          <a:p>
            <a:pPr algn="just"/>
            <a:endParaRPr lang="cs-CZ" sz="800" dirty="0"/>
          </a:p>
          <a:p>
            <a:pPr algn="just"/>
            <a:r>
              <a:rPr lang="cs-CZ" dirty="0"/>
              <a:t>Rozhodněte, zda je dichroman schopen v kyselém prostředí oxidovat železnaté ionty na železité. </a:t>
            </a:r>
            <a:r>
              <a:rPr lang="en-US" dirty="0"/>
              <a:t>E°</a:t>
            </a:r>
            <a:r>
              <a:rPr lang="cs-CZ" baseline="-25000" dirty="0" err="1"/>
              <a:t>Fe</a:t>
            </a:r>
            <a:r>
              <a:rPr lang="en-US" baseline="-25000" dirty="0"/>
              <a:t>(</a:t>
            </a:r>
            <a:r>
              <a:rPr lang="cs-CZ" i="1" baseline="-25000" dirty="0"/>
              <a:t>2+</a:t>
            </a:r>
            <a:r>
              <a:rPr lang="en-US" i="1" baseline="-25000" dirty="0"/>
              <a:t>/</a:t>
            </a:r>
            <a:r>
              <a:rPr lang="cs-CZ" i="1" baseline="-25000" dirty="0"/>
              <a:t>3</a:t>
            </a:r>
            <a:r>
              <a:rPr lang="en-US" i="1" baseline="-25000" dirty="0"/>
              <a:t>+</a:t>
            </a:r>
            <a:r>
              <a:rPr lang="en-US" baseline="-25000" dirty="0"/>
              <a:t>)</a:t>
            </a:r>
            <a:r>
              <a:rPr lang="cs-CZ" dirty="0"/>
              <a:t> </a:t>
            </a:r>
            <a:r>
              <a:rPr lang="en-US" dirty="0"/>
              <a:t>=</a:t>
            </a:r>
            <a:r>
              <a:rPr lang="cs-CZ" dirty="0"/>
              <a:t> 0,77 V a </a:t>
            </a:r>
            <a:r>
              <a:rPr lang="en-US" dirty="0"/>
              <a:t>E°</a:t>
            </a:r>
            <a:r>
              <a:rPr lang="cs-CZ" baseline="-25000" dirty="0" err="1"/>
              <a:t>Cr</a:t>
            </a:r>
            <a:r>
              <a:rPr lang="en-US" baseline="-25000" dirty="0"/>
              <a:t>(</a:t>
            </a:r>
            <a:r>
              <a:rPr lang="cs-CZ" i="1" baseline="-25000" dirty="0"/>
              <a:t>0</a:t>
            </a:r>
            <a:r>
              <a:rPr lang="en-US" i="1" baseline="-25000" dirty="0"/>
              <a:t>/</a:t>
            </a:r>
            <a:r>
              <a:rPr lang="cs-CZ" i="1" baseline="-25000" dirty="0"/>
              <a:t>3</a:t>
            </a:r>
            <a:r>
              <a:rPr lang="en-US" i="1" baseline="-25000" dirty="0"/>
              <a:t>+</a:t>
            </a:r>
            <a:r>
              <a:rPr lang="en-US" baseline="-25000" dirty="0"/>
              <a:t>)</a:t>
            </a:r>
            <a:r>
              <a:rPr lang="cs-CZ" dirty="0"/>
              <a:t> </a:t>
            </a:r>
            <a:r>
              <a:rPr lang="en-US" dirty="0"/>
              <a:t>=</a:t>
            </a:r>
            <a:r>
              <a:rPr lang="cs-CZ" dirty="0"/>
              <a:t> 1,33 V</a:t>
            </a:r>
          </a:p>
          <a:p>
            <a:pPr algn="just"/>
            <a:endParaRPr lang="cs-CZ" sz="800" dirty="0"/>
          </a:p>
          <a:p>
            <a:pPr algn="just"/>
            <a:r>
              <a:rPr lang="en-US" dirty="0"/>
              <a:t>    E°</a:t>
            </a:r>
            <a:r>
              <a:rPr lang="cs-CZ" baseline="-25000" dirty="0" err="1"/>
              <a:t>Fe</a:t>
            </a:r>
            <a:r>
              <a:rPr lang="en-US" baseline="-25000" dirty="0"/>
              <a:t>(</a:t>
            </a:r>
            <a:r>
              <a:rPr lang="cs-CZ" i="1" baseline="-25000" dirty="0"/>
              <a:t>2+</a:t>
            </a:r>
            <a:r>
              <a:rPr lang="en-US" i="1" baseline="-25000" dirty="0"/>
              <a:t>/</a:t>
            </a:r>
            <a:r>
              <a:rPr lang="cs-CZ" i="1" baseline="-25000" dirty="0"/>
              <a:t>3</a:t>
            </a:r>
            <a:r>
              <a:rPr lang="en-US" i="1" baseline="-25000" dirty="0"/>
              <a:t>+</a:t>
            </a:r>
            <a:r>
              <a:rPr lang="en-US" baseline="-25000" dirty="0"/>
              <a:t>)</a:t>
            </a:r>
            <a:r>
              <a:rPr lang="cs-CZ" dirty="0"/>
              <a:t> </a:t>
            </a:r>
            <a:r>
              <a:rPr lang="en-US" dirty="0"/>
              <a:t>&lt; E°</a:t>
            </a:r>
            <a:r>
              <a:rPr lang="cs-CZ" baseline="-25000" dirty="0" err="1"/>
              <a:t>Cr</a:t>
            </a:r>
            <a:r>
              <a:rPr lang="en-US" baseline="-25000" dirty="0"/>
              <a:t>(</a:t>
            </a:r>
            <a:r>
              <a:rPr lang="cs-CZ" i="1" baseline="-25000" dirty="0"/>
              <a:t>0</a:t>
            </a:r>
            <a:r>
              <a:rPr lang="en-US" i="1" baseline="-25000" dirty="0"/>
              <a:t>/</a:t>
            </a:r>
            <a:r>
              <a:rPr lang="cs-CZ" i="1" baseline="-25000" dirty="0"/>
              <a:t>3</a:t>
            </a:r>
            <a:r>
              <a:rPr lang="en-US" i="1" baseline="-25000" dirty="0"/>
              <a:t>+</a:t>
            </a:r>
            <a:r>
              <a:rPr lang="en-US" baseline="-25000" dirty="0"/>
              <a:t>)</a:t>
            </a:r>
            <a:r>
              <a:rPr lang="cs-CZ" dirty="0"/>
              <a:t> </a:t>
            </a:r>
            <a:r>
              <a:rPr lang="en-US" dirty="0"/>
              <a:t> =&gt;  </a:t>
            </a:r>
            <a:r>
              <a:rPr lang="en-US" dirty="0" err="1"/>
              <a:t>dichroman</a:t>
            </a:r>
            <a:r>
              <a:rPr lang="en-US" dirty="0"/>
              <a:t> </a:t>
            </a:r>
            <a:r>
              <a:rPr lang="en-US" dirty="0" err="1"/>
              <a:t>oxiduje</a:t>
            </a:r>
            <a:r>
              <a:rPr lang="en-US" dirty="0"/>
              <a:t> </a:t>
            </a:r>
            <a:r>
              <a:rPr lang="cs-CZ" dirty="0"/>
              <a:t>železnaté ionty na železité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39CA0D5-3812-13E8-6553-C4558945661A}"/>
              </a:ext>
            </a:extLst>
          </p:cNvPr>
          <p:cNvSpPr txBox="1"/>
          <p:nvPr/>
        </p:nvSpPr>
        <p:spPr>
          <a:xfrm>
            <a:off x="170283" y="1588285"/>
            <a:ext cx="88392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2000" dirty="0">
                <a:cs typeface="Arial" panose="020B0604020202020204" pitchFamily="34" charset="0"/>
              </a:rPr>
              <a:t>Jedna a tatáž látka může jednou působit jako oxidační činidlo, jindy jako činidlo redukční, v závislosti na potenciálu látky se kterou bude reagovat.</a:t>
            </a:r>
          </a:p>
          <a:p>
            <a:pPr algn="just"/>
            <a:endParaRPr lang="cs-CZ" sz="800" dirty="0">
              <a:cs typeface="Arial" panose="020B0604020202020204" pitchFamily="34" charset="0"/>
            </a:endParaRPr>
          </a:p>
          <a:p>
            <a:pPr algn="just"/>
            <a:r>
              <a:rPr lang="cs-CZ" sz="1800" dirty="0">
                <a:cs typeface="Arial" panose="020B0604020202020204" pitchFamily="34" charset="0"/>
              </a:rPr>
              <a:t>Peroxid vodíku(</a:t>
            </a:r>
            <a:r>
              <a:rPr lang="cs-CZ" sz="1800" dirty="0" err="1">
                <a:cs typeface="Arial" panose="020B0604020202020204" pitchFamily="34" charset="0"/>
              </a:rPr>
              <a:t>H</a:t>
            </a:r>
            <a:r>
              <a:rPr lang="cs-CZ" sz="1800" baseline="-25000" dirty="0" err="1">
                <a:cs typeface="Arial" panose="020B0604020202020204" pitchFamily="34" charset="0"/>
              </a:rPr>
              <a:t>2</a:t>
            </a:r>
            <a:r>
              <a:rPr lang="cs-CZ" sz="1800" dirty="0" err="1">
                <a:cs typeface="Arial" panose="020B0604020202020204" pitchFamily="34" charset="0"/>
              </a:rPr>
              <a:t>O</a:t>
            </a:r>
            <a:r>
              <a:rPr lang="cs-CZ" sz="1800" baseline="-25000" dirty="0" err="1">
                <a:cs typeface="Arial" panose="020B0604020202020204" pitchFamily="34" charset="0"/>
              </a:rPr>
              <a:t>2</a:t>
            </a:r>
            <a:r>
              <a:rPr lang="cs-CZ" sz="1800" dirty="0">
                <a:cs typeface="Arial" panose="020B0604020202020204" pitchFamily="34" charset="0"/>
              </a:rPr>
              <a:t>) působí na většinu látek jako oxidační činidlo (redukuje se na </a:t>
            </a:r>
            <a:r>
              <a:rPr lang="cs-CZ" sz="1800" dirty="0" err="1">
                <a:cs typeface="Arial" panose="020B0604020202020204" pitchFamily="34" charset="0"/>
              </a:rPr>
              <a:t>H</a:t>
            </a:r>
            <a:r>
              <a:rPr lang="cs-CZ" sz="1800" baseline="-25000" dirty="0" err="1">
                <a:cs typeface="Arial" panose="020B0604020202020204" pitchFamily="34" charset="0"/>
              </a:rPr>
              <a:t>2</a:t>
            </a:r>
            <a:r>
              <a:rPr lang="cs-CZ" sz="1800" dirty="0" err="1">
                <a:cs typeface="Arial" panose="020B0604020202020204" pitchFamily="34" charset="0"/>
              </a:rPr>
              <a:t>O</a:t>
            </a:r>
            <a:r>
              <a:rPr lang="cs-CZ" sz="1800" dirty="0">
                <a:cs typeface="Arial" panose="020B0604020202020204" pitchFamily="34" charset="0"/>
              </a:rPr>
              <a:t>), silnými oxidačními </a:t>
            </a:r>
            <a:r>
              <a:rPr lang="cs-CZ" sz="1800" dirty="0" err="1">
                <a:cs typeface="Arial" panose="020B0604020202020204" pitchFamily="34" charset="0"/>
              </a:rPr>
              <a:t>čninidly</a:t>
            </a:r>
            <a:r>
              <a:rPr lang="cs-CZ" sz="1800" dirty="0">
                <a:cs typeface="Arial" panose="020B0604020202020204" pitchFamily="34" charset="0"/>
              </a:rPr>
              <a:t> (např. </a:t>
            </a:r>
            <a:r>
              <a:rPr lang="cs-CZ" sz="1800" dirty="0" err="1">
                <a:cs typeface="Arial" panose="020B0604020202020204" pitchFamily="34" charset="0"/>
              </a:rPr>
              <a:t>KMnO</a:t>
            </a:r>
            <a:r>
              <a:rPr lang="cs-CZ" sz="1800" baseline="-25000" dirty="0" err="1">
                <a:cs typeface="Arial" panose="020B0604020202020204" pitchFamily="34" charset="0"/>
              </a:rPr>
              <a:t>4</a:t>
            </a:r>
            <a:r>
              <a:rPr lang="cs-CZ" sz="1800" dirty="0">
                <a:cs typeface="Arial" panose="020B0604020202020204" pitchFamily="34" charset="0"/>
              </a:rPr>
              <a:t>) se bude oxidovat na O</a:t>
            </a:r>
            <a:r>
              <a:rPr lang="cs-CZ" sz="1800" baseline="-25000" dirty="0">
                <a:cs typeface="Arial" panose="020B0604020202020204" pitchFamily="34" charset="0"/>
              </a:rPr>
              <a:t>2</a:t>
            </a:r>
            <a:r>
              <a:rPr lang="cs-CZ" sz="1800" dirty="0">
                <a:cs typeface="Arial" panose="020B0604020202020204" pitchFamily="34" charset="0"/>
              </a:rPr>
              <a:t>.</a:t>
            </a:r>
            <a:endParaRPr lang="cs-CZ" sz="1800" dirty="0">
              <a:solidFill>
                <a:srgbClr val="FF0000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C8E1B46-A326-5343-BF59-CF0494CB40EF}"/>
              </a:ext>
            </a:extLst>
          </p:cNvPr>
          <p:cNvSpPr txBox="1"/>
          <p:nvPr/>
        </p:nvSpPr>
        <p:spPr>
          <a:xfrm>
            <a:off x="170283" y="536497"/>
            <a:ext cx="87427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1800" b="1" u="sng" dirty="0">
                <a:cs typeface="Arial" panose="020B0604020202020204" pitchFamily="34" charset="0"/>
              </a:rPr>
              <a:t>Čím je rozdíl potenciálů reagujících látek větší, tím účinnější bude jejich vzájemné oxidačně-redukční působení</a:t>
            </a:r>
            <a:r>
              <a:rPr lang="cs-CZ" sz="1800" b="1" dirty="0"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24053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C87080CD-C357-8E6F-D323-545EF2D5AFDC}"/>
              </a:ext>
            </a:extLst>
          </p:cNvPr>
          <p:cNvSpPr txBox="1"/>
          <p:nvPr/>
        </p:nvSpPr>
        <p:spPr>
          <a:xfrm>
            <a:off x="223157" y="303350"/>
            <a:ext cx="869768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cs-CZ" b="1" i="0" dirty="0">
                <a:effectLst/>
                <a:latin typeface="-apple-system"/>
              </a:rPr>
              <a:t>Příklad</a:t>
            </a:r>
            <a:r>
              <a:rPr lang="cs-CZ" b="0" i="0" dirty="0">
                <a:effectLst/>
                <a:latin typeface="-apple-system"/>
              </a:rPr>
              <a:t> </a:t>
            </a:r>
            <a:endParaRPr lang="cs-CZ" b="1" dirty="0">
              <a:latin typeface="-apple-system"/>
            </a:endParaRPr>
          </a:p>
          <a:p>
            <a:pPr algn="l">
              <a:buNone/>
            </a:pPr>
            <a:br>
              <a:rPr lang="cs-CZ" b="0" i="0" dirty="0">
                <a:effectLst/>
                <a:latin typeface="-apple-system"/>
              </a:rPr>
            </a:br>
            <a:r>
              <a:rPr lang="cs-CZ" b="0" i="0" dirty="0">
                <a:effectLst/>
                <a:latin typeface="-apple-system"/>
              </a:rPr>
              <a:t>Zjistěte, kterým směrem probíhá samovolně chemická reakce</a:t>
            </a:r>
          </a:p>
          <a:p>
            <a:pPr algn="l"/>
            <a:r>
              <a:rPr lang="cs-CZ" b="0" i="0" dirty="0">
                <a:effectLst/>
                <a:latin typeface="-apple-system"/>
              </a:rPr>
              <a:t>					</a:t>
            </a:r>
            <a:r>
              <a:rPr lang="cs-CZ" b="0" i="0" dirty="0" err="1">
                <a:effectLst/>
                <a:latin typeface="-apple-system"/>
              </a:rPr>
              <a:t>Cl</a:t>
            </a:r>
            <a:r>
              <a:rPr lang="cs-CZ" b="0" i="0" baseline="-25000" dirty="0" err="1">
                <a:effectLst/>
                <a:latin typeface="-apple-system"/>
              </a:rPr>
              <a:t>2</a:t>
            </a:r>
            <a:r>
              <a:rPr lang="cs-CZ" b="0" i="0" dirty="0">
                <a:effectLst/>
                <a:latin typeface="-apple-system"/>
              </a:rPr>
              <a:t> + 2 </a:t>
            </a:r>
            <a:r>
              <a:rPr lang="cs-CZ" b="0" i="0" dirty="0" err="1">
                <a:effectLst/>
                <a:latin typeface="-apple-system"/>
              </a:rPr>
              <a:t>KI</a:t>
            </a:r>
            <a:r>
              <a:rPr lang="cs-CZ" b="0" i="0" dirty="0">
                <a:effectLst/>
                <a:latin typeface="-apple-system"/>
              </a:rPr>
              <a:t> ⇄ 2 </a:t>
            </a:r>
            <a:r>
              <a:rPr lang="cs-CZ" b="0" i="0" dirty="0" err="1">
                <a:effectLst/>
                <a:latin typeface="-apple-system"/>
              </a:rPr>
              <a:t>KCl</a:t>
            </a:r>
            <a:r>
              <a:rPr lang="cs-CZ" b="0" i="0" dirty="0">
                <a:effectLst/>
                <a:latin typeface="-apple-system"/>
              </a:rPr>
              <a:t> + </a:t>
            </a:r>
            <a:r>
              <a:rPr lang="cs-CZ" b="0" i="0" dirty="0" err="1">
                <a:effectLst/>
                <a:latin typeface="-apple-system"/>
              </a:rPr>
              <a:t>I</a:t>
            </a:r>
            <a:r>
              <a:rPr lang="cs-CZ" b="0" i="0" baseline="-25000" dirty="0" err="1">
                <a:effectLst/>
                <a:latin typeface="-apple-system"/>
              </a:rPr>
              <a:t>2</a:t>
            </a:r>
            <a:endParaRPr lang="cs-CZ" b="0" i="0" dirty="0">
              <a:effectLst/>
              <a:latin typeface="-apple-system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7F3CAF2-5BEF-74D1-A467-5841A6F7BF58}"/>
              </a:ext>
            </a:extLst>
          </p:cNvPr>
          <p:cNvSpPr txBox="1"/>
          <p:nvPr/>
        </p:nvSpPr>
        <p:spPr>
          <a:xfrm>
            <a:off x="223157" y="1843091"/>
            <a:ext cx="6400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>
                <a:effectLst/>
                <a:latin typeface="-apple-system"/>
              </a:rPr>
              <a:t>Děj lze zapsat iontovou rovnicí: </a:t>
            </a:r>
          </a:p>
          <a:p>
            <a:r>
              <a:rPr lang="cs-CZ" dirty="0">
                <a:latin typeface="-apple-system"/>
              </a:rPr>
              <a:t>									</a:t>
            </a:r>
            <a:r>
              <a:rPr lang="cs-CZ" b="0" i="0" dirty="0" err="1">
                <a:effectLst/>
                <a:latin typeface="-apple-system"/>
              </a:rPr>
              <a:t>Cl</a:t>
            </a:r>
            <a:r>
              <a:rPr lang="cs-CZ" b="0" i="0" baseline="-25000" dirty="0" err="1">
                <a:effectLst/>
                <a:latin typeface="-apple-system"/>
              </a:rPr>
              <a:t>2</a:t>
            </a:r>
            <a:r>
              <a:rPr lang="cs-CZ" b="0" i="0" dirty="0">
                <a:effectLst/>
                <a:latin typeface="-apple-system"/>
              </a:rPr>
              <a:t> + 2 I</a:t>
            </a:r>
            <a:r>
              <a:rPr lang="cs-CZ" b="0" i="0" baseline="30000" dirty="0">
                <a:effectLst/>
                <a:latin typeface="-apple-system"/>
              </a:rPr>
              <a:t>–</a:t>
            </a:r>
            <a:r>
              <a:rPr lang="cs-CZ" b="0" i="0" dirty="0">
                <a:effectLst/>
                <a:latin typeface="-apple-system"/>
              </a:rPr>
              <a:t> ⇄ 2 Cl</a:t>
            </a:r>
            <a:r>
              <a:rPr lang="cs-CZ" b="0" i="0" baseline="30000" dirty="0">
                <a:effectLst/>
                <a:latin typeface="-apple-system"/>
              </a:rPr>
              <a:t>–</a:t>
            </a:r>
            <a:r>
              <a:rPr lang="cs-CZ" b="0" i="0" dirty="0">
                <a:effectLst/>
                <a:latin typeface="-apple-system"/>
              </a:rPr>
              <a:t> + </a:t>
            </a:r>
            <a:r>
              <a:rPr lang="cs-CZ" b="0" i="0" dirty="0" err="1">
                <a:effectLst/>
                <a:latin typeface="-apple-system"/>
              </a:rPr>
              <a:t>I</a:t>
            </a:r>
            <a:r>
              <a:rPr lang="cs-CZ" b="0" i="0" baseline="-25000" dirty="0" err="1">
                <a:effectLst/>
                <a:latin typeface="-apple-system"/>
              </a:rPr>
              <a:t>2</a:t>
            </a:r>
            <a:r>
              <a:rPr lang="cs-CZ" b="0" i="0" dirty="0">
                <a:effectLst/>
                <a:latin typeface="-apple-system"/>
              </a:rPr>
              <a:t>.</a:t>
            </a:r>
            <a:endParaRPr lang="cs-CZ" dirty="0"/>
          </a:p>
        </p:txBody>
      </p: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85989CA7-3964-9D99-ADCB-5B5CB76C55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393524"/>
              </p:ext>
            </p:extLst>
          </p:nvPr>
        </p:nvGraphicFramePr>
        <p:xfrm>
          <a:off x="440871" y="3524350"/>
          <a:ext cx="3276600" cy="579120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890979406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80277196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dirty="0" err="1">
                          <a:effectLst/>
                        </a:rPr>
                        <a:t>Cl</a:t>
                      </a:r>
                      <a:r>
                        <a:rPr lang="cs-CZ" baseline="-25000" dirty="0" err="1">
                          <a:effectLst/>
                        </a:rPr>
                        <a:t>2</a:t>
                      </a:r>
                      <a:r>
                        <a:rPr lang="cs-CZ" dirty="0">
                          <a:effectLst/>
                        </a:rPr>
                        <a:t> + </a:t>
                      </a:r>
                      <a:r>
                        <a:rPr lang="cs-CZ" dirty="0" err="1">
                          <a:effectLst/>
                        </a:rPr>
                        <a:t>2e</a:t>
                      </a:r>
                      <a:r>
                        <a:rPr lang="cs-CZ" baseline="30000" dirty="0">
                          <a:effectLst/>
                        </a:rPr>
                        <a:t>–</a:t>
                      </a:r>
                      <a:r>
                        <a:rPr lang="cs-CZ" dirty="0">
                          <a:effectLst/>
                        </a:rPr>
                        <a:t> ⇄ 2 Cl</a:t>
                      </a:r>
                      <a:r>
                        <a:rPr lang="cs-CZ" baseline="30000" dirty="0">
                          <a:effectLst/>
                        </a:rPr>
                        <a:t>–</a:t>
                      </a:r>
                      <a:endParaRPr lang="cs-CZ" dirty="0">
                        <a:effectLst/>
                      </a:endParaRPr>
                    </a:p>
                  </a:txBody>
                  <a:tcPr marL="7620" marR="7620" marT="7620" marB="762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>
                          <a:effectLst/>
                        </a:rPr>
                        <a:t>+1,359 V</a:t>
                      </a:r>
                    </a:p>
                  </a:txBody>
                  <a:tcPr marL="7620" marR="7620" marT="7620" marB="762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049889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I</a:t>
                      </a:r>
                      <a:r>
                        <a:rPr lang="cs-CZ" baseline="-25000">
                          <a:effectLst/>
                        </a:rPr>
                        <a:t>2</a:t>
                      </a:r>
                      <a:r>
                        <a:rPr lang="cs-CZ">
                          <a:effectLst/>
                        </a:rPr>
                        <a:t> + 2e</a:t>
                      </a:r>
                      <a:r>
                        <a:rPr lang="cs-CZ" baseline="30000">
                          <a:effectLst/>
                        </a:rPr>
                        <a:t>–</a:t>
                      </a:r>
                      <a:r>
                        <a:rPr lang="cs-CZ">
                          <a:effectLst/>
                        </a:rPr>
                        <a:t> ⇄ 2 I</a:t>
                      </a:r>
                      <a:r>
                        <a:rPr lang="cs-CZ" baseline="30000">
                          <a:effectLst/>
                        </a:rPr>
                        <a:t>–</a:t>
                      </a:r>
                      <a:endParaRPr lang="cs-CZ">
                        <a:effectLst/>
                      </a:endParaRPr>
                    </a:p>
                  </a:txBody>
                  <a:tcPr marL="7620" marR="7620" marT="7620" marB="762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effectLst/>
                        </a:rPr>
                        <a:t>+0,535 V</a:t>
                      </a:r>
                    </a:p>
                  </a:txBody>
                  <a:tcPr marL="7620" marR="7620" marT="7620" marB="762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880881"/>
                  </a:ext>
                </a:extLst>
              </a:tr>
            </a:tbl>
          </a:graphicData>
        </a:graphic>
      </p:graphicFrame>
      <p:sp>
        <p:nvSpPr>
          <p:cNvPr id="10" name="TextovéPole 9">
            <a:extLst>
              <a:ext uri="{FF2B5EF4-FFF2-40B4-BE49-F238E27FC236}">
                <a16:creationId xmlns:a16="http://schemas.microsoft.com/office/drawing/2014/main" id="{08F787A4-EC8F-3396-DB6A-DA442CE9F330}"/>
              </a:ext>
            </a:extLst>
          </p:cNvPr>
          <p:cNvSpPr txBox="1"/>
          <p:nvPr/>
        </p:nvSpPr>
        <p:spPr>
          <a:xfrm>
            <a:off x="223157" y="4510093"/>
            <a:ext cx="83983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>
                <a:effectLst/>
                <a:latin typeface="-apple-system"/>
              </a:rPr>
              <a:t>Protože soustavě s chlorem přísluší vyšší hodnota redoxního potenciálu, je tedy silnějším oxidačním činidlem než jód, reakce bude samovolně probíhat tím směrem, v jakém chlór působí jako oxidační činidlo.</a:t>
            </a:r>
            <a:br>
              <a:rPr lang="cs-CZ" dirty="0"/>
            </a:br>
            <a:r>
              <a:rPr lang="cs-CZ" b="0" i="0" dirty="0">
                <a:effectLst/>
                <a:latin typeface="-apple-system"/>
              </a:rPr>
              <a:t>tj.: 									</a:t>
            </a:r>
            <a:r>
              <a:rPr lang="cs-CZ" b="0" i="0" dirty="0" err="1">
                <a:effectLst/>
                <a:latin typeface="-apple-system"/>
              </a:rPr>
              <a:t>Cl</a:t>
            </a:r>
            <a:r>
              <a:rPr lang="cs-CZ" b="0" i="0" baseline="-25000" dirty="0" err="1">
                <a:effectLst/>
                <a:latin typeface="-apple-system"/>
              </a:rPr>
              <a:t>2</a:t>
            </a:r>
            <a:r>
              <a:rPr lang="cs-CZ" b="0" i="0" dirty="0">
                <a:effectLst/>
                <a:latin typeface="-apple-system"/>
              </a:rPr>
              <a:t> + 2 </a:t>
            </a:r>
            <a:r>
              <a:rPr lang="cs-CZ" b="0" i="0" dirty="0" err="1">
                <a:effectLst/>
                <a:latin typeface="-apple-system"/>
              </a:rPr>
              <a:t>KI</a:t>
            </a:r>
            <a:r>
              <a:rPr lang="cs-CZ" b="0" i="0" dirty="0">
                <a:effectLst/>
                <a:latin typeface="-apple-system"/>
              </a:rPr>
              <a:t> → 2 </a:t>
            </a:r>
            <a:r>
              <a:rPr lang="cs-CZ" b="0" i="0" dirty="0" err="1">
                <a:effectLst/>
                <a:latin typeface="-apple-system"/>
              </a:rPr>
              <a:t>KCl</a:t>
            </a:r>
            <a:r>
              <a:rPr lang="cs-CZ" b="0" i="0" dirty="0">
                <a:effectLst/>
                <a:latin typeface="-apple-system"/>
              </a:rPr>
              <a:t> + </a:t>
            </a:r>
            <a:r>
              <a:rPr lang="cs-CZ" b="0" i="0" dirty="0" err="1">
                <a:effectLst/>
                <a:latin typeface="-apple-system"/>
              </a:rPr>
              <a:t>I</a:t>
            </a:r>
            <a:r>
              <a:rPr lang="cs-CZ" b="0" i="0" baseline="-25000" dirty="0" err="1">
                <a:effectLst/>
                <a:latin typeface="-apple-system"/>
              </a:rPr>
              <a:t>2</a:t>
            </a:r>
            <a:endParaRPr lang="cs-CZ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DF5EB38B-4F0E-D88A-6F26-E2EE1B66C3B3}"/>
              </a:ext>
            </a:extLst>
          </p:cNvPr>
          <p:cNvSpPr txBox="1"/>
          <p:nvPr/>
        </p:nvSpPr>
        <p:spPr>
          <a:xfrm>
            <a:off x="223158" y="2964318"/>
            <a:ext cx="86976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latin typeface="-apple-system"/>
              </a:rPr>
              <a:t>Z</a:t>
            </a:r>
            <a:r>
              <a:rPr lang="cs-CZ" b="0" i="0" dirty="0">
                <a:effectLst/>
                <a:latin typeface="-apple-system"/>
              </a:rPr>
              <a:t> tabulky zjistíme hodnoty příslušných redoxních potenciálů: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489417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Motiv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11904f23-f0db-4cdc-96f7-390bd55fcee8}" enabled="0" method="" siteId="{11904f23-f0db-4cdc-96f7-390bd55fcee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1138</TotalTime>
  <Words>1281</Words>
  <Application>Microsoft Office PowerPoint</Application>
  <PresentationFormat>Předvádění na obrazovce (4:3)</PresentationFormat>
  <Paragraphs>106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3" baseType="lpstr">
      <vt:lpstr>-apple-system</vt:lpstr>
      <vt:lpstr>Aptos</vt:lpstr>
      <vt:lpstr>Aptos Display</vt:lpstr>
      <vt:lpstr>Arial</vt:lpstr>
      <vt:lpstr>Calibri</vt:lpstr>
      <vt:lpstr>Motiv Office</vt:lpstr>
      <vt:lpstr>Acidobazické reakce</vt:lpstr>
      <vt:lpstr>Prezentace aplikace PowerPoint</vt:lpstr>
      <vt:lpstr>Prezentace aplikace PowerPoint</vt:lpstr>
      <vt:lpstr>Redoxní reakce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Lubomír Prokeš</dc:creator>
  <cp:lastModifiedBy>Lubomír Prokeš</cp:lastModifiedBy>
  <cp:revision>11</cp:revision>
  <dcterms:created xsi:type="dcterms:W3CDTF">2024-04-07T16:42:13Z</dcterms:created>
  <dcterms:modified xsi:type="dcterms:W3CDTF">2025-04-01T12:48:35Z</dcterms:modified>
</cp:coreProperties>
</file>