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69" r:id="rId2"/>
    <p:sldId id="257" r:id="rId3"/>
    <p:sldId id="275" r:id="rId4"/>
    <p:sldId id="283" r:id="rId5"/>
    <p:sldId id="284" r:id="rId6"/>
    <p:sldId id="271" r:id="rId7"/>
    <p:sldId id="285" r:id="rId8"/>
    <p:sldId id="270" r:id="rId9"/>
    <p:sldId id="281" r:id="rId10"/>
    <p:sldId id="276" r:id="rId11"/>
    <p:sldId id="279" r:id="rId12"/>
    <p:sldId id="277" r:id="rId13"/>
    <p:sldId id="278" r:id="rId14"/>
    <p:sldId id="272" r:id="rId15"/>
    <p:sldId id="273" r:id="rId16"/>
    <p:sldId id="282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68" d="100"/>
          <a:sy n="68" d="100"/>
        </p:scale>
        <p:origin x="-976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="" xmlns:a16="http://schemas.microsoft.com/office/drawing/2014/main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="" xmlns:a16="http://schemas.microsoft.com/office/drawing/2014/main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="" xmlns:a16="http://schemas.microsoft.com/office/drawing/2014/main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=""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=""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=""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=""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=""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="" xmlns:a16="http://schemas.microsoft.com/office/drawing/2014/main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=""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="" xmlns:a16="http://schemas.microsoft.com/office/drawing/2014/main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=""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="" xmlns:a16="http://schemas.microsoft.com/office/drawing/2014/main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=""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=""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="" xmlns:a16="http://schemas.microsoft.com/office/drawing/2014/main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="" xmlns:a16="http://schemas.microsoft.com/office/drawing/2014/main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=""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="" xmlns:a16="http://schemas.microsoft.com/office/drawing/2014/main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yoa.com/" TargetMode="External"/><Relationship Id="rId2" Type="http://schemas.openxmlformats.org/officeDocument/2006/relationships/hyperlink" Target="https://www.mindmaps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Myšlenkové mapy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Ing. Nikola Straková, PhD.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zápis stručnější, rychlejší a menší</a:t>
            </a:r>
          </a:p>
          <a:p>
            <a:r>
              <a:rPr lang="cs-CZ" dirty="0" smtClean="0"/>
              <a:t>zaměřuje se jen na podstatné a hlavní</a:t>
            </a:r>
          </a:p>
          <a:p>
            <a:r>
              <a:rPr lang="cs-CZ" dirty="0" smtClean="0"/>
              <a:t>současně je vidět, co je hlavní učivo a co rozšiřující</a:t>
            </a:r>
          </a:p>
          <a:p>
            <a:r>
              <a:rPr lang="cs-CZ" dirty="0" smtClean="0"/>
              <a:t>zápis v myšlenkové mapě si čteme – učivo si opakujeme – řádově v desítkách sekund</a:t>
            </a:r>
          </a:p>
          <a:p>
            <a:pPr lvl="1"/>
            <a:r>
              <a:rPr lang="cs-CZ" dirty="0" smtClean="0"/>
              <a:t>v textové podobě podle délky zápisu mnohem déle</a:t>
            </a:r>
          </a:p>
          <a:p>
            <a:r>
              <a:rPr lang="cs-CZ" dirty="0" smtClean="0"/>
              <a:t>pomáhají lidem s poruchou učení nebo pozornosti</a:t>
            </a:r>
          </a:p>
          <a:p>
            <a:endParaRPr lang="cs-CZ" dirty="0" smtClean="0"/>
          </a:p>
          <a:p>
            <a:r>
              <a:rPr lang="cs-CZ" dirty="0" smtClean="0"/>
              <a:t>ALE</a:t>
            </a:r>
          </a:p>
          <a:p>
            <a:r>
              <a:rPr lang="cs-CZ" dirty="0" smtClean="0"/>
              <a:t>užitek nastává opravdu jen v okamžiku, kdy si každý vytvoří svoji mapu</a:t>
            </a:r>
          </a:p>
          <a:p>
            <a:pPr lvl="1"/>
            <a:r>
              <a:rPr lang="cs-CZ" dirty="0" smtClean="0"/>
              <a:t>pak si nejen více zapamatuje, ale i na delší dobu</a:t>
            </a:r>
          </a:p>
          <a:p>
            <a:r>
              <a:rPr lang="cs-CZ" dirty="0" smtClean="0"/>
              <a:t>NE: pasivní příjemce cizí mapy, obkreslení, opis, …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a postupy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692002"/>
            <a:ext cx="2847012" cy="4139998"/>
          </a:xfrm>
        </p:spPr>
        <p:txBody>
          <a:bodyPr/>
          <a:lstStyle/>
          <a:p>
            <a:r>
              <a:rPr lang="cs-CZ" dirty="0" smtClean="0"/>
              <a:t>jeden obrázek vydá za tisíc slov</a:t>
            </a:r>
          </a:p>
          <a:p>
            <a:endParaRPr lang="cs-CZ" dirty="0" smtClean="0"/>
          </a:p>
          <a:p>
            <a:r>
              <a:rPr lang="cs-CZ" dirty="0" smtClean="0"/>
              <a:t>všichni umíme kreslit!</a:t>
            </a:r>
          </a:p>
          <a:p>
            <a:endParaRPr lang="cs-CZ" dirty="0" smtClean="0"/>
          </a:p>
          <a:p>
            <a:r>
              <a:rPr lang="cs-CZ" dirty="0" smtClean="0"/>
              <a:t>spojujte obrazy a slova</a:t>
            </a:r>
          </a:p>
          <a:p>
            <a:endParaRPr lang="cs-CZ" dirty="0"/>
          </a:p>
        </p:txBody>
      </p:sp>
      <p:pic>
        <p:nvPicPr>
          <p:cNvPr id="6" name="Obrázek 5" descr="MMAP_Pravidla-mapovani.jpg"/>
          <p:cNvPicPr>
            <a:picLocks noChangeAspect="1"/>
          </p:cNvPicPr>
          <p:nvPr/>
        </p:nvPicPr>
        <p:blipFill>
          <a:blip r:embed="rId2" cstate="print"/>
          <a:srcRect l="3178" t="1787" r="3129" b="5005"/>
          <a:stretch>
            <a:fillRect/>
          </a:stretch>
        </p:blipFill>
        <p:spPr>
          <a:xfrm>
            <a:off x="3573625" y="1679509"/>
            <a:ext cx="5309118" cy="3685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352" y="3760237"/>
            <a:ext cx="3368351" cy="289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Postupy pro zvýrazňování v MM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40971"/>
            <a:ext cx="8064900" cy="4591029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vždy používejte centrální obrázek -&gt; přitáhne vás, potěší, lapí vaši pozornost</a:t>
            </a:r>
          </a:p>
          <a:p>
            <a:r>
              <a:rPr lang="cs-CZ" dirty="0" smtClean="0"/>
              <a:t>pro centrální obrázek využij 3 a více barev -&gt; dodá život, přitažlivost</a:t>
            </a:r>
          </a:p>
          <a:p>
            <a:r>
              <a:rPr lang="cs-CZ" dirty="0" smtClean="0"/>
              <a:t>pracujte s obrazy na všech místech</a:t>
            </a:r>
          </a:p>
          <a:p>
            <a:r>
              <a:rPr lang="cs-CZ" dirty="0" smtClean="0"/>
              <a:t>používejte perspektivu – 3D efekt</a:t>
            </a:r>
          </a:p>
          <a:p>
            <a:r>
              <a:rPr lang="cs-CZ" dirty="0" smtClean="0"/>
              <a:t>použijte animace -&gt; znázornění pohybu</a:t>
            </a:r>
          </a:p>
          <a:p>
            <a:r>
              <a:rPr lang="cs-CZ" dirty="0" smtClean="0"/>
              <a:t>střídejte velikost textu, čar i obrazů -&gt; větší = důraz, lepší zapamatování</a:t>
            </a:r>
          </a:p>
          <a:p>
            <a:r>
              <a:rPr lang="cs-CZ" dirty="0" smtClean="0"/>
              <a:t>používejte přiměřené mezery</a:t>
            </a:r>
          </a:p>
          <a:p>
            <a:r>
              <a:rPr lang="cs-CZ" dirty="0" smtClean="0"/>
              <a:t>asociace</a:t>
            </a:r>
          </a:p>
          <a:p>
            <a:r>
              <a:rPr lang="cs-CZ" dirty="0" smtClean="0"/>
              <a:t>používejte šipky – vedou naše oko</a:t>
            </a:r>
          </a:p>
          <a:p>
            <a:r>
              <a:rPr lang="cs-CZ" dirty="0" smtClean="0"/>
              <a:t>pracujte s barvami</a:t>
            </a:r>
          </a:p>
          <a:p>
            <a:pPr lvl="1"/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9502" y="2821537"/>
            <a:ext cx="1943748" cy="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používejte kódy</a:t>
            </a:r>
          </a:p>
          <a:p>
            <a:r>
              <a:rPr lang="cs-CZ" dirty="0" smtClean="0"/>
              <a:t>srozumitelnost</a:t>
            </a:r>
          </a:p>
          <a:p>
            <a:r>
              <a:rPr lang="cs-CZ" dirty="0" smtClean="0"/>
              <a:t>jedno slovo na každou větev</a:t>
            </a:r>
          </a:p>
          <a:p>
            <a:r>
              <a:rPr lang="cs-CZ" dirty="0" smtClean="0"/>
              <a:t>pište tiskacím písmem</a:t>
            </a:r>
          </a:p>
          <a:p>
            <a:r>
              <a:rPr lang="cs-CZ" dirty="0" smtClean="0"/>
              <a:t>dělejte linky stejně dlouhé jako slova</a:t>
            </a:r>
          </a:p>
          <a:p>
            <a:r>
              <a:rPr lang="cs-CZ" dirty="0" smtClean="0"/>
              <a:t>spojujte čáry</a:t>
            </a:r>
          </a:p>
          <a:p>
            <a:r>
              <a:rPr lang="cs-CZ" dirty="0" smtClean="0"/>
              <a:t>linky blízko středu mají být silné a přírodně tvarované</a:t>
            </a:r>
          </a:p>
          <a:p>
            <a:pPr lvl="1"/>
            <a:r>
              <a:rPr lang="cs-CZ" dirty="0" smtClean="0"/>
              <a:t>tlustší, blízko středu = důležité</a:t>
            </a:r>
          </a:p>
          <a:p>
            <a:pPr lvl="1"/>
            <a:r>
              <a:rPr lang="cs-CZ" dirty="0" smtClean="0"/>
              <a:t>organické zakroucené tvary = přitahují pozornost</a:t>
            </a:r>
          </a:p>
          <a:p>
            <a:r>
              <a:rPr lang="cs-CZ" dirty="0" smtClean="0"/>
              <a:t>jednoduché, jak to jen lze -&gt; jasné, přehledné</a:t>
            </a:r>
          </a:p>
          <a:p>
            <a:r>
              <a:rPr lang="cs-CZ" dirty="0" smtClean="0"/>
              <a:t>papír vždy na šířku -&gt; více svobody, prostoru</a:t>
            </a:r>
          </a:p>
          <a:p>
            <a:r>
              <a:rPr lang="cs-CZ" dirty="0" smtClean="0"/>
              <a:t>pište vodorovně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471" y="2079442"/>
            <a:ext cx="30988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168" y="584395"/>
            <a:ext cx="31559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na zkoušku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38" y="1616936"/>
            <a:ext cx="7499684" cy="435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na vyučování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209" y="1380931"/>
            <a:ext cx="6573043" cy="46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dovolené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5340" y="1057657"/>
            <a:ext cx="4484286" cy="548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Doporučené 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BUZAN, Tony. </a:t>
            </a:r>
            <a:r>
              <a:rPr lang="es-ES" i="1" dirty="0" smtClean="0"/>
              <a:t>Mentální mapování</a:t>
            </a:r>
            <a:r>
              <a:rPr lang="es-ES" dirty="0" smtClean="0"/>
              <a:t>. Praha: Portál, 2007. ISBN 978-80-7367-200-3.</a:t>
            </a:r>
            <a:endParaRPr lang="cs-CZ" dirty="0" smtClean="0"/>
          </a:p>
          <a:p>
            <a:r>
              <a:rPr lang="cs-CZ" dirty="0" smtClean="0"/>
              <a:t>BUZAN, Tony a BUZAN, </a:t>
            </a:r>
            <a:r>
              <a:rPr lang="cs-CZ" dirty="0" err="1" smtClean="0"/>
              <a:t>Barry</a:t>
            </a:r>
            <a:r>
              <a:rPr lang="cs-CZ" dirty="0" smtClean="0"/>
              <a:t>. </a:t>
            </a:r>
            <a:r>
              <a:rPr lang="cs-CZ" i="1" dirty="0" smtClean="0"/>
              <a:t>Myšlenkové mapy: probuďte svou kreativitu, zlepšete svou paměť, změňte svůj život</a:t>
            </a:r>
            <a:r>
              <a:rPr lang="cs-CZ" dirty="0" smtClean="0"/>
              <a:t>. Brno: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2011. ISBN 978-80-251-2910-4.</a:t>
            </a:r>
          </a:p>
          <a:p>
            <a:r>
              <a:rPr lang="cs-CZ" dirty="0" smtClean="0"/>
              <a:t>Tony </a:t>
            </a:r>
            <a:r>
              <a:rPr lang="cs-CZ" dirty="0" err="1" smtClean="0"/>
              <a:t>Buzan</a:t>
            </a:r>
            <a:r>
              <a:rPr lang="cs-CZ" dirty="0" smtClean="0"/>
              <a:t>: Myšlenkové mapy pro děti. Efektivní učení. Přel. Zdeněk Mužík, </a:t>
            </a:r>
            <a:r>
              <a:rPr lang="cs-CZ" dirty="0" err="1" smtClean="0"/>
              <a:t>BizBooks</a:t>
            </a:r>
            <a:r>
              <a:rPr lang="cs-CZ" dirty="0" smtClean="0"/>
              <a:t>, Brno, 2014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https://www.mindmaps.cz/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Nástroje pro tvorbu myšlenkových map:</a:t>
            </a:r>
          </a:p>
          <a:p>
            <a:r>
              <a:rPr lang="cs-CZ" dirty="0" err="1" smtClean="0"/>
              <a:t>FreeMind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https://www.ayoa.com/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Myšlenková mapa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= technika zlepšující kreativitu i produktivitu</a:t>
            </a:r>
          </a:p>
          <a:p>
            <a:r>
              <a:rPr lang="cs-CZ" dirty="0" smtClean="0"/>
              <a:t>podporuje schopnost učit se i výkonnost</a:t>
            </a:r>
          </a:p>
          <a:p>
            <a:r>
              <a:rPr lang="cs-CZ" dirty="0" smtClean="0"/>
              <a:t>revoluční systém pro zachycení nápadů a poznatků na papír</a:t>
            </a:r>
          </a:p>
          <a:p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  <p:pic>
        <p:nvPicPr>
          <p:cNvPr id="7" name="Zástupný symbol pro obsah 5" descr="Proč M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506" y="3042162"/>
            <a:ext cx="4299465" cy="2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principy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Propojení pravé a levé hemisféry mozku</a:t>
            </a:r>
          </a:p>
          <a:p>
            <a:pPr marL="700200" lvl="1" indent="-457200"/>
            <a:r>
              <a:rPr lang="cs-CZ" dirty="0" smtClean="0"/>
              <a:t>můžeme lépe využít možnosti a schopnosti našeho mozku a myšlení</a:t>
            </a:r>
          </a:p>
          <a:p>
            <a:pPr marL="700200" lvl="1" indent="-457200"/>
            <a:r>
              <a:rPr lang="cs-CZ" dirty="0" smtClean="0"/>
              <a:t>levá hemisféra = logická, akademická nebo chcete-li podnikatelská, logické a exaktní myšlení, plánování, zabývá se slovy, čísly, analýzou …</a:t>
            </a:r>
          </a:p>
          <a:p>
            <a:pPr marL="700200" lvl="1" indent="-457200"/>
            <a:r>
              <a:rPr lang="cs-CZ" dirty="0" smtClean="0"/>
              <a:t>pravá = tvůrčí, umělecká a intuitivní, představivost, snění, umění a zabývá se takovými pojmy jako jsou barvy, rytmus, prostorové vědomí aj…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mozek nemyslí jednoduše a lineárně, ale expanzivně a synergicky</a:t>
            </a:r>
          </a:p>
          <a:p>
            <a:pPr marL="511200" indent="-457200">
              <a:buFont typeface="+mj-lt"/>
              <a:buAutoNum type="arabicPeriod"/>
            </a:pPr>
            <a:endParaRPr lang="cs-CZ" dirty="0" smtClean="0"/>
          </a:p>
          <a:p>
            <a:pPr marL="511200" indent="-457200"/>
            <a:r>
              <a:rPr lang="cs-CZ" dirty="0" smtClean="0"/>
              <a:t>V myšlenkové mapě splývá logická, plánovací a třídící funkce levé hemisféry s grafickou, vizuální a také intuitivní funkcí pravé hemisféry.</a:t>
            </a:r>
          </a:p>
          <a:p>
            <a:pPr marL="700200" lvl="1" indent="-457200"/>
            <a:r>
              <a:rPr lang="cs-CZ" dirty="0" smtClean="0"/>
              <a:t>umožňuje najít a plně využít náš plný potenciál, často zcela skrytý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axon-dendrite-cell-body-neuron-nerve-cell-anatomy-synap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0306" y="4585446"/>
            <a:ext cx="3483694" cy="22725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MM a poznatky o našem mozku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MM vycházejí z poznatků o fungování a struktuře našich mozků</a:t>
            </a:r>
          </a:p>
          <a:p>
            <a:r>
              <a:rPr lang="cs-CZ" dirty="0" smtClean="0"/>
              <a:t>mozek se skládá z:</a:t>
            </a:r>
          </a:p>
          <a:p>
            <a:pPr lvl="1"/>
            <a:r>
              <a:rPr lang="cs-CZ" dirty="0" smtClean="0"/>
              <a:t>milion milionů mozkových buněk =&gt; chobotnice se stovkami chapadel</a:t>
            </a:r>
          </a:p>
          <a:p>
            <a:pPr lvl="1"/>
            <a:r>
              <a:rPr lang="cs-CZ" dirty="0" smtClean="0"/>
              <a:t>sto miliard neuronů -&gt; zpracovávají a přenášejí informace</a:t>
            </a:r>
          </a:p>
          <a:p>
            <a:r>
              <a:rPr lang="cs-CZ" dirty="0" smtClean="0"/>
              <a:t>mezi neurony putují zprávy, myšlenky, vzpomínky</a:t>
            </a:r>
          </a:p>
          <a:p>
            <a:pPr lvl="1"/>
            <a:r>
              <a:rPr lang="cs-CZ" dirty="0" smtClean="0"/>
              <a:t>dendritické trny a synaptické váčky z jednoho neuronu se spojují se svými protějšky v jiném neuronu</a:t>
            </a:r>
          </a:p>
          <a:p>
            <a:pPr lvl="1"/>
            <a:r>
              <a:rPr lang="cs-CZ" dirty="0" smtClean="0"/>
              <a:t>neurony se vzájemně nedotýkají, mezi nimi je synaptická štěrbina</a:t>
            </a:r>
          </a:p>
          <a:p>
            <a:pPr lvl="1"/>
            <a:r>
              <a:rPr lang="cs-CZ" dirty="0" smtClean="0"/>
              <a:t>neurony mohou každou sekundu přijímat impulsy ze stovek tisíc spojení</a:t>
            </a:r>
          </a:p>
          <a:p>
            <a:r>
              <a:rPr lang="cs-CZ" dirty="0" smtClean="0"/>
              <a:t>lidský mozek je neomezený</a:t>
            </a:r>
          </a:p>
          <a:p>
            <a:r>
              <a:rPr lang="cs-CZ" dirty="0" smtClean="0"/>
              <a:t>Každá mozková buňka se může v jediném okamžiku spojit i s více než deseti tisíci blízkými buňkami.</a:t>
            </a:r>
          </a:p>
          <a:p>
            <a:r>
              <a:rPr lang="cs-CZ" dirty="0" smtClean="0"/>
              <a:t>V těchto spojeních se tvoří nekonečně</a:t>
            </a:r>
          </a:p>
          <a:p>
            <a:pPr>
              <a:buNone/>
            </a:pPr>
            <a:r>
              <a:rPr lang="cs-CZ" dirty="0" smtClean="0"/>
              <a:t>„mapy lidské mysli“.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726" y="177281"/>
            <a:ext cx="2119078" cy="14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Myšlenkové mapy napodobují myšlenkové procesy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neurony při myšlení hledají nová spojení skrz naskrz celým mozkem</a:t>
            </a:r>
          </a:p>
          <a:p>
            <a:r>
              <a:rPr lang="cs-CZ" dirty="0" smtClean="0"/>
              <a:t>mozek myslí multilaterálně = mnoha směry, paprskovitě </a:t>
            </a:r>
          </a:p>
          <a:p>
            <a:pPr lvl="1"/>
            <a:r>
              <a:rPr lang="cs-CZ" dirty="0" smtClean="0"/>
              <a:t>NE lineárně zleva doprava</a:t>
            </a:r>
          </a:p>
          <a:p>
            <a:r>
              <a:rPr lang="cs-CZ" dirty="0" smtClean="0"/>
              <a:t>myšlenkové mapy se tvoří stejně jako myšlení v mozku</a:t>
            </a:r>
          </a:p>
          <a:p>
            <a:pPr lvl="1"/>
            <a:r>
              <a:rPr lang="cs-CZ" dirty="0" smtClean="0"/>
              <a:t>větve rostou dál od středu, tvoří další a další úrovně, což stimuluje další a další související nápady</a:t>
            </a:r>
            <a:endParaRPr lang="cs-CZ" dirty="0"/>
          </a:p>
        </p:txBody>
      </p:sp>
      <p:pic>
        <p:nvPicPr>
          <p:cNvPr id="6" name="Obrázek 5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441" y="4132729"/>
            <a:ext cx="3113636" cy="1743636"/>
          </a:xfrm>
          <a:prstGeom prst="rect">
            <a:avLst/>
          </a:prstGeom>
        </p:spPr>
      </p:pic>
      <p:pic>
        <p:nvPicPr>
          <p:cNvPr id="7" name="Obrázek 6" descr="278276_wm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4679577" y="3736601"/>
            <a:ext cx="2499472" cy="2499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Paprskovité myšlení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informace, které nosíme v hlavě a spojení mezi nimi, se skládá z velkého množství datových asociací</a:t>
            </a:r>
          </a:p>
          <a:p>
            <a:r>
              <a:rPr lang="cs-CZ" dirty="0" smtClean="0"/>
              <a:t>každá informace, myšlenka, která vstoupí do na do naší hlavy připomíná středobod, ze kterého paprskovitě vycházejí desítky, stovky, tisíce anebo miliony výběžků (asociací)</a:t>
            </a:r>
          </a:p>
          <a:p>
            <a:pPr lvl="1"/>
            <a:r>
              <a:rPr lang="cs-CZ" dirty="0" smtClean="0"/>
              <a:t>tato představa odráží strukturu neuronových sítí a zároveň se v ní promítá vše, co vidíme v přírodě </a:t>
            </a:r>
            <a:r>
              <a:rPr lang="cs-CZ" dirty="0" smtClean="0">
                <a:sym typeface="Wingdings" pitchFamily="2" charset="2"/>
              </a:rPr>
              <a:t> žilky na listu, větve stromu, řeka Amazonka s přítoky, …</a:t>
            </a:r>
          </a:p>
          <a:p>
            <a:pPr lvl="1"/>
            <a:r>
              <a:rPr lang="cs-CZ" dirty="0" smtClean="0"/>
              <a:t>dynamické tvary odráží přírodní a organické struktury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paprskovité myšlení = proces, jakým lidský mozek přemýšlí a přichází s nápady</a:t>
            </a:r>
          </a:p>
          <a:p>
            <a:r>
              <a:rPr lang="cs-CZ" dirty="0" smtClean="0"/>
              <a:t>lidský mozek nemyslí pomocí panelů nástrojů a nabídek jako PC, ale přemýšlí organicky, ve strukturách podobných nervovému systému nebo větví stromu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myšlenkové mapy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MM je obrazovým vyjádřením paprskového myšlení</a:t>
            </a:r>
          </a:p>
          <a:p>
            <a:r>
              <a:rPr lang="cs-CZ" dirty="0" smtClean="0"/>
              <a:t>MM je vnější zrcadlo odrážející to, co se děje uvnitř našich hlav</a:t>
            </a:r>
          </a:p>
          <a:p>
            <a:r>
              <a:rPr lang="cs-CZ" dirty="0" smtClean="0"/>
              <a:t>MM opakují a napodobují paprskové myšlení</a:t>
            </a:r>
          </a:p>
          <a:p>
            <a:r>
              <a:rPr lang="cs-CZ" dirty="0" smtClean="0"/>
              <a:t>MM posilují přirození fungování mozku a dodávají mu na síle a výkonnosti</a:t>
            </a:r>
          </a:p>
          <a:p>
            <a:r>
              <a:rPr lang="cs-CZ" dirty="0" smtClean="0"/>
              <a:t>MM je vizuální nástroj pro celistvé myšlení, který podporuje všechny funkce mozku (paměť, kreativitu, učení, přemýšlení)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myšlenkových map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Obrázek ve středu</a:t>
            </a:r>
          </a:p>
          <a:p>
            <a:pPr lvl="1"/>
            <a:r>
              <a:rPr lang="cs-CZ" dirty="0" smtClean="0"/>
              <a:t>hlavní objekt naší pozornosti</a:t>
            </a:r>
          </a:p>
          <a:p>
            <a:pPr lvl="1"/>
            <a:r>
              <a:rPr lang="cs-CZ" dirty="0" smtClean="0"/>
              <a:t>např.: myšlenková mapa při plánování bakalářské práce -&gt; obrázek = výtisk BP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Ze středu vyrůstají větve – hlavní témata</a:t>
            </a:r>
          </a:p>
          <a:p>
            <a:pPr lvl="1"/>
            <a:r>
              <a:rPr lang="cs-CZ" dirty="0" smtClean="0"/>
              <a:t>přímo souvisejí s centrálním obrázkem</a:t>
            </a:r>
          </a:p>
          <a:p>
            <a:pPr lvl="1"/>
            <a:r>
              <a:rPr lang="cs-CZ" dirty="0" smtClean="0"/>
              <a:t>následně se štěpí na další, vzdálenější motivy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Každá větev je popsána klíčovým slovem anebo ilustrací</a:t>
            </a:r>
          </a:p>
          <a:p>
            <a:endParaRPr lang="cs-CZ" dirty="0" smtClean="0"/>
          </a:p>
          <a:p>
            <a:r>
              <a:rPr lang="cs-CZ" dirty="0" smtClean="0"/>
              <a:t>čím kreativnější budete, tím lépe</a:t>
            </a:r>
          </a:p>
          <a:p>
            <a:pPr lvl="1"/>
            <a:r>
              <a:rPr lang="cs-CZ" dirty="0" smtClean="0"/>
              <a:t>barvy</a:t>
            </a:r>
          </a:p>
          <a:p>
            <a:pPr lvl="1"/>
            <a:r>
              <a:rPr lang="cs-CZ" dirty="0" smtClean="0"/>
              <a:t>obrázky</a:t>
            </a:r>
          </a:p>
          <a:p>
            <a:pPr lvl="1"/>
            <a:r>
              <a:rPr lang="cs-CZ" dirty="0" smtClean="0"/>
              <a:t>různé perspektivy/úhly pohledu</a:t>
            </a:r>
          </a:p>
          <a:p>
            <a:pPr lvl="1"/>
            <a:r>
              <a:rPr lang="cs-CZ" dirty="0" smtClean="0"/>
              <a:t>kódy pro odkazování mezi </a:t>
            </a:r>
            <a:r>
              <a:rPr lang="cs-CZ" dirty="0" smtClean="0"/>
              <a:t>větvemi</a:t>
            </a:r>
            <a:endParaRPr lang="cs-CZ" dirty="0" smtClean="0"/>
          </a:p>
          <a:p>
            <a:r>
              <a:rPr lang="cs-CZ" dirty="0" smtClean="0"/>
              <a:t>mozek intenzivně reaguje na obrázky a barvy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Zástupný symbol pro obsah 5" descr="ukazka-myslenkove-ma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509" y="218799"/>
            <a:ext cx="8007927" cy="56136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651</TotalTime>
  <Words>804</Words>
  <Application>Microsoft Office PowerPoint</Application>
  <PresentationFormat>Předvádění na obrazovce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muni-ped-prezentace-4-3-cz</vt:lpstr>
      <vt:lpstr>Myšlenkové mapy</vt:lpstr>
      <vt:lpstr>Myšlenková mapa</vt:lpstr>
      <vt:lpstr>Základní principy </vt:lpstr>
      <vt:lpstr>MM a poznatky o našem mozku</vt:lpstr>
      <vt:lpstr>Myšlenkové mapy napodobují myšlenkové procesy</vt:lpstr>
      <vt:lpstr>Paprskovité myšlení</vt:lpstr>
      <vt:lpstr>Definice myšlenkové mapy</vt:lpstr>
      <vt:lpstr>Tvorba myšlenkových map</vt:lpstr>
      <vt:lpstr>Snímek 9</vt:lpstr>
      <vt:lpstr>Výhody</vt:lpstr>
      <vt:lpstr>Techniky a postupy</vt:lpstr>
      <vt:lpstr>Postupy pro zvýrazňování v MM</vt:lpstr>
      <vt:lpstr>Snímek 13</vt:lpstr>
      <vt:lpstr>Příprava na zkoušku</vt:lpstr>
      <vt:lpstr>Příprava na vyučování</vt:lpstr>
      <vt:lpstr>Plánování dovolené</vt:lpstr>
      <vt:lpstr>Doporučené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32</cp:revision>
  <dcterms:created xsi:type="dcterms:W3CDTF">2022-09-15T19:30:46Z</dcterms:created>
  <dcterms:modified xsi:type="dcterms:W3CDTF">2024-04-12T07:09:54Z</dcterms:modified>
</cp:coreProperties>
</file>