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4" r:id="rId4"/>
    <p:sldId id="258" r:id="rId5"/>
    <p:sldId id="275" r:id="rId6"/>
    <p:sldId id="276" r:id="rId7"/>
    <p:sldId id="261" r:id="rId8"/>
    <p:sldId id="259" r:id="rId9"/>
    <p:sldId id="277" r:id="rId10"/>
    <p:sldId id="281" r:id="rId11"/>
    <p:sldId id="272" r:id="rId12"/>
    <p:sldId id="270" r:id="rId13"/>
    <p:sldId id="278" r:id="rId14"/>
    <p:sldId id="279" r:id="rId15"/>
    <p:sldId id="280" r:id="rId16"/>
    <p:sldId id="271" r:id="rId17"/>
    <p:sldId id="260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272" autoAdjust="0"/>
  </p:normalViewPr>
  <p:slideViewPr>
    <p:cSldViewPr snapToGrid="0">
      <p:cViewPr varScale="1">
        <p:scale>
          <a:sx n="46" d="100"/>
          <a:sy n="46" d="100"/>
        </p:scale>
        <p:origin x="-9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Takový postup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  <a:r>
              <a:rPr lang="cs-CZ" baseline="0" dirty="0" smtClean="0"/>
              <a:t> není správný!</a:t>
            </a:r>
          </a:p>
          <a:p>
            <a:r>
              <a:rPr lang="cs-CZ" baseline="0" dirty="0" smtClean="0"/>
              <a:t>Na rodičovskou dovolenou má otec nárok kdykoli od narození dítěte až do doby, než dítě dosáhne 3 let věku. Skutečnost, že matka dítěte čerpá mateřskou dovolenou, nároky otce vůči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teli</a:t>
            </a:r>
            <a:r>
              <a:rPr lang="cs-CZ" baseline="0" dirty="0" smtClean="0"/>
              <a:t> nijak neovlivní.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Při výše uvedených překážkách náleží pracovní volno v nezbytně nutném rozsahu, pokud tuto činnost nelze provést mimo pracovní dobu.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Nastávají jestliže </a:t>
            </a:r>
            <a:r>
              <a:rPr lang="cs-CZ" dirty="0" err="1" smtClean="0"/>
              <a:t>zam</a:t>
            </a:r>
            <a:r>
              <a:rPr lang="cs-CZ" dirty="0" smtClean="0"/>
              <a:t>-tel nemůže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přidělit práci podle pracovní smlouvy, ať již z důvodů objektivních či subjektivních.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případě, že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nedosáhne stanovené minimální mzdy, je </a:t>
            </a:r>
            <a:r>
              <a:rPr lang="cs-CZ" dirty="0" err="1" smtClean="0"/>
              <a:t>zam</a:t>
            </a:r>
            <a:r>
              <a:rPr lang="cs-CZ" dirty="0" smtClean="0"/>
              <a:t>-tel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doplatek ve výši rozdílu, a to nezávisle na vykonané práci,</a:t>
            </a:r>
            <a:r>
              <a:rPr lang="cs-CZ" baseline="0" dirty="0" smtClean="0"/>
              <a:t> dosažených výsledcích či platební schopnosti.</a:t>
            </a:r>
          </a:p>
          <a:p>
            <a:endParaRPr lang="cs-CZ" baseline="0" dirty="0" smtClean="0"/>
          </a:p>
          <a:p>
            <a:r>
              <a:rPr lang="cs-CZ" baseline="0" dirty="0" smtClean="0"/>
              <a:t>Př.: pojišťovací poradce –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pojišťovny má provizní systém odměňování. Za 1 měsíc uzavře 3 pojistné smlouvy, za které mu náleží provize nižší než je minimální mzda. Pojišťovna mu doplatí výši rozdílu.</a:t>
            </a:r>
          </a:p>
          <a:p>
            <a:endParaRPr lang="cs-CZ" baseline="0" dirty="0" smtClean="0"/>
          </a:p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Základní sazba minimální mzdy pro stanovenou týdenní pracovní dobu 40 hodin činí 112,50 Kč za hodinu nebo 18900 Kč za měsíc.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Nařízení vlády č. 567/2006 </a:t>
            </a:r>
            <a:r>
              <a:rPr lang="cs-CZ" dirty="0" err="1" smtClean="0"/>
              <a:t>Sb.Nařízení</a:t>
            </a:r>
            <a:r>
              <a:rPr lang="cs-CZ" dirty="0" smtClean="0"/>
              <a:t> vlády o minimální mzdě, o nejnižších úrovních zaručené mzdy, o vymezení ztíženého pracovního prostředí a o výši příplatku ke mzdě za práci ve ztíženém pracovním prostředí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18 900,-</a:t>
            </a:r>
          </a:p>
          <a:p>
            <a:pPr>
              <a:buFontTx/>
              <a:buChar char="-"/>
            </a:pPr>
            <a:r>
              <a:rPr lang="cs-CZ" dirty="0" smtClean="0"/>
              <a:t>19 500,-</a:t>
            </a:r>
          </a:p>
          <a:p>
            <a:pPr>
              <a:buFontTx/>
              <a:buChar char="-"/>
            </a:pPr>
            <a:r>
              <a:rPr lang="cs-CZ" dirty="0" smtClean="0"/>
              <a:t>10 % za každý rizikový jev z minimální mzdy = celkem 3</a:t>
            </a:r>
            <a:r>
              <a:rPr lang="cs-CZ" baseline="0" dirty="0" smtClean="0"/>
              <a:t> 78</a:t>
            </a:r>
            <a:r>
              <a:rPr lang="cs-CZ" dirty="0" smtClean="0"/>
              <a:t>0,-Kč</a:t>
            </a:r>
          </a:p>
          <a:p>
            <a:pPr>
              <a:buFontTx/>
              <a:buChar char="-"/>
            </a:pPr>
            <a:r>
              <a:rPr lang="cs-CZ" dirty="0" smtClean="0"/>
              <a:t>23</a:t>
            </a:r>
            <a:r>
              <a:rPr lang="cs-CZ" baseline="0" dirty="0" smtClean="0"/>
              <a:t> 280</a:t>
            </a:r>
            <a:r>
              <a:rPr lang="cs-CZ" dirty="0" smtClean="0"/>
              <a:t>,-Kč – jinak může zaměstnanec požadovat</a:t>
            </a:r>
            <a:r>
              <a:rPr lang="cs-CZ" baseline="0" dirty="0" smtClean="0"/>
              <a:t> doplatek do této částky.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Na vyžádání je povinen předložit k nahlédnutí zaměstnanci doklady, na jejichž základě mzdu vypočetl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dlužníka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nemění a činí stále 12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750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Kč.</a:t>
            </a:r>
          </a:p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každou vyživovanou osobu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rovněž nemění a činí 3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176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Kč.</a:t>
            </a:r>
          </a:p>
          <a:p>
            <a:endParaRPr lang="cs-CZ" dirty="0" smtClean="0"/>
          </a:p>
          <a:p>
            <a:r>
              <a:rPr lang="cs-CZ" dirty="0" err="1" smtClean="0"/>
              <a:t>Ávisí</a:t>
            </a:r>
            <a:r>
              <a:rPr lang="cs-CZ" dirty="0" smtClean="0"/>
              <a:t> na konkrétní životní situaci, vyživovaných osobách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práce a náhrady mzdy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Bc. Ing</a:t>
            </a:r>
            <a:r>
              <a:rPr lang="cs-CZ" dirty="0" smtClean="0"/>
              <a:t>. Nikola </a:t>
            </a:r>
            <a:r>
              <a:rPr lang="cs-CZ" dirty="0" smtClean="0"/>
              <a:t>Straková, PhD.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Příplatky za ztížené pracovní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Příplatek ve výši 10 % za každý negativní vliv zmíněný v nařízení</a:t>
            </a:r>
          </a:p>
          <a:p>
            <a:r>
              <a:rPr lang="cs-CZ" dirty="0" smtClean="0"/>
              <a:t>Například:</a:t>
            </a:r>
          </a:p>
          <a:p>
            <a:pPr lvl="1"/>
            <a:r>
              <a:rPr lang="cs-CZ" dirty="0" smtClean="0"/>
              <a:t>Hluk</a:t>
            </a:r>
          </a:p>
          <a:p>
            <a:pPr lvl="1"/>
            <a:r>
              <a:rPr lang="cs-CZ" dirty="0" smtClean="0"/>
              <a:t>Vibrace</a:t>
            </a:r>
          </a:p>
          <a:p>
            <a:pPr lvl="1"/>
            <a:r>
              <a:rPr lang="cs-CZ" dirty="0" smtClean="0"/>
              <a:t>Prach</a:t>
            </a:r>
          </a:p>
          <a:p>
            <a:pPr lvl="1"/>
            <a:r>
              <a:rPr lang="cs-CZ" dirty="0" smtClean="0"/>
              <a:t>Chemické látky</a:t>
            </a:r>
          </a:p>
          <a:p>
            <a:pPr lvl="1"/>
            <a:r>
              <a:rPr lang="cs-CZ" dirty="0" smtClean="0"/>
              <a:t>Tlak</a:t>
            </a:r>
          </a:p>
          <a:p>
            <a:pPr lvl="1"/>
            <a:r>
              <a:rPr lang="cs-CZ" dirty="0" smtClean="0"/>
              <a:t>Radiace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sz="1400" dirty="0" smtClean="0"/>
              <a:t>Ztíženým pracovním prostředím pro účely poskytování příplatku podle zákoníku práce</a:t>
            </a:r>
            <a:r>
              <a:rPr lang="cs-CZ" sz="1400" b="1" baseline="30000" dirty="0" smtClean="0"/>
              <a:t> </a:t>
            </a:r>
            <a:r>
              <a:rPr lang="cs-CZ" sz="1400" dirty="0" smtClean="0"/>
              <a:t>je prostředí, ve kterém je výkon práce spojen s mimořádnými obtížemi vyplývajícími z vystavení účinkům ztěžujícího vlivu a z opatření k jejich snížení nebo odstranění.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pracuje jako dělník, který je při práci vystaven hluku a vibracím, a to na úvazek 40 hodin týdně a spadá do 2. skupiny prací pro stanovení zaručené mzdy.</a:t>
            </a:r>
          </a:p>
          <a:p>
            <a:pPr lvl="1"/>
            <a:r>
              <a:rPr lang="cs-CZ" dirty="0" smtClean="0"/>
              <a:t>Jaká je minimální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roce 2024?</a:t>
            </a:r>
          </a:p>
          <a:p>
            <a:pPr lvl="1"/>
            <a:r>
              <a:rPr lang="cs-CZ" dirty="0" smtClean="0"/>
              <a:t>Jaká je zaručená mzda tohoto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vystaven 2 rizikovým jevům, jaký příplatek mu za ně náleží?</a:t>
            </a:r>
          </a:p>
          <a:p>
            <a:pPr lvl="1"/>
            <a:r>
              <a:rPr lang="cs-CZ" dirty="0" smtClean="0"/>
              <a:t>Jakou minimální mzdu by si mezi sebou měli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-tel stanovit?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2180491"/>
            <a:ext cx="10753200" cy="3326655"/>
          </a:xfrm>
        </p:spPr>
        <p:txBody>
          <a:bodyPr/>
          <a:lstStyle/>
          <a:p>
            <a:r>
              <a:rPr lang="cs-CZ" dirty="0" smtClean="0"/>
              <a:t>Za práci přesčas</a:t>
            </a:r>
          </a:p>
          <a:p>
            <a:r>
              <a:rPr lang="cs-CZ" dirty="0" smtClean="0"/>
              <a:t>Ve svátek</a:t>
            </a:r>
          </a:p>
          <a:p>
            <a:r>
              <a:rPr lang="cs-CZ" dirty="0" smtClean="0"/>
              <a:t>V noci </a:t>
            </a:r>
          </a:p>
          <a:p>
            <a:r>
              <a:rPr lang="cs-CZ" dirty="0" smtClean="0"/>
              <a:t>V sobotu a v neděli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25 % průměrného výdělku</a:t>
            </a:r>
          </a:p>
          <a:p>
            <a:r>
              <a:rPr lang="cs-CZ" dirty="0" smtClean="0"/>
              <a:t>Poskytnuté náhradní volno, pokud obě strany souhlasí</a:t>
            </a:r>
          </a:p>
          <a:p>
            <a:r>
              <a:rPr lang="cs-CZ" dirty="0" smtClean="0"/>
              <a:t>Ujednání v pracovní smlouvě, že se mzda sjednává s přihlédnutím k práci přesčas</a:t>
            </a:r>
          </a:p>
          <a:p>
            <a:pPr lvl="1"/>
            <a:r>
              <a:rPr lang="cs-CZ" dirty="0" smtClean="0"/>
              <a:t>U vedoucích pracovníků v plném rozsahu</a:t>
            </a:r>
          </a:p>
          <a:p>
            <a:pPr lvl="1"/>
            <a:r>
              <a:rPr lang="cs-CZ" dirty="0" smtClean="0"/>
              <a:t>U ostatních zaměstnanců v rozsahu 150 hodin (rozsah musí být výslovně uveden)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poté nemá nárok ani na příplatek a ani na volno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svátek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a následně čerpání náhradního volna</a:t>
            </a:r>
          </a:p>
          <a:p>
            <a:r>
              <a:rPr lang="cs-CZ" dirty="0" smtClean="0"/>
              <a:t>Mzda a příplatek ve výši 100 % průměrného měsíčního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 noci a práce v sobotu a v neděli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10 % průměrného výdělku</a:t>
            </a:r>
          </a:p>
          <a:p>
            <a:r>
              <a:rPr lang="cs-CZ" dirty="0" smtClean="0"/>
              <a:t>Sjednání jiného a to i nižšího příplatku</a:t>
            </a:r>
          </a:p>
          <a:p>
            <a:r>
              <a:rPr lang="cs-CZ" dirty="0" smtClean="0"/>
              <a:t>Náhradní volno nepřichází v úvahu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44379"/>
            <a:ext cx="10753200" cy="451576"/>
          </a:xfrm>
        </p:spPr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1600" y="695976"/>
            <a:ext cx="10753200" cy="4816374"/>
          </a:xfrm>
        </p:spPr>
        <p:txBody>
          <a:bodyPr/>
          <a:lstStyle/>
          <a:p>
            <a:r>
              <a:rPr lang="cs-CZ" sz="2400" dirty="0" smtClean="0"/>
              <a:t>Osobní</a:t>
            </a:r>
          </a:p>
          <a:p>
            <a:pPr lvl="1"/>
            <a:r>
              <a:rPr lang="cs-CZ" sz="1600" dirty="0" smtClean="0"/>
              <a:t>Výše </a:t>
            </a:r>
            <a:r>
              <a:rPr lang="cs-CZ" sz="1600" b="1" dirty="0" smtClean="0"/>
              <a:t>zahrnuta v platovém výměru</a:t>
            </a:r>
            <a:r>
              <a:rPr lang="cs-CZ" sz="1600" dirty="0" smtClean="0"/>
              <a:t>. </a:t>
            </a:r>
          </a:p>
          <a:p>
            <a:pPr lvl="1"/>
            <a:r>
              <a:rPr lang="cs-CZ" sz="1600" dirty="0" smtClean="0"/>
              <a:t>Jde o nenárokovou složku platu státních zaměstnanců =&gt; nemusí být přiznána. </a:t>
            </a:r>
          </a:p>
          <a:p>
            <a:pPr lvl="1"/>
            <a:r>
              <a:rPr lang="cs-CZ" sz="1600" dirty="0" smtClean="0"/>
              <a:t>Zákonem není daná žádná jednotná částka, ve které by byl osobní příplatek poskytován.</a:t>
            </a:r>
          </a:p>
          <a:p>
            <a:r>
              <a:rPr lang="cs-CZ" sz="2400" dirty="0" smtClean="0"/>
              <a:t>Za vedení u státních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endParaRPr lang="cs-CZ" sz="2400" dirty="0" smtClean="0"/>
          </a:p>
          <a:p>
            <a:pPr lvl="1"/>
            <a:r>
              <a:rPr lang="cs-CZ" sz="1600" dirty="0" smtClean="0"/>
              <a:t>podle náročnosti práce vedoucího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(4 řídící stupně – od 5 % do 60 %)</a:t>
            </a:r>
          </a:p>
          <a:p>
            <a:pPr lvl="1"/>
            <a:r>
              <a:rPr lang="cs-CZ" sz="1600" b="1" dirty="0" smtClean="0"/>
              <a:t>pracovník, který organizuje, řídí a kontroluje práci ostatních </a:t>
            </a:r>
            <a:r>
              <a:rPr lang="cs-CZ" sz="1600" b="1" dirty="0" err="1" smtClean="0"/>
              <a:t>zam</a:t>
            </a:r>
            <a:r>
              <a:rPr lang="cs-CZ" sz="1600" b="1" dirty="0" smtClean="0"/>
              <a:t>-</a:t>
            </a:r>
            <a:r>
              <a:rPr lang="cs-CZ" sz="1600" b="1" dirty="0" err="1" smtClean="0"/>
              <a:t>ců</a:t>
            </a:r>
            <a:r>
              <a:rPr lang="cs-CZ" sz="1600" b="1" dirty="0" smtClean="0"/>
              <a:t>	</a:t>
            </a:r>
            <a:endParaRPr lang="cs-CZ" sz="1600" dirty="0" smtClean="0"/>
          </a:p>
          <a:p>
            <a:r>
              <a:rPr lang="cs-CZ" sz="2400" dirty="0" smtClean="0"/>
              <a:t>Za rozdělenou směnu</a:t>
            </a:r>
          </a:p>
          <a:p>
            <a:pPr lvl="1"/>
            <a:r>
              <a:rPr lang="cs-CZ" sz="1600" dirty="0" smtClean="0"/>
              <a:t>např. pro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dopravních podniků</a:t>
            </a:r>
          </a:p>
          <a:p>
            <a:pPr lvl="1"/>
            <a:r>
              <a:rPr lang="cs-CZ" sz="1600" b="1" dirty="0" smtClean="0"/>
              <a:t>směna, mezi jejíž dvěma či více částmi je mezera o délce alespoň 2 hodiny</a:t>
            </a:r>
          </a:p>
          <a:p>
            <a:pPr lvl="1"/>
            <a:r>
              <a:rPr lang="cs-CZ" sz="1600" dirty="0" smtClean="0"/>
              <a:t>příplatek ve výši 30 % průměrného hodinového výdělku za každou směnu</a:t>
            </a:r>
          </a:p>
          <a:p>
            <a:r>
              <a:rPr lang="cs-CZ" sz="2400" dirty="0" smtClean="0"/>
              <a:t>Za přímou pedagogickou činnost nad stanovený rozsah</a:t>
            </a:r>
          </a:p>
          <a:p>
            <a:pPr lvl="1"/>
            <a:r>
              <a:rPr lang="cs-CZ" sz="1600" dirty="0" smtClean="0"/>
              <a:t>dvojnásobek průměrného hodinového výdělku za každou hodinu</a:t>
            </a:r>
          </a:p>
          <a:p>
            <a:r>
              <a:rPr lang="cs-CZ" sz="2400" dirty="0" smtClean="0"/>
              <a:t>Specializační příplatek pedagogického pracovníka</a:t>
            </a:r>
          </a:p>
          <a:p>
            <a:pPr lvl="1"/>
            <a:r>
              <a:rPr lang="cs-CZ" sz="1600" dirty="0" smtClean="0"/>
              <a:t>Měsíční příplatek v rozmezí </a:t>
            </a:r>
            <a:r>
              <a:rPr lang="cs-CZ" sz="1600" b="1" dirty="0" smtClean="0"/>
              <a:t>1000 až 2000 Kč</a:t>
            </a:r>
            <a:r>
              <a:rPr lang="cs-CZ" sz="1600" dirty="0" smtClean="0"/>
              <a:t> </a:t>
            </a:r>
          </a:p>
          <a:p>
            <a:pPr lvl="1"/>
            <a:r>
              <a:rPr lang="cs-CZ" sz="1600" dirty="0" smtClean="0"/>
              <a:t>kromě pedagogiky i </a:t>
            </a:r>
            <a:r>
              <a:rPr lang="cs-CZ" sz="1600" b="1" dirty="0" smtClean="0"/>
              <a:t>další specializované činnosti, ke kterým je nutná patřičná kvalifikace</a:t>
            </a:r>
          </a:p>
          <a:p>
            <a:pPr lvl="1"/>
            <a:r>
              <a:rPr lang="cs-CZ" sz="1600" dirty="0" smtClean="0"/>
              <a:t>prevenci sociálně patologických jevů, speciální pedagogiku v oblasti logopedie anebo environmentální výchovu.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je splatná:</a:t>
            </a:r>
          </a:p>
          <a:p>
            <a:pPr lvl="1"/>
            <a:r>
              <a:rPr lang="cs-CZ" dirty="0" smtClean="0"/>
              <a:t>po vykonání práce,</a:t>
            </a:r>
          </a:p>
          <a:p>
            <a:pPr lvl="1"/>
            <a:r>
              <a:rPr lang="cs-CZ" dirty="0" smtClean="0"/>
              <a:t>pozadu za měsíční období,</a:t>
            </a:r>
          </a:p>
          <a:p>
            <a:pPr lvl="1"/>
            <a:r>
              <a:rPr lang="cs-CZ" dirty="0" smtClean="0"/>
              <a:t>nejpozději v následujícím kalendářním měsíci.</a:t>
            </a:r>
          </a:p>
          <a:p>
            <a:r>
              <a:rPr lang="cs-CZ" dirty="0" smtClean="0"/>
              <a:t>U mzdy je možné sjednat i kratší než měsíční období splatnosti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stanovit pravidelný termín výplaty mzdy</a:t>
            </a:r>
          </a:p>
          <a:p>
            <a:pPr lvl="1"/>
            <a:r>
              <a:rPr lang="cs-CZ" dirty="0" smtClean="0"/>
              <a:t>Splatnost mzdy </a:t>
            </a:r>
            <a:r>
              <a:rPr lang="cs-CZ" dirty="0" err="1" smtClean="0"/>
              <a:t>nastavá</a:t>
            </a:r>
            <a:r>
              <a:rPr lang="cs-CZ" dirty="0" smtClean="0"/>
              <a:t> ve sjednaný konkrétní den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7" y="539526"/>
            <a:ext cx="10753200" cy="451576"/>
          </a:xfrm>
        </p:spPr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0179" y="1078392"/>
            <a:ext cx="10647948" cy="4139998"/>
          </a:xfrm>
        </p:spPr>
        <p:txBody>
          <a:bodyPr/>
          <a:lstStyle/>
          <a:p>
            <a:r>
              <a:rPr lang="cs-CZ" dirty="0" smtClean="0"/>
              <a:t>V zákonných penězích</a:t>
            </a:r>
          </a:p>
          <a:p>
            <a:r>
              <a:rPr lang="cs-CZ" dirty="0" smtClean="0"/>
              <a:t>Mzdu lze vyplatit též v naturáliích</a:t>
            </a:r>
          </a:p>
          <a:p>
            <a:pPr lvl="1"/>
            <a:r>
              <a:rPr lang="cs-CZ" dirty="0" smtClean="0"/>
              <a:t>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Část mzdy-minimální mzda musí být poskytnuta vždy v penězích</a:t>
            </a:r>
          </a:p>
          <a:p>
            <a:r>
              <a:rPr lang="cs-CZ" dirty="0" smtClean="0"/>
              <a:t>Mzda se vyplácí v pracovní době a na pracovišti, pokud nebylo dohodnuto jinak </a:t>
            </a:r>
          </a:p>
          <a:p>
            <a:r>
              <a:rPr lang="cs-CZ" dirty="0" smtClean="0"/>
              <a:t>Nemůže-li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dostavit k výplatě z vážných důvodů zašle mu </a:t>
            </a:r>
            <a:r>
              <a:rPr lang="cs-CZ" dirty="0" err="1" smtClean="0"/>
              <a:t>zam</a:t>
            </a:r>
            <a:r>
              <a:rPr lang="cs-CZ" dirty="0" smtClean="0"/>
              <a:t>-tel mzdu (na svůj náklad a nebezpečí) </a:t>
            </a:r>
          </a:p>
          <a:p>
            <a:r>
              <a:rPr lang="cs-CZ" sz="2000" dirty="0" smtClean="0"/>
              <a:t>Při měsíčním vyúčtování mzdy je zaměstnavatel povinen vydat zaměstnanci písemný doklad, obsahující údaje o jednotlivých složkách mzdy a provedených srážkách.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ze mzdy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1874" y="1355118"/>
            <a:ext cx="10753200" cy="4139998"/>
          </a:xfrm>
        </p:spPr>
        <p:txBody>
          <a:bodyPr/>
          <a:lstStyle/>
          <a:p>
            <a:r>
              <a:rPr lang="cs-CZ" sz="3200" dirty="0" smtClean="0"/>
              <a:t>Srážky ze mzdy smějí mohou být provedeny jen</a:t>
            </a:r>
          </a:p>
          <a:p>
            <a:pPr lvl="1"/>
            <a:r>
              <a:rPr lang="cs-CZ" sz="2400" dirty="0" smtClean="0"/>
              <a:t>v případech stanovených zákonem (daně, pojištění, výkon rozhodnutí)</a:t>
            </a:r>
          </a:p>
          <a:p>
            <a:pPr lvl="1"/>
            <a:r>
              <a:rPr lang="cs-CZ" sz="2400" dirty="0" smtClean="0"/>
              <a:t>na základě dohody o srážkách ze mzdy nebo k uspokojení závazků zaměstnance,</a:t>
            </a:r>
          </a:p>
          <a:p>
            <a:pPr lvl="1"/>
            <a:r>
              <a:rPr lang="cs-CZ" sz="2400" dirty="0" smtClean="0"/>
              <a:t>k úhradě členských příspěvků zaměstnance, který je členem odborové organizace, </a:t>
            </a:r>
          </a:p>
          <a:p>
            <a:r>
              <a:rPr lang="cs-CZ" sz="3200" dirty="0" smtClean="0"/>
              <a:t>Srážky ze mzdy se provádějí z čisté mzdy</a:t>
            </a:r>
          </a:p>
          <a:p>
            <a:r>
              <a:rPr lang="cs-CZ" sz="3200" dirty="0" smtClean="0"/>
              <a:t>Povinnému nesmí být sražena z měsíční mzdy základní částka, tzv. </a:t>
            </a:r>
            <a:r>
              <a:rPr lang="cs-CZ" sz="3200" b="1" dirty="0" smtClean="0"/>
              <a:t>nezabavitelná částka</a:t>
            </a:r>
            <a:endParaRPr lang="cs-CZ" sz="32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 a 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5118"/>
            <a:ext cx="10753200" cy="4139998"/>
          </a:xfrm>
        </p:spPr>
        <p:txBody>
          <a:bodyPr/>
          <a:lstStyle/>
          <a:p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 podnikatelské sféře</a:t>
            </a:r>
          </a:p>
          <a:p>
            <a:pPr lvl="1"/>
            <a:r>
              <a:rPr lang="cs-CZ" dirty="0" smtClean="0"/>
              <a:t>Sjednává se v kolektivní smlouvě, pracovní smlouvě nebo jiné smlouvě (vnitřní předpis, mzdový výměr - </a:t>
            </a:r>
            <a:r>
              <a:rPr lang="cs-CZ" dirty="0" err="1" smtClean="0"/>
              <a:t>zam</a:t>
            </a:r>
            <a:r>
              <a:rPr lang="cs-CZ" dirty="0" smtClean="0"/>
              <a:t>-tel 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b="1" dirty="0" smtClean="0"/>
              <a:t>v den nástupu do práce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Plat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nepodnikatelské</a:t>
            </a:r>
            <a:r>
              <a:rPr lang="cs-CZ" dirty="0" smtClean="0"/>
              <a:t> sféře (veřejná služba a správa)</a:t>
            </a:r>
          </a:p>
          <a:p>
            <a:pPr lvl="1"/>
            <a:r>
              <a:rPr lang="cs-CZ" dirty="0" smtClean="0"/>
              <a:t>Platové třídy (podle vymezené práce)</a:t>
            </a:r>
          </a:p>
          <a:p>
            <a:pPr lvl="1"/>
            <a:r>
              <a:rPr lang="cs-CZ" dirty="0" smtClean="0"/>
              <a:t>Platové stupně (podle doby dosažené praxe)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Příplatky</a:t>
            </a:r>
          </a:p>
          <a:p>
            <a:pPr lvl="1"/>
            <a:r>
              <a:rPr lang="cs-CZ" dirty="0" smtClean="0"/>
              <a:t>Osobní, za vedení, 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určité právní skutečnosti, které brání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ve výkonu pracovních úkolů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Důležité osobní překážky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Překážky z důvodů obecného zájmu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Důležité osobní překážky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10740"/>
            <a:ext cx="10753200" cy="4139998"/>
          </a:xfrm>
        </p:spPr>
        <p:txBody>
          <a:bodyPr/>
          <a:lstStyle/>
          <a:p>
            <a:r>
              <a:rPr lang="cs-CZ" dirty="0" smtClean="0"/>
              <a:t>Dočasná pracovní neschopnost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a náhradu mzdy za prvních 14 dní. Po uplynutí 14 dní je poskytována dávka nemocenského pojištění.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oprávněn kontrolovat stanovený režim zaměstnance </a:t>
            </a:r>
          </a:p>
          <a:p>
            <a:r>
              <a:rPr lang="cs-CZ" dirty="0" smtClean="0"/>
              <a:t>Mateřská dovolená – 28 týdnů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poskytuje pracovní volno (finanční zabezpečení z dávek nemocenského pojištění)</a:t>
            </a:r>
          </a:p>
          <a:p>
            <a:pPr lvl="1"/>
            <a:r>
              <a:rPr lang="cs-CZ" dirty="0" smtClean="0"/>
              <a:t>Od r. 2022 otcovská dovolená – 14 kalendářních dní</a:t>
            </a:r>
          </a:p>
          <a:p>
            <a:r>
              <a:rPr lang="cs-CZ" dirty="0" smtClean="0"/>
              <a:t>Rodičovská dovolená</a:t>
            </a:r>
          </a:p>
          <a:p>
            <a:pPr lvl="1"/>
            <a:r>
              <a:rPr lang="cs-CZ" dirty="0" smtClean="0"/>
              <a:t>pracovní volno mohou čerpat oba rodiče současně, pouze jeden rodič je zabezpečen ze systému státní sociální podpory</a:t>
            </a:r>
          </a:p>
          <a:p>
            <a:r>
              <a:rPr lang="cs-CZ" dirty="0" smtClean="0"/>
              <a:t>Ošetřování dítěte či jiného člena domácnosti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při ošetření dítěte mladší 10 let</a:t>
            </a:r>
          </a:p>
          <a:p>
            <a:r>
              <a:rPr lang="cs-CZ" dirty="0" smtClean="0"/>
              <a:t>Jiné osobní překážky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Rodiče pracují společně v jednom provozu u zaměstnavatele. Poté co matka porodí a vrátí se z porodnice domů, rozhodne se otec  dítěte, že začne čerpat rodičovskou dovolenou. Zaměstnavatel mu ji však nechce poskytnout, s tím, že by se musel pouze z matkou vystřídat, ale nejdříve poté, co dítěti bude šest týdnů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6095" y="322958"/>
            <a:ext cx="10753200" cy="451576"/>
          </a:xfrm>
        </p:spPr>
        <p:txBody>
          <a:bodyPr/>
          <a:lstStyle/>
          <a:p>
            <a:r>
              <a:rPr lang="cs-CZ" dirty="0" smtClean="0"/>
              <a:t>Jiné osobní překážky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08693" y="898189"/>
          <a:ext cx="10752138" cy="5201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046"/>
                <a:gridCol w="3584046"/>
                <a:gridCol w="3584046"/>
              </a:tblGrid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 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pracovní volno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náhrada mzdy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vyšetření nebo ošetření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 err="1"/>
                        <a:t>pracovnělékařská</a:t>
                      </a:r>
                      <a:r>
                        <a:rPr lang="cs-CZ" sz="1300" u="none" strike="noStrike" dirty="0"/>
                        <a:t> prohlídka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přerušení dopravního provozu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znemožnění cesty do zaměstnání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svatba vlastní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2 dny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1 den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svatba rodiče nebo dítěte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narození dítěte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při převozu, ne při účasti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úmrtí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2 dny/1den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doprovod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Ano/NE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pohřeb spoluzaměstnance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určí zaměstnavatel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přestěhování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2dny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300" u="none" strike="noStrike" dirty="0"/>
                        <a:t>pokud je v zájmu zaměstnavatele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vyhledávání nového zaměstnání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1půlden v týdnu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v případě výpovědi zaměstnavatelem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74831"/>
            <a:ext cx="10753200" cy="451576"/>
          </a:xfrm>
        </p:spPr>
        <p:txBody>
          <a:bodyPr/>
          <a:lstStyle/>
          <a:p>
            <a:r>
              <a:rPr lang="cs-CZ" dirty="0" smtClean="0"/>
              <a:t>b) Překážky z důvodů obecného zájmu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86182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volno bez náhrady mzdy </a:t>
            </a:r>
          </a:p>
          <a:p>
            <a:r>
              <a:rPr lang="cs-CZ" dirty="0" smtClean="0"/>
              <a:t>výkon veřejné funkce </a:t>
            </a:r>
          </a:p>
          <a:p>
            <a:pPr lvl="1"/>
            <a:r>
              <a:rPr lang="cs-CZ" dirty="0" smtClean="0"/>
              <a:t>(poslanec, senátor, člen obecního zastupitelstva, přísedící soudu)</a:t>
            </a:r>
          </a:p>
          <a:p>
            <a:r>
              <a:rPr lang="cs-CZ" dirty="0" smtClean="0"/>
              <a:t>výkon občanských povinností </a:t>
            </a:r>
          </a:p>
          <a:p>
            <a:pPr lvl="1"/>
            <a:r>
              <a:rPr lang="cs-CZ" dirty="0" smtClean="0"/>
              <a:t>(svědci, znalci, poskytnutí první pomoci, </a:t>
            </a:r>
            <a:r>
              <a:rPr lang="cs-CZ" dirty="0" err="1" smtClean="0"/>
              <a:t>pomoci</a:t>
            </a:r>
            <a:r>
              <a:rPr lang="cs-CZ" dirty="0" smtClean="0"/>
              <a:t> při požární ochraně, živelních událostech)</a:t>
            </a:r>
          </a:p>
          <a:p>
            <a:r>
              <a:rPr lang="cs-CZ" dirty="0" smtClean="0"/>
              <a:t>výkon branné pohotovosti </a:t>
            </a:r>
          </a:p>
          <a:p>
            <a:r>
              <a:rPr lang="cs-CZ" dirty="0" smtClean="0"/>
              <a:t>výkon jiných úkonů v obecném zájmu</a:t>
            </a:r>
          </a:p>
          <a:p>
            <a:pPr>
              <a:buNone/>
            </a:pPr>
            <a:r>
              <a:rPr lang="cs-CZ" dirty="0" smtClean="0"/>
              <a:t>Rozsah a podmínky poskytování pracovního volna s náhradou mzdy nebo bez náhrady mzdy určí zákon</a:t>
            </a:r>
          </a:p>
          <a:p>
            <a:pPr lvl="1"/>
            <a:r>
              <a:rPr lang="cs-CZ" dirty="0" smtClean="0"/>
              <a:t>např.: odběr krve, účast ve volební komisi, činnost vedoucích táborů pro mládež a další).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zaměstnavatele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Prostoj</a:t>
            </a:r>
          </a:p>
          <a:p>
            <a:pPr lvl="1"/>
            <a:r>
              <a:rPr lang="cs-CZ" dirty="0" smtClean="0"/>
              <a:t>porucha na strojním zařízení, v dodávce surovin nebo pohonné síly, chybné pracovní podklady </a:t>
            </a:r>
          </a:p>
          <a:p>
            <a:pPr lvl="1"/>
            <a:r>
              <a:rPr lang="cs-CZ" dirty="0" smtClean="0"/>
              <a:t>může převést na jinou práci nebo náhrada 80 % průměrného výdělku</a:t>
            </a:r>
          </a:p>
          <a:p>
            <a:r>
              <a:rPr lang="cs-CZ" dirty="0" smtClean="0"/>
              <a:t>Přerušení práce způsobené nepříznivými vlivy počasí</a:t>
            </a:r>
          </a:p>
          <a:p>
            <a:pPr lvl="1"/>
            <a:r>
              <a:rPr lang="cs-CZ" dirty="0" smtClean="0"/>
              <a:t>může převést na jinou práci nebo náhrada 60 % průměrného výdělku</a:t>
            </a:r>
          </a:p>
          <a:p>
            <a:r>
              <a:rPr lang="cs-CZ" dirty="0" smtClean="0"/>
              <a:t>Jiné překážky na straně zaměstnavatele</a:t>
            </a:r>
          </a:p>
          <a:p>
            <a:pPr lvl="1"/>
            <a:r>
              <a:rPr lang="cs-CZ" dirty="0" smtClean="0"/>
              <a:t>náhradu mzdy ve výši průměrného výdělku, a to v zásadě po celou dobu trvání překážky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dohodě výši náhrady mzdy v rozsahu 60 % až 80 %.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 109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r>
              <a:rPr lang="cs-CZ" dirty="0" smtClean="0"/>
              <a:t>Za </a:t>
            </a:r>
            <a:r>
              <a:rPr lang="cs-CZ" b="1" dirty="0" smtClean="0"/>
              <a:t>vykonanou práci </a:t>
            </a: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 pracovněprávním poměru mzda, odměna z dohod nebo plat.</a:t>
            </a:r>
          </a:p>
          <a:p>
            <a:r>
              <a:rPr lang="cs-CZ" dirty="0" smtClean="0"/>
              <a:t>Mzda a plat se poskytují podle:</a:t>
            </a:r>
          </a:p>
          <a:p>
            <a:pPr lvl="1"/>
            <a:r>
              <a:rPr lang="cs-CZ" b="1" dirty="0" smtClean="0"/>
              <a:t>Složitosti,</a:t>
            </a:r>
          </a:p>
          <a:p>
            <a:pPr lvl="1"/>
            <a:r>
              <a:rPr lang="cs-CZ" b="1" dirty="0" err="1" smtClean="0"/>
              <a:t>Odpovědosti</a:t>
            </a:r>
            <a:r>
              <a:rPr lang="cs-CZ" b="1" dirty="0" smtClean="0"/>
              <a:t>,</a:t>
            </a:r>
          </a:p>
          <a:p>
            <a:pPr lvl="1"/>
            <a:r>
              <a:rPr lang="cs-CZ" b="1" dirty="0" smtClean="0"/>
              <a:t>namáhavosti práce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podle pracovní výkonnosti,</a:t>
            </a:r>
          </a:p>
          <a:p>
            <a:pPr lvl="1"/>
            <a:r>
              <a:rPr lang="cs-CZ" dirty="0" smtClean="0"/>
              <a:t>dosahovaných pracovních výsledků.</a:t>
            </a:r>
          </a:p>
          <a:p>
            <a:pPr>
              <a:buFontTx/>
              <a:buNone/>
            </a:pPr>
            <a:r>
              <a:rPr lang="cs-CZ" dirty="0" smtClean="0"/>
              <a:t>Za stejnou práci nebo za práci stejné hodnoty přísluší všem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u téhož </a:t>
            </a:r>
            <a:r>
              <a:rPr lang="cs-CZ" dirty="0" err="1" smtClean="0"/>
              <a:t>zam</a:t>
            </a:r>
            <a:r>
              <a:rPr lang="cs-CZ" dirty="0" smtClean="0"/>
              <a:t>-tele stejná mzda nebo plat.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4" y="1270896"/>
            <a:ext cx="11131105" cy="4139998"/>
          </a:xfrm>
        </p:spPr>
        <p:txBody>
          <a:bodyPr/>
          <a:lstStyle/>
          <a:p>
            <a:r>
              <a:rPr lang="cs-CZ" dirty="0" smtClean="0"/>
              <a:t>Nejnižší přípustná výše odměny za práci v pracovněprávním vztahu</a:t>
            </a:r>
          </a:p>
          <a:p>
            <a:r>
              <a:rPr lang="cs-CZ" dirty="0" smtClean="0"/>
              <a:t>Je určena jako hodinová i měsíční při odpracování plné týdenní pracovní doby</a:t>
            </a:r>
          </a:p>
          <a:p>
            <a:pPr lvl="1"/>
            <a:r>
              <a:rPr lang="cs-CZ" dirty="0" smtClean="0"/>
              <a:t>Kratší pracovní doba/neodpracované všechny pracovní dny = úměrné krácení mzdy podle odpracované doby</a:t>
            </a:r>
          </a:p>
          <a:p>
            <a:r>
              <a:rPr lang="cs-CZ" dirty="0" smtClean="0"/>
              <a:t>Do minimální mzdy se nezahrnují:</a:t>
            </a:r>
          </a:p>
          <a:p>
            <a:pPr lvl="1"/>
            <a:r>
              <a:rPr lang="cs-CZ" dirty="0" smtClean="0"/>
              <a:t>Mzda za práce přesčas,</a:t>
            </a:r>
          </a:p>
          <a:p>
            <a:pPr lvl="1"/>
            <a:r>
              <a:rPr lang="cs-CZ" dirty="0" smtClean="0"/>
              <a:t>Příplatky za práci ve ztíženém a zdraví škodlivém prostředí</a:t>
            </a:r>
          </a:p>
          <a:p>
            <a:pPr lvl="1"/>
            <a:r>
              <a:rPr lang="cs-CZ" dirty="0" smtClean="0"/>
              <a:t>Za práci v noci a ve svátek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vlády č. 567/2006 </a:t>
            </a:r>
            <a:r>
              <a:rPr lang="cs-CZ" dirty="0" err="1" smtClean="0"/>
              <a:t>Sb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4565908"/>
          </a:xfrm>
        </p:spPr>
        <p:txBody>
          <a:bodyPr/>
          <a:lstStyle/>
          <a:p>
            <a:r>
              <a:rPr lang="cs-CZ" dirty="0" smtClean="0"/>
              <a:t>Nařízení vlády o minimální mzdě,</a:t>
            </a:r>
          </a:p>
          <a:p>
            <a:pPr lvl="1"/>
            <a:r>
              <a:rPr lang="cs-CZ" dirty="0" smtClean="0"/>
              <a:t>o nejnižších úrovních zaručené mzdy, o vymezení ztíženého pracovního prostředí a o výši příplatku ke mzdě za práci ve ztíženém pracovním prostředí</a:t>
            </a:r>
          </a:p>
          <a:p>
            <a:r>
              <a:rPr lang="cs-CZ" dirty="0" smtClean="0"/>
              <a:t>Základní sazba minimální mzdy pro stanovenou týdenní pracovní dobu 40 hodin činí 112,50 Kč za hodinu nebo 18 900 Kč za měsíc (hrubá mzda!).</a:t>
            </a:r>
          </a:p>
          <a:p>
            <a:r>
              <a:rPr lang="cs-CZ" dirty="0" smtClean="0"/>
              <a:t>přibližně 43 % průměrné mzdy v ČR</a:t>
            </a:r>
          </a:p>
          <a:p>
            <a:pPr lvl="1"/>
            <a:r>
              <a:rPr lang="cs-CZ" dirty="0" smtClean="0"/>
              <a:t>pro rok 2024 průměrná mzda činí </a:t>
            </a:r>
            <a:r>
              <a:rPr lang="cs-CZ" b="1" dirty="0" smtClean="0"/>
              <a:t>43 967 Kč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mzdy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Polsko: cca 22 800 Kč (2024)</a:t>
            </a:r>
          </a:p>
          <a:p>
            <a:pPr lvl="1"/>
            <a:r>
              <a:rPr lang="cs-CZ" dirty="0" smtClean="0"/>
              <a:t>Slovensko: cca 18 340 Kč (2024)</a:t>
            </a:r>
          </a:p>
          <a:p>
            <a:pPr lvl="1"/>
            <a:r>
              <a:rPr lang="cs-CZ" dirty="0" smtClean="0"/>
              <a:t>Německo: cca 51 000 Kč (2024)</a:t>
            </a:r>
          </a:p>
          <a:p>
            <a:r>
              <a:rPr lang="cs-CZ" dirty="0" smtClean="0"/>
              <a:t>nejvyšší minimální mzda 2023</a:t>
            </a:r>
          </a:p>
          <a:p>
            <a:pPr lvl="1"/>
            <a:r>
              <a:rPr lang="cs-CZ" dirty="0" smtClean="0"/>
              <a:t>v Lucembursku, kde se jedná o 2 387 eur (cca 58 370 Kč)</a:t>
            </a:r>
          </a:p>
          <a:p>
            <a:r>
              <a:rPr lang="cs-CZ" dirty="0" smtClean="0"/>
              <a:t>naopak nejnižší minimální mzda 2023</a:t>
            </a:r>
          </a:p>
          <a:p>
            <a:pPr lvl="1"/>
            <a:r>
              <a:rPr lang="cs-CZ" dirty="0" smtClean="0"/>
              <a:t>v Bulharsku 399 eur za měsíc (cca 9 956 Kč)</a:t>
            </a:r>
          </a:p>
          <a:p>
            <a:r>
              <a:rPr lang="cs-CZ" dirty="0" smtClean="0"/>
              <a:t>Podle doporučení evropské směrnice by měla minimální mzda dosahovat alespoň 50 % průměrné mzdy</a:t>
            </a:r>
          </a:p>
          <a:p>
            <a:pPr lvl="1"/>
            <a:r>
              <a:rPr lang="cs-CZ" dirty="0" smtClean="0"/>
              <a:t>minimální mzda v ČR patří k nejnižším v EU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Př.: Pracujete za minimální mzdu. Kolik dostanete čistého?</a:t>
            </a:r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případě, že pracujete za minimální mzdu (v roce 2024 se jedná o částku 18 900Kč)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bez dětí obdržíte  </a:t>
            </a:r>
            <a:r>
              <a:rPr lang="cs-CZ" sz="2000" b="1" dirty="0" smtClean="0"/>
              <a:t>16 444 Kč </a:t>
            </a:r>
            <a:r>
              <a:rPr lang="cs-CZ" sz="2000" dirty="0" smtClean="0"/>
              <a:t>čistého (zaplatíte na zdravotním pojištění 850 Kč tj. 4,5 %, sociálním pojištění 1 228 Kč tj. 6,5 %, </a:t>
            </a:r>
            <a:r>
              <a:rPr lang="cs-CZ" sz="2000" b="1" dirty="0" smtClean="0">
                <a:solidFill>
                  <a:srgbClr val="FF0000"/>
                </a:solidFill>
              </a:rPr>
              <a:t>nemocenské pojištění 113 Kč tj. 0,6 % </a:t>
            </a:r>
            <a:r>
              <a:rPr lang="cs-CZ" sz="2000" dirty="0" smtClean="0"/>
              <a:t>a na dani z příjmu  2 835 – 2 570 = 265 Kč tj. 15 % z hrubé mzdy – sleva na poplatníka)</a:t>
            </a:r>
          </a:p>
          <a:p>
            <a:r>
              <a:rPr lang="cs-CZ" sz="2000" dirty="0" err="1" smtClean="0"/>
              <a:t>zam</a:t>
            </a:r>
            <a:r>
              <a:rPr lang="cs-CZ" sz="2000" dirty="0" smtClean="0"/>
              <a:t>-tel zaplatí zdravotní pojištění 1 701 Kč (9 %) a sociální pojištění 4 687 Kč (24,8 %)</a:t>
            </a:r>
          </a:p>
          <a:p>
            <a:pPr>
              <a:buNone/>
            </a:pPr>
            <a:endParaRPr lang="cs-CZ" sz="2000" dirty="0"/>
          </a:p>
        </p:txBody>
      </p:sp>
      <p:cxnSp>
        <p:nvCxnSpPr>
          <p:cNvPr id="7" name="Přímá spojovací šipka 6"/>
          <p:cNvCxnSpPr/>
          <p:nvPr/>
        </p:nvCxnSpPr>
        <p:spPr bwMode="auto">
          <a:xfrm flipV="1">
            <a:off x="6303818" y="3505200"/>
            <a:ext cx="415637" cy="101138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/>
          <p:cNvSpPr txBox="1"/>
          <p:nvPr/>
        </p:nvSpPr>
        <p:spPr>
          <a:xfrm>
            <a:off x="4281055" y="4862945"/>
            <a:ext cx="5126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 účinností od 1. ledna 2024 dochází k zavedení povinnosti platit pojistné na nemocenské pojištění 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Zaručená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Určena v nařízením vlády</a:t>
            </a:r>
          </a:p>
          <a:p>
            <a:r>
              <a:rPr lang="cs-CZ" dirty="0" smtClean="0"/>
              <a:t>Nejnižší úrovně zaručené mzdy pro stanovenou týdenní pracovní dobu 40 hodin jsou odstupňovány podle složitosti, odpovědnosti a namáhavosti vykonávaných prací, zařazených do 8 skupin</a:t>
            </a:r>
          </a:p>
          <a:p>
            <a:r>
              <a:rPr lang="cs-CZ" dirty="0" smtClean="0">
                <a:hlinkClick r:id="rId3"/>
              </a:rPr>
              <a:t>https://www.zakonyprolidi.cz/cs/2006-567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4369" y="133846"/>
            <a:ext cx="10753200" cy="451576"/>
          </a:xfrm>
        </p:spPr>
        <p:txBody>
          <a:bodyPr/>
          <a:lstStyle/>
          <a:p>
            <a:r>
              <a:rPr lang="cs-CZ" dirty="0" smtClean="0"/>
              <a:t>8 skupin zaručené mzdy podle náročnosti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06399" y="801323"/>
          <a:ext cx="11418277" cy="58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48"/>
                <a:gridCol w="1535423"/>
                <a:gridCol w="1444127"/>
                <a:gridCol w="7726779"/>
              </a:tblGrid>
              <a:tr h="1021060">
                <a:tc>
                  <a:txBody>
                    <a:bodyPr/>
                    <a:lstStyle/>
                    <a:p>
                      <a:pPr fontAlgn="t"/>
                      <a:r>
                        <a:rPr lang="cs-CZ" b="0" dirty="0" smtClean="0"/>
                        <a:t>Sk.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smtClean="0"/>
                        <a:t>min.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err="1" smtClean="0"/>
                        <a:t>měs</a:t>
                      </a:r>
                      <a:r>
                        <a:rPr lang="cs-CZ" b="0" dirty="0" smtClean="0"/>
                        <a:t>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smtClean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err="1" smtClean="0"/>
                        <a:t>hodi</a:t>
                      </a:r>
                      <a:r>
                        <a:rPr lang="cs-CZ" b="0" dirty="0" smtClean="0"/>
                        <a:t>. </a:t>
                      </a:r>
                      <a:r>
                        <a:rPr lang="cs-CZ" b="0" dirty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b="0" dirty="0"/>
                        <a:t>Příklady práce spadajících do této skupiny</a:t>
                      </a:r>
                      <a:endParaRPr lang="pl-PL" dirty="0"/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1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18.900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uklízeček, doručování balíků, jednoduché strojní šití apod. 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2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19.500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116,1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pokojských, sanitářů, školníků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3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21.300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126,8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Práce klempířů, barmanů, číšníků, kadeřníků, instalatérů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4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21.800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129,8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kuchařů specialistů, práce krejčích v modelové a zakázkové výrobě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5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143,3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řidičů autobusu, práce zdravotních sester, učitelů ve školce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6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26.600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158,2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speciálních pedagogů, práce správců sítě, obchodních referentů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7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29.400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174,7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lékařů, zubařů, programátorů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8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37.800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Práce odborníků na finanční a obchodní strategii, makléřů na finančním a kapitálovém trhu apod.</a:t>
                      </a:r>
                    </a:p>
                  </a:txBody>
                  <a:tcPr marL="127000" marR="127000" marT="95250" marB="952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2568</TotalTime>
  <Words>1873</Words>
  <Application>Microsoft Office PowerPoint</Application>
  <PresentationFormat>Vlastní</PresentationFormat>
  <Paragraphs>325</Paragraphs>
  <Slides>25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prezentace-edu-cz</vt:lpstr>
      <vt:lpstr>Odměňování práce a náhrady mzdy</vt:lpstr>
      <vt:lpstr>Mzda a plat</vt:lpstr>
      <vt:lpstr>Zákoník práce § 109</vt:lpstr>
      <vt:lpstr>Minimální mzda </vt:lpstr>
      <vt:lpstr>Nařízení vlády č. 567/2006 Sb </vt:lpstr>
      <vt:lpstr>Minimální mzdy v EU</vt:lpstr>
      <vt:lpstr>Snímek 7</vt:lpstr>
      <vt:lpstr>Zaručená mzda</vt:lpstr>
      <vt:lpstr>8 skupin zaručené mzdy podle náročnosti</vt:lpstr>
      <vt:lpstr>Příplatky za ztížené pracovní prostředí </vt:lpstr>
      <vt:lpstr>Př.</vt:lpstr>
      <vt:lpstr>Povinné příplatky u mzdy/platu</vt:lpstr>
      <vt:lpstr>Práce přesčas – možnosti vypořádání</vt:lpstr>
      <vt:lpstr>Práce ve svátek – možnosti vypořádání</vt:lpstr>
      <vt:lpstr>Práce v noci a práce v sobotu a v neděli</vt:lpstr>
      <vt:lpstr>Povinné příplatky u mzdy/platu</vt:lpstr>
      <vt:lpstr>Splatnost mzdy</vt:lpstr>
      <vt:lpstr>Výplata mzdy</vt:lpstr>
      <vt:lpstr>Srážky ze mzdy  </vt:lpstr>
      <vt:lpstr>Překážky v práci na straně zam-ce</vt:lpstr>
      <vt:lpstr>a) Důležité osobní překážky  </vt:lpstr>
      <vt:lpstr>Snímek 22</vt:lpstr>
      <vt:lpstr>Jiné osobní překážky  </vt:lpstr>
      <vt:lpstr>b) Překážky z důvodů obecného zájmu  </vt:lpstr>
      <vt:lpstr>Překážky v práci na straně zaměstnavatele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77</cp:revision>
  <cp:lastPrinted>1601-01-01T00:00:00Z</cp:lastPrinted>
  <dcterms:created xsi:type="dcterms:W3CDTF">2019-06-11T20:19:30Z</dcterms:created>
  <dcterms:modified xsi:type="dcterms:W3CDTF">2024-03-08T08:34:52Z</dcterms:modified>
</cp:coreProperties>
</file>