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39"/>
  </p:notesMasterIdLst>
  <p:handoutMasterIdLst>
    <p:handoutMasterId r:id="rId40"/>
  </p:handoutMasterIdLst>
  <p:sldIdLst>
    <p:sldId id="256" r:id="rId2"/>
    <p:sldId id="290" r:id="rId3"/>
    <p:sldId id="291"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92"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xmlns="">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7300"/>
    <a:srgbClr val="D77300"/>
    <a:srgbClr val="B9006E"/>
    <a:srgbClr val="4BC8FF"/>
    <a:srgbClr val="0000DC"/>
    <a:srgbClr val="F01928"/>
    <a:srgbClr val="9100DC"/>
    <a:srgbClr val="5AC8AF"/>
    <a:srgbClr val="00287D"/>
    <a:srgbClr val="96969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33" autoAdjust="0"/>
    <p:restoredTop sz="69310" autoAdjust="0"/>
  </p:normalViewPr>
  <p:slideViewPr>
    <p:cSldViewPr snapToGrid="0">
      <p:cViewPr varScale="1">
        <p:scale>
          <a:sx n="79" d="100"/>
          <a:sy n="79" d="100"/>
        </p:scale>
        <p:origin x="-1860" y="-96"/>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xmlns=""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xmlns=""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3</a:t>
            </a:fld>
            <a:endParaRPr lang="cs-CZ" altLang="cs-CZ"/>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Zrušení ve zkušební lhůtě je neplatné.</a:t>
            </a:r>
          </a:p>
          <a:p>
            <a:r>
              <a:rPr lang="cs-CZ" dirty="0" smtClean="0"/>
              <a:t>Ústní zrušení provést nelze a v den doručení již neběžela zkušební doba.</a:t>
            </a: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21</a:t>
            </a:fld>
            <a:endParaRPr lang="cs-CZ" altLang="cs-CZ"/>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22</a:t>
            </a:fld>
            <a:endParaRPr lang="cs-CZ" altLang="cs-CZ"/>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Zákon v takovém případě od zaměstnance vyžaduje, aby zaměstnavateli písemně sdělil, že trvá na dalším zaměstnání. Zaměstnanec se </a:t>
            </a:r>
            <a:r>
              <a:rPr lang="cs-CZ" dirty="0" err="1" smtClean="0"/>
              <a:t>ted</a:t>
            </a:r>
            <a:r>
              <a:rPr lang="cs-CZ" dirty="0" smtClean="0"/>
              <a:t> musí obrátit na soud s žalobou, a to ve lhůtě do dvou měsíců ode dne, kdy měl pracovní poměr skončit. Nebo zašle písemné sdělení zaměstnavateli a je pak</a:t>
            </a:r>
            <a:r>
              <a:rPr lang="cs-CZ" baseline="0" dirty="0" smtClean="0"/>
              <a:t> na zaměstnavateli, aby v případě nesouhlasu podal žalobu k soudu.</a:t>
            </a: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23</a:t>
            </a:fld>
            <a:endParaRPr lang="cs-CZ" altLang="cs-CZ"/>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25</a:t>
            </a:fld>
            <a:endParaRPr lang="cs-CZ" altLang="cs-CZ"/>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Na základě aplikace §328 ZP pohledávka </a:t>
            </a:r>
            <a:r>
              <a:rPr lang="cs-CZ" dirty="0" err="1" smtClean="0"/>
              <a:t>zam</a:t>
            </a:r>
            <a:r>
              <a:rPr lang="cs-CZ" dirty="0" smtClean="0"/>
              <a:t>-tele zanikne, pokud o ni nebylo ke dni smrti pravomocně rozhodnuto nebo ji </a:t>
            </a:r>
            <a:r>
              <a:rPr lang="cs-CZ" dirty="0" err="1" smtClean="0"/>
              <a:t>zam</a:t>
            </a:r>
            <a:r>
              <a:rPr lang="cs-CZ" dirty="0" smtClean="0"/>
              <a:t>-</a:t>
            </a:r>
            <a:r>
              <a:rPr lang="cs-CZ" dirty="0" err="1" smtClean="0"/>
              <a:t>nec</a:t>
            </a:r>
            <a:r>
              <a:rPr lang="cs-CZ" baseline="0" dirty="0" smtClean="0"/>
              <a:t> písemně neuznal co do důvodu a výše.</a:t>
            </a:r>
          </a:p>
          <a:p>
            <a:r>
              <a:rPr lang="cs-CZ" baseline="0" dirty="0" smtClean="0"/>
              <a:t>Dlužní mzda přechází ve výši 36 000 Kč postupně na manželku, žila-li ke dni smrti se </a:t>
            </a:r>
            <a:r>
              <a:rPr lang="cs-CZ" baseline="0" dirty="0" err="1" smtClean="0"/>
              <a:t>zam</a:t>
            </a:r>
            <a:r>
              <a:rPr lang="cs-CZ" baseline="0" dirty="0" smtClean="0"/>
              <a:t>-</a:t>
            </a:r>
            <a:r>
              <a:rPr lang="cs-CZ" baseline="0" dirty="0" err="1" smtClean="0"/>
              <a:t>cem</a:t>
            </a:r>
            <a:r>
              <a:rPr lang="cs-CZ" baseline="0" dirty="0" smtClean="0"/>
              <a:t> ve společné domácnosti, pokud nikoliv, tak na děti, splňují-li podmínku společné domácnosti, pokud nikoliv, tak na rodiče </a:t>
            </a:r>
            <a:r>
              <a:rPr lang="cs-CZ" baseline="0" dirty="0" err="1" smtClean="0"/>
              <a:t>zam</a:t>
            </a:r>
            <a:r>
              <a:rPr lang="cs-CZ" baseline="0" dirty="0" smtClean="0"/>
              <a:t>-</a:t>
            </a:r>
            <a:r>
              <a:rPr lang="cs-CZ" baseline="0" dirty="0" err="1" smtClean="0"/>
              <a:t>ce</a:t>
            </a:r>
            <a:r>
              <a:rPr lang="cs-CZ" baseline="0" dirty="0" smtClean="0"/>
              <a:t>, u nichž se rovněž společná domácnost vyžaduje. Nesplňuje-li žádná výše zmíněná kategorie osob tuto podmínku, stává se tato částka předmětem dědictví. Zbývající částka (nad trojnásobek průměrného výdělku) 14 000 i cestovní náhrady ve výši 10 000 Kč (nejedná se o mzdový nárok) se stávají okamžitě předmětem dědictví. Právně otevřena zůstává otázka započtení dlužných pohledávek při využití ustanovení občanského zákoníku.</a:t>
            </a: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26</a:t>
            </a:fld>
            <a:endParaRPr lang="cs-CZ" altLang="cs-CZ"/>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Jednorázové peněžní plnění jako forma odškodnění </a:t>
            </a:r>
            <a:r>
              <a:rPr lang="cs-CZ" dirty="0" err="1" smtClean="0"/>
              <a:t>zam</a:t>
            </a:r>
            <a:r>
              <a:rPr lang="cs-CZ" dirty="0" smtClean="0"/>
              <a:t>-</a:t>
            </a:r>
            <a:r>
              <a:rPr lang="cs-CZ" dirty="0" err="1" smtClean="0"/>
              <a:t>ce</a:t>
            </a:r>
            <a:r>
              <a:rPr lang="cs-CZ" dirty="0" smtClean="0"/>
              <a:t> za ztrátu zaměstnání</a:t>
            </a:r>
            <a:r>
              <a:rPr lang="cs-CZ" baseline="0" dirty="0" smtClean="0"/>
              <a:t> bez vlastního zavinění.</a:t>
            </a: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30</a:t>
            </a:fld>
            <a:endParaRPr lang="cs-CZ" altLang="cs-CZ"/>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err="1" smtClean="0"/>
              <a:t>Zam</a:t>
            </a:r>
            <a:r>
              <a:rPr lang="cs-CZ" dirty="0" smtClean="0"/>
              <a:t>-</a:t>
            </a:r>
            <a:r>
              <a:rPr lang="cs-CZ" dirty="0" err="1" smtClean="0"/>
              <a:t>ci</a:t>
            </a:r>
            <a:r>
              <a:rPr lang="cs-CZ" dirty="0" smtClean="0"/>
              <a:t>, u něhož dochází k rozvázání pracovního poměru výpovědí danou </a:t>
            </a:r>
            <a:r>
              <a:rPr lang="cs-CZ" dirty="0" err="1" smtClean="0"/>
              <a:t>zam</a:t>
            </a:r>
            <a:r>
              <a:rPr lang="cs-CZ" dirty="0" smtClean="0"/>
              <a:t>-</a:t>
            </a:r>
            <a:r>
              <a:rPr lang="cs-CZ" dirty="0" err="1" smtClean="0"/>
              <a:t>telem</a:t>
            </a:r>
            <a:r>
              <a:rPr lang="cs-CZ" dirty="0" smtClean="0"/>
              <a:t> z tzv. organizačních důvodů nebo dohodou z týchž důvodů, přísluší od </a:t>
            </a:r>
            <a:r>
              <a:rPr lang="cs-CZ" dirty="0" err="1" smtClean="0"/>
              <a:t>zam</a:t>
            </a:r>
            <a:r>
              <a:rPr lang="cs-CZ" dirty="0" smtClean="0"/>
              <a:t>-tele při skončení pracovního poměru odstupné ve výši nejméně</a:t>
            </a:r>
          </a:p>
          <a:p>
            <a:pPr marL="594900" lvl="1" indent="-342900">
              <a:buAutoNum type="alphaLcParenR"/>
            </a:pPr>
            <a:r>
              <a:rPr lang="cs-CZ" u="sng" dirty="0" smtClean="0"/>
              <a:t>jednonásobku</a:t>
            </a:r>
            <a:r>
              <a:rPr lang="cs-CZ" b="1" dirty="0" smtClean="0"/>
              <a:t> </a:t>
            </a:r>
            <a:r>
              <a:rPr lang="cs-CZ" dirty="0" smtClean="0"/>
              <a:t>jeho průměrného výdělku, jestliže jeho pracovní poměr u </a:t>
            </a:r>
            <a:r>
              <a:rPr lang="cs-CZ" dirty="0" err="1" smtClean="0"/>
              <a:t>zam</a:t>
            </a:r>
            <a:r>
              <a:rPr lang="cs-CZ" dirty="0" smtClean="0"/>
              <a:t>-tele trval méně než 1 rok,</a:t>
            </a:r>
          </a:p>
          <a:p>
            <a:pPr marL="594900" lvl="1" indent="-342900">
              <a:buAutoNum type="alphaLcParenR"/>
            </a:pPr>
            <a:r>
              <a:rPr lang="cs-CZ" u="sng" dirty="0" smtClean="0"/>
              <a:t>dvojnásobku </a:t>
            </a:r>
            <a:r>
              <a:rPr lang="cs-CZ" dirty="0" smtClean="0"/>
              <a:t>jeho průměrného výdělku, jestliže jeho pracovní poměr u </a:t>
            </a:r>
            <a:r>
              <a:rPr lang="cs-CZ" dirty="0" err="1" smtClean="0"/>
              <a:t>zam</a:t>
            </a:r>
            <a:r>
              <a:rPr lang="cs-CZ" dirty="0" smtClean="0"/>
              <a:t>-tele trval alespoň 1 rok a méně než 2 roky</a:t>
            </a:r>
          </a:p>
          <a:p>
            <a:pPr marL="594900" lvl="1" indent="-342900">
              <a:buAutoNum type="alphaLcParenR"/>
            </a:pPr>
            <a:r>
              <a:rPr lang="cs-CZ" u="sng" dirty="0" smtClean="0"/>
              <a:t>trojnásobku</a:t>
            </a:r>
            <a:r>
              <a:rPr lang="cs-CZ" dirty="0" smtClean="0"/>
              <a:t> jeho průměrného výdělku, jestliže jeho pracovní poměr u </a:t>
            </a:r>
            <a:r>
              <a:rPr lang="cs-CZ" dirty="0" err="1" smtClean="0"/>
              <a:t>zam</a:t>
            </a:r>
            <a:r>
              <a:rPr lang="cs-CZ" dirty="0" smtClean="0"/>
              <a:t>-tele trval alespoň 2 roky</a:t>
            </a:r>
          </a:p>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31</a:t>
            </a:fld>
            <a:endParaRPr lang="cs-CZ" altLang="cs-CZ"/>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32</a:t>
            </a:fld>
            <a:endParaRPr lang="cs-CZ" altLang="cs-CZ"/>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Pracovní</a:t>
            </a:r>
            <a:r>
              <a:rPr lang="cs-CZ" baseline="0" dirty="0" smtClean="0"/>
              <a:t> poměr má touto výpovědí skončit 28.2.2014. </a:t>
            </a:r>
            <a:r>
              <a:rPr lang="cs-CZ" baseline="0" dirty="0" err="1" smtClean="0"/>
              <a:t>Zam</a:t>
            </a:r>
            <a:r>
              <a:rPr lang="cs-CZ" baseline="0" dirty="0" smtClean="0"/>
              <a:t>-</a:t>
            </a:r>
            <a:r>
              <a:rPr lang="cs-CZ" baseline="0" dirty="0" err="1" smtClean="0"/>
              <a:t>nec</a:t>
            </a:r>
            <a:r>
              <a:rPr lang="cs-CZ" baseline="0" dirty="0" smtClean="0"/>
              <a:t> má prekluzivní lhůtu do 30.4.2014, aby uplatnil neplatnost výpovědi žalobou u soudu. Po tomto datu jeho právo zaniká.</a:t>
            </a: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36</a:t>
            </a:fld>
            <a:endParaRPr lang="cs-CZ" altLang="cs-CZ"/>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err="1" smtClean="0"/>
              <a:t>Ustní</a:t>
            </a:r>
            <a:r>
              <a:rPr lang="cs-CZ" dirty="0" smtClean="0"/>
              <a:t> zrušení pracovního poměru ve zkušební době</a:t>
            </a:r>
            <a:r>
              <a:rPr lang="cs-CZ" baseline="0" dirty="0" smtClean="0"/>
              <a:t> je však nicotné a nezakládá žádné právní následky. Na pracovní poměr je třeba stále nahlížet jako na platný. </a:t>
            </a:r>
            <a:r>
              <a:rPr lang="cs-CZ" baseline="0" dirty="0" err="1" smtClean="0"/>
              <a:t>Zam</a:t>
            </a:r>
            <a:r>
              <a:rPr lang="cs-CZ" baseline="0" dirty="0" smtClean="0"/>
              <a:t>-tel je nadále povinen přidělovat </a:t>
            </a:r>
            <a:r>
              <a:rPr lang="cs-CZ" baseline="0" dirty="0" err="1" smtClean="0"/>
              <a:t>zam</a:t>
            </a:r>
            <a:r>
              <a:rPr lang="cs-CZ" baseline="0" dirty="0" smtClean="0"/>
              <a:t>-</a:t>
            </a:r>
            <a:r>
              <a:rPr lang="cs-CZ" baseline="0" dirty="0" err="1" smtClean="0"/>
              <a:t>ci</a:t>
            </a:r>
            <a:r>
              <a:rPr lang="cs-CZ" baseline="0" dirty="0" smtClean="0"/>
              <a:t> práci, jinak se bude jednat o překážku v práci na straně </a:t>
            </a:r>
            <a:r>
              <a:rPr lang="cs-CZ" baseline="0" dirty="0" err="1" smtClean="0"/>
              <a:t>zam</a:t>
            </a:r>
            <a:r>
              <a:rPr lang="cs-CZ" baseline="0" dirty="0" smtClean="0"/>
              <a:t>-tele dle § 208 ZP. </a:t>
            </a:r>
            <a:r>
              <a:rPr lang="cs-CZ" baseline="0" dirty="0" err="1" smtClean="0"/>
              <a:t>Zam</a:t>
            </a:r>
            <a:r>
              <a:rPr lang="cs-CZ" baseline="0" dirty="0" smtClean="0"/>
              <a:t>-</a:t>
            </a:r>
            <a:r>
              <a:rPr lang="cs-CZ" baseline="0" dirty="0" err="1" smtClean="0"/>
              <a:t>nec</a:t>
            </a:r>
            <a:r>
              <a:rPr lang="cs-CZ" baseline="0" dirty="0" smtClean="0"/>
              <a:t> se může nevyplácení mzdy domáhat u soudu žalobou na plnění v rámci obecné promlčecí lhůty.</a:t>
            </a: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37</a:t>
            </a:fld>
            <a:endParaRPr lang="cs-CZ" alt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Podstatné náležitosti</a:t>
            </a:r>
            <a:r>
              <a:rPr lang="cs-CZ" baseline="0" dirty="0" smtClean="0"/>
              <a:t> dohody:</a:t>
            </a:r>
          </a:p>
          <a:p>
            <a:pPr>
              <a:buFontTx/>
              <a:buChar char="-"/>
            </a:pPr>
            <a:r>
              <a:rPr lang="cs-CZ" baseline="0" dirty="0" smtClean="0"/>
              <a:t>Písemná forma, pod sankcí relativní neplatnosti</a:t>
            </a:r>
          </a:p>
          <a:p>
            <a:pPr>
              <a:buFontTx/>
              <a:buChar char="-"/>
            </a:pPr>
            <a:r>
              <a:rPr lang="cs-CZ" baseline="0" dirty="0" smtClean="0"/>
              <a:t>Den skončení pracovního poměru</a:t>
            </a:r>
          </a:p>
          <a:p>
            <a:pPr>
              <a:buFontTx/>
              <a:buNone/>
            </a:pPr>
            <a:r>
              <a:rPr lang="cs-CZ" baseline="0" dirty="0" smtClean="0"/>
              <a:t>Další náležitosti dohody:</a:t>
            </a:r>
          </a:p>
          <a:p>
            <a:pPr>
              <a:buFontTx/>
              <a:buNone/>
            </a:pPr>
            <a:r>
              <a:rPr lang="cs-CZ" baseline="0" dirty="0" smtClean="0"/>
              <a:t>-důvod</a:t>
            </a:r>
          </a:p>
          <a:p>
            <a:pPr>
              <a:buFontTx/>
              <a:buNone/>
            </a:pPr>
            <a:r>
              <a:rPr lang="cs-CZ" baseline="0" dirty="0" smtClean="0"/>
              <a:t>-odstupné</a:t>
            </a:r>
          </a:p>
          <a:p>
            <a:pPr>
              <a:buFontTx/>
              <a:buNone/>
            </a:pP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5</a:t>
            </a:fld>
            <a:endParaRPr lang="cs-CZ" alt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Jeho pracovní poměr skončí 30.</a:t>
            </a:r>
            <a:r>
              <a:rPr lang="cs-CZ" baseline="0" dirty="0" smtClean="0"/>
              <a:t> listopadu.</a:t>
            </a: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9</a:t>
            </a:fld>
            <a:endParaRPr lang="cs-CZ" alt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12</a:t>
            </a:fld>
            <a:endParaRPr lang="cs-CZ" alt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Ochrana </a:t>
            </a:r>
            <a:r>
              <a:rPr lang="cs-CZ" dirty="0" err="1" smtClean="0"/>
              <a:t>zam</a:t>
            </a:r>
            <a:r>
              <a:rPr lang="cs-CZ" dirty="0" smtClean="0"/>
              <a:t>-</a:t>
            </a:r>
            <a:r>
              <a:rPr lang="cs-CZ" dirty="0" err="1" smtClean="0"/>
              <a:t>ců</a:t>
            </a:r>
            <a:r>
              <a:rPr lang="cs-CZ" baseline="0" dirty="0" smtClean="0"/>
              <a:t> před výpovědí </a:t>
            </a:r>
            <a:r>
              <a:rPr lang="cs-CZ" baseline="0" dirty="0" err="1" smtClean="0"/>
              <a:t>zam</a:t>
            </a:r>
            <a:r>
              <a:rPr lang="cs-CZ" baseline="0" dirty="0" smtClean="0"/>
              <a:t>-tele za určitých tíživých sociálních okolností.</a:t>
            </a:r>
          </a:p>
          <a:p>
            <a:r>
              <a:rPr lang="cs-CZ" baseline="0" dirty="0" err="1" smtClean="0"/>
              <a:t>Zam</a:t>
            </a:r>
            <a:r>
              <a:rPr lang="cs-CZ" baseline="0" dirty="0" smtClean="0"/>
              <a:t>-tel nesmí dát výpověď </a:t>
            </a:r>
            <a:r>
              <a:rPr lang="cs-CZ" baseline="0" dirty="0" err="1" smtClean="0"/>
              <a:t>zam</a:t>
            </a:r>
            <a:r>
              <a:rPr lang="cs-CZ" baseline="0" dirty="0" smtClean="0"/>
              <a:t>-</a:t>
            </a:r>
            <a:r>
              <a:rPr lang="cs-CZ" baseline="0" dirty="0" err="1" smtClean="0"/>
              <a:t>ci</a:t>
            </a:r>
            <a:r>
              <a:rPr lang="cs-CZ" baseline="0" dirty="0" smtClean="0"/>
              <a:t> v </a:t>
            </a:r>
            <a:r>
              <a:rPr lang="cs-CZ" b="1" baseline="0" dirty="0" smtClean="0"/>
              <a:t>ochranné době</a:t>
            </a:r>
            <a:r>
              <a:rPr lang="cs-CZ" baseline="0" dirty="0" smtClean="0"/>
              <a:t>, to je:</a:t>
            </a:r>
          </a:p>
          <a:p>
            <a:r>
              <a:rPr lang="cs-CZ" baseline="0" dirty="0" smtClean="0"/>
              <a:t>a)</a:t>
            </a:r>
          </a:p>
          <a:p>
            <a:r>
              <a:rPr lang="cs-CZ" baseline="0" dirty="0" smtClean="0"/>
              <a:t>b)</a:t>
            </a:r>
          </a:p>
          <a:p>
            <a:r>
              <a:rPr lang="cs-CZ" baseline="0" dirty="0" smtClean="0"/>
              <a:t>…</a:t>
            </a:r>
          </a:p>
          <a:p>
            <a:pPr marL="0" marR="0" indent="0" algn="l" defTabSz="914400" rtl="0" eaLnBrk="1" fontAlgn="base" latinLnBrk="0" hangingPunct="1">
              <a:lnSpc>
                <a:spcPct val="100000"/>
              </a:lnSpc>
              <a:spcBef>
                <a:spcPct val="30000"/>
              </a:spcBef>
              <a:spcAft>
                <a:spcPct val="0"/>
              </a:spcAft>
              <a:buClrTx/>
              <a:buSzTx/>
              <a:buFontTx/>
              <a:buNone/>
              <a:tabLst/>
              <a:defRPr/>
            </a:pPr>
            <a:r>
              <a:rPr lang="cs-CZ" dirty="0" smtClean="0"/>
              <a:t>V případě, že se zaměstnanec dostane do ochranné doby ve výpovědní době, ochranná doba se do výpovědní doby nezapočítává. Pracovní poměr skončí teprve uplynutím zbývající části výpovědní doby po skončení ochranné doby, ledaže zaměstnanec sdělí, zaměstnavateli, že na prodloužení pracovního poměru netrvá </a:t>
            </a:r>
          </a:p>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13</a:t>
            </a:fld>
            <a:endParaRPr lang="cs-CZ" altLang="cs-CZ"/>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Výpovědní doba dle §51</a:t>
            </a:r>
            <a:r>
              <a:rPr lang="cs-CZ" baseline="0" dirty="0" smtClean="0"/>
              <a:t> ZP poběží od 1.5. do 30.6. Dle §53 ZP dochází k prodloužení výpovědní doby, pokud se v jejím průběhu </a:t>
            </a:r>
            <a:r>
              <a:rPr lang="cs-CZ" baseline="0" dirty="0" err="1" smtClean="0"/>
              <a:t>zam</a:t>
            </a:r>
            <a:r>
              <a:rPr lang="cs-CZ" baseline="0" dirty="0" smtClean="0"/>
              <a:t>-</a:t>
            </a:r>
            <a:r>
              <a:rPr lang="cs-CZ" baseline="0" dirty="0" err="1" smtClean="0"/>
              <a:t>nec</a:t>
            </a:r>
            <a:r>
              <a:rPr lang="cs-CZ" baseline="0" dirty="0" smtClean="0"/>
              <a:t> dostane do ochranné doby (např. pracovní neschopnost). Výpovědní doba se prodlužuje o dobu, po níž běžela ochranná doba ve výpovědní době (od 27.6 do 30.6.), pokud ochranná doba neskončila dříve než doba výpovědní. Ochranná doba trvala ve výpovědní době 4 dny – výpovědní dobu tak prodloužíme o 4 dny po dni skončení pracovní neschopnosti (tedy od 2.7. do 5.7.). Výpovědní doba, a tedy i pracovní poměr skončí dne 5.7.</a:t>
            </a: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15</a:t>
            </a:fld>
            <a:endParaRPr lang="cs-CZ" altLang="cs-CZ"/>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b="1" dirty="0" smtClean="0"/>
              <a:t>zákaz okamžitého zrušení platí pro:</a:t>
            </a:r>
          </a:p>
          <a:p>
            <a:pPr lvl="1">
              <a:buFont typeface="Wingdings" pitchFamily="2" charset="2"/>
              <a:buChar char="Ø"/>
            </a:pPr>
            <a:r>
              <a:rPr lang="cs-CZ" dirty="0" smtClean="0"/>
              <a:t>těhotnou zaměstnankyni a zaměstnankyni nebo zaměstnance, kteří čerpají rodičovskou  (lze rozvázat pracovní poměr výpovědí)</a:t>
            </a:r>
          </a:p>
          <a:p>
            <a:pPr marL="627063" lvl="1" indent="-179388">
              <a:buFont typeface="Wingdings" pitchFamily="2" charset="2"/>
              <a:buChar char="Ø"/>
            </a:pPr>
            <a:r>
              <a:rPr lang="cs-CZ" dirty="0" smtClean="0"/>
              <a:t>zaměstnankyni na mateřské dovolené a zaměstnance v době rodičovské dovolené do doby, po kterou je žena oprávněná čerpat mateřskou dovolenou (absolutní zákaz), tj. nelze dát okamžité zrušení ani výpověď)</a:t>
            </a:r>
          </a:p>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17</a:t>
            </a:fld>
            <a:endParaRPr lang="cs-CZ" altLang="cs-CZ"/>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cs-CZ" dirty="0" smtClean="0"/>
              <a:t>Okamžitě lze zrušit pracovní poměr ve lhůtě 2 měsíců ode dne, kdy se o důvodu k okamžitému zrušení dozvěděl, nejpozději do 1 roku ode dne, kdy tento důvod vznikl</a:t>
            </a:r>
          </a:p>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18</a:t>
            </a:fld>
            <a:endParaRPr lang="cs-CZ" altLang="cs-CZ"/>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err="1" smtClean="0"/>
              <a:t>Zam</a:t>
            </a:r>
            <a:r>
              <a:rPr lang="cs-CZ" dirty="0" smtClean="0"/>
              <a:t>-</a:t>
            </a:r>
            <a:r>
              <a:rPr lang="cs-CZ" dirty="0" err="1" smtClean="0"/>
              <a:t>nec</a:t>
            </a:r>
            <a:r>
              <a:rPr lang="cs-CZ" dirty="0" smtClean="0"/>
              <a:t> může okamžitě zrušit pracovní poměr nejdříve 16.3. (není-li zkrácena splatnost mzdy ve vnitřním předpise nebo ve smlouvě). Je třeba rozlišovat splatnost a výplatu mzdy. Výplatní termín nehraje roli.</a:t>
            </a: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19</a:t>
            </a:fld>
            <a:endParaRPr lang="cs-CZ" altLang="cs-CZ"/>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xmlns="" id="{D8587455-5AC3-4F6B-BE52-826326AFD383}"/>
              </a:ext>
            </a:extLst>
          </p:cNvPr>
          <p:cNvSpPr>
            <a:spLocks noGrp="1"/>
          </p:cNvSpPr>
          <p:nvPr>
            <p:ph type="ftr" sz="quarter" idx="10"/>
          </p:nvPr>
        </p:nvSpPr>
        <p:spPr/>
        <p:txBody>
          <a:bodyPr/>
          <a:lstStyle/>
          <a:p>
            <a:r>
              <a:rPr lang="cs-CZ"/>
              <a:t>Definujte zápatí - název prezentace / pracoviště</a:t>
            </a:r>
            <a:endParaRPr lang="cs-CZ" dirty="0"/>
          </a:p>
        </p:txBody>
      </p:sp>
      <p:sp>
        <p:nvSpPr>
          <p:cNvPr id="4" name="Zástupný symbol pro číslo snímku 3">
            <a:extLst>
              <a:ext uri="{FF2B5EF4-FFF2-40B4-BE49-F238E27FC236}">
                <a16:creationId xmlns:a16="http://schemas.microsoft.com/office/drawing/2014/main" xmlns=""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xmlns=""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smtClean="0"/>
              <a:t>Klepnutím lze upravit styl předlohy nadpisů.</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Klepnutím lze upravit styl předlohy podnadpisů.</a:t>
            </a:r>
            <a:endParaRPr lang="cs-CZ" dirty="0"/>
          </a:p>
        </p:txBody>
      </p:sp>
      <p:pic>
        <p:nvPicPr>
          <p:cNvPr id="10" name="Obrázek 9">
            <a:extLst>
              <a:ext uri="{FF2B5EF4-FFF2-40B4-BE49-F238E27FC236}">
                <a16:creationId xmlns:a16="http://schemas.microsoft.com/office/drawing/2014/main" xmlns="" id="{B86CC774-E8F2-443B-8104-C23B78C58899}"/>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414000" y="414000"/>
            <a:ext cx="1531624" cy="1056821"/>
          </a:xfrm>
          <a:prstGeom prst="rect">
            <a:avLst/>
          </a:prstGeom>
        </p:spPr>
      </p:pic>
    </p:spTree>
    <p:extLst>
      <p:ext uri="{BB962C8B-B14F-4D97-AF65-F5344CB8AC3E}">
        <p14:creationId xmlns:p14="http://schemas.microsoft.com/office/powerpoint/2010/main" xmlns="" val="935384140"/>
      </p:ext>
    </p:extLst>
  </p:cSld>
  <p:clrMapOvr>
    <a:masterClrMapping/>
  </p:clrMapOvr>
  <p:hf hdr="0" dt="0"/>
  <p:extLst mod="1">
    <p:ext uri="{DCECCB84-F9BA-43D5-87BE-67443E8EF086}">
      <p15:sldGuideLst xmlns:p15="http://schemas.microsoft.com/office/powerpoint/2012/main" xmlns="">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xmlns="" id="{9622FDD6-5C71-4DE9-BFBE-6443A2855E5C}"/>
              </a:ext>
            </a:extLst>
          </p:cNvPr>
          <p:cNvSpPr>
            <a:spLocks noGrp="1"/>
          </p:cNvSpPr>
          <p:nvPr>
            <p:ph sz="quarter" idx="24"/>
          </p:nvPr>
        </p:nvSpPr>
        <p:spPr>
          <a:xfrm>
            <a:off x="719997" y="718712"/>
            <a:ext cx="5220001" cy="3204001"/>
          </a:xfrm>
        </p:spPr>
        <p:txBody>
          <a:bodyPr/>
          <a:lstStyle/>
          <a:p>
            <a:pPr lvl="0"/>
            <a:r>
              <a:rPr lang="cs-CZ" smtClean="0"/>
              <a:t>Klepnutím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xmlns=""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Klepnutím lze upravit styly předlohy textu.</a:t>
            </a:r>
          </a:p>
        </p:txBody>
      </p:sp>
      <p:sp>
        <p:nvSpPr>
          <p:cNvPr id="11" name="Zástupný symbol pro text 13">
            <a:extLst>
              <a:ext uri="{FF2B5EF4-FFF2-40B4-BE49-F238E27FC236}">
                <a16:creationId xmlns:a16="http://schemas.microsoft.com/office/drawing/2014/main" xmlns="" id="{66F1D7B9-D1BE-446E-87CA-6AD81AFA8389}"/>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cs-CZ" smtClean="0"/>
              <a:t>Klepnutím lze upravit styly předlohy textu.</a:t>
            </a:r>
          </a:p>
        </p:txBody>
      </p:sp>
      <p:sp>
        <p:nvSpPr>
          <p:cNvPr id="13" name="Zástupný symbol pro text 5">
            <a:extLst>
              <a:ext uri="{FF2B5EF4-FFF2-40B4-BE49-F238E27FC236}">
                <a16:creationId xmlns:a16="http://schemas.microsoft.com/office/drawing/2014/main" xmlns=""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Klepnutím lze upravit styly předlohy textu.</a:t>
            </a:r>
          </a:p>
        </p:txBody>
      </p:sp>
      <p:sp>
        <p:nvSpPr>
          <p:cNvPr id="15" name="Zástupný symbol pro text 13">
            <a:extLst>
              <a:ext uri="{FF2B5EF4-FFF2-40B4-BE49-F238E27FC236}">
                <a16:creationId xmlns:a16="http://schemas.microsoft.com/office/drawing/2014/main" xmlns="" id="{334B9440-7A06-4BF8-9532-C11248171B0C}"/>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cs-CZ" smtClean="0"/>
              <a:t>Klepnutím lze upravit styly předlohy textu.</a:t>
            </a:r>
          </a:p>
        </p:txBody>
      </p:sp>
      <p:sp>
        <p:nvSpPr>
          <p:cNvPr id="17" name="Zástupný symbol pro obsah 12">
            <a:extLst>
              <a:ext uri="{FF2B5EF4-FFF2-40B4-BE49-F238E27FC236}">
                <a16:creationId xmlns:a16="http://schemas.microsoft.com/office/drawing/2014/main" xmlns="" id="{263AA377-982D-4CA3-B9BD-C61AF6524812}"/>
              </a:ext>
            </a:extLst>
          </p:cNvPr>
          <p:cNvSpPr>
            <a:spLocks noGrp="1"/>
          </p:cNvSpPr>
          <p:nvPr>
            <p:ph sz="quarter" idx="25"/>
          </p:nvPr>
        </p:nvSpPr>
        <p:spPr>
          <a:xfrm>
            <a:off x="6251278" y="718712"/>
            <a:ext cx="5220001" cy="3204001"/>
          </a:xfrm>
        </p:spPr>
        <p:txBody>
          <a:bodyPr/>
          <a:lstStyle/>
          <a:p>
            <a:pPr lvl="0"/>
            <a:r>
              <a:rPr lang="cs-CZ" smtClean="0"/>
              <a:t>Klepnutím lze upravit styly předlohy textu.</a:t>
            </a:r>
          </a:p>
        </p:txBody>
      </p:sp>
      <p:pic>
        <p:nvPicPr>
          <p:cNvPr id="14" name="Obrázek 13">
            <a:extLst>
              <a:ext uri="{FF2B5EF4-FFF2-40B4-BE49-F238E27FC236}">
                <a16:creationId xmlns:a16="http://schemas.microsoft.com/office/drawing/2014/main" xmlns="" id="{9A9B9871-9EBA-4393-84B7-3D9DDE1A65A8}"/>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10897797" y="6060455"/>
            <a:ext cx="840542" cy="579974"/>
          </a:xfrm>
          <a:prstGeom prst="rect">
            <a:avLst/>
          </a:prstGeom>
        </p:spPr>
      </p:pic>
    </p:spTree>
    <p:extLst>
      <p:ext uri="{BB962C8B-B14F-4D97-AF65-F5344CB8AC3E}">
        <p14:creationId xmlns:p14="http://schemas.microsoft.com/office/powerpoint/2010/main" xmlns="" val="1722986648"/>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xmlns="" id="{AD3B27E1-04C4-44E6-8DD2-879D33954A3B}"/>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10897797" y="6060455"/>
            <a:ext cx="840542" cy="579974"/>
          </a:xfrm>
          <a:prstGeom prst="rect">
            <a:avLst/>
          </a:prstGeom>
        </p:spPr>
      </p:pic>
    </p:spTree>
    <p:extLst>
      <p:ext uri="{BB962C8B-B14F-4D97-AF65-F5344CB8AC3E}">
        <p14:creationId xmlns:p14="http://schemas.microsoft.com/office/powerpoint/2010/main" xmlns="" val="723890779"/>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FF7300"/>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cs-CZ"/>
              <a:t>Definujte zápatí - název prezentace / pracoviště</a:t>
            </a:r>
            <a:endParaRPr lang="cs-CZ"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12192000" cy="5842000"/>
          </a:xfrm>
        </p:spPr>
        <p:txBody>
          <a:bodyPr anchor="ctr"/>
          <a:lstStyle>
            <a:lvl1pPr algn="ctr">
              <a:defRPr>
                <a:solidFill>
                  <a:schemeClr val="bg1"/>
                </a:solidFill>
              </a:defRPr>
            </a:lvl1pPr>
          </a:lstStyle>
          <a:p>
            <a:r>
              <a:rPr lang="cs-CZ" smtClean="0"/>
              <a:t>Klepnutím na ikonu přidáte obrázek.</a:t>
            </a:r>
            <a:endParaRPr lang="cs-CZ" dirty="0"/>
          </a:p>
        </p:txBody>
      </p:sp>
      <p:pic>
        <p:nvPicPr>
          <p:cNvPr id="7" name="Obrázek 6">
            <a:extLst>
              <a:ext uri="{FF2B5EF4-FFF2-40B4-BE49-F238E27FC236}">
                <a16:creationId xmlns:a16="http://schemas.microsoft.com/office/drawing/2014/main" xmlns="" id="{4B067BC3-E77A-4F93-8E39-6559029C6D88}"/>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10879872" y="6053204"/>
            <a:ext cx="855744" cy="590464"/>
          </a:xfrm>
          <a:prstGeom prst="rect">
            <a:avLst/>
          </a:prstGeom>
        </p:spPr>
      </p:pic>
    </p:spTree>
    <p:extLst>
      <p:ext uri="{BB962C8B-B14F-4D97-AF65-F5344CB8AC3E}">
        <p14:creationId xmlns:p14="http://schemas.microsoft.com/office/powerpoint/2010/main" xmlns="" val="3163854523"/>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PED">
    <p:bg>
      <p:bgPr>
        <a:solidFill>
          <a:srgbClr val="FF7300"/>
        </a:solidFill>
        <a:effectLst/>
      </p:bgPr>
    </p:bg>
    <p:spTree>
      <p:nvGrpSpPr>
        <p:cNvPr id="1" name=""/>
        <p:cNvGrpSpPr/>
        <p:nvPr/>
      </p:nvGrpSpPr>
      <p:grpSpPr>
        <a:xfrm>
          <a:off x="0" y="0"/>
          <a:ext cx="0" cy="0"/>
          <a:chOff x="0" y="0"/>
          <a:chExt cx="0" cy="0"/>
        </a:xfrm>
      </p:grpSpPr>
      <p:pic>
        <p:nvPicPr>
          <p:cNvPr id="5" name="Obrázek 4">
            <a:extLst>
              <a:ext uri="{FF2B5EF4-FFF2-40B4-BE49-F238E27FC236}">
                <a16:creationId xmlns:a16="http://schemas.microsoft.com/office/drawing/2014/main" xmlns="" id="{1A0BEB84-E013-4810-A1F4-DBB607A8B75D}"/>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4029712" y="2019299"/>
            <a:ext cx="4114367" cy="2838914"/>
          </a:xfrm>
          <a:prstGeom prst="rect">
            <a:avLst/>
          </a:prstGeom>
        </p:spPr>
      </p:pic>
      <p:sp>
        <p:nvSpPr>
          <p:cNvPr id="3" name="Zástupný symbol pro zápatí 1"/>
          <p:cNvSpPr>
            <a:spLocks noGrp="1"/>
          </p:cNvSpPr>
          <p:nvPr>
            <p:ph type="ftr" sz="quarter" idx="10"/>
          </p:nvPr>
        </p:nvSpPr>
        <p:spPr>
          <a:xfrm>
            <a:off x="720000" y="6228000"/>
            <a:ext cx="7920000" cy="252000"/>
          </a:xfrm>
        </p:spPr>
        <p:txBody>
          <a:bodyPr/>
          <a:lstStyle>
            <a:lvl1pPr>
              <a:defRPr>
                <a:solidFill>
                  <a:srgbClr val="FF7300"/>
                </a:solidFill>
              </a:defRPr>
            </a:lvl1pPr>
          </a:lstStyle>
          <a:p>
            <a:r>
              <a:rPr lang="cs-CZ" dirty="0"/>
              <a:t>Definujte zápatí - název prezentace / pracoviště</a:t>
            </a:r>
          </a:p>
        </p:txBody>
      </p:sp>
      <p:sp>
        <p:nvSpPr>
          <p:cNvPr id="4" name="Zástupný symbol pro číslo snímku 2"/>
          <p:cNvSpPr>
            <a:spLocks noGrp="1"/>
          </p:cNvSpPr>
          <p:nvPr>
            <p:ph type="sldNum" sz="quarter" idx="11"/>
          </p:nvPr>
        </p:nvSpPr>
        <p:spPr>
          <a:xfrm>
            <a:off x="414000" y="6228000"/>
            <a:ext cx="252000" cy="252000"/>
          </a:xfrm>
        </p:spPr>
        <p:txBody>
          <a:bodyPr/>
          <a:lstStyle>
            <a:lvl1pPr>
              <a:defRPr>
                <a:solidFill>
                  <a:srgbClr val="FF7300"/>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xmlns=""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pic>
        <p:nvPicPr>
          <p:cNvPr id="4" name="Obrázek 3"/>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2250208" y="2434288"/>
            <a:ext cx="7673489" cy="1989423"/>
          </a:xfrm>
          <a:prstGeom prst="rect">
            <a:avLst/>
          </a:prstGeom>
        </p:spPr>
      </p:pic>
      <p:sp>
        <p:nvSpPr>
          <p:cNvPr id="3" name="Zástupný symbol pro zápatí 1">
            <a:extLst>
              <a:ext uri="{FF2B5EF4-FFF2-40B4-BE49-F238E27FC236}">
                <a16:creationId xmlns:a16="http://schemas.microsoft.com/office/drawing/2014/main" xmlns="" id="{325E9DFA-90AD-4BAC-8ACE-80E1EDF9A6C1}"/>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cs-CZ" dirty="0"/>
              <a:t>Definujte zápatí - název prezentace / pracoviště</a:t>
            </a:r>
          </a:p>
        </p:txBody>
      </p:sp>
      <p:sp>
        <p:nvSpPr>
          <p:cNvPr id="5" name="Zástupný symbol pro číslo snímku 2">
            <a:extLst>
              <a:ext uri="{FF2B5EF4-FFF2-40B4-BE49-F238E27FC236}">
                <a16:creationId xmlns:a16="http://schemas.microsoft.com/office/drawing/2014/main" xmlns="" id="{938657D1-8B54-4E06-BB80-F452B998A0C7}"/>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xmlns=""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xmlns="" id="{6B0440B8-6781-4DF7-853B-03D5855A8CB8}"/>
              </a:ext>
            </a:extLst>
          </p:cNvPr>
          <p:cNvSpPr>
            <a:spLocks noGrp="1"/>
          </p:cNvSpPr>
          <p:nvPr>
            <p:ph type="title"/>
          </p:nvPr>
        </p:nvSpPr>
        <p:spPr/>
        <p:txBody>
          <a:bodyPr/>
          <a:lstStyle/>
          <a:p>
            <a:r>
              <a:rPr lang="cs-CZ" smtClean="0"/>
              <a:t>Klepnutím lze upravit styl předlohy nadpisů.</a:t>
            </a:r>
            <a:endParaRPr lang="cs-CZ" dirty="0"/>
          </a:p>
        </p:txBody>
      </p:sp>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Klepnutím lze upravit styly předlohy textu.</a:t>
            </a:r>
          </a:p>
          <a:p>
            <a:pPr lvl="1"/>
            <a:r>
              <a:rPr lang="cs-CZ" smtClean="0"/>
              <a:t>Druhá úroveň</a:t>
            </a:r>
          </a:p>
          <a:p>
            <a:pPr lvl="2"/>
            <a:r>
              <a:rPr lang="cs-CZ" smtClean="0"/>
              <a:t>Třetí úroveň</a:t>
            </a:r>
          </a:p>
        </p:txBody>
      </p:sp>
      <p:pic>
        <p:nvPicPr>
          <p:cNvPr id="10" name="Obrázek 9">
            <a:extLst>
              <a:ext uri="{FF2B5EF4-FFF2-40B4-BE49-F238E27FC236}">
                <a16:creationId xmlns:a16="http://schemas.microsoft.com/office/drawing/2014/main" xmlns="" id="{391DB9A3-3792-41D4-AB78-F1910E62BE53}"/>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10897797" y="6060455"/>
            <a:ext cx="840542" cy="579974"/>
          </a:xfrm>
          <a:prstGeom prst="rect">
            <a:avLst/>
          </a:prstGeom>
        </p:spPr>
      </p:pic>
    </p:spTree>
    <p:extLst>
      <p:ext uri="{BB962C8B-B14F-4D97-AF65-F5344CB8AC3E}">
        <p14:creationId xmlns:p14="http://schemas.microsoft.com/office/powerpoint/2010/main" xmlns="" val="1691229579"/>
      </p:ext>
    </p:extLst>
  </p:cSld>
  <p:clrMapOvr>
    <a:masterClrMapping/>
  </p:clrMapOvr>
  <p:hf hdr="0" dt="0"/>
  <p:extLst mod="1">
    <p:ext uri="{DCECCB84-F9BA-43D5-87BE-67443E8EF086}">
      <p15:sldGuideLst xmlns:p15="http://schemas.microsoft.com/office/powerpoint/2012/main" xmlns="">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FF7300"/>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xmlns="" id="{D8587455-5AC3-4F6B-BE52-826326AFD383}"/>
              </a:ext>
            </a:extLst>
          </p:cNvPr>
          <p:cNvSpPr>
            <a:spLocks noGrp="1"/>
          </p:cNvSpPr>
          <p:nvPr>
            <p:ph type="ftr" sz="quarter" idx="10"/>
          </p:nvPr>
        </p:nvSpPr>
        <p:spPr/>
        <p:txBody>
          <a:bodyPr/>
          <a:lstStyle>
            <a:lvl1pPr>
              <a:defRPr>
                <a:solidFill>
                  <a:schemeClr val="bg1"/>
                </a:solidFill>
              </a:defRPr>
            </a:lvl1pPr>
          </a:lstStyle>
          <a:p>
            <a:r>
              <a:rPr lang="cs-CZ" dirty="0"/>
              <a:t>Definujte zápatí - název prezentace / pracoviště</a:t>
            </a:r>
          </a:p>
        </p:txBody>
      </p:sp>
      <p:sp>
        <p:nvSpPr>
          <p:cNvPr id="4" name="Zástupný symbol pro číslo snímku 3">
            <a:extLst>
              <a:ext uri="{FF2B5EF4-FFF2-40B4-BE49-F238E27FC236}">
                <a16:creationId xmlns:a16="http://schemas.microsoft.com/office/drawing/2014/main" xmlns=""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xmlns=""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smtClean="0"/>
              <a:t>Klepnutím lze upravit styl předlohy nadpisů.</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Klepnutím lze upravit styl předlohy podnadpisů.</a:t>
            </a:r>
            <a:endParaRPr lang="cs-CZ" dirty="0"/>
          </a:p>
        </p:txBody>
      </p:sp>
      <p:pic>
        <p:nvPicPr>
          <p:cNvPr id="10" name="Obrázek 9">
            <a:extLst>
              <a:ext uri="{FF2B5EF4-FFF2-40B4-BE49-F238E27FC236}">
                <a16:creationId xmlns:a16="http://schemas.microsoft.com/office/drawing/2014/main" xmlns="" id="{A3E27AE8-8344-46DF-95A1-57C7ED3DEAD8}"/>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414000" y="414000"/>
            <a:ext cx="1520782" cy="1049340"/>
          </a:xfrm>
          <a:prstGeom prst="rect">
            <a:avLst/>
          </a:prstGeom>
        </p:spPr>
      </p:pic>
    </p:spTree>
    <p:extLst>
      <p:ext uri="{BB962C8B-B14F-4D97-AF65-F5344CB8AC3E}">
        <p14:creationId xmlns:p14="http://schemas.microsoft.com/office/powerpoint/2010/main" xmlns="" val="39481167"/>
      </p:ext>
    </p:extLst>
  </p:cSld>
  <p:clrMapOvr>
    <a:masterClrMapping/>
  </p:clrMapOvr>
  <p:hf hdr="0" dt="0"/>
  <p:extLst mod="1">
    <p:ext uri="{DCECCB84-F9BA-43D5-87BE-67443E8EF086}">
      <p15:sldGuideLst xmlns:p15="http://schemas.microsoft.com/office/powerpoint/2012/main" xmlns="">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Klepnutím lze upravit styly předlohy textu.</a:t>
            </a:r>
          </a:p>
          <a:p>
            <a:pPr lvl="1"/>
            <a:r>
              <a:rPr lang="cs-CZ" smtClean="0"/>
              <a:t>Druhá úroveň</a:t>
            </a:r>
          </a:p>
          <a:p>
            <a:pPr lvl="2"/>
            <a:r>
              <a:rPr lang="cs-CZ" smtClean="0"/>
              <a:t>Třetí úroveň</a:t>
            </a:r>
          </a:p>
        </p:txBody>
      </p:sp>
      <p:sp>
        <p:nvSpPr>
          <p:cNvPr id="4" name="Zástupný symbol pro zápatí 3"/>
          <p:cNvSpPr>
            <a:spLocks noGrp="1"/>
          </p:cNvSpPr>
          <p:nvPr>
            <p:ph type="ftr" sz="quarter" idx="10"/>
          </p:nvPr>
        </p:nvSpPr>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xmlns=""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smtClean="0"/>
              <a:t>Klepnutím lze upravit styly předlohy textu.</a:t>
            </a:r>
          </a:p>
        </p:txBody>
      </p:sp>
      <p:sp>
        <p:nvSpPr>
          <p:cNvPr id="13" name="Nadpis 12">
            <a:extLst>
              <a:ext uri="{FF2B5EF4-FFF2-40B4-BE49-F238E27FC236}">
                <a16:creationId xmlns:a16="http://schemas.microsoft.com/office/drawing/2014/main" xmlns="" id="{6B0440B8-6781-4DF7-853B-03D5855A8CB8}"/>
              </a:ext>
            </a:extLst>
          </p:cNvPr>
          <p:cNvSpPr>
            <a:spLocks noGrp="1"/>
          </p:cNvSpPr>
          <p:nvPr>
            <p:ph type="title"/>
          </p:nvPr>
        </p:nvSpPr>
        <p:spPr/>
        <p:txBody>
          <a:bodyPr/>
          <a:lstStyle/>
          <a:p>
            <a:r>
              <a:rPr lang="cs-CZ" smtClean="0"/>
              <a:t>Klepnutím lze upravit styl předlohy nadpisů.</a:t>
            </a:r>
            <a:endParaRPr lang="cs-CZ"/>
          </a:p>
        </p:txBody>
      </p:sp>
      <p:pic>
        <p:nvPicPr>
          <p:cNvPr id="9" name="Obrázek 8">
            <a:extLst>
              <a:ext uri="{FF2B5EF4-FFF2-40B4-BE49-F238E27FC236}">
                <a16:creationId xmlns:a16="http://schemas.microsoft.com/office/drawing/2014/main" xmlns="" id="{21103F4D-0D61-472A-BAFF-19EFE6D636E6}"/>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10897797" y="6060455"/>
            <a:ext cx="840542" cy="579974"/>
          </a:xfrm>
          <a:prstGeom prst="rect">
            <a:avLst/>
          </a:prstGeom>
        </p:spPr>
      </p:pic>
    </p:spTree>
    <p:extLst>
      <p:ext uri="{BB962C8B-B14F-4D97-AF65-F5344CB8AC3E}">
        <p14:creationId xmlns:p14="http://schemas.microsoft.com/office/powerpoint/2010/main" xmlns="" val="4034428296"/>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xmlns="" id="{9F610B39-FB78-4767-BA31-C3D4E7D5586C}"/>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smtClean="0"/>
              <a:t>Klepnutím lze upravit styly předlohy textu.</a:t>
            </a:r>
          </a:p>
        </p:txBody>
      </p:sp>
      <p:sp>
        <p:nvSpPr>
          <p:cNvPr id="18" name="Nadpis 12">
            <a:extLst>
              <a:ext uri="{FF2B5EF4-FFF2-40B4-BE49-F238E27FC236}">
                <a16:creationId xmlns:a16="http://schemas.microsoft.com/office/drawing/2014/main" xmlns="" id="{6B0440B8-6781-4DF7-853B-03D5855A8CB8}"/>
              </a:ext>
            </a:extLst>
          </p:cNvPr>
          <p:cNvSpPr>
            <a:spLocks noGrp="1"/>
          </p:cNvSpPr>
          <p:nvPr>
            <p:ph type="title"/>
          </p:nvPr>
        </p:nvSpPr>
        <p:spPr>
          <a:xfrm>
            <a:off x="720000" y="720000"/>
            <a:ext cx="10753200" cy="451576"/>
          </a:xfrm>
        </p:spPr>
        <p:txBody>
          <a:bodyPr/>
          <a:lstStyle/>
          <a:p>
            <a:r>
              <a:rPr lang="cs-CZ" smtClean="0"/>
              <a:t>Klepnutím lze upravit styl předlohy nadpisů.</a:t>
            </a:r>
            <a:endParaRPr lang="cs-CZ"/>
          </a:p>
        </p:txBody>
      </p:sp>
      <p:sp>
        <p:nvSpPr>
          <p:cNvPr id="21" name="Zástupný symbol pro text 7">
            <a:extLst>
              <a:ext uri="{FF2B5EF4-FFF2-40B4-BE49-F238E27FC236}">
                <a16:creationId xmlns:a16="http://schemas.microsoft.com/office/drawing/2014/main" xmlns="" id="{9F610B39-FB78-4767-BA31-C3D4E7D5586C}"/>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smtClean="0"/>
              <a:t>Klepnutím lze upravit styly předlohy textu.</a:t>
            </a:r>
          </a:p>
        </p:txBody>
      </p:sp>
      <p:sp>
        <p:nvSpPr>
          <p:cNvPr id="22" name="Zástupný symbol pro obsah 2"/>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Klepnutím lze upravit styly předlohy textu.</a:t>
            </a:r>
          </a:p>
          <a:p>
            <a:pPr lvl="1"/>
            <a:r>
              <a:rPr lang="cs-CZ" smtClean="0"/>
              <a:t>Druhá úroveň</a:t>
            </a:r>
          </a:p>
          <a:p>
            <a:pPr lvl="2"/>
            <a:r>
              <a:rPr lang="cs-CZ" smtClean="0"/>
              <a:t>Třetí úroveň</a:t>
            </a:r>
          </a:p>
        </p:txBody>
      </p:sp>
      <p:sp>
        <p:nvSpPr>
          <p:cNvPr id="23" name="Zástupný symbol pro obsah 2"/>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Klepnutím lze upravit styly předlohy textu.</a:t>
            </a:r>
          </a:p>
          <a:p>
            <a:pPr lvl="1"/>
            <a:r>
              <a:rPr lang="cs-CZ" smtClean="0"/>
              <a:t>Druhá úroveň</a:t>
            </a:r>
          </a:p>
          <a:p>
            <a:pPr lvl="2"/>
            <a:r>
              <a:rPr lang="cs-CZ" smtClean="0"/>
              <a:t>Třetí úroveň</a:t>
            </a:r>
          </a:p>
        </p:txBody>
      </p:sp>
      <p:pic>
        <p:nvPicPr>
          <p:cNvPr id="11" name="Obrázek 10">
            <a:extLst>
              <a:ext uri="{FF2B5EF4-FFF2-40B4-BE49-F238E27FC236}">
                <a16:creationId xmlns:a16="http://schemas.microsoft.com/office/drawing/2014/main" xmlns="" id="{3AB41CB1-F6A4-458D-85DF-FC3E8229711D}"/>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10897797" y="6060455"/>
            <a:ext cx="840542" cy="579974"/>
          </a:xfrm>
          <a:prstGeom prst="rect">
            <a:avLst/>
          </a:prstGeom>
        </p:spPr>
      </p:pic>
    </p:spTree>
    <p:extLst>
      <p:ext uri="{BB962C8B-B14F-4D97-AF65-F5344CB8AC3E}">
        <p14:creationId xmlns:p14="http://schemas.microsoft.com/office/powerpoint/2010/main" xmlns="" val="3317168426"/>
      </p:ext>
    </p:extLst>
  </p:cSld>
  <p:clrMapOvr>
    <a:masterClrMapping/>
  </p:clrMapOvr>
  <p:hf hdr="0" dt="0"/>
  <p:extLst mod="1">
    <p:ext uri="{DCECCB84-F9BA-43D5-87BE-67443E8EF086}">
      <p15:sldGuideLst xmlns:p15="http://schemas.microsoft.com/office/powerpoint/2012/main" xmlns="">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xmlns="" id="{83517C49-9C06-4658-8660-E0D21D83CE29}"/>
              </a:ext>
            </a:extLst>
          </p:cNvPr>
          <p:cNvSpPr>
            <a:spLocks noGrp="1"/>
          </p:cNvSpPr>
          <p:nvPr>
            <p:ph sz="quarter" idx="24"/>
          </p:nvPr>
        </p:nvSpPr>
        <p:spPr>
          <a:xfrm>
            <a:off x="719137" y="1695074"/>
            <a:ext cx="5218413" cy="3896711"/>
          </a:xfrm>
        </p:spPr>
        <p:txBody>
          <a:bodyPr/>
          <a:lstStyle/>
          <a:p>
            <a:pPr lvl="0"/>
            <a:r>
              <a:rPr lang="cs-CZ" smtClean="0"/>
              <a:t>Klepnutím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xmlns="" id="{ABDE9BC5-EE25-44B2-8081-F2B94BAA680C}"/>
              </a:ext>
            </a:extLst>
          </p:cNvPr>
          <p:cNvSpPr>
            <a:spLocks noGrp="1"/>
          </p:cNvSpPr>
          <p:nvPr>
            <p:ph type="title"/>
          </p:nvPr>
        </p:nvSpPr>
        <p:spPr/>
        <p:txBody>
          <a:bodyPr/>
          <a:lstStyle/>
          <a:p>
            <a:r>
              <a:rPr lang="cs-CZ" smtClean="0"/>
              <a:t>Klepnutím lze upravit styl předlohy nadpisů.</a:t>
            </a:r>
            <a:endParaRPr lang="cs-CZ" dirty="0"/>
          </a:p>
        </p:txBody>
      </p:sp>
      <p:sp>
        <p:nvSpPr>
          <p:cNvPr id="9" name="Zástupný symbol pro text 13">
            <a:extLst>
              <a:ext uri="{FF2B5EF4-FFF2-40B4-BE49-F238E27FC236}">
                <a16:creationId xmlns:a16="http://schemas.microsoft.com/office/drawing/2014/main" xmlns=""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smtClean="0"/>
              <a:t>Klepnutím lze upravit styly předlohy textu.</a:t>
            </a:r>
          </a:p>
        </p:txBody>
      </p:sp>
      <p:sp>
        <p:nvSpPr>
          <p:cNvPr id="12" name="Zástupný symbol pro obsah 2"/>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smtClean="0"/>
              <a:t>Klepnutím lze upravit styly předlohy textu.</a:t>
            </a:r>
          </a:p>
          <a:p>
            <a:pPr lvl="1"/>
            <a:r>
              <a:rPr lang="cs-CZ" smtClean="0"/>
              <a:t>Druhá úroveň</a:t>
            </a:r>
          </a:p>
          <a:p>
            <a:pPr lvl="2"/>
            <a:r>
              <a:rPr lang="cs-CZ" smtClean="0"/>
              <a:t>Třetí úroveň</a:t>
            </a:r>
          </a:p>
        </p:txBody>
      </p:sp>
      <p:pic>
        <p:nvPicPr>
          <p:cNvPr id="10" name="Obrázek 9">
            <a:extLst>
              <a:ext uri="{FF2B5EF4-FFF2-40B4-BE49-F238E27FC236}">
                <a16:creationId xmlns:a16="http://schemas.microsoft.com/office/drawing/2014/main" xmlns="" id="{53D9C202-1E0C-49A0-BD44-0FABFFADA120}"/>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10897797" y="6060455"/>
            <a:ext cx="840542" cy="579974"/>
          </a:xfrm>
          <a:prstGeom prst="rect">
            <a:avLst/>
          </a:prstGeom>
        </p:spPr>
      </p:pic>
    </p:spTree>
    <p:extLst>
      <p:ext uri="{BB962C8B-B14F-4D97-AF65-F5344CB8AC3E}">
        <p14:creationId xmlns:p14="http://schemas.microsoft.com/office/powerpoint/2010/main" xmlns="" val="2966739591"/>
      </p:ext>
    </p:extLst>
  </p:cSld>
  <p:clrMapOvr>
    <a:masterClrMapping/>
  </p:clrMapOvr>
  <p:hf hdr="0" dt="0"/>
  <p:extLst mod="1">
    <p:ext uri="{DCECCB84-F9BA-43D5-87BE-67443E8EF086}">
      <p15:sldGuideLst xmlns:p15="http://schemas.microsoft.com/office/powerpoint/2012/main" xmlns="">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xmlns="" id="{548D6DE9-EB16-4D0A-9F96-DD69C3E97213}"/>
              </a:ext>
            </a:extLst>
          </p:cNvPr>
          <p:cNvSpPr>
            <a:spLocks noGrp="1"/>
          </p:cNvSpPr>
          <p:nvPr>
            <p:ph sz="quarter" idx="22"/>
          </p:nvPr>
        </p:nvSpPr>
        <p:spPr>
          <a:xfrm>
            <a:off x="4440000" y="1692002"/>
            <a:ext cx="3311525" cy="2230711"/>
          </a:xfrm>
        </p:spPr>
        <p:txBody>
          <a:bodyPr/>
          <a:lstStyle/>
          <a:p>
            <a:pPr lvl="0"/>
            <a:r>
              <a:rPr lang="cs-CZ" smtClean="0"/>
              <a:t>Klepnutím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xmlns=""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Klepnutím lze upravit styly předlohy textu.</a:t>
            </a:r>
          </a:p>
        </p:txBody>
      </p:sp>
      <p:sp>
        <p:nvSpPr>
          <p:cNvPr id="7" name="Zástupný symbol pro text 5">
            <a:extLst>
              <a:ext uri="{FF2B5EF4-FFF2-40B4-BE49-F238E27FC236}">
                <a16:creationId xmlns:a16="http://schemas.microsoft.com/office/drawing/2014/main" xmlns=""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Klepnutím lze upravit styly předlohy textu.</a:t>
            </a:r>
          </a:p>
        </p:txBody>
      </p:sp>
      <p:sp>
        <p:nvSpPr>
          <p:cNvPr id="9" name="Zástupný symbol pro text 5">
            <a:extLst>
              <a:ext uri="{FF2B5EF4-FFF2-40B4-BE49-F238E27FC236}">
                <a16:creationId xmlns:a16="http://schemas.microsoft.com/office/drawing/2014/main" xmlns=""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Klepnutím lze upravit styly předlohy textu.</a:t>
            </a:r>
          </a:p>
        </p:txBody>
      </p:sp>
      <p:sp>
        <p:nvSpPr>
          <p:cNvPr id="14" name="Zástupný symbol pro text 13">
            <a:extLst>
              <a:ext uri="{FF2B5EF4-FFF2-40B4-BE49-F238E27FC236}">
                <a16:creationId xmlns:a16="http://schemas.microsoft.com/office/drawing/2014/main" xmlns=""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smtClean="0"/>
              <a:t>Klepnutím lze upravit styly předlohy textu.</a:t>
            </a:r>
          </a:p>
        </p:txBody>
      </p:sp>
      <p:sp>
        <p:nvSpPr>
          <p:cNvPr id="15" name="Zástupný symbol pro text 13">
            <a:extLst>
              <a:ext uri="{FF2B5EF4-FFF2-40B4-BE49-F238E27FC236}">
                <a16:creationId xmlns:a16="http://schemas.microsoft.com/office/drawing/2014/main" xmlns=""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smtClean="0"/>
              <a:t>Klepnutím lze upravit styly předlohy textu.</a:t>
            </a:r>
          </a:p>
        </p:txBody>
      </p:sp>
      <p:sp>
        <p:nvSpPr>
          <p:cNvPr id="16" name="Zástupný symbol pro text 13">
            <a:extLst>
              <a:ext uri="{FF2B5EF4-FFF2-40B4-BE49-F238E27FC236}">
                <a16:creationId xmlns:a16="http://schemas.microsoft.com/office/drawing/2014/main" xmlns=""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smtClean="0"/>
              <a:t>Klepnutím lze upravit styly předlohy textu.</a:t>
            </a:r>
          </a:p>
        </p:txBody>
      </p:sp>
      <p:sp>
        <p:nvSpPr>
          <p:cNvPr id="18" name="Zástupný symbol pro obsah 12">
            <a:extLst>
              <a:ext uri="{FF2B5EF4-FFF2-40B4-BE49-F238E27FC236}">
                <a16:creationId xmlns:a16="http://schemas.microsoft.com/office/drawing/2014/main" xmlns="" id="{DE897ACA-C285-471C-BF3F-2886D04C7F9F}"/>
              </a:ext>
            </a:extLst>
          </p:cNvPr>
          <p:cNvSpPr>
            <a:spLocks noGrp="1"/>
          </p:cNvSpPr>
          <p:nvPr>
            <p:ph sz="quarter" idx="23"/>
          </p:nvPr>
        </p:nvSpPr>
        <p:spPr>
          <a:xfrm>
            <a:off x="719999" y="1692002"/>
            <a:ext cx="3311525" cy="2230711"/>
          </a:xfrm>
        </p:spPr>
        <p:txBody>
          <a:bodyPr/>
          <a:lstStyle/>
          <a:p>
            <a:pPr lvl="0"/>
            <a:r>
              <a:rPr lang="cs-CZ" smtClean="0"/>
              <a:t>Klepnutím lze upravit styly předlohy textu.</a:t>
            </a:r>
          </a:p>
        </p:txBody>
      </p:sp>
      <p:sp>
        <p:nvSpPr>
          <p:cNvPr id="20" name="Zástupný symbol pro obsah 12">
            <a:extLst>
              <a:ext uri="{FF2B5EF4-FFF2-40B4-BE49-F238E27FC236}">
                <a16:creationId xmlns:a16="http://schemas.microsoft.com/office/drawing/2014/main" xmlns="" id="{9AF93628-9CF3-4CB5-A8C7-735B527D49B2}"/>
              </a:ext>
            </a:extLst>
          </p:cNvPr>
          <p:cNvSpPr>
            <a:spLocks noGrp="1"/>
          </p:cNvSpPr>
          <p:nvPr>
            <p:ph sz="quarter" idx="24"/>
          </p:nvPr>
        </p:nvSpPr>
        <p:spPr>
          <a:xfrm>
            <a:off x="8160001" y="1692002"/>
            <a:ext cx="3311525" cy="2230711"/>
          </a:xfrm>
        </p:spPr>
        <p:txBody>
          <a:bodyPr/>
          <a:lstStyle/>
          <a:p>
            <a:pPr lvl="0"/>
            <a:r>
              <a:rPr lang="cs-CZ" smtClean="0"/>
              <a:t>Klepnutím lze upravit styly předlohy textu.</a:t>
            </a:r>
          </a:p>
        </p:txBody>
      </p:sp>
      <p:sp>
        <p:nvSpPr>
          <p:cNvPr id="19" name="Zástupný symbol pro text 7">
            <a:extLst>
              <a:ext uri="{FF2B5EF4-FFF2-40B4-BE49-F238E27FC236}">
                <a16:creationId xmlns:a16="http://schemas.microsoft.com/office/drawing/2014/main" xmlns=""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smtClean="0"/>
              <a:t>Klepnutím lze upravit styly předlohy textu.</a:t>
            </a:r>
          </a:p>
        </p:txBody>
      </p:sp>
      <p:sp>
        <p:nvSpPr>
          <p:cNvPr id="21" name="Nadpis 12">
            <a:extLst>
              <a:ext uri="{FF2B5EF4-FFF2-40B4-BE49-F238E27FC236}">
                <a16:creationId xmlns:a16="http://schemas.microsoft.com/office/drawing/2014/main" xmlns="" id="{6B0440B8-6781-4DF7-853B-03D5855A8CB8}"/>
              </a:ext>
            </a:extLst>
          </p:cNvPr>
          <p:cNvSpPr>
            <a:spLocks noGrp="1"/>
          </p:cNvSpPr>
          <p:nvPr>
            <p:ph type="title"/>
          </p:nvPr>
        </p:nvSpPr>
        <p:spPr>
          <a:xfrm>
            <a:off x="720000" y="720000"/>
            <a:ext cx="10753200" cy="451576"/>
          </a:xfrm>
        </p:spPr>
        <p:txBody>
          <a:bodyPr/>
          <a:lstStyle/>
          <a:p>
            <a:r>
              <a:rPr lang="cs-CZ" smtClean="0"/>
              <a:t>Klepnutím lze upravit styl předlohy nadpisů.</a:t>
            </a:r>
            <a:endParaRPr lang="cs-CZ"/>
          </a:p>
        </p:txBody>
      </p:sp>
      <p:pic>
        <p:nvPicPr>
          <p:cNvPr id="17" name="Obrázek 16">
            <a:extLst>
              <a:ext uri="{FF2B5EF4-FFF2-40B4-BE49-F238E27FC236}">
                <a16:creationId xmlns:a16="http://schemas.microsoft.com/office/drawing/2014/main" xmlns="" id="{C8521D5E-C1D4-49AD-9477-8C693D759072}"/>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10897797" y="6060455"/>
            <a:ext cx="840542" cy="579974"/>
          </a:xfrm>
          <a:prstGeom prst="rect">
            <a:avLst/>
          </a:prstGeom>
        </p:spPr>
      </p:pic>
    </p:spTree>
    <p:extLst>
      <p:ext uri="{BB962C8B-B14F-4D97-AF65-F5344CB8AC3E}">
        <p14:creationId xmlns:p14="http://schemas.microsoft.com/office/powerpoint/2010/main" xmlns="" val="2713741071"/>
      </p:ext>
    </p:extLst>
  </p:cSld>
  <p:clrMapOvr>
    <a:masterClrMapping/>
  </p:clrMapOvr>
  <p:hf hdr="0" dt="0"/>
  <p:extLst mod="1">
    <p:ext uri="{DCECCB84-F9BA-43D5-87BE-67443E8EF086}">
      <p15:sldGuideLst xmlns:p15="http://schemas.microsoft.com/office/powerpoint/2012/main" xmlns="">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smtClean="0"/>
              <a:t>Klepnutím lze upravit styly předlohy textu.</a:t>
            </a:r>
          </a:p>
          <a:p>
            <a:pPr lvl="1"/>
            <a:r>
              <a:rPr lang="cs-CZ" smtClean="0"/>
              <a:t>Druhá úroveň</a:t>
            </a:r>
          </a:p>
          <a:p>
            <a:pPr lvl="2"/>
            <a:r>
              <a:rPr lang="cs-CZ" smtClean="0"/>
              <a:t>Třetí úroveň</a:t>
            </a:r>
          </a:p>
        </p:txBody>
      </p:sp>
      <p:sp>
        <p:nvSpPr>
          <p:cNvPr id="9" name="Zástupný symbol pro obsah 12">
            <a:extLst>
              <a:ext uri="{FF2B5EF4-FFF2-40B4-BE49-F238E27FC236}">
                <a16:creationId xmlns:a16="http://schemas.microsoft.com/office/drawing/2014/main" xmlns="" id="{83517C49-9C06-4658-8660-E0D21D83CE29}"/>
              </a:ext>
            </a:extLst>
          </p:cNvPr>
          <p:cNvSpPr>
            <a:spLocks noGrp="1"/>
          </p:cNvSpPr>
          <p:nvPr>
            <p:ph sz="quarter" idx="24"/>
          </p:nvPr>
        </p:nvSpPr>
        <p:spPr>
          <a:xfrm>
            <a:off x="719137" y="692150"/>
            <a:ext cx="5218413" cy="4899635"/>
          </a:xfrm>
        </p:spPr>
        <p:txBody>
          <a:bodyPr/>
          <a:lstStyle/>
          <a:p>
            <a:pPr lvl="0"/>
            <a:r>
              <a:rPr lang="cs-CZ" smtClean="0"/>
              <a:t>Klepnutím lze upravit styly předlohy textu.</a:t>
            </a:r>
          </a:p>
        </p:txBody>
      </p:sp>
      <p:sp>
        <p:nvSpPr>
          <p:cNvPr id="10" name="Zástupný symbol pro text 13">
            <a:extLst>
              <a:ext uri="{FF2B5EF4-FFF2-40B4-BE49-F238E27FC236}">
                <a16:creationId xmlns:a16="http://schemas.microsoft.com/office/drawing/2014/main" xmlns=""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smtClean="0"/>
              <a:t>Klepnutím lze upravit styly předlohy textu.</a:t>
            </a:r>
          </a:p>
        </p:txBody>
      </p:sp>
      <p:pic>
        <p:nvPicPr>
          <p:cNvPr id="11" name="Obrázek 10">
            <a:extLst>
              <a:ext uri="{FF2B5EF4-FFF2-40B4-BE49-F238E27FC236}">
                <a16:creationId xmlns:a16="http://schemas.microsoft.com/office/drawing/2014/main" xmlns="" id="{5C946900-B034-4346-94F7-4849AECA0E42}"/>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10897797" y="6060455"/>
            <a:ext cx="840542" cy="579974"/>
          </a:xfrm>
          <a:prstGeom prst="rect">
            <a:avLst/>
          </a:prstGeom>
        </p:spPr>
      </p:pic>
    </p:spTree>
    <p:extLst>
      <p:ext uri="{BB962C8B-B14F-4D97-AF65-F5344CB8AC3E}">
        <p14:creationId xmlns:p14="http://schemas.microsoft.com/office/powerpoint/2010/main" xmlns="" val="2117383761"/>
      </p:ext>
    </p:extLst>
  </p:cSld>
  <p:clrMapOvr>
    <a:masterClrMapping/>
  </p:clrMapOvr>
  <p:hf hdr="0" dt="0"/>
  <p:extLst mod="1">
    <p:ext uri="{DCECCB84-F9BA-43D5-87BE-67443E8EF086}">
      <p15:sldGuideLst xmlns:p15="http://schemas.microsoft.com/office/powerpoint/2012/main" xmlns="">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Klepnutím lze upravit styly předlohy textu.</a:t>
            </a:r>
          </a:p>
          <a:p>
            <a:pPr lvl="1"/>
            <a:r>
              <a:rPr lang="cs-CZ" smtClean="0"/>
              <a:t>Druhá úroveň</a:t>
            </a:r>
          </a:p>
          <a:p>
            <a:pPr lvl="2"/>
            <a:r>
              <a:rPr lang="cs-CZ" smtClean="0"/>
              <a:t>Třetí úroveň</a:t>
            </a:r>
          </a:p>
        </p:txBody>
      </p:sp>
      <p:pic>
        <p:nvPicPr>
          <p:cNvPr id="7" name="Obrázek 6">
            <a:extLst>
              <a:ext uri="{FF2B5EF4-FFF2-40B4-BE49-F238E27FC236}">
                <a16:creationId xmlns:a16="http://schemas.microsoft.com/office/drawing/2014/main" xmlns="" id="{01ECF861-1DA0-4682-8B9C-824D21236440}"/>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10897797" y="6060455"/>
            <a:ext cx="840542" cy="579974"/>
          </a:xfrm>
          <a:prstGeom prst="rect">
            <a:avLst/>
          </a:prstGeom>
        </p:spPr>
      </p:pic>
    </p:spTree>
    <p:extLst>
      <p:ext uri="{BB962C8B-B14F-4D97-AF65-F5344CB8AC3E}">
        <p14:creationId xmlns:p14="http://schemas.microsoft.com/office/powerpoint/2010/main" xmlns="" val="234975528"/>
      </p:ext>
    </p:extLst>
  </p:cSld>
  <p:clrMapOvr>
    <a:masterClrMapping/>
  </p:clrMapOvr>
  <p:hf hdr="0" dt="0"/>
  <p:extLst mod="1">
    <p:ext uri="{DCECCB84-F9BA-43D5-87BE-67443E8EF086}">
      <p15:sldGuideLst xmlns:p15="http://schemas.microsoft.com/office/powerpoint/2012/main" xmlns="">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dirty="0"/>
              <a:t>Definujte zápatí - název prezentace / pracoviště</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xmlns=""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xmlns=""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Lst>
  <p:hf sldNum="0" hdr="0" ft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9.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9.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Nadpis 3"/>
          <p:cNvSpPr>
            <a:spLocks noGrp="1"/>
          </p:cNvSpPr>
          <p:nvPr>
            <p:ph type="title"/>
          </p:nvPr>
        </p:nvSpPr>
        <p:spPr/>
        <p:txBody>
          <a:bodyPr/>
          <a:lstStyle/>
          <a:p>
            <a:r>
              <a:rPr lang="cs-CZ" dirty="0" smtClean="0"/>
              <a:t>Pracovní poměr - skončení</a:t>
            </a:r>
            <a:endParaRPr lang="cs-CZ" dirty="0"/>
          </a:p>
        </p:txBody>
      </p:sp>
      <p:sp>
        <p:nvSpPr>
          <p:cNvPr id="5" name="Podnadpis 4"/>
          <p:cNvSpPr>
            <a:spLocks noGrp="1"/>
          </p:cNvSpPr>
          <p:nvPr>
            <p:ph type="subTitle" idx="1"/>
          </p:nvPr>
        </p:nvSpPr>
        <p:spPr/>
        <p:txBody>
          <a:bodyPr/>
          <a:lstStyle/>
          <a:p>
            <a:r>
              <a:rPr lang="cs-CZ" dirty="0" smtClean="0"/>
              <a:t>Ing. Nikola Straková</a:t>
            </a:r>
            <a:endParaRPr 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3" name="Zástupný symbol pro číslo snímku 2"/>
          <p:cNvSpPr>
            <a:spLocks noGrp="1"/>
          </p:cNvSpPr>
          <p:nvPr>
            <p:ph type="sldNum" sz="quarter" idx="11"/>
          </p:nvPr>
        </p:nvSpPr>
        <p:spPr/>
        <p:txBody>
          <a:bodyPr/>
          <a:lstStyle/>
          <a:p>
            <a:fld id="{D6D6C118-631F-4A80-9886-907009361577}" type="slidenum">
              <a:rPr lang="cs-CZ" altLang="cs-CZ" smtClean="0"/>
              <a:pPr/>
              <a:t>10</a:t>
            </a:fld>
            <a:endParaRPr lang="cs-CZ" altLang="cs-CZ" dirty="0"/>
          </a:p>
        </p:txBody>
      </p:sp>
      <p:sp>
        <p:nvSpPr>
          <p:cNvPr id="5" name="Nadpis 4"/>
          <p:cNvSpPr>
            <a:spLocks noGrp="1"/>
          </p:cNvSpPr>
          <p:nvPr>
            <p:ph type="title"/>
          </p:nvPr>
        </p:nvSpPr>
        <p:spPr/>
        <p:txBody>
          <a:bodyPr/>
          <a:lstStyle/>
          <a:p>
            <a:r>
              <a:rPr lang="cs-CZ" dirty="0" smtClean="0"/>
              <a:t>Výpověď daná zaměstnancem </a:t>
            </a:r>
            <a:endParaRPr lang="cs-CZ" dirty="0"/>
          </a:p>
        </p:txBody>
      </p:sp>
      <p:sp>
        <p:nvSpPr>
          <p:cNvPr id="6" name="Zástupný symbol pro obsah 5"/>
          <p:cNvSpPr>
            <a:spLocks noGrp="1"/>
          </p:cNvSpPr>
          <p:nvPr>
            <p:ph idx="1"/>
          </p:nvPr>
        </p:nvSpPr>
        <p:spPr/>
        <p:txBody>
          <a:bodyPr/>
          <a:lstStyle/>
          <a:p>
            <a:r>
              <a:rPr lang="cs-CZ" dirty="0" smtClean="0"/>
              <a:t>z jakéhokoli důvodu </a:t>
            </a:r>
          </a:p>
          <a:p>
            <a:r>
              <a:rPr lang="cs-CZ" dirty="0" smtClean="0"/>
              <a:t>nebo bez uvedení důvodu.</a:t>
            </a:r>
            <a:endParaRPr lang="cs-CZ"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4" name="Nadpis 3"/>
          <p:cNvSpPr>
            <a:spLocks noGrp="1"/>
          </p:cNvSpPr>
          <p:nvPr>
            <p:ph type="title"/>
          </p:nvPr>
        </p:nvSpPr>
        <p:spPr/>
        <p:txBody>
          <a:bodyPr/>
          <a:lstStyle/>
          <a:p>
            <a:r>
              <a:rPr lang="cs-CZ" dirty="0" smtClean="0"/>
              <a:t>Výpověď daná zaměstnavatelem</a:t>
            </a:r>
            <a:br>
              <a:rPr lang="cs-CZ" dirty="0" smtClean="0"/>
            </a:br>
            <a:endParaRPr lang="cs-CZ" dirty="0"/>
          </a:p>
        </p:txBody>
      </p:sp>
      <p:sp>
        <p:nvSpPr>
          <p:cNvPr id="5" name="Zástupný symbol pro obsah 4"/>
          <p:cNvSpPr>
            <a:spLocks noGrp="1"/>
          </p:cNvSpPr>
          <p:nvPr>
            <p:ph idx="1"/>
          </p:nvPr>
        </p:nvSpPr>
        <p:spPr/>
        <p:txBody>
          <a:bodyPr/>
          <a:lstStyle/>
          <a:p>
            <a:r>
              <a:rPr lang="cs-CZ" dirty="0" err="1" smtClean="0"/>
              <a:t>Zam</a:t>
            </a:r>
            <a:r>
              <a:rPr lang="cs-CZ" dirty="0" smtClean="0"/>
              <a:t>-tel může dát </a:t>
            </a:r>
            <a:r>
              <a:rPr lang="cs-CZ" dirty="0" err="1" smtClean="0"/>
              <a:t>zam</a:t>
            </a:r>
            <a:r>
              <a:rPr lang="cs-CZ" dirty="0" smtClean="0"/>
              <a:t>-</a:t>
            </a:r>
            <a:r>
              <a:rPr lang="cs-CZ" dirty="0" err="1" smtClean="0"/>
              <a:t>ci</a:t>
            </a:r>
            <a:r>
              <a:rPr lang="cs-CZ" dirty="0" smtClean="0"/>
              <a:t> výpověď pouze z důvodů taxativně uvedených v ZP §52</a:t>
            </a:r>
          </a:p>
          <a:p>
            <a:r>
              <a:rPr lang="cs-CZ" dirty="0" smtClean="0"/>
              <a:t>Důvod musí být ve výpovědi skutkově vymezen tak, aby byl nezaměnitelný s jiným důvodem. </a:t>
            </a:r>
          </a:p>
          <a:p>
            <a:r>
              <a:rPr lang="cs-CZ" dirty="0" smtClean="0"/>
              <a:t>Důvod výpovědi také nelze dodatečně měnit, jinak je výpověď neplatná </a:t>
            </a:r>
          </a:p>
          <a:p>
            <a:endParaRPr lang="cs-CZ"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4" name="Nadpis 3"/>
          <p:cNvSpPr>
            <a:spLocks noGrp="1"/>
          </p:cNvSpPr>
          <p:nvPr>
            <p:ph type="title"/>
          </p:nvPr>
        </p:nvSpPr>
        <p:spPr/>
        <p:txBody>
          <a:bodyPr/>
          <a:lstStyle/>
          <a:p>
            <a:r>
              <a:rPr lang="cs-CZ" dirty="0" smtClean="0"/>
              <a:t>Výpovědní důvody</a:t>
            </a:r>
            <a:br>
              <a:rPr lang="cs-CZ" dirty="0" smtClean="0"/>
            </a:br>
            <a:endParaRPr lang="cs-CZ" dirty="0"/>
          </a:p>
        </p:txBody>
      </p:sp>
      <p:sp>
        <p:nvSpPr>
          <p:cNvPr id="5" name="Zástupný symbol pro obsah 4"/>
          <p:cNvSpPr>
            <a:spLocks noGrp="1"/>
          </p:cNvSpPr>
          <p:nvPr>
            <p:ph idx="1"/>
          </p:nvPr>
        </p:nvSpPr>
        <p:spPr>
          <a:xfrm>
            <a:off x="744063" y="1251285"/>
            <a:ext cx="10753200" cy="4568684"/>
          </a:xfrm>
        </p:spPr>
        <p:txBody>
          <a:bodyPr/>
          <a:lstStyle/>
          <a:p>
            <a:pPr marL="457200" indent="-457200">
              <a:buFont typeface="+mj-lt"/>
              <a:buAutoNum type="alphaLcParenR"/>
            </a:pPr>
            <a:r>
              <a:rPr lang="cs-CZ" sz="2000" dirty="0" smtClean="0"/>
              <a:t>Rušení či přemístění </a:t>
            </a:r>
            <a:r>
              <a:rPr lang="cs-CZ" sz="2000" dirty="0" err="1" smtClean="0"/>
              <a:t>zam</a:t>
            </a:r>
            <a:r>
              <a:rPr lang="cs-CZ" sz="2000" dirty="0" smtClean="0"/>
              <a:t>-tele nebo jeho části (bez právního nástupce)</a:t>
            </a:r>
          </a:p>
          <a:p>
            <a:pPr marL="457200" indent="-457200">
              <a:buFont typeface="+mj-lt"/>
              <a:buAutoNum type="alphaLcParenR"/>
            </a:pPr>
            <a:r>
              <a:rPr lang="cs-CZ" sz="2000" dirty="0" smtClean="0"/>
              <a:t>Nadbytečnost zaměstnance vyvolaná organizačními změnami</a:t>
            </a:r>
          </a:p>
          <a:p>
            <a:pPr marL="457200" indent="-457200">
              <a:buFont typeface="+mj-lt"/>
              <a:buAutoNum type="alphaLcParenR"/>
            </a:pPr>
            <a:r>
              <a:rPr lang="cs-CZ" sz="2000" dirty="0" smtClean="0"/>
              <a:t>Dlouhodobé zdravotní důvody na straně </a:t>
            </a:r>
            <a:r>
              <a:rPr lang="cs-CZ" sz="2000" dirty="0" err="1" smtClean="0"/>
              <a:t>zam</a:t>
            </a:r>
            <a:r>
              <a:rPr lang="cs-CZ" sz="2000" dirty="0" smtClean="0"/>
              <a:t>-</a:t>
            </a:r>
            <a:r>
              <a:rPr lang="cs-CZ" sz="2000" dirty="0" err="1" smtClean="0"/>
              <a:t>ce</a:t>
            </a:r>
            <a:r>
              <a:rPr lang="cs-CZ" sz="2000" dirty="0" smtClean="0"/>
              <a:t> (nezpůsobilost konat dosavadní  práci)</a:t>
            </a:r>
          </a:p>
          <a:p>
            <a:pPr marL="457200" indent="-457200">
              <a:buFont typeface="+mj-lt"/>
              <a:buAutoNum type="alphaLcParenR"/>
            </a:pPr>
            <a:r>
              <a:rPr lang="cs-CZ" sz="2000" dirty="0" smtClean="0"/>
              <a:t>Nesplňování předpokladů nebo požadavků pro výkon práce ze strany </a:t>
            </a:r>
            <a:r>
              <a:rPr lang="cs-CZ" sz="2000" dirty="0" err="1" smtClean="0"/>
              <a:t>zam</a:t>
            </a:r>
            <a:r>
              <a:rPr lang="cs-CZ" sz="2000" dirty="0" smtClean="0"/>
              <a:t>-</a:t>
            </a:r>
            <a:r>
              <a:rPr lang="cs-CZ" sz="2000" dirty="0" err="1" smtClean="0"/>
              <a:t>ce</a:t>
            </a:r>
            <a:endParaRPr lang="cs-CZ" sz="2000" dirty="0" smtClean="0"/>
          </a:p>
          <a:p>
            <a:pPr marL="520288" lvl="1" indent="-268288"/>
            <a:r>
              <a:rPr lang="cs-CZ" sz="1800" dirty="0" smtClean="0"/>
              <a:t>specifickou podobou nesplňování požadavků jsou neuspokojivé pracovní výsledky. Zde může být výpověď dána jen jestliže:</a:t>
            </a:r>
          </a:p>
          <a:p>
            <a:pPr marL="930688" lvl="2" indent="-268288">
              <a:buFont typeface="Arial" pitchFamily="34" charset="0"/>
              <a:buChar char="•"/>
            </a:pPr>
            <a:r>
              <a:rPr lang="cs-CZ" sz="1600" dirty="0" err="1" smtClean="0"/>
              <a:t>Zam</a:t>
            </a:r>
            <a:r>
              <a:rPr lang="cs-CZ" sz="1600" dirty="0" smtClean="0"/>
              <a:t>-tel tento stav nezavinil</a:t>
            </a:r>
          </a:p>
          <a:p>
            <a:pPr marL="930688" lvl="2" indent="-268288">
              <a:buFont typeface="Arial" pitchFamily="34" charset="0"/>
              <a:buChar char="•"/>
            </a:pPr>
            <a:r>
              <a:rPr lang="cs-CZ" sz="1600" dirty="0" err="1" smtClean="0"/>
              <a:t>Zam</a:t>
            </a:r>
            <a:r>
              <a:rPr lang="cs-CZ" sz="1600" dirty="0" smtClean="0"/>
              <a:t>-</a:t>
            </a:r>
            <a:r>
              <a:rPr lang="cs-CZ" sz="1600" dirty="0" err="1" smtClean="0"/>
              <a:t>nec</a:t>
            </a:r>
            <a:r>
              <a:rPr lang="cs-CZ" sz="1600" dirty="0" smtClean="0"/>
              <a:t> byl k odstranění nedostatků v posledních 12ti měsících písemně vyzván, ale tyto nedostatky v přiměřené stanovené mu lhůtě neodstranil.</a:t>
            </a:r>
          </a:p>
          <a:p>
            <a:pPr marL="457200" indent="-457200">
              <a:buFont typeface="+mj-lt"/>
              <a:buAutoNum type="alphaLcParenR"/>
            </a:pPr>
            <a:r>
              <a:rPr lang="cs-CZ" sz="2000" dirty="0" smtClean="0"/>
              <a:t>Důvody, které má zaměstnavatel pro okamžité zrušení pracovního poměru</a:t>
            </a:r>
          </a:p>
          <a:p>
            <a:pPr marL="457200" indent="-457200">
              <a:buFont typeface="+mj-lt"/>
              <a:buAutoNum type="alphaLcParenR"/>
            </a:pPr>
            <a:r>
              <a:rPr lang="cs-CZ" sz="2000" dirty="0" smtClean="0"/>
              <a:t>Závažné porušení pracovní kázně</a:t>
            </a:r>
          </a:p>
          <a:p>
            <a:pPr marL="268288" indent="-268288"/>
            <a:r>
              <a:rPr lang="cs-CZ" sz="1800" dirty="0" smtClean="0"/>
              <a:t>soustavné méně závažné porušování pracovní kázně, jestliže </a:t>
            </a:r>
            <a:r>
              <a:rPr lang="cs-CZ" sz="1800" dirty="0" err="1" smtClean="0"/>
              <a:t>zam</a:t>
            </a:r>
            <a:r>
              <a:rPr lang="cs-CZ" sz="1800" dirty="0" smtClean="0"/>
              <a:t>-</a:t>
            </a:r>
            <a:r>
              <a:rPr lang="cs-CZ" sz="1800" dirty="0" err="1" smtClean="0"/>
              <a:t>nec</a:t>
            </a:r>
            <a:r>
              <a:rPr lang="cs-CZ" sz="1800" dirty="0" smtClean="0"/>
              <a:t> byl v posledních 6ti měsících v souvislosti s porušením kázně písemně upozorněn na možnost výpovědi</a:t>
            </a:r>
            <a:r>
              <a:rPr lang="cs-CZ" sz="1600" dirty="0" smtClean="0"/>
              <a:t>.</a:t>
            </a:r>
          </a:p>
          <a:p>
            <a:endParaRPr lang="cs-CZ" sz="2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4" name="Nadpis 3"/>
          <p:cNvSpPr>
            <a:spLocks noGrp="1"/>
          </p:cNvSpPr>
          <p:nvPr>
            <p:ph type="title"/>
          </p:nvPr>
        </p:nvSpPr>
        <p:spPr/>
        <p:txBody>
          <a:bodyPr/>
          <a:lstStyle/>
          <a:p>
            <a:r>
              <a:rPr lang="cs-CZ" dirty="0" smtClean="0"/>
              <a:t>Zákaz výpovědi dané zaměstnavatelem</a:t>
            </a:r>
            <a:br>
              <a:rPr lang="cs-CZ" dirty="0" smtClean="0"/>
            </a:br>
            <a:r>
              <a:rPr lang="cs-CZ" dirty="0" smtClean="0"/>
              <a:t/>
            </a:r>
            <a:br>
              <a:rPr lang="cs-CZ" dirty="0" smtClean="0"/>
            </a:br>
            <a:endParaRPr lang="cs-CZ" dirty="0"/>
          </a:p>
        </p:txBody>
      </p:sp>
      <p:sp>
        <p:nvSpPr>
          <p:cNvPr id="5" name="Zástupný symbol pro obsah 4"/>
          <p:cNvSpPr>
            <a:spLocks noGrp="1"/>
          </p:cNvSpPr>
          <p:nvPr>
            <p:ph idx="1"/>
          </p:nvPr>
        </p:nvSpPr>
        <p:spPr>
          <a:xfrm>
            <a:off x="647811" y="1679970"/>
            <a:ext cx="10753200" cy="4139998"/>
          </a:xfrm>
        </p:spPr>
        <p:txBody>
          <a:bodyPr/>
          <a:lstStyle/>
          <a:p>
            <a:pPr marL="586350" indent="-514350">
              <a:buFont typeface="+mj-lt"/>
              <a:buAutoNum type="alphaLcParenR"/>
            </a:pPr>
            <a:r>
              <a:rPr lang="cs-CZ" sz="2400" dirty="0" smtClean="0"/>
              <a:t>V době, kdy je uznán </a:t>
            </a:r>
            <a:r>
              <a:rPr lang="cs-CZ" sz="2400" dirty="0" err="1" smtClean="0"/>
              <a:t>zam</a:t>
            </a:r>
            <a:r>
              <a:rPr lang="cs-CZ" sz="2400" dirty="0" smtClean="0"/>
              <a:t>-</a:t>
            </a:r>
            <a:r>
              <a:rPr lang="cs-CZ" sz="2400" dirty="0" err="1" smtClean="0"/>
              <a:t>nec</a:t>
            </a:r>
            <a:r>
              <a:rPr lang="cs-CZ" sz="2400" dirty="0" smtClean="0"/>
              <a:t> dočasně neschopným práce pro nemoc nebo úraz.</a:t>
            </a:r>
          </a:p>
          <a:p>
            <a:pPr marL="586350" indent="-514350">
              <a:buFont typeface="+mj-lt"/>
              <a:buAutoNum type="alphaLcParenR"/>
            </a:pPr>
            <a:r>
              <a:rPr lang="cs-CZ" sz="2400" dirty="0" smtClean="0"/>
              <a:t>Při povolání ke službě v ozbrojených složkách (platí pro civilní službu).</a:t>
            </a:r>
          </a:p>
          <a:p>
            <a:pPr marL="586350" indent="-514350">
              <a:buFont typeface="+mj-lt"/>
              <a:buAutoNum type="alphaLcParenR"/>
            </a:pPr>
            <a:r>
              <a:rPr lang="cs-CZ" sz="2400" dirty="0" smtClean="0"/>
              <a:t>V době dlouhodobého uvolnění pro výkon veřejné funkce.</a:t>
            </a:r>
          </a:p>
          <a:p>
            <a:pPr marL="586350" indent="-514350">
              <a:buFont typeface="+mj-lt"/>
              <a:buAutoNum type="alphaLcParenR"/>
            </a:pPr>
            <a:r>
              <a:rPr lang="cs-CZ" sz="2400" dirty="0" smtClean="0"/>
              <a:t>V době kdy je </a:t>
            </a:r>
            <a:r>
              <a:rPr lang="cs-CZ" sz="2400" dirty="0" err="1" smtClean="0"/>
              <a:t>zam</a:t>
            </a:r>
            <a:r>
              <a:rPr lang="cs-CZ" sz="2400" dirty="0" smtClean="0"/>
              <a:t>-</a:t>
            </a:r>
            <a:r>
              <a:rPr lang="cs-CZ" sz="2400" dirty="0" err="1" smtClean="0"/>
              <a:t>kyně</a:t>
            </a:r>
            <a:r>
              <a:rPr lang="cs-CZ" sz="2400" dirty="0" smtClean="0"/>
              <a:t> těhotná nebo čerpá mateřskou dovolenou nebo rodičovskou dovolenou.</a:t>
            </a:r>
          </a:p>
          <a:p>
            <a:pPr marL="586350" indent="-514350">
              <a:buFont typeface="+mj-lt"/>
              <a:buAutoNum type="alphaLcParenR"/>
            </a:pPr>
            <a:r>
              <a:rPr lang="cs-CZ" sz="2400" dirty="0" smtClean="0"/>
              <a:t>V době dočasné nezpůsobilosti pro noční práci u </a:t>
            </a:r>
            <a:r>
              <a:rPr lang="cs-CZ" sz="2400" dirty="0" err="1" smtClean="0"/>
              <a:t>zam</a:t>
            </a:r>
            <a:r>
              <a:rPr lang="cs-CZ" sz="2400" dirty="0" smtClean="0"/>
              <a:t>-</a:t>
            </a:r>
            <a:r>
              <a:rPr lang="cs-CZ" sz="2400" dirty="0" err="1" smtClean="0"/>
              <a:t>ce</a:t>
            </a:r>
            <a:r>
              <a:rPr lang="cs-CZ" sz="2400" dirty="0" smtClean="0"/>
              <a:t> pracujícího v noci.</a:t>
            </a:r>
            <a:endParaRPr lang="cs-CZ"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4" name="Nadpis 3"/>
          <p:cNvSpPr>
            <a:spLocks noGrp="1"/>
          </p:cNvSpPr>
          <p:nvPr>
            <p:ph type="title"/>
          </p:nvPr>
        </p:nvSpPr>
        <p:spPr/>
        <p:txBody>
          <a:bodyPr/>
          <a:lstStyle/>
          <a:p>
            <a:r>
              <a:rPr lang="cs-CZ" dirty="0" smtClean="0"/>
              <a:t>Omezení zákazu výpovědi</a:t>
            </a:r>
            <a:endParaRPr lang="cs-CZ" dirty="0"/>
          </a:p>
        </p:txBody>
      </p:sp>
      <p:sp>
        <p:nvSpPr>
          <p:cNvPr id="5" name="Zástupný symbol pro obsah 4"/>
          <p:cNvSpPr>
            <a:spLocks noGrp="1"/>
          </p:cNvSpPr>
          <p:nvPr>
            <p:ph idx="1"/>
          </p:nvPr>
        </p:nvSpPr>
        <p:spPr>
          <a:xfrm>
            <a:off x="683906" y="1258865"/>
            <a:ext cx="10753200" cy="4139998"/>
          </a:xfrm>
        </p:spPr>
        <p:txBody>
          <a:bodyPr/>
          <a:lstStyle/>
          <a:p>
            <a:r>
              <a:rPr lang="cs-CZ" sz="2400" u="sng" dirty="0" smtClean="0"/>
              <a:t>Zákaz výpovědi je omezen </a:t>
            </a:r>
            <a:r>
              <a:rPr lang="cs-CZ" sz="2400" dirty="0" smtClean="0"/>
              <a:t>ve spojení se stanovenými výpovědními důvody:</a:t>
            </a:r>
          </a:p>
          <a:p>
            <a:pPr marL="342900" indent="-342900">
              <a:buAutoNum type="alphaLcParenR"/>
            </a:pPr>
            <a:r>
              <a:rPr lang="cs-CZ" sz="2400" dirty="0" smtClean="0"/>
              <a:t>ruší se </a:t>
            </a:r>
            <a:r>
              <a:rPr lang="cs-CZ" sz="2400" dirty="0" err="1" smtClean="0"/>
              <a:t>zam</a:t>
            </a:r>
            <a:r>
              <a:rPr lang="cs-CZ" sz="2400" dirty="0" smtClean="0"/>
              <a:t>-tel nebo jeho část, lze dát výpověď ve všech případech ochranné doby,</a:t>
            </a:r>
          </a:p>
          <a:p>
            <a:pPr marL="342900" indent="-342900">
              <a:buAutoNum type="alphaLcParenR"/>
            </a:pPr>
            <a:r>
              <a:rPr lang="cs-CZ" sz="2400" dirty="0" smtClean="0"/>
              <a:t>přemisťuje-li se </a:t>
            </a:r>
            <a:r>
              <a:rPr lang="cs-CZ" sz="2400" dirty="0" err="1" smtClean="0"/>
              <a:t>zam</a:t>
            </a:r>
            <a:r>
              <a:rPr lang="cs-CZ" sz="2400" dirty="0" smtClean="0"/>
              <a:t>-tel  neplatí pro těhotné </a:t>
            </a:r>
            <a:r>
              <a:rPr lang="cs-CZ" sz="2400" dirty="0" err="1" smtClean="0"/>
              <a:t>zam</a:t>
            </a:r>
            <a:r>
              <a:rPr lang="cs-CZ" sz="2400" dirty="0" smtClean="0"/>
              <a:t>-</a:t>
            </a:r>
            <a:r>
              <a:rPr lang="cs-CZ" sz="2400" dirty="0" err="1" smtClean="0"/>
              <a:t>kyně</a:t>
            </a:r>
            <a:r>
              <a:rPr lang="cs-CZ" sz="2400" dirty="0" smtClean="0"/>
              <a:t> nebo </a:t>
            </a:r>
            <a:r>
              <a:rPr lang="cs-CZ" sz="2400" dirty="0" err="1" smtClean="0"/>
              <a:t>zam</a:t>
            </a:r>
            <a:r>
              <a:rPr lang="cs-CZ" sz="2400" dirty="0" smtClean="0"/>
              <a:t>-</a:t>
            </a:r>
            <a:r>
              <a:rPr lang="cs-CZ" sz="2400" dirty="0" err="1" smtClean="0"/>
              <a:t>kyně</a:t>
            </a:r>
            <a:r>
              <a:rPr lang="cs-CZ" sz="2400" dirty="0" smtClean="0"/>
              <a:t> nebo </a:t>
            </a:r>
            <a:r>
              <a:rPr lang="cs-CZ" sz="2400" dirty="0" err="1" smtClean="0"/>
              <a:t>zam</a:t>
            </a:r>
            <a:r>
              <a:rPr lang="cs-CZ" sz="2400" dirty="0" smtClean="0"/>
              <a:t>-</a:t>
            </a:r>
            <a:r>
              <a:rPr lang="cs-CZ" sz="2400" dirty="0" err="1" smtClean="0"/>
              <a:t>ce</a:t>
            </a:r>
            <a:r>
              <a:rPr lang="cs-CZ" sz="2400" dirty="0" smtClean="0"/>
              <a:t> který čerpá mateřskou dovolenou ,</a:t>
            </a:r>
          </a:p>
          <a:p>
            <a:pPr marL="342900" indent="-342900">
              <a:buAutoNum type="alphaLcParenR"/>
            </a:pPr>
            <a:r>
              <a:rPr lang="cs-CZ" sz="2400" dirty="0" smtClean="0"/>
              <a:t>z důvodů pro okamžité zrušení pracovního poměru, pokud nejde </a:t>
            </a:r>
            <a:r>
              <a:rPr lang="pl-PL" sz="2400" dirty="0" smtClean="0"/>
              <a:t>o zam-kyni na mateřské dovolené,</a:t>
            </a:r>
          </a:p>
          <a:p>
            <a:pPr marL="342900" indent="-342900">
              <a:buAutoNum type="alphaLcParenR"/>
            </a:pPr>
            <a:r>
              <a:rPr lang="cs-CZ" sz="2400" dirty="0" smtClean="0"/>
              <a:t>pro jiné porušení pracovní kázně, nejde-li o těhotnou zaměstnankyni nebo zaměstnance, kteří čerpají rodičovskou dovolenou.</a:t>
            </a:r>
          </a:p>
          <a:p>
            <a:endParaRPr lang="cs-CZ" sz="2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6" name="Zástupný symbol pro obsah 5"/>
          <p:cNvSpPr>
            <a:spLocks noGrp="1"/>
          </p:cNvSpPr>
          <p:nvPr>
            <p:ph idx="1"/>
          </p:nvPr>
        </p:nvSpPr>
        <p:spPr/>
        <p:txBody>
          <a:bodyPr/>
          <a:lstStyle/>
          <a:p>
            <a:pPr>
              <a:buNone/>
            </a:pPr>
            <a:r>
              <a:rPr lang="cs-CZ" dirty="0" smtClean="0"/>
              <a:t>Př.: Zaměstnavatel dal zaměstnanci výpověď z důvodu nadbytečnosti, tato výpověď byla doručena zaměstnanci dne 15.4.2014. Kdy skončí pracovní poměr zaměstnance, pokud byl od 27.6.2014 do 1.7.2014 v pracovní neschopnosti?</a:t>
            </a:r>
          </a:p>
          <a:p>
            <a:pPr>
              <a:buNone/>
            </a:pPr>
            <a:endParaRPr lang="cs-CZ"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dirty="0" smtClean="0"/>
              <a:t>Definujte zápatí - název prezentace / pracoviště</a:t>
            </a:r>
            <a:endParaRPr lang="cs-CZ" altLang="cs-CZ" dirty="0"/>
          </a:p>
        </p:txBody>
      </p:sp>
      <p:sp>
        <p:nvSpPr>
          <p:cNvPr id="3" name="Zástupný symbol pro číslo snímku 2"/>
          <p:cNvSpPr>
            <a:spLocks noGrp="1"/>
          </p:cNvSpPr>
          <p:nvPr>
            <p:ph type="sldNum" sz="quarter" idx="11"/>
          </p:nvPr>
        </p:nvSpPr>
        <p:spPr/>
        <p:txBody>
          <a:bodyPr/>
          <a:lstStyle/>
          <a:p>
            <a:fld id="{D6D6C118-631F-4A80-9886-907009361577}" type="slidenum">
              <a:rPr lang="cs-CZ" altLang="cs-CZ" smtClean="0"/>
              <a:pPr/>
              <a:t>16</a:t>
            </a:fld>
            <a:endParaRPr lang="cs-CZ" altLang="cs-CZ" dirty="0"/>
          </a:p>
        </p:txBody>
      </p:sp>
      <p:sp>
        <p:nvSpPr>
          <p:cNvPr id="5" name="Nadpis 4"/>
          <p:cNvSpPr>
            <a:spLocks noGrp="1"/>
          </p:cNvSpPr>
          <p:nvPr>
            <p:ph type="title"/>
          </p:nvPr>
        </p:nvSpPr>
        <p:spPr/>
        <p:txBody>
          <a:bodyPr/>
          <a:lstStyle/>
          <a:p>
            <a:r>
              <a:rPr lang="cs-CZ" dirty="0" smtClean="0"/>
              <a:t>Okamžité zrušení pracovního poměru </a:t>
            </a:r>
            <a:endParaRPr lang="cs-CZ" dirty="0"/>
          </a:p>
        </p:txBody>
      </p:sp>
      <p:sp>
        <p:nvSpPr>
          <p:cNvPr id="6" name="Zástupný symbol pro obsah 5"/>
          <p:cNvSpPr>
            <a:spLocks noGrp="1"/>
          </p:cNvSpPr>
          <p:nvPr>
            <p:ph idx="1"/>
          </p:nvPr>
        </p:nvSpPr>
        <p:spPr>
          <a:xfrm>
            <a:off x="647810" y="1282928"/>
            <a:ext cx="10753200" cy="4139998"/>
          </a:xfrm>
        </p:spPr>
        <p:txBody>
          <a:bodyPr/>
          <a:lstStyle/>
          <a:p>
            <a:r>
              <a:rPr lang="cs-CZ" dirty="0" smtClean="0"/>
              <a:t>Výjimečný způsob ukončení pracovního poměru</a:t>
            </a:r>
          </a:p>
          <a:p>
            <a:r>
              <a:rPr lang="cs-CZ" dirty="0" err="1" smtClean="0"/>
              <a:t>Zam</a:t>
            </a:r>
            <a:r>
              <a:rPr lang="cs-CZ" dirty="0" smtClean="0"/>
              <a:t>-</a:t>
            </a:r>
            <a:r>
              <a:rPr lang="cs-CZ" dirty="0" err="1" smtClean="0"/>
              <a:t>nec</a:t>
            </a:r>
            <a:r>
              <a:rPr lang="cs-CZ" dirty="0" smtClean="0"/>
              <a:t> nemůže ze závažných důvodů pokračovat v pracovním poměru</a:t>
            </a:r>
          </a:p>
          <a:p>
            <a:r>
              <a:rPr lang="cs-CZ" dirty="0" smtClean="0"/>
              <a:t>Pracovní poměr končí dnem doručení okamžitého zrušení pracovního poměru</a:t>
            </a:r>
          </a:p>
          <a:p>
            <a:r>
              <a:rPr lang="cs-CZ" dirty="0" smtClean="0"/>
              <a:t>Musí:</a:t>
            </a:r>
          </a:p>
          <a:p>
            <a:pPr lvl="1"/>
            <a:r>
              <a:rPr lang="cs-CZ" dirty="0" smtClean="0"/>
              <a:t>mít písemnou formu,</a:t>
            </a:r>
          </a:p>
          <a:p>
            <a:pPr lvl="1"/>
            <a:r>
              <a:rPr lang="cs-CZ" dirty="0" smtClean="0"/>
              <a:t>být skutkově vymezen zákonným důvodem §55,</a:t>
            </a:r>
          </a:p>
          <a:p>
            <a:pPr lvl="1"/>
            <a:r>
              <a:rPr lang="cs-CZ" dirty="0" smtClean="0"/>
              <a:t>být prokazatelně doručen ve lhůtě.</a:t>
            </a:r>
          </a:p>
          <a:p>
            <a:pPr lvl="1"/>
            <a:endParaRPr lang="cs-CZ"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
        <p:nvSpPr>
          <p:cNvPr id="4" name="Nadpis 3"/>
          <p:cNvSpPr>
            <a:spLocks noGrp="1"/>
          </p:cNvSpPr>
          <p:nvPr>
            <p:ph type="title"/>
          </p:nvPr>
        </p:nvSpPr>
        <p:spPr>
          <a:xfrm>
            <a:off x="168442" y="720000"/>
            <a:ext cx="12023558" cy="451576"/>
          </a:xfrm>
        </p:spPr>
        <p:txBody>
          <a:bodyPr/>
          <a:lstStyle/>
          <a:p>
            <a:r>
              <a:rPr lang="cs-CZ" dirty="0" smtClean="0"/>
              <a:t>Okamžité zrušení pracovního poměru </a:t>
            </a:r>
            <a:r>
              <a:rPr lang="cs-CZ" dirty="0" err="1" smtClean="0"/>
              <a:t>zam</a:t>
            </a:r>
            <a:r>
              <a:rPr lang="cs-CZ" dirty="0" smtClean="0"/>
              <a:t>-</a:t>
            </a:r>
            <a:r>
              <a:rPr lang="cs-CZ" dirty="0" err="1" smtClean="0"/>
              <a:t>telem</a:t>
            </a:r>
            <a:r>
              <a:rPr lang="cs-CZ" dirty="0" smtClean="0"/>
              <a:t/>
            </a:r>
            <a:br>
              <a:rPr lang="cs-CZ" dirty="0" smtClean="0"/>
            </a:br>
            <a:endParaRPr lang="cs-CZ" dirty="0"/>
          </a:p>
        </p:txBody>
      </p:sp>
      <p:sp>
        <p:nvSpPr>
          <p:cNvPr id="5" name="Zástupný symbol pro obsah 4"/>
          <p:cNvSpPr>
            <a:spLocks noGrp="1"/>
          </p:cNvSpPr>
          <p:nvPr>
            <p:ph idx="1"/>
          </p:nvPr>
        </p:nvSpPr>
        <p:spPr/>
        <p:txBody>
          <a:bodyPr/>
          <a:lstStyle/>
          <a:p>
            <a:r>
              <a:rPr lang="cs-CZ" dirty="0" smtClean="0"/>
              <a:t> pravomocné odsouzení zaměstnance pro úmyslný trestný čin </a:t>
            </a:r>
            <a:r>
              <a:rPr lang="pl-PL" dirty="0" smtClean="0"/>
              <a:t>k nepodmíněnému trestu odnětí svobody na dobu delší než 1 rok (na dobu </a:t>
            </a:r>
            <a:r>
              <a:rPr lang="cs-CZ" dirty="0" smtClean="0"/>
              <a:t>nejméně 6 měsíců, spáchá-li trestný čin při plnění pracovních úkolů)</a:t>
            </a:r>
          </a:p>
          <a:p>
            <a:r>
              <a:rPr lang="cs-CZ" dirty="0" smtClean="0"/>
              <a:t>porušení pracovních povinností (pracovní kázně) zvlášť hrubým způsobem</a:t>
            </a:r>
          </a:p>
          <a:p>
            <a:endParaRPr lang="cs-CZ"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
        <p:nvSpPr>
          <p:cNvPr id="4" name="Nadpis 3"/>
          <p:cNvSpPr>
            <a:spLocks noGrp="1"/>
          </p:cNvSpPr>
          <p:nvPr>
            <p:ph type="title"/>
          </p:nvPr>
        </p:nvSpPr>
        <p:spPr>
          <a:xfrm>
            <a:off x="324853" y="720000"/>
            <a:ext cx="11381873" cy="451576"/>
          </a:xfrm>
        </p:spPr>
        <p:txBody>
          <a:bodyPr/>
          <a:lstStyle/>
          <a:p>
            <a:r>
              <a:rPr lang="cs-CZ" dirty="0" smtClean="0"/>
              <a:t>Okamžité zrušení pracovního poměru </a:t>
            </a:r>
            <a:r>
              <a:rPr lang="cs-CZ" dirty="0" err="1" smtClean="0"/>
              <a:t>zam</a:t>
            </a:r>
            <a:r>
              <a:rPr lang="cs-CZ" dirty="0" smtClean="0"/>
              <a:t>-</a:t>
            </a:r>
            <a:r>
              <a:rPr lang="cs-CZ" dirty="0" err="1" smtClean="0"/>
              <a:t>cem</a:t>
            </a:r>
            <a:r>
              <a:rPr lang="cs-CZ" dirty="0" smtClean="0"/>
              <a:t/>
            </a:r>
            <a:br>
              <a:rPr lang="cs-CZ" dirty="0" smtClean="0"/>
            </a:br>
            <a:endParaRPr lang="cs-CZ" dirty="0"/>
          </a:p>
        </p:txBody>
      </p:sp>
      <p:sp>
        <p:nvSpPr>
          <p:cNvPr id="5" name="Zástupný symbol pro obsah 4"/>
          <p:cNvSpPr>
            <a:spLocks noGrp="1"/>
          </p:cNvSpPr>
          <p:nvPr>
            <p:ph idx="1"/>
          </p:nvPr>
        </p:nvSpPr>
        <p:spPr/>
        <p:txBody>
          <a:bodyPr/>
          <a:lstStyle/>
          <a:p>
            <a:r>
              <a:rPr lang="cs-CZ" dirty="0" err="1" smtClean="0"/>
              <a:t>Zam</a:t>
            </a:r>
            <a:r>
              <a:rPr lang="cs-CZ" dirty="0" smtClean="0"/>
              <a:t>-</a:t>
            </a:r>
            <a:r>
              <a:rPr lang="cs-CZ" dirty="0" err="1" smtClean="0"/>
              <a:t>nec</a:t>
            </a:r>
            <a:r>
              <a:rPr lang="cs-CZ" dirty="0" smtClean="0"/>
              <a:t> nemůže podle lékařského posudku dále konat práce bez vážného ohrožení na zdraví a </a:t>
            </a:r>
            <a:r>
              <a:rPr lang="cs-CZ" dirty="0" err="1" smtClean="0"/>
              <a:t>zam</a:t>
            </a:r>
            <a:r>
              <a:rPr lang="cs-CZ" dirty="0" smtClean="0"/>
              <a:t>-tel jej nepřevedl v době 15 dnů ode dne předložení posudku na jinou vhodnou práci </a:t>
            </a:r>
          </a:p>
          <a:p>
            <a:r>
              <a:rPr lang="cs-CZ" dirty="0" smtClean="0"/>
              <a:t>Nevyplacení mzdy nebo náhrady mzdy </a:t>
            </a:r>
            <a:r>
              <a:rPr lang="cs-CZ" dirty="0" err="1" smtClean="0"/>
              <a:t>zam</a:t>
            </a:r>
            <a:r>
              <a:rPr lang="cs-CZ" dirty="0" smtClean="0"/>
              <a:t>-</a:t>
            </a:r>
            <a:r>
              <a:rPr lang="cs-CZ" dirty="0" err="1" smtClean="0"/>
              <a:t>telem</a:t>
            </a:r>
            <a:r>
              <a:rPr lang="cs-CZ" dirty="0" smtClean="0"/>
              <a:t> do 15 dnů po uplynutí termínu splatnosti (</a:t>
            </a:r>
            <a:r>
              <a:rPr lang="cs-CZ" dirty="0" err="1" smtClean="0"/>
              <a:t>zam</a:t>
            </a:r>
            <a:r>
              <a:rPr lang="cs-CZ" dirty="0" smtClean="0"/>
              <a:t>-</a:t>
            </a:r>
            <a:r>
              <a:rPr lang="cs-CZ" dirty="0" err="1" smtClean="0"/>
              <a:t>nec</a:t>
            </a:r>
            <a:r>
              <a:rPr lang="cs-CZ" dirty="0" smtClean="0"/>
              <a:t> má nárok na náhradu mzdy ve výši průměrného výdělku za výpovědní dobu)</a:t>
            </a:r>
          </a:p>
          <a:p>
            <a:endParaRPr lang="cs-CZ" dirty="0" smtClean="0"/>
          </a:p>
          <a:p>
            <a:endParaRPr lang="cs-CZ"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
        <p:nvSpPr>
          <p:cNvPr id="6" name="Zástupný symbol pro obsah 5"/>
          <p:cNvSpPr>
            <a:spLocks noGrp="1"/>
          </p:cNvSpPr>
          <p:nvPr>
            <p:ph idx="1"/>
          </p:nvPr>
        </p:nvSpPr>
        <p:spPr/>
        <p:txBody>
          <a:bodyPr/>
          <a:lstStyle/>
          <a:p>
            <a:pPr>
              <a:buNone/>
            </a:pPr>
            <a:r>
              <a:rPr lang="cs-CZ" dirty="0" smtClean="0"/>
              <a:t>Př.: Zaměstnavatel nevyplatil mzdu za měsíc leden. Kdy může zaměstnanec okamžitě zrušit pracovní poměr? </a:t>
            </a:r>
          </a:p>
          <a:p>
            <a:pPr>
              <a:buNone/>
            </a:pPr>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p:cNvSpPr>
            <a:spLocks noGrp="1"/>
          </p:cNvSpPr>
          <p:nvPr>
            <p:ph type="title"/>
          </p:nvPr>
        </p:nvSpPr>
        <p:spPr/>
        <p:txBody>
          <a:bodyPr/>
          <a:lstStyle/>
          <a:p>
            <a:r>
              <a:rPr lang="cs-CZ" dirty="0" smtClean="0"/>
              <a:t>Úprava skončení pracovního poměru</a:t>
            </a:r>
            <a:endParaRPr lang="cs-CZ" dirty="0"/>
          </a:p>
        </p:txBody>
      </p:sp>
      <p:sp>
        <p:nvSpPr>
          <p:cNvPr id="5" name="Zástupný symbol pro obsah 4"/>
          <p:cNvSpPr>
            <a:spLocks noGrp="1"/>
          </p:cNvSpPr>
          <p:nvPr>
            <p:ph idx="1"/>
          </p:nvPr>
        </p:nvSpPr>
        <p:spPr/>
        <p:txBody>
          <a:bodyPr/>
          <a:lstStyle/>
          <a:p>
            <a:r>
              <a:rPr lang="cs-CZ" dirty="0" smtClean="0"/>
              <a:t>Potřeby zaměstnanců:</a:t>
            </a:r>
          </a:p>
          <a:p>
            <a:pPr lvl="1"/>
            <a:r>
              <a:rPr lang="cs-CZ" dirty="0" smtClean="0"/>
              <a:t>Stabilita </a:t>
            </a:r>
            <a:r>
              <a:rPr lang="cs-CZ" dirty="0" err="1" smtClean="0"/>
              <a:t>zam</a:t>
            </a:r>
            <a:r>
              <a:rPr lang="cs-CZ" dirty="0" smtClean="0"/>
              <a:t>-</a:t>
            </a:r>
            <a:r>
              <a:rPr lang="cs-CZ" dirty="0" err="1" smtClean="0"/>
              <a:t>nání</a:t>
            </a:r>
            <a:r>
              <a:rPr lang="cs-CZ" dirty="0" smtClean="0"/>
              <a:t> v případě svědomitého plnění pracovních povinností</a:t>
            </a:r>
          </a:p>
          <a:p>
            <a:pPr lvl="1"/>
            <a:r>
              <a:rPr lang="cs-CZ" dirty="0" smtClean="0"/>
              <a:t>Změna/ukončení PP z jakýchkoli důvodů</a:t>
            </a:r>
          </a:p>
          <a:p>
            <a:pPr lvl="1"/>
            <a:endParaRPr lang="cs-CZ" dirty="0" smtClean="0"/>
          </a:p>
          <a:p>
            <a:r>
              <a:rPr lang="cs-CZ" dirty="0" smtClean="0"/>
              <a:t>Potřeby zaměstnavatelů</a:t>
            </a:r>
          </a:p>
          <a:p>
            <a:pPr lvl="1"/>
            <a:r>
              <a:rPr lang="cs-CZ" dirty="0" smtClean="0"/>
              <a:t>Ukončit PP se </a:t>
            </a:r>
            <a:r>
              <a:rPr lang="cs-CZ" dirty="0" err="1" smtClean="0"/>
              <a:t>zam</a:t>
            </a:r>
            <a:r>
              <a:rPr lang="cs-CZ" dirty="0" smtClean="0"/>
              <a:t>-</a:t>
            </a:r>
            <a:r>
              <a:rPr lang="cs-CZ" dirty="0" err="1" smtClean="0"/>
              <a:t>ci</a:t>
            </a:r>
            <a:r>
              <a:rPr lang="cs-CZ" dirty="0" smtClean="0"/>
              <a:t>, pro které nemají uplatnění</a:t>
            </a:r>
          </a:p>
          <a:p>
            <a:pPr lvl="1"/>
            <a:r>
              <a:rPr lang="cs-CZ" dirty="0" smtClean="0"/>
              <a:t>Porušení kázně</a:t>
            </a:r>
          </a:p>
          <a:p>
            <a:pPr lvl="1"/>
            <a:r>
              <a:rPr lang="cs-CZ" dirty="0" smtClean="0"/>
              <a:t>Zaostávání v práci</a:t>
            </a:r>
            <a:endParaRPr lang="cs-CZ"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D6D6C118-631F-4A80-9886-907009361577}" type="slidenum">
              <a:rPr lang="cs-CZ" altLang="cs-CZ" smtClean="0"/>
              <a:pPr/>
              <a:t>20</a:t>
            </a:fld>
            <a:endParaRPr lang="cs-CZ" altLang="cs-CZ" dirty="0"/>
          </a:p>
        </p:txBody>
      </p:sp>
      <p:sp>
        <p:nvSpPr>
          <p:cNvPr id="5" name="Nadpis 4"/>
          <p:cNvSpPr>
            <a:spLocks noGrp="1"/>
          </p:cNvSpPr>
          <p:nvPr>
            <p:ph type="title"/>
          </p:nvPr>
        </p:nvSpPr>
        <p:spPr/>
        <p:txBody>
          <a:bodyPr/>
          <a:lstStyle/>
          <a:p>
            <a:r>
              <a:rPr lang="cs-CZ" dirty="0" smtClean="0"/>
              <a:t>Zrušení pracovního poměru ve zkušební době</a:t>
            </a:r>
            <a:br>
              <a:rPr lang="cs-CZ" dirty="0" smtClean="0"/>
            </a:br>
            <a:endParaRPr lang="cs-CZ" dirty="0"/>
          </a:p>
        </p:txBody>
      </p:sp>
      <p:sp>
        <p:nvSpPr>
          <p:cNvPr id="6" name="Zástupný symbol pro obsah 5"/>
          <p:cNvSpPr>
            <a:spLocks noGrp="1"/>
          </p:cNvSpPr>
          <p:nvPr>
            <p:ph idx="1"/>
          </p:nvPr>
        </p:nvSpPr>
        <p:spPr>
          <a:xfrm>
            <a:off x="635779" y="1619813"/>
            <a:ext cx="10753200" cy="4139998"/>
          </a:xfrm>
        </p:spPr>
        <p:txBody>
          <a:bodyPr/>
          <a:lstStyle/>
          <a:p>
            <a:r>
              <a:rPr lang="cs-CZ" dirty="0" smtClean="0"/>
              <a:t>Může </a:t>
            </a:r>
            <a:r>
              <a:rPr lang="cs-CZ" dirty="0" err="1" smtClean="0"/>
              <a:t>zam</a:t>
            </a:r>
            <a:r>
              <a:rPr lang="cs-CZ" dirty="0" smtClean="0"/>
              <a:t>-tel i </a:t>
            </a:r>
            <a:r>
              <a:rPr lang="cs-CZ" dirty="0" err="1" smtClean="0"/>
              <a:t>zam</a:t>
            </a:r>
            <a:r>
              <a:rPr lang="cs-CZ" dirty="0" smtClean="0"/>
              <a:t>-</a:t>
            </a:r>
            <a:r>
              <a:rPr lang="cs-CZ" dirty="0" err="1" smtClean="0"/>
              <a:t>nec</a:t>
            </a:r>
            <a:endParaRPr lang="cs-CZ" dirty="0" smtClean="0"/>
          </a:p>
          <a:p>
            <a:pPr lvl="1"/>
            <a:r>
              <a:rPr lang="cs-CZ" dirty="0" smtClean="0"/>
              <a:t>Z jakéhokoliv důvodu nebo</a:t>
            </a:r>
          </a:p>
          <a:p>
            <a:pPr lvl="1"/>
            <a:r>
              <a:rPr lang="cs-CZ" dirty="0" smtClean="0"/>
              <a:t>Bez uvedení důvodu</a:t>
            </a:r>
          </a:p>
          <a:p>
            <a:r>
              <a:rPr lang="cs-CZ" dirty="0" smtClean="0"/>
              <a:t>Zrušení pracovního poměru ve zkušební době musí být učiněno písemně, jinak je nicotné (zdánlivé) </a:t>
            </a:r>
          </a:p>
          <a:p>
            <a:r>
              <a:rPr lang="cs-CZ" dirty="0" smtClean="0"/>
              <a:t>Pracovní poměr skončí dnem doručení zrušení, není-li v něm uveden den pozdější </a:t>
            </a:r>
          </a:p>
          <a:p>
            <a:r>
              <a:rPr lang="cs-CZ" dirty="0" smtClean="0"/>
              <a:t>Pracovní poměr lze takto zrušit i v ochranné době neplatí zde zákaz výpovědi (mimo prvních 14 dnů pracovní neschopnosti)</a:t>
            </a:r>
            <a:endParaRPr lang="cs-CZ"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21</a:t>
            </a:fld>
            <a:endParaRPr lang="cs-CZ" altLang="cs-CZ" dirty="0"/>
          </a:p>
        </p:txBody>
      </p:sp>
      <p:sp>
        <p:nvSpPr>
          <p:cNvPr id="6" name="Zástupný symbol pro obsah 5"/>
          <p:cNvSpPr>
            <a:spLocks noGrp="1"/>
          </p:cNvSpPr>
          <p:nvPr>
            <p:ph idx="1"/>
          </p:nvPr>
        </p:nvSpPr>
        <p:spPr/>
        <p:txBody>
          <a:bodyPr/>
          <a:lstStyle/>
          <a:p>
            <a:pPr>
              <a:buNone/>
            </a:pPr>
            <a:r>
              <a:rPr lang="cs-CZ" dirty="0" smtClean="0"/>
              <a:t>Př.: Zkušební doba trvá od 1.9. do 30.11. </a:t>
            </a:r>
            <a:r>
              <a:rPr lang="cs-CZ" dirty="0" err="1" smtClean="0"/>
              <a:t>Zam</a:t>
            </a:r>
            <a:r>
              <a:rPr lang="cs-CZ" dirty="0" smtClean="0"/>
              <a:t>-tel se dne 29.11 rozhodl, že se </a:t>
            </a:r>
            <a:r>
              <a:rPr lang="cs-CZ" dirty="0" err="1" smtClean="0"/>
              <a:t>zam</a:t>
            </a:r>
            <a:r>
              <a:rPr lang="cs-CZ" dirty="0" smtClean="0"/>
              <a:t>-</a:t>
            </a:r>
            <a:r>
              <a:rPr lang="cs-CZ" dirty="0" err="1" smtClean="0"/>
              <a:t>cem</a:t>
            </a:r>
            <a:r>
              <a:rPr lang="cs-CZ" dirty="0" smtClean="0"/>
              <a:t> zruší pracovní poměr ve zkušební době ke dni 30.11. Dne 29.11. napíše písemné zrušení ve zkušební době a odešle jej </a:t>
            </a:r>
            <a:r>
              <a:rPr lang="cs-CZ" dirty="0" err="1" smtClean="0"/>
              <a:t>zam</a:t>
            </a:r>
            <a:r>
              <a:rPr lang="cs-CZ" dirty="0" smtClean="0"/>
              <a:t>-</a:t>
            </a:r>
            <a:r>
              <a:rPr lang="cs-CZ" dirty="0" err="1" smtClean="0"/>
              <a:t>ci</a:t>
            </a:r>
            <a:r>
              <a:rPr lang="cs-CZ" dirty="0" smtClean="0"/>
              <a:t>, kterému to zároveň ústně oznámí 30.11. Zrušení ve zkušební době neobsahuje den skončení pracovního poměru a je doručeno </a:t>
            </a:r>
            <a:r>
              <a:rPr lang="cs-CZ" dirty="0" err="1" smtClean="0"/>
              <a:t>zam</a:t>
            </a:r>
            <a:r>
              <a:rPr lang="cs-CZ" dirty="0" smtClean="0"/>
              <a:t>-</a:t>
            </a:r>
            <a:r>
              <a:rPr lang="cs-CZ" dirty="0" err="1" smtClean="0"/>
              <a:t>ci</a:t>
            </a:r>
            <a:r>
              <a:rPr lang="cs-CZ" dirty="0" smtClean="0"/>
              <a:t> 1.12.</a:t>
            </a:r>
          </a:p>
          <a:p>
            <a:pPr>
              <a:buNone/>
            </a:pPr>
            <a:endParaRPr lang="cs-CZ"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D6D6C118-631F-4A80-9886-907009361577}" type="slidenum">
              <a:rPr lang="cs-CZ" altLang="cs-CZ" smtClean="0"/>
              <a:pPr/>
              <a:t>22</a:t>
            </a:fld>
            <a:endParaRPr lang="cs-CZ" altLang="cs-CZ" dirty="0"/>
          </a:p>
        </p:txBody>
      </p:sp>
      <p:sp>
        <p:nvSpPr>
          <p:cNvPr id="8" name="Nadpis 7"/>
          <p:cNvSpPr>
            <a:spLocks noGrp="1"/>
          </p:cNvSpPr>
          <p:nvPr>
            <p:ph type="title"/>
          </p:nvPr>
        </p:nvSpPr>
        <p:spPr/>
        <p:txBody>
          <a:bodyPr/>
          <a:lstStyle/>
          <a:p>
            <a:r>
              <a:rPr lang="cs-CZ" dirty="0" smtClean="0"/>
              <a:t>Skončení pracovního poměru na dobu určitou</a:t>
            </a:r>
            <a:br>
              <a:rPr lang="cs-CZ" dirty="0" smtClean="0"/>
            </a:br>
            <a:endParaRPr lang="cs-CZ" dirty="0"/>
          </a:p>
        </p:txBody>
      </p:sp>
      <p:sp>
        <p:nvSpPr>
          <p:cNvPr id="9" name="Zástupný symbol pro obsah 8"/>
          <p:cNvSpPr>
            <a:spLocks noGrp="1"/>
          </p:cNvSpPr>
          <p:nvPr>
            <p:ph idx="1"/>
          </p:nvPr>
        </p:nvSpPr>
        <p:spPr>
          <a:xfrm>
            <a:off x="491401" y="1667939"/>
            <a:ext cx="10753200" cy="4139998"/>
          </a:xfrm>
        </p:spPr>
        <p:txBody>
          <a:bodyPr/>
          <a:lstStyle/>
          <a:p>
            <a:r>
              <a:rPr lang="cs-CZ" dirty="0" smtClean="0"/>
              <a:t>Pracovní poměr sjednaný na dobu určitou skončí uplynutím této doby (většinou se uvádí konkrétní den). </a:t>
            </a:r>
          </a:p>
          <a:p>
            <a:r>
              <a:rPr lang="cs-CZ" dirty="0" smtClean="0"/>
              <a:t>Pokračuje-li </a:t>
            </a:r>
            <a:r>
              <a:rPr lang="cs-CZ" dirty="0" err="1" smtClean="0"/>
              <a:t>zam</a:t>
            </a:r>
            <a:r>
              <a:rPr lang="cs-CZ" dirty="0" smtClean="0"/>
              <a:t>-</a:t>
            </a:r>
            <a:r>
              <a:rPr lang="cs-CZ" dirty="0" err="1" smtClean="0"/>
              <a:t>nec</a:t>
            </a:r>
            <a:r>
              <a:rPr lang="cs-CZ" dirty="0" smtClean="0"/>
              <a:t> po uplynutí sjednané doby, s vědomím </a:t>
            </a:r>
            <a:r>
              <a:rPr lang="cs-CZ" dirty="0" err="1" smtClean="0"/>
              <a:t>zam</a:t>
            </a:r>
            <a:r>
              <a:rPr lang="cs-CZ" dirty="0" smtClean="0"/>
              <a:t>-tele dále v konání prací (</a:t>
            </a:r>
            <a:r>
              <a:rPr lang="cs-CZ" dirty="0" err="1" smtClean="0"/>
              <a:t>zam</a:t>
            </a:r>
            <a:r>
              <a:rPr lang="cs-CZ" dirty="0" smtClean="0"/>
              <a:t>-tel mu dále přiděluje práci nebo ji výslovně nezakáže), platí, že pracovní poměr se změnil na pracovní poměr na dobu neurčitou.</a:t>
            </a:r>
          </a:p>
          <a:p>
            <a:r>
              <a:rPr lang="cs-CZ" dirty="0" smtClean="0"/>
              <a:t>Před uplynutím sjednané doby lze pracovní poměr skončit i ostatními způsoby</a:t>
            </a:r>
          </a:p>
          <a:p>
            <a:endParaRPr lang="cs-CZ"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23</a:t>
            </a:fld>
            <a:endParaRPr lang="cs-CZ" altLang="cs-CZ" dirty="0"/>
          </a:p>
        </p:txBody>
      </p:sp>
      <p:sp>
        <p:nvSpPr>
          <p:cNvPr id="4" name="Nadpis 3"/>
          <p:cNvSpPr>
            <a:spLocks noGrp="1"/>
          </p:cNvSpPr>
          <p:nvPr>
            <p:ph type="title"/>
          </p:nvPr>
        </p:nvSpPr>
        <p:spPr/>
        <p:txBody>
          <a:bodyPr/>
          <a:lstStyle/>
          <a:p>
            <a:r>
              <a:rPr lang="cs-CZ" dirty="0" smtClean="0"/>
              <a:t>Příklad</a:t>
            </a:r>
            <a:endParaRPr lang="cs-CZ" dirty="0"/>
          </a:p>
        </p:txBody>
      </p:sp>
      <p:sp>
        <p:nvSpPr>
          <p:cNvPr id="5" name="Zástupný symbol pro obsah 4"/>
          <p:cNvSpPr>
            <a:spLocks noGrp="1"/>
          </p:cNvSpPr>
          <p:nvPr>
            <p:ph idx="1"/>
          </p:nvPr>
        </p:nvSpPr>
        <p:spPr/>
        <p:txBody>
          <a:bodyPr/>
          <a:lstStyle/>
          <a:p>
            <a:r>
              <a:rPr lang="cs-CZ" dirty="0" smtClean="0"/>
              <a:t>Pracovní poměr byl sjednán na dobu určitou a to na 4 roky. Zaměstnanec namítá, že po uplynutí 3 let (maximální možná doba, na kterou lze sjednat pracovní poměr na dobu určitou) došlo k přeměně pracovního poměru na dobu neurčitou.</a:t>
            </a:r>
          </a:p>
          <a:p>
            <a:pPr>
              <a:buNone/>
            </a:pPr>
            <a:r>
              <a:rPr lang="cs-CZ" dirty="0" smtClean="0"/>
              <a:t>Dojde po 4 letech ke skončení pracovního poměru?</a:t>
            </a:r>
          </a:p>
          <a:p>
            <a:pPr>
              <a:buNone/>
            </a:pPr>
            <a:endParaRPr lang="cs-CZ"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24</a:t>
            </a:fld>
            <a:endParaRPr lang="cs-CZ" altLang="cs-CZ" dirty="0"/>
          </a:p>
        </p:txBody>
      </p:sp>
      <p:sp>
        <p:nvSpPr>
          <p:cNvPr id="4" name="Nadpis 3"/>
          <p:cNvSpPr>
            <a:spLocks noGrp="1"/>
          </p:cNvSpPr>
          <p:nvPr>
            <p:ph type="title"/>
          </p:nvPr>
        </p:nvSpPr>
        <p:spPr>
          <a:xfrm>
            <a:off x="744063" y="214674"/>
            <a:ext cx="10753200" cy="451576"/>
          </a:xfrm>
        </p:spPr>
        <p:txBody>
          <a:bodyPr/>
          <a:lstStyle/>
          <a:p>
            <a:r>
              <a:rPr lang="cs-CZ" dirty="0" smtClean="0"/>
              <a:t>Smrt </a:t>
            </a:r>
            <a:r>
              <a:rPr lang="cs-CZ" dirty="0" err="1" smtClean="0"/>
              <a:t>zam</a:t>
            </a:r>
            <a:r>
              <a:rPr lang="cs-CZ" dirty="0" smtClean="0"/>
              <a:t>-</a:t>
            </a:r>
            <a:r>
              <a:rPr lang="cs-CZ" dirty="0" err="1" smtClean="0"/>
              <a:t>ce</a:t>
            </a:r>
            <a:endParaRPr lang="cs-CZ" dirty="0"/>
          </a:p>
        </p:txBody>
      </p:sp>
      <p:sp>
        <p:nvSpPr>
          <p:cNvPr id="5" name="Zástupný symbol pro obsah 4"/>
          <p:cNvSpPr>
            <a:spLocks noGrp="1"/>
          </p:cNvSpPr>
          <p:nvPr>
            <p:ph idx="1"/>
          </p:nvPr>
        </p:nvSpPr>
        <p:spPr>
          <a:xfrm>
            <a:off x="551558" y="782053"/>
            <a:ext cx="10753200" cy="4604779"/>
          </a:xfrm>
        </p:spPr>
        <p:txBody>
          <a:bodyPr/>
          <a:lstStyle/>
          <a:p>
            <a:r>
              <a:rPr lang="cs-CZ" dirty="0" smtClean="0"/>
              <a:t>Smrt </a:t>
            </a:r>
            <a:r>
              <a:rPr lang="cs-CZ" dirty="0" err="1" smtClean="0"/>
              <a:t>zam</a:t>
            </a:r>
            <a:r>
              <a:rPr lang="cs-CZ" dirty="0" smtClean="0"/>
              <a:t>-</a:t>
            </a:r>
            <a:r>
              <a:rPr lang="cs-CZ" dirty="0" err="1" smtClean="0"/>
              <a:t>ce</a:t>
            </a:r>
            <a:r>
              <a:rPr lang="cs-CZ" dirty="0" smtClean="0"/>
              <a:t> má za následek skončení pracovního poměru dnem jeho smrti.</a:t>
            </a:r>
          </a:p>
          <a:p>
            <a:r>
              <a:rPr lang="cs-CZ" dirty="0" smtClean="0"/>
              <a:t>Nároky na nevyplacenou odměnu </a:t>
            </a:r>
            <a:r>
              <a:rPr lang="cs-CZ" dirty="0" err="1" smtClean="0"/>
              <a:t>zam</a:t>
            </a:r>
            <a:r>
              <a:rPr lang="cs-CZ" dirty="0" smtClean="0"/>
              <a:t>-</a:t>
            </a:r>
            <a:r>
              <a:rPr lang="cs-CZ" dirty="0" err="1" smtClean="0"/>
              <a:t>ce</a:t>
            </a:r>
            <a:r>
              <a:rPr lang="cs-CZ" dirty="0" smtClean="0"/>
              <a:t> do výše 3násobku průměrného měsíčního výdělku se nestávají součástí dědictví, ale automaticky přecházejí postupně na jeho manžela/ku, děti a rodiče, jestliže s ním žili v době smrti ve společné domácnosti.</a:t>
            </a:r>
            <a:endParaRPr lang="cs-CZ" dirty="0" smtClean="0"/>
          </a:p>
          <a:p>
            <a:r>
              <a:rPr lang="cs-CZ" dirty="0" smtClean="0"/>
              <a:t>Peněžité nároky </a:t>
            </a:r>
            <a:r>
              <a:rPr lang="cs-CZ" dirty="0" err="1" smtClean="0"/>
              <a:t>zam</a:t>
            </a:r>
            <a:r>
              <a:rPr lang="cs-CZ" dirty="0" smtClean="0"/>
              <a:t>-tele smrtí </a:t>
            </a:r>
            <a:r>
              <a:rPr lang="cs-CZ" dirty="0" err="1" smtClean="0"/>
              <a:t>zam</a:t>
            </a:r>
            <a:r>
              <a:rPr lang="cs-CZ" dirty="0" smtClean="0"/>
              <a:t>-</a:t>
            </a:r>
            <a:r>
              <a:rPr lang="cs-CZ" dirty="0" err="1" smtClean="0"/>
              <a:t>ce</a:t>
            </a:r>
            <a:r>
              <a:rPr lang="cs-CZ" dirty="0" smtClean="0"/>
              <a:t> zanikají s výjimkou práv, o kterých bylo pravomocně rozhodnuto nebo která byla </a:t>
            </a:r>
            <a:r>
              <a:rPr lang="cs-CZ" dirty="0" err="1" smtClean="0"/>
              <a:t>zam</a:t>
            </a:r>
            <a:r>
              <a:rPr lang="cs-CZ" dirty="0" smtClean="0"/>
              <a:t>-</a:t>
            </a:r>
            <a:r>
              <a:rPr lang="cs-CZ" dirty="0" err="1" smtClean="0"/>
              <a:t>cem</a:t>
            </a:r>
            <a:r>
              <a:rPr lang="cs-CZ" dirty="0" smtClean="0"/>
              <a:t> před jeho smrtí písemně uznána co do důvodu a výše</a:t>
            </a:r>
          </a:p>
          <a:p>
            <a:endParaRPr lang="cs-CZ"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25</a:t>
            </a:fld>
            <a:endParaRPr lang="cs-CZ" altLang="cs-CZ" dirty="0"/>
          </a:p>
        </p:txBody>
      </p:sp>
      <p:sp>
        <p:nvSpPr>
          <p:cNvPr id="4" name="Nadpis 3"/>
          <p:cNvSpPr>
            <a:spLocks noGrp="1"/>
          </p:cNvSpPr>
          <p:nvPr>
            <p:ph type="title"/>
          </p:nvPr>
        </p:nvSpPr>
        <p:spPr/>
        <p:txBody>
          <a:bodyPr/>
          <a:lstStyle/>
          <a:p>
            <a:r>
              <a:rPr lang="cs-CZ" dirty="0" smtClean="0"/>
              <a:t>Smrt </a:t>
            </a:r>
            <a:r>
              <a:rPr lang="cs-CZ" dirty="0" err="1" smtClean="0"/>
              <a:t>zam</a:t>
            </a:r>
            <a:r>
              <a:rPr lang="cs-CZ" dirty="0" smtClean="0"/>
              <a:t>-tele</a:t>
            </a:r>
            <a:endParaRPr lang="cs-CZ" dirty="0"/>
          </a:p>
        </p:txBody>
      </p:sp>
      <p:sp>
        <p:nvSpPr>
          <p:cNvPr id="5" name="Zástupný symbol pro obsah 4"/>
          <p:cNvSpPr>
            <a:spLocks noGrp="1"/>
          </p:cNvSpPr>
          <p:nvPr>
            <p:ph idx="1"/>
          </p:nvPr>
        </p:nvSpPr>
        <p:spPr/>
        <p:txBody>
          <a:bodyPr/>
          <a:lstStyle/>
          <a:p>
            <a:r>
              <a:rPr lang="cs-CZ" dirty="0" smtClean="0"/>
              <a:t>Smrtí FO, která je </a:t>
            </a:r>
            <a:r>
              <a:rPr lang="cs-CZ" dirty="0" err="1" smtClean="0"/>
              <a:t>zam</a:t>
            </a:r>
            <a:r>
              <a:rPr lang="cs-CZ" dirty="0" smtClean="0"/>
              <a:t>-</a:t>
            </a:r>
            <a:r>
              <a:rPr lang="cs-CZ" dirty="0" err="1" smtClean="0"/>
              <a:t>telem</a:t>
            </a:r>
            <a:r>
              <a:rPr lang="cs-CZ" dirty="0" smtClean="0"/>
              <a:t>, základní pracovněprávní vztah zaniká, to neplatí při pokračování v živnosti. </a:t>
            </a:r>
          </a:p>
          <a:p>
            <a:r>
              <a:rPr lang="cs-CZ" dirty="0" smtClean="0"/>
              <a:t>Nehodlá-li oprávněná osoba v živnosti pokračovat, zaniká základní pracovněprávní vztah marným uplynutím lhůty 3 měsíců ode dne smrti </a:t>
            </a:r>
            <a:r>
              <a:rPr lang="cs-CZ" dirty="0" err="1" smtClean="0"/>
              <a:t>zam</a:t>
            </a:r>
            <a:r>
              <a:rPr lang="cs-CZ" dirty="0" smtClean="0"/>
              <a:t>-tele. </a:t>
            </a:r>
            <a:br>
              <a:rPr lang="cs-CZ" dirty="0" smtClean="0"/>
            </a:br>
            <a:r>
              <a:rPr lang="cs-CZ" sz="2400" dirty="0" smtClean="0"/>
              <a:t>Krajská pobočka Úřadu práce vystaví </a:t>
            </a:r>
            <a:r>
              <a:rPr lang="cs-CZ" sz="2400" dirty="0" err="1" smtClean="0"/>
              <a:t>zam</a:t>
            </a:r>
            <a:r>
              <a:rPr lang="cs-CZ" sz="2400" dirty="0" smtClean="0"/>
              <a:t>-</a:t>
            </a:r>
            <a:r>
              <a:rPr lang="cs-CZ" sz="2400" dirty="0" err="1" smtClean="0"/>
              <a:t>ci</a:t>
            </a:r>
            <a:r>
              <a:rPr lang="cs-CZ" sz="2400" dirty="0" smtClean="0"/>
              <a:t>, jehož pracovní poměr nebo dohoda o pracovní činnosti zanikly, na jeho žádost potvrzení o zaměstnání</a:t>
            </a:r>
            <a:endParaRPr lang="cs-CZ" dirty="0" smtClean="0"/>
          </a:p>
          <a:p>
            <a:endParaRPr lang="cs-CZ"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26</a:t>
            </a:fld>
            <a:endParaRPr lang="cs-CZ" altLang="cs-CZ" dirty="0"/>
          </a:p>
        </p:txBody>
      </p:sp>
      <p:sp>
        <p:nvSpPr>
          <p:cNvPr id="6" name="Zástupný symbol pro obsah 5"/>
          <p:cNvSpPr>
            <a:spLocks noGrp="1"/>
          </p:cNvSpPr>
          <p:nvPr>
            <p:ph idx="1"/>
          </p:nvPr>
        </p:nvSpPr>
        <p:spPr/>
        <p:txBody>
          <a:bodyPr/>
          <a:lstStyle/>
          <a:p>
            <a:pPr>
              <a:buNone/>
            </a:pPr>
            <a:r>
              <a:rPr lang="cs-CZ" dirty="0" smtClean="0"/>
              <a:t>Př.: Zaměstnanec zemřel, ke dni smrti existoval jeho dluh vůči zaměstnavateli za nedbalostní způsobenou škodu ve výši 10.000,-Kč. Zaměstnavatel mu naopak dosud nevyplatil mzdu ve výši 50.000,-Kč a cestovní náhrady ve výši 10.000,-Kč. Mzda zaměstnance činí 12.000,-Kč. </a:t>
            </a:r>
          </a:p>
          <a:p>
            <a:pPr>
              <a:buNone/>
            </a:pPr>
            <a:endParaRPr lang="cs-CZ"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3" name="Zástupný symbol pro číslo snímku 2"/>
          <p:cNvSpPr>
            <a:spLocks noGrp="1"/>
          </p:cNvSpPr>
          <p:nvPr>
            <p:ph type="sldNum" sz="quarter" idx="11"/>
          </p:nvPr>
        </p:nvSpPr>
        <p:spPr/>
        <p:txBody>
          <a:bodyPr/>
          <a:lstStyle/>
          <a:p>
            <a:fld id="{D6D6C118-631F-4A80-9886-907009361577}" type="slidenum">
              <a:rPr lang="cs-CZ" altLang="cs-CZ" smtClean="0"/>
              <a:pPr/>
              <a:t>27</a:t>
            </a:fld>
            <a:endParaRPr lang="cs-CZ" altLang="cs-CZ" dirty="0"/>
          </a:p>
        </p:txBody>
      </p:sp>
      <p:sp>
        <p:nvSpPr>
          <p:cNvPr id="5" name="Nadpis 4"/>
          <p:cNvSpPr>
            <a:spLocks noGrp="1"/>
          </p:cNvSpPr>
          <p:nvPr>
            <p:ph type="title"/>
          </p:nvPr>
        </p:nvSpPr>
        <p:spPr/>
        <p:txBody>
          <a:bodyPr/>
          <a:lstStyle/>
          <a:p>
            <a:r>
              <a:rPr lang="cs-CZ" dirty="0" smtClean="0"/>
              <a:t>Povinnosti </a:t>
            </a:r>
            <a:r>
              <a:rPr lang="cs-CZ" dirty="0" err="1" smtClean="0"/>
              <a:t>zam</a:t>
            </a:r>
            <a:r>
              <a:rPr lang="cs-CZ" dirty="0" smtClean="0"/>
              <a:t>-tele v souvislosti se skončením pracovního poměru </a:t>
            </a:r>
            <a:endParaRPr lang="cs-CZ" dirty="0"/>
          </a:p>
        </p:txBody>
      </p:sp>
      <p:sp>
        <p:nvSpPr>
          <p:cNvPr id="6" name="Zástupný symbol pro obsah 5"/>
          <p:cNvSpPr>
            <a:spLocks noGrp="1"/>
          </p:cNvSpPr>
          <p:nvPr>
            <p:ph idx="1"/>
          </p:nvPr>
        </p:nvSpPr>
        <p:spPr/>
        <p:txBody>
          <a:bodyPr/>
          <a:lstStyle/>
          <a:p>
            <a:r>
              <a:rPr lang="cs-CZ" dirty="0" smtClean="0"/>
              <a:t>Za účelem nejen ochrany </a:t>
            </a:r>
            <a:r>
              <a:rPr lang="cs-CZ" dirty="0" err="1" smtClean="0"/>
              <a:t>zam</a:t>
            </a:r>
            <a:r>
              <a:rPr lang="cs-CZ" dirty="0" smtClean="0"/>
              <a:t>-</a:t>
            </a:r>
            <a:r>
              <a:rPr lang="cs-CZ" dirty="0" err="1" smtClean="0"/>
              <a:t>ce</a:t>
            </a:r>
            <a:r>
              <a:rPr lang="cs-CZ" dirty="0" smtClean="0"/>
              <a:t>, ale i </a:t>
            </a:r>
            <a:r>
              <a:rPr lang="cs-CZ" dirty="0" err="1" smtClean="0"/>
              <a:t>zam</a:t>
            </a:r>
            <a:r>
              <a:rPr lang="cs-CZ" dirty="0" smtClean="0"/>
              <a:t>-tele</a:t>
            </a:r>
          </a:p>
          <a:p>
            <a:r>
              <a:rPr lang="cs-CZ" dirty="0" smtClean="0"/>
              <a:t>Nový </a:t>
            </a:r>
            <a:r>
              <a:rPr lang="cs-CZ" dirty="0" err="1" smtClean="0"/>
              <a:t>zam</a:t>
            </a:r>
            <a:r>
              <a:rPr lang="cs-CZ" dirty="0" smtClean="0"/>
              <a:t>-tel, který chce přijmout </a:t>
            </a:r>
            <a:r>
              <a:rPr lang="cs-CZ" dirty="0" err="1" smtClean="0"/>
              <a:t>zam</a:t>
            </a:r>
            <a:r>
              <a:rPr lang="cs-CZ" dirty="0" smtClean="0"/>
              <a:t>-</a:t>
            </a:r>
            <a:r>
              <a:rPr lang="cs-CZ" dirty="0" err="1" smtClean="0"/>
              <a:t>ce</a:t>
            </a:r>
            <a:r>
              <a:rPr lang="cs-CZ" dirty="0" smtClean="0"/>
              <a:t> do pracovního poměru</a:t>
            </a:r>
          </a:p>
          <a:p>
            <a:pPr lvl="1"/>
            <a:r>
              <a:rPr lang="cs-CZ" dirty="0" smtClean="0"/>
              <a:t>By měl mít představu o pracovních a odborných znalostech </a:t>
            </a:r>
            <a:r>
              <a:rPr lang="cs-CZ" dirty="0" err="1" smtClean="0"/>
              <a:t>zam</a:t>
            </a:r>
            <a:r>
              <a:rPr lang="cs-CZ" dirty="0" smtClean="0"/>
              <a:t>-</a:t>
            </a:r>
            <a:r>
              <a:rPr lang="cs-CZ" dirty="0" err="1" smtClean="0"/>
              <a:t>ce</a:t>
            </a:r>
            <a:endParaRPr lang="cs-CZ" dirty="0" smtClean="0"/>
          </a:p>
          <a:p>
            <a:pPr lvl="1"/>
            <a:r>
              <a:rPr lang="cs-CZ" dirty="0" smtClean="0"/>
              <a:t>Musí mít potvrzeno předcházející zaměstnání </a:t>
            </a:r>
            <a:r>
              <a:rPr lang="cs-CZ" dirty="0" err="1" smtClean="0"/>
              <a:t>zam</a:t>
            </a:r>
            <a:r>
              <a:rPr lang="cs-CZ" dirty="0" smtClean="0"/>
              <a:t>-</a:t>
            </a:r>
            <a:r>
              <a:rPr lang="cs-CZ" dirty="0" err="1" smtClean="0"/>
              <a:t>ce</a:t>
            </a:r>
            <a:endParaRPr lang="cs-CZ" dirty="0" smtClean="0"/>
          </a:p>
          <a:p>
            <a:endParaRPr lang="cs-CZ" dirty="0" smtClean="0"/>
          </a:p>
          <a:p>
            <a:r>
              <a:rPr lang="cs-CZ" dirty="0" smtClean="0"/>
              <a:t>Pracovní posudek</a:t>
            </a:r>
          </a:p>
          <a:p>
            <a:r>
              <a:rPr lang="cs-CZ" dirty="0" smtClean="0"/>
              <a:t>Zápočtový </a:t>
            </a:r>
            <a:r>
              <a:rPr lang="cs-CZ" dirty="0" smtClean="0"/>
              <a:t>list/potvrzení </a:t>
            </a:r>
            <a:r>
              <a:rPr lang="cs-CZ" dirty="0" smtClean="0"/>
              <a:t>o zaměstnání</a:t>
            </a:r>
            <a:endParaRPr lang="cs-CZ"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28</a:t>
            </a:fld>
            <a:endParaRPr lang="cs-CZ" altLang="cs-CZ" dirty="0"/>
          </a:p>
        </p:txBody>
      </p:sp>
      <p:sp>
        <p:nvSpPr>
          <p:cNvPr id="4" name="Nadpis 3"/>
          <p:cNvSpPr>
            <a:spLocks noGrp="1"/>
          </p:cNvSpPr>
          <p:nvPr>
            <p:ph type="title"/>
          </p:nvPr>
        </p:nvSpPr>
        <p:spPr/>
        <p:txBody>
          <a:bodyPr/>
          <a:lstStyle/>
          <a:p>
            <a:r>
              <a:rPr lang="cs-CZ" dirty="0" smtClean="0"/>
              <a:t>Pracovní posudek</a:t>
            </a:r>
          </a:p>
        </p:txBody>
      </p:sp>
      <p:sp>
        <p:nvSpPr>
          <p:cNvPr id="5" name="Zástupný symbol pro obsah 4"/>
          <p:cNvSpPr>
            <a:spLocks noGrp="1"/>
          </p:cNvSpPr>
          <p:nvPr>
            <p:ph idx="1"/>
          </p:nvPr>
        </p:nvSpPr>
        <p:spPr/>
        <p:txBody>
          <a:bodyPr/>
          <a:lstStyle/>
          <a:p>
            <a:r>
              <a:rPr lang="cs-CZ" dirty="0" smtClean="0"/>
              <a:t>Obsahem pracovního posudku je:</a:t>
            </a:r>
          </a:p>
          <a:p>
            <a:pPr lvl="1"/>
            <a:r>
              <a:rPr lang="cs-CZ" dirty="0" smtClean="0"/>
              <a:t>hodnocení práce </a:t>
            </a:r>
            <a:r>
              <a:rPr lang="cs-CZ" dirty="0" err="1" smtClean="0"/>
              <a:t>zam</a:t>
            </a:r>
            <a:r>
              <a:rPr lang="cs-CZ" dirty="0" smtClean="0"/>
              <a:t>-</a:t>
            </a:r>
            <a:r>
              <a:rPr lang="cs-CZ" dirty="0" err="1" smtClean="0"/>
              <a:t>ce</a:t>
            </a:r>
            <a:r>
              <a:rPr lang="cs-CZ" dirty="0" smtClean="0"/>
              <a:t>, </a:t>
            </a:r>
          </a:p>
          <a:p>
            <a:pPr lvl="1"/>
            <a:r>
              <a:rPr lang="cs-CZ" dirty="0" smtClean="0"/>
              <a:t>jeho kvalifikace, </a:t>
            </a:r>
          </a:p>
          <a:p>
            <a:pPr lvl="1"/>
            <a:r>
              <a:rPr lang="cs-CZ" dirty="0" smtClean="0"/>
              <a:t>schopností </a:t>
            </a:r>
          </a:p>
          <a:p>
            <a:pPr lvl="1"/>
            <a:r>
              <a:rPr lang="cs-CZ" dirty="0" smtClean="0"/>
              <a:t>a dalších skutečností, které mají vztah k výkonu práce.</a:t>
            </a:r>
          </a:p>
          <a:p>
            <a:r>
              <a:rPr lang="cs-CZ" dirty="0" smtClean="0"/>
              <a:t>Pracovní posudek je </a:t>
            </a:r>
            <a:r>
              <a:rPr lang="cs-CZ" dirty="0" err="1" smtClean="0"/>
              <a:t>zam</a:t>
            </a:r>
            <a:r>
              <a:rPr lang="cs-CZ" dirty="0" smtClean="0"/>
              <a:t>-tel povinen vydat </a:t>
            </a:r>
            <a:r>
              <a:rPr lang="cs-CZ" dirty="0" err="1" smtClean="0"/>
              <a:t>zam</a:t>
            </a:r>
            <a:r>
              <a:rPr lang="cs-CZ" dirty="0" smtClean="0"/>
              <a:t>-</a:t>
            </a:r>
            <a:r>
              <a:rPr lang="cs-CZ" dirty="0" err="1" smtClean="0"/>
              <a:t>ci</a:t>
            </a:r>
            <a:r>
              <a:rPr lang="cs-CZ" dirty="0" smtClean="0"/>
              <a:t> do 15ti dnů ode dne, kdy si o něj </a:t>
            </a:r>
            <a:r>
              <a:rPr lang="cs-CZ" dirty="0" err="1" smtClean="0"/>
              <a:t>zam</a:t>
            </a:r>
            <a:r>
              <a:rPr lang="cs-CZ" dirty="0" smtClean="0"/>
              <a:t>-</a:t>
            </a:r>
            <a:r>
              <a:rPr lang="cs-CZ" dirty="0" err="1" smtClean="0"/>
              <a:t>nec</a:t>
            </a:r>
            <a:r>
              <a:rPr lang="cs-CZ" dirty="0" smtClean="0"/>
              <a:t> požádá, není povinen dříve než 2 měsíce před skončením pracovního poměru. </a:t>
            </a:r>
          </a:p>
          <a:p>
            <a:endParaRPr lang="cs-CZ"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29</a:t>
            </a:fld>
            <a:endParaRPr lang="cs-CZ" altLang="cs-CZ" dirty="0"/>
          </a:p>
        </p:txBody>
      </p:sp>
      <p:sp>
        <p:nvSpPr>
          <p:cNvPr id="4" name="Nadpis 3"/>
          <p:cNvSpPr>
            <a:spLocks noGrp="1"/>
          </p:cNvSpPr>
          <p:nvPr>
            <p:ph type="title"/>
          </p:nvPr>
        </p:nvSpPr>
        <p:spPr/>
        <p:txBody>
          <a:bodyPr/>
          <a:lstStyle/>
          <a:p>
            <a:r>
              <a:rPr lang="cs-CZ" dirty="0" smtClean="0"/>
              <a:t>Zápočtový list, potvrzení o zaměstnání</a:t>
            </a:r>
            <a:br>
              <a:rPr lang="cs-CZ" dirty="0" smtClean="0"/>
            </a:br>
            <a:endParaRPr lang="cs-CZ" dirty="0"/>
          </a:p>
        </p:txBody>
      </p:sp>
      <p:sp>
        <p:nvSpPr>
          <p:cNvPr id="5" name="Zástupný symbol pro obsah 4"/>
          <p:cNvSpPr>
            <a:spLocks noGrp="1"/>
          </p:cNvSpPr>
          <p:nvPr>
            <p:ph idx="1"/>
          </p:nvPr>
        </p:nvSpPr>
        <p:spPr/>
        <p:txBody>
          <a:bodyPr/>
          <a:lstStyle/>
          <a:p>
            <a:r>
              <a:rPr lang="cs-CZ" dirty="0" err="1" smtClean="0"/>
              <a:t>Zam</a:t>
            </a:r>
            <a:r>
              <a:rPr lang="cs-CZ" dirty="0" smtClean="0"/>
              <a:t>-tel je povinen vydat </a:t>
            </a:r>
            <a:r>
              <a:rPr lang="cs-CZ" dirty="0" err="1" smtClean="0"/>
              <a:t>zam</a:t>
            </a:r>
            <a:r>
              <a:rPr lang="cs-CZ" dirty="0" smtClean="0"/>
              <a:t>-</a:t>
            </a:r>
            <a:r>
              <a:rPr lang="cs-CZ" dirty="0" err="1" smtClean="0"/>
              <a:t>ci</a:t>
            </a:r>
            <a:r>
              <a:rPr lang="cs-CZ" dirty="0" smtClean="0"/>
              <a:t> po skončení zaměstnání a uvést v něm:</a:t>
            </a:r>
          </a:p>
          <a:p>
            <a:pPr marL="594900" lvl="1" indent="-342900">
              <a:buAutoNum type="alphaLcParenR"/>
            </a:pPr>
            <a:r>
              <a:rPr lang="cs-CZ" dirty="0" smtClean="0"/>
              <a:t>Údaje o zaměstnání</a:t>
            </a:r>
          </a:p>
          <a:p>
            <a:pPr marL="594900" lvl="1" indent="-342900">
              <a:buAutoNum type="alphaLcParenR"/>
            </a:pPr>
            <a:r>
              <a:rPr lang="cs-CZ" dirty="0" smtClean="0"/>
              <a:t>Druh konaných prací</a:t>
            </a:r>
          </a:p>
          <a:p>
            <a:pPr marL="594900" lvl="1" indent="-342900">
              <a:buAutoNum type="alphaLcParenR"/>
            </a:pPr>
            <a:r>
              <a:rPr lang="cs-CZ" dirty="0" smtClean="0"/>
              <a:t>Dosaženou kvalifikaci</a:t>
            </a:r>
          </a:p>
          <a:p>
            <a:pPr marL="594900" lvl="1" indent="-342900">
              <a:buAutoNum type="alphaLcParenR"/>
            </a:pPr>
            <a:r>
              <a:rPr lang="cs-CZ" dirty="0" smtClean="0"/>
              <a:t>Zda byl pracovní poměr zrušen pro porušení právních povinností</a:t>
            </a:r>
          </a:p>
          <a:p>
            <a:pPr marL="594900" lvl="1" indent="-342900">
              <a:buAutoNum type="alphaLcParenR"/>
            </a:pPr>
            <a:r>
              <a:rPr lang="cs-CZ" dirty="0" smtClean="0"/>
              <a:t>Odpracovanou dobu </a:t>
            </a:r>
          </a:p>
          <a:p>
            <a:pPr marL="594900" lvl="1" indent="-342900">
              <a:buAutoNum type="alphaLcParenR"/>
            </a:pPr>
            <a:r>
              <a:rPr lang="cs-CZ" dirty="0" smtClean="0"/>
              <a:t>Zda jsou ze mzdy </a:t>
            </a:r>
            <a:r>
              <a:rPr lang="cs-CZ" dirty="0" err="1" smtClean="0"/>
              <a:t>zam</a:t>
            </a:r>
            <a:r>
              <a:rPr lang="cs-CZ" dirty="0" smtClean="0"/>
              <a:t>-</a:t>
            </a:r>
            <a:r>
              <a:rPr lang="cs-CZ" dirty="0" err="1" smtClean="0"/>
              <a:t>ce</a:t>
            </a:r>
            <a:r>
              <a:rPr lang="cs-CZ" dirty="0" smtClean="0"/>
              <a:t> prováděné srážky ze mzdy</a:t>
            </a:r>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p:cNvSpPr>
            <a:spLocks noGrp="1"/>
          </p:cNvSpPr>
          <p:nvPr>
            <p:ph type="title"/>
          </p:nvPr>
        </p:nvSpPr>
        <p:spPr/>
        <p:txBody>
          <a:bodyPr/>
          <a:lstStyle/>
          <a:p>
            <a:r>
              <a:rPr lang="cs-CZ" dirty="0" smtClean="0"/>
              <a:t>Společenský význam skončení PP</a:t>
            </a:r>
            <a:endParaRPr lang="cs-CZ" dirty="0"/>
          </a:p>
        </p:txBody>
      </p:sp>
      <p:sp>
        <p:nvSpPr>
          <p:cNvPr id="5" name="Zástupný symbol pro obsah 4"/>
          <p:cNvSpPr>
            <a:spLocks noGrp="1"/>
          </p:cNvSpPr>
          <p:nvPr>
            <p:ph idx="1"/>
          </p:nvPr>
        </p:nvSpPr>
        <p:spPr/>
        <p:txBody>
          <a:bodyPr/>
          <a:lstStyle/>
          <a:p>
            <a:r>
              <a:rPr lang="cs-CZ" dirty="0" smtClean="0"/>
              <a:t>Společensky žádoucí mobilita pracovních sil</a:t>
            </a:r>
          </a:p>
          <a:p>
            <a:r>
              <a:rPr lang="cs-CZ" dirty="0" smtClean="0"/>
              <a:t>Eliminace negativních následků pro </a:t>
            </a:r>
            <a:r>
              <a:rPr lang="cs-CZ" dirty="0" err="1" smtClean="0"/>
              <a:t>zam</a:t>
            </a:r>
            <a:r>
              <a:rPr lang="cs-CZ" dirty="0" smtClean="0"/>
              <a:t>-</a:t>
            </a:r>
            <a:r>
              <a:rPr lang="cs-CZ" dirty="0" err="1" smtClean="0"/>
              <a:t>ce</a:t>
            </a:r>
            <a:endParaRPr lang="cs-CZ" dirty="0" smtClean="0"/>
          </a:p>
          <a:p>
            <a:pPr lvl="1"/>
            <a:r>
              <a:rPr lang="cs-CZ" dirty="0" smtClean="0"/>
              <a:t>Ztráta odměny</a:t>
            </a:r>
          </a:p>
          <a:p>
            <a:pPr lvl="1"/>
            <a:r>
              <a:rPr lang="cs-CZ" dirty="0" smtClean="0"/>
              <a:t>Snížení úrovně hmotného zabezpečení rodiny</a:t>
            </a:r>
          </a:p>
          <a:p>
            <a:pPr lvl="1"/>
            <a:r>
              <a:rPr lang="cs-CZ" dirty="0" smtClean="0"/>
              <a:t>Snížení společenského postavení</a:t>
            </a:r>
          </a:p>
          <a:p>
            <a:pPr lvl="1"/>
            <a:r>
              <a:rPr lang="cs-CZ" dirty="0" smtClean="0"/>
              <a:t>Nepříznivé psychologické dopady na osobnost </a:t>
            </a:r>
            <a:r>
              <a:rPr lang="cs-CZ" dirty="0" err="1" smtClean="0"/>
              <a:t>zam</a:t>
            </a:r>
            <a:r>
              <a:rPr lang="cs-CZ" dirty="0" smtClean="0"/>
              <a:t>-</a:t>
            </a:r>
            <a:r>
              <a:rPr lang="cs-CZ" dirty="0" err="1" smtClean="0"/>
              <a:t>ce</a:t>
            </a:r>
            <a:endParaRPr lang="cs-CZ"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30</a:t>
            </a:fld>
            <a:endParaRPr lang="cs-CZ" altLang="cs-CZ" dirty="0"/>
          </a:p>
        </p:txBody>
      </p:sp>
      <p:sp>
        <p:nvSpPr>
          <p:cNvPr id="4" name="Nadpis 3"/>
          <p:cNvSpPr>
            <a:spLocks noGrp="1"/>
          </p:cNvSpPr>
          <p:nvPr>
            <p:ph type="title"/>
          </p:nvPr>
        </p:nvSpPr>
        <p:spPr/>
        <p:txBody>
          <a:bodyPr/>
          <a:lstStyle/>
          <a:p>
            <a:r>
              <a:rPr lang="cs-CZ" dirty="0" smtClean="0"/>
              <a:t>Odstupné</a:t>
            </a:r>
            <a:endParaRPr lang="cs-CZ" dirty="0"/>
          </a:p>
        </p:txBody>
      </p:sp>
      <p:sp>
        <p:nvSpPr>
          <p:cNvPr id="5" name="Zástupný symbol pro obsah 4"/>
          <p:cNvSpPr>
            <a:spLocks noGrp="1"/>
          </p:cNvSpPr>
          <p:nvPr>
            <p:ph idx="1"/>
          </p:nvPr>
        </p:nvSpPr>
        <p:spPr/>
        <p:txBody>
          <a:bodyPr/>
          <a:lstStyle/>
          <a:p>
            <a:r>
              <a:rPr lang="cs-CZ" sz="3200" dirty="0" smtClean="0"/>
              <a:t>Zákonné vyplývá z ustanovení zákoníku práce </a:t>
            </a:r>
          </a:p>
          <a:p>
            <a:pPr lvl="1"/>
            <a:r>
              <a:rPr lang="cs-CZ" sz="2400" dirty="0" smtClean="0"/>
              <a:t>Výpověď nebo dohoda z důvodu organizačních změn (§52 písm. A) až c) ZP)</a:t>
            </a:r>
          </a:p>
          <a:p>
            <a:pPr lvl="2"/>
            <a:r>
              <a:rPr lang="cs-CZ" sz="2400" dirty="0" smtClean="0"/>
              <a:t>= Rušení , přemístění </a:t>
            </a:r>
            <a:r>
              <a:rPr lang="cs-CZ" sz="2400" dirty="0" err="1" smtClean="0"/>
              <a:t>zam</a:t>
            </a:r>
            <a:r>
              <a:rPr lang="cs-CZ" sz="2400" dirty="0" smtClean="0"/>
              <a:t>-tele nebo jeho části, nadbytečnost </a:t>
            </a:r>
            <a:r>
              <a:rPr lang="cs-CZ" sz="2400" dirty="0" err="1" smtClean="0"/>
              <a:t>zam</a:t>
            </a:r>
            <a:r>
              <a:rPr lang="cs-CZ" sz="2400" dirty="0" smtClean="0"/>
              <a:t>-</a:t>
            </a:r>
            <a:r>
              <a:rPr lang="cs-CZ" sz="2400" dirty="0" err="1" smtClean="0"/>
              <a:t>ce</a:t>
            </a:r>
            <a:endParaRPr lang="cs-CZ" sz="2400" dirty="0" smtClean="0"/>
          </a:p>
          <a:p>
            <a:r>
              <a:rPr lang="cs-CZ" sz="3200" dirty="0" smtClean="0"/>
              <a:t>Smluvní na základě ujednání </a:t>
            </a:r>
          </a:p>
          <a:p>
            <a:pPr lvl="1"/>
            <a:r>
              <a:rPr lang="cs-CZ" sz="2400" dirty="0" smtClean="0"/>
              <a:t>Může být vyšší než zákonné</a:t>
            </a:r>
          </a:p>
          <a:p>
            <a:pPr lvl="1"/>
            <a:r>
              <a:rPr lang="cs-CZ" sz="2400" dirty="0" smtClean="0"/>
              <a:t>Zákon jeho výši neomezuje</a:t>
            </a:r>
          </a:p>
          <a:p>
            <a:pPr lvl="1"/>
            <a:r>
              <a:rPr lang="cs-CZ" sz="2400" dirty="0" smtClean="0"/>
              <a:t>V kolektivní smlouvě/vnitřním předpisu</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31</a:t>
            </a:fld>
            <a:endParaRPr lang="cs-CZ" altLang="cs-CZ" dirty="0"/>
          </a:p>
        </p:txBody>
      </p:sp>
      <p:sp>
        <p:nvSpPr>
          <p:cNvPr id="4" name="Nadpis 3"/>
          <p:cNvSpPr>
            <a:spLocks noGrp="1"/>
          </p:cNvSpPr>
          <p:nvPr>
            <p:ph type="title"/>
          </p:nvPr>
        </p:nvSpPr>
        <p:spPr/>
        <p:txBody>
          <a:bodyPr/>
          <a:lstStyle/>
          <a:p>
            <a:r>
              <a:rPr lang="cs-CZ" dirty="0" smtClean="0"/>
              <a:t>Zákonné odstupné</a:t>
            </a:r>
            <a:endParaRPr lang="cs-CZ" dirty="0"/>
          </a:p>
        </p:txBody>
      </p:sp>
      <p:graphicFrame>
        <p:nvGraphicFramePr>
          <p:cNvPr id="6" name="Zástupný symbol pro obsah 5"/>
          <p:cNvGraphicFramePr>
            <a:graphicFrameLocks noGrp="1"/>
          </p:cNvGraphicFramePr>
          <p:nvPr>
            <p:ph idx="1"/>
          </p:nvPr>
        </p:nvGraphicFramePr>
        <p:xfrm>
          <a:off x="701673" y="1333500"/>
          <a:ext cx="10898656" cy="4181475"/>
        </p:xfrm>
        <a:graphic>
          <a:graphicData uri="http://schemas.openxmlformats.org/drawingml/2006/table">
            <a:tbl>
              <a:tblPr firstRow="1" bandRow="1">
                <a:tableStyleId>{5C22544A-7EE6-4342-B048-85BDC9FD1C3A}</a:tableStyleId>
              </a:tblPr>
              <a:tblGrid>
                <a:gridCol w="5449328"/>
                <a:gridCol w="5449328"/>
              </a:tblGrid>
              <a:tr h="1038225">
                <a:tc>
                  <a:txBody>
                    <a:bodyPr/>
                    <a:lstStyle/>
                    <a:p>
                      <a:r>
                        <a:rPr lang="cs-CZ" sz="3200" dirty="0" smtClean="0"/>
                        <a:t>Doba trvání pracovního poměru</a:t>
                      </a:r>
                      <a:endParaRPr lang="cs-CZ" sz="3200" dirty="0"/>
                    </a:p>
                  </a:txBody>
                  <a:tcPr/>
                </a:tc>
                <a:tc>
                  <a:txBody>
                    <a:bodyPr/>
                    <a:lstStyle/>
                    <a:p>
                      <a:r>
                        <a:rPr lang="cs-CZ" sz="3200" dirty="0" smtClean="0"/>
                        <a:t>Výše odstupného (nejméně)</a:t>
                      </a:r>
                      <a:endParaRPr lang="cs-CZ" sz="3200" dirty="0"/>
                    </a:p>
                  </a:txBody>
                  <a:tcPr/>
                </a:tc>
              </a:tr>
              <a:tr h="1038225">
                <a:tc>
                  <a:txBody>
                    <a:bodyPr/>
                    <a:lstStyle/>
                    <a:p>
                      <a:r>
                        <a:rPr lang="cs-CZ" sz="3200" dirty="0" smtClean="0"/>
                        <a:t>&lt; 1 rok</a:t>
                      </a:r>
                      <a:endParaRPr lang="cs-CZ" sz="3200" dirty="0"/>
                    </a:p>
                  </a:txBody>
                  <a:tcPr/>
                </a:tc>
                <a:tc>
                  <a:txBody>
                    <a:bodyPr/>
                    <a:lstStyle/>
                    <a:p>
                      <a:r>
                        <a:rPr lang="cs-CZ" sz="3200" dirty="0" smtClean="0"/>
                        <a:t>1 x průměrný výdělek</a:t>
                      </a:r>
                      <a:endParaRPr lang="cs-CZ" sz="3200" dirty="0"/>
                    </a:p>
                  </a:txBody>
                  <a:tcPr/>
                </a:tc>
              </a:tr>
              <a:tr h="1038225">
                <a:tc>
                  <a:txBody>
                    <a:bodyPr/>
                    <a:lstStyle/>
                    <a:p>
                      <a:r>
                        <a:rPr lang="cs-CZ" sz="3200" dirty="0" smtClean="0"/>
                        <a:t>1 rok a &lt; 2 roky</a:t>
                      </a:r>
                      <a:endParaRPr lang="cs-CZ" sz="3200" dirty="0"/>
                    </a:p>
                  </a:txBody>
                  <a:tcPr/>
                </a:tc>
                <a:tc>
                  <a:txBody>
                    <a:bodyPr/>
                    <a:lstStyle/>
                    <a:p>
                      <a:r>
                        <a:rPr lang="cs-CZ" sz="3200" dirty="0" smtClean="0"/>
                        <a:t>2x průměrný výdělek</a:t>
                      </a:r>
                      <a:endParaRPr lang="cs-CZ" sz="3200" dirty="0"/>
                    </a:p>
                  </a:txBody>
                  <a:tcPr/>
                </a:tc>
              </a:tr>
              <a:tr h="1038225">
                <a:tc>
                  <a:txBody>
                    <a:bodyPr/>
                    <a:lstStyle/>
                    <a:p>
                      <a:r>
                        <a:rPr lang="cs-CZ" sz="3200" dirty="0" smtClean="0"/>
                        <a:t>&gt;= 2 roky</a:t>
                      </a:r>
                      <a:endParaRPr lang="cs-CZ" sz="3200" dirty="0"/>
                    </a:p>
                  </a:txBody>
                  <a:tcPr/>
                </a:tc>
                <a:tc>
                  <a:txBody>
                    <a:bodyPr/>
                    <a:lstStyle/>
                    <a:p>
                      <a:r>
                        <a:rPr lang="cs-CZ" sz="3200" dirty="0" smtClean="0"/>
                        <a:t>3x průměrný výdělek</a:t>
                      </a:r>
                      <a:endParaRPr lang="cs-CZ" sz="3200" dirty="0"/>
                    </a:p>
                  </a:txBody>
                  <a:tcPr/>
                </a:tc>
              </a:tr>
            </a:tbl>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32</a:t>
            </a:fld>
            <a:endParaRPr lang="cs-CZ" altLang="cs-CZ" dirty="0"/>
          </a:p>
        </p:txBody>
      </p:sp>
      <p:sp>
        <p:nvSpPr>
          <p:cNvPr id="6" name="Zástupný symbol pro obsah 5"/>
          <p:cNvSpPr>
            <a:spLocks noGrp="1"/>
          </p:cNvSpPr>
          <p:nvPr>
            <p:ph idx="1"/>
          </p:nvPr>
        </p:nvSpPr>
        <p:spPr/>
        <p:txBody>
          <a:bodyPr/>
          <a:lstStyle/>
          <a:p>
            <a:r>
              <a:rPr lang="cs-CZ" sz="2400" dirty="0" err="1" smtClean="0"/>
              <a:t>Zam</a:t>
            </a:r>
            <a:r>
              <a:rPr lang="cs-CZ" sz="2400" dirty="0" smtClean="0"/>
              <a:t>-</a:t>
            </a:r>
            <a:r>
              <a:rPr lang="cs-CZ" sz="2400" dirty="0" err="1" smtClean="0"/>
              <a:t>ci</a:t>
            </a:r>
            <a:r>
              <a:rPr lang="cs-CZ" sz="2400" dirty="0" smtClean="0"/>
              <a:t>, u něhož dochází k rozvázání pracovního poměru výpovědí danou </a:t>
            </a:r>
            <a:r>
              <a:rPr lang="cs-CZ" sz="2400" dirty="0" err="1" smtClean="0"/>
              <a:t>zam</a:t>
            </a:r>
            <a:r>
              <a:rPr lang="cs-CZ" sz="2400" dirty="0" smtClean="0"/>
              <a:t>-</a:t>
            </a:r>
            <a:r>
              <a:rPr lang="cs-CZ" sz="2400" dirty="0" err="1" smtClean="0"/>
              <a:t>telem</a:t>
            </a:r>
            <a:r>
              <a:rPr lang="cs-CZ" sz="2400" dirty="0" smtClean="0"/>
              <a:t> z důvodů, že nemůže vykonávat dosavadní práci </a:t>
            </a:r>
            <a:r>
              <a:rPr lang="cs-CZ" sz="2400" b="1" dirty="0" smtClean="0"/>
              <a:t>pro pracovní úraz, onemocnění z povolání </a:t>
            </a:r>
            <a:r>
              <a:rPr lang="cs-CZ" sz="2400" dirty="0" smtClean="0"/>
              <a:t>nebo dohodou z týchž důvodů, přísluší od </a:t>
            </a:r>
            <a:r>
              <a:rPr lang="cs-CZ" sz="2400" dirty="0" err="1" smtClean="0"/>
              <a:t>zam</a:t>
            </a:r>
            <a:r>
              <a:rPr lang="cs-CZ" sz="2400" dirty="0" smtClean="0"/>
              <a:t>-tele při skončení pracovního poměru odstupné ve výši nejméně </a:t>
            </a:r>
            <a:r>
              <a:rPr lang="cs-CZ" sz="2400" u="sng" dirty="0" smtClean="0"/>
              <a:t>dvanáctinásobku </a:t>
            </a:r>
            <a:r>
              <a:rPr lang="cs-CZ" sz="2400" dirty="0" smtClean="0"/>
              <a:t>průměrného výdělku. </a:t>
            </a:r>
            <a:endParaRPr lang="cs-CZ" sz="2400" b="1" dirty="0" smtClean="0"/>
          </a:p>
          <a:p>
            <a:r>
              <a:rPr lang="cs-CZ" sz="2400" dirty="0" smtClean="0"/>
              <a:t>Bude-li </a:t>
            </a:r>
            <a:r>
              <a:rPr lang="cs-CZ" sz="2400" dirty="0" err="1" smtClean="0"/>
              <a:t>zam</a:t>
            </a:r>
            <a:r>
              <a:rPr lang="cs-CZ" sz="2400" dirty="0" smtClean="0"/>
              <a:t>-</a:t>
            </a:r>
            <a:r>
              <a:rPr lang="cs-CZ" sz="2400" dirty="0" err="1" smtClean="0"/>
              <a:t>nec</a:t>
            </a:r>
            <a:r>
              <a:rPr lang="cs-CZ" sz="2400" dirty="0" smtClean="0"/>
              <a:t> po skončení pracovního poměru konat práci u dosavadního </a:t>
            </a:r>
            <a:r>
              <a:rPr lang="cs-CZ" sz="2400" dirty="0" err="1" smtClean="0"/>
              <a:t>zam</a:t>
            </a:r>
            <a:r>
              <a:rPr lang="cs-CZ" sz="2400" dirty="0" smtClean="0"/>
              <a:t>-tele v pracovním poměru nebo na základě dohody o pracovní činnosti před uplynutím doby určené podle počtu násobků průměrných výdělků, z nichž byla odvozena výše odstupného, je povinen tomuto </a:t>
            </a:r>
            <a:r>
              <a:rPr lang="cs-CZ" sz="2400" dirty="0" err="1" smtClean="0"/>
              <a:t>zam</a:t>
            </a:r>
            <a:r>
              <a:rPr lang="cs-CZ" sz="2400" dirty="0" smtClean="0"/>
              <a:t>-</a:t>
            </a:r>
            <a:r>
              <a:rPr lang="cs-CZ" sz="2400" dirty="0" err="1" smtClean="0"/>
              <a:t>teli</a:t>
            </a:r>
            <a:r>
              <a:rPr lang="cs-CZ" sz="2400" dirty="0" smtClean="0"/>
              <a:t> vrátit odstupné nebo jeho poměrnou část.</a:t>
            </a:r>
            <a:endParaRPr lang="cs-CZ" sz="24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3" name="Zástupný symbol pro číslo snímku 2"/>
          <p:cNvSpPr>
            <a:spLocks noGrp="1"/>
          </p:cNvSpPr>
          <p:nvPr>
            <p:ph type="sldNum" sz="quarter" idx="11"/>
          </p:nvPr>
        </p:nvSpPr>
        <p:spPr/>
        <p:txBody>
          <a:bodyPr/>
          <a:lstStyle/>
          <a:p>
            <a:fld id="{D6D6C118-631F-4A80-9886-907009361577}" type="slidenum">
              <a:rPr lang="cs-CZ" altLang="cs-CZ" smtClean="0"/>
              <a:pPr/>
              <a:t>33</a:t>
            </a:fld>
            <a:endParaRPr lang="cs-CZ" altLang="cs-CZ" dirty="0"/>
          </a:p>
        </p:txBody>
      </p:sp>
      <p:sp>
        <p:nvSpPr>
          <p:cNvPr id="5" name="Nadpis 4"/>
          <p:cNvSpPr>
            <a:spLocks noGrp="1"/>
          </p:cNvSpPr>
          <p:nvPr>
            <p:ph type="title"/>
          </p:nvPr>
        </p:nvSpPr>
        <p:spPr/>
        <p:txBody>
          <a:bodyPr/>
          <a:lstStyle/>
          <a:p>
            <a:r>
              <a:rPr lang="cs-CZ" dirty="0" smtClean="0"/>
              <a:t>Nároky z neplatně rozvázaného poměru </a:t>
            </a:r>
            <a:endParaRPr lang="cs-CZ" dirty="0"/>
          </a:p>
        </p:txBody>
      </p:sp>
      <p:sp>
        <p:nvSpPr>
          <p:cNvPr id="6" name="Zástupný symbol pro obsah 5"/>
          <p:cNvSpPr>
            <a:spLocks noGrp="1"/>
          </p:cNvSpPr>
          <p:nvPr>
            <p:ph idx="1"/>
          </p:nvPr>
        </p:nvSpPr>
        <p:spPr/>
        <p:txBody>
          <a:bodyPr/>
          <a:lstStyle/>
          <a:p>
            <a:r>
              <a:rPr lang="cs-CZ" dirty="0" smtClean="0"/>
              <a:t>Možnosti účastníka pracovního poměru podat u soudu žalobu o určení neplatnosti skončení pracovního poměru, a to nejpozději v prekluzivní lhůtě 2 měsíce ode dne skončení výpovědní doby.</a:t>
            </a:r>
          </a:p>
          <a:p>
            <a:r>
              <a:rPr lang="cs-CZ" dirty="0" smtClean="0"/>
              <a:t>Například když:</a:t>
            </a:r>
          </a:p>
          <a:p>
            <a:pPr lvl="1"/>
            <a:r>
              <a:rPr lang="cs-CZ" dirty="0" smtClean="0"/>
              <a:t>Výpovědní důvod je nezákonný</a:t>
            </a:r>
          </a:p>
          <a:p>
            <a:pPr lvl="1"/>
            <a:r>
              <a:rPr lang="cs-CZ" dirty="0" smtClean="0"/>
              <a:t>Výpověď nemá písemnou formu</a:t>
            </a:r>
          </a:p>
          <a:p>
            <a:pPr lvl="1"/>
            <a:r>
              <a:rPr lang="cs-CZ" dirty="0" smtClean="0"/>
              <a:t>Výpověď je dána v ochranné době</a:t>
            </a:r>
          </a:p>
          <a:p>
            <a:endParaRPr lang="cs-CZ"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34</a:t>
            </a:fld>
            <a:endParaRPr lang="cs-CZ" altLang="cs-CZ" dirty="0"/>
          </a:p>
        </p:txBody>
      </p:sp>
      <p:sp>
        <p:nvSpPr>
          <p:cNvPr id="4" name="Nadpis 3"/>
          <p:cNvSpPr>
            <a:spLocks noGrp="1"/>
          </p:cNvSpPr>
          <p:nvPr>
            <p:ph type="title"/>
          </p:nvPr>
        </p:nvSpPr>
        <p:spPr/>
        <p:txBody>
          <a:bodyPr/>
          <a:lstStyle/>
          <a:p>
            <a:r>
              <a:rPr lang="cs-CZ" dirty="0" smtClean="0"/>
              <a:t>Rozváže-li </a:t>
            </a:r>
            <a:r>
              <a:rPr lang="cs-CZ" dirty="0" err="1" smtClean="0"/>
              <a:t>zam</a:t>
            </a:r>
            <a:r>
              <a:rPr lang="cs-CZ" dirty="0" smtClean="0"/>
              <a:t>-tel neplatně pracovní poměr</a:t>
            </a:r>
            <a:endParaRPr lang="cs-CZ" dirty="0"/>
          </a:p>
        </p:txBody>
      </p:sp>
      <p:sp>
        <p:nvSpPr>
          <p:cNvPr id="5" name="Zástupný symbol pro obsah 4"/>
          <p:cNvSpPr>
            <a:spLocks noGrp="1"/>
          </p:cNvSpPr>
          <p:nvPr>
            <p:ph idx="1"/>
          </p:nvPr>
        </p:nvSpPr>
        <p:spPr/>
        <p:txBody>
          <a:bodyPr/>
          <a:lstStyle/>
          <a:p>
            <a:pPr marL="342900" indent="-342900"/>
            <a:r>
              <a:rPr lang="cs-CZ" dirty="0" err="1" smtClean="0"/>
              <a:t>Zam</a:t>
            </a:r>
            <a:r>
              <a:rPr lang="cs-CZ" dirty="0" smtClean="0"/>
              <a:t>-</a:t>
            </a:r>
            <a:r>
              <a:rPr lang="cs-CZ" dirty="0" err="1" smtClean="0"/>
              <a:t>nec</a:t>
            </a:r>
            <a:r>
              <a:rPr lang="cs-CZ" dirty="0" smtClean="0"/>
              <a:t> prokazatelně oznámil zaměstnavateli, že trvá na dalším zaměstnávání </a:t>
            </a:r>
          </a:p>
          <a:p>
            <a:pPr marL="594900" lvl="1" indent="-342900"/>
            <a:r>
              <a:rPr lang="cs-CZ" dirty="0" smtClean="0"/>
              <a:t>pracovní poměr trvá i nadále a </a:t>
            </a:r>
            <a:r>
              <a:rPr lang="cs-CZ" dirty="0" err="1" smtClean="0"/>
              <a:t>zam</a:t>
            </a:r>
            <a:r>
              <a:rPr lang="cs-CZ" dirty="0" smtClean="0"/>
              <a:t>-</a:t>
            </a:r>
            <a:r>
              <a:rPr lang="cs-CZ" dirty="0" err="1" smtClean="0"/>
              <a:t>nec</a:t>
            </a:r>
            <a:r>
              <a:rPr lang="cs-CZ" dirty="0" smtClean="0"/>
              <a:t> má narok na náhradu mzdy ve výši průměrného výdělku za dobu, kdy mu nebylo umožněno konat práci</a:t>
            </a:r>
          </a:p>
          <a:p>
            <a:pPr marL="594900" lvl="1" indent="-342900">
              <a:buNone/>
            </a:pPr>
            <a:endParaRPr lang="cs-CZ" dirty="0" smtClean="0"/>
          </a:p>
          <a:p>
            <a:pPr marL="268288" indent="-268288"/>
            <a:r>
              <a:rPr lang="cs-CZ" dirty="0" err="1" smtClean="0"/>
              <a:t>Zam</a:t>
            </a:r>
            <a:r>
              <a:rPr lang="cs-CZ" dirty="0" smtClean="0"/>
              <a:t>-</a:t>
            </a:r>
            <a:r>
              <a:rPr lang="cs-CZ" dirty="0" err="1" smtClean="0"/>
              <a:t>nec</a:t>
            </a:r>
            <a:r>
              <a:rPr lang="cs-CZ" dirty="0" smtClean="0"/>
              <a:t> netrvá na dalším zaměstnávání </a:t>
            </a:r>
          </a:p>
          <a:p>
            <a:pPr marL="520288" lvl="1" indent="-268288"/>
            <a:r>
              <a:rPr lang="cs-CZ" dirty="0" smtClean="0"/>
              <a:t>pracovní poměr skončí dohodou posledním dnem výpovědní doby</a:t>
            </a:r>
          </a:p>
          <a:p>
            <a:pPr>
              <a:buNone/>
            </a:pPr>
            <a:endParaRPr lang="cs-CZ"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35</a:t>
            </a:fld>
            <a:endParaRPr lang="cs-CZ" altLang="cs-CZ" dirty="0"/>
          </a:p>
        </p:txBody>
      </p:sp>
      <p:sp>
        <p:nvSpPr>
          <p:cNvPr id="4" name="Nadpis 3"/>
          <p:cNvSpPr>
            <a:spLocks noGrp="1"/>
          </p:cNvSpPr>
          <p:nvPr>
            <p:ph type="title"/>
          </p:nvPr>
        </p:nvSpPr>
        <p:spPr>
          <a:xfrm>
            <a:off x="324853" y="720000"/>
            <a:ext cx="11148347" cy="451576"/>
          </a:xfrm>
        </p:spPr>
        <p:txBody>
          <a:bodyPr/>
          <a:lstStyle/>
          <a:p>
            <a:r>
              <a:rPr lang="cs-CZ" dirty="0" smtClean="0"/>
              <a:t>Rozváže-li </a:t>
            </a:r>
            <a:r>
              <a:rPr lang="cs-CZ" dirty="0" err="1" smtClean="0"/>
              <a:t>zam</a:t>
            </a:r>
            <a:r>
              <a:rPr lang="cs-CZ" dirty="0" smtClean="0"/>
              <a:t>-</a:t>
            </a:r>
            <a:r>
              <a:rPr lang="cs-CZ" dirty="0" err="1" smtClean="0"/>
              <a:t>nec</a:t>
            </a:r>
            <a:r>
              <a:rPr lang="cs-CZ" dirty="0" smtClean="0"/>
              <a:t> neplatně pracovní poměr</a:t>
            </a:r>
            <a:endParaRPr lang="cs-CZ" dirty="0"/>
          </a:p>
        </p:txBody>
      </p:sp>
      <p:sp>
        <p:nvSpPr>
          <p:cNvPr id="5" name="Zástupný symbol pro obsah 4"/>
          <p:cNvSpPr>
            <a:spLocks noGrp="1"/>
          </p:cNvSpPr>
          <p:nvPr>
            <p:ph idx="1"/>
          </p:nvPr>
        </p:nvSpPr>
        <p:spPr/>
        <p:txBody>
          <a:bodyPr/>
          <a:lstStyle/>
          <a:p>
            <a:r>
              <a:rPr lang="cs-CZ" dirty="0" err="1" smtClean="0"/>
              <a:t>Zam</a:t>
            </a:r>
            <a:r>
              <a:rPr lang="cs-CZ" dirty="0" smtClean="0"/>
              <a:t>-tel oznámil </a:t>
            </a:r>
            <a:r>
              <a:rPr lang="cs-CZ" dirty="0" err="1" smtClean="0"/>
              <a:t>zam</a:t>
            </a:r>
            <a:r>
              <a:rPr lang="cs-CZ" dirty="0" smtClean="0"/>
              <a:t>-</a:t>
            </a:r>
            <a:r>
              <a:rPr lang="cs-CZ" dirty="0" err="1" smtClean="0"/>
              <a:t>ci</a:t>
            </a:r>
            <a:r>
              <a:rPr lang="cs-CZ" dirty="0" smtClean="0"/>
              <a:t>, že trvá na tom, aby dále konal práci</a:t>
            </a:r>
          </a:p>
          <a:p>
            <a:pPr lvl="1"/>
            <a:r>
              <a:rPr lang="cs-CZ" dirty="0" smtClean="0"/>
              <a:t>pracovní poměr trvá i nadále a jestliže </a:t>
            </a:r>
            <a:r>
              <a:rPr lang="cs-CZ" dirty="0" err="1" smtClean="0"/>
              <a:t>zam</a:t>
            </a:r>
            <a:r>
              <a:rPr lang="cs-CZ" dirty="0" smtClean="0"/>
              <a:t>-</a:t>
            </a:r>
            <a:r>
              <a:rPr lang="cs-CZ" dirty="0" err="1" smtClean="0"/>
              <a:t>nec</a:t>
            </a:r>
            <a:r>
              <a:rPr lang="cs-CZ" dirty="0" smtClean="0"/>
              <a:t> odmítne dále pracovat,může na něm </a:t>
            </a:r>
            <a:r>
              <a:rPr lang="cs-CZ" dirty="0" err="1" smtClean="0"/>
              <a:t>zam</a:t>
            </a:r>
            <a:r>
              <a:rPr lang="cs-CZ" dirty="0" smtClean="0"/>
              <a:t>-tel požadovat náhradu škody, která mu tímto vznikla</a:t>
            </a:r>
          </a:p>
          <a:p>
            <a:pPr lvl="1">
              <a:buNone/>
            </a:pPr>
            <a:endParaRPr lang="cs-CZ" dirty="0" smtClean="0"/>
          </a:p>
          <a:p>
            <a:r>
              <a:rPr lang="cs-CZ" dirty="0" err="1" smtClean="0"/>
              <a:t>Zam</a:t>
            </a:r>
            <a:r>
              <a:rPr lang="cs-CZ" dirty="0" smtClean="0"/>
              <a:t>-tel netrvá na tom, aby zaměstnanec u něho dále pracoval </a:t>
            </a:r>
          </a:p>
          <a:p>
            <a:pPr lvl="1"/>
            <a:r>
              <a:rPr lang="cs-CZ" dirty="0" smtClean="0"/>
              <a:t>pracovní poměr skončí dohodou</a:t>
            </a:r>
          </a:p>
          <a:p>
            <a:endParaRPr lang="cs-CZ"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36</a:t>
            </a:fld>
            <a:endParaRPr lang="cs-CZ" altLang="cs-CZ" dirty="0"/>
          </a:p>
        </p:txBody>
      </p:sp>
      <p:sp>
        <p:nvSpPr>
          <p:cNvPr id="6" name="Zástupný symbol pro obsah 5"/>
          <p:cNvSpPr>
            <a:spLocks noGrp="1"/>
          </p:cNvSpPr>
          <p:nvPr>
            <p:ph idx="1"/>
          </p:nvPr>
        </p:nvSpPr>
        <p:spPr/>
        <p:txBody>
          <a:bodyPr/>
          <a:lstStyle/>
          <a:p>
            <a:pPr>
              <a:buNone/>
            </a:pPr>
            <a:r>
              <a:rPr lang="cs-CZ" dirty="0" smtClean="0"/>
              <a:t>Př.:</a:t>
            </a:r>
            <a:r>
              <a:rPr lang="cs-CZ" dirty="0" err="1" smtClean="0"/>
              <a:t>Zam</a:t>
            </a:r>
            <a:r>
              <a:rPr lang="cs-CZ" dirty="0" smtClean="0"/>
              <a:t>-tel osobně doručil dne 15.12.2013 </a:t>
            </a:r>
            <a:r>
              <a:rPr lang="cs-CZ" dirty="0" err="1" smtClean="0"/>
              <a:t>zam</a:t>
            </a:r>
            <a:r>
              <a:rPr lang="cs-CZ" dirty="0" smtClean="0"/>
              <a:t>-</a:t>
            </a:r>
            <a:r>
              <a:rPr lang="cs-CZ" dirty="0" err="1" smtClean="0"/>
              <a:t>nci</a:t>
            </a:r>
            <a:r>
              <a:rPr lang="cs-CZ" dirty="0" smtClean="0"/>
              <a:t> výpověď z důvodu nadbytečnosti. </a:t>
            </a:r>
            <a:r>
              <a:rPr lang="cs-CZ" dirty="0" err="1" smtClean="0"/>
              <a:t>Zam</a:t>
            </a:r>
            <a:r>
              <a:rPr lang="cs-CZ" dirty="0" smtClean="0"/>
              <a:t>-</a:t>
            </a:r>
            <a:r>
              <a:rPr lang="cs-CZ" dirty="0" err="1" smtClean="0"/>
              <a:t>nec</a:t>
            </a:r>
            <a:r>
              <a:rPr lang="cs-CZ" dirty="0" smtClean="0"/>
              <a:t> se domnívá, že výpovědní důvod není skutkově naplněn. Upozorní </a:t>
            </a:r>
            <a:r>
              <a:rPr lang="cs-CZ" dirty="0" err="1" smtClean="0"/>
              <a:t>zam</a:t>
            </a:r>
            <a:r>
              <a:rPr lang="cs-CZ" dirty="0" smtClean="0"/>
              <a:t>-tele , že výpověď je dle jeho názoru neplatná a že trvá na dalším zaměstnávání. </a:t>
            </a:r>
            <a:r>
              <a:rPr lang="cs-CZ" dirty="0" err="1" smtClean="0"/>
              <a:t>Zam</a:t>
            </a:r>
            <a:r>
              <a:rPr lang="cs-CZ" dirty="0" smtClean="0"/>
              <a:t>-tel však na svém postupu trvá. </a:t>
            </a:r>
          </a:p>
          <a:p>
            <a:pPr>
              <a:buNone/>
            </a:pPr>
            <a:endParaRPr lang="cs-CZ" dirty="0" smtClean="0"/>
          </a:p>
          <a:p>
            <a:pPr>
              <a:buNone/>
            </a:pPr>
            <a:r>
              <a:rPr lang="cs-CZ" dirty="0" smtClean="0"/>
              <a:t>Kdy skončí pracovní poměr ? </a:t>
            </a:r>
          </a:p>
          <a:p>
            <a:endParaRPr lang="cs-CZ" dirty="0" smtClean="0"/>
          </a:p>
          <a:p>
            <a:endParaRPr lang="cs-CZ" dirty="0" smtClean="0"/>
          </a:p>
          <a:p>
            <a:endParaRPr lang="cs-CZ" dirty="0" smtClean="0"/>
          </a:p>
          <a:p>
            <a:pPr>
              <a:buNone/>
            </a:pPr>
            <a:endParaRPr lang="cs-CZ"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altLang="cs-CZ" smtClean="0"/>
              <a:t>Definujte zápatí - název prezentace / pracoviště</a:t>
            </a:r>
            <a:endParaRPr lang="cs-CZ" altLang="cs-CZ" dirty="0"/>
          </a:p>
        </p:txBody>
      </p:sp>
      <p:sp>
        <p:nvSpPr>
          <p:cNvPr id="3" name="Zástupný symbol pro číslo snímku 2"/>
          <p:cNvSpPr>
            <a:spLocks noGrp="1"/>
          </p:cNvSpPr>
          <p:nvPr>
            <p:ph type="sldNum" sz="quarter" idx="11"/>
          </p:nvPr>
        </p:nvSpPr>
        <p:spPr/>
        <p:txBody>
          <a:bodyPr/>
          <a:lstStyle/>
          <a:p>
            <a:fld id="{D6D6C118-631F-4A80-9886-907009361577}" type="slidenum">
              <a:rPr lang="cs-CZ" altLang="cs-CZ" smtClean="0"/>
              <a:pPr/>
              <a:t>37</a:t>
            </a:fld>
            <a:endParaRPr lang="cs-CZ" altLang="cs-CZ" dirty="0"/>
          </a:p>
        </p:txBody>
      </p:sp>
      <p:sp>
        <p:nvSpPr>
          <p:cNvPr id="4" name="Zástupný symbol pro obsah 3"/>
          <p:cNvSpPr>
            <a:spLocks noGrp="1"/>
          </p:cNvSpPr>
          <p:nvPr>
            <p:ph idx="1"/>
          </p:nvPr>
        </p:nvSpPr>
        <p:spPr/>
        <p:txBody>
          <a:bodyPr/>
          <a:lstStyle/>
          <a:p>
            <a:pPr>
              <a:buNone/>
            </a:pPr>
            <a:r>
              <a:rPr lang="cs-CZ" dirty="0" smtClean="0"/>
              <a:t>Př.: Zaměstnavatel zrušil dne 15.1.2014 se zaměstnancem pracovní poměr ústně ve zkušební době. </a:t>
            </a:r>
          </a:p>
          <a:p>
            <a:pPr>
              <a:buNone/>
            </a:pPr>
            <a:endParaRPr lang="cs-CZ" dirty="0" smtClean="0"/>
          </a:p>
          <a:p>
            <a:pPr>
              <a:buNone/>
            </a:pPr>
            <a:r>
              <a:rPr lang="cs-CZ" dirty="0" smtClean="0"/>
              <a:t>Kdy skončí pracovní poměr?</a:t>
            </a:r>
            <a:endParaRPr 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p:cNvSpPr>
            <a:spLocks noGrp="1"/>
          </p:cNvSpPr>
          <p:nvPr>
            <p:ph type="title"/>
          </p:nvPr>
        </p:nvSpPr>
        <p:spPr/>
        <p:txBody>
          <a:bodyPr/>
          <a:lstStyle/>
          <a:p>
            <a:r>
              <a:rPr lang="cs-CZ" dirty="0" smtClean="0"/>
              <a:t>Skončení pracovního poměru</a:t>
            </a:r>
            <a:endParaRPr lang="cs-CZ" dirty="0"/>
          </a:p>
        </p:txBody>
      </p:sp>
      <p:sp>
        <p:nvSpPr>
          <p:cNvPr id="5" name="Zástupný symbol pro obsah 4"/>
          <p:cNvSpPr>
            <a:spLocks noGrp="1"/>
          </p:cNvSpPr>
          <p:nvPr>
            <p:ph idx="1"/>
          </p:nvPr>
        </p:nvSpPr>
        <p:spPr/>
        <p:txBody>
          <a:bodyPr/>
          <a:lstStyle/>
          <a:p>
            <a:pPr marL="342900" indent="-342900">
              <a:buAutoNum type="arabicPeriod"/>
            </a:pPr>
            <a:r>
              <a:rPr lang="cs-CZ" dirty="0" smtClean="0"/>
              <a:t>Dohodou </a:t>
            </a:r>
          </a:p>
          <a:p>
            <a:pPr marL="342900" indent="-342900">
              <a:buAutoNum type="arabicPeriod"/>
            </a:pPr>
            <a:r>
              <a:rPr lang="cs-CZ" dirty="0" smtClean="0"/>
              <a:t>Výpovědí</a:t>
            </a:r>
          </a:p>
          <a:p>
            <a:pPr marL="342900" indent="-342900">
              <a:buAutoNum type="arabicPeriod"/>
            </a:pPr>
            <a:r>
              <a:rPr lang="cs-CZ" dirty="0" smtClean="0"/>
              <a:t>Okamžitým zrušením</a:t>
            </a:r>
          </a:p>
          <a:p>
            <a:pPr marL="342900" indent="-342900">
              <a:buAutoNum type="arabicPeriod"/>
            </a:pPr>
            <a:r>
              <a:rPr lang="cs-CZ" dirty="0" smtClean="0"/>
              <a:t>Zrušením ve zkušební době</a:t>
            </a:r>
          </a:p>
          <a:p>
            <a:pPr marL="342900" indent="-342900">
              <a:buAutoNum type="arabicPeriod"/>
            </a:pPr>
            <a:r>
              <a:rPr lang="cs-CZ" dirty="0" smtClean="0"/>
              <a:t>Uplynutím sjednané určité doby </a:t>
            </a:r>
          </a:p>
          <a:p>
            <a:pPr marL="342900" indent="-342900">
              <a:buAutoNum type="arabicPeriod"/>
            </a:pPr>
            <a:r>
              <a:rPr lang="cs-CZ" dirty="0" smtClean="0"/>
              <a:t>Smrti zaměstnance, zaměstnavatele</a:t>
            </a:r>
          </a:p>
          <a:p>
            <a:pPr marL="342900" indent="-342900">
              <a:buAutoNum type="arabicPeriod"/>
            </a:pPr>
            <a:r>
              <a:rPr lang="cs-CZ" dirty="0" smtClean="0"/>
              <a:t>Rozhodnutím státní orgánu </a:t>
            </a:r>
          </a:p>
          <a:p>
            <a:endParaRPr lang="cs-C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p:cNvSpPr>
            <a:spLocks noGrp="1"/>
          </p:cNvSpPr>
          <p:nvPr>
            <p:ph type="title"/>
          </p:nvPr>
        </p:nvSpPr>
        <p:spPr/>
        <p:txBody>
          <a:bodyPr/>
          <a:lstStyle/>
          <a:p>
            <a:r>
              <a:rPr lang="cs-CZ" dirty="0" smtClean="0"/>
              <a:t>Dohoda</a:t>
            </a:r>
            <a:endParaRPr lang="cs-CZ" dirty="0"/>
          </a:p>
        </p:txBody>
      </p:sp>
      <p:sp>
        <p:nvSpPr>
          <p:cNvPr id="5" name="Zástupný symbol pro obsah 4"/>
          <p:cNvSpPr>
            <a:spLocks noGrp="1"/>
          </p:cNvSpPr>
          <p:nvPr>
            <p:ph idx="1"/>
          </p:nvPr>
        </p:nvSpPr>
        <p:spPr/>
        <p:txBody>
          <a:bodyPr/>
          <a:lstStyle/>
          <a:p>
            <a:r>
              <a:rPr lang="cs-CZ" b="1" dirty="0" smtClean="0"/>
              <a:t>oboustranný</a:t>
            </a:r>
            <a:r>
              <a:rPr lang="cs-CZ" dirty="0" smtClean="0"/>
              <a:t> shodný projev vůle účastníků se skončením pracovního poměru k určitému dni</a:t>
            </a:r>
          </a:p>
          <a:p>
            <a:r>
              <a:rPr lang="cs-CZ" dirty="0" smtClean="0"/>
              <a:t>Podstatnou náležitostí je den skončení pracovního poměru</a:t>
            </a:r>
          </a:p>
          <a:p>
            <a:r>
              <a:rPr lang="cs-CZ" dirty="0" smtClean="0"/>
              <a:t>uvedení důvodu </a:t>
            </a:r>
            <a:r>
              <a:rPr lang="cs-CZ" dirty="0" smtClean="0"/>
              <a:t>není nutné</a:t>
            </a:r>
            <a:r>
              <a:rPr lang="cs-CZ" dirty="0" smtClean="0"/>
              <a:t>, </a:t>
            </a:r>
            <a:r>
              <a:rPr lang="cs-CZ" dirty="0" smtClean="0"/>
              <a:t>ani když to požaduje </a:t>
            </a:r>
            <a:r>
              <a:rPr lang="cs-CZ" dirty="0" smtClean="0"/>
              <a:t>zaměstnanec</a:t>
            </a:r>
          </a:p>
          <a:p>
            <a:r>
              <a:rPr lang="cs-CZ" dirty="0" smtClean="0"/>
              <a:t>písemná forma pod sankcí neplatnosti </a:t>
            </a:r>
            <a:endParaRPr lang="cs-CZ" dirty="0" smtClean="0"/>
          </a:p>
          <a:p>
            <a:r>
              <a:rPr lang="cs-CZ" dirty="0" smtClean="0"/>
              <a:t>Běžnou praxí je určitá platba </a:t>
            </a:r>
            <a:r>
              <a:rPr lang="cs-CZ" dirty="0" err="1" smtClean="0"/>
              <a:t>zam</a:t>
            </a:r>
            <a:r>
              <a:rPr lang="cs-CZ" dirty="0" smtClean="0"/>
              <a:t>-tele, aby </a:t>
            </a:r>
            <a:r>
              <a:rPr lang="cs-CZ" dirty="0" err="1" smtClean="0"/>
              <a:t>zam</a:t>
            </a:r>
            <a:r>
              <a:rPr lang="cs-CZ" dirty="0" smtClean="0"/>
              <a:t>-</a:t>
            </a:r>
            <a:r>
              <a:rPr lang="cs-CZ" dirty="0" err="1" smtClean="0"/>
              <a:t>nec</a:t>
            </a:r>
            <a:r>
              <a:rPr lang="cs-CZ" dirty="0" smtClean="0"/>
              <a:t> na dohodu přistoupil</a:t>
            </a:r>
            <a:endParaRPr lang="cs-CZ" dirty="0" smtClean="0"/>
          </a:p>
          <a:p>
            <a:pPr>
              <a:buNone/>
            </a:pPr>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4" name="Nadpis 3"/>
          <p:cNvSpPr>
            <a:spLocks noGrp="1"/>
          </p:cNvSpPr>
          <p:nvPr>
            <p:ph type="title"/>
          </p:nvPr>
        </p:nvSpPr>
        <p:spPr/>
        <p:txBody>
          <a:bodyPr/>
          <a:lstStyle/>
          <a:p>
            <a:r>
              <a:rPr lang="cs-CZ" dirty="0" smtClean="0"/>
              <a:t>Výpověď</a:t>
            </a:r>
            <a:endParaRPr lang="cs-CZ" dirty="0"/>
          </a:p>
        </p:txBody>
      </p:sp>
      <p:sp>
        <p:nvSpPr>
          <p:cNvPr id="5" name="Zástupný symbol pro obsah 4"/>
          <p:cNvSpPr>
            <a:spLocks noGrp="1"/>
          </p:cNvSpPr>
          <p:nvPr>
            <p:ph idx="1"/>
          </p:nvPr>
        </p:nvSpPr>
        <p:spPr/>
        <p:txBody>
          <a:bodyPr/>
          <a:lstStyle/>
          <a:p>
            <a:r>
              <a:rPr lang="cs-CZ" dirty="0" smtClean="0"/>
              <a:t>Výpověď </a:t>
            </a:r>
            <a:r>
              <a:rPr lang="cs-CZ" b="1" dirty="0" smtClean="0"/>
              <a:t>jednostranný projev </a:t>
            </a:r>
            <a:r>
              <a:rPr lang="cs-CZ" dirty="0" smtClean="0"/>
              <a:t>vůle, může dát zaměstnanec i zaměstnavatel. </a:t>
            </a:r>
          </a:p>
          <a:p>
            <a:r>
              <a:rPr lang="cs-CZ" dirty="0" smtClean="0"/>
              <a:t>Pro její platnost je nutné splnit 2podmínky:</a:t>
            </a:r>
          </a:p>
          <a:p>
            <a:pPr lvl="1"/>
            <a:r>
              <a:rPr lang="cs-CZ" sz="2400" dirty="0" smtClean="0"/>
              <a:t>Písemná forma pod sankci zdánlivosti (nicotnosti)</a:t>
            </a:r>
          </a:p>
          <a:p>
            <a:pPr lvl="1"/>
            <a:r>
              <a:rPr lang="cs-CZ" sz="2400" dirty="0" smtClean="0"/>
              <a:t>Doručení druhému účastníkovi.</a:t>
            </a:r>
          </a:p>
          <a:p>
            <a:pPr lvl="1"/>
            <a:r>
              <a:rPr lang="cs-CZ" sz="2400" dirty="0" smtClean="0"/>
              <a:t>Skutkové vymezení výpovědního důvodu u výpovědi dané </a:t>
            </a:r>
            <a:r>
              <a:rPr lang="cs-CZ" sz="2400" dirty="0" err="1" smtClean="0"/>
              <a:t>zam</a:t>
            </a:r>
            <a:r>
              <a:rPr lang="cs-CZ" sz="2400" dirty="0" smtClean="0"/>
              <a:t>-</a:t>
            </a:r>
            <a:r>
              <a:rPr lang="cs-CZ" sz="2400" dirty="0" err="1" smtClean="0"/>
              <a:t>telem</a:t>
            </a:r>
            <a:endParaRPr lang="cs-CZ" sz="2400" dirty="0" smtClean="0"/>
          </a:p>
          <a:p>
            <a:r>
              <a:rPr lang="cs-CZ" dirty="0" smtClean="0"/>
              <a:t>Účinky výpovědi nastávají jejím doručením. </a:t>
            </a:r>
          </a:p>
          <a:p>
            <a:pPr>
              <a:buNone/>
            </a:pPr>
            <a:endParaRPr lang="cs-CZ" dirty="0" smtClean="0"/>
          </a:p>
          <a:p>
            <a:endParaRPr lang="cs-C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Nadpis 3"/>
          <p:cNvSpPr>
            <a:spLocks noGrp="1"/>
          </p:cNvSpPr>
          <p:nvPr>
            <p:ph type="title"/>
          </p:nvPr>
        </p:nvSpPr>
        <p:spPr/>
        <p:txBody>
          <a:bodyPr/>
          <a:lstStyle/>
          <a:p>
            <a:r>
              <a:rPr lang="cs-CZ" dirty="0" smtClean="0"/>
              <a:t>Doručení výpovědi</a:t>
            </a:r>
            <a:endParaRPr lang="cs-CZ" dirty="0"/>
          </a:p>
        </p:txBody>
      </p:sp>
      <p:sp>
        <p:nvSpPr>
          <p:cNvPr id="5" name="Zástupný symbol pro obsah 4"/>
          <p:cNvSpPr>
            <a:spLocks noGrp="1"/>
          </p:cNvSpPr>
          <p:nvPr>
            <p:ph idx="1"/>
          </p:nvPr>
        </p:nvSpPr>
        <p:spPr/>
        <p:txBody>
          <a:bodyPr/>
          <a:lstStyle/>
          <a:p>
            <a:r>
              <a:rPr lang="cs-CZ" u="sng" dirty="0" smtClean="0"/>
              <a:t>Doručování zaměstnavatelem</a:t>
            </a:r>
          </a:p>
          <a:p>
            <a:pPr lvl="1">
              <a:buFontTx/>
              <a:buChar char="-"/>
            </a:pPr>
            <a:r>
              <a:rPr lang="cs-CZ" dirty="0" smtClean="0"/>
              <a:t>Výpověď musí doručena do vlastních rukou zaměstnance </a:t>
            </a:r>
          </a:p>
          <a:p>
            <a:pPr lvl="1">
              <a:buFontTx/>
              <a:buChar char="-"/>
            </a:pPr>
            <a:r>
              <a:rPr lang="cs-CZ" dirty="0" smtClean="0"/>
              <a:t>Doručuje se přímo na pracovišti, v bytě nebo kdekoli bude zastižen, není-li to možné, potom držitelem poštovní licence. Účinky nastanou i tehdy, jestliže zaměstnanec přijetí písemnosti odmítne.</a:t>
            </a:r>
          </a:p>
          <a:p>
            <a:r>
              <a:rPr lang="cs-CZ" u="sng" dirty="0" smtClean="0"/>
              <a:t>Doručovaní zaměstnancem</a:t>
            </a:r>
          </a:p>
          <a:p>
            <a:pPr lvl="1">
              <a:buFontTx/>
              <a:buChar char="-"/>
            </a:pPr>
            <a:r>
              <a:rPr lang="cs-CZ" dirty="0" smtClean="0"/>
              <a:t>Zpravidla osobním předáním </a:t>
            </a:r>
          </a:p>
          <a:p>
            <a:pPr lvl="1">
              <a:buFontTx/>
              <a:buChar char="-"/>
            </a:pPr>
            <a:r>
              <a:rPr lang="cs-CZ" dirty="0" smtClean="0"/>
              <a:t>Doručení písemnosti je splněno, jakmile ji zaměstnavatel převzal</a:t>
            </a:r>
            <a:endParaRPr lang="cs-C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Nadpis 3"/>
          <p:cNvSpPr>
            <a:spLocks noGrp="1"/>
          </p:cNvSpPr>
          <p:nvPr>
            <p:ph type="title"/>
          </p:nvPr>
        </p:nvSpPr>
        <p:spPr/>
        <p:txBody>
          <a:bodyPr/>
          <a:lstStyle/>
          <a:p>
            <a:r>
              <a:rPr lang="cs-CZ" dirty="0" smtClean="0"/>
              <a:t>Výpovědní doba</a:t>
            </a:r>
            <a:endParaRPr lang="cs-CZ" dirty="0"/>
          </a:p>
        </p:txBody>
      </p:sp>
      <p:sp>
        <p:nvSpPr>
          <p:cNvPr id="5" name="Zástupný symbol pro obsah 4"/>
          <p:cNvSpPr>
            <a:spLocks noGrp="1"/>
          </p:cNvSpPr>
          <p:nvPr>
            <p:ph idx="1"/>
          </p:nvPr>
        </p:nvSpPr>
        <p:spPr>
          <a:xfrm>
            <a:off x="684142" y="1405132"/>
            <a:ext cx="10753200" cy="4139998"/>
          </a:xfrm>
        </p:spPr>
        <p:txBody>
          <a:bodyPr/>
          <a:lstStyle/>
          <a:p>
            <a:pPr>
              <a:buFontTx/>
              <a:buChar char="-"/>
            </a:pPr>
            <a:r>
              <a:rPr lang="cs-CZ" dirty="0" smtClean="0"/>
              <a:t>sjednaná stejně pro </a:t>
            </a:r>
            <a:r>
              <a:rPr lang="cs-CZ" dirty="0" err="1" smtClean="0"/>
              <a:t>zam</a:t>
            </a:r>
            <a:r>
              <a:rPr lang="cs-CZ" dirty="0" smtClean="0"/>
              <a:t>-</a:t>
            </a:r>
            <a:r>
              <a:rPr lang="cs-CZ" dirty="0" err="1" smtClean="0"/>
              <a:t>ce</a:t>
            </a:r>
            <a:r>
              <a:rPr lang="cs-CZ" dirty="0" smtClean="0"/>
              <a:t> i </a:t>
            </a:r>
            <a:r>
              <a:rPr lang="cs-CZ" dirty="0" err="1" smtClean="0"/>
              <a:t>zam</a:t>
            </a:r>
            <a:r>
              <a:rPr lang="cs-CZ" dirty="0" smtClean="0"/>
              <a:t>-tele</a:t>
            </a:r>
          </a:p>
          <a:p>
            <a:pPr>
              <a:buFontTx/>
              <a:buChar char="-"/>
            </a:pPr>
            <a:r>
              <a:rPr lang="cs-CZ" dirty="0" smtClean="0"/>
              <a:t>min. 2 měsíce</a:t>
            </a:r>
          </a:p>
          <a:p>
            <a:pPr>
              <a:buFontTx/>
              <a:buChar char="-"/>
            </a:pPr>
            <a:r>
              <a:rPr lang="cs-CZ" dirty="0" smtClean="0"/>
              <a:t>Začíná běžet prvním dnem kalendářního měsíce následujícího po doručení výpovědi a končí uplynutím posledního dne příslušného kalendářního měsíce </a:t>
            </a:r>
          </a:p>
          <a:p>
            <a:pPr>
              <a:buFontTx/>
              <a:buChar char="-"/>
            </a:pPr>
            <a:r>
              <a:rPr lang="cs-CZ" dirty="0" smtClean="0"/>
              <a:t>prodloužení výpovědní doby smí být jenom písemnou smlouvou mezi </a:t>
            </a:r>
            <a:r>
              <a:rPr lang="cs-CZ" dirty="0" err="1" smtClean="0"/>
              <a:t>zam</a:t>
            </a:r>
            <a:r>
              <a:rPr lang="cs-CZ" dirty="0" smtClean="0"/>
              <a:t>-</a:t>
            </a:r>
            <a:r>
              <a:rPr lang="cs-CZ" dirty="0" err="1" smtClean="0"/>
              <a:t>cem</a:t>
            </a:r>
            <a:r>
              <a:rPr lang="cs-CZ" dirty="0" smtClean="0"/>
              <a:t> a </a:t>
            </a:r>
            <a:r>
              <a:rPr lang="cs-CZ" dirty="0" err="1" smtClean="0"/>
              <a:t>zam</a:t>
            </a:r>
            <a:r>
              <a:rPr lang="cs-CZ" dirty="0" smtClean="0"/>
              <a:t>-</a:t>
            </a:r>
            <a:r>
              <a:rPr lang="cs-CZ" dirty="0" err="1" smtClean="0"/>
              <a:t>telem</a:t>
            </a:r>
            <a:endParaRPr lang="cs-CZ" dirty="0" smtClean="0"/>
          </a:p>
          <a:p>
            <a:endParaRPr lang="cs-CZ"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6" name="Zástupný symbol pro obsah 5"/>
          <p:cNvSpPr>
            <a:spLocks noGrp="1"/>
          </p:cNvSpPr>
          <p:nvPr>
            <p:ph idx="1"/>
          </p:nvPr>
        </p:nvSpPr>
        <p:spPr/>
        <p:txBody>
          <a:bodyPr/>
          <a:lstStyle/>
          <a:p>
            <a:pPr>
              <a:buNone/>
            </a:pPr>
            <a:r>
              <a:rPr lang="cs-CZ" dirty="0" smtClean="0"/>
              <a:t>Př.: Zaměstnanci je 18. září doručena výpověď z důvodu nadbytečnosti v organizaci.</a:t>
            </a:r>
          </a:p>
          <a:p>
            <a:pPr>
              <a:buNone/>
            </a:pPr>
            <a:r>
              <a:rPr lang="cs-CZ" dirty="0" smtClean="0"/>
              <a:t>Kdy skončí jeho pracovní poměr?</a:t>
            </a:r>
            <a:endParaRPr lang="cs-CZ" dirty="0"/>
          </a:p>
        </p:txBody>
      </p:sp>
    </p:spTree>
  </p:cSld>
  <p:clrMapOvr>
    <a:masterClrMapping/>
  </p:clrMapOvr>
</p:sld>
</file>

<file path=ppt/theme/theme1.xml><?xml version="1.0" encoding="utf-8"?>
<a:theme xmlns:a="http://schemas.openxmlformats.org/drawingml/2006/main" name="prezentace-edu-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zentace-EDU-CZ.potx" id="{8FD1629D-3839-4F88-8028-8A89168F1D21}" vid="{6F6C369B-0563-478E-9F77-48BCECFDEE8C}"/>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prezentace-edu-cz</Template>
  <TotalTime>3022</TotalTime>
  <Words>2899</Words>
  <Application>Microsoft Office PowerPoint</Application>
  <PresentationFormat>Vlastní</PresentationFormat>
  <Paragraphs>310</Paragraphs>
  <Slides>37</Slides>
  <Notes>19</Notes>
  <HiddenSlides>0</HiddenSlides>
  <MMClips>0</MMClips>
  <ScaleCrop>false</ScaleCrop>
  <HeadingPairs>
    <vt:vector size="4" baseType="variant">
      <vt:variant>
        <vt:lpstr>Motiv</vt:lpstr>
      </vt:variant>
      <vt:variant>
        <vt:i4>1</vt:i4>
      </vt:variant>
      <vt:variant>
        <vt:lpstr>Nadpisy snímků</vt:lpstr>
      </vt:variant>
      <vt:variant>
        <vt:i4>37</vt:i4>
      </vt:variant>
    </vt:vector>
  </HeadingPairs>
  <TitlesOfParts>
    <vt:vector size="38" baseType="lpstr">
      <vt:lpstr>prezentace-edu-cz</vt:lpstr>
      <vt:lpstr>Pracovní poměr - skončení</vt:lpstr>
      <vt:lpstr>Úprava skončení pracovního poměru</vt:lpstr>
      <vt:lpstr>Společenský význam skončení PP</vt:lpstr>
      <vt:lpstr>Skončení pracovního poměru</vt:lpstr>
      <vt:lpstr>Dohoda</vt:lpstr>
      <vt:lpstr>Výpověď</vt:lpstr>
      <vt:lpstr>Doručení výpovědi</vt:lpstr>
      <vt:lpstr>Výpovědní doba</vt:lpstr>
      <vt:lpstr>Snímek 9</vt:lpstr>
      <vt:lpstr>Výpověď daná zaměstnancem </vt:lpstr>
      <vt:lpstr>Výpověď daná zaměstnavatelem </vt:lpstr>
      <vt:lpstr>Výpovědní důvody </vt:lpstr>
      <vt:lpstr>Zákaz výpovědi dané zaměstnavatelem  </vt:lpstr>
      <vt:lpstr>Omezení zákazu výpovědi</vt:lpstr>
      <vt:lpstr>Snímek 15</vt:lpstr>
      <vt:lpstr>Okamžité zrušení pracovního poměru </vt:lpstr>
      <vt:lpstr>Okamžité zrušení pracovního poměru zam-telem </vt:lpstr>
      <vt:lpstr>Okamžité zrušení pracovního poměru zam-cem </vt:lpstr>
      <vt:lpstr>Snímek 19</vt:lpstr>
      <vt:lpstr>Zrušení pracovního poměru ve zkušební době </vt:lpstr>
      <vt:lpstr>Snímek 21</vt:lpstr>
      <vt:lpstr>Skončení pracovního poměru na dobu určitou </vt:lpstr>
      <vt:lpstr>Příklad</vt:lpstr>
      <vt:lpstr>Smrt zam-ce</vt:lpstr>
      <vt:lpstr>Smrt zam-tele</vt:lpstr>
      <vt:lpstr>Snímek 26</vt:lpstr>
      <vt:lpstr>Povinnosti zam-tele v souvislosti se skončením pracovního poměru </vt:lpstr>
      <vt:lpstr>Pracovní posudek</vt:lpstr>
      <vt:lpstr>Zápočtový list, potvrzení o zaměstnání </vt:lpstr>
      <vt:lpstr>Odstupné</vt:lpstr>
      <vt:lpstr>Zákonné odstupné</vt:lpstr>
      <vt:lpstr>Snímek 32</vt:lpstr>
      <vt:lpstr>Nároky z neplatně rozvázaného poměru </vt:lpstr>
      <vt:lpstr>Rozváže-li zam-tel neplatně pracovní poměr</vt:lpstr>
      <vt:lpstr>Rozváže-li zam-nec neplatně pracovní poměr</vt:lpstr>
      <vt:lpstr>Snímek 36</vt:lpstr>
      <vt:lpstr>Snímek 37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Lenovo</dc:creator>
  <cp:lastModifiedBy>Lenovo</cp:lastModifiedBy>
  <cp:revision>47</cp:revision>
  <cp:lastPrinted>1601-01-01T00:00:00Z</cp:lastPrinted>
  <dcterms:created xsi:type="dcterms:W3CDTF">2019-06-11T20:19:30Z</dcterms:created>
  <dcterms:modified xsi:type="dcterms:W3CDTF">2020-09-04T20:32:46Z</dcterms:modified>
</cp:coreProperties>
</file>