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77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7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0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19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4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86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41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1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3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77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62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38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4341-E9F8-45AB-B312-9DD32FB2D5E8}" type="datetimeFigureOut">
              <a:rPr lang="fr-FR" smtClean="0"/>
              <a:t>23/02/2024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C62B-BEE7-4577-8787-A086F1D6A6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62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udllAnHi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8280" y="2320227"/>
            <a:ext cx="9144000" cy="2387600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procédés d’élaboration de l’argot </a:t>
            </a:r>
          </a:p>
        </p:txBody>
      </p:sp>
    </p:spTree>
    <p:extLst>
      <p:ext uri="{BB962C8B-B14F-4D97-AF65-F5344CB8AC3E}">
        <p14:creationId xmlns:p14="http://schemas.microsoft.com/office/powerpoint/2010/main" val="15471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565" y="793742"/>
            <a:ext cx="8601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2 - Dérivations suffixales ou </a:t>
            </a:r>
            <a:r>
              <a:rPr lang="fr-FR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</a:t>
            </a:r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-suffixations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2533994" y="1490120"/>
            <a:ext cx="6848856" cy="5367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ard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dérivés de « con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pourri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dictionnaire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matériel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furieux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Merd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ouille</a:t>
            </a: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dérivé de « merde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iche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fort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Méd</a:t>
            </a:r>
            <a:r>
              <a:rPr lang="fr-FR" sz="3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oque</a:t>
            </a: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dérivé de « médicament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ouze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bière » (bibine)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fr-FR" sz="3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oche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« cinéma » </a:t>
            </a:r>
            <a:endParaRPr lang="fr-FR" sz="3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7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5104" y="2065142"/>
            <a:ext cx="9482328" cy="248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Flingot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flingue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flingu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r-FR" sz="3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euse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euse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Flic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flic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craignos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craign</a:t>
            </a:r>
            <a:r>
              <a:rPr lang="fr-FR" sz="3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eux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(-eux, -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euse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fr-F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4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9928" y="1911185"/>
            <a:ext cx="8622792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flingue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flingu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flic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fliqu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lourde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(la porte),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lourd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(mettre à la porte)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taf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 travail),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taff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(travailler)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bouffe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(la nourriture),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bouff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(manger)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torgnole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(une gifle),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torgnol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(gifler)</a:t>
            </a:r>
            <a:endParaRPr lang="fr-F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9576" y="821174"/>
            <a:ext cx="3403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Invention verbale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88478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130" y="702302"/>
            <a:ext cx="2835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3 - L’apocope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438912" y="1504179"/>
            <a:ext cx="1149400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catastrophe »</a:t>
            </a:r>
            <a:endParaRPr lang="fr-F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camelote » (drogue ou marchandise)</a:t>
            </a:r>
            <a:endParaRPr lang="fr-F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Accro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 « accroché » (dépendant à la drogue ; puis « fou de », amoureux)</a:t>
            </a:r>
            <a:endParaRPr lang="fr-F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Champ'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champagne » </a:t>
            </a:r>
            <a:endParaRPr lang="fr-F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mobylette » </a:t>
            </a:r>
            <a:endParaRPr lang="fr-F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Occase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occasion » </a:t>
            </a:r>
            <a:endParaRPr lang="fr-FR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Bénèf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bénéfice »</a:t>
            </a:r>
            <a:r>
              <a:rPr lang="fr-FR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P'tit </a:t>
            </a:r>
            <a:r>
              <a:rPr lang="fr-FR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déj</a:t>
            </a:r>
            <a:r>
              <a:rPr lang="fr-FR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petit déjeuner »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 </a:t>
            </a:r>
            <a:r>
              <a:rPr lang="fr-FR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fr-FR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bon appétit »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9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3782" y="912614"/>
            <a:ext cx="2963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4 - L’aphérèse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420624" y="2025289"/>
            <a:ext cx="11292840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: 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Blème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problème »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Zik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musique » (?)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Ricain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Américain » (Michel Sardou,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Ricains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Barclay, 1967). 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6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6902" y="903470"/>
            <a:ext cx="6481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5 - Redoublement d'une syllabe 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719148" y="2025026"/>
            <a:ext cx="10716768" cy="333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tutu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« 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lles », nom du tissu utilisé pour leur confection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Coco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« 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mmuniste »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coco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caïne »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Cracra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 (sale)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fr-FR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0412" y="5835524"/>
            <a:ext cx="4014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Zonzon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pour « pri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son 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82170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7193" y="757166"/>
            <a:ext cx="3672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6 - Le louchebem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1133856" y="1986248"/>
            <a:ext cx="9838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1- remplacer la première lettre du mot par un « l » </a:t>
            </a:r>
          </a:p>
          <a:p>
            <a:endParaRPr lang="fr-FR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2 -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reporter cette consonne initiale à la fin de la dernière syllabe du mot </a:t>
            </a:r>
          </a:p>
          <a:p>
            <a:endParaRPr lang="fr-FR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3 - ajouter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 suffixe : 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fr-FR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-esse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fr-FR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ik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fr-FR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uche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-ok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voire une simple voyelle, le plus souvent </a:t>
            </a:r>
            <a:r>
              <a:rPr lang="fr-FR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-é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70417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801497"/>
            <a:ext cx="1172260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Loufoque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« fou » ; puis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louf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après une apocope étrangère à ce langage 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Larfeuille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dérivé de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lortefeuillepem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portefeuille »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loucedé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en douce »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Lerche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cher », plus connu sous sa forme négative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c’est pas lerche »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3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8822" y="711446"/>
            <a:ext cx="2569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7 - Siglaison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2706624" y="1993487"/>
            <a:ext cx="8211312" cy="3972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: 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TDC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tombé du camion » (volé)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overdose »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TTCC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tasse de thé cul coincé »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BG</a:t>
            </a:r>
            <a:r>
              <a:rPr lang="fr-F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beau gosse »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96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8964" y="638294"/>
            <a:ext cx="6588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8 - Emprunts à d'autres langues 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1481328" y="1793692"/>
            <a:ext cx="9601200" cy="475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L’arabe (parlers maghrébins ou d’origine berbère)</a:t>
            </a:r>
            <a:endParaRPr lang="fr-FR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(L’)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ahchouma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honte » [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lha</a:t>
            </a:r>
            <a:r>
              <a:rPr lang="fr-FR" sz="3200" dirty="0" err="1" smtClean="0">
                <a:effectLst/>
                <a:latin typeface="MS Mincho"/>
                <a:ea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uma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(arabe)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Mesquin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pauvre type » [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miskin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(arabe)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Shitan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diable » [</a:t>
            </a:r>
            <a:r>
              <a:rPr lang="fr-FR" sz="3200" dirty="0" err="1" smtClean="0">
                <a:effectLst/>
                <a:latin typeface="MS Mincho"/>
                <a:ea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etan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ou </a:t>
            </a:r>
            <a:r>
              <a:rPr lang="fr-FR" sz="3200" dirty="0" err="1" smtClean="0">
                <a:effectLst/>
                <a:latin typeface="MS Mincho"/>
                <a:ea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itan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(arabe)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Maboul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« fou » [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mabul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(arabe)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Toubab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Français de souche » [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tubab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(arabe)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Wesh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(adverbe </a:t>
            </a:r>
            <a:r>
              <a:rPr lang="fr-FR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interrogatif, interjections d’exclamation ou de salutation, adjectif, noms communs…)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7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3239" y="528566"/>
            <a:ext cx="8731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procédés syntaxiques de l’argot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2735822" y="1680710"/>
            <a:ext cx="6817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Constructions intransitives de verbes transitifs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1088136" y="2666311"/>
            <a:ext cx="10113264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assurer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être à la hauteur ; 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il assure dans son boulot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il est excellent dans son métier/domaine.</a:t>
            </a: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craindre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ne pas être à la hauteur ; être nul/dangereux/méchant ; 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il craint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il est nul ; 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 craint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la situation est redoutable/dangereuse/nulle (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ça assure pas »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craignos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 craint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Avec le suffixe en -os, le verbe se transforme en adjectif. 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24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4752" y="1714379"/>
            <a:ext cx="10954512" cy="3972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romani (tzigane)</a:t>
            </a:r>
            <a:endParaRPr lang="fr-FR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Schmitt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policier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Chourav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voler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Choucard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bien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Gadji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fille, femme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Gadjo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homme »</a:t>
            </a:r>
            <a:endParaRPr lang="fr-FR" sz="3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Marav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</a:t>
            </a:r>
            <a:r>
              <a:rPr lang="fr-FR" sz="3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bagare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 ; </a:t>
            </a:r>
            <a:r>
              <a:rPr lang="fr-FR" sz="3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fr-FR" sz="30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marav</a:t>
            </a:r>
            <a:r>
              <a:rPr lang="fr-FR" sz="3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« se battre » </a:t>
            </a:r>
          </a:p>
        </p:txBody>
      </p:sp>
    </p:spTree>
    <p:extLst>
      <p:ext uri="{BB962C8B-B14F-4D97-AF65-F5344CB8AC3E}">
        <p14:creationId xmlns:p14="http://schemas.microsoft.com/office/powerpoint/2010/main" val="1982544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555" y="501134"/>
            <a:ext cx="6698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procédés d’élaboration du verlan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1058372" y="1402605"/>
            <a:ext cx="83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Ajout ou suppression de la dernière voyelle 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2304077"/>
            <a:ext cx="120700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Exemples :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Ajout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Cher  &lt;  </a:t>
            </a:r>
            <a:r>
              <a:rPr lang="en-US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chèreu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; bled  &lt;  </a:t>
            </a:r>
            <a:r>
              <a:rPr lang="en-US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blèdeu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; flic  &lt;  </a:t>
            </a:r>
            <a:r>
              <a:rPr lang="en-US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flikeu</a:t>
            </a:r>
            <a:endParaRPr lang="fr-FR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449580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Suppression : 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Rigoler  &gt;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rigol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; énervé  &gt;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énerv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défoncé  &gt;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défonc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7264" y="324126"/>
            <a:ext cx="386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Découpage du mot 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>
            <a:off x="644568" y="1320107"/>
            <a:ext cx="10592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Exemples :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chè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; blé/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fli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keu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; ri/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gol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'; dé/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fonc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éner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/v'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1027264" y="2316088"/>
            <a:ext cx="2068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Inversion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1" y="3128467"/>
            <a:ext cx="1127848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reu-chè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fonc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'-dé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de-blé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keu-fli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-ri ; v'-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éner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7264" y="4253005"/>
            <a:ext cx="7778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Troncation ou élision de la dernière syllabe</a:t>
            </a:r>
            <a:endParaRPr lang="fr-FR" sz="3200" dirty="0"/>
          </a:p>
        </p:txBody>
      </p:sp>
      <p:sp>
        <p:nvSpPr>
          <p:cNvPr id="7" name="Rectangle 6"/>
          <p:cNvSpPr/>
          <p:nvPr/>
        </p:nvSpPr>
        <p:spPr>
          <a:xfrm>
            <a:off x="644568" y="5303676"/>
            <a:ext cx="10860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: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reuché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reuch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 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keu-fli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keuf'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meu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-fa &gt; meuf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8979" y="473702"/>
            <a:ext cx="5622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Double verlan ou </a:t>
            </a:r>
            <a:r>
              <a:rPr lang="fr-FR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reverlanisation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8217" y="1403211"/>
            <a:ext cx="10634472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Exemples 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 initial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arabe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Ajout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arabeu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Découpage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Inversion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-ara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Troncation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beur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 initial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beur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Ajout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beureu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Découpage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beu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3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reu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fr-F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Inversion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rebeu. 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13236"/>
            <a:ext cx="1149400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Troncations de mots </a:t>
            </a:r>
            <a:r>
              <a:rPr lang="fr-F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verlanisés</a:t>
            </a:r>
            <a:endParaRPr lang="fr-FR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 apocope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Téç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téci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verlan de « cité »</a:t>
            </a: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Reuf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reufré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verlan de « frère »</a:t>
            </a: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tromé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verlan de « métro »</a:t>
            </a: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Turve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turvoi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verlan de « voiture »</a:t>
            </a:r>
            <a:endParaRPr lang="fr-FR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parfois par aphérèse.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Exemples 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Zic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&lt; (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zicmu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verlan) de « musique ». Il est difficile de savoir si 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zic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est une apocope de </a:t>
            </a:r>
            <a:r>
              <a:rPr lang="fr-FR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zicmu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ou une aphérèse de « musique ».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Blème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&lt; </a:t>
            </a:r>
            <a:r>
              <a:rPr lang="fr-FR" sz="24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blèmpro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verlan de « problème » présente la même difficulté.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7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77236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1252"/>
                <a:gridCol w="2016682"/>
                <a:gridCol w="2042942"/>
                <a:gridCol w="2174236"/>
                <a:gridCol w="1789543"/>
                <a:gridCol w="2317347"/>
              </a:tblGrid>
              <a:tr h="1698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mot initial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Modification de la dernière voyelle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Découpage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Inversion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Troncation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Verlan du mot initial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énervé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énerv’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éner-v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v-éner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vénère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flic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flikeu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fli-keu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keu-fli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keuf -li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keuf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n'importe quoi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nimport’ quoi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nin-port’ k-oi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portn</a:t>
                      </a:r>
                      <a:r>
                        <a:rPr lang="fr-FR" sz="2400" u="sng">
                          <a:effectLst/>
                        </a:rPr>
                        <a:t>in</a:t>
                      </a:r>
                      <a:r>
                        <a:rPr lang="fr-FR" sz="2400">
                          <a:effectLst/>
                        </a:rPr>
                        <a:t> oik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portn</a:t>
                      </a:r>
                      <a:r>
                        <a:rPr lang="fr-FR" sz="2400" u="sng">
                          <a:effectLst/>
                        </a:rPr>
                        <a:t>a</a:t>
                      </a:r>
                      <a:r>
                        <a:rPr lang="fr-FR" sz="2400">
                          <a:effectLst/>
                        </a:rPr>
                        <a:t> wak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bizarre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bizar’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bi-zar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zar-bi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zarb-i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zarb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choper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cho-pé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pé-cho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pécho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français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fran-cé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cé-fran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céfran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tomber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tom-bé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bé-tom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bétom /betɔ̃/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vas-y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va-zy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zy-va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/ziva/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comme ça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comme-ça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ça-comme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/sakɔm/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comme ça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comme </a:t>
                      </a:r>
                      <a:r>
                        <a:rPr lang="fr-FR" sz="2400" dirty="0" err="1">
                          <a:effectLst/>
                        </a:rPr>
                        <a:t>ç-a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comme /</a:t>
                      </a:r>
                      <a:r>
                        <a:rPr lang="fr-FR" sz="2400" dirty="0" err="1">
                          <a:effectLst/>
                        </a:rPr>
                        <a:t>ak</a:t>
                      </a:r>
                      <a:r>
                        <a:rPr lang="fr-FR" sz="2400" dirty="0">
                          <a:effectLst/>
                        </a:rPr>
                        <a:t>/as/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/</a:t>
                      </a:r>
                      <a:r>
                        <a:rPr lang="fr-FR" sz="2400" dirty="0" err="1">
                          <a:effectLst/>
                        </a:rPr>
                        <a:t>kɔmak</a:t>
                      </a:r>
                      <a:r>
                        <a:rPr lang="fr-FR" sz="2400" dirty="0">
                          <a:effectLst/>
                        </a:rPr>
                        <a:t>//</a:t>
                      </a:r>
                      <a:r>
                        <a:rPr lang="fr-FR" sz="2400" dirty="0" err="1">
                          <a:effectLst/>
                        </a:rPr>
                        <a:t>kɔmas</a:t>
                      </a:r>
                      <a:r>
                        <a:rPr lang="fr-FR" sz="2400" dirty="0">
                          <a:effectLst/>
                        </a:rPr>
                        <a:t>/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1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3840" y="742432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dirty="0"/>
              <a:t>se faire piquer</a:t>
            </a:r>
          </a:p>
          <a:p>
            <a:r>
              <a:rPr lang="fr-FR" sz="2800" dirty="0"/>
              <a:t>payer le coup</a:t>
            </a:r>
          </a:p>
          <a:p>
            <a:r>
              <a:rPr lang="fr-FR" sz="2800" dirty="0"/>
              <a:t>une borne</a:t>
            </a:r>
          </a:p>
          <a:p>
            <a:r>
              <a:rPr lang="fr-FR" sz="2800" dirty="0"/>
              <a:t>ferme-la</a:t>
            </a:r>
          </a:p>
          <a:p>
            <a:r>
              <a:rPr lang="fr-FR" sz="2800" dirty="0"/>
              <a:t>grouillez-vous</a:t>
            </a:r>
          </a:p>
          <a:p>
            <a:r>
              <a:rPr lang="fr-FR" sz="2800" dirty="0"/>
              <a:t>un flic, un </a:t>
            </a:r>
            <a:r>
              <a:rPr lang="fr-FR" sz="2800" dirty="0" smtClean="0"/>
              <a:t>poulet </a:t>
            </a:r>
            <a:endParaRPr lang="fr-FR" sz="2800" dirty="0"/>
          </a:p>
          <a:p>
            <a:r>
              <a:rPr lang="fr-FR" sz="2800" dirty="0"/>
              <a:t>les fritz</a:t>
            </a:r>
          </a:p>
          <a:p>
            <a:r>
              <a:rPr lang="fr-FR" sz="2800" dirty="0"/>
              <a:t>se taper, se </a:t>
            </a:r>
            <a:r>
              <a:rPr lang="fr-FR" sz="2800" dirty="0" smtClean="0"/>
              <a:t>farcir</a:t>
            </a:r>
          </a:p>
          <a:p>
            <a:r>
              <a:rPr lang="fr-FR" sz="2800" dirty="0" smtClean="0"/>
              <a:t>un clochard,</a:t>
            </a:r>
            <a:r>
              <a:rPr lang="fr-FR" sz="2800" dirty="0"/>
              <a:t> </a:t>
            </a:r>
            <a:r>
              <a:rPr lang="fr-FR" sz="2800" dirty="0" smtClean="0"/>
              <a:t>une cloche</a:t>
            </a:r>
            <a:endParaRPr lang="fr-FR" sz="2800" dirty="0"/>
          </a:p>
          <a:p>
            <a:r>
              <a:rPr lang="fr-FR" sz="2800" dirty="0"/>
              <a:t>foutre le camp</a:t>
            </a:r>
          </a:p>
          <a:p>
            <a:r>
              <a:rPr lang="fr-FR" sz="2800" dirty="0" smtClean="0"/>
              <a:t>balles</a:t>
            </a:r>
            <a:endParaRPr lang="fr-FR" sz="2800" dirty="0"/>
          </a:p>
          <a:p>
            <a:r>
              <a:rPr lang="fr-FR" sz="2800" dirty="0"/>
              <a:t>démerdez-vous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3487" y="6124694"/>
            <a:ext cx="4758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www.youtube.com/watch?v=skudllAnHik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110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5319" y="830318"/>
            <a:ext cx="6912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Utilisation d'un adjectif à la place d'un adverbe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1874520" y="1960236"/>
            <a:ext cx="8659368" cy="1279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 : </a:t>
            </a:r>
            <a:endParaRPr lang="fr-F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assure </a:t>
            </a:r>
            <a:r>
              <a:rPr lang="fr-FR" sz="32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grave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pour « il est </a:t>
            </a:r>
            <a:r>
              <a:rPr lang="fr-FR" sz="3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vraiment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très bon ».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4480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065" y="528566"/>
            <a:ext cx="111191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Les procédés lexicaux sémantiques et formels 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667512" y="3069259"/>
            <a:ext cx="10963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Sémantiques : modification et jeu sur les sens des mots</a:t>
            </a:r>
          </a:p>
          <a:p>
            <a:pPr marL="457200" indent="-457200">
              <a:buFontTx/>
              <a:buChar char="-"/>
            </a:pPr>
            <a:endParaRPr lang="fr-FR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Formels : création ou modification de mots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0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337" y="458268"/>
            <a:ext cx="116920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- Les procédés lexicaux sémantiques de l’argot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645984" y="1991606"/>
            <a:ext cx="29719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1 - Métaphore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4212537" y="2637937"/>
            <a:ext cx="3869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Argent – Nourriture</a:t>
            </a:r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2715956" y="339629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blé</a:t>
            </a: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le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pognon</a:t>
            </a:r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la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galette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l’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oseille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le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grisbis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(pain gris et bis), le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fric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(de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fricot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2715956" y="5485453"/>
            <a:ext cx="5924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Mettre du beurre dans les épinards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1201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488" y="860660"/>
            <a:ext cx="1122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« gagner son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 »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« </a:t>
            </a:r>
            <a:r>
              <a:rPr lang="fr-FR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gagner 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beefsteak »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fr-F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ne dit pas : payer avec son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avec son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beefsteak.</a:t>
            </a:r>
            <a:endParaRPr lang="fr-FR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- On peut dire : </a:t>
            </a:r>
          </a:p>
          <a:p>
            <a:r>
              <a:rPr lang="fr-FR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j’ai payé avec mon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blé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pognon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oseille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 </a:t>
            </a:r>
            <a:r>
              <a:rPr lang="fr-FR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fric, </a:t>
            </a:r>
            <a:r>
              <a:rPr lang="fr-F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etc.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0344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7708" y="894326"/>
            <a:ext cx="6542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2 - Métonymie et synecdoque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651560" y="2143611"/>
            <a:ext cx="10634472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lang="fr-FR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képis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ont des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calibres 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(les </a:t>
            </a:r>
            <a:r>
              <a:rPr lang="fr-FR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policiers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ont des </a:t>
            </a:r>
            <a:r>
              <a:rPr lang="fr-FR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armes à feu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= métonymies</a:t>
            </a:r>
            <a:endParaRPr lang="fr-FR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dealeur de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poudre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avait une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lame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dans sa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fouille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 vendeur de </a:t>
            </a:r>
            <a:r>
              <a:rPr lang="fr-FR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cocaïne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avait un </a:t>
            </a:r>
            <a:r>
              <a:rPr lang="fr-FR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couteau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dans sa poche). = synecdoques</a:t>
            </a:r>
            <a:endParaRPr lang="fr-FR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3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6187" y="1552694"/>
            <a:ext cx="55835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3 - Polysémie et synonymie 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2628129" y="3280910"/>
            <a:ext cx="6951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balancer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donner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vendre </a:t>
            </a:r>
            <a:r>
              <a:rPr lang="fr-FR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(dénoncer)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2863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3861" y="638294"/>
            <a:ext cx="9798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 - Les procédés lexicaux formels de l’argot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2920121" y="2119622"/>
            <a:ext cx="5416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1 - La composition lexicale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1350938" y="3095351"/>
            <a:ext cx="9464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composition unifiée :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bleubite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nouvelle recrue dans l’armée</a:t>
            </a:r>
          </a:p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à trait d’union :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 crève-la-dalle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un miséreux</a:t>
            </a:r>
          </a:p>
          <a:p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détaché :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face de pigeon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tête de dupe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3219883" y="5475470"/>
            <a:ext cx="4817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avoir ras le bol, le </a:t>
            </a:r>
            <a:r>
              <a:rPr lang="fr-FR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ras-le-bol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035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427</Words>
  <Application>Microsoft Office PowerPoint</Application>
  <PresentationFormat>Grand écran</PresentationFormat>
  <Paragraphs>229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MS Mincho</vt:lpstr>
      <vt:lpstr>Times New Roman</vt:lpstr>
      <vt:lpstr>Thème Office</vt:lpstr>
      <vt:lpstr>Les procédés d’élaboration de l’argot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canal</dc:creator>
  <cp:lastModifiedBy>laurent canal</cp:lastModifiedBy>
  <cp:revision>19</cp:revision>
  <dcterms:created xsi:type="dcterms:W3CDTF">2022-02-24T07:08:21Z</dcterms:created>
  <dcterms:modified xsi:type="dcterms:W3CDTF">2024-02-23T03:38:43Z</dcterms:modified>
</cp:coreProperties>
</file>