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8" r:id="rId3"/>
    <p:sldId id="259" r:id="rId4"/>
    <p:sldId id="261" r:id="rId5"/>
    <p:sldId id="262" r:id="rId6"/>
    <p:sldId id="279" r:id="rId7"/>
    <p:sldId id="271" r:id="rId8"/>
    <p:sldId id="272" r:id="rId9"/>
    <p:sldId id="273" r:id="rId10"/>
    <p:sldId id="274" r:id="rId11"/>
    <p:sldId id="280" r:id="rId12"/>
    <p:sldId id="275" r:id="rId13"/>
    <p:sldId id="276" r:id="rId14"/>
    <p:sldId id="277" r:id="rId15"/>
    <p:sldId id="28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kspace.google.com/intl/en_ie/products/meet" TargetMode="External"/><Relationship Id="rId3" Type="http://schemas.openxmlformats.org/officeDocument/2006/relationships/hyperlink" Target="https://soundcloud.com/" TargetMode="External"/><Relationship Id="rId7" Type="http://schemas.openxmlformats.org/officeDocument/2006/relationships/hyperlink" Target="https://www.hyperdocs.co/start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s://www.spreaker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google.com/" TargetMode="External"/><Relationship Id="rId11" Type="http://schemas.openxmlformats.org/officeDocument/2006/relationships/hyperlink" Target="https://issuu.com/" TargetMode="External"/><Relationship Id="rId5" Type="http://schemas.openxmlformats.org/officeDocument/2006/relationships/hyperlink" Target="https://answergarden.ch/" TargetMode="External"/><Relationship Id="rId10" Type="http://schemas.openxmlformats.org/officeDocument/2006/relationships/hyperlink" Target="https://padlet.com/mhfasquel" TargetMode="External"/><Relationship Id="rId4" Type="http://schemas.openxmlformats.org/officeDocument/2006/relationships/hyperlink" Target="https://www.youtube.com/watch?v=uJrtiMz33oM" TargetMode="External"/><Relationship Id="rId9" Type="http://schemas.openxmlformats.org/officeDocument/2006/relationships/hyperlink" Target="https://meet.jit.si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haringteaching.blogspot.com/2020/04/continuite-pedagogique-14.html" TargetMode="External"/><Relationship Id="rId3" Type="http://schemas.openxmlformats.org/officeDocument/2006/relationships/hyperlink" Target="https://info.flipgrid.com/" TargetMode="External"/><Relationship Id="rId7" Type="http://schemas.openxmlformats.org/officeDocument/2006/relationships/hyperlink" Target="https://coggle.it/" TargetMode="External"/><Relationship Id="rId12" Type="http://schemas.openxmlformats.org/officeDocument/2006/relationships/image" Target="../media/image4.jpg"/><Relationship Id="rId2" Type="http://schemas.openxmlformats.org/officeDocument/2006/relationships/hyperlink" Target="https://learningapps.org/home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-www.voki.com/" TargetMode="External"/><Relationship Id="rId11" Type="http://schemas.openxmlformats.org/officeDocument/2006/relationships/hyperlink" Target="http://sharingteaching.blogspot.com/2021/03/enseigner-en-distanciel-quelques.html" TargetMode="External"/><Relationship Id="rId5" Type="http://schemas.openxmlformats.org/officeDocument/2006/relationships/hyperlink" Target="https://kahoot.com/" TargetMode="External"/><Relationship Id="rId10" Type="http://schemas.openxmlformats.org/officeDocument/2006/relationships/hyperlink" Target="https://sharingteaching.blogspot.com/2021/02/selection-of-useful-and-fun-websites-to.html" TargetMode="External"/><Relationship Id="rId4" Type="http://schemas.openxmlformats.org/officeDocument/2006/relationships/hyperlink" Target="https://www.youtube.com/watch?v=aLzX13jw7bw" TargetMode="External"/><Relationship Id="rId9" Type="http://schemas.openxmlformats.org/officeDocument/2006/relationships/hyperlink" Target="https://www.canva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lviva-fr.ch/2020/07/16/le-mod&#232;le-d-apprentissage-des-4-c-les-comp&#233;tences-pour-le-21e-si&#232;cle-apprendre-ce-que-les-ordinateurs-ne-peuvent-pas-fair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ocs.google.com/document/d/1cyY4KJ3zNMtfqFl3uGDOTJrPlgHuzGvG6PSsFCsyHlI/edit?usp=sharin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95EA6-BD36-456A-8C02-FAF30E5A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A95FA-F5B1-49D2-A0C0-EC75B50BB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7461"/>
            <a:ext cx="10058400" cy="418757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pédagogie par projet est une méthode d’enseignement permettant aux élèves/étudiants d’apprendre en s’engageant activement dans des </a:t>
            </a:r>
            <a:r>
              <a:rPr lang="fr-FR" b="1" dirty="0"/>
              <a:t>projets réels </a:t>
            </a:r>
            <a:r>
              <a:rPr lang="fr-FR" dirty="0"/>
              <a:t>et personnellement </a:t>
            </a:r>
            <a:r>
              <a:rPr lang="fr-FR" b="1" dirty="0"/>
              <a:t>significatifs</a:t>
            </a:r>
            <a:r>
              <a:rPr lang="fr-FR" dirty="0"/>
              <a:t>.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dirty="0"/>
              <a:t>pédagogie active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élèves travaillent sur un projet sur une </a:t>
            </a:r>
            <a:r>
              <a:rPr lang="fr-FR" b="1" dirty="0"/>
              <a:t>période prolongée </a:t>
            </a:r>
            <a:r>
              <a:rPr lang="fr-FR" dirty="0"/>
              <a:t>— d’une semaine à un semestre — qui les engage à </a:t>
            </a:r>
            <a:r>
              <a:rPr lang="fr-FR" b="1" dirty="0"/>
              <a:t>résoudre un problème du monde réel </a:t>
            </a:r>
            <a:r>
              <a:rPr lang="fr-FR" dirty="0"/>
              <a:t>ou à </a:t>
            </a:r>
            <a:r>
              <a:rPr lang="fr-FR" b="1" dirty="0"/>
              <a:t>répondre à une question complexe</a:t>
            </a:r>
            <a:r>
              <a:rPr lang="fr-FR" dirty="0"/>
              <a:t>. Ils démontrent leurs </a:t>
            </a:r>
            <a:r>
              <a:rPr lang="fr-FR" b="1" i="1" dirty="0"/>
              <a:t>connaissances </a:t>
            </a:r>
            <a:r>
              <a:rPr lang="fr-FR" dirty="0"/>
              <a:t>et leurs </a:t>
            </a:r>
            <a:r>
              <a:rPr lang="fr-FR" b="1" i="1" dirty="0"/>
              <a:t>compétences</a:t>
            </a:r>
            <a:r>
              <a:rPr lang="fr-FR" dirty="0"/>
              <a:t> en </a:t>
            </a:r>
            <a:r>
              <a:rPr lang="fr-FR" b="1" dirty="0"/>
              <a:t>créant un produit ou une présentation publique pour un public réel.</a:t>
            </a:r>
          </a:p>
        </p:txBody>
      </p:sp>
    </p:spTree>
    <p:extLst>
      <p:ext uri="{BB962C8B-B14F-4D97-AF65-F5344CB8AC3E}">
        <p14:creationId xmlns:p14="http://schemas.microsoft.com/office/powerpoint/2010/main" val="382154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seconde étape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770078"/>
            <a:ext cx="4754880" cy="914400"/>
          </a:xfrm>
        </p:spPr>
        <p:txBody>
          <a:bodyPr>
            <a:normAutofit/>
          </a:bodyPr>
          <a:lstStyle/>
          <a:p>
            <a:r>
              <a:rPr lang="fr-FR" sz="2000" dirty="0"/>
              <a:t>Explorer 2 sujets : </a:t>
            </a:r>
          </a:p>
          <a:p>
            <a:r>
              <a:rPr lang="fr-FR" sz="2000" dirty="0"/>
              <a:t>Le COVID &amp; l’apprentissage à distance</a:t>
            </a: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68B1F3-2685-4AC8-BB78-715983444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55897"/>
            <a:ext cx="4754880" cy="3636513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2 sujets qui ont </a:t>
            </a:r>
            <a:r>
              <a:rPr lang="fr-FR" sz="2000" b="1" dirty="0"/>
              <a:t>touché nos élèves</a:t>
            </a:r>
          </a:p>
          <a:p>
            <a:r>
              <a:rPr lang="fr-FR" sz="2000" dirty="0"/>
              <a:t>Mais aussi deux sujets qui ont été la </a:t>
            </a:r>
            <a:r>
              <a:rPr lang="fr-FR" sz="2000" b="1" dirty="0"/>
              <a:t>source de </a:t>
            </a:r>
            <a:r>
              <a:rPr lang="fr-FR" sz="2000" b="1" i="1" dirty="0"/>
              <a:t>fake news </a:t>
            </a:r>
            <a:r>
              <a:rPr lang="fr-FR" sz="2000" b="1" dirty="0"/>
              <a:t>(danger)</a:t>
            </a:r>
          </a:p>
          <a:p>
            <a:r>
              <a:rPr lang="fr-FR" sz="2000" dirty="0"/>
              <a:t>Ce qui nous a permis de donner une</a:t>
            </a:r>
            <a:r>
              <a:rPr lang="fr-FR" sz="2000" b="1" dirty="0"/>
              <a:t> voix </a:t>
            </a:r>
            <a:r>
              <a:rPr lang="fr-FR" sz="2000" dirty="0"/>
              <a:t>à nos élèves,</a:t>
            </a:r>
          </a:p>
          <a:p>
            <a:r>
              <a:rPr lang="fr-FR" sz="2000" dirty="0"/>
              <a:t>Ce qui leur a permis d’</a:t>
            </a:r>
            <a:r>
              <a:rPr lang="fr-FR" sz="2000" b="1" dirty="0"/>
              <a:t>échanger</a:t>
            </a:r>
            <a:r>
              <a:rPr lang="fr-FR" sz="2000" dirty="0"/>
              <a:t> sur des sujets difficiles pour eux (période de repli sur soi obligatoire/confinement),</a:t>
            </a:r>
          </a:p>
          <a:p>
            <a:r>
              <a:rPr lang="fr-FR" sz="2000" dirty="0"/>
              <a:t>Et </a:t>
            </a:r>
            <a:r>
              <a:rPr lang="fr-FR" sz="2000" b="1" dirty="0"/>
              <a:t>d’interviewer 10 experts </a:t>
            </a:r>
            <a:r>
              <a:rPr lang="fr-FR" sz="2000" dirty="0"/>
              <a:t>afin d’obtenir les informations à la source sans filtre, sans média, sans </a:t>
            </a:r>
            <a:r>
              <a:rPr lang="fr-FR" sz="2000" i="1" dirty="0"/>
              <a:t>fake news</a:t>
            </a:r>
            <a:r>
              <a:rPr lang="fr-FR" sz="2000" dirty="0"/>
              <a:t>!</a:t>
            </a:r>
          </a:p>
          <a:p>
            <a:r>
              <a:rPr lang="fr-FR" sz="2000" b="1" dirty="0"/>
              <a:t>Cartes mentales </a:t>
            </a:r>
            <a:r>
              <a:rPr lang="fr-FR" sz="2000" dirty="0"/>
              <a:t>des interviews.</a:t>
            </a:r>
            <a:endParaRPr lang="pl-PL" sz="2000" dirty="0"/>
          </a:p>
        </p:txBody>
      </p:sp>
      <p:pic>
        <p:nvPicPr>
          <p:cNvPr id="11" name="Espace réservé du contenu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8899A9-09F4-4EBE-ACC8-3B4D8EECE7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93164" y="521835"/>
            <a:ext cx="3892262" cy="5870575"/>
          </a:xfrm>
        </p:spPr>
      </p:pic>
    </p:spTree>
    <p:extLst>
      <p:ext uri="{BB962C8B-B14F-4D97-AF65-F5344CB8AC3E}">
        <p14:creationId xmlns:p14="http://schemas.microsoft.com/office/powerpoint/2010/main" val="61760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troisième étape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661020"/>
            <a:ext cx="4754880" cy="1053394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Créer une chaîne de podcasts et partager de VERITABLES informations ! </a:t>
            </a:r>
            <a:endParaRPr lang="pl-PL" sz="24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68B1F3-2685-4AC8-BB78-715983444D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Créer des </a:t>
            </a:r>
            <a:r>
              <a:rPr lang="fr-FR" sz="2000" b="1" dirty="0"/>
              <a:t>podcasts</a:t>
            </a:r>
            <a:r>
              <a:rPr lang="fr-FR" sz="2000" dirty="0"/>
              <a:t> à partir des interviews en </a:t>
            </a:r>
            <a:r>
              <a:rPr lang="fr-FR" sz="2000" b="1" dirty="0"/>
              <a:t>équipes internationales </a:t>
            </a:r>
            <a:r>
              <a:rPr lang="fr-FR" sz="2000" dirty="0"/>
              <a:t>(au minimum un élève de chaque école par groupe),</a:t>
            </a:r>
          </a:p>
          <a:p>
            <a:r>
              <a:rPr lang="fr-FR" sz="2000" dirty="0"/>
              <a:t>avec </a:t>
            </a:r>
            <a:r>
              <a:rPr lang="fr-FR" sz="2000" b="1" dirty="0"/>
              <a:t>partage des tâches </a:t>
            </a:r>
            <a:r>
              <a:rPr lang="fr-FR" sz="2000" dirty="0"/>
              <a:t>(recherche, questions posées à l’expert, montage, choix et ajout de la musique, mise en ligne, création d’un logo…,</a:t>
            </a:r>
          </a:p>
          <a:p>
            <a:r>
              <a:rPr lang="fr-FR" sz="2000" b="1" dirty="0"/>
              <a:t>Cartes mentales </a:t>
            </a:r>
            <a:r>
              <a:rPr lang="fr-FR" sz="2000" dirty="0"/>
              <a:t>lors de l’écoute des podcasts et discussion des autres podcasts.</a:t>
            </a:r>
            <a:endParaRPr lang="pl-PL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9B107B-C18E-4FA5-BAED-5C1F94A2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74" y="642594"/>
            <a:ext cx="4698365" cy="55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1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Conclusion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577130"/>
            <a:ext cx="4754880" cy="437064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5495E4-1E8B-404C-A81D-50B30CB77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9800" y="2074334"/>
            <a:ext cx="10188448" cy="640080"/>
          </a:xfrm>
        </p:spPr>
        <p:txBody>
          <a:bodyPr>
            <a:normAutofit/>
          </a:bodyPr>
          <a:lstStyle/>
          <a:p>
            <a:r>
              <a:rPr lang="fr-FR" sz="2000" dirty="0"/>
              <a:t>Les élèves ont appris à être plus attentifs aux </a:t>
            </a:r>
            <a:r>
              <a:rPr lang="fr-FR" sz="2000" i="1" dirty="0"/>
              <a:t>fake news</a:t>
            </a:r>
            <a:r>
              <a:rPr lang="fr-FR" sz="2000" dirty="0"/>
              <a:t>…</a:t>
            </a: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CD2B8E-DD4E-43C8-9A17-C5F4B8642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98600" y="2756581"/>
            <a:ext cx="9629648" cy="3200400"/>
          </a:xfrm>
        </p:spPr>
        <p:txBody>
          <a:bodyPr>
            <a:normAutofit/>
          </a:bodyPr>
          <a:lstStyle/>
          <a:p>
            <a:r>
              <a:rPr lang="fr-FR" sz="2000" dirty="0"/>
              <a:t>… dans un projet qui les a directement </a:t>
            </a:r>
            <a:r>
              <a:rPr lang="fr-FR" sz="2000" b="1" dirty="0"/>
              <a:t>impliqués</a:t>
            </a:r>
            <a:r>
              <a:rPr lang="fr-FR" sz="2000" dirty="0"/>
              <a:t>, </a:t>
            </a:r>
          </a:p>
          <a:p>
            <a:r>
              <a:rPr lang="fr-FR" sz="2000" dirty="0"/>
              <a:t>Dans un </a:t>
            </a:r>
            <a:r>
              <a:rPr lang="fr-FR" sz="2000" b="1" dirty="0"/>
              <a:t>cadre international</a:t>
            </a:r>
            <a:r>
              <a:rPr lang="fr-FR" sz="2000" dirty="0"/>
              <a:t>,</a:t>
            </a:r>
          </a:p>
          <a:p>
            <a:r>
              <a:rPr lang="fr-FR" sz="2000" dirty="0"/>
              <a:t>Et ont pu échanger sur leurs </a:t>
            </a:r>
            <a:r>
              <a:rPr lang="fr-FR" sz="2000" b="1" dirty="0"/>
              <a:t>difficultés</a:t>
            </a:r>
            <a:r>
              <a:rPr lang="fr-FR" sz="2000" dirty="0"/>
              <a:t>,</a:t>
            </a:r>
          </a:p>
          <a:p>
            <a:r>
              <a:rPr lang="fr-FR" sz="2000" dirty="0"/>
              <a:t>Être </a:t>
            </a:r>
            <a:r>
              <a:rPr lang="fr-FR" sz="2000" b="1" dirty="0"/>
              <a:t>motivés</a:t>
            </a:r>
            <a:r>
              <a:rPr lang="fr-FR" sz="2000" dirty="0"/>
              <a:t>,</a:t>
            </a:r>
          </a:p>
          <a:p>
            <a:r>
              <a:rPr lang="fr-FR" sz="2000" dirty="0"/>
              <a:t>Dans une </a:t>
            </a:r>
            <a:r>
              <a:rPr lang="fr-FR" sz="2000" b="1" dirty="0"/>
              <a:t>période inédite et difficile </a:t>
            </a:r>
            <a:r>
              <a:rPr lang="fr-FR" sz="2000" dirty="0"/>
              <a:t>pour tous.</a:t>
            </a:r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C0180B-7EEF-4565-9512-1A03B28D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70" y="571968"/>
            <a:ext cx="2347163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EC62B-0F38-4C59-AB65-1FC3892A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Nos principaux outils de collaboration et de podcasting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FD7FC-D60C-497E-A548-EDC507FD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Podcasting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B52335-9A1C-4944-A52D-5B6166BE5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hlinkClick r:id="rId2"/>
              </a:rPr>
              <a:t>Spreaker</a:t>
            </a:r>
            <a:r>
              <a:rPr lang="fr-FR" dirty="0"/>
              <a:t> </a:t>
            </a:r>
          </a:p>
          <a:p>
            <a:r>
              <a:rPr lang="fr-FR" dirty="0" err="1">
                <a:hlinkClick r:id="rId3"/>
              </a:rPr>
              <a:t>SoundCloud</a:t>
            </a:r>
            <a:endParaRPr lang="fr-FR" dirty="0"/>
          </a:p>
          <a:p>
            <a:pPr lvl="1"/>
            <a:r>
              <a:rPr lang="fr-FR" dirty="0" err="1">
                <a:hlinkClick r:id="rId4"/>
              </a:rPr>
              <a:t>SoundCloud</a:t>
            </a:r>
            <a:r>
              <a:rPr lang="fr-FR" dirty="0">
                <a:hlinkClick r:id="rId4"/>
              </a:rPr>
              <a:t> tutorial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4EC2B1-F456-4D25-A5BC-C0310F9FD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Collaboration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A3BE11-5786-46E2-8AFE-EFDF859497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hlinkClick r:id="rId5"/>
              </a:rPr>
              <a:t>Answer</a:t>
            </a:r>
            <a:r>
              <a:rPr lang="fr-FR" dirty="0">
                <a:hlinkClick r:id="rId5"/>
              </a:rPr>
              <a:t> Garden</a:t>
            </a:r>
            <a:r>
              <a:rPr lang="fr-FR" dirty="0"/>
              <a:t> (brainstorming)</a:t>
            </a:r>
          </a:p>
          <a:p>
            <a:r>
              <a:rPr lang="fr-FR" dirty="0">
                <a:hlinkClick r:id="rId6"/>
              </a:rPr>
              <a:t>Google doc </a:t>
            </a:r>
            <a:r>
              <a:rPr lang="fr-FR" dirty="0"/>
              <a:t>and </a:t>
            </a:r>
            <a:r>
              <a:rPr lang="fr-FR" dirty="0" err="1">
                <a:hlinkClick r:id="rId7"/>
              </a:rPr>
              <a:t>Hyperdoc</a:t>
            </a:r>
            <a:r>
              <a:rPr lang="fr-FR" dirty="0"/>
              <a:t> (collaboration)</a:t>
            </a:r>
          </a:p>
          <a:p>
            <a:r>
              <a:rPr lang="fr-FR" dirty="0"/>
              <a:t>Groupes </a:t>
            </a:r>
            <a:r>
              <a:rPr lang="fr-FR" dirty="0" err="1"/>
              <a:t>What’s</a:t>
            </a:r>
            <a:r>
              <a:rPr lang="fr-FR" dirty="0"/>
              <a:t> App (pour échanger sur les différents podcasts)</a:t>
            </a:r>
          </a:p>
          <a:p>
            <a:r>
              <a:rPr lang="fr-FR" dirty="0"/>
              <a:t>Zoom, </a:t>
            </a:r>
            <a:r>
              <a:rPr lang="fr-FR" dirty="0">
                <a:hlinkClick r:id="rId8"/>
              </a:rPr>
              <a:t>Google </a:t>
            </a:r>
            <a:r>
              <a:rPr lang="fr-FR" dirty="0" err="1">
                <a:hlinkClick r:id="rId8"/>
              </a:rPr>
              <a:t>meet</a:t>
            </a:r>
            <a:r>
              <a:rPr lang="fr-FR" dirty="0"/>
              <a:t>, </a:t>
            </a:r>
            <a:r>
              <a:rPr lang="fr-FR" dirty="0" err="1">
                <a:hlinkClick r:id="rId9"/>
              </a:rPr>
              <a:t>Jisti</a:t>
            </a:r>
            <a:r>
              <a:rPr lang="fr-FR" dirty="0">
                <a:hlinkClick r:id="rId9"/>
              </a:rPr>
              <a:t> </a:t>
            </a:r>
            <a:r>
              <a:rPr lang="fr-FR" dirty="0" err="1">
                <a:hlinkClick r:id="rId9"/>
              </a:rPr>
              <a:t>meet</a:t>
            </a:r>
            <a:r>
              <a:rPr lang="fr-FR" dirty="0"/>
              <a:t> (</a:t>
            </a:r>
            <a:r>
              <a:rPr lang="fr-FR" dirty="0" err="1"/>
              <a:t>visio</a:t>
            </a:r>
            <a:r>
              <a:rPr lang="fr-FR" dirty="0"/>
              <a:t>, interviews des experts, eTwinning Podcasting Café)</a:t>
            </a:r>
          </a:p>
          <a:p>
            <a:r>
              <a:rPr lang="fr-FR" dirty="0" err="1">
                <a:hlinkClick r:id="rId10"/>
              </a:rPr>
              <a:t>Padlet</a:t>
            </a:r>
            <a:r>
              <a:rPr lang="fr-FR" dirty="0"/>
              <a:t> (ressources, partage des travaux des élèves)</a:t>
            </a:r>
          </a:p>
          <a:p>
            <a:r>
              <a:rPr lang="fr-FR" dirty="0" err="1">
                <a:hlinkClick r:id="rId11"/>
              </a:rPr>
              <a:t>Issuu</a:t>
            </a:r>
            <a:r>
              <a:rPr lang="fr-FR" dirty="0"/>
              <a:t> (création d’ebook et partage)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1FDF40-A51F-42C4-ADA0-1E5F17B25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78" y="2926375"/>
            <a:ext cx="2211840" cy="23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0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EC62B-0F38-4C59-AB65-1FC3892A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Nos autres outils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FD7FC-D60C-497E-A548-EDC507FD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Jeux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B52335-9A1C-4944-A52D-5B6166BE5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hlinkClick r:id="rId2"/>
              </a:rPr>
              <a:t>Learningapp</a:t>
            </a:r>
            <a:endParaRPr lang="fr-FR" dirty="0"/>
          </a:p>
          <a:p>
            <a:r>
              <a:rPr lang="fr-FR" dirty="0" err="1">
                <a:hlinkClick r:id="rId3"/>
              </a:rPr>
              <a:t>Flipgrid</a:t>
            </a:r>
            <a:endParaRPr lang="fr-FR" dirty="0"/>
          </a:p>
          <a:p>
            <a:pPr lvl="1"/>
            <a:r>
              <a:rPr lang="fr-FR" dirty="0">
                <a:hlinkClick r:id="rId4"/>
              </a:rPr>
              <a:t>Tutorial</a:t>
            </a:r>
            <a:endParaRPr lang="fr-FR" dirty="0"/>
          </a:p>
          <a:p>
            <a:r>
              <a:rPr lang="fr-FR" dirty="0" err="1">
                <a:hlinkClick r:id="rId5"/>
              </a:rPr>
              <a:t>Kahoot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4EC2B1-F456-4D25-A5BC-C0310F9FD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Divers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A3BE11-5786-46E2-8AFE-EFDF859497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hlinkClick r:id="rId6"/>
              </a:rPr>
              <a:t>Voki</a:t>
            </a:r>
            <a:r>
              <a:rPr lang="fr-FR" dirty="0"/>
              <a:t> (avatars)</a:t>
            </a:r>
          </a:p>
          <a:p>
            <a:r>
              <a:rPr lang="fr-FR" dirty="0" err="1">
                <a:hlinkClick r:id="rId7"/>
              </a:rPr>
              <a:t>Coggle</a:t>
            </a:r>
            <a:r>
              <a:rPr lang="fr-FR" dirty="0"/>
              <a:t> (diagrammes, cartes mentales)</a:t>
            </a:r>
          </a:p>
          <a:p>
            <a:pPr lvl="1"/>
            <a:r>
              <a:rPr lang="fr-FR" dirty="0">
                <a:hlinkClick r:id="rId8"/>
              </a:rPr>
              <a:t>Au sujet des cartes mentales</a:t>
            </a:r>
            <a:endParaRPr lang="fr-FR" dirty="0"/>
          </a:p>
          <a:p>
            <a:r>
              <a:rPr lang="fr-FR" dirty="0" err="1">
                <a:hlinkClick r:id="rId9"/>
              </a:rPr>
              <a:t>Canva</a:t>
            </a:r>
            <a:r>
              <a:rPr lang="fr-FR" dirty="0"/>
              <a:t> (designs)</a:t>
            </a:r>
          </a:p>
          <a:p>
            <a:r>
              <a:rPr lang="fr-FR" dirty="0" err="1">
                <a:hlinkClick r:id="rId10"/>
              </a:rPr>
              <a:t>Selection</a:t>
            </a:r>
            <a:r>
              <a:rPr lang="fr-FR" dirty="0"/>
              <a:t> de sites </a:t>
            </a:r>
          </a:p>
          <a:p>
            <a:r>
              <a:rPr lang="fr-FR" dirty="0">
                <a:hlinkClick r:id="rId11"/>
              </a:rPr>
              <a:t>More </a:t>
            </a:r>
            <a:r>
              <a:rPr lang="fr-FR" dirty="0" err="1">
                <a:hlinkClick r:id="rId11"/>
              </a:rPr>
              <a:t>tools</a:t>
            </a:r>
            <a:r>
              <a:rPr lang="fr-FR" dirty="0"/>
              <a:t> (autres outils et idées de tâches)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E1506B-AC1B-4345-9624-10DB01EB6E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13" y="4139701"/>
            <a:ext cx="2074272" cy="20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CD1F4-F55F-F408-DD90-067722A3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Créer</a:t>
            </a:r>
            <a:r>
              <a:rPr lang="cs-CZ" dirty="0"/>
              <a:t> </a:t>
            </a:r>
            <a:r>
              <a:rPr lang="cs-CZ" dirty="0" err="1"/>
              <a:t>votre</a:t>
            </a:r>
            <a:r>
              <a:rPr lang="cs-CZ" dirty="0"/>
              <a:t> projet </a:t>
            </a:r>
            <a:r>
              <a:rPr lang="cs-CZ" dirty="0" err="1"/>
              <a:t>eduScrum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2BC18D-63A3-0F58-8463-34A41C55F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896915-0B2C-7149-9273-D6DFD9AF5A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Catégorie</a:t>
            </a:r>
            <a:r>
              <a:rPr lang="cs-CZ" dirty="0"/>
              <a:t> </a:t>
            </a:r>
            <a:r>
              <a:rPr lang="cs-CZ" dirty="0" err="1"/>
              <a:t>d'âge</a:t>
            </a:r>
            <a:r>
              <a:rPr lang="cs-CZ" dirty="0"/>
              <a:t> : 12-18 </a:t>
            </a:r>
            <a:r>
              <a:rPr lang="cs-CZ" dirty="0" err="1"/>
              <a:t>ans</a:t>
            </a:r>
            <a:endParaRPr lang="cs-CZ" dirty="0"/>
          </a:p>
          <a:p>
            <a:r>
              <a:rPr lang="cs-CZ" dirty="0" err="1"/>
              <a:t>Niveau</a:t>
            </a:r>
            <a:r>
              <a:rPr lang="cs-CZ" dirty="0"/>
              <a:t> : A1-B1</a:t>
            </a:r>
          </a:p>
          <a:p>
            <a:r>
              <a:rPr lang="cs-CZ" dirty="0"/>
              <a:t>Manuel : ???</a:t>
            </a:r>
          </a:p>
          <a:p>
            <a:r>
              <a:rPr lang="cs-CZ" dirty="0" err="1"/>
              <a:t>Thème</a:t>
            </a:r>
            <a:r>
              <a:rPr lang="cs-CZ" dirty="0"/>
              <a:t> : ???</a:t>
            </a:r>
          </a:p>
          <a:p>
            <a:r>
              <a:rPr lang="cs-CZ" dirty="0" err="1"/>
              <a:t>Objectif</a:t>
            </a:r>
            <a:r>
              <a:rPr lang="cs-CZ" dirty="0"/>
              <a:t> : ???</a:t>
            </a:r>
          </a:p>
          <a:p>
            <a:r>
              <a:rPr lang="cs-CZ" dirty="0" err="1"/>
              <a:t>Critères</a:t>
            </a:r>
            <a:r>
              <a:rPr lang="cs-CZ" dirty="0"/>
              <a:t> </a:t>
            </a:r>
            <a:r>
              <a:rPr lang="cs-CZ" dirty="0" err="1"/>
              <a:t>d‘acceptation</a:t>
            </a:r>
            <a:r>
              <a:rPr lang="cs-CZ" dirty="0"/>
              <a:t> : ???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DC2EB5-8688-7BBD-D27E-DC42BE331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87A3CD-B2E9-8983-3A50-034FB50E6B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/>
              <a:t>Choisissez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sujet </a:t>
            </a:r>
            <a:r>
              <a:rPr lang="cs-CZ" dirty="0" err="1"/>
              <a:t>dans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</a:t>
            </a:r>
            <a:r>
              <a:rPr lang="cs-CZ" dirty="0" err="1"/>
              <a:t>d'études</a:t>
            </a:r>
            <a:r>
              <a:rPr lang="cs-CZ" dirty="0"/>
              <a:t> des 8e et 9e </a:t>
            </a:r>
            <a:r>
              <a:rPr lang="cs-CZ" dirty="0" err="1"/>
              <a:t>années</a:t>
            </a:r>
            <a:r>
              <a:rPr lang="cs-CZ" dirty="0"/>
              <a:t>. Les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d‘études</a:t>
            </a:r>
            <a:r>
              <a:rPr lang="cs-CZ" dirty="0"/>
              <a:t> </a:t>
            </a:r>
            <a:r>
              <a:rPr lang="cs-CZ" dirty="0" err="1"/>
              <a:t>peuvent</a:t>
            </a:r>
            <a:r>
              <a:rPr lang="cs-CZ" dirty="0"/>
              <a:t> </a:t>
            </a:r>
            <a:r>
              <a:rPr lang="cs-CZ" dirty="0" err="1"/>
              <a:t>être</a:t>
            </a:r>
            <a:r>
              <a:rPr lang="cs-CZ" dirty="0"/>
              <a:t> </a:t>
            </a:r>
            <a:r>
              <a:rPr lang="cs-CZ" dirty="0" err="1"/>
              <a:t>trouvés</a:t>
            </a:r>
            <a:r>
              <a:rPr lang="cs-CZ" dirty="0"/>
              <a:t> </a:t>
            </a:r>
            <a:r>
              <a:rPr lang="cs-CZ" dirty="0" err="1"/>
              <a:t>dans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matériel</a:t>
            </a:r>
            <a:r>
              <a:rPr lang="cs-CZ" dirty="0"/>
              <a:t> de </a:t>
            </a:r>
            <a:r>
              <a:rPr lang="cs-CZ" dirty="0" err="1"/>
              <a:t>cours</a:t>
            </a:r>
            <a:r>
              <a:rPr lang="cs-CZ" dirty="0"/>
              <a:t>. </a:t>
            </a:r>
            <a:r>
              <a:rPr lang="cs-CZ" dirty="0" err="1"/>
              <a:t>Créez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projet qui ne </a:t>
            </a:r>
            <a:r>
              <a:rPr lang="cs-CZ" dirty="0" err="1"/>
              <a:t>prendra</a:t>
            </a:r>
            <a:r>
              <a:rPr lang="cs-CZ" dirty="0"/>
              <a:t> pas plus de 4 </a:t>
            </a:r>
            <a:r>
              <a:rPr lang="cs-CZ" dirty="0" err="1"/>
              <a:t>semaines</a:t>
            </a:r>
            <a:r>
              <a:rPr lang="cs-CZ" dirty="0"/>
              <a:t> et qui </a:t>
            </a:r>
            <a:r>
              <a:rPr lang="cs-CZ" dirty="0" err="1"/>
              <a:t>développera</a:t>
            </a:r>
            <a:r>
              <a:rPr lang="cs-CZ" dirty="0"/>
              <a:t> </a:t>
            </a:r>
            <a:r>
              <a:rPr lang="cs-CZ" dirty="0" err="1"/>
              <a:t>toutes</a:t>
            </a:r>
            <a:r>
              <a:rPr lang="cs-CZ" dirty="0"/>
              <a:t> les </a:t>
            </a:r>
            <a:r>
              <a:rPr lang="cs-CZ" dirty="0" err="1"/>
              <a:t>compétences</a:t>
            </a:r>
            <a:r>
              <a:rPr lang="cs-CZ" dirty="0"/>
              <a:t> </a:t>
            </a:r>
            <a:r>
              <a:rPr lang="cs-CZ" dirty="0" err="1"/>
              <a:t>linguistiques</a:t>
            </a:r>
            <a:r>
              <a:rPr lang="cs-CZ" dirty="0"/>
              <a:t>. Vous </a:t>
            </a:r>
            <a:r>
              <a:rPr lang="cs-CZ" dirty="0" err="1"/>
              <a:t>allez</a:t>
            </a:r>
            <a:r>
              <a:rPr lang="cs-CZ" dirty="0"/>
              <a:t> </a:t>
            </a:r>
            <a:r>
              <a:rPr lang="cs-CZ" dirty="0" err="1"/>
              <a:t>présenter</a:t>
            </a:r>
            <a:r>
              <a:rPr lang="cs-CZ" dirty="0"/>
              <a:t> vos </a:t>
            </a:r>
            <a:r>
              <a:rPr lang="cs-CZ" dirty="0" err="1"/>
              <a:t>projets</a:t>
            </a:r>
            <a:r>
              <a:rPr lang="cs-CZ"/>
              <a:t> Mai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06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2CFE0-4122-46B2-8C55-B87E92F7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fr-FR" dirty="0"/>
              <a:t>Vos questions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2A0BBB72-FD6A-4E72-A59A-A0E79E74D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6CE40E1-012A-44B1-873E-817B092F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00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2530B-9BA7-491B-BD3D-2B939A27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A01497-BD40-45B5-9610-0A829DDE6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C’est une entreprise </a:t>
            </a:r>
            <a:r>
              <a:rPr lang="fr-FR" b="1" dirty="0"/>
              <a:t>collective</a:t>
            </a:r>
            <a:r>
              <a:rPr lang="fr-FR" dirty="0"/>
              <a:t> gérée par le groupe-classe.</a:t>
            </a:r>
          </a:p>
          <a:p>
            <a:r>
              <a:rPr lang="fr-FR" dirty="0"/>
              <a:t>Elle s’oriente vers une </a:t>
            </a:r>
            <a:r>
              <a:rPr lang="fr-FR" b="1" dirty="0"/>
              <a:t>production concrète.</a:t>
            </a:r>
          </a:p>
          <a:p>
            <a:pPr lvl="1"/>
            <a:r>
              <a:rPr lang="fr-FR" dirty="0"/>
              <a:t>au sens large: texte, journal, spectacle, exposition, maquette, carte, expérience scientifique, danse , chanson, bricolage, création artistique ou artisanale, fête, enquête, sortie, manifestation sportive, rallye, concours, jeu, etc.</a:t>
            </a:r>
            <a:endParaRPr lang="fr-FR" b="1" dirty="0"/>
          </a:p>
          <a:p>
            <a:r>
              <a:rPr lang="fr-FR" dirty="0"/>
              <a:t>Elle induit un </a:t>
            </a:r>
            <a:r>
              <a:rPr lang="fr-FR" b="1" dirty="0"/>
              <a:t>ensemble de tâches </a:t>
            </a:r>
            <a:r>
              <a:rPr lang="fr-FR" dirty="0"/>
              <a:t>dans lesquelles </a:t>
            </a:r>
            <a:r>
              <a:rPr lang="fr-FR" b="1" dirty="0"/>
              <a:t>tous les élèves peuvent s’impliquer et jouer un rôle actif.</a:t>
            </a:r>
          </a:p>
          <a:p>
            <a:pPr lvl="1"/>
            <a:r>
              <a:rPr lang="fr-FR" dirty="0"/>
              <a:t>l'enseignant anime, mais ne décide pas de tout.</a:t>
            </a:r>
            <a:endParaRPr lang="fr-FR" b="1" dirty="0"/>
          </a:p>
          <a:p>
            <a:r>
              <a:rPr lang="fr-FR" dirty="0"/>
              <a:t>Elle suscite l’apprentissages de</a:t>
            </a:r>
            <a:r>
              <a:rPr lang="fr-FR" b="1" dirty="0"/>
              <a:t> savoirs et de savoir-faire </a:t>
            </a:r>
            <a:r>
              <a:rPr lang="fr-FR" dirty="0"/>
              <a:t>de </a:t>
            </a:r>
            <a:r>
              <a:rPr lang="fr-FR" b="1" dirty="0"/>
              <a:t>gestion de projet </a:t>
            </a:r>
            <a:r>
              <a:rPr lang="fr-FR" dirty="0"/>
              <a:t>(décider, planifier, coordonner, etc.).</a:t>
            </a:r>
            <a:endParaRPr lang="fr-FR" b="1" dirty="0"/>
          </a:p>
          <a:p>
            <a:r>
              <a:rPr lang="fr-FR" dirty="0"/>
              <a:t>Elle favorise en même temps des </a:t>
            </a:r>
            <a:r>
              <a:rPr lang="fr-FR" b="1" dirty="0"/>
              <a:t>apprentissages identifiables </a:t>
            </a:r>
            <a:r>
              <a:rPr lang="fr-FR" dirty="0"/>
              <a:t>figurant au programme d'une ou plusieurs disciplines.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Source : </a:t>
            </a:r>
            <a:r>
              <a:rPr lang="fr-FR" b="1" i="1" dirty="0"/>
              <a:t>Apprendre à l’école à travers des projets : pourquoi ? comment ? </a:t>
            </a:r>
            <a:r>
              <a:rPr lang="fr-FR" dirty="0"/>
              <a:t>- Philippe Perrenoud, Université de Genève, 1999.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6DEB08-0B08-4D97-8E16-855E8636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680" y="642594"/>
            <a:ext cx="1778656" cy="17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FA9D2-AC0B-45B7-9A71-F40A0B4D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la pédagogie par projet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47700C-BB63-4544-8DAC-F3452C19B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444444"/>
                </a:solidFill>
                <a:latin typeface="Open Sans" panose="020B0606030504020204" pitchFamily="34" charset="0"/>
              </a:rPr>
              <a:t>Mobilisation des acquis, savoirs, savoir-faire </a:t>
            </a:r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 et pas accumulation de connaissances </a:t>
            </a:r>
          </a:p>
          <a:p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Mémorisation favorisée par l’utilisation des connaissances dans un </a:t>
            </a:r>
            <a:r>
              <a:rPr lang="fr-FR" b="1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contexte réel</a:t>
            </a:r>
          </a:p>
          <a:p>
            <a:r>
              <a:rPr lang="fr-FR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Motivation</a:t>
            </a:r>
            <a:r>
              <a:rPr lang="fr-F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 des él</a:t>
            </a:r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èves / étudiants  </a:t>
            </a:r>
            <a:r>
              <a:rPr lang="fr-FR" b="1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finalité visible</a:t>
            </a:r>
          </a:p>
          <a:p>
            <a:pPr lvl="1"/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Finalité claire</a:t>
            </a:r>
          </a:p>
          <a:p>
            <a:pPr lvl="1"/>
            <a:r>
              <a:rPr lang="fr-FR" b="1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Créativité</a:t>
            </a:r>
          </a:p>
          <a:p>
            <a:pPr lvl="1"/>
            <a:r>
              <a:rPr lang="fr-FR" b="1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Produit fini partagé en ligne</a:t>
            </a:r>
          </a:p>
          <a:p>
            <a:pPr lvl="1"/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Véritable </a:t>
            </a:r>
            <a:r>
              <a:rPr lang="fr-FR" b="1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public</a:t>
            </a:r>
          </a:p>
          <a:p>
            <a:r>
              <a:rPr lang="fr-F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Dével</a:t>
            </a:r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oppement de la capacité à </a:t>
            </a:r>
            <a:r>
              <a:rPr lang="fr-FR" b="1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travailler en équipe </a:t>
            </a:r>
          </a:p>
          <a:p>
            <a:pPr lvl="1"/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Entraide</a:t>
            </a:r>
          </a:p>
          <a:p>
            <a:pPr lvl="1"/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Divers talents</a:t>
            </a:r>
          </a:p>
          <a:p>
            <a:pPr lvl="1"/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Différentes compétences</a:t>
            </a:r>
          </a:p>
          <a:p>
            <a:pPr lvl="1"/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Co-apprentissages</a:t>
            </a:r>
          </a:p>
          <a:p>
            <a:pPr lvl="1"/>
            <a:r>
              <a:rPr lang="fr-FR" dirty="0">
                <a:solidFill>
                  <a:srgbClr val="44444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Responsabilités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49A544-6712-4A3E-AE4E-ACB46502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997" y="304527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70043-6B7A-4122-99FC-89E654B9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travaillant : Les compétences du 21</a:t>
            </a:r>
            <a:r>
              <a:rPr lang="fr-FR" baseline="30000" dirty="0"/>
              <a:t>ème</a:t>
            </a:r>
            <a:r>
              <a:rPr lang="fr-FR" dirty="0"/>
              <a:t> siècle, en particulier le modèle d’apprentissage des 4 C.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70110A-230B-4B93-A5F5-F314364D2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944" y="2014194"/>
            <a:ext cx="6234111" cy="401726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8052D1-641E-4018-9437-9D7524BCD549}"/>
              </a:ext>
            </a:extLst>
          </p:cNvPr>
          <p:cNvSpPr txBox="1"/>
          <p:nvPr/>
        </p:nvSpPr>
        <p:spPr>
          <a:xfrm>
            <a:off x="9778482" y="5411614"/>
            <a:ext cx="134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3"/>
              </a:rPr>
              <a:t>Source.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2251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9EABD-E4A3-49BA-8FBB-558DD83C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fr-FR" sz="3700" dirty="0"/>
              <a:t>Exemples de projet :</a:t>
            </a:r>
            <a:br>
              <a:rPr lang="fr-FR" sz="3700" dirty="0"/>
            </a:br>
            <a:r>
              <a:rPr lang="fr-FR" sz="3700" dirty="0"/>
              <a:t>Création de podcasts internationaux.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927915-28EB-4A80-B8CE-34F723470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95" y="1206900"/>
            <a:ext cx="4261559" cy="446236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B320E-8A8A-4C97-B512-C6726B180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 fontScale="92500"/>
          </a:bodyPr>
          <a:lstStyle/>
          <a:p>
            <a:r>
              <a:rPr lang="fr-FR" sz="2400" b="1" dirty="0"/>
              <a:t>4 écoles, 3 pays </a:t>
            </a:r>
            <a:r>
              <a:rPr lang="fr-FR" sz="2400" dirty="0"/>
              <a:t>(Italie, Allemagne, France)</a:t>
            </a:r>
          </a:p>
          <a:p>
            <a:r>
              <a:rPr lang="fr-FR" sz="2400" b="1" dirty="0"/>
              <a:t>Temps de crise </a:t>
            </a:r>
            <a:r>
              <a:rPr lang="fr-FR" sz="2400" dirty="0"/>
              <a:t>(2020-2021) – besoin de travailler autrement afin de stimuler : </a:t>
            </a:r>
          </a:p>
          <a:p>
            <a:pPr lvl="1"/>
            <a:r>
              <a:rPr lang="fr-FR" sz="2000" b="1" dirty="0"/>
              <a:t>Motivation,</a:t>
            </a:r>
          </a:p>
          <a:p>
            <a:pPr lvl="1"/>
            <a:r>
              <a:rPr lang="fr-FR" sz="2000" b="1" dirty="0"/>
              <a:t>Collaboration,</a:t>
            </a:r>
          </a:p>
          <a:p>
            <a:pPr lvl="1"/>
            <a:r>
              <a:rPr lang="fr-FR" sz="2000" b="1" dirty="0"/>
              <a:t>Autonomie,</a:t>
            </a:r>
          </a:p>
          <a:p>
            <a:pPr lvl="1"/>
            <a:r>
              <a:rPr lang="fr-FR" sz="2000" b="1" dirty="0"/>
              <a:t>Travail d’équipe (international),</a:t>
            </a:r>
          </a:p>
          <a:p>
            <a:pPr lvl="1"/>
            <a:r>
              <a:rPr lang="fr-FR" sz="2000" b="1" dirty="0"/>
              <a:t>Créativité…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endParaRPr lang="en-US" sz="1800" i="1" dirty="0">
              <a:solidFill>
                <a:srgbClr val="000000"/>
              </a:solidFill>
            </a:endParaRPr>
          </a:p>
          <a:p>
            <a:pPr marL="685800" lvl="1" indent="0">
              <a:buNone/>
            </a:pPr>
            <a:endParaRPr lang="en-US" sz="1800" i="1" dirty="0">
              <a:solidFill>
                <a:srgbClr val="000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25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4EA55-A2C2-40C6-B5B7-91592092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de départ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9859CC-8D17-47E5-B9E6-47DBA771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44343" cy="3931920"/>
          </a:xfrm>
        </p:spPr>
        <p:txBody>
          <a:bodyPr>
            <a:normAutofit/>
          </a:bodyPr>
          <a:lstStyle/>
          <a:p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L’un des buts de ce projet : aider nos élèves à développer des </a:t>
            </a:r>
            <a:r>
              <a:rPr lang="fr-FR" sz="20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compétences numériques </a:t>
            </a: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(utilisateurs et </a:t>
            </a:r>
            <a:r>
              <a:rPr lang="fr-FR" sz="20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créateurs de contenu</a:t>
            </a: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). </a:t>
            </a:r>
          </a:p>
          <a:p>
            <a:r>
              <a:rPr lang="fr-FR" sz="2000" dirty="0">
                <a:latin typeface="Calibri" panose="020F0502020204030204" pitchFamily="34" charset="0"/>
                <a:ea typeface="Arial" panose="020B0604020202020204" pitchFamily="34" charset="0"/>
              </a:rPr>
              <a:t>é</a:t>
            </a: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tude de deux thématiques : </a:t>
            </a:r>
            <a:r>
              <a:rPr lang="fr-FR" sz="2000" b="1" dirty="0">
                <a:latin typeface="Calibri" panose="020F0502020204030204" pitchFamily="34" charset="0"/>
                <a:ea typeface="Arial" panose="020B0604020202020204" pitchFamily="34" charset="0"/>
              </a:rPr>
              <a:t>COVID</a:t>
            </a:r>
            <a:r>
              <a:rPr lang="fr-FR" sz="20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et enseignement à distance </a:t>
            </a: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(deux sujets qui touchaient directement élèves en confinement).</a:t>
            </a:r>
          </a:p>
          <a:p>
            <a:r>
              <a:rPr lang="fr-FR" sz="2000" b="1" dirty="0"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élargir leur horizon en</a:t>
            </a: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collaborant dans une </a:t>
            </a:r>
            <a:r>
              <a:rPr lang="fr-FR" sz="20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communauté européenne. </a:t>
            </a:r>
            <a:endParaRPr lang="fr-FR" sz="2000" b="1" dirty="0"/>
          </a:p>
        </p:txBody>
      </p:sp>
      <p:pic>
        <p:nvPicPr>
          <p:cNvPr id="5" name="Image 4" descr="Une image contenant intérieur, plafond, personne, mur&#10;&#10;Description générée automatiquement">
            <a:extLst>
              <a:ext uri="{FF2B5EF4-FFF2-40B4-BE49-F238E27FC236}">
                <a16:creationId xmlns:a16="http://schemas.microsoft.com/office/drawing/2014/main" id="{16F81C75-0E26-4B90-ADA9-8D799D95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3" y="2103120"/>
            <a:ext cx="4155233" cy="31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8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65A4E8-3D5E-4B01-8CF7-9F1E9D7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Principaux</a:t>
            </a:r>
            <a:r>
              <a:rPr lang="en-US" sz="4000" dirty="0"/>
              <a:t> </a:t>
            </a:r>
            <a:r>
              <a:rPr lang="en-US" sz="4000" dirty="0" err="1"/>
              <a:t>enjeux</a:t>
            </a:r>
            <a:endParaRPr lang="en-US" sz="4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29E4FF-CC72-4060-874E-7989CF762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703" y="1862356"/>
            <a:ext cx="5028928" cy="406616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importance de la </a:t>
            </a:r>
            <a:r>
              <a:rPr lang="fr-FR" sz="20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pensée critique, de la vérification des faits</a:t>
            </a:r>
            <a:r>
              <a:rPr lang="fr-FR" sz="2000" b="1" dirty="0"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Premier sujet : les médias et la désinformation (les élèves ont appris à traquer les </a:t>
            </a:r>
            <a:r>
              <a:rPr lang="fr-FR" sz="20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fake news</a:t>
            </a: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).</a:t>
            </a:r>
          </a:p>
          <a:p>
            <a:pPr algn="just">
              <a:lnSpc>
                <a:spcPct val="115000"/>
              </a:lnSpc>
            </a:pP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Enjeux essentiels </a:t>
            </a:r>
            <a:r>
              <a:rPr lang="fr-FR" sz="2000" dirty="0">
                <a:latin typeface="Calibri" panose="020F0502020204030204" pitchFamily="34" charset="0"/>
                <a:ea typeface="Arial" panose="020B0604020202020204" pitchFamily="34" charset="0"/>
              </a:rPr>
              <a:t>: </a:t>
            </a:r>
            <a:r>
              <a:rPr lang="fr-FR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</a:p>
          <a:p>
            <a:pPr lvl="1" algn="just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 promotion d’un 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Internet plus sûr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</a:p>
          <a:p>
            <a:pPr lvl="1" algn="just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Le 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respect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des droits d’auteur, des lois de 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copyright,</a:t>
            </a:r>
          </a:p>
          <a:p>
            <a:pPr lvl="1" algn="just">
              <a:lnSpc>
                <a:spcPct val="115000"/>
              </a:lnSpc>
            </a:pPr>
            <a:r>
              <a:rPr lang="fr-FR" sz="1800" dirty="0">
                <a:latin typeface="Calibri" panose="020F0502020204030204" pitchFamily="34" charset="0"/>
                <a:ea typeface="Arial" panose="020B0604020202020204" pitchFamily="34" charset="0"/>
              </a:rPr>
              <a:t>Connaissance du </a:t>
            </a:r>
            <a:r>
              <a:rPr lang="fr-FR" sz="1800" b="1" dirty="0">
                <a:latin typeface="Calibri" panose="020F0502020204030204" pitchFamily="34" charset="0"/>
                <a:ea typeface="Arial" panose="020B0604020202020204" pitchFamily="34" charset="0"/>
              </a:rPr>
              <a:t>domaine public</a:t>
            </a:r>
            <a:r>
              <a:rPr lang="fr-FR" sz="1800" dirty="0">
                <a:latin typeface="Calibri" panose="020F0502020204030204" pitchFamily="34" charset="0"/>
                <a:ea typeface="Arial" panose="020B0604020202020204" pitchFamily="34" charset="0"/>
              </a:rPr>
              <a:t>, de ce que l’on peut utiliser sans droit de façon éthique et responsable.</a:t>
            </a:r>
          </a:p>
        </p:txBody>
      </p:sp>
      <p:pic>
        <p:nvPicPr>
          <p:cNvPr id="8" name="Espace réservé du contenu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A280641-24E9-43AF-B073-FA411CAF70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7" y="3092977"/>
            <a:ext cx="4801970" cy="1440591"/>
          </a:xfrm>
        </p:spPr>
      </p:pic>
    </p:spTree>
    <p:extLst>
      <p:ext uri="{BB962C8B-B14F-4D97-AF65-F5344CB8AC3E}">
        <p14:creationId xmlns:p14="http://schemas.microsoft.com/office/powerpoint/2010/main" val="376586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Compétences du 21</a:t>
            </a:r>
            <a:r>
              <a:rPr lang="fr-FR" baseline="30000" dirty="0"/>
              <a:t>ème</a:t>
            </a:r>
            <a:r>
              <a:rPr lang="fr-FR" dirty="0"/>
              <a:t> siècle 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652631"/>
            <a:ext cx="4754880" cy="1061783"/>
          </a:xfrm>
        </p:spPr>
        <p:txBody>
          <a:bodyPr>
            <a:normAutofit/>
          </a:bodyPr>
          <a:lstStyle/>
          <a:p>
            <a:r>
              <a:rPr lang="fr-FR" sz="2000" dirty="0"/>
              <a:t>Compétences du 21</a:t>
            </a:r>
            <a:r>
              <a:rPr lang="fr-FR" sz="2000" baseline="30000" dirty="0"/>
              <a:t>ème</a:t>
            </a:r>
            <a:r>
              <a:rPr lang="fr-FR" sz="2000" dirty="0"/>
              <a:t> siècle</a:t>
            </a: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68B1F3-2685-4AC8-BB78-715983444D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 err="1"/>
              <a:t>Créativité</a:t>
            </a:r>
            <a:r>
              <a:rPr lang="en-US" sz="2200" dirty="0"/>
              <a:t> (art, logos…),</a:t>
            </a:r>
          </a:p>
          <a:p>
            <a:r>
              <a:rPr lang="en-US" sz="2200" dirty="0"/>
              <a:t>Collaboration,</a:t>
            </a:r>
          </a:p>
          <a:p>
            <a:r>
              <a:rPr lang="en-US" sz="2200" dirty="0"/>
              <a:t>Pensée critique,</a:t>
            </a:r>
          </a:p>
          <a:p>
            <a:r>
              <a:rPr lang="en-US" sz="2200" dirty="0"/>
              <a:t>Communication,</a:t>
            </a:r>
          </a:p>
          <a:p>
            <a:r>
              <a:rPr lang="en-US" sz="2200" dirty="0" err="1"/>
              <a:t>Connaissance</a:t>
            </a:r>
            <a:r>
              <a:rPr lang="en-US" sz="2200" dirty="0"/>
              <a:t> des </a:t>
            </a:r>
            <a:r>
              <a:rPr lang="en-US" sz="2200" dirty="0" err="1"/>
              <a:t>médias</a:t>
            </a:r>
            <a:r>
              <a:rPr lang="en-US" sz="2200" dirty="0"/>
              <a:t> (media literacy),</a:t>
            </a:r>
          </a:p>
          <a:p>
            <a:r>
              <a:rPr lang="en-US" sz="2200" dirty="0" err="1"/>
              <a:t>Technologie</a:t>
            </a:r>
            <a:r>
              <a:rPr lang="en-US" sz="2200" dirty="0"/>
              <a:t>, et</a:t>
            </a:r>
          </a:p>
          <a:p>
            <a:r>
              <a:rPr lang="en-US" sz="2200" dirty="0" err="1"/>
              <a:t>Flexibilité</a:t>
            </a:r>
            <a:r>
              <a:rPr lang="en-US" sz="2200" dirty="0"/>
              <a:t>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5495E4-1E8B-404C-A81D-50B30CB77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1711354"/>
            <a:ext cx="4754880" cy="1003060"/>
          </a:xfrm>
        </p:spPr>
        <p:txBody>
          <a:bodyPr>
            <a:normAutofit/>
          </a:bodyPr>
          <a:lstStyle/>
          <a:p>
            <a:r>
              <a:rPr lang="fr-FR" sz="2000" dirty="0"/>
              <a:t>Pédagogie par projet</a:t>
            </a: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CD2B8E-DD4E-43C8-9A17-C5F4B8642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8" y="2756580"/>
            <a:ext cx="4754880" cy="3458825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Etablir</a:t>
            </a:r>
            <a:r>
              <a:rPr lang="en-US" sz="2400" dirty="0"/>
              <a:t> de </a:t>
            </a:r>
            <a:r>
              <a:rPr lang="en-US" sz="2400" dirty="0" err="1"/>
              <a:t>véritables</a:t>
            </a:r>
            <a:r>
              <a:rPr lang="en-US" sz="2400" dirty="0"/>
              <a:t> </a:t>
            </a:r>
            <a:r>
              <a:rPr lang="en-US" sz="2400" dirty="0" err="1"/>
              <a:t>connexions</a:t>
            </a:r>
            <a:r>
              <a:rPr lang="en-US" sz="2400" dirty="0"/>
              <a:t> avec la vie </a:t>
            </a:r>
            <a:r>
              <a:rPr lang="en-US" sz="2400" dirty="0" err="1"/>
              <a:t>réelle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Ancrer</a:t>
            </a:r>
            <a:r>
              <a:rPr lang="en-US" sz="2400" dirty="0"/>
              <a:t> le </a:t>
            </a:r>
            <a:r>
              <a:rPr lang="en-US" sz="2400" dirty="0" err="1"/>
              <a:t>projet</a:t>
            </a:r>
            <a:r>
              <a:rPr lang="en-US" sz="2400" dirty="0"/>
              <a:t> dans les </a:t>
            </a:r>
            <a:r>
              <a:rPr lang="en-US" sz="2400" dirty="0" err="1"/>
              <a:t>programmes</a:t>
            </a:r>
            <a:r>
              <a:rPr lang="en-US" sz="2400" dirty="0"/>
              <a:t> de </a:t>
            </a:r>
            <a:r>
              <a:rPr lang="en-US" sz="2400" dirty="0" err="1"/>
              <a:t>chaque</a:t>
            </a:r>
            <a:r>
              <a:rPr lang="en-US" sz="2400" dirty="0"/>
              <a:t> lycée, </a:t>
            </a:r>
          </a:p>
          <a:p>
            <a:r>
              <a:rPr lang="en-US" sz="2400" dirty="0" err="1"/>
              <a:t>Collaborer</a:t>
            </a:r>
            <a:r>
              <a:rPr lang="en-US" sz="2400" dirty="0"/>
              <a:t> entre </a:t>
            </a:r>
            <a:r>
              <a:rPr lang="en-US" sz="2400" dirty="0" err="1"/>
              <a:t>groupes</a:t>
            </a:r>
            <a:r>
              <a:rPr lang="en-US" sz="2400" dirty="0"/>
              <a:t> </a:t>
            </a:r>
            <a:r>
              <a:rPr lang="en-US" sz="2200" dirty="0" err="1"/>
              <a:t>internationaux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Faciliter</a:t>
            </a:r>
            <a:r>
              <a:rPr lang="en-US" sz="2400" dirty="0"/>
              <a:t> </a:t>
            </a:r>
            <a:r>
              <a:rPr lang="en-US" sz="2400" dirty="0" err="1"/>
              <a:t>l’apprentissage</a:t>
            </a:r>
            <a:r>
              <a:rPr lang="en-US" sz="2400" dirty="0"/>
              <a:t> dans un </a:t>
            </a:r>
            <a:r>
              <a:rPr lang="en-US" sz="2400" dirty="0" err="1"/>
              <a:t>environnement</a:t>
            </a:r>
            <a:r>
              <a:rPr lang="en-US" sz="2400" dirty="0"/>
              <a:t> </a:t>
            </a:r>
            <a:r>
              <a:rPr lang="en-US" sz="2400" dirty="0" err="1"/>
              <a:t>centré</a:t>
            </a:r>
            <a:r>
              <a:rPr lang="en-US" sz="2400" dirty="0"/>
              <a:t> sur </a:t>
            </a:r>
            <a:r>
              <a:rPr lang="en-US" sz="2400" dirty="0" err="1"/>
              <a:t>l’élève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Présenter</a:t>
            </a:r>
            <a:r>
              <a:rPr lang="en-US" sz="2400" dirty="0"/>
              <a:t> les </a:t>
            </a:r>
            <a:r>
              <a:rPr lang="en-US" sz="2400" dirty="0" err="1"/>
              <a:t>produits</a:t>
            </a:r>
            <a:r>
              <a:rPr lang="en-US" sz="2400" dirty="0"/>
              <a:t> </a:t>
            </a:r>
            <a:r>
              <a:rPr lang="en-US" sz="2400" dirty="0" err="1"/>
              <a:t>finaux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ligne</a:t>
            </a:r>
            <a:r>
              <a:rPr lang="en-US" sz="2400" dirty="0"/>
              <a:t>.</a:t>
            </a:r>
            <a:endParaRPr lang="pl-PL" sz="2400" dirty="0"/>
          </a:p>
        </p:txBody>
      </p:sp>
      <p:pic>
        <p:nvPicPr>
          <p:cNvPr id="9" name="Image 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0F37BFD4-F5F2-46BA-8222-1CB25E11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337" y="60042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7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première étape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Les fake news à débusquer…</a:t>
            </a: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68B1F3-2685-4AC8-BB78-715983444D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À travers l’analyse de </a:t>
            </a:r>
            <a:r>
              <a:rPr lang="fr-FR" sz="2000" i="1" dirty="0"/>
              <a:t>fake news</a:t>
            </a:r>
            <a:r>
              <a:rPr lang="fr-FR" sz="2000" dirty="0"/>
              <a:t>,</a:t>
            </a:r>
          </a:p>
          <a:p>
            <a:r>
              <a:rPr lang="fr-FR" sz="2000" dirty="0"/>
              <a:t>De sites qui nous aident à les débusquer,</a:t>
            </a:r>
          </a:p>
          <a:p>
            <a:r>
              <a:rPr lang="fr-FR" sz="2000" dirty="0"/>
              <a:t>En leur proposant de chercher des fake news et d’analyser celles de leurs amis,</a:t>
            </a:r>
          </a:p>
          <a:p>
            <a:r>
              <a:rPr lang="fr-FR" sz="2000" dirty="0"/>
              <a:t>En échangeant constamment ! </a:t>
            </a:r>
          </a:p>
          <a:p>
            <a:pPr marL="0" indent="0">
              <a:buNone/>
            </a:pPr>
            <a:endParaRPr lang="fr-FR" sz="2000" dirty="0"/>
          </a:p>
          <a:p>
            <a:pPr lvl="1"/>
            <a:r>
              <a:rPr lang="fr-FR" sz="1800" dirty="0">
                <a:hlinkClick r:id="rId2"/>
              </a:rPr>
              <a:t>La démarche.</a:t>
            </a:r>
            <a:r>
              <a:rPr lang="fr-FR" sz="1800" dirty="0"/>
              <a:t> (leçon)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5495E4-1E8B-404C-A81D-50B30CB77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… </a:t>
            </a:r>
            <a:r>
              <a:rPr lang="fr-FR" sz="2000" dirty="0" err="1"/>
              <a:t>créativement</a:t>
            </a:r>
            <a:r>
              <a:rPr lang="fr-FR" sz="2000" dirty="0"/>
              <a:t>.</a:t>
            </a: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CD2B8E-DD4E-43C8-9A17-C5F4B86423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En créant une </a:t>
            </a:r>
            <a:r>
              <a:rPr lang="fr-FR" sz="2000" i="1" dirty="0"/>
              <a:t>fake news</a:t>
            </a:r>
            <a:r>
              <a:rPr lang="fr-FR" sz="2000" dirty="0"/>
              <a:t>,</a:t>
            </a:r>
          </a:p>
          <a:p>
            <a:r>
              <a:rPr lang="fr-FR" sz="2000" dirty="0"/>
              <a:t>En la rendant crédible (jusqu’à un certain point),</a:t>
            </a:r>
          </a:p>
          <a:p>
            <a:r>
              <a:rPr lang="fr-FR" sz="2000" dirty="0"/>
              <a:t>à ne partager que sur notre plateforme </a:t>
            </a:r>
            <a:r>
              <a:rPr lang="fr-FR" sz="2000" dirty="0" err="1"/>
              <a:t>TwinSpace</a:t>
            </a:r>
            <a:r>
              <a:rPr lang="fr-FR" sz="2000" dirty="0"/>
              <a:t>,</a:t>
            </a:r>
          </a:p>
          <a:p>
            <a:r>
              <a:rPr lang="fr-FR" sz="2000" dirty="0"/>
              <a:t> En analysant les productions des autres groupes.</a:t>
            </a:r>
            <a:endParaRPr lang="pl-PL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D51C6D-17B0-4BCA-B275-DC6C2A2EF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882" y="739622"/>
            <a:ext cx="1371932" cy="11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80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1537</TotalTime>
  <Words>1084</Words>
  <Application>Microsoft Macintosh PowerPoint</Application>
  <PresentationFormat>Širokoúhlá obrazovka</PresentationFormat>
  <Paragraphs>136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Calibri</vt:lpstr>
      <vt:lpstr>Garamond</vt:lpstr>
      <vt:lpstr>Open Sans</vt:lpstr>
      <vt:lpstr>Wingdings</vt:lpstr>
      <vt:lpstr>Savon</vt:lpstr>
      <vt:lpstr>Définition</vt:lpstr>
      <vt:lpstr>Pour aller plus loin</vt:lpstr>
      <vt:lpstr>Pourquoi la pédagogie par projet ?</vt:lpstr>
      <vt:lpstr>En travaillant : Les compétences du 21ème siècle, en particulier le modèle d’apprentissage des 4 C.</vt:lpstr>
      <vt:lpstr>Exemples de projet : Création de podcasts internationaux.</vt:lpstr>
      <vt:lpstr>Point de départ</vt:lpstr>
      <vt:lpstr>Principaux enjeux</vt:lpstr>
      <vt:lpstr>Compétences du 21ème siècle </vt:lpstr>
      <vt:lpstr>La première étape</vt:lpstr>
      <vt:lpstr>La seconde étape</vt:lpstr>
      <vt:lpstr>La troisième étape</vt:lpstr>
      <vt:lpstr>Conclusion</vt:lpstr>
      <vt:lpstr>Nos principaux outils de collaboration et de podcasting</vt:lpstr>
      <vt:lpstr>Nos autres outils</vt:lpstr>
      <vt:lpstr>Créer votre projet eduScrum</vt:lpstr>
      <vt:lpstr>Vos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sur la pédagogie par projets pour les  mentors de l’ENA78  Marie-Hélène Fasquel  des Clefs de l’école.</dc:title>
  <dc:creator>Marie-Hélène Fasquel</dc:creator>
  <cp:lastModifiedBy>Anna Hlavicová</cp:lastModifiedBy>
  <cp:revision>21</cp:revision>
  <dcterms:created xsi:type="dcterms:W3CDTF">2021-10-04T15:46:16Z</dcterms:created>
  <dcterms:modified xsi:type="dcterms:W3CDTF">2024-03-28T16:47:59Z</dcterms:modified>
</cp:coreProperties>
</file>