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hFxENMUD4nmkSz4nKtMb+pzDhq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173a2339f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173a2339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173a2339f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173a2339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173a2339f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173a2339f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73a2339f6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173a2339f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73a2339f6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73a2339f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173a2339f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173a2339f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1" name="Shape 11"/>
        <p:cNvGrpSpPr/>
        <p:nvPr/>
      </p:nvGrpSpPr>
      <p:grpSpPr>
        <a:xfrm>
          <a:off x="0" y="0"/>
          <a:ext cx="0" cy="0"/>
          <a:chOff x="0" y="0"/>
          <a:chExt cx="0" cy="0"/>
        </a:xfrm>
      </p:grpSpPr>
      <p:sp>
        <p:nvSpPr>
          <p:cNvPr id="12" name="Google Shape;12;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68" name="Shape 68"/>
        <p:cNvGrpSpPr/>
        <p:nvPr/>
      </p:nvGrpSpPr>
      <p:grpSpPr>
        <a:xfrm>
          <a:off x="0" y="0"/>
          <a:ext cx="0" cy="0"/>
          <a:chOff x="0" y="0"/>
          <a:chExt cx="0" cy="0"/>
        </a:xfrm>
      </p:grpSpPr>
      <p:sp>
        <p:nvSpPr>
          <p:cNvPr id="69" name="Google Shape;6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4" name="Shape 74"/>
        <p:cNvGrpSpPr/>
        <p:nvPr/>
      </p:nvGrpSpPr>
      <p:grpSpPr>
        <a:xfrm>
          <a:off x="0" y="0"/>
          <a:ext cx="0" cy="0"/>
          <a:chOff x="0" y="0"/>
          <a:chExt cx="0" cy="0"/>
        </a:xfrm>
      </p:grpSpPr>
      <p:sp>
        <p:nvSpPr>
          <p:cNvPr id="75" name="Google Shape;75;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7" name="Shape 17"/>
        <p:cNvGrpSpPr/>
        <p:nvPr/>
      </p:nvGrpSpPr>
      <p:grpSpPr>
        <a:xfrm>
          <a:off x="0" y="0"/>
          <a:ext cx="0" cy="0"/>
          <a:chOff x="0" y="0"/>
          <a:chExt cx="0" cy="0"/>
        </a:xfrm>
      </p:grpSpPr>
      <p:sp>
        <p:nvSpPr>
          <p:cNvPr id="18" name="Google Shape;1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3" name="Shape 23"/>
        <p:cNvGrpSpPr/>
        <p:nvPr/>
      </p:nvGrpSpPr>
      <p:grpSpPr>
        <a:xfrm>
          <a:off x="0" y="0"/>
          <a:ext cx="0" cy="0"/>
          <a:chOff x="0" y="0"/>
          <a:chExt cx="0" cy="0"/>
        </a:xfrm>
      </p:grpSpPr>
      <p:sp>
        <p:nvSpPr>
          <p:cNvPr id="24" name="Google Shape;24;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36" name="Shape 36"/>
        <p:cNvGrpSpPr/>
        <p:nvPr/>
      </p:nvGrpSpPr>
      <p:grpSpPr>
        <a:xfrm>
          <a:off x="0" y="0"/>
          <a:ext cx="0" cy="0"/>
          <a:chOff x="0" y="0"/>
          <a:chExt cx="0" cy="0"/>
        </a:xfrm>
      </p:grpSpPr>
      <p:sp>
        <p:nvSpPr>
          <p:cNvPr id="37" name="Google Shape;37;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5" name="Shape 45"/>
        <p:cNvGrpSpPr/>
        <p:nvPr/>
      </p:nvGrpSpPr>
      <p:grpSpPr>
        <a:xfrm>
          <a:off x="0" y="0"/>
          <a:ext cx="0" cy="0"/>
          <a:chOff x="0" y="0"/>
          <a:chExt cx="0" cy="0"/>
        </a:xfrm>
      </p:grpSpPr>
      <p:sp>
        <p:nvSpPr>
          <p:cNvPr id="46" name="Google Shape;4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0" name="Shape 50"/>
        <p:cNvGrpSpPr/>
        <p:nvPr/>
      </p:nvGrpSpPr>
      <p:grpSpPr>
        <a:xfrm>
          <a:off x="0" y="0"/>
          <a:ext cx="0" cy="0"/>
          <a:chOff x="0" y="0"/>
          <a:chExt cx="0" cy="0"/>
        </a:xfrm>
      </p:grpSpPr>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4" name="Shape 54"/>
        <p:cNvGrpSpPr/>
        <p:nvPr/>
      </p:nvGrpSpPr>
      <p:grpSpPr>
        <a:xfrm>
          <a:off x="0" y="0"/>
          <a:ext cx="0" cy="0"/>
          <a:chOff x="0" y="0"/>
          <a:chExt cx="0" cy="0"/>
        </a:xfrm>
      </p:grpSpPr>
      <p:sp>
        <p:nvSpPr>
          <p:cNvPr id="55" name="Google Shape;55;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1" name="Shape 61"/>
        <p:cNvGrpSpPr/>
        <p:nvPr/>
      </p:nvGrpSpPr>
      <p:grpSpPr>
        <a:xfrm>
          <a:off x="0" y="0"/>
          <a:ext cx="0" cy="0"/>
          <a:chOff x="0" y="0"/>
          <a:chExt cx="0" cy="0"/>
        </a:xfrm>
      </p:grpSpPr>
      <p:sp>
        <p:nvSpPr>
          <p:cNvPr id="62" name="Google Shape;62;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p:nvPr>
            <p:ph idx="2" type="pic"/>
          </p:nvPr>
        </p:nvSpPr>
        <p:spPr>
          <a:xfrm>
            <a:off x="5183188" y="987425"/>
            <a:ext cx="6172200" cy="4873625"/>
          </a:xfrm>
          <a:prstGeom prst="rect">
            <a:avLst/>
          </a:prstGeom>
          <a:noFill/>
          <a:ln>
            <a:noFill/>
          </a:ln>
        </p:spPr>
      </p:sp>
      <p:sp>
        <p:nvSpPr>
          <p:cNvPr id="64" name="Google Shape;64;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vHEIImSM1D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74XVkucB_Z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youtube.com/watch?v=74XVkucB_Z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youtube.com/watch?v=j23PZlfQuN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 TargetMode="External"/><Relationship Id="rId4" Type="http://schemas.openxmlformats.org/officeDocument/2006/relationships/hyperlink" Target="https://savoirs.rfi.fr/fr/apprendre-enseigner" TargetMode="External"/><Relationship Id="rId5" Type="http://schemas.openxmlformats.org/officeDocument/2006/relationships/hyperlink" Target="http://www.tv5monde.com/" TargetMode="External"/><Relationship Id="rId6" Type="http://schemas.openxmlformats.org/officeDocument/2006/relationships/hyperlink" Target="https://www.lepointdufle.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descr="Obsah obrázku mapa, text&#10;&#10;Popis byl vytvořen automaticky" id="84" name="Google Shape;84;p1"/>
          <p:cNvPicPr preferRelativeResize="0"/>
          <p:nvPr/>
        </p:nvPicPr>
        <p:blipFill rotWithShape="1">
          <a:blip r:embed="rId3">
            <a:alphaModFix/>
          </a:blip>
          <a:srcRect b="7111" l="0" r="0" t="2889"/>
          <a:stretch/>
        </p:blipFill>
        <p:spPr>
          <a:xfrm>
            <a:off x="20" y="10"/>
            <a:ext cx="12191980" cy="6857990"/>
          </a:xfrm>
          <a:prstGeom prst="rect">
            <a:avLst/>
          </a:prstGeom>
          <a:noFill/>
          <a:ln>
            <a:noFill/>
          </a:ln>
        </p:spPr>
      </p:pic>
      <p:sp>
        <p:nvSpPr>
          <p:cNvPr id="85" name="Google Shape;85;p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86" name="Google Shape;86;p1"/>
          <p:cNvSpPr txBox="1"/>
          <p:nvPr>
            <p:ph type="ctr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cs-CZ" sz="4000"/>
              <a:t>La compréhension orale (CO)</a:t>
            </a:r>
            <a:endParaRPr/>
          </a:p>
        </p:txBody>
      </p:sp>
      <p:sp>
        <p:nvSpPr>
          <p:cNvPr id="87" name="Google Shape;87;p1"/>
          <p:cNvSpPr txBox="1"/>
          <p:nvPr>
            <p:ph idx="1" type="subTitle"/>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cs-CZ" sz="2000"/>
              <a:t>Comment développer la CO en classe du FLE à l‘aide des activités d‘écoute </a:t>
            </a:r>
            <a:endParaRPr/>
          </a:p>
        </p:txBody>
      </p:sp>
      <p:cxnSp>
        <p:nvCxnSpPr>
          <p:cNvPr id="88" name="Google Shape;88;p1"/>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10"/>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 name="Google Shape;195;p10"/>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 name="Google Shape;196;p10"/>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Pré-écoute</a:t>
            </a:r>
            <a:endParaRPr sz="4000"/>
          </a:p>
        </p:txBody>
      </p:sp>
      <p:sp>
        <p:nvSpPr>
          <p:cNvPr id="197" name="Google Shape;197;p10"/>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8" name="Google Shape;198;p10"/>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cs-CZ" sz="2200"/>
              <a:t>une phase très importante</a:t>
            </a:r>
            <a:endParaRPr sz="2200"/>
          </a:p>
          <a:p>
            <a:pPr indent="-228600" lvl="0" marL="228600" rtl="0" algn="l">
              <a:lnSpc>
                <a:spcPct val="90000"/>
              </a:lnSpc>
              <a:spcBef>
                <a:spcPts val="0"/>
              </a:spcBef>
              <a:spcAft>
                <a:spcPts val="0"/>
              </a:spcAft>
              <a:buClr>
                <a:schemeClr val="dk1"/>
              </a:buClr>
              <a:buSzPts val="2200"/>
              <a:buChar char="•"/>
            </a:pPr>
            <a:r>
              <a:rPr lang="cs-CZ" sz="2200">
                <a:highlight>
                  <a:schemeClr val="accent2"/>
                </a:highlight>
              </a:rPr>
              <a:t>but : esquisser le thème et pré-enseigner le vocabulaire</a:t>
            </a:r>
            <a:endParaRPr sz="2200">
              <a:highlight>
                <a:schemeClr val="accent2"/>
              </a:highlight>
            </a:endParaRPr>
          </a:p>
          <a:p>
            <a:pPr indent="-228600" lvl="0" marL="228600" rtl="0" algn="l">
              <a:lnSpc>
                <a:spcPct val="90000"/>
              </a:lnSpc>
              <a:spcBef>
                <a:spcPts val="1000"/>
              </a:spcBef>
              <a:spcAft>
                <a:spcPts val="0"/>
              </a:spcAft>
              <a:buClr>
                <a:schemeClr val="dk1"/>
              </a:buClr>
              <a:buSzPts val="2200"/>
              <a:buChar char="•"/>
            </a:pPr>
            <a:r>
              <a:rPr lang="cs-CZ" sz="2200"/>
              <a:t>Dans les conversations réelles, nous avons beaucoup d‘indices sur ce que va être dit</a:t>
            </a:r>
            <a:endParaRPr sz="2200"/>
          </a:p>
          <a:p>
            <a:pPr indent="-228600" lvl="0" marL="228600" rtl="0" algn="l">
              <a:lnSpc>
                <a:spcPct val="90000"/>
              </a:lnSpc>
              <a:spcBef>
                <a:spcPts val="1000"/>
              </a:spcBef>
              <a:spcAft>
                <a:spcPts val="0"/>
              </a:spcAft>
              <a:buClr>
                <a:schemeClr val="dk1"/>
              </a:buClr>
              <a:buSzPts val="2200"/>
              <a:buChar char="•"/>
            </a:pPr>
            <a:r>
              <a:rPr lang="cs-CZ" sz="2200"/>
              <a:t>C‘est très difficile pour les étudiants de faire un exercice d‘écoute sans préparation. D‘ailleurs, écouter les enregistrements est beaucoup plus difficile que d‘avoir une conversation réelle</a:t>
            </a:r>
            <a:endParaRPr/>
          </a:p>
          <a:p>
            <a:pPr indent="-228600" lvl="0" marL="228600" rtl="0" algn="l">
              <a:lnSpc>
                <a:spcPct val="90000"/>
              </a:lnSpc>
              <a:spcBef>
                <a:spcPts val="1000"/>
              </a:spcBef>
              <a:spcAft>
                <a:spcPts val="0"/>
              </a:spcAft>
              <a:buClr>
                <a:schemeClr val="dk1"/>
              </a:buClr>
              <a:buSzPts val="2200"/>
              <a:buChar char="•"/>
            </a:pPr>
            <a:r>
              <a:rPr lang="cs-CZ" sz="2200"/>
              <a:t>Chaque niveau exige une préparation différente (niveau A1 aura plus de préparation que niveau B2). Néanmoins, une préparation devrait toujours être présente pour que les étudiants connaissent au moins le thème de l‘écoute</a:t>
            </a:r>
            <a:endParaRPr sz="2200"/>
          </a:p>
          <a:p>
            <a:pPr indent="-228600" lvl="0" marL="228600" rtl="0" algn="l">
              <a:lnSpc>
                <a:spcPct val="90000"/>
              </a:lnSpc>
              <a:spcBef>
                <a:spcPts val="1000"/>
              </a:spcBef>
              <a:spcAft>
                <a:spcPts val="0"/>
              </a:spcAft>
              <a:buClr>
                <a:schemeClr val="dk1"/>
              </a:buClr>
              <a:buSzPts val="2200"/>
              <a:buChar char="•"/>
            </a:pPr>
            <a:r>
              <a:rPr lang="cs-CZ" sz="2200"/>
              <a:t>Souvent, il est nécessaire de pré-enseigner le vocabulaire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1"/>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5" name="Google Shape;205;p11"/>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6" name="Google Shape;206;p11"/>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Activités pour esquisser le thème et motiver</a:t>
            </a:r>
            <a:endParaRPr/>
          </a:p>
        </p:txBody>
      </p:sp>
      <p:sp>
        <p:nvSpPr>
          <p:cNvPr id="207" name="Google Shape;207;p11"/>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p11"/>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lnSpcReduction="10000"/>
          </a:bodyPr>
          <a:lstStyle/>
          <a:p>
            <a:pPr indent="-241300" lvl="0" marL="228600" rtl="0" algn="l">
              <a:lnSpc>
                <a:spcPct val="90000"/>
              </a:lnSpc>
              <a:spcBef>
                <a:spcPts val="0"/>
              </a:spcBef>
              <a:spcAft>
                <a:spcPts val="0"/>
              </a:spcAft>
              <a:buClr>
                <a:schemeClr val="dk1"/>
              </a:buClr>
              <a:buSzPts val="2400"/>
              <a:buChar char="•"/>
            </a:pPr>
            <a:r>
              <a:rPr lang="cs-CZ" sz="2400"/>
              <a:t>Utilisez les activités qui engagent tout le monde et qui motivent : images, vidéos, musique, conversations à deux, discussions en groupe, …</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cs-CZ" sz="2400"/>
              <a:t>Example:</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b="1" lang="cs-CZ" sz="2400"/>
              <a:t>Fermez les yeux, é</a:t>
            </a:r>
            <a:r>
              <a:rPr b="1" lang="cs-CZ" sz="2400"/>
              <a:t>coutez, qu'est-ce que vous entendez?</a:t>
            </a:r>
            <a:endParaRPr b="1" sz="2400"/>
          </a:p>
          <a:p>
            <a:pPr indent="0" lvl="0" marL="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rPr lang="cs-CZ" sz="2400" u="sng">
                <a:solidFill>
                  <a:schemeClr val="hlink"/>
                </a:solidFill>
                <a:hlinkClick r:id="rId3"/>
              </a:rPr>
              <a:t>https://www.youtube.com/watch?v=vHEIImSM1Do</a:t>
            </a:r>
            <a:endParaRPr sz="2400"/>
          </a:p>
          <a:p>
            <a:pPr indent="0" lvl="0" marL="0" rtl="0" algn="l">
              <a:lnSpc>
                <a:spcPct val="90000"/>
              </a:lnSpc>
              <a:spcBef>
                <a:spcPts val="0"/>
              </a:spcBef>
              <a:spcAft>
                <a:spcPts val="0"/>
              </a:spcAft>
              <a:buNone/>
            </a:pPr>
            <a:r>
              <a:t/>
            </a:r>
            <a:endParaRPr sz="24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173a2339f6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14" name="Google Shape;214;g2173a2339f6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800"/>
              <a:buFont typeface="Arial"/>
              <a:buNone/>
            </a:pPr>
            <a:r>
              <a:rPr b="1" lang="cs-CZ"/>
              <a:t>Exemple : </a:t>
            </a:r>
            <a:endParaRPr/>
          </a:p>
        </p:txBody>
      </p:sp>
      <p:pic>
        <p:nvPicPr>
          <p:cNvPr id="215" name="Google Shape;215;g2173a2339f6_0_0"/>
          <p:cNvPicPr preferRelativeResize="0"/>
          <p:nvPr/>
        </p:nvPicPr>
        <p:blipFill>
          <a:blip r:embed="rId3">
            <a:alphaModFix/>
          </a:blip>
          <a:stretch>
            <a:fillRect/>
          </a:stretch>
        </p:blipFill>
        <p:spPr>
          <a:xfrm>
            <a:off x="3237999" y="420113"/>
            <a:ext cx="5716025" cy="5696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173a2339f6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1" name="Google Shape;221;g2173a2339f6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800"/>
              <a:buFont typeface="Arial"/>
              <a:buNone/>
            </a:pPr>
            <a:r>
              <a:t/>
            </a:r>
            <a:endParaRPr/>
          </a:p>
        </p:txBody>
      </p:sp>
      <p:pic>
        <p:nvPicPr>
          <p:cNvPr id="222" name="Google Shape;222;g2173a2339f6_0_6"/>
          <p:cNvPicPr preferRelativeResize="0"/>
          <p:nvPr/>
        </p:nvPicPr>
        <p:blipFill>
          <a:blip r:embed="rId3">
            <a:alphaModFix/>
          </a:blip>
          <a:stretch>
            <a:fillRect/>
          </a:stretch>
        </p:blipFill>
        <p:spPr>
          <a:xfrm>
            <a:off x="2930600" y="167400"/>
            <a:ext cx="6330775" cy="633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173a2339f6_0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8" name="Google Shape;228;g2173a2339f6_0_1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9" name="Google Shape;229;g2173a2339f6_0_13"/>
          <p:cNvPicPr preferRelativeResize="0"/>
          <p:nvPr/>
        </p:nvPicPr>
        <p:blipFill>
          <a:blip r:embed="rId3">
            <a:alphaModFix/>
          </a:blip>
          <a:stretch>
            <a:fillRect/>
          </a:stretch>
        </p:blipFill>
        <p:spPr>
          <a:xfrm>
            <a:off x="446050" y="365125"/>
            <a:ext cx="11299899" cy="5107299"/>
          </a:xfrm>
          <a:prstGeom prst="rect">
            <a:avLst/>
          </a:prstGeom>
          <a:noFill/>
          <a:ln>
            <a:noFill/>
          </a:ln>
        </p:spPr>
      </p:pic>
      <p:sp>
        <p:nvSpPr>
          <p:cNvPr id="230" name="Google Shape;230;g2173a2339f6_0_13"/>
          <p:cNvSpPr txBox="1"/>
          <p:nvPr/>
        </p:nvSpPr>
        <p:spPr>
          <a:xfrm>
            <a:off x="838200" y="6176825"/>
            <a:ext cx="7117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2300">
                <a:latin typeface="Calibri"/>
                <a:ea typeface="Calibri"/>
                <a:cs typeface="Calibri"/>
                <a:sym typeface="Calibri"/>
              </a:rPr>
              <a:t>canva.com</a:t>
            </a:r>
            <a:endParaRPr sz="23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173a2339f6_0_1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6" name="Google Shape;236;g2173a2339f6_0_1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7" name="Google Shape;237;g2173a2339f6_0_19"/>
          <p:cNvPicPr preferRelativeResize="0"/>
          <p:nvPr/>
        </p:nvPicPr>
        <p:blipFill>
          <a:blip r:embed="rId3">
            <a:alphaModFix/>
          </a:blip>
          <a:stretch>
            <a:fillRect/>
          </a:stretch>
        </p:blipFill>
        <p:spPr>
          <a:xfrm>
            <a:off x="541500" y="641124"/>
            <a:ext cx="11108999" cy="492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173a2339f6_0_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3" name="Google Shape;243;g2173a2339f6_0_2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4" name="Google Shape;244;g2173a2339f6_0_28"/>
          <p:cNvPicPr preferRelativeResize="0"/>
          <p:nvPr/>
        </p:nvPicPr>
        <p:blipFill>
          <a:blip r:embed="rId3">
            <a:alphaModFix/>
          </a:blip>
          <a:stretch>
            <a:fillRect/>
          </a:stretch>
        </p:blipFill>
        <p:spPr>
          <a:xfrm>
            <a:off x="2645088" y="370700"/>
            <a:ext cx="6901827" cy="611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ph idx="1" type="body"/>
          </p:nvPr>
        </p:nvSpPr>
        <p:spPr>
          <a:xfrm>
            <a:off x="4836350" y="785550"/>
            <a:ext cx="6524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cs-CZ"/>
              <a:t>Exemple : </a:t>
            </a:r>
            <a:endParaRPr b="1"/>
          </a:p>
          <a:p>
            <a:pPr indent="0" lvl="0" marL="0" rtl="0" algn="l">
              <a:lnSpc>
                <a:spcPct val="90000"/>
              </a:lnSpc>
              <a:spcBef>
                <a:spcPts val="1000"/>
              </a:spcBef>
              <a:spcAft>
                <a:spcPts val="0"/>
              </a:spcAft>
              <a:buSzPts val="1800"/>
              <a:buNone/>
            </a:pPr>
            <a:r>
              <a:rPr lang="cs-CZ"/>
              <a:t>Regardez la photo. En binômes, répondez aux questions suivantes : </a:t>
            </a:r>
            <a:endParaRPr/>
          </a:p>
          <a:p>
            <a:pPr indent="-342900" lvl="0" marL="457200" rtl="0" algn="l">
              <a:lnSpc>
                <a:spcPct val="90000"/>
              </a:lnSpc>
              <a:spcBef>
                <a:spcPts val="1000"/>
              </a:spcBef>
              <a:spcAft>
                <a:spcPts val="0"/>
              </a:spcAft>
              <a:buSzPts val="1800"/>
              <a:buChar char="-"/>
            </a:pPr>
            <a:r>
              <a:rPr lang="cs-CZ"/>
              <a:t>Qui est cette femme ? </a:t>
            </a:r>
            <a:endParaRPr/>
          </a:p>
          <a:p>
            <a:pPr indent="-342900" lvl="0" marL="457200" rtl="0" algn="l">
              <a:lnSpc>
                <a:spcPct val="90000"/>
              </a:lnSpc>
              <a:spcBef>
                <a:spcPts val="0"/>
              </a:spcBef>
              <a:spcAft>
                <a:spcPts val="0"/>
              </a:spcAft>
              <a:buSzPts val="1800"/>
              <a:buChar char="-"/>
            </a:pPr>
            <a:r>
              <a:rPr lang="cs-CZ"/>
              <a:t>Qu’est-ce qu’elle a fait dans sa vie ? </a:t>
            </a:r>
            <a:endParaRPr/>
          </a:p>
          <a:p>
            <a:pPr indent="-342900" lvl="0" marL="457200" rtl="0" algn="l">
              <a:lnSpc>
                <a:spcPct val="90000"/>
              </a:lnSpc>
              <a:spcBef>
                <a:spcPts val="0"/>
              </a:spcBef>
              <a:spcAft>
                <a:spcPts val="0"/>
              </a:spcAft>
              <a:buSzPts val="1800"/>
              <a:buChar char="-"/>
            </a:pPr>
            <a:r>
              <a:rPr lang="cs-CZ"/>
              <a:t>Connaissez-vous des films sur elle ?</a:t>
            </a:r>
            <a:endParaRPr/>
          </a:p>
          <a:p>
            <a:pPr indent="0" lvl="0" marL="0" rtl="0" algn="l">
              <a:lnSpc>
                <a:spcPct val="90000"/>
              </a:lnSpc>
              <a:spcBef>
                <a:spcPts val="1000"/>
              </a:spcBef>
              <a:spcAft>
                <a:spcPts val="0"/>
              </a:spcAft>
              <a:buSzPts val="1800"/>
              <a:buNone/>
            </a:pPr>
            <a:r>
              <a:t/>
            </a:r>
            <a:endParaRPr/>
          </a:p>
        </p:txBody>
      </p:sp>
      <p:pic>
        <p:nvPicPr>
          <p:cNvPr id="250" name="Google Shape;250;p12"/>
          <p:cNvPicPr preferRelativeResize="0"/>
          <p:nvPr/>
        </p:nvPicPr>
        <p:blipFill rotWithShape="1">
          <a:blip r:embed="rId3">
            <a:alphaModFix/>
          </a:blip>
          <a:srcRect b="0" l="0" r="0" t="0"/>
          <a:stretch/>
        </p:blipFill>
        <p:spPr>
          <a:xfrm>
            <a:off x="242401" y="676050"/>
            <a:ext cx="4496450" cy="5952176"/>
          </a:xfrm>
          <a:prstGeom prst="rect">
            <a:avLst/>
          </a:prstGeom>
          <a:noFill/>
          <a:ln>
            <a:noFill/>
          </a:ln>
        </p:spPr>
      </p:pic>
      <p:pic>
        <p:nvPicPr>
          <p:cNvPr id="251" name="Google Shape;251;p12"/>
          <p:cNvPicPr preferRelativeResize="0"/>
          <p:nvPr/>
        </p:nvPicPr>
        <p:blipFill rotWithShape="1">
          <a:blip r:embed="rId4">
            <a:alphaModFix/>
          </a:blip>
          <a:srcRect b="0" l="0" r="0" t="0"/>
          <a:stretch/>
        </p:blipFill>
        <p:spPr>
          <a:xfrm>
            <a:off x="6169950" y="3830950"/>
            <a:ext cx="3765424" cy="295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13"/>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13"/>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13"/>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Activités pour pré-enseigner le vocabulaire</a:t>
            </a:r>
            <a:endParaRPr sz="4000"/>
          </a:p>
        </p:txBody>
      </p:sp>
      <p:sp>
        <p:nvSpPr>
          <p:cNvPr id="260" name="Google Shape;260;p13"/>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13"/>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cs-CZ" sz="2200"/>
              <a:t>Repérez les mots difficiles </a:t>
            </a:r>
            <a:r>
              <a:rPr b="1" lang="cs-CZ" sz="2200"/>
              <a:t>qui sont nécessaires pour la compréhension de l‘enregistrement </a:t>
            </a:r>
            <a:r>
              <a:rPr lang="cs-CZ" sz="2200"/>
              <a:t>ou qui sont mentionnés plusieurs fois dans le texte</a:t>
            </a:r>
            <a:endParaRPr sz="2200"/>
          </a:p>
          <a:p>
            <a:pPr indent="-228600" lvl="0" marL="228600" rtl="0" algn="l">
              <a:lnSpc>
                <a:spcPct val="90000"/>
              </a:lnSpc>
              <a:spcBef>
                <a:spcPts val="1000"/>
              </a:spcBef>
              <a:spcAft>
                <a:spcPts val="0"/>
              </a:spcAft>
              <a:buClr>
                <a:schemeClr val="dk1"/>
              </a:buClr>
              <a:buSzPts val="2200"/>
              <a:buChar char="•"/>
            </a:pPr>
            <a:r>
              <a:rPr lang="cs-CZ" sz="2200"/>
              <a:t>Enseignez-les / vérifiez si les élèves les connaissent à l‘aide d‘une activité</a:t>
            </a:r>
            <a:endParaRPr sz="2200"/>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SzPts val="1800"/>
              <a:buNone/>
            </a:pPr>
            <a:r>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267" name="Google Shape;267;p14"/>
          <p:cNvSpPr txBox="1"/>
          <p:nvPr>
            <p:ph idx="1" type="body"/>
          </p:nvPr>
        </p:nvSpPr>
        <p:spPr>
          <a:xfrm>
            <a:off x="877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cs-CZ"/>
              <a:t>Exemple : </a:t>
            </a:r>
            <a:endParaRPr b="1"/>
          </a:p>
          <a:p>
            <a:pPr indent="-342900" lvl="0" marL="457200" rtl="0" algn="l">
              <a:lnSpc>
                <a:spcPct val="90000"/>
              </a:lnSpc>
              <a:spcBef>
                <a:spcPts val="1000"/>
              </a:spcBef>
              <a:spcAft>
                <a:spcPts val="0"/>
              </a:spcAft>
              <a:buSzPts val="1800"/>
              <a:buAutoNum type="arabicPeriod"/>
            </a:pPr>
            <a:r>
              <a:rPr lang="cs-CZ"/>
              <a:t>la couture</a:t>
            </a:r>
            <a:endParaRPr/>
          </a:p>
          <a:p>
            <a:pPr indent="-342900" lvl="0" marL="457200" rtl="0" algn="l">
              <a:lnSpc>
                <a:spcPct val="90000"/>
              </a:lnSpc>
              <a:spcBef>
                <a:spcPts val="0"/>
              </a:spcBef>
              <a:spcAft>
                <a:spcPts val="0"/>
              </a:spcAft>
              <a:buSzPts val="1800"/>
              <a:buAutoNum type="arabicPeriod"/>
            </a:pPr>
            <a:r>
              <a:rPr lang="cs-CZ"/>
              <a:t>(vêtement) sobre</a:t>
            </a:r>
            <a:endParaRPr/>
          </a:p>
          <a:p>
            <a:pPr indent="-342900" lvl="0" marL="457200" rtl="0" algn="l">
              <a:lnSpc>
                <a:spcPct val="90000"/>
              </a:lnSpc>
              <a:spcBef>
                <a:spcPts val="0"/>
              </a:spcBef>
              <a:spcAft>
                <a:spcPts val="0"/>
              </a:spcAft>
              <a:buSzPts val="1800"/>
              <a:buAutoNum type="arabicPeriod"/>
            </a:pPr>
            <a:r>
              <a:rPr lang="cs-CZ"/>
              <a:t>le tissu</a:t>
            </a:r>
            <a:endParaRPr/>
          </a:p>
          <a:p>
            <a:pPr indent="-342900" lvl="0" marL="457200" rtl="0" algn="l">
              <a:lnSpc>
                <a:spcPct val="90000"/>
              </a:lnSpc>
              <a:spcBef>
                <a:spcPts val="0"/>
              </a:spcBef>
              <a:spcAft>
                <a:spcPts val="0"/>
              </a:spcAft>
              <a:buSzPts val="1800"/>
              <a:buAutoNum type="arabicPeriod"/>
            </a:pPr>
            <a:r>
              <a:rPr lang="cs-CZ"/>
              <a:t>(vêtement) serré</a:t>
            </a:r>
            <a:endParaRPr/>
          </a:p>
        </p:txBody>
      </p:sp>
      <p:pic>
        <p:nvPicPr>
          <p:cNvPr id="268" name="Google Shape;268;p14"/>
          <p:cNvPicPr preferRelativeResize="0"/>
          <p:nvPr/>
        </p:nvPicPr>
        <p:blipFill rotWithShape="1">
          <a:blip r:embed="rId3">
            <a:alphaModFix/>
          </a:blip>
          <a:srcRect b="0" l="0" r="0" t="0"/>
          <a:stretch/>
        </p:blipFill>
        <p:spPr>
          <a:xfrm>
            <a:off x="6337975" y="4004225"/>
            <a:ext cx="4956750" cy="2775775"/>
          </a:xfrm>
          <a:prstGeom prst="rect">
            <a:avLst/>
          </a:prstGeom>
          <a:noFill/>
          <a:ln>
            <a:noFill/>
          </a:ln>
        </p:spPr>
      </p:pic>
      <p:pic>
        <p:nvPicPr>
          <p:cNvPr id="269" name="Google Shape;269;p14"/>
          <p:cNvPicPr preferRelativeResize="0"/>
          <p:nvPr/>
        </p:nvPicPr>
        <p:blipFill rotWithShape="1">
          <a:blip r:embed="rId4">
            <a:alphaModFix/>
          </a:blip>
          <a:srcRect b="0" l="0" r="0" t="0"/>
          <a:stretch/>
        </p:blipFill>
        <p:spPr>
          <a:xfrm>
            <a:off x="3952849" y="52025"/>
            <a:ext cx="3277651" cy="3744249"/>
          </a:xfrm>
          <a:prstGeom prst="rect">
            <a:avLst/>
          </a:prstGeom>
          <a:noFill/>
          <a:ln>
            <a:noFill/>
          </a:ln>
        </p:spPr>
      </p:pic>
      <p:pic>
        <p:nvPicPr>
          <p:cNvPr id="270" name="Google Shape;270;p14"/>
          <p:cNvPicPr preferRelativeResize="0"/>
          <p:nvPr/>
        </p:nvPicPr>
        <p:blipFill rotWithShape="1">
          <a:blip r:embed="rId5">
            <a:alphaModFix/>
          </a:blip>
          <a:srcRect b="0" l="0" r="0" t="0"/>
          <a:stretch/>
        </p:blipFill>
        <p:spPr>
          <a:xfrm>
            <a:off x="2508038" y="4462888"/>
            <a:ext cx="2143125" cy="2143125"/>
          </a:xfrm>
          <a:prstGeom prst="rect">
            <a:avLst/>
          </a:prstGeom>
          <a:noFill/>
          <a:ln>
            <a:noFill/>
          </a:ln>
        </p:spPr>
      </p:pic>
      <p:pic>
        <p:nvPicPr>
          <p:cNvPr id="271" name="Google Shape;271;p14"/>
          <p:cNvPicPr preferRelativeResize="0"/>
          <p:nvPr/>
        </p:nvPicPr>
        <p:blipFill rotWithShape="1">
          <a:blip r:embed="rId6">
            <a:alphaModFix/>
          </a:blip>
          <a:srcRect b="0" l="0" r="0" t="0"/>
          <a:stretch/>
        </p:blipFill>
        <p:spPr>
          <a:xfrm>
            <a:off x="7872075" y="861267"/>
            <a:ext cx="3564426" cy="2377450"/>
          </a:xfrm>
          <a:prstGeom prst="rect">
            <a:avLst/>
          </a:prstGeom>
          <a:noFill/>
          <a:ln>
            <a:noFill/>
          </a:ln>
        </p:spPr>
      </p:pic>
      <p:sp>
        <p:nvSpPr>
          <p:cNvPr id="272" name="Google Shape;272;p14"/>
          <p:cNvSpPr txBox="1"/>
          <p:nvPr/>
        </p:nvSpPr>
        <p:spPr>
          <a:xfrm>
            <a:off x="4075800" y="221025"/>
            <a:ext cx="7281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cs-CZ" sz="2300" u="none" cap="none" strike="noStrike">
                <a:solidFill>
                  <a:srgbClr val="000000"/>
                </a:solidFill>
                <a:latin typeface="Calibri"/>
                <a:ea typeface="Calibri"/>
                <a:cs typeface="Calibri"/>
                <a:sym typeface="Calibri"/>
              </a:rPr>
              <a:t>A</a:t>
            </a:r>
            <a:endParaRPr b="1" i="0" sz="2300" u="none" cap="none" strike="noStrike">
              <a:solidFill>
                <a:srgbClr val="000000"/>
              </a:solidFill>
              <a:latin typeface="Calibri"/>
              <a:ea typeface="Calibri"/>
              <a:cs typeface="Calibri"/>
              <a:sym typeface="Calibri"/>
            </a:endParaRPr>
          </a:p>
        </p:txBody>
      </p:sp>
      <p:sp>
        <p:nvSpPr>
          <p:cNvPr id="273" name="Google Shape;273;p14"/>
          <p:cNvSpPr txBox="1"/>
          <p:nvPr/>
        </p:nvSpPr>
        <p:spPr>
          <a:xfrm>
            <a:off x="8024475" y="659450"/>
            <a:ext cx="728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rgbClr val="000000"/>
                </a:solidFill>
                <a:latin typeface="Calibri"/>
                <a:ea typeface="Calibri"/>
                <a:cs typeface="Calibri"/>
                <a:sym typeface="Calibri"/>
              </a:rPr>
              <a:t>B</a:t>
            </a:r>
            <a:endParaRPr b="1" i="0" sz="2400" u="none" cap="none" strike="noStrike">
              <a:solidFill>
                <a:srgbClr val="000000"/>
              </a:solidFill>
              <a:latin typeface="Calibri"/>
              <a:ea typeface="Calibri"/>
              <a:cs typeface="Calibri"/>
              <a:sym typeface="Calibri"/>
            </a:endParaRPr>
          </a:p>
        </p:txBody>
      </p:sp>
      <p:sp>
        <p:nvSpPr>
          <p:cNvPr id="274" name="Google Shape;274;p14"/>
          <p:cNvSpPr txBox="1"/>
          <p:nvPr/>
        </p:nvSpPr>
        <p:spPr>
          <a:xfrm>
            <a:off x="2579975" y="4504100"/>
            <a:ext cx="72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rgbClr val="000000"/>
                </a:solidFill>
                <a:latin typeface="Calibri"/>
                <a:ea typeface="Calibri"/>
                <a:cs typeface="Calibri"/>
                <a:sym typeface="Calibri"/>
              </a:rPr>
              <a:t>C</a:t>
            </a:r>
            <a:endParaRPr b="1" i="0" sz="2400" u="none" cap="none" strike="noStrike">
              <a:solidFill>
                <a:srgbClr val="000000"/>
              </a:solidFill>
              <a:latin typeface="Calibri"/>
              <a:ea typeface="Calibri"/>
              <a:cs typeface="Calibri"/>
              <a:sym typeface="Calibri"/>
            </a:endParaRPr>
          </a:p>
        </p:txBody>
      </p:sp>
      <p:sp>
        <p:nvSpPr>
          <p:cNvPr id="275" name="Google Shape;275;p14"/>
          <p:cNvSpPr txBox="1"/>
          <p:nvPr/>
        </p:nvSpPr>
        <p:spPr>
          <a:xfrm>
            <a:off x="6827650" y="4149400"/>
            <a:ext cx="72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cs-CZ" sz="2400" u="none" cap="none" strike="noStrike">
                <a:solidFill>
                  <a:srgbClr val="000000"/>
                </a:solidFill>
                <a:latin typeface="Calibri"/>
                <a:ea typeface="Calibri"/>
                <a:cs typeface="Calibri"/>
                <a:sym typeface="Calibri"/>
              </a:rPr>
              <a:t>D</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2"/>
          <p:cNvSpPr txBox="1"/>
          <p:nvPr>
            <p:ph type="title"/>
          </p:nvPr>
        </p:nvSpPr>
        <p:spPr>
          <a:xfrm>
            <a:off x="838200" y="365125"/>
            <a:ext cx="555848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cs-CZ"/>
              <a:t>Structure du cours</a:t>
            </a:r>
            <a:endParaRPr b="1"/>
          </a:p>
        </p:txBody>
      </p:sp>
      <p:sp>
        <p:nvSpPr>
          <p:cNvPr id="95" name="Google Shape;95;p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ph idx="1" type="body"/>
          </p:nvPr>
        </p:nvSpPr>
        <p:spPr>
          <a:xfrm>
            <a:off x="838200" y="1825625"/>
            <a:ext cx="5558489" cy="4351338"/>
          </a:xfrm>
          <a:prstGeom prst="rect">
            <a:avLst/>
          </a:prstGeom>
          <a:noFill/>
          <a:ln>
            <a:noFill/>
          </a:ln>
        </p:spPr>
        <p:txBody>
          <a:bodyPr anchorCtr="0" anchor="t" bIns="45700" lIns="91425" spcFirstLastPara="1" rIns="91425" wrap="square" tIns="45700">
            <a:normAutofit lnSpcReduction="20000"/>
          </a:bodyPr>
          <a:lstStyle/>
          <a:p>
            <a:pPr indent="-514350" lvl="0" marL="514350" rtl="0" algn="l">
              <a:lnSpc>
                <a:spcPct val="90000"/>
              </a:lnSpc>
              <a:spcBef>
                <a:spcPts val="0"/>
              </a:spcBef>
              <a:spcAft>
                <a:spcPts val="0"/>
              </a:spcAft>
              <a:buClr>
                <a:schemeClr val="dk1"/>
              </a:buClr>
              <a:buSzPts val="2800"/>
              <a:buFont typeface="Calibri"/>
              <a:buAutoNum type="arabicPeriod"/>
            </a:pPr>
            <a:r>
              <a:rPr lang="cs-CZ"/>
              <a:t>Introduction</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Comment choisir une écoute pour sa classe</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Phase 1 – Pré-écoute</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Phase 2 – Écoute</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Phase 3 – Post-écoute</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Pour résumer</a:t>
            </a:r>
            <a:endParaRPr/>
          </a:p>
          <a:p>
            <a:pPr indent="-514350" lvl="0" marL="514350" rtl="0" algn="l">
              <a:lnSpc>
                <a:spcPct val="90000"/>
              </a:lnSpc>
              <a:spcBef>
                <a:spcPts val="1000"/>
              </a:spcBef>
              <a:spcAft>
                <a:spcPts val="0"/>
              </a:spcAft>
              <a:buClr>
                <a:schemeClr val="dk1"/>
              </a:buClr>
              <a:buSzPts val="2800"/>
              <a:buFont typeface="Calibri"/>
              <a:buAutoNum type="arabicPeriod"/>
            </a:pPr>
            <a:r>
              <a:rPr lang="cs-CZ"/>
              <a:t>Devoir</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7" name="Google Shape;97;p2"/>
          <p:cNvSpPr/>
          <p:nvPr/>
        </p:nvSpPr>
        <p:spPr>
          <a:xfrm>
            <a:off x="6821310" y="2624479"/>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p:nvPr/>
        </p:nvSpPr>
        <p:spPr>
          <a:xfrm rot="-5400000">
            <a:off x="8912417" y="1218531"/>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p:nvPr/>
        </p:nvSpPr>
        <p:spPr>
          <a:xfrm>
            <a:off x="6821310"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00" name="Google Shape;100;p2"/>
          <p:cNvCxnSpPr/>
          <p:nvPr/>
        </p:nvCxnSpPr>
        <p:spPr>
          <a:xfrm>
            <a:off x="11724638" y="1331572"/>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01" name="Google Shape;101;p2"/>
          <p:cNvSpPr/>
          <p:nvPr/>
        </p:nvSpPr>
        <p:spPr>
          <a:xfrm>
            <a:off x="1100555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
          <p:cNvSpPr/>
          <p:nvPr/>
        </p:nvSpPr>
        <p:spPr>
          <a:xfrm rot="-607105">
            <a:off x="6086940"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2"/>
          <p:cNvSpPr/>
          <p:nvPr/>
        </p:nvSpPr>
        <p:spPr>
          <a:xfrm>
            <a:off x="6821310"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15"/>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a:solidFill>
                  <a:schemeClr val="dk1"/>
                </a:solidFill>
                <a:latin typeface="Calibri"/>
                <a:ea typeface="Calibri"/>
                <a:cs typeface="Calibri"/>
                <a:sym typeface="Calibri"/>
              </a:rPr>
              <a:t>PHASE </a:t>
            </a:r>
            <a:r>
              <a:rPr lang="cs-CZ"/>
              <a:t>DE RÉCEPTION</a:t>
            </a:r>
            <a:r>
              <a:rPr lang="cs-CZ">
                <a:solidFill>
                  <a:schemeClr val="dk1"/>
                </a:solidFill>
                <a:latin typeface="Calibri"/>
                <a:ea typeface="Calibri"/>
                <a:cs typeface="Calibri"/>
                <a:sym typeface="Calibri"/>
              </a:rPr>
              <a:t> (écoute)</a:t>
            </a:r>
            <a:endParaRPr>
              <a:solidFill>
                <a:schemeClr val="dk1"/>
              </a:solidFill>
              <a:latin typeface="Calibri"/>
              <a:ea typeface="Calibri"/>
              <a:cs typeface="Calibri"/>
              <a:sym typeface="Calibri"/>
            </a:endParaRPr>
          </a:p>
        </p:txBody>
      </p:sp>
      <p:sp>
        <p:nvSpPr>
          <p:cNvPr id="282" name="Google Shape;282;p15"/>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283" name="Google Shape;283;p15"/>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84" name="Google Shape;284;p15"/>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285" name="Google Shape;285;p15"/>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15"/>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5"/>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15"/>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15"/>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15"/>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16"/>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7" name="Google Shape;297;p16"/>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8" name="Google Shape;298;p16"/>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Première écoute</a:t>
            </a:r>
            <a:endParaRPr sz="4000"/>
          </a:p>
        </p:txBody>
      </p:sp>
      <p:sp>
        <p:nvSpPr>
          <p:cNvPr id="299" name="Google Shape;299;p16"/>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0" name="Google Shape;300;p16"/>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t>Pendant la première écoute, focalisez </a:t>
            </a:r>
            <a:r>
              <a:rPr lang="cs-CZ" sz="2000">
                <a:highlight>
                  <a:schemeClr val="accent2"/>
                </a:highlight>
              </a:rPr>
              <a:t>sur la compréhension </a:t>
            </a:r>
            <a:r>
              <a:rPr b="1" lang="cs-CZ" sz="2000">
                <a:highlight>
                  <a:schemeClr val="accent2"/>
                </a:highlight>
              </a:rPr>
              <a:t>globale</a:t>
            </a:r>
            <a:r>
              <a:rPr b="1" lang="cs-CZ" sz="2000"/>
              <a:t> </a:t>
            </a:r>
            <a:r>
              <a:rPr lang="cs-CZ" sz="2000"/>
              <a:t>et ne demandez pas les questions sur les détails</a:t>
            </a:r>
            <a:endParaRPr sz="2000"/>
          </a:p>
          <a:p>
            <a:pPr indent="-241300" lvl="1" marL="685800" rtl="0" algn="l">
              <a:lnSpc>
                <a:spcPct val="90000"/>
              </a:lnSpc>
              <a:spcBef>
                <a:spcPts val="0"/>
              </a:spcBef>
              <a:spcAft>
                <a:spcPts val="0"/>
              </a:spcAft>
              <a:buSzPts val="2000"/>
              <a:buChar char="•"/>
            </a:pPr>
            <a:r>
              <a:rPr lang="cs-CZ" sz="2000"/>
              <a:t>But : comprendre le message globale, même si on ne comprend pas les détails</a:t>
            </a:r>
            <a:endParaRPr sz="2000"/>
          </a:p>
          <a:p>
            <a:pPr indent="-241300" lvl="1" marL="685800" rtl="0" algn="l">
              <a:lnSpc>
                <a:spcPct val="90000"/>
              </a:lnSpc>
              <a:spcBef>
                <a:spcPts val="0"/>
              </a:spcBef>
              <a:spcAft>
                <a:spcPts val="0"/>
              </a:spcAft>
              <a:buSzPts val="2000"/>
              <a:buChar char="•"/>
            </a:pPr>
            <a:r>
              <a:rPr lang="cs-CZ" sz="2000"/>
              <a:t>Si on se concentre tout de suite sur les détails, souvent, on n’est pas capable de suivre l’intégrité de l’enregistrement</a:t>
            </a:r>
            <a:endParaRPr sz="2000"/>
          </a:p>
          <a:p>
            <a:pPr indent="0" lvl="0" marL="685800" rtl="0" algn="l">
              <a:lnSpc>
                <a:spcPct val="90000"/>
              </a:lnSpc>
              <a:spcBef>
                <a:spcPts val="0"/>
              </a:spcBef>
              <a:spcAft>
                <a:spcPts val="0"/>
              </a:spcAft>
              <a:buSzPts val="1800"/>
              <a:buNone/>
            </a:pPr>
            <a:r>
              <a:t/>
            </a:r>
            <a:endParaRPr sz="2000"/>
          </a:p>
          <a:p>
            <a:pPr indent="-228600" lvl="0" marL="228600" rtl="0" algn="l">
              <a:lnSpc>
                <a:spcPct val="90000"/>
              </a:lnSpc>
              <a:spcBef>
                <a:spcPts val="1000"/>
              </a:spcBef>
              <a:spcAft>
                <a:spcPts val="0"/>
              </a:spcAft>
              <a:buClr>
                <a:schemeClr val="dk1"/>
              </a:buClr>
              <a:buSzPts val="2000"/>
              <a:buChar char="•"/>
            </a:pPr>
            <a:r>
              <a:rPr lang="cs-CZ" sz="2000"/>
              <a:t>Questions sur les faits générals, </a:t>
            </a:r>
            <a:endParaRPr sz="2000"/>
          </a:p>
          <a:p>
            <a:pPr indent="-228600" lvl="0" marL="228600" rtl="0" algn="l">
              <a:lnSpc>
                <a:spcPct val="90000"/>
              </a:lnSpc>
              <a:spcBef>
                <a:spcPts val="1000"/>
              </a:spcBef>
              <a:spcAft>
                <a:spcPts val="0"/>
              </a:spcAft>
              <a:buClr>
                <a:schemeClr val="dk1"/>
              </a:buClr>
              <a:buSzPts val="2000"/>
              <a:buChar char="•"/>
            </a:pPr>
            <a:r>
              <a:rPr lang="cs-CZ" sz="2000"/>
              <a:t>Après l‘écoute, il est en général mieux de demander aux élèves de comparer leurs réponses en binômes avant d‘interroger un élève devant toute la classe</a:t>
            </a:r>
            <a:endParaRPr sz="2000"/>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SzPts val="1800"/>
              <a:buNone/>
            </a:pPr>
            <a:r>
              <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306" name="Google Shape;306;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cs-CZ" sz="2000"/>
              <a:t>Exemple </a:t>
            </a:r>
            <a:r>
              <a:rPr lang="cs-CZ" sz="2000"/>
              <a:t>: </a:t>
            </a:r>
            <a:r>
              <a:rPr lang="cs-CZ" sz="2000" u="sng">
                <a:solidFill>
                  <a:schemeClr val="hlink"/>
                </a:solidFill>
                <a:hlinkClick r:id="rId3"/>
              </a:rPr>
              <a:t>https://www.youtube.com/watch?v=74XVkucB_Zc</a:t>
            </a:r>
            <a:endParaRPr sz="2000"/>
          </a:p>
          <a:p>
            <a:pPr indent="0" lvl="0" marL="0" rtl="0" algn="l">
              <a:lnSpc>
                <a:spcPct val="90000"/>
              </a:lnSpc>
              <a:spcBef>
                <a:spcPts val="1000"/>
              </a:spcBef>
              <a:spcAft>
                <a:spcPts val="0"/>
              </a:spcAft>
              <a:buSzPts val="1800"/>
              <a:buNone/>
            </a:pPr>
            <a:r>
              <a:t/>
            </a:r>
            <a:endParaRPr sz="2000"/>
          </a:p>
          <a:p>
            <a:pPr indent="0" lvl="0" marL="228600" rtl="0" algn="l">
              <a:lnSpc>
                <a:spcPct val="90000"/>
              </a:lnSpc>
              <a:spcBef>
                <a:spcPts val="1000"/>
              </a:spcBef>
              <a:spcAft>
                <a:spcPts val="0"/>
              </a:spcAft>
              <a:buSzPts val="1800"/>
              <a:buNone/>
            </a:pPr>
            <a:r>
              <a:t/>
            </a:r>
            <a:endParaRPr sz="2000"/>
          </a:p>
          <a:p>
            <a:pPr indent="-228600" lvl="1" marL="685800" rtl="0" algn="l">
              <a:lnSpc>
                <a:spcPct val="90000"/>
              </a:lnSpc>
              <a:spcBef>
                <a:spcPts val="500"/>
              </a:spcBef>
              <a:spcAft>
                <a:spcPts val="0"/>
              </a:spcAft>
              <a:buSzPts val="2000"/>
              <a:buChar char="○"/>
            </a:pPr>
            <a:r>
              <a:rPr lang="cs-CZ" sz="2000"/>
              <a:t>Les élèves répondent aux questions générales (les réponses peuvent être comprises à partir de plusieurs séquences de l’écoute) comme :</a:t>
            </a:r>
            <a:endParaRPr sz="2000"/>
          </a:p>
          <a:p>
            <a:pPr indent="0" lvl="0" marL="685800" rtl="0" algn="l">
              <a:lnSpc>
                <a:spcPct val="90000"/>
              </a:lnSpc>
              <a:spcBef>
                <a:spcPts val="1000"/>
              </a:spcBef>
              <a:spcAft>
                <a:spcPts val="0"/>
              </a:spcAft>
              <a:buSzPts val="1800"/>
              <a:buNone/>
            </a:pPr>
            <a:r>
              <a:t/>
            </a:r>
            <a:endParaRPr sz="2000"/>
          </a:p>
          <a:p>
            <a:pPr indent="-355600" lvl="0" marL="1371600" rtl="0" algn="l">
              <a:lnSpc>
                <a:spcPct val="90000"/>
              </a:lnSpc>
              <a:spcBef>
                <a:spcPts val="1000"/>
              </a:spcBef>
              <a:spcAft>
                <a:spcPts val="0"/>
              </a:spcAft>
              <a:buSzPts val="2000"/>
              <a:buChar char="●"/>
            </a:pPr>
            <a:r>
              <a:rPr lang="cs-CZ" sz="2000"/>
              <a:t>Qui était Coco Chanel ? </a:t>
            </a:r>
            <a:endParaRPr sz="2000"/>
          </a:p>
          <a:p>
            <a:pPr indent="-355600" lvl="0" marL="1371600" rtl="0" algn="l">
              <a:lnSpc>
                <a:spcPct val="90000"/>
              </a:lnSpc>
              <a:spcBef>
                <a:spcPts val="0"/>
              </a:spcBef>
              <a:spcAft>
                <a:spcPts val="0"/>
              </a:spcAft>
              <a:buSzPts val="2000"/>
              <a:buChar char="●"/>
            </a:pPr>
            <a:r>
              <a:rPr lang="cs-CZ" sz="2000"/>
              <a:t>Avait-elle une très belle enfance ?  </a:t>
            </a:r>
            <a:endParaRPr sz="2000"/>
          </a:p>
          <a:p>
            <a:pPr indent="-355600" lvl="0" marL="1371600" rtl="0" algn="l">
              <a:lnSpc>
                <a:spcPct val="90000"/>
              </a:lnSpc>
              <a:spcBef>
                <a:spcPts val="0"/>
              </a:spcBef>
              <a:spcAft>
                <a:spcPts val="0"/>
              </a:spcAft>
              <a:buSzPts val="2000"/>
              <a:buChar char="●"/>
            </a:pPr>
            <a:r>
              <a:rPr lang="cs-CZ" sz="2000"/>
              <a:t>Quels sont les deux grands groupes de produits qu’elle offrait aux clients ?</a:t>
            </a:r>
            <a:endParaRPr sz="2000"/>
          </a:p>
          <a:p>
            <a:pPr indent="0" lvl="0" marL="0" rtl="0" algn="l">
              <a:lnSpc>
                <a:spcPct val="90000"/>
              </a:lnSpc>
              <a:spcBef>
                <a:spcPts val="0"/>
              </a:spcBef>
              <a:spcAft>
                <a:spcPts val="0"/>
              </a:spcAft>
              <a:buNone/>
            </a:pPr>
            <a:r>
              <a:t/>
            </a:r>
            <a:endParaRPr sz="2000"/>
          </a:p>
          <a:p>
            <a:pPr indent="-355600" lvl="0" marL="457200" rtl="0" algn="l">
              <a:lnSpc>
                <a:spcPct val="90000"/>
              </a:lnSpc>
              <a:spcBef>
                <a:spcPts val="0"/>
              </a:spcBef>
              <a:spcAft>
                <a:spcPts val="0"/>
              </a:spcAft>
              <a:buSzPts val="2000"/>
              <a:buChar char="➔"/>
            </a:pPr>
            <a:r>
              <a:rPr lang="cs-CZ" sz="2000"/>
              <a:t>Trouvez encore 2 questions à répondre</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18"/>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3" name="Google Shape;313;p18"/>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4" name="Google Shape;314;p18"/>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Deuxième écoute</a:t>
            </a:r>
            <a:endParaRPr/>
          </a:p>
        </p:txBody>
      </p:sp>
      <p:sp>
        <p:nvSpPr>
          <p:cNvPr id="315" name="Google Shape;315;p18"/>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6" name="Google Shape;316;p18"/>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cs-CZ" sz="2200"/>
              <a:t>Des tâches focalisées sur une compréhension plus détaillée ou sélective</a:t>
            </a:r>
            <a:endParaRPr sz="2200"/>
          </a:p>
          <a:p>
            <a:pPr indent="-228600" lvl="0" marL="228600" rtl="0" algn="l">
              <a:lnSpc>
                <a:spcPct val="90000"/>
              </a:lnSpc>
              <a:spcBef>
                <a:spcPts val="1000"/>
              </a:spcBef>
              <a:spcAft>
                <a:spcPts val="0"/>
              </a:spcAft>
              <a:buSzPts val="2200"/>
              <a:buChar char="•"/>
            </a:pPr>
            <a:r>
              <a:rPr i="1" lang="cs-CZ" sz="2200"/>
              <a:t>texte à trou ; grille avec les informations à compléter ; exercice VRAI x FAUX ; questionnaire à choix multiples ; modifier un dessin (barrer / colorier ce qui est ou n‘est pas entendu) ; suivre un itinéraire sur une carte…</a:t>
            </a:r>
            <a:endParaRPr i="1" sz="2200"/>
          </a:p>
          <a:p>
            <a:pPr indent="-228600" lvl="0" marL="228600" rtl="0" algn="l">
              <a:lnSpc>
                <a:spcPct val="90000"/>
              </a:lnSpc>
              <a:spcBef>
                <a:spcPts val="1000"/>
              </a:spcBef>
              <a:spcAft>
                <a:spcPts val="0"/>
              </a:spcAft>
              <a:buSzPts val="2200"/>
              <a:buChar char="•"/>
            </a:pPr>
            <a:r>
              <a:rPr i="1" lang="cs-CZ" sz="2200"/>
              <a:t>Si le but de la leçon est p.ex. d‘enseigner les chiffres, l‘activité de la deuxième écoute va être focalisée sur leur repérage (une écoute sélective)</a:t>
            </a:r>
            <a:endParaRPr i="1" sz="2200"/>
          </a:p>
          <a:p>
            <a:pPr indent="-228600" lvl="0" marL="228600" rtl="0" algn="l">
              <a:lnSpc>
                <a:spcPct val="90000"/>
              </a:lnSpc>
              <a:spcBef>
                <a:spcPts val="1000"/>
              </a:spcBef>
              <a:spcAft>
                <a:spcPts val="0"/>
              </a:spcAft>
              <a:buClr>
                <a:schemeClr val="dk1"/>
              </a:buClr>
              <a:buSzPts val="2200"/>
              <a:buChar char="•"/>
            </a:pPr>
            <a:r>
              <a:rPr lang="cs-CZ" sz="2200"/>
              <a:t>Encore une fois, il est mieux de demander aux élèves de comparer leurs réponses en binômes avant d‘interroger un élève devant toute la classe</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322" name="Google Shape;322;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cs-CZ" sz="2200"/>
              <a:t>Exemple : </a:t>
            </a:r>
            <a:r>
              <a:rPr lang="cs-CZ" sz="2000" u="sng">
                <a:solidFill>
                  <a:schemeClr val="hlink"/>
                </a:solidFill>
                <a:hlinkClick r:id="rId3"/>
              </a:rPr>
              <a:t>https://www.youtube.com/watch?v=74XVkucB_Zc</a:t>
            </a:r>
            <a:endParaRPr sz="2000"/>
          </a:p>
          <a:p>
            <a:pPr indent="0" lvl="0" marL="228600" rtl="0" algn="l">
              <a:lnSpc>
                <a:spcPct val="90000"/>
              </a:lnSpc>
              <a:spcBef>
                <a:spcPts val="1000"/>
              </a:spcBef>
              <a:spcAft>
                <a:spcPts val="0"/>
              </a:spcAft>
              <a:buSzPts val="1800"/>
              <a:buNone/>
            </a:pPr>
            <a:r>
              <a:t/>
            </a:r>
            <a:endParaRPr sz="2000"/>
          </a:p>
          <a:p>
            <a:pPr indent="-241300" lvl="1" marL="685800" rtl="0" algn="l">
              <a:lnSpc>
                <a:spcPct val="90000"/>
              </a:lnSpc>
              <a:spcBef>
                <a:spcPts val="500"/>
              </a:spcBef>
              <a:spcAft>
                <a:spcPts val="0"/>
              </a:spcAft>
              <a:buSzPts val="2000"/>
              <a:buChar char="○"/>
            </a:pPr>
            <a:r>
              <a:rPr lang="cs-CZ" sz="2000"/>
              <a:t>Questions sur les détails : </a:t>
            </a:r>
            <a:endParaRPr sz="2000"/>
          </a:p>
          <a:p>
            <a:pPr indent="-241300" lvl="2" marL="1143000" rtl="0" algn="l">
              <a:lnSpc>
                <a:spcPct val="90000"/>
              </a:lnSpc>
              <a:spcBef>
                <a:spcPts val="500"/>
              </a:spcBef>
              <a:spcAft>
                <a:spcPts val="0"/>
              </a:spcAft>
              <a:buSzPts val="2000"/>
              <a:buChar char="■"/>
            </a:pPr>
            <a:r>
              <a:rPr lang="cs-CZ"/>
              <a:t>Quand est-elle née ? </a:t>
            </a:r>
            <a:endParaRPr/>
          </a:p>
          <a:p>
            <a:pPr indent="-228600" lvl="2" marL="1143000" rtl="0" algn="l">
              <a:lnSpc>
                <a:spcPct val="90000"/>
              </a:lnSpc>
              <a:spcBef>
                <a:spcPts val="500"/>
              </a:spcBef>
              <a:spcAft>
                <a:spcPts val="0"/>
              </a:spcAft>
              <a:buSzPts val="1800"/>
              <a:buChar char="■"/>
            </a:pPr>
            <a:r>
              <a:rPr lang="cs-CZ"/>
              <a:t>Où se trouvait le premier boutique de Coco Chanel ? </a:t>
            </a:r>
            <a:endParaRPr/>
          </a:p>
          <a:p>
            <a:pPr indent="-228600" lvl="2" marL="1143000" rtl="0" algn="l">
              <a:lnSpc>
                <a:spcPct val="90000"/>
              </a:lnSpc>
              <a:spcBef>
                <a:spcPts val="500"/>
              </a:spcBef>
              <a:spcAft>
                <a:spcPts val="0"/>
              </a:spcAft>
              <a:buSzPts val="1800"/>
              <a:buChar char="■"/>
            </a:pPr>
            <a:r>
              <a:rPr lang="cs-CZ"/>
              <a:t>Quels types de tissu a-t-elle utilisé pendant la première guerre mondiale ? </a:t>
            </a:r>
            <a:endParaRPr/>
          </a:p>
          <a:p>
            <a:pPr indent="-228600" lvl="2" marL="1143000" rtl="0" algn="l">
              <a:lnSpc>
                <a:spcPct val="90000"/>
              </a:lnSpc>
              <a:spcBef>
                <a:spcPts val="500"/>
              </a:spcBef>
              <a:spcAft>
                <a:spcPts val="0"/>
              </a:spcAft>
              <a:buSzPts val="1800"/>
              <a:buChar char="■"/>
            </a:pPr>
            <a:r>
              <a:rPr lang="cs-CZ"/>
              <a:t>…</a:t>
            </a:r>
            <a:endParaRPr/>
          </a:p>
          <a:p>
            <a:pPr indent="0" lvl="0" marL="228600" rtl="0" algn="l">
              <a:lnSpc>
                <a:spcPct val="90000"/>
              </a:lnSpc>
              <a:spcBef>
                <a:spcPts val="1000"/>
              </a:spcBef>
              <a:spcAft>
                <a:spcPts val="0"/>
              </a:spcAft>
              <a:buSzPts val="1800"/>
              <a:buNone/>
            </a:pPr>
            <a:r>
              <a:rPr lang="cs-CZ" sz="2200"/>
              <a:t> </a:t>
            </a:r>
            <a:r>
              <a:rPr i="1" lang="cs-CZ" sz="2200"/>
              <a:t> </a:t>
            </a:r>
            <a:endParaRPr i="1" sz="22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p20"/>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9" name="Google Shape;329;p20"/>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0" name="Google Shape;330;p20"/>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Troisième écoute</a:t>
            </a:r>
            <a:endParaRPr sz="4000"/>
          </a:p>
        </p:txBody>
      </p:sp>
      <p:sp>
        <p:nvSpPr>
          <p:cNvPr id="331" name="Google Shape;331;p20"/>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32" name="Google Shape;332;p20"/>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cs-CZ" sz="2200"/>
              <a:t>Une troisième écoute peut parfois être ajoutée si nécessaire</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2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21"/>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a:t>PHASE DE RÉEMPLOI (post-écoute)</a:t>
            </a:r>
            <a:endParaRPr>
              <a:solidFill>
                <a:schemeClr val="dk1"/>
              </a:solidFill>
              <a:latin typeface="Calibri"/>
              <a:ea typeface="Calibri"/>
              <a:cs typeface="Calibri"/>
              <a:sym typeface="Calibri"/>
            </a:endParaRPr>
          </a:p>
        </p:txBody>
      </p:sp>
      <p:sp>
        <p:nvSpPr>
          <p:cNvPr id="339" name="Google Shape;339;p21"/>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340" name="Google Shape;340;p21"/>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41" name="Google Shape;341;p21"/>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342" name="Google Shape;342;p21"/>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21"/>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1"/>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21"/>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21"/>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p21"/>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2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22"/>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4" name="Google Shape;354;p22"/>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5" name="Google Shape;355;p22"/>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Activités de post-écoute</a:t>
            </a:r>
            <a:endParaRPr/>
          </a:p>
        </p:txBody>
      </p:sp>
      <p:sp>
        <p:nvSpPr>
          <p:cNvPr id="356" name="Google Shape;356;p22"/>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7" name="Google Shape;357;p22"/>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cs-CZ" sz="2200"/>
              <a:t>La séance d‘écoute devrait être suivie d‘une activité dans laquelle :</a:t>
            </a:r>
            <a:endParaRPr/>
          </a:p>
          <a:p>
            <a:pPr indent="-228600" lvl="1" marL="685800" rtl="0" algn="l">
              <a:lnSpc>
                <a:spcPct val="90000"/>
              </a:lnSpc>
              <a:spcBef>
                <a:spcPts val="500"/>
              </a:spcBef>
              <a:spcAft>
                <a:spcPts val="0"/>
              </a:spcAft>
              <a:buClr>
                <a:schemeClr val="dk1"/>
              </a:buClr>
              <a:buSzPts val="2200"/>
              <a:buChar char="•"/>
            </a:pPr>
            <a:r>
              <a:rPr lang="cs-CZ" sz="2200"/>
              <a:t>Soit les élèves sont demandés de faire une conversation sur le thème ;</a:t>
            </a:r>
            <a:endParaRPr/>
          </a:p>
          <a:p>
            <a:pPr indent="-228600" lvl="1" marL="685800" rtl="0" algn="l">
              <a:lnSpc>
                <a:spcPct val="90000"/>
              </a:lnSpc>
              <a:spcBef>
                <a:spcPts val="500"/>
              </a:spcBef>
              <a:spcAft>
                <a:spcPts val="0"/>
              </a:spcAft>
              <a:buClr>
                <a:schemeClr val="dk1"/>
              </a:buClr>
              <a:buSzPts val="2200"/>
              <a:buChar char="•"/>
            </a:pPr>
            <a:r>
              <a:rPr lang="cs-CZ" sz="2200"/>
              <a:t>Soit ils sont demandés de réemployer les nouvelles structures (vocabulaire, grammaire) </a:t>
            </a:r>
            <a:endParaRPr sz="2200"/>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173a2339f6_0_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63" name="Google Shape;363;g2173a2339f6_0_3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64" name="Google Shape;364;g2173a2339f6_0_34"/>
          <p:cNvPicPr preferRelativeResize="0"/>
          <p:nvPr/>
        </p:nvPicPr>
        <p:blipFill>
          <a:blip r:embed="rId3">
            <a:alphaModFix/>
          </a:blip>
          <a:stretch>
            <a:fillRect/>
          </a:stretch>
        </p:blipFill>
        <p:spPr>
          <a:xfrm rot="10800000">
            <a:off x="1798925" y="303648"/>
            <a:ext cx="8594150" cy="6445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370" name="Google Shape;370;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cs-CZ"/>
              <a:t>Exemple - conversation en binômes / groupes : </a:t>
            </a:r>
            <a:endParaRPr/>
          </a:p>
          <a:p>
            <a:pPr indent="-342900" lvl="0" marL="914400" rtl="0" algn="l">
              <a:lnSpc>
                <a:spcPct val="90000"/>
              </a:lnSpc>
              <a:spcBef>
                <a:spcPts val="1000"/>
              </a:spcBef>
              <a:spcAft>
                <a:spcPts val="0"/>
              </a:spcAft>
              <a:buSzPts val="1800"/>
              <a:buChar char="●"/>
            </a:pPr>
            <a:r>
              <a:rPr lang="cs-CZ"/>
              <a:t>Quel type de vêtement aimez-vous portez ? Aimez-vous le vêtement serré ? </a:t>
            </a:r>
            <a:endParaRPr/>
          </a:p>
          <a:p>
            <a:pPr indent="-342900" lvl="0" marL="914400" rtl="0" algn="l">
              <a:lnSpc>
                <a:spcPct val="90000"/>
              </a:lnSpc>
              <a:spcBef>
                <a:spcPts val="0"/>
              </a:spcBef>
              <a:spcAft>
                <a:spcPts val="0"/>
              </a:spcAft>
              <a:buSzPts val="1800"/>
              <a:buChar char="●"/>
            </a:pPr>
            <a:r>
              <a:rPr lang="cs-CZ"/>
              <a:t>Avez-vous déjà essayé un parfum de Coco Chanel ? Quel est votre parfum préféré ? </a:t>
            </a:r>
            <a:endParaRPr/>
          </a:p>
          <a:p>
            <a:pPr indent="-342900" lvl="0" marL="914400" rtl="0" algn="l">
              <a:lnSpc>
                <a:spcPct val="90000"/>
              </a:lnSpc>
              <a:spcBef>
                <a:spcPts val="0"/>
              </a:spcBef>
              <a:spcAft>
                <a:spcPts val="0"/>
              </a:spcAft>
              <a:buSzPts val="1800"/>
              <a:buChar char="●"/>
            </a:pPr>
            <a:r>
              <a:rPr lang="cs-CZ"/>
              <a:t>Connaissez-vous un autre styliste français ou mondial ?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cs-CZ"/>
              <a:t>Quand pourrait-on utiliser ce thème (Coco Chanel) dans une classe de FLE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3"/>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sz="5800"/>
              <a:t>INTRODUCTION</a:t>
            </a:r>
            <a:endParaRPr sz="5800"/>
          </a:p>
        </p:txBody>
      </p:sp>
      <p:sp>
        <p:nvSpPr>
          <p:cNvPr id="110" name="Google Shape;110;p3"/>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111" name="Google Shape;111;p3"/>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2" name="Google Shape;112;p3"/>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13" name="Google Shape;113;p3"/>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3"/>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3"/>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3"/>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24"/>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4"/>
          <p:cNvSpPr txBox="1"/>
          <p:nvPr>
            <p:ph type="title"/>
          </p:nvPr>
        </p:nvSpPr>
        <p:spPr>
          <a:xfrm>
            <a:off x="6406055" y="780057"/>
            <a:ext cx="4947600" cy="2828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cs-CZ" sz="4800"/>
              <a:t>COMPRÉHENSION ORALE DANS DES MANUELS</a:t>
            </a:r>
            <a:endParaRPr sz="4800">
              <a:solidFill>
                <a:schemeClr val="dk1"/>
              </a:solidFill>
              <a:latin typeface="Calibri"/>
              <a:ea typeface="Calibri"/>
              <a:cs typeface="Calibri"/>
              <a:sym typeface="Calibri"/>
            </a:endParaRPr>
          </a:p>
        </p:txBody>
      </p:sp>
      <p:sp>
        <p:nvSpPr>
          <p:cNvPr id="377" name="Google Shape;377;p24"/>
          <p:cNvSpPr txBox="1"/>
          <p:nvPr>
            <p:ph idx="1" type="body"/>
          </p:nvPr>
        </p:nvSpPr>
        <p:spPr>
          <a:xfrm>
            <a:off x="6406055" y="3700594"/>
            <a:ext cx="4947600" cy="17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378" name="Google Shape;378;p24"/>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79" name="Google Shape;379;p24"/>
          <p:cNvCxnSpPr/>
          <p:nvPr/>
        </p:nvCxnSpPr>
        <p:spPr>
          <a:xfrm>
            <a:off x="763649" y="1273766"/>
            <a:ext cx="0" cy="1597800"/>
          </a:xfrm>
          <a:prstGeom prst="straightConnector1">
            <a:avLst/>
          </a:prstGeom>
          <a:noFill/>
          <a:ln cap="rnd" cmpd="sng" w="127000">
            <a:solidFill>
              <a:schemeClr val="accent4"/>
            </a:solidFill>
            <a:prstDash val="dash"/>
            <a:miter lim="800000"/>
            <a:headEnd len="sm" w="sm" type="none"/>
            <a:tailEnd len="sm" w="sm" type="none"/>
          </a:ln>
        </p:spPr>
      </p:cxnSp>
      <p:sp>
        <p:nvSpPr>
          <p:cNvPr id="380" name="Google Shape;380;p24"/>
          <p:cNvSpPr/>
          <p:nvPr/>
        </p:nvSpPr>
        <p:spPr>
          <a:xfrm rot="-5400000">
            <a:off x="1631431" y="1382295"/>
            <a:ext cx="2387700" cy="23877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1" name="Google Shape;381;p24"/>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2" name="Google Shape;382;p24"/>
          <p:cNvSpPr/>
          <p:nvPr/>
        </p:nvSpPr>
        <p:spPr>
          <a:xfrm flipH="1">
            <a:off x="4320153" y="2345836"/>
            <a:ext cx="812400" cy="812400"/>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24"/>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24"/>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24"/>
          <p:cNvSpPr/>
          <p:nvPr/>
        </p:nvSpPr>
        <p:spPr>
          <a:xfrm flipH="1" rot="728032">
            <a:off x="2309572" y="4145076"/>
            <a:ext cx="4083325" cy="4083325"/>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cs-CZ"/>
              <a:t>De quelle(s) phase(s) d’écoute s’agit-il ? </a:t>
            </a:r>
            <a:endParaRPr/>
          </a:p>
        </p:txBody>
      </p:sp>
      <p:pic>
        <p:nvPicPr>
          <p:cNvPr id="391" name="Google Shape;391;p25"/>
          <p:cNvPicPr preferRelativeResize="0"/>
          <p:nvPr/>
        </p:nvPicPr>
        <p:blipFill rotWithShape="1">
          <a:blip r:embed="rId3">
            <a:alphaModFix/>
          </a:blip>
          <a:srcRect b="0" l="0" r="0" t="0"/>
          <a:stretch/>
        </p:blipFill>
        <p:spPr>
          <a:xfrm>
            <a:off x="973961" y="2051199"/>
            <a:ext cx="10244074" cy="3515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397" name="Google Shape;397;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pic>
        <p:nvPicPr>
          <p:cNvPr id="398" name="Google Shape;398;p26"/>
          <p:cNvPicPr preferRelativeResize="0"/>
          <p:nvPr/>
        </p:nvPicPr>
        <p:blipFill rotWithShape="1">
          <a:blip r:embed="rId3">
            <a:alphaModFix/>
          </a:blip>
          <a:srcRect b="0" l="0" r="0" t="0"/>
          <a:stretch/>
        </p:blipFill>
        <p:spPr>
          <a:xfrm>
            <a:off x="2079639" y="0"/>
            <a:ext cx="7593322"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2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p27"/>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5" name="Google Shape;405;p27"/>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6" name="Google Shape;406;p27"/>
          <p:cNvSpPr txBox="1"/>
          <p:nvPr>
            <p:ph type="title"/>
          </p:nvPr>
        </p:nvSpPr>
        <p:spPr>
          <a:xfrm>
            <a:off x="838200" y="253397"/>
            <a:ext cx="10515600" cy="127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Dans des manuels de FLE</a:t>
            </a:r>
            <a:endParaRPr/>
          </a:p>
        </p:txBody>
      </p:sp>
      <p:sp>
        <p:nvSpPr>
          <p:cNvPr id="407" name="Google Shape;407;p27"/>
          <p:cNvSpPr/>
          <p:nvPr/>
        </p:nvSpPr>
        <p:spPr>
          <a:xfrm>
            <a:off x="0" y="524522"/>
            <a:ext cx="128100" cy="70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8" name="Google Shape;408;p27"/>
          <p:cNvSpPr txBox="1"/>
          <p:nvPr>
            <p:ph idx="1" type="body"/>
          </p:nvPr>
        </p:nvSpPr>
        <p:spPr>
          <a:xfrm>
            <a:off x="838200" y="2478024"/>
            <a:ext cx="10515600" cy="3694200"/>
          </a:xfrm>
          <a:prstGeom prst="rect">
            <a:avLst/>
          </a:prstGeom>
          <a:noFill/>
          <a:ln>
            <a:noFill/>
          </a:ln>
        </p:spPr>
        <p:txBody>
          <a:bodyPr anchorCtr="0" anchor="t" bIns="45700" lIns="91425" spcFirstLastPara="1" rIns="91425" wrap="square" tIns="45700">
            <a:normAutofit/>
          </a:bodyPr>
          <a:lstStyle/>
          <a:p>
            <a:pPr indent="-368300" lvl="0" marL="457200" rtl="0" algn="l">
              <a:lnSpc>
                <a:spcPct val="90000"/>
              </a:lnSpc>
              <a:spcBef>
                <a:spcPts val="0"/>
              </a:spcBef>
              <a:spcAft>
                <a:spcPts val="0"/>
              </a:spcAft>
              <a:buSzPts val="2200"/>
              <a:buChar char="•"/>
            </a:pPr>
            <a:r>
              <a:rPr lang="cs-CZ" sz="2200"/>
              <a:t>Souvent, dans des manuels de FLE, il n’y a pas des exercices pour toutes les phases d’écoute - nous, enseignants, devons ajouter le nécessaire. Surtout si nous savons que nos élèves ont besoin d’une phase particulière qui y manque.  (Exemple typique : pré-enseigner le vocabulaire).</a:t>
            </a:r>
            <a:endParaRPr sz="2200"/>
          </a:p>
          <a:p>
            <a:pPr indent="0" lvl="0" marL="457200" rtl="0" algn="l">
              <a:lnSpc>
                <a:spcPct val="90000"/>
              </a:lnSpc>
              <a:spcBef>
                <a:spcPts val="0"/>
              </a:spcBef>
              <a:spcAft>
                <a:spcPts val="0"/>
              </a:spcAft>
              <a:buSzPts val="1800"/>
              <a:buNone/>
            </a:pPr>
            <a:r>
              <a:t/>
            </a:r>
            <a:endParaRPr sz="2200"/>
          </a:p>
          <a:p>
            <a:pPr indent="-368300" lvl="0" marL="457200" rtl="0" algn="l">
              <a:lnSpc>
                <a:spcPct val="90000"/>
              </a:lnSpc>
              <a:spcBef>
                <a:spcPts val="0"/>
              </a:spcBef>
              <a:spcAft>
                <a:spcPts val="0"/>
              </a:spcAft>
              <a:buSzPts val="2200"/>
              <a:buChar char="•"/>
            </a:pPr>
            <a:r>
              <a:rPr lang="cs-CZ" sz="2200"/>
              <a:t>Nous enseignons les élèves, pas les manuels.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2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28"/>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a:solidFill>
                  <a:schemeClr val="dk1"/>
                </a:solidFill>
                <a:latin typeface="Calibri"/>
                <a:ea typeface="Calibri"/>
                <a:cs typeface="Calibri"/>
                <a:sym typeface="Calibri"/>
              </a:rPr>
              <a:t>POUR </a:t>
            </a:r>
            <a:r>
              <a:rPr lang="cs-CZ"/>
              <a:t>RÉSUMER…</a:t>
            </a:r>
            <a:endParaRPr>
              <a:solidFill>
                <a:schemeClr val="dk1"/>
              </a:solidFill>
              <a:latin typeface="Calibri"/>
              <a:ea typeface="Calibri"/>
              <a:cs typeface="Calibri"/>
              <a:sym typeface="Calibri"/>
            </a:endParaRPr>
          </a:p>
        </p:txBody>
      </p:sp>
      <p:sp>
        <p:nvSpPr>
          <p:cNvPr id="415" name="Google Shape;415;p28"/>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416" name="Google Shape;416;p28"/>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17" name="Google Shape;417;p28"/>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18" name="Google Shape;418;p28"/>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28"/>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p28"/>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28"/>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28"/>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p28"/>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29"/>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0" name="Google Shape;430;p29"/>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1" name="Google Shape;431;p29"/>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La structure typique d‘une séance d‘écoute en classe de langue </a:t>
            </a:r>
            <a:endParaRPr/>
          </a:p>
        </p:txBody>
      </p:sp>
      <p:sp>
        <p:nvSpPr>
          <p:cNvPr id="432" name="Google Shape;432;p29"/>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 name="Google Shape;433;p29"/>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200"/>
              <a:buFont typeface="Calibri"/>
              <a:buAutoNum type="arabicPeriod"/>
            </a:pPr>
            <a:r>
              <a:rPr lang="cs-CZ" sz="2200"/>
              <a:t>Pré-écoute</a:t>
            </a:r>
            <a:endParaRPr/>
          </a:p>
          <a:p>
            <a:pPr indent="-514350" lvl="1" marL="971550" rtl="0" algn="l">
              <a:lnSpc>
                <a:spcPct val="90000"/>
              </a:lnSpc>
              <a:spcBef>
                <a:spcPts val="500"/>
              </a:spcBef>
              <a:spcAft>
                <a:spcPts val="0"/>
              </a:spcAft>
              <a:buClr>
                <a:schemeClr val="dk1"/>
              </a:buClr>
              <a:buSzPts val="2200"/>
              <a:buFont typeface="Calibri"/>
              <a:buAutoNum type="alphaLcPeriod"/>
            </a:pPr>
            <a:r>
              <a:rPr lang="cs-CZ" sz="2200"/>
              <a:t>Activité pour introduire le thème</a:t>
            </a:r>
            <a:endParaRPr/>
          </a:p>
          <a:p>
            <a:pPr indent="-514350" lvl="1" marL="971550" rtl="0" algn="l">
              <a:lnSpc>
                <a:spcPct val="90000"/>
              </a:lnSpc>
              <a:spcBef>
                <a:spcPts val="500"/>
              </a:spcBef>
              <a:spcAft>
                <a:spcPts val="0"/>
              </a:spcAft>
              <a:buClr>
                <a:schemeClr val="dk1"/>
              </a:buClr>
              <a:buSzPts val="2200"/>
              <a:buFont typeface="Calibri"/>
              <a:buAutoNum type="alphaLcPeriod"/>
            </a:pPr>
            <a:r>
              <a:rPr lang="cs-CZ" sz="2200"/>
              <a:t>Activité pour enseigner / réviser le vocabulaire</a:t>
            </a:r>
            <a:endParaRPr/>
          </a:p>
          <a:p>
            <a:pPr indent="-514350" lvl="0" marL="514350" rtl="0" algn="l">
              <a:lnSpc>
                <a:spcPct val="90000"/>
              </a:lnSpc>
              <a:spcBef>
                <a:spcPts val="1000"/>
              </a:spcBef>
              <a:spcAft>
                <a:spcPts val="0"/>
              </a:spcAft>
              <a:buClr>
                <a:schemeClr val="dk1"/>
              </a:buClr>
              <a:buSzPts val="2200"/>
              <a:buFont typeface="Calibri"/>
              <a:buAutoNum type="arabicPeriod"/>
            </a:pPr>
            <a:r>
              <a:rPr lang="cs-CZ" sz="2200"/>
              <a:t>Écoute</a:t>
            </a:r>
            <a:endParaRPr/>
          </a:p>
          <a:p>
            <a:pPr indent="-514350" lvl="1" marL="971550" rtl="0" algn="l">
              <a:lnSpc>
                <a:spcPct val="90000"/>
              </a:lnSpc>
              <a:spcBef>
                <a:spcPts val="500"/>
              </a:spcBef>
              <a:spcAft>
                <a:spcPts val="0"/>
              </a:spcAft>
              <a:buClr>
                <a:schemeClr val="dk1"/>
              </a:buClr>
              <a:buSzPts val="2200"/>
              <a:buFont typeface="Calibri"/>
              <a:buAutoNum type="alphaLcPeriod"/>
            </a:pPr>
            <a:r>
              <a:rPr lang="cs-CZ" sz="2200"/>
              <a:t>Première écoute (globale)</a:t>
            </a:r>
            <a:endParaRPr/>
          </a:p>
          <a:p>
            <a:pPr indent="-514350" lvl="1" marL="971550" rtl="0" algn="l">
              <a:lnSpc>
                <a:spcPct val="90000"/>
              </a:lnSpc>
              <a:spcBef>
                <a:spcPts val="500"/>
              </a:spcBef>
              <a:spcAft>
                <a:spcPts val="0"/>
              </a:spcAft>
              <a:buClr>
                <a:schemeClr val="dk1"/>
              </a:buClr>
              <a:buSzPts val="2200"/>
              <a:buFont typeface="Calibri"/>
              <a:buAutoNum type="alphaLcPeriod"/>
            </a:pPr>
            <a:r>
              <a:rPr lang="cs-CZ" sz="2200"/>
              <a:t>Deuxième écoute (détaillée / sélective) </a:t>
            </a:r>
            <a:endParaRPr sz="2200"/>
          </a:p>
          <a:p>
            <a:pPr indent="-514350" lvl="1" marL="971550" rtl="0" algn="l">
              <a:lnSpc>
                <a:spcPct val="90000"/>
              </a:lnSpc>
              <a:spcBef>
                <a:spcPts val="500"/>
              </a:spcBef>
              <a:spcAft>
                <a:spcPts val="0"/>
              </a:spcAft>
              <a:buClr>
                <a:schemeClr val="dk1"/>
              </a:buClr>
              <a:buSzPts val="2200"/>
              <a:buFont typeface="Calibri"/>
              <a:buAutoNum type="alphaLcPeriod"/>
            </a:pPr>
            <a:r>
              <a:rPr i="1" lang="cs-CZ" sz="2200"/>
              <a:t>Troisième écoute (si nécessaire)</a:t>
            </a:r>
            <a:endParaRPr i="1" sz="2200"/>
          </a:p>
          <a:p>
            <a:pPr indent="-514350" lvl="0" marL="514350" rtl="0" algn="l">
              <a:lnSpc>
                <a:spcPct val="90000"/>
              </a:lnSpc>
              <a:spcBef>
                <a:spcPts val="1000"/>
              </a:spcBef>
              <a:spcAft>
                <a:spcPts val="0"/>
              </a:spcAft>
              <a:buClr>
                <a:schemeClr val="dk1"/>
              </a:buClr>
              <a:buSzPts val="2200"/>
              <a:buFont typeface="Calibri"/>
              <a:buAutoNum type="arabicPeriod"/>
            </a:pPr>
            <a:r>
              <a:rPr lang="cs-CZ" sz="2200"/>
              <a:t>Post-écoute</a:t>
            </a:r>
            <a:endParaRPr/>
          </a:p>
          <a:p>
            <a:pPr indent="-514350" lvl="1" marL="971550" rtl="0" algn="l">
              <a:lnSpc>
                <a:spcPct val="90000"/>
              </a:lnSpc>
              <a:spcBef>
                <a:spcPts val="500"/>
              </a:spcBef>
              <a:spcAft>
                <a:spcPts val="0"/>
              </a:spcAft>
              <a:buClr>
                <a:schemeClr val="dk1"/>
              </a:buClr>
              <a:buSzPts val="2200"/>
              <a:buFont typeface="Calibri"/>
              <a:buAutoNum type="alphaLcPeriod"/>
            </a:pPr>
            <a:r>
              <a:rPr lang="cs-CZ" sz="2200"/>
              <a:t>Activité pour exprimer opinion / réemployer les structures acquises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3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30"/>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a:t>2 </a:t>
            </a:r>
            <a:r>
              <a:rPr lang="cs-CZ">
                <a:solidFill>
                  <a:schemeClr val="dk1"/>
                </a:solidFill>
                <a:latin typeface="Calibri"/>
                <a:ea typeface="Calibri"/>
                <a:cs typeface="Calibri"/>
                <a:sym typeface="Calibri"/>
              </a:rPr>
              <a:t>DEVOIR</a:t>
            </a:r>
            <a:r>
              <a:rPr lang="cs-CZ"/>
              <a:t>S</a:t>
            </a:r>
            <a:r>
              <a:rPr lang="cs-CZ">
                <a:solidFill>
                  <a:schemeClr val="dk1"/>
                </a:solidFill>
                <a:latin typeface="Calibri"/>
                <a:ea typeface="Calibri"/>
                <a:cs typeface="Calibri"/>
                <a:sym typeface="Calibri"/>
              </a:rPr>
              <a:t> </a:t>
            </a:r>
            <a:endParaRPr/>
          </a:p>
        </p:txBody>
      </p:sp>
      <p:sp>
        <p:nvSpPr>
          <p:cNvPr id="440" name="Google Shape;440;p30"/>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441" name="Google Shape;441;p30"/>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42" name="Google Shape;442;p30"/>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443" name="Google Shape;443;p30"/>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4" name="Google Shape;444;p30"/>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30"/>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6" name="Google Shape;446;p30"/>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p30"/>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p30"/>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2" name="Shape 452"/>
        <p:cNvGrpSpPr/>
        <p:nvPr/>
      </p:nvGrpSpPr>
      <p:grpSpPr>
        <a:xfrm>
          <a:off x="0" y="0"/>
          <a:ext cx="0" cy="0"/>
          <a:chOff x="0" y="0"/>
          <a:chExt cx="0" cy="0"/>
        </a:xfrm>
      </p:grpSpPr>
      <p:sp>
        <p:nvSpPr>
          <p:cNvPr id="453" name="Google Shape;453;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p31"/>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5" name="Google Shape;455;p31"/>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6" name="Google Shape;456;p31"/>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Consignes : </a:t>
            </a:r>
            <a:endParaRPr/>
          </a:p>
        </p:txBody>
      </p:sp>
      <p:sp>
        <p:nvSpPr>
          <p:cNvPr id="457" name="Google Shape;457;p31"/>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8" name="Google Shape;458;p31"/>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368300" lvl="0" marL="457200" rtl="0" algn="l">
              <a:lnSpc>
                <a:spcPct val="90000"/>
              </a:lnSpc>
              <a:spcBef>
                <a:spcPts val="0"/>
              </a:spcBef>
              <a:spcAft>
                <a:spcPts val="0"/>
              </a:spcAft>
              <a:buSzPts val="2200"/>
              <a:buChar char="•"/>
            </a:pPr>
            <a:r>
              <a:rPr lang="cs-CZ" sz="2200"/>
              <a:t>Choisissez un enregistrement d‘écoute sur l‘internet ou ailleurs (max. 3 minutes). Vous pouvez utilisez cet enregistrement : </a:t>
            </a:r>
            <a:r>
              <a:rPr lang="cs-CZ" sz="2200" u="sng">
                <a:solidFill>
                  <a:schemeClr val="hlink"/>
                </a:solidFill>
                <a:hlinkClick r:id="rId3"/>
              </a:rPr>
              <a:t>https://www.youtube.com/watch?v=j23PZlfQuN4</a:t>
            </a:r>
            <a:endParaRPr sz="2200"/>
          </a:p>
          <a:p>
            <a:pPr indent="-368300" lvl="0" marL="457200" rtl="0" algn="l">
              <a:lnSpc>
                <a:spcPct val="90000"/>
              </a:lnSpc>
              <a:spcBef>
                <a:spcPts val="0"/>
              </a:spcBef>
              <a:spcAft>
                <a:spcPts val="0"/>
              </a:spcAft>
              <a:buSzPts val="2200"/>
              <a:buChar char="•"/>
            </a:pPr>
            <a:r>
              <a:rPr lang="cs-CZ" sz="2200"/>
              <a:t>Créez la fiche pédagogique pour une séance d‘écoute</a:t>
            </a:r>
            <a:endParaRPr sz="2200"/>
          </a:p>
          <a:p>
            <a:pPr indent="0" lvl="0" marL="0" rtl="0" algn="l">
              <a:lnSpc>
                <a:spcPct val="90000"/>
              </a:lnSpc>
              <a:spcBef>
                <a:spcPts val="100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4"/>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 name="Google Shape;125;p4"/>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 name="Google Shape;126;p4"/>
          <p:cNvSpPr txBox="1"/>
          <p:nvPr>
            <p:ph type="title"/>
          </p:nvPr>
        </p:nvSpPr>
        <p:spPr>
          <a:xfrm>
            <a:off x="838200" y="253397"/>
            <a:ext cx="10515600" cy="127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cs-CZ" sz="4000"/>
              <a:t>Introduction : un peu de terminologie</a:t>
            </a:r>
            <a:endParaRPr/>
          </a:p>
        </p:txBody>
      </p:sp>
      <p:sp>
        <p:nvSpPr>
          <p:cNvPr id="127" name="Google Shape;127;p4"/>
          <p:cNvSpPr/>
          <p:nvPr/>
        </p:nvSpPr>
        <p:spPr>
          <a:xfrm>
            <a:off x="0" y="524522"/>
            <a:ext cx="128100" cy="704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8" name="Google Shape;128;p4"/>
          <p:cNvSpPr txBox="1"/>
          <p:nvPr>
            <p:ph idx="1" type="body"/>
          </p:nvPr>
        </p:nvSpPr>
        <p:spPr>
          <a:xfrm>
            <a:off x="838200" y="2478024"/>
            <a:ext cx="10515600" cy="369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cs-CZ" sz="2200"/>
              <a:t>Compréhension orale</a:t>
            </a:r>
            <a:endParaRPr sz="2200"/>
          </a:p>
          <a:p>
            <a:pPr indent="0" lvl="0" marL="0" rtl="0" algn="l">
              <a:lnSpc>
                <a:spcPct val="90000"/>
              </a:lnSpc>
              <a:spcBef>
                <a:spcPts val="1000"/>
              </a:spcBef>
              <a:spcAft>
                <a:spcPts val="0"/>
              </a:spcAft>
              <a:buSzPts val="1800"/>
              <a:buNone/>
            </a:pPr>
            <a:r>
              <a:rPr lang="cs-CZ" sz="2200"/>
              <a:t>Réception orale</a:t>
            </a:r>
            <a:endParaRPr sz="2200"/>
          </a:p>
          <a:p>
            <a:pPr indent="0" lvl="0" marL="0" rtl="0" algn="l">
              <a:lnSpc>
                <a:spcPct val="90000"/>
              </a:lnSpc>
              <a:spcBef>
                <a:spcPts val="1000"/>
              </a:spcBef>
              <a:spcAft>
                <a:spcPts val="0"/>
              </a:spcAft>
              <a:buSzPts val="1800"/>
              <a:buNone/>
            </a:pPr>
            <a:r>
              <a:rPr lang="cs-CZ" sz="2200"/>
              <a:t>Écoute</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rPr lang="cs-CZ" sz="2200"/>
              <a:t>(= synonymes)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5"/>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 name="Google Shape;135;p5"/>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6" name="Google Shape;136;p5"/>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cs-CZ" sz="4000"/>
              <a:t>Introduction: Choisissez et complétez</a:t>
            </a:r>
            <a:endParaRPr/>
          </a:p>
        </p:txBody>
      </p:sp>
      <p:sp>
        <p:nvSpPr>
          <p:cNvPr id="137" name="Google Shape;137;p5"/>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8" name="Google Shape;138;p5"/>
          <p:cNvSpPr txBox="1"/>
          <p:nvPr>
            <p:ph idx="1" type="body"/>
          </p:nvPr>
        </p:nvSpPr>
        <p:spPr>
          <a:xfrm>
            <a:off x="838200" y="2478024"/>
            <a:ext cx="10515600" cy="3694176"/>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200"/>
              <a:buFont typeface="Calibri"/>
              <a:buAutoNum type="arabicPeriod"/>
            </a:pPr>
            <a:r>
              <a:rPr lang="cs-CZ" sz="2200"/>
              <a:t>La compréhension orale, ensemble avec la _______ , est une compétence </a:t>
            </a:r>
            <a:r>
              <a:rPr i="1" lang="cs-CZ" sz="2200"/>
              <a:t>productive / réceptive</a:t>
            </a:r>
            <a:r>
              <a:rPr lang="cs-CZ" sz="2200"/>
              <a:t>. </a:t>
            </a:r>
            <a:endParaRPr/>
          </a:p>
          <a:p>
            <a:pPr indent="-317500" lvl="0" marL="457200" rtl="0" algn="l">
              <a:lnSpc>
                <a:spcPct val="90000"/>
              </a:lnSpc>
              <a:spcBef>
                <a:spcPts val="1000"/>
              </a:spcBef>
              <a:spcAft>
                <a:spcPts val="0"/>
              </a:spcAft>
              <a:buClr>
                <a:schemeClr val="dk1"/>
              </a:buClr>
              <a:buSzPts val="2200"/>
              <a:buFont typeface="Calibri"/>
              <a:buNone/>
            </a:pPr>
            <a:r>
              <a:t/>
            </a:r>
            <a:endParaRPr sz="2200"/>
          </a:p>
          <a:p>
            <a:pPr indent="-457200" lvl="0" marL="457200" rtl="0" algn="l">
              <a:lnSpc>
                <a:spcPct val="90000"/>
              </a:lnSpc>
              <a:spcBef>
                <a:spcPts val="1000"/>
              </a:spcBef>
              <a:spcAft>
                <a:spcPts val="0"/>
              </a:spcAft>
              <a:buClr>
                <a:schemeClr val="dk1"/>
              </a:buClr>
              <a:buSzPts val="2200"/>
              <a:buFont typeface="Calibri"/>
              <a:buAutoNum type="arabicPeriod"/>
            </a:pPr>
            <a:r>
              <a:rPr lang="cs-CZ" sz="2200"/>
              <a:t>Quelles sont les deux situations de pratique d‘écoute en classe de langue ? </a:t>
            </a:r>
            <a:endParaRPr/>
          </a:p>
          <a:p>
            <a:pPr indent="-317500" lvl="0" marL="457200" rtl="0" algn="l">
              <a:lnSpc>
                <a:spcPct val="90000"/>
              </a:lnSpc>
              <a:spcBef>
                <a:spcPts val="1000"/>
              </a:spcBef>
              <a:spcAft>
                <a:spcPts val="0"/>
              </a:spcAft>
              <a:buClr>
                <a:schemeClr val="dk1"/>
              </a:buClr>
              <a:buSzPts val="2200"/>
              <a:buFont typeface="Calibri"/>
              <a:buNone/>
            </a:pPr>
            <a:r>
              <a:t/>
            </a:r>
            <a:endParaRPr sz="2200"/>
          </a:p>
          <a:p>
            <a:pPr indent="-457200" lvl="0" marL="457200" rtl="0" algn="l">
              <a:lnSpc>
                <a:spcPct val="90000"/>
              </a:lnSpc>
              <a:spcBef>
                <a:spcPts val="1000"/>
              </a:spcBef>
              <a:spcAft>
                <a:spcPts val="0"/>
              </a:spcAft>
              <a:buClr>
                <a:schemeClr val="dk1"/>
              </a:buClr>
              <a:buSzPts val="2200"/>
              <a:buFont typeface="Calibri"/>
              <a:buAutoNum type="arabicPeriod"/>
            </a:pPr>
            <a:r>
              <a:rPr lang="cs-CZ" sz="2200"/>
              <a:t>Quelles sont les trois phases d‘un exercice d‘écoute ? </a:t>
            </a:r>
            <a:endParaRPr/>
          </a:p>
          <a:p>
            <a:pPr indent="-317500" lvl="0" marL="457200" rtl="0" algn="l">
              <a:lnSpc>
                <a:spcPct val="90000"/>
              </a:lnSpc>
              <a:spcBef>
                <a:spcPts val="1000"/>
              </a:spcBef>
              <a:spcAft>
                <a:spcPts val="0"/>
              </a:spcAft>
              <a:buClr>
                <a:schemeClr val="dk1"/>
              </a:buClr>
              <a:buSzPts val="2200"/>
              <a:buFont typeface="Calibri"/>
              <a:buNone/>
            </a:pPr>
            <a:r>
              <a:t/>
            </a:r>
            <a:endParaRPr sz="2200"/>
          </a:p>
          <a:p>
            <a:pPr indent="-457200" lvl="0" marL="457200" rtl="0" algn="l">
              <a:lnSpc>
                <a:spcPct val="90000"/>
              </a:lnSpc>
              <a:spcBef>
                <a:spcPts val="1000"/>
              </a:spcBef>
              <a:spcAft>
                <a:spcPts val="0"/>
              </a:spcAft>
              <a:buClr>
                <a:schemeClr val="dk1"/>
              </a:buClr>
              <a:buSzPts val="2200"/>
              <a:buFont typeface="Calibri"/>
              <a:buAutoNum type="arabicPeriod"/>
            </a:pPr>
            <a:r>
              <a:rPr lang="cs-CZ" sz="2200"/>
              <a:t>Quels sont les types d‘écoute ?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6"/>
          <p:cNvSpPr/>
          <p:nvPr/>
        </p:nvSpPr>
        <p:spPr>
          <a:xfrm>
            <a:off x="1525" y="383525"/>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6"/>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5" name="Google Shape;145;p6"/>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6" name="Google Shape;146;p6"/>
          <p:cNvSpPr txBox="1"/>
          <p:nvPr>
            <p:ph type="title"/>
          </p:nvPr>
        </p:nvSpPr>
        <p:spPr>
          <a:xfrm>
            <a:off x="838200" y="253397"/>
            <a:ext cx="10515600"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cs-CZ" sz="4000"/>
              <a:t>Introduction: Solution</a:t>
            </a:r>
            <a:endParaRPr/>
          </a:p>
        </p:txBody>
      </p:sp>
      <p:sp>
        <p:nvSpPr>
          <p:cNvPr id="147" name="Google Shape;147;p6"/>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 name="Google Shape;148;p6"/>
          <p:cNvSpPr txBox="1"/>
          <p:nvPr>
            <p:ph idx="1" type="body"/>
          </p:nvPr>
        </p:nvSpPr>
        <p:spPr>
          <a:xfrm>
            <a:off x="792700" y="1899600"/>
            <a:ext cx="11002500" cy="4912800"/>
          </a:xfrm>
          <a:prstGeom prst="rect">
            <a:avLst/>
          </a:prstGeom>
          <a:noFill/>
          <a:ln>
            <a:noFill/>
          </a:ln>
        </p:spPr>
        <p:txBody>
          <a:bodyPr anchorCtr="0" anchor="t" bIns="45700" lIns="91425" spcFirstLastPara="1" rIns="91425" wrap="square" tIns="45700">
            <a:normAutofit fontScale="92500" lnSpcReduction="20000"/>
          </a:bodyPr>
          <a:lstStyle/>
          <a:p>
            <a:pPr indent="-447675" lvl="0" marL="457200" rtl="0" algn="l">
              <a:lnSpc>
                <a:spcPct val="90000"/>
              </a:lnSpc>
              <a:spcBef>
                <a:spcPts val="0"/>
              </a:spcBef>
              <a:spcAft>
                <a:spcPts val="0"/>
              </a:spcAft>
              <a:buClr>
                <a:schemeClr val="dk1"/>
              </a:buClr>
              <a:buSzPct val="100000"/>
              <a:buFont typeface="Calibri"/>
              <a:buAutoNum type="arabicPeriod"/>
            </a:pPr>
            <a:r>
              <a:rPr lang="cs-CZ" sz="2000"/>
              <a:t>La CO, ensemble avec la </a:t>
            </a:r>
            <a:r>
              <a:rPr b="1" lang="cs-CZ" sz="2000"/>
              <a:t>compréhension écrite, </a:t>
            </a:r>
            <a:r>
              <a:rPr lang="cs-CZ" sz="2000"/>
              <a:t>est une compétence </a:t>
            </a:r>
            <a:r>
              <a:rPr b="1" lang="cs-CZ" sz="2000"/>
              <a:t>réceptive</a:t>
            </a:r>
            <a:r>
              <a:rPr lang="cs-CZ" sz="2000"/>
              <a:t>. </a:t>
            </a:r>
            <a:endParaRPr/>
          </a:p>
          <a:p>
            <a:pPr indent="-330200" lvl="0" marL="457200" rtl="0" algn="l">
              <a:lnSpc>
                <a:spcPct val="90000"/>
              </a:lnSpc>
              <a:spcBef>
                <a:spcPts val="1000"/>
              </a:spcBef>
              <a:spcAft>
                <a:spcPts val="0"/>
              </a:spcAft>
              <a:buClr>
                <a:schemeClr val="dk1"/>
              </a:buClr>
              <a:buSzPts val="1850"/>
              <a:buFont typeface="Calibri"/>
              <a:buNone/>
            </a:pPr>
            <a:r>
              <a:t/>
            </a:r>
            <a:endParaRPr sz="500"/>
          </a:p>
          <a:p>
            <a:pPr indent="-447675" lvl="0" marL="457200" rtl="0" algn="l">
              <a:lnSpc>
                <a:spcPct val="90000"/>
              </a:lnSpc>
              <a:spcBef>
                <a:spcPts val="1000"/>
              </a:spcBef>
              <a:spcAft>
                <a:spcPts val="0"/>
              </a:spcAft>
              <a:buClr>
                <a:schemeClr val="dk1"/>
              </a:buClr>
              <a:buSzPct val="100000"/>
              <a:buFont typeface="Calibri"/>
              <a:buAutoNum type="arabicPeriod"/>
            </a:pPr>
            <a:r>
              <a:rPr lang="cs-CZ" sz="2000"/>
              <a:t>Les deux situations de pratique d‘écoute en classe de langue :</a:t>
            </a:r>
            <a:endParaRPr sz="2000"/>
          </a:p>
          <a:p>
            <a:pPr indent="-231775" lvl="1" marL="685800" rtl="0" algn="l">
              <a:lnSpc>
                <a:spcPct val="90000"/>
              </a:lnSpc>
              <a:spcBef>
                <a:spcPts val="1000"/>
              </a:spcBef>
              <a:spcAft>
                <a:spcPts val="0"/>
              </a:spcAft>
              <a:buClr>
                <a:schemeClr val="dk1"/>
              </a:buClr>
              <a:buSzPct val="100000"/>
              <a:buFont typeface="Calibri"/>
              <a:buChar char="•"/>
            </a:pPr>
            <a:r>
              <a:rPr lang="cs-CZ" sz="2000"/>
              <a:t>dans les </a:t>
            </a:r>
            <a:r>
              <a:rPr b="1" lang="cs-CZ" sz="2000"/>
              <a:t>conversations réelles </a:t>
            </a:r>
            <a:r>
              <a:rPr lang="cs-CZ" sz="2000"/>
              <a:t>(les élèves parlent avec l‘enseignant ou ils l‘écoute)</a:t>
            </a:r>
            <a:endParaRPr sz="2000"/>
          </a:p>
          <a:p>
            <a:pPr indent="-231775" lvl="1" marL="685800" rtl="0" algn="l">
              <a:lnSpc>
                <a:spcPct val="90000"/>
              </a:lnSpc>
              <a:spcBef>
                <a:spcPts val="1000"/>
              </a:spcBef>
              <a:spcAft>
                <a:spcPts val="0"/>
              </a:spcAft>
              <a:buClr>
                <a:schemeClr val="dk1"/>
              </a:buClr>
              <a:buSzPct val="100000"/>
              <a:buFont typeface="Calibri"/>
              <a:buChar char="•"/>
            </a:pPr>
            <a:r>
              <a:rPr lang="cs-CZ" sz="2000">
                <a:highlight>
                  <a:schemeClr val="accent2"/>
                </a:highlight>
              </a:rPr>
              <a:t>dans </a:t>
            </a:r>
            <a:r>
              <a:rPr b="1" lang="cs-CZ" sz="2000">
                <a:highlight>
                  <a:schemeClr val="accent2"/>
                </a:highlight>
              </a:rPr>
              <a:t>les exercices d‘écoute</a:t>
            </a:r>
            <a:r>
              <a:rPr b="1" lang="cs-CZ" sz="2000"/>
              <a:t> </a:t>
            </a:r>
            <a:endParaRPr/>
          </a:p>
          <a:p>
            <a:pPr indent="-330200" lvl="0" marL="457200" rtl="0" algn="l">
              <a:lnSpc>
                <a:spcPct val="90000"/>
              </a:lnSpc>
              <a:spcBef>
                <a:spcPts val="1000"/>
              </a:spcBef>
              <a:spcAft>
                <a:spcPts val="0"/>
              </a:spcAft>
              <a:buClr>
                <a:schemeClr val="dk1"/>
              </a:buClr>
              <a:buSzPts val="1850"/>
              <a:buFont typeface="Calibri"/>
              <a:buNone/>
            </a:pPr>
            <a:r>
              <a:t/>
            </a:r>
            <a:endParaRPr sz="500"/>
          </a:p>
          <a:p>
            <a:pPr indent="-447675" lvl="0" marL="457200" rtl="0" algn="l">
              <a:lnSpc>
                <a:spcPct val="90000"/>
              </a:lnSpc>
              <a:spcBef>
                <a:spcPts val="1000"/>
              </a:spcBef>
              <a:spcAft>
                <a:spcPts val="0"/>
              </a:spcAft>
              <a:buClr>
                <a:schemeClr val="dk1"/>
              </a:buClr>
              <a:buSzPct val="100000"/>
              <a:buFont typeface="Calibri"/>
              <a:buAutoNum type="arabicPeriod"/>
            </a:pPr>
            <a:r>
              <a:rPr lang="cs-CZ" sz="2000"/>
              <a:t>Les phases d‘un exercice d‘écoute : </a:t>
            </a:r>
            <a:endParaRPr sz="2000"/>
          </a:p>
          <a:p>
            <a:pPr indent="-231775" lvl="1" marL="685800" rtl="0" algn="l">
              <a:lnSpc>
                <a:spcPct val="90000"/>
              </a:lnSpc>
              <a:spcBef>
                <a:spcPts val="1000"/>
              </a:spcBef>
              <a:spcAft>
                <a:spcPts val="0"/>
              </a:spcAft>
              <a:buClr>
                <a:schemeClr val="dk1"/>
              </a:buClr>
              <a:buSzPct val="100000"/>
              <a:buFont typeface="Calibri"/>
              <a:buChar char="•"/>
            </a:pPr>
            <a:r>
              <a:rPr b="1" lang="cs-CZ" sz="2000"/>
              <a:t>Pré-écoute </a:t>
            </a:r>
            <a:r>
              <a:rPr lang="cs-CZ" sz="2000"/>
              <a:t>(préparation)</a:t>
            </a:r>
            <a:endParaRPr b="1" sz="2000"/>
          </a:p>
          <a:p>
            <a:pPr indent="-231775" lvl="1" marL="685800" rtl="0" algn="l">
              <a:lnSpc>
                <a:spcPct val="90000"/>
              </a:lnSpc>
              <a:spcBef>
                <a:spcPts val="1000"/>
              </a:spcBef>
              <a:spcAft>
                <a:spcPts val="0"/>
              </a:spcAft>
              <a:buClr>
                <a:schemeClr val="dk1"/>
              </a:buClr>
              <a:buSzPct val="100000"/>
              <a:buFont typeface="Calibri"/>
              <a:buChar char="•"/>
            </a:pPr>
            <a:r>
              <a:rPr b="1" lang="cs-CZ" sz="2000"/>
              <a:t>écoute </a:t>
            </a:r>
            <a:r>
              <a:rPr lang="cs-CZ" sz="2000"/>
              <a:t>(réception)</a:t>
            </a:r>
            <a:endParaRPr b="1" sz="2000"/>
          </a:p>
          <a:p>
            <a:pPr indent="-231775" lvl="1" marL="685800" rtl="0" algn="l">
              <a:lnSpc>
                <a:spcPct val="90000"/>
              </a:lnSpc>
              <a:spcBef>
                <a:spcPts val="1000"/>
              </a:spcBef>
              <a:spcAft>
                <a:spcPts val="0"/>
              </a:spcAft>
              <a:buClr>
                <a:schemeClr val="dk1"/>
              </a:buClr>
              <a:buSzPct val="100000"/>
              <a:buFont typeface="Calibri"/>
              <a:buChar char="•"/>
            </a:pPr>
            <a:r>
              <a:rPr b="1" lang="cs-CZ" sz="2000"/>
              <a:t>post-écoute </a:t>
            </a:r>
            <a:r>
              <a:rPr lang="cs-CZ" sz="2000"/>
              <a:t>(réemploi des structures, conversation)</a:t>
            </a:r>
            <a:endParaRPr/>
          </a:p>
          <a:p>
            <a:pPr indent="-330200" lvl="0" marL="457200" rtl="0" algn="l">
              <a:lnSpc>
                <a:spcPct val="90000"/>
              </a:lnSpc>
              <a:spcBef>
                <a:spcPts val="1000"/>
              </a:spcBef>
              <a:spcAft>
                <a:spcPts val="0"/>
              </a:spcAft>
              <a:buClr>
                <a:schemeClr val="dk1"/>
              </a:buClr>
              <a:buSzPts val="1850"/>
              <a:buFont typeface="Calibri"/>
              <a:buNone/>
            </a:pPr>
            <a:r>
              <a:t/>
            </a:r>
            <a:endParaRPr sz="500"/>
          </a:p>
          <a:p>
            <a:pPr indent="-447675" lvl="0" marL="457200" rtl="0" algn="l">
              <a:lnSpc>
                <a:spcPct val="90000"/>
              </a:lnSpc>
              <a:spcBef>
                <a:spcPts val="1000"/>
              </a:spcBef>
              <a:spcAft>
                <a:spcPts val="0"/>
              </a:spcAft>
              <a:buClr>
                <a:schemeClr val="dk1"/>
              </a:buClr>
              <a:buSzPct val="100000"/>
              <a:buFont typeface="Calibri"/>
              <a:buAutoNum type="arabicPeriod"/>
            </a:pPr>
            <a:r>
              <a:rPr lang="cs-CZ" sz="2000"/>
              <a:t>Les types d‘écoute : </a:t>
            </a:r>
            <a:endParaRPr sz="2000"/>
          </a:p>
          <a:p>
            <a:pPr indent="-231775" lvl="1" marL="685800" rtl="0" algn="l">
              <a:lnSpc>
                <a:spcPct val="90000"/>
              </a:lnSpc>
              <a:spcBef>
                <a:spcPts val="1000"/>
              </a:spcBef>
              <a:spcAft>
                <a:spcPts val="0"/>
              </a:spcAft>
              <a:buClr>
                <a:schemeClr val="dk1"/>
              </a:buClr>
              <a:buSzPct val="100000"/>
              <a:buFont typeface="Calibri"/>
              <a:buChar char="•"/>
            </a:pPr>
            <a:r>
              <a:rPr b="1" lang="cs-CZ" sz="2000"/>
              <a:t>de veille </a:t>
            </a:r>
            <a:r>
              <a:rPr lang="cs-CZ" sz="2000"/>
              <a:t>(non-attentionnelle)</a:t>
            </a:r>
            <a:endParaRPr sz="2000"/>
          </a:p>
          <a:p>
            <a:pPr indent="-231775" lvl="1" marL="685800" rtl="0" algn="l">
              <a:lnSpc>
                <a:spcPct val="90000"/>
              </a:lnSpc>
              <a:spcBef>
                <a:spcPts val="1000"/>
              </a:spcBef>
              <a:spcAft>
                <a:spcPts val="0"/>
              </a:spcAft>
              <a:buClr>
                <a:schemeClr val="dk1"/>
              </a:buClr>
              <a:buSzPct val="100000"/>
              <a:buFont typeface="Calibri"/>
              <a:buChar char="•"/>
            </a:pPr>
            <a:r>
              <a:rPr b="1" lang="cs-CZ" sz="2000"/>
              <a:t>globale</a:t>
            </a:r>
            <a:r>
              <a:rPr lang="cs-CZ" sz="2000"/>
              <a:t> (pour identifier la situation générale)</a:t>
            </a:r>
            <a:endParaRPr sz="2000"/>
          </a:p>
          <a:p>
            <a:pPr indent="-231775" lvl="1" marL="685800" rtl="0" algn="l">
              <a:lnSpc>
                <a:spcPct val="90000"/>
              </a:lnSpc>
              <a:spcBef>
                <a:spcPts val="1000"/>
              </a:spcBef>
              <a:spcAft>
                <a:spcPts val="0"/>
              </a:spcAft>
              <a:buClr>
                <a:schemeClr val="dk1"/>
              </a:buClr>
              <a:buSzPct val="100000"/>
              <a:buFont typeface="Calibri"/>
              <a:buChar char="•"/>
            </a:pPr>
            <a:r>
              <a:rPr b="1" lang="cs-CZ" sz="2000"/>
              <a:t>sélective</a:t>
            </a:r>
            <a:r>
              <a:rPr lang="cs-CZ" sz="2000"/>
              <a:t> (pour repérer l‘information demandée), </a:t>
            </a:r>
            <a:endParaRPr sz="2000"/>
          </a:p>
          <a:p>
            <a:pPr indent="-231775" lvl="1" marL="685800" rtl="0" algn="l">
              <a:lnSpc>
                <a:spcPct val="90000"/>
              </a:lnSpc>
              <a:spcBef>
                <a:spcPts val="1000"/>
              </a:spcBef>
              <a:spcAft>
                <a:spcPts val="0"/>
              </a:spcAft>
              <a:buClr>
                <a:schemeClr val="dk1"/>
              </a:buClr>
              <a:buSzPct val="100000"/>
              <a:buFont typeface="Calibri"/>
              <a:buChar char="•"/>
            </a:pPr>
            <a:r>
              <a:rPr b="1" lang="cs-CZ" sz="2000"/>
              <a:t>détaillée</a:t>
            </a:r>
            <a:r>
              <a:rPr lang="cs-CZ" sz="2000"/>
              <a:t> (pour comprendre tous les détails)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7"/>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100"/>
              <a:buFont typeface="Calibri"/>
              <a:buNone/>
            </a:pPr>
            <a:r>
              <a:rPr lang="cs-CZ" sz="5100">
                <a:solidFill>
                  <a:schemeClr val="dk1"/>
                </a:solidFill>
                <a:latin typeface="Calibri"/>
                <a:ea typeface="Calibri"/>
                <a:cs typeface="Calibri"/>
                <a:sym typeface="Calibri"/>
              </a:rPr>
              <a:t>Comment choisir une </a:t>
            </a:r>
            <a:r>
              <a:rPr lang="cs-CZ" sz="5100"/>
              <a:t>écoute pour sa classe</a:t>
            </a:r>
            <a:endParaRPr sz="5100">
              <a:solidFill>
                <a:schemeClr val="dk1"/>
              </a:solidFill>
              <a:latin typeface="Calibri"/>
              <a:ea typeface="Calibri"/>
              <a:cs typeface="Calibri"/>
              <a:sym typeface="Calibri"/>
            </a:endParaRPr>
          </a:p>
        </p:txBody>
      </p:sp>
      <p:sp>
        <p:nvSpPr>
          <p:cNvPr id="155" name="Google Shape;155;p7"/>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156" name="Google Shape;156;p7"/>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57" name="Google Shape;157;p7"/>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58" name="Google Shape;158;p7"/>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7"/>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7"/>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7"/>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7"/>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8"/>
          <p:cNvSpPr/>
          <p:nvPr/>
        </p:nvSpPr>
        <p:spPr>
          <a:xfrm>
            <a:off x="0" y="0"/>
            <a:ext cx="12188952" cy="18996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tl" dir="2700000" dist="38100">
              <a:srgbClr val="D8D8D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0" name="Google Shape;170;p8"/>
          <p:cNvSpPr/>
          <p:nvPr/>
        </p:nvSpPr>
        <p:spPr>
          <a:xfrm>
            <a:off x="0" y="0"/>
            <a:ext cx="12192000" cy="189072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1" name="Google Shape;171;p8"/>
          <p:cNvSpPr txBox="1"/>
          <p:nvPr>
            <p:ph type="title"/>
          </p:nvPr>
        </p:nvSpPr>
        <p:spPr>
          <a:xfrm>
            <a:off x="838199" y="253397"/>
            <a:ext cx="10716491" cy="1273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cs-CZ" sz="4000"/>
              <a:t>Quels aspects faut-il considérer ? (exemples)</a:t>
            </a:r>
            <a:endParaRPr sz="4000"/>
          </a:p>
        </p:txBody>
      </p:sp>
      <p:sp>
        <p:nvSpPr>
          <p:cNvPr id="172" name="Google Shape;172;p8"/>
          <p:cNvSpPr/>
          <p:nvPr/>
        </p:nvSpPr>
        <p:spPr>
          <a:xfrm>
            <a:off x="0" y="52452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 name="Google Shape;173;p8"/>
          <p:cNvSpPr txBox="1"/>
          <p:nvPr>
            <p:ph idx="1" type="body"/>
          </p:nvPr>
        </p:nvSpPr>
        <p:spPr>
          <a:xfrm>
            <a:off x="838200" y="1899601"/>
            <a:ext cx="10832024" cy="470500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cs-CZ" sz="2400"/>
              <a:t>Le </a:t>
            </a:r>
            <a:r>
              <a:rPr b="1" lang="cs-CZ" sz="2400"/>
              <a:t>but</a:t>
            </a:r>
            <a:r>
              <a:rPr lang="cs-CZ" sz="2400"/>
              <a:t> de la leçon et de l‘activité (quel est le but de cette écoute?)</a:t>
            </a:r>
            <a:endParaRPr/>
          </a:p>
          <a:p>
            <a:pPr indent="-87629" lvl="0" marL="228600" rtl="0" algn="l">
              <a:lnSpc>
                <a:spcPct val="90000"/>
              </a:lnSpc>
              <a:spcBef>
                <a:spcPts val="1000"/>
              </a:spcBef>
              <a:spcAft>
                <a:spcPts val="0"/>
              </a:spcAft>
              <a:buClr>
                <a:schemeClr val="dk1"/>
              </a:buClr>
              <a:buSzPct val="100000"/>
              <a:buNone/>
            </a:pPr>
            <a:r>
              <a:t/>
            </a:r>
            <a:endParaRPr sz="2400"/>
          </a:p>
          <a:p>
            <a:pPr indent="-228600" lvl="0" marL="228600" rtl="0" algn="l">
              <a:lnSpc>
                <a:spcPct val="90000"/>
              </a:lnSpc>
              <a:spcBef>
                <a:spcPts val="1000"/>
              </a:spcBef>
              <a:spcAft>
                <a:spcPts val="0"/>
              </a:spcAft>
              <a:buClr>
                <a:schemeClr val="dk1"/>
              </a:buClr>
              <a:buSzPct val="100000"/>
              <a:buChar char="•"/>
            </a:pPr>
            <a:r>
              <a:rPr lang="cs-CZ" sz="2400"/>
              <a:t>Le </a:t>
            </a:r>
            <a:r>
              <a:rPr b="1" lang="cs-CZ" sz="2400"/>
              <a:t>niveau</a:t>
            </a:r>
            <a:r>
              <a:rPr lang="cs-CZ" sz="2400"/>
              <a:t> et l‘</a:t>
            </a:r>
            <a:r>
              <a:rPr b="1" lang="cs-CZ" sz="2400"/>
              <a:t>âge</a:t>
            </a:r>
            <a:r>
              <a:rPr lang="cs-CZ" sz="2400"/>
              <a:t> </a:t>
            </a:r>
            <a:endParaRPr/>
          </a:p>
          <a:p>
            <a:pPr indent="-87629" lvl="0" marL="228600" rtl="0" algn="l">
              <a:lnSpc>
                <a:spcPct val="90000"/>
              </a:lnSpc>
              <a:spcBef>
                <a:spcPts val="1000"/>
              </a:spcBef>
              <a:spcAft>
                <a:spcPts val="0"/>
              </a:spcAft>
              <a:buClr>
                <a:schemeClr val="dk1"/>
              </a:buClr>
              <a:buSzPct val="100000"/>
              <a:buNone/>
            </a:pPr>
            <a:r>
              <a:t/>
            </a:r>
            <a:endParaRPr sz="2400"/>
          </a:p>
          <a:p>
            <a:pPr indent="-228600" lvl="0" marL="228600" rtl="0" algn="l">
              <a:lnSpc>
                <a:spcPct val="90000"/>
              </a:lnSpc>
              <a:spcBef>
                <a:spcPts val="1000"/>
              </a:spcBef>
              <a:spcAft>
                <a:spcPts val="0"/>
              </a:spcAft>
              <a:buClr>
                <a:schemeClr val="dk1"/>
              </a:buClr>
              <a:buSzPct val="100000"/>
              <a:buChar char="•"/>
            </a:pPr>
            <a:r>
              <a:rPr b="1" lang="cs-CZ" sz="2400"/>
              <a:t>La longueur</a:t>
            </a:r>
            <a:r>
              <a:rPr lang="cs-CZ" sz="2400"/>
              <a:t>: la longueur idéale = 2-3 minutes (20‘ pour les niveaux moins élevés)</a:t>
            </a:r>
            <a:endParaRPr/>
          </a:p>
          <a:p>
            <a:pPr indent="-87629" lvl="0" marL="228600" rtl="0" algn="l">
              <a:lnSpc>
                <a:spcPct val="90000"/>
              </a:lnSpc>
              <a:spcBef>
                <a:spcPts val="1000"/>
              </a:spcBef>
              <a:spcAft>
                <a:spcPts val="0"/>
              </a:spcAft>
              <a:buClr>
                <a:schemeClr val="dk1"/>
              </a:buClr>
              <a:buSzPct val="100000"/>
              <a:buNone/>
            </a:pPr>
            <a:r>
              <a:t/>
            </a:r>
            <a:endParaRPr sz="2400"/>
          </a:p>
          <a:p>
            <a:pPr indent="-228600" lvl="0" marL="228600" rtl="0" algn="l">
              <a:lnSpc>
                <a:spcPct val="90000"/>
              </a:lnSpc>
              <a:spcBef>
                <a:spcPts val="1000"/>
              </a:spcBef>
              <a:spcAft>
                <a:spcPts val="0"/>
              </a:spcAft>
              <a:buClr>
                <a:schemeClr val="dk1"/>
              </a:buClr>
              <a:buSzPct val="100000"/>
              <a:buChar char="•"/>
            </a:pPr>
            <a:r>
              <a:rPr lang="cs-CZ" sz="2400"/>
              <a:t>Un </a:t>
            </a:r>
            <a:r>
              <a:rPr b="1" lang="cs-CZ" sz="2400"/>
              <a:t>thème</a:t>
            </a:r>
            <a:r>
              <a:rPr lang="cs-CZ" sz="2400"/>
              <a:t> qui est connu, actuel et qui motive </a:t>
            </a:r>
            <a:endParaRPr/>
          </a:p>
          <a:p>
            <a:pPr indent="-87629" lvl="0" marL="228600" rtl="0" algn="l">
              <a:lnSpc>
                <a:spcPct val="90000"/>
              </a:lnSpc>
              <a:spcBef>
                <a:spcPts val="1000"/>
              </a:spcBef>
              <a:spcAft>
                <a:spcPts val="0"/>
              </a:spcAft>
              <a:buClr>
                <a:schemeClr val="dk1"/>
              </a:buClr>
              <a:buSzPct val="100000"/>
              <a:buNone/>
            </a:pPr>
            <a:r>
              <a:t/>
            </a:r>
            <a:endParaRPr sz="2400"/>
          </a:p>
          <a:p>
            <a:pPr indent="-228600" lvl="0" marL="228600" rtl="0" algn="l">
              <a:lnSpc>
                <a:spcPct val="90000"/>
              </a:lnSpc>
              <a:spcBef>
                <a:spcPts val="1000"/>
              </a:spcBef>
              <a:spcAft>
                <a:spcPts val="0"/>
              </a:spcAft>
              <a:buClr>
                <a:schemeClr val="dk1"/>
              </a:buClr>
              <a:buSzPct val="100000"/>
              <a:buChar char="•"/>
            </a:pPr>
            <a:r>
              <a:rPr b="1" lang="cs-CZ" sz="2400"/>
              <a:t>Vidéo ou audio </a:t>
            </a:r>
            <a:r>
              <a:rPr lang="cs-CZ" sz="2400"/>
              <a:t>? Vidéo est moins difficile à comprendre; mais il est plus difficile d‘écrire les réponses en regardant la vidéo </a:t>
            </a:r>
            <a:endParaRPr sz="2400"/>
          </a:p>
          <a:p>
            <a:pPr indent="-87629" lvl="0" marL="228600" rtl="0" algn="l">
              <a:lnSpc>
                <a:spcPct val="90000"/>
              </a:lnSpc>
              <a:spcBef>
                <a:spcPts val="1000"/>
              </a:spcBef>
              <a:spcAft>
                <a:spcPts val="0"/>
              </a:spcAft>
              <a:buClr>
                <a:schemeClr val="dk1"/>
              </a:buClr>
              <a:buSzPct val="100000"/>
              <a:buNone/>
            </a:pPr>
            <a:r>
              <a:t/>
            </a:r>
            <a:endParaRPr sz="2400"/>
          </a:p>
          <a:p>
            <a:pPr indent="-228600" lvl="0" marL="228600" rtl="0" algn="l">
              <a:lnSpc>
                <a:spcPct val="90000"/>
              </a:lnSpc>
              <a:spcBef>
                <a:spcPts val="1000"/>
              </a:spcBef>
              <a:spcAft>
                <a:spcPts val="0"/>
              </a:spcAft>
              <a:buClr>
                <a:schemeClr val="dk1"/>
              </a:buClr>
              <a:buSzPct val="100000"/>
              <a:buChar char="•"/>
            </a:pPr>
            <a:r>
              <a:rPr lang="cs-CZ" sz="2400"/>
              <a:t>Les </a:t>
            </a:r>
            <a:r>
              <a:rPr b="1" lang="cs-CZ" sz="2400"/>
              <a:t>ressources disponibles </a:t>
            </a:r>
            <a:r>
              <a:rPr lang="cs-CZ" sz="2400"/>
              <a:t>– p.ex. : </a:t>
            </a:r>
            <a:r>
              <a:rPr lang="cs-CZ" sz="2400" u="sng">
                <a:solidFill>
                  <a:schemeClr val="hlink"/>
                </a:solidFill>
                <a:hlinkClick r:id="rId3"/>
              </a:rPr>
              <a:t>https://www.youtube.com/</a:t>
            </a:r>
            <a:r>
              <a:rPr lang="cs-CZ" sz="2400"/>
              <a:t>;  </a:t>
            </a:r>
            <a:r>
              <a:rPr lang="cs-CZ" sz="2400" u="sng">
                <a:solidFill>
                  <a:schemeClr val="hlink"/>
                </a:solidFill>
                <a:hlinkClick r:id="rId4"/>
              </a:rPr>
              <a:t>https://savoirs.rfi.fr/fr/apprendre-enseigner</a:t>
            </a:r>
            <a:r>
              <a:rPr lang="cs-CZ" sz="2400"/>
              <a:t> ; </a:t>
            </a:r>
            <a:r>
              <a:rPr lang="cs-CZ" sz="2400" u="sng">
                <a:solidFill>
                  <a:schemeClr val="hlink"/>
                </a:solidFill>
                <a:hlinkClick r:id="rId5"/>
              </a:rPr>
              <a:t>http://www.tv5monde.com/</a:t>
            </a:r>
            <a:r>
              <a:rPr lang="cs-CZ" sz="2400"/>
              <a:t> ; </a:t>
            </a:r>
            <a:r>
              <a:rPr lang="cs-CZ" sz="2400" u="sng">
                <a:solidFill>
                  <a:schemeClr val="hlink"/>
                </a:solidFill>
                <a:hlinkClick r:id="rId6"/>
              </a:rPr>
              <a:t>https://www.lepointdufle.net/</a:t>
            </a:r>
            <a:r>
              <a:rPr lang="cs-CZ" sz="2400"/>
              <a:t> ; et d‘autres.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9"/>
          <p:cNvSpPr txBox="1"/>
          <p:nvPr>
            <p:ph type="title"/>
          </p:nvPr>
        </p:nvSpPr>
        <p:spPr>
          <a:xfrm>
            <a:off x="6406055" y="780057"/>
            <a:ext cx="4947745" cy="28284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cs-CZ">
                <a:solidFill>
                  <a:schemeClr val="dk1"/>
                </a:solidFill>
                <a:latin typeface="Calibri"/>
                <a:ea typeface="Calibri"/>
                <a:cs typeface="Calibri"/>
                <a:sym typeface="Calibri"/>
              </a:rPr>
              <a:t>PHASE </a:t>
            </a:r>
            <a:r>
              <a:rPr lang="cs-CZ"/>
              <a:t>PRÉPARATOIRE</a:t>
            </a:r>
            <a:r>
              <a:rPr lang="cs-CZ">
                <a:solidFill>
                  <a:schemeClr val="dk1"/>
                </a:solidFill>
                <a:latin typeface="Calibri"/>
                <a:ea typeface="Calibri"/>
                <a:cs typeface="Calibri"/>
                <a:sym typeface="Calibri"/>
              </a:rPr>
              <a:t> (pré-écoute)</a:t>
            </a:r>
            <a:endParaRPr>
              <a:solidFill>
                <a:schemeClr val="dk1"/>
              </a:solidFill>
              <a:latin typeface="Calibri"/>
              <a:ea typeface="Calibri"/>
              <a:cs typeface="Calibri"/>
              <a:sym typeface="Calibri"/>
            </a:endParaRPr>
          </a:p>
        </p:txBody>
      </p:sp>
      <p:sp>
        <p:nvSpPr>
          <p:cNvPr id="180" name="Google Shape;180;p9"/>
          <p:cNvSpPr txBox="1"/>
          <p:nvPr>
            <p:ph idx="1" type="body"/>
          </p:nvPr>
        </p:nvSpPr>
        <p:spPr>
          <a:xfrm>
            <a:off x="6406055" y="3700594"/>
            <a:ext cx="4947745" cy="1746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sz="2400">
              <a:solidFill>
                <a:schemeClr val="dk1"/>
              </a:solidFill>
              <a:latin typeface="Calibri"/>
              <a:ea typeface="Calibri"/>
              <a:cs typeface="Calibri"/>
              <a:sym typeface="Calibri"/>
            </a:endParaRPr>
          </a:p>
        </p:txBody>
      </p:sp>
      <p:sp>
        <p:nvSpPr>
          <p:cNvPr id="181" name="Google Shape;181;p9"/>
          <p:cNvSpPr/>
          <p:nvPr/>
        </p:nvSpPr>
        <p:spPr>
          <a:xfrm flipH="1">
            <a:off x="712599"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82" name="Google Shape;182;p9"/>
          <p:cNvCxnSpPr/>
          <p:nvPr/>
        </p:nvCxnSpPr>
        <p:spPr>
          <a:xfrm>
            <a:off x="763649" y="127376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3" name="Google Shape;183;p9"/>
          <p:cNvSpPr/>
          <p:nvPr/>
        </p:nvSpPr>
        <p:spPr>
          <a:xfrm rot="-5400000">
            <a:off x="1631431" y="1382395"/>
            <a:ext cx="2387600" cy="2387600"/>
          </a:xfrm>
          <a:prstGeom prst="blockArc">
            <a:avLst>
              <a:gd fmla="val 10800000"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9"/>
          <p:cNvSpPr/>
          <p:nvPr/>
        </p:nvSpPr>
        <p:spPr>
          <a:xfrm flipH="1">
            <a:off x="3231329" y="0"/>
            <a:ext cx="2315251" cy="1550992"/>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9"/>
          <p:cNvSpPr/>
          <p:nvPr/>
        </p:nvSpPr>
        <p:spPr>
          <a:xfrm flipH="1">
            <a:off x="4320126" y="2345836"/>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9"/>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9"/>
          <p:cNvSpPr/>
          <p:nvPr/>
        </p:nvSpPr>
        <p:spPr>
          <a:xfrm flipH="1">
            <a:off x="2903228" y="4962670"/>
            <a:ext cx="2643352" cy="1895331"/>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9"/>
          <p:cNvSpPr/>
          <p:nvPr/>
        </p:nvSpPr>
        <p:spPr>
          <a:xfrm flipH="1" rot="727948">
            <a:off x="2309492" y="4145122"/>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