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7"/>
  </p:notesMasterIdLst>
  <p:sldIdLst>
    <p:sldId id="256" r:id="rId2"/>
    <p:sldId id="271" r:id="rId3"/>
    <p:sldId id="266" r:id="rId4"/>
    <p:sldId id="267" r:id="rId5"/>
    <p:sldId id="275" r:id="rId6"/>
    <p:sldId id="273" r:id="rId7"/>
    <p:sldId id="279" r:id="rId8"/>
    <p:sldId id="289" r:id="rId9"/>
    <p:sldId id="274" r:id="rId10"/>
    <p:sldId id="280" r:id="rId11"/>
    <p:sldId id="281" r:id="rId12"/>
    <p:sldId id="272" r:id="rId13"/>
    <p:sldId id="260" r:id="rId14"/>
    <p:sldId id="282" r:id="rId15"/>
    <p:sldId id="315" r:id="rId16"/>
    <p:sldId id="265" r:id="rId17"/>
    <p:sldId id="283" r:id="rId18"/>
    <p:sldId id="284" r:id="rId19"/>
    <p:sldId id="298" r:id="rId20"/>
    <p:sldId id="287" r:id="rId21"/>
    <p:sldId id="296" r:id="rId22"/>
    <p:sldId id="278" r:id="rId23"/>
    <p:sldId id="277" r:id="rId24"/>
    <p:sldId id="301" r:id="rId25"/>
    <p:sldId id="316"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9712" autoAdjust="0"/>
  </p:normalViewPr>
  <p:slideViewPr>
    <p:cSldViewPr snapToGrid="0">
      <p:cViewPr varScale="1">
        <p:scale>
          <a:sx n="104" d="100"/>
          <a:sy n="104"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řina Gorčíková" userId="270f7bd5-0179-4a74-a9fe-1dbe2d4a81e6" providerId="ADAL" clId="{827ACC04-2494-4E24-87C6-3A573D5936A6}"/>
    <pc:docChg chg="delSld">
      <pc:chgData name="Kateřina Gorčíková" userId="270f7bd5-0179-4a74-a9fe-1dbe2d4a81e6" providerId="ADAL" clId="{827ACC04-2494-4E24-87C6-3A573D5936A6}" dt="2024-03-15T08:29:22.202" v="3" actId="47"/>
      <pc:docMkLst>
        <pc:docMk/>
      </pc:docMkLst>
      <pc:sldChg chg="del">
        <pc:chgData name="Kateřina Gorčíková" userId="270f7bd5-0179-4a74-a9fe-1dbe2d4a81e6" providerId="ADAL" clId="{827ACC04-2494-4E24-87C6-3A573D5936A6}" dt="2024-03-15T08:29:13.841" v="1" actId="47"/>
        <pc:sldMkLst>
          <pc:docMk/>
          <pc:sldMk cId="3075465316" sldId="261"/>
        </pc:sldMkLst>
      </pc:sldChg>
      <pc:sldChg chg="del">
        <pc:chgData name="Kateřina Gorčíková" userId="270f7bd5-0179-4a74-a9fe-1dbe2d4a81e6" providerId="ADAL" clId="{827ACC04-2494-4E24-87C6-3A573D5936A6}" dt="2024-03-15T08:29:22.202" v="3" actId="47"/>
        <pc:sldMkLst>
          <pc:docMk/>
          <pc:sldMk cId="1643245788" sldId="290"/>
        </pc:sldMkLst>
      </pc:sldChg>
      <pc:sldChg chg="del">
        <pc:chgData name="Kateřina Gorčíková" userId="270f7bd5-0179-4a74-a9fe-1dbe2d4a81e6" providerId="ADAL" clId="{827ACC04-2494-4E24-87C6-3A573D5936A6}" dt="2024-03-15T08:28:56.603" v="0" actId="47"/>
        <pc:sldMkLst>
          <pc:docMk/>
          <pc:sldMk cId="2858054860" sldId="303"/>
        </pc:sldMkLst>
      </pc:sldChg>
      <pc:sldChg chg="del">
        <pc:chgData name="Kateřina Gorčíková" userId="270f7bd5-0179-4a74-a9fe-1dbe2d4a81e6" providerId="ADAL" clId="{827ACC04-2494-4E24-87C6-3A573D5936A6}" dt="2024-03-15T08:29:20.942" v="2" actId="47"/>
        <pc:sldMkLst>
          <pc:docMk/>
          <pc:sldMk cId="2600374735" sldId="30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B24B2D-B5ED-4ECB-B0EA-3C031B9A0624}" type="datetimeFigureOut">
              <a:rPr lang="cs-CZ" smtClean="0"/>
              <a:t>15.03.2024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6444D-DEC0-42BC-B969-92368E7FA4BB}" type="slidenum">
              <a:rPr lang="cs-CZ" smtClean="0"/>
              <a:t>‹#›</a:t>
            </a:fld>
            <a:endParaRPr lang="cs-CZ"/>
          </a:p>
        </p:txBody>
      </p:sp>
    </p:spTree>
    <p:extLst>
      <p:ext uri="{BB962C8B-B14F-4D97-AF65-F5344CB8AC3E}">
        <p14:creationId xmlns:p14="http://schemas.microsoft.com/office/powerpoint/2010/main" val="273453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Párový brainstorming – zapište si ve dvojici všechno, co vás napadne ke slovu POČASÍ.</a:t>
            </a:r>
          </a:p>
          <a:p>
            <a:r>
              <a:rPr lang="cs-CZ" dirty="0"/>
              <a:t>Zápis může vypadat jakkoliv – jen shluk pojmů, myšlenková mapa apod.</a:t>
            </a:r>
          </a:p>
          <a:p>
            <a:r>
              <a:rPr lang="cs-CZ" dirty="0"/>
              <a:t>Podtrhněte termíny, kterým nerozumíte / nejste si jimi moc jistí.</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a:t>
            </a:fld>
            <a:endParaRPr lang="cs-CZ"/>
          </a:p>
        </p:txBody>
      </p:sp>
    </p:spTree>
    <p:extLst>
      <p:ext uri="{BB962C8B-B14F-4D97-AF65-F5344CB8AC3E}">
        <p14:creationId xmlns:p14="http://schemas.microsoft.com/office/powerpoint/2010/main" val="1516643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Pocitová teplota: </a:t>
            </a:r>
            <a:r>
              <a:rPr lang="cs-CZ" b="0" i="0" dirty="0">
                <a:solidFill>
                  <a:srgbClr val="3A3A3A"/>
                </a:solidFill>
                <a:effectLst/>
                <a:latin typeface="PT Sans" panose="020B0503020203020204" pitchFamily="34" charset="-18"/>
              </a:rPr>
              <a:t>Je to právě kombinace teploty a vlhkosti vzduchu (u venkovního prostředí ještě rychlost větru), která primárně udává, jak nám je pocitově. O</a:t>
            </a:r>
            <a:r>
              <a:rPr lang="cs-CZ" b="0" i="0" dirty="0">
                <a:solidFill>
                  <a:srgbClr val="3A3A3A"/>
                </a:solidFill>
                <a:effectLst/>
                <a:latin typeface="PT Sans" panose="020B0604020202020204" pitchFamily="34" charset="-18"/>
              </a:rPr>
              <a:t>dhad toho, jak se budete v dané teplotě cítit. Z vlastní zkušenosti každý ví, že -10°C v zimě na horách za jasného dne a téměř bezvětří je něco jiného, než -10°C během zatažené oblohy a silného větru.</a:t>
            </a:r>
          </a:p>
          <a:p>
            <a:r>
              <a:rPr lang="cs-CZ" b="0" i="0" dirty="0">
                <a:solidFill>
                  <a:srgbClr val="3A3A3A"/>
                </a:solidFill>
                <a:effectLst/>
                <a:latin typeface="PT Sans" panose="020B0604020202020204" pitchFamily="34" charset="-18"/>
              </a:rPr>
              <a:t>Více v článku: sauna </a:t>
            </a:r>
            <a:r>
              <a:rPr lang="cs-CZ" b="0" i="0" dirty="0" err="1">
                <a:solidFill>
                  <a:srgbClr val="3A3A3A"/>
                </a:solidFill>
                <a:effectLst/>
                <a:latin typeface="PT Sans" panose="020B0604020202020204" pitchFamily="34" charset="-18"/>
              </a:rPr>
              <a:t>kryokomora</a:t>
            </a:r>
            <a:r>
              <a:rPr lang="cs-CZ" b="0" i="0" dirty="0">
                <a:solidFill>
                  <a:srgbClr val="3A3A3A"/>
                </a:solidFill>
                <a:effectLst/>
                <a:latin typeface="PT Sans" panose="020B0604020202020204" pitchFamily="34" charset="-18"/>
              </a:rPr>
              <a:t>: https://chmibrno.org/blog/2018/12/04/100-c-v-saune-160-c-v-kryokomore-jak-to-muzeme-prezit/</a:t>
            </a:r>
            <a:endParaRPr lang="cs-CZ" dirty="0"/>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12</a:t>
            </a:fld>
            <a:endParaRPr lang="cs-CZ"/>
          </a:p>
        </p:txBody>
      </p:sp>
    </p:spTree>
    <p:extLst>
      <p:ext uri="{BB962C8B-B14F-4D97-AF65-F5344CB8AC3E}">
        <p14:creationId xmlns:p14="http://schemas.microsoft.com/office/powerpoint/2010/main" val="2777211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Typy srážek a jejich definice i délka trvání – co můžeme slyšet i v předpovědi počasí.</a:t>
            </a:r>
          </a:p>
          <a:p>
            <a:r>
              <a:rPr lang="cs-CZ" dirty="0"/>
              <a:t>Zdroj: </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15</a:t>
            </a:fld>
            <a:endParaRPr lang="cs-CZ"/>
          </a:p>
        </p:txBody>
      </p:sp>
    </p:spTree>
    <p:extLst>
      <p:ext uri="{BB962C8B-B14F-4D97-AF65-F5344CB8AC3E}">
        <p14:creationId xmlns:p14="http://schemas.microsoft.com/office/powerpoint/2010/main" val="2401105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ranních hodinách jsou na obloze beránky (</a:t>
            </a:r>
            <a:r>
              <a:rPr lang="cs-CZ" dirty="0" err="1"/>
              <a:t>cirrocumulus</a:t>
            </a:r>
            <a:r>
              <a:rPr lang="cs-CZ" dirty="0"/>
              <a:t>), zmizí a v nižších hladinách nad povrchem se začnou tvořit kupovitá oblaka (</a:t>
            </a:r>
            <a:r>
              <a:rPr lang="cs-CZ" dirty="0" err="1"/>
              <a:t>cumulus</a:t>
            </a:r>
            <a:r>
              <a:rPr lang="cs-CZ" dirty="0"/>
              <a:t>). S rostoucí teplotou se tato oblaka zvětšují a rostou do výšky - </a:t>
            </a:r>
            <a:r>
              <a:rPr lang="cs-CZ" dirty="0" err="1"/>
              <a:t>cummulonimbus</a:t>
            </a:r>
            <a:endParaRPr lang="cs-CZ" dirty="0"/>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18</a:t>
            </a:fld>
            <a:endParaRPr lang="cs-CZ"/>
          </a:p>
        </p:txBody>
      </p:sp>
    </p:spTree>
    <p:extLst>
      <p:ext uri="{BB962C8B-B14F-4D97-AF65-F5344CB8AC3E}">
        <p14:creationId xmlns:p14="http://schemas.microsoft.com/office/powerpoint/2010/main" val="299269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Odkud vítr vane – ze které světové strany </a:t>
            </a:r>
          </a:p>
          <a:p>
            <a:r>
              <a:rPr lang="cs-CZ" dirty="0"/>
              <a:t>V Česku převažují západní a severozápadní větry</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21</a:t>
            </a:fld>
            <a:endParaRPr lang="cs-CZ"/>
          </a:p>
        </p:txBody>
      </p:sp>
    </p:spTree>
    <p:extLst>
      <p:ext uri="{BB962C8B-B14F-4D97-AF65-F5344CB8AC3E}">
        <p14:creationId xmlns:p14="http://schemas.microsoft.com/office/powerpoint/2010/main" val="423185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Infografika, radar: https://www.infoviz.cz/infographics/radary/radary_1.0.pdf</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24</a:t>
            </a:fld>
            <a:endParaRPr lang="cs-CZ"/>
          </a:p>
        </p:txBody>
      </p:sp>
    </p:spTree>
    <p:extLst>
      <p:ext uri="{BB962C8B-B14F-4D97-AF65-F5344CB8AC3E}">
        <p14:creationId xmlns:p14="http://schemas.microsoft.com/office/powerpoint/2010/main" val="77071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Již od rána se náš den točí kolem počasí. Co si obléknu? Jak dneska bude? Jak je venku? Prší? Apod. </a:t>
            </a:r>
          </a:p>
          <a:p>
            <a:r>
              <a:rPr lang="cs-CZ" dirty="0"/>
              <a:t>Počasí ovlivňuje také naši náladu i fyzickou aktivitu.</a:t>
            </a:r>
          </a:p>
          <a:p>
            <a:endParaRPr lang="cs-CZ" dirty="0"/>
          </a:p>
          <a:p>
            <a:r>
              <a:rPr lang="cs-CZ" dirty="0"/>
              <a:t>Klementinum najdeme na Starém Městě v Praze</a:t>
            </a:r>
          </a:p>
          <a:p>
            <a:r>
              <a:rPr lang="cs-CZ" dirty="0"/>
              <a:t>Měření počasí bylo zahájeno v roce 1752 – měření teploty a tlaku vzduchu</a:t>
            </a:r>
          </a:p>
          <a:p>
            <a:r>
              <a:rPr lang="cs-CZ" dirty="0"/>
              <a:t>Klementinská meteorologická stanice je považována za unikát ve střední Evropě – dnes představuje významný zdroj informací pro pozorování změny klimatu. </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2</a:t>
            </a:fld>
            <a:endParaRPr lang="cs-CZ"/>
          </a:p>
        </p:txBody>
      </p:sp>
    </p:spTree>
    <p:extLst>
      <p:ext uri="{BB962C8B-B14F-4D97-AF65-F5344CB8AC3E}">
        <p14:creationId xmlns:p14="http://schemas.microsoft.com/office/powerpoint/2010/main" val="143317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Atmosféra je zdrojem vzduchu i vody, umožňuje život na Zemi. </a:t>
            </a:r>
          </a:p>
          <a:p>
            <a:r>
              <a:rPr lang="cs-CZ" dirty="0"/>
              <a:t>Zemskou atmosféru tvoří 5 vrstev.</a:t>
            </a:r>
          </a:p>
          <a:p>
            <a:r>
              <a:rPr lang="cs-CZ" dirty="0"/>
              <a:t>Počasí se odehrává v troposféře – pouze v nejnižší vrstvě tohoto pláště. </a:t>
            </a:r>
          </a:p>
          <a:p>
            <a:r>
              <a:rPr lang="cs-CZ" dirty="0"/>
              <a:t>Ozonová vrstva ve stratosféře (ozonosféra) se vyznačuje zvýšenou koncentrací ozónu.</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3</a:t>
            </a:fld>
            <a:endParaRPr lang="cs-CZ"/>
          </a:p>
        </p:txBody>
      </p:sp>
    </p:spTree>
    <p:extLst>
      <p:ext uri="{BB962C8B-B14F-4D97-AF65-F5344CB8AC3E}">
        <p14:creationId xmlns:p14="http://schemas.microsoft.com/office/powerpoint/2010/main" val="54575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Meteorologické družice polární nebo geostacionární.</a:t>
            </a:r>
          </a:p>
          <a:p>
            <a:r>
              <a:rPr lang="cs-CZ" dirty="0"/>
              <a:t>Nejznámější meteorologickou družicí je NOAA</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4</a:t>
            </a:fld>
            <a:endParaRPr lang="cs-CZ"/>
          </a:p>
        </p:txBody>
      </p:sp>
    </p:spTree>
    <p:extLst>
      <p:ext uri="{BB962C8B-B14F-4D97-AF65-F5344CB8AC3E}">
        <p14:creationId xmlns:p14="http://schemas.microsoft.com/office/powerpoint/2010/main" val="322344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Symbolem meteorologických pozorování vždy byla bílá dřevěná meteorologická budka umístěná ve výšce 2 metry nad povrchem země. </a:t>
            </a:r>
          </a:p>
          <a:p>
            <a:r>
              <a:rPr lang="cs-CZ" dirty="0"/>
              <a:t>Bílá barva</a:t>
            </a:r>
          </a:p>
          <a:p>
            <a:r>
              <a:rPr lang="cs-CZ" dirty="0"/>
              <a:t>Severní směr dvířek (směrem od slunce)</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6</a:t>
            </a:fld>
            <a:endParaRPr lang="cs-CZ"/>
          </a:p>
        </p:txBody>
      </p:sp>
    </p:spTree>
    <p:extLst>
      <p:ext uri="{BB962C8B-B14F-4D97-AF65-F5344CB8AC3E}">
        <p14:creationId xmlns:p14="http://schemas.microsoft.com/office/powerpoint/2010/main" val="39202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333333"/>
                </a:solidFill>
                <a:effectLst/>
                <a:latin typeface="Open Sans" panose="020B0606030504020204" pitchFamily="34" charset="0"/>
              </a:rPr>
              <a:t>Atmosférická fronta je šikmá plocha – rozhraní – oddělující dvě vzduchové hmoty různých vlastností (lišících se od sebe především teplotou, vlhkostí vzduchu apod). Protože podél společné plochy se téměř nepromíchávají, udržuje se mezi nimi zřetelná přechodová oblast tak dlouho, dokud nedojde k vyrovnání teplot mezi studeným a teplým vzduchem. Chladnější vzduch (tedy o větší hustotě) zůstává blíže zemskému povrchu a nutí teplý vzduch, aby proudil šikmo nad něj.</a:t>
            </a:r>
            <a:endParaRPr lang="cs-CZ" dirty="0"/>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8</a:t>
            </a:fld>
            <a:endParaRPr lang="cs-CZ"/>
          </a:p>
        </p:txBody>
      </p:sp>
    </p:spTree>
    <p:extLst>
      <p:ext uri="{BB962C8B-B14F-4D97-AF65-F5344CB8AC3E}">
        <p14:creationId xmlns:p14="http://schemas.microsoft.com/office/powerpoint/2010/main" val="223009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9</a:t>
            </a:fld>
            <a:endParaRPr lang="cs-CZ"/>
          </a:p>
        </p:txBody>
      </p:sp>
    </p:spTree>
    <p:extLst>
      <p:ext uri="{BB962C8B-B14F-4D97-AF65-F5344CB8AC3E}">
        <p14:creationId xmlns:p14="http://schemas.microsoft.com/office/powerpoint/2010/main" val="20074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b="0" i="0" dirty="0">
                <a:solidFill>
                  <a:srgbClr val="333333"/>
                </a:solidFill>
                <a:effectLst/>
                <a:latin typeface="Open Sans" panose="020B0606030504020204" pitchFamily="34" charset="0"/>
              </a:rPr>
              <a:t>Brázda nízkého tlaku vzduchu je oblast nízkého tlaku vzduchu bez uzavřených izobar. Vyskytuje se obvykle mezi dvěma oblastmi vyššího tlaku vzduchu, které navzájem odděluje, nebo může být částí tlakové níže, kde bývá vyjádřena jako výběžek izobar z tlakové níže směrem k vyššímu tlaku. Zpravidla se v ní nachází studená nebo okluzní fronta. V brázdě nízkého tlaku vzduchu převládá oblačné počasí s občasnými srážkami, v létě bouřkového rázu.</a:t>
            </a:r>
          </a:p>
          <a:p>
            <a:pPr algn="l"/>
            <a:r>
              <a:rPr lang="cs-CZ" b="0" i="0" dirty="0">
                <a:solidFill>
                  <a:srgbClr val="333333"/>
                </a:solidFill>
                <a:effectLst/>
                <a:latin typeface="Open Sans" panose="020B0606030504020204" pitchFamily="34" charset="0"/>
              </a:rPr>
              <a:t>Hřeben vysokého tlaku vzduchu je oblast vysokého tlaku vzduchu bez uzavřených izobar. Na synoptických mapách bývá vyjádřen zakřivenými izobarami, někdy ve tvaru písmene U. Vyskytuje se obvykle mezi dvěma oblastmi nízkého tlaku vzduchu nebo může být částí tlakové výše. V oblasti hřebene vysokého tlaku převládá podobné počasí jako v tlakových výších, jeho výskyt v určité oblasti je zpravidla spojen s pěkným počasím.</a:t>
            </a:r>
          </a:p>
          <a:p>
            <a:endParaRPr lang="cs-CZ" dirty="0"/>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10</a:t>
            </a:fld>
            <a:endParaRPr lang="cs-CZ"/>
          </a:p>
        </p:txBody>
      </p:sp>
    </p:spTree>
    <p:extLst>
      <p:ext uri="{BB962C8B-B14F-4D97-AF65-F5344CB8AC3E}">
        <p14:creationId xmlns:p14="http://schemas.microsoft.com/office/powerpoint/2010/main" val="762691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Vrstva studeného vzduchu se drží u dna kotliny / údolí. Dochází zde ke kondenzaci vodních par a vzniku mlhy / nízké oblačnosti. V údolí je pak chladné a oblačné počasí, zatímco ve vyšších nadmořských výškách je jasno – oblačnost je viditelně sedlá v nížinách – viz foto. </a:t>
            </a:r>
          </a:p>
        </p:txBody>
      </p:sp>
      <p:sp>
        <p:nvSpPr>
          <p:cNvPr id="4" name="Zástupný symbol pro číslo snímku 3"/>
          <p:cNvSpPr>
            <a:spLocks noGrp="1"/>
          </p:cNvSpPr>
          <p:nvPr>
            <p:ph type="sldNum" sz="quarter" idx="5"/>
          </p:nvPr>
        </p:nvSpPr>
        <p:spPr/>
        <p:txBody>
          <a:bodyPr/>
          <a:lstStyle/>
          <a:p>
            <a:fld id="{3B96444D-DEC0-42BC-B969-92368E7FA4BB}" type="slidenum">
              <a:rPr lang="cs-CZ" smtClean="0"/>
              <a:t>11</a:t>
            </a:fld>
            <a:endParaRPr lang="cs-CZ"/>
          </a:p>
        </p:txBody>
      </p:sp>
    </p:spTree>
    <p:extLst>
      <p:ext uri="{BB962C8B-B14F-4D97-AF65-F5344CB8AC3E}">
        <p14:creationId xmlns:p14="http://schemas.microsoft.com/office/powerpoint/2010/main" val="380366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4483E6-185A-3157-2619-0553AEE9183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EE14DC0D-4C5D-EE81-54D7-CD25E07D35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291B489C-AB20-97F0-5DD9-3E9F2CA16E03}"/>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F7465E7C-B177-C985-41DD-8408D28D255F}"/>
              </a:ext>
            </a:extLst>
          </p:cNvPr>
          <p:cNvSpPr>
            <a:spLocks noGrp="1"/>
          </p:cNvSpPr>
          <p:nvPr>
            <p:ph type="ftr" sz="quarter" idx="11"/>
          </p:nvPr>
        </p:nvSpPr>
        <p:spPr/>
        <p:txBody>
          <a:bodyPr/>
          <a:lstStyle/>
          <a:p>
            <a:endParaRPr lang="en-US" sz="1000"/>
          </a:p>
        </p:txBody>
      </p:sp>
      <p:sp>
        <p:nvSpPr>
          <p:cNvPr id="6" name="Zástupný symbol pro číslo snímku 5">
            <a:extLst>
              <a:ext uri="{FF2B5EF4-FFF2-40B4-BE49-F238E27FC236}">
                <a16:creationId xmlns:a16="http://schemas.microsoft.com/office/drawing/2014/main" id="{5BFF5BCB-2CF8-7E04-D892-6F4FFEC7987D}"/>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45921502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12B055-6BDA-1C3F-5513-56AD77C85C83}"/>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6BD4CB35-AB77-61A2-2CB8-25A91ED5FEC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8F5CA1F-E89D-6BD3-BFAC-28A3295A629C}"/>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D4C5B9DA-A04C-F68B-74A2-84C89EAEE960}"/>
              </a:ext>
            </a:extLst>
          </p:cNvPr>
          <p:cNvSpPr>
            <a:spLocks noGrp="1"/>
          </p:cNvSpPr>
          <p:nvPr>
            <p:ph type="ftr" sz="quarter" idx="11"/>
          </p:nvPr>
        </p:nvSpPr>
        <p:spPr/>
        <p:txBody>
          <a:bodyPr/>
          <a:lstStyle/>
          <a:p>
            <a:endParaRPr lang="en-US" sz="1000"/>
          </a:p>
        </p:txBody>
      </p:sp>
      <p:sp>
        <p:nvSpPr>
          <p:cNvPr id="6" name="Zástupný symbol pro číslo snímku 5">
            <a:extLst>
              <a:ext uri="{FF2B5EF4-FFF2-40B4-BE49-F238E27FC236}">
                <a16:creationId xmlns:a16="http://schemas.microsoft.com/office/drawing/2014/main" id="{F69EAFF4-D6FA-4CC6-B12B-83C840DF0070}"/>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6643518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7EBFEDD-FDEF-0592-6E42-C018C6974037}"/>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123FCBC-9321-3A4C-80C8-4D86E481F0B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AE7C16D-8550-5CFF-60FA-4CEABC569C3D}"/>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E4ED5250-676C-E0E2-32F1-EE63F52D0A0E}"/>
              </a:ext>
            </a:extLst>
          </p:cNvPr>
          <p:cNvSpPr>
            <a:spLocks noGrp="1"/>
          </p:cNvSpPr>
          <p:nvPr>
            <p:ph type="ftr" sz="quarter" idx="11"/>
          </p:nvPr>
        </p:nvSpPr>
        <p:spPr/>
        <p:txBody>
          <a:bodyPr/>
          <a:lstStyle/>
          <a:p>
            <a:endParaRPr lang="en-US" sz="1000"/>
          </a:p>
        </p:txBody>
      </p:sp>
      <p:sp>
        <p:nvSpPr>
          <p:cNvPr id="6" name="Zástupný symbol pro číslo snímku 5">
            <a:extLst>
              <a:ext uri="{FF2B5EF4-FFF2-40B4-BE49-F238E27FC236}">
                <a16:creationId xmlns:a16="http://schemas.microsoft.com/office/drawing/2014/main" id="{7E04B656-C27B-C2DC-43C5-526721BA73A0}"/>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8506376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96A42-EBA7-DC35-63DA-C0F663056E0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8498573-B6E5-B560-F9D5-29EBC411FB7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224D9F4-A8D8-6966-F4C7-25881860D1FD}"/>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79D0CEA0-9297-9742-98DA-C40B68118461}"/>
              </a:ext>
            </a:extLst>
          </p:cNvPr>
          <p:cNvSpPr>
            <a:spLocks noGrp="1"/>
          </p:cNvSpPr>
          <p:nvPr>
            <p:ph type="ftr" sz="quarter" idx="11"/>
          </p:nvPr>
        </p:nvSpPr>
        <p:spPr/>
        <p:txBody>
          <a:bodyPr/>
          <a:lstStyle/>
          <a:p>
            <a:endParaRPr lang="en-US" sz="1000"/>
          </a:p>
        </p:txBody>
      </p:sp>
      <p:sp>
        <p:nvSpPr>
          <p:cNvPr id="6" name="Zástupný symbol pro číslo snímku 5">
            <a:extLst>
              <a:ext uri="{FF2B5EF4-FFF2-40B4-BE49-F238E27FC236}">
                <a16:creationId xmlns:a16="http://schemas.microsoft.com/office/drawing/2014/main" id="{AD4B47BA-E12D-59CB-990F-5B3FD165D7FD}"/>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6038627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F5E75-4555-F6AB-4D12-6A43DB6AC93B}"/>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5A5354D-A375-D094-B86F-F5AC453DF3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6F491BBE-E93D-97A9-F4D1-3A2BF76ECF31}"/>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51F059AA-4DF9-5AC0-E372-8A5D233E1F73}"/>
              </a:ext>
            </a:extLst>
          </p:cNvPr>
          <p:cNvSpPr>
            <a:spLocks noGrp="1"/>
          </p:cNvSpPr>
          <p:nvPr>
            <p:ph type="ftr" sz="quarter" idx="11"/>
          </p:nvPr>
        </p:nvSpPr>
        <p:spPr/>
        <p:txBody>
          <a:bodyPr/>
          <a:lstStyle/>
          <a:p>
            <a:endParaRPr lang="en-US" sz="1000"/>
          </a:p>
        </p:txBody>
      </p:sp>
      <p:sp>
        <p:nvSpPr>
          <p:cNvPr id="6" name="Zástupný symbol pro číslo snímku 5">
            <a:extLst>
              <a:ext uri="{FF2B5EF4-FFF2-40B4-BE49-F238E27FC236}">
                <a16:creationId xmlns:a16="http://schemas.microsoft.com/office/drawing/2014/main" id="{54007554-3BFC-3771-45B8-5655736BE9D2}"/>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9181460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70949D-B7E2-66F3-476C-5BA589E05030}"/>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BA659ED-A709-A817-CAD3-882938DD9995}"/>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871F795-5AA6-4F3C-423E-1B3372AD6CAD}"/>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22C3233-3671-3D40-66F8-415928CE45ED}"/>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6" name="Zástupný symbol pro zápatí 5">
            <a:extLst>
              <a:ext uri="{FF2B5EF4-FFF2-40B4-BE49-F238E27FC236}">
                <a16:creationId xmlns:a16="http://schemas.microsoft.com/office/drawing/2014/main" id="{3347C981-AAC3-E30C-D55B-2DB40E9C3640}"/>
              </a:ext>
            </a:extLst>
          </p:cNvPr>
          <p:cNvSpPr>
            <a:spLocks noGrp="1"/>
          </p:cNvSpPr>
          <p:nvPr>
            <p:ph type="ftr" sz="quarter" idx="11"/>
          </p:nvPr>
        </p:nvSpPr>
        <p:spPr/>
        <p:txBody>
          <a:bodyPr/>
          <a:lstStyle/>
          <a:p>
            <a:endParaRPr lang="en-US" sz="1000"/>
          </a:p>
        </p:txBody>
      </p:sp>
      <p:sp>
        <p:nvSpPr>
          <p:cNvPr id="7" name="Zástupný symbol pro číslo snímku 6">
            <a:extLst>
              <a:ext uri="{FF2B5EF4-FFF2-40B4-BE49-F238E27FC236}">
                <a16:creationId xmlns:a16="http://schemas.microsoft.com/office/drawing/2014/main" id="{07FC3449-A49B-3187-EF7D-73B5389C6FB9}"/>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8866099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6AF9EC-0D2A-1A27-31A5-046EA2562AF3}"/>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CAAF489-2896-8B99-2FF0-226B361F9F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ECBDE22E-52A1-3FBC-95A4-B299D7D2D5F5}"/>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EE48981-07B0-AC5C-47F3-32BEA75BE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8FE1D35-A088-1D0A-CF6A-0E54F52427D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F9BB8AC-E35B-3051-1526-2E48BAC0B2FB}"/>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8" name="Zástupný symbol pro zápatí 7">
            <a:extLst>
              <a:ext uri="{FF2B5EF4-FFF2-40B4-BE49-F238E27FC236}">
                <a16:creationId xmlns:a16="http://schemas.microsoft.com/office/drawing/2014/main" id="{AD14C649-CB2D-F2CE-AA6E-F85145100756}"/>
              </a:ext>
            </a:extLst>
          </p:cNvPr>
          <p:cNvSpPr>
            <a:spLocks noGrp="1"/>
          </p:cNvSpPr>
          <p:nvPr>
            <p:ph type="ftr" sz="quarter" idx="11"/>
          </p:nvPr>
        </p:nvSpPr>
        <p:spPr/>
        <p:txBody>
          <a:bodyPr/>
          <a:lstStyle/>
          <a:p>
            <a:endParaRPr lang="en-US" sz="1000"/>
          </a:p>
        </p:txBody>
      </p:sp>
      <p:sp>
        <p:nvSpPr>
          <p:cNvPr id="9" name="Zástupný symbol pro číslo snímku 8">
            <a:extLst>
              <a:ext uri="{FF2B5EF4-FFF2-40B4-BE49-F238E27FC236}">
                <a16:creationId xmlns:a16="http://schemas.microsoft.com/office/drawing/2014/main" id="{18EA6563-51D4-D524-1A18-7EE343BD877B}"/>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6116147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5AEBDF-0682-8B04-A2D9-63FDBFC93474}"/>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86AF613-D4A8-D5F9-CB66-B8019928A948}"/>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4" name="Zástupný symbol pro zápatí 3">
            <a:extLst>
              <a:ext uri="{FF2B5EF4-FFF2-40B4-BE49-F238E27FC236}">
                <a16:creationId xmlns:a16="http://schemas.microsoft.com/office/drawing/2014/main" id="{4B0B6D9C-D876-E41A-CF08-4F9D0C2FAFCB}"/>
              </a:ext>
            </a:extLst>
          </p:cNvPr>
          <p:cNvSpPr>
            <a:spLocks noGrp="1"/>
          </p:cNvSpPr>
          <p:nvPr>
            <p:ph type="ftr" sz="quarter" idx="11"/>
          </p:nvPr>
        </p:nvSpPr>
        <p:spPr/>
        <p:txBody>
          <a:bodyPr/>
          <a:lstStyle/>
          <a:p>
            <a:endParaRPr lang="en-US" sz="1000"/>
          </a:p>
        </p:txBody>
      </p:sp>
      <p:sp>
        <p:nvSpPr>
          <p:cNvPr id="5" name="Zástupný symbol pro číslo snímku 4">
            <a:extLst>
              <a:ext uri="{FF2B5EF4-FFF2-40B4-BE49-F238E27FC236}">
                <a16:creationId xmlns:a16="http://schemas.microsoft.com/office/drawing/2014/main" id="{0744C7E3-C447-48BD-2A3C-CB4A83BC060A}"/>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72985088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CA2BEF-5837-F109-F951-3D0F20FA8DC9}"/>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3" name="Zástupný symbol pro zápatí 2">
            <a:extLst>
              <a:ext uri="{FF2B5EF4-FFF2-40B4-BE49-F238E27FC236}">
                <a16:creationId xmlns:a16="http://schemas.microsoft.com/office/drawing/2014/main" id="{C927B0F0-51BF-E6B9-8E21-6751C2782F6B}"/>
              </a:ext>
            </a:extLst>
          </p:cNvPr>
          <p:cNvSpPr>
            <a:spLocks noGrp="1"/>
          </p:cNvSpPr>
          <p:nvPr>
            <p:ph type="ftr" sz="quarter" idx="11"/>
          </p:nvPr>
        </p:nvSpPr>
        <p:spPr/>
        <p:txBody>
          <a:bodyPr/>
          <a:lstStyle/>
          <a:p>
            <a:endParaRPr lang="en-US" sz="1000"/>
          </a:p>
        </p:txBody>
      </p:sp>
      <p:sp>
        <p:nvSpPr>
          <p:cNvPr id="4" name="Zástupný symbol pro číslo snímku 3">
            <a:extLst>
              <a:ext uri="{FF2B5EF4-FFF2-40B4-BE49-F238E27FC236}">
                <a16:creationId xmlns:a16="http://schemas.microsoft.com/office/drawing/2014/main" id="{D0BD984C-205E-E129-BC10-658DF1494D2E}"/>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74231980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2408D3-9597-9425-4C99-EE335ED5307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081E35E-FF36-BA1B-51AB-CC77A957DB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1C0BCD3-918F-CF00-3B18-AB15AC4AEC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D9050434-ED89-C090-3600-97E88D80E87D}"/>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6" name="Zástupný symbol pro zápatí 5">
            <a:extLst>
              <a:ext uri="{FF2B5EF4-FFF2-40B4-BE49-F238E27FC236}">
                <a16:creationId xmlns:a16="http://schemas.microsoft.com/office/drawing/2014/main" id="{A8B8980A-9F1C-DFAB-0E30-148AB5EE15DE}"/>
              </a:ext>
            </a:extLst>
          </p:cNvPr>
          <p:cNvSpPr>
            <a:spLocks noGrp="1"/>
          </p:cNvSpPr>
          <p:nvPr>
            <p:ph type="ftr" sz="quarter" idx="11"/>
          </p:nvPr>
        </p:nvSpPr>
        <p:spPr/>
        <p:txBody>
          <a:bodyPr/>
          <a:lstStyle/>
          <a:p>
            <a:endParaRPr lang="en-US" sz="1000"/>
          </a:p>
        </p:txBody>
      </p:sp>
      <p:sp>
        <p:nvSpPr>
          <p:cNvPr id="7" name="Zástupný symbol pro číslo snímku 6">
            <a:extLst>
              <a:ext uri="{FF2B5EF4-FFF2-40B4-BE49-F238E27FC236}">
                <a16:creationId xmlns:a16="http://schemas.microsoft.com/office/drawing/2014/main" id="{C3FA08F3-49AE-6192-EC5A-D9C3A549C897}"/>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53997688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9C20BD-544B-77C7-DFB5-73C84E6720E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5958B9C-57B8-D087-91E0-FB158A4F73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4DA4715B-3A4A-749F-6EB1-9DBEB4C51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CD048E2-0D71-0509-728F-7A6D377D4B7E}"/>
              </a:ext>
            </a:extLst>
          </p:cNvPr>
          <p:cNvSpPr>
            <a:spLocks noGrp="1"/>
          </p:cNvSpPr>
          <p:nvPr>
            <p:ph type="dt" sz="half" idx="10"/>
          </p:nvPr>
        </p:nvSpPr>
        <p:spPr/>
        <p:txBody>
          <a:bodyPr/>
          <a:lstStyle/>
          <a:p>
            <a:fld id="{4A8D24A4-5FEC-4062-8995-EB21925B3B40}" type="datetime1">
              <a:rPr lang="en-US" smtClean="0"/>
              <a:t>3/15/2024</a:t>
            </a:fld>
            <a:endParaRPr lang="en-US" sz="1000" dirty="0"/>
          </a:p>
        </p:txBody>
      </p:sp>
      <p:sp>
        <p:nvSpPr>
          <p:cNvPr id="6" name="Zástupný symbol pro zápatí 5">
            <a:extLst>
              <a:ext uri="{FF2B5EF4-FFF2-40B4-BE49-F238E27FC236}">
                <a16:creationId xmlns:a16="http://schemas.microsoft.com/office/drawing/2014/main" id="{3FD350EF-3FF6-D9C1-5EAA-D6BBB6EF7168}"/>
              </a:ext>
            </a:extLst>
          </p:cNvPr>
          <p:cNvSpPr>
            <a:spLocks noGrp="1"/>
          </p:cNvSpPr>
          <p:nvPr>
            <p:ph type="ftr" sz="quarter" idx="11"/>
          </p:nvPr>
        </p:nvSpPr>
        <p:spPr/>
        <p:txBody>
          <a:bodyPr/>
          <a:lstStyle/>
          <a:p>
            <a:endParaRPr lang="en-US" sz="1000"/>
          </a:p>
        </p:txBody>
      </p:sp>
      <p:sp>
        <p:nvSpPr>
          <p:cNvPr id="7" name="Zástupný symbol pro číslo snímku 6">
            <a:extLst>
              <a:ext uri="{FF2B5EF4-FFF2-40B4-BE49-F238E27FC236}">
                <a16:creationId xmlns:a16="http://schemas.microsoft.com/office/drawing/2014/main" id="{D83CE399-B8BC-2527-A885-C04C20933A8C}"/>
              </a:ext>
            </a:extLst>
          </p:cNvPr>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25736488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88A714C-181C-1C5E-7168-B61E2DB1E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D1AB3F0C-051E-F498-6364-C41DEDACE8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5E36106-B648-A99F-8D33-6D650E2E02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24A4-5FEC-4062-8995-EB21925B3B40}" type="datetime1">
              <a:rPr lang="en-US" smtClean="0"/>
              <a:t>3/15/2024</a:t>
            </a:fld>
            <a:endParaRPr lang="en-US" sz="1000" dirty="0"/>
          </a:p>
        </p:txBody>
      </p:sp>
      <p:sp>
        <p:nvSpPr>
          <p:cNvPr id="5" name="Zástupný symbol pro zápatí 4">
            <a:extLst>
              <a:ext uri="{FF2B5EF4-FFF2-40B4-BE49-F238E27FC236}">
                <a16:creationId xmlns:a16="http://schemas.microsoft.com/office/drawing/2014/main" id="{28DD8A1F-9A20-2FFA-FDD2-9FD53D0206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z="1000"/>
          </a:p>
        </p:txBody>
      </p:sp>
      <p:sp>
        <p:nvSpPr>
          <p:cNvPr id="6" name="Zástupný symbol pro číslo snímku 5">
            <a:extLst>
              <a:ext uri="{FF2B5EF4-FFF2-40B4-BE49-F238E27FC236}">
                <a16:creationId xmlns:a16="http://schemas.microsoft.com/office/drawing/2014/main" id="{CFD83021-8B48-E71F-7008-4CB302C744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40595575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areal.cz/resort/zive-ze-spindlu/webkamery"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hmi.cz/historicka-data/pocasi/mapy-charakteristik-klimatu" TargetMode="External"/><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hmibrno.org/blog/2021/03/03/srazk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s://www.chmi.cz/historicka-data/pocasi/mapy-charakteristik-klimat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idnes.cz/cestovani/Iatlas_oblaku"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windy.com/" TargetMode="External"/><Relationship Id="rId3" Type="http://schemas.openxmlformats.org/officeDocument/2006/relationships/image" Target="../media/image23.jpg"/><Relationship Id="rId7"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chmi.cz/files/portal/docs/meteo/ov/aladin/results/ala.html" TargetMode="External"/><Relationship Id="rId5" Type="http://schemas.openxmlformats.org/officeDocument/2006/relationships/hyperlink" Target="https://www.accuweather.com/cs/cz/brno/123291/weather-forecast/123291" TargetMode="External"/><Relationship Id="rId10" Type="http://schemas.openxmlformats.org/officeDocument/2006/relationships/hyperlink" Target="https://www.chmi.cz/files/portal/docs/meteo/rad/inca-cz/short.html" TargetMode="External"/><Relationship Id="rId4" Type="http://schemas.openxmlformats.org/officeDocument/2006/relationships/image" Target="../media/image24.jpg"/><Relationship Id="rId9"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slunakov.cz/metodicke-materialy-ke-stazeni/" TargetMode="External"/><Relationship Id="rId2" Type="http://schemas.openxmlformats.org/officeDocument/2006/relationships/hyperlink" Target="https://is.muni.cz/do/rect/el/estud/pedf/ps14/fyz_geogr/web/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nfoviz.cz/infographics/atmosferaVrstvy/atmosferaVrstvy_1.0.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scied.ucar.edu/learning-zone/atmosphere/layers-earths-atmosphe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s://info.chmi.cz/postery/pdf/07_biometeorologicka_predpoved.pdf" TargetMode="External"/><Relationship Id="rId2" Type="http://schemas.openxmlformats.org/officeDocument/2006/relationships/hyperlink" Target="https://www.infoviz.cz/graphic.php?ID=241"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infoviz.cz/infographics/predpovediTerminologie/predpovediTerminologie_1.0.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F71106-3857-63C3-0CB8-D3D74963A3B1}"/>
              </a:ext>
            </a:extLst>
          </p:cNvPr>
          <p:cNvPicPr>
            <a:picLocks noChangeAspect="1"/>
          </p:cNvPicPr>
          <p:nvPr/>
        </p:nvPicPr>
        <p:blipFill rotWithShape="1">
          <a:blip r:embed="rId3">
            <a:alphaModFix/>
          </a:blip>
          <a:srcRect/>
          <a:stretch/>
        </p:blipFill>
        <p:spPr>
          <a:xfrm>
            <a:off x="20" y="10"/>
            <a:ext cx="12191980" cy="6857990"/>
          </a:xfrm>
          <a:prstGeom prst="rect">
            <a:avLst/>
          </a:prstGeom>
        </p:spPr>
      </p:pic>
      <p:sp>
        <p:nvSpPr>
          <p:cNvPr id="2" name="Nadpis 1">
            <a:extLst>
              <a:ext uri="{FF2B5EF4-FFF2-40B4-BE49-F238E27FC236}">
                <a16:creationId xmlns:a16="http://schemas.microsoft.com/office/drawing/2014/main" id="{11335F83-70F5-BA7B-7BAD-49001D69C4AD}"/>
              </a:ext>
            </a:extLst>
          </p:cNvPr>
          <p:cNvSpPr>
            <a:spLocks noGrp="1"/>
          </p:cNvSpPr>
          <p:nvPr>
            <p:ph type="ctrTitle"/>
          </p:nvPr>
        </p:nvSpPr>
        <p:spPr>
          <a:xfrm>
            <a:off x="6705600" y="1428375"/>
            <a:ext cx="4990353" cy="3185551"/>
          </a:xfrm>
        </p:spPr>
        <p:txBody>
          <a:bodyPr anchor="b">
            <a:normAutofit/>
          </a:bodyPr>
          <a:lstStyle/>
          <a:p>
            <a:pPr algn="l"/>
            <a:r>
              <a:rPr lang="cs-CZ" sz="4600" dirty="0"/>
              <a:t>METEOROLOGIE, POČASÍ </a:t>
            </a:r>
            <a:br>
              <a:rPr lang="cs-CZ" sz="4600" dirty="0"/>
            </a:br>
            <a:r>
              <a:rPr lang="cs-CZ" sz="4600" dirty="0"/>
              <a:t>A PŘEDPOVÍDÁNÍ POČASÍ</a:t>
            </a:r>
          </a:p>
        </p:txBody>
      </p:sp>
      <p:sp>
        <p:nvSpPr>
          <p:cNvPr id="3" name="Podnadpis 2">
            <a:extLst>
              <a:ext uri="{FF2B5EF4-FFF2-40B4-BE49-F238E27FC236}">
                <a16:creationId xmlns:a16="http://schemas.microsoft.com/office/drawing/2014/main" id="{95C51FD0-09D7-9DA8-EEBA-AC0C9F2E0922}"/>
              </a:ext>
            </a:extLst>
          </p:cNvPr>
          <p:cNvSpPr>
            <a:spLocks noGrp="1"/>
          </p:cNvSpPr>
          <p:nvPr>
            <p:ph type="subTitle" idx="1"/>
          </p:nvPr>
        </p:nvSpPr>
        <p:spPr>
          <a:xfrm>
            <a:off x="6705600" y="4840941"/>
            <a:ext cx="4990353" cy="942622"/>
          </a:xfrm>
        </p:spPr>
        <p:txBody>
          <a:bodyPr anchor="t">
            <a:normAutofit/>
          </a:bodyPr>
          <a:lstStyle/>
          <a:p>
            <a:pPr algn="l"/>
            <a:r>
              <a:rPr lang="cs-CZ" sz="2000"/>
              <a:t>IBIp01 – Integrovaný přírodovědný základ 2</a:t>
            </a:r>
          </a:p>
          <a:p>
            <a:pPr algn="l"/>
            <a:r>
              <a:rPr lang="cs-CZ" sz="2000"/>
              <a:t>Mgr. Kateřina Gorčíková, Ph.D.</a:t>
            </a:r>
          </a:p>
        </p:txBody>
      </p:sp>
    </p:spTree>
    <p:extLst>
      <p:ext uri="{BB962C8B-B14F-4D97-AF65-F5344CB8AC3E}">
        <p14:creationId xmlns:p14="http://schemas.microsoft.com/office/powerpoint/2010/main" val="3676958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45F39-F521-ADEA-2150-31D5455DDF56}"/>
              </a:ext>
            </a:extLst>
          </p:cNvPr>
          <p:cNvSpPr>
            <a:spLocks noGrp="1"/>
          </p:cNvSpPr>
          <p:nvPr>
            <p:ph type="title"/>
          </p:nvPr>
        </p:nvSpPr>
        <p:spPr>
          <a:xfrm>
            <a:off x="648929" y="629266"/>
            <a:ext cx="3505495" cy="1622321"/>
          </a:xfrm>
        </p:spPr>
        <p:txBody>
          <a:bodyPr>
            <a:normAutofit/>
          </a:bodyPr>
          <a:lstStyle/>
          <a:p>
            <a:r>
              <a:rPr lang="cs-CZ"/>
              <a:t>VÝŠE ČI NÍŽE?</a:t>
            </a:r>
          </a:p>
        </p:txBody>
      </p:sp>
      <p:sp>
        <p:nvSpPr>
          <p:cNvPr id="3" name="Zástupný obsah 2">
            <a:extLst>
              <a:ext uri="{FF2B5EF4-FFF2-40B4-BE49-F238E27FC236}">
                <a16:creationId xmlns:a16="http://schemas.microsoft.com/office/drawing/2014/main" id="{F94172F4-9FA9-C941-4670-CC7F45183069}"/>
              </a:ext>
            </a:extLst>
          </p:cNvPr>
          <p:cNvSpPr>
            <a:spLocks noGrp="1"/>
          </p:cNvSpPr>
          <p:nvPr>
            <p:ph idx="1"/>
          </p:nvPr>
        </p:nvSpPr>
        <p:spPr>
          <a:xfrm>
            <a:off x="648931" y="2438400"/>
            <a:ext cx="3505494" cy="3785419"/>
          </a:xfrm>
        </p:spPr>
        <p:txBody>
          <a:bodyPr>
            <a:normAutofit/>
          </a:bodyPr>
          <a:lstStyle/>
          <a:p>
            <a:r>
              <a:rPr lang="cs-CZ" sz="1900" b="1" dirty="0"/>
              <a:t>Tlaková výše </a:t>
            </a:r>
            <a:r>
              <a:rPr lang="cs-CZ" sz="1900" dirty="0"/>
              <a:t>– oblast vysokého tlaku vzduchu – přináší s sebou bezoblačné slunečné počasí</a:t>
            </a:r>
          </a:p>
          <a:p>
            <a:pPr lvl="1"/>
            <a:r>
              <a:rPr lang="cs-CZ" sz="1900" dirty="0"/>
              <a:t>V létě teplé a suché počasí</a:t>
            </a:r>
          </a:p>
          <a:p>
            <a:pPr lvl="1"/>
            <a:r>
              <a:rPr lang="cs-CZ" sz="1900" dirty="0"/>
              <a:t>V zimě chladné a mrazivé dny s jasnou oblohou. V nížinách může vznikat inverze.</a:t>
            </a:r>
          </a:p>
          <a:p>
            <a:r>
              <a:rPr lang="cs-CZ" sz="1900" b="1" dirty="0"/>
              <a:t>Tlaková níže </a:t>
            </a:r>
            <a:r>
              <a:rPr lang="cs-CZ" sz="1900" dirty="0"/>
              <a:t>– oblast nízkého tlaku vzduchu – velká oblačnost, déšť a silný vítr.</a:t>
            </a:r>
          </a:p>
        </p:txBody>
      </p:sp>
      <p:sp>
        <p:nvSpPr>
          <p:cNvPr id="23" name="Rectangle 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3F41D75D-567B-B82A-76C1-5ADE38B95F3A}"/>
              </a:ext>
            </a:extLst>
          </p:cNvPr>
          <p:cNvPicPr>
            <a:picLocks noChangeAspect="1"/>
          </p:cNvPicPr>
          <p:nvPr/>
        </p:nvPicPr>
        <p:blipFill>
          <a:blip r:embed="rId3"/>
          <a:stretch>
            <a:fillRect/>
          </a:stretch>
        </p:blipFill>
        <p:spPr>
          <a:xfrm>
            <a:off x="5405862" y="1290514"/>
            <a:ext cx="6019331" cy="4273725"/>
          </a:xfrm>
          <a:prstGeom prst="rect">
            <a:avLst/>
          </a:prstGeom>
          <a:effectLst/>
        </p:spPr>
      </p:pic>
    </p:spTree>
    <p:extLst>
      <p:ext uri="{BB962C8B-B14F-4D97-AF65-F5344CB8AC3E}">
        <p14:creationId xmlns:p14="http://schemas.microsoft.com/office/powerpoint/2010/main" val="407475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AD0A5E-B16A-DA0D-2A36-E61CD2E74499}"/>
              </a:ext>
            </a:extLst>
          </p:cNvPr>
          <p:cNvSpPr>
            <a:spLocks noGrp="1"/>
          </p:cNvSpPr>
          <p:nvPr>
            <p:ph type="title"/>
          </p:nvPr>
        </p:nvSpPr>
        <p:spPr>
          <a:xfrm>
            <a:off x="838197" y="466981"/>
            <a:ext cx="5167185" cy="671385"/>
          </a:xfrm>
        </p:spPr>
        <p:txBody>
          <a:bodyPr>
            <a:normAutofit/>
          </a:bodyPr>
          <a:lstStyle/>
          <a:p>
            <a:r>
              <a:rPr lang="cs-CZ" sz="4000" dirty="0"/>
              <a:t>INVERZE</a:t>
            </a:r>
          </a:p>
        </p:txBody>
      </p:sp>
      <p:sp>
        <p:nvSpPr>
          <p:cNvPr id="19" name="Content Placeholder 8">
            <a:extLst>
              <a:ext uri="{FF2B5EF4-FFF2-40B4-BE49-F238E27FC236}">
                <a16:creationId xmlns:a16="http://schemas.microsoft.com/office/drawing/2014/main" id="{2AD8DDE6-5566-81B5-2B92-8418B2577DD8}"/>
              </a:ext>
            </a:extLst>
          </p:cNvPr>
          <p:cNvSpPr>
            <a:spLocks noGrp="1"/>
          </p:cNvSpPr>
          <p:nvPr>
            <p:ph idx="1"/>
          </p:nvPr>
        </p:nvSpPr>
        <p:spPr>
          <a:xfrm>
            <a:off x="5696489" y="547815"/>
            <a:ext cx="5669090" cy="1680519"/>
          </a:xfrm>
        </p:spPr>
        <p:txBody>
          <a:bodyPr anchor="ctr">
            <a:normAutofit/>
          </a:bodyPr>
          <a:lstStyle/>
          <a:p>
            <a:r>
              <a:rPr lang="cs-CZ" sz="1600" dirty="0"/>
              <a:t>Tlaková výše v zimě je charakteristická jasným počasím. </a:t>
            </a:r>
          </a:p>
          <a:p>
            <a:r>
              <a:rPr lang="cs-CZ" sz="1600" dirty="0"/>
              <a:t>V nížinách se může však tvořit nízká oblačnost – </a:t>
            </a:r>
            <a:r>
              <a:rPr lang="cs-CZ" sz="1600" b="1" dirty="0"/>
              <a:t>inverze.</a:t>
            </a:r>
            <a:endParaRPr lang="cs-CZ" sz="1600" dirty="0"/>
          </a:p>
          <a:p>
            <a:r>
              <a:rPr lang="cs-CZ" sz="1600" dirty="0"/>
              <a:t>Jak je teď u nás venku? A jak je na horách? : </a:t>
            </a:r>
            <a:r>
              <a:rPr lang="en-US" sz="1600" dirty="0">
                <a:hlinkClick r:id="rId3"/>
              </a:rPr>
              <a:t>https://www.skiareal.cz/resort/zive-ze-spindlu/webkamery</a:t>
            </a:r>
            <a:r>
              <a:rPr lang="cs-CZ" sz="1600" dirty="0"/>
              <a:t> </a:t>
            </a:r>
          </a:p>
          <a:p>
            <a:endParaRPr lang="en-US" sz="1600" dirty="0"/>
          </a:p>
        </p:txBody>
      </p:sp>
      <p:pic>
        <p:nvPicPr>
          <p:cNvPr id="5" name="Zástupný obsah 4">
            <a:extLst>
              <a:ext uri="{FF2B5EF4-FFF2-40B4-BE49-F238E27FC236}">
                <a16:creationId xmlns:a16="http://schemas.microsoft.com/office/drawing/2014/main" id="{F1C74B41-42AD-8F0C-6DF1-6FDB8F62E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16" y="1260724"/>
            <a:ext cx="3633512" cy="4828588"/>
          </a:xfrm>
          <a:prstGeom prst="rect">
            <a:avLst/>
          </a:prstGeom>
        </p:spPr>
      </p:pic>
      <p:pic>
        <p:nvPicPr>
          <p:cNvPr id="7" name="Obrázek 6">
            <a:extLst>
              <a:ext uri="{FF2B5EF4-FFF2-40B4-BE49-F238E27FC236}">
                <a16:creationId xmlns:a16="http://schemas.microsoft.com/office/drawing/2014/main" id="{552FE490-2F2B-2025-6B7A-E4DCE234BD77}"/>
              </a:ext>
            </a:extLst>
          </p:cNvPr>
          <p:cNvPicPr>
            <a:picLocks noChangeAspect="1"/>
          </p:cNvPicPr>
          <p:nvPr/>
        </p:nvPicPr>
        <p:blipFill>
          <a:blip r:embed="rId5"/>
          <a:stretch>
            <a:fillRect/>
          </a:stretch>
        </p:blipFill>
        <p:spPr>
          <a:xfrm>
            <a:off x="6005382" y="2208301"/>
            <a:ext cx="5874676" cy="3256119"/>
          </a:xfrm>
          <a:prstGeom prst="rect">
            <a:avLst/>
          </a:prstGeom>
        </p:spPr>
      </p:pic>
      <p:sp>
        <p:nvSpPr>
          <p:cNvPr id="3" name="TextovéPole 2">
            <a:extLst>
              <a:ext uri="{FF2B5EF4-FFF2-40B4-BE49-F238E27FC236}">
                <a16:creationId xmlns:a16="http://schemas.microsoft.com/office/drawing/2014/main" id="{B89921F5-AA1D-A4B9-E8B9-B37EDA407E84}"/>
              </a:ext>
            </a:extLst>
          </p:cNvPr>
          <p:cNvSpPr txBox="1"/>
          <p:nvPr/>
        </p:nvSpPr>
        <p:spPr>
          <a:xfrm>
            <a:off x="89090" y="6534356"/>
            <a:ext cx="3845925" cy="261610"/>
          </a:xfrm>
          <a:prstGeom prst="rect">
            <a:avLst/>
          </a:prstGeom>
          <a:noFill/>
        </p:spPr>
        <p:txBody>
          <a:bodyPr wrap="none" rtlCol="0">
            <a:spAutoFit/>
          </a:bodyPr>
          <a:lstStyle/>
          <a:p>
            <a:r>
              <a:rPr lang="cs-CZ" sz="1100" dirty="0"/>
              <a:t>Honsová D., &amp; Součková, M. (2020). Předpovídej počasí. Paseka.</a:t>
            </a:r>
          </a:p>
        </p:txBody>
      </p:sp>
      <p:sp>
        <p:nvSpPr>
          <p:cNvPr id="4" name="TextovéPole 3">
            <a:extLst>
              <a:ext uri="{FF2B5EF4-FFF2-40B4-BE49-F238E27FC236}">
                <a16:creationId xmlns:a16="http://schemas.microsoft.com/office/drawing/2014/main" id="{ED5DA885-7053-02F4-AF50-79C8CC17A94C}"/>
              </a:ext>
            </a:extLst>
          </p:cNvPr>
          <p:cNvSpPr txBox="1"/>
          <p:nvPr/>
        </p:nvSpPr>
        <p:spPr>
          <a:xfrm>
            <a:off x="7445889" y="5464420"/>
            <a:ext cx="4522648" cy="276999"/>
          </a:xfrm>
          <a:prstGeom prst="rect">
            <a:avLst/>
          </a:prstGeom>
          <a:noFill/>
        </p:spPr>
        <p:txBody>
          <a:bodyPr wrap="none" rtlCol="0">
            <a:spAutoFit/>
          </a:bodyPr>
          <a:lstStyle/>
          <a:p>
            <a:r>
              <a:rPr lang="cs-CZ" sz="1200" dirty="0"/>
              <a:t>Inverze: Pohled na skiareál ve Špindlerově mlýn ze dne 14.února 2023</a:t>
            </a:r>
          </a:p>
        </p:txBody>
      </p:sp>
      <p:sp>
        <p:nvSpPr>
          <p:cNvPr id="6" name="TextovéPole 5">
            <a:extLst>
              <a:ext uri="{FF2B5EF4-FFF2-40B4-BE49-F238E27FC236}">
                <a16:creationId xmlns:a16="http://schemas.microsoft.com/office/drawing/2014/main" id="{46F18088-FA42-4D19-EA65-FBE89244F4B3}"/>
              </a:ext>
            </a:extLst>
          </p:cNvPr>
          <p:cNvSpPr txBox="1"/>
          <p:nvPr/>
        </p:nvSpPr>
        <p:spPr>
          <a:xfrm>
            <a:off x="6005382" y="6211670"/>
            <a:ext cx="5693439" cy="523220"/>
          </a:xfrm>
          <a:prstGeom prst="rect">
            <a:avLst/>
          </a:prstGeom>
          <a:noFill/>
        </p:spPr>
        <p:txBody>
          <a:bodyPr wrap="square" rtlCol="0">
            <a:spAutoFit/>
          </a:bodyPr>
          <a:lstStyle/>
          <a:p>
            <a:r>
              <a:rPr lang="cs-CZ" sz="1400" dirty="0"/>
              <a:t>Přechod studené fronty, který po inverzním počasí následoval, způsobil promíchání vzduchu, rozrušení inverze a v nížinách oteplení. </a:t>
            </a:r>
          </a:p>
        </p:txBody>
      </p:sp>
    </p:spTree>
    <p:extLst>
      <p:ext uri="{BB962C8B-B14F-4D97-AF65-F5344CB8AC3E}">
        <p14:creationId xmlns:p14="http://schemas.microsoft.com/office/powerpoint/2010/main" val="2243938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8B0B8-7A6F-D85D-4A2A-86C6EC3D4B0C}"/>
              </a:ext>
            </a:extLst>
          </p:cNvPr>
          <p:cNvSpPr>
            <a:spLocks noGrp="1"/>
          </p:cNvSpPr>
          <p:nvPr>
            <p:ph type="title"/>
          </p:nvPr>
        </p:nvSpPr>
        <p:spPr/>
        <p:txBody>
          <a:bodyPr/>
          <a:lstStyle/>
          <a:p>
            <a:r>
              <a:rPr lang="cs-CZ" dirty="0"/>
              <a:t>TEPLOTA</a:t>
            </a:r>
          </a:p>
        </p:txBody>
      </p:sp>
      <p:sp>
        <p:nvSpPr>
          <p:cNvPr id="3" name="Zástupný obsah 2">
            <a:extLst>
              <a:ext uri="{FF2B5EF4-FFF2-40B4-BE49-F238E27FC236}">
                <a16:creationId xmlns:a16="http://schemas.microsoft.com/office/drawing/2014/main" id="{B9666828-C214-B981-009E-E181737823D5}"/>
              </a:ext>
            </a:extLst>
          </p:cNvPr>
          <p:cNvSpPr>
            <a:spLocks noGrp="1"/>
          </p:cNvSpPr>
          <p:nvPr>
            <p:ph idx="1"/>
          </p:nvPr>
        </p:nvSpPr>
        <p:spPr/>
        <p:txBody>
          <a:bodyPr/>
          <a:lstStyle/>
          <a:p>
            <a:r>
              <a:rPr lang="cs-CZ" dirty="0"/>
              <a:t>V předpovědi se běžně vyskytuje teplota ve výšce 2m nad povrchem země</a:t>
            </a:r>
          </a:p>
          <a:p>
            <a:r>
              <a:rPr lang="cs-CZ" dirty="0"/>
              <a:t>V Česku průměrná teplota na severu je 10°C, na jihu pak až 15 °C.</a:t>
            </a:r>
          </a:p>
          <a:p>
            <a:endParaRPr lang="cs-CZ" dirty="0"/>
          </a:p>
          <a:p>
            <a:r>
              <a:rPr lang="cs-CZ" b="1" dirty="0"/>
              <a:t>Pocitová teplota</a:t>
            </a:r>
            <a:r>
              <a:rPr lang="cs-CZ" dirty="0"/>
              <a:t>: kombinace teploty a vlhkosti vzduchu, která primárně udává, jak nám je pocitově.</a:t>
            </a:r>
          </a:p>
        </p:txBody>
      </p:sp>
    </p:spTree>
    <p:extLst>
      <p:ext uri="{BB962C8B-B14F-4D97-AF65-F5344CB8AC3E}">
        <p14:creationId xmlns:p14="http://schemas.microsoft.com/office/powerpoint/2010/main" val="1993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A89611-5574-9732-1D61-49085C32A776}"/>
              </a:ext>
            </a:extLst>
          </p:cNvPr>
          <p:cNvSpPr>
            <a:spLocks noGrp="1"/>
          </p:cNvSpPr>
          <p:nvPr>
            <p:ph type="title"/>
          </p:nvPr>
        </p:nvSpPr>
        <p:spPr/>
        <p:txBody>
          <a:bodyPr/>
          <a:lstStyle/>
          <a:p>
            <a:endParaRPr lang="cs-CZ" dirty="0"/>
          </a:p>
        </p:txBody>
      </p:sp>
      <p:pic>
        <p:nvPicPr>
          <p:cNvPr id="2050" name="Picture 2">
            <a:extLst>
              <a:ext uri="{FF2B5EF4-FFF2-40B4-BE49-F238E27FC236}">
                <a16:creationId xmlns:a16="http://schemas.microsoft.com/office/drawing/2014/main" id="{3D5FC494-B142-B70D-2E3F-BA3672787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9168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15BFD322-9A9E-1C00-1279-F23D0B14B975}"/>
              </a:ext>
            </a:extLst>
          </p:cNvPr>
          <p:cNvSpPr>
            <a:spLocks noGrp="1"/>
          </p:cNvSpPr>
          <p:nvPr>
            <p:ph idx="1"/>
          </p:nvPr>
        </p:nvSpPr>
        <p:spPr>
          <a:xfrm>
            <a:off x="9691687" y="6401042"/>
            <a:ext cx="2517912" cy="581232"/>
          </a:xfrm>
        </p:spPr>
        <p:txBody>
          <a:bodyPr>
            <a:normAutofit fontScale="40000" lnSpcReduction="20000"/>
          </a:bodyPr>
          <a:lstStyle/>
          <a:p>
            <a:pPr marL="0" indent="0">
              <a:buNone/>
            </a:pPr>
            <a:r>
              <a:rPr lang="cs-CZ" dirty="0"/>
              <a:t>Zdroj: </a:t>
            </a:r>
            <a:r>
              <a:rPr lang="cs-CZ" dirty="0">
                <a:hlinkClick r:id="rId3"/>
              </a:rPr>
              <a:t>https://www.chmi.cz/historicka-data/pocasi/mapy-charakteristik-klimatu</a:t>
            </a:r>
            <a:r>
              <a:rPr lang="cs-CZ" dirty="0"/>
              <a:t> </a:t>
            </a:r>
          </a:p>
        </p:txBody>
      </p:sp>
    </p:spTree>
    <p:extLst>
      <p:ext uri="{BB962C8B-B14F-4D97-AF65-F5344CB8AC3E}">
        <p14:creationId xmlns:p14="http://schemas.microsoft.com/office/powerpoint/2010/main" val="292546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87AA2E-FF6F-874E-9806-780FA0EE8902}"/>
              </a:ext>
            </a:extLst>
          </p:cNvPr>
          <p:cNvSpPr>
            <a:spLocks noGrp="1"/>
          </p:cNvSpPr>
          <p:nvPr>
            <p:ph type="title"/>
          </p:nvPr>
        </p:nvSpPr>
        <p:spPr/>
        <p:txBody>
          <a:bodyPr/>
          <a:lstStyle/>
          <a:p>
            <a:r>
              <a:rPr lang="cs-CZ" dirty="0"/>
              <a:t>SRÁŽKY</a:t>
            </a:r>
          </a:p>
        </p:txBody>
      </p:sp>
      <p:sp>
        <p:nvSpPr>
          <p:cNvPr id="3" name="Zástupný obsah 2">
            <a:extLst>
              <a:ext uri="{FF2B5EF4-FFF2-40B4-BE49-F238E27FC236}">
                <a16:creationId xmlns:a16="http://schemas.microsoft.com/office/drawing/2014/main" id="{9872A8E9-CFB2-6C11-ABDD-0B0963F85EA5}"/>
              </a:ext>
            </a:extLst>
          </p:cNvPr>
          <p:cNvSpPr>
            <a:spLocks noGrp="1"/>
          </p:cNvSpPr>
          <p:nvPr>
            <p:ph idx="1"/>
          </p:nvPr>
        </p:nvSpPr>
        <p:spPr/>
        <p:txBody>
          <a:bodyPr/>
          <a:lstStyle/>
          <a:p>
            <a:r>
              <a:rPr lang="cs-CZ" dirty="0"/>
              <a:t>Představují soustavu vodních částic vzniklých kondenzací či sublimací vodní páry v ovzduší ve stavu kapalném nebo tuhém.</a:t>
            </a:r>
          </a:p>
          <a:p>
            <a:r>
              <a:rPr lang="cs-CZ" dirty="0"/>
              <a:t>Druhy:</a:t>
            </a:r>
          </a:p>
          <a:p>
            <a:pPr lvl="1"/>
            <a:r>
              <a:rPr lang="cs-CZ" dirty="0"/>
              <a:t>Déšť </a:t>
            </a:r>
          </a:p>
          <a:p>
            <a:pPr lvl="1"/>
            <a:r>
              <a:rPr lang="cs-CZ" dirty="0"/>
              <a:t>Sníh</a:t>
            </a:r>
          </a:p>
          <a:p>
            <a:pPr lvl="1"/>
            <a:r>
              <a:rPr lang="cs-CZ" dirty="0"/>
              <a:t>Mrholení – slabý déšť</a:t>
            </a:r>
          </a:p>
          <a:p>
            <a:pPr lvl="1"/>
            <a:r>
              <a:rPr lang="cs-CZ" dirty="0"/>
              <a:t>Kroupy – když prší led -&gt; vznikají, když se kapky vody vysrážejí v mracích ve velkých výškách a zmrznou v led.</a:t>
            </a:r>
          </a:p>
          <a:p>
            <a:pPr lvl="1"/>
            <a:r>
              <a:rPr lang="cs-CZ" dirty="0"/>
              <a:t>Bouřky</a:t>
            </a:r>
          </a:p>
          <a:p>
            <a:pPr lvl="1"/>
            <a:r>
              <a:rPr lang="cs-CZ" dirty="0"/>
              <a:t>Sněhové krupky, sněhová krupice, námrazové krupky</a:t>
            </a:r>
          </a:p>
          <a:p>
            <a:endParaRPr lang="cs-CZ" dirty="0"/>
          </a:p>
        </p:txBody>
      </p:sp>
    </p:spTree>
    <p:extLst>
      <p:ext uri="{BB962C8B-B14F-4D97-AF65-F5344CB8AC3E}">
        <p14:creationId xmlns:p14="http://schemas.microsoft.com/office/powerpoint/2010/main" val="49556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descr="Obsah obrázku text&#10;&#10;Popis byl vytvořen automaticky">
            <a:extLst>
              <a:ext uri="{FF2B5EF4-FFF2-40B4-BE49-F238E27FC236}">
                <a16:creationId xmlns:a16="http://schemas.microsoft.com/office/drawing/2014/main" id="{CC564D48-6D36-A2F3-5D58-376FC1A174C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8851" y="643467"/>
            <a:ext cx="7874298" cy="5571066"/>
          </a:xfrm>
          <a:prstGeom prst="rect">
            <a:avLst/>
          </a:prstGeom>
        </p:spPr>
      </p:pic>
      <p:sp>
        <p:nvSpPr>
          <p:cNvPr id="2" name="TextovéPole 1">
            <a:extLst>
              <a:ext uri="{FF2B5EF4-FFF2-40B4-BE49-F238E27FC236}">
                <a16:creationId xmlns:a16="http://schemas.microsoft.com/office/drawing/2014/main" id="{0586FFFA-0AF8-DB1B-3477-5158615B91AD}"/>
              </a:ext>
            </a:extLst>
          </p:cNvPr>
          <p:cNvSpPr txBox="1"/>
          <p:nvPr/>
        </p:nvSpPr>
        <p:spPr>
          <a:xfrm>
            <a:off x="0" y="6488668"/>
            <a:ext cx="3304110" cy="261610"/>
          </a:xfrm>
          <a:prstGeom prst="rect">
            <a:avLst/>
          </a:prstGeom>
          <a:noFill/>
        </p:spPr>
        <p:txBody>
          <a:bodyPr wrap="none" rtlCol="0">
            <a:spAutoFit/>
          </a:bodyPr>
          <a:lstStyle/>
          <a:p>
            <a:r>
              <a:rPr lang="cs-CZ" sz="1100" dirty="0"/>
              <a:t>Zdroj: </a:t>
            </a:r>
            <a:r>
              <a:rPr lang="cs-CZ" sz="1100" dirty="0">
                <a:hlinkClick r:id="rId4"/>
              </a:rPr>
              <a:t>https://chmibrno.org/blog/2021/03/03/srazky/</a:t>
            </a:r>
            <a:r>
              <a:rPr lang="cs-CZ" sz="1100" dirty="0"/>
              <a:t> </a:t>
            </a:r>
          </a:p>
        </p:txBody>
      </p:sp>
    </p:spTree>
    <p:extLst>
      <p:ext uri="{BB962C8B-B14F-4D97-AF65-F5344CB8AC3E}">
        <p14:creationId xmlns:p14="http://schemas.microsoft.com/office/powerpoint/2010/main" val="297522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A9CEFF-9486-6AF5-202A-7F01309733BB}"/>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1A4DD2A6-7F73-66D7-3605-CD20C103BFCE}"/>
              </a:ext>
            </a:extLst>
          </p:cNvPr>
          <p:cNvSpPr>
            <a:spLocks noGrp="1"/>
          </p:cNvSpPr>
          <p:nvPr>
            <p:ph idx="1"/>
          </p:nvPr>
        </p:nvSpPr>
        <p:spPr>
          <a:xfrm>
            <a:off x="9770165" y="6231835"/>
            <a:ext cx="2421835" cy="511658"/>
          </a:xfrm>
        </p:spPr>
        <p:txBody>
          <a:bodyPr>
            <a:normAutofit/>
          </a:bodyPr>
          <a:lstStyle/>
          <a:p>
            <a:pPr marL="0" indent="0">
              <a:buNone/>
            </a:pPr>
            <a:r>
              <a:rPr lang="cs-CZ" sz="1050" dirty="0"/>
              <a:t>Zdroj: </a:t>
            </a:r>
            <a:r>
              <a:rPr lang="cs-CZ" sz="1050" dirty="0">
                <a:hlinkClick r:id="rId2"/>
              </a:rPr>
              <a:t>https://www.chmi.cz/historicka-data/pocasi/mapy-charakteristik-klimatu</a:t>
            </a:r>
            <a:r>
              <a:rPr lang="cs-CZ" sz="1050" dirty="0"/>
              <a:t> </a:t>
            </a:r>
          </a:p>
        </p:txBody>
      </p:sp>
      <p:pic>
        <p:nvPicPr>
          <p:cNvPr id="3074" name="Picture 2">
            <a:extLst>
              <a:ext uri="{FF2B5EF4-FFF2-40B4-BE49-F238E27FC236}">
                <a16:creationId xmlns:a16="http://schemas.microsoft.com/office/drawing/2014/main" id="{78E1EDCC-FB2B-DBEF-0F0C-CDDE059B7B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91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5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F39905-B77B-3D75-A79D-E81A7EBB31A8}"/>
              </a:ext>
            </a:extLst>
          </p:cNvPr>
          <p:cNvSpPr>
            <a:spLocks noGrp="1"/>
          </p:cNvSpPr>
          <p:nvPr>
            <p:ph type="title"/>
          </p:nvPr>
        </p:nvSpPr>
        <p:spPr/>
        <p:txBody>
          <a:bodyPr/>
          <a:lstStyle/>
          <a:p>
            <a:r>
              <a:rPr lang="cs-CZ" dirty="0"/>
              <a:t>BOUŘKY</a:t>
            </a:r>
          </a:p>
        </p:txBody>
      </p:sp>
      <p:sp>
        <p:nvSpPr>
          <p:cNvPr id="3" name="Zástupný obsah 2">
            <a:extLst>
              <a:ext uri="{FF2B5EF4-FFF2-40B4-BE49-F238E27FC236}">
                <a16:creationId xmlns:a16="http://schemas.microsoft.com/office/drawing/2014/main" id="{11F6FB47-4FB6-AE99-62B9-568FCB46B137}"/>
              </a:ext>
            </a:extLst>
          </p:cNvPr>
          <p:cNvSpPr>
            <a:spLocks noGrp="1"/>
          </p:cNvSpPr>
          <p:nvPr>
            <p:ph idx="1"/>
          </p:nvPr>
        </p:nvSpPr>
        <p:spPr/>
        <p:txBody>
          <a:bodyPr/>
          <a:lstStyle/>
          <a:p>
            <a:r>
              <a:rPr lang="cs-CZ" dirty="0"/>
              <a:t>Vznikají jako projev lokálního nahromadění velkého množství energie v atmosféře.</a:t>
            </a:r>
          </a:p>
          <a:p>
            <a:r>
              <a:rPr lang="cs-CZ" dirty="0"/>
              <a:t>Jsou vyvolány trvalým a silným stoupavým prouděním vzduchu, ke kterému v létě dochází nejčastěji při přechodu studených front (</a:t>
            </a:r>
            <a:r>
              <a:rPr lang="cs-CZ" b="1" dirty="0"/>
              <a:t>frontální bouřky</a:t>
            </a:r>
            <a:r>
              <a:rPr lang="cs-CZ" dirty="0"/>
              <a:t>) nebo v důsledku lokálního přehřátí zemského povrchu (</a:t>
            </a:r>
            <a:r>
              <a:rPr lang="cs-CZ" b="1" dirty="0"/>
              <a:t>bouřky z tepla</a:t>
            </a:r>
            <a:r>
              <a:rPr lang="cs-CZ" dirty="0"/>
              <a:t>). </a:t>
            </a:r>
          </a:p>
          <a:p>
            <a:r>
              <a:rPr lang="cs-CZ" dirty="0"/>
              <a:t>Relativně lehčí teplý vzduch vystupuje do vyšších vrstev atmosféry. Přitom s sebou nese vodní páru, která se sráží a vytváří vodní kapky a ledové krystalky. Tento vzduch se ve výšce až 10 km nad zemským povrchem ochlazuje a prudce klesá k zemi</a:t>
            </a:r>
          </a:p>
        </p:txBody>
      </p:sp>
    </p:spTree>
    <p:extLst>
      <p:ext uri="{BB962C8B-B14F-4D97-AF65-F5344CB8AC3E}">
        <p14:creationId xmlns:p14="http://schemas.microsoft.com/office/powerpoint/2010/main" val="367819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043356-F234-5D06-6694-EF8FFFF27006}"/>
              </a:ext>
            </a:extLst>
          </p:cNvPr>
          <p:cNvSpPr>
            <a:spLocks noGrp="1"/>
          </p:cNvSpPr>
          <p:nvPr>
            <p:ph type="title"/>
          </p:nvPr>
        </p:nvSpPr>
        <p:spPr/>
        <p:txBody>
          <a:bodyPr/>
          <a:lstStyle/>
          <a:p>
            <a:r>
              <a:rPr lang="cs-CZ" dirty="0"/>
              <a:t>JAK POZNÁM, ŽE SE BLÍŽÍ BOUŘKA</a:t>
            </a:r>
          </a:p>
        </p:txBody>
      </p:sp>
      <p:sp>
        <p:nvSpPr>
          <p:cNvPr id="3" name="Zástupný obsah 2">
            <a:extLst>
              <a:ext uri="{FF2B5EF4-FFF2-40B4-BE49-F238E27FC236}">
                <a16:creationId xmlns:a16="http://schemas.microsoft.com/office/drawing/2014/main" id="{44928886-1948-D063-1639-21BCB69602AF}"/>
              </a:ext>
            </a:extLst>
          </p:cNvPr>
          <p:cNvSpPr>
            <a:spLocks noGrp="1"/>
          </p:cNvSpPr>
          <p:nvPr>
            <p:ph idx="1"/>
          </p:nvPr>
        </p:nvSpPr>
        <p:spPr/>
        <p:txBody>
          <a:bodyPr/>
          <a:lstStyle/>
          <a:p>
            <a:r>
              <a:rPr lang="cs-CZ"/>
              <a:t>Postupný vývoj oblaků:</a:t>
            </a:r>
          </a:p>
          <a:p>
            <a:endParaRPr lang="cs-CZ" dirty="0"/>
          </a:p>
        </p:txBody>
      </p:sp>
      <p:pic>
        <p:nvPicPr>
          <p:cNvPr id="5" name="Obrázek 4">
            <a:extLst>
              <a:ext uri="{FF2B5EF4-FFF2-40B4-BE49-F238E27FC236}">
                <a16:creationId xmlns:a16="http://schemas.microsoft.com/office/drawing/2014/main" id="{86BC594A-113C-352F-6E83-9C1CC437F543}"/>
              </a:ext>
            </a:extLst>
          </p:cNvPr>
          <p:cNvPicPr>
            <a:picLocks noChangeAspect="1"/>
          </p:cNvPicPr>
          <p:nvPr/>
        </p:nvPicPr>
        <p:blipFill>
          <a:blip r:embed="rId3"/>
          <a:stretch>
            <a:fillRect/>
          </a:stretch>
        </p:blipFill>
        <p:spPr>
          <a:xfrm>
            <a:off x="224414" y="2513445"/>
            <a:ext cx="2867025" cy="3124200"/>
          </a:xfrm>
          <a:prstGeom prst="rect">
            <a:avLst/>
          </a:prstGeom>
        </p:spPr>
      </p:pic>
      <p:pic>
        <p:nvPicPr>
          <p:cNvPr id="7" name="Obrázek 6">
            <a:extLst>
              <a:ext uri="{FF2B5EF4-FFF2-40B4-BE49-F238E27FC236}">
                <a16:creationId xmlns:a16="http://schemas.microsoft.com/office/drawing/2014/main" id="{FEB6A023-78F5-F23B-7710-5D4559A0301D}"/>
              </a:ext>
            </a:extLst>
          </p:cNvPr>
          <p:cNvPicPr>
            <a:picLocks noChangeAspect="1"/>
          </p:cNvPicPr>
          <p:nvPr/>
        </p:nvPicPr>
        <p:blipFill>
          <a:blip r:embed="rId4"/>
          <a:stretch>
            <a:fillRect/>
          </a:stretch>
        </p:blipFill>
        <p:spPr>
          <a:xfrm>
            <a:off x="3290887" y="2494395"/>
            <a:ext cx="2847975" cy="3152775"/>
          </a:xfrm>
          <a:prstGeom prst="rect">
            <a:avLst/>
          </a:prstGeom>
        </p:spPr>
      </p:pic>
      <p:pic>
        <p:nvPicPr>
          <p:cNvPr id="11" name="Obrázek 10">
            <a:extLst>
              <a:ext uri="{FF2B5EF4-FFF2-40B4-BE49-F238E27FC236}">
                <a16:creationId xmlns:a16="http://schemas.microsoft.com/office/drawing/2014/main" id="{E449E178-FDD3-C53C-C0A0-1C53BA07FC04}"/>
              </a:ext>
            </a:extLst>
          </p:cNvPr>
          <p:cNvPicPr>
            <a:picLocks noChangeAspect="1"/>
          </p:cNvPicPr>
          <p:nvPr/>
        </p:nvPicPr>
        <p:blipFill>
          <a:blip r:embed="rId5"/>
          <a:stretch>
            <a:fillRect/>
          </a:stretch>
        </p:blipFill>
        <p:spPr>
          <a:xfrm>
            <a:off x="9319635" y="2503920"/>
            <a:ext cx="2828925" cy="3095625"/>
          </a:xfrm>
          <a:prstGeom prst="rect">
            <a:avLst/>
          </a:prstGeom>
        </p:spPr>
      </p:pic>
      <p:sp>
        <p:nvSpPr>
          <p:cNvPr id="12" name="TextovéPole 11">
            <a:extLst>
              <a:ext uri="{FF2B5EF4-FFF2-40B4-BE49-F238E27FC236}">
                <a16:creationId xmlns:a16="http://schemas.microsoft.com/office/drawing/2014/main" id="{BB8081B5-04A3-9941-8B4D-F0985C8FE4CA}"/>
              </a:ext>
            </a:extLst>
          </p:cNvPr>
          <p:cNvSpPr txBox="1"/>
          <p:nvPr/>
        </p:nvSpPr>
        <p:spPr>
          <a:xfrm>
            <a:off x="7057551" y="6412777"/>
            <a:ext cx="5143909" cy="369332"/>
          </a:xfrm>
          <a:prstGeom prst="rect">
            <a:avLst/>
          </a:prstGeom>
          <a:noFill/>
        </p:spPr>
        <p:txBody>
          <a:bodyPr wrap="none" rtlCol="0">
            <a:spAutoFit/>
          </a:bodyPr>
          <a:lstStyle/>
          <a:p>
            <a:r>
              <a:rPr lang="cs-CZ" dirty="0"/>
              <a:t>Zdroj: </a:t>
            </a:r>
            <a:r>
              <a:rPr lang="cs-CZ" dirty="0">
                <a:hlinkClick r:id="rId6"/>
              </a:rPr>
              <a:t>https://www.idnes.cz/cestovani/Iatlas_oblaku</a:t>
            </a:r>
            <a:r>
              <a:rPr lang="cs-CZ" dirty="0"/>
              <a:t> </a:t>
            </a:r>
          </a:p>
        </p:txBody>
      </p:sp>
      <p:pic>
        <p:nvPicPr>
          <p:cNvPr id="14" name="Obrázek 13">
            <a:extLst>
              <a:ext uri="{FF2B5EF4-FFF2-40B4-BE49-F238E27FC236}">
                <a16:creationId xmlns:a16="http://schemas.microsoft.com/office/drawing/2014/main" id="{5B362845-2E0A-B3B8-66D9-F3D2B4D4796C}"/>
              </a:ext>
            </a:extLst>
          </p:cNvPr>
          <p:cNvPicPr>
            <a:picLocks noChangeAspect="1"/>
          </p:cNvPicPr>
          <p:nvPr/>
        </p:nvPicPr>
        <p:blipFill>
          <a:blip r:embed="rId7"/>
          <a:stretch>
            <a:fillRect/>
          </a:stretch>
        </p:blipFill>
        <p:spPr>
          <a:xfrm>
            <a:off x="6305261" y="2489632"/>
            <a:ext cx="2847975" cy="3124200"/>
          </a:xfrm>
          <a:prstGeom prst="rect">
            <a:avLst/>
          </a:prstGeom>
        </p:spPr>
      </p:pic>
    </p:spTree>
    <p:extLst>
      <p:ext uri="{BB962C8B-B14F-4D97-AF65-F5344CB8AC3E}">
        <p14:creationId xmlns:p14="http://schemas.microsoft.com/office/powerpoint/2010/main" val="279161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194F1B-6FA1-7827-8E59-D004B6326D35}"/>
              </a:ext>
            </a:extLst>
          </p:cNvPr>
          <p:cNvSpPr>
            <a:spLocks noGrp="1"/>
          </p:cNvSpPr>
          <p:nvPr>
            <p:ph type="title"/>
          </p:nvPr>
        </p:nvSpPr>
        <p:spPr/>
        <p:txBody>
          <a:bodyPr/>
          <a:lstStyle/>
          <a:p>
            <a:r>
              <a:rPr lang="cs-CZ" dirty="0"/>
              <a:t>MLHA</a:t>
            </a:r>
          </a:p>
        </p:txBody>
      </p:sp>
      <p:sp>
        <p:nvSpPr>
          <p:cNvPr id="3" name="Zástupný obsah 2">
            <a:extLst>
              <a:ext uri="{FF2B5EF4-FFF2-40B4-BE49-F238E27FC236}">
                <a16:creationId xmlns:a16="http://schemas.microsoft.com/office/drawing/2014/main" id="{8A443B6C-21B9-EA42-2C84-9C785D135A25}"/>
              </a:ext>
            </a:extLst>
          </p:cNvPr>
          <p:cNvSpPr>
            <a:spLocks noGrp="1"/>
          </p:cNvSpPr>
          <p:nvPr>
            <p:ph idx="1"/>
          </p:nvPr>
        </p:nvSpPr>
        <p:spPr/>
        <p:txBody>
          <a:bodyPr>
            <a:normAutofit/>
          </a:bodyPr>
          <a:lstStyle/>
          <a:p>
            <a:r>
              <a:rPr lang="cs-CZ" dirty="0"/>
              <a:t>Za jasného dne je vidět na kilometry daleko.</a:t>
            </a:r>
          </a:p>
          <a:p>
            <a:r>
              <a:rPr lang="cs-CZ" dirty="0"/>
              <a:t>Jindy je tak hustá mlha, že vidíme sotva na cestu.</a:t>
            </a:r>
          </a:p>
          <a:p>
            <a:r>
              <a:rPr lang="cs-CZ" dirty="0"/>
              <a:t>Drobné kapky vody vznášející se ve vzduchu – mraky, které se utvořily na úrovni zemského povrchu. </a:t>
            </a:r>
          </a:p>
          <a:p>
            <a:endParaRPr lang="cs-CZ" dirty="0"/>
          </a:p>
          <a:p>
            <a:r>
              <a:rPr lang="cs-CZ" sz="2000" b="1" dirty="0"/>
              <a:t>Mlha nebo kouřmo</a:t>
            </a:r>
            <a:r>
              <a:rPr lang="cs-CZ" sz="2000" dirty="0"/>
              <a:t>? – oba patří mezi meteorologické jevy zhoršující dohlednost. Zatímco u </a:t>
            </a:r>
            <a:r>
              <a:rPr lang="cs-CZ" sz="2000" dirty="0" err="1"/>
              <a:t>kouřma</a:t>
            </a:r>
            <a:r>
              <a:rPr lang="cs-CZ" sz="2000" dirty="0"/>
              <a:t> neklesá pod 1 km, u mlhy se jedná o takový stav v přízemní vrstvě atmosféry, kdy nahromadění vodních kapek, nebo ledových jader je tak velká, že dohlednost klesá pod 1 km.</a:t>
            </a:r>
          </a:p>
          <a:p>
            <a:endParaRPr lang="cs-CZ" dirty="0"/>
          </a:p>
          <a:p>
            <a:pPr lvl="1"/>
            <a:endParaRPr lang="cs-CZ" dirty="0"/>
          </a:p>
        </p:txBody>
      </p:sp>
    </p:spTree>
    <p:extLst>
      <p:ext uri="{BB962C8B-B14F-4D97-AF65-F5344CB8AC3E}">
        <p14:creationId xmlns:p14="http://schemas.microsoft.com/office/powerpoint/2010/main" val="40000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E09D944-440A-6940-9515-4D63B82165CF}"/>
              </a:ext>
            </a:extLst>
          </p:cNvPr>
          <p:cNvSpPr>
            <a:spLocks noGrp="1"/>
          </p:cNvSpPr>
          <p:nvPr>
            <p:ph type="title"/>
          </p:nvPr>
        </p:nvSpPr>
        <p:spPr>
          <a:xfrm>
            <a:off x="1171074" y="1396686"/>
            <a:ext cx="3240506" cy="4064628"/>
          </a:xfrm>
        </p:spPr>
        <p:txBody>
          <a:bodyPr>
            <a:normAutofit/>
          </a:bodyPr>
          <a:lstStyle/>
          <a:p>
            <a:r>
              <a:rPr lang="cs-CZ">
                <a:solidFill>
                  <a:srgbClr val="FFFFFF"/>
                </a:solidFill>
              </a:rPr>
              <a:t>Až naprší a uschne … aneb Něco z historie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Zástupný obsah 2">
            <a:extLst>
              <a:ext uri="{FF2B5EF4-FFF2-40B4-BE49-F238E27FC236}">
                <a16:creationId xmlns:a16="http://schemas.microsoft.com/office/drawing/2014/main" id="{802B622E-CD29-EEB6-6617-66E7EBBDE21B}"/>
              </a:ext>
            </a:extLst>
          </p:cNvPr>
          <p:cNvSpPr>
            <a:spLocks noGrp="1"/>
          </p:cNvSpPr>
          <p:nvPr>
            <p:ph idx="1"/>
          </p:nvPr>
        </p:nvSpPr>
        <p:spPr>
          <a:xfrm>
            <a:off x="5370153" y="1526033"/>
            <a:ext cx="5536397" cy="3935281"/>
          </a:xfrm>
        </p:spPr>
        <p:txBody>
          <a:bodyPr>
            <a:normAutofit lnSpcReduction="10000"/>
          </a:bodyPr>
          <a:lstStyle/>
          <a:p>
            <a:r>
              <a:rPr lang="cs-CZ" sz="1800" dirty="0"/>
              <a:t>Vše se točí kolem počasí…</a:t>
            </a:r>
          </a:p>
          <a:p>
            <a:endParaRPr lang="cs-CZ" sz="1800" dirty="0"/>
          </a:p>
          <a:p>
            <a:r>
              <a:rPr lang="cs-CZ" sz="1800" b="1" dirty="0"/>
              <a:t>Meteorologie</a:t>
            </a:r>
            <a:r>
              <a:rPr lang="cs-CZ" sz="1800" dirty="0"/>
              <a:t> – věda zabývající se zkoumáním počasí</a:t>
            </a:r>
          </a:p>
          <a:p>
            <a:r>
              <a:rPr lang="cs-CZ" sz="1800" dirty="0"/>
              <a:t>Původ ve starém Řecku | </a:t>
            </a:r>
            <a:r>
              <a:rPr lang="cs-CZ" sz="1800" dirty="0" err="1"/>
              <a:t>Aristotelés</a:t>
            </a:r>
            <a:r>
              <a:rPr lang="cs-CZ" sz="1800" dirty="0"/>
              <a:t>: </a:t>
            </a:r>
            <a:r>
              <a:rPr lang="cs-CZ" sz="1800" dirty="0" err="1"/>
              <a:t>Meteorologika</a:t>
            </a:r>
            <a:endParaRPr lang="cs-CZ" sz="1800" dirty="0"/>
          </a:p>
          <a:p>
            <a:endParaRPr lang="cs-CZ" sz="1800" dirty="0"/>
          </a:p>
          <a:p>
            <a:r>
              <a:rPr lang="cs-CZ" sz="1800" dirty="0"/>
              <a:t>Významnou roli sehrálo počasí v historických událostech: </a:t>
            </a:r>
          </a:p>
          <a:p>
            <a:pPr lvl="1"/>
            <a:r>
              <a:rPr lang="cs-CZ" sz="1400" dirty="0"/>
              <a:t>v bitvě u Slavkova </a:t>
            </a:r>
          </a:p>
          <a:p>
            <a:pPr lvl="1"/>
            <a:r>
              <a:rPr lang="cs-CZ" sz="1400" dirty="0"/>
              <a:t>či při vylodění v Normandii</a:t>
            </a:r>
          </a:p>
          <a:p>
            <a:endParaRPr lang="cs-CZ" sz="1800" dirty="0"/>
          </a:p>
          <a:p>
            <a:r>
              <a:rPr lang="cs-CZ" sz="1800" dirty="0"/>
              <a:t>Nejstarší  meteorologická měření na našem území: Klementinum - Praha, od r. 1775</a:t>
            </a:r>
          </a:p>
          <a:p>
            <a:endParaRPr lang="cs-CZ" sz="1800" dirty="0"/>
          </a:p>
        </p:txBody>
      </p:sp>
    </p:spTree>
    <p:extLst>
      <p:ext uri="{BB962C8B-B14F-4D97-AF65-F5344CB8AC3E}">
        <p14:creationId xmlns:p14="http://schemas.microsoft.com/office/powerpoint/2010/main" val="2687201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5" name="Group 4104">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410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07"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08"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09"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10" name="Rectangle 4109">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Nadpis 1">
            <a:extLst>
              <a:ext uri="{FF2B5EF4-FFF2-40B4-BE49-F238E27FC236}">
                <a16:creationId xmlns:a16="http://schemas.microsoft.com/office/drawing/2014/main" id="{0CB0C53D-506C-F3D3-7E68-202B0525CF8D}"/>
              </a:ext>
            </a:extLst>
          </p:cNvPr>
          <p:cNvSpPr>
            <a:spLocks noGrp="1"/>
          </p:cNvSpPr>
          <p:nvPr>
            <p:ph type="title"/>
          </p:nvPr>
        </p:nvSpPr>
        <p:spPr>
          <a:xfrm>
            <a:off x="1047280" y="759805"/>
            <a:ext cx="10306520" cy="1325563"/>
          </a:xfrm>
        </p:spPr>
        <p:txBody>
          <a:bodyPr>
            <a:normAutofit/>
          </a:bodyPr>
          <a:lstStyle/>
          <a:p>
            <a:r>
              <a:rPr lang="cs-CZ" sz="4000">
                <a:solidFill>
                  <a:srgbClr val="FFFFFF"/>
                </a:solidFill>
              </a:rPr>
              <a:t>VÍTR</a:t>
            </a:r>
          </a:p>
        </p:txBody>
      </p:sp>
      <p:sp>
        <p:nvSpPr>
          <p:cNvPr id="3" name="Zástupný obsah 2">
            <a:extLst>
              <a:ext uri="{FF2B5EF4-FFF2-40B4-BE49-F238E27FC236}">
                <a16:creationId xmlns:a16="http://schemas.microsoft.com/office/drawing/2014/main" id="{33ED6089-A4F4-411D-3F40-4B4DA243E074}"/>
              </a:ext>
            </a:extLst>
          </p:cNvPr>
          <p:cNvSpPr>
            <a:spLocks noGrp="1"/>
          </p:cNvSpPr>
          <p:nvPr>
            <p:ph idx="1"/>
          </p:nvPr>
        </p:nvSpPr>
        <p:spPr>
          <a:xfrm>
            <a:off x="1424905" y="2494450"/>
            <a:ext cx="3185196" cy="3563159"/>
          </a:xfrm>
        </p:spPr>
        <p:txBody>
          <a:bodyPr>
            <a:normAutofit/>
          </a:bodyPr>
          <a:lstStyle/>
          <a:p>
            <a:r>
              <a:rPr lang="cs-CZ" sz="2400" dirty="0"/>
              <a:t>Vodorovný nebo svislý pohyb vzduchu, který vzniká v důsledku rozdílu tlaku vzduchu a rozdílu v zahřátí zemského povrchu.</a:t>
            </a:r>
          </a:p>
          <a:p>
            <a:r>
              <a:rPr lang="cs-CZ" sz="2400" dirty="0"/>
              <a:t>Proudění ovlivňuje </a:t>
            </a:r>
            <a:r>
              <a:rPr lang="cs-CZ" sz="2400" dirty="0" err="1"/>
              <a:t>Coriolisova</a:t>
            </a:r>
            <a:r>
              <a:rPr lang="cs-CZ" sz="2400" dirty="0"/>
              <a:t> síla, která stáčí jeho směr a také zemský povrch.</a:t>
            </a:r>
          </a:p>
        </p:txBody>
      </p:sp>
      <p:pic>
        <p:nvPicPr>
          <p:cNvPr id="4098" name="Picture 2">
            <a:extLst>
              <a:ext uri="{FF2B5EF4-FFF2-40B4-BE49-F238E27FC236}">
                <a16:creationId xmlns:a16="http://schemas.microsoft.com/office/drawing/2014/main" id="{7970E509-8C96-0D9C-8ECF-031B7FD9EFB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98252" y="2252156"/>
            <a:ext cx="6190605" cy="437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4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E0241CF7-9336-CBE6-43DF-787AE496714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SMĚR VĚTRU</a:t>
            </a:r>
          </a:p>
        </p:txBody>
      </p:sp>
      <p:pic>
        <p:nvPicPr>
          <p:cNvPr id="4" name="Picture 2">
            <a:extLst>
              <a:ext uri="{FF2B5EF4-FFF2-40B4-BE49-F238E27FC236}">
                <a16:creationId xmlns:a16="http://schemas.microsoft.com/office/drawing/2014/main" id="{2CEC4AE7-75A6-A21C-D93B-A7A693E26EEE}"/>
              </a:ext>
            </a:extLst>
          </p:cNvPr>
          <p:cNvPicPr>
            <a:picLocks noGrp="1" noChangeAspect="1" noChangeArrowheads="1"/>
          </p:cNvPicPr>
          <p:nvPr>
            <p:ph idx="1"/>
          </p:nvPr>
        </p:nvPicPr>
        <p:blipFill>
          <a:blip r:embed="rId3" cstate="print"/>
          <a:stretch>
            <a:fillRect/>
          </a:stretch>
        </p:blipFill>
        <p:spPr bwMode="auto">
          <a:xfrm>
            <a:off x="4502428" y="914400"/>
            <a:ext cx="7588528" cy="4799742"/>
          </a:xfrm>
          <a:prstGeom prst="rect">
            <a:avLst/>
          </a:prstGeom>
          <a:noFill/>
        </p:spPr>
      </p:pic>
    </p:spTree>
    <p:extLst>
      <p:ext uri="{BB962C8B-B14F-4D97-AF65-F5344CB8AC3E}">
        <p14:creationId xmlns:p14="http://schemas.microsoft.com/office/powerpoint/2010/main" val="234651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3C62989B-0F9F-1652-D744-F1B0B1A806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801" y="267678"/>
            <a:ext cx="8834596" cy="6625947"/>
          </a:xfrm>
        </p:spPr>
      </p:pic>
    </p:spTree>
    <p:extLst>
      <p:ext uri="{BB962C8B-B14F-4D97-AF65-F5344CB8AC3E}">
        <p14:creationId xmlns:p14="http://schemas.microsoft.com/office/powerpoint/2010/main" val="388813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obsah 4">
            <a:extLst>
              <a:ext uri="{FF2B5EF4-FFF2-40B4-BE49-F238E27FC236}">
                <a16:creationId xmlns:a16="http://schemas.microsoft.com/office/drawing/2014/main" id="{A4CB64AA-E629-9AE5-D670-AD6324AA8B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544" y="210579"/>
            <a:ext cx="8727718" cy="6545789"/>
          </a:xfrm>
        </p:spPr>
      </p:pic>
    </p:spTree>
    <p:extLst>
      <p:ext uri="{BB962C8B-B14F-4D97-AF65-F5344CB8AC3E}">
        <p14:creationId xmlns:p14="http://schemas.microsoft.com/office/powerpoint/2010/main" val="4027214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6074CBF-6266-C851-E1D2-71D75938DDD0}"/>
              </a:ext>
            </a:extLst>
          </p:cNvPr>
          <p:cNvSpPr>
            <a:spLocks noGrp="1"/>
          </p:cNvSpPr>
          <p:nvPr>
            <p:ph type="title"/>
          </p:nvPr>
        </p:nvSpPr>
        <p:spPr>
          <a:xfrm>
            <a:off x="643467" y="321734"/>
            <a:ext cx="10905066" cy="1135737"/>
          </a:xfrm>
        </p:spPr>
        <p:txBody>
          <a:bodyPr>
            <a:normAutofit/>
          </a:bodyPr>
          <a:lstStyle/>
          <a:p>
            <a:r>
              <a:rPr lang="cs-CZ" sz="3600" dirty="0"/>
              <a:t>APLIKACE PRO SLEDOVÁNÍ POČASÍ</a:t>
            </a:r>
          </a:p>
        </p:txBody>
      </p:sp>
      <p:sp>
        <p:nvSpPr>
          <p:cNvPr id="3" name="Zástupný obsah 2">
            <a:extLst>
              <a:ext uri="{FF2B5EF4-FFF2-40B4-BE49-F238E27FC236}">
                <a16:creationId xmlns:a16="http://schemas.microsoft.com/office/drawing/2014/main" id="{50BB6AB8-F6F9-8801-BAA6-23527F7E52BB}"/>
              </a:ext>
            </a:extLst>
          </p:cNvPr>
          <p:cNvSpPr>
            <a:spLocks noGrp="1"/>
          </p:cNvSpPr>
          <p:nvPr>
            <p:ph idx="1"/>
          </p:nvPr>
        </p:nvSpPr>
        <p:spPr>
          <a:xfrm>
            <a:off x="89481" y="6461055"/>
            <a:ext cx="4644443" cy="360911"/>
          </a:xfrm>
        </p:spPr>
        <p:txBody>
          <a:bodyPr>
            <a:normAutofit fontScale="55000" lnSpcReduction="20000"/>
          </a:bodyPr>
          <a:lstStyle/>
          <a:p>
            <a:pPr marL="0" indent="0">
              <a:buNone/>
            </a:pPr>
            <a:r>
              <a:rPr lang="cs-CZ" sz="2000" dirty="0"/>
              <a:t>Aplikace ke stažení v Google Play nebo iOS, odkazy vedou na webové zobrazení jednotlivých aplikací.</a:t>
            </a:r>
          </a:p>
        </p:txBody>
      </p:sp>
      <p:grpSp>
        <p:nvGrpSpPr>
          <p:cNvPr id="21" name="Group 1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5" name="Rectangle 1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9" name="Isosceles Triangle 1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Obrázek 6" descr="Obsah obrázku text, elektronika&#10;&#10;Popis byl vytvořen automaticky">
            <a:extLst>
              <a:ext uri="{FF2B5EF4-FFF2-40B4-BE49-F238E27FC236}">
                <a16:creationId xmlns:a16="http://schemas.microsoft.com/office/drawing/2014/main" id="{64E7BB69-ABA6-A093-B6CA-3AAF1374F16B}"/>
              </a:ext>
            </a:extLst>
          </p:cNvPr>
          <p:cNvPicPr>
            <a:picLocks noChangeAspect="1"/>
          </p:cNvPicPr>
          <p:nvPr/>
        </p:nvPicPr>
        <p:blipFill rotWithShape="1">
          <a:blip r:embed="rId3">
            <a:extLst>
              <a:ext uri="{28A0092B-C50C-407E-A947-70E740481C1C}">
                <a14:useLocalDpi xmlns:a14="http://schemas.microsoft.com/office/drawing/2010/main" val="0"/>
              </a:ext>
            </a:extLst>
          </a:blip>
          <a:srcRect t="3056" b="5324"/>
          <a:stretch/>
        </p:blipFill>
        <p:spPr>
          <a:xfrm>
            <a:off x="235618" y="1398742"/>
            <a:ext cx="2017374" cy="4361891"/>
          </a:xfrm>
          <a:prstGeom prst="rect">
            <a:avLst/>
          </a:prstGeom>
        </p:spPr>
      </p:pic>
      <p:pic>
        <p:nvPicPr>
          <p:cNvPr id="5" name="Obrázek 4">
            <a:extLst>
              <a:ext uri="{FF2B5EF4-FFF2-40B4-BE49-F238E27FC236}">
                <a16:creationId xmlns:a16="http://schemas.microsoft.com/office/drawing/2014/main" id="{74F7E518-8500-9DDC-7830-46CB623DCA47}"/>
              </a:ext>
            </a:extLst>
          </p:cNvPr>
          <p:cNvPicPr>
            <a:picLocks noChangeAspect="1"/>
          </p:cNvPicPr>
          <p:nvPr/>
        </p:nvPicPr>
        <p:blipFill rotWithShape="1">
          <a:blip r:embed="rId4">
            <a:extLst>
              <a:ext uri="{28A0092B-C50C-407E-A947-70E740481C1C}">
                <a14:useLocalDpi xmlns:a14="http://schemas.microsoft.com/office/drawing/2010/main" val="0"/>
              </a:ext>
            </a:extLst>
          </a:blip>
          <a:srcRect t="3056" b="5324"/>
          <a:stretch/>
        </p:blipFill>
        <p:spPr>
          <a:xfrm>
            <a:off x="2896459" y="1398742"/>
            <a:ext cx="2203800" cy="4365669"/>
          </a:xfrm>
          <a:prstGeom prst="rect">
            <a:avLst/>
          </a:prstGeom>
        </p:spPr>
      </p:pic>
      <p:sp>
        <p:nvSpPr>
          <p:cNvPr id="8" name="TextovéPole 7">
            <a:extLst>
              <a:ext uri="{FF2B5EF4-FFF2-40B4-BE49-F238E27FC236}">
                <a16:creationId xmlns:a16="http://schemas.microsoft.com/office/drawing/2014/main" id="{2CE709B0-9661-31D2-2DEB-4BE60D9A325D}"/>
              </a:ext>
            </a:extLst>
          </p:cNvPr>
          <p:cNvSpPr txBox="1"/>
          <p:nvPr/>
        </p:nvSpPr>
        <p:spPr>
          <a:xfrm>
            <a:off x="380752" y="5939984"/>
            <a:ext cx="1450077" cy="369332"/>
          </a:xfrm>
          <a:prstGeom prst="rect">
            <a:avLst/>
          </a:prstGeom>
          <a:noFill/>
        </p:spPr>
        <p:txBody>
          <a:bodyPr wrap="none" rtlCol="0">
            <a:spAutoFit/>
          </a:bodyPr>
          <a:lstStyle/>
          <a:p>
            <a:r>
              <a:rPr lang="cs-CZ" dirty="0" err="1">
                <a:hlinkClick r:id="rId5"/>
              </a:rPr>
              <a:t>AccuWeather</a:t>
            </a:r>
            <a:endParaRPr lang="cs-CZ" dirty="0"/>
          </a:p>
        </p:txBody>
      </p:sp>
      <p:sp>
        <p:nvSpPr>
          <p:cNvPr id="9" name="TextovéPole 8">
            <a:extLst>
              <a:ext uri="{FF2B5EF4-FFF2-40B4-BE49-F238E27FC236}">
                <a16:creationId xmlns:a16="http://schemas.microsoft.com/office/drawing/2014/main" id="{EEE80B7D-7B4B-2340-F7E9-18F4A4EA9548}"/>
              </a:ext>
            </a:extLst>
          </p:cNvPr>
          <p:cNvSpPr txBox="1"/>
          <p:nvPr/>
        </p:nvSpPr>
        <p:spPr>
          <a:xfrm>
            <a:off x="3500035" y="5939984"/>
            <a:ext cx="777777" cy="369332"/>
          </a:xfrm>
          <a:prstGeom prst="rect">
            <a:avLst/>
          </a:prstGeom>
          <a:noFill/>
        </p:spPr>
        <p:txBody>
          <a:bodyPr wrap="none" rtlCol="0">
            <a:spAutoFit/>
          </a:bodyPr>
          <a:lstStyle/>
          <a:p>
            <a:r>
              <a:rPr lang="cs-CZ" dirty="0">
                <a:hlinkClick r:id="rId6"/>
              </a:rPr>
              <a:t>Aladin</a:t>
            </a:r>
            <a:endParaRPr lang="cs-CZ" dirty="0"/>
          </a:p>
        </p:txBody>
      </p:sp>
      <p:pic>
        <p:nvPicPr>
          <p:cNvPr id="1028" name="Picture 4" descr="Windy - počasí, vítr">
            <a:extLst>
              <a:ext uri="{FF2B5EF4-FFF2-40B4-BE49-F238E27FC236}">
                <a16:creationId xmlns:a16="http://schemas.microsoft.com/office/drawing/2014/main" id="{4DC8EBC4-E5B0-F22B-06A0-998B581E43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8108" y="1398742"/>
            <a:ext cx="2453564" cy="436189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75D5AAD5-F60D-AE00-12AE-27DAC76A1DBD}"/>
              </a:ext>
            </a:extLst>
          </p:cNvPr>
          <p:cNvSpPr txBox="1"/>
          <p:nvPr/>
        </p:nvSpPr>
        <p:spPr>
          <a:xfrm>
            <a:off x="6346001" y="5826600"/>
            <a:ext cx="790601" cy="369332"/>
          </a:xfrm>
          <a:prstGeom prst="rect">
            <a:avLst/>
          </a:prstGeom>
          <a:noFill/>
        </p:spPr>
        <p:txBody>
          <a:bodyPr wrap="none" rtlCol="0">
            <a:spAutoFit/>
          </a:bodyPr>
          <a:lstStyle/>
          <a:p>
            <a:r>
              <a:rPr lang="cs-CZ" dirty="0" err="1">
                <a:hlinkClick r:id="rId8"/>
              </a:rPr>
              <a:t>Windy</a:t>
            </a:r>
            <a:endParaRPr lang="cs-CZ" dirty="0"/>
          </a:p>
        </p:txBody>
      </p:sp>
      <p:pic>
        <p:nvPicPr>
          <p:cNvPr id="1030" name="Picture 6" descr="Pálava">
            <a:extLst>
              <a:ext uri="{FF2B5EF4-FFF2-40B4-BE49-F238E27FC236}">
                <a16:creationId xmlns:a16="http://schemas.microsoft.com/office/drawing/2014/main" id="{82CBDB7B-8AB6-F1BC-5D46-E38AC837083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92897" y="1371314"/>
            <a:ext cx="2453564" cy="43591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a:extLst>
              <a:ext uri="{FF2B5EF4-FFF2-40B4-BE49-F238E27FC236}">
                <a16:creationId xmlns:a16="http://schemas.microsoft.com/office/drawing/2014/main" id="{2DA96143-9120-88FB-6622-6B164355629D}"/>
              </a:ext>
            </a:extLst>
          </p:cNvPr>
          <p:cNvSpPr txBox="1"/>
          <p:nvPr/>
        </p:nvSpPr>
        <p:spPr>
          <a:xfrm>
            <a:off x="9305074" y="5851559"/>
            <a:ext cx="1308371" cy="369332"/>
          </a:xfrm>
          <a:prstGeom prst="rect">
            <a:avLst/>
          </a:prstGeom>
          <a:noFill/>
        </p:spPr>
        <p:txBody>
          <a:bodyPr wrap="none" rtlCol="0">
            <a:spAutoFit/>
          </a:bodyPr>
          <a:lstStyle/>
          <a:p>
            <a:r>
              <a:rPr lang="cs-CZ" dirty="0">
                <a:hlinkClick r:id="rId10"/>
              </a:rPr>
              <a:t>Radar CHMI</a:t>
            </a:r>
            <a:endParaRPr lang="cs-CZ" dirty="0"/>
          </a:p>
        </p:txBody>
      </p:sp>
    </p:spTree>
    <p:extLst>
      <p:ext uri="{BB962C8B-B14F-4D97-AF65-F5344CB8AC3E}">
        <p14:creationId xmlns:p14="http://schemas.microsoft.com/office/powerpoint/2010/main" val="22727604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218A6-FA52-CE09-6D33-FA89478B1DE7}"/>
              </a:ext>
            </a:extLst>
          </p:cNvPr>
          <p:cNvSpPr>
            <a:spLocks noGrp="1"/>
          </p:cNvSpPr>
          <p:nvPr>
            <p:ph type="title"/>
          </p:nvPr>
        </p:nvSpPr>
        <p:spPr/>
        <p:txBody>
          <a:bodyPr/>
          <a:lstStyle/>
          <a:p>
            <a:r>
              <a:rPr lang="cs-CZ" dirty="0"/>
              <a:t>LITERATURA</a:t>
            </a:r>
          </a:p>
        </p:txBody>
      </p:sp>
      <p:sp>
        <p:nvSpPr>
          <p:cNvPr id="3" name="Zástupný obsah 2">
            <a:extLst>
              <a:ext uri="{FF2B5EF4-FFF2-40B4-BE49-F238E27FC236}">
                <a16:creationId xmlns:a16="http://schemas.microsoft.com/office/drawing/2014/main" id="{3182965D-545C-A7D4-5440-2186EB5CACEC}"/>
              </a:ext>
            </a:extLst>
          </p:cNvPr>
          <p:cNvSpPr>
            <a:spLocks noGrp="1"/>
          </p:cNvSpPr>
          <p:nvPr>
            <p:ph idx="1"/>
          </p:nvPr>
        </p:nvSpPr>
        <p:spPr/>
        <p:txBody>
          <a:bodyPr>
            <a:normAutofit/>
          </a:bodyPr>
          <a:lstStyle/>
          <a:p>
            <a:r>
              <a:rPr lang="cs-CZ" sz="1600" dirty="0"/>
              <a:t>Honsová D., &amp; Součková, M. (2020). Předpovídej počasí. Paseka.</a:t>
            </a:r>
          </a:p>
          <a:p>
            <a:r>
              <a:rPr lang="cs-CZ" sz="1600" dirty="0"/>
              <a:t>Svatoňová, H. (2011). Integrovaná přírodověda: Učitelův </a:t>
            </a:r>
            <a:r>
              <a:rPr lang="cs-CZ" sz="1600" dirty="0" err="1"/>
              <a:t>námětovník</a:t>
            </a:r>
            <a:r>
              <a:rPr lang="cs-CZ" sz="1600" dirty="0"/>
              <a:t>, metodické a pracovní listy. 1. vyd. Brno: Masarykova univerzita. ISBN 9788021055520.</a:t>
            </a:r>
          </a:p>
          <a:p>
            <a:r>
              <a:rPr lang="cs-CZ" sz="1600" dirty="0"/>
              <a:t>Ruda, A. (2014). Klimatologie a </a:t>
            </a:r>
            <a:r>
              <a:rPr lang="cs-CZ" sz="1600" dirty="0" err="1"/>
              <a:t>hydrogeografie</a:t>
            </a:r>
            <a:r>
              <a:rPr lang="cs-CZ" sz="1600" dirty="0"/>
              <a:t> pro učitele. Brno: Masarykova univerzita. </a:t>
            </a:r>
            <a:r>
              <a:rPr lang="cs-CZ" sz="1600" dirty="0">
                <a:hlinkClick r:id="rId2"/>
              </a:rPr>
              <a:t>https://is.muni.cz/do/rect/el/estud/pedf/ps14/fyz_geogr/web/index.html</a:t>
            </a:r>
            <a:r>
              <a:rPr lang="cs-CZ" sz="1600" dirty="0"/>
              <a:t> </a:t>
            </a:r>
          </a:p>
          <a:p>
            <a:r>
              <a:rPr lang="cs-CZ" sz="1600" dirty="0"/>
              <a:t>Nováčková, H. &amp; </a:t>
            </a:r>
            <a:r>
              <a:rPr lang="cs-CZ" sz="1600" dirty="0" err="1"/>
              <a:t>Štefanidesová</a:t>
            </a:r>
            <a:r>
              <a:rPr lang="cs-CZ" sz="1600" dirty="0"/>
              <a:t>, Z. (2012). Zlatá nit. Horka nad Moravou: </a:t>
            </a:r>
            <a:r>
              <a:rPr lang="cs-CZ" sz="1600" dirty="0" err="1"/>
              <a:t>Sluňákov</a:t>
            </a:r>
            <a:r>
              <a:rPr lang="cs-CZ" sz="1600" dirty="0"/>
              <a:t>. </a:t>
            </a:r>
            <a:r>
              <a:rPr lang="cs-CZ" sz="1600" dirty="0">
                <a:hlinkClick r:id="rId3"/>
              </a:rPr>
              <a:t>https://slunakov.cz/metodicke-materialy-ke-stazeni/</a:t>
            </a:r>
            <a:r>
              <a:rPr lang="cs-CZ" sz="1600" dirty="0"/>
              <a:t> </a:t>
            </a:r>
          </a:p>
          <a:p>
            <a:r>
              <a:rPr lang="cs-CZ" sz="1600" dirty="0"/>
              <a:t>Lambert, D. (2021). Spolu to zvládneme: Zeměpis – fyzická, sociální a praktická geografie. Banská Bystrica: </a:t>
            </a:r>
            <a:r>
              <a:rPr lang="cs-CZ" sz="1600" dirty="0" err="1"/>
              <a:t>Slovart</a:t>
            </a:r>
            <a:r>
              <a:rPr lang="cs-CZ" sz="1600" dirty="0"/>
              <a:t>.</a:t>
            </a:r>
          </a:p>
        </p:txBody>
      </p:sp>
    </p:spTree>
    <p:extLst>
      <p:ext uri="{BB962C8B-B14F-4D97-AF65-F5344CB8AC3E}">
        <p14:creationId xmlns:p14="http://schemas.microsoft.com/office/powerpoint/2010/main" val="3663239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EC79EA-2EDB-5D4F-B303-6C423F441F61}"/>
              </a:ext>
            </a:extLst>
          </p:cNvPr>
          <p:cNvSpPr>
            <a:spLocks noGrp="1"/>
          </p:cNvSpPr>
          <p:nvPr>
            <p:ph type="title"/>
          </p:nvPr>
        </p:nvSpPr>
        <p:spPr>
          <a:xfrm>
            <a:off x="648929" y="629266"/>
            <a:ext cx="4944152" cy="1622321"/>
          </a:xfrm>
        </p:spPr>
        <p:txBody>
          <a:bodyPr vert="horz" lIns="91440" tIns="45720" rIns="91440" bIns="45720" rtlCol="0">
            <a:normAutofit/>
          </a:bodyPr>
          <a:lstStyle/>
          <a:p>
            <a:r>
              <a:rPr lang="cs-CZ" sz="3700" kern="1200">
                <a:latin typeface="+mj-lt"/>
                <a:ea typeface="+mj-ea"/>
                <a:cs typeface="+mj-cs"/>
              </a:rPr>
              <a:t>Když mluvíme o počasí, mluvíme zejména o ….</a:t>
            </a:r>
            <a:br>
              <a:rPr lang="cs-CZ" sz="3700" kern="1200">
                <a:latin typeface="+mj-lt"/>
                <a:ea typeface="+mj-ea"/>
                <a:cs typeface="+mj-cs"/>
              </a:rPr>
            </a:br>
            <a:endParaRPr lang="en-US" sz="3700" kern="1200">
              <a:latin typeface="+mj-lt"/>
              <a:ea typeface="+mj-ea"/>
              <a:cs typeface="+mj-cs"/>
            </a:endParaRPr>
          </a:p>
        </p:txBody>
      </p:sp>
      <p:sp>
        <p:nvSpPr>
          <p:cNvPr id="22" name="Content Placeholder 21">
            <a:extLst>
              <a:ext uri="{FF2B5EF4-FFF2-40B4-BE49-F238E27FC236}">
                <a16:creationId xmlns:a16="http://schemas.microsoft.com/office/drawing/2014/main" id="{0165B988-4B1C-9997-E40C-077BD3BF99BF}"/>
              </a:ext>
            </a:extLst>
          </p:cNvPr>
          <p:cNvSpPr>
            <a:spLocks noGrp="1"/>
          </p:cNvSpPr>
          <p:nvPr>
            <p:ph idx="1"/>
          </p:nvPr>
        </p:nvSpPr>
        <p:spPr>
          <a:xfrm>
            <a:off x="648930" y="2438400"/>
            <a:ext cx="4944151" cy="3785419"/>
          </a:xfrm>
        </p:spPr>
        <p:txBody>
          <a:bodyPr>
            <a:normAutofit/>
          </a:bodyPr>
          <a:lstStyle/>
          <a:p>
            <a:r>
              <a:rPr lang="cs-CZ" sz="2400" dirty="0"/>
              <a:t>ATMOSFÉRA  - plášť obklopující naši planetu, tvořený směsí plynů.</a:t>
            </a:r>
          </a:p>
          <a:p>
            <a:r>
              <a:rPr lang="cs-CZ" sz="2400" dirty="0"/>
              <a:t>Počasí se odehrává v troposféře.</a:t>
            </a:r>
          </a:p>
          <a:p>
            <a:r>
              <a:rPr lang="cs-CZ" sz="2400" dirty="0"/>
              <a:t>Ozonová vrstva</a:t>
            </a:r>
          </a:p>
          <a:p>
            <a:endParaRPr lang="cs-CZ" sz="2400" dirty="0"/>
          </a:p>
          <a:p>
            <a:r>
              <a:rPr lang="cs-CZ" sz="2400" dirty="0">
                <a:hlinkClick r:id="rId3"/>
              </a:rPr>
              <a:t>Infografika atmosféra</a:t>
            </a:r>
            <a:endParaRPr lang="en-US" sz="2400" dirty="0"/>
          </a:p>
        </p:txBody>
      </p:sp>
      <p:sp>
        <p:nvSpPr>
          <p:cNvPr id="25" name="Rectangle 24">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D816CBC7-D13C-C465-53B8-82362902532E}"/>
              </a:ext>
            </a:extLst>
          </p:cNvPr>
          <p:cNvPicPr>
            <a:picLocks noChangeAspect="1"/>
          </p:cNvPicPr>
          <p:nvPr/>
        </p:nvPicPr>
        <p:blipFill>
          <a:blip r:embed="rId4"/>
          <a:stretch>
            <a:fillRect/>
          </a:stretch>
        </p:blipFill>
        <p:spPr>
          <a:xfrm>
            <a:off x="6904709" y="884461"/>
            <a:ext cx="4475531" cy="5085830"/>
          </a:xfrm>
          <a:prstGeom prst="rect">
            <a:avLst/>
          </a:prstGeom>
          <a:effectLst/>
        </p:spPr>
      </p:pic>
      <p:sp>
        <p:nvSpPr>
          <p:cNvPr id="3" name="TextovéPole 2">
            <a:extLst>
              <a:ext uri="{FF2B5EF4-FFF2-40B4-BE49-F238E27FC236}">
                <a16:creationId xmlns:a16="http://schemas.microsoft.com/office/drawing/2014/main" id="{E77CC8DC-DA3C-CFA3-8358-4221D8E60A21}"/>
              </a:ext>
            </a:extLst>
          </p:cNvPr>
          <p:cNvSpPr txBox="1"/>
          <p:nvPr/>
        </p:nvSpPr>
        <p:spPr>
          <a:xfrm>
            <a:off x="7903615" y="6345777"/>
            <a:ext cx="3962400" cy="430887"/>
          </a:xfrm>
          <a:prstGeom prst="rect">
            <a:avLst/>
          </a:prstGeom>
          <a:noFill/>
        </p:spPr>
        <p:txBody>
          <a:bodyPr wrap="square" rtlCol="0">
            <a:spAutoFit/>
          </a:bodyPr>
          <a:lstStyle/>
          <a:p>
            <a:pPr algn="r"/>
            <a:r>
              <a:rPr lang="cs-CZ" sz="1100" dirty="0"/>
              <a:t>Lambert, D. (2021). </a:t>
            </a:r>
            <a:r>
              <a:rPr lang="cs-CZ" sz="1100" i="1" dirty="0"/>
              <a:t>Spolu to zvládneme: ZEMĚPIS. Fyzická, sociální a praktická geografie. Banská Bystrica: </a:t>
            </a:r>
            <a:r>
              <a:rPr lang="cs-CZ" sz="1100" i="1" dirty="0" err="1"/>
              <a:t>Slovart</a:t>
            </a:r>
            <a:r>
              <a:rPr lang="cs-CZ" sz="1100" i="1" dirty="0"/>
              <a:t>.</a:t>
            </a:r>
            <a:endParaRPr lang="cs-CZ" sz="1100" dirty="0"/>
          </a:p>
        </p:txBody>
      </p:sp>
    </p:spTree>
    <p:extLst>
      <p:ext uri="{BB962C8B-B14F-4D97-AF65-F5344CB8AC3E}">
        <p14:creationId xmlns:p14="http://schemas.microsoft.com/office/powerpoint/2010/main" val="333674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9" name="Rectangle 410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D02B267E-D98A-2618-6000-183A08862279}"/>
              </a:ext>
            </a:extLst>
          </p:cNvPr>
          <p:cNvSpPr txBox="1"/>
          <p:nvPr/>
        </p:nvSpPr>
        <p:spPr>
          <a:xfrm>
            <a:off x="248479" y="6444520"/>
            <a:ext cx="10118034" cy="369332"/>
          </a:xfrm>
          <a:prstGeom prst="rect">
            <a:avLst/>
          </a:prstGeom>
          <a:noFill/>
        </p:spPr>
        <p:txBody>
          <a:bodyPr wrap="square" rtlCol="0">
            <a:spAutoFit/>
          </a:bodyPr>
          <a:lstStyle/>
          <a:p>
            <a:r>
              <a:rPr lang="cs-CZ" dirty="0"/>
              <a:t>Zdroj: </a:t>
            </a:r>
            <a:r>
              <a:rPr lang="cs-CZ" dirty="0">
                <a:hlinkClick r:id="rId3"/>
              </a:rPr>
              <a:t>https://scied.ucar.edu/learning-zone/atmosphere/layers-earths-atmosphere</a:t>
            </a:r>
            <a:r>
              <a:rPr lang="cs-CZ" dirty="0"/>
              <a:t> </a:t>
            </a:r>
          </a:p>
        </p:txBody>
      </p:sp>
      <p:sp>
        <p:nvSpPr>
          <p:cNvPr id="2" name="TextovéPole 1">
            <a:extLst>
              <a:ext uri="{FF2B5EF4-FFF2-40B4-BE49-F238E27FC236}">
                <a16:creationId xmlns:a16="http://schemas.microsoft.com/office/drawing/2014/main" id="{2B42DC96-895F-01A8-2A37-AAF7FBF21D24}"/>
              </a:ext>
            </a:extLst>
          </p:cNvPr>
          <p:cNvSpPr txBox="1"/>
          <p:nvPr/>
        </p:nvSpPr>
        <p:spPr>
          <a:xfrm>
            <a:off x="9981264" y="500706"/>
            <a:ext cx="1594828" cy="2585323"/>
          </a:xfrm>
          <a:prstGeom prst="rect">
            <a:avLst/>
          </a:prstGeom>
          <a:noFill/>
        </p:spPr>
        <p:txBody>
          <a:bodyPr wrap="square" rtlCol="0">
            <a:spAutoFit/>
          </a:bodyPr>
          <a:lstStyle/>
          <a:p>
            <a:r>
              <a:rPr lang="cs-CZ" dirty="0">
                <a:solidFill>
                  <a:schemeClr val="bg1"/>
                </a:solidFill>
              </a:rPr>
              <a:t>Termosféra se nachází ve výšce nad 85 km. V této vrstvě najdeme Mezinárodní vesmírnou stanici (ISS).</a:t>
            </a:r>
          </a:p>
        </p:txBody>
      </p:sp>
      <p:sp>
        <p:nvSpPr>
          <p:cNvPr id="3" name="Zástupný obsah 2">
            <a:extLst>
              <a:ext uri="{FF2B5EF4-FFF2-40B4-BE49-F238E27FC236}">
                <a16:creationId xmlns:a16="http://schemas.microsoft.com/office/drawing/2014/main" id="{4639E266-E9DA-AFFC-F1FB-1F59D6E99AE8}"/>
              </a:ext>
            </a:extLst>
          </p:cNvPr>
          <p:cNvSpPr>
            <a:spLocks noGrp="1"/>
          </p:cNvSpPr>
          <p:nvPr>
            <p:ph idx="1"/>
          </p:nvPr>
        </p:nvSpPr>
        <p:spPr/>
        <p:txBody>
          <a:bodyPr/>
          <a:lstStyle/>
          <a:p>
            <a:endParaRPr lang="cs-CZ" dirty="0"/>
          </a:p>
        </p:txBody>
      </p:sp>
      <p:pic>
        <p:nvPicPr>
          <p:cNvPr id="5" name="Picture 4" descr="Související obrázek">
            <a:extLst>
              <a:ext uri="{FF2B5EF4-FFF2-40B4-BE49-F238E27FC236}">
                <a16:creationId xmlns:a16="http://schemas.microsoft.com/office/drawing/2014/main" id="{D0B2368E-5D1A-7441-3161-8A0BEC34863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453" y="74975"/>
            <a:ext cx="8749082" cy="63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09E6A5-D21F-764C-9C81-15032B2C816F}"/>
              </a:ext>
            </a:extLst>
          </p:cNvPr>
          <p:cNvSpPr>
            <a:spLocks noGrp="1"/>
          </p:cNvSpPr>
          <p:nvPr>
            <p:ph type="title"/>
          </p:nvPr>
        </p:nvSpPr>
        <p:spPr/>
        <p:txBody>
          <a:bodyPr/>
          <a:lstStyle/>
          <a:p>
            <a:r>
              <a:rPr lang="cs-CZ" dirty="0"/>
              <a:t>Počasí je …</a:t>
            </a:r>
          </a:p>
        </p:txBody>
      </p:sp>
      <p:sp>
        <p:nvSpPr>
          <p:cNvPr id="3" name="Zástupný obsah 2">
            <a:extLst>
              <a:ext uri="{FF2B5EF4-FFF2-40B4-BE49-F238E27FC236}">
                <a16:creationId xmlns:a16="http://schemas.microsoft.com/office/drawing/2014/main" id="{2A3D6567-5E18-5BEF-F593-D51901018B33}"/>
              </a:ext>
            </a:extLst>
          </p:cNvPr>
          <p:cNvSpPr>
            <a:spLocks noGrp="1"/>
          </p:cNvSpPr>
          <p:nvPr>
            <p:ph idx="1"/>
          </p:nvPr>
        </p:nvSpPr>
        <p:spPr/>
        <p:txBody>
          <a:bodyPr/>
          <a:lstStyle/>
          <a:p>
            <a:r>
              <a:rPr lang="cs-CZ" dirty="0"/>
              <a:t>Okamžitý stav atmosféry</a:t>
            </a:r>
          </a:p>
          <a:p>
            <a:r>
              <a:rPr lang="cs-CZ" dirty="0"/>
              <a:t>Změna stavu vzduchu kolem nás</a:t>
            </a:r>
          </a:p>
          <a:p>
            <a:r>
              <a:rPr lang="cs-CZ" dirty="0"/>
              <a:t>To, co můžeme vidět právě teď z okna</a:t>
            </a:r>
          </a:p>
          <a:p>
            <a:r>
              <a:rPr lang="cs-CZ" dirty="0"/>
              <a:t>Je v různých částech světa odlišné</a:t>
            </a:r>
          </a:p>
          <a:p>
            <a:r>
              <a:rPr lang="cs-CZ" dirty="0"/>
              <a:t>Je tvořeno meteorologickými prvky </a:t>
            </a:r>
          </a:p>
        </p:txBody>
      </p:sp>
    </p:spTree>
    <p:extLst>
      <p:ext uri="{BB962C8B-B14F-4D97-AF65-F5344CB8AC3E}">
        <p14:creationId xmlns:p14="http://schemas.microsoft.com/office/powerpoint/2010/main" val="27251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1620188-D8BC-8B7D-ABFC-E308D5D5AE87}"/>
              </a:ext>
            </a:extLst>
          </p:cNvPr>
          <p:cNvSpPr>
            <a:spLocks noGrp="1"/>
          </p:cNvSpPr>
          <p:nvPr>
            <p:ph type="title"/>
          </p:nvPr>
        </p:nvSpPr>
        <p:spPr>
          <a:xfrm>
            <a:off x="838198" y="547815"/>
            <a:ext cx="5167185" cy="1680519"/>
          </a:xfrm>
        </p:spPr>
        <p:txBody>
          <a:bodyPr vert="horz" lIns="91440" tIns="45720" rIns="91440" bIns="45720" rtlCol="0" anchor="ctr">
            <a:normAutofit/>
          </a:bodyPr>
          <a:lstStyle/>
          <a:p>
            <a:r>
              <a:rPr lang="en-US" sz="4000"/>
              <a:t>METEOROLOGICKÁ BUDKA</a:t>
            </a:r>
          </a:p>
        </p:txBody>
      </p:sp>
      <p:sp>
        <p:nvSpPr>
          <p:cNvPr id="4" name="TextovéPole 3">
            <a:extLst>
              <a:ext uri="{FF2B5EF4-FFF2-40B4-BE49-F238E27FC236}">
                <a16:creationId xmlns:a16="http://schemas.microsoft.com/office/drawing/2014/main" id="{E6A100DC-1C62-3AE1-BCEF-346905A0E65F}"/>
              </a:ext>
            </a:extLst>
          </p:cNvPr>
          <p:cNvSpPr txBox="1"/>
          <p:nvPr/>
        </p:nvSpPr>
        <p:spPr>
          <a:xfrm>
            <a:off x="6186619" y="547815"/>
            <a:ext cx="5178960" cy="16805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Meteorologická budka je součástí meteorologické stanice</a:t>
            </a:r>
          </a:p>
        </p:txBody>
      </p:sp>
      <p:pic>
        <p:nvPicPr>
          <p:cNvPr id="3074" name="Picture 2" descr="Klasická dřevěná meteorologická budka">
            <a:extLst>
              <a:ext uri="{FF2B5EF4-FFF2-40B4-BE49-F238E27FC236}">
                <a16:creationId xmlns:a16="http://schemas.microsoft.com/office/drawing/2014/main" id="{527BCF66-9C6E-F198-5558-1CD60EC82F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8198" y="2552949"/>
            <a:ext cx="5167185" cy="34490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pis zařízení uvnitř meteorologické budky">
            <a:extLst>
              <a:ext uri="{FF2B5EF4-FFF2-40B4-BE49-F238E27FC236}">
                <a16:creationId xmlns:a16="http://schemas.microsoft.com/office/drawing/2014/main" id="{CCD6F328-32B8-7D9B-B74A-93479E08A8BC}"/>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6198394" y="2552949"/>
            <a:ext cx="5167185" cy="3449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CEC0FD5-8346-1B76-3447-BD28FD296DFE}"/>
              </a:ext>
            </a:extLst>
          </p:cNvPr>
          <p:cNvSpPr txBox="1"/>
          <p:nvPr/>
        </p:nvSpPr>
        <p:spPr>
          <a:xfrm>
            <a:off x="6650356" y="6029912"/>
            <a:ext cx="4251485" cy="400110"/>
          </a:xfrm>
          <a:prstGeom prst="rect">
            <a:avLst/>
          </a:prstGeom>
          <a:noFill/>
        </p:spPr>
        <p:txBody>
          <a:bodyPr wrap="none" rtlCol="0">
            <a:spAutoFit/>
          </a:bodyPr>
          <a:lstStyle/>
          <a:p>
            <a:r>
              <a:rPr lang="cs-CZ" sz="1000" b="0" i="1" dirty="0">
                <a:solidFill>
                  <a:srgbClr val="231F20"/>
                </a:solidFill>
                <a:effectLst/>
                <a:latin typeface="openSans"/>
              </a:rPr>
              <a:t>Obr.: Popis přístrojového zařízení meteorologické budky měřící teploty vzduchu</a:t>
            </a:r>
            <a:br>
              <a:rPr lang="cs-CZ" sz="1000" b="0" i="1" dirty="0">
                <a:solidFill>
                  <a:srgbClr val="231F20"/>
                </a:solidFill>
                <a:effectLst/>
                <a:latin typeface="openSans"/>
              </a:rPr>
            </a:br>
            <a:r>
              <a:rPr lang="cs-CZ" sz="1000" b="0" i="1" dirty="0">
                <a:solidFill>
                  <a:srgbClr val="231F20"/>
                </a:solidFill>
                <a:effectLst/>
                <a:latin typeface="openSans"/>
              </a:rPr>
              <a:t>Zdroj: metmladez.wz.cz – stránky zrušeny</a:t>
            </a:r>
            <a:endParaRPr lang="cs-CZ" sz="1000" dirty="0"/>
          </a:p>
        </p:txBody>
      </p:sp>
      <p:sp>
        <p:nvSpPr>
          <p:cNvPr id="6" name="TextovéPole 5">
            <a:extLst>
              <a:ext uri="{FF2B5EF4-FFF2-40B4-BE49-F238E27FC236}">
                <a16:creationId xmlns:a16="http://schemas.microsoft.com/office/drawing/2014/main" id="{77A02E68-908D-B6EF-D805-1BE42BA119EB}"/>
              </a:ext>
            </a:extLst>
          </p:cNvPr>
          <p:cNvSpPr txBox="1"/>
          <p:nvPr/>
        </p:nvSpPr>
        <p:spPr>
          <a:xfrm>
            <a:off x="764307" y="6043806"/>
            <a:ext cx="1635384" cy="400110"/>
          </a:xfrm>
          <a:prstGeom prst="rect">
            <a:avLst/>
          </a:prstGeom>
          <a:noFill/>
        </p:spPr>
        <p:txBody>
          <a:bodyPr wrap="none" rtlCol="0">
            <a:spAutoFit/>
          </a:bodyPr>
          <a:lstStyle/>
          <a:p>
            <a:r>
              <a:rPr lang="cs-CZ" sz="1000" b="0" i="1" dirty="0">
                <a:solidFill>
                  <a:srgbClr val="231F20"/>
                </a:solidFill>
                <a:effectLst/>
                <a:latin typeface="openSans"/>
              </a:rPr>
              <a:t>Obr.: Meteorologická budka</a:t>
            </a:r>
            <a:br>
              <a:rPr lang="cs-CZ" sz="1000" b="0" i="1" dirty="0">
                <a:solidFill>
                  <a:srgbClr val="231F20"/>
                </a:solidFill>
                <a:effectLst/>
                <a:latin typeface="openSans"/>
              </a:rPr>
            </a:br>
            <a:r>
              <a:rPr lang="cs-CZ" sz="1000" b="0" i="1" dirty="0">
                <a:solidFill>
                  <a:srgbClr val="231F20"/>
                </a:solidFill>
                <a:effectLst/>
                <a:latin typeface="openSans"/>
              </a:rPr>
              <a:t>Zdroj: abicko.avcr.cz</a:t>
            </a:r>
            <a:endParaRPr lang="cs-CZ" sz="1000" dirty="0"/>
          </a:p>
        </p:txBody>
      </p:sp>
    </p:spTree>
    <p:extLst>
      <p:ext uri="{BB962C8B-B14F-4D97-AF65-F5344CB8AC3E}">
        <p14:creationId xmlns:p14="http://schemas.microsoft.com/office/powerpoint/2010/main" val="134025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450880-2B59-D659-6665-BFB66CBB84E4}"/>
              </a:ext>
            </a:extLst>
          </p:cNvPr>
          <p:cNvSpPr>
            <a:spLocks noGrp="1"/>
          </p:cNvSpPr>
          <p:nvPr>
            <p:ph type="title"/>
          </p:nvPr>
        </p:nvSpPr>
        <p:spPr/>
        <p:txBody>
          <a:bodyPr/>
          <a:lstStyle/>
          <a:p>
            <a:r>
              <a:rPr lang="cs-CZ" dirty="0"/>
              <a:t>Jak vzniká předpověď počasí?</a:t>
            </a:r>
          </a:p>
        </p:txBody>
      </p:sp>
      <p:sp>
        <p:nvSpPr>
          <p:cNvPr id="3" name="Zástupný obsah 2">
            <a:extLst>
              <a:ext uri="{FF2B5EF4-FFF2-40B4-BE49-F238E27FC236}">
                <a16:creationId xmlns:a16="http://schemas.microsoft.com/office/drawing/2014/main" id="{01044748-D2C8-856E-CEFB-A4C3D431E427}"/>
              </a:ext>
            </a:extLst>
          </p:cNvPr>
          <p:cNvSpPr>
            <a:spLocks noGrp="1"/>
          </p:cNvSpPr>
          <p:nvPr>
            <p:ph idx="1"/>
          </p:nvPr>
        </p:nvSpPr>
        <p:spPr>
          <a:xfrm>
            <a:off x="838200" y="1825625"/>
            <a:ext cx="7617031" cy="4351338"/>
          </a:xfrm>
        </p:spPr>
        <p:txBody>
          <a:bodyPr>
            <a:normAutofit lnSpcReduction="10000"/>
          </a:bodyPr>
          <a:lstStyle/>
          <a:p>
            <a:r>
              <a:rPr lang="cs-CZ" dirty="0"/>
              <a:t>Každá předpověď budoucího stavu vychází </a:t>
            </a:r>
            <a:br>
              <a:rPr lang="cs-CZ" dirty="0"/>
            </a:br>
            <a:r>
              <a:rPr lang="cs-CZ" dirty="0"/>
              <a:t>ze znalosti aktuálního stavu.</a:t>
            </a:r>
          </a:p>
          <a:p>
            <a:r>
              <a:rPr lang="cs-CZ" dirty="0"/>
              <a:t>Má svoji ustálenou strukturu: </a:t>
            </a:r>
          </a:p>
          <a:p>
            <a:pPr lvl="1"/>
            <a:r>
              <a:rPr lang="cs-CZ" dirty="0"/>
              <a:t>Analýza </a:t>
            </a:r>
            <a:r>
              <a:rPr lang="cs-CZ" b="1" dirty="0"/>
              <a:t>synoptické mapy</a:t>
            </a:r>
          </a:p>
          <a:p>
            <a:pPr lvl="1"/>
            <a:r>
              <a:rPr lang="cs-CZ" dirty="0"/>
              <a:t>Předpověď na následující den – </a:t>
            </a:r>
            <a:r>
              <a:rPr lang="cs-CZ" b="1" dirty="0"/>
              <a:t>teplota, oblačnost, srážky, větrná situace</a:t>
            </a:r>
          </a:p>
          <a:p>
            <a:pPr lvl="1"/>
            <a:r>
              <a:rPr lang="cs-CZ" b="1" dirty="0"/>
              <a:t>Tlaková tendence </a:t>
            </a:r>
            <a:r>
              <a:rPr lang="cs-CZ" dirty="0"/>
              <a:t>– tlak vzduchu, </a:t>
            </a:r>
            <a:r>
              <a:rPr lang="cs-CZ" dirty="0">
                <a:hlinkClick r:id="rId2"/>
              </a:rPr>
              <a:t>rozptylové podmínky</a:t>
            </a:r>
            <a:r>
              <a:rPr lang="cs-CZ" dirty="0"/>
              <a:t> a </a:t>
            </a:r>
            <a:r>
              <a:rPr lang="cs-CZ" dirty="0">
                <a:hlinkClick r:id="rId3"/>
              </a:rPr>
              <a:t>biometeorologická zátěž</a:t>
            </a:r>
            <a:endParaRPr lang="cs-CZ" dirty="0"/>
          </a:p>
          <a:p>
            <a:r>
              <a:rPr lang="cs-CZ" dirty="0"/>
              <a:t>Poměrně úspěšně lze předpovědět počasí na 2–3 dny.</a:t>
            </a:r>
          </a:p>
          <a:p>
            <a:r>
              <a:rPr lang="cs-CZ" dirty="0">
                <a:hlinkClick r:id="rId4"/>
              </a:rPr>
              <a:t>Předpovědní terminologie</a:t>
            </a:r>
            <a:endParaRPr lang="cs-CZ" dirty="0"/>
          </a:p>
          <a:p>
            <a:pPr lvl="1"/>
            <a:endParaRPr lang="cs-CZ" dirty="0"/>
          </a:p>
        </p:txBody>
      </p:sp>
      <p:pic>
        <p:nvPicPr>
          <p:cNvPr id="4" name="Obrázek 3">
            <a:extLst>
              <a:ext uri="{FF2B5EF4-FFF2-40B4-BE49-F238E27FC236}">
                <a16:creationId xmlns:a16="http://schemas.microsoft.com/office/drawing/2014/main" id="{CF94C488-6CB4-DF43-72FC-C63EFD92C9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733" y="0"/>
            <a:ext cx="3049267" cy="6858000"/>
          </a:xfrm>
          <a:prstGeom prst="rect">
            <a:avLst/>
          </a:prstGeom>
        </p:spPr>
      </p:pic>
      <p:sp>
        <p:nvSpPr>
          <p:cNvPr id="5" name="TextovéPole 4">
            <a:extLst>
              <a:ext uri="{FF2B5EF4-FFF2-40B4-BE49-F238E27FC236}">
                <a16:creationId xmlns:a16="http://schemas.microsoft.com/office/drawing/2014/main" id="{86C0FE4A-E730-C963-01C3-A95618B017B0}"/>
              </a:ext>
            </a:extLst>
          </p:cNvPr>
          <p:cNvSpPr txBox="1"/>
          <p:nvPr/>
        </p:nvSpPr>
        <p:spPr>
          <a:xfrm>
            <a:off x="5067490" y="6533054"/>
            <a:ext cx="3845925" cy="261610"/>
          </a:xfrm>
          <a:prstGeom prst="rect">
            <a:avLst/>
          </a:prstGeom>
          <a:noFill/>
        </p:spPr>
        <p:txBody>
          <a:bodyPr wrap="none" rtlCol="0">
            <a:spAutoFit/>
          </a:bodyPr>
          <a:lstStyle/>
          <a:p>
            <a:r>
              <a:rPr lang="cs-CZ" sz="1100" dirty="0"/>
              <a:t>Honsová D., &amp; Součková, M. (2020). Předpovídej počasí. Paseka.</a:t>
            </a:r>
          </a:p>
        </p:txBody>
      </p:sp>
    </p:spTree>
    <p:extLst>
      <p:ext uri="{BB962C8B-B14F-4D97-AF65-F5344CB8AC3E}">
        <p14:creationId xmlns:p14="http://schemas.microsoft.com/office/powerpoint/2010/main" val="3983380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63FF5A-B9E2-4989-825C-C62CD37CB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53F6A0F-6CF7-B3FC-3E57-23E9AA15FBC3}"/>
              </a:ext>
            </a:extLst>
          </p:cNvPr>
          <p:cNvSpPr>
            <a:spLocks noGrp="1"/>
          </p:cNvSpPr>
          <p:nvPr>
            <p:ph type="title"/>
          </p:nvPr>
        </p:nvSpPr>
        <p:spPr>
          <a:xfrm>
            <a:off x="648930" y="629266"/>
            <a:ext cx="3605572" cy="1676603"/>
          </a:xfrm>
        </p:spPr>
        <p:txBody>
          <a:bodyPr>
            <a:normAutofit/>
          </a:bodyPr>
          <a:lstStyle/>
          <a:p>
            <a:r>
              <a:rPr lang="cs-CZ" sz="4000" dirty="0"/>
              <a:t>ATMOSFÉRICKÉ FRONTY</a:t>
            </a:r>
          </a:p>
        </p:txBody>
      </p:sp>
      <p:sp>
        <p:nvSpPr>
          <p:cNvPr id="3" name="Zástupný obsah 2">
            <a:extLst>
              <a:ext uri="{FF2B5EF4-FFF2-40B4-BE49-F238E27FC236}">
                <a16:creationId xmlns:a16="http://schemas.microsoft.com/office/drawing/2014/main" id="{F33E18A7-C3F0-388B-5E15-7C7C6C0EFB6B}"/>
              </a:ext>
            </a:extLst>
          </p:cNvPr>
          <p:cNvSpPr>
            <a:spLocks noGrp="1"/>
          </p:cNvSpPr>
          <p:nvPr>
            <p:ph idx="1"/>
          </p:nvPr>
        </p:nvSpPr>
        <p:spPr>
          <a:xfrm>
            <a:off x="648931" y="2438401"/>
            <a:ext cx="3605571" cy="3779520"/>
          </a:xfrm>
        </p:spPr>
        <p:txBody>
          <a:bodyPr>
            <a:normAutofit/>
          </a:bodyPr>
          <a:lstStyle/>
          <a:p>
            <a:r>
              <a:rPr lang="cs-CZ" sz="1800" b="0" i="0" dirty="0">
                <a:solidFill>
                  <a:srgbClr val="333333"/>
                </a:solidFill>
                <a:effectLst/>
              </a:rPr>
              <a:t>rozhraní – oddělující dvě vzduchové hmoty různých vlastností (lišících se od sebe především teplotou, vlhkostí vzduchu apod)</a:t>
            </a:r>
          </a:p>
          <a:p>
            <a:endParaRPr lang="cs-CZ" sz="1800" dirty="0">
              <a:solidFill>
                <a:srgbClr val="333333"/>
              </a:solidFill>
            </a:endParaRPr>
          </a:p>
          <a:p>
            <a:r>
              <a:rPr lang="cs-CZ" sz="1800" b="1" dirty="0">
                <a:solidFill>
                  <a:srgbClr val="333333"/>
                </a:solidFill>
              </a:rPr>
              <a:t>Frontální systém </a:t>
            </a:r>
            <a:r>
              <a:rPr lang="cs-CZ" sz="1800" dirty="0">
                <a:solidFill>
                  <a:srgbClr val="333333"/>
                </a:solidFill>
              </a:rPr>
              <a:t>je tvořen teplou a studenou frontou, jejichž společný bod se v počátku nachází obvykle ve středu tlakové níže.</a:t>
            </a:r>
            <a:endParaRPr lang="cs-CZ" sz="1800" b="1" i="0" dirty="0">
              <a:solidFill>
                <a:srgbClr val="333333"/>
              </a:solidFill>
              <a:effectLst/>
            </a:endParaRPr>
          </a:p>
          <a:p>
            <a:pPr marL="0" indent="0">
              <a:buNone/>
            </a:pPr>
            <a:endParaRPr lang="cs-CZ" sz="1800" dirty="0"/>
          </a:p>
        </p:txBody>
      </p:sp>
      <p:sp>
        <p:nvSpPr>
          <p:cNvPr id="12" name="Rectangle 11">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8267"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a:extLst>
              <a:ext uri="{FF2B5EF4-FFF2-40B4-BE49-F238E27FC236}">
                <a16:creationId xmlns:a16="http://schemas.microsoft.com/office/drawing/2014/main" id="{09E3BBCF-50E3-3A3D-F82E-559E91D4554E}"/>
              </a:ext>
            </a:extLst>
          </p:cNvPr>
          <p:cNvPicPr>
            <a:picLocks noChangeAspect="1"/>
          </p:cNvPicPr>
          <p:nvPr/>
        </p:nvPicPr>
        <p:blipFill rotWithShape="1">
          <a:blip r:embed="rId3"/>
          <a:srcRect l="7433" r="-1" b="-1"/>
          <a:stretch/>
        </p:blipFill>
        <p:spPr>
          <a:xfrm>
            <a:off x="5283708" y="722376"/>
            <a:ext cx="6263640" cy="5413248"/>
          </a:xfrm>
          <a:prstGeom prst="rect">
            <a:avLst/>
          </a:prstGeom>
          <a:effectLst/>
        </p:spPr>
      </p:pic>
    </p:spTree>
    <p:extLst>
      <p:ext uri="{BB962C8B-B14F-4D97-AF65-F5344CB8AC3E}">
        <p14:creationId xmlns:p14="http://schemas.microsoft.com/office/powerpoint/2010/main" val="282274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6E63DE-10C8-B851-47E2-F0F65DC66984}"/>
              </a:ext>
            </a:extLst>
          </p:cNvPr>
          <p:cNvSpPr>
            <a:spLocks noGrp="1"/>
          </p:cNvSpPr>
          <p:nvPr>
            <p:ph type="title"/>
          </p:nvPr>
        </p:nvSpPr>
        <p:spPr/>
        <p:txBody>
          <a:bodyPr/>
          <a:lstStyle/>
          <a:p>
            <a:r>
              <a:rPr lang="cs-CZ" dirty="0"/>
              <a:t>FRONTA = DÉŠŤ?</a:t>
            </a:r>
          </a:p>
        </p:txBody>
      </p:sp>
      <p:pic>
        <p:nvPicPr>
          <p:cNvPr id="5" name="Zástupný obsah 4">
            <a:extLst>
              <a:ext uri="{FF2B5EF4-FFF2-40B4-BE49-F238E27FC236}">
                <a16:creationId xmlns:a16="http://schemas.microsoft.com/office/drawing/2014/main" id="{D795D0C3-4B63-2E01-8E08-F23DDBC67C3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7429"/>
          <a:stretch/>
        </p:blipFill>
        <p:spPr>
          <a:xfrm>
            <a:off x="-47976" y="1375279"/>
            <a:ext cx="6276078" cy="3724460"/>
          </a:xfrm>
        </p:spPr>
      </p:pic>
      <p:pic>
        <p:nvPicPr>
          <p:cNvPr id="7" name="Obrázek 6">
            <a:extLst>
              <a:ext uri="{FF2B5EF4-FFF2-40B4-BE49-F238E27FC236}">
                <a16:creationId xmlns:a16="http://schemas.microsoft.com/office/drawing/2014/main" id="{51AF0A59-0DE6-FA45-5E48-B92E0856186D}"/>
              </a:ext>
            </a:extLst>
          </p:cNvPr>
          <p:cNvPicPr>
            <a:picLocks noChangeAspect="1"/>
          </p:cNvPicPr>
          <p:nvPr/>
        </p:nvPicPr>
        <p:blipFill rotWithShape="1">
          <a:blip r:embed="rId3">
            <a:extLst>
              <a:ext uri="{28A0092B-C50C-407E-A947-70E740481C1C}">
                <a14:useLocalDpi xmlns:a14="http://schemas.microsoft.com/office/drawing/2010/main" val="0"/>
              </a:ext>
            </a:extLst>
          </a:blip>
          <a:srcRect t="21126" b="51861"/>
          <a:stretch/>
        </p:blipFill>
        <p:spPr>
          <a:xfrm>
            <a:off x="5732822" y="1421409"/>
            <a:ext cx="5482432" cy="3893851"/>
          </a:xfrm>
          <a:prstGeom prst="rect">
            <a:avLst/>
          </a:prstGeom>
        </p:spPr>
      </p:pic>
      <p:sp>
        <p:nvSpPr>
          <p:cNvPr id="8" name="TextovéPole 7">
            <a:extLst>
              <a:ext uri="{FF2B5EF4-FFF2-40B4-BE49-F238E27FC236}">
                <a16:creationId xmlns:a16="http://schemas.microsoft.com/office/drawing/2014/main" id="{D80305EA-CA10-7754-00E0-D6C26569480E}"/>
              </a:ext>
            </a:extLst>
          </p:cNvPr>
          <p:cNvSpPr txBox="1"/>
          <p:nvPr/>
        </p:nvSpPr>
        <p:spPr>
          <a:xfrm>
            <a:off x="308758" y="4827903"/>
            <a:ext cx="5562610" cy="1200329"/>
          </a:xfrm>
          <a:prstGeom prst="rect">
            <a:avLst/>
          </a:prstGeom>
          <a:noFill/>
        </p:spPr>
        <p:txBody>
          <a:bodyPr wrap="square" rtlCol="0">
            <a:spAutoFit/>
          </a:bodyPr>
          <a:lstStyle/>
          <a:p>
            <a:r>
              <a:rPr lang="cs-CZ" dirty="0"/>
              <a:t>Pokud postupuje teplejší vlhký vzduch do oblasti studeného vzduchu (vytlačuje jej). Při stoupání se vzduch ochlazuje, sráží se v něm vodní pára, tvoří se oblačnost </a:t>
            </a:r>
            <a:br>
              <a:rPr lang="cs-CZ" dirty="0"/>
            </a:br>
            <a:r>
              <a:rPr lang="cs-CZ" dirty="0"/>
              <a:t>a padají slabé srážky.</a:t>
            </a:r>
          </a:p>
        </p:txBody>
      </p:sp>
      <p:sp>
        <p:nvSpPr>
          <p:cNvPr id="9" name="TextovéPole 8">
            <a:extLst>
              <a:ext uri="{FF2B5EF4-FFF2-40B4-BE49-F238E27FC236}">
                <a16:creationId xmlns:a16="http://schemas.microsoft.com/office/drawing/2014/main" id="{7580DDC8-5696-B052-C702-0AFC3098A92F}"/>
              </a:ext>
            </a:extLst>
          </p:cNvPr>
          <p:cNvSpPr txBox="1"/>
          <p:nvPr/>
        </p:nvSpPr>
        <p:spPr>
          <a:xfrm>
            <a:off x="6027107" y="4994560"/>
            <a:ext cx="5767729" cy="1200329"/>
          </a:xfrm>
          <a:prstGeom prst="rect">
            <a:avLst/>
          </a:prstGeom>
          <a:noFill/>
        </p:spPr>
        <p:txBody>
          <a:bodyPr wrap="square" rtlCol="0">
            <a:spAutoFit/>
          </a:bodyPr>
          <a:lstStyle/>
          <a:p>
            <a:r>
              <a:rPr lang="cs-CZ" dirty="0"/>
              <a:t>Studený vzduch postupuje poměrně rychle do oblasti teplého vzduchu, vytlačuje teplejší vzduch prudce vzhůru. Po přechodu této fronty se ochlazuje, přichází bouřky a po jejich přechodu i trvalé srážky.</a:t>
            </a:r>
          </a:p>
        </p:txBody>
      </p:sp>
      <p:sp>
        <p:nvSpPr>
          <p:cNvPr id="3" name="TextovéPole 2">
            <a:extLst>
              <a:ext uri="{FF2B5EF4-FFF2-40B4-BE49-F238E27FC236}">
                <a16:creationId xmlns:a16="http://schemas.microsoft.com/office/drawing/2014/main" id="{FD3E5183-298C-3C3D-E2EA-7AE3FE1A0961}"/>
              </a:ext>
            </a:extLst>
          </p:cNvPr>
          <p:cNvSpPr txBox="1"/>
          <p:nvPr/>
        </p:nvSpPr>
        <p:spPr>
          <a:xfrm>
            <a:off x="8346075" y="6596390"/>
            <a:ext cx="3845925" cy="261610"/>
          </a:xfrm>
          <a:prstGeom prst="rect">
            <a:avLst/>
          </a:prstGeom>
          <a:noFill/>
        </p:spPr>
        <p:txBody>
          <a:bodyPr wrap="none" rtlCol="0">
            <a:spAutoFit/>
          </a:bodyPr>
          <a:lstStyle/>
          <a:p>
            <a:r>
              <a:rPr lang="cs-CZ" sz="1100" dirty="0"/>
              <a:t>Honsová D., &amp; Součková, M. (2020). Předpovídej počasí. Paseka.</a:t>
            </a:r>
          </a:p>
        </p:txBody>
      </p:sp>
    </p:spTree>
    <p:extLst>
      <p:ext uri="{BB962C8B-B14F-4D97-AF65-F5344CB8AC3E}">
        <p14:creationId xmlns:p14="http://schemas.microsoft.com/office/powerpoint/2010/main" val="427038931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
  <TotalTime>1193</TotalTime>
  <Words>1853</Words>
  <Application>Microsoft Office PowerPoint</Application>
  <PresentationFormat>Širokoúhlá obrazovka</PresentationFormat>
  <Paragraphs>152</Paragraphs>
  <Slides>25</Slides>
  <Notes>14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25</vt:i4>
      </vt:variant>
    </vt:vector>
  </HeadingPairs>
  <TitlesOfParts>
    <vt:vector size="32" baseType="lpstr">
      <vt:lpstr>Arial</vt:lpstr>
      <vt:lpstr>Calibri</vt:lpstr>
      <vt:lpstr>Calibri Light</vt:lpstr>
      <vt:lpstr>Open Sans</vt:lpstr>
      <vt:lpstr>openSans</vt:lpstr>
      <vt:lpstr>PT Sans</vt:lpstr>
      <vt:lpstr>Motiv Office</vt:lpstr>
      <vt:lpstr>METEOROLOGIE, POČASÍ  A PŘEDPOVÍDÁNÍ POČASÍ</vt:lpstr>
      <vt:lpstr>Až naprší a uschne … aneb Něco z historie</vt:lpstr>
      <vt:lpstr>Když mluvíme o počasí, mluvíme zejména o …. </vt:lpstr>
      <vt:lpstr>Prezentace aplikace PowerPoint</vt:lpstr>
      <vt:lpstr>Počasí je …</vt:lpstr>
      <vt:lpstr>METEOROLOGICKÁ BUDKA</vt:lpstr>
      <vt:lpstr>Jak vzniká předpověď počasí?</vt:lpstr>
      <vt:lpstr>ATMOSFÉRICKÉ FRONTY</vt:lpstr>
      <vt:lpstr>FRONTA = DÉŠŤ?</vt:lpstr>
      <vt:lpstr>VÝŠE ČI NÍŽE?</vt:lpstr>
      <vt:lpstr>INVERZE</vt:lpstr>
      <vt:lpstr>TEPLOTA</vt:lpstr>
      <vt:lpstr>Prezentace aplikace PowerPoint</vt:lpstr>
      <vt:lpstr>SRÁŽKY</vt:lpstr>
      <vt:lpstr>Prezentace aplikace PowerPoint</vt:lpstr>
      <vt:lpstr>Prezentace aplikace PowerPoint</vt:lpstr>
      <vt:lpstr>BOUŘKY</vt:lpstr>
      <vt:lpstr>JAK POZNÁM, ŽE SE BLÍŽÍ BOUŘKA</vt:lpstr>
      <vt:lpstr>MLHA</vt:lpstr>
      <vt:lpstr>VÍTR</vt:lpstr>
      <vt:lpstr>SMĚR VĚTRU</vt:lpstr>
      <vt:lpstr>Prezentace aplikace PowerPoint</vt:lpstr>
      <vt:lpstr>Prezentace aplikace PowerPoint</vt:lpstr>
      <vt:lpstr>APLIKACE PRO SLEDOVÁNÍ POČASÍ</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Integrovaný přírodovědný základ 2</dc:title>
  <dc:creator>Kateřina Gorčíková</dc:creator>
  <cp:lastModifiedBy>Kateřina Gorčíková</cp:lastModifiedBy>
  <cp:revision>60</cp:revision>
  <dcterms:created xsi:type="dcterms:W3CDTF">2023-02-10T11:52:22Z</dcterms:created>
  <dcterms:modified xsi:type="dcterms:W3CDTF">2024-03-15T08:29:24Z</dcterms:modified>
</cp:coreProperties>
</file>