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6" r:id="rId3"/>
    <p:sldId id="367" r:id="rId4"/>
    <p:sldId id="368" r:id="rId5"/>
    <p:sldId id="369" r:id="rId6"/>
    <p:sldId id="371" r:id="rId7"/>
    <p:sldId id="372" r:id="rId8"/>
    <p:sldId id="373" r:id="rId9"/>
    <p:sldId id="375" r:id="rId10"/>
    <p:sldId id="376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10" r:id="rId39"/>
    <p:sldId id="408" r:id="rId40"/>
    <p:sldId id="409" r:id="rId41"/>
    <p:sldId id="407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315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tka Panáčová" initials="JP" lastIdx="1" clrIdx="0">
    <p:extLst>
      <p:ext uri="{19B8F6BF-5375-455C-9EA6-DF929625EA0E}">
        <p15:presenceInfo xmlns:p15="http://schemas.microsoft.com/office/powerpoint/2012/main" userId="Jitka Panáč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13637B-14A7-4CAB-9201-3323E2EE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FB26742-E9C8-49D4-BA74-819874D3D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48B1A03-DC8C-4790-A9AD-E270184F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845EEB1-D9DB-49AA-AB9A-26787CC3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19F7547-53DD-4B44-B1D1-C80FD6CD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62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4442E3-5651-4BEB-B514-6FC86BE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001424C-735F-48C2-89E0-F4C2A1D7F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8B7A14B-915B-49D6-A4FD-A3B6801A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304050C-687B-4C77-A0CE-527FE263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B8FF91E-F71F-4C4A-B89E-A93F6EBD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2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AC8A8C6-8AB2-4F8D-B60F-A8ADC354A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5B874E4-E00C-4D8F-95D6-2A5789DE1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67F414A-3F9D-4D54-94E6-62DC8F54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F993DD4-3225-4C57-AB79-AEB6B665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3651386-FD72-418E-9634-912BA96A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2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DCF376-A3F0-4CB3-9027-3BB10287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AECFA14-BC5C-4276-9357-502AA086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B02D8B0-5E0B-4393-B773-1338DA16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A326919-CB16-4D5E-92D6-6589D234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C0DAB13-E2B0-4843-B3E4-A1C925AF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49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2D1CE0-BB93-4766-8C35-1DE88641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CF744D0-90EA-4D22-8C45-6B95177CD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C759E05-2043-428D-814E-C2559B72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20CF230-DB37-4C65-8A72-F104014E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6EB8E67-2DBD-4972-8952-CC4451F6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7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4F349E-0563-4341-894B-2D590930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0295D82-EEB9-4C6A-AD6C-40436585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71163A4-33C4-4B10-B8E0-141A78EF4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28D79BA-0CB2-42E5-8154-54B69872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70D4293-42C7-40CB-8556-02FFACAD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7E5F08F-3BC0-42B4-B480-38AB970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3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BAB9C4-E196-40BB-ACF5-F4E7D52F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2A0A522-7E56-4610-9575-72DAA2CBE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B782301-69BC-4D77-BC18-4AFDA180A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167EA68-E5A0-465E-9AFB-7D421BDAA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856F0172-CE5B-49BC-86E7-16F1D40AB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9BEB3633-1B86-4090-AF46-41238FE4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64770755-7819-498A-B220-1C3BF5B9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E8F53A3-5787-4CCE-A4D5-2EDB196A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61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96BD34-75B1-4FE9-8167-9FD0ADAF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8EEDDE2-35CB-4D06-B5DB-E7193BC8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44B693E-1CE7-42CE-A552-30B33475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18FD53D-0D7A-4C82-A7EA-4DC45CC7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57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C224777-0316-4B09-9941-C139DFF1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9C064C8-2446-43B8-83B2-8F7DFA65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33ED13C-E674-4861-8472-C5822E94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4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0F07B6-6634-430A-81F5-C31B5156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82CCB7E-C2B5-4A32-8F6C-405229B8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CD80A9D-5893-43A8-88E3-F2D32CEF5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143B1CA-9C59-41D5-AFD2-EAF0B85F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E464580-798B-41FE-878C-9F318717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DDDDBC9-8371-44C5-8AB2-AC18C764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55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CFF6F3-F2DA-4B37-BAF4-AA860412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FECFFEB-DFB4-45C8-A451-1B4642741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9606990-E21A-44E0-A0B0-D960D8729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AAC0E21-3B65-49E4-A094-A6C17D7C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40B90C4-D14C-4EC7-9BAD-581F8CA6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FFBBB0A-DB6D-4CE4-8A8B-9EA4C0CE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8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5E681D51-AC20-4263-B6DB-EA324380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44AB324-6498-41A0-ACA9-C56BC7ED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144E389-6FDB-45A7-B794-24C747214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91F2-060F-41C5-8FE9-261B35BC3943}" type="datetimeFigureOut">
              <a:rPr lang="cs-CZ" smtClean="0"/>
              <a:t>11. 4. 2024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F229CCC-7C7F-4C9B-9618-1AC2510EC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7BB820D-86FE-4783-B22C-7433D0866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2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51C0A3-DBFA-4572-82DC-5AF64F89A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cs-CZ" sz="4800" dirty="0"/>
              <a:t>Poruchy učení v matematice a možnosti jejich nápravy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A38DABD-2028-4A51-9509-23613AE61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3. prezentace</a:t>
            </a: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xmlns="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85872F57-7F42-4F97-8391-DDC8D0054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xmlns="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xmlns="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xmlns="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727364" y="5548745"/>
            <a:ext cx="268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Mgr. Jitka Panáčová, Ph.D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68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xmlns="" id="{C2F543B5-7A31-4254-965A-6D2B1AC1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Ke znázornění sčítání je možné využít tzv. počítací tyčinky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571500" indent="-571500">
                  <a:buAutoNum type="romanUcParenR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  <a:blipFill>
                <a:blip r:embed="rId2"/>
                <a:stretch>
                  <a:fillRect l="-1142" t="-1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xmlns="" id="{02D4A5E0-194A-4DF1-9E3A-BED54558F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6" y="2505074"/>
            <a:ext cx="5709031" cy="42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Sčítání násobků deseti, např. 20 + 40</a:t>
            </a:r>
          </a:p>
          <a:p>
            <a:pPr marL="0" indent="0">
              <a:buNone/>
            </a:pPr>
            <a:r>
              <a:rPr lang="cs-CZ" dirty="0"/>
              <a:t>Využíváme analogie ze sčítání jednociferných čísel 2 + 4 = 6</a:t>
            </a:r>
          </a:p>
          <a:p>
            <a:pPr marL="0" indent="0">
              <a:buNone/>
            </a:pPr>
            <a:r>
              <a:rPr lang="cs-CZ" dirty="0"/>
              <a:t>2 desítky a 4 desítky je 6 desítek, 20 + 40 = 60</a:t>
            </a:r>
          </a:p>
          <a:p>
            <a:pPr marL="0" indent="0">
              <a:buNone/>
            </a:pPr>
            <a:r>
              <a:rPr lang="cs-CZ" dirty="0"/>
              <a:t>Znázornění a pomůcky – pomocí svazků dřívek nebo brček po deseti, čtvercové sítě, modelů peněz.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42632C6C-8626-468A-89C0-5A5EC8FE72F5}"/>
              </a:ext>
            </a:extLst>
          </p:cNvPr>
          <p:cNvSpPr txBox="1"/>
          <p:nvPr/>
        </p:nvSpPr>
        <p:spPr>
          <a:xfrm>
            <a:off x="971654" y="1945108"/>
            <a:ext cx="97099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dirty="0"/>
              <a:t>Pamětné sčítání v oboru do 100</a:t>
            </a:r>
          </a:p>
          <a:p>
            <a:pPr marL="0" indent="0">
              <a:buNone/>
            </a:pPr>
            <a:r>
              <a:rPr lang="cs-CZ" sz="2800" dirty="0"/>
              <a:t>Nácvik pamětného sčítání přirozených čísel v oboru do sta je vhodné provádět v elementárních krocích – tj. v jemné metodické řadě, ve které každý následující jev využívá dříve probraného a procvičeného učiva</a:t>
            </a:r>
          </a:p>
        </p:txBody>
      </p:sp>
      <p:pic>
        <p:nvPicPr>
          <p:cNvPr id="10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03CC3BC2-CB0D-4B1B-BDAE-669B32EA1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10938" r="16754" b="55300"/>
          <a:stretch/>
        </p:blipFill>
        <p:spPr>
          <a:xfrm rot="5400000">
            <a:off x="10212926" y="3123892"/>
            <a:ext cx="1344228" cy="25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2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xmlns="" id="{A864B055-F3CA-4994-BECA-116A2C490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4" y="2488260"/>
            <a:ext cx="3781891" cy="2832768"/>
          </a:xfrm>
          <a:prstGeom prst="rect">
            <a:avLst/>
          </a:prstGeom>
        </p:spPr>
      </p:pic>
      <p:pic>
        <p:nvPicPr>
          <p:cNvPr id="7" name="Obrázek 6" descr="Obsah obrázku tkanina&#10;&#10;Popis byl vytvořen automaticky">
            <a:extLst>
              <a:ext uri="{FF2B5EF4-FFF2-40B4-BE49-F238E27FC236}">
                <a16:creationId xmlns:a16="http://schemas.microsoft.com/office/drawing/2014/main" xmlns="" id="{366BC709-4F93-4ED3-A6C7-C7586D85C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14" y="2275869"/>
            <a:ext cx="4667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6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b) Sčítání dvojciferného čísla s jednociferným</a:t>
            </a:r>
          </a:p>
          <a:p>
            <a:pPr marL="0" indent="0">
              <a:buNone/>
            </a:pPr>
            <a:r>
              <a:rPr lang="cs-CZ" dirty="0"/>
              <a:t>Spoje vyvozujeme v metodické řadě příkladů se vzrůstající obtížností. Příklady typu 20 + 5,  50 + 4,  60 + 3 apod.</a:t>
            </a:r>
          </a:p>
          <a:p>
            <a:pPr marL="0" indent="0">
              <a:buNone/>
            </a:pPr>
            <a:r>
              <a:rPr lang="cs-CZ" dirty="0"/>
              <a:t>Znázornění a pomůcky – pomocí svazků dřívek nebo brček po deseti, čtvercové sítě, modelů peněz.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290117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c) Sčítání dvojciferných čísel</a:t>
            </a:r>
          </a:p>
          <a:p>
            <a:pPr marL="0" indent="0">
              <a:buNone/>
            </a:pPr>
            <a:r>
              <a:rPr lang="cs-CZ" dirty="0"/>
              <a:t>Postupujeme po malých krocích, příklady si řadíme dle následující metodické řady: 23 + 40</a:t>
            </a:r>
          </a:p>
          <a:p>
            <a:pPr marL="0" indent="0">
              <a:buNone/>
            </a:pPr>
            <a:r>
              <a:rPr lang="cs-CZ" dirty="0"/>
              <a:t>		       23 + 45</a:t>
            </a:r>
          </a:p>
          <a:p>
            <a:pPr marL="0" indent="0">
              <a:buNone/>
            </a:pPr>
            <a:r>
              <a:rPr lang="cs-CZ" dirty="0"/>
              <a:t>		       23 + 47</a:t>
            </a:r>
          </a:p>
          <a:p>
            <a:pPr marL="0" indent="0">
              <a:buNone/>
            </a:pPr>
            <a:r>
              <a:rPr lang="cs-CZ" dirty="0"/>
              <a:t>		       23 + 49	</a:t>
            </a:r>
          </a:p>
          <a:p>
            <a:pPr marL="0" indent="0">
              <a:buNone/>
            </a:pPr>
            <a:r>
              <a:rPr lang="cs-CZ" dirty="0"/>
              <a:t>Využíváme následujících pomůcek: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13720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Dřívka nebo brčka ve svazcích po deseti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Čtvercová síť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 descr="Obsah obrázku text, stůl&#10;&#10;Popis byl vytvořen automaticky">
            <a:extLst>
              <a:ext uri="{FF2B5EF4-FFF2-40B4-BE49-F238E27FC236}">
                <a16:creationId xmlns:a16="http://schemas.microsoft.com/office/drawing/2014/main" xmlns="" id="{DC382170-6B1D-481B-AB99-70E4E8FB6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t="54692" r="59285" b="5143"/>
          <a:stretch/>
        </p:blipFill>
        <p:spPr>
          <a:xfrm rot="5400000">
            <a:off x="8390629" y="589719"/>
            <a:ext cx="1450699" cy="4793158"/>
          </a:xfrm>
          <a:prstGeom prst="rect">
            <a:avLst/>
          </a:prstGeom>
        </p:spPr>
      </p:pic>
      <p:pic>
        <p:nvPicPr>
          <p:cNvPr id="7" name="Obrázek 6" descr="Obsah obrázku text, stůl&#10;&#10;Popis byl vytvořen automaticky">
            <a:extLst>
              <a:ext uri="{FF2B5EF4-FFF2-40B4-BE49-F238E27FC236}">
                <a16:creationId xmlns:a16="http://schemas.microsoft.com/office/drawing/2014/main" xmlns="" id="{EB6BFFBB-2452-42A8-BBB6-6C27CD8F6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5" t="64378" r="28273" b="14018"/>
          <a:stretch/>
        </p:blipFill>
        <p:spPr>
          <a:xfrm rot="5400000">
            <a:off x="3491088" y="3611941"/>
            <a:ext cx="2991032" cy="31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Modely peněz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5" name="Obrázek 4" descr="Obsah obrázku text, stůl&#10;&#10;Popis byl vytvořen automaticky">
            <a:extLst>
              <a:ext uri="{FF2B5EF4-FFF2-40B4-BE49-F238E27FC236}">
                <a16:creationId xmlns:a16="http://schemas.microsoft.com/office/drawing/2014/main" xmlns="" id="{B7E8208F-D869-4B46-A480-CE395FC7D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7" t="55176" r="9516" b="11575"/>
          <a:stretch/>
        </p:blipFill>
        <p:spPr>
          <a:xfrm rot="5400000">
            <a:off x="5451850" y="222464"/>
            <a:ext cx="1860805" cy="62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 vyvozování jednotlivých spojů využíváme rozkladu vždy na </a:t>
            </a:r>
            <a:r>
              <a:rPr lang="cs-CZ" u="sng" dirty="0"/>
              <a:t>jednoho</a:t>
            </a:r>
            <a:r>
              <a:rPr lang="cs-CZ" dirty="0"/>
              <a:t> sčítance:</a:t>
            </a:r>
          </a:p>
          <a:p>
            <a:r>
              <a:rPr lang="cs-CZ" dirty="0"/>
              <a:t>Při sčítání bez přechodu přes základ deset rozkládáme dvojciferného sčítance na desítky na jednotky</a:t>
            </a:r>
          </a:p>
          <a:p>
            <a:pPr marL="0" indent="0">
              <a:buNone/>
            </a:pPr>
            <a:r>
              <a:rPr lang="cs-CZ" dirty="0"/>
              <a:t>			12 + 6 = 18</a:t>
            </a:r>
          </a:p>
          <a:p>
            <a:pPr marL="0" indent="0">
              <a:buNone/>
            </a:pPr>
            <a:r>
              <a:rPr lang="cs-CZ" dirty="0"/>
              <a:t>		       10    2</a:t>
            </a:r>
          </a:p>
          <a:p>
            <a:r>
              <a:rPr lang="cs-CZ" dirty="0"/>
              <a:t>Při sčítání s přechodem přes základ deset rozkládáme jednoho ze sčítanců na dva sčítance tak, abychom prvního sčítance doplnili do deseti.           	8 + 6 = 14</a:t>
            </a:r>
          </a:p>
          <a:p>
            <a:pPr marL="0" indent="0">
              <a:buNone/>
            </a:pPr>
            <a:r>
              <a:rPr lang="cs-CZ" dirty="0"/>
              <a:t>			   2    4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xmlns="" id="{C22D49B6-E6E7-4D69-B815-979DCD3F2B61}"/>
              </a:ext>
            </a:extLst>
          </p:cNvPr>
          <p:cNvCxnSpPr/>
          <p:nvPr/>
        </p:nvCxnSpPr>
        <p:spPr>
          <a:xfrm flipH="1">
            <a:off x="3646882" y="3944627"/>
            <a:ext cx="173621" cy="198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402927DF-05DD-49BC-892C-29C0FE0E1BE0}"/>
              </a:ext>
            </a:extLst>
          </p:cNvPr>
          <p:cNvCxnSpPr>
            <a:cxnSpLocks/>
          </p:cNvCxnSpPr>
          <p:nvPr/>
        </p:nvCxnSpPr>
        <p:spPr>
          <a:xfrm>
            <a:off x="4016594" y="3965064"/>
            <a:ext cx="149684" cy="1692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AE3CDEAF-A37F-4476-BAC0-1AAE190D17D4}"/>
              </a:ext>
            </a:extLst>
          </p:cNvPr>
          <p:cNvCxnSpPr/>
          <p:nvPr/>
        </p:nvCxnSpPr>
        <p:spPr>
          <a:xfrm flipH="1">
            <a:off x="4166278" y="5756493"/>
            <a:ext cx="173621" cy="198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xmlns="" id="{D17C0CD5-A399-45D9-BE19-F9E4A2CE2B40}"/>
              </a:ext>
            </a:extLst>
          </p:cNvPr>
          <p:cNvCxnSpPr>
            <a:cxnSpLocks/>
          </p:cNvCxnSpPr>
          <p:nvPr/>
        </p:nvCxnSpPr>
        <p:spPr>
          <a:xfrm flipH="1" flipV="1">
            <a:off x="4466220" y="5756493"/>
            <a:ext cx="138288" cy="198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1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Při sčítání dvojciferných čísel rozkládáme jednoho ze sčítanců na desítky na jednotky</a:t>
            </a:r>
          </a:p>
          <a:p>
            <a:pPr marL="0" indent="0">
              <a:buNone/>
            </a:pPr>
            <a:r>
              <a:rPr lang="cs-CZ" dirty="0"/>
              <a:t>			32 + 26 = 58</a:t>
            </a:r>
          </a:p>
          <a:p>
            <a:pPr marL="0" indent="0">
              <a:buNone/>
            </a:pPr>
            <a:r>
              <a:rPr lang="cs-CZ" dirty="0"/>
              <a:t>			    20     6</a:t>
            </a:r>
          </a:p>
          <a:p>
            <a:pPr marL="0" indent="0">
              <a:buNone/>
            </a:pPr>
            <a:r>
              <a:rPr lang="cs-CZ" dirty="0"/>
              <a:t>Nikdy nerozkládáme oba sčítance (i když se to zdá pohodlnější), neboť při odčítání s přechodem přes základ deset by návyk rozkládat oba sčítance mohl způsobit těžce napravitelné škody.</a:t>
            </a:r>
          </a:p>
          <a:p>
            <a:pPr marL="0" indent="0">
              <a:buNone/>
            </a:pPr>
            <a:r>
              <a:rPr lang="cs-CZ" dirty="0"/>
              <a:t>Příklad – děti chybně počítají: 61 – 23 = 42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xmlns="" id="{C22D49B6-E6E7-4D69-B815-979DCD3F2B61}"/>
              </a:ext>
            </a:extLst>
          </p:cNvPr>
          <p:cNvCxnSpPr/>
          <p:nvPr/>
        </p:nvCxnSpPr>
        <p:spPr>
          <a:xfrm flipH="1">
            <a:off x="4379409" y="3086671"/>
            <a:ext cx="173621" cy="198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402927DF-05DD-49BC-892C-29C0FE0E1BE0}"/>
              </a:ext>
            </a:extLst>
          </p:cNvPr>
          <p:cNvCxnSpPr>
            <a:cxnSpLocks/>
          </p:cNvCxnSpPr>
          <p:nvPr/>
        </p:nvCxnSpPr>
        <p:spPr>
          <a:xfrm>
            <a:off x="4731401" y="3101297"/>
            <a:ext cx="149684" cy="1692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Poruchy: Dítě nerozlišuje operaci sčítání a zápis čísla</a:t>
            </a:r>
          </a:p>
          <a:p>
            <a:pPr marL="0" indent="0">
              <a:buNone/>
            </a:pPr>
            <a:r>
              <a:rPr lang="cs-CZ" dirty="0"/>
              <a:t>Děti nejsou schopny pochopit rozdíl mezi zápisem čísla v desítkové soustavě a operací sčítání a zapisují čísla vedle sebe.</a:t>
            </a:r>
          </a:p>
          <a:p>
            <a:pPr marL="0" indent="0">
              <a:buNone/>
            </a:pPr>
            <a:r>
              <a:rPr lang="cs-CZ" dirty="0"/>
              <a:t>1 + 3 = 13	2 + 5 = 25 	73 + 26 = 7326</a:t>
            </a:r>
          </a:p>
          <a:p>
            <a:pPr marL="0" indent="0">
              <a:buNone/>
            </a:pPr>
            <a:r>
              <a:rPr lang="cs-CZ" i="1" dirty="0"/>
              <a:t>Možnosti nápravy: </a:t>
            </a:r>
          </a:p>
          <a:p>
            <a:pPr marL="0" indent="0">
              <a:buNone/>
            </a:pPr>
            <a:r>
              <a:rPr lang="cs-CZ" i="1" dirty="0"/>
              <a:t>„Ukaž 1, přidej 3. Ukaž, kolik máš? Ukaž 13. Je to stejně?“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241311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Problémy učení v matematice, které souvisí s pochopením pojmu přirozeného čísla a jeho zápisem, se často projeví při provádění základních početních operací s přirozenými čísly. </a:t>
            </a:r>
          </a:p>
          <a:p>
            <a:pPr marL="0" indent="0">
              <a:buNone/>
            </a:pPr>
            <a:r>
              <a:rPr lang="cs-CZ" sz="2400" dirty="0"/>
              <a:t>K tomu pak přistupují problémy související s pochopením jednotlivých operací a s pochopením a nácvikem pamětných spojů i s písemnými algoritmy. </a:t>
            </a:r>
          </a:p>
          <a:p>
            <a:pPr marL="0" indent="0">
              <a:buNone/>
            </a:pPr>
            <a:r>
              <a:rPr lang="cs-CZ" sz="2400" dirty="0"/>
              <a:t>Při vyvozování každé operace s přirozenými čísly je nutné, aby dítě správně pochopilo její podstatu. Vycházíme tedy z manipulativních činností s konkrétními předměty, později pracujeme se zástupci – reprezentanty těchto předmětů – tj. s jejich symboly a na základě těchto činností vyvozujeme jednotlivé operační spoje a zapisujeme příslušné příklady.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Problémy v oblasti početních operací</a:t>
            </a:r>
          </a:p>
        </p:txBody>
      </p:sp>
    </p:spTree>
    <p:extLst>
      <p:ext uri="{BB962C8B-B14F-4D97-AF65-F5344CB8AC3E}">
        <p14:creationId xmlns:p14="http://schemas.microsoft.com/office/powerpoint/2010/main" val="6437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Poruchy: Dítě si zafixuje některé spoje pro pamětné sčítání chybně</a:t>
            </a:r>
          </a:p>
          <a:p>
            <a:pPr marL="0" indent="0">
              <a:buNone/>
            </a:pPr>
            <a:r>
              <a:rPr lang="cs-CZ" dirty="0"/>
              <a:t>Zafixování špatných součtů:</a:t>
            </a:r>
          </a:p>
          <a:p>
            <a:pPr marL="0" indent="0">
              <a:buNone/>
            </a:pPr>
            <a:r>
              <a:rPr lang="cs-CZ" dirty="0"/>
              <a:t>8  +  8 = 18     	8 + 5 = 19 	6 + 7 = 14</a:t>
            </a:r>
          </a:p>
          <a:p>
            <a:pPr marL="0" indent="0">
              <a:buNone/>
            </a:pPr>
            <a:r>
              <a:rPr lang="cs-CZ" i="1" dirty="0"/>
              <a:t>Možnosti nápravy: </a:t>
            </a:r>
          </a:p>
          <a:p>
            <a:pPr marL="0" indent="0">
              <a:buNone/>
            </a:pPr>
            <a:r>
              <a:rPr lang="cs-CZ" dirty="0"/>
              <a:t>Důsledná manipulativní činnost, znázorněné pomocí konkrétních předmětů, modely peněz. 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397676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Poruchy: Dítě nerozlišuje jednotlivé řády v zápisu čísla</a:t>
            </a:r>
          </a:p>
          <a:p>
            <a:pPr marL="0" indent="0">
              <a:buNone/>
            </a:pPr>
            <a:r>
              <a:rPr lang="cs-CZ" dirty="0"/>
              <a:t>Sčítání desítek s jednotkami:</a:t>
            </a:r>
          </a:p>
          <a:p>
            <a:pPr marL="0" indent="0">
              <a:buNone/>
            </a:pPr>
            <a:r>
              <a:rPr lang="cs-CZ" dirty="0"/>
              <a:t>6  +  20 = 80     	7 + 17 = 87 	 	6 + 7 = 14</a:t>
            </a:r>
          </a:p>
          <a:p>
            <a:pPr marL="0" indent="0">
              <a:buNone/>
            </a:pPr>
            <a:r>
              <a:rPr lang="cs-CZ" i="1" dirty="0"/>
              <a:t>Možnosti nápravy: </a:t>
            </a:r>
          </a:p>
          <a:p>
            <a:pPr marL="0" indent="0">
              <a:buNone/>
            </a:pPr>
            <a:r>
              <a:rPr lang="cs-CZ" dirty="0"/>
              <a:t>Modelování každého z čísel – sčítanců i součtu. Využívání záměny sčítanců, neboť pro některé děti je výpočet podle druhého zápisu snadnější 4 + 20 = 20 + 4) 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68143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Poruchy: Dítě ní schopno zapsat  výsledky příkladů zadávaných pomocí diktátu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Možnosti nápravy: </a:t>
            </a:r>
          </a:p>
          <a:p>
            <a:pPr marL="0" indent="0">
              <a:buNone/>
            </a:pPr>
            <a:r>
              <a:rPr lang="cs-CZ" dirty="0"/>
              <a:t>Zadávání úloh typu: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Zapiš číslo 7 a zpaměti řekni některý z jeho rozkladů na dva sčítance.“</a:t>
            </a:r>
          </a:p>
          <a:p>
            <a:pPr marL="0" indent="0">
              <a:buNone/>
            </a:pPr>
            <a:r>
              <a:rPr lang="cs-CZ" i="1" dirty="0"/>
              <a:t>„Zapiš číslo 7 a zpaměti řekni všechny jeho rozklady na dva sčítance</a:t>
            </a:r>
            <a:r>
              <a:rPr lang="cs-CZ" dirty="0"/>
              <a:t>.“</a:t>
            </a:r>
          </a:p>
          <a:p>
            <a:pPr marL="0" indent="0">
              <a:buNone/>
            </a:pPr>
            <a:r>
              <a:rPr lang="cs-CZ" b="1" dirty="0"/>
              <a:t>Hra na školu</a:t>
            </a:r>
            <a:r>
              <a:rPr lang="cs-CZ" dirty="0"/>
              <a:t>: Nejprve je dítě učitel – diktuje příklady a kontroluje, zda jsou zapsány a spočítány správně.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40601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Algoritmus písemného sčítání vyvozujeme nejprve pro dvojciferná čísla a po jeho zvládnutí jej vyvozujeme pro víceciferná čísla.</a:t>
            </a:r>
          </a:p>
          <a:p>
            <a:pPr marL="514350" indent="-514350">
              <a:buAutoNum type="alphaLcParenR"/>
            </a:pPr>
            <a:r>
              <a:rPr lang="cs-CZ" dirty="0"/>
              <a:t>Písemné sčítání bez přechodu přes základ: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sčítání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xmlns="" id="{69052FF2-8A5F-4D64-98E0-5589B9CA3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12813" r="73865" b="51638"/>
          <a:stretch/>
        </p:blipFill>
        <p:spPr>
          <a:xfrm rot="5400000">
            <a:off x="5546496" y="46970"/>
            <a:ext cx="1478665" cy="82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2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b) Písemné sčítání s přechodem přes základ: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sčítání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xmlns="" id="{231C6D80-A810-4C3D-824D-DBDB0F223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11751" r="56099" b="49768"/>
          <a:stretch/>
        </p:blipFill>
        <p:spPr>
          <a:xfrm rot="5400000">
            <a:off x="4555835" y="-542479"/>
            <a:ext cx="2622989" cy="87946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90FB9D5F-1846-44E5-932F-377FB795C81D}"/>
              </a:ext>
            </a:extLst>
          </p:cNvPr>
          <p:cNvSpPr txBox="1"/>
          <p:nvPr/>
        </p:nvSpPr>
        <p:spPr>
          <a:xfrm>
            <a:off x="542676" y="5293546"/>
            <a:ext cx="110171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Pokud děti naučíme přesný postup při sčítání a důsledně trváme na jeho uplatňování, usnadníme jim odčítání. Nedůslednost komplikuje další operace.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67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Poruchy: Nesprávný zápis sčítanců pod sebe, nepochopení principu poziční číselné soustavy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Nesprávný zápis sčítanců pod sebe: 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Nepochopení principu zápisu v poziční číselné soustavě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sčítání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xmlns="" id="{54D8E79E-DFD9-40BB-BDDD-4B69B8F23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4" t="11712" r="36910" b="71498"/>
          <a:stretch/>
        </p:blipFill>
        <p:spPr>
          <a:xfrm rot="5400000">
            <a:off x="6222970" y="1866886"/>
            <a:ext cx="1095020" cy="4653876"/>
          </a:xfrm>
          <a:prstGeom prst="rect">
            <a:avLst/>
          </a:prstGeom>
        </p:spPr>
      </p:pic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xmlns="" id="{CDE48F5A-9196-4335-AD3D-0B8423A8D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0" t="13039" r="28282" b="80840"/>
          <a:stretch/>
        </p:blipFill>
        <p:spPr>
          <a:xfrm rot="5400000">
            <a:off x="5859624" y="5000286"/>
            <a:ext cx="1387151" cy="18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2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xmlns="" id="{C2F543B5-7A31-4254-965A-6D2B1AC1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i="1" dirty="0"/>
                  <a:t>Možnosti nápravy: </a:t>
                </a:r>
              </a:p>
              <a:p>
                <a:pPr marL="0" indent="0">
                  <a:buNone/>
                </a:pPr>
                <a:r>
                  <a:rPr lang="cs-CZ" dirty="0"/>
                  <a:t>Zápis čísel do sešitu se čtverečky o straně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. Časté zdůrazňování:</a:t>
                </a:r>
              </a:p>
              <a:p>
                <a:pPr marL="0" indent="0">
                  <a:buNone/>
                </a:pPr>
                <a:r>
                  <a:rPr lang="cs-CZ" dirty="0"/>
                  <a:t>Jedno místo, jedna číslice – sčítáme jednotky s jednotkami, desítky s desítkami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514350" indent="-51435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  <a:blipFill>
                <a:blip r:embed="rId2"/>
                <a:stretch>
                  <a:fillRect l="-1142" t="-1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48141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Operace sčítání a odčítání spolu úzce souvisí:</a:t>
            </a:r>
          </a:p>
          <a:p>
            <a:pPr marL="0" indent="0">
              <a:buNone/>
            </a:pPr>
            <a:r>
              <a:rPr lang="cs-CZ" dirty="0"/>
              <a:t>a + b = c, 	a = c – b, 	b = c – a</a:t>
            </a:r>
          </a:p>
          <a:p>
            <a:pPr marL="0" indent="0">
              <a:buNone/>
            </a:pPr>
            <a:r>
              <a:rPr lang="cs-CZ" dirty="0"/>
              <a:t>tj. 3 + 2 = 5,        3 = 5 – 2, 	2 = 5 – 3</a:t>
            </a:r>
          </a:p>
          <a:p>
            <a:pPr marL="0" indent="0">
              <a:buNone/>
            </a:pPr>
            <a:r>
              <a:rPr lang="cs-CZ" dirty="0"/>
              <a:t>Při vyvozování odčítání využíváme jeho význam vycházející z praxe:</a:t>
            </a:r>
          </a:p>
          <a:p>
            <a:pPr marL="0" indent="0">
              <a:buNone/>
            </a:pPr>
            <a:r>
              <a:rPr lang="cs-CZ" dirty="0"/>
              <a:t>ubírání, zmenšování, oddělování apod.</a:t>
            </a:r>
          </a:p>
          <a:p>
            <a:pPr marL="0" indent="0">
              <a:buNone/>
            </a:pPr>
            <a:r>
              <a:rPr lang="cs-CZ" dirty="0"/>
              <a:t>Manipulativní činnosti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Odčítání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1618613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Příklad</a:t>
            </a:r>
            <a:r>
              <a:rPr lang="cs-CZ" dirty="0"/>
              <a:t>: Na lavici jsou 4 kostky, ze tří postavím komín. Kolik </a:t>
            </a:r>
            <a:r>
              <a:rPr lang="cs-CZ" dirty="0" smtClean="0"/>
              <a:t>kostek </a:t>
            </a:r>
            <a:r>
              <a:rPr lang="cs-CZ" dirty="0"/>
              <a:t>zbude?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Zápis 4 – 3 = 1</a:t>
            </a:r>
          </a:p>
          <a:p>
            <a:pPr marL="0" indent="0">
              <a:buNone/>
            </a:pPr>
            <a:r>
              <a:rPr lang="cs-CZ" dirty="0"/>
              <a:t>Zbyde mi jedna </a:t>
            </a:r>
            <a:r>
              <a:rPr lang="cs-CZ" dirty="0" smtClean="0"/>
              <a:t>kostky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Odčítání přirozených čísel</a:t>
            </a:r>
          </a:p>
        </p:txBody>
      </p:sp>
      <p:pic>
        <p:nvPicPr>
          <p:cNvPr id="4" name="Obrázek 3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9A301BC6-CCF9-48D6-B978-5909D08D0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7" t="63734" r="51747" b="11961"/>
          <a:stretch/>
        </p:blipFill>
        <p:spPr>
          <a:xfrm rot="5400000">
            <a:off x="3002842" y="2042483"/>
            <a:ext cx="2303362" cy="44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Snažíme se zjistit, co dítě pod příkladem 4 – 3  = 1 vidí a jak jej interpretuje:</a:t>
            </a:r>
          </a:p>
          <a:p>
            <a:r>
              <a:rPr lang="cs-CZ" dirty="0"/>
              <a:t>Čtyři minus tři rovná se jedna.</a:t>
            </a:r>
          </a:p>
          <a:p>
            <a:r>
              <a:rPr lang="cs-CZ" dirty="0"/>
              <a:t>Čtyři bez tří je jedna.</a:t>
            </a:r>
          </a:p>
          <a:p>
            <a:r>
              <a:rPr lang="cs-CZ" dirty="0"/>
              <a:t>Když od čtyř oddělím tři, dostanu jednu.</a:t>
            </a:r>
          </a:p>
          <a:p>
            <a:r>
              <a:rPr lang="cs-CZ" dirty="0"/>
              <a:t>Čtyři mohu rozdělit na tři a jednu.</a:t>
            </a:r>
          </a:p>
          <a:p>
            <a:r>
              <a:rPr lang="cs-CZ" dirty="0"/>
              <a:t>Čtyři je o tři větší než jedna.</a:t>
            </a:r>
          </a:p>
          <a:p>
            <a:r>
              <a:rPr lang="cs-CZ" dirty="0"/>
              <a:t>Čtyři je o jednu víc než tři.</a:t>
            </a:r>
          </a:p>
          <a:p>
            <a:r>
              <a:rPr lang="cs-CZ" dirty="0"/>
              <a:t>Čtyři je tři a jedna.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Odčítání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409760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 Na základě dramatizace, manipulativních činností, kreslení apod. vyvozujeme základní spoje sčítání v oboru do pěti. Postup:</a:t>
            </a:r>
          </a:p>
          <a:p>
            <a:pPr marL="457200" indent="-457200">
              <a:buAutoNum type="arabicPeriod"/>
            </a:pPr>
            <a:r>
              <a:rPr lang="cs-CZ" sz="2400" dirty="0"/>
              <a:t>Konkrétní manipulativní činnost každého dítěte: Na lavici máš 2 kostky červené a 3 kostky žluté. Kolik máš dohromady jablíček?</a:t>
            </a:r>
          </a:p>
          <a:p>
            <a:pPr marL="514350" indent="-514350">
              <a:buAutoNum type="arabicPeriod"/>
            </a:pPr>
            <a:r>
              <a:rPr lang="cs-CZ" sz="2400" dirty="0"/>
              <a:t>Znázorníme situaci pomocí symbolů. Na tabuli nebo do sešitu zakreslíme:</a:t>
            </a:r>
          </a:p>
          <a:p>
            <a:pPr marL="514350" indent="-514350">
              <a:buAutoNum type="arabicPeriod"/>
            </a:pPr>
            <a:endParaRPr lang="cs-CZ" sz="2400" dirty="0"/>
          </a:p>
          <a:p>
            <a:pPr marL="514350" indent="-51435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/>
              <a:t>3.</a:t>
            </a:r>
            <a:r>
              <a:rPr lang="cs-CZ" sz="2400" dirty="0"/>
              <a:t> </a:t>
            </a:r>
            <a:r>
              <a:rPr lang="cs-CZ" sz="2400"/>
              <a:t>Zápis </a:t>
            </a:r>
            <a:r>
              <a:rPr lang="cs-CZ" sz="2400" dirty="0"/>
              <a:t>příkladu:                  </a:t>
            </a:r>
            <a:r>
              <a:rPr lang="cs-CZ" sz="6000" dirty="0"/>
              <a:t>2 + 3 = 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přirozených čísel</a:t>
            </a:r>
          </a:p>
        </p:txBody>
      </p:sp>
      <p:sp>
        <p:nvSpPr>
          <p:cNvPr id="2" name="Krychle 1">
            <a:extLst>
              <a:ext uri="{FF2B5EF4-FFF2-40B4-BE49-F238E27FC236}">
                <a16:creationId xmlns:a16="http://schemas.microsoft.com/office/drawing/2014/main" xmlns="" id="{AAC8E2C0-2652-4832-B570-9BAB0AFBA5FE}"/>
              </a:ext>
            </a:extLst>
          </p:cNvPr>
          <p:cNvSpPr/>
          <p:nvPr/>
        </p:nvSpPr>
        <p:spPr>
          <a:xfrm>
            <a:off x="2751589" y="4328719"/>
            <a:ext cx="763398" cy="837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rychle 8">
            <a:extLst>
              <a:ext uri="{FF2B5EF4-FFF2-40B4-BE49-F238E27FC236}">
                <a16:creationId xmlns:a16="http://schemas.microsoft.com/office/drawing/2014/main" xmlns="" id="{642E58EB-81A0-41F1-A92D-5DDDFD1DCA04}"/>
              </a:ext>
            </a:extLst>
          </p:cNvPr>
          <p:cNvSpPr/>
          <p:nvPr/>
        </p:nvSpPr>
        <p:spPr>
          <a:xfrm>
            <a:off x="3875642" y="4328719"/>
            <a:ext cx="763398" cy="837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Krychle 9">
            <a:extLst>
              <a:ext uri="{FF2B5EF4-FFF2-40B4-BE49-F238E27FC236}">
                <a16:creationId xmlns:a16="http://schemas.microsoft.com/office/drawing/2014/main" xmlns="" id="{80FC4708-212E-41CB-AC65-4191536DD668}"/>
              </a:ext>
            </a:extLst>
          </p:cNvPr>
          <p:cNvSpPr/>
          <p:nvPr/>
        </p:nvSpPr>
        <p:spPr>
          <a:xfrm>
            <a:off x="6913926" y="4328719"/>
            <a:ext cx="763398" cy="837641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>
            <a:extLst>
              <a:ext uri="{FF2B5EF4-FFF2-40B4-BE49-F238E27FC236}">
                <a16:creationId xmlns:a16="http://schemas.microsoft.com/office/drawing/2014/main" xmlns="" id="{9318CFF8-27E4-476D-A6AF-8ED5A2582D98}"/>
              </a:ext>
            </a:extLst>
          </p:cNvPr>
          <p:cNvSpPr/>
          <p:nvPr/>
        </p:nvSpPr>
        <p:spPr>
          <a:xfrm>
            <a:off x="8031060" y="4299357"/>
            <a:ext cx="763398" cy="837641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rychle 13">
            <a:extLst>
              <a:ext uri="{FF2B5EF4-FFF2-40B4-BE49-F238E27FC236}">
                <a16:creationId xmlns:a16="http://schemas.microsoft.com/office/drawing/2014/main" xmlns="" id="{CB85EB6E-21A2-4370-A008-EFDB329D2D0E}"/>
              </a:ext>
            </a:extLst>
          </p:cNvPr>
          <p:cNvSpPr/>
          <p:nvPr/>
        </p:nvSpPr>
        <p:spPr>
          <a:xfrm>
            <a:off x="9155113" y="4274820"/>
            <a:ext cx="763398" cy="837641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447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Pamětné odčítání v oboru do dvaceti</a:t>
            </a:r>
          </a:p>
          <a:p>
            <a:pPr marL="514350" indent="-514350">
              <a:buAutoNum type="alphaLcParenR"/>
            </a:pPr>
            <a:r>
              <a:rPr lang="cs-CZ" dirty="0"/>
              <a:t>Pamětné spoje pro odčítání do pěti</a:t>
            </a:r>
          </a:p>
          <a:p>
            <a:pPr marL="514350" indent="-514350">
              <a:buAutoNum type="alphaLcParenR"/>
            </a:pPr>
            <a:r>
              <a:rPr lang="cs-CZ" dirty="0"/>
              <a:t>Pamětné spoje pro odčítání do deseti</a:t>
            </a:r>
          </a:p>
          <a:p>
            <a:pPr marL="0" indent="0">
              <a:buNone/>
            </a:pPr>
            <a:r>
              <a:rPr lang="cs-CZ" dirty="0"/>
              <a:t>Odčítání jednociferného čísla od dvouciferného</a:t>
            </a:r>
          </a:p>
          <a:p>
            <a:pPr marL="0" indent="0">
              <a:buNone/>
            </a:pPr>
            <a:r>
              <a:rPr lang="cs-CZ" dirty="0"/>
              <a:t>c) Odčítání bez přechodu přes základ 10</a:t>
            </a:r>
          </a:p>
          <a:p>
            <a:pPr marL="0" indent="0">
              <a:buNone/>
            </a:pPr>
            <a:r>
              <a:rPr lang="cs-CZ" dirty="0"/>
              <a:t>					16 – 4 = (10 + 6) – 4 = 10 + (6 - 4) = </a:t>
            </a:r>
          </a:p>
          <a:p>
            <a:pPr marL="0" indent="0">
              <a:buNone/>
            </a:pPr>
            <a:r>
              <a:rPr lang="cs-CZ" dirty="0"/>
              <a:t>								= 10 + 2 = 12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  <p:pic>
        <p:nvPicPr>
          <p:cNvPr id="4" name="Obrázek 3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4F13657F-96C5-4FC0-B853-311FCFAE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7" t="39526" r="50121" b="49887"/>
          <a:stretch/>
        </p:blipFill>
        <p:spPr>
          <a:xfrm rot="5400000">
            <a:off x="2459366" y="3644544"/>
            <a:ext cx="1401044" cy="31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79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d) Odčítání s přechodem přes základ 10</a:t>
            </a:r>
          </a:p>
          <a:p>
            <a:pPr marL="0" indent="0">
              <a:buNone/>
            </a:pPr>
            <a:r>
              <a:rPr lang="cs-CZ" dirty="0"/>
              <a:t>					13 – 8 = 13 – (3 + 5) = (13 – 3) – 5 =</a:t>
            </a:r>
          </a:p>
          <a:p>
            <a:pPr marL="0" indent="0">
              <a:buNone/>
            </a:pPr>
            <a:r>
              <a:rPr lang="cs-CZ" dirty="0"/>
              <a:t>							= 10 – 5 = 5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  <p:pic>
        <p:nvPicPr>
          <p:cNvPr id="8" name="Obrázek 7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4105D34D-E281-4FFE-BA92-F2C792B19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9" t="40612" r="32778" b="50612"/>
          <a:stretch/>
        </p:blipFill>
        <p:spPr>
          <a:xfrm rot="5400000">
            <a:off x="2430684" y="1666759"/>
            <a:ext cx="1932970" cy="35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9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50" y="1903994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Znázornění na mřížce: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  <p:pic>
        <p:nvPicPr>
          <p:cNvPr id="4" name="Obrázek 3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0B152849-0AF2-45AC-8658-58A6E375A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8" t="19057" r="11350" b="56031"/>
          <a:stretch/>
        </p:blipFill>
        <p:spPr>
          <a:xfrm rot="5400000">
            <a:off x="5687081" y="871373"/>
            <a:ext cx="1577226" cy="4018377"/>
          </a:xfrm>
          <a:prstGeom prst="rect">
            <a:avLst/>
          </a:prstGeom>
        </p:spPr>
      </p:pic>
      <p:pic>
        <p:nvPicPr>
          <p:cNvPr id="7" name="Obrázek 6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5728A9BF-0746-42C9-9017-20DBC4067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6" t="9151" b="80047"/>
          <a:stretch/>
        </p:blipFill>
        <p:spPr>
          <a:xfrm rot="5400000">
            <a:off x="7960638" y="3590153"/>
            <a:ext cx="3990977" cy="17709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9A524921-EE26-4138-8A28-50F72E787414}"/>
              </a:ext>
            </a:extLst>
          </p:cNvPr>
          <p:cNvSpPr txBox="1"/>
          <p:nvPr/>
        </p:nvSpPr>
        <p:spPr>
          <a:xfrm>
            <a:off x="882050" y="4437393"/>
            <a:ext cx="7469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Pamětné odčítání je náročné na paměť dítěte a na dobrou představu o čísle. Odčítání je možné vyvozovat i bez rozkladů, ale pokud je dítě schopno provádět rozklad, usnadní mu to do budoucna pamětné i písemné počítání s vícecifernými čísly.</a:t>
            </a:r>
          </a:p>
        </p:txBody>
      </p:sp>
    </p:spTree>
    <p:extLst>
      <p:ext uri="{BB962C8B-B14F-4D97-AF65-F5344CB8AC3E}">
        <p14:creationId xmlns:p14="http://schemas.microsoft.com/office/powerpoint/2010/main" val="1932158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Pamětné odčítání v oboru do sta</a:t>
            </a:r>
          </a:p>
          <a:p>
            <a:pPr marL="514350" indent="-514350">
              <a:buAutoNum type="alphaLcParenR"/>
            </a:pPr>
            <a:r>
              <a:rPr lang="cs-CZ" dirty="0"/>
              <a:t>Odčítání násobků čísla 10:    70 - 40</a:t>
            </a:r>
          </a:p>
          <a:p>
            <a:pPr marL="514350" indent="-514350">
              <a:buAutoNum type="alphaLcParenR"/>
            </a:pPr>
            <a:r>
              <a:rPr lang="cs-CZ" dirty="0"/>
              <a:t>Odčítání jednociferného čísla od dvojciferného: </a:t>
            </a:r>
          </a:p>
          <a:p>
            <a:pPr marL="0" indent="0">
              <a:buNone/>
            </a:pPr>
            <a:r>
              <a:rPr lang="cs-CZ" dirty="0"/>
              <a:t>Postupně: 65 – 5,    78 – 4,      60 – 3,	65 – 7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c) Odčítání dvojciferných čísel:</a:t>
            </a:r>
          </a:p>
          <a:p>
            <a:pPr marL="0" indent="0">
              <a:buNone/>
            </a:pPr>
            <a:r>
              <a:rPr lang="cs-CZ" dirty="0"/>
              <a:t>Postupně: 67 – 40,		67 – 27, 	76 – 42, 	60 – 32,	56 – 28</a:t>
            </a:r>
          </a:p>
          <a:p>
            <a:pPr marL="0" indent="0">
              <a:buNone/>
            </a:pPr>
            <a:r>
              <a:rPr lang="cs-CZ" dirty="0"/>
              <a:t>U c) je vhodné používat jednotný postup, a to vždy </a:t>
            </a:r>
            <a:r>
              <a:rPr lang="cs-CZ" b="1" dirty="0"/>
              <a:t>rozkládat menšitele</a:t>
            </a:r>
            <a:r>
              <a:rPr lang="cs-CZ" dirty="0"/>
              <a:t>.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790513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Pamětné odčítání v oboru do sta</a:t>
            </a:r>
          </a:p>
          <a:p>
            <a:pPr marL="0" indent="0">
              <a:buNone/>
            </a:pPr>
            <a:r>
              <a:rPr lang="cs-CZ" dirty="0"/>
              <a:t>c) Odčítání dvojciferných čísel:</a:t>
            </a:r>
          </a:p>
          <a:p>
            <a:pPr marL="0" indent="0">
              <a:buNone/>
            </a:pPr>
            <a:r>
              <a:rPr lang="cs-CZ" dirty="0"/>
              <a:t>Postupně: 67 – 40,		67 – 27, 	76 – 42, 	60 – 32,	56 – 28</a:t>
            </a:r>
          </a:p>
          <a:p>
            <a:pPr marL="0" indent="0">
              <a:buNone/>
            </a:pPr>
            <a:r>
              <a:rPr lang="cs-CZ" dirty="0"/>
              <a:t>U c) je vhodné používat jednotný postup, a to vždy </a:t>
            </a:r>
            <a:r>
              <a:rPr lang="cs-CZ" b="1" dirty="0"/>
              <a:t>rozkládat menšitele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U některých případů by bylo možné rozložit menšence i menšitele (např. 76 – 42, kde by byl postup následující: 70 – 40 = 30, 6 – 2 = 4, 76 – 42 = 34). Tento postup by byl zdrojem chyb.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3666110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odčítá čísla různých řádů, nechápe zápis čísla v poziční soustavě:</a:t>
            </a:r>
          </a:p>
          <a:p>
            <a:pPr marL="0" indent="0">
              <a:buNone/>
            </a:pPr>
            <a:r>
              <a:rPr lang="cs-CZ" dirty="0"/>
              <a:t>Dítě například počítá:</a:t>
            </a:r>
          </a:p>
          <a:p>
            <a:pPr marL="0" indent="0">
              <a:buNone/>
            </a:pPr>
            <a:r>
              <a:rPr lang="cs-CZ" dirty="0"/>
              <a:t>60 – 5 = 10 (počítá 6 – 5 = 1, ale jedna je málo, připíše nulu)</a:t>
            </a:r>
          </a:p>
          <a:p>
            <a:pPr marL="0" indent="0">
              <a:buNone/>
            </a:pPr>
            <a:r>
              <a:rPr lang="cs-CZ" dirty="0"/>
              <a:t>83 - 2 = 63 (počítá 8 – 2 = 6)</a:t>
            </a:r>
          </a:p>
          <a:p>
            <a:pPr marL="0" indent="0">
              <a:buNone/>
            </a:pPr>
            <a:r>
              <a:rPr lang="cs-CZ" dirty="0"/>
              <a:t>42 – 6 = 20 (počítá 6 – 4 = 2,  ale dvě je málo, připíše nulu)</a:t>
            </a:r>
          </a:p>
          <a:p>
            <a:pPr marL="0" indent="0">
              <a:buNone/>
            </a:pPr>
            <a:r>
              <a:rPr lang="cs-CZ" dirty="0"/>
              <a:t>93 – 3 = 60 (počítá 9 – 3 = 6, 3 – 3 = 0).</a:t>
            </a:r>
          </a:p>
          <a:p>
            <a:pPr marL="0" indent="0">
              <a:buNone/>
            </a:pPr>
            <a:r>
              <a:rPr lang="cs-CZ" dirty="0"/>
              <a:t>Strategie dítěte: „odečtu to, co odečíst jde“.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1903378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Možnosti nápravy: </a:t>
            </a:r>
          </a:p>
          <a:p>
            <a:pPr marL="0" indent="0">
              <a:buNone/>
            </a:pPr>
            <a:r>
              <a:rPr lang="cs-CZ" dirty="0"/>
              <a:t>Využívání modelů čísel – papírové peníze, počitadlo, stovková tabule.</a:t>
            </a:r>
          </a:p>
          <a:p>
            <a:pPr marL="0" indent="0">
              <a:buNone/>
            </a:pPr>
            <a:r>
              <a:rPr lang="cs-CZ" dirty="0"/>
              <a:t>Každý příklad na odčítání by měl mít jako nedílnou součást zkoušku správnosti pomocí sčítání, ne však provedenou formálně, kde se jen chyba opakuje.</a:t>
            </a:r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dyskalkuliků</a:t>
            </a:r>
            <a:r>
              <a:rPr lang="cs-CZ" dirty="0"/>
              <a:t> je možné použít ke kontrole kalkulačku.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3557364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má problém s odčítáním dvojciferných čísel s přechodem přes základ:</a:t>
            </a:r>
          </a:p>
          <a:p>
            <a:pPr marL="0" indent="0">
              <a:buNone/>
            </a:pPr>
            <a:r>
              <a:rPr lang="cs-CZ" dirty="0"/>
              <a:t>Pro děti jsou velmi obtížné příklady typu 80 – 17</a:t>
            </a:r>
          </a:p>
          <a:p>
            <a:pPr marL="0" indent="0">
              <a:buNone/>
            </a:pPr>
            <a:r>
              <a:rPr lang="cs-CZ" dirty="0"/>
              <a:t>K usnadnění zvládnutí těchto příkladů mohou pomoci cvičení typu:</a:t>
            </a:r>
          </a:p>
          <a:p>
            <a:pPr marL="0" indent="0">
              <a:buNone/>
            </a:pPr>
            <a:r>
              <a:rPr lang="cs-CZ" dirty="0"/>
              <a:t>10 – 8		20 – 8		30 – 8		40 – 8 ...</a:t>
            </a:r>
          </a:p>
          <a:p>
            <a:pPr marL="0" indent="0">
              <a:buNone/>
            </a:pPr>
            <a:r>
              <a:rPr lang="cs-CZ" dirty="0"/>
              <a:t> 100 – 10 	90 – 10 	80 – 10  	70 – 10 …</a:t>
            </a:r>
          </a:p>
          <a:p>
            <a:pPr marL="0" indent="0">
              <a:buNone/>
            </a:pPr>
            <a:r>
              <a:rPr lang="cs-CZ" dirty="0"/>
              <a:t>Nesprávné postupy:</a:t>
            </a:r>
          </a:p>
          <a:p>
            <a:pPr marL="0" indent="0">
              <a:buNone/>
            </a:pPr>
            <a:r>
              <a:rPr lang="cs-CZ" dirty="0"/>
              <a:t>23 – 15 dítě počítá: 20 – 10 = 10, 5 – 3 = 2, 10 + 2 = 12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2876461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má problém s odčítáním dvojciferných čísel s přechodem přes základ:</a:t>
            </a:r>
          </a:p>
          <a:p>
            <a:pPr marL="0" indent="0">
              <a:buNone/>
            </a:pPr>
            <a:r>
              <a:rPr lang="cs-CZ" dirty="0"/>
              <a:t>Nejsou-li tyto postupy včas odstraněny, způsobují potíže při písemném odčítání. Dětem usnadníme tyto příklady oporou o názor a řadami pomocných cvičení:</a:t>
            </a:r>
          </a:p>
          <a:p>
            <a:pPr marL="0" indent="0">
              <a:buNone/>
            </a:pPr>
            <a:r>
              <a:rPr lang="cs-CZ" dirty="0"/>
              <a:t>13 – 5, 	23 – 5, 	33 – 5, 	43 – 5, …</a:t>
            </a:r>
          </a:p>
          <a:p>
            <a:pPr marL="0" indent="0">
              <a:buNone/>
            </a:pPr>
            <a:r>
              <a:rPr lang="cs-CZ" dirty="0"/>
              <a:t>23 – 10, 	33 – 10, 	43 – 10, 	53 – 10,…</a:t>
            </a:r>
          </a:p>
          <a:p>
            <a:pPr marL="0" indent="0">
              <a:buNone/>
            </a:pPr>
            <a:r>
              <a:rPr lang="cs-CZ" dirty="0"/>
              <a:t>83 – 10, 	83 – 20, 	83 – 30, 	83 – 40,…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Vhodné je použití grafického znázornění: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4A3289A-8B20-4E2D-8EE7-B981675BB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56758" r="29610" b="8630"/>
          <a:stretch/>
        </p:blipFill>
        <p:spPr>
          <a:xfrm rot="5400000">
            <a:off x="9070613" y="3789249"/>
            <a:ext cx="1959980" cy="35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43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Písemné odčítání je vyvozováno pro čísla dvojciferná, pro víceciferná čísla se využívá analogie.</a:t>
            </a:r>
          </a:p>
          <a:p>
            <a:pPr marL="0" indent="0">
              <a:buNone/>
            </a:pPr>
            <a:r>
              <a:rPr lang="cs-CZ" dirty="0"/>
              <a:t>Doporučujeme následující postup:</a:t>
            </a:r>
          </a:p>
          <a:p>
            <a:pPr marL="0" indent="0">
              <a:buNone/>
            </a:pPr>
            <a:r>
              <a:rPr lang="cs-CZ" dirty="0"/>
              <a:t>a) </a:t>
            </a:r>
            <a:r>
              <a:rPr lang="cs-CZ" b="1" dirty="0"/>
              <a:t>Písemné odčítání bez přechodu přes základ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A904228-B5C1-4A41-A1F1-7193A797D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1671" r="71056" b="51876"/>
          <a:stretch/>
        </p:blipFill>
        <p:spPr>
          <a:xfrm rot="5400000">
            <a:off x="4140552" y="1773685"/>
            <a:ext cx="2281805" cy="6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4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Konkrétní nebo grafické znázornění poskytujeme tak dlouho, dokud se nenaučí početní spoje bez opory o názor. Pokud dítě některý z početních spojů zapomene, může se k názoru vždy vrátit. </a:t>
            </a:r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r>
              <a:rPr lang="cs-CZ" sz="2400" dirty="0"/>
              <a:t>fáze vyvozování: volíme příklady, kdy sčítáme prvky stejného druhu, aby i součet byl téhož druhu: (např. 2 kostky a 3 kostky je 5 kostek)</a:t>
            </a:r>
          </a:p>
          <a:p>
            <a:pPr marL="457200" indent="-457200">
              <a:buAutoNum type="arabicPeriod"/>
            </a:pPr>
            <a:r>
              <a:rPr lang="cs-CZ" sz="2400" dirty="0"/>
              <a:t>fáze vyvozování: prvky volíme tak, aby součet byl nazván nadřazeným pojmem (např. 2 jablka a 3 hrušky je 5 kusů ovoce)</a:t>
            </a:r>
          </a:p>
          <a:p>
            <a:pPr marL="0" indent="0">
              <a:buNone/>
            </a:pPr>
            <a:r>
              <a:rPr lang="cs-CZ" sz="2400" dirty="0"/>
              <a:t>Nevhodný názor: 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přirozených čísel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xmlns="" id="{F49D1A63-DF4B-433D-A5A4-4BF691E34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52296" r="76085" b="2640"/>
          <a:stretch/>
        </p:blipFill>
        <p:spPr>
          <a:xfrm rot="5400000">
            <a:off x="6364233" y="2467251"/>
            <a:ext cx="1123601" cy="66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5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b) </a:t>
            </a:r>
            <a:r>
              <a:rPr lang="cs-CZ" b="1" dirty="0"/>
              <a:t>Písemné odčítání s přechodem přes základ</a:t>
            </a:r>
          </a:p>
          <a:p>
            <a:pPr marL="0" indent="0">
              <a:buNone/>
            </a:pPr>
            <a:r>
              <a:rPr lang="cs-CZ" dirty="0"/>
              <a:t>Opírá se o poznatek, že rozdíl se nezmění, jestliže zvětšíme menšence i menšitele o totéž číslo, například o 10. Abychom tedy mohli odčítat, zvětšíme menšence o deset jednotek a menšitele o jednu desítku.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FC4DA50-6237-4B23-A384-FC61D13CC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1" t="7763" r="42866" b="51136"/>
          <a:stretch/>
        </p:blipFill>
        <p:spPr>
          <a:xfrm rot="5400000">
            <a:off x="4026796" y="1672339"/>
            <a:ext cx="2085086" cy="68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8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Při odčítání s přechodem si dítě zaměňuje cifry tak, aby mohlo odečíst menší číslo od většího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6C4BD63-C88E-43E4-A316-E5223B8E5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0" t="3914" r="11338" b="50297"/>
          <a:stretch/>
        </p:blipFill>
        <p:spPr>
          <a:xfrm rot="5400000">
            <a:off x="4418748" y="-99177"/>
            <a:ext cx="2850276" cy="91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70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má problémy s čísly, v jejichž zápise se vyskytují nuly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Dítě počítá dočítáním, ale ve dvou případech nepřipočítává správně k menšiteli v případech přechodu. Nepostřehne (nebo mu nevadí), že rozdíl je větší než menšenec.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C937ED6-965C-4A9A-9474-91D2B3987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53780" r="82458" b="2980"/>
          <a:stretch/>
        </p:blipFill>
        <p:spPr>
          <a:xfrm rot="5400000">
            <a:off x="5433780" y="-1713085"/>
            <a:ext cx="1324441" cy="96789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C8A2BCD-DD7E-4E35-BE11-D19167DC4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59995" r="62754" b="2329"/>
          <a:stretch/>
        </p:blipFill>
        <p:spPr>
          <a:xfrm rot="5400000">
            <a:off x="4526376" y="2023592"/>
            <a:ext cx="1177652" cy="77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25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Možnosti nápravy</a:t>
            </a:r>
            <a:r>
              <a:rPr lang="cs-CZ" dirty="0"/>
              <a:t>: Trpělivé procvičování v metodických řadách od jednodušších příkladů po složitější: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Důsledná kontrola výpočtu pomocí sčítání, využití kalkulátorů.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7CB1CDC-722B-4D86-8473-BC33F7D8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8" t="53751" r="33966" b="4781"/>
          <a:stretch/>
        </p:blipFill>
        <p:spPr>
          <a:xfrm rot="5400000">
            <a:off x="4687215" y="1141037"/>
            <a:ext cx="2124514" cy="56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9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 vyvozování operace násobení vycházíme z dramatizace – ze skutečné činnosti:</a:t>
            </a:r>
          </a:p>
          <a:p>
            <a:pPr marL="0" indent="0">
              <a:buNone/>
            </a:pPr>
            <a:r>
              <a:rPr lang="cs-CZ" i="1" dirty="0"/>
              <a:t>Příklad</a:t>
            </a:r>
            <a:r>
              <a:rPr lang="cs-CZ" dirty="0"/>
              <a:t>: U tabule jsou tři děti. Dej každému dítěti 2 sešity (tužky, bonbony, jablka apod.). Kolik sešitů (tužek, bonbonů, jablek apod.) budeš potřebovat? </a:t>
            </a:r>
          </a:p>
          <a:p>
            <a:pPr marL="0" indent="0">
              <a:buNone/>
            </a:pPr>
            <a:r>
              <a:rPr lang="cs-CZ" dirty="0"/>
              <a:t>Situaci znázorníme na tabuli (v sešitě):</a:t>
            </a:r>
          </a:p>
          <a:p>
            <a:pPr marL="0" indent="0">
              <a:buNone/>
            </a:pPr>
            <a:r>
              <a:rPr lang="cs-CZ" dirty="0" smtClean="0"/>
              <a:t>	        </a:t>
            </a:r>
            <a:r>
              <a:rPr lang="cs-CZ" b="1" dirty="0" err="1" smtClean="0"/>
              <a:t>oo</a:t>
            </a:r>
            <a:r>
              <a:rPr lang="cs-CZ" b="1" dirty="0" smtClean="0"/>
              <a:t>    </a:t>
            </a:r>
            <a:r>
              <a:rPr lang="cs-CZ" b="1" dirty="0" err="1" smtClean="0"/>
              <a:t>oo</a:t>
            </a:r>
            <a:r>
              <a:rPr lang="cs-CZ" b="1" dirty="0" smtClean="0"/>
              <a:t>    </a:t>
            </a:r>
            <a:r>
              <a:rPr lang="cs-CZ" b="1" dirty="0" err="1" smtClean="0"/>
              <a:t>oo</a:t>
            </a:r>
            <a:r>
              <a:rPr lang="cs-CZ" b="1" dirty="0" smtClean="0"/>
              <a:t> </a:t>
            </a:r>
            <a:r>
              <a:rPr lang="cs-CZ" dirty="0" smtClean="0"/>
              <a:t>			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Zapíšeme: </a:t>
            </a:r>
            <a:r>
              <a:rPr lang="cs-CZ" dirty="0" smtClean="0"/>
              <a:t> 2  +  2  +  2  =  </a:t>
            </a:r>
            <a:r>
              <a:rPr lang="cs-CZ" dirty="0"/>
              <a:t>6</a:t>
            </a:r>
          </a:p>
          <a:p>
            <a:pPr marL="0" indent="0">
              <a:buNone/>
            </a:pPr>
            <a:r>
              <a:rPr lang="cs-CZ" dirty="0"/>
              <a:t>		3 . 2 = 6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2E117E7-381D-4C30-92BC-18B4F1EA1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5" t="15586" r="36295" b="59337"/>
          <a:stretch/>
        </p:blipFill>
        <p:spPr>
          <a:xfrm rot="5400000">
            <a:off x="7843171" y="3438761"/>
            <a:ext cx="2685546" cy="35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1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Ke snazšímu znázornění součinů můžeme použít:</a:t>
            </a:r>
          </a:p>
          <a:p>
            <a:r>
              <a:rPr lang="cs-CZ" dirty="0"/>
              <a:t>Krabičky z bonboniér (plata od vajíček) a různé drobné předměty (knoflíky, korálky, apod.), pomocí kterých si dítě může spoje pro násobení znázornit: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1BADE29-C67A-4A2C-A886-BA59F63D1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5" t="18625" r="4994" b="64255"/>
          <a:stretch/>
        </p:blipFill>
        <p:spPr>
          <a:xfrm rot="5400000">
            <a:off x="4778221" y="2656709"/>
            <a:ext cx="2263826" cy="45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12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Čtvercovou síť, do které mohou děti spoje pro násobení zakreslovat: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Řady násobků přirozených čísel, které jsou zapsány na proužku papíru a mohou sloužit k vybavení a zapamatování si jednotlivých spojů: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3B0A674-1884-47EF-A08A-F647BDDFB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56156" r="64140" b="2691"/>
          <a:stretch/>
        </p:blipFill>
        <p:spPr>
          <a:xfrm rot="5400000">
            <a:off x="4097128" y="915136"/>
            <a:ext cx="2111023" cy="48866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A91605D-BACE-4058-B119-5351E7F37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60536" r="48911" b="4896"/>
          <a:stretch/>
        </p:blipFill>
        <p:spPr>
          <a:xfrm rot="5400000">
            <a:off x="5738875" y="2851968"/>
            <a:ext cx="940021" cy="67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4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Stovkovou tabuli, ve které si znázorní násobky vybraných čísel: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160D974-1691-462F-ADF9-943D827A2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354" r="34879" b="52469"/>
          <a:stretch/>
        </p:blipFill>
        <p:spPr>
          <a:xfrm rot="5400000">
            <a:off x="3799758" y="2349617"/>
            <a:ext cx="4242528" cy="42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5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Pro některé děti jsou při násobení oporou součiny sobě rovných činitelů: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Ty poskytují informaci o rozložení těchto součinů v jednotlivých desítkách, umožňují nalezení násobků předcházejících </a:t>
            </a:r>
            <a:r>
              <a:rPr lang="cs-CZ"/>
              <a:t>i následujících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xmlns="" id="{66200442-AD48-44BB-90CF-ED46B9B15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7" t="56221" r="38074" b="2521"/>
          <a:stretch/>
        </p:blipFill>
        <p:spPr>
          <a:xfrm rot="5400000">
            <a:off x="5562110" y="-1383418"/>
            <a:ext cx="978179" cy="103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5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nechápe podstatu násobení</a:t>
            </a:r>
          </a:p>
          <a:p>
            <a:pPr marL="0" indent="0">
              <a:buNone/>
            </a:pPr>
            <a:r>
              <a:rPr lang="cs-CZ" dirty="0"/>
              <a:t>Dítě nechápe násobení, např. místo 4 . 6 = 6 + 6 + 6 + 6 píše 4 + 4 + 4 + 4, protože je to pro něj dominantní činitel.</a:t>
            </a:r>
          </a:p>
          <a:p>
            <a:pPr marL="0" indent="0">
              <a:buNone/>
            </a:pPr>
            <a:r>
              <a:rPr lang="cs-CZ" dirty="0"/>
              <a:t>Možnosti nápravy: Neustále se vracet k manipulativní činnosti a znázorňování si jednotlivých spojů. Potom teprve pamětné učení.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</p:spTree>
    <p:extLst>
      <p:ext uri="{BB962C8B-B14F-4D97-AF65-F5344CB8AC3E}">
        <p14:creationId xmlns:p14="http://schemas.microsoft.com/office/powerpoint/2010/main" val="32072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Měli bychom respektovat vidění dítěte, co v daném zápisu vidí:</a:t>
            </a:r>
          </a:p>
          <a:p>
            <a:pPr marL="0" indent="0">
              <a:buNone/>
            </a:pPr>
            <a:r>
              <a:rPr lang="cs-CZ" sz="2400" dirty="0"/>
              <a:t>Např. zápis 2 + 3 = 5 interpretujeme:</a:t>
            </a:r>
          </a:p>
          <a:p>
            <a:r>
              <a:rPr lang="cs-CZ" sz="2400" dirty="0"/>
              <a:t>Dva plus tři rovná se pět</a:t>
            </a:r>
          </a:p>
          <a:p>
            <a:r>
              <a:rPr lang="cs-CZ" sz="2400" dirty="0"/>
              <a:t>Dvě a tři je pět</a:t>
            </a:r>
          </a:p>
          <a:p>
            <a:r>
              <a:rPr lang="cs-CZ" sz="2400" dirty="0"/>
              <a:t>Když přidám ke dvěma tři, dostanu pět</a:t>
            </a:r>
          </a:p>
          <a:p>
            <a:r>
              <a:rPr lang="cs-CZ" sz="2400" dirty="0"/>
              <a:t>Pět je o tři více než dvě</a:t>
            </a:r>
          </a:p>
          <a:p>
            <a:r>
              <a:rPr lang="cs-CZ" sz="2400" dirty="0"/>
              <a:t>Dvě je o tři méně než pět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7164350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Ke správnému pochopení písemného násobení je nezbytné:</a:t>
            </a:r>
          </a:p>
          <a:p>
            <a:pPr marL="514350" indent="-514350">
              <a:buAutoNum type="alphaLcParenR"/>
            </a:pPr>
            <a:r>
              <a:rPr lang="cs-CZ" dirty="0"/>
              <a:t>Zvládnutí schématu zápisu písemného násobení, přesnost zápisů částečných součinů pod sebe</a:t>
            </a:r>
          </a:p>
          <a:p>
            <a:pPr marL="514350" indent="-514350">
              <a:buAutoNum type="alphaLcParenR"/>
            </a:pPr>
            <a:r>
              <a:rPr lang="cs-CZ" dirty="0"/>
              <a:t>Zvládnutí spojů pamětného násobení a sčítání – jistota v pamětném počítání</a:t>
            </a:r>
          </a:p>
          <a:p>
            <a:pPr marL="0" indent="0">
              <a:buNone/>
            </a:pPr>
            <a:r>
              <a:rPr lang="cs-CZ" dirty="0"/>
              <a:t>Algoritmus písemného násobení vyvozujeme ve velmi jemné metodické řadě: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násobení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xmlns="" id="{0B7249DE-027A-4B2C-BBFB-C19B97E48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8" t="12939" r="16906" b="54738"/>
          <a:stretch/>
        </p:blipFill>
        <p:spPr>
          <a:xfrm rot="5400000">
            <a:off x="6022616" y="1059048"/>
            <a:ext cx="1034472" cy="89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07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má problémy s čísly, ve kterých se vyskytují na některých řádech nuly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Porucha: Dítě nezvládne zápis algoritmu písemného násobení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Možnosti nápravy</a:t>
            </a:r>
            <a:r>
              <a:rPr lang="cs-CZ" dirty="0"/>
              <a:t>: Pěstování odhadů, určení přibližného výsledku.</a:t>
            </a:r>
          </a:p>
          <a:p>
            <a:pPr marL="0" indent="0">
              <a:buNone/>
            </a:pPr>
            <a:r>
              <a:rPr lang="cs-CZ" dirty="0"/>
              <a:t>Kontrola výpočtu záměnou činitelů, zejména u činitelů s nulami.</a:t>
            </a:r>
          </a:p>
          <a:p>
            <a:pPr marL="0" indent="0">
              <a:buNone/>
            </a:pPr>
            <a:r>
              <a:rPr lang="cs-CZ" dirty="0"/>
              <a:t>Kontrola na kalkulačce.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násobení</a:t>
            </a:r>
          </a:p>
        </p:txBody>
      </p:sp>
    </p:spTree>
    <p:extLst>
      <p:ext uri="{BB962C8B-B14F-4D97-AF65-F5344CB8AC3E}">
        <p14:creationId xmlns:p14="http://schemas.microsoft.com/office/powerpoint/2010/main" val="3045755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Blažková, R., Matoušková, K., Vaňurová, M., Blažek, M. (2000). </a:t>
            </a:r>
            <a:r>
              <a:rPr lang="cs-CZ" i="1" dirty="0"/>
              <a:t>Poruchy učení v matematice a možnosti jejich nápravy</a:t>
            </a:r>
            <a:r>
              <a:rPr lang="cs-CZ" dirty="0"/>
              <a:t>. Brno. </a:t>
            </a:r>
            <a:r>
              <a:rPr lang="cs-CZ" dirty="0" err="1"/>
              <a:t>Paido</a:t>
            </a:r>
            <a:r>
              <a:rPr lang="cs-CZ" dirty="0"/>
              <a:t>.</a:t>
            </a:r>
          </a:p>
          <a:p>
            <a:pPr marL="514350" indent="-514350">
              <a:buAutoNum type="arabicPeriod"/>
            </a:pPr>
            <a:r>
              <a:rPr lang="cs-CZ" dirty="0" err="1"/>
              <a:t>Kumorovitzová</a:t>
            </a:r>
            <a:r>
              <a:rPr lang="cs-CZ" dirty="0"/>
              <a:t>, M., Novák, J. (1996). </a:t>
            </a:r>
            <a:r>
              <a:rPr lang="cs-CZ" i="1" dirty="0"/>
              <a:t>Nauč mě počítat. </a:t>
            </a:r>
            <a:r>
              <a:rPr lang="cs-CZ" dirty="0"/>
              <a:t>Praha: KPP. </a:t>
            </a:r>
          </a:p>
          <a:p>
            <a:pPr marL="514350" indent="-514350">
              <a:buAutoNum type="arabicPeriod"/>
            </a:pPr>
            <a:r>
              <a:rPr lang="cs-CZ" dirty="0" err="1"/>
              <a:t>Košč</a:t>
            </a:r>
            <a:r>
              <a:rPr lang="cs-CZ" dirty="0"/>
              <a:t>, L. (1984). </a:t>
            </a:r>
            <a:r>
              <a:rPr lang="cs-CZ" i="1" dirty="0"/>
              <a:t>Poruchy matematických schopností</a:t>
            </a:r>
            <a:r>
              <a:rPr lang="cs-CZ" dirty="0"/>
              <a:t>. Hradec Králové, KPP.</a:t>
            </a:r>
          </a:p>
          <a:p>
            <a:pPr marL="514350" indent="-514350">
              <a:buAutoNum type="arabicPeriod"/>
            </a:pPr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82768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Při nácviku pamětného sčítání musí dítě nejprve důkladně zvládnout pamětné sčítání v oboru do 20i. Až poté se rozšiřuje nácvik pamětného sčítání v oboru do sta. Postup výuky pamětného sčítání by měl probíhat dle metodické řady a trpělivém pamětném nácviku.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Pamětné sčítání v oboru do 20i: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Základní spoje do pěti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Základní spoje do deseti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Přičítání jednociferného čísla k číslu 10, např. 10 + 2,..</a:t>
            </a:r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99320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 startAt="4"/>
            </a:pPr>
            <a:r>
              <a:rPr lang="cs-CZ" sz="2400" dirty="0"/>
              <a:t>Sčítání ve druhé desítce bez přechodu přes základ 10,  např. 13 + 5,…</a:t>
            </a:r>
          </a:p>
          <a:p>
            <a:pPr marL="0" indent="0">
              <a:buNone/>
            </a:pPr>
            <a:r>
              <a:rPr lang="cs-CZ" sz="2400" dirty="0"/>
              <a:t>Ke znázornění sčítání můžeme použít mřížku: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e) Sčítání do dvaceti s přechodem přes základ 10,  např. 9 + 7,…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xmlns="" id="{A80E31F7-6C29-4EFB-B979-15F1FD512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t="5285" r="61549" b="51466"/>
          <a:stretch/>
        </p:blipFill>
        <p:spPr>
          <a:xfrm rot="5400000">
            <a:off x="5079360" y="-1113742"/>
            <a:ext cx="1700904" cy="9408649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xmlns="" id="{70EEB96B-8D50-4F99-987C-DED596A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1" t="4738" r="15099" b="50500"/>
          <a:stretch/>
        </p:blipFill>
        <p:spPr>
          <a:xfrm rot="5400000">
            <a:off x="5127701" y="1263311"/>
            <a:ext cx="1604222" cy="94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xmlns="" id="{7A4C937A-A2F0-4ED1-9CE4-C89EF3CA9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55102" r="43159" b="11143"/>
          <a:stretch/>
        </p:blipFill>
        <p:spPr>
          <a:xfrm rot="5400000">
            <a:off x="3510668" y="2437145"/>
            <a:ext cx="4310273" cy="39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1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xmlns="" id="{C2F543B5-7A31-4254-965A-6D2B1AC1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Ke znázornění sčítání je možné využít tzv. </a:t>
                </a:r>
                <a:r>
                  <a:rPr lang="cs-CZ" dirty="0" err="1"/>
                  <a:t>Cuisinairovy</a:t>
                </a:r>
                <a:r>
                  <a:rPr lang="cs-CZ" dirty="0"/>
                  <a:t> tyčinky – hranoly různých výšek a barev. Jejich podstava je čtverec s obsahem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 délce hranolku, jež představuje </a:t>
                </a:r>
              </a:p>
              <a:p>
                <a:pPr marL="0" indent="0">
                  <a:buNone/>
                </a:pPr>
                <a:r>
                  <a:rPr lang="cs-CZ" dirty="0"/>
                  <a:t>velikost daného čísla, přísluší jiná barva.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571500" indent="-571500">
                  <a:buAutoNum type="romanUcParenR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  <a:blipFill>
                <a:blip r:embed="rId2"/>
                <a:stretch>
                  <a:fillRect l="-1142" t="-1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xmlns="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712DBA6-D23F-412F-B89E-9D3550238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10" y="2740130"/>
            <a:ext cx="3740431" cy="3740431"/>
          </a:xfrm>
          <a:prstGeom prst="rect">
            <a:avLst/>
          </a:prstGeom>
        </p:spPr>
      </p:pic>
      <p:pic>
        <p:nvPicPr>
          <p:cNvPr id="10" name="Obrázek 9" descr="Obsah obrázku papírnictví, psací potřeby&#10;&#10;Popis byl vytvořen automaticky">
            <a:extLst>
              <a:ext uri="{FF2B5EF4-FFF2-40B4-BE49-F238E27FC236}">
                <a16:creationId xmlns:a16="http://schemas.microsoft.com/office/drawing/2014/main" xmlns="" id="{22C9BF11-E002-41B8-850C-47DEA1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08" y="3737877"/>
            <a:ext cx="3120123" cy="31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9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5281</TotalTime>
  <Words>2082</Words>
  <Application>Microsoft Office PowerPoint</Application>
  <PresentationFormat>Širokoúhlá obrazovka</PresentationFormat>
  <Paragraphs>480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Times New Roman</vt:lpstr>
      <vt:lpstr>Motiv Office</vt:lpstr>
      <vt:lpstr>Poruchy učení v matematice a možnosti jejich nápravy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didaktice matematiky</dc:title>
  <dc:creator>Jitka Panáčová</dc:creator>
  <cp:lastModifiedBy>Panáčová</cp:lastModifiedBy>
  <cp:revision>257</cp:revision>
  <dcterms:created xsi:type="dcterms:W3CDTF">2020-10-05T06:17:01Z</dcterms:created>
  <dcterms:modified xsi:type="dcterms:W3CDTF">2024-04-12T07:36:28Z</dcterms:modified>
</cp:coreProperties>
</file>