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85"/>
  </p:notesMasterIdLst>
  <p:handoutMasterIdLst>
    <p:handoutMasterId r:id="rId86"/>
  </p:handoutMasterIdLst>
  <p:sldIdLst>
    <p:sldId id="256" r:id="rId5"/>
    <p:sldId id="358" r:id="rId6"/>
    <p:sldId id="295" r:id="rId7"/>
    <p:sldId id="349" r:id="rId8"/>
    <p:sldId id="367" r:id="rId9"/>
    <p:sldId id="346" r:id="rId10"/>
    <p:sldId id="362" r:id="rId11"/>
    <p:sldId id="265" r:id="rId12"/>
    <p:sldId id="298" r:id="rId13"/>
    <p:sldId id="355" r:id="rId14"/>
    <p:sldId id="296" r:id="rId15"/>
    <p:sldId id="356" r:id="rId16"/>
    <p:sldId id="297" r:id="rId17"/>
    <p:sldId id="299" r:id="rId18"/>
    <p:sldId id="294" r:id="rId19"/>
    <p:sldId id="353" r:id="rId20"/>
    <p:sldId id="282" r:id="rId21"/>
    <p:sldId id="357" r:id="rId22"/>
    <p:sldId id="363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65" r:id="rId31"/>
    <p:sldId id="290" r:id="rId32"/>
    <p:sldId id="291" r:id="rId33"/>
    <p:sldId id="301" r:id="rId34"/>
    <p:sldId id="302" r:id="rId35"/>
    <p:sldId id="303" r:id="rId36"/>
    <p:sldId id="304" r:id="rId37"/>
    <p:sldId id="305" r:id="rId38"/>
    <p:sldId id="306" r:id="rId39"/>
    <p:sldId id="308" r:id="rId40"/>
    <p:sldId id="309" r:id="rId41"/>
    <p:sldId id="394" r:id="rId42"/>
    <p:sldId id="428" r:id="rId43"/>
    <p:sldId id="415" r:id="rId44"/>
    <p:sldId id="416" r:id="rId45"/>
    <p:sldId id="438" r:id="rId46"/>
    <p:sldId id="439" r:id="rId47"/>
    <p:sldId id="368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355" y="6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E60A3-7097-43D1-B773-4F4AE15E084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490D8-236A-4448-8295-F79E08524057}">
      <dgm:prSet/>
      <dgm:spPr/>
      <dgm:t>
        <a:bodyPr/>
        <a:lstStyle/>
        <a:p>
          <a:pPr>
            <a:defRPr cap="all"/>
          </a:pPr>
          <a:r>
            <a:rPr lang="cs-CZ"/>
            <a:t>regresní analýzu (R.T. Thorndike), </a:t>
          </a:r>
          <a:endParaRPr lang="en-US"/>
        </a:p>
      </dgm:t>
    </dgm:pt>
    <dgm:pt modelId="{4F6F5C06-4BDB-4D62-83EE-C1BA10FD2227}" type="parTrans" cxnId="{4F25FC55-0346-4A43-BADE-5C3ECCB24518}">
      <dgm:prSet/>
      <dgm:spPr/>
      <dgm:t>
        <a:bodyPr/>
        <a:lstStyle/>
        <a:p>
          <a:endParaRPr lang="en-US"/>
        </a:p>
      </dgm:t>
    </dgm:pt>
    <dgm:pt modelId="{BCB657E1-A3A1-4A1D-A8E4-4F20F77751A1}" type="sibTrans" cxnId="{4F25FC55-0346-4A43-BADE-5C3ECCB24518}">
      <dgm:prSet/>
      <dgm:spPr/>
      <dgm:t>
        <a:bodyPr/>
        <a:lstStyle/>
        <a:p>
          <a:endParaRPr lang="en-US"/>
        </a:p>
      </dgm:t>
    </dgm:pt>
    <dgm:pt modelId="{C4CD60F0-F2F8-4138-B1E0-013A2E339B3F}">
      <dgm:prSet/>
      <dgm:spPr/>
      <dgm:t>
        <a:bodyPr/>
        <a:lstStyle/>
        <a:p>
          <a:pPr>
            <a:defRPr cap="all"/>
          </a:pPr>
          <a:r>
            <a:rPr lang="cs-CZ"/>
            <a:t>analýzu kovariance (A. Porter), </a:t>
          </a:r>
          <a:endParaRPr lang="en-US"/>
        </a:p>
      </dgm:t>
    </dgm:pt>
    <dgm:pt modelId="{561FEEDF-5320-4C79-8BE1-0C7A91C681CB}" type="parTrans" cxnId="{F876C8B3-7E88-4ED1-A454-41438EE641C9}">
      <dgm:prSet/>
      <dgm:spPr/>
      <dgm:t>
        <a:bodyPr/>
        <a:lstStyle/>
        <a:p>
          <a:endParaRPr lang="en-US"/>
        </a:p>
      </dgm:t>
    </dgm:pt>
    <dgm:pt modelId="{72EA8FE5-1F06-4448-BCC8-0BF310B6B73F}" type="sibTrans" cxnId="{F876C8B3-7E88-4ED1-A454-41438EE641C9}">
      <dgm:prSet/>
      <dgm:spPr/>
      <dgm:t>
        <a:bodyPr/>
        <a:lstStyle/>
        <a:p>
          <a:endParaRPr lang="en-US"/>
        </a:p>
      </dgm:t>
    </dgm:pt>
    <dgm:pt modelId="{565DA6E6-3ACC-400B-8215-CA34577BF78D}">
      <dgm:prSet/>
      <dgm:spPr/>
      <dgm:t>
        <a:bodyPr/>
        <a:lstStyle/>
        <a:p>
          <a:pPr>
            <a:defRPr cap="all"/>
          </a:pPr>
          <a:r>
            <a:rPr lang="cs-CZ"/>
            <a:t>zjišťování reliability testů a dotazníků (L. Cronbach), </a:t>
          </a:r>
          <a:endParaRPr lang="en-US"/>
        </a:p>
      </dgm:t>
    </dgm:pt>
    <dgm:pt modelId="{C4C8E2DA-D974-4765-9388-3B8FEC790254}" type="parTrans" cxnId="{9A90E8E9-B8D6-4E60-B3D7-94C3DA324C98}">
      <dgm:prSet/>
      <dgm:spPr/>
      <dgm:t>
        <a:bodyPr/>
        <a:lstStyle/>
        <a:p>
          <a:endParaRPr lang="en-US"/>
        </a:p>
      </dgm:t>
    </dgm:pt>
    <dgm:pt modelId="{FD253163-0A4F-4D66-8A4A-E05FB4DBE13F}" type="sibTrans" cxnId="{9A90E8E9-B8D6-4E60-B3D7-94C3DA324C98}">
      <dgm:prSet/>
      <dgm:spPr/>
      <dgm:t>
        <a:bodyPr/>
        <a:lstStyle/>
        <a:p>
          <a:endParaRPr lang="en-US"/>
        </a:p>
      </dgm:t>
    </dgm:pt>
    <dgm:pt modelId="{663392C7-5C78-4B3D-95A4-D4A177EBA930}">
      <dgm:prSet/>
      <dgm:spPr/>
      <dgm:t>
        <a:bodyPr/>
        <a:lstStyle/>
        <a:p>
          <a:pPr>
            <a:defRPr cap="all"/>
          </a:pPr>
          <a:r>
            <a:rPr lang="cs-CZ"/>
            <a:t>multivariační metody později zužitkované ve statistických počítačových programech typu SPSS - Statistical Programs for Social Scienes (B. Cooley, P. Lohnes) </a:t>
          </a:r>
          <a:endParaRPr lang="en-US"/>
        </a:p>
      </dgm:t>
    </dgm:pt>
    <dgm:pt modelId="{1FEBE7B9-A165-425C-8E9E-992320CECDDA}" type="parTrans" cxnId="{04300813-9DE8-4B47-AB41-4F8A5F5BAD36}">
      <dgm:prSet/>
      <dgm:spPr/>
      <dgm:t>
        <a:bodyPr/>
        <a:lstStyle/>
        <a:p>
          <a:endParaRPr lang="en-US"/>
        </a:p>
      </dgm:t>
    </dgm:pt>
    <dgm:pt modelId="{8E761613-5F0E-45FC-9A0D-071F7061B7D8}" type="sibTrans" cxnId="{04300813-9DE8-4B47-AB41-4F8A5F5BAD36}">
      <dgm:prSet/>
      <dgm:spPr/>
      <dgm:t>
        <a:bodyPr/>
        <a:lstStyle/>
        <a:p>
          <a:endParaRPr lang="en-US"/>
        </a:p>
      </dgm:t>
    </dgm:pt>
    <dgm:pt modelId="{3EA1809F-9581-4646-A006-0F81CE766AC9}">
      <dgm:prSet/>
      <dgm:spPr/>
      <dgm:t>
        <a:bodyPr/>
        <a:lstStyle/>
        <a:p>
          <a:pPr>
            <a:defRPr cap="all"/>
          </a:pPr>
          <a:r>
            <a:rPr lang="cs-CZ"/>
            <a:t>meta-analýzu výsledků empirických výzkumů (G. Glass, I.V. Hedges).</a:t>
          </a:r>
          <a:endParaRPr lang="en-US"/>
        </a:p>
      </dgm:t>
    </dgm:pt>
    <dgm:pt modelId="{1127E6DA-E8CD-4BC4-9F11-831B6920B97B}" type="parTrans" cxnId="{5DD2B8AC-8A87-45EC-A7DA-37A6DE96B881}">
      <dgm:prSet/>
      <dgm:spPr/>
      <dgm:t>
        <a:bodyPr/>
        <a:lstStyle/>
        <a:p>
          <a:endParaRPr lang="en-US"/>
        </a:p>
      </dgm:t>
    </dgm:pt>
    <dgm:pt modelId="{46927018-BDD6-4F77-8ACC-882DDA824410}" type="sibTrans" cxnId="{5DD2B8AC-8A87-45EC-A7DA-37A6DE96B881}">
      <dgm:prSet/>
      <dgm:spPr/>
      <dgm:t>
        <a:bodyPr/>
        <a:lstStyle/>
        <a:p>
          <a:endParaRPr lang="en-US"/>
        </a:p>
      </dgm:t>
    </dgm:pt>
    <dgm:pt modelId="{7006B8DE-F439-404A-965E-4CA78085D543}">
      <dgm:prSet/>
      <dgm:spPr/>
      <dgm:t>
        <a:bodyPr/>
        <a:lstStyle/>
        <a:p>
          <a:pPr>
            <a:defRPr cap="all"/>
          </a:pPr>
          <a:r>
            <a:rPr lang="cs-CZ"/>
            <a:t>jedná se ale i např. o action research, practice-based research...</a:t>
          </a:r>
          <a:endParaRPr lang="en-US"/>
        </a:p>
      </dgm:t>
    </dgm:pt>
    <dgm:pt modelId="{19E5BF11-61E5-462B-99CC-64C8B3E9CAB8}" type="parTrans" cxnId="{331B93E8-FEE1-4F81-9830-689BA65D83E2}">
      <dgm:prSet/>
      <dgm:spPr/>
      <dgm:t>
        <a:bodyPr/>
        <a:lstStyle/>
        <a:p>
          <a:endParaRPr lang="en-US"/>
        </a:p>
      </dgm:t>
    </dgm:pt>
    <dgm:pt modelId="{1B929BA6-C8BE-4E14-92D3-862FFD97E3B5}" type="sibTrans" cxnId="{331B93E8-FEE1-4F81-9830-689BA65D83E2}">
      <dgm:prSet/>
      <dgm:spPr/>
      <dgm:t>
        <a:bodyPr/>
        <a:lstStyle/>
        <a:p>
          <a:endParaRPr lang="en-US"/>
        </a:p>
      </dgm:t>
    </dgm:pt>
    <dgm:pt modelId="{DA08E86D-1206-4D43-ACA8-4EE75D3BD2D3}" type="pres">
      <dgm:prSet presAssocID="{72DE60A3-7097-43D1-B773-4F4AE15E0844}" presName="root" presStyleCnt="0">
        <dgm:presLayoutVars>
          <dgm:dir/>
          <dgm:resizeHandles val="exact"/>
        </dgm:presLayoutVars>
      </dgm:prSet>
      <dgm:spPr/>
    </dgm:pt>
    <dgm:pt modelId="{BD6636E8-DABE-497A-A7E3-9A2B526C1A70}" type="pres">
      <dgm:prSet presAssocID="{98D490D8-236A-4448-8295-F79E08524057}" presName="compNode" presStyleCnt="0"/>
      <dgm:spPr/>
    </dgm:pt>
    <dgm:pt modelId="{5FEB203D-4FF2-4572-B42B-A6A20407CDB6}" type="pres">
      <dgm:prSet presAssocID="{98D490D8-236A-4448-8295-F79E08524057}" presName="iconBgRect" presStyleLbl="bgShp" presStyleIdx="0" presStyleCnt="6"/>
      <dgm:spPr/>
    </dgm:pt>
    <dgm:pt modelId="{05C9BDDD-72EA-4631-A55C-FC9296A46CEF}" type="pres">
      <dgm:prSet presAssocID="{98D490D8-236A-4448-8295-F79E0852405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6D907B3A-FB55-4259-9CB8-0C2BF859B245}" type="pres">
      <dgm:prSet presAssocID="{98D490D8-236A-4448-8295-F79E08524057}" presName="spaceRect" presStyleCnt="0"/>
      <dgm:spPr/>
    </dgm:pt>
    <dgm:pt modelId="{D425F76F-8E09-4213-AAF8-67D950B2532E}" type="pres">
      <dgm:prSet presAssocID="{98D490D8-236A-4448-8295-F79E08524057}" presName="textRect" presStyleLbl="revTx" presStyleIdx="0" presStyleCnt="6">
        <dgm:presLayoutVars>
          <dgm:chMax val="1"/>
          <dgm:chPref val="1"/>
        </dgm:presLayoutVars>
      </dgm:prSet>
      <dgm:spPr/>
    </dgm:pt>
    <dgm:pt modelId="{C042091B-2D0D-4F48-B0CF-4E5C3F5FA5CE}" type="pres">
      <dgm:prSet presAssocID="{BCB657E1-A3A1-4A1D-A8E4-4F20F77751A1}" presName="sibTrans" presStyleCnt="0"/>
      <dgm:spPr/>
    </dgm:pt>
    <dgm:pt modelId="{904F6537-8D2C-4A8B-A6F6-2CFE770319A3}" type="pres">
      <dgm:prSet presAssocID="{C4CD60F0-F2F8-4138-B1E0-013A2E339B3F}" presName="compNode" presStyleCnt="0"/>
      <dgm:spPr/>
    </dgm:pt>
    <dgm:pt modelId="{C7020E00-70BD-49CD-A2AF-098DC8663C4F}" type="pres">
      <dgm:prSet presAssocID="{C4CD60F0-F2F8-4138-B1E0-013A2E339B3F}" presName="iconBgRect" presStyleLbl="bgShp" presStyleIdx="1" presStyleCnt="6"/>
      <dgm:spPr/>
    </dgm:pt>
    <dgm:pt modelId="{14CB2E28-7E7C-4BBD-AF66-D7222C6C9826}" type="pres">
      <dgm:prSet presAssocID="{C4CD60F0-F2F8-4138-B1E0-013A2E339B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diště"/>
        </a:ext>
      </dgm:extLst>
    </dgm:pt>
    <dgm:pt modelId="{A1A999AF-E7EF-4F12-97B8-75AB21958952}" type="pres">
      <dgm:prSet presAssocID="{C4CD60F0-F2F8-4138-B1E0-013A2E339B3F}" presName="spaceRect" presStyleCnt="0"/>
      <dgm:spPr/>
    </dgm:pt>
    <dgm:pt modelId="{4EADC2B7-7108-42D0-BD0F-F7F7833CA9BD}" type="pres">
      <dgm:prSet presAssocID="{C4CD60F0-F2F8-4138-B1E0-013A2E339B3F}" presName="textRect" presStyleLbl="revTx" presStyleIdx="1" presStyleCnt="6">
        <dgm:presLayoutVars>
          <dgm:chMax val="1"/>
          <dgm:chPref val="1"/>
        </dgm:presLayoutVars>
      </dgm:prSet>
      <dgm:spPr/>
    </dgm:pt>
    <dgm:pt modelId="{C6B22ADA-3487-4CBD-B91B-21D7FE5CD07E}" type="pres">
      <dgm:prSet presAssocID="{72EA8FE5-1F06-4448-BCC8-0BF310B6B73F}" presName="sibTrans" presStyleCnt="0"/>
      <dgm:spPr/>
    </dgm:pt>
    <dgm:pt modelId="{BF5EB70F-0EDF-473C-A1F2-63A72C126F3F}" type="pres">
      <dgm:prSet presAssocID="{565DA6E6-3ACC-400B-8215-CA34577BF78D}" presName="compNode" presStyleCnt="0"/>
      <dgm:spPr/>
    </dgm:pt>
    <dgm:pt modelId="{A18A2A93-342C-4F68-93F5-776CC325C79C}" type="pres">
      <dgm:prSet presAssocID="{565DA6E6-3ACC-400B-8215-CA34577BF78D}" presName="iconBgRect" presStyleLbl="bgShp" presStyleIdx="2" presStyleCnt="6"/>
      <dgm:spPr/>
    </dgm:pt>
    <dgm:pt modelId="{86EF01B0-6C2A-4237-97B1-64B5CC76E173}" type="pres">
      <dgm:prSet presAssocID="{565DA6E6-3ACC-400B-8215-CA34577BF78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D6F3813-18BD-42DF-A811-0EE5CA304C6D}" type="pres">
      <dgm:prSet presAssocID="{565DA6E6-3ACC-400B-8215-CA34577BF78D}" presName="spaceRect" presStyleCnt="0"/>
      <dgm:spPr/>
    </dgm:pt>
    <dgm:pt modelId="{FAC8C406-600F-427F-9F42-CE48DDF1BFC7}" type="pres">
      <dgm:prSet presAssocID="{565DA6E6-3ACC-400B-8215-CA34577BF78D}" presName="textRect" presStyleLbl="revTx" presStyleIdx="2" presStyleCnt="6">
        <dgm:presLayoutVars>
          <dgm:chMax val="1"/>
          <dgm:chPref val="1"/>
        </dgm:presLayoutVars>
      </dgm:prSet>
      <dgm:spPr/>
    </dgm:pt>
    <dgm:pt modelId="{F4C78E5E-BE37-420F-926F-3C640FE316EC}" type="pres">
      <dgm:prSet presAssocID="{FD253163-0A4F-4D66-8A4A-E05FB4DBE13F}" presName="sibTrans" presStyleCnt="0"/>
      <dgm:spPr/>
    </dgm:pt>
    <dgm:pt modelId="{17D931FA-8124-487E-BD6C-7CC0A62D7913}" type="pres">
      <dgm:prSet presAssocID="{663392C7-5C78-4B3D-95A4-D4A177EBA930}" presName="compNode" presStyleCnt="0"/>
      <dgm:spPr/>
    </dgm:pt>
    <dgm:pt modelId="{5187F6F7-5DCA-4F08-8ECC-53C2AC9F142B}" type="pres">
      <dgm:prSet presAssocID="{663392C7-5C78-4B3D-95A4-D4A177EBA930}" presName="iconBgRect" presStyleLbl="bgShp" presStyleIdx="3" presStyleCnt="6"/>
      <dgm:spPr/>
    </dgm:pt>
    <dgm:pt modelId="{670A6AC5-351A-4E9A-AB59-19BF2B23FCCD}" type="pres">
      <dgm:prSet presAssocID="{663392C7-5C78-4B3D-95A4-D4A177EBA9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C96165DE-6104-4C0E-90BE-002D35CBF4EA}" type="pres">
      <dgm:prSet presAssocID="{663392C7-5C78-4B3D-95A4-D4A177EBA930}" presName="spaceRect" presStyleCnt="0"/>
      <dgm:spPr/>
    </dgm:pt>
    <dgm:pt modelId="{951A6F57-AA7B-4085-ABE1-14DE83CA173A}" type="pres">
      <dgm:prSet presAssocID="{663392C7-5C78-4B3D-95A4-D4A177EBA930}" presName="textRect" presStyleLbl="revTx" presStyleIdx="3" presStyleCnt="6">
        <dgm:presLayoutVars>
          <dgm:chMax val="1"/>
          <dgm:chPref val="1"/>
        </dgm:presLayoutVars>
      </dgm:prSet>
      <dgm:spPr/>
    </dgm:pt>
    <dgm:pt modelId="{DF466FA2-0AE1-4527-8D66-D8ABBB8FFE3E}" type="pres">
      <dgm:prSet presAssocID="{8E761613-5F0E-45FC-9A0D-071F7061B7D8}" presName="sibTrans" presStyleCnt="0"/>
      <dgm:spPr/>
    </dgm:pt>
    <dgm:pt modelId="{83554BA3-D2B3-47BE-8C89-A3FF2C32D59D}" type="pres">
      <dgm:prSet presAssocID="{3EA1809F-9581-4646-A006-0F81CE766AC9}" presName="compNode" presStyleCnt="0"/>
      <dgm:spPr/>
    </dgm:pt>
    <dgm:pt modelId="{458EC543-D224-4C3C-89C1-20D004ED52C8}" type="pres">
      <dgm:prSet presAssocID="{3EA1809F-9581-4646-A006-0F81CE766AC9}" presName="iconBgRect" presStyleLbl="bgShp" presStyleIdx="4" presStyleCnt="6"/>
      <dgm:spPr/>
    </dgm:pt>
    <dgm:pt modelId="{F58CDB0B-D0E5-488F-89BD-C7659290270C}" type="pres">
      <dgm:prSet presAssocID="{3EA1809F-9581-4646-A006-0F81CE766AC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CAB7A617-1656-489A-AEEE-EBE7CF41C336}" type="pres">
      <dgm:prSet presAssocID="{3EA1809F-9581-4646-A006-0F81CE766AC9}" presName="spaceRect" presStyleCnt="0"/>
      <dgm:spPr/>
    </dgm:pt>
    <dgm:pt modelId="{1364E2D2-25C4-4245-9CBA-12978ADE952C}" type="pres">
      <dgm:prSet presAssocID="{3EA1809F-9581-4646-A006-0F81CE766AC9}" presName="textRect" presStyleLbl="revTx" presStyleIdx="4" presStyleCnt="6">
        <dgm:presLayoutVars>
          <dgm:chMax val="1"/>
          <dgm:chPref val="1"/>
        </dgm:presLayoutVars>
      </dgm:prSet>
      <dgm:spPr/>
    </dgm:pt>
    <dgm:pt modelId="{C3A2226C-1359-4308-BD22-38F12F08BB32}" type="pres">
      <dgm:prSet presAssocID="{46927018-BDD6-4F77-8ACC-882DDA824410}" presName="sibTrans" presStyleCnt="0"/>
      <dgm:spPr/>
    </dgm:pt>
    <dgm:pt modelId="{CA7A83F1-B703-4A35-B55E-1B94C307AF15}" type="pres">
      <dgm:prSet presAssocID="{7006B8DE-F439-404A-965E-4CA78085D543}" presName="compNode" presStyleCnt="0"/>
      <dgm:spPr/>
    </dgm:pt>
    <dgm:pt modelId="{801583AD-EEB6-4124-BBBE-8D3ECDEC863B}" type="pres">
      <dgm:prSet presAssocID="{7006B8DE-F439-404A-965E-4CA78085D543}" presName="iconBgRect" presStyleLbl="bgShp" presStyleIdx="5" presStyleCnt="6"/>
      <dgm:spPr/>
    </dgm:pt>
    <dgm:pt modelId="{34350329-BAC2-4D36-8B42-4B89C40DBA19}" type="pres">
      <dgm:prSet presAssocID="{7006B8DE-F439-404A-965E-4CA78085D54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F9B135C2-2D98-4E46-BC27-D9B0119A95D1}" type="pres">
      <dgm:prSet presAssocID="{7006B8DE-F439-404A-965E-4CA78085D543}" presName="spaceRect" presStyleCnt="0"/>
      <dgm:spPr/>
    </dgm:pt>
    <dgm:pt modelId="{A8E78ACE-64ED-4A1D-8F02-8122400AF20C}" type="pres">
      <dgm:prSet presAssocID="{7006B8DE-F439-404A-965E-4CA78085D54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1E38502-C6AF-4F15-A9AB-FDEB7F6CFE7A}" type="presOf" srcId="{565DA6E6-3ACC-400B-8215-CA34577BF78D}" destId="{FAC8C406-600F-427F-9F42-CE48DDF1BFC7}" srcOrd="0" destOrd="0" presId="urn:microsoft.com/office/officeart/2018/5/layout/IconCircleLabelList"/>
    <dgm:cxn modelId="{10B44710-2B32-437B-8042-3BB80AC90875}" type="presOf" srcId="{C4CD60F0-F2F8-4138-B1E0-013A2E339B3F}" destId="{4EADC2B7-7108-42D0-BD0F-F7F7833CA9BD}" srcOrd="0" destOrd="0" presId="urn:microsoft.com/office/officeart/2018/5/layout/IconCircleLabelList"/>
    <dgm:cxn modelId="{04300813-9DE8-4B47-AB41-4F8A5F5BAD36}" srcId="{72DE60A3-7097-43D1-B773-4F4AE15E0844}" destId="{663392C7-5C78-4B3D-95A4-D4A177EBA930}" srcOrd="3" destOrd="0" parTransId="{1FEBE7B9-A165-425C-8E9E-992320CECDDA}" sibTransId="{8E761613-5F0E-45FC-9A0D-071F7061B7D8}"/>
    <dgm:cxn modelId="{FF239C1E-BF5C-440E-839F-A6AE2B3CC891}" type="presOf" srcId="{3EA1809F-9581-4646-A006-0F81CE766AC9}" destId="{1364E2D2-25C4-4245-9CBA-12978ADE952C}" srcOrd="0" destOrd="0" presId="urn:microsoft.com/office/officeart/2018/5/layout/IconCircleLabelList"/>
    <dgm:cxn modelId="{5501A45D-8FAE-4AE8-9B0C-B5EB61A20435}" type="presOf" srcId="{72DE60A3-7097-43D1-B773-4F4AE15E0844}" destId="{DA08E86D-1206-4D43-ACA8-4EE75D3BD2D3}" srcOrd="0" destOrd="0" presId="urn:microsoft.com/office/officeart/2018/5/layout/IconCircleLabelList"/>
    <dgm:cxn modelId="{968C9D6B-7655-4CB4-A714-0277104B63AC}" type="presOf" srcId="{98D490D8-236A-4448-8295-F79E08524057}" destId="{D425F76F-8E09-4213-AAF8-67D950B2532E}" srcOrd="0" destOrd="0" presId="urn:microsoft.com/office/officeart/2018/5/layout/IconCircleLabelList"/>
    <dgm:cxn modelId="{4F25FC55-0346-4A43-BADE-5C3ECCB24518}" srcId="{72DE60A3-7097-43D1-B773-4F4AE15E0844}" destId="{98D490D8-236A-4448-8295-F79E08524057}" srcOrd="0" destOrd="0" parTransId="{4F6F5C06-4BDB-4D62-83EE-C1BA10FD2227}" sibTransId="{BCB657E1-A3A1-4A1D-A8E4-4F20F77751A1}"/>
    <dgm:cxn modelId="{7B33767C-0E34-4F6D-B661-AB065F108474}" type="presOf" srcId="{663392C7-5C78-4B3D-95A4-D4A177EBA930}" destId="{951A6F57-AA7B-4085-ABE1-14DE83CA173A}" srcOrd="0" destOrd="0" presId="urn:microsoft.com/office/officeart/2018/5/layout/IconCircleLabelList"/>
    <dgm:cxn modelId="{2DD0E2AA-8E0C-40AF-B07D-586FE1A1CF1F}" type="presOf" srcId="{7006B8DE-F439-404A-965E-4CA78085D543}" destId="{A8E78ACE-64ED-4A1D-8F02-8122400AF20C}" srcOrd="0" destOrd="0" presId="urn:microsoft.com/office/officeart/2018/5/layout/IconCircleLabelList"/>
    <dgm:cxn modelId="{5DD2B8AC-8A87-45EC-A7DA-37A6DE96B881}" srcId="{72DE60A3-7097-43D1-B773-4F4AE15E0844}" destId="{3EA1809F-9581-4646-A006-0F81CE766AC9}" srcOrd="4" destOrd="0" parTransId="{1127E6DA-E8CD-4BC4-9F11-831B6920B97B}" sibTransId="{46927018-BDD6-4F77-8ACC-882DDA824410}"/>
    <dgm:cxn modelId="{F876C8B3-7E88-4ED1-A454-41438EE641C9}" srcId="{72DE60A3-7097-43D1-B773-4F4AE15E0844}" destId="{C4CD60F0-F2F8-4138-B1E0-013A2E339B3F}" srcOrd="1" destOrd="0" parTransId="{561FEEDF-5320-4C79-8BE1-0C7A91C681CB}" sibTransId="{72EA8FE5-1F06-4448-BCC8-0BF310B6B73F}"/>
    <dgm:cxn modelId="{331B93E8-FEE1-4F81-9830-689BA65D83E2}" srcId="{72DE60A3-7097-43D1-B773-4F4AE15E0844}" destId="{7006B8DE-F439-404A-965E-4CA78085D543}" srcOrd="5" destOrd="0" parTransId="{19E5BF11-61E5-462B-99CC-64C8B3E9CAB8}" sibTransId="{1B929BA6-C8BE-4E14-92D3-862FFD97E3B5}"/>
    <dgm:cxn modelId="{9A90E8E9-B8D6-4E60-B3D7-94C3DA324C98}" srcId="{72DE60A3-7097-43D1-B773-4F4AE15E0844}" destId="{565DA6E6-3ACC-400B-8215-CA34577BF78D}" srcOrd="2" destOrd="0" parTransId="{C4C8E2DA-D974-4765-9388-3B8FEC790254}" sibTransId="{FD253163-0A4F-4D66-8A4A-E05FB4DBE13F}"/>
    <dgm:cxn modelId="{893594FC-30F4-460E-9FC1-47B3AED1A8CE}" type="presParOf" srcId="{DA08E86D-1206-4D43-ACA8-4EE75D3BD2D3}" destId="{BD6636E8-DABE-497A-A7E3-9A2B526C1A70}" srcOrd="0" destOrd="0" presId="urn:microsoft.com/office/officeart/2018/5/layout/IconCircleLabelList"/>
    <dgm:cxn modelId="{D17B3437-0504-4A82-854C-FCDB64E5E198}" type="presParOf" srcId="{BD6636E8-DABE-497A-A7E3-9A2B526C1A70}" destId="{5FEB203D-4FF2-4572-B42B-A6A20407CDB6}" srcOrd="0" destOrd="0" presId="urn:microsoft.com/office/officeart/2018/5/layout/IconCircleLabelList"/>
    <dgm:cxn modelId="{7FF96118-6771-46E3-9DB2-63940DCF062F}" type="presParOf" srcId="{BD6636E8-DABE-497A-A7E3-9A2B526C1A70}" destId="{05C9BDDD-72EA-4631-A55C-FC9296A46CEF}" srcOrd="1" destOrd="0" presId="urn:microsoft.com/office/officeart/2018/5/layout/IconCircleLabelList"/>
    <dgm:cxn modelId="{7CB803F6-A0ED-4162-B193-A4BB75647D6F}" type="presParOf" srcId="{BD6636E8-DABE-497A-A7E3-9A2B526C1A70}" destId="{6D907B3A-FB55-4259-9CB8-0C2BF859B245}" srcOrd="2" destOrd="0" presId="urn:microsoft.com/office/officeart/2018/5/layout/IconCircleLabelList"/>
    <dgm:cxn modelId="{9457D30D-F021-42B2-92DF-B8817945FBBB}" type="presParOf" srcId="{BD6636E8-DABE-497A-A7E3-9A2B526C1A70}" destId="{D425F76F-8E09-4213-AAF8-67D950B2532E}" srcOrd="3" destOrd="0" presId="urn:microsoft.com/office/officeart/2018/5/layout/IconCircleLabelList"/>
    <dgm:cxn modelId="{54288F9B-1572-4518-8AFD-A6859FE58D36}" type="presParOf" srcId="{DA08E86D-1206-4D43-ACA8-4EE75D3BD2D3}" destId="{C042091B-2D0D-4F48-B0CF-4E5C3F5FA5CE}" srcOrd="1" destOrd="0" presId="urn:microsoft.com/office/officeart/2018/5/layout/IconCircleLabelList"/>
    <dgm:cxn modelId="{B15A3303-F1AF-4D9A-B9A2-6FCACD9FC7E6}" type="presParOf" srcId="{DA08E86D-1206-4D43-ACA8-4EE75D3BD2D3}" destId="{904F6537-8D2C-4A8B-A6F6-2CFE770319A3}" srcOrd="2" destOrd="0" presId="urn:microsoft.com/office/officeart/2018/5/layout/IconCircleLabelList"/>
    <dgm:cxn modelId="{4432BD32-76ED-45D0-9006-9B058BCB5F87}" type="presParOf" srcId="{904F6537-8D2C-4A8B-A6F6-2CFE770319A3}" destId="{C7020E00-70BD-49CD-A2AF-098DC8663C4F}" srcOrd="0" destOrd="0" presId="urn:microsoft.com/office/officeart/2018/5/layout/IconCircleLabelList"/>
    <dgm:cxn modelId="{AF1324F3-AF4C-486F-8877-D2688B5C2D34}" type="presParOf" srcId="{904F6537-8D2C-4A8B-A6F6-2CFE770319A3}" destId="{14CB2E28-7E7C-4BBD-AF66-D7222C6C9826}" srcOrd="1" destOrd="0" presId="urn:microsoft.com/office/officeart/2018/5/layout/IconCircleLabelList"/>
    <dgm:cxn modelId="{BBF8BCD1-F522-4F38-A36B-960ADA715799}" type="presParOf" srcId="{904F6537-8D2C-4A8B-A6F6-2CFE770319A3}" destId="{A1A999AF-E7EF-4F12-97B8-75AB21958952}" srcOrd="2" destOrd="0" presId="urn:microsoft.com/office/officeart/2018/5/layout/IconCircleLabelList"/>
    <dgm:cxn modelId="{7708E9F3-707D-4805-B440-CC41F70FC42D}" type="presParOf" srcId="{904F6537-8D2C-4A8B-A6F6-2CFE770319A3}" destId="{4EADC2B7-7108-42D0-BD0F-F7F7833CA9BD}" srcOrd="3" destOrd="0" presId="urn:microsoft.com/office/officeart/2018/5/layout/IconCircleLabelList"/>
    <dgm:cxn modelId="{900D7F1E-1EAE-4C6D-BFDD-77611AFFFE1C}" type="presParOf" srcId="{DA08E86D-1206-4D43-ACA8-4EE75D3BD2D3}" destId="{C6B22ADA-3487-4CBD-B91B-21D7FE5CD07E}" srcOrd="3" destOrd="0" presId="urn:microsoft.com/office/officeart/2018/5/layout/IconCircleLabelList"/>
    <dgm:cxn modelId="{39D566D1-B496-4BCE-88B1-C36329C5C71A}" type="presParOf" srcId="{DA08E86D-1206-4D43-ACA8-4EE75D3BD2D3}" destId="{BF5EB70F-0EDF-473C-A1F2-63A72C126F3F}" srcOrd="4" destOrd="0" presId="urn:microsoft.com/office/officeart/2018/5/layout/IconCircleLabelList"/>
    <dgm:cxn modelId="{132678B7-544C-4ACD-826C-F51E52CA0E16}" type="presParOf" srcId="{BF5EB70F-0EDF-473C-A1F2-63A72C126F3F}" destId="{A18A2A93-342C-4F68-93F5-776CC325C79C}" srcOrd="0" destOrd="0" presId="urn:microsoft.com/office/officeart/2018/5/layout/IconCircleLabelList"/>
    <dgm:cxn modelId="{93E698B9-2EE0-484C-9D24-C85978368D29}" type="presParOf" srcId="{BF5EB70F-0EDF-473C-A1F2-63A72C126F3F}" destId="{86EF01B0-6C2A-4237-97B1-64B5CC76E173}" srcOrd="1" destOrd="0" presId="urn:microsoft.com/office/officeart/2018/5/layout/IconCircleLabelList"/>
    <dgm:cxn modelId="{9157227C-5DA1-4668-9949-7BEA09E5B344}" type="presParOf" srcId="{BF5EB70F-0EDF-473C-A1F2-63A72C126F3F}" destId="{CD6F3813-18BD-42DF-A811-0EE5CA304C6D}" srcOrd="2" destOrd="0" presId="urn:microsoft.com/office/officeart/2018/5/layout/IconCircleLabelList"/>
    <dgm:cxn modelId="{D6302D8B-95E5-4901-B947-8903B2D091D7}" type="presParOf" srcId="{BF5EB70F-0EDF-473C-A1F2-63A72C126F3F}" destId="{FAC8C406-600F-427F-9F42-CE48DDF1BFC7}" srcOrd="3" destOrd="0" presId="urn:microsoft.com/office/officeart/2018/5/layout/IconCircleLabelList"/>
    <dgm:cxn modelId="{5E9195E2-58A0-4D49-8545-2E6E3E53C436}" type="presParOf" srcId="{DA08E86D-1206-4D43-ACA8-4EE75D3BD2D3}" destId="{F4C78E5E-BE37-420F-926F-3C640FE316EC}" srcOrd="5" destOrd="0" presId="urn:microsoft.com/office/officeart/2018/5/layout/IconCircleLabelList"/>
    <dgm:cxn modelId="{1510844D-37BB-49BD-A559-95A2287C8192}" type="presParOf" srcId="{DA08E86D-1206-4D43-ACA8-4EE75D3BD2D3}" destId="{17D931FA-8124-487E-BD6C-7CC0A62D7913}" srcOrd="6" destOrd="0" presId="urn:microsoft.com/office/officeart/2018/5/layout/IconCircleLabelList"/>
    <dgm:cxn modelId="{ED298BB0-9D4A-4CDC-B058-AAB957170C4D}" type="presParOf" srcId="{17D931FA-8124-487E-BD6C-7CC0A62D7913}" destId="{5187F6F7-5DCA-4F08-8ECC-53C2AC9F142B}" srcOrd="0" destOrd="0" presId="urn:microsoft.com/office/officeart/2018/5/layout/IconCircleLabelList"/>
    <dgm:cxn modelId="{0E0294D4-B138-4683-8D08-A2847750C20D}" type="presParOf" srcId="{17D931FA-8124-487E-BD6C-7CC0A62D7913}" destId="{670A6AC5-351A-4E9A-AB59-19BF2B23FCCD}" srcOrd="1" destOrd="0" presId="urn:microsoft.com/office/officeart/2018/5/layout/IconCircleLabelList"/>
    <dgm:cxn modelId="{E47B3530-EA46-43C8-8D73-05D8CFCBC517}" type="presParOf" srcId="{17D931FA-8124-487E-BD6C-7CC0A62D7913}" destId="{C96165DE-6104-4C0E-90BE-002D35CBF4EA}" srcOrd="2" destOrd="0" presId="urn:microsoft.com/office/officeart/2018/5/layout/IconCircleLabelList"/>
    <dgm:cxn modelId="{C98AFD9A-1D9C-4DEB-B21C-4B30A524546A}" type="presParOf" srcId="{17D931FA-8124-487E-BD6C-7CC0A62D7913}" destId="{951A6F57-AA7B-4085-ABE1-14DE83CA173A}" srcOrd="3" destOrd="0" presId="urn:microsoft.com/office/officeart/2018/5/layout/IconCircleLabelList"/>
    <dgm:cxn modelId="{486AA0EB-BD18-4C6D-B158-97BFE6ECEF53}" type="presParOf" srcId="{DA08E86D-1206-4D43-ACA8-4EE75D3BD2D3}" destId="{DF466FA2-0AE1-4527-8D66-D8ABBB8FFE3E}" srcOrd="7" destOrd="0" presId="urn:microsoft.com/office/officeart/2018/5/layout/IconCircleLabelList"/>
    <dgm:cxn modelId="{25748D0A-B7C4-48B1-AE74-754FAEB5D479}" type="presParOf" srcId="{DA08E86D-1206-4D43-ACA8-4EE75D3BD2D3}" destId="{83554BA3-D2B3-47BE-8C89-A3FF2C32D59D}" srcOrd="8" destOrd="0" presId="urn:microsoft.com/office/officeart/2018/5/layout/IconCircleLabelList"/>
    <dgm:cxn modelId="{CF0A5BB1-C408-436E-8077-2F8E774EC9FB}" type="presParOf" srcId="{83554BA3-D2B3-47BE-8C89-A3FF2C32D59D}" destId="{458EC543-D224-4C3C-89C1-20D004ED52C8}" srcOrd="0" destOrd="0" presId="urn:microsoft.com/office/officeart/2018/5/layout/IconCircleLabelList"/>
    <dgm:cxn modelId="{4D235F4F-0830-4F1B-861D-E76CF750BCDE}" type="presParOf" srcId="{83554BA3-D2B3-47BE-8C89-A3FF2C32D59D}" destId="{F58CDB0B-D0E5-488F-89BD-C7659290270C}" srcOrd="1" destOrd="0" presId="urn:microsoft.com/office/officeart/2018/5/layout/IconCircleLabelList"/>
    <dgm:cxn modelId="{D0A75A11-7620-48AF-9865-36C21F794310}" type="presParOf" srcId="{83554BA3-D2B3-47BE-8C89-A3FF2C32D59D}" destId="{CAB7A617-1656-489A-AEEE-EBE7CF41C336}" srcOrd="2" destOrd="0" presId="urn:microsoft.com/office/officeart/2018/5/layout/IconCircleLabelList"/>
    <dgm:cxn modelId="{99672086-726C-4D3C-A0F1-BE767005514C}" type="presParOf" srcId="{83554BA3-D2B3-47BE-8C89-A3FF2C32D59D}" destId="{1364E2D2-25C4-4245-9CBA-12978ADE952C}" srcOrd="3" destOrd="0" presId="urn:microsoft.com/office/officeart/2018/5/layout/IconCircleLabelList"/>
    <dgm:cxn modelId="{DD5137F0-324D-45A6-BE54-1F17D548CDF3}" type="presParOf" srcId="{DA08E86D-1206-4D43-ACA8-4EE75D3BD2D3}" destId="{C3A2226C-1359-4308-BD22-38F12F08BB32}" srcOrd="9" destOrd="0" presId="urn:microsoft.com/office/officeart/2018/5/layout/IconCircleLabelList"/>
    <dgm:cxn modelId="{48929F5B-53F6-469B-9E45-712649C52D84}" type="presParOf" srcId="{DA08E86D-1206-4D43-ACA8-4EE75D3BD2D3}" destId="{CA7A83F1-B703-4A35-B55E-1B94C307AF15}" srcOrd="10" destOrd="0" presId="urn:microsoft.com/office/officeart/2018/5/layout/IconCircleLabelList"/>
    <dgm:cxn modelId="{95C317E5-550C-4B7A-82B2-38DB01681C48}" type="presParOf" srcId="{CA7A83F1-B703-4A35-B55E-1B94C307AF15}" destId="{801583AD-EEB6-4124-BBBE-8D3ECDEC863B}" srcOrd="0" destOrd="0" presId="urn:microsoft.com/office/officeart/2018/5/layout/IconCircleLabelList"/>
    <dgm:cxn modelId="{EC42929E-E6B1-4A9B-BE0E-1F3652D0704F}" type="presParOf" srcId="{CA7A83F1-B703-4A35-B55E-1B94C307AF15}" destId="{34350329-BAC2-4D36-8B42-4B89C40DBA19}" srcOrd="1" destOrd="0" presId="urn:microsoft.com/office/officeart/2018/5/layout/IconCircleLabelList"/>
    <dgm:cxn modelId="{7DA7E877-0100-4884-AC90-71C07275B897}" type="presParOf" srcId="{CA7A83F1-B703-4A35-B55E-1B94C307AF15}" destId="{F9B135C2-2D98-4E46-BC27-D9B0119A95D1}" srcOrd="2" destOrd="0" presId="urn:microsoft.com/office/officeart/2018/5/layout/IconCircleLabelList"/>
    <dgm:cxn modelId="{1E4678FF-32DB-43EE-9912-EFB0EBC0DF9B}" type="presParOf" srcId="{CA7A83F1-B703-4A35-B55E-1B94C307AF15}" destId="{A8E78ACE-64ED-4A1D-8F02-8122400AF2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DB876-C366-4382-983E-2AEB338EF9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F9174D-0CB8-4F71-9CB7-FB81CB68D8C8}">
      <dgm:prSet/>
      <dgm:spPr/>
      <dgm:t>
        <a:bodyPr/>
        <a:lstStyle/>
        <a:p>
          <a:r>
            <a:rPr lang="cs-CZ" b="0"/>
            <a:t>Poznávání je determinováno </a:t>
          </a:r>
          <a:r>
            <a:rPr lang="cs-CZ" b="1"/>
            <a:t>vlastními kognitivními procesy učícího se jedince.</a:t>
          </a:r>
          <a:endParaRPr lang="en-US"/>
        </a:p>
      </dgm:t>
    </dgm:pt>
    <dgm:pt modelId="{C66F2C62-4EE1-4660-AEB4-72FABD082727}" type="parTrans" cxnId="{5F552633-7517-4E4E-8793-6351FE8041C3}">
      <dgm:prSet/>
      <dgm:spPr/>
      <dgm:t>
        <a:bodyPr/>
        <a:lstStyle/>
        <a:p>
          <a:endParaRPr lang="en-US"/>
        </a:p>
      </dgm:t>
    </dgm:pt>
    <dgm:pt modelId="{C0117918-32F1-47C5-A979-487262B7B989}" type="sibTrans" cxnId="{5F552633-7517-4E4E-8793-6351FE8041C3}">
      <dgm:prSet/>
      <dgm:spPr/>
      <dgm:t>
        <a:bodyPr/>
        <a:lstStyle/>
        <a:p>
          <a:endParaRPr lang="en-US"/>
        </a:p>
      </dgm:t>
    </dgm:pt>
    <dgm:pt modelId="{15945533-8D6E-4293-8CF4-E95BFF10E968}">
      <dgm:prSet/>
      <dgm:spPr/>
      <dgm:t>
        <a:bodyPr/>
        <a:lstStyle/>
        <a:p>
          <a:r>
            <a:rPr lang="cs-CZ" b="0"/>
            <a:t>Snaží se využívat spontánní učení dětí.</a:t>
          </a:r>
          <a:endParaRPr lang="en-US"/>
        </a:p>
      </dgm:t>
    </dgm:pt>
    <dgm:pt modelId="{6AE7ABD3-5598-4477-BC60-88313FA63935}" type="parTrans" cxnId="{E3FD3BBB-AB0D-432F-97AA-C457ED24B7BC}">
      <dgm:prSet/>
      <dgm:spPr/>
      <dgm:t>
        <a:bodyPr/>
        <a:lstStyle/>
        <a:p>
          <a:endParaRPr lang="en-US"/>
        </a:p>
      </dgm:t>
    </dgm:pt>
    <dgm:pt modelId="{984DA7EB-C6D7-4922-BB8E-9105E07C96A0}" type="sibTrans" cxnId="{E3FD3BBB-AB0D-432F-97AA-C457ED24B7BC}">
      <dgm:prSet/>
      <dgm:spPr/>
      <dgm:t>
        <a:bodyPr/>
        <a:lstStyle/>
        <a:p>
          <a:endParaRPr lang="en-US"/>
        </a:p>
      </dgm:t>
    </dgm:pt>
    <dgm:pt modelId="{65DF244C-784A-440A-A35C-6A0E6E987527}">
      <dgm:prSet/>
      <dgm:spPr/>
      <dgm:t>
        <a:bodyPr/>
        <a:lstStyle/>
        <a:p>
          <a:r>
            <a:rPr lang="cs-CZ" b="0"/>
            <a:t>Pracuje s dětskými pojetími, které jsou neustále přebudovávány.</a:t>
          </a:r>
          <a:endParaRPr lang="en-US"/>
        </a:p>
      </dgm:t>
    </dgm:pt>
    <dgm:pt modelId="{7FE9E6F7-679F-4DD9-8678-8B0EBC6BE913}" type="parTrans" cxnId="{AA159471-C441-4223-A84D-90FC0EE244BD}">
      <dgm:prSet/>
      <dgm:spPr/>
      <dgm:t>
        <a:bodyPr/>
        <a:lstStyle/>
        <a:p>
          <a:endParaRPr lang="en-US"/>
        </a:p>
      </dgm:t>
    </dgm:pt>
    <dgm:pt modelId="{8BCC4E89-9E2D-4CF1-90A3-CBAE3B7C363A}" type="sibTrans" cxnId="{AA159471-C441-4223-A84D-90FC0EE244BD}">
      <dgm:prSet/>
      <dgm:spPr/>
      <dgm:t>
        <a:bodyPr/>
        <a:lstStyle/>
        <a:p>
          <a:endParaRPr lang="en-US"/>
        </a:p>
      </dgm:t>
    </dgm:pt>
    <dgm:pt modelId="{7838E9DE-8ED6-4DBC-8221-F604931999C9}">
      <dgm:prSet/>
      <dgm:spPr/>
      <dgm:t>
        <a:bodyPr/>
        <a:lstStyle/>
        <a:p>
          <a:r>
            <a:rPr lang="cs-CZ" b="0"/>
            <a:t>Nový poznatek musí být začleněn do preexistujících struktur </a:t>
          </a:r>
          <a:r>
            <a:rPr lang="cs-CZ" b="1"/>
            <a:t>mechanismem asimilace a akomodace</a:t>
          </a:r>
          <a:r>
            <a:rPr lang="cs-CZ" b="0"/>
            <a:t>.</a:t>
          </a:r>
          <a:endParaRPr lang="en-US"/>
        </a:p>
      </dgm:t>
    </dgm:pt>
    <dgm:pt modelId="{34D79CEE-4AB5-451C-A504-00F6FDF44831}" type="parTrans" cxnId="{D47694F2-1BBA-4CB8-8D98-9304F041594A}">
      <dgm:prSet/>
      <dgm:spPr/>
      <dgm:t>
        <a:bodyPr/>
        <a:lstStyle/>
        <a:p>
          <a:endParaRPr lang="en-US"/>
        </a:p>
      </dgm:t>
    </dgm:pt>
    <dgm:pt modelId="{E48449C5-5724-44EC-8B0E-81D8983FD3EE}" type="sibTrans" cxnId="{D47694F2-1BBA-4CB8-8D98-9304F041594A}">
      <dgm:prSet/>
      <dgm:spPr/>
      <dgm:t>
        <a:bodyPr/>
        <a:lstStyle/>
        <a:p>
          <a:endParaRPr lang="en-US"/>
        </a:p>
      </dgm:t>
    </dgm:pt>
    <dgm:pt modelId="{C7F61C45-65D6-41AD-BCBE-85780EB329E7}">
      <dgm:prSet/>
      <dgm:spPr/>
      <dgm:t>
        <a:bodyPr/>
        <a:lstStyle/>
        <a:p>
          <a:r>
            <a:rPr lang="cs-CZ" b="0"/>
            <a:t>Klade důraz na odhalení individuálně specifických způsobů myšlení, </a:t>
          </a:r>
          <a:r>
            <a:rPr lang="cs-CZ" b="1"/>
            <a:t>klíčová je metakognice. </a:t>
          </a:r>
          <a:endParaRPr lang="en-US"/>
        </a:p>
      </dgm:t>
    </dgm:pt>
    <dgm:pt modelId="{92625B2F-F770-4434-8758-55514240AF89}" type="parTrans" cxnId="{A0F24467-0D23-4F5E-A020-82FEF93024EE}">
      <dgm:prSet/>
      <dgm:spPr/>
      <dgm:t>
        <a:bodyPr/>
        <a:lstStyle/>
        <a:p>
          <a:endParaRPr lang="en-US"/>
        </a:p>
      </dgm:t>
    </dgm:pt>
    <dgm:pt modelId="{F261958B-00F1-4A35-A3A1-AC1EC395AFF2}" type="sibTrans" cxnId="{A0F24467-0D23-4F5E-A020-82FEF93024EE}">
      <dgm:prSet/>
      <dgm:spPr/>
      <dgm:t>
        <a:bodyPr/>
        <a:lstStyle/>
        <a:p>
          <a:endParaRPr lang="en-US"/>
        </a:p>
      </dgm:t>
    </dgm:pt>
    <dgm:pt modelId="{A4A47D73-EAD2-4701-951B-9F02AD4DD72C}" type="pres">
      <dgm:prSet presAssocID="{FFADB876-C366-4382-983E-2AEB338EF903}" presName="outerComposite" presStyleCnt="0">
        <dgm:presLayoutVars>
          <dgm:chMax val="5"/>
          <dgm:dir/>
          <dgm:resizeHandles val="exact"/>
        </dgm:presLayoutVars>
      </dgm:prSet>
      <dgm:spPr/>
    </dgm:pt>
    <dgm:pt modelId="{250BFE7B-643E-48F4-9C0E-A85EDE7FC516}" type="pres">
      <dgm:prSet presAssocID="{FFADB876-C366-4382-983E-2AEB338EF903}" presName="dummyMaxCanvas" presStyleCnt="0">
        <dgm:presLayoutVars/>
      </dgm:prSet>
      <dgm:spPr/>
    </dgm:pt>
    <dgm:pt modelId="{085EA92B-CD50-479E-A1D4-0C0E19155575}" type="pres">
      <dgm:prSet presAssocID="{FFADB876-C366-4382-983E-2AEB338EF903}" presName="FiveNodes_1" presStyleLbl="node1" presStyleIdx="0" presStyleCnt="5">
        <dgm:presLayoutVars>
          <dgm:bulletEnabled val="1"/>
        </dgm:presLayoutVars>
      </dgm:prSet>
      <dgm:spPr/>
    </dgm:pt>
    <dgm:pt modelId="{F005803D-5CD3-453D-8F3A-08C760DBC0F4}" type="pres">
      <dgm:prSet presAssocID="{FFADB876-C366-4382-983E-2AEB338EF903}" presName="FiveNodes_2" presStyleLbl="node1" presStyleIdx="1" presStyleCnt="5">
        <dgm:presLayoutVars>
          <dgm:bulletEnabled val="1"/>
        </dgm:presLayoutVars>
      </dgm:prSet>
      <dgm:spPr/>
    </dgm:pt>
    <dgm:pt modelId="{BF74ED49-F282-4054-88EF-43C13EBF1E1C}" type="pres">
      <dgm:prSet presAssocID="{FFADB876-C366-4382-983E-2AEB338EF903}" presName="FiveNodes_3" presStyleLbl="node1" presStyleIdx="2" presStyleCnt="5">
        <dgm:presLayoutVars>
          <dgm:bulletEnabled val="1"/>
        </dgm:presLayoutVars>
      </dgm:prSet>
      <dgm:spPr/>
    </dgm:pt>
    <dgm:pt modelId="{0EEA69D3-96C8-42DB-A45B-9996420C4E98}" type="pres">
      <dgm:prSet presAssocID="{FFADB876-C366-4382-983E-2AEB338EF903}" presName="FiveNodes_4" presStyleLbl="node1" presStyleIdx="3" presStyleCnt="5">
        <dgm:presLayoutVars>
          <dgm:bulletEnabled val="1"/>
        </dgm:presLayoutVars>
      </dgm:prSet>
      <dgm:spPr/>
    </dgm:pt>
    <dgm:pt modelId="{74724074-3EFC-41F8-BEC7-C61F4949925C}" type="pres">
      <dgm:prSet presAssocID="{FFADB876-C366-4382-983E-2AEB338EF903}" presName="FiveNodes_5" presStyleLbl="node1" presStyleIdx="4" presStyleCnt="5">
        <dgm:presLayoutVars>
          <dgm:bulletEnabled val="1"/>
        </dgm:presLayoutVars>
      </dgm:prSet>
      <dgm:spPr/>
    </dgm:pt>
    <dgm:pt modelId="{9511A4BB-D4CB-4998-B67F-3FD52D248921}" type="pres">
      <dgm:prSet presAssocID="{FFADB876-C366-4382-983E-2AEB338EF903}" presName="FiveConn_1-2" presStyleLbl="fgAccFollowNode1" presStyleIdx="0" presStyleCnt="4">
        <dgm:presLayoutVars>
          <dgm:bulletEnabled val="1"/>
        </dgm:presLayoutVars>
      </dgm:prSet>
      <dgm:spPr/>
    </dgm:pt>
    <dgm:pt modelId="{8B1C9640-1AD3-4A38-AC09-F8B14293F73F}" type="pres">
      <dgm:prSet presAssocID="{FFADB876-C366-4382-983E-2AEB338EF903}" presName="FiveConn_2-3" presStyleLbl="fgAccFollowNode1" presStyleIdx="1" presStyleCnt="4">
        <dgm:presLayoutVars>
          <dgm:bulletEnabled val="1"/>
        </dgm:presLayoutVars>
      </dgm:prSet>
      <dgm:spPr/>
    </dgm:pt>
    <dgm:pt modelId="{6C50A67F-E115-4ED1-9D01-1672A231E4BE}" type="pres">
      <dgm:prSet presAssocID="{FFADB876-C366-4382-983E-2AEB338EF903}" presName="FiveConn_3-4" presStyleLbl="fgAccFollowNode1" presStyleIdx="2" presStyleCnt="4">
        <dgm:presLayoutVars>
          <dgm:bulletEnabled val="1"/>
        </dgm:presLayoutVars>
      </dgm:prSet>
      <dgm:spPr/>
    </dgm:pt>
    <dgm:pt modelId="{A1E025E6-614D-460A-AA68-A07044263A0D}" type="pres">
      <dgm:prSet presAssocID="{FFADB876-C366-4382-983E-2AEB338EF903}" presName="FiveConn_4-5" presStyleLbl="fgAccFollowNode1" presStyleIdx="3" presStyleCnt="4">
        <dgm:presLayoutVars>
          <dgm:bulletEnabled val="1"/>
        </dgm:presLayoutVars>
      </dgm:prSet>
      <dgm:spPr/>
    </dgm:pt>
    <dgm:pt modelId="{9FE275EB-5711-4146-9615-99B7FC4127CD}" type="pres">
      <dgm:prSet presAssocID="{FFADB876-C366-4382-983E-2AEB338EF903}" presName="FiveNodes_1_text" presStyleLbl="node1" presStyleIdx="4" presStyleCnt="5">
        <dgm:presLayoutVars>
          <dgm:bulletEnabled val="1"/>
        </dgm:presLayoutVars>
      </dgm:prSet>
      <dgm:spPr/>
    </dgm:pt>
    <dgm:pt modelId="{93DFCEFC-D012-4276-936D-76B60FA20F68}" type="pres">
      <dgm:prSet presAssocID="{FFADB876-C366-4382-983E-2AEB338EF903}" presName="FiveNodes_2_text" presStyleLbl="node1" presStyleIdx="4" presStyleCnt="5">
        <dgm:presLayoutVars>
          <dgm:bulletEnabled val="1"/>
        </dgm:presLayoutVars>
      </dgm:prSet>
      <dgm:spPr/>
    </dgm:pt>
    <dgm:pt modelId="{4FA996E2-CC14-4578-A897-80DD04512566}" type="pres">
      <dgm:prSet presAssocID="{FFADB876-C366-4382-983E-2AEB338EF903}" presName="FiveNodes_3_text" presStyleLbl="node1" presStyleIdx="4" presStyleCnt="5">
        <dgm:presLayoutVars>
          <dgm:bulletEnabled val="1"/>
        </dgm:presLayoutVars>
      </dgm:prSet>
      <dgm:spPr/>
    </dgm:pt>
    <dgm:pt modelId="{1418F046-C30A-4DE7-84FB-CBE9357BBB59}" type="pres">
      <dgm:prSet presAssocID="{FFADB876-C366-4382-983E-2AEB338EF903}" presName="FiveNodes_4_text" presStyleLbl="node1" presStyleIdx="4" presStyleCnt="5">
        <dgm:presLayoutVars>
          <dgm:bulletEnabled val="1"/>
        </dgm:presLayoutVars>
      </dgm:prSet>
      <dgm:spPr/>
    </dgm:pt>
    <dgm:pt modelId="{85ACD6EC-B3E8-4025-9A1E-BA394C014F0A}" type="pres">
      <dgm:prSet presAssocID="{FFADB876-C366-4382-983E-2AEB338EF90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71F8F03-8A64-4CA7-A88D-43964DD0A2F5}" type="presOf" srcId="{FFADB876-C366-4382-983E-2AEB338EF903}" destId="{A4A47D73-EAD2-4701-951B-9F02AD4DD72C}" srcOrd="0" destOrd="0" presId="urn:microsoft.com/office/officeart/2005/8/layout/vProcess5"/>
    <dgm:cxn modelId="{826FC60B-114A-4BD7-9A6C-2DB5BC73C02D}" type="presOf" srcId="{C7F61C45-65D6-41AD-BCBE-85780EB329E7}" destId="{85ACD6EC-B3E8-4025-9A1E-BA394C014F0A}" srcOrd="1" destOrd="0" presId="urn:microsoft.com/office/officeart/2005/8/layout/vProcess5"/>
    <dgm:cxn modelId="{BE0AD20D-2408-4BE4-9857-4B6A62D22935}" type="presOf" srcId="{7838E9DE-8ED6-4DBC-8221-F604931999C9}" destId="{0EEA69D3-96C8-42DB-A45B-9996420C4E98}" srcOrd="0" destOrd="0" presId="urn:microsoft.com/office/officeart/2005/8/layout/vProcess5"/>
    <dgm:cxn modelId="{5F552633-7517-4E4E-8793-6351FE8041C3}" srcId="{FFADB876-C366-4382-983E-2AEB338EF903}" destId="{05F9174D-0CB8-4F71-9CB7-FB81CB68D8C8}" srcOrd="0" destOrd="0" parTransId="{C66F2C62-4EE1-4660-AEB4-72FABD082727}" sibTransId="{C0117918-32F1-47C5-A979-487262B7B989}"/>
    <dgm:cxn modelId="{6E2D2363-29D4-43A3-A090-FDB09F979AED}" type="presOf" srcId="{E48449C5-5724-44EC-8B0E-81D8983FD3EE}" destId="{A1E025E6-614D-460A-AA68-A07044263A0D}" srcOrd="0" destOrd="0" presId="urn:microsoft.com/office/officeart/2005/8/layout/vProcess5"/>
    <dgm:cxn modelId="{A0F24467-0D23-4F5E-A020-82FEF93024EE}" srcId="{FFADB876-C366-4382-983E-2AEB338EF903}" destId="{C7F61C45-65D6-41AD-BCBE-85780EB329E7}" srcOrd="4" destOrd="0" parTransId="{92625B2F-F770-4434-8758-55514240AF89}" sibTransId="{F261958B-00F1-4A35-A3A1-AC1EC395AFF2}"/>
    <dgm:cxn modelId="{AA159471-C441-4223-A84D-90FC0EE244BD}" srcId="{FFADB876-C366-4382-983E-2AEB338EF903}" destId="{65DF244C-784A-440A-A35C-6A0E6E987527}" srcOrd="2" destOrd="0" parTransId="{7FE9E6F7-679F-4DD9-8678-8B0EBC6BE913}" sibTransId="{8BCC4E89-9E2D-4CF1-90A3-CBAE3B7C363A}"/>
    <dgm:cxn modelId="{3629CD75-6C56-4A67-B692-EC8ACBA9FA59}" type="presOf" srcId="{15945533-8D6E-4293-8CF4-E95BFF10E968}" destId="{F005803D-5CD3-453D-8F3A-08C760DBC0F4}" srcOrd="0" destOrd="0" presId="urn:microsoft.com/office/officeart/2005/8/layout/vProcess5"/>
    <dgm:cxn modelId="{26586457-0C72-4258-B78F-8686CF1F075B}" type="presOf" srcId="{05F9174D-0CB8-4F71-9CB7-FB81CB68D8C8}" destId="{085EA92B-CD50-479E-A1D4-0C0E19155575}" srcOrd="0" destOrd="0" presId="urn:microsoft.com/office/officeart/2005/8/layout/vProcess5"/>
    <dgm:cxn modelId="{DA65CF77-DA6F-4425-9F70-541A814B4669}" type="presOf" srcId="{C7F61C45-65D6-41AD-BCBE-85780EB329E7}" destId="{74724074-3EFC-41F8-BEC7-C61F4949925C}" srcOrd="0" destOrd="0" presId="urn:microsoft.com/office/officeart/2005/8/layout/vProcess5"/>
    <dgm:cxn modelId="{5A13947D-FE77-40E5-8D1F-F80259E961B1}" type="presOf" srcId="{7838E9DE-8ED6-4DBC-8221-F604931999C9}" destId="{1418F046-C30A-4DE7-84FB-CBE9357BBB59}" srcOrd="1" destOrd="0" presId="urn:microsoft.com/office/officeart/2005/8/layout/vProcess5"/>
    <dgm:cxn modelId="{027AD582-1F6E-44CD-B5C3-1603E3E9FF1D}" type="presOf" srcId="{984DA7EB-C6D7-4922-BB8E-9105E07C96A0}" destId="{8B1C9640-1AD3-4A38-AC09-F8B14293F73F}" srcOrd="0" destOrd="0" presId="urn:microsoft.com/office/officeart/2005/8/layout/vProcess5"/>
    <dgm:cxn modelId="{0175EA82-2DD6-4D90-9B6B-49BAA6D78C97}" type="presOf" srcId="{65DF244C-784A-440A-A35C-6A0E6E987527}" destId="{BF74ED49-F282-4054-88EF-43C13EBF1E1C}" srcOrd="0" destOrd="0" presId="urn:microsoft.com/office/officeart/2005/8/layout/vProcess5"/>
    <dgm:cxn modelId="{5122E48D-C3B9-4ED7-8FEB-28CC820B79E4}" type="presOf" srcId="{8BCC4E89-9E2D-4CF1-90A3-CBAE3B7C363A}" destId="{6C50A67F-E115-4ED1-9D01-1672A231E4BE}" srcOrd="0" destOrd="0" presId="urn:microsoft.com/office/officeart/2005/8/layout/vProcess5"/>
    <dgm:cxn modelId="{E3FD3BBB-AB0D-432F-97AA-C457ED24B7BC}" srcId="{FFADB876-C366-4382-983E-2AEB338EF903}" destId="{15945533-8D6E-4293-8CF4-E95BFF10E968}" srcOrd="1" destOrd="0" parTransId="{6AE7ABD3-5598-4477-BC60-88313FA63935}" sibTransId="{984DA7EB-C6D7-4922-BB8E-9105E07C96A0}"/>
    <dgm:cxn modelId="{0E0CC5C7-73DF-43CC-9FD3-DC14A9D6377D}" type="presOf" srcId="{65DF244C-784A-440A-A35C-6A0E6E987527}" destId="{4FA996E2-CC14-4578-A897-80DD04512566}" srcOrd="1" destOrd="0" presId="urn:microsoft.com/office/officeart/2005/8/layout/vProcess5"/>
    <dgm:cxn modelId="{2C63E5D8-7631-408F-A048-32B9C5AF548A}" type="presOf" srcId="{C0117918-32F1-47C5-A979-487262B7B989}" destId="{9511A4BB-D4CB-4998-B67F-3FD52D248921}" srcOrd="0" destOrd="0" presId="urn:microsoft.com/office/officeart/2005/8/layout/vProcess5"/>
    <dgm:cxn modelId="{BB69E6E0-B133-482D-A7C1-1A476EA9CD23}" type="presOf" srcId="{15945533-8D6E-4293-8CF4-E95BFF10E968}" destId="{93DFCEFC-D012-4276-936D-76B60FA20F68}" srcOrd="1" destOrd="0" presId="urn:microsoft.com/office/officeart/2005/8/layout/vProcess5"/>
    <dgm:cxn modelId="{D47694F2-1BBA-4CB8-8D98-9304F041594A}" srcId="{FFADB876-C366-4382-983E-2AEB338EF903}" destId="{7838E9DE-8ED6-4DBC-8221-F604931999C9}" srcOrd="3" destOrd="0" parTransId="{34D79CEE-4AB5-451C-A504-00F6FDF44831}" sibTransId="{E48449C5-5724-44EC-8B0E-81D8983FD3EE}"/>
    <dgm:cxn modelId="{B916B7F9-BC58-4FD6-A39A-B0122AFD6B3D}" type="presOf" srcId="{05F9174D-0CB8-4F71-9CB7-FB81CB68D8C8}" destId="{9FE275EB-5711-4146-9615-99B7FC4127CD}" srcOrd="1" destOrd="0" presId="urn:microsoft.com/office/officeart/2005/8/layout/vProcess5"/>
    <dgm:cxn modelId="{38AE6EAA-791E-4BC5-AA27-E748344111A6}" type="presParOf" srcId="{A4A47D73-EAD2-4701-951B-9F02AD4DD72C}" destId="{250BFE7B-643E-48F4-9C0E-A85EDE7FC516}" srcOrd="0" destOrd="0" presId="urn:microsoft.com/office/officeart/2005/8/layout/vProcess5"/>
    <dgm:cxn modelId="{6459F6F3-A406-437B-85D7-8D5412C8BD88}" type="presParOf" srcId="{A4A47D73-EAD2-4701-951B-9F02AD4DD72C}" destId="{085EA92B-CD50-479E-A1D4-0C0E19155575}" srcOrd="1" destOrd="0" presId="urn:microsoft.com/office/officeart/2005/8/layout/vProcess5"/>
    <dgm:cxn modelId="{AC6FF18E-73B8-42B4-A619-82FCFA8CBB97}" type="presParOf" srcId="{A4A47D73-EAD2-4701-951B-9F02AD4DD72C}" destId="{F005803D-5CD3-453D-8F3A-08C760DBC0F4}" srcOrd="2" destOrd="0" presId="urn:microsoft.com/office/officeart/2005/8/layout/vProcess5"/>
    <dgm:cxn modelId="{0D5B5CAB-2360-4B76-81D7-4F3ED19FC321}" type="presParOf" srcId="{A4A47D73-EAD2-4701-951B-9F02AD4DD72C}" destId="{BF74ED49-F282-4054-88EF-43C13EBF1E1C}" srcOrd="3" destOrd="0" presId="urn:microsoft.com/office/officeart/2005/8/layout/vProcess5"/>
    <dgm:cxn modelId="{73AC7693-5FED-42B0-8614-8B85863C848A}" type="presParOf" srcId="{A4A47D73-EAD2-4701-951B-9F02AD4DD72C}" destId="{0EEA69D3-96C8-42DB-A45B-9996420C4E98}" srcOrd="4" destOrd="0" presId="urn:microsoft.com/office/officeart/2005/8/layout/vProcess5"/>
    <dgm:cxn modelId="{6DD98342-ABE4-4961-BEFC-5E2FE12525A6}" type="presParOf" srcId="{A4A47D73-EAD2-4701-951B-9F02AD4DD72C}" destId="{74724074-3EFC-41F8-BEC7-C61F4949925C}" srcOrd="5" destOrd="0" presId="urn:microsoft.com/office/officeart/2005/8/layout/vProcess5"/>
    <dgm:cxn modelId="{A4F58785-6979-438F-999B-0BC1193982E3}" type="presParOf" srcId="{A4A47D73-EAD2-4701-951B-9F02AD4DD72C}" destId="{9511A4BB-D4CB-4998-B67F-3FD52D248921}" srcOrd="6" destOrd="0" presId="urn:microsoft.com/office/officeart/2005/8/layout/vProcess5"/>
    <dgm:cxn modelId="{351E019E-1F76-433E-AEDD-FEC520398737}" type="presParOf" srcId="{A4A47D73-EAD2-4701-951B-9F02AD4DD72C}" destId="{8B1C9640-1AD3-4A38-AC09-F8B14293F73F}" srcOrd="7" destOrd="0" presId="urn:microsoft.com/office/officeart/2005/8/layout/vProcess5"/>
    <dgm:cxn modelId="{3A570AFA-A254-4263-AEF8-8811FA8625C2}" type="presParOf" srcId="{A4A47D73-EAD2-4701-951B-9F02AD4DD72C}" destId="{6C50A67F-E115-4ED1-9D01-1672A231E4BE}" srcOrd="8" destOrd="0" presId="urn:microsoft.com/office/officeart/2005/8/layout/vProcess5"/>
    <dgm:cxn modelId="{F9CF5486-C40A-4A22-A6DC-5AD8678F3C02}" type="presParOf" srcId="{A4A47D73-EAD2-4701-951B-9F02AD4DD72C}" destId="{A1E025E6-614D-460A-AA68-A07044263A0D}" srcOrd="9" destOrd="0" presId="urn:microsoft.com/office/officeart/2005/8/layout/vProcess5"/>
    <dgm:cxn modelId="{0A8B4F1C-2EE7-4862-B819-D7A75E7EE18A}" type="presParOf" srcId="{A4A47D73-EAD2-4701-951B-9F02AD4DD72C}" destId="{9FE275EB-5711-4146-9615-99B7FC4127CD}" srcOrd="10" destOrd="0" presId="urn:microsoft.com/office/officeart/2005/8/layout/vProcess5"/>
    <dgm:cxn modelId="{6AED95E1-A236-4C70-ADAC-FFB66CF91382}" type="presParOf" srcId="{A4A47D73-EAD2-4701-951B-9F02AD4DD72C}" destId="{93DFCEFC-D012-4276-936D-76B60FA20F68}" srcOrd="11" destOrd="0" presId="urn:microsoft.com/office/officeart/2005/8/layout/vProcess5"/>
    <dgm:cxn modelId="{32EDC446-E924-4D98-A9FD-0448AFFB96F0}" type="presParOf" srcId="{A4A47D73-EAD2-4701-951B-9F02AD4DD72C}" destId="{4FA996E2-CC14-4578-A897-80DD04512566}" srcOrd="12" destOrd="0" presId="urn:microsoft.com/office/officeart/2005/8/layout/vProcess5"/>
    <dgm:cxn modelId="{0F6DBBBF-2234-42D0-836C-F0DB7DD532C0}" type="presParOf" srcId="{A4A47D73-EAD2-4701-951B-9F02AD4DD72C}" destId="{1418F046-C30A-4DE7-84FB-CBE9357BBB59}" srcOrd="13" destOrd="0" presId="urn:microsoft.com/office/officeart/2005/8/layout/vProcess5"/>
    <dgm:cxn modelId="{940E545A-A801-4E84-834B-05444A0062CB}" type="presParOf" srcId="{A4A47D73-EAD2-4701-951B-9F02AD4DD72C}" destId="{85ACD6EC-B3E8-4025-9A1E-BA394C014F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53558-F3F2-49DC-9F2B-B59B129608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AC6E5E-7740-4459-A641-BE3E986174DF}">
      <dgm:prSet/>
      <dgm:spPr/>
      <dgm:t>
        <a:bodyPr/>
        <a:lstStyle/>
        <a:p>
          <a:r>
            <a:rPr lang="cs-CZ" b="1"/>
            <a:t>Vysvětluje učení jako proces, v němž žáci konstruují své poznatky a učitel vytváří pro to vhodné podmínky.</a:t>
          </a:r>
          <a:endParaRPr lang="en-US"/>
        </a:p>
      </dgm:t>
    </dgm:pt>
    <dgm:pt modelId="{B476CD83-F061-4131-AB84-AEB2B8B6071E}" type="parTrans" cxnId="{09B112FD-D416-4767-ABCC-7E3D3E2C4819}">
      <dgm:prSet/>
      <dgm:spPr/>
      <dgm:t>
        <a:bodyPr/>
        <a:lstStyle/>
        <a:p>
          <a:endParaRPr lang="en-US"/>
        </a:p>
      </dgm:t>
    </dgm:pt>
    <dgm:pt modelId="{59DFD6DC-8272-4945-ADF8-8C22B379FE44}" type="sibTrans" cxnId="{09B112FD-D416-4767-ABCC-7E3D3E2C4819}">
      <dgm:prSet/>
      <dgm:spPr/>
      <dgm:t>
        <a:bodyPr/>
        <a:lstStyle/>
        <a:p>
          <a:endParaRPr lang="en-US"/>
        </a:p>
      </dgm:t>
    </dgm:pt>
    <dgm:pt modelId="{85337B8E-CD69-43FB-8796-FA6C4BC5DD28}">
      <dgm:prSet/>
      <dgm:spPr/>
      <dgm:t>
        <a:bodyPr/>
        <a:lstStyle/>
        <a:p>
          <a:r>
            <a:rPr lang="cs-CZ"/>
            <a:t>Je současnou nejvýznamnější psychodidaktickou teorií, </a:t>
          </a:r>
          <a:r>
            <a:rPr lang="cs-CZ" b="1"/>
            <a:t>zdůrazňuje činnostní a sociální aspekt  školního vzdělávání</a:t>
          </a:r>
          <a:r>
            <a:rPr lang="cs-CZ"/>
            <a:t>.</a:t>
          </a:r>
          <a:endParaRPr lang="en-US"/>
        </a:p>
      </dgm:t>
    </dgm:pt>
    <dgm:pt modelId="{3E6BAC8A-6660-4979-ACED-929751E6A9DE}" type="parTrans" cxnId="{F1293FF0-5DC0-4CC6-AFBD-574B38895423}">
      <dgm:prSet/>
      <dgm:spPr/>
      <dgm:t>
        <a:bodyPr/>
        <a:lstStyle/>
        <a:p>
          <a:endParaRPr lang="en-US"/>
        </a:p>
      </dgm:t>
    </dgm:pt>
    <dgm:pt modelId="{8AAEA6A6-F311-4C7E-B626-48943B1D209D}" type="sibTrans" cxnId="{F1293FF0-5DC0-4CC6-AFBD-574B38895423}">
      <dgm:prSet/>
      <dgm:spPr/>
      <dgm:t>
        <a:bodyPr/>
        <a:lstStyle/>
        <a:p>
          <a:endParaRPr lang="en-US"/>
        </a:p>
      </dgm:t>
    </dgm:pt>
    <dgm:pt modelId="{DB44F28D-B95B-497F-AC11-8D764BEF67FD}">
      <dgm:prSet/>
      <dgm:spPr/>
      <dgm:t>
        <a:bodyPr/>
        <a:lstStyle/>
        <a:p>
          <a:r>
            <a:rPr lang="cs-CZ" b="1"/>
            <a:t>Aktivita žáka je základním principem vyučování.</a:t>
          </a:r>
          <a:endParaRPr lang="en-US"/>
        </a:p>
      </dgm:t>
    </dgm:pt>
    <dgm:pt modelId="{B17AE062-47E0-4774-873E-345F2CECAB25}" type="parTrans" cxnId="{256AFFE7-A6AF-42EA-AE49-87CE55F7DE7F}">
      <dgm:prSet/>
      <dgm:spPr/>
      <dgm:t>
        <a:bodyPr/>
        <a:lstStyle/>
        <a:p>
          <a:endParaRPr lang="en-US"/>
        </a:p>
      </dgm:t>
    </dgm:pt>
    <dgm:pt modelId="{DCCF6A8C-3D69-48B3-BC44-8DA44A14C25C}" type="sibTrans" cxnId="{256AFFE7-A6AF-42EA-AE49-87CE55F7DE7F}">
      <dgm:prSet/>
      <dgm:spPr/>
      <dgm:t>
        <a:bodyPr/>
        <a:lstStyle/>
        <a:p>
          <a:endParaRPr lang="en-US"/>
        </a:p>
      </dgm:t>
    </dgm:pt>
    <dgm:pt modelId="{BEF040AB-47BD-4FFD-88F5-DD1E776A16D1}">
      <dgm:prSet/>
      <dgm:spPr/>
      <dgm:t>
        <a:bodyPr/>
        <a:lstStyle/>
        <a:p>
          <a:r>
            <a:rPr lang="cs-CZ"/>
            <a:t>Samo poznávání není otisk poznávaného, ale výtvor, konstrukt.</a:t>
          </a:r>
          <a:endParaRPr lang="en-US"/>
        </a:p>
      </dgm:t>
    </dgm:pt>
    <dgm:pt modelId="{BB29CF02-A5FB-4E2D-A4E8-E94BA9A27CFE}" type="parTrans" cxnId="{D245D2C0-D8D2-4548-A166-736D67645EBF}">
      <dgm:prSet/>
      <dgm:spPr/>
      <dgm:t>
        <a:bodyPr/>
        <a:lstStyle/>
        <a:p>
          <a:endParaRPr lang="en-US"/>
        </a:p>
      </dgm:t>
    </dgm:pt>
    <dgm:pt modelId="{C9D071E4-C16C-42F4-BF00-9616FBAF1C47}" type="sibTrans" cxnId="{D245D2C0-D8D2-4548-A166-736D67645EBF}">
      <dgm:prSet/>
      <dgm:spPr/>
      <dgm:t>
        <a:bodyPr/>
        <a:lstStyle/>
        <a:p>
          <a:endParaRPr lang="en-US"/>
        </a:p>
      </dgm:t>
    </dgm:pt>
    <dgm:pt modelId="{83FFA021-D4C8-44DC-9DC8-83DFC33950B4}">
      <dgm:prSet/>
      <dgm:spPr/>
      <dgm:t>
        <a:bodyPr/>
        <a:lstStyle/>
        <a:p>
          <a:r>
            <a:rPr lang="cs-CZ"/>
            <a:t>Je možné chápat jako syntetické vyjádření individuálního a sociálního konstruktivismu.</a:t>
          </a:r>
          <a:endParaRPr lang="en-US"/>
        </a:p>
      </dgm:t>
    </dgm:pt>
    <dgm:pt modelId="{8E9B0784-1293-4A4F-9D75-287955923834}" type="parTrans" cxnId="{BE915F4A-2DBC-4564-BDC7-64ABB23B52B1}">
      <dgm:prSet/>
      <dgm:spPr/>
      <dgm:t>
        <a:bodyPr/>
        <a:lstStyle/>
        <a:p>
          <a:endParaRPr lang="en-US"/>
        </a:p>
      </dgm:t>
    </dgm:pt>
    <dgm:pt modelId="{43724196-BC9B-4122-812D-2ABEBCFC63B9}" type="sibTrans" cxnId="{BE915F4A-2DBC-4564-BDC7-64ABB23B52B1}">
      <dgm:prSet/>
      <dgm:spPr/>
      <dgm:t>
        <a:bodyPr/>
        <a:lstStyle/>
        <a:p>
          <a:endParaRPr lang="en-US"/>
        </a:p>
      </dgm:t>
    </dgm:pt>
    <dgm:pt modelId="{0EC0D92E-72F4-4EAB-8990-7C0A372CCBAC}" type="pres">
      <dgm:prSet presAssocID="{70C53558-F3F2-49DC-9F2B-B59B12960892}" presName="root" presStyleCnt="0">
        <dgm:presLayoutVars>
          <dgm:dir/>
          <dgm:resizeHandles val="exact"/>
        </dgm:presLayoutVars>
      </dgm:prSet>
      <dgm:spPr/>
    </dgm:pt>
    <dgm:pt modelId="{3DCAD5F1-42AC-428D-9665-239B83D857E6}" type="pres">
      <dgm:prSet presAssocID="{CAAC6E5E-7740-4459-A641-BE3E986174DF}" presName="compNode" presStyleCnt="0"/>
      <dgm:spPr/>
    </dgm:pt>
    <dgm:pt modelId="{50783B22-9D21-4B2A-A597-D75ADD5589C8}" type="pres">
      <dgm:prSet presAssocID="{CAAC6E5E-7740-4459-A641-BE3E986174DF}" presName="bgRect" presStyleLbl="bgShp" presStyleIdx="0" presStyleCnt="5"/>
      <dgm:spPr/>
    </dgm:pt>
    <dgm:pt modelId="{39F77DDB-EF37-496A-9B36-60C647D6BEF3}" type="pres">
      <dgm:prSet presAssocID="{CAAC6E5E-7740-4459-A641-BE3E986174D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13C98B8D-1AF6-4A4D-A9B7-FB1A3B6B6F46}" type="pres">
      <dgm:prSet presAssocID="{CAAC6E5E-7740-4459-A641-BE3E986174DF}" presName="spaceRect" presStyleCnt="0"/>
      <dgm:spPr/>
    </dgm:pt>
    <dgm:pt modelId="{AD480DD9-9009-4494-AD8B-C5EF2C66C6C9}" type="pres">
      <dgm:prSet presAssocID="{CAAC6E5E-7740-4459-A641-BE3E986174DF}" presName="parTx" presStyleLbl="revTx" presStyleIdx="0" presStyleCnt="5">
        <dgm:presLayoutVars>
          <dgm:chMax val="0"/>
          <dgm:chPref val="0"/>
        </dgm:presLayoutVars>
      </dgm:prSet>
      <dgm:spPr/>
    </dgm:pt>
    <dgm:pt modelId="{A9D8ED96-0CEC-454A-9107-9EA6DB67C4B4}" type="pres">
      <dgm:prSet presAssocID="{59DFD6DC-8272-4945-ADF8-8C22B379FE44}" presName="sibTrans" presStyleCnt="0"/>
      <dgm:spPr/>
    </dgm:pt>
    <dgm:pt modelId="{BB53B85C-CBFE-45D3-8575-EED5EC111EBA}" type="pres">
      <dgm:prSet presAssocID="{85337B8E-CD69-43FB-8796-FA6C4BC5DD28}" presName="compNode" presStyleCnt="0"/>
      <dgm:spPr/>
    </dgm:pt>
    <dgm:pt modelId="{08283D55-FD5D-4EF7-845F-2769A70CC769}" type="pres">
      <dgm:prSet presAssocID="{85337B8E-CD69-43FB-8796-FA6C4BC5DD28}" presName="bgRect" presStyleLbl="bgShp" presStyleIdx="1" presStyleCnt="5"/>
      <dgm:spPr/>
    </dgm:pt>
    <dgm:pt modelId="{2B637559-A002-447A-B583-808DD8302E1F}" type="pres">
      <dgm:prSet presAssocID="{85337B8E-CD69-43FB-8796-FA6C4BC5DD2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3CAE495-D061-4E7B-9638-7C2F5498B1EF}" type="pres">
      <dgm:prSet presAssocID="{85337B8E-CD69-43FB-8796-FA6C4BC5DD28}" presName="spaceRect" presStyleCnt="0"/>
      <dgm:spPr/>
    </dgm:pt>
    <dgm:pt modelId="{BB94F2BF-44B7-44F2-808C-48996769559D}" type="pres">
      <dgm:prSet presAssocID="{85337B8E-CD69-43FB-8796-FA6C4BC5DD28}" presName="parTx" presStyleLbl="revTx" presStyleIdx="1" presStyleCnt="5">
        <dgm:presLayoutVars>
          <dgm:chMax val="0"/>
          <dgm:chPref val="0"/>
        </dgm:presLayoutVars>
      </dgm:prSet>
      <dgm:spPr/>
    </dgm:pt>
    <dgm:pt modelId="{8F636E42-D9F1-4A77-B54E-AAF7278D9AF8}" type="pres">
      <dgm:prSet presAssocID="{8AAEA6A6-F311-4C7E-B626-48943B1D209D}" presName="sibTrans" presStyleCnt="0"/>
      <dgm:spPr/>
    </dgm:pt>
    <dgm:pt modelId="{9F4F7572-D7A0-496F-B9B9-DFE2A9D9A874}" type="pres">
      <dgm:prSet presAssocID="{DB44F28D-B95B-497F-AC11-8D764BEF67FD}" presName="compNode" presStyleCnt="0"/>
      <dgm:spPr/>
    </dgm:pt>
    <dgm:pt modelId="{A2C07D00-714B-4B27-8372-2E96613F2B0D}" type="pres">
      <dgm:prSet presAssocID="{DB44F28D-B95B-497F-AC11-8D764BEF67FD}" presName="bgRect" presStyleLbl="bgShp" presStyleIdx="2" presStyleCnt="5"/>
      <dgm:spPr/>
    </dgm:pt>
    <dgm:pt modelId="{3BA92562-D832-48A0-96F2-0C99CF86F6FC}" type="pres">
      <dgm:prSet presAssocID="{DB44F28D-B95B-497F-AC11-8D764BEF67F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BDADEAFD-744E-4B60-8E0E-D9D820D42602}" type="pres">
      <dgm:prSet presAssocID="{DB44F28D-B95B-497F-AC11-8D764BEF67FD}" presName="spaceRect" presStyleCnt="0"/>
      <dgm:spPr/>
    </dgm:pt>
    <dgm:pt modelId="{F2FEE6E0-E219-4F65-8CDA-E79B6D832D3B}" type="pres">
      <dgm:prSet presAssocID="{DB44F28D-B95B-497F-AC11-8D764BEF67FD}" presName="parTx" presStyleLbl="revTx" presStyleIdx="2" presStyleCnt="5">
        <dgm:presLayoutVars>
          <dgm:chMax val="0"/>
          <dgm:chPref val="0"/>
        </dgm:presLayoutVars>
      </dgm:prSet>
      <dgm:spPr/>
    </dgm:pt>
    <dgm:pt modelId="{586D8223-16A3-46E0-ACE8-118D88CCC04B}" type="pres">
      <dgm:prSet presAssocID="{DCCF6A8C-3D69-48B3-BC44-8DA44A14C25C}" presName="sibTrans" presStyleCnt="0"/>
      <dgm:spPr/>
    </dgm:pt>
    <dgm:pt modelId="{AFEB21AF-4D21-4B29-BBA1-DB89F6E419FA}" type="pres">
      <dgm:prSet presAssocID="{BEF040AB-47BD-4FFD-88F5-DD1E776A16D1}" presName="compNode" presStyleCnt="0"/>
      <dgm:spPr/>
    </dgm:pt>
    <dgm:pt modelId="{E093D679-3FA0-4EB9-886A-07AB2F7676EE}" type="pres">
      <dgm:prSet presAssocID="{BEF040AB-47BD-4FFD-88F5-DD1E776A16D1}" presName="bgRect" presStyleLbl="bgShp" presStyleIdx="3" presStyleCnt="5"/>
      <dgm:spPr/>
    </dgm:pt>
    <dgm:pt modelId="{224E7901-D83C-49E0-B047-26333D690870}" type="pres">
      <dgm:prSet presAssocID="{BEF040AB-47BD-4FFD-88F5-DD1E776A16D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skárna"/>
        </a:ext>
      </dgm:extLst>
    </dgm:pt>
    <dgm:pt modelId="{7A131735-44C3-49FE-B175-8C56DC43959A}" type="pres">
      <dgm:prSet presAssocID="{BEF040AB-47BD-4FFD-88F5-DD1E776A16D1}" presName="spaceRect" presStyleCnt="0"/>
      <dgm:spPr/>
    </dgm:pt>
    <dgm:pt modelId="{6277DB04-7F4A-476A-A004-BAFB057B7B78}" type="pres">
      <dgm:prSet presAssocID="{BEF040AB-47BD-4FFD-88F5-DD1E776A16D1}" presName="parTx" presStyleLbl="revTx" presStyleIdx="3" presStyleCnt="5">
        <dgm:presLayoutVars>
          <dgm:chMax val="0"/>
          <dgm:chPref val="0"/>
        </dgm:presLayoutVars>
      </dgm:prSet>
      <dgm:spPr/>
    </dgm:pt>
    <dgm:pt modelId="{C1DB0F6B-3855-4F41-859A-C9466461C374}" type="pres">
      <dgm:prSet presAssocID="{C9D071E4-C16C-42F4-BF00-9616FBAF1C47}" presName="sibTrans" presStyleCnt="0"/>
      <dgm:spPr/>
    </dgm:pt>
    <dgm:pt modelId="{19EDC432-855E-4393-A083-A8604CFFD5A4}" type="pres">
      <dgm:prSet presAssocID="{83FFA021-D4C8-44DC-9DC8-83DFC33950B4}" presName="compNode" presStyleCnt="0"/>
      <dgm:spPr/>
    </dgm:pt>
    <dgm:pt modelId="{822869C5-3857-4ECA-8CCA-EF7BAC49FFAA}" type="pres">
      <dgm:prSet presAssocID="{83FFA021-D4C8-44DC-9DC8-83DFC33950B4}" presName="bgRect" presStyleLbl="bgShp" presStyleIdx="4" presStyleCnt="5"/>
      <dgm:spPr/>
    </dgm:pt>
    <dgm:pt modelId="{FEFDEEC2-559C-4EF9-A2E0-6B6E9A8A3C4E}" type="pres">
      <dgm:prSet presAssocID="{83FFA021-D4C8-44DC-9DC8-83DFC33950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23CA4E0E-4214-42B3-97BC-D2BD35C56518}" type="pres">
      <dgm:prSet presAssocID="{83FFA021-D4C8-44DC-9DC8-83DFC33950B4}" presName="spaceRect" presStyleCnt="0"/>
      <dgm:spPr/>
    </dgm:pt>
    <dgm:pt modelId="{A0FA5CED-D5E2-4A3C-9CBB-2B3676F7A523}" type="pres">
      <dgm:prSet presAssocID="{83FFA021-D4C8-44DC-9DC8-83DFC33950B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3035E03-259D-4AD9-BD27-73F85A8B0707}" type="presOf" srcId="{CAAC6E5E-7740-4459-A641-BE3E986174DF}" destId="{AD480DD9-9009-4494-AD8B-C5EF2C66C6C9}" srcOrd="0" destOrd="0" presId="urn:microsoft.com/office/officeart/2018/2/layout/IconVerticalSolidList"/>
    <dgm:cxn modelId="{BE915F4A-2DBC-4564-BDC7-64ABB23B52B1}" srcId="{70C53558-F3F2-49DC-9F2B-B59B12960892}" destId="{83FFA021-D4C8-44DC-9DC8-83DFC33950B4}" srcOrd="4" destOrd="0" parTransId="{8E9B0784-1293-4A4F-9D75-287955923834}" sibTransId="{43724196-BC9B-4122-812D-2ABEBCFC63B9}"/>
    <dgm:cxn modelId="{F971578B-D2A9-48D4-A4AD-EC76A5FAD4B4}" type="presOf" srcId="{BEF040AB-47BD-4FFD-88F5-DD1E776A16D1}" destId="{6277DB04-7F4A-476A-A004-BAFB057B7B78}" srcOrd="0" destOrd="0" presId="urn:microsoft.com/office/officeart/2018/2/layout/IconVerticalSolidList"/>
    <dgm:cxn modelId="{96249494-A1CC-47FB-AFB9-32C435EBB57D}" type="presOf" srcId="{83FFA021-D4C8-44DC-9DC8-83DFC33950B4}" destId="{A0FA5CED-D5E2-4A3C-9CBB-2B3676F7A523}" srcOrd="0" destOrd="0" presId="urn:microsoft.com/office/officeart/2018/2/layout/IconVerticalSolidList"/>
    <dgm:cxn modelId="{88FB4DA2-2E1B-4B67-8D93-77B782A837B5}" type="presOf" srcId="{DB44F28D-B95B-497F-AC11-8D764BEF67FD}" destId="{F2FEE6E0-E219-4F65-8CDA-E79B6D832D3B}" srcOrd="0" destOrd="0" presId="urn:microsoft.com/office/officeart/2018/2/layout/IconVerticalSolidList"/>
    <dgm:cxn modelId="{8125B4AF-B01A-433F-92F6-BB06C2EF3FF9}" type="presOf" srcId="{70C53558-F3F2-49DC-9F2B-B59B12960892}" destId="{0EC0D92E-72F4-4EAB-8990-7C0A372CCBAC}" srcOrd="0" destOrd="0" presId="urn:microsoft.com/office/officeart/2018/2/layout/IconVerticalSolidList"/>
    <dgm:cxn modelId="{D245D2C0-D8D2-4548-A166-736D67645EBF}" srcId="{70C53558-F3F2-49DC-9F2B-B59B12960892}" destId="{BEF040AB-47BD-4FFD-88F5-DD1E776A16D1}" srcOrd="3" destOrd="0" parTransId="{BB29CF02-A5FB-4E2D-A4E8-E94BA9A27CFE}" sibTransId="{C9D071E4-C16C-42F4-BF00-9616FBAF1C47}"/>
    <dgm:cxn modelId="{256AFFE7-A6AF-42EA-AE49-87CE55F7DE7F}" srcId="{70C53558-F3F2-49DC-9F2B-B59B12960892}" destId="{DB44F28D-B95B-497F-AC11-8D764BEF67FD}" srcOrd="2" destOrd="0" parTransId="{B17AE062-47E0-4774-873E-345F2CECAB25}" sibTransId="{DCCF6A8C-3D69-48B3-BC44-8DA44A14C25C}"/>
    <dgm:cxn modelId="{F1293FF0-5DC0-4CC6-AFBD-574B38895423}" srcId="{70C53558-F3F2-49DC-9F2B-B59B12960892}" destId="{85337B8E-CD69-43FB-8796-FA6C4BC5DD28}" srcOrd="1" destOrd="0" parTransId="{3E6BAC8A-6660-4979-ACED-929751E6A9DE}" sibTransId="{8AAEA6A6-F311-4C7E-B626-48943B1D209D}"/>
    <dgm:cxn modelId="{E2A2F4F5-01AF-4875-B7C9-139DBE395969}" type="presOf" srcId="{85337B8E-CD69-43FB-8796-FA6C4BC5DD28}" destId="{BB94F2BF-44B7-44F2-808C-48996769559D}" srcOrd="0" destOrd="0" presId="urn:microsoft.com/office/officeart/2018/2/layout/IconVerticalSolidList"/>
    <dgm:cxn modelId="{09B112FD-D416-4767-ABCC-7E3D3E2C4819}" srcId="{70C53558-F3F2-49DC-9F2B-B59B12960892}" destId="{CAAC6E5E-7740-4459-A641-BE3E986174DF}" srcOrd="0" destOrd="0" parTransId="{B476CD83-F061-4131-AB84-AEB2B8B6071E}" sibTransId="{59DFD6DC-8272-4945-ADF8-8C22B379FE44}"/>
    <dgm:cxn modelId="{E1F8F100-C7ED-4175-BB1C-E542FC065BC0}" type="presParOf" srcId="{0EC0D92E-72F4-4EAB-8990-7C0A372CCBAC}" destId="{3DCAD5F1-42AC-428D-9665-239B83D857E6}" srcOrd="0" destOrd="0" presId="urn:microsoft.com/office/officeart/2018/2/layout/IconVerticalSolidList"/>
    <dgm:cxn modelId="{06F8C46D-5142-47F9-84A8-096835891B42}" type="presParOf" srcId="{3DCAD5F1-42AC-428D-9665-239B83D857E6}" destId="{50783B22-9D21-4B2A-A597-D75ADD5589C8}" srcOrd="0" destOrd="0" presId="urn:microsoft.com/office/officeart/2018/2/layout/IconVerticalSolidList"/>
    <dgm:cxn modelId="{1F1000ED-0A57-4340-AD4A-B704F2B6D15A}" type="presParOf" srcId="{3DCAD5F1-42AC-428D-9665-239B83D857E6}" destId="{39F77DDB-EF37-496A-9B36-60C647D6BEF3}" srcOrd="1" destOrd="0" presId="urn:microsoft.com/office/officeart/2018/2/layout/IconVerticalSolidList"/>
    <dgm:cxn modelId="{76F64537-1784-4357-A816-3E785759C31A}" type="presParOf" srcId="{3DCAD5F1-42AC-428D-9665-239B83D857E6}" destId="{13C98B8D-1AF6-4A4D-A9B7-FB1A3B6B6F46}" srcOrd="2" destOrd="0" presId="urn:microsoft.com/office/officeart/2018/2/layout/IconVerticalSolidList"/>
    <dgm:cxn modelId="{A34763B3-9EA1-45BE-A717-B591081295BC}" type="presParOf" srcId="{3DCAD5F1-42AC-428D-9665-239B83D857E6}" destId="{AD480DD9-9009-4494-AD8B-C5EF2C66C6C9}" srcOrd="3" destOrd="0" presId="urn:microsoft.com/office/officeart/2018/2/layout/IconVerticalSolidList"/>
    <dgm:cxn modelId="{698CCBC7-0DC5-4633-982C-6979723434B9}" type="presParOf" srcId="{0EC0D92E-72F4-4EAB-8990-7C0A372CCBAC}" destId="{A9D8ED96-0CEC-454A-9107-9EA6DB67C4B4}" srcOrd="1" destOrd="0" presId="urn:microsoft.com/office/officeart/2018/2/layout/IconVerticalSolidList"/>
    <dgm:cxn modelId="{92C7B328-69A2-4AF3-8168-8B9D408A2B72}" type="presParOf" srcId="{0EC0D92E-72F4-4EAB-8990-7C0A372CCBAC}" destId="{BB53B85C-CBFE-45D3-8575-EED5EC111EBA}" srcOrd="2" destOrd="0" presId="urn:microsoft.com/office/officeart/2018/2/layout/IconVerticalSolidList"/>
    <dgm:cxn modelId="{77550DD4-552B-493B-837C-08BCB17A73C6}" type="presParOf" srcId="{BB53B85C-CBFE-45D3-8575-EED5EC111EBA}" destId="{08283D55-FD5D-4EF7-845F-2769A70CC769}" srcOrd="0" destOrd="0" presId="urn:microsoft.com/office/officeart/2018/2/layout/IconVerticalSolidList"/>
    <dgm:cxn modelId="{91C5B5B9-C0A1-4821-8D6D-DDAA6F7661DD}" type="presParOf" srcId="{BB53B85C-CBFE-45D3-8575-EED5EC111EBA}" destId="{2B637559-A002-447A-B583-808DD8302E1F}" srcOrd="1" destOrd="0" presId="urn:microsoft.com/office/officeart/2018/2/layout/IconVerticalSolidList"/>
    <dgm:cxn modelId="{CB69EB4A-535F-4C82-A551-FFA73F8E490F}" type="presParOf" srcId="{BB53B85C-CBFE-45D3-8575-EED5EC111EBA}" destId="{53CAE495-D061-4E7B-9638-7C2F5498B1EF}" srcOrd="2" destOrd="0" presId="urn:microsoft.com/office/officeart/2018/2/layout/IconVerticalSolidList"/>
    <dgm:cxn modelId="{379A8D74-9ED0-4197-B090-E8F28D737C8A}" type="presParOf" srcId="{BB53B85C-CBFE-45D3-8575-EED5EC111EBA}" destId="{BB94F2BF-44B7-44F2-808C-48996769559D}" srcOrd="3" destOrd="0" presId="urn:microsoft.com/office/officeart/2018/2/layout/IconVerticalSolidList"/>
    <dgm:cxn modelId="{1B1F9669-3534-42A4-B6A0-1E1286AFCA07}" type="presParOf" srcId="{0EC0D92E-72F4-4EAB-8990-7C0A372CCBAC}" destId="{8F636E42-D9F1-4A77-B54E-AAF7278D9AF8}" srcOrd="3" destOrd="0" presId="urn:microsoft.com/office/officeart/2018/2/layout/IconVerticalSolidList"/>
    <dgm:cxn modelId="{CC615F3B-3218-4C97-9F6F-3435E2D67BFA}" type="presParOf" srcId="{0EC0D92E-72F4-4EAB-8990-7C0A372CCBAC}" destId="{9F4F7572-D7A0-496F-B9B9-DFE2A9D9A874}" srcOrd="4" destOrd="0" presId="urn:microsoft.com/office/officeart/2018/2/layout/IconVerticalSolidList"/>
    <dgm:cxn modelId="{2DBC333F-2DD8-4893-90D2-EF291C53F25B}" type="presParOf" srcId="{9F4F7572-D7A0-496F-B9B9-DFE2A9D9A874}" destId="{A2C07D00-714B-4B27-8372-2E96613F2B0D}" srcOrd="0" destOrd="0" presId="urn:microsoft.com/office/officeart/2018/2/layout/IconVerticalSolidList"/>
    <dgm:cxn modelId="{97BEE904-4B91-4D8F-8829-7D723D992393}" type="presParOf" srcId="{9F4F7572-D7A0-496F-B9B9-DFE2A9D9A874}" destId="{3BA92562-D832-48A0-96F2-0C99CF86F6FC}" srcOrd="1" destOrd="0" presId="urn:microsoft.com/office/officeart/2018/2/layout/IconVerticalSolidList"/>
    <dgm:cxn modelId="{80F2180A-3260-4239-9419-F0E7214FE60D}" type="presParOf" srcId="{9F4F7572-D7A0-496F-B9B9-DFE2A9D9A874}" destId="{BDADEAFD-744E-4B60-8E0E-D9D820D42602}" srcOrd="2" destOrd="0" presId="urn:microsoft.com/office/officeart/2018/2/layout/IconVerticalSolidList"/>
    <dgm:cxn modelId="{04093DA9-DD2B-4200-B685-C20872D1C867}" type="presParOf" srcId="{9F4F7572-D7A0-496F-B9B9-DFE2A9D9A874}" destId="{F2FEE6E0-E219-4F65-8CDA-E79B6D832D3B}" srcOrd="3" destOrd="0" presId="urn:microsoft.com/office/officeart/2018/2/layout/IconVerticalSolidList"/>
    <dgm:cxn modelId="{0A6DDB4E-AE93-40A1-B646-BE3EF32BD201}" type="presParOf" srcId="{0EC0D92E-72F4-4EAB-8990-7C0A372CCBAC}" destId="{586D8223-16A3-46E0-ACE8-118D88CCC04B}" srcOrd="5" destOrd="0" presId="urn:microsoft.com/office/officeart/2018/2/layout/IconVerticalSolidList"/>
    <dgm:cxn modelId="{1772806A-AB85-4E6B-A137-5C1BB50331AA}" type="presParOf" srcId="{0EC0D92E-72F4-4EAB-8990-7C0A372CCBAC}" destId="{AFEB21AF-4D21-4B29-BBA1-DB89F6E419FA}" srcOrd="6" destOrd="0" presId="urn:microsoft.com/office/officeart/2018/2/layout/IconVerticalSolidList"/>
    <dgm:cxn modelId="{23C6D1BF-8B1B-4714-9296-46ABDB93D6C9}" type="presParOf" srcId="{AFEB21AF-4D21-4B29-BBA1-DB89F6E419FA}" destId="{E093D679-3FA0-4EB9-886A-07AB2F7676EE}" srcOrd="0" destOrd="0" presId="urn:microsoft.com/office/officeart/2018/2/layout/IconVerticalSolidList"/>
    <dgm:cxn modelId="{E2828E92-505D-40B2-B815-93C3F92688C2}" type="presParOf" srcId="{AFEB21AF-4D21-4B29-BBA1-DB89F6E419FA}" destId="{224E7901-D83C-49E0-B047-26333D690870}" srcOrd="1" destOrd="0" presId="urn:microsoft.com/office/officeart/2018/2/layout/IconVerticalSolidList"/>
    <dgm:cxn modelId="{B9E2DF07-9746-483E-B47A-AF4D15D54718}" type="presParOf" srcId="{AFEB21AF-4D21-4B29-BBA1-DB89F6E419FA}" destId="{7A131735-44C3-49FE-B175-8C56DC43959A}" srcOrd="2" destOrd="0" presId="urn:microsoft.com/office/officeart/2018/2/layout/IconVerticalSolidList"/>
    <dgm:cxn modelId="{990B50FC-9926-4950-B223-88F70A1A073D}" type="presParOf" srcId="{AFEB21AF-4D21-4B29-BBA1-DB89F6E419FA}" destId="{6277DB04-7F4A-476A-A004-BAFB057B7B78}" srcOrd="3" destOrd="0" presId="urn:microsoft.com/office/officeart/2018/2/layout/IconVerticalSolidList"/>
    <dgm:cxn modelId="{A3AD22F2-7545-4F70-94F1-F2A9034EF0A4}" type="presParOf" srcId="{0EC0D92E-72F4-4EAB-8990-7C0A372CCBAC}" destId="{C1DB0F6B-3855-4F41-859A-C9466461C374}" srcOrd="7" destOrd="0" presId="urn:microsoft.com/office/officeart/2018/2/layout/IconVerticalSolidList"/>
    <dgm:cxn modelId="{A6B83040-0648-4822-94BD-063599A91E94}" type="presParOf" srcId="{0EC0D92E-72F4-4EAB-8990-7C0A372CCBAC}" destId="{19EDC432-855E-4393-A083-A8604CFFD5A4}" srcOrd="8" destOrd="0" presId="urn:microsoft.com/office/officeart/2018/2/layout/IconVerticalSolidList"/>
    <dgm:cxn modelId="{F8BA9249-A772-4793-84E4-8914172B30EA}" type="presParOf" srcId="{19EDC432-855E-4393-A083-A8604CFFD5A4}" destId="{822869C5-3857-4ECA-8CCA-EF7BAC49FFAA}" srcOrd="0" destOrd="0" presId="urn:microsoft.com/office/officeart/2018/2/layout/IconVerticalSolidList"/>
    <dgm:cxn modelId="{5E68ACD9-011D-4147-AB5A-BB41B3379CCD}" type="presParOf" srcId="{19EDC432-855E-4393-A083-A8604CFFD5A4}" destId="{FEFDEEC2-559C-4EF9-A2E0-6B6E9A8A3C4E}" srcOrd="1" destOrd="0" presId="urn:microsoft.com/office/officeart/2018/2/layout/IconVerticalSolidList"/>
    <dgm:cxn modelId="{4BE91B74-DE33-417A-9E05-14706130C933}" type="presParOf" srcId="{19EDC432-855E-4393-A083-A8604CFFD5A4}" destId="{23CA4E0E-4214-42B3-97BC-D2BD35C56518}" srcOrd="2" destOrd="0" presId="urn:microsoft.com/office/officeart/2018/2/layout/IconVerticalSolidList"/>
    <dgm:cxn modelId="{A05B2CB1-6100-4C42-941E-CA7B5C078877}" type="presParOf" srcId="{19EDC432-855E-4393-A083-A8604CFFD5A4}" destId="{A0FA5CED-D5E2-4A3C-9CBB-2B3676F7A5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B203D-4FF2-4572-B42B-A6A20407CDB6}">
      <dsp:nvSpPr>
        <dsp:cNvPr id="0" name=""/>
        <dsp:cNvSpPr/>
      </dsp:nvSpPr>
      <dsp:spPr>
        <a:xfrm>
          <a:off x="316766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9BDDD-72EA-4631-A55C-FC9296A46CEF}">
      <dsp:nvSpPr>
        <dsp:cNvPr id="0" name=""/>
        <dsp:cNvSpPr/>
      </dsp:nvSpPr>
      <dsp:spPr>
        <a:xfrm>
          <a:off x="524029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5F76F-8E09-4213-AAF8-67D950B2532E}">
      <dsp:nvSpPr>
        <dsp:cNvPr id="0" name=""/>
        <dsp:cNvSpPr/>
      </dsp:nvSpPr>
      <dsp:spPr>
        <a:xfrm>
          <a:off x="5870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regresní analýzu (R.T. Thorndike), </a:t>
          </a:r>
          <a:endParaRPr lang="en-US" sz="1100" kern="1200"/>
        </a:p>
      </dsp:txBody>
      <dsp:txXfrm>
        <a:off x="5870" y="2325150"/>
        <a:ext cx="1594335" cy="1155893"/>
      </dsp:txXfrm>
    </dsp:sp>
    <dsp:sp modelId="{C7020E00-70BD-49CD-A2AF-098DC8663C4F}">
      <dsp:nvSpPr>
        <dsp:cNvPr id="0" name=""/>
        <dsp:cNvSpPr/>
      </dsp:nvSpPr>
      <dsp:spPr>
        <a:xfrm>
          <a:off x="2190110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B2E28-7E7C-4BBD-AF66-D7222C6C9826}">
      <dsp:nvSpPr>
        <dsp:cNvPr id="0" name=""/>
        <dsp:cNvSpPr/>
      </dsp:nvSpPr>
      <dsp:spPr>
        <a:xfrm>
          <a:off x="2397374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DC2B7-7108-42D0-BD0F-F7F7833CA9BD}">
      <dsp:nvSpPr>
        <dsp:cNvPr id="0" name=""/>
        <dsp:cNvSpPr/>
      </dsp:nvSpPr>
      <dsp:spPr>
        <a:xfrm>
          <a:off x="1879215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analýzu kovariance (A. Porter), </a:t>
          </a:r>
          <a:endParaRPr lang="en-US" sz="1100" kern="1200"/>
        </a:p>
      </dsp:txBody>
      <dsp:txXfrm>
        <a:off x="1879215" y="2325150"/>
        <a:ext cx="1594335" cy="1155893"/>
      </dsp:txXfrm>
    </dsp:sp>
    <dsp:sp modelId="{A18A2A93-342C-4F68-93F5-776CC325C79C}">
      <dsp:nvSpPr>
        <dsp:cNvPr id="0" name=""/>
        <dsp:cNvSpPr/>
      </dsp:nvSpPr>
      <dsp:spPr>
        <a:xfrm>
          <a:off x="4063455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F01B0-6C2A-4237-97B1-64B5CC76E173}">
      <dsp:nvSpPr>
        <dsp:cNvPr id="0" name=""/>
        <dsp:cNvSpPr/>
      </dsp:nvSpPr>
      <dsp:spPr>
        <a:xfrm>
          <a:off x="4270719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8C406-600F-427F-9F42-CE48DDF1BFC7}">
      <dsp:nvSpPr>
        <dsp:cNvPr id="0" name=""/>
        <dsp:cNvSpPr/>
      </dsp:nvSpPr>
      <dsp:spPr>
        <a:xfrm>
          <a:off x="3752560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zjišťování reliability testů a dotazníků (L. Cronbach), </a:t>
          </a:r>
          <a:endParaRPr lang="en-US" sz="1100" kern="1200"/>
        </a:p>
      </dsp:txBody>
      <dsp:txXfrm>
        <a:off x="3752560" y="2325150"/>
        <a:ext cx="1594335" cy="1155893"/>
      </dsp:txXfrm>
    </dsp:sp>
    <dsp:sp modelId="{5187F6F7-5DCA-4F08-8ECC-53C2AC9F142B}">
      <dsp:nvSpPr>
        <dsp:cNvPr id="0" name=""/>
        <dsp:cNvSpPr/>
      </dsp:nvSpPr>
      <dsp:spPr>
        <a:xfrm>
          <a:off x="5936800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A6AC5-351A-4E9A-AB59-19BF2B23FCCD}">
      <dsp:nvSpPr>
        <dsp:cNvPr id="0" name=""/>
        <dsp:cNvSpPr/>
      </dsp:nvSpPr>
      <dsp:spPr>
        <a:xfrm>
          <a:off x="6144064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A6F57-AA7B-4085-ABE1-14DE83CA173A}">
      <dsp:nvSpPr>
        <dsp:cNvPr id="0" name=""/>
        <dsp:cNvSpPr/>
      </dsp:nvSpPr>
      <dsp:spPr>
        <a:xfrm>
          <a:off x="5625904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multivariační metody později zužitkované ve statistických počítačových programech typu SPSS - Statistical Programs for Social Scienes (B. Cooley, P. Lohnes) </a:t>
          </a:r>
          <a:endParaRPr lang="en-US" sz="1100" kern="1200"/>
        </a:p>
      </dsp:txBody>
      <dsp:txXfrm>
        <a:off x="5625904" y="2325150"/>
        <a:ext cx="1594335" cy="1155893"/>
      </dsp:txXfrm>
    </dsp:sp>
    <dsp:sp modelId="{458EC543-D224-4C3C-89C1-20D004ED52C8}">
      <dsp:nvSpPr>
        <dsp:cNvPr id="0" name=""/>
        <dsp:cNvSpPr/>
      </dsp:nvSpPr>
      <dsp:spPr>
        <a:xfrm>
          <a:off x="7810145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CDB0B-D0E5-488F-89BD-C7659290270C}">
      <dsp:nvSpPr>
        <dsp:cNvPr id="0" name=""/>
        <dsp:cNvSpPr/>
      </dsp:nvSpPr>
      <dsp:spPr>
        <a:xfrm>
          <a:off x="8017408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4E2D2-25C4-4245-9CBA-12978ADE952C}">
      <dsp:nvSpPr>
        <dsp:cNvPr id="0" name=""/>
        <dsp:cNvSpPr/>
      </dsp:nvSpPr>
      <dsp:spPr>
        <a:xfrm>
          <a:off x="7499249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meta-analýzu výsledků empirických výzkumů (G. Glass, I.V. Hedges).</a:t>
          </a:r>
          <a:endParaRPr lang="en-US" sz="1100" kern="1200"/>
        </a:p>
      </dsp:txBody>
      <dsp:txXfrm>
        <a:off x="7499249" y="2325150"/>
        <a:ext cx="1594335" cy="1155893"/>
      </dsp:txXfrm>
    </dsp:sp>
    <dsp:sp modelId="{801583AD-EEB6-4124-BBBE-8D3ECDEC863B}">
      <dsp:nvSpPr>
        <dsp:cNvPr id="0" name=""/>
        <dsp:cNvSpPr/>
      </dsp:nvSpPr>
      <dsp:spPr>
        <a:xfrm>
          <a:off x="9683489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50329-BAC2-4D36-8B42-4B89C40DBA19}">
      <dsp:nvSpPr>
        <dsp:cNvPr id="0" name=""/>
        <dsp:cNvSpPr/>
      </dsp:nvSpPr>
      <dsp:spPr>
        <a:xfrm>
          <a:off x="9890753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78ACE-64ED-4A1D-8F02-8122400AF20C}">
      <dsp:nvSpPr>
        <dsp:cNvPr id="0" name=""/>
        <dsp:cNvSpPr/>
      </dsp:nvSpPr>
      <dsp:spPr>
        <a:xfrm>
          <a:off x="9372594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jedná se ale i např. o action research, practice-based research...</a:t>
          </a:r>
          <a:endParaRPr lang="en-US" sz="1100" kern="1200"/>
        </a:p>
      </dsp:txBody>
      <dsp:txXfrm>
        <a:off x="9372594" y="2325150"/>
        <a:ext cx="1594335" cy="1155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EA92B-CD50-479E-A1D4-0C0E19155575}">
      <dsp:nvSpPr>
        <dsp:cNvPr id="0" name=""/>
        <dsp:cNvSpPr/>
      </dsp:nvSpPr>
      <dsp:spPr>
        <a:xfrm>
          <a:off x="0" y="0"/>
          <a:ext cx="8279964" cy="745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Poznávání je determinováno </a:t>
          </a:r>
          <a:r>
            <a:rPr lang="cs-CZ" sz="2000" b="1" kern="1200"/>
            <a:t>vlastními kognitivními procesy učícího se jedince.</a:t>
          </a:r>
          <a:endParaRPr lang="en-US" sz="2000" kern="1200"/>
        </a:p>
      </dsp:txBody>
      <dsp:txXfrm>
        <a:off x="21826" y="21826"/>
        <a:ext cx="7388647" cy="701547"/>
      </dsp:txXfrm>
    </dsp:sp>
    <dsp:sp modelId="{F005803D-5CD3-453D-8F3A-08C760DBC0F4}">
      <dsp:nvSpPr>
        <dsp:cNvPr id="0" name=""/>
        <dsp:cNvSpPr/>
      </dsp:nvSpPr>
      <dsp:spPr>
        <a:xfrm>
          <a:off x="618309" y="848699"/>
          <a:ext cx="8279964" cy="745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Snaží se využívat spontánní učení dětí.</a:t>
          </a:r>
          <a:endParaRPr lang="en-US" sz="2000" kern="1200"/>
        </a:p>
      </dsp:txBody>
      <dsp:txXfrm>
        <a:off x="640135" y="870525"/>
        <a:ext cx="7133623" cy="701547"/>
      </dsp:txXfrm>
    </dsp:sp>
    <dsp:sp modelId="{BF74ED49-F282-4054-88EF-43C13EBF1E1C}">
      <dsp:nvSpPr>
        <dsp:cNvPr id="0" name=""/>
        <dsp:cNvSpPr/>
      </dsp:nvSpPr>
      <dsp:spPr>
        <a:xfrm>
          <a:off x="1236617" y="1697399"/>
          <a:ext cx="8279964" cy="745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Pracuje s dětskými pojetími, které jsou neustále přebudovávány.</a:t>
          </a:r>
          <a:endParaRPr lang="en-US" sz="2000" kern="1200"/>
        </a:p>
      </dsp:txBody>
      <dsp:txXfrm>
        <a:off x="1258443" y="1719225"/>
        <a:ext cx="7133623" cy="701547"/>
      </dsp:txXfrm>
    </dsp:sp>
    <dsp:sp modelId="{0EEA69D3-96C8-42DB-A45B-9996420C4E98}">
      <dsp:nvSpPr>
        <dsp:cNvPr id="0" name=""/>
        <dsp:cNvSpPr/>
      </dsp:nvSpPr>
      <dsp:spPr>
        <a:xfrm>
          <a:off x="1854927" y="2546098"/>
          <a:ext cx="8279964" cy="745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Nový poznatek musí být začleněn do preexistujících struktur </a:t>
          </a:r>
          <a:r>
            <a:rPr lang="cs-CZ" sz="2000" b="1" kern="1200"/>
            <a:t>mechanismem asimilace a akomodace</a:t>
          </a:r>
          <a:r>
            <a:rPr lang="cs-CZ" sz="2000" b="0" kern="1200"/>
            <a:t>.</a:t>
          </a:r>
          <a:endParaRPr lang="en-US" sz="2000" kern="1200"/>
        </a:p>
      </dsp:txBody>
      <dsp:txXfrm>
        <a:off x="1876753" y="2567924"/>
        <a:ext cx="7133623" cy="701547"/>
      </dsp:txXfrm>
    </dsp:sp>
    <dsp:sp modelId="{74724074-3EFC-41F8-BEC7-C61F4949925C}">
      <dsp:nvSpPr>
        <dsp:cNvPr id="0" name=""/>
        <dsp:cNvSpPr/>
      </dsp:nvSpPr>
      <dsp:spPr>
        <a:xfrm>
          <a:off x="2473235" y="3394798"/>
          <a:ext cx="8279964" cy="745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Klade důraz na odhalení individuálně specifických způsobů myšlení, </a:t>
          </a:r>
          <a:r>
            <a:rPr lang="cs-CZ" sz="2000" b="1" kern="1200"/>
            <a:t>klíčová je metakognice. </a:t>
          </a:r>
          <a:endParaRPr lang="en-US" sz="2000" kern="1200"/>
        </a:p>
      </dsp:txBody>
      <dsp:txXfrm>
        <a:off x="2495061" y="3416624"/>
        <a:ext cx="7133623" cy="701547"/>
      </dsp:txXfrm>
    </dsp:sp>
    <dsp:sp modelId="{9511A4BB-D4CB-4998-B67F-3FD52D248921}">
      <dsp:nvSpPr>
        <dsp:cNvPr id="0" name=""/>
        <dsp:cNvSpPr/>
      </dsp:nvSpPr>
      <dsp:spPr>
        <a:xfrm>
          <a:off x="7795584" y="544409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04569" y="544409"/>
        <a:ext cx="266409" cy="364495"/>
      </dsp:txXfrm>
    </dsp:sp>
    <dsp:sp modelId="{8B1C9640-1AD3-4A38-AC09-F8B14293F73F}">
      <dsp:nvSpPr>
        <dsp:cNvPr id="0" name=""/>
        <dsp:cNvSpPr/>
      </dsp:nvSpPr>
      <dsp:spPr>
        <a:xfrm>
          <a:off x="8413893" y="1393109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522878" y="1393109"/>
        <a:ext cx="266409" cy="364495"/>
      </dsp:txXfrm>
    </dsp:sp>
    <dsp:sp modelId="{6C50A67F-E115-4ED1-9D01-1672A231E4BE}">
      <dsp:nvSpPr>
        <dsp:cNvPr id="0" name=""/>
        <dsp:cNvSpPr/>
      </dsp:nvSpPr>
      <dsp:spPr>
        <a:xfrm>
          <a:off x="9032202" y="2229388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141187" y="2229388"/>
        <a:ext cx="266409" cy="364495"/>
      </dsp:txXfrm>
    </dsp:sp>
    <dsp:sp modelId="{A1E025E6-614D-460A-AA68-A07044263A0D}">
      <dsp:nvSpPr>
        <dsp:cNvPr id="0" name=""/>
        <dsp:cNvSpPr/>
      </dsp:nvSpPr>
      <dsp:spPr>
        <a:xfrm>
          <a:off x="9650511" y="3086368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59496" y="3086368"/>
        <a:ext cx="266409" cy="364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83B22-9D21-4B2A-A597-D75ADD5589C8}">
      <dsp:nvSpPr>
        <dsp:cNvPr id="0" name=""/>
        <dsp:cNvSpPr/>
      </dsp:nvSpPr>
      <dsp:spPr>
        <a:xfrm>
          <a:off x="0" y="3234"/>
          <a:ext cx="107532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77DDB-EF37-496A-9B36-60C647D6BEF3}">
      <dsp:nvSpPr>
        <dsp:cNvPr id="0" name=""/>
        <dsp:cNvSpPr/>
      </dsp:nvSpPr>
      <dsp:spPr>
        <a:xfrm>
          <a:off x="208398" y="158241"/>
          <a:ext cx="378906" cy="378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80DD9-9009-4494-AD8B-C5EF2C66C6C9}">
      <dsp:nvSpPr>
        <dsp:cNvPr id="0" name=""/>
        <dsp:cNvSpPr/>
      </dsp:nvSpPr>
      <dsp:spPr>
        <a:xfrm>
          <a:off x="795704" y="3234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Vysvětluje učení jako proces, v němž žáci konstruují své poznatky a učitel vytváří pro to vhodné podmínky.</a:t>
          </a:r>
          <a:endParaRPr lang="en-US" sz="1900" kern="1200"/>
        </a:p>
      </dsp:txBody>
      <dsp:txXfrm>
        <a:off x="795704" y="3234"/>
        <a:ext cx="9957495" cy="688921"/>
      </dsp:txXfrm>
    </dsp:sp>
    <dsp:sp modelId="{08283D55-FD5D-4EF7-845F-2769A70CC769}">
      <dsp:nvSpPr>
        <dsp:cNvPr id="0" name=""/>
        <dsp:cNvSpPr/>
      </dsp:nvSpPr>
      <dsp:spPr>
        <a:xfrm>
          <a:off x="0" y="864386"/>
          <a:ext cx="107532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37559-A002-447A-B583-808DD8302E1F}">
      <dsp:nvSpPr>
        <dsp:cNvPr id="0" name=""/>
        <dsp:cNvSpPr/>
      </dsp:nvSpPr>
      <dsp:spPr>
        <a:xfrm>
          <a:off x="208398" y="1019393"/>
          <a:ext cx="378906" cy="378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4F2BF-44B7-44F2-808C-48996769559D}">
      <dsp:nvSpPr>
        <dsp:cNvPr id="0" name=""/>
        <dsp:cNvSpPr/>
      </dsp:nvSpPr>
      <dsp:spPr>
        <a:xfrm>
          <a:off x="795704" y="864386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Je současnou nejvýznamnější psychodidaktickou teorií, </a:t>
          </a:r>
          <a:r>
            <a:rPr lang="cs-CZ" sz="1900" b="1" kern="1200"/>
            <a:t>zdůrazňuje činnostní a sociální aspekt  školního vzdělávání</a:t>
          </a:r>
          <a:r>
            <a:rPr lang="cs-CZ" sz="1900" kern="1200"/>
            <a:t>.</a:t>
          </a:r>
          <a:endParaRPr lang="en-US" sz="1900" kern="1200"/>
        </a:p>
      </dsp:txBody>
      <dsp:txXfrm>
        <a:off x="795704" y="864386"/>
        <a:ext cx="9957495" cy="688921"/>
      </dsp:txXfrm>
    </dsp:sp>
    <dsp:sp modelId="{A2C07D00-714B-4B27-8372-2E96613F2B0D}">
      <dsp:nvSpPr>
        <dsp:cNvPr id="0" name=""/>
        <dsp:cNvSpPr/>
      </dsp:nvSpPr>
      <dsp:spPr>
        <a:xfrm>
          <a:off x="0" y="1725538"/>
          <a:ext cx="107532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92562-D832-48A0-96F2-0C99CF86F6FC}">
      <dsp:nvSpPr>
        <dsp:cNvPr id="0" name=""/>
        <dsp:cNvSpPr/>
      </dsp:nvSpPr>
      <dsp:spPr>
        <a:xfrm>
          <a:off x="208398" y="1880545"/>
          <a:ext cx="378906" cy="378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EE6E0-E219-4F65-8CDA-E79B6D832D3B}">
      <dsp:nvSpPr>
        <dsp:cNvPr id="0" name=""/>
        <dsp:cNvSpPr/>
      </dsp:nvSpPr>
      <dsp:spPr>
        <a:xfrm>
          <a:off x="795704" y="1725538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Aktivita žáka je základním principem vyučování.</a:t>
          </a:r>
          <a:endParaRPr lang="en-US" sz="1900" kern="1200"/>
        </a:p>
      </dsp:txBody>
      <dsp:txXfrm>
        <a:off x="795704" y="1725538"/>
        <a:ext cx="9957495" cy="688921"/>
      </dsp:txXfrm>
    </dsp:sp>
    <dsp:sp modelId="{E093D679-3FA0-4EB9-886A-07AB2F7676EE}">
      <dsp:nvSpPr>
        <dsp:cNvPr id="0" name=""/>
        <dsp:cNvSpPr/>
      </dsp:nvSpPr>
      <dsp:spPr>
        <a:xfrm>
          <a:off x="0" y="2586690"/>
          <a:ext cx="107532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E7901-D83C-49E0-B047-26333D690870}">
      <dsp:nvSpPr>
        <dsp:cNvPr id="0" name=""/>
        <dsp:cNvSpPr/>
      </dsp:nvSpPr>
      <dsp:spPr>
        <a:xfrm>
          <a:off x="208398" y="2741697"/>
          <a:ext cx="378906" cy="3789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7DB04-7F4A-476A-A004-BAFB057B7B78}">
      <dsp:nvSpPr>
        <dsp:cNvPr id="0" name=""/>
        <dsp:cNvSpPr/>
      </dsp:nvSpPr>
      <dsp:spPr>
        <a:xfrm>
          <a:off x="795704" y="2586690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Samo poznávání není otisk poznávaného, ale výtvor, konstrukt.</a:t>
          </a:r>
          <a:endParaRPr lang="en-US" sz="1900" kern="1200"/>
        </a:p>
      </dsp:txBody>
      <dsp:txXfrm>
        <a:off x="795704" y="2586690"/>
        <a:ext cx="9957495" cy="688921"/>
      </dsp:txXfrm>
    </dsp:sp>
    <dsp:sp modelId="{822869C5-3857-4ECA-8CCA-EF7BAC49FFAA}">
      <dsp:nvSpPr>
        <dsp:cNvPr id="0" name=""/>
        <dsp:cNvSpPr/>
      </dsp:nvSpPr>
      <dsp:spPr>
        <a:xfrm>
          <a:off x="0" y="3447842"/>
          <a:ext cx="10753200" cy="688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DEEC2-559C-4EF9-A2E0-6B6E9A8A3C4E}">
      <dsp:nvSpPr>
        <dsp:cNvPr id="0" name=""/>
        <dsp:cNvSpPr/>
      </dsp:nvSpPr>
      <dsp:spPr>
        <a:xfrm>
          <a:off x="208398" y="3602849"/>
          <a:ext cx="378906" cy="3789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5CED-D5E2-4A3C-9CBB-2B3676F7A523}">
      <dsp:nvSpPr>
        <dsp:cNvPr id="0" name=""/>
        <dsp:cNvSpPr/>
      </dsp:nvSpPr>
      <dsp:spPr>
        <a:xfrm>
          <a:off x="795704" y="3447842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Je možné chápat jako syntetické vyjádření individuálního a sociálního konstruktivismu.</a:t>
          </a:r>
          <a:endParaRPr lang="en-US" sz="1900" kern="1200"/>
        </a:p>
      </dsp:txBody>
      <dsp:txXfrm>
        <a:off x="795704" y="3447842"/>
        <a:ext cx="9957495" cy="68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701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7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56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683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1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1" y="1523680"/>
            <a:ext cx="12192000" cy="114348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5" name="Obdélník 4"/>
          <p:cNvSpPr/>
          <p:nvPr/>
        </p:nvSpPr>
        <p:spPr>
          <a:xfrm>
            <a:off x="0" y="1600008"/>
            <a:ext cx="1728000" cy="9908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6" name="Obdélník 5"/>
          <p:cNvSpPr/>
          <p:nvPr/>
        </p:nvSpPr>
        <p:spPr>
          <a:xfrm>
            <a:off x="1829761" y="1600008"/>
            <a:ext cx="10362239" cy="9908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2" y="2743201"/>
            <a:ext cx="9497483" cy="1673225"/>
          </a:xfrm>
        </p:spPr>
        <p:txBody>
          <a:bodyPr/>
          <a:lstStyle>
            <a:lvl1pPr marL="0" indent="0">
              <a:buNone/>
              <a:defRPr sz="2812">
                <a:solidFill>
                  <a:schemeClr val="tx2"/>
                </a:solidFill>
              </a:defRPr>
            </a:lvl1pPr>
            <a:lvl2pPr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1" y="1600200"/>
            <a:ext cx="10160000" cy="990600"/>
          </a:xfrm>
        </p:spPr>
        <p:txBody>
          <a:bodyPr/>
          <a:lstStyle>
            <a:lvl1pPr algn="l">
              <a:buNone/>
              <a:defRPr sz="4445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65"/>
            <a:ext cx="1728000" cy="701353"/>
          </a:xfrm>
        </p:spPr>
        <p:txBody>
          <a:bodyPr>
            <a:noAutofit/>
          </a:bodyPr>
          <a:lstStyle>
            <a:lvl1pPr>
              <a:defRPr sz="2359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22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1" cy="453072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0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muni.cz/skolnipsycholog/article/view/14436" TargetMode="External"/><Relationship Id="rId3" Type="http://schemas.openxmlformats.org/officeDocument/2006/relationships/hyperlink" Target="https://is.muni.cz/auth/osoba/22918#publikace" TargetMode="External"/><Relationship Id="rId7" Type="http://schemas.openxmlformats.org/officeDocument/2006/relationships/hyperlink" Target="https://karolinum.cz/casopis/orbis-scholae" TargetMode="External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phil.muni.cz/studia-paedagogica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skolnipsychologie.cz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psychologie.ped.muni.cz/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teacherhead.com/2022/02/06/its-nothing-new-and-thank-goodness-for-that/" TargetMode="Externa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3743448133-jak-se-dela-dobra-skola/" TargetMode="External"/><Relationship Id="rId2" Type="http://schemas.openxmlformats.org/officeDocument/2006/relationships/hyperlink" Target="https://www.ceskatelevize.cz/porady/12003187354-ochr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skepodcasty.cz/podcast/hovory-z-kabinetu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http://www.healthyinfluence.com/Primer/modeling.htm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sci.com/learning-theories-in-education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ng-theories.com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13" Type="http://schemas.openxmlformats.org/officeDocument/2006/relationships/hyperlink" Target="https://www.nadanedeti.cz/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s://www.mapavzdelavani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inum.cz/casopis/orbis-scholae" TargetMode="External"/><Relationship Id="rId11" Type="http://schemas.openxmlformats.org/officeDocument/2006/relationships/hyperlink" Target="http://www.rvp.cz/" TargetMode="External"/><Relationship Id="rId5" Type="http://schemas.openxmlformats.org/officeDocument/2006/relationships/hyperlink" Target="https://www.phil.muni.cz/journals/studia-paedagogica" TargetMode="External"/><Relationship Id="rId10" Type="http://schemas.openxmlformats.org/officeDocument/2006/relationships/hyperlink" Target="https://ezdroje.muni.cz/" TargetMode="External"/><Relationship Id="rId4" Type="http://schemas.openxmlformats.org/officeDocument/2006/relationships/hyperlink" Target="https://pages.pedf.cuni.cz/pedagogika/?lang=cs" TargetMode="External"/><Relationship Id="rId9" Type="http://schemas.openxmlformats.org/officeDocument/2006/relationships/hyperlink" Target="http://pdfweb.truni.sk/jop/index.html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Pedagogická psychologie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Úvodní setkání</a:t>
            </a:r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6BD63-0BA2-CBCB-63D7-3384A2BC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r="42299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07" y="1"/>
            <a:ext cx="5461053" cy="6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pPr lvl="1"/>
            <a:r>
              <a:rPr lang="cs-CZ" dirty="0"/>
              <a:t>Novela zákona o pedagogických pracovnících</a:t>
            </a:r>
          </a:p>
          <a:p>
            <a:pPr lvl="1"/>
            <a:r>
              <a:rPr lang="cs-CZ" dirty="0"/>
              <a:t>Novela „inkluzivní“ vyhlášky</a:t>
            </a:r>
          </a:p>
          <a:p>
            <a:pPr lvl="1"/>
            <a:r>
              <a:rPr lang="cs-CZ" dirty="0"/>
              <a:t>Financování ZŠ a MŠ</a:t>
            </a:r>
          </a:p>
          <a:p>
            <a:pPr lvl="1"/>
            <a:r>
              <a:rPr lang="cs-CZ" dirty="0"/>
              <a:t>…týden pro </a:t>
            </a:r>
            <a:r>
              <a:rPr lang="cs-CZ" dirty="0" err="1"/>
              <a:t>wellbeing</a:t>
            </a:r>
            <a:endParaRPr lang="cs-CZ" dirty="0"/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máte učitelský vzor?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://www.youtube.com/watch?v=4p5286T_kn0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 a školky?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77EAA0A-4069-2773-8CE2-4460220D9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Hm.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/>
              <a:t>Může s tím pomoci pedagogická psychologie?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3174A-D0F8-1573-5203-E33BE502B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5" r="19690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6B7C328-9834-C7E3-FA51-654D7F9F4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(y) pro různé skupiny (a osobní zkušenost s nimi)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 a mediálních postav) </a:t>
            </a:r>
            <a:r>
              <a:rPr lang="mr-IN" dirty="0"/>
              <a:t>–</a:t>
            </a:r>
            <a:r>
              <a:rPr lang="cs-CZ" dirty="0"/>
              <a:t> která témata a kteří kolegové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média</a:t>
            </a:r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746" y="1692275"/>
            <a:ext cx="788609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49266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52575"/>
            <a:ext cx="820896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49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Z počátku šlo o ulici s jednosměrným provozem – podněty mířily od psychologie k pedagogice. </a:t>
            </a:r>
            <a:r>
              <a:rPr lang="cs-CZ" sz="1996" b="1" dirty="0"/>
              <a:t>Psychologie</a:t>
            </a:r>
            <a:r>
              <a:rPr lang="cs-CZ" sz="1996" dirty="0"/>
              <a:t> se snažila formulovat </a:t>
            </a:r>
            <a:r>
              <a:rPr lang="cs-CZ" sz="1996" b="1" dirty="0"/>
              <a:t>nové teorie učení a vyučování</a:t>
            </a:r>
            <a:r>
              <a:rPr lang="cs-CZ" sz="1996" dirty="0"/>
              <a:t>, zatímco </a:t>
            </a:r>
            <a:r>
              <a:rPr lang="cs-CZ" sz="1996" b="1" dirty="0"/>
              <a:t>pedagogika</a:t>
            </a:r>
            <a:r>
              <a:rPr lang="cs-CZ" sz="1996" dirty="0"/>
              <a:t> se je </a:t>
            </a:r>
            <a:r>
              <a:rPr lang="cs-CZ" sz="1996" b="1" dirty="0"/>
              <a:t>snažila aplikovat</a:t>
            </a:r>
            <a:r>
              <a:rPr lang="cs-CZ" sz="1996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V poslední době byl naštěstí nastolen „obousměrný provoz“ mezi psychologií a pedagogikou, výrazný vliv kognitivních věd (</a:t>
            </a:r>
            <a:r>
              <a:rPr lang="cs-CZ" sz="1996" dirty="0" err="1"/>
              <a:t>coginitive</a:t>
            </a:r>
            <a:r>
              <a:rPr lang="cs-CZ" sz="1996" dirty="0"/>
              <a:t> science, brain science)</a:t>
            </a:r>
          </a:p>
        </p:txBody>
      </p:sp>
    </p:spTree>
    <p:extLst>
      <p:ext uri="{BB962C8B-B14F-4D97-AF65-F5344CB8AC3E}">
        <p14:creationId xmlns:p14="http://schemas.microsoft.com/office/powerpoint/2010/main" val="226660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94" algn="l"/>
                <a:tab pos="1303228" algn="l"/>
                <a:tab pos="1955562" algn="l"/>
                <a:tab pos="2607896" algn="l"/>
                <a:tab pos="3260229" algn="l"/>
                <a:tab pos="3912564" algn="l"/>
                <a:tab pos="4564897" algn="l"/>
                <a:tab pos="5217231" algn="l"/>
                <a:tab pos="5869566" algn="l"/>
                <a:tab pos="6521900" algn="l"/>
                <a:tab pos="7174233" algn="l"/>
                <a:tab pos="7826568" algn="l"/>
                <a:tab pos="8478901" algn="l"/>
                <a:tab pos="9131235" algn="l"/>
                <a:tab pos="9783568" algn="l"/>
              </a:tabLst>
            </a:pPr>
            <a:r>
              <a:rPr lang="en-GB" dirty="0" err="1"/>
              <a:t>Kontakt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en-GB" sz="1814" b="1" dirty="0"/>
              <a:t>Mgr. </a:t>
            </a:r>
            <a:r>
              <a:rPr lang="cs-CZ" sz="1814" b="1" dirty="0" err="1"/>
              <a:t>et</a:t>
            </a:r>
            <a:r>
              <a:rPr lang="cs-CZ" sz="1814" b="1" dirty="0"/>
              <a:t> Mgr. </a:t>
            </a:r>
            <a:r>
              <a:rPr lang="en-GB" sz="1814" b="1" dirty="0"/>
              <a:t>Jan Mareš</a:t>
            </a:r>
            <a:r>
              <a:rPr lang="cs-CZ" sz="1814" b="1" dirty="0"/>
              <a:t>, Ph.D.</a:t>
            </a:r>
          </a:p>
          <a:p>
            <a:pPr lvl="1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814" dirty="0"/>
              <a:t>Publikace </a:t>
            </a:r>
            <a:r>
              <a:rPr lang="cs-CZ" sz="1814" dirty="0">
                <a:hlinkClick r:id="rId3"/>
              </a:rPr>
              <a:t>https://is.muni.cz/auth/osoba/22918#publikace</a:t>
            </a:r>
            <a:endParaRPr lang="cs-CZ" sz="1814" dirty="0"/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/>
              <a:t>Absolvent ÚPV </a:t>
            </a:r>
            <a:r>
              <a:rPr lang="cs-CZ" sz="1633" dirty="0">
                <a:sym typeface="Wingdings" panose="05000000000000000000" pitchFamily="2" charset="2"/>
              </a:rPr>
              <a:t>FF MU, </a:t>
            </a:r>
            <a:r>
              <a:rPr lang="cs-CZ" sz="1633" dirty="0" err="1">
                <a:sym typeface="Wingdings" panose="05000000000000000000" pitchFamily="2" charset="2"/>
              </a:rPr>
              <a:t>PsÚ</a:t>
            </a:r>
            <a:r>
              <a:rPr lang="cs-CZ" sz="1633" dirty="0">
                <a:sym typeface="Wingdings" panose="05000000000000000000" pitchFamily="2" charset="2"/>
              </a:rPr>
              <a:t> FF MU, </a:t>
            </a:r>
            <a:r>
              <a:rPr lang="cs-CZ" sz="1633" dirty="0" err="1">
                <a:sym typeface="Wingdings" panose="05000000000000000000" pitchFamily="2" charset="2"/>
              </a:rPr>
              <a:t>KPsy</a:t>
            </a:r>
            <a:r>
              <a:rPr lang="cs-CZ" sz="1633" dirty="0">
                <a:sym typeface="Wingdings" panose="05000000000000000000" pitchFamily="2" charset="2"/>
              </a:rPr>
              <a:t> FSS MU</a:t>
            </a: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Vedoucí </a:t>
            </a:r>
            <a:r>
              <a:rPr lang="cs-CZ" sz="1633" dirty="0" err="1">
                <a:sym typeface="Wingdings" panose="05000000000000000000" pitchFamily="2" charset="2"/>
                <a:hlinkClick r:id="rId4"/>
              </a:rPr>
              <a:t>KPsy</a:t>
            </a:r>
            <a:r>
              <a:rPr lang="cs-CZ" sz="1633" dirty="0">
                <a:sym typeface="Wingdings" panose="05000000000000000000" pitchFamily="2" charset="2"/>
                <a:hlinkClick r:id="rId4"/>
              </a:rPr>
              <a:t> </a:t>
            </a:r>
            <a:r>
              <a:rPr lang="cs-CZ" sz="1633" dirty="0" err="1">
                <a:sym typeface="Wingdings" panose="05000000000000000000" pitchFamily="2" charset="2"/>
                <a:hlinkClick r:id="rId4"/>
              </a:rPr>
              <a:t>PdF</a:t>
            </a:r>
            <a:r>
              <a:rPr lang="cs-CZ" sz="1633" dirty="0">
                <a:sym typeface="Wingdings" panose="05000000000000000000" pitchFamily="2" charset="2"/>
                <a:hlinkClick r:id="rId4"/>
              </a:rPr>
              <a:t> MU</a:t>
            </a:r>
            <a:endParaRPr lang="cs-CZ" sz="1633" dirty="0">
              <a:sym typeface="Wingdings" panose="05000000000000000000" pitchFamily="2" charset="2"/>
            </a:endParaRP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Do konce roku 2023 předseda </a:t>
            </a:r>
            <a:r>
              <a:rPr lang="cs-CZ" sz="1633" dirty="0">
                <a:sym typeface="Wingdings" panose="05000000000000000000" pitchFamily="2" charset="2"/>
                <a:hlinkClick r:id="rId5"/>
              </a:rPr>
              <a:t>AŠP ČR</a:t>
            </a:r>
            <a:r>
              <a:rPr lang="cs-CZ" sz="1633" dirty="0">
                <a:sym typeface="Wingdings" panose="05000000000000000000" pitchFamily="2" charset="2"/>
              </a:rPr>
              <a:t>, člen výboru ČAPV</a:t>
            </a: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Člen redakční rady </a:t>
            </a:r>
            <a:r>
              <a:rPr lang="cs-CZ" sz="1633" dirty="0">
                <a:sym typeface="Wingdings" panose="05000000000000000000" pitchFamily="2" charset="2"/>
                <a:hlinkClick r:id="rId6"/>
              </a:rPr>
              <a:t>Studia </a:t>
            </a:r>
            <a:r>
              <a:rPr lang="cs-CZ" sz="1633" dirty="0" err="1">
                <a:sym typeface="Wingdings" panose="05000000000000000000" pitchFamily="2" charset="2"/>
                <a:hlinkClick r:id="rId6"/>
              </a:rPr>
              <a:t>Paedagogica</a:t>
            </a:r>
            <a:r>
              <a:rPr lang="cs-CZ" sz="1633" dirty="0">
                <a:sym typeface="Wingdings" panose="05000000000000000000" pitchFamily="2" charset="2"/>
              </a:rPr>
              <a:t>, </a:t>
            </a:r>
            <a:r>
              <a:rPr lang="cs-CZ" sz="1633" dirty="0">
                <a:sym typeface="Wingdings" panose="05000000000000000000" pitchFamily="2" charset="2"/>
                <a:hlinkClick r:id="rId7"/>
              </a:rPr>
              <a:t>Orbis </a:t>
            </a:r>
            <a:r>
              <a:rPr lang="cs-CZ" sz="1633" dirty="0" err="1">
                <a:sym typeface="Wingdings" panose="05000000000000000000" pitchFamily="2" charset="2"/>
                <a:hlinkClick r:id="rId7"/>
              </a:rPr>
              <a:t>Scholae</a:t>
            </a:r>
            <a:r>
              <a:rPr lang="cs-CZ" sz="1633" dirty="0">
                <a:sym typeface="Wingdings" panose="05000000000000000000" pitchFamily="2" charset="2"/>
              </a:rPr>
              <a:t>, </a:t>
            </a:r>
            <a:r>
              <a:rPr lang="cs-CZ" sz="1633" dirty="0">
                <a:sym typeface="Wingdings" panose="05000000000000000000" pitchFamily="2" charset="2"/>
                <a:hlinkClick r:id="rId8"/>
              </a:rPr>
              <a:t>Školský </a:t>
            </a:r>
            <a:r>
              <a:rPr lang="cs-CZ" sz="1633" dirty="0" err="1">
                <a:sym typeface="Wingdings" panose="05000000000000000000" pitchFamily="2" charset="2"/>
                <a:hlinkClick r:id="rId8"/>
              </a:rPr>
              <a:t>psychológ</a:t>
            </a:r>
            <a:r>
              <a:rPr lang="cs-CZ" sz="1633" dirty="0">
                <a:sym typeface="Wingdings" panose="05000000000000000000" pitchFamily="2" charset="2"/>
                <a:hlinkClick r:id="rId8"/>
              </a:rPr>
              <a:t> / Školní psycholog</a:t>
            </a:r>
            <a:endParaRPr lang="en-GB" sz="1633" dirty="0"/>
          </a:p>
          <a:p>
            <a:pPr lvl="1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814" dirty="0"/>
              <a:t>Kontakt: </a:t>
            </a:r>
            <a:r>
              <a:rPr lang="en-GB" sz="1814" dirty="0"/>
              <a:t>mares@</a:t>
            </a:r>
            <a:r>
              <a:rPr lang="cs-CZ" sz="1814" dirty="0" err="1"/>
              <a:t>ped</a:t>
            </a:r>
            <a:r>
              <a:rPr lang="en-GB" sz="1814" dirty="0"/>
              <a:t>.muni.cz </a:t>
            </a:r>
            <a:endParaRPr lang="cs-CZ" sz="1814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633" dirty="0">
                <a:solidFill>
                  <a:srgbClr val="FF0000"/>
                </a:solidFill>
              </a:rPr>
              <a:t>Prosím uvádět v předmětu mailu kód předmětu!</a:t>
            </a:r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633" dirty="0"/>
              <a:t>diskusní fórum předmětu</a:t>
            </a:r>
            <a:endParaRPr lang="en-GB" sz="1633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konzultační</a:t>
            </a:r>
            <a:r>
              <a:rPr lang="en-GB" sz="1633" dirty="0"/>
              <a:t> </a:t>
            </a:r>
            <a:r>
              <a:rPr lang="en-GB" sz="1633" dirty="0" err="1"/>
              <a:t>hodiny</a:t>
            </a:r>
            <a:r>
              <a:rPr lang="en-GB" sz="1633" dirty="0"/>
              <a:t>: </a:t>
            </a:r>
            <a:r>
              <a:rPr lang="cs-CZ" sz="1633" dirty="0"/>
              <a:t>úterý 9:00-10:00</a:t>
            </a:r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jindy</a:t>
            </a:r>
            <a:r>
              <a:rPr lang="en-GB" sz="1633" dirty="0"/>
              <a:t> </a:t>
            </a:r>
            <a:r>
              <a:rPr lang="cs-CZ" sz="1633" dirty="0"/>
              <a:t>jen </a:t>
            </a:r>
            <a:r>
              <a:rPr lang="en-GB" sz="1633" dirty="0"/>
              <a:t>po </a:t>
            </a:r>
            <a:r>
              <a:rPr lang="en-GB" sz="1633" dirty="0" err="1"/>
              <a:t>předchozí</a:t>
            </a:r>
            <a:r>
              <a:rPr lang="en-GB" sz="1633" dirty="0"/>
              <a:t> </a:t>
            </a:r>
            <a:r>
              <a:rPr lang="en-GB" sz="1633" dirty="0" err="1"/>
              <a:t>domluvě</a:t>
            </a:r>
            <a:endParaRPr lang="cs-CZ" sz="1633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/>
              <a:t>(</a:t>
            </a:r>
            <a:r>
              <a:rPr lang="en-GB" sz="1633" dirty="0" err="1"/>
              <a:t>Katedra</a:t>
            </a:r>
            <a:r>
              <a:rPr lang="en-GB" sz="1633" dirty="0"/>
              <a:t> </a:t>
            </a:r>
            <a:r>
              <a:rPr lang="en-GB" sz="1633" dirty="0" err="1"/>
              <a:t>psychologie</a:t>
            </a:r>
            <a:r>
              <a:rPr lang="en-GB" sz="1633" dirty="0"/>
              <a:t>, </a:t>
            </a:r>
            <a:r>
              <a:rPr lang="cs-CZ" sz="1633" dirty="0"/>
              <a:t>Poříčí 31</a:t>
            </a:r>
            <a:r>
              <a:rPr lang="en-GB" sz="1633" dirty="0"/>
              <a:t>, Brno)</a:t>
            </a:r>
            <a:endParaRPr lang="cs-CZ" sz="1633" dirty="0"/>
          </a:p>
          <a:p>
            <a:pPr lvl="1"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endParaRPr lang="en-GB" sz="1814" dirty="0"/>
          </a:p>
          <a:p>
            <a:pPr marL="365768" lvl="1" indent="0">
              <a:buNone/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en-GB" sz="1814" dirty="0"/>
              <a:t>…a </a:t>
            </a:r>
            <a:r>
              <a:rPr lang="en-GB" sz="1814" dirty="0" err="1"/>
              <a:t>hrdý</a:t>
            </a:r>
            <a:r>
              <a:rPr lang="en-GB" sz="1814" dirty="0"/>
              <a:t> </a:t>
            </a:r>
            <a:r>
              <a:rPr lang="en-GB" sz="1814" dirty="0" err="1"/>
              <a:t>rodič</a:t>
            </a:r>
            <a:r>
              <a:rPr lang="en-GB" sz="1814" dirty="0"/>
              <a:t> </a:t>
            </a:r>
            <a:r>
              <a:rPr lang="en-GB" sz="1814" dirty="0" err="1"/>
              <a:t>tří</a:t>
            </a:r>
            <a:r>
              <a:rPr lang="en-GB" sz="1814" dirty="0"/>
              <a:t> </a:t>
            </a:r>
            <a:r>
              <a:rPr lang="en-GB" sz="1814" dirty="0" err="1"/>
              <a:t>dětí</a:t>
            </a:r>
            <a:r>
              <a:rPr lang="en-GB" sz="1814" dirty="0"/>
              <a:t> </a:t>
            </a:r>
            <a:r>
              <a:rPr lang="en-GB" sz="1814" dirty="0">
                <a:sym typeface="Wingdings" pitchFamily="2" charset="2"/>
              </a:rPr>
              <a:t></a:t>
            </a:r>
            <a:endParaRPr lang="cs-CZ" sz="1814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7629" y="743327"/>
            <a:ext cx="1213040" cy="1698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7629" y="2485517"/>
            <a:ext cx="1216028" cy="1728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0524" y="4213959"/>
            <a:ext cx="1210145" cy="17407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9C618BF-35F0-A149-A5A9-EFAB6DF03B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916" y="5314351"/>
            <a:ext cx="2655620" cy="14366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996" dirty="0"/>
              <a:t>leží na </a:t>
            </a:r>
            <a:r>
              <a:rPr lang="cs-CZ" sz="1996" b="1" dirty="0"/>
              <a:t>průniku řady věd</a:t>
            </a:r>
            <a:r>
              <a:rPr lang="cs-CZ" sz="1996" dirty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1814" b="1" dirty="0"/>
              <a:t>Z psychologie</a:t>
            </a:r>
            <a:r>
              <a:rPr lang="cs-CZ" sz="1814" dirty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1814" b="1" dirty="0"/>
              <a:t>Z pedagogiky</a:t>
            </a:r>
            <a:r>
              <a:rPr lang="cs-CZ" sz="1814" dirty="0"/>
              <a:t> ji ovlivňují didaktika (o společných a rozdílných oblastech viz </a:t>
            </a:r>
            <a:r>
              <a:rPr lang="cs-CZ" sz="1814" dirty="0" err="1"/>
              <a:t>Kansanen</a:t>
            </a:r>
            <a:r>
              <a:rPr lang="cs-CZ" sz="1814" dirty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1996" b="1" dirty="0"/>
              <a:t>Situování</a:t>
            </a:r>
            <a:r>
              <a:rPr lang="cs-CZ" sz="1996" dirty="0"/>
              <a:t> pedagogické psychologie </a:t>
            </a:r>
            <a:r>
              <a:rPr lang="cs-CZ" sz="1996" b="1" dirty="0"/>
              <a:t>v rámci humanitních věd je ovlivněno historickou tradicí</a:t>
            </a:r>
            <a:r>
              <a:rPr lang="cs-CZ" sz="1996" dirty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1814" dirty="0"/>
              <a:t>ve většině evropských států, v USA, Kanadě, Austrálii je řazena mezi </a:t>
            </a:r>
            <a:r>
              <a:rPr lang="cs-CZ" sz="1814" b="1" dirty="0"/>
              <a:t>psychologické vědy</a:t>
            </a:r>
            <a:r>
              <a:rPr lang="cs-CZ" sz="1814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14" dirty="0"/>
              <a:t>v Německu a ve skandinávských zemích bývala počítána mezi </a:t>
            </a:r>
            <a:r>
              <a:rPr lang="cs-CZ" sz="1814" b="1" dirty="0"/>
              <a:t>vědy pedagogické</a:t>
            </a:r>
            <a:r>
              <a:rPr lang="cs-CZ" sz="1814" dirty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452" dirty="0"/>
              <a:t>V současnosti </a:t>
            </a:r>
            <a:r>
              <a:rPr lang="cs-CZ" sz="1452" dirty="0" err="1"/>
              <a:t>educational</a:t>
            </a:r>
            <a:r>
              <a:rPr lang="cs-CZ" sz="1452" dirty="0"/>
              <a:t> </a:t>
            </a:r>
            <a:r>
              <a:rPr lang="cs-CZ" sz="1452" dirty="0" err="1"/>
              <a:t>sciences</a:t>
            </a:r>
            <a:endParaRPr lang="cs-CZ" sz="1452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49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1996" b="1"/>
              <a:t>Americká tradice:</a:t>
            </a:r>
            <a:r>
              <a:rPr lang="cs-CZ" sz="1996"/>
              <a:t>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54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1814" b="1"/>
              <a:t>Neakcentuje aplikační charakter</a:t>
            </a:r>
            <a:r>
              <a:rPr lang="cs-CZ" sz="1814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Bef>
                <a:spcPts val="700"/>
              </a:spcBef>
              <a:spcAft>
                <a:spcPts val="0"/>
              </a:spcAft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8662" lvl="1" indent="-342900" fontAlgn="auto">
              <a:spcBef>
                <a:spcPts val="550"/>
              </a:spcBef>
              <a:spcAft>
                <a:spcPts val="0"/>
              </a:spcAft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8662" lvl="1" indent="-342900" fontAlgn="auto">
              <a:spcBef>
                <a:spcPts val="550"/>
              </a:spcBef>
              <a:spcAft>
                <a:spcPts val="0"/>
              </a:spcAft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457200" indent="-457200" fontAlgn="auto">
              <a:spcBef>
                <a:spcPts val="700"/>
              </a:spcBef>
              <a:spcAft>
                <a:spcPts val="0"/>
              </a:spcAft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994"/>
              <a:t>Pedagogická psychologie jako obor vědecké přípravy a jako odborná psychologická specializace.</a:t>
            </a:r>
            <a:r>
              <a:rPr lang="cs-CZ" sz="4082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14" dirty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542" b="1" dirty="0"/>
              <a:t>Jedním z oborů doktorského studia </a:t>
            </a:r>
            <a:r>
              <a:rPr lang="cs-CZ" sz="1542" dirty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1814" dirty="0"/>
          </a:p>
          <a:p>
            <a:pPr>
              <a:lnSpc>
                <a:spcPct val="80000"/>
              </a:lnSpc>
            </a:pPr>
            <a:r>
              <a:rPr lang="cs-CZ" sz="1814" dirty="0" err="1"/>
              <a:t>Europsycholog</a:t>
            </a:r>
            <a:r>
              <a:rPr lang="cs-CZ" sz="1814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1542" dirty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542" dirty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542" b="1" dirty="0"/>
              <a:t>Jedním ze čtyř profesních oborů</a:t>
            </a:r>
            <a:r>
              <a:rPr lang="cs-CZ" sz="1542" dirty="0"/>
              <a:t>, v nichž se absolvent může po promoci specializovat, </a:t>
            </a:r>
            <a:r>
              <a:rPr lang="cs-CZ" sz="1542" b="1" dirty="0"/>
              <a:t>je</a:t>
            </a:r>
            <a:r>
              <a:rPr lang="cs-CZ" sz="1542" dirty="0"/>
              <a:t> také </a:t>
            </a:r>
            <a:r>
              <a:rPr lang="cs-CZ" sz="1542" b="1" dirty="0"/>
              <a:t>pedagogická a školní psychologie</a:t>
            </a:r>
            <a:r>
              <a:rPr lang="cs-CZ" sz="1542" dirty="0"/>
              <a:t>, tedy oblast edukace – </a:t>
            </a:r>
            <a:r>
              <a:rPr lang="cs-CZ" sz="1542" i="1" dirty="0" err="1"/>
              <a:t>education</a:t>
            </a:r>
            <a:r>
              <a:rPr lang="cs-CZ" sz="1542" dirty="0"/>
              <a:t> (</a:t>
            </a:r>
            <a:r>
              <a:rPr lang="cs-CZ" sz="1542" dirty="0" err="1"/>
              <a:t>EuroPsy</a:t>
            </a:r>
            <a:r>
              <a:rPr lang="cs-CZ" sz="1542" dirty="0"/>
              <a:t>, 2005).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49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449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1996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od r. 1960 do současnosti.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177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633"/>
              <a:t>Americký psycholog </a:t>
            </a:r>
            <a:r>
              <a:rPr lang="cs-CZ" sz="1633" b="1"/>
              <a:t>W. James</a:t>
            </a:r>
            <a:r>
              <a:rPr lang="cs-CZ" sz="1633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633"/>
              <a:t>Francouzský lékař a psycholog </a:t>
            </a:r>
            <a:r>
              <a:rPr lang="cs-CZ" sz="1633" b="1"/>
              <a:t>A. Binet </a:t>
            </a:r>
            <a:r>
              <a:rPr lang="cs-CZ" sz="1633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177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B99E67-C9E0-DA62-FF73-955C13F5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74" y="4922464"/>
            <a:ext cx="3022745" cy="18190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E3479E2-EDED-EC3E-7D3F-EBDC5C9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9" y="1"/>
            <a:ext cx="708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4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  <p:pic>
        <p:nvPicPr>
          <p:cNvPr id="1026" name="Picture 2" descr="Teorie vzdělávání dospělých - OrgPad">
            <a:extLst>
              <a:ext uri="{FF2B5EF4-FFF2-40B4-BE49-F238E27FC236}">
                <a16:creationId xmlns:a16="http://schemas.microsoft.com/office/drawing/2014/main" id="{2D98446A-9B1D-2E65-B6FE-C5B99B4D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0" y="4539301"/>
            <a:ext cx="3199995" cy="2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.F. Skinner | Biography, Facts, &amp; Contributions | Britannica">
            <a:extLst>
              <a:ext uri="{FF2B5EF4-FFF2-40B4-BE49-F238E27FC236}">
                <a16:creationId xmlns:a16="http://schemas.microsoft.com/office/drawing/2014/main" id="{831267F8-325C-667E-2B99-90BC9B5D6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31" y="4534440"/>
            <a:ext cx="3264935" cy="2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gného model">
            <a:extLst>
              <a:ext uri="{FF2B5EF4-FFF2-40B4-BE49-F238E27FC236}">
                <a16:creationId xmlns:a16="http://schemas.microsoft.com/office/drawing/2014/main" id="{80FFAC4D-2745-C14E-DC29-1C74081F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66" y="4617122"/>
            <a:ext cx="2872921" cy="2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aget's Stages: 4 Stages of Cognitive Development &amp; Theory">
            <a:extLst>
              <a:ext uri="{FF2B5EF4-FFF2-40B4-BE49-F238E27FC236}">
                <a16:creationId xmlns:a16="http://schemas.microsoft.com/office/drawing/2014/main" id="{42AA8908-EFF2-3A01-1511-47ABA358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24" y="79036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Přínos ped. psy. pro další obory </a:t>
            </a:r>
            <a:br>
              <a:rPr lang="cs-CZ"/>
            </a:br>
            <a:r>
              <a:rPr lang="cs-CZ"/>
              <a:t>- Aster (1990) uvádí:</a:t>
            </a:r>
          </a:p>
        </p:txBody>
      </p:sp>
      <p:graphicFrame>
        <p:nvGraphicFramePr>
          <p:cNvPr id="28677" name="Rectangle 3">
            <a:extLst>
              <a:ext uri="{FF2B5EF4-FFF2-40B4-BE49-F238E27FC236}">
                <a16:creationId xmlns:a16="http://schemas.microsoft.com/office/drawing/2014/main" id="{9BCF466D-BBD6-46BF-8AB6-F795CEF6D218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97629135"/>
              </p:ext>
            </p:extLst>
          </p:nvPr>
        </p:nvGraphicFramePr>
        <p:xfrm>
          <a:off x="609600" y="1600201"/>
          <a:ext cx="10972801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13" y="3005778"/>
            <a:ext cx="2430975" cy="34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r>
              <a:rPr lang="cs-CZ" sz="5400" dirty="0"/>
              <a:t>Pedagogická </a:t>
            </a:r>
            <a:r>
              <a:rPr lang="en-GB" sz="5400" dirty="0" err="1"/>
              <a:t>Psychologie</a:t>
            </a:r>
            <a:endParaRPr lang="en-GB" sz="55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endParaRPr lang="en-GB" sz="4300"/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398502" y="4465650"/>
            <a:ext cx="2869119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</a:rPr>
              <a:t>T</a:t>
            </a:r>
            <a:r>
              <a:rPr lang="en-GB" altLang="cs-CZ" sz="3600" b="1" dirty="0" err="1">
                <a:solidFill>
                  <a:schemeClr val="tx1"/>
                </a:solidFill>
              </a:rPr>
              <a:t>eorie</a:t>
            </a:r>
            <a:r>
              <a:rPr lang="en-GB" altLang="cs-CZ" sz="3600" b="1" dirty="0">
                <a:solidFill>
                  <a:schemeClr val="tx1"/>
                </a:solidFill>
              </a:rPr>
              <a:t> </a:t>
            </a:r>
            <a:r>
              <a:rPr lang="en-GB" altLang="cs-CZ" sz="3600" b="1" dirty="0" err="1">
                <a:solidFill>
                  <a:schemeClr val="tx1"/>
                </a:solidFill>
              </a:rPr>
              <a:t>učení</a:t>
            </a:r>
            <a:endParaRPr lang="en-GB" altLang="cs-CZ" sz="36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Vhodná terapie pro děti se specifickými poruchami učení">
            <a:extLst>
              <a:ext uri="{FF2B5EF4-FFF2-40B4-BE49-F238E27FC236}">
                <a16:creationId xmlns:a16="http://schemas.microsoft.com/office/drawing/2014/main" id="{99CEECD6-FF93-91F5-AEE1-3EB64C79949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204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sz="2300" i="1"/>
              <a:t>Pedagogický pohled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i="1"/>
              <a:t>Učení </a:t>
            </a:r>
            <a:r>
              <a:rPr lang="cs-CZ" altLang="cs-CZ" b="1" i="1"/>
              <a:t>v užším smyslu </a:t>
            </a:r>
          </a:p>
          <a:p>
            <a:pPr lvl="1">
              <a:lnSpc>
                <a:spcPct val="80000"/>
              </a:lnSpc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směřující k určitému cíli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záměrně organizované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promyšleně řízené</a:t>
            </a:r>
          </a:p>
          <a:p>
            <a:pPr lvl="2">
              <a:lnSpc>
                <a:spcPct val="95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Učení uvědomované žákem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i="1"/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cs-CZ" altLang="cs-CZ" i="1"/>
              <a:t>Učení </a:t>
            </a:r>
            <a:r>
              <a:rPr lang="cs-CZ" altLang="cs-CZ" b="1" i="1"/>
              <a:t>v širším smyslu </a:t>
            </a:r>
            <a:r>
              <a:rPr lang="cs-CZ" altLang="cs-CZ" i="1"/>
              <a:t>(viz dále)</a:t>
            </a:r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sz="2400"/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 sz="1800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Vědomosti</a:t>
            </a:r>
            <a:r>
              <a:rPr lang="en-GB" sz="2000" dirty="0"/>
              <a:t> </a:t>
            </a:r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dirty="0" err="1"/>
              <a:t>osvojené</a:t>
            </a:r>
            <a:r>
              <a:rPr lang="en-GB" sz="1800" dirty="0"/>
              <a:t> </a:t>
            </a:r>
            <a:r>
              <a:rPr lang="en-GB" sz="1800" dirty="0" err="1"/>
              <a:t>soustavy</a:t>
            </a:r>
            <a:r>
              <a:rPr lang="en-GB" sz="1800" dirty="0"/>
              <a:t> </a:t>
            </a:r>
            <a:r>
              <a:rPr lang="en-GB" sz="1800" dirty="0" err="1"/>
              <a:t>informací</a:t>
            </a:r>
            <a:r>
              <a:rPr lang="en-GB" sz="1800" dirty="0"/>
              <a:t>, </a:t>
            </a:r>
            <a:r>
              <a:rPr lang="en-GB" sz="1800" dirty="0" err="1"/>
              <a:t>představ</a:t>
            </a:r>
            <a:r>
              <a:rPr lang="en-GB" sz="1800" dirty="0"/>
              <a:t> a </a:t>
            </a:r>
            <a:r>
              <a:rPr lang="en-GB" sz="1800" dirty="0" err="1"/>
              <a:t>pojmů</a:t>
            </a:r>
            <a:endParaRPr lang="en-GB" sz="1800" dirty="0"/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i="1" dirty="0"/>
              <a:t>(</a:t>
            </a:r>
            <a:r>
              <a:rPr lang="en-GB" sz="1800" i="1" dirty="0" err="1"/>
              <a:t>srv</a:t>
            </a:r>
            <a:r>
              <a:rPr lang="en-GB" sz="1800" i="1" dirty="0"/>
              <a:t>. </a:t>
            </a:r>
            <a:r>
              <a:rPr lang="en-GB" sz="1800" i="1" dirty="0" err="1"/>
              <a:t>deklarativní</a:t>
            </a:r>
            <a:r>
              <a:rPr lang="en-GB" sz="1800" i="1" dirty="0"/>
              <a:t> </a:t>
            </a:r>
            <a:r>
              <a:rPr lang="en-GB" sz="1800" i="1" dirty="0" err="1"/>
              <a:t>znalosti</a:t>
            </a:r>
            <a:r>
              <a:rPr lang="cs-CZ" sz="1800" i="1" dirty="0"/>
              <a:t>)</a:t>
            </a:r>
            <a:endParaRPr lang="en-GB" sz="1800" i="1" dirty="0"/>
          </a:p>
          <a:p>
            <a:pPr marL="342900" indent="-34290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Dovednosti</a:t>
            </a:r>
            <a:r>
              <a:rPr lang="en-GB" sz="2000" dirty="0"/>
              <a:t> </a:t>
            </a:r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dirty="0" err="1"/>
              <a:t>předpoklad</a:t>
            </a:r>
            <a:r>
              <a:rPr lang="en-GB" sz="1800" dirty="0"/>
              <a:t> pro </a:t>
            </a:r>
            <a:r>
              <a:rPr lang="en-GB" sz="1800" dirty="0" err="1"/>
              <a:t>vykonávání</a:t>
            </a:r>
            <a:r>
              <a:rPr lang="en-GB" sz="1800" dirty="0"/>
              <a:t> </a:t>
            </a:r>
            <a:r>
              <a:rPr lang="en-GB" sz="1800" dirty="0" err="1"/>
              <a:t>činnosti</a:t>
            </a:r>
            <a:r>
              <a:rPr lang="en-GB" sz="1800" dirty="0"/>
              <a:t> </a:t>
            </a:r>
            <a:r>
              <a:rPr lang="en-GB" sz="1800" dirty="0" err="1"/>
              <a:t>či</a:t>
            </a:r>
            <a:r>
              <a:rPr lang="en-GB" sz="1800" dirty="0"/>
              <a:t> </a:t>
            </a:r>
            <a:r>
              <a:rPr lang="en-GB" sz="1800" dirty="0" err="1"/>
              <a:t>její</a:t>
            </a:r>
            <a:r>
              <a:rPr lang="en-GB" sz="1800" dirty="0"/>
              <a:t> </a:t>
            </a:r>
            <a:r>
              <a:rPr lang="en-GB" sz="1800" dirty="0" err="1"/>
              <a:t>části</a:t>
            </a:r>
            <a:r>
              <a:rPr lang="en-GB" sz="1800" dirty="0"/>
              <a:t>; </a:t>
            </a:r>
            <a:r>
              <a:rPr lang="en-GB" sz="1800" dirty="0" err="1"/>
              <a:t>znalost</a:t>
            </a:r>
            <a:r>
              <a:rPr lang="en-GB" sz="1800" dirty="0"/>
              <a:t> </a:t>
            </a:r>
            <a:r>
              <a:rPr lang="en-GB" sz="1800" dirty="0" err="1"/>
              <a:t>postupu</a:t>
            </a:r>
            <a:r>
              <a:rPr lang="en-GB" sz="1800" dirty="0"/>
              <a:t> </a:t>
            </a:r>
            <a:r>
              <a:rPr lang="en-GB" sz="1800" dirty="0" err="1"/>
              <a:t>či</a:t>
            </a:r>
            <a:r>
              <a:rPr lang="en-GB" sz="1800" dirty="0"/>
              <a:t> „</a:t>
            </a:r>
            <a:r>
              <a:rPr lang="en-GB" sz="1800" dirty="0" err="1"/>
              <a:t>strategie</a:t>
            </a:r>
            <a:r>
              <a:rPr lang="en-GB" sz="1800" dirty="0"/>
              <a:t>“ </a:t>
            </a:r>
            <a:r>
              <a:rPr lang="en-GB" sz="1800" dirty="0" err="1"/>
              <a:t>určité</a:t>
            </a:r>
            <a:r>
              <a:rPr lang="en-GB" sz="1800" dirty="0"/>
              <a:t> </a:t>
            </a:r>
            <a:r>
              <a:rPr lang="en-GB" sz="1800" dirty="0" err="1"/>
              <a:t>činnosti</a:t>
            </a:r>
            <a:endParaRPr lang="en-GB" sz="1800" dirty="0"/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i="1" dirty="0"/>
              <a:t>(</a:t>
            </a:r>
            <a:r>
              <a:rPr lang="en-GB" sz="1800" i="1" dirty="0" err="1"/>
              <a:t>srv</a:t>
            </a:r>
            <a:r>
              <a:rPr lang="en-GB" sz="1800" i="1" dirty="0"/>
              <a:t>. </a:t>
            </a:r>
            <a:r>
              <a:rPr lang="en-GB" sz="1800" i="1" dirty="0" err="1"/>
              <a:t>procedurální</a:t>
            </a:r>
            <a:r>
              <a:rPr lang="en-GB" sz="1800" i="1" dirty="0"/>
              <a:t> </a:t>
            </a:r>
            <a:r>
              <a:rPr lang="en-GB" sz="1800" i="1" dirty="0" err="1"/>
              <a:t>znalosti</a:t>
            </a:r>
            <a:r>
              <a:rPr lang="cs-CZ" sz="1800" i="1" dirty="0"/>
              <a:t>)</a:t>
            </a:r>
            <a:endParaRPr lang="en-GB" sz="1800" i="1" dirty="0"/>
          </a:p>
          <a:p>
            <a:pPr marL="342900" indent="-34290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Návyky</a:t>
            </a:r>
            <a:endParaRPr lang="en-GB" sz="2000" b="1" dirty="0"/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dirty="0" err="1"/>
              <a:t>Učením</a:t>
            </a:r>
            <a:r>
              <a:rPr lang="en-GB" sz="1800" dirty="0"/>
              <a:t> </a:t>
            </a:r>
            <a:r>
              <a:rPr lang="en-GB" sz="1800" dirty="0" err="1"/>
              <a:t>získaná</a:t>
            </a:r>
            <a:r>
              <a:rPr lang="en-GB" sz="1800" dirty="0"/>
              <a:t> </a:t>
            </a:r>
            <a:r>
              <a:rPr lang="en-GB" sz="1800" dirty="0" err="1"/>
              <a:t>pobídka</a:t>
            </a:r>
            <a:r>
              <a:rPr lang="en-GB" sz="1800" dirty="0"/>
              <a:t> </a:t>
            </a:r>
            <a:r>
              <a:rPr lang="en-GB" sz="1800" dirty="0" err="1"/>
              <a:t>chovat</a:t>
            </a:r>
            <a:r>
              <a:rPr lang="en-GB" sz="1800" dirty="0"/>
              <a:t> se v </a:t>
            </a:r>
            <a:r>
              <a:rPr lang="en-GB" sz="1800" dirty="0" err="1"/>
              <a:t>určité</a:t>
            </a:r>
            <a:r>
              <a:rPr lang="en-GB" sz="1800" dirty="0"/>
              <a:t> </a:t>
            </a:r>
            <a:r>
              <a:rPr lang="en-GB" sz="1800" dirty="0" err="1"/>
              <a:t>situaci</a:t>
            </a:r>
            <a:r>
              <a:rPr lang="en-GB" sz="1800" dirty="0"/>
              <a:t> </a:t>
            </a:r>
            <a:r>
              <a:rPr lang="en-GB" sz="1800" dirty="0" err="1"/>
              <a:t>určitým</a:t>
            </a:r>
            <a:r>
              <a:rPr lang="en-GB" sz="1800" dirty="0"/>
              <a:t> </a:t>
            </a:r>
            <a:r>
              <a:rPr lang="en-GB" sz="1800" dirty="0" err="1"/>
              <a:t>způsobem</a:t>
            </a:r>
            <a:r>
              <a:rPr lang="en-GB" sz="1800" dirty="0"/>
              <a:t> a </a:t>
            </a:r>
            <a:r>
              <a:rPr lang="en-GB" sz="1800" dirty="0" err="1"/>
              <a:t>obsahuje</a:t>
            </a:r>
            <a:r>
              <a:rPr lang="en-GB" sz="1800" dirty="0"/>
              <a:t> </a:t>
            </a:r>
            <a:r>
              <a:rPr lang="en-GB" sz="1800" dirty="0" err="1"/>
              <a:t>motivační</a:t>
            </a:r>
            <a:r>
              <a:rPr lang="en-GB" sz="1800" dirty="0"/>
              <a:t> </a:t>
            </a:r>
            <a:r>
              <a:rPr lang="en-GB" sz="1800" dirty="0" err="1"/>
              <a:t>prvek</a:t>
            </a:r>
            <a:endParaRPr lang="en-GB" sz="1800" dirty="0"/>
          </a:p>
          <a:p>
            <a:pPr marL="342900" indent="-34290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endParaRPr lang="en-GB" sz="2000" b="1" dirty="0"/>
          </a:p>
          <a:p>
            <a:pPr marL="342900" indent="-34290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u="sng" dirty="0" err="1"/>
              <a:t>Kompetence</a:t>
            </a:r>
            <a:r>
              <a:rPr lang="en-GB" sz="2000" b="1" dirty="0"/>
              <a:t> </a:t>
            </a:r>
            <a:r>
              <a:rPr lang="en-GB" sz="2000" i="1" dirty="0"/>
              <a:t>(v </a:t>
            </a:r>
            <a:r>
              <a:rPr lang="en-GB" sz="2000" i="1" dirty="0" err="1"/>
              <a:t>rámci</a:t>
            </a:r>
            <a:r>
              <a:rPr lang="en-GB" sz="2000" i="1" dirty="0"/>
              <a:t> ŠV</a:t>
            </a:r>
            <a:r>
              <a:rPr lang="cs-CZ" sz="2000" i="1" dirty="0"/>
              <a:t>P)</a:t>
            </a:r>
            <a:endParaRPr lang="en-GB" sz="2000" i="1" dirty="0"/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1800" dirty="0" err="1"/>
              <a:t>Zahrnují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výše</a:t>
            </a:r>
            <a:r>
              <a:rPr lang="en-GB" sz="1800" dirty="0"/>
              <a:t> </a:t>
            </a:r>
            <a:r>
              <a:rPr lang="en-GB" sz="1800" dirty="0" err="1"/>
              <a:t>uvedené</a:t>
            </a:r>
            <a:r>
              <a:rPr lang="en-GB" sz="1800" dirty="0"/>
              <a:t>; </a:t>
            </a:r>
            <a:r>
              <a:rPr lang="en-GB" sz="1800" dirty="0" err="1"/>
              <a:t>zdůrazňována</a:t>
            </a:r>
            <a:r>
              <a:rPr lang="en-GB" sz="1800" dirty="0"/>
              <a:t> </a:t>
            </a:r>
            <a:r>
              <a:rPr lang="en-GB" sz="1800" dirty="0" err="1"/>
              <a:t>praktičnost</a:t>
            </a:r>
            <a:r>
              <a:rPr lang="en-GB" sz="1800" dirty="0"/>
              <a:t> a </a:t>
            </a:r>
            <a:r>
              <a:rPr lang="en-GB" sz="1800" dirty="0" err="1"/>
              <a:t>provázanost</a:t>
            </a:r>
            <a:r>
              <a:rPr lang="en-GB" sz="1800" dirty="0"/>
              <a:t> s </a:t>
            </a:r>
            <a:r>
              <a:rPr lang="en-GB" sz="1800" dirty="0" err="1"/>
              <a:t>běžným</a:t>
            </a:r>
            <a:r>
              <a:rPr lang="en-GB" sz="1800" dirty="0"/>
              <a:t> </a:t>
            </a:r>
            <a:r>
              <a:rPr lang="en-GB" sz="1800" dirty="0" err="1"/>
              <a:t>životem</a:t>
            </a:r>
            <a:endParaRPr lang="cs-CZ" sz="1800" dirty="0"/>
          </a:p>
          <a:p>
            <a:pPr marL="651512" lvl="1" indent="-28575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cs-CZ" sz="1400" dirty="0" err="1"/>
              <a:t>Def</a:t>
            </a:r>
            <a:r>
              <a:rPr lang="cs-CZ" sz="1400" dirty="0"/>
              <a:t>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Učení (Čáp, 2001)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Získávání zkušeností, utváření a pozměňování jedince v průběhu života.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Opakem vrozeného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Probíhá i na subhumánní úrovni</a:t>
            </a:r>
            <a:endParaRPr lang="cs-CZ" altLang="cs-CZ"/>
          </a:p>
          <a:p>
            <a:pPr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sz="2300"/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Funkce učení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Přizpůsobování organismu k prostředí a změnám v prostředí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Přizpůsobování společnosti a jejím požadavkům</a:t>
            </a:r>
          </a:p>
          <a:p>
            <a:pPr lvl="1">
              <a:lnSpc>
                <a:spcPct val="8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Nejedná se pouze o pasivní proces </a:t>
            </a:r>
          </a:p>
          <a:p>
            <a:pPr lvl="2">
              <a:lnSpc>
                <a:spcPct val="80000"/>
              </a:lnSpc>
              <a:spcBef>
                <a:spcPts val="525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1800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/>
              <a:t>Elementární učení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Tvoření asociací nebo podmiňování</a:t>
            </a:r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/>
              <a:t>Komplexní učení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Osvojení postupů při řešení problémů, mentální mapy prostředí, osvojování principů a systémů učiva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i="1"/>
              <a:t>(viz </a:t>
            </a:r>
            <a:r>
              <a:rPr lang="cs-CZ" altLang="cs-CZ" i="1"/>
              <a:t>další přednáška</a:t>
            </a:r>
            <a:r>
              <a:rPr lang="en-GB" altLang="cs-CZ" i="1"/>
              <a:t>)</a:t>
            </a:r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/>
              <a:t>Sociální učení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/>
              <a:t>Komunikace, interakce a percepce, sociální role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Vědomosti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Soustavy</a:t>
            </a:r>
            <a:r>
              <a:rPr lang="en-GB" dirty="0"/>
              <a:t> </a:t>
            </a:r>
            <a:r>
              <a:rPr lang="en-GB" dirty="0" err="1"/>
              <a:t>představ</a:t>
            </a:r>
            <a:r>
              <a:rPr lang="en-GB" dirty="0"/>
              <a:t> a </a:t>
            </a:r>
            <a:r>
              <a:rPr lang="en-GB" dirty="0" err="1"/>
              <a:t>pojmů</a:t>
            </a: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Senzorické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rozlišování</a:t>
            </a:r>
            <a:r>
              <a:rPr lang="en-GB" dirty="0"/>
              <a:t> </a:t>
            </a:r>
            <a:r>
              <a:rPr lang="en-GB" dirty="0" err="1"/>
              <a:t>výšky</a:t>
            </a:r>
            <a:r>
              <a:rPr lang="en-GB" dirty="0"/>
              <a:t> a </a:t>
            </a:r>
            <a:r>
              <a:rPr lang="en-GB" dirty="0" err="1"/>
              <a:t>barvy</a:t>
            </a:r>
            <a:r>
              <a:rPr lang="en-GB" dirty="0"/>
              <a:t> </a:t>
            </a:r>
            <a:r>
              <a:rPr lang="en-GB" dirty="0" err="1"/>
              <a:t>tónů</a:t>
            </a:r>
            <a:r>
              <a:rPr lang="en-GB" dirty="0"/>
              <a:t>, </a:t>
            </a:r>
            <a:r>
              <a:rPr lang="en-GB" dirty="0" err="1"/>
              <a:t>odlišení</a:t>
            </a:r>
            <a:r>
              <a:rPr lang="en-GB" dirty="0"/>
              <a:t> </a:t>
            </a:r>
            <a:r>
              <a:rPr lang="en-GB" dirty="0" err="1"/>
              <a:t>správného</a:t>
            </a:r>
            <a:r>
              <a:rPr lang="en-GB" dirty="0"/>
              <a:t> a </a:t>
            </a:r>
            <a:r>
              <a:rPr lang="en-GB" dirty="0" err="1"/>
              <a:t>špatného</a:t>
            </a:r>
            <a:r>
              <a:rPr lang="en-GB" dirty="0"/>
              <a:t> </a:t>
            </a:r>
            <a:r>
              <a:rPr lang="en-GB" dirty="0" err="1"/>
              <a:t>chodu</a:t>
            </a:r>
            <a:r>
              <a:rPr lang="en-GB" dirty="0"/>
              <a:t> </a:t>
            </a:r>
            <a:r>
              <a:rPr lang="en-GB" dirty="0" err="1"/>
              <a:t>stroje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zvuku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Senzomotorické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Lepší</a:t>
            </a:r>
            <a:r>
              <a:rPr lang="en-GB" dirty="0"/>
              <a:t> </a:t>
            </a:r>
            <a:r>
              <a:rPr lang="en-GB" dirty="0" err="1"/>
              <a:t>koordinace</a:t>
            </a:r>
            <a:r>
              <a:rPr lang="en-GB" dirty="0"/>
              <a:t> </a:t>
            </a:r>
            <a:r>
              <a:rPr lang="en-GB" dirty="0" err="1"/>
              <a:t>vnímání</a:t>
            </a:r>
            <a:r>
              <a:rPr lang="en-GB" dirty="0"/>
              <a:t> a </a:t>
            </a:r>
            <a:r>
              <a:rPr lang="en-GB" dirty="0" err="1"/>
              <a:t>pohybů</a:t>
            </a:r>
            <a:r>
              <a:rPr lang="en-GB" dirty="0"/>
              <a:t> –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psaní</a:t>
            </a:r>
            <a:r>
              <a:rPr lang="en-GB" dirty="0"/>
              <a:t>, </a:t>
            </a:r>
            <a:r>
              <a:rPr lang="en-GB" dirty="0" err="1"/>
              <a:t>řemeslné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, sport</a:t>
            </a:r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Intelektové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r>
              <a:rPr lang="en-GB" sz="2000" b="1" dirty="0"/>
              <a:t> a </a:t>
            </a:r>
            <a:r>
              <a:rPr lang="en-GB" sz="2000" b="1" dirty="0" err="1"/>
              <a:t>schopnosti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matematické</a:t>
            </a:r>
            <a:r>
              <a:rPr lang="en-GB" dirty="0"/>
              <a:t>, </a:t>
            </a:r>
            <a:r>
              <a:rPr lang="en-GB" dirty="0" err="1"/>
              <a:t>jazykové</a:t>
            </a: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Návyky</a:t>
            </a:r>
            <a:r>
              <a:rPr lang="en-GB" sz="2000" b="1" dirty="0"/>
              <a:t>, </a:t>
            </a:r>
            <a:r>
              <a:rPr lang="en-GB" sz="2000" b="1" dirty="0" err="1"/>
              <a:t>postoje</a:t>
            </a:r>
            <a:r>
              <a:rPr lang="en-GB" sz="2000" b="1" dirty="0"/>
              <a:t>, </a:t>
            </a:r>
            <a:r>
              <a:rPr lang="en-GB" sz="2000" b="1" dirty="0" err="1"/>
              <a:t>vlastnosti</a:t>
            </a:r>
            <a:r>
              <a:rPr lang="en-GB" sz="2000" b="1" dirty="0"/>
              <a:t> </a:t>
            </a:r>
            <a:r>
              <a:rPr lang="en-GB" sz="2000" b="1" dirty="0" err="1"/>
              <a:t>osobnosti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vytrvalost</a:t>
            </a:r>
            <a:r>
              <a:rPr lang="en-GB" dirty="0"/>
              <a:t>, </a:t>
            </a:r>
            <a:r>
              <a:rPr lang="en-GB" dirty="0" err="1"/>
              <a:t>svědomitost</a:t>
            </a: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b="1" dirty="0" err="1"/>
              <a:t>Sociální</a:t>
            </a:r>
            <a:r>
              <a:rPr lang="en-GB" sz="2000" b="1" dirty="0"/>
              <a:t> </a:t>
            </a:r>
            <a:r>
              <a:rPr lang="en-GB" sz="2000" b="1" dirty="0" err="1"/>
              <a:t>dovednosti</a:t>
            </a:r>
            <a:endParaRPr lang="en-GB" sz="2000" b="1" dirty="0"/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dirty="0" err="1"/>
              <a:t>Komunikativní</a:t>
            </a:r>
            <a:r>
              <a:rPr lang="en-GB" dirty="0"/>
              <a:t> </a:t>
            </a:r>
            <a:r>
              <a:rPr lang="en-GB" dirty="0" err="1"/>
              <a:t>dovednosti</a:t>
            </a:r>
            <a:r>
              <a:rPr lang="en-GB" dirty="0"/>
              <a:t>, </a:t>
            </a:r>
            <a:r>
              <a:rPr lang="en-GB" dirty="0" err="1"/>
              <a:t>orientace</a:t>
            </a:r>
            <a:r>
              <a:rPr lang="en-GB" dirty="0"/>
              <a:t> v </a:t>
            </a:r>
            <a:r>
              <a:rPr lang="en-GB" dirty="0" err="1"/>
              <a:t>sociálních</a:t>
            </a:r>
            <a:r>
              <a:rPr lang="en-GB" dirty="0"/>
              <a:t> </a:t>
            </a:r>
            <a:r>
              <a:rPr lang="en-GB" dirty="0" err="1"/>
              <a:t>vztazích</a:t>
            </a:r>
            <a:r>
              <a:rPr lang="en-GB" dirty="0"/>
              <a:t>,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obhájit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názor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</a:t>
            </a:r>
          </a:p>
          <a:p>
            <a:pPr marL="708662" lvl="1" indent="-342900" defTabSz="914420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endParaRPr lang="en-GB" dirty="0"/>
          </a:p>
          <a:p>
            <a:pPr marL="342900" indent="-342900" defTabSz="914420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  <a:defRPr/>
            </a:pPr>
            <a:r>
              <a:rPr lang="en-GB" sz="2000" dirty="0"/>
              <a:t>V </a:t>
            </a:r>
            <a:r>
              <a:rPr lang="en-GB" sz="2000" dirty="0" err="1"/>
              <a:t>moderní</a:t>
            </a:r>
            <a:r>
              <a:rPr lang="en-GB" sz="2000" dirty="0"/>
              <a:t> </a:t>
            </a:r>
            <a:r>
              <a:rPr lang="en-GB" sz="2000" dirty="0" err="1"/>
              <a:t>pedagogice</a:t>
            </a:r>
            <a:r>
              <a:rPr lang="en-GB" sz="2000" dirty="0"/>
              <a:t> </a:t>
            </a:r>
            <a:r>
              <a:rPr lang="en-GB" sz="2000" dirty="0" err="1"/>
              <a:t>též</a:t>
            </a:r>
            <a:r>
              <a:rPr lang="en-GB" sz="2000" dirty="0"/>
              <a:t> </a:t>
            </a:r>
            <a:r>
              <a:rPr lang="en-GB" sz="2000" dirty="0" err="1"/>
              <a:t>označovány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b="1" dirty="0" err="1"/>
              <a:t>kompetence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Osm typů lidského učení (Gagné</a:t>
            </a:r>
            <a:r>
              <a:rPr lang="cs-CZ" altLang="cs-CZ"/>
              <a:t>)</a:t>
            </a:r>
            <a:endParaRPr lang="en-GB" alt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Učení signálům</a:t>
            </a:r>
          </a:p>
          <a:p>
            <a:pPr marL="965206" lvl="1" indent="-508003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/>
              <a:t>Po určitém podnětu následuje něco příjemného nebo nepříjemného (Pavlov</a:t>
            </a:r>
            <a:r>
              <a:rPr lang="cs-CZ" altLang="cs-CZ" sz="1600"/>
              <a:t>)</a:t>
            </a:r>
            <a:endParaRPr lang="en-GB" altLang="cs-CZ" sz="160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Tvoření spojů S-R (podnět-reakce)</a:t>
            </a:r>
          </a:p>
          <a:p>
            <a:pPr marL="965206" lvl="1" indent="-508003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/>
              <a:t>Naučíme se reagovat na určitý podnět zcela určitým způsobem (Thorndike, Skinner</a:t>
            </a:r>
            <a:r>
              <a:rPr lang="cs-CZ" altLang="cs-CZ" sz="1600"/>
              <a:t>)</a:t>
            </a:r>
            <a:endParaRPr lang="en-GB" altLang="cs-CZ" sz="160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Řetězení</a:t>
            </a:r>
          </a:p>
          <a:p>
            <a:pPr marL="965206" lvl="1" indent="-508003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/>
              <a:t>Spojení několika S-R do řetězu</a:t>
            </a:r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Slovní asociace</a:t>
            </a:r>
          </a:p>
          <a:p>
            <a:pPr marL="965206" lvl="1" indent="-508003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/>
              <a:t>Spojení řady hlásek či slov (viz asociace</a:t>
            </a:r>
            <a:r>
              <a:rPr lang="cs-CZ" altLang="cs-CZ" sz="1600"/>
              <a:t>)</a:t>
            </a:r>
            <a:endParaRPr lang="en-GB" altLang="cs-CZ" sz="160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Mnohonásobná diskriminace</a:t>
            </a:r>
          </a:p>
          <a:p>
            <a:pPr marL="965206" lvl="1" indent="-508003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/>
              <a:t>Rozlišování v souboru spojů a řetězců pohybových nebo slovních (např. rozeznávání rostlin, zvířat a jejich pojmenování</a:t>
            </a:r>
            <a:r>
              <a:rPr lang="cs-CZ" altLang="cs-CZ" sz="1600"/>
              <a:t>)</a:t>
            </a:r>
            <a:endParaRPr lang="en-GB" altLang="cs-CZ" sz="160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Učení pojmům</a:t>
            </a:r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Učení principům a obecným vztahům</a:t>
            </a:r>
            <a:r>
              <a:rPr lang="en-GB" altLang="cs-CZ" sz="1800"/>
              <a:t> </a:t>
            </a:r>
          </a:p>
          <a:p>
            <a:pPr marL="965206" lvl="1" indent="-508003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600"/>
              <a:t>(viz </a:t>
            </a:r>
            <a:r>
              <a:rPr lang="cs-CZ" altLang="cs-CZ" sz="1600"/>
              <a:t>přednáška </a:t>
            </a:r>
            <a:r>
              <a:rPr lang="en-GB" altLang="cs-CZ" sz="1600"/>
              <a:t>současné teorie učení</a:t>
            </a:r>
            <a:r>
              <a:rPr lang="cs-CZ" altLang="cs-CZ" sz="1600"/>
              <a:t>)</a:t>
            </a:r>
            <a:endParaRPr lang="en-GB" altLang="cs-CZ" sz="1600"/>
          </a:p>
          <a:p>
            <a:pPr marL="569917" indent="-569917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32" algn="l"/>
                <a:tab pos="1927238" algn="l"/>
                <a:tab pos="2841643" algn="l"/>
                <a:tab pos="3756049" algn="l"/>
                <a:tab pos="4670455" algn="l"/>
                <a:tab pos="5584862" algn="l"/>
                <a:tab pos="6499268" algn="l"/>
                <a:tab pos="7413674" algn="l"/>
                <a:tab pos="8328080" algn="l"/>
                <a:tab pos="9242486" algn="l"/>
                <a:tab pos="10156891" algn="l"/>
              </a:tabLst>
            </a:pPr>
            <a:r>
              <a:rPr lang="en-GB" altLang="cs-CZ" sz="1800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Současná škola preferuje učení slovním asociacím a mnohonásobným diskriminacím (4 a 5</a:t>
            </a:r>
            <a:r>
              <a:rPr lang="cs-CZ" altLang="cs-CZ" sz="2400"/>
              <a:t>)</a:t>
            </a:r>
            <a:endParaRPr lang="en-GB" altLang="cs-CZ" sz="2400"/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Žádoucí je usilovat v praxi o učení principům (7) a řešení problémů (8</a:t>
            </a:r>
            <a:r>
              <a:rPr lang="cs-CZ" altLang="cs-CZ" sz="2400"/>
              <a:t>)</a:t>
            </a:r>
            <a:endParaRPr lang="en-GB" altLang="cs-CZ" sz="2400"/>
          </a:p>
          <a:p>
            <a:pPr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/>
              <a:t>Důležitým momentem jsou pro výsledky učení </a:t>
            </a:r>
            <a:r>
              <a:rPr lang="en-GB" altLang="cs-CZ" sz="2400" b="1"/>
              <a:t>zpětnovazební informace</a:t>
            </a:r>
            <a:r>
              <a:rPr lang="en-GB" altLang="cs-CZ" sz="2400"/>
              <a:t> - procesy kontroly, sebekontroly a autoregulece v průběhu učení</a:t>
            </a:r>
          </a:p>
          <a:p>
            <a:pPr>
              <a:spcBef>
                <a:spcPts val="650"/>
              </a:spcBef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K</a:t>
            </a:r>
            <a:r>
              <a:rPr lang="cs-CZ" sz="2200" b="1" dirty="0"/>
              <a:t>onstruktivismus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6AAE862-E483-0026-9777-FD162D989C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876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3FD3C-0B28-AC90-E158-B1E64D7B7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0C93A03-5FBA-B6AB-1575-6CDFFB3E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01" y="41798"/>
            <a:ext cx="9420766" cy="68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5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27" y="2996795"/>
            <a:ext cx="2154466" cy="30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Pedagogický/didaktický konstruktivismus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71BD8F7-4F5A-D389-679E-3FE9B0288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590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Pedagogický konstruktivismus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Pedagogický/didaktický konstruktivismus chápe učení jako </a:t>
            </a:r>
            <a:r>
              <a:rPr lang="cs-CZ" b="1" dirty="0"/>
              <a:t>konstruování vědění, učení s porozuměním, klade důraz na smysluplnost učení.</a:t>
            </a:r>
          </a:p>
          <a:p>
            <a:r>
              <a:rPr lang="cs-CZ" dirty="0"/>
              <a:t>Vychází z osvojených zkušeností a poznatků a zdůrazňuje sociální dimenzi učení.</a:t>
            </a:r>
          </a:p>
          <a:p>
            <a:r>
              <a:rPr lang="cs-CZ" dirty="0"/>
              <a:t>Žákovo poznání je konstruováno jako cílený rozvoj či změna původního  žákova pojetí reality.</a:t>
            </a:r>
          </a:p>
          <a:p>
            <a:r>
              <a:rPr lang="cs-CZ" dirty="0"/>
              <a:t>Konstruktivistické modely řízení učební činnosti  žáků </a:t>
            </a:r>
            <a:r>
              <a:rPr lang="cs-CZ" b="1" dirty="0"/>
              <a:t>se snaží využívat atributy typické  pro spontánní učení.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026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50FDCF3A-391B-10A6-EAA4-FD95ACEF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0"/>
            <a:ext cx="6178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27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BAA32-94A6-242A-E2EE-DA086BC3C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680CAD-5B78-ECD1-58CA-C56E4DA7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4100" err="1"/>
              <a:t>Miskoncepty</a:t>
            </a:r>
            <a:r>
              <a:rPr lang="cs-CZ" sz="4100"/>
              <a:t> o učení a falešná dilemata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396AB950-8488-78DA-1234-20CFEB667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/>
              <a:t>Nová ≠ lepší; rozhoduje cíl a </a:t>
            </a:r>
            <a:r>
              <a:rPr lang="cs-CZ"/>
              <a:t>vlastnosti dětí </a:t>
            </a:r>
            <a:r>
              <a:rPr lang="cs-CZ">
                <a:sym typeface="Wingdings" panose="05000000000000000000" pitchFamily="2" charset="2"/>
              </a:rPr>
              <a:t></a:t>
            </a:r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7AEEF1-BE00-8E52-BCBA-E706C87F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24" y="-223736"/>
            <a:ext cx="5262324" cy="7429554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A2C823-6D40-E20D-4740-57EA2EB6C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14077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841DA8-229D-69F2-BEBE-770C6C419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44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EDF2D01-8E9E-EEA2-37BB-432A243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/>
              <a:t>Učení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1EECBD5-DB83-F997-2D29-CA0CE3F5A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cs-CZ" sz="3800" dirty="0"/>
              <a:t>Teorie v historické perspektivě</a:t>
            </a:r>
          </a:p>
          <a:p>
            <a:pPr>
              <a:spcAft>
                <a:spcPts val="600"/>
              </a:spcAft>
            </a:pPr>
            <a:r>
              <a:rPr lang="cs-CZ" dirty="0"/>
              <a:t>… novinky nemusí být vůbec nové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>
              <a:spcAft>
                <a:spcPts val="600"/>
              </a:spcAft>
            </a:pPr>
            <a:r>
              <a:rPr lang="cs-CZ" dirty="0">
                <a:hlinkClick r:id="rId2"/>
              </a:rPr>
              <a:t>https://teacherhead.com/2022/02/06/its-nothing-new-and-thank-goodness-for-that/</a:t>
            </a:r>
            <a:r>
              <a:rPr lang="cs-CZ" dirty="0"/>
              <a:t> 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9B716849-47B6-8CCE-DFD6-AA07276E2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3" r="12319" b="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925DD9-9840-4FF6-2E2A-412ADF23A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75817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2D2A1A94-12B6-2589-0D15-CFFEAF87C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311151"/>
            <a:ext cx="8231188" cy="1108075"/>
          </a:xfrm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1188" cy="4532313"/>
          </a:xfrm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b="1" dirty="0" err="1"/>
              <a:t>učení</a:t>
            </a:r>
            <a:r>
              <a:rPr lang="en-GB" altLang="cs-CZ" sz="2400" b="1" dirty="0"/>
              <a:t> je </a:t>
            </a:r>
            <a:r>
              <a:rPr lang="en-GB" altLang="cs-CZ" sz="2400" b="1" dirty="0" err="1"/>
              <a:t>zpevňování</a:t>
            </a:r>
            <a:r>
              <a:rPr lang="en-GB" altLang="cs-CZ" sz="2400" b="1" dirty="0"/>
              <a:t> asociací</a:t>
            </a:r>
            <a:r>
              <a:rPr lang="en-GB" altLang="cs-CZ" sz="2400" dirty="0"/>
              <a:t> a </a:t>
            </a:r>
            <a:r>
              <a:rPr lang="en-GB" altLang="cs-CZ" sz="2400" dirty="0" err="1"/>
              <a:t>jejich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podržení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paměti</a:t>
            </a:r>
            <a:endParaRPr lang="en-GB" altLang="cs-CZ" sz="2400" dirty="0"/>
          </a:p>
          <a:p>
            <a:pPr lvl="1">
              <a:lnSpc>
                <a:spcPct val="9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Spojení</a:t>
            </a:r>
            <a:r>
              <a:rPr lang="en-GB" altLang="cs-CZ" dirty="0"/>
              <a:t> </a:t>
            </a:r>
            <a:r>
              <a:rPr lang="en-GB" altLang="cs-CZ" dirty="0" err="1"/>
              <a:t>mezi</a:t>
            </a:r>
            <a:r>
              <a:rPr lang="en-GB" altLang="cs-CZ" dirty="0"/>
              <a:t> </a:t>
            </a:r>
            <a:r>
              <a:rPr lang="en-GB" altLang="cs-CZ" dirty="0" err="1"/>
              <a:t>jednoduchými</a:t>
            </a:r>
            <a:r>
              <a:rPr lang="en-GB" altLang="cs-CZ" dirty="0"/>
              <a:t> </a:t>
            </a:r>
            <a:r>
              <a:rPr lang="en-GB" altLang="cs-CZ" dirty="0" err="1"/>
              <a:t>zážitky</a:t>
            </a:r>
            <a:r>
              <a:rPr lang="en-GB" altLang="cs-CZ" dirty="0"/>
              <a:t>, </a:t>
            </a:r>
            <a:r>
              <a:rPr lang="en-GB" altLang="cs-CZ" dirty="0" err="1"/>
              <a:t>vjemy</a:t>
            </a:r>
            <a:r>
              <a:rPr lang="en-GB" altLang="cs-CZ" dirty="0"/>
              <a:t>, </a:t>
            </a:r>
            <a:r>
              <a:rPr lang="en-GB" altLang="cs-CZ" dirty="0" err="1"/>
              <a:t>představami</a:t>
            </a:r>
            <a:r>
              <a:rPr lang="en-GB" altLang="cs-CZ" dirty="0"/>
              <a:t> a </a:t>
            </a:r>
            <a:r>
              <a:rPr lang="en-GB" altLang="cs-CZ" dirty="0" err="1"/>
              <a:t>jednoduchými</a:t>
            </a:r>
            <a:r>
              <a:rPr lang="en-GB" altLang="cs-CZ" dirty="0"/>
              <a:t> city</a:t>
            </a:r>
          </a:p>
          <a:p>
            <a:pPr lvl="1">
              <a:lnSpc>
                <a:spcPct val="9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Spojuje</a:t>
            </a:r>
            <a:r>
              <a:rPr lang="en-GB" altLang="cs-CZ" dirty="0"/>
              <a:t> se to, co </a:t>
            </a:r>
            <a:r>
              <a:rPr lang="en-GB" altLang="cs-CZ" dirty="0" err="1"/>
              <a:t>jsme</a:t>
            </a:r>
            <a:r>
              <a:rPr lang="en-GB" altLang="cs-CZ" dirty="0"/>
              <a:t> </a:t>
            </a:r>
            <a:r>
              <a:rPr lang="en-GB" altLang="cs-CZ" dirty="0" err="1"/>
              <a:t>opakovaně</a:t>
            </a:r>
            <a:r>
              <a:rPr lang="en-GB" altLang="cs-CZ" dirty="0"/>
              <a:t> </a:t>
            </a:r>
            <a:r>
              <a:rPr lang="en-GB" altLang="cs-CZ" dirty="0" err="1"/>
              <a:t>prožívali</a:t>
            </a:r>
            <a:r>
              <a:rPr lang="en-GB" altLang="cs-CZ" dirty="0"/>
              <a:t> </a:t>
            </a:r>
            <a:r>
              <a:rPr lang="en-GB" altLang="cs-CZ" dirty="0" err="1"/>
              <a:t>současně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po</a:t>
            </a:r>
            <a:r>
              <a:rPr lang="en-GB" altLang="cs-CZ" dirty="0"/>
              <a:t> </a:t>
            </a:r>
            <a:r>
              <a:rPr lang="en-GB" altLang="cs-CZ" dirty="0" err="1"/>
              <a:t>sobě</a:t>
            </a:r>
            <a:r>
              <a:rPr lang="en-GB" altLang="cs-CZ" dirty="0"/>
              <a:t> (</a:t>
            </a:r>
            <a:r>
              <a:rPr lang="en-GB" altLang="cs-CZ" b="1" dirty="0" err="1"/>
              <a:t>asociace</a:t>
            </a:r>
            <a:r>
              <a:rPr lang="en-GB" altLang="cs-CZ" b="1" dirty="0"/>
              <a:t> </a:t>
            </a:r>
            <a:r>
              <a:rPr lang="en-GB" altLang="cs-CZ" b="1" dirty="0" err="1"/>
              <a:t>podle</a:t>
            </a:r>
            <a:r>
              <a:rPr lang="en-GB" altLang="cs-CZ" b="1" dirty="0"/>
              <a:t> </a:t>
            </a:r>
            <a:r>
              <a:rPr lang="en-GB" altLang="cs-CZ" b="1" dirty="0" err="1"/>
              <a:t>dotyku</a:t>
            </a:r>
            <a:r>
              <a:rPr lang="en-GB" altLang="cs-CZ" dirty="0"/>
              <a:t>).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vybavování</a:t>
            </a:r>
            <a:r>
              <a:rPr lang="en-GB" altLang="cs-CZ" dirty="0"/>
              <a:t> se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zážitku</a:t>
            </a:r>
            <a:r>
              <a:rPr lang="en-GB" altLang="cs-CZ" dirty="0"/>
              <a:t> </a:t>
            </a:r>
            <a:r>
              <a:rPr lang="en-GB" altLang="cs-CZ" dirty="0" err="1"/>
              <a:t>prvním</a:t>
            </a:r>
            <a:r>
              <a:rPr lang="en-GB" altLang="cs-CZ" dirty="0"/>
              <a:t> </a:t>
            </a:r>
            <a:r>
              <a:rPr lang="en-GB" altLang="cs-CZ" dirty="0" err="1"/>
              <a:t>vybavuje</a:t>
            </a:r>
            <a:r>
              <a:rPr lang="en-GB" altLang="cs-CZ" dirty="0"/>
              <a:t> </a:t>
            </a:r>
            <a:r>
              <a:rPr lang="en-GB" altLang="cs-CZ" dirty="0" err="1"/>
              <a:t>i</a:t>
            </a:r>
            <a:r>
              <a:rPr lang="en-GB" altLang="cs-CZ" dirty="0"/>
              <a:t> </a:t>
            </a:r>
            <a:r>
              <a:rPr lang="en-GB" altLang="cs-CZ" dirty="0" err="1"/>
              <a:t>asociovaný</a:t>
            </a:r>
            <a:r>
              <a:rPr lang="en-GB" altLang="cs-CZ" dirty="0"/>
              <a:t> </a:t>
            </a:r>
            <a:r>
              <a:rPr lang="en-GB" altLang="cs-CZ" dirty="0" err="1"/>
              <a:t>druhý</a:t>
            </a:r>
            <a:r>
              <a:rPr lang="cs-CZ" altLang="cs-CZ" dirty="0"/>
              <a:t> (viz fotografie veverky)</a:t>
            </a:r>
            <a:endParaRPr lang="en-GB" altLang="cs-CZ" dirty="0"/>
          </a:p>
          <a:p>
            <a:pPr lvl="1">
              <a:lnSpc>
                <a:spcPct val="90000"/>
              </a:lnSpc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Asociace</a:t>
            </a:r>
            <a:r>
              <a:rPr lang="en-GB" altLang="cs-CZ" dirty="0"/>
              <a:t> se </a:t>
            </a:r>
            <a:r>
              <a:rPr lang="en-GB" altLang="cs-CZ" dirty="0" err="1"/>
              <a:t>vybavují</a:t>
            </a:r>
            <a:r>
              <a:rPr lang="en-GB" altLang="cs-CZ" dirty="0"/>
              <a:t> </a:t>
            </a:r>
            <a:r>
              <a:rPr lang="en-GB" altLang="cs-CZ" dirty="0" err="1"/>
              <a:t>i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prožívání</a:t>
            </a:r>
            <a:r>
              <a:rPr lang="en-GB" altLang="cs-CZ" dirty="0"/>
              <a:t> </a:t>
            </a:r>
            <a:r>
              <a:rPr lang="en-GB" altLang="cs-CZ" dirty="0" err="1"/>
              <a:t>podobných</a:t>
            </a:r>
            <a:r>
              <a:rPr lang="en-GB" altLang="cs-CZ" dirty="0"/>
              <a:t> </a:t>
            </a:r>
            <a:r>
              <a:rPr lang="en-GB" altLang="cs-CZ" dirty="0" err="1"/>
              <a:t>zážitků</a:t>
            </a:r>
            <a:r>
              <a:rPr lang="en-GB" altLang="cs-CZ" dirty="0"/>
              <a:t> (</a:t>
            </a:r>
            <a:r>
              <a:rPr lang="en-GB" altLang="cs-CZ" b="1" dirty="0" err="1"/>
              <a:t>asociace</a:t>
            </a:r>
            <a:r>
              <a:rPr lang="en-GB" altLang="cs-CZ" b="1" dirty="0"/>
              <a:t> </a:t>
            </a:r>
            <a:r>
              <a:rPr lang="en-GB" altLang="cs-CZ" b="1" dirty="0" err="1"/>
              <a:t>podle</a:t>
            </a:r>
            <a:r>
              <a:rPr lang="en-GB" altLang="cs-CZ" b="1" dirty="0"/>
              <a:t> </a:t>
            </a:r>
            <a:r>
              <a:rPr lang="en-GB" altLang="cs-CZ" b="1" dirty="0" err="1"/>
              <a:t>podobnosti</a:t>
            </a:r>
            <a:r>
              <a:rPr lang="cs-CZ" altLang="cs-CZ" dirty="0"/>
              <a:t>) (viz další vycpaná zvířata v kabinetu přírodopisu – jaké atributy bude mít vycpaný medvěd? </a:t>
            </a:r>
            <a:r>
              <a:rPr lang="cs-CZ" altLang="cs-CZ" dirty="0">
                <a:sym typeface="Wingdings" panose="05000000000000000000" pitchFamily="2" charset="2"/>
              </a:rPr>
              <a:t>)</a:t>
            </a:r>
            <a:endParaRPr lang="en-GB" altLang="cs-CZ" dirty="0"/>
          </a:p>
          <a:p>
            <a:pPr>
              <a:lnSpc>
                <a:spcPct val="90000"/>
              </a:lnSpc>
              <a:spcBef>
                <a:spcPts val="650"/>
              </a:spcBef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sz="2400" dirty="0" err="1"/>
              <a:t>důraz</a:t>
            </a:r>
            <a:r>
              <a:rPr lang="en-GB" altLang="cs-CZ" sz="2400" dirty="0"/>
              <a:t> </a:t>
            </a:r>
            <a:r>
              <a:rPr lang="en-GB" altLang="cs-CZ" sz="2400" dirty="0" err="1"/>
              <a:t>na</a:t>
            </a:r>
            <a:r>
              <a:rPr lang="en-GB" altLang="cs-CZ" sz="2400" dirty="0"/>
              <a:t> </a:t>
            </a:r>
            <a:r>
              <a:rPr lang="en-GB" altLang="cs-CZ" sz="2400" dirty="0" err="1"/>
              <a:t>receptivní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stránku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učení</a:t>
            </a:r>
            <a:r>
              <a:rPr lang="en-GB" altLang="cs-CZ" sz="2400" dirty="0"/>
              <a:t> a </a:t>
            </a:r>
            <a:r>
              <a:rPr lang="en-GB" altLang="cs-CZ" sz="2400" dirty="0" err="1"/>
              <a:t>opakování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memorování</a:t>
            </a:r>
            <a:r>
              <a:rPr lang="cs-CZ" altLang="cs-CZ" sz="2400" dirty="0"/>
              <a:t>)</a:t>
            </a:r>
            <a:endParaRPr lang="en-GB" altLang="cs-CZ" sz="24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29189"/>
            <a:ext cx="2781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5701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DCF04-8B4B-4EA7-9B4A-F6D9AB26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7" y="4930377"/>
            <a:ext cx="2693002" cy="19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D914CF12-2F45-2316-3FA5-86C9E7D08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311151"/>
            <a:ext cx="8231188" cy="1108075"/>
          </a:xfrm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914420" fontAlgn="auto">
              <a:spcAft>
                <a:spcPts val="0"/>
              </a:spcAft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  <a:defRPr/>
            </a:pPr>
            <a:r>
              <a:rPr lang="en-GB"/>
              <a:t>Klasické podmiňování </a:t>
            </a:r>
            <a:br>
              <a:rPr lang="en-GB"/>
            </a:br>
            <a:r>
              <a:rPr lang="en-GB"/>
              <a:t>(Pavlov</a:t>
            </a:r>
            <a:r>
              <a:rPr lang="cs-CZ"/>
              <a:t>)</a:t>
            </a:r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1188" cy="4532313"/>
          </a:xfrm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Klasické</a:t>
            </a:r>
            <a:r>
              <a:rPr lang="en-GB" altLang="cs-CZ" dirty="0"/>
              <a:t> </a:t>
            </a:r>
            <a:r>
              <a:rPr lang="en-GB" altLang="cs-CZ" dirty="0" err="1"/>
              <a:t>podmiňování</a:t>
            </a:r>
            <a:endParaRPr lang="en-GB" altLang="cs-CZ" dirty="0"/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Organismus</a:t>
            </a:r>
            <a:r>
              <a:rPr lang="en-GB" altLang="cs-CZ" dirty="0"/>
              <a:t> se </a:t>
            </a:r>
            <a:r>
              <a:rPr lang="en-GB" altLang="cs-CZ" dirty="0" err="1"/>
              <a:t>učí</a:t>
            </a:r>
            <a:r>
              <a:rPr lang="en-GB" altLang="cs-CZ" dirty="0"/>
              <a:t>, </a:t>
            </a:r>
            <a:r>
              <a:rPr lang="en-GB" altLang="cs-CZ" dirty="0" err="1"/>
              <a:t>že</a:t>
            </a:r>
            <a:r>
              <a:rPr lang="en-GB" altLang="cs-CZ" dirty="0"/>
              <a:t> </a:t>
            </a:r>
            <a:r>
              <a:rPr lang="en-GB" altLang="cs-CZ" dirty="0" err="1"/>
              <a:t>dvě</a:t>
            </a:r>
            <a:r>
              <a:rPr lang="en-GB" altLang="cs-CZ" dirty="0"/>
              <a:t> </a:t>
            </a:r>
            <a:r>
              <a:rPr lang="en-GB" altLang="cs-CZ" dirty="0" err="1"/>
              <a:t>události</a:t>
            </a:r>
            <a:r>
              <a:rPr lang="en-GB" altLang="cs-CZ" dirty="0"/>
              <a:t> </a:t>
            </a:r>
            <a:r>
              <a:rPr lang="en-GB" altLang="cs-CZ" dirty="0" err="1"/>
              <a:t>jdou</a:t>
            </a:r>
            <a:r>
              <a:rPr lang="en-GB" altLang="cs-CZ" dirty="0"/>
              <a:t> za </a:t>
            </a:r>
            <a:r>
              <a:rPr lang="en-GB" altLang="cs-CZ" dirty="0" err="1"/>
              <a:t>sebou</a:t>
            </a:r>
            <a:r>
              <a:rPr lang="en-GB" altLang="cs-CZ" dirty="0"/>
              <a:t> </a:t>
            </a:r>
            <a:r>
              <a:rPr lang="en-GB" altLang="cs-CZ" dirty="0" err="1"/>
              <a:t>nezávisle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aktivitě</a:t>
            </a:r>
            <a:r>
              <a:rPr lang="en-GB" altLang="cs-CZ" dirty="0"/>
              <a:t> </a:t>
            </a:r>
            <a:r>
              <a:rPr lang="en-GB" altLang="cs-CZ" dirty="0" err="1"/>
              <a:t>jedince</a:t>
            </a:r>
            <a:r>
              <a:rPr lang="cs-CZ" altLang="cs-CZ" dirty="0"/>
              <a:t> </a:t>
            </a:r>
            <a:r>
              <a:rPr lang="cs-CZ" altLang="cs-CZ" i="1" dirty="0"/>
              <a:t>(jako např. zvonění ve škole…)</a:t>
            </a:r>
            <a:endParaRPr lang="en-GB" altLang="cs-CZ" i="1" dirty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333375"/>
            <a:ext cx="11699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213101"/>
            <a:ext cx="4537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6672263" y="3284538"/>
            <a:ext cx="3816350" cy="25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 sz="2177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 sz="2177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 sz="2177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lang="en-GB" altLang="cs-CZ" sz="2177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C819A191-A05C-956E-238C-7E6B2B5FC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B7582-2676-3DAC-4E60-3BF62804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4A75C-C8DB-7158-850F-87F1804B89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Eprezenčka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MUNI</a:t>
            </a: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Kirschner, P., Hendrick, C., &amp; Heal, J. (2022).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teaching happens: Seminal works in teaching and teacher effectiveness and what they mean in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Routledge.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Kirschner, P., Hendrick, C., &amp; Heal, J. (2022).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teaching happens: Seminal works in teaching and teacher effectiveness and what they mean in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Routledge.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Média </a:t>
            </a:r>
          </a:p>
          <a:p>
            <a:pPr lvl="1"/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Ochránce </a:t>
            </a:r>
            <a:r>
              <a:rPr lang="cs-CZ" dirty="0">
                <a:hlinkClick r:id="rId2"/>
              </a:rPr>
              <a:t>https://www.ceskatelevize.cz/porady/12003187354-ochrance/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Jak se dělá dobrá škola </a:t>
            </a:r>
            <a:r>
              <a:rPr lang="cs-CZ" dirty="0">
                <a:hlinkClick r:id="rId3"/>
              </a:rPr>
              <a:t>https://www.ceskatelevize.cz/porady/13743448133-jak-se-dela-dobra-skola/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Hovory z kabinetu </a:t>
            </a:r>
            <a:r>
              <a:rPr lang="cs-CZ" dirty="0">
                <a:hlinkClick r:id="rId4"/>
              </a:rPr>
              <a:t>https://ceskepodcasty.cz/podcast/hovory-z-kabinetu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A další tipy prosím sdílejte v </a:t>
            </a:r>
            <a:r>
              <a:rPr lang="cs-CZ" i="1" dirty="0" err="1"/>
              <a:t>poskytovně</a:t>
            </a:r>
            <a:r>
              <a:rPr lang="cs-CZ" i="1" dirty="0"/>
              <a:t> v </a:t>
            </a:r>
            <a:r>
              <a:rPr lang="cs-CZ" i="1" dirty="0" err="1"/>
              <a:t>ISu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26469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2098675" y="25401"/>
            <a:ext cx="8001000" cy="1495425"/>
          </a:xfrm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200"/>
              <a:t>(Thorndike, Skinner</a:t>
            </a:r>
            <a:r>
              <a:rPr lang="cs-CZ" altLang="cs-CZ" sz="3200"/>
              <a:t>)</a:t>
            </a:r>
            <a:endParaRPr lang="en-GB" altLang="cs-CZ" sz="320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090738" y="1752600"/>
            <a:ext cx="76771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600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</a:pPr>
            <a:r>
              <a:rPr lang="en-GB" altLang="cs-CZ" sz="26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000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</a:pPr>
            <a:r>
              <a:rPr lang="en-GB" altLang="cs-CZ" sz="2100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200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200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916113"/>
            <a:ext cx="22669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708275"/>
            <a:ext cx="7350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97425"/>
            <a:ext cx="22669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872164"/>
            <a:ext cx="45100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700214"/>
            <a:ext cx="695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797426"/>
            <a:ext cx="698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595247E9-883E-A491-88F8-CA02B95B0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914406" algn="l"/>
                <a:tab pos="1828812" algn="l"/>
                <a:tab pos="2743218" algn="l"/>
                <a:tab pos="3657624" algn="l"/>
                <a:tab pos="4572030" algn="l"/>
                <a:tab pos="5486436" algn="l"/>
                <a:tab pos="6400842" algn="l"/>
                <a:tab pos="7315248" algn="l"/>
                <a:tab pos="8229654" algn="l"/>
                <a:tab pos="9144060" algn="l"/>
                <a:tab pos="10058466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Zpočátku</a:t>
            </a:r>
            <a:r>
              <a:rPr lang="en-GB" altLang="cs-CZ" dirty="0"/>
              <a:t> </a:t>
            </a:r>
            <a:r>
              <a:rPr lang="en-GB" altLang="cs-CZ" dirty="0" err="1"/>
              <a:t>více</a:t>
            </a:r>
            <a:r>
              <a:rPr lang="en-GB" altLang="cs-CZ" dirty="0"/>
              <a:t> </a:t>
            </a:r>
            <a:r>
              <a:rPr lang="en-GB" altLang="cs-CZ" dirty="0" err="1"/>
              <a:t>zaměřena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vmímání</a:t>
            </a:r>
            <a:endParaRPr lang="en-GB" altLang="cs-CZ" dirty="0"/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i="1" dirty="0"/>
              <a:t>(</a:t>
            </a:r>
            <a:r>
              <a:rPr lang="cs-CZ" altLang="cs-CZ" i="1" dirty="0"/>
              <a:t>„C</a:t>
            </a:r>
            <a:r>
              <a:rPr lang="en-GB" altLang="cs-CZ" i="1" dirty="0" err="1"/>
              <a:t>elek</a:t>
            </a:r>
            <a:r>
              <a:rPr lang="en-GB" altLang="cs-CZ" i="1" dirty="0"/>
              <a:t> je </a:t>
            </a:r>
            <a:r>
              <a:rPr lang="en-GB" altLang="cs-CZ" i="1" dirty="0" err="1"/>
              <a:t>víc</a:t>
            </a:r>
            <a:r>
              <a:rPr lang="en-GB" altLang="cs-CZ" i="1" dirty="0"/>
              <a:t>, </a:t>
            </a:r>
            <a:r>
              <a:rPr lang="en-GB" altLang="cs-CZ" i="1" dirty="0" err="1"/>
              <a:t>než</a:t>
            </a:r>
            <a:r>
              <a:rPr lang="en-GB" altLang="cs-CZ" i="1" dirty="0"/>
              <a:t> </a:t>
            </a:r>
            <a:r>
              <a:rPr lang="en-GB" altLang="cs-CZ" i="1" dirty="0" err="1"/>
              <a:t>souhrn</a:t>
            </a:r>
            <a:r>
              <a:rPr lang="en-GB" altLang="cs-CZ" i="1" dirty="0"/>
              <a:t> </a:t>
            </a:r>
            <a:r>
              <a:rPr lang="en-GB" altLang="cs-CZ" i="1" dirty="0" err="1"/>
              <a:t>částí</a:t>
            </a:r>
            <a:r>
              <a:rPr lang="cs-CZ" altLang="cs-CZ" i="1" dirty="0"/>
              <a:t>...“ ;)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cs-CZ" altLang="cs-CZ" i="1" dirty="0"/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 i="1" dirty="0"/>
          </a:p>
          <a:p>
            <a:pPr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/>
              <a:t>W. Köhler</a:t>
            </a:r>
          </a:p>
          <a:p>
            <a:pPr lvl="1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/>
              <a:t>Pokus se </a:t>
            </a:r>
            <a:r>
              <a:rPr lang="en-GB" altLang="cs-CZ" dirty="0" err="1"/>
              <a:t>šimpanzem</a:t>
            </a:r>
            <a:r>
              <a:rPr lang="en-GB" altLang="cs-CZ" dirty="0"/>
              <a:t> a </a:t>
            </a:r>
            <a:r>
              <a:rPr lang="en-GB" altLang="cs-CZ" dirty="0" err="1"/>
              <a:t>banánem</a:t>
            </a:r>
            <a:endParaRPr lang="en-GB" altLang="cs-CZ" dirty="0"/>
          </a:p>
          <a:p>
            <a:pPr lvl="2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podstatou</a:t>
            </a:r>
            <a:r>
              <a:rPr lang="en-GB" altLang="cs-CZ" dirty="0"/>
              <a:t> „</a:t>
            </a:r>
            <a:r>
              <a:rPr lang="en-GB" altLang="cs-CZ" dirty="0" err="1"/>
              <a:t>vhled</a:t>
            </a:r>
            <a:r>
              <a:rPr lang="en-GB" altLang="cs-CZ" dirty="0"/>
              <a:t>“ do </a:t>
            </a:r>
            <a:r>
              <a:rPr lang="en-GB" altLang="cs-CZ" dirty="0" err="1"/>
              <a:t>situace</a:t>
            </a:r>
            <a:r>
              <a:rPr lang="en-GB" altLang="cs-CZ" dirty="0"/>
              <a:t> </a:t>
            </a:r>
          </a:p>
          <a:p>
            <a:pPr lvl="3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/>
              <a:t>(„aha moment“</a:t>
            </a:r>
            <a:r>
              <a:rPr lang="cs-CZ" altLang="cs-CZ" dirty="0"/>
              <a:t> v procesu učení</a:t>
            </a:r>
            <a:r>
              <a:rPr lang="en-GB" altLang="cs-CZ" dirty="0"/>
              <a:t>)</a:t>
            </a:r>
          </a:p>
          <a:p>
            <a:pPr lvl="2"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r>
              <a:rPr lang="en-GB" altLang="cs-CZ" dirty="0" err="1"/>
              <a:t>nová</a:t>
            </a:r>
            <a:r>
              <a:rPr lang="en-GB" altLang="cs-CZ" dirty="0"/>
              <a:t> </a:t>
            </a:r>
            <a:r>
              <a:rPr lang="en-GB" altLang="cs-CZ" dirty="0" err="1"/>
              <a:t>etapa</a:t>
            </a:r>
            <a:r>
              <a:rPr lang="en-GB" altLang="cs-CZ" dirty="0"/>
              <a:t> </a:t>
            </a:r>
            <a:r>
              <a:rPr lang="en-GB" altLang="cs-CZ" dirty="0" err="1"/>
              <a:t>ve</a:t>
            </a:r>
            <a:r>
              <a:rPr lang="en-GB" altLang="cs-CZ" dirty="0"/>
              <a:t> </a:t>
            </a:r>
            <a:r>
              <a:rPr lang="en-GB" altLang="cs-CZ" dirty="0" err="1"/>
              <a:t>výzkumu</a:t>
            </a:r>
            <a:r>
              <a:rPr lang="en-GB" altLang="cs-CZ" dirty="0"/>
              <a:t> </a:t>
            </a:r>
            <a:r>
              <a:rPr lang="en-GB" altLang="cs-CZ" dirty="0" err="1"/>
              <a:t>učení</a:t>
            </a:r>
            <a:r>
              <a:rPr lang="en-GB" altLang="cs-CZ" dirty="0"/>
              <a:t>, </a:t>
            </a:r>
            <a:r>
              <a:rPr lang="en-GB" altLang="cs-CZ" dirty="0" err="1"/>
              <a:t>myšlení</a:t>
            </a:r>
            <a:r>
              <a:rPr lang="en-GB" altLang="cs-CZ" dirty="0"/>
              <a:t> a </a:t>
            </a:r>
            <a:r>
              <a:rPr lang="en-GB" altLang="cs-CZ" dirty="0" err="1"/>
              <a:t>řešení</a:t>
            </a:r>
            <a:r>
              <a:rPr lang="en-GB" altLang="cs-CZ" dirty="0"/>
              <a:t> </a:t>
            </a:r>
            <a:r>
              <a:rPr lang="en-GB" altLang="cs-CZ" dirty="0" err="1"/>
              <a:t>problémů</a:t>
            </a:r>
            <a:r>
              <a:rPr lang="cs-CZ" altLang="cs-CZ" dirty="0"/>
              <a:t> (mj. sociální učení – Bandura - </a:t>
            </a:r>
            <a:r>
              <a:rPr lang="en-GB" altLang="cs-CZ" sz="1200" dirty="0">
                <a:hlinkClick r:id="rId3"/>
              </a:rPr>
              <a:t>http://www.healthyinfluence.com/Primer/modeling.htm</a:t>
            </a:r>
            <a:r>
              <a:rPr lang="cs-CZ" altLang="cs-CZ" dirty="0"/>
              <a:t>)</a:t>
            </a:r>
            <a:endParaRPr lang="en-GB" altLang="cs-CZ" dirty="0"/>
          </a:p>
          <a:p>
            <a:pPr>
              <a:buNone/>
              <a:tabLst>
                <a:tab pos="911231" algn="l"/>
                <a:tab pos="1825637" algn="l"/>
                <a:tab pos="2740043" algn="l"/>
                <a:tab pos="3654449" algn="l"/>
                <a:tab pos="4568855" algn="l"/>
                <a:tab pos="5483261" algn="l"/>
                <a:tab pos="6397667" algn="l"/>
                <a:tab pos="7312073" algn="l"/>
                <a:tab pos="8226479" algn="l"/>
                <a:tab pos="9140885" algn="l"/>
                <a:tab pos="10055291" algn="l"/>
              </a:tabLst>
            </a:pPr>
            <a:endParaRPr lang="en-GB" altLang="cs-CZ" dirty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06" y="2609476"/>
            <a:ext cx="839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58" y="302319"/>
            <a:ext cx="2089150" cy="3573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58" y="3956105"/>
            <a:ext cx="2084918" cy="19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8" name="Picture 4" descr="Exploring the Gestalt Principles of Design | Toptal®">
            <a:extLst>
              <a:ext uri="{FF2B5EF4-FFF2-40B4-BE49-F238E27FC236}">
                <a16:creationId xmlns:a16="http://schemas.microsoft.com/office/drawing/2014/main" id="{CEABBD63-36FC-D034-7B5A-4B7AF903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4215"/>
            <a:ext cx="4600679" cy="2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stalt Psychology: What You Should Know">
            <a:extLst>
              <a:ext uri="{FF2B5EF4-FFF2-40B4-BE49-F238E27FC236}">
                <a16:creationId xmlns:a16="http://schemas.microsoft.com/office/drawing/2014/main" id="{1D628E1A-FE91-EB3D-F582-081849A4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00" y="17995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Sociální učení a agresivita</a:t>
            </a:r>
          </a:p>
        </p:txBody>
      </p:sp>
      <p:sp>
        <p:nvSpPr>
          <p:cNvPr id="47106" name="Zástupný symbol pro text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Drobná odbočka do sociální psychologie pro zájemce ;)</a:t>
            </a:r>
          </a:p>
        </p:txBody>
      </p:sp>
      <p:pic>
        <p:nvPicPr>
          <p:cNvPr id="3074" name="Picture 2" descr="Žebříček 15 nejlepších her pro PC - Atlaso.cz - portál plný informací">
            <a:extLst>
              <a:ext uri="{FF2B5EF4-FFF2-40B4-BE49-F238E27FC236}">
                <a16:creationId xmlns:a16="http://schemas.microsoft.com/office/drawing/2014/main" id="{D48D3557-2346-9838-08C5-02BE94B260F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10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endParaRPr lang="en-GB" altLang="cs-CZ" sz="2400"/>
          </a:p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400"/>
              <a:t>Bandura se speciálně zajímal o případy, kdy může být agresivní chování naučené pozorováním druhých.</a:t>
            </a:r>
          </a:p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endParaRPr lang="en-GB" altLang="cs-CZ" sz="2400"/>
          </a:p>
          <a:p>
            <a:pPr marL="379416" indent="-379416">
              <a:lnSpc>
                <a:spcPct val="80000"/>
              </a:lnSpc>
              <a:spcBef>
                <a:spcPts val="625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400"/>
              <a:t>Nechal proto děti, aby viděli dospělého napadat fackovacího panáka („bobo doll“)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Naživo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Na videu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Na obrázku</a:t>
            </a:r>
          </a:p>
          <a:p>
            <a:pPr marL="798518" lvl="1" indent="-385766">
              <a:lnSpc>
                <a:spcPct val="80000"/>
              </a:lnSpc>
              <a:spcBef>
                <a:spcPts val="525"/>
              </a:spcBef>
              <a:buFont typeface="Times New Roman" panose="02020603050405020304" pitchFamily="18" charset="0"/>
              <a:buChar char="–"/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r>
              <a:rPr lang="en-GB" altLang="cs-CZ" sz="2000"/>
              <a:t>Kontrolní skupina</a:t>
            </a:r>
          </a:p>
          <a:p>
            <a:pPr marL="379416" indent="-379416">
              <a:lnSpc>
                <a:spcPct val="80000"/>
              </a:lnSpc>
              <a:spcBef>
                <a:spcPts val="525"/>
              </a:spcBef>
              <a:buClr>
                <a:srgbClr val="000000"/>
              </a:buClr>
              <a:tabLst>
                <a:tab pos="395291" algn="l"/>
                <a:tab pos="803280" algn="l"/>
                <a:tab pos="1211271" algn="l"/>
                <a:tab pos="1619260" algn="l"/>
                <a:tab pos="2027251" algn="l"/>
                <a:tab pos="2436829" algn="l"/>
                <a:tab pos="2843232" algn="l"/>
                <a:tab pos="3251222" algn="l"/>
                <a:tab pos="3659212" algn="l"/>
                <a:tab pos="4067202" algn="l"/>
                <a:tab pos="4475192" algn="l"/>
                <a:tab pos="4883182" algn="l"/>
                <a:tab pos="5291172" algn="l"/>
                <a:tab pos="5699162" algn="l"/>
                <a:tab pos="6107153" algn="l"/>
                <a:tab pos="6515143" algn="l"/>
                <a:tab pos="6923134" algn="l"/>
                <a:tab pos="7331123" algn="l"/>
                <a:tab pos="7739114" algn="l"/>
                <a:tab pos="8147103" algn="l"/>
              </a:tabLst>
            </a:pPr>
            <a:endParaRPr lang="en-GB" altLang="cs-CZ" sz="200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2205039"/>
            <a:ext cx="30384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31188" cy="1141412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6400"/>
            <a:ext cx="3317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19738" y="1916113"/>
            <a:ext cx="4475162" cy="4246562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 sz="2177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 sz="2177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773238"/>
            <a:ext cx="52578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11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Bandurův výzkum ukazuje, že agresivní chování může být naučené přímo i nepřímo.  </a:t>
            </a:r>
          </a:p>
          <a:p>
            <a:pPr>
              <a:lnSpc>
                <a:spcPct val="11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11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Je-li už naučené, snadno může být využíváno i v jiných situacích a s časovým odstupem.</a:t>
            </a:r>
          </a:p>
          <a:p>
            <a:pPr>
              <a:lnSpc>
                <a:spcPct val="11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11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31188" cy="1141412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sz="3200"/>
              <a:t>Vliv násilí v TV na agresivní chování, zejména u chlapců (Liebert and Baron, 1972)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908176"/>
            <a:ext cx="65722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0" algn="l"/>
                <a:tab pos="406403" algn="l"/>
                <a:tab pos="814393" algn="l"/>
                <a:tab pos="1222383" algn="l"/>
                <a:tab pos="1630374" algn="l"/>
                <a:tab pos="2038363" algn="l"/>
                <a:tab pos="2446354" algn="l"/>
                <a:tab pos="2854343" algn="l"/>
                <a:tab pos="3262335" algn="l"/>
                <a:tab pos="3670324" algn="l"/>
                <a:tab pos="4078315" algn="l"/>
                <a:tab pos="4486304" algn="l"/>
                <a:tab pos="4894295" algn="l"/>
                <a:tab pos="5302285" algn="l"/>
                <a:tab pos="5710275" algn="l"/>
                <a:tab pos="6118265" algn="l"/>
                <a:tab pos="6526256" algn="l"/>
                <a:tab pos="6934246" algn="l"/>
                <a:tab pos="7342236" algn="l"/>
                <a:tab pos="7750226" algn="l"/>
                <a:tab pos="8158216" algn="l"/>
              </a:tabLst>
            </a:pPr>
            <a:r>
              <a:rPr lang="en-GB" altLang="cs-CZ" b="1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Přes svou popuparitu a vlim, má Bandurova teorie i své kritiky:</a:t>
            </a:r>
          </a:p>
          <a:p>
            <a:pPr>
              <a:lnSpc>
                <a:spcPct val="9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Co vlastně znamená chování dítěte v experimetu?</a:t>
            </a:r>
          </a:p>
          <a:p>
            <a:pPr lvl="1"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/>
              <a:t>Jedná se o naučenou agresi, nebo o manipulaci?</a:t>
            </a:r>
          </a:p>
          <a:p>
            <a:pPr>
              <a:lnSpc>
                <a:spcPct val="96000"/>
              </a:lnSpc>
              <a:buNone/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endParaRPr lang="en-GB" altLang="cs-CZ" sz="2400"/>
          </a:p>
          <a:p>
            <a:pPr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 sz="2400"/>
              <a:t>Agresivní modely chování nemusí vést vždycky k agresi:</a:t>
            </a:r>
          </a:p>
          <a:p>
            <a:pPr lvl="1"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/>
              <a:t>Expozice násilí v TV může redukaovat agresivní tendence prostřednictvím katarze (Feshbach &amp; Singer, 1971).</a:t>
            </a:r>
          </a:p>
          <a:p>
            <a:pPr lvl="1">
              <a:lnSpc>
                <a:spcPct val="96000"/>
              </a:lnSpc>
              <a:tabLst>
                <a:tab pos="404815" algn="l"/>
                <a:tab pos="812805" algn="l"/>
                <a:tab pos="1220796" algn="l"/>
                <a:tab pos="1628786" algn="l"/>
                <a:tab pos="2036776" algn="l"/>
                <a:tab pos="2446354" algn="l"/>
                <a:tab pos="2852757" algn="l"/>
                <a:tab pos="3260746" algn="l"/>
                <a:tab pos="3668737" algn="l"/>
                <a:tab pos="4076726" algn="l"/>
                <a:tab pos="4484718" algn="l"/>
                <a:tab pos="4892707" algn="l"/>
                <a:tab pos="5300698" algn="l"/>
                <a:tab pos="5708688" algn="l"/>
                <a:tab pos="6116678" algn="l"/>
                <a:tab pos="6524668" algn="l"/>
                <a:tab pos="6932658" algn="l"/>
                <a:tab pos="7340648" algn="l"/>
                <a:tab pos="7748639" algn="l"/>
                <a:tab pos="8156629" algn="l"/>
              </a:tabLst>
            </a:pPr>
            <a:r>
              <a:rPr lang="en-GB" altLang="cs-CZ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 fontAlgn="auto">
              <a:lnSpc>
                <a:spcPct val="93000"/>
              </a:lnSpc>
              <a:spcAft>
                <a:spcPts val="0"/>
              </a:spcAft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  <a:defRPr/>
            </a:pPr>
            <a:r>
              <a:rPr lang="cs-CZ"/>
              <a:t>Současné trendy</a:t>
            </a:r>
            <a:endParaRPr lang="en-GB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8502" y="3915448"/>
            <a:ext cx="11361600" cy="1973617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5616" lvl="1" algn="l">
              <a:lnSpc>
                <a:spcPct val="95000"/>
              </a:lnSpc>
              <a:spcBef>
                <a:spcPct val="0"/>
              </a:spcBef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sz="2700" b="1" i="1" dirty="0"/>
              <a:t> přehled teorií </a:t>
            </a:r>
            <a:r>
              <a:rPr lang="cs-CZ" altLang="cs-CZ" sz="2700" i="1" dirty="0"/>
              <a:t>(možnosti)</a:t>
            </a:r>
          </a:p>
          <a:p>
            <a:pPr marL="455616" lvl="1" algn="l">
              <a:lnSpc>
                <a:spcPct val="95000"/>
              </a:lnSpc>
              <a:spcBef>
                <a:spcPct val="0"/>
              </a:spcBef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sz="2700" i="1" dirty="0"/>
              <a:t> </a:t>
            </a:r>
            <a:r>
              <a:rPr lang="cs-CZ" altLang="cs-CZ" sz="2700" b="1" i="1" dirty="0"/>
              <a:t>vývojové aspekty</a:t>
            </a:r>
            <a:r>
              <a:rPr lang="cs-CZ" altLang="cs-CZ" sz="2700" i="1" dirty="0"/>
              <a:t> – příklad (</a:t>
            </a:r>
            <a:r>
              <a:rPr lang="cs-CZ" altLang="cs-CZ" sz="2700" i="1" dirty="0" err="1"/>
              <a:t>Piaget</a:t>
            </a:r>
            <a:r>
              <a:rPr lang="cs-CZ" altLang="cs-CZ" sz="2700" i="1" dirty="0"/>
              <a:t>)</a:t>
            </a:r>
          </a:p>
          <a:p>
            <a:pPr marL="455616" lvl="1" algn="l">
              <a:lnSpc>
                <a:spcPct val="95000"/>
              </a:lnSpc>
              <a:spcBef>
                <a:spcPct val="0"/>
              </a:spcBef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sz="2700" i="1" dirty="0"/>
              <a:t> </a:t>
            </a:r>
            <a:r>
              <a:rPr lang="cs-CZ" altLang="cs-CZ" sz="2700" b="1" i="1" dirty="0"/>
              <a:t>dětské představy o světě</a:t>
            </a:r>
            <a:r>
              <a:rPr lang="en-GB" altLang="cs-CZ" sz="2700" b="1" i="1" dirty="0"/>
              <a:t> </a:t>
            </a:r>
            <a:endParaRPr lang="cs-CZ" altLang="cs-CZ" sz="2700" b="1" i="1" dirty="0"/>
          </a:p>
          <a:p>
            <a:pPr marL="455616" lvl="1" algn="l">
              <a:lnSpc>
                <a:spcPct val="95000"/>
              </a:lnSpc>
              <a:spcBef>
                <a:spcPct val="0"/>
              </a:spcBef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r>
              <a:rPr lang="cs-CZ" altLang="cs-CZ" sz="2700" b="1" i="1" dirty="0"/>
              <a:t> </a:t>
            </a:r>
            <a:r>
              <a:rPr lang="en-GB" altLang="cs-CZ" sz="2700" b="1" i="1" dirty="0" err="1"/>
              <a:t>současné</a:t>
            </a:r>
            <a:r>
              <a:rPr lang="en-GB" altLang="cs-CZ" sz="2700" b="1" i="1" dirty="0"/>
              <a:t> </a:t>
            </a:r>
            <a:r>
              <a:rPr lang="en-GB" altLang="cs-CZ" sz="2700" b="1" i="1" dirty="0" err="1"/>
              <a:t>teorie</a:t>
            </a:r>
            <a:r>
              <a:rPr lang="cs-CZ" altLang="cs-CZ" sz="2700" b="1" i="1" dirty="0"/>
              <a:t> – </a:t>
            </a:r>
            <a:r>
              <a:rPr lang="cs-CZ" altLang="cs-CZ" sz="2700" i="1" dirty="0"/>
              <a:t>příklad (</a:t>
            </a:r>
            <a:r>
              <a:rPr lang="cs-CZ" altLang="cs-CZ" sz="2700" i="1" dirty="0" err="1"/>
              <a:t>Ausubel</a:t>
            </a:r>
            <a:r>
              <a:rPr lang="cs-CZ" altLang="cs-CZ" sz="2700" i="1" dirty="0"/>
              <a:t>)</a:t>
            </a:r>
            <a:endParaRPr lang="en-GB" altLang="cs-CZ" sz="2700" i="1" dirty="0"/>
          </a:p>
          <a:p>
            <a:pPr marL="455616" lvl="1" algn="l">
              <a:lnSpc>
                <a:spcPct val="95000"/>
              </a:lnSpc>
              <a:spcBef>
                <a:spcPct val="0"/>
              </a:spcBef>
              <a:tabLst>
                <a:tab pos="388940" algn="l"/>
                <a:tab pos="844555" algn="l"/>
                <a:tab pos="1497022" algn="l"/>
                <a:tab pos="2149489" algn="l"/>
                <a:tab pos="2801956" algn="l"/>
                <a:tab pos="3454423" algn="l"/>
                <a:tab pos="4106890" algn="l"/>
                <a:tab pos="4757770" algn="l"/>
                <a:tab pos="5410235" algn="l"/>
                <a:tab pos="6062702" algn="l"/>
                <a:tab pos="6715169" algn="l"/>
                <a:tab pos="7367636" algn="l"/>
                <a:tab pos="8020103" algn="l"/>
                <a:tab pos="8672570" algn="l"/>
                <a:tab pos="9325036" algn="l"/>
                <a:tab pos="9977504" algn="l"/>
              </a:tabLst>
            </a:pPr>
            <a:endParaRPr lang="en-GB" altLang="cs-CZ" sz="2700" b="1" i="1" dirty="0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Přehled současných teorií učení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Mnoho různých pojetí</a:t>
            </a:r>
          </a:p>
          <a:p>
            <a:pPr lvl="1"/>
            <a:r>
              <a:rPr lang="cs-CZ" dirty="0">
                <a:hlinkClick r:id="rId3"/>
              </a:rPr>
              <a:t>https://teacherofsci.com/learning-theories-in-education/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https://www.learning-theories.com/</a:t>
            </a:r>
            <a:endParaRPr lang="cs-CZ" dirty="0"/>
          </a:p>
          <a:p>
            <a:pPr lvl="1"/>
            <a:r>
              <a:rPr lang="cs-CZ" dirty="0"/>
              <a:t>(…)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cs-CZ" altLang="cs-CZ" sz="3600"/>
              <a:t>Současné teorie učení – možné dělení (I)</a:t>
            </a:r>
            <a:endParaRPr lang="en-GB" altLang="cs-CZ" sz="36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Preferování biologických vlivů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Biologicky připravené učení </a:t>
            </a:r>
            <a:r>
              <a:rPr lang="en-GB" altLang="cs-CZ" i="1"/>
              <a:t>(struktura pojmů)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Preferování sociokulturních vlivů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Situované učení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Distribuované učení (lidé vs. materiál)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Vynořující se poznání (v návaznosti na soc. </a:t>
            </a:r>
            <a:r>
              <a:rPr lang="cs-CZ" altLang="cs-CZ" i="1"/>
              <a:t>s</a:t>
            </a:r>
            <a:r>
              <a:rPr lang="en-GB" altLang="cs-CZ" i="1"/>
              <a:t>ituace)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Učení jako dolaďování připravených struktur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(L.Resnick, 1996) učení jako sled situací; kompetence se rozvíjejí na základě přip. </a:t>
            </a:r>
            <a:r>
              <a:rPr lang="cs-CZ" altLang="cs-CZ" i="1"/>
              <a:t>s</a:t>
            </a:r>
            <a:r>
              <a:rPr lang="en-GB" altLang="cs-CZ" i="1"/>
              <a:t>truktur (soc. i biol.); koherence, kontradikce; dynamické pojetí </a:t>
            </a:r>
            <a:r>
              <a:rPr lang="en-GB" altLang="cs-CZ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700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/>
              <a:t>Akademické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snaha definovat takové charakteristiky obecného vzdělávání, které mají žákovi umožnit </a:t>
            </a:r>
            <a:r>
              <a:rPr lang="cs-CZ" sz="1400" b="1"/>
              <a:t>stát se všestranně kultivovaným člověkem</a:t>
            </a:r>
            <a:r>
              <a:rPr lang="cs-CZ" sz="1400"/>
              <a:t>... snaha „osvítit barbary“ (od 80. let, reakce na masmediální realitu)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/>
              <a:t>tradicionalistické</a:t>
            </a:r>
            <a:r>
              <a:rPr lang="cs-CZ" sz="1400"/>
              <a:t> a </a:t>
            </a:r>
            <a:r>
              <a:rPr lang="cs-CZ" sz="1400" b="1"/>
              <a:t>generalistické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Henry, Lévy, Bloom...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4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/>
              <a:t>Personalistické a spiritualistické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seberealizace, naplnění potenciálu jedince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/>
              <a:t>individualistické, „alternativní“, „dítě je králem“</a:t>
            </a:r>
            <a:r>
              <a:rPr lang="cs-CZ" sz="1400"/>
              <a:t>; rozvoj individualismu na úkor sociálního vědomí (60. a 70. léta)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Ch. Rogers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konkrétní příklad – např. škola Summerhill, Anglie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„Je možné zvnějšku někoho učinit svobodným?“ (Bertrand)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200"/>
              <a:t>srv. tzv. alternativní školství (Waldorf, Daltonský plán, Montessori...)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4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/>
              <a:t>Kognitivně psychologické, technologické a sociokognitivní teorie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Soustřeďují se hlavně na vhodné pedagogické strategie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/>
              <a:t>Snaha řešit konkrétní a reálné problémy učení a vyučování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900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/>
              <a:t>viz. MOSELEY, D. et al. </a:t>
            </a:r>
            <a:r>
              <a:rPr lang="en-US" altLang="cs-CZ" sz="1500"/>
              <a:t>Frameworks for thinking: a handbook for teachers and learning</a:t>
            </a:r>
            <a:r>
              <a:rPr lang="cs-CZ" altLang="cs-CZ" sz="1500"/>
              <a:t>. Cambridge: Cambridge Un. Press, 2005. s.44-117 </a:t>
            </a:r>
            <a:r>
              <a:rPr lang="cs-CZ" altLang="cs-CZ" sz="1500" i="1"/>
              <a:t>(dostupmé v ISu)</a:t>
            </a:r>
            <a:endParaRPr lang="cs-CZ" altLang="cs-CZ" sz="1600" i="1"/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2925"/>
            <a:ext cx="77755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cs-CZ" altLang="cs-CZ"/>
              <a:t>Vývojové aspekty učení</a:t>
            </a:r>
            <a:endParaRPr lang="en-GB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32775" cy="498951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/>
              <a:t>L.S. </a:t>
            </a:r>
            <a:r>
              <a:rPr lang="en-GB" sz="2000" dirty="0" err="1"/>
              <a:t>Vygotskij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zóna</a:t>
            </a:r>
            <a:r>
              <a:rPr lang="en-GB" sz="1500" i="1" dirty="0"/>
              <a:t> </a:t>
            </a:r>
            <a:r>
              <a:rPr lang="en-GB" sz="1500" i="1" dirty="0" err="1"/>
              <a:t>nejbližšího</a:t>
            </a:r>
            <a:r>
              <a:rPr lang="en-GB" sz="1500" i="1" dirty="0"/>
              <a:t> </a:t>
            </a:r>
            <a:r>
              <a:rPr lang="en-GB" sz="1500" i="1" dirty="0" err="1"/>
              <a:t>vývoje</a:t>
            </a:r>
            <a:endParaRPr lang="cs-CZ" sz="1500" dirty="0"/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J.Piaget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asimilace</a:t>
            </a:r>
            <a:r>
              <a:rPr lang="en-GB" sz="1500" i="1" dirty="0"/>
              <a:t>, </a:t>
            </a:r>
            <a:r>
              <a:rPr lang="en-GB" sz="1500" i="1" dirty="0" err="1"/>
              <a:t>akomodace</a:t>
            </a:r>
            <a:endParaRPr lang="cs-CZ" sz="1500" i="1" dirty="0"/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500" i="1" dirty="0"/>
              <a:t>úroveň myšlení je dána mj. nedostatečnou kapacitou paměti, nedostatkem odborných poznatků i kontextem dětského uvažování</a:t>
            </a:r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J.Bruner</a:t>
            </a:r>
            <a:r>
              <a:rPr lang="cs-CZ" sz="2000" dirty="0"/>
              <a:t> </a:t>
            </a:r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fakty</a:t>
            </a:r>
            <a:r>
              <a:rPr lang="en-GB" sz="1500" i="1" dirty="0"/>
              <a:t>, </a:t>
            </a:r>
            <a:r>
              <a:rPr lang="en-GB" sz="1500" i="1" dirty="0" err="1"/>
              <a:t>pojmy</a:t>
            </a:r>
            <a:r>
              <a:rPr lang="cs-CZ" sz="1500" i="1" dirty="0"/>
              <a:t> </a:t>
            </a:r>
            <a:r>
              <a:rPr lang="en-GB" sz="1500" i="1" dirty="0"/>
              <a:t>(</a:t>
            </a:r>
            <a:r>
              <a:rPr lang="en-GB" sz="1500" i="1" dirty="0" err="1"/>
              <a:t>koncepty</a:t>
            </a:r>
            <a:r>
              <a:rPr lang="en-GB" sz="1500" i="1" dirty="0"/>
              <a:t>) a </a:t>
            </a:r>
            <a:r>
              <a:rPr lang="en-GB" sz="1500" i="1" dirty="0" err="1"/>
              <a:t>zobecnění</a:t>
            </a:r>
            <a:r>
              <a:rPr lang="cs-CZ" sz="1500" i="1" dirty="0"/>
              <a:t> (generalizace)</a:t>
            </a:r>
            <a:endParaRPr lang="en-GB" sz="1500" i="1" dirty="0"/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2000" dirty="0" err="1"/>
              <a:t>B.Bloom</a:t>
            </a:r>
            <a:r>
              <a:rPr lang="cs-CZ" sz="2000" dirty="0"/>
              <a:t> (a kol.)</a:t>
            </a:r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700" dirty="0"/>
              <a:t>Padesátá léta 20. stol. - Cíle učení: kognitivní, afektivní, psychomotorické (pro přírodovědné předměty)</a:t>
            </a:r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400" dirty="0">
                <a:hlinkClick r:id="rId3"/>
              </a:rPr>
              <a:t>http://www.nwlink.com/~Donclark/hrd/bloom.html</a:t>
            </a:r>
            <a:r>
              <a:rPr lang="cs-CZ" sz="1400" dirty="0"/>
              <a:t> </a:t>
            </a:r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400" dirty="0"/>
              <a:t>Revize </a:t>
            </a:r>
            <a:r>
              <a:rPr lang="cs-CZ" sz="1400" dirty="0" err="1"/>
              <a:t>Bloomovy</a:t>
            </a:r>
            <a:r>
              <a:rPr lang="cs-CZ" sz="1400" dirty="0"/>
              <a:t> taxonomie (Anderson et. al. 2001)  </a:t>
            </a:r>
            <a:r>
              <a:rPr lang="cs-CZ" sz="1400" dirty="0">
                <a:hlinkClick r:id="rId4"/>
              </a:rPr>
              <a:t>http://aplikace.msmt.cz/doc/NHRevizeBloomovytaxonomieedukace.doc</a:t>
            </a:r>
            <a:r>
              <a:rPr lang="cs-CZ" sz="1400" dirty="0"/>
              <a:t> </a:t>
            </a:r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cs-CZ" sz="1700" dirty="0"/>
              <a:t>Učení – metafora stromu (nové poznatky větví původní strukturu; u zásadnějších změn restrukturace „stromu)</a:t>
            </a:r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D.P.Ausubel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smysluplné</a:t>
            </a:r>
            <a:r>
              <a:rPr lang="en-GB" sz="1500" i="1" dirty="0"/>
              <a:t> </a:t>
            </a:r>
            <a:r>
              <a:rPr lang="en-GB" sz="1500" i="1" dirty="0" err="1"/>
              <a:t>učení</a:t>
            </a:r>
            <a:endParaRPr lang="en-GB" sz="1500" i="1" dirty="0"/>
          </a:p>
          <a:p>
            <a:pPr marL="320042" indent="-320042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2000" dirty="0" err="1"/>
              <a:t>F.J.Dochy</a:t>
            </a:r>
            <a:r>
              <a:rPr lang="en-GB" sz="2000" dirty="0"/>
              <a:t> </a:t>
            </a:r>
            <a:endParaRPr lang="cs-CZ" sz="2000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/>
              <a:t>dos</a:t>
            </a:r>
            <a:r>
              <a:rPr lang="cs-CZ" sz="1500" i="1" dirty="0"/>
              <a:t>a</a:t>
            </a:r>
            <a:r>
              <a:rPr lang="en-GB" sz="1500" i="1" dirty="0" err="1"/>
              <a:t>vadní</a:t>
            </a:r>
            <a:r>
              <a:rPr lang="en-GB" sz="1500" i="1" dirty="0"/>
              <a:t> </a:t>
            </a:r>
            <a:r>
              <a:rPr lang="en-GB" sz="1500" i="1" dirty="0" err="1"/>
              <a:t>znalosti</a:t>
            </a:r>
            <a:r>
              <a:rPr lang="cs-CZ" sz="1500" i="1" dirty="0"/>
              <a:t> (prior </a:t>
            </a:r>
            <a:r>
              <a:rPr lang="cs-CZ" sz="1500" i="1" dirty="0" err="1"/>
              <a:t>knowledge</a:t>
            </a:r>
            <a:r>
              <a:rPr lang="cs-CZ" sz="1500" i="1" dirty="0"/>
              <a:t>)</a:t>
            </a:r>
            <a:r>
              <a:rPr lang="en-GB" sz="1500" i="1" dirty="0"/>
              <a:t> </a:t>
            </a:r>
            <a:endParaRPr lang="cs-CZ" sz="1500" i="1" dirty="0"/>
          </a:p>
          <a:p>
            <a:pPr marL="640084" lvl="1" indent="-274322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  <a:defRPr/>
            </a:pPr>
            <a:r>
              <a:rPr lang="en-GB" sz="1500" i="1" dirty="0" err="1"/>
              <a:t>deklarativní</a:t>
            </a:r>
            <a:r>
              <a:rPr lang="en-GB" sz="1500" i="1" dirty="0"/>
              <a:t> </a:t>
            </a:r>
            <a:r>
              <a:rPr lang="cs-CZ" sz="1500" i="1" dirty="0"/>
              <a:t>znalosti vs.</a:t>
            </a:r>
            <a:r>
              <a:rPr lang="en-GB" sz="1500" i="1" dirty="0"/>
              <a:t> </a:t>
            </a:r>
            <a:r>
              <a:rPr lang="en-GB" sz="1500" i="1" dirty="0" err="1"/>
              <a:t>procedurální</a:t>
            </a:r>
            <a:r>
              <a:rPr lang="en-GB" sz="1500" i="1" dirty="0"/>
              <a:t> </a:t>
            </a:r>
            <a:r>
              <a:rPr lang="en-GB" sz="1500" i="1" dirty="0" err="1"/>
              <a:t>znalosti</a:t>
            </a:r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Zájem soustředěn na </a:t>
            </a:r>
            <a:r>
              <a:rPr lang="en-GB" altLang="cs-CZ" sz="2400" b="1"/>
              <a:t>vztah mezi poznávajícím jedincem a objektem poznávání</a:t>
            </a:r>
            <a:r>
              <a:rPr lang="en-GB" altLang="cs-CZ" sz="2400"/>
              <a:t> v různých obdobích života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Každá </a:t>
            </a:r>
            <a:r>
              <a:rPr lang="en-GB" altLang="cs-CZ" sz="2400" b="1"/>
              <a:t>úroveň poznání je výsledkem předchozího vývoje</a:t>
            </a:r>
            <a:r>
              <a:rPr lang="en-GB" altLang="cs-CZ" sz="2400"/>
              <a:t>; vzniká reorganizací a transformací úrovně předchozí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Poznání není vrozenou záležitostí; </a:t>
            </a:r>
            <a:r>
              <a:rPr lang="en-GB" altLang="cs-CZ" sz="2400" b="1"/>
              <a:t>znalosti jedinec konstruuje svým jednáním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Psychologie kognitivního vývoje – </a:t>
            </a:r>
            <a:r>
              <a:rPr lang="en-GB" altLang="cs-CZ" sz="2400" b="1"/>
              <a:t>dítě jako badatel ověřující teorie</a:t>
            </a:r>
            <a:r>
              <a:rPr lang="en-GB" altLang="cs-CZ" sz="2400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Faktory ovlivňující přechod mezi stadii: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Biologicky podložené zrání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Učení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Předávání sociální zkušenosti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Ekvilibrace</a:t>
            </a:r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/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Vzdělávání se má soustředit spíše na rozvíjení </a:t>
            </a:r>
            <a:r>
              <a:rPr lang="en-GB" altLang="cs-CZ" b="1"/>
              <a:t>obecných schémat</a:t>
            </a:r>
            <a:r>
              <a:rPr lang="en-GB" altLang="cs-CZ"/>
              <a:t>, než na rozvoj konkrétních dovedností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Vzdělávání dětí se má soustředit spíše </a:t>
            </a:r>
            <a:r>
              <a:rPr lang="en-GB" altLang="cs-CZ" b="1"/>
              <a:t>na procesy</a:t>
            </a:r>
            <a:r>
              <a:rPr lang="en-GB" altLang="cs-CZ"/>
              <a:t> než na obsahy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Vyučovací metody musí </a:t>
            </a:r>
            <a:r>
              <a:rPr lang="en-GB" altLang="cs-CZ" b="1"/>
              <a:t>aktivizovat dítě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Kurikulum by mělo </a:t>
            </a:r>
            <a:r>
              <a:rPr lang="en-GB" altLang="cs-CZ" b="1"/>
              <a:t>respektovat</a:t>
            </a:r>
            <a:r>
              <a:rPr lang="en-GB" altLang="cs-CZ"/>
              <a:t> kognitivní </a:t>
            </a:r>
            <a:r>
              <a:rPr lang="en-GB" altLang="cs-CZ" b="1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spAutoFit/>
          </a:bodyPr>
          <a:lstStyle/>
          <a:p>
            <a:pPr marL="324041" indent="-324041">
              <a:lnSpc>
                <a:spcPct val="102000"/>
              </a:lnSpc>
              <a:tabLst>
                <a:tab pos="324041" algn="l"/>
                <a:tab pos="975002" algn="l"/>
                <a:tab pos="1627403" algn="l"/>
                <a:tab pos="2279805" algn="l"/>
                <a:tab pos="2932206" algn="l"/>
                <a:tab pos="3584608" algn="l"/>
                <a:tab pos="4237010" algn="l"/>
                <a:tab pos="4889412" algn="l"/>
                <a:tab pos="5541813" algn="l"/>
                <a:tab pos="6194215" algn="l"/>
                <a:tab pos="6846616" algn="l"/>
                <a:tab pos="7499018" algn="l"/>
                <a:tab pos="8151419" algn="l"/>
                <a:tab pos="8803821" algn="l"/>
                <a:tab pos="9456222" algn="l"/>
                <a:tab pos="10108624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spAutoFit/>
          </a:bodyPr>
          <a:lstStyle/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Doporučená</a:t>
            </a:r>
            <a:r>
              <a:rPr lang="en-GB" sz="1633" dirty="0"/>
              <a:t> </a:t>
            </a:r>
            <a:r>
              <a:rPr lang="en-GB" sz="1633" dirty="0" err="1"/>
              <a:t>literatura</a:t>
            </a:r>
            <a:r>
              <a:rPr lang="cs-CZ" sz="1633" dirty="0"/>
              <a:t> (vč. přednášek a odkazů v </a:t>
            </a:r>
            <a:r>
              <a:rPr lang="cs-CZ" sz="1633" dirty="0" err="1"/>
              <a:t>ISu</a:t>
            </a:r>
            <a:r>
              <a:rPr lang="cs-CZ" sz="1633" dirty="0"/>
              <a:t>)</a:t>
            </a:r>
            <a:endParaRPr lang="en-GB" sz="1633" dirty="0"/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Odborná</a:t>
            </a:r>
            <a:r>
              <a:rPr lang="en-GB" sz="1633" dirty="0"/>
              <a:t> </a:t>
            </a:r>
            <a:r>
              <a:rPr lang="en-GB" sz="1633" dirty="0" err="1"/>
              <a:t>periodika</a:t>
            </a:r>
            <a:r>
              <a:rPr lang="cs-CZ" sz="1633" dirty="0"/>
              <a:t> (obvyklá s důrazem na)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>
                <a:hlinkClick r:id="rId3"/>
              </a:rPr>
              <a:t>http://www.</a:t>
            </a:r>
            <a:r>
              <a:rPr lang="cs-CZ" sz="1452" dirty="0" err="1">
                <a:hlinkClick r:id="rId3"/>
              </a:rPr>
              <a:t>ped.muni.cz</a:t>
            </a:r>
            <a:r>
              <a:rPr lang="cs-CZ" sz="1452" dirty="0">
                <a:hlinkClick r:id="rId3"/>
              </a:rPr>
              <a:t>/</a:t>
            </a:r>
            <a:r>
              <a:rPr lang="cs-CZ" sz="1452" dirty="0" err="1">
                <a:hlinkClick r:id="rId3"/>
              </a:rPr>
              <a:t>wlib</a:t>
            </a:r>
            <a:r>
              <a:rPr lang="cs-CZ" sz="1452" dirty="0">
                <a:hlinkClick r:id="rId3"/>
              </a:rPr>
              <a:t>/</a:t>
            </a:r>
            <a:r>
              <a:rPr lang="cs-CZ" sz="1452" dirty="0" err="1">
                <a:hlinkClick r:id="rId3"/>
              </a:rPr>
              <a:t>neweb</a:t>
            </a:r>
            <a:r>
              <a:rPr lang="cs-CZ" sz="1452" dirty="0">
                <a:hlinkClick r:id="rId3"/>
              </a:rPr>
              <a:t>/index.</a:t>
            </a:r>
            <a:r>
              <a:rPr lang="cs-CZ" sz="1452" dirty="0" err="1">
                <a:hlinkClick r:id="rId3"/>
              </a:rPr>
              <a:t>php</a:t>
            </a:r>
            <a:r>
              <a:rPr lang="cs-CZ" sz="1452" dirty="0">
                <a:hlinkClick r:id="rId3"/>
              </a:rPr>
              <a:t>?sekce=3</a:t>
            </a:r>
            <a:r>
              <a:rPr lang="cs-CZ" sz="1452" dirty="0"/>
              <a:t>  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>
                <a:hlinkClick r:id="rId4"/>
              </a:rPr>
              <a:t>Pedagogika</a:t>
            </a:r>
            <a:r>
              <a:rPr lang="cs-CZ" sz="1452" dirty="0"/>
              <a:t>, </a:t>
            </a:r>
            <a:r>
              <a:rPr lang="cs-CZ" sz="1452" dirty="0">
                <a:hlinkClick r:id="rId5"/>
              </a:rPr>
              <a:t>Studia </a:t>
            </a:r>
            <a:r>
              <a:rPr lang="cs-CZ" sz="1452" dirty="0" err="1">
                <a:hlinkClick r:id="rId5"/>
              </a:rPr>
              <a:t>Paedagogica</a:t>
            </a:r>
            <a:r>
              <a:rPr lang="cs-CZ" sz="1452" dirty="0"/>
              <a:t>, </a:t>
            </a:r>
            <a:r>
              <a:rPr lang="cs-CZ" sz="1452" dirty="0">
                <a:hlinkClick r:id="rId6"/>
              </a:rPr>
              <a:t>Orbis </a:t>
            </a:r>
            <a:r>
              <a:rPr lang="cs-CZ" sz="1452" dirty="0" err="1">
                <a:hlinkClick r:id="rId6"/>
              </a:rPr>
              <a:t>Scholae</a:t>
            </a:r>
            <a:r>
              <a:rPr lang="cs-CZ" sz="1452" dirty="0"/>
              <a:t>, </a:t>
            </a:r>
            <a:r>
              <a:rPr lang="cs-CZ" sz="1452" dirty="0">
                <a:hlinkClick r:id="rId7"/>
              </a:rPr>
              <a:t>Pedagogická orientace</a:t>
            </a:r>
            <a:r>
              <a:rPr lang="cs-CZ" sz="1452" dirty="0"/>
              <a:t>, </a:t>
            </a:r>
            <a:r>
              <a:rPr lang="cs-CZ" sz="1452" dirty="0">
                <a:hlinkClick r:id="rId8"/>
              </a:rPr>
              <a:t>Komenský</a:t>
            </a:r>
            <a:r>
              <a:rPr lang="cs-CZ" sz="1452" dirty="0"/>
              <a:t>, </a:t>
            </a:r>
            <a:r>
              <a:rPr lang="en-US" sz="1452" dirty="0" err="1">
                <a:hlinkClick r:id="rId9"/>
              </a:rPr>
              <a:t>Pedagogický</a:t>
            </a:r>
            <a:r>
              <a:rPr lang="en-US" sz="1452" dirty="0">
                <a:hlinkClick r:id="rId9"/>
              </a:rPr>
              <a:t> </a:t>
            </a:r>
            <a:r>
              <a:rPr lang="en-US" sz="1452" dirty="0" err="1">
                <a:hlinkClick r:id="rId9"/>
              </a:rPr>
              <a:t>časopis</a:t>
            </a:r>
            <a:r>
              <a:rPr lang="en-US" sz="1452" dirty="0">
                <a:hlinkClick r:id="rId9"/>
              </a:rPr>
              <a:t> / Journal of Pedagogy</a:t>
            </a:r>
            <a:r>
              <a:rPr lang="cs-CZ" sz="1452" dirty="0"/>
              <a:t> (…)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Psychológia</a:t>
            </a:r>
            <a:r>
              <a:rPr lang="en-GB" sz="1452" dirty="0"/>
              <a:t> a </a:t>
            </a:r>
            <a:r>
              <a:rPr lang="en-GB" sz="1452" dirty="0" err="1"/>
              <a:t>pato</a:t>
            </a:r>
            <a:r>
              <a:rPr lang="en-GB" sz="1452" dirty="0"/>
              <a:t> </a:t>
            </a:r>
            <a:r>
              <a:rPr lang="en-GB" sz="1452" dirty="0" err="1"/>
              <a:t>psychológia</a:t>
            </a:r>
            <a:r>
              <a:rPr lang="en-GB" sz="1452" dirty="0"/>
              <a:t> </a:t>
            </a:r>
            <a:r>
              <a:rPr lang="en-GB" sz="1452" dirty="0" err="1"/>
              <a:t>dieťaťa</a:t>
            </a:r>
            <a:r>
              <a:rPr lang="cs-CZ" sz="1452" dirty="0"/>
              <a:t>…</a:t>
            </a:r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Populární</a:t>
            </a:r>
            <a:r>
              <a:rPr lang="en-GB" sz="1633" dirty="0"/>
              <a:t> </a:t>
            </a:r>
            <a:r>
              <a:rPr lang="en-GB" sz="1633" dirty="0" err="1"/>
              <a:t>periodika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Moderní</a:t>
            </a:r>
            <a:r>
              <a:rPr lang="en-GB" sz="1452" dirty="0"/>
              <a:t> </a:t>
            </a:r>
            <a:r>
              <a:rPr lang="en-GB" sz="1452" dirty="0" err="1"/>
              <a:t>vyučování</a:t>
            </a:r>
            <a:endParaRPr lang="en-GB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Učitelské</a:t>
            </a:r>
            <a:r>
              <a:rPr lang="en-GB" sz="1452" dirty="0"/>
              <a:t> </a:t>
            </a:r>
            <a:r>
              <a:rPr lang="en-GB" sz="1452" dirty="0" err="1"/>
              <a:t>noviny</a:t>
            </a:r>
            <a:r>
              <a:rPr lang="en-GB" sz="1452" dirty="0"/>
              <a:t> (...)</a:t>
            </a:r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Internetové</a:t>
            </a:r>
            <a:r>
              <a:rPr lang="en-GB" sz="1633" dirty="0"/>
              <a:t> </a:t>
            </a:r>
            <a:r>
              <a:rPr lang="en-GB" sz="1633" dirty="0" err="1"/>
              <a:t>zdroje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/>
              <a:t>Online knihovny (viz web knihovny) - </a:t>
            </a:r>
            <a:r>
              <a:rPr lang="cs-CZ" sz="1452" dirty="0">
                <a:hlinkClick r:id="rId10"/>
              </a:rPr>
              <a:t>https://ezdroje.muni.cz/</a:t>
            </a:r>
            <a:r>
              <a:rPr lang="cs-CZ" sz="1452" dirty="0"/>
              <a:t> 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Stránky</a:t>
            </a:r>
            <a:r>
              <a:rPr lang="en-GB" sz="1452" dirty="0"/>
              <a:t> </a:t>
            </a:r>
            <a:r>
              <a:rPr lang="en-GB" sz="1452" dirty="0" err="1"/>
              <a:t>např</a:t>
            </a:r>
            <a:r>
              <a:rPr lang="en-GB" sz="1452" dirty="0"/>
              <a:t>. </a:t>
            </a:r>
            <a:r>
              <a:rPr lang="cs-CZ" sz="1452" dirty="0">
                <a:hlinkClick r:id="rId11"/>
              </a:rPr>
              <a:t>www.rvp.cz</a:t>
            </a:r>
            <a:r>
              <a:rPr lang="cs-CZ" sz="1452" dirty="0"/>
              <a:t>, </a:t>
            </a:r>
            <a:r>
              <a:rPr lang="cs-CZ" sz="1452" dirty="0">
                <a:hlinkClick r:id="rId12"/>
              </a:rPr>
              <a:t>https://www.mapavzdelavani.cz/</a:t>
            </a:r>
            <a:r>
              <a:rPr lang="cs-CZ" sz="1452" dirty="0"/>
              <a:t> </a:t>
            </a:r>
            <a:endParaRPr lang="en-GB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Databáze</a:t>
            </a:r>
            <a:r>
              <a:rPr lang="en-GB" sz="1452" dirty="0"/>
              <a:t> (ERIC, JSTOR</a:t>
            </a:r>
            <a:r>
              <a:rPr lang="cs-CZ" sz="1452" dirty="0"/>
              <a:t>…</a:t>
            </a:r>
            <a:r>
              <a:rPr lang="en-GB" sz="1452" dirty="0"/>
              <a:t>)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Svépomocné</a:t>
            </a:r>
            <a:r>
              <a:rPr lang="en-GB" sz="1452" dirty="0"/>
              <a:t> </a:t>
            </a:r>
            <a:r>
              <a:rPr lang="en-GB" sz="1452" dirty="0" err="1"/>
              <a:t>skupiny</a:t>
            </a:r>
            <a:r>
              <a:rPr lang="cs-CZ" sz="1452" dirty="0"/>
              <a:t> </a:t>
            </a:r>
            <a:r>
              <a:rPr lang="cs-CZ" sz="1452" dirty="0">
                <a:hlinkClick r:id="rId13"/>
              </a:rPr>
              <a:t>https://www.nadanedeti.cz/</a:t>
            </a:r>
            <a:r>
              <a:rPr lang="cs-CZ" sz="1452" dirty="0"/>
              <a:t> aj.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endParaRPr lang="en-GB" sz="1452" dirty="0"/>
          </a:p>
        </p:txBody>
      </p:sp>
    </p:spTree>
    <p:extLst>
      <p:ext uri="{BB962C8B-B14F-4D97-AF65-F5344CB8AC3E}">
        <p14:creationId xmlns:p14="http://schemas.microsoft.com/office/powerpoint/2010/main" val="91084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Dětské interpretace světa</a:t>
            </a:r>
            <a:br>
              <a:rPr lang="cs-CZ" altLang="cs-CZ"/>
            </a:br>
            <a:r>
              <a:rPr lang="cs-CZ" altLang="cs-CZ" sz="2500"/>
              <a:t>- řada označení:</a:t>
            </a:r>
            <a:endParaRPr lang="en-GB" alt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/>
              <a:t>Naivní teorie dítěte</a:t>
            </a:r>
            <a:r>
              <a:rPr lang="cs-CZ" altLang="cs-CZ" sz="2400"/>
              <a:t>, ale též (příbuzné termíny):</a:t>
            </a:r>
            <a:endParaRPr lang="en-GB" altLang="cs-CZ" sz="2400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Implicitní teorie dítět</a:t>
            </a:r>
            <a:r>
              <a:rPr lang="cs-CZ" altLang="cs-CZ" sz="1800"/>
              <a:t>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Dětská věda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naivní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implicitní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prekoncepce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dosavadní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alternativní koncepce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1800"/>
              <a:t>Dětské mylné koncepce, </a:t>
            </a:r>
            <a:endParaRPr lang="cs-CZ" altLang="cs-CZ" sz="1800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sz="1800"/>
              <a:t>M</a:t>
            </a:r>
            <a:r>
              <a:rPr lang="en-GB" altLang="cs-CZ" sz="1800"/>
              <a:t>iskoncepce</a:t>
            </a:r>
            <a:r>
              <a:rPr lang="cs-CZ" altLang="cs-CZ" sz="1800"/>
              <a:t> v procesu učení</a:t>
            </a:r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cs-CZ" altLang="cs-CZ" sz="1800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Kognitivní složka</a:t>
            </a:r>
            <a:r>
              <a:rPr lang="cs-CZ" altLang="cs-CZ"/>
              <a:t> 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Afektivní složka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Složka konativní</a:t>
            </a:r>
          </a:p>
          <a:p>
            <a:pPr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/>
          </a:p>
          <a:p>
            <a:pPr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cs-CZ" altLang="cs-CZ" i="1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královský dvůr je takovej ten dvorek na zámku...</a:t>
            </a:r>
          </a:p>
          <a:p>
            <a:pPr lvl="2" algn="r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(např. </a:t>
            </a:r>
            <a:r>
              <a:rPr lang="cs-CZ" altLang="cs-CZ" i="1"/>
              <a:t>P. </a:t>
            </a:r>
            <a:r>
              <a:rPr lang="en-GB" altLang="cs-CZ" i="1"/>
              <a:t>Gavora, 1992)</a:t>
            </a:r>
            <a:endParaRPr lang="cs-CZ" altLang="cs-CZ" i="1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atomy jsou takoví úplně malí trpaslíci...</a:t>
            </a:r>
          </a:p>
          <a:p>
            <a:pPr lvl="2" algn="r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(např. M. Ouhrabka, 1996)</a:t>
            </a:r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(...)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280025"/>
            <a:ext cx="7775575" cy="114492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508126"/>
            <a:ext cx="809148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63875"/>
            <a:ext cx="8232775" cy="57246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80" algn="l"/>
                <a:tab pos="1301759" algn="l"/>
                <a:tab pos="1954226" algn="l"/>
                <a:tab pos="2606692" algn="l"/>
                <a:tab pos="3259160" algn="l"/>
                <a:tab pos="3911626" algn="l"/>
                <a:tab pos="4564093" algn="l"/>
                <a:tab pos="5216560" algn="l"/>
                <a:tab pos="5869026" algn="l"/>
                <a:tab pos="6521492" algn="l"/>
                <a:tab pos="7173960" algn="l"/>
                <a:tab pos="7826426" algn="l"/>
                <a:tab pos="8478894" algn="l"/>
                <a:tab pos="9129773" algn="l"/>
                <a:tab pos="9782240" algn="l"/>
              </a:tabLst>
            </a:pPr>
            <a:r>
              <a:rPr lang="en-GB" altLang="cs-CZ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232775" cy="3508653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obecně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(„K čemu je to blbý učení?“)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v určité skupině předmětů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(„Nerad cokoli počítám!“)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v určitém předmětu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(„Matematika mi nejde.“)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v konkrétním tématu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(„K čemu mi jsou rovnice o dvou neznámých?“)</a:t>
            </a:r>
            <a:endParaRPr lang="en-GB" altLang="cs-CZ" i="1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Žákovo pojetí učiva žákovo pojetí pojmu</a:t>
            </a:r>
            <a:endParaRPr lang="cs-CZ" altLang="cs-CZ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i="1"/>
              <a:t>(„Rovnice je když...“)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r>
              <a:rPr lang="en-GB" altLang="cs-CZ"/>
              <a:t>Smysluplné učení </a:t>
            </a:r>
            <a:br>
              <a:rPr lang="en-GB" altLang="cs-CZ"/>
            </a:br>
            <a:r>
              <a:rPr lang="en-GB" altLang="cs-CZ" sz="3700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b="1"/>
              <a:t>učení, které není prostým memorováním a rozšiřováním sumy poznatků</a:t>
            </a:r>
            <a:endParaRPr lang="cs-CZ" altLang="cs-CZ" b="1"/>
          </a:p>
          <a:p>
            <a:pPr lvl="1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Valstní t</a:t>
            </a:r>
            <a:r>
              <a:rPr lang="en-GB" altLang="cs-CZ"/>
              <a:t>ermín připisován D.P.Ausubelovi </a:t>
            </a:r>
            <a:endParaRPr lang="cs-CZ" altLang="cs-CZ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Vzniká v reakci na </a:t>
            </a:r>
            <a:r>
              <a:rPr lang="en-GB" altLang="cs-CZ"/>
              <a:t>Thorndika </a:t>
            </a:r>
            <a:r>
              <a:rPr lang="cs-CZ" altLang="cs-CZ"/>
              <a:t>a jeho </a:t>
            </a:r>
            <a:r>
              <a:rPr lang="en-GB" altLang="cs-CZ"/>
              <a:t>mechanistick</a:t>
            </a:r>
            <a:r>
              <a:rPr lang="cs-CZ" altLang="cs-CZ"/>
              <a:t>ý</a:t>
            </a:r>
            <a:r>
              <a:rPr lang="en-GB" altLang="cs-CZ"/>
              <a:t> přístup</a:t>
            </a:r>
            <a:r>
              <a:rPr lang="cs-CZ" altLang="cs-CZ"/>
              <a:t> k učení </a:t>
            </a:r>
            <a:r>
              <a:rPr lang="cs-CZ" altLang="cs-CZ" sz="1800" i="1"/>
              <a:t>(behaviorální paradigma)</a:t>
            </a:r>
            <a:endParaRPr lang="en-GB" altLang="cs-CZ" sz="1800" i="1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Významným</a:t>
            </a:r>
            <a:r>
              <a:rPr lang="en-GB" altLang="cs-CZ"/>
              <a:t> zdrojem gestalt</a:t>
            </a:r>
            <a:r>
              <a:rPr lang="cs-CZ" altLang="cs-CZ"/>
              <a:t>-psychologie </a:t>
            </a:r>
            <a:r>
              <a:rPr lang="cs-CZ" altLang="cs-CZ" i="1"/>
              <a:t>(viz předchozí přednáška)</a:t>
            </a:r>
            <a:endParaRPr lang="en-GB" altLang="cs-CZ" i="1"/>
          </a:p>
          <a:p>
            <a:pPr lvl="2"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/>
              <a:t>Kořeny způsobu uvažování sahají mj. až k </a:t>
            </a:r>
            <a:r>
              <a:rPr lang="en-GB" altLang="cs-CZ" sz="1800" i="1"/>
              <a:t>J.A.Komensk</a:t>
            </a:r>
            <a:r>
              <a:rPr lang="cs-CZ" altLang="cs-CZ" sz="1800" i="1"/>
              <a:t>ému (není ovšem zakladatelem; „předvědecké“ období!)</a:t>
            </a:r>
            <a:endParaRPr lang="en-GB" altLang="cs-CZ" sz="1800" i="1"/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r>
              <a:rPr lang="en-GB" altLang="cs-CZ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Aktivita</a:t>
            </a:r>
            <a:r>
              <a:rPr lang="cs-CZ" altLang="cs-CZ"/>
              <a:t> v procesu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Konstruování</a:t>
            </a:r>
            <a:r>
              <a:rPr lang="cs-CZ" altLang="cs-CZ"/>
              <a:t> poznatků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Kumulace</a:t>
            </a:r>
            <a:r>
              <a:rPr lang="cs-CZ" altLang="cs-CZ"/>
              <a:t> poznatků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Autoregulace</a:t>
            </a:r>
            <a:r>
              <a:rPr lang="cs-CZ" altLang="cs-CZ"/>
              <a:t>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Zacílenost</a:t>
            </a:r>
            <a:r>
              <a:rPr lang="cs-CZ" altLang="cs-CZ"/>
              <a:t>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Situovanost</a:t>
            </a:r>
            <a:r>
              <a:rPr lang="cs-CZ" altLang="cs-CZ"/>
              <a:t> učení</a:t>
            </a:r>
            <a:endParaRPr lang="en-GB" altLang="cs-CZ"/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Individální specifičnost</a:t>
            </a:r>
            <a:r>
              <a:rPr lang="cs-CZ" altLang="cs-CZ"/>
              <a:t>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br>
              <a:rPr lang="cs-CZ" altLang="cs-CZ" sz="3800"/>
            </a:br>
            <a:r>
              <a:rPr lang="en-GB" altLang="cs-CZ" sz="3800"/>
              <a:t>Smysluplné učení – složky</a:t>
            </a:r>
            <a:r>
              <a:rPr lang="cs-CZ" altLang="cs-CZ" sz="3800"/>
              <a:t> (</a:t>
            </a:r>
            <a:r>
              <a:rPr lang="en-GB" altLang="cs-CZ" sz="3800"/>
              <a:t>Shuell</a:t>
            </a:r>
            <a:r>
              <a:rPr lang="cs-CZ" altLang="cs-CZ" sz="3800"/>
              <a:t>,</a:t>
            </a:r>
            <a:r>
              <a:rPr lang="en-GB" altLang="cs-CZ" sz="3800"/>
              <a:t> 1992)</a:t>
            </a:r>
            <a:br>
              <a:rPr lang="en-GB" altLang="cs-CZ" sz="3800"/>
            </a:br>
            <a:endParaRPr lang="en-GB" altLang="cs-CZ" sz="38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cs-CZ" altLang="cs-CZ" sz="2400" u="sng"/>
              <a:t>Ve vztahu k učení: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Očekávání</a:t>
            </a:r>
            <a:r>
              <a:rPr lang="en-GB" altLang="cs-CZ" sz="2400"/>
              <a:t> </a:t>
            </a:r>
            <a:r>
              <a:rPr lang="en-GB" altLang="cs-CZ" sz="2400" i="1"/>
              <a:t>(mj. co, k čemu, self-efficacy)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Motivování</a:t>
            </a:r>
            <a:r>
              <a:rPr lang="en-GB" altLang="cs-CZ" sz="2400"/>
              <a:t> </a:t>
            </a:r>
            <a:r>
              <a:rPr lang="en-GB" altLang="cs-CZ" sz="2400" i="1"/>
              <a:t>(vnější, vnitřní)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Aktivování</a:t>
            </a:r>
            <a:r>
              <a:rPr lang="en-GB" altLang="cs-CZ" sz="2400"/>
              <a:t> dosavadních znalostí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Pozornost</a:t>
            </a:r>
            <a:r>
              <a:rPr lang="en-GB" altLang="cs-CZ" sz="2400"/>
              <a:t> </a:t>
            </a:r>
            <a:r>
              <a:rPr lang="en-GB" altLang="cs-CZ" sz="2400" i="1"/>
              <a:t>(část vs. celek učiva)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Překódování</a:t>
            </a:r>
            <a:r>
              <a:rPr lang="en-GB" altLang="cs-CZ" sz="2400" i="1"/>
              <a:t> (zvláštnosti zapamatování žáka </a:t>
            </a:r>
          </a:p>
          <a:p>
            <a:pPr lvl="1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i="1"/>
              <a:t>i zvláštnosti učiva)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Srovnávání</a:t>
            </a:r>
            <a:r>
              <a:rPr lang="en-GB" altLang="cs-CZ" sz="2400" i="1"/>
              <a:t> (staré a nové učivo)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b="1"/>
              <a:t>Generování hypotéz</a:t>
            </a:r>
            <a:r>
              <a:rPr lang="cs-CZ" altLang="cs-CZ" sz="2400"/>
              <a:t> </a:t>
            </a:r>
            <a:r>
              <a:rPr lang="cs-CZ" altLang="cs-CZ" sz="2400" i="1"/>
              <a:t>(jestli si to správně představuji, tak...)</a:t>
            </a:r>
            <a:endParaRPr lang="en-GB" altLang="cs-CZ" sz="2400" i="1"/>
          </a:p>
          <a:p>
            <a:pPr algn="ctr">
              <a:lnSpc>
                <a:spcPct val="95000"/>
              </a:lnSpc>
              <a:buNone/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 sz="2400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23852" indent="-323852">
              <a:lnSpc>
                <a:spcPct val="93000"/>
              </a:lnSpc>
              <a:tabLst>
                <a:tab pos="323852" algn="l"/>
                <a:tab pos="974731" algn="l"/>
                <a:tab pos="1627198" algn="l"/>
                <a:tab pos="2278078" algn="l"/>
                <a:tab pos="2930544" algn="l"/>
                <a:tab pos="3583012" algn="l"/>
                <a:tab pos="4235478" algn="l"/>
                <a:tab pos="4887945" algn="l"/>
                <a:tab pos="5540411" algn="l"/>
                <a:tab pos="6192878" algn="l"/>
                <a:tab pos="6845345" algn="l"/>
                <a:tab pos="7497812" algn="l"/>
                <a:tab pos="8150278" algn="l"/>
                <a:tab pos="8802746" algn="l"/>
                <a:tab pos="9455212" algn="l"/>
                <a:tab pos="10106091" algn="l"/>
              </a:tabLst>
            </a:pPr>
            <a:r>
              <a:rPr lang="en-GB" altLang="cs-CZ"/>
              <a:t>Smysluplné učení - </a:t>
            </a:r>
            <a:r>
              <a:rPr lang="cs-CZ" altLang="cs-CZ"/>
              <a:t>procesy</a:t>
            </a:r>
            <a:endParaRPr lang="en-GB" alt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Opakování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Zpětná vazba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Hodnocení </a:t>
            </a:r>
            <a:r>
              <a:rPr lang="en-GB" altLang="cs-CZ" i="1"/>
              <a:t>(sumativní vs. formativní)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Monitorování</a:t>
            </a:r>
          </a:p>
          <a:p>
            <a:pPr>
              <a:lnSpc>
                <a:spcPct val="95000"/>
              </a:lnSpc>
              <a:tabLst>
                <a:tab pos="649292" algn="l"/>
                <a:tab pos="1301759" algn="l"/>
                <a:tab pos="1952638" algn="l"/>
                <a:tab pos="2605106" algn="l"/>
                <a:tab pos="3257571" algn="l"/>
                <a:tab pos="3910038" algn="l"/>
                <a:tab pos="4562505" algn="l"/>
                <a:tab pos="5214972" algn="l"/>
                <a:tab pos="5867438" algn="l"/>
                <a:tab pos="6519906" algn="l"/>
                <a:tab pos="7172372" algn="l"/>
                <a:tab pos="7824840" algn="l"/>
                <a:tab pos="8477306" algn="l"/>
                <a:tab pos="9129773" algn="l"/>
                <a:tab pos="9780652" algn="l"/>
              </a:tabLst>
            </a:pPr>
            <a:r>
              <a:rPr lang="en-GB" altLang="cs-CZ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v rámci výkladu i literatury se střídají perspektivy </a:t>
            </a:r>
          </a:p>
          <a:p>
            <a:pPr lvl="1" eaLnBrk="1" hangingPunct="1"/>
            <a:r>
              <a:rPr lang="cs-CZ" b="1" dirty="0"/>
              <a:t>člověk</a:t>
            </a:r>
            <a:r>
              <a:rPr lang="cs-CZ" dirty="0"/>
              <a:t> (žák, učitel, rodič - zejména s důrazem na učení, výchovu a vývoj)</a:t>
            </a:r>
          </a:p>
          <a:p>
            <a:pPr lvl="1" eaLnBrk="1" hangingPunct="1"/>
            <a:r>
              <a:rPr lang="cs-CZ" b="1" dirty="0"/>
              <a:t>sociální skupiny</a:t>
            </a:r>
            <a:r>
              <a:rPr lang="cs-CZ" dirty="0"/>
              <a:t>, jejich dynamika a vliv (rodina, školní třída, škola)</a:t>
            </a:r>
          </a:p>
          <a:p>
            <a:pPr lvl="1" eaLnBrk="1" hangingPunct="1"/>
            <a:r>
              <a:rPr lang="cs-CZ" b="1" dirty="0"/>
              <a:t>výzkum, teorie, metody</a:t>
            </a:r>
            <a:r>
              <a:rPr lang="cs-CZ" dirty="0"/>
              <a:t> ev. intervence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/>
              <a:t>BERTRAND, Y. </a:t>
            </a:r>
            <a:r>
              <a:rPr lang="cs-CZ" sz="1800" i="1"/>
              <a:t>Soudobé teorie vzdělávání</a:t>
            </a:r>
            <a:r>
              <a:rPr lang="cs-CZ" sz="1800"/>
              <a:t>. Praha: Portál, 1998.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/>
              <a:t>MOSELEY, D. et al. </a:t>
            </a:r>
            <a:r>
              <a:rPr lang="en-US" sz="1800"/>
              <a:t>Frameworks for thinking: a handbook for teachers and learning</a:t>
            </a:r>
            <a:r>
              <a:rPr lang="cs-CZ" sz="1800"/>
              <a:t>. Cambridge: Cambridge Un. Press, 2005.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800"/>
              <a:t>Psycholgy Clasics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500">
                <a:hlinkClick r:id="rId3"/>
              </a:rPr>
              <a:t>http://psychclassics.yorku.ca/</a:t>
            </a:r>
            <a:r>
              <a:rPr lang="cs-CZ" sz="1500"/>
              <a:t> </a:t>
            </a:r>
            <a:endParaRPr lang="en-US" sz="15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800"/>
              <a:t>Moore, Alex. Teaching and Learning: Pedagogy, Curriculum and Culture. Routledge Falmer, 2000.</a:t>
            </a:r>
          </a:p>
          <a:p>
            <a:pPr marL="640084" lvl="1" indent="-274322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500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500"/>
              <a:t> </a:t>
            </a:r>
            <a:endParaRPr lang="en-US" sz="15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600"/>
              <a:t>GAVORA</a:t>
            </a:r>
            <a:r>
              <a:rPr lang="cs-CZ" sz="1600"/>
              <a:t>,</a:t>
            </a:r>
            <a:r>
              <a:rPr lang="it-IT" sz="1600"/>
              <a:t> P. </a:t>
            </a:r>
            <a:r>
              <a:rPr lang="it-IT" sz="1600" i="1"/>
              <a:t>Žiak a text</a:t>
            </a:r>
            <a:r>
              <a:rPr lang="it-IT" sz="1600"/>
              <a:t>. Bratislava</a:t>
            </a:r>
            <a:r>
              <a:rPr lang="cs-CZ" sz="1600"/>
              <a:t>:</a:t>
            </a:r>
            <a:r>
              <a:rPr lang="it-IT" sz="1600"/>
              <a:t> SPN</a:t>
            </a:r>
            <a:r>
              <a:rPr lang="cs-CZ" sz="1600"/>
              <a:t>,</a:t>
            </a:r>
            <a:r>
              <a:rPr lang="it-IT" sz="1600"/>
              <a:t> 1992</a:t>
            </a:r>
            <a:endParaRPr lang="cs-CZ" sz="16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HEJNÝ, M.; KUŘINA, F. </a:t>
            </a:r>
            <a:r>
              <a:rPr lang="cs-CZ" sz="1600" i="1"/>
              <a:t>Dítě, škola, matematika. Konstruktivistické přístupy k vyučování</a:t>
            </a:r>
            <a:r>
              <a:rPr lang="cs-CZ" sz="1600"/>
              <a:t>. Praha: Portál, 2001. 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PAŘÍZEK, V. </a:t>
            </a:r>
            <a:r>
              <a:rPr lang="cs-CZ" sz="1600" i="1"/>
              <a:t>Jak naučit žáky myslet</a:t>
            </a:r>
            <a:r>
              <a:rPr lang="cs-CZ" sz="1600"/>
              <a:t>. Praha: Karolinum, 2000.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PASCH, M. a kol. </a:t>
            </a:r>
            <a:r>
              <a:rPr lang="cs-CZ" sz="1600" i="1"/>
              <a:t>Od vzdělávacího programu k vyučovací hodině</a:t>
            </a:r>
            <a:r>
              <a:rPr lang="cs-CZ" sz="1600"/>
              <a:t>. Praha: Portál, 1998. 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600"/>
              <a:t>PIAGET, J. </a:t>
            </a:r>
            <a:r>
              <a:rPr lang="fr-FR" sz="1600" i="1"/>
              <a:t>Psychologie inteligence</a:t>
            </a:r>
            <a:r>
              <a:rPr lang="fr-FR" sz="1600"/>
              <a:t>. Praha: SPN, 1970. </a:t>
            </a:r>
            <a:endParaRPr lang="cs-CZ" sz="16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ŠEBKOVÁ, A., VYSKOČILOVÁ, E.  Chápání prostorových vztahů u dětí mladšího školního věku. </a:t>
            </a:r>
            <a:r>
              <a:rPr lang="cs-CZ" sz="1600" i="1"/>
              <a:t>Pedagogika</a:t>
            </a:r>
            <a:r>
              <a:rPr lang="cs-CZ" sz="1600"/>
              <a:t>, roč.XLVII, 1997, s. 10-17.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THAGARD, P. </a:t>
            </a:r>
            <a:r>
              <a:rPr lang="cs-CZ" sz="1600" i="1"/>
              <a:t>Úvod do kognitivní vědy. Mysl a myšlení</a:t>
            </a:r>
            <a:r>
              <a:rPr lang="cs-CZ" sz="1600"/>
              <a:t>. Praha: Portál, 2001. </a:t>
            </a:r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/>
              <a:t>VYGOTSKIJ, L. S. </a:t>
            </a:r>
            <a:r>
              <a:rPr lang="cs-CZ" sz="1600" i="1"/>
              <a:t>Myšlení a řeč</a:t>
            </a:r>
            <a:r>
              <a:rPr lang="cs-CZ" sz="1600"/>
              <a:t>. Praha: SPN, 1970.</a:t>
            </a:r>
            <a:endParaRPr lang="cs-CZ" sz="1800"/>
          </a:p>
          <a:p>
            <a:pPr marL="320042" indent="-320042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pPr lvl="1"/>
            <a:r>
              <a:rPr lang="cs-CZ" dirty="0"/>
              <a:t>Diverzita vzdělávacích cest, formální a informální učení</a:t>
            </a:r>
          </a:p>
          <a:p>
            <a:r>
              <a:rPr lang="cs-CZ" dirty="0"/>
              <a:t>Nástup technologií</a:t>
            </a:r>
          </a:p>
          <a:p>
            <a:pPr lvl="1"/>
            <a:r>
              <a:rPr lang="cs-CZ" dirty="0"/>
              <a:t>Od náhrady tradičních médií a technologie přes </a:t>
            </a:r>
            <a:r>
              <a:rPr lang="cs-CZ" dirty="0" err="1"/>
              <a:t>embeded</a:t>
            </a:r>
            <a:r>
              <a:rPr lang="cs-CZ" dirty="0"/>
              <a:t> </a:t>
            </a:r>
            <a:r>
              <a:rPr lang="cs-CZ" dirty="0" err="1"/>
              <a:t>learnig</a:t>
            </a:r>
            <a:r>
              <a:rPr lang="cs-CZ" dirty="0"/>
              <a:t>, </a:t>
            </a:r>
            <a:r>
              <a:rPr lang="cs-CZ" dirty="0" err="1"/>
              <a:t>mlearning</a:t>
            </a:r>
            <a:r>
              <a:rPr lang="cs-CZ" dirty="0"/>
              <a:t> až po online </a:t>
            </a:r>
            <a:r>
              <a:rPr lang="cs-CZ" dirty="0" err="1"/>
              <a:t>vzdělávální</a:t>
            </a:r>
            <a:endParaRPr lang="cs-CZ" dirty="0"/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pPr lvl="1"/>
            <a:r>
              <a:rPr lang="cs-CZ" dirty="0"/>
              <a:t>Otázka motivace, emocí v kontextu vzdělávání, znalost zvláštností dítěte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benchmarking,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780E0AD9-E380-3D93-2866-CF0E6289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26" y="0"/>
            <a:ext cx="2405974" cy="2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EA7152-3439-43A3-A72C-333E598F1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38919-A8D2-491D-BA88-895E95C3D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F61946-3FDA-4F05-BEFB-BE32E92EBA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d5652a-9cd3-465f-98c7-aa8090bd65c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100</TotalTime>
  <Words>5033</Words>
  <Application>Microsoft Office PowerPoint</Application>
  <PresentationFormat>Širokoúhlá obrazovka</PresentationFormat>
  <Paragraphs>521</Paragraphs>
  <Slides>80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8" baseType="lpstr">
      <vt:lpstr>Arial</vt:lpstr>
      <vt:lpstr>Arial Unicode MS</vt:lpstr>
      <vt:lpstr>Tahoma</vt:lpstr>
      <vt:lpstr>Times New Roman</vt:lpstr>
      <vt:lpstr>Verdana</vt:lpstr>
      <vt:lpstr>Wingdings</vt:lpstr>
      <vt:lpstr>Wingdings 2</vt:lpstr>
      <vt:lpstr>Prezentace_MU_CZ</vt:lpstr>
      <vt:lpstr>Pedagogická psychologie</vt:lpstr>
      <vt:lpstr>Kontakt</vt:lpstr>
      <vt:lpstr>Literatura</vt:lpstr>
      <vt:lpstr>Doplňující literatura</vt:lpstr>
      <vt:lpstr>Rozšiřující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Učitelská profese</vt:lpstr>
      <vt:lpstr>Jaký máte učitelský vzor?</vt:lpstr>
      <vt:lpstr>Učitelská profese 2</vt:lpstr>
      <vt:lpstr>Hm.</vt:lpstr>
      <vt:lpstr>Pozor na různé významy pojmu!</vt:lpstr>
      <vt:lpstr>Škola a média</vt:lpstr>
      <vt:lpstr>Pedagogická psychologie</vt:lpstr>
      <vt:lpstr>Změny v přístupech ke školnímu učení (dle Mayer, 1992)</vt:lpstr>
      <vt:lpstr>Změny v oboru v minulém století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Prezentace aplikace PowerPoint</vt:lpstr>
      <vt:lpstr>Druhé období, třetí období</vt:lpstr>
      <vt:lpstr>Přínos ped. psy. pro další obory  - Aster (1990) uvádí: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Osm typů lidského učení (Gagné)</vt:lpstr>
      <vt:lpstr>Poznámky</vt:lpstr>
      <vt:lpstr>Konstruktivismus</vt:lpstr>
      <vt:lpstr>Prezentace aplikace PowerPoint</vt:lpstr>
      <vt:lpstr>Pedagogický/didaktický konstruktivismus</vt:lpstr>
      <vt:lpstr>Pedagogický konstruktivismus</vt:lpstr>
      <vt:lpstr>Prezentace aplikace PowerPoint</vt:lpstr>
      <vt:lpstr>Miskoncepty o učení a falešná dilemata</vt:lpstr>
      <vt:lpstr>Učení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Jan Mareš</dc:creator>
  <cp:lastModifiedBy>Ivana Suchánková</cp:lastModifiedBy>
  <cp:revision>9</cp:revision>
  <cp:lastPrinted>1601-01-01T00:00:00Z</cp:lastPrinted>
  <dcterms:created xsi:type="dcterms:W3CDTF">2024-02-19T09:34:01Z</dcterms:created>
  <dcterms:modified xsi:type="dcterms:W3CDTF">2024-04-11T06:20:26Z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