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3" r:id="rId4"/>
    <p:sldId id="314" r:id="rId5"/>
    <p:sldId id="257" r:id="rId6"/>
    <p:sldId id="259" r:id="rId7"/>
    <p:sldId id="258" r:id="rId8"/>
    <p:sldId id="296" r:id="rId9"/>
    <p:sldId id="306" r:id="rId10"/>
    <p:sldId id="311" r:id="rId11"/>
    <p:sldId id="312" r:id="rId12"/>
    <p:sldId id="293" r:id="rId13"/>
    <p:sldId id="294" r:id="rId14"/>
    <p:sldId id="292" r:id="rId15"/>
    <p:sldId id="295" r:id="rId16"/>
    <p:sldId id="308" r:id="rId17"/>
    <p:sldId id="307" r:id="rId18"/>
    <p:sldId id="297" r:id="rId19"/>
    <p:sldId id="298" r:id="rId20"/>
    <p:sldId id="300" r:id="rId21"/>
    <p:sldId id="309" r:id="rId22"/>
    <p:sldId id="301" r:id="rId23"/>
    <p:sldId id="302" r:id="rId24"/>
    <p:sldId id="299" r:id="rId25"/>
    <p:sldId id="303" r:id="rId26"/>
    <p:sldId id="304" r:id="rId27"/>
    <p:sldId id="305" r:id="rId28"/>
    <p:sldId id="31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BE175-C064-4C9C-BE39-45F60FDE581B}" v="520" dt="2022-02-16T14:41:2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BA915-E4CA-4D99-9AAB-501FDA256E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F528C6-CB32-4AA2-A470-D1A3ACDE73BA}">
      <dgm:prSet/>
      <dgm:spPr/>
      <dgm:t>
        <a:bodyPr/>
        <a:lstStyle/>
        <a:p>
          <a:r>
            <a:rPr lang="cs-CZ" dirty="0"/>
            <a:t>Bez-smrtnost okolo roku 2050?</a:t>
          </a:r>
          <a:endParaRPr lang="en-US" dirty="0"/>
        </a:p>
      </dgm:t>
    </dgm:pt>
    <dgm:pt modelId="{FDE13E29-13BE-4351-BBC4-008532D9529F}" type="parTrans" cxnId="{00F00C8F-6F48-438B-B0AB-3FD62839B079}">
      <dgm:prSet/>
      <dgm:spPr/>
      <dgm:t>
        <a:bodyPr/>
        <a:lstStyle/>
        <a:p>
          <a:endParaRPr lang="en-US"/>
        </a:p>
      </dgm:t>
    </dgm:pt>
    <dgm:pt modelId="{200CAF2A-4260-452D-B965-2E124FDEEDC0}" type="sibTrans" cxnId="{00F00C8F-6F48-438B-B0AB-3FD62839B079}">
      <dgm:prSet/>
      <dgm:spPr/>
      <dgm:t>
        <a:bodyPr/>
        <a:lstStyle/>
        <a:p>
          <a:endParaRPr lang="en-US"/>
        </a:p>
      </dgm:t>
    </dgm:pt>
    <dgm:pt modelId="{A53A269B-1108-4B50-B6C6-6D66B23BC205}">
      <dgm:prSet/>
      <dgm:spPr/>
      <dgm:t>
        <a:bodyPr/>
        <a:lstStyle/>
        <a:p>
          <a:r>
            <a:rPr lang="cs-CZ"/>
            <a:t>Prvé tisíc-ročné děti</a:t>
          </a:r>
          <a:endParaRPr lang="en-US"/>
        </a:p>
      </dgm:t>
    </dgm:pt>
    <dgm:pt modelId="{F1F61FB5-99B8-4010-8A8E-E99462D7562A}" type="parTrans" cxnId="{B58F3082-77E4-45B0-B704-EDEB4016355E}">
      <dgm:prSet/>
      <dgm:spPr/>
      <dgm:t>
        <a:bodyPr/>
        <a:lstStyle/>
        <a:p>
          <a:endParaRPr lang="en-US"/>
        </a:p>
      </dgm:t>
    </dgm:pt>
    <dgm:pt modelId="{525CF7B9-D9F0-4B83-AD66-3CC117942EE5}" type="sibTrans" cxnId="{B58F3082-77E4-45B0-B704-EDEB4016355E}">
      <dgm:prSet/>
      <dgm:spPr/>
      <dgm:t>
        <a:bodyPr/>
        <a:lstStyle/>
        <a:p>
          <a:endParaRPr lang="en-US"/>
        </a:p>
      </dgm:t>
    </dgm:pt>
    <dgm:pt modelId="{726A0563-C42D-4EF8-914C-C4F42582FE3A}" type="pres">
      <dgm:prSet presAssocID="{05FBA915-E4CA-4D99-9AAB-501FDA256E09}" presName="linear" presStyleCnt="0">
        <dgm:presLayoutVars>
          <dgm:animLvl val="lvl"/>
          <dgm:resizeHandles val="exact"/>
        </dgm:presLayoutVars>
      </dgm:prSet>
      <dgm:spPr/>
    </dgm:pt>
    <dgm:pt modelId="{9DA67695-20B7-4D32-B8B2-726ACCE661AA}" type="pres">
      <dgm:prSet presAssocID="{39F528C6-CB32-4AA2-A470-D1A3ACDE73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C029E0-C4D4-48E3-A6AD-5326A7213197}" type="pres">
      <dgm:prSet presAssocID="{200CAF2A-4260-452D-B965-2E124FDEEDC0}" presName="spacer" presStyleCnt="0"/>
      <dgm:spPr/>
    </dgm:pt>
    <dgm:pt modelId="{A537909E-4B04-417D-93E1-50B3150ECF49}" type="pres">
      <dgm:prSet presAssocID="{A53A269B-1108-4B50-B6C6-6D66B23BC2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55F314-0AB4-48A6-8511-39178942187A}" type="presOf" srcId="{39F528C6-CB32-4AA2-A470-D1A3ACDE73BA}" destId="{9DA67695-20B7-4D32-B8B2-726ACCE661AA}" srcOrd="0" destOrd="0" presId="urn:microsoft.com/office/officeart/2005/8/layout/vList2"/>
    <dgm:cxn modelId="{19774143-328F-4333-BE41-3E53F9D49B64}" type="presOf" srcId="{05FBA915-E4CA-4D99-9AAB-501FDA256E09}" destId="{726A0563-C42D-4EF8-914C-C4F42582FE3A}" srcOrd="0" destOrd="0" presId="urn:microsoft.com/office/officeart/2005/8/layout/vList2"/>
    <dgm:cxn modelId="{6867AF6E-E09E-43C6-BB8C-DBF78EB07E6C}" type="presOf" srcId="{A53A269B-1108-4B50-B6C6-6D66B23BC205}" destId="{A537909E-4B04-417D-93E1-50B3150ECF49}" srcOrd="0" destOrd="0" presId="urn:microsoft.com/office/officeart/2005/8/layout/vList2"/>
    <dgm:cxn modelId="{B58F3082-77E4-45B0-B704-EDEB4016355E}" srcId="{05FBA915-E4CA-4D99-9AAB-501FDA256E09}" destId="{A53A269B-1108-4B50-B6C6-6D66B23BC205}" srcOrd="1" destOrd="0" parTransId="{F1F61FB5-99B8-4010-8A8E-E99462D7562A}" sibTransId="{525CF7B9-D9F0-4B83-AD66-3CC117942EE5}"/>
    <dgm:cxn modelId="{00F00C8F-6F48-438B-B0AB-3FD62839B079}" srcId="{05FBA915-E4CA-4D99-9AAB-501FDA256E09}" destId="{39F528C6-CB32-4AA2-A470-D1A3ACDE73BA}" srcOrd="0" destOrd="0" parTransId="{FDE13E29-13BE-4351-BBC4-008532D9529F}" sibTransId="{200CAF2A-4260-452D-B965-2E124FDEEDC0}"/>
    <dgm:cxn modelId="{9DEE2F8F-3AC2-478C-BEBB-1F96103E8C31}" type="presParOf" srcId="{726A0563-C42D-4EF8-914C-C4F42582FE3A}" destId="{9DA67695-20B7-4D32-B8B2-726ACCE661AA}" srcOrd="0" destOrd="0" presId="urn:microsoft.com/office/officeart/2005/8/layout/vList2"/>
    <dgm:cxn modelId="{2B1C6FFE-CD45-435F-B9DD-B020A2683FD9}" type="presParOf" srcId="{726A0563-C42D-4EF8-914C-C4F42582FE3A}" destId="{CDC029E0-C4D4-48E3-A6AD-5326A7213197}" srcOrd="1" destOrd="0" presId="urn:microsoft.com/office/officeart/2005/8/layout/vList2"/>
    <dgm:cxn modelId="{46AA3EE7-902F-4E42-BCAA-EE4E9F1484A6}" type="presParOf" srcId="{726A0563-C42D-4EF8-914C-C4F42582FE3A}" destId="{A537909E-4B04-417D-93E1-50B3150ECF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1D633-23F9-4F29-B995-46C428C4FE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83896E-67CB-4453-975C-99522B7ACB2E}">
      <dgm:prSet/>
      <dgm:spPr/>
      <dgm:t>
        <a:bodyPr/>
        <a:lstStyle/>
        <a:p>
          <a:r>
            <a:rPr lang="cs-CZ"/>
            <a:t>Chudoba, vyloučení, nesmyslnost</a:t>
          </a:r>
          <a:endParaRPr lang="en-US"/>
        </a:p>
      </dgm:t>
    </dgm:pt>
    <dgm:pt modelId="{769320EF-3768-447E-8A6C-2E838E6BA48D}" type="parTrans" cxnId="{328C0C76-A4DD-4201-BED5-E6E3B4AA1A6A}">
      <dgm:prSet/>
      <dgm:spPr/>
      <dgm:t>
        <a:bodyPr/>
        <a:lstStyle/>
        <a:p>
          <a:endParaRPr lang="en-US"/>
        </a:p>
      </dgm:t>
    </dgm:pt>
    <dgm:pt modelId="{AF77EB0A-0D26-4B09-A266-5E1DF68FBBDF}" type="sibTrans" cxnId="{328C0C76-A4DD-4201-BED5-E6E3B4AA1A6A}">
      <dgm:prSet/>
      <dgm:spPr/>
      <dgm:t>
        <a:bodyPr/>
        <a:lstStyle/>
        <a:p>
          <a:endParaRPr lang="en-US"/>
        </a:p>
      </dgm:t>
    </dgm:pt>
    <dgm:pt modelId="{4D795CB7-AB61-4DD4-8760-11BE07CBDA5B}">
      <dgm:prSet/>
      <dgm:spPr/>
      <dgm:t>
        <a:bodyPr/>
        <a:lstStyle/>
        <a:p>
          <a:r>
            <a:rPr lang="cs-CZ"/>
            <a:t>Ekologický žal, eskapismus</a:t>
          </a:r>
          <a:endParaRPr lang="en-US"/>
        </a:p>
      </dgm:t>
    </dgm:pt>
    <dgm:pt modelId="{F5729CBA-75E4-4B1F-8FCF-F0EAE922F22B}" type="parTrans" cxnId="{A62F3336-0D34-4B5C-96EC-D52EA5CED0FA}">
      <dgm:prSet/>
      <dgm:spPr/>
      <dgm:t>
        <a:bodyPr/>
        <a:lstStyle/>
        <a:p>
          <a:endParaRPr lang="en-US"/>
        </a:p>
      </dgm:t>
    </dgm:pt>
    <dgm:pt modelId="{CBBADA60-8D49-40E1-A4CC-5014A9E4FE86}" type="sibTrans" cxnId="{A62F3336-0D34-4B5C-96EC-D52EA5CED0FA}">
      <dgm:prSet/>
      <dgm:spPr/>
      <dgm:t>
        <a:bodyPr/>
        <a:lstStyle/>
        <a:p>
          <a:endParaRPr lang="en-US"/>
        </a:p>
      </dgm:t>
    </dgm:pt>
    <dgm:pt modelId="{09A62F13-6A7F-449F-9C0B-1B72256D49CC}">
      <dgm:prSet/>
      <dgm:spPr/>
      <dgm:t>
        <a:bodyPr/>
        <a:lstStyle/>
        <a:p>
          <a:r>
            <a:rPr lang="cs-CZ"/>
            <a:t>H. Librová: Věrní a rozumní: kapitoly o ekologické zpozdilosti. Brno: Munipress, 2016, 328 s.</a:t>
          </a:r>
          <a:endParaRPr lang="en-US"/>
        </a:p>
      </dgm:t>
    </dgm:pt>
    <dgm:pt modelId="{8F84C030-1497-495F-BA00-E67243CE01B6}" type="parTrans" cxnId="{72FBA322-BD67-4133-B0DC-B4B2C973E4B2}">
      <dgm:prSet/>
      <dgm:spPr/>
      <dgm:t>
        <a:bodyPr/>
        <a:lstStyle/>
        <a:p>
          <a:endParaRPr lang="en-US"/>
        </a:p>
      </dgm:t>
    </dgm:pt>
    <dgm:pt modelId="{BA8BB4C0-5FB8-4CE8-920C-EBD8780FA74F}" type="sibTrans" cxnId="{72FBA322-BD67-4133-B0DC-B4B2C973E4B2}">
      <dgm:prSet/>
      <dgm:spPr/>
      <dgm:t>
        <a:bodyPr/>
        <a:lstStyle/>
        <a:p>
          <a:endParaRPr lang="en-US"/>
        </a:p>
      </dgm:t>
    </dgm:pt>
    <dgm:pt modelId="{BEA880C7-C95B-462F-B90F-6DFE8AA36D17}" type="pres">
      <dgm:prSet presAssocID="{25A1D633-23F9-4F29-B995-46C428C4FE02}" presName="vert0" presStyleCnt="0">
        <dgm:presLayoutVars>
          <dgm:dir/>
          <dgm:animOne val="branch"/>
          <dgm:animLvl val="lvl"/>
        </dgm:presLayoutVars>
      </dgm:prSet>
      <dgm:spPr/>
    </dgm:pt>
    <dgm:pt modelId="{E51436D1-F894-4D21-8C88-39620701781F}" type="pres">
      <dgm:prSet presAssocID="{C583896E-67CB-4453-975C-99522B7ACB2E}" presName="thickLine" presStyleLbl="alignNode1" presStyleIdx="0" presStyleCnt="3"/>
      <dgm:spPr/>
    </dgm:pt>
    <dgm:pt modelId="{91712953-0A62-4CB3-AB9A-2921A1022D6E}" type="pres">
      <dgm:prSet presAssocID="{C583896E-67CB-4453-975C-99522B7ACB2E}" presName="horz1" presStyleCnt="0"/>
      <dgm:spPr/>
    </dgm:pt>
    <dgm:pt modelId="{F18BA35E-10A4-4115-BC30-487D5B7B807C}" type="pres">
      <dgm:prSet presAssocID="{C583896E-67CB-4453-975C-99522B7ACB2E}" presName="tx1" presStyleLbl="revTx" presStyleIdx="0" presStyleCnt="3"/>
      <dgm:spPr/>
    </dgm:pt>
    <dgm:pt modelId="{FDD425E6-0389-441E-90FA-3BD4A9AAD32B}" type="pres">
      <dgm:prSet presAssocID="{C583896E-67CB-4453-975C-99522B7ACB2E}" presName="vert1" presStyleCnt="0"/>
      <dgm:spPr/>
    </dgm:pt>
    <dgm:pt modelId="{D86A7EB1-F7D5-49F4-84BD-509185FF574C}" type="pres">
      <dgm:prSet presAssocID="{4D795CB7-AB61-4DD4-8760-11BE07CBDA5B}" presName="thickLine" presStyleLbl="alignNode1" presStyleIdx="1" presStyleCnt="3"/>
      <dgm:spPr/>
    </dgm:pt>
    <dgm:pt modelId="{E157362D-B1A2-4765-86E9-65A0B5916B2D}" type="pres">
      <dgm:prSet presAssocID="{4D795CB7-AB61-4DD4-8760-11BE07CBDA5B}" presName="horz1" presStyleCnt="0"/>
      <dgm:spPr/>
    </dgm:pt>
    <dgm:pt modelId="{4EFFD1D0-5379-4963-9EE3-26238E1047FA}" type="pres">
      <dgm:prSet presAssocID="{4D795CB7-AB61-4DD4-8760-11BE07CBDA5B}" presName="tx1" presStyleLbl="revTx" presStyleIdx="1" presStyleCnt="3"/>
      <dgm:spPr/>
    </dgm:pt>
    <dgm:pt modelId="{B5011E45-3E79-4ED7-AB58-1ED721BE0899}" type="pres">
      <dgm:prSet presAssocID="{4D795CB7-AB61-4DD4-8760-11BE07CBDA5B}" presName="vert1" presStyleCnt="0"/>
      <dgm:spPr/>
    </dgm:pt>
    <dgm:pt modelId="{6BA49BDE-2E4C-48A7-87EB-0DA81B585718}" type="pres">
      <dgm:prSet presAssocID="{09A62F13-6A7F-449F-9C0B-1B72256D49CC}" presName="thickLine" presStyleLbl="alignNode1" presStyleIdx="2" presStyleCnt="3"/>
      <dgm:spPr/>
    </dgm:pt>
    <dgm:pt modelId="{8570AC55-E7A9-4667-A316-C9DD2D902A60}" type="pres">
      <dgm:prSet presAssocID="{09A62F13-6A7F-449F-9C0B-1B72256D49CC}" presName="horz1" presStyleCnt="0"/>
      <dgm:spPr/>
    </dgm:pt>
    <dgm:pt modelId="{7D475F3A-D174-4ADF-AC86-B31B8890CF86}" type="pres">
      <dgm:prSet presAssocID="{09A62F13-6A7F-449F-9C0B-1B72256D49CC}" presName="tx1" presStyleLbl="revTx" presStyleIdx="2" presStyleCnt="3"/>
      <dgm:spPr/>
    </dgm:pt>
    <dgm:pt modelId="{E9133497-80A3-46D2-ABD5-CC64635CF27B}" type="pres">
      <dgm:prSet presAssocID="{09A62F13-6A7F-449F-9C0B-1B72256D49CC}" presName="vert1" presStyleCnt="0"/>
      <dgm:spPr/>
    </dgm:pt>
  </dgm:ptLst>
  <dgm:cxnLst>
    <dgm:cxn modelId="{72FBA322-BD67-4133-B0DC-B4B2C973E4B2}" srcId="{25A1D633-23F9-4F29-B995-46C428C4FE02}" destId="{09A62F13-6A7F-449F-9C0B-1B72256D49CC}" srcOrd="2" destOrd="0" parTransId="{8F84C030-1497-495F-BA00-E67243CE01B6}" sibTransId="{BA8BB4C0-5FB8-4CE8-920C-EBD8780FA74F}"/>
    <dgm:cxn modelId="{635A8932-AF5E-48A3-979D-24C35E9CE6C4}" type="presOf" srcId="{09A62F13-6A7F-449F-9C0B-1B72256D49CC}" destId="{7D475F3A-D174-4ADF-AC86-B31B8890CF86}" srcOrd="0" destOrd="0" presId="urn:microsoft.com/office/officeart/2008/layout/LinedList"/>
    <dgm:cxn modelId="{A62F3336-0D34-4B5C-96EC-D52EA5CED0FA}" srcId="{25A1D633-23F9-4F29-B995-46C428C4FE02}" destId="{4D795CB7-AB61-4DD4-8760-11BE07CBDA5B}" srcOrd="1" destOrd="0" parTransId="{F5729CBA-75E4-4B1F-8FCF-F0EAE922F22B}" sibTransId="{CBBADA60-8D49-40E1-A4CC-5014A9E4FE86}"/>
    <dgm:cxn modelId="{9E7DFF3D-0A1B-4911-88E8-DCE0771ED66C}" type="presOf" srcId="{C583896E-67CB-4453-975C-99522B7ACB2E}" destId="{F18BA35E-10A4-4115-BC30-487D5B7B807C}" srcOrd="0" destOrd="0" presId="urn:microsoft.com/office/officeart/2008/layout/LinedList"/>
    <dgm:cxn modelId="{328C0C76-A4DD-4201-BED5-E6E3B4AA1A6A}" srcId="{25A1D633-23F9-4F29-B995-46C428C4FE02}" destId="{C583896E-67CB-4453-975C-99522B7ACB2E}" srcOrd="0" destOrd="0" parTransId="{769320EF-3768-447E-8A6C-2E838E6BA48D}" sibTransId="{AF77EB0A-0D26-4B09-A266-5E1DF68FBBDF}"/>
    <dgm:cxn modelId="{D5F9E3AC-949A-4F6A-9B47-CFF8AED22044}" type="presOf" srcId="{4D795CB7-AB61-4DD4-8760-11BE07CBDA5B}" destId="{4EFFD1D0-5379-4963-9EE3-26238E1047FA}" srcOrd="0" destOrd="0" presId="urn:microsoft.com/office/officeart/2008/layout/LinedList"/>
    <dgm:cxn modelId="{B3FC8AD9-B744-455D-B860-869F96537E05}" type="presOf" srcId="{25A1D633-23F9-4F29-B995-46C428C4FE02}" destId="{BEA880C7-C95B-462F-B90F-6DFE8AA36D17}" srcOrd="0" destOrd="0" presId="urn:microsoft.com/office/officeart/2008/layout/LinedList"/>
    <dgm:cxn modelId="{904F0426-101F-45F1-B30A-F32588A449D1}" type="presParOf" srcId="{BEA880C7-C95B-462F-B90F-6DFE8AA36D17}" destId="{E51436D1-F894-4D21-8C88-39620701781F}" srcOrd="0" destOrd="0" presId="urn:microsoft.com/office/officeart/2008/layout/LinedList"/>
    <dgm:cxn modelId="{E1AE83A7-FD5F-46E5-8A04-C4E62A7B98E6}" type="presParOf" srcId="{BEA880C7-C95B-462F-B90F-6DFE8AA36D17}" destId="{91712953-0A62-4CB3-AB9A-2921A1022D6E}" srcOrd="1" destOrd="0" presId="urn:microsoft.com/office/officeart/2008/layout/LinedList"/>
    <dgm:cxn modelId="{B4E64519-55BB-4E2E-95C4-A425D583F275}" type="presParOf" srcId="{91712953-0A62-4CB3-AB9A-2921A1022D6E}" destId="{F18BA35E-10A4-4115-BC30-487D5B7B807C}" srcOrd="0" destOrd="0" presId="urn:microsoft.com/office/officeart/2008/layout/LinedList"/>
    <dgm:cxn modelId="{7CECD877-6F75-4617-A304-69CD2FE38495}" type="presParOf" srcId="{91712953-0A62-4CB3-AB9A-2921A1022D6E}" destId="{FDD425E6-0389-441E-90FA-3BD4A9AAD32B}" srcOrd="1" destOrd="0" presId="urn:microsoft.com/office/officeart/2008/layout/LinedList"/>
    <dgm:cxn modelId="{5A9D547F-281A-45F2-84F6-24BAA8DEEC87}" type="presParOf" srcId="{BEA880C7-C95B-462F-B90F-6DFE8AA36D17}" destId="{D86A7EB1-F7D5-49F4-84BD-509185FF574C}" srcOrd="2" destOrd="0" presId="urn:microsoft.com/office/officeart/2008/layout/LinedList"/>
    <dgm:cxn modelId="{0B447411-4028-45AF-8B55-835B8ABEF6BF}" type="presParOf" srcId="{BEA880C7-C95B-462F-B90F-6DFE8AA36D17}" destId="{E157362D-B1A2-4765-86E9-65A0B5916B2D}" srcOrd="3" destOrd="0" presId="urn:microsoft.com/office/officeart/2008/layout/LinedList"/>
    <dgm:cxn modelId="{F080223D-1394-41D8-8767-53AC25670012}" type="presParOf" srcId="{E157362D-B1A2-4765-86E9-65A0B5916B2D}" destId="{4EFFD1D0-5379-4963-9EE3-26238E1047FA}" srcOrd="0" destOrd="0" presId="urn:microsoft.com/office/officeart/2008/layout/LinedList"/>
    <dgm:cxn modelId="{129F8BF8-5110-48F2-9009-4E9893EB4E19}" type="presParOf" srcId="{E157362D-B1A2-4765-86E9-65A0B5916B2D}" destId="{B5011E45-3E79-4ED7-AB58-1ED721BE0899}" srcOrd="1" destOrd="0" presId="urn:microsoft.com/office/officeart/2008/layout/LinedList"/>
    <dgm:cxn modelId="{B9523082-B096-4E56-B0EF-CF8D821B6F5A}" type="presParOf" srcId="{BEA880C7-C95B-462F-B90F-6DFE8AA36D17}" destId="{6BA49BDE-2E4C-48A7-87EB-0DA81B585718}" srcOrd="4" destOrd="0" presId="urn:microsoft.com/office/officeart/2008/layout/LinedList"/>
    <dgm:cxn modelId="{94F22570-0679-4BD1-ADF7-DD520A394FE1}" type="presParOf" srcId="{BEA880C7-C95B-462F-B90F-6DFE8AA36D17}" destId="{8570AC55-E7A9-4667-A316-C9DD2D902A60}" srcOrd="5" destOrd="0" presId="urn:microsoft.com/office/officeart/2008/layout/LinedList"/>
    <dgm:cxn modelId="{9C452FA7-7F1A-4730-96EF-C381DA07EB49}" type="presParOf" srcId="{8570AC55-E7A9-4667-A316-C9DD2D902A60}" destId="{7D475F3A-D174-4ADF-AC86-B31B8890CF86}" srcOrd="0" destOrd="0" presId="urn:microsoft.com/office/officeart/2008/layout/LinedList"/>
    <dgm:cxn modelId="{BBB4CE96-051F-46CF-92AB-0770BBA3A6B9}" type="presParOf" srcId="{8570AC55-E7A9-4667-A316-C9DD2D902A60}" destId="{E9133497-80A3-46D2-ABD5-CC64635CF2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99403-0788-4D20-B9DB-F5B3445A31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B4DAA3-9626-4F0F-91F0-8E0FA4F474EB}">
      <dgm:prSet/>
      <dgm:spPr/>
      <dgm:t>
        <a:bodyPr/>
        <a:lstStyle/>
        <a:p>
          <a:r>
            <a:rPr lang="cs-CZ"/>
            <a:t>Uživatelé musí zkrátka </a:t>
          </a:r>
          <a:r>
            <a:rPr lang="cs-CZ" b="1"/>
            <a:t>výrobcům slepě věřit</a:t>
          </a:r>
          <a:r>
            <a:rPr lang="cs-CZ"/>
            <a:t>.“ S. 122 </a:t>
          </a:r>
          <a:endParaRPr lang="en-US"/>
        </a:p>
      </dgm:t>
    </dgm:pt>
    <dgm:pt modelId="{70F934B9-87FC-4FDE-9C4E-A15D576E0184}" type="parTrans" cxnId="{E1C1D6F1-A393-40AF-8212-52ECB0B29E82}">
      <dgm:prSet/>
      <dgm:spPr/>
      <dgm:t>
        <a:bodyPr/>
        <a:lstStyle/>
        <a:p>
          <a:endParaRPr lang="en-US"/>
        </a:p>
      </dgm:t>
    </dgm:pt>
    <dgm:pt modelId="{B7C0892F-B8AA-432F-9491-BDD2F97842AE}" type="sibTrans" cxnId="{E1C1D6F1-A393-40AF-8212-52ECB0B29E82}">
      <dgm:prSet/>
      <dgm:spPr/>
      <dgm:t>
        <a:bodyPr/>
        <a:lstStyle/>
        <a:p>
          <a:endParaRPr lang="en-US"/>
        </a:p>
      </dgm:t>
    </dgm:pt>
    <dgm:pt modelId="{394F3B62-E034-4A26-8CDE-8AA774739D72}">
      <dgm:prSet/>
      <dgm:spPr/>
      <dgm:t>
        <a:bodyPr/>
        <a:lstStyle/>
        <a:p>
          <a:r>
            <a:rPr lang="cs-CZ"/>
            <a:t>„Někteří aktivisté v oblasti ochrany soukromí tvrdí, že pokud si technologické firmy říši soukromí přivlastní, dospějeme postupně k post-soukromé budoucnosti, v níž bude </a:t>
          </a:r>
          <a:r>
            <a:rPr lang="cs-CZ" b="1"/>
            <a:t>mlčenlivost projevem nepoctivost</a:t>
          </a:r>
          <a:r>
            <a:rPr lang="cs-CZ"/>
            <a:t>i a mocní budou na požádání smět sledovat kohokoli.“ S. 89</a:t>
          </a:r>
          <a:endParaRPr lang="en-US"/>
        </a:p>
      </dgm:t>
    </dgm:pt>
    <dgm:pt modelId="{E90B3690-8881-4AC9-8FE6-42978DED362C}" type="parTrans" cxnId="{472F69F6-8619-4B7B-B85D-BD7B825DF1C2}">
      <dgm:prSet/>
      <dgm:spPr/>
      <dgm:t>
        <a:bodyPr/>
        <a:lstStyle/>
        <a:p>
          <a:endParaRPr lang="en-US"/>
        </a:p>
      </dgm:t>
    </dgm:pt>
    <dgm:pt modelId="{5BCE74BA-A5B8-446F-8586-00F3B1BDA724}" type="sibTrans" cxnId="{472F69F6-8619-4B7B-B85D-BD7B825DF1C2}">
      <dgm:prSet/>
      <dgm:spPr/>
      <dgm:t>
        <a:bodyPr/>
        <a:lstStyle/>
        <a:p>
          <a:endParaRPr lang="en-US"/>
        </a:p>
      </dgm:t>
    </dgm:pt>
    <dgm:pt modelId="{B75574C8-CF8F-4660-A0A8-8B50C2E31B5F}">
      <dgm:prSet/>
      <dgm:spPr/>
      <dgm:t>
        <a:bodyPr/>
        <a:lstStyle/>
        <a:p>
          <a:r>
            <a:rPr lang="cs-CZ"/>
            <a:t>„Nerovnováha moci, jež je dnešním technologiím vlastní, někdy firmám umožňuje </a:t>
          </a:r>
          <a:r>
            <a:rPr lang="cs-CZ" b="1"/>
            <a:t>zmocnit se soukromých informací silou</a:t>
          </a:r>
          <a:r>
            <a:rPr lang="cs-CZ"/>
            <a:t>.“ S. 89</a:t>
          </a:r>
          <a:endParaRPr lang="en-US"/>
        </a:p>
      </dgm:t>
    </dgm:pt>
    <dgm:pt modelId="{C09FADC3-1594-46D7-9473-098AF9CDD478}" type="parTrans" cxnId="{B0C85D31-C1EA-4577-B8D9-5F3867A29955}">
      <dgm:prSet/>
      <dgm:spPr/>
      <dgm:t>
        <a:bodyPr/>
        <a:lstStyle/>
        <a:p>
          <a:endParaRPr lang="en-US"/>
        </a:p>
      </dgm:t>
    </dgm:pt>
    <dgm:pt modelId="{4DB8B224-ADE5-4ABD-80A4-271636588E3C}" type="sibTrans" cxnId="{B0C85D31-C1EA-4577-B8D9-5F3867A29955}">
      <dgm:prSet/>
      <dgm:spPr/>
      <dgm:t>
        <a:bodyPr/>
        <a:lstStyle/>
        <a:p>
          <a:endParaRPr lang="en-US"/>
        </a:p>
      </dgm:t>
    </dgm:pt>
    <dgm:pt modelId="{74885CEA-70EC-45A7-B2EE-CF0A3E2A8D20}">
      <dgm:prSet/>
      <dgm:spPr/>
      <dgm:t>
        <a:bodyPr/>
        <a:lstStyle/>
        <a:p>
          <a:r>
            <a:rPr lang="cs-CZ"/>
            <a:t>Za půl století se budou lidé na dnešní postupy zpracování dat dívat stejně, jako se dnes my díváme na prastaré obchodní praktiky, například pachtýřství, dětskou práci a firemní prodejny. Budou jim připadat nemorální.“ S. 81 </a:t>
          </a:r>
          <a:endParaRPr lang="en-US"/>
        </a:p>
      </dgm:t>
    </dgm:pt>
    <dgm:pt modelId="{AB81BBA5-B3C7-45DA-AC3C-764F6D03D930}" type="parTrans" cxnId="{EEF92BA5-49A5-4BB7-88F7-B4D64D3E6023}">
      <dgm:prSet/>
      <dgm:spPr/>
      <dgm:t>
        <a:bodyPr/>
        <a:lstStyle/>
        <a:p>
          <a:endParaRPr lang="en-US"/>
        </a:p>
      </dgm:t>
    </dgm:pt>
    <dgm:pt modelId="{D7C4D62A-A6F8-4DC5-A849-313ED61FD61E}" type="sibTrans" cxnId="{EEF92BA5-49A5-4BB7-88F7-B4D64D3E6023}">
      <dgm:prSet/>
      <dgm:spPr/>
      <dgm:t>
        <a:bodyPr/>
        <a:lstStyle/>
        <a:p>
          <a:endParaRPr lang="en-US"/>
        </a:p>
      </dgm:t>
    </dgm:pt>
    <dgm:pt modelId="{25342BF6-C1AF-4614-B836-D9470293275A}">
      <dgm:prSet/>
      <dgm:spPr/>
      <dgm:t>
        <a:bodyPr/>
        <a:lstStyle/>
        <a:p>
          <a:r>
            <a:rPr lang="cs-CZ" b="1" dirty="0" err="1"/>
            <a:t>Cennydd</a:t>
          </a:r>
          <a:r>
            <a:rPr lang="cs-CZ" b="1" dirty="0"/>
            <a:t> </a:t>
          </a:r>
          <a:r>
            <a:rPr lang="cs-CZ" b="1" dirty="0" err="1"/>
            <a:t>Bowles</a:t>
          </a:r>
          <a:r>
            <a:rPr lang="cs-CZ" b="1" dirty="0"/>
            <a:t>: Etika budoucnosti. Academia, Praha, 2021</a:t>
          </a:r>
          <a:endParaRPr lang="en-US" dirty="0"/>
        </a:p>
      </dgm:t>
    </dgm:pt>
    <dgm:pt modelId="{1ED291C9-9007-4E12-9D9B-8D560336C228}" type="parTrans" cxnId="{98FD89BF-AB4A-4CA0-BAF1-FA5B61B0EFC5}">
      <dgm:prSet/>
      <dgm:spPr/>
      <dgm:t>
        <a:bodyPr/>
        <a:lstStyle/>
        <a:p>
          <a:endParaRPr lang="en-US"/>
        </a:p>
      </dgm:t>
    </dgm:pt>
    <dgm:pt modelId="{7042F9AF-9BBA-4897-B8D6-C456AE28FE9B}" type="sibTrans" cxnId="{98FD89BF-AB4A-4CA0-BAF1-FA5B61B0EFC5}">
      <dgm:prSet/>
      <dgm:spPr/>
      <dgm:t>
        <a:bodyPr/>
        <a:lstStyle/>
        <a:p>
          <a:endParaRPr lang="en-US"/>
        </a:p>
      </dgm:t>
    </dgm:pt>
    <dgm:pt modelId="{EDB6DB0B-3358-48EC-AE7F-1AE8BA6E381B}" type="pres">
      <dgm:prSet presAssocID="{94299403-0788-4D20-B9DB-F5B3445A316D}" presName="linear" presStyleCnt="0">
        <dgm:presLayoutVars>
          <dgm:animLvl val="lvl"/>
          <dgm:resizeHandles val="exact"/>
        </dgm:presLayoutVars>
      </dgm:prSet>
      <dgm:spPr/>
    </dgm:pt>
    <dgm:pt modelId="{1BC8E53E-9D3F-4E8A-8ECA-CE26D7F84B93}" type="pres">
      <dgm:prSet presAssocID="{E9B4DAA3-9626-4F0F-91F0-8E0FA4F474E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A0E009-F7CB-4894-BF34-931A17366010}" type="pres">
      <dgm:prSet presAssocID="{B7C0892F-B8AA-432F-9491-BDD2F97842AE}" presName="spacer" presStyleCnt="0"/>
      <dgm:spPr/>
    </dgm:pt>
    <dgm:pt modelId="{31FFE5AF-D8C4-4EBF-814F-C9ED8FF4F782}" type="pres">
      <dgm:prSet presAssocID="{394F3B62-E034-4A26-8CDE-8AA774739D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01A8F5-60E0-4F22-878D-BD7616AC4F5D}" type="pres">
      <dgm:prSet presAssocID="{5BCE74BA-A5B8-446F-8586-00F3B1BDA724}" presName="spacer" presStyleCnt="0"/>
      <dgm:spPr/>
    </dgm:pt>
    <dgm:pt modelId="{2B6592E4-E332-4716-A763-178AA15DEC78}" type="pres">
      <dgm:prSet presAssocID="{B75574C8-CF8F-4660-A0A8-8B50C2E31B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36A4BD-FB44-44C7-A123-FB2BFB65D531}" type="pres">
      <dgm:prSet presAssocID="{4DB8B224-ADE5-4ABD-80A4-271636588E3C}" presName="spacer" presStyleCnt="0"/>
      <dgm:spPr/>
    </dgm:pt>
    <dgm:pt modelId="{09FEF9E9-9E2A-47BF-B73F-80FD3C70157B}" type="pres">
      <dgm:prSet presAssocID="{74885CEA-70EC-45A7-B2EE-CF0A3E2A8D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B3AED4-BE0F-4EE4-976D-0A6AB863104A}" type="pres">
      <dgm:prSet presAssocID="{D7C4D62A-A6F8-4DC5-A849-313ED61FD61E}" presName="spacer" presStyleCnt="0"/>
      <dgm:spPr/>
    </dgm:pt>
    <dgm:pt modelId="{DFAF0B52-31B3-40A8-99CC-BA5DD8E899C1}" type="pres">
      <dgm:prSet presAssocID="{25342BF6-C1AF-4614-B836-D947029327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06E40E-2CC9-43E0-BC24-0901351D3ACD}" type="presOf" srcId="{B75574C8-CF8F-4660-A0A8-8B50C2E31B5F}" destId="{2B6592E4-E332-4716-A763-178AA15DEC78}" srcOrd="0" destOrd="0" presId="urn:microsoft.com/office/officeart/2005/8/layout/vList2"/>
    <dgm:cxn modelId="{C9445718-289B-499C-BCE8-5899BA91D53F}" type="presOf" srcId="{94299403-0788-4D20-B9DB-F5B3445A316D}" destId="{EDB6DB0B-3358-48EC-AE7F-1AE8BA6E381B}" srcOrd="0" destOrd="0" presId="urn:microsoft.com/office/officeart/2005/8/layout/vList2"/>
    <dgm:cxn modelId="{B0C85D31-C1EA-4577-B8D9-5F3867A29955}" srcId="{94299403-0788-4D20-B9DB-F5B3445A316D}" destId="{B75574C8-CF8F-4660-A0A8-8B50C2E31B5F}" srcOrd="2" destOrd="0" parTransId="{C09FADC3-1594-46D7-9473-098AF9CDD478}" sibTransId="{4DB8B224-ADE5-4ABD-80A4-271636588E3C}"/>
    <dgm:cxn modelId="{A533FE79-392A-422E-9E17-ED06473CB657}" type="presOf" srcId="{E9B4DAA3-9626-4F0F-91F0-8E0FA4F474EB}" destId="{1BC8E53E-9D3F-4E8A-8ECA-CE26D7F84B93}" srcOrd="0" destOrd="0" presId="urn:microsoft.com/office/officeart/2005/8/layout/vList2"/>
    <dgm:cxn modelId="{A97C8786-1000-4865-93CE-E3442A2489D2}" type="presOf" srcId="{74885CEA-70EC-45A7-B2EE-CF0A3E2A8D20}" destId="{09FEF9E9-9E2A-47BF-B73F-80FD3C70157B}" srcOrd="0" destOrd="0" presId="urn:microsoft.com/office/officeart/2005/8/layout/vList2"/>
    <dgm:cxn modelId="{EEF92BA5-49A5-4BB7-88F7-B4D64D3E6023}" srcId="{94299403-0788-4D20-B9DB-F5B3445A316D}" destId="{74885CEA-70EC-45A7-B2EE-CF0A3E2A8D20}" srcOrd="3" destOrd="0" parTransId="{AB81BBA5-B3C7-45DA-AC3C-764F6D03D930}" sibTransId="{D7C4D62A-A6F8-4DC5-A849-313ED61FD61E}"/>
    <dgm:cxn modelId="{3D3689AC-B9ED-41C6-9E15-5B29EFF9DF11}" type="presOf" srcId="{394F3B62-E034-4A26-8CDE-8AA774739D72}" destId="{31FFE5AF-D8C4-4EBF-814F-C9ED8FF4F782}" srcOrd="0" destOrd="0" presId="urn:microsoft.com/office/officeart/2005/8/layout/vList2"/>
    <dgm:cxn modelId="{98FD89BF-AB4A-4CA0-BAF1-FA5B61B0EFC5}" srcId="{94299403-0788-4D20-B9DB-F5B3445A316D}" destId="{25342BF6-C1AF-4614-B836-D9470293275A}" srcOrd="4" destOrd="0" parTransId="{1ED291C9-9007-4E12-9D9B-8D560336C228}" sibTransId="{7042F9AF-9BBA-4897-B8D6-C456AE28FE9B}"/>
    <dgm:cxn modelId="{E1C1D6F1-A393-40AF-8212-52ECB0B29E82}" srcId="{94299403-0788-4D20-B9DB-F5B3445A316D}" destId="{E9B4DAA3-9626-4F0F-91F0-8E0FA4F474EB}" srcOrd="0" destOrd="0" parTransId="{70F934B9-87FC-4FDE-9C4E-A15D576E0184}" sibTransId="{B7C0892F-B8AA-432F-9491-BDD2F97842AE}"/>
    <dgm:cxn modelId="{472F69F6-8619-4B7B-B85D-BD7B825DF1C2}" srcId="{94299403-0788-4D20-B9DB-F5B3445A316D}" destId="{394F3B62-E034-4A26-8CDE-8AA774739D72}" srcOrd="1" destOrd="0" parTransId="{E90B3690-8881-4AC9-8FE6-42978DED362C}" sibTransId="{5BCE74BA-A5B8-446F-8586-00F3B1BDA724}"/>
    <dgm:cxn modelId="{F2F168FE-25F3-4390-95B4-321C3F661228}" type="presOf" srcId="{25342BF6-C1AF-4614-B836-D9470293275A}" destId="{DFAF0B52-31B3-40A8-99CC-BA5DD8E899C1}" srcOrd="0" destOrd="0" presId="urn:microsoft.com/office/officeart/2005/8/layout/vList2"/>
    <dgm:cxn modelId="{7142C7AD-8EA6-48DC-89F9-393CB8A79B83}" type="presParOf" srcId="{EDB6DB0B-3358-48EC-AE7F-1AE8BA6E381B}" destId="{1BC8E53E-9D3F-4E8A-8ECA-CE26D7F84B93}" srcOrd="0" destOrd="0" presId="urn:microsoft.com/office/officeart/2005/8/layout/vList2"/>
    <dgm:cxn modelId="{DB1B8BC6-BC13-4175-85DA-4165F96B67FA}" type="presParOf" srcId="{EDB6DB0B-3358-48EC-AE7F-1AE8BA6E381B}" destId="{1BA0E009-F7CB-4894-BF34-931A17366010}" srcOrd="1" destOrd="0" presId="urn:microsoft.com/office/officeart/2005/8/layout/vList2"/>
    <dgm:cxn modelId="{359F9690-5F31-4F0B-8DC1-46924A4FD424}" type="presParOf" srcId="{EDB6DB0B-3358-48EC-AE7F-1AE8BA6E381B}" destId="{31FFE5AF-D8C4-4EBF-814F-C9ED8FF4F782}" srcOrd="2" destOrd="0" presId="urn:microsoft.com/office/officeart/2005/8/layout/vList2"/>
    <dgm:cxn modelId="{BDBA12C7-F885-4E5A-A2A0-58DEDB99391B}" type="presParOf" srcId="{EDB6DB0B-3358-48EC-AE7F-1AE8BA6E381B}" destId="{8E01A8F5-60E0-4F22-878D-BD7616AC4F5D}" srcOrd="3" destOrd="0" presId="urn:microsoft.com/office/officeart/2005/8/layout/vList2"/>
    <dgm:cxn modelId="{3145CA20-1139-4B1B-ABC3-B22239CD8352}" type="presParOf" srcId="{EDB6DB0B-3358-48EC-AE7F-1AE8BA6E381B}" destId="{2B6592E4-E332-4716-A763-178AA15DEC78}" srcOrd="4" destOrd="0" presId="urn:microsoft.com/office/officeart/2005/8/layout/vList2"/>
    <dgm:cxn modelId="{C52D115B-61B5-4E9F-8751-8EFAE750D142}" type="presParOf" srcId="{EDB6DB0B-3358-48EC-AE7F-1AE8BA6E381B}" destId="{2D36A4BD-FB44-44C7-A123-FB2BFB65D531}" srcOrd="5" destOrd="0" presId="urn:microsoft.com/office/officeart/2005/8/layout/vList2"/>
    <dgm:cxn modelId="{734C756E-0C1A-437A-9BA9-AF7D4325A64B}" type="presParOf" srcId="{EDB6DB0B-3358-48EC-AE7F-1AE8BA6E381B}" destId="{09FEF9E9-9E2A-47BF-B73F-80FD3C70157B}" srcOrd="6" destOrd="0" presId="urn:microsoft.com/office/officeart/2005/8/layout/vList2"/>
    <dgm:cxn modelId="{92733509-6276-44A2-A3EA-1C3FB0CBDA28}" type="presParOf" srcId="{EDB6DB0B-3358-48EC-AE7F-1AE8BA6E381B}" destId="{42B3AED4-BE0F-4EE4-976D-0A6AB863104A}" srcOrd="7" destOrd="0" presId="urn:microsoft.com/office/officeart/2005/8/layout/vList2"/>
    <dgm:cxn modelId="{77C67007-89AF-4C5A-A913-24703B15D2D2}" type="presParOf" srcId="{EDB6DB0B-3358-48EC-AE7F-1AE8BA6E381B}" destId="{DFAF0B52-31B3-40A8-99CC-BA5DD8E899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6E15D-9E32-4413-B98D-344386A412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59DA4D-F1C2-4969-BA2E-46786E630C45}">
      <dgm:prSet/>
      <dgm:spPr/>
      <dgm:t>
        <a:bodyPr/>
        <a:lstStyle/>
        <a:p>
          <a:r>
            <a:rPr lang="cs-CZ"/>
            <a:t>„Na světě je už tolik špatných výrobků a tolik skládek, že neexistuje žádný morální důvod pro to, abychom vyráběli další podobné nediferencované smetí...Na veletrhu spotřebitelské elektroniky v roce 2011 výrobci představili dvacet tisíc nových produktů včetně osmdesáti tabletů. Kritička Helen Waltersová se k tomu v jedné analýze vyjádřila velmi kriticky: „Žijeme ve světě, kde neustále slyším designéry, jak vážně líčí své odhodlání chovat se odpovědně vůči životnímu prostředí. Dvacet tisíc produktů není projevem odpovědnosti. Je to vandalismus.“ S. 191 helenwalters.com </a:t>
          </a:r>
          <a:endParaRPr lang="en-US"/>
        </a:p>
      </dgm:t>
    </dgm:pt>
    <dgm:pt modelId="{B7807D75-8B29-42CD-A5EA-1B9685978D42}" type="parTrans" cxnId="{21270E6B-1DC4-402A-98A6-30A9BE309CC9}">
      <dgm:prSet/>
      <dgm:spPr/>
      <dgm:t>
        <a:bodyPr/>
        <a:lstStyle/>
        <a:p>
          <a:endParaRPr lang="en-US"/>
        </a:p>
      </dgm:t>
    </dgm:pt>
    <dgm:pt modelId="{926900A8-7E4A-4417-A89B-391F63740156}" type="sibTrans" cxnId="{21270E6B-1DC4-402A-98A6-30A9BE309CC9}">
      <dgm:prSet/>
      <dgm:spPr/>
      <dgm:t>
        <a:bodyPr/>
        <a:lstStyle/>
        <a:p>
          <a:endParaRPr lang="en-US"/>
        </a:p>
      </dgm:t>
    </dgm:pt>
    <dgm:pt modelId="{4A6A1B58-B558-437A-9D37-86BCF1AC31E4}">
      <dgm:prSet/>
      <dgm:spPr/>
      <dgm:t>
        <a:bodyPr/>
        <a:lstStyle/>
        <a:p>
          <a:r>
            <a:rPr lang="cs-CZ" b="1"/>
            <a:t>Cennydd Bowles: Etika budoucnosti. Academia, Praha, 2021</a:t>
          </a:r>
          <a:endParaRPr lang="en-US"/>
        </a:p>
      </dgm:t>
    </dgm:pt>
    <dgm:pt modelId="{173CAAFA-2E49-4174-81EB-FB8E936FF975}" type="parTrans" cxnId="{08B9CE89-D160-40A5-AFA5-63FA07B28724}">
      <dgm:prSet/>
      <dgm:spPr/>
      <dgm:t>
        <a:bodyPr/>
        <a:lstStyle/>
        <a:p>
          <a:endParaRPr lang="en-US"/>
        </a:p>
      </dgm:t>
    </dgm:pt>
    <dgm:pt modelId="{F36E6043-B3B9-4804-A74B-6AAAD1B8B76C}" type="sibTrans" cxnId="{08B9CE89-D160-40A5-AFA5-63FA07B28724}">
      <dgm:prSet/>
      <dgm:spPr/>
      <dgm:t>
        <a:bodyPr/>
        <a:lstStyle/>
        <a:p>
          <a:endParaRPr lang="en-US"/>
        </a:p>
      </dgm:t>
    </dgm:pt>
    <dgm:pt modelId="{C0646539-350A-420E-A6E0-FE40288940CE}" type="pres">
      <dgm:prSet presAssocID="{9816E15D-9E32-4413-B98D-344386A412B9}" presName="linear" presStyleCnt="0">
        <dgm:presLayoutVars>
          <dgm:animLvl val="lvl"/>
          <dgm:resizeHandles val="exact"/>
        </dgm:presLayoutVars>
      </dgm:prSet>
      <dgm:spPr/>
    </dgm:pt>
    <dgm:pt modelId="{659C9F6E-1B0E-4A13-87E5-17E3B72C96F6}" type="pres">
      <dgm:prSet presAssocID="{1859DA4D-F1C2-4969-BA2E-46786E630C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26FDF0-9089-4E5A-8184-83A43B6CC852}" type="pres">
      <dgm:prSet presAssocID="{926900A8-7E4A-4417-A89B-391F63740156}" presName="spacer" presStyleCnt="0"/>
      <dgm:spPr/>
    </dgm:pt>
    <dgm:pt modelId="{B8E9701D-5B68-4ED9-A515-D98A511EDD43}" type="pres">
      <dgm:prSet presAssocID="{4A6A1B58-B558-437A-9D37-86BCF1AC31E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098C63-16CC-4149-A50F-9BDF74D0F4BF}" type="presOf" srcId="{9816E15D-9E32-4413-B98D-344386A412B9}" destId="{C0646539-350A-420E-A6E0-FE40288940CE}" srcOrd="0" destOrd="0" presId="urn:microsoft.com/office/officeart/2005/8/layout/vList2"/>
    <dgm:cxn modelId="{A257F044-4934-4652-BD7C-C9FA007BA563}" type="presOf" srcId="{4A6A1B58-B558-437A-9D37-86BCF1AC31E4}" destId="{B8E9701D-5B68-4ED9-A515-D98A511EDD43}" srcOrd="0" destOrd="0" presId="urn:microsoft.com/office/officeart/2005/8/layout/vList2"/>
    <dgm:cxn modelId="{21270E6B-1DC4-402A-98A6-30A9BE309CC9}" srcId="{9816E15D-9E32-4413-B98D-344386A412B9}" destId="{1859DA4D-F1C2-4969-BA2E-46786E630C45}" srcOrd="0" destOrd="0" parTransId="{B7807D75-8B29-42CD-A5EA-1B9685978D42}" sibTransId="{926900A8-7E4A-4417-A89B-391F63740156}"/>
    <dgm:cxn modelId="{42137B7E-C332-4BA3-ACB5-CE25DD20A62F}" type="presOf" srcId="{1859DA4D-F1C2-4969-BA2E-46786E630C45}" destId="{659C9F6E-1B0E-4A13-87E5-17E3B72C96F6}" srcOrd="0" destOrd="0" presId="urn:microsoft.com/office/officeart/2005/8/layout/vList2"/>
    <dgm:cxn modelId="{08B9CE89-D160-40A5-AFA5-63FA07B28724}" srcId="{9816E15D-9E32-4413-B98D-344386A412B9}" destId="{4A6A1B58-B558-437A-9D37-86BCF1AC31E4}" srcOrd="1" destOrd="0" parTransId="{173CAAFA-2E49-4174-81EB-FB8E936FF975}" sibTransId="{F36E6043-B3B9-4804-A74B-6AAAD1B8B76C}"/>
    <dgm:cxn modelId="{C5B15475-C816-4A58-A868-F82D658CFE9B}" type="presParOf" srcId="{C0646539-350A-420E-A6E0-FE40288940CE}" destId="{659C9F6E-1B0E-4A13-87E5-17E3B72C96F6}" srcOrd="0" destOrd="0" presId="urn:microsoft.com/office/officeart/2005/8/layout/vList2"/>
    <dgm:cxn modelId="{DD51E959-B9FA-4B43-9A84-06FD59A2BA1E}" type="presParOf" srcId="{C0646539-350A-420E-A6E0-FE40288940CE}" destId="{6F26FDF0-9089-4E5A-8184-83A43B6CC852}" srcOrd="1" destOrd="0" presId="urn:microsoft.com/office/officeart/2005/8/layout/vList2"/>
    <dgm:cxn modelId="{BEF11D09-4A93-47E4-96AE-5843F2C42591}" type="presParOf" srcId="{C0646539-350A-420E-A6E0-FE40288940CE}" destId="{B8E9701D-5B68-4ED9-A515-D98A511EDD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12AF11-5ADE-407D-931F-BFB5F8F3DF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894C03-CFE3-4DF0-A440-D45C3ECF6FF6}">
      <dgm:prSet/>
      <dgm:spPr/>
      <dgm:t>
        <a:bodyPr/>
        <a:lstStyle/>
        <a:p>
          <a:r>
            <a:rPr lang="cs-CZ"/>
            <a:t>Heather MacRae:  Pornografie je vnímána jako </a:t>
          </a:r>
          <a:r>
            <a:rPr lang="cs-CZ" b="1"/>
            <a:t>prostředek konstrukce negativního obrazu žen,</a:t>
          </a:r>
          <a:r>
            <a:rPr lang="cs-CZ"/>
            <a:t> její definicí pak je „reprezentace (ženského) těla sexuálně explicitním způsobem, který má za následek r</a:t>
          </a:r>
          <a:r>
            <a:rPr lang="cs-CZ" b="1"/>
            <a:t>edukování žen na sexuální objekty.</a:t>
          </a:r>
          <a:r>
            <a:rPr lang="cs-CZ"/>
            <a:t> </a:t>
          </a:r>
          <a:endParaRPr lang="en-US"/>
        </a:p>
      </dgm:t>
    </dgm:pt>
    <dgm:pt modelId="{A2233368-6249-451D-93AB-2CB57476E403}" type="parTrans" cxnId="{B1517E85-C311-453A-A932-6DD68EE3CD19}">
      <dgm:prSet/>
      <dgm:spPr/>
      <dgm:t>
        <a:bodyPr/>
        <a:lstStyle/>
        <a:p>
          <a:endParaRPr lang="en-US"/>
        </a:p>
      </dgm:t>
    </dgm:pt>
    <dgm:pt modelId="{85EF0440-6505-4762-9097-D22BDF1E18F4}" type="sibTrans" cxnId="{B1517E85-C311-453A-A932-6DD68EE3CD19}">
      <dgm:prSet/>
      <dgm:spPr/>
      <dgm:t>
        <a:bodyPr/>
        <a:lstStyle/>
        <a:p>
          <a:endParaRPr lang="en-US"/>
        </a:p>
      </dgm:t>
    </dgm:pt>
    <dgm:pt modelId="{5E288F6B-377B-462B-A467-4FA1C7C6F87F}">
      <dgm:prSet/>
      <dgm:spPr/>
      <dgm:t>
        <a:bodyPr/>
        <a:lstStyle/>
        <a:p>
          <a:r>
            <a:rPr lang="cs-CZ"/>
            <a:t>Pornografie může být násilná, nebo může násilím </a:t>
          </a:r>
          <a:r>
            <a:rPr lang="cs-CZ" b="1"/>
            <a:t>implikovat prostřednictvím zobrazení žen a jejich podřízenosti mužům</a:t>
          </a:r>
          <a:r>
            <a:rPr lang="cs-CZ"/>
            <a:t>“ (MacRae 2003, 318) s. 18</a:t>
          </a:r>
          <a:endParaRPr lang="en-US"/>
        </a:p>
      </dgm:t>
    </dgm:pt>
    <dgm:pt modelId="{9612E46D-133E-435A-828C-DBD787B9E448}" type="parTrans" cxnId="{9C9C554D-85B5-4487-965F-DE6463DFA4E8}">
      <dgm:prSet/>
      <dgm:spPr/>
      <dgm:t>
        <a:bodyPr/>
        <a:lstStyle/>
        <a:p>
          <a:endParaRPr lang="en-US"/>
        </a:p>
      </dgm:t>
    </dgm:pt>
    <dgm:pt modelId="{9416ABCA-F992-4B9E-AA6C-D009B04FE97F}" type="sibTrans" cxnId="{9C9C554D-85B5-4487-965F-DE6463DFA4E8}">
      <dgm:prSet/>
      <dgm:spPr/>
      <dgm:t>
        <a:bodyPr/>
        <a:lstStyle/>
        <a:p>
          <a:endParaRPr lang="en-US"/>
        </a:p>
      </dgm:t>
    </dgm:pt>
    <dgm:pt modelId="{5DCD9EAB-B832-444F-9563-59F4DC26D64F}">
      <dgm:prSet/>
      <dgm:spPr/>
      <dgm:t>
        <a:bodyPr/>
        <a:lstStyle/>
        <a:p>
          <a:r>
            <a:rPr lang="cs-CZ"/>
            <a:t>Kateřina Lišková: Hodné holky se dívají jinam. Feminismus a pornografie. SLON – MUNI PRESS, Praha-Brno, 2009.</a:t>
          </a:r>
          <a:endParaRPr lang="en-US"/>
        </a:p>
      </dgm:t>
    </dgm:pt>
    <dgm:pt modelId="{B6B7F627-2960-4A6A-AFF8-FA388B814FE5}" type="parTrans" cxnId="{0C4FAF96-565B-4991-BEBC-4CDB155AFD1A}">
      <dgm:prSet/>
      <dgm:spPr/>
      <dgm:t>
        <a:bodyPr/>
        <a:lstStyle/>
        <a:p>
          <a:endParaRPr lang="en-US"/>
        </a:p>
      </dgm:t>
    </dgm:pt>
    <dgm:pt modelId="{49FC97E8-77FE-445F-B979-5AE92CF0C928}" type="sibTrans" cxnId="{0C4FAF96-565B-4991-BEBC-4CDB155AFD1A}">
      <dgm:prSet/>
      <dgm:spPr/>
      <dgm:t>
        <a:bodyPr/>
        <a:lstStyle/>
        <a:p>
          <a:endParaRPr lang="en-US"/>
        </a:p>
      </dgm:t>
    </dgm:pt>
    <dgm:pt modelId="{3A496AFD-AB60-48CD-8A01-57177C399060}" type="pres">
      <dgm:prSet presAssocID="{9212AF11-5ADE-407D-931F-BFB5F8F3DF23}" presName="linear" presStyleCnt="0">
        <dgm:presLayoutVars>
          <dgm:animLvl val="lvl"/>
          <dgm:resizeHandles val="exact"/>
        </dgm:presLayoutVars>
      </dgm:prSet>
      <dgm:spPr/>
    </dgm:pt>
    <dgm:pt modelId="{3208B459-A3A5-411E-81AA-D45BE121B664}" type="pres">
      <dgm:prSet presAssocID="{14894C03-CFE3-4DF0-A440-D45C3ECF6F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F7D40E-9BA6-46D3-8240-7594F2712FB8}" type="pres">
      <dgm:prSet presAssocID="{85EF0440-6505-4762-9097-D22BDF1E18F4}" presName="spacer" presStyleCnt="0"/>
      <dgm:spPr/>
    </dgm:pt>
    <dgm:pt modelId="{1E047AE9-E27F-40CB-B4DE-AB5029EEFFAC}" type="pres">
      <dgm:prSet presAssocID="{5E288F6B-377B-462B-A467-4FA1C7C6F8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329A7E-0BB3-4778-86F4-5D638C67E2B1}" type="pres">
      <dgm:prSet presAssocID="{9416ABCA-F992-4B9E-AA6C-D009B04FE97F}" presName="spacer" presStyleCnt="0"/>
      <dgm:spPr/>
    </dgm:pt>
    <dgm:pt modelId="{079B0388-D600-46E0-B49C-074772911B56}" type="pres">
      <dgm:prSet presAssocID="{5DCD9EAB-B832-444F-9563-59F4DC26D6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832E12-67D9-4F41-B10F-F01430EBCD88}" type="presOf" srcId="{5DCD9EAB-B832-444F-9563-59F4DC26D64F}" destId="{079B0388-D600-46E0-B49C-074772911B56}" srcOrd="0" destOrd="0" presId="urn:microsoft.com/office/officeart/2005/8/layout/vList2"/>
    <dgm:cxn modelId="{9C9C554D-85B5-4487-965F-DE6463DFA4E8}" srcId="{9212AF11-5ADE-407D-931F-BFB5F8F3DF23}" destId="{5E288F6B-377B-462B-A467-4FA1C7C6F87F}" srcOrd="1" destOrd="0" parTransId="{9612E46D-133E-435A-828C-DBD787B9E448}" sibTransId="{9416ABCA-F992-4B9E-AA6C-D009B04FE97F}"/>
    <dgm:cxn modelId="{B1517E85-C311-453A-A932-6DD68EE3CD19}" srcId="{9212AF11-5ADE-407D-931F-BFB5F8F3DF23}" destId="{14894C03-CFE3-4DF0-A440-D45C3ECF6FF6}" srcOrd="0" destOrd="0" parTransId="{A2233368-6249-451D-93AB-2CB57476E403}" sibTransId="{85EF0440-6505-4762-9097-D22BDF1E18F4}"/>
    <dgm:cxn modelId="{0C4FAF96-565B-4991-BEBC-4CDB155AFD1A}" srcId="{9212AF11-5ADE-407D-931F-BFB5F8F3DF23}" destId="{5DCD9EAB-B832-444F-9563-59F4DC26D64F}" srcOrd="2" destOrd="0" parTransId="{B6B7F627-2960-4A6A-AFF8-FA388B814FE5}" sibTransId="{49FC97E8-77FE-445F-B979-5AE92CF0C928}"/>
    <dgm:cxn modelId="{3067B8AB-189E-43CA-AD31-FED6BFA19543}" type="presOf" srcId="{14894C03-CFE3-4DF0-A440-D45C3ECF6FF6}" destId="{3208B459-A3A5-411E-81AA-D45BE121B664}" srcOrd="0" destOrd="0" presId="urn:microsoft.com/office/officeart/2005/8/layout/vList2"/>
    <dgm:cxn modelId="{2B01CAB2-F794-4B5A-9AA3-46A9B8FD1C11}" type="presOf" srcId="{9212AF11-5ADE-407D-931F-BFB5F8F3DF23}" destId="{3A496AFD-AB60-48CD-8A01-57177C399060}" srcOrd="0" destOrd="0" presId="urn:microsoft.com/office/officeart/2005/8/layout/vList2"/>
    <dgm:cxn modelId="{568DF8B8-4FC5-40C9-A3FB-F8FC0195FE00}" type="presOf" srcId="{5E288F6B-377B-462B-A467-4FA1C7C6F87F}" destId="{1E047AE9-E27F-40CB-B4DE-AB5029EEFFAC}" srcOrd="0" destOrd="0" presId="urn:microsoft.com/office/officeart/2005/8/layout/vList2"/>
    <dgm:cxn modelId="{22EB8766-6FBD-4661-8EF1-A90B410380B1}" type="presParOf" srcId="{3A496AFD-AB60-48CD-8A01-57177C399060}" destId="{3208B459-A3A5-411E-81AA-D45BE121B664}" srcOrd="0" destOrd="0" presId="urn:microsoft.com/office/officeart/2005/8/layout/vList2"/>
    <dgm:cxn modelId="{A8439696-36F1-4F41-862A-5789AEE21158}" type="presParOf" srcId="{3A496AFD-AB60-48CD-8A01-57177C399060}" destId="{52F7D40E-9BA6-46D3-8240-7594F2712FB8}" srcOrd="1" destOrd="0" presId="urn:microsoft.com/office/officeart/2005/8/layout/vList2"/>
    <dgm:cxn modelId="{002AA505-A4DB-4E74-B517-3CADD5351234}" type="presParOf" srcId="{3A496AFD-AB60-48CD-8A01-57177C399060}" destId="{1E047AE9-E27F-40CB-B4DE-AB5029EEFFAC}" srcOrd="2" destOrd="0" presId="urn:microsoft.com/office/officeart/2005/8/layout/vList2"/>
    <dgm:cxn modelId="{5A0725D1-7B98-4C21-AE47-DAAB41D0694A}" type="presParOf" srcId="{3A496AFD-AB60-48CD-8A01-57177C399060}" destId="{CB329A7E-0BB3-4778-86F4-5D638C67E2B1}" srcOrd="3" destOrd="0" presId="urn:microsoft.com/office/officeart/2005/8/layout/vList2"/>
    <dgm:cxn modelId="{511204D8-9559-4301-AFEF-B1A8EAC7DC5A}" type="presParOf" srcId="{3A496AFD-AB60-48CD-8A01-57177C399060}" destId="{079B0388-D600-46E0-B49C-074772911B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67695-20B7-4D32-B8B2-726ACCE661AA}">
      <dsp:nvSpPr>
        <dsp:cNvPr id="0" name=""/>
        <dsp:cNvSpPr/>
      </dsp:nvSpPr>
      <dsp:spPr>
        <a:xfrm>
          <a:off x="0" y="29420"/>
          <a:ext cx="6489509" cy="2506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 dirty="0"/>
            <a:t>Bez-smrtnost okolo roku 2050?</a:t>
          </a:r>
          <a:endParaRPr lang="en-US" sz="6300" kern="1200" dirty="0"/>
        </a:p>
      </dsp:txBody>
      <dsp:txXfrm>
        <a:off x="122340" y="151760"/>
        <a:ext cx="6244829" cy="2261460"/>
      </dsp:txXfrm>
    </dsp:sp>
    <dsp:sp modelId="{A537909E-4B04-417D-93E1-50B3150ECF49}">
      <dsp:nvSpPr>
        <dsp:cNvPr id="0" name=""/>
        <dsp:cNvSpPr/>
      </dsp:nvSpPr>
      <dsp:spPr>
        <a:xfrm>
          <a:off x="0" y="2717000"/>
          <a:ext cx="6489509" cy="25061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Prvé tisíc-ročné děti</a:t>
          </a:r>
          <a:endParaRPr lang="en-US" sz="6300" kern="1200"/>
        </a:p>
      </dsp:txBody>
      <dsp:txXfrm>
        <a:off x="122340" y="2839340"/>
        <a:ext cx="6244829" cy="2261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36D1-F894-4D21-8C88-39620701781F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BA35E-10A4-4115-BC30-487D5B7B807C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Chudoba, vyloučení, nesmyslnost</a:t>
          </a:r>
          <a:endParaRPr lang="en-US" sz="3500" kern="1200"/>
        </a:p>
      </dsp:txBody>
      <dsp:txXfrm>
        <a:off x="0" y="2687"/>
        <a:ext cx="6263640" cy="1833104"/>
      </dsp:txXfrm>
    </dsp:sp>
    <dsp:sp modelId="{D86A7EB1-F7D5-49F4-84BD-509185FF574C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D1D0-5379-4963-9EE3-26238E1047FA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Ekologický žal, eskapismus</a:t>
          </a:r>
          <a:endParaRPr lang="en-US" sz="3500" kern="1200"/>
        </a:p>
      </dsp:txBody>
      <dsp:txXfrm>
        <a:off x="0" y="1835791"/>
        <a:ext cx="6263640" cy="1833104"/>
      </dsp:txXfrm>
    </dsp:sp>
    <dsp:sp modelId="{6BA49BDE-2E4C-48A7-87EB-0DA81B585718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75F3A-D174-4ADF-AC86-B31B8890CF86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H. Librová: Věrní a rozumní: kapitoly o ekologické zpozdilosti. Brno: Munipress, 2016, 328 s.</a:t>
          </a:r>
          <a:endParaRPr lang="en-US" sz="3500" kern="1200"/>
        </a:p>
      </dsp:txBody>
      <dsp:txXfrm>
        <a:off x="0" y="3668896"/>
        <a:ext cx="6263640" cy="183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E53E-9D3F-4E8A-8ECA-CE26D7F84B93}">
      <dsp:nvSpPr>
        <dsp:cNvPr id="0" name=""/>
        <dsp:cNvSpPr/>
      </dsp:nvSpPr>
      <dsp:spPr>
        <a:xfrm>
          <a:off x="0" y="23846"/>
          <a:ext cx="6263640" cy="10568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Uživatelé musí zkrátka </a:t>
          </a:r>
          <a:r>
            <a:rPr lang="cs-CZ" sz="1500" b="1" kern="1200"/>
            <a:t>výrobcům slepě věřit</a:t>
          </a:r>
          <a:r>
            <a:rPr lang="cs-CZ" sz="1500" kern="1200"/>
            <a:t>.“ S. 122 </a:t>
          </a:r>
          <a:endParaRPr lang="en-US" sz="1500" kern="1200"/>
        </a:p>
      </dsp:txBody>
      <dsp:txXfrm>
        <a:off x="51591" y="75437"/>
        <a:ext cx="6160458" cy="953657"/>
      </dsp:txXfrm>
    </dsp:sp>
    <dsp:sp modelId="{31FFE5AF-D8C4-4EBF-814F-C9ED8FF4F782}">
      <dsp:nvSpPr>
        <dsp:cNvPr id="0" name=""/>
        <dsp:cNvSpPr/>
      </dsp:nvSpPr>
      <dsp:spPr>
        <a:xfrm>
          <a:off x="0" y="1123885"/>
          <a:ext cx="6263640" cy="105683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„Někteří aktivisté v oblasti ochrany soukromí tvrdí, že pokud si technologické firmy říši soukromí přivlastní, dospějeme postupně k post-soukromé budoucnosti, v níž bude </a:t>
          </a:r>
          <a:r>
            <a:rPr lang="cs-CZ" sz="1500" b="1" kern="1200"/>
            <a:t>mlčenlivost projevem nepoctivost</a:t>
          </a:r>
          <a:r>
            <a:rPr lang="cs-CZ" sz="1500" kern="1200"/>
            <a:t>i a mocní budou na požádání smět sledovat kohokoli.“ S. 89</a:t>
          </a:r>
          <a:endParaRPr lang="en-US" sz="1500" kern="1200"/>
        </a:p>
      </dsp:txBody>
      <dsp:txXfrm>
        <a:off x="51591" y="1175476"/>
        <a:ext cx="6160458" cy="953657"/>
      </dsp:txXfrm>
    </dsp:sp>
    <dsp:sp modelId="{2B6592E4-E332-4716-A763-178AA15DEC78}">
      <dsp:nvSpPr>
        <dsp:cNvPr id="0" name=""/>
        <dsp:cNvSpPr/>
      </dsp:nvSpPr>
      <dsp:spPr>
        <a:xfrm>
          <a:off x="0" y="2223924"/>
          <a:ext cx="6263640" cy="10568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„Nerovnováha moci, jež je dnešním technologiím vlastní, někdy firmám umožňuje </a:t>
          </a:r>
          <a:r>
            <a:rPr lang="cs-CZ" sz="1500" b="1" kern="1200"/>
            <a:t>zmocnit se soukromých informací silou</a:t>
          </a:r>
          <a:r>
            <a:rPr lang="cs-CZ" sz="1500" kern="1200"/>
            <a:t>.“ S. 89</a:t>
          </a:r>
          <a:endParaRPr lang="en-US" sz="1500" kern="1200"/>
        </a:p>
      </dsp:txBody>
      <dsp:txXfrm>
        <a:off x="51591" y="2275515"/>
        <a:ext cx="6160458" cy="953657"/>
      </dsp:txXfrm>
    </dsp:sp>
    <dsp:sp modelId="{09FEF9E9-9E2A-47BF-B73F-80FD3C70157B}">
      <dsp:nvSpPr>
        <dsp:cNvPr id="0" name=""/>
        <dsp:cNvSpPr/>
      </dsp:nvSpPr>
      <dsp:spPr>
        <a:xfrm>
          <a:off x="0" y="3323963"/>
          <a:ext cx="6263640" cy="105683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Za půl století se budou lidé na dnešní postupy zpracování dat dívat stejně, jako se dnes my díváme na prastaré obchodní praktiky, například pachtýřství, dětskou práci a firemní prodejny. Budou jim připadat nemorální.“ S. 81 </a:t>
          </a:r>
          <a:endParaRPr lang="en-US" sz="1500" kern="1200"/>
        </a:p>
      </dsp:txBody>
      <dsp:txXfrm>
        <a:off x="51591" y="3375554"/>
        <a:ext cx="6160458" cy="953657"/>
      </dsp:txXfrm>
    </dsp:sp>
    <dsp:sp modelId="{DFAF0B52-31B3-40A8-99CC-BA5DD8E899C1}">
      <dsp:nvSpPr>
        <dsp:cNvPr id="0" name=""/>
        <dsp:cNvSpPr/>
      </dsp:nvSpPr>
      <dsp:spPr>
        <a:xfrm>
          <a:off x="0" y="4424002"/>
          <a:ext cx="6263640" cy="10568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 err="1"/>
            <a:t>Cennydd</a:t>
          </a:r>
          <a:r>
            <a:rPr lang="cs-CZ" sz="1500" b="1" kern="1200" dirty="0"/>
            <a:t> </a:t>
          </a:r>
          <a:r>
            <a:rPr lang="cs-CZ" sz="1500" b="1" kern="1200" dirty="0" err="1"/>
            <a:t>Bowles</a:t>
          </a:r>
          <a:r>
            <a:rPr lang="cs-CZ" sz="1500" b="1" kern="1200" dirty="0"/>
            <a:t>: Etika budoucnosti. Academia, Praha, 2021</a:t>
          </a:r>
          <a:endParaRPr lang="en-US" sz="1500" kern="1200" dirty="0"/>
        </a:p>
      </dsp:txBody>
      <dsp:txXfrm>
        <a:off x="51591" y="4475593"/>
        <a:ext cx="6160458" cy="95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9F6E-1B0E-4A13-87E5-17E3B72C96F6}">
      <dsp:nvSpPr>
        <dsp:cNvPr id="0" name=""/>
        <dsp:cNvSpPr/>
      </dsp:nvSpPr>
      <dsp:spPr>
        <a:xfrm>
          <a:off x="0" y="181943"/>
          <a:ext cx="6263640" cy="2545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„Na světě je už tolik špatných výrobků a tolik skládek, že neexistuje žádný morální důvod pro to, abychom vyráběli další podobné nediferencované smetí...Na veletrhu spotřebitelské elektroniky v roce 2011 výrobci představili dvacet tisíc nových produktů včetně osmdesáti tabletů. Kritička Helen Waltersová se k tomu v jedné analýze vyjádřila velmi kriticky: „Žijeme ve světě, kde neustále slyším designéry, jak vážně líčí své odhodlání chovat se odpovědně vůči životnímu prostředí. Dvacet tisíc produktů není projevem odpovědnosti. Je to vandalismus.“ S. 191 helenwalters.com </a:t>
          </a:r>
          <a:endParaRPr lang="en-US" sz="1700" kern="1200"/>
        </a:p>
      </dsp:txBody>
      <dsp:txXfrm>
        <a:off x="124282" y="306225"/>
        <a:ext cx="6015076" cy="2297356"/>
      </dsp:txXfrm>
    </dsp:sp>
    <dsp:sp modelId="{B8E9701D-5B68-4ED9-A515-D98A511EDD43}">
      <dsp:nvSpPr>
        <dsp:cNvPr id="0" name=""/>
        <dsp:cNvSpPr/>
      </dsp:nvSpPr>
      <dsp:spPr>
        <a:xfrm>
          <a:off x="0" y="2776823"/>
          <a:ext cx="6263640" cy="2545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Cennydd Bowles: Etika budoucnosti. Academia, Praha, 2021</a:t>
          </a:r>
          <a:endParaRPr lang="en-US" sz="1700" kern="1200"/>
        </a:p>
      </dsp:txBody>
      <dsp:txXfrm>
        <a:off x="124282" y="2901105"/>
        <a:ext cx="6015076" cy="229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8B459-A3A5-411E-81AA-D45BE121B664}">
      <dsp:nvSpPr>
        <dsp:cNvPr id="0" name=""/>
        <dsp:cNvSpPr/>
      </dsp:nvSpPr>
      <dsp:spPr>
        <a:xfrm>
          <a:off x="0" y="97343"/>
          <a:ext cx="6263640" cy="173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Heather MacRae:  Pornografie je vnímána jako </a:t>
          </a:r>
          <a:r>
            <a:rPr lang="cs-CZ" sz="2000" b="1" kern="1200"/>
            <a:t>prostředek konstrukce negativního obrazu žen,</a:t>
          </a:r>
          <a:r>
            <a:rPr lang="cs-CZ" sz="2000" kern="1200"/>
            <a:t> její definicí pak je „reprezentace (ženského) těla sexuálně explicitním způsobem, který má za následek r</a:t>
          </a:r>
          <a:r>
            <a:rPr lang="cs-CZ" sz="2000" b="1" kern="1200"/>
            <a:t>edukování žen na sexuální objekty.</a:t>
          </a:r>
          <a:r>
            <a:rPr lang="cs-CZ" sz="2000" kern="1200"/>
            <a:t> </a:t>
          </a:r>
          <a:endParaRPr lang="en-US" sz="2000" kern="1200"/>
        </a:p>
      </dsp:txBody>
      <dsp:txXfrm>
        <a:off x="84530" y="181873"/>
        <a:ext cx="6094580" cy="1562540"/>
      </dsp:txXfrm>
    </dsp:sp>
    <dsp:sp modelId="{1E047AE9-E27F-40CB-B4DE-AB5029EEFFAC}">
      <dsp:nvSpPr>
        <dsp:cNvPr id="0" name=""/>
        <dsp:cNvSpPr/>
      </dsp:nvSpPr>
      <dsp:spPr>
        <a:xfrm>
          <a:off x="0" y="1886544"/>
          <a:ext cx="6263640" cy="1731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Pornografie může být násilná, nebo může násilím </a:t>
          </a:r>
          <a:r>
            <a:rPr lang="cs-CZ" sz="2000" b="1" kern="1200"/>
            <a:t>implikovat prostřednictvím zobrazení žen a jejich podřízenosti mužům</a:t>
          </a:r>
          <a:r>
            <a:rPr lang="cs-CZ" sz="2000" kern="1200"/>
            <a:t>“ (MacRae 2003, 318) s. 18</a:t>
          </a:r>
          <a:endParaRPr lang="en-US" sz="2000" kern="1200"/>
        </a:p>
      </dsp:txBody>
      <dsp:txXfrm>
        <a:off x="84530" y="1971074"/>
        <a:ext cx="6094580" cy="1562540"/>
      </dsp:txXfrm>
    </dsp:sp>
    <dsp:sp modelId="{079B0388-D600-46E0-B49C-074772911B56}">
      <dsp:nvSpPr>
        <dsp:cNvPr id="0" name=""/>
        <dsp:cNvSpPr/>
      </dsp:nvSpPr>
      <dsp:spPr>
        <a:xfrm>
          <a:off x="0" y="3675744"/>
          <a:ext cx="6263640" cy="1731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Kateřina Lišková: Hodné holky se dívají jinam. Feminismus a pornografie. SLON – MUNI PRESS, Praha-Brno, 2009.</a:t>
          </a:r>
          <a:endParaRPr lang="en-US" sz="2000" kern="1200"/>
        </a:p>
      </dsp:txBody>
      <dsp:txXfrm>
        <a:off x="84530" y="3760274"/>
        <a:ext cx="6094580" cy="1562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4ECC1-312D-4792-917B-C3CB6D2B6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7995D7-D237-45C2-9AC7-2BE9D86D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01C3BE-5418-4589-BAAC-D5E87F5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C749F-AF8D-412A-94AA-5C59B087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3860BD-DD89-4ABB-9BD2-673EC574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61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9D152-A8BC-47FF-9427-B7012D4B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CE49C5-B5F4-4933-B510-D9F0D2484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DF0DD-2F46-4762-9FA8-5E1882A4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7D5499-271D-44A0-AC34-4EFDF28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FBEB8A-5D89-4C9D-95D3-4CF2E4CC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1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0580D8-C616-4A5B-BA6F-1E0BBAF52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7DBF39-2F16-4AC5-82A8-B9B44C56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81B48-61D8-4EFB-894B-236E6053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E14990-B396-4153-8285-CD32ACA6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9F687D-8D2A-449C-A7AC-79353197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5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4A87F-6E59-4D7D-89D0-CEBB17CD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4354F-31C3-4A83-A921-0453B30D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19A459-782B-46DB-9F47-280917EE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865BC-E5E6-4B9E-A4B4-179A7E34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1D6C4-DE8C-47E3-9232-CD853A0B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D76C9-4442-4F09-8FE8-255A59B4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97C95C-F678-4594-96E8-71360CB4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E8F5F1-F4FA-4EDF-8BF9-7328A289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294ECC-01A8-43BE-8D95-37DBEB60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B256DB-D348-4675-ABCD-B161EEA9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8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DA2CF-6198-44B3-AED3-DF075E85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C5C49-ABFC-4D40-A3F9-26084BC4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259753-7467-4BA0-9423-1E344610B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3B431A-4BB9-4E9B-A26E-F745DEC2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DA92F-9C1F-41B6-8EF5-70D41F6D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065F00-C130-4798-9ADD-12FA4DAE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4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1B63D-CD2B-4B8A-8E9F-98C39FA6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32F43A-DF94-4535-86B1-BCD09B4D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FB63AE-C57E-4F87-ADB7-6BA28D309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1F7381-6714-4024-BDA3-ECF5F670E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2CD091-6C38-4369-BA3A-CEC45695E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94E3EF-E4A1-42F8-9A38-2D518A74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ED7C29-E8F7-43D9-A98F-8E3652EE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F07528-C518-4DEA-92AD-3925825A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6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16B62-8E55-4AAA-845F-3085785B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AD7BB3-359D-47DF-B316-0AB0B977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5735A6-3A43-4F77-B3C6-8BED57F3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B6DAD6-D36A-4861-8C98-ECCA6649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07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32D55B-ECAD-41FF-9948-C6514CEC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99996A-A691-4B0F-AE4E-F74CC031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21106B-6E2F-41DC-837C-234F22AA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2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CCF17-AA3B-4DF8-8141-96DCD1EF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B5A8D-DAAE-4588-9681-5BF72F8E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A63489-991A-4432-A479-2AF7FF654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CAF44-02CB-4357-ADA0-0EDE83D0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A0953D-DF1D-413B-B891-FC38042D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D2D0BD-C89F-4703-BC65-2E90926A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5F541-90DC-4804-85CD-EECE4B73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CCCAD7-BFD0-42F1-98CA-D87D0AD01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286160-71F5-49DB-98F9-D4CA706E4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58974C-9DF3-4538-8868-1C9E4DF4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6C1F89-B5CA-441F-B430-60B7138C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97B32E-1DE0-4D3B-8916-47D35513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44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B40ECD-ADB6-4A1B-9F7C-26D43620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806630-AF9E-4D58-9367-A97545D07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D0C56-FFBC-40E4-B551-1B7272D00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0E7B-8C6E-4F20-B6A2-AA3E4F5529A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0581DB-FE72-4ED1-9C2D-18C43716A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DFF975-76D3-413E-B7A3-66839C69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6F62-E857-4565-8CE2-3FD47D327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11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nimalclock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BA245F-1A9A-423D-94E7-4E3B5D5DC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cs-CZ" sz="6600">
                <a:solidFill>
                  <a:srgbClr val="FFFFFF"/>
                </a:solidFill>
              </a:rPr>
              <a:t>Krize – úvodní stav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DFC848-B9FA-4620-AC6B-27F043B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Slavomír Lesňák</a:t>
            </a:r>
          </a:p>
        </p:txBody>
      </p:sp>
    </p:spTree>
    <p:extLst>
      <p:ext uri="{BB962C8B-B14F-4D97-AF65-F5344CB8AC3E}">
        <p14:creationId xmlns:p14="http://schemas.microsoft.com/office/powerpoint/2010/main" val="39052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C7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5E2987-6105-4502-9F9C-2A454FDD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Nové jídlo?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FEADC05F-AADD-40B2-B7BD-3AB840C09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611892"/>
            <a:ext cx="6579910" cy="17436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60797-419B-497A-8330-9494C8A4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ea typeface="+mn-lt"/>
                <a:cs typeface="+mn-lt"/>
              </a:rPr>
              <a:t>Tzv. Solein – protein. Jedno kilo, které člověku stačí na dva týdny - odhadovaná cena asi 7,4 dolaru (160 korun). </a:t>
            </a:r>
          </a:p>
          <a:p>
            <a:r>
              <a:rPr lang="cs-CZ" sz="2000">
                <a:solidFill>
                  <a:srgbClr val="FFFFFF"/>
                </a:solidFill>
                <a:ea typeface="+mn-lt"/>
                <a:cs typeface="+mn-lt"/>
              </a:rPr>
              <a:t>Fermentace vzduchu a mikrobů </a:t>
            </a:r>
          </a:p>
          <a:p>
            <a:endParaRPr lang="cs-CZ" sz="2000">
              <a:solidFill>
                <a:srgbClr val="FFFFFF"/>
              </a:solidFill>
              <a:cs typeface="Calibri"/>
            </a:endParaRP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Hmyz</a:t>
            </a:r>
          </a:p>
          <a:p>
            <a:endParaRPr lang="cs-CZ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83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6C76EC-74E5-A999-E89B-BFE56CED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600">
                <a:solidFill>
                  <a:schemeClr val="bg1"/>
                </a:solidFill>
              </a:rPr>
              <a:t>Konec dobrovolně skromných?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4930155-976A-2DB7-B80E-B8A072D54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3739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5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C80E6-AF88-47BE-B53E-C53E9CE3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Konec komunit - individualismus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0D6D5-4924-4E14-9C16-12D39896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 b="0" i="0" dirty="0">
                <a:effectLst/>
                <a:latin typeface="Open Sans"/>
              </a:rPr>
              <a:t>Jakmile se jedinec vyvázal z mezí stanovených komunitou, musí jeho vytrvalé putování za štěstím nutně vést k </a:t>
            </a:r>
            <a:r>
              <a:rPr lang="cs-CZ" sz="2400" b="0" i="0" dirty="0" err="1">
                <a:effectLst/>
                <a:latin typeface="Open Sans"/>
              </a:rPr>
              <a:t>problematizaci</a:t>
            </a:r>
            <a:r>
              <a:rPr lang="cs-CZ" sz="2400" b="0" i="0" dirty="0">
                <a:effectLst/>
                <a:latin typeface="Open Sans"/>
              </a:rPr>
              <a:t> vlastní existence a k neuspokojení.</a:t>
            </a:r>
            <a:r>
              <a:rPr lang="cs-CZ" sz="2400" dirty="0">
                <a:latin typeface="Open Sans"/>
              </a:rPr>
              <a:t> </a:t>
            </a:r>
            <a:endParaRPr lang="cs-CZ" sz="2400" b="0" i="0">
              <a:effectLst/>
              <a:latin typeface="Open Sans"/>
            </a:endParaRPr>
          </a:p>
          <a:p>
            <a:r>
              <a:rPr lang="cs-CZ" sz="2400" b="0" i="0" dirty="0">
                <a:effectLst/>
                <a:latin typeface="Open Sans"/>
              </a:rPr>
              <a:t>Takový je prostě osud společensky nezávislého jedince, který </a:t>
            </a:r>
            <a:r>
              <a:rPr lang="cs-CZ" sz="2400" dirty="0">
                <a:latin typeface="Open Sans"/>
              </a:rPr>
              <a:t>je </a:t>
            </a:r>
            <a:r>
              <a:rPr lang="cs-CZ" sz="2400" b="1" dirty="0">
                <a:latin typeface="Open Sans"/>
              </a:rPr>
              <a:t>bez</a:t>
            </a:r>
            <a:r>
              <a:rPr lang="cs-CZ" sz="2400" b="1" i="0" dirty="0">
                <a:effectLst/>
                <a:latin typeface="Open Sans"/>
              </a:rPr>
              <a:t> jakékoli kolektivní a náboženské opory sám a bezbranný </a:t>
            </a:r>
            <a:r>
              <a:rPr lang="cs-CZ" sz="2400" b="0" i="0" dirty="0">
                <a:effectLst/>
                <a:latin typeface="Open Sans"/>
              </a:rPr>
              <a:t>čelí životním zkouškám.</a:t>
            </a:r>
            <a:endParaRPr lang="cs-CZ" sz="2400" b="0" i="0" dirty="0">
              <a:effectLst/>
              <a:latin typeface="Open Sans"/>
              <a:ea typeface="Open Sans"/>
              <a:cs typeface="Open Sans"/>
            </a:endParaRPr>
          </a:p>
          <a:p>
            <a:r>
              <a:rPr lang="cs-CZ" sz="2400" dirty="0">
                <a:latin typeface="Open Sans"/>
              </a:rPr>
              <a:t>Paradoxně nešťastně šťastný</a:t>
            </a:r>
            <a:endParaRPr lang="cs-CZ" sz="24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cs-CZ" sz="2400" dirty="0" err="1">
                <a:latin typeface="Open Sans"/>
              </a:rPr>
              <a:t>Lipovetsky</a:t>
            </a:r>
            <a:r>
              <a:rPr lang="cs-CZ" sz="2400" dirty="0">
                <a:latin typeface="Open Sans"/>
              </a:rPr>
              <a:t>, </a:t>
            </a:r>
            <a:r>
              <a:rPr lang="cs-CZ" sz="2400" dirty="0" err="1">
                <a:latin typeface="Open Sans"/>
              </a:rPr>
              <a:t>Gilles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87393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FF8F98-8805-4414-BB3C-BB2DA8E2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Morální barbarství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F7250-A0A8-4803-A9F2-A93EF5F9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cs-CZ" sz="2400" b="0" i="0" dirty="0">
                <a:solidFill>
                  <a:srgbClr val="FEFFFF"/>
                </a:solidFill>
                <a:effectLst/>
                <a:latin typeface="Open Sans"/>
              </a:rPr>
              <a:t>rozkvět obtížně slučitelných mravních náhledů, </a:t>
            </a:r>
            <a:r>
              <a:rPr lang="cs-CZ" sz="2400" b="0" i="0" dirty="0" err="1">
                <a:solidFill>
                  <a:srgbClr val="FEFFFF"/>
                </a:solidFill>
                <a:effectLst/>
                <a:latin typeface="Open Sans"/>
              </a:rPr>
              <a:t>pluralizaci</a:t>
            </a:r>
            <a:r>
              <a:rPr lang="cs-CZ" sz="2400" b="0" i="0" dirty="0">
                <a:solidFill>
                  <a:srgbClr val="FEFFFF"/>
                </a:solidFill>
                <a:effectLst/>
                <a:latin typeface="Open Sans"/>
              </a:rPr>
              <a:t> hodnotových soustav a rozmanitost chápání dobra</a:t>
            </a:r>
          </a:p>
          <a:p>
            <a:endParaRPr lang="cs-CZ" sz="2400">
              <a:solidFill>
                <a:srgbClr val="FEFFFF"/>
              </a:solidFill>
              <a:latin typeface="Open Sans"/>
            </a:endParaRPr>
          </a:p>
          <a:p>
            <a:r>
              <a:rPr lang="cs-CZ" sz="2400" dirty="0">
                <a:solidFill>
                  <a:srgbClr val="FEFFFF"/>
                </a:solidFill>
                <a:latin typeface="Open Sans"/>
              </a:rPr>
              <a:t>Přílišná pluralita</a:t>
            </a:r>
            <a:endParaRPr lang="cs-CZ" sz="2400" dirty="0">
              <a:solidFill>
                <a:srgbClr val="FEFFFF"/>
              </a:solidFill>
              <a:latin typeface="Open Sans"/>
              <a:ea typeface="Open Sans"/>
              <a:cs typeface="Open Sans"/>
            </a:endParaRPr>
          </a:p>
          <a:p>
            <a:r>
              <a:rPr lang="cs-CZ" sz="2400" dirty="0">
                <a:solidFill>
                  <a:srgbClr val="FEFFFF"/>
                </a:solidFill>
                <a:latin typeface="Open Sans"/>
              </a:rPr>
              <a:t>Relativismus </a:t>
            </a:r>
            <a:endParaRPr lang="cs-CZ" sz="2400" dirty="0">
              <a:solidFill>
                <a:srgbClr val="FEFFFF"/>
              </a:solidFill>
              <a:latin typeface="Open Sans"/>
              <a:ea typeface="Open Sans"/>
              <a:cs typeface="Open Sans"/>
            </a:endParaRPr>
          </a:p>
          <a:p>
            <a:r>
              <a:rPr lang="cs-CZ" sz="2400" dirty="0">
                <a:solidFill>
                  <a:srgbClr val="FEFFFF"/>
                </a:solidFill>
                <a:latin typeface="Open Sans"/>
              </a:rPr>
              <a:t>Vyprázdnění hodnot? </a:t>
            </a:r>
            <a:endParaRPr lang="cs-CZ" sz="2400">
              <a:solidFill>
                <a:srgbClr val="FEFFFF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FEFFFF"/>
                </a:solidFill>
                <a:latin typeface="Open Sans"/>
              </a:rPr>
              <a:t>(</a:t>
            </a:r>
            <a:r>
              <a:rPr lang="cs-CZ" sz="2400" dirty="0" err="1">
                <a:solidFill>
                  <a:srgbClr val="FEFFFF"/>
                </a:solidFill>
                <a:latin typeface="Open Sans"/>
              </a:rPr>
              <a:t>Finkielkraut</a:t>
            </a:r>
            <a:r>
              <a:rPr lang="cs-CZ" sz="2400" dirty="0">
                <a:solidFill>
                  <a:srgbClr val="FEFFFF"/>
                </a:solidFill>
                <a:latin typeface="Open Sans"/>
              </a:rPr>
              <a:t>, A.)</a:t>
            </a:r>
            <a:endParaRPr lang="cs-CZ" sz="2400" dirty="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F748987-0D8F-47BF-B861-06128E01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Konec tradiční víry – kvůli konzumu 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99388D-B0FA-468C-9093-4CD4EB46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k-SK" sz="2400" b="1" dirty="0" err="1"/>
              <a:t>Bondy</a:t>
            </a:r>
            <a:r>
              <a:rPr lang="sk-SK" sz="2400" b="1" dirty="0"/>
              <a:t>, E.: </a:t>
            </a:r>
            <a:r>
              <a:rPr lang="sk-SK" sz="2400" b="1" dirty="0" err="1"/>
              <a:t>Bratři</a:t>
            </a:r>
            <a:r>
              <a:rPr lang="sk-SK" sz="2400" b="1" dirty="0"/>
              <a:t> </a:t>
            </a:r>
            <a:r>
              <a:rPr lang="sk-SK" sz="2400" b="1" dirty="0" err="1"/>
              <a:t>Ramazovi</a:t>
            </a:r>
            <a:r>
              <a:rPr lang="sk-SK" sz="2400" b="1" dirty="0"/>
              <a:t>. </a:t>
            </a:r>
            <a:r>
              <a:rPr lang="sv-SE" sz="1600" dirty="0"/>
              <a:t>Praha : Akropolis, 2007.  s.</a:t>
            </a:r>
            <a:r>
              <a:rPr lang="cs-CZ" sz="1600" dirty="0"/>
              <a:t> </a:t>
            </a:r>
            <a:r>
              <a:rPr lang="sv-SE" sz="1600" dirty="0"/>
              <a:t>100</a:t>
            </a:r>
            <a:r>
              <a:rPr lang="cs-CZ" sz="1600" dirty="0"/>
              <a:t>.</a:t>
            </a:r>
            <a:endParaRPr lang="sk-SK" sz="2400" b="1" dirty="0" err="1">
              <a:cs typeface="Calibri"/>
            </a:endParaRPr>
          </a:p>
          <a:p>
            <a:r>
              <a:rPr lang="cs-CZ" sz="2400" b="0" i="0" dirty="0">
                <a:effectLst/>
                <a:latin typeface="Open Sans"/>
              </a:rPr>
              <a:t>„ideály byly kupodivu ještě tak akceptovány a fungovaly v dobách, kdy byl nedostatek – stejně ještě jako dnes jsou akceptovány a fungují tam, kde je bída. Jak ta přestane a otevře se oceán konzumního ráje, neplatí ani islám, ani budhismus, ani křesťanství, ani marxizmus“</a:t>
            </a:r>
          </a:p>
          <a:p>
            <a:pPr marL="0" indent="0">
              <a:buNone/>
            </a:pPr>
            <a:r>
              <a:rPr lang="cs-CZ" sz="2400" dirty="0" err="1">
                <a:latin typeface="Open Sans"/>
                <a:ea typeface="Open Sans"/>
                <a:cs typeface="Open Sans"/>
              </a:rPr>
              <a:t>Antikonzum</a:t>
            </a:r>
            <a:r>
              <a:rPr lang="cs-CZ" sz="2400" dirty="0">
                <a:latin typeface="Open Sans"/>
                <a:ea typeface="Open Sans"/>
                <a:cs typeface="Open Sans"/>
              </a:rPr>
              <a:t> aj u </a:t>
            </a:r>
            <a:r>
              <a:rPr lang="cs-CZ" sz="2400" dirty="0" err="1">
                <a:latin typeface="Open Sans"/>
                <a:ea typeface="Open Sans"/>
                <a:cs typeface="Open Sans"/>
              </a:rPr>
              <a:t>Fromma</a:t>
            </a:r>
            <a:r>
              <a:rPr lang="cs-CZ" sz="2400" dirty="0">
                <a:latin typeface="Open Sans"/>
                <a:ea typeface="Open Sans"/>
                <a:cs typeface="Open Sans"/>
              </a:rPr>
              <a:t>, Marxe, náboženství, ekologické etiky, apod.)</a:t>
            </a:r>
          </a:p>
        </p:txBody>
      </p:sp>
    </p:spTree>
    <p:extLst>
      <p:ext uri="{BB962C8B-B14F-4D97-AF65-F5344CB8AC3E}">
        <p14:creationId xmlns:p14="http://schemas.microsoft.com/office/powerpoint/2010/main" val="58435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401E8E-4A93-4548-ACA5-89C2DB1BD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BEBC6-FD86-4AE0-9F81-AE62D157E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F74AC2C-CACD-4E1A-8041-3F7043EEA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DB61CBA-11D3-4E24-8DB3-38A5EFA9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9F092C7-BD3D-4C76-A8B7-D0C6049E7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7A6197-95F7-4946-9162-65C03DDC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4309238"/>
            <a:ext cx="7455339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Slabí spotřebitelé a 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D81BF-76C9-4DF5-A9E4-5BCCFD003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6" y="725535"/>
            <a:ext cx="7912539" cy="2944936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Osvobozený otrok </a:t>
            </a:r>
          </a:p>
          <a:p>
            <a:r>
              <a:rPr lang="cs-CZ" sz="2400">
                <a:solidFill>
                  <a:srgbClr val="FFFFFF"/>
                </a:solidFill>
              </a:rPr>
              <a:t>Finta: dárek – nový otrok (závislý spotřebitel)</a:t>
            </a:r>
          </a:p>
          <a:p>
            <a:r>
              <a:rPr lang="cs-CZ" sz="2400">
                <a:solidFill>
                  <a:srgbClr val="FFFFFF"/>
                </a:solidFill>
              </a:rPr>
              <a:t>Změna – sami – nebo systémová?</a:t>
            </a:r>
          </a:p>
          <a:p>
            <a:endParaRPr lang="cs-CZ" sz="2400">
              <a:solidFill>
                <a:srgbClr val="FFFFFF"/>
              </a:solidFill>
            </a:endParaRPr>
          </a:p>
          <a:p>
            <a:r>
              <a:rPr lang="cs-CZ" sz="2400">
                <a:solidFill>
                  <a:srgbClr val="FFFFFF"/>
                </a:solidFill>
              </a:rPr>
              <a:t>Noam Chomsky, </a:t>
            </a:r>
            <a:r>
              <a:rPr lang="cs-CZ" sz="2400" b="0" i="0">
                <a:solidFill>
                  <a:srgbClr val="FFFFFF"/>
                </a:solidFill>
                <a:effectLst/>
                <a:latin typeface="Open Sans"/>
              </a:rPr>
              <a:t>Mocenské systémy, Nakladatelství Slovenského svazu spisovatelů 2013, Bratislava,</a:t>
            </a:r>
            <a:endParaRPr lang="cs-CZ" sz="2400">
              <a:solidFill>
                <a:srgbClr val="FF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D3D714-C49E-476F-B7F2-000D74BA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9C7ECE-B596-4C9C-8AF5-46DA8ABA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chemeClr val="bg1"/>
                </a:solidFill>
                <a:cs typeface="Calibri Light"/>
              </a:rPr>
              <a:t>Ztráta soukromí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1278C18-373E-8CAA-5E41-4BB119C93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52367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76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1C29BB-1B9E-4F17-ACF7-1D2F9E3F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chemeClr val="bg1"/>
                </a:solidFill>
                <a:cs typeface="Calibri Light"/>
              </a:rPr>
              <a:t>Výstavy technických výrobků - vandalismus?</a:t>
            </a:r>
            <a:endParaRPr lang="cs-CZ" sz="510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D702DFC-95E2-4159-4BFC-9E90D2739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2379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13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522FFAF-ED28-409A-81F8-3CFD7D81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Humanitární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EE8E6-232D-43F5-8C2D-36254E14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9"/>
            <a:ext cx="6300975" cy="4367530"/>
          </a:xfrm>
        </p:spPr>
        <p:txBody>
          <a:bodyPr anchor="ctr">
            <a:normAutofit/>
          </a:bodyPr>
          <a:lstStyle/>
          <a:p>
            <a:r>
              <a:rPr lang="cs-CZ" sz="1900" b="0" i="0" dirty="0">
                <a:effectLst/>
                <a:latin typeface="Open Sans"/>
              </a:rPr>
              <a:t>Dnešní národní, nadnárodní a globální politický a ekonomický systém globální spravedlnosti nepomáhá</a:t>
            </a:r>
          </a:p>
          <a:p>
            <a:r>
              <a:rPr lang="cs-CZ" sz="1900" b="0" i="0" dirty="0">
                <a:effectLst/>
                <a:latin typeface="Open Sans"/>
              </a:rPr>
              <a:t>Na základě údajů OSN umírá každý rok více lidí - než každý rok během druhé světové války.</a:t>
            </a:r>
            <a:r>
              <a:rPr lang="cs-CZ" sz="1900" dirty="0">
                <a:latin typeface="Open Sans"/>
              </a:rPr>
              <a:t> </a:t>
            </a:r>
            <a:endParaRPr lang="cs-CZ" sz="1900" b="0" i="0" dirty="0">
              <a:effectLst/>
              <a:latin typeface="Open Sans"/>
              <a:ea typeface="Open Sans"/>
              <a:cs typeface="Open Sans"/>
            </a:endParaRPr>
          </a:p>
          <a:p>
            <a:pPr lvl="1"/>
            <a:r>
              <a:rPr lang="cs-CZ" sz="1900" b="0" i="0" dirty="0">
                <a:effectLst/>
                <a:latin typeface="Open Sans"/>
              </a:rPr>
              <a:t>18 milionů lidí ročně, což je téměř 50 000 lidí </a:t>
            </a:r>
            <a:r>
              <a:rPr lang="cs-CZ" sz="1900" dirty="0">
                <a:latin typeface="Open Sans"/>
              </a:rPr>
              <a:t>denně</a:t>
            </a:r>
          </a:p>
          <a:p>
            <a:pPr marL="457200" lvl="1" indent="0">
              <a:buNone/>
            </a:pPr>
            <a:r>
              <a:rPr lang="cs-CZ" sz="1900" dirty="0">
                <a:latin typeface="Open Sans"/>
              </a:rPr>
              <a:t>Marek Hrubec: </a:t>
            </a:r>
            <a:r>
              <a:rPr lang="cs-CZ" sz="1900" b="0" i="0" dirty="0">
                <a:effectLst/>
                <a:latin typeface="Open Sans"/>
              </a:rPr>
              <a:t>Od zneuznání ke spravedlnosti: Kritická teorie globální společnosti a politiky, 2011, str. 248)</a:t>
            </a:r>
            <a:endParaRPr lang="cs-CZ" sz="1900" b="0" i="0" dirty="0">
              <a:effectLst/>
              <a:latin typeface="Open Sans"/>
              <a:ea typeface="Open Sans"/>
              <a:cs typeface="Open Sans"/>
            </a:endParaRPr>
          </a:p>
          <a:p>
            <a:endParaRPr lang="cs-CZ" sz="1900" dirty="0">
              <a:latin typeface="Open Sans"/>
            </a:endParaRPr>
          </a:p>
          <a:p>
            <a:r>
              <a:rPr lang="cs-CZ" sz="1900" b="0" i="0" dirty="0">
                <a:effectLst/>
                <a:latin typeface="Open Sans"/>
              </a:rPr>
              <a:t>Na druhé straně - v obci  vzdělanců je věštění katastrof tou nejrozšířenější činností.  (</a:t>
            </a:r>
            <a:r>
              <a:rPr lang="cs-CZ" sz="1900" b="0" i="0" dirty="0" err="1">
                <a:effectLst/>
                <a:latin typeface="Open Sans"/>
              </a:rPr>
              <a:t>Lipovetsky</a:t>
            </a:r>
            <a:r>
              <a:rPr lang="cs-CZ" sz="1900" b="0" i="0" dirty="0">
                <a:effectLst/>
                <a:latin typeface="Open Sans"/>
              </a:rPr>
              <a:t>, G. Paradoxní štěstí, s. 394)</a:t>
            </a:r>
            <a:endParaRPr lang="cs-CZ" sz="1900" b="0" i="0" dirty="0">
              <a:effectLst/>
              <a:latin typeface="Open Sans"/>
              <a:ea typeface="Open Sans"/>
              <a:cs typeface="Open Sans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32977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A47D63-DE91-48F5-B5A4-D22F5B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Multikulturalismus a krize soužití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117F-CDE9-4FB9-90AC-74CFE6B9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1700" dirty="0"/>
              <a:t>co Západ považuje za univerzální - považují jiní za západní</a:t>
            </a:r>
          </a:p>
          <a:p>
            <a:r>
              <a:rPr lang="cs-CZ" sz="1700" dirty="0"/>
              <a:t>Západ vidí svět jako sjednocení -  ostatní ho vidí jako hrozbu</a:t>
            </a:r>
            <a:endParaRPr lang="cs-CZ" sz="1700" dirty="0">
              <a:cs typeface="Calibri"/>
            </a:endParaRPr>
          </a:p>
          <a:p>
            <a:pPr marL="0" indent="0">
              <a:buNone/>
            </a:pPr>
            <a:r>
              <a:rPr lang="cs-CZ" sz="1700" dirty="0"/>
              <a:t> (Samuel </a:t>
            </a:r>
            <a:r>
              <a:rPr lang="cs-CZ" sz="1700" dirty="0" err="1"/>
              <a:t>Huntington</a:t>
            </a:r>
            <a:r>
              <a:rPr lang="cs-CZ" sz="1700" dirty="0"/>
              <a:t>, Střet civilizací. St. Louis. Praha, Rybka </a:t>
            </a:r>
            <a:r>
              <a:rPr lang="cs-CZ" sz="1700" dirty="0" err="1"/>
              <a:t>Publishers</a:t>
            </a:r>
            <a:r>
              <a:rPr lang="cs-CZ" sz="1700" dirty="0"/>
              <a:t>, 2001)</a:t>
            </a:r>
            <a:endParaRPr lang="cs-CZ" sz="1700" dirty="0">
              <a:cs typeface="Calibri"/>
            </a:endParaRPr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politici se shodují - muslimští účastníci kvazi-války jsou jen menšinou, násilí většina muslimů odmítá</a:t>
            </a:r>
            <a:endParaRPr lang="cs-CZ" sz="1700" dirty="0">
              <a:cs typeface="Calibri"/>
            </a:endParaRPr>
          </a:p>
          <a:p>
            <a:r>
              <a:rPr lang="cs-CZ" sz="1700" dirty="0"/>
              <a:t>v muslimských zemích se  ale neprotestuje proti násilí vůči Západu</a:t>
            </a:r>
            <a:endParaRPr lang="cs-CZ" sz="1700" dirty="0">
              <a:cs typeface="Calibri"/>
            </a:endParaRPr>
          </a:p>
          <a:p>
            <a:endParaRPr lang="cs-CZ" sz="1700" dirty="0"/>
          </a:p>
          <a:p>
            <a:r>
              <a:rPr lang="cs-CZ" sz="1700" dirty="0"/>
              <a:t>Oskar Krejčí: </a:t>
            </a:r>
            <a:r>
              <a:rPr lang="cs-CZ" sz="1700" b="0" i="0" dirty="0">
                <a:effectLst/>
                <a:latin typeface="Open Sans"/>
              </a:rPr>
              <a:t>Boj "svobodného světa" proti komunismu vystřídal střet "civilizace Západu" se zbytkem světa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66466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5B8F-B7DB-FD3B-42A5-E076C75E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0F9B8-4E60-862C-ABA6-C9F89867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Jak překonávat krize?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557AD-B393-FCC7-AFF7-11043A19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Z ř. </a:t>
            </a:r>
            <a:r>
              <a:rPr lang="cs-CZ" b="1" i="1" dirty="0" err="1">
                <a:ea typeface="+mn-lt"/>
                <a:cs typeface="+mn-lt"/>
              </a:rPr>
              <a:t>krino</a:t>
            </a:r>
            <a:r>
              <a:rPr lang="cs-CZ" b="1" i="1" dirty="0">
                <a:ea typeface="+mn-lt"/>
                <a:cs typeface="+mn-lt"/>
              </a:rPr>
              <a:t> - </a:t>
            </a:r>
            <a:r>
              <a:rPr lang="cs-CZ" dirty="0">
                <a:ea typeface="+mn-lt"/>
                <a:cs typeface="+mn-lt"/>
              </a:rPr>
              <a:t>vybírat, posuzovat, měřit mezi dvěma opačnými možnostmi </a:t>
            </a:r>
          </a:p>
          <a:p>
            <a:r>
              <a:rPr lang="cs-CZ" dirty="0" err="1">
                <a:cs typeface="Calibri"/>
              </a:rPr>
              <a:t>Krisis</a:t>
            </a:r>
            <a:r>
              <a:rPr lang="cs-CZ" dirty="0">
                <a:cs typeface="Calibri"/>
              </a:rPr>
              <a:t> - </a:t>
            </a:r>
            <a:r>
              <a:rPr lang="cs-CZ" dirty="0"/>
              <a:t>(</a:t>
            </a:r>
            <a:r>
              <a:rPr lang="cs-CZ" dirty="0" err="1"/>
              <a:t>staroř</a:t>
            </a:r>
            <a:r>
              <a:rPr lang="cs-CZ" dirty="0"/>
              <a:t>.) rozhodnutí, rozsudek, soud, rozuzlení</a:t>
            </a:r>
            <a:endParaRPr lang="cs-CZ" dirty="0" err="1">
              <a:cs typeface="Calibri"/>
            </a:endParaRPr>
          </a:p>
          <a:p>
            <a:r>
              <a:rPr lang="cs-CZ" dirty="0"/>
              <a:t>hlediska filozofie jiný stav vlastně ani neexistuje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Změna nerovnováhy...</a:t>
            </a:r>
          </a:p>
          <a:p>
            <a:r>
              <a:rPr lang="cs-CZ" dirty="0">
                <a:cs typeface="Calibri"/>
              </a:rPr>
              <a:t>Krize jako příležitost</a:t>
            </a:r>
          </a:p>
          <a:p>
            <a:r>
              <a:rPr lang="cs-CZ" dirty="0">
                <a:cs typeface="Calibri"/>
              </a:rPr>
              <a:t>Krize - změna chování individuí nebo změna systému?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E1ED79-7A86-C7C5-5906-32412014F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5" t="29281" r="64869" b="29935"/>
          <a:stretch/>
        </p:blipFill>
        <p:spPr>
          <a:xfrm>
            <a:off x="9686364" y="2348753"/>
            <a:ext cx="1667436" cy="27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8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82E85B-4C7D-464F-AA73-359A46CA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 Krize a sexualita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02268-2499-49B4-A001-181B0CDD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1800" dirty="0" err="1"/>
              <a:t>Masturbaton</a:t>
            </a:r>
            <a:r>
              <a:rPr lang="cs-CZ" sz="1800" dirty="0"/>
              <a:t> v Londýně: </a:t>
            </a:r>
            <a:r>
              <a:rPr lang="cs-CZ" sz="1800" b="0" i="0" dirty="0">
                <a:effectLst/>
              </a:rPr>
              <a:t>Masturbace může být radikálním činem!</a:t>
            </a:r>
          </a:p>
          <a:p>
            <a:endParaRPr lang="cs-CZ" sz="1800" dirty="0"/>
          </a:p>
          <a:p>
            <a:r>
              <a:rPr lang="cs-CZ" sz="1800" dirty="0"/>
              <a:t>K</a:t>
            </a:r>
            <a:r>
              <a:rPr lang="cs-CZ" sz="1800" b="0" i="0" dirty="0">
                <a:effectLst/>
              </a:rPr>
              <a:t>ultura, která masturbaci potlačuje, bude mít tendenci potlačovat rovněž mnohé jiné osobní svobody</a:t>
            </a:r>
            <a:endParaRPr lang="cs-CZ" sz="1800" b="0" i="0" dirty="0">
              <a:effectLst/>
              <a:ea typeface="Open Sans"/>
              <a:cs typeface="Open Sans"/>
            </a:endParaRPr>
          </a:p>
          <a:p>
            <a:r>
              <a:rPr lang="cs-CZ" sz="1800" b="0" i="0" dirty="0">
                <a:effectLst/>
              </a:rPr>
              <a:t>Sexuální rozkoš je přirozeným právem každého člověka</a:t>
            </a:r>
            <a:endParaRPr lang="cs-CZ" sz="1800" b="0" i="0" dirty="0">
              <a:effectLst/>
              <a:ea typeface="Open Sans"/>
              <a:cs typeface="Open Sans"/>
            </a:endParaRPr>
          </a:p>
          <a:p>
            <a:r>
              <a:rPr lang="cs-CZ" sz="1800" dirty="0"/>
              <a:t>Slavoj </a:t>
            </a:r>
            <a:r>
              <a:rPr lang="cs-CZ" sz="1800" dirty="0" err="1"/>
              <a:t>Žižek</a:t>
            </a:r>
            <a:r>
              <a:rPr lang="cs-CZ" sz="1800" dirty="0"/>
              <a:t>: </a:t>
            </a:r>
            <a:r>
              <a:rPr lang="pl-PL" sz="1800" b="0" i="0" dirty="0" err="1">
                <a:effectLst/>
              </a:rPr>
              <a:t>masturbace</a:t>
            </a:r>
            <a:r>
              <a:rPr lang="pl-PL" sz="1800" b="0" i="0" dirty="0">
                <a:effectLst/>
              </a:rPr>
              <a:t> je </a:t>
            </a:r>
            <a:r>
              <a:rPr lang="pl-PL" sz="1800" b="0" i="0" u="sng" dirty="0">
                <a:effectLst/>
              </a:rPr>
              <a:t>jako </a:t>
            </a:r>
            <a:r>
              <a:rPr lang="pl-PL" sz="1800" b="0" i="0" u="sng" dirty="0" err="1">
                <a:effectLst/>
              </a:rPr>
              <a:t>monáda</a:t>
            </a:r>
            <a:r>
              <a:rPr lang="pl-PL" sz="1800" b="0" i="0" u="sng" dirty="0">
                <a:effectLst/>
              </a:rPr>
              <a:t> </a:t>
            </a:r>
            <a:r>
              <a:rPr lang="pl-PL" sz="1800" b="0" i="0" dirty="0">
                <a:effectLst/>
              </a:rPr>
              <a:t>bez </a:t>
            </a:r>
            <a:r>
              <a:rPr lang="pl-PL" sz="1800" b="0" i="0" dirty="0" err="1">
                <a:effectLst/>
              </a:rPr>
              <a:t>oken</a:t>
            </a:r>
            <a:r>
              <a:rPr lang="pl-PL" sz="1800" b="0" i="0" dirty="0">
                <a:effectLst/>
              </a:rPr>
              <a:t>, </a:t>
            </a:r>
            <a:r>
              <a:rPr lang="pl-PL" sz="1800" b="0" i="0" dirty="0" err="1">
                <a:effectLst/>
              </a:rPr>
              <a:t>podobně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osamělý</a:t>
            </a:r>
            <a:r>
              <a:rPr lang="pl-PL" sz="1800" b="0" i="0" dirty="0">
                <a:effectLst/>
              </a:rPr>
              <a:t> je i </a:t>
            </a:r>
            <a:r>
              <a:rPr lang="pl-PL" sz="1800" b="0" i="0" dirty="0" err="1">
                <a:effectLst/>
              </a:rPr>
              <a:t>surfař</a:t>
            </a:r>
            <a:r>
              <a:rPr lang="pl-PL" sz="1800" b="0" i="0" dirty="0">
                <a:effectLst/>
              </a:rPr>
              <a:t> na </a:t>
            </a:r>
            <a:r>
              <a:rPr lang="pl-PL" sz="1800" b="0" i="0" dirty="0" err="1">
                <a:effectLst/>
              </a:rPr>
              <a:t>internetu</a:t>
            </a:r>
            <a:endParaRPr lang="pl-PL" sz="1800" b="0" i="0" dirty="0" err="1">
              <a:effectLst/>
              <a:ea typeface="Open Sans"/>
              <a:cs typeface="Open Sans"/>
            </a:endParaRPr>
          </a:p>
          <a:p>
            <a:r>
              <a:rPr lang="cs-CZ" sz="1800" b="0" i="0" dirty="0">
                <a:effectLst/>
              </a:rPr>
              <a:t>Michel </a:t>
            </a:r>
            <a:r>
              <a:rPr lang="cs-CZ" sz="1800" b="0" i="0" dirty="0" err="1">
                <a:effectLst/>
              </a:rPr>
              <a:t>Houlebecq</a:t>
            </a:r>
            <a:r>
              <a:rPr lang="cs-CZ" sz="1800" b="0" i="0" dirty="0">
                <a:effectLst/>
              </a:rPr>
              <a:t>: sex zničil lásku</a:t>
            </a:r>
            <a:r>
              <a:rPr lang="cs-CZ" sz="1800" dirty="0"/>
              <a:t> </a:t>
            </a:r>
            <a:endParaRPr lang="cs-CZ" sz="1800" b="0" i="0" dirty="0">
              <a:effectLst/>
              <a:ea typeface="Open Sans"/>
              <a:cs typeface="Open Sans"/>
            </a:endParaRPr>
          </a:p>
          <a:p>
            <a:r>
              <a:rPr lang="pl-PL" sz="1800" dirty="0" err="1"/>
              <a:t>Gill</a:t>
            </a:r>
            <a:r>
              <a:rPr lang="pl-PL" sz="1800" dirty="0"/>
              <a:t> </a:t>
            </a:r>
            <a:r>
              <a:rPr lang="pl-PL" sz="1800" dirty="0" err="1"/>
              <a:t>Lipovetsky</a:t>
            </a:r>
            <a:r>
              <a:rPr lang="pl-PL" sz="1800" dirty="0"/>
              <a:t>: </a:t>
            </a:r>
            <a:r>
              <a:rPr lang="cs-CZ" sz="1800" b="0" i="0" dirty="0" err="1">
                <a:effectLst/>
              </a:rPr>
              <a:t>Nóvum</a:t>
            </a:r>
            <a:r>
              <a:rPr lang="cs-CZ" sz="1800" b="0" i="0" dirty="0">
                <a:effectLst/>
              </a:rPr>
              <a:t>: i uspokojení ženy! (místo výkonnostního sexu, sex citový, konec domény výkonnosti)</a:t>
            </a:r>
            <a:endParaRPr lang="cs-CZ" sz="1800" b="0" i="0" dirty="0">
              <a:effectLst/>
              <a:ea typeface="Open Sans"/>
              <a:cs typeface="Open Sans"/>
            </a:endParaRPr>
          </a:p>
          <a:p>
            <a:r>
              <a:rPr lang="cs-CZ" sz="1800" dirty="0" err="1"/>
              <a:t>Hyperkonzum</a:t>
            </a:r>
            <a:r>
              <a:rPr lang="cs-CZ" sz="1800" dirty="0"/>
              <a:t>: konzum vztahů</a:t>
            </a:r>
            <a:endParaRPr lang="cs-CZ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92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218503-E4D6-48DB-BEA0-533AEDE2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chemeClr val="bg1"/>
                </a:solidFill>
                <a:ea typeface="+mj-lt"/>
                <a:cs typeface="+mj-lt"/>
              </a:rPr>
              <a:t>Robin Morgan: pornografie je teorie, znásilnění praxe</a:t>
            </a:r>
            <a:endParaRPr lang="cs-CZ" sz="6000">
              <a:solidFill>
                <a:schemeClr val="bg1"/>
              </a:solidFill>
              <a:cs typeface="Calibri Light" panose="020F03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C5417B6-8F15-4B4E-1532-2CFC5710F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8377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42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6F274C-C927-4DF0-93ED-6AEDE0B3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Ztráta smyslu života – prázdno a politika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2E71D-D464-4811-AB31-9E7DB271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b="0" i="0">
                <a:solidFill>
                  <a:srgbClr val="FEFFFF"/>
                </a:solidFill>
                <a:effectLst/>
                <a:latin typeface="Open Sans"/>
              </a:rPr>
              <a:t>„Bůh je mrtev, velké cíle se ztrácejí, a mně taky není dobře...“ W. Allen</a:t>
            </a:r>
          </a:p>
          <a:p>
            <a:pPr marL="0" indent="0">
              <a:buNone/>
            </a:pPr>
            <a:r>
              <a:rPr lang="cs-CZ" sz="2400">
                <a:solidFill>
                  <a:srgbClr val="FEFFFF"/>
                </a:solidFill>
              </a:rPr>
              <a:t> G. Lipovetsky, Éra prázdnoty:</a:t>
            </a:r>
          </a:p>
          <a:p>
            <a:pPr marL="0" indent="0">
              <a:buNone/>
            </a:pPr>
            <a:r>
              <a:rPr lang="cs-CZ" sz="2400">
                <a:solidFill>
                  <a:srgbClr val="FEFFFF"/>
                </a:solidFill>
              </a:rPr>
              <a:t>Člověku stačí dbát na své zdraví, uchránit své materiální zabezpečení, zbavit se svých komplexů, čekat na dovolenou...</a:t>
            </a:r>
          </a:p>
          <a:p>
            <a:pPr marL="0" indent="0">
              <a:buNone/>
            </a:pPr>
            <a:r>
              <a:rPr lang="cs-CZ" sz="2400">
                <a:solidFill>
                  <a:srgbClr val="FEFFFF"/>
                </a:solidFill>
              </a:rPr>
              <a:t> Jakmile význam celku slábne a prioritou se stávají zájmy a přání individuálních lidí, </a:t>
            </a:r>
            <a:r>
              <a:rPr lang="cs-CZ" sz="2400" b="1">
                <a:solidFill>
                  <a:srgbClr val="FEFFFF"/>
                </a:solidFill>
              </a:rPr>
              <a:t>sociální kodex,</a:t>
            </a:r>
            <a:r>
              <a:rPr lang="cs-CZ" sz="2400">
                <a:solidFill>
                  <a:srgbClr val="FEFFFF"/>
                </a:solidFill>
              </a:rPr>
              <a:t> který člověka nutil k solidárnosti se skupinou, nemůže dál platit </a:t>
            </a:r>
          </a:p>
        </p:txBody>
      </p:sp>
    </p:spTree>
    <p:extLst>
      <p:ext uri="{BB962C8B-B14F-4D97-AF65-F5344CB8AC3E}">
        <p14:creationId xmlns:p14="http://schemas.microsoft.com/office/powerpoint/2010/main" val="375030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1EB0FE4-4613-4034-A6BB-1C986037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 Problémy poznávání  a schopnosti mravně jednat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24AA3-20BC-4B8C-B924-D52A44E0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9"/>
            <a:ext cx="6300975" cy="4367530"/>
          </a:xfrm>
        </p:spPr>
        <p:txBody>
          <a:bodyPr anchor="ctr">
            <a:normAutofit/>
          </a:bodyPr>
          <a:lstStyle/>
          <a:p>
            <a:r>
              <a:rPr lang="cs-CZ" sz="2000" b="0" i="0" dirty="0">
                <a:effectLst/>
                <a:latin typeface="Open Sans"/>
              </a:rPr>
              <a:t>Informační technika (televize, rozhlas, internet), život zjednodušuje i problematizuje (</a:t>
            </a:r>
            <a:r>
              <a:rPr lang="cs-CZ" sz="2000" b="0" i="0" dirty="0" err="1">
                <a:effectLst/>
                <a:latin typeface="Open Sans"/>
              </a:rPr>
              <a:t>Šmajs</a:t>
            </a:r>
            <a:r>
              <a:rPr lang="cs-CZ" sz="2000" b="0" i="0" dirty="0">
                <a:effectLst/>
                <a:latin typeface="Open Sans"/>
              </a:rPr>
              <a:t>, Josef)</a:t>
            </a:r>
          </a:p>
          <a:p>
            <a:r>
              <a:rPr lang="cs-CZ" sz="2000" dirty="0"/>
              <a:t>zahlcení nepotřebnými zprávami – vzniká </a:t>
            </a:r>
            <a:r>
              <a:rPr lang="cs-CZ" sz="2000" b="0" i="0" dirty="0">
                <a:effectLst/>
                <a:latin typeface="Open Sans"/>
              </a:rPr>
              <a:t>informační "odolnost</a:t>
            </a:r>
            <a:endParaRPr lang="cs-CZ" sz="2000" dirty="0"/>
          </a:p>
          <a:p>
            <a:r>
              <a:rPr lang="cs-CZ" sz="2000" dirty="0"/>
              <a:t>důležité informace jsou střídány bulvárem a méně hodnotnými informacemi - </a:t>
            </a:r>
            <a:r>
              <a:rPr lang="cs-CZ" sz="2000" b="0" i="0" dirty="0">
                <a:effectLst/>
                <a:latin typeface="Open Sans"/>
              </a:rPr>
              <a:t>manipulace</a:t>
            </a:r>
            <a:endParaRPr lang="cs-CZ" sz="2000" dirty="0"/>
          </a:p>
          <a:p>
            <a:r>
              <a:rPr lang="cs-CZ" sz="2000" dirty="0"/>
              <a:t>k informacím jsou nabízeny i hodnocení či doporučení - pasivita</a:t>
            </a:r>
          </a:p>
          <a:p>
            <a:r>
              <a:rPr lang="cs-CZ" sz="2000" b="0" i="0" dirty="0">
                <a:effectLst/>
                <a:latin typeface="Open Sans"/>
              </a:rPr>
              <a:t>důsledkem protichůdných informací – rezignace</a:t>
            </a:r>
          </a:p>
          <a:p>
            <a:r>
              <a:rPr lang="cs-CZ" sz="2000" dirty="0">
                <a:latin typeface="Open Sans"/>
              </a:rPr>
              <a:t>mnoho negativních informací – stres</a:t>
            </a:r>
          </a:p>
          <a:p>
            <a:r>
              <a:rPr lang="cs-CZ" sz="2000" dirty="0">
                <a:latin typeface="Open Sans"/>
              </a:rPr>
              <a:t>wiki-internet: </a:t>
            </a:r>
            <a:r>
              <a:rPr lang="cs-CZ" sz="2000" b="0" i="0" dirty="0">
                <a:effectLst/>
                <a:latin typeface="Open Sans"/>
              </a:rPr>
              <a:t>menší snaha o shromažďování a fixování znalostí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544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DCFBE24-CA91-4D48-A3D7-68128438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Krize vědy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3288D-DA97-4179-A756-9AB6093A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Tisíce článků měsíčně – kdo stíhá sledovat?</a:t>
            </a:r>
          </a:p>
          <a:p>
            <a:r>
              <a:rPr lang="cs-CZ" sz="2400" dirty="0"/>
              <a:t>Hierarchizace vědy – indexy a impakty</a:t>
            </a:r>
          </a:p>
          <a:p>
            <a:r>
              <a:rPr lang="cs-CZ" sz="2400" dirty="0"/>
              <a:t>Predátorské časopisy a vydavatelství</a:t>
            </a:r>
          </a:p>
          <a:p>
            <a:r>
              <a:rPr lang="cs-CZ" sz="2400" dirty="0"/>
              <a:t>Názor a </a:t>
            </a:r>
            <a:r>
              <a:rPr lang="cs-CZ" sz="2400" dirty="0" err="1"/>
              <a:t>protinázor</a:t>
            </a:r>
            <a:r>
              <a:rPr lang="cs-CZ" sz="2400" dirty="0"/>
              <a:t> (klimatická změna 90 procent vědců na jedné straně a 10; v TV: 1:1) – věda nerelevantní</a:t>
            </a:r>
          </a:p>
          <a:p>
            <a:r>
              <a:rPr lang="cs-CZ" sz="2400" dirty="0"/>
              <a:t>Společenské vědy: každý má právo vyjádřit se a jeho názor se počítá</a:t>
            </a:r>
          </a:p>
          <a:p>
            <a:r>
              <a:rPr lang="cs-CZ" sz="2400" dirty="0"/>
              <a:t>P. Nora: profesionalismus v historii vs. laický aktivismus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8722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2DDEF-BA5E-4513-AC7D-0FFF0B96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Krize školní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558B4-8B00-46A0-AE68-C4C7039A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Ve škole jde hlavně o zážitek – konzum</a:t>
            </a:r>
          </a:p>
          <a:p>
            <a:r>
              <a:rPr lang="cs-CZ" sz="2400" dirty="0"/>
              <a:t>Vysoký formalismus a byrokracie -&gt;  anarchie</a:t>
            </a:r>
          </a:p>
          <a:p>
            <a:r>
              <a:rPr lang="cs-CZ" sz="2400" dirty="0"/>
              <a:t>Digitální demence (</a:t>
            </a:r>
            <a:r>
              <a:rPr lang="cs-CZ" sz="2400" dirty="0" err="1"/>
              <a:t>Spitzer</a:t>
            </a:r>
            <a:r>
              <a:rPr lang="cs-CZ" sz="2400" dirty="0"/>
              <a:t>, Manfred)</a:t>
            </a:r>
          </a:p>
          <a:p>
            <a:r>
              <a:rPr lang="cs-CZ" sz="2400" dirty="0"/>
              <a:t>Pandemie: ztracená generace</a:t>
            </a:r>
          </a:p>
          <a:p>
            <a:r>
              <a:rPr lang="cs-CZ" sz="2400" dirty="0"/>
              <a:t>Soft </a:t>
            </a:r>
            <a:r>
              <a:rPr lang="cs-CZ" sz="2400" dirty="0" err="1"/>
              <a:t>skills</a:t>
            </a:r>
            <a:r>
              <a:rPr lang="cs-CZ" sz="2400" dirty="0"/>
              <a:t> vs. poznání (</a:t>
            </a:r>
            <a:r>
              <a:rPr lang="cs-CZ" sz="2400" dirty="0" err="1"/>
              <a:t>Liessmann</a:t>
            </a:r>
            <a:r>
              <a:rPr lang="cs-CZ" sz="2400" dirty="0"/>
              <a:t>, Konrad) </a:t>
            </a:r>
          </a:p>
          <a:p>
            <a:r>
              <a:rPr lang="cs-CZ" sz="2400" dirty="0"/>
              <a:t>GPT bot…</a:t>
            </a:r>
          </a:p>
        </p:txBody>
      </p:sp>
    </p:spTree>
    <p:extLst>
      <p:ext uri="{BB962C8B-B14F-4D97-AF65-F5344CB8AC3E}">
        <p14:creationId xmlns:p14="http://schemas.microsoft.com/office/powerpoint/2010/main" val="13579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1C6979-50E4-4EE2-898F-C6C12778B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2E44FCB-1CD3-4165-BB80-B9725454F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10"/>
            <a:ext cx="542047" cy="1997228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1089C96-ABA7-4974-ACD5-74686A553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8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FA230C2-E9CA-4943-A930-10AA8847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7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C988297-7FEA-4B53-AC29-C3E10B38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8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932437D-69C7-41AF-8DA3-28AE212E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8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7C5A609-4AC8-4DED-80A9-53036435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9"/>
            <a:ext cx="7978524" cy="1647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BE0BE3-2304-4ABC-A938-68FC70B3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59" y="4327936"/>
            <a:ext cx="7450586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Krize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66965-3239-498D-AC16-E5A9C76D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5" y="839354"/>
            <a:ext cx="7562972" cy="2972941"/>
          </a:xfrm>
        </p:spPr>
        <p:txBody>
          <a:bodyPr anchor="ctr">
            <a:normAutofit/>
          </a:bodyPr>
          <a:lstStyle/>
          <a:p>
            <a:r>
              <a:rPr lang="cs-CZ" sz="2400"/>
              <a:t>Politici jakoby neslyšeli své voliče – ignorace, </a:t>
            </a:r>
          </a:p>
          <a:p>
            <a:r>
              <a:rPr lang="cs-CZ" sz="2400"/>
              <a:t>Stejná hra nekonečného růstu</a:t>
            </a:r>
          </a:p>
          <a:p>
            <a:r>
              <a:rPr lang="cs-CZ" sz="2400"/>
              <a:t>Antisystém boří systém</a:t>
            </a:r>
          </a:p>
          <a:p>
            <a:r>
              <a:rPr lang="cs-CZ" sz="2400"/>
              <a:t>Demokracie je živá, jenom když jí žijeme denně (J. Deway) 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3581BFA-99C5-4E44-9DE8-D2609F862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10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8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EEC897-D2F5-4BAD-A225-226805BA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Ekonomická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7F6C7-B455-4256-AC70-956925F2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9"/>
            <a:ext cx="6300975" cy="4367530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Nedostupné bydlení</a:t>
            </a:r>
          </a:p>
          <a:p>
            <a:r>
              <a:rPr lang="cs-CZ" sz="2400" dirty="0"/>
              <a:t>Božský růst</a:t>
            </a:r>
          </a:p>
          <a:p>
            <a:r>
              <a:rPr lang="cs-CZ" sz="2400" dirty="0"/>
              <a:t>Makroekonomické ukazovatele vs. kvalita života (viz např. </a:t>
            </a:r>
            <a:r>
              <a:rPr lang="cs-CZ" sz="2400" dirty="0" err="1"/>
              <a:t>Naess</a:t>
            </a:r>
            <a:r>
              <a:rPr lang="cs-CZ" sz="2400" dirty="0"/>
              <a:t>, Arne)</a:t>
            </a:r>
          </a:p>
          <a:p>
            <a:r>
              <a:rPr lang="cs-CZ" sz="2400" dirty="0"/>
              <a:t>Otázka nepodmíněného příjmu/předsudky/seberealizace (</a:t>
            </a:r>
            <a:r>
              <a:rPr lang="cs-CZ" sz="2400" dirty="0" err="1"/>
              <a:t>Bregman</a:t>
            </a:r>
            <a:r>
              <a:rPr lang="cs-CZ" sz="2400" dirty="0"/>
              <a:t>, </a:t>
            </a:r>
            <a:r>
              <a:rPr lang="cs-CZ" sz="2400" dirty="0" err="1"/>
              <a:t>Rutger</a:t>
            </a:r>
            <a:r>
              <a:rPr lang="cs-CZ" sz="2400" dirty="0"/>
              <a:t>)</a:t>
            </a:r>
          </a:p>
          <a:p>
            <a:r>
              <a:rPr lang="cs-CZ" sz="2400" dirty="0"/>
              <a:t>Život na dluh</a:t>
            </a:r>
          </a:p>
          <a:p>
            <a:r>
              <a:rPr lang="cs-CZ" sz="2400" dirty="0"/>
              <a:t>Zelený kapitalismus/dotace</a:t>
            </a:r>
          </a:p>
          <a:p>
            <a:r>
              <a:rPr lang="cs-CZ" sz="2400" dirty="0"/>
              <a:t>Spekulace fondů/zvyšují nestabilitu/vykořisťování/klimatické změny</a:t>
            </a:r>
          </a:p>
        </p:txBody>
      </p:sp>
    </p:spTree>
    <p:extLst>
      <p:ext uri="{BB962C8B-B14F-4D97-AF65-F5344CB8AC3E}">
        <p14:creationId xmlns:p14="http://schemas.microsoft.com/office/powerpoint/2010/main" val="2540917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E6425-9577-4CF4-B909-7395E92E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Jak překonávat krize?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0364F-AD25-4547-9128-8DEA569E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Z ř. </a:t>
            </a:r>
            <a:r>
              <a:rPr lang="cs-CZ" b="1" i="1" dirty="0" err="1">
                <a:ea typeface="+mn-lt"/>
                <a:cs typeface="+mn-lt"/>
              </a:rPr>
              <a:t>krino</a:t>
            </a:r>
            <a:r>
              <a:rPr lang="cs-CZ" b="1" i="1" dirty="0">
                <a:ea typeface="+mn-lt"/>
                <a:cs typeface="+mn-lt"/>
              </a:rPr>
              <a:t> - </a:t>
            </a:r>
            <a:r>
              <a:rPr lang="cs-CZ" dirty="0">
                <a:ea typeface="+mn-lt"/>
                <a:cs typeface="+mn-lt"/>
              </a:rPr>
              <a:t>vybírat, posuzovat, měřit mezi dvěma opačnými možnostmi </a:t>
            </a:r>
          </a:p>
          <a:p>
            <a:r>
              <a:rPr lang="cs-CZ" dirty="0" err="1">
                <a:cs typeface="Calibri"/>
              </a:rPr>
              <a:t>Krisis</a:t>
            </a:r>
            <a:r>
              <a:rPr lang="cs-CZ" dirty="0">
                <a:cs typeface="Calibri"/>
              </a:rPr>
              <a:t> - </a:t>
            </a:r>
            <a:r>
              <a:rPr lang="cs-CZ" dirty="0"/>
              <a:t>(</a:t>
            </a:r>
            <a:r>
              <a:rPr lang="cs-CZ" dirty="0" err="1"/>
              <a:t>staroř</a:t>
            </a:r>
            <a:r>
              <a:rPr lang="cs-CZ" dirty="0"/>
              <a:t>.) rozhodnutí, rozsudek, soud, rozuzlení</a:t>
            </a:r>
            <a:endParaRPr lang="cs-CZ" dirty="0" err="1">
              <a:cs typeface="Calibri"/>
            </a:endParaRPr>
          </a:p>
          <a:p>
            <a:r>
              <a:rPr lang="cs-CZ" dirty="0"/>
              <a:t>hlediska filozofie jiný stav vlastně ani neexistuje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Změna nerovnováhy...</a:t>
            </a:r>
          </a:p>
          <a:p>
            <a:r>
              <a:rPr lang="cs-CZ" dirty="0">
                <a:cs typeface="Calibri"/>
              </a:rPr>
              <a:t>Krize jako příležitost</a:t>
            </a:r>
          </a:p>
          <a:p>
            <a:r>
              <a:rPr lang="cs-CZ" dirty="0">
                <a:cs typeface="Calibri"/>
              </a:rPr>
              <a:t>Krize - změna chování individuí nebo změna systému?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0BF5B8-EC5A-4E5E-5997-3AB359692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5" t="29281" r="64869" b="29935"/>
          <a:stretch/>
        </p:blipFill>
        <p:spPr>
          <a:xfrm>
            <a:off x="9686364" y="2348753"/>
            <a:ext cx="1667436" cy="27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4056E-6447-66A8-8C0A-A4175B8A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Budoucnost  zaměstnání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02D-A9D0-B665-2FFD-78343B189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Šmajs</a:t>
            </a:r>
            <a:r>
              <a:rPr lang="cs-CZ" dirty="0"/>
              <a:t>: biologický HSS nestíhá pracovní role v moderní kultuře</a:t>
            </a:r>
          </a:p>
          <a:p>
            <a:r>
              <a:rPr lang="cs-CZ" dirty="0"/>
              <a:t>Předpoklad umělé inteligence: člověk doplněk stroje: ověřit pravost/pravdivost; dodat emocionální obsah, </a:t>
            </a:r>
            <a:r>
              <a:rPr lang="cs-CZ" dirty="0" err="1"/>
              <a:t>udržba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8809ECA-C107-F9CF-516F-CC93B5245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44240"/>
              </p:ext>
            </p:extLst>
          </p:nvPr>
        </p:nvGraphicFramePr>
        <p:xfrm>
          <a:off x="1570616" y="3429000"/>
          <a:ext cx="8294148" cy="3116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612">
                  <a:extLst>
                    <a:ext uri="{9D8B030D-6E8A-4147-A177-3AD203B41FA5}">
                      <a16:colId xmlns:a16="http://schemas.microsoft.com/office/drawing/2014/main" val="3051084620"/>
                    </a:ext>
                  </a:extLst>
                </a:gridCol>
                <a:gridCol w="1595310">
                  <a:extLst>
                    <a:ext uri="{9D8B030D-6E8A-4147-A177-3AD203B41FA5}">
                      <a16:colId xmlns:a16="http://schemas.microsoft.com/office/drawing/2014/main" val="421706166"/>
                    </a:ext>
                  </a:extLst>
                </a:gridCol>
                <a:gridCol w="1302425">
                  <a:extLst>
                    <a:ext uri="{9D8B030D-6E8A-4147-A177-3AD203B41FA5}">
                      <a16:colId xmlns:a16="http://schemas.microsoft.com/office/drawing/2014/main" val="2634600808"/>
                    </a:ext>
                  </a:extLst>
                </a:gridCol>
                <a:gridCol w="1340866">
                  <a:extLst>
                    <a:ext uri="{9D8B030D-6E8A-4147-A177-3AD203B41FA5}">
                      <a16:colId xmlns:a16="http://schemas.microsoft.com/office/drawing/2014/main" val="1648411351"/>
                    </a:ext>
                  </a:extLst>
                </a:gridCol>
                <a:gridCol w="1348188">
                  <a:extLst>
                    <a:ext uri="{9D8B030D-6E8A-4147-A177-3AD203B41FA5}">
                      <a16:colId xmlns:a16="http://schemas.microsoft.com/office/drawing/2014/main" val="2153042717"/>
                    </a:ext>
                  </a:extLst>
                </a:gridCol>
                <a:gridCol w="1363747">
                  <a:extLst>
                    <a:ext uri="{9D8B030D-6E8A-4147-A177-3AD203B41FA5}">
                      <a16:colId xmlns:a16="http://schemas.microsoft.com/office/drawing/2014/main" val="2107991844"/>
                    </a:ext>
                  </a:extLst>
                </a:gridCol>
              </a:tblGrid>
              <a:tr h="252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recepčný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etik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poštár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účtovník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skladník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vynálezca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601406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mestký farmár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tele-marketér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opravár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dokladač tovaru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obnovovač spomienok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športový rozhodca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975816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knihovník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operátor v call centre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online učiteľ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fit motivátor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prekladateľ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obnovovač divočiny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757969"/>
                  </a:ext>
                </a:extLst>
              </a:tr>
              <a:tr h="1046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opatrovateľ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dizajnér „chytrej“ domácnosti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manažér vzťahov medzi ľuďmi a robotmi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šofér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koordinátor práce na diaľku   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pilot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908453"/>
                  </a:ext>
                </a:extLst>
              </a:tr>
              <a:tr h="782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pokladník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spoločník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strážca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asistent umelej inteligencie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chirurg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odpadový manažér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93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146BF-F641-3AB4-A2A7-36FBCE64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D016B-F60E-7940-5921-DC53DF36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88282-61AB-005D-3CA0-92EFA05C6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5" t="34196" r="27811" b="47608"/>
          <a:stretch/>
        </p:blipFill>
        <p:spPr>
          <a:xfrm>
            <a:off x="469466" y="2330823"/>
            <a:ext cx="11253067" cy="27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643A5-B06A-4F04-A5BE-65F5EF16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Bioetická krize - </a:t>
            </a:r>
            <a:r>
              <a:rPr lang="cs-CZ" sz="2800" dirty="0" err="1">
                <a:solidFill>
                  <a:srgbClr val="FFFFFF"/>
                </a:solidFill>
              </a:rPr>
              <a:t>covid</a:t>
            </a:r>
            <a:endParaRPr lang="cs-CZ" sz="2800" dirty="0" err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625AE-C79D-4FC3-94AC-FE9A5B9E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EFFFF"/>
                </a:solidFill>
              </a:rPr>
              <a:t>Koho upřednostnit u </a:t>
            </a:r>
            <a:r>
              <a:rPr lang="cs-CZ" sz="2000" dirty="0" err="1">
                <a:solidFill>
                  <a:srgbClr val="FEFFFF"/>
                </a:solidFill>
              </a:rPr>
              <a:t>covidu</a:t>
            </a:r>
            <a:r>
              <a:rPr lang="cs-CZ" sz="2000" dirty="0">
                <a:solidFill>
                  <a:srgbClr val="FEFFFF"/>
                </a:solidFill>
              </a:rPr>
              <a:t>/hospitace/ventilátor/očkování/dotace</a:t>
            </a:r>
          </a:p>
          <a:p>
            <a:r>
              <a:rPr lang="cs-CZ" sz="2000" dirty="0">
                <a:solidFill>
                  <a:srgbClr val="FEFFFF"/>
                </a:solidFill>
              </a:rPr>
              <a:t>Starší/mladší</a:t>
            </a:r>
          </a:p>
          <a:p>
            <a:r>
              <a:rPr lang="cs-CZ" sz="2000" dirty="0">
                <a:solidFill>
                  <a:srgbClr val="FEFFFF"/>
                </a:solidFill>
              </a:rPr>
              <a:t>Potenciál/ne-potenciál – pracovní/daňový/rodinný/jiný?</a:t>
            </a:r>
          </a:p>
          <a:p>
            <a:r>
              <a:rPr lang="cs-CZ" sz="2000" dirty="0">
                <a:solidFill>
                  <a:srgbClr val="FEFFFF"/>
                </a:solidFill>
              </a:rPr>
              <a:t>Paternalismus/partnerský vztah lékaře a pacienta</a:t>
            </a:r>
          </a:p>
          <a:p>
            <a:r>
              <a:rPr lang="cs-CZ" sz="2000" dirty="0">
                <a:solidFill>
                  <a:srgbClr val="FEFFFF"/>
                </a:solidFill>
              </a:rPr>
              <a:t>Zatajit/nezatajit kontakty – nemocenská, soukromí, omezení</a:t>
            </a:r>
          </a:p>
          <a:p>
            <a:r>
              <a:rPr lang="cs-CZ" sz="2000" dirty="0">
                <a:solidFill>
                  <a:srgbClr val="FEFFFF"/>
                </a:solidFill>
              </a:rPr>
              <a:t>Politické body – populismus</a:t>
            </a:r>
          </a:p>
          <a:p>
            <a:r>
              <a:rPr lang="cs-CZ" sz="2000" dirty="0" err="1">
                <a:solidFill>
                  <a:srgbClr val="FEFFFF"/>
                </a:solidFill>
              </a:rPr>
              <a:t>Rebelanství</a:t>
            </a:r>
            <a:r>
              <a:rPr lang="cs-CZ" sz="2000" dirty="0">
                <a:solidFill>
                  <a:srgbClr val="FEFFFF"/>
                </a:solidFill>
              </a:rPr>
              <a:t>/konformismus – konspirace/solidarita, </a:t>
            </a:r>
            <a:r>
              <a:rPr lang="cs-CZ" sz="2000" dirty="0" err="1">
                <a:solidFill>
                  <a:srgbClr val="FEFFFF"/>
                </a:solidFill>
              </a:rPr>
              <a:t>malthiusiánství</a:t>
            </a:r>
            <a:r>
              <a:rPr lang="cs-CZ" sz="2000" dirty="0">
                <a:solidFill>
                  <a:srgbClr val="FEFFFF"/>
                </a:solidFill>
              </a:rPr>
              <a:t>- přemoření</a:t>
            </a:r>
            <a:endParaRPr lang="cs-CZ" sz="2000" dirty="0" err="1">
              <a:solidFill>
                <a:srgbClr val="FEFFFF"/>
              </a:solidFill>
            </a:endParaRPr>
          </a:p>
          <a:p>
            <a:endParaRPr lang="cs-CZ" sz="2000">
              <a:solidFill>
                <a:srgbClr val="FEFFFF"/>
              </a:solidFill>
            </a:endParaRPr>
          </a:p>
          <a:p>
            <a:endParaRPr lang="cs-CZ" sz="20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1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C2CCA9-E6D2-4ED1-A906-9296CD75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Bioetika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B285752-0A35-45E2-85AE-86AFE3359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112689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6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94E95A-F04B-4A04-8270-C3ED406A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Ekologická </a:t>
            </a:r>
            <a:r>
              <a:rPr lang="cs-CZ" sz="4000" dirty="0" err="1">
                <a:solidFill>
                  <a:srgbClr val="FFFFFF"/>
                </a:solidFill>
              </a:rPr>
              <a:t>kríza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F6093-C942-40D2-A8C6-3C5EB329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1500"/>
              <a:t>Život na naši planetě (2020)</a:t>
            </a:r>
          </a:p>
          <a:p>
            <a:r>
              <a:rPr lang="cs-CZ" sz="1500"/>
              <a:t>Planeta lidí (2021)</a:t>
            </a:r>
          </a:p>
          <a:p>
            <a:endParaRPr lang="cs-CZ" sz="1500"/>
          </a:p>
          <a:p>
            <a:r>
              <a:rPr lang="sk-SK" sz="1500"/>
              <a:t>2030 koniec amazonského pralesa – sója, drevo</a:t>
            </a:r>
            <a:endParaRPr lang="en-GB" sz="1500"/>
          </a:p>
          <a:p>
            <a:pPr lvl="1"/>
            <a:r>
              <a:rPr lang="cs-CZ" sz="1500"/>
              <a:t>k</a:t>
            </a:r>
            <a:r>
              <a:rPr lang="en-GB" sz="1500"/>
              <a:t>atastrof</a:t>
            </a:r>
            <a:r>
              <a:rPr lang="cs-CZ" sz="1500"/>
              <a:t>á</a:t>
            </a:r>
            <a:r>
              <a:rPr lang="en-GB" sz="1500"/>
              <a:t>lna strata</a:t>
            </a:r>
            <a:r>
              <a:rPr lang="cs-CZ" sz="1500"/>
              <a:t> druhov, biodiverzity, zmena na savanu – změna kolobehu vody na Zemi</a:t>
            </a:r>
            <a:r>
              <a:rPr lang="en-GB" sz="1500"/>
              <a:t> </a:t>
            </a:r>
            <a:endParaRPr lang="sk-SK" sz="1500"/>
          </a:p>
          <a:p>
            <a:r>
              <a:rPr lang="sk-SK" sz="1500"/>
              <a:t>2030 – roztopenie Arktídy – ďalšie oteplenie – vymieranie</a:t>
            </a:r>
          </a:p>
          <a:p>
            <a:r>
              <a:rPr lang="sk-SK" sz="1500"/>
              <a:t>2040 – roztápanie/roztopenie permafrost (Sibír) – uvoľnenie metánu – skleníkový plyn – oteplenie</a:t>
            </a:r>
          </a:p>
          <a:p>
            <a:r>
              <a:rPr lang="sk-SK" sz="1500"/>
              <a:t>2050 – odumretie korálov v oceánoch (teplo, kyslo - púšť), populácia rýb na dne</a:t>
            </a:r>
          </a:p>
          <a:p>
            <a:r>
              <a:rPr lang="sk-SK" sz="1500"/>
              <a:t>2080 poľnohospodárska kríza – vyčerpaná půda </a:t>
            </a:r>
            <a:r>
              <a:rPr lang="en-GB" sz="1500"/>
              <a:t>+ </a:t>
            </a:r>
            <a:r>
              <a:rPr lang="cs-CZ" sz="1500"/>
              <a:t>zmiznutie opeľujúceho hmyzu</a:t>
            </a:r>
          </a:p>
          <a:p>
            <a:r>
              <a:rPr lang="cs-CZ" sz="1500"/>
              <a:t>2100 – planéta o 4 st. teplejšia – 6. hromadné vymieranie druhov, nárast utečencov</a:t>
            </a:r>
          </a:p>
          <a:p>
            <a:r>
              <a:rPr lang="cs-CZ" sz="1500"/>
              <a:t>Posledná generácia ľudí na Zemi? (2020-2100)</a:t>
            </a:r>
            <a:endParaRPr lang="sk-SK" sz="1500"/>
          </a:p>
        </p:txBody>
      </p:sp>
    </p:spTree>
    <p:extLst>
      <p:ext uri="{BB962C8B-B14F-4D97-AF65-F5344CB8AC3E}">
        <p14:creationId xmlns:p14="http://schemas.microsoft.com/office/powerpoint/2010/main" val="18820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312F8-3F4F-42A2-A6E1-346D40D2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Nesolidárnost masožravců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480BB-50D0-40ED-98DC-6BD18215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700" b="0" i="0">
                <a:effectLst/>
                <a:latin typeface="Open Sans"/>
              </a:rPr>
              <a:t>pokračování lidskosti v prosazení masa je neudržitelné: </a:t>
            </a:r>
          </a:p>
          <a:p>
            <a:pPr marL="0" indent="0">
              <a:buNone/>
            </a:pPr>
            <a:endParaRPr lang="cs-CZ" sz="1700">
              <a:latin typeface="Open Sans"/>
            </a:endParaRPr>
          </a:p>
          <a:p>
            <a:pPr marL="0" indent="0">
              <a:buNone/>
            </a:pPr>
            <a:r>
              <a:rPr lang="cs-CZ" sz="1700" b="0" i="0">
                <a:effectLst/>
                <a:latin typeface="Open Sans"/>
              </a:rPr>
              <a:t>... jeden hektar půdy je využíván pouze jednou osobou, která konzumuje masité potraviny,  může nakrmit až 50 lidí konzumující rostlinné potraviny</a:t>
            </a:r>
          </a:p>
          <a:p>
            <a:pPr marL="0" indent="0">
              <a:buNone/>
            </a:pPr>
            <a:r>
              <a:rPr lang="cs-CZ" sz="1700">
                <a:latin typeface="Open Sans"/>
              </a:rPr>
              <a:t>Nereální?</a:t>
            </a:r>
          </a:p>
          <a:p>
            <a:pPr marL="0" indent="0">
              <a:buNone/>
            </a:pPr>
            <a:r>
              <a:rPr lang="cs-CZ" sz="1700">
                <a:latin typeface="Open Sans"/>
              </a:rPr>
              <a:t>Nevhodné</a:t>
            </a:r>
          </a:p>
          <a:p>
            <a:pPr marL="0" indent="0">
              <a:buNone/>
            </a:pPr>
            <a:r>
              <a:rPr lang="cs-CZ" sz="1700">
                <a:latin typeface="Open Sans"/>
              </a:rPr>
              <a:t>Nemožné – pro jednotlivce, pro společnost?</a:t>
            </a:r>
          </a:p>
          <a:p>
            <a:pPr marL="0" indent="0">
              <a:buNone/>
            </a:pPr>
            <a:r>
              <a:rPr lang="cs-CZ" sz="1700">
                <a:latin typeface="Open Sans"/>
              </a:rPr>
              <a:t>Když nevěříme, že to člověk dokáže omezit sám – změna shora</a:t>
            </a:r>
          </a:p>
          <a:p>
            <a:pPr marL="0" indent="0">
              <a:buNone/>
            </a:pPr>
            <a:r>
              <a:rPr lang="cs-CZ" sz="1700">
                <a:latin typeface="Open Sans"/>
              </a:rPr>
              <a:t>Nejde o to – jestli – ale kdy!</a:t>
            </a:r>
          </a:p>
          <a:p>
            <a:pPr marL="0" indent="0">
              <a:buNone/>
            </a:pPr>
            <a:endParaRPr lang="cs-CZ" sz="1700">
              <a:latin typeface="Open Sans"/>
            </a:endParaRPr>
          </a:p>
          <a:p>
            <a:pPr marL="0" indent="0">
              <a:buNone/>
            </a:pPr>
            <a:endParaRPr lang="cs-CZ" sz="1700">
              <a:latin typeface="Open Sans"/>
            </a:endParaRPr>
          </a:p>
        </p:txBody>
      </p:sp>
      <p:pic>
        <p:nvPicPr>
          <p:cNvPr id="5" name="Picture 4" descr="Zelenina vystavená na trhu">
            <a:extLst>
              <a:ext uri="{FF2B5EF4-FFF2-40B4-BE49-F238E27FC236}">
                <a16:creationId xmlns:a16="http://schemas.microsoft.com/office/drawing/2014/main" id="{A320E697-7620-4EC8-968F-7003314A1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2" r="2110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10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EE9E0-E5F9-426B-99AD-7B29863E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Kalkulačky smrti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7B9E8-AC4D-44DC-A636-070398B6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ea typeface="+mn-lt"/>
                <a:cs typeface="+mn-lt"/>
                <a:hlinkClick r:id="rId2"/>
              </a:rPr>
              <a:t>https://animalclock.org/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3582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1680</Words>
  <Application>Microsoft Office PowerPoint</Application>
  <PresentationFormat>Širokoúhlá obrazovka</PresentationFormat>
  <Paragraphs>194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Motiv Office</vt:lpstr>
      <vt:lpstr>Krize – úvodní stav</vt:lpstr>
      <vt:lpstr>Jak překonávat krize?</vt:lpstr>
      <vt:lpstr>Budoucnost  zaměstnání</vt:lpstr>
      <vt:lpstr>Prezentace aplikace PowerPoint</vt:lpstr>
      <vt:lpstr>Bioetická krize - covid</vt:lpstr>
      <vt:lpstr>Bioetika</vt:lpstr>
      <vt:lpstr>Ekologická kríza</vt:lpstr>
      <vt:lpstr>Nesolidárnost masožravců</vt:lpstr>
      <vt:lpstr>Kalkulačky smrti</vt:lpstr>
      <vt:lpstr>Nové jídlo?</vt:lpstr>
      <vt:lpstr>Konec dobrovolně skromných?</vt:lpstr>
      <vt:lpstr>Konec komunit - individualismus</vt:lpstr>
      <vt:lpstr>Morální barbarství</vt:lpstr>
      <vt:lpstr>Konec tradiční víry – kvůli konzumu </vt:lpstr>
      <vt:lpstr>Slabí spotřebitelé a moc</vt:lpstr>
      <vt:lpstr>Ztráta soukromí</vt:lpstr>
      <vt:lpstr>Výstavy technických výrobků - vandalismus?</vt:lpstr>
      <vt:lpstr>Humanitární krize</vt:lpstr>
      <vt:lpstr>Multikulturalismus a krize soužití</vt:lpstr>
      <vt:lpstr> Krize a sexualita</vt:lpstr>
      <vt:lpstr>Robin Morgan: pornografie je teorie, znásilnění praxe</vt:lpstr>
      <vt:lpstr>Ztráta smyslu života – prázdno a politika</vt:lpstr>
      <vt:lpstr> Problémy poznávání  a schopnosti mravně jednat</vt:lpstr>
      <vt:lpstr>Krize vědy</vt:lpstr>
      <vt:lpstr>Krize školní</vt:lpstr>
      <vt:lpstr>Krize politiky</vt:lpstr>
      <vt:lpstr>Ekonomická krize</vt:lpstr>
      <vt:lpstr>Jak překonávat krize?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Krize – úvodní stav</dc:title>
  <dc:creator>Slavomír Lesňák</dc:creator>
  <cp:lastModifiedBy>Slavomír Lesňák</cp:lastModifiedBy>
  <cp:revision>165</cp:revision>
  <dcterms:created xsi:type="dcterms:W3CDTF">2021-03-02T14:19:47Z</dcterms:created>
  <dcterms:modified xsi:type="dcterms:W3CDTF">2024-02-22T06:11:50Z</dcterms:modified>
</cp:coreProperties>
</file>