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016251"/>
            <a:ext cx="9144000" cy="40797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6096004"/>
            <a:ext cx="9143999" cy="76199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094222"/>
            <a:ext cx="9144000" cy="12700"/>
          </a:xfrm>
          <a:custGeom>
            <a:avLst/>
            <a:gdLst/>
            <a:ahLst/>
            <a:cxnLst/>
            <a:rect l="l" t="t" r="r" b="b"/>
            <a:pathLst>
              <a:path w="9144000" h="12700">
                <a:moveTo>
                  <a:pt x="0" y="12699"/>
                </a:moveTo>
                <a:lnTo>
                  <a:pt x="9144000" y="12699"/>
                </a:lnTo>
                <a:lnTo>
                  <a:pt x="9144000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396489" y="3530345"/>
            <a:ext cx="5619750" cy="0"/>
          </a:xfrm>
          <a:custGeom>
            <a:avLst/>
            <a:gdLst/>
            <a:ahLst/>
            <a:cxnLst/>
            <a:rect l="l" t="t" r="r" b="b"/>
            <a:pathLst>
              <a:path w="5619750">
                <a:moveTo>
                  <a:pt x="0" y="0"/>
                </a:moveTo>
                <a:lnTo>
                  <a:pt x="5619750" y="0"/>
                </a:lnTo>
              </a:path>
            </a:pathLst>
          </a:custGeom>
          <a:ln w="31750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74722" y="1741119"/>
            <a:ext cx="3248660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2016251"/>
            <a:ext cx="9144000" cy="40797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0" y="6096004"/>
            <a:ext cx="9143999" cy="76199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094222"/>
            <a:ext cx="9144000" cy="12700"/>
          </a:xfrm>
          <a:custGeom>
            <a:avLst/>
            <a:gdLst/>
            <a:ahLst/>
            <a:cxnLst/>
            <a:rect l="l" t="t" r="r" b="b"/>
            <a:pathLst>
              <a:path w="9144000" h="12700">
                <a:moveTo>
                  <a:pt x="0" y="12699"/>
                </a:moveTo>
                <a:lnTo>
                  <a:pt x="9144000" y="12699"/>
                </a:lnTo>
                <a:lnTo>
                  <a:pt x="9144000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241757"/>
            <a:ext cx="7767319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8540" y="1177797"/>
            <a:ext cx="7637145" cy="4541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issn.org/resource/ISSN/1802-4785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vp.cz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4722" y="1741119"/>
            <a:ext cx="324866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420" dirty="0">
                <a:latin typeface="Trebuchet MS"/>
                <a:cs typeface="Trebuchet MS"/>
              </a:rPr>
              <a:t>ÚVOD</a:t>
            </a:r>
            <a:r>
              <a:rPr sz="5400" spc="-114" dirty="0">
                <a:latin typeface="Trebuchet MS"/>
                <a:cs typeface="Trebuchet MS"/>
              </a:rPr>
              <a:t> </a:t>
            </a:r>
            <a:r>
              <a:rPr sz="5400" spc="720" dirty="0">
                <a:latin typeface="Trebuchet MS"/>
                <a:cs typeface="Trebuchet MS"/>
              </a:rPr>
              <a:t>DO</a:t>
            </a:r>
            <a:endParaRPr sz="5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74722" y="2482341"/>
            <a:ext cx="50069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105" dirty="0">
                <a:latin typeface="Trebuchet MS"/>
                <a:cs typeface="Trebuchet MS"/>
              </a:rPr>
              <a:t>RELIGIONISTIKY</a:t>
            </a:r>
            <a:endParaRPr sz="5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4722" y="3626865"/>
            <a:ext cx="172783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Trebuchet MS"/>
                <a:cs typeface="Trebuchet MS"/>
              </a:rPr>
              <a:t>SLAVOMÍR</a:t>
            </a:r>
            <a:r>
              <a:rPr sz="1600" spc="13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LESŇÁK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52850" y="241757"/>
            <a:ext cx="16383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65" dirty="0"/>
              <a:t>W.</a:t>
            </a:r>
            <a:r>
              <a:rPr spc="-380" dirty="0"/>
              <a:t> </a:t>
            </a:r>
            <a:r>
              <a:rPr spc="-75" dirty="0"/>
              <a:t>JAMES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477644"/>
            <a:ext cx="7336790" cy="3932554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31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800" spc="-110" dirty="0">
                <a:latin typeface="Trebuchet MS"/>
                <a:cs typeface="Trebuchet MS"/>
              </a:rPr>
              <a:t>Zakladatel</a:t>
            </a:r>
            <a:r>
              <a:rPr sz="1800" spc="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psychologie</a:t>
            </a:r>
            <a:r>
              <a:rPr sz="1800" spc="1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náboženství</a:t>
            </a:r>
            <a:endParaRPr sz="18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21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800" spc="-65" dirty="0">
                <a:latin typeface="Trebuchet MS"/>
                <a:cs typeface="Trebuchet MS"/>
              </a:rPr>
              <a:t>Náboženství</a:t>
            </a:r>
            <a:r>
              <a:rPr sz="1800" spc="-85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-40" dirty="0">
                <a:latin typeface="Trebuchet MS"/>
                <a:cs typeface="Trebuchet MS"/>
              </a:rPr>
              <a:t> souhrn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citů,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úkonů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zkušeností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jednotlivce</a:t>
            </a:r>
            <a:endParaRPr sz="1800">
              <a:latin typeface="Trebuchet MS"/>
              <a:cs typeface="Trebuchet MS"/>
            </a:endParaRPr>
          </a:p>
          <a:p>
            <a:pPr marL="299085" marR="302260" indent="-287020">
              <a:lnSpc>
                <a:spcPct val="110000"/>
              </a:lnSpc>
              <a:spcBef>
                <a:spcPts val="994"/>
              </a:spcBef>
              <a:buClr>
                <a:srgbClr val="B71E42"/>
              </a:buClr>
              <a:buChar char="-"/>
              <a:tabLst>
                <a:tab pos="299085" algn="l"/>
              </a:tabLst>
            </a:pPr>
            <a:r>
              <a:rPr sz="1800" spc="-135" dirty="0">
                <a:latin typeface="Trebuchet MS"/>
                <a:cs typeface="Trebuchet MS"/>
              </a:rPr>
              <a:t>Pojem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b="1" spc="-10" dirty="0">
                <a:latin typeface="Trebuchet MS"/>
                <a:cs typeface="Trebuchet MS"/>
              </a:rPr>
              <a:t>náboženská</a:t>
            </a:r>
            <a:r>
              <a:rPr sz="1800" b="1" spc="-50" dirty="0">
                <a:latin typeface="Trebuchet MS"/>
                <a:cs typeface="Trebuchet MS"/>
              </a:rPr>
              <a:t> </a:t>
            </a:r>
            <a:r>
              <a:rPr sz="1800" b="1" dirty="0">
                <a:latin typeface="Trebuchet MS"/>
                <a:cs typeface="Trebuchet MS"/>
              </a:rPr>
              <a:t>zkušenost</a:t>
            </a:r>
            <a:r>
              <a:rPr sz="1800" b="1" spc="-50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teologické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filosofické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koncepce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jsou </a:t>
            </a:r>
            <a:r>
              <a:rPr sz="1800" spc="-100" dirty="0">
                <a:latin typeface="Trebuchet MS"/>
                <a:cs typeface="Trebuchet MS"/>
              </a:rPr>
              <a:t>druhořadé,</a:t>
            </a:r>
            <a:r>
              <a:rPr sz="1800" spc="-204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prvořadý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204" dirty="0">
                <a:latin typeface="Trebuchet MS"/>
                <a:cs typeface="Trebuchet MS"/>
              </a:rPr>
              <a:t>je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pocit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jednotlivce</a:t>
            </a:r>
            <a:endParaRPr sz="1800">
              <a:latin typeface="Trebuchet MS"/>
              <a:cs typeface="Trebuchet MS"/>
            </a:endParaRPr>
          </a:p>
          <a:p>
            <a:pPr marL="299085" indent="-286385">
              <a:lnSpc>
                <a:spcPct val="100000"/>
              </a:lnSpc>
              <a:spcBef>
                <a:spcPts val="1225"/>
              </a:spcBef>
              <a:buClr>
                <a:srgbClr val="B71E42"/>
              </a:buClr>
              <a:buChar char="-"/>
              <a:tabLst>
                <a:tab pos="299085" algn="l"/>
              </a:tabLst>
            </a:pPr>
            <a:r>
              <a:rPr sz="1800" spc="-65" dirty="0">
                <a:latin typeface="Trebuchet MS"/>
                <a:cs typeface="Trebuchet MS"/>
              </a:rPr>
              <a:t>Náboženská </a:t>
            </a:r>
            <a:r>
              <a:rPr sz="1800" spc="-125" dirty="0">
                <a:latin typeface="Trebuchet MS"/>
                <a:cs typeface="Trebuchet MS"/>
              </a:rPr>
              <a:t>láska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204" dirty="0">
                <a:latin typeface="Trebuchet MS"/>
                <a:cs typeface="Trebuchet MS"/>
              </a:rPr>
              <a:t>je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pocitem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lásky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společným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všem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lidem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cit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zaměřený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na</a:t>
            </a:r>
            <a:endParaRPr sz="1800">
              <a:latin typeface="Trebuchet MS"/>
              <a:cs typeface="Trebuchet MS"/>
            </a:endParaRPr>
          </a:p>
          <a:p>
            <a:pPr marL="299085">
              <a:lnSpc>
                <a:spcPct val="100000"/>
              </a:lnSpc>
              <a:spcBef>
                <a:spcPts val="215"/>
              </a:spcBef>
            </a:pPr>
            <a:r>
              <a:rPr sz="1800" spc="-110" dirty="0">
                <a:latin typeface="Trebuchet MS"/>
                <a:cs typeface="Trebuchet MS"/>
              </a:rPr>
              <a:t>objekt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uctívání</a:t>
            </a:r>
            <a:endParaRPr sz="1800">
              <a:latin typeface="Trebuchet MS"/>
              <a:cs typeface="Trebuchet MS"/>
            </a:endParaRPr>
          </a:p>
          <a:p>
            <a:pPr marL="299085" indent="-286385">
              <a:lnSpc>
                <a:spcPct val="100000"/>
              </a:lnSpc>
              <a:spcBef>
                <a:spcPts val="1215"/>
              </a:spcBef>
              <a:buClr>
                <a:srgbClr val="B71E42"/>
              </a:buClr>
              <a:buChar char="-"/>
              <a:tabLst>
                <a:tab pos="299085" algn="l"/>
                <a:tab pos="4100195" algn="l"/>
              </a:tabLst>
            </a:pPr>
            <a:r>
              <a:rPr sz="1800" spc="-40" dirty="0">
                <a:latin typeface="Trebuchet MS"/>
                <a:cs typeface="Trebuchet MS"/>
              </a:rPr>
              <a:t>Nábožný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strach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chvění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lidského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srdce</a:t>
            </a:r>
            <a:r>
              <a:rPr sz="1800" dirty="0">
                <a:latin typeface="Trebuchet MS"/>
                <a:cs typeface="Trebuchet MS"/>
              </a:rPr>
              <a:t>	-</a:t>
            </a:r>
            <a:r>
              <a:rPr sz="1800" spc="-9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spojení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</a:t>
            </a:r>
            <a:r>
              <a:rPr sz="1800" spc="-7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trestem</a:t>
            </a:r>
            <a:endParaRPr sz="1800">
              <a:latin typeface="Trebuchet MS"/>
              <a:cs typeface="Trebuchet MS"/>
            </a:endParaRPr>
          </a:p>
          <a:p>
            <a:pPr marL="299085" marR="274320" indent="-287020">
              <a:lnSpc>
                <a:spcPct val="110000"/>
              </a:lnSpc>
              <a:spcBef>
                <a:spcPts val="994"/>
              </a:spcBef>
              <a:buClr>
                <a:srgbClr val="B71E42"/>
              </a:buClr>
              <a:buChar char="-"/>
              <a:tabLst>
                <a:tab pos="299085" algn="l"/>
              </a:tabLst>
            </a:pPr>
            <a:r>
              <a:rPr sz="1800" dirty="0">
                <a:latin typeface="Trebuchet MS"/>
                <a:cs typeface="Trebuchet MS"/>
              </a:rPr>
              <a:t>Na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základě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pragmatického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kritéria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pravdy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pravdivost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náboženství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0" dirty="0">
                <a:latin typeface="Trebuchet MS"/>
                <a:cs typeface="Trebuchet MS"/>
              </a:rPr>
              <a:t> víry </a:t>
            </a:r>
            <a:r>
              <a:rPr sz="1800" spc="-120" dirty="0">
                <a:latin typeface="Trebuchet MS"/>
                <a:cs typeface="Trebuchet MS"/>
              </a:rPr>
              <a:t>vyplývá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z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70" dirty="0">
                <a:latin typeface="Trebuchet MS"/>
                <a:cs typeface="Trebuchet MS"/>
              </a:rPr>
              <a:t>jejich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užitečnosti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výhodnosti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sz="1800" spc="-114" dirty="0">
                <a:latin typeface="Trebuchet MS"/>
                <a:cs typeface="Trebuchet MS"/>
              </a:rPr>
              <a:t>(Demjačuková,</a:t>
            </a:r>
            <a:r>
              <a:rPr sz="1800" spc="-229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D.Teorie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dějiny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náboženství.</a:t>
            </a:r>
            <a:r>
              <a:rPr sz="1800" spc="-22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Dobrá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voda,</a:t>
            </a:r>
            <a:r>
              <a:rPr sz="1800" spc="-21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2003,</a:t>
            </a:r>
            <a:r>
              <a:rPr sz="1800" spc="-20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s.</a:t>
            </a:r>
            <a:r>
              <a:rPr sz="1800" spc="-180" dirty="0">
                <a:latin typeface="Trebuchet MS"/>
                <a:cs typeface="Trebuchet MS"/>
              </a:rPr>
              <a:t> </a:t>
            </a:r>
            <a:r>
              <a:rPr sz="1800" spc="-25" dirty="0">
                <a:latin typeface="Trebuchet MS"/>
                <a:cs typeface="Trebuchet MS"/>
              </a:rPr>
              <a:t>26)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77569">
              <a:lnSpc>
                <a:spcPct val="100000"/>
              </a:lnSpc>
              <a:spcBef>
                <a:spcPts val="105"/>
              </a:spcBef>
            </a:pPr>
            <a:r>
              <a:rPr spc="-275" dirty="0"/>
              <a:t>S.</a:t>
            </a:r>
            <a:r>
              <a:rPr spc="-390" dirty="0"/>
              <a:t> </a:t>
            </a:r>
            <a:r>
              <a:rPr spc="-30" dirty="0"/>
              <a:t>FREUD:</a:t>
            </a:r>
            <a:r>
              <a:rPr spc="-380" dirty="0"/>
              <a:t> </a:t>
            </a:r>
            <a:r>
              <a:rPr spc="70" dirty="0"/>
              <a:t>KOLEKTIVNÍ</a:t>
            </a:r>
            <a:r>
              <a:rPr spc="-25" dirty="0"/>
              <a:t> </a:t>
            </a:r>
            <a:r>
              <a:rPr spc="215" dirty="0"/>
              <a:t>NEURÓZA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546039"/>
            <a:ext cx="7484745" cy="4178067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2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60" dirty="0">
                <a:latin typeface="Trebuchet MS"/>
                <a:cs typeface="Trebuchet MS"/>
              </a:rPr>
              <a:t>Náboženství prostředek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75" dirty="0">
                <a:latin typeface="Trebuchet MS"/>
                <a:cs typeface="Trebuchet MS"/>
              </a:rPr>
              <a:t>ochrany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65" dirty="0">
                <a:latin typeface="Trebuchet MS"/>
                <a:cs typeface="Trebuchet MS"/>
              </a:rPr>
              <a:t>před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nebezpečím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individuální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neurózy</a:t>
            </a:r>
            <a:endParaRPr sz="1700" dirty="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515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400" spc="-145" dirty="0">
                <a:latin typeface="Trebuchet MS"/>
                <a:cs typeface="Trebuchet MS"/>
              </a:rPr>
              <a:t>Jedná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se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sz="1400" dirty="0">
                <a:latin typeface="Trebuchet MS"/>
                <a:cs typeface="Trebuchet MS"/>
              </a:rPr>
              <a:t>o</a:t>
            </a:r>
            <a:r>
              <a:rPr sz="1400" spc="5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předhistorický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-55" dirty="0">
                <a:latin typeface="Trebuchet MS"/>
                <a:cs typeface="Trebuchet MS"/>
              </a:rPr>
              <a:t>proces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-10" dirty="0">
                <a:latin typeface="Trebuchet MS"/>
                <a:cs typeface="Trebuchet MS"/>
              </a:rPr>
              <a:t>vytěsňování</a:t>
            </a:r>
            <a:endParaRPr sz="1400" dirty="0">
              <a:latin typeface="Trebuchet MS"/>
              <a:cs typeface="Trebuchet MS"/>
            </a:endParaRPr>
          </a:p>
          <a:p>
            <a:pPr marL="241300" marR="91440" indent="-228600">
              <a:lnSpc>
                <a:spcPct val="100000"/>
              </a:lnSpc>
              <a:spcBef>
                <a:spcPts val="98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1700" spc="-65" dirty="0">
                <a:latin typeface="Trebuchet MS"/>
                <a:cs typeface="Trebuchet MS"/>
              </a:rPr>
              <a:t>Náboženství</a:t>
            </a:r>
            <a:r>
              <a:rPr sz="1700" spc="-5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lidská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25" dirty="0">
                <a:latin typeface="Trebuchet MS"/>
                <a:cs typeface="Trebuchet MS"/>
              </a:rPr>
              <a:t>vtíravá</a:t>
            </a:r>
            <a:r>
              <a:rPr sz="1700" spc="-5" dirty="0">
                <a:latin typeface="Trebuchet MS"/>
                <a:cs typeface="Trebuchet MS"/>
              </a:rPr>
              <a:t> </a:t>
            </a:r>
            <a:r>
              <a:rPr sz="1700" spc="-75" dirty="0">
                <a:latin typeface="Trebuchet MS"/>
                <a:cs typeface="Trebuchet MS"/>
              </a:rPr>
              <a:t>neuróza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65" dirty="0">
                <a:latin typeface="Trebuchet MS"/>
                <a:cs typeface="Trebuchet MS"/>
              </a:rPr>
              <a:t>podobně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30" dirty="0">
                <a:latin typeface="Trebuchet MS"/>
                <a:cs typeface="Trebuchet MS"/>
              </a:rPr>
              <a:t>jako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dětská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80" dirty="0">
                <a:latin typeface="Trebuchet MS"/>
                <a:cs typeface="Trebuchet MS"/>
              </a:rPr>
              <a:t>neuróza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490" dirty="0">
                <a:latin typeface="Trebuchet MS"/>
                <a:cs typeface="Trebuchet MS"/>
              </a:rPr>
              <a:t> </a:t>
            </a:r>
            <a:r>
              <a:rPr sz="1700" spc="-175" dirty="0">
                <a:latin typeface="Trebuchet MS"/>
                <a:cs typeface="Trebuchet MS"/>
              </a:rPr>
              <a:t>mají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100" dirty="0">
                <a:latin typeface="Trebuchet MS"/>
                <a:cs typeface="Trebuchet MS"/>
              </a:rPr>
              <a:t>zdroj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50" dirty="0">
                <a:latin typeface="Trebuchet MS"/>
                <a:cs typeface="Trebuchet MS"/>
              </a:rPr>
              <a:t>v </a:t>
            </a:r>
            <a:r>
              <a:rPr sz="1700" spc="-80" dirty="0">
                <a:latin typeface="Trebuchet MS"/>
                <a:cs typeface="Trebuchet MS"/>
              </a:rPr>
              <a:t>oidipovském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80" dirty="0">
                <a:latin typeface="Trebuchet MS"/>
                <a:cs typeface="Trebuchet MS"/>
              </a:rPr>
              <a:t>komplexu</a:t>
            </a:r>
            <a:r>
              <a:rPr sz="1700" spc="-6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20" dirty="0">
                <a:latin typeface="Trebuchet MS"/>
                <a:cs typeface="Trebuchet MS"/>
              </a:rPr>
              <a:t>ambivalentní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vztah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k</a:t>
            </a:r>
            <a:r>
              <a:rPr sz="1700" spc="-20" dirty="0">
                <a:latin typeface="Trebuchet MS"/>
                <a:cs typeface="Trebuchet MS"/>
              </a:rPr>
              <a:t> otci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75" dirty="0">
                <a:latin typeface="Trebuchet MS"/>
                <a:cs typeface="Trebuchet MS"/>
              </a:rPr>
              <a:t>Věřící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195" dirty="0">
                <a:latin typeface="Trebuchet MS"/>
                <a:cs typeface="Trebuchet MS"/>
              </a:rPr>
              <a:t>je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chráněn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osvojením</a:t>
            </a:r>
            <a:r>
              <a:rPr sz="1700" spc="-5" dirty="0">
                <a:latin typeface="Trebuchet MS"/>
                <a:cs typeface="Trebuchet MS"/>
              </a:rPr>
              <a:t> </a:t>
            </a:r>
            <a:r>
              <a:rPr sz="1700" spc="-75" dirty="0">
                <a:latin typeface="Trebuchet MS"/>
                <a:cs typeface="Trebuchet MS"/>
              </a:rPr>
              <a:t>si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110" dirty="0">
                <a:latin typeface="Trebuchet MS"/>
                <a:cs typeface="Trebuchet MS"/>
              </a:rPr>
              <a:t>univerzální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65" dirty="0">
                <a:latin typeface="Trebuchet MS"/>
                <a:cs typeface="Trebuchet MS"/>
              </a:rPr>
              <a:t>neurózy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75" dirty="0">
                <a:latin typeface="Trebuchet MS"/>
                <a:cs typeface="Trebuchet MS"/>
              </a:rPr>
              <a:t>před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45" dirty="0">
                <a:latin typeface="Trebuchet MS"/>
                <a:cs typeface="Trebuchet MS"/>
              </a:rPr>
              <a:t>neurózou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osobní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75" dirty="0">
                <a:latin typeface="Trebuchet MS"/>
                <a:cs typeface="Trebuchet MS"/>
              </a:rPr>
              <a:t>Původ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náboženství</a:t>
            </a:r>
            <a:r>
              <a:rPr sz="1700" spc="-6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55" dirty="0">
                <a:latin typeface="Trebuchet MS"/>
                <a:cs typeface="Trebuchet MS"/>
              </a:rPr>
              <a:t>souvis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s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bezmocnosti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vůči</a:t>
            </a:r>
            <a:r>
              <a:rPr sz="1700" spc="-5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silám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60" dirty="0">
                <a:latin typeface="Trebuchet MS"/>
                <a:cs typeface="Trebuchet MS"/>
              </a:rPr>
              <a:t>přírody</a:t>
            </a:r>
            <a:r>
              <a:rPr sz="1700" spc="5" dirty="0">
                <a:latin typeface="Trebuchet MS"/>
                <a:cs typeface="Trebuchet MS"/>
              </a:rPr>
              <a:t> </a:t>
            </a:r>
            <a:r>
              <a:rPr sz="1700" spc="-170" dirty="0">
                <a:latin typeface="Trebuchet MS"/>
                <a:cs typeface="Trebuchet MS"/>
              </a:rPr>
              <a:t>a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vnitřním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60" dirty="0">
                <a:latin typeface="Trebuchet MS"/>
                <a:cs typeface="Trebuchet MS"/>
              </a:rPr>
              <a:t>instinktům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dirty="0">
                <a:latin typeface="Trebuchet MS"/>
                <a:cs typeface="Trebuchet MS"/>
              </a:rPr>
              <a:t>V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náboženství</a:t>
            </a:r>
            <a:r>
              <a:rPr sz="1700" spc="-5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5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arzenál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135" dirty="0">
                <a:latin typeface="Trebuchet MS"/>
                <a:cs typeface="Trebuchet MS"/>
              </a:rPr>
              <a:t>představ,</a:t>
            </a:r>
            <a:r>
              <a:rPr sz="1700" spc="-204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které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110" dirty="0">
                <a:latin typeface="Trebuchet MS"/>
                <a:cs typeface="Trebuchet MS"/>
              </a:rPr>
              <a:t>činí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70" dirty="0">
                <a:latin typeface="Trebuchet MS"/>
                <a:cs typeface="Trebuchet MS"/>
              </a:rPr>
              <a:t>bezmocnost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snesitelnou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55" dirty="0">
                <a:latin typeface="Trebuchet MS"/>
                <a:cs typeface="Trebuchet MS"/>
              </a:rPr>
              <a:t>Víra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95" dirty="0">
                <a:latin typeface="Trebuchet MS"/>
                <a:cs typeface="Trebuchet MS"/>
              </a:rPr>
              <a:t>je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25" dirty="0">
                <a:latin typeface="Trebuchet MS"/>
                <a:cs typeface="Trebuchet MS"/>
              </a:rPr>
              <a:t>iluzí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75" dirty="0">
                <a:latin typeface="Trebuchet MS"/>
                <a:cs typeface="Trebuchet MS"/>
              </a:rPr>
              <a:t>neboť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k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200" dirty="0">
                <a:latin typeface="Trebuchet MS"/>
                <a:cs typeface="Trebuchet MS"/>
              </a:rPr>
              <a:t>její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10" dirty="0">
                <a:latin typeface="Trebuchet MS"/>
                <a:cs typeface="Trebuchet MS"/>
              </a:rPr>
              <a:t>motivaci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70" dirty="0">
                <a:latin typeface="Trebuchet MS"/>
                <a:cs typeface="Trebuchet MS"/>
              </a:rPr>
              <a:t>přimíseno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splnění</a:t>
            </a:r>
            <a:r>
              <a:rPr sz="1700" spc="-45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přání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130" dirty="0">
                <a:latin typeface="Trebuchet MS"/>
                <a:cs typeface="Trebuchet MS"/>
              </a:rPr>
              <a:t>Jednotlivá</a:t>
            </a:r>
            <a:r>
              <a:rPr sz="1700" spc="-45" dirty="0">
                <a:latin typeface="Trebuchet MS"/>
                <a:cs typeface="Trebuchet MS"/>
              </a:rPr>
              <a:t> </a:t>
            </a:r>
            <a:r>
              <a:rPr sz="1700" spc="-155" dirty="0">
                <a:latin typeface="Trebuchet MS"/>
                <a:cs typeface="Trebuchet MS"/>
              </a:rPr>
              <a:t>náb.</a:t>
            </a:r>
            <a:r>
              <a:rPr sz="1700" spc="-210" dirty="0">
                <a:latin typeface="Trebuchet MS"/>
                <a:cs typeface="Trebuchet MS"/>
              </a:rPr>
              <a:t> </a:t>
            </a:r>
            <a:r>
              <a:rPr sz="1700" spc="-110" dirty="0">
                <a:latin typeface="Trebuchet MS"/>
                <a:cs typeface="Trebuchet MS"/>
              </a:rPr>
              <a:t>učení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70" dirty="0">
                <a:latin typeface="Trebuchet MS"/>
                <a:cs typeface="Trebuchet MS"/>
              </a:rPr>
              <a:t>rovněž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20" dirty="0">
                <a:latin typeface="Trebuchet MS"/>
                <a:cs typeface="Trebuchet MS"/>
              </a:rPr>
              <a:t>iluzemi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(v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75" dirty="0">
                <a:latin typeface="Trebuchet MS"/>
                <a:cs typeface="Trebuchet MS"/>
              </a:rPr>
              <a:t>psychologické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podstatě)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25" dirty="0">
                <a:latin typeface="Trebuchet MS"/>
                <a:cs typeface="Trebuchet MS"/>
              </a:rPr>
              <a:t>Člověk</a:t>
            </a:r>
            <a:r>
              <a:rPr sz="1700" spc="-55" dirty="0">
                <a:latin typeface="Trebuchet MS"/>
                <a:cs typeface="Trebuchet MS"/>
              </a:rPr>
              <a:t> se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po</a:t>
            </a:r>
            <a:r>
              <a:rPr sz="1700" spc="-45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čase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s</a:t>
            </a:r>
            <a:r>
              <a:rPr sz="1700" spc="-70" dirty="0">
                <a:latin typeface="Trebuchet MS"/>
                <a:cs typeface="Trebuchet MS"/>
              </a:rPr>
              <a:t> </a:t>
            </a:r>
            <a:r>
              <a:rPr sz="1700" spc="-155" dirty="0">
                <a:latin typeface="Trebuchet MS"/>
                <a:cs typeface="Trebuchet MS"/>
              </a:rPr>
              <a:t>náb.</a:t>
            </a:r>
            <a:r>
              <a:rPr sz="1700" spc="-225" dirty="0">
                <a:latin typeface="Trebuchet MS"/>
                <a:cs typeface="Trebuchet MS"/>
              </a:rPr>
              <a:t> </a:t>
            </a:r>
            <a:r>
              <a:rPr sz="1700" spc="-110" dirty="0">
                <a:latin typeface="Trebuchet MS"/>
                <a:cs typeface="Trebuchet MS"/>
              </a:rPr>
              <a:t>rozejde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45" dirty="0">
                <a:latin typeface="Trebuchet MS"/>
                <a:cs typeface="Trebuchet MS"/>
              </a:rPr>
              <a:t>pod </a:t>
            </a:r>
            <a:r>
              <a:rPr sz="1700" spc="-120" dirty="0">
                <a:latin typeface="Trebuchet MS"/>
                <a:cs typeface="Trebuchet MS"/>
              </a:rPr>
              <a:t>vlivem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racionálních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počátků</a:t>
            </a:r>
            <a:r>
              <a:rPr sz="1700" spc="-4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4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s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120" dirty="0">
                <a:latin typeface="Trebuchet MS"/>
                <a:cs typeface="Trebuchet MS"/>
              </a:rPr>
              <a:t>citem</a:t>
            </a:r>
            <a:r>
              <a:rPr sz="1700" spc="-45" dirty="0">
                <a:latin typeface="Trebuchet MS"/>
                <a:cs typeface="Trebuchet MS"/>
              </a:rPr>
              <a:t> </a:t>
            </a:r>
            <a:r>
              <a:rPr sz="1700" spc="-25" dirty="0">
                <a:latin typeface="Trebuchet MS"/>
                <a:cs typeface="Trebuchet MS"/>
              </a:rPr>
              <a:t>pro</a:t>
            </a:r>
            <a:endParaRPr sz="1700" dirty="0">
              <a:latin typeface="Trebuchet MS"/>
              <a:cs typeface="Trebuchet MS"/>
            </a:endParaRPr>
          </a:p>
          <a:p>
            <a:pPr marL="241300"/>
            <a:r>
              <a:rPr lang="cs-CZ" sz="1700" spc="-10" dirty="0">
                <a:latin typeface="Trebuchet MS"/>
                <a:cs typeface="Trebuchet MS"/>
              </a:rPr>
              <a:t>R</a:t>
            </a:r>
            <a:r>
              <a:rPr sz="1700" spc="-10" dirty="0" err="1">
                <a:solidFill>
                  <a:schemeClr val="tx1"/>
                </a:solidFill>
                <a:latin typeface="Trebuchet MS"/>
                <a:cs typeface="Trebuchet MS"/>
              </a:rPr>
              <a:t>ealitu</a:t>
            </a:r>
            <a:r>
              <a:rPr lang="cs-CZ" sz="1700" spc="-10" dirty="0">
                <a:solidFill>
                  <a:schemeClr val="tx1"/>
                </a:solidFill>
                <a:latin typeface="Trebuchet MS"/>
                <a:cs typeface="Trebuchet MS"/>
              </a:rPr>
              <a:t> (</a:t>
            </a:r>
            <a:r>
              <a:rPr lang="cs-CZ" sz="1800" spc="-55" dirty="0" err="1">
                <a:solidFill>
                  <a:schemeClr val="tx1"/>
                </a:solidFill>
                <a:latin typeface="Arial"/>
                <a:cs typeface="Arial"/>
              </a:rPr>
              <a:t>Demjačuková</a:t>
            </a:r>
            <a:r>
              <a:rPr lang="cs-CZ" sz="1800" spc="-55" dirty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cs-CZ" sz="1800" spc="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50" dirty="0">
                <a:solidFill>
                  <a:schemeClr val="tx1"/>
                </a:solidFill>
                <a:latin typeface="Arial"/>
                <a:cs typeface="Arial"/>
              </a:rPr>
              <a:t>D.</a:t>
            </a:r>
            <a:r>
              <a:rPr lang="cs-CZ" sz="1800" spc="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50" dirty="0">
                <a:solidFill>
                  <a:schemeClr val="tx1"/>
                </a:solidFill>
                <a:latin typeface="Arial"/>
                <a:cs typeface="Arial"/>
              </a:rPr>
              <a:t>Teorie</a:t>
            </a:r>
            <a:r>
              <a:rPr lang="cs-CZ" sz="1800" spc="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9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cs-CZ" sz="1800" spc="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40" dirty="0">
                <a:solidFill>
                  <a:schemeClr val="tx1"/>
                </a:solidFill>
                <a:latin typeface="Arial"/>
                <a:cs typeface="Arial"/>
              </a:rPr>
              <a:t>dějiny</a:t>
            </a:r>
            <a:r>
              <a:rPr lang="cs-CZ" sz="1800" spc="-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50" dirty="0">
                <a:solidFill>
                  <a:schemeClr val="tx1"/>
                </a:solidFill>
                <a:latin typeface="Arial"/>
                <a:cs typeface="Arial"/>
              </a:rPr>
              <a:t>náboženství.</a:t>
            </a:r>
            <a:r>
              <a:rPr lang="cs-CZ" sz="1800" spc="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60" dirty="0">
                <a:solidFill>
                  <a:schemeClr val="tx1"/>
                </a:solidFill>
                <a:latin typeface="Arial"/>
                <a:cs typeface="Arial"/>
              </a:rPr>
              <a:t>Dobrá</a:t>
            </a:r>
            <a:r>
              <a:rPr lang="cs-CZ" sz="1800" spc="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65" dirty="0">
                <a:solidFill>
                  <a:schemeClr val="tx1"/>
                </a:solidFill>
                <a:latin typeface="Arial"/>
                <a:cs typeface="Arial"/>
              </a:rPr>
              <a:t>voda,</a:t>
            </a:r>
            <a:r>
              <a:rPr lang="cs-CZ" sz="1800" spc="1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55" dirty="0">
                <a:solidFill>
                  <a:schemeClr val="tx1"/>
                </a:solidFill>
                <a:latin typeface="Arial"/>
                <a:cs typeface="Arial"/>
              </a:rPr>
              <a:t>2003,</a:t>
            </a:r>
            <a:r>
              <a:rPr lang="cs-CZ" sz="1800" spc="2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30" dirty="0">
                <a:solidFill>
                  <a:schemeClr val="tx1"/>
                </a:solidFill>
                <a:latin typeface="Arial"/>
                <a:cs typeface="Arial"/>
              </a:rPr>
              <a:t>s.</a:t>
            </a:r>
            <a:r>
              <a:rPr lang="cs-CZ" sz="1800" spc="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cs-CZ" sz="1800" spc="-25" dirty="0">
                <a:solidFill>
                  <a:schemeClr val="tx1"/>
                </a:solidFill>
                <a:latin typeface="Arial"/>
                <a:cs typeface="Arial"/>
              </a:rPr>
              <a:t>29)</a:t>
            </a:r>
            <a:endParaRPr lang="cs-CZ" sz="180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18460">
              <a:lnSpc>
                <a:spcPct val="100000"/>
              </a:lnSpc>
              <a:spcBef>
                <a:spcPts val="105"/>
              </a:spcBef>
            </a:pPr>
            <a:r>
              <a:rPr spc="-35" dirty="0"/>
              <a:t>C.</a:t>
            </a:r>
            <a:r>
              <a:rPr spc="-395" dirty="0"/>
              <a:t> </a:t>
            </a:r>
            <a:r>
              <a:rPr spc="-145" dirty="0"/>
              <a:t>G.</a:t>
            </a:r>
            <a:r>
              <a:rPr spc="-390" dirty="0"/>
              <a:t> </a:t>
            </a:r>
            <a:r>
              <a:rPr spc="-20" dirty="0"/>
              <a:t>JUNG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6569" y="1107531"/>
            <a:ext cx="7935977" cy="46429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Freudův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žák,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psychoanalýza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Náboženské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představy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produkty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kolektivního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podvědomí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Kolektivní</a:t>
            </a:r>
            <a:r>
              <a:rPr sz="20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podvědomí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náboženský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fenomén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12700" marR="2337435">
              <a:lnSpc>
                <a:spcPct val="100000"/>
              </a:lnSpc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Je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to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základ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duševního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života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všech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je</a:t>
            </a:r>
            <a:r>
              <a:rPr lang="cs-CZ" sz="2000" dirty="0">
                <a:latin typeface="Trebuchet MS" panose="020B0603020202020204" pitchFamily="34" charset="0"/>
                <a:cs typeface="Times New Roman"/>
              </a:rPr>
              <a:t> nadosobní </a:t>
            </a:r>
            <a:endParaRPr lang="cs-CZ" sz="2000" spc="-10" dirty="0">
              <a:latin typeface="Trebuchet MS" panose="020B0603020202020204" pitchFamily="34" charset="0"/>
              <a:cs typeface="Times New Roman"/>
            </a:endParaRPr>
          </a:p>
          <a:p>
            <a:pPr marL="12700" marR="2337435">
              <a:lnSpc>
                <a:spcPct val="100000"/>
              </a:lnSpc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Co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tvoří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obsah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kolektivního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podvědomí?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12700" marR="713105">
              <a:lnSpc>
                <a:spcPct val="100000"/>
              </a:lnSpc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Praobrazy/archetypy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objevují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se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ve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spánku,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mytologii,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lang="cs-CZ" sz="20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 err="1">
                <a:latin typeface="Trebuchet MS" panose="020B0603020202020204" pitchFamily="34" charset="0"/>
                <a:cs typeface="Times New Roman"/>
              </a:rPr>
              <a:t>tranzu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endParaRPr lang="cs-CZ" sz="2000" spc="-10" dirty="0">
              <a:latin typeface="Trebuchet MS" panose="020B0603020202020204" pitchFamily="34" charset="0"/>
              <a:cs typeface="Times New Roman"/>
            </a:endParaRPr>
          </a:p>
          <a:p>
            <a:pPr marL="12700" marR="713105">
              <a:lnSpc>
                <a:spcPct val="100000"/>
              </a:lnSpc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Pól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druhého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pohlaví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nás:</a:t>
            </a:r>
            <a:r>
              <a:rPr sz="2000" spc="4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anima</a:t>
            </a:r>
            <a:r>
              <a:rPr sz="2000" spc="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bohyně,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víly,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lehké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ženy,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jeskyně,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lodě,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tygřice;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(u žen –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animus)</a:t>
            </a:r>
            <a:r>
              <a:rPr lang="cs-CZ"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 err="1">
                <a:latin typeface="Trebuchet MS" panose="020B0603020202020204" pitchFamily="34" charset="0"/>
                <a:cs typeface="Times New Roman"/>
              </a:rPr>
              <a:t>Stín</a:t>
            </a:r>
            <a:r>
              <a:rPr sz="20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(temný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bratr,</a:t>
            </a:r>
            <a:r>
              <a:rPr sz="2000" spc="-7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sestra)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5080" indent="-228600">
              <a:lnSpc>
                <a:spcPct val="100000"/>
              </a:lnSpc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Archetypy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duchovního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materiálního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principu:</a:t>
            </a:r>
            <a:r>
              <a:rPr sz="20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moudrý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stařec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nebo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velká matka…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lang="cs-CZ" sz="2000" dirty="0">
                <a:latin typeface="Trebuchet MS" panose="020B0603020202020204" pitchFamily="34" charset="0"/>
                <a:cs typeface="Times New Roman"/>
              </a:rPr>
              <a:t>(</a:t>
            </a:r>
            <a:r>
              <a:rPr sz="2000" dirty="0" err="1">
                <a:latin typeface="Trebuchet MS" panose="020B0603020202020204" pitchFamily="34" charset="0"/>
                <a:cs typeface="Times New Roman"/>
              </a:rPr>
              <a:t>Říčan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,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Pavel: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Psychologie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náboženství,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Portál,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2002</a:t>
            </a:r>
            <a:r>
              <a:rPr lang="cs-CZ" sz="2000" b="1" spc="-10" dirty="0">
                <a:latin typeface="Trebuchet MS" panose="020B0603020202020204" pitchFamily="34" charset="0"/>
                <a:cs typeface="Times New Roman"/>
              </a:rPr>
              <a:t>)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51884" y="145542"/>
            <a:ext cx="177228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10" dirty="0"/>
              <a:t>E.</a:t>
            </a:r>
            <a:r>
              <a:rPr spc="-395" dirty="0"/>
              <a:t> </a:t>
            </a:r>
            <a:r>
              <a:rPr spc="95" dirty="0"/>
              <a:t>FROMM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42769" y="6628892"/>
            <a:ext cx="35890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75" dirty="0">
                <a:solidFill>
                  <a:srgbClr val="FFFFFF"/>
                </a:solidFill>
                <a:latin typeface="Arial"/>
                <a:cs typeface="Arial"/>
              </a:rPr>
              <a:t>(Demjačuková,</a:t>
            </a:r>
            <a:r>
              <a:rPr sz="10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85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70" dirty="0">
                <a:solidFill>
                  <a:srgbClr val="FFFFFF"/>
                </a:solidFill>
                <a:latin typeface="Arial"/>
                <a:cs typeface="Arial"/>
              </a:rPr>
              <a:t>Teorie</a:t>
            </a:r>
            <a:r>
              <a:rPr sz="10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10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0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65" dirty="0">
                <a:solidFill>
                  <a:srgbClr val="FFFFFF"/>
                </a:solidFill>
                <a:latin typeface="Arial"/>
                <a:cs typeface="Arial"/>
              </a:rPr>
              <a:t>dějiny</a:t>
            </a:r>
            <a:r>
              <a:rPr sz="10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65" dirty="0">
                <a:solidFill>
                  <a:srgbClr val="FFFFFF"/>
                </a:solidFill>
                <a:latin typeface="Arial"/>
                <a:cs typeface="Arial"/>
              </a:rPr>
              <a:t>náboženství.</a:t>
            </a:r>
            <a:r>
              <a:rPr sz="10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90" dirty="0">
                <a:solidFill>
                  <a:srgbClr val="FFFFFF"/>
                </a:solidFill>
                <a:latin typeface="Arial"/>
                <a:cs typeface="Arial"/>
              </a:rPr>
              <a:t>Dobrá</a:t>
            </a:r>
            <a:r>
              <a:rPr sz="10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70" dirty="0">
                <a:solidFill>
                  <a:srgbClr val="FFFFFF"/>
                </a:solidFill>
                <a:latin typeface="Arial"/>
                <a:cs typeface="Arial"/>
              </a:rPr>
              <a:t>voda,</a:t>
            </a:r>
            <a:r>
              <a:rPr sz="10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80" dirty="0">
                <a:solidFill>
                  <a:srgbClr val="FFFFFF"/>
                </a:solidFill>
                <a:latin typeface="Arial"/>
                <a:cs typeface="Arial"/>
              </a:rPr>
              <a:t>2003,</a:t>
            </a:r>
            <a:r>
              <a:rPr sz="1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Arial"/>
                <a:cs typeface="Arial"/>
              </a:rPr>
              <a:t>s.</a:t>
            </a:r>
            <a:r>
              <a:rPr sz="10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Arial"/>
                <a:cs typeface="Arial"/>
              </a:rPr>
              <a:t>31)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5266" y="1344625"/>
            <a:ext cx="8115934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85" dirty="0">
                <a:latin typeface="Trebuchet MS"/>
                <a:cs typeface="Trebuchet MS"/>
              </a:rPr>
              <a:t>Autoritativní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75" dirty="0">
                <a:latin typeface="Trebuchet MS"/>
                <a:cs typeface="Trebuchet MS"/>
              </a:rPr>
              <a:t>náb.</a:t>
            </a:r>
            <a:r>
              <a:rPr sz="1800" spc="-204" dirty="0">
                <a:latin typeface="Trebuchet MS"/>
                <a:cs typeface="Trebuchet MS"/>
              </a:rPr>
              <a:t> </a:t>
            </a:r>
            <a:r>
              <a:rPr sz="1800" spc="235" dirty="0">
                <a:latin typeface="Trebuchet MS"/>
                <a:cs typeface="Trebuchet MS"/>
              </a:rPr>
              <a:t>–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člověk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musí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povinovat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vyšší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síle,</a:t>
            </a:r>
            <a:r>
              <a:rPr sz="1800" spc="-21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která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mu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vládne</a:t>
            </a:r>
            <a:endParaRPr sz="1800" dirty="0">
              <a:latin typeface="Trebuchet MS"/>
              <a:cs typeface="Trebuchet MS"/>
            </a:endParaRPr>
          </a:p>
          <a:p>
            <a:pPr marL="7562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756285" algn="l"/>
              </a:tabLst>
            </a:pPr>
            <a:r>
              <a:rPr sz="1800" spc="-100" dirty="0">
                <a:latin typeface="Trebuchet MS"/>
                <a:cs typeface="Trebuchet MS"/>
              </a:rPr>
              <a:t>Hlavní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cností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poslušnost,</a:t>
            </a:r>
            <a:r>
              <a:rPr sz="1800" spc="-22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hlavním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hříchem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neposlušnost</a:t>
            </a:r>
            <a:endParaRPr sz="1800" dirty="0">
              <a:latin typeface="Trebuchet MS"/>
              <a:cs typeface="Trebuchet MS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800" spc="-95" dirty="0">
                <a:latin typeface="Trebuchet MS"/>
                <a:cs typeface="Trebuchet MS"/>
              </a:rPr>
              <a:t>Podřízením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se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člověk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zbaví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pocitu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osamocenosti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10" dirty="0">
                <a:latin typeface="Trebuchet MS"/>
                <a:cs typeface="Trebuchet MS"/>
              </a:rPr>
              <a:t> omezenosti</a:t>
            </a:r>
            <a:endParaRPr sz="1800" dirty="0">
              <a:latin typeface="Trebuchet MS"/>
              <a:cs typeface="Trebuchet MS"/>
            </a:endParaRPr>
          </a:p>
          <a:p>
            <a:pPr marL="75628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800" spc="-60" dirty="0">
                <a:latin typeface="Trebuchet MS"/>
                <a:cs typeface="Trebuchet MS"/>
              </a:rPr>
              <a:t>Aktem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70" dirty="0">
                <a:latin typeface="Trebuchet MS"/>
                <a:cs typeface="Trebuchet MS"/>
              </a:rPr>
              <a:t>podřízenosti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ztrácí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spc="-35" dirty="0">
                <a:latin typeface="Trebuchet MS"/>
                <a:cs typeface="Trebuchet MS"/>
              </a:rPr>
              <a:t>člověk</a:t>
            </a:r>
            <a:r>
              <a:rPr sz="1800" spc="3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nezávislost</a:t>
            </a:r>
            <a:r>
              <a:rPr sz="1800" spc="-85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zaměřenost</a:t>
            </a:r>
            <a:r>
              <a:rPr sz="1800" spc="-75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jako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individuum</a:t>
            </a:r>
            <a:endParaRPr sz="1800" dirty="0">
              <a:latin typeface="Trebuchet MS"/>
              <a:cs typeface="Trebuchet MS"/>
            </a:endParaRPr>
          </a:p>
          <a:p>
            <a:pPr marL="756285" marR="469265" indent="-287020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800" spc="-40" dirty="0">
                <a:latin typeface="Trebuchet MS"/>
                <a:cs typeface="Trebuchet MS"/>
              </a:rPr>
              <a:t>Získá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pocit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bezpečí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ochrany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díky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síle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vyvolávající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strach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úctu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(člověk</a:t>
            </a:r>
            <a:r>
              <a:rPr sz="1800" spc="-25" dirty="0">
                <a:latin typeface="Trebuchet MS"/>
                <a:cs typeface="Trebuchet MS"/>
              </a:rPr>
              <a:t> se </a:t>
            </a:r>
            <a:r>
              <a:rPr sz="1800" spc="-135" dirty="0">
                <a:latin typeface="Trebuchet MS"/>
                <a:cs typeface="Trebuchet MS"/>
              </a:rPr>
              <a:t>stáva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součástí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této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síly)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spc="-90" dirty="0">
                <a:latin typeface="Trebuchet MS"/>
                <a:cs typeface="Trebuchet MS"/>
              </a:rPr>
              <a:t>Humanistické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náboženství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235" dirty="0">
                <a:latin typeface="Trebuchet MS"/>
                <a:cs typeface="Trebuchet MS"/>
              </a:rPr>
              <a:t>–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soustředěné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na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člověka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jeho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schopnost </a:t>
            </a:r>
            <a:r>
              <a:rPr sz="1800" spc="-110" dirty="0">
                <a:latin typeface="Trebuchet MS"/>
                <a:cs typeface="Trebuchet MS"/>
              </a:rPr>
              <a:t>lásky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k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sobě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i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k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spc="-135" dirty="0">
                <a:latin typeface="Trebuchet MS"/>
                <a:cs typeface="Trebuchet MS"/>
              </a:rPr>
              <a:t>bližnímu;</a:t>
            </a:r>
            <a:r>
              <a:rPr sz="1800" spc="-200" dirty="0">
                <a:latin typeface="Trebuchet MS"/>
                <a:cs typeface="Trebuchet MS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solidarity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všemi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živými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bytostmi</a:t>
            </a:r>
            <a:endParaRPr sz="1800" dirty="0">
              <a:latin typeface="Trebuchet MS"/>
              <a:cs typeface="Trebuchet MS"/>
            </a:endParaRPr>
          </a:p>
          <a:p>
            <a:pPr marL="12700" marR="33655" indent="743585">
              <a:lnSpc>
                <a:spcPct val="100000"/>
              </a:lnSpc>
              <a:buFont typeface="Arial"/>
              <a:buChar char="•"/>
              <a:tabLst>
                <a:tab pos="756285" algn="l"/>
              </a:tabLst>
            </a:pPr>
            <a:r>
              <a:rPr sz="1800" spc="-60" dirty="0">
                <a:latin typeface="Trebuchet MS"/>
                <a:cs typeface="Trebuchet MS"/>
              </a:rPr>
              <a:t>Cílem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200" dirty="0">
                <a:latin typeface="Trebuchet MS"/>
                <a:cs typeface="Trebuchet MS"/>
              </a:rPr>
              <a:t>je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dosažení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obrovské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síly</a:t>
            </a:r>
            <a:r>
              <a:rPr sz="1800" spc="-55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ne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bezmocnosti,</a:t>
            </a:r>
            <a:r>
              <a:rPr sz="1800" spc="-23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cností,</a:t>
            </a:r>
            <a:r>
              <a:rPr sz="1800" spc="-204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seberealizace,</a:t>
            </a:r>
            <a:r>
              <a:rPr sz="1800" spc="-22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pokory </a:t>
            </a:r>
            <a:r>
              <a:rPr sz="1800" spc="-135" dirty="0">
                <a:latin typeface="Trebuchet MS"/>
                <a:cs typeface="Trebuchet MS"/>
              </a:rPr>
              <a:t>Pojem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náboženství</a:t>
            </a:r>
            <a:r>
              <a:rPr sz="1800" spc="-35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každý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systém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názorů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činů,</a:t>
            </a:r>
            <a:r>
              <a:rPr sz="1800" spc="-200" dirty="0">
                <a:latin typeface="Trebuchet MS"/>
                <a:cs typeface="Trebuchet MS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kterého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90" dirty="0">
                <a:latin typeface="Trebuchet MS"/>
                <a:cs typeface="Trebuchet MS"/>
              </a:rPr>
              <a:t>se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přidržuje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nějaká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skupina </a:t>
            </a:r>
            <a:r>
              <a:rPr sz="1800" spc="-20" dirty="0">
                <a:latin typeface="Trebuchet MS"/>
                <a:cs typeface="Trebuchet MS"/>
              </a:rPr>
              <a:t>lidí</a:t>
            </a:r>
            <a:endParaRPr sz="1800" dirty="0">
              <a:latin typeface="Trebuchet MS"/>
              <a:cs typeface="Trebuchet MS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800" spc="-35" dirty="0">
                <a:latin typeface="Trebuchet MS"/>
                <a:cs typeface="Trebuchet MS"/>
              </a:rPr>
              <a:t>Který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poskytuje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individuu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systém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orientací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90" dirty="0">
                <a:latin typeface="Trebuchet MS"/>
                <a:cs typeface="Trebuchet MS"/>
              </a:rPr>
              <a:t>a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objekt</a:t>
            </a:r>
            <a:r>
              <a:rPr sz="1800" spc="-10" dirty="0">
                <a:latin typeface="Trebuchet MS"/>
                <a:cs typeface="Trebuchet MS"/>
              </a:rPr>
              <a:t> uctívání</a:t>
            </a:r>
            <a:endParaRPr sz="18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1236345" algn="l"/>
              </a:tabLst>
            </a:pPr>
            <a:r>
              <a:rPr sz="1800" spc="-100" dirty="0">
                <a:latin typeface="Trebuchet MS"/>
                <a:cs typeface="Trebuchet MS"/>
              </a:rPr>
              <a:t>Religiozitu</a:t>
            </a:r>
            <a:r>
              <a:rPr sz="1800" spc="60" dirty="0">
                <a:latin typeface="Trebuchet MS"/>
                <a:cs typeface="Trebuchet MS"/>
              </a:rPr>
              <a:t> </a:t>
            </a:r>
            <a:r>
              <a:rPr sz="1800" spc="-50" dirty="0">
                <a:latin typeface="Trebuchet MS"/>
                <a:cs typeface="Trebuchet MS"/>
              </a:rPr>
              <a:t>-</a:t>
            </a:r>
            <a:r>
              <a:rPr sz="1800" dirty="0">
                <a:latin typeface="Trebuchet MS"/>
                <a:cs typeface="Trebuchet MS"/>
              </a:rPr>
              <a:t>	</a:t>
            </a:r>
            <a:r>
              <a:rPr sz="1800" spc="-135" dirty="0">
                <a:latin typeface="Trebuchet MS"/>
                <a:cs typeface="Trebuchet MS"/>
              </a:rPr>
              <a:t>chápe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jako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00" dirty="0">
                <a:latin typeface="Trebuchet MS"/>
                <a:cs typeface="Trebuchet MS"/>
              </a:rPr>
              <a:t>službu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ideálům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229" dirty="0">
                <a:latin typeface="Trebuchet MS"/>
                <a:cs typeface="Trebuchet MS"/>
              </a:rPr>
              <a:t>–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nezávisle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na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30" dirty="0">
                <a:latin typeface="Trebuchet MS"/>
                <a:cs typeface="Trebuchet MS"/>
              </a:rPr>
              <a:t>tom,</a:t>
            </a:r>
            <a:r>
              <a:rPr sz="1800" spc="-200" dirty="0">
                <a:latin typeface="Trebuchet MS"/>
                <a:cs typeface="Trebuchet MS"/>
              </a:rPr>
              <a:t> </a:t>
            </a:r>
            <a:r>
              <a:rPr sz="1800" spc="-165" dirty="0">
                <a:latin typeface="Trebuchet MS"/>
                <a:cs typeface="Trebuchet MS"/>
              </a:rPr>
              <a:t>jaké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60" dirty="0">
                <a:latin typeface="Trebuchet MS"/>
                <a:cs typeface="Trebuchet MS"/>
              </a:rPr>
              <a:t>bohy,</a:t>
            </a:r>
            <a:r>
              <a:rPr sz="1800" spc="-200" dirty="0">
                <a:latin typeface="Trebuchet MS"/>
                <a:cs typeface="Trebuchet MS"/>
              </a:rPr>
              <a:t> </a:t>
            </a:r>
            <a:r>
              <a:rPr sz="1800" spc="-150" dirty="0">
                <a:latin typeface="Trebuchet MS"/>
                <a:cs typeface="Trebuchet MS"/>
              </a:rPr>
              <a:t>svaté,</a:t>
            </a:r>
            <a:r>
              <a:rPr sz="1800" spc="-210" dirty="0">
                <a:latin typeface="Trebuchet MS"/>
                <a:cs typeface="Trebuchet MS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vůdce,</a:t>
            </a:r>
            <a:r>
              <a:rPr sz="1800" spc="-195" dirty="0">
                <a:latin typeface="Trebuchet MS"/>
                <a:cs typeface="Trebuchet MS"/>
              </a:rPr>
              <a:t> </a:t>
            </a:r>
            <a:r>
              <a:rPr sz="1800" spc="-85" dirty="0">
                <a:latin typeface="Trebuchet MS"/>
                <a:cs typeface="Trebuchet MS"/>
              </a:rPr>
              <a:t>třídy, národy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či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45" dirty="0">
                <a:latin typeface="Trebuchet MS"/>
                <a:cs typeface="Trebuchet MS"/>
              </a:rPr>
              <a:t>strany,</a:t>
            </a:r>
            <a:r>
              <a:rPr sz="1800" spc="-210" dirty="0">
                <a:latin typeface="Trebuchet MS"/>
                <a:cs typeface="Trebuchet MS"/>
              </a:rPr>
              <a:t> </a:t>
            </a:r>
            <a:r>
              <a:rPr sz="1800" spc="-125" dirty="0">
                <a:latin typeface="Trebuchet MS"/>
                <a:cs typeface="Trebuchet MS"/>
              </a:rPr>
              <a:t>úspěch,</a:t>
            </a:r>
            <a:r>
              <a:rPr sz="1800" spc="-204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moc,</a:t>
            </a:r>
            <a:r>
              <a:rPr sz="1800" spc="-204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bohatství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800" spc="-65" dirty="0">
                <a:latin typeface="Trebuchet MS"/>
                <a:cs typeface="Trebuchet MS"/>
              </a:rPr>
              <a:t>Náboženská</a:t>
            </a:r>
            <a:r>
              <a:rPr sz="1800" spc="-60" dirty="0">
                <a:latin typeface="Trebuchet MS"/>
                <a:cs typeface="Trebuchet MS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zkušenost</a:t>
            </a:r>
            <a:r>
              <a:rPr sz="1800" spc="-40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nemusí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14" dirty="0">
                <a:latin typeface="Trebuchet MS"/>
                <a:cs typeface="Trebuchet MS"/>
              </a:rPr>
              <a:t>být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10" dirty="0">
                <a:latin typeface="Trebuchet MS"/>
                <a:cs typeface="Trebuchet MS"/>
              </a:rPr>
              <a:t>vždy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20" dirty="0">
                <a:latin typeface="Trebuchet MS"/>
                <a:cs typeface="Trebuchet MS"/>
              </a:rPr>
              <a:t>spojena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s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140" dirty="0">
                <a:latin typeface="Trebuchet MS"/>
                <a:cs typeface="Trebuchet MS"/>
              </a:rPr>
              <a:t>teismem,</a:t>
            </a:r>
            <a:r>
              <a:rPr sz="1800" spc="-210" dirty="0">
                <a:latin typeface="Trebuchet MS"/>
                <a:cs typeface="Trebuchet MS"/>
              </a:rPr>
              <a:t> </a:t>
            </a:r>
            <a:r>
              <a:rPr sz="1800" spc="-105" dirty="0">
                <a:latin typeface="Trebuchet MS"/>
                <a:cs typeface="Trebuchet MS"/>
              </a:rPr>
              <a:t>bůh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204" dirty="0">
                <a:latin typeface="Trebuchet MS"/>
                <a:cs typeface="Trebuchet MS"/>
              </a:rPr>
              <a:t>je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symbolický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0534" y="241757"/>
            <a:ext cx="212471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840" dirty="0"/>
              <a:t>P</a:t>
            </a:r>
            <a:r>
              <a:rPr spc="-305" dirty="0"/>
              <a:t>.</a:t>
            </a:r>
            <a:r>
              <a:rPr spc="-385" dirty="0"/>
              <a:t> </a:t>
            </a:r>
            <a:r>
              <a:rPr spc="-270" dirty="0"/>
              <a:t>L.</a:t>
            </a:r>
            <a:r>
              <a:rPr spc="-385" dirty="0"/>
              <a:t> </a:t>
            </a:r>
            <a:r>
              <a:rPr spc="-10" dirty="0"/>
              <a:t>BERGER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0502" y="745363"/>
            <a:ext cx="6490384" cy="50456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9395" indent="-226695" algn="just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39395" algn="l"/>
              </a:tabLst>
            </a:pPr>
            <a:r>
              <a:rPr sz="2000" spc="-60" dirty="0">
                <a:latin typeface="Trebuchet MS"/>
                <a:cs typeface="Trebuchet MS"/>
              </a:rPr>
              <a:t>Americký </a:t>
            </a:r>
            <a:r>
              <a:rPr sz="2000" spc="-105" dirty="0">
                <a:latin typeface="Trebuchet MS"/>
                <a:cs typeface="Trebuchet MS"/>
              </a:rPr>
              <a:t>fenomenologický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sociolog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teolog</a:t>
            </a:r>
            <a:endParaRPr sz="2000" dirty="0">
              <a:latin typeface="Trebuchet MS"/>
              <a:cs typeface="Trebuchet MS"/>
            </a:endParaRPr>
          </a:p>
          <a:p>
            <a:pPr marL="239395" indent="-226695" algn="just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39395" algn="l"/>
              </a:tabLst>
            </a:pPr>
            <a:r>
              <a:rPr sz="2000" dirty="0">
                <a:latin typeface="Trebuchet MS"/>
                <a:cs typeface="Trebuchet MS"/>
              </a:rPr>
              <a:t>Člověk</a:t>
            </a:r>
            <a:r>
              <a:rPr sz="2000" spc="14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si</a:t>
            </a:r>
            <a:r>
              <a:rPr sz="2000" spc="13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ve</a:t>
            </a:r>
            <a:r>
              <a:rPr sz="2000" spc="13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světě</a:t>
            </a:r>
            <a:r>
              <a:rPr sz="2000" spc="14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vytváří</a:t>
            </a:r>
            <a:r>
              <a:rPr sz="2000" spc="12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svůj</a:t>
            </a:r>
            <a:r>
              <a:rPr sz="2000" spc="15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obraz</a:t>
            </a:r>
            <a:r>
              <a:rPr sz="2000" spc="13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13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kulturu,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jeho</a:t>
            </a:r>
            <a:endParaRPr sz="2000" dirty="0">
              <a:latin typeface="Trebuchet MS"/>
              <a:cs typeface="Trebuchet MS"/>
            </a:endParaRPr>
          </a:p>
          <a:p>
            <a:pPr marL="240665" algn="just">
              <a:lnSpc>
                <a:spcPct val="100000"/>
              </a:lnSpc>
              <a:spcBef>
                <a:spcPts val="480"/>
              </a:spcBef>
            </a:pPr>
            <a:r>
              <a:rPr sz="2000" spc="-100" dirty="0">
                <a:latin typeface="Trebuchet MS"/>
                <a:cs typeface="Trebuchet MS"/>
              </a:rPr>
              <a:t>součástí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vysvětlení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toho,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co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nezná,</a:t>
            </a:r>
            <a:r>
              <a:rPr sz="2000" spc="-26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mystična</a:t>
            </a:r>
            <a:endParaRPr sz="2000" dirty="0">
              <a:latin typeface="Trebuchet MS"/>
              <a:cs typeface="Trebuchet MS"/>
            </a:endParaRPr>
          </a:p>
          <a:p>
            <a:pPr marL="238760" marR="5080" indent="-226695" algn="just">
              <a:lnSpc>
                <a:spcPct val="120000"/>
              </a:lnSpc>
              <a:spcBef>
                <a:spcPts val="10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latin typeface="Trebuchet MS"/>
                <a:cs typeface="Trebuchet MS"/>
              </a:rPr>
              <a:t>Jde</a:t>
            </a:r>
            <a:r>
              <a:rPr sz="2000" spc="18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o</a:t>
            </a:r>
            <a:r>
              <a:rPr sz="2000" spc="19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sociální</a:t>
            </a:r>
            <a:r>
              <a:rPr sz="2000" spc="18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vytváření</a:t>
            </a:r>
            <a:r>
              <a:rPr sz="2000" spc="18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posvátného</a:t>
            </a:r>
            <a:r>
              <a:rPr sz="2000" spc="19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Kosmu</a:t>
            </a:r>
            <a:r>
              <a:rPr sz="2000" spc="19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/světa/, 	</a:t>
            </a:r>
            <a:r>
              <a:rPr sz="2000" spc="-35" dirty="0">
                <a:latin typeface="Trebuchet MS"/>
                <a:cs typeface="Trebuchet MS"/>
              </a:rPr>
              <a:t>vysvětlení</a:t>
            </a:r>
            <a:r>
              <a:rPr sz="2000" spc="18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pořádku</a:t>
            </a:r>
            <a:r>
              <a:rPr sz="2000" spc="18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a</a:t>
            </a:r>
            <a:r>
              <a:rPr sz="2000" spc="18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uspořádání</a:t>
            </a:r>
            <a:r>
              <a:rPr sz="2000" spc="180" dirty="0">
                <a:latin typeface="Trebuchet MS"/>
                <a:cs typeface="Trebuchet MS"/>
              </a:rPr>
              <a:t>  </a:t>
            </a:r>
            <a:r>
              <a:rPr sz="2000" spc="-70" dirty="0">
                <a:latin typeface="Trebuchet MS"/>
                <a:cs typeface="Trebuchet MS"/>
              </a:rPr>
              <a:t>světa,</a:t>
            </a:r>
            <a:r>
              <a:rPr sz="2000" spc="5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konstrukce 	</a:t>
            </a:r>
            <a:r>
              <a:rPr sz="2000" spc="-100" dirty="0">
                <a:latin typeface="Trebuchet MS"/>
                <a:cs typeface="Trebuchet MS"/>
              </a:rPr>
              <a:t>skutečnosti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(sociální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konstrukt)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1678305" algn="l"/>
                <a:tab pos="2056130" algn="l"/>
                <a:tab pos="3439160" algn="l"/>
                <a:tab pos="3708400" algn="l"/>
                <a:tab pos="4906645" algn="l"/>
              </a:tabLst>
            </a:pPr>
            <a:r>
              <a:rPr sz="2000" spc="-10" dirty="0">
                <a:latin typeface="Trebuchet MS"/>
                <a:cs typeface="Trebuchet MS"/>
              </a:rPr>
              <a:t>Náboženství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5" dirty="0">
                <a:latin typeface="Trebuchet MS"/>
                <a:cs typeface="Trebuchet MS"/>
              </a:rPr>
              <a:t>se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0" dirty="0" err="1">
                <a:latin typeface="Trebuchet MS"/>
                <a:cs typeface="Trebuchet MS"/>
              </a:rPr>
              <a:t>uskutečňuje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50" dirty="0">
                <a:latin typeface="Trebuchet MS"/>
                <a:cs typeface="Trebuchet MS"/>
              </a:rPr>
              <a:t>v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0" dirty="0">
                <a:latin typeface="Trebuchet MS"/>
                <a:cs typeface="Trebuchet MS"/>
              </a:rPr>
              <a:t>neustálém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90" dirty="0">
                <a:latin typeface="Trebuchet MS"/>
                <a:cs typeface="Trebuchet MS"/>
              </a:rPr>
              <a:t>religiózním</a:t>
            </a:r>
            <a:endParaRPr sz="2000" dirty="0">
              <a:latin typeface="Trebuchet MS"/>
              <a:cs typeface="Trebuchet MS"/>
            </a:endParaRPr>
          </a:p>
          <a:p>
            <a:pPr marL="240665">
              <a:lnSpc>
                <a:spcPct val="100000"/>
              </a:lnSpc>
              <a:spcBef>
                <a:spcPts val="480"/>
              </a:spcBef>
            </a:pPr>
            <a:r>
              <a:rPr sz="2000" spc="-20" dirty="0">
                <a:latin typeface="Trebuchet MS"/>
                <a:cs typeface="Trebuchet MS"/>
              </a:rPr>
              <a:t>jednání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1312545" algn="l"/>
                <a:tab pos="1781810" algn="l"/>
                <a:tab pos="2137410" algn="l"/>
                <a:tab pos="2394585" algn="l"/>
                <a:tab pos="3498215" algn="l"/>
                <a:tab pos="5579110" algn="l"/>
              </a:tabLst>
            </a:pPr>
            <a:r>
              <a:rPr sz="2000" spc="-30" dirty="0">
                <a:latin typeface="Trebuchet MS"/>
                <a:cs typeface="Trebuchet MS"/>
              </a:rPr>
              <a:t>Přibližuje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lang="cs-CZ" sz="2000" dirty="0">
                <a:latin typeface="Trebuchet MS"/>
                <a:cs typeface="Trebuchet MS"/>
              </a:rPr>
              <a:t> </a:t>
            </a:r>
            <a:r>
              <a:rPr sz="2000" spc="-25" dirty="0" err="1">
                <a:latin typeface="Trebuchet MS"/>
                <a:cs typeface="Trebuchet MS"/>
              </a:rPr>
              <a:t>nás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50" dirty="0">
                <a:latin typeface="Trebuchet MS"/>
                <a:cs typeface="Trebuchet MS"/>
              </a:rPr>
              <a:t>k</a:t>
            </a:r>
            <a:r>
              <a:rPr lang="cs-CZ" sz="2000" spc="-50" dirty="0">
                <a:latin typeface="Trebuchet MS"/>
                <a:cs typeface="Trebuchet MS"/>
              </a:rPr>
              <a:t> 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0" dirty="0">
                <a:latin typeface="Trebuchet MS"/>
                <a:cs typeface="Trebuchet MS"/>
              </a:rPr>
              <a:t>všednímu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00" dirty="0">
                <a:latin typeface="Trebuchet MS"/>
                <a:cs typeface="Trebuchet MS"/>
              </a:rPr>
              <a:t>světu,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zabezpečuje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65" dirty="0">
                <a:latin typeface="Trebuchet MS"/>
                <a:cs typeface="Trebuchet MS"/>
              </a:rPr>
              <a:t>jeho</a:t>
            </a:r>
            <a:endParaRPr sz="2000" dirty="0">
              <a:latin typeface="Trebuchet MS"/>
              <a:cs typeface="Trebuchet MS"/>
            </a:endParaRPr>
          </a:p>
          <a:p>
            <a:pPr marL="240665">
              <a:lnSpc>
                <a:spcPct val="100000"/>
              </a:lnSpc>
              <a:spcBef>
                <a:spcPts val="480"/>
              </a:spcBef>
            </a:pPr>
            <a:r>
              <a:rPr sz="2000" spc="-10" dirty="0">
                <a:latin typeface="Trebuchet MS"/>
                <a:cs typeface="Trebuchet MS"/>
              </a:rPr>
              <a:t>stálost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9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1240790" algn="l"/>
                <a:tab pos="1494155" algn="l"/>
                <a:tab pos="2070100" algn="l"/>
                <a:tab pos="3533140" algn="l"/>
                <a:tab pos="3943350" algn="l"/>
                <a:tab pos="4845685" algn="l"/>
                <a:tab pos="5117465" algn="l"/>
                <a:tab pos="5591175" algn="l"/>
                <a:tab pos="5912485" algn="l"/>
              </a:tabLst>
            </a:pPr>
            <a:r>
              <a:rPr sz="2000" spc="-30" dirty="0">
                <a:latin typeface="Trebuchet MS"/>
                <a:cs typeface="Trebuchet MS"/>
              </a:rPr>
              <a:t>Př.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Dítě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50" dirty="0">
                <a:latin typeface="Trebuchet MS"/>
                <a:cs typeface="Trebuchet MS"/>
              </a:rPr>
              <a:t>v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0" dirty="0">
                <a:latin typeface="Trebuchet MS"/>
                <a:cs typeface="Trebuchet MS"/>
              </a:rPr>
              <a:t>noci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20" dirty="0">
                <a:latin typeface="Trebuchet MS"/>
                <a:cs typeface="Trebuchet MS"/>
              </a:rPr>
              <a:t>pláče,</a:t>
            </a:r>
            <a:r>
              <a:rPr sz="2000" spc="4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matka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5" dirty="0">
                <a:latin typeface="Trebuchet MS"/>
                <a:cs typeface="Trebuchet MS"/>
              </a:rPr>
              <a:t>ho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0" dirty="0">
                <a:latin typeface="Trebuchet MS"/>
                <a:cs typeface="Trebuchet MS"/>
              </a:rPr>
              <a:t>upokojí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204" dirty="0">
                <a:latin typeface="Trebuchet MS"/>
                <a:cs typeface="Trebuchet MS"/>
              </a:rPr>
              <a:t>–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5" dirty="0">
                <a:latin typeface="Trebuchet MS"/>
                <a:cs typeface="Trebuchet MS"/>
              </a:rPr>
              <a:t>vše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25" dirty="0">
                <a:latin typeface="Trebuchet MS"/>
                <a:cs typeface="Trebuchet MS"/>
              </a:rPr>
              <a:t>je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50" dirty="0">
                <a:latin typeface="Trebuchet MS"/>
                <a:cs typeface="Trebuchet MS"/>
              </a:rPr>
              <a:t>v</a:t>
            </a:r>
            <a:endParaRPr sz="2000" dirty="0">
              <a:latin typeface="Trebuchet MS"/>
              <a:cs typeface="Trebuchet MS"/>
            </a:endParaRPr>
          </a:p>
          <a:p>
            <a:pPr marL="240665">
              <a:lnSpc>
                <a:spcPct val="100000"/>
              </a:lnSpc>
              <a:spcBef>
                <a:spcPts val="480"/>
              </a:spcBef>
            </a:pPr>
            <a:r>
              <a:rPr sz="2000" spc="-80" dirty="0">
                <a:latin typeface="Trebuchet MS"/>
                <a:cs typeface="Trebuchet MS"/>
              </a:rPr>
              <a:t>pořádku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85" dirty="0">
                <a:latin typeface="Trebuchet MS"/>
                <a:cs typeface="Trebuchet MS"/>
              </a:rPr>
              <a:t>(je?,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matka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pro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dítě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tvůrcem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světa)</a:t>
            </a:r>
            <a:endParaRPr sz="2000" dirty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74764" y="1403603"/>
            <a:ext cx="2078735" cy="306628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70430">
              <a:lnSpc>
                <a:spcPct val="100000"/>
              </a:lnSpc>
              <a:spcBef>
                <a:spcPts val="105"/>
              </a:spcBef>
            </a:pPr>
            <a:r>
              <a:rPr spc="105" dirty="0"/>
              <a:t>MARTIN</a:t>
            </a:r>
            <a:r>
              <a:rPr spc="-80" dirty="0"/>
              <a:t> </a:t>
            </a:r>
            <a:r>
              <a:rPr spc="225" dirty="0"/>
              <a:t>CHADIMA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590" y="1364712"/>
            <a:ext cx="5920740" cy="320675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39395" indent="-226695" algn="just">
              <a:lnSpc>
                <a:spcPct val="100000"/>
              </a:lnSpc>
              <a:spcBef>
                <a:spcPts val="575"/>
              </a:spcBef>
              <a:buClr>
                <a:srgbClr val="B71E42"/>
              </a:buClr>
              <a:buFont typeface="Arial"/>
              <a:buChar char="•"/>
              <a:tabLst>
                <a:tab pos="239395" algn="l"/>
              </a:tabLst>
            </a:pPr>
            <a:r>
              <a:rPr sz="2000" spc="-20" dirty="0">
                <a:latin typeface="Trebuchet MS"/>
                <a:cs typeface="Trebuchet MS"/>
              </a:rPr>
              <a:t>Náboženství</a:t>
            </a:r>
            <a:r>
              <a:rPr sz="2000" spc="90" dirty="0">
                <a:latin typeface="Trebuchet MS"/>
                <a:cs typeface="Trebuchet MS"/>
              </a:rPr>
              <a:t>  </a:t>
            </a:r>
            <a:r>
              <a:rPr sz="2000" spc="-20" dirty="0">
                <a:latin typeface="Trebuchet MS"/>
                <a:cs typeface="Trebuchet MS"/>
              </a:rPr>
              <a:t>vzniká</a:t>
            </a:r>
            <a:r>
              <a:rPr sz="2000" spc="95" dirty="0">
                <a:latin typeface="Trebuchet MS"/>
                <a:cs typeface="Trebuchet MS"/>
              </a:rPr>
              <a:t>  </a:t>
            </a:r>
            <a:r>
              <a:rPr sz="2000" dirty="0">
                <a:latin typeface="Trebuchet MS"/>
                <a:cs typeface="Trebuchet MS"/>
              </a:rPr>
              <a:t>jako</a:t>
            </a:r>
            <a:r>
              <a:rPr sz="2000" spc="90" dirty="0">
                <a:latin typeface="Trebuchet MS"/>
                <a:cs typeface="Trebuchet MS"/>
              </a:rPr>
              <a:t>  </a:t>
            </a:r>
            <a:r>
              <a:rPr sz="2000" dirty="0">
                <a:latin typeface="Trebuchet MS"/>
                <a:cs typeface="Trebuchet MS"/>
              </a:rPr>
              <a:t>odpověď</a:t>
            </a:r>
            <a:r>
              <a:rPr sz="2000" spc="90" dirty="0">
                <a:latin typeface="Trebuchet MS"/>
                <a:cs typeface="Trebuchet MS"/>
              </a:rPr>
              <a:t>  </a:t>
            </a:r>
            <a:r>
              <a:rPr sz="2000" dirty="0">
                <a:latin typeface="Trebuchet MS"/>
                <a:cs typeface="Trebuchet MS"/>
              </a:rPr>
              <a:t>na</a:t>
            </a:r>
            <a:r>
              <a:rPr sz="2000" spc="90" dirty="0">
                <a:latin typeface="Trebuchet MS"/>
                <a:cs typeface="Trebuchet MS"/>
              </a:rPr>
              <a:t>  </a:t>
            </a:r>
            <a:r>
              <a:rPr sz="2000" dirty="0">
                <a:latin typeface="Trebuchet MS"/>
                <a:cs typeface="Trebuchet MS"/>
              </a:rPr>
              <a:t>hrůzu</a:t>
            </a:r>
            <a:r>
              <a:rPr sz="2000" spc="95" dirty="0">
                <a:latin typeface="Trebuchet MS"/>
                <a:cs typeface="Trebuchet MS"/>
              </a:rPr>
              <a:t>  </a:t>
            </a:r>
            <a:r>
              <a:rPr sz="2000" spc="-50" dirty="0">
                <a:latin typeface="Trebuchet MS"/>
                <a:cs typeface="Trebuchet MS"/>
              </a:rPr>
              <a:t>z</a:t>
            </a:r>
            <a:endParaRPr sz="2000">
              <a:latin typeface="Trebuchet MS"/>
              <a:cs typeface="Trebuchet MS"/>
            </a:endParaRPr>
          </a:p>
          <a:p>
            <a:pPr marL="241300" algn="just">
              <a:lnSpc>
                <a:spcPct val="100000"/>
              </a:lnSpc>
              <a:spcBef>
                <a:spcPts val="480"/>
              </a:spcBef>
            </a:pPr>
            <a:r>
              <a:rPr sz="2000" spc="-85" dirty="0">
                <a:latin typeface="Trebuchet MS"/>
                <a:cs typeface="Trebuchet MS"/>
              </a:rPr>
              <a:t>přírodních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sil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(blesky,</a:t>
            </a:r>
            <a:r>
              <a:rPr sz="2000" spc="-23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povodně,</a:t>
            </a:r>
            <a:r>
              <a:rPr sz="2000" spc="-229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smrt)</a:t>
            </a:r>
            <a:endParaRPr sz="2000">
              <a:latin typeface="Trebuchet MS"/>
              <a:cs typeface="Trebuchet MS"/>
            </a:endParaRPr>
          </a:p>
          <a:p>
            <a:pPr marL="239395" marR="5080" indent="-226695" algn="just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rebuchet MS"/>
                <a:cs typeface="Trebuchet MS"/>
              </a:rPr>
              <a:t>Lidská</a:t>
            </a:r>
            <a:r>
              <a:rPr sz="2000" spc="6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touha</a:t>
            </a:r>
            <a:r>
              <a:rPr sz="2000" spc="6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zkrotit</a:t>
            </a:r>
            <a:r>
              <a:rPr sz="2000" spc="6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tyto</a:t>
            </a:r>
            <a:r>
              <a:rPr sz="2000" spc="7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síly</a:t>
            </a:r>
            <a:r>
              <a:rPr sz="2000" spc="7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nebo</a:t>
            </a:r>
            <a:r>
              <a:rPr sz="2000" spc="6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i</a:t>
            </a:r>
            <a:r>
              <a:rPr sz="2000" spc="7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bytosti</a:t>
            </a:r>
            <a:r>
              <a:rPr sz="2000" spc="7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(bohy 	</a:t>
            </a:r>
            <a:r>
              <a:rPr sz="2000" spc="-110" dirty="0">
                <a:latin typeface="Trebuchet MS"/>
                <a:cs typeface="Trebuchet MS"/>
              </a:rPr>
              <a:t>ovládající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tyto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síly)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podnítila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vznik</a:t>
            </a:r>
            <a:r>
              <a:rPr sz="2000" spc="1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rituálů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(obřady, 	</a:t>
            </a:r>
            <a:r>
              <a:rPr sz="2000" spc="-145" dirty="0">
                <a:latin typeface="Trebuchet MS"/>
                <a:cs typeface="Trebuchet MS"/>
              </a:rPr>
              <a:t>slova,</a:t>
            </a:r>
            <a:r>
              <a:rPr sz="2000" spc="-21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oděvy)</a:t>
            </a:r>
            <a:endParaRPr sz="2000">
              <a:latin typeface="Trebuchet MS"/>
              <a:cs typeface="Trebuchet MS"/>
            </a:endParaRPr>
          </a:p>
          <a:p>
            <a:pPr marL="239395" marR="29845" indent="-226695" algn="just">
              <a:lnSpc>
                <a:spcPct val="120000"/>
              </a:lnSpc>
              <a:spcBef>
                <a:spcPts val="100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rebuchet MS"/>
                <a:cs typeface="Trebuchet MS"/>
              </a:rPr>
              <a:t>Později</a:t>
            </a:r>
            <a:r>
              <a:rPr sz="2000" spc="415" dirty="0">
                <a:latin typeface="Trebuchet MS"/>
                <a:cs typeface="Trebuchet MS"/>
              </a:rPr>
              <a:t>   </a:t>
            </a:r>
            <a:r>
              <a:rPr sz="2000" dirty="0">
                <a:latin typeface="Trebuchet MS"/>
                <a:cs typeface="Trebuchet MS"/>
              </a:rPr>
              <a:t>byla</a:t>
            </a:r>
            <a:r>
              <a:rPr sz="2000" spc="420" dirty="0">
                <a:latin typeface="Trebuchet MS"/>
                <a:cs typeface="Trebuchet MS"/>
              </a:rPr>
              <a:t>   </a:t>
            </a:r>
            <a:r>
              <a:rPr sz="2000" dirty="0">
                <a:latin typeface="Trebuchet MS"/>
                <a:cs typeface="Trebuchet MS"/>
              </a:rPr>
              <a:t>vzpomínka</a:t>
            </a:r>
            <a:r>
              <a:rPr sz="2000" spc="415" dirty="0">
                <a:latin typeface="Trebuchet MS"/>
                <a:cs typeface="Trebuchet MS"/>
              </a:rPr>
              <a:t>   </a:t>
            </a:r>
            <a:r>
              <a:rPr sz="2000" dirty="0">
                <a:latin typeface="Trebuchet MS"/>
                <a:cs typeface="Trebuchet MS"/>
              </a:rPr>
              <a:t>na</a:t>
            </a:r>
            <a:r>
              <a:rPr sz="2000" spc="415" dirty="0">
                <a:latin typeface="Trebuchet MS"/>
                <a:cs typeface="Trebuchet MS"/>
              </a:rPr>
              <a:t>   </a:t>
            </a:r>
            <a:r>
              <a:rPr sz="2000" spc="-114" dirty="0">
                <a:latin typeface="Trebuchet MS"/>
                <a:cs typeface="Trebuchet MS"/>
              </a:rPr>
              <a:t>„prazážitek“ 	</a:t>
            </a:r>
            <a:r>
              <a:rPr sz="2000" spc="-90" dirty="0">
                <a:latin typeface="Trebuchet MS"/>
                <a:cs typeface="Trebuchet MS"/>
              </a:rPr>
              <a:t>institucionalizovaná</a:t>
            </a:r>
            <a:r>
              <a:rPr sz="2000" spc="15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16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vznikl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mýtus</a:t>
            </a:r>
            <a:r>
              <a:rPr sz="2000" spc="16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a</a:t>
            </a:r>
            <a:r>
              <a:rPr sz="2000" spc="16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profesionálové 	</a:t>
            </a:r>
            <a:r>
              <a:rPr sz="2000" spc="-160" dirty="0">
                <a:latin typeface="Trebuchet MS"/>
                <a:cs typeface="Trebuchet MS"/>
              </a:rPr>
              <a:t>(šamani,</a:t>
            </a:r>
            <a:r>
              <a:rPr sz="2000" spc="-22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kněží,</a:t>
            </a:r>
            <a:r>
              <a:rPr sz="2000" spc="-210" dirty="0">
                <a:latin typeface="Trebuchet MS"/>
                <a:cs typeface="Trebuchet MS"/>
              </a:rPr>
              <a:t> </a:t>
            </a:r>
            <a:r>
              <a:rPr sz="2000" spc="185" dirty="0">
                <a:latin typeface="Trebuchet MS"/>
                <a:cs typeface="Trebuchet MS"/>
              </a:rPr>
              <a:t>…)</a:t>
            </a:r>
            <a:endParaRPr sz="20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7647" y="1368552"/>
            <a:ext cx="2627376" cy="370941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6508" y="241757"/>
            <a:ext cx="5568950" cy="95376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360170" marR="5080" indent="-1348105">
              <a:lnSpc>
                <a:spcPts val="3460"/>
              </a:lnSpc>
              <a:spcBef>
                <a:spcPts val="535"/>
              </a:spcBef>
            </a:pPr>
            <a:r>
              <a:rPr spc="-70" dirty="0"/>
              <a:t>JAK</a:t>
            </a:r>
            <a:r>
              <a:rPr spc="-560" dirty="0"/>
              <a:t> </a:t>
            </a:r>
            <a:r>
              <a:rPr dirty="0"/>
              <a:t>VYSVĚTLIT</a:t>
            </a:r>
            <a:r>
              <a:rPr spc="-75" dirty="0"/>
              <a:t> </a:t>
            </a:r>
            <a:r>
              <a:rPr dirty="0"/>
              <a:t>DĚJINY</a:t>
            </a:r>
            <a:r>
              <a:rPr spc="-405" dirty="0"/>
              <a:t> </a:t>
            </a:r>
            <a:r>
              <a:rPr spc="245" dirty="0"/>
              <a:t>A</a:t>
            </a:r>
            <a:r>
              <a:rPr spc="-555" dirty="0"/>
              <a:t> </a:t>
            </a:r>
            <a:r>
              <a:rPr spc="-25" dirty="0"/>
              <a:t>VÝVOJ </a:t>
            </a:r>
            <a:r>
              <a:rPr spc="120" dirty="0"/>
              <a:t>NÁBOŽENSTVÍ?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0" y="1593850"/>
          <a:ext cx="9175750" cy="1713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0866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 marR="1689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Šamanismus, fetišismus, animismus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mýtus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Unitární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náboženství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pluralita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deismus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35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věda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28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50" dirty="0">
                          <a:latin typeface="Trebuchet MS"/>
                          <a:cs typeface="Trebuchet MS"/>
                        </a:rPr>
                        <a:t>přírodní</a:t>
                      </a:r>
                      <a:r>
                        <a:rPr sz="13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50" spc="-20" dirty="0">
                          <a:latin typeface="Trebuchet MS"/>
                          <a:cs typeface="Trebuchet MS"/>
                        </a:rPr>
                        <a:t>náb.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10" dirty="0">
                          <a:latin typeface="Trebuchet MS"/>
                          <a:cs typeface="Trebuchet MS"/>
                        </a:rPr>
                        <a:t>polyteismus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10" dirty="0">
                          <a:latin typeface="Trebuchet MS"/>
                          <a:cs typeface="Trebuchet MS"/>
                        </a:rPr>
                        <a:t>monoteismus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644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35" dirty="0">
                          <a:latin typeface="Trebuchet MS"/>
                          <a:cs typeface="Trebuchet MS"/>
                        </a:rPr>
                        <a:t>individuální </a:t>
                      </a:r>
                      <a:r>
                        <a:rPr sz="1350" spc="-80" dirty="0">
                          <a:latin typeface="Trebuchet MS"/>
                          <a:cs typeface="Trebuchet MS"/>
                        </a:rPr>
                        <a:t>interpretace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80" dirty="0">
                          <a:latin typeface="Trebuchet MS"/>
                          <a:cs typeface="Trebuchet MS"/>
                        </a:rPr>
                        <a:t>oslabení</a:t>
                      </a:r>
                      <a:r>
                        <a:rPr sz="1350" spc="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50" spc="-10" dirty="0">
                          <a:latin typeface="Trebuchet MS"/>
                          <a:cs typeface="Trebuchet MS"/>
                        </a:rPr>
                        <a:t>církví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10" dirty="0">
                          <a:latin typeface="Trebuchet MS"/>
                          <a:cs typeface="Trebuchet MS"/>
                        </a:rPr>
                        <a:t>synkreticismus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10" dirty="0">
                          <a:latin typeface="Trebuchet MS"/>
                          <a:cs typeface="Trebuchet MS"/>
                        </a:rPr>
                        <a:t>pravěk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10" dirty="0">
                          <a:latin typeface="Trebuchet MS"/>
                          <a:cs typeface="Trebuchet MS"/>
                        </a:rPr>
                        <a:t>starověk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30" dirty="0">
                          <a:latin typeface="Trebuchet MS"/>
                          <a:cs typeface="Trebuchet MS"/>
                        </a:rPr>
                        <a:t>starověk/střed.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10" dirty="0">
                          <a:latin typeface="Trebuchet MS"/>
                          <a:cs typeface="Trebuchet MS"/>
                        </a:rPr>
                        <a:t>novověk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10" dirty="0">
                          <a:latin typeface="Trebuchet MS"/>
                          <a:cs typeface="Trebuchet MS"/>
                        </a:rPr>
                        <a:t>osvícenství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7E9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4559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spc="-80" dirty="0">
                          <a:latin typeface="Trebuchet MS"/>
                          <a:cs typeface="Trebuchet MS"/>
                        </a:rPr>
                        <a:t>20.století</a:t>
                      </a:r>
                      <a:r>
                        <a:rPr sz="13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50" spc="-125" dirty="0">
                          <a:latin typeface="Trebuchet MS"/>
                          <a:cs typeface="Trebuchet MS"/>
                        </a:rPr>
                        <a:t>a </a:t>
                      </a:r>
                      <a:r>
                        <a:rPr sz="1350" spc="-60" dirty="0">
                          <a:latin typeface="Trebuchet MS"/>
                          <a:cs typeface="Trebuchet MS"/>
                        </a:rPr>
                        <a:t>současnost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E7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3250" y="4016375"/>
          <a:ext cx="7924799" cy="12331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993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přírodní</a:t>
                      </a:r>
                      <a:r>
                        <a:rPr sz="13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síly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pán</a:t>
                      </a:r>
                      <a:r>
                        <a:rPr sz="1300" b="1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300" b="1" spc="-4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b="1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bůh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4668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odměna</a:t>
                      </a:r>
                      <a:r>
                        <a:rPr sz="1300" b="1" spc="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na</a:t>
                      </a:r>
                      <a:r>
                        <a:rPr sz="1300" b="1" spc="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jiném </a:t>
                      </a:r>
                      <a:r>
                        <a:rPr sz="13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světě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predestinace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humanismus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20" dirty="0">
                          <a:latin typeface="Trebuchet MS"/>
                          <a:cs typeface="Trebuchet MS"/>
                        </a:rPr>
                        <a:t>Lov</a:t>
                      </a:r>
                      <a:r>
                        <a:rPr sz="130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14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30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00" spc="-20" dirty="0">
                          <a:latin typeface="Trebuchet MS"/>
                          <a:cs typeface="Trebuchet MS"/>
                        </a:rPr>
                        <a:t>sběr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10" dirty="0">
                          <a:latin typeface="Trebuchet MS"/>
                          <a:cs typeface="Trebuchet MS"/>
                        </a:rPr>
                        <a:t>otrokářství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10" dirty="0">
                          <a:latin typeface="Trebuchet MS"/>
                          <a:cs typeface="Trebuchet MS"/>
                        </a:rPr>
                        <a:t>feudalismus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10" dirty="0">
                          <a:latin typeface="Trebuchet MS"/>
                          <a:cs typeface="Trebuchet MS"/>
                        </a:rPr>
                        <a:t>kapitalismus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10" dirty="0">
                          <a:latin typeface="Trebuchet MS"/>
                          <a:cs typeface="Trebuchet MS"/>
                        </a:rPr>
                        <a:t>socialismus</a:t>
                      </a:r>
                      <a:endParaRPr sz="1300">
                        <a:latin typeface="Trebuchet MS"/>
                        <a:cs typeface="Trebuchet MS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0" dirty="0"/>
              <a:t>TYPICKÉ</a:t>
            </a:r>
            <a:r>
              <a:rPr spc="-60" dirty="0"/>
              <a:t> </a:t>
            </a:r>
            <a:r>
              <a:rPr spc="50" dirty="0"/>
              <a:t>STRUKTURY</a:t>
            </a:r>
            <a:r>
              <a:rPr spc="-55" dirty="0"/>
              <a:t> </a:t>
            </a:r>
            <a:r>
              <a:rPr spc="145" dirty="0"/>
              <a:t>NÁBOŽENSTVÍ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500485"/>
            <a:ext cx="7610475" cy="4504438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3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95" dirty="0">
                <a:latin typeface="Trebuchet MS"/>
                <a:cs typeface="Trebuchet MS"/>
              </a:rPr>
              <a:t>Založená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živelná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náboženství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relativně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platné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955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80" dirty="0">
                <a:latin typeface="Trebuchet MS"/>
                <a:cs typeface="Trebuchet MS"/>
              </a:rPr>
              <a:t>U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živelných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114" dirty="0">
                <a:latin typeface="Trebuchet MS"/>
                <a:cs typeface="Trebuchet MS"/>
              </a:rPr>
              <a:t>neznáme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původce</a:t>
            </a:r>
            <a:endParaRPr sz="1600" dirty="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875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75" dirty="0">
                <a:latin typeface="Trebuchet MS"/>
                <a:cs typeface="Trebuchet MS"/>
              </a:rPr>
              <a:t>Založená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204" dirty="0">
                <a:latin typeface="Trebuchet MS"/>
                <a:cs typeface="Trebuchet MS"/>
              </a:rPr>
              <a:t>–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35" dirty="0">
                <a:latin typeface="Trebuchet MS"/>
                <a:cs typeface="Trebuchet MS"/>
              </a:rPr>
              <a:t>osobnost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s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náboženským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zřením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utvářela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rozhodujícím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způsobem</a:t>
            </a:r>
            <a:endParaRPr sz="16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2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65" dirty="0">
                <a:latin typeface="Trebuchet MS"/>
                <a:cs typeface="Trebuchet MS"/>
              </a:rPr>
              <a:t>Struktury </a:t>
            </a:r>
            <a:r>
              <a:rPr sz="2000" spc="-80" dirty="0">
                <a:latin typeface="Trebuchet MS"/>
                <a:cs typeface="Trebuchet MS"/>
              </a:rPr>
              <a:t>národního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univerzálního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náboženství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94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30" dirty="0">
                <a:latin typeface="Trebuchet MS"/>
                <a:cs typeface="Trebuchet MS"/>
              </a:rPr>
              <a:t>Národní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jsou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130" dirty="0">
                <a:latin typeface="Trebuchet MS"/>
                <a:cs typeface="Trebuchet MS"/>
              </a:rPr>
              <a:t>vázány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na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kmeny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nebo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národy,</a:t>
            </a:r>
            <a:r>
              <a:rPr sz="1600" spc="-160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na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omezené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oblasti</a:t>
            </a:r>
            <a:endParaRPr sz="16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2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0" dirty="0">
                <a:latin typeface="Trebuchet MS"/>
                <a:cs typeface="Trebuchet MS"/>
              </a:rPr>
              <a:t>Univerzální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nositelem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ne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kmen,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národ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ale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jednotlivec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94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120" dirty="0">
                <a:latin typeface="Trebuchet MS"/>
                <a:cs typeface="Trebuchet MS"/>
              </a:rPr>
              <a:t>Projevuje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se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lang="cs-CZ" sz="1600" spc="-100" dirty="0">
                <a:latin typeface="Trebuchet MS"/>
                <a:cs typeface="Trebuchet MS"/>
              </a:rPr>
              <a:t>tady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85" dirty="0" err="1">
                <a:latin typeface="Trebuchet MS"/>
                <a:cs typeface="Trebuchet MS"/>
              </a:rPr>
              <a:t>vědom</a:t>
            </a:r>
            <a:r>
              <a:rPr lang="cs-CZ" sz="1600" spc="-85" dirty="0">
                <a:latin typeface="Trebuchet MS"/>
                <a:cs typeface="Trebuchet MS"/>
              </a:rPr>
              <a:t>í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nešťastné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lidské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situace,</a:t>
            </a:r>
            <a:r>
              <a:rPr sz="1600" spc="-17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izolace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od </a:t>
            </a:r>
            <a:r>
              <a:rPr sz="1600" spc="-75" dirty="0">
                <a:latin typeface="Trebuchet MS"/>
                <a:cs typeface="Trebuchet MS"/>
              </a:rPr>
              <a:t>numinózního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Trebuchet MS"/>
                <a:cs typeface="Trebuchet MS"/>
              </a:rPr>
              <a:t>prazákladu</a:t>
            </a:r>
            <a:endParaRPr sz="1600" dirty="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89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40" dirty="0">
                <a:latin typeface="Trebuchet MS"/>
                <a:cs typeface="Trebuchet MS"/>
              </a:rPr>
              <a:t>Odpovědí</a:t>
            </a:r>
            <a:r>
              <a:rPr sz="1600" spc="-70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univerzální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zvěst</a:t>
            </a:r>
            <a:endParaRPr sz="16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70" dirty="0">
                <a:latin typeface="Trebuchet MS"/>
                <a:cs typeface="Trebuchet MS"/>
              </a:rPr>
              <a:t>Přírodní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kulturní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typy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16251"/>
            <a:ext cx="9144000" cy="4841875"/>
            <a:chOff x="0" y="2016251"/>
            <a:chExt cx="9144000" cy="48418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016251"/>
              <a:ext cx="9144000" cy="40797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96004"/>
              <a:ext cx="9143999" cy="76199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6094222"/>
              <a:ext cx="9144000" cy="12700"/>
            </a:xfrm>
            <a:custGeom>
              <a:avLst/>
              <a:gdLst/>
              <a:ahLst/>
              <a:cxnLst/>
              <a:rect l="l" t="t" r="r" b="b"/>
              <a:pathLst>
                <a:path w="9144000" h="12700">
                  <a:moveTo>
                    <a:pt x="0" y="12699"/>
                  </a:moveTo>
                  <a:lnTo>
                    <a:pt x="9144000" y="1269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26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88340" y="1500485"/>
            <a:ext cx="7762875" cy="3467681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3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0" dirty="0">
                <a:latin typeface="Trebuchet MS"/>
                <a:cs typeface="Trebuchet MS"/>
              </a:rPr>
              <a:t>Rané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náboženství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vyspělé</a:t>
            </a:r>
            <a:endParaRPr sz="2000" dirty="0">
              <a:latin typeface="Trebuchet MS"/>
              <a:cs typeface="Trebuchet MS"/>
            </a:endParaRPr>
          </a:p>
          <a:p>
            <a:pPr marL="698500" marR="5080" lvl="1" indent="-228600">
              <a:lnSpc>
                <a:spcPct val="120000"/>
              </a:lnSpc>
              <a:spcBef>
                <a:spcPts val="57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65" dirty="0">
                <a:latin typeface="Trebuchet MS"/>
                <a:cs typeface="Trebuchet MS"/>
              </a:rPr>
              <a:t>Přechod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od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různých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forem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k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vyspělým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se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odehrál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všude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téměř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ve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stejnou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55" dirty="0">
                <a:latin typeface="Trebuchet MS"/>
                <a:cs typeface="Trebuchet MS"/>
              </a:rPr>
              <a:t>dobu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Trebuchet MS"/>
                <a:cs typeface="Trebuchet MS"/>
              </a:rPr>
              <a:t>(mezi </a:t>
            </a:r>
            <a:r>
              <a:rPr sz="1600" spc="-55" dirty="0">
                <a:latin typeface="Trebuchet MS"/>
                <a:cs typeface="Trebuchet MS"/>
              </a:rPr>
              <a:t>800-</a:t>
            </a:r>
            <a:r>
              <a:rPr sz="1600" spc="-35" dirty="0">
                <a:latin typeface="Trebuchet MS"/>
                <a:cs typeface="Trebuchet MS"/>
              </a:rPr>
              <a:t>500 </a:t>
            </a:r>
            <a:r>
              <a:rPr sz="1600" spc="-145" dirty="0">
                <a:latin typeface="Trebuchet MS"/>
                <a:cs typeface="Trebuchet MS"/>
              </a:rPr>
              <a:t>př.n.l.)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70" dirty="0">
                <a:latin typeface="Trebuchet MS"/>
                <a:cs typeface="Trebuchet MS"/>
              </a:rPr>
              <a:t>tzv. </a:t>
            </a:r>
            <a:r>
              <a:rPr sz="1600" spc="-85" dirty="0">
                <a:latin typeface="Trebuchet MS"/>
                <a:cs typeface="Trebuchet MS"/>
              </a:rPr>
              <a:t>zákon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20" dirty="0">
                <a:latin typeface="Trebuchet MS"/>
                <a:cs typeface="Trebuchet MS"/>
              </a:rPr>
              <a:t>paralel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v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30" dirty="0">
                <a:latin typeface="Trebuchet MS"/>
                <a:cs typeface="Trebuchet MS"/>
              </a:rPr>
              <a:t>dějinách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55" dirty="0">
                <a:latin typeface="Trebuchet MS"/>
                <a:cs typeface="Trebuchet MS"/>
              </a:rPr>
              <a:t>náb.</a:t>
            </a:r>
            <a:r>
              <a:rPr sz="1600" spc="-180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(Rudolf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Otto)</a:t>
            </a:r>
            <a:endParaRPr sz="1600" dirty="0">
              <a:latin typeface="Trebuchet MS"/>
              <a:cs typeface="Trebuchet MS"/>
            </a:endParaRPr>
          </a:p>
          <a:p>
            <a:pPr marL="698500" marR="693420" lvl="1" indent="-228600">
              <a:lnSpc>
                <a:spcPct val="120000"/>
              </a:lnSpc>
              <a:spcBef>
                <a:spcPts val="495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65" dirty="0">
                <a:latin typeface="Trebuchet MS"/>
                <a:cs typeface="Trebuchet MS"/>
              </a:rPr>
              <a:t>Přechod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od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mýtu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k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logu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v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Řecku,</a:t>
            </a:r>
            <a:r>
              <a:rPr sz="1600" spc="-200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izraelští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proroci,</a:t>
            </a:r>
            <a:r>
              <a:rPr sz="1600" spc="-170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literatura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Upanišad,</a:t>
            </a:r>
            <a:r>
              <a:rPr sz="1600" spc="-155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Budha, </a:t>
            </a:r>
            <a:r>
              <a:rPr sz="1600" spc="-95" dirty="0">
                <a:latin typeface="Trebuchet MS"/>
                <a:cs typeface="Trebuchet MS"/>
              </a:rPr>
              <a:t>Konfucius,</a:t>
            </a:r>
            <a:r>
              <a:rPr sz="1600" spc="-120" dirty="0">
                <a:latin typeface="Trebuchet MS"/>
                <a:cs typeface="Trebuchet MS"/>
              </a:rPr>
              <a:t> </a:t>
            </a:r>
            <a:r>
              <a:rPr sz="1600" spc="-20" dirty="0">
                <a:latin typeface="Trebuchet MS"/>
                <a:cs typeface="Trebuchet MS"/>
              </a:rPr>
              <a:t>Lao´C</a:t>
            </a:r>
            <a:endParaRPr sz="16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2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90" dirty="0">
                <a:latin typeface="Trebuchet MS"/>
                <a:cs typeface="Trebuchet MS"/>
              </a:rPr>
              <a:t>Rané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náboženství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více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spontánní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apercepce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numinózních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sil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94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110" dirty="0">
                <a:latin typeface="Trebuchet MS"/>
                <a:cs typeface="Trebuchet MS"/>
              </a:rPr>
              <a:t>Spojená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s </a:t>
            </a:r>
            <a:r>
              <a:rPr sz="1600" spc="-105" dirty="0">
                <a:latin typeface="Trebuchet MS"/>
                <a:cs typeface="Trebuchet MS"/>
              </a:rPr>
              <a:t>démonismem,</a:t>
            </a:r>
            <a:r>
              <a:rPr sz="1600" spc="-18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šamanismem</a:t>
            </a:r>
            <a:endParaRPr sz="1600" dirty="0">
              <a:latin typeface="Trebuchet MS"/>
              <a:cs typeface="Trebuchet MS"/>
            </a:endParaRPr>
          </a:p>
          <a:p>
            <a:pPr marL="241300" marR="1462405" indent="-228600">
              <a:lnSpc>
                <a:spcPct val="120000"/>
              </a:lnSpc>
              <a:spcBef>
                <a:spcPts val="94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10" dirty="0">
                <a:latin typeface="Trebuchet MS"/>
                <a:cs typeface="Trebuchet MS"/>
              </a:rPr>
              <a:t>Vyspělá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95" dirty="0">
                <a:latin typeface="Trebuchet MS"/>
                <a:cs typeface="Trebuchet MS"/>
              </a:rPr>
              <a:t>náb.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spojené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zkušeností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absolutní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bytostí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nebo </a:t>
            </a:r>
            <a:r>
              <a:rPr sz="2000" spc="-110" dirty="0" err="1">
                <a:latin typeface="Trebuchet MS"/>
                <a:cs typeface="Trebuchet MS"/>
              </a:rPr>
              <a:t>existenciálního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0" dirty="0" err="1">
                <a:latin typeface="Trebuchet MS"/>
                <a:cs typeface="Trebuchet MS"/>
              </a:rPr>
              <a:t>neštěstí</a:t>
            </a:r>
            <a:r>
              <a:rPr lang="cs-CZ" sz="2000" spc="-10" dirty="0">
                <a:latin typeface="Trebuchet MS"/>
                <a:cs typeface="Trebuchet MS"/>
              </a:rPr>
              <a:t> 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696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Trebuchet MS" panose="020B0603020202020204" pitchFamily="34" charset="0"/>
                <a:cs typeface="Times New Roman"/>
              </a:rPr>
              <a:t>KLASIFIKACE</a:t>
            </a:r>
            <a:r>
              <a:rPr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pc="-10" dirty="0">
                <a:latin typeface="Trebuchet MS" panose="020B0603020202020204" pitchFamily="34" charset="0"/>
                <a:cs typeface="Times New Roman"/>
              </a:rPr>
              <a:t>NÁBOŽENSTVÍ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896994"/>
            <a:ext cx="7150734" cy="140679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869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dle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rozšíření: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světová,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lokální,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národní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(judaismus)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ts val="2280"/>
              </a:lnSpc>
              <a:spcBef>
                <a:spcPts val="7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dle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počtu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bohů: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monoteismus,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polyteismus,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henoteismus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= </a:t>
            </a:r>
            <a:r>
              <a:rPr sz="2000" spc="-20" dirty="0" err="1">
                <a:latin typeface="Trebuchet MS" panose="020B0603020202020204" pitchFamily="34" charset="0"/>
                <a:cs typeface="Times New Roman"/>
              </a:rPr>
              <a:t>úcta</a:t>
            </a:r>
            <a:r>
              <a:rPr lang="cs-CZ"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jednomu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hl.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bohu,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který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stojí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2000" spc="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čele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pantheonu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(hinduismus,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řecké náboženství)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43989" y="1849373"/>
            <a:ext cx="6572250" cy="0"/>
          </a:xfrm>
          <a:custGeom>
            <a:avLst/>
            <a:gdLst/>
            <a:ahLst/>
            <a:cxnLst/>
            <a:rect l="l" t="t" r="r" b="b"/>
            <a:pathLst>
              <a:path w="6572250">
                <a:moveTo>
                  <a:pt x="0" y="0"/>
                </a:moveTo>
                <a:lnTo>
                  <a:pt x="6572250" y="0"/>
                </a:lnTo>
              </a:path>
            </a:pathLst>
          </a:custGeom>
          <a:ln w="31750">
            <a:solidFill>
              <a:srgbClr val="B71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1967" y="772109"/>
            <a:ext cx="12128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65" dirty="0"/>
              <a:t>PROČ?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21967" y="2069338"/>
            <a:ext cx="11093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20" dirty="0">
                <a:latin typeface="Trebuchet MS"/>
                <a:cs typeface="Trebuchet MS"/>
              </a:rPr>
              <a:t>OV,</a:t>
            </a:r>
            <a:r>
              <a:rPr sz="2000" spc="-220" dirty="0">
                <a:latin typeface="Trebuchet MS"/>
                <a:cs typeface="Trebuchet MS"/>
              </a:rPr>
              <a:t> </a:t>
            </a:r>
            <a:r>
              <a:rPr sz="2000" spc="25" dirty="0">
                <a:latin typeface="Trebuchet MS"/>
                <a:cs typeface="Trebuchet MS"/>
              </a:rPr>
              <a:t>ZSV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0055">
              <a:lnSpc>
                <a:spcPct val="100000"/>
              </a:lnSpc>
              <a:spcBef>
                <a:spcPts val="105"/>
              </a:spcBef>
            </a:pPr>
            <a:r>
              <a:rPr spc="215" dirty="0"/>
              <a:t>ZÁKLADNÍ</a:t>
            </a:r>
            <a:r>
              <a:rPr spc="-55" dirty="0"/>
              <a:t> </a:t>
            </a:r>
            <a:r>
              <a:rPr spc="130" dirty="0"/>
              <a:t>FORMY</a:t>
            </a:r>
            <a:r>
              <a:rPr spc="-50" dirty="0"/>
              <a:t> </a:t>
            </a:r>
            <a:r>
              <a:rPr dirty="0"/>
              <a:t>PŘEDSTAVY</a:t>
            </a:r>
            <a:r>
              <a:rPr spc="-45" dirty="0"/>
              <a:t> </a:t>
            </a:r>
            <a:r>
              <a:rPr spc="215" dirty="0"/>
              <a:t>BOHA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592554"/>
            <a:ext cx="7245350" cy="39934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20100"/>
              </a:lnSpc>
              <a:spcBef>
                <a:spcPts val="1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75" dirty="0">
                <a:latin typeface="Trebuchet MS"/>
                <a:cs typeface="Trebuchet MS"/>
              </a:rPr>
              <a:t>(poly)</a:t>
            </a:r>
            <a:r>
              <a:rPr lang="cs-CZ" sz="2000" spc="-75" dirty="0">
                <a:latin typeface="Trebuchet MS"/>
                <a:cs typeface="Trebuchet MS"/>
              </a:rPr>
              <a:t>d</a:t>
            </a:r>
            <a:r>
              <a:rPr sz="2000" spc="-75" dirty="0" err="1">
                <a:latin typeface="Trebuchet MS"/>
                <a:cs typeface="Trebuchet MS"/>
              </a:rPr>
              <a:t>émonismus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na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začátku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dějin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95" dirty="0">
                <a:latin typeface="Trebuchet MS"/>
                <a:cs typeface="Trebuchet MS"/>
              </a:rPr>
              <a:t>náb.</a:t>
            </a:r>
            <a:r>
              <a:rPr sz="2000" spc="-229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(obsahem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tušení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numinózní </a:t>
            </a:r>
            <a:r>
              <a:rPr sz="2000" spc="-135" dirty="0">
                <a:latin typeface="Trebuchet MS"/>
                <a:cs typeface="Trebuchet MS"/>
              </a:rPr>
              <a:t>moci,</a:t>
            </a:r>
            <a:r>
              <a:rPr sz="2000" spc="-23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tajemné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přítomnosti)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nevypočitatelnost,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nepravidelnost, hádankovitost;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60" dirty="0">
                <a:latin typeface="Trebuchet MS"/>
                <a:cs typeface="Trebuchet MS"/>
              </a:rPr>
              <a:t>Neosobní,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vystupují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zpravidla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ve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skupinách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65" dirty="0">
                <a:latin typeface="Trebuchet MS"/>
                <a:cs typeface="Trebuchet MS"/>
              </a:rPr>
              <a:t>Jednota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pozitivního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hrůzostrašného,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etického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neetického,</a:t>
            </a:r>
            <a:endParaRPr sz="2000" dirty="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484"/>
              </a:spcBef>
            </a:pPr>
            <a:r>
              <a:rPr sz="2000" spc="-100" dirty="0">
                <a:latin typeface="Trebuchet MS"/>
                <a:cs typeface="Trebuchet MS"/>
              </a:rPr>
              <a:t>smysluplného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" dirty="0">
                <a:latin typeface="Trebuchet MS"/>
                <a:cs typeface="Trebuchet MS"/>
              </a:rPr>
              <a:t> nesmysluplného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5" dirty="0">
                <a:latin typeface="Trebuchet MS"/>
                <a:cs typeface="Trebuchet MS"/>
              </a:rPr>
              <a:t>Polyteismus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uspořádání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bohů,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60" dirty="0">
                <a:latin typeface="Trebuchet MS"/>
                <a:cs typeface="Trebuchet MS"/>
              </a:rPr>
              <a:t>Monoteismus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uspořádání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směřuje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k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sjednocení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2000" b="1" dirty="0">
                <a:latin typeface="Trebuchet MS"/>
                <a:cs typeface="Trebuchet MS"/>
              </a:rPr>
              <a:t>Bozi</a:t>
            </a:r>
            <a:r>
              <a:rPr sz="2000" b="1" spc="10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a</a:t>
            </a:r>
            <a:r>
              <a:rPr sz="2000" b="1" spc="15" dirty="0">
                <a:latin typeface="Trebuchet MS"/>
                <a:cs typeface="Trebuchet MS"/>
              </a:rPr>
              <a:t> </a:t>
            </a:r>
            <a:r>
              <a:rPr sz="2000" b="1" spc="-80" dirty="0">
                <a:latin typeface="Trebuchet MS"/>
                <a:cs typeface="Trebuchet MS"/>
              </a:rPr>
              <a:t>lidé,</a:t>
            </a:r>
            <a:r>
              <a:rPr sz="2000" b="1" spc="-225" dirty="0">
                <a:latin typeface="Trebuchet MS"/>
                <a:cs typeface="Trebuchet MS"/>
              </a:rPr>
              <a:t> </a:t>
            </a:r>
            <a:r>
              <a:rPr sz="2000" b="1" spc="-20" dirty="0">
                <a:latin typeface="Trebuchet MS"/>
                <a:cs typeface="Trebuchet MS"/>
              </a:rPr>
              <a:t>Praha,</a:t>
            </a:r>
            <a:r>
              <a:rPr sz="2000" b="1" spc="-229" dirty="0">
                <a:latin typeface="Trebuchet MS"/>
                <a:cs typeface="Trebuchet MS"/>
              </a:rPr>
              <a:t> </a:t>
            </a:r>
            <a:r>
              <a:rPr sz="2000" b="1" spc="-110" dirty="0">
                <a:latin typeface="Trebuchet MS"/>
                <a:cs typeface="Trebuchet MS"/>
              </a:rPr>
              <a:t>1966,</a:t>
            </a:r>
            <a:r>
              <a:rPr sz="2000" b="1" spc="-215" dirty="0">
                <a:latin typeface="Trebuchet MS"/>
                <a:cs typeface="Trebuchet MS"/>
              </a:rPr>
              <a:t> </a:t>
            </a:r>
            <a:r>
              <a:rPr sz="2000" b="1" spc="-114" dirty="0">
                <a:latin typeface="Trebuchet MS"/>
                <a:cs typeface="Trebuchet MS"/>
              </a:rPr>
              <a:t>s.</a:t>
            </a:r>
            <a:r>
              <a:rPr sz="2000" b="1" spc="-215" dirty="0">
                <a:latin typeface="Trebuchet MS"/>
                <a:cs typeface="Trebuchet MS"/>
              </a:rPr>
              <a:t> </a:t>
            </a:r>
            <a:r>
              <a:rPr sz="2000" b="1" spc="-85" dirty="0">
                <a:latin typeface="Trebuchet MS"/>
                <a:cs typeface="Trebuchet MS"/>
              </a:rPr>
              <a:t>122-</a:t>
            </a:r>
            <a:r>
              <a:rPr sz="2000" b="1" spc="-20" dirty="0">
                <a:latin typeface="Trebuchet MS"/>
                <a:cs typeface="Trebuchet MS"/>
              </a:rPr>
              <a:t>123.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4345" y="186639"/>
            <a:ext cx="411352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rebuchet MS" panose="020B0603020202020204" pitchFamily="34" charset="0"/>
                <a:cs typeface="Times New Roman"/>
              </a:rPr>
              <a:t>TEORIE</a:t>
            </a:r>
            <a:r>
              <a:rPr sz="2000" b="1" spc="-9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VÝVOJE</a:t>
            </a:r>
            <a:r>
              <a:rPr sz="2000" b="1" spc="-8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spc="-10" dirty="0">
                <a:latin typeface="Trebuchet MS" panose="020B0603020202020204" pitchFamily="34" charset="0"/>
                <a:cs typeface="Times New Roman"/>
              </a:rPr>
              <a:t>NÁBOŽENSTVÍ: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831850"/>
            <a:ext cx="8924290" cy="61048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i="1" dirty="0">
                <a:latin typeface="Trebuchet MS" panose="020B0603020202020204" pitchFamily="34" charset="0"/>
                <a:cs typeface="Times New Roman"/>
              </a:rPr>
              <a:t>Evoluční</a:t>
            </a:r>
            <a:r>
              <a:rPr sz="2000" i="1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spc="-10" dirty="0">
                <a:latin typeface="Trebuchet MS" panose="020B0603020202020204" pitchFamily="34" charset="0"/>
                <a:cs typeface="Times New Roman"/>
              </a:rPr>
              <a:t>teorie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20"/>
              </a:spcBef>
              <a:buClr>
                <a:srgbClr val="B71E42"/>
              </a:buClr>
              <a:buFont typeface="Arial"/>
              <a:buChar char="•"/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393700" indent="-228600">
              <a:lnSpc>
                <a:spcPct val="80100"/>
              </a:lnSpc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primitivní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(manismus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=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uctívání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mrtvých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předků;</a:t>
            </a:r>
            <a:r>
              <a:rPr sz="20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animismus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=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víra</a:t>
            </a:r>
            <a:r>
              <a:rPr sz="2000" spc="50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existenci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nesmrtelné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duše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duchovních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bytostí;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fetišismus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uctívání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hmotných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předmětů</a:t>
            </a:r>
            <a:r>
              <a:rPr sz="2000" spc="-7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(totemy,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kameny)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12700" marR="381635">
              <a:lnSpc>
                <a:spcPct val="80000"/>
              </a:lnSpc>
              <a:spcBef>
                <a:spcPts val="994"/>
              </a:spcBef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James George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Frazer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(1854-1941)</a:t>
            </a:r>
            <a:r>
              <a:rPr lang="cs-CZ" sz="2000" spc="-40" dirty="0">
                <a:latin typeface="Trebuchet MS" panose="020B0603020202020204" pitchFamily="34" charset="0"/>
                <a:cs typeface="Times New Roman"/>
              </a:rPr>
              <a:t>: </a:t>
            </a:r>
            <a:r>
              <a:rPr sz="2000" dirty="0" err="1">
                <a:latin typeface="Trebuchet MS" panose="020B0603020202020204" pitchFamily="34" charset="0"/>
                <a:cs typeface="Times New Roman"/>
              </a:rPr>
              <a:t>první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stupeň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náboženského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vývoje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 err="1">
                <a:latin typeface="Trebuchet MS" panose="020B0603020202020204" pitchFamily="34" charset="0"/>
                <a:cs typeface="Times New Roman"/>
              </a:rPr>
              <a:t>magii</a:t>
            </a:r>
            <a:r>
              <a:rPr lang="cs-CZ" sz="2000" spc="-10" dirty="0">
                <a:latin typeface="Trebuchet MS" panose="020B0603020202020204" pitchFamily="34" charset="0"/>
                <a:cs typeface="Times New Roman"/>
              </a:rPr>
              <a:t> </a:t>
            </a:r>
            <a:endParaRPr lang="cs-CZ" sz="2000" dirty="0">
              <a:latin typeface="Trebuchet MS" panose="020B0603020202020204" pitchFamily="34" charset="0"/>
              <a:cs typeface="Times New Roman"/>
            </a:endParaRPr>
          </a:p>
          <a:p>
            <a:pPr marL="469265" indent="-456565">
              <a:lnSpc>
                <a:spcPts val="2160"/>
              </a:lnSpc>
              <a:buClr>
                <a:srgbClr val="B71E42"/>
              </a:buClr>
              <a:buAutoNum type="arabicPeriod"/>
              <a:tabLst>
                <a:tab pos="469265" algn="l"/>
              </a:tabLst>
            </a:pPr>
            <a:r>
              <a:rPr lang="cs-CZ" sz="2000" dirty="0">
                <a:latin typeface="Trebuchet MS" panose="020B0603020202020204" pitchFamily="34" charset="0"/>
                <a:cs typeface="Times New Roman"/>
              </a:rPr>
              <a:t>archaická</a:t>
            </a:r>
            <a:r>
              <a:rPr lang="cs-CZ" sz="20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20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lang="cs-CZ"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lang="cs-CZ"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2000" dirty="0">
                <a:latin typeface="Trebuchet MS" panose="020B0603020202020204" pitchFamily="34" charset="0"/>
                <a:cs typeface="Times New Roman"/>
              </a:rPr>
              <a:t>polyteismus</a:t>
            </a:r>
            <a:r>
              <a:rPr lang="cs-CZ"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2000" dirty="0">
                <a:latin typeface="Trebuchet MS" panose="020B0603020202020204" pitchFamily="34" charset="0"/>
                <a:cs typeface="Times New Roman"/>
              </a:rPr>
              <a:t>(mnohobožství)</a:t>
            </a:r>
            <a:r>
              <a:rPr lang="cs-CZ"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lang="cs-CZ"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2000" dirty="0">
                <a:latin typeface="Trebuchet MS" panose="020B0603020202020204" pitchFamily="34" charset="0"/>
                <a:cs typeface="Times New Roman"/>
              </a:rPr>
              <a:t>antropomorfní</a:t>
            </a:r>
            <a:r>
              <a:rPr lang="cs-CZ" sz="2000" spc="-6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2000" spc="-10" dirty="0">
                <a:latin typeface="Trebuchet MS" panose="020B0603020202020204" pitchFamily="34" charset="0"/>
                <a:cs typeface="Times New Roman"/>
              </a:rPr>
              <a:t>božstva</a:t>
            </a:r>
            <a:endParaRPr lang="cs-CZ" sz="2000" dirty="0">
              <a:latin typeface="Trebuchet MS" panose="020B0603020202020204" pitchFamily="34" charset="0"/>
              <a:cs typeface="Times New Roman"/>
            </a:endParaRPr>
          </a:p>
          <a:p>
            <a:pPr marL="469900">
              <a:lnSpc>
                <a:spcPts val="2160"/>
              </a:lnSpc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(s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lidskou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podobou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/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vlastnostmi)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515"/>
              </a:spcBef>
              <a:buClr>
                <a:srgbClr val="B71E42"/>
              </a:buClr>
              <a:buAutoNum type="arabicPeriod" startAt="2"/>
              <a:tabLst>
                <a:tab pos="469265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historická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2000" spc="4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=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zjevená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(judaismus,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křesťanství,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islám)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515"/>
              </a:spcBef>
              <a:buClr>
                <a:srgbClr val="B71E42"/>
              </a:buClr>
              <a:buAutoNum type="arabicPeriod" startAt="2"/>
              <a:tabLst>
                <a:tab pos="469265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premoderní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reformace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omezuje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se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význam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zprostředkovatelů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469265" indent="-456565">
              <a:lnSpc>
                <a:spcPct val="100000"/>
              </a:lnSpc>
              <a:spcBef>
                <a:spcPts val="530"/>
              </a:spcBef>
              <a:buClr>
                <a:srgbClr val="B71E42"/>
              </a:buClr>
              <a:buAutoNum type="arabicPeriod" startAt="2"/>
              <a:tabLst>
                <a:tab pos="469265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moderní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decentralizace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-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sekty,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 err="1">
                <a:latin typeface="Trebuchet MS" panose="020B0603020202020204" pitchFamily="34" charset="0"/>
                <a:cs typeface="Times New Roman"/>
              </a:rPr>
              <a:t>náboženské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 err="1">
                <a:latin typeface="Trebuchet MS" panose="020B0603020202020204" pitchFamily="34" charset="0"/>
                <a:cs typeface="Times New Roman"/>
              </a:rPr>
              <a:t>skupiny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5080" lvl="1" indent="-228600">
              <a:lnSpc>
                <a:spcPts val="1920"/>
              </a:lnSpc>
              <a:spcBef>
                <a:spcPts val="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i="1" dirty="0">
                <a:latin typeface="Trebuchet MS" panose="020B0603020202020204" pitchFamily="34" charset="0"/>
                <a:cs typeface="Times New Roman"/>
              </a:rPr>
              <a:t>Depravační</a:t>
            </a:r>
            <a:r>
              <a:rPr sz="2000" i="1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teorie</a:t>
            </a:r>
            <a:r>
              <a:rPr sz="2000" i="1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 úpadková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teorie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(původně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jediné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postupné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štěpení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spc="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úpadek)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(všude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byl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původně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obraz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jednoho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boha</a:t>
            </a:r>
            <a:r>
              <a:rPr sz="2000" spc="5" dirty="0">
                <a:latin typeface="Trebuchet MS" panose="020B0603020202020204" pitchFamily="34" charset="0"/>
                <a:cs typeface="Times New Roman"/>
              </a:rPr>
              <a:t> 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-</a:t>
            </a:r>
            <a:r>
              <a:rPr sz="2000" spc="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později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táto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představa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degeneruje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jde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důkaz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pra-monoteismu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-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hlavně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katoličtí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 err="1">
                <a:latin typeface="Trebuchet MS" panose="020B0603020202020204" pitchFamily="34" charset="0"/>
                <a:cs typeface="Times New Roman"/>
              </a:rPr>
              <a:t>autoři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)</a:t>
            </a:r>
            <a:endParaRPr lang="cs-CZ" sz="2000" spc="-10" dirty="0">
              <a:latin typeface="Trebuchet MS" panose="020B0603020202020204" pitchFamily="34" charset="0"/>
              <a:cs typeface="Times New Roman"/>
            </a:endParaRPr>
          </a:p>
          <a:p>
            <a:pPr marL="12700" marR="5080" lvl="1">
              <a:lnSpc>
                <a:spcPts val="1920"/>
              </a:lnSpc>
              <a:spcBef>
                <a:spcPts val="5"/>
              </a:spcBef>
              <a:buClr>
                <a:srgbClr val="B71E42"/>
              </a:buClr>
              <a:tabLst>
                <a:tab pos="241300" algn="l"/>
              </a:tabLst>
            </a:pPr>
            <a:endParaRPr lang="cs-CZ" sz="2000" spc="-10" dirty="0">
              <a:latin typeface="Trebuchet MS" panose="020B0603020202020204" pitchFamily="34" charset="0"/>
              <a:cs typeface="Times New Roman"/>
            </a:endParaRPr>
          </a:p>
          <a:p>
            <a:pPr marL="12700" marR="5080" lvl="1">
              <a:lnSpc>
                <a:spcPts val="1920"/>
              </a:lnSpc>
              <a:spcBef>
                <a:spcPts val="5"/>
              </a:spcBef>
              <a:buClr>
                <a:srgbClr val="B71E42"/>
              </a:buClr>
              <a:tabLst>
                <a:tab pos="241300" algn="l"/>
              </a:tabLst>
            </a:pP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Dostupné</a:t>
            </a:r>
            <a:r>
              <a:rPr lang="cs-CZ" sz="1400" i="1" spc="-3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z</a:t>
            </a:r>
            <a:r>
              <a:rPr lang="cs-CZ" sz="1400" i="1" spc="-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spc="-10" dirty="0">
                <a:solidFill>
                  <a:srgbClr val="454545"/>
                </a:solidFill>
                <a:latin typeface="Calibri"/>
                <a:cs typeface="Calibri"/>
              </a:rPr>
              <a:t>Metodického</a:t>
            </a:r>
            <a:r>
              <a:rPr lang="cs-CZ" sz="1400" i="1" spc="-3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portálu</a:t>
            </a:r>
            <a:r>
              <a:rPr lang="cs-CZ" sz="1400" i="1" spc="-3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spc="-10" dirty="0">
                <a:solidFill>
                  <a:srgbClr val="454545"/>
                </a:solidFill>
                <a:latin typeface="Calibri"/>
                <a:cs typeface="Calibri"/>
                <a:hlinkClick r:id="rId3"/>
              </a:rPr>
              <a:t>www.rvp.cz,</a:t>
            </a:r>
            <a:r>
              <a:rPr lang="cs-CZ" sz="1400" i="1" spc="2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ISSN:</a:t>
            </a:r>
            <a:r>
              <a:rPr lang="cs-CZ" sz="1400" i="1" spc="-1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1802–4785,</a:t>
            </a:r>
            <a:r>
              <a:rPr lang="cs-CZ" sz="1400" i="1" spc="-1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financovaného</a:t>
            </a:r>
            <a:r>
              <a:rPr lang="cs-CZ" sz="1400" i="1" spc="-2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z</a:t>
            </a:r>
            <a:r>
              <a:rPr lang="cs-CZ" sz="1400" i="1" spc="-4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ESF</a:t>
            </a:r>
            <a:r>
              <a:rPr lang="cs-CZ" sz="1400" i="1" spc="-1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a</a:t>
            </a:r>
            <a:r>
              <a:rPr lang="cs-CZ" sz="1400" i="1" spc="-2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spc="-10" dirty="0">
                <a:solidFill>
                  <a:srgbClr val="454545"/>
                </a:solidFill>
                <a:latin typeface="Calibri"/>
                <a:cs typeface="Calibri"/>
              </a:rPr>
              <a:t>státního</a:t>
            </a:r>
            <a:r>
              <a:rPr lang="cs-CZ" sz="1400" i="1" spc="-5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rozpočtu</a:t>
            </a:r>
            <a:r>
              <a:rPr lang="cs-CZ" sz="1400" i="1" spc="-3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spc="-25" dirty="0">
                <a:solidFill>
                  <a:srgbClr val="454545"/>
                </a:solidFill>
                <a:latin typeface="Calibri"/>
                <a:cs typeface="Calibri"/>
              </a:rPr>
              <a:t>ČR. </a:t>
            </a:r>
            <a:r>
              <a:rPr lang="cs-CZ" sz="1400" i="1" spc="-10" dirty="0">
                <a:solidFill>
                  <a:srgbClr val="454545"/>
                </a:solidFill>
                <a:latin typeface="Calibri"/>
                <a:cs typeface="Calibri"/>
              </a:rPr>
              <a:t>Provozováno</a:t>
            </a:r>
            <a:r>
              <a:rPr lang="cs-CZ" sz="1400" i="1" spc="-4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spc="-10" dirty="0">
                <a:solidFill>
                  <a:srgbClr val="454545"/>
                </a:solidFill>
                <a:latin typeface="Calibri"/>
                <a:cs typeface="Calibri"/>
              </a:rPr>
              <a:t>Výzkumným</a:t>
            </a:r>
            <a:r>
              <a:rPr lang="cs-CZ" sz="1400" i="1" spc="-2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ústavem</a:t>
            </a:r>
            <a:r>
              <a:rPr lang="cs-CZ" sz="1400" i="1" spc="-3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dirty="0">
                <a:solidFill>
                  <a:srgbClr val="454545"/>
                </a:solidFill>
                <a:latin typeface="Calibri"/>
                <a:cs typeface="Calibri"/>
              </a:rPr>
              <a:t>pedagogickým v</a:t>
            </a:r>
            <a:r>
              <a:rPr lang="cs-CZ" sz="1400" i="1" spc="-7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lang="cs-CZ" sz="1400" i="1" spc="-10" dirty="0">
                <a:solidFill>
                  <a:srgbClr val="454545"/>
                </a:solidFill>
                <a:latin typeface="Calibri"/>
                <a:cs typeface="Calibri"/>
              </a:rPr>
              <a:t>Praze.</a:t>
            </a:r>
            <a:endParaRPr lang="cs-CZ" sz="1400" dirty="0">
              <a:latin typeface="Calibri"/>
              <a:cs typeface="Calibri"/>
            </a:endParaRPr>
          </a:p>
          <a:p>
            <a:pPr marL="241300" marR="5080" lvl="1" indent="-228600">
              <a:lnSpc>
                <a:spcPts val="1920"/>
              </a:lnSpc>
              <a:spcBef>
                <a:spcPts val="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93903"/>
            <a:ext cx="8949690" cy="6579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i="1" dirty="0">
                <a:latin typeface="Trebuchet MS" panose="020B0603020202020204" pitchFamily="34" charset="0"/>
                <a:cs typeface="Times New Roman"/>
              </a:rPr>
              <a:t>Responzivní</a:t>
            </a:r>
            <a:r>
              <a:rPr sz="2000" i="1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spc="-10" dirty="0">
                <a:latin typeface="Trebuchet MS" panose="020B0603020202020204" pitchFamily="34" charset="0"/>
                <a:cs typeface="Times New Roman"/>
              </a:rPr>
              <a:t>teorie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95"/>
              </a:spcBef>
              <a:buClr>
                <a:srgbClr val="B71E42"/>
              </a:buClr>
              <a:buFont typeface="Arial"/>
              <a:buChar char="•"/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5080" indent="-228600">
              <a:lnSpc>
                <a:spcPts val="2160"/>
              </a:lnSpc>
              <a:spcBef>
                <a:spcPts val="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je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lidským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produktem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vzniká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jako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důsledek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tázání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se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smyslu světa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a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jako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odpověď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na utrpení,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bolest,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beznaděj,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strach,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úzkost,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hrůzy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nespravedlnost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tohoto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světa…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619125" indent="-228600">
              <a:lnSpc>
                <a:spcPts val="216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ateisté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materialisté: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L.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Feuerbach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+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K.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Marx: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„Náboženství</a:t>
            </a:r>
            <a:r>
              <a:rPr sz="2000" i="1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je</a:t>
            </a:r>
            <a:r>
              <a:rPr sz="2000" i="1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výrazem</a:t>
            </a:r>
            <a:r>
              <a:rPr sz="2000" i="1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spc="-10" dirty="0">
                <a:latin typeface="Trebuchet MS" panose="020B0603020202020204" pitchFamily="34" charset="0"/>
                <a:cs typeface="Times New Roman"/>
              </a:rPr>
              <a:t>jednak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skutečné</a:t>
            </a:r>
            <a:r>
              <a:rPr sz="2000" i="1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spc="-10" dirty="0">
                <a:latin typeface="Trebuchet MS" panose="020B0603020202020204" pitchFamily="34" charset="0"/>
                <a:cs typeface="Times New Roman"/>
              </a:rPr>
              <a:t>bídy,</a:t>
            </a:r>
            <a:r>
              <a:rPr sz="2000" i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jednak</a:t>
            </a:r>
            <a:r>
              <a:rPr sz="2000" i="1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spc="-10" dirty="0">
                <a:latin typeface="Trebuchet MS" panose="020B0603020202020204" pitchFamily="34" charset="0"/>
                <a:cs typeface="Times New Roman"/>
              </a:rPr>
              <a:t>protestem</a:t>
            </a:r>
            <a:r>
              <a:rPr sz="2000" i="1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proti</a:t>
            </a:r>
            <a:r>
              <a:rPr sz="2000" i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skutečné</a:t>
            </a:r>
            <a:r>
              <a:rPr sz="2000" i="1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bídě;</a:t>
            </a:r>
            <a:r>
              <a:rPr sz="2000" i="1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2000" i="1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je</a:t>
            </a:r>
            <a:r>
              <a:rPr sz="2000" i="1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spc="-10" dirty="0">
                <a:latin typeface="Trebuchet MS" panose="020B0603020202020204" pitchFamily="34" charset="0"/>
                <a:cs typeface="Times New Roman"/>
              </a:rPr>
              <a:t>povzdech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303530">
              <a:lnSpc>
                <a:spcPts val="2160"/>
              </a:lnSpc>
            </a:pPr>
            <a:r>
              <a:rPr sz="2000" i="1" dirty="0">
                <a:latin typeface="Trebuchet MS" panose="020B0603020202020204" pitchFamily="34" charset="0"/>
                <a:cs typeface="Times New Roman"/>
              </a:rPr>
              <a:t>utlačovaného</a:t>
            </a:r>
            <a:r>
              <a:rPr sz="2000" i="1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tvora,</a:t>
            </a:r>
            <a:r>
              <a:rPr sz="2000" i="1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cit</a:t>
            </a:r>
            <a:r>
              <a:rPr sz="2000" i="1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bezcitného</a:t>
            </a:r>
            <a:r>
              <a:rPr sz="2000" i="1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světa,</a:t>
            </a:r>
            <a:r>
              <a:rPr sz="2000" i="1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duch</a:t>
            </a:r>
            <a:r>
              <a:rPr sz="2000" i="1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bezduchých</a:t>
            </a:r>
            <a:r>
              <a:rPr sz="2000" i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poměrů.</a:t>
            </a:r>
            <a:r>
              <a:rPr sz="2000" i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2000" i="1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spc="-25" dirty="0">
                <a:latin typeface="Trebuchet MS" panose="020B0603020202020204" pitchFamily="34" charset="0"/>
                <a:cs typeface="Times New Roman"/>
              </a:rPr>
              <a:t>je </a:t>
            </a:r>
            <a:r>
              <a:rPr sz="2000" i="1" dirty="0">
                <a:latin typeface="Trebuchet MS" panose="020B0603020202020204" pitchFamily="34" charset="0"/>
                <a:cs typeface="Times New Roman"/>
              </a:rPr>
              <a:t>opium</a:t>
            </a:r>
            <a:r>
              <a:rPr sz="2000" i="1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i="1" spc="-10" dirty="0">
                <a:latin typeface="Trebuchet MS" panose="020B0603020202020204" pitchFamily="34" charset="0"/>
                <a:cs typeface="Times New Roman"/>
              </a:rPr>
              <a:t>lidu.“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64"/>
              </a:spcBef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461009" indent="-228600">
              <a:lnSpc>
                <a:spcPts val="2160"/>
              </a:lnSpc>
              <a:spcBef>
                <a:spcPts val="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náboženské</a:t>
            </a:r>
            <a:r>
              <a:rPr sz="20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termíny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nesmrtelná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duše;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Bůh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lásky,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milosrdenství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spravedlnosti;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nebeské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království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plné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blaženosti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atd.</a:t>
            </a:r>
            <a:r>
              <a:rPr sz="2000" spc="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to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vše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jsou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pouze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negace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reálného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světa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60"/>
              </a:spcBef>
              <a:buClr>
                <a:srgbClr val="B71E42"/>
              </a:buClr>
              <a:buFont typeface="Arial"/>
              <a:buChar char="•"/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379730" indent="-228600">
              <a:lnSpc>
                <a:spcPts val="2160"/>
              </a:lnSpc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b="1" dirty="0">
                <a:latin typeface="Trebuchet MS" panose="020B0603020202020204" pitchFamily="34" charset="0"/>
                <a:cs typeface="Times New Roman"/>
              </a:rPr>
              <a:t>Jan</a:t>
            </a:r>
            <a:r>
              <a:rPr sz="2000" b="1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Heller:</a:t>
            </a:r>
            <a:r>
              <a:rPr sz="2000" b="1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Člověk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jediná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bytost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vědomím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potřebuje/hledá</a:t>
            </a:r>
            <a:r>
              <a:rPr sz="20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odpovědi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otázka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smyslu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zátěž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73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Člověk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se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 err="1">
                <a:latin typeface="Trebuchet MS" panose="020B0603020202020204" pitchFamily="34" charset="0"/>
                <a:cs typeface="Times New Roman"/>
              </a:rPr>
              <a:t>snaží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 err="1">
                <a:latin typeface="Trebuchet MS" panose="020B0603020202020204" pitchFamily="34" charset="0"/>
                <a:cs typeface="Times New Roman"/>
              </a:rPr>
              <a:t>uniknout</a:t>
            </a:r>
            <a:r>
              <a:rPr lang="cs-CZ" sz="2000" spc="-10" dirty="0">
                <a:latin typeface="Trebuchet MS" panose="020B0603020202020204" pitchFamily="34" charset="0"/>
                <a:cs typeface="Times New Roman"/>
              </a:rPr>
              <a:t>;  </a:t>
            </a:r>
            <a:r>
              <a:rPr sz="2000" dirty="0" err="1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– vznikají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spc="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 err="1">
                <a:latin typeface="Trebuchet MS" panose="020B0603020202020204" pitchFamily="34" charset="0"/>
                <a:cs typeface="Times New Roman"/>
              </a:rPr>
              <a:t>zanikají</a:t>
            </a:r>
            <a:r>
              <a:rPr lang="cs-CZ" sz="2000" spc="-10" dirty="0">
                <a:latin typeface="Trebuchet MS" panose="020B0603020202020204" pitchFamily="34" charset="0"/>
                <a:cs typeface="Times New Roman"/>
              </a:rPr>
              <a:t>, n</a:t>
            </a:r>
            <a:r>
              <a:rPr sz="2000" dirty="0" err="1">
                <a:latin typeface="Trebuchet MS" panose="020B0603020202020204" pitchFamily="34" charset="0"/>
                <a:cs typeface="Times New Roman"/>
              </a:rPr>
              <a:t>áboženskost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-</a:t>
            </a:r>
            <a:r>
              <a:rPr sz="2000" spc="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přetrvává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01800">
              <a:lnSpc>
                <a:spcPct val="100000"/>
              </a:lnSpc>
              <a:spcBef>
                <a:spcPts val="105"/>
              </a:spcBef>
            </a:pPr>
            <a:r>
              <a:rPr spc="130" dirty="0"/>
              <a:t>POHLED</a:t>
            </a:r>
            <a:r>
              <a:rPr spc="-75" dirty="0"/>
              <a:t> </a:t>
            </a:r>
            <a:r>
              <a:rPr spc="105" dirty="0"/>
              <a:t>PSYCHOLOGIE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06018" y="1162897"/>
            <a:ext cx="6553200" cy="89217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1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90" dirty="0">
                <a:latin typeface="Trebuchet MS"/>
                <a:cs typeface="Trebuchet MS"/>
              </a:rPr>
              <a:t>potřeba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jistoty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orientace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0" dirty="0">
                <a:latin typeface="Trebuchet MS"/>
                <a:cs typeface="Trebuchet MS"/>
              </a:rPr>
              <a:t>potřeba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vyššího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řádu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zajišťuje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stabilitu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řád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ve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společnosti;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018" y="1902942"/>
            <a:ext cx="7741284" cy="352996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95"/>
              </a:spcBef>
            </a:pPr>
            <a:r>
              <a:rPr sz="2000" spc="-130" dirty="0">
                <a:latin typeface="Trebuchet MS"/>
                <a:cs typeface="Trebuchet MS"/>
              </a:rPr>
              <a:t>z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náboženství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vychází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morální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normy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dobra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zla</a:t>
            </a:r>
            <a:endParaRPr sz="2000">
              <a:latin typeface="Trebuchet MS"/>
              <a:cs typeface="Trebuchet MS"/>
            </a:endParaRPr>
          </a:p>
          <a:p>
            <a:pPr marL="241300" marR="143510" indent="-228600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  <a:tab pos="1754505" algn="l"/>
              </a:tabLst>
            </a:pPr>
            <a:r>
              <a:rPr sz="2000" spc="-100" dirty="0">
                <a:latin typeface="Trebuchet MS"/>
                <a:cs typeface="Trebuchet MS"/>
              </a:rPr>
              <a:t>potřeba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překonat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ničivou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hltavost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času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(hrůza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z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chaosu;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hrůza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z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nicoty</a:t>
            </a:r>
            <a:r>
              <a:rPr sz="2000" spc="-50" dirty="0">
                <a:latin typeface="Trebuchet MS"/>
                <a:cs typeface="Trebuchet MS"/>
              </a:rPr>
              <a:t> - </a:t>
            </a:r>
            <a:r>
              <a:rPr sz="2000" spc="-10" dirty="0">
                <a:latin typeface="Trebuchet MS"/>
                <a:cs typeface="Trebuchet MS"/>
              </a:rPr>
              <a:t>horror</a:t>
            </a:r>
            <a:r>
              <a:rPr sz="2000" spc="-12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vakui)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265" dirty="0">
                <a:latin typeface="Trebuchet MS"/>
                <a:cs typeface="Trebuchet MS"/>
              </a:rPr>
              <a:t>–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vzepnout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se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k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něčemu,</a:t>
            </a:r>
            <a:r>
              <a:rPr sz="2000" spc="-27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co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nepodmíněné,</a:t>
            </a:r>
            <a:r>
              <a:rPr sz="2000" spc="-29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věčné; </a:t>
            </a:r>
            <a:r>
              <a:rPr sz="2000" spc="-100" dirty="0">
                <a:latin typeface="Trebuchet MS"/>
                <a:cs typeface="Trebuchet MS"/>
              </a:rPr>
              <a:t>potřeba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nesmrtelnosti)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0" dirty="0">
                <a:latin typeface="Trebuchet MS"/>
                <a:cs typeface="Trebuchet MS"/>
              </a:rPr>
              <a:t>potřeba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očištění;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0" dirty="0">
                <a:latin typeface="Trebuchet MS"/>
                <a:cs typeface="Trebuchet MS"/>
              </a:rPr>
              <a:t>potřeba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spravedlnosti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90" dirty="0">
                <a:latin typeface="Trebuchet MS"/>
                <a:cs typeface="Trebuchet MS"/>
              </a:rPr>
              <a:t>potřeba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sebepřekračování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(sebepřesahu,</a:t>
            </a:r>
            <a:r>
              <a:rPr sz="2000" spc="-240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transcedence)</a:t>
            </a:r>
            <a:endParaRPr sz="2000">
              <a:latin typeface="Trebuchet MS"/>
              <a:cs typeface="Trebuchet MS"/>
            </a:endParaRPr>
          </a:p>
          <a:p>
            <a:pPr marL="241300" marR="5080" indent="-228600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00" dirty="0">
                <a:latin typeface="Trebuchet MS"/>
                <a:cs typeface="Trebuchet MS"/>
              </a:rPr>
              <a:t>potřeba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spásy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(osvobození)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nalezení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hlubiny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bezpečnosti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(např.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splynutí </a:t>
            </a:r>
            <a:r>
              <a:rPr sz="2000" spc="-90" dirty="0">
                <a:latin typeface="Trebuchet MS"/>
                <a:cs typeface="Trebuchet MS"/>
              </a:rPr>
              <a:t>duše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bohem)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8365">
              <a:lnSpc>
                <a:spcPct val="100000"/>
              </a:lnSpc>
              <a:spcBef>
                <a:spcPts val="105"/>
              </a:spcBef>
            </a:pPr>
            <a:r>
              <a:rPr spc="55" dirty="0"/>
              <a:t>MYSTÉRIUM</a:t>
            </a:r>
            <a:r>
              <a:rPr spc="-75" dirty="0"/>
              <a:t> </a:t>
            </a:r>
            <a:r>
              <a:rPr spc="70" dirty="0"/>
              <a:t>(Z</a:t>
            </a:r>
            <a:r>
              <a:rPr spc="-80" dirty="0"/>
              <a:t> </a:t>
            </a:r>
            <a:r>
              <a:rPr spc="-40" dirty="0"/>
              <a:t>ŘEC.</a:t>
            </a:r>
            <a:r>
              <a:rPr spc="-400" dirty="0"/>
              <a:t> </a:t>
            </a:r>
            <a:r>
              <a:rPr spc="70" dirty="0"/>
              <a:t>MYSTÉRION)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045311"/>
            <a:ext cx="7720330" cy="419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20000"/>
              </a:lnSpc>
              <a:spcBef>
                <a:spcPts val="1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55" dirty="0">
                <a:latin typeface="Trebuchet MS"/>
                <a:cs typeface="Trebuchet MS"/>
              </a:rPr>
              <a:t>Náboženské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tajemství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-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divem,</a:t>
            </a:r>
            <a:r>
              <a:rPr sz="2000" spc="23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něčím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„zcela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90" dirty="0">
                <a:latin typeface="Trebuchet MS"/>
                <a:cs typeface="Trebuchet MS"/>
              </a:rPr>
              <a:t>jiným“,</a:t>
            </a:r>
            <a:r>
              <a:rPr sz="2000" spc="-29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vymykajícím</a:t>
            </a:r>
            <a:r>
              <a:rPr sz="2000" spc="-10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se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sféře </a:t>
            </a:r>
            <a:r>
              <a:rPr sz="2000" spc="-130" dirty="0">
                <a:latin typeface="Trebuchet MS"/>
                <a:cs typeface="Trebuchet MS"/>
              </a:rPr>
              <a:t>věcí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obvyklých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pochopitelných</a:t>
            </a:r>
            <a:endParaRPr sz="2000">
              <a:latin typeface="Trebuchet MS"/>
              <a:cs typeface="Trebuchet MS"/>
            </a:endParaRPr>
          </a:p>
          <a:p>
            <a:pPr marL="241300" marR="127000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  <a:tab pos="5839460" algn="l"/>
              </a:tabLst>
            </a:pPr>
            <a:r>
              <a:rPr sz="2000" spc="-160" dirty="0">
                <a:latin typeface="Trebuchet MS"/>
                <a:cs typeface="Trebuchet MS"/>
              </a:rPr>
              <a:t>Ve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fenoménu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prožitku </a:t>
            </a:r>
            <a:r>
              <a:rPr sz="2000" spc="-100" dirty="0">
                <a:latin typeface="Trebuchet MS"/>
                <a:cs typeface="Trebuchet MS"/>
              </a:rPr>
              <a:t>numinosna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(numen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=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božstvo)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0" dirty="0">
                <a:latin typeface="Trebuchet MS"/>
                <a:cs typeface="Trebuchet MS"/>
              </a:rPr>
              <a:t>obsažena </a:t>
            </a:r>
            <a:r>
              <a:rPr sz="2000" spc="-120" dirty="0">
                <a:latin typeface="Trebuchet MS"/>
                <a:cs typeface="Trebuchet MS"/>
              </a:rPr>
              <a:t>komplementarita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otřesného,</a:t>
            </a:r>
            <a:r>
              <a:rPr sz="2000" spc="-26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hrůzyplného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děsivého</a:t>
            </a:r>
            <a:r>
              <a:rPr sz="2000" spc="-10" dirty="0">
                <a:latin typeface="Trebuchet MS"/>
                <a:cs typeface="Trebuchet MS"/>
              </a:rPr>
              <a:t> tajemství </a:t>
            </a:r>
            <a:r>
              <a:rPr sz="2000" spc="-114" dirty="0">
                <a:latin typeface="Trebuchet MS"/>
                <a:cs typeface="Trebuchet MS"/>
              </a:rPr>
              <a:t>(mysterium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tremendum)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vztahujícího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k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zdrcujícímu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majestátu </a:t>
            </a:r>
            <a:r>
              <a:rPr sz="2000" spc="-130" dirty="0">
                <a:latin typeface="Trebuchet MS"/>
                <a:cs typeface="Trebuchet MS"/>
              </a:rPr>
              <a:t>posvátna,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195" dirty="0">
                <a:latin typeface="Trebuchet MS"/>
                <a:cs typeface="Trebuchet MS"/>
              </a:rPr>
              <a:t>jež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vzbuzuje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pocit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nicotnosti,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zároveň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tajemství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přitahujícího</a:t>
            </a:r>
            <a:endParaRPr sz="2000">
              <a:latin typeface="Trebuchet MS"/>
              <a:cs typeface="Trebuchet MS"/>
            </a:endParaRPr>
          </a:p>
          <a:p>
            <a:pPr marL="241300" marR="24130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65" dirty="0">
                <a:latin typeface="Trebuchet MS"/>
                <a:cs typeface="Trebuchet MS"/>
              </a:rPr>
              <a:t>tajemství;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může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mít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podobu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zasvěcovacích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rituálů,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při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kterých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dochází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ke </a:t>
            </a:r>
            <a:r>
              <a:rPr sz="2000" spc="-160" dirty="0">
                <a:latin typeface="Trebuchet MS"/>
                <a:cs typeface="Trebuchet MS"/>
              </a:rPr>
              <a:t>zjevení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hlubokého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tajemství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185" dirty="0">
                <a:latin typeface="Trebuchet MS"/>
                <a:cs typeface="Trebuchet MS"/>
              </a:rPr>
              <a:t>Z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teologického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pohledu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se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může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jednat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zjevení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nadrozumových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pravd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55" dirty="0">
                <a:latin typeface="Trebuchet MS"/>
                <a:cs typeface="Trebuchet MS"/>
              </a:rPr>
              <a:t>MYSTIKA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114" dirty="0">
                <a:latin typeface="Trebuchet MS"/>
                <a:cs typeface="Trebuchet MS"/>
              </a:rPr>
              <a:t>=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praktická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nauka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o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spojení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člověka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s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něčím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54" dirty="0">
                <a:latin typeface="Trebuchet MS"/>
                <a:cs typeface="Trebuchet MS"/>
              </a:rPr>
              <a:t>jej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přesahujícím..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241757"/>
            <a:ext cx="7762240" cy="953769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dirty="0"/>
              <a:t>SPIRITUALITA</a:t>
            </a:r>
            <a:r>
              <a:rPr spc="-114" dirty="0"/>
              <a:t> </a:t>
            </a:r>
            <a:r>
              <a:rPr spc="295" dirty="0"/>
              <a:t>Z</a:t>
            </a:r>
            <a:r>
              <a:rPr spc="-110" dirty="0"/>
              <a:t> </a:t>
            </a:r>
            <a:r>
              <a:rPr spc="130" dirty="0"/>
              <a:t>POHLEDU</a:t>
            </a:r>
            <a:r>
              <a:rPr spc="-125" dirty="0"/>
              <a:t> </a:t>
            </a:r>
            <a:r>
              <a:rPr spc="120" dirty="0"/>
              <a:t>HUMANISTICKÉ </a:t>
            </a:r>
            <a:r>
              <a:rPr spc="245" dirty="0"/>
              <a:t>A</a:t>
            </a:r>
            <a:r>
              <a:rPr spc="-470" dirty="0"/>
              <a:t> </a:t>
            </a:r>
            <a:r>
              <a:rPr spc="120" dirty="0"/>
              <a:t>TRANSPERSONÁLNÍ</a:t>
            </a:r>
            <a:r>
              <a:rPr spc="-50" dirty="0"/>
              <a:t> </a:t>
            </a:r>
            <a:r>
              <a:rPr spc="105" dirty="0"/>
              <a:t>PSYCHOLOGIE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590" y="1653286"/>
            <a:ext cx="8446135" cy="4385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  <a:tab pos="3836035" algn="l"/>
              </a:tabLst>
            </a:pPr>
            <a:r>
              <a:rPr sz="2000" spc="-130" dirty="0">
                <a:latin typeface="Trebuchet MS"/>
                <a:cs typeface="Trebuchet MS"/>
              </a:rPr>
              <a:t>Spiritualita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-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součástí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jednoho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z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70" dirty="0">
                <a:latin typeface="Trebuchet MS"/>
                <a:cs typeface="Trebuchet MS"/>
              </a:rPr>
              <a:t>rozměrů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osobnosti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přesah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(transcedence).</a:t>
            </a:r>
            <a:endParaRPr sz="2000">
              <a:latin typeface="Trebuchet MS"/>
              <a:cs typeface="Trebuchet MS"/>
            </a:endParaRPr>
          </a:p>
          <a:p>
            <a:pPr marL="241300" marR="438784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00" dirty="0">
                <a:latin typeface="Trebuchet MS"/>
                <a:cs typeface="Trebuchet MS"/>
              </a:rPr>
              <a:t>Součástí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spirituality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pocit,</a:t>
            </a:r>
            <a:r>
              <a:rPr sz="2000" spc="-26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že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za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realitou,</a:t>
            </a:r>
            <a:r>
              <a:rPr sz="2000" spc="-27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kterou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vnímáme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rozlišujeme, </a:t>
            </a:r>
            <a:r>
              <a:rPr sz="2000" spc="-130" dirty="0">
                <a:latin typeface="Trebuchet MS"/>
                <a:cs typeface="Trebuchet MS"/>
              </a:rPr>
              <a:t>existuje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vyšší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moc,</a:t>
            </a:r>
            <a:r>
              <a:rPr sz="2000" spc="-26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síla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nebo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kontrola,</a:t>
            </a:r>
            <a:r>
              <a:rPr sz="2000" spc="27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pocit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jednoty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se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světem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20" dirty="0">
                <a:latin typeface="Trebuchet MS"/>
                <a:cs typeface="Trebuchet MS"/>
              </a:rPr>
              <a:t> přírodou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9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5" dirty="0">
                <a:latin typeface="Trebuchet MS"/>
                <a:cs typeface="Trebuchet MS"/>
              </a:rPr>
              <a:t>Lidé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prožívají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pocit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hluboké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„pravdy“,</a:t>
            </a:r>
            <a:r>
              <a:rPr sz="2000" spc="-24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kterou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si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předtím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neuvědomovali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5" dirty="0">
                <a:latin typeface="Trebuchet MS"/>
                <a:cs typeface="Trebuchet MS"/>
              </a:rPr>
              <a:t>Svět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vypadá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živý,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krásný,</a:t>
            </a:r>
            <a:r>
              <a:rPr sz="2000" spc="-240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nový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25" dirty="0">
                <a:latin typeface="Trebuchet MS"/>
                <a:cs typeface="Trebuchet MS"/>
              </a:rPr>
              <a:t>Objevuje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se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pocit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štěstí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až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vytržení,</a:t>
            </a:r>
            <a:r>
              <a:rPr sz="2000" spc="-26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starosti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strasti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mizí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10" dirty="0">
                <a:latin typeface="Trebuchet MS"/>
                <a:cs typeface="Trebuchet MS"/>
              </a:rPr>
              <a:t>Tuto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zkušenost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nelze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slovně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sdělit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229" dirty="0">
                <a:latin typeface="Trebuchet MS"/>
                <a:cs typeface="Trebuchet MS"/>
              </a:rPr>
              <a:t>její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nositel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si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neotřesitelně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jist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jejím</a:t>
            </a:r>
            <a:endParaRPr sz="20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480"/>
              </a:spcBef>
            </a:pPr>
            <a:r>
              <a:rPr sz="2000" spc="-10" dirty="0">
                <a:latin typeface="Trebuchet MS"/>
                <a:cs typeface="Trebuchet MS"/>
              </a:rPr>
              <a:t>významem</a:t>
            </a:r>
            <a:endParaRPr sz="2000">
              <a:latin typeface="Trebuchet MS"/>
              <a:cs typeface="Trebuchet MS"/>
            </a:endParaRPr>
          </a:p>
          <a:p>
            <a:pPr marL="241300" marR="5080" indent="-228600">
              <a:lnSpc>
                <a:spcPct val="12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14" dirty="0">
                <a:latin typeface="Trebuchet MS"/>
                <a:cs typeface="Trebuchet MS"/>
              </a:rPr>
              <a:t>Spirituální</a:t>
            </a:r>
            <a:r>
              <a:rPr sz="2000" spc="-80" dirty="0">
                <a:latin typeface="Trebuchet MS"/>
                <a:cs typeface="Trebuchet MS"/>
              </a:rPr>
              <a:t> zkušenost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přináší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pocit,</a:t>
            </a:r>
            <a:r>
              <a:rPr sz="2000" spc="-27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že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existuje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„cosi“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za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40" dirty="0">
                <a:latin typeface="Trebuchet MS"/>
                <a:cs typeface="Trebuchet MS"/>
              </a:rPr>
              <a:t>jevy,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že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to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podstatně </a:t>
            </a:r>
            <a:r>
              <a:rPr sz="2000" spc="-120" dirty="0">
                <a:latin typeface="Trebuchet MS"/>
                <a:cs typeface="Trebuchet MS"/>
              </a:rPr>
              <a:t>větší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než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lidský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jedinec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51535">
              <a:lnSpc>
                <a:spcPct val="100000"/>
              </a:lnSpc>
              <a:spcBef>
                <a:spcPts val="105"/>
              </a:spcBef>
            </a:pPr>
            <a:r>
              <a:rPr dirty="0"/>
              <a:t>TYPY </a:t>
            </a:r>
            <a:r>
              <a:rPr spc="215" dirty="0"/>
              <a:t>NÁBOŽENSKÝCH</a:t>
            </a:r>
            <a:r>
              <a:rPr spc="-30" dirty="0"/>
              <a:t> </a:t>
            </a:r>
            <a:r>
              <a:rPr spc="-10" dirty="0"/>
              <a:t>POSTOJŮ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18540" y="1177797"/>
            <a:ext cx="7637145" cy="45275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pc="-50" dirty="0"/>
              <a:t>Útěk</a:t>
            </a:r>
            <a:r>
              <a:rPr spc="-55" dirty="0"/>
              <a:t> </a:t>
            </a:r>
            <a:r>
              <a:rPr spc="-75" dirty="0"/>
              <a:t>před</a:t>
            </a:r>
            <a:r>
              <a:rPr spc="-30" dirty="0"/>
              <a:t> </a:t>
            </a:r>
            <a:r>
              <a:rPr spc="-95" dirty="0"/>
              <a:t>otázkou</a:t>
            </a:r>
            <a:r>
              <a:rPr spc="-70" dirty="0"/>
              <a:t> </a:t>
            </a:r>
            <a:r>
              <a:rPr spc="-120" dirty="0"/>
              <a:t>smyslu</a:t>
            </a:r>
            <a:r>
              <a:rPr spc="-40" dirty="0"/>
              <a:t> </a:t>
            </a:r>
            <a:r>
              <a:rPr spc="254" dirty="0"/>
              <a:t>–</a:t>
            </a:r>
            <a:r>
              <a:rPr spc="-50" dirty="0"/>
              <a:t> </a:t>
            </a:r>
            <a:r>
              <a:rPr spc="-10" dirty="0"/>
              <a:t>pomůže?</a:t>
            </a: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pc="-105" dirty="0"/>
              <a:t>Religiózní</a:t>
            </a:r>
            <a:r>
              <a:rPr spc="-50" dirty="0"/>
              <a:t> </a:t>
            </a:r>
            <a:r>
              <a:rPr spc="-105" dirty="0"/>
              <a:t>pozice</a:t>
            </a:r>
            <a:r>
              <a:rPr spc="-35" dirty="0"/>
              <a:t> </a:t>
            </a:r>
            <a:r>
              <a:rPr spc="265" dirty="0"/>
              <a:t>–</a:t>
            </a:r>
            <a:r>
              <a:rPr spc="-20" dirty="0"/>
              <a:t> </a:t>
            </a:r>
            <a:r>
              <a:rPr spc="-95" dirty="0"/>
              <a:t>člověk</a:t>
            </a:r>
            <a:r>
              <a:rPr spc="-25" dirty="0"/>
              <a:t> </a:t>
            </a:r>
            <a:r>
              <a:rPr spc="-170" dirty="0"/>
              <a:t>čeká,</a:t>
            </a:r>
            <a:r>
              <a:rPr spc="-245" dirty="0"/>
              <a:t> </a:t>
            </a:r>
            <a:r>
              <a:rPr spc="-170" dirty="0"/>
              <a:t>až</a:t>
            </a:r>
            <a:r>
              <a:rPr spc="-15" dirty="0"/>
              <a:t> </a:t>
            </a:r>
            <a:r>
              <a:rPr spc="-100" dirty="0"/>
              <a:t>odpověď</a:t>
            </a:r>
            <a:r>
              <a:rPr spc="-40" dirty="0"/>
              <a:t> </a:t>
            </a:r>
            <a:r>
              <a:rPr spc="-140" dirty="0"/>
              <a:t>přijde</a:t>
            </a:r>
            <a:r>
              <a:rPr spc="-45" dirty="0"/>
              <a:t> </a:t>
            </a:r>
            <a:r>
              <a:rPr spc="-125" dirty="0"/>
              <a:t>ze</a:t>
            </a:r>
            <a:r>
              <a:rPr spc="-5" dirty="0"/>
              <a:t> </a:t>
            </a:r>
            <a:r>
              <a:rPr spc="-145" dirty="0"/>
              <a:t>„</a:t>
            </a:r>
            <a:r>
              <a:rPr spc="-145" dirty="0" err="1"/>
              <a:t>zásvětna</a:t>
            </a:r>
            <a:r>
              <a:rPr spc="-145" dirty="0"/>
              <a:t>“</a:t>
            </a:r>
            <a:r>
              <a:rPr lang="cs-CZ" spc="-40" dirty="0"/>
              <a:t>- pasivní</a:t>
            </a:r>
            <a:endParaRPr spc="-10" dirty="0"/>
          </a:p>
          <a:p>
            <a:pPr marL="240665" marR="542290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pc="-75" dirty="0"/>
              <a:t>Kryptoreligiózní</a:t>
            </a:r>
            <a:r>
              <a:rPr spc="-60" dirty="0"/>
              <a:t> </a:t>
            </a:r>
            <a:r>
              <a:rPr spc="-110" dirty="0"/>
              <a:t>pozice-</a:t>
            </a:r>
            <a:r>
              <a:rPr spc="-45" dirty="0"/>
              <a:t> </a:t>
            </a:r>
            <a:r>
              <a:rPr spc="-100" dirty="0"/>
              <a:t>člověk</a:t>
            </a:r>
            <a:r>
              <a:rPr spc="-20" dirty="0"/>
              <a:t> </a:t>
            </a:r>
            <a:r>
              <a:rPr spc="-225" dirty="0"/>
              <a:t>je</a:t>
            </a:r>
            <a:r>
              <a:rPr spc="-25" dirty="0"/>
              <a:t> </a:t>
            </a:r>
            <a:r>
              <a:rPr spc="-120" dirty="0"/>
              <a:t>vlastníkem</a:t>
            </a:r>
            <a:r>
              <a:rPr spc="-40" dirty="0"/>
              <a:t> </a:t>
            </a:r>
            <a:r>
              <a:rPr spc="-95" dirty="0"/>
              <a:t>odpovědi</a:t>
            </a:r>
            <a:r>
              <a:rPr spc="-35" dirty="0"/>
              <a:t> </a:t>
            </a:r>
            <a:r>
              <a:rPr spc="-155" dirty="0"/>
              <a:t>na</a:t>
            </a:r>
            <a:r>
              <a:rPr spc="-25" dirty="0"/>
              <a:t> </a:t>
            </a:r>
            <a:r>
              <a:rPr spc="-55" dirty="0"/>
              <a:t>poslední </a:t>
            </a:r>
            <a:r>
              <a:rPr spc="-95" dirty="0"/>
              <a:t>otázku</a:t>
            </a:r>
            <a:r>
              <a:rPr spc="-50" dirty="0"/>
              <a:t> </a:t>
            </a:r>
            <a:r>
              <a:rPr spc="254" dirty="0"/>
              <a:t>–</a:t>
            </a:r>
            <a:r>
              <a:rPr spc="-40" dirty="0"/>
              <a:t> </a:t>
            </a:r>
            <a:r>
              <a:rPr spc="-120" dirty="0"/>
              <a:t>dogmatická</a:t>
            </a:r>
            <a:r>
              <a:rPr spc="-75" dirty="0"/>
              <a:t> </a:t>
            </a:r>
            <a:r>
              <a:rPr spc="-35" dirty="0"/>
              <a:t>nesnášenlivost</a:t>
            </a:r>
          </a:p>
          <a:p>
            <a:pPr marL="697865" lvl="1" indent="-228600">
              <a:lnSpc>
                <a:spcPct val="100000"/>
              </a:lnSpc>
              <a:spcBef>
                <a:spcPts val="940"/>
              </a:spcBef>
              <a:buClr>
                <a:srgbClr val="B71E42"/>
              </a:buClr>
              <a:buFont typeface="Arial"/>
              <a:buChar char="•"/>
              <a:tabLst>
                <a:tab pos="697865" algn="l"/>
              </a:tabLst>
            </a:pPr>
            <a:r>
              <a:rPr sz="1600" dirty="0">
                <a:latin typeface="Trebuchet MS"/>
                <a:cs typeface="Trebuchet MS"/>
              </a:rPr>
              <a:t>I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tento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nesmiřitelně</a:t>
            </a:r>
            <a:r>
              <a:rPr sz="1600" spc="-4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nenáboženský</a:t>
            </a:r>
            <a:r>
              <a:rPr sz="1600" spc="-4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člověk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ovšem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20" dirty="0">
                <a:latin typeface="Trebuchet MS"/>
                <a:cs typeface="Trebuchet MS"/>
              </a:rPr>
              <a:t>vnímá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privilegovaná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místa-</a:t>
            </a:r>
            <a:r>
              <a:rPr sz="1600" spc="-10" dirty="0">
                <a:latin typeface="Trebuchet MS"/>
                <a:cs typeface="Trebuchet MS"/>
              </a:rPr>
              <a:t> rodný</a:t>
            </a:r>
            <a:endParaRPr sz="1600" dirty="0">
              <a:latin typeface="Trebuchet MS"/>
              <a:cs typeface="Trebuchet MS"/>
            </a:endParaRPr>
          </a:p>
          <a:p>
            <a:pPr marL="697865">
              <a:lnSpc>
                <a:spcPct val="100000"/>
              </a:lnSpc>
              <a:spcBef>
                <a:spcPts val="385"/>
              </a:spcBef>
            </a:pPr>
            <a:r>
              <a:rPr sz="1600" spc="-145" dirty="0"/>
              <a:t>kraj,</a:t>
            </a:r>
            <a:r>
              <a:rPr sz="1600" spc="-195" dirty="0"/>
              <a:t> </a:t>
            </a:r>
            <a:r>
              <a:rPr sz="1600" spc="-65" dirty="0"/>
              <a:t>místo</a:t>
            </a:r>
            <a:r>
              <a:rPr sz="1600" spc="5" dirty="0"/>
              <a:t> </a:t>
            </a:r>
            <a:r>
              <a:rPr sz="1600" spc="-70" dirty="0"/>
              <a:t>první</a:t>
            </a:r>
            <a:r>
              <a:rPr sz="1600" spc="-25" dirty="0"/>
              <a:t> </a:t>
            </a:r>
            <a:r>
              <a:rPr sz="1600" spc="-150" dirty="0"/>
              <a:t>lásky,</a:t>
            </a:r>
            <a:r>
              <a:rPr sz="1600" spc="-165" dirty="0"/>
              <a:t> </a:t>
            </a:r>
            <a:r>
              <a:rPr sz="1600" spc="-160" dirty="0"/>
              <a:t>atd. </a:t>
            </a:r>
            <a:r>
              <a:rPr sz="1600" spc="204" dirty="0"/>
              <a:t>–</a:t>
            </a:r>
            <a:r>
              <a:rPr sz="1600" spc="-20" dirty="0"/>
              <a:t> </a:t>
            </a:r>
            <a:r>
              <a:rPr sz="1600" spc="-90" dirty="0"/>
              <a:t>posvátní</a:t>
            </a:r>
            <a:r>
              <a:rPr sz="1600" spc="-10" dirty="0"/>
              <a:t> </a:t>
            </a:r>
            <a:r>
              <a:rPr sz="1600" spc="-110" dirty="0"/>
              <a:t>místa</a:t>
            </a:r>
            <a:r>
              <a:rPr sz="1600" dirty="0"/>
              <a:t> </a:t>
            </a:r>
            <a:r>
              <a:rPr sz="1600" spc="-45" dirty="0"/>
              <a:t>soukromého</a:t>
            </a:r>
            <a:r>
              <a:rPr sz="1600" spc="-10" dirty="0"/>
              <a:t> univerza</a:t>
            </a:r>
            <a:endParaRPr sz="1600" dirty="0"/>
          </a:p>
          <a:p>
            <a:pPr marL="240665" indent="-227965">
              <a:lnSpc>
                <a:spcPct val="100000"/>
              </a:lnSpc>
              <a:spcBef>
                <a:spcPts val="142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pc="-120" dirty="0"/>
              <a:t>Parareligiózní</a:t>
            </a:r>
            <a:r>
              <a:rPr spc="-75" dirty="0"/>
              <a:t> </a:t>
            </a:r>
            <a:r>
              <a:rPr spc="-110" dirty="0"/>
              <a:t>pozice</a:t>
            </a:r>
            <a:r>
              <a:rPr spc="-35" dirty="0"/>
              <a:t> </a:t>
            </a:r>
            <a:r>
              <a:rPr spc="254" dirty="0"/>
              <a:t>–</a:t>
            </a:r>
            <a:r>
              <a:rPr spc="-40" dirty="0"/>
              <a:t> </a:t>
            </a:r>
            <a:r>
              <a:rPr spc="-100" dirty="0"/>
              <a:t>odpověď</a:t>
            </a:r>
            <a:r>
              <a:rPr spc="-50" dirty="0"/>
              <a:t> </a:t>
            </a:r>
            <a:r>
              <a:rPr spc="-120" dirty="0"/>
              <a:t>není</a:t>
            </a:r>
            <a:r>
              <a:rPr spc="-45" dirty="0"/>
              <a:t> </a:t>
            </a:r>
            <a:r>
              <a:rPr spc="-155" dirty="0"/>
              <a:t>ještě</a:t>
            </a:r>
            <a:r>
              <a:rPr spc="-30" dirty="0"/>
              <a:t> </a:t>
            </a:r>
            <a:r>
              <a:rPr spc="-85" dirty="0"/>
              <a:t>hotova</a:t>
            </a:r>
            <a:r>
              <a:rPr spc="-60" dirty="0"/>
              <a:t> </a:t>
            </a:r>
            <a:r>
              <a:rPr spc="254" dirty="0"/>
              <a:t>–</a:t>
            </a:r>
            <a:r>
              <a:rPr spc="-45" dirty="0"/>
              <a:t> </a:t>
            </a:r>
            <a:r>
              <a:rPr spc="-170" dirty="0"/>
              <a:t>ale</a:t>
            </a:r>
            <a:r>
              <a:rPr spc="-45" dirty="0"/>
              <a:t> </a:t>
            </a:r>
            <a:r>
              <a:rPr spc="-110" dirty="0"/>
              <a:t>bude</a:t>
            </a:r>
            <a:r>
              <a:rPr spc="-50" dirty="0"/>
              <a:t> </a:t>
            </a:r>
            <a:r>
              <a:rPr dirty="0"/>
              <a:t>co</a:t>
            </a:r>
            <a:r>
              <a:rPr spc="-35" dirty="0"/>
              <a:t> </a:t>
            </a:r>
            <a:r>
              <a:rPr spc="-55" dirty="0"/>
              <a:t>nevidět</a:t>
            </a:r>
          </a:p>
          <a:p>
            <a:pPr marL="240665">
              <a:lnSpc>
                <a:spcPct val="100000"/>
              </a:lnSpc>
              <a:spcBef>
                <a:spcPts val="480"/>
              </a:spcBef>
            </a:pPr>
            <a:r>
              <a:rPr spc="-204" dirty="0"/>
              <a:t>a</a:t>
            </a:r>
            <a:r>
              <a:rPr spc="-15" dirty="0"/>
              <a:t> </a:t>
            </a:r>
            <a:r>
              <a:rPr spc="-130" dirty="0"/>
              <a:t>bez</a:t>
            </a:r>
            <a:r>
              <a:rPr spc="-15" dirty="0"/>
              <a:t> </a:t>
            </a:r>
            <a:r>
              <a:rPr spc="-85" dirty="0"/>
              <a:t>pomoci</a:t>
            </a:r>
            <a:r>
              <a:rPr spc="-50" dirty="0"/>
              <a:t> </a:t>
            </a:r>
            <a:r>
              <a:rPr spc="-110" dirty="0"/>
              <a:t>zvenku</a:t>
            </a:r>
            <a:r>
              <a:rPr spc="-20" dirty="0"/>
              <a:t> </a:t>
            </a:r>
            <a:r>
              <a:rPr spc="254" dirty="0"/>
              <a:t>–</a:t>
            </a:r>
            <a:r>
              <a:rPr spc="-20" dirty="0"/>
              <a:t> </a:t>
            </a:r>
            <a:r>
              <a:rPr spc="-130" dirty="0"/>
              <a:t>tolerantní,</a:t>
            </a:r>
            <a:r>
              <a:rPr spc="-270" dirty="0"/>
              <a:t> </a:t>
            </a:r>
            <a:r>
              <a:rPr spc="-135" dirty="0"/>
              <a:t>snášenlivá</a:t>
            </a:r>
            <a:r>
              <a:rPr spc="-20" dirty="0"/>
              <a:t> </a:t>
            </a:r>
            <a:r>
              <a:rPr spc="-10" dirty="0"/>
              <a:t>pozice</a:t>
            </a:r>
          </a:p>
          <a:p>
            <a:pPr>
              <a:lnSpc>
                <a:spcPct val="100000"/>
              </a:lnSpc>
            </a:pPr>
            <a:endParaRPr spc="-10" dirty="0"/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spc="-125" dirty="0"/>
              <a:t>Demjančuková,</a:t>
            </a:r>
            <a:r>
              <a:rPr spc="-245" dirty="0"/>
              <a:t> </a:t>
            </a:r>
            <a:r>
              <a:rPr spc="-175" dirty="0"/>
              <a:t>D.,</a:t>
            </a:r>
            <a:r>
              <a:rPr spc="-210" dirty="0"/>
              <a:t> </a:t>
            </a:r>
            <a:r>
              <a:rPr spc="-105" dirty="0"/>
              <a:t>2003,</a:t>
            </a:r>
            <a:r>
              <a:rPr spc="-245" dirty="0"/>
              <a:t> </a:t>
            </a:r>
            <a:r>
              <a:rPr spc="-180" dirty="0"/>
              <a:t>s.</a:t>
            </a:r>
            <a:r>
              <a:rPr spc="-190" dirty="0"/>
              <a:t> </a:t>
            </a:r>
            <a:r>
              <a:rPr spc="-25" dirty="0"/>
              <a:t>41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83030">
              <a:lnSpc>
                <a:spcPct val="100000"/>
              </a:lnSpc>
              <a:spcBef>
                <a:spcPts val="105"/>
              </a:spcBef>
            </a:pPr>
            <a:r>
              <a:rPr dirty="0"/>
              <a:t>SPIRITUÁLNÍ</a:t>
            </a:r>
            <a:r>
              <a:rPr spc="395" dirty="0"/>
              <a:t> </a:t>
            </a:r>
            <a:r>
              <a:rPr spc="50" dirty="0"/>
              <a:t>INTELIGENCE?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901796"/>
            <a:ext cx="6976745" cy="303911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27965" marR="10795" indent="-227965" algn="r">
              <a:lnSpc>
                <a:spcPct val="100000"/>
              </a:lnSpc>
              <a:spcBef>
                <a:spcPts val="575"/>
              </a:spcBef>
              <a:buClr>
                <a:srgbClr val="B71E42"/>
              </a:buClr>
              <a:buFont typeface="Arial"/>
              <a:buChar char="•"/>
              <a:tabLst>
                <a:tab pos="227965" algn="l"/>
              </a:tabLst>
            </a:pPr>
            <a:r>
              <a:rPr sz="2000" spc="-80" dirty="0">
                <a:latin typeface="Trebuchet MS"/>
                <a:cs typeface="Trebuchet MS"/>
              </a:rPr>
              <a:t>Emmons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(2000)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souhrnné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schopnosti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k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duchovnímu</a:t>
            </a:r>
            <a:r>
              <a:rPr sz="2000" spc="-8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prožívání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a</a:t>
            </a:r>
            <a:endParaRPr sz="2000">
              <a:latin typeface="Trebuchet MS"/>
              <a:cs typeface="Trebuchet MS"/>
            </a:endParaRPr>
          </a:p>
          <a:p>
            <a:pPr marR="5080" algn="r">
              <a:lnSpc>
                <a:spcPct val="100000"/>
              </a:lnSpc>
              <a:spcBef>
                <a:spcPts val="480"/>
              </a:spcBef>
            </a:pPr>
            <a:r>
              <a:rPr sz="2000" spc="-155" dirty="0">
                <a:latin typeface="Trebuchet MS"/>
                <a:cs typeface="Trebuchet MS"/>
              </a:rPr>
              <a:t>jednání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(Říčan,</a:t>
            </a:r>
            <a:r>
              <a:rPr sz="2000" spc="-220" dirty="0">
                <a:latin typeface="Trebuchet MS"/>
                <a:cs typeface="Trebuchet MS"/>
              </a:rPr>
              <a:t> </a:t>
            </a:r>
            <a:r>
              <a:rPr sz="2000" spc="-190" dirty="0">
                <a:latin typeface="Trebuchet MS"/>
                <a:cs typeface="Trebuchet MS"/>
              </a:rPr>
              <a:t>Pavel, </a:t>
            </a:r>
            <a:r>
              <a:rPr sz="2000" spc="-100" dirty="0">
                <a:latin typeface="Trebuchet MS"/>
                <a:cs typeface="Trebuchet MS"/>
              </a:rPr>
              <a:t>Psychologie</a:t>
            </a:r>
            <a:r>
              <a:rPr sz="200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náboženství,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Portál,</a:t>
            </a:r>
            <a:r>
              <a:rPr sz="2000" spc="-22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2002,</a:t>
            </a:r>
            <a:r>
              <a:rPr sz="2000" spc="-24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s.</a:t>
            </a:r>
            <a:r>
              <a:rPr sz="2000" spc="-200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157)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latin typeface="Trebuchet MS"/>
                <a:cs typeface="Trebuchet MS"/>
              </a:rPr>
              <a:t>5</a:t>
            </a:r>
            <a:r>
              <a:rPr sz="2000" spc="-11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složek:</a:t>
            </a:r>
            <a:endParaRPr sz="200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95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60" dirty="0">
                <a:latin typeface="Trebuchet MS"/>
                <a:cs typeface="Trebuchet MS"/>
              </a:rPr>
              <a:t>Schopnost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otevřít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Trebuchet MS"/>
                <a:cs typeface="Trebuchet MS"/>
              </a:rPr>
              <a:t>se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transcendenci</a:t>
            </a:r>
            <a:endParaRPr sz="160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89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60" dirty="0">
                <a:latin typeface="Trebuchet MS"/>
                <a:cs typeface="Trebuchet MS"/>
              </a:rPr>
              <a:t>Schopnost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mystického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prožívání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(vyšší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120" dirty="0">
                <a:latin typeface="Trebuchet MS"/>
                <a:cs typeface="Trebuchet MS"/>
              </a:rPr>
              <a:t>stavy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vědomí)</a:t>
            </a:r>
            <a:endParaRPr sz="160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875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95" dirty="0">
                <a:latin typeface="Trebuchet MS"/>
                <a:cs typeface="Trebuchet MS"/>
              </a:rPr>
              <a:t>Smysl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pro</a:t>
            </a:r>
            <a:r>
              <a:rPr sz="1600" spc="-9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posvátno</a:t>
            </a:r>
            <a:endParaRPr sz="160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89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60" dirty="0">
                <a:latin typeface="Trebuchet MS"/>
                <a:cs typeface="Trebuchet MS"/>
              </a:rPr>
              <a:t>Schopnost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55" dirty="0">
                <a:latin typeface="Trebuchet MS"/>
                <a:cs typeface="Trebuchet MS"/>
              </a:rPr>
              <a:t>opřít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se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o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spiritualitu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při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řešení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problémů</a:t>
            </a:r>
            <a:endParaRPr sz="160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89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60" dirty="0">
                <a:latin typeface="Trebuchet MS"/>
                <a:cs typeface="Trebuchet MS"/>
              </a:rPr>
              <a:t>Schopnost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135" dirty="0">
                <a:latin typeface="Trebuchet MS"/>
                <a:cs typeface="Trebuchet MS"/>
              </a:rPr>
              <a:t>jednat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ctnostně</a:t>
            </a:r>
            <a:endParaRPr sz="1600">
              <a:latin typeface="Trebuchet MS"/>
              <a:cs typeface="Trebuchet MS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987113"/>
              </p:ext>
            </p:extLst>
          </p:nvPr>
        </p:nvGraphicFramePr>
        <p:xfrm>
          <a:off x="749223" y="3998721"/>
          <a:ext cx="6913244" cy="1799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4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719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cs-CZ" sz="1350" b="1" spc="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Nízké</a:t>
                      </a:r>
                      <a:r>
                        <a:rPr sz="1350" b="1" spc="6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skóre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Religiozita</a:t>
                      </a:r>
                      <a:endParaRPr sz="135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cs-CZ" sz="1350" b="1" spc="1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Vysoké</a:t>
                      </a:r>
                      <a:r>
                        <a:rPr sz="1350" b="1" spc="13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35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skóre</a:t>
                      </a: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71E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2400">
                <a:tc>
                  <a:txBody>
                    <a:bodyPr/>
                    <a:lstStyle/>
                    <a:p>
                      <a:pPr marL="92075" marR="6616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cs-CZ" sz="1350" spc="-40" dirty="0">
                          <a:latin typeface="Trebuchet MS"/>
                          <a:cs typeface="Trebuchet MS"/>
                        </a:rPr>
                        <a:t>Cynický</a:t>
                      </a:r>
                      <a:r>
                        <a:rPr lang="cs-CZ" sz="13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90" dirty="0">
                          <a:latin typeface="Trebuchet MS"/>
                          <a:cs typeface="Trebuchet MS"/>
                        </a:rPr>
                        <a:t>vůči</a:t>
                      </a:r>
                      <a:r>
                        <a:rPr lang="cs-CZ" sz="13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70" dirty="0">
                          <a:latin typeface="Trebuchet MS"/>
                          <a:cs typeface="Trebuchet MS"/>
                        </a:rPr>
                        <a:t>posvátnu </a:t>
                      </a:r>
                      <a:r>
                        <a:rPr lang="cs-CZ" sz="1350" spc="-85" dirty="0">
                          <a:latin typeface="Trebuchet MS"/>
                          <a:cs typeface="Trebuchet MS"/>
                        </a:rPr>
                        <a:t>Pragmatický</a:t>
                      </a:r>
                      <a:r>
                        <a:rPr lang="cs-CZ" sz="13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10" dirty="0">
                          <a:latin typeface="Trebuchet MS"/>
                          <a:cs typeface="Trebuchet MS"/>
                        </a:rPr>
                        <a:t>realista Cynik</a:t>
                      </a:r>
                      <a:endParaRPr lang="cs-CZ" sz="1350" dirty="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cs-CZ" sz="1350" spc="-10" dirty="0">
                          <a:latin typeface="Trebuchet MS"/>
                          <a:cs typeface="Trebuchet MS"/>
                        </a:rPr>
                        <a:t>Skeptik</a:t>
                      </a:r>
                      <a:endParaRPr lang="cs-CZ" sz="1350" dirty="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lang="cs-CZ" sz="1350" spc="-80" dirty="0">
                          <a:latin typeface="Trebuchet MS"/>
                          <a:cs typeface="Trebuchet MS"/>
                        </a:rPr>
                        <a:t>Zaujetí</a:t>
                      </a:r>
                      <a:r>
                        <a:rPr lang="cs-CZ" sz="1350" spc="-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55" dirty="0">
                          <a:latin typeface="Trebuchet MS"/>
                          <a:cs typeface="Trebuchet MS"/>
                        </a:rPr>
                        <a:t>sebou</a:t>
                      </a:r>
                      <a:r>
                        <a:rPr lang="cs-CZ" sz="13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20" dirty="0">
                          <a:latin typeface="Trebuchet MS"/>
                          <a:cs typeface="Trebuchet MS"/>
                        </a:rPr>
                        <a:t>samým</a:t>
                      </a: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cs-CZ" sz="1350" spc="-40" dirty="0">
                          <a:latin typeface="Trebuchet MS"/>
                          <a:cs typeface="Trebuchet MS"/>
                        </a:rPr>
                        <a:t>Otevřený</a:t>
                      </a:r>
                      <a:r>
                        <a:rPr lang="cs-CZ" sz="13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90" dirty="0">
                          <a:latin typeface="Trebuchet MS"/>
                          <a:cs typeface="Trebuchet MS"/>
                        </a:rPr>
                        <a:t>vůči</a:t>
                      </a:r>
                      <a:r>
                        <a:rPr lang="cs-CZ" sz="13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10" dirty="0">
                          <a:latin typeface="Trebuchet MS"/>
                          <a:cs typeface="Trebuchet MS"/>
                        </a:rPr>
                        <a:t>posvátnu</a:t>
                      </a:r>
                      <a:endParaRPr lang="cs-CZ" sz="1350" dirty="0">
                        <a:latin typeface="Trebuchet MS"/>
                        <a:cs typeface="Trebuchet MS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lang="cs-CZ" sz="1350" spc="-65" dirty="0">
                          <a:latin typeface="Trebuchet MS"/>
                          <a:cs typeface="Trebuchet MS"/>
                        </a:rPr>
                        <a:t>Hledá</a:t>
                      </a:r>
                      <a:r>
                        <a:rPr lang="cs-CZ" sz="135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85" dirty="0">
                          <a:latin typeface="Trebuchet MS"/>
                          <a:cs typeface="Trebuchet MS"/>
                        </a:rPr>
                        <a:t>smysl</a:t>
                      </a:r>
                      <a:r>
                        <a:rPr lang="cs-CZ" sz="13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10" dirty="0">
                          <a:latin typeface="Trebuchet MS"/>
                          <a:cs typeface="Trebuchet MS"/>
                        </a:rPr>
                        <a:t>života</a:t>
                      </a:r>
                      <a:endParaRPr lang="cs-CZ" sz="1350" dirty="0">
                        <a:latin typeface="Trebuchet MS"/>
                        <a:cs typeface="Trebuchet MS"/>
                      </a:endParaRPr>
                    </a:p>
                    <a:p>
                      <a:pPr marL="91440" marR="619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cs-CZ" sz="1350" dirty="0">
                          <a:latin typeface="Trebuchet MS"/>
                          <a:cs typeface="Trebuchet MS"/>
                        </a:rPr>
                        <a:t>Má</a:t>
                      </a:r>
                      <a:r>
                        <a:rPr lang="cs-CZ" sz="1350" spc="-90" dirty="0">
                          <a:latin typeface="Trebuchet MS"/>
                          <a:cs typeface="Trebuchet MS"/>
                        </a:rPr>
                        <a:t> smysl</a:t>
                      </a:r>
                      <a:r>
                        <a:rPr lang="cs-CZ" sz="135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10" dirty="0">
                          <a:latin typeface="Trebuchet MS"/>
                          <a:cs typeface="Trebuchet MS"/>
                        </a:rPr>
                        <a:t>pro</a:t>
                      </a:r>
                      <a:r>
                        <a:rPr lang="cs-CZ" sz="135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100" dirty="0">
                          <a:latin typeface="Trebuchet MS"/>
                          <a:cs typeface="Trebuchet MS"/>
                        </a:rPr>
                        <a:t>tajemství </a:t>
                      </a:r>
                      <a:r>
                        <a:rPr lang="cs-CZ" sz="1350" spc="-55" dirty="0">
                          <a:latin typeface="Trebuchet MS"/>
                          <a:cs typeface="Trebuchet MS"/>
                        </a:rPr>
                        <a:t>Schopen</a:t>
                      </a:r>
                      <a:r>
                        <a:rPr lang="cs-CZ" sz="1350" spc="-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10" dirty="0">
                          <a:latin typeface="Trebuchet MS"/>
                          <a:cs typeface="Trebuchet MS"/>
                        </a:rPr>
                        <a:t>nadšení </a:t>
                      </a:r>
                      <a:r>
                        <a:rPr lang="cs-CZ" sz="1350" spc="-45" dirty="0">
                          <a:latin typeface="Trebuchet MS"/>
                          <a:cs typeface="Trebuchet MS"/>
                        </a:rPr>
                        <a:t>Schopnost</a:t>
                      </a:r>
                      <a:r>
                        <a:rPr lang="cs-CZ" sz="135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cs-CZ" sz="1350" spc="-10" dirty="0">
                          <a:latin typeface="Trebuchet MS"/>
                          <a:cs typeface="Trebuchet MS"/>
                        </a:rPr>
                        <a:t>ideálů</a:t>
                      </a:r>
                      <a:endParaRPr lang="cs-CZ" sz="1350" dirty="0">
                        <a:latin typeface="Trebuchet MS"/>
                        <a:cs typeface="Trebuchet MS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endParaRPr sz="1350" dirty="0">
                        <a:latin typeface="Trebuchet MS"/>
                        <a:cs typeface="Trebuchet MS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6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8572"/>
            <a:ext cx="8950325" cy="626261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9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b="1" dirty="0">
                <a:latin typeface="+mj-lt"/>
                <a:cs typeface="Times New Roman"/>
              </a:rPr>
              <a:t>Opakem</a:t>
            </a:r>
            <a:r>
              <a:rPr sz="1900" b="1" spc="-5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spirituality</a:t>
            </a:r>
            <a:r>
              <a:rPr sz="1900" b="1" spc="-4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je</a:t>
            </a:r>
            <a:r>
              <a:rPr sz="1900" spc="-7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NÁBOŽENSKÁ</a:t>
            </a:r>
            <a:r>
              <a:rPr sz="1900" b="1" spc="-1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ZÁVISLOST</a:t>
            </a:r>
            <a:r>
              <a:rPr sz="1900" b="1" spc="-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–</a:t>
            </a:r>
            <a:r>
              <a:rPr sz="1900" spc="-5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vymezme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její</a:t>
            </a:r>
            <a:r>
              <a:rPr sz="1900" spc="-8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základní</a:t>
            </a:r>
            <a:r>
              <a:rPr sz="1900" spc="-70" dirty="0">
                <a:latin typeface="+mj-lt"/>
                <a:cs typeface="Times New Roman"/>
              </a:rPr>
              <a:t> </a:t>
            </a:r>
            <a:r>
              <a:rPr sz="1900" spc="-10" dirty="0">
                <a:latin typeface="+mj-lt"/>
                <a:cs typeface="Times New Roman"/>
              </a:rPr>
              <a:t>znaky:</a:t>
            </a:r>
            <a:endParaRPr sz="1900" dirty="0">
              <a:latin typeface="+mj-lt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0"/>
              </a:spcBef>
              <a:buClr>
                <a:srgbClr val="B71E42"/>
              </a:buClr>
              <a:buFont typeface="Arial"/>
              <a:buChar char="•"/>
            </a:pPr>
            <a:endParaRPr sz="1900" dirty="0">
              <a:latin typeface="+mj-lt"/>
              <a:cs typeface="Times New Roman"/>
            </a:endParaRPr>
          </a:p>
          <a:p>
            <a:pPr marL="240665" indent="-227965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b="1" dirty="0">
                <a:latin typeface="+mj-lt"/>
                <a:cs typeface="Times New Roman"/>
              </a:rPr>
              <a:t>Neschopnost</a:t>
            </a:r>
            <a:r>
              <a:rPr sz="1900" b="1" spc="-1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pochybovat</a:t>
            </a:r>
            <a:r>
              <a:rPr sz="1900" b="1" spc="-1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(o</a:t>
            </a:r>
            <a:r>
              <a:rPr sz="1900" spc="-4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náboženských</a:t>
            </a:r>
            <a:r>
              <a:rPr sz="1900" spc="-4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autoritách</a:t>
            </a:r>
            <a:r>
              <a:rPr sz="1900" spc="-5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či</a:t>
            </a:r>
            <a:r>
              <a:rPr sz="1900" spc="-45" dirty="0">
                <a:latin typeface="+mj-lt"/>
                <a:cs typeface="Times New Roman"/>
              </a:rPr>
              <a:t> </a:t>
            </a:r>
            <a:r>
              <a:rPr sz="1900" spc="-10" dirty="0">
                <a:latin typeface="+mj-lt"/>
                <a:cs typeface="Times New Roman"/>
              </a:rPr>
              <a:t>učení).</a:t>
            </a:r>
            <a:endParaRPr sz="1900" dirty="0">
              <a:latin typeface="+mj-lt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0"/>
              </a:spcBef>
              <a:buClr>
                <a:srgbClr val="B71E42"/>
              </a:buClr>
              <a:buFont typeface="Arial"/>
              <a:buChar char="•"/>
            </a:pPr>
            <a:endParaRPr sz="1900" dirty="0">
              <a:latin typeface="+mj-lt"/>
              <a:cs typeface="Times New Roman"/>
            </a:endParaRPr>
          </a:p>
          <a:p>
            <a:pPr marL="240665" indent="-227965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b="1" dirty="0">
                <a:latin typeface="+mj-lt"/>
                <a:cs typeface="Times New Roman"/>
              </a:rPr>
              <a:t>Černobílé</a:t>
            </a:r>
            <a:r>
              <a:rPr sz="1900" b="1" spc="-3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vidění</a:t>
            </a:r>
            <a:r>
              <a:rPr sz="1900" b="1" spc="-2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světa: </a:t>
            </a:r>
            <a:r>
              <a:rPr sz="1900" dirty="0">
                <a:latin typeface="+mj-lt"/>
                <a:cs typeface="Times New Roman"/>
              </a:rPr>
              <a:t>myšlení</a:t>
            </a:r>
            <a:r>
              <a:rPr sz="1900" spc="-2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v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pojmech</a:t>
            </a:r>
            <a:r>
              <a:rPr sz="1900" spc="-1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buď/anebo,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pocit</a:t>
            </a:r>
            <a:r>
              <a:rPr sz="1900" spc="-4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„kdo</a:t>
            </a:r>
            <a:r>
              <a:rPr sz="1900" spc="-4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není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s</a:t>
            </a:r>
            <a:r>
              <a:rPr sz="1900" spc="-1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námi,</a:t>
            </a:r>
            <a:r>
              <a:rPr sz="1900" spc="-2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je</a:t>
            </a:r>
            <a:r>
              <a:rPr sz="1900" spc="-45" dirty="0">
                <a:latin typeface="+mj-lt"/>
                <a:cs typeface="Times New Roman"/>
              </a:rPr>
              <a:t> </a:t>
            </a:r>
            <a:r>
              <a:rPr sz="1900" spc="-10" dirty="0">
                <a:latin typeface="+mj-lt"/>
                <a:cs typeface="Times New Roman"/>
              </a:rPr>
              <a:t>proti</a:t>
            </a:r>
            <a:endParaRPr sz="1900" dirty="0">
              <a:latin typeface="+mj-lt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900" spc="-10" dirty="0">
                <a:latin typeface="+mj-lt"/>
                <a:cs typeface="Times New Roman"/>
              </a:rPr>
              <a:t>nám“.</a:t>
            </a:r>
            <a:endParaRPr sz="1900" dirty="0">
              <a:latin typeface="+mj-lt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30"/>
              </a:spcBef>
            </a:pPr>
            <a:endParaRPr sz="1900" dirty="0">
              <a:latin typeface="+mj-lt"/>
              <a:cs typeface="Times New Roman"/>
            </a:endParaRPr>
          </a:p>
          <a:p>
            <a:pPr marL="240665" indent="-227965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b="1" spc="-20" dirty="0">
                <a:latin typeface="+mj-lt"/>
                <a:cs typeface="Times New Roman"/>
              </a:rPr>
              <a:t>Trvalý</a:t>
            </a:r>
            <a:r>
              <a:rPr sz="1900" b="1" spc="-3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pocit</a:t>
            </a:r>
            <a:r>
              <a:rPr sz="1900" b="1" spc="-2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viny</a:t>
            </a:r>
            <a:r>
              <a:rPr sz="1900" dirty="0">
                <a:latin typeface="+mj-lt"/>
                <a:cs typeface="Times New Roman"/>
              </a:rPr>
              <a:t>,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že</a:t>
            </a:r>
            <a:r>
              <a:rPr sz="1900" spc="-3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nejsme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dostatečně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dobří,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nebo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že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věci,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které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děláme,</a:t>
            </a:r>
            <a:r>
              <a:rPr sz="1900" spc="-1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děláme</a:t>
            </a:r>
            <a:r>
              <a:rPr sz="1900" spc="-30" dirty="0">
                <a:latin typeface="+mj-lt"/>
                <a:cs typeface="Times New Roman"/>
              </a:rPr>
              <a:t> </a:t>
            </a:r>
            <a:r>
              <a:rPr sz="1900" spc="-10" dirty="0">
                <a:latin typeface="+mj-lt"/>
                <a:cs typeface="Times New Roman"/>
              </a:rPr>
              <a:t>špatně.</a:t>
            </a:r>
            <a:endParaRPr sz="1900" dirty="0">
              <a:latin typeface="+mj-lt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0"/>
              </a:spcBef>
              <a:buClr>
                <a:srgbClr val="B71E42"/>
              </a:buClr>
              <a:buFont typeface="Arial"/>
              <a:buChar char="•"/>
            </a:pPr>
            <a:endParaRPr sz="1900" dirty="0">
              <a:latin typeface="+mj-lt"/>
              <a:cs typeface="Times New Roman"/>
            </a:endParaRPr>
          </a:p>
          <a:p>
            <a:pPr marL="240665" indent="-227965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b="1" dirty="0">
                <a:latin typeface="+mj-lt"/>
                <a:cs typeface="Times New Roman"/>
              </a:rPr>
              <a:t>Magické</a:t>
            </a:r>
            <a:r>
              <a:rPr sz="1900" b="1" spc="-2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myšlení</a:t>
            </a:r>
            <a:r>
              <a:rPr sz="1900" dirty="0">
                <a:latin typeface="+mj-lt"/>
                <a:cs typeface="Times New Roman"/>
              </a:rPr>
              <a:t>,</a:t>
            </a:r>
            <a:r>
              <a:rPr sz="1900" spc="-1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že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se</a:t>
            </a:r>
            <a:r>
              <a:rPr sz="1900" spc="-2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Bůh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soustřeďuje</a:t>
            </a:r>
            <a:r>
              <a:rPr sz="1900" spc="-2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právě</a:t>
            </a:r>
            <a:r>
              <a:rPr sz="1900" spc="-2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na</a:t>
            </a:r>
            <a:r>
              <a:rPr sz="1900" spc="-2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mě</a:t>
            </a:r>
            <a:r>
              <a:rPr sz="1900" spc="1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–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pomůže</a:t>
            </a:r>
            <a:r>
              <a:rPr sz="1900" spc="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mi nebo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mě</a:t>
            </a:r>
            <a:r>
              <a:rPr sz="1900" spc="-5" dirty="0">
                <a:latin typeface="+mj-lt"/>
                <a:cs typeface="Times New Roman"/>
              </a:rPr>
              <a:t> </a:t>
            </a:r>
            <a:r>
              <a:rPr sz="1900" spc="-10" dirty="0">
                <a:latin typeface="+mj-lt"/>
                <a:cs typeface="Times New Roman"/>
              </a:rPr>
              <a:t>zavrhne.</a:t>
            </a:r>
            <a:endParaRPr sz="1900" dirty="0">
              <a:latin typeface="+mj-lt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0"/>
              </a:spcBef>
              <a:buClr>
                <a:srgbClr val="B71E42"/>
              </a:buClr>
              <a:buFont typeface="Arial"/>
              <a:buChar char="•"/>
            </a:pPr>
            <a:endParaRPr sz="1900" dirty="0">
              <a:latin typeface="+mj-lt"/>
              <a:cs typeface="Times New Roman"/>
            </a:endParaRPr>
          </a:p>
          <a:p>
            <a:pPr marL="240665" indent="-227965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b="1" spc="-10" dirty="0">
                <a:latin typeface="+mj-lt"/>
                <a:cs typeface="Times New Roman"/>
              </a:rPr>
              <a:t>Nekompromisně</a:t>
            </a:r>
            <a:r>
              <a:rPr sz="1900" b="1" spc="-3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soudcovský,</a:t>
            </a:r>
            <a:r>
              <a:rPr sz="1900" b="1" spc="-1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inkviziční</a:t>
            </a:r>
            <a:r>
              <a:rPr sz="1900" b="1" spc="-3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postoj</a:t>
            </a:r>
            <a:r>
              <a:rPr sz="1900" b="1" spc="-2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vůči</a:t>
            </a:r>
            <a:r>
              <a:rPr sz="1900" b="1" spc="-3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světu</a:t>
            </a:r>
            <a:r>
              <a:rPr sz="1900" b="1" spc="-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–</a:t>
            </a:r>
            <a:r>
              <a:rPr sz="1900" spc="-3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zlo</a:t>
            </a:r>
            <a:r>
              <a:rPr sz="1900" spc="-5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je</a:t>
            </a:r>
            <a:r>
              <a:rPr sz="1900" spc="-5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všude,</a:t>
            </a:r>
            <a:r>
              <a:rPr sz="1900" spc="-3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ďábel</a:t>
            </a:r>
            <a:r>
              <a:rPr sz="1900" spc="-50" dirty="0">
                <a:latin typeface="+mj-lt"/>
                <a:cs typeface="Times New Roman"/>
              </a:rPr>
              <a:t> </a:t>
            </a:r>
            <a:r>
              <a:rPr sz="1900" spc="-10" dirty="0">
                <a:latin typeface="+mj-lt"/>
                <a:cs typeface="Times New Roman"/>
              </a:rPr>
              <a:t>číhá.</a:t>
            </a:r>
            <a:endParaRPr sz="1900" dirty="0">
              <a:latin typeface="+mj-lt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25"/>
              </a:spcBef>
              <a:buClr>
                <a:srgbClr val="B71E42"/>
              </a:buClr>
              <a:buFont typeface="Arial"/>
              <a:buChar char="•"/>
            </a:pPr>
            <a:endParaRPr sz="1900" dirty="0">
              <a:latin typeface="+mj-lt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b="1" dirty="0">
                <a:latin typeface="+mj-lt"/>
                <a:cs typeface="Times New Roman"/>
              </a:rPr>
              <a:t>Nutkavě</a:t>
            </a:r>
            <a:r>
              <a:rPr sz="1900" b="1" spc="-4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opakované</a:t>
            </a:r>
            <a:r>
              <a:rPr sz="1900" b="1" spc="-3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modlitby</a:t>
            </a:r>
            <a:r>
              <a:rPr sz="1900" dirty="0">
                <a:latin typeface="+mj-lt"/>
                <a:cs typeface="Times New Roman"/>
              </a:rPr>
              <a:t>,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návštěvy</a:t>
            </a:r>
            <a:r>
              <a:rPr sz="1900" spc="-4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kostela,</a:t>
            </a:r>
            <a:r>
              <a:rPr sz="1900" spc="-4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citování</a:t>
            </a:r>
            <a:r>
              <a:rPr sz="1900" spc="-50" dirty="0">
                <a:latin typeface="+mj-lt"/>
                <a:cs typeface="Times New Roman"/>
              </a:rPr>
              <a:t> </a:t>
            </a:r>
            <a:r>
              <a:rPr sz="1900" spc="-10" dirty="0">
                <a:latin typeface="+mj-lt"/>
                <a:cs typeface="Times New Roman"/>
              </a:rPr>
              <a:t>Bible.</a:t>
            </a:r>
            <a:endParaRPr sz="1900" dirty="0">
              <a:latin typeface="+mj-lt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40"/>
              </a:spcBef>
              <a:buClr>
                <a:srgbClr val="B71E42"/>
              </a:buClr>
              <a:buFont typeface="Arial"/>
              <a:buChar char="•"/>
            </a:pPr>
            <a:endParaRPr sz="1900" dirty="0">
              <a:latin typeface="+mj-lt"/>
              <a:cs typeface="Times New Roman"/>
            </a:endParaRPr>
          </a:p>
          <a:p>
            <a:pPr marL="241300" marR="267335" indent="-228600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1900" b="1" dirty="0">
                <a:latin typeface="+mj-lt"/>
                <a:cs typeface="Times New Roman"/>
              </a:rPr>
              <a:t>Přesvědčení,</a:t>
            </a:r>
            <a:r>
              <a:rPr sz="1900" b="1" spc="-2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že</a:t>
            </a:r>
            <a:r>
              <a:rPr sz="1900" b="1" spc="-1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sexualita</a:t>
            </a:r>
            <a:r>
              <a:rPr sz="1900" b="1" spc="-2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je</a:t>
            </a:r>
            <a:r>
              <a:rPr sz="1900" b="1" spc="-15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něco</a:t>
            </a:r>
            <a:r>
              <a:rPr sz="1900" b="1" spc="-30" dirty="0">
                <a:latin typeface="+mj-lt"/>
                <a:cs typeface="Times New Roman"/>
              </a:rPr>
              <a:t> </a:t>
            </a:r>
            <a:r>
              <a:rPr sz="1900" b="1" dirty="0">
                <a:latin typeface="+mj-lt"/>
                <a:cs typeface="Times New Roman"/>
              </a:rPr>
              <a:t>špinavého</a:t>
            </a:r>
            <a:r>
              <a:rPr sz="1900" dirty="0">
                <a:latin typeface="+mj-lt"/>
                <a:cs typeface="Times New Roman"/>
              </a:rPr>
              <a:t>,</a:t>
            </a:r>
            <a:r>
              <a:rPr sz="1900" spc="-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že</a:t>
            </a:r>
            <a:r>
              <a:rPr sz="1900" spc="-3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naše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těla</a:t>
            </a:r>
            <a:r>
              <a:rPr sz="1900" spc="-40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a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jejich</a:t>
            </a:r>
            <a:r>
              <a:rPr sz="1900" spc="-6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příjemné</a:t>
            </a:r>
            <a:r>
              <a:rPr sz="1900" spc="-25" dirty="0">
                <a:latin typeface="+mj-lt"/>
                <a:cs typeface="Times New Roman"/>
              </a:rPr>
              <a:t> </a:t>
            </a:r>
            <a:r>
              <a:rPr sz="1900" dirty="0">
                <a:latin typeface="+mj-lt"/>
                <a:cs typeface="Times New Roman"/>
              </a:rPr>
              <a:t>pocity</a:t>
            </a:r>
            <a:r>
              <a:rPr sz="1900" spc="-20" dirty="0">
                <a:latin typeface="+mj-lt"/>
                <a:cs typeface="Times New Roman"/>
              </a:rPr>
              <a:t> jsou </a:t>
            </a:r>
            <a:r>
              <a:rPr sz="1900" spc="-10" dirty="0">
                <a:latin typeface="+mj-lt"/>
                <a:cs typeface="Times New Roman"/>
              </a:rPr>
              <a:t>zlem.</a:t>
            </a:r>
            <a:endParaRPr sz="1900" dirty="0">
              <a:latin typeface="+mj-lt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45338"/>
            <a:ext cx="8626475" cy="462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b="1" dirty="0">
                <a:latin typeface="Trebuchet MS" panose="020B0603020202020204" pitchFamily="34" charset="0"/>
                <a:cs typeface="Times New Roman"/>
              </a:rPr>
              <a:t>Nepřátelský</a:t>
            </a:r>
            <a:r>
              <a:rPr sz="2000" b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postoj</a:t>
            </a:r>
            <a:r>
              <a:rPr sz="2000" b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vůči</a:t>
            </a:r>
            <a:r>
              <a:rPr sz="2000" b="1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vědeckému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myšlení,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medicíně,</a:t>
            </a:r>
            <a:r>
              <a:rPr sz="20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školství.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10"/>
              </a:spcBef>
              <a:buClr>
                <a:srgbClr val="B71E42"/>
              </a:buClr>
              <a:buFont typeface="Arial"/>
              <a:buChar char="•"/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b="1" dirty="0">
                <a:latin typeface="Trebuchet MS" panose="020B0603020202020204" pitchFamily="34" charset="0"/>
                <a:cs typeface="Times New Roman"/>
              </a:rPr>
              <a:t>Psychosomatická</a:t>
            </a:r>
            <a:r>
              <a:rPr sz="2000" b="1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onemocnění:</a:t>
            </a:r>
            <a:r>
              <a:rPr sz="2000" b="1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např.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bolesti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hlavy,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nespavost,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vysoký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krevní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tlak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480"/>
              </a:spcBef>
            </a:pPr>
            <a:r>
              <a:rPr sz="2000" spc="-20" dirty="0">
                <a:latin typeface="Trebuchet MS" panose="020B0603020202020204" pitchFamily="34" charset="0"/>
                <a:cs typeface="Times New Roman"/>
              </a:rPr>
              <a:t>atd.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435"/>
              </a:spcBef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1300" marR="104139" indent="-228600">
              <a:lnSpc>
                <a:spcPct val="120000"/>
              </a:lnSpc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b="1" dirty="0">
                <a:latin typeface="Trebuchet MS" panose="020B0603020202020204" pitchFamily="34" charset="0"/>
                <a:cs typeface="Times New Roman"/>
              </a:rPr>
              <a:t>Výběrová</a:t>
            </a:r>
            <a:r>
              <a:rPr sz="2000" b="1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manipulace</a:t>
            </a:r>
            <a:r>
              <a:rPr sz="2000" b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s</a:t>
            </a:r>
            <a:r>
              <a:rPr sz="2000" b="1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biblickými</a:t>
            </a:r>
            <a:r>
              <a:rPr sz="2000" b="1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spc="-10" dirty="0">
                <a:latin typeface="Trebuchet MS" panose="020B0603020202020204" pitchFamily="34" charset="0"/>
                <a:cs typeface="Times New Roman"/>
              </a:rPr>
              <a:t>citáty,</a:t>
            </a:r>
            <a:r>
              <a:rPr sz="2000" b="1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pocit</a:t>
            </a:r>
            <a:r>
              <a:rPr sz="20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vyvolenosti,</a:t>
            </a:r>
            <a:r>
              <a:rPr sz="20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osobních</a:t>
            </a:r>
            <a:r>
              <a:rPr sz="20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zpráv</a:t>
            </a:r>
            <a:r>
              <a:rPr sz="20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25" dirty="0">
                <a:latin typeface="Trebuchet MS" panose="020B0603020202020204" pitchFamily="34" charset="0"/>
                <a:cs typeface="Times New Roman"/>
              </a:rPr>
              <a:t>od 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Boha.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00"/>
              </a:spcBef>
              <a:buClr>
                <a:srgbClr val="B71E42"/>
              </a:buClr>
              <a:buFont typeface="Arial"/>
              <a:buChar char="•"/>
            </a:pPr>
            <a:endParaRPr sz="20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latin typeface="Trebuchet MS" panose="020B0603020202020204" pitchFamily="34" charset="0"/>
                <a:cs typeface="Times New Roman"/>
              </a:rPr>
              <a:t>Úsilí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o zachování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nábožensky</a:t>
            </a:r>
            <a:r>
              <a:rPr sz="20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podmíněné</a:t>
            </a:r>
            <a:r>
              <a:rPr sz="20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trvale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dobré</a:t>
            </a:r>
            <a:r>
              <a:rPr sz="20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nálady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dirty="0">
                <a:latin typeface="Trebuchet MS" panose="020B0603020202020204" pitchFamily="34" charset="0"/>
                <a:cs typeface="Times New Roman"/>
              </a:rPr>
              <a:t>vysoké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10" dirty="0" err="1">
                <a:latin typeface="Trebuchet MS" panose="020B0603020202020204" pitchFamily="34" charset="0"/>
                <a:cs typeface="Times New Roman"/>
              </a:rPr>
              <a:t>aktivity</a:t>
            </a:r>
            <a:r>
              <a:rPr sz="2000" spc="-10" dirty="0">
                <a:latin typeface="Trebuchet MS" panose="020B0603020202020204" pitchFamily="34" charset="0"/>
                <a:cs typeface="Times New Roman"/>
              </a:rPr>
              <a:t>,</a:t>
            </a:r>
            <a:r>
              <a:rPr lang="cs-CZ" sz="20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 err="1">
                <a:latin typeface="Trebuchet MS" panose="020B0603020202020204" pitchFamily="34" charset="0"/>
                <a:cs typeface="Times New Roman"/>
              </a:rPr>
              <a:t>trvalé</a:t>
            </a:r>
            <a:r>
              <a:rPr sz="2000" b="1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udržování</a:t>
            </a:r>
            <a:r>
              <a:rPr sz="2000" b="1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šťastného</a:t>
            </a:r>
            <a:r>
              <a:rPr sz="2000" b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2000" b="1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přívětivého</a:t>
            </a:r>
            <a:r>
              <a:rPr sz="2000" b="1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výrazu</a:t>
            </a:r>
            <a:r>
              <a:rPr sz="2000" b="1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2000" b="1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b="1" dirty="0">
                <a:latin typeface="Trebuchet MS" panose="020B0603020202020204" pitchFamily="34" charset="0"/>
                <a:cs typeface="Times New Roman"/>
              </a:rPr>
              <a:t>obličeji</a:t>
            </a:r>
            <a:r>
              <a:rPr sz="2000" b="1" spc="49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2000" spc="-20" dirty="0">
                <a:latin typeface="Trebuchet MS" panose="020B0603020202020204" pitchFamily="34" charset="0"/>
                <a:cs typeface="Times New Roman"/>
              </a:rPr>
              <a:t>atd.</a:t>
            </a:r>
            <a:endParaRPr sz="2000" dirty="0">
              <a:latin typeface="Trebuchet MS" panose="020B0603020202020204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16100">
              <a:lnSpc>
                <a:spcPct val="100000"/>
              </a:lnSpc>
              <a:spcBef>
                <a:spcPts val="105"/>
              </a:spcBef>
            </a:pPr>
            <a:r>
              <a:rPr spc="405" dirty="0"/>
              <a:t>CO</a:t>
            </a:r>
            <a:r>
              <a:rPr spc="-90" dirty="0"/>
              <a:t> </a:t>
            </a:r>
            <a:r>
              <a:rPr spc="-425" dirty="0"/>
              <a:t>JE</a:t>
            </a:r>
            <a:r>
              <a:rPr spc="-70" dirty="0"/>
              <a:t> </a:t>
            </a:r>
            <a:r>
              <a:rPr spc="65" dirty="0"/>
              <a:t>RELIGIONISTIKA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653286"/>
            <a:ext cx="7681595" cy="4020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10" dirty="0">
                <a:latin typeface="Trebuchet MS"/>
                <a:cs typeface="Trebuchet MS"/>
              </a:rPr>
              <a:t>studium</a:t>
            </a:r>
            <a:r>
              <a:rPr sz="2000" spc="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náboženských</a:t>
            </a:r>
            <a:r>
              <a:rPr sz="2000" spc="25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představ,</a:t>
            </a:r>
            <a:r>
              <a:rPr sz="2000" spc="-22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symbolů,</a:t>
            </a:r>
            <a:r>
              <a:rPr sz="2000" spc="-22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mýtů,</a:t>
            </a:r>
            <a:r>
              <a:rPr sz="2000" spc="-229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rituálů,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dirty="0">
                <a:latin typeface="Trebuchet MS"/>
                <a:cs typeface="Trebuchet MS"/>
              </a:rPr>
              <a:t>v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historickém,</a:t>
            </a:r>
            <a:r>
              <a:rPr sz="2000" spc="-29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kulturním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(i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literárním</a:t>
            </a:r>
            <a:r>
              <a:rPr sz="2000" spc="-8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kontextu).</a:t>
            </a:r>
            <a:endParaRPr sz="2000">
              <a:latin typeface="Trebuchet MS"/>
              <a:cs typeface="Trebuchet MS"/>
            </a:endParaRPr>
          </a:p>
          <a:p>
            <a:pPr marL="241300" marR="203200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  <a:tab pos="899794" algn="l"/>
              </a:tabLst>
            </a:pPr>
            <a:r>
              <a:rPr sz="2000" spc="-185" dirty="0">
                <a:latin typeface="Trebuchet MS"/>
                <a:cs typeface="Trebuchet MS"/>
              </a:rPr>
              <a:t>jde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o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105" dirty="0">
                <a:latin typeface="Trebuchet MS"/>
                <a:cs typeface="Trebuchet MS"/>
              </a:rPr>
              <a:t>porozumění,</a:t>
            </a:r>
            <a:r>
              <a:rPr sz="2000" spc="-280" dirty="0">
                <a:latin typeface="Trebuchet MS"/>
                <a:cs typeface="Trebuchet MS"/>
              </a:rPr>
              <a:t> </a:t>
            </a:r>
            <a:r>
              <a:rPr sz="2000" spc="-195" dirty="0">
                <a:latin typeface="Trebuchet MS"/>
                <a:cs typeface="Trebuchet MS"/>
              </a:rPr>
              <a:t>jak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náboženství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fungují,</a:t>
            </a:r>
            <a:r>
              <a:rPr sz="2000" spc="-275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jakou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mají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strukturu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části, </a:t>
            </a:r>
            <a:r>
              <a:rPr sz="2000" spc="-180" dirty="0">
                <a:latin typeface="Trebuchet MS"/>
                <a:cs typeface="Trebuchet MS"/>
              </a:rPr>
              <a:t>jaké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mají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projevy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20" dirty="0">
                <a:latin typeface="Trebuchet MS"/>
                <a:cs typeface="Trebuchet MS"/>
              </a:rPr>
              <a:t>z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čeho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berou </a:t>
            </a:r>
            <a:r>
              <a:rPr sz="2000" spc="-55" dirty="0">
                <a:latin typeface="Trebuchet MS"/>
                <a:cs typeface="Trebuchet MS"/>
              </a:rPr>
              <a:t>svou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sílu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90" dirty="0">
                <a:latin typeface="Trebuchet MS"/>
                <a:cs typeface="Trebuchet MS"/>
              </a:rPr>
              <a:t>vliv,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180" dirty="0">
                <a:latin typeface="Trebuchet MS"/>
                <a:cs typeface="Trebuchet MS"/>
              </a:rPr>
              <a:t>jaké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jsou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90" dirty="0">
                <a:latin typeface="Trebuchet MS"/>
                <a:cs typeface="Trebuchet MS"/>
              </a:rPr>
              <a:t>jejich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sociální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kontexty</a:t>
            </a: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10" dirty="0">
                <a:latin typeface="Trebuchet MS"/>
                <a:cs typeface="Trebuchet MS"/>
              </a:rPr>
              <a:t>religionistika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srovnává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náboženství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mezi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sebou,</a:t>
            </a:r>
            <a:r>
              <a:rPr sz="2000" spc="-24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(co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200" dirty="0">
                <a:latin typeface="Trebuchet MS"/>
                <a:cs typeface="Trebuchet MS"/>
              </a:rPr>
              <a:t>mají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společného,</a:t>
            </a:r>
            <a:r>
              <a:rPr sz="2000" spc="-265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jaké</a:t>
            </a:r>
            <a:endParaRPr sz="200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480"/>
              </a:spcBef>
              <a:tabLst>
                <a:tab pos="1401445" algn="l"/>
              </a:tabLst>
            </a:pPr>
            <a:r>
              <a:rPr sz="2000" spc="-105" dirty="0">
                <a:latin typeface="Trebuchet MS"/>
                <a:cs typeface="Trebuchet MS"/>
              </a:rPr>
              <a:t>jsou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jejich</a:t>
            </a:r>
            <a:r>
              <a:rPr sz="2000" dirty="0">
                <a:latin typeface="Trebuchet MS"/>
                <a:cs typeface="Trebuchet MS"/>
              </a:rPr>
              <a:t>	</a:t>
            </a:r>
            <a:r>
              <a:rPr sz="2000" spc="-35" dirty="0">
                <a:latin typeface="Trebuchet MS"/>
                <a:cs typeface="Trebuchet MS"/>
              </a:rPr>
              <a:t>specifika)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200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200" dirty="0">
                <a:latin typeface="Trebuchet MS"/>
                <a:cs typeface="Trebuchet MS"/>
              </a:rPr>
              <a:t>Jako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věda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vzniká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v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19.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165" dirty="0">
                <a:latin typeface="Trebuchet MS"/>
                <a:cs typeface="Trebuchet MS"/>
              </a:rPr>
              <a:t>st.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30" dirty="0">
                <a:latin typeface="Trebuchet MS"/>
                <a:cs typeface="Trebuchet MS"/>
              </a:rPr>
              <a:t>(</a:t>
            </a:r>
            <a:r>
              <a:rPr sz="2000" b="1" spc="-30" dirty="0">
                <a:latin typeface="Trebuchet MS"/>
                <a:cs typeface="Trebuchet MS"/>
              </a:rPr>
              <a:t>Friedrich</a:t>
            </a:r>
            <a:r>
              <a:rPr sz="2000" b="1" spc="-50" dirty="0">
                <a:latin typeface="Trebuchet MS"/>
                <a:cs typeface="Trebuchet MS"/>
              </a:rPr>
              <a:t> </a:t>
            </a:r>
            <a:r>
              <a:rPr sz="2000" b="1" spc="90" dirty="0">
                <a:latin typeface="Trebuchet MS"/>
                <a:cs typeface="Trebuchet MS"/>
              </a:rPr>
              <a:t>Max</a:t>
            </a:r>
            <a:r>
              <a:rPr sz="2000" b="1" spc="-45" dirty="0">
                <a:latin typeface="Trebuchet MS"/>
                <a:cs typeface="Trebuchet MS"/>
              </a:rPr>
              <a:t> </a:t>
            </a:r>
            <a:r>
              <a:rPr sz="2000" b="1" dirty="0">
                <a:latin typeface="Trebuchet MS"/>
                <a:cs typeface="Trebuchet MS"/>
              </a:rPr>
              <a:t>Müller</a:t>
            </a:r>
            <a:r>
              <a:rPr sz="2000" b="1" spc="-4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(1823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1900))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7340" y="358851"/>
            <a:ext cx="177165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i="1" dirty="0">
                <a:latin typeface="Times New Roman"/>
                <a:cs typeface="Times New Roman"/>
              </a:rPr>
              <a:t>Použitá</a:t>
            </a:r>
            <a:r>
              <a:rPr sz="1900" b="1" i="1" spc="-65" dirty="0">
                <a:latin typeface="Times New Roman"/>
                <a:cs typeface="Times New Roman"/>
              </a:rPr>
              <a:t> </a:t>
            </a:r>
            <a:r>
              <a:rPr sz="1900" b="1" i="1" spc="-10" dirty="0">
                <a:latin typeface="Times New Roman"/>
                <a:cs typeface="Times New Roman"/>
              </a:rPr>
              <a:t>literatura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875" y="1082775"/>
            <a:ext cx="8776335" cy="1398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lang="cs-CZ" sz="1700" dirty="0">
                <a:latin typeface="Trebuchet MS" panose="020B0603020202020204" pitchFamily="34" charset="0"/>
                <a:cs typeface="Trebuchet MS"/>
              </a:rPr>
              <a:t>BERGER, Peter L. Posvátný baldachýn: základy sociologické teorie náboženství. Brno: </a:t>
            </a:r>
            <a:r>
              <a:rPr lang="cs-CZ" sz="1700" dirty="0" err="1">
                <a:latin typeface="Trebuchet MS" panose="020B0603020202020204" pitchFamily="34" charset="0"/>
                <a:cs typeface="Trebuchet MS"/>
              </a:rPr>
              <a:t>Barrister</a:t>
            </a:r>
            <a:r>
              <a:rPr lang="cs-CZ" sz="1700" dirty="0">
                <a:latin typeface="Trebuchet MS" panose="020B0603020202020204" pitchFamily="34" charset="0"/>
                <a:cs typeface="Trebuchet MS"/>
              </a:rPr>
              <a:t> &amp; </a:t>
            </a:r>
            <a:r>
              <a:rPr lang="cs-CZ" sz="1700" dirty="0" err="1">
                <a:latin typeface="Trebuchet MS" panose="020B0603020202020204" pitchFamily="34" charset="0"/>
                <a:cs typeface="Trebuchet MS"/>
              </a:rPr>
              <a:t>Principal</a:t>
            </a:r>
            <a:r>
              <a:rPr lang="cs-CZ" sz="1700" dirty="0">
                <a:latin typeface="Trebuchet MS" panose="020B0603020202020204" pitchFamily="34" charset="0"/>
                <a:cs typeface="Trebuchet MS"/>
              </a:rPr>
              <a:t>, 2018. </a:t>
            </a:r>
          </a:p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endParaRPr lang="cs-CZ" sz="1700" dirty="0">
              <a:latin typeface="Trebuchet MS" panose="020B0603020202020204" pitchFamily="34" charset="0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dirty="0">
                <a:latin typeface="Trebuchet MS" panose="020B0603020202020204" pitchFamily="34" charset="0"/>
                <a:cs typeface="Trebuchet MS"/>
              </a:rPr>
              <a:t>DEMJAČUKOVÁ,</a:t>
            </a:r>
            <a:r>
              <a:rPr sz="1700" spc="-195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700" spc="-80" dirty="0">
                <a:latin typeface="Trebuchet MS" panose="020B0603020202020204" pitchFamily="34" charset="0"/>
                <a:cs typeface="Trebuchet MS"/>
              </a:rPr>
              <a:t>D.Teorie</a:t>
            </a:r>
            <a:r>
              <a:rPr sz="1700" spc="5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700" spc="-170" dirty="0">
                <a:latin typeface="Trebuchet MS" panose="020B0603020202020204" pitchFamily="34" charset="0"/>
                <a:cs typeface="Trebuchet MS"/>
              </a:rPr>
              <a:t>a</a:t>
            </a:r>
            <a:r>
              <a:rPr sz="1700" spc="6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700" spc="-140" dirty="0">
                <a:latin typeface="Trebuchet MS" panose="020B0603020202020204" pitchFamily="34" charset="0"/>
                <a:cs typeface="Trebuchet MS"/>
              </a:rPr>
              <a:t>dějiny</a:t>
            </a:r>
            <a:r>
              <a:rPr sz="1700" spc="6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700" spc="-114" dirty="0">
                <a:latin typeface="Trebuchet MS" panose="020B0603020202020204" pitchFamily="34" charset="0"/>
                <a:cs typeface="Trebuchet MS"/>
              </a:rPr>
              <a:t>náboženství.</a:t>
            </a:r>
            <a:r>
              <a:rPr sz="1700" spc="-17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700" dirty="0">
                <a:latin typeface="Trebuchet MS" panose="020B0603020202020204" pitchFamily="34" charset="0"/>
                <a:cs typeface="Trebuchet MS"/>
              </a:rPr>
              <a:t>Dobrá</a:t>
            </a:r>
            <a:r>
              <a:rPr sz="1700" spc="6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700" spc="-135" dirty="0">
                <a:latin typeface="Trebuchet MS" panose="020B0603020202020204" pitchFamily="34" charset="0"/>
                <a:cs typeface="Trebuchet MS"/>
              </a:rPr>
              <a:t>voda,</a:t>
            </a:r>
            <a:r>
              <a:rPr sz="1700" spc="-130" dirty="0">
                <a:latin typeface="Trebuchet MS" panose="020B0603020202020204" pitchFamily="34" charset="0"/>
                <a:cs typeface="Trebuchet MS"/>
              </a:rPr>
              <a:t> </a:t>
            </a:r>
            <a:r>
              <a:rPr sz="1700" spc="-20" dirty="0">
                <a:latin typeface="Trebuchet MS" panose="020B0603020202020204" pitchFamily="34" charset="0"/>
                <a:cs typeface="Trebuchet MS"/>
              </a:rPr>
              <a:t>2003</a:t>
            </a:r>
            <a:endParaRPr sz="1700" dirty="0">
              <a:latin typeface="Trebuchet MS" panose="020B0603020202020204" pitchFamily="34" charset="0"/>
              <a:cs typeface="Trebuchet MS"/>
            </a:endParaRPr>
          </a:p>
          <a:p>
            <a:pPr>
              <a:lnSpc>
                <a:spcPct val="100000"/>
              </a:lnSpc>
              <a:spcBef>
                <a:spcPts val="434"/>
              </a:spcBef>
              <a:buClr>
                <a:srgbClr val="B71E42"/>
              </a:buClr>
              <a:buFont typeface="Arial"/>
              <a:buChar char="•"/>
            </a:pPr>
            <a:endParaRPr sz="1700" dirty="0">
              <a:latin typeface="Trebuchet MS" panose="020B0603020202020204" pitchFamily="34" charset="0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875" y="2438400"/>
            <a:ext cx="8608061" cy="334771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DUŠEK, JAN. Úvod do religionistiky. In: Metodický portál RVP. ISSN </a:t>
            </a:r>
            <a:r>
              <a:rPr lang="cs-CZ" sz="16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1802-4785, 2011. Dostupné online: https://dum.rvp.cz/?rvpFilter-rvp=GDAF  </a:t>
            </a:r>
          </a:p>
          <a:p>
            <a:pPr marL="240665" indent="-227965"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endParaRPr lang="cs-CZ" sz="1600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40665" indent="-227965"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lang="cs-CZ" sz="1600" dirty="0">
                <a:latin typeface="Trebuchet MS" panose="020B0603020202020204" pitchFamily="34" charset="0"/>
                <a:cs typeface="Times New Roman"/>
              </a:rPr>
              <a:t>HELLER,</a:t>
            </a:r>
            <a:r>
              <a:rPr lang="cs-CZ" sz="16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J.;</a:t>
            </a:r>
            <a:r>
              <a:rPr lang="cs-CZ" sz="16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MRÁZEK</a:t>
            </a:r>
            <a:r>
              <a:rPr lang="cs-CZ" sz="16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M.</a:t>
            </a:r>
            <a:r>
              <a:rPr lang="cs-CZ" sz="16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i="1" dirty="0">
                <a:latin typeface="Trebuchet MS" panose="020B0603020202020204" pitchFamily="34" charset="0"/>
                <a:cs typeface="Times New Roman"/>
              </a:rPr>
              <a:t>Nástin</a:t>
            </a:r>
            <a:r>
              <a:rPr lang="cs-CZ" sz="1600" i="1" spc="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i="1" spc="-10" dirty="0">
                <a:latin typeface="Trebuchet MS" panose="020B0603020202020204" pitchFamily="34" charset="0"/>
                <a:cs typeface="Times New Roman"/>
              </a:rPr>
              <a:t>religionistiky</a:t>
            </a: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.</a:t>
            </a:r>
            <a:r>
              <a:rPr lang="cs-CZ" sz="1600" spc="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1.</a:t>
            </a:r>
            <a:r>
              <a:rPr lang="cs-CZ" sz="16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vyd.</a:t>
            </a:r>
            <a:r>
              <a:rPr lang="cs-CZ" sz="16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Praha</a:t>
            </a:r>
            <a:r>
              <a:rPr lang="cs-CZ" sz="16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:</a:t>
            </a:r>
            <a:r>
              <a:rPr lang="cs-CZ" sz="16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Kalich,</a:t>
            </a:r>
            <a:r>
              <a:rPr lang="cs-CZ" sz="16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1988.</a:t>
            </a: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ISBN</a:t>
            </a:r>
            <a:r>
              <a:rPr lang="cs-CZ" sz="16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8070177217.</a:t>
            </a:r>
            <a:endParaRPr lang="cs-CZ" sz="16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endParaRPr lang="cs-CZ" sz="1600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40665" indent="-227965"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lang="cs-CZ" sz="1600" dirty="0">
                <a:latin typeface="Trebuchet MS" panose="020B0603020202020204" pitchFamily="34" charset="0"/>
              </a:rPr>
              <a:t>CHADIMA, Martin. </a:t>
            </a:r>
            <a:r>
              <a:rPr lang="cs-CZ" sz="1600" i="1" dirty="0">
                <a:latin typeface="Trebuchet MS" panose="020B0603020202020204" pitchFamily="34" charset="0"/>
              </a:rPr>
              <a:t>Dějiny erotiky a sexuality v náboženství</a:t>
            </a:r>
            <a:r>
              <a:rPr lang="cs-CZ" sz="1600" dirty="0">
                <a:latin typeface="Trebuchet MS" panose="020B0603020202020204" pitchFamily="34" charset="0"/>
              </a:rPr>
              <a:t>. Online. Hradec Králové: Gaudeamus, 2009</a:t>
            </a:r>
            <a:r>
              <a:rPr lang="cs-CZ" sz="1600" dirty="0">
                <a:solidFill>
                  <a:schemeClr val="tx1"/>
                </a:solidFill>
                <a:latin typeface="Trebuchet MS" panose="020B0603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  <a:p>
            <a:pPr marL="240665" indent="-227965"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endParaRPr lang="cs-CZ" sz="1600" spc="-2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lang="cs-CZ" sz="1600" spc="-20" dirty="0">
                <a:latin typeface="Trebuchet MS" panose="020B0603020202020204" pitchFamily="34" charset="0"/>
                <a:cs typeface="Times New Roman"/>
              </a:rPr>
              <a:t>WAARDENBURG,</a:t>
            </a:r>
            <a:r>
              <a:rPr lang="cs-CZ" sz="16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J.</a:t>
            </a: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i="1" dirty="0">
                <a:latin typeface="Trebuchet MS" panose="020B0603020202020204" pitchFamily="34" charset="0"/>
                <a:cs typeface="Times New Roman"/>
              </a:rPr>
              <a:t>Bohové</a:t>
            </a:r>
            <a:r>
              <a:rPr lang="cs-CZ" sz="1600" i="1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i="1" dirty="0">
                <a:latin typeface="Trebuchet MS" panose="020B0603020202020204" pitchFamily="34" charset="0"/>
                <a:cs typeface="Times New Roman"/>
              </a:rPr>
              <a:t>zblízka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. Systematický</a:t>
            </a: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úvod</a:t>
            </a:r>
            <a:r>
              <a:rPr lang="cs-CZ" sz="16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dirty="0">
                <a:latin typeface="Trebuchet MS" panose="020B0603020202020204" pitchFamily="34" charset="0"/>
                <a:cs typeface="Times New Roman"/>
              </a:rPr>
              <a:t>do</a:t>
            </a: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lang="cs-CZ" sz="1600" spc="-10" dirty="0" err="1">
                <a:latin typeface="Trebuchet MS" panose="020B0603020202020204" pitchFamily="34" charset="0"/>
                <a:cs typeface="Times New Roman"/>
              </a:rPr>
              <a:t>religioniostiky</a:t>
            </a: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. </a:t>
            </a:r>
            <a:r>
              <a:rPr lang="cs-CZ" sz="1600" dirty="0">
                <a:latin typeface="Trebuchet MS" panose="020B0603020202020204" pitchFamily="34" charset="0"/>
              </a:rPr>
              <a:t>Ústav religionistiky filozofické fakulty Masarykovy univerzity</a:t>
            </a:r>
            <a:r>
              <a:rPr lang="cs-CZ" sz="1600" spc="-10" dirty="0">
                <a:latin typeface="Trebuchet MS" panose="020B0603020202020204" pitchFamily="34" charset="0"/>
                <a:cs typeface="Times New Roman"/>
              </a:rPr>
              <a:t>. Brno, 1997.</a:t>
            </a:r>
          </a:p>
          <a:p>
            <a:pPr marL="240665" indent="-227965"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endParaRPr lang="cs-CZ" sz="1600" dirty="0">
              <a:solidFill>
                <a:schemeClr val="tx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240665" indent="-227965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lang="cs-CZ" sz="1700" spc="-10" dirty="0">
                <a:latin typeface="Trebuchet MS" panose="020B0603020202020204" pitchFamily="34" charset="0"/>
                <a:cs typeface="Times New Roman"/>
              </a:rPr>
              <a:t> </a:t>
            </a:r>
            <a:endParaRPr sz="1700" dirty="0">
              <a:latin typeface="Trebuchet MS" panose="020B0603020202020204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5679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Trebuchet MS" panose="020B0603020202020204" pitchFamily="34" charset="0"/>
                <a:cs typeface="Times New Roman"/>
              </a:rPr>
              <a:t>RELIGIONISTIKA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212926"/>
            <a:ext cx="8944610" cy="48401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39"/>
              </a:lnSpc>
              <a:spcBef>
                <a:spcPts val="95"/>
              </a:spcBef>
              <a:tabLst>
                <a:tab pos="240665" algn="l"/>
              </a:tabLst>
            </a:pPr>
            <a:r>
              <a:rPr sz="1900" spc="-50" dirty="0">
                <a:solidFill>
                  <a:srgbClr val="B71E42"/>
                </a:solidFill>
                <a:latin typeface="Trebuchet MS" panose="020B0603020202020204" pitchFamily="34" charset="0"/>
                <a:cs typeface="Arial"/>
              </a:rPr>
              <a:t>•</a:t>
            </a:r>
            <a:r>
              <a:rPr sz="1900" dirty="0">
                <a:solidFill>
                  <a:srgbClr val="B71E42"/>
                </a:solidFill>
                <a:latin typeface="Trebuchet MS" panose="020B0603020202020204" pitchFamily="34" charset="0"/>
                <a:cs typeface="Arial"/>
              </a:rPr>
              <a:t>	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interdisciplinárně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(spolupracuje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psychologií,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sociologií,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historií)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pojatý</a:t>
            </a:r>
            <a:r>
              <a:rPr sz="19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soubor</a:t>
            </a:r>
            <a:r>
              <a:rPr sz="19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 err="1">
                <a:latin typeface="Trebuchet MS" panose="020B0603020202020204" pitchFamily="34" charset="0"/>
                <a:cs typeface="Times New Roman"/>
              </a:rPr>
              <a:t>bádání</a:t>
            </a:r>
            <a:r>
              <a:rPr lang="cs-CZ"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vztahující</a:t>
            </a:r>
            <a:r>
              <a:rPr sz="19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se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k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tématu</a:t>
            </a:r>
            <a:r>
              <a:rPr sz="1900" spc="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náboženství.</a:t>
            </a:r>
            <a:endParaRPr sz="19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ts val="1939"/>
              </a:lnSpc>
              <a:spcBef>
                <a:spcPts val="31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dirty="0">
                <a:latin typeface="Trebuchet MS" panose="020B0603020202020204" pitchFamily="34" charset="0"/>
                <a:cs typeface="Times New Roman"/>
              </a:rPr>
              <a:t>Vznik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19.st.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teprve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tehdy,</a:t>
            </a:r>
            <a:r>
              <a:rPr sz="19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když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se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mohlo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stát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předmětem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 err="1">
                <a:latin typeface="Trebuchet MS" panose="020B0603020202020204" pitchFamily="34" charset="0"/>
                <a:cs typeface="Times New Roman"/>
              </a:rPr>
              <a:t>samostatného</a:t>
            </a:r>
            <a:r>
              <a:rPr lang="cs-CZ"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vědeckého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zkoumání</a:t>
            </a:r>
            <a:r>
              <a:rPr sz="19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(když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se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věda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mohla</a:t>
            </a:r>
            <a:r>
              <a:rPr sz="1900" spc="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odvážit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učinit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jej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objektem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bádání</a:t>
            </a:r>
            <a:r>
              <a:rPr sz="1900" spc="-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–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když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podmínky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ve</a:t>
            </a:r>
            <a:r>
              <a:rPr sz="19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společnosti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byly</a:t>
            </a:r>
            <a:r>
              <a:rPr sz="19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vhodné)</a:t>
            </a:r>
            <a:endParaRPr sz="19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30"/>
              </a:spcBef>
            </a:pPr>
            <a:endParaRPr sz="19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ts val="1939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  <a:tab pos="8451850" algn="l"/>
              </a:tabLst>
            </a:pPr>
            <a:r>
              <a:rPr sz="1900" dirty="0">
                <a:latin typeface="Trebuchet MS" panose="020B0603020202020204" pitchFamily="34" charset="0"/>
                <a:cs typeface="Times New Roman"/>
              </a:rPr>
              <a:t>Oproti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teologii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(=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bohosloví),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která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popisuje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zevnitř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vychází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	</a:t>
            </a:r>
            <a:r>
              <a:rPr sz="1900" spc="-50" dirty="0">
                <a:latin typeface="Trebuchet MS" panose="020B0603020202020204" pitchFamily="34" charset="0"/>
                <a:cs typeface="Times New Roman"/>
              </a:rPr>
              <a:t>z</a:t>
            </a:r>
            <a:endParaRPr sz="1900" dirty="0">
              <a:latin typeface="Trebuchet MS" panose="020B0603020202020204" pitchFamily="34" charset="0"/>
              <a:cs typeface="Times New Roman"/>
            </a:endParaRPr>
          </a:p>
          <a:p>
            <a:pPr marL="241300">
              <a:lnSpc>
                <a:spcPts val="1939"/>
              </a:lnSpc>
            </a:pPr>
            <a:r>
              <a:rPr sz="1900" dirty="0">
                <a:latin typeface="Trebuchet MS" panose="020B0603020202020204" pitchFamily="34" charset="0"/>
                <a:cs typeface="Times New Roman"/>
              </a:rPr>
              <a:t>předpokladu,</a:t>
            </a:r>
            <a:r>
              <a:rPr sz="19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že</a:t>
            </a:r>
            <a:r>
              <a:rPr sz="19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Bůh</a:t>
            </a:r>
            <a:r>
              <a:rPr sz="19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existuje,</a:t>
            </a:r>
            <a:r>
              <a:rPr sz="1900" spc="-5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zkoumá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religionistika</a:t>
            </a:r>
            <a:r>
              <a:rPr sz="19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zvnějšku.</a:t>
            </a:r>
            <a:endParaRPr sz="1900" dirty="0">
              <a:latin typeface="Trebuchet MS" panose="020B0603020202020204" pitchFamily="34" charset="0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720"/>
              </a:spcBef>
            </a:pPr>
            <a:endParaRPr sz="19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ts val="1939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dirty="0">
                <a:latin typeface="Trebuchet MS" panose="020B0603020202020204" pitchFamily="34" charset="0"/>
                <a:cs typeface="Times New Roman"/>
              </a:rPr>
              <a:t>Jejím</a:t>
            </a:r>
            <a:r>
              <a:rPr sz="1900" spc="-5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předmětem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je</a:t>
            </a:r>
            <a:r>
              <a:rPr sz="19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popis,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srovnání</a:t>
            </a:r>
            <a:r>
              <a:rPr sz="19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(komparace)</a:t>
            </a:r>
            <a:r>
              <a:rPr sz="19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klasifikace</a:t>
            </a:r>
            <a:r>
              <a:rPr sz="19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forem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 err="1">
                <a:latin typeface="Trebuchet MS" panose="020B0603020202020204" pitchFamily="34" charset="0"/>
                <a:cs typeface="Times New Roman"/>
              </a:rPr>
              <a:t>náboženských</a:t>
            </a:r>
            <a:r>
              <a:rPr lang="cs-CZ"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projevů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prvků</a:t>
            </a:r>
            <a:r>
              <a:rPr sz="19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různých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jejich</a:t>
            </a:r>
            <a:r>
              <a:rPr sz="1900" spc="-6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historickém</a:t>
            </a:r>
            <a:r>
              <a:rPr sz="1900" spc="-4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kontextu,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přičemž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Existence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či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neexistence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Boha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pro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ni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z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tohoto</a:t>
            </a:r>
            <a:r>
              <a:rPr sz="19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hlediska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(z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hlediska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víry)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není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 err="1">
                <a:latin typeface="Trebuchet MS" panose="020B0603020202020204" pitchFamily="34" charset="0"/>
                <a:cs typeface="Times New Roman"/>
              </a:rPr>
              <a:t>podstatná</a:t>
            </a:r>
            <a:endParaRPr lang="cs-CZ" sz="1900" spc="-1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ts val="1939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endParaRPr sz="1900" dirty="0">
              <a:latin typeface="Trebuchet MS" panose="020B0603020202020204" pitchFamily="34" charset="0"/>
              <a:cs typeface="Times New Roman"/>
            </a:endParaRPr>
          </a:p>
          <a:p>
            <a:pPr marL="241300" marR="1268095" indent="-228600">
              <a:lnSpc>
                <a:spcPct val="70000"/>
              </a:lnSpc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1900" dirty="0">
                <a:latin typeface="Trebuchet MS" panose="020B0603020202020204" pitchFamily="34" charset="0"/>
                <a:cs typeface="Times New Roman"/>
              </a:rPr>
              <a:t>Za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základ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religionistických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bádání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se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obvykle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považuje</a:t>
            </a:r>
            <a:r>
              <a:rPr sz="1900" spc="-4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popisná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a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srovnávací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(komparativní)</a:t>
            </a:r>
            <a:r>
              <a:rPr sz="1900" spc="-10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 err="1">
                <a:latin typeface="Trebuchet MS" panose="020B0603020202020204" pitchFamily="34" charset="0"/>
                <a:cs typeface="Times New Roman"/>
              </a:rPr>
              <a:t>religionistika</a:t>
            </a:r>
            <a:endParaRPr lang="cs-CZ" sz="1900" spc="-10" dirty="0">
              <a:latin typeface="Trebuchet MS" panose="020B0603020202020204" pitchFamily="34" charset="0"/>
              <a:cs typeface="Times New Roman"/>
            </a:endParaRPr>
          </a:p>
          <a:p>
            <a:pPr marL="241300" marR="1268095" indent="-228600">
              <a:lnSpc>
                <a:spcPct val="70000"/>
              </a:lnSpc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endParaRPr sz="1900" dirty="0">
              <a:latin typeface="Trebuchet MS" panose="020B0603020202020204" pitchFamily="34" charset="0"/>
              <a:cs typeface="Times New Roman"/>
            </a:endParaRPr>
          </a:p>
          <a:p>
            <a:pPr marL="240665" indent="-227965">
              <a:lnSpc>
                <a:spcPts val="1939"/>
              </a:lnSpc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900" dirty="0" err="1">
                <a:latin typeface="Trebuchet MS" panose="020B0603020202020204" pitchFamily="34" charset="0"/>
                <a:cs typeface="Times New Roman"/>
              </a:rPr>
              <a:t>Privilegované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místo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v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religionistice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má</a:t>
            </a:r>
            <a:r>
              <a:rPr sz="19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historie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náboženství;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k</a:t>
            </a:r>
            <a:r>
              <a:rPr sz="1900" spc="-2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jejím</a:t>
            </a:r>
            <a:r>
              <a:rPr sz="1900" spc="-6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specifickým</a:t>
            </a:r>
            <a:r>
              <a:rPr sz="1900" spc="-1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 err="1">
                <a:latin typeface="Trebuchet MS" panose="020B0603020202020204" pitchFamily="34" charset="0"/>
                <a:cs typeface="Times New Roman"/>
              </a:rPr>
              <a:t>otázkám</a:t>
            </a:r>
            <a:r>
              <a:rPr lang="cs-CZ"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 err="1">
                <a:latin typeface="Trebuchet MS" panose="020B0603020202020204" pitchFamily="34" charset="0"/>
                <a:cs typeface="Times New Roman"/>
              </a:rPr>
              <a:t>patří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otázka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původu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náboženství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(na</a:t>
            </a:r>
            <a:r>
              <a:rPr sz="1900" spc="-30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počátku</a:t>
            </a:r>
            <a:r>
              <a:rPr sz="1900" spc="-2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dirty="0">
                <a:latin typeface="Trebuchet MS" panose="020B0603020202020204" pitchFamily="34" charset="0"/>
                <a:cs typeface="Times New Roman"/>
              </a:rPr>
              <a:t>přirozené</a:t>
            </a:r>
            <a:r>
              <a:rPr sz="1900" spc="-35" dirty="0">
                <a:latin typeface="Trebuchet MS" panose="020B0603020202020204" pitchFamily="34" charset="0"/>
                <a:cs typeface="Times New Roman"/>
              </a:rPr>
              <a:t> </a:t>
            </a:r>
            <a:r>
              <a:rPr sz="1900" spc="-10" dirty="0">
                <a:latin typeface="Trebuchet MS" panose="020B0603020202020204" pitchFamily="34" charset="0"/>
                <a:cs typeface="Times New Roman"/>
              </a:rPr>
              <a:t>náboženství?)</a:t>
            </a:r>
            <a:endParaRPr sz="1900" dirty="0">
              <a:latin typeface="Trebuchet MS" panose="020B0603020202020204" pitchFamily="34" charset="0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24000" y="6420663"/>
            <a:ext cx="66763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51305" marR="5080" indent="-1539240">
              <a:lnSpc>
                <a:spcPct val="100000"/>
              </a:lnSpc>
              <a:spcBef>
                <a:spcPts val="100"/>
              </a:spcBef>
            </a:pP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Dostupné</a:t>
            </a:r>
            <a:r>
              <a:rPr sz="1200" i="1" spc="-3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z</a:t>
            </a:r>
            <a:r>
              <a:rPr sz="1200" i="1" spc="-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54545"/>
                </a:solidFill>
                <a:latin typeface="Calibri"/>
                <a:cs typeface="Calibri"/>
              </a:rPr>
              <a:t>Metodického</a:t>
            </a:r>
            <a:r>
              <a:rPr sz="1200" i="1" spc="-3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portálu</a:t>
            </a:r>
            <a:r>
              <a:rPr sz="1200" i="1" spc="-3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54545"/>
                </a:solidFill>
                <a:latin typeface="Calibri"/>
                <a:cs typeface="Calibri"/>
                <a:hlinkClick r:id="rId3"/>
              </a:rPr>
              <a:t>www.rvp.cz,</a:t>
            </a:r>
            <a:r>
              <a:rPr sz="1200" i="1" spc="2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ISSN:</a:t>
            </a:r>
            <a:r>
              <a:rPr sz="1200" i="1" spc="-1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1802–4785,</a:t>
            </a:r>
            <a:r>
              <a:rPr sz="1200" i="1" spc="-1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financovaného</a:t>
            </a:r>
            <a:r>
              <a:rPr sz="1200" i="1" spc="-2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z</a:t>
            </a:r>
            <a:r>
              <a:rPr sz="1200" i="1" spc="-4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ESF</a:t>
            </a:r>
            <a:r>
              <a:rPr sz="1200" i="1" spc="-1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a</a:t>
            </a:r>
            <a:r>
              <a:rPr sz="1200" i="1" spc="-2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54545"/>
                </a:solidFill>
                <a:latin typeface="Calibri"/>
                <a:cs typeface="Calibri"/>
              </a:rPr>
              <a:t>státního</a:t>
            </a:r>
            <a:r>
              <a:rPr sz="1200" i="1" spc="-5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rozpočtu</a:t>
            </a:r>
            <a:r>
              <a:rPr sz="1200" i="1" spc="-3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spc="-25" dirty="0">
                <a:solidFill>
                  <a:srgbClr val="454545"/>
                </a:solidFill>
                <a:latin typeface="Calibri"/>
                <a:cs typeface="Calibri"/>
              </a:rPr>
              <a:t>ČR. </a:t>
            </a:r>
            <a:r>
              <a:rPr sz="1200" i="1" spc="-10" dirty="0">
                <a:solidFill>
                  <a:srgbClr val="454545"/>
                </a:solidFill>
                <a:latin typeface="Calibri"/>
                <a:cs typeface="Calibri"/>
              </a:rPr>
              <a:t>Provozováno</a:t>
            </a:r>
            <a:r>
              <a:rPr sz="1200" i="1" spc="-4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54545"/>
                </a:solidFill>
                <a:latin typeface="Calibri"/>
                <a:cs typeface="Calibri"/>
              </a:rPr>
              <a:t>Výzkumným</a:t>
            </a:r>
            <a:r>
              <a:rPr sz="1200" i="1" spc="-2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ústavem</a:t>
            </a:r>
            <a:r>
              <a:rPr sz="1200" i="1" spc="-35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dirty="0">
                <a:solidFill>
                  <a:srgbClr val="454545"/>
                </a:solidFill>
                <a:latin typeface="Calibri"/>
                <a:cs typeface="Calibri"/>
              </a:rPr>
              <a:t>pedagogickým v</a:t>
            </a:r>
            <a:r>
              <a:rPr sz="1200" i="1" spc="-70" dirty="0">
                <a:solidFill>
                  <a:srgbClr val="454545"/>
                </a:solidFill>
                <a:latin typeface="Calibri"/>
                <a:cs typeface="Calibri"/>
              </a:rPr>
              <a:t> </a:t>
            </a:r>
            <a:r>
              <a:rPr sz="1200" i="1" spc="-10" dirty="0">
                <a:solidFill>
                  <a:srgbClr val="454545"/>
                </a:solidFill>
                <a:latin typeface="Calibri"/>
                <a:cs typeface="Calibri"/>
              </a:rPr>
              <a:t>Praze.</a:t>
            </a:r>
            <a:endParaRPr sz="1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16251"/>
            <a:ext cx="9144000" cy="4841875"/>
            <a:chOff x="0" y="2016251"/>
            <a:chExt cx="9144000" cy="48418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016251"/>
              <a:ext cx="9144000" cy="40797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96004"/>
              <a:ext cx="9143999" cy="76199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6094222"/>
              <a:ext cx="9144000" cy="12700"/>
            </a:xfrm>
            <a:custGeom>
              <a:avLst/>
              <a:gdLst/>
              <a:ahLst/>
              <a:cxnLst/>
              <a:rect l="l" t="t" r="r" b="b"/>
              <a:pathLst>
                <a:path w="9144000" h="12700">
                  <a:moveTo>
                    <a:pt x="0" y="12699"/>
                  </a:moveTo>
                  <a:lnTo>
                    <a:pt x="9144000" y="1269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26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88340" y="1497407"/>
            <a:ext cx="7646670" cy="402082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1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130" dirty="0">
                <a:latin typeface="Trebuchet MS"/>
                <a:cs typeface="Trebuchet MS"/>
              </a:rPr>
              <a:t>Pojem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náboženství</a:t>
            </a:r>
            <a:r>
              <a:rPr sz="1700" spc="-50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180" dirty="0">
                <a:latin typeface="Trebuchet MS"/>
                <a:cs typeface="Trebuchet MS"/>
              </a:rPr>
              <a:t>lat. </a:t>
            </a:r>
            <a:r>
              <a:rPr sz="1700" spc="-10" dirty="0">
                <a:latin typeface="Trebuchet MS"/>
                <a:cs typeface="Trebuchet MS"/>
              </a:rPr>
              <a:t>Religio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65" dirty="0">
                <a:latin typeface="Trebuchet MS"/>
                <a:cs typeface="Trebuchet MS"/>
              </a:rPr>
              <a:t>Cicero:</a:t>
            </a:r>
            <a:r>
              <a:rPr sz="1700" spc="-200" dirty="0">
                <a:latin typeface="Trebuchet MS"/>
                <a:cs typeface="Trebuchet MS"/>
              </a:rPr>
              <a:t> </a:t>
            </a:r>
            <a:r>
              <a:rPr sz="1700" spc="-100" dirty="0">
                <a:latin typeface="Trebuchet MS"/>
                <a:cs typeface="Trebuchet MS"/>
              </a:rPr>
              <a:t>odvozuje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od</a:t>
            </a:r>
            <a:r>
              <a:rPr sz="1700" spc="-45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relegere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70" dirty="0">
                <a:latin typeface="Trebuchet MS"/>
                <a:cs typeface="Trebuchet MS"/>
              </a:rPr>
              <a:t>znovu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120" dirty="0">
                <a:latin typeface="Trebuchet MS"/>
                <a:cs typeface="Trebuchet MS"/>
              </a:rPr>
              <a:t>sebrat,</a:t>
            </a:r>
            <a:r>
              <a:rPr sz="1700" spc="-215" dirty="0">
                <a:latin typeface="Trebuchet MS"/>
                <a:cs typeface="Trebuchet MS"/>
              </a:rPr>
              <a:t> </a:t>
            </a:r>
            <a:r>
              <a:rPr sz="1700" spc="-100" dirty="0">
                <a:latin typeface="Trebuchet MS"/>
                <a:cs typeface="Trebuchet MS"/>
              </a:rPr>
              <a:t>brát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125" dirty="0">
                <a:latin typeface="Trebuchet MS"/>
                <a:cs typeface="Trebuchet MS"/>
              </a:rPr>
              <a:t>na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65" dirty="0">
                <a:latin typeface="Trebuchet MS"/>
                <a:cs typeface="Trebuchet MS"/>
              </a:rPr>
              <a:t>něco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ohled,</a:t>
            </a:r>
            <a:r>
              <a:rPr sz="1700" spc="-200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respektovat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60" dirty="0">
                <a:latin typeface="Trebuchet MS"/>
                <a:cs typeface="Trebuchet MS"/>
              </a:rPr>
              <a:t>Náboženskými</a:t>
            </a:r>
            <a:r>
              <a:rPr sz="1700" spc="-55" dirty="0">
                <a:latin typeface="Trebuchet MS"/>
                <a:cs typeface="Trebuchet MS"/>
              </a:rPr>
              <a:t> se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140" dirty="0">
                <a:latin typeface="Trebuchet MS"/>
                <a:cs typeface="Trebuchet MS"/>
              </a:rPr>
              <a:t>stávají</a:t>
            </a:r>
            <a:r>
              <a:rPr sz="1700" spc="-55" dirty="0">
                <a:latin typeface="Trebuchet MS"/>
                <a:cs typeface="Trebuchet MS"/>
              </a:rPr>
              <a:t> </a:t>
            </a:r>
            <a:r>
              <a:rPr sz="1700" spc="-150" dirty="0">
                <a:latin typeface="Trebuchet MS"/>
                <a:cs typeface="Trebuchet MS"/>
              </a:rPr>
              <a:t>lidé,</a:t>
            </a:r>
            <a:r>
              <a:rPr sz="1700" spc="-204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kteří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60" dirty="0">
                <a:latin typeface="Trebuchet MS"/>
                <a:cs typeface="Trebuchet MS"/>
              </a:rPr>
              <a:t>berou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125" dirty="0">
                <a:latin typeface="Trebuchet MS"/>
                <a:cs typeface="Trebuchet MS"/>
              </a:rPr>
              <a:t>na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55" dirty="0">
                <a:latin typeface="Trebuchet MS"/>
                <a:cs typeface="Trebuchet MS"/>
              </a:rPr>
              <a:t>něco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ohled,</a:t>
            </a:r>
            <a:r>
              <a:rPr sz="1700" spc="-215" dirty="0">
                <a:latin typeface="Trebuchet MS"/>
                <a:cs typeface="Trebuchet MS"/>
              </a:rPr>
              <a:t> </a:t>
            </a:r>
            <a:r>
              <a:rPr sz="1700" spc="-60" dirty="0">
                <a:latin typeface="Trebuchet MS"/>
                <a:cs typeface="Trebuchet MS"/>
              </a:rPr>
              <a:t>všeho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65" dirty="0">
                <a:latin typeface="Trebuchet MS"/>
                <a:cs typeface="Trebuchet MS"/>
              </a:rPr>
              <a:t>se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chápou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105" dirty="0">
                <a:latin typeface="Trebuchet MS"/>
                <a:cs typeface="Trebuchet MS"/>
              </a:rPr>
              <a:t>Lactantiův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00" dirty="0">
                <a:latin typeface="Trebuchet MS"/>
                <a:cs typeface="Trebuchet MS"/>
              </a:rPr>
              <a:t>překlad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25" dirty="0">
                <a:latin typeface="Trebuchet MS"/>
                <a:cs typeface="Trebuchet MS"/>
              </a:rPr>
              <a:t>religare,</a:t>
            </a:r>
            <a:r>
              <a:rPr sz="1700" spc="-19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religo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spojenost,</a:t>
            </a:r>
            <a:r>
              <a:rPr sz="1700" spc="-20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svázanost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s</a:t>
            </a:r>
            <a:r>
              <a:rPr sz="1700" spc="-5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bohem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200" dirty="0">
                <a:latin typeface="Trebuchet MS"/>
                <a:cs typeface="Trebuchet MS"/>
              </a:rPr>
              <a:t>Jiní:</a:t>
            </a:r>
            <a:r>
              <a:rPr sz="1700" spc="-195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religio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dirty="0">
                <a:latin typeface="Trebuchet MS"/>
                <a:cs typeface="Trebuchet MS"/>
              </a:rPr>
              <a:t> </a:t>
            </a:r>
            <a:r>
              <a:rPr sz="1700" spc="-110" dirty="0">
                <a:latin typeface="Trebuchet MS"/>
                <a:cs typeface="Trebuchet MS"/>
              </a:rPr>
              <a:t>slaměný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uzel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100" dirty="0">
                <a:latin typeface="Trebuchet MS"/>
                <a:cs typeface="Trebuchet MS"/>
              </a:rPr>
              <a:t>(ke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20" dirty="0">
                <a:latin typeface="Trebuchet MS"/>
                <a:cs typeface="Trebuchet MS"/>
              </a:rPr>
              <a:t>stavbě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105" dirty="0">
                <a:latin typeface="Trebuchet MS"/>
                <a:cs typeface="Trebuchet MS"/>
              </a:rPr>
              <a:t>mostu,</a:t>
            </a:r>
            <a:r>
              <a:rPr sz="1700" spc="-200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kde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20" dirty="0">
                <a:latin typeface="Trebuchet MS"/>
                <a:cs typeface="Trebuchet MS"/>
              </a:rPr>
              <a:t>nechyběl</a:t>
            </a:r>
            <a:r>
              <a:rPr sz="1700" spc="-5" dirty="0">
                <a:latin typeface="Trebuchet MS"/>
                <a:cs typeface="Trebuchet MS"/>
              </a:rPr>
              <a:t> </a:t>
            </a:r>
            <a:r>
              <a:rPr sz="1700" spc="-135" dirty="0">
                <a:latin typeface="Trebuchet MS"/>
                <a:cs typeface="Trebuchet MS"/>
              </a:rPr>
              <a:t>kněz,</a:t>
            </a:r>
            <a:r>
              <a:rPr sz="1700" spc="-195" dirty="0">
                <a:latin typeface="Trebuchet MS"/>
                <a:cs typeface="Trebuchet MS"/>
              </a:rPr>
              <a:t> </a:t>
            </a:r>
            <a:r>
              <a:rPr sz="1700" spc="-135" dirty="0">
                <a:latin typeface="Trebuchet MS"/>
                <a:cs typeface="Trebuchet MS"/>
              </a:rPr>
              <a:t>aby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60" dirty="0">
                <a:latin typeface="Trebuchet MS"/>
                <a:cs typeface="Trebuchet MS"/>
              </a:rPr>
              <a:t>se</a:t>
            </a:r>
            <a:r>
              <a:rPr sz="1700" spc="-5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bohové</a:t>
            </a:r>
            <a:endParaRPr sz="1700" dirty="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</a:pPr>
            <a:r>
              <a:rPr sz="1700" spc="-10" dirty="0">
                <a:latin typeface="Trebuchet MS"/>
                <a:cs typeface="Trebuchet MS"/>
              </a:rPr>
              <a:t>nezlobili…)</a:t>
            </a:r>
            <a:endParaRPr sz="1700" dirty="0">
              <a:latin typeface="Trebuchet MS"/>
              <a:cs typeface="Trebuchet MS"/>
            </a:endParaRPr>
          </a:p>
          <a:p>
            <a:pPr marL="241300" marR="5080" indent="-228600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1700" spc="-10" dirty="0">
                <a:latin typeface="Trebuchet MS"/>
                <a:cs typeface="Trebuchet MS"/>
              </a:rPr>
              <a:t>Český</a:t>
            </a:r>
            <a:r>
              <a:rPr sz="1700" spc="-40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pojem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náboženství</a:t>
            </a:r>
            <a:r>
              <a:rPr sz="1700" spc="-7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od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nábožný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člověk,</a:t>
            </a:r>
            <a:r>
              <a:rPr sz="1700" spc="-200" dirty="0">
                <a:latin typeface="Trebuchet MS"/>
                <a:cs typeface="Trebuchet MS"/>
              </a:rPr>
              <a:t> </a:t>
            </a:r>
            <a:r>
              <a:rPr sz="1700" spc="-80" dirty="0">
                <a:latin typeface="Trebuchet MS"/>
                <a:cs typeface="Trebuchet MS"/>
              </a:rPr>
              <a:t>který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bere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ohledy</a:t>
            </a:r>
            <a:r>
              <a:rPr sz="1700" spc="-25" dirty="0">
                <a:latin typeface="Trebuchet MS"/>
                <a:cs typeface="Trebuchet MS"/>
              </a:rPr>
              <a:t> </a:t>
            </a:r>
            <a:r>
              <a:rPr sz="1700" spc="-125" dirty="0">
                <a:latin typeface="Trebuchet MS"/>
                <a:cs typeface="Trebuchet MS"/>
              </a:rPr>
              <a:t>na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125" dirty="0">
                <a:latin typeface="Trebuchet MS"/>
                <a:cs typeface="Trebuchet MS"/>
              </a:rPr>
              <a:t>boha,</a:t>
            </a:r>
            <a:r>
              <a:rPr sz="1700" spc="-204" dirty="0">
                <a:latin typeface="Trebuchet MS"/>
                <a:cs typeface="Trebuchet MS"/>
              </a:rPr>
              <a:t> </a:t>
            </a:r>
            <a:r>
              <a:rPr sz="1700" spc="-65" dirty="0">
                <a:latin typeface="Trebuchet MS"/>
                <a:cs typeface="Trebuchet MS"/>
              </a:rPr>
              <a:t>zbožný, </a:t>
            </a:r>
            <a:r>
              <a:rPr sz="1700" spc="-10" dirty="0">
                <a:latin typeface="Trebuchet MS"/>
                <a:cs typeface="Trebuchet MS"/>
              </a:rPr>
              <a:t>nábožný</a:t>
            </a:r>
            <a:endParaRPr sz="17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700" spc="-130" dirty="0">
                <a:latin typeface="Trebuchet MS"/>
                <a:cs typeface="Trebuchet MS"/>
              </a:rPr>
              <a:t>Pojem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90" dirty="0">
                <a:latin typeface="Trebuchet MS"/>
                <a:cs typeface="Trebuchet MS"/>
              </a:rPr>
              <a:t>náboženství</a:t>
            </a:r>
            <a:r>
              <a:rPr sz="1700" spc="-30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(v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abstraktním,</a:t>
            </a:r>
            <a:r>
              <a:rPr sz="1700" spc="-225" dirty="0">
                <a:latin typeface="Trebuchet MS"/>
                <a:cs typeface="Trebuchet MS"/>
              </a:rPr>
              <a:t> </a:t>
            </a:r>
            <a:r>
              <a:rPr sz="1700" spc="-85" dirty="0">
                <a:latin typeface="Trebuchet MS"/>
                <a:cs typeface="Trebuchet MS"/>
              </a:rPr>
              <a:t>obecním</a:t>
            </a:r>
            <a:r>
              <a:rPr sz="1700" spc="-5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smyslu)</a:t>
            </a:r>
            <a:r>
              <a:rPr sz="1700" spc="-105" dirty="0">
                <a:latin typeface="Trebuchet MS"/>
                <a:cs typeface="Trebuchet MS"/>
              </a:rPr>
              <a:t> </a:t>
            </a:r>
            <a:r>
              <a:rPr sz="1700" spc="225" dirty="0">
                <a:latin typeface="Trebuchet MS"/>
                <a:cs typeface="Trebuchet MS"/>
              </a:rPr>
              <a:t>–</a:t>
            </a:r>
            <a:r>
              <a:rPr sz="1700" spc="-15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od</a:t>
            </a:r>
            <a:r>
              <a:rPr sz="1700" spc="-35" dirty="0">
                <a:latin typeface="Trebuchet MS"/>
                <a:cs typeface="Trebuchet MS"/>
              </a:rPr>
              <a:t> </a:t>
            </a:r>
            <a:r>
              <a:rPr sz="1700" spc="-155" dirty="0">
                <a:latin typeface="Trebuchet MS"/>
                <a:cs typeface="Trebuchet MS"/>
              </a:rPr>
              <a:t>18.st.,</a:t>
            </a:r>
            <a:r>
              <a:rPr sz="1700" spc="-200" dirty="0">
                <a:latin typeface="Trebuchet MS"/>
                <a:cs typeface="Trebuchet MS"/>
              </a:rPr>
              <a:t> </a:t>
            </a:r>
            <a:r>
              <a:rPr sz="1700" spc="-65" dirty="0">
                <a:latin typeface="Trebuchet MS"/>
                <a:cs typeface="Trebuchet MS"/>
              </a:rPr>
              <a:t>doby</a:t>
            </a:r>
            <a:r>
              <a:rPr sz="1700" spc="-20" dirty="0">
                <a:latin typeface="Trebuchet MS"/>
                <a:cs typeface="Trebuchet MS"/>
              </a:rPr>
              <a:t> </a:t>
            </a:r>
            <a:r>
              <a:rPr sz="1700" spc="-10" dirty="0">
                <a:latin typeface="Trebuchet MS"/>
                <a:cs typeface="Trebuchet MS"/>
              </a:rPr>
              <a:t>osvícenství</a:t>
            </a:r>
            <a:endParaRPr sz="17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7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17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1700" spc="-105" dirty="0">
                <a:latin typeface="Trebuchet MS"/>
                <a:cs typeface="Trebuchet MS"/>
              </a:rPr>
              <a:t>(Demjačuková,</a:t>
            </a:r>
            <a:r>
              <a:rPr sz="1700" spc="-195" dirty="0">
                <a:latin typeface="Trebuchet MS"/>
                <a:cs typeface="Trebuchet MS"/>
              </a:rPr>
              <a:t> </a:t>
            </a:r>
            <a:r>
              <a:rPr sz="1700" spc="-80" dirty="0">
                <a:latin typeface="Trebuchet MS"/>
                <a:cs typeface="Trebuchet MS"/>
              </a:rPr>
              <a:t>D.Teorie</a:t>
            </a:r>
            <a:r>
              <a:rPr sz="1700" spc="-10" dirty="0">
                <a:latin typeface="Trebuchet MS"/>
                <a:cs typeface="Trebuchet MS"/>
              </a:rPr>
              <a:t> </a:t>
            </a:r>
            <a:r>
              <a:rPr sz="1700" spc="-170" dirty="0">
                <a:latin typeface="Trebuchet MS"/>
                <a:cs typeface="Trebuchet MS"/>
              </a:rPr>
              <a:t>a</a:t>
            </a:r>
            <a:r>
              <a:rPr sz="1700" spc="15" dirty="0">
                <a:latin typeface="Trebuchet MS"/>
                <a:cs typeface="Trebuchet MS"/>
              </a:rPr>
              <a:t> </a:t>
            </a:r>
            <a:r>
              <a:rPr sz="1700" spc="-140" dirty="0">
                <a:latin typeface="Trebuchet MS"/>
                <a:cs typeface="Trebuchet MS"/>
              </a:rPr>
              <a:t>dějiny</a:t>
            </a:r>
            <a:r>
              <a:rPr sz="1700" spc="30" dirty="0">
                <a:latin typeface="Trebuchet MS"/>
                <a:cs typeface="Trebuchet MS"/>
              </a:rPr>
              <a:t> </a:t>
            </a:r>
            <a:r>
              <a:rPr sz="1700" spc="-114" dirty="0">
                <a:latin typeface="Trebuchet MS"/>
                <a:cs typeface="Trebuchet MS"/>
              </a:rPr>
              <a:t>náboženství.</a:t>
            </a:r>
            <a:r>
              <a:rPr sz="1700" spc="-190" dirty="0">
                <a:latin typeface="Trebuchet MS"/>
                <a:cs typeface="Trebuchet MS"/>
              </a:rPr>
              <a:t> </a:t>
            </a:r>
            <a:r>
              <a:rPr sz="1700" dirty="0">
                <a:latin typeface="Trebuchet MS"/>
                <a:cs typeface="Trebuchet MS"/>
              </a:rPr>
              <a:t>Dobrá</a:t>
            </a:r>
            <a:r>
              <a:rPr sz="1700" spc="10" dirty="0">
                <a:latin typeface="Trebuchet MS"/>
                <a:cs typeface="Trebuchet MS"/>
              </a:rPr>
              <a:t> </a:t>
            </a:r>
            <a:r>
              <a:rPr sz="1700" spc="-135" dirty="0">
                <a:latin typeface="Trebuchet MS"/>
                <a:cs typeface="Trebuchet MS"/>
              </a:rPr>
              <a:t>voda,</a:t>
            </a:r>
            <a:r>
              <a:rPr sz="1700" spc="-175" dirty="0">
                <a:latin typeface="Trebuchet MS"/>
                <a:cs typeface="Trebuchet MS"/>
              </a:rPr>
              <a:t> </a:t>
            </a:r>
            <a:r>
              <a:rPr sz="1700" spc="-95" dirty="0">
                <a:latin typeface="Trebuchet MS"/>
                <a:cs typeface="Trebuchet MS"/>
              </a:rPr>
              <a:t>2003,</a:t>
            </a:r>
            <a:r>
              <a:rPr sz="1700" spc="-180" dirty="0">
                <a:latin typeface="Trebuchet MS"/>
                <a:cs typeface="Trebuchet MS"/>
              </a:rPr>
              <a:t> </a:t>
            </a:r>
            <a:r>
              <a:rPr sz="1700" spc="-155" dirty="0">
                <a:latin typeface="Trebuchet MS"/>
                <a:cs typeface="Trebuchet MS"/>
              </a:rPr>
              <a:t>s.</a:t>
            </a:r>
            <a:r>
              <a:rPr sz="1700" spc="-175" dirty="0">
                <a:latin typeface="Trebuchet MS"/>
                <a:cs typeface="Trebuchet MS"/>
              </a:rPr>
              <a:t> </a:t>
            </a:r>
            <a:r>
              <a:rPr sz="1700" spc="-50" dirty="0">
                <a:latin typeface="Trebuchet MS"/>
                <a:cs typeface="Trebuchet MS"/>
              </a:rPr>
              <a:t>13-</a:t>
            </a:r>
            <a:r>
              <a:rPr sz="1700" spc="-25" dirty="0">
                <a:latin typeface="Trebuchet MS"/>
                <a:cs typeface="Trebuchet MS"/>
              </a:rPr>
              <a:t>14)</a:t>
            </a:r>
            <a:endParaRPr sz="17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16251"/>
            <a:ext cx="9144000" cy="4841875"/>
            <a:chOff x="0" y="2016251"/>
            <a:chExt cx="9144000" cy="48418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2016251"/>
              <a:ext cx="9144000" cy="40797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096004"/>
              <a:ext cx="9143999" cy="76199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6094222"/>
              <a:ext cx="9144000" cy="12700"/>
            </a:xfrm>
            <a:custGeom>
              <a:avLst/>
              <a:gdLst/>
              <a:ahLst/>
              <a:cxnLst/>
              <a:rect l="l" t="t" r="r" b="b"/>
              <a:pathLst>
                <a:path w="9144000" h="12700">
                  <a:moveTo>
                    <a:pt x="0" y="12699"/>
                  </a:moveTo>
                  <a:lnTo>
                    <a:pt x="9144000" y="1269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26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34339" y="313689"/>
            <a:ext cx="7696200" cy="5760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00" dirty="0">
                <a:latin typeface="Trebuchet MS"/>
                <a:cs typeface="Trebuchet MS"/>
              </a:rPr>
              <a:t>Xenofánes: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kdyby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koně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býci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45" dirty="0">
                <a:latin typeface="Trebuchet MS"/>
                <a:cs typeface="Trebuchet MS"/>
              </a:rPr>
              <a:t>měli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ruce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mohli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malovat…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90" dirty="0">
                <a:latin typeface="Trebuchet MS"/>
                <a:cs typeface="Trebuchet MS"/>
              </a:rPr>
              <a:t>Epikúros:</a:t>
            </a:r>
            <a:r>
              <a:rPr sz="2000" spc="-28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bohy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stvořil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strach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90" dirty="0">
                <a:latin typeface="Trebuchet MS"/>
                <a:cs typeface="Trebuchet MS"/>
              </a:rPr>
              <a:t>Lucretius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Carus: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náboženství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produktem</a:t>
            </a:r>
            <a:r>
              <a:rPr sz="2000" spc="-7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lidské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nevědomosti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10" dirty="0">
                <a:latin typeface="Trebuchet MS"/>
                <a:cs typeface="Trebuchet MS"/>
              </a:rPr>
              <a:t>Plotínos:</a:t>
            </a:r>
            <a:r>
              <a:rPr sz="2000" spc="-28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náboženství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let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k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sobě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samému</a:t>
            </a:r>
            <a:endParaRPr sz="2000" dirty="0">
              <a:latin typeface="Trebuchet MS"/>
              <a:cs typeface="Trebuchet MS"/>
            </a:endParaRPr>
          </a:p>
          <a:p>
            <a:pPr marL="241300" marR="183515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20" dirty="0">
                <a:latin typeface="Trebuchet MS"/>
                <a:cs typeface="Trebuchet MS"/>
              </a:rPr>
              <a:t>Kant:</a:t>
            </a:r>
            <a:r>
              <a:rPr sz="2000" spc="-27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náboženství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uvědomění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si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mravního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zákona</a:t>
            </a:r>
            <a:r>
              <a:rPr sz="2000" spc="-9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KI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55" dirty="0">
                <a:latin typeface="Trebuchet MS"/>
                <a:cs typeface="Trebuchet MS"/>
              </a:rPr>
              <a:t>jako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55" dirty="0">
                <a:latin typeface="Trebuchet MS"/>
                <a:cs typeface="Trebuchet MS"/>
              </a:rPr>
              <a:t>příkazu </a:t>
            </a:r>
            <a:r>
              <a:rPr sz="2000" spc="-10" dirty="0">
                <a:latin typeface="Trebuchet MS"/>
                <a:cs typeface="Trebuchet MS"/>
              </a:rPr>
              <a:t>božského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9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30" dirty="0">
                <a:latin typeface="Trebuchet MS"/>
                <a:cs typeface="Trebuchet MS"/>
              </a:rPr>
              <a:t>Hegel: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náboženství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vědomost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ducha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dirty="0">
                <a:latin typeface="Trebuchet MS"/>
                <a:cs typeface="Trebuchet MS"/>
              </a:rPr>
              <a:t>o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své</a:t>
            </a:r>
            <a:r>
              <a:rPr sz="2000" spc="-10" dirty="0">
                <a:latin typeface="Trebuchet MS"/>
                <a:cs typeface="Trebuchet MS"/>
              </a:rPr>
              <a:t> podstatě</a:t>
            </a:r>
            <a:endParaRPr sz="2000" dirty="0">
              <a:latin typeface="Trebuchet MS"/>
              <a:cs typeface="Trebuchet MS"/>
            </a:endParaRPr>
          </a:p>
          <a:p>
            <a:pPr marL="241300" marR="139065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80" dirty="0">
                <a:latin typeface="Trebuchet MS"/>
                <a:cs typeface="Trebuchet MS"/>
              </a:rPr>
              <a:t>Marx: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náboženství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výrazem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skutečné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bídy…vzdech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sevřeného </a:t>
            </a:r>
            <a:r>
              <a:rPr sz="2000" spc="-114" dirty="0">
                <a:latin typeface="Trebuchet MS"/>
                <a:cs typeface="Trebuchet MS"/>
              </a:rPr>
              <a:t>stvoření,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projev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bezcitného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světa,</a:t>
            </a:r>
            <a:r>
              <a:rPr sz="2000" spc="-23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opium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40" dirty="0">
                <a:latin typeface="Trebuchet MS"/>
                <a:cs typeface="Trebuchet MS"/>
              </a:rPr>
              <a:t>lidu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50" dirty="0">
                <a:latin typeface="Trebuchet MS"/>
                <a:cs typeface="Trebuchet MS"/>
              </a:rPr>
              <a:t>Fichte: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n</a:t>
            </a:r>
            <a:r>
              <a:rPr lang="cs-CZ" sz="2000" spc="-110" dirty="0">
                <a:latin typeface="Trebuchet MS"/>
                <a:cs typeface="Trebuchet MS"/>
              </a:rPr>
              <a:t>.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poznání:</a:t>
            </a:r>
            <a:r>
              <a:rPr sz="2000" spc="-28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objasňuje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člověka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sobě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samému,</a:t>
            </a:r>
            <a:r>
              <a:rPr sz="2000" spc="-235" dirty="0">
                <a:latin typeface="Trebuchet MS"/>
                <a:cs typeface="Trebuchet MS"/>
              </a:rPr>
              <a:t> </a:t>
            </a:r>
            <a:r>
              <a:rPr sz="2000" spc="-35" dirty="0">
                <a:latin typeface="Trebuchet MS"/>
                <a:cs typeface="Trebuchet MS"/>
              </a:rPr>
              <a:t>odpovídá</a:t>
            </a:r>
            <a:endParaRPr sz="2000" dirty="0">
              <a:latin typeface="Trebuchet MS"/>
              <a:cs typeface="Trebuchet MS"/>
            </a:endParaRPr>
          </a:p>
          <a:p>
            <a:pPr marL="241300">
              <a:lnSpc>
                <a:spcPct val="100000"/>
              </a:lnSpc>
              <a:spcBef>
                <a:spcPts val="480"/>
              </a:spcBef>
            </a:pPr>
            <a:r>
              <a:rPr sz="2000" spc="-150" dirty="0">
                <a:latin typeface="Trebuchet MS"/>
                <a:cs typeface="Trebuchet MS"/>
              </a:rPr>
              <a:t>na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nejvyšší</a:t>
            </a:r>
            <a:r>
              <a:rPr sz="2000" spc="-10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otázky,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přináší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95" dirty="0" err="1">
                <a:latin typeface="Trebuchet MS"/>
                <a:cs typeface="Trebuchet MS"/>
              </a:rPr>
              <a:t>člověku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lang="cs-CZ" sz="2000" spc="-85" dirty="0" err="1">
                <a:latin typeface="Trebuchet MS"/>
                <a:cs typeface="Trebuchet MS"/>
              </a:rPr>
              <a:t>jdednotu</a:t>
            </a:r>
            <a:r>
              <a:rPr lang="cs-CZ" sz="2000" spc="-8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se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světem</a:t>
            </a:r>
            <a:endParaRPr sz="2000" dirty="0">
              <a:latin typeface="Trebuchet MS"/>
              <a:cs typeface="Trebuchet MS"/>
            </a:endParaRPr>
          </a:p>
          <a:p>
            <a:pPr marL="241300" marR="399415" indent="-228600">
              <a:lnSpc>
                <a:spcPct val="12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10" dirty="0">
                <a:latin typeface="Trebuchet MS"/>
                <a:cs typeface="Trebuchet MS"/>
              </a:rPr>
              <a:t>Spencer:</a:t>
            </a:r>
            <a:r>
              <a:rPr sz="2000" spc="-2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náboženství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každé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doby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204" dirty="0">
                <a:latin typeface="Trebuchet MS"/>
                <a:cs typeface="Trebuchet MS"/>
              </a:rPr>
              <a:t>a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každého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národa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225" dirty="0">
                <a:latin typeface="Trebuchet MS"/>
                <a:cs typeface="Trebuchet MS"/>
              </a:rPr>
              <a:t>je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dosti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45" dirty="0">
                <a:latin typeface="Trebuchet MS"/>
                <a:cs typeface="Trebuchet MS"/>
              </a:rPr>
              <a:t>přesným </a:t>
            </a:r>
            <a:r>
              <a:rPr sz="2000" spc="-114" dirty="0" err="1">
                <a:latin typeface="Trebuchet MS"/>
                <a:cs typeface="Trebuchet MS"/>
              </a:rPr>
              <a:t>výrazem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70" dirty="0" err="1">
                <a:latin typeface="Trebuchet MS"/>
                <a:cs typeface="Trebuchet MS"/>
              </a:rPr>
              <a:t>pravdy</a:t>
            </a:r>
            <a:r>
              <a:rPr lang="cs-CZ" sz="2000" spc="-170" dirty="0">
                <a:latin typeface="Trebuchet MS"/>
                <a:cs typeface="Trebuchet MS"/>
              </a:rPr>
              <a:t> </a:t>
            </a:r>
            <a:r>
              <a:rPr lang="cs-CZ" sz="2000" spc="-10" dirty="0">
                <a:latin typeface="Trebuchet MS"/>
                <a:cs typeface="Trebuchet MS"/>
              </a:rPr>
              <a:t>(</a:t>
            </a:r>
            <a:r>
              <a:rPr sz="2000" spc="-130" dirty="0" err="1">
                <a:latin typeface="Trebuchet MS"/>
                <a:cs typeface="Trebuchet MS"/>
              </a:rPr>
              <a:t>Demjačuková</a:t>
            </a:r>
            <a:r>
              <a:rPr sz="2000" spc="-21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2003</a:t>
            </a:r>
            <a:r>
              <a:rPr sz="2000" spc="-25" dirty="0">
                <a:latin typeface="Trebuchet MS"/>
                <a:cs typeface="Trebuchet MS"/>
              </a:rPr>
              <a:t>)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735">
              <a:lnSpc>
                <a:spcPct val="100000"/>
              </a:lnSpc>
              <a:spcBef>
                <a:spcPts val="105"/>
              </a:spcBef>
            </a:pPr>
            <a:r>
              <a:rPr dirty="0"/>
              <a:t>M.</a:t>
            </a:r>
            <a:r>
              <a:rPr spc="-200" dirty="0"/>
              <a:t> </a:t>
            </a:r>
            <a:r>
              <a:rPr spc="65" dirty="0"/>
              <a:t>WEBER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592554"/>
            <a:ext cx="7646670" cy="3451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20100"/>
              </a:lnSpc>
              <a:spcBef>
                <a:spcPts val="10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70" dirty="0">
                <a:latin typeface="Trebuchet MS"/>
                <a:cs typeface="Trebuchet MS"/>
              </a:rPr>
              <a:t>Náboženství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vzniká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kvůli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problému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smyslu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prožitek</a:t>
            </a:r>
            <a:r>
              <a:rPr sz="2000" spc="-4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iracionality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světa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50" dirty="0">
                <a:latin typeface="Trebuchet MS"/>
                <a:cs typeface="Trebuchet MS"/>
              </a:rPr>
              <a:t>a </a:t>
            </a:r>
            <a:r>
              <a:rPr sz="2000" spc="-10" dirty="0">
                <a:latin typeface="Trebuchet MS"/>
                <a:cs typeface="Trebuchet MS"/>
              </a:rPr>
              <a:t>života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7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20" dirty="0">
                <a:latin typeface="Trebuchet MS"/>
                <a:cs typeface="Trebuchet MS"/>
              </a:rPr>
              <a:t>Iracionalita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65" dirty="0">
                <a:latin typeface="Trebuchet MS"/>
                <a:cs typeface="Trebuchet MS"/>
              </a:rPr>
              <a:t>se</a:t>
            </a:r>
            <a:r>
              <a:rPr sz="2000" spc="-15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projevuje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ve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smrti,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utrpění,</a:t>
            </a:r>
            <a:r>
              <a:rPr sz="2000" spc="-27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mravní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zkaženosti</a:t>
            </a:r>
            <a:endParaRPr sz="20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85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70" dirty="0">
                <a:latin typeface="Trebuchet MS"/>
                <a:cs typeface="Trebuchet MS"/>
              </a:rPr>
              <a:t>Náboženství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Trebuchet MS"/>
                <a:cs typeface="Trebuchet MS"/>
              </a:rPr>
              <a:t>naplní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naše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sociální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60" dirty="0">
                <a:latin typeface="Trebuchet MS"/>
                <a:cs typeface="Trebuchet MS"/>
              </a:rPr>
              <a:t>jednání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smyslem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lnSpc>
                <a:spcPct val="100000"/>
              </a:lnSpc>
              <a:spcBef>
                <a:spcPts val="940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600" spc="-160" dirty="0">
                <a:latin typeface="Trebuchet MS"/>
                <a:cs typeface="Trebuchet MS"/>
              </a:rPr>
              <a:t>Jako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kulturní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165" dirty="0">
                <a:latin typeface="Trebuchet MS"/>
                <a:cs typeface="Trebuchet MS"/>
              </a:rPr>
              <a:t>jev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vnáší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racionálnost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do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vysvětlení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světa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160" dirty="0">
                <a:latin typeface="Trebuchet MS"/>
                <a:cs typeface="Trebuchet MS"/>
              </a:rPr>
              <a:t>a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každodenní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etiky</a:t>
            </a:r>
            <a:endParaRPr sz="16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143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2000" spc="-114" dirty="0">
                <a:latin typeface="Trebuchet MS"/>
                <a:cs typeface="Trebuchet MS"/>
              </a:rPr>
              <a:t>Poznání</a:t>
            </a:r>
            <a:r>
              <a:rPr sz="2000" spc="-60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světa</a:t>
            </a:r>
            <a:r>
              <a:rPr sz="2000" spc="-2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prochází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v</a:t>
            </a:r>
            <a:r>
              <a:rPr sz="2000" spc="-35" dirty="0">
                <a:latin typeface="Trebuchet MS"/>
                <a:cs typeface="Trebuchet MS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pochopení,</a:t>
            </a:r>
            <a:r>
              <a:rPr sz="2000" spc="-28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které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170" dirty="0">
                <a:latin typeface="Trebuchet MS"/>
                <a:cs typeface="Trebuchet MS"/>
              </a:rPr>
              <a:t>má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význam</a:t>
            </a:r>
            <a:endParaRPr sz="2000" dirty="0">
              <a:latin typeface="Trebuchet MS"/>
              <a:cs typeface="Trebuchet MS"/>
            </a:endParaRPr>
          </a:p>
          <a:p>
            <a:pPr marL="241300" marR="33020" indent="-228600">
              <a:lnSpc>
                <a:spcPct val="12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10" dirty="0">
                <a:latin typeface="Trebuchet MS"/>
                <a:cs typeface="Trebuchet MS"/>
              </a:rPr>
              <a:t>Svět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3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arénou</a:t>
            </a:r>
            <a:r>
              <a:rPr sz="2000" spc="-40" dirty="0">
                <a:latin typeface="Trebuchet MS"/>
                <a:cs typeface="Trebuchet MS"/>
              </a:rPr>
              <a:t> </a:t>
            </a:r>
            <a:r>
              <a:rPr sz="2000" spc="-135" dirty="0">
                <a:latin typeface="Trebuchet MS"/>
                <a:cs typeface="Trebuchet MS"/>
              </a:rPr>
              <a:t>aktivit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démonů,</a:t>
            </a:r>
            <a:r>
              <a:rPr sz="2000" spc="-254" dirty="0">
                <a:latin typeface="Trebuchet MS"/>
                <a:cs typeface="Trebuchet MS"/>
              </a:rPr>
              <a:t> </a:t>
            </a:r>
            <a:r>
              <a:rPr sz="2000" spc="-150" dirty="0">
                <a:latin typeface="Trebuchet MS"/>
                <a:cs typeface="Trebuchet MS"/>
              </a:rPr>
              <a:t>duší,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bohů,</a:t>
            </a:r>
            <a:r>
              <a:rPr sz="2000" spc="-2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nadpřirozených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sil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254" dirty="0">
                <a:latin typeface="Trebuchet MS"/>
                <a:cs typeface="Trebuchet MS"/>
              </a:rPr>
              <a:t>–</a:t>
            </a:r>
            <a:r>
              <a:rPr sz="2000" spc="-2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proplétají </a:t>
            </a:r>
            <a:r>
              <a:rPr sz="2000" spc="-90" dirty="0" err="1">
                <a:latin typeface="Trebuchet MS"/>
                <a:cs typeface="Trebuchet MS"/>
              </a:rPr>
              <a:t>uspořádaný</a:t>
            </a:r>
            <a:r>
              <a:rPr sz="2000" spc="-75" dirty="0">
                <a:latin typeface="Trebuchet MS"/>
                <a:cs typeface="Trebuchet MS"/>
              </a:rPr>
              <a:t> </a:t>
            </a:r>
            <a:r>
              <a:rPr sz="2000" spc="-10" dirty="0" err="1">
                <a:latin typeface="Trebuchet MS"/>
                <a:cs typeface="Trebuchet MS"/>
              </a:rPr>
              <a:t>kosmos</a:t>
            </a:r>
            <a:r>
              <a:rPr lang="cs-CZ" sz="2000" spc="-10" dirty="0">
                <a:latin typeface="Trebuchet MS"/>
                <a:cs typeface="Trebuchet MS"/>
              </a:rPr>
              <a:t> (</a:t>
            </a:r>
            <a:r>
              <a:rPr lang="cs-CZ" sz="2000" spc="-10" dirty="0" err="1">
                <a:latin typeface="Trebuchet MS"/>
                <a:cs typeface="Trebuchet MS"/>
              </a:rPr>
              <a:t>Demjančuková</a:t>
            </a:r>
            <a:r>
              <a:rPr lang="cs-CZ" sz="2000" spc="-10" dirty="0">
                <a:latin typeface="Trebuchet MS"/>
                <a:cs typeface="Trebuchet MS"/>
              </a:rPr>
              <a:t>, 2003)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1625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M.WEBER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065" y="1625854"/>
            <a:ext cx="2762885" cy="36529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506730" indent="-228600">
              <a:lnSpc>
                <a:spcPct val="100000"/>
              </a:lnSpc>
              <a:spcBef>
                <a:spcPts val="105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1400" spc="-50" dirty="0">
                <a:latin typeface="Trebuchet MS"/>
                <a:cs typeface="Trebuchet MS"/>
              </a:rPr>
              <a:t>Náboženství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-60" dirty="0">
                <a:latin typeface="Trebuchet MS"/>
                <a:cs typeface="Trebuchet MS"/>
              </a:rPr>
              <a:t>prostředkem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-50" dirty="0">
                <a:latin typeface="Trebuchet MS"/>
                <a:cs typeface="Trebuchet MS"/>
              </a:rPr>
              <a:t>k </a:t>
            </a:r>
            <a:r>
              <a:rPr sz="1400" spc="-80" dirty="0">
                <a:latin typeface="Trebuchet MS"/>
                <a:cs typeface="Trebuchet MS"/>
              </a:rPr>
              <a:t>ovládnutí</a:t>
            </a:r>
            <a:r>
              <a:rPr sz="1400" spc="-50" dirty="0">
                <a:latin typeface="Trebuchet MS"/>
                <a:cs typeface="Trebuchet MS"/>
              </a:rPr>
              <a:t> </a:t>
            </a:r>
            <a:r>
              <a:rPr sz="1400" spc="-10" dirty="0">
                <a:latin typeface="Trebuchet MS"/>
                <a:cs typeface="Trebuchet MS"/>
              </a:rPr>
              <a:t>světa</a:t>
            </a:r>
            <a:endParaRPr sz="1400" dirty="0">
              <a:latin typeface="Trebuchet MS"/>
              <a:cs typeface="Trebuchet MS"/>
            </a:endParaRPr>
          </a:p>
          <a:p>
            <a:pPr marL="241300" marR="95885" indent="-228600">
              <a:lnSpc>
                <a:spcPct val="100000"/>
              </a:lnSpc>
              <a:spcBef>
                <a:spcPts val="1010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1400" spc="-45" dirty="0">
                <a:latin typeface="Trebuchet MS"/>
                <a:cs typeface="Trebuchet MS"/>
              </a:rPr>
              <a:t>Věrouka</a:t>
            </a:r>
            <a:r>
              <a:rPr sz="1400" spc="-40" dirty="0">
                <a:latin typeface="Trebuchet MS"/>
                <a:cs typeface="Trebuchet MS"/>
              </a:rPr>
              <a:t> </a:t>
            </a:r>
            <a:r>
              <a:rPr sz="1400" spc="-100" dirty="0">
                <a:latin typeface="Trebuchet MS"/>
                <a:cs typeface="Trebuchet MS"/>
              </a:rPr>
              <a:t>zabezpečuje</a:t>
            </a:r>
            <a:r>
              <a:rPr sz="1400" spc="-25" dirty="0">
                <a:latin typeface="Trebuchet MS"/>
                <a:cs typeface="Trebuchet MS"/>
              </a:rPr>
              <a:t> </a:t>
            </a:r>
            <a:r>
              <a:rPr sz="1400" spc="-65" dirty="0">
                <a:latin typeface="Trebuchet MS"/>
                <a:cs typeface="Trebuchet MS"/>
              </a:rPr>
              <a:t>náboženské </a:t>
            </a:r>
            <a:r>
              <a:rPr sz="1400" spc="-90" dirty="0">
                <a:latin typeface="Trebuchet MS"/>
                <a:cs typeface="Trebuchet MS"/>
              </a:rPr>
              <a:t>naplnění</a:t>
            </a:r>
            <a:r>
              <a:rPr sz="1400" spc="-55" dirty="0">
                <a:latin typeface="Trebuchet MS"/>
                <a:cs typeface="Trebuchet MS"/>
              </a:rPr>
              <a:t> </a:t>
            </a:r>
            <a:r>
              <a:rPr sz="1400" spc="-80" dirty="0">
                <a:latin typeface="Trebuchet MS"/>
                <a:cs typeface="Trebuchet MS"/>
              </a:rPr>
              <a:t>smyslem</a:t>
            </a:r>
            <a:r>
              <a:rPr sz="1400" spc="-45" dirty="0">
                <a:latin typeface="Trebuchet MS"/>
                <a:cs typeface="Trebuchet MS"/>
              </a:rPr>
              <a:t> </a:t>
            </a:r>
            <a:r>
              <a:rPr sz="1400" spc="-10" dirty="0">
                <a:latin typeface="Trebuchet MS"/>
                <a:cs typeface="Trebuchet MS"/>
              </a:rPr>
              <a:t>života</a:t>
            </a:r>
            <a:endParaRPr sz="1400" dirty="0">
              <a:latin typeface="Trebuchet MS"/>
              <a:cs typeface="Trebuchet MS"/>
            </a:endParaRPr>
          </a:p>
          <a:p>
            <a:pPr marL="241300" marR="567690" indent="-228600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1400" spc="-50" dirty="0">
                <a:latin typeface="Trebuchet MS"/>
                <a:cs typeface="Trebuchet MS"/>
              </a:rPr>
              <a:t>Náboženství</a:t>
            </a:r>
            <a:r>
              <a:rPr sz="1400" spc="-40" dirty="0">
                <a:latin typeface="Trebuchet MS"/>
                <a:cs typeface="Trebuchet MS"/>
              </a:rPr>
              <a:t> </a:t>
            </a:r>
            <a:r>
              <a:rPr sz="1400" spc="-10" dirty="0">
                <a:latin typeface="Trebuchet MS"/>
                <a:cs typeface="Trebuchet MS"/>
              </a:rPr>
              <a:t>předkládá </a:t>
            </a:r>
            <a:r>
              <a:rPr sz="1400" spc="-75" dirty="0">
                <a:latin typeface="Trebuchet MS"/>
                <a:cs typeface="Trebuchet MS"/>
              </a:rPr>
              <a:t>hierarchický</a:t>
            </a:r>
            <a:r>
              <a:rPr sz="1400" spc="-30" dirty="0">
                <a:latin typeface="Trebuchet MS"/>
                <a:cs typeface="Trebuchet MS"/>
              </a:rPr>
              <a:t> </a:t>
            </a:r>
            <a:r>
              <a:rPr sz="1400" spc="-70" dirty="0">
                <a:latin typeface="Trebuchet MS"/>
                <a:cs typeface="Trebuchet MS"/>
              </a:rPr>
              <a:t>systém</a:t>
            </a:r>
            <a:r>
              <a:rPr sz="1400" spc="-10" dirty="0">
                <a:latin typeface="Trebuchet MS"/>
                <a:cs typeface="Trebuchet MS"/>
              </a:rPr>
              <a:t> </a:t>
            </a:r>
            <a:r>
              <a:rPr sz="1400" spc="-40" dirty="0">
                <a:latin typeface="Trebuchet MS"/>
                <a:cs typeface="Trebuchet MS"/>
              </a:rPr>
              <a:t>norem</a:t>
            </a:r>
            <a:endParaRPr sz="1400" dirty="0">
              <a:latin typeface="Trebuchet MS"/>
              <a:cs typeface="Trebuchet MS"/>
            </a:endParaRPr>
          </a:p>
          <a:p>
            <a:pPr marL="698500" marR="17145" lvl="1" indent="-228600">
              <a:lnSpc>
                <a:spcPct val="100000"/>
              </a:lnSpc>
              <a:spcBef>
                <a:spcPts val="505"/>
              </a:spcBef>
              <a:buClr>
                <a:srgbClr val="B71E42"/>
              </a:buClr>
              <a:buFont typeface="Arial"/>
              <a:buChar char="•"/>
              <a:tabLst>
                <a:tab pos="698500" algn="l"/>
              </a:tabLst>
            </a:pPr>
            <a:r>
              <a:rPr sz="1100" spc="-45" dirty="0">
                <a:latin typeface="Trebuchet MS"/>
                <a:cs typeface="Trebuchet MS"/>
              </a:rPr>
              <a:t>Definovány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mravní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pozice</a:t>
            </a:r>
            <a:r>
              <a:rPr sz="1100" spc="-5" dirty="0">
                <a:latin typeface="Trebuchet MS"/>
                <a:cs typeface="Trebuchet MS"/>
              </a:rPr>
              <a:t> </a:t>
            </a:r>
            <a:r>
              <a:rPr sz="1100" spc="-70" dirty="0">
                <a:latin typeface="Trebuchet MS"/>
                <a:cs typeface="Trebuchet MS"/>
              </a:rPr>
              <a:t>ve</a:t>
            </a:r>
            <a:r>
              <a:rPr sz="1100" dirty="0">
                <a:latin typeface="Trebuchet MS"/>
                <a:cs typeface="Trebuchet MS"/>
              </a:rPr>
              <a:t> </a:t>
            </a:r>
            <a:r>
              <a:rPr sz="1100" spc="-65" dirty="0">
                <a:latin typeface="Trebuchet MS"/>
                <a:cs typeface="Trebuchet MS"/>
              </a:rPr>
              <a:t>vztahu </a:t>
            </a:r>
            <a:r>
              <a:rPr sz="1100" spc="-60" dirty="0">
                <a:latin typeface="Trebuchet MS"/>
                <a:cs typeface="Trebuchet MS"/>
              </a:rPr>
              <a:t>ke</a:t>
            </a:r>
            <a:r>
              <a:rPr sz="1100" spc="-25" dirty="0">
                <a:latin typeface="Trebuchet MS"/>
                <a:cs typeface="Trebuchet MS"/>
              </a:rPr>
              <a:t> </a:t>
            </a:r>
            <a:r>
              <a:rPr sz="1100" spc="-10" dirty="0">
                <a:latin typeface="Trebuchet MS"/>
                <a:cs typeface="Trebuchet MS"/>
              </a:rPr>
              <a:t>světu</a:t>
            </a:r>
            <a:endParaRPr sz="11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994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400" spc="-40" dirty="0">
                <a:latin typeface="Trebuchet MS"/>
                <a:cs typeface="Trebuchet MS"/>
              </a:rPr>
              <a:t>Náboženskost</a:t>
            </a:r>
            <a:r>
              <a:rPr sz="1400" spc="-35" dirty="0">
                <a:latin typeface="Trebuchet MS"/>
                <a:cs typeface="Trebuchet MS"/>
              </a:rPr>
              <a:t> </a:t>
            </a:r>
            <a:r>
              <a:rPr sz="1400" spc="-155" dirty="0">
                <a:latin typeface="Trebuchet MS"/>
                <a:cs typeface="Trebuchet MS"/>
              </a:rPr>
              <a:t>je</a:t>
            </a:r>
            <a:r>
              <a:rPr sz="1400" spc="10" dirty="0">
                <a:latin typeface="Trebuchet MS"/>
                <a:cs typeface="Trebuchet MS"/>
              </a:rPr>
              <a:t> </a:t>
            </a:r>
            <a:r>
              <a:rPr sz="1400" spc="-85" dirty="0">
                <a:latin typeface="Trebuchet MS"/>
                <a:cs typeface="Trebuchet MS"/>
              </a:rPr>
              <a:t>povzbuzující</a:t>
            </a:r>
            <a:r>
              <a:rPr sz="1400" spc="-15" dirty="0">
                <a:latin typeface="Trebuchet MS"/>
                <a:cs typeface="Trebuchet MS"/>
              </a:rPr>
              <a:t> </a:t>
            </a:r>
            <a:r>
              <a:rPr sz="1400" spc="-25" dirty="0">
                <a:latin typeface="Trebuchet MS"/>
                <a:cs typeface="Trebuchet MS"/>
              </a:rPr>
              <a:t>silou</a:t>
            </a: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buClr>
                <a:srgbClr val="B71E42"/>
              </a:buClr>
              <a:buFont typeface="Arial"/>
              <a:buChar char="•"/>
            </a:pPr>
            <a:endParaRPr sz="14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34"/>
              </a:spcBef>
              <a:buClr>
                <a:srgbClr val="B71E42"/>
              </a:buClr>
              <a:buFont typeface="Arial"/>
              <a:buChar char="•"/>
            </a:pPr>
            <a:endParaRPr sz="1400" dirty="0">
              <a:latin typeface="Trebuchet MS"/>
              <a:cs typeface="Trebuchet MS"/>
            </a:endParaRPr>
          </a:p>
          <a:p>
            <a:pPr marL="241300" marR="224154" indent="-228600">
              <a:lnSpc>
                <a:spcPct val="100000"/>
              </a:lnSpc>
              <a:buClr>
                <a:srgbClr val="B71E42"/>
              </a:buClr>
              <a:buFont typeface="Arial"/>
              <a:buChar char="•"/>
              <a:tabLst>
                <a:tab pos="241300" algn="l"/>
              </a:tabLst>
            </a:pPr>
            <a:r>
              <a:rPr sz="1400" spc="-50" dirty="0">
                <a:latin typeface="Trebuchet MS"/>
                <a:cs typeface="Trebuchet MS"/>
              </a:rPr>
              <a:t>Náboženství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sz="1400" spc="-100" dirty="0">
                <a:latin typeface="Trebuchet MS"/>
                <a:cs typeface="Trebuchet MS"/>
              </a:rPr>
              <a:t>vysvětluje</a:t>
            </a:r>
            <a:r>
              <a:rPr sz="1400" spc="15" dirty="0">
                <a:latin typeface="Trebuchet MS"/>
                <a:cs typeface="Trebuchet MS"/>
              </a:rPr>
              <a:t> </a:t>
            </a:r>
            <a:r>
              <a:rPr sz="1400" spc="-20" dirty="0">
                <a:latin typeface="Trebuchet MS"/>
                <a:cs typeface="Trebuchet MS"/>
              </a:rPr>
              <a:t>směr </a:t>
            </a:r>
            <a:r>
              <a:rPr sz="1400" spc="-75" dirty="0">
                <a:latin typeface="Trebuchet MS"/>
                <a:cs typeface="Trebuchet MS"/>
              </a:rPr>
              <a:t>chování</a:t>
            </a:r>
            <a:r>
              <a:rPr sz="1400" spc="-35" dirty="0">
                <a:latin typeface="Trebuchet MS"/>
                <a:cs typeface="Trebuchet MS"/>
              </a:rPr>
              <a:t> </a:t>
            </a:r>
            <a:r>
              <a:rPr sz="1400" spc="-75" dirty="0">
                <a:latin typeface="Trebuchet MS"/>
                <a:cs typeface="Trebuchet MS"/>
              </a:rPr>
              <a:t>člověka</a:t>
            </a:r>
            <a:r>
              <a:rPr sz="1400" spc="-25" dirty="0">
                <a:latin typeface="Trebuchet MS"/>
                <a:cs typeface="Trebuchet MS"/>
              </a:rPr>
              <a:t> </a:t>
            </a:r>
            <a:r>
              <a:rPr sz="1400" spc="-150" dirty="0">
                <a:latin typeface="Trebuchet MS"/>
                <a:cs typeface="Trebuchet MS"/>
              </a:rPr>
              <a:t>a</a:t>
            </a:r>
            <a:r>
              <a:rPr sz="1400" spc="-20" dirty="0">
                <a:latin typeface="Trebuchet MS"/>
                <a:cs typeface="Trebuchet MS"/>
              </a:rPr>
              <a:t> </a:t>
            </a:r>
            <a:r>
              <a:rPr sz="1400" spc="-85" dirty="0">
                <a:latin typeface="Trebuchet MS"/>
                <a:cs typeface="Trebuchet MS"/>
              </a:rPr>
              <a:t>udržuje</a:t>
            </a:r>
            <a:r>
              <a:rPr sz="1400" spc="-35" dirty="0">
                <a:latin typeface="Trebuchet MS"/>
                <a:cs typeface="Trebuchet MS"/>
              </a:rPr>
              <a:t> </a:t>
            </a:r>
            <a:r>
              <a:rPr sz="1400" spc="-55" dirty="0" err="1">
                <a:latin typeface="Trebuchet MS"/>
                <a:cs typeface="Trebuchet MS"/>
              </a:rPr>
              <a:t>tento</a:t>
            </a:r>
            <a:r>
              <a:rPr sz="1400" spc="-55" dirty="0">
                <a:latin typeface="Trebuchet MS"/>
                <a:cs typeface="Trebuchet MS"/>
              </a:rPr>
              <a:t> </a:t>
            </a:r>
            <a:r>
              <a:rPr sz="1400" spc="-20" dirty="0" err="1">
                <a:latin typeface="Trebuchet MS"/>
                <a:cs typeface="Trebuchet MS"/>
              </a:rPr>
              <a:t>směr</a:t>
            </a:r>
            <a:r>
              <a:rPr lang="cs-CZ" sz="1400" spc="-20" dirty="0">
                <a:latin typeface="Trebuchet MS"/>
                <a:cs typeface="Trebuchet MS"/>
              </a:rPr>
              <a:t> </a:t>
            </a:r>
          </a:p>
          <a:p>
            <a:pPr marL="12700" marR="224154">
              <a:lnSpc>
                <a:spcPct val="100000"/>
              </a:lnSpc>
              <a:buClr>
                <a:srgbClr val="B71E42"/>
              </a:buClr>
              <a:tabLst>
                <a:tab pos="241300" algn="l"/>
              </a:tabLst>
            </a:pPr>
            <a:r>
              <a:rPr lang="cs-CZ" sz="1400" spc="-20" dirty="0">
                <a:latin typeface="Trebuchet MS"/>
                <a:cs typeface="Trebuchet MS"/>
              </a:rPr>
              <a:t>(</a:t>
            </a:r>
            <a:r>
              <a:rPr lang="cs-CZ" sz="1400" spc="-20" dirty="0" err="1">
                <a:latin typeface="Trebuchet MS"/>
                <a:cs typeface="Trebuchet MS"/>
              </a:rPr>
              <a:t>Demjančuková</a:t>
            </a:r>
            <a:r>
              <a:rPr lang="cs-CZ" sz="1400" spc="-20" dirty="0">
                <a:latin typeface="Trebuchet MS"/>
                <a:cs typeface="Trebuchet MS"/>
              </a:rPr>
              <a:t>, 2003, s. 21)</a:t>
            </a:r>
            <a:endParaRPr sz="1400" dirty="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93008" y="1624583"/>
            <a:ext cx="5436108" cy="36027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0442" y="241757"/>
            <a:ext cx="4729480" cy="745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26005">
              <a:lnSpc>
                <a:spcPts val="3790"/>
              </a:lnSpc>
              <a:spcBef>
                <a:spcPts val="105"/>
              </a:spcBef>
            </a:pPr>
            <a:r>
              <a:rPr spc="-310" dirty="0"/>
              <a:t>E.</a:t>
            </a:r>
            <a:r>
              <a:rPr spc="-400" dirty="0"/>
              <a:t> </a:t>
            </a:r>
            <a:r>
              <a:rPr spc="140" dirty="0"/>
              <a:t>DURKHEIM</a:t>
            </a:r>
          </a:p>
          <a:p>
            <a:pPr marL="12700">
              <a:lnSpc>
                <a:spcPts val="1870"/>
              </a:lnSpc>
            </a:pPr>
            <a:r>
              <a:rPr sz="1600" spc="-180" dirty="0"/>
              <a:t>/emil</a:t>
            </a:r>
            <a:r>
              <a:rPr sz="1600" spc="5" dirty="0"/>
              <a:t> </a:t>
            </a:r>
            <a:r>
              <a:rPr sz="1600" spc="-114" dirty="0"/>
              <a:t>dirkejm</a:t>
            </a:r>
            <a:r>
              <a:rPr sz="1600" spc="5" dirty="0"/>
              <a:t> </a:t>
            </a:r>
            <a:r>
              <a:rPr sz="1600" spc="-90" dirty="0"/>
              <a:t>anebo</a:t>
            </a:r>
            <a:r>
              <a:rPr sz="1600" dirty="0"/>
              <a:t> </a:t>
            </a:r>
            <a:r>
              <a:rPr sz="1600" spc="-125" dirty="0"/>
              <a:t>i</a:t>
            </a:r>
            <a:r>
              <a:rPr sz="1600" dirty="0"/>
              <a:t> </a:t>
            </a:r>
            <a:r>
              <a:rPr sz="1600" spc="-20" dirty="0"/>
              <a:t>durkhajm/</a:t>
            </a:r>
            <a:endParaRPr sz="1600"/>
          </a:p>
        </p:txBody>
      </p:sp>
      <p:sp>
        <p:nvSpPr>
          <p:cNvPr id="3" name="object 3"/>
          <p:cNvSpPr txBox="1"/>
          <p:nvPr/>
        </p:nvSpPr>
        <p:spPr>
          <a:xfrm>
            <a:off x="688340" y="1206246"/>
            <a:ext cx="7396480" cy="45980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4650" marR="589280">
              <a:lnSpc>
                <a:spcPct val="100000"/>
              </a:lnSpc>
              <a:spcBef>
                <a:spcPts val="95"/>
              </a:spcBef>
            </a:pPr>
            <a:r>
              <a:rPr sz="1600" spc="-60" dirty="0">
                <a:latin typeface="Trebuchet MS"/>
                <a:cs typeface="Trebuchet MS"/>
              </a:rPr>
              <a:t>Náboženství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204" dirty="0">
                <a:latin typeface="Trebuchet MS"/>
                <a:cs typeface="Trebuchet MS"/>
              </a:rPr>
              <a:t>–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sociálním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faktem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204" dirty="0">
                <a:latin typeface="Trebuchet MS"/>
                <a:cs typeface="Trebuchet MS"/>
              </a:rPr>
              <a:t>–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55" dirty="0">
                <a:latin typeface="Trebuchet MS"/>
                <a:cs typeface="Trebuchet MS"/>
              </a:rPr>
              <a:t>jak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vzniká?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145" dirty="0">
                <a:latin typeface="Trebuchet MS"/>
                <a:cs typeface="Trebuchet MS"/>
              </a:rPr>
              <a:t>Z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jakých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příčin?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80" dirty="0">
                <a:latin typeface="Trebuchet MS"/>
                <a:cs typeface="Trebuchet MS"/>
              </a:rPr>
              <a:t>Jaké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funkce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plní? </a:t>
            </a:r>
            <a:r>
              <a:rPr sz="1600" spc="-150" dirty="0">
                <a:latin typeface="Trebuchet MS"/>
                <a:cs typeface="Trebuchet MS"/>
              </a:rPr>
              <a:t>Síla,</a:t>
            </a:r>
            <a:r>
              <a:rPr sz="1600" spc="-165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která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působí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na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14" dirty="0">
                <a:latin typeface="Trebuchet MS"/>
                <a:cs typeface="Trebuchet MS"/>
              </a:rPr>
              <a:t>jednotlivce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z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vnějšího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okolí</a:t>
            </a:r>
            <a:endParaRPr sz="1600" dirty="0">
              <a:latin typeface="Trebuchet MS"/>
              <a:cs typeface="Trebuchet MS"/>
            </a:endParaRPr>
          </a:p>
          <a:p>
            <a:pPr marL="661035" marR="5080" indent="-287020">
              <a:lnSpc>
                <a:spcPct val="100000"/>
              </a:lnSpc>
              <a:buChar char="-"/>
              <a:tabLst>
                <a:tab pos="661035" algn="l"/>
              </a:tabLst>
            </a:pPr>
            <a:r>
              <a:rPr sz="1600" spc="-110" dirty="0">
                <a:latin typeface="Trebuchet MS"/>
                <a:cs typeface="Trebuchet MS"/>
              </a:rPr>
              <a:t>Fakt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kolektivního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120" dirty="0">
                <a:latin typeface="Trebuchet MS"/>
                <a:cs typeface="Trebuchet MS"/>
              </a:rPr>
              <a:t>vědomí,</a:t>
            </a:r>
            <a:r>
              <a:rPr sz="1600" spc="-155" dirty="0">
                <a:latin typeface="Trebuchet MS"/>
                <a:cs typeface="Trebuchet MS"/>
              </a:rPr>
              <a:t> </a:t>
            </a:r>
            <a:r>
              <a:rPr sz="1600" spc="-130" dirty="0">
                <a:latin typeface="Trebuchet MS"/>
                <a:cs typeface="Trebuchet MS"/>
              </a:rPr>
              <a:t>vznikají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hromaděním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65" dirty="0">
                <a:latin typeface="Trebuchet MS"/>
                <a:cs typeface="Trebuchet MS"/>
              </a:rPr>
              <a:t>a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prolínáním</a:t>
            </a:r>
            <a:r>
              <a:rPr sz="1600" spc="2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individuálních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30" dirty="0">
                <a:latin typeface="Trebuchet MS"/>
                <a:cs typeface="Trebuchet MS"/>
              </a:rPr>
              <a:t>vědomí </a:t>
            </a:r>
            <a:r>
              <a:rPr sz="1600" spc="-65" dirty="0">
                <a:latin typeface="Trebuchet MS"/>
                <a:cs typeface="Trebuchet MS"/>
              </a:rPr>
              <a:t>(společnost</a:t>
            </a:r>
            <a:r>
              <a:rPr sz="1600" spc="-40" dirty="0">
                <a:latin typeface="Trebuchet MS"/>
                <a:cs typeface="Trebuchet MS"/>
              </a:rPr>
              <a:t> </a:t>
            </a:r>
            <a:r>
              <a:rPr sz="1600" spc="-185" dirty="0">
                <a:latin typeface="Trebuchet MS"/>
                <a:cs typeface="Trebuchet MS"/>
              </a:rPr>
              <a:t>je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ovšem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více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než</a:t>
            </a:r>
            <a:r>
              <a:rPr sz="1600" spc="-40" dirty="0">
                <a:latin typeface="Trebuchet MS"/>
                <a:cs typeface="Trebuchet MS"/>
              </a:rPr>
              <a:t> souhrn </a:t>
            </a:r>
            <a:r>
              <a:rPr sz="1600" spc="-20" dirty="0">
                <a:latin typeface="Trebuchet MS"/>
                <a:cs typeface="Trebuchet MS"/>
              </a:rPr>
              <a:t>jednotlivců)</a:t>
            </a:r>
            <a:endParaRPr sz="1600" dirty="0">
              <a:latin typeface="Trebuchet MS"/>
              <a:cs typeface="Trebuchet MS"/>
            </a:endParaRPr>
          </a:p>
          <a:p>
            <a:pPr marL="661035" indent="-286385">
              <a:lnSpc>
                <a:spcPct val="100000"/>
              </a:lnSpc>
              <a:buChar char="-"/>
              <a:tabLst>
                <a:tab pos="661035" algn="l"/>
              </a:tabLst>
            </a:pPr>
            <a:r>
              <a:rPr sz="1600" spc="-75" dirty="0">
                <a:latin typeface="Trebuchet MS"/>
                <a:cs typeface="Trebuchet MS"/>
              </a:rPr>
              <a:t>Náb.</a:t>
            </a:r>
            <a:r>
              <a:rPr sz="1600" spc="-20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-</a:t>
            </a:r>
            <a:r>
              <a:rPr sz="1600" spc="375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systém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55" dirty="0">
                <a:latin typeface="Trebuchet MS"/>
                <a:cs typeface="Trebuchet MS"/>
              </a:rPr>
              <a:t>věř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165" dirty="0">
                <a:latin typeface="Trebuchet MS"/>
                <a:cs typeface="Trebuchet MS"/>
              </a:rPr>
              <a:t>a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obřadů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25"/>
              </a:spcBef>
            </a:pPr>
            <a:endParaRPr sz="1600" dirty="0">
              <a:latin typeface="Trebuchet MS"/>
              <a:cs typeface="Trebuchet MS"/>
            </a:endParaRPr>
          </a:p>
          <a:p>
            <a:pPr marL="661035" indent="-286385">
              <a:lnSpc>
                <a:spcPct val="100000"/>
              </a:lnSpc>
              <a:buFont typeface="Arial"/>
              <a:buChar char="•"/>
              <a:tabLst>
                <a:tab pos="661035" algn="l"/>
              </a:tabLst>
            </a:pPr>
            <a:r>
              <a:rPr sz="1600" spc="-70" dirty="0">
                <a:latin typeface="Trebuchet MS"/>
                <a:cs typeface="Trebuchet MS"/>
              </a:rPr>
              <a:t>Vytvoření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165" dirty="0">
                <a:latin typeface="Trebuchet MS"/>
                <a:cs typeface="Trebuchet MS"/>
              </a:rPr>
              <a:t>a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upevnění</a:t>
            </a:r>
            <a:r>
              <a:rPr sz="1600" spc="-5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sociální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solidarity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204" dirty="0">
                <a:latin typeface="Trebuchet MS"/>
                <a:cs typeface="Trebuchet MS"/>
              </a:rPr>
              <a:t>–</a:t>
            </a:r>
            <a:r>
              <a:rPr sz="1600" spc="-4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drží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Trebuchet MS"/>
                <a:cs typeface="Trebuchet MS"/>
              </a:rPr>
              <a:t>společnost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pohromadě…</a:t>
            </a:r>
            <a:endParaRPr sz="1600" dirty="0">
              <a:latin typeface="Trebuchet MS"/>
              <a:cs typeface="Trebuchet MS"/>
            </a:endParaRPr>
          </a:p>
          <a:p>
            <a:pPr marL="661035" indent="-286385">
              <a:lnSpc>
                <a:spcPct val="100000"/>
              </a:lnSpc>
              <a:buFont typeface="Arial"/>
              <a:buChar char="•"/>
              <a:tabLst>
                <a:tab pos="661035" algn="l"/>
              </a:tabLst>
            </a:pPr>
            <a:r>
              <a:rPr sz="1600" spc="-105" dirty="0">
                <a:latin typeface="Trebuchet MS"/>
                <a:cs typeface="Trebuchet MS"/>
              </a:rPr>
              <a:t>konstituuje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Trebuchet MS"/>
                <a:cs typeface="Trebuchet MS"/>
              </a:rPr>
              <a:t>společnost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jako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130" dirty="0">
                <a:latin typeface="Trebuchet MS"/>
                <a:cs typeface="Trebuchet MS"/>
              </a:rPr>
              <a:t>celek,</a:t>
            </a:r>
            <a:r>
              <a:rPr sz="1600" spc="-190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připravuje</a:t>
            </a:r>
            <a:r>
              <a:rPr sz="1600" spc="10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jedince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ke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společenskému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životu,</a:t>
            </a:r>
            <a:endParaRPr sz="1600" dirty="0">
              <a:latin typeface="Trebuchet MS"/>
              <a:cs typeface="Trebuchet MS"/>
            </a:endParaRPr>
          </a:p>
          <a:p>
            <a:pPr marL="661035" indent="-286385">
              <a:lnSpc>
                <a:spcPct val="100000"/>
              </a:lnSpc>
              <a:buFont typeface="Arial"/>
              <a:buChar char="•"/>
              <a:tabLst>
                <a:tab pos="661035" algn="l"/>
              </a:tabLst>
            </a:pPr>
            <a:r>
              <a:rPr sz="1600" spc="-114" dirty="0">
                <a:latin typeface="Trebuchet MS"/>
                <a:cs typeface="Trebuchet MS"/>
              </a:rPr>
              <a:t>trénuje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poslušnost,</a:t>
            </a:r>
            <a:endParaRPr sz="1600" dirty="0">
              <a:latin typeface="Trebuchet MS"/>
              <a:cs typeface="Trebuchet MS"/>
            </a:endParaRPr>
          </a:p>
          <a:p>
            <a:pPr marL="661035" indent="-286385">
              <a:lnSpc>
                <a:spcPct val="100000"/>
              </a:lnSpc>
              <a:buFont typeface="Arial"/>
              <a:buChar char="•"/>
              <a:tabLst>
                <a:tab pos="661035" algn="l"/>
              </a:tabLst>
            </a:pPr>
            <a:r>
              <a:rPr sz="1600" spc="-100" dirty="0">
                <a:latin typeface="Trebuchet MS"/>
                <a:cs typeface="Trebuchet MS"/>
              </a:rPr>
              <a:t>uchovává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100" dirty="0">
                <a:latin typeface="Trebuchet MS"/>
                <a:cs typeface="Trebuchet MS"/>
              </a:rPr>
              <a:t>tradice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160" dirty="0">
                <a:latin typeface="Trebuchet MS"/>
                <a:cs typeface="Trebuchet MS"/>
              </a:rPr>
              <a:t>a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hodnoty,</a:t>
            </a:r>
            <a:endParaRPr sz="1600" dirty="0">
              <a:latin typeface="Trebuchet MS"/>
              <a:cs typeface="Trebuchet MS"/>
            </a:endParaRPr>
          </a:p>
          <a:p>
            <a:pPr marL="661035" indent="-286385">
              <a:lnSpc>
                <a:spcPct val="100000"/>
              </a:lnSpc>
              <a:buFont typeface="Arial"/>
              <a:buChar char="•"/>
              <a:tabLst>
                <a:tab pos="661035" algn="l"/>
              </a:tabLst>
            </a:pPr>
            <a:r>
              <a:rPr sz="1600" spc="-120" dirty="0">
                <a:latin typeface="Trebuchet MS"/>
                <a:cs typeface="Trebuchet MS"/>
              </a:rPr>
              <a:t>vzbuzuje</a:t>
            </a:r>
            <a:r>
              <a:rPr sz="1600" spc="-4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pocity</a:t>
            </a:r>
            <a:r>
              <a:rPr sz="1600" spc="-40" dirty="0">
                <a:latin typeface="Trebuchet MS"/>
                <a:cs typeface="Trebuchet MS"/>
              </a:rPr>
              <a:t> </a:t>
            </a:r>
            <a:r>
              <a:rPr sz="1600" spc="-60" dirty="0">
                <a:latin typeface="Trebuchet MS"/>
                <a:cs typeface="Trebuchet MS"/>
              </a:rPr>
              <a:t>uspokojení</a:t>
            </a:r>
            <a:r>
              <a:rPr sz="1600" spc="325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(euforická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funkce)</a:t>
            </a:r>
            <a:endParaRPr sz="1600" dirty="0">
              <a:latin typeface="Trebuchet MS"/>
              <a:cs typeface="Trebuchet MS"/>
            </a:endParaRPr>
          </a:p>
          <a:p>
            <a:pPr marL="661035" indent="-286385">
              <a:lnSpc>
                <a:spcPct val="100000"/>
              </a:lnSpc>
              <a:buFont typeface="Arial"/>
              <a:buChar char="•"/>
              <a:tabLst>
                <a:tab pos="661035" algn="l"/>
              </a:tabLst>
            </a:pPr>
            <a:r>
              <a:rPr sz="1600" spc="-105" dirty="0">
                <a:latin typeface="Trebuchet MS"/>
                <a:cs typeface="Trebuchet MS"/>
              </a:rPr>
              <a:t>poznávací</a:t>
            </a:r>
            <a:r>
              <a:rPr sz="1600" spc="4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funkce</a:t>
            </a:r>
            <a:endParaRPr sz="16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65"/>
              </a:spcBef>
              <a:buFont typeface="Arial"/>
              <a:buChar char="•"/>
            </a:pPr>
            <a:endParaRPr sz="1600" dirty="0">
              <a:latin typeface="Trebuchet MS"/>
              <a:cs typeface="Trebuchet MS"/>
            </a:endParaRPr>
          </a:p>
          <a:p>
            <a:pPr marL="374650" marR="378460" indent="286385">
              <a:lnSpc>
                <a:spcPct val="100000"/>
              </a:lnSpc>
              <a:buFont typeface="Arial"/>
              <a:buChar char="•"/>
              <a:tabLst>
                <a:tab pos="661035" algn="l"/>
              </a:tabLst>
            </a:pPr>
            <a:r>
              <a:rPr sz="1600" spc="-45" dirty="0">
                <a:latin typeface="Trebuchet MS"/>
                <a:cs typeface="Trebuchet MS"/>
              </a:rPr>
              <a:t>Oblast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sakrálního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204" dirty="0">
                <a:latin typeface="Trebuchet MS"/>
                <a:cs typeface="Trebuchet MS"/>
              </a:rPr>
              <a:t>–</a:t>
            </a:r>
            <a:r>
              <a:rPr sz="1600" spc="-35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Trebuchet MS"/>
                <a:cs typeface="Trebuchet MS"/>
              </a:rPr>
              <a:t>produkt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společnosti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se</a:t>
            </a:r>
            <a:r>
              <a:rPr sz="1600" spc="-40" dirty="0">
                <a:latin typeface="Trebuchet MS"/>
                <a:cs typeface="Trebuchet MS"/>
              </a:rPr>
              <a:t> </a:t>
            </a:r>
            <a:r>
              <a:rPr sz="1600" spc="-110" dirty="0">
                <a:latin typeface="Trebuchet MS"/>
                <a:cs typeface="Trebuchet MS"/>
              </a:rPr>
              <a:t>zvláštní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morální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mocí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65" dirty="0">
                <a:latin typeface="Trebuchet MS"/>
                <a:cs typeface="Trebuchet MS"/>
              </a:rPr>
              <a:t>a</a:t>
            </a:r>
            <a:r>
              <a:rPr sz="1600" spc="-30" dirty="0">
                <a:latin typeface="Trebuchet MS"/>
                <a:cs typeface="Trebuchet MS"/>
              </a:rPr>
              <a:t> </a:t>
            </a:r>
            <a:r>
              <a:rPr sz="1600" spc="-65" dirty="0">
                <a:latin typeface="Trebuchet MS"/>
                <a:cs typeface="Trebuchet MS"/>
              </a:rPr>
              <a:t>autoritou; </a:t>
            </a:r>
            <a:r>
              <a:rPr sz="1600" spc="-25" dirty="0">
                <a:latin typeface="Trebuchet MS"/>
                <a:cs typeface="Trebuchet MS"/>
              </a:rPr>
              <a:t>Zdroj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donucení,</a:t>
            </a:r>
            <a:r>
              <a:rPr sz="1600" spc="-204" dirty="0">
                <a:latin typeface="Trebuchet MS"/>
                <a:cs typeface="Trebuchet MS"/>
              </a:rPr>
              <a:t> </a:t>
            </a:r>
            <a:r>
              <a:rPr sz="1600" spc="-114" dirty="0">
                <a:latin typeface="Trebuchet MS"/>
                <a:cs typeface="Trebuchet MS"/>
              </a:rPr>
              <a:t>zákazu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25" dirty="0">
                <a:latin typeface="Trebuchet MS"/>
                <a:cs typeface="Trebuchet MS"/>
              </a:rPr>
              <a:t>i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uctívání</a:t>
            </a:r>
            <a:endParaRPr sz="1600" dirty="0">
              <a:latin typeface="Trebuchet MS"/>
              <a:cs typeface="Trebuchet MS"/>
            </a:endParaRPr>
          </a:p>
          <a:p>
            <a:pPr marL="661035" indent="-286385">
              <a:lnSpc>
                <a:spcPct val="100000"/>
              </a:lnSpc>
              <a:buFont typeface="Arial"/>
              <a:buChar char="•"/>
              <a:tabLst>
                <a:tab pos="661035" algn="l"/>
              </a:tabLst>
            </a:pPr>
            <a:r>
              <a:rPr sz="1600" spc="-90" dirty="0">
                <a:latin typeface="Trebuchet MS"/>
                <a:cs typeface="Trebuchet MS"/>
              </a:rPr>
              <a:t>oblast</a:t>
            </a:r>
            <a:r>
              <a:rPr sz="1600" spc="-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profánního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(světského)-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95" dirty="0">
                <a:latin typeface="Trebuchet MS"/>
                <a:cs typeface="Trebuchet MS"/>
              </a:rPr>
              <a:t>všední</a:t>
            </a:r>
            <a:r>
              <a:rPr sz="1600" spc="-20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život</a:t>
            </a:r>
            <a:r>
              <a:rPr sz="1600" spc="15" dirty="0">
                <a:latin typeface="Trebuchet MS"/>
                <a:cs typeface="Trebuchet MS"/>
              </a:rPr>
              <a:t> </a:t>
            </a:r>
            <a:r>
              <a:rPr sz="1600" spc="-120" dirty="0">
                <a:latin typeface="Trebuchet MS"/>
                <a:cs typeface="Trebuchet MS"/>
              </a:rPr>
              <a:t>lidí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se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160" dirty="0">
                <a:latin typeface="Trebuchet MS"/>
                <a:cs typeface="Trebuchet MS"/>
              </a:rPr>
              <a:t>zájmy</a:t>
            </a:r>
            <a:r>
              <a:rPr sz="1600" spc="5" dirty="0">
                <a:latin typeface="Trebuchet MS"/>
                <a:cs typeface="Trebuchet MS"/>
              </a:rPr>
              <a:t> </a:t>
            </a:r>
            <a:r>
              <a:rPr sz="1600" spc="-165" dirty="0">
                <a:latin typeface="Trebuchet MS"/>
                <a:cs typeface="Trebuchet MS"/>
              </a:rPr>
              <a:t>a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90" dirty="0">
                <a:latin typeface="Trebuchet MS"/>
                <a:cs typeface="Trebuchet MS"/>
              </a:rPr>
              <a:t>egoistickými</a:t>
            </a:r>
            <a:r>
              <a:rPr sz="1600" spc="20" dirty="0">
                <a:latin typeface="Trebuchet MS"/>
                <a:cs typeface="Trebuchet MS"/>
              </a:rPr>
              <a:t> </a:t>
            </a:r>
            <a:r>
              <a:rPr sz="1600" spc="-10" dirty="0">
                <a:latin typeface="Trebuchet MS"/>
                <a:cs typeface="Trebuchet MS"/>
              </a:rPr>
              <a:t>sklony</a:t>
            </a:r>
            <a:endParaRPr sz="1600" dirty="0">
              <a:latin typeface="Trebuchet MS"/>
              <a:cs typeface="Trebuchet MS"/>
            </a:endParaRPr>
          </a:p>
          <a:p>
            <a:pPr marL="240665" indent="-227965">
              <a:lnSpc>
                <a:spcPct val="100000"/>
              </a:lnSpc>
              <a:spcBef>
                <a:spcPts val="960"/>
              </a:spcBef>
              <a:buClr>
                <a:srgbClr val="B71E42"/>
              </a:buClr>
              <a:buFont typeface="Arial"/>
              <a:buChar char="•"/>
              <a:tabLst>
                <a:tab pos="240665" algn="l"/>
              </a:tabLst>
            </a:pPr>
            <a:r>
              <a:rPr sz="1600" spc="-65" dirty="0">
                <a:latin typeface="Trebuchet MS"/>
                <a:cs typeface="Trebuchet MS"/>
              </a:rPr>
              <a:t>(Demjačuková,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D.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30" dirty="0">
                <a:latin typeface="Trebuchet MS"/>
                <a:cs typeface="Trebuchet MS"/>
              </a:rPr>
              <a:t>Teorie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14" dirty="0">
                <a:latin typeface="Trebuchet MS"/>
                <a:cs typeface="Trebuchet MS"/>
              </a:rPr>
              <a:t>a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80" dirty="0">
                <a:latin typeface="Trebuchet MS"/>
                <a:cs typeface="Trebuchet MS"/>
              </a:rPr>
              <a:t>dějiny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70" dirty="0">
                <a:latin typeface="Trebuchet MS"/>
                <a:cs typeface="Trebuchet MS"/>
              </a:rPr>
              <a:t>náboženství.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Dobrá</a:t>
            </a:r>
            <a:r>
              <a:rPr sz="1600" spc="-10" dirty="0">
                <a:latin typeface="Trebuchet MS"/>
                <a:cs typeface="Trebuchet MS"/>
              </a:rPr>
              <a:t> </a:t>
            </a:r>
            <a:r>
              <a:rPr sz="1600" spc="-85" dirty="0">
                <a:latin typeface="Trebuchet MS"/>
                <a:cs typeface="Trebuchet MS"/>
              </a:rPr>
              <a:t>voda,</a:t>
            </a:r>
            <a:r>
              <a:rPr sz="1600" dirty="0">
                <a:latin typeface="Trebuchet MS"/>
                <a:cs typeface="Trebuchet MS"/>
              </a:rPr>
              <a:t> </a:t>
            </a:r>
            <a:r>
              <a:rPr sz="1600" spc="-60" dirty="0">
                <a:latin typeface="Trebuchet MS"/>
                <a:cs typeface="Trebuchet MS"/>
              </a:rPr>
              <a:t>2003,</a:t>
            </a:r>
            <a:r>
              <a:rPr sz="1600" spc="-25" dirty="0">
                <a:latin typeface="Trebuchet MS"/>
                <a:cs typeface="Trebuchet MS"/>
              </a:rPr>
              <a:t> </a:t>
            </a:r>
            <a:r>
              <a:rPr sz="1600" spc="-105" dirty="0">
                <a:latin typeface="Trebuchet MS"/>
                <a:cs typeface="Trebuchet MS"/>
              </a:rPr>
              <a:t>s.</a:t>
            </a:r>
            <a:r>
              <a:rPr sz="1600" spc="-15" dirty="0">
                <a:latin typeface="Trebuchet MS"/>
                <a:cs typeface="Trebuchet MS"/>
              </a:rPr>
              <a:t> </a:t>
            </a:r>
            <a:r>
              <a:rPr sz="1600" spc="-25" dirty="0">
                <a:latin typeface="Trebuchet MS"/>
                <a:cs typeface="Trebuchet MS"/>
              </a:rPr>
              <a:t>24)</a:t>
            </a:r>
            <a:endParaRPr sz="16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</TotalTime>
  <Words>2895</Words>
  <Application>Microsoft Office PowerPoint</Application>
  <PresentationFormat>Předvádění na obrazovce (4:3)</PresentationFormat>
  <Paragraphs>313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Office Theme</vt:lpstr>
      <vt:lpstr>Prezentace aplikace PowerPoint</vt:lpstr>
      <vt:lpstr>PROČ?</vt:lpstr>
      <vt:lpstr>CO JE RELIGIONISTIKA</vt:lpstr>
      <vt:lpstr>RELIGIONISTIKA</vt:lpstr>
      <vt:lpstr>Prezentace aplikace PowerPoint</vt:lpstr>
      <vt:lpstr>Prezentace aplikace PowerPoint</vt:lpstr>
      <vt:lpstr>M. WEBER</vt:lpstr>
      <vt:lpstr>M.WEBER</vt:lpstr>
      <vt:lpstr>E. DURKHEIM /emil dirkejm anebo i durkhajm/</vt:lpstr>
      <vt:lpstr>W. JAMES</vt:lpstr>
      <vt:lpstr>S. FREUD: KOLEKTIVNÍ NEURÓZA</vt:lpstr>
      <vt:lpstr>C. G. JUNG</vt:lpstr>
      <vt:lpstr>E. FROMM</vt:lpstr>
      <vt:lpstr>P. L. BERGER</vt:lpstr>
      <vt:lpstr>MARTIN CHADIMA</vt:lpstr>
      <vt:lpstr>JAK VYSVĚTLIT DĚJINY A VÝVOJ NÁBOŽENSTVÍ?</vt:lpstr>
      <vt:lpstr>TYPICKÉ STRUKTURY NÁBOŽENSTVÍ</vt:lpstr>
      <vt:lpstr>Prezentace aplikace PowerPoint</vt:lpstr>
      <vt:lpstr>KLASIFIKACE NÁBOŽENSTVÍ</vt:lpstr>
      <vt:lpstr>ZÁKLADNÍ FORMY PŘEDSTAVY BOHA</vt:lpstr>
      <vt:lpstr>TEORIE VÝVOJE NÁBOŽENSTVÍ:</vt:lpstr>
      <vt:lpstr>Prezentace aplikace PowerPoint</vt:lpstr>
      <vt:lpstr>POHLED PSYCHOLOGIE</vt:lpstr>
      <vt:lpstr>MYSTÉRIUM (Z ŘEC. MYSTÉRION)</vt:lpstr>
      <vt:lpstr>SPIRITUALITA Z POHLEDU HUMANISTICKÉ A TRANSPERSONÁLNÍ PSYCHOLOGIE</vt:lpstr>
      <vt:lpstr>TYPY NÁBOŽENSKÝCH POSTOJŮ</vt:lpstr>
      <vt:lpstr>SPIRITUÁLNÍ INTELIGENCE?</vt:lpstr>
      <vt:lpstr>Prezentace aplikace PowerPoint</vt:lpstr>
      <vt:lpstr>Prezentace aplikace PowerPoint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RELIGIONISTIKY</dc:title>
  <dc:creator>Mgr. Jan Dušek</dc:creator>
  <cp:lastModifiedBy>Slavomír Lesňák</cp:lastModifiedBy>
  <cp:revision>2</cp:revision>
  <dcterms:created xsi:type="dcterms:W3CDTF">2025-02-18T15:35:40Z</dcterms:created>
  <dcterms:modified xsi:type="dcterms:W3CDTF">2025-02-19T06:16:45Z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2021-03-01T00:00:00Z</vt:filetime>
  </property>
  <property fmtid="{D5CDD505-2E9C-101B-9397-08002B2CF9AE}" pid="3" name="Creator">
    <vt:lpwstr>Microsoft® PowerPoint® pro Microsoft 365</vt:lpwstr>
  </property>
  <property fmtid="{D5CDD505-2E9C-101B-9397-08002B2CF9AE}" pid="4" name="LastSaved">
    <vt:filetime>2025-02-18T00:00:00Z</vt:filetime>
  </property>
  <property fmtid="{D5CDD505-2E9C-101B-9397-08002B2CF9AE}" pid="5" name="Producer">
    <vt:lpwstr>Microsoft® PowerPoint® pro Microsoft 365</vt:lpwstr>
  </property>
</Properties>
</file>