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9"/>
  </p:notesMasterIdLst>
  <p:sldIdLst>
    <p:sldId id="267" r:id="rId2"/>
    <p:sldId id="257" r:id="rId3"/>
    <p:sldId id="314" r:id="rId4"/>
    <p:sldId id="275" r:id="rId5"/>
    <p:sldId id="276" r:id="rId6"/>
    <p:sldId id="258" r:id="rId7"/>
    <p:sldId id="277" r:id="rId8"/>
    <p:sldId id="278" r:id="rId9"/>
    <p:sldId id="307" r:id="rId10"/>
    <p:sldId id="308" r:id="rId11"/>
    <p:sldId id="309" r:id="rId12"/>
    <p:sldId id="310" r:id="rId13"/>
    <p:sldId id="311" r:id="rId14"/>
    <p:sldId id="313" r:id="rId15"/>
    <p:sldId id="279" r:id="rId16"/>
    <p:sldId id="312" r:id="rId17"/>
    <p:sldId id="259" r:id="rId18"/>
    <p:sldId id="268" r:id="rId19"/>
    <p:sldId id="271" r:id="rId20"/>
    <p:sldId id="280" r:id="rId21"/>
    <p:sldId id="281" r:id="rId22"/>
    <p:sldId id="273" r:id="rId23"/>
    <p:sldId id="274" r:id="rId24"/>
    <p:sldId id="289" r:id="rId25"/>
    <p:sldId id="282" r:id="rId26"/>
    <p:sldId id="283" r:id="rId27"/>
    <p:sldId id="315" r:id="rId28"/>
    <p:sldId id="284" r:id="rId29"/>
    <p:sldId id="285" r:id="rId30"/>
    <p:sldId id="286" r:id="rId31"/>
    <p:sldId id="287" r:id="rId32"/>
    <p:sldId id="288" r:id="rId33"/>
    <p:sldId id="290" r:id="rId34"/>
    <p:sldId id="304" r:id="rId35"/>
    <p:sldId id="294" r:id="rId36"/>
    <p:sldId id="291" r:id="rId37"/>
    <p:sldId id="295" r:id="rId38"/>
    <p:sldId id="262" r:id="rId39"/>
    <p:sldId id="260" r:id="rId40"/>
    <p:sldId id="261" r:id="rId41"/>
    <p:sldId id="296" r:id="rId42"/>
    <p:sldId id="264" r:id="rId43"/>
    <p:sldId id="263" r:id="rId44"/>
    <p:sldId id="269" r:id="rId45"/>
    <p:sldId id="301" r:id="rId46"/>
    <p:sldId id="302" r:id="rId47"/>
    <p:sldId id="303" r:id="rId48"/>
    <p:sldId id="293" r:id="rId49"/>
    <p:sldId id="305" r:id="rId50"/>
    <p:sldId id="297" r:id="rId51"/>
    <p:sldId id="298" r:id="rId52"/>
    <p:sldId id="299" r:id="rId53"/>
    <p:sldId id="300" r:id="rId54"/>
    <p:sldId id="292" r:id="rId55"/>
    <p:sldId id="266" r:id="rId56"/>
    <p:sldId id="265" r:id="rId57"/>
    <p:sldId id="306" r:id="rId5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2" d="100"/>
          <a:sy n="62" d="100"/>
        </p:scale>
        <p:origin x="1400" y="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62D0A6-CF15-4BE1-9FD4-86AAEBB25916}" type="datetimeFigureOut">
              <a:rPr lang="cs-CZ" smtClean="0"/>
              <a:t>21.03.2024</a:t>
            </a:fld>
            <a:endParaRPr lang="cs-CZ"/>
          </a:p>
        </p:txBody>
      </p:sp>
      <p:sp>
        <p:nvSpPr>
          <p:cNvPr id="4" name="Zástupný symbol pro obrázek snímk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55AD26-25BA-4032-8DAA-DB4CFED120A9}" type="slidenum">
              <a:rPr lang="cs-CZ" smtClean="0"/>
              <a:t>‹#›</a:t>
            </a:fld>
            <a:endParaRPr lang="cs-CZ"/>
          </a:p>
        </p:txBody>
      </p:sp>
    </p:spTree>
    <p:extLst>
      <p:ext uri="{BB962C8B-B14F-4D97-AF65-F5344CB8AC3E}">
        <p14:creationId xmlns:p14="http://schemas.microsoft.com/office/powerpoint/2010/main" val="2706315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1F55AD26-25BA-4032-8DAA-DB4CFED120A9}" type="slidenum">
              <a:rPr lang="cs-CZ" smtClean="0"/>
              <a:t>1</a:t>
            </a:fld>
            <a:endParaRPr lang="cs-CZ"/>
          </a:p>
        </p:txBody>
      </p:sp>
    </p:spTree>
    <p:extLst>
      <p:ext uri="{BB962C8B-B14F-4D97-AF65-F5344CB8AC3E}">
        <p14:creationId xmlns:p14="http://schemas.microsoft.com/office/powerpoint/2010/main" val="280413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cs-CZ"/>
              <a:t>Kliknutím lze upravit styl.</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4C9425FB-0BFE-4276-9AD0-2ECEACD45A26}" type="datetimeFigureOut">
              <a:rPr lang="cs-CZ" smtClean="0"/>
              <a:pPr/>
              <a:t>21.03.2024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B7DF8EF-F10D-4210-B395-71BD29950368}" type="slidenum">
              <a:rPr lang="cs-CZ" smtClean="0"/>
              <a:pPr/>
              <a:t>‹#›</a:t>
            </a:fld>
            <a:endParaRPr lang="cs-CZ"/>
          </a:p>
        </p:txBody>
      </p:sp>
    </p:spTree>
    <p:extLst>
      <p:ext uri="{BB962C8B-B14F-4D97-AF65-F5344CB8AC3E}">
        <p14:creationId xmlns:p14="http://schemas.microsoft.com/office/powerpoint/2010/main" val="1951340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cs-CZ"/>
              <a:t>Kliknutím lze upravit styl.</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4C9425FB-0BFE-4276-9AD0-2ECEACD45A26}" type="datetimeFigureOut">
              <a:rPr lang="cs-CZ" smtClean="0"/>
              <a:pPr/>
              <a:t>21.03.2024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B7DF8EF-F10D-4210-B395-71BD29950368}" type="slidenum">
              <a:rPr lang="cs-CZ" smtClean="0"/>
              <a:pPr/>
              <a:t>‹#›</a:t>
            </a:fld>
            <a:endParaRPr lang="cs-CZ"/>
          </a:p>
        </p:txBody>
      </p:sp>
    </p:spTree>
    <p:extLst>
      <p:ext uri="{BB962C8B-B14F-4D97-AF65-F5344CB8AC3E}">
        <p14:creationId xmlns:p14="http://schemas.microsoft.com/office/powerpoint/2010/main" val="1238296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4C9425FB-0BFE-4276-9AD0-2ECEACD45A26}" type="datetimeFigureOut">
              <a:rPr lang="cs-CZ" smtClean="0"/>
              <a:pPr/>
              <a:t>21.03.2024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B7DF8EF-F10D-4210-B395-71BD29950368}" type="slidenum">
              <a:rPr lang="cs-CZ" smtClean="0"/>
              <a:pPr/>
              <a:t>‹#›</a:t>
            </a:fld>
            <a:endParaRPr lang="cs-CZ"/>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67485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cs-CZ"/>
              <a:t>Kliknutím lze upravit styl.</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4C9425FB-0BFE-4276-9AD0-2ECEACD45A26}" type="datetimeFigureOut">
              <a:rPr lang="cs-CZ" smtClean="0"/>
              <a:pPr/>
              <a:t>21.03.2024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B7DF8EF-F10D-4210-B395-71BD29950368}" type="slidenum">
              <a:rPr lang="cs-CZ" smtClean="0"/>
              <a:pPr/>
              <a:t>‹#›</a:t>
            </a:fld>
            <a:endParaRPr lang="cs-CZ"/>
          </a:p>
        </p:txBody>
      </p:sp>
    </p:spTree>
    <p:extLst>
      <p:ext uri="{BB962C8B-B14F-4D97-AF65-F5344CB8AC3E}">
        <p14:creationId xmlns:p14="http://schemas.microsoft.com/office/powerpoint/2010/main" val="22883319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4C9425FB-0BFE-4276-9AD0-2ECEACD45A26}" type="datetimeFigureOut">
              <a:rPr lang="cs-CZ" smtClean="0"/>
              <a:pPr/>
              <a:t>21.03.2024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B7DF8EF-F10D-4210-B395-71BD29950368}" type="slidenum">
              <a:rPr lang="cs-CZ" smtClean="0"/>
              <a:pPr/>
              <a:t>‹#›</a:t>
            </a:fld>
            <a:endParaRPr lang="cs-CZ"/>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794654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4C9425FB-0BFE-4276-9AD0-2ECEACD45A26}" type="datetimeFigureOut">
              <a:rPr lang="cs-CZ" smtClean="0"/>
              <a:pPr/>
              <a:t>21.03.2024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B7DF8EF-F10D-4210-B395-71BD29950368}" type="slidenum">
              <a:rPr lang="cs-CZ" smtClean="0"/>
              <a:pPr/>
              <a:t>‹#›</a:t>
            </a:fld>
            <a:endParaRPr lang="cs-CZ"/>
          </a:p>
        </p:txBody>
      </p:sp>
    </p:spTree>
    <p:extLst>
      <p:ext uri="{BB962C8B-B14F-4D97-AF65-F5344CB8AC3E}">
        <p14:creationId xmlns:p14="http://schemas.microsoft.com/office/powerpoint/2010/main" val="28451738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C9425FB-0BFE-4276-9AD0-2ECEACD45A26}" type="datetimeFigureOut">
              <a:rPr lang="cs-CZ" smtClean="0"/>
              <a:pPr/>
              <a:t>21.03.2024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B7DF8EF-F10D-4210-B395-71BD29950368}" type="slidenum">
              <a:rPr lang="cs-CZ" smtClean="0"/>
              <a:pPr/>
              <a:t>‹#›</a:t>
            </a:fld>
            <a:endParaRPr lang="cs-CZ"/>
          </a:p>
        </p:txBody>
      </p:sp>
    </p:spTree>
    <p:extLst>
      <p:ext uri="{BB962C8B-B14F-4D97-AF65-F5344CB8AC3E}">
        <p14:creationId xmlns:p14="http://schemas.microsoft.com/office/powerpoint/2010/main" val="14444144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cs-CZ"/>
              <a:t>Kliknutím lze upravit styl.</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C9425FB-0BFE-4276-9AD0-2ECEACD45A26}" type="datetimeFigureOut">
              <a:rPr lang="cs-CZ" smtClean="0"/>
              <a:pPr/>
              <a:t>21.03.2024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B7DF8EF-F10D-4210-B395-71BD29950368}" type="slidenum">
              <a:rPr lang="cs-CZ" smtClean="0"/>
              <a:pPr/>
              <a:t>‹#›</a:t>
            </a:fld>
            <a:endParaRPr lang="cs-CZ"/>
          </a:p>
        </p:txBody>
      </p:sp>
    </p:spTree>
    <p:extLst>
      <p:ext uri="{BB962C8B-B14F-4D97-AF65-F5344CB8AC3E}">
        <p14:creationId xmlns:p14="http://schemas.microsoft.com/office/powerpoint/2010/main" val="1244713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C9425FB-0BFE-4276-9AD0-2ECEACD45A26}" type="datetimeFigureOut">
              <a:rPr lang="cs-CZ" smtClean="0"/>
              <a:pPr/>
              <a:t>21.03.2024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B7DF8EF-F10D-4210-B395-71BD29950368}" type="slidenum">
              <a:rPr lang="cs-CZ" smtClean="0"/>
              <a:pPr/>
              <a:t>‹#›</a:t>
            </a:fld>
            <a:endParaRPr lang="cs-CZ"/>
          </a:p>
        </p:txBody>
      </p:sp>
    </p:spTree>
    <p:extLst>
      <p:ext uri="{BB962C8B-B14F-4D97-AF65-F5344CB8AC3E}">
        <p14:creationId xmlns:p14="http://schemas.microsoft.com/office/powerpoint/2010/main" val="4028542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4C9425FB-0BFE-4276-9AD0-2ECEACD45A26}" type="datetimeFigureOut">
              <a:rPr lang="cs-CZ" smtClean="0"/>
              <a:pPr/>
              <a:t>21.03.2024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2B7DF8EF-F10D-4210-B395-71BD29950368}" type="slidenum">
              <a:rPr lang="cs-CZ" smtClean="0"/>
              <a:pPr/>
              <a:t>‹#›</a:t>
            </a:fld>
            <a:endParaRPr lang="cs-CZ"/>
          </a:p>
        </p:txBody>
      </p:sp>
    </p:spTree>
    <p:extLst>
      <p:ext uri="{BB962C8B-B14F-4D97-AF65-F5344CB8AC3E}">
        <p14:creationId xmlns:p14="http://schemas.microsoft.com/office/powerpoint/2010/main" val="1167692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cs-CZ"/>
              <a:t>Kliknutím lze upravit styl.</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4C9425FB-0BFE-4276-9AD0-2ECEACD45A26}" type="datetimeFigureOut">
              <a:rPr lang="cs-CZ" smtClean="0"/>
              <a:pPr/>
              <a:t>21.03.2024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2B7DF8EF-F10D-4210-B395-71BD29950368}" type="slidenum">
              <a:rPr lang="cs-CZ" smtClean="0"/>
              <a:pPr/>
              <a:t>‹#›</a:t>
            </a:fld>
            <a:endParaRPr lang="cs-CZ"/>
          </a:p>
        </p:txBody>
      </p:sp>
    </p:spTree>
    <p:extLst>
      <p:ext uri="{BB962C8B-B14F-4D97-AF65-F5344CB8AC3E}">
        <p14:creationId xmlns:p14="http://schemas.microsoft.com/office/powerpoint/2010/main" val="1817176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4C9425FB-0BFE-4276-9AD0-2ECEACD45A26}" type="datetimeFigureOut">
              <a:rPr lang="cs-CZ" smtClean="0"/>
              <a:pPr/>
              <a:t>21.03.2024</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2B7DF8EF-F10D-4210-B395-71BD29950368}" type="slidenum">
              <a:rPr lang="cs-CZ" smtClean="0"/>
              <a:pPr/>
              <a:t>‹#›</a:t>
            </a:fld>
            <a:endParaRPr lang="cs-CZ"/>
          </a:p>
        </p:txBody>
      </p:sp>
    </p:spTree>
    <p:extLst>
      <p:ext uri="{BB962C8B-B14F-4D97-AF65-F5344CB8AC3E}">
        <p14:creationId xmlns:p14="http://schemas.microsoft.com/office/powerpoint/2010/main" val="3396560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4C9425FB-0BFE-4276-9AD0-2ECEACD45A26}" type="datetimeFigureOut">
              <a:rPr lang="cs-CZ" smtClean="0"/>
              <a:pPr/>
              <a:t>21.03.2024</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2B7DF8EF-F10D-4210-B395-71BD29950368}" type="slidenum">
              <a:rPr lang="cs-CZ" smtClean="0"/>
              <a:pPr/>
              <a:t>‹#›</a:t>
            </a:fld>
            <a:endParaRPr lang="cs-CZ"/>
          </a:p>
        </p:txBody>
      </p:sp>
    </p:spTree>
    <p:extLst>
      <p:ext uri="{BB962C8B-B14F-4D97-AF65-F5344CB8AC3E}">
        <p14:creationId xmlns:p14="http://schemas.microsoft.com/office/powerpoint/2010/main" val="520634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9425FB-0BFE-4276-9AD0-2ECEACD45A26}" type="datetimeFigureOut">
              <a:rPr lang="cs-CZ" smtClean="0"/>
              <a:pPr/>
              <a:t>21.03.2024</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2B7DF8EF-F10D-4210-B395-71BD29950368}" type="slidenum">
              <a:rPr lang="cs-CZ" smtClean="0"/>
              <a:pPr/>
              <a:t>‹#›</a:t>
            </a:fld>
            <a:endParaRPr lang="cs-CZ"/>
          </a:p>
        </p:txBody>
      </p:sp>
    </p:spTree>
    <p:extLst>
      <p:ext uri="{BB962C8B-B14F-4D97-AF65-F5344CB8AC3E}">
        <p14:creationId xmlns:p14="http://schemas.microsoft.com/office/powerpoint/2010/main" val="2690410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cs-CZ"/>
              <a:t>Kliknutím lze upravit styl.</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4C9425FB-0BFE-4276-9AD0-2ECEACD45A26}" type="datetimeFigureOut">
              <a:rPr lang="cs-CZ" smtClean="0"/>
              <a:pPr/>
              <a:t>21.03.2024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2B7DF8EF-F10D-4210-B395-71BD29950368}" type="slidenum">
              <a:rPr lang="cs-CZ" smtClean="0"/>
              <a:pPr/>
              <a:t>‹#›</a:t>
            </a:fld>
            <a:endParaRPr lang="cs-CZ"/>
          </a:p>
        </p:txBody>
      </p:sp>
    </p:spTree>
    <p:extLst>
      <p:ext uri="{BB962C8B-B14F-4D97-AF65-F5344CB8AC3E}">
        <p14:creationId xmlns:p14="http://schemas.microsoft.com/office/powerpoint/2010/main" val="2546909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4C9425FB-0BFE-4276-9AD0-2ECEACD45A26}" type="datetimeFigureOut">
              <a:rPr lang="cs-CZ" smtClean="0"/>
              <a:pPr/>
              <a:t>21.03.2024</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2B7DF8EF-F10D-4210-B395-71BD29950368}" type="slidenum">
              <a:rPr lang="cs-CZ" smtClean="0"/>
              <a:pPr/>
              <a:t>‹#›</a:t>
            </a:fld>
            <a:endParaRPr lang="cs-CZ"/>
          </a:p>
        </p:txBody>
      </p:sp>
    </p:spTree>
    <p:extLst>
      <p:ext uri="{BB962C8B-B14F-4D97-AF65-F5344CB8AC3E}">
        <p14:creationId xmlns:p14="http://schemas.microsoft.com/office/powerpoint/2010/main" val="1410965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cs-CZ"/>
              <a:t>Kliknutím lze upravit styl.</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C9425FB-0BFE-4276-9AD0-2ECEACD45A26}" type="datetimeFigureOut">
              <a:rPr lang="cs-CZ" smtClean="0"/>
              <a:pPr/>
              <a:t>21.03.2024</a:t>
            </a:fld>
            <a:endParaRPr lang="cs-CZ"/>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2B7DF8EF-F10D-4210-B395-71BD29950368}" type="slidenum">
              <a:rPr lang="cs-CZ" smtClean="0"/>
              <a:pPr/>
              <a:t>‹#›</a:t>
            </a:fld>
            <a:endParaRPr lang="cs-CZ"/>
          </a:p>
        </p:txBody>
      </p:sp>
    </p:spTree>
    <p:extLst>
      <p:ext uri="{BB962C8B-B14F-4D97-AF65-F5344CB8AC3E}">
        <p14:creationId xmlns:p14="http://schemas.microsoft.com/office/powerpoint/2010/main" val="28325380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zasklem.cz/o-pas/?cn-reloaded=1" TargetMode="External"/><Relationship Id="rId2" Type="http://schemas.openxmlformats.org/officeDocument/2006/relationships/hyperlink" Target="https://kdp.uzis.cz/res/guideline/52-poruchy-autistickeho-spektra-pacient.pdf"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zasklem.cz/o-pas/?cn-reloaded=1"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www.vlada.cz/&#8230;pdf" TargetMode="External"/><Relationship Id="rId2" Type="http://schemas.openxmlformats.org/officeDocument/2006/relationships/hyperlink" Target="https://www.vlada.cz/cz/ppov/vvzpo/odborne-skupiny/pro-problematiku-osob-s-pas/odborna-skupina-vvzpo-pro-koncepcni-reseni-problematiky-zivota-osob-s-pas-126689/"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iregistr.mpsv.cz/socreg/hledani_sluzby.do?sd=ran%C3%A1+p%C3%A9%C4%8De&amp;zak=&amp;zaok=&amp;SUBSESSION_ID=1633278648619_2" TargetMode="External"/><Relationship Id="rId2" Type="http://schemas.openxmlformats.org/officeDocument/2006/relationships/hyperlink" Target="http://iregistr.mpsv.cz/socre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mchatscreen.com/" TargetMode="External"/><Relationship Id="rId2" Type="http://schemas.openxmlformats.org/officeDocument/2006/relationships/hyperlink" Target="http://www.mzcr.cz/Legislativa/Soubor.ashx?souborID=36157&amp;typ=application/pdf&amp;nazev=V%C4%9Bstn%C3%ADk%20MZ%20%C4%8CR%201-2019.pdf" TargetMode="External"/><Relationship Id="rId1" Type="http://schemas.openxmlformats.org/officeDocument/2006/relationships/slideLayout" Target="../slideLayouts/slideLayout2.xml"/><Relationship Id="rId4" Type="http://schemas.openxmlformats.org/officeDocument/2006/relationships/hyperlink" Target="https://mchatscreen.com/wp-content/uploads/2016/11/M-CHAT-R_F_Czech_Republic.pdf" TargetMode="External"/></Relationships>
</file>

<file path=ppt/slides/_rels/slide55.xml.rels><?xml version="1.0" encoding="UTF-8" standalone="yes"?>
<Relationships xmlns="http://schemas.openxmlformats.org/package/2006/relationships"><Relationship Id="rId2" Type="http://schemas.openxmlformats.org/officeDocument/2006/relationships/hyperlink" Target="https://www.msmt.cz/vzdelavani/skolstvi-v-cr"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www.youtube.com/watch?v=ULgBU3gnC7I" TargetMode="External"/><Relationship Id="rId2" Type="http://schemas.openxmlformats.org/officeDocument/2006/relationships/hyperlink" Target="https://www.youtube.com/watch?v=85vZTb4qfIg"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who.int/standards/classifications/classification-of-diseases" TargetMode="External"/><Relationship Id="rId2" Type="http://schemas.openxmlformats.org/officeDocument/2006/relationships/hyperlink" Target="https://www.who.int/standards/classification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 Poruchy autistického spektra</a:t>
            </a:r>
          </a:p>
        </p:txBody>
      </p:sp>
      <p:sp>
        <p:nvSpPr>
          <p:cNvPr id="4" name="Zástupný obsah 3">
            <a:extLst>
              <a:ext uri="{FF2B5EF4-FFF2-40B4-BE49-F238E27FC236}">
                <a16:creationId xmlns:a16="http://schemas.microsoft.com/office/drawing/2014/main" id="{4C454F3D-4190-EFD7-4CF8-8A29DD70832A}"/>
              </a:ext>
            </a:extLst>
          </p:cNvPr>
          <p:cNvSpPr>
            <a:spLocks noGrp="1"/>
          </p:cNvSpPr>
          <p:nvPr>
            <p:ph idx="1"/>
          </p:nvPr>
        </p:nvSpPr>
        <p:spPr/>
        <p:txBody>
          <a:bodyPr/>
          <a:lstStyle/>
          <a:p>
            <a:r>
              <a:rPr lang="cs-CZ" dirty="0"/>
              <a:t>Podpůrný vzdělávací materiál. Určen pouze pro </a:t>
            </a:r>
            <a:r>
              <a:rPr lang="cs-CZ"/>
              <a:t>studenty předmětu!</a:t>
            </a:r>
            <a:endParaRPr lang="cs-CZ" dirty="0"/>
          </a:p>
          <a:p>
            <a:r>
              <a:rPr lang="cs-CZ" dirty="0"/>
              <a:t>Vyučující: Pavel Sochor</a:t>
            </a:r>
          </a:p>
          <a:p>
            <a:endParaRPr lang="cs-CZ" dirty="0"/>
          </a:p>
          <a:p>
            <a:r>
              <a:rPr lang="cs-CZ" dirty="0"/>
              <a:t>Prezentace slouží jako podpůrný studijní materiál. Slouží pouze studentům uvedených seminárních skupin a je  nepřípustné ho dále šířit.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41A8DAA-8F25-6C92-20D4-5D0641230FB3}"/>
              </a:ext>
            </a:extLst>
          </p:cNvPr>
          <p:cNvSpPr>
            <a:spLocks noGrp="1"/>
          </p:cNvSpPr>
          <p:nvPr>
            <p:ph type="title"/>
          </p:nvPr>
        </p:nvSpPr>
        <p:spPr/>
        <p:txBody>
          <a:bodyPr>
            <a:normAutofit fontScale="90000"/>
          </a:bodyPr>
          <a:lstStyle/>
          <a:p>
            <a:r>
              <a:rPr lang="cs-CZ" sz="2700" b="0" i="0" dirty="0">
                <a:solidFill>
                  <a:srgbClr val="212529"/>
                </a:solidFill>
                <a:effectLst/>
                <a:latin typeface="proxima nova a w07 light"/>
              </a:rPr>
              <a:t>Inovace a změny v klasifikaci MKN-11 duševních, behaviorálních a neurologických vývinů</a:t>
            </a:r>
            <a:br>
              <a:rPr lang="cs-CZ" b="0" i="0" dirty="0">
                <a:solidFill>
                  <a:srgbClr val="212529"/>
                </a:solidFill>
                <a:effectLst/>
                <a:latin typeface="proxima nova a w07 light"/>
              </a:rPr>
            </a:br>
            <a:endParaRPr lang="cs-CZ" dirty="0"/>
          </a:p>
        </p:txBody>
      </p:sp>
      <p:sp>
        <p:nvSpPr>
          <p:cNvPr id="3" name="Zástupný obsah 2">
            <a:extLst>
              <a:ext uri="{FF2B5EF4-FFF2-40B4-BE49-F238E27FC236}">
                <a16:creationId xmlns:a16="http://schemas.microsoft.com/office/drawing/2014/main" id="{776AB2E3-4744-3227-AC35-F365FDF12001}"/>
              </a:ext>
            </a:extLst>
          </p:cNvPr>
          <p:cNvSpPr>
            <a:spLocks noGrp="1"/>
          </p:cNvSpPr>
          <p:nvPr>
            <p:ph idx="1"/>
          </p:nvPr>
        </p:nvSpPr>
        <p:spPr/>
        <p:txBody>
          <a:bodyPr/>
          <a:lstStyle/>
          <a:p>
            <a:r>
              <a:rPr lang="cs-CZ" b="0" i="0" dirty="0">
                <a:solidFill>
                  <a:srgbClr val="0A0A0A"/>
                </a:solidFill>
                <a:effectLst/>
                <a:latin typeface="Noto Sans" panose="020B0502040504020204" pitchFamily="34" charset="0"/>
              </a:rPr>
              <a:t> obsahovým změnám patří doplnění položek do mnohem větší úrovně klinického detailu, přesuny v některých kapitolách (cévní nemoci mozku), vytvoření nových kapitol (např. sexuální zdraví), včetně rozsáhlé části tzv. rozšiřujících kódů nebo doplňku pro tradiční medicínu. Kromě toho nyní většina položek obsahuje vysvětlující popis, resp. definici.</a:t>
            </a:r>
            <a:endParaRPr lang="cs-CZ" dirty="0"/>
          </a:p>
        </p:txBody>
      </p:sp>
    </p:spTree>
    <p:extLst>
      <p:ext uri="{BB962C8B-B14F-4D97-AF65-F5344CB8AC3E}">
        <p14:creationId xmlns:p14="http://schemas.microsoft.com/office/powerpoint/2010/main" val="2542470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1D8922C-6483-E87C-53CD-12D7AF0F1115}"/>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AC0168A6-CB51-3C75-6EAC-8D76043CACEA}"/>
              </a:ext>
            </a:extLst>
          </p:cNvPr>
          <p:cNvSpPr>
            <a:spLocks noGrp="1"/>
          </p:cNvSpPr>
          <p:nvPr>
            <p:ph idx="1"/>
          </p:nvPr>
        </p:nvSpPr>
        <p:spPr/>
        <p:txBody>
          <a:bodyPr/>
          <a:lstStyle/>
          <a:p>
            <a:r>
              <a:rPr lang="cs-CZ" b="0" i="0" dirty="0">
                <a:solidFill>
                  <a:srgbClr val="000000"/>
                </a:solidFill>
                <a:effectLst/>
                <a:latin typeface="Verdana" panose="020B0604030504040204" pitchFamily="34" charset="0"/>
              </a:rPr>
              <a:t>Nové rozdělení na rovnocenné podkapitoly je tedy na </a:t>
            </a:r>
            <a:r>
              <a:rPr lang="cs-CZ" b="1" i="0" dirty="0">
                <a:solidFill>
                  <a:srgbClr val="000000"/>
                </a:solidFill>
                <a:effectLst/>
                <a:highlight>
                  <a:srgbClr val="FFFF00"/>
                </a:highlight>
                <a:latin typeface="Verdana" panose="020B0604030504040204" pitchFamily="34" charset="0"/>
              </a:rPr>
              <a:t>poruchy "</a:t>
            </a:r>
            <a:r>
              <a:rPr lang="cs-CZ" b="1" i="0" dirty="0" err="1">
                <a:solidFill>
                  <a:srgbClr val="000000"/>
                </a:solidFill>
                <a:effectLst/>
                <a:highlight>
                  <a:srgbClr val="FFFF00"/>
                </a:highlight>
                <a:latin typeface="Verdana" panose="020B0604030504040204" pitchFamily="34" charset="0"/>
              </a:rPr>
              <a:t>neurovývojové</a:t>
            </a:r>
            <a:r>
              <a:rPr lang="cs-CZ" b="1" i="0" dirty="0">
                <a:solidFill>
                  <a:srgbClr val="000000"/>
                </a:solidFill>
                <a:effectLst/>
                <a:highlight>
                  <a:srgbClr val="FFFF00"/>
                </a:highlight>
                <a:latin typeface="Verdana" panose="020B0604030504040204" pitchFamily="34" charset="0"/>
              </a:rPr>
              <a:t>" </a:t>
            </a:r>
            <a:r>
              <a:rPr lang="cs-CZ" b="0" i="0" dirty="0">
                <a:solidFill>
                  <a:srgbClr val="000000"/>
                </a:solidFill>
                <a:effectLst/>
                <a:latin typeface="Verdana" panose="020B0604030504040204" pitchFamily="34" charset="0"/>
              </a:rPr>
              <a:t>(zde jsou uvedeny i mentální retardace - označené jako poruchy vývoje intelektu, poruchy učení, pozornosti, </a:t>
            </a:r>
            <a:r>
              <a:rPr lang="cs-CZ" b="1" i="0" dirty="0">
                <a:solidFill>
                  <a:srgbClr val="000000"/>
                </a:solidFill>
                <a:effectLst/>
                <a:latin typeface="Verdana" panose="020B0604030504040204" pitchFamily="34" charset="0"/>
              </a:rPr>
              <a:t>autistického spektra </a:t>
            </a:r>
            <a:r>
              <a:rPr lang="cs-CZ" b="0" i="0" dirty="0">
                <a:solidFill>
                  <a:srgbClr val="000000"/>
                </a:solidFill>
                <a:effectLst/>
                <a:latin typeface="Verdana" panose="020B0604030504040204" pitchFamily="34" charset="0"/>
              </a:rPr>
              <a:t>aj.);</a:t>
            </a:r>
          </a:p>
          <a:p>
            <a:endParaRPr lang="cs-CZ" dirty="0">
              <a:solidFill>
                <a:srgbClr val="000000"/>
              </a:solidFill>
              <a:latin typeface="Verdana" panose="020B0604030504040204" pitchFamily="34" charset="0"/>
            </a:endParaRPr>
          </a:p>
          <a:p>
            <a:r>
              <a:rPr lang="cs-CZ" b="1" dirty="0"/>
              <a:t>V Beta verzi MKN</a:t>
            </a:r>
            <a:r>
              <a:rPr lang="cs-CZ" dirty="0"/>
              <a:t>–11 byly zmíněné diagnózy jako dětský autismus, atypický autismus, </a:t>
            </a:r>
            <a:r>
              <a:rPr lang="cs-CZ" dirty="0" err="1"/>
              <a:t>Rettův</a:t>
            </a:r>
            <a:r>
              <a:rPr lang="cs-CZ" dirty="0"/>
              <a:t> syndrom apod., nahrazeny pouze jednou hlavní diagnózou </a:t>
            </a:r>
            <a:r>
              <a:rPr lang="cs-CZ" b="1" dirty="0"/>
              <a:t>porucha autistického spektra (6.A02),</a:t>
            </a:r>
          </a:p>
        </p:txBody>
      </p:sp>
    </p:spTree>
    <p:extLst>
      <p:ext uri="{BB962C8B-B14F-4D97-AF65-F5344CB8AC3E}">
        <p14:creationId xmlns:p14="http://schemas.microsoft.com/office/powerpoint/2010/main" val="4146609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28DF9F0-5E9B-C47C-BE42-C9D6ECBE1BD0}"/>
              </a:ext>
            </a:extLst>
          </p:cNvPr>
          <p:cNvSpPr>
            <a:spLocks noGrp="1"/>
          </p:cNvSpPr>
          <p:nvPr>
            <p:ph type="title"/>
          </p:nvPr>
        </p:nvSpPr>
        <p:spPr>
          <a:xfrm>
            <a:off x="609599" y="609600"/>
            <a:ext cx="6347713" cy="207037"/>
          </a:xfrm>
        </p:spPr>
        <p:txBody>
          <a:bodyPr>
            <a:normAutofit fontScale="90000"/>
          </a:bodyPr>
          <a:lstStyle/>
          <a:p>
            <a:endParaRPr lang="cs-CZ"/>
          </a:p>
        </p:txBody>
      </p:sp>
      <p:sp>
        <p:nvSpPr>
          <p:cNvPr id="3" name="Zástupný obsah 2">
            <a:extLst>
              <a:ext uri="{FF2B5EF4-FFF2-40B4-BE49-F238E27FC236}">
                <a16:creationId xmlns:a16="http://schemas.microsoft.com/office/drawing/2014/main" id="{8370B321-653F-F4CB-693B-300E1B771349}"/>
              </a:ext>
            </a:extLst>
          </p:cNvPr>
          <p:cNvSpPr>
            <a:spLocks noGrp="1"/>
          </p:cNvSpPr>
          <p:nvPr>
            <p:ph idx="1"/>
          </p:nvPr>
        </p:nvSpPr>
        <p:spPr>
          <a:xfrm>
            <a:off x="609599" y="908720"/>
            <a:ext cx="6347714" cy="5132643"/>
          </a:xfrm>
        </p:spPr>
        <p:txBody>
          <a:bodyPr/>
          <a:lstStyle/>
          <a:p>
            <a:r>
              <a:rPr lang="cs-CZ" dirty="0"/>
              <a:t>Beta verze MKN–11 poruchu autistického spektra (6.A02) řadí mezi duševní poruchy, poruchy chování nebo </a:t>
            </a:r>
            <a:r>
              <a:rPr lang="cs-CZ" dirty="0" err="1"/>
              <a:t>neurovývojové</a:t>
            </a:r>
            <a:r>
              <a:rPr lang="cs-CZ" dirty="0"/>
              <a:t> poruchy (06) a konkrétně do subkategorie </a:t>
            </a:r>
            <a:r>
              <a:rPr lang="cs-CZ" dirty="0" err="1"/>
              <a:t>neurovývojové</a:t>
            </a:r>
            <a:r>
              <a:rPr lang="cs-CZ" dirty="0"/>
              <a:t> poruchy (MKN–11 Beta Draft, 2017). Dle Beta verze MKN–11 do kategorie poruchy autistického spektra (6.A02) patří (MKN– 11 Beta Draft, 2017): </a:t>
            </a:r>
          </a:p>
        </p:txBody>
      </p:sp>
    </p:spTree>
    <p:extLst>
      <p:ext uri="{BB962C8B-B14F-4D97-AF65-F5344CB8AC3E}">
        <p14:creationId xmlns:p14="http://schemas.microsoft.com/office/powerpoint/2010/main" val="3645454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54D9AB0-5BB5-1DFA-67E9-445C3CD9D1BB}"/>
              </a:ext>
            </a:extLst>
          </p:cNvPr>
          <p:cNvSpPr>
            <a:spLocks noGrp="1"/>
          </p:cNvSpPr>
          <p:nvPr>
            <p:ph type="title"/>
          </p:nvPr>
        </p:nvSpPr>
        <p:spPr>
          <a:xfrm>
            <a:off x="609599" y="609600"/>
            <a:ext cx="6347713" cy="207037"/>
          </a:xfrm>
        </p:spPr>
        <p:txBody>
          <a:bodyPr>
            <a:normAutofit fontScale="90000"/>
          </a:bodyPr>
          <a:lstStyle/>
          <a:p>
            <a:endParaRPr lang="cs-CZ" dirty="0"/>
          </a:p>
        </p:txBody>
      </p:sp>
      <p:sp>
        <p:nvSpPr>
          <p:cNvPr id="3" name="Zástupný obsah 2">
            <a:extLst>
              <a:ext uri="{FF2B5EF4-FFF2-40B4-BE49-F238E27FC236}">
                <a16:creationId xmlns:a16="http://schemas.microsoft.com/office/drawing/2014/main" id="{AB15FFE7-F15E-12FE-3D8E-4FD2FC26FF54}"/>
              </a:ext>
            </a:extLst>
          </p:cNvPr>
          <p:cNvSpPr>
            <a:spLocks noGrp="1"/>
          </p:cNvSpPr>
          <p:nvPr>
            <p:ph idx="1"/>
          </p:nvPr>
        </p:nvSpPr>
        <p:spPr>
          <a:xfrm>
            <a:off x="609598" y="1124744"/>
            <a:ext cx="8138865" cy="5256584"/>
          </a:xfrm>
        </p:spPr>
        <p:txBody>
          <a:bodyPr>
            <a:normAutofit/>
          </a:bodyPr>
          <a:lstStyle/>
          <a:p>
            <a:r>
              <a:rPr lang="cs-CZ" dirty="0"/>
              <a:t>6.A02.0 porucha autistického spektra bez poruchy intelektového vývoje a s mírným nebo žádným narušením funkčního jazyka, </a:t>
            </a:r>
          </a:p>
          <a:p>
            <a:r>
              <a:rPr lang="cs-CZ" dirty="0"/>
              <a:t>• 6.A02.1 porucha autistického spektra s poruchou intelektového vývoje a s mírným nebo žádným narušením funkčního jazyka,</a:t>
            </a:r>
          </a:p>
          <a:p>
            <a:r>
              <a:rPr lang="cs-CZ" dirty="0"/>
              <a:t> • 6.A02.2 porucha autistického spektra bez poruchy intelektového vývoje a s narušením funkčního jazyka, </a:t>
            </a:r>
          </a:p>
          <a:p>
            <a:r>
              <a:rPr lang="cs-CZ" dirty="0"/>
              <a:t>• 6.A02.3 porucha autistického spektra s poruchou intelektového vývoje a s narušením funkčního jazyka,</a:t>
            </a:r>
          </a:p>
          <a:p>
            <a:r>
              <a:rPr lang="cs-CZ" dirty="0"/>
              <a:t> • 6.A02.4 porucha autistického spektra bez poruchy intelektového vývoje a s absencí funkčního jazyka,</a:t>
            </a:r>
          </a:p>
          <a:p>
            <a:r>
              <a:rPr lang="cs-CZ" dirty="0"/>
              <a:t> • 6.A02.5 porucha autistického spektra s poruchou intelektového vývoje a s absencí funkčního jazyka, </a:t>
            </a:r>
          </a:p>
          <a:p>
            <a:r>
              <a:rPr lang="cs-CZ" dirty="0"/>
              <a:t>• 6.A02.Y Jiná specifická porucha autistického spektra,</a:t>
            </a:r>
          </a:p>
          <a:p>
            <a:r>
              <a:rPr lang="cs-CZ" dirty="0"/>
              <a:t> • 6.A02.X porucha autistického spektra nespecifikovaná.</a:t>
            </a:r>
          </a:p>
        </p:txBody>
      </p:sp>
    </p:spTree>
    <p:extLst>
      <p:ext uri="{BB962C8B-B14F-4D97-AF65-F5344CB8AC3E}">
        <p14:creationId xmlns:p14="http://schemas.microsoft.com/office/powerpoint/2010/main" val="1573760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550ED47-5E6C-AD25-CA01-A037B885D491}"/>
              </a:ext>
            </a:extLst>
          </p:cNvPr>
          <p:cNvSpPr>
            <a:spLocks noGrp="1"/>
          </p:cNvSpPr>
          <p:nvPr>
            <p:ph type="title"/>
          </p:nvPr>
        </p:nvSpPr>
        <p:spPr>
          <a:xfrm flipV="1">
            <a:off x="609599" y="476672"/>
            <a:ext cx="6347713" cy="132928"/>
          </a:xfrm>
        </p:spPr>
        <p:txBody>
          <a:bodyPr>
            <a:normAutofit fontScale="90000"/>
          </a:bodyPr>
          <a:lstStyle/>
          <a:p>
            <a:endParaRPr lang="cs-CZ" dirty="0"/>
          </a:p>
        </p:txBody>
      </p:sp>
      <p:sp>
        <p:nvSpPr>
          <p:cNvPr id="3" name="Zástupný obsah 2">
            <a:extLst>
              <a:ext uri="{FF2B5EF4-FFF2-40B4-BE49-F238E27FC236}">
                <a16:creationId xmlns:a16="http://schemas.microsoft.com/office/drawing/2014/main" id="{214B268B-6FF7-B099-C0B8-CEB2254E3FAD}"/>
              </a:ext>
            </a:extLst>
          </p:cNvPr>
          <p:cNvSpPr>
            <a:spLocks noGrp="1"/>
          </p:cNvSpPr>
          <p:nvPr>
            <p:ph idx="1"/>
          </p:nvPr>
        </p:nvSpPr>
        <p:spPr>
          <a:xfrm>
            <a:off x="609598" y="980728"/>
            <a:ext cx="7634809" cy="5060635"/>
          </a:xfrm>
        </p:spPr>
        <p:txBody>
          <a:bodyPr>
            <a:normAutofit/>
          </a:bodyPr>
          <a:lstStyle/>
          <a:p>
            <a:r>
              <a:rPr lang="cs-CZ" sz="2400" b="1" dirty="0"/>
              <a:t>Porucha autistického spektra </a:t>
            </a:r>
            <a:r>
              <a:rPr lang="cs-CZ" sz="2400" dirty="0"/>
              <a:t>je zde popsána jako porucha, která se vyznačuje přetrvávajícím nedostatkem ve </a:t>
            </a:r>
            <a:r>
              <a:rPr lang="cs-CZ" sz="2400" dirty="0">
                <a:highlight>
                  <a:srgbClr val="FFFF00"/>
                </a:highlight>
              </a:rPr>
              <a:t>schopnosti iniciace a udržení vzájemné sociální interakce a komunikace a řadou omezených a opakujících se nepružných vzorců chování.</a:t>
            </a:r>
            <a:r>
              <a:rPr lang="cs-CZ" sz="2400" dirty="0"/>
              <a:t> Porucha nastupuje obvykle již v ranném dětství, ale symptomy se nemusí naplno projevit. Mohou se projevit později, kdy se zvyšují sociální požadavky na dítě a přesahují omezené kapacity. Deficity jsou natolik závažné, že způsobují narušení osobních, rodinných, sociálních, vzdělávacích profesních nebo jiných důležitých funkčních oblastí.</a:t>
            </a:r>
          </a:p>
        </p:txBody>
      </p:sp>
    </p:spTree>
    <p:extLst>
      <p:ext uri="{BB962C8B-B14F-4D97-AF65-F5344CB8AC3E}">
        <p14:creationId xmlns:p14="http://schemas.microsoft.com/office/powerpoint/2010/main" val="1179440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92500" lnSpcReduction="10000"/>
          </a:bodyPr>
          <a:lstStyle/>
          <a:p>
            <a:pPr>
              <a:buNone/>
            </a:pPr>
            <a:r>
              <a:rPr lang="pl-PL" sz="2200" u="sng" dirty="0"/>
              <a:t>Podle klasifikačního systému DSM-IV do kategorie:</a:t>
            </a:r>
          </a:p>
          <a:p>
            <a:pPr>
              <a:buNone/>
            </a:pPr>
            <a:endParaRPr lang="pl-PL" sz="2200" u="sng" dirty="0"/>
          </a:p>
          <a:p>
            <a:r>
              <a:rPr lang="cs-CZ" sz="2200" dirty="0" err="1"/>
              <a:t>pervazivních</a:t>
            </a:r>
            <a:r>
              <a:rPr lang="cs-CZ" sz="2200" dirty="0"/>
              <a:t> vývojových poruch patří (srov. Hrdlička,</a:t>
            </a:r>
            <a:r>
              <a:rPr lang="en-US" sz="2200" dirty="0"/>
              <a:t>M. </a:t>
            </a:r>
            <a:r>
              <a:rPr lang="en-US" sz="2200" dirty="0" err="1"/>
              <a:t>Komárek</a:t>
            </a:r>
            <a:r>
              <a:rPr lang="en-US" sz="2200" dirty="0"/>
              <a:t>, V. 2004, </a:t>
            </a:r>
            <a:r>
              <a:rPr lang="en-US" sz="2200" dirty="0" err="1"/>
              <a:t>Thorová</a:t>
            </a:r>
            <a:r>
              <a:rPr lang="en-US" sz="2200" dirty="0"/>
              <a:t>, K. 2006):</a:t>
            </a:r>
          </a:p>
          <a:p>
            <a:r>
              <a:rPr lang="cs-CZ" sz="2200" dirty="0"/>
              <a:t>Autistická porucha,</a:t>
            </a:r>
          </a:p>
          <a:p>
            <a:r>
              <a:rPr lang="cs-CZ" sz="2200" dirty="0" err="1"/>
              <a:t>Pervazivní</a:t>
            </a:r>
            <a:r>
              <a:rPr lang="cs-CZ" sz="2200" dirty="0"/>
              <a:t> vývojová porucha jinak nespecifikovaná,</a:t>
            </a:r>
          </a:p>
          <a:p>
            <a:r>
              <a:rPr lang="cs-CZ" sz="2200" dirty="0" err="1"/>
              <a:t>Aspergerova</a:t>
            </a:r>
            <a:r>
              <a:rPr lang="cs-CZ" sz="2200" dirty="0"/>
              <a:t> porucha,</a:t>
            </a:r>
          </a:p>
          <a:p>
            <a:r>
              <a:rPr lang="cs-CZ" sz="2200" dirty="0"/>
              <a:t>Desintegrační porucha v dětství,</a:t>
            </a:r>
          </a:p>
          <a:p>
            <a:r>
              <a:rPr lang="cs-CZ" sz="2200" dirty="0" err="1"/>
              <a:t>Rettova</a:t>
            </a:r>
            <a:r>
              <a:rPr lang="cs-CZ" sz="2200" dirty="0"/>
              <a:t> porucha.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E9089C-EBEA-5605-F5E1-F5CC513F2F8D}"/>
              </a:ext>
            </a:extLst>
          </p:cNvPr>
          <p:cNvSpPr>
            <a:spLocks noGrp="1"/>
          </p:cNvSpPr>
          <p:nvPr>
            <p:ph type="title"/>
          </p:nvPr>
        </p:nvSpPr>
        <p:spPr/>
        <p:txBody>
          <a:bodyPr/>
          <a:lstStyle/>
          <a:p>
            <a:endParaRPr lang="cs-CZ"/>
          </a:p>
        </p:txBody>
      </p:sp>
      <p:sp>
        <p:nvSpPr>
          <p:cNvPr id="3" name="Zástupný obsah 2">
            <a:extLst>
              <a:ext uri="{FF2B5EF4-FFF2-40B4-BE49-F238E27FC236}">
                <a16:creationId xmlns:a16="http://schemas.microsoft.com/office/drawing/2014/main" id="{B509F59C-C152-8808-83C1-EA958B91186D}"/>
              </a:ext>
            </a:extLst>
          </p:cNvPr>
          <p:cNvSpPr>
            <a:spLocks noGrp="1"/>
          </p:cNvSpPr>
          <p:nvPr>
            <p:ph idx="1"/>
          </p:nvPr>
        </p:nvSpPr>
        <p:spPr>
          <a:xfrm>
            <a:off x="609598" y="2160590"/>
            <a:ext cx="8210873" cy="3880773"/>
          </a:xfrm>
        </p:spPr>
        <p:txBody>
          <a:bodyPr>
            <a:normAutofit/>
          </a:bodyPr>
          <a:lstStyle/>
          <a:p>
            <a:r>
              <a:rPr lang="cs-CZ" sz="2400" b="1" dirty="0"/>
              <a:t>V DSM–5 poruchy autistického spektra </a:t>
            </a:r>
            <a:r>
              <a:rPr lang="cs-CZ" sz="2400" dirty="0"/>
              <a:t>nalezneme pod kódem 299.00 a řadíme je do kategorie</a:t>
            </a:r>
          </a:p>
          <a:p>
            <a:r>
              <a:rPr lang="cs-CZ" sz="2400" dirty="0"/>
              <a:t> </a:t>
            </a:r>
            <a:r>
              <a:rPr lang="cs-CZ" sz="2400" dirty="0" err="1"/>
              <a:t>neurovývojových</a:t>
            </a:r>
            <a:r>
              <a:rPr lang="cs-CZ" sz="2400" dirty="0"/>
              <a:t> poruch (</a:t>
            </a:r>
            <a:r>
              <a:rPr lang="cs-CZ" sz="2400" dirty="0" err="1"/>
              <a:t>Raboch</a:t>
            </a:r>
            <a:r>
              <a:rPr lang="cs-CZ" sz="2400" dirty="0"/>
              <a:t>, Hrdlička et al, 2015). DSM–5 uplatňuje model dyadický, který je založen na dvou kritériích (</a:t>
            </a:r>
            <a:r>
              <a:rPr lang="cs-CZ" sz="2400" dirty="0" err="1"/>
              <a:t>Grandin</a:t>
            </a:r>
            <a:r>
              <a:rPr lang="cs-CZ" sz="2400" dirty="0"/>
              <a:t>, 2014): </a:t>
            </a:r>
          </a:p>
          <a:p>
            <a:r>
              <a:rPr lang="cs-CZ" sz="2400" dirty="0"/>
              <a:t>• konstantní deficit v oblasti sociální komunikace a sociální interakce, </a:t>
            </a:r>
          </a:p>
          <a:p>
            <a:r>
              <a:rPr lang="cs-CZ" sz="2400" dirty="0"/>
              <a:t>• omezené a stále se opakující vzorce chování, zájmů a činností.</a:t>
            </a:r>
          </a:p>
        </p:txBody>
      </p:sp>
    </p:spTree>
    <p:extLst>
      <p:ext uri="{BB962C8B-B14F-4D97-AF65-F5344CB8AC3E}">
        <p14:creationId xmlns:p14="http://schemas.microsoft.com/office/powerpoint/2010/main" val="14894303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u="sng" dirty="0">
                <a:solidFill>
                  <a:schemeClr val="tx1"/>
                </a:solidFill>
                <a:latin typeface="Times New Roman" panose="02020603050405020304" pitchFamily="18" charset="0"/>
                <a:cs typeface="Times New Roman" panose="02020603050405020304" pitchFamily="18" charset="0"/>
              </a:rPr>
              <a:t>Mentální POSTIŽENÍ u PAS</a:t>
            </a:r>
            <a:endParaRPr lang="cs-CZ" sz="3200" dirty="0"/>
          </a:p>
        </p:txBody>
      </p:sp>
      <p:sp>
        <p:nvSpPr>
          <p:cNvPr id="3" name="Zástupný symbol pro obsah 2"/>
          <p:cNvSpPr>
            <a:spLocks noGrp="1"/>
          </p:cNvSpPr>
          <p:nvPr>
            <p:ph idx="1"/>
          </p:nvPr>
        </p:nvSpPr>
        <p:spPr/>
        <p:txBody>
          <a:bodyPr>
            <a:normAutofit/>
          </a:bodyPr>
          <a:lstStyle/>
          <a:p>
            <a:pPr marL="0" indent="0">
              <a:buNone/>
            </a:pPr>
            <a:br>
              <a:rPr lang="cs-CZ" sz="2400" cap="none" dirty="0">
                <a:solidFill>
                  <a:schemeClr val="tx1"/>
                </a:solidFill>
                <a:latin typeface="Times New Roman" panose="02020603050405020304" pitchFamily="18" charset="0"/>
                <a:cs typeface="Times New Roman" panose="02020603050405020304" pitchFamily="18" charset="0"/>
              </a:rPr>
            </a:br>
            <a:r>
              <a:rPr lang="cs-CZ" sz="2400" cap="none" dirty="0">
                <a:solidFill>
                  <a:schemeClr val="tx1"/>
                </a:solidFill>
                <a:latin typeface="Times New Roman" panose="02020603050405020304" pitchFamily="18" charset="0"/>
                <a:cs typeface="Times New Roman" panose="02020603050405020304" pitchFamily="18" charset="0"/>
              </a:rPr>
              <a:t>- 60% SMPV a TMP</a:t>
            </a:r>
            <a:br>
              <a:rPr lang="cs-CZ" sz="2400" cap="none" dirty="0">
                <a:solidFill>
                  <a:schemeClr val="tx1"/>
                </a:solidFill>
                <a:latin typeface="Times New Roman" panose="02020603050405020304" pitchFamily="18" charset="0"/>
                <a:cs typeface="Times New Roman" panose="02020603050405020304" pitchFamily="18" charset="0"/>
              </a:rPr>
            </a:br>
            <a:br>
              <a:rPr lang="cs-CZ" sz="2400" cap="none" dirty="0">
                <a:solidFill>
                  <a:schemeClr val="tx1"/>
                </a:solidFill>
                <a:latin typeface="Times New Roman" panose="02020603050405020304" pitchFamily="18" charset="0"/>
                <a:cs typeface="Times New Roman" panose="02020603050405020304" pitchFamily="18" charset="0"/>
              </a:rPr>
            </a:br>
            <a:r>
              <a:rPr lang="cs-CZ" sz="2400" cap="none" dirty="0">
                <a:solidFill>
                  <a:schemeClr val="tx1"/>
                </a:solidFill>
                <a:latin typeface="Times New Roman" panose="02020603050405020304" pitchFamily="18" charset="0"/>
                <a:cs typeface="Times New Roman" panose="02020603050405020304" pitchFamily="18" charset="0"/>
              </a:rPr>
              <a:t>- 20% LMP</a:t>
            </a:r>
            <a:br>
              <a:rPr lang="cs-CZ" sz="2400" cap="none" dirty="0">
                <a:solidFill>
                  <a:schemeClr val="tx1"/>
                </a:solidFill>
                <a:latin typeface="Times New Roman" panose="02020603050405020304" pitchFamily="18" charset="0"/>
                <a:cs typeface="Times New Roman" panose="02020603050405020304" pitchFamily="18" charset="0"/>
              </a:rPr>
            </a:br>
            <a:br>
              <a:rPr lang="cs-CZ" sz="2400" cap="none" dirty="0">
                <a:solidFill>
                  <a:schemeClr val="tx1"/>
                </a:solidFill>
                <a:latin typeface="Times New Roman" panose="02020603050405020304" pitchFamily="18" charset="0"/>
                <a:cs typeface="Times New Roman" panose="02020603050405020304" pitchFamily="18" charset="0"/>
              </a:rPr>
            </a:br>
            <a:r>
              <a:rPr lang="cs-CZ" sz="2400" cap="none" dirty="0">
                <a:solidFill>
                  <a:schemeClr val="tx1"/>
                </a:solidFill>
                <a:latin typeface="Times New Roman" panose="02020603050405020304" pitchFamily="18" charset="0"/>
                <a:cs typeface="Times New Roman" panose="02020603050405020304" pitchFamily="18" charset="0"/>
              </a:rPr>
              <a:t>- 20% průměrné, až nadprůměrné IQ</a:t>
            </a:r>
            <a:endParaRPr lang="cs-CZ"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1200" dirty="0"/>
              <a:t>Tvorba dospívající dívky s AS,  2020</a:t>
            </a:r>
            <a:endParaRPr lang="cs-CZ" dirty="0"/>
          </a:p>
        </p:txBody>
      </p:sp>
      <p:pic>
        <p:nvPicPr>
          <p:cNvPr id="2050" name="Picture 2"/>
          <p:cNvPicPr>
            <a:picLocks noGrp="1" noChangeAspect="1" noChangeArrowheads="1"/>
          </p:cNvPicPr>
          <p:nvPr>
            <p:ph idx="1"/>
          </p:nvPr>
        </p:nvPicPr>
        <p:blipFill>
          <a:blip r:embed="rId2" cstate="print"/>
          <a:stretch>
            <a:fillRect/>
          </a:stretch>
        </p:blipFill>
        <p:spPr bwMode="auto">
          <a:xfrm>
            <a:off x="1196182" y="2160588"/>
            <a:ext cx="5175249" cy="3881437"/>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562074"/>
          </a:xfrm>
        </p:spPr>
        <p:txBody>
          <a:bodyPr>
            <a:normAutofit fontScale="90000"/>
          </a:bodyPr>
          <a:lstStyle/>
          <a:p>
            <a:r>
              <a:rPr lang="cs-CZ" dirty="0"/>
              <a:t>Další klasifikace</a:t>
            </a:r>
          </a:p>
        </p:txBody>
      </p:sp>
      <p:sp>
        <p:nvSpPr>
          <p:cNvPr id="3" name="Zástupný symbol pro obsah 2"/>
          <p:cNvSpPr>
            <a:spLocks noGrp="1"/>
          </p:cNvSpPr>
          <p:nvPr>
            <p:ph idx="1"/>
          </p:nvPr>
        </p:nvSpPr>
        <p:spPr>
          <a:xfrm>
            <a:off x="457200" y="764704"/>
            <a:ext cx="8229600" cy="5361459"/>
          </a:xfrm>
        </p:spPr>
        <p:txBody>
          <a:bodyPr>
            <a:normAutofit/>
          </a:bodyPr>
          <a:lstStyle/>
          <a:p>
            <a:pPr>
              <a:buNone/>
            </a:pPr>
            <a:endParaRPr lang="cs-CZ" sz="2000" b="1" dirty="0"/>
          </a:p>
          <a:p>
            <a:pPr>
              <a:buNone/>
            </a:pPr>
            <a:r>
              <a:rPr lang="cs-CZ" sz="2000" b="1" dirty="0"/>
              <a:t>Podle míry postižení lze autismus dělit na </a:t>
            </a:r>
            <a:r>
              <a:rPr lang="cs-CZ" sz="2000" dirty="0"/>
              <a:t>(Hrdlička, M. Komárek, V. 2004, </a:t>
            </a:r>
            <a:r>
              <a:rPr lang="cs-CZ" sz="2000" dirty="0" err="1"/>
              <a:t>Thorová</a:t>
            </a:r>
            <a:r>
              <a:rPr lang="cs-CZ" sz="2000" dirty="0"/>
              <a:t>, K. 2006):</a:t>
            </a:r>
          </a:p>
          <a:p>
            <a:pPr>
              <a:buNone/>
            </a:pPr>
            <a:endParaRPr lang="cs-CZ" sz="2000" u="sng" dirty="0"/>
          </a:p>
          <a:p>
            <a:r>
              <a:rPr lang="cs-CZ" sz="2000" b="1" u="sng" dirty="0"/>
              <a:t>Vysoce funkční autismus: </a:t>
            </a:r>
            <a:endParaRPr lang="cs-CZ" sz="2000" u="sng" dirty="0"/>
          </a:p>
          <a:p>
            <a:pPr>
              <a:buNone/>
            </a:pPr>
            <a:r>
              <a:rPr lang="pl-PL" sz="2000" dirty="0"/>
              <a:t>- Inteligence v normě (IQ do 70) a komunikační</a:t>
            </a:r>
          </a:p>
          <a:p>
            <a:pPr>
              <a:buNone/>
            </a:pPr>
            <a:r>
              <a:rPr lang="cs-CZ" sz="2000" dirty="0"/>
              <a:t>schopnost je normální nebo mírně narušená.</a:t>
            </a:r>
          </a:p>
          <a:p>
            <a:pPr>
              <a:buNone/>
            </a:pPr>
            <a:r>
              <a:rPr lang="cs-CZ" sz="2000" dirty="0"/>
              <a:t> - Z celkového počtu dětí s PAS se udává </a:t>
            </a:r>
            <a:r>
              <a:rPr lang="cs-CZ" sz="2000" dirty="0" err="1"/>
              <a:t>vysokofunkčních</a:t>
            </a:r>
            <a:endParaRPr lang="cs-CZ" sz="2000" dirty="0"/>
          </a:p>
          <a:p>
            <a:pPr>
              <a:buNone/>
            </a:pPr>
            <a:r>
              <a:rPr lang="cs-CZ" sz="2000" dirty="0"/>
              <a:t>autistů cca 11-34 %. </a:t>
            </a:r>
          </a:p>
          <a:p>
            <a:pPr>
              <a:buNone/>
            </a:pPr>
            <a:r>
              <a:rPr lang="cs-CZ" sz="2000" dirty="0"/>
              <a:t>- Děti jsou schopné dobré integrace do společnosti a mohou se tak vzdělávat i na běžné škole.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Terminologie</a:t>
            </a:r>
          </a:p>
        </p:txBody>
      </p:sp>
      <p:sp>
        <p:nvSpPr>
          <p:cNvPr id="3" name="Zástupný symbol pro obsah 2"/>
          <p:cNvSpPr>
            <a:spLocks noGrp="1"/>
          </p:cNvSpPr>
          <p:nvPr>
            <p:ph idx="1"/>
          </p:nvPr>
        </p:nvSpPr>
        <p:spPr>
          <a:xfrm>
            <a:off x="457200" y="1196752"/>
            <a:ext cx="8229600" cy="5544616"/>
          </a:xfrm>
        </p:spPr>
        <p:txBody>
          <a:bodyPr>
            <a:normAutofit/>
          </a:bodyPr>
          <a:lstStyle/>
          <a:p>
            <a:r>
              <a:rPr lang="cs-CZ" sz="2000" dirty="0">
                <a:latin typeface="+mj-lt"/>
              </a:rPr>
              <a:t>Hovoříme- li o </a:t>
            </a:r>
            <a:r>
              <a:rPr lang="cs-CZ" sz="2000" b="1" u="sng" dirty="0">
                <a:latin typeface="+mj-lt"/>
              </a:rPr>
              <a:t>autismu</a:t>
            </a:r>
            <a:r>
              <a:rPr lang="cs-CZ" sz="2000" dirty="0">
                <a:latin typeface="+mj-lt"/>
              </a:rPr>
              <a:t>, máme na mysli celou škálu poruch a syndromů, které jsou souhrnně nazývány termínem poruchy autistického spektra (PAS) nebo je tento pojem ještě užíván jako synonymum pro diagnózu </a:t>
            </a:r>
            <a:r>
              <a:rPr lang="cs-CZ" sz="2000" b="1" dirty="0">
                <a:latin typeface="+mj-lt"/>
              </a:rPr>
              <a:t>dětský autismus</a:t>
            </a:r>
            <a:r>
              <a:rPr lang="cs-CZ" sz="2000" dirty="0">
                <a:latin typeface="+mj-lt"/>
              </a:rPr>
              <a:t>.</a:t>
            </a:r>
          </a:p>
          <a:p>
            <a:endParaRPr lang="cs-CZ" sz="2000" dirty="0">
              <a:latin typeface="+mj-lt"/>
            </a:endParaRPr>
          </a:p>
          <a:p>
            <a:pPr marL="0" indent="0">
              <a:buNone/>
            </a:pPr>
            <a:endParaRPr lang="cs-CZ" sz="2000" dirty="0">
              <a:latin typeface="+mj-lt"/>
            </a:endParaRPr>
          </a:p>
          <a:p>
            <a:r>
              <a:rPr lang="cs-CZ" sz="2000" dirty="0">
                <a:latin typeface="+mj-lt"/>
              </a:rPr>
              <a:t>V našem pojetí je slovo „autismus“ používáno jako synonymum pro PAS.</a:t>
            </a:r>
          </a:p>
          <a:p>
            <a:r>
              <a:rPr lang="cs-CZ" sz="2000" dirty="0">
                <a:latin typeface="+mj-lt"/>
              </a:rPr>
              <a:t>Tento pojem vychází z představy, že existuje celé kontinuum poruch.</a:t>
            </a:r>
          </a:p>
          <a:p>
            <a:r>
              <a:rPr lang="cs-CZ" sz="2000" dirty="0">
                <a:latin typeface="+mj-lt"/>
              </a:rPr>
              <a:t>V lékařské a psychologické terminologii je autismus – </a:t>
            </a:r>
            <a:r>
              <a:rPr lang="cs-CZ" sz="2000" b="1" dirty="0">
                <a:latin typeface="+mj-lt"/>
              </a:rPr>
              <a:t>pervazivní vývojová porucha - </a:t>
            </a:r>
            <a:r>
              <a:rPr lang="cs-CZ" sz="2000" dirty="0">
                <a:latin typeface="+mj-lt"/>
              </a:rPr>
              <a:t>postižení projeví ve všech oblastech života. </a:t>
            </a:r>
          </a:p>
          <a:p>
            <a:r>
              <a:rPr lang="cs-CZ" sz="2000" dirty="0">
                <a:latin typeface="+mj-lt"/>
              </a:rPr>
              <a:t>Slovo „</a:t>
            </a:r>
            <a:r>
              <a:rPr lang="cs-CZ" sz="2000" dirty="0" err="1">
                <a:latin typeface="+mj-lt"/>
              </a:rPr>
              <a:t>pervazivní</a:t>
            </a:r>
            <a:r>
              <a:rPr lang="cs-CZ" sz="2000" dirty="0">
                <a:latin typeface="+mj-lt"/>
              </a:rPr>
              <a:t>“ znamená </a:t>
            </a:r>
            <a:r>
              <a:rPr lang="cs-CZ" sz="2000" dirty="0" err="1">
                <a:latin typeface="+mj-lt"/>
              </a:rPr>
              <a:t>všepronikající</a:t>
            </a:r>
            <a:r>
              <a:rPr lang="cs-CZ" sz="2000" dirty="0">
                <a:latin typeface="+mj-lt"/>
              </a:rPr>
              <a:t> a vyjadřuje fakt, že vývoj dítěte je narušen do hloubky v mnoha směrech.</a:t>
            </a:r>
            <a:endParaRPr lang="cs-CZ" sz="2000" b="1" dirty="0">
              <a:latin typeface="+mj-lt"/>
              <a:cs typeface="Times New Roman" pitchFamily="18"/>
            </a:endParaRPr>
          </a:p>
          <a:p>
            <a:endParaRPr lang="cs-CZ"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sz="2000" b="1" dirty="0"/>
              <a:t>Středně funkční autismus: </a:t>
            </a:r>
          </a:p>
          <a:p>
            <a:endParaRPr lang="cs-CZ" sz="2000" b="1" dirty="0"/>
          </a:p>
          <a:p>
            <a:pPr>
              <a:buNone/>
            </a:pPr>
            <a:r>
              <a:rPr lang="cs-CZ" sz="2000" b="1" dirty="0"/>
              <a:t>    </a:t>
            </a:r>
            <a:r>
              <a:rPr lang="cs-CZ" sz="2000" dirty="0"/>
              <a:t>Zahrnuje jedince s lehkou nebo středně těžkou mentální retardací. V klinickém obraze těchto osob přibývá stereotypií a narušená </a:t>
            </a:r>
            <a:r>
              <a:rPr lang="pl-PL" sz="2000" dirty="0"/>
              <a:t>komunikační schopnost je více patrná.</a:t>
            </a:r>
          </a:p>
          <a:p>
            <a:endParaRPr lang="cs-CZ"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sz="2000" b="1" u="sng" dirty="0"/>
              <a:t>Nízko funkční autismus: </a:t>
            </a:r>
          </a:p>
          <a:p>
            <a:pPr marL="0" indent="0">
              <a:buNone/>
            </a:pPr>
            <a:endParaRPr lang="cs-CZ" sz="2000" b="1" u="sng" dirty="0"/>
          </a:p>
          <a:p>
            <a:pPr>
              <a:buNone/>
            </a:pPr>
            <a:r>
              <a:rPr lang="cs-CZ" sz="2000" b="1" dirty="0"/>
              <a:t> - </a:t>
            </a:r>
            <a:r>
              <a:rPr lang="cs-CZ" sz="2000" dirty="0"/>
              <a:t> vyskytuje se nejvíce u  dětí s mentálním postižením (IQ pod 34), u nichž není rozvinutá použitelná řeč, velmi málo navazují jakýkoliv  kontakt a v </a:t>
            </a:r>
            <a:r>
              <a:rPr lang="cs-CZ" sz="2000" dirty="0" err="1"/>
              <a:t>symptomatice</a:t>
            </a:r>
            <a:r>
              <a:rPr lang="cs-CZ" sz="2000" dirty="0"/>
              <a:t> převládají stereotypie. </a:t>
            </a:r>
          </a:p>
          <a:p>
            <a:endParaRPr lang="cs-CZ"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346050"/>
          </a:xfrm>
        </p:spPr>
        <p:txBody>
          <a:bodyPr>
            <a:normAutofit fontScale="90000"/>
          </a:bodyPr>
          <a:lstStyle/>
          <a:p>
            <a:r>
              <a:rPr lang="cs-CZ" dirty="0"/>
              <a:t>Jednotlivé typy dle MKN 10:</a:t>
            </a:r>
          </a:p>
        </p:txBody>
      </p:sp>
      <p:sp>
        <p:nvSpPr>
          <p:cNvPr id="3" name="Zástupný symbol pro obsah 2"/>
          <p:cNvSpPr>
            <a:spLocks noGrp="1"/>
          </p:cNvSpPr>
          <p:nvPr>
            <p:ph idx="1"/>
          </p:nvPr>
        </p:nvSpPr>
        <p:spPr>
          <a:xfrm>
            <a:off x="457200" y="1052736"/>
            <a:ext cx="8229600" cy="5073427"/>
          </a:xfrm>
        </p:spPr>
        <p:txBody>
          <a:bodyPr>
            <a:normAutofit/>
          </a:bodyPr>
          <a:lstStyle/>
          <a:p>
            <a:pPr>
              <a:buNone/>
            </a:pPr>
            <a:r>
              <a:rPr lang="cs-CZ" dirty="0"/>
              <a:t> </a:t>
            </a:r>
            <a:r>
              <a:rPr lang="cs-CZ" sz="2000" b="1" u="sng" dirty="0"/>
              <a:t>Dětský autismus </a:t>
            </a:r>
          </a:p>
          <a:p>
            <a:r>
              <a:rPr lang="cs-CZ" sz="2000" dirty="0"/>
              <a:t>Nejznámější kategorií z PAS (tzv. </a:t>
            </a:r>
            <a:r>
              <a:rPr lang="cs-CZ" sz="2000" dirty="0" err="1"/>
              <a:t>Kannerův</a:t>
            </a:r>
            <a:r>
              <a:rPr lang="cs-CZ" sz="2000" dirty="0"/>
              <a:t> syndrom či </a:t>
            </a:r>
            <a:r>
              <a:rPr lang="cs-CZ" sz="2000" dirty="0" err="1"/>
              <a:t>Kannerův</a:t>
            </a:r>
            <a:r>
              <a:rPr lang="cs-CZ" sz="2000" dirty="0"/>
              <a:t> autismus, časný či raný dětský autismus, infantilní autismus či infantilní psychóza). </a:t>
            </a:r>
          </a:p>
          <a:p>
            <a:r>
              <a:rPr lang="cs-CZ" sz="2000" dirty="0"/>
              <a:t>Nejčastější </a:t>
            </a:r>
            <a:r>
              <a:rPr lang="cs-CZ" sz="2000" b="1" dirty="0" err="1"/>
              <a:t>komorbiditou</a:t>
            </a:r>
            <a:r>
              <a:rPr lang="cs-CZ" sz="2000" dirty="0"/>
              <a:t> dětského autismu je mentální retardace (2/3), kdy asi 30% spadá do pásma LMR až SMR a 45% do pásma TMR a HMR. </a:t>
            </a:r>
          </a:p>
          <a:p>
            <a:r>
              <a:rPr lang="cs-CZ" sz="2000" dirty="0"/>
              <a:t>Výzkumné studie potvrzují vyšší výskyt epilepsie (4,8-26,4%) než u běžné populace (0,5%). </a:t>
            </a:r>
          </a:p>
          <a:p>
            <a:r>
              <a:rPr lang="cs-CZ" sz="2000" dirty="0"/>
              <a:t>Porucha je častější u chlapců než u dívek v poměru 4-5:1 (srov. Hrdlička, M., Komárek, V. 2004). </a:t>
            </a:r>
          </a:p>
          <a:p>
            <a:r>
              <a:rPr lang="cs-CZ" sz="2000" dirty="0"/>
              <a:t>Dětský autismus je syndrom, jehož symptomy se objeví v celkovém vývoji dítěte </a:t>
            </a:r>
            <a:r>
              <a:rPr lang="cs-CZ" sz="2000" b="1" dirty="0"/>
              <a:t>ve všech třech složkách triády </a:t>
            </a:r>
            <a:r>
              <a:rPr lang="cs-CZ" sz="2000" dirty="0"/>
              <a:t>a to </a:t>
            </a:r>
            <a:r>
              <a:rPr lang="cs-CZ" sz="2000" b="1" dirty="0"/>
              <a:t>před třetím rokem </a:t>
            </a:r>
            <a:r>
              <a:rPr lang="cs-CZ" sz="2000" dirty="0"/>
              <a:t>věku dítěte.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flipV="1">
            <a:off x="457200" y="0"/>
            <a:ext cx="8229600" cy="274638"/>
          </a:xfrm>
        </p:spPr>
        <p:txBody>
          <a:bodyPr>
            <a:normAutofit fontScale="90000"/>
          </a:bodyPr>
          <a:lstStyle/>
          <a:p>
            <a:endParaRPr lang="cs-CZ" dirty="0"/>
          </a:p>
        </p:txBody>
      </p:sp>
      <p:sp>
        <p:nvSpPr>
          <p:cNvPr id="3" name="Zástupný symbol pro obsah 2"/>
          <p:cNvSpPr>
            <a:spLocks noGrp="1"/>
          </p:cNvSpPr>
          <p:nvPr>
            <p:ph idx="1"/>
          </p:nvPr>
        </p:nvSpPr>
        <p:spPr>
          <a:xfrm>
            <a:off x="457200" y="620688"/>
            <a:ext cx="8229600" cy="6237312"/>
          </a:xfrm>
        </p:spPr>
        <p:txBody>
          <a:bodyPr>
            <a:noAutofit/>
          </a:bodyPr>
          <a:lstStyle/>
          <a:p>
            <a:pPr>
              <a:buNone/>
            </a:pPr>
            <a:r>
              <a:rPr lang="cs-CZ" sz="2000" b="1" dirty="0"/>
              <a:t>Aspergerův syndrom (pouze v klasifikaci MKN 10)</a:t>
            </a:r>
          </a:p>
          <a:p>
            <a:pPr>
              <a:buNone/>
            </a:pPr>
            <a:endParaRPr lang="cs-CZ" sz="2000" b="1" dirty="0"/>
          </a:p>
          <a:p>
            <a:r>
              <a:rPr lang="cs-CZ" sz="2000" dirty="0"/>
              <a:t>P</a:t>
            </a:r>
            <a:r>
              <a:rPr lang="pt-BR" sz="2000" dirty="0"/>
              <a:t>rosadil</a:t>
            </a:r>
            <a:r>
              <a:rPr lang="cs-CZ" sz="2000" dirty="0"/>
              <a:t> se do praxe a nahradil termín autistická psychopatie, zavedený Hansem </a:t>
            </a:r>
            <a:r>
              <a:rPr lang="cs-CZ" sz="2000" dirty="0" err="1"/>
              <a:t>Aspergerem</a:t>
            </a:r>
            <a:r>
              <a:rPr lang="cs-CZ" sz="2000" dirty="0"/>
              <a:t> ve 40. letech 20. století. Nazýval </a:t>
            </a:r>
            <a:r>
              <a:rPr lang="pl-PL" sz="2000" dirty="0"/>
              <a:t>jej také syndromem tzv. malých profesorů. </a:t>
            </a:r>
          </a:p>
          <a:p>
            <a:r>
              <a:rPr lang="pl-PL" sz="2000" dirty="0"/>
              <a:t>Jedná se o nejdiskutovanější jednotku ze skupiny PAS, u které </a:t>
            </a:r>
            <a:r>
              <a:rPr lang="cs-CZ" sz="2000" dirty="0"/>
              <a:t>výzkumníci jen obtížně hledají ohraničení oproti vysoce funkčnímu autismu. Někteří autoři však zdůrazňují, že </a:t>
            </a:r>
            <a:r>
              <a:rPr lang="cs-CZ" sz="2000" dirty="0" err="1"/>
              <a:t>Aspergerův</a:t>
            </a:r>
            <a:r>
              <a:rPr lang="cs-CZ" sz="2000" dirty="0"/>
              <a:t> syndrom je jen méně závažnou variantou autismu a že dělení do dvou diagnóz je umělé (Hrdlička, M., Komárek, V. 2004).</a:t>
            </a:r>
          </a:p>
          <a:p>
            <a:pPr>
              <a:buNone/>
            </a:pPr>
            <a:r>
              <a:rPr lang="cs-CZ" sz="2000" u="sng" dirty="0"/>
              <a:t>Etiologie:</a:t>
            </a:r>
            <a:endParaRPr lang="cs-CZ" sz="2000" dirty="0"/>
          </a:p>
          <a:p>
            <a:pPr>
              <a:buNone/>
            </a:pPr>
            <a:r>
              <a:rPr lang="cs-CZ" sz="2000" dirty="0"/>
              <a:t>      není dosud jednoznačně popsána, ale klinické studie poukazují na přímou souvislost mezi </a:t>
            </a:r>
            <a:r>
              <a:rPr lang="pl-PL" sz="2000" dirty="0"/>
              <a:t>tímto syndromem a </a:t>
            </a:r>
            <a:r>
              <a:rPr lang="pl-PL" sz="2000" b="1" dirty="0"/>
              <a:t>poruchami neurobiologického </a:t>
            </a:r>
            <a:r>
              <a:rPr lang="cs-CZ" sz="2000" b="1" dirty="0"/>
              <a:t>původu</a:t>
            </a:r>
            <a:r>
              <a:rPr lang="cs-CZ" sz="2000" dirty="0"/>
              <a:t>, které ovlivňují vývoj dětského mozku. Dalším </a:t>
            </a:r>
            <a:r>
              <a:rPr lang="pl-PL" sz="2000" dirty="0"/>
              <a:t>možným faktorem je </a:t>
            </a:r>
            <a:r>
              <a:rPr lang="pl-PL" sz="2000" b="1" dirty="0"/>
              <a:t>dědičnost</a:t>
            </a:r>
            <a:r>
              <a:rPr lang="pl-PL" sz="2000" dirty="0"/>
              <a:t>, ale odborníkům se </a:t>
            </a:r>
            <a:r>
              <a:rPr lang="cs-CZ" sz="2000" dirty="0"/>
              <a:t>prozatím nepodařilo zjistit, jak se tento syndrom přenáší </a:t>
            </a:r>
            <a:r>
              <a:rPr lang="pt-BR" sz="2000" dirty="0"/>
              <a:t>(Čadilová, V., Ţampachová, Z. 2006).</a:t>
            </a:r>
            <a:endParaRPr lang="cs-CZ" sz="2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2200" b="1" dirty="0" err="1">
                <a:solidFill>
                  <a:schemeClr val="tx1"/>
                </a:solidFill>
              </a:rPr>
              <a:t>Rettův</a:t>
            </a:r>
            <a:r>
              <a:rPr lang="cs-CZ" sz="2200" b="1" dirty="0">
                <a:solidFill>
                  <a:schemeClr val="tx1"/>
                </a:solidFill>
              </a:rPr>
              <a:t> syndrom (pouze v klasifikaci MKN 10)</a:t>
            </a:r>
            <a:br>
              <a:rPr lang="cs-CZ" b="1" dirty="0"/>
            </a:br>
            <a:endParaRPr lang="cs-CZ" dirty="0"/>
          </a:p>
        </p:txBody>
      </p:sp>
      <p:sp>
        <p:nvSpPr>
          <p:cNvPr id="3" name="Zástupný symbol pro obsah 2"/>
          <p:cNvSpPr>
            <a:spLocks noGrp="1"/>
          </p:cNvSpPr>
          <p:nvPr>
            <p:ph idx="1"/>
          </p:nvPr>
        </p:nvSpPr>
        <p:spPr>
          <a:xfrm>
            <a:off x="609598" y="1488613"/>
            <a:ext cx="6347714" cy="5036731"/>
          </a:xfrm>
        </p:spPr>
        <p:txBody>
          <a:bodyPr>
            <a:normAutofit fontScale="77500" lnSpcReduction="20000"/>
          </a:bodyPr>
          <a:lstStyle/>
          <a:p>
            <a:pPr>
              <a:buNone/>
            </a:pPr>
            <a:endParaRPr lang="cs-CZ" b="1" dirty="0"/>
          </a:p>
          <a:p>
            <a:r>
              <a:rPr lang="cs-CZ" sz="2600" dirty="0"/>
              <a:t>Jde o jakousi výjimku mezi PAS, neboť známe jeho </a:t>
            </a:r>
            <a:r>
              <a:rPr lang="pl-PL" sz="2600" dirty="0"/>
              <a:t>etiologii a touto poruchou trpí pouze dívky, na rozdíl od </a:t>
            </a:r>
            <a:r>
              <a:rPr lang="cs-CZ" sz="2600" dirty="0"/>
              <a:t>všech zbývajících PAS, které se převážně vyskytují u</a:t>
            </a:r>
            <a:r>
              <a:rPr lang="cs-CZ" sz="2600" b="1" dirty="0"/>
              <a:t> chlapců</a:t>
            </a:r>
            <a:r>
              <a:rPr lang="cs-CZ" sz="2600" dirty="0"/>
              <a:t>. Je </a:t>
            </a:r>
            <a:r>
              <a:rPr lang="cs-CZ" sz="2600" b="1" dirty="0"/>
              <a:t>progresivním </a:t>
            </a:r>
            <a:r>
              <a:rPr lang="cs-CZ" sz="2600" dirty="0"/>
              <a:t>onemocněním s </a:t>
            </a:r>
            <a:r>
              <a:rPr lang="cs-CZ" sz="2600" b="1" dirty="0"/>
              <a:t>genetickou příčinou </a:t>
            </a:r>
            <a:r>
              <a:rPr lang="cs-CZ" sz="2600" dirty="0"/>
              <a:t>(lokalizován gen, odpovídající za vznik poruchy na distálním dlouhém raménku X chromozomu). Výjimečný je tento syndrom také tím, že je poměrně vzácný - trpí jím 0,007% dívčí populace (Vágnerová, M. 2004).</a:t>
            </a:r>
          </a:p>
          <a:p>
            <a:r>
              <a:rPr lang="cs-CZ" sz="2600" b="1" dirty="0"/>
              <a:t>Regres</a:t>
            </a:r>
            <a:r>
              <a:rPr lang="cs-CZ" sz="2600" dirty="0"/>
              <a:t> - typický je normální či téměř normální časný vývoj (7.-18.měsíc) následovaný částečnou nebo úplnou ztrátou nabytých verbálních a manuálních dovedností společně se zpomalením růstu hlavy. Později se objevuje apraxie, skolióza nebo kyfoskolióza, epilepsie atd.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Změny v klasifikaci - MKN 11</a:t>
            </a:r>
          </a:p>
        </p:txBody>
      </p:sp>
      <p:sp>
        <p:nvSpPr>
          <p:cNvPr id="3" name="Zástupný symbol pro obsah 2"/>
          <p:cNvSpPr>
            <a:spLocks noGrp="1"/>
          </p:cNvSpPr>
          <p:nvPr>
            <p:ph idx="1"/>
          </p:nvPr>
        </p:nvSpPr>
        <p:spPr>
          <a:xfrm>
            <a:off x="609598" y="1488613"/>
            <a:ext cx="7274770" cy="4759787"/>
          </a:xfrm>
        </p:spPr>
        <p:txBody>
          <a:bodyPr>
            <a:normAutofit fontScale="92500" lnSpcReduction="20000"/>
          </a:bodyPr>
          <a:lstStyle/>
          <a:p>
            <a:pPr>
              <a:buNone/>
            </a:pPr>
            <a:r>
              <a:rPr lang="cs-CZ" dirty="0"/>
              <a:t>    </a:t>
            </a:r>
            <a:r>
              <a:rPr lang="cs-CZ" sz="2000" dirty="0"/>
              <a:t>V souvislosti s PAS jsme dříve hovořili o </a:t>
            </a:r>
            <a:r>
              <a:rPr lang="cs-CZ" sz="2000" b="1" dirty="0"/>
              <a:t>tzv. triádě poškození</a:t>
            </a:r>
            <a:r>
              <a:rPr lang="cs-CZ" sz="2000" dirty="0"/>
              <a:t>, autistické triádě nebo behaviorálně kognitivní triádě (srov. </a:t>
            </a:r>
            <a:r>
              <a:rPr lang="cs-CZ" sz="2000" dirty="0" err="1"/>
              <a:t>Thorová</a:t>
            </a:r>
            <a:r>
              <a:rPr lang="cs-CZ" sz="2000" dirty="0"/>
              <a:t>, K. 2006). </a:t>
            </a:r>
          </a:p>
          <a:p>
            <a:pPr>
              <a:buNone/>
            </a:pPr>
            <a:r>
              <a:rPr lang="cs-CZ" sz="3500" dirty="0"/>
              <a:t>  </a:t>
            </a:r>
          </a:p>
          <a:p>
            <a:pPr>
              <a:buNone/>
            </a:pPr>
            <a:r>
              <a:rPr lang="cs-CZ" sz="3500" dirty="0"/>
              <a:t> </a:t>
            </a:r>
            <a:r>
              <a:rPr lang="cs-CZ" sz="3500" dirty="0">
                <a:solidFill>
                  <a:schemeClr val="accent2">
                    <a:lumMod val="75000"/>
                  </a:schemeClr>
                </a:solidFill>
              </a:rPr>
              <a:t>Nové dělení:</a:t>
            </a:r>
          </a:p>
          <a:p>
            <a:pPr>
              <a:buNone/>
            </a:pPr>
            <a:r>
              <a:rPr lang="cs-CZ" altLang="cs-CZ" sz="2000" cap="none" dirty="0">
                <a:solidFill>
                  <a:schemeClr val="tx1"/>
                </a:solidFill>
                <a:latin typeface="Times New Roman" panose="02020603050405020304" pitchFamily="18" charset="0"/>
                <a:cs typeface="Times New Roman" panose="02020603050405020304" pitchFamily="18" charset="0"/>
              </a:rPr>
              <a:t> -   komunikace a </a:t>
            </a:r>
            <a:r>
              <a:rPr lang="cs-CZ" altLang="cs-CZ" sz="2000" cap="none" dirty="0" err="1">
                <a:solidFill>
                  <a:schemeClr val="tx1"/>
                </a:solidFill>
                <a:latin typeface="Times New Roman" panose="02020603050405020304" pitchFamily="18" charset="0"/>
                <a:cs typeface="Times New Roman" panose="02020603050405020304" pitchFamily="18" charset="0"/>
              </a:rPr>
              <a:t>soc.chování</a:t>
            </a:r>
            <a:r>
              <a:rPr lang="cs-CZ" altLang="cs-CZ" sz="2000" cap="none" dirty="0">
                <a:solidFill>
                  <a:schemeClr val="tx1"/>
                </a:solidFill>
                <a:latin typeface="Times New Roman" panose="02020603050405020304" pitchFamily="18" charset="0"/>
                <a:cs typeface="Times New Roman" panose="02020603050405020304" pitchFamily="18" charset="0"/>
              </a:rPr>
              <a:t> v poslední době v jednom okruhu projevů – </a:t>
            </a:r>
            <a:r>
              <a:rPr lang="cs-CZ" altLang="cs-CZ" sz="2000" b="1" cap="none" dirty="0">
                <a:solidFill>
                  <a:schemeClr val="accent2">
                    <a:lumMod val="75000"/>
                  </a:schemeClr>
                </a:solidFill>
                <a:latin typeface="Times New Roman" panose="02020603050405020304" pitchFamily="18" charset="0"/>
                <a:cs typeface="Times New Roman" panose="02020603050405020304" pitchFamily="18" charset="0"/>
              </a:rPr>
              <a:t>DIÁDA PAS PROJEVŮ</a:t>
            </a:r>
            <a:br>
              <a:rPr lang="cs-CZ" altLang="cs-CZ" sz="2000" b="0" dirty="0">
                <a:solidFill>
                  <a:schemeClr val="tx1"/>
                </a:solidFill>
                <a:latin typeface="Times New Roman" panose="02020603050405020304" pitchFamily="18" charset="0"/>
                <a:cs typeface="Times New Roman" panose="02020603050405020304" pitchFamily="18" charset="0"/>
              </a:rPr>
            </a:br>
            <a:endParaRPr lang="cs-CZ" altLang="cs-CZ" sz="2000" b="0" dirty="0">
              <a:solidFill>
                <a:schemeClr val="tx1"/>
              </a:solidFill>
              <a:latin typeface="Times New Roman" panose="02020603050405020304" pitchFamily="18" charset="0"/>
              <a:cs typeface="Times New Roman" panose="02020603050405020304" pitchFamily="18" charset="0"/>
            </a:endParaRPr>
          </a:p>
          <a:p>
            <a:pPr>
              <a:buNone/>
            </a:pPr>
            <a:r>
              <a:rPr lang="cs-CZ" sz="2000" dirty="0">
                <a:solidFill>
                  <a:schemeClr val="tx1"/>
                </a:solidFill>
                <a:latin typeface="Times New Roman" panose="02020603050405020304" pitchFamily="18" charset="0"/>
                <a:cs typeface="Times New Roman" panose="02020603050405020304" pitchFamily="18" charset="0"/>
              </a:rPr>
              <a:t>  </a:t>
            </a:r>
            <a:r>
              <a:rPr lang="cs-CZ" sz="2000" b="1" dirty="0">
                <a:solidFill>
                  <a:schemeClr val="accent2">
                    <a:lumMod val="75000"/>
                  </a:schemeClr>
                </a:solidFill>
                <a:latin typeface="Times New Roman" panose="02020603050405020304" pitchFamily="18" charset="0"/>
                <a:cs typeface="Times New Roman" panose="02020603050405020304" pitchFamily="18" charset="0"/>
              </a:rPr>
              <a:t>Odkaz MKN -11</a:t>
            </a:r>
          </a:p>
          <a:p>
            <a:pPr>
              <a:buNone/>
            </a:pPr>
            <a:r>
              <a:rPr lang="cs-CZ" sz="2000" dirty="0"/>
              <a:t>- https://autismport.cz/o-autistickem-spektru/detail/porucha-autistickeho-spektra-dle-mezinarodni-klasifikace-nemoci-mkn-11</a:t>
            </a:r>
          </a:p>
          <a:p>
            <a:pPr>
              <a:buNone/>
            </a:pPr>
            <a:endParaRPr lang="cs-CZ" sz="2000" dirty="0"/>
          </a:p>
          <a:p>
            <a:pPr>
              <a:buNone/>
            </a:pPr>
            <a:r>
              <a:rPr lang="cs-CZ" sz="2000" dirty="0"/>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490066"/>
          </a:xfrm>
        </p:spPr>
        <p:txBody>
          <a:bodyPr>
            <a:normAutofit fontScale="90000"/>
          </a:bodyPr>
          <a:lstStyle/>
          <a:p>
            <a:r>
              <a:rPr lang="cs-CZ" dirty="0"/>
              <a:t>Deficity v následujících oblastech</a:t>
            </a:r>
          </a:p>
        </p:txBody>
      </p:sp>
      <p:sp>
        <p:nvSpPr>
          <p:cNvPr id="3" name="Zástupný symbol pro obsah 2"/>
          <p:cNvSpPr>
            <a:spLocks noGrp="1"/>
          </p:cNvSpPr>
          <p:nvPr>
            <p:ph idx="1"/>
          </p:nvPr>
        </p:nvSpPr>
        <p:spPr>
          <a:xfrm>
            <a:off x="457200" y="1268760"/>
            <a:ext cx="8229600" cy="4857403"/>
          </a:xfrm>
        </p:spPr>
        <p:txBody>
          <a:bodyPr>
            <a:normAutofit/>
          </a:bodyPr>
          <a:lstStyle/>
          <a:p>
            <a:r>
              <a:rPr lang="cs-CZ" sz="2000" b="1" dirty="0"/>
              <a:t>komunikace, sociálního chování - interakce,</a:t>
            </a:r>
          </a:p>
          <a:p>
            <a:r>
              <a:rPr lang="cs-CZ" sz="2000" b="1" dirty="0"/>
              <a:t>představivosti či imaginace (stereotypní okruh zájmů).</a:t>
            </a:r>
          </a:p>
          <a:p>
            <a:endParaRPr lang="cs-CZ" sz="2000" b="1" dirty="0"/>
          </a:p>
          <a:p>
            <a:pPr>
              <a:buNone/>
            </a:pPr>
            <a:r>
              <a:rPr lang="cs-CZ" sz="2000" dirty="0"/>
              <a:t>    -  </a:t>
            </a:r>
            <a:r>
              <a:rPr lang="cs-CZ" sz="2000" b="1" dirty="0"/>
              <a:t>míra a způsob  manifestace deficitů v </a:t>
            </a:r>
            <a:r>
              <a:rPr lang="cs-CZ" sz="2000" b="1" dirty="0" err="1"/>
              <a:t>uvedných</a:t>
            </a:r>
            <a:r>
              <a:rPr lang="cs-CZ" sz="2000" b="1" dirty="0"/>
              <a:t> oblastech je individuální</a:t>
            </a:r>
            <a:r>
              <a:rPr lang="cs-CZ" sz="2000" dirty="0"/>
              <a:t> v závislosti na konkrétním jedinci a typu autismu.</a:t>
            </a:r>
          </a:p>
          <a:p>
            <a:pPr>
              <a:buNone/>
            </a:pPr>
            <a:r>
              <a:rPr lang="cs-CZ" sz="2000" dirty="0"/>
              <a:t>     Neexistuje žádný typický postižený autismem, tak jako neexistuje žádný typický zdravý člověk. Každý  z postižených je </a:t>
            </a:r>
            <a:r>
              <a:rPr lang="cs-CZ" sz="2000" b="1" dirty="0"/>
              <a:t>jedinečný</a:t>
            </a:r>
            <a:r>
              <a:rPr lang="cs-CZ" sz="2000" dirty="0"/>
              <a:t> a mezi postiženými převažují spíše rozdíly než podobnosti (Jelínková, M. 2001).</a:t>
            </a:r>
          </a:p>
          <a:p>
            <a:pPr>
              <a:buNone/>
            </a:pPr>
            <a:endParaRPr lang="cs-CZ" sz="20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04C8031-5348-4DED-BBBF-3387D52A5946}"/>
              </a:ext>
            </a:extLst>
          </p:cNvPr>
          <p:cNvSpPr>
            <a:spLocks noGrp="1"/>
          </p:cNvSpPr>
          <p:nvPr>
            <p:ph type="title"/>
          </p:nvPr>
        </p:nvSpPr>
        <p:spPr>
          <a:xfrm>
            <a:off x="609599" y="609600"/>
            <a:ext cx="6347713" cy="731168"/>
          </a:xfrm>
        </p:spPr>
        <p:txBody>
          <a:bodyPr>
            <a:normAutofit/>
          </a:bodyPr>
          <a:lstStyle/>
          <a:p>
            <a:r>
              <a:rPr lang="cs-CZ" sz="2000" b="1" i="0" dirty="0">
                <a:solidFill>
                  <a:srgbClr val="0B2239"/>
                </a:solidFill>
                <a:effectLst/>
                <a:latin typeface="Public Sans Web"/>
              </a:rPr>
              <a:t>Online studijní texty:</a:t>
            </a:r>
            <a:br>
              <a:rPr lang="cs-CZ" sz="2000" b="1" i="0" dirty="0">
                <a:solidFill>
                  <a:srgbClr val="0B2239"/>
                </a:solidFill>
                <a:effectLst/>
                <a:latin typeface="Public Sans Web"/>
              </a:rPr>
            </a:br>
            <a:endParaRPr lang="cs-CZ" sz="2000" dirty="0"/>
          </a:p>
        </p:txBody>
      </p:sp>
      <p:sp>
        <p:nvSpPr>
          <p:cNvPr id="3" name="Zástupný obsah 2">
            <a:extLst>
              <a:ext uri="{FF2B5EF4-FFF2-40B4-BE49-F238E27FC236}">
                <a16:creationId xmlns:a16="http://schemas.microsoft.com/office/drawing/2014/main" id="{C1A15C21-9B16-EBEA-2896-0676AFDA4616}"/>
              </a:ext>
            </a:extLst>
          </p:cNvPr>
          <p:cNvSpPr>
            <a:spLocks noGrp="1"/>
          </p:cNvSpPr>
          <p:nvPr>
            <p:ph idx="1"/>
          </p:nvPr>
        </p:nvSpPr>
        <p:spPr>
          <a:xfrm>
            <a:off x="609598" y="1357148"/>
            <a:ext cx="7490794" cy="4952172"/>
          </a:xfrm>
        </p:spPr>
        <p:txBody>
          <a:bodyPr>
            <a:normAutofit/>
          </a:bodyPr>
          <a:lstStyle/>
          <a:p>
            <a:r>
              <a:rPr lang="cs-CZ" dirty="0">
                <a:solidFill>
                  <a:schemeClr val="tx1"/>
                </a:solidFill>
                <a:hlinkClick r:id="rId2">
                  <a:extLst>
                    <a:ext uri="{A12FA001-AC4F-418D-AE19-62706E023703}">
                      <ahyp:hlinkClr xmlns:ahyp="http://schemas.microsoft.com/office/drawing/2018/hyperlinkcolor" val="tx"/>
                    </a:ext>
                  </a:extLst>
                </a:hlinkClick>
              </a:rPr>
              <a:t>https://kdp.uzis.cz/res/guideline/52-poruchy-autistickeho-spektra-pacient.pdf</a:t>
            </a:r>
            <a:endParaRPr lang="cs-CZ" dirty="0">
              <a:solidFill>
                <a:schemeClr val="tx1"/>
              </a:solidFill>
            </a:endParaRPr>
          </a:p>
          <a:p>
            <a:r>
              <a:rPr lang="cs-CZ" dirty="0">
                <a:solidFill>
                  <a:schemeClr val="tx1"/>
                </a:solidFill>
                <a:hlinkClick r:id="rId3"/>
              </a:rPr>
              <a:t>https://www.zasklem.cz/o-pas/?cn-reloaded=1</a:t>
            </a:r>
            <a:endParaRPr lang="cs-CZ" dirty="0">
              <a:solidFill>
                <a:schemeClr val="tx1"/>
              </a:solidFill>
            </a:endParaRPr>
          </a:p>
          <a:p>
            <a:pPr marL="0" indent="0">
              <a:buNone/>
            </a:pPr>
            <a:endParaRPr lang="cs-CZ" dirty="0">
              <a:solidFill>
                <a:schemeClr val="tx1"/>
              </a:solidFill>
            </a:endParaRPr>
          </a:p>
          <a:p>
            <a:pPr marL="0" indent="0">
              <a:buNone/>
            </a:pPr>
            <a:r>
              <a:rPr lang="cs-CZ" b="1" dirty="0">
                <a:solidFill>
                  <a:schemeClr val="tx1"/>
                </a:solidFill>
                <a:latin typeface="Quicksand"/>
              </a:rPr>
              <a:t>Dokument NPI _doporučení náměty</a:t>
            </a:r>
          </a:p>
          <a:p>
            <a:r>
              <a:rPr lang="cs-CZ" dirty="0">
                <a:solidFill>
                  <a:schemeClr val="tx1"/>
                </a:solidFill>
              </a:rPr>
              <a:t>https://digifolio.rvp.cz/view/view.php?id=12736</a:t>
            </a:r>
          </a:p>
          <a:p>
            <a:pPr marL="0" indent="0">
              <a:buNone/>
            </a:pPr>
            <a:endParaRPr lang="cs-CZ" dirty="0">
              <a:solidFill>
                <a:schemeClr val="tx1"/>
              </a:solidFill>
            </a:endParaRPr>
          </a:p>
          <a:p>
            <a:pPr marL="0" indent="0">
              <a:buNone/>
            </a:pPr>
            <a:r>
              <a:rPr lang="cs-CZ" dirty="0">
                <a:solidFill>
                  <a:schemeClr val="tx1"/>
                </a:solidFill>
              </a:rPr>
              <a:t> </a:t>
            </a:r>
            <a:r>
              <a:rPr lang="cs-CZ" b="1" dirty="0">
                <a:solidFill>
                  <a:schemeClr val="accent2">
                    <a:lumMod val="75000"/>
                  </a:schemeClr>
                </a:solidFill>
              </a:rPr>
              <a:t>Výskyt v populaci</a:t>
            </a:r>
          </a:p>
          <a:p>
            <a:r>
              <a:rPr lang="cs-CZ" b="0" i="0" dirty="0">
                <a:solidFill>
                  <a:schemeClr val="tx1"/>
                </a:solidFill>
                <a:effectLst/>
                <a:latin typeface="Quicksand"/>
              </a:rPr>
              <a:t>S PAS se dle epidemiologických průzkumů narodí každé 68. dítě a žije s nimi na 200 000 obyvatel České republiky = cca 2 % populace. Postihuje častěji chlapce než dívky, a to v poměru </a:t>
            </a:r>
          </a:p>
        </p:txBody>
      </p:sp>
    </p:spTree>
    <p:extLst>
      <p:ext uri="{BB962C8B-B14F-4D97-AF65-F5344CB8AC3E}">
        <p14:creationId xmlns:p14="http://schemas.microsoft.com/office/powerpoint/2010/main" val="22110808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09599" y="609600"/>
            <a:ext cx="6347713" cy="155104"/>
          </a:xfrm>
        </p:spPr>
        <p:txBody>
          <a:bodyPr>
            <a:normAutofit fontScale="90000"/>
          </a:bodyPr>
          <a:lstStyle/>
          <a:p>
            <a:endParaRPr lang="cs-CZ" dirty="0"/>
          </a:p>
        </p:txBody>
      </p:sp>
      <p:sp>
        <p:nvSpPr>
          <p:cNvPr id="3" name="Zástupný symbol pro obsah 2"/>
          <p:cNvSpPr>
            <a:spLocks noGrp="1"/>
          </p:cNvSpPr>
          <p:nvPr>
            <p:ph idx="1"/>
          </p:nvPr>
        </p:nvSpPr>
        <p:spPr>
          <a:xfrm>
            <a:off x="607909" y="1488613"/>
            <a:ext cx="6347714" cy="3880773"/>
          </a:xfrm>
        </p:spPr>
        <p:txBody>
          <a:bodyPr>
            <a:normAutofit/>
          </a:bodyPr>
          <a:lstStyle/>
          <a:p>
            <a:pPr>
              <a:buNone/>
            </a:pPr>
            <a:r>
              <a:rPr lang="pl-PL" sz="2400" b="1" dirty="0">
                <a:solidFill>
                  <a:schemeClr val="accent1">
                    <a:lumMod val="75000"/>
                  </a:schemeClr>
                </a:solidFill>
              </a:rPr>
              <a:t>Problémy v komunikaci se projevují:</a:t>
            </a:r>
          </a:p>
          <a:p>
            <a:pPr>
              <a:buNone/>
            </a:pPr>
            <a:endParaRPr lang="pl-PL" sz="2000" u="sng" dirty="0"/>
          </a:p>
          <a:p>
            <a:r>
              <a:rPr lang="cs-CZ" sz="2000" dirty="0"/>
              <a:t>echolálií (opakování slov a vět);</a:t>
            </a:r>
          </a:p>
          <a:p>
            <a:r>
              <a:rPr lang="cs-CZ" sz="2000" dirty="0"/>
              <a:t>monotónní řečí bez intonace;</a:t>
            </a:r>
          </a:p>
          <a:p>
            <a:r>
              <a:rPr lang="it-IT" sz="2000" dirty="0"/>
              <a:t>nedostatky v napodobování, spontánnosti a variacích v</a:t>
            </a:r>
            <a:r>
              <a:rPr lang="cs-CZ" sz="2000" dirty="0"/>
              <a:t> použití jazyka;</a:t>
            </a:r>
          </a:p>
          <a:p>
            <a:r>
              <a:rPr lang="cs-CZ" sz="2000" dirty="0"/>
              <a:t>chybné používání zájmen;</a:t>
            </a:r>
          </a:p>
          <a:p>
            <a:r>
              <a:rPr lang="cs-CZ" sz="2000" dirty="0"/>
              <a:t>rozdílem v receptivním a expresivním jazyce (</a:t>
            </a:r>
            <a:r>
              <a:rPr lang="cs-CZ" sz="2000" dirty="0" err="1"/>
              <a:t>Richman</a:t>
            </a:r>
            <a:r>
              <a:rPr lang="cs-CZ" sz="2000" dirty="0"/>
              <a:t>, S. 2006).</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sz="2400" b="1" dirty="0"/>
              <a:t>Obtíže v sociální interakci se u dětí s autismem projevují tak, že:</a:t>
            </a:r>
            <a:br>
              <a:rPr lang="cs-CZ" sz="2400" u="sng" dirty="0"/>
            </a:br>
            <a:endParaRPr lang="cs-CZ" sz="2400" dirty="0"/>
          </a:p>
        </p:txBody>
      </p:sp>
      <p:sp>
        <p:nvSpPr>
          <p:cNvPr id="3" name="Zástupný symbol pro obsah 2"/>
          <p:cNvSpPr>
            <a:spLocks noGrp="1"/>
          </p:cNvSpPr>
          <p:nvPr>
            <p:ph idx="1"/>
          </p:nvPr>
        </p:nvSpPr>
        <p:spPr>
          <a:xfrm>
            <a:off x="467544" y="1412776"/>
            <a:ext cx="8229600" cy="4525963"/>
          </a:xfrm>
        </p:spPr>
        <p:txBody>
          <a:bodyPr>
            <a:normAutofit/>
          </a:bodyPr>
          <a:lstStyle/>
          <a:p>
            <a:pPr>
              <a:buNone/>
            </a:pPr>
            <a:endParaRPr lang="cs-CZ" u="sng" dirty="0"/>
          </a:p>
          <a:p>
            <a:pPr>
              <a:buNone/>
            </a:pPr>
            <a:endParaRPr lang="cs-CZ" u="sng" dirty="0"/>
          </a:p>
          <a:p>
            <a:r>
              <a:rPr lang="cs-CZ" sz="2000" dirty="0"/>
              <a:t>se mohou vyhýbat očnímu kontaktu;</a:t>
            </a:r>
          </a:p>
          <a:p>
            <a:r>
              <a:rPr lang="cs-CZ" sz="2000" dirty="0"/>
              <a:t>mohou mít problémy s porozuměním výrazům obličeje, gestům;</a:t>
            </a:r>
          </a:p>
          <a:p>
            <a:r>
              <a:rPr lang="cs-CZ" sz="2000" dirty="0"/>
              <a:t>používají ruku jiné osoby, chtějí-li dosáhnout na nějakou věc;</a:t>
            </a:r>
          </a:p>
          <a:p>
            <a:r>
              <a:rPr lang="cs-CZ" sz="2000" dirty="0"/>
              <a:t>dávají přednost samotě;</a:t>
            </a:r>
          </a:p>
          <a:p>
            <a:r>
              <a:rPr lang="cs-CZ" sz="2000" dirty="0"/>
              <a:t>projevují minimální iniciativu (</a:t>
            </a:r>
            <a:r>
              <a:rPr lang="cs-CZ" sz="2000" dirty="0" err="1"/>
              <a:t>Richman</a:t>
            </a:r>
            <a:r>
              <a:rPr lang="cs-CZ" sz="2000" dirty="0"/>
              <a:t>, S. 2006).</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6F5C99F-E852-19E3-27D5-FBA28054324A}"/>
              </a:ext>
            </a:extLst>
          </p:cNvPr>
          <p:cNvSpPr>
            <a:spLocks noGrp="1"/>
          </p:cNvSpPr>
          <p:nvPr>
            <p:ph type="title"/>
          </p:nvPr>
        </p:nvSpPr>
        <p:spPr/>
        <p:txBody>
          <a:bodyPr/>
          <a:lstStyle/>
          <a:p>
            <a:r>
              <a:rPr lang="cs-CZ" dirty="0"/>
              <a:t>Mýty a předsudky</a:t>
            </a:r>
          </a:p>
        </p:txBody>
      </p:sp>
      <p:sp>
        <p:nvSpPr>
          <p:cNvPr id="3" name="Zástupný obsah 2">
            <a:extLst>
              <a:ext uri="{FF2B5EF4-FFF2-40B4-BE49-F238E27FC236}">
                <a16:creationId xmlns:a16="http://schemas.microsoft.com/office/drawing/2014/main" id="{3E5FDF15-017A-2D5F-6122-CDE1CE8B43EC}"/>
              </a:ext>
            </a:extLst>
          </p:cNvPr>
          <p:cNvSpPr>
            <a:spLocks noGrp="1"/>
          </p:cNvSpPr>
          <p:nvPr>
            <p:ph idx="1"/>
          </p:nvPr>
        </p:nvSpPr>
        <p:spPr/>
        <p:txBody>
          <a:bodyPr/>
          <a:lstStyle/>
          <a:p>
            <a:pPr>
              <a:buFontTx/>
              <a:buChar char="-"/>
            </a:pPr>
            <a:r>
              <a:rPr lang="cs-CZ" dirty="0">
                <a:hlinkClick r:id="rId2"/>
              </a:rPr>
              <a:t>https://www.zasklem.cz/o-pas/?cn-reloaded=1</a:t>
            </a:r>
            <a:endParaRPr lang="cs-CZ" dirty="0"/>
          </a:p>
          <a:p>
            <a:pPr>
              <a:buFontTx/>
              <a:buChar char="-"/>
            </a:pPr>
            <a:r>
              <a:rPr lang="cs-CZ" dirty="0"/>
              <a:t>- dle Thorové</a:t>
            </a:r>
          </a:p>
        </p:txBody>
      </p:sp>
    </p:spTree>
    <p:extLst>
      <p:ext uri="{BB962C8B-B14F-4D97-AF65-F5344CB8AC3E}">
        <p14:creationId xmlns:p14="http://schemas.microsoft.com/office/powerpoint/2010/main" val="36785385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sz="2400" b="1" dirty="0"/>
              <a:t>Postižení v oblasti představivosti vede k rigiditě v:</a:t>
            </a:r>
            <a:br>
              <a:rPr lang="cs-CZ" sz="2800" u="sng" dirty="0"/>
            </a:br>
            <a:endParaRPr lang="cs-CZ" sz="2800" dirty="0"/>
          </a:p>
        </p:txBody>
      </p:sp>
      <p:sp>
        <p:nvSpPr>
          <p:cNvPr id="3" name="Zástupný symbol pro obsah 2"/>
          <p:cNvSpPr>
            <a:spLocks noGrp="1"/>
          </p:cNvSpPr>
          <p:nvPr>
            <p:ph idx="1"/>
          </p:nvPr>
        </p:nvSpPr>
        <p:spPr>
          <a:xfrm>
            <a:off x="457200" y="1772816"/>
            <a:ext cx="8229600" cy="4929411"/>
          </a:xfrm>
        </p:spPr>
        <p:txBody>
          <a:bodyPr>
            <a:normAutofit/>
          </a:bodyPr>
          <a:lstStyle/>
          <a:p>
            <a:pPr>
              <a:buNone/>
            </a:pPr>
            <a:endParaRPr lang="cs-CZ" u="sng" dirty="0"/>
          </a:p>
          <a:p>
            <a:r>
              <a:rPr lang="cs-CZ" sz="2000" dirty="0"/>
              <a:t>myšlení i chování, což se projevuje stereotypy (např. plácání rukama, tleskání, pozorování třepetajících rukou, kolébání a otáčení těla, grimasování, verbální stereotypy), rituály, </a:t>
            </a:r>
            <a:r>
              <a:rPr lang="cs-CZ" sz="2000" dirty="0" err="1"/>
              <a:t>repetitivním</a:t>
            </a:r>
            <a:r>
              <a:rPr lang="cs-CZ" sz="2000" dirty="0"/>
              <a:t> chováním a nechutí ke změnám.</a:t>
            </a:r>
          </a:p>
          <a:p>
            <a:r>
              <a:rPr lang="cs-CZ" sz="2000" dirty="0"/>
              <a:t>stereotypní chování mívá různé formy, které se mění s</a:t>
            </a:r>
          </a:p>
          <a:p>
            <a:pPr>
              <a:buNone/>
            </a:pPr>
            <a:r>
              <a:rPr lang="cs-CZ" sz="2000" dirty="0"/>
              <a:t>     vývojem dítěte.</a:t>
            </a:r>
          </a:p>
          <a:p>
            <a:r>
              <a:rPr lang="cs-CZ" sz="2000" dirty="0"/>
              <a:t>problémy v této oblasti se projeví také v neobvyklém</a:t>
            </a:r>
          </a:p>
          <a:p>
            <a:pPr>
              <a:buNone/>
            </a:pPr>
            <a:r>
              <a:rPr lang="cs-CZ" sz="2000" dirty="0"/>
              <a:t>     zacházení s hračkami, předměty, zaměřením se na jejich části (srov. </a:t>
            </a:r>
            <a:r>
              <a:rPr lang="cs-CZ" sz="2000" dirty="0" err="1"/>
              <a:t>Richman</a:t>
            </a:r>
            <a:r>
              <a:rPr lang="cs-CZ" sz="2000" dirty="0"/>
              <a:t>, S. 2006).</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br>
              <a:rPr lang="cs-CZ" b="1" dirty="0"/>
            </a:br>
            <a:endParaRPr lang="cs-CZ" dirty="0"/>
          </a:p>
        </p:txBody>
      </p:sp>
      <p:sp>
        <p:nvSpPr>
          <p:cNvPr id="3" name="Zástupný symbol pro obsah 2"/>
          <p:cNvSpPr>
            <a:spLocks noGrp="1"/>
          </p:cNvSpPr>
          <p:nvPr>
            <p:ph idx="1"/>
          </p:nvPr>
        </p:nvSpPr>
        <p:spPr>
          <a:xfrm>
            <a:off x="457200" y="1052736"/>
            <a:ext cx="8229600" cy="5073427"/>
          </a:xfrm>
        </p:spPr>
        <p:txBody>
          <a:bodyPr>
            <a:normAutofit/>
          </a:bodyPr>
          <a:lstStyle/>
          <a:p>
            <a:pPr>
              <a:buNone/>
            </a:pPr>
            <a:endParaRPr lang="cs-CZ" b="1" dirty="0"/>
          </a:p>
          <a:p>
            <a:r>
              <a:rPr lang="cs-CZ" sz="2000" dirty="0"/>
              <a:t>U </a:t>
            </a:r>
            <a:r>
              <a:rPr lang="cs-CZ" sz="2000" b="1" dirty="0" err="1"/>
              <a:t>vysocefunkčních</a:t>
            </a:r>
            <a:r>
              <a:rPr lang="cs-CZ" sz="2000" b="1" dirty="0"/>
              <a:t> autistů </a:t>
            </a:r>
            <a:r>
              <a:rPr lang="cs-CZ" sz="2000" dirty="0"/>
              <a:t>se objevují stereotypy v oblasti zájmů, které se projevují sbíráním faktů (hity známé skupiny, tituly knih, kvízy, výsledky utkání, aj.) a předmětů.</a:t>
            </a:r>
          </a:p>
          <a:p>
            <a:r>
              <a:rPr lang="cs-CZ" sz="2000" dirty="0"/>
              <a:t>Děti s PAS sbírají cokoliv (letáčky, papírky, kamínky, telefonní seznamy, jízdní řády, aj.) a jejich sbírky často zabírají velký prostor.</a:t>
            </a:r>
          </a:p>
          <a:p>
            <a:r>
              <a:rPr lang="cs-CZ" sz="2000" dirty="0"/>
              <a:t>Tyto tendence často přetrvávají do dospělého věku.</a:t>
            </a:r>
          </a:p>
          <a:p>
            <a:r>
              <a:rPr lang="cs-CZ" sz="2000" dirty="0"/>
              <a:t>Omezený okruh zájmů se projevuje tím, že postižený konfrontuje okolí tím, že nemluví o ničem jiném, většinu peněz utrácí za své zájmy a zabírají mu všechen volný čas, někdy dokonce brání ve výkonu povolání (</a:t>
            </a:r>
            <a:r>
              <a:rPr lang="cs-CZ" sz="2000" dirty="0" err="1"/>
              <a:t>Howlin</a:t>
            </a:r>
            <a:r>
              <a:rPr lang="cs-CZ" sz="2000" dirty="0"/>
              <a:t>, P. 2005).</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br>
              <a:rPr lang="cs-CZ" b="1" dirty="0"/>
            </a:br>
            <a:endParaRPr lang="cs-CZ" dirty="0"/>
          </a:p>
        </p:txBody>
      </p:sp>
      <p:sp>
        <p:nvSpPr>
          <p:cNvPr id="3" name="Zástupný symbol pro obsah 2"/>
          <p:cNvSpPr>
            <a:spLocks noGrp="1"/>
          </p:cNvSpPr>
          <p:nvPr>
            <p:ph idx="1"/>
          </p:nvPr>
        </p:nvSpPr>
        <p:spPr>
          <a:xfrm>
            <a:off x="457200" y="1052736"/>
            <a:ext cx="8229600" cy="5073427"/>
          </a:xfrm>
        </p:spPr>
        <p:txBody>
          <a:bodyPr>
            <a:normAutofit/>
          </a:bodyPr>
          <a:lstStyle/>
          <a:p>
            <a:pPr>
              <a:buNone/>
            </a:pPr>
            <a:endParaRPr lang="cs-CZ" b="1" dirty="0"/>
          </a:p>
          <a:p>
            <a:r>
              <a:rPr lang="cs-CZ" sz="2000" dirty="0"/>
              <a:t>Neschopnost přijímat změny a přirozeně na ně reagovat, vyvolává </a:t>
            </a:r>
            <a:r>
              <a:rPr lang="cs-CZ" sz="2000" b="1" dirty="0"/>
              <a:t>pocit úzkosti </a:t>
            </a:r>
            <a:r>
              <a:rPr lang="cs-CZ" sz="2000" dirty="0"/>
              <a:t>a dítě se ocitá ve stresové situaci.</a:t>
            </a:r>
          </a:p>
          <a:p>
            <a:pPr marL="0" indent="0">
              <a:buNone/>
            </a:pPr>
            <a:endParaRPr lang="cs-CZ" sz="2000" dirty="0"/>
          </a:p>
          <a:p>
            <a:r>
              <a:rPr lang="cs-CZ" sz="2000" dirty="0"/>
              <a:t>Zdrojem extrémního </a:t>
            </a:r>
            <a:r>
              <a:rPr lang="cs-CZ" sz="2000" b="1" dirty="0"/>
              <a:t>stresu </a:t>
            </a:r>
            <a:r>
              <a:rPr lang="cs-CZ" sz="2000" dirty="0"/>
              <a:t>může být jakákoliv </a:t>
            </a:r>
            <a:r>
              <a:rPr lang="cs-CZ" sz="2000" b="1" dirty="0"/>
              <a:t>změna</a:t>
            </a:r>
          </a:p>
          <a:p>
            <a:pPr>
              <a:buNone/>
            </a:pPr>
            <a:r>
              <a:rPr lang="cs-CZ" sz="2000" dirty="0"/>
              <a:t>     (změna cesty do školy, nečekaná změna v rozvrhu </a:t>
            </a:r>
            <a:r>
              <a:rPr lang="pl-PL" sz="2000" dirty="0"/>
              <a:t>apod.), ale i tak běžná záležitost jako je výměna </a:t>
            </a:r>
            <a:r>
              <a:rPr lang="cs-CZ" sz="2000" dirty="0"/>
              <a:t>obnošených šatů atd.</a:t>
            </a:r>
          </a:p>
          <a:p>
            <a:pPr>
              <a:buNone/>
            </a:pPr>
            <a:endParaRPr lang="cs-CZ" sz="2000" dirty="0"/>
          </a:p>
          <a:p>
            <a:r>
              <a:rPr lang="cs-CZ" sz="2000" dirty="0"/>
              <a:t>Stereotypní chování má jasnou </a:t>
            </a:r>
            <a:r>
              <a:rPr lang="cs-CZ" sz="2000" b="1" dirty="0"/>
              <a:t>funkci</a:t>
            </a:r>
            <a:r>
              <a:rPr lang="cs-CZ" sz="2000" dirty="0"/>
              <a:t>.</a:t>
            </a:r>
          </a:p>
          <a:p>
            <a:r>
              <a:rPr lang="cs-CZ" sz="2000" b="1" dirty="0"/>
              <a:t>Strategie</a:t>
            </a:r>
            <a:r>
              <a:rPr lang="cs-CZ" sz="2000" dirty="0"/>
              <a:t> - děti s autismem si chtějí vytvořit pocit bezpečí, jistoty a předvídatelnosti (Jelínková, M. 2000)</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Diagnostika</a:t>
            </a:r>
          </a:p>
        </p:txBody>
      </p:sp>
      <p:sp>
        <p:nvSpPr>
          <p:cNvPr id="3" name="Zástupný symbol pro obsah 2"/>
          <p:cNvSpPr>
            <a:spLocks noGrp="1"/>
          </p:cNvSpPr>
          <p:nvPr>
            <p:ph idx="1"/>
          </p:nvPr>
        </p:nvSpPr>
        <p:spPr>
          <a:xfrm>
            <a:off x="609599" y="1484784"/>
            <a:ext cx="6347714" cy="4556579"/>
          </a:xfrm>
        </p:spPr>
        <p:txBody>
          <a:bodyPr>
            <a:normAutofit/>
          </a:bodyPr>
          <a:lstStyle/>
          <a:p>
            <a:pPr>
              <a:buNone/>
            </a:pPr>
            <a:endParaRPr lang="cs-CZ" dirty="0"/>
          </a:p>
          <a:p>
            <a:r>
              <a:rPr lang="cs-CZ" sz="2000" b="1" dirty="0"/>
              <a:t>Depistáž – MŠ</a:t>
            </a:r>
            <a:r>
              <a:rPr lang="cs-CZ" sz="2000" dirty="0"/>
              <a:t>: odeslání k vyšetření u klinického psychologa.</a:t>
            </a:r>
          </a:p>
          <a:p>
            <a:r>
              <a:rPr lang="cs-CZ" sz="2000" dirty="0"/>
              <a:t>Diagnostice psychických poruch a onemocnění někdy předchází situace, kdy pedagog ve školském zařízení u žáka pozoruje odlišnosti v chování, komunikaci či emočním vývoji a upozorní na ně jeho rodiče.</a:t>
            </a:r>
          </a:p>
          <a:p>
            <a:r>
              <a:rPr lang="cs-CZ" sz="2000" b="1" dirty="0"/>
              <a:t>Diagnózu stanovuje </a:t>
            </a:r>
            <a:r>
              <a:rPr lang="cs-CZ" sz="2000" dirty="0"/>
              <a:t>nejčastěji klinický psycholog (např. podklad pro </a:t>
            </a:r>
            <a:r>
              <a:rPr lang="cs-CZ" sz="2000" dirty="0" err="1"/>
              <a:t>soc</a:t>
            </a:r>
            <a:r>
              <a:rPr lang="cs-CZ" sz="2000" dirty="0"/>
              <a:t>. dávky)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Diagnostika</a:t>
            </a:r>
          </a:p>
        </p:txBody>
      </p:sp>
      <p:sp>
        <p:nvSpPr>
          <p:cNvPr id="3" name="Zástupný symbol pro obsah 2"/>
          <p:cNvSpPr>
            <a:spLocks noGrp="1"/>
          </p:cNvSpPr>
          <p:nvPr>
            <p:ph idx="1"/>
          </p:nvPr>
        </p:nvSpPr>
        <p:spPr>
          <a:xfrm>
            <a:off x="609598" y="1268760"/>
            <a:ext cx="7924803" cy="5256584"/>
          </a:xfrm>
        </p:spPr>
        <p:txBody>
          <a:bodyPr>
            <a:normAutofit lnSpcReduction="10000"/>
          </a:bodyPr>
          <a:lstStyle/>
          <a:p>
            <a:r>
              <a:rPr lang="cs-CZ" dirty="0"/>
              <a:t>V současnosti je u nás vůbec nejvíce užívána poměrně jednoduchá </a:t>
            </a:r>
            <a:r>
              <a:rPr lang="cs-CZ" b="1" dirty="0" err="1">
                <a:solidFill>
                  <a:schemeClr val="accent1">
                    <a:lumMod val="75000"/>
                  </a:schemeClr>
                </a:solidFill>
              </a:rPr>
              <a:t>semidiagnostická</a:t>
            </a:r>
            <a:r>
              <a:rPr lang="cs-CZ" b="1" dirty="0">
                <a:solidFill>
                  <a:schemeClr val="accent1">
                    <a:lumMod val="75000"/>
                  </a:schemeClr>
                </a:solidFill>
              </a:rPr>
              <a:t> observační škála CARS </a:t>
            </a:r>
            <a:r>
              <a:rPr lang="cs-CZ" dirty="0"/>
              <a:t>(</a:t>
            </a:r>
            <a:r>
              <a:rPr lang="cs-CZ" dirty="0" err="1"/>
              <a:t>Childhood</a:t>
            </a:r>
            <a:r>
              <a:rPr lang="cs-CZ" dirty="0"/>
              <a:t> </a:t>
            </a:r>
            <a:r>
              <a:rPr lang="cs-CZ" dirty="0" err="1"/>
              <a:t>Autism</a:t>
            </a:r>
            <a:r>
              <a:rPr lang="cs-CZ" dirty="0"/>
              <a:t> Rating </a:t>
            </a:r>
            <a:r>
              <a:rPr lang="cs-CZ" dirty="0" err="1"/>
              <a:t>Scale</a:t>
            </a:r>
            <a:r>
              <a:rPr lang="cs-CZ" dirty="0"/>
              <a:t>). </a:t>
            </a:r>
          </a:p>
          <a:p>
            <a:r>
              <a:rPr lang="cs-CZ" dirty="0"/>
              <a:t>Velmi podrobným </a:t>
            </a:r>
            <a:r>
              <a:rPr lang="cs-CZ" b="1" dirty="0">
                <a:solidFill>
                  <a:schemeClr val="accent1">
                    <a:lumMod val="75000"/>
                  </a:schemeClr>
                </a:solidFill>
              </a:rPr>
              <a:t>strukturovaným interview </a:t>
            </a:r>
            <a:r>
              <a:rPr lang="cs-CZ" dirty="0"/>
              <a:t>s rodiči (nebo pečovateli o dítě) je ADI–R (</a:t>
            </a:r>
            <a:r>
              <a:rPr lang="cs-CZ" dirty="0" err="1"/>
              <a:t>Autism</a:t>
            </a:r>
            <a:r>
              <a:rPr lang="cs-CZ" dirty="0"/>
              <a:t> </a:t>
            </a:r>
            <a:r>
              <a:rPr lang="cs-CZ" dirty="0" err="1"/>
              <a:t>Diagnostic</a:t>
            </a:r>
            <a:r>
              <a:rPr lang="cs-CZ" dirty="0"/>
              <a:t> Interview – </a:t>
            </a:r>
            <a:r>
              <a:rPr lang="cs-CZ" dirty="0" err="1"/>
              <a:t>Revised</a:t>
            </a:r>
            <a:r>
              <a:rPr lang="cs-CZ" dirty="0"/>
              <a:t>). Vůbec nejsofistikovanějším a nejnáročnějším diagnostickým nástrojem je </a:t>
            </a:r>
            <a:r>
              <a:rPr lang="cs-CZ" b="1" dirty="0"/>
              <a:t>strukturovaná observační škála </a:t>
            </a:r>
            <a:r>
              <a:rPr lang="cs-CZ" dirty="0"/>
              <a:t>ADOS (</a:t>
            </a:r>
            <a:r>
              <a:rPr lang="cs-CZ" dirty="0" err="1"/>
              <a:t>Autism</a:t>
            </a:r>
            <a:r>
              <a:rPr lang="cs-CZ" dirty="0"/>
              <a:t> </a:t>
            </a:r>
            <a:r>
              <a:rPr lang="cs-CZ" dirty="0" err="1"/>
              <a:t>Diagnostic</a:t>
            </a:r>
            <a:r>
              <a:rPr lang="cs-CZ" dirty="0"/>
              <a:t> </a:t>
            </a:r>
            <a:r>
              <a:rPr lang="cs-CZ" dirty="0" err="1"/>
              <a:t>Observation</a:t>
            </a:r>
            <a:r>
              <a:rPr lang="cs-CZ" dirty="0"/>
              <a:t> Schedule). </a:t>
            </a:r>
          </a:p>
          <a:p>
            <a:r>
              <a:rPr lang="cs-CZ" b="1" dirty="0"/>
              <a:t>Tzv. zlatým </a:t>
            </a:r>
            <a:r>
              <a:rPr lang="cs-CZ" b="1" dirty="0">
                <a:solidFill>
                  <a:schemeClr val="accent1">
                    <a:lumMod val="75000"/>
                  </a:schemeClr>
                </a:solidFill>
              </a:rPr>
              <a:t>diagnostickým standardem </a:t>
            </a:r>
            <a:r>
              <a:rPr lang="cs-CZ" dirty="0"/>
              <a:t>je rozhodnutí z klinického vyšetření kombinované s ADI-R a ADOS (2). Diagnostické nástroje prochází často revizemi, v českém jazyce jsou již k </a:t>
            </a:r>
            <a:r>
              <a:rPr lang="cs-CZ" b="1" dirty="0">
                <a:solidFill>
                  <a:schemeClr val="accent1">
                    <a:lumMod val="75000"/>
                  </a:schemeClr>
                </a:solidFill>
              </a:rPr>
              <a:t>dispozici škála CARS 2 a metoda ADOS-2. </a:t>
            </a:r>
          </a:p>
          <a:p>
            <a:r>
              <a:rPr lang="cs-CZ" dirty="0"/>
              <a:t>V posledních letech je důraz kladen na </a:t>
            </a:r>
            <a:r>
              <a:rPr lang="cs-CZ" b="1" dirty="0"/>
              <a:t>včasnou identifikaci </a:t>
            </a:r>
            <a:r>
              <a:rPr lang="cs-CZ" dirty="0"/>
              <a:t>a diagnostiku PAS. </a:t>
            </a:r>
            <a:r>
              <a:rPr lang="cs-CZ" b="1" dirty="0">
                <a:solidFill>
                  <a:schemeClr val="accent1">
                    <a:lumMod val="75000"/>
                  </a:schemeClr>
                </a:solidFill>
              </a:rPr>
              <a:t>V raném věku </a:t>
            </a:r>
            <a:r>
              <a:rPr lang="cs-CZ" dirty="0"/>
              <a:t>se proto klinicky zaměřujeme na sledování vývojových dovedností a na jejich </a:t>
            </a:r>
            <a:r>
              <a:rPr lang="cs-CZ" b="1" dirty="0"/>
              <a:t>abnormality u dětí s PAS</a:t>
            </a:r>
            <a:r>
              <a:rPr lang="cs-CZ" dirty="0"/>
              <a:t>. </a:t>
            </a:r>
            <a:r>
              <a:rPr lang="cs-CZ" b="1" dirty="0"/>
              <a:t>Informovanost dětských lékařů </a:t>
            </a:r>
            <a:r>
              <a:rPr lang="cs-CZ" dirty="0"/>
              <a:t>v problematice příznaků poruch autistického spektra v raném věku dítěte je pro časnou diagnostiku klíčová.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Pedagogická diagnostika</a:t>
            </a:r>
          </a:p>
        </p:txBody>
      </p:sp>
      <p:sp>
        <p:nvSpPr>
          <p:cNvPr id="3" name="Zástupný symbol pro obsah 2"/>
          <p:cNvSpPr>
            <a:spLocks noGrp="1"/>
          </p:cNvSpPr>
          <p:nvPr>
            <p:ph idx="1"/>
          </p:nvPr>
        </p:nvSpPr>
        <p:spPr>
          <a:xfrm>
            <a:off x="609598" y="1412776"/>
            <a:ext cx="7778825" cy="4628587"/>
          </a:xfrm>
        </p:spPr>
        <p:txBody>
          <a:bodyPr>
            <a:normAutofit/>
          </a:bodyPr>
          <a:lstStyle/>
          <a:p>
            <a:r>
              <a:rPr lang="cs-CZ" sz="2000" b="1" dirty="0"/>
              <a:t>Pedagog</a:t>
            </a:r>
            <a:r>
              <a:rPr lang="cs-CZ" sz="2000" dirty="0"/>
              <a:t> vytvoří podrobnou charakteristiku žáka, která mu pomůže identifikovat problémy ve vývoji dítěte, jež ovlivňují vzdělávací proces.</a:t>
            </a:r>
          </a:p>
          <a:p>
            <a:pPr marL="0" indent="0">
              <a:buNone/>
            </a:pPr>
            <a:endParaRPr lang="cs-CZ" sz="2000" dirty="0"/>
          </a:p>
          <a:p>
            <a:r>
              <a:rPr lang="cs-CZ" sz="2000" dirty="0"/>
              <a:t>Pro řadu dětí, u kterých je později diagnostikována vývojová a/nebo psychická porucha, může být prostředí školského zařízení matoucí a některé z nich se v něm obtížně orientují. </a:t>
            </a:r>
          </a:p>
          <a:p>
            <a:r>
              <a:rPr lang="cs-CZ" sz="2000" dirty="0"/>
              <a:t>Tyto děti mají </a:t>
            </a:r>
            <a:r>
              <a:rPr lang="cs-CZ" sz="2000" b="1" dirty="0"/>
              <a:t>často problém </a:t>
            </a:r>
            <a:r>
              <a:rPr lang="cs-CZ" sz="2000" dirty="0"/>
              <a:t>zaměřit pozornost k aktivitám, které jsou z pohledu jiných dětí i pedagoga </a:t>
            </a:r>
            <a:r>
              <a:rPr lang="cs-CZ" sz="2000" b="1" dirty="0"/>
              <a:t>smysluplné</a:t>
            </a:r>
            <a:r>
              <a:rPr lang="cs-CZ" sz="2000" dirty="0"/>
              <a:t>. Dítě buď obtížně chápe smysl těchto aktivit a neumí ani předvídat jednotlivé události, nebo nemá dostatek energie či jiných předpokladů k jejich provedení.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Poradenství</a:t>
            </a:r>
          </a:p>
        </p:txBody>
      </p:sp>
      <p:sp>
        <p:nvSpPr>
          <p:cNvPr id="3" name="Zástupný symbol pro obsah 2"/>
          <p:cNvSpPr>
            <a:spLocks noGrp="1"/>
          </p:cNvSpPr>
          <p:nvPr>
            <p:ph idx="1"/>
          </p:nvPr>
        </p:nvSpPr>
        <p:spPr>
          <a:xfrm>
            <a:off x="457200" y="1268760"/>
            <a:ext cx="8229600" cy="5184576"/>
          </a:xfrm>
        </p:spPr>
        <p:txBody>
          <a:bodyPr>
            <a:normAutofit/>
          </a:bodyPr>
          <a:lstStyle/>
          <a:p>
            <a:r>
              <a:rPr lang="cs-CZ" dirty="0"/>
              <a:t>Ve chvíli, kdy realizovaná podpůrná opatření nepřinášejí očekávané zlepšení, je třeba, aby </a:t>
            </a:r>
            <a:r>
              <a:rPr lang="cs-CZ" b="1" dirty="0"/>
              <a:t>pedagog informoval rodiče</a:t>
            </a:r>
            <a:r>
              <a:rPr lang="cs-CZ" dirty="0"/>
              <a:t>, resp. zákonné zástupce žáka, a doporučil jim </a:t>
            </a:r>
            <a:r>
              <a:rPr lang="cs-CZ" b="1" dirty="0"/>
              <a:t>odborné vyšetření</a:t>
            </a:r>
            <a:r>
              <a:rPr lang="cs-CZ" dirty="0"/>
              <a:t>, na jehož základě </a:t>
            </a:r>
            <a:r>
              <a:rPr lang="cs-CZ" u="sng" dirty="0"/>
              <a:t>budou doporučena podpůrná opatření vyššího stupně. </a:t>
            </a:r>
          </a:p>
          <a:p>
            <a:r>
              <a:rPr lang="cs-CZ" b="1" dirty="0"/>
              <a:t>SPC</a:t>
            </a:r>
            <a:r>
              <a:rPr lang="cs-CZ" dirty="0"/>
              <a:t> pro děti, žáky a studenty s poruchou autistického spektra (např. </a:t>
            </a:r>
            <a:r>
              <a:rPr lang="cs-CZ" b="1" dirty="0" err="1"/>
              <a:t>Hapalova</a:t>
            </a:r>
            <a:r>
              <a:rPr lang="cs-CZ" b="1" dirty="0"/>
              <a:t> 1766/6a </a:t>
            </a:r>
            <a:r>
              <a:rPr lang="cs-CZ" dirty="0"/>
              <a:t>a </a:t>
            </a:r>
            <a:r>
              <a:rPr lang="cs-CZ" b="1" dirty="0" err="1"/>
              <a:t>Štolcova</a:t>
            </a:r>
            <a:r>
              <a:rPr lang="cs-CZ" b="1" dirty="0"/>
              <a:t> 301/16, Brno)</a:t>
            </a:r>
            <a:endParaRPr lang="cs-CZ" dirty="0"/>
          </a:p>
          <a:p>
            <a:pPr>
              <a:buNone/>
            </a:pPr>
            <a:r>
              <a:rPr lang="cs-CZ" dirty="0"/>
              <a:t>     Období: 3- 26 let</a:t>
            </a:r>
          </a:p>
          <a:p>
            <a:pPr>
              <a:buNone/>
            </a:pPr>
            <a:r>
              <a:rPr lang="cs-CZ" dirty="0"/>
              <a:t>     Podmínkou poskytnutí </a:t>
            </a:r>
            <a:r>
              <a:rPr lang="cs-CZ" b="1" dirty="0"/>
              <a:t>poradenské služby je</a:t>
            </a:r>
            <a:r>
              <a:rPr lang="cs-CZ" dirty="0"/>
              <a:t> </a:t>
            </a:r>
            <a:r>
              <a:rPr lang="cs-CZ" b="1" dirty="0"/>
              <a:t>diagnóza PAS</a:t>
            </a:r>
            <a:r>
              <a:rPr lang="cs-CZ" dirty="0"/>
              <a:t> stanovená klinickým psychologem nebo psychiatrem</a:t>
            </a:r>
          </a:p>
          <a:p>
            <a:pPr>
              <a:buNone/>
            </a:pPr>
            <a:r>
              <a:rPr lang="cs-CZ" b="1" dirty="0"/>
              <a:t>      SPC je kompetentní </a:t>
            </a:r>
            <a:r>
              <a:rPr lang="cs-CZ" dirty="0"/>
              <a:t>stanovovat míru potřeby speciálně pedagogické podpory s využitím speciálně pedagogického a/nebo psychologického vyšetření.</a:t>
            </a:r>
          </a:p>
          <a:p>
            <a:r>
              <a:rPr lang="cs-CZ" b="1" dirty="0"/>
              <a:t>Odborné poradenství </a:t>
            </a:r>
            <a:r>
              <a:rPr lang="cs-CZ" dirty="0"/>
              <a:t>– neziskový sektor (viz. mapa dostupnosti)</a:t>
            </a:r>
          </a:p>
          <a:p>
            <a:pPr>
              <a:buNone/>
            </a:pPr>
            <a:r>
              <a:rPr lang="cs-CZ" dirty="0"/>
              <a:t>     </a:t>
            </a:r>
            <a:r>
              <a:rPr lang="cs-CZ" dirty="0">
                <a:solidFill>
                  <a:srgbClr val="FF0000"/>
                </a:solidFill>
              </a:rPr>
              <a:t>Příklad: </a:t>
            </a:r>
            <a:r>
              <a:rPr lang="cs-CZ" dirty="0" err="1">
                <a:solidFill>
                  <a:srgbClr val="FF0000"/>
                </a:solidFill>
              </a:rPr>
              <a:t>Nautis</a:t>
            </a:r>
            <a:r>
              <a:rPr lang="cs-CZ" dirty="0">
                <a:solidFill>
                  <a:srgbClr val="FF0000"/>
                </a:solidFill>
              </a:rPr>
              <a:t>,  Za sklem, Ruka pro život, APLA Jižní Morava, Modrá beruška, </a:t>
            </a:r>
            <a:r>
              <a:rPr lang="cs-CZ" dirty="0" err="1">
                <a:solidFill>
                  <a:srgbClr val="FF0000"/>
                </a:solidFill>
              </a:rPr>
              <a:t>Paspoint</a:t>
            </a:r>
            <a:endParaRPr lang="cs-CZ" dirty="0">
              <a:solidFill>
                <a:srgbClr val="FF0000"/>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Služby SPC:</a:t>
            </a:r>
            <a:br>
              <a:rPr lang="cs-CZ" dirty="0"/>
            </a:br>
            <a:endParaRPr lang="cs-CZ" dirty="0"/>
          </a:p>
        </p:txBody>
      </p:sp>
      <p:sp>
        <p:nvSpPr>
          <p:cNvPr id="3" name="Zástupný symbol pro obsah 2"/>
          <p:cNvSpPr>
            <a:spLocks noGrp="1"/>
          </p:cNvSpPr>
          <p:nvPr>
            <p:ph idx="1"/>
          </p:nvPr>
        </p:nvSpPr>
        <p:spPr>
          <a:xfrm>
            <a:off x="457200" y="908720"/>
            <a:ext cx="8229600" cy="5217443"/>
          </a:xfrm>
        </p:spPr>
        <p:txBody>
          <a:bodyPr>
            <a:normAutofit fontScale="92500"/>
          </a:bodyPr>
          <a:lstStyle/>
          <a:p>
            <a:pPr>
              <a:buNone/>
            </a:pPr>
            <a:endParaRPr lang="cs-CZ" sz="2400" dirty="0"/>
          </a:p>
          <a:p>
            <a:pPr>
              <a:buNone/>
            </a:pPr>
            <a:r>
              <a:rPr lang="cs-CZ" sz="2400" b="1" dirty="0"/>
              <a:t> - </a:t>
            </a:r>
            <a:r>
              <a:rPr lang="cs-CZ" sz="2200" b="1" dirty="0"/>
              <a:t>PSYCHOLOGICKÉ VYŠETŘENÍ</a:t>
            </a:r>
          </a:p>
          <a:p>
            <a:pPr>
              <a:buNone/>
            </a:pPr>
            <a:r>
              <a:rPr lang="cs-CZ" sz="2200" dirty="0"/>
              <a:t> - </a:t>
            </a:r>
            <a:r>
              <a:rPr lang="cs-CZ" sz="2200" b="1" dirty="0"/>
              <a:t>SPECIÁLNĚ PEDAGOGICKÉ VYŠETŘENÍ</a:t>
            </a:r>
          </a:p>
          <a:p>
            <a:pPr>
              <a:buNone/>
            </a:pPr>
            <a:r>
              <a:rPr lang="cs-CZ" sz="2200" b="1" dirty="0"/>
              <a:t>       </a:t>
            </a:r>
            <a:r>
              <a:rPr lang="cs-CZ" sz="2200" dirty="0"/>
              <a:t>Speciálně pedagogické vyšetření probíhá buď </a:t>
            </a:r>
            <a:r>
              <a:rPr lang="cs-CZ" sz="2200" u="sng" dirty="0"/>
              <a:t>ambulantně v SPC, nebo v terénu </a:t>
            </a:r>
            <a:r>
              <a:rPr lang="cs-CZ" sz="2200" dirty="0"/>
              <a:t>(ve škole, v rodině apod.). </a:t>
            </a:r>
          </a:p>
          <a:p>
            <a:pPr>
              <a:buNone/>
            </a:pPr>
            <a:r>
              <a:rPr lang="cs-CZ" sz="2200" dirty="0"/>
              <a:t>       </a:t>
            </a:r>
            <a:r>
              <a:rPr lang="cs-CZ" sz="2200" u="sng" dirty="0"/>
              <a:t>Hlavním úkolem </a:t>
            </a:r>
            <a:r>
              <a:rPr lang="cs-CZ" sz="2200" dirty="0"/>
              <a:t>je stanovit </a:t>
            </a:r>
            <a:r>
              <a:rPr lang="cs-CZ" sz="2200" b="1" dirty="0"/>
              <a:t>aktuální schopnosti </a:t>
            </a:r>
            <a:r>
              <a:rPr lang="cs-CZ" sz="2200" dirty="0"/>
              <a:t>a dovednosti žáka, zjistit jeho silné a slabé stránky ve vztahu ke vzdělávacímu procesu. </a:t>
            </a:r>
          </a:p>
          <a:p>
            <a:pPr>
              <a:buNone/>
            </a:pPr>
            <a:r>
              <a:rPr lang="cs-CZ" sz="2200" dirty="0"/>
              <a:t>     Vyšetření provádíme náhledem ve výuce, pozorováním, rozhovorem s klientem, pedagogy a rodiči. Výsledky vyšetření jsou následně zohledněny v </a:t>
            </a:r>
            <a:r>
              <a:rPr lang="cs-CZ" sz="2200" u="sng" dirty="0"/>
              <a:t>Doporučení ŠPZ </a:t>
            </a:r>
            <a:r>
              <a:rPr lang="cs-CZ" sz="2200" dirty="0"/>
              <a:t>pro další vzdělávání žáka.</a:t>
            </a:r>
            <a:endParaRPr lang="cs-CZ" sz="2200" b="1" dirty="0"/>
          </a:p>
          <a:p>
            <a:pPr>
              <a:buNone/>
            </a:pPr>
            <a:r>
              <a:rPr lang="cs-CZ" sz="2200" b="1" dirty="0"/>
              <a:t> - SLUŽBY PEDAGOGŮM</a:t>
            </a:r>
          </a:p>
          <a:p>
            <a:pPr>
              <a:buNone/>
            </a:pPr>
            <a:r>
              <a:rPr lang="cs-CZ" sz="2200" b="1" dirty="0"/>
              <a:t> - KONZULTACE S RODIČI</a:t>
            </a:r>
          </a:p>
          <a:p>
            <a:pPr>
              <a:buNone/>
            </a:pPr>
            <a:endParaRPr lang="cs-CZ" b="1" dirty="0"/>
          </a:p>
          <a:p>
            <a:pPr>
              <a:buNone/>
            </a:pPr>
            <a:endParaRPr lang="cs-CZ" b="1" dirty="0"/>
          </a:p>
          <a:p>
            <a:pPr>
              <a:buNone/>
            </a:pPr>
            <a:endParaRPr lang="cs-CZ"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332656"/>
            <a:ext cx="8229600" cy="1143000"/>
          </a:xfrm>
        </p:spPr>
        <p:txBody>
          <a:bodyPr>
            <a:normAutofit/>
          </a:bodyPr>
          <a:lstStyle/>
          <a:p>
            <a:r>
              <a:rPr lang="cs-CZ" sz="2800" dirty="0"/>
              <a:t>Příklady dalších vhodných přístupů a programů </a:t>
            </a:r>
            <a:br>
              <a:rPr lang="cs-CZ" sz="2800" dirty="0"/>
            </a:br>
            <a:r>
              <a:rPr lang="cs-CZ" sz="2800" dirty="0"/>
              <a:t>pro osoby s dg. PAS</a:t>
            </a:r>
          </a:p>
        </p:txBody>
      </p:sp>
      <p:sp>
        <p:nvSpPr>
          <p:cNvPr id="3" name="Zástupný symbol pro obsah 2"/>
          <p:cNvSpPr>
            <a:spLocks noGrp="1"/>
          </p:cNvSpPr>
          <p:nvPr>
            <p:ph idx="1"/>
          </p:nvPr>
        </p:nvSpPr>
        <p:spPr>
          <a:xfrm>
            <a:off x="611560" y="1556792"/>
            <a:ext cx="7941568" cy="4752528"/>
          </a:xfrm>
        </p:spPr>
        <p:txBody>
          <a:bodyPr>
            <a:normAutofit fontScale="62500" lnSpcReduction="20000"/>
          </a:bodyPr>
          <a:lstStyle/>
          <a:p>
            <a:pPr>
              <a:buNone/>
            </a:pPr>
            <a:br>
              <a:rPr lang="cs-CZ" dirty="0">
                <a:solidFill>
                  <a:srgbClr val="00B0F0"/>
                </a:solidFill>
              </a:rPr>
            </a:br>
            <a:r>
              <a:rPr lang="cs-CZ" sz="3200" b="0" u="sng" dirty="0"/>
              <a:t>Aplikovaná behaviorální analýza </a:t>
            </a:r>
            <a:r>
              <a:rPr lang="cs-CZ" sz="3200" b="0" dirty="0"/>
              <a:t>(ABA, </a:t>
            </a:r>
            <a:r>
              <a:rPr lang="cs-CZ" sz="3200" b="0" dirty="0" err="1"/>
              <a:t>Applied</a:t>
            </a:r>
            <a:r>
              <a:rPr lang="cs-CZ" sz="3200" b="0" dirty="0"/>
              <a:t> </a:t>
            </a:r>
            <a:r>
              <a:rPr lang="cs-CZ" sz="3200" b="0" dirty="0" err="1"/>
              <a:t>Behavior</a:t>
            </a:r>
            <a:r>
              <a:rPr lang="cs-CZ" sz="3200" b="0" dirty="0"/>
              <a:t> </a:t>
            </a:r>
            <a:r>
              <a:rPr lang="cs-CZ" sz="3200" b="0" dirty="0" err="1"/>
              <a:t>Analysis</a:t>
            </a:r>
            <a:r>
              <a:rPr lang="cs-CZ" sz="3200" b="0" dirty="0"/>
              <a:t>) </a:t>
            </a:r>
            <a:br>
              <a:rPr lang="cs-CZ" sz="3200" b="0" dirty="0"/>
            </a:br>
            <a:br>
              <a:rPr lang="cs-CZ" sz="3200" b="0" dirty="0"/>
            </a:br>
            <a:r>
              <a:rPr lang="cs-CZ" sz="3200" b="0" dirty="0"/>
              <a:t>- základem se stává </a:t>
            </a:r>
            <a:r>
              <a:rPr lang="cs-CZ" sz="3200" b="1" dirty="0"/>
              <a:t>pozorování</a:t>
            </a:r>
            <a:r>
              <a:rPr lang="cs-CZ" sz="3200" b="0" dirty="0"/>
              <a:t> a monitorování jedince s PAS,</a:t>
            </a:r>
            <a:br>
              <a:rPr lang="cs-CZ" sz="3200" b="0" dirty="0"/>
            </a:br>
            <a:r>
              <a:rPr lang="cs-CZ" sz="3200" b="0" dirty="0"/>
              <a:t>- s využitím svých systematických metod, nástrojů, technik a</a:t>
            </a:r>
            <a:br>
              <a:rPr lang="cs-CZ" sz="3200" b="0" dirty="0"/>
            </a:br>
            <a:r>
              <a:rPr lang="cs-CZ" sz="3200" b="0" dirty="0"/>
              <a:t>  strategií se snaží zmírňovat nevhodné chování a nahrazovat </a:t>
            </a:r>
            <a:br>
              <a:rPr lang="cs-CZ" sz="3200" b="0" dirty="0"/>
            </a:br>
            <a:r>
              <a:rPr lang="cs-CZ" sz="3200" b="0" dirty="0"/>
              <a:t>  ho vhodným </a:t>
            </a:r>
            <a:r>
              <a:rPr lang="cs-CZ" sz="3200" b="1" dirty="0"/>
              <a:t>chováním</a:t>
            </a:r>
            <a:r>
              <a:rPr lang="cs-CZ" sz="3200" b="0" dirty="0"/>
              <a:t>,</a:t>
            </a:r>
            <a:br>
              <a:rPr lang="cs-CZ" sz="3200" b="0" dirty="0"/>
            </a:br>
            <a:r>
              <a:rPr lang="cs-CZ" sz="3200" b="0" dirty="0"/>
              <a:t>- rozvíjí dovednosti dítěte, které ho vedou k větší samostatnosti</a:t>
            </a:r>
            <a:br>
              <a:rPr lang="cs-CZ" sz="3200" b="0" dirty="0"/>
            </a:br>
            <a:r>
              <a:rPr lang="cs-CZ" sz="3200" b="0" dirty="0"/>
              <a:t>  ve svém i cizím prostředí – jedná se zejména o </a:t>
            </a:r>
            <a:r>
              <a:rPr lang="cs-CZ" sz="3200" b="0" dirty="0" err="1"/>
              <a:t>sebeobsluhu</a:t>
            </a:r>
            <a:r>
              <a:rPr lang="cs-CZ" sz="3200" b="0" dirty="0"/>
              <a:t>, </a:t>
            </a:r>
            <a:br>
              <a:rPr lang="cs-CZ" sz="3200" b="0" dirty="0"/>
            </a:br>
            <a:r>
              <a:rPr lang="cs-CZ" sz="3200" b="0" dirty="0"/>
              <a:t>  komunikaci, učení, hru a sociální interakci.</a:t>
            </a:r>
            <a:br>
              <a:rPr lang="cs-CZ" sz="3200" b="0" dirty="0"/>
            </a:br>
            <a:br>
              <a:rPr lang="cs-CZ" sz="3200" b="0" dirty="0"/>
            </a:br>
            <a:r>
              <a:rPr lang="cs-CZ" sz="3200" b="0" u="sng" dirty="0"/>
              <a:t>Handle přístup </a:t>
            </a:r>
            <a:br>
              <a:rPr lang="cs-CZ" sz="3200" b="0" dirty="0"/>
            </a:br>
            <a:r>
              <a:rPr lang="cs-CZ" sz="3200" b="0" dirty="0"/>
              <a:t>- za pomocí jednoduchých pohybových aktivit či pomůcek </a:t>
            </a:r>
            <a:br>
              <a:rPr lang="cs-CZ" sz="3200" b="0" dirty="0"/>
            </a:br>
            <a:r>
              <a:rPr lang="cs-CZ" sz="3200" b="0" dirty="0"/>
              <a:t>  se snažíme zlepšit </a:t>
            </a:r>
            <a:r>
              <a:rPr lang="cs-CZ" sz="3200" b="1" dirty="0"/>
              <a:t>funkci nervového systému </a:t>
            </a:r>
            <a:r>
              <a:rPr lang="cs-CZ" sz="3200" b="0" dirty="0"/>
              <a:t>– individuální </a:t>
            </a:r>
            <a:br>
              <a:rPr lang="cs-CZ" sz="3200" b="0" dirty="0"/>
            </a:br>
            <a:r>
              <a:rPr lang="cs-CZ" sz="3200" b="0" dirty="0"/>
              <a:t>  program s dodržováním zásady </a:t>
            </a:r>
            <a:r>
              <a:rPr lang="cs-CZ" sz="3200" b="0" i="1" dirty="0"/>
              <a:t>méně je více, pomaleji je </a:t>
            </a:r>
            <a:br>
              <a:rPr lang="cs-CZ" sz="3200" b="0" i="1" dirty="0"/>
            </a:br>
            <a:r>
              <a:rPr lang="cs-CZ" sz="3200" b="0" i="1" dirty="0"/>
              <a:t>  rychleji.</a:t>
            </a:r>
            <a:endParaRPr lang="cs-CZ" sz="32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Edukace</a:t>
            </a:r>
          </a:p>
        </p:txBody>
      </p:sp>
      <p:sp>
        <p:nvSpPr>
          <p:cNvPr id="3" name="Zástupný symbol pro obsah 2"/>
          <p:cNvSpPr>
            <a:spLocks noGrp="1"/>
          </p:cNvSpPr>
          <p:nvPr>
            <p:ph idx="1"/>
          </p:nvPr>
        </p:nvSpPr>
        <p:spPr>
          <a:xfrm>
            <a:off x="609598" y="1412776"/>
            <a:ext cx="8138865" cy="5040560"/>
          </a:xfrm>
        </p:spPr>
        <p:txBody>
          <a:bodyPr>
            <a:normAutofit/>
          </a:bodyPr>
          <a:lstStyle/>
          <a:p>
            <a:r>
              <a:rPr lang="cs-CZ" sz="2200" u="sng" dirty="0">
                <a:solidFill>
                  <a:srgbClr val="00B0F0"/>
                </a:solidFill>
                <a:latin typeface="Times New Roman" pitchFamily="18"/>
                <a:cs typeface="Times New Roman" pitchFamily="18"/>
              </a:rPr>
              <a:t>Strukturované učení u žáků s PAS a TEACCH program</a:t>
            </a:r>
            <a:br>
              <a:rPr lang="cs-CZ" dirty="0">
                <a:solidFill>
                  <a:srgbClr val="00B0F0"/>
                </a:solidFill>
                <a:latin typeface="Times New Roman" pitchFamily="18"/>
                <a:cs typeface="Times New Roman" pitchFamily="18"/>
              </a:rPr>
            </a:br>
            <a:r>
              <a:rPr lang="cs-CZ" b="0" u="sng" dirty="0">
                <a:latin typeface="Times New Roman" pitchFamily="18"/>
                <a:cs typeface="Times New Roman" pitchFamily="18"/>
              </a:rPr>
              <a:t>(</a:t>
            </a:r>
            <a:r>
              <a:rPr lang="cs-CZ" b="0" u="sng" dirty="0" err="1">
                <a:latin typeface="Times New Roman" pitchFamily="18"/>
                <a:cs typeface="Times New Roman" pitchFamily="18"/>
              </a:rPr>
              <a:t>Treatment</a:t>
            </a:r>
            <a:r>
              <a:rPr lang="cs-CZ" b="0" u="sng" dirty="0">
                <a:latin typeface="Times New Roman" pitchFamily="18"/>
                <a:cs typeface="Times New Roman" pitchFamily="18"/>
              </a:rPr>
              <a:t> </a:t>
            </a:r>
            <a:r>
              <a:rPr lang="cs-CZ" b="0" u="sng" dirty="0" err="1">
                <a:latin typeface="Times New Roman" pitchFamily="18"/>
                <a:cs typeface="Times New Roman" pitchFamily="18"/>
              </a:rPr>
              <a:t>and</a:t>
            </a:r>
            <a:r>
              <a:rPr lang="cs-CZ" b="0" u="sng" dirty="0">
                <a:latin typeface="Times New Roman" pitchFamily="18"/>
                <a:cs typeface="Times New Roman" pitchFamily="18"/>
              </a:rPr>
              <a:t> </a:t>
            </a:r>
            <a:r>
              <a:rPr lang="cs-CZ" b="0" u="sng" dirty="0" err="1">
                <a:latin typeface="Times New Roman" pitchFamily="18"/>
                <a:cs typeface="Times New Roman" pitchFamily="18"/>
              </a:rPr>
              <a:t>Education</a:t>
            </a:r>
            <a:r>
              <a:rPr lang="cs-CZ" b="0" u="sng" dirty="0">
                <a:latin typeface="Times New Roman" pitchFamily="18"/>
                <a:cs typeface="Times New Roman" pitchFamily="18"/>
              </a:rPr>
              <a:t> </a:t>
            </a:r>
            <a:r>
              <a:rPr lang="cs-CZ" b="0" u="sng" dirty="0" err="1">
                <a:latin typeface="Times New Roman" pitchFamily="18"/>
                <a:cs typeface="Times New Roman" pitchFamily="18"/>
              </a:rPr>
              <a:t>of</a:t>
            </a:r>
            <a:r>
              <a:rPr lang="cs-CZ" b="0" u="sng" dirty="0">
                <a:latin typeface="Times New Roman" pitchFamily="18"/>
                <a:cs typeface="Times New Roman" pitchFamily="18"/>
              </a:rPr>
              <a:t> </a:t>
            </a:r>
            <a:r>
              <a:rPr lang="cs-CZ" b="0" u="sng" dirty="0" err="1">
                <a:latin typeface="Times New Roman" pitchFamily="18"/>
                <a:cs typeface="Times New Roman" pitchFamily="18"/>
              </a:rPr>
              <a:t>Autistic</a:t>
            </a:r>
            <a:r>
              <a:rPr lang="cs-CZ" b="0" u="sng" dirty="0">
                <a:latin typeface="Times New Roman" pitchFamily="18"/>
                <a:cs typeface="Times New Roman" pitchFamily="18"/>
              </a:rPr>
              <a:t> </a:t>
            </a:r>
            <a:r>
              <a:rPr lang="cs-CZ" b="0" u="sng" dirty="0" err="1">
                <a:latin typeface="Times New Roman" pitchFamily="18"/>
                <a:cs typeface="Times New Roman" pitchFamily="18"/>
              </a:rPr>
              <a:t>and</a:t>
            </a:r>
            <a:r>
              <a:rPr lang="cs-CZ" b="0" u="sng" dirty="0">
                <a:latin typeface="Times New Roman" pitchFamily="18"/>
                <a:cs typeface="Times New Roman" pitchFamily="18"/>
              </a:rPr>
              <a:t> </a:t>
            </a:r>
            <a:r>
              <a:rPr lang="cs-CZ" b="0" u="sng" dirty="0" err="1">
                <a:latin typeface="Times New Roman" pitchFamily="18"/>
                <a:cs typeface="Times New Roman" pitchFamily="18"/>
              </a:rPr>
              <a:t>Communication</a:t>
            </a:r>
            <a:r>
              <a:rPr lang="cs-CZ" b="0" u="sng" dirty="0">
                <a:latin typeface="Times New Roman" pitchFamily="18"/>
                <a:cs typeface="Times New Roman" pitchFamily="18"/>
              </a:rPr>
              <a:t> </a:t>
            </a:r>
            <a:r>
              <a:rPr lang="cs-CZ" b="0" u="sng" dirty="0" err="1">
                <a:latin typeface="Times New Roman" pitchFamily="18"/>
                <a:cs typeface="Times New Roman" pitchFamily="18"/>
              </a:rPr>
              <a:t>Handicapped</a:t>
            </a:r>
            <a:r>
              <a:rPr lang="cs-CZ" b="0" u="sng" dirty="0">
                <a:latin typeface="Times New Roman" pitchFamily="18"/>
                <a:cs typeface="Times New Roman" pitchFamily="18"/>
              </a:rPr>
              <a:t> </a:t>
            </a:r>
            <a:r>
              <a:rPr lang="cs-CZ" b="0" u="sng" dirty="0" err="1">
                <a:latin typeface="Times New Roman" pitchFamily="18"/>
                <a:cs typeface="Times New Roman" pitchFamily="18"/>
              </a:rPr>
              <a:t>Children</a:t>
            </a:r>
            <a:r>
              <a:rPr lang="cs-CZ" b="0" u="sng" dirty="0">
                <a:latin typeface="Times New Roman" pitchFamily="18"/>
                <a:cs typeface="Times New Roman" pitchFamily="18"/>
              </a:rPr>
              <a:t>)</a:t>
            </a:r>
            <a:br>
              <a:rPr lang="cs-CZ" b="0" u="sng" dirty="0">
                <a:latin typeface="Times New Roman" pitchFamily="18"/>
                <a:cs typeface="Times New Roman" pitchFamily="18"/>
              </a:rPr>
            </a:br>
            <a:br>
              <a:rPr lang="cs-CZ" b="0" dirty="0">
                <a:latin typeface="Times New Roman" pitchFamily="18"/>
                <a:cs typeface="Times New Roman" pitchFamily="18"/>
              </a:rPr>
            </a:br>
            <a:r>
              <a:rPr lang="cs-CZ" dirty="0">
                <a:solidFill>
                  <a:srgbClr val="00B0F0"/>
                </a:solidFill>
                <a:latin typeface="Times New Roman" pitchFamily="18"/>
                <a:cs typeface="Times New Roman" pitchFamily="18"/>
              </a:rPr>
              <a:t>TEACCH program </a:t>
            </a:r>
            <a:r>
              <a:rPr lang="cs-CZ" b="0" dirty="0">
                <a:latin typeface="Times New Roman" pitchFamily="18"/>
                <a:cs typeface="Times New Roman" pitchFamily="18"/>
              </a:rPr>
              <a:t>se zaměřuje na péči a vzdělávání dětí s autismem a dětí s problémy v komunikaci,</a:t>
            </a:r>
            <a:br>
              <a:rPr lang="cs-CZ" b="0" dirty="0">
                <a:latin typeface="Times New Roman" pitchFamily="18"/>
                <a:cs typeface="Times New Roman" pitchFamily="18"/>
              </a:rPr>
            </a:br>
            <a:r>
              <a:rPr lang="cs-CZ" b="0" dirty="0">
                <a:latin typeface="Times New Roman" pitchFamily="18"/>
                <a:cs typeface="Times New Roman" pitchFamily="18"/>
              </a:rPr>
              <a:t>- program vznikl v roce 1966 v USA, jako důsledek na dezinformace a neporozumění problematice autismu,</a:t>
            </a:r>
            <a:br>
              <a:rPr lang="cs-CZ" b="0" dirty="0">
                <a:latin typeface="Times New Roman" pitchFamily="18"/>
                <a:cs typeface="Times New Roman" pitchFamily="18"/>
              </a:rPr>
            </a:br>
            <a:r>
              <a:rPr lang="cs-CZ" b="0" dirty="0">
                <a:latin typeface="Times New Roman" pitchFamily="18"/>
                <a:cs typeface="Times New Roman" pitchFamily="18"/>
              </a:rPr>
              <a:t>- program se zaměřuje na </a:t>
            </a:r>
            <a:r>
              <a:rPr lang="cs-CZ" b="1" dirty="0">
                <a:latin typeface="Times New Roman" pitchFamily="18"/>
                <a:cs typeface="Times New Roman" pitchFamily="18"/>
              </a:rPr>
              <a:t>tři oblasti </a:t>
            </a:r>
            <a:r>
              <a:rPr lang="cs-CZ" b="0" dirty="0">
                <a:latin typeface="Times New Roman" pitchFamily="18"/>
                <a:cs typeface="Times New Roman" pitchFamily="18"/>
              </a:rPr>
              <a:t>života jedince s PAS – vzdělávání, </a:t>
            </a:r>
            <a:r>
              <a:rPr lang="cs-CZ" b="0" u="sng" dirty="0">
                <a:latin typeface="Times New Roman" pitchFamily="18"/>
                <a:cs typeface="Times New Roman" pitchFamily="18"/>
              </a:rPr>
              <a:t>uspořádání domácí péče </a:t>
            </a:r>
            <a:r>
              <a:rPr lang="cs-CZ" b="0" dirty="0">
                <a:latin typeface="Times New Roman" pitchFamily="18"/>
                <a:cs typeface="Times New Roman" pitchFamily="18"/>
              </a:rPr>
              <a:t>a </a:t>
            </a:r>
            <a:r>
              <a:rPr lang="cs-CZ" b="0" u="sng" dirty="0">
                <a:latin typeface="Times New Roman" pitchFamily="18"/>
                <a:cs typeface="Times New Roman" pitchFamily="18"/>
              </a:rPr>
              <a:t>společenském uplatněni</a:t>
            </a:r>
            <a:r>
              <a:rPr lang="cs-CZ" b="0" dirty="0">
                <a:latin typeface="Times New Roman" pitchFamily="18"/>
                <a:cs typeface="Times New Roman" pitchFamily="18"/>
              </a:rPr>
              <a:t>, s požadavkem </a:t>
            </a:r>
            <a:r>
              <a:rPr lang="cs-CZ" b="0" u="sng" dirty="0">
                <a:latin typeface="Times New Roman" pitchFamily="18"/>
                <a:cs typeface="Times New Roman" pitchFamily="18"/>
              </a:rPr>
              <a:t>aktivní účasti </a:t>
            </a:r>
            <a:r>
              <a:rPr lang="cs-CZ" b="0" dirty="0">
                <a:latin typeface="Times New Roman" pitchFamily="18"/>
                <a:cs typeface="Times New Roman" pitchFamily="18"/>
              </a:rPr>
              <a:t>rodiny v programu od předškolního věku do dospělosti</a:t>
            </a:r>
          </a:p>
          <a:p>
            <a:pPr>
              <a:buNone/>
            </a:pPr>
            <a:endParaRPr lang="cs-CZ" b="0" dirty="0">
              <a:latin typeface="Times New Roman" pitchFamily="18"/>
              <a:cs typeface="Times New Roman" pitchFamily="18"/>
            </a:endParaRPr>
          </a:p>
          <a:p>
            <a:r>
              <a:rPr lang="cs-CZ" dirty="0">
                <a:latin typeface="Times New Roman" pitchFamily="18"/>
                <a:cs typeface="Times New Roman" pitchFamily="18"/>
              </a:rPr>
              <a:t>Soukromé „ mateřské školy“-  (např. ABA školka </a:t>
            </a:r>
            <a:r>
              <a:rPr lang="cs-CZ" dirty="0" err="1">
                <a:latin typeface="Times New Roman" pitchFamily="18"/>
                <a:cs typeface="Times New Roman" pitchFamily="18"/>
              </a:rPr>
              <a:t>Cerhanice</a:t>
            </a:r>
            <a:r>
              <a:rPr lang="cs-CZ" dirty="0">
                <a:latin typeface="Times New Roman" pitchFamily="18"/>
                <a:cs typeface="Times New Roman" pitchFamily="18"/>
              </a:rPr>
              <a:t>)</a:t>
            </a:r>
          </a:p>
          <a:p>
            <a:r>
              <a:rPr lang="cs-CZ" b="0" dirty="0">
                <a:latin typeface="Times New Roman" pitchFamily="18"/>
                <a:cs typeface="Times New Roman" pitchFamily="18"/>
              </a:rPr>
              <a:t>I v MŠ může být aplikována  podpůrné opatření ( např. asistent, kompenzační a reedukační pomůcky atd.)</a:t>
            </a:r>
          </a:p>
          <a:p>
            <a:r>
              <a:rPr lang="cs-CZ" dirty="0">
                <a:latin typeface="Times New Roman" pitchFamily="18"/>
                <a:cs typeface="Times New Roman" pitchFamily="18"/>
              </a:rPr>
              <a:t>Podpůrné opatření  platí i pro předškolní vzdělávání dětí s PAS.</a:t>
            </a:r>
          </a:p>
          <a:p>
            <a:endParaRPr lang="cs-CZ" dirty="0">
              <a:latin typeface="Times New Roman" pitchFamily="18"/>
              <a:cs typeface="Times New Roman" pitchFamily="18"/>
            </a:endParaRPr>
          </a:p>
          <a:p>
            <a:pPr>
              <a:buNone/>
            </a:pPr>
            <a:endParaRPr lang="cs-CZ" b="0" dirty="0">
              <a:solidFill>
                <a:srgbClr val="FF0000"/>
              </a:solidFill>
              <a:latin typeface="Times New Roman" pitchFamily="18"/>
              <a:cs typeface="Times New Roman" pitchFamily="18"/>
            </a:endParaRPr>
          </a:p>
          <a:p>
            <a:endParaRPr lang="cs-CZ"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09599" y="609600"/>
            <a:ext cx="6347713" cy="443136"/>
          </a:xfrm>
        </p:spPr>
        <p:txBody>
          <a:bodyPr>
            <a:normAutofit fontScale="90000"/>
          </a:bodyPr>
          <a:lstStyle/>
          <a:p>
            <a:endParaRPr lang="cs-CZ" dirty="0"/>
          </a:p>
        </p:txBody>
      </p:sp>
      <p:sp>
        <p:nvSpPr>
          <p:cNvPr id="3" name="Zástupný symbol pro obsah 2"/>
          <p:cNvSpPr>
            <a:spLocks noGrp="1"/>
          </p:cNvSpPr>
          <p:nvPr>
            <p:ph idx="1"/>
          </p:nvPr>
        </p:nvSpPr>
        <p:spPr/>
        <p:txBody>
          <a:bodyPr>
            <a:normAutofit fontScale="92500" lnSpcReduction="10000"/>
          </a:bodyPr>
          <a:lstStyle/>
          <a:p>
            <a:r>
              <a:rPr lang="cs-CZ" sz="2200" dirty="0"/>
              <a:t>Jednou z hlavních změn v DSM-V  </a:t>
            </a:r>
            <a:r>
              <a:rPr lang="cs-CZ" sz="2200" i="1" dirty="0"/>
              <a:t>(</a:t>
            </a:r>
            <a:r>
              <a:rPr lang="cs-CZ" sz="2400" i="1" dirty="0"/>
              <a:t>Diagnostický a statistický manuál duševních poruch Americké psychiatrické </a:t>
            </a:r>
            <a:r>
              <a:rPr lang="cs-CZ" sz="2400" i="1" dirty="0" err="1"/>
              <a:t>asoc</a:t>
            </a:r>
            <a:r>
              <a:rPr lang="cs-CZ" sz="2400" i="1" dirty="0"/>
              <a:t>.) </a:t>
            </a:r>
            <a:r>
              <a:rPr lang="cs-CZ" sz="2200" dirty="0"/>
              <a:t>je nahrazení pojmu „</a:t>
            </a:r>
            <a:r>
              <a:rPr lang="cs-CZ" sz="2200" dirty="0" err="1"/>
              <a:t>pervazivní</a:t>
            </a:r>
            <a:r>
              <a:rPr lang="cs-CZ" sz="2200" dirty="0"/>
              <a:t> vývojové poruchy“ termínem „poruchy autistického spektra“. (Americká psychiatrická asociace, 2011)</a:t>
            </a:r>
          </a:p>
          <a:p>
            <a:pPr>
              <a:buNone/>
            </a:pPr>
            <a:endParaRPr lang="cs-CZ" sz="2200" dirty="0"/>
          </a:p>
          <a:p>
            <a:r>
              <a:rPr lang="cs-CZ" sz="2200" dirty="0"/>
              <a:t>Nový název kategorie zahrnuje autistickou poruchu, </a:t>
            </a:r>
            <a:r>
              <a:rPr lang="cs-CZ" sz="2200" dirty="0" err="1"/>
              <a:t>pervazivní</a:t>
            </a:r>
            <a:r>
              <a:rPr lang="cs-CZ" sz="2200" dirty="0"/>
              <a:t> vývojovou poruchu jinak nespecifikovanou, </a:t>
            </a:r>
            <a:r>
              <a:rPr lang="cs-CZ" sz="2200" dirty="0" err="1"/>
              <a:t>Aspergerovu</a:t>
            </a:r>
            <a:r>
              <a:rPr lang="cs-CZ" sz="2200" dirty="0"/>
              <a:t> poruchu a desintegrační poruchu v dětství (APA 2011). </a:t>
            </a:r>
            <a:r>
              <a:rPr lang="cs-CZ" sz="2200" dirty="0" err="1"/>
              <a:t>Rettova</a:t>
            </a:r>
            <a:r>
              <a:rPr lang="cs-CZ" sz="2200" dirty="0"/>
              <a:t> porucha byla vypuštěna.</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r>
              <a:rPr lang="cs-CZ" sz="2400" b="0" u="sng" dirty="0">
                <a:latin typeface="Times New Roman" pitchFamily="18"/>
                <a:cs typeface="Times New Roman" pitchFamily="18"/>
              </a:rPr>
              <a:t>Principy strukturovaného učení:</a:t>
            </a:r>
          </a:p>
          <a:p>
            <a:pPr marL="0" indent="0">
              <a:buNone/>
            </a:pPr>
            <a:br>
              <a:rPr lang="cs-CZ" sz="2400" b="0" dirty="0">
                <a:latin typeface="Times New Roman" pitchFamily="18"/>
                <a:cs typeface="Times New Roman" pitchFamily="18"/>
              </a:rPr>
            </a:br>
            <a:r>
              <a:rPr lang="cs-CZ" sz="2400" b="0" dirty="0">
                <a:solidFill>
                  <a:srgbClr val="00B0F0"/>
                </a:solidFill>
                <a:latin typeface="Times New Roman" pitchFamily="18"/>
                <a:cs typeface="Times New Roman" pitchFamily="18"/>
              </a:rPr>
              <a:t>1. Princip individualizace</a:t>
            </a:r>
            <a:br>
              <a:rPr lang="cs-CZ" sz="2400" b="0" dirty="0">
                <a:latin typeface="Times New Roman" pitchFamily="18"/>
                <a:cs typeface="Times New Roman" pitchFamily="18"/>
              </a:rPr>
            </a:br>
            <a:r>
              <a:rPr lang="cs-CZ" sz="2400" b="0" dirty="0">
                <a:solidFill>
                  <a:srgbClr val="00B0F0"/>
                </a:solidFill>
                <a:latin typeface="Times New Roman" pitchFamily="18"/>
                <a:cs typeface="Times New Roman" pitchFamily="18"/>
              </a:rPr>
              <a:t>2. Princip strukturalizace</a:t>
            </a:r>
            <a:br>
              <a:rPr lang="cs-CZ" sz="2400" b="0" dirty="0">
                <a:latin typeface="Times New Roman" pitchFamily="18"/>
                <a:cs typeface="Times New Roman" pitchFamily="18"/>
              </a:rPr>
            </a:br>
            <a:r>
              <a:rPr lang="cs-CZ" sz="2400" b="0" dirty="0">
                <a:solidFill>
                  <a:srgbClr val="00B0F0"/>
                </a:solidFill>
                <a:latin typeface="Times New Roman" pitchFamily="18"/>
                <a:cs typeface="Times New Roman" pitchFamily="18"/>
              </a:rPr>
              <a:t>3. Princip vizualizace</a:t>
            </a:r>
            <a:br>
              <a:rPr lang="cs-CZ" sz="2400" b="0" dirty="0"/>
            </a:br>
            <a:endParaRPr lang="cs-CZ" sz="24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Výskyt v populaci</a:t>
            </a:r>
          </a:p>
        </p:txBody>
      </p:sp>
      <p:sp>
        <p:nvSpPr>
          <p:cNvPr id="3" name="Zástupný symbol pro obsah 2"/>
          <p:cNvSpPr>
            <a:spLocks noGrp="1"/>
          </p:cNvSpPr>
          <p:nvPr>
            <p:ph idx="1"/>
          </p:nvPr>
        </p:nvSpPr>
        <p:spPr/>
        <p:txBody>
          <a:bodyPr>
            <a:normAutofit/>
          </a:bodyPr>
          <a:lstStyle/>
          <a:p>
            <a:r>
              <a:rPr lang="cs-CZ" sz="2400" b="1" dirty="0"/>
              <a:t>Každý rok se u nás narodí okolo 1000–2000 dětí s poruchami autistického spektra (PAS).</a:t>
            </a:r>
            <a:r>
              <a:rPr lang="cs-CZ" sz="2400" dirty="0"/>
              <a:t> </a:t>
            </a:r>
          </a:p>
          <a:p>
            <a:r>
              <a:rPr lang="cs-CZ" sz="2400" dirty="0"/>
              <a:t>Včasná diagnostika je klíčovým faktorem, který umožňuje zahájit intenzivní časnou intervenci, která má výrazně pozitivní dopad na prognózu dítěte a kvalitu života jeho samotného, ale i celé jeho rodiny.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accent2">
                    <a:lumMod val="75000"/>
                  </a:schemeClr>
                </a:solidFill>
                <a:latin typeface="Times New Roman" pitchFamily="18"/>
                <a:cs typeface="Times New Roman" pitchFamily="18"/>
              </a:rPr>
              <a:t>Systém vzdělávání dětí, žáků, studentů  s dg. PAS</a:t>
            </a:r>
            <a:endParaRPr lang="cs-CZ" dirty="0">
              <a:solidFill>
                <a:schemeClr val="accent2">
                  <a:lumMod val="75000"/>
                </a:schemeClr>
              </a:solidFill>
            </a:endParaRPr>
          </a:p>
        </p:txBody>
      </p:sp>
      <p:sp>
        <p:nvSpPr>
          <p:cNvPr id="3" name="Zástupný symbol pro obsah 2"/>
          <p:cNvSpPr>
            <a:spLocks noGrp="1"/>
          </p:cNvSpPr>
          <p:nvPr>
            <p:ph idx="1"/>
          </p:nvPr>
        </p:nvSpPr>
        <p:spPr>
          <a:xfrm>
            <a:off x="609598" y="2160590"/>
            <a:ext cx="7850833" cy="3880773"/>
          </a:xfrm>
        </p:spPr>
        <p:txBody>
          <a:bodyPr>
            <a:normAutofit lnSpcReduction="10000"/>
          </a:bodyPr>
          <a:lstStyle/>
          <a:p>
            <a:r>
              <a:rPr lang="cs-CZ" sz="2000" b="0" dirty="0">
                <a:latin typeface="Times New Roman" pitchFamily="18"/>
                <a:cs typeface="Times New Roman" pitchFamily="18"/>
              </a:rPr>
              <a:t>Děti a žáci s PAS jsou do MŠ a do základních škol přijímaný dle stupně jejích mentální úrovně.</a:t>
            </a:r>
            <a:br>
              <a:rPr lang="cs-CZ" sz="2000" b="0" dirty="0">
                <a:latin typeface="Times New Roman" pitchFamily="18"/>
                <a:cs typeface="Times New Roman" pitchFamily="18"/>
              </a:rPr>
            </a:br>
            <a:br>
              <a:rPr lang="cs-CZ" sz="2000" b="0" dirty="0">
                <a:latin typeface="Times New Roman" pitchFamily="18"/>
                <a:cs typeface="Times New Roman" pitchFamily="18"/>
              </a:rPr>
            </a:br>
            <a:r>
              <a:rPr lang="cs-CZ" sz="2000" b="0" dirty="0">
                <a:latin typeface="Times New Roman" pitchFamily="18"/>
                <a:cs typeface="Times New Roman" pitchFamily="18"/>
              </a:rPr>
              <a:t>Žáci s PAS (zejména žáci s </a:t>
            </a:r>
            <a:r>
              <a:rPr lang="cs-CZ" sz="2000" b="0" dirty="0" err="1">
                <a:latin typeface="Times New Roman" pitchFamily="18"/>
                <a:cs typeface="Times New Roman" pitchFamily="18"/>
              </a:rPr>
              <a:t>Aspergerovým</a:t>
            </a:r>
            <a:r>
              <a:rPr lang="cs-CZ" sz="2000" b="0" dirty="0">
                <a:latin typeface="Times New Roman" pitchFamily="18"/>
                <a:cs typeface="Times New Roman" pitchFamily="18"/>
              </a:rPr>
              <a:t> syndromem) mohou být </a:t>
            </a:r>
            <a:r>
              <a:rPr lang="cs-CZ" sz="2000" dirty="0" err="1">
                <a:latin typeface="Times New Roman" pitchFamily="18"/>
                <a:cs typeface="Times New Roman" pitchFamily="18"/>
              </a:rPr>
              <a:t>inkludovaní</a:t>
            </a:r>
            <a:r>
              <a:rPr lang="cs-CZ" sz="2000" dirty="0">
                <a:latin typeface="Times New Roman" pitchFamily="18"/>
                <a:cs typeface="Times New Roman" pitchFamily="18"/>
              </a:rPr>
              <a:t> do běžných ZŠ </a:t>
            </a:r>
            <a:r>
              <a:rPr lang="cs-CZ" sz="2000" b="0" dirty="0">
                <a:latin typeface="Times New Roman" pitchFamily="18"/>
                <a:cs typeface="Times New Roman" pitchFamily="18"/>
              </a:rPr>
              <a:t>podle vypracovaného IVP.</a:t>
            </a:r>
            <a:br>
              <a:rPr lang="cs-CZ" sz="2000" b="0" dirty="0">
                <a:latin typeface="Times New Roman" pitchFamily="18"/>
                <a:cs typeface="Times New Roman" pitchFamily="18"/>
              </a:rPr>
            </a:br>
            <a:r>
              <a:rPr lang="cs-CZ" sz="2000" b="0" dirty="0">
                <a:latin typeface="Times New Roman" pitchFamily="18"/>
                <a:cs typeface="Times New Roman" pitchFamily="18"/>
              </a:rPr>
              <a:t>Následovné </a:t>
            </a:r>
            <a:r>
              <a:rPr lang="cs-CZ" sz="2000" dirty="0">
                <a:latin typeface="Times New Roman" pitchFamily="18"/>
                <a:cs typeface="Times New Roman" pitchFamily="18"/>
              </a:rPr>
              <a:t>středoškolské vzdělání: </a:t>
            </a:r>
            <a:r>
              <a:rPr lang="cs-CZ" sz="2000" b="0" dirty="0">
                <a:latin typeface="Times New Roman" pitchFamily="18"/>
                <a:cs typeface="Times New Roman" pitchFamily="18"/>
              </a:rPr>
              <a:t>SOU, SŠ, gymnázia, VŠ </a:t>
            </a:r>
            <a:br>
              <a:rPr lang="cs-CZ" sz="2000" b="0" dirty="0">
                <a:latin typeface="Times New Roman" pitchFamily="18"/>
                <a:cs typeface="Times New Roman" pitchFamily="18"/>
              </a:rPr>
            </a:br>
            <a:endParaRPr lang="cs-CZ" sz="2000" b="0" dirty="0">
              <a:latin typeface="Times New Roman" pitchFamily="18"/>
              <a:cs typeface="Times New Roman" pitchFamily="18"/>
            </a:endParaRPr>
          </a:p>
          <a:p>
            <a:r>
              <a:rPr lang="cs-CZ" sz="2000" b="0" dirty="0">
                <a:latin typeface="Times New Roman" pitchFamily="18"/>
                <a:cs typeface="Times New Roman" pitchFamily="18"/>
              </a:rPr>
              <a:t>Pokud je k </a:t>
            </a:r>
            <a:r>
              <a:rPr lang="cs-CZ" sz="2000" dirty="0">
                <a:latin typeface="Times New Roman" pitchFamily="18"/>
                <a:cs typeface="Times New Roman" pitchFamily="18"/>
              </a:rPr>
              <a:t>PAS přidružené mentální postižení</a:t>
            </a:r>
            <a:r>
              <a:rPr lang="cs-CZ" sz="2000" b="0" dirty="0">
                <a:latin typeface="Times New Roman" pitchFamily="18"/>
                <a:cs typeface="Times New Roman" pitchFamily="18"/>
              </a:rPr>
              <a:t>, žáci nejčastěji navštěvují ZŠS.</a:t>
            </a:r>
          </a:p>
          <a:p>
            <a:br>
              <a:rPr lang="cs-CZ" sz="2000" b="0" dirty="0">
                <a:latin typeface="Times New Roman" pitchFamily="18"/>
                <a:cs typeface="Times New Roman" pitchFamily="18"/>
              </a:rPr>
            </a:br>
            <a:r>
              <a:rPr lang="cs-CZ" sz="2000" b="0" dirty="0">
                <a:latin typeface="Times New Roman" pitchFamily="18"/>
                <a:cs typeface="Times New Roman" pitchFamily="18"/>
              </a:rPr>
              <a:t>Následovné </a:t>
            </a:r>
            <a:r>
              <a:rPr lang="cs-CZ" sz="2000" dirty="0">
                <a:latin typeface="Times New Roman" pitchFamily="18"/>
                <a:cs typeface="Times New Roman" pitchFamily="18"/>
              </a:rPr>
              <a:t>středoškolské vzdělávání</a:t>
            </a:r>
            <a:r>
              <a:rPr lang="cs-CZ" sz="2000" b="0" dirty="0">
                <a:latin typeface="Times New Roman" pitchFamily="18"/>
                <a:cs typeface="Times New Roman" pitchFamily="18"/>
              </a:rPr>
              <a:t>:  praktická škola jednoletá nebo dvouletá, OU.</a:t>
            </a:r>
            <a:endParaRPr lang="cs-CZ" sz="2000" b="1"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AAK</a:t>
            </a:r>
          </a:p>
        </p:txBody>
      </p:sp>
      <p:sp>
        <p:nvSpPr>
          <p:cNvPr id="3" name="Zástupný symbol pro obsah 2"/>
          <p:cNvSpPr>
            <a:spLocks noGrp="1"/>
          </p:cNvSpPr>
          <p:nvPr>
            <p:ph idx="1"/>
          </p:nvPr>
        </p:nvSpPr>
        <p:spPr/>
        <p:txBody>
          <a:bodyPr>
            <a:normAutofit/>
          </a:bodyPr>
          <a:lstStyle/>
          <a:p>
            <a:r>
              <a:rPr lang="cs-CZ" sz="2400" b="1" u="sng" dirty="0"/>
              <a:t>VOKS (Výměnný obrázkový komunikační systém)</a:t>
            </a:r>
          </a:p>
          <a:p>
            <a:pPr marL="0" indent="0">
              <a:buNone/>
            </a:pPr>
            <a:br>
              <a:rPr lang="cs-CZ" sz="2400" b="0" u="sng" dirty="0"/>
            </a:br>
            <a:r>
              <a:rPr lang="cs-CZ" sz="2400" b="0" dirty="0"/>
              <a:t>- využívá se u dětí, které mají výrazné problémy s komunikaci,</a:t>
            </a:r>
            <a:br>
              <a:rPr lang="cs-CZ" sz="2400" b="0" dirty="0"/>
            </a:br>
            <a:r>
              <a:rPr lang="cs-CZ" sz="2400" b="0" dirty="0"/>
              <a:t>- ke komunikaci se využívají obrázky nebo symboly, které má</a:t>
            </a:r>
            <a:r>
              <a:rPr lang="cs-CZ" sz="2400" dirty="0"/>
              <a:t> </a:t>
            </a:r>
            <a:r>
              <a:rPr lang="cs-CZ" sz="2400" b="0" dirty="0"/>
              <a:t>dítě stále k dispozici.</a:t>
            </a:r>
            <a:endParaRPr lang="cs-CZ" sz="24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idx="1"/>
          </p:nvPr>
        </p:nvSpPr>
        <p:spPr/>
        <p:txBody>
          <a:bodyPr/>
          <a:lstStyle/>
          <a:p>
            <a:endParaRPr lang="cs-CZ" dirty="0"/>
          </a:p>
        </p:txBody>
      </p:sp>
      <p:pic>
        <p:nvPicPr>
          <p:cNvPr id="3074" name="Picture 2" descr="https://i.pinimg.com/564x/6d/70/53/6d7053b22607450fdf8a2e3b614a705b.jpg"/>
          <p:cNvPicPr>
            <a:picLocks noChangeAspect="1" noChangeArrowheads="1"/>
          </p:cNvPicPr>
          <p:nvPr/>
        </p:nvPicPr>
        <p:blipFill>
          <a:blip r:embed="rId2" cstate="print"/>
          <a:srcRect/>
          <a:stretch>
            <a:fillRect/>
          </a:stretch>
        </p:blipFill>
        <p:spPr bwMode="auto">
          <a:xfrm>
            <a:off x="2699792" y="332656"/>
            <a:ext cx="4330427" cy="6126651"/>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dirty="0"/>
              <a:t>Dítě s PAS v MŠ </a:t>
            </a:r>
          </a:p>
        </p:txBody>
      </p:sp>
      <p:sp>
        <p:nvSpPr>
          <p:cNvPr id="3" name="Zástupný symbol pro obsah 2"/>
          <p:cNvSpPr>
            <a:spLocks noGrp="1"/>
          </p:cNvSpPr>
          <p:nvPr>
            <p:ph idx="1"/>
          </p:nvPr>
        </p:nvSpPr>
        <p:spPr>
          <a:xfrm>
            <a:off x="609598" y="1488613"/>
            <a:ext cx="7490794" cy="3880773"/>
          </a:xfrm>
        </p:spPr>
        <p:txBody>
          <a:bodyPr>
            <a:normAutofit/>
          </a:bodyPr>
          <a:lstStyle/>
          <a:p>
            <a:r>
              <a:rPr lang="cs-CZ" sz="2400" b="1" dirty="0"/>
              <a:t>Vzdělávání v mateřské škole </a:t>
            </a:r>
            <a:r>
              <a:rPr lang="cs-CZ" sz="2400" dirty="0"/>
              <a:t>probíhá podle školního vzdělávacího programu, který byl vypracován v souladu s Rámcovým vzdělávacím programem pro předškolní vzdělávání vydaným MŠMT. </a:t>
            </a:r>
          </a:p>
          <a:p>
            <a:r>
              <a:rPr lang="cs-CZ" sz="2400" dirty="0"/>
              <a:t>Každé z dětí s PAS má vypracován</a:t>
            </a:r>
            <a:r>
              <a:rPr lang="cs-CZ" sz="2400" b="1" dirty="0"/>
              <a:t> individuální vzdělávací plán, p</a:t>
            </a:r>
            <a:r>
              <a:rPr lang="cs-CZ" sz="2400" dirty="0"/>
              <a:t>odle kterého s ním pedagogové denně pracují.</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sz="3100" b="1" dirty="0"/>
              <a:t>V týdenním programu jsou rovnoměrně rozloženy:</a:t>
            </a:r>
            <a:br>
              <a:rPr lang="cs-CZ" dirty="0"/>
            </a:br>
            <a:br>
              <a:rPr lang="cs-CZ" dirty="0"/>
            </a:br>
            <a:endParaRPr lang="cs-CZ" dirty="0"/>
          </a:p>
        </p:txBody>
      </p:sp>
      <p:sp>
        <p:nvSpPr>
          <p:cNvPr id="3" name="Zástupný symbol pro obsah 2"/>
          <p:cNvSpPr>
            <a:spLocks noGrp="1"/>
          </p:cNvSpPr>
          <p:nvPr>
            <p:ph idx="1"/>
          </p:nvPr>
        </p:nvSpPr>
        <p:spPr>
          <a:xfrm>
            <a:off x="609598" y="2160590"/>
            <a:ext cx="7850833" cy="3880773"/>
          </a:xfrm>
        </p:spPr>
        <p:txBody>
          <a:bodyPr>
            <a:normAutofit/>
          </a:bodyPr>
          <a:lstStyle/>
          <a:p>
            <a:r>
              <a:rPr lang="cs-CZ" sz="2000" dirty="0"/>
              <a:t>pohybové aktivity (zařazovány do programu pravidelně každý den),</a:t>
            </a:r>
          </a:p>
          <a:p>
            <a:r>
              <a:rPr lang="cs-CZ" sz="2000" dirty="0"/>
              <a:t>didaktické činnosti (zaměřené na rozvoj komunikačních dovedností, poznávacích schopností),</a:t>
            </a:r>
          </a:p>
          <a:p>
            <a:r>
              <a:rPr lang="cs-CZ" sz="2000" dirty="0"/>
              <a:t>hudební aktivity (zpěv a rytmizace na různé hudební nástroje),</a:t>
            </a:r>
          </a:p>
          <a:p>
            <a:r>
              <a:rPr lang="cs-CZ" sz="2000" dirty="0"/>
              <a:t>výtvarné a pracovní činnosti (práce s různými materiály a výtvarnými a pracovními pomůckami).</a:t>
            </a:r>
          </a:p>
          <a:p>
            <a:endParaRPr lang="cs-CZ"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Příklady z praxe:</a:t>
            </a:r>
          </a:p>
        </p:txBody>
      </p:sp>
      <p:sp>
        <p:nvSpPr>
          <p:cNvPr id="3" name="Zástupný symbol pro obsah 2"/>
          <p:cNvSpPr>
            <a:spLocks noGrp="1"/>
          </p:cNvSpPr>
          <p:nvPr>
            <p:ph idx="1"/>
          </p:nvPr>
        </p:nvSpPr>
        <p:spPr/>
        <p:txBody>
          <a:bodyPr>
            <a:normAutofit/>
          </a:bodyPr>
          <a:lstStyle/>
          <a:p>
            <a:pPr>
              <a:buNone/>
            </a:pPr>
            <a:r>
              <a:rPr lang="cs-CZ" sz="2400" b="1" dirty="0"/>
              <a:t>Mateřská škola </a:t>
            </a:r>
            <a:r>
              <a:rPr lang="cs-CZ" sz="2400" dirty="0"/>
              <a:t>při Národním ústavu pro autismus je jednotřídní mateřská škola s kapacitou 12 dětí. </a:t>
            </a:r>
          </a:p>
          <a:p>
            <a:r>
              <a:rPr lang="cs-CZ" sz="2400" dirty="0"/>
              <a:t>Třída je věkově smíšená, několik míst je určeno pro děti s poruchami autistického spektra (PAS).</a:t>
            </a:r>
          </a:p>
          <a:p>
            <a:pPr>
              <a:buNone/>
            </a:pPr>
            <a:r>
              <a:rPr lang="cs-CZ" sz="2400" b="1" dirty="0"/>
              <a:t>MŠ a ZŠ Brno</a:t>
            </a:r>
            <a:r>
              <a:rPr lang="cs-CZ" sz="2400" dirty="0"/>
              <a:t>, </a:t>
            </a:r>
            <a:r>
              <a:rPr lang="cs-CZ" sz="2400" dirty="0" err="1"/>
              <a:t>Štolcova</a:t>
            </a:r>
            <a:r>
              <a:rPr lang="cs-CZ" sz="2400" dirty="0"/>
              <a:t>, </a:t>
            </a:r>
            <a:r>
              <a:rPr lang="cs-CZ" sz="2400" dirty="0" err="1"/>
              <a:t>p.o</a:t>
            </a:r>
            <a:r>
              <a:rPr lang="cs-CZ" sz="2400" dirty="0"/>
              <a:t>.</a:t>
            </a:r>
          </a:p>
          <a:p>
            <a:pPr>
              <a:buNone/>
            </a:pPr>
            <a:r>
              <a:rPr lang="cs-CZ" sz="2400" dirty="0"/>
              <a:t>    https://autistickaskola.cz/skola/cs/o-nas/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06090"/>
          </a:xfrm>
        </p:spPr>
        <p:txBody>
          <a:bodyPr>
            <a:normAutofit/>
          </a:bodyPr>
          <a:lstStyle/>
          <a:p>
            <a:r>
              <a:rPr lang="cs-CZ" dirty="0"/>
              <a:t>Záchyt</a:t>
            </a:r>
          </a:p>
        </p:txBody>
      </p:sp>
      <p:sp>
        <p:nvSpPr>
          <p:cNvPr id="3" name="Zástupný symbol pro obsah 2"/>
          <p:cNvSpPr>
            <a:spLocks noGrp="1"/>
          </p:cNvSpPr>
          <p:nvPr>
            <p:ph idx="1"/>
          </p:nvPr>
        </p:nvSpPr>
        <p:spPr>
          <a:xfrm>
            <a:off x="457200" y="2132856"/>
            <a:ext cx="8229600" cy="4725144"/>
          </a:xfrm>
        </p:spPr>
        <p:txBody>
          <a:bodyPr>
            <a:noAutofit/>
          </a:bodyPr>
          <a:lstStyle/>
          <a:p>
            <a:r>
              <a:rPr lang="cs-CZ" sz="2400" dirty="0"/>
              <a:t>Komunikační klíč, Průkazu osoby s PAS, odkaz na M-CHAT, Doporučení MZCR odkazovat rodiny s pozitivně podchycenými dětmi do služeb rané péče.</a:t>
            </a:r>
          </a:p>
          <a:p>
            <a:r>
              <a:rPr lang="cs-CZ" sz="2400" dirty="0"/>
              <a:t>Zavedení včas</a:t>
            </a:r>
            <a:r>
              <a:rPr lang="cs-CZ" sz="2400" b="1" dirty="0"/>
              <a:t>ného záchytu PAS </a:t>
            </a:r>
            <a:r>
              <a:rPr lang="cs-CZ" sz="2400" dirty="0"/>
              <a:t>prosadila Odborná skupina pro koncepční řešení problematiky PAS zřízená Vládním výborem pro osoby se zdravotním postižením - VVOZP v roce 2015 viz </a:t>
            </a:r>
            <a:r>
              <a:rPr lang="cs-CZ" sz="2400" u="sng" dirty="0">
                <a:hlinkClick r:id="rId2" tooltip="https://www.vlada.cz/cz/ppov/vvzpo/odborne-skupiny/pro-problematiku-osob-s-pas/odborna-skupina-vvzpo-pro-koncepcni-reseni-problematiky-zivota-osob-s-pas-126689/"/>
              </a:rPr>
              <a:t>https://www.vlada.cz/…89/</a:t>
            </a:r>
            <a:endParaRPr lang="cs-CZ" sz="2400" dirty="0"/>
          </a:p>
          <a:p>
            <a:r>
              <a:rPr lang="cs-CZ" sz="2400" dirty="0"/>
              <a:t>Gestorem splnění bylo MZČR. Více viz Podnět schválený vládou ČR v únoru 2016 </a:t>
            </a:r>
            <a:r>
              <a:rPr lang="cs-CZ" sz="2400" u="sng" dirty="0">
                <a:hlinkClick r:id="rId3" tooltip="https://www.vlada.cz/assets/ppov/vvzpo/dokumenty/Podnet-k-reseni-situace-PAS.pdf"/>
              </a:rPr>
              <a:t>https://www.vlada.cz/…pdf</a:t>
            </a:r>
            <a:endParaRPr lang="cs-CZ" sz="2400" u="sng" dirty="0"/>
          </a:p>
          <a:p>
            <a:pPr>
              <a:buNone/>
            </a:pPr>
            <a:endParaRPr lang="cs-CZ" sz="1600" u="sng" dirty="0"/>
          </a:p>
          <a:p>
            <a:pPr>
              <a:buNone/>
            </a:pPr>
            <a:endParaRPr lang="cs-CZ" sz="16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09599" y="609600"/>
            <a:ext cx="6347713" cy="371128"/>
          </a:xfrm>
        </p:spPr>
        <p:txBody>
          <a:bodyPr>
            <a:normAutofit fontScale="90000"/>
          </a:bodyPr>
          <a:lstStyle/>
          <a:p>
            <a:endParaRPr lang="cs-CZ" dirty="0"/>
          </a:p>
        </p:txBody>
      </p:sp>
      <p:sp>
        <p:nvSpPr>
          <p:cNvPr id="3" name="Zástupný symbol pro obsah 2"/>
          <p:cNvSpPr>
            <a:spLocks noGrp="1"/>
          </p:cNvSpPr>
          <p:nvPr>
            <p:ph idx="1"/>
          </p:nvPr>
        </p:nvSpPr>
        <p:spPr>
          <a:xfrm>
            <a:off x="609598" y="1340768"/>
            <a:ext cx="7778825" cy="5184576"/>
          </a:xfrm>
        </p:spPr>
        <p:txBody>
          <a:bodyPr>
            <a:normAutofit/>
          </a:bodyPr>
          <a:lstStyle/>
          <a:p>
            <a:r>
              <a:rPr lang="cs-CZ" dirty="0"/>
              <a:t>Ministerstvo zdravotnictví doporučuje praktickým lékařům v případě pozitivního vyhodnocení dotazníku informovat rodiče </a:t>
            </a:r>
            <a:r>
              <a:rPr lang="cs-CZ" b="1" dirty="0"/>
              <a:t>o sociální službě raná péče, která poskytne potřebné informace ohledně řešení této situace. </a:t>
            </a:r>
            <a:r>
              <a:rPr lang="cs-CZ" dirty="0"/>
              <a:t>Aktuální přehled poskytovatelů sociální služby raná péče v České republice a kontaktů naleznete v </a:t>
            </a:r>
            <a:r>
              <a:rPr lang="cs-CZ" b="1" u="sng" dirty="0">
                <a:hlinkClick r:id="rId2"/>
              </a:rPr>
              <a:t>registru poskytovatelů rané péče vedeného MPSV</a:t>
            </a:r>
            <a:r>
              <a:rPr lang="cs-CZ" b="1" dirty="0"/>
              <a:t>.</a:t>
            </a:r>
            <a:endParaRPr lang="cs-CZ" dirty="0"/>
          </a:p>
          <a:p>
            <a:r>
              <a:rPr lang="cs-CZ" b="1" dirty="0"/>
              <a:t>Konečnou diagnózu Porucha autistického spektra je oprávněn stanovit pouze dětský psychiatr nebo dětský klinický psycholog</a:t>
            </a:r>
            <a:r>
              <a:rPr lang="cs-CZ" dirty="0"/>
              <a:t>. Seznam kontaktních dětských klinických psychologů, včetně odkazu na klinické dětské psychology</a:t>
            </a:r>
          </a:p>
          <a:p>
            <a:pPr>
              <a:buNone/>
            </a:pPr>
            <a:endParaRPr lang="cs-CZ" dirty="0"/>
          </a:p>
          <a:p>
            <a:r>
              <a:rPr lang="cs-CZ" b="1" dirty="0"/>
              <a:t>Rané péče </a:t>
            </a:r>
            <a:r>
              <a:rPr lang="cs-CZ" dirty="0"/>
              <a:t>lze nalézt v registru poskytovatelů sociálních služeb viz </a:t>
            </a:r>
            <a:r>
              <a:rPr lang="cs-CZ" u="sng" dirty="0">
                <a:hlinkClick r:id="rId3" tooltip="http://iregistr.mpsv.cz/socreg/hledani_sluzby.do?sd=ran%C3%A1+p%C3%A9%C4%8De&amp;zak=&amp;zaok=&amp;SUBSESSION_ID=1633278648619_2"/>
              </a:rPr>
              <a:t>http://iregistr.mpsv.cz/…9_2</a:t>
            </a:r>
            <a:endParaRPr lang="cs-CZ" dirty="0"/>
          </a:p>
          <a:p>
            <a:pPr>
              <a:buNone/>
            </a:pPr>
            <a:endParaRPr lang="cs-CZ" dirty="0"/>
          </a:p>
          <a:p>
            <a:r>
              <a:rPr lang="cs-CZ" dirty="0"/>
              <a:t>Další podpora rodinám dětí s PAS především z neziskového sektoru v ČR.</a:t>
            </a:r>
          </a:p>
          <a:p>
            <a:endParaRPr lang="cs-CZ"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pPr>
              <a:buNone/>
            </a:pPr>
            <a:r>
              <a:rPr lang="cs-CZ" sz="2200" u="sng" dirty="0"/>
              <a:t>Autismus je podle Průchy (2003, s. 21):</a:t>
            </a:r>
          </a:p>
          <a:p>
            <a:pPr>
              <a:buNone/>
            </a:pPr>
            <a:endParaRPr lang="cs-CZ" sz="2200" u="sng" dirty="0"/>
          </a:p>
          <a:p>
            <a:pPr>
              <a:buNone/>
            </a:pPr>
            <a:r>
              <a:rPr lang="cs-CZ" sz="2200" dirty="0"/>
              <a:t>    „vývojová porucha projevující se neschopností komunikovat a navazovat kontakty s okolím.</a:t>
            </a:r>
          </a:p>
          <a:p>
            <a:r>
              <a:rPr lang="cs-CZ" sz="2200" dirty="0"/>
              <a:t>Postižený obtížně vyjadřuje svá přání a potřeby, nechápe, proč mu ostatní nerozumějí.</a:t>
            </a:r>
          </a:p>
          <a:p>
            <a:r>
              <a:rPr lang="pt-BR" sz="2200" dirty="0"/>
              <a:t>Uzavírá se do vlastního světa a projevuje se jako</a:t>
            </a:r>
            <a:r>
              <a:rPr lang="cs-CZ" sz="2200" dirty="0"/>
              <a:t> extrémně osamělá bytost.“</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609598" y="2160590"/>
            <a:ext cx="7922841" cy="3880773"/>
          </a:xfrm>
        </p:spPr>
        <p:txBody>
          <a:bodyPr>
            <a:normAutofit/>
          </a:bodyPr>
          <a:lstStyle/>
          <a:p>
            <a:r>
              <a:rPr lang="cs-CZ" sz="2400" b="1" dirty="0"/>
              <a:t>Raná péče </a:t>
            </a:r>
            <a:r>
              <a:rPr lang="cs-CZ" sz="2400" dirty="0"/>
              <a:t>je preventivní sociální služba poskytována pouze registrovanými poskytovateli v rezortu Ministerstva práce a sociálních věcí pod § 54 zákona č. 108/2006 Sb., o sociálních službách. Tato služba je poskytována rodinám </a:t>
            </a:r>
            <a:r>
              <a:rPr lang="cs-CZ" sz="2400" b="1" dirty="0"/>
              <a:t>vždy zdarma </a:t>
            </a:r>
            <a:r>
              <a:rPr lang="cs-CZ" sz="2400" dirty="0"/>
              <a:t>a pouze poskytovateli registrovanými dle pravidel stanovených Ministerstvem práce a sociálních věcí</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r>
              <a:rPr lang="cs-CZ" dirty="0"/>
              <a:t>RANÁ PÉČE JE BEZPLATNÁ SLUŽBA a pomáhá dětem od narození do 7 let věku, případně do nástupu školní docházky. </a:t>
            </a:r>
          </a:p>
          <a:p>
            <a:r>
              <a:rPr lang="cs-CZ" dirty="0"/>
              <a:t>Raná péče je nezastupitelným segmentem v péči o ohroženou rodinu a doplňuje segment komplexní péče o sociální složku. </a:t>
            </a:r>
          </a:p>
          <a:p>
            <a:r>
              <a:rPr lang="cs-CZ" dirty="0"/>
              <a:t>Rodina s postiženým dítětem totiž řeší společně problémy z oblasti ZDRAVOTNICKÉ, SOCIÁLNÍ a ŠKOLSKÉ, a to průběžně neustále.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sz="3100" b="1" dirty="0"/>
              <a:t>Obecné cíle rané péče specializující se na děti s PAS </a:t>
            </a:r>
            <a:br>
              <a:rPr lang="cs-CZ" dirty="0"/>
            </a:br>
            <a:endParaRPr lang="cs-CZ" dirty="0"/>
          </a:p>
        </p:txBody>
      </p:sp>
      <p:sp>
        <p:nvSpPr>
          <p:cNvPr id="3" name="Zástupný symbol pro obsah 2"/>
          <p:cNvSpPr>
            <a:spLocks noGrp="1"/>
          </p:cNvSpPr>
          <p:nvPr>
            <p:ph idx="1"/>
          </p:nvPr>
        </p:nvSpPr>
        <p:spPr/>
        <p:txBody>
          <a:bodyPr>
            <a:normAutofit fontScale="85000" lnSpcReduction="10000"/>
          </a:bodyPr>
          <a:lstStyle/>
          <a:p>
            <a:pPr>
              <a:buNone/>
            </a:pPr>
            <a:endParaRPr lang="cs-CZ" dirty="0"/>
          </a:p>
          <a:p>
            <a:pPr>
              <a:buNone/>
            </a:pPr>
            <a:r>
              <a:rPr lang="cs-CZ" dirty="0"/>
              <a:t>1. </a:t>
            </a:r>
            <a:r>
              <a:rPr lang="cs-CZ" b="1" dirty="0"/>
              <a:t>Vyhledávání rodin </a:t>
            </a:r>
            <a:r>
              <a:rPr lang="cs-CZ" dirty="0"/>
              <a:t>s dětmi raného věku s poruchou autistického spektra. </a:t>
            </a:r>
          </a:p>
          <a:p>
            <a:pPr>
              <a:buNone/>
            </a:pPr>
            <a:r>
              <a:rPr lang="cs-CZ" dirty="0"/>
              <a:t>2. Vhodným </a:t>
            </a:r>
            <a:r>
              <a:rPr lang="cs-CZ" b="1" dirty="0"/>
              <a:t>posílením</a:t>
            </a:r>
            <a:r>
              <a:rPr lang="cs-CZ" dirty="0"/>
              <a:t> nejvíce </a:t>
            </a:r>
            <a:r>
              <a:rPr lang="cs-CZ" b="1" dirty="0"/>
              <a:t>postižených vývojových oblastí </a:t>
            </a:r>
            <a:r>
              <a:rPr lang="cs-CZ" dirty="0"/>
              <a:t>a </a:t>
            </a:r>
            <a:r>
              <a:rPr lang="cs-CZ" dirty="0" err="1"/>
              <a:t>senzomotorickou</a:t>
            </a:r>
            <a:r>
              <a:rPr lang="cs-CZ" dirty="0"/>
              <a:t> stimulací snížit vliv daného postižení. </a:t>
            </a:r>
          </a:p>
          <a:p>
            <a:pPr>
              <a:buNone/>
            </a:pPr>
            <a:r>
              <a:rPr lang="cs-CZ" dirty="0"/>
              <a:t>3. </a:t>
            </a:r>
            <a:r>
              <a:rPr lang="cs-CZ" b="1" dirty="0"/>
              <a:t>Napomoci pečujícím osobám </a:t>
            </a:r>
            <a:r>
              <a:rPr lang="cs-CZ" dirty="0"/>
              <a:t>získat přehled v problematice PAS, uvědomit si existenci možností pomoci a podpořit tak rodinu v její stabilitě. </a:t>
            </a:r>
          </a:p>
          <a:p>
            <a:pPr>
              <a:buNone/>
            </a:pPr>
            <a:r>
              <a:rPr lang="cs-CZ" dirty="0"/>
              <a:t>4. Vytváření podmínek pro </a:t>
            </a:r>
            <a:r>
              <a:rPr lang="cs-CZ" b="1" dirty="0"/>
              <a:t>začlenění </a:t>
            </a:r>
            <a:r>
              <a:rPr lang="cs-CZ" dirty="0"/>
              <a:t>dítěte do výchovných a vzdělávacích institucí a do běžného sociálního prostředí. ( praktická pomoc se začleněním postižených dětí do MŠ, raná péče </a:t>
            </a:r>
            <a:r>
              <a:rPr lang="cs-CZ" b="1" dirty="0"/>
              <a:t>spolupracuje s SPC a PPP </a:t>
            </a:r>
            <a:r>
              <a:rPr lang="cs-CZ" dirty="0"/>
              <a:t>např. Při vyhledávání vhodného asistenta pedagoga do mateřské školy ) </a:t>
            </a:r>
          </a:p>
          <a:p>
            <a:pPr>
              <a:buNone/>
            </a:pPr>
            <a:r>
              <a:rPr lang="cs-CZ" dirty="0"/>
              <a:t>5. Zachováním </a:t>
            </a:r>
            <a:r>
              <a:rPr lang="cs-CZ" b="1" dirty="0"/>
              <a:t>přirozeného prostředí </a:t>
            </a:r>
            <a:r>
              <a:rPr lang="cs-CZ" dirty="0"/>
              <a:t>dítěte podpořit jeho harmonický psychosociální vývoj.</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609599" y="2132856"/>
            <a:ext cx="7717827" cy="3880773"/>
          </a:xfrm>
        </p:spPr>
        <p:txBody>
          <a:bodyPr>
            <a:noAutofit/>
          </a:bodyPr>
          <a:lstStyle/>
          <a:p>
            <a:r>
              <a:rPr lang="cs-CZ" sz="2400" b="1" dirty="0"/>
              <a:t>Služba vychází </a:t>
            </a:r>
            <a:r>
              <a:rPr lang="cs-CZ" sz="2400" dirty="0"/>
              <a:t>z vědomí, že osoby pečující o blízké s PAS, jsou vystaveny </a:t>
            </a:r>
            <a:r>
              <a:rPr lang="cs-CZ" sz="2400" b="1" dirty="0"/>
              <a:t>nepřetržitému fyzickému i psychickému přetížení </a:t>
            </a:r>
            <a:r>
              <a:rPr lang="cs-CZ" sz="2400" dirty="0"/>
              <a:t>a proto raná </a:t>
            </a:r>
            <a:r>
              <a:rPr lang="cs-CZ" sz="2400" u="sng" dirty="0"/>
              <a:t>intervenční </a:t>
            </a:r>
            <a:r>
              <a:rPr lang="cs-CZ" sz="2400" dirty="0"/>
              <a:t>péče koncipuje své služby nejen jako, kde se snaží o posilování vývojových oblastí dětí s PAS, které jsou nejvíce postiženy, ale také </a:t>
            </a:r>
            <a:r>
              <a:rPr lang="cs-CZ" sz="2400" u="sng" dirty="0"/>
              <a:t>jako odlehčující</a:t>
            </a:r>
            <a:r>
              <a:rPr lang="cs-CZ" sz="2400" dirty="0"/>
              <a:t>, kdy umožňuje rodičům vytvořit si svůj nezbytný /osobní prostor na základě využívání doplňkových služeb organizace.</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09599" y="609600"/>
            <a:ext cx="6347713" cy="515144"/>
          </a:xfrm>
        </p:spPr>
        <p:txBody>
          <a:bodyPr>
            <a:normAutofit fontScale="90000"/>
          </a:bodyPr>
          <a:lstStyle/>
          <a:p>
            <a:endParaRPr lang="cs-CZ" dirty="0"/>
          </a:p>
        </p:txBody>
      </p:sp>
      <p:sp>
        <p:nvSpPr>
          <p:cNvPr id="3" name="Zástupný symbol pro obsah 2"/>
          <p:cNvSpPr>
            <a:spLocks noGrp="1"/>
          </p:cNvSpPr>
          <p:nvPr>
            <p:ph idx="1"/>
          </p:nvPr>
        </p:nvSpPr>
        <p:spPr>
          <a:xfrm>
            <a:off x="609598" y="1412776"/>
            <a:ext cx="7994849" cy="4628587"/>
          </a:xfrm>
        </p:spPr>
        <p:txBody>
          <a:bodyPr>
            <a:normAutofit/>
          </a:bodyPr>
          <a:lstStyle/>
          <a:p>
            <a:r>
              <a:rPr lang="cs-CZ" sz="2000" b="1" dirty="0"/>
              <a:t>Včasný záchyt na základě vyhlášky </a:t>
            </a:r>
            <a:r>
              <a:rPr lang="cs-CZ" sz="2000" dirty="0"/>
              <a:t>č. 317/2016 Sb., kterou se mění vyhláška č. 70/2012 Sb., o preventivních prohlídkách vydalo Ministerstvo zdravotnictví </a:t>
            </a:r>
            <a:r>
              <a:rPr lang="cs-CZ" sz="2000" b="1" i="1" dirty="0"/>
              <a:t>Metodikou praktického provádění a vykazování včasného záchytu poruch autistického spektra (PAS) v ordinacích praktických lékařů pro děti a dorost (PLDD) </a:t>
            </a:r>
            <a:r>
              <a:rPr lang="cs-CZ" sz="2000" dirty="0"/>
              <a:t>viz  </a:t>
            </a:r>
            <a:r>
              <a:rPr lang="cs-CZ" sz="2000" b="1" u="sng" dirty="0">
                <a:hlinkClick r:id="rId2"/>
              </a:rPr>
              <a:t>Věstník MZ ČR 1-2019</a:t>
            </a:r>
            <a:r>
              <a:rPr lang="cs-CZ" sz="2000" b="1" dirty="0"/>
              <a:t>.</a:t>
            </a:r>
            <a:r>
              <a:rPr lang="cs-CZ" sz="2000" dirty="0"/>
              <a:t> Pro realizaci dotazníkového šetření a jeho vyhodnocení lze využít české verze formulářů uvedených  na webových stránkách autorky dotazníků M-CHART-R a M-CHAT-R/F Diany L. </a:t>
            </a:r>
            <a:r>
              <a:rPr lang="cs-CZ" sz="2000" dirty="0" err="1"/>
              <a:t>Robins</a:t>
            </a:r>
            <a:r>
              <a:rPr lang="cs-CZ" sz="2000" dirty="0"/>
              <a:t>, </a:t>
            </a:r>
            <a:r>
              <a:rPr lang="cs-CZ" sz="2000" dirty="0" err="1"/>
              <a:t>Ph.D</a:t>
            </a:r>
            <a:r>
              <a:rPr lang="cs-CZ" sz="2000" dirty="0"/>
              <a:t>.:</a:t>
            </a:r>
          </a:p>
          <a:p>
            <a:r>
              <a:rPr lang="cs-CZ" sz="2000" u="sng" dirty="0">
                <a:hlinkClick r:id="rId3"/>
              </a:rPr>
              <a:t>https://mchatscreen.com/</a:t>
            </a:r>
            <a:endParaRPr lang="cs-CZ" sz="2000" dirty="0"/>
          </a:p>
          <a:p>
            <a:r>
              <a:rPr lang="cs-CZ" sz="2000" u="sng" dirty="0">
                <a:hlinkClick r:id="rId4"/>
              </a:rPr>
              <a:t>https://mchatscreen.com/wp-content/uploads/2016/11/M-CHAT-R_F_Czech_Republic.pdf</a:t>
            </a:r>
            <a:endParaRPr lang="cs-CZ" sz="2000" dirty="0"/>
          </a:p>
          <a:p>
            <a:endParaRPr lang="cs-CZ"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Zdroje:</a:t>
            </a:r>
          </a:p>
        </p:txBody>
      </p:sp>
      <p:sp>
        <p:nvSpPr>
          <p:cNvPr id="3" name="Zástupný symbol pro obsah 2"/>
          <p:cNvSpPr>
            <a:spLocks noGrp="1"/>
          </p:cNvSpPr>
          <p:nvPr>
            <p:ph idx="1"/>
          </p:nvPr>
        </p:nvSpPr>
        <p:spPr>
          <a:xfrm>
            <a:off x="609598" y="1268760"/>
            <a:ext cx="7634809" cy="4680520"/>
          </a:xfrm>
        </p:spPr>
        <p:txBody>
          <a:bodyPr>
            <a:normAutofit fontScale="92500" lnSpcReduction="10000"/>
          </a:bodyPr>
          <a:lstStyle/>
          <a:p>
            <a:pPr>
              <a:buNone/>
            </a:pPr>
            <a:br>
              <a:rPr lang="cs-CZ" b="0" u="sng" dirty="0">
                <a:solidFill>
                  <a:srgbClr val="00B0F0"/>
                </a:solidFill>
                <a:latin typeface="Times New Roman" pitchFamily="18"/>
                <a:cs typeface="Times New Roman" pitchFamily="18"/>
              </a:rPr>
            </a:br>
            <a:br>
              <a:rPr lang="cs-CZ" sz="1900" b="0" dirty="0">
                <a:latin typeface="Times New Roman" pitchFamily="18"/>
                <a:cs typeface="Times New Roman" pitchFamily="18"/>
              </a:rPr>
            </a:br>
            <a:r>
              <a:rPr lang="cs-CZ" sz="1900" b="0" dirty="0">
                <a:latin typeface="Times New Roman" pitchFamily="18"/>
                <a:cs typeface="Times New Roman" pitchFamily="18"/>
              </a:rPr>
              <a:t>Bazalová, B. (2011) Poruchy autistického spektra. Teorie, výzkum, zahraniční zkušenosti. Brno: MU.</a:t>
            </a:r>
            <a:br>
              <a:rPr lang="cs-CZ" sz="1900" b="0" dirty="0">
                <a:latin typeface="Times New Roman" pitchFamily="18"/>
                <a:cs typeface="Times New Roman" pitchFamily="18"/>
              </a:rPr>
            </a:br>
            <a:br>
              <a:rPr lang="cs-CZ" sz="1900" b="0" dirty="0">
                <a:latin typeface="Times New Roman" pitchFamily="18"/>
                <a:cs typeface="Times New Roman" pitchFamily="18"/>
              </a:rPr>
            </a:br>
            <a:r>
              <a:rPr lang="cs-CZ" sz="1900" b="0" dirty="0" err="1">
                <a:latin typeface="Times New Roman" pitchFamily="18"/>
                <a:cs typeface="Times New Roman" pitchFamily="18"/>
              </a:rPr>
              <a:t>Bazalová</a:t>
            </a:r>
            <a:r>
              <a:rPr lang="cs-CZ" sz="1900" b="0" dirty="0">
                <a:latin typeface="Times New Roman" pitchFamily="18"/>
                <a:cs typeface="Times New Roman" pitchFamily="18"/>
              </a:rPr>
              <a:t>, B. (2012) Poruchy autistického spektra v kontextu české </a:t>
            </a:r>
            <a:r>
              <a:rPr lang="cs-CZ" sz="1900" b="0" dirty="0" err="1">
                <a:latin typeface="Times New Roman" pitchFamily="18"/>
                <a:cs typeface="Times New Roman" pitchFamily="18"/>
              </a:rPr>
              <a:t>psychopedie</a:t>
            </a:r>
            <a:r>
              <a:rPr lang="cs-CZ" sz="1900" b="0" dirty="0">
                <a:latin typeface="Times New Roman" pitchFamily="18"/>
                <a:cs typeface="Times New Roman" pitchFamily="18"/>
              </a:rPr>
              <a:t>. Brno: MU.</a:t>
            </a:r>
            <a:br>
              <a:rPr lang="cs-CZ" sz="1900" b="0" dirty="0">
                <a:latin typeface="Times New Roman" pitchFamily="18"/>
                <a:cs typeface="Times New Roman" pitchFamily="18"/>
              </a:rPr>
            </a:br>
            <a:br>
              <a:rPr lang="cs-CZ" sz="1900" b="0" dirty="0">
                <a:latin typeface="Times New Roman" pitchFamily="18"/>
                <a:cs typeface="Times New Roman" pitchFamily="18"/>
              </a:rPr>
            </a:br>
            <a:r>
              <a:rPr lang="cs-CZ" sz="1900" b="0" dirty="0">
                <a:latin typeface="Times New Roman" pitchFamily="18"/>
                <a:cs typeface="Times New Roman" pitchFamily="18"/>
              </a:rPr>
              <a:t>Černá, M. a kol. (2015) Česká </a:t>
            </a:r>
            <a:r>
              <a:rPr lang="cs-CZ" sz="1900" b="0" dirty="0" err="1">
                <a:latin typeface="Times New Roman" pitchFamily="18"/>
                <a:cs typeface="Times New Roman" pitchFamily="18"/>
              </a:rPr>
              <a:t>psychopedie</a:t>
            </a:r>
            <a:r>
              <a:rPr lang="cs-CZ" sz="1900" b="0" dirty="0">
                <a:latin typeface="Times New Roman" pitchFamily="18"/>
                <a:cs typeface="Times New Roman" pitchFamily="18"/>
              </a:rPr>
              <a:t>: speciální pedagogika osob s mentálním postižením. Praha: Karolinum</a:t>
            </a:r>
            <a:br>
              <a:rPr lang="cs-CZ" sz="1900" b="0" dirty="0">
                <a:latin typeface="Times New Roman" pitchFamily="18"/>
                <a:cs typeface="Times New Roman" pitchFamily="18"/>
              </a:rPr>
            </a:br>
            <a:br>
              <a:rPr lang="cs-CZ" sz="1900" b="0" u="sng" dirty="0">
                <a:solidFill>
                  <a:srgbClr val="00B0F0"/>
                </a:solidFill>
                <a:latin typeface="Times New Roman" pitchFamily="18"/>
                <a:cs typeface="Times New Roman" pitchFamily="18"/>
              </a:rPr>
            </a:br>
            <a:r>
              <a:rPr lang="cs-CZ" sz="1900" b="0" dirty="0">
                <a:latin typeface="Times New Roman" pitchFamily="18"/>
                <a:cs typeface="Times New Roman" pitchFamily="18"/>
              </a:rPr>
              <a:t>Valenta, M., </a:t>
            </a:r>
            <a:r>
              <a:rPr lang="cs-CZ" sz="1900" b="0" dirty="0" err="1">
                <a:latin typeface="Times New Roman" pitchFamily="18"/>
                <a:cs typeface="Times New Roman" pitchFamily="18"/>
              </a:rPr>
              <a:t>Müller</a:t>
            </a:r>
            <a:r>
              <a:rPr lang="cs-CZ" sz="1900" b="0" dirty="0">
                <a:latin typeface="Times New Roman" pitchFamily="18"/>
                <a:cs typeface="Times New Roman" pitchFamily="18"/>
              </a:rPr>
              <a:t>, O. (2013) </a:t>
            </a:r>
            <a:r>
              <a:rPr lang="cs-CZ" sz="1900" b="0" dirty="0" err="1">
                <a:latin typeface="Times New Roman" pitchFamily="18"/>
                <a:cs typeface="Times New Roman" pitchFamily="18"/>
              </a:rPr>
              <a:t>Psychopedie</a:t>
            </a:r>
            <a:r>
              <a:rPr lang="cs-CZ" sz="1900" b="0" dirty="0">
                <a:latin typeface="Times New Roman" pitchFamily="18"/>
                <a:cs typeface="Times New Roman" pitchFamily="18"/>
              </a:rPr>
              <a:t>: teoretické základy a metodika. Praha: Parta.</a:t>
            </a:r>
          </a:p>
          <a:p>
            <a:pPr>
              <a:buNone/>
            </a:pPr>
            <a:endParaRPr lang="cs-CZ" sz="1900" dirty="0">
              <a:latin typeface="Times New Roman" pitchFamily="18"/>
              <a:cs typeface="Times New Roman" pitchFamily="18"/>
            </a:endParaRPr>
          </a:p>
          <a:p>
            <a:pPr>
              <a:buNone/>
            </a:pPr>
            <a:r>
              <a:rPr lang="cs-CZ" sz="1900" b="0" dirty="0">
                <a:latin typeface="Times New Roman" pitchFamily="18"/>
                <a:cs typeface="Times New Roman" pitchFamily="18"/>
              </a:rPr>
              <a:t>     MŠMT – portál (online: </a:t>
            </a:r>
            <a:r>
              <a:rPr lang="cs-CZ" sz="1900" b="0" dirty="0">
                <a:latin typeface="Times New Roman" pitchFamily="18"/>
                <a:cs typeface="Times New Roman" pitchFamily="18"/>
                <a:hlinkClick r:id="rId2"/>
              </a:rPr>
              <a:t>https://www.msmt.cz/vzdelavani/</a:t>
            </a:r>
            <a:r>
              <a:rPr lang="cs-CZ" sz="1900" b="0" dirty="0" err="1">
                <a:latin typeface="Times New Roman" pitchFamily="18"/>
                <a:cs typeface="Times New Roman" pitchFamily="18"/>
                <a:hlinkClick r:id="rId2"/>
              </a:rPr>
              <a:t>skolstvi</a:t>
            </a:r>
            <a:r>
              <a:rPr lang="cs-CZ" sz="1900" b="0" dirty="0">
                <a:latin typeface="Times New Roman" pitchFamily="18"/>
                <a:cs typeface="Times New Roman" pitchFamily="18"/>
                <a:hlinkClick r:id="rId2"/>
              </a:rPr>
              <a:t>-v-</a:t>
            </a:r>
            <a:r>
              <a:rPr lang="cs-CZ" sz="1900" b="0" dirty="0" err="1">
                <a:latin typeface="Times New Roman" pitchFamily="18"/>
                <a:cs typeface="Times New Roman" pitchFamily="18"/>
                <a:hlinkClick r:id="rId2"/>
              </a:rPr>
              <a:t>cr</a:t>
            </a:r>
            <a:r>
              <a:rPr lang="cs-CZ" sz="1900" b="0" dirty="0">
                <a:latin typeface="Times New Roman" pitchFamily="18"/>
                <a:cs typeface="Times New Roman" pitchFamily="18"/>
              </a:rPr>
              <a:t>)</a:t>
            </a:r>
          </a:p>
          <a:p>
            <a:pPr>
              <a:buNone/>
            </a:pPr>
            <a:r>
              <a:rPr lang="cs-CZ" sz="1900" dirty="0">
                <a:latin typeface="Times New Roman" pitchFamily="18"/>
                <a:cs typeface="Times New Roman" pitchFamily="18"/>
              </a:rPr>
              <a:t>     Naděje pro autismus (online: </a:t>
            </a:r>
            <a:r>
              <a:rPr lang="cs-CZ" sz="1900" b="0" dirty="0">
                <a:latin typeface="Times New Roman" pitchFamily="18"/>
                <a:cs typeface="Times New Roman" pitchFamily="18"/>
              </a:rPr>
              <a:t>https://nadejeproautismus.cz/)</a:t>
            </a:r>
          </a:p>
          <a:p>
            <a:pPr>
              <a:buNone/>
            </a:pPr>
            <a:endParaRPr lang="cs-CZ" sz="2600" dirty="0">
              <a:latin typeface="Times New Roman" pitchFamily="18"/>
              <a:cs typeface="Times New Roman" pitchFamily="18"/>
            </a:endParaRPr>
          </a:p>
          <a:p>
            <a:pPr>
              <a:buNone/>
            </a:pPr>
            <a:endParaRPr lang="cs-CZ" sz="2600" b="0" dirty="0">
              <a:latin typeface="Times New Roman" pitchFamily="18"/>
              <a:cs typeface="Times New Roman" pitchFamily="18"/>
            </a:endParaRPr>
          </a:p>
          <a:p>
            <a:pPr>
              <a:buNone/>
            </a:pPr>
            <a:endParaRPr lang="cs-CZ" sz="26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Filmy a dokumenty</a:t>
            </a:r>
          </a:p>
        </p:txBody>
      </p:sp>
      <p:sp>
        <p:nvSpPr>
          <p:cNvPr id="3" name="Zástupný symbol pro obsah 2"/>
          <p:cNvSpPr>
            <a:spLocks noGrp="1"/>
          </p:cNvSpPr>
          <p:nvPr>
            <p:ph idx="1"/>
          </p:nvPr>
        </p:nvSpPr>
        <p:spPr/>
        <p:txBody>
          <a:bodyPr>
            <a:normAutofit/>
          </a:bodyPr>
          <a:lstStyle/>
          <a:p>
            <a:r>
              <a:rPr lang="cs-CZ" b="0" dirty="0"/>
              <a:t>Šance Dětem: Příběh Zity (dívka s dětským autismem)</a:t>
            </a:r>
            <a:br>
              <a:rPr lang="cs-CZ" dirty="0">
                <a:hlinkClick r:id="rId2"/>
              </a:rPr>
            </a:br>
            <a:r>
              <a:rPr lang="cs-CZ" dirty="0">
                <a:hlinkClick r:id="rId2"/>
              </a:rPr>
              <a:t>https://www.youtube.com/watch?v=85vZTb4qfIg</a:t>
            </a:r>
            <a:br>
              <a:rPr lang="cs-CZ" dirty="0"/>
            </a:br>
            <a:br>
              <a:rPr lang="cs-CZ" dirty="0"/>
            </a:br>
            <a:r>
              <a:rPr lang="cs-CZ" dirty="0"/>
              <a:t>Děti úplňku: Příběh Vojty (chlapec s PAS a MP) a otázka přijímání dítěte s postižením z pohledu rodičů</a:t>
            </a:r>
            <a:br>
              <a:rPr lang="cs-CZ" dirty="0"/>
            </a:br>
            <a:r>
              <a:rPr lang="cs-CZ" u="sng" dirty="0">
                <a:hlinkClick r:id="rId3"/>
              </a:rPr>
              <a:t>https://www.youtube.com/watch?v=ULgBU3gnC7I</a:t>
            </a:r>
            <a:endParaRPr lang="cs-CZ"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Terminologie</a:t>
            </a:r>
          </a:p>
        </p:txBody>
      </p:sp>
      <p:sp>
        <p:nvSpPr>
          <p:cNvPr id="3" name="Zástupný symbol pro obsah 2"/>
          <p:cNvSpPr>
            <a:spLocks noGrp="1"/>
          </p:cNvSpPr>
          <p:nvPr>
            <p:ph idx="1"/>
          </p:nvPr>
        </p:nvSpPr>
        <p:spPr/>
        <p:txBody>
          <a:bodyPr>
            <a:normAutofit lnSpcReduction="10000"/>
          </a:bodyPr>
          <a:lstStyle/>
          <a:p>
            <a:r>
              <a:rPr lang="cs-CZ" sz="2600" u="sng" dirty="0">
                <a:latin typeface="Times New Roman" pitchFamily="18"/>
                <a:cs typeface="Times New Roman" pitchFamily="18"/>
              </a:rPr>
              <a:t>Klasifikace PAS (srov. </a:t>
            </a:r>
            <a:r>
              <a:rPr lang="cs-CZ" sz="2600" u="sng" dirty="0" err="1">
                <a:latin typeface="Times New Roman" pitchFamily="18"/>
                <a:cs typeface="Times New Roman" pitchFamily="18"/>
              </a:rPr>
              <a:t>Thorová</a:t>
            </a:r>
            <a:r>
              <a:rPr lang="cs-CZ" sz="2600" u="sng" dirty="0">
                <a:latin typeface="Times New Roman" pitchFamily="18"/>
                <a:cs typeface="Times New Roman" pitchFamily="18"/>
              </a:rPr>
              <a:t>)</a:t>
            </a:r>
            <a:br>
              <a:rPr lang="cs-CZ" b="0" dirty="0">
                <a:solidFill>
                  <a:srgbClr val="00B0F0"/>
                </a:solidFill>
                <a:latin typeface="Times New Roman" pitchFamily="18"/>
                <a:cs typeface="Times New Roman" pitchFamily="18"/>
              </a:rPr>
            </a:br>
            <a:br>
              <a:rPr lang="cs-CZ" sz="2400" b="0" dirty="0">
                <a:cs typeface="Times New Roman" pitchFamily="18"/>
              </a:rPr>
            </a:br>
            <a:r>
              <a:rPr lang="cs-CZ" sz="2400" dirty="0"/>
              <a:t>V roce 1943 popsal </a:t>
            </a:r>
            <a:r>
              <a:rPr lang="cs-CZ" sz="2400" dirty="0" err="1"/>
              <a:t>pedopsychiatr</a:t>
            </a:r>
            <a:r>
              <a:rPr lang="cs-CZ" sz="2400" dirty="0"/>
              <a:t> Leo </a:t>
            </a:r>
            <a:r>
              <a:rPr lang="cs-CZ" sz="2400" dirty="0" err="1"/>
              <a:t>Kanner</a:t>
            </a:r>
            <a:r>
              <a:rPr lang="cs-CZ" sz="2400" dirty="0"/>
              <a:t> 11 případů dětí, které na sebe upozornily svým bizarním chováním: </a:t>
            </a:r>
          </a:p>
          <a:p>
            <a:pPr marL="0" indent="0">
              <a:buNone/>
            </a:pPr>
            <a:r>
              <a:rPr lang="cs-CZ" sz="2400" dirty="0"/>
              <a:t>byly extrémně introvertní, neustále udržovaly jisté zvyky a stereotypní aktivity. Pro označení jejich poruchy později zvolil název „časný dětský autismus“ (Hrdlička, M., Komárek, V. 2004, </a:t>
            </a:r>
            <a:r>
              <a:rPr lang="cs-CZ" sz="2400" dirty="0" err="1"/>
              <a:t>Thorová</a:t>
            </a:r>
            <a:r>
              <a:rPr lang="cs-CZ" sz="2400" dirty="0"/>
              <a:t>, K. 2006).</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09599" y="609600"/>
            <a:ext cx="6347713" cy="731168"/>
          </a:xfrm>
        </p:spPr>
        <p:txBody>
          <a:bodyPr/>
          <a:lstStyle/>
          <a:p>
            <a:r>
              <a:rPr lang="cs-CZ" dirty="0"/>
              <a:t>Klasifikace</a:t>
            </a:r>
          </a:p>
        </p:txBody>
      </p:sp>
      <p:sp>
        <p:nvSpPr>
          <p:cNvPr id="3" name="Zástupný symbol pro obsah 2"/>
          <p:cNvSpPr>
            <a:spLocks noGrp="1"/>
          </p:cNvSpPr>
          <p:nvPr>
            <p:ph idx="1"/>
          </p:nvPr>
        </p:nvSpPr>
        <p:spPr>
          <a:xfrm>
            <a:off x="609599" y="1488613"/>
            <a:ext cx="6347714" cy="3880773"/>
          </a:xfrm>
        </p:spPr>
        <p:txBody>
          <a:bodyPr>
            <a:noAutofit/>
          </a:bodyPr>
          <a:lstStyle/>
          <a:p>
            <a:pPr>
              <a:buNone/>
            </a:pPr>
            <a:r>
              <a:rPr lang="cs-CZ" sz="2000" dirty="0"/>
              <a:t>Pro klasifikaci PAS jsou směrodatné současně</a:t>
            </a:r>
          </a:p>
          <a:p>
            <a:pPr>
              <a:buNone/>
            </a:pPr>
            <a:r>
              <a:rPr lang="cs-CZ" sz="2000" dirty="0"/>
              <a:t>platné dokumenty: </a:t>
            </a:r>
          </a:p>
          <a:p>
            <a:pPr>
              <a:buNone/>
            </a:pPr>
            <a:endParaRPr lang="cs-CZ" sz="2000" dirty="0"/>
          </a:p>
          <a:p>
            <a:pPr>
              <a:buNone/>
            </a:pPr>
            <a:r>
              <a:rPr lang="cs-CZ" sz="2000" dirty="0"/>
              <a:t>1/ Desátá revize Mezinárodní </a:t>
            </a:r>
            <a:r>
              <a:rPr lang="pl-PL" sz="2000" dirty="0"/>
              <a:t>klasifikace nemocí (MKN-10 z roku 1992,2000); bude nahrazena </a:t>
            </a:r>
          </a:p>
          <a:p>
            <a:pPr>
              <a:buNone/>
            </a:pPr>
            <a:r>
              <a:rPr lang="pl-PL" sz="2000" dirty="0"/>
              <a:t>   </a:t>
            </a:r>
            <a:r>
              <a:rPr lang="pl-PL" sz="2000" dirty="0">
                <a:highlight>
                  <a:srgbClr val="FFFF00"/>
                </a:highlight>
              </a:rPr>
              <a:t>Jedenáctá revize </a:t>
            </a:r>
            <a:r>
              <a:rPr lang="cs-CZ" sz="2000" dirty="0">
                <a:highlight>
                  <a:srgbClr val="FFFF00"/>
                </a:highlight>
              </a:rPr>
              <a:t>Mezinárodní </a:t>
            </a:r>
            <a:r>
              <a:rPr lang="pl-PL" sz="2000" dirty="0">
                <a:highlight>
                  <a:srgbClr val="FFFF00"/>
                </a:highlight>
              </a:rPr>
              <a:t>klasifikace nemocí </a:t>
            </a:r>
          </a:p>
          <a:p>
            <a:pPr>
              <a:buNone/>
            </a:pPr>
            <a:r>
              <a:rPr lang="pl-PL" sz="2000" dirty="0"/>
              <a:t>    (MKN-11 )</a:t>
            </a:r>
          </a:p>
          <a:p>
            <a:pPr>
              <a:buNone/>
            </a:pPr>
            <a:r>
              <a:rPr lang="pl-PL" sz="2000" dirty="0"/>
              <a:t>2/ Americký </a:t>
            </a:r>
            <a:r>
              <a:rPr lang="cs-CZ" sz="2000" dirty="0"/>
              <a:t>diagnostický manuál, který v roce 1994 vydala </a:t>
            </a:r>
            <a:r>
              <a:rPr lang="pl-PL" sz="2000" dirty="0"/>
              <a:t>Americká psychiatrická asociace; </a:t>
            </a:r>
          </a:p>
          <a:p>
            <a:pPr>
              <a:buNone/>
            </a:pPr>
            <a:endParaRPr lang="pl-PL" sz="2000" dirty="0"/>
          </a:p>
          <a:p>
            <a:pPr>
              <a:buNone/>
            </a:pPr>
            <a:r>
              <a:rPr lang="pl-PL" sz="2000" dirty="0"/>
              <a:t>Oba dokumenty se ovšem liší jak v terminologii, tak ve spektru poruch. </a:t>
            </a:r>
            <a:endParaRPr lang="cs-CZ"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l-PL" sz="3600" dirty="0"/>
              <a:t>MKN-10</a:t>
            </a:r>
            <a:endParaRPr lang="cs-CZ" dirty="0"/>
          </a:p>
        </p:txBody>
      </p:sp>
      <p:sp>
        <p:nvSpPr>
          <p:cNvPr id="3" name="Zástupný symbol pro obsah 2"/>
          <p:cNvSpPr>
            <a:spLocks noGrp="1"/>
          </p:cNvSpPr>
          <p:nvPr>
            <p:ph idx="1"/>
          </p:nvPr>
        </p:nvSpPr>
        <p:spPr/>
        <p:txBody>
          <a:bodyPr>
            <a:normAutofit fontScale="85000" lnSpcReduction="10000"/>
          </a:bodyPr>
          <a:lstStyle/>
          <a:p>
            <a:r>
              <a:rPr lang="cs-CZ" sz="2400" dirty="0"/>
              <a:t>F84.0 Dětský autismus,</a:t>
            </a:r>
          </a:p>
          <a:p>
            <a:r>
              <a:rPr lang="cs-CZ" sz="2400" dirty="0"/>
              <a:t>F84.1 Atypický autismus,</a:t>
            </a:r>
          </a:p>
          <a:p>
            <a:r>
              <a:rPr lang="cs-CZ" sz="2400" dirty="0"/>
              <a:t>F84.2 </a:t>
            </a:r>
            <a:r>
              <a:rPr lang="cs-CZ" sz="2400" dirty="0" err="1"/>
              <a:t>Rettův</a:t>
            </a:r>
            <a:r>
              <a:rPr lang="cs-CZ" sz="2400" dirty="0"/>
              <a:t> syndrom,</a:t>
            </a:r>
          </a:p>
          <a:p>
            <a:r>
              <a:rPr lang="cs-CZ" sz="2400" dirty="0"/>
              <a:t>F84.3 Jiná desintegrační porucha v dětství,</a:t>
            </a:r>
          </a:p>
          <a:p>
            <a:r>
              <a:rPr lang="cs-CZ" sz="2400" dirty="0"/>
              <a:t>F84.4 Hyperaktivní porucha s mentální retardací a</a:t>
            </a:r>
          </a:p>
          <a:p>
            <a:pPr>
              <a:buNone/>
            </a:pPr>
            <a:r>
              <a:rPr lang="cs-CZ" sz="2400" dirty="0"/>
              <a:t>               stereotypními pohyby,</a:t>
            </a:r>
          </a:p>
          <a:p>
            <a:r>
              <a:rPr lang="cs-CZ" sz="2400" dirty="0"/>
              <a:t>F84.5 </a:t>
            </a:r>
            <a:r>
              <a:rPr lang="cs-CZ" sz="2400" dirty="0" err="1"/>
              <a:t>Aspergerův</a:t>
            </a:r>
            <a:r>
              <a:rPr lang="cs-CZ" sz="2400" dirty="0"/>
              <a:t> syndrom,</a:t>
            </a:r>
          </a:p>
          <a:p>
            <a:r>
              <a:rPr lang="cs-CZ" sz="2400" dirty="0"/>
              <a:t>F84.8 Jiné </a:t>
            </a:r>
            <a:r>
              <a:rPr lang="cs-CZ" sz="2400" dirty="0" err="1"/>
              <a:t>pervazivní</a:t>
            </a:r>
            <a:r>
              <a:rPr lang="cs-CZ" sz="2400" dirty="0"/>
              <a:t> vývojové poruchy,</a:t>
            </a:r>
          </a:p>
          <a:p>
            <a:r>
              <a:rPr lang="cs-CZ" sz="2400" dirty="0"/>
              <a:t>F84.9 </a:t>
            </a:r>
            <a:r>
              <a:rPr lang="cs-CZ" sz="2400" dirty="0" err="1"/>
              <a:t>Pervazivní</a:t>
            </a:r>
            <a:r>
              <a:rPr lang="cs-CZ" sz="2400" dirty="0"/>
              <a:t> vývojová porucha nespecifikovaná.</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348295F-8154-9A39-FEB3-1093A2818B16}"/>
              </a:ext>
            </a:extLst>
          </p:cNvPr>
          <p:cNvSpPr>
            <a:spLocks noGrp="1"/>
          </p:cNvSpPr>
          <p:nvPr>
            <p:ph type="title"/>
          </p:nvPr>
        </p:nvSpPr>
        <p:spPr>
          <a:xfrm>
            <a:off x="609599" y="609600"/>
            <a:ext cx="6347713" cy="443136"/>
          </a:xfrm>
        </p:spPr>
        <p:txBody>
          <a:bodyPr>
            <a:normAutofit fontScale="90000"/>
          </a:bodyPr>
          <a:lstStyle/>
          <a:p>
            <a:endParaRPr lang="cs-CZ" dirty="0"/>
          </a:p>
        </p:txBody>
      </p:sp>
      <p:sp>
        <p:nvSpPr>
          <p:cNvPr id="3" name="Zástupný obsah 2">
            <a:extLst>
              <a:ext uri="{FF2B5EF4-FFF2-40B4-BE49-F238E27FC236}">
                <a16:creationId xmlns:a16="http://schemas.microsoft.com/office/drawing/2014/main" id="{E49E4330-63DC-3C0E-99ED-F3C6BB127902}"/>
              </a:ext>
            </a:extLst>
          </p:cNvPr>
          <p:cNvSpPr>
            <a:spLocks noGrp="1"/>
          </p:cNvSpPr>
          <p:nvPr>
            <p:ph idx="1"/>
          </p:nvPr>
        </p:nvSpPr>
        <p:spPr>
          <a:xfrm>
            <a:off x="609598" y="1412776"/>
            <a:ext cx="7562801" cy="4628587"/>
          </a:xfrm>
        </p:spPr>
        <p:txBody>
          <a:bodyPr>
            <a:normAutofit/>
          </a:bodyPr>
          <a:lstStyle/>
          <a:p>
            <a:r>
              <a:rPr lang="cs-CZ" sz="2000" b="0" i="0" u="sng" dirty="0">
                <a:solidFill>
                  <a:srgbClr val="1E286D"/>
                </a:solidFill>
                <a:effectLst/>
                <a:latin typeface="Noto Sans" panose="020B0502040504020204" pitchFamily="34" charset="0"/>
                <a:hlinkClick r:id="rId2"/>
              </a:rPr>
              <a:t>Světová zdravotnická organizace (WHO)</a:t>
            </a:r>
            <a:r>
              <a:rPr lang="cs-CZ" sz="2000" b="0" i="0" dirty="0">
                <a:solidFill>
                  <a:srgbClr val="0A0A0A"/>
                </a:solidFill>
                <a:effectLst/>
                <a:latin typeface="Noto Sans" panose="020B0502040504020204" pitchFamily="34" charset="0"/>
              </a:rPr>
              <a:t> připravila 11. revizi </a:t>
            </a:r>
            <a:r>
              <a:rPr lang="cs-CZ" sz="2000" b="0" i="0" u="sng" dirty="0">
                <a:solidFill>
                  <a:srgbClr val="1E286D"/>
                </a:solidFill>
                <a:effectLst/>
                <a:latin typeface="Noto Sans" panose="020B0502040504020204" pitchFamily="34" charset="0"/>
                <a:hlinkClick r:id="rId3"/>
              </a:rPr>
              <a:t>MKN</a:t>
            </a:r>
            <a:r>
              <a:rPr lang="cs-CZ" sz="2000" b="0" i="0" dirty="0">
                <a:solidFill>
                  <a:srgbClr val="0A0A0A"/>
                </a:solidFill>
                <a:effectLst/>
                <a:latin typeface="Noto Sans" panose="020B0502040504020204" pitchFamily="34" charset="0"/>
              </a:rPr>
              <a:t>, která byla schválena na 72. Světovém zdravotnickém zasedání v květnu 2019 a vstoupí v platnost dne 1. ledna 2022 s pětiletým přechodným obdobím.</a:t>
            </a:r>
          </a:p>
          <a:p>
            <a:endParaRPr lang="cs-CZ" sz="2000" dirty="0">
              <a:solidFill>
                <a:srgbClr val="0A0A0A"/>
              </a:solidFill>
              <a:latin typeface="Noto Sans" panose="020B0502040504020204" pitchFamily="34" charset="0"/>
            </a:endParaRPr>
          </a:p>
          <a:p>
            <a:endParaRPr lang="cs-CZ" sz="2000" dirty="0">
              <a:solidFill>
                <a:srgbClr val="0A0A0A"/>
              </a:solidFill>
              <a:latin typeface="Noto Sans" panose="020B0502040504020204" pitchFamily="34" charset="0"/>
            </a:endParaRPr>
          </a:p>
          <a:p>
            <a:pPr algn="l"/>
            <a:r>
              <a:rPr lang="cs-CZ" sz="2000" b="0" i="1" dirty="0">
                <a:solidFill>
                  <a:srgbClr val="1E286D"/>
                </a:solidFill>
                <a:effectLst/>
                <a:latin typeface="Noto Serif" panose="020B0604020202020204" pitchFamily="18" charset="0"/>
              </a:rPr>
              <a:t>Inovace v MKN-11</a:t>
            </a:r>
          </a:p>
          <a:p>
            <a:pPr algn="l"/>
            <a:r>
              <a:rPr lang="cs-CZ" sz="2000" b="0" i="0" dirty="0">
                <a:solidFill>
                  <a:srgbClr val="0A0A0A"/>
                </a:solidFill>
                <a:effectLst/>
                <a:latin typeface="Noto Sans" panose="020B0502040504020204" pitchFamily="34" charset="0"/>
              </a:rPr>
              <a:t>MKN-11 přináší několik významných technických a obsahových změn. Mezi technické patří nové kódovací schéma, nový datový model nebo možnost kombinování kódů za účelem vyššího klinického detailu a komplexnosti kódované informace.</a:t>
            </a:r>
          </a:p>
          <a:p>
            <a:endParaRPr lang="cs-CZ" dirty="0"/>
          </a:p>
        </p:txBody>
      </p:sp>
    </p:spTree>
    <p:extLst>
      <p:ext uri="{BB962C8B-B14F-4D97-AF65-F5344CB8AC3E}">
        <p14:creationId xmlns:p14="http://schemas.microsoft.com/office/powerpoint/2010/main" val="3395790639"/>
      </p:ext>
    </p:extLst>
  </p:cSld>
  <p:clrMapOvr>
    <a:masterClrMapping/>
  </p:clrMapOvr>
</p:sld>
</file>

<file path=ppt/theme/theme1.xml><?xml version="1.0" encoding="utf-8"?>
<a:theme xmlns:a="http://schemas.openxmlformats.org/drawingml/2006/main" name="Fazeta">
  <a:themeElements>
    <a:clrScheme name="Faz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z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z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3635</TotalTime>
  <Words>4306</Words>
  <Application>Microsoft Office PowerPoint</Application>
  <PresentationFormat>Předvádění na obrazovce (4:3)</PresentationFormat>
  <Paragraphs>277</Paragraphs>
  <Slides>57</Slides>
  <Notes>1</Notes>
  <HiddenSlides>0</HiddenSlides>
  <MMClips>0</MMClips>
  <ScaleCrop>false</ScaleCrop>
  <HeadingPairs>
    <vt:vector size="6" baseType="variant">
      <vt:variant>
        <vt:lpstr>Použitá písma</vt:lpstr>
      </vt:variant>
      <vt:variant>
        <vt:i4>11</vt:i4>
      </vt:variant>
      <vt:variant>
        <vt:lpstr>Motiv</vt:lpstr>
      </vt:variant>
      <vt:variant>
        <vt:i4>1</vt:i4>
      </vt:variant>
      <vt:variant>
        <vt:lpstr>Nadpisy snímků</vt:lpstr>
      </vt:variant>
      <vt:variant>
        <vt:i4>57</vt:i4>
      </vt:variant>
    </vt:vector>
  </HeadingPairs>
  <TitlesOfParts>
    <vt:vector size="69" baseType="lpstr">
      <vt:lpstr>Arial</vt:lpstr>
      <vt:lpstr>Calibri</vt:lpstr>
      <vt:lpstr>Noto Sans</vt:lpstr>
      <vt:lpstr>Noto Serif</vt:lpstr>
      <vt:lpstr>proxima nova a w07 light</vt:lpstr>
      <vt:lpstr>Public Sans Web</vt:lpstr>
      <vt:lpstr>Quicksand</vt:lpstr>
      <vt:lpstr>Times New Roman</vt:lpstr>
      <vt:lpstr>Trebuchet MS</vt:lpstr>
      <vt:lpstr>Verdana</vt:lpstr>
      <vt:lpstr>Wingdings 3</vt:lpstr>
      <vt:lpstr>Fazeta</vt:lpstr>
      <vt:lpstr> Poruchy autistického spektra</vt:lpstr>
      <vt:lpstr>Terminologie</vt:lpstr>
      <vt:lpstr>Mýty a předsudky</vt:lpstr>
      <vt:lpstr>Prezentace aplikace PowerPoint</vt:lpstr>
      <vt:lpstr>Prezentace aplikace PowerPoint</vt:lpstr>
      <vt:lpstr>Terminologie</vt:lpstr>
      <vt:lpstr>Klasifikace</vt:lpstr>
      <vt:lpstr>MKN-10</vt:lpstr>
      <vt:lpstr>Prezentace aplikace PowerPoint</vt:lpstr>
      <vt:lpstr>Inovace a změny v klasifikaci MKN-11 duševních, behaviorálních a neurologických vývinů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Mentální POSTIŽENÍ u PAS</vt:lpstr>
      <vt:lpstr>Tvorba dospívající dívky s AS,  2020</vt:lpstr>
      <vt:lpstr>Další klasifikace</vt:lpstr>
      <vt:lpstr>Prezentace aplikace PowerPoint</vt:lpstr>
      <vt:lpstr>Prezentace aplikace PowerPoint</vt:lpstr>
      <vt:lpstr>Jednotlivé typy dle MKN 10:</vt:lpstr>
      <vt:lpstr>Prezentace aplikace PowerPoint</vt:lpstr>
      <vt:lpstr>Rettův syndrom (pouze v klasifikaci MKN 10) </vt:lpstr>
      <vt:lpstr>Změny v klasifikaci - MKN 11</vt:lpstr>
      <vt:lpstr>Deficity v následujících oblastech</vt:lpstr>
      <vt:lpstr>Online studijní texty: </vt:lpstr>
      <vt:lpstr>Prezentace aplikace PowerPoint</vt:lpstr>
      <vt:lpstr>Obtíže v sociální interakci se u dětí s autismem projevují tak, že: </vt:lpstr>
      <vt:lpstr>Postižení v oblasti představivosti vede k rigiditě v: </vt:lpstr>
      <vt:lpstr> </vt:lpstr>
      <vt:lpstr> </vt:lpstr>
      <vt:lpstr>Diagnostika</vt:lpstr>
      <vt:lpstr>Diagnostika</vt:lpstr>
      <vt:lpstr>Pedagogická diagnostika</vt:lpstr>
      <vt:lpstr>Poradenství</vt:lpstr>
      <vt:lpstr>Služby SPC: </vt:lpstr>
      <vt:lpstr>Příklady dalších vhodných přístupů a programů  pro osoby s dg. PAS</vt:lpstr>
      <vt:lpstr>Edukace</vt:lpstr>
      <vt:lpstr>Prezentace aplikace PowerPoint</vt:lpstr>
      <vt:lpstr>Výskyt v populaci</vt:lpstr>
      <vt:lpstr>Systém vzdělávání dětí, žáků, studentů  s dg. PAS</vt:lpstr>
      <vt:lpstr>AAK</vt:lpstr>
      <vt:lpstr>Prezentace aplikace PowerPoint</vt:lpstr>
      <vt:lpstr>Dítě s PAS v MŠ </vt:lpstr>
      <vt:lpstr>V týdenním programu jsou rovnoměrně rozloženy:  </vt:lpstr>
      <vt:lpstr>Příklady z praxe:</vt:lpstr>
      <vt:lpstr>Záchyt</vt:lpstr>
      <vt:lpstr>Prezentace aplikace PowerPoint</vt:lpstr>
      <vt:lpstr>Prezentace aplikace PowerPoint</vt:lpstr>
      <vt:lpstr>Prezentace aplikace PowerPoint</vt:lpstr>
      <vt:lpstr>Obecné cíle rané péče specializující se na děti s PAS  </vt:lpstr>
      <vt:lpstr>Prezentace aplikace PowerPoint</vt:lpstr>
      <vt:lpstr>Prezentace aplikace PowerPoint</vt:lpstr>
      <vt:lpstr>Zdroje:</vt:lpstr>
      <vt:lpstr>Filmy a dokumenty</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dc:title>
  <dc:creator>sochor</dc:creator>
  <cp:lastModifiedBy>Pavel Sochor</cp:lastModifiedBy>
  <cp:revision>65</cp:revision>
  <dcterms:created xsi:type="dcterms:W3CDTF">2021-05-03T21:48:05Z</dcterms:created>
  <dcterms:modified xsi:type="dcterms:W3CDTF">2024-03-21T08:08:12Z</dcterms:modified>
</cp:coreProperties>
</file>