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28"/>
  </p:notesMasterIdLst>
  <p:sldIdLst>
    <p:sldId id="266" r:id="rId2"/>
    <p:sldId id="400" r:id="rId3"/>
    <p:sldId id="402" r:id="rId4"/>
    <p:sldId id="410" r:id="rId5"/>
    <p:sldId id="394" r:id="rId6"/>
    <p:sldId id="399" r:id="rId7"/>
    <p:sldId id="395" r:id="rId8"/>
    <p:sldId id="405" r:id="rId9"/>
    <p:sldId id="406" r:id="rId10"/>
    <p:sldId id="411" r:id="rId11"/>
    <p:sldId id="412" r:id="rId12"/>
    <p:sldId id="408" r:id="rId13"/>
    <p:sldId id="407" r:id="rId14"/>
    <p:sldId id="413" r:id="rId15"/>
    <p:sldId id="414" r:id="rId16"/>
    <p:sldId id="418" r:id="rId17"/>
    <p:sldId id="409" r:id="rId18"/>
    <p:sldId id="422" r:id="rId19"/>
    <p:sldId id="423" r:id="rId20"/>
    <p:sldId id="403" r:id="rId21"/>
    <p:sldId id="415" r:id="rId22"/>
    <p:sldId id="419" r:id="rId23"/>
    <p:sldId id="420" r:id="rId24"/>
    <p:sldId id="416" r:id="rId25"/>
    <p:sldId id="404" r:id="rId26"/>
    <p:sldId id="421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9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11.06.2024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Robert_Sternber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Tadei_10%20doporu&#269;eni_%20rozvoj_kreativity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Jak%20rozv&#237;jet%20tvo&#345;ivost.do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Tvorivy%20u&#269;itel-%20zasady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KAI_vlastnosti%20A_I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altLang="en-US" sz="4800" b="1" dirty="0"/>
              <a:t>Jak rozvíjet tvořivost ve výuce</a:t>
            </a:r>
            <a:endParaRPr lang="cs-CZ" sz="48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65593A8-3979-708E-7CF6-0F226D256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670" y="5496241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4A73677-D049-8D34-803A-15FDA11A7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/>
              <a:t>Definice tvořivosti</a:t>
            </a:r>
            <a:endParaRPr lang="en-GB" altLang="en-US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C59136-4CB2-4261-9AC7-A1818EC76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00200"/>
            <a:ext cx="8147050" cy="453072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Různí autoři různě kategorizují</a:t>
            </a:r>
          </a:p>
          <a:p>
            <a:pPr>
              <a:defRPr/>
            </a:pPr>
            <a:r>
              <a:rPr lang="cs-CZ" sz="2400" dirty="0" err="1"/>
              <a:t>Lokša</a:t>
            </a:r>
            <a:r>
              <a:rPr lang="cs-CZ" sz="2400" dirty="0"/>
              <a:t>, </a:t>
            </a:r>
            <a:r>
              <a:rPr lang="cs-CZ" sz="2400" dirty="0" err="1"/>
              <a:t>Lokšová</a:t>
            </a:r>
            <a:r>
              <a:rPr lang="cs-CZ" sz="2400" dirty="0"/>
              <a:t> (</a:t>
            </a:r>
            <a:r>
              <a:rPr lang="cs-CZ" sz="1800" dirty="0"/>
              <a:t>2003, s. 14) </a:t>
            </a:r>
            <a:r>
              <a:rPr lang="cs-CZ" sz="2000" dirty="0"/>
              <a:t>- obecná definice tvořivosti používaná nejčastěji ve výzkumné praxi: „generování </a:t>
            </a:r>
            <a:r>
              <a:rPr lang="cs-CZ" sz="2000" b="1" dirty="0"/>
              <a:t>nových, neobvyklých</a:t>
            </a:r>
            <a:r>
              <a:rPr lang="cs-CZ" sz="2000" dirty="0"/>
              <a:t>, ale přijatelných, </a:t>
            </a:r>
            <a:r>
              <a:rPr lang="cs-CZ" sz="2000" b="1" dirty="0"/>
              <a:t>užitečných</a:t>
            </a:r>
            <a:r>
              <a:rPr lang="cs-CZ" sz="2000" dirty="0"/>
              <a:t> myšlenek, řešení, nápadů“</a:t>
            </a:r>
          </a:p>
          <a:p>
            <a:pPr>
              <a:defRPr/>
            </a:pPr>
            <a:r>
              <a:rPr lang="cs-CZ" dirty="0" err="1"/>
              <a:t>Szobiová</a:t>
            </a:r>
            <a:r>
              <a:rPr lang="cs-CZ" sz="2000" dirty="0"/>
              <a:t>– definuje tvořivost: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(2004, s. 21) projev určitého systému osobnostních charakteristik, schopností a motivačních tendencí člověka v sociálním kontextu, který je </a:t>
            </a:r>
            <a:r>
              <a:rPr lang="cs-CZ" sz="2000" b="1" dirty="0"/>
              <a:t>nový, neobvyklý</a:t>
            </a:r>
            <a:r>
              <a:rPr lang="cs-CZ" sz="2000" dirty="0"/>
              <a:t>, </a:t>
            </a:r>
            <a:r>
              <a:rPr lang="cs-CZ" sz="2000" b="1" dirty="0"/>
              <a:t>akceptovatelný</a:t>
            </a:r>
            <a:r>
              <a:rPr lang="cs-CZ" sz="2000" dirty="0"/>
              <a:t> a objevný pro subjekt, referenční skupinu nebo společnost.“ </a:t>
            </a:r>
            <a:endParaRPr lang="en-GB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(2001, s.15), tvořivost jako seberealizace – aktualizace lidského potenciálu ve smyslu vytvořit či vymyslet něco </a:t>
            </a:r>
            <a:r>
              <a:rPr lang="cs-CZ" sz="2000" b="1" dirty="0"/>
              <a:t>nového</a:t>
            </a:r>
            <a:r>
              <a:rPr lang="cs-CZ" sz="2000" dirty="0"/>
              <a:t>, hodnotného, přesahujícího to, co je tradiční.</a:t>
            </a:r>
            <a:endParaRPr lang="en-GB" sz="2000" dirty="0"/>
          </a:p>
          <a:p>
            <a:pPr>
              <a:defRPr/>
            </a:pPr>
            <a:endParaRPr lang="en-GB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8931DE-4F54-E76F-CA84-5DAFA19DE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3D40F43-7389-F675-6016-ED21AE4B0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3E193BD-821F-29CC-5588-D4CBF7B7A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/>
              <a:t>Kdo je tvořivý?</a:t>
            </a:r>
            <a:endParaRPr lang="en-GB" altLang="en-US" b="1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CDFB9CDE-1786-8B87-C819-8A363B3E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8775"/>
            <a:ext cx="8002587" cy="4502150"/>
          </a:xfrm>
        </p:spPr>
        <p:txBody>
          <a:bodyPr/>
          <a:lstStyle/>
          <a:p>
            <a:r>
              <a:rPr lang="cs-CZ" altLang="en-US"/>
              <a:t>Každý je v určité míře tvořivý! Tvořivost není jen výsadou géniů, všichni můžeme být tvořiví.</a:t>
            </a:r>
          </a:p>
          <a:p>
            <a:endParaRPr lang="cs-CZ" altLang="en-US"/>
          </a:p>
          <a:p>
            <a:r>
              <a:rPr lang="cs-CZ" altLang="en-US"/>
              <a:t>Vedle výjimečné tvořivosti geniálních jedinců lze mluvit i o tvořivosti </a:t>
            </a:r>
            <a:r>
              <a:rPr lang="cs-CZ" altLang="en-US" b="1"/>
              <a:t>„každodenní“, </a:t>
            </a:r>
            <a:r>
              <a:rPr lang="cs-CZ" altLang="en-US"/>
              <a:t>která se uplatňuje v běžném, každodenním životě.</a:t>
            </a:r>
          </a:p>
          <a:p>
            <a:r>
              <a:rPr lang="cs-CZ" altLang="en-US"/>
              <a:t> </a:t>
            </a:r>
          </a:p>
          <a:p>
            <a:r>
              <a:rPr lang="cs-CZ" altLang="en-US"/>
              <a:t>Snaha najít charakteristiky tvořivé osobnosti.</a:t>
            </a:r>
          </a:p>
          <a:p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BCDA1-4C82-866D-4A39-6E4E83B45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A9B8330-19D3-C84D-142C-BEB1CAB33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6A9B2F3-22ED-8923-95D4-942C24C85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847725"/>
          </a:xfrm>
        </p:spPr>
        <p:txBody>
          <a:bodyPr/>
          <a:lstStyle/>
          <a:p>
            <a:r>
              <a:rPr lang="cs-CZ" altLang="en-US" sz="3200" b="1"/>
              <a:t>G</a:t>
            </a:r>
            <a:r>
              <a:rPr lang="en-GB" altLang="en-US" sz="3200" b="1"/>
              <a:t>eneralizovan</a:t>
            </a:r>
            <a:r>
              <a:rPr lang="cs-CZ" altLang="en-US" sz="3200" b="1"/>
              <a:t>ý </a:t>
            </a:r>
            <a:r>
              <a:rPr lang="en-GB" altLang="en-US" sz="3200" b="1"/>
              <a:t>obraz tvořivé osobnost</a:t>
            </a:r>
            <a:r>
              <a:rPr lang="cs-CZ" altLang="en-US" sz="3200" b="1"/>
              <a:t>i</a:t>
            </a:r>
            <a:br>
              <a:rPr lang="cs-CZ" altLang="en-US" sz="3200" b="1"/>
            </a:br>
            <a:r>
              <a:rPr lang="en-GB" altLang="en-US" sz="3200"/>
              <a:t> </a:t>
            </a:r>
            <a:r>
              <a:rPr lang="cs-CZ" altLang="en-US" sz="2400"/>
              <a:t>(</a:t>
            </a:r>
            <a:r>
              <a:rPr lang="en-GB" altLang="en-US" sz="2400"/>
              <a:t>Dacey a Lennon</a:t>
            </a:r>
            <a:r>
              <a:rPr lang="cs-CZ" altLang="en-US" sz="2400"/>
              <a:t>, 2000)</a:t>
            </a:r>
            <a:endParaRPr lang="en-GB" altLang="en-US" sz="240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24B0C765-0A07-956A-14F5-2D828F3D2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268413"/>
            <a:ext cx="8856662" cy="4862512"/>
          </a:xfrm>
        </p:spPr>
        <p:txBody>
          <a:bodyPr/>
          <a:lstStyle/>
          <a:p>
            <a:endParaRPr lang="cs-CZ" altLang="en-US" sz="1600" b="1"/>
          </a:p>
          <a:p>
            <a:r>
              <a:rPr lang="cs-CZ" altLang="en-US" sz="1600" b="1"/>
              <a:t>Výčet </a:t>
            </a:r>
            <a:r>
              <a:rPr lang="en-GB" altLang="en-US" sz="1600" b="1"/>
              <a:t>rysů</a:t>
            </a:r>
            <a:r>
              <a:rPr lang="cs-CZ" altLang="en-US" sz="1600" b="1"/>
              <a:t>  kreativní </a:t>
            </a:r>
            <a:r>
              <a:rPr lang="en-GB" altLang="en-US" sz="1600" b="1"/>
              <a:t>osobnosti</a:t>
            </a:r>
            <a:r>
              <a:rPr lang="cs-CZ" altLang="en-US" sz="1600" b="1"/>
              <a:t>:</a:t>
            </a:r>
            <a:endParaRPr lang="en-GB" altLang="en-US" sz="1600" b="1"/>
          </a:p>
          <a:p>
            <a:r>
              <a:rPr lang="en-GB" altLang="en-US" sz="1600"/>
              <a:t>1) </a:t>
            </a:r>
            <a:r>
              <a:rPr lang="en-GB" altLang="en-US" sz="1600" b="1" i="1"/>
              <a:t>Tolerance vůči dvojznačnosti </a:t>
            </a:r>
            <a:r>
              <a:rPr lang="en-GB" altLang="en-US" sz="1600"/>
              <a:t>- jedná se o nejasnou situaci, bez správných postupů</a:t>
            </a:r>
          </a:p>
          <a:p>
            <a:r>
              <a:rPr lang="en-GB" altLang="en-US" sz="1600"/>
              <a:t>2) </a:t>
            </a:r>
            <a:r>
              <a:rPr lang="en-GB" altLang="en-US" sz="1600" b="1" i="1"/>
              <a:t>Stimulační svoboda </a:t>
            </a:r>
            <a:r>
              <a:rPr lang="en-GB" altLang="en-US" sz="1600"/>
              <a:t>- umožňuje obejít pravidla, která kolidují s tvůrčím myšlením</a:t>
            </a:r>
          </a:p>
          <a:p>
            <a:r>
              <a:rPr lang="en-GB" altLang="en-US" sz="1600"/>
              <a:t>3) </a:t>
            </a:r>
            <a:r>
              <a:rPr lang="en-GB" altLang="en-US" sz="1600" b="1" i="1"/>
              <a:t>Funkční svoboda</a:t>
            </a:r>
            <a:r>
              <a:rPr lang="cs-CZ" altLang="en-US" sz="1600" b="1" i="1"/>
              <a:t> </a:t>
            </a:r>
            <a:r>
              <a:rPr lang="en-GB" altLang="en-US" sz="1600"/>
              <a:t>- schopnost užívat předměty k jiným účelům než ke kterým jsou</a:t>
            </a:r>
            <a:r>
              <a:rPr lang="cs-CZ" altLang="en-US" sz="1600"/>
              <a:t> </a:t>
            </a:r>
            <a:r>
              <a:rPr lang="en-GB" altLang="en-US" sz="1600"/>
              <a:t>určeny, tj. překonat funkční fixaci</a:t>
            </a:r>
          </a:p>
          <a:p>
            <a:r>
              <a:rPr lang="en-GB" altLang="en-US" sz="1600"/>
              <a:t>4) </a:t>
            </a:r>
            <a:r>
              <a:rPr lang="en-GB" altLang="en-US" sz="1600" b="1" i="1"/>
              <a:t>Flexibilita </a:t>
            </a:r>
            <a:r>
              <a:rPr lang="en-GB" altLang="en-US" sz="1600"/>
              <a:t>- otevřenost změnám, otevřenost světu, připravenost změny vyvolat,</a:t>
            </a:r>
            <a:r>
              <a:rPr lang="cs-CZ" altLang="en-US" sz="1600"/>
              <a:t> </a:t>
            </a:r>
            <a:r>
              <a:rPr lang="pl-PL" altLang="en-US" sz="1600"/>
              <a:t>zaměření se na všechny aspekty problému</a:t>
            </a:r>
          </a:p>
          <a:p>
            <a:r>
              <a:rPr lang="en-GB" altLang="en-US" sz="1600"/>
              <a:t>5) </a:t>
            </a:r>
            <a:r>
              <a:rPr lang="en-GB" altLang="en-US" sz="1600" b="1" i="1"/>
              <a:t>Ochota riskovat </a:t>
            </a:r>
            <a:r>
              <a:rPr lang="en-GB" altLang="en-US" sz="1600"/>
              <a:t>- přiměřené riziko vede ke tvořivosti</a:t>
            </a:r>
          </a:p>
          <a:p>
            <a:r>
              <a:rPr lang="en-GB" altLang="en-US" sz="1600"/>
              <a:t>6) </a:t>
            </a:r>
            <a:r>
              <a:rPr lang="en-GB" altLang="en-US" sz="1600" b="1" i="1"/>
              <a:t>Preference zmatku </a:t>
            </a:r>
            <a:r>
              <a:rPr lang="en-GB" altLang="en-US" sz="1600"/>
              <a:t>- v Barronově a Welshově testu preference obrázku</a:t>
            </a:r>
            <a:r>
              <a:rPr lang="cs-CZ" altLang="en-US" sz="1600"/>
              <a:t> </a:t>
            </a:r>
            <a:r>
              <a:rPr lang="en-GB" altLang="en-US" sz="1600"/>
              <a:t>upřednostňují kreativní lidé složitost a symetrii, nejedná se tedy o zmatenost,</a:t>
            </a:r>
            <a:r>
              <a:rPr lang="cs-CZ" altLang="en-US" sz="1600"/>
              <a:t> </a:t>
            </a:r>
            <a:r>
              <a:rPr lang="en-GB" altLang="en-US" sz="1600"/>
              <a:t>chaotičnost či nespolehlivost kreativních jedinců</a:t>
            </a:r>
          </a:p>
          <a:p>
            <a:r>
              <a:rPr lang="en-GB" altLang="en-US" sz="1600"/>
              <a:t>7) </a:t>
            </a:r>
            <a:r>
              <a:rPr lang="en-GB" altLang="en-US" sz="1600" b="1" i="1"/>
              <a:t>Prodleva uspokojení </a:t>
            </a:r>
            <a:r>
              <a:rPr lang="en-GB" altLang="en-US" sz="1600"/>
              <a:t>- přestát dlouhotrvající úsilí pro dosažení větší radosti</a:t>
            </a:r>
          </a:p>
          <a:p>
            <a:r>
              <a:rPr lang="en-GB" altLang="en-US" sz="1600"/>
              <a:t>8) </a:t>
            </a:r>
            <a:r>
              <a:rPr lang="en-GB" altLang="en-US" sz="1600" b="1" i="1"/>
              <a:t>Opuštění od stereotypu sexuální role </a:t>
            </a:r>
            <a:r>
              <a:rPr lang="en-GB" altLang="en-US" sz="1600"/>
              <a:t>- oproštění se od podceňování ženské</a:t>
            </a:r>
            <a:r>
              <a:rPr lang="cs-CZ" altLang="en-US" sz="1600"/>
              <a:t> </a:t>
            </a:r>
            <a:r>
              <a:rPr lang="en-GB" altLang="en-US" sz="1600"/>
              <a:t>kreativit</a:t>
            </a:r>
            <a:r>
              <a:rPr lang="cs-CZ" altLang="en-US" sz="1600"/>
              <a:t> </a:t>
            </a:r>
            <a:r>
              <a:rPr lang="en-GB" altLang="en-US" sz="1600"/>
              <a:t>(S.Bemov</a:t>
            </a:r>
            <a:r>
              <a:rPr lang="cs-CZ" altLang="en-US" sz="1600"/>
              <a:t>á</a:t>
            </a:r>
            <a:r>
              <a:rPr lang="en-GB" altLang="en-US" sz="1600"/>
              <a:t>)</a:t>
            </a:r>
          </a:p>
          <a:p>
            <a:r>
              <a:rPr lang="en-GB" altLang="en-US" sz="1600"/>
              <a:t>9) </a:t>
            </a:r>
            <a:r>
              <a:rPr lang="en-GB" altLang="en-US" sz="1600" b="1" i="1"/>
              <a:t>Vytrvalost </a:t>
            </a:r>
            <a:r>
              <a:rPr lang="en-GB" altLang="en-US" sz="1600"/>
              <a:t>- vytrvalost na vzdory překážkám, autotelické osobnosti vedoucí samy</a:t>
            </a:r>
            <a:r>
              <a:rPr lang="cs-CZ" altLang="en-US" sz="1600"/>
              <a:t> </a:t>
            </a:r>
            <a:r>
              <a:rPr lang="en-GB" altLang="en-US" sz="1600"/>
              <a:t>sebe k cíli, význam </a:t>
            </a:r>
            <a:r>
              <a:rPr lang="en-GB" altLang="en-US" sz="1600" b="1" i="1"/>
              <a:t>sebeovládání</a:t>
            </a:r>
            <a:r>
              <a:rPr lang="en-GB" altLang="en-US" sz="1600"/>
              <a:t>, které umožňuje soustavnou práci, rozumné</a:t>
            </a:r>
            <a:r>
              <a:rPr lang="cs-CZ" altLang="en-US" sz="1600"/>
              <a:t> </a:t>
            </a:r>
            <a:r>
              <a:rPr lang="en-GB" altLang="en-US" sz="1600"/>
              <a:t>využití času a vytrvalost</a:t>
            </a:r>
          </a:p>
          <a:p>
            <a:r>
              <a:rPr lang="en-GB" altLang="en-US" sz="1600"/>
              <a:t>10) </a:t>
            </a:r>
            <a:r>
              <a:rPr lang="en-GB" altLang="en-US" sz="1600" b="1" i="1"/>
              <a:t>Odvaha </a:t>
            </a:r>
            <a:r>
              <a:rPr lang="en-GB" altLang="en-US" sz="1600"/>
              <a:t>pramenící z lásky k vlastní práci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5031F0-0EDA-0954-DAB3-A4CB9454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CEFC91A-CD0B-BE34-EA86-70E57C237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1B7BC911-A042-54C8-DAF8-6775E546C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774700"/>
          </a:xfrm>
        </p:spPr>
        <p:txBody>
          <a:bodyPr/>
          <a:lstStyle/>
          <a:p>
            <a:r>
              <a:rPr lang="en-GB" altLang="en-US" sz="2000"/>
              <a:t>Komponenty kreativní osobnosti Kirsta a Dieckmeyera (</a:t>
            </a:r>
            <a:r>
              <a:rPr lang="cs-CZ" altLang="en-US" sz="2000"/>
              <a:t>in</a:t>
            </a:r>
            <a:r>
              <a:rPr lang="en-GB" altLang="en-US" sz="2000"/>
              <a:t> Smékal, 2002)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45F34884-F5B3-41C3-A2DE-A8C80DC651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981075"/>
          <a:ext cx="7991476" cy="5745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Pohyblivost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schopnost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snadno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rychle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přepínat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nové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err="1">
                          <a:solidFill>
                            <a:schemeClr val="tx1"/>
                          </a:solidFill>
                          <a:effectLst/>
                        </a:rPr>
                        <a:t>obsahy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Plynulost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rychle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lehce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nalézat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příhodné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nápady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představy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Originalita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vymýšlet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mimořádné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obsahově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nové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bohaté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neobvyklé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nápady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řešení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Analýza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popisovat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definovat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upřesňovat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obsahy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vzájemné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souvislosti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Produktivita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podávat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systematicky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nápady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postupy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řešení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Konstruování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spojovat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známé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myšlenky</a:t>
                      </a:r>
                      <a:r>
                        <a:rPr lang="en-GB" sz="1100" dirty="0">
                          <a:effectLst/>
                        </a:rPr>
                        <a:t> s </a:t>
                      </a:r>
                      <a:r>
                        <a:rPr lang="en-GB" sz="1100" dirty="0" err="1">
                          <a:effectLst/>
                        </a:rPr>
                        <a:t>novými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podmínkami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Přetváření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narušovat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ustálené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vzájemné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vazby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zavádět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nové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vztahy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mezi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asociacemi</a:t>
                      </a:r>
                      <a:r>
                        <a:rPr lang="en-GB" sz="1100" dirty="0">
                          <a:effectLst/>
                        </a:rPr>
                        <a:t> (</a:t>
                      </a:r>
                      <a:r>
                        <a:rPr lang="en-GB" sz="1100" dirty="0" err="1">
                          <a:effectLst/>
                        </a:rPr>
                        <a:t>bisociace</a:t>
                      </a:r>
                      <a:r>
                        <a:rPr lang="en-GB" sz="1100" dirty="0">
                          <a:effectLst/>
                        </a:rPr>
                        <a:t>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Uspořádávání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pořádání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nalézt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kritéria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třídění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uspořádávat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podle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nich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Síla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vyjádření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schopnost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výrazu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formulovat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sdělovat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prožitky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pocity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zkušenosti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novým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osobitým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způsobem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Realizace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plány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cílevědomě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rozpracovávat</a:t>
                      </a:r>
                      <a:r>
                        <a:rPr lang="en-GB" sz="1100" dirty="0">
                          <a:effectLst/>
                        </a:rPr>
                        <a:t> 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uskutečňovat</a:t>
                      </a:r>
                      <a:r>
                        <a:rPr lang="en-GB" sz="1100" dirty="0">
                          <a:effectLst/>
                        </a:rPr>
                        <a:t> je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Kombinace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kern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hledat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řešení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objevováním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nových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vztahů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způsobů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srovnávání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Transformace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převod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nahrazovat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podle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smyslu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systematicky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výpovědi</a:t>
                      </a:r>
                      <a:r>
                        <a:rPr lang="en-GB" sz="1100" dirty="0">
                          <a:effectLst/>
                        </a:rPr>
                        <a:t>, data a </a:t>
                      </a:r>
                      <a:r>
                        <a:rPr lang="en-GB" sz="1100" dirty="0" err="1">
                          <a:effectLst/>
                        </a:rPr>
                        <a:t>znaky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jinými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Rozhodování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srovnávat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rozdílná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hlediska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zvažovat</a:t>
                      </a:r>
                      <a:r>
                        <a:rPr lang="en-GB" sz="1100" dirty="0">
                          <a:effectLst/>
                        </a:rPr>
                        <a:t> je a </a:t>
                      </a:r>
                      <a:r>
                        <a:rPr lang="en-GB" sz="1100" dirty="0" err="1">
                          <a:effectLst/>
                        </a:rPr>
                        <a:t>určovat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podle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nich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nový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postup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Přiřazování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přizpůsobování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věci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myšlenky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systematicky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slaďovat</a:t>
                      </a:r>
                      <a:r>
                        <a:rPr lang="en-GB" sz="1100" dirty="0">
                          <a:effectLst/>
                        </a:rPr>
                        <a:t> se </a:t>
                      </a:r>
                      <a:r>
                        <a:rPr lang="en-GB" sz="1100" dirty="0" err="1">
                          <a:effectLst/>
                        </a:rPr>
                        <a:t>stávajícími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podmínkami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  <a:effectLst/>
                        </a:rPr>
                        <a:t>Organizování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schopnost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vyřizovat</a:t>
                      </a:r>
                      <a:r>
                        <a:rPr lang="en-GB" sz="1100" dirty="0">
                          <a:effectLst/>
                        </a:rPr>
                        <a:t> se </a:t>
                      </a:r>
                      <a:r>
                        <a:rPr lang="en-GB" sz="1100" dirty="0" err="1">
                          <a:effectLst/>
                        </a:rPr>
                        <a:t>zřetelem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smysl</a:t>
                      </a:r>
                      <a:r>
                        <a:rPr lang="en-GB" sz="1100" dirty="0">
                          <a:effectLst/>
                        </a:rPr>
                        <a:t>, </a:t>
                      </a:r>
                      <a:r>
                        <a:rPr lang="en-GB" sz="1100" dirty="0" err="1">
                          <a:effectLst/>
                        </a:rPr>
                        <a:t>cíl</a:t>
                      </a:r>
                      <a:r>
                        <a:rPr lang="en-GB" sz="1100" dirty="0">
                          <a:effectLst/>
                        </a:rPr>
                        <a:t> a </a:t>
                      </a:r>
                      <a:r>
                        <a:rPr lang="en-GB" sz="1100" dirty="0" err="1">
                          <a:effectLst/>
                        </a:rPr>
                        <a:t>účel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23" marR="61123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56D825-03CA-A566-E0CC-821DAE99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78A66697-22C6-E91B-433B-9DD7BE42F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77813"/>
            <a:ext cx="8002587" cy="1143000"/>
          </a:xfrm>
        </p:spPr>
        <p:txBody>
          <a:bodyPr/>
          <a:lstStyle/>
          <a:p>
            <a:r>
              <a:rPr lang="cs-CZ" altLang="en-US" b="1"/>
              <a:t>Vlastnosti tvůrčí osobnosti</a:t>
            </a:r>
            <a:endParaRPr lang="en-US" altLang="en-US" b="1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152EF47B-E6BE-7449-8E1E-277550BE0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84313"/>
            <a:ext cx="8147050" cy="46466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altLang="en-US" sz="2400" b="1" dirty="0" err="1"/>
              <a:t>C.Rogers</a:t>
            </a:r>
            <a:r>
              <a:rPr lang="en-GB" altLang="en-US" sz="2400" b="1" dirty="0"/>
              <a:t> </a:t>
            </a:r>
            <a:r>
              <a:rPr lang="en-GB" altLang="en-US" sz="2400" dirty="0" err="1"/>
              <a:t>určil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tři</a:t>
            </a:r>
            <a:r>
              <a:rPr lang="cs-CZ" altLang="en-US" sz="2400" dirty="0"/>
              <a:t> </a:t>
            </a:r>
            <a:r>
              <a:rPr lang="en-GB" altLang="en-US" sz="2400" dirty="0" err="1"/>
              <a:t>vlastnosti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tvůrčí</a:t>
            </a:r>
            <a:r>
              <a:rPr lang="en-GB" altLang="en-US" sz="2400" dirty="0"/>
              <a:t> </a:t>
            </a:r>
            <a:r>
              <a:rPr lang="en-GB" altLang="en-US" sz="2400" dirty="0" err="1"/>
              <a:t>osobnosti</a:t>
            </a:r>
            <a:r>
              <a:rPr lang="en-GB" altLang="en-US" sz="2400" dirty="0"/>
              <a:t>:</a:t>
            </a:r>
          </a:p>
          <a:p>
            <a:pPr>
              <a:defRPr/>
            </a:pPr>
            <a:r>
              <a:rPr lang="en-GB" altLang="en-US" sz="2400" dirty="0"/>
              <a:t>1) </a:t>
            </a:r>
            <a:r>
              <a:rPr lang="en-GB" altLang="en-US" sz="2400" b="1" i="1" dirty="0" err="1"/>
              <a:t>otevřenost</a:t>
            </a:r>
            <a:r>
              <a:rPr lang="en-GB" altLang="en-US" sz="2400" i="1" dirty="0"/>
              <a:t> </a:t>
            </a:r>
            <a:r>
              <a:rPr lang="en-GB" altLang="en-US" sz="2400" i="1" dirty="0" err="1"/>
              <a:t>vůči</a:t>
            </a:r>
            <a:r>
              <a:rPr lang="en-GB" altLang="en-US" sz="2400" i="1" dirty="0"/>
              <a:t> </a:t>
            </a:r>
            <a:r>
              <a:rPr lang="en-GB" altLang="en-US" sz="2400" i="1" dirty="0" err="1"/>
              <a:t>zkušenosti</a:t>
            </a:r>
            <a:r>
              <a:rPr lang="en-GB" altLang="en-US" sz="2400" i="1" dirty="0"/>
              <a:t> </a:t>
            </a:r>
            <a:r>
              <a:rPr lang="en-GB" altLang="en-US" sz="2400" dirty="0"/>
              <a:t>– tolerance </a:t>
            </a:r>
            <a:r>
              <a:rPr lang="en-GB" altLang="en-US" sz="2400" dirty="0" err="1"/>
              <a:t>vůči</a:t>
            </a:r>
            <a:r>
              <a:rPr lang="en-GB" altLang="en-US" sz="2400" dirty="0"/>
              <a:t> </a:t>
            </a:r>
            <a:r>
              <a:rPr lang="en-GB" altLang="en-US" sz="2400" dirty="0" err="1"/>
              <a:t>dvojznačnosti</a:t>
            </a:r>
            <a:r>
              <a:rPr lang="en-GB" altLang="en-US" sz="2400" dirty="0"/>
              <a:t>, </a:t>
            </a:r>
            <a:r>
              <a:rPr lang="en-GB" altLang="en-US" sz="2400" dirty="0" err="1"/>
              <a:t>otevřenost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kritice</a:t>
            </a:r>
            <a:r>
              <a:rPr lang="en-GB" altLang="en-US" sz="2400" dirty="0"/>
              <a:t>,</a:t>
            </a:r>
            <a:r>
              <a:rPr lang="cs-CZ" altLang="en-US" sz="2400" dirty="0"/>
              <a:t> </a:t>
            </a:r>
            <a:r>
              <a:rPr lang="en-GB" altLang="en-US" sz="2400" dirty="0" err="1"/>
              <a:t>otevřenost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novým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podnětům</a:t>
            </a:r>
            <a:r>
              <a:rPr lang="en-GB" altLang="en-US" sz="2400" dirty="0"/>
              <a:t> (x </a:t>
            </a:r>
            <a:r>
              <a:rPr lang="en-GB" altLang="en-US" sz="2400" dirty="0" err="1"/>
              <a:t>rigidita</a:t>
            </a:r>
            <a:r>
              <a:rPr lang="en-GB" altLang="en-US" sz="2400" dirty="0"/>
              <a:t>)</a:t>
            </a:r>
          </a:p>
          <a:p>
            <a:pPr>
              <a:defRPr/>
            </a:pPr>
            <a:r>
              <a:rPr lang="en-GB" altLang="en-US" sz="2400" dirty="0"/>
              <a:t>2) </a:t>
            </a:r>
            <a:r>
              <a:rPr lang="en-GB" altLang="en-US" sz="2400" b="1" i="1" dirty="0" err="1"/>
              <a:t>hodnocení</a:t>
            </a:r>
            <a:r>
              <a:rPr lang="en-GB" altLang="en-US" sz="2400" b="1" i="1" dirty="0"/>
              <a:t> </a:t>
            </a:r>
            <a:r>
              <a:rPr lang="en-GB" altLang="en-US" sz="2400" b="1" i="1" dirty="0" err="1"/>
              <a:t>situace</a:t>
            </a:r>
            <a:r>
              <a:rPr lang="en-GB" altLang="en-US" sz="2400" b="1" i="1" dirty="0"/>
              <a:t> </a:t>
            </a:r>
            <a:r>
              <a:rPr lang="en-GB" altLang="en-US" sz="2400" b="1" i="1" dirty="0" err="1"/>
              <a:t>dle</a:t>
            </a:r>
            <a:r>
              <a:rPr lang="en-GB" altLang="en-US" sz="2400" b="1" i="1" dirty="0"/>
              <a:t> </a:t>
            </a:r>
            <a:r>
              <a:rPr lang="en-GB" altLang="en-US" sz="2400" b="1" i="1" dirty="0" err="1"/>
              <a:t>vlastních</a:t>
            </a:r>
            <a:r>
              <a:rPr lang="en-GB" altLang="en-US" sz="2400" b="1" i="1" dirty="0"/>
              <a:t> </a:t>
            </a:r>
            <a:r>
              <a:rPr lang="en-GB" altLang="en-US" sz="2400" b="1" i="1" dirty="0" err="1"/>
              <a:t>norem</a:t>
            </a:r>
            <a:r>
              <a:rPr lang="en-GB" altLang="en-US" sz="2400" b="1" i="1" dirty="0"/>
              <a:t> </a:t>
            </a:r>
            <a:r>
              <a:rPr lang="en-GB" altLang="en-US" sz="2400" dirty="0"/>
              <a:t>– </a:t>
            </a:r>
            <a:r>
              <a:rPr lang="en-GB" altLang="en-US" sz="2400" dirty="0" err="1"/>
              <a:t>ocenění</a:t>
            </a:r>
            <a:r>
              <a:rPr lang="en-GB" altLang="en-US" sz="2400" dirty="0"/>
              <a:t> </a:t>
            </a:r>
            <a:r>
              <a:rPr lang="en-GB" altLang="en-US" sz="2400" dirty="0" err="1"/>
              <a:t>názorů</a:t>
            </a:r>
            <a:r>
              <a:rPr lang="en-GB" altLang="en-US" sz="2400" dirty="0"/>
              <a:t> </a:t>
            </a:r>
            <a:r>
              <a:rPr lang="en-GB" altLang="en-US" sz="2400" dirty="0" err="1"/>
              <a:t>druhých</a:t>
            </a:r>
            <a:r>
              <a:rPr lang="en-GB" altLang="en-US" sz="2400" dirty="0"/>
              <a:t>, ale </a:t>
            </a:r>
            <a:r>
              <a:rPr lang="en-GB" altLang="en-US" sz="2400" dirty="0" err="1"/>
              <a:t>konečný</a:t>
            </a:r>
            <a:r>
              <a:rPr lang="cs-CZ" altLang="en-US" sz="2400" dirty="0"/>
              <a:t> </a:t>
            </a:r>
            <a:r>
              <a:rPr lang="en-GB" altLang="en-US" sz="2400" dirty="0" err="1"/>
              <a:t>výsledek</a:t>
            </a:r>
            <a:r>
              <a:rPr lang="en-GB" altLang="en-US" sz="2400" dirty="0"/>
              <a:t> </a:t>
            </a:r>
            <a:r>
              <a:rPr lang="en-GB" altLang="en-US" sz="2400" dirty="0" err="1"/>
              <a:t>vytváří</a:t>
            </a:r>
            <a:r>
              <a:rPr lang="en-GB" altLang="en-US" sz="2400" dirty="0"/>
              <a:t> </a:t>
            </a:r>
            <a:r>
              <a:rPr lang="en-GB" altLang="en-US" sz="2400" dirty="0" err="1"/>
              <a:t>tvořivý</a:t>
            </a:r>
            <a:r>
              <a:rPr lang="en-GB" altLang="en-US" sz="2400" dirty="0"/>
              <a:t> </a:t>
            </a:r>
            <a:r>
              <a:rPr lang="en-GB" altLang="en-US" sz="2400" dirty="0" err="1"/>
              <a:t>člověk</a:t>
            </a:r>
            <a:r>
              <a:rPr lang="en-GB" altLang="en-US" sz="2400" dirty="0"/>
              <a:t> </a:t>
            </a:r>
            <a:r>
              <a:rPr lang="en-GB" altLang="en-US" sz="2400" dirty="0" err="1"/>
              <a:t>sám</a:t>
            </a:r>
            <a:endParaRPr lang="en-GB" altLang="en-US" sz="2400" dirty="0"/>
          </a:p>
          <a:p>
            <a:pPr>
              <a:defRPr/>
            </a:pPr>
            <a:r>
              <a:rPr lang="en-GB" altLang="en-US" sz="2400" dirty="0"/>
              <a:t>3) </a:t>
            </a:r>
            <a:r>
              <a:rPr lang="en-GB" altLang="en-US" sz="2400" b="1" i="1" dirty="0" err="1"/>
              <a:t>schopnost</a:t>
            </a:r>
            <a:r>
              <a:rPr lang="en-GB" altLang="en-US" sz="2400" b="1" i="1" dirty="0"/>
              <a:t> </a:t>
            </a:r>
            <a:r>
              <a:rPr lang="en-GB" altLang="en-US" sz="2400" b="1" i="1" dirty="0" err="1"/>
              <a:t>experimentovat</a:t>
            </a:r>
            <a:r>
              <a:rPr lang="en-GB" altLang="en-US" sz="2400" b="1" i="1" dirty="0"/>
              <a:t> s </a:t>
            </a:r>
            <a:r>
              <a:rPr lang="en-GB" altLang="en-US" sz="2400" b="1" i="1" dirty="0" err="1"/>
              <a:t>nejistými</a:t>
            </a:r>
            <a:r>
              <a:rPr lang="en-GB" altLang="en-US" sz="2400" b="1" i="1" dirty="0"/>
              <a:t> </a:t>
            </a:r>
            <a:r>
              <a:rPr lang="en-GB" altLang="en-US" sz="2400" b="1" i="1" dirty="0" err="1"/>
              <a:t>situacemi</a:t>
            </a:r>
            <a:r>
              <a:rPr lang="en-GB" altLang="en-US" sz="2400" b="1" i="1" dirty="0"/>
              <a:t> </a:t>
            </a:r>
            <a:r>
              <a:rPr lang="en-GB" altLang="en-US" sz="2400" i="1" dirty="0"/>
              <a:t>a </a:t>
            </a:r>
            <a:r>
              <a:rPr lang="en-GB" altLang="en-US" sz="2400" i="1" dirty="0" err="1"/>
              <a:t>účastnit</a:t>
            </a:r>
            <a:r>
              <a:rPr lang="en-GB" altLang="en-US" sz="2400" i="1" dirty="0"/>
              <a:t> se </a:t>
            </a:r>
            <a:r>
              <a:rPr lang="en-GB" altLang="en-US" sz="2400" i="1" dirty="0" err="1"/>
              <a:t>jich</a:t>
            </a:r>
            <a:r>
              <a:rPr lang="en-GB" altLang="en-US" sz="2400" i="1" dirty="0"/>
              <a:t> </a:t>
            </a:r>
            <a:r>
              <a:rPr lang="en-GB" altLang="en-US" sz="2400" dirty="0"/>
              <a:t>– </a:t>
            </a:r>
            <a:r>
              <a:rPr lang="en-GB" altLang="en-US" sz="2400" dirty="0" err="1"/>
              <a:t>schopnost</a:t>
            </a:r>
            <a:r>
              <a:rPr lang="cs-CZ" altLang="en-US" sz="2400" dirty="0"/>
              <a:t> </a:t>
            </a:r>
            <a:r>
              <a:rPr lang="en-GB" altLang="en-US" sz="2400" dirty="0" err="1"/>
              <a:t>zkoumat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možnosti</a:t>
            </a:r>
            <a:r>
              <a:rPr lang="en-GB" altLang="en-US" sz="2400" dirty="0"/>
              <a:t> a </a:t>
            </a:r>
            <a:r>
              <a:rPr lang="en-GB" altLang="en-US" sz="2400" dirty="0" err="1"/>
              <a:t>hrát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si</a:t>
            </a:r>
            <a:r>
              <a:rPr lang="en-GB" altLang="en-US" sz="2400" dirty="0"/>
              <a:t> s </a:t>
            </a:r>
            <a:r>
              <a:rPr lang="en-GB" altLang="en-US" sz="2400" dirty="0" err="1"/>
              <a:t>teoriemi</a:t>
            </a:r>
            <a:r>
              <a:rPr lang="en-GB" altLang="en-US" sz="2400" dirty="0"/>
              <a:t>, </a:t>
            </a:r>
            <a:r>
              <a:rPr lang="en-GB" altLang="en-US" sz="2400" dirty="0" err="1"/>
              <a:t>hypotézami</a:t>
            </a:r>
            <a:r>
              <a:rPr lang="en-GB" altLang="en-US" sz="2400" dirty="0"/>
              <a:t>, </a:t>
            </a:r>
            <a:r>
              <a:rPr lang="en-GB" altLang="en-US" sz="2400" dirty="0" err="1"/>
              <a:t>přetvářet</a:t>
            </a:r>
            <a:r>
              <a:rPr lang="en-GB" altLang="en-US" sz="2400" dirty="0"/>
              <a:t> </a:t>
            </a:r>
            <a:r>
              <a:rPr lang="en-GB" altLang="en-US" sz="2400" dirty="0" err="1"/>
              <a:t>koncepty</a:t>
            </a:r>
            <a:endParaRPr lang="en-GB" altLang="en-US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altLang="en-US" sz="2400" dirty="0"/>
              <a:t>(</a:t>
            </a:r>
            <a:r>
              <a:rPr lang="cs-CZ" altLang="en-US" sz="2400" dirty="0"/>
              <a:t>in</a:t>
            </a:r>
            <a:r>
              <a:rPr lang="en-GB" altLang="en-US" sz="2400" dirty="0"/>
              <a:t> Dacey, Lennon, 2000)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60EA00-CDFF-466D-89D2-3EFEA2432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BFD2D37-02DB-7AF8-B5CC-0ECFF7EA5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5092976E-5F64-B1E9-F0C4-61E33DA8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77813"/>
            <a:ext cx="8075612" cy="1143000"/>
          </a:xfrm>
        </p:spPr>
        <p:txBody>
          <a:bodyPr/>
          <a:lstStyle/>
          <a:p>
            <a:r>
              <a:rPr lang="cs-CZ" altLang="en-US" b="1"/>
              <a:t>Vlastnosti tvořivých dětí</a:t>
            </a:r>
            <a:endParaRPr lang="en-US" altLang="en-US" b="1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0E796201-F877-925F-B579-8C15F291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557338"/>
            <a:ext cx="8075613" cy="4530725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V</a:t>
            </a:r>
            <a:r>
              <a:rPr lang="en-GB" altLang="en-US" dirty="0" err="1"/>
              <a:t>yznačují</a:t>
            </a:r>
            <a:r>
              <a:rPr lang="en-GB" altLang="en-US" dirty="0"/>
              <a:t> </a:t>
            </a:r>
            <a:r>
              <a:rPr lang="cs-CZ" altLang="en-US" dirty="0"/>
              <a:t>se </a:t>
            </a:r>
            <a:r>
              <a:rPr lang="en-GB" altLang="en-US" dirty="0" err="1"/>
              <a:t>velkou</a:t>
            </a:r>
            <a:r>
              <a:rPr lang="en-GB" altLang="en-US" dirty="0"/>
              <a:t> </a:t>
            </a:r>
            <a:r>
              <a:rPr lang="en-GB" altLang="en-US" b="1" dirty="0" err="1">
                <a:solidFill>
                  <a:srgbClr val="FF0000"/>
                </a:solidFill>
              </a:rPr>
              <a:t>zvědavostí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hravostí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otevřeností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humorem</a:t>
            </a:r>
            <a:r>
              <a:rPr lang="en-GB" altLang="en-US" b="1" dirty="0">
                <a:solidFill>
                  <a:srgbClr val="FF0000"/>
                </a:solidFill>
              </a:rPr>
              <a:t> a</a:t>
            </a:r>
            <a:r>
              <a:rPr lang="cs-CZ" altLang="en-US" b="1" dirty="0">
                <a:solidFill>
                  <a:srgbClr val="FF0000"/>
                </a:solidFill>
              </a:rPr>
              <a:t> </a:t>
            </a:r>
            <a:r>
              <a:rPr lang="en-GB" altLang="en-US" b="1" dirty="0" err="1">
                <a:solidFill>
                  <a:srgbClr val="FF0000"/>
                </a:solidFill>
              </a:rPr>
              <a:t>bohatou</a:t>
            </a:r>
            <a:r>
              <a:rPr lang="en-GB" altLang="en-US" b="1" dirty="0">
                <a:solidFill>
                  <a:srgbClr val="FF0000"/>
                </a:solidFill>
              </a:rPr>
              <a:t> </a:t>
            </a:r>
            <a:r>
              <a:rPr lang="en-GB" altLang="en-US" b="1" dirty="0" err="1">
                <a:solidFill>
                  <a:srgbClr val="FF0000"/>
                </a:solidFill>
              </a:rPr>
              <a:t>fantazií</a:t>
            </a:r>
            <a:r>
              <a:rPr lang="en-GB" altLang="en-US" b="1" dirty="0">
                <a:solidFill>
                  <a:srgbClr val="FF0000"/>
                </a:solidFill>
              </a:rPr>
              <a:t>. </a:t>
            </a:r>
            <a:endParaRPr lang="cs-CZ" altLang="en-US" b="1" dirty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en-US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altLang="en-US" b="1" dirty="0" err="1"/>
              <a:t>Torrence</a:t>
            </a:r>
            <a:r>
              <a:rPr lang="en-GB" altLang="en-US" b="1" dirty="0"/>
              <a:t> </a:t>
            </a:r>
            <a:r>
              <a:rPr lang="cs-CZ" altLang="en-US" b="1" dirty="0"/>
              <a:t> - </a:t>
            </a:r>
            <a:r>
              <a:rPr lang="cs-CZ" altLang="en-US" dirty="0"/>
              <a:t>i</a:t>
            </a:r>
            <a:r>
              <a:rPr lang="en-GB" altLang="en-US" dirty="0" err="1"/>
              <a:t>niciátor</a:t>
            </a:r>
            <a:r>
              <a:rPr lang="en-GB" altLang="en-US" dirty="0"/>
              <a:t> </a:t>
            </a:r>
            <a:r>
              <a:rPr lang="en-GB" altLang="en-US" dirty="0" err="1"/>
              <a:t>výzkumu</a:t>
            </a:r>
            <a:r>
              <a:rPr lang="en-GB" altLang="en-US" dirty="0"/>
              <a:t> </a:t>
            </a:r>
            <a:r>
              <a:rPr lang="en-GB" altLang="en-US" dirty="0" err="1"/>
              <a:t>dětské</a:t>
            </a:r>
            <a:r>
              <a:rPr lang="en-GB" altLang="en-US" dirty="0"/>
              <a:t> </a:t>
            </a:r>
            <a:r>
              <a:rPr lang="en-GB" altLang="en-US" dirty="0" err="1"/>
              <a:t>kreativity</a:t>
            </a:r>
            <a:r>
              <a:rPr lang="cs-CZ" altLang="en-US" dirty="0"/>
              <a:t> </a:t>
            </a:r>
            <a:r>
              <a:rPr lang="en-GB" altLang="en-US" dirty="0"/>
              <a:t>(1972)</a:t>
            </a:r>
            <a:r>
              <a:rPr lang="cs-CZ" altLang="en-US" dirty="0"/>
              <a:t> vymezuje – </a:t>
            </a:r>
            <a:r>
              <a:rPr lang="en-GB" altLang="en-US" b="1" dirty="0" err="1">
                <a:solidFill>
                  <a:srgbClr val="FF0000"/>
                </a:solidFill>
              </a:rPr>
              <a:t>akceptování</a:t>
            </a:r>
            <a:r>
              <a:rPr lang="en-GB" altLang="en-US" b="1" dirty="0">
                <a:solidFill>
                  <a:srgbClr val="FF0000"/>
                </a:solidFill>
              </a:rPr>
              <a:t> </a:t>
            </a:r>
            <a:r>
              <a:rPr lang="en-GB" altLang="en-US" b="1" dirty="0" err="1">
                <a:solidFill>
                  <a:srgbClr val="FF0000"/>
                </a:solidFill>
              </a:rPr>
              <a:t>nepořádku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smělost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ctižádostivost</a:t>
            </a:r>
            <a:r>
              <a:rPr lang="en-GB" altLang="en-US" b="1" dirty="0">
                <a:solidFill>
                  <a:srgbClr val="FF0000"/>
                </a:solidFill>
              </a:rPr>
              <a:t>,</a:t>
            </a:r>
            <a:r>
              <a:rPr lang="cs-CZ" altLang="en-US" b="1" dirty="0">
                <a:solidFill>
                  <a:srgbClr val="FF0000"/>
                </a:solidFill>
              </a:rPr>
              <a:t> </a:t>
            </a:r>
            <a:r>
              <a:rPr lang="en-GB" altLang="en-US" b="1" dirty="0" err="1">
                <a:solidFill>
                  <a:srgbClr val="FF0000"/>
                </a:solidFill>
              </a:rPr>
              <a:t>dominanci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introvertnost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upřímnost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naivitu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humor</a:t>
            </a:r>
            <a:r>
              <a:rPr lang="en-GB" altLang="en-US" b="1" dirty="0">
                <a:solidFill>
                  <a:srgbClr val="FF0000"/>
                </a:solidFill>
              </a:rPr>
              <a:t>, </a:t>
            </a:r>
            <a:r>
              <a:rPr lang="en-GB" altLang="en-US" b="1" dirty="0" err="1">
                <a:solidFill>
                  <a:srgbClr val="FF0000"/>
                </a:solidFill>
              </a:rPr>
              <a:t>hravost</a:t>
            </a:r>
            <a:r>
              <a:rPr lang="en-GB" altLang="en-US" b="1" dirty="0">
                <a:solidFill>
                  <a:srgbClr val="FF0000"/>
                </a:solidFill>
              </a:rPr>
              <a:t> a </a:t>
            </a:r>
            <a:r>
              <a:rPr lang="en-GB" altLang="en-US" b="1" dirty="0" err="1">
                <a:solidFill>
                  <a:srgbClr val="FF0000"/>
                </a:solidFill>
              </a:rPr>
              <a:t>konstruktivnost</a:t>
            </a:r>
            <a:r>
              <a:rPr lang="en-GB" altLang="en-US" b="1" dirty="0">
                <a:solidFill>
                  <a:srgbClr val="FF0000"/>
                </a:solidFill>
              </a:rPr>
              <a:t> v </a:t>
            </a:r>
            <a:r>
              <a:rPr lang="en-GB" altLang="en-US" b="1" dirty="0" err="1">
                <a:solidFill>
                  <a:srgbClr val="FF0000"/>
                </a:solidFill>
              </a:rPr>
              <a:t>kritice</a:t>
            </a:r>
            <a:r>
              <a:rPr lang="en-GB" altLang="en-US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2DDBAB-215C-CC31-2DC4-DE9FE607C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2039068-8097-C8E1-66FD-A204D5821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557CDF9D-8B3B-07AD-9E85-0C2E4F59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/>
              <a:t>Charakteristiky tvořivého žáka</a:t>
            </a:r>
            <a:endParaRPr lang="en-GB" altLang="en-US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BC7CD-E42B-869E-8666-D5316D4CC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53072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L. </a:t>
            </a:r>
            <a:r>
              <a:rPr lang="cs-CZ" sz="2400" dirty="0" err="1"/>
              <a:t>Mihálik</a:t>
            </a:r>
            <a:r>
              <a:rPr lang="cs-CZ" sz="2400" dirty="0"/>
              <a:t> (1989 in </a:t>
            </a:r>
            <a:r>
              <a:rPr lang="cs-CZ" sz="2400" dirty="0" err="1"/>
              <a:t>Lokša</a:t>
            </a:r>
            <a:r>
              <a:rPr lang="cs-CZ" sz="2400" dirty="0"/>
              <a:t>, </a:t>
            </a:r>
            <a:r>
              <a:rPr lang="cs-CZ" sz="2400" dirty="0" err="1"/>
              <a:t>Lokšová</a:t>
            </a:r>
            <a:r>
              <a:rPr lang="cs-CZ" sz="2400" dirty="0"/>
              <a:t>, 2003):</a:t>
            </a:r>
          </a:p>
          <a:p>
            <a:pPr>
              <a:defRPr/>
            </a:pPr>
            <a:r>
              <a:rPr lang="cs-CZ" dirty="0"/>
              <a:t>Osobnost tvořivého žáka má tyto charakteristiky: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i="1" dirty="0"/>
              <a:t>vedoucí typ, pohyblivý, dynamický, nekonformní, zájem a touha po poznání, odvaha k řešení nových, náročných a nekonvenčních úkolů, </a:t>
            </a:r>
            <a:r>
              <a:rPr lang="cs-CZ" b="1" i="1" dirty="0"/>
              <a:t>samostatnost,</a:t>
            </a:r>
            <a:r>
              <a:rPr lang="cs-CZ" i="1" dirty="0"/>
              <a:t> nápaditost, fantazie, iniciativa, uplatňování vícero různých postupů, </a:t>
            </a:r>
            <a:r>
              <a:rPr lang="cs-CZ" b="1" i="1" dirty="0"/>
              <a:t>averze k mechanickému učení,</a:t>
            </a:r>
            <a:r>
              <a:rPr lang="cs-CZ" i="1" dirty="0"/>
              <a:t> </a:t>
            </a:r>
            <a:r>
              <a:rPr lang="cs-CZ" b="1" i="1" dirty="0"/>
              <a:t>práce i bez přímého příkazu</a:t>
            </a:r>
            <a:r>
              <a:rPr lang="cs-CZ" i="1" dirty="0"/>
              <a:t>, časté dotazy.</a:t>
            </a:r>
            <a:endParaRPr lang="en-GB" i="1" dirty="0"/>
          </a:p>
          <a:p>
            <a:pPr>
              <a:defRPr/>
            </a:pPr>
            <a:endParaRPr lang="en-GB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A4E1E2-3294-DE4C-2A06-07EED23B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F8B887D-0A38-01CE-4624-1F2DF2434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12546A90-1608-B3C8-3E0E-C9445C8B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en-US" sz="2800"/>
            </a:br>
            <a:r>
              <a:rPr lang="en-GB" altLang="en-US" sz="3600" b="1"/>
              <a:t>Období vrcholné kreativity </a:t>
            </a:r>
            <a:br>
              <a:rPr lang="cs-CZ" altLang="en-US" sz="3600" b="1"/>
            </a:br>
            <a:r>
              <a:rPr lang="en-GB" altLang="en-US" sz="2800"/>
              <a:t>(</a:t>
            </a:r>
            <a:r>
              <a:rPr lang="en-GB" altLang="en-US" sz="2000"/>
              <a:t>podle Dacey, Lennon, 2000, str.79, tab.4.1</a:t>
            </a:r>
            <a:r>
              <a:rPr lang="en-GB" altLang="en-US" sz="2800"/>
              <a:t>)</a:t>
            </a:r>
            <a:br>
              <a:rPr lang="en-GB" altLang="en-US" sz="2800"/>
            </a:br>
            <a:endParaRPr lang="en-GB" altLang="en-US" sz="280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D63F273-B894-4575-33AF-3D06C7C1F6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71550" y="1844675"/>
          <a:ext cx="7488237" cy="3600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6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8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300" kern="18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</a:rPr>
                        <a:t>Věk</a:t>
                      </a:r>
                      <a:r>
                        <a:rPr lang="en-GB" sz="2400" dirty="0">
                          <a:effectLst/>
                        </a:rPr>
                        <a:t> – </a:t>
                      </a:r>
                      <a:r>
                        <a:rPr lang="en-GB" sz="2400" dirty="0" err="1">
                          <a:effectLst/>
                        </a:rPr>
                        <a:t>ženy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</a:t>
                      </a:r>
                      <a:r>
                        <a:rPr lang="en-GB" sz="2400" dirty="0" err="1">
                          <a:effectLst/>
                        </a:rPr>
                        <a:t>ěk</a:t>
                      </a:r>
                      <a:r>
                        <a:rPr lang="en-GB" sz="2400" dirty="0">
                          <a:effectLst/>
                        </a:rPr>
                        <a:t> – </a:t>
                      </a:r>
                      <a:r>
                        <a:rPr lang="en-GB" sz="2400" dirty="0" err="1">
                          <a:effectLst/>
                        </a:rPr>
                        <a:t>muži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 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0-5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0-5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2. 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10-13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11-14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3. 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18-20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18-20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4. 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29-31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29-31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5. 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(37?)40-45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40-45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6. 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60-65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60-65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669B16-0EF9-E2F1-B5DE-9BD5CDFC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4BB4ACB-C1A4-0E94-ECFA-3C82B4CFD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07BB0C8-45BB-EC09-597A-382CD3F62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r>
              <a:rPr lang="cs-CZ" altLang="en-US" dirty="0" err="1"/>
              <a:t>Sternberg</a:t>
            </a:r>
            <a:r>
              <a:rPr lang="cs-CZ" altLang="en-US" dirty="0"/>
              <a:t> a kreativita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6670D261-CE36-1ED8-340A-DB931A310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637112"/>
          </a:xfrm>
        </p:spPr>
        <p:txBody>
          <a:bodyPr/>
          <a:lstStyle/>
          <a:p>
            <a:r>
              <a:rPr lang="en-GB" altLang="en-US" sz="1800" dirty="0" err="1"/>
              <a:t>Dle</a:t>
            </a:r>
            <a:r>
              <a:rPr lang="en-GB" altLang="en-US" sz="1800" dirty="0"/>
              <a:t> </a:t>
            </a:r>
            <a:r>
              <a:rPr lang="en-GB" altLang="en-US" sz="1800" u="sng" dirty="0">
                <a:hlinkClick r:id="rId2"/>
              </a:rPr>
              <a:t>Roberta </a:t>
            </a:r>
            <a:r>
              <a:rPr lang="en-GB" altLang="en-US" sz="1800" u="sng" dirty="0" err="1">
                <a:hlinkClick r:id="rId2"/>
              </a:rPr>
              <a:t>Sternberga</a:t>
            </a:r>
            <a:r>
              <a:rPr lang="en-GB" altLang="en-US" sz="1800" dirty="0"/>
              <a:t> je z </a:t>
            </a:r>
            <a:r>
              <a:rPr lang="en-GB" altLang="en-US" sz="1800" dirty="0" err="1"/>
              <a:t>větší</a:t>
            </a:r>
            <a:r>
              <a:rPr lang="en-GB" altLang="en-US" sz="1800" dirty="0"/>
              <a:t> </a:t>
            </a:r>
            <a:r>
              <a:rPr lang="en-GB" altLang="en-US" sz="1800" dirty="0" err="1"/>
              <a:t>části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kreativita</a:t>
            </a:r>
            <a:r>
              <a:rPr lang="en-GB" altLang="en-US" sz="1800" dirty="0"/>
              <a:t> </a:t>
            </a:r>
            <a:r>
              <a:rPr lang="en-GB" altLang="en-US" sz="1800" dirty="0" err="1"/>
              <a:t>lidem</a:t>
            </a:r>
            <a:r>
              <a:rPr lang="en-GB" altLang="en-US" sz="1800" dirty="0"/>
              <a:t> </a:t>
            </a:r>
            <a:r>
              <a:rPr lang="en-GB" altLang="en-US" sz="1800" dirty="0" err="1"/>
              <a:t>dána</a:t>
            </a:r>
            <a:r>
              <a:rPr lang="en-GB" altLang="en-US" sz="1800" dirty="0"/>
              <a:t> proto, </a:t>
            </a:r>
            <a:r>
              <a:rPr lang="en-GB" altLang="en-US" sz="1800" dirty="0" err="1"/>
              <a:t>že</a:t>
            </a:r>
            <a:r>
              <a:rPr lang="en-GB" altLang="en-US" sz="1800" dirty="0"/>
              <a:t> </a:t>
            </a:r>
            <a:r>
              <a:rPr lang="en-GB" altLang="en-US" sz="1800" dirty="0" err="1"/>
              <a:t>sami</a:t>
            </a:r>
            <a:r>
              <a:rPr lang="en-GB" altLang="en-US" sz="1800" dirty="0"/>
              <a:t> </a:t>
            </a:r>
            <a:r>
              <a:rPr lang="en-GB" altLang="en-US" sz="1800" dirty="0" err="1"/>
              <a:t>chtějí</a:t>
            </a:r>
            <a:r>
              <a:rPr lang="en-GB" altLang="en-US" sz="1800" dirty="0"/>
              <a:t>. </a:t>
            </a:r>
            <a:r>
              <a:rPr lang="en-GB" altLang="en-US" sz="1800" dirty="0" err="1"/>
              <a:t>Definoval</a:t>
            </a:r>
            <a:r>
              <a:rPr lang="en-GB" altLang="en-US" sz="1800" dirty="0"/>
              <a:t> 12 </a:t>
            </a:r>
            <a:r>
              <a:rPr lang="en-GB" altLang="en-US" sz="1800" dirty="0" err="1"/>
              <a:t>základních</a:t>
            </a:r>
            <a:r>
              <a:rPr lang="en-GB" altLang="en-US" sz="1800" dirty="0"/>
              <a:t> </a:t>
            </a:r>
            <a:r>
              <a:rPr lang="en-GB" altLang="en-US" sz="1800" dirty="0" err="1"/>
              <a:t>postupů</a:t>
            </a:r>
            <a:r>
              <a:rPr lang="en-GB" altLang="en-US" sz="1800" dirty="0"/>
              <a:t>, </a:t>
            </a:r>
            <a:r>
              <a:rPr lang="en-GB" altLang="en-US" sz="1800" dirty="0" err="1"/>
              <a:t>které</a:t>
            </a:r>
            <a:r>
              <a:rPr lang="en-GB" altLang="en-US" sz="1800" dirty="0"/>
              <a:t> </a:t>
            </a:r>
            <a:r>
              <a:rPr lang="en-GB" altLang="en-US" sz="1800" dirty="0" err="1"/>
              <a:t>tvořivost</a:t>
            </a:r>
            <a:r>
              <a:rPr lang="en-GB" altLang="en-US" sz="1800" dirty="0"/>
              <a:t> </a:t>
            </a:r>
            <a:r>
              <a:rPr lang="en-GB" altLang="en-US" sz="1800" dirty="0" err="1"/>
              <a:t>vyvolávají</a:t>
            </a:r>
            <a:r>
              <a:rPr lang="en-GB" altLang="en-US" sz="1800" dirty="0"/>
              <a:t>:</a:t>
            </a:r>
            <a:endParaRPr lang="cs-CZ" altLang="en-US" sz="1800" dirty="0"/>
          </a:p>
          <a:p>
            <a:r>
              <a:rPr lang="en-GB" altLang="en-US" sz="2000" dirty="0"/>
              <a:t>1.      </a:t>
            </a:r>
            <a:r>
              <a:rPr lang="en-GB" altLang="en-US" sz="2000" dirty="0" err="1"/>
              <a:t>Schopnost</a:t>
            </a:r>
            <a:r>
              <a:rPr lang="en-GB" altLang="en-US" sz="2000" dirty="0"/>
              <a:t> </a:t>
            </a:r>
            <a:r>
              <a:rPr lang="en-GB" altLang="en-US" sz="2000" dirty="0" err="1"/>
              <a:t>problém</a:t>
            </a:r>
            <a:r>
              <a:rPr lang="en-GB" altLang="en-US" sz="2000" dirty="0"/>
              <a:t> </a:t>
            </a:r>
            <a:r>
              <a:rPr lang="en-GB" altLang="en-US" sz="2000" dirty="0" err="1"/>
              <a:t>definovat</a:t>
            </a:r>
            <a:r>
              <a:rPr lang="en-GB" altLang="en-US" sz="2000" dirty="0"/>
              <a:t> </a:t>
            </a:r>
            <a:r>
              <a:rPr lang="en-GB" altLang="en-US" sz="2000" dirty="0" err="1"/>
              <a:t>jinak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2.      </a:t>
            </a:r>
            <a:r>
              <a:rPr lang="en-GB" altLang="en-US" sz="2000" dirty="0" err="1"/>
              <a:t>Analýza</a:t>
            </a:r>
            <a:r>
              <a:rPr lang="en-GB" altLang="en-US" sz="2000" dirty="0"/>
              <a:t> </a:t>
            </a:r>
            <a:r>
              <a:rPr lang="en-GB" altLang="en-US" sz="2000" dirty="0" err="1"/>
              <a:t>vlastních</a:t>
            </a:r>
            <a:r>
              <a:rPr lang="en-GB" altLang="en-US" sz="2000" dirty="0"/>
              <a:t> </a:t>
            </a:r>
            <a:r>
              <a:rPr lang="en-GB" altLang="en-US" sz="2000" dirty="0" err="1"/>
              <a:t>nápadů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3.      </a:t>
            </a:r>
            <a:r>
              <a:rPr lang="en-GB" altLang="en-US" sz="2000" dirty="0" err="1"/>
              <a:t>Prezentace</a:t>
            </a:r>
            <a:r>
              <a:rPr lang="en-GB" altLang="en-US" sz="2000" dirty="0"/>
              <a:t> </a:t>
            </a:r>
            <a:r>
              <a:rPr lang="en-GB" altLang="en-US" sz="2000" dirty="0" err="1"/>
              <a:t>myšlenek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4.      </a:t>
            </a:r>
            <a:r>
              <a:rPr lang="en-GB" altLang="en-US" sz="2000" dirty="0" err="1"/>
              <a:t>Chápání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znalostí</a:t>
            </a:r>
            <a:r>
              <a:rPr lang="en-GB" altLang="en-US" sz="2000" dirty="0"/>
              <a:t> v </a:t>
            </a:r>
            <a:r>
              <a:rPr lang="en-GB" altLang="en-US" sz="2000" dirty="0" err="1"/>
              <a:t>kontextu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5.      </a:t>
            </a:r>
            <a:r>
              <a:rPr lang="en-GB" altLang="en-US" sz="2000" dirty="0" err="1"/>
              <a:t>Překonávání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překážek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6.      </a:t>
            </a:r>
            <a:r>
              <a:rPr lang="en-GB" altLang="en-US" sz="2000" dirty="0" err="1"/>
              <a:t>Přijetí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přijatelných</a:t>
            </a:r>
            <a:r>
              <a:rPr lang="en-GB" altLang="en-US" sz="2000" dirty="0"/>
              <a:t> </a:t>
            </a:r>
            <a:r>
              <a:rPr lang="en-GB" altLang="en-US" sz="2000" dirty="0" err="1"/>
              <a:t>rizik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7.      </a:t>
            </a:r>
            <a:r>
              <a:rPr lang="en-GB" altLang="en-US" sz="2000" dirty="0" err="1"/>
              <a:t>Chuť</a:t>
            </a:r>
            <a:r>
              <a:rPr lang="en-GB" altLang="en-US" sz="2000" dirty="0"/>
              <a:t> </a:t>
            </a:r>
            <a:r>
              <a:rPr lang="en-GB" altLang="en-US" sz="2000" dirty="0" err="1"/>
              <a:t>zlepšovat</a:t>
            </a:r>
            <a:r>
              <a:rPr lang="en-GB" altLang="en-US" sz="2000" dirty="0"/>
              <a:t> se.</a:t>
            </a:r>
            <a:endParaRPr lang="cs-CZ" altLang="en-US" sz="2000" dirty="0"/>
          </a:p>
          <a:p>
            <a:r>
              <a:rPr lang="en-GB" altLang="en-US" sz="2000" dirty="0"/>
              <a:t>8.      </a:t>
            </a:r>
            <a:r>
              <a:rPr lang="en-GB" altLang="en-US" sz="2000" dirty="0" err="1"/>
              <a:t>Věřit</a:t>
            </a:r>
            <a:r>
              <a:rPr lang="en-GB" altLang="en-US" sz="2000" dirty="0"/>
              <a:t> v </a:t>
            </a:r>
            <a:r>
              <a:rPr lang="en-GB" altLang="en-US" sz="2000" dirty="0" err="1"/>
              <a:t>sebe</a:t>
            </a:r>
            <a:r>
              <a:rPr lang="en-GB" altLang="en-US" sz="2000" dirty="0"/>
              <a:t> </a:t>
            </a:r>
            <a:r>
              <a:rPr lang="en-GB" altLang="en-US" sz="2000" dirty="0" err="1"/>
              <a:t>sama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9.      </a:t>
            </a:r>
            <a:r>
              <a:rPr lang="en-GB" altLang="en-US" sz="2000" dirty="0" err="1"/>
              <a:t>Připuštění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dvojznačností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10. </a:t>
            </a:r>
            <a:r>
              <a:rPr lang="cs-CZ" altLang="en-US" sz="2000" dirty="0"/>
              <a:t>   </a:t>
            </a:r>
            <a:r>
              <a:rPr lang="en-GB" altLang="en-US" sz="2000" dirty="0" err="1"/>
              <a:t>Hledání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vlastních</a:t>
            </a:r>
            <a:r>
              <a:rPr lang="en-GB" altLang="en-US" sz="2000" dirty="0"/>
              <a:t> </a:t>
            </a:r>
            <a:r>
              <a:rPr lang="en-GB" altLang="en-US" sz="2000" dirty="0" err="1"/>
              <a:t>zájmů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11. </a:t>
            </a:r>
            <a:r>
              <a:rPr lang="cs-CZ" altLang="en-US" sz="2000" dirty="0"/>
              <a:t>    </a:t>
            </a:r>
            <a:r>
              <a:rPr lang="en-GB" altLang="en-US" sz="2000" dirty="0" err="1"/>
              <a:t>Nalezení</a:t>
            </a:r>
            <a:r>
              <a:rPr lang="en-GB" altLang="en-US" sz="2000" dirty="0"/>
              <a:t> </a:t>
            </a:r>
            <a:r>
              <a:rPr lang="en-GB" altLang="en-US" sz="2000" dirty="0" err="1"/>
              <a:t>času</a:t>
            </a:r>
            <a:r>
              <a:rPr lang="en-GB" altLang="en-US" sz="2000" dirty="0"/>
              <a:t> pro </a:t>
            </a:r>
            <a:r>
              <a:rPr lang="en-GB" altLang="en-US" sz="2000" dirty="0" err="1"/>
              <a:t>práci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r>
              <a:rPr lang="en-GB" altLang="en-US" sz="2000" dirty="0"/>
              <a:t>12. </a:t>
            </a:r>
            <a:r>
              <a:rPr lang="cs-CZ" altLang="en-US" sz="2000" dirty="0"/>
              <a:t>    </a:t>
            </a:r>
            <a:r>
              <a:rPr lang="en-GB" altLang="en-US" sz="2000" dirty="0"/>
              <a:t>Tolerance </a:t>
            </a:r>
            <a:r>
              <a:rPr lang="en-GB" altLang="en-US" sz="2000" dirty="0" err="1"/>
              <a:t>chyb</a:t>
            </a:r>
            <a:r>
              <a:rPr lang="en-GB" altLang="en-US" sz="2000" dirty="0"/>
              <a:t>.</a:t>
            </a:r>
            <a:endParaRPr lang="cs-CZ" altLang="en-US" sz="2000" dirty="0"/>
          </a:p>
          <a:p>
            <a:endParaRPr lang="cs-CZ" altLang="en-US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5F6D47-892A-CAB2-7082-0DEECFBB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3968" y="6381328"/>
            <a:ext cx="2808312" cy="340147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5D22B09-7BC1-B824-1858-51F725A9A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6318411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C383694D-457A-2C52-6B6A-97AA9105B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Tadei  a kreativita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26539DE1-F808-13AC-C7E7-1A09EA79E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>
                <a:hlinkClick r:id="rId2" action="ppaction://hlinkfile"/>
              </a:rPr>
              <a:t>Článek</a:t>
            </a:r>
            <a:r>
              <a:rPr lang="cs-CZ" altLang="en-US"/>
              <a:t> – deset doporučení k rozvoji kreativity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EFF1A-04D7-07D9-F2ED-81631D0BE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889006E-20B7-62D8-C980-535D84CD7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F9270FA2-FA2E-364E-B8C6-CE490AEA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400" b="1">
                <a:latin typeface="Arial" panose="020B0604020202020204" pitchFamily="34" charset="0"/>
              </a:rPr>
              <a:t>Úvod</a:t>
            </a:r>
            <a:endParaRPr lang="en-GB" altLang="en-US"/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601B6E04-0485-3307-1FF7-56EEA678F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773238"/>
            <a:ext cx="8075612" cy="4357687"/>
          </a:xfrm>
        </p:spPr>
        <p:txBody>
          <a:bodyPr/>
          <a:lstStyle/>
          <a:p>
            <a:r>
              <a:rPr lang="cs-CZ" altLang="en-US" sz="2400"/>
              <a:t>Heslo : „Buďte kreativní“ </a:t>
            </a:r>
            <a:r>
              <a:rPr lang="cs-CZ" altLang="en-US" sz="2400" i="1"/>
              <a:t>(a tvořiví </a:t>
            </a:r>
            <a:r>
              <a:rPr lang="cs-CZ" altLang="en-US" sz="2400" i="1">
                <a:sym typeface="Wingdings" panose="05000000000000000000" pitchFamily="2" charset="2"/>
              </a:rPr>
              <a:t>)</a:t>
            </a:r>
            <a:endParaRPr lang="cs-CZ" altLang="en-US" sz="2400" i="1"/>
          </a:p>
          <a:p>
            <a:endParaRPr lang="cs-CZ" altLang="en-US" sz="2400"/>
          </a:p>
          <a:p>
            <a:r>
              <a:rPr lang="cs-CZ" altLang="en-US" sz="2400"/>
              <a:t>Manažerská školení zaměřená na rozvoj kreativity</a:t>
            </a:r>
          </a:p>
          <a:p>
            <a:endParaRPr lang="cs-CZ" altLang="en-US" sz="2400"/>
          </a:p>
          <a:p>
            <a:r>
              <a:rPr lang="cs-CZ" altLang="en-US" sz="2400"/>
              <a:t>E. Szobiova (2004) - tvořivost může být hlavním stimulem kvalitativních změn ve společnosti.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en-US" sz="2400"/>
          </a:p>
          <a:p>
            <a:r>
              <a:rPr lang="cs-CZ" altLang="en-US" sz="2400"/>
              <a:t>V konceptech vzdělávání pro 21. století opět zdůrazňována tvořivost – je potřeba vyřešit mnoho problémů – podpora nadaných</a:t>
            </a:r>
          </a:p>
          <a:p>
            <a:endParaRPr lang="en-GB" altLang="en-US" sz="20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D66300-4124-7300-662D-2FC0F6C0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9269B0D-95BC-E6E9-C699-866CF6D6D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D5B27EAE-8CB4-4274-BE7B-A2511D3E1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/>
              <a:t>Dá se tvořivost člověka rozvíjet?</a:t>
            </a:r>
            <a:endParaRPr lang="en-US" altLang="en-US" b="1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01EA98F5-CB45-7719-8F57-DC759DD85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30725"/>
          </a:xfrm>
        </p:spPr>
        <p:txBody>
          <a:bodyPr/>
          <a:lstStyle/>
          <a:p>
            <a:r>
              <a:rPr lang="cs-CZ" altLang="en-US" sz="2400"/>
              <a:t>Lin (2009, s.150) -  „</a:t>
            </a:r>
            <a:r>
              <a:rPr lang="cs-CZ" altLang="en-US" sz="2400" b="1"/>
              <a:t>c</a:t>
            </a:r>
            <a:r>
              <a:rPr lang="en-GB" altLang="en-US" sz="2400" b="1"/>
              <a:t>reativity </a:t>
            </a:r>
            <a:r>
              <a:rPr lang="cs-CZ" altLang="en-US" sz="2400" b="1"/>
              <a:t>c</a:t>
            </a:r>
            <a:r>
              <a:rPr lang="en-GB" altLang="en-US" sz="2400" b="1"/>
              <a:t>an </a:t>
            </a:r>
            <a:r>
              <a:rPr lang="cs-CZ" altLang="en-US" sz="2400" b="1"/>
              <a:t>b</a:t>
            </a:r>
            <a:r>
              <a:rPr lang="en-GB" altLang="en-US" sz="2400" b="1"/>
              <a:t>e </a:t>
            </a:r>
            <a:r>
              <a:rPr lang="cs-CZ" altLang="en-US" sz="2400" b="1"/>
              <a:t>d</a:t>
            </a:r>
            <a:r>
              <a:rPr lang="en-GB" altLang="en-US" sz="2400" b="1"/>
              <a:t>eveloped</a:t>
            </a:r>
            <a:r>
              <a:rPr lang="cs-CZ" altLang="en-US" sz="2400" b="1"/>
              <a:t>“</a:t>
            </a:r>
          </a:p>
          <a:p>
            <a:r>
              <a:rPr lang="en-GB" altLang="en-US" sz="2400"/>
              <a:t>Fryer (1996: p. 5) maintains that creative skills could be taught through certain strategies: </a:t>
            </a:r>
            <a:r>
              <a:rPr lang="en-GB" altLang="en-US" sz="2400" b="1"/>
              <a:t>“Training in creative problem solving can enable people to be skilled in finding the best solution quickly…”.</a:t>
            </a:r>
            <a:r>
              <a:rPr lang="en-GB" altLang="en-US" sz="2400"/>
              <a:t> </a:t>
            </a:r>
            <a:endParaRPr lang="cs-CZ" altLang="en-US" sz="2400"/>
          </a:p>
          <a:p>
            <a:r>
              <a:rPr lang="en-GB" altLang="en-US" sz="2400"/>
              <a:t>Esquivel (1995) also emphasizes the </a:t>
            </a:r>
            <a:r>
              <a:rPr lang="en-GB" altLang="en-US" sz="2400" b="1"/>
              <a:t>role of educators in enhancing the creative potential of every student</a:t>
            </a:r>
            <a:r>
              <a:rPr lang="en-GB" altLang="en-US" sz="2400"/>
              <a:t>. In contemporary research, creativity is embraced as a multi-dimensional and developmental construct; it is believed that creativity is a developmental shift and a </a:t>
            </a:r>
            <a:r>
              <a:rPr lang="en-GB" altLang="en-US" sz="2400" b="1"/>
              <a:t>life long process </a:t>
            </a:r>
            <a:r>
              <a:rPr lang="en-GB" altLang="en-US" sz="2400"/>
              <a:t>(Craft, 2001a; Esquivel, 1995; Feldman, 1999).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5DFD40-57D9-D8EC-9F71-7F7EA0E5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C40ACEE-18B4-515E-2C5A-4F9A97137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7A927732-7373-66CB-2DB1-60B4D800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77813"/>
            <a:ext cx="8075612" cy="1143000"/>
          </a:xfrm>
        </p:spPr>
        <p:txBody>
          <a:bodyPr/>
          <a:lstStyle/>
          <a:p>
            <a:r>
              <a:rPr lang="cs-CZ" altLang="en-US" b="1"/>
              <a:t>Kreativní výuka kontra výuka rozvíjející kreativitu?</a:t>
            </a:r>
            <a:endParaRPr lang="en-GB" altLang="en-US" b="1"/>
          </a:p>
        </p:txBody>
      </p:sp>
      <p:pic>
        <p:nvPicPr>
          <p:cNvPr id="23555" name="Zástupný symbol pro obsah 3">
            <a:extLst>
              <a:ext uri="{FF2B5EF4-FFF2-40B4-BE49-F238E27FC236}">
                <a16:creationId xmlns:a16="http://schemas.microsoft.com/office/drawing/2014/main" id="{F769F0DE-3B8D-4749-56B6-733024E836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628775"/>
            <a:ext cx="4532312" cy="4005263"/>
          </a:xfr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F2BB5E-E00D-6671-0649-79D31FCA3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D05E2C7-4B47-CA4F-ED06-1F36874D6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2C862238-3F77-D9F4-A671-FD4FC07D2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/>
              <a:t>Výuka a rozvoj tvořivosti</a:t>
            </a:r>
            <a:endParaRPr lang="en-US" altLang="en-US" b="1"/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65789BD1-CC1B-D0F1-6C95-06971E5E3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30725"/>
          </a:xfrm>
        </p:spPr>
        <p:txBody>
          <a:bodyPr/>
          <a:lstStyle/>
          <a:p>
            <a:r>
              <a:rPr lang="cs-CZ" altLang="en-US" sz="2400"/>
              <a:t>Důležité volit </a:t>
            </a:r>
            <a:r>
              <a:rPr lang="cs-CZ" altLang="en-US" sz="2400">
                <a:hlinkClick r:id="rId2" action="ppaction://hlinkfile"/>
              </a:rPr>
              <a:t>vhodné metody </a:t>
            </a:r>
            <a:r>
              <a:rPr lang="cs-CZ" altLang="en-US" sz="2400"/>
              <a:t>výuky (Trnová, 2012). </a:t>
            </a:r>
          </a:p>
          <a:p>
            <a:r>
              <a:rPr lang="cs-CZ" altLang="en-US" sz="2400"/>
              <a:t>Nelze prezentovat výčet metod, které rozvíjejí kreativitu, protože záleží na jejich zařazení do výuky. </a:t>
            </a:r>
          </a:p>
          <a:p>
            <a:r>
              <a:rPr lang="cs-CZ" altLang="en-US" sz="2400"/>
              <a:t>I dobrá metoda nemusí splnit cíl, jestliže bude nevhodně použita - 2 nejvýznamnější překážky pro rozvoj kreativity:</a:t>
            </a:r>
            <a:endParaRPr lang="en-GB" altLang="en-US" sz="2400"/>
          </a:p>
          <a:p>
            <a:r>
              <a:rPr lang="cs-CZ" altLang="en-US" sz="2400" b="1"/>
              <a:t>transmisivní způsob výuky, </a:t>
            </a:r>
            <a:r>
              <a:rPr lang="cs-CZ" altLang="en-US" sz="2400"/>
              <a:t>který preferuje pasivní příjem informací a celkovou pasivní roli žáka v procesu výuky</a:t>
            </a:r>
            <a:r>
              <a:rPr lang="cs-CZ" altLang="en-US" sz="2400" b="1"/>
              <a:t>; </a:t>
            </a:r>
            <a:endParaRPr lang="en-GB" altLang="en-US" sz="2400"/>
          </a:p>
          <a:p>
            <a:r>
              <a:rPr lang="cs-CZ" altLang="en-US" sz="2400" b="1"/>
              <a:t>direktivní vedení výuky, </a:t>
            </a:r>
            <a:r>
              <a:rPr lang="cs-CZ" altLang="en-US" sz="2400"/>
              <a:t>při kterém žák</a:t>
            </a:r>
            <a:r>
              <a:rPr lang="cs-CZ" altLang="en-US" sz="2400" b="1"/>
              <a:t> </a:t>
            </a:r>
            <a:r>
              <a:rPr lang="cs-CZ" altLang="en-US" sz="2400"/>
              <a:t>nemá možnost uplatňovat nápady, diskutovat a vyměňovat si názory se spolužáky, musí pracovat přesně podle instrukcí a nemá možnost volby postupu při řešení. </a:t>
            </a:r>
            <a:endParaRPr lang="en-GB" altLang="en-US" sz="2400"/>
          </a:p>
          <a:p>
            <a:endParaRPr lang="en-GB" altLang="en-US" sz="24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E02118-9F14-B651-202F-638B94433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7BB00B2-49A1-7458-0ECE-CDED2E6B8C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A2FF3D49-3CB5-FEA3-0E6A-38B13CAA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Tvořivé vyučování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F2AC95-03A1-BD88-9F72-D42885969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2000" dirty="0" err="1"/>
              <a:t>Hvozdíka</a:t>
            </a:r>
            <a:r>
              <a:rPr lang="en-GB" sz="2000" dirty="0"/>
              <a:t> a </a:t>
            </a:r>
            <a:r>
              <a:rPr lang="en-GB" sz="2000" dirty="0" err="1"/>
              <a:t>kol</a:t>
            </a:r>
            <a:r>
              <a:rPr lang="en-GB" sz="2000" dirty="0"/>
              <a:t>. (1994) </a:t>
            </a:r>
            <a:r>
              <a:rPr lang="cs-CZ" sz="2000" dirty="0"/>
              <a:t>vymezil pravidla:</a:t>
            </a:r>
            <a:endParaRPr lang="en-GB" sz="2000" dirty="0"/>
          </a:p>
          <a:p>
            <a:pPr>
              <a:defRPr/>
            </a:pPr>
            <a:r>
              <a:rPr lang="cs-CZ" sz="2000" dirty="0"/>
              <a:t>Více </a:t>
            </a:r>
            <a:r>
              <a:rPr lang="en-GB" sz="2000" dirty="0" err="1"/>
              <a:t>usm</a:t>
            </a:r>
            <a:r>
              <a:rPr lang="cs-CZ" sz="2000" dirty="0"/>
              <a:t>ě</a:t>
            </a:r>
            <a:r>
              <a:rPr lang="en-GB" sz="2000" dirty="0" err="1"/>
              <a:t>rňuje</a:t>
            </a:r>
            <a:r>
              <a:rPr lang="en-GB" sz="2000" dirty="0"/>
              <a:t> </a:t>
            </a:r>
            <a:r>
              <a:rPr lang="cs-CZ" sz="2000" dirty="0"/>
              <a:t>než</a:t>
            </a:r>
            <a:r>
              <a:rPr lang="en-GB" sz="2000" dirty="0"/>
              <a:t> </a:t>
            </a:r>
            <a:r>
              <a:rPr lang="en-GB" sz="2000" dirty="0" err="1"/>
              <a:t>napomín</a:t>
            </a:r>
            <a:r>
              <a:rPr lang="cs-CZ" sz="2000" dirty="0"/>
              <a:t>á</a:t>
            </a:r>
            <a:r>
              <a:rPr lang="en-GB" sz="2000" dirty="0"/>
              <a:t>, </a:t>
            </a:r>
            <a:r>
              <a:rPr lang="cs-CZ" sz="2000" dirty="0"/>
              <a:t>vytváří alternativy</a:t>
            </a:r>
            <a:r>
              <a:rPr lang="en-GB" sz="2000" dirty="0"/>
              <a:t> </a:t>
            </a:r>
            <a:r>
              <a:rPr lang="en-GB" sz="2000" dirty="0" err="1"/>
              <a:t>pr</a:t>
            </a:r>
            <a:r>
              <a:rPr lang="cs-CZ" sz="2000" dirty="0"/>
              <a:t>o </a:t>
            </a:r>
            <a:r>
              <a:rPr lang="en-GB" sz="2000" dirty="0" err="1"/>
              <a:t>učen</a:t>
            </a:r>
            <a:r>
              <a:rPr lang="cs-CZ" sz="2000" dirty="0"/>
              <a:t>í</a:t>
            </a:r>
            <a:r>
              <a:rPr lang="en-GB" sz="2000" dirty="0"/>
              <a:t> a</a:t>
            </a:r>
            <a:r>
              <a:rPr lang="cs-CZ" sz="2000" dirty="0"/>
              <a:t> chování žáků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en-GB" sz="2000" dirty="0"/>
              <a:t>nep</a:t>
            </a:r>
            <a:r>
              <a:rPr lang="cs-CZ" sz="2000" dirty="0"/>
              <a:t>ř</a:t>
            </a:r>
            <a:r>
              <a:rPr lang="en-GB" sz="2000" dirty="0" err="1"/>
              <a:t>edpokl</a:t>
            </a:r>
            <a:r>
              <a:rPr lang="cs-CZ" sz="2000" dirty="0"/>
              <a:t>á</a:t>
            </a:r>
            <a:r>
              <a:rPr lang="en-GB" sz="2000" dirty="0" err="1"/>
              <a:t>dá</a:t>
            </a:r>
            <a:r>
              <a:rPr lang="en-GB" sz="2000" dirty="0"/>
              <a:t>, </a:t>
            </a:r>
            <a:r>
              <a:rPr lang="cs-CZ" sz="2000" dirty="0" err="1"/>
              <a:t>c</a:t>
            </a:r>
            <a:r>
              <a:rPr lang="en-GB" sz="2000" dirty="0"/>
              <a:t>o </a:t>
            </a:r>
            <a:r>
              <a:rPr lang="cs-CZ" sz="2000" dirty="0"/>
              <a:t>žák ví nebo </a:t>
            </a:r>
            <a:r>
              <a:rPr lang="en-GB" sz="2000" dirty="0" err="1"/>
              <a:t>nev</a:t>
            </a:r>
            <a:r>
              <a:rPr lang="cs-CZ" sz="2000" dirty="0"/>
              <a:t>í</a:t>
            </a:r>
            <a:r>
              <a:rPr lang="en-GB" sz="2000" dirty="0"/>
              <a:t>, ale p</a:t>
            </a:r>
            <a:r>
              <a:rPr lang="cs-CZ" sz="2000" dirty="0"/>
              <a:t>ř</a:t>
            </a:r>
            <a:r>
              <a:rPr lang="en-GB" sz="2000" dirty="0" err="1"/>
              <a:t>edpoklady</a:t>
            </a:r>
            <a:r>
              <a:rPr lang="cs-CZ" sz="2000" dirty="0"/>
              <a:t> </a:t>
            </a:r>
            <a:r>
              <a:rPr lang="en-GB" sz="2000" dirty="0" err="1"/>
              <a:t>nahr</a:t>
            </a:r>
            <a:r>
              <a:rPr lang="cs-CZ" sz="2000" dirty="0" err="1"/>
              <a:t>azuje</a:t>
            </a:r>
            <a:r>
              <a:rPr lang="cs-CZ" sz="2000" dirty="0"/>
              <a:t> p</a:t>
            </a:r>
            <a:r>
              <a:rPr lang="en-GB" sz="2000" dirty="0" err="1"/>
              <a:t>ozn</a:t>
            </a:r>
            <a:r>
              <a:rPr lang="cs-CZ" sz="2000" dirty="0"/>
              <a:t>á</a:t>
            </a:r>
            <a:r>
              <a:rPr lang="en-GB" sz="2000" dirty="0" err="1"/>
              <a:t>ním</a:t>
            </a:r>
            <a:r>
              <a:rPr lang="en-GB" sz="2000" dirty="0"/>
              <a:t>, </a:t>
            </a:r>
            <a:r>
              <a:rPr lang="en-GB" sz="2000" dirty="0" err="1"/>
              <a:t>diagnózou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pl-PL" sz="2000" dirty="0"/>
              <a:t> pracuje s úlohami, které jsou na hranicích možností každého žáka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en-GB" sz="2000" dirty="0" err="1"/>
              <a:t>povzbuzuje</a:t>
            </a:r>
            <a:r>
              <a:rPr lang="en-GB" sz="2000" dirty="0"/>
              <a:t> </a:t>
            </a:r>
            <a:r>
              <a:rPr lang="en-GB" sz="2000" dirty="0" err="1"/>
              <a:t>samostatnos</a:t>
            </a:r>
            <a:r>
              <a:rPr lang="cs-CZ" sz="2000" dirty="0"/>
              <a:t>t</a:t>
            </a:r>
            <a:r>
              <a:rPr lang="en-GB" sz="2000" dirty="0"/>
              <a:t>, </a:t>
            </a:r>
            <a:r>
              <a:rPr lang="en-GB" sz="2000" dirty="0" err="1"/>
              <a:t>aktivitu</a:t>
            </a:r>
            <a:r>
              <a:rPr lang="en-GB" sz="2000" dirty="0"/>
              <a:t> </a:t>
            </a:r>
            <a:r>
              <a:rPr lang="cs-CZ" sz="2000" dirty="0"/>
              <a:t>žáků,</a:t>
            </a:r>
          </a:p>
          <a:p>
            <a:pPr>
              <a:defRPr/>
            </a:pPr>
            <a:r>
              <a:rPr lang="en-GB" sz="2000" dirty="0" err="1"/>
              <a:t>použív</a:t>
            </a:r>
            <a:r>
              <a:rPr lang="cs-CZ" sz="2000" dirty="0"/>
              <a:t>á</a:t>
            </a:r>
            <a:r>
              <a:rPr lang="en-GB" sz="2000" dirty="0"/>
              <a:t> </a:t>
            </a:r>
            <a:r>
              <a:rPr lang="en-GB" sz="2000" dirty="0" err="1"/>
              <a:t>humor</a:t>
            </a:r>
            <a:r>
              <a:rPr lang="en-GB" sz="2000" dirty="0"/>
              <a:t>, </a:t>
            </a:r>
            <a:r>
              <a:rPr lang="en-GB" sz="2000" dirty="0" err="1"/>
              <a:t>uvon</a:t>
            </a:r>
            <a:r>
              <a:rPr lang="cs-CZ" sz="2000" dirty="0"/>
              <a:t>ě</a:t>
            </a:r>
            <a:r>
              <a:rPr lang="en-GB" sz="2000" dirty="0" err="1"/>
              <a:t>nos</a:t>
            </a:r>
            <a:r>
              <a:rPr lang="cs-CZ" sz="2000" dirty="0"/>
              <a:t>t</a:t>
            </a:r>
            <a:r>
              <a:rPr lang="en-GB" sz="2000" dirty="0"/>
              <a:t> p</a:t>
            </a:r>
            <a:r>
              <a:rPr lang="cs-CZ" sz="2000" dirty="0"/>
              <a:t>ř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práci</a:t>
            </a:r>
            <a:r>
              <a:rPr lang="en-GB" sz="2000" dirty="0"/>
              <a:t>,</a:t>
            </a:r>
            <a:r>
              <a:rPr lang="cs-CZ" sz="2000" dirty="0"/>
              <a:t> </a:t>
            </a:r>
            <a:r>
              <a:rPr lang="en-GB" sz="2000" dirty="0" err="1"/>
              <a:t>vytvá</a:t>
            </a:r>
            <a:r>
              <a:rPr lang="cs-CZ" sz="2000" dirty="0"/>
              <a:t>ří</a:t>
            </a:r>
            <a:r>
              <a:rPr lang="en-GB" sz="2000" dirty="0"/>
              <a:t> </a:t>
            </a:r>
            <a:r>
              <a:rPr lang="en-GB" sz="2000" dirty="0" err="1"/>
              <a:t>optimistick</a:t>
            </a:r>
            <a:r>
              <a:rPr lang="cs-CZ" sz="2000" dirty="0"/>
              <a:t>ou</a:t>
            </a:r>
            <a:r>
              <a:rPr lang="en-GB" sz="2000" dirty="0"/>
              <a:t> </a:t>
            </a:r>
            <a:r>
              <a:rPr lang="en-GB" sz="2000" dirty="0" err="1"/>
              <a:t>atmosféru</a:t>
            </a:r>
            <a:r>
              <a:rPr lang="en-GB" sz="2000" dirty="0"/>
              <a:t>, je </a:t>
            </a:r>
            <a:r>
              <a:rPr lang="en-GB" sz="2000" dirty="0" err="1"/>
              <a:t>zam</a:t>
            </a:r>
            <a:r>
              <a:rPr lang="cs-CZ" sz="2000" dirty="0" err="1"/>
              <a:t>ěře</a:t>
            </a:r>
            <a:r>
              <a:rPr lang="en-GB" sz="2000" dirty="0" err="1"/>
              <a:t>ný</a:t>
            </a:r>
            <a:r>
              <a:rPr lang="en-GB" sz="2000" dirty="0"/>
              <a:t> do bud</a:t>
            </a:r>
            <a:r>
              <a:rPr lang="cs-CZ" sz="2000" dirty="0"/>
              <a:t>ou</a:t>
            </a:r>
            <a:r>
              <a:rPr lang="en-GB" sz="2000" dirty="0" err="1"/>
              <a:t>cnosti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en-GB" sz="2000" dirty="0" err="1"/>
              <a:t>odporuje</a:t>
            </a:r>
            <a:r>
              <a:rPr lang="en-GB" sz="2000" dirty="0"/>
              <a:t> </a:t>
            </a:r>
            <a:r>
              <a:rPr lang="en-GB" sz="2000" dirty="0" err="1"/>
              <a:t>ot</a:t>
            </a:r>
            <a:r>
              <a:rPr lang="cs-CZ" sz="2000" dirty="0" err="1"/>
              <a:t>evřenost</a:t>
            </a:r>
            <a:r>
              <a:rPr lang="en-GB" sz="2000" dirty="0"/>
              <a:t>, </a:t>
            </a:r>
            <a:r>
              <a:rPr lang="en-GB" sz="2000" dirty="0" err="1"/>
              <a:t>iniciat</a:t>
            </a:r>
            <a:r>
              <a:rPr lang="cs-CZ" sz="2000" dirty="0"/>
              <a:t>i</a:t>
            </a:r>
            <a:r>
              <a:rPr lang="en-GB" sz="2000" dirty="0"/>
              <a:t>vu, </a:t>
            </a:r>
            <a:r>
              <a:rPr lang="en-GB" sz="2000" dirty="0" err="1"/>
              <a:t>nezávislos</a:t>
            </a:r>
            <a:r>
              <a:rPr lang="cs-CZ" sz="2000" dirty="0"/>
              <a:t>t</a:t>
            </a:r>
            <a:r>
              <a:rPr lang="en-GB" sz="2000" dirty="0"/>
              <a:t>, ale </a:t>
            </a:r>
            <a:r>
              <a:rPr lang="cs-CZ" sz="2000" dirty="0"/>
              <a:t>i </a:t>
            </a:r>
            <a:r>
              <a:rPr lang="en-GB" sz="2000" dirty="0" err="1"/>
              <a:t>zodpovednos</a:t>
            </a:r>
            <a:r>
              <a:rPr lang="cs-CZ" sz="2000" dirty="0"/>
              <a:t>t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en-GB" sz="2000" dirty="0" err="1"/>
              <a:t>učí</a:t>
            </a:r>
            <a:r>
              <a:rPr lang="en-GB" sz="2000" dirty="0"/>
              <a:t> </a:t>
            </a:r>
            <a:r>
              <a:rPr lang="cs-CZ" sz="2000" dirty="0"/>
              <a:t>žáky</a:t>
            </a:r>
            <a:r>
              <a:rPr lang="en-GB" sz="2000" dirty="0"/>
              <a:t> </a:t>
            </a:r>
            <a:r>
              <a:rPr lang="cs-CZ" sz="2000" dirty="0"/>
              <a:t>vytvářet</a:t>
            </a:r>
            <a:r>
              <a:rPr lang="en-GB" sz="2000" dirty="0"/>
              <a:t> </a:t>
            </a:r>
            <a:r>
              <a:rPr lang="cs-CZ" sz="2000" dirty="0"/>
              <a:t>ř</a:t>
            </a:r>
            <a:r>
              <a:rPr lang="en-GB" sz="2000" dirty="0" err="1"/>
              <a:t>ešen</a:t>
            </a:r>
            <a:r>
              <a:rPr lang="cs-CZ" sz="2000" dirty="0"/>
              <a:t>í</a:t>
            </a:r>
            <a:r>
              <a:rPr lang="en-GB" sz="2000" dirty="0"/>
              <a:t> a </a:t>
            </a:r>
            <a:r>
              <a:rPr lang="en-GB" sz="2000" dirty="0" err="1"/>
              <a:t>alternat</a:t>
            </a:r>
            <a:r>
              <a:rPr lang="cs-CZ" sz="2000" dirty="0"/>
              <a:t>i</a:t>
            </a:r>
            <a:r>
              <a:rPr lang="en-GB" sz="2000" dirty="0" err="1"/>
              <a:t>vy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en-GB" sz="2000" dirty="0" err="1"/>
              <a:t>učí</a:t>
            </a:r>
            <a:r>
              <a:rPr lang="en-GB" sz="2000" dirty="0"/>
              <a:t> </a:t>
            </a:r>
            <a:r>
              <a:rPr lang="cs-CZ" sz="2000" dirty="0"/>
              <a:t>žáky</a:t>
            </a:r>
            <a:r>
              <a:rPr lang="en-GB" sz="2000" dirty="0"/>
              <a:t> </a:t>
            </a:r>
            <a:r>
              <a:rPr lang="en-GB" sz="2000" dirty="0" err="1"/>
              <a:t>kritickému</a:t>
            </a:r>
            <a:r>
              <a:rPr lang="en-GB" sz="2000" dirty="0"/>
              <a:t> a</a:t>
            </a:r>
            <a:r>
              <a:rPr lang="cs-CZ" sz="2000" dirty="0"/>
              <a:t> hodnotícímu </a:t>
            </a:r>
            <a:r>
              <a:rPr lang="en-GB" sz="2000" dirty="0"/>
              <a:t>my</a:t>
            </a:r>
            <a:r>
              <a:rPr lang="cs-CZ" sz="2000" dirty="0" err="1"/>
              <a:t>šlení</a:t>
            </a:r>
            <a:r>
              <a:rPr lang="en-GB" sz="2000" dirty="0"/>
              <a:t>,</a:t>
            </a:r>
          </a:p>
          <a:p>
            <a:pPr>
              <a:defRPr/>
            </a:pPr>
            <a:r>
              <a:rPr lang="en-GB" sz="2000" dirty="0" err="1"/>
              <a:t>usm</a:t>
            </a:r>
            <a:r>
              <a:rPr lang="cs-CZ" sz="2000" dirty="0"/>
              <a:t>ě</a:t>
            </a:r>
            <a:r>
              <a:rPr lang="en-GB" sz="2000" dirty="0" err="1"/>
              <a:t>rňuje</a:t>
            </a:r>
            <a:r>
              <a:rPr lang="en-GB" sz="2000" dirty="0"/>
              <a:t> </a:t>
            </a:r>
            <a:r>
              <a:rPr lang="cs-CZ" sz="2000" dirty="0"/>
              <a:t>žáky</a:t>
            </a:r>
            <a:r>
              <a:rPr lang="en-GB" sz="2000" dirty="0"/>
              <a:t>, aby </a:t>
            </a:r>
            <a:r>
              <a:rPr lang="en-GB" sz="2000" dirty="0" err="1"/>
              <a:t>klá</a:t>
            </a:r>
            <a:r>
              <a:rPr lang="cs-CZ" sz="2000" dirty="0"/>
              <a:t>a</a:t>
            </a:r>
            <a:r>
              <a:rPr lang="en-GB" sz="2000" dirty="0"/>
              <a:t>li </a:t>
            </a:r>
            <a:r>
              <a:rPr lang="en-GB" sz="2000" dirty="0" err="1"/>
              <a:t>otázky</a:t>
            </a:r>
            <a:r>
              <a:rPr lang="en-GB" sz="2000" dirty="0"/>
              <a:t> a h</a:t>
            </a:r>
            <a:r>
              <a:rPr lang="cs-CZ" sz="2000" dirty="0" err="1"/>
              <a:t>ledali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n</a:t>
            </a:r>
            <a:r>
              <a:rPr lang="cs-CZ" sz="2000" dirty="0"/>
              <a:t>ě odpovědi.</a:t>
            </a:r>
            <a:endParaRPr lang="en-GB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BA87AC8-56AB-F31A-84BC-70DAAC47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452AA2D-AD2B-03CD-2BF7-3AE568A74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06BC315E-221A-DC05-A776-0895E416D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Kreativní učitel</a:t>
            </a:r>
            <a:endParaRPr lang="en-GB" altLang="en-US"/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CE97B235-309C-AAF3-8D1C-09C47D592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Pro rozvoj kreativita žáka je důležitá kreativita učitele!</a:t>
            </a:r>
          </a:p>
          <a:p>
            <a:endParaRPr lang="cs-CZ" altLang="en-US"/>
          </a:p>
          <a:p>
            <a:r>
              <a:rPr lang="cs-CZ" altLang="en-US"/>
              <a:t>Model pro žáka </a:t>
            </a:r>
          </a:p>
          <a:p>
            <a:endParaRPr lang="cs-CZ" altLang="en-US"/>
          </a:p>
          <a:p>
            <a:r>
              <a:rPr lang="cs-CZ" altLang="en-US"/>
              <a:t>Ken Robinson – škola zabíjí kreativitu</a:t>
            </a:r>
          </a:p>
          <a:p>
            <a:endParaRPr lang="cs-CZ" altLang="en-US"/>
          </a:p>
          <a:p>
            <a:r>
              <a:rPr lang="cs-CZ" altLang="en-US">
                <a:hlinkClick r:id="rId2" action="ppaction://hlinkfile"/>
              </a:rPr>
              <a:t>Vlastnosti tvořivého učitele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0F2904-24D6-43BD-B15E-8A240F0FF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3967A32-3486-230C-404A-8D1AD0F3E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FF1A9E9B-EE4E-033D-4C59-8B7CFF60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Úroveň a styl tvořivosti</a:t>
            </a:r>
            <a:endParaRPr lang="en-US" altLang="en-US"/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4FEC870A-1AD5-1A0E-B038-67F32BD27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r>
              <a:rPr lang="cs-CZ" altLang="en-US" sz="2400"/>
              <a:t>Torrance – testy zjišťující úroveň tvořivosti – dá se rozvíjet</a:t>
            </a:r>
          </a:p>
          <a:p>
            <a:r>
              <a:rPr lang="cs-CZ" altLang="en-US" sz="2400"/>
              <a:t>Kirton – styl kreativity - dva odlišné přístupy ke kreativě: adaptátory a inovátory. </a:t>
            </a:r>
          </a:p>
          <a:p>
            <a:r>
              <a:rPr lang="cs-CZ" altLang="en-US" sz="2400" b="1"/>
              <a:t>Adaptátor (adaptor)</a:t>
            </a:r>
            <a:r>
              <a:rPr lang="cs-CZ" altLang="en-US" sz="2400"/>
              <a:t> je přesný a spolehlivý, zaměřuje se na řešení problémů krok za krokem. Výstupem jeho kretivity je zpravidla přizpůsobení novým podmínkám.</a:t>
            </a:r>
          </a:p>
          <a:p>
            <a:r>
              <a:rPr lang="cs-CZ" altLang="en-US" sz="2400" b="1"/>
              <a:t>Inovátor</a:t>
            </a:r>
            <a:r>
              <a:rPr lang="cs-CZ" altLang="en-US" sz="2400"/>
              <a:t> řeší úkoly pomocí nových přístupů a vyvolává změny. Může působit neukázněně, neprakticky až nesolidně. Výstupem jeho kreativity je zcela radikální inovace.</a:t>
            </a:r>
            <a:endParaRPr lang="en-GB" altLang="en-US" sz="24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662F2E-03E8-83CF-9A27-6567B15E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929B504-BF9A-D513-6AE9-F75B6E672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A2E77BDF-68D3-53F7-4319-001AA17E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Styl kreativity - KAI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261C2724-4C64-AE0E-54CB-1101C956A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>
                <a:hlinkClick r:id="rId2" action="ppaction://hlinkfile"/>
              </a:rPr>
              <a:t>KAI </a:t>
            </a:r>
            <a:r>
              <a:rPr lang="cs-CZ" altLang="en-US"/>
              <a:t>– 32 otázek – stupnice 1- 5 </a:t>
            </a:r>
          </a:p>
          <a:p>
            <a:r>
              <a:rPr lang="cs-CZ" altLang="en-US"/>
              <a:t>Minimum – 32 - maximum 160 bodů</a:t>
            </a:r>
          </a:p>
          <a:p>
            <a:r>
              <a:rPr lang="cs-CZ" altLang="en-US"/>
              <a:t>Výzkumy </a:t>
            </a:r>
            <a:r>
              <a:rPr lang="en-GB" altLang="en-US"/>
              <a:t>46 </a:t>
            </a:r>
            <a:r>
              <a:rPr lang="cs-CZ" altLang="en-US"/>
              <a:t>-</a:t>
            </a:r>
            <a:r>
              <a:rPr lang="en-GB" altLang="en-US"/>
              <a:t>145. </a:t>
            </a:r>
            <a:endParaRPr lang="cs-CZ" altLang="en-US"/>
          </a:p>
          <a:p>
            <a:r>
              <a:rPr lang="cs-CZ" altLang="en-US"/>
              <a:t>Průměr je</a:t>
            </a:r>
            <a:r>
              <a:rPr lang="en-GB" altLang="en-US"/>
              <a:t> 96 </a:t>
            </a:r>
            <a:endParaRPr lang="cs-CZ" altLang="en-US"/>
          </a:p>
          <a:p>
            <a:r>
              <a:rPr lang="cs-CZ" altLang="en-US"/>
              <a:t>Adaptoři </a:t>
            </a:r>
            <a:r>
              <a:rPr lang="en-GB" altLang="en-US"/>
              <a:t>60-90 </a:t>
            </a:r>
            <a:endParaRPr lang="cs-CZ" altLang="en-US"/>
          </a:p>
          <a:p>
            <a:r>
              <a:rPr lang="cs-CZ" altLang="en-US"/>
              <a:t>Inovátoři </a:t>
            </a:r>
            <a:r>
              <a:rPr lang="en-GB" altLang="en-US"/>
              <a:t>110 </a:t>
            </a:r>
            <a:r>
              <a:rPr lang="cs-CZ" altLang="en-US"/>
              <a:t>- </a:t>
            </a:r>
            <a:r>
              <a:rPr lang="en-GB" altLang="en-US"/>
              <a:t>140</a:t>
            </a:r>
            <a:endParaRPr lang="cs-CZ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61931E-86FC-3868-1ADC-88F9A358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4F7BDE3-5CD0-1B1A-53F3-80288657F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46AC0C1F-6308-7F3A-0506-552E13F4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b="1"/>
              <a:t>Nadání a tvořivost</a:t>
            </a:r>
            <a:endParaRPr lang="en-GB" altLang="en-US" b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80B05A-BE02-732D-9362-AC901704D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30725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Modely nadání v sobě zahrnují v různé míře tvořivost</a:t>
            </a:r>
          </a:p>
          <a:p>
            <a:pPr>
              <a:buFontTx/>
              <a:buChar char="-"/>
              <a:defRPr/>
            </a:pPr>
            <a:r>
              <a:rPr lang="en-GB" sz="2400" dirty="0" err="1"/>
              <a:t>Renzulli</a:t>
            </a:r>
            <a:r>
              <a:rPr lang="cs-CZ" sz="2400" dirty="0"/>
              <a:t> - </a:t>
            </a:r>
            <a:r>
              <a:rPr lang="en-GB" sz="2400" dirty="0" err="1"/>
              <a:t>tříkruhová</a:t>
            </a:r>
            <a:r>
              <a:rPr lang="en-GB" sz="2400" dirty="0"/>
              <a:t> </a:t>
            </a:r>
            <a:r>
              <a:rPr lang="en-GB" sz="2400" dirty="0" err="1"/>
              <a:t>koncepce</a:t>
            </a:r>
            <a:r>
              <a:rPr lang="en-GB" sz="2400" dirty="0"/>
              <a:t> </a:t>
            </a:r>
            <a:r>
              <a:rPr lang="en-GB" sz="2400" dirty="0" err="1"/>
              <a:t>nadání</a:t>
            </a:r>
            <a:endParaRPr lang="cs-CZ" sz="2400" dirty="0"/>
          </a:p>
          <a:p>
            <a:pPr>
              <a:buFontTx/>
              <a:buChar char="-"/>
              <a:defRPr/>
            </a:pPr>
            <a:r>
              <a:rPr lang="en-GB" sz="2400" dirty="0" err="1"/>
              <a:t>Mönksův</a:t>
            </a:r>
            <a:r>
              <a:rPr lang="en-GB" sz="2400" dirty="0"/>
              <a:t> </a:t>
            </a:r>
            <a:r>
              <a:rPr lang="en-GB" sz="2400" dirty="0" err="1"/>
              <a:t>triadický</a:t>
            </a:r>
            <a:r>
              <a:rPr lang="en-GB" sz="2400" dirty="0"/>
              <a:t> model </a:t>
            </a:r>
            <a:endParaRPr lang="cs-CZ" sz="2400" dirty="0"/>
          </a:p>
          <a:p>
            <a:pPr>
              <a:buFontTx/>
              <a:buChar char="-"/>
              <a:defRPr/>
            </a:pPr>
            <a:r>
              <a:rPr lang="en-GB" sz="2400" dirty="0"/>
              <a:t>Gagne - </a:t>
            </a:r>
            <a:r>
              <a:rPr lang="en-GB" sz="2400" dirty="0" err="1"/>
              <a:t>diferencovaný</a:t>
            </a:r>
            <a:r>
              <a:rPr lang="en-GB" sz="2400" dirty="0"/>
              <a:t> model </a:t>
            </a:r>
            <a:r>
              <a:rPr lang="en-GB" sz="2400" dirty="0" err="1"/>
              <a:t>nadání</a:t>
            </a:r>
            <a:r>
              <a:rPr lang="en-GB" sz="2400" dirty="0"/>
              <a:t> a </a:t>
            </a:r>
            <a:r>
              <a:rPr lang="en-GB" sz="2400" dirty="0" err="1"/>
              <a:t>talentu</a:t>
            </a:r>
            <a:r>
              <a:rPr lang="en-GB" sz="2400" dirty="0"/>
              <a:t> </a:t>
            </a:r>
            <a:endParaRPr lang="cs-CZ" sz="2400" b="1" dirty="0"/>
          </a:p>
          <a:p>
            <a:pPr>
              <a:defRPr/>
            </a:pPr>
            <a:r>
              <a:rPr lang="cs-CZ" sz="2400" dirty="0"/>
              <a:t>Legislativa (Vyhláška č. 73/2005 Sb. § 12, odst. 1.)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„</a:t>
            </a:r>
            <a:r>
              <a:rPr lang="cs-CZ" sz="2400" b="1" i="1" dirty="0"/>
              <a:t>Mimořádně nadaným žákem se pro účely této vyhlášky rozumí jedinec, jehož rozložení schopností dosahuje mimořádné úrovně při </a:t>
            </a:r>
            <a:r>
              <a:rPr lang="cs-CZ" sz="2400" b="1" i="1" dirty="0">
                <a:solidFill>
                  <a:srgbClr val="FF0000"/>
                </a:solidFill>
              </a:rPr>
              <a:t>vysoké tvořivosti </a:t>
            </a:r>
            <a:r>
              <a:rPr lang="cs-CZ" sz="2400" b="1" i="1" dirty="0"/>
              <a:t>v celém okruhu činností nebo v jednotlivých rozumových oblastech, pohybových, uměleckých a sociálních dovednostech.“</a:t>
            </a:r>
            <a:r>
              <a:rPr lang="cs-CZ" sz="2400" dirty="0"/>
              <a:t>. </a:t>
            </a:r>
            <a:endParaRPr lang="en-GB" sz="2400" dirty="0"/>
          </a:p>
          <a:p>
            <a:pPr>
              <a:defRPr/>
            </a:pPr>
            <a:endParaRPr lang="en-GB" sz="24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197220-A9C6-ADFF-3D65-089A69C5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EC7CEF0-EB64-FE5C-EA06-06C16E73F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88DB554-5F14-AC7D-376B-24D082E4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/>
              <a:t>Co vás napadá, když se řekne tvořivost?</a:t>
            </a:r>
            <a:endParaRPr lang="en-GB" altLang="en-US"/>
          </a:p>
        </p:txBody>
      </p:sp>
      <p:sp>
        <p:nvSpPr>
          <p:cNvPr id="6147" name="Zástupný symbol pro text 3">
            <a:extLst>
              <a:ext uri="{FF2B5EF4-FFF2-40B4-BE49-F238E27FC236}">
                <a16:creationId xmlns:a16="http://schemas.microsoft.com/office/drawing/2014/main" id="{17CB5219-1A87-3C96-FF8E-8E1C6F80BC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3520AD-5A82-C369-90CA-7C3BB79A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46B020C-87A8-0C1F-7186-0A0734CFE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F5B19DBA-63F7-B652-DBE7-B8A53C59B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000" b="1">
                <a:latin typeface="Arial" panose="020B0604020202020204" pitchFamily="34" charset="0"/>
              </a:rPr>
              <a:t>Tvořivost</a:t>
            </a:r>
            <a:endParaRPr lang="en-GB" altLang="en-US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C7094C08-50D0-6D8B-8FAA-1953FC4DE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Co je to tvořivost?</a:t>
            </a:r>
          </a:p>
          <a:p>
            <a:endParaRPr lang="cs-CZ" altLang="en-US"/>
          </a:p>
          <a:p>
            <a:r>
              <a:rPr lang="cs-CZ" altLang="en-US"/>
              <a:t>Kdo je tvořivý?</a:t>
            </a:r>
          </a:p>
          <a:p>
            <a:endParaRPr lang="cs-CZ" altLang="en-US"/>
          </a:p>
          <a:p>
            <a:r>
              <a:rPr lang="cs-CZ" altLang="en-US"/>
              <a:t>Kolik lidí je tvořivých?</a:t>
            </a:r>
          </a:p>
          <a:p>
            <a:endParaRPr lang="cs-CZ" altLang="en-US"/>
          </a:p>
          <a:p>
            <a:r>
              <a:rPr lang="cs-CZ" altLang="en-US"/>
              <a:t>Dá se tvořivost člověka rozvíjet – pokud ANO, tak jak?</a:t>
            </a:r>
          </a:p>
          <a:p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410A52-4733-728C-7699-F7387977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C4BE759-9FDC-6740-0483-715FFCFFE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7280EA0-3237-9BEE-0C6D-C4221B20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en-US"/>
            </a:br>
            <a:r>
              <a:rPr lang="cs-CZ" altLang="en-US" b="1"/>
              <a:t>Co je to tvořivost?</a:t>
            </a:r>
            <a:br>
              <a:rPr lang="cs-CZ" altLang="en-US" b="1"/>
            </a:br>
            <a:endParaRPr lang="en-GB" altLang="en-US" b="1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2832EDB4-3CCB-C830-2438-1B2AEE32E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Brainstorming ve skupinách.</a:t>
            </a:r>
            <a:endParaRPr lang="en-US" alt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D18CCC-4C93-B4C7-D9C6-21BD8B02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440A15E-6F1D-7847-F32F-9D7ED9F45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2E96CE98-0318-8299-334E-A2D03431E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en-US"/>
            </a:br>
            <a:r>
              <a:rPr lang="cs-CZ" altLang="en-US" b="1"/>
              <a:t>Co je to tvořivost?</a:t>
            </a:r>
            <a:br>
              <a:rPr lang="cs-CZ" altLang="en-US" b="1"/>
            </a:br>
            <a:endParaRPr lang="en-GB" altLang="en-US" b="1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4C6682A3-7D39-5385-1693-5ADCEC52F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30725"/>
          </a:xfrm>
        </p:spPr>
        <p:txBody>
          <a:bodyPr/>
          <a:lstStyle/>
          <a:p>
            <a:r>
              <a:rPr lang="cs-CZ" altLang="en-US"/>
              <a:t>Treffinger,Young, Shelby, a  Shepardson (2002) – existuje mnoho způsobů, jak definovat kreativitu – </a:t>
            </a:r>
            <a:r>
              <a:rPr lang="cs-CZ" altLang="en-US" b="1">
                <a:solidFill>
                  <a:srgbClr val="FF0000"/>
                </a:solidFill>
              </a:rPr>
              <a:t>100 definic</a:t>
            </a:r>
            <a:r>
              <a:rPr lang="cs-CZ" altLang="en-US"/>
              <a:t>.</a:t>
            </a:r>
          </a:p>
          <a:p>
            <a:r>
              <a:rPr lang="cs-CZ" altLang="en-US"/>
              <a:t>Pojem „creativity“ zavedl J. P. Guilford  v roce 1949  - vymezil jím určitou zvláštní schopnost či soubor schopností, které se uplatňují tam, kde vzniká něco </a:t>
            </a:r>
            <a:r>
              <a:rPr lang="cs-CZ" altLang="en-US" b="1"/>
              <a:t>nového, neobvyklého, originálního </a:t>
            </a:r>
            <a:r>
              <a:rPr lang="cs-CZ" altLang="en-US"/>
              <a:t>a nelze to vysvětlit pouze inteligencí. 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C8A1CB-7410-5C82-BF5C-CDF37A84E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EAC140A-8F7D-0A6D-9CFA-24EF95D19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0745593-F6D4-3AE8-4127-2F4FD823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33375"/>
            <a:ext cx="7988300" cy="1143000"/>
          </a:xfrm>
        </p:spPr>
        <p:txBody>
          <a:bodyPr/>
          <a:lstStyle/>
          <a:p>
            <a:br>
              <a:rPr lang="cs-CZ" altLang="en-US" b="1"/>
            </a:br>
            <a:r>
              <a:rPr lang="cs-CZ" altLang="en-US" b="1"/>
              <a:t>Tvořivost podle J. P. Guilforda (1)</a:t>
            </a:r>
            <a:br>
              <a:rPr lang="cs-CZ" altLang="en-US" b="1"/>
            </a:b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99DD35-DE75-E76D-55FD-94D810091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>
              <a:defRPr/>
            </a:pPr>
            <a:r>
              <a:rPr lang="cs-CZ" dirty="0"/>
              <a:t>chápal tvořivost jako složku inteligence - druh myšlení – divergentní = rozbíhavé, protože přináší více než jednu variantu řešení problému. </a:t>
            </a:r>
          </a:p>
          <a:p>
            <a:pPr>
              <a:defRPr/>
            </a:pPr>
            <a:r>
              <a:rPr lang="cs-CZ" dirty="0"/>
              <a:t>tvořivost se skládá z následujících divergentních operací: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    </a:t>
            </a:r>
            <a:r>
              <a:rPr lang="cs-CZ" b="1" dirty="0" err="1">
                <a:solidFill>
                  <a:srgbClr val="FF0000"/>
                </a:solidFill>
              </a:rPr>
              <a:t>fluence</a:t>
            </a:r>
            <a:r>
              <a:rPr lang="cs-CZ" b="1" dirty="0">
                <a:solidFill>
                  <a:srgbClr val="FF0000"/>
                </a:solidFill>
              </a:rPr>
              <a:t>, flexibilita, originalita, redefinice, 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 </a:t>
            </a:r>
            <a:r>
              <a:rPr lang="cs-CZ" b="1" dirty="0" err="1">
                <a:solidFill>
                  <a:srgbClr val="FF0000"/>
                </a:solidFill>
              </a:rPr>
              <a:t>elaborace</a:t>
            </a:r>
            <a:r>
              <a:rPr lang="cs-CZ" b="1" dirty="0">
                <a:solidFill>
                  <a:srgbClr val="FF0000"/>
                </a:solidFill>
              </a:rPr>
              <a:t>, senzitivita</a:t>
            </a:r>
            <a:r>
              <a:rPr lang="cs-CZ" b="1" dirty="0"/>
              <a:t>. </a:t>
            </a:r>
            <a:endParaRPr lang="en-GB" b="1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7311B6-0229-3138-E6B2-663EADC7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C77A00E-1A3F-7938-2F53-219E19F6E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DE0A5B4-5CDC-CF0E-CD70-0CE188D06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277813"/>
            <a:ext cx="8147050" cy="1143000"/>
          </a:xfrm>
        </p:spPr>
        <p:txBody>
          <a:bodyPr/>
          <a:lstStyle/>
          <a:p>
            <a:br>
              <a:rPr lang="cs-CZ" altLang="en-US" b="1"/>
            </a:br>
            <a:br>
              <a:rPr lang="cs-CZ" altLang="en-US" b="1"/>
            </a:br>
            <a:r>
              <a:rPr lang="cs-CZ" altLang="en-US" b="1"/>
              <a:t>Tvořivost podle J. P. Guilforda (2)</a:t>
            </a:r>
            <a:br>
              <a:rPr lang="cs-CZ" altLang="en-US" b="1"/>
            </a:br>
            <a:br>
              <a:rPr lang="cs-CZ" altLang="en-US" b="1"/>
            </a:br>
            <a:endParaRPr lang="en-GB" altLang="en-US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CBE2CBBF-D130-E4B4-58A7-D79E3808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00200"/>
            <a:ext cx="8075612" cy="4530725"/>
          </a:xfrm>
        </p:spPr>
        <p:txBody>
          <a:bodyPr/>
          <a:lstStyle/>
          <a:p>
            <a:r>
              <a:rPr lang="cs-CZ" altLang="en-US" sz="2000" b="1"/>
              <a:t>Fluence</a:t>
            </a:r>
            <a:r>
              <a:rPr lang="cs-CZ" altLang="en-US" sz="2000"/>
              <a:t>  - rychlá produkci myšlenek a představ, jejich bohatost.</a:t>
            </a:r>
          </a:p>
          <a:p>
            <a:r>
              <a:rPr lang="cs-CZ" altLang="en-US" sz="2000" b="1"/>
              <a:t>Flexibilita</a:t>
            </a:r>
            <a:r>
              <a:rPr lang="cs-CZ" altLang="en-US" sz="2000"/>
              <a:t> - schopnost vytvářet různorodá řešení, zaujímat rozmanité přístupy k problémům. </a:t>
            </a:r>
          </a:p>
          <a:p>
            <a:r>
              <a:rPr lang="cs-CZ" altLang="en-US" sz="2000" b="1"/>
              <a:t>Originalita</a:t>
            </a:r>
            <a:r>
              <a:rPr lang="cs-CZ" altLang="en-US" sz="2000"/>
              <a:t> - vznik nových, neobvyklých myšlenek či řešení. </a:t>
            </a:r>
          </a:p>
          <a:p>
            <a:r>
              <a:rPr lang="cs-CZ" altLang="en-US" sz="2000" b="1"/>
              <a:t>Redefinice</a:t>
            </a:r>
            <a:r>
              <a:rPr lang="cs-CZ" altLang="en-US" sz="2000"/>
              <a:t> - změna významu nebo reorganizace informací,           (použití určitého předmětu k jinému než běžnému účelu). </a:t>
            </a:r>
          </a:p>
          <a:p>
            <a:r>
              <a:rPr lang="cs-CZ" altLang="en-US" sz="2000" b="1"/>
              <a:t>Elaborace - </a:t>
            </a:r>
            <a:r>
              <a:rPr lang="cs-CZ" altLang="en-US" sz="2000"/>
              <a:t>schopnost rozvinout základní myšlenku a rozpracovat řešení do zajímavých detailů. </a:t>
            </a:r>
          </a:p>
          <a:p>
            <a:r>
              <a:rPr lang="cs-CZ" altLang="en-US" sz="2000" b="1"/>
              <a:t>Senzitivita -</a:t>
            </a:r>
            <a:r>
              <a:rPr lang="cs-CZ" altLang="en-US" sz="2000"/>
              <a:t> citlivost na problémy  - schopnost všimnout si problému i tam, kde ho jiní nevidí, vnímat nedostatky řešení a možnosti zlepšení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en-US" sz="2000"/>
              <a:t>(Lokša, Lokšová, 2003). </a:t>
            </a:r>
            <a:endParaRPr lang="en-GB" altLang="en-US" sz="2000"/>
          </a:p>
          <a:p>
            <a:endParaRPr lang="en-GB" altLang="en-US" sz="2000"/>
          </a:p>
          <a:p>
            <a:endParaRPr lang="en-GB" altLang="en-US" sz="20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FC73B9-37AC-6254-0650-15220D66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6F66F57-15E6-E6CB-A950-F5C43CCAB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6255496"/>
            <a:ext cx="3528392" cy="4659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4068</TotalTime>
  <Words>1906</Words>
  <Application>Microsoft Office PowerPoint</Application>
  <PresentationFormat>Předvádění na obrazovce (4:3)</PresentationFormat>
  <Paragraphs>203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Constantia</vt:lpstr>
      <vt:lpstr>Wingdings</vt:lpstr>
      <vt:lpstr>Wingdings 2</vt:lpstr>
      <vt:lpstr>Tok</vt:lpstr>
      <vt:lpstr>Jak rozvíjet tvořivost ve výuce</vt:lpstr>
      <vt:lpstr>Úvod</vt:lpstr>
      <vt:lpstr>Nadání a tvořivost</vt:lpstr>
      <vt:lpstr>Co vás napadá, když se řekne tvořivost?</vt:lpstr>
      <vt:lpstr>Tvořivost</vt:lpstr>
      <vt:lpstr> Co je to tvořivost? </vt:lpstr>
      <vt:lpstr> Co je to tvořivost? </vt:lpstr>
      <vt:lpstr> Tvořivost podle J. P. Guilforda (1) </vt:lpstr>
      <vt:lpstr>  Tvořivost podle J. P. Guilforda (2)  </vt:lpstr>
      <vt:lpstr>Definice tvořivosti</vt:lpstr>
      <vt:lpstr>Kdo je tvořivý?</vt:lpstr>
      <vt:lpstr>Generalizovaný obraz tvořivé osobnosti  (Dacey a Lennon, 2000)</vt:lpstr>
      <vt:lpstr>Komponenty kreativní osobnosti Kirsta a Dieckmeyera (in Smékal, 2002)</vt:lpstr>
      <vt:lpstr>Vlastnosti tvůrčí osobnosti</vt:lpstr>
      <vt:lpstr>Vlastnosti tvořivých dětí</vt:lpstr>
      <vt:lpstr>Charakteristiky tvořivého žáka</vt:lpstr>
      <vt:lpstr> Období vrcholné kreativity  (podle Dacey, Lennon, 2000, str.79, tab.4.1) </vt:lpstr>
      <vt:lpstr>Sternberg a kreativita</vt:lpstr>
      <vt:lpstr>Tadei  a kreativita</vt:lpstr>
      <vt:lpstr>Dá se tvořivost člověka rozvíjet?</vt:lpstr>
      <vt:lpstr>Kreativní výuka kontra výuka rozvíjející kreativitu?</vt:lpstr>
      <vt:lpstr>Výuka a rozvoj tvořivosti</vt:lpstr>
      <vt:lpstr>Tvořivé vyučování</vt:lpstr>
      <vt:lpstr>Kreativní učitel</vt:lpstr>
      <vt:lpstr>Úroveň a styl tvořivosti</vt:lpstr>
      <vt:lpstr>Styl kreativity - KAI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285</cp:revision>
  <cp:lastPrinted>2023-03-27T10:15:58Z</cp:lastPrinted>
  <dcterms:created xsi:type="dcterms:W3CDTF">2012-04-20T17:58:18Z</dcterms:created>
  <dcterms:modified xsi:type="dcterms:W3CDTF">2024-06-11T04:23:07Z</dcterms:modified>
</cp:coreProperties>
</file>