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4"/>
  </p:notesMasterIdLst>
  <p:sldIdLst>
    <p:sldId id="266" r:id="rId2"/>
    <p:sldId id="320" r:id="rId3"/>
    <p:sldId id="318" r:id="rId4"/>
    <p:sldId id="317" r:id="rId5"/>
    <p:sldId id="324" r:id="rId6"/>
    <p:sldId id="323" r:id="rId7"/>
    <p:sldId id="316" r:id="rId8"/>
    <p:sldId id="311" r:id="rId9"/>
    <p:sldId id="310" r:id="rId10"/>
    <p:sldId id="308" r:id="rId11"/>
    <p:sldId id="307" r:id="rId12"/>
    <p:sldId id="304" r:id="rId13"/>
    <p:sldId id="325" r:id="rId14"/>
    <p:sldId id="345" r:id="rId15"/>
    <p:sldId id="303" r:id="rId16"/>
    <p:sldId id="347" r:id="rId17"/>
    <p:sldId id="321" r:id="rId18"/>
    <p:sldId id="366" r:id="rId19"/>
    <p:sldId id="369" r:id="rId20"/>
    <p:sldId id="367" r:id="rId21"/>
    <p:sldId id="368" r:id="rId22"/>
    <p:sldId id="365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D39CFEB-3BC3-1DBF-33B0-4A24E400A4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5721A3-B382-4A1C-9C06-D5A5C5EEE65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2467" name="Rectangle 7">
            <a:extLst>
              <a:ext uri="{FF2B5EF4-FFF2-40B4-BE49-F238E27FC236}">
                <a16:creationId xmlns:a16="http://schemas.microsoft.com/office/drawing/2014/main" id="{CB1BC786-2726-D3E5-237B-1FB7C82598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46CD3D4-3F37-4020-BB5A-7BDE733803D4}" type="slidenum">
              <a:rPr lang="en-GB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CA19A55B-0E8F-80FC-0247-E60F1C4C9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id="{9E6709C6-10F8-0A05-13F6-25D98F978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Motivace a nadání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85C90E3-6AAE-0689-DBA1-AE02DFFB6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70" y="5949280"/>
            <a:ext cx="5534660" cy="723900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9E57B0-664C-4C77-FF5C-DC59A22D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DAC1331-6E1E-E0D9-A2A6-F90D81420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5400" b="1"/>
              <a:t>Psychické potřeby žáka</a:t>
            </a:r>
            <a:endParaRPr lang="cs-CZ" altLang="en-US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E1AD7A-517C-289C-311E-1945BC62FB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cs-CZ" altLang="en-US" sz="2400" b="1" dirty="0"/>
              <a:t>(a)     sociální potřeby</a:t>
            </a:r>
            <a:r>
              <a:rPr lang="cs-CZ" altLang="en-US" sz="2400" dirty="0"/>
              <a:t> - identifikace, pozitivní vztahy (učitel-žák), prestiž, vliv,  autonomie kompetence (kladné i záporné) </a:t>
            </a:r>
          </a:p>
          <a:p>
            <a:pPr marL="609600" indent="-609600" eaLnBrk="1" hangingPunct="1">
              <a:buFontTx/>
              <a:buNone/>
              <a:defRPr/>
            </a:pPr>
            <a:endParaRPr lang="cs-CZ" altLang="en-US" sz="2400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en-US" sz="2400" b="1" dirty="0"/>
              <a:t>(b)     výkonové potřeby</a:t>
            </a:r>
            <a:r>
              <a:rPr lang="cs-CZ" altLang="en-US" sz="2400" dirty="0"/>
              <a:t> - dosažení úspěchu, vyhnutí se neúspěchu   (kladné i záporné)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altLang="en-US" sz="2400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en-US" sz="2400" b="1" dirty="0"/>
              <a:t>(c)     poznávací potřeby</a:t>
            </a:r>
            <a:r>
              <a:rPr lang="cs-CZ" altLang="en-US" sz="2400" dirty="0"/>
              <a:t> - zájem o vyučovací předmět (pouze kladné)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en-US" sz="2400" dirty="0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7F1E02AB-B871-C5B4-15ED-2BB2468CC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07E7FD-C9F4-3FE9-DA6B-BDF152B74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89EB980-624B-EAF5-95A2-27E931DE0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418FEC5-B202-09DE-D2AF-71419DDF6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5400" b="1"/>
              <a:t>Zásady motivování žáka</a:t>
            </a:r>
            <a:endParaRPr lang="cs-CZ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68D72D8-7824-9836-5203-52129705EF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individuální motivování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variabilita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přiměřenost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optimální míra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formování spektra potřeb žáků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tvorba zájmu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přechod od vnější motivace k motivaci vnitřní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přechod od kvantity motivace k její kvalitě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potlačování záporné motivace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cílevědomost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systematičnost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 b="1"/>
              <a:t>provázanost s dalšími technologickými prvky výuky</a:t>
            </a:r>
            <a:r>
              <a:rPr lang="cs-CZ" altLang="en-US" sz="2000"/>
              <a:t> </a:t>
            </a: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4A905AC0-DC5E-33D6-4085-309F2670F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5E26A5-F490-49ED-0EAF-6FB1B9938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905F65C-0939-72FE-B1E1-2BA4252E7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9380F8B-DC54-2E0B-362C-206B40D9E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800" b="1"/>
              <a:t>Vnitřně předmětové (přírodovědné) poznávací motivační vyučovací techniky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DE06D7E-D419-08E5-2E19-AE9FC4DC7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nezáměrné vnímání a experimentování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modelování přírodních objektů a jevů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systematizace vědomostí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podobnost a analogie objektů a jevů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problémové úlohy a projekty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jednoduché experimenty a hračky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empirické a intuitivní vědomosti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naučné filmy, videopořady a počítačové programy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paradoxy, kouzla a triky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humor v přírodovědě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didaktické hry a soutěže</a:t>
            </a:r>
            <a:endParaRPr lang="en-US" altLang="en-US" sz="2400" b="1"/>
          </a:p>
          <a:p>
            <a:pPr marL="812800" indent="-812800"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B75CF30B-C99F-AA30-1233-ED7B550AD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6C3D62-CB46-D7FC-AAC1-83B1624EB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3F56B7E-1E8C-C4EA-1ECD-28A8E9E7B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1C64D42-E364-F23C-CB65-F1F62F512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800" b="1"/>
              <a:t>Mezipředmětové poznávací motivační vyučovací techniky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8CC001C-5B37-D8F7-967C-7A0F7C1716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vzájemná aplikace přírodovědných vědomostí a jejich  užití v technice a jiných oborech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přírodověda a život člověka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historie přírodovědných objevů a osudy významných  přírodovědců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informační technologie (počítače aj.) v přírodovědě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vědecko-fantastická literatura a film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přírodověda a umění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citáty významných přírodovědců</a:t>
            </a:r>
          </a:p>
          <a:p>
            <a:pPr marL="812800" indent="-812800" eaLnBrk="1" hangingPunct="1">
              <a:lnSpc>
                <a:spcPct val="80000"/>
              </a:lnSpc>
            </a:pPr>
            <a:r>
              <a:rPr lang="cs-CZ" altLang="en-US" sz="2400" b="1"/>
              <a:t>filozofické aspekty přírodovědy</a:t>
            </a:r>
            <a:endParaRPr lang="cs-CZ" altLang="en-US" sz="2400"/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C592B6B7-F1D1-9B8C-21A2-61F8CB2E3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0FD4B8-61D3-E84F-6EFA-7D8E3C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F380AFA-DACB-6CAE-5EE1-4D39F5431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AF80624-4D7F-3AEC-5B47-47C805662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Zásady inovace výuky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FA05522-63B5-7144-3770-E584D82AFA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důraz na </a:t>
            </a:r>
            <a:r>
              <a:rPr lang="cs-CZ" altLang="cs-CZ" sz="2400" b="1"/>
              <a:t>aktivní úlohu </a:t>
            </a:r>
            <a:r>
              <a:rPr lang="cs-CZ" altLang="cs-CZ" sz="2400"/>
              <a:t>studentů, </a:t>
            </a:r>
            <a:endParaRPr lang="en-GB" altLang="cs-CZ" sz="2400"/>
          </a:p>
          <a:p>
            <a:pPr eaLnBrk="1" hangingPunct="1"/>
            <a:r>
              <a:rPr lang="cs-CZ" altLang="cs-CZ" sz="2400"/>
              <a:t>nutnost vyučovat předmět v </a:t>
            </a:r>
            <a:r>
              <a:rPr lang="cs-CZ" altLang="cs-CZ" sz="2400" b="1"/>
              <a:t>kontextu běžného života</a:t>
            </a:r>
            <a:r>
              <a:rPr lang="cs-CZ" altLang="cs-CZ" sz="2400"/>
              <a:t>, </a:t>
            </a:r>
            <a:endParaRPr lang="en-GB" altLang="cs-CZ" sz="2400"/>
          </a:p>
          <a:p>
            <a:pPr eaLnBrk="1" hangingPunct="1"/>
            <a:r>
              <a:rPr lang="cs-CZ" altLang="cs-CZ" sz="2400" b="1"/>
              <a:t>propojování – </a:t>
            </a:r>
            <a:r>
              <a:rPr lang="cs-CZ" altLang="cs-CZ" sz="2400"/>
              <a:t>dříve naučeného s novými informacemi, nových informací se znalostmi z jiných předmětů (</a:t>
            </a:r>
            <a:r>
              <a:rPr lang="cs-CZ" altLang="cs-CZ" sz="2400" b="1"/>
              <a:t>interdisciplinární přístup</a:t>
            </a:r>
            <a:r>
              <a:rPr lang="cs-CZ" altLang="cs-CZ" sz="2400"/>
              <a:t>), s kontextem praxe v podnicích či s každodenními situacemi, </a:t>
            </a:r>
            <a:endParaRPr lang="en-GB" altLang="cs-CZ" sz="2400"/>
          </a:p>
          <a:p>
            <a:pPr eaLnBrk="1" hangingPunct="1"/>
            <a:r>
              <a:rPr lang="cs-CZ" altLang="cs-CZ" sz="2400"/>
              <a:t>podpora schopnosti </a:t>
            </a:r>
            <a:r>
              <a:rPr lang="cs-CZ" altLang="cs-CZ" sz="2400" b="1"/>
              <a:t>řešení problémů, diskuze, argumentace a týmové práce, </a:t>
            </a:r>
            <a:endParaRPr lang="en-GB" altLang="cs-CZ" sz="2400" b="1"/>
          </a:p>
          <a:p>
            <a:pPr eaLnBrk="1" hangingPunct="1"/>
            <a:r>
              <a:rPr lang="cs-CZ" altLang="cs-CZ" sz="2400" b="1"/>
              <a:t>individuální přístup </a:t>
            </a:r>
            <a:r>
              <a:rPr lang="cs-CZ" altLang="cs-CZ" sz="2400"/>
              <a:t>ke studentům, </a:t>
            </a:r>
            <a:endParaRPr lang="en-GB" altLang="cs-CZ" sz="2400"/>
          </a:p>
          <a:p>
            <a:pPr eaLnBrk="1" hangingPunct="1"/>
            <a:r>
              <a:rPr lang="cs-CZ" altLang="cs-CZ" sz="2400"/>
              <a:t>využívání </a:t>
            </a:r>
            <a:r>
              <a:rPr lang="cs-CZ" altLang="cs-CZ" sz="2400" b="1"/>
              <a:t>praktických cvičení a experimentů</a:t>
            </a:r>
            <a:r>
              <a:rPr lang="cs-CZ" altLang="cs-CZ" sz="2400"/>
              <a:t>. </a:t>
            </a:r>
            <a:endParaRPr lang="en-GB" altLang="cs-CZ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D54DCE8A-D960-630F-B60B-E5914E695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69ECB5-08A8-5848-0990-014B9691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3E0548C-0E73-8F4E-C231-E2DE87AF6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26AD5B4-8D54-19FB-78E5-7DE8226FD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Motivace a nadání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E5CED2E-720C-C06D-DB81-84EDFD4013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Všechny modely nadání obsahují </a:t>
            </a:r>
            <a:r>
              <a:rPr lang="cs-CZ" altLang="cs-CZ" sz="2400" b="1"/>
              <a:t>motivaci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Tříkruhová teorie nadání Josepha Renzulliho </a:t>
            </a:r>
            <a:r>
              <a:rPr lang="cs-CZ" altLang="cs-CZ" sz="2400"/>
              <a:t>- pro rozvoj nadání nutný považuje motivační prvek - nazývá jej „</a:t>
            </a:r>
            <a:r>
              <a:rPr lang="cs-CZ" altLang="cs-CZ" sz="2400" b="1"/>
              <a:t>angažovanost v úkolu“ </a:t>
            </a:r>
            <a:r>
              <a:rPr lang="cs-CZ" altLang="cs-CZ" sz="2400"/>
              <a:t>(task commitment).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Mönksův model - nahrazuje angažovanost v úkolu obecněji </a:t>
            </a:r>
            <a:r>
              <a:rPr lang="cs-CZ" altLang="cs-CZ" sz="2400" b="1"/>
              <a:t>„motivací“.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Rozvoj nadání podle Mönkse závisí z velké části na </a:t>
            </a:r>
            <a:r>
              <a:rPr lang="cs-CZ" altLang="cs-CZ" sz="2400" b="1"/>
              <a:t>podporujícím prostředí</a:t>
            </a:r>
            <a:r>
              <a:rPr lang="cs-CZ" altLang="cs-CZ" sz="2400"/>
              <a:t> – ve školním prostředí, je problémem vysoký počet žáků ve třídách, který neumožňuje individuální přístup učitele.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Péče o nadané vyžaduje vhodné podmínky – materiální i formální.</a:t>
            </a:r>
            <a:endParaRPr lang="en-GB" altLang="cs-CZ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DAE1F247-25A1-9794-79FF-B0A4AB36D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EBF5A7-05F9-D2B2-53A0-76676B47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EBB5041-538F-6584-7E5D-A765FF724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2377A2F-F956-F2C4-28A0-D4B581C45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Renzulliho triadický model nadání</a:t>
            </a:r>
            <a:endParaRPr lang="cs-CZ" altLang="en-US" sz="4000" b="1"/>
          </a:p>
        </p:txBody>
      </p:sp>
      <p:pic>
        <p:nvPicPr>
          <p:cNvPr id="25603" name="Zástupný symbol pro obsah 1">
            <a:extLst>
              <a:ext uri="{FF2B5EF4-FFF2-40B4-BE49-F238E27FC236}">
                <a16:creationId xmlns:a16="http://schemas.microsoft.com/office/drawing/2014/main" id="{793ADD8E-50ED-CDAE-2316-5BD912BB6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2420938"/>
            <a:ext cx="4171950" cy="3768725"/>
          </a:xfrm>
        </p:spPr>
      </p:pic>
      <p:sp>
        <p:nvSpPr>
          <p:cNvPr id="25604" name="Rectangle 5">
            <a:extLst>
              <a:ext uri="{FF2B5EF4-FFF2-40B4-BE49-F238E27FC236}">
                <a16:creationId xmlns:a16="http://schemas.microsoft.com/office/drawing/2014/main" id="{8403462C-93FA-282E-A3DF-2F71C0E32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1F8F01-0632-928E-4DBD-C7F036030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76F4BD6-8ACF-CBCC-DB87-4D7D22BE7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11814-CC67-40A8-C0B7-AC754145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47886"/>
          </a:xfrm>
        </p:spPr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+ 4 + 1 model</a:t>
            </a:r>
            <a:r>
              <a:rPr lang="cs-C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cs-CZ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Czeisela</a:t>
            </a:r>
            <a:r>
              <a:rPr lang="cs-C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0C382A-63FB-5353-D901-6699109E2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12784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74E41FF-0C32-EC85-85F3-5C7945E31431}"/>
              </a:ext>
            </a:extLst>
          </p:cNvPr>
          <p:cNvGrpSpPr>
            <a:grpSpLocks/>
          </p:cNvGrpSpPr>
          <p:nvPr/>
        </p:nvGrpSpPr>
        <p:grpSpPr bwMode="auto">
          <a:xfrm>
            <a:off x="971600" y="1772816"/>
            <a:ext cx="6552728" cy="3744415"/>
            <a:chOff x="2334" y="9729"/>
            <a:chExt cx="7520" cy="4338"/>
          </a:xfrm>
        </p:grpSpPr>
        <p:sp>
          <p:nvSpPr>
            <p:cNvPr id="5" name="Textové pole 2">
              <a:extLst>
                <a:ext uri="{FF2B5EF4-FFF2-40B4-BE49-F238E27FC236}">
                  <a16:creationId xmlns:a16="http://schemas.microsoft.com/office/drawing/2014/main" id="{0B1DBDE0-28E2-9D27-0BDA-C9A5A3816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8" y="13463"/>
              <a:ext cx="1377" cy="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cs-CZ" sz="100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SOCIÁLNÍ FAKTORY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4C019B3-56C9-44D5-81DC-E7450006A1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9729"/>
              <a:ext cx="7520" cy="4163"/>
              <a:chOff x="2334" y="9729"/>
              <a:chExt cx="7520" cy="4163"/>
            </a:xfrm>
          </p:grpSpPr>
          <p:grpSp>
            <p:nvGrpSpPr>
              <p:cNvPr id="7" name="Group 5">
                <a:extLst>
                  <a:ext uri="{FF2B5EF4-FFF2-40B4-BE49-F238E27FC236}">
                    <a16:creationId xmlns:a16="http://schemas.microsoft.com/office/drawing/2014/main" id="{1F0368D7-2C49-2849-BDC6-6842F041EA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417" y="11163"/>
                <a:ext cx="1437" cy="677"/>
                <a:chOff x="8417" y="11163"/>
                <a:chExt cx="1437" cy="677"/>
              </a:xfrm>
            </p:grpSpPr>
            <p:sp>
              <p:nvSpPr>
                <p:cNvPr id="35" name="AutoShape 6">
                  <a:extLst>
                    <a:ext uri="{FF2B5EF4-FFF2-40B4-BE49-F238E27FC236}">
                      <a16:creationId xmlns:a16="http://schemas.microsoft.com/office/drawing/2014/main" id="{68DC8D1F-518A-EBB8-CDA9-C1D26D9087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417" y="11437"/>
                  <a:ext cx="952" cy="403"/>
                </a:xfrm>
                <a:prstGeom prst="rightArrow">
                  <a:avLst>
                    <a:gd name="adj1" fmla="val 50000"/>
                    <a:gd name="adj2" fmla="val 59057"/>
                  </a:avLst>
                </a:prstGeom>
                <a:solidFill>
                  <a:srgbClr val="FFFFFF"/>
                </a:solidFill>
                <a:ln w="9525">
                  <a:solidFill>
                    <a:srgbClr val="A5A5A5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cs-CZ"/>
                </a:p>
              </p:txBody>
            </p:sp>
            <p:sp>
              <p:nvSpPr>
                <p:cNvPr id="36" name="Textové pole 2">
                  <a:extLst>
                    <a:ext uri="{FF2B5EF4-FFF2-40B4-BE49-F238E27FC236}">
                      <a16:creationId xmlns:a16="http://schemas.microsoft.com/office/drawing/2014/main" id="{28408142-D3C7-A4CD-3F13-DF93EC906F3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622" y="11163"/>
                  <a:ext cx="1232" cy="3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r>
                    <a:rPr lang="cs-CZ" sz="1000"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štěstí</a:t>
                  </a:r>
                  <a:endParaRPr lang="cs-CZ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8" name="Group 8">
                <a:extLst>
                  <a:ext uri="{FF2B5EF4-FFF2-40B4-BE49-F238E27FC236}">
                    <a16:creationId xmlns:a16="http://schemas.microsoft.com/office/drawing/2014/main" id="{3C45F394-1082-1FC4-03C0-77734C8324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34" y="9729"/>
                <a:ext cx="6044" cy="4163"/>
                <a:chOff x="2334" y="9729"/>
                <a:chExt cx="6044" cy="4163"/>
              </a:xfrm>
            </p:grpSpPr>
            <p:sp>
              <p:nvSpPr>
                <p:cNvPr id="9" name="Textové pole 2">
                  <a:extLst>
                    <a:ext uri="{FF2B5EF4-FFF2-40B4-BE49-F238E27FC236}">
                      <a16:creationId xmlns:a16="http://schemas.microsoft.com/office/drawing/2014/main" id="{C5D4D467-CB5A-5A59-5AD6-2590BB923E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29" y="9729"/>
                  <a:ext cx="1232" cy="3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r>
                    <a:rPr lang="cs-CZ" sz="1000"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RODINA</a:t>
                  </a:r>
                  <a:endParaRPr lang="cs-CZ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10" name="Group 10">
                  <a:extLst>
                    <a:ext uri="{FF2B5EF4-FFF2-40B4-BE49-F238E27FC236}">
                      <a16:creationId xmlns:a16="http://schemas.microsoft.com/office/drawing/2014/main" id="{53CBB98B-7B1A-3374-702C-345D9442B1E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334" y="9747"/>
                  <a:ext cx="6044" cy="4145"/>
                  <a:chOff x="2334" y="9747"/>
                  <a:chExt cx="6044" cy="4145"/>
                </a:xfrm>
              </p:grpSpPr>
              <p:sp>
                <p:nvSpPr>
                  <p:cNvPr id="11" name="Textové pole 2">
                    <a:extLst>
                      <a:ext uri="{FF2B5EF4-FFF2-40B4-BE49-F238E27FC236}">
                        <a16:creationId xmlns:a16="http://schemas.microsoft.com/office/drawing/2014/main" id="{6B0957EC-C1E4-20D8-CC3D-07B4D1A331B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46" y="9798"/>
                    <a:ext cx="1232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r>
                      <a:rPr lang="cs-CZ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rPr>
                      <a:t>ŠKOLA</a:t>
                    </a:r>
                    <a:endParaRPr lang="cs-CZ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2" name="Group 12">
                    <a:extLst>
                      <a:ext uri="{FF2B5EF4-FFF2-40B4-BE49-F238E27FC236}">
                        <a16:creationId xmlns:a16="http://schemas.microsoft.com/office/drawing/2014/main" id="{1BA768A5-6372-B1A6-DFFA-E1938EA687B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34" y="9747"/>
                    <a:ext cx="5903" cy="4145"/>
                    <a:chOff x="2334" y="9747"/>
                    <a:chExt cx="5903" cy="4145"/>
                  </a:xfrm>
                </p:grpSpPr>
                <p:sp>
                  <p:nvSpPr>
                    <p:cNvPr id="13" name="Textové pole 2">
                      <a:extLst>
                        <a:ext uri="{FF2B5EF4-FFF2-40B4-BE49-F238E27FC236}">
                          <a16:creationId xmlns:a16="http://schemas.microsoft.com/office/drawing/2014/main" id="{35D37FDD-10E7-04DA-7212-CA840AE437E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34" y="13482"/>
                      <a:ext cx="1668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VRSTEVNÍCI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4" name="Group 14">
                      <a:extLst>
                        <a:ext uri="{FF2B5EF4-FFF2-40B4-BE49-F238E27FC236}">
                          <a16:creationId xmlns:a16="http://schemas.microsoft.com/office/drawing/2014/main" id="{94B85B2C-1E82-B476-DBD0-68C9F1DD04C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02" y="9747"/>
                      <a:ext cx="4835" cy="4145"/>
                      <a:chOff x="3402" y="9747"/>
                      <a:chExt cx="4835" cy="4145"/>
                    </a:xfrm>
                  </p:grpSpPr>
                  <p:sp>
                    <p:nvSpPr>
                      <p:cNvPr id="15" name="AutoShape 15">
                        <a:extLst>
                          <a:ext uri="{FF2B5EF4-FFF2-40B4-BE49-F238E27FC236}">
                            <a16:creationId xmlns:a16="http://schemas.microsoft.com/office/drawing/2014/main" id="{241D7193-7338-D8B9-49EA-F51DFF4B230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 rot="-1882532">
                        <a:off x="3593" y="13069"/>
                        <a:ext cx="630" cy="336"/>
                      </a:xfrm>
                      <a:prstGeom prst="rightArrow">
                        <a:avLst>
                          <a:gd name="adj1" fmla="val 50000"/>
                          <a:gd name="adj2" fmla="val 46875"/>
                        </a:avLst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6" name="Group 16">
                        <a:extLst>
                          <a:ext uri="{FF2B5EF4-FFF2-40B4-BE49-F238E27FC236}">
                            <a16:creationId xmlns:a16="http://schemas.microsoft.com/office/drawing/2014/main" id="{850F1100-6055-8713-6E99-8F472A6A8DE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02" y="9747"/>
                        <a:ext cx="4835" cy="4145"/>
                        <a:chOff x="3402" y="9747"/>
                        <a:chExt cx="4835" cy="4145"/>
                      </a:xfrm>
                    </p:grpSpPr>
                    <p:sp>
                      <p:nvSpPr>
                        <p:cNvPr id="17" name="AutoShape 17">
                          <a:extLst>
                            <a:ext uri="{FF2B5EF4-FFF2-40B4-BE49-F238E27FC236}">
                              <a16:creationId xmlns:a16="http://schemas.microsoft.com/office/drawing/2014/main" id="{D5F47562-F1AE-DFD4-BE8D-9F17F054492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3286433">
                          <a:off x="6619" y="13146"/>
                          <a:ext cx="578" cy="336"/>
                        </a:xfrm>
                        <a:prstGeom prst="rightArrow">
                          <a:avLst>
                            <a:gd name="adj1" fmla="val 50000"/>
                            <a:gd name="adj2" fmla="val 43006"/>
                          </a:avLst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8" name="Group 18">
                          <a:extLst>
                            <a:ext uri="{FF2B5EF4-FFF2-40B4-BE49-F238E27FC236}">
                              <a16:creationId xmlns:a16="http://schemas.microsoft.com/office/drawing/2014/main" id="{AF0FA018-3B60-B7D8-2428-DF5E86C6457B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02" y="9747"/>
                          <a:ext cx="4835" cy="4145"/>
                          <a:chOff x="3402" y="9747"/>
                          <a:chExt cx="4835" cy="4145"/>
                        </a:xfrm>
                      </p:grpSpPr>
                      <p:sp>
                        <p:nvSpPr>
                          <p:cNvPr id="19" name="AutoShape 19">
                            <a:extLst>
                              <a:ext uri="{FF2B5EF4-FFF2-40B4-BE49-F238E27FC236}">
                                <a16:creationId xmlns:a16="http://schemas.microsoft.com/office/drawing/2014/main" id="{8F03382D-5EBD-2C0E-4630-5A334FCCC16A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rot="8842187">
                            <a:off x="6803" y="10244"/>
                            <a:ext cx="614" cy="336"/>
                          </a:xfrm>
                          <a:prstGeom prst="rightArrow">
                            <a:avLst>
                              <a:gd name="adj1" fmla="val 50000"/>
                              <a:gd name="adj2" fmla="val 45685"/>
                            </a:avLst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20" name="Group 20">
                            <a:extLst>
                              <a:ext uri="{FF2B5EF4-FFF2-40B4-BE49-F238E27FC236}">
                                <a16:creationId xmlns:a16="http://schemas.microsoft.com/office/drawing/2014/main" id="{03351372-61BB-51F5-0A07-EFEC018B02F0}"/>
                              </a:ext>
                            </a:extLst>
                          </p:cNvPr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02" y="9747"/>
                            <a:ext cx="4835" cy="4145"/>
                            <a:chOff x="3402" y="9747"/>
                            <a:chExt cx="4835" cy="4145"/>
                          </a:xfrm>
                        </p:grpSpPr>
                        <p:sp>
                          <p:nvSpPr>
                            <p:cNvPr id="21" name="AutoShape 21">
                              <a:extLst>
                                <a:ext uri="{FF2B5EF4-FFF2-40B4-BE49-F238E27FC236}">
                                  <a16:creationId xmlns:a16="http://schemas.microsoft.com/office/drawing/2014/main" id="{1EC0125C-DF51-9E59-F03C-BF3277926B4F}"/>
                                </a:ext>
                              </a:extLst>
                            </p:cNvPr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1593903">
                              <a:off x="3563" y="10137"/>
                              <a:ext cx="633" cy="336"/>
                            </a:xfrm>
                            <a:prstGeom prst="rightArrow">
                              <a:avLst>
                                <a:gd name="adj1" fmla="val 50000"/>
                                <a:gd name="adj2" fmla="val 47098"/>
                              </a:avLst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  <p:txBody>
                            <a:bodyPr rot="0" vert="horz" wrap="square" lIns="91440" tIns="45720" rIns="91440" bIns="45720" anchor="t" anchorCtr="0" upright="1">
                              <a:noAutofit/>
                            </a:bodyPr>
                            <a:lstStyle/>
                            <a:p>
                              <a:endParaRPr lang="cs-CZ"/>
                            </a:p>
                          </p:txBody>
                        </p:sp>
                        <p:grpSp>
                          <p:nvGrpSpPr>
                            <p:cNvPr id="22" name="Group 22">
                              <a:extLst>
                                <a:ext uri="{FF2B5EF4-FFF2-40B4-BE49-F238E27FC236}">
                                  <a16:creationId xmlns:a16="http://schemas.microsoft.com/office/drawing/2014/main" id="{4C8B7CC6-61BA-4F47-D428-B3218E75E1E5}"/>
                                </a:ext>
                              </a:extLst>
                            </p:cNvPr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402" y="9747"/>
                              <a:ext cx="4835" cy="4145"/>
                              <a:chOff x="3402" y="9747"/>
                              <a:chExt cx="4835" cy="4145"/>
                            </a:xfrm>
                          </p:grpSpPr>
                          <p:sp>
                            <p:nvSpPr>
                              <p:cNvPr id="23" name="Textové pole 2">
                                <a:extLst>
                                  <a:ext uri="{FF2B5EF4-FFF2-40B4-BE49-F238E27FC236}">
                                    <a16:creationId xmlns:a16="http://schemas.microsoft.com/office/drawing/2014/main" id="{CD84CFFC-44E9-EF4F-9686-13F448BD32DC}"/>
                                  </a:ext>
                                </a:extLst>
                              </p:cNvPr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46" y="9966"/>
                                <a:ext cx="1387" cy="94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  <p:txBody>
                              <a:bodyPr rot="0" vert="horz" wrap="square" lIns="91440" tIns="45720" rIns="91440" bIns="45720" anchor="t" anchorCtr="0" upright="1">
                                <a:noAutofit/>
                              </a:bodyPr>
                              <a:lstStyle/>
                              <a:p>
                                <a:r>
                                  <a:rPr lang="cs-CZ" sz="1000"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</a:rPr>
                                  <a:t>specifické intelektové schopnosti</a:t>
                                </a:r>
                                <a:endParaRPr lang="cs-CZ" sz="12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4" name="Group 24">
                                <a:extLst>
                                  <a:ext uri="{FF2B5EF4-FFF2-40B4-BE49-F238E27FC236}">
                                    <a16:creationId xmlns:a16="http://schemas.microsoft.com/office/drawing/2014/main" id="{DAE97F56-F6EE-7C3C-6803-077F49C2F18F}"/>
                                  </a:ext>
                                </a:extLst>
                              </p:cNvPr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3402" y="9747"/>
                                <a:ext cx="4835" cy="4145"/>
                                <a:chOff x="3402" y="9747"/>
                                <a:chExt cx="4835" cy="4145"/>
                              </a:xfrm>
                            </p:grpSpPr>
                            <p:sp>
                              <p:nvSpPr>
                                <p:cNvPr id="25" name="Textové pole 2">
                                  <a:extLst>
                                    <a:ext uri="{FF2B5EF4-FFF2-40B4-BE49-F238E27FC236}">
                                      <a16:creationId xmlns:a16="http://schemas.microsoft.com/office/drawing/2014/main" id="{FA21ADE5-EAB0-A9A4-0D65-2952DB969E5F}"/>
                                    </a:ext>
                                  </a:extLst>
                                </p:cNvPr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591" y="11670"/>
                                  <a:ext cx="1176" cy="374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  <p:txBody>
                                <a:bodyPr rot="0" vert="horz" wrap="square" lIns="91440" tIns="45720" rIns="91440" bIns="45720" anchor="t" anchorCtr="0" upright="1">
                                  <a:noAutofit/>
                                </a:bodyPr>
                                <a:lstStyle/>
                                <a:p>
                                  <a:r>
                                    <a:rPr lang="cs-CZ" sz="1000">
                                      <a:effectLst/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</a:rPr>
                                    <a:t>motivace</a:t>
                                  </a:r>
                                  <a:endParaRPr lang="cs-CZ" sz="1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6" name="Group 26">
                                  <a:extLst>
                                    <a:ext uri="{FF2B5EF4-FFF2-40B4-BE49-F238E27FC236}">
                                      <a16:creationId xmlns:a16="http://schemas.microsoft.com/office/drawing/2014/main" id="{ACCCF618-EC04-CB11-94AD-1BAE8606A740}"/>
                                    </a:ext>
                                  </a:extLst>
                                </p:cNvPr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3402" y="9747"/>
                                  <a:ext cx="4835" cy="4145"/>
                                  <a:chOff x="3402" y="9747"/>
                                  <a:chExt cx="4835" cy="4145"/>
                                </a:xfrm>
                              </p:grpSpPr>
                              <p:sp>
                                <p:nvSpPr>
                                  <p:cNvPr id="27" name="Textové pole 2">
                                    <a:extLst>
                                      <a:ext uri="{FF2B5EF4-FFF2-40B4-BE49-F238E27FC236}">
                                        <a16:creationId xmlns:a16="http://schemas.microsoft.com/office/drawing/2014/main" id="{BA4527B9-D4CF-7D14-DBAC-99BDDD81486C}"/>
                                      </a:ext>
                                    </a:extLst>
                                  </p:cNvPr>
                                  <p:cNvSpPr txBox="1"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4864" y="12796"/>
                                    <a:ext cx="1526" cy="83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</a:extLst>
                                </p:spPr>
                                <p:txBody>
                                  <a:bodyPr rot="0" vert="horz" wrap="square" lIns="91440" tIns="45720" rIns="91440" bIns="45720" anchor="t" anchorCtr="0" upright="1">
                                    <a:noAutofit/>
                                  </a:bodyPr>
                                  <a:lstStyle/>
                                  <a:p>
                                    <a:r>
                                      <a:rPr lang="cs-CZ" sz="1000">
                                        <a:effectLst/>
                                        <a:latin typeface="Arial" panose="020B0604020202020204" pitchFamily="34" charset="0"/>
                                        <a:ea typeface="Times New Roman" panose="02020603050405020304" pitchFamily="18" charset="0"/>
                                      </a:rPr>
                                      <a:t>všeobecné intelektové schopnosti</a:t>
                                    </a:r>
                                    <a:endParaRPr lang="cs-CZ" sz="1200">
                                      <a:effectLst/>
                                      <a:latin typeface="Times New Roman" panose="02020603050405020304" pitchFamily="18" charset="0"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28" name="Group 28">
                                    <a:extLst>
                                      <a:ext uri="{FF2B5EF4-FFF2-40B4-BE49-F238E27FC236}">
                                        <a16:creationId xmlns:a16="http://schemas.microsoft.com/office/drawing/2014/main" id="{4D7B78FA-1B62-B38A-2960-C6BA41208215}"/>
                                      </a:ext>
                                    </a:extLst>
                                  </p:cNvPr>
                                  <p:cNvGrpSpPr>
                                    <a:grpSpLocks/>
                                  </p:cNvGrpSpPr>
                                  <p:nvPr/>
                                </p:nvGrpSpPr>
                                <p:grpSpPr bwMode="auto">
                                  <a:xfrm>
                                    <a:off x="3402" y="9747"/>
                                    <a:ext cx="4835" cy="4145"/>
                                    <a:chOff x="3402" y="9747"/>
                                    <a:chExt cx="4835" cy="4145"/>
                                  </a:xfrm>
                                </p:grpSpPr>
                                <p:grpSp>
                                  <p:nvGrpSpPr>
                                    <p:cNvPr id="29" name="Group 29">
                                      <a:extLst>
                                        <a:ext uri="{FF2B5EF4-FFF2-40B4-BE49-F238E27FC236}">
                                          <a16:creationId xmlns:a16="http://schemas.microsoft.com/office/drawing/2014/main" id="{1F570CA0-14B7-E863-403D-DD6F5F4FCDC9}"/>
                                        </a:ext>
                                      </a:extLst>
                                    </p:cNvPr>
                                    <p:cNvGrpSpPr>
                                      <a:grpSpLocks/>
                                    </p:cNvGrpSpPr>
                                    <p:nvPr/>
                                  </p:nvGrpSpPr>
                                  <p:grpSpPr bwMode="auto">
                                    <a:xfrm>
                                      <a:off x="3402" y="9747"/>
                                      <a:ext cx="4330" cy="4145"/>
                                      <a:chOff x="2629" y="8771"/>
                                      <a:chExt cx="4330" cy="4145"/>
                                    </a:xfrm>
                                  </p:grpSpPr>
                                  <p:sp>
                                    <p:nvSpPr>
                                      <p:cNvPr id="31" name="Oval 3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2204D6C-0065-5F89-5133-061D8E7D74C0}"/>
                                          </a:ext>
                                        </a:extLst>
                                      </p:cNvPr>
                                      <p:cNvSpPr>
                                        <a:spLocks noChangeArrowheads="1"/>
                                      </p:cNvSpPr>
                                      <p:nvPr/>
                                    </p:nvSpPr>
                                    <p:spPr bwMode="auto">
                                      <a:xfrm>
                                        <a:off x="2629" y="9720"/>
                                        <a:ext cx="2214" cy="2182"/>
                                      </a:xfrm>
                                      <a:prstGeom prst="ellipse">
                                        <a:avLst/>
                                      </a:prstGeom>
                                      <a:noFill/>
                                      <a:ln w="9525">
                                        <a:solidFill>
                                          <a:srgbClr val="000000"/>
                                        </a:solidFill>
                                        <a:round/>
                                        <a:headEnd/>
                                        <a:tailEnd/>
                                      </a:ln>
                                      <a:extLst>
                                        <a:ext uri="{909E8E84-426E-40DD-AFC4-6F175D3DCCD1}">
                                          <a14:hiddenFill xmlns:a14="http://schemas.microsoft.com/office/drawing/2010/main">
                                            <a:solidFill>
                                              <a:srgbClr val="FFFFFF"/>
                                            </a:solidFill>
                                          </a14:hiddenFill>
                                        </a:ext>
                                      </a:extLst>
                                    </p:spPr>
                                    <p:txBody>
                                      <a:bodyPr rot="0" vert="horz" wrap="square" lIns="91440" tIns="45720" rIns="91440" bIns="45720" anchor="t" anchorCtr="0" upright="1">
                                        <a:noAutofit/>
                                      </a:bodyPr>
                                      <a:lstStyle/>
                                      <a:p>
                                        <a:endParaRPr lang="cs-CZ"/>
                                      </a:p>
                                    </p:txBody>
                                  </p:sp>
                                  <p:sp>
                                    <p:nvSpPr>
                                      <p:cNvPr id="32" name="Oval 3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11A55390-315D-FA40-56E7-CE66D93305F0}"/>
                                          </a:ext>
                                        </a:extLst>
                                      </p:cNvPr>
                                      <p:cNvSpPr>
                                        <a:spLocks noChangeArrowheads="1"/>
                                      </p:cNvSpPr>
                                      <p:nvPr/>
                                    </p:nvSpPr>
                                    <p:spPr bwMode="auto">
                                      <a:xfrm>
                                        <a:off x="3731" y="8771"/>
                                        <a:ext cx="2214" cy="2138"/>
                                      </a:xfrm>
                                      <a:prstGeom prst="ellipse">
                                        <a:avLst/>
                                      </a:prstGeom>
                                      <a:noFill/>
                                      <a:ln w="9525">
                                        <a:solidFill>
                                          <a:srgbClr val="000000"/>
                                        </a:solidFill>
                                        <a:round/>
                                        <a:headEnd/>
                                        <a:tailEnd/>
                                      </a:ln>
                                      <a:extLst>
                                        <a:ext uri="{909E8E84-426E-40DD-AFC4-6F175D3DCCD1}">
                                          <a14:hiddenFill xmlns:a14="http://schemas.microsoft.com/office/drawing/2010/main">
                                            <a:solidFill>
                                              <a:srgbClr val="FFFFFF"/>
                                            </a:solidFill>
                                          </a14:hiddenFill>
                                        </a:ext>
                                      </a:extLst>
                                    </p:spPr>
                                    <p:txBody>
                                      <a:bodyPr rot="0" vert="horz" wrap="square" lIns="91440" tIns="45720" rIns="91440" bIns="45720" anchor="t" anchorCtr="0" upright="1">
                                        <a:noAutofit/>
                                      </a:bodyPr>
                                      <a:lstStyle/>
                                      <a:p>
                                        <a:endParaRPr lang="cs-CZ"/>
                                      </a:p>
                                    </p:txBody>
                                  </p:sp>
                                  <p:sp>
                                    <p:nvSpPr>
                                      <p:cNvPr id="33" name="Oval 32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D2848A3D-BCFB-A323-E566-5C17E63AEC08}"/>
                                          </a:ext>
                                        </a:extLst>
                                      </p:cNvPr>
                                      <p:cNvSpPr>
                                        <a:spLocks noChangeArrowheads="1"/>
                                      </p:cNvSpPr>
                                      <p:nvPr/>
                                    </p:nvSpPr>
                                    <p:spPr bwMode="auto">
                                      <a:xfrm>
                                        <a:off x="4745" y="9774"/>
                                        <a:ext cx="2214" cy="2182"/>
                                      </a:xfrm>
                                      <a:prstGeom prst="ellipse">
                                        <a:avLst/>
                                      </a:prstGeom>
                                      <a:noFill/>
                                      <a:ln w="9525">
                                        <a:solidFill>
                                          <a:srgbClr val="000000"/>
                                        </a:solidFill>
                                        <a:round/>
                                        <a:headEnd/>
                                        <a:tailEnd/>
                                      </a:ln>
                                      <a:extLst>
                                        <a:ext uri="{909E8E84-426E-40DD-AFC4-6F175D3DCCD1}">
                                          <a14:hiddenFill xmlns:a14="http://schemas.microsoft.com/office/drawing/2010/main">
                                            <a:solidFill>
                                              <a:srgbClr val="FFFFFF"/>
                                            </a:solidFill>
                                          </a14:hiddenFill>
                                        </a:ext>
                                      </a:extLst>
                                    </p:spPr>
                                    <p:txBody>
                                      <a:bodyPr rot="0" vert="horz" wrap="square" lIns="91440" tIns="45720" rIns="91440" bIns="45720" anchor="t" anchorCtr="0" upright="1">
                                        <a:noAutofit/>
                                      </a:bodyPr>
                                      <a:lstStyle/>
                                      <a:p>
                                        <a:endParaRPr lang="cs-CZ"/>
                                      </a:p>
                                    </p:txBody>
                                  </p:sp>
                                  <p:sp>
                                    <p:nvSpPr>
                                      <p:cNvPr id="34" name="Oval 33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FF81D1C1-442E-1622-10D2-F1957DF7BA0B}"/>
                                          </a:ext>
                                        </a:extLst>
                                      </p:cNvPr>
                                      <p:cNvSpPr>
                                        <a:spLocks noChangeArrowheads="1"/>
                                      </p:cNvSpPr>
                                      <p:nvPr/>
                                    </p:nvSpPr>
                                    <p:spPr bwMode="auto">
                                      <a:xfrm>
                                        <a:off x="3655" y="10789"/>
                                        <a:ext cx="2214" cy="2127"/>
                                      </a:xfrm>
                                      <a:prstGeom prst="ellipse">
                                        <a:avLst/>
                                      </a:prstGeom>
                                      <a:noFill/>
                                      <a:ln w="9525">
                                        <a:solidFill>
                                          <a:srgbClr val="000000"/>
                                        </a:solidFill>
                                        <a:round/>
                                        <a:headEnd/>
                                        <a:tailEnd/>
                                      </a:ln>
                                      <a:extLst>
                                        <a:ext uri="{909E8E84-426E-40DD-AFC4-6F175D3DCCD1}">
                                          <a14:hiddenFill xmlns:a14="http://schemas.microsoft.com/office/drawing/2010/main">
                                            <a:solidFill>
                                              <a:srgbClr val="FFFFFF"/>
                                            </a:solidFill>
                                          </a14:hiddenFill>
                                        </a:ext>
                                      </a:extLst>
                                    </p:spPr>
                                    <p:txBody>
                                      <a:bodyPr rot="0" vert="horz" wrap="square" lIns="91440" tIns="45720" rIns="91440" bIns="45720" anchor="t" anchorCtr="0" upright="1">
                                        <a:noAutofit/>
                                      </a:bodyPr>
                                      <a:lstStyle/>
                                      <a:p>
                                        <a:endParaRPr lang="cs-CZ"/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30" name="Textové pole 2">
                                      <a:extLst>
                                        <a:ext uri="{FF2B5EF4-FFF2-40B4-BE49-F238E27FC236}">
                                          <a16:creationId xmlns:a16="http://schemas.microsoft.com/office/drawing/2014/main" id="{2C8C3E95-614A-9F19-AAD5-E6721DC811A7}"/>
                                        </a:ext>
                                      </a:extLst>
                                    </p:cNvPr>
                                    <p:cNvSpPr txBox="1">
                                      <a:spLocks noChangeArrowheads="1"/>
                                    </p:cNvSpPr>
                                    <p:nvPr/>
                                  </p:nvSpPr>
                                  <p:spPr bwMode="auto">
                                    <a:xfrm>
                                      <a:off x="6489" y="11584"/>
                                      <a:ext cx="1748" cy="514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  <a:extLst>
                                      <a:ext uri="{909E8E84-426E-40DD-AFC4-6F175D3DCCD1}">
                                        <a14:hiddenFill xmlns:a14="http://schemas.microsoft.com/office/drawing/2010/main">
                                          <a:solidFill>
                                            <a:srgbClr val="FFFFFF"/>
                                          </a:solidFill>
                                        </a14:hiddenFill>
                                      </a:ext>
                                      <a:ext uri="{91240B29-F687-4F45-9708-019B960494DF}">
                                        <a14:hiddenLine xmlns:a14="http://schemas.microsoft.com/office/drawing/2010/main" w="9525">
                                          <a:solidFill>
                                            <a:srgbClr val="000000"/>
                                          </a:solidFill>
                                          <a:miter lim="800000"/>
                                          <a:headEnd/>
                                          <a:tailEnd/>
                                        </a14:hiddenLine>
                                      </a:ext>
                                    </a:extLst>
                                  </p:spPr>
                                  <p:txBody>
                                    <a:bodyPr rot="0" vert="horz" wrap="square" lIns="91440" tIns="45720" rIns="91440" bIns="45720" anchor="t" anchorCtr="0" upright="1">
                                      <a:noAutofit/>
                                    </a:bodyPr>
                                    <a:lstStyle/>
                                    <a:p>
                                      <a:r>
                                        <a:rPr lang="cs-CZ" sz="1000"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</a:rPr>
                                        <a:t>tvořivost</a:t>
                                      </a:r>
                                      <a:endParaRPr lang="cs-CZ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</p:grpSp>
                          </p:grpSp>
                        </p:grpSp>
                      </p:grpSp>
                    </p:grpSp>
                  </p:grpSp>
                </p:grpSp>
              </p:grpSp>
            </p:grpSp>
          </p:grpSp>
        </p:grpSp>
      </p:grpSp>
      <p:sp>
        <p:nvSpPr>
          <p:cNvPr id="37" name="Zástupný symbol pro zápatí 36">
            <a:extLst>
              <a:ext uri="{FF2B5EF4-FFF2-40B4-BE49-F238E27FC236}">
                <a16:creationId xmlns:a16="http://schemas.microsoft.com/office/drawing/2014/main" id="{0DFC7E04-2EEF-FB0B-73C5-86F3B9AD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8" name="Obrázek 37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D858BD1-0D05-AA50-26EB-FF1BF7810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52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18EA0-383B-135A-E4E4-546C4228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Hvězdicový model nadání A. J.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Tannenbauma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4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9A448A8-08AC-9C9C-B2A6-C1AD810D45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111" t="17846" r="22694" b="23312"/>
          <a:stretch/>
        </p:blipFill>
        <p:spPr bwMode="auto">
          <a:xfrm>
            <a:off x="656640" y="1628775"/>
            <a:ext cx="7830719" cy="46958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83E423-1D13-17B4-4861-AAC9F881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2B6A82C-6DC0-5EF6-0F67-2EF636A8D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40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D4CD4-78F2-3F86-0418-8AB5AE9CA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Diferencovaný model nadání a talentu -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Gagného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</a:t>
            </a:r>
            <a:endParaRPr lang="cs-CZ" sz="4000" dirty="0"/>
          </a:p>
        </p:txBody>
      </p:sp>
      <p:pic>
        <p:nvPicPr>
          <p:cNvPr id="5" name="Zástupný obsah 4" descr="Gagného model">
            <a:extLst>
              <a:ext uri="{FF2B5EF4-FFF2-40B4-BE49-F238E27FC236}">
                <a16:creationId xmlns:a16="http://schemas.microsoft.com/office/drawing/2014/main" id="{C63AACF7-2B42-22A5-F9A1-9437681C8D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00808"/>
            <a:ext cx="6030416" cy="47037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FFDD0BC-2B8A-EA59-DFA2-26CB90484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A6072DA-743A-EB90-F46F-83D87B86C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36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A8E6354-561B-B48D-5D49-58F92EDB7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b="1"/>
              <a:t>MOTIVACE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33308BD-FF64-007C-1ABF-EFB6278E16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800" b="1"/>
              <a:t>Co je to???</a:t>
            </a:r>
          </a:p>
          <a:p>
            <a:pPr eaLnBrk="1" hangingPunct="1"/>
            <a:r>
              <a:rPr lang="cs-CZ" altLang="en-US" sz="2400"/>
              <a:t>Motiv </a:t>
            </a:r>
          </a:p>
          <a:p>
            <a:pPr eaLnBrk="1" hangingPunct="1"/>
            <a:r>
              <a:rPr lang="cs-CZ" altLang="en-US" sz="2400"/>
              <a:t>Motivace</a:t>
            </a:r>
          </a:p>
          <a:p>
            <a:pPr eaLnBrk="1" hangingPunct="1"/>
            <a:r>
              <a:rPr lang="cs-CZ" altLang="en-US" sz="2400"/>
              <a:t>Motivování</a:t>
            </a:r>
          </a:p>
          <a:p>
            <a:pPr eaLnBrk="1" hangingPunct="1"/>
            <a:r>
              <a:rPr lang="cs-CZ" altLang="en-US" sz="2400"/>
              <a:t>Potřeby</a:t>
            </a:r>
          </a:p>
          <a:p>
            <a:pPr eaLnBrk="1" hangingPunct="1"/>
            <a:r>
              <a:rPr lang="cs-CZ" altLang="en-US" sz="2400"/>
              <a:t>Zájem</a:t>
            </a:r>
          </a:p>
        </p:txBody>
      </p:sp>
      <p:sp>
        <p:nvSpPr>
          <p:cNvPr id="10244" name="Rectangle 5">
            <a:extLst>
              <a:ext uri="{FF2B5EF4-FFF2-40B4-BE49-F238E27FC236}">
                <a16:creationId xmlns:a16="http://schemas.microsoft.com/office/drawing/2014/main" id="{0991F466-4D08-FAEE-81ED-6A49C9DA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31266D-98BD-8E4C-080E-1F087C56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006" y="6324600"/>
            <a:ext cx="3352800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E133D-3B09-6ED5-E152-581A2551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Pentagonální model nadání R. J.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Sternberga</a:t>
            </a:r>
            <a:endParaRPr lang="cs-CZ" sz="36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71158EA-6BE6-3FB8-F2AA-A9FAAED28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051" t="22266" r="23086" b="13444"/>
          <a:stretch/>
        </p:blipFill>
        <p:spPr bwMode="auto">
          <a:xfrm>
            <a:off x="1242397" y="1935163"/>
            <a:ext cx="6659205" cy="43894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FB9A2E-2131-9118-9FC4-D54C42B5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C82FC1D-ABBF-C1BA-4476-B3189C5BF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991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C1172-342F-61A8-0128-517BB74B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/>
          <a:lstStyle/>
          <a:p>
            <a:b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Mnichovský model nadání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2A3DC7A4-A9E4-0771-A684-F2D5BE966C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031" y="1844824"/>
            <a:ext cx="4288177" cy="3888432"/>
          </a:xfr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80B961-7D48-5B33-BAF3-BF69DC8E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1A571BE-3F9E-576A-37B0-07357B37E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17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99DDA82-E72A-CEAF-94E9-E4DCD6E75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eaLnBrk="1" hangingPunct="1"/>
            <a:r>
              <a:rPr lang="cs-CZ" altLang="en-US" sz="4000" b="1"/>
              <a:t>Motivace nadaných žáků </a:t>
            </a:r>
            <a:endParaRPr lang="en-GB" altLang="en-US" sz="4000" b="1">
              <a:latin typeface="Arial" panose="020B0604020202020204" pitchFamily="34" charset="0"/>
            </a:endParaRPr>
          </a:p>
        </p:txBody>
      </p:sp>
      <p:sp>
        <p:nvSpPr>
          <p:cNvPr id="61443" name="Zástupný symbol pro obsah 4">
            <a:extLst>
              <a:ext uri="{FF2B5EF4-FFF2-40B4-BE49-F238E27FC236}">
                <a16:creationId xmlns:a16="http://schemas.microsoft.com/office/drawing/2014/main" id="{18CA252D-5B1F-D1EB-D06E-695F25DBE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44" name="Text Box 7">
            <a:extLst>
              <a:ext uri="{FF2B5EF4-FFF2-40B4-BE49-F238E27FC236}">
                <a16:creationId xmlns:a16="http://schemas.microsoft.com/office/drawing/2014/main" id="{3B5026BA-AEFC-DC45-250D-9A0C67CE5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28775"/>
            <a:ext cx="8497887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1500" indent="-5715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en-US" sz="3600" dirty="0">
                <a:latin typeface="Arial" panose="020B0604020202020204" pitchFamily="34" charset="0"/>
              </a:rPr>
              <a:t>častý mýtus – nadané žáky není nutné motivovat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en-US" sz="3600" dirty="0">
                <a:latin typeface="Arial" panose="020B0604020202020204" pitchFamily="34" charset="0"/>
              </a:rPr>
              <a:t>opak - mimořádně nadaní žáci jsou obvykle úzce zaměřeni a jejich  motivace je obtížná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en-US" sz="3600" dirty="0">
                <a:latin typeface="Arial" panose="020B0604020202020204" pitchFamily="34" charset="0"/>
              </a:rPr>
              <a:t>při motivaci je nutné přihlížet k celé řadě faktorů - disproporce ve vývoji nadaných žáků k nim také patří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58C77A-63A4-5E11-BFBB-4E606AF07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D065793-F42D-27B5-04DB-9EB1E47B1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4F4AA28-C51E-D49F-AFD3-995355717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Motivy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FB5C452-0F2F-3689-A81F-32B1436FA4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/>
              <a:t>psychické vlastnosti (dispozice) osobnosti</a:t>
            </a:r>
          </a:p>
          <a:p>
            <a:pPr eaLnBrk="1" hangingPunct="1"/>
            <a:r>
              <a:rPr lang="cs-CZ" altLang="en-US" sz="2400"/>
              <a:t> </a:t>
            </a:r>
            <a:r>
              <a:rPr lang="cs-CZ" altLang="en-US" sz="2400" b="1"/>
              <a:t>vnitřní příčiny chování</a:t>
            </a:r>
            <a:r>
              <a:rPr lang="cs-CZ" altLang="en-US" sz="2400"/>
              <a:t> - spjaty s emocemi</a:t>
            </a:r>
          </a:p>
          <a:p>
            <a:pPr eaLnBrk="1" hangingPunct="1"/>
            <a:r>
              <a:rPr lang="cs-CZ" altLang="en-US" sz="2400"/>
              <a:t>Definice podle  Younga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400"/>
              <a:t>Motivy jsou </a:t>
            </a:r>
            <a:r>
              <a:rPr lang="cs-CZ" altLang="en-US" sz="2400" b="1"/>
              <a:t>faktory, které vzbuzují, udržují a zaměřují chování</a:t>
            </a:r>
            <a:r>
              <a:rPr lang="cs-CZ" altLang="en-US" sz="2400"/>
              <a:t>. Motiv tedy </a:t>
            </a:r>
            <a:r>
              <a:rPr lang="cs-CZ" altLang="en-US" sz="2400" b="1"/>
              <a:t>determinuje chování</a:t>
            </a:r>
            <a:r>
              <a:rPr lang="cs-CZ" altLang="en-US" sz="2400"/>
              <a:t>, které cíleně směřuje k určitému psychickému stavu, jemuž říkáme </a:t>
            </a:r>
            <a:r>
              <a:rPr lang="cs-CZ" altLang="en-US" sz="2400" b="1"/>
              <a:t>uspokojení </a:t>
            </a:r>
            <a:r>
              <a:rPr lang="cs-CZ" altLang="en-US" sz="2400"/>
              <a:t>určité </a:t>
            </a:r>
            <a:r>
              <a:rPr lang="cs-CZ" altLang="en-US" sz="2400" b="1"/>
              <a:t>potřeby</a:t>
            </a:r>
            <a:r>
              <a:rPr lang="cs-CZ" altLang="en-US" sz="2400"/>
              <a:t>. 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E4CFECB8-A789-8010-D1BA-3621A0933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7C7412-138C-310A-2923-2CE01766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24600"/>
            <a:ext cx="3352800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FA5BFC4-4BB7-ADAF-A8A4-4F3CBDA8C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Motivace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A80BBB7-27A1-C459-2DF9-8AB4BF51AA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/>
              <a:t>psychický proces</a:t>
            </a:r>
            <a:r>
              <a:rPr lang="cs-CZ" altLang="en-US" sz="2400"/>
              <a:t>, ve kterém se </a:t>
            </a:r>
            <a:r>
              <a:rPr lang="cs-CZ" altLang="en-US" sz="2400" b="1"/>
              <a:t>motivy realizují v chování </a:t>
            </a:r>
            <a:r>
              <a:rPr lang="cs-CZ" altLang="en-US" sz="2400"/>
              <a:t>jedince</a:t>
            </a:r>
          </a:p>
          <a:p>
            <a:pPr eaLnBrk="1" hangingPunct="1"/>
            <a:r>
              <a:rPr lang="cs-CZ" altLang="en-US" sz="2400"/>
              <a:t>probíhá intrapsychicky, je však těsně svázána s vnějšími vztahy člověka k předmětům a jevům v okolí 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r>
              <a:rPr lang="cs-CZ" altLang="en-US" sz="2400" b="1" i="1"/>
              <a:t>Kladná motivace</a:t>
            </a:r>
            <a:r>
              <a:rPr lang="cs-CZ" altLang="en-US" sz="2400" b="1"/>
              <a:t> </a:t>
            </a:r>
            <a:r>
              <a:rPr lang="cs-CZ" altLang="en-US" sz="2400"/>
              <a:t>- je doprovázena kladnými emocemi, </a:t>
            </a:r>
            <a:endParaRPr lang="cs-CZ" altLang="en-US" sz="2400" b="1" i="1"/>
          </a:p>
          <a:p>
            <a:pPr eaLnBrk="1" hangingPunct="1">
              <a:lnSpc>
                <a:spcPct val="80000"/>
              </a:lnSpc>
            </a:pPr>
            <a:r>
              <a:rPr lang="cs-CZ" altLang="en-US" sz="2400" b="1" i="1"/>
              <a:t>Záporná motivace</a:t>
            </a:r>
            <a:r>
              <a:rPr lang="cs-CZ" altLang="en-US" sz="2400"/>
              <a:t> - doprovázena zápornými emocemi.</a:t>
            </a:r>
          </a:p>
          <a:p>
            <a:pPr eaLnBrk="1" hangingPunct="1">
              <a:lnSpc>
                <a:spcPct val="80000"/>
              </a:lnSpc>
            </a:pPr>
            <a:endParaRPr lang="cs-CZ" altLang="en-US" sz="2400" b="1" i="1"/>
          </a:p>
          <a:p>
            <a:pPr eaLnBrk="1" hangingPunct="1">
              <a:lnSpc>
                <a:spcPct val="80000"/>
              </a:lnSpc>
            </a:pPr>
            <a:r>
              <a:rPr lang="cs-CZ" altLang="en-US" sz="2400" b="1" i="1"/>
              <a:t>Vnitřní motivace</a:t>
            </a:r>
            <a:r>
              <a:rPr lang="cs-CZ" altLang="en-US" sz="2400"/>
              <a:t> - tehdy, jestliže činnost, ke které vede,  uspokojuje vyvolanou potřebu (je pouze  kladná).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 i="1"/>
              <a:t>Vnější motivace</a:t>
            </a:r>
            <a:r>
              <a:rPr lang="cs-CZ" altLang="en-US" sz="2400"/>
              <a:t> - tehdy, jestliže činnost, ke které vede,  uspokojuje jinou (zástupnou potřebu).</a:t>
            </a: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7862627D-FE5C-C3AD-8BF3-C8E028471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82B5AE-9B76-6E59-50DD-057A61D4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11187"/>
            <a:ext cx="3352800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A973C1E-7816-F3E5-8129-D2474764B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Průběh motivace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485860C-9356-180D-E083-8986B7CA49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en-US" sz="2400" dirty="0"/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48445F24-F15F-0C15-80CA-624B370D3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grpSp>
        <p:nvGrpSpPr>
          <p:cNvPr id="14342" name="Group 4">
            <a:extLst>
              <a:ext uri="{FF2B5EF4-FFF2-40B4-BE49-F238E27FC236}">
                <a16:creationId xmlns:a16="http://schemas.microsoft.com/office/drawing/2014/main" id="{CBF20E01-C3C2-8B4B-6D87-98B1F55730C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03350" y="2205038"/>
            <a:ext cx="6769100" cy="3432175"/>
            <a:chOff x="2533" y="9761"/>
            <a:chExt cx="6816" cy="3456"/>
          </a:xfrm>
        </p:grpSpPr>
        <p:sp>
          <p:nvSpPr>
            <p:cNvPr id="14343" name="AutoShape 5">
              <a:extLst>
                <a:ext uri="{FF2B5EF4-FFF2-40B4-BE49-F238E27FC236}">
                  <a16:creationId xmlns:a16="http://schemas.microsoft.com/office/drawing/2014/main" id="{6736DF33-16C4-90EF-4593-ED2D97F088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9761"/>
              <a:ext cx="6816" cy="3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latin typeface="Arial" panose="020B0604020202020204" pitchFamily="34" charset="0"/>
              </a:endParaRPr>
            </a:p>
          </p:txBody>
        </p:sp>
        <p:sp>
          <p:nvSpPr>
            <p:cNvPr id="14344" name="Line 6">
              <a:extLst>
                <a:ext uri="{FF2B5EF4-FFF2-40B4-BE49-F238E27FC236}">
                  <a16:creationId xmlns:a16="http://schemas.microsoft.com/office/drawing/2014/main" id="{A13FE910-842A-85CB-34EB-E412F1D3A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5" y="12257"/>
              <a:ext cx="115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Line 7">
              <a:extLst>
                <a:ext uri="{FF2B5EF4-FFF2-40B4-BE49-F238E27FC236}">
                  <a16:creationId xmlns:a16="http://schemas.microsoft.com/office/drawing/2014/main" id="{727C43A2-01B5-9FFE-0B72-CCA10B47F6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7" y="11009"/>
              <a:ext cx="768" cy="124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Line 8">
              <a:extLst>
                <a:ext uri="{FF2B5EF4-FFF2-40B4-BE49-F238E27FC236}">
                  <a16:creationId xmlns:a16="http://schemas.microsoft.com/office/drawing/2014/main" id="{0F5CCCDC-BF5C-A0E1-9C48-04234F693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5" y="11009"/>
              <a:ext cx="163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Line 9">
              <a:extLst>
                <a:ext uri="{FF2B5EF4-FFF2-40B4-BE49-F238E27FC236}">
                  <a16:creationId xmlns:a16="http://schemas.microsoft.com/office/drawing/2014/main" id="{75DC00E0-7534-E347-0717-A4BB35FF1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77" y="11009"/>
              <a:ext cx="288" cy="124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Line 10">
              <a:extLst>
                <a:ext uri="{FF2B5EF4-FFF2-40B4-BE49-F238E27FC236}">
                  <a16:creationId xmlns:a16="http://schemas.microsoft.com/office/drawing/2014/main" id="{85D954CC-674D-87F6-366B-C7F3F670DC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5" y="12257"/>
              <a:ext cx="19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Text Box 11">
              <a:extLst>
                <a:ext uri="{FF2B5EF4-FFF2-40B4-BE49-F238E27FC236}">
                  <a16:creationId xmlns:a16="http://schemas.microsoft.com/office/drawing/2014/main" id="{88411345-3741-2E03-92EF-CE4F181215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12353"/>
              <a:ext cx="960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800" b="1">
                  <a:latin typeface="Arial" panose="020B0604020202020204" pitchFamily="34" charset="0"/>
                </a:rPr>
                <a:t>homeostáza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0" name="Text Box 12">
              <a:extLst>
                <a:ext uri="{FF2B5EF4-FFF2-40B4-BE49-F238E27FC236}">
                  <a16:creationId xmlns:a16="http://schemas.microsoft.com/office/drawing/2014/main" id="{8EB8E263-7F9C-71D1-1DE8-98A3B2AF34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7" y="11009"/>
              <a:ext cx="864" cy="4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800" b="1">
                  <a:latin typeface="Arial" panose="020B0604020202020204" pitchFamily="34" charset="0"/>
                </a:rPr>
                <a:t>aktualizace potřeby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1" name="Text Box 13">
              <a:extLst>
                <a:ext uri="{FF2B5EF4-FFF2-40B4-BE49-F238E27FC236}">
                  <a16:creationId xmlns:a16="http://schemas.microsoft.com/office/drawing/2014/main" id="{F75B0D3B-F73A-371E-EFDF-3664CBEBC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7" y="10337"/>
              <a:ext cx="1152" cy="4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800" b="1">
                  <a:latin typeface="Arial" panose="020B0604020202020204" pitchFamily="34" charset="0"/>
                </a:rPr>
                <a:t>motivované chování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2" name="Text Box 14">
              <a:extLst>
                <a:ext uri="{FF2B5EF4-FFF2-40B4-BE49-F238E27FC236}">
                  <a16:creationId xmlns:a16="http://schemas.microsoft.com/office/drawing/2014/main" id="{6F29CDDF-7FA6-C655-772D-EF66759D3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9" y="11201"/>
              <a:ext cx="1152" cy="4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800" b="1">
                  <a:latin typeface="Arial" panose="020B0604020202020204" pitchFamily="34" charset="0"/>
                </a:rPr>
                <a:t>uspokojování potřeby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3" name="Text Box 15">
              <a:extLst>
                <a:ext uri="{FF2B5EF4-FFF2-40B4-BE49-F238E27FC236}">
                  <a16:creationId xmlns:a16="http://schemas.microsoft.com/office/drawing/2014/main" id="{CE97DF4F-F6AC-57A5-0BEF-9E3E75342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1" y="12353"/>
              <a:ext cx="960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800" b="1">
                  <a:latin typeface="Arial" panose="020B0604020202020204" pitchFamily="34" charset="0"/>
                </a:rPr>
                <a:t>homeostáza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4" name="Text Box 16">
              <a:extLst>
                <a:ext uri="{FF2B5EF4-FFF2-40B4-BE49-F238E27FC236}">
                  <a16:creationId xmlns:a16="http://schemas.microsoft.com/office/drawing/2014/main" id="{75A5B7B6-A0A0-3993-E6EF-FEFE7AE9D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1" y="9953"/>
              <a:ext cx="1152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b="1">
                  <a:latin typeface="Arial" panose="020B0604020202020204" pitchFamily="34" charset="0"/>
                </a:rPr>
                <a:t>motivační energie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5" name="Text Box 17">
              <a:extLst>
                <a:ext uri="{FF2B5EF4-FFF2-40B4-BE49-F238E27FC236}">
                  <a16:creationId xmlns:a16="http://schemas.microsoft.com/office/drawing/2014/main" id="{875220C5-027F-7711-B775-F23AB5043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9" y="12737"/>
              <a:ext cx="576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b="1">
                  <a:latin typeface="Arial" panose="020B0604020202020204" pitchFamily="34" charset="0"/>
                </a:rPr>
                <a:t>čas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356" name="Line 18">
              <a:extLst>
                <a:ext uri="{FF2B5EF4-FFF2-40B4-BE49-F238E27FC236}">
                  <a16:creationId xmlns:a16="http://schemas.microsoft.com/office/drawing/2014/main" id="{EAC6F32C-1E8A-332A-FA44-28B02EE4C1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9857"/>
              <a:ext cx="0" cy="32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Line 19">
              <a:extLst>
                <a:ext uri="{FF2B5EF4-FFF2-40B4-BE49-F238E27FC236}">
                  <a16:creationId xmlns:a16="http://schemas.microsoft.com/office/drawing/2014/main" id="{026981AE-625A-12E6-DFA0-D75BBD7D0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5" y="13121"/>
              <a:ext cx="6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D09C9C-1FB9-4C06-C434-734053CCC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03F4472-2D5F-BE63-0F6C-DC8EB46F0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Motivování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D68EB67-32E0-74D1-ADC5-D99B472EBB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/>
              <a:t>forma a obsah vnější stimulace</a:t>
            </a:r>
            <a:r>
              <a:rPr lang="cs-CZ" altLang="en-US" sz="2400"/>
              <a:t>, kterou je motivace u člověka vyvolávána </a:t>
            </a:r>
          </a:p>
          <a:p>
            <a:pPr eaLnBrk="1" hangingPunct="1"/>
            <a:r>
              <a:rPr lang="cs-CZ" altLang="en-US" sz="2400" b="1"/>
              <a:t>motivované chování</a:t>
            </a:r>
            <a:r>
              <a:rPr lang="cs-CZ" altLang="en-US" sz="2400"/>
              <a:t> je ovlivněno nejen motivem, ale i situací, ve které se člověk nachází 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F656E3E5-A735-522F-0FB1-73310981F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31A17F-B568-4C61-3355-406391D8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5CDA0D4-BF8E-9567-5223-070F25A93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E6AED91-10B0-ECAD-367E-6BD23E00C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Zájem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B97855C-DEFA-9D30-5C51-D34F02A88F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 i="1" dirty="0"/>
              <a:t>zvláštní</a:t>
            </a:r>
            <a:r>
              <a:rPr lang="cs-CZ" altLang="en-US" sz="2400" i="1" dirty="0"/>
              <a:t> </a:t>
            </a:r>
            <a:r>
              <a:rPr lang="cs-CZ" altLang="en-US" sz="2400" b="1" i="1" dirty="0"/>
              <a:t>motiv</a:t>
            </a:r>
            <a:r>
              <a:rPr lang="cs-CZ" altLang="en-US" sz="2400" dirty="0"/>
              <a:t>, jehož základem bývá více potřeb, které mohou být vrozené i získané</a:t>
            </a:r>
          </a:p>
          <a:p>
            <a:pPr eaLnBrk="1" hangingPunct="1"/>
            <a:r>
              <a:rPr lang="cs-CZ" altLang="en-US" sz="2400" b="1" i="1" dirty="0"/>
              <a:t>složitý motiv</a:t>
            </a:r>
            <a:r>
              <a:rPr lang="cs-CZ" altLang="en-US" sz="2400" dirty="0"/>
              <a:t> - provázanost motivační a emoční složky</a:t>
            </a:r>
          </a:p>
          <a:p>
            <a:pPr eaLnBrk="1" hangingPunct="1"/>
            <a:r>
              <a:rPr lang="cs-CZ" altLang="en-US" sz="2400" dirty="0"/>
              <a:t>může vyrůstat z různých skupin potřeb </a:t>
            </a:r>
          </a:p>
          <a:p>
            <a:pPr eaLnBrk="1" hangingPunct="1"/>
            <a:r>
              <a:rPr lang="cs-CZ" altLang="en-US" sz="2400" dirty="0"/>
              <a:t>vyvolává vnitřní kladnou motivaci </a:t>
            </a: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endParaRPr lang="cs-CZ" altLang="en-US" sz="2400" dirty="0"/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686B8521-DBC1-12BB-767E-B3D1EAA8B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86591D-3C5F-A7FA-FE87-203FAB4F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773298B-5435-07FE-B088-8A4053B64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54B10A-AD80-DD66-C443-36C80233D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Potřeby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5AEA542-08FD-80AF-3CB9-2934CA63BB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/>
              <a:t>jsou to nejjednodušší motivy</a:t>
            </a:r>
            <a:endParaRPr lang="cs-CZ" altLang="en-US" sz="2400" b="1" i="1"/>
          </a:p>
          <a:p>
            <a:pPr eaLnBrk="1" hangingPunct="1"/>
            <a:r>
              <a:rPr lang="cs-CZ" altLang="en-US" sz="2400"/>
              <a:t>základní vlastností potřeb je možnost jejich uspokojení. </a:t>
            </a:r>
          </a:p>
          <a:p>
            <a:pPr eaLnBrk="1" hangingPunct="1"/>
            <a:r>
              <a:rPr lang="cs-CZ" altLang="en-US" sz="2400" b="1"/>
              <a:t>homeostatický princip</a:t>
            </a:r>
            <a:r>
              <a:rPr lang="cs-CZ" altLang="en-US" sz="2400"/>
              <a:t> - při uspokojení potřeb člověka je jeho organismus ve stavu fyzické a psychické stability </a:t>
            </a:r>
          </a:p>
          <a:p>
            <a:pPr eaLnBrk="1" hangingPunct="1"/>
            <a:r>
              <a:rPr lang="cs-CZ" altLang="en-US" sz="2400"/>
              <a:t>vzbuzení (aktualizaci) potřeby a vzniku motivu – porušení homeostáze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F172FF3C-68C4-FEDA-B1F7-377F89E55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C5F346-228E-2312-EF17-91EA579E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6EED6FA-156F-14A4-C29D-0718F526D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148" y="6324600"/>
            <a:ext cx="3362652" cy="4554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EE9C57E-92DA-B70A-F203-7D30DFBDA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795337"/>
          </a:xfrm>
        </p:spPr>
        <p:txBody>
          <a:bodyPr/>
          <a:lstStyle/>
          <a:p>
            <a:pPr eaLnBrk="1" hangingPunct="1"/>
            <a:r>
              <a:rPr lang="cs-CZ" altLang="en-US" sz="2800" b="1"/>
              <a:t>Struktura žákových fyziologických a psychických potřeb</a:t>
            </a:r>
            <a:br>
              <a:rPr lang="cs-CZ" altLang="en-US" sz="2800"/>
            </a:br>
            <a:r>
              <a:rPr lang="cs-CZ" altLang="en-US" sz="2800"/>
              <a:t>(Maslowova pyramida potřeb)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DE0A64D-89DD-10F7-3560-BAE47B1997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400"/>
              <a:t>(</a:t>
            </a:r>
            <a:r>
              <a:rPr lang="cs-CZ" altLang="en-US" sz="2000"/>
              <a:t>1) </a:t>
            </a:r>
            <a:r>
              <a:rPr lang="cs-CZ" altLang="en-US" sz="2000" b="1"/>
              <a:t>fyziologické potřeby</a:t>
            </a:r>
            <a:r>
              <a:rPr lang="cs-CZ" altLang="en-US" sz="2000"/>
              <a:t> - přijímání kyslíku, vody a  potravy, vyměšování, vydechování oxidu uhlíku, sex,  vyhnutí se škodlivinám, horku, chladu, bolesti,  smyslová a svalová aktivita, odpočinek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000"/>
              <a:t>(2) </a:t>
            </a:r>
            <a:r>
              <a:rPr lang="cs-CZ" altLang="en-US" sz="2000" b="1"/>
              <a:t>potřeby bezpečí</a:t>
            </a:r>
            <a:r>
              <a:rPr lang="cs-CZ" altLang="en-US" sz="2000"/>
              <a:t> - v rodině, v kolektivu spolužáků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000"/>
              <a:t>(3) </a:t>
            </a:r>
            <a:r>
              <a:rPr lang="cs-CZ" altLang="en-US" sz="2000" b="1"/>
              <a:t>potřeby sounáležitosti a lásky</a:t>
            </a:r>
            <a:endParaRPr lang="cs-CZ" altLang="en-US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000"/>
              <a:t>(4) </a:t>
            </a:r>
            <a:r>
              <a:rPr lang="cs-CZ" altLang="en-US" sz="2000" b="1"/>
              <a:t>potřeby uznání</a:t>
            </a:r>
            <a:r>
              <a:rPr lang="cs-CZ" altLang="en-US" sz="2000"/>
              <a:t> - kompetence, respekt, prestiž,  obrana, autonomie, dominance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000"/>
              <a:t>(5) </a:t>
            </a:r>
            <a:r>
              <a:rPr lang="cs-CZ" altLang="en-US" sz="2000" b="1"/>
              <a:t>potřeby seberealizace</a:t>
            </a:r>
            <a:r>
              <a:rPr lang="cs-CZ" altLang="en-US" sz="2000"/>
              <a:t> - vlastnictví, hra a zábava,  postavení v zaměstnání a společnosti, poznávání a  vzdělávání - </a:t>
            </a:r>
            <a:r>
              <a:rPr lang="cs-CZ" altLang="cs-CZ" sz="2000"/>
              <a:t> snaha naplnit své schopnosti a záměry.</a:t>
            </a:r>
            <a:endParaRPr lang="cs-CZ" altLang="en-US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000"/>
              <a:t>Důležité je, že každý jedinec si vytváří vlastní (individuální) hierarchii potřeb a vzniká tak motivační zaměření osobnosti, které se v dalším životě může zčásti měnit.</a:t>
            </a: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6F19E06A-02AB-8349-1878-0912EE5B9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80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142C1A-6CCD-81E1-3E4D-CB84A5B1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2316</TotalTime>
  <Words>877</Words>
  <Application>Microsoft Office PowerPoint</Application>
  <PresentationFormat>Předvádění na obrazovce (4:3)</PresentationFormat>
  <Paragraphs>126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Constantia</vt:lpstr>
      <vt:lpstr>Times New Roman</vt:lpstr>
      <vt:lpstr>Wingdings</vt:lpstr>
      <vt:lpstr>Wingdings 2</vt:lpstr>
      <vt:lpstr>Tok</vt:lpstr>
      <vt:lpstr>Motivace a nadání</vt:lpstr>
      <vt:lpstr>MOTIVACE </vt:lpstr>
      <vt:lpstr>Motivy</vt:lpstr>
      <vt:lpstr>Motivace</vt:lpstr>
      <vt:lpstr>Průběh motivace</vt:lpstr>
      <vt:lpstr>Motivování</vt:lpstr>
      <vt:lpstr>Zájem</vt:lpstr>
      <vt:lpstr>Potřeby</vt:lpstr>
      <vt:lpstr>Struktura žákových fyziologických a psychických potřeb (Maslowova pyramida potřeb)</vt:lpstr>
      <vt:lpstr>Psychické potřeby žáka</vt:lpstr>
      <vt:lpstr>Zásady motivování žáka</vt:lpstr>
      <vt:lpstr>Vnitřně předmětové (přírodovědné) poznávací motivační vyučovací techniky</vt:lpstr>
      <vt:lpstr>Mezipředmětové poznávací motivační vyučovací techniky</vt:lpstr>
      <vt:lpstr>Zásady inovace výuky</vt:lpstr>
      <vt:lpstr>Motivace a nadání</vt:lpstr>
      <vt:lpstr>Renzulliho triadický model nadání</vt:lpstr>
      <vt:lpstr>4 + 4 + 1 model E. Czeisela </vt:lpstr>
      <vt:lpstr>Hvězdicový model nadání A. J. Tannenbauma </vt:lpstr>
      <vt:lpstr>Diferencovaný model nadání a talentu - Gagného model</vt:lpstr>
      <vt:lpstr>Pentagonální model nadání R. J. Sternberga</vt:lpstr>
      <vt:lpstr> Mnichovský model nadání </vt:lpstr>
      <vt:lpstr>Motivace nadaných žáků 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215</cp:revision>
  <dcterms:created xsi:type="dcterms:W3CDTF">2012-04-20T17:58:18Z</dcterms:created>
  <dcterms:modified xsi:type="dcterms:W3CDTF">2024-06-10T13:12:31Z</dcterms:modified>
</cp:coreProperties>
</file>